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5"/>
  </p:notesMasterIdLst>
  <p:handoutMasterIdLst>
    <p:handoutMasterId r:id="rId26"/>
  </p:handoutMasterIdLst>
  <p:sldIdLst>
    <p:sldId id="286" r:id="rId2"/>
    <p:sldId id="683" r:id="rId3"/>
    <p:sldId id="684" r:id="rId4"/>
    <p:sldId id="685" r:id="rId5"/>
    <p:sldId id="331" r:id="rId6"/>
    <p:sldId id="664" r:id="rId7"/>
    <p:sldId id="686" r:id="rId8"/>
    <p:sldId id="687" r:id="rId9"/>
    <p:sldId id="688" r:id="rId10"/>
    <p:sldId id="697" r:id="rId11"/>
    <p:sldId id="262" r:id="rId12"/>
    <p:sldId id="691" r:id="rId13"/>
    <p:sldId id="692" r:id="rId14"/>
    <p:sldId id="407" r:id="rId15"/>
    <p:sldId id="681" r:id="rId16"/>
    <p:sldId id="667" r:id="rId17"/>
    <p:sldId id="411" r:id="rId18"/>
    <p:sldId id="695" r:id="rId19"/>
    <p:sldId id="668" r:id="rId20"/>
    <p:sldId id="669" r:id="rId21"/>
    <p:sldId id="671" r:id="rId22"/>
    <p:sldId id="673" r:id="rId23"/>
    <p:sldId id="675" r:id="rId24"/>
  </p:sldIdLst>
  <p:sldSz cx="9144000" cy="6858000" type="screen4x3"/>
  <p:notesSz cx="6770688" cy="99028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DEEBF7"/>
    <a:srgbClr val="00FF00"/>
    <a:srgbClr val="0000CC"/>
    <a:srgbClr val="66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1" d="100"/>
          <a:sy n="91" d="100"/>
        </p:scale>
        <p:origin x="1404" y="8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52" d="100"/>
          <a:sy n="52" d="100"/>
        </p:scale>
        <p:origin x="295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r>
              <a:rPr lang="en-US" altLang="ja-JP" b="1" dirty="0">
                <a:latin typeface="HGS創英角ﾎﾟｯﾌﾟ体" panose="040B0A00000000000000" pitchFamily="50" charset="-128"/>
                <a:ea typeface="HGS創英角ﾎﾟｯﾌﾟ体" panose="040B0A00000000000000" pitchFamily="50" charset="-128"/>
              </a:rPr>
              <a:t>1</a:t>
            </a:r>
            <a:r>
              <a:rPr lang="ja-JP" altLang="en-US" b="1" dirty="0">
                <a:latin typeface="HGS創英角ﾎﾟｯﾌﾟ体" panose="040B0A00000000000000" pitchFamily="50" charset="-128"/>
                <a:ea typeface="HGS創英角ﾎﾟｯﾌﾟ体" panose="040B0A00000000000000" pitchFamily="50" charset="-128"/>
              </a:rPr>
              <a:t>週間のフードロス（個数）</a:t>
            </a:r>
          </a:p>
        </c:rich>
      </c:tx>
      <c:layout>
        <c:manualLayout>
          <c:xMode val="edge"/>
          <c:yMode val="edge"/>
          <c:x val="0.19488539427806392"/>
          <c:y val="0.90021234039799181"/>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0.1238222843700755"/>
          <c:y val="0.15256515059526193"/>
          <c:w val="0.67854240721556192"/>
          <c:h val="0.74662035139408112"/>
        </c:manualLayout>
      </c:layout>
      <c:doughnutChart>
        <c:varyColors val="1"/>
        <c:ser>
          <c:idx val="0"/>
          <c:order val="0"/>
          <c:tx>
            <c:strRef>
              <c:f>Sheet1!$B$1</c:f>
              <c:strCache>
                <c:ptCount val="1"/>
                <c:pt idx="0">
                  <c:v>売上高</c:v>
                </c:pt>
              </c:strCache>
            </c:strRef>
          </c:tx>
          <c:dPt>
            <c:idx val="0"/>
            <c:bubble3D val="0"/>
            <c:spPr>
              <a:pattFill prst="pct75">
                <a:fgClr>
                  <a:srgbClr val="0070C0"/>
                </a:fgClr>
                <a:bgClr>
                  <a:schemeClr val="bg1"/>
                </a:bgClr>
              </a:pattFill>
              <a:ln w="19050">
                <a:solidFill>
                  <a:schemeClr val="lt1"/>
                </a:solidFill>
              </a:ln>
              <a:effectLst/>
            </c:spPr>
            <c:extLst>
              <c:ext xmlns:c16="http://schemas.microsoft.com/office/drawing/2014/chart" uri="{C3380CC4-5D6E-409C-BE32-E72D297353CC}">
                <c16:uniqueId val="{00000002-0507-47E1-8262-CD723019433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507-47E1-8262-CD723019433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7-0507-47E1-8262-CD723019433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6-0507-47E1-8262-CD723019433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5-0507-47E1-8262-CD723019433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4-0507-47E1-8262-CD723019433E}"/>
              </c:ext>
            </c:extLst>
          </c:dPt>
          <c:dLbls>
            <c:dLbl>
              <c:idx val="0"/>
              <c:spPr>
                <a:solidFill>
                  <a:srgbClr val="DEEBF7">
                    <a:alpha val="69804"/>
                  </a:srgbClr>
                </a:solid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1"/>
              <c:showSerName val="0"/>
              <c:showPercent val="0"/>
              <c:showBubbleSize val="0"/>
              <c:extLst>
                <c:ext xmlns:c16="http://schemas.microsoft.com/office/drawing/2014/chart" uri="{C3380CC4-5D6E-409C-BE32-E72D297353CC}">
                  <c16:uniqueId val="{00000002-0507-47E1-8262-CD723019433E}"/>
                </c:ext>
              </c:extLst>
            </c:dLbl>
            <c:dLbl>
              <c:idx val="1"/>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1"/>
              <c:showSerName val="0"/>
              <c:showPercent val="0"/>
              <c:showBubbleSize val="0"/>
              <c:extLst>
                <c:ext xmlns:c16="http://schemas.microsoft.com/office/drawing/2014/chart" uri="{C3380CC4-5D6E-409C-BE32-E72D297353CC}">
                  <c16:uniqueId val="{00000003-0507-47E1-8262-CD723019433E}"/>
                </c:ext>
              </c:extLst>
            </c:dLbl>
            <c:dLbl>
              <c:idx val="2"/>
              <c:layout>
                <c:manualLayout>
                  <c:x val="-2.8901319237565365E-2"/>
                  <c:y val="-9.784916743456433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507-47E1-8262-CD723019433E}"/>
                </c:ext>
              </c:extLst>
            </c:dLbl>
            <c:dLbl>
              <c:idx val="3"/>
              <c:layout>
                <c:manualLayout>
                  <c:x val="-3.1124497640455006E-2"/>
                  <c:y val="-2.446229185864108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507-47E1-8262-CD723019433E}"/>
                </c:ext>
              </c:extLst>
            </c:dLbl>
            <c:dLbl>
              <c:idx val="4"/>
              <c:layout>
                <c:manualLayout>
                  <c:x val="-8.8927136115585677E-3"/>
                  <c:y val="-4.158589615968984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507-47E1-8262-CD723019433E}"/>
                </c:ext>
              </c:extLst>
            </c:dLbl>
            <c:dLbl>
              <c:idx val="5"/>
              <c:layout>
                <c:manualLayout>
                  <c:x val="-1.333907041733785E-2"/>
                  <c:y val="-7.827933394765146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507-47E1-8262-CD723019433E}"/>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おにぎり</c:v>
                </c:pt>
                <c:pt idx="1">
                  <c:v>弁当</c:v>
                </c:pt>
                <c:pt idx="2">
                  <c:v>バナナ</c:v>
                </c:pt>
                <c:pt idx="3">
                  <c:v>サンドウィッチ</c:v>
                </c:pt>
                <c:pt idx="4">
                  <c:v>あんぱん</c:v>
                </c:pt>
                <c:pt idx="5">
                  <c:v>その他</c:v>
                </c:pt>
              </c:strCache>
            </c:strRef>
          </c:cat>
          <c:val>
            <c:numRef>
              <c:f>Sheet1!$B$2:$B$7</c:f>
              <c:numCache>
                <c:formatCode>General</c:formatCode>
                <c:ptCount val="6"/>
                <c:pt idx="0">
                  <c:v>26</c:v>
                </c:pt>
                <c:pt idx="1">
                  <c:v>13</c:v>
                </c:pt>
                <c:pt idx="2">
                  <c:v>6</c:v>
                </c:pt>
                <c:pt idx="3">
                  <c:v>5</c:v>
                </c:pt>
                <c:pt idx="4">
                  <c:v>4</c:v>
                </c:pt>
                <c:pt idx="5">
                  <c:v>4</c:v>
                </c:pt>
              </c:numCache>
            </c:numRef>
          </c:val>
          <c:extLst>
            <c:ext xmlns:c16="http://schemas.microsoft.com/office/drawing/2014/chart" uri="{C3380CC4-5D6E-409C-BE32-E72D297353CC}">
              <c16:uniqueId val="{00000000-0507-47E1-8262-CD723019433E}"/>
            </c:ext>
          </c:extLst>
        </c:ser>
        <c:dLbls>
          <c:showLegendKey val="0"/>
          <c:showVal val="0"/>
          <c:showCatName val="1"/>
          <c:showSerName val="0"/>
          <c:showPercent val="1"/>
          <c:showBubbleSize val="0"/>
          <c:showLeaderLines val="1"/>
        </c:dLbls>
        <c:firstSliceAng val="0"/>
        <c:holeSize val="2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r>
              <a:rPr lang="en-US" altLang="ja-JP" b="1" dirty="0">
                <a:latin typeface="HGS創英角ﾎﾟｯﾌﾟ体" panose="040B0A00000000000000" pitchFamily="50" charset="-128"/>
                <a:ea typeface="HGS創英角ﾎﾟｯﾌﾟ体" panose="040B0A00000000000000" pitchFamily="50" charset="-128"/>
              </a:rPr>
              <a:t>1</a:t>
            </a:r>
            <a:r>
              <a:rPr lang="ja-JP" altLang="en-US" b="1" dirty="0">
                <a:latin typeface="HGS創英角ﾎﾟｯﾌﾟ体" panose="040B0A00000000000000" pitchFamily="50" charset="-128"/>
                <a:ea typeface="HGS創英角ﾎﾟｯﾌﾟ体" panose="040B0A00000000000000" pitchFamily="50" charset="-128"/>
              </a:rPr>
              <a:t>週間のフードロス（金額）</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0.1238222843700755"/>
          <c:y val="0.15256515059526193"/>
          <c:w val="0.67854240721556192"/>
          <c:h val="0.74662035139408112"/>
        </c:manualLayout>
      </c:layout>
      <c:doughnutChart>
        <c:varyColors val="1"/>
        <c:dLbls>
          <c:showLegendKey val="0"/>
          <c:showVal val="0"/>
          <c:showCatName val="1"/>
          <c:showSerName val="0"/>
          <c:showPercent val="1"/>
          <c:showBubbleSize val="0"/>
          <c:showLeaderLines val="0"/>
        </c:dLbls>
        <c:firstSliceAng val="0"/>
        <c:holeSize val="27"/>
      </c:doughnutChart>
      <c:spPr>
        <a:noFill/>
        <a:ln>
          <a:solidFill>
            <a:schemeClr val="accent1">
              <a:alpha val="96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r>
              <a:rPr lang="en-US" altLang="ja-JP" b="1" dirty="0">
                <a:latin typeface="HGS創英角ﾎﾟｯﾌﾟ体" panose="040B0A00000000000000" pitchFamily="50" charset="-128"/>
                <a:ea typeface="HGS創英角ﾎﾟｯﾌﾟ体" panose="040B0A00000000000000" pitchFamily="50" charset="-128"/>
              </a:rPr>
              <a:t>1</a:t>
            </a:r>
            <a:r>
              <a:rPr lang="ja-JP" altLang="en-US" b="1" dirty="0">
                <a:latin typeface="HGS創英角ﾎﾟｯﾌﾟ体" panose="040B0A00000000000000" pitchFamily="50" charset="-128"/>
                <a:ea typeface="HGS創英角ﾎﾟｯﾌﾟ体" panose="040B0A00000000000000" pitchFamily="50" charset="-128"/>
              </a:rPr>
              <a:t>週間のフードロス（金額）</a:t>
            </a:r>
          </a:p>
        </c:rich>
      </c:tx>
      <c:layout>
        <c:manualLayout>
          <c:xMode val="edge"/>
          <c:yMode val="edge"/>
          <c:x val="0.19710857268095358"/>
          <c:y val="0.92222840307076881"/>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0.1238222843700755"/>
          <c:y val="0.15256515059526193"/>
          <c:w val="0.67854240721556192"/>
          <c:h val="0.74662035139408112"/>
        </c:manualLayout>
      </c:layout>
      <c:doughnutChart>
        <c:varyColors val="1"/>
        <c:ser>
          <c:idx val="0"/>
          <c:order val="0"/>
          <c:tx>
            <c:strRef>
              <c:f>Sheet1!$B$1</c:f>
              <c:strCache>
                <c:ptCount val="1"/>
                <c:pt idx="0">
                  <c:v>金額</c:v>
                </c:pt>
              </c:strCache>
            </c:strRef>
          </c:tx>
          <c:dPt>
            <c:idx val="0"/>
            <c:bubble3D val="0"/>
            <c:spPr>
              <a:pattFill prst="pct75">
                <a:fgClr>
                  <a:schemeClr val="accent2">
                    <a:lumMod val="75000"/>
                  </a:schemeClr>
                </a:fgClr>
                <a:bgClr>
                  <a:schemeClr val="bg1"/>
                </a:bgClr>
              </a:pattFill>
              <a:ln w="19050">
                <a:solidFill>
                  <a:schemeClr val="lt1"/>
                </a:solidFill>
              </a:ln>
              <a:effectLst/>
            </c:spPr>
            <c:extLst>
              <c:ext xmlns:c16="http://schemas.microsoft.com/office/drawing/2014/chart" uri="{C3380CC4-5D6E-409C-BE32-E72D297353CC}">
                <c16:uniqueId val="{00000001-E235-4423-BEDC-E098ABF45285}"/>
              </c:ext>
            </c:extLst>
          </c:dPt>
          <c:dPt>
            <c:idx val="1"/>
            <c:bubble3D val="0"/>
            <c:spPr>
              <a:solidFill>
                <a:srgbClr val="0070C0"/>
              </a:solidFill>
              <a:ln w="19050">
                <a:solidFill>
                  <a:schemeClr val="lt1"/>
                </a:solidFill>
              </a:ln>
              <a:effectLst/>
            </c:spPr>
            <c:extLst>
              <c:ext xmlns:c16="http://schemas.microsoft.com/office/drawing/2014/chart" uri="{C3380CC4-5D6E-409C-BE32-E72D297353CC}">
                <c16:uniqueId val="{00000003-E235-4423-BEDC-E098ABF452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235-4423-BEDC-E098ABF452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235-4423-BEDC-E098ABF4528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E235-4423-BEDC-E098ABF4528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E235-4423-BEDC-E098ABF45285}"/>
              </c:ext>
            </c:extLst>
          </c:dPt>
          <c:dLbls>
            <c:dLbl>
              <c:idx val="0"/>
              <c:spPr>
                <a:solidFill>
                  <a:srgbClr val="FFF2CC">
                    <a:alpha val="69804"/>
                  </a:srgbClr>
                </a:solid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1"/>
              <c:showSerName val="0"/>
              <c:showPercent val="0"/>
              <c:showBubbleSize val="0"/>
              <c:extLst>
                <c:ext xmlns:c16="http://schemas.microsoft.com/office/drawing/2014/chart" uri="{C3380CC4-5D6E-409C-BE32-E72D297353CC}">
                  <c16:uniqueId val="{00000001-E235-4423-BEDC-E098ABF45285}"/>
                </c:ext>
              </c:extLst>
            </c:dLbl>
            <c:dLbl>
              <c:idx val="2"/>
              <c:layout>
                <c:manualLayout>
                  <c:x val="-4.2240389654903211E-2"/>
                  <c:y val="1.223114592932045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35-4423-BEDC-E098ABF45285}"/>
                </c:ext>
              </c:extLst>
            </c:dLbl>
            <c:dLbl>
              <c:idx val="3"/>
              <c:layout>
                <c:manualLayout>
                  <c:x val="-4.4463568057792835E-2"/>
                  <c:y val="-1.223114592932058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35-4423-BEDC-E098ABF45285}"/>
                </c:ext>
              </c:extLst>
            </c:dLbl>
            <c:dLbl>
              <c:idx val="4"/>
              <c:layout>
                <c:manualLayout>
                  <c:x val="-3.779403284912395E-2"/>
                  <c:y val="-9.295670906283611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235-4423-BEDC-E098ABF45285}"/>
                </c:ext>
              </c:extLst>
            </c:dLbl>
            <c:dLbl>
              <c:idx val="5"/>
              <c:layout>
                <c:manualLayout>
                  <c:x val="8.8927136115585677E-3"/>
                  <c:y val="-7.82793339476514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35-4423-BEDC-E098ABF45285}"/>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弁当</c:v>
                </c:pt>
                <c:pt idx="1">
                  <c:v>おにぎり</c:v>
                </c:pt>
                <c:pt idx="2">
                  <c:v>バナナ</c:v>
                </c:pt>
                <c:pt idx="3">
                  <c:v>サンドウィッチ</c:v>
                </c:pt>
                <c:pt idx="4">
                  <c:v>あんぱん</c:v>
                </c:pt>
                <c:pt idx="5">
                  <c:v>その他</c:v>
                </c:pt>
              </c:strCache>
            </c:strRef>
          </c:cat>
          <c:val>
            <c:numRef>
              <c:f>Sheet1!$B$2:$B$7</c:f>
              <c:numCache>
                <c:formatCode>#,##0_ </c:formatCode>
                <c:ptCount val="6"/>
                <c:pt idx="0">
                  <c:v>3900</c:v>
                </c:pt>
                <c:pt idx="1">
                  <c:v>1820</c:v>
                </c:pt>
                <c:pt idx="2">
                  <c:v>900</c:v>
                </c:pt>
                <c:pt idx="3">
                  <c:v>500</c:v>
                </c:pt>
                <c:pt idx="4">
                  <c:v>280</c:v>
                </c:pt>
                <c:pt idx="5">
                  <c:v>340</c:v>
                </c:pt>
              </c:numCache>
            </c:numRef>
          </c:val>
          <c:extLst>
            <c:ext xmlns:c16="http://schemas.microsoft.com/office/drawing/2014/chart" uri="{C3380CC4-5D6E-409C-BE32-E72D297353CC}">
              <c16:uniqueId val="{0000000C-E235-4423-BEDC-E098ABF45285}"/>
            </c:ext>
          </c:extLst>
        </c:ser>
        <c:dLbls>
          <c:showLegendKey val="0"/>
          <c:showVal val="0"/>
          <c:showCatName val="1"/>
          <c:showSerName val="0"/>
          <c:showPercent val="1"/>
          <c:showBubbleSize val="0"/>
          <c:showLeaderLines val="1"/>
        </c:dLbls>
        <c:firstSliceAng val="0"/>
        <c:holeSize val="2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ja-JP" altLang="en-US" dirty="0">
                <a:solidFill>
                  <a:schemeClr val="tx1"/>
                </a:solidFill>
                <a:latin typeface="HGS創英角ﾎﾟｯﾌﾟ体" panose="040B0A00000000000000" pitchFamily="50" charset="-128"/>
                <a:ea typeface="HGS創英角ﾎﾟｯﾌﾟ体" panose="040B0A00000000000000" pitchFamily="50" charset="-128"/>
              </a:rPr>
              <a:t>一週間のフードロス（個数別）</a:t>
            </a:r>
          </a:p>
        </c:rich>
      </c:tx>
      <c:layout>
        <c:manualLayout>
          <c:xMode val="edge"/>
          <c:yMode val="edge"/>
          <c:x val="0.22837285573408031"/>
          <c:y val="2.169579990167509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5.3599145097817741E-2"/>
          <c:y val="0.21734926216366954"/>
          <c:w val="0.9151386154855643"/>
          <c:h val="0.62457841326143682"/>
        </c:manualLayout>
      </c:layout>
      <c:barChart>
        <c:barDir val="col"/>
        <c:grouping val="stacked"/>
        <c:varyColors val="0"/>
        <c:ser>
          <c:idx val="0"/>
          <c:order val="0"/>
          <c:tx>
            <c:strRef>
              <c:f>Sheet1!$B$1</c:f>
              <c:strCache>
                <c:ptCount val="1"/>
                <c:pt idx="0">
                  <c:v>おにぎり</c:v>
                </c:pt>
              </c:strCache>
            </c:strRef>
          </c:tx>
          <c:spPr>
            <a:solidFill>
              <a:srgbClr val="66FF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Sheet1!$B$2:$B$8</c:f>
              <c:numCache>
                <c:formatCode>General</c:formatCode>
                <c:ptCount val="7"/>
                <c:pt idx="0">
                  <c:v>3</c:v>
                </c:pt>
                <c:pt idx="1">
                  <c:v>4</c:v>
                </c:pt>
                <c:pt idx="2">
                  <c:v>5</c:v>
                </c:pt>
                <c:pt idx="3">
                  <c:v>6</c:v>
                </c:pt>
                <c:pt idx="4">
                  <c:v>4</c:v>
                </c:pt>
                <c:pt idx="5">
                  <c:v>3</c:v>
                </c:pt>
                <c:pt idx="6">
                  <c:v>1</c:v>
                </c:pt>
              </c:numCache>
            </c:numRef>
          </c:val>
          <c:extLst>
            <c:ext xmlns:c16="http://schemas.microsoft.com/office/drawing/2014/chart" uri="{C3380CC4-5D6E-409C-BE32-E72D297353CC}">
              <c16:uniqueId val="{00000000-8A8C-4B5C-B06C-8B134F035489}"/>
            </c:ext>
          </c:extLst>
        </c:ser>
        <c:ser>
          <c:idx val="1"/>
          <c:order val="1"/>
          <c:tx>
            <c:strRef>
              <c:f>Sheet1!$C$1</c:f>
              <c:strCache>
                <c:ptCount val="1"/>
                <c:pt idx="0">
                  <c:v>弁当</c:v>
                </c:pt>
              </c:strCache>
            </c:strRef>
          </c:tx>
          <c:spPr>
            <a:solidFill>
              <a:schemeClr val="accent2"/>
            </a:solidFill>
            <a:ln>
              <a:noFill/>
            </a:ln>
            <a:effectLst/>
          </c:spPr>
          <c:invertIfNegative val="0"/>
          <c:dLbls>
            <c:dLbl>
              <c:idx val="4"/>
              <c:layout>
                <c:manualLayout>
                  <c:x val="1.3375606334490564E-2"/>
                  <c:y val="4.777070662654930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8A8C-4B5C-B06C-8B134F035489}"/>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Sheet1!$C$2:$C$8</c:f>
              <c:numCache>
                <c:formatCode>General</c:formatCode>
                <c:ptCount val="7"/>
                <c:pt idx="0">
                  <c:v>1</c:v>
                </c:pt>
                <c:pt idx="1">
                  <c:v>1</c:v>
                </c:pt>
                <c:pt idx="2">
                  <c:v>2</c:v>
                </c:pt>
                <c:pt idx="3">
                  <c:v>2</c:v>
                </c:pt>
                <c:pt idx="4">
                  <c:v>1</c:v>
                </c:pt>
                <c:pt idx="5">
                  <c:v>2</c:v>
                </c:pt>
                <c:pt idx="6">
                  <c:v>4</c:v>
                </c:pt>
              </c:numCache>
            </c:numRef>
          </c:val>
          <c:extLst>
            <c:ext xmlns:c16="http://schemas.microsoft.com/office/drawing/2014/chart" uri="{C3380CC4-5D6E-409C-BE32-E72D297353CC}">
              <c16:uniqueId val="{00000001-8A8C-4B5C-B06C-8B134F035489}"/>
            </c:ext>
          </c:extLst>
        </c:ser>
        <c:ser>
          <c:idx val="2"/>
          <c:order val="2"/>
          <c:tx>
            <c:strRef>
              <c:f>Sheet1!$D$1</c:f>
              <c:strCache>
                <c:ptCount val="1"/>
                <c:pt idx="0">
                  <c:v>サンドウィッチ</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11-8A8C-4B5C-B06C-8B134F035489}"/>
                </c:ext>
              </c:extLst>
            </c:dLbl>
            <c:dLbl>
              <c:idx val="2"/>
              <c:layout>
                <c:manualLayout>
                  <c:x val="1.4214068446359548E-2"/>
                  <c:y val="-4.26851951809521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8A8C-4B5C-B06C-8B134F035489}"/>
                </c:ext>
              </c:extLst>
            </c:dLbl>
            <c:dLbl>
              <c:idx val="3"/>
              <c:layout>
                <c:manualLayout>
                  <c:x val="1.1889427852880392E-2"/>
                  <c:y val="4.777070662654886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8A8C-4B5C-B06C-8B134F035489}"/>
                </c:ext>
              </c:extLst>
            </c:dLbl>
            <c:dLbl>
              <c:idx val="5"/>
              <c:delete val="1"/>
              <c:extLst>
                <c:ext xmlns:c15="http://schemas.microsoft.com/office/drawing/2012/chart" uri="{CE6537A1-D6FC-4f65-9D91-7224C49458BB}"/>
                <c:ext xmlns:c16="http://schemas.microsoft.com/office/drawing/2014/chart" uri="{C3380CC4-5D6E-409C-BE32-E72D297353CC}">
                  <c16:uniqueId val="{00000018-8A8C-4B5C-B06C-8B134F035489}"/>
                </c:ext>
              </c:extLst>
            </c:dLbl>
            <c:dLbl>
              <c:idx val="6"/>
              <c:delete val="1"/>
              <c:extLst>
                <c:ext xmlns:c15="http://schemas.microsoft.com/office/drawing/2012/chart" uri="{CE6537A1-D6FC-4f65-9D91-7224C49458BB}"/>
                <c:ext xmlns:c16="http://schemas.microsoft.com/office/drawing/2014/chart" uri="{C3380CC4-5D6E-409C-BE32-E72D297353CC}">
                  <c16:uniqueId val="{0000000A-8A8C-4B5C-B06C-8B134F035489}"/>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Sheet1!$D$2:$D$8</c:f>
              <c:numCache>
                <c:formatCode>General</c:formatCode>
                <c:ptCount val="7"/>
                <c:pt idx="0">
                  <c:v>2</c:v>
                </c:pt>
                <c:pt idx="1">
                  <c:v>0</c:v>
                </c:pt>
                <c:pt idx="2">
                  <c:v>1</c:v>
                </c:pt>
                <c:pt idx="3">
                  <c:v>1</c:v>
                </c:pt>
                <c:pt idx="4">
                  <c:v>1</c:v>
                </c:pt>
                <c:pt idx="5">
                  <c:v>0</c:v>
                </c:pt>
                <c:pt idx="6">
                  <c:v>0</c:v>
                </c:pt>
              </c:numCache>
            </c:numRef>
          </c:val>
          <c:extLst>
            <c:ext xmlns:c16="http://schemas.microsoft.com/office/drawing/2014/chart" uri="{C3380CC4-5D6E-409C-BE32-E72D297353CC}">
              <c16:uniqueId val="{00000002-8A8C-4B5C-B06C-8B134F035489}"/>
            </c:ext>
          </c:extLst>
        </c:ser>
        <c:ser>
          <c:idx val="3"/>
          <c:order val="3"/>
          <c:tx>
            <c:strRef>
              <c:f>Sheet1!$E$1</c:f>
              <c:strCache>
                <c:ptCount val="1"/>
                <c:pt idx="0">
                  <c:v>バナナ</c:v>
                </c:pt>
              </c:strCache>
            </c:strRef>
          </c:tx>
          <c:spPr>
            <a:solidFill>
              <a:schemeClr val="accent4"/>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13-8A8C-4B5C-B06C-8B134F035489}"/>
                </c:ext>
              </c:extLst>
            </c:dLbl>
            <c:dLbl>
              <c:idx val="3"/>
              <c:layout>
                <c:manualLayout>
                  <c:x val="1.486178481610062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8A8C-4B5C-B06C-8B134F035489}"/>
                </c:ext>
              </c:extLst>
            </c:dLbl>
            <c:dLbl>
              <c:idx val="4"/>
              <c:layout>
                <c:manualLayout>
                  <c:x val="1.337560633449045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8A8C-4B5C-B06C-8B134F035489}"/>
                </c:ext>
              </c:extLst>
            </c:dLbl>
            <c:dLbl>
              <c:idx val="5"/>
              <c:delete val="1"/>
              <c:extLst>
                <c:ext xmlns:c15="http://schemas.microsoft.com/office/drawing/2012/chart" uri="{CE6537A1-D6FC-4f65-9D91-7224C49458BB}"/>
                <c:ext xmlns:c16="http://schemas.microsoft.com/office/drawing/2014/chart" uri="{C3380CC4-5D6E-409C-BE32-E72D297353CC}">
                  <c16:uniqueId val="{00000017-8A8C-4B5C-B06C-8B134F035489}"/>
                </c:ext>
              </c:extLst>
            </c:dLbl>
            <c:dLbl>
              <c:idx val="6"/>
              <c:layout>
                <c:manualLayout>
                  <c:x val="8.9170708896604851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8A8C-4B5C-B06C-8B134F035489}"/>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Sheet1!$E$2:$E$8</c:f>
              <c:numCache>
                <c:formatCode>General</c:formatCode>
                <c:ptCount val="7"/>
                <c:pt idx="0">
                  <c:v>1</c:v>
                </c:pt>
                <c:pt idx="1">
                  <c:v>2</c:v>
                </c:pt>
                <c:pt idx="2">
                  <c:v>0</c:v>
                </c:pt>
                <c:pt idx="3">
                  <c:v>1</c:v>
                </c:pt>
                <c:pt idx="4">
                  <c:v>1</c:v>
                </c:pt>
                <c:pt idx="5">
                  <c:v>0</c:v>
                </c:pt>
                <c:pt idx="6">
                  <c:v>1</c:v>
                </c:pt>
              </c:numCache>
            </c:numRef>
          </c:val>
          <c:extLst>
            <c:ext xmlns:c16="http://schemas.microsoft.com/office/drawing/2014/chart" uri="{C3380CC4-5D6E-409C-BE32-E72D297353CC}">
              <c16:uniqueId val="{00000005-8A8C-4B5C-B06C-8B134F035489}"/>
            </c:ext>
          </c:extLst>
        </c:ser>
        <c:ser>
          <c:idx val="4"/>
          <c:order val="4"/>
          <c:tx>
            <c:strRef>
              <c:f>Sheet1!$F$1</c:f>
              <c:strCache>
                <c:ptCount val="1"/>
                <c:pt idx="0">
                  <c:v>あんぱん</c:v>
                </c:pt>
              </c:strCache>
            </c:strRef>
          </c:tx>
          <c:spPr>
            <a:solidFill>
              <a:schemeClr val="accent5"/>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12-8A8C-4B5C-B06C-8B134F035489}"/>
                </c:ext>
              </c:extLst>
            </c:dLbl>
            <c:dLbl>
              <c:idx val="3"/>
              <c:delete val="1"/>
              <c:extLst>
                <c:ext xmlns:c15="http://schemas.microsoft.com/office/drawing/2012/chart" uri="{CE6537A1-D6FC-4f65-9D91-7224C49458BB}"/>
                <c:ext xmlns:c16="http://schemas.microsoft.com/office/drawing/2014/chart" uri="{C3380CC4-5D6E-409C-BE32-E72D297353CC}">
                  <c16:uniqueId val="{00000014-8A8C-4B5C-B06C-8B134F035489}"/>
                </c:ext>
              </c:extLst>
            </c:dLbl>
            <c:dLbl>
              <c:idx val="4"/>
              <c:delete val="1"/>
              <c:extLst>
                <c:ext xmlns:c15="http://schemas.microsoft.com/office/drawing/2012/chart" uri="{CE6537A1-D6FC-4f65-9D91-7224C49458BB}"/>
                <c:ext xmlns:c16="http://schemas.microsoft.com/office/drawing/2014/chart" uri="{C3380CC4-5D6E-409C-BE32-E72D297353CC}">
                  <c16:uniqueId val="{00000015-8A8C-4B5C-B06C-8B134F035489}"/>
                </c:ext>
              </c:extLst>
            </c:dLbl>
            <c:dLbl>
              <c:idx val="5"/>
              <c:layout>
                <c:manualLayout>
                  <c:x val="1.2051386200797582E-2"/>
                  <c:y val="6.030393453833373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8A8C-4B5C-B06C-8B134F035489}"/>
                </c:ext>
              </c:extLst>
            </c:dLbl>
            <c:dLbl>
              <c:idx val="6"/>
              <c:delete val="1"/>
              <c:extLst>
                <c:ext xmlns:c15="http://schemas.microsoft.com/office/drawing/2012/chart" uri="{CE6537A1-D6FC-4f65-9D91-7224C49458BB}"/>
                <c:ext xmlns:c16="http://schemas.microsoft.com/office/drawing/2014/chart" uri="{C3380CC4-5D6E-409C-BE32-E72D297353CC}">
                  <c16:uniqueId val="{00000019-8A8C-4B5C-B06C-8B134F035489}"/>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Sheet1!$F$2:$F$8</c:f>
              <c:numCache>
                <c:formatCode>General</c:formatCode>
                <c:ptCount val="7"/>
                <c:pt idx="0">
                  <c:v>2</c:v>
                </c:pt>
                <c:pt idx="1">
                  <c:v>1</c:v>
                </c:pt>
                <c:pt idx="2">
                  <c:v>0</c:v>
                </c:pt>
                <c:pt idx="3">
                  <c:v>0</c:v>
                </c:pt>
                <c:pt idx="4">
                  <c:v>0</c:v>
                </c:pt>
                <c:pt idx="5">
                  <c:v>1</c:v>
                </c:pt>
                <c:pt idx="6">
                  <c:v>0</c:v>
                </c:pt>
              </c:numCache>
            </c:numRef>
          </c:val>
          <c:extLst>
            <c:ext xmlns:c16="http://schemas.microsoft.com/office/drawing/2014/chart" uri="{C3380CC4-5D6E-409C-BE32-E72D297353CC}">
              <c16:uniqueId val="{00000006-8A8C-4B5C-B06C-8B134F035489}"/>
            </c:ext>
          </c:extLst>
        </c:ser>
        <c:ser>
          <c:idx val="5"/>
          <c:order val="5"/>
          <c:tx>
            <c:strRef>
              <c:f>Sheet1!$G$1</c:f>
              <c:strCache>
                <c:ptCount val="1"/>
                <c:pt idx="0">
                  <c:v>その他</c:v>
                </c:pt>
              </c:strCache>
            </c:strRef>
          </c:tx>
          <c:spPr>
            <a:solidFill>
              <a:schemeClr val="accent6"/>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9-8A8C-4B5C-B06C-8B134F035489}"/>
                </c:ext>
              </c:extLst>
            </c:dLbl>
            <c:dLbl>
              <c:idx val="3"/>
              <c:layout>
                <c:manualLayout>
                  <c:x val="1.63479632977106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8A8C-4B5C-B06C-8B134F035489}"/>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Sheet1!$G$2:$G$8</c:f>
              <c:numCache>
                <c:formatCode>General</c:formatCode>
                <c:ptCount val="7"/>
                <c:pt idx="0">
                  <c:v>0</c:v>
                </c:pt>
                <c:pt idx="1">
                  <c:v>1</c:v>
                </c:pt>
                <c:pt idx="2">
                  <c:v>1</c:v>
                </c:pt>
                <c:pt idx="3">
                  <c:v>1</c:v>
                </c:pt>
                <c:pt idx="4">
                  <c:v>1</c:v>
                </c:pt>
                <c:pt idx="5">
                  <c:v>1</c:v>
                </c:pt>
                <c:pt idx="6">
                  <c:v>1</c:v>
                </c:pt>
              </c:numCache>
            </c:numRef>
          </c:val>
          <c:extLst>
            <c:ext xmlns:c16="http://schemas.microsoft.com/office/drawing/2014/chart" uri="{C3380CC4-5D6E-409C-BE32-E72D297353CC}">
              <c16:uniqueId val="{00000007-8A8C-4B5C-B06C-8B134F035489}"/>
            </c:ext>
          </c:extLst>
        </c:ser>
        <c:dLbls>
          <c:showLegendKey val="0"/>
          <c:showVal val="0"/>
          <c:showCatName val="0"/>
          <c:showSerName val="0"/>
          <c:showPercent val="0"/>
          <c:showBubbleSize val="0"/>
        </c:dLbls>
        <c:gapWidth val="150"/>
        <c:overlap val="100"/>
        <c:axId val="1030436864"/>
        <c:axId val="1030437192"/>
      </c:barChart>
      <c:lineChart>
        <c:grouping val="standard"/>
        <c:varyColors val="0"/>
        <c:ser>
          <c:idx val="6"/>
          <c:order val="6"/>
          <c:tx>
            <c:strRef>
              <c:f>Sheet1!$H$1</c:f>
              <c:strCache>
                <c:ptCount val="1"/>
                <c:pt idx="0">
                  <c:v>合計</c:v>
                </c:pt>
              </c:strCache>
            </c:strRef>
          </c:tx>
          <c:spPr>
            <a:ln w="28575" cap="rnd">
              <a:solidFill>
                <a:schemeClr val="accent1">
                  <a:lumMod val="60000"/>
                </a:schemeClr>
              </a:solidFill>
              <a:round/>
            </a:ln>
            <a:effectLst/>
          </c:spPr>
          <c:marker>
            <c:symbol val="none"/>
          </c:marker>
          <c:dPt>
            <c:idx val="1"/>
            <c:marker>
              <c:symbol val="none"/>
            </c:marker>
            <c:bubble3D val="0"/>
            <c:spPr>
              <a:ln w="28575" cap="rnd">
                <a:noFill/>
                <a:round/>
              </a:ln>
              <a:effectLst/>
            </c:spPr>
            <c:extLst>
              <c:ext xmlns:c16="http://schemas.microsoft.com/office/drawing/2014/chart" uri="{C3380CC4-5D6E-409C-BE32-E72D297353CC}">
                <c16:uniqueId val="{0000000B-8A8C-4B5C-B06C-8B134F035489}"/>
              </c:ext>
            </c:extLst>
          </c:dPt>
          <c:dPt>
            <c:idx val="2"/>
            <c:marker>
              <c:symbol val="none"/>
            </c:marker>
            <c:bubble3D val="0"/>
            <c:spPr>
              <a:ln w="28575" cap="rnd">
                <a:noFill/>
                <a:round/>
              </a:ln>
              <a:effectLst/>
            </c:spPr>
            <c:extLst>
              <c:ext xmlns:c16="http://schemas.microsoft.com/office/drawing/2014/chart" uri="{C3380CC4-5D6E-409C-BE32-E72D297353CC}">
                <c16:uniqueId val="{0000000F-8A8C-4B5C-B06C-8B134F035489}"/>
              </c:ext>
            </c:extLst>
          </c:dPt>
          <c:dPt>
            <c:idx val="3"/>
            <c:marker>
              <c:symbol val="none"/>
            </c:marker>
            <c:bubble3D val="0"/>
            <c:spPr>
              <a:ln w="28575" cap="rnd">
                <a:noFill/>
                <a:round/>
              </a:ln>
              <a:effectLst/>
            </c:spPr>
            <c:extLst>
              <c:ext xmlns:c16="http://schemas.microsoft.com/office/drawing/2014/chart" uri="{C3380CC4-5D6E-409C-BE32-E72D297353CC}">
                <c16:uniqueId val="{0000000E-8A8C-4B5C-B06C-8B134F035489}"/>
              </c:ext>
            </c:extLst>
          </c:dPt>
          <c:dPt>
            <c:idx val="4"/>
            <c:marker>
              <c:symbol val="none"/>
            </c:marker>
            <c:bubble3D val="0"/>
            <c:spPr>
              <a:ln w="28575" cap="rnd">
                <a:noFill/>
                <a:round/>
              </a:ln>
              <a:effectLst/>
            </c:spPr>
            <c:extLst>
              <c:ext xmlns:c16="http://schemas.microsoft.com/office/drawing/2014/chart" uri="{C3380CC4-5D6E-409C-BE32-E72D297353CC}">
                <c16:uniqueId val="{0000000C-8A8C-4B5C-B06C-8B134F035489}"/>
              </c:ext>
            </c:extLst>
          </c:dPt>
          <c:dPt>
            <c:idx val="5"/>
            <c:marker>
              <c:symbol val="none"/>
            </c:marker>
            <c:bubble3D val="0"/>
            <c:spPr>
              <a:ln w="28575" cap="rnd">
                <a:noFill/>
                <a:round/>
              </a:ln>
              <a:effectLst/>
            </c:spPr>
            <c:extLst>
              <c:ext xmlns:c16="http://schemas.microsoft.com/office/drawing/2014/chart" uri="{C3380CC4-5D6E-409C-BE32-E72D297353CC}">
                <c16:uniqueId val="{0000000D-8A8C-4B5C-B06C-8B134F035489}"/>
              </c:ext>
            </c:extLst>
          </c:dPt>
          <c:dPt>
            <c:idx val="6"/>
            <c:marker>
              <c:symbol val="none"/>
            </c:marker>
            <c:bubble3D val="0"/>
            <c:spPr>
              <a:ln w="28575" cap="rnd">
                <a:noFill/>
                <a:round/>
              </a:ln>
              <a:effectLst/>
            </c:spPr>
            <c:extLst>
              <c:ext xmlns:c16="http://schemas.microsoft.com/office/drawing/2014/chart" uri="{C3380CC4-5D6E-409C-BE32-E72D297353CC}">
                <c16:uniqueId val="{00000010-8A8C-4B5C-B06C-8B134F035489}"/>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Sheet1!$H$2:$H$8</c:f>
              <c:numCache>
                <c:formatCode>General</c:formatCode>
                <c:ptCount val="7"/>
                <c:pt idx="0">
                  <c:v>9</c:v>
                </c:pt>
                <c:pt idx="1">
                  <c:v>9</c:v>
                </c:pt>
                <c:pt idx="2">
                  <c:v>9</c:v>
                </c:pt>
                <c:pt idx="3">
                  <c:v>11</c:v>
                </c:pt>
                <c:pt idx="4">
                  <c:v>8</c:v>
                </c:pt>
                <c:pt idx="5">
                  <c:v>7</c:v>
                </c:pt>
                <c:pt idx="6">
                  <c:v>7</c:v>
                </c:pt>
              </c:numCache>
            </c:numRef>
          </c:val>
          <c:smooth val="0"/>
          <c:extLst>
            <c:ext xmlns:c16="http://schemas.microsoft.com/office/drawing/2014/chart" uri="{C3380CC4-5D6E-409C-BE32-E72D297353CC}">
              <c16:uniqueId val="{00000008-8A8C-4B5C-B06C-8B134F035489}"/>
            </c:ext>
          </c:extLst>
        </c:ser>
        <c:dLbls>
          <c:showLegendKey val="0"/>
          <c:showVal val="0"/>
          <c:showCatName val="0"/>
          <c:showSerName val="0"/>
          <c:showPercent val="0"/>
          <c:showBubbleSize val="0"/>
        </c:dLbls>
        <c:marker val="1"/>
        <c:smooth val="0"/>
        <c:axId val="1030436864"/>
        <c:axId val="1030437192"/>
      </c:lineChart>
      <c:catAx>
        <c:axId val="1030436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1030437192"/>
        <c:crosses val="autoZero"/>
        <c:auto val="1"/>
        <c:lblAlgn val="ctr"/>
        <c:lblOffset val="100"/>
        <c:noMultiLvlLbl val="0"/>
      </c:catAx>
      <c:valAx>
        <c:axId val="1030437192"/>
        <c:scaling>
          <c:orientation val="minMax"/>
        </c:scaling>
        <c:delete val="0"/>
        <c:axPos val="l"/>
        <c:numFmt formatCode="General" sourceLinked="1"/>
        <c:majorTickMark val="none"/>
        <c:minorTickMark val="none"/>
        <c:tickLblPos val="nextTo"/>
        <c:spPr>
          <a:noFill/>
          <a:ln>
            <a:solidFill>
              <a:schemeClr val="accent1"/>
            </a:solidFill>
          </a:ln>
          <a:effectLst/>
        </c:spPr>
        <c:txPr>
          <a:bodyPr rot="-60000000" spcFirstLastPara="1" vertOverflow="ellipsis" vert="horz" wrap="square" anchor="ctr" anchorCtr="1"/>
          <a:lstStyle/>
          <a:p>
            <a:pPr>
              <a:defRPr sz="14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1030436864"/>
        <c:crosses val="autoZero"/>
        <c:crossBetween val="between"/>
      </c:valAx>
      <c:spPr>
        <a:noFill/>
        <a:ln>
          <a:noFill/>
        </a:ln>
        <a:effectLst/>
      </c:spPr>
    </c:plotArea>
    <c:legend>
      <c:legendPos val="r"/>
      <c:legendEntry>
        <c:idx val="6"/>
        <c:delete val="1"/>
      </c:legendEntry>
      <c:layout>
        <c:manualLayout>
          <c:xMode val="edge"/>
          <c:yMode val="edge"/>
          <c:x val="0.63950798364548345"/>
          <c:y val="0"/>
          <c:w val="0.36049201635451655"/>
          <c:h val="0.2535362413563978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ja-JP" altLang="en-US" dirty="0">
                <a:solidFill>
                  <a:schemeClr val="tx1"/>
                </a:solidFill>
                <a:latin typeface="HGS創英角ﾎﾟｯﾌﾟ体" panose="040B0A00000000000000" pitchFamily="50" charset="-128"/>
                <a:ea typeface="HGS創英角ﾎﾟｯﾌﾟ体" panose="040B0A00000000000000" pitchFamily="50" charset="-128"/>
              </a:rPr>
              <a:t>一週間のフードロス（金額別）</a:t>
            </a:r>
          </a:p>
        </c:rich>
      </c:tx>
      <c:layout>
        <c:manualLayout>
          <c:xMode val="edge"/>
          <c:yMode val="edge"/>
          <c:x val="0.23290616834973182"/>
          <c:y val="6.7482026703183831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7.8954360720479427E-2"/>
          <c:y val="0.25358125071322613"/>
          <c:w val="0.9151386154855643"/>
          <c:h val="0.58834645669291341"/>
        </c:manualLayout>
      </c:layout>
      <c:barChart>
        <c:barDir val="col"/>
        <c:grouping val="stacked"/>
        <c:varyColors val="0"/>
        <c:ser>
          <c:idx val="0"/>
          <c:order val="0"/>
          <c:tx>
            <c:strRef>
              <c:f>Sheet1!$B$1</c:f>
              <c:strCache>
                <c:ptCount val="1"/>
                <c:pt idx="0">
                  <c:v>おにぎり</c:v>
                </c:pt>
              </c:strCache>
            </c:strRef>
          </c:tx>
          <c:spPr>
            <a:solidFill>
              <a:srgbClr val="66FF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Sheet1!$B$2:$B$8</c:f>
              <c:numCache>
                <c:formatCode>#,##0_);[Red]\(#,##0\)</c:formatCode>
                <c:ptCount val="7"/>
                <c:pt idx="0">
                  <c:v>210</c:v>
                </c:pt>
                <c:pt idx="1">
                  <c:v>280</c:v>
                </c:pt>
                <c:pt idx="2">
                  <c:v>350</c:v>
                </c:pt>
                <c:pt idx="3">
                  <c:v>420</c:v>
                </c:pt>
                <c:pt idx="4">
                  <c:v>280</c:v>
                </c:pt>
                <c:pt idx="5">
                  <c:v>210</c:v>
                </c:pt>
                <c:pt idx="6">
                  <c:v>70</c:v>
                </c:pt>
              </c:numCache>
            </c:numRef>
          </c:val>
          <c:extLst>
            <c:ext xmlns:c16="http://schemas.microsoft.com/office/drawing/2014/chart" uri="{C3380CC4-5D6E-409C-BE32-E72D297353CC}">
              <c16:uniqueId val="{00000000-3C95-4C7D-8A01-7B17F52EE387}"/>
            </c:ext>
          </c:extLst>
        </c:ser>
        <c:ser>
          <c:idx val="1"/>
          <c:order val="1"/>
          <c:tx>
            <c:strRef>
              <c:f>Sheet1!$C$1</c:f>
              <c:strCache>
                <c:ptCount val="1"/>
                <c:pt idx="0">
                  <c:v>弁当</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Sheet1!$C$2:$C$8</c:f>
              <c:numCache>
                <c:formatCode>#,##0_);[Red]\(#,##0\)</c:formatCode>
                <c:ptCount val="7"/>
                <c:pt idx="0">
                  <c:v>300</c:v>
                </c:pt>
                <c:pt idx="1">
                  <c:v>300</c:v>
                </c:pt>
                <c:pt idx="2">
                  <c:v>600</c:v>
                </c:pt>
                <c:pt idx="3">
                  <c:v>600</c:v>
                </c:pt>
                <c:pt idx="4">
                  <c:v>300</c:v>
                </c:pt>
                <c:pt idx="5">
                  <c:v>600</c:v>
                </c:pt>
                <c:pt idx="6">
                  <c:v>1200</c:v>
                </c:pt>
              </c:numCache>
            </c:numRef>
          </c:val>
          <c:extLst>
            <c:ext xmlns:c16="http://schemas.microsoft.com/office/drawing/2014/chart" uri="{C3380CC4-5D6E-409C-BE32-E72D297353CC}">
              <c16:uniqueId val="{00000001-3C95-4C7D-8A01-7B17F52EE387}"/>
            </c:ext>
          </c:extLst>
        </c:ser>
        <c:ser>
          <c:idx val="2"/>
          <c:order val="2"/>
          <c:tx>
            <c:strRef>
              <c:f>Sheet1!$D$1</c:f>
              <c:strCache>
                <c:ptCount val="1"/>
                <c:pt idx="0">
                  <c:v>サンドウィッチ</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2-3C95-4C7D-8A01-7B17F52EE387}"/>
                </c:ext>
              </c:extLst>
            </c:dLbl>
            <c:dLbl>
              <c:idx val="2"/>
              <c:layout>
                <c:manualLayout>
                  <c:x val="5.7172978059216153E-4"/>
                  <c:y val="2.73479402031267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C95-4C7D-8A01-7B17F52EE387}"/>
                </c:ext>
              </c:extLst>
            </c:dLbl>
            <c:dLbl>
              <c:idx val="5"/>
              <c:delete val="1"/>
              <c:extLst>
                <c:ext xmlns:c15="http://schemas.microsoft.com/office/drawing/2012/chart" uri="{CE6537A1-D6FC-4f65-9D91-7224C49458BB}"/>
                <c:ext xmlns:c16="http://schemas.microsoft.com/office/drawing/2014/chart" uri="{C3380CC4-5D6E-409C-BE32-E72D297353CC}">
                  <c16:uniqueId val="{00000004-3C95-4C7D-8A01-7B17F52EE387}"/>
                </c:ext>
              </c:extLst>
            </c:dLbl>
            <c:dLbl>
              <c:idx val="6"/>
              <c:delete val="1"/>
              <c:extLst>
                <c:ext xmlns:c15="http://schemas.microsoft.com/office/drawing/2012/chart" uri="{CE6537A1-D6FC-4f65-9D91-7224C49458BB}"/>
                <c:ext xmlns:c16="http://schemas.microsoft.com/office/drawing/2014/chart" uri="{C3380CC4-5D6E-409C-BE32-E72D297353CC}">
                  <c16:uniqueId val="{00000005-3C95-4C7D-8A01-7B17F52EE387}"/>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Sheet1!$D$2:$D$8</c:f>
              <c:numCache>
                <c:formatCode>#,##0_);[Red]\(#,##0\)</c:formatCode>
                <c:ptCount val="7"/>
                <c:pt idx="0">
                  <c:v>200</c:v>
                </c:pt>
                <c:pt idx="1">
                  <c:v>0</c:v>
                </c:pt>
                <c:pt idx="2">
                  <c:v>100</c:v>
                </c:pt>
                <c:pt idx="3">
                  <c:v>100</c:v>
                </c:pt>
                <c:pt idx="4">
                  <c:v>100</c:v>
                </c:pt>
                <c:pt idx="5">
                  <c:v>0</c:v>
                </c:pt>
                <c:pt idx="6">
                  <c:v>0</c:v>
                </c:pt>
              </c:numCache>
            </c:numRef>
          </c:val>
          <c:extLst>
            <c:ext xmlns:c16="http://schemas.microsoft.com/office/drawing/2014/chart" uri="{C3380CC4-5D6E-409C-BE32-E72D297353CC}">
              <c16:uniqueId val="{00000006-3C95-4C7D-8A01-7B17F52EE387}"/>
            </c:ext>
          </c:extLst>
        </c:ser>
        <c:ser>
          <c:idx val="3"/>
          <c:order val="3"/>
          <c:tx>
            <c:strRef>
              <c:f>Sheet1!$E$1</c:f>
              <c:strCache>
                <c:ptCount val="1"/>
                <c:pt idx="0">
                  <c:v>バナナ</c:v>
                </c:pt>
              </c:strCache>
            </c:strRef>
          </c:tx>
          <c:spPr>
            <a:solidFill>
              <a:schemeClr val="accent4"/>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7-3C95-4C7D-8A01-7B17F52EE387}"/>
                </c:ext>
              </c:extLst>
            </c:dLbl>
            <c:dLbl>
              <c:idx val="5"/>
              <c:delete val="1"/>
              <c:extLst>
                <c:ext xmlns:c15="http://schemas.microsoft.com/office/drawing/2012/chart" uri="{CE6537A1-D6FC-4f65-9D91-7224C49458BB}"/>
                <c:ext xmlns:c16="http://schemas.microsoft.com/office/drawing/2014/chart" uri="{C3380CC4-5D6E-409C-BE32-E72D297353CC}">
                  <c16:uniqueId val="{00000008-3C95-4C7D-8A01-7B17F52EE38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Sheet1!$E$2:$E$8</c:f>
              <c:numCache>
                <c:formatCode>#,##0_);[Red]\(#,##0\)</c:formatCode>
                <c:ptCount val="7"/>
                <c:pt idx="0">
                  <c:v>150</c:v>
                </c:pt>
                <c:pt idx="1">
                  <c:v>300</c:v>
                </c:pt>
                <c:pt idx="2">
                  <c:v>0</c:v>
                </c:pt>
                <c:pt idx="3">
                  <c:v>150</c:v>
                </c:pt>
                <c:pt idx="4">
                  <c:v>150</c:v>
                </c:pt>
                <c:pt idx="5">
                  <c:v>0</c:v>
                </c:pt>
                <c:pt idx="6">
                  <c:v>150</c:v>
                </c:pt>
              </c:numCache>
            </c:numRef>
          </c:val>
          <c:extLst>
            <c:ext xmlns:c16="http://schemas.microsoft.com/office/drawing/2014/chart" uri="{C3380CC4-5D6E-409C-BE32-E72D297353CC}">
              <c16:uniqueId val="{00000009-3C95-4C7D-8A01-7B17F52EE387}"/>
            </c:ext>
          </c:extLst>
        </c:ser>
        <c:ser>
          <c:idx val="4"/>
          <c:order val="4"/>
          <c:tx>
            <c:strRef>
              <c:f>Sheet1!$F$1</c:f>
              <c:strCache>
                <c:ptCount val="1"/>
                <c:pt idx="0">
                  <c:v>あんぱん</c:v>
                </c:pt>
              </c:strCache>
            </c:strRef>
          </c:tx>
          <c:spPr>
            <a:solidFill>
              <a:schemeClr val="accent5"/>
            </a:solidFill>
            <a:ln>
              <a:noFill/>
            </a:ln>
            <a:effectLst/>
          </c:spPr>
          <c:invertIfNegative val="0"/>
          <c:dLbls>
            <c:dLbl>
              <c:idx val="0"/>
              <c:layout>
                <c:manualLayout>
                  <c:x val="-1.4755066477383561E-3"/>
                  <c:y val="-1.08695652173913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3C95-4C7D-8A01-7B17F52EE387}"/>
                </c:ext>
              </c:extLst>
            </c:dLbl>
            <c:dLbl>
              <c:idx val="1"/>
              <c:layout>
                <c:manualLayout>
                  <c:x val="2.213259971607528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3C95-4C7D-8A01-7B17F52EE387}"/>
                </c:ext>
              </c:extLst>
            </c:dLbl>
            <c:dLbl>
              <c:idx val="2"/>
              <c:delete val="1"/>
              <c:extLst>
                <c:ext xmlns:c15="http://schemas.microsoft.com/office/drawing/2012/chart" uri="{CE6537A1-D6FC-4f65-9D91-7224C49458BB}"/>
                <c:ext xmlns:c16="http://schemas.microsoft.com/office/drawing/2014/chart" uri="{C3380CC4-5D6E-409C-BE32-E72D297353CC}">
                  <c16:uniqueId val="{0000000A-3C95-4C7D-8A01-7B17F52EE387}"/>
                </c:ext>
              </c:extLst>
            </c:dLbl>
            <c:dLbl>
              <c:idx val="3"/>
              <c:delete val="1"/>
              <c:extLst>
                <c:ext xmlns:c15="http://schemas.microsoft.com/office/drawing/2012/chart" uri="{CE6537A1-D6FC-4f65-9D91-7224C49458BB}"/>
                <c:ext xmlns:c16="http://schemas.microsoft.com/office/drawing/2014/chart" uri="{C3380CC4-5D6E-409C-BE32-E72D297353CC}">
                  <c16:uniqueId val="{0000000B-3C95-4C7D-8A01-7B17F52EE387}"/>
                </c:ext>
              </c:extLst>
            </c:dLbl>
            <c:dLbl>
              <c:idx val="4"/>
              <c:delete val="1"/>
              <c:extLst>
                <c:ext xmlns:c15="http://schemas.microsoft.com/office/drawing/2012/chart" uri="{CE6537A1-D6FC-4f65-9D91-7224C49458BB}"/>
                <c:ext xmlns:c16="http://schemas.microsoft.com/office/drawing/2014/chart" uri="{C3380CC4-5D6E-409C-BE32-E72D297353CC}">
                  <c16:uniqueId val="{0000000C-3C95-4C7D-8A01-7B17F52EE387}"/>
                </c:ext>
              </c:extLst>
            </c:dLbl>
            <c:dLbl>
              <c:idx val="5"/>
              <c:layout>
                <c:manualLayout>
                  <c:x val="9.07898682796285E-3"/>
                  <c:y val="1.55844187717391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C95-4C7D-8A01-7B17F52EE387}"/>
                </c:ext>
              </c:extLst>
            </c:dLbl>
            <c:dLbl>
              <c:idx val="6"/>
              <c:delete val="1"/>
              <c:extLst>
                <c:ext xmlns:c15="http://schemas.microsoft.com/office/drawing/2012/chart" uri="{CE6537A1-D6FC-4f65-9D91-7224C49458BB}"/>
                <c:ext xmlns:c16="http://schemas.microsoft.com/office/drawing/2014/chart" uri="{C3380CC4-5D6E-409C-BE32-E72D297353CC}">
                  <c16:uniqueId val="{0000000E-3C95-4C7D-8A01-7B17F52EE38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Sheet1!$F$2:$F$8</c:f>
              <c:numCache>
                <c:formatCode>#,##0_);[Red]\(#,##0\)</c:formatCode>
                <c:ptCount val="7"/>
                <c:pt idx="0">
                  <c:v>140</c:v>
                </c:pt>
                <c:pt idx="1">
                  <c:v>70</c:v>
                </c:pt>
                <c:pt idx="2">
                  <c:v>0</c:v>
                </c:pt>
                <c:pt idx="3">
                  <c:v>0</c:v>
                </c:pt>
                <c:pt idx="4">
                  <c:v>0</c:v>
                </c:pt>
                <c:pt idx="5">
                  <c:v>70</c:v>
                </c:pt>
                <c:pt idx="6">
                  <c:v>0</c:v>
                </c:pt>
              </c:numCache>
            </c:numRef>
          </c:val>
          <c:extLst>
            <c:ext xmlns:c16="http://schemas.microsoft.com/office/drawing/2014/chart" uri="{C3380CC4-5D6E-409C-BE32-E72D297353CC}">
              <c16:uniqueId val="{0000000F-3C95-4C7D-8A01-7B17F52EE387}"/>
            </c:ext>
          </c:extLst>
        </c:ser>
        <c:ser>
          <c:idx val="5"/>
          <c:order val="5"/>
          <c:tx>
            <c:strRef>
              <c:f>Sheet1!$G$1</c:f>
              <c:strCache>
                <c:ptCount val="1"/>
                <c:pt idx="0">
                  <c:v>その他</c:v>
                </c:pt>
              </c:strCache>
            </c:strRef>
          </c:tx>
          <c:spPr>
            <a:solidFill>
              <a:schemeClr val="accent6"/>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10-3C95-4C7D-8A01-7B17F52EE387}"/>
                </c:ext>
              </c:extLst>
            </c:dLbl>
            <c:dLbl>
              <c:idx val="3"/>
              <c:layout>
                <c:manualLayout>
                  <c:x val="1.4755066477383561E-3"/>
                  <c:y val="-7.24637681159420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4-3C95-4C7D-8A01-7B17F52EE387}"/>
                </c:ext>
              </c:extLst>
            </c:dLbl>
            <c:dLbl>
              <c:idx val="4"/>
              <c:layout>
                <c:manualLayout>
                  <c:x val="-1.4755066477383561E-3"/>
                  <c:y val="-1.08695652173913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2-3C95-4C7D-8A01-7B17F52EE387}"/>
                </c:ext>
              </c:extLst>
            </c:dLbl>
            <c:dLbl>
              <c:idx val="5"/>
              <c:layout>
                <c:manualLayout>
                  <c:x val="-1.0820257086881416E-16"/>
                  <c:y val="-3.623188405797167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3-3C95-4C7D-8A01-7B17F52EE387}"/>
                </c:ext>
              </c:extLst>
            </c:dLbl>
            <c:dLbl>
              <c:idx val="6"/>
              <c:layout>
                <c:manualLayout>
                  <c:x val="-1.0820257086881416E-16"/>
                  <c:y val="-3.623188405797134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5-3C95-4C7D-8A01-7B17F52EE38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Sheet1!$G$2:$G$8</c:f>
              <c:numCache>
                <c:formatCode>#,##0_);[Red]\(#,##0\)</c:formatCode>
                <c:ptCount val="7"/>
                <c:pt idx="0">
                  <c:v>0</c:v>
                </c:pt>
                <c:pt idx="1">
                  <c:v>50</c:v>
                </c:pt>
                <c:pt idx="2">
                  <c:v>60</c:v>
                </c:pt>
                <c:pt idx="3">
                  <c:v>60</c:v>
                </c:pt>
                <c:pt idx="4">
                  <c:v>50</c:v>
                </c:pt>
                <c:pt idx="5">
                  <c:v>60</c:v>
                </c:pt>
                <c:pt idx="6">
                  <c:v>60</c:v>
                </c:pt>
              </c:numCache>
            </c:numRef>
          </c:val>
          <c:extLst>
            <c:ext xmlns:c16="http://schemas.microsoft.com/office/drawing/2014/chart" uri="{C3380CC4-5D6E-409C-BE32-E72D297353CC}">
              <c16:uniqueId val="{00000011-3C95-4C7D-8A01-7B17F52EE387}"/>
            </c:ext>
          </c:extLst>
        </c:ser>
        <c:dLbls>
          <c:showLegendKey val="0"/>
          <c:showVal val="0"/>
          <c:showCatName val="0"/>
          <c:showSerName val="0"/>
          <c:showPercent val="0"/>
          <c:showBubbleSize val="0"/>
        </c:dLbls>
        <c:gapWidth val="150"/>
        <c:overlap val="100"/>
        <c:axId val="1030436864"/>
        <c:axId val="1030437192"/>
      </c:barChart>
      <c:lineChart>
        <c:grouping val="standard"/>
        <c:varyColors val="0"/>
        <c:ser>
          <c:idx val="6"/>
          <c:order val="6"/>
          <c:tx>
            <c:strRef>
              <c:f>Sheet1!$H$1</c:f>
              <c:strCache>
                <c:ptCount val="1"/>
                <c:pt idx="0">
                  <c:v>合計</c:v>
                </c:pt>
              </c:strCache>
            </c:strRef>
          </c:tx>
          <c:spPr>
            <a:ln w="28575" cap="rnd">
              <a:solidFill>
                <a:schemeClr val="accent1">
                  <a:lumMod val="60000"/>
                </a:schemeClr>
              </a:solidFill>
              <a:round/>
            </a:ln>
            <a:effectLst/>
          </c:spPr>
          <c:marker>
            <c:symbol val="none"/>
          </c:marker>
          <c:dPt>
            <c:idx val="1"/>
            <c:marker>
              <c:symbol val="none"/>
            </c:marker>
            <c:bubble3D val="0"/>
            <c:spPr>
              <a:ln w="28575" cap="rnd">
                <a:noFill/>
                <a:round/>
              </a:ln>
              <a:effectLst/>
            </c:spPr>
            <c:extLst>
              <c:ext xmlns:c16="http://schemas.microsoft.com/office/drawing/2014/chart" uri="{C3380CC4-5D6E-409C-BE32-E72D297353CC}">
                <c16:uniqueId val="{00000013-3C95-4C7D-8A01-7B17F52EE387}"/>
              </c:ext>
            </c:extLst>
          </c:dPt>
          <c:dPt>
            <c:idx val="2"/>
            <c:marker>
              <c:symbol val="none"/>
            </c:marker>
            <c:bubble3D val="0"/>
            <c:spPr>
              <a:ln w="28575" cap="rnd">
                <a:noFill/>
                <a:round/>
              </a:ln>
              <a:effectLst/>
            </c:spPr>
            <c:extLst>
              <c:ext xmlns:c16="http://schemas.microsoft.com/office/drawing/2014/chart" uri="{C3380CC4-5D6E-409C-BE32-E72D297353CC}">
                <c16:uniqueId val="{00000015-3C95-4C7D-8A01-7B17F52EE387}"/>
              </c:ext>
            </c:extLst>
          </c:dPt>
          <c:dPt>
            <c:idx val="3"/>
            <c:marker>
              <c:symbol val="none"/>
            </c:marker>
            <c:bubble3D val="0"/>
            <c:spPr>
              <a:ln w="28575" cap="rnd">
                <a:noFill/>
                <a:round/>
              </a:ln>
              <a:effectLst/>
            </c:spPr>
            <c:extLst>
              <c:ext xmlns:c16="http://schemas.microsoft.com/office/drawing/2014/chart" uri="{C3380CC4-5D6E-409C-BE32-E72D297353CC}">
                <c16:uniqueId val="{00000017-3C95-4C7D-8A01-7B17F52EE387}"/>
              </c:ext>
            </c:extLst>
          </c:dPt>
          <c:dPt>
            <c:idx val="4"/>
            <c:marker>
              <c:symbol val="none"/>
            </c:marker>
            <c:bubble3D val="0"/>
            <c:spPr>
              <a:ln w="28575" cap="rnd">
                <a:noFill/>
                <a:round/>
              </a:ln>
              <a:effectLst/>
            </c:spPr>
            <c:extLst>
              <c:ext xmlns:c16="http://schemas.microsoft.com/office/drawing/2014/chart" uri="{C3380CC4-5D6E-409C-BE32-E72D297353CC}">
                <c16:uniqueId val="{00000019-3C95-4C7D-8A01-7B17F52EE387}"/>
              </c:ext>
            </c:extLst>
          </c:dPt>
          <c:dPt>
            <c:idx val="5"/>
            <c:marker>
              <c:symbol val="none"/>
            </c:marker>
            <c:bubble3D val="0"/>
            <c:spPr>
              <a:ln w="28575" cap="rnd">
                <a:noFill/>
                <a:round/>
              </a:ln>
              <a:effectLst/>
            </c:spPr>
            <c:extLst>
              <c:ext xmlns:c16="http://schemas.microsoft.com/office/drawing/2014/chart" uri="{C3380CC4-5D6E-409C-BE32-E72D297353CC}">
                <c16:uniqueId val="{0000001B-3C95-4C7D-8A01-7B17F52EE387}"/>
              </c:ext>
            </c:extLst>
          </c:dPt>
          <c:dPt>
            <c:idx val="6"/>
            <c:marker>
              <c:symbol val="none"/>
            </c:marker>
            <c:bubble3D val="0"/>
            <c:spPr>
              <a:ln w="28575" cap="rnd">
                <a:noFill/>
                <a:round/>
              </a:ln>
              <a:effectLst/>
            </c:spPr>
            <c:extLst>
              <c:ext xmlns:c16="http://schemas.microsoft.com/office/drawing/2014/chart" uri="{C3380CC4-5D6E-409C-BE32-E72D297353CC}">
                <c16:uniqueId val="{0000001D-3C95-4C7D-8A01-7B17F52EE387}"/>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Sheet1!$H$2:$H$8</c:f>
              <c:numCache>
                <c:formatCode>#,##0_);[Red]\(#,##0\)</c:formatCode>
                <c:ptCount val="7"/>
                <c:pt idx="0">
                  <c:v>1000</c:v>
                </c:pt>
                <c:pt idx="1">
                  <c:v>1000</c:v>
                </c:pt>
                <c:pt idx="2">
                  <c:v>1110</c:v>
                </c:pt>
                <c:pt idx="3">
                  <c:v>1330</c:v>
                </c:pt>
                <c:pt idx="4">
                  <c:v>880</c:v>
                </c:pt>
                <c:pt idx="5">
                  <c:v>940</c:v>
                </c:pt>
                <c:pt idx="6">
                  <c:v>1480</c:v>
                </c:pt>
              </c:numCache>
            </c:numRef>
          </c:val>
          <c:smooth val="0"/>
          <c:extLst>
            <c:ext xmlns:c16="http://schemas.microsoft.com/office/drawing/2014/chart" uri="{C3380CC4-5D6E-409C-BE32-E72D297353CC}">
              <c16:uniqueId val="{0000001E-3C95-4C7D-8A01-7B17F52EE387}"/>
            </c:ext>
          </c:extLst>
        </c:ser>
        <c:dLbls>
          <c:showLegendKey val="0"/>
          <c:showVal val="0"/>
          <c:showCatName val="0"/>
          <c:showSerName val="0"/>
          <c:showPercent val="0"/>
          <c:showBubbleSize val="0"/>
        </c:dLbls>
        <c:marker val="1"/>
        <c:smooth val="0"/>
        <c:axId val="1030436864"/>
        <c:axId val="1030437192"/>
      </c:lineChart>
      <c:catAx>
        <c:axId val="1030436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1030437192"/>
        <c:crosses val="autoZero"/>
        <c:auto val="1"/>
        <c:lblAlgn val="ctr"/>
        <c:lblOffset val="100"/>
        <c:noMultiLvlLbl val="0"/>
      </c:catAx>
      <c:valAx>
        <c:axId val="1030437192"/>
        <c:scaling>
          <c:orientation val="minMax"/>
          <c:max val="1600"/>
          <c:min val="0"/>
        </c:scaling>
        <c:delete val="0"/>
        <c:axPos val="l"/>
        <c:numFmt formatCode="#,##0_);[Red]\(#,##0\)" sourceLinked="1"/>
        <c:majorTickMark val="none"/>
        <c:minorTickMark val="none"/>
        <c:tickLblPos val="nextTo"/>
        <c:spPr>
          <a:noFill/>
          <a:ln>
            <a:solidFill>
              <a:schemeClr val="accent1"/>
            </a:solidFill>
          </a:ln>
          <a:effectLst/>
        </c:spPr>
        <c:txPr>
          <a:bodyPr rot="-60000000" spcFirstLastPara="1" vertOverflow="ellipsis" vert="horz" wrap="square" anchor="ctr" anchorCtr="1"/>
          <a:lstStyle/>
          <a:p>
            <a:pPr>
              <a:defRPr sz="14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1030436864"/>
        <c:crosses val="autoZero"/>
        <c:crossBetween val="between"/>
        <c:majorUnit val="500"/>
      </c:valAx>
      <c:spPr>
        <a:noFill/>
        <a:ln>
          <a:noFill/>
        </a:ln>
        <a:effectLst/>
      </c:spPr>
    </c:plotArea>
    <c:legend>
      <c:legendPos val="t"/>
      <c:legendEntry>
        <c:idx val="6"/>
        <c:delete val="1"/>
      </c:legendEntry>
      <c:layout>
        <c:manualLayout>
          <c:xMode val="edge"/>
          <c:yMode val="edge"/>
          <c:x val="0.61630820568748568"/>
          <c:y val="1.0313064343894791E-3"/>
          <c:w val="0.38207885304659489"/>
          <c:h val="0.2144811349065287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en-US" sz="2000" dirty="0"/>
              <a:t>1</a:t>
            </a:r>
            <a:r>
              <a:rPr lang="ja-JP" sz="2000" dirty="0"/>
              <a:t>週間のフードロス金額</a:t>
            </a:r>
          </a:p>
        </c:rich>
      </c:tx>
      <c:layout>
        <c:manualLayout>
          <c:xMode val="edge"/>
          <c:yMode val="edge"/>
          <c:x val="0.31753159397990249"/>
          <c:y val="0.9190035575404750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0.16378028804786543"/>
          <c:y val="8.9070352224325758E-2"/>
          <c:w val="0.68344157960647067"/>
          <c:h val="0.63632892452178091"/>
        </c:manualLayout>
      </c:layout>
      <c:barChart>
        <c:barDir val="col"/>
        <c:grouping val="clustered"/>
        <c:varyColors val="0"/>
        <c:ser>
          <c:idx val="0"/>
          <c:order val="0"/>
          <c:tx>
            <c:strRef>
              <c:f>Sheet2!$F$2:$F$7</c:f>
              <c:strCache>
                <c:ptCount val="6"/>
                <c:pt idx="0">
                  <c:v>3,900</c:v>
                </c:pt>
                <c:pt idx="1">
                  <c:v>1,820</c:v>
                </c:pt>
                <c:pt idx="2">
                  <c:v>900</c:v>
                </c:pt>
                <c:pt idx="3">
                  <c:v>500</c:v>
                </c:pt>
                <c:pt idx="4">
                  <c:v>280</c:v>
                </c:pt>
                <c:pt idx="5">
                  <c:v>340</c:v>
                </c:pt>
              </c:strCache>
            </c:strRef>
          </c:tx>
          <c:spPr>
            <a:solidFill>
              <a:schemeClr val="accent1"/>
            </a:solidFill>
            <a:ln>
              <a:solidFill>
                <a:sysClr val="windowText" lastClr="000000"/>
              </a:solidFill>
            </a:ln>
            <a:effectLst/>
          </c:spPr>
          <c:invertIfNegative val="0"/>
          <c:dPt>
            <c:idx val="0"/>
            <c:invertIfNegative val="0"/>
            <c:bubble3D val="0"/>
            <c:spPr>
              <a:pattFill prst="wdDnDiag">
                <a:fgClr>
                  <a:schemeClr val="accent1">
                    <a:lumMod val="60000"/>
                    <a:lumOff val="40000"/>
                  </a:schemeClr>
                </a:fgClr>
                <a:bgClr>
                  <a:schemeClr val="bg1"/>
                </a:bgClr>
              </a:pattFill>
              <a:ln>
                <a:solidFill>
                  <a:schemeClr val="tx1"/>
                </a:solidFill>
              </a:ln>
              <a:effectLst/>
            </c:spPr>
            <c:extLst>
              <c:ext xmlns:c16="http://schemas.microsoft.com/office/drawing/2014/chart" uri="{C3380CC4-5D6E-409C-BE32-E72D297353CC}">
                <c16:uniqueId val="{00000001-9D0F-4093-A3E4-AF17449A0E22}"/>
              </c:ext>
            </c:extLst>
          </c:dPt>
          <c:dPt>
            <c:idx val="1"/>
            <c:invertIfNegative val="0"/>
            <c:bubble3D val="0"/>
            <c:spPr>
              <a:solidFill>
                <a:schemeClr val="accent2">
                  <a:lumMod val="75000"/>
                </a:schemeClr>
              </a:solidFill>
              <a:ln>
                <a:solidFill>
                  <a:sysClr val="windowText" lastClr="000000"/>
                </a:solidFill>
              </a:ln>
              <a:effectLst/>
            </c:spPr>
            <c:extLst>
              <c:ext xmlns:c16="http://schemas.microsoft.com/office/drawing/2014/chart" uri="{C3380CC4-5D6E-409C-BE32-E72D297353CC}">
                <c16:uniqueId val="{00000000-0017-4450-A642-E2A56A54AE92}"/>
              </c:ext>
            </c:extLst>
          </c:dPt>
          <c:dPt>
            <c:idx val="2"/>
            <c:invertIfNegative val="0"/>
            <c:bubble3D val="0"/>
            <c:spPr>
              <a:solidFill>
                <a:schemeClr val="tx2">
                  <a:lumMod val="60000"/>
                  <a:lumOff val="40000"/>
                </a:schemeClr>
              </a:solidFill>
              <a:ln>
                <a:solidFill>
                  <a:sysClr val="windowText" lastClr="000000"/>
                </a:solidFill>
              </a:ln>
              <a:effectLst/>
            </c:spPr>
            <c:extLst>
              <c:ext xmlns:c16="http://schemas.microsoft.com/office/drawing/2014/chart" uri="{C3380CC4-5D6E-409C-BE32-E72D297353CC}">
                <c16:uniqueId val="{00000001-0017-4450-A642-E2A56A54AE92}"/>
              </c:ext>
            </c:extLst>
          </c:dPt>
          <c:dPt>
            <c:idx val="3"/>
            <c:invertIfNegative val="0"/>
            <c:bubble3D val="0"/>
            <c:spPr>
              <a:solidFill>
                <a:schemeClr val="accent4">
                  <a:lumMod val="60000"/>
                  <a:lumOff val="40000"/>
                </a:schemeClr>
              </a:solidFill>
              <a:ln>
                <a:solidFill>
                  <a:sysClr val="windowText" lastClr="000000"/>
                </a:solidFill>
              </a:ln>
              <a:effectLst/>
            </c:spPr>
            <c:extLst>
              <c:ext xmlns:c16="http://schemas.microsoft.com/office/drawing/2014/chart" uri="{C3380CC4-5D6E-409C-BE32-E72D297353CC}">
                <c16:uniqueId val="{00000002-0017-4450-A642-E2A56A54AE92}"/>
              </c:ext>
            </c:extLst>
          </c:dPt>
          <c:dLbls>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Sheet2!$E$2:$E$7</c:f>
              <c:strCache>
                <c:ptCount val="6"/>
                <c:pt idx="0">
                  <c:v>弁当</c:v>
                </c:pt>
                <c:pt idx="1">
                  <c:v>おにぎり</c:v>
                </c:pt>
                <c:pt idx="2">
                  <c:v>バナナ</c:v>
                </c:pt>
                <c:pt idx="3">
                  <c:v>サンドウィッチ</c:v>
                </c:pt>
                <c:pt idx="4">
                  <c:v>あんぱん</c:v>
                </c:pt>
                <c:pt idx="5">
                  <c:v>その他</c:v>
                </c:pt>
              </c:strCache>
            </c:strRef>
          </c:cat>
          <c:val>
            <c:numRef>
              <c:f>Sheet2!$F$2:$F$7</c:f>
              <c:numCache>
                <c:formatCode>#,##0</c:formatCode>
                <c:ptCount val="6"/>
                <c:pt idx="0">
                  <c:v>3900</c:v>
                </c:pt>
                <c:pt idx="1">
                  <c:v>1820</c:v>
                </c:pt>
                <c:pt idx="2" formatCode="General">
                  <c:v>900</c:v>
                </c:pt>
                <c:pt idx="3" formatCode="General">
                  <c:v>500</c:v>
                </c:pt>
                <c:pt idx="4" formatCode="General">
                  <c:v>280</c:v>
                </c:pt>
                <c:pt idx="5" formatCode="General">
                  <c:v>340</c:v>
                </c:pt>
              </c:numCache>
            </c:numRef>
          </c:val>
          <c:extLst>
            <c:ext xmlns:c16="http://schemas.microsoft.com/office/drawing/2014/chart" uri="{C3380CC4-5D6E-409C-BE32-E72D297353CC}">
              <c16:uniqueId val="{00000002-9D0F-4093-A3E4-AF17449A0E22}"/>
            </c:ext>
          </c:extLst>
        </c:ser>
        <c:dLbls>
          <c:showLegendKey val="0"/>
          <c:showVal val="0"/>
          <c:showCatName val="0"/>
          <c:showSerName val="0"/>
          <c:showPercent val="0"/>
          <c:showBubbleSize val="0"/>
        </c:dLbls>
        <c:gapWidth val="0"/>
        <c:axId val="491685640"/>
        <c:axId val="491686296"/>
      </c:barChart>
      <c:lineChart>
        <c:grouping val="standard"/>
        <c:varyColors val="0"/>
        <c:ser>
          <c:idx val="1"/>
          <c:order val="1"/>
          <c:tx>
            <c:strRef>
              <c:f>Sheet2!$G$1</c:f>
              <c:strCache>
                <c:ptCount val="1"/>
                <c:pt idx="0">
                  <c:v>累積比率</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dPt>
            <c:idx val="0"/>
            <c:marker>
              <c:symbol val="none"/>
            </c:marker>
            <c:bubble3D val="0"/>
            <c:extLst>
              <c:ext xmlns:c16="http://schemas.microsoft.com/office/drawing/2014/chart" uri="{C3380CC4-5D6E-409C-BE32-E72D297353CC}">
                <c16:uniqueId val="{00000008-BBB2-495A-8949-96D13113FF63}"/>
              </c:ext>
            </c:extLst>
          </c:dPt>
          <c:cat>
            <c:strRef>
              <c:f>Sheet2!$E$2:$E$7</c:f>
              <c:strCache>
                <c:ptCount val="6"/>
                <c:pt idx="0">
                  <c:v>弁当</c:v>
                </c:pt>
                <c:pt idx="1">
                  <c:v>おにぎり</c:v>
                </c:pt>
                <c:pt idx="2">
                  <c:v>バナナ</c:v>
                </c:pt>
                <c:pt idx="3">
                  <c:v>サンドウィッチ</c:v>
                </c:pt>
                <c:pt idx="4">
                  <c:v>あんぱん</c:v>
                </c:pt>
                <c:pt idx="5">
                  <c:v>その他</c:v>
                </c:pt>
              </c:strCache>
            </c:strRef>
          </c:cat>
          <c:val>
            <c:numRef>
              <c:f>Sheet2!$G$2:$G$8</c:f>
              <c:numCache>
                <c:formatCode>0.0%</c:formatCode>
                <c:ptCount val="7"/>
                <c:pt idx="0" formatCode="General">
                  <c:v>0</c:v>
                </c:pt>
                <c:pt idx="1">
                  <c:v>0.50387596899224807</c:v>
                </c:pt>
                <c:pt idx="2">
                  <c:v>0.73901808785529721</c:v>
                </c:pt>
                <c:pt idx="3">
                  <c:v>0.85529715762273906</c:v>
                </c:pt>
                <c:pt idx="4">
                  <c:v>0.91989664082687339</c:v>
                </c:pt>
                <c:pt idx="5">
                  <c:v>0.95607235142118863</c:v>
                </c:pt>
                <c:pt idx="6">
                  <c:v>1</c:v>
                </c:pt>
              </c:numCache>
            </c:numRef>
          </c:val>
          <c:smooth val="0"/>
          <c:extLst>
            <c:ext xmlns:c16="http://schemas.microsoft.com/office/drawing/2014/chart" uri="{C3380CC4-5D6E-409C-BE32-E72D297353CC}">
              <c16:uniqueId val="{00000003-9D0F-4093-A3E4-AF17449A0E22}"/>
            </c:ext>
          </c:extLst>
        </c:ser>
        <c:dLbls>
          <c:showLegendKey val="0"/>
          <c:showVal val="0"/>
          <c:showCatName val="0"/>
          <c:showSerName val="0"/>
          <c:showPercent val="0"/>
          <c:showBubbleSize val="0"/>
        </c:dLbls>
        <c:marker val="1"/>
        <c:smooth val="0"/>
        <c:axId val="487945352"/>
        <c:axId val="487948960"/>
      </c:lineChart>
      <c:catAx>
        <c:axId val="491685640"/>
        <c:scaling>
          <c:orientation val="minMax"/>
        </c:scaling>
        <c:delete val="0"/>
        <c:axPos val="b"/>
        <c:numFmt formatCode="General" sourceLinked="1"/>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491686296"/>
        <c:crosses val="autoZero"/>
        <c:auto val="1"/>
        <c:lblAlgn val="ctr"/>
        <c:lblOffset val="100"/>
        <c:noMultiLvlLbl val="0"/>
      </c:catAx>
      <c:valAx>
        <c:axId val="491686296"/>
        <c:scaling>
          <c:orientation val="minMax"/>
          <c:max val="7740"/>
          <c:min val="0"/>
        </c:scaling>
        <c:delete val="0"/>
        <c:axPos val="l"/>
        <c:title>
          <c:tx>
            <c:rich>
              <a:bodyPr rot="0" spcFirstLastPara="1" vertOverflow="ellipsis" vert="eaVert"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ja-JP"/>
                  <a:t>金額</a:t>
                </a:r>
              </a:p>
            </c:rich>
          </c:tx>
          <c:overlay val="0"/>
          <c:spPr>
            <a:noFill/>
            <a:ln>
              <a:noFill/>
            </a:ln>
            <a:effectLst/>
          </c:spPr>
          <c:txPr>
            <a:bodyPr rot="0" spcFirstLastPara="1" vertOverflow="ellipsis" vert="eaVert"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numFmt formatCode="#,##0"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491685640"/>
        <c:crosses val="autoZero"/>
        <c:crossBetween val="between"/>
      </c:valAx>
      <c:valAx>
        <c:axId val="487948960"/>
        <c:scaling>
          <c:orientation val="minMax"/>
          <c:max val="1"/>
        </c:scaling>
        <c:delete val="0"/>
        <c:axPos val="r"/>
        <c:majorGridlines>
          <c:spPr>
            <a:ln w="9525" cap="flat" cmpd="sng" algn="ctr">
              <a:solidFill>
                <a:schemeClr val="tx1">
                  <a:lumMod val="15000"/>
                  <a:lumOff val="85000"/>
                </a:schemeClr>
              </a:solidFill>
              <a:round/>
            </a:ln>
            <a:effectLst/>
          </c:spPr>
        </c:majorGridlines>
        <c:title>
          <c:tx>
            <c:rich>
              <a:bodyPr rot="0" spcFirstLastPara="1" vertOverflow="ellipsis" vert="eaVert"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ja-JP"/>
                  <a:t>比率</a:t>
                </a:r>
              </a:p>
            </c:rich>
          </c:tx>
          <c:overlay val="0"/>
          <c:spPr>
            <a:noFill/>
            <a:ln>
              <a:noFill/>
            </a:ln>
            <a:effectLst/>
          </c:spPr>
          <c:txPr>
            <a:bodyPr rot="0" spcFirstLastPara="1" vertOverflow="ellipsis" vert="eaVert"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numFmt formatCode="0%" sourceLinked="0"/>
        <c:majorTickMark val="none"/>
        <c:minorTickMark val="none"/>
        <c:tickLblPos val="high"/>
        <c:spPr>
          <a:noFill/>
          <a:ln>
            <a:solidFill>
              <a:schemeClr val="accent1"/>
            </a:solidFill>
          </a:ln>
          <a:effectLst/>
        </c:spPr>
        <c:txPr>
          <a:bodyPr rot="-60000000" spcFirstLastPara="1" vertOverflow="ellipsis" vert="horz"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487945352"/>
        <c:crosses val="max"/>
        <c:crossBetween val="midCat"/>
        <c:majorUnit val="0.2"/>
      </c:valAx>
      <c:catAx>
        <c:axId val="487945352"/>
        <c:scaling>
          <c:orientation val="minMax"/>
        </c:scaling>
        <c:delete val="0"/>
        <c:axPos val="t"/>
        <c:majorGridlines>
          <c:spPr>
            <a:ln w="9525" cap="flat" cmpd="sng" algn="ctr">
              <a:noFill/>
              <a:round/>
            </a:ln>
            <a:effectLst/>
          </c:spPr>
        </c:majorGridlines>
        <c:numFmt formatCode="General" sourceLinked="1"/>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487948960"/>
        <c:crosses val="max"/>
        <c:auto val="1"/>
        <c:lblAlgn val="ctr"/>
        <c:lblOffset val="100"/>
        <c:noMultiLvlLbl val="0"/>
      </c:catAx>
      <c:spPr>
        <a:noFill/>
        <a:ln w="25400">
          <a:noFill/>
        </a:ln>
        <a:effectLst/>
      </c:spPr>
    </c:plotArea>
    <c:plotVisOnly val="1"/>
    <c:dispBlanksAs val="gap"/>
    <c:showDLblsOverMax val="0"/>
  </c:chart>
  <c:spPr>
    <a:noFill/>
    <a:ln>
      <a:noFill/>
    </a:ln>
    <a:effectLst/>
  </c:spPr>
  <c:txPr>
    <a:bodyPr/>
    <a:lstStyle/>
    <a:p>
      <a:pPr>
        <a:defRPr sz="1800">
          <a:solidFill>
            <a:schemeClr val="tx1"/>
          </a:solidFill>
          <a:latin typeface="HGS創英角ﾎﾟｯﾌﾟ体" panose="040B0A00000000000000" pitchFamily="50" charset="-128"/>
          <a:ea typeface="HGS創英角ﾎﾟｯﾌﾟ体" panose="040B0A00000000000000" pitchFamily="50" charset="-128"/>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514435695538"/>
          <c:y val="0.11594218886585279"/>
          <c:w val="0.7108470640557063"/>
          <c:h val="0.75243831516493054"/>
        </c:manualLayout>
      </c:layout>
      <c:barChart>
        <c:barDir val="col"/>
        <c:grouping val="clustered"/>
        <c:varyColors val="0"/>
        <c:ser>
          <c:idx val="0"/>
          <c:order val="0"/>
          <c:tx>
            <c:strRef>
              <c:f>Sheet1!$B$1</c:f>
              <c:strCache>
                <c:ptCount val="1"/>
                <c:pt idx="0">
                  <c:v>7月9日</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13F8-4AE2-ABCF-3CDD804EEA01}"/>
              </c:ext>
            </c:extLst>
          </c:dPt>
          <c:dPt>
            <c:idx val="1"/>
            <c:invertIfNegative val="0"/>
            <c:bubble3D val="0"/>
            <c:spPr>
              <a:solidFill>
                <a:schemeClr val="bg1">
                  <a:lumMod val="75000"/>
                </a:schemeClr>
              </a:solidFill>
              <a:ln w="25400">
                <a:solidFill>
                  <a:schemeClr val="tx1"/>
                </a:solidFill>
                <a:prstDash val="dash"/>
              </a:ln>
              <a:effectLst/>
            </c:spPr>
            <c:extLst>
              <c:ext xmlns:c16="http://schemas.microsoft.com/office/drawing/2014/chart" uri="{C3380CC4-5D6E-409C-BE32-E72D297353CC}">
                <c16:uniqueId val="{00000002-13F8-4AE2-ABCF-3CDD804EEA01}"/>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7月9日</c:v>
                </c:pt>
                <c:pt idx="1">
                  <c:v>9月30日</c:v>
                </c:pt>
              </c:strCache>
            </c:strRef>
          </c:cat>
          <c:val>
            <c:numRef>
              <c:f>Sheet1!$B$2:$B$3</c:f>
              <c:numCache>
                <c:formatCode>"¥"#,##0_);\("¥"#,##0\)</c:formatCode>
                <c:ptCount val="2"/>
                <c:pt idx="0">
                  <c:v>3900</c:v>
                </c:pt>
                <c:pt idx="1">
                  <c:v>1950</c:v>
                </c:pt>
              </c:numCache>
            </c:numRef>
          </c:val>
          <c:extLst>
            <c:ext xmlns:c16="http://schemas.microsoft.com/office/drawing/2014/chart" uri="{C3380CC4-5D6E-409C-BE32-E72D297353CC}">
              <c16:uniqueId val="{00000000-13F8-4AE2-ABCF-3CDD804EEA01}"/>
            </c:ext>
          </c:extLst>
        </c:ser>
        <c:dLbls>
          <c:showLegendKey val="0"/>
          <c:showVal val="0"/>
          <c:showCatName val="0"/>
          <c:showSerName val="0"/>
          <c:showPercent val="0"/>
          <c:showBubbleSize val="0"/>
        </c:dLbls>
        <c:gapWidth val="219"/>
        <c:overlap val="-27"/>
        <c:axId val="978562920"/>
        <c:axId val="978560952"/>
      </c:barChart>
      <c:catAx>
        <c:axId val="978562920"/>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978560952"/>
        <c:crosses val="autoZero"/>
        <c:auto val="1"/>
        <c:lblAlgn val="ctr"/>
        <c:lblOffset val="100"/>
        <c:noMultiLvlLbl val="0"/>
      </c:catAx>
      <c:valAx>
        <c:axId val="978560952"/>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quot;¥&quot;#,##0_);\(&quot;¥&quot;#,##0\)" sourceLinked="1"/>
        <c:majorTickMark val="none"/>
        <c:minorTickMark val="none"/>
        <c:tickLblPos val="nextTo"/>
        <c:spPr>
          <a:noFill/>
          <a:ln w="15875">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978562920"/>
        <c:crosses val="autoZero"/>
        <c:crossBetween val="between"/>
        <c:majorUnit val="1000"/>
        <c:minorUnit val="5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latin typeface="HGS創英角ﾎﾟｯﾌﾟ体" panose="040B0A00000000000000" pitchFamily="50" charset="-128"/>
          <a:ea typeface="HGS創英角ﾎﾟｯﾌﾟ体" panose="040B0A00000000000000" pitchFamily="50" charset="-128"/>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r>
              <a:rPr lang="ja-JP" altLang="en-US" sz="1600" dirty="0">
                <a:solidFill>
                  <a:schemeClr val="tx1"/>
                </a:solidFill>
                <a:latin typeface="HGS創英角ﾎﾟｯﾌﾟ体" panose="040B0A00000000000000" pitchFamily="50" charset="-128"/>
                <a:ea typeface="HGS創英角ﾎﾟｯﾌﾟ体" panose="040B0A00000000000000" pitchFamily="50" charset="-128"/>
              </a:rPr>
              <a:t>曜日別弁当フードロス</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title>
    <c:autoTitleDeleted val="0"/>
    <c:plotArea>
      <c:layout>
        <c:manualLayout>
          <c:layoutTarget val="inner"/>
          <c:xMode val="edge"/>
          <c:yMode val="edge"/>
          <c:x val="3.83849706343877E-2"/>
          <c:y val="0.16989737085892123"/>
          <c:w val="0.94818504242548152"/>
          <c:h val="0.45461308601257266"/>
        </c:manualLayout>
      </c:layout>
      <c:lineChart>
        <c:grouping val="standard"/>
        <c:varyColors val="0"/>
        <c:ser>
          <c:idx val="0"/>
          <c:order val="0"/>
          <c:tx>
            <c:strRef>
              <c:f>Sheet1!$B$1</c:f>
              <c:strCache>
                <c:ptCount val="1"/>
                <c:pt idx="0">
                  <c:v>7月22日</c:v>
                </c:pt>
              </c:strCache>
            </c:strRef>
          </c:tx>
          <c:spPr>
            <a:ln w="28575" cap="rnd">
              <a:solidFill>
                <a:schemeClr val="accent1"/>
              </a:solidFill>
              <a:round/>
              <a:headEnd type="oval"/>
              <a:tailEnd type="oval"/>
            </a:ln>
            <a:effectLst/>
          </c:spPr>
          <c:marker>
            <c:symbol val="none"/>
          </c:marker>
          <c:dLbls>
            <c:dLbl>
              <c:idx val="6"/>
              <c:layout>
                <c:manualLayout>
                  <c:x val="8.3862807337261279E-3"/>
                  <c:y val="-4.3866252654736881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4EC-460B-89F3-9952D5977F0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Sheet1!$B$2:$B$8</c:f>
              <c:numCache>
                <c:formatCode>General</c:formatCode>
                <c:ptCount val="7"/>
                <c:pt idx="0">
                  <c:v>1</c:v>
                </c:pt>
                <c:pt idx="1">
                  <c:v>1</c:v>
                </c:pt>
                <c:pt idx="2">
                  <c:v>3</c:v>
                </c:pt>
                <c:pt idx="3">
                  <c:v>1</c:v>
                </c:pt>
                <c:pt idx="4">
                  <c:v>1</c:v>
                </c:pt>
                <c:pt idx="5">
                  <c:v>3</c:v>
                </c:pt>
                <c:pt idx="6">
                  <c:v>3</c:v>
                </c:pt>
              </c:numCache>
            </c:numRef>
          </c:val>
          <c:smooth val="0"/>
          <c:extLst>
            <c:ext xmlns:c16="http://schemas.microsoft.com/office/drawing/2014/chart" uri="{C3380CC4-5D6E-409C-BE32-E72D297353CC}">
              <c16:uniqueId val="{00000000-34EC-460B-89F3-9952D5977F00}"/>
            </c:ext>
          </c:extLst>
        </c:ser>
        <c:ser>
          <c:idx val="1"/>
          <c:order val="1"/>
          <c:tx>
            <c:strRef>
              <c:f>Sheet1!$C$1</c:f>
              <c:strCache>
                <c:ptCount val="1"/>
                <c:pt idx="0">
                  <c:v>7月29日</c:v>
                </c:pt>
              </c:strCache>
            </c:strRef>
          </c:tx>
          <c:spPr>
            <a:ln w="28575" cap="rnd">
              <a:solidFill>
                <a:schemeClr val="accent2"/>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Sheet1!$C$2:$C$8</c:f>
              <c:numCache>
                <c:formatCode>General</c:formatCode>
                <c:ptCount val="7"/>
                <c:pt idx="0">
                  <c:v>2</c:v>
                </c:pt>
                <c:pt idx="1">
                  <c:v>1</c:v>
                </c:pt>
                <c:pt idx="2">
                  <c:v>1</c:v>
                </c:pt>
                <c:pt idx="3">
                  <c:v>2</c:v>
                </c:pt>
                <c:pt idx="4">
                  <c:v>2</c:v>
                </c:pt>
                <c:pt idx="5">
                  <c:v>2</c:v>
                </c:pt>
                <c:pt idx="6">
                  <c:v>4</c:v>
                </c:pt>
              </c:numCache>
            </c:numRef>
          </c:val>
          <c:smooth val="0"/>
          <c:extLst>
            <c:ext xmlns:c16="http://schemas.microsoft.com/office/drawing/2014/chart" uri="{C3380CC4-5D6E-409C-BE32-E72D297353CC}">
              <c16:uniqueId val="{00000001-34EC-460B-89F3-9952D5977F00}"/>
            </c:ext>
          </c:extLst>
        </c:ser>
        <c:ser>
          <c:idx val="2"/>
          <c:order val="2"/>
          <c:tx>
            <c:strRef>
              <c:f>Sheet1!$D$1</c:f>
              <c:strCache>
                <c:ptCount val="1"/>
                <c:pt idx="0">
                  <c:v>8月5日</c:v>
                </c:pt>
              </c:strCache>
            </c:strRef>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Sheet1!$D$2:$D$8</c:f>
              <c:numCache>
                <c:formatCode>General</c:formatCode>
                <c:ptCount val="7"/>
                <c:pt idx="0">
                  <c:v>2</c:v>
                </c:pt>
                <c:pt idx="1">
                  <c:v>1</c:v>
                </c:pt>
                <c:pt idx="2">
                  <c:v>1</c:v>
                </c:pt>
                <c:pt idx="3">
                  <c:v>1</c:v>
                </c:pt>
                <c:pt idx="4">
                  <c:v>1</c:v>
                </c:pt>
                <c:pt idx="5">
                  <c:v>4</c:v>
                </c:pt>
                <c:pt idx="6">
                  <c:v>4</c:v>
                </c:pt>
              </c:numCache>
            </c:numRef>
          </c:val>
          <c:smooth val="0"/>
          <c:extLst>
            <c:ext xmlns:c16="http://schemas.microsoft.com/office/drawing/2014/chart" uri="{C3380CC4-5D6E-409C-BE32-E72D297353CC}">
              <c16:uniqueId val="{00000002-34EC-460B-89F3-9952D5977F00}"/>
            </c:ext>
          </c:extLst>
        </c:ser>
        <c:ser>
          <c:idx val="3"/>
          <c:order val="3"/>
          <c:tx>
            <c:strRef>
              <c:f>Sheet1!$E$1</c:f>
              <c:strCache>
                <c:ptCount val="1"/>
                <c:pt idx="0">
                  <c:v>8月13日</c:v>
                </c:pt>
              </c:strCache>
            </c:strRef>
          </c:tx>
          <c:spPr>
            <a:ln w="28575" cap="rnd">
              <a:solidFill>
                <a:schemeClr val="accent4"/>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Sheet1!$E$2:$E$8</c:f>
              <c:numCache>
                <c:formatCode>General</c:formatCode>
                <c:ptCount val="7"/>
                <c:pt idx="0">
                  <c:v>1</c:v>
                </c:pt>
                <c:pt idx="1">
                  <c:v>2</c:v>
                </c:pt>
                <c:pt idx="2">
                  <c:v>1</c:v>
                </c:pt>
                <c:pt idx="3">
                  <c:v>1</c:v>
                </c:pt>
                <c:pt idx="4">
                  <c:v>2</c:v>
                </c:pt>
                <c:pt idx="5">
                  <c:v>3</c:v>
                </c:pt>
                <c:pt idx="6">
                  <c:v>4</c:v>
                </c:pt>
              </c:numCache>
            </c:numRef>
          </c:val>
          <c:smooth val="0"/>
          <c:extLst>
            <c:ext xmlns:c16="http://schemas.microsoft.com/office/drawing/2014/chart" uri="{C3380CC4-5D6E-409C-BE32-E72D297353CC}">
              <c16:uniqueId val="{00000003-34EC-460B-89F3-9952D5977F00}"/>
            </c:ext>
          </c:extLst>
        </c:ser>
        <c:dLbls>
          <c:showLegendKey val="0"/>
          <c:showVal val="0"/>
          <c:showCatName val="0"/>
          <c:showSerName val="0"/>
          <c:showPercent val="0"/>
          <c:showBubbleSize val="0"/>
        </c:dLbls>
        <c:smooth val="0"/>
        <c:axId val="2026863423"/>
        <c:axId val="1896871423"/>
      </c:lineChart>
      <c:catAx>
        <c:axId val="202686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1896871423"/>
        <c:crosses val="autoZero"/>
        <c:auto val="1"/>
        <c:lblAlgn val="ctr"/>
        <c:lblOffset val="100"/>
        <c:noMultiLvlLbl val="0"/>
      </c:catAx>
      <c:valAx>
        <c:axId val="18968714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2026863423"/>
        <c:crosses val="autoZero"/>
        <c:crossBetween val="between"/>
      </c:valAx>
      <c:spPr>
        <a:noFill/>
        <a:ln>
          <a:noFill/>
        </a:ln>
        <a:effectLst/>
      </c:spPr>
    </c:plotArea>
    <c:legend>
      <c:legendPos val="b"/>
      <c:layout>
        <c:manualLayout>
          <c:xMode val="edge"/>
          <c:yMode val="edge"/>
          <c:x val="0.26979210544713456"/>
          <c:y val="0.78151054720781077"/>
          <c:w val="0.49622897011504785"/>
          <c:h val="0.1003880033371298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97208750776774"/>
          <c:y val="8.5162939370309457E-2"/>
          <c:w val="0.7108470640557063"/>
          <c:h val="0.71304335791685003"/>
        </c:manualLayout>
      </c:layout>
      <c:barChart>
        <c:barDir val="col"/>
        <c:grouping val="clustered"/>
        <c:varyColors val="0"/>
        <c:ser>
          <c:idx val="0"/>
          <c:order val="0"/>
          <c:tx>
            <c:strRef>
              <c:f>Sheet1!$B$1</c:f>
              <c:strCache>
                <c:ptCount val="1"/>
                <c:pt idx="0">
                  <c:v>7月9日</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45CE-4897-9633-ED865344B32E}"/>
              </c:ext>
            </c:extLst>
          </c:dPt>
          <c:dPt>
            <c:idx val="1"/>
            <c:invertIfNegative val="0"/>
            <c:bubble3D val="0"/>
            <c:spPr>
              <a:solidFill>
                <a:schemeClr val="bg1">
                  <a:lumMod val="75000"/>
                </a:schemeClr>
              </a:solidFill>
              <a:ln w="25400">
                <a:solidFill>
                  <a:schemeClr val="tx1"/>
                </a:solidFill>
                <a:prstDash val="solid"/>
              </a:ln>
              <a:effectLst/>
            </c:spPr>
            <c:extLst>
              <c:ext xmlns:c16="http://schemas.microsoft.com/office/drawing/2014/chart" uri="{C3380CC4-5D6E-409C-BE32-E72D297353CC}">
                <c16:uniqueId val="{00000003-45CE-4897-9633-ED865344B32E}"/>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7月9日</c:v>
                </c:pt>
                <c:pt idx="1">
                  <c:v>9月30日</c:v>
                </c:pt>
              </c:strCache>
            </c:strRef>
          </c:cat>
          <c:val>
            <c:numRef>
              <c:f>Sheet1!$B$2:$B$3</c:f>
              <c:numCache>
                <c:formatCode>"¥"#,##0_);\("¥"#,##0\)</c:formatCode>
                <c:ptCount val="2"/>
                <c:pt idx="0">
                  <c:v>3900</c:v>
                </c:pt>
                <c:pt idx="1">
                  <c:v>1200</c:v>
                </c:pt>
              </c:numCache>
            </c:numRef>
          </c:val>
          <c:extLst>
            <c:ext xmlns:c16="http://schemas.microsoft.com/office/drawing/2014/chart" uri="{C3380CC4-5D6E-409C-BE32-E72D297353CC}">
              <c16:uniqueId val="{00000004-45CE-4897-9633-ED865344B32E}"/>
            </c:ext>
          </c:extLst>
        </c:ser>
        <c:dLbls>
          <c:showLegendKey val="0"/>
          <c:showVal val="0"/>
          <c:showCatName val="0"/>
          <c:showSerName val="0"/>
          <c:showPercent val="0"/>
          <c:showBubbleSize val="0"/>
        </c:dLbls>
        <c:gapWidth val="219"/>
        <c:overlap val="-27"/>
        <c:axId val="978562920"/>
        <c:axId val="978560952"/>
      </c:barChart>
      <c:catAx>
        <c:axId val="978562920"/>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HGS創英角ﾎﾟｯﾌﾟ体" panose="040B0A00000000000000" pitchFamily="50" charset="-128"/>
                <a:ea typeface="HGS創英角ﾎﾟｯﾌﾟ体" panose="040B0A00000000000000" pitchFamily="50" charset="-128"/>
                <a:cs typeface="+mn-cs"/>
              </a:defRPr>
            </a:pPr>
            <a:endParaRPr lang="ja-JP"/>
          </a:p>
        </c:txPr>
        <c:crossAx val="978560952"/>
        <c:crosses val="autoZero"/>
        <c:auto val="1"/>
        <c:lblAlgn val="ctr"/>
        <c:lblOffset val="100"/>
        <c:noMultiLvlLbl val="0"/>
      </c:catAx>
      <c:valAx>
        <c:axId val="978560952"/>
        <c:scaling>
          <c:orientation val="minMax"/>
          <c:max val="4000"/>
        </c:scaling>
        <c:delete val="0"/>
        <c:axPos val="l"/>
        <c:majorGridlines>
          <c:spPr>
            <a:ln w="9525" cap="flat" cmpd="sng" algn="ctr">
              <a:solidFill>
                <a:schemeClr val="tx1">
                  <a:lumMod val="15000"/>
                  <a:lumOff val="85000"/>
                </a:schemeClr>
              </a:solidFill>
              <a:round/>
            </a:ln>
            <a:effectLst/>
          </c:spPr>
        </c:majorGridlines>
        <c:numFmt formatCode="&quot;¥&quot;#,##0_);\(&quot;¥&quot;#,##0\)" sourceLinked="1"/>
        <c:majorTickMark val="none"/>
        <c:minorTickMark val="none"/>
        <c:tickLblPos val="nextTo"/>
        <c:spPr>
          <a:noFill/>
          <a:ln w="15875">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HGS創英角ﾎﾟｯﾌﾟ体" panose="040B0A00000000000000" pitchFamily="50" charset="-128"/>
                <a:ea typeface="HGS創英角ﾎﾟｯﾌﾟ体" panose="040B0A00000000000000" pitchFamily="50" charset="-128"/>
                <a:cs typeface="+mn-cs"/>
              </a:defRPr>
            </a:pPr>
            <a:endParaRPr lang="ja-JP"/>
          </a:p>
        </c:txPr>
        <c:crossAx val="978562920"/>
        <c:crosses val="autoZero"/>
        <c:crossBetween val="between"/>
        <c:majorUnit val="1000"/>
        <c:minorUnit val="5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latin typeface="HGS創英角ﾎﾟｯﾌﾟ体" panose="040B0A00000000000000" pitchFamily="50" charset="-128"/>
          <a:ea typeface="HGS創英角ﾎﾟｯﾌﾟ体" panose="040B0A00000000000000" pitchFamily="50" charset="-128"/>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0.0341</cdr:x>
      <cdr:y>0.14058</cdr:y>
    </cdr:from>
    <cdr:to>
      <cdr:x>0.1246</cdr:x>
      <cdr:y>0.22839</cdr:y>
    </cdr:to>
    <cdr:sp macro="" textlink="">
      <cdr:nvSpPr>
        <cdr:cNvPr id="2" name="テキスト ボックス 11">
          <a:extLst xmlns:a="http://schemas.openxmlformats.org/drawingml/2006/main">
            <a:ext uri="{FF2B5EF4-FFF2-40B4-BE49-F238E27FC236}">
              <a16:creationId xmlns:a16="http://schemas.microsoft.com/office/drawing/2014/main" id="{F0190803-CBCF-46FE-8A1C-44845C2078CF}"/>
            </a:ext>
          </a:extLst>
        </cdr:cNvPr>
        <cdr:cNvSpPr txBox="1"/>
      </cdr:nvSpPr>
      <cdr:spPr>
        <a:xfrm xmlns:a="http://schemas.openxmlformats.org/drawingml/2006/main">
          <a:off x="293526" y="492777"/>
          <a:ext cx="778933"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kumimoji="1" lang="ja-JP" altLang="en-US" sz="1400" b="1" dirty="0">
              <a:latin typeface="HGS創英角ﾎﾟｯﾌﾟ体" panose="040B0A00000000000000" pitchFamily="50" charset="-128"/>
              <a:ea typeface="HGS創英角ﾎﾟｯﾌﾟ体" panose="040B0A00000000000000" pitchFamily="50" charset="-128"/>
            </a:rPr>
            <a:t>（円）</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796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33754" cy="496644"/>
          </a:xfrm>
          <a:prstGeom prst="rect">
            <a:avLst/>
          </a:prstGeom>
        </p:spPr>
        <p:txBody>
          <a:bodyPr vert="horz" lIns="91038" tIns="45519" rIns="91038" bIns="4551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35356" y="0"/>
            <a:ext cx="2933754" cy="496644"/>
          </a:xfrm>
          <a:prstGeom prst="rect">
            <a:avLst/>
          </a:prstGeom>
        </p:spPr>
        <p:txBody>
          <a:bodyPr vert="horz" lIns="91038" tIns="45519" rIns="91038" bIns="45519" rtlCol="0"/>
          <a:lstStyle>
            <a:lvl1pPr algn="r">
              <a:defRPr sz="1200"/>
            </a:lvl1pPr>
          </a:lstStyle>
          <a:p>
            <a:fld id="{C6C8C23C-A3A9-4D82-BF16-BE9EC026B03A}" type="datetimeFigureOut">
              <a:rPr kumimoji="1" lang="ja-JP" altLang="en-US" smtClean="0"/>
              <a:t>2024/11/14</a:t>
            </a:fld>
            <a:endParaRPr kumimoji="1" lang="ja-JP" altLang="en-US"/>
          </a:p>
        </p:txBody>
      </p:sp>
      <p:sp>
        <p:nvSpPr>
          <p:cNvPr id="4" name="スライド イメージ プレースホルダー 3"/>
          <p:cNvSpPr>
            <a:spLocks noGrp="1" noRot="1" noChangeAspect="1"/>
          </p:cNvSpPr>
          <p:nvPr>
            <p:ph type="sldImg" idx="2"/>
          </p:nvPr>
        </p:nvSpPr>
        <p:spPr>
          <a:xfrm>
            <a:off x="1158875" y="1238250"/>
            <a:ext cx="4452938" cy="3341688"/>
          </a:xfrm>
          <a:prstGeom prst="rect">
            <a:avLst/>
          </a:prstGeom>
          <a:noFill/>
          <a:ln w="12700">
            <a:solidFill>
              <a:prstClr val="black"/>
            </a:solidFill>
          </a:ln>
        </p:spPr>
        <p:txBody>
          <a:bodyPr vert="horz" lIns="91038" tIns="45519" rIns="91038" bIns="45519" rtlCol="0" anchor="ctr"/>
          <a:lstStyle/>
          <a:p>
            <a:endParaRPr lang="ja-JP" altLang="en-US"/>
          </a:p>
        </p:txBody>
      </p:sp>
      <p:sp>
        <p:nvSpPr>
          <p:cNvPr id="5" name="ノート プレースホルダー 4"/>
          <p:cNvSpPr>
            <a:spLocks noGrp="1"/>
          </p:cNvSpPr>
          <p:nvPr>
            <p:ph type="body" sz="quarter" idx="3"/>
          </p:nvPr>
        </p:nvSpPr>
        <p:spPr>
          <a:xfrm>
            <a:off x="677385" y="4765567"/>
            <a:ext cx="5415919" cy="3898812"/>
          </a:xfrm>
          <a:prstGeom prst="rect">
            <a:avLst/>
          </a:prstGeom>
        </p:spPr>
        <p:txBody>
          <a:bodyPr vert="horz" lIns="91038" tIns="45519" rIns="91038" bIns="4551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06182"/>
            <a:ext cx="2933754" cy="496644"/>
          </a:xfrm>
          <a:prstGeom prst="rect">
            <a:avLst/>
          </a:prstGeom>
        </p:spPr>
        <p:txBody>
          <a:bodyPr vert="horz" lIns="91038" tIns="45519" rIns="91038" bIns="4551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35356" y="9406182"/>
            <a:ext cx="2933754" cy="496644"/>
          </a:xfrm>
          <a:prstGeom prst="rect">
            <a:avLst/>
          </a:prstGeom>
        </p:spPr>
        <p:txBody>
          <a:bodyPr vert="horz" lIns="91038" tIns="45519" rIns="91038" bIns="45519" rtlCol="0" anchor="b"/>
          <a:lstStyle>
            <a:lvl1pPr algn="r">
              <a:defRPr sz="1200"/>
            </a:lvl1pPr>
          </a:lstStyle>
          <a:p>
            <a:fld id="{713377B6-12DB-40C2-AB8C-691CDA1C3A89}" type="slidenum">
              <a:rPr kumimoji="1" lang="ja-JP" altLang="en-US" smtClean="0"/>
              <a:t>‹#›</a:t>
            </a:fld>
            <a:endParaRPr kumimoji="1" lang="ja-JP" altLang="en-US"/>
          </a:p>
        </p:txBody>
      </p:sp>
    </p:spTree>
    <p:extLst>
      <p:ext uri="{BB962C8B-B14F-4D97-AF65-F5344CB8AC3E}">
        <p14:creationId xmlns:p14="http://schemas.microsoft.com/office/powerpoint/2010/main" val="26085429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AF41CEA-7D48-41F0-AB50-558BCA424BF8}"/>
              </a:ext>
            </a:extLst>
          </p:cNvPr>
          <p:cNvSpPr>
            <a:spLocks noGrp="1" noChangeArrowheads="1"/>
          </p:cNvSpPr>
          <p:nvPr>
            <p:ph type="sldNum" sz="quarter" idx="5"/>
          </p:nvPr>
        </p:nvSpPr>
        <p:spPr>
          <a:ln/>
        </p:spPr>
        <p:txBody>
          <a:bodyPr/>
          <a:lstStyle/>
          <a:p>
            <a:fld id="{A3EFA94B-3434-4B69-AD6A-757F6F9A44C9}" type="slidenum">
              <a:rPr lang="en-US" altLang="ja-JP"/>
              <a:pPr/>
              <a:t>5</a:t>
            </a:fld>
            <a:endParaRPr lang="en-US" altLang="ja-JP" dirty="0"/>
          </a:p>
        </p:txBody>
      </p:sp>
      <p:sp>
        <p:nvSpPr>
          <p:cNvPr id="50178" name="Rectangle 2">
            <a:extLst>
              <a:ext uri="{FF2B5EF4-FFF2-40B4-BE49-F238E27FC236}">
                <a16:creationId xmlns:a16="http://schemas.microsoft.com/office/drawing/2014/main" id="{AF9F8417-1E8F-4947-A3F4-693DDE80584A}"/>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366F99CC-369E-4EA7-B5D9-F4E5F1B1D28E}"/>
              </a:ext>
            </a:extLst>
          </p:cNvPr>
          <p:cNvSpPr>
            <a:spLocks noGrp="1" noChangeArrowheads="1"/>
          </p:cNvSpPr>
          <p:nvPr>
            <p:ph type="body" idx="1"/>
          </p:nvPr>
        </p:nvSpPr>
        <p:spPr>
          <a:xfrm>
            <a:off x="478433" y="3225022"/>
            <a:ext cx="3683772" cy="3054201"/>
          </a:xfrm>
          <a:noFill/>
        </p:spPr>
        <p:txBody>
          <a:bodyPr/>
          <a:lstStyle/>
          <a:p>
            <a:r>
              <a:rPr lang="ja-JP" altLang="en-US" sz="1000"/>
              <a:t>＜前ページからのつづき＞</a:t>
            </a:r>
          </a:p>
          <a:p>
            <a:r>
              <a:rPr lang="ja-JP" altLang="en-US" sz="1000"/>
              <a:t>しっかりと層別を行ってデータをとることにより，問題点，言い換えるとばらつきをしっかりと把握できることにつながります。</a:t>
            </a:r>
          </a:p>
          <a:p>
            <a:r>
              <a:rPr lang="ja-JP" altLang="en-US" sz="1000"/>
              <a:t>　　　・時系列で分ける　　　　　・種類別で分ける</a:t>
            </a:r>
          </a:p>
          <a:p>
            <a:r>
              <a:rPr lang="ja-JP" altLang="en-US" sz="1000"/>
              <a:t>　　　・現象や症状別で分ける　　・場所や箇所別で分ける</a:t>
            </a:r>
          </a:p>
          <a:p>
            <a:r>
              <a:rPr lang="ja-JP" altLang="en-US" sz="1000"/>
              <a:t>実際に層別を検討する際には，少なくても上記の４種類を必ず含めることをお薦めします。</a:t>
            </a:r>
          </a:p>
          <a:p>
            <a:r>
              <a:rPr lang="ja-JP" altLang="en-US" sz="1000"/>
              <a:t>（参考）付録の</a:t>
            </a:r>
            <a:r>
              <a:rPr lang="en-US" altLang="ja-JP" sz="1000" dirty="0"/>
              <a:t>CD─ROM</a:t>
            </a:r>
            <a:r>
              <a:rPr lang="ja-JP" altLang="en-US" sz="1000"/>
              <a:t>内に「付録</a:t>
            </a:r>
            <a:r>
              <a:rPr lang="en-US" altLang="ja-JP" sz="1000" dirty="0"/>
              <a:t>4. </a:t>
            </a:r>
            <a:r>
              <a:rPr lang="ja-JP" altLang="en-US" sz="1000"/>
              <a:t>おまけに</a:t>
            </a:r>
            <a:r>
              <a:rPr lang="en-US" altLang="ja-JP" sz="1000" dirty="0"/>
              <a:t>『</a:t>
            </a:r>
            <a:r>
              <a:rPr lang="ja-JP" altLang="en-US" sz="1000"/>
              <a:t>層別って何？</a:t>
            </a:r>
            <a:r>
              <a:rPr lang="en-US" altLang="ja-JP" sz="1000" dirty="0"/>
              <a:t>』</a:t>
            </a:r>
            <a:r>
              <a:rPr lang="ja-JP" altLang="en-US" sz="1000"/>
              <a:t>」の演習が入っていますので，実施し，理解を深めてください。</a:t>
            </a:r>
          </a:p>
          <a:p>
            <a:r>
              <a:rPr lang="ja-JP" altLang="en-US" sz="1000"/>
              <a:t>　③　データの種類</a:t>
            </a:r>
          </a:p>
          <a:p>
            <a:r>
              <a:rPr lang="ja-JP" altLang="en-US" sz="1000"/>
              <a:t>　　数値データには，大きく２種類があります。</a:t>
            </a:r>
          </a:p>
          <a:p>
            <a:r>
              <a:rPr lang="ja-JP" altLang="en-US" sz="1000"/>
              <a:t>寸法や時間などを示す計量値，台数や個数などを示す計数値に分けられ，その性質が異なるため，活用する</a:t>
            </a:r>
            <a:r>
              <a:rPr lang="en-US" altLang="ja-JP" sz="1000" dirty="0"/>
              <a:t>QC</a:t>
            </a:r>
            <a:r>
              <a:rPr lang="ja-JP" altLang="en-US" sz="1000"/>
              <a:t>手法も異なってきますので，注意が必要です。</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60488" y="1138238"/>
            <a:ext cx="4098925" cy="30749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2019C16-C2FA-44E1-91CF-BB541E1FE0D4}" type="slidenum">
              <a:rPr kumimoji="1" lang="ja-JP" altLang="en-US" smtClean="0"/>
              <a:t>10</a:t>
            </a:fld>
            <a:endParaRPr kumimoji="1" lang="ja-JP" altLang="en-US" dirty="0"/>
          </a:p>
        </p:txBody>
      </p:sp>
    </p:spTree>
    <p:extLst>
      <p:ext uri="{BB962C8B-B14F-4D97-AF65-F5344CB8AC3E}">
        <p14:creationId xmlns:p14="http://schemas.microsoft.com/office/powerpoint/2010/main" val="895278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58875" y="1238250"/>
            <a:ext cx="4452938" cy="3341688"/>
          </a:xfrm>
        </p:spPr>
      </p:sp>
      <p:sp>
        <p:nvSpPr>
          <p:cNvPr id="3" name="ノート プレースホルダー 2"/>
          <p:cNvSpPr>
            <a:spLocks noGrp="1"/>
          </p:cNvSpPr>
          <p:nvPr>
            <p:ph type="body" idx="1"/>
          </p:nvPr>
        </p:nvSpPr>
        <p:spPr/>
        <p:txBody>
          <a:bodyPr/>
          <a:lstStyle/>
          <a:p>
            <a:r>
              <a:rPr lang="ja-JP" altLang="en-US" dirty="0"/>
              <a:t>活動計画の作成手順を、</a:t>
            </a:r>
            <a:r>
              <a:rPr lang="en-US" altLang="ja-JP" dirty="0"/>
              <a:t>1</a:t>
            </a:r>
            <a:r>
              <a:rPr lang="ja-JP" altLang="en-US" dirty="0"/>
              <a:t>枚にまとめて説明します。</a:t>
            </a:r>
            <a:endParaRPr lang="en-US" altLang="ja-JP" dirty="0"/>
          </a:p>
          <a:p>
            <a:pPr defTabSz="910377">
              <a:defRPr/>
            </a:pPr>
            <a:r>
              <a:rPr lang="ja-JP" altLang="en-US" dirty="0"/>
              <a:t>まず、</a:t>
            </a:r>
            <a:r>
              <a:rPr lang="ja-JP" altLang="en-US" dirty="0">
                <a:solidFill>
                  <a:schemeClr val="tx1">
                    <a:lumMod val="75000"/>
                  </a:schemeClr>
                </a:solidFill>
                <a:latin typeface="Meiryo UI" panose="020B0604030504040204" pitchFamily="50" charset="-128"/>
                <a:ea typeface="Meiryo UI" panose="020B0604030504040204" pitchFamily="50" charset="-128"/>
              </a:rPr>
              <a:t>問題解決のステップに沿って実施項目を設定し、メンバー全員で役割分担や日程を決めます。</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次に、完成した活動計画は、上司へ報告し承認を得ます。</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最後に、完成した活動計画書は、メンバー全員が進行状況などを確認できるよう、休憩所などに掲示します。</a:t>
            </a:r>
          </a:p>
          <a:p>
            <a:pPr defTabSz="910377">
              <a:defRPr/>
            </a:pPr>
            <a:r>
              <a:rPr lang="ja-JP" altLang="en-US" dirty="0"/>
              <a:t>補足として、活動計画実績表は、何を、誰が、いつまでに、どのように</a:t>
            </a:r>
            <a:r>
              <a:rPr lang="ja-JP" altLang="en-US" dirty="0" err="1"/>
              <a:t>を</a:t>
            </a:r>
            <a:r>
              <a:rPr lang="ja-JP" altLang="en-US" dirty="0"/>
              <a:t>明確にして作成します。</a:t>
            </a:r>
            <a:endParaRPr lang="en-US" altLang="ja-JP" dirty="0"/>
          </a:p>
          <a:p>
            <a:pPr defTabSz="910377">
              <a:defRPr/>
            </a:pPr>
            <a:r>
              <a:rPr lang="ja-JP" altLang="en-US" dirty="0"/>
              <a:t>いつまでに、の期間は、</a:t>
            </a:r>
            <a:r>
              <a:rPr lang="ja-JP" altLang="en-US" dirty="0">
                <a:solidFill>
                  <a:schemeClr val="tx1">
                    <a:lumMod val="75000"/>
                  </a:schemeClr>
                </a:solidFill>
                <a:latin typeface="Meiryo UI" panose="020B0604030504040204" pitchFamily="50" charset="-128"/>
                <a:ea typeface="Meiryo UI" panose="020B0604030504040204" pitchFamily="50" charset="-128"/>
              </a:rPr>
              <a:t>ガントチャートで書き表します。</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また、該当の項目が完了したら、忘れないように実績を記入します。</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このように、活動計画を作成し関係者と共有することで、今どこまで進んでいるか、計画に遅れはないかなどを確認することができます。</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endParaRPr lang="en-US" altLang="ja-JP" dirty="0">
              <a:solidFill>
                <a:schemeClr val="tx1">
                  <a:lumMod val="75000"/>
                </a:schemeClr>
              </a:solidFill>
              <a:latin typeface="Meiryo UI" panose="020B0604030504040204" pitchFamily="50" charset="-128"/>
              <a:ea typeface="Meiryo UI" panose="020B0604030504040204" pitchFamily="50" charset="-128"/>
            </a:endParaRP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→活動計画ですが、役割担当者は適当に入れるのではなく、経験、知識も踏まえ決めてください。</a:t>
            </a:r>
            <a:r>
              <a:rPr lang="en-US" altLang="ja-JP" dirty="0">
                <a:solidFill>
                  <a:schemeClr val="tx1">
                    <a:lumMod val="75000"/>
                  </a:schemeClr>
                </a:solidFill>
                <a:latin typeface="Meiryo UI" panose="020B0604030504040204" pitchFamily="50" charset="-128"/>
                <a:ea typeface="Meiryo UI" panose="020B0604030504040204" pitchFamily="50" charset="-128"/>
              </a:rPr>
              <a:t>/</a:t>
            </a:r>
          </a:p>
          <a:p>
            <a:pPr defTabSz="910377">
              <a:defRPr/>
            </a:pPr>
            <a:r>
              <a:rPr lang="ja-JP" altLang="en-US" dirty="0">
                <a:solidFill>
                  <a:schemeClr val="tx1">
                    <a:lumMod val="75000"/>
                  </a:schemeClr>
                </a:solidFill>
                <a:latin typeface="Meiryo UI" panose="020B0604030504040204" pitchFamily="50" charset="-128"/>
                <a:ea typeface="Meiryo UI" panose="020B0604030504040204" pitchFamily="50" charset="-128"/>
              </a:rPr>
              <a:t>　ベテランと若手といった具合でもいいと思います。</a:t>
            </a:r>
            <a:r>
              <a:rPr lang="en-US" altLang="ja-JP" dirty="0">
                <a:solidFill>
                  <a:schemeClr val="tx1">
                    <a:lumMod val="75000"/>
                  </a:schemeClr>
                </a:solidFill>
                <a:latin typeface="Meiryo UI" panose="020B0604030504040204" pitchFamily="50" charset="-128"/>
                <a:ea typeface="Meiryo UI" panose="020B0604030504040204" pitchFamily="50" charset="-128"/>
              </a:rPr>
              <a:t>/</a:t>
            </a:r>
            <a:r>
              <a:rPr lang="ja-JP" altLang="en-US" dirty="0">
                <a:solidFill>
                  <a:schemeClr val="tx1">
                    <a:lumMod val="75000"/>
                  </a:schemeClr>
                </a:solidFill>
                <a:latin typeface="Meiryo UI" panose="020B0604030504040204" pitchFamily="50" charset="-128"/>
                <a:ea typeface="Meiryo UI" panose="020B0604030504040204" pitchFamily="50" charset="-128"/>
              </a:rPr>
              <a:t>重要なのは責任をもってステップを進めるようにしましょう。</a:t>
            </a:r>
            <a:endParaRPr lang="en-US" altLang="ja-JP" dirty="0">
              <a:solidFill>
                <a:schemeClr val="tx1">
                  <a:lumMod val="75000"/>
                </a:schemeClr>
              </a:solidFill>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ACE4465-3CD4-47BF-AF5D-253C146ADB43}" type="slidenum">
              <a:rPr kumimoji="1" lang="ja-JP" altLang="en-US" smtClean="0"/>
              <a:t>13</a:t>
            </a:fld>
            <a:endParaRPr kumimoji="1" lang="ja-JP" altLang="en-US"/>
          </a:p>
        </p:txBody>
      </p:sp>
    </p:spTree>
    <p:extLst>
      <p:ext uri="{BB962C8B-B14F-4D97-AF65-F5344CB8AC3E}">
        <p14:creationId xmlns:p14="http://schemas.microsoft.com/office/powerpoint/2010/main" val="113217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4276904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644258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115066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扉">
    <p:spTree>
      <p:nvGrpSpPr>
        <p:cNvPr id="1" name=""/>
        <p:cNvGrpSpPr/>
        <p:nvPr/>
      </p:nvGrpSpPr>
      <p:grpSpPr>
        <a:xfrm>
          <a:off x="0" y="0"/>
          <a:ext cx="0" cy="0"/>
          <a:chOff x="0" y="0"/>
          <a:chExt cx="0" cy="0"/>
        </a:xfrm>
      </p:grpSpPr>
      <p:sp>
        <p:nvSpPr>
          <p:cNvPr id="9" name="テキスト プレースホルダー 2">
            <a:extLst>
              <a:ext uri="{FF2B5EF4-FFF2-40B4-BE49-F238E27FC236}">
                <a16:creationId xmlns:a16="http://schemas.microsoft.com/office/drawing/2014/main" id="{4A1610DC-62E7-5544-8301-D25504824905}"/>
              </a:ext>
            </a:extLst>
          </p:cNvPr>
          <p:cNvSpPr>
            <a:spLocks noGrp="1"/>
          </p:cNvSpPr>
          <p:nvPr>
            <p:ph type="body" sz="quarter" idx="18" hasCustomPrompt="1"/>
          </p:nvPr>
        </p:nvSpPr>
        <p:spPr>
          <a:xfrm>
            <a:off x="332308" y="2520002"/>
            <a:ext cx="8480492" cy="1655999"/>
          </a:xfrm>
          <a:prstGeom prst="rect">
            <a:avLst/>
          </a:prstGeom>
          <a:noFill/>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defRPr>
            </a:lvl1pPr>
            <a:lvl2pPr marL="457200" indent="0">
              <a:spcBef>
                <a:spcPts val="500"/>
              </a:spcBef>
              <a:buNone/>
              <a:defRPr sz="1600">
                <a:latin typeface="メイリオ" panose="020B0604030504040204" pitchFamily="50" charset="-128"/>
                <a:ea typeface="メイリオ" panose="020B0604030504040204" pitchFamily="50" charset="-128"/>
                <a:cs typeface="メイリオ" panose="020B0604030504040204" pitchFamily="50" charset="-128"/>
              </a:defRPr>
            </a:lvl2pPr>
            <a:lvl3pPr marL="914400" indent="0">
              <a:spcBef>
                <a:spcPts val="500"/>
              </a:spcBef>
              <a:buNone/>
              <a:defRPr sz="1200">
                <a:latin typeface="メイリオ" panose="020B0604030504040204" pitchFamily="50" charset="-128"/>
                <a:ea typeface="メイリオ" panose="020B0604030504040204" pitchFamily="50" charset="-128"/>
                <a:cs typeface="メイリオ" panose="020B0604030504040204" pitchFamily="50" charset="-128"/>
              </a:defRPr>
            </a:lvl3pPr>
            <a:lvl4pPr marL="1371600" indent="0">
              <a:spcBef>
                <a:spcPts val="500"/>
              </a:spcBef>
              <a:buNone/>
              <a:defRPr sz="1050">
                <a:latin typeface="メイリオ" panose="020B0604030504040204" pitchFamily="50" charset="-128"/>
                <a:ea typeface="メイリオ" panose="020B0604030504040204" pitchFamily="50" charset="-128"/>
                <a:cs typeface="メイリオ" panose="020B0604030504040204" pitchFamily="50" charset="-128"/>
              </a:defRPr>
            </a:lvl4pPr>
            <a:lvl5pPr marL="1828800" indent="0">
              <a:spcBef>
                <a:spcPts val="500"/>
              </a:spcBef>
              <a:buNone/>
              <a:defRPr sz="900">
                <a:latin typeface="メイリオ" panose="020B0604030504040204" pitchFamily="50" charset="-128"/>
                <a:ea typeface="メイリオ" panose="020B0604030504040204" pitchFamily="50" charset="-128"/>
                <a:cs typeface="メイリオ" panose="020B0604030504040204" pitchFamily="50" charset="-128"/>
              </a:defRPr>
            </a:lvl5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項目タイトル</a:t>
            </a:r>
            <a:r>
              <a:rPr kumimoji="1" lang="en-US" altLang="ja-JP"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メイリオ</a:t>
            </a:r>
            <a:r>
              <a:rPr kumimoji="1" lang="en-US" altLang="ja-JP"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30pt</a:t>
            </a:r>
            <a:endParaRPr kumimoji="1" lang="ja-JP" altLang="en-US"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 name="日付プレースホルダー 1"/>
          <p:cNvSpPr>
            <a:spLocks noGrp="1"/>
          </p:cNvSpPr>
          <p:nvPr>
            <p:ph type="dt" sz="half" idx="19"/>
          </p:nvPr>
        </p:nvSpPr>
        <p:spPr/>
        <p:txBody>
          <a:bodyPr/>
          <a:lstStyle/>
          <a:p>
            <a:fld id="{FCAFAC13-DB77-42F2-BE26-45BA5532FD50}" type="datetime4">
              <a:rPr lang="en-US" altLang="ja-JP" smtClean="0"/>
              <a:pPr/>
              <a:t>November 14, 2024</a:t>
            </a:fld>
            <a:endParaRPr lang="en-US" dirty="0"/>
          </a:p>
        </p:txBody>
      </p:sp>
    </p:spTree>
    <p:extLst>
      <p:ext uri="{BB962C8B-B14F-4D97-AF65-F5344CB8AC3E}">
        <p14:creationId xmlns:p14="http://schemas.microsoft.com/office/powerpoint/2010/main" val="3448256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580711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143460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3454811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914155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673081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60878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625345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7C965DF-80BC-4E32-923A-DF1A9E80E1A7}" type="datetimeFigureOut">
              <a:rPr kumimoji="1" lang="ja-JP" altLang="en-US" smtClean="0"/>
              <a:t>2024/11/14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359395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965DF-80BC-4E32-923A-DF1A9E80E1A7}" type="datetimeFigureOut">
              <a:rPr kumimoji="1" lang="ja-JP" altLang="en-US" smtClean="0"/>
              <a:t>2024/11/14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68265208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emf"/><Relationship Id="rId7" Type="http://schemas.microsoft.com/office/2007/relationships/hdphoto" Target="../media/hdphoto9.wdp"/><Relationship Id="rId2" Type="http://schemas.openxmlformats.org/officeDocument/2006/relationships/chart" Target="../charts/chart7.xml"/><Relationship Id="rId1" Type="http://schemas.openxmlformats.org/officeDocument/2006/relationships/slideLayout" Target="../slideLayouts/slideLayout1.xml"/><Relationship Id="rId6" Type="http://schemas.openxmlformats.org/officeDocument/2006/relationships/image" Target="../media/image21.png"/><Relationship Id="rId5" Type="http://schemas.microsoft.com/office/2007/relationships/hdphoto" Target="../media/hdphoto8.wdp"/><Relationship Id="rId4" Type="http://schemas.openxmlformats.org/officeDocument/2006/relationships/image" Target="../media/image20.png"/><Relationship Id="rId9" Type="http://schemas.microsoft.com/office/2007/relationships/hdphoto" Target="../media/hdphoto10.wdp"/></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microsoft.com/office/2007/relationships/hdphoto" Target="../media/hdphoto11.wdp"/><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2.jpeg"/><Relationship Id="rId7" Type="http://schemas.microsoft.com/office/2007/relationships/hdphoto" Target="../media/hdphoto2.wdp"/><Relationship Id="rId12" Type="http://schemas.microsoft.com/office/2007/relationships/hdphoto" Target="../media/hdphoto4.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7.png"/><Relationship Id="rId5" Type="http://schemas.microsoft.com/office/2007/relationships/hdphoto" Target="../media/hdphoto1.wdp"/><Relationship Id="rId15" Type="http://schemas.microsoft.com/office/2007/relationships/hdphoto" Target="../media/hdphoto5.wdp"/><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microsoft.com/office/2007/relationships/hdphoto" Target="../media/hdphoto12.wdp"/><Relationship Id="rId7" Type="http://schemas.microsoft.com/office/2007/relationships/hdphoto" Target="../media/hdphoto2.wdp"/><Relationship Id="rId12"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image" Target="../media/image27.jpeg"/><Relationship Id="rId10" Type="http://schemas.microsoft.com/office/2007/relationships/hdphoto" Target="../media/hdphoto3.wdp"/><Relationship Id="rId4" Type="http://schemas.openxmlformats.org/officeDocument/2006/relationships/image" Target="../media/image26.jpeg"/><Relationship Id="rId9" Type="http://schemas.openxmlformats.org/officeDocument/2006/relationships/image" Target="../media/image6.png"/><Relationship Id="rId14" Type="http://schemas.openxmlformats.org/officeDocument/2006/relationships/chart" Target="../charts/char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chart" Target="../charts/chart9.xml"/><Relationship Id="rId1" Type="http://schemas.openxmlformats.org/officeDocument/2006/relationships/slideLayout" Target="../slideLayouts/slideLayout1.xml"/><Relationship Id="rId5" Type="http://schemas.microsoft.com/office/2007/relationships/hdphoto" Target="../media/hdphoto13.wdp"/><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6.wdp"/><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image" Target="../media/image15.png"/><Relationship Id="rId10" Type="http://schemas.microsoft.com/office/2007/relationships/hdphoto" Target="../media/hdphoto7.wdp"/><Relationship Id="rId4" Type="http://schemas.openxmlformats.org/officeDocument/2006/relationships/image" Target="../media/image14.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hyperlink" Target="Furoku-04.ppt"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06C19D0C-2DCE-BCEF-FDC8-1F11E2CF603F}"/>
              </a:ext>
            </a:extLst>
          </p:cNvPr>
          <p:cNvSpPr txBox="1"/>
          <p:nvPr/>
        </p:nvSpPr>
        <p:spPr>
          <a:xfrm>
            <a:off x="621988" y="2779618"/>
            <a:ext cx="9372600" cy="954107"/>
          </a:xfrm>
          <a:prstGeom prst="rect">
            <a:avLst/>
          </a:prstGeom>
          <a:noFill/>
        </p:spPr>
        <p:txBody>
          <a:bodyPr wrap="square" rtlCol="0">
            <a:spAutoFit/>
          </a:bodyPr>
          <a:lstStyle/>
          <a:p>
            <a:r>
              <a:rPr lang="ja-JP" altLang="en-US" sz="2800" b="1" dirty="0"/>
              <a:t>コンビニ店フードロス改善（ケーススタディ）を</a:t>
            </a:r>
            <a:endParaRPr lang="en-US" altLang="ja-JP" sz="2800" b="1" dirty="0"/>
          </a:p>
          <a:p>
            <a:r>
              <a:rPr lang="ja-JP" altLang="en-US" sz="2800" b="1" dirty="0"/>
              <a:t>テーマに問題解決ストーリーを考えてみます。</a:t>
            </a:r>
          </a:p>
        </p:txBody>
      </p:sp>
      <p:sp>
        <p:nvSpPr>
          <p:cNvPr id="6" name="Text Box 2">
            <a:extLst>
              <a:ext uri="{FF2B5EF4-FFF2-40B4-BE49-F238E27FC236}">
                <a16:creationId xmlns:a16="http://schemas.microsoft.com/office/drawing/2014/main" id="{E26E7F02-B17C-41F4-BF27-1391FC1A9DF4}"/>
              </a:ext>
            </a:extLst>
          </p:cNvPr>
          <p:cNvSpPr txBox="1">
            <a:spLocks noChangeArrowheads="1"/>
          </p:cNvSpPr>
          <p:nvPr/>
        </p:nvSpPr>
        <p:spPr bwMode="auto">
          <a:xfrm>
            <a:off x="1761247" y="700151"/>
            <a:ext cx="7673514"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000" dirty="0">
                <a:latin typeface="HGP創英角ｺﾞｼｯｸUB" panose="020B0900000000000000" pitchFamily="50" charset="-128"/>
                <a:ea typeface="HGP創英角ｺﾞｼｯｸUB" panose="020B0900000000000000" pitchFamily="50" charset="-128"/>
              </a:rPr>
              <a:t>ＱＣサークル東海支部 愛知地区</a:t>
            </a:r>
          </a:p>
          <a:p>
            <a:pPr eaLnBrk="1" hangingPunct="1">
              <a:spcBef>
                <a:spcPct val="10000"/>
              </a:spcBef>
              <a:buFontTx/>
              <a:buNone/>
            </a:pPr>
            <a:r>
              <a:rPr lang="ja-JP" altLang="en-US" sz="4400" dirty="0">
                <a:latin typeface="HGP創英角ｺﾞｼｯｸUB" panose="020B0900000000000000" pitchFamily="50" charset="-128"/>
                <a:ea typeface="HGP創英角ｺﾞｼｯｸUB" panose="020B0900000000000000" pitchFamily="50" charset="-128"/>
              </a:rPr>
              <a:t>ＱＣ入門基本コース研修会</a:t>
            </a:r>
          </a:p>
        </p:txBody>
      </p:sp>
      <p:grpSp>
        <p:nvGrpSpPr>
          <p:cNvPr id="7" name="Group 5">
            <a:extLst>
              <a:ext uri="{FF2B5EF4-FFF2-40B4-BE49-F238E27FC236}">
                <a16:creationId xmlns:a16="http://schemas.microsoft.com/office/drawing/2014/main" id="{4834097A-C284-4D2A-BB1C-40FB43A87817}"/>
              </a:ext>
            </a:extLst>
          </p:cNvPr>
          <p:cNvGrpSpPr>
            <a:grpSpLocks/>
          </p:cNvGrpSpPr>
          <p:nvPr/>
        </p:nvGrpSpPr>
        <p:grpSpPr bwMode="auto">
          <a:xfrm>
            <a:off x="417563" y="768584"/>
            <a:ext cx="1008063" cy="1008062"/>
            <a:chOff x="1901" y="1273"/>
            <a:chExt cx="1260" cy="1303"/>
          </a:xfrm>
        </p:grpSpPr>
        <p:sp>
          <p:nvSpPr>
            <p:cNvPr id="8" name="AutoShape 6">
              <a:extLst>
                <a:ext uri="{FF2B5EF4-FFF2-40B4-BE49-F238E27FC236}">
                  <a16:creationId xmlns:a16="http://schemas.microsoft.com/office/drawing/2014/main" id="{CA9557DB-B9EB-408D-A76A-8C58391EB0C3}"/>
                </a:ext>
              </a:extLst>
            </p:cNvPr>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p>
          </p:txBody>
        </p:sp>
        <p:sp>
          <p:nvSpPr>
            <p:cNvPr id="9" name="AutoShape 7">
              <a:extLst>
                <a:ext uri="{FF2B5EF4-FFF2-40B4-BE49-F238E27FC236}">
                  <a16:creationId xmlns:a16="http://schemas.microsoft.com/office/drawing/2014/main" id="{7F9D83D3-B52C-4457-A441-D04435A698BF}"/>
                </a:ext>
              </a:extLst>
            </p:cNvPr>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0" name="AutoShape 8">
              <a:extLst>
                <a:ext uri="{FF2B5EF4-FFF2-40B4-BE49-F238E27FC236}">
                  <a16:creationId xmlns:a16="http://schemas.microsoft.com/office/drawing/2014/main" id="{0238EFA7-2923-40BC-9A70-92C9AB98F11D}"/>
                </a:ext>
              </a:extLst>
            </p:cNvPr>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 name="テキスト ボックス 10">
            <a:extLst>
              <a:ext uri="{FF2B5EF4-FFF2-40B4-BE49-F238E27FC236}">
                <a16:creationId xmlns:a16="http://schemas.microsoft.com/office/drawing/2014/main" id="{FCC9DDC6-A010-4EF4-9D28-3A407013A562}"/>
              </a:ext>
            </a:extLst>
          </p:cNvPr>
          <p:cNvSpPr txBox="1"/>
          <p:nvPr/>
        </p:nvSpPr>
        <p:spPr>
          <a:xfrm>
            <a:off x="2130074" y="1948778"/>
            <a:ext cx="4719484" cy="646331"/>
          </a:xfrm>
          <a:prstGeom prst="rect">
            <a:avLst/>
          </a:prstGeom>
          <a:noFill/>
        </p:spPr>
        <p:txBody>
          <a:bodyPr wrap="square">
            <a:spAutoFit/>
          </a:bodyPr>
          <a:lstStyle/>
          <a:p>
            <a:pPr algn="ctr"/>
            <a:r>
              <a:rPr lang="ja-JP" altLang="ja-JP" sz="3600" b="1" dirty="0">
                <a:effectLst/>
                <a:latin typeface="イワタ中丸ゴシック体(GT)"/>
                <a:ea typeface="HG丸ｺﾞｼｯｸM-PRO" panose="020F0600000000000000" pitchFamily="50" charset="-128"/>
                <a:cs typeface="Times New Roman" panose="02020603050405020304" pitchFamily="18" charset="0"/>
              </a:rPr>
              <a:t>テキスト</a:t>
            </a:r>
            <a:r>
              <a:rPr lang="ja-JP" altLang="en-US" sz="3600" b="1" dirty="0">
                <a:latin typeface="イワタ中丸ゴシック体(GT)"/>
                <a:ea typeface="HG丸ｺﾞｼｯｸM-PRO" panose="020F0600000000000000" pitchFamily="50" charset="-128"/>
                <a:cs typeface="Times New Roman" panose="02020603050405020304" pitchFamily="18" charset="0"/>
              </a:rPr>
              <a:t>（</a:t>
            </a:r>
            <a:r>
              <a:rPr lang="ja-JP" altLang="en-US" sz="3600" b="1" dirty="0">
                <a:effectLst/>
                <a:latin typeface="イワタ中丸ゴシック体(GT)"/>
                <a:ea typeface="HG丸ｺﾞｼｯｸM-PRO" panose="020F0600000000000000" pitchFamily="50" charset="-128"/>
                <a:cs typeface="Times New Roman" panose="02020603050405020304" pitchFamily="18" charset="0"/>
              </a:rPr>
              <a:t>演習）</a:t>
            </a:r>
            <a:endParaRPr lang="ja-JP" altLang="ja-JP" sz="1200" dirty="0">
              <a:effectLst/>
              <a:latin typeface="イワタ中丸ゴシック体(GT)"/>
              <a:cs typeface="Times New Roman" panose="02020603050405020304" pitchFamily="18" charset="0"/>
            </a:endParaRPr>
          </a:p>
        </p:txBody>
      </p:sp>
    </p:spTree>
    <p:extLst>
      <p:ext uri="{BB962C8B-B14F-4D97-AF65-F5344CB8AC3E}">
        <p14:creationId xmlns:p14="http://schemas.microsoft.com/office/powerpoint/2010/main" val="3281157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グラフ 7"/>
          <p:cNvGraphicFramePr>
            <a:graphicFrameLocks/>
          </p:cNvGraphicFramePr>
          <p:nvPr/>
        </p:nvGraphicFramePr>
        <p:xfrm>
          <a:off x="754797" y="1678691"/>
          <a:ext cx="7492171" cy="4831990"/>
        </p:xfrm>
        <a:graphic>
          <a:graphicData uri="http://schemas.openxmlformats.org/drawingml/2006/chart">
            <c:chart xmlns:c="http://schemas.openxmlformats.org/drawingml/2006/chart" xmlns:r="http://schemas.openxmlformats.org/officeDocument/2006/relationships" r:id="rId3"/>
          </a:graphicData>
        </a:graphic>
      </p:graphicFrame>
      <p:sp>
        <p:nvSpPr>
          <p:cNvPr id="9" name="大かっこ 8"/>
          <p:cNvSpPr/>
          <p:nvPr/>
        </p:nvSpPr>
        <p:spPr>
          <a:xfrm>
            <a:off x="4572000" y="1370568"/>
            <a:ext cx="2815854" cy="638473"/>
          </a:xfrm>
          <a:prstGeom prst="bracketPair">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wrap="square" anchor="ctr">
            <a:spAutoFit/>
          </a:bodyPr>
          <a:lstStyle/>
          <a:p>
            <a:pPr eaLnBrk="1" hangingPunct="1">
              <a:defRPr/>
            </a:pPr>
            <a:r>
              <a:rPr lang="zh-TW" altLang="en-US" sz="1050" b="1" dirty="0">
                <a:latin typeface="HGS創英角ﾎﾟｯﾌﾟ体" panose="040B0A00000000000000" pitchFamily="50" charset="-128"/>
                <a:ea typeface="HGS創英角ﾎﾟｯﾌﾟ体" panose="040B0A00000000000000" pitchFamily="50" charset="-128"/>
              </a:rPr>
              <a:t>調査期間：</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○年</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月</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日～</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日</a:t>
            </a:r>
            <a:br>
              <a:rPr lang="en-US" altLang="zh-TW" sz="1050" b="1" dirty="0">
                <a:latin typeface="HGS創英角ﾎﾟｯﾌﾟ体" panose="040B0A00000000000000" pitchFamily="50" charset="-128"/>
                <a:ea typeface="HGS創英角ﾎﾟｯﾌﾟ体" panose="040B0A00000000000000" pitchFamily="50" charset="-128"/>
              </a:rPr>
            </a:br>
            <a:r>
              <a:rPr lang="zh-TW" altLang="en-US" sz="1050" b="1" dirty="0">
                <a:latin typeface="HGS創英角ﾎﾟｯﾌﾟ体" panose="040B0A00000000000000" pitchFamily="50" charset="-128"/>
                <a:ea typeface="HGS創英角ﾎﾟｯﾌﾟ体" panose="040B0A00000000000000" pitchFamily="50" charset="-128"/>
              </a:rPr>
              <a:t>Ｎ＝</a:t>
            </a:r>
            <a:r>
              <a:rPr lang="en-US" altLang="zh-TW" sz="1050" b="1" dirty="0">
                <a:latin typeface="HGS創英角ﾎﾟｯﾌﾟ体" panose="040B0A00000000000000" pitchFamily="50" charset="-128"/>
                <a:ea typeface="HGS創英角ﾎﾟｯﾌﾟ体" panose="040B0A00000000000000" pitchFamily="50" charset="-128"/>
              </a:rPr>
              <a:t>00(</a:t>
            </a:r>
            <a:r>
              <a:rPr lang="ja-JP" altLang="en-US" sz="1050" b="1" dirty="0">
                <a:latin typeface="HGS創英角ﾎﾟｯﾌﾟ体" panose="040B0A00000000000000" pitchFamily="50" charset="-128"/>
                <a:ea typeface="HGS創英角ﾎﾟｯﾌﾟ体" panose="040B0A00000000000000" pitchFamily="50" charset="-128"/>
              </a:rPr>
              <a:t>単位</a:t>
            </a:r>
            <a:r>
              <a:rPr lang="en-US" altLang="zh-TW" sz="1050" b="1" dirty="0">
                <a:latin typeface="HGS創英角ﾎﾟｯﾌﾟ体" panose="040B0A00000000000000" pitchFamily="50" charset="-128"/>
                <a:ea typeface="HGS創英角ﾎﾟｯﾌﾟ体" panose="040B0A00000000000000" pitchFamily="50" charset="-128"/>
              </a:rPr>
              <a:t>)</a:t>
            </a:r>
            <a:br>
              <a:rPr lang="en-US" altLang="zh-TW" sz="1050" b="1" dirty="0">
                <a:latin typeface="HGS創英角ﾎﾟｯﾌﾟ体" panose="040B0A00000000000000" pitchFamily="50" charset="-128"/>
                <a:ea typeface="HGS創英角ﾎﾟｯﾌﾟ体" panose="040B0A00000000000000" pitchFamily="50" charset="-128"/>
              </a:rPr>
            </a:br>
            <a:r>
              <a:rPr lang="zh-TW" altLang="en-US" sz="1050" b="1" dirty="0">
                <a:latin typeface="HGS創英角ﾎﾟｯﾌﾟ体" panose="040B0A00000000000000" pitchFamily="50" charset="-128"/>
                <a:ea typeface="HGS創英角ﾎﾟｯﾌﾟ体" panose="040B0A00000000000000" pitchFamily="50" charset="-128"/>
              </a:rPr>
              <a:t>作成日：</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月</a:t>
            </a:r>
            <a:r>
              <a:rPr lang="ja-JP" altLang="en-US" sz="1050" b="1" dirty="0">
                <a:latin typeface="HGS創英角ﾎﾟｯﾌﾟ体" panose="040B0A00000000000000" pitchFamily="50" charset="-128"/>
                <a:ea typeface="HGS創英角ﾎﾟｯﾌﾟ体" panose="040B0A00000000000000" pitchFamily="50" charset="-128"/>
              </a:rPr>
              <a:t>○</a:t>
            </a:r>
            <a:r>
              <a:rPr lang="zh-TW" altLang="en-US" sz="1050" b="1" dirty="0">
                <a:latin typeface="HGS創英角ﾎﾟｯﾌﾟ体" panose="040B0A00000000000000" pitchFamily="50" charset="-128"/>
                <a:ea typeface="HGS創英角ﾎﾟｯﾌﾟ体" panose="040B0A00000000000000" pitchFamily="50" charset="-128"/>
              </a:rPr>
              <a:t>日</a:t>
            </a:r>
            <a:r>
              <a:rPr lang="ja-JP" altLang="en-US" sz="1050" b="1" dirty="0">
                <a:latin typeface="HGS創英角ﾎﾟｯﾌﾟ体" panose="040B0A00000000000000" pitchFamily="50" charset="-128"/>
                <a:ea typeface="HGS創英角ﾎﾟｯﾌﾟ体" panose="040B0A00000000000000" pitchFamily="50" charset="-128"/>
              </a:rPr>
              <a:t>　</a:t>
            </a:r>
            <a:r>
              <a:rPr lang="zh-TW" altLang="en-US" sz="1050" b="1" dirty="0">
                <a:latin typeface="HGS創英角ﾎﾟｯﾌﾟ体" panose="040B0A00000000000000" pitchFamily="50" charset="-128"/>
                <a:ea typeface="HGS創英角ﾎﾟｯﾌﾟ体" panose="040B0A00000000000000" pitchFamily="50" charset="-128"/>
              </a:rPr>
              <a:t>作成者：</a:t>
            </a:r>
            <a:r>
              <a:rPr lang="ja-JP" altLang="en-US" sz="1050" b="1" dirty="0">
                <a:latin typeface="HGS創英角ﾎﾟｯﾌﾟ体" panose="040B0A00000000000000" pitchFamily="50" charset="-128"/>
                <a:ea typeface="HGS創英角ﾎﾟｯﾌﾟ体" panose="040B0A00000000000000" pitchFamily="50" charset="-128"/>
              </a:rPr>
              <a:t>◯◯</a:t>
            </a:r>
          </a:p>
        </p:txBody>
      </p:sp>
      <p:sp>
        <p:nvSpPr>
          <p:cNvPr id="3" name="テキスト ボックス 2"/>
          <p:cNvSpPr txBox="1"/>
          <p:nvPr/>
        </p:nvSpPr>
        <p:spPr>
          <a:xfrm>
            <a:off x="1559612" y="1676911"/>
            <a:ext cx="822960" cy="307777"/>
          </a:xfrm>
          <a:prstGeom prst="rect">
            <a:avLst/>
          </a:prstGeom>
          <a:noFill/>
        </p:spPr>
        <p:txBody>
          <a:bodyPr wrap="square" rtlCol="0">
            <a:spAutoFit/>
          </a:bodyPr>
          <a:lstStyle/>
          <a:p>
            <a:r>
              <a:rPr kumimoji="1" lang="ja-JP" altLang="en-US" sz="1400" b="1" dirty="0">
                <a:latin typeface="HGS創英角ﾎﾟｯﾌﾟ体" panose="040B0A00000000000000" pitchFamily="50" charset="-128"/>
                <a:ea typeface="HGS創英角ﾎﾟｯﾌﾟ体" panose="040B0A00000000000000" pitchFamily="50" charset="-128"/>
              </a:rPr>
              <a:t>（円）</a:t>
            </a:r>
          </a:p>
        </p:txBody>
      </p:sp>
      <p:sp>
        <p:nvSpPr>
          <p:cNvPr id="15" name="テキスト ボックス 14">
            <a:extLst>
              <a:ext uri="{FF2B5EF4-FFF2-40B4-BE49-F238E27FC236}">
                <a16:creationId xmlns:a16="http://schemas.microsoft.com/office/drawing/2014/main" id="{790CB652-926B-490D-9B7E-961D5C511EF6}"/>
              </a:ext>
            </a:extLst>
          </p:cNvPr>
          <p:cNvSpPr txBox="1"/>
          <p:nvPr/>
        </p:nvSpPr>
        <p:spPr>
          <a:xfrm>
            <a:off x="754797" y="728632"/>
            <a:ext cx="7385137" cy="646331"/>
          </a:xfrm>
          <a:prstGeom prst="rect">
            <a:avLst/>
          </a:prstGeom>
          <a:noFill/>
        </p:spPr>
        <p:txBody>
          <a:bodyPr wrap="square">
            <a:spAutoFit/>
          </a:bodyPr>
          <a:lstStyle/>
          <a:p>
            <a:pPr eaLnBrk="1" hangingPunct="1">
              <a:spcBef>
                <a:spcPct val="0"/>
              </a:spcBef>
              <a:buFontTx/>
              <a:buNone/>
            </a:pPr>
            <a:r>
              <a:rPr lang="ja-JP" altLang="en-US" sz="1800" b="1" dirty="0">
                <a:latin typeface="HGP創英角ﾎﾟｯﾌﾟ体" panose="040B0A00000000000000" pitchFamily="50" charset="-128"/>
                <a:ea typeface="HGP創英角ﾎﾟｯﾌﾟ体" panose="040B0A00000000000000" pitchFamily="50" charset="-128"/>
              </a:rPr>
              <a:t>層別した項目のうち、どの項目が重要（値が大きい）か、</a:t>
            </a:r>
            <a:br>
              <a:rPr lang="en-US" altLang="ja-JP" sz="1800" b="1" dirty="0">
                <a:latin typeface="HGP創英角ﾎﾟｯﾌﾟ体" panose="040B0A00000000000000" pitchFamily="50" charset="-128"/>
                <a:ea typeface="HGP創英角ﾎﾟｯﾌﾟ体" panose="040B0A00000000000000" pitchFamily="50" charset="-128"/>
              </a:rPr>
            </a:br>
            <a:r>
              <a:rPr lang="ja-JP" altLang="en-US" sz="1800" b="1" dirty="0">
                <a:latin typeface="HGP創英角ﾎﾟｯﾌﾟ体" panose="040B0A00000000000000" pitchFamily="50" charset="-128"/>
                <a:ea typeface="HGP創英角ﾎﾟｯﾌﾟ体" panose="040B0A00000000000000" pitchFamily="50" charset="-128"/>
              </a:rPr>
              <a:t>全体のどの程度の比率を占めているかをパレート図を作成しましょう。</a:t>
            </a:r>
          </a:p>
        </p:txBody>
      </p:sp>
      <p:sp>
        <p:nvSpPr>
          <p:cNvPr id="16" name="object 10">
            <a:extLst>
              <a:ext uri="{FF2B5EF4-FFF2-40B4-BE49-F238E27FC236}">
                <a16:creationId xmlns:a16="http://schemas.microsoft.com/office/drawing/2014/main" id="{06D6887F-892C-4BC5-AC80-E9DC4D656620}"/>
              </a:ext>
            </a:extLst>
          </p:cNvPr>
          <p:cNvSpPr txBox="1"/>
          <p:nvPr/>
        </p:nvSpPr>
        <p:spPr>
          <a:xfrm>
            <a:off x="144094" y="7959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２）</a:t>
            </a:r>
            <a: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t>‐</a:t>
            </a: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１現状の把握</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6" name="吹き出し: 角を丸めた四角形 5">
            <a:extLst>
              <a:ext uri="{FF2B5EF4-FFF2-40B4-BE49-F238E27FC236}">
                <a16:creationId xmlns:a16="http://schemas.microsoft.com/office/drawing/2014/main" id="{A3B238A9-292B-4457-9E1F-03BDBF6D403E}"/>
              </a:ext>
            </a:extLst>
          </p:cNvPr>
          <p:cNvSpPr/>
          <p:nvPr/>
        </p:nvSpPr>
        <p:spPr>
          <a:xfrm>
            <a:off x="1971092" y="2081544"/>
            <a:ext cx="2344273" cy="843121"/>
          </a:xfrm>
          <a:prstGeom prst="wedgeRoundRectCallout">
            <a:avLst>
              <a:gd name="adj1" fmla="val -25396"/>
              <a:gd name="adj2" fmla="val 12898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弁当のフードロスが全体の約</a:t>
            </a: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50</a:t>
            </a: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％を</a:t>
            </a:r>
            <a:b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b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占めている</a:t>
            </a:r>
          </a:p>
        </p:txBody>
      </p:sp>
      <p:grpSp>
        <p:nvGrpSpPr>
          <p:cNvPr id="19" name="グループ化 18">
            <a:extLst>
              <a:ext uri="{FF2B5EF4-FFF2-40B4-BE49-F238E27FC236}">
                <a16:creationId xmlns:a16="http://schemas.microsoft.com/office/drawing/2014/main" id="{EF26F2D3-C32A-4085-9C18-4040A7EF245B}"/>
              </a:ext>
            </a:extLst>
          </p:cNvPr>
          <p:cNvGrpSpPr/>
          <p:nvPr/>
        </p:nvGrpSpPr>
        <p:grpSpPr>
          <a:xfrm>
            <a:off x="491455" y="6357373"/>
            <a:ext cx="6864695" cy="421033"/>
            <a:chOff x="2949503" y="5863840"/>
            <a:chExt cx="5894084" cy="421033"/>
          </a:xfrm>
        </p:grpSpPr>
        <p:sp>
          <p:nvSpPr>
            <p:cNvPr id="20" name="テキスト ボックス 19">
              <a:extLst>
                <a:ext uri="{FF2B5EF4-FFF2-40B4-BE49-F238E27FC236}">
                  <a16:creationId xmlns:a16="http://schemas.microsoft.com/office/drawing/2014/main" id="{188ECF04-238C-4599-9555-61A4711394FB}"/>
                </a:ext>
              </a:extLst>
            </p:cNvPr>
            <p:cNvSpPr txBox="1"/>
            <p:nvPr/>
          </p:nvSpPr>
          <p:spPr>
            <a:xfrm>
              <a:off x="3210883" y="5915541"/>
              <a:ext cx="5632704" cy="369332"/>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パレート図から考察する</a:t>
              </a:r>
              <a:endParaRPr lang="en-US" altLang="ja-JP" b="1" dirty="0">
                <a:solidFill>
                  <a:srgbClr val="0000CC"/>
                </a:solidFill>
                <a:latin typeface="HGS創英角ﾎﾟｯﾌﾟ体" panose="040B0A00000000000000" pitchFamily="50" charset="-128"/>
                <a:ea typeface="HGS創英角ﾎﾟｯﾌﾟ体" panose="040B0A00000000000000" pitchFamily="50" charset="-128"/>
              </a:endParaRPr>
            </a:p>
          </p:txBody>
        </p:sp>
        <p:pic>
          <p:nvPicPr>
            <p:cNvPr id="21" name="図 20">
              <a:extLst>
                <a:ext uri="{FF2B5EF4-FFF2-40B4-BE49-F238E27FC236}">
                  <a16:creationId xmlns:a16="http://schemas.microsoft.com/office/drawing/2014/main" id="{3D70F015-852A-4F05-999D-DFC1FA85273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49503" y="5863840"/>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3" name="object 2">
            <a:extLst>
              <a:ext uri="{FF2B5EF4-FFF2-40B4-BE49-F238E27FC236}">
                <a16:creationId xmlns:a16="http://schemas.microsoft.com/office/drawing/2014/main" id="{764B0B29-BF81-4CA5-8A4C-8440F149970F}"/>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7</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
        <p:nvSpPr>
          <p:cNvPr id="14" name="吹き出し: 角を丸めた四角形 13">
            <a:extLst>
              <a:ext uri="{FF2B5EF4-FFF2-40B4-BE49-F238E27FC236}">
                <a16:creationId xmlns:a16="http://schemas.microsoft.com/office/drawing/2014/main" id="{65DB42CE-C0E2-4004-8D9F-1B80BC1ECB90}"/>
              </a:ext>
            </a:extLst>
          </p:cNvPr>
          <p:cNvSpPr/>
          <p:nvPr/>
        </p:nvSpPr>
        <p:spPr>
          <a:xfrm>
            <a:off x="6294635" y="347319"/>
            <a:ext cx="1890548" cy="380118"/>
          </a:xfrm>
          <a:prstGeom prst="wedgeRoundRectCallout">
            <a:avLst>
              <a:gd name="adj1" fmla="val -17565"/>
              <a:gd name="adj2" fmla="val 33243"/>
              <a:gd name="adj3" fmla="val 16667"/>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での演習</a:t>
            </a:r>
          </a:p>
        </p:txBody>
      </p:sp>
    </p:spTree>
    <p:extLst>
      <p:ext uri="{BB962C8B-B14F-4D97-AF65-F5344CB8AC3E}">
        <p14:creationId xmlns:p14="http://schemas.microsoft.com/office/powerpoint/2010/main" val="2524801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a:extLst>
              <a:ext uri="{FF2B5EF4-FFF2-40B4-BE49-F238E27FC236}">
                <a16:creationId xmlns:a16="http://schemas.microsoft.com/office/drawing/2014/main" id="{FEE0249C-BF09-4A6F-A0F1-AA5E6B34A506}"/>
              </a:ext>
            </a:extLst>
          </p:cNvPr>
          <p:cNvSpPr txBox="1"/>
          <p:nvPr/>
        </p:nvSpPr>
        <p:spPr>
          <a:xfrm>
            <a:off x="5516712" y="4400248"/>
            <a:ext cx="947713" cy="461665"/>
          </a:xfrm>
          <a:prstGeom prst="rect">
            <a:avLst/>
          </a:prstGeom>
          <a:noFill/>
        </p:spPr>
        <p:txBody>
          <a:bodyPr wrap="square" rtlCol="0" anchor="ctr">
            <a:spAutoFit/>
          </a:bodyPr>
          <a:lstStyle/>
          <a:p>
            <a:pPr algn="ctr"/>
            <a:r>
              <a:rPr lang="en-US" altLang="ja-JP" sz="2400" b="1" dirty="0">
                <a:solidFill>
                  <a:srgbClr val="0000CC"/>
                </a:solidFill>
              </a:rPr>
              <a:t>+</a:t>
            </a:r>
            <a:r>
              <a:rPr lang="ja-JP" altLang="en-US" sz="2400" b="1" dirty="0">
                <a:solidFill>
                  <a:srgbClr val="0000CC"/>
                </a:solidFill>
              </a:rPr>
              <a:t> ＝　</a:t>
            </a:r>
          </a:p>
        </p:txBody>
      </p:sp>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1766560038"/>
              </p:ext>
            </p:extLst>
          </p:nvPr>
        </p:nvGraphicFramePr>
        <p:xfrm>
          <a:off x="156018" y="3083310"/>
          <a:ext cx="8172000" cy="2865120"/>
        </p:xfrm>
        <a:graphic>
          <a:graphicData uri="http://schemas.openxmlformats.org/drawingml/2006/table">
            <a:tbl>
              <a:tblPr firstRow="1" bandRow="1">
                <a:tableStyleId>{5C22544A-7EE6-4342-B048-85BDC9FD1C3A}</a:tableStyleId>
              </a:tblPr>
              <a:tblGrid>
                <a:gridCol w="1785104">
                  <a:extLst>
                    <a:ext uri="{9D8B030D-6E8A-4147-A177-3AD203B41FA5}">
                      <a16:colId xmlns:a16="http://schemas.microsoft.com/office/drawing/2014/main" val="1475416007"/>
                    </a:ext>
                  </a:extLst>
                </a:gridCol>
                <a:gridCol w="827151">
                  <a:extLst>
                    <a:ext uri="{9D8B030D-6E8A-4147-A177-3AD203B41FA5}">
                      <a16:colId xmlns:a16="http://schemas.microsoft.com/office/drawing/2014/main" val="403357445"/>
                    </a:ext>
                  </a:extLst>
                </a:gridCol>
                <a:gridCol w="1453115">
                  <a:extLst>
                    <a:ext uri="{9D8B030D-6E8A-4147-A177-3AD203B41FA5}">
                      <a16:colId xmlns:a16="http://schemas.microsoft.com/office/drawing/2014/main" val="613296964"/>
                    </a:ext>
                  </a:extLst>
                </a:gridCol>
                <a:gridCol w="1377300">
                  <a:extLst>
                    <a:ext uri="{9D8B030D-6E8A-4147-A177-3AD203B41FA5}">
                      <a16:colId xmlns:a16="http://schemas.microsoft.com/office/drawing/2014/main" val="756003669"/>
                    </a:ext>
                  </a:extLst>
                </a:gridCol>
                <a:gridCol w="1415208">
                  <a:extLst>
                    <a:ext uri="{9D8B030D-6E8A-4147-A177-3AD203B41FA5}">
                      <a16:colId xmlns:a16="http://schemas.microsoft.com/office/drawing/2014/main" val="2067756931"/>
                    </a:ext>
                  </a:extLst>
                </a:gridCol>
                <a:gridCol w="1314122">
                  <a:extLst>
                    <a:ext uri="{9D8B030D-6E8A-4147-A177-3AD203B41FA5}">
                      <a16:colId xmlns:a16="http://schemas.microsoft.com/office/drawing/2014/main" val="4129997496"/>
                    </a:ext>
                  </a:extLst>
                </a:gridCol>
              </a:tblGrid>
              <a:tr h="370840">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品物</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個数</a:t>
                      </a:r>
                      <a:endParaRPr kumimoji="1" lang="en-US" altLang="ja-JP"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仕入れ単価</a:t>
                      </a:r>
                      <a:endParaRPr kumimoji="1" lang="en-US" altLang="ja-JP"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②（円）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損失金額</a:t>
                      </a:r>
                      <a:endParaRPr kumimoji="1" lang="en-US" altLang="ja-JP"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③＝①</a:t>
                      </a: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a:t>
                      </a: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累積金額</a:t>
                      </a:r>
                      <a:endParaRPr kumimoji="1" lang="en-US" altLang="ja-JP"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累積比率（％）</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弁当</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13</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300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3,900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  ④  </a:t>
                      </a: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3,900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　</a:t>
                      </a: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50.4</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おにぎり</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26</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1,820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5,720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73.9</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2844327"/>
                  </a:ext>
                </a:extLst>
              </a:tr>
              <a:tr h="370840">
                <a:tc>
                  <a:txBody>
                    <a:bodyP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バナナ</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150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6,620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85.5</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171811"/>
                  </a:ext>
                </a:extLst>
              </a:tr>
              <a:tr h="370840">
                <a:tc>
                  <a:txBody>
                    <a:bodyP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サンドウィッチ</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5</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7,120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92.0</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latin typeface="HGS創英角ﾎﾟｯﾌﾟ体" panose="040B0A00000000000000" pitchFamily="50" charset="-128"/>
                          <a:ea typeface="HGS創英角ﾎﾟｯﾌﾟ体" panose="040B0A00000000000000" pitchFamily="50" charset="-128"/>
                        </a:rPr>
                        <a:t>その他</a:t>
                      </a: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t>※</a:t>
                      </a: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620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7,740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100.0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合計</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⑤　</a:t>
                      </a: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7,740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latin typeface="HGS創英角ﾎﾟｯﾌﾟ体" panose="040B0A00000000000000" pitchFamily="50" charset="-128"/>
                          <a:ea typeface="HGS創英角ﾎﾟｯﾌﾟ体" panose="040B0A00000000000000" pitchFamily="50" charset="-128"/>
                        </a:rPr>
                        <a:t>100.0</a:t>
                      </a:r>
                      <a:endParaRPr kumimoji="1" lang="ja-JP" altLang="en-US"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bl>
          </a:graphicData>
        </a:graphic>
      </p:graphicFrame>
      <p:sp>
        <p:nvSpPr>
          <p:cNvPr id="2" name="テキスト ボックス 1">
            <a:extLst>
              <a:ext uri="{FF2B5EF4-FFF2-40B4-BE49-F238E27FC236}">
                <a16:creationId xmlns:a16="http://schemas.microsoft.com/office/drawing/2014/main" id="{B5EC08E6-6586-12E3-5A7E-AEC7166DEC48}"/>
              </a:ext>
            </a:extLst>
          </p:cNvPr>
          <p:cNvSpPr txBox="1"/>
          <p:nvPr/>
        </p:nvSpPr>
        <p:spPr>
          <a:xfrm>
            <a:off x="2989718" y="5997590"/>
            <a:ext cx="6046282" cy="307777"/>
          </a:xfrm>
          <a:prstGeom prst="rect">
            <a:avLst/>
          </a:prstGeom>
          <a:noFill/>
        </p:spPr>
        <p:txBody>
          <a:bodyPr wrap="square" rtlCol="0">
            <a:spAutoFit/>
          </a:bodyPr>
          <a:lstStyle/>
          <a:p>
            <a:r>
              <a:rPr lang="ja-JP" altLang="en-US" sz="1400" b="1" dirty="0">
                <a:solidFill>
                  <a:srgbClr val="C00000"/>
                </a:solidFill>
                <a:latin typeface="HGS創英角ﾎﾟｯﾌﾟ体" panose="040B0A00000000000000" pitchFamily="50" charset="-128"/>
                <a:ea typeface="HGS創英角ﾎﾟｯﾌﾟ体" panose="040B0A00000000000000" pitchFamily="50" charset="-128"/>
              </a:rPr>
              <a:t>（</a:t>
            </a:r>
            <a:r>
              <a:rPr lang="en-US" altLang="ja-JP" sz="1400" b="1" dirty="0">
                <a:solidFill>
                  <a:srgbClr val="C00000"/>
                </a:solidFill>
                <a:latin typeface="HGS創英角ﾎﾟｯﾌﾟ体" panose="040B0A00000000000000" pitchFamily="50" charset="-128"/>
                <a:ea typeface="HGS創英角ﾎﾟｯﾌﾟ体" panose="040B0A00000000000000" pitchFamily="50" charset="-128"/>
              </a:rPr>
              <a:t>※</a:t>
            </a:r>
            <a:r>
              <a:rPr lang="ja-JP" altLang="en-US" sz="1400" b="1" dirty="0">
                <a:solidFill>
                  <a:srgbClr val="C00000"/>
                </a:solidFill>
                <a:latin typeface="HGS創英角ﾎﾟｯﾌﾟ体" panose="040B0A00000000000000" pitchFamily="50" charset="-128"/>
                <a:ea typeface="HGS創英角ﾎﾟｯﾌﾟ体" panose="040B0A00000000000000" pitchFamily="50" charset="-128"/>
              </a:rPr>
              <a:t>）その他：あんぱん、クリームパン、ヨーグルト、フランクフルト</a:t>
            </a:r>
          </a:p>
        </p:txBody>
      </p:sp>
      <p:cxnSp>
        <p:nvCxnSpPr>
          <p:cNvPr id="23" name="直線矢印コネクタ 22">
            <a:extLst>
              <a:ext uri="{FF2B5EF4-FFF2-40B4-BE49-F238E27FC236}">
                <a16:creationId xmlns:a16="http://schemas.microsoft.com/office/drawing/2014/main" id="{1A305DEC-9E82-5928-41C2-2A79C35F42D1}"/>
              </a:ext>
            </a:extLst>
          </p:cNvPr>
          <p:cNvCxnSpPr>
            <a:cxnSpLocks/>
          </p:cNvCxnSpPr>
          <p:nvPr/>
        </p:nvCxnSpPr>
        <p:spPr>
          <a:xfrm flipH="1">
            <a:off x="5447273" y="3964451"/>
            <a:ext cx="741860" cy="305529"/>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30F88B49-527F-49DA-0586-DBF0F9FEBE8A}"/>
              </a:ext>
            </a:extLst>
          </p:cNvPr>
          <p:cNvSpPr txBox="1"/>
          <p:nvPr/>
        </p:nvSpPr>
        <p:spPr>
          <a:xfrm>
            <a:off x="5589963" y="4042101"/>
            <a:ext cx="763029" cy="461665"/>
          </a:xfrm>
          <a:prstGeom prst="rect">
            <a:avLst/>
          </a:prstGeom>
          <a:noFill/>
        </p:spPr>
        <p:txBody>
          <a:bodyPr wrap="square" rtlCol="0" anchor="ctr">
            <a:spAutoFit/>
          </a:bodyPr>
          <a:lstStyle/>
          <a:p>
            <a:pPr algn="ctr"/>
            <a:r>
              <a:rPr lang="en-US" altLang="ja-JP" sz="2400" b="1" dirty="0">
                <a:solidFill>
                  <a:srgbClr val="0000CC"/>
                </a:solidFill>
              </a:rPr>
              <a:t>+</a:t>
            </a:r>
            <a:r>
              <a:rPr lang="ja-JP" altLang="en-US" sz="2400" b="1" dirty="0">
                <a:solidFill>
                  <a:srgbClr val="0000CC"/>
                </a:solidFill>
              </a:rPr>
              <a:t> ＝　</a:t>
            </a:r>
          </a:p>
        </p:txBody>
      </p:sp>
      <p:cxnSp>
        <p:nvCxnSpPr>
          <p:cNvPr id="27" name="直線矢印コネクタ 26">
            <a:extLst>
              <a:ext uri="{FF2B5EF4-FFF2-40B4-BE49-F238E27FC236}">
                <a16:creationId xmlns:a16="http://schemas.microsoft.com/office/drawing/2014/main" id="{14C3D71F-5EDF-7B29-7965-6064A6C1783D}"/>
              </a:ext>
            </a:extLst>
          </p:cNvPr>
          <p:cNvCxnSpPr>
            <a:cxnSpLocks/>
          </p:cNvCxnSpPr>
          <p:nvPr/>
        </p:nvCxnSpPr>
        <p:spPr>
          <a:xfrm flipH="1">
            <a:off x="5437278" y="4347542"/>
            <a:ext cx="751855" cy="31977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329509A8-16FC-61F3-60B8-2D8D670D80A6}"/>
              </a:ext>
            </a:extLst>
          </p:cNvPr>
          <p:cNvCxnSpPr>
            <a:cxnSpLocks/>
          </p:cNvCxnSpPr>
          <p:nvPr/>
        </p:nvCxnSpPr>
        <p:spPr>
          <a:xfrm flipV="1">
            <a:off x="5516712" y="3884553"/>
            <a:ext cx="309053" cy="12742"/>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C0CA6BD4-9D83-AF9D-C81C-D1F1E918D7C4}"/>
              </a:ext>
            </a:extLst>
          </p:cNvPr>
          <p:cNvSpPr txBox="1"/>
          <p:nvPr/>
        </p:nvSpPr>
        <p:spPr>
          <a:xfrm>
            <a:off x="8266257" y="3934994"/>
            <a:ext cx="1030143" cy="461665"/>
          </a:xfrm>
          <a:prstGeom prst="rect">
            <a:avLst/>
          </a:prstGeom>
          <a:noFill/>
        </p:spPr>
        <p:txBody>
          <a:bodyPr wrap="square" rtlCol="0">
            <a:spAutoFit/>
          </a:bodyPr>
          <a:lstStyle/>
          <a:p>
            <a:r>
              <a:rPr lang="ja-JP" altLang="en-US" sz="1200" b="1" dirty="0">
                <a:latin typeface="HGS創英角ﾎﾟｯﾌﾟ体" panose="040B0A00000000000000" pitchFamily="50" charset="-128"/>
                <a:ea typeface="HGS創英角ﾎﾟｯﾌﾟ体" panose="040B0A00000000000000" pitchFamily="50" charset="-128"/>
              </a:rPr>
              <a:t>④</a:t>
            </a:r>
            <a:r>
              <a:rPr lang="en-US" altLang="ja-JP" sz="1200" b="1" dirty="0">
                <a:latin typeface="HGS創英角ﾎﾟｯﾌﾟ体" panose="040B0A00000000000000" pitchFamily="50" charset="-128"/>
                <a:ea typeface="HGS創英角ﾎﾟｯﾌﾟ体" panose="040B0A00000000000000" pitchFamily="50" charset="-128"/>
              </a:rPr>
              <a:t>÷</a:t>
            </a:r>
            <a:r>
              <a:rPr lang="ja-JP" altLang="en-US" sz="1200" b="1" dirty="0">
                <a:latin typeface="HGS創英角ﾎﾟｯﾌﾟ体" panose="040B0A00000000000000" pitchFamily="50" charset="-128"/>
                <a:ea typeface="HGS創英角ﾎﾟｯﾌﾟ体" panose="040B0A00000000000000" pitchFamily="50" charset="-128"/>
              </a:rPr>
              <a:t>⑤</a:t>
            </a:r>
            <a:br>
              <a:rPr lang="en-US" altLang="ja-JP" sz="1200" b="1" dirty="0">
                <a:latin typeface="HGS創英角ﾎﾟｯﾌﾟ体" panose="040B0A00000000000000" pitchFamily="50" charset="-128"/>
                <a:ea typeface="HGS創英角ﾎﾟｯﾌﾟ体" panose="040B0A00000000000000" pitchFamily="50" charset="-128"/>
              </a:rPr>
            </a:br>
            <a:r>
              <a:rPr lang="ja-JP" altLang="en-US" sz="1200" b="1" dirty="0">
                <a:latin typeface="HGS創英角ﾎﾟｯﾌﾟ体" panose="040B0A00000000000000" pitchFamily="50" charset="-128"/>
                <a:ea typeface="HGS創英角ﾎﾟｯﾌﾟ体" panose="040B0A00000000000000" pitchFamily="50" charset="-128"/>
              </a:rPr>
              <a:t>✖</a:t>
            </a:r>
            <a:r>
              <a:rPr lang="en-US" altLang="ja-JP" sz="1200" b="1" dirty="0">
                <a:latin typeface="HGS創英角ﾎﾟｯﾌﾟ体" panose="040B0A00000000000000" pitchFamily="50" charset="-128"/>
                <a:ea typeface="HGS創英角ﾎﾟｯﾌﾟ体" panose="040B0A00000000000000" pitchFamily="50" charset="-128"/>
              </a:rPr>
              <a:t>100</a:t>
            </a:r>
            <a:endParaRPr lang="ja-JP" altLang="en-US" sz="1200" b="1" dirty="0">
              <a:latin typeface="HGS創英角ﾎﾟｯﾌﾟ体" panose="040B0A00000000000000" pitchFamily="50" charset="-128"/>
              <a:ea typeface="HGS創英角ﾎﾟｯﾌﾟ体" panose="040B0A00000000000000" pitchFamily="50" charset="-128"/>
            </a:endParaRPr>
          </a:p>
        </p:txBody>
      </p:sp>
      <p:sp>
        <p:nvSpPr>
          <p:cNvPr id="31" name="テキスト ボックス 30">
            <a:extLst>
              <a:ext uri="{FF2B5EF4-FFF2-40B4-BE49-F238E27FC236}">
                <a16:creationId xmlns:a16="http://schemas.microsoft.com/office/drawing/2014/main" id="{5149AAB7-57CB-BEDC-60C4-9DF5ED98FF17}"/>
              </a:ext>
            </a:extLst>
          </p:cNvPr>
          <p:cNvSpPr txBox="1"/>
          <p:nvPr/>
        </p:nvSpPr>
        <p:spPr>
          <a:xfrm>
            <a:off x="8266257" y="4458519"/>
            <a:ext cx="1539485" cy="461665"/>
          </a:xfrm>
          <a:prstGeom prst="rect">
            <a:avLst/>
          </a:prstGeom>
          <a:noFill/>
        </p:spPr>
        <p:txBody>
          <a:bodyPr wrap="square" rtlCol="0">
            <a:spAutoFit/>
          </a:bodyPr>
          <a:lstStyle/>
          <a:p>
            <a:r>
              <a:rPr lang="en-US" altLang="ja-JP" sz="1200" b="1" dirty="0">
                <a:latin typeface="HGS創英角ﾎﾟｯﾌﾟ体" panose="040B0A00000000000000" pitchFamily="50" charset="-128"/>
                <a:ea typeface="HGS創英角ﾎﾟｯﾌﾟ体" panose="040B0A00000000000000" pitchFamily="50" charset="-128"/>
              </a:rPr>
              <a:t>5,720÷</a:t>
            </a:r>
            <a:r>
              <a:rPr lang="ja-JP" altLang="en-US" sz="1200" b="1" dirty="0">
                <a:latin typeface="HGS創英角ﾎﾟｯﾌﾟ体" panose="040B0A00000000000000" pitchFamily="50" charset="-128"/>
                <a:ea typeface="HGS創英角ﾎﾟｯﾌﾟ体" panose="040B0A00000000000000" pitchFamily="50" charset="-128"/>
              </a:rPr>
              <a:t>⑤</a:t>
            </a:r>
            <a:endParaRPr lang="en-US" altLang="ja-JP" sz="1200" b="1" dirty="0">
              <a:latin typeface="HGS創英角ﾎﾟｯﾌﾟ体" panose="040B0A00000000000000" pitchFamily="50" charset="-128"/>
              <a:ea typeface="HGS創英角ﾎﾟｯﾌﾟ体" panose="040B0A00000000000000" pitchFamily="50" charset="-128"/>
            </a:endParaRPr>
          </a:p>
          <a:p>
            <a:r>
              <a:rPr lang="ja-JP" altLang="en-US" sz="1200" b="1" dirty="0">
                <a:latin typeface="HGS創英角ﾎﾟｯﾌﾟ体" panose="040B0A00000000000000" pitchFamily="50" charset="-128"/>
                <a:ea typeface="HGS創英角ﾎﾟｯﾌﾟ体" panose="040B0A00000000000000" pitchFamily="50" charset="-128"/>
              </a:rPr>
              <a:t>✖</a:t>
            </a:r>
            <a:r>
              <a:rPr lang="en-US" altLang="ja-JP" sz="1200" b="1" dirty="0">
                <a:latin typeface="HGS創英角ﾎﾟｯﾌﾟ体" panose="040B0A00000000000000" pitchFamily="50" charset="-128"/>
                <a:ea typeface="HGS創英角ﾎﾟｯﾌﾟ体" panose="040B0A00000000000000" pitchFamily="50" charset="-128"/>
              </a:rPr>
              <a:t>100</a:t>
            </a:r>
            <a:endParaRPr lang="ja-JP" altLang="en-US" sz="1200" b="1" dirty="0">
              <a:latin typeface="HGS創英角ﾎﾟｯﾌﾟ体" panose="040B0A00000000000000" pitchFamily="50" charset="-128"/>
              <a:ea typeface="HGS創英角ﾎﾟｯﾌﾟ体" panose="040B0A00000000000000" pitchFamily="50" charset="-128"/>
            </a:endParaRPr>
          </a:p>
        </p:txBody>
      </p:sp>
      <p:sp>
        <p:nvSpPr>
          <p:cNvPr id="5" name="テキスト ボックス 4">
            <a:extLst>
              <a:ext uri="{FF2B5EF4-FFF2-40B4-BE49-F238E27FC236}">
                <a16:creationId xmlns:a16="http://schemas.microsoft.com/office/drawing/2014/main" id="{9C2369FC-D234-FA5C-F62B-F66AD4090E5C}"/>
              </a:ext>
            </a:extLst>
          </p:cNvPr>
          <p:cNvSpPr txBox="1"/>
          <p:nvPr/>
        </p:nvSpPr>
        <p:spPr>
          <a:xfrm>
            <a:off x="151156" y="242430"/>
            <a:ext cx="1860524" cy="461665"/>
          </a:xfrm>
          <a:prstGeom prst="rect">
            <a:avLst/>
          </a:prstGeom>
          <a:noFill/>
          <a:ln>
            <a:solidFill>
              <a:schemeClr val="tx1"/>
            </a:solidFill>
          </a:ln>
        </p:spPr>
        <p:txBody>
          <a:bodyPr wrap="square" rtlCol="0">
            <a:spAutoFit/>
          </a:bodyPr>
          <a:lstStyle/>
          <a:p>
            <a:pPr algn="ctr"/>
            <a:r>
              <a:rPr lang="ja-JP" altLang="en-US" sz="2400" dirty="0">
                <a:latin typeface="HGS創英角ﾎﾟｯﾌﾟ体" panose="040B0A00000000000000" pitchFamily="50" charset="-128"/>
                <a:ea typeface="HGS創英角ﾎﾟｯﾌﾟ体" panose="040B0A00000000000000" pitchFamily="50" charset="-128"/>
              </a:rPr>
              <a:t>回答例解説</a:t>
            </a:r>
          </a:p>
        </p:txBody>
      </p:sp>
      <p:pic>
        <p:nvPicPr>
          <p:cNvPr id="8" name="図 7">
            <a:extLst>
              <a:ext uri="{FF2B5EF4-FFF2-40B4-BE49-F238E27FC236}">
                <a16:creationId xmlns:a16="http://schemas.microsoft.com/office/drawing/2014/main" id="{8A19AA6B-9B3F-724D-8144-203911BF6F2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8797" y="6383017"/>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40" name="表 9">
            <a:extLst>
              <a:ext uri="{FF2B5EF4-FFF2-40B4-BE49-F238E27FC236}">
                <a16:creationId xmlns:a16="http://schemas.microsoft.com/office/drawing/2014/main" id="{C779E0F5-438B-4AC6-A15A-FB859ACB6769}"/>
              </a:ext>
            </a:extLst>
          </p:cNvPr>
          <p:cNvGraphicFramePr>
            <a:graphicFrameLocks noGrp="1"/>
          </p:cNvGraphicFramePr>
          <p:nvPr>
            <p:extLst>
              <p:ext uri="{D42A27DB-BD31-4B8C-83A1-F6EECF244321}">
                <p14:modId xmlns:p14="http://schemas.microsoft.com/office/powerpoint/2010/main" val="899621310"/>
              </p:ext>
            </p:extLst>
          </p:nvPr>
        </p:nvGraphicFramePr>
        <p:xfrm>
          <a:off x="108000" y="1023313"/>
          <a:ext cx="8928000" cy="1774557"/>
        </p:xfrm>
        <a:graphic>
          <a:graphicData uri="http://schemas.openxmlformats.org/drawingml/2006/table">
            <a:tbl>
              <a:tblPr firstRow="1" bandRow="1">
                <a:tableStyleId>{5C22544A-7EE6-4342-B048-85BDC9FD1C3A}</a:tableStyleId>
              </a:tblPr>
              <a:tblGrid>
                <a:gridCol w="992000">
                  <a:extLst>
                    <a:ext uri="{9D8B030D-6E8A-4147-A177-3AD203B41FA5}">
                      <a16:colId xmlns:a16="http://schemas.microsoft.com/office/drawing/2014/main" val="2268368797"/>
                    </a:ext>
                  </a:extLst>
                </a:gridCol>
                <a:gridCol w="992000">
                  <a:extLst>
                    <a:ext uri="{9D8B030D-6E8A-4147-A177-3AD203B41FA5}">
                      <a16:colId xmlns:a16="http://schemas.microsoft.com/office/drawing/2014/main" val="637845026"/>
                    </a:ext>
                  </a:extLst>
                </a:gridCol>
                <a:gridCol w="992000">
                  <a:extLst>
                    <a:ext uri="{9D8B030D-6E8A-4147-A177-3AD203B41FA5}">
                      <a16:colId xmlns:a16="http://schemas.microsoft.com/office/drawing/2014/main" val="1291605968"/>
                    </a:ext>
                  </a:extLst>
                </a:gridCol>
                <a:gridCol w="992000">
                  <a:extLst>
                    <a:ext uri="{9D8B030D-6E8A-4147-A177-3AD203B41FA5}">
                      <a16:colId xmlns:a16="http://schemas.microsoft.com/office/drawing/2014/main" val="3741618590"/>
                    </a:ext>
                  </a:extLst>
                </a:gridCol>
                <a:gridCol w="992000">
                  <a:extLst>
                    <a:ext uri="{9D8B030D-6E8A-4147-A177-3AD203B41FA5}">
                      <a16:colId xmlns:a16="http://schemas.microsoft.com/office/drawing/2014/main" val="895199231"/>
                    </a:ext>
                  </a:extLst>
                </a:gridCol>
                <a:gridCol w="992000">
                  <a:extLst>
                    <a:ext uri="{9D8B030D-6E8A-4147-A177-3AD203B41FA5}">
                      <a16:colId xmlns:a16="http://schemas.microsoft.com/office/drawing/2014/main" val="349842268"/>
                    </a:ext>
                  </a:extLst>
                </a:gridCol>
                <a:gridCol w="992000">
                  <a:extLst>
                    <a:ext uri="{9D8B030D-6E8A-4147-A177-3AD203B41FA5}">
                      <a16:colId xmlns:a16="http://schemas.microsoft.com/office/drawing/2014/main" val="4011430588"/>
                    </a:ext>
                  </a:extLst>
                </a:gridCol>
                <a:gridCol w="992000">
                  <a:extLst>
                    <a:ext uri="{9D8B030D-6E8A-4147-A177-3AD203B41FA5}">
                      <a16:colId xmlns:a16="http://schemas.microsoft.com/office/drawing/2014/main" val="977951181"/>
                    </a:ext>
                  </a:extLst>
                </a:gridCol>
                <a:gridCol w="992000">
                  <a:extLst>
                    <a:ext uri="{9D8B030D-6E8A-4147-A177-3AD203B41FA5}">
                      <a16:colId xmlns:a16="http://schemas.microsoft.com/office/drawing/2014/main" val="1351579910"/>
                    </a:ext>
                  </a:extLst>
                </a:gridCol>
              </a:tblGrid>
              <a:tr h="389240">
                <a:tc rowSpan="2">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品物</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おにぎり</a:t>
                      </a:r>
                    </a:p>
                    <a:p>
                      <a:pPr algn="ct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弁当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サンドウィッチ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バナナ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あんぱん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b="1" dirty="0">
                          <a:solidFill>
                            <a:schemeClr val="tx1"/>
                          </a:solidFill>
                          <a:latin typeface="HGS創英角ﾎﾟｯﾌﾟ体" panose="040B0A00000000000000" pitchFamily="50" charset="-128"/>
                          <a:ea typeface="HGS創英角ﾎﾟｯﾌﾟ体" panose="040B0A00000000000000" pitchFamily="50" charset="-128"/>
                        </a:rPr>
                        <a:t>ヨーグルト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クリームパン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フランクフルト</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vMerge="1">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200" b="1" dirty="0">
                          <a:solidFill>
                            <a:schemeClr val="tx1"/>
                          </a:solidFill>
                          <a:latin typeface="HGS創英角ﾎﾟｯﾌﾟ体" panose="040B0A00000000000000" pitchFamily="50" charset="-128"/>
                          <a:ea typeface="HGS創英角ﾎﾟｯﾌﾟ体" panose="040B0A00000000000000" pitchFamily="50" charset="-128"/>
                        </a:rPr>
                        <a:t>仕入れ単価</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300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100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150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50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pic>
        <p:nvPicPr>
          <p:cNvPr id="41" name="図 40">
            <a:extLst>
              <a:ext uri="{FF2B5EF4-FFF2-40B4-BE49-F238E27FC236}">
                <a16:creationId xmlns:a16="http://schemas.microsoft.com/office/drawing/2014/main" id="{4CFFBB80-7B45-4E1C-8AFB-386A37C89073}"/>
              </a:ext>
            </a:extLst>
          </p:cNvPr>
          <p:cNvPicPr>
            <a:picLocks noChangeAspect="1"/>
          </p:cNvPicPr>
          <p:nvPr/>
        </p:nvPicPr>
        <p:blipFill>
          <a:blip r:embed="rId3"/>
          <a:stretch>
            <a:fillRect/>
          </a:stretch>
        </p:blipFill>
        <p:spPr>
          <a:xfrm>
            <a:off x="1232953" y="1703890"/>
            <a:ext cx="527037" cy="426442"/>
          </a:xfrm>
          <a:prstGeom prst="rect">
            <a:avLst/>
          </a:prstGeom>
        </p:spPr>
      </p:pic>
      <p:pic>
        <p:nvPicPr>
          <p:cNvPr id="42" name="図 41">
            <a:extLst>
              <a:ext uri="{FF2B5EF4-FFF2-40B4-BE49-F238E27FC236}">
                <a16:creationId xmlns:a16="http://schemas.microsoft.com/office/drawing/2014/main" id="{619E05A9-94E7-4D4E-92AB-F0BD73EB6AC5}"/>
              </a:ext>
            </a:extLst>
          </p:cNvPr>
          <p:cNvPicPr>
            <a:picLocks noChangeAspect="1"/>
          </p:cNvPicPr>
          <p:nvPr/>
        </p:nvPicPr>
        <p:blipFill>
          <a:blip r:embed="rId4"/>
          <a:stretch>
            <a:fillRect/>
          </a:stretch>
        </p:blipFill>
        <p:spPr>
          <a:xfrm>
            <a:off x="2197818" y="1616528"/>
            <a:ext cx="697651" cy="528524"/>
          </a:xfrm>
          <a:prstGeom prst="rect">
            <a:avLst/>
          </a:prstGeom>
        </p:spPr>
      </p:pic>
      <p:pic>
        <p:nvPicPr>
          <p:cNvPr id="43" name="図 42">
            <a:extLst>
              <a:ext uri="{FF2B5EF4-FFF2-40B4-BE49-F238E27FC236}">
                <a16:creationId xmlns:a16="http://schemas.microsoft.com/office/drawing/2014/main" id="{DEF2AF3B-66B0-4DCA-A6D1-FB345DB9402E}"/>
              </a:ext>
            </a:extLst>
          </p:cNvPr>
          <p:cNvPicPr>
            <a:picLocks noChangeAspect="1"/>
          </p:cNvPicPr>
          <p:nvPr/>
        </p:nvPicPr>
        <p:blipFill>
          <a:blip r:embed="rId5"/>
          <a:stretch>
            <a:fillRect/>
          </a:stretch>
        </p:blipFill>
        <p:spPr>
          <a:xfrm>
            <a:off x="3232647" y="1640545"/>
            <a:ext cx="597118" cy="610689"/>
          </a:xfrm>
          <a:prstGeom prst="rect">
            <a:avLst/>
          </a:prstGeom>
        </p:spPr>
      </p:pic>
      <p:pic>
        <p:nvPicPr>
          <p:cNvPr id="44" name="図 43">
            <a:extLst>
              <a:ext uri="{FF2B5EF4-FFF2-40B4-BE49-F238E27FC236}">
                <a16:creationId xmlns:a16="http://schemas.microsoft.com/office/drawing/2014/main" id="{5BE62FBA-EDEE-47A2-84C8-CBF664878BDF}"/>
              </a:ext>
            </a:extLst>
          </p:cNvPr>
          <p:cNvPicPr>
            <a:picLocks noChangeAspect="1"/>
          </p:cNvPicPr>
          <p:nvPr/>
        </p:nvPicPr>
        <p:blipFill>
          <a:blip r:embed="rId6"/>
          <a:stretch>
            <a:fillRect/>
          </a:stretch>
        </p:blipFill>
        <p:spPr>
          <a:xfrm>
            <a:off x="4192241" y="1587174"/>
            <a:ext cx="676050" cy="538411"/>
          </a:xfrm>
          <a:prstGeom prst="rect">
            <a:avLst/>
          </a:prstGeom>
        </p:spPr>
      </p:pic>
      <p:pic>
        <p:nvPicPr>
          <p:cNvPr id="45" name="図 44">
            <a:extLst>
              <a:ext uri="{FF2B5EF4-FFF2-40B4-BE49-F238E27FC236}">
                <a16:creationId xmlns:a16="http://schemas.microsoft.com/office/drawing/2014/main" id="{6CB24AF3-D37F-432C-AAAF-65377C96318F}"/>
              </a:ext>
            </a:extLst>
          </p:cNvPr>
          <p:cNvPicPr>
            <a:picLocks noChangeAspect="1"/>
          </p:cNvPicPr>
          <p:nvPr/>
        </p:nvPicPr>
        <p:blipFill>
          <a:blip r:embed="rId7"/>
          <a:stretch>
            <a:fillRect/>
          </a:stretch>
        </p:blipFill>
        <p:spPr>
          <a:xfrm>
            <a:off x="5108769" y="1703890"/>
            <a:ext cx="737380" cy="464154"/>
          </a:xfrm>
          <a:prstGeom prst="rect">
            <a:avLst/>
          </a:prstGeom>
        </p:spPr>
      </p:pic>
      <p:pic>
        <p:nvPicPr>
          <p:cNvPr id="46" name="図 45">
            <a:extLst>
              <a:ext uri="{FF2B5EF4-FFF2-40B4-BE49-F238E27FC236}">
                <a16:creationId xmlns:a16="http://schemas.microsoft.com/office/drawing/2014/main" id="{A28EC1F4-949A-495A-A862-92E537AB6519}"/>
              </a:ext>
            </a:extLst>
          </p:cNvPr>
          <p:cNvPicPr>
            <a:picLocks noChangeAspect="1"/>
          </p:cNvPicPr>
          <p:nvPr/>
        </p:nvPicPr>
        <p:blipFill>
          <a:blip r:embed="rId8"/>
          <a:stretch>
            <a:fillRect/>
          </a:stretch>
        </p:blipFill>
        <p:spPr>
          <a:xfrm>
            <a:off x="6312913" y="1653709"/>
            <a:ext cx="505804" cy="522055"/>
          </a:xfrm>
          <a:prstGeom prst="rect">
            <a:avLst/>
          </a:prstGeom>
        </p:spPr>
      </p:pic>
      <p:pic>
        <p:nvPicPr>
          <p:cNvPr id="47" name="図 46">
            <a:extLst>
              <a:ext uri="{FF2B5EF4-FFF2-40B4-BE49-F238E27FC236}">
                <a16:creationId xmlns:a16="http://schemas.microsoft.com/office/drawing/2014/main" id="{8CBF24D0-7EA9-44B8-8E06-A80FB08E6643}"/>
              </a:ext>
            </a:extLst>
          </p:cNvPr>
          <p:cNvPicPr>
            <a:picLocks noChangeAspect="1"/>
          </p:cNvPicPr>
          <p:nvPr/>
        </p:nvPicPr>
        <p:blipFill>
          <a:blip r:embed="rId9"/>
          <a:stretch>
            <a:fillRect/>
          </a:stretch>
        </p:blipFill>
        <p:spPr>
          <a:xfrm>
            <a:off x="7237979" y="1703890"/>
            <a:ext cx="676051" cy="421695"/>
          </a:xfrm>
          <a:prstGeom prst="rect">
            <a:avLst/>
          </a:prstGeom>
        </p:spPr>
      </p:pic>
      <p:pic>
        <p:nvPicPr>
          <p:cNvPr id="48" name="図 47">
            <a:extLst>
              <a:ext uri="{FF2B5EF4-FFF2-40B4-BE49-F238E27FC236}">
                <a16:creationId xmlns:a16="http://schemas.microsoft.com/office/drawing/2014/main" id="{2044B872-D05C-4918-9D61-0EBB3C6ED5BC}"/>
              </a:ext>
            </a:extLst>
          </p:cNvPr>
          <p:cNvPicPr>
            <a:picLocks noChangeAspect="1"/>
          </p:cNvPicPr>
          <p:nvPr/>
        </p:nvPicPr>
        <p:blipFill>
          <a:blip r:embed="rId10"/>
          <a:stretch>
            <a:fillRect/>
          </a:stretch>
        </p:blipFill>
        <p:spPr>
          <a:xfrm>
            <a:off x="8173365" y="1676739"/>
            <a:ext cx="721033" cy="559106"/>
          </a:xfrm>
          <a:prstGeom prst="rect">
            <a:avLst/>
          </a:prstGeom>
        </p:spPr>
      </p:pic>
      <p:sp>
        <p:nvSpPr>
          <p:cNvPr id="50" name="テキスト ボックス 49">
            <a:extLst>
              <a:ext uri="{FF2B5EF4-FFF2-40B4-BE49-F238E27FC236}">
                <a16:creationId xmlns:a16="http://schemas.microsoft.com/office/drawing/2014/main" id="{4C96D6D3-C4EE-41D9-BDD4-41D5261BB162}"/>
              </a:ext>
            </a:extLst>
          </p:cNvPr>
          <p:cNvSpPr txBox="1"/>
          <p:nvPr/>
        </p:nvSpPr>
        <p:spPr>
          <a:xfrm>
            <a:off x="673896" y="6404546"/>
            <a:ext cx="7431204" cy="369332"/>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上から損失金額が大きい順に並べる少数金額商品はその他にまとめる</a:t>
            </a:r>
            <a:endParaRPr lang="en-US" altLang="ja-JP" b="1"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25" name="吹き出し: 角を丸めた四角形 24">
            <a:extLst>
              <a:ext uri="{FF2B5EF4-FFF2-40B4-BE49-F238E27FC236}">
                <a16:creationId xmlns:a16="http://schemas.microsoft.com/office/drawing/2014/main" id="{371465F5-A915-49E9-99F9-C4208ADC5C8F}"/>
              </a:ext>
            </a:extLst>
          </p:cNvPr>
          <p:cNvSpPr/>
          <p:nvPr/>
        </p:nvSpPr>
        <p:spPr>
          <a:xfrm>
            <a:off x="4867931" y="261231"/>
            <a:ext cx="1890548" cy="380118"/>
          </a:xfrm>
          <a:prstGeom prst="wedgeRoundRectCallou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での演習</a:t>
            </a:r>
          </a:p>
        </p:txBody>
      </p:sp>
    </p:spTree>
    <p:extLst>
      <p:ext uri="{BB962C8B-B14F-4D97-AF65-F5344CB8AC3E}">
        <p14:creationId xmlns:p14="http://schemas.microsoft.com/office/powerpoint/2010/main" val="778920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グラフ 22">
            <a:extLst>
              <a:ext uri="{FF2B5EF4-FFF2-40B4-BE49-F238E27FC236}">
                <a16:creationId xmlns:a16="http://schemas.microsoft.com/office/drawing/2014/main" id="{1E1707CC-3ECF-4D39-A545-AB151B94B796}"/>
              </a:ext>
            </a:extLst>
          </p:cNvPr>
          <p:cNvGraphicFramePr/>
          <p:nvPr/>
        </p:nvGraphicFramePr>
        <p:xfrm>
          <a:off x="59216" y="1342016"/>
          <a:ext cx="5122151" cy="4169785"/>
        </p:xfrm>
        <a:graphic>
          <a:graphicData uri="http://schemas.openxmlformats.org/drawingml/2006/chart">
            <c:chart xmlns:c="http://schemas.openxmlformats.org/drawingml/2006/chart" xmlns:r="http://schemas.openxmlformats.org/officeDocument/2006/relationships" r:id="rId2"/>
          </a:graphicData>
        </a:graphic>
      </p:graphicFrame>
      <p:sp>
        <p:nvSpPr>
          <p:cNvPr id="5" name="テキスト ボックス 4">
            <a:extLst>
              <a:ext uri="{FF2B5EF4-FFF2-40B4-BE49-F238E27FC236}">
                <a16:creationId xmlns:a16="http://schemas.microsoft.com/office/drawing/2014/main" id="{9328AE47-F4FA-96A3-8A97-F9E2582B7D2F}"/>
              </a:ext>
            </a:extLst>
          </p:cNvPr>
          <p:cNvSpPr txBox="1"/>
          <p:nvPr/>
        </p:nvSpPr>
        <p:spPr>
          <a:xfrm>
            <a:off x="194718" y="863404"/>
            <a:ext cx="8007934" cy="400110"/>
          </a:xfrm>
          <a:prstGeom prst="rect">
            <a:avLst/>
          </a:prstGeom>
          <a:noFill/>
        </p:spPr>
        <p:txBody>
          <a:bodyPr wrap="square" rtlCol="0">
            <a:spAutoFit/>
          </a:bodyPr>
          <a:lstStyle/>
          <a:p>
            <a:r>
              <a:rPr lang="ja-JP" altLang="en-US" sz="2000" b="1" dirty="0">
                <a:latin typeface="HGS創英角ﾎﾟｯﾌﾟ体" panose="040B0A00000000000000" pitchFamily="50" charset="-128"/>
                <a:ea typeface="HGS創英角ﾎﾟｯﾌﾟ体" panose="040B0A00000000000000" pitchFamily="50" charset="-128"/>
              </a:rPr>
              <a:t>一週間の弁当フードロス損失金額を</a:t>
            </a:r>
            <a:r>
              <a:rPr lang="en-US" altLang="ja-JP" sz="2000" b="1" dirty="0">
                <a:latin typeface="HGS創英角ﾎﾟｯﾌﾟ体" panose="040B0A00000000000000" pitchFamily="50" charset="-128"/>
                <a:ea typeface="HGS創英角ﾎﾟｯﾌﾟ体" panose="040B0A00000000000000" pitchFamily="50" charset="-128"/>
              </a:rPr>
              <a:t>9</a:t>
            </a:r>
            <a:r>
              <a:rPr lang="ja-JP" altLang="en-US" sz="2000" b="1" dirty="0">
                <a:latin typeface="HGS創英角ﾎﾟｯﾌﾟ体" panose="040B0A00000000000000" pitchFamily="50" charset="-128"/>
                <a:ea typeface="HGS創英角ﾎﾟｯﾌﾟ体" panose="040B0A00000000000000" pitchFamily="50" charset="-128"/>
              </a:rPr>
              <a:t>月末までに</a:t>
            </a:r>
            <a:r>
              <a:rPr lang="en-US" altLang="ja-JP" sz="2000" b="1" dirty="0">
                <a:latin typeface="HGS創英角ﾎﾟｯﾌﾟ体" panose="040B0A00000000000000" pitchFamily="50" charset="-128"/>
                <a:ea typeface="HGS創英角ﾎﾟｯﾌﾟ体" panose="040B0A00000000000000" pitchFamily="50" charset="-128"/>
              </a:rPr>
              <a:t>50</a:t>
            </a:r>
            <a:r>
              <a:rPr lang="ja-JP" altLang="en-US" sz="2000" b="1" dirty="0">
                <a:latin typeface="HGS創英角ﾎﾟｯﾌﾟ体" panose="040B0A00000000000000" pitchFamily="50" charset="-128"/>
                <a:ea typeface="HGS創英角ﾎﾟｯﾌﾟ体" panose="040B0A00000000000000" pitchFamily="50" charset="-128"/>
              </a:rPr>
              <a:t>％削減をする。</a:t>
            </a:r>
            <a:endParaRPr lang="en-US" altLang="ja-JP" sz="2000" b="1" dirty="0">
              <a:latin typeface="HGS創英角ﾎﾟｯﾌﾟ体" panose="040B0A00000000000000" pitchFamily="50" charset="-128"/>
              <a:ea typeface="HGS創英角ﾎﾟｯﾌﾟ体" panose="040B0A00000000000000" pitchFamily="50" charset="-128"/>
            </a:endParaRPr>
          </a:p>
        </p:txBody>
      </p:sp>
      <p:sp>
        <p:nvSpPr>
          <p:cNvPr id="16" name="矢印: 下 15">
            <a:extLst>
              <a:ext uri="{FF2B5EF4-FFF2-40B4-BE49-F238E27FC236}">
                <a16:creationId xmlns:a16="http://schemas.microsoft.com/office/drawing/2014/main" id="{80299F68-0F55-6DCF-693D-21A1C9F0ED48}"/>
              </a:ext>
            </a:extLst>
          </p:cNvPr>
          <p:cNvSpPr/>
          <p:nvPr/>
        </p:nvSpPr>
        <p:spPr>
          <a:xfrm rot="18567625">
            <a:off x="2786742" y="1653215"/>
            <a:ext cx="253418" cy="177821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C7E58113-CFD9-CFA8-CBAF-6962EB52FB03}"/>
              </a:ext>
            </a:extLst>
          </p:cNvPr>
          <p:cNvSpPr txBox="1"/>
          <p:nvPr/>
        </p:nvSpPr>
        <p:spPr>
          <a:xfrm>
            <a:off x="4986734" y="1608719"/>
            <a:ext cx="3812685" cy="707886"/>
          </a:xfrm>
          <a:prstGeom prst="rect">
            <a:avLst/>
          </a:prstGeom>
          <a:noFill/>
        </p:spPr>
        <p:txBody>
          <a:bodyPr wrap="square" rtlCol="0">
            <a:spAutoFit/>
          </a:bodyPr>
          <a:lstStyle/>
          <a:p>
            <a:r>
              <a:rPr lang="ja-JP" altLang="en-US" sz="2000" b="1" dirty="0">
                <a:latin typeface="HGS創英角ﾎﾟｯﾌﾟ体" panose="040B0A00000000000000" pitchFamily="50" charset="-128"/>
                <a:ea typeface="HGS創英角ﾎﾟｯﾌﾟ体" panose="040B0A00000000000000" pitchFamily="50" charset="-128"/>
              </a:rPr>
              <a:t>何を、何時までに、どうする</a:t>
            </a:r>
          </a:p>
          <a:p>
            <a:endParaRPr lang="en-US" altLang="ja-JP" sz="2000" b="1" dirty="0">
              <a:latin typeface="HGS創英角ﾎﾟｯﾌﾟ体" panose="040B0A00000000000000" pitchFamily="50" charset="-128"/>
              <a:ea typeface="HGS創英角ﾎﾟｯﾌﾟ体" panose="040B0A00000000000000" pitchFamily="50" charset="-128"/>
            </a:endParaRPr>
          </a:p>
        </p:txBody>
      </p:sp>
      <p:grpSp>
        <p:nvGrpSpPr>
          <p:cNvPr id="9" name="グループ化 8">
            <a:extLst>
              <a:ext uri="{FF2B5EF4-FFF2-40B4-BE49-F238E27FC236}">
                <a16:creationId xmlns:a16="http://schemas.microsoft.com/office/drawing/2014/main" id="{D43AED28-8BBC-E352-BD1A-4EE37DAB5B2B}"/>
              </a:ext>
            </a:extLst>
          </p:cNvPr>
          <p:cNvGrpSpPr/>
          <p:nvPr/>
        </p:nvGrpSpPr>
        <p:grpSpPr>
          <a:xfrm>
            <a:off x="395414" y="5881174"/>
            <a:ext cx="8545291" cy="923330"/>
            <a:chOff x="-510136" y="8391790"/>
            <a:chExt cx="7337058" cy="923330"/>
          </a:xfrm>
        </p:grpSpPr>
        <p:sp>
          <p:nvSpPr>
            <p:cNvPr id="10" name="テキスト ボックス 9">
              <a:extLst>
                <a:ext uri="{FF2B5EF4-FFF2-40B4-BE49-F238E27FC236}">
                  <a16:creationId xmlns:a16="http://schemas.microsoft.com/office/drawing/2014/main" id="{9E6FC68C-D61C-F875-9505-AAA5CBDF9EDE}"/>
                </a:ext>
              </a:extLst>
            </p:cNvPr>
            <p:cNvSpPr txBox="1"/>
            <p:nvPr/>
          </p:nvSpPr>
          <p:spPr>
            <a:xfrm>
              <a:off x="-227711" y="8391790"/>
              <a:ext cx="7054633" cy="923330"/>
            </a:xfrm>
            <a:prstGeom prst="rect">
              <a:avLst/>
            </a:prstGeom>
            <a:noFill/>
          </p:spPr>
          <p:txBody>
            <a:bodyPr wrap="square" rtlCol="0">
              <a:spAutoFit/>
            </a:bodyPr>
            <a:lstStyle/>
            <a:p>
              <a:r>
                <a:rPr lang="ja-JP" altLang="en-US" b="1" dirty="0">
                  <a:solidFill>
                    <a:srgbClr val="0000CC"/>
                  </a:solidFill>
                  <a:latin typeface="HGP創英角ﾎﾟｯﾌﾟ体" panose="040B0A00000000000000" pitchFamily="50" charset="-128"/>
                  <a:ea typeface="HGP創英角ﾎﾟｯﾌﾟ体" panose="040B0A00000000000000" pitchFamily="50" charset="-128"/>
                </a:rPr>
                <a:t>ここでは一旦</a:t>
              </a:r>
              <a:r>
                <a:rPr lang="en-US" altLang="ja-JP" b="1" dirty="0">
                  <a:solidFill>
                    <a:srgbClr val="0000CC"/>
                  </a:solidFill>
                  <a:latin typeface="HGP創英角ﾎﾟｯﾌﾟ体" panose="040B0A00000000000000" pitchFamily="50" charset="-128"/>
                  <a:ea typeface="HGP創英角ﾎﾟｯﾌﾟ体" panose="040B0A00000000000000" pitchFamily="50" charset="-128"/>
                </a:rPr>
                <a:t>50</a:t>
              </a:r>
              <a:r>
                <a:rPr lang="ja-JP" altLang="en-US" b="1" dirty="0">
                  <a:solidFill>
                    <a:srgbClr val="0000CC"/>
                  </a:solidFill>
                  <a:latin typeface="HGP創英角ﾎﾟｯﾌﾟ体" panose="040B0A00000000000000" pitchFamily="50" charset="-128"/>
                  <a:ea typeface="HGP創英角ﾎﾟｯﾌﾟ体" panose="040B0A00000000000000" pitchFamily="50" charset="-128"/>
                </a:rPr>
                <a:t>％減としますが、</a:t>
              </a:r>
              <a:endParaRPr lang="en-US" altLang="ja-JP" b="1" dirty="0">
                <a:solidFill>
                  <a:srgbClr val="0000CC"/>
                </a:solidFill>
                <a:latin typeface="HGP創英角ﾎﾟｯﾌﾟ体" panose="040B0A00000000000000" pitchFamily="50" charset="-128"/>
                <a:ea typeface="HGP創英角ﾎﾟｯﾌﾟ体" panose="040B0A00000000000000" pitchFamily="50" charset="-128"/>
              </a:endParaRPr>
            </a:p>
            <a:p>
              <a:r>
                <a:rPr lang="ja-JP" altLang="en-US" b="1" dirty="0">
                  <a:solidFill>
                    <a:srgbClr val="0000CC"/>
                  </a:solidFill>
                  <a:latin typeface="HGP創英角ﾎﾟｯﾌﾟ体" panose="040B0A00000000000000" pitchFamily="50" charset="-128"/>
                  <a:ea typeface="HGP創英角ﾎﾟｯﾌﾟ体" panose="040B0A00000000000000" pitchFamily="50" charset="-128"/>
                </a:rPr>
                <a:t>　根拠（上位方針目標、残業上限目標、工数目標達成など）があるとよい。</a:t>
              </a:r>
              <a:endParaRPr lang="en-US" altLang="ja-JP" b="1" dirty="0">
                <a:solidFill>
                  <a:srgbClr val="0000CC"/>
                </a:solidFill>
                <a:latin typeface="HGP創英角ﾎﾟｯﾌﾟ体" panose="040B0A00000000000000" pitchFamily="50" charset="-128"/>
                <a:ea typeface="HGP創英角ﾎﾟｯﾌﾟ体" panose="040B0A00000000000000" pitchFamily="50" charset="-128"/>
              </a:endParaRPr>
            </a:p>
            <a:p>
              <a:endParaRPr lang="ja-JP" altLang="en-US" b="1" dirty="0">
                <a:solidFill>
                  <a:srgbClr val="0000CC"/>
                </a:solidFill>
                <a:latin typeface="HGP創英角ﾎﾟｯﾌﾟ体" panose="040B0A00000000000000" pitchFamily="50" charset="-128"/>
                <a:ea typeface="HGP創英角ﾎﾟｯﾌﾟ体" panose="040B0A00000000000000" pitchFamily="50" charset="-128"/>
              </a:endParaRPr>
            </a:p>
          </p:txBody>
        </p:sp>
        <p:pic>
          <p:nvPicPr>
            <p:cNvPr id="11" name="図 10">
              <a:extLst>
                <a:ext uri="{FF2B5EF4-FFF2-40B4-BE49-F238E27FC236}">
                  <a16:creationId xmlns:a16="http://schemas.microsoft.com/office/drawing/2014/main" id="{C72C856E-C25D-B1A8-4FC8-F82EB1EA1FE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0136" y="8526569"/>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7" name="object 10">
            <a:extLst>
              <a:ext uri="{FF2B5EF4-FFF2-40B4-BE49-F238E27FC236}">
                <a16:creationId xmlns:a16="http://schemas.microsoft.com/office/drawing/2014/main" id="{D4A10B6B-100F-4652-926D-774C99F58A0F}"/>
              </a:ext>
            </a:extLst>
          </p:cNvPr>
          <p:cNvSpPr txBox="1"/>
          <p:nvPr/>
        </p:nvSpPr>
        <p:spPr>
          <a:xfrm>
            <a:off x="144094" y="7959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２）ー２目標の設定</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pic>
        <p:nvPicPr>
          <p:cNvPr id="19" name="図 18">
            <a:extLst>
              <a:ext uri="{FF2B5EF4-FFF2-40B4-BE49-F238E27FC236}">
                <a16:creationId xmlns:a16="http://schemas.microsoft.com/office/drawing/2014/main" id="{6CB2E658-A7EB-45DD-B7ED-5AAF3019568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286" b="96071" l="4643" r="95000">
                        <a14:foregroundMark x1="27857" y1="15000" x2="12857" y2="35000"/>
                        <a14:foregroundMark x1="12857" y1="35000" x2="12500" y2="37143"/>
                        <a14:foregroundMark x1="47500" y1="13214" x2="83929" y2="34643"/>
                        <a14:foregroundMark x1="83929" y1="34643" x2="90000" y2="60714"/>
                        <a14:foregroundMark x1="90000" y1="60714" x2="80357" y2="78214"/>
                        <a14:foregroundMark x1="73929" y1="79643" x2="26429" y2="87500"/>
                        <a14:foregroundMark x1="26429" y1="87500" x2="13214" y2="67143"/>
                        <a14:foregroundMark x1="7143" y1="42143" x2="10714" y2="60357"/>
                        <a14:foregroundMark x1="28214" y1="17500" x2="56071" y2="12143"/>
                        <a14:foregroundMark x1="56071" y1="12143" x2="56429" y2="12143"/>
                        <a14:foregroundMark x1="62500" y1="12500" x2="80000" y2="19286"/>
                        <a14:foregroundMark x1="54643" y1="10000" x2="27500" y2="12500"/>
                        <a14:foregroundMark x1="27500" y1="12500" x2="8571" y2="32143"/>
                        <a14:foregroundMark x1="8571" y1="32143" x2="8571" y2="32143"/>
                        <a14:foregroundMark x1="41429" y1="9286" x2="69643" y2="12857"/>
                        <a14:foregroundMark x1="69643" y1="12857" x2="70000" y2="13214"/>
                        <a14:foregroundMark x1="48929" y1="5357" x2="76071" y2="15000"/>
                        <a14:foregroundMark x1="76071" y1="15000" x2="92857" y2="41071"/>
                        <a14:foregroundMark x1="92857" y1="41071" x2="91786" y2="67143"/>
                        <a14:foregroundMark x1="91786" y1="67143" x2="84286" y2="77500"/>
                        <a14:foregroundMark x1="83571" y1="77857" x2="63571" y2="89286"/>
                        <a14:foregroundMark x1="63571" y1="89286" x2="47500" y2="90357"/>
                        <a14:foregroundMark x1="26071" y1="86429" x2="49286" y2="92500"/>
                        <a14:foregroundMark x1="49286" y1="92500" x2="49286" y2="92500"/>
                        <a14:foregroundMark x1="94643" y1="55357" x2="94643" y2="53571"/>
                        <a14:foregroundMark x1="95000" y1="45714" x2="86786" y2="23214"/>
                        <a14:foregroundMark x1="86786" y1="23214" x2="72500" y2="12143"/>
                        <a14:foregroundMark x1="65000" y1="9286" x2="76786" y2="15357"/>
                        <a14:foregroundMark x1="76071" y1="12143" x2="41071" y2="4286"/>
                        <a14:foregroundMark x1="41071" y1="4286" x2="17857" y2="17500"/>
                        <a14:foregroundMark x1="17857" y1="17500" x2="16786" y2="20357"/>
                        <a14:foregroundMark x1="8214" y1="32857" x2="6429" y2="41071"/>
                        <a14:foregroundMark x1="6071" y1="43571" x2="18214" y2="77500"/>
                        <a14:foregroundMark x1="4643" y1="52857" x2="14643" y2="77857"/>
                        <a14:foregroundMark x1="33571" y1="90357" x2="62500" y2="91786"/>
                        <a14:foregroundMark x1="62500" y1="91786" x2="66786" y2="91071"/>
                        <a14:foregroundMark x1="83929" y1="80000" x2="63214" y2="95000"/>
                        <a14:foregroundMark x1="63214" y1="95000" x2="38571" y2="96071"/>
                        <a14:foregroundMark x1="38571" y1="96071" x2="23929" y2="90357"/>
                      </a14:backgroundRemoval>
                    </a14:imgEffect>
                  </a14:imgLayer>
                </a14:imgProps>
              </a:ext>
            </a:extLst>
          </a:blip>
          <a:stretch>
            <a:fillRect/>
          </a:stretch>
        </p:blipFill>
        <p:spPr>
          <a:xfrm>
            <a:off x="7601621" y="4378506"/>
            <a:ext cx="796648" cy="796648"/>
          </a:xfrm>
          <a:prstGeom prst="rect">
            <a:avLst/>
          </a:prstGeom>
        </p:spPr>
      </p:pic>
      <p:pic>
        <p:nvPicPr>
          <p:cNvPr id="20" name="図 19">
            <a:extLst>
              <a:ext uri="{FF2B5EF4-FFF2-40B4-BE49-F238E27FC236}">
                <a16:creationId xmlns:a16="http://schemas.microsoft.com/office/drawing/2014/main" id="{C97E1EF4-8A91-4279-AD9B-E016358C7A7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3600" b="95200" l="9901" r="89604">
                        <a14:foregroundMark x1="42574" y1="58800" x2="47030" y2="86000"/>
                        <a14:foregroundMark x1="49505" y1="78000" x2="46040" y2="93200"/>
                        <a14:foregroundMark x1="32673" y1="95200" x2="35149" y2="87600"/>
                        <a14:foregroundMark x1="41089" y1="31200" x2="41089" y2="63600"/>
                        <a14:foregroundMark x1="45545" y1="34400" x2="54950" y2="54000"/>
                        <a14:foregroundMark x1="62376" y1="50800" x2="45050" y2="62800"/>
                        <a14:foregroundMark x1="28218" y1="46000" x2="37129" y2="64400"/>
                        <a14:foregroundMark x1="27228" y1="46000" x2="20297" y2="49200"/>
                        <a14:foregroundMark x1="39109" y1="24400" x2="34158" y2="31600"/>
                        <a14:foregroundMark x1="41089" y1="22400" x2="49010" y2="34800"/>
                        <a14:foregroundMark x1="32178" y1="42800" x2="32178" y2="42800"/>
                        <a14:foregroundMark x1="21287" y1="50800" x2="19307" y2="54400"/>
                        <a14:foregroundMark x1="21287" y1="54000" x2="37129" y2="61600"/>
                        <a14:foregroundMark x1="76733" y1="43600" x2="76733" y2="43600"/>
                        <a14:foregroundMark x1="61881" y1="48000" x2="82673" y2="46800"/>
                        <a14:foregroundMark x1="67822" y1="3600" x2="82673" y2="33600"/>
                        <a14:foregroundMark x1="73267" y1="13200" x2="83663" y2="31600"/>
                        <a14:foregroundMark x1="83663" y1="31600" x2="84158" y2="37200"/>
                        <a14:foregroundMark x1="89604" y1="44000" x2="41584" y2="43200"/>
                        <a14:foregroundMark x1="83168" y1="51200" x2="74257" y2="70800"/>
                        <a14:foregroundMark x1="74257" y1="70800" x2="74257" y2="70800"/>
                        <a14:foregroundMark x1="82673" y1="59600" x2="70792" y2="77600"/>
                        <a14:foregroundMark x1="70792" y1="77600" x2="70297" y2="77600"/>
                        <a14:foregroundMark x1="71782" y1="71600" x2="67822" y2="79600"/>
                        <a14:foregroundMark x1="76733" y1="69600" x2="68317" y2="79200"/>
                        <a14:foregroundMark x1="82673" y1="48800" x2="82673" y2="48800"/>
                        <a14:foregroundMark x1="42574" y1="22400" x2="42574" y2="22400"/>
                        <a14:foregroundMark x1="51980" y1="66000" x2="53960" y2="70800"/>
                        <a14:foregroundMark x1="36139" y1="66000" x2="32178" y2="71200"/>
                        <a14:foregroundMark x1="34158" y1="64400" x2="30693" y2="70000"/>
                        <a14:foregroundMark x1="34158" y1="42000" x2="28218" y2="42800"/>
                      </a14:backgroundRemoval>
                    </a14:imgEffect>
                  </a14:imgLayer>
                </a14:imgProps>
              </a:ext>
              <a:ext uri="{28A0092B-C50C-407E-A947-70E740481C1C}">
                <a14:useLocalDpi xmlns:a14="http://schemas.microsoft.com/office/drawing/2010/main"/>
              </a:ext>
            </a:extLst>
          </a:blip>
          <a:srcRect/>
          <a:stretch>
            <a:fillRect/>
          </a:stretch>
        </p:blipFill>
        <p:spPr bwMode="auto">
          <a:xfrm>
            <a:off x="5181367" y="4241145"/>
            <a:ext cx="870599" cy="1077474"/>
          </a:xfrm>
          <a:prstGeom prst="rect">
            <a:avLst/>
          </a:prstGeom>
          <a:noFill/>
          <a:extLst>
            <a:ext uri="{909E8E84-426E-40DD-AFC4-6F175D3DCCD1}">
              <a14:hiddenFill xmlns:a14="http://schemas.microsoft.com/office/drawing/2010/main">
                <a:solidFill>
                  <a:srgbClr val="FFFFFF"/>
                </a:solidFill>
              </a14:hiddenFill>
            </a:ext>
          </a:extLst>
        </p:spPr>
      </p:pic>
      <p:pic>
        <p:nvPicPr>
          <p:cNvPr id="21" name="図 20">
            <a:extLst>
              <a:ext uri="{FF2B5EF4-FFF2-40B4-BE49-F238E27FC236}">
                <a16:creationId xmlns:a16="http://schemas.microsoft.com/office/drawing/2014/main" id="{0457FCE7-92B5-43AE-970C-AC591CB725C6}"/>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428" b="89899" l="4887" r="91729">
                        <a14:foregroundMark x1="18045" y1="49832" x2="16541" y2="49495"/>
                        <a14:foregroundMark x1="5263" y1="45118" x2="6767" y2="54545"/>
                        <a14:foregroundMark x1="7895" y1="46465" x2="7895" y2="46465"/>
                        <a14:foregroundMark x1="9398" y1="50505" x2="43233" y2="52189"/>
                        <a14:foregroundMark x1="43233" y1="52189" x2="57895" y2="51852"/>
                        <a14:foregroundMark x1="23684" y1="48148" x2="68797" y2="46128"/>
                        <a14:foregroundMark x1="68797" y1="46128" x2="89850" y2="46801"/>
                        <a14:foregroundMark x1="91729" y1="47811" x2="91729" y2="47811"/>
                        <a14:foregroundMark x1="91353" y1="48148" x2="91353" y2="48148"/>
                        <a14:foregroundMark x1="90977" y1="47811" x2="87594" y2="47475"/>
                        <a14:backgroundMark x1="61278" y1="9428" x2="71429" y2="29630"/>
                        <a14:backgroundMark x1="50000" y1="12121" x2="27444" y2="34680"/>
                        <a14:backgroundMark x1="27444" y1="34680" x2="13910" y2="42088"/>
                        <a14:backgroundMark x1="16397" y1="58285" x2="48496" y2="88889"/>
                        <a14:backgroundMark x1="70677" y1="69360" x2="60526" y2="90236"/>
                        <a14:backgroundMark x1="73308" y1="70034" x2="60902" y2="90236"/>
                        <a14:backgroundMark x1="60902" y1="90236" x2="59774" y2="96970"/>
                        <a14:backgroundMark x1="39474" y1="81818" x2="17293" y2="59596"/>
                        <a14:backgroundMark x1="17293" y1="59596" x2="55263" y2="87879"/>
                        <a14:backgroundMark x1="28571" y1="67003" x2="20455" y2="58487"/>
                        <a14:backgroundMark x1="73321" y1="53637" x2="72180" y2="59259"/>
                        <a14:backgroundMark x1="72932" y1="31650" x2="71053" y2="38384"/>
                      </a14:backgroundRemoval>
                    </a14:imgEffect>
                  </a14:imgLayer>
                </a14:imgProps>
              </a:ext>
            </a:extLst>
          </a:blip>
          <a:stretch>
            <a:fillRect/>
          </a:stretch>
        </p:blipFill>
        <p:spPr>
          <a:xfrm>
            <a:off x="7282412" y="4281003"/>
            <a:ext cx="528521" cy="928323"/>
          </a:xfrm>
          <a:prstGeom prst="rect">
            <a:avLst/>
          </a:prstGeom>
        </p:spPr>
      </p:pic>
      <p:pic>
        <p:nvPicPr>
          <p:cNvPr id="22" name="図 21">
            <a:extLst>
              <a:ext uri="{FF2B5EF4-FFF2-40B4-BE49-F238E27FC236}">
                <a16:creationId xmlns:a16="http://schemas.microsoft.com/office/drawing/2014/main" id="{3EF40D5A-7D29-46DD-9B2E-B636D745DF69}"/>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428" b="89899" l="4887" r="91729">
                        <a14:foregroundMark x1="18045" y1="49832" x2="16541" y2="49495"/>
                        <a14:foregroundMark x1="5263" y1="45118" x2="6767" y2="54545"/>
                        <a14:foregroundMark x1="7895" y1="46465" x2="7895" y2="46465"/>
                        <a14:foregroundMark x1="9398" y1="50505" x2="43233" y2="52189"/>
                        <a14:foregroundMark x1="43233" y1="52189" x2="57895" y2="51852"/>
                        <a14:foregroundMark x1="23684" y1="48148" x2="68797" y2="46128"/>
                        <a14:foregroundMark x1="68797" y1="46128" x2="89850" y2="46801"/>
                        <a14:foregroundMark x1="91729" y1="47811" x2="91729" y2="47811"/>
                        <a14:foregroundMark x1="91353" y1="48148" x2="91353" y2="48148"/>
                        <a14:foregroundMark x1="90977" y1="47811" x2="87594" y2="47475"/>
                        <a14:backgroundMark x1="61278" y1="9428" x2="71429" y2="29630"/>
                        <a14:backgroundMark x1="50000" y1="12121" x2="27444" y2="34680"/>
                        <a14:backgroundMark x1="27444" y1="34680" x2="13910" y2="42088"/>
                        <a14:backgroundMark x1="16397" y1="58285" x2="48496" y2="88889"/>
                        <a14:backgroundMark x1="70677" y1="69360" x2="60526" y2="90236"/>
                        <a14:backgroundMark x1="73308" y1="70034" x2="60902" y2="90236"/>
                        <a14:backgroundMark x1="60902" y1="90236" x2="59774" y2="96970"/>
                        <a14:backgroundMark x1="39474" y1="81818" x2="17293" y2="59596"/>
                        <a14:backgroundMark x1="17293" y1="59596" x2="55263" y2="87879"/>
                        <a14:backgroundMark x1="28571" y1="67003" x2="20455" y2="58487"/>
                        <a14:backgroundMark x1="73321" y1="53637" x2="72180" y2="59259"/>
                        <a14:backgroundMark x1="72932" y1="31650" x2="71053" y2="38384"/>
                      </a14:backgroundRemoval>
                    </a14:imgEffect>
                  </a14:imgLayer>
                </a14:imgProps>
              </a:ext>
            </a:extLst>
          </a:blip>
          <a:stretch>
            <a:fillRect/>
          </a:stretch>
        </p:blipFill>
        <p:spPr>
          <a:xfrm>
            <a:off x="6490138" y="4289952"/>
            <a:ext cx="528520" cy="928323"/>
          </a:xfrm>
          <a:prstGeom prst="rect">
            <a:avLst/>
          </a:prstGeom>
        </p:spPr>
      </p:pic>
      <p:sp>
        <p:nvSpPr>
          <p:cNvPr id="18" name="テキスト ボックス 17">
            <a:extLst>
              <a:ext uri="{FF2B5EF4-FFF2-40B4-BE49-F238E27FC236}">
                <a16:creationId xmlns:a16="http://schemas.microsoft.com/office/drawing/2014/main" id="{E9730D99-68A4-4C9C-8EDE-E523E318C29F}"/>
              </a:ext>
            </a:extLst>
          </p:cNvPr>
          <p:cNvSpPr txBox="1"/>
          <p:nvPr/>
        </p:nvSpPr>
        <p:spPr>
          <a:xfrm>
            <a:off x="4389967" y="2147348"/>
            <a:ext cx="4652433" cy="2369880"/>
          </a:xfrm>
          <a:prstGeom prst="rect">
            <a:avLst/>
          </a:prstGeom>
          <a:noFill/>
        </p:spPr>
        <p:txBody>
          <a:bodyPr wrap="square" rtlCol="0">
            <a:spAutoFit/>
          </a:bodyPr>
          <a:lstStyle/>
          <a:p>
            <a:r>
              <a:rPr lang="en-US" altLang="ja-JP" sz="2800" b="1" dirty="0">
                <a:latin typeface="HGS創英角ﾎﾟｯﾌﾟ体" panose="040B0A00000000000000" pitchFamily="50" charset="-128"/>
                <a:ea typeface="HGS創英角ﾎﾟｯﾌﾟ体" panose="040B0A00000000000000" pitchFamily="50" charset="-128"/>
              </a:rPr>
              <a:t>【</a:t>
            </a:r>
            <a:r>
              <a:rPr lang="ja-JP" altLang="en-US" sz="2800" b="1" dirty="0">
                <a:latin typeface="HGS創英角ﾎﾟｯﾌﾟ体" panose="040B0A00000000000000" pitchFamily="50" charset="-128"/>
                <a:ea typeface="HGS創英角ﾎﾟｯﾌﾟ体" panose="040B0A00000000000000" pitchFamily="50" charset="-128"/>
              </a:rPr>
              <a:t>目標</a:t>
            </a:r>
            <a:r>
              <a:rPr lang="en-US" altLang="ja-JP" sz="2800" b="1" dirty="0">
                <a:latin typeface="HGS創英角ﾎﾟｯﾌﾟ体" panose="040B0A00000000000000" pitchFamily="50" charset="-128"/>
                <a:ea typeface="HGS創英角ﾎﾟｯﾌﾟ体" panose="040B0A00000000000000" pitchFamily="50" charset="-128"/>
              </a:rPr>
              <a:t>】</a:t>
            </a:r>
          </a:p>
          <a:p>
            <a:r>
              <a:rPr lang="ja-JP" altLang="en-US" sz="2400" b="1" dirty="0">
                <a:latin typeface="HGS創英角ﾎﾟｯﾌﾟ体" panose="040B0A00000000000000" pitchFamily="50" charset="-128"/>
                <a:ea typeface="HGS創英角ﾎﾟｯﾌﾟ体" panose="040B0A00000000000000" pitchFamily="50" charset="-128"/>
              </a:rPr>
              <a:t>　何を　　：弁当フードロスを</a:t>
            </a:r>
            <a:br>
              <a:rPr lang="en-US" altLang="ja-JP" sz="2400" b="1" dirty="0">
                <a:latin typeface="HGS創英角ﾎﾟｯﾌﾟ体" panose="040B0A00000000000000" pitchFamily="50" charset="-128"/>
                <a:ea typeface="HGS創英角ﾎﾟｯﾌﾟ体" panose="040B0A00000000000000" pitchFamily="50" charset="-128"/>
              </a:rPr>
            </a:br>
            <a:r>
              <a:rPr lang="ja-JP" altLang="en-US" sz="2400" b="1" dirty="0">
                <a:latin typeface="HGS創英角ﾎﾟｯﾌﾟ体" panose="040B0A00000000000000" pitchFamily="50" charset="-128"/>
                <a:ea typeface="HGS創英角ﾎﾟｯﾌﾟ体" panose="040B0A00000000000000" pitchFamily="50" charset="-128"/>
              </a:rPr>
              <a:t>いつまでに：９月末までに</a:t>
            </a:r>
            <a:endParaRPr lang="en-US" altLang="ja-JP" sz="2400" b="1" dirty="0">
              <a:latin typeface="HGS創英角ﾎﾟｯﾌﾟ体" panose="040B0A00000000000000" pitchFamily="50" charset="-128"/>
              <a:ea typeface="HGS創英角ﾎﾟｯﾌﾟ体" panose="040B0A00000000000000" pitchFamily="50" charset="-128"/>
            </a:endParaRPr>
          </a:p>
          <a:p>
            <a:r>
              <a:rPr lang="ja-JP" altLang="en-US" sz="2400" b="1" dirty="0">
                <a:latin typeface="HGS創英角ﾎﾟｯﾌﾟ体" panose="040B0A00000000000000" pitchFamily="50" charset="-128"/>
                <a:ea typeface="HGS創英角ﾎﾟｯﾌﾟ体" panose="040B0A00000000000000" pitchFamily="50" charset="-128"/>
              </a:rPr>
              <a:t>どのくらい：５０％低減する</a:t>
            </a:r>
            <a:endParaRPr lang="en-US" altLang="ja-JP" sz="2400" b="1" dirty="0">
              <a:latin typeface="HGS創英角ﾎﾟｯﾌﾟ体" panose="040B0A00000000000000" pitchFamily="50" charset="-128"/>
              <a:ea typeface="HGS創英角ﾎﾟｯﾌﾟ体" panose="040B0A00000000000000" pitchFamily="50" charset="-128"/>
            </a:endParaRPr>
          </a:p>
          <a:p>
            <a:r>
              <a:rPr lang="ja-JP" altLang="en-US" sz="2400" b="1" dirty="0">
                <a:latin typeface="HGS創英角ﾎﾟｯﾌﾟ体" panose="040B0A00000000000000" pitchFamily="50" charset="-128"/>
                <a:ea typeface="HGS創英角ﾎﾟｯﾌﾟ体" panose="040B0A00000000000000" pitchFamily="50" charset="-128"/>
              </a:rPr>
              <a:t>（どうする）</a:t>
            </a:r>
          </a:p>
          <a:p>
            <a:endParaRPr lang="en-US" altLang="ja-JP" sz="2400" b="1" dirty="0">
              <a:latin typeface="HGS創英角ﾎﾟｯﾌﾟ体" panose="040B0A00000000000000" pitchFamily="50" charset="-128"/>
              <a:ea typeface="HGS創英角ﾎﾟｯﾌﾟ体" panose="040B0A00000000000000" pitchFamily="50" charset="-128"/>
            </a:endParaRPr>
          </a:p>
        </p:txBody>
      </p:sp>
      <p:sp>
        <p:nvSpPr>
          <p:cNvPr id="15" name="object 2">
            <a:extLst>
              <a:ext uri="{FF2B5EF4-FFF2-40B4-BE49-F238E27FC236}">
                <a16:creationId xmlns:a16="http://schemas.microsoft.com/office/drawing/2014/main" id="{A129F2FE-1EC1-485D-8EC9-5ADFEE317A55}"/>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8</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446066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10"/>
          <p:cNvSpPr>
            <a:spLocks noChangeArrowheads="1"/>
          </p:cNvSpPr>
          <p:nvPr/>
        </p:nvSpPr>
        <p:spPr bwMode="auto">
          <a:xfrm>
            <a:off x="549309" y="5412208"/>
            <a:ext cx="8123051" cy="115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720725" indent="-720725">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900113"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0795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0" indent="0">
              <a:lnSpc>
                <a:spcPct val="140000"/>
              </a:lnSpc>
              <a:spcBef>
                <a:spcPct val="0"/>
              </a:spcBef>
              <a:buNone/>
            </a:pPr>
            <a:r>
              <a:rPr lang="en-US" altLang="ja-JP" sz="1800" dirty="0">
                <a:solidFill>
                  <a:srgbClr val="0000CC"/>
                </a:solidFill>
                <a:latin typeface="HGS創英角ﾎﾟｯﾌﾟ体" panose="040B0A00000000000000" pitchFamily="50" charset="-128"/>
                <a:ea typeface="HGS創英角ﾎﾟｯﾌﾟ体" panose="040B0A00000000000000" pitchFamily="50" charset="-128"/>
              </a:rPr>
              <a:t>1. </a:t>
            </a:r>
            <a:r>
              <a:rPr lang="ja-JP" altLang="en-US" sz="1800" dirty="0">
                <a:solidFill>
                  <a:srgbClr val="0000CC"/>
                </a:solidFill>
                <a:latin typeface="HGS創英角ﾎﾟｯﾌﾟ体" panose="040B0A00000000000000" pitchFamily="50" charset="-128"/>
                <a:ea typeface="HGS創英角ﾎﾟｯﾌﾟ体" panose="040B0A00000000000000" pitchFamily="50" charset="-128"/>
              </a:rPr>
              <a:t>問題解決のステップに沿って、メンバー全員で役割分担や日程を決める</a:t>
            </a:r>
            <a:endParaRPr lang="en-US" altLang="ja-JP" sz="1800" dirty="0">
              <a:solidFill>
                <a:srgbClr val="0000CC"/>
              </a:solidFill>
              <a:latin typeface="HGS創英角ﾎﾟｯﾌﾟ体" panose="040B0A00000000000000" pitchFamily="50" charset="-128"/>
              <a:ea typeface="HGS創英角ﾎﾟｯﾌﾟ体" panose="040B0A00000000000000" pitchFamily="50" charset="-128"/>
            </a:endParaRPr>
          </a:p>
          <a:p>
            <a:pPr marL="0" indent="0">
              <a:lnSpc>
                <a:spcPct val="140000"/>
              </a:lnSpc>
              <a:spcBef>
                <a:spcPct val="0"/>
              </a:spcBef>
              <a:buNone/>
            </a:pPr>
            <a:r>
              <a:rPr lang="en-US" altLang="ja-JP" sz="1800" dirty="0">
                <a:solidFill>
                  <a:srgbClr val="0000CC"/>
                </a:solidFill>
                <a:latin typeface="HGS創英角ﾎﾟｯﾌﾟ体" panose="040B0A00000000000000" pitchFamily="50" charset="-128"/>
                <a:ea typeface="HGS創英角ﾎﾟｯﾌﾟ体" panose="040B0A00000000000000" pitchFamily="50" charset="-128"/>
              </a:rPr>
              <a:t>2. </a:t>
            </a:r>
            <a:r>
              <a:rPr lang="ja-JP" altLang="en-US" sz="1800" dirty="0">
                <a:solidFill>
                  <a:srgbClr val="0000CC"/>
                </a:solidFill>
                <a:latin typeface="HGS創英角ﾎﾟｯﾌﾟ体" panose="040B0A00000000000000" pitchFamily="50" charset="-128"/>
                <a:ea typeface="HGS創英角ﾎﾟｯﾌﾟ体" panose="040B0A00000000000000" pitchFamily="50" charset="-128"/>
              </a:rPr>
              <a:t>完成した活動計画は、上司へ報告し承認を得る</a:t>
            </a:r>
          </a:p>
          <a:p>
            <a:pPr eaLnBrk="1" hangingPunct="1">
              <a:lnSpc>
                <a:spcPct val="120000"/>
              </a:lnSpc>
              <a:spcBef>
                <a:spcPct val="0"/>
              </a:spcBef>
              <a:buFontTx/>
              <a:buNone/>
            </a:pPr>
            <a:r>
              <a:rPr lang="en-US" altLang="ja-JP" sz="1800" dirty="0">
                <a:solidFill>
                  <a:srgbClr val="0000CC"/>
                </a:solidFill>
                <a:latin typeface="HGS創英角ﾎﾟｯﾌﾟ体" panose="040B0A00000000000000" pitchFamily="50" charset="-128"/>
                <a:ea typeface="HGS創英角ﾎﾟｯﾌﾟ体" panose="040B0A00000000000000" pitchFamily="50" charset="-128"/>
              </a:rPr>
              <a:t>3. </a:t>
            </a:r>
            <a:r>
              <a:rPr lang="ja-JP" altLang="en-US" sz="1800" dirty="0">
                <a:solidFill>
                  <a:srgbClr val="0000CC"/>
                </a:solidFill>
                <a:latin typeface="HGS創英角ﾎﾟｯﾌﾟ体" panose="040B0A00000000000000" pitchFamily="50" charset="-128"/>
                <a:ea typeface="HGS創英角ﾎﾟｯﾌﾟ体" panose="040B0A00000000000000" pitchFamily="50" charset="-128"/>
              </a:rPr>
              <a:t>メンバー全員が進行状況などを確認できるよう、休憩所などに掲示する</a:t>
            </a:r>
          </a:p>
        </p:txBody>
      </p:sp>
      <p:graphicFrame>
        <p:nvGraphicFramePr>
          <p:cNvPr id="74" name="Group 163"/>
          <p:cNvGraphicFramePr>
            <a:graphicFrameLocks noGrp="1"/>
          </p:cNvGraphicFramePr>
          <p:nvPr/>
        </p:nvGraphicFramePr>
        <p:xfrm>
          <a:off x="264019" y="1108887"/>
          <a:ext cx="8408341" cy="4045680"/>
        </p:xfrm>
        <a:graphic>
          <a:graphicData uri="http://schemas.openxmlformats.org/drawingml/2006/table">
            <a:tbl>
              <a:tblPr/>
              <a:tblGrid>
                <a:gridCol w="2302771">
                  <a:extLst>
                    <a:ext uri="{9D8B030D-6E8A-4147-A177-3AD203B41FA5}">
                      <a16:colId xmlns:a16="http://schemas.microsoft.com/office/drawing/2014/main" val="20000"/>
                    </a:ext>
                  </a:extLst>
                </a:gridCol>
                <a:gridCol w="1328147">
                  <a:extLst>
                    <a:ext uri="{9D8B030D-6E8A-4147-A177-3AD203B41FA5}">
                      <a16:colId xmlns:a16="http://schemas.microsoft.com/office/drawing/2014/main" val="20001"/>
                    </a:ext>
                  </a:extLst>
                </a:gridCol>
                <a:gridCol w="353522">
                  <a:extLst>
                    <a:ext uri="{9D8B030D-6E8A-4147-A177-3AD203B41FA5}">
                      <a16:colId xmlns:a16="http://schemas.microsoft.com/office/drawing/2014/main" val="20002"/>
                    </a:ext>
                  </a:extLst>
                </a:gridCol>
                <a:gridCol w="353521">
                  <a:extLst>
                    <a:ext uri="{9D8B030D-6E8A-4147-A177-3AD203B41FA5}">
                      <a16:colId xmlns:a16="http://schemas.microsoft.com/office/drawing/2014/main" val="20003"/>
                    </a:ext>
                  </a:extLst>
                </a:gridCol>
                <a:gridCol w="353522">
                  <a:extLst>
                    <a:ext uri="{9D8B030D-6E8A-4147-A177-3AD203B41FA5}">
                      <a16:colId xmlns:a16="http://schemas.microsoft.com/office/drawing/2014/main" val="20004"/>
                    </a:ext>
                  </a:extLst>
                </a:gridCol>
                <a:gridCol w="353521">
                  <a:extLst>
                    <a:ext uri="{9D8B030D-6E8A-4147-A177-3AD203B41FA5}">
                      <a16:colId xmlns:a16="http://schemas.microsoft.com/office/drawing/2014/main" val="20005"/>
                    </a:ext>
                  </a:extLst>
                </a:gridCol>
                <a:gridCol w="353522">
                  <a:extLst>
                    <a:ext uri="{9D8B030D-6E8A-4147-A177-3AD203B41FA5}">
                      <a16:colId xmlns:a16="http://schemas.microsoft.com/office/drawing/2014/main" val="20006"/>
                    </a:ext>
                  </a:extLst>
                </a:gridCol>
                <a:gridCol w="353521">
                  <a:extLst>
                    <a:ext uri="{9D8B030D-6E8A-4147-A177-3AD203B41FA5}">
                      <a16:colId xmlns:a16="http://schemas.microsoft.com/office/drawing/2014/main" val="20007"/>
                    </a:ext>
                  </a:extLst>
                </a:gridCol>
                <a:gridCol w="353522">
                  <a:extLst>
                    <a:ext uri="{9D8B030D-6E8A-4147-A177-3AD203B41FA5}">
                      <a16:colId xmlns:a16="http://schemas.microsoft.com/office/drawing/2014/main" val="20008"/>
                    </a:ext>
                  </a:extLst>
                </a:gridCol>
                <a:gridCol w="353521">
                  <a:extLst>
                    <a:ext uri="{9D8B030D-6E8A-4147-A177-3AD203B41FA5}">
                      <a16:colId xmlns:a16="http://schemas.microsoft.com/office/drawing/2014/main" val="20009"/>
                    </a:ext>
                  </a:extLst>
                </a:gridCol>
                <a:gridCol w="353522">
                  <a:extLst>
                    <a:ext uri="{9D8B030D-6E8A-4147-A177-3AD203B41FA5}">
                      <a16:colId xmlns:a16="http://schemas.microsoft.com/office/drawing/2014/main" val="20010"/>
                    </a:ext>
                  </a:extLst>
                </a:gridCol>
                <a:gridCol w="1595729">
                  <a:extLst>
                    <a:ext uri="{9D8B030D-6E8A-4147-A177-3AD203B41FA5}">
                      <a16:colId xmlns:a16="http://schemas.microsoft.com/office/drawing/2014/main" val="20011"/>
                    </a:ext>
                  </a:extLst>
                </a:gridCol>
              </a:tblGrid>
              <a:tr h="293062">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何を</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誰が</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gridSpan="9">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いつまでに</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どのように</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293062">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活動ステップ</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担当者</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gridSpan="9">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期間</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手段・手法</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8248">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テーマの選定</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愛知</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上位方針</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5808">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現状把握と目標の設定</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豊田</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現地・現物</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上司と相談</a:t>
                      </a:r>
                      <a:endPar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活動計画の作成</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岡崎</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全員参加</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要因の解析</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豊橋</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特性要因図</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対策の検討と実施</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瀬戸・蒲郡</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系統図</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効果の確認</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名古屋</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目標と比較</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標準化と管理の定着</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西尾</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ルール・周知徹底</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4495">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反省と今後の進め方</a:t>
                      </a:r>
                    </a:p>
                  </a:txBody>
                  <a:tcPr marL="54000" marR="54000"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一宮</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lumMod val="75000"/>
                            </a:schemeClr>
                          </a:solidFill>
                          <a:effectLst/>
                          <a:latin typeface="HGP創英角ﾎﾟｯﾌﾟ体" panose="040B0A00000000000000" pitchFamily="50" charset="-128"/>
                          <a:ea typeface="HGP創英角ﾎﾟｯﾌﾟ体" panose="040B0A00000000000000" pitchFamily="50" charset="-128"/>
                        </a:rPr>
                        <a:t>会合</a:t>
                      </a:r>
                    </a:p>
                  </a:txBody>
                  <a:tcPr marL="54000" marR="54000"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5" name="Text Box 140"/>
          <p:cNvSpPr txBox="1">
            <a:spLocks noChangeArrowheads="1"/>
          </p:cNvSpPr>
          <p:nvPr/>
        </p:nvSpPr>
        <p:spPr bwMode="auto">
          <a:xfrm>
            <a:off x="2807434" y="623838"/>
            <a:ext cx="1803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b="1" dirty="0">
                <a:solidFill>
                  <a:schemeClr val="tx1">
                    <a:lumMod val="75000"/>
                  </a:schemeClr>
                </a:solidFill>
                <a:latin typeface="HGP創英角ﾎﾟｯﾌﾟ体" panose="040B0A00000000000000" pitchFamily="50" charset="-128"/>
                <a:ea typeface="HGP創英角ﾎﾟｯﾌﾟ体" panose="040B0A00000000000000" pitchFamily="50" charset="-128"/>
              </a:rPr>
              <a:t>活動計画表</a:t>
            </a:r>
          </a:p>
        </p:txBody>
      </p:sp>
      <p:sp>
        <p:nvSpPr>
          <p:cNvPr id="76" name="Line 141"/>
          <p:cNvSpPr>
            <a:spLocks noChangeShapeType="1"/>
          </p:cNvSpPr>
          <p:nvPr/>
        </p:nvSpPr>
        <p:spPr bwMode="auto">
          <a:xfrm>
            <a:off x="3902759" y="1812384"/>
            <a:ext cx="338165"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77" name="Line 142"/>
          <p:cNvSpPr>
            <a:spLocks noChangeShapeType="1"/>
          </p:cNvSpPr>
          <p:nvPr/>
        </p:nvSpPr>
        <p:spPr bwMode="auto">
          <a:xfrm>
            <a:off x="3902759" y="2245774"/>
            <a:ext cx="215900"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79" name="Line 144"/>
          <p:cNvSpPr>
            <a:spLocks noChangeShapeType="1"/>
          </p:cNvSpPr>
          <p:nvPr/>
        </p:nvSpPr>
        <p:spPr bwMode="auto">
          <a:xfrm>
            <a:off x="4239067" y="2748374"/>
            <a:ext cx="421777"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0" name="Line 145"/>
          <p:cNvSpPr>
            <a:spLocks noChangeShapeType="1"/>
          </p:cNvSpPr>
          <p:nvPr/>
        </p:nvSpPr>
        <p:spPr bwMode="auto">
          <a:xfrm flipV="1">
            <a:off x="4572000" y="3169927"/>
            <a:ext cx="767080" cy="87"/>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1" name="Line 146"/>
          <p:cNvSpPr>
            <a:spLocks noChangeShapeType="1"/>
          </p:cNvSpPr>
          <p:nvPr/>
        </p:nvSpPr>
        <p:spPr bwMode="auto">
          <a:xfrm>
            <a:off x="5339080" y="3623404"/>
            <a:ext cx="421777"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2" name="Line 147"/>
          <p:cNvSpPr>
            <a:spLocks noChangeShapeType="1"/>
          </p:cNvSpPr>
          <p:nvPr/>
        </p:nvSpPr>
        <p:spPr bwMode="auto">
          <a:xfrm flipV="1">
            <a:off x="5691652" y="4053840"/>
            <a:ext cx="292588" cy="9937"/>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3" name="Line 148"/>
          <p:cNvSpPr>
            <a:spLocks noChangeShapeType="1"/>
          </p:cNvSpPr>
          <p:nvPr/>
        </p:nvSpPr>
        <p:spPr bwMode="auto">
          <a:xfrm>
            <a:off x="6065029" y="4438744"/>
            <a:ext cx="252695"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4" name="Line 149"/>
          <p:cNvSpPr>
            <a:spLocks noChangeShapeType="1"/>
          </p:cNvSpPr>
          <p:nvPr/>
        </p:nvSpPr>
        <p:spPr bwMode="auto">
          <a:xfrm>
            <a:off x="3936973" y="1931447"/>
            <a:ext cx="33816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5" name="Line 150"/>
          <p:cNvSpPr>
            <a:spLocks noChangeShapeType="1"/>
          </p:cNvSpPr>
          <p:nvPr/>
        </p:nvSpPr>
        <p:spPr bwMode="auto">
          <a:xfrm>
            <a:off x="3902759" y="2388647"/>
            <a:ext cx="33630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sp>
        <p:nvSpPr>
          <p:cNvPr id="86" name="AutoShape 151"/>
          <p:cNvSpPr>
            <a:spLocks noChangeArrowheads="1"/>
          </p:cNvSpPr>
          <p:nvPr/>
        </p:nvSpPr>
        <p:spPr bwMode="auto">
          <a:xfrm>
            <a:off x="4251789" y="1740949"/>
            <a:ext cx="1439863" cy="504825"/>
          </a:xfrm>
          <a:prstGeom prst="wedgeRoundRectCallout">
            <a:avLst>
              <a:gd name="adj1" fmla="val -50111"/>
              <a:gd name="adj2" fmla="val 67926"/>
              <a:gd name="adj3" fmla="val 16667"/>
            </a:avLst>
          </a:prstGeom>
          <a:solidFill>
            <a:schemeClr val="bg1"/>
          </a:solidFill>
          <a:ln w="12700" algn="ctr">
            <a:solidFill>
              <a:srgbClr val="001A7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dirty="0">
                <a:solidFill>
                  <a:schemeClr val="tx1">
                    <a:lumMod val="75000"/>
                  </a:schemeClr>
                </a:solidFill>
                <a:latin typeface="Meiryo UI" panose="020B0604030504040204" pitchFamily="50" charset="-128"/>
                <a:ea typeface="Meiryo UI" panose="020B0604030504040204" pitchFamily="50" charset="-128"/>
              </a:rPr>
              <a:t>完了後</a:t>
            </a:r>
            <a:br>
              <a:rPr lang="en-US" altLang="ja-JP" sz="1400" dirty="0">
                <a:solidFill>
                  <a:schemeClr val="tx1">
                    <a:lumMod val="75000"/>
                  </a:schemeClr>
                </a:solidFill>
                <a:latin typeface="Meiryo UI" panose="020B0604030504040204" pitchFamily="50" charset="-128"/>
                <a:ea typeface="Meiryo UI" panose="020B0604030504040204" pitchFamily="50" charset="-128"/>
              </a:rPr>
            </a:br>
            <a:r>
              <a:rPr lang="ja-JP" altLang="en-US" sz="1400" dirty="0">
                <a:solidFill>
                  <a:schemeClr val="tx1">
                    <a:lumMod val="75000"/>
                  </a:schemeClr>
                </a:solidFill>
                <a:latin typeface="Meiryo UI" panose="020B0604030504040204" pitchFamily="50" charset="-128"/>
                <a:ea typeface="Meiryo UI" panose="020B0604030504040204" pitchFamily="50" charset="-128"/>
              </a:rPr>
              <a:t>実績を記入</a:t>
            </a:r>
          </a:p>
        </p:txBody>
      </p:sp>
      <p:pic>
        <p:nvPicPr>
          <p:cNvPr id="4" name="図 3">
            <a:extLst>
              <a:ext uri="{FF2B5EF4-FFF2-40B4-BE49-F238E27FC236}">
                <a16:creationId xmlns:a16="http://schemas.microsoft.com/office/drawing/2014/main" id="{0636EB42-72ED-99A9-D2D5-2533164DBC6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9491" y="5839991"/>
            <a:ext cx="270193"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20" name="object 10">
            <a:extLst>
              <a:ext uri="{FF2B5EF4-FFF2-40B4-BE49-F238E27FC236}">
                <a16:creationId xmlns:a16="http://schemas.microsoft.com/office/drawing/2014/main" id="{DC4E82B0-43CE-4E6C-B904-E80D29F583B2}"/>
              </a:ext>
            </a:extLst>
          </p:cNvPr>
          <p:cNvSpPr txBox="1"/>
          <p:nvPr/>
        </p:nvSpPr>
        <p:spPr>
          <a:xfrm>
            <a:off x="199491" y="4230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３）活動計画</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22" name="Line 148">
            <a:extLst>
              <a:ext uri="{FF2B5EF4-FFF2-40B4-BE49-F238E27FC236}">
                <a16:creationId xmlns:a16="http://schemas.microsoft.com/office/drawing/2014/main" id="{C87DE329-1623-41D3-887D-B13C3D6EFA4F}"/>
              </a:ext>
            </a:extLst>
          </p:cNvPr>
          <p:cNvSpPr>
            <a:spLocks noChangeShapeType="1"/>
          </p:cNvSpPr>
          <p:nvPr/>
        </p:nvSpPr>
        <p:spPr bwMode="auto">
          <a:xfrm flipV="1">
            <a:off x="6766069" y="4933950"/>
            <a:ext cx="339581" cy="2634"/>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rIns="54000" anchor="ctr">
            <a:spAutoFit/>
          </a:bodyPr>
          <a:lstStyle/>
          <a:p>
            <a:endParaRPr lang="ja-JP" altLang="en-US"/>
          </a:p>
        </p:txBody>
      </p:sp>
      <p:pic>
        <p:nvPicPr>
          <p:cNvPr id="23" name="図 22">
            <a:extLst>
              <a:ext uri="{FF2B5EF4-FFF2-40B4-BE49-F238E27FC236}">
                <a16:creationId xmlns:a16="http://schemas.microsoft.com/office/drawing/2014/main" id="{7141538E-4395-41FC-8C45-2CC61E30433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3400" r="95500">
                        <a14:foregroundMark x1="8200" y1="23429" x2="6400" y2="54000"/>
                        <a14:foregroundMark x1="6400" y1="54000" x2="6700" y2="57429"/>
                        <a14:foregroundMark x1="3400" y1="32286" x2="3600" y2="49429"/>
                        <a14:foregroundMark x1="41400" y1="31143" x2="41400" y2="47714"/>
                        <a14:foregroundMark x1="38000" y1="38286" x2="35800" y2="34857"/>
                        <a14:foregroundMark x1="8800" y1="33429" x2="9200" y2="46000"/>
                        <a14:foregroundMark x1="16200" y1="41714" x2="12800" y2="44000"/>
                        <a14:foregroundMark x1="20100" y1="47429" x2="14100" y2="47143"/>
                        <a14:foregroundMark x1="36000" y1="38857" x2="35600" y2="48286"/>
                        <a14:foregroundMark x1="40100" y1="37714" x2="38600" y2="46857"/>
                        <a14:foregroundMark x1="57400" y1="35714" x2="55900" y2="49143"/>
                        <a14:foregroundMark x1="57800" y1="45714" x2="67600" y2="45143"/>
                        <a14:foregroundMark x1="67600" y1="45143" x2="67900" y2="45143"/>
                        <a14:foregroundMark x1="55200" y1="34286" x2="55500" y2="39714"/>
                        <a14:foregroundMark x1="70300" y1="44286" x2="69800" y2="48571"/>
                        <a14:foregroundMark x1="73500" y1="43143" x2="78200" y2="43143"/>
                        <a14:foregroundMark x1="49600" y1="42857" x2="50200" y2="42857"/>
                        <a14:foregroundMark x1="84000" y1="36000" x2="84600" y2="55143"/>
                        <a14:foregroundMark x1="84600" y1="55143" x2="84600" y2="55143"/>
                        <a14:foregroundMark x1="79800" y1="41143" x2="88300" y2="22571"/>
                        <a14:foregroundMark x1="88300" y1="22571" x2="89800" y2="22571"/>
                        <a14:foregroundMark x1="87500" y1="18000" x2="78800" y2="28857"/>
                        <a14:foregroundMark x1="78800" y1="28857" x2="78800" y2="29143"/>
                        <a14:foregroundMark x1="87300" y1="17429" x2="92800" y2="31143"/>
                        <a14:foregroundMark x1="92800" y1="31143" x2="94300" y2="39714"/>
                        <a14:foregroundMark x1="95500" y1="45143" x2="94600" y2="59429"/>
                        <a14:foregroundMark x1="86700" y1="42571" x2="86900" y2="42571"/>
                        <a14:foregroundMark x1="92100" y1="43429" x2="92100" y2="43429"/>
                        <a14:foregroundMark x1="19900" y1="84000" x2="20500" y2="83714"/>
                      </a14:backgroundRemoval>
                    </a14:imgEffect>
                  </a14:imgLayer>
                </a14:imgProps>
              </a:ext>
            </a:extLst>
          </a:blip>
          <a:stretch>
            <a:fillRect/>
          </a:stretch>
        </p:blipFill>
        <p:spPr>
          <a:xfrm>
            <a:off x="5096438" y="183683"/>
            <a:ext cx="2481289" cy="868451"/>
          </a:xfrm>
          <a:prstGeom prst="rect">
            <a:avLst/>
          </a:prstGeom>
        </p:spPr>
      </p:pic>
      <p:sp>
        <p:nvSpPr>
          <p:cNvPr id="19" name="object 2">
            <a:extLst>
              <a:ext uri="{FF2B5EF4-FFF2-40B4-BE49-F238E27FC236}">
                <a16:creationId xmlns:a16="http://schemas.microsoft.com/office/drawing/2014/main" id="{051FDC6A-8173-4B18-920E-F4E3A1281A90}"/>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9</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2156548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019">
            <a:extLst>
              <a:ext uri="{FF2B5EF4-FFF2-40B4-BE49-F238E27FC236}">
                <a16:creationId xmlns:a16="http://schemas.microsoft.com/office/drawing/2014/main" id="{349D16AB-0237-D34E-2A5C-CE8F6736AC7B}"/>
              </a:ext>
            </a:extLst>
          </p:cNvPr>
          <p:cNvSpPr txBox="1">
            <a:spLocks noChangeArrowheads="1"/>
          </p:cNvSpPr>
          <p:nvPr/>
        </p:nvSpPr>
        <p:spPr bwMode="auto">
          <a:xfrm>
            <a:off x="228599" y="4495800"/>
            <a:ext cx="265661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図５．Ａサークルのバランスシート</a:t>
            </a:r>
          </a:p>
        </p:txBody>
      </p:sp>
      <p:sp>
        <p:nvSpPr>
          <p:cNvPr id="21507" name="Text Box 1037">
            <a:extLst>
              <a:ext uri="{FF2B5EF4-FFF2-40B4-BE49-F238E27FC236}">
                <a16:creationId xmlns:a16="http://schemas.microsoft.com/office/drawing/2014/main" id="{C4D8AE0A-3BDC-B99E-F521-1F9DE0922961}"/>
              </a:ext>
            </a:extLst>
          </p:cNvPr>
          <p:cNvSpPr txBox="1">
            <a:spLocks noChangeArrowheads="1"/>
          </p:cNvSpPr>
          <p:nvPr/>
        </p:nvSpPr>
        <p:spPr bwMode="auto">
          <a:xfrm>
            <a:off x="307258" y="442119"/>
            <a:ext cx="388620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　レーダーチャート</a:t>
            </a:r>
          </a:p>
          <a:p>
            <a:pPr eaLnBrk="1" hangingPunct="1">
              <a:spcBef>
                <a:spcPct val="50000"/>
              </a:spcBef>
              <a:buFontTx/>
              <a:buNone/>
            </a:pPr>
            <a:r>
              <a:rPr lang="ja-JP" altLang="en-US" sz="1600" b="1" dirty="0">
                <a:latin typeface="HGP創英角ﾎﾟｯﾌﾟ体" panose="040B0A00000000000000" pitchFamily="50" charset="-128"/>
                <a:ea typeface="HGP創英角ﾎﾟｯﾌﾟ体" panose="040B0A00000000000000" pitchFamily="50" charset="-128"/>
              </a:rPr>
              <a:t>レーダーチャートは、各項目間のバランスを見るのに便利である</a:t>
            </a:r>
          </a:p>
        </p:txBody>
      </p:sp>
      <p:sp>
        <p:nvSpPr>
          <p:cNvPr id="21508" name="Text Box 1038">
            <a:extLst>
              <a:ext uri="{FF2B5EF4-FFF2-40B4-BE49-F238E27FC236}">
                <a16:creationId xmlns:a16="http://schemas.microsoft.com/office/drawing/2014/main" id="{4CC6CCA7-4895-785D-C661-9D1D3B0FDD0C}"/>
              </a:ext>
            </a:extLst>
          </p:cNvPr>
          <p:cNvSpPr txBox="1">
            <a:spLocks noChangeArrowheads="1"/>
          </p:cNvSpPr>
          <p:nvPr/>
        </p:nvSpPr>
        <p:spPr bwMode="auto">
          <a:xfrm>
            <a:off x="4365182" y="442119"/>
            <a:ext cx="38862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a:t>
            </a: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　ガントチャート</a:t>
            </a:r>
          </a:p>
          <a:p>
            <a:pPr eaLnBrk="1" hangingPunct="1">
              <a:spcBef>
                <a:spcPct val="50000"/>
              </a:spcBef>
              <a:buFontTx/>
              <a:buNone/>
            </a:pPr>
            <a:r>
              <a:rPr lang="ja-JP" altLang="en-US" sz="1600" b="1" dirty="0">
                <a:latin typeface="HGP創英角ﾎﾟｯﾌﾟ体" panose="040B0A00000000000000" pitchFamily="50" charset="-128"/>
                <a:ea typeface="HGP創英角ﾎﾟｯﾌﾟ体" panose="040B0A00000000000000" pitchFamily="50" charset="-128"/>
              </a:rPr>
              <a:t>ガントチャートは、日程計画や進度管理をするのに便利である</a:t>
            </a:r>
          </a:p>
        </p:txBody>
      </p:sp>
      <p:sp>
        <p:nvSpPr>
          <p:cNvPr id="21509" name="Text Box 1073">
            <a:extLst>
              <a:ext uri="{FF2B5EF4-FFF2-40B4-BE49-F238E27FC236}">
                <a16:creationId xmlns:a16="http://schemas.microsoft.com/office/drawing/2014/main" id="{E5000360-C2EC-3B7F-DEDE-A9F9377A48B2}"/>
              </a:ext>
            </a:extLst>
          </p:cNvPr>
          <p:cNvSpPr txBox="1">
            <a:spLocks noChangeArrowheads="1"/>
          </p:cNvSpPr>
          <p:nvPr/>
        </p:nvSpPr>
        <p:spPr bwMode="auto">
          <a:xfrm>
            <a:off x="2965309" y="2230666"/>
            <a:ext cx="194086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Ａ：テーマの完成度</a:t>
            </a:r>
          </a:p>
          <a:p>
            <a:pP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Ｂ：ＱＣサークル</a:t>
            </a:r>
            <a:br>
              <a:rPr lang="ja-JP" altLang="en-US" sz="1400" dirty="0">
                <a:latin typeface="HGP創英角ﾎﾟｯﾌﾟ体" panose="040B0A00000000000000" pitchFamily="50" charset="-128"/>
                <a:ea typeface="HGP創英角ﾎﾟｯﾌﾟ体" panose="040B0A00000000000000" pitchFamily="50" charset="-128"/>
              </a:rPr>
            </a:br>
            <a:r>
              <a:rPr lang="ja-JP" altLang="en-US" sz="1400" dirty="0">
                <a:latin typeface="HGP創英角ﾎﾟｯﾌﾟ体" panose="040B0A00000000000000" pitchFamily="50" charset="-128"/>
                <a:ea typeface="HGP創英角ﾎﾟｯﾌﾟ体" panose="040B0A00000000000000" pitchFamily="50" charset="-128"/>
              </a:rPr>
              <a:t>　　　　　会合参加率</a:t>
            </a:r>
          </a:p>
          <a:p>
            <a:pP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Ｃ：提案目標達成度</a:t>
            </a:r>
          </a:p>
          <a:p>
            <a:pP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Ｄ：ＱＣ手法の利用度</a:t>
            </a:r>
          </a:p>
          <a:p>
            <a:pP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Ｅ：上司の満足度</a:t>
            </a:r>
          </a:p>
        </p:txBody>
      </p:sp>
      <p:grpSp>
        <p:nvGrpSpPr>
          <p:cNvPr id="21510" name="Group 1311">
            <a:extLst>
              <a:ext uri="{FF2B5EF4-FFF2-40B4-BE49-F238E27FC236}">
                <a16:creationId xmlns:a16="http://schemas.microsoft.com/office/drawing/2014/main" id="{0CE5A702-81A1-3903-F166-9CF4EBA89C52}"/>
              </a:ext>
            </a:extLst>
          </p:cNvPr>
          <p:cNvGrpSpPr>
            <a:grpSpLocks/>
          </p:cNvGrpSpPr>
          <p:nvPr/>
        </p:nvGrpSpPr>
        <p:grpSpPr bwMode="auto">
          <a:xfrm>
            <a:off x="4876799" y="2286000"/>
            <a:ext cx="4023737" cy="2286000"/>
            <a:chOff x="2286" y="4368"/>
            <a:chExt cx="1968" cy="1219"/>
          </a:xfrm>
        </p:grpSpPr>
        <p:sp>
          <p:nvSpPr>
            <p:cNvPr id="21516" name="Rectangle 1287">
              <a:extLst>
                <a:ext uri="{FF2B5EF4-FFF2-40B4-BE49-F238E27FC236}">
                  <a16:creationId xmlns:a16="http://schemas.microsoft.com/office/drawing/2014/main" id="{D7D62880-5957-6465-7A07-5AE73C8462DA}"/>
                </a:ext>
              </a:extLst>
            </p:cNvPr>
            <p:cNvSpPr>
              <a:spLocks noChangeArrowheads="1"/>
            </p:cNvSpPr>
            <p:nvPr/>
          </p:nvSpPr>
          <p:spPr bwMode="auto">
            <a:xfrm>
              <a:off x="4109"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17" name="Rectangle 1285">
              <a:extLst>
                <a:ext uri="{FF2B5EF4-FFF2-40B4-BE49-F238E27FC236}">
                  <a16:creationId xmlns:a16="http://schemas.microsoft.com/office/drawing/2014/main" id="{81C58DF0-3126-3FC2-74A8-3B403B3E10CD}"/>
                </a:ext>
              </a:extLst>
            </p:cNvPr>
            <p:cNvSpPr>
              <a:spLocks noChangeArrowheads="1"/>
            </p:cNvSpPr>
            <p:nvPr/>
          </p:nvSpPr>
          <p:spPr bwMode="auto">
            <a:xfrm>
              <a:off x="4109"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18" name="Rectangle 1283">
              <a:extLst>
                <a:ext uri="{FF2B5EF4-FFF2-40B4-BE49-F238E27FC236}">
                  <a16:creationId xmlns:a16="http://schemas.microsoft.com/office/drawing/2014/main" id="{2EF0AD0E-435B-F803-49A0-0656822E9C57}"/>
                </a:ext>
              </a:extLst>
            </p:cNvPr>
            <p:cNvSpPr>
              <a:spLocks noChangeArrowheads="1"/>
            </p:cNvSpPr>
            <p:nvPr/>
          </p:nvSpPr>
          <p:spPr bwMode="auto">
            <a:xfrm>
              <a:off x="4109"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19" name="Rectangle 1281">
              <a:extLst>
                <a:ext uri="{FF2B5EF4-FFF2-40B4-BE49-F238E27FC236}">
                  <a16:creationId xmlns:a16="http://schemas.microsoft.com/office/drawing/2014/main" id="{F130E06A-D0C4-1670-32AC-3F2D67F6A800}"/>
                </a:ext>
              </a:extLst>
            </p:cNvPr>
            <p:cNvSpPr>
              <a:spLocks noChangeArrowheads="1"/>
            </p:cNvSpPr>
            <p:nvPr/>
          </p:nvSpPr>
          <p:spPr bwMode="auto">
            <a:xfrm>
              <a:off x="4109"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0" name="Rectangle 1279">
              <a:extLst>
                <a:ext uri="{FF2B5EF4-FFF2-40B4-BE49-F238E27FC236}">
                  <a16:creationId xmlns:a16="http://schemas.microsoft.com/office/drawing/2014/main" id="{AB8C5F1B-3D0F-1B69-5627-5D959D1F793A}"/>
                </a:ext>
              </a:extLst>
            </p:cNvPr>
            <p:cNvSpPr>
              <a:spLocks noChangeArrowheads="1"/>
            </p:cNvSpPr>
            <p:nvPr/>
          </p:nvSpPr>
          <p:spPr bwMode="auto">
            <a:xfrm>
              <a:off x="4109"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1" name="Rectangle 1277">
              <a:extLst>
                <a:ext uri="{FF2B5EF4-FFF2-40B4-BE49-F238E27FC236}">
                  <a16:creationId xmlns:a16="http://schemas.microsoft.com/office/drawing/2014/main" id="{0604193F-0926-ABA5-E3FB-BEECBC896B9F}"/>
                </a:ext>
              </a:extLst>
            </p:cNvPr>
            <p:cNvSpPr>
              <a:spLocks noChangeArrowheads="1"/>
            </p:cNvSpPr>
            <p:nvPr/>
          </p:nvSpPr>
          <p:spPr bwMode="auto">
            <a:xfrm>
              <a:off x="4109"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2" name="Rectangle 1275">
              <a:extLst>
                <a:ext uri="{FF2B5EF4-FFF2-40B4-BE49-F238E27FC236}">
                  <a16:creationId xmlns:a16="http://schemas.microsoft.com/office/drawing/2014/main" id="{6592AEF0-2A49-1C0C-BFC3-08D62EC8C081}"/>
                </a:ext>
              </a:extLst>
            </p:cNvPr>
            <p:cNvSpPr>
              <a:spLocks noChangeArrowheads="1"/>
            </p:cNvSpPr>
            <p:nvPr/>
          </p:nvSpPr>
          <p:spPr bwMode="auto">
            <a:xfrm>
              <a:off x="4109"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3" name="Rectangle 1272">
              <a:extLst>
                <a:ext uri="{FF2B5EF4-FFF2-40B4-BE49-F238E27FC236}">
                  <a16:creationId xmlns:a16="http://schemas.microsoft.com/office/drawing/2014/main" id="{CEB70157-B1BF-DF5C-85A3-FAD71CA70DD2}"/>
                </a:ext>
              </a:extLst>
            </p:cNvPr>
            <p:cNvSpPr>
              <a:spLocks noChangeArrowheads="1"/>
            </p:cNvSpPr>
            <p:nvPr/>
          </p:nvSpPr>
          <p:spPr bwMode="auto">
            <a:xfrm>
              <a:off x="3994"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4" name="Rectangle 1270">
              <a:extLst>
                <a:ext uri="{FF2B5EF4-FFF2-40B4-BE49-F238E27FC236}">
                  <a16:creationId xmlns:a16="http://schemas.microsoft.com/office/drawing/2014/main" id="{56E41C44-A91C-DC43-DCD9-EE608CFE6B57}"/>
                </a:ext>
              </a:extLst>
            </p:cNvPr>
            <p:cNvSpPr>
              <a:spLocks noChangeArrowheads="1"/>
            </p:cNvSpPr>
            <p:nvPr/>
          </p:nvSpPr>
          <p:spPr bwMode="auto">
            <a:xfrm>
              <a:off x="3994"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5" name="Rectangle 1268">
              <a:extLst>
                <a:ext uri="{FF2B5EF4-FFF2-40B4-BE49-F238E27FC236}">
                  <a16:creationId xmlns:a16="http://schemas.microsoft.com/office/drawing/2014/main" id="{04956335-EFDA-31DF-0828-B2EC07F33EBB}"/>
                </a:ext>
              </a:extLst>
            </p:cNvPr>
            <p:cNvSpPr>
              <a:spLocks noChangeArrowheads="1"/>
            </p:cNvSpPr>
            <p:nvPr/>
          </p:nvSpPr>
          <p:spPr bwMode="auto">
            <a:xfrm>
              <a:off x="3994"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6" name="Rectangle 1266">
              <a:extLst>
                <a:ext uri="{FF2B5EF4-FFF2-40B4-BE49-F238E27FC236}">
                  <a16:creationId xmlns:a16="http://schemas.microsoft.com/office/drawing/2014/main" id="{28C04E77-20FD-7F1C-3ACF-E5D7F58F0489}"/>
                </a:ext>
              </a:extLst>
            </p:cNvPr>
            <p:cNvSpPr>
              <a:spLocks noChangeArrowheads="1"/>
            </p:cNvSpPr>
            <p:nvPr/>
          </p:nvSpPr>
          <p:spPr bwMode="auto">
            <a:xfrm>
              <a:off x="3994"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7" name="Rectangle 1264">
              <a:extLst>
                <a:ext uri="{FF2B5EF4-FFF2-40B4-BE49-F238E27FC236}">
                  <a16:creationId xmlns:a16="http://schemas.microsoft.com/office/drawing/2014/main" id="{1A74ED3C-2D34-67B4-5127-528F869D3BA9}"/>
                </a:ext>
              </a:extLst>
            </p:cNvPr>
            <p:cNvSpPr>
              <a:spLocks noChangeArrowheads="1"/>
            </p:cNvSpPr>
            <p:nvPr/>
          </p:nvSpPr>
          <p:spPr bwMode="auto">
            <a:xfrm>
              <a:off x="3994"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8" name="Rectangle 1262">
              <a:extLst>
                <a:ext uri="{FF2B5EF4-FFF2-40B4-BE49-F238E27FC236}">
                  <a16:creationId xmlns:a16="http://schemas.microsoft.com/office/drawing/2014/main" id="{F22A6C7D-7695-A857-0855-E07DEEF99080}"/>
                </a:ext>
              </a:extLst>
            </p:cNvPr>
            <p:cNvSpPr>
              <a:spLocks noChangeArrowheads="1"/>
            </p:cNvSpPr>
            <p:nvPr/>
          </p:nvSpPr>
          <p:spPr bwMode="auto">
            <a:xfrm>
              <a:off x="3994"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29" name="Rectangle 1260">
              <a:extLst>
                <a:ext uri="{FF2B5EF4-FFF2-40B4-BE49-F238E27FC236}">
                  <a16:creationId xmlns:a16="http://schemas.microsoft.com/office/drawing/2014/main" id="{8BFC68F1-DDD3-BDD3-06B1-2336292978D8}"/>
                </a:ext>
              </a:extLst>
            </p:cNvPr>
            <p:cNvSpPr>
              <a:spLocks noChangeArrowheads="1"/>
            </p:cNvSpPr>
            <p:nvPr/>
          </p:nvSpPr>
          <p:spPr bwMode="auto">
            <a:xfrm>
              <a:off x="3994"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0" name="Rectangle 1257">
              <a:extLst>
                <a:ext uri="{FF2B5EF4-FFF2-40B4-BE49-F238E27FC236}">
                  <a16:creationId xmlns:a16="http://schemas.microsoft.com/office/drawing/2014/main" id="{06465F9C-AC17-4D8E-3F4D-34973BDAA8D9}"/>
                </a:ext>
              </a:extLst>
            </p:cNvPr>
            <p:cNvSpPr>
              <a:spLocks noChangeArrowheads="1"/>
            </p:cNvSpPr>
            <p:nvPr/>
          </p:nvSpPr>
          <p:spPr bwMode="auto">
            <a:xfrm>
              <a:off x="3879"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1" name="Rectangle 1255">
              <a:extLst>
                <a:ext uri="{FF2B5EF4-FFF2-40B4-BE49-F238E27FC236}">
                  <a16:creationId xmlns:a16="http://schemas.microsoft.com/office/drawing/2014/main" id="{72518B2B-C60F-716C-B0B4-57302182D964}"/>
                </a:ext>
              </a:extLst>
            </p:cNvPr>
            <p:cNvSpPr>
              <a:spLocks noChangeArrowheads="1"/>
            </p:cNvSpPr>
            <p:nvPr/>
          </p:nvSpPr>
          <p:spPr bwMode="auto">
            <a:xfrm>
              <a:off x="3879"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2" name="Rectangle 1253">
              <a:extLst>
                <a:ext uri="{FF2B5EF4-FFF2-40B4-BE49-F238E27FC236}">
                  <a16:creationId xmlns:a16="http://schemas.microsoft.com/office/drawing/2014/main" id="{C5AB68BD-6F53-CA6F-E9C5-B0290450BC24}"/>
                </a:ext>
              </a:extLst>
            </p:cNvPr>
            <p:cNvSpPr>
              <a:spLocks noChangeArrowheads="1"/>
            </p:cNvSpPr>
            <p:nvPr/>
          </p:nvSpPr>
          <p:spPr bwMode="auto">
            <a:xfrm>
              <a:off x="3879"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3" name="Rectangle 1251">
              <a:extLst>
                <a:ext uri="{FF2B5EF4-FFF2-40B4-BE49-F238E27FC236}">
                  <a16:creationId xmlns:a16="http://schemas.microsoft.com/office/drawing/2014/main" id="{D0888707-39EC-6B13-C4FC-D9CBD678C21E}"/>
                </a:ext>
              </a:extLst>
            </p:cNvPr>
            <p:cNvSpPr>
              <a:spLocks noChangeArrowheads="1"/>
            </p:cNvSpPr>
            <p:nvPr/>
          </p:nvSpPr>
          <p:spPr bwMode="auto">
            <a:xfrm>
              <a:off x="3879"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4" name="Rectangle 1249">
              <a:extLst>
                <a:ext uri="{FF2B5EF4-FFF2-40B4-BE49-F238E27FC236}">
                  <a16:creationId xmlns:a16="http://schemas.microsoft.com/office/drawing/2014/main" id="{00D98B47-725D-F973-34B5-5E40A5CBF46C}"/>
                </a:ext>
              </a:extLst>
            </p:cNvPr>
            <p:cNvSpPr>
              <a:spLocks noChangeArrowheads="1"/>
            </p:cNvSpPr>
            <p:nvPr/>
          </p:nvSpPr>
          <p:spPr bwMode="auto">
            <a:xfrm>
              <a:off x="3879"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5" name="Rectangle 1247">
              <a:extLst>
                <a:ext uri="{FF2B5EF4-FFF2-40B4-BE49-F238E27FC236}">
                  <a16:creationId xmlns:a16="http://schemas.microsoft.com/office/drawing/2014/main" id="{9B83C80A-04DF-D5E6-4B2A-9F627BE40442}"/>
                </a:ext>
              </a:extLst>
            </p:cNvPr>
            <p:cNvSpPr>
              <a:spLocks noChangeArrowheads="1"/>
            </p:cNvSpPr>
            <p:nvPr/>
          </p:nvSpPr>
          <p:spPr bwMode="auto">
            <a:xfrm>
              <a:off x="3879"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6" name="Rectangle 1245">
              <a:extLst>
                <a:ext uri="{FF2B5EF4-FFF2-40B4-BE49-F238E27FC236}">
                  <a16:creationId xmlns:a16="http://schemas.microsoft.com/office/drawing/2014/main" id="{06A39B4E-E96A-0D70-77FF-A2496CBA6CEA}"/>
                </a:ext>
              </a:extLst>
            </p:cNvPr>
            <p:cNvSpPr>
              <a:spLocks noChangeArrowheads="1"/>
            </p:cNvSpPr>
            <p:nvPr/>
          </p:nvSpPr>
          <p:spPr bwMode="auto">
            <a:xfrm>
              <a:off x="3879"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7" name="Rectangle 1242">
              <a:extLst>
                <a:ext uri="{FF2B5EF4-FFF2-40B4-BE49-F238E27FC236}">
                  <a16:creationId xmlns:a16="http://schemas.microsoft.com/office/drawing/2014/main" id="{7FE06D3D-A0D9-58B6-4BF0-8FD610FCB7A0}"/>
                </a:ext>
              </a:extLst>
            </p:cNvPr>
            <p:cNvSpPr>
              <a:spLocks noChangeArrowheads="1"/>
            </p:cNvSpPr>
            <p:nvPr/>
          </p:nvSpPr>
          <p:spPr bwMode="auto">
            <a:xfrm>
              <a:off x="3764"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8" name="Rectangle 1240">
              <a:extLst>
                <a:ext uri="{FF2B5EF4-FFF2-40B4-BE49-F238E27FC236}">
                  <a16:creationId xmlns:a16="http://schemas.microsoft.com/office/drawing/2014/main" id="{C37EF14B-8C8E-0907-1062-B13FEBA6F880}"/>
                </a:ext>
              </a:extLst>
            </p:cNvPr>
            <p:cNvSpPr>
              <a:spLocks noChangeArrowheads="1"/>
            </p:cNvSpPr>
            <p:nvPr/>
          </p:nvSpPr>
          <p:spPr bwMode="auto">
            <a:xfrm>
              <a:off x="3764"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39" name="Rectangle 1238">
              <a:extLst>
                <a:ext uri="{FF2B5EF4-FFF2-40B4-BE49-F238E27FC236}">
                  <a16:creationId xmlns:a16="http://schemas.microsoft.com/office/drawing/2014/main" id="{CC98CF8D-C4DD-C79A-C93A-FF32CCCFAB37}"/>
                </a:ext>
              </a:extLst>
            </p:cNvPr>
            <p:cNvSpPr>
              <a:spLocks noChangeArrowheads="1"/>
            </p:cNvSpPr>
            <p:nvPr/>
          </p:nvSpPr>
          <p:spPr bwMode="auto">
            <a:xfrm>
              <a:off x="3764"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0" name="Rectangle 1236">
              <a:extLst>
                <a:ext uri="{FF2B5EF4-FFF2-40B4-BE49-F238E27FC236}">
                  <a16:creationId xmlns:a16="http://schemas.microsoft.com/office/drawing/2014/main" id="{096CFADD-A4E0-CFA9-A82C-74CAA4659F3A}"/>
                </a:ext>
              </a:extLst>
            </p:cNvPr>
            <p:cNvSpPr>
              <a:spLocks noChangeArrowheads="1"/>
            </p:cNvSpPr>
            <p:nvPr/>
          </p:nvSpPr>
          <p:spPr bwMode="auto">
            <a:xfrm>
              <a:off x="3764"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1" name="Rectangle 1234">
              <a:extLst>
                <a:ext uri="{FF2B5EF4-FFF2-40B4-BE49-F238E27FC236}">
                  <a16:creationId xmlns:a16="http://schemas.microsoft.com/office/drawing/2014/main" id="{03170E70-0A18-55EA-B869-02BDA0D10354}"/>
                </a:ext>
              </a:extLst>
            </p:cNvPr>
            <p:cNvSpPr>
              <a:spLocks noChangeArrowheads="1"/>
            </p:cNvSpPr>
            <p:nvPr/>
          </p:nvSpPr>
          <p:spPr bwMode="auto">
            <a:xfrm>
              <a:off x="3764"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2" name="Rectangle 1232">
              <a:extLst>
                <a:ext uri="{FF2B5EF4-FFF2-40B4-BE49-F238E27FC236}">
                  <a16:creationId xmlns:a16="http://schemas.microsoft.com/office/drawing/2014/main" id="{D1B126FD-A64B-0814-45A0-F36ACFC2FC33}"/>
                </a:ext>
              </a:extLst>
            </p:cNvPr>
            <p:cNvSpPr>
              <a:spLocks noChangeArrowheads="1"/>
            </p:cNvSpPr>
            <p:nvPr/>
          </p:nvSpPr>
          <p:spPr bwMode="auto">
            <a:xfrm>
              <a:off x="3764"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3" name="Rectangle 1230">
              <a:extLst>
                <a:ext uri="{FF2B5EF4-FFF2-40B4-BE49-F238E27FC236}">
                  <a16:creationId xmlns:a16="http://schemas.microsoft.com/office/drawing/2014/main" id="{4A82931D-E9D5-7EFC-8B44-3491687DA7DE}"/>
                </a:ext>
              </a:extLst>
            </p:cNvPr>
            <p:cNvSpPr>
              <a:spLocks noChangeArrowheads="1"/>
            </p:cNvSpPr>
            <p:nvPr/>
          </p:nvSpPr>
          <p:spPr bwMode="auto">
            <a:xfrm>
              <a:off x="3764"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4" name="Rectangle 1227">
              <a:extLst>
                <a:ext uri="{FF2B5EF4-FFF2-40B4-BE49-F238E27FC236}">
                  <a16:creationId xmlns:a16="http://schemas.microsoft.com/office/drawing/2014/main" id="{65176BA2-1F67-3769-5BD9-2CFDB1BDD5AC}"/>
                </a:ext>
              </a:extLst>
            </p:cNvPr>
            <p:cNvSpPr>
              <a:spLocks noChangeArrowheads="1"/>
            </p:cNvSpPr>
            <p:nvPr/>
          </p:nvSpPr>
          <p:spPr bwMode="auto">
            <a:xfrm>
              <a:off x="3649"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5" name="Rectangle 1225">
              <a:extLst>
                <a:ext uri="{FF2B5EF4-FFF2-40B4-BE49-F238E27FC236}">
                  <a16:creationId xmlns:a16="http://schemas.microsoft.com/office/drawing/2014/main" id="{1E89FE67-5684-4293-53CF-579A0E97DE7A}"/>
                </a:ext>
              </a:extLst>
            </p:cNvPr>
            <p:cNvSpPr>
              <a:spLocks noChangeArrowheads="1"/>
            </p:cNvSpPr>
            <p:nvPr/>
          </p:nvSpPr>
          <p:spPr bwMode="auto">
            <a:xfrm>
              <a:off x="3649"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6" name="Rectangle 1223">
              <a:extLst>
                <a:ext uri="{FF2B5EF4-FFF2-40B4-BE49-F238E27FC236}">
                  <a16:creationId xmlns:a16="http://schemas.microsoft.com/office/drawing/2014/main" id="{D3820488-4B57-65AE-E51D-F95B4717E78F}"/>
                </a:ext>
              </a:extLst>
            </p:cNvPr>
            <p:cNvSpPr>
              <a:spLocks noChangeArrowheads="1"/>
            </p:cNvSpPr>
            <p:nvPr/>
          </p:nvSpPr>
          <p:spPr bwMode="auto">
            <a:xfrm>
              <a:off x="3649"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7" name="Rectangle 1221">
              <a:extLst>
                <a:ext uri="{FF2B5EF4-FFF2-40B4-BE49-F238E27FC236}">
                  <a16:creationId xmlns:a16="http://schemas.microsoft.com/office/drawing/2014/main" id="{973E53B0-36B8-5283-7E89-80C4DCBE16DF}"/>
                </a:ext>
              </a:extLst>
            </p:cNvPr>
            <p:cNvSpPr>
              <a:spLocks noChangeArrowheads="1"/>
            </p:cNvSpPr>
            <p:nvPr/>
          </p:nvSpPr>
          <p:spPr bwMode="auto">
            <a:xfrm>
              <a:off x="3649"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8" name="Rectangle 1219">
              <a:extLst>
                <a:ext uri="{FF2B5EF4-FFF2-40B4-BE49-F238E27FC236}">
                  <a16:creationId xmlns:a16="http://schemas.microsoft.com/office/drawing/2014/main" id="{F139FC92-AD93-5266-3517-602673AA5A48}"/>
                </a:ext>
              </a:extLst>
            </p:cNvPr>
            <p:cNvSpPr>
              <a:spLocks noChangeArrowheads="1"/>
            </p:cNvSpPr>
            <p:nvPr/>
          </p:nvSpPr>
          <p:spPr bwMode="auto">
            <a:xfrm>
              <a:off x="3649"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49" name="Rectangle 1217">
              <a:extLst>
                <a:ext uri="{FF2B5EF4-FFF2-40B4-BE49-F238E27FC236}">
                  <a16:creationId xmlns:a16="http://schemas.microsoft.com/office/drawing/2014/main" id="{B39C0777-BD8F-B7BC-1B91-E211D1F505AC}"/>
                </a:ext>
              </a:extLst>
            </p:cNvPr>
            <p:cNvSpPr>
              <a:spLocks noChangeArrowheads="1"/>
            </p:cNvSpPr>
            <p:nvPr/>
          </p:nvSpPr>
          <p:spPr bwMode="auto">
            <a:xfrm>
              <a:off x="3649"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0" name="Rectangle 1215">
              <a:extLst>
                <a:ext uri="{FF2B5EF4-FFF2-40B4-BE49-F238E27FC236}">
                  <a16:creationId xmlns:a16="http://schemas.microsoft.com/office/drawing/2014/main" id="{CAE1934B-44FC-A422-6300-3823CAF951F0}"/>
                </a:ext>
              </a:extLst>
            </p:cNvPr>
            <p:cNvSpPr>
              <a:spLocks noChangeArrowheads="1"/>
            </p:cNvSpPr>
            <p:nvPr/>
          </p:nvSpPr>
          <p:spPr bwMode="auto">
            <a:xfrm>
              <a:off x="3649"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1" name="Rectangle 1212">
              <a:extLst>
                <a:ext uri="{FF2B5EF4-FFF2-40B4-BE49-F238E27FC236}">
                  <a16:creationId xmlns:a16="http://schemas.microsoft.com/office/drawing/2014/main" id="{C01A9F51-E3B1-8336-A36D-0556B4C7BB19}"/>
                </a:ext>
              </a:extLst>
            </p:cNvPr>
            <p:cNvSpPr>
              <a:spLocks noChangeArrowheads="1"/>
            </p:cNvSpPr>
            <p:nvPr/>
          </p:nvSpPr>
          <p:spPr bwMode="auto">
            <a:xfrm>
              <a:off x="3534"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2" name="Rectangle 1210">
              <a:extLst>
                <a:ext uri="{FF2B5EF4-FFF2-40B4-BE49-F238E27FC236}">
                  <a16:creationId xmlns:a16="http://schemas.microsoft.com/office/drawing/2014/main" id="{00328306-8F6A-C44E-3746-1DEF2F82753F}"/>
                </a:ext>
              </a:extLst>
            </p:cNvPr>
            <p:cNvSpPr>
              <a:spLocks noChangeArrowheads="1"/>
            </p:cNvSpPr>
            <p:nvPr/>
          </p:nvSpPr>
          <p:spPr bwMode="auto">
            <a:xfrm>
              <a:off x="3534"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3" name="Rectangle 1208">
              <a:extLst>
                <a:ext uri="{FF2B5EF4-FFF2-40B4-BE49-F238E27FC236}">
                  <a16:creationId xmlns:a16="http://schemas.microsoft.com/office/drawing/2014/main" id="{59FC52EC-CEBE-903D-7D3A-927343CFFFE7}"/>
                </a:ext>
              </a:extLst>
            </p:cNvPr>
            <p:cNvSpPr>
              <a:spLocks noChangeArrowheads="1"/>
            </p:cNvSpPr>
            <p:nvPr/>
          </p:nvSpPr>
          <p:spPr bwMode="auto">
            <a:xfrm>
              <a:off x="3534"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4" name="Rectangle 1206">
              <a:extLst>
                <a:ext uri="{FF2B5EF4-FFF2-40B4-BE49-F238E27FC236}">
                  <a16:creationId xmlns:a16="http://schemas.microsoft.com/office/drawing/2014/main" id="{64167E19-1FD5-FC34-346B-7FC842A16F9E}"/>
                </a:ext>
              </a:extLst>
            </p:cNvPr>
            <p:cNvSpPr>
              <a:spLocks noChangeArrowheads="1"/>
            </p:cNvSpPr>
            <p:nvPr/>
          </p:nvSpPr>
          <p:spPr bwMode="auto">
            <a:xfrm>
              <a:off x="3534"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5" name="Rectangle 1204">
              <a:extLst>
                <a:ext uri="{FF2B5EF4-FFF2-40B4-BE49-F238E27FC236}">
                  <a16:creationId xmlns:a16="http://schemas.microsoft.com/office/drawing/2014/main" id="{5C787773-3979-F983-5ED8-1BC3A1BDF709}"/>
                </a:ext>
              </a:extLst>
            </p:cNvPr>
            <p:cNvSpPr>
              <a:spLocks noChangeArrowheads="1"/>
            </p:cNvSpPr>
            <p:nvPr/>
          </p:nvSpPr>
          <p:spPr bwMode="auto">
            <a:xfrm>
              <a:off x="3534"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6" name="Rectangle 1202">
              <a:extLst>
                <a:ext uri="{FF2B5EF4-FFF2-40B4-BE49-F238E27FC236}">
                  <a16:creationId xmlns:a16="http://schemas.microsoft.com/office/drawing/2014/main" id="{EBF8F9EA-F95F-E44E-83AB-0940F5A683E6}"/>
                </a:ext>
              </a:extLst>
            </p:cNvPr>
            <p:cNvSpPr>
              <a:spLocks noChangeArrowheads="1"/>
            </p:cNvSpPr>
            <p:nvPr/>
          </p:nvSpPr>
          <p:spPr bwMode="auto">
            <a:xfrm>
              <a:off x="3534"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7" name="Rectangle 1200">
              <a:extLst>
                <a:ext uri="{FF2B5EF4-FFF2-40B4-BE49-F238E27FC236}">
                  <a16:creationId xmlns:a16="http://schemas.microsoft.com/office/drawing/2014/main" id="{A242BC4A-B523-F31B-DFE9-844AEFD60BE3}"/>
                </a:ext>
              </a:extLst>
            </p:cNvPr>
            <p:cNvSpPr>
              <a:spLocks noChangeArrowheads="1"/>
            </p:cNvSpPr>
            <p:nvPr/>
          </p:nvSpPr>
          <p:spPr bwMode="auto">
            <a:xfrm>
              <a:off x="3534"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8" name="Rectangle 1197">
              <a:extLst>
                <a:ext uri="{FF2B5EF4-FFF2-40B4-BE49-F238E27FC236}">
                  <a16:creationId xmlns:a16="http://schemas.microsoft.com/office/drawing/2014/main" id="{852C71CC-FEB1-6388-8036-D986134077BC}"/>
                </a:ext>
              </a:extLst>
            </p:cNvPr>
            <p:cNvSpPr>
              <a:spLocks noChangeArrowheads="1"/>
            </p:cNvSpPr>
            <p:nvPr/>
          </p:nvSpPr>
          <p:spPr bwMode="auto">
            <a:xfrm>
              <a:off x="3409" y="5453"/>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59" name="Rectangle 1195">
              <a:extLst>
                <a:ext uri="{FF2B5EF4-FFF2-40B4-BE49-F238E27FC236}">
                  <a16:creationId xmlns:a16="http://schemas.microsoft.com/office/drawing/2014/main" id="{254CB1A9-6FA0-2131-3DD7-C5167F322844}"/>
                </a:ext>
              </a:extLst>
            </p:cNvPr>
            <p:cNvSpPr>
              <a:spLocks noChangeArrowheads="1"/>
            </p:cNvSpPr>
            <p:nvPr/>
          </p:nvSpPr>
          <p:spPr bwMode="auto">
            <a:xfrm>
              <a:off x="3409" y="5319"/>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0" name="Rectangle 1193">
              <a:extLst>
                <a:ext uri="{FF2B5EF4-FFF2-40B4-BE49-F238E27FC236}">
                  <a16:creationId xmlns:a16="http://schemas.microsoft.com/office/drawing/2014/main" id="{12DD377F-1C50-98A5-6BBB-FA6EAFB541D4}"/>
                </a:ext>
              </a:extLst>
            </p:cNvPr>
            <p:cNvSpPr>
              <a:spLocks noChangeArrowheads="1"/>
            </p:cNvSpPr>
            <p:nvPr/>
          </p:nvSpPr>
          <p:spPr bwMode="auto">
            <a:xfrm>
              <a:off x="3409" y="5185"/>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1" name="Rectangle 1191">
              <a:extLst>
                <a:ext uri="{FF2B5EF4-FFF2-40B4-BE49-F238E27FC236}">
                  <a16:creationId xmlns:a16="http://schemas.microsoft.com/office/drawing/2014/main" id="{DCFE974D-C2A0-6C06-9B12-3BB96E63D829}"/>
                </a:ext>
              </a:extLst>
            </p:cNvPr>
            <p:cNvSpPr>
              <a:spLocks noChangeArrowheads="1"/>
            </p:cNvSpPr>
            <p:nvPr/>
          </p:nvSpPr>
          <p:spPr bwMode="auto">
            <a:xfrm>
              <a:off x="3409" y="5038"/>
              <a:ext cx="12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2" name="Rectangle 1189">
              <a:extLst>
                <a:ext uri="{FF2B5EF4-FFF2-40B4-BE49-F238E27FC236}">
                  <a16:creationId xmlns:a16="http://schemas.microsoft.com/office/drawing/2014/main" id="{415C31D9-A083-A2D6-082B-3544E1F8CA6C}"/>
                </a:ext>
              </a:extLst>
            </p:cNvPr>
            <p:cNvSpPr>
              <a:spLocks noChangeArrowheads="1"/>
            </p:cNvSpPr>
            <p:nvPr/>
          </p:nvSpPr>
          <p:spPr bwMode="auto">
            <a:xfrm>
              <a:off x="3409" y="4904"/>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3" name="Rectangle 1187">
              <a:extLst>
                <a:ext uri="{FF2B5EF4-FFF2-40B4-BE49-F238E27FC236}">
                  <a16:creationId xmlns:a16="http://schemas.microsoft.com/office/drawing/2014/main" id="{33C2D702-2458-978C-BDC1-25E3761B53D6}"/>
                </a:ext>
              </a:extLst>
            </p:cNvPr>
            <p:cNvSpPr>
              <a:spLocks noChangeArrowheads="1"/>
            </p:cNvSpPr>
            <p:nvPr/>
          </p:nvSpPr>
          <p:spPr bwMode="auto">
            <a:xfrm>
              <a:off x="3409" y="4770"/>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4" name="Rectangle 1185">
              <a:extLst>
                <a:ext uri="{FF2B5EF4-FFF2-40B4-BE49-F238E27FC236}">
                  <a16:creationId xmlns:a16="http://schemas.microsoft.com/office/drawing/2014/main" id="{E93522C3-7263-C82D-D1CF-96BCAE5A4392}"/>
                </a:ext>
              </a:extLst>
            </p:cNvPr>
            <p:cNvSpPr>
              <a:spLocks noChangeArrowheads="1"/>
            </p:cNvSpPr>
            <p:nvPr/>
          </p:nvSpPr>
          <p:spPr bwMode="auto">
            <a:xfrm>
              <a:off x="3409" y="4636"/>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5" name="Rectangle 1182">
              <a:extLst>
                <a:ext uri="{FF2B5EF4-FFF2-40B4-BE49-F238E27FC236}">
                  <a16:creationId xmlns:a16="http://schemas.microsoft.com/office/drawing/2014/main" id="{A72682D5-0CF0-B2CD-EF5A-8445249B2436}"/>
                </a:ext>
              </a:extLst>
            </p:cNvPr>
            <p:cNvSpPr>
              <a:spLocks noChangeArrowheads="1"/>
            </p:cNvSpPr>
            <p:nvPr/>
          </p:nvSpPr>
          <p:spPr bwMode="auto">
            <a:xfrm>
              <a:off x="3294"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6" name="Rectangle 1180">
              <a:extLst>
                <a:ext uri="{FF2B5EF4-FFF2-40B4-BE49-F238E27FC236}">
                  <a16:creationId xmlns:a16="http://schemas.microsoft.com/office/drawing/2014/main" id="{41767BC2-7B4E-BCB8-3D10-F5C8A08F2DA4}"/>
                </a:ext>
              </a:extLst>
            </p:cNvPr>
            <p:cNvSpPr>
              <a:spLocks noChangeArrowheads="1"/>
            </p:cNvSpPr>
            <p:nvPr/>
          </p:nvSpPr>
          <p:spPr bwMode="auto">
            <a:xfrm>
              <a:off x="3294"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7" name="Rectangle 1178">
              <a:extLst>
                <a:ext uri="{FF2B5EF4-FFF2-40B4-BE49-F238E27FC236}">
                  <a16:creationId xmlns:a16="http://schemas.microsoft.com/office/drawing/2014/main" id="{0686017D-BB90-3944-6A6F-3A929C8B8D56}"/>
                </a:ext>
              </a:extLst>
            </p:cNvPr>
            <p:cNvSpPr>
              <a:spLocks noChangeArrowheads="1"/>
            </p:cNvSpPr>
            <p:nvPr/>
          </p:nvSpPr>
          <p:spPr bwMode="auto">
            <a:xfrm>
              <a:off x="3294"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8" name="Rectangle 1176">
              <a:extLst>
                <a:ext uri="{FF2B5EF4-FFF2-40B4-BE49-F238E27FC236}">
                  <a16:creationId xmlns:a16="http://schemas.microsoft.com/office/drawing/2014/main" id="{8B2732A3-3972-9959-91E1-ED650263A007}"/>
                </a:ext>
              </a:extLst>
            </p:cNvPr>
            <p:cNvSpPr>
              <a:spLocks noChangeArrowheads="1"/>
            </p:cNvSpPr>
            <p:nvPr/>
          </p:nvSpPr>
          <p:spPr bwMode="auto">
            <a:xfrm>
              <a:off x="3294"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69" name="Rectangle 1174">
              <a:extLst>
                <a:ext uri="{FF2B5EF4-FFF2-40B4-BE49-F238E27FC236}">
                  <a16:creationId xmlns:a16="http://schemas.microsoft.com/office/drawing/2014/main" id="{A121991B-1189-5B0A-2DA5-1CC9B5026486}"/>
                </a:ext>
              </a:extLst>
            </p:cNvPr>
            <p:cNvSpPr>
              <a:spLocks noChangeArrowheads="1"/>
            </p:cNvSpPr>
            <p:nvPr/>
          </p:nvSpPr>
          <p:spPr bwMode="auto">
            <a:xfrm>
              <a:off x="3294"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0" name="Rectangle 1172">
              <a:extLst>
                <a:ext uri="{FF2B5EF4-FFF2-40B4-BE49-F238E27FC236}">
                  <a16:creationId xmlns:a16="http://schemas.microsoft.com/office/drawing/2014/main" id="{36F428DD-9AEC-8DD0-30B3-0F9945DE16CE}"/>
                </a:ext>
              </a:extLst>
            </p:cNvPr>
            <p:cNvSpPr>
              <a:spLocks noChangeArrowheads="1"/>
            </p:cNvSpPr>
            <p:nvPr/>
          </p:nvSpPr>
          <p:spPr bwMode="auto">
            <a:xfrm>
              <a:off x="3294"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1" name="Rectangle 1170">
              <a:extLst>
                <a:ext uri="{FF2B5EF4-FFF2-40B4-BE49-F238E27FC236}">
                  <a16:creationId xmlns:a16="http://schemas.microsoft.com/office/drawing/2014/main" id="{F108EC58-CEE5-BEBF-D52F-085E20795EBE}"/>
                </a:ext>
              </a:extLst>
            </p:cNvPr>
            <p:cNvSpPr>
              <a:spLocks noChangeArrowheads="1"/>
            </p:cNvSpPr>
            <p:nvPr/>
          </p:nvSpPr>
          <p:spPr bwMode="auto">
            <a:xfrm>
              <a:off x="3294"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2" name="Rectangle 1167">
              <a:extLst>
                <a:ext uri="{FF2B5EF4-FFF2-40B4-BE49-F238E27FC236}">
                  <a16:creationId xmlns:a16="http://schemas.microsoft.com/office/drawing/2014/main" id="{866DF275-51F6-839C-4322-79C14FE6AD45}"/>
                </a:ext>
              </a:extLst>
            </p:cNvPr>
            <p:cNvSpPr>
              <a:spLocks noChangeArrowheads="1"/>
            </p:cNvSpPr>
            <p:nvPr/>
          </p:nvSpPr>
          <p:spPr bwMode="auto">
            <a:xfrm>
              <a:off x="3169" y="5453"/>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3" name="Rectangle 1165">
              <a:extLst>
                <a:ext uri="{FF2B5EF4-FFF2-40B4-BE49-F238E27FC236}">
                  <a16:creationId xmlns:a16="http://schemas.microsoft.com/office/drawing/2014/main" id="{C69283D2-329E-A167-763F-200FD9A20AAB}"/>
                </a:ext>
              </a:extLst>
            </p:cNvPr>
            <p:cNvSpPr>
              <a:spLocks noChangeArrowheads="1"/>
            </p:cNvSpPr>
            <p:nvPr/>
          </p:nvSpPr>
          <p:spPr bwMode="auto">
            <a:xfrm>
              <a:off x="3169" y="5319"/>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4" name="Rectangle 1163">
              <a:extLst>
                <a:ext uri="{FF2B5EF4-FFF2-40B4-BE49-F238E27FC236}">
                  <a16:creationId xmlns:a16="http://schemas.microsoft.com/office/drawing/2014/main" id="{EB48557B-9370-9AC2-896A-7053A8AB2410}"/>
                </a:ext>
              </a:extLst>
            </p:cNvPr>
            <p:cNvSpPr>
              <a:spLocks noChangeArrowheads="1"/>
            </p:cNvSpPr>
            <p:nvPr/>
          </p:nvSpPr>
          <p:spPr bwMode="auto">
            <a:xfrm>
              <a:off x="3169" y="5185"/>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5" name="Rectangle 1161">
              <a:extLst>
                <a:ext uri="{FF2B5EF4-FFF2-40B4-BE49-F238E27FC236}">
                  <a16:creationId xmlns:a16="http://schemas.microsoft.com/office/drawing/2014/main" id="{415FB1DF-B6BA-BB20-8EDE-03E884FFD809}"/>
                </a:ext>
              </a:extLst>
            </p:cNvPr>
            <p:cNvSpPr>
              <a:spLocks noChangeArrowheads="1"/>
            </p:cNvSpPr>
            <p:nvPr/>
          </p:nvSpPr>
          <p:spPr bwMode="auto">
            <a:xfrm>
              <a:off x="3169" y="5038"/>
              <a:ext cx="12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6" name="Rectangle 1159">
              <a:extLst>
                <a:ext uri="{FF2B5EF4-FFF2-40B4-BE49-F238E27FC236}">
                  <a16:creationId xmlns:a16="http://schemas.microsoft.com/office/drawing/2014/main" id="{48C528BD-0D32-B075-2256-3EDC57AAFCA4}"/>
                </a:ext>
              </a:extLst>
            </p:cNvPr>
            <p:cNvSpPr>
              <a:spLocks noChangeArrowheads="1"/>
            </p:cNvSpPr>
            <p:nvPr/>
          </p:nvSpPr>
          <p:spPr bwMode="auto">
            <a:xfrm>
              <a:off x="3169" y="4904"/>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7" name="Rectangle 1157">
              <a:extLst>
                <a:ext uri="{FF2B5EF4-FFF2-40B4-BE49-F238E27FC236}">
                  <a16:creationId xmlns:a16="http://schemas.microsoft.com/office/drawing/2014/main" id="{0A5ACA94-4128-6548-399B-3DE0BEFDE848}"/>
                </a:ext>
              </a:extLst>
            </p:cNvPr>
            <p:cNvSpPr>
              <a:spLocks noChangeArrowheads="1"/>
            </p:cNvSpPr>
            <p:nvPr/>
          </p:nvSpPr>
          <p:spPr bwMode="auto">
            <a:xfrm>
              <a:off x="3169" y="4770"/>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8" name="Rectangle 1155">
              <a:extLst>
                <a:ext uri="{FF2B5EF4-FFF2-40B4-BE49-F238E27FC236}">
                  <a16:creationId xmlns:a16="http://schemas.microsoft.com/office/drawing/2014/main" id="{F86F374B-6A76-9016-C611-E488ADF9B9F1}"/>
                </a:ext>
              </a:extLst>
            </p:cNvPr>
            <p:cNvSpPr>
              <a:spLocks noChangeArrowheads="1"/>
            </p:cNvSpPr>
            <p:nvPr/>
          </p:nvSpPr>
          <p:spPr bwMode="auto">
            <a:xfrm>
              <a:off x="3169" y="4636"/>
              <a:ext cx="12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79" name="Rectangle 1136">
              <a:extLst>
                <a:ext uri="{FF2B5EF4-FFF2-40B4-BE49-F238E27FC236}">
                  <a16:creationId xmlns:a16="http://schemas.microsoft.com/office/drawing/2014/main" id="{599759C8-9638-E8A2-1D68-C9633720008D}"/>
                </a:ext>
              </a:extLst>
            </p:cNvPr>
            <p:cNvSpPr>
              <a:spLocks noChangeArrowheads="1"/>
            </p:cNvSpPr>
            <p:nvPr/>
          </p:nvSpPr>
          <p:spPr bwMode="auto">
            <a:xfrm>
              <a:off x="3054" y="5453"/>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80" name="Rectangle 1134">
              <a:extLst>
                <a:ext uri="{FF2B5EF4-FFF2-40B4-BE49-F238E27FC236}">
                  <a16:creationId xmlns:a16="http://schemas.microsoft.com/office/drawing/2014/main" id="{B7005923-7796-00C1-6903-A33EC8D762B7}"/>
                </a:ext>
              </a:extLst>
            </p:cNvPr>
            <p:cNvSpPr>
              <a:spLocks noChangeArrowheads="1"/>
            </p:cNvSpPr>
            <p:nvPr/>
          </p:nvSpPr>
          <p:spPr bwMode="auto">
            <a:xfrm>
              <a:off x="2286" y="5453"/>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dirty="0">
                  <a:latin typeface="HGP創英角ﾎﾟｯﾌﾟ体" panose="040B0A00000000000000" pitchFamily="50" charset="-128"/>
                  <a:ea typeface="HGP創英角ﾎﾟｯﾌﾟ体" panose="040B0A00000000000000" pitchFamily="50" charset="-128"/>
                </a:rPr>
                <a:t>標準化と管理の定着</a:t>
              </a:r>
            </a:p>
          </p:txBody>
        </p:sp>
        <p:sp>
          <p:nvSpPr>
            <p:cNvPr id="21581" name="Rectangle 1115">
              <a:extLst>
                <a:ext uri="{FF2B5EF4-FFF2-40B4-BE49-F238E27FC236}">
                  <a16:creationId xmlns:a16="http://schemas.microsoft.com/office/drawing/2014/main" id="{EF985907-9836-6B63-5FA8-2EA43D1E13A2}"/>
                </a:ext>
              </a:extLst>
            </p:cNvPr>
            <p:cNvSpPr>
              <a:spLocks noChangeArrowheads="1"/>
            </p:cNvSpPr>
            <p:nvPr/>
          </p:nvSpPr>
          <p:spPr bwMode="auto">
            <a:xfrm>
              <a:off x="3054" y="4507"/>
              <a:ext cx="1200"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en-US" altLang="ja-JP" sz="1000" dirty="0">
                  <a:latin typeface="HGP創英角ﾎﾟｯﾌﾟ体" panose="040B0A00000000000000" pitchFamily="50" charset="-128"/>
                  <a:ea typeface="HGP創英角ﾎﾟｯﾌﾟ体" panose="040B0A00000000000000" pitchFamily="50" charset="-128"/>
                </a:rPr>
                <a:t>10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20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30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10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20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30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10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20</a:t>
              </a:r>
              <a:r>
                <a:rPr lang="ja-JP" altLang="en-US" sz="1000" dirty="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30</a:t>
              </a:r>
            </a:p>
          </p:txBody>
        </p:sp>
        <p:sp>
          <p:nvSpPr>
            <p:cNvPr id="21582" name="Rectangle 1112">
              <a:extLst>
                <a:ext uri="{FF2B5EF4-FFF2-40B4-BE49-F238E27FC236}">
                  <a16:creationId xmlns:a16="http://schemas.microsoft.com/office/drawing/2014/main" id="{925ED0CC-833C-C4D2-A5FE-C9E486DA039C}"/>
                </a:ext>
              </a:extLst>
            </p:cNvPr>
            <p:cNvSpPr>
              <a:spLocks noChangeArrowheads="1"/>
            </p:cNvSpPr>
            <p:nvPr/>
          </p:nvSpPr>
          <p:spPr bwMode="auto">
            <a:xfrm>
              <a:off x="3054" y="5319"/>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83" name="Rectangle 1110">
              <a:extLst>
                <a:ext uri="{FF2B5EF4-FFF2-40B4-BE49-F238E27FC236}">
                  <a16:creationId xmlns:a16="http://schemas.microsoft.com/office/drawing/2014/main" id="{D18788B0-55AB-DE65-776E-C4F7741E11BF}"/>
                </a:ext>
              </a:extLst>
            </p:cNvPr>
            <p:cNvSpPr>
              <a:spLocks noChangeArrowheads="1"/>
            </p:cNvSpPr>
            <p:nvPr/>
          </p:nvSpPr>
          <p:spPr bwMode="auto">
            <a:xfrm>
              <a:off x="2286" y="5319"/>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効果の確認</a:t>
              </a:r>
            </a:p>
          </p:txBody>
        </p:sp>
        <p:sp>
          <p:nvSpPr>
            <p:cNvPr id="21584" name="Rectangle 1107">
              <a:extLst>
                <a:ext uri="{FF2B5EF4-FFF2-40B4-BE49-F238E27FC236}">
                  <a16:creationId xmlns:a16="http://schemas.microsoft.com/office/drawing/2014/main" id="{F61FD5A7-0236-7242-2E65-6B8EA3DAB71F}"/>
                </a:ext>
              </a:extLst>
            </p:cNvPr>
            <p:cNvSpPr>
              <a:spLocks noChangeArrowheads="1"/>
            </p:cNvSpPr>
            <p:nvPr/>
          </p:nvSpPr>
          <p:spPr bwMode="auto">
            <a:xfrm>
              <a:off x="3054" y="5185"/>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85" name="Rectangle 1105">
              <a:extLst>
                <a:ext uri="{FF2B5EF4-FFF2-40B4-BE49-F238E27FC236}">
                  <a16:creationId xmlns:a16="http://schemas.microsoft.com/office/drawing/2014/main" id="{C6D445F5-615F-494F-042D-63F4B71AB421}"/>
                </a:ext>
              </a:extLst>
            </p:cNvPr>
            <p:cNvSpPr>
              <a:spLocks noChangeArrowheads="1"/>
            </p:cNvSpPr>
            <p:nvPr/>
          </p:nvSpPr>
          <p:spPr bwMode="auto">
            <a:xfrm>
              <a:off x="2286" y="5185"/>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対策案検討と実施対策</a:t>
              </a:r>
            </a:p>
          </p:txBody>
        </p:sp>
        <p:sp>
          <p:nvSpPr>
            <p:cNvPr id="21586" name="Rectangle 1102">
              <a:extLst>
                <a:ext uri="{FF2B5EF4-FFF2-40B4-BE49-F238E27FC236}">
                  <a16:creationId xmlns:a16="http://schemas.microsoft.com/office/drawing/2014/main" id="{104FC6FA-F57F-0692-FEC0-07B2B5554F7C}"/>
                </a:ext>
              </a:extLst>
            </p:cNvPr>
            <p:cNvSpPr>
              <a:spLocks noChangeArrowheads="1"/>
            </p:cNvSpPr>
            <p:nvPr/>
          </p:nvSpPr>
          <p:spPr bwMode="auto">
            <a:xfrm>
              <a:off x="3054" y="5038"/>
              <a:ext cx="115"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87" name="Rectangle 1100">
              <a:extLst>
                <a:ext uri="{FF2B5EF4-FFF2-40B4-BE49-F238E27FC236}">
                  <a16:creationId xmlns:a16="http://schemas.microsoft.com/office/drawing/2014/main" id="{74011ABD-9113-ED53-9A8D-525553A01FBE}"/>
                </a:ext>
              </a:extLst>
            </p:cNvPr>
            <p:cNvSpPr>
              <a:spLocks noChangeArrowheads="1"/>
            </p:cNvSpPr>
            <p:nvPr/>
          </p:nvSpPr>
          <p:spPr bwMode="auto">
            <a:xfrm>
              <a:off x="2286" y="5038"/>
              <a:ext cx="768"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要因解析</a:t>
              </a:r>
            </a:p>
          </p:txBody>
        </p:sp>
        <p:sp>
          <p:nvSpPr>
            <p:cNvPr id="21588" name="Rectangle 1097">
              <a:extLst>
                <a:ext uri="{FF2B5EF4-FFF2-40B4-BE49-F238E27FC236}">
                  <a16:creationId xmlns:a16="http://schemas.microsoft.com/office/drawing/2014/main" id="{4920A397-9A1E-1CC7-68C1-397F7236F6C9}"/>
                </a:ext>
              </a:extLst>
            </p:cNvPr>
            <p:cNvSpPr>
              <a:spLocks noChangeArrowheads="1"/>
            </p:cNvSpPr>
            <p:nvPr/>
          </p:nvSpPr>
          <p:spPr bwMode="auto">
            <a:xfrm>
              <a:off x="3054" y="4904"/>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89" name="Rectangle 1095">
              <a:extLst>
                <a:ext uri="{FF2B5EF4-FFF2-40B4-BE49-F238E27FC236}">
                  <a16:creationId xmlns:a16="http://schemas.microsoft.com/office/drawing/2014/main" id="{3CE19B6C-F42B-CC81-EE1B-221E56CE0866}"/>
                </a:ext>
              </a:extLst>
            </p:cNvPr>
            <p:cNvSpPr>
              <a:spLocks noChangeArrowheads="1"/>
            </p:cNvSpPr>
            <p:nvPr/>
          </p:nvSpPr>
          <p:spPr bwMode="auto">
            <a:xfrm>
              <a:off x="2286" y="4904"/>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活動計画</a:t>
              </a:r>
            </a:p>
          </p:txBody>
        </p:sp>
        <p:sp>
          <p:nvSpPr>
            <p:cNvPr id="21590" name="Rectangle 1092">
              <a:extLst>
                <a:ext uri="{FF2B5EF4-FFF2-40B4-BE49-F238E27FC236}">
                  <a16:creationId xmlns:a16="http://schemas.microsoft.com/office/drawing/2014/main" id="{7C8C54F6-82E4-4ACC-90F5-352FC5E28A44}"/>
                </a:ext>
              </a:extLst>
            </p:cNvPr>
            <p:cNvSpPr>
              <a:spLocks noChangeArrowheads="1"/>
            </p:cNvSpPr>
            <p:nvPr/>
          </p:nvSpPr>
          <p:spPr bwMode="auto">
            <a:xfrm>
              <a:off x="3054" y="4770"/>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91" name="Rectangle 1090">
              <a:extLst>
                <a:ext uri="{FF2B5EF4-FFF2-40B4-BE49-F238E27FC236}">
                  <a16:creationId xmlns:a16="http://schemas.microsoft.com/office/drawing/2014/main" id="{32F12E91-FCD7-820D-2828-1F1326B13937}"/>
                </a:ext>
              </a:extLst>
            </p:cNvPr>
            <p:cNvSpPr>
              <a:spLocks noChangeArrowheads="1"/>
            </p:cNvSpPr>
            <p:nvPr/>
          </p:nvSpPr>
          <p:spPr bwMode="auto">
            <a:xfrm>
              <a:off x="2286" y="4770"/>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現状把握と目標</a:t>
              </a:r>
            </a:p>
          </p:txBody>
        </p:sp>
        <p:sp>
          <p:nvSpPr>
            <p:cNvPr id="21592" name="Rectangle 1087">
              <a:extLst>
                <a:ext uri="{FF2B5EF4-FFF2-40B4-BE49-F238E27FC236}">
                  <a16:creationId xmlns:a16="http://schemas.microsoft.com/office/drawing/2014/main" id="{E5DCC54A-2E51-1619-080D-DA73D3B1EE4B}"/>
                </a:ext>
              </a:extLst>
            </p:cNvPr>
            <p:cNvSpPr>
              <a:spLocks noChangeArrowheads="1"/>
            </p:cNvSpPr>
            <p:nvPr/>
          </p:nvSpPr>
          <p:spPr bwMode="auto">
            <a:xfrm>
              <a:off x="3054" y="4636"/>
              <a:ext cx="115"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93" name="Rectangle 1085">
              <a:extLst>
                <a:ext uri="{FF2B5EF4-FFF2-40B4-BE49-F238E27FC236}">
                  <a16:creationId xmlns:a16="http://schemas.microsoft.com/office/drawing/2014/main" id="{9825E45A-EE56-62FC-E870-8651CEE6246D}"/>
                </a:ext>
              </a:extLst>
            </p:cNvPr>
            <p:cNvSpPr>
              <a:spLocks noChangeArrowheads="1"/>
            </p:cNvSpPr>
            <p:nvPr/>
          </p:nvSpPr>
          <p:spPr bwMode="auto">
            <a:xfrm>
              <a:off x="3054" y="4368"/>
              <a:ext cx="1170"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　　　　</a:t>
              </a:r>
              <a:r>
                <a:rPr lang="en-US" altLang="ja-JP" sz="1000" dirty="0">
                  <a:latin typeface="HGP創英角ﾎﾟｯﾌﾟ体" panose="040B0A00000000000000" pitchFamily="50" charset="-128"/>
                  <a:ea typeface="HGP創英角ﾎﾟｯﾌﾟ体" panose="040B0A00000000000000" pitchFamily="50" charset="-128"/>
                </a:rPr>
                <a:t>8</a:t>
              </a:r>
              <a:r>
                <a:rPr lang="ja-JP" altLang="en-US" sz="1000">
                  <a:latin typeface="HGP創英角ﾎﾟｯﾌﾟ体" panose="040B0A00000000000000" pitchFamily="50" charset="-128"/>
                  <a:ea typeface="HGP創英角ﾎﾟｯﾌﾟ体" panose="040B0A00000000000000" pitchFamily="50" charset="-128"/>
                </a:rPr>
                <a:t>月　　　　　</a:t>
              </a:r>
              <a:r>
                <a:rPr lang="en-US" altLang="ja-JP" sz="1000" dirty="0">
                  <a:latin typeface="HGP創英角ﾎﾟｯﾌﾟ体" panose="040B0A00000000000000" pitchFamily="50" charset="-128"/>
                  <a:ea typeface="HGP創英角ﾎﾟｯﾌﾟ体" panose="040B0A00000000000000" pitchFamily="50" charset="-128"/>
                </a:rPr>
                <a:t>9</a:t>
              </a:r>
              <a:r>
                <a:rPr lang="ja-JP" altLang="en-US" sz="1000">
                  <a:latin typeface="HGP創英角ﾎﾟｯﾌﾟ体" panose="040B0A00000000000000" pitchFamily="50" charset="-128"/>
                  <a:ea typeface="HGP創英角ﾎﾟｯﾌﾟ体" panose="040B0A00000000000000" pitchFamily="50" charset="-128"/>
                </a:rPr>
                <a:t>月　　　　　</a:t>
              </a:r>
              <a:r>
                <a:rPr lang="en-US" altLang="ja-JP" sz="1000" dirty="0">
                  <a:latin typeface="HGP創英角ﾎﾟｯﾌﾟ体" panose="040B0A00000000000000" pitchFamily="50" charset="-128"/>
                  <a:ea typeface="HGP創英角ﾎﾟｯﾌﾟ体" panose="040B0A00000000000000" pitchFamily="50" charset="-128"/>
                </a:rPr>
                <a:t>10</a:t>
              </a:r>
              <a:r>
                <a:rPr lang="ja-JP" altLang="en-US" sz="1000">
                  <a:latin typeface="HGP創英角ﾎﾟｯﾌﾟ体" panose="040B0A00000000000000" pitchFamily="50" charset="-128"/>
                  <a:ea typeface="HGP創英角ﾎﾟｯﾌﾟ体" panose="040B0A00000000000000" pitchFamily="50" charset="-128"/>
                </a:rPr>
                <a:t>月</a:t>
              </a:r>
            </a:p>
          </p:txBody>
        </p:sp>
        <p:sp>
          <p:nvSpPr>
            <p:cNvPr id="21594" name="Rectangle 1082">
              <a:extLst>
                <a:ext uri="{FF2B5EF4-FFF2-40B4-BE49-F238E27FC236}">
                  <a16:creationId xmlns:a16="http://schemas.microsoft.com/office/drawing/2014/main" id="{17194C73-FF9C-64EE-F198-97560EF8201D}"/>
                </a:ext>
              </a:extLst>
            </p:cNvPr>
            <p:cNvSpPr>
              <a:spLocks noChangeArrowheads="1"/>
            </p:cNvSpPr>
            <p:nvPr/>
          </p:nvSpPr>
          <p:spPr bwMode="auto">
            <a:xfrm>
              <a:off x="2286" y="4636"/>
              <a:ext cx="768"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1000">
                  <a:latin typeface="HGP創英角ﾎﾟｯﾌﾟ体" panose="040B0A00000000000000" pitchFamily="50" charset="-128"/>
                  <a:ea typeface="HGP創英角ﾎﾟｯﾌﾟ体" panose="040B0A00000000000000" pitchFamily="50" charset="-128"/>
                </a:rPr>
                <a:t>テーマ選定</a:t>
              </a:r>
            </a:p>
          </p:txBody>
        </p:sp>
        <p:sp>
          <p:nvSpPr>
            <p:cNvPr id="21595" name="Rectangle 1075">
              <a:extLst>
                <a:ext uri="{FF2B5EF4-FFF2-40B4-BE49-F238E27FC236}">
                  <a16:creationId xmlns:a16="http://schemas.microsoft.com/office/drawing/2014/main" id="{74084E00-F0C5-9AC6-98D7-E2D9405D256F}"/>
                </a:ext>
              </a:extLst>
            </p:cNvPr>
            <p:cNvSpPr>
              <a:spLocks noChangeArrowheads="1"/>
            </p:cNvSpPr>
            <p:nvPr/>
          </p:nvSpPr>
          <p:spPr bwMode="auto">
            <a:xfrm>
              <a:off x="2286" y="4368"/>
              <a:ext cx="768"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000">
                <a:latin typeface="HGP創英角ﾎﾟｯﾌﾟ体" panose="040B0A00000000000000" pitchFamily="50" charset="-128"/>
                <a:ea typeface="HGP創英角ﾎﾟｯﾌﾟ体" panose="040B0A00000000000000" pitchFamily="50" charset="-128"/>
              </a:endParaRPr>
            </a:p>
          </p:txBody>
        </p:sp>
        <p:sp>
          <p:nvSpPr>
            <p:cNvPr id="21596" name="Line 1076">
              <a:extLst>
                <a:ext uri="{FF2B5EF4-FFF2-40B4-BE49-F238E27FC236}">
                  <a16:creationId xmlns:a16="http://schemas.microsoft.com/office/drawing/2014/main" id="{4DF29F2E-D31B-EBF3-14F3-B017386A6C87}"/>
                </a:ext>
              </a:extLst>
            </p:cNvPr>
            <p:cNvSpPr>
              <a:spLocks noChangeShapeType="1"/>
            </p:cNvSpPr>
            <p:nvPr/>
          </p:nvSpPr>
          <p:spPr bwMode="auto">
            <a:xfrm>
              <a:off x="2286" y="4368"/>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597" name="Line 1077">
              <a:extLst>
                <a:ext uri="{FF2B5EF4-FFF2-40B4-BE49-F238E27FC236}">
                  <a16:creationId xmlns:a16="http://schemas.microsoft.com/office/drawing/2014/main" id="{907D5A04-591F-4DA1-51B9-2563CEC8531A}"/>
                </a:ext>
              </a:extLst>
            </p:cNvPr>
            <p:cNvSpPr>
              <a:spLocks noChangeShapeType="1"/>
            </p:cNvSpPr>
            <p:nvPr/>
          </p:nvSpPr>
          <p:spPr bwMode="auto">
            <a:xfrm>
              <a:off x="2286" y="5587"/>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598" name="Line 1078">
              <a:extLst>
                <a:ext uri="{FF2B5EF4-FFF2-40B4-BE49-F238E27FC236}">
                  <a16:creationId xmlns:a16="http://schemas.microsoft.com/office/drawing/2014/main" id="{33F9C70A-996B-B4D8-64B9-B563F92D2007}"/>
                </a:ext>
              </a:extLst>
            </p:cNvPr>
            <p:cNvSpPr>
              <a:spLocks noChangeShapeType="1"/>
            </p:cNvSpPr>
            <p:nvPr/>
          </p:nvSpPr>
          <p:spPr bwMode="auto">
            <a:xfrm>
              <a:off x="2286" y="4368"/>
              <a:ext cx="0" cy="1219"/>
            </a:xfrm>
            <a:prstGeom prst="line">
              <a:avLst/>
            </a:prstGeom>
            <a:noFill/>
            <a:ln w="127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599" name="Line 1079">
              <a:extLst>
                <a:ext uri="{FF2B5EF4-FFF2-40B4-BE49-F238E27FC236}">
                  <a16:creationId xmlns:a16="http://schemas.microsoft.com/office/drawing/2014/main" id="{B12B16DD-DC43-E902-3B69-F3045F8AD042}"/>
                </a:ext>
              </a:extLst>
            </p:cNvPr>
            <p:cNvSpPr>
              <a:spLocks noChangeShapeType="1"/>
            </p:cNvSpPr>
            <p:nvPr/>
          </p:nvSpPr>
          <p:spPr bwMode="auto">
            <a:xfrm>
              <a:off x="4224" y="4368"/>
              <a:ext cx="0" cy="1219"/>
            </a:xfrm>
            <a:prstGeom prst="line">
              <a:avLst/>
            </a:prstGeom>
            <a:noFill/>
            <a:ln w="127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0" name="Line 1083">
              <a:extLst>
                <a:ext uri="{FF2B5EF4-FFF2-40B4-BE49-F238E27FC236}">
                  <a16:creationId xmlns:a16="http://schemas.microsoft.com/office/drawing/2014/main" id="{AEBA887F-7916-8EDE-1683-3A700A121F07}"/>
                </a:ext>
              </a:extLst>
            </p:cNvPr>
            <p:cNvSpPr>
              <a:spLocks noChangeShapeType="1"/>
            </p:cNvSpPr>
            <p:nvPr/>
          </p:nvSpPr>
          <p:spPr bwMode="auto">
            <a:xfrm>
              <a:off x="2286" y="4636"/>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1" name="Line 1086">
              <a:extLst>
                <a:ext uri="{FF2B5EF4-FFF2-40B4-BE49-F238E27FC236}">
                  <a16:creationId xmlns:a16="http://schemas.microsoft.com/office/drawing/2014/main" id="{72B7A790-0803-D4D5-D2C4-332E1BA428F5}"/>
                </a:ext>
              </a:extLst>
            </p:cNvPr>
            <p:cNvSpPr>
              <a:spLocks noChangeShapeType="1"/>
            </p:cNvSpPr>
            <p:nvPr/>
          </p:nvSpPr>
          <p:spPr bwMode="auto">
            <a:xfrm>
              <a:off x="3054" y="4368"/>
              <a:ext cx="0" cy="12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2" name="Line 1091">
              <a:extLst>
                <a:ext uri="{FF2B5EF4-FFF2-40B4-BE49-F238E27FC236}">
                  <a16:creationId xmlns:a16="http://schemas.microsoft.com/office/drawing/2014/main" id="{78EA8F3E-3B50-22E2-6435-ECE972D5B747}"/>
                </a:ext>
              </a:extLst>
            </p:cNvPr>
            <p:cNvSpPr>
              <a:spLocks noChangeShapeType="1"/>
            </p:cNvSpPr>
            <p:nvPr/>
          </p:nvSpPr>
          <p:spPr bwMode="auto">
            <a:xfrm>
              <a:off x="2286" y="4770"/>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3" name="Line 1096">
              <a:extLst>
                <a:ext uri="{FF2B5EF4-FFF2-40B4-BE49-F238E27FC236}">
                  <a16:creationId xmlns:a16="http://schemas.microsoft.com/office/drawing/2014/main" id="{42D4104A-282F-7A18-5261-94EC906DA790}"/>
                </a:ext>
              </a:extLst>
            </p:cNvPr>
            <p:cNvSpPr>
              <a:spLocks noChangeShapeType="1"/>
            </p:cNvSpPr>
            <p:nvPr/>
          </p:nvSpPr>
          <p:spPr bwMode="auto">
            <a:xfrm>
              <a:off x="2286" y="4904"/>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4" name="Line 1101">
              <a:extLst>
                <a:ext uri="{FF2B5EF4-FFF2-40B4-BE49-F238E27FC236}">
                  <a16:creationId xmlns:a16="http://schemas.microsoft.com/office/drawing/2014/main" id="{E9BB54EB-FB2D-BBD6-1632-8A2023FDDBDA}"/>
                </a:ext>
              </a:extLst>
            </p:cNvPr>
            <p:cNvSpPr>
              <a:spLocks noChangeShapeType="1"/>
            </p:cNvSpPr>
            <p:nvPr/>
          </p:nvSpPr>
          <p:spPr bwMode="auto">
            <a:xfrm>
              <a:off x="2286" y="5038"/>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5" name="Line 1106">
              <a:extLst>
                <a:ext uri="{FF2B5EF4-FFF2-40B4-BE49-F238E27FC236}">
                  <a16:creationId xmlns:a16="http://schemas.microsoft.com/office/drawing/2014/main" id="{4421C429-8F3B-AC36-55FF-808EB96E85BA}"/>
                </a:ext>
              </a:extLst>
            </p:cNvPr>
            <p:cNvSpPr>
              <a:spLocks noChangeShapeType="1"/>
            </p:cNvSpPr>
            <p:nvPr/>
          </p:nvSpPr>
          <p:spPr bwMode="auto">
            <a:xfrm>
              <a:off x="2286" y="5185"/>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6" name="Line 1111">
              <a:extLst>
                <a:ext uri="{FF2B5EF4-FFF2-40B4-BE49-F238E27FC236}">
                  <a16:creationId xmlns:a16="http://schemas.microsoft.com/office/drawing/2014/main" id="{0D8E2B38-3162-B136-D437-8324AE2008DC}"/>
                </a:ext>
              </a:extLst>
            </p:cNvPr>
            <p:cNvSpPr>
              <a:spLocks noChangeShapeType="1"/>
            </p:cNvSpPr>
            <p:nvPr/>
          </p:nvSpPr>
          <p:spPr bwMode="auto">
            <a:xfrm>
              <a:off x="2286" y="5319"/>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7" name="Line 1116">
              <a:extLst>
                <a:ext uri="{FF2B5EF4-FFF2-40B4-BE49-F238E27FC236}">
                  <a16:creationId xmlns:a16="http://schemas.microsoft.com/office/drawing/2014/main" id="{2E62C30B-3636-0015-34DF-B920D54D2D09}"/>
                </a:ext>
              </a:extLst>
            </p:cNvPr>
            <p:cNvSpPr>
              <a:spLocks noChangeShapeType="1"/>
            </p:cNvSpPr>
            <p:nvPr/>
          </p:nvSpPr>
          <p:spPr bwMode="auto">
            <a:xfrm>
              <a:off x="3054" y="4502"/>
              <a:ext cx="1170" cy="0"/>
            </a:xfrm>
            <a:prstGeom prst="line">
              <a:avLst/>
            </a:prstGeom>
            <a:noFill/>
            <a:ln w="12700">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8" name="Line 1135">
              <a:extLst>
                <a:ext uri="{FF2B5EF4-FFF2-40B4-BE49-F238E27FC236}">
                  <a16:creationId xmlns:a16="http://schemas.microsoft.com/office/drawing/2014/main" id="{B028F1AF-D4A8-9BEA-CA04-84BEAD670ED2}"/>
                </a:ext>
              </a:extLst>
            </p:cNvPr>
            <p:cNvSpPr>
              <a:spLocks noChangeShapeType="1"/>
            </p:cNvSpPr>
            <p:nvPr/>
          </p:nvSpPr>
          <p:spPr bwMode="auto">
            <a:xfrm>
              <a:off x="2286" y="5453"/>
              <a:ext cx="19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09" name="Line 1156">
              <a:extLst>
                <a:ext uri="{FF2B5EF4-FFF2-40B4-BE49-F238E27FC236}">
                  <a16:creationId xmlns:a16="http://schemas.microsoft.com/office/drawing/2014/main" id="{931C8583-6D4C-C221-266F-A86C7D392ECD}"/>
                </a:ext>
              </a:extLst>
            </p:cNvPr>
            <p:cNvSpPr>
              <a:spLocks noChangeShapeType="1"/>
            </p:cNvSpPr>
            <p:nvPr/>
          </p:nvSpPr>
          <p:spPr bwMode="auto">
            <a:xfrm>
              <a:off x="3169"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0" name="Line 1171">
              <a:extLst>
                <a:ext uri="{FF2B5EF4-FFF2-40B4-BE49-F238E27FC236}">
                  <a16:creationId xmlns:a16="http://schemas.microsoft.com/office/drawing/2014/main" id="{F63ADE27-311D-6F7D-D74E-0C335C4DCA51}"/>
                </a:ext>
              </a:extLst>
            </p:cNvPr>
            <p:cNvSpPr>
              <a:spLocks noChangeShapeType="1"/>
            </p:cNvSpPr>
            <p:nvPr/>
          </p:nvSpPr>
          <p:spPr bwMode="auto">
            <a:xfrm>
              <a:off x="3294"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1" name="Line 1186">
              <a:extLst>
                <a:ext uri="{FF2B5EF4-FFF2-40B4-BE49-F238E27FC236}">
                  <a16:creationId xmlns:a16="http://schemas.microsoft.com/office/drawing/2014/main" id="{C8CDC1C6-D6EE-F479-24BD-87C54F97F988}"/>
                </a:ext>
              </a:extLst>
            </p:cNvPr>
            <p:cNvSpPr>
              <a:spLocks noChangeShapeType="1"/>
            </p:cNvSpPr>
            <p:nvPr/>
          </p:nvSpPr>
          <p:spPr bwMode="auto">
            <a:xfrm>
              <a:off x="3409"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2" name="Line 1201">
              <a:extLst>
                <a:ext uri="{FF2B5EF4-FFF2-40B4-BE49-F238E27FC236}">
                  <a16:creationId xmlns:a16="http://schemas.microsoft.com/office/drawing/2014/main" id="{4392AAE6-DC12-B9FA-179E-10BB615A80F1}"/>
                </a:ext>
              </a:extLst>
            </p:cNvPr>
            <p:cNvSpPr>
              <a:spLocks noChangeShapeType="1"/>
            </p:cNvSpPr>
            <p:nvPr/>
          </p:nvSpPr>
          <p:spPr bwMode="auto">
            <a:xfrm>
              <a:off x="3534"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3" name="Line 1216">
              <a:extLst>
                <a:ext uri="{FF2B5EF4-FFF2-40B4-BE49-F238E27FC236}">
                  <a16:creationId xmlns:a16="http://schemas.microsoft.com/office/drawing/2014/main" id="{4A626CF7-4581-AC85-D0BA-D0E2822226D8}"/>
                </a:ext>
              </a:extLst>
            </p:cNvPr>
            <p:cNvSpPr>
              <a:spLocks noChangeShapeType="1"/>
            </p:cNvSpPr>
            <p:nvPr/>
          </p:nvSpPr>
          <p:spPr bwMode="auto">
            <a:xfrm>
              <a:off x="3649"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4" name="Line 1231">
              <a:extLst>
                <a:ext uri="{FF2B5EF4-FFF2-40B4-BE49-F238E27FC236}">
                  <a16:creationId xmlns:a16="http://schemas.microsoft.com/office/drawing/2014/main" id="{A066A079-BACA-ACA6-4785-44ABC7D3A1B8}"/>
                </a:ext>
              </a:extLst>
            </p:cNvPr>
            <p:cNvSpPr>
              <a:spLocks noChangeShapeType="1"/>
            </p:cNvSpPr>
            <p:nvPr/>
          </p:nvSpPr>
          <p:spPr bwMode="auto">
            <a:xfrm>
              <a:off x="3764"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5" name="Line 1246">
              <a:extLst>
                <a:ext uri="{FF2B5EF4-FFF2-40B4-BE49-F238E27FC236}">
                  <a16:creationId xmlns:a16="http://schemas.microsoft.com/office/drawing/2014/main" id="{1E18C306-158E-8CA4-F781-3E4B0A55FAEB}"/>
                </a:ext>
              </a:extLst>
            </p:cNvPr>
            <p:cNvSpPr>
              <a:spLocks noChangeShapeType="1"/>
            </p:cNvSpPr>
            <p:nvPr/>
          </p:nvSpPr>
          <p:spPr bwMode="auto">
            <a:xfrm>
              <a:off x="3879"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6" name="Line 1261">
              <a:extLst>
                <a:ext uri="{FF2B5EF4-FFF2-40B4-BE49-F238E27FC236}">
                  <a16:creationId xmlns:a16="http://schemas.microsoft.com/office/drawing/2014/main" id="{0C2847C2-0E5B-B16B-BB76-199F067F01D5}"/>
                </a:ext>
              </a:extLst>
            </p:cNvPr>
            <p:cNvSpPr>
              <a:spLocks noChangeShapeType="1"/>
            </p:cNvSpPr>
            <p:nvPr/>
          </p:nvSpPr>
          <p:spPr bwMode="auto">
            <a:xfrm>
              <a:off x="3994"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7" name="Line 1276">
              <a:extLst>
                <a:ext uri="{FF2B5EF4-FFF2-40B4-BE49-F238E27FC236}">
                  <a16:creationId xmlns:a16="http://schemas.microsoft.com/office/drawing/2014/main" id="{C13BA862-8F5D-08DF-0F4C-2B05701DB0D7}"/>
                </a:ext>
              </a:extLst>
            </p:cNvPr>
            <p:cNvSpPr>
              <a:spLocks noChangeShapeType="1"/>
            </p:cNvSpPr>
            <p:nvPr/>
          </p:nvSpPr>
          <p:spPr bwMode="auto">
            <a:xfrm>
              <a:off x="4109" y="4636"/>
              <a:ext cx="0" cy="95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8" name="Line 1293">
              <a:extLst>
                <a:ext uri="{FF2B5EF4-FFF2-40B4-BE49-F238E27FC236}">
                  <a16:creationId xmlns:a16="http://schemas.microsoft.com/office/drawing/2014/main" id="{3D25F427-C9E1-89E4-AAE5-8A71EA7F9877}"/>
                </a:ext>
              </a:extLst>
            </p:cNvPr>
            <p:cNvSpPr>
              <a:spLocks noChangeShapeType="1"/>
            </p:cNvSpPr>
            <p:nvPr/>
          </p:nvSpPr>
          <p:spPr bwMode="auto">
            <a:xfrm>
              <a:off x="3072" y="4680"/>
              <a:ext cx="48"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19" name="Line 1294">
              <a:extLst>
                <a:ext uri="{FF2B5EF4-FFF2-40B4-BE49-F238E27FC236}">
                  <a16:creationId xmlns:a16="http://schemas.microsoft.com/office/drawing/2014/main" id="{F293091F-3B52-C757-C072-1E25721BB023}"/>
                </a:ext>
              </a:extLst>
            </p:cNvPr>
            <p:cNvSpPr>
              <a:spLocks noChangeShapeType="1"/>
            </p:cNvSpPr>
            <p:nvPr/>
          </p:nvSpPr>
          <p:spPr bwMode="auto">
            <a:xfrm>
              <a:off x="3120" y="4800"/>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0" name="Line 1295">
              <a:extLst>
                <a:ext uri="{FF2B5EF4-FFF2-40B4-BE49-F238E27FC236}">
                  <a16:creationId xmlns:a16="http://schemas.microsoft.com/office/drawing/2014/main" id="{99E689BB-5D80-C667-7790-A71D6C24C006}"/>
                </a:ext>
              </a:extLst>
            </p:cNvPr>
            <p:cNvSpPr>
              <a:spLocks noChangeShapeType="1"/>
            </p:cNvSpPr>
            <p:nvPr/>
          </p:nvSpPr>
          <p:spPr bwMode="auto">
            <a:xfrm>
              <a:off x="3264" y="4944"/>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1" name="Line 1296">
              <a:extLst>
                <a:ext uri="{FF2B5EF4-FFF2-40B4-BE49-F238E27FC236}">
                  <a16:creationId xmlns:a16="http://schemas.microsoft.com/office/drawing/2014/main" id="{4281F47D-DA6C-D208-F5A1-9C3331E5FCE7}"/>
                </a:ext>
              </a:extLst>
            </p:cNvPr>
            <p:cNvSpPr>
              <a:spLocks noChangeShapeType="1"/>
            </p:cNvSpPr>
            <p:nvPr/>
          </p:nvSpPr>
          <p:spPr bwMode="auto">
            <a:xfrm>
              <a:off x="3408" y="5088"/>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2" name="Line 1297">
              <a:extLst>
                <a:ext uri="{FF2B5EF4-FFF2-40B4-BE49-F238E27FC236}">
                  <a16:creationId xmlns:a16="http://schemas.microsoft.com/office/drawing/2014/main" id="{F1F9C6DE-BF31-22EA-69D0-6DE2A5BEF463}"/>
                </a:ext>
              </a:extLst>
            </p:cNvPr>
            <p:cNvSpPr>
              <a:spLocks noChangeShapeType="1"/>
            </p:cNvSpPr>
            <p:nvPr/>
          </p:nvSpPr>
          <p:spPr bwMode="auto">
            <a:xfrm>
              <a:off x="3552" y="5232"/>
              <a:ext cx="288"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3" name="Line 1298">
              <a:extLst>
                <a:ext uri="{FF2B5EF4-FFF2-40B4-BE49-F238E27FC236}">
                  <a16:creationId xmlns:a16="http://schemas.microsoft.com/office/drawing/2014/main" id="{1250CD79-A790-0D00-9FFD-E85BE8EDF1AB}"/>
                </a:ext>
              </a:extLst>
            </p:cNvPr>
            <p:cNvSpPr>
              <a:spLocks noChangeShapeType="1"/>
            </p:cNvSpPr>
            <p:nvPr/>
          </p:nvSpPr>
          <p:spPr bwMode="auto">
            <a:xfrm>
              <a:off x="3888" y="5346"/>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4" name="Line 1299">
              <a:extLst>
                <a:ext uri="{FF2B5EF4-FFF2-40B4-BE49-F238E27FC236}">
                  <a16:creationId xmlns:a16="http://schemas.microsoft.com/office/drawing/2014/main" id="{CA1C87AA-2949-7B5A-E627-1C028CC17EFF}"/>
                </a:ext>
              </a:extLst>
            </p:cNvPr>
            <p:cNvSpPr>
              <a:spLocks noChangeShapeType="1"/>
            </p:cNvSpPr>
            <p:nvPr/>
          </p:nvSpPr>
          <p:spPr bwMode="auto">
            <a:xfrm>
              <a:off x="3990" y="5484"/>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5" name="Line 1300">
              <a:extLst>
                <a:ext uri="{FF2B5EF4-FFF2-40B4-BE49-F238E27FC236}">
                  <a16:creationId xmlns:a16="http://schemas.microsoft.com/office/drawing/2014/main" id="{1441EAAB-EC5F-ADDD-1513-37A05A9CFADF}"/>
                </a:ext>
              </a:extLst>
            </p:cNvPr>
            <p:cNvSpPr>
              <a:spLocks noChangeShapeType="1"/>
            </p:cNvSpPr>
            <p:nvPr/>
          </p:nvSpPr>
          <p:spPr bwMode="auto">
            <a:xfrm>
              <a:off x="3054" y="4746"/>
              <a:ext cx="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6" name="Line 1301">
              <a:extLst>
                <a:ext uri="{FF2B5EF4-FFF2-40B4-BE49-F238E27FC236}">
                  <a16:creationId xmlns:a16="http://schemas.microsoft.com/office/drawing/2014/main" id="{BA0F2A39-190F-9E49-F230-3C31DEFD5026}"/>
                </a:ext>
              </a:extLst>
            </p:cNvPr>
            <p:cNvSpPr>
              <a:spLocks noChangeShapeType="1"/>
            </p:cNvSpPr>
            <p:nvPr/>
          </p:nvSpPr>
          <p:spPr bwMode="auto">
            <a:xfrm>
              <a:off x="3114" y="4872"/>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7" name="Line 1302">
              <a:extLst>
                <a:ext uri="{FF2B5EF4-FFF2-40B4-BE49-F238E27FC236}">
                  <a16:creationId xmlns:a16="http://schemas.microsoft.com/office/drawing/2014/main" id="{6EA1499F-55C3-5FA0-E2AB-FF605CC47C93}"/>
                </a:ext>
              </a:extLst>
            </p:cNvPr>
            <p:cNvSpPr>
              <a:spLocks noChangeShapeType="1"/>
            </p:cNvSpPr>
            <p:nvPr/>
          </p:nvSpPr>
          <p:spPr bwMode="auto">
            <a:xfrm>
              <a:off x="3264" y="4992"/>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8" name="Line 1303">
              <a:extLst>
                <a:ext uri="{FF2B5EF4-FFF2-40B4-BE49-F238E27FC236}">
                  <a16:creationId xmlns:a16="http://schemas.microsoft.com/office/drawing/2014/main" id="{E51D063F-52FC-F81B-A7AF-99F9BCC8F8C1}"/>
                </a:ext>
              </a:extLst>
            </p:cNvPr>
            <p:cNvSpPr>
              <a:spLocks noChangeShapeType="1"/>
            </p:cNvSpPr>
            <p:nvPr/>
          </p:nvSpPr>
          <p:spPr bwMode="auto">
            <a:xfrm>
              <a:off x="3408" y="5136"/>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29" name="Line 1304">
              <a:extLst>
                <a:ext uri="{FF2B5EF4-FFF2-40B4-BE49-F238E27FC236}">
                  <a16:creationId xmlns:a16="http://schemas.microsoft.com/office/drawing/2014/main" id="{62F2F4EF-A3A8-E1E1-B417-7C2157F8FDD5}"/>
                </a:ext>
              </a:extLst>
            </p:cNvPr>
            <p:cNvSpPr>
              <a:spLocks noChangeShapeType="1"/>
            </p:cNvSpPr>
            <p:nvPr/>
          </p:nvSpPr>
          <p:spPr bwMode="auto">
            <a:xfrm>
              <a:off x="3552" y="5280"/>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30" name="Line 1305">
              <a:extLst>
                <a:ext uri="{FF2B5EF4-FFF2-40B4-BE49-F238E27FC236}">
                  <a16:creationId xmlns:a16="http://schemas.microsoft.com/office/drawing/2014/main" id="{ABB9D6AC-CAA4-727E-C395-7A864DEBBB3C}"/>
                </a:ext>
              </a:extLst>
            </p:cNvPr>
            <p:cNvSpPr>
              <a:spLocks noChangeShapeType="1"/>
            </p:cNvSpPr>
            <p:nvPr/>
          </p:nvSpPr>
          <p:spPr bwMode="auto">
            <a:xfrm>
              <a:off x="3996" y="5532"/>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31" name="Line 1306">
              <a:extLst>
                <a:ext uri="{FF2B5EF4-FFF2-40B4-BE49-F238E27FC236}">
                  <a16:creationId xmlns:a16="http://schemas.microsoft.com/office/drawing/2014/main" id="{C2376151-D51F-3124-2273-35C1A19301ED}"/>
                </a:ext>
              </a:extLst>
            </p:cNvPr>
            <p:cNvSpPr>
              <a:spLocks noChangeShapeType="1"/>
            </p:cNvSpPr>
            <p:nvPr/>
          </p:nvSpPr>
          <p:spPr bwMode="auto">
            <a:xfrm>
              <a:off x="3888" y="5406"/>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32" name="Text Box 1307">
              <a:extLst>
                <a:ext uri="{FF2B5EF4-FFF2-40B4-BE49-F238E27FC236}">
                  <a16:creationId xmlns:a16="http://schemas.microsoft.com/office/drawing/2014/main" id="{A041C3FF-4B2D-0AAC-D693-C3174B15670D}"/>
                </a:ext>
              </a:extLst>
            </p:cNvPr>
            <p:cNvSpPr txBox="1">
              <a:spLocks noChangeArrowheads="1"/>
            </p:cNvSpPr>
            <p:nvPr/>
          </p:nvSpPr>
          <p:spPr bwMode="auto">
            <a:xfrm>
              <a:off x="2496" y="4416"/>
              <a:ext cx="528"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000">
                  <a:latin typeface="HGP創英角ﾎﾟｯﾌﾟ体" panose="040B0A00000000000000" pitchFamily="50" charset="-128"/>
                  <a:ea typeface="HGP創英角ﾎﾟｯﾌﾟ体" panose="040B0A00000000000000" pitchFamily="50" charset="-128"/>
                </a:rPr>
                <a:t>計画</a:t>
              </a:r>
            </a:p>
            <a:p>
              <a:pPr algn="ctr" eaLnBrk="1" hangingPunct="1">
                <a:spcBef>
                  <a:spcPct val="0"/>
                </a:spcBef>
                <a:buFontTx/>
                <a:buNone/>
              </a:pPr>
              <a:r>
                <a:rPr lang="ja-JP" altLang="en-US" sz="1000">
                  <a:latin typeface="HGP創英角ﾎﾟｯﾌﾟ体" panose="040B0A00000000000000" pitchFamily="50" charset="-128"/>
                  <a:ea typeface="HGP創英角ﾎﾟｯﾌﾟ体" panose="040B0A00000000000000" pitchFamily="50" charset="-128"/>
                </a:rPr>
                <a:t>実績</a:t>
              </a:r>
            </a:p>
          </p:txBody>
        </p:sp>
        <p:sp>
          <p:nvSpPr>
            <p:cNvPr id="21633" name="Line 1309">
              <a:extLst>
                <a:ext uri="{FF2B5EF4-FFF2-40B4-BE49-F238E27FC236}">
                  <a16:creationId xmlns:a16="http://schemas.microsoft.com/office/drawing/2014/main" id="{3F370FC9-A955-0BE8-E7E2-360B683505B5}"/>
                </a:ext>
              </a:extLst>
            </p:cNvPr>
            <p:cNvSpPr>
              <a:spLocks noChangeShapeType="1"/>
            </p:cNvSpPr>
            <p:nvPr/>
          </p:nvSpPr>
          <p:spPr bwMode="auto">
            <a:xfrm>
              <a:off x="2856" y="4566"/>
              <a:ext cx="14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sp>
          <p:nvSpPr>
            <p:cNvPr id="21634" name="Line 1310">
              <a:extLst>
                <a:ext uri="{FF2B5EF4-FFF2-40B4-BE49-F238E27FC236}">
                  <a16:creationId xmlns:a16="http://schemas.microsoft.com/office/drawing/2014/main" id="{CA86A74D-134B-C29E-20B0-896E1744204A}"/>
                </a:ext>
              </a:extLst>
            </p:cNvPr>
            <p:cNvSpPr>
              <a:spLocks noChangeShapeType="1"/>
            </p:cNvSpPr>
            <p:nvPr/>
          </p:nvSpPr>
          <p:spPr bwMode="auto">
            <a:xfrm>
              <a:off x="2862" y="4488"/>
              <a:ext cx="144" cy="0"/>
            </a:xfrm>
            <a:prstGeom prst="line">
              <a:avLst/>
            </a:prstGeom>
            <a:noFill/>
            <a:ln w="9525">
              <a:solidFill>
                <a:schemeClr val="tx1"/>
              </a:solidFill>
              <a:prstDash val="sysDot"/>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2400">
                <a:latin typeface="HGP創英角ﾎﾟｯﾌﾟ体" panose="040B0A00000000000000" pitchFamily="50" charset="-128"/>
                <a:ea typeface="HGP創英角ﾎﾟｯﾌﾟ体" panose="040B0A00000000000000" pitchFamily="50" charset="-128"/>
              </a:endParaRPr>
            </a:p>
          </p:txBody>
        </p:sp>
      </p:grpSp>
      <p:sp>
        <p:nvSpPr>
          <p:cNvPr id="21511" name="Text Box 1312">
            <a:extLst>
              <a:ext uri="{FF2B5EF4-FFF2-40B4-BE49-F238E27FC236}">
                <a16:creationId xmlns:a16="http://schemas.microsoft.com/office/drawing/2014/main" id="{A3DDD897-08FB-20A3-DA8B-E860170876C9}"/>
              </a:ext>
            </a:extLst>
          </p:cNvPr>
          <p:cNvSpPr txBox="1">
            <a:spLocks noChangeArrowheads="1"/>
          </p:cNvSpPr>
          <p:nvPr/>
        </p:nvSpPr>
        <p:spPr bwMode="auto">
          <a:xfrm>
            <a:off x="5486399" y="1905000"/>
            <a:ext cx="256563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400" dirty="0">
                <a:latin typeface="HGP創英角ﾎﾟｯﾌﾟ体" panose="040B0A00000000000000" pitchFamily="50" charset="-128"/>
                <a:ea typeface="HGP創英角ﾎﾟｯﾌﾟ体" panose="040B0A00000000000000" pitchFamily="50" charset="-128"/>
              </a:rPr>
              <a:t>表１．ＱＣサークル活動計画表</a:t>
            </a:r>
          </a:p>
        </p:txBody>
      </p:sp>
      <p:sp>
        <p:nvSpPr>
          <p:cNvPr id="21512" name="Text Box 128">
            <a:extLst>
              <a:ext uri="{FF2B5EF4-FFF2-40B4-BE49-F238E27FC236}">
                <a16:creationId xmlns:a16="http://schemas.microsoft.com/office/drawing/2014/main" id="{AD6AFA77-2D4F-88BA-845B-88374D4A9177}"/>
              </a:ext>
            </a:extLst>
          </p:cNvPr>
          <p:cNvSpPr txBox="1">
            <a:spLocks noChangeArrowheads="1"/>
          </p:cNvSpPr>
          <p:nvPr/>
        </p:nvSpPr>
        <p:spPr bwMode="auto">
          <a:xfrm>
            <a:off x="228600" y="5105400"/>
            <a:ext cx="3695700"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just">
              <a:spcBef>
                <a:spcPct val="0"/>
              </a:spcBef>
              <a:buFontTx/>
              <a:buNone/>
            </a:pPr>
            <a:r>
              <a:rPr kumimoji="0" lang="ja-JP" altLang="en-US" sz="1600" b="1" dirty="0">
                <a:latin typeface="HGP創英角ﾎﾟｯﾌﾟ体" panose="040B0A00000000000000" pitchFamily="50" charset="-128"/>
                <a:ea typeface="HGP創英角ﾎﾟｯﾌﾟ体" panose="040B0A00000000000000" pitchFamily="50" charset="-128"/>
              </a:rPr>
              <a:t>＜コメント＞</a:t>
            </a:r>
          </a:p>
          <a:p>
            <a:pPr algn="just">
              <a:spcBef>
                <a:spcPct val="0"/>
              </a:spcBef>
              <a:buFontTx/>
              <a:buNone/>
            </a:pPr>
            <a:r>
              <a:rPr kumimoji="0" lang="ja-JP" altLang="en-US" sz="1600" b="1" dirty="0">
                <a:latin typeface="HGP創英角ﾎﾟｯﾌﾟ体" panose="040B0A00000000000000" pitchFamily="50" charset="-128"/>
                <a:ea typeface="HGP創英角ﾎﾟｯﾌﾟ体" panose="040B0A00000000000000" pitchFamily="50" charset="-128"/>
              </a:rPr>
              <a:t>Ａサークルのバランスは、上司の満足度は低いですが、会合への参加率が良いサークルであることがわかります。</a:t>
            </a:r>
          </a:p>
        </p:txBody>
      </p:sp>
      <p:sp>
        <p:nvSpPr>
          <p:cNvPr id="21513" name="Text Box 129">
            <a:extLst>
              <a:ext uri="{FF2B5EF4-FFF2-40B4-BE49-F238E27FC236}">
                <a16:creationId xmlns:a16="http://schemas.microsoft.com/office/drawing/2014/main" id="{9F5ED62B-E2B8-B54D-FB44-E5F92AAC01BF}"/>
              </a:ext>
            </a:extLst>
          </p:cNvPr>
          <p:cNvSpPr txBox="1">
            <a:spLocks noChangeArrowheads="1"/>
          </p:cNvSpPr>
          <p:nvPr/>
        </p:nvSpPr>
        <p:spPr bwMode="auto">
          <a:xfrm>
            <a:off x="5029200" y="5029200"/>
            <a:ext cx="32004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just">
              <a:spcBef>
                <a:spcPct val="0"/>
              </a:spcBef>
              <a:buFontTx/>
              <a:buNone/>
            </a:pPr>
            <a:endParaRPr kumimoji="0" lang="ja-JP" altLang="ja-JP" sz="1400" b="1">
              <a:latin typeface="HG丸ｺﾞｼｯｸM-PRO" panose="020F0600000000000000" pitchFamily="50" charset="-128"/>
              <a:ea typeface="HG丸ｺﾞｼｯｸM-PRO" panose="020F0600000000000000" pitchFamily="50" charset="-128"/>
            </a:endParaRPr>
          </a:p>
        </p:txBody>
      </p:sp>
      <p:sp>
        <p:nvSpPr>
          <p:cNvPr id="21514" name="Text Box 130">
            <a:extLst>
              <a:ext uri="{FF2B5EF4-FFF2-40B4-BE49-F238E27FC236}">
                <a16:creationId xmlns:a16="http://schemas.microsoft.com/office/drawing/2014/main" id="{47BFEED1-4CCA-4D23-9A4B-323E09C2906C}"/>
              </a:ext>
            </a:extLst>
          </p:cNvPr>
          <p:cNvSpPr txBox="1">
            <a:spLocks noChangeArrowheads="1"/>
          </p:cNvSpPr>
          <p:nvPr/>
        </p:nvSpPr>
        <p:spPr bwMode="auto">
          <a:xfrm>
            <a:off x="4572000" y="4876800"/>
            <a:ext cx="41910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just">
              <a:spcBef>
                <a:spcPct val="0"/>
              </a:spcBef>
              <a:buFontTx/>
              <a:buNone/>
            </a:pPr>
            <a:r>
              <a:rPr kumimoji="0" lang="en-US" altLang="ja-JP" sz="1600" b="1" dirty="0">
                <a:latin typeface="HGP創英角ﾎﾟｯﾌﾟ体" panose="040B0A00000000000000" pitchFamily="50" charset="-128"/>
                <a:ea typeface="HGP創英角ﾎﾟｯﾌﾟ体" panose="040B0A00000000000000" pitchFamily="50" charset="-128"/>
              </a:rPr>
              <a:t>&lt;</a:t>
            </a:r>
            <a:r>
              <a:rPr kumimoji="0" lang="ja-JP" altLang="en-US" sz="1600" b="1">
                <a:latin typeface="HGP創英角ﾎﾟｯﾌﾟ体" panose="040B0A00000000000000" pitchFamily="50" charset="-128"/>
                <a:ea typeface="HGP創英角ﾎﾟｯﾌﾟ体" panose="040B0A00000000000000" pitchFamily="50" charset="-128"/>
              </a:rPr>
              <a:t>コメント</a:t>
            </a:r>
            <a:r>
              <a:rPr kumimoji="0" lang="en-US" altLang="ja-JP" sz="1600" b="1" dirty="0">
                <a:latin typeface="HGP創英角ﾎﾟｯﾌﾟ体" panose="040B0A00000000000000" pitchFamily="50" charset="-128"/>
                <a:ea typeface="HGP創英角ﾎﾟｯﾌﾟ体" panose="040B0A00000000000000" pitchFamily="50" charset="-128"/>
              </a:rPr>
              <a:t>&gt;</a:t>
            </a:r>
          </a:p>
          <a:p>
            <a:pPr algn="just">
              <a:spcBef>
                <a:spcPct val="0"/>
              </a:spcBef>
              <a:buFontTx/>
              <a:buNone/>
            </a:pPr>
            <a:r>
              <a:rPr kumimoji="0" lang="ja-JP" altLang="en-US" sz="1600" b="1">
                <a:latin typeface="HGP創英角ﾎﾟｯﾌﾟ体" panose="040B0A00000000000000" pitchFamily="50" charset="-128"/>
                <a:ea typeface="HGP創英角ﾎﾟｯﾌﾟ体" panose="040B0A00000000000000" pitchFamily="50" charset="-128"/>
              </a:rPr>
              <a:t>８月初旬にテーマを決め、現状把握目標設定を８月中旬までに終えます。９月には対策を完了し、１０月に効果を確認するとともに、活動内容のまとめを行ないます。全部で約９０日間の活動を行ないます。</a:t>
            </a:r>
          </a:p>
          <a:p>
            <a:pPr algn="just">
              <a:spcBef>
                <a:spcPct val="0"/>
              </a:spcBef>
              <a:buFontTx/>
              <a:buNone/>
            </a:pPr>
            <a:endParaRPr kumimoji="0" lang="en-US" altLang="ja-JP" sz="1600" b="1" dirty="0">
              <a:latin typeface="HGP創英角ﾎﾟｯﾌﾟ体" panose="040B0A00000000000000" pitchFamily="50" charset="-128"/>
              <a:ea typeface="HGP創英角ﾎﾟｯﾌﾟ体" panose="040B0A00000000000000" pitchFamily="50" charset="-128"/>
            </a:endParaRPr>
          </a:p>
        </p:txBody>
      </p:sp>
      <p:pic>
        <p:nvPicPr>
          <p:cNvPr id="21515" name="Picture 135">
            <a:extLst>
              <a:ext uri="{FF2B5EF4-FFF2-40B4-BE49-F238E27FC236}">
                <a16:creationId xmlns:a16="http://schemas.microsoft.com/office/drawing/2014/main" id="{49985113-EA66-8F7E-744C-30CFB8E5625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775" y="1587500"/>
            <a:ext cx="4368800" cy="284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a:extLst>
              <a:ext uri="{FF2B5EF4-FFF2-40B4-BE49-F238E27FC236}">
                <a16:creationId xmlns:a16="http://schemas.microsoft.com/office/drawing/2014/main" id="{969A88AD-8218-4837-8E7B-74F9390EBCDD}"/>
              </a:ext>
            </a:extLst>
          </p:cNvPr>
          <p:cNvSpPr txBox="1"/>
          <p:nvPr/>
        </p:nvSpPr>
        <p:spPr>
          <a:xfrm>
            <a:off x="2676545" y="2536089"/>
            <a:ext cx="307258" cy="369332"/>
          </a:xfrm>
          <a:prstGeom prst="rect">
            <a:avLst/>
          </a:prstGeom>
          <a:solidFill>
            <a:schemeClr val="bg1"/>
          </a:solidFill>
        </p:spPr>
        <p:txBody>
          <a:bodyPr wrap="square" rtlCol="0">
            <a:spAutoFit/>
          </a:bodyPr>
          <a:lstStyle/>
          <a:p>
            <a:r>
              <a:rPr kumimoji="1" lang="en-US" altLang="ja-JP" dirty="0">
                <a:latin typeface="HGS創英角ﾎﾟｯﾌﾟ体" panose="040B0A00000000000000" pitchFamily="50" charset="-128"/>
                <a:ea typeface="HGS創英角ﾎﾟｯﾌﾟ体" panose="040B0A00000000000000" pitchFamily="50" charset="-128"/>
              </a:rPr>
              <a:t>B</a:t>
            </a:r>
            <a:endParaRPr kumimoji="1" lang="ja-JP" altLang="en-US" dirty="0">
              <a:latin typeface="HGS創英角ﾎﾟｯﾌﾟ体" panose="040B0A00000000000000" pitchFamily="50" charset="-128"/>
              <a:ea typeface="HGS創英角ﾎﾟｯﾌﾟ体" panose="040B0A00000000000000" pitchFamily="50" charset="-128"/>
            </a:endParaRPr>
          </a:p>
        </p:txBody>
      </p:sp>
      <p:sp>
        <p:nvSpPr>
          <p:cNvPr id="135" name="テキスト ボックス 134">
            <a:extLst>
              <a:ext uri="{FF2B5EF4-FFF2-40B4-BE49-F238E27FC236}">
                <a16:creationId xmlns:a16="http://schemas.microsoft.com/office/drawing/2014/main" id="{082D6394-EF83-4184-AEA4-BEF045C871E8}"/>
              </a:ext>
            </a:extLst>
          </p:cNvPr>
          <p:cNvSpPr txBox="1"/>
          <p:nvPr/>
        </p:nvSpPr>
        <p:spPr>
          <a:xfrm>
            <a:off x="1271473" y="1456010"/>
            <a:ext cx="307258" cy="369332"/>
          </a:xfrm>
          <a:prstGeom prst="rect">
            <a:avLst/>
          </a:prstGeom>
          <a:solidFill>
            <a:schemeClr val="bg1"/>
          </a:solidFill>
        </p:spPr>
        <p:txBody>
          <a:bodyPr wrap="square" rtlCol="0">
            <a:spAutoFit/>
          </a:bodyPr>
          <a:lstStyle/>
          <a:p>
            <a:r>
              <a:rPr kumimoji="1" lang="en-US" altLang="ja-JP" dirty="0">
                <a:latin typeface="HGS創英角ﾎﾟｯﾌﾟ体" panose="040B0A00000000000000" pitchFamily="50" charset="-128"/>
                <a:ea typeface="HGS創英角ﾎﾟｯﾌﾟ体" panose="040B0A00000000000000" pitchFamily="50" charset="-128"/>
              </a:rPr>
              <a:t>A</a:t>
            </a:r>
            <a:endParaRPr kumimoji="1" lang="ja-JP" altLang="en-US" dirty="0">
              <a:latin typeface="HGS創英角ﾎﾟｯﾌﾟ体" panose="040B0A00000000000000" pitchFamily="50" charset="-128"/>
              <a:ea typeface="HGS創英角ﾎﾟｯﾌﾟ体" panose="040B0A00000000000000" pitchFamily="50" charset="-128"/>
            </a:endParaRPr>
          </a:p>
        </p:txBody>
      </p:sp>
      <p:sp>
        <p:nvSpPr>
          <p:cNvPr id="136" name="テキスト ボックス 135">
            <a:extLst>
              <a:ext uri="{FF2B5EF4-FFF2-40B4-BE49-F238E27FC236}">
                <a16:creationId xmlns:a16="http://schemas.microsoft.com/office/drawing/2014/main" id="{BEF5AE8F-7EAB-4975-82F7-FEDCB8695473}"/>
              </a:ext>
            </a:extLst>
          </p:cNvPr>
          <p:cNvSpPr txBox="1"/>
          <p:nvPr/>
        </p:nvSpPr>
        <p:spPr>
          <a:xfrm>
            <a:off x="-160402" y="2584934"/>
            <a:ext cx="307258" cy="276999"/>
          </a:xfrm>
          <a:prstGeom prst="rect">
            <a:avLst/>
          </a:prstGeom>
          <a:solidFill>
            <a:schemeClr val="bg1"/>
          </a:solidFill>
        </p:spPr>
        <p:txBody>
          <a:bodyPr wrap="square" lIns="0" tIns="0" rIns="0" bIns="0" rtlCol="0">
            <a:spAutoFit/>
          </a:bodyPr>
          <a:lstStyle/>
          <a:p>
            <a:pPr algn="r"/>
            <a:r>
              <a:rPr kumimoji="1" lang="en-US" altLang="ja-JP" dirty="0">
                <a:latin typeface="HGS創英角ﾎﾟｯﾌﾟ体" panose="040B0A00000000000000" pitchFamily="50" charset="-128"/>
                <a:ea typeface="HGS創英角ﾎﾟｯﾌﾟ体" panose="040B0A00000000000000" pitchFamily="50" charset="-128"/>
              </a:rPr>
              <a:t>E</a:t>
            </a:r>
            <a:endParaRPr kumimoji="1" lang="ja-JP" altLang="en-US" dirty="0">
              <a:latin typeface="HGS創英角ﾎﾟｯﾌﾟ体" panose="040B0A00000000000000" pitchFamily="50" charset="-128"/>
              <a:ea typeface="HGS創英角ﾎﾟｯﾌﾟ体" panose="040B0A00000000000000" pitchFamily="50" charset="-128"/>
            </a:endParaRPr>
          </a:p>
        </p:txBody>
      </p:sp>
      <p:sp>
        <p:nvSpPr>
          <p:cNvPr id="137" name="テキスト ボックス 136">
            <a:extLst>
              <a:ext uri="{FF2B5EF4-FFF2-40B4-BE49-F238E27FC236}">
                <a16:creationId xmlns:a16="http://schemas.microsoft.com/office/drawing/2014/main" id="{18BD63B2-BCE6-418C-AC2F-A1C6A0724CC1}"/>
              </a:ext>
            </a:extLst>
          </p:cNvPr>
          <p:cNvSpPr txBox="1"/>
          <p:nvPr/>
        </p:nvSpPr>
        <p:spPr>
          <a:xfrm>
            <a:off x="2177792" y="4040250"/>
            <a:ext cx="307258" cy="369332"/>
          </a:xfrm>
          <a:prstGeom prst="rect">
            <a:avLst/>
          </a:prstGeom>
          <a:solidFill>
            <a:schemeClr val="bg1"/>
          </a:solidFill>
        </p:spPr>
        <p:txBody>
          <a:bodyPr wrap="square" rtlCol="0">
            <a:spAutoFit/>
          </a:bodyPr>
          <a:lstStyle/>
          <a:p>
            <a:r>
              <a:rPr kumimoji="1" lang="en-US" altLang="ja-JP" dirty="0">
                <a:latin typeface="HGS創英角ﾎﾟｯﾌﾟ体" panose="040B0A00000000000000" pitchFamily="50" charset="-128"/>
                <a:ea typeface="HGS創英角ﾎﾟｯﾌﾟ体" panose="040B0A00000000000000" pitchFamily="50" charset="-128"/>
              </a:rPr>
              <a:t>C</a:t>
            </a:r>
            <a:endParaRPr kumimoji="1" lang="ja-JP" altLang="en-US" dirty="0">
              <a:latin typeface="HGS創英角ﾎﾟｯﾌﾟ体" panose="040B0A00000000000000" pitchFamily="50" charset="-128"/>
              <a:ea typeface="HGS創英角ﾎﾟｯﾌﾟ体" panose="040B0A00000000000000" pitchFamily="50" charset="-128"/>
            </a:endParaRPr>
          </a:p>
        </p:txBody>
      </p:sp>
      <p:sp>
        <p:nvSpPr>
          <p:cNvPr id="140" name="テキスト ボックス 139">
            <a:extLst>
              <a:ext uri="{FF2B5EF4-FFF2-40B4-BE49-F238E27FC236}">
                <a16:creationId xmlns:a16="http://schemas.microsoft.com/office/drawing/2014/main" id="{7B7F92D9-F5D5-4EC2-92E1-36C494A32B50}"/>
              </a:ext>
            </a:extLst>
          </p:cNvPr>
          <p:cNvSpPr txBox="1"/>
          <p:nvPr/>
        </p:nvSpPr>
        <p:spPr>
          <a:xfrm>
            <a:off x="345773" y="4043914"/>
            <a:ext cx="307258" cy="369332"/>
          </a:xfrm>
          <a:prstGeom prst="rect">
            <a:avLst/>
          </a:prstGeom>
          <a:solidFill>
            <a:schemeClr val="bg1"/>
          </a:solidFill>
        </p:spPr>
        <p:txBody>
          <a:bodyPr wrap="square" rtlCol="0">
            <a:spAutoFit/>
          </a:bodyPr>
          <a:lstStyle/>
          <a:p>
            <a:r>
              <a:rPr kumimoji="1" lang="en-US" altLang="ja-JP" dirty="0">
                <a:latin typeface="HGS創英角ﾎﾟｯﾌﾟ体" panose="040B0A00000000000000" pitchFamily="50" charset="-128"/>
                <a:ea typeface="HGS創英角ﾎﾟｯﾌﾟ体" panose="040B0A00000000000000" pitchFamily="50" charset="-128"/>
              </a:rPr>
              <a:t>D</a:t>
            </a:r>
            <a:endParaRPr kumimoji="1" lang="ja-JP" altLang="en-US" dirty="0">
              <a:latin typeface="HGS創英角ﾎﾟｯﾌﾟ体" panose="040B0A00000000000000" pitchFamily="50" charset="-128"/>
              <a:ea typeface="HGS創英角ﾎﾟｯﾌﾟ体" panose="040B0A00000000000000" pitchFamily="50" charset="-128"/>
            </a:endParaRPr>
          </a:p>
        </p:txBody>
      </p:sp>
      <p:sp>
        <p:nvSpPr>
          <p:cNvPr id="141" name="テキスト ボックス 140">
            <a:extLst>
              <a:ext uri="{FF2B5EF4-FFF2-40B4-BE49-F238E27FC236}">
                <a16:creationId xmlns:a16="http://schemas.microsoft.com/office/drawing/2014/main" id="{C58EAE5B-74C2-4533-8D7A-623A33ECD10A}"/>
              </a:ext>
            </a:extLst>
          </p:cNvPr>
          <p:cNvSpPr txBox="1"/>
          <p:nvPr/>
        </p:nvSpPr>
        <p:spPr>
          <a:xfrm>
            <a:off x="1083719" y="1780524"/>
            <a:ext cx="307258" cy="1384995"/>
          </a:xfrm>
          <a:prstGeom prst="rect">
            <a:avLst/>
          </a:prstGeom>
          <a:noFill/>
        </p:spPr>
        <p:txBody>
          <a:bodyPr wrap="square" rtlCol="0">
            <a:spAutoFit/>
          </a:bodyPr>
          <a:lstStyle/>
          <a:p>
            <a:r>
              <a:rPr kumimoji="1" lang="ja-JP" altLang="en-US" sz="1400" dirty="0">
                <a:latin typeface="HGS創英角ﾎﾟｯﾌﾟ体" panose="040B0A00000000000000" pitchFamily="50" charset="-128"/>
                <a:ea typeface="HGS創英角ﾎﾟｯﾌﾟ体" panose="040B0A00000000000000" pitchFamily="50" charset="-128"/>
              </a:rPr>
              <a:t>５</a:t>
            </a:r>
            <a:endParaRPr kumimoji="1" lang="en-US" altLang="ja-JP" sz="1400" dirty="0">
              <a:latin typeface="HGS創英角ﾎﾟｯﾌﾟ体" panose="040B0A00000000000000" pitchFamily="50" charset="-128"/>
              <a:ea typeface="HGS創英角ﾎﾟｯﾌﾟ体" panose="040B0A00000000000000" pitchFamily="50" charset="-128"/>
            </a:endParaRPr>
          </a:p>
          <a:p>
            <a:r>
              <a:rPr kumimoji="1" lang="ja-JP" altLang="en-US" sz="1400" dirty="0">
                <a:latin typeface="HGS創英角ﾎﾟｯﾌﾟ体" panose="040B0A00000000000000" pitchFamily="50" charset="-128"/>
                <a:ea typeface="HGS創英角ﾎﾟｯﾌﾟ体" panose="040B0A00000000000000" pitchFamily="50" charset="-128"/>
              </a:rPr>
              <a:t>４</a:t>
            </a:r>
            <a:endParaRPr kumimoji="1" lang="en-US" altLang="ja-JP" sz="1400" dirty="0">
              <a:latin typeface="HGS創英角ﾎﾟｯﾌﾟ体" panose="040B0A00000000000000" pitchFamily="50" charset="-128"/>
              <a:ea typeface="HGS創英角ﾎﾟｯﾌﾟ体" panose="040B0A00000000000000" pitchFamily="50" charset="-128"/>
            </a:endParaRPr>
          </a:p>
          <a:p>
            <a:r>
              <a:rPr kumimoji="1" lang="ja-JP" altLang="en-US" sz="1400" dirty="0">
                <a:latin typeface="HGS創英角ﾎﾟｯﾌﾟ体" panose="040B0A00000000000000" pitchFamily="50" charset="-128"/>
                <a:ea typeface="HGS創英角ﾎﾟｯﾌﾟ体" panose="040B0A00000000000000" pitchFamily="50" charset="-128"/>
              </a:rPr>
              <a:t>３</a:t>
            </a:r>
            <a:endParaRPr kumimoji="1" lang="en-US" altLang="ja-JP" sz="1400" dirty="0">
              <a:latin typeface="HGS創英角ﾎﾟｯﾌﾟ体" panose="040B0A00000000000000" pitchFamily="50" charset="-128"/>
              <a:ea typeface="HGS創英角ﾎﾟｯﾌﾟ体" panose="040B0A00000000000000" pitchFamily="50" charset="-128"/>
            </a:endParaRPr>
          </a:p>
          <a:p>
            <a:r>
              <a:rPr kumimoji="1" lang="ja-JP" altLang="en-US" sz="1400" dirty="0">
                <a:latin typeface="HGS創英角ﾎﾟｯﾌﾟ体" panose="040B0A00000000000000" pitchFamily="50" charset="-128"/>
                <a:ea typeface="HGS創英角ﾎﾟｯﾌﾟ体" panose="040B0A00000000000000" pitchFamily="50" charset="-128"/>
              </a:rPr>
              <a:t>２</a:t>
            </a:r>
            <a:endParaRPr kumimoji="1" lang="en-US" altLang="ja-JP" sz="1400" dirty="0">
              <a:latin typeface="HGS創英角ﾎﾟｯﾌﾟ体" panose="040B0A00000000000000" pitchFamily="50" charset="-128"/>
              <a:ea typeface="HGS創英角ﾎﾟｯﾌﾟ体" panose="040B0A00000000000000" pitchFamily="50" charset="-128"/>
            </a:endParaRPr>
          </a:p>
          <a:p>
            <a:r>
              <a:rPr kumimoji="1" lang="ja-JP" altLang="en-US" sz="1400" dirty="0">
                <a:latin typeface="HGS創英角ﾎﾟｯﾌﾟ体" panose="040B0A00000000000000" pitchFamily="50" charset="-128"/>
                <a:ea typeface="HGS創英角ﾎﾟｯﾌﾟ体" panose="040B0A00000000000000" pitchFamily="50" charset="-128"/>
              </a:rPr>
              <a:t>１０</a:t>
            </a:r>
          </a:p>
        </p:txBody>
      </p:sp>
      <p:sp>
        <p:nvSpPr>
          <p:cNvPr id="138" name="吹き出し: 角を丸めた四角形 137">
            <a:extLst>
              <a:ext uri="{FF2B5EF4-FFF2-40B4-BE49-F238E27FC236}">
                <a16:creationId xmlns:a16="http://schemas.microsoft.com/office/drawing/2014/main" id="{5797B0B6-970F-48D0-8E96-AA5282CDD160}"/>
              </a:ext>
            </a:extLst>
          </p:cNvPr>
          <p:cNvSpPr/>
          <p:nvPr/>
        </p:nvSpPr>
        <p:spPr>
          <a:xfrm>
            <a:off x="6663517" y="137936"/>
            <a:ext cx="1783122" cy="486229"/>
          </a:xfrm>
          <a:prstGeom prst="wedgeRoundRectCallout">
            <a:avLst>
              <a:gd name="adj1" fmla="val -17903"/>
              <a:gd name="adj2" fmla="val 92052"/>
              <a:gd name="adj3" fmla="val 16667"/>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でのテキスト</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テキスト ボックス 53">
            <a:extLst>
              <a:ext uri="{FF2B5EF4-FFF2-40B4-BE49-F238E27FC236}">
                <a16:creationId xmlns:a16="http://schemas.microsoft.com/office/drawing/2014/main" id="{69CC4A68-2821-BA3C-416F-D83A2E7CFDC3}"/>
              </a:ext>
            </a:extLst>
          </p:cNvPr>
          <p:cNvSpPr txBox="1"/>
          <p:nvPr/>
        </p:nvSpPr>
        <p:spPr>
          <a:xfrm>
            <a:off x="4733000" y="2773442"/>
            <a:ext cx="2030482" cy="338554"/>
          </a:xfrm>
          <a:prstGeom prst="rect">
            <a:avLst/>
          </a:prstGeom>
          <a:noFill/>
        </p:spPr>
        <p:txBody>
          <a:bodyPr wrap="square" rtlCol="0">
            <a:spAutoFit/>
          </a:bodyPr>
          <a:lstStyle/>
          <a:p>
            <a:r>
              <a:rPr lang="ja-JP" altLang="en-US" sz="1600" dirty="0">
                <a:solidFill>
                  <a:srgbClr val="FF0000"/>
                </a:solidFill>
                <a:latin typeface="HGS創英角ﾎﾟｯﾌﾟ体" panose="040B0A00000000000000" pitchFamily="50" charset="-128"/>
                <a:ea typeface="HGS創英角ﾎﾟｯﾌﾟ体" panose="040B0A00000000000000" pitchFamily="50" charset="-128"/>
              </a:rPr>
              <a:t>新しいものから取る</a:t>
            </a:r>
            <a:endParaRPr lang="en-US" altLang="ja-JP" sz="1600" dirty="0">
              <a:solidFill>
                <a:srgbClr val="FF0000"/>
              </a:solidFill>
              <a:latin typeface="HGS創英角ﾎﾟｯﾌﾟ体" panose="040B0A00000000000000" pitchFamily="50" charset="-128"/>
              <a:ea typeface="HGS創英角ﾎﾟｯﾌﾟ体" panose="040B0A00000000000000" pitchFamily="50" charset="-128"/>
            </a:endParaRPr>
          </a:p>
        </p:txBody>
      </p:sp>
      <p:sp>
        <p:nvSpPr>
          <p:cNvPr id="79" name="テキスト ボックス 78">
            <a:extLst>
              <a:ext uri="{FF2B5EF4-FFF2-40B4-BE49-F238E27FC236}">
                <a16:creationId xmlns:a16="http://schemas.microsoft.com/office/drawing/2014/main" id="{F020E3BB-D166-CCAA-0986-6F51081C1B13}"/>
              </a:ext>
            </a:extLst>
          </p:cNvPr>
          <p:cNvSpPr txBox="1"/>
          <p:nvPr/>
        </p:nvSpPr>
        <p:spPr>
          <a:xfrm>
            <a:off x="4848621" y="1370041"/>
            <a:ext cx="1150726"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好みが</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わからない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8247739" y="2122923"/>
            <a:ext cx="738664" cy="2889344"/>
          </a:xfrm>
          <a:prstGeom prst="rect">
            <a:avLst/>
          </a:prstGeom>
          <a:noFill/>
          <a:ln>
            <a:solidFill>
              <a:schemeClr val="accent1">
                <a:shade val="15000"/>
              </a:schemeClr>
            </a:solidFill>
          </a:ln>
        </p:spPr>
        <p:txBody>
          <a:bodyPr vert="eaVert" wrap="square" rtlCol="0">
            <a:spAutoFit/>
          </a:bodyPr>
          <a:lstStyle/>
          <a:p>
            <a:pPr algn="ctr"/>
            <a:r>
              <a:rPr lang="ja-JP" altLang="en-US" b="1" dirty="0">
                <a:latin typeface="HGS創英角ﾎﾟｯﾌﾟ体" panose="040B0A00000000000000" pitchFamily="50" charset="-128"/>
                <a:ea typeface="HGS創英角ﾎﾟｯﾌﾟ体" panose="040B0A00000000000000" pitchFamily="50" charset="-128"/>
              </a:rPr>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a:cxnSpLocks/>
            <a:endCxn id="8" idx="1"/>
          </p:cNvCxnSpPr>
          <p:nvPr/>
        </p:nvCxnSpPr>
        <p:spPr>
          <a:xfrm>
            <a:off x="16867" y="3562887"/>
            <a:ext cx="8230872" cy="47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5021739" y="868931"/>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お客様</a:t>
            </a:r>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503873" y="5749376"/>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売り場</a:t>
            </a:r>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4307076" y="5794073"/>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1262825" y="857250"/>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2332483" y="1192545"/>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6113330" y="1192545"/>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1521076" y="357938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5070157" y="3632322"/>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a:cxnSpLocks/>
          </p:cNvCxnSpPr>
          <p:nvPr/>
        </p:nvCxnSpPr>
        <p:spPr>
          <a:xfrm>
            <a:off x="1338384" y="2569226"/>
            <a:ext cx="1704810" cy="97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124502" y="2413382"/>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lang="ja-JP" altLang="en-US" sz="1400" b="1" dirty="0"/>
              <a:t>で行ってる</a:t>
            </a:r>
            <a:endParaRPr lang="en-US" altLang="ja-JP" sz="1400" b="1"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118" y="1199868"/>
            <a:ext cx="1992994" cy="307777"/>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1278100" y="4140065"/>
            <a:ext cx="1276964" cy="65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332915" y="4756570"/>
            <a:ext cx="1857874" cy="307777"/>
          </a:xfrm>
          <a:prstGeom prst="rect">
            <a:avLst/>
          </a:prstGeom>
          <a:noFill/>
        </p:spPr>
        <p:txBody>
          <a:bodyPr wrap="square" rtlCol="0">
            <a:spAutoFit/>
          </a:bodyPr>
          <a:lstStyle/>
          <a:p>
            <a:r>
              <a:rPr lang="ja-JP" altLang="en-US" sz="1400" b="1" dirty="0">
                <a:solidFill>
                  <a:srgbClr val="FF0000"/>
                </a:solidFill>
                <a:latin typeface="HGS創英角ﾎﾟｯﾌﾟ体" panose="040B0A00000000000000" pitchFamily="50" charset="-128"/>
                <a:ea typeface="HGS創英角ﾎﾟｯﾌﾟ体" panose="040B0A00000000000000" pitchFamily="50" charset="-128"/>
              </a:rPr>
              <a:t>売り場面積が広い</a:t>
            </a:r>
            <a:endParaRPr lang="en-US" altLang="ja-JP" sz="1400" b="1" dirty="0">
              <a:solidFill>
                <a:srgbClr val="FF0000"/>
              </a:solidFill>
              <a:latin typeface="HGS創英角ﾎﾟｯﾌﾟ体" panose="040B0A00000000000000" pitchFamily="50" charset="-128"/>
              <a:ea typeface="HGS創英角ﾎﾟｯﾌﾟ体" panose="040B0A00000000000000" pitchFamily="50" charset="-128"/>
            </a:endParaRPr>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1483440" y="4224857"/>
            <a:ext cx="439819" cy="4620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4906395" y="4422893"/>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3693125" y="4224857"/>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日持ちしない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5154193" y="4390680"/>
            <a:ext cx="307286" cy="4957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2679916" y="1825836"/>
            <a:ext cx="114281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3903165" y="1586850"/>
            <a:ext cx="1534520" cy="523220"/>
          </a:xfrm>
          <a:prstGeom prst="rect">
            <a:avLst/>
          </a:prstGeom>
          <a:noFill/>
        </p:spPr>
        <p:txBody>
          <a:bodyPr wrap="square" rtlCol="0">
            <a:spAutoFit/>
          </a:bodyPr>
          <a:lstStyle/>
          <a:p>
            <a:r>
              <a:rPr lang="ja-JP" altLang="en-US" sz="1400" b="1" dirty="0">
                <a:latin typeface="HGS創英角ﾎﾟｯﾌﾟ体" panose="040B0A00000000000000" pitchFamily="50" charset="-128"/>
                <a:ea typeface="HGS創英角ﾎﾟｯﾌﾟ体" panose="040B0A00000000000000" pitchFamily="50" charset="-128"/>
              </a:rPr>
              <a:t>多く</a:t>
            </a:r>
            <a:endParaRPr lang="en-US" altLang="ja-JP" sz="1400" b="1" dirty="0">
              <a:latin typeface="HGS創英角ﾎﾟｯﾌﾟ体" panose="040B0A00000000000000" pitchFamily="50" charset="-128"/>
              <a:ea typeface="HGS創英角ﾎﾟｯﾌﾟ体" panose="040B0A00000000000000" pitchFamily="50" charset="-128"/>
            </a:endParaRPr>
          </a:p>
          <a:p>
            <a:r>
              <a:rPr lang="ja-JP" altLang="en-US" sz="1400" b="1" dirty="0">
                <a:latin typeface="HGS創英角ﾎﾟｯﾌﾟ体" panose="040B0A00000000000000" pitchFamily="50" charset="-128"/>
                <a:ea typeface="HGS創英角ﾎﾟｯﾌﾟ体" panose="040B0A00000000000000" pitchFamily="50" charset="-128"/>
              </a:rPr>
              <a:t>仕入れる</a:t>
            </a:r>
            <a:endParaRPr lang="en-US" altLang="ja-JP" sz="1400" b="1" dirty="0">
              <a:latin typeface="HGS創英角ﾎﾟｯﾌﾟ体" panose="040B0A00000000000000" pitchFamily="50" charset="-128"/>
              <a:ea typeface="HGS創英角ﾎﾟｯﾌﾟ体" panose="040B0A00000000000000" pitchFamily="50" charset="-128"/>
            </a:endParaRPr>
          </a:p>
        </p:txBody>
      </p:sp>
      <p:sp>
        <p:nvSpPr>
          <p:cNvPr id="39" name="テキスト ボックス 38">
            <a:extLst>
              <a:ext uri="{FF2B5EF4-FFF2-40B4-BE49-F238E27FC236}">
                <a16:creationId xmlns:a16="http://schemas.microsoft.com/office/drawing/2014/main" id="{4B265515-8769-F42A-9BA1-FF20D77666EE}"/>
              </a:ext>
            </a:extLst>
          </p:cNvPr>
          <p:cNvSpPr txBox="1"/>
          <p:nvPr/>
        </p:nvSpPr>
        <p:spPr>
          <a:xfrm>
            <a:off x="3316711" y="2637181"/>
            <a:ext cx="1534520"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注文数を変えて</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いない</a:t>
            </a:r>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6041426" y="4265079"/>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7120855" y="4107032"/>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多種類扱う</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2115312" y="4779035"/>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2439952" y="4584152"/>
            <a:ext cx="1662207" cy="307777"/>
          </a:xfrm>
          <a:prstGeom prst="rect">
            <a:avLst/>
          </a:prstGeom>
          <a:noFill/>
        </p:spPr>
        <p:txBody>
          <a:bodyPr wrap="square" rtlCol="0">
            <a:spAutoFit/>
          </a:bodyPr>
          <a:lstStyle/>
          <a:p>
            <a:r>
              <a:rPr lang="ja-JP" altLang="en-US" sz="1400" b="1" dirty="0">
                <a:latin typeface="HGS創英角ﾎﾟｯﾌﾟ体" panose="040B0A00000000000000" pitchFamily="50" charset="-128"/>
                <a:ea typeface="HGS創英角ﾎﾟｯﾌﾟ体" panose="040B0A00000000000000" pitchFamily="50" charset="-128"/>
              </a:rPr>
              <a:t>商品が目立たない</a:t>
            </a:r>
            <a:endParaRPr lang="en-US" altLang="ja-JP" sz="1400" b="1" dirty="0">
              <a:latin typeface="HGS創英角ﾎﾟｯﾌﾟ体" panose="040B0A00000000000000" pitchFamily="50" charset="-128"/>
              <a:ea typeface="HGS創英角ﾎﾟｯﾌﾟ体" panose="040B0A00000000000000" pitchFamily="50" charset="-128"/>
            </a:endParaRPr>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6440484" y="4263150"/>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1815272" y="1355981"/>
            <a:ext cx="624680" cy="14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テキスト ボックス 76">
            <a:extLst>
              <a:ext uri="{FF2B5EF4-FFF2-40B4-BE49-F238E27FC236}">
                <a16:creationId xmlns:a16="http://schemas.microsoft.com/office/drawing/2014/main" id="{9EF4F5AB-824C-0689-22CC-ECCF61D25AE7}"/>
              </a:ext>
            </a:extLst>
          </p:cNvPr>
          <p:cNvSpPr txBox="1"/>
          <p:nvPr/>
        </p:nvSpPr>
        <p:spPr>
          <a:xfrm>
            <a:off x="7537250" y="579309"/>
            <a:ext cx="1763215" cy="738664"/>
          </a:xfrm>
          <a:prstGeom prst="rect">
            <a:avLst/>
          </a:prstGeom>
          <a:noFill/>
        </p:spPr>
        <p:txBody>
          <a:bodyPr wrap="square" rtlCol="0">
            <a:spAutoFit/>
          </a:bodyPr>
          <a:lstStyle/>
          <a:p>
            <a:r>
              <a:rPr lang="en-US" altLang="ja-JP" sz="1400" dirty="0">
                <a:latin typeface="HGS創英角ﾎﾟｯﾌﾟ体" panose="040B0A00000000000000" pitchFamily="50" charset="-128"/>
                <a:ea typeface="HGS創英角ﾎﾟｯﾌﾟ体" panose="040B0A00000000000000" pitchFamily="50" charset="-128"/>
              </a:rPr>
              <a:t>2024.11.20</a:t>
            </a:r>
          </a:p>
          <a:p>
            <a:r>
              <a:rPr lang="ja-JP" altLang="en-US" sz="1400" dirty="0">
                <a:latin typeface="HGS創英角ﾎﾟｯﾌﾟ体" panose="040B0A00000000000000" pitchFamily="50" charset="-128"/>
                <a:ea typeface="HGS創英角ﾎﾟｯﾌﾟ体" panose="040B0A00000000000000" pitchFamily="50" charset="-128"/>
              </a:rPr>
              <a:t>愛知太郎作成</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メンバー全員</a:t>
            </a:r>
            <a:r>
              <a:rPr lang="en-US" altLang="ja-JP" sz="1400" dirty="0">
                <a:latin typeface="HGS創英角ﾎﾟｯﾌﾟ体" panose="040B0A00000000000000" pitchFamily="50" charset="-128"/>
                <a:ea typeface="HGS創英角ﾎﾟｯﾌﾟ体" panose="040B0A00000000000000" pitchFamily="50" charset="-128"/>
              </a:rPr>
              <a:t>5</a:t>
            </a:r>
            <a:r>
              <a:rPr lang="ja-JP" altLang="en-US" sz="1400" dirty="0">
                <a:latin typeface="HGS創英角ﾎﾟｯﾌﾟ体" panose="040B0A00000000000000" pitchFamily="50" charset="-128"/>
                <a:ea typeface="HGS創英角ﾎﾟｯﾌﾟ体" panose="040B0A00000000000000" pitchFamily="50" charset="-128"/>
              </a:rPr>
              <a:t>名</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a:off x="5826815" y="1548448"/>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a:off x="6353675" y="1608091"/>
            <a:ext cx="802560" cy="23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7096100" y="1412805"/>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老若男女が購入</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04767" y="6161161"/>
            <a:ext cx="11036808" cy="646331"/>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製造の場合、通常</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4M</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で考える。人</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(Man),</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方法</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(Method),</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機械</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(Machine),</a:t>
            </a:r>
            <a:br>
              <a:rPr lang="en-US" altLang="ja-JP" b="1" dirty="0">
                <a:solidFill>
                  <a:srgbClr val="0000CC"/>
                </a:solidFill>
                <a:latin typeface="HGS創英角ﾎﾟｯﾌﾟ体" panose="040B0A00000000000000" pitchFamily="50" charset="-128"/>
                <a:ea typeface="HGS創英角ﾎﾟｯﾌﾟ体" panose="040B0A00000000000000" pitchFamily="50" charset="-128"/>
              </a:rPr>
            </a:b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材料</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(Material)   *</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測定</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(Measurement),</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環境</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(Environment)</a:t>
            </a:r>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6787392" y="2156196"/>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手軽に買える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11" name="直線矢印コネクタ 10">
            <a:extLst>
              <a:ext uri="{FF2B5EF4-FFF2-40B4-BE49-F238E27FC236}">
                <a16:creationId xmlns:a16="http://schemas.microsoft.com/office/drawing/2014/main" id="{AC19CB8C-82DD-4613-B2FC-A6617CAB4ACD}"/>
              </a:ext>
            </a:extLst>
          </p:cNvPr>
          <p:cNvCxnSpPr>
            <a:cxnSpLocks/>
          </p:cNvCxnSpPr>
          <p:nvPr/>
        </p:nvCxnSpPr>
        <p:spPr>
          <a:xfrm flipH="1" flipV="1">
            <a:off x="6611188" y="1653063"/>
            <a:ext cx="215906" cy="4606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EC447E1E-563F-0A43-A97E-C7071B063CE7}"/>
              </a:ext>
            </a:extLst>
          </p:cNvPr>
          <p:cNvCxnSpPr>
            <a:cxnSpLocks/>
          </p:cNvCxnSpPr>
          <p:nvPr/>
        </p:nvCxnSpPr>
        <p:spPr>
          <a:xfrm flipH="1">
            <a:off x="6726713" y="1975086"/>
            <a:ext cx="27748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645FAECC-AAF8-4F22-28D0-90BF4F3B3063}"/>
              </a:ext>
            </a:extLst>
          </p:cNvPr>
          <p:cNvSpPr txBox="1"/>
          <p:nvPr/>
        </p:nvSpPr>
        <p:spPr>
          <a:xfrm>
            <a:off x="6941077" y="1831961"/>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作るのが手間</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53" name="直線矢印コネクタ 52">
            <a:extLst>
              <a:ext uri="{FF2B5EF4-FFF2-40B4-BE49-F238E27FC236}">
                <a16:creationId xmlns:a16="http://schemas.microsoft.com/office/drawing/2014/main" id="{7D251D3A-6A07-F267-10A6-DA1DE705FCB7}"/>
              </a:ext>
            </a:extLst>
          </p:cNvPr>
          <p:cNvCxnSpPr>
            <a:cxnSpLocks/>
          </p:cNvCxnSpPr>
          <p:nvPr/>
        </p:nvCxnSpPr>
        <p:spPr>
          <a:xfrm>
            <a:off x="6041426" y="2626694"/>
            <a:ext cx="82402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5B981640-6C84-2CEE-1F31-34FBF665EE50}"/>
              </a:ext>
            </a:extLst>
          </p:cNvPr>
          <p:cNvCxnSpPr>
            <a:cxnSpLocks/>
          </p:cNvCxnSpPr>
          <p:nvPr/>
        </p:nvCxnSpPr>
        <p:spPr>
          <a:xfrm flipV="1">
            <a:off x="6544150" y="2631835"/>
            <a:ext cx="171125" cy="2669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86A801F9-F5CA-FA63-4DF7-A0CD93AA5FA3}"/>
              </a:ext>
            </a:extLst>
          </p:cNvPr>
          <p:cNvSpPr txBox="1"/>
          <p:nvPr/>
        </p:nvSpPr>
        <p:spPr>
          <a:xfrm>
            <a:off x="5447127" y="2171941"/>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生ものである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58" name="テキスト ボックス 57">
            <a:extLst>
              <a:ext uri="{FF2B5EF4-FFF2-40B4-BE49-F238E27FC236}">
                <a16:creationId xmlns:a16="http://schemas.microsoft.com/office/drawing/2014/main" id="{D21B1468-496D-EBFF-5FB3-77E299C12103}"/>
              </a:ext>
            </a:extLst>
          </p:cNvPr>
          <p:cNvSpPr txBox="1"/>
          <p:nvPr/>
        </p:nvSpPr>
        <p:spPr>
          <a:xfrm>
            <a:off x="4021898" y="3647782"/>
            <a:ext cx="166445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期限切れは捨てる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59" name="直線矢印コネクタ 58">
            <a:extLst>
              <a:ext uri="{FF2B5EF4-FFF2-40B4-BE49-F238E27FC236}">
                <a16:creationId xmlns:a16="http://schemas.microsoft.com/office/drawing/2014/main" id="{0123E650-FEB3-EDDB-C719-27C0116FB927}"/>
              </a:ext>
            </a:extLst>
          </p:cNvPr>
          <p:cNvCxnSpPr>
            <a:cxnSpLocks/>
          </p:cNvCxnSpPr>
          <p:nvPr/>
        </p:nvCxnSpPr>
        <p:spPr>
          <a:xfrm>
            <a:off x="5652880" y="3776608"/>
            <a:ext cx="648493" cy="159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E7F32717-A110-46C4-2492-67A3BA717BAD}"/>
              </a:ext>
            </a:extLst>
          </p:cNvPr>
          <p:cNvCxnSpPr>
            <a:cxnSpLocks/>
          </p:cNvCxnSpPr>
          <p:nvPr/>
        </p:nvCxnSpPr>
        <p:spPr>
          <a:xfrm flipV="1">
            <a:off x="5776129" y="3782824"/>
            <a:ext cx="191363" cy="2543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B83B03DD-1C02-11B3-44F7-58D86F340EB7}"/>
              </a:ext>
            </a:extLst>
          </p:cNvPr>
          <p:cNvCxnSpPr>
            <a:cxnSpLocks/>
          </p:cNvCxnSpPr>
          <p:nvPr/>
        </p:nvCxnSpPr>
        <p:spPr>
          <a:xfrm flipH="1" flipV="1">
            <a:off x="2250820" y="4795537"/>
            <a:ext cx="107953" cy="2854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A3D769DF-950A-065B-B37F-054E72742BEC}"/>
              </a:ext>
            </a:extLst>
          </p:cNvPr>
          <p:cNvSpPr txBox="1"/>
          <p:nvPr/>
        </p:nvSpPr>
        <p:spPr>
          <a:xfrm>
            <a:off x="1868922" y="5092321"/>
            <a:ext cx="2048709"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売れ残りは</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奥側にある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67" name="直線矢印コネクタ 66">
            <a:extLst>
              <a:ext uri="{FF2B5EF4-FFF2-40B4-BE49-F238E27FC236}">
                <a16:creationId xmlns:a16="http://schemas.microsoft.com/office/drawing/2014/main" id="{0244FDFD-1269-07EB-FB2E-A1466A863B4D}"/>
              </a:ext>
            </a:extLst>
          </p:cNvPr>
          <p:cNvCxnSpPr>
            <a:cxnSpLocks/>
          </p:cNvCxnSpPr>
          <p:nvPr/>
        </p:nvCxnSpPr>
        <p:spPr>
          <a:xfrm>
            <a:off x="4918728" y="5355883"/>
            <a:ext cx="41131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327AAE60-C71C-D421-967D-DD0A0A764D6A}"/>
              </a:ext>
            </a:extLst>
          </p:cNvPr>
          <p:cNvCxnSpPr>
            <a:cxnSpLocks/>
          </p:cNvCxnSpPr>
          <p:nvPr/>
        </p:nvCxnSpPr>
        <p:spPr>
          <a:xfrm flipV="1">
            <a:off x="4789158" y="5366087"/>
            <a:ext cx="215057" cy="2295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テキスト ボックス 79">
            <a:extLst>
              <a:ext uri="{FF2B5EF4-FFF2-40B4-BE49-F238E27FC236}">
                <a16:creationId xmlns:a16="http://schemas.microsoft.com/office/drawing/2014/main" id="{A0A3F0B8-7F55-CC92-D056-AAB66D278877}"/>
              </a:ext>
            </a:extLst>
          </p:cNvPr>
          <p:cNvSpPr txBox="1"/>
          <p:nvPr/>
        </p:nvSpPr>
        <p:spPr>
          <a:xfrm>
            <a:off x="2884988" y="5164349"/>
            <a:ext cx="2291871"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売れると思いこみがある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83" name="直線矢印コネクタ 82">
            <a:extLst>
              <a:ext uri="{FF2B5EF4-FFF2-40B4-BE49-F238E27FC236}">
                <a16:creationId xmlns:a16="http://schemas.microsoft.com/office/drawing/2014/main" id="{1C4CFCF6-74E7-4393-3299-781CA63016D5}"/>
              </a:ext>
            </a:extLst>
          </p:cNvPr>
          <p:cNvCxnSpPr>
            <a:cxnSpLocks/>
          </p:cNvCxnSpPr>
          <p:nvPr/>
        </p:nvCxnSpPr>
        <p:spPr>
          <a:xfrm flipH="1">
            <a:off x="6631183" y="3936803"/>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5" name="テキスト ボックス 84">
            <a:extLst>
              <a:ext uri="{FF2B5EF4-FFF2-40B4-BE49-F238E27FC236}">
                <a16:creationId xmlns:a16="http://schemas.microsoft.com/office/drawing/2014/main" id="{80401426-2ACC-9EEE-13B0-97EE15A4E80F}"/>
              </a:ext>
            </a:extLst>
          </p:cNvPr>
          <p:cNvSpPr txBox="1"/>
          <p:nvPr/>
        </p:nvSpPr>
        <p:spPr>
          <a:xfrm>
            <a:off x="5125210" y="1852826"/>
            <a:ext cx="1294402"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調べていない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86" name="直線矢印コネクタ 85">
            <a:extLst>
              <a:ext uri="{FF2B5EF4-FFF2-40B4-BE49-F238E27FC236}">
                <a16:creationId xmlns:a16="http://schemas.microsoft.com/office/drawing/2014/main" id="{CBB1FF75-041C-0935-DEFC-7BF0609E70B4}"/>
              </a:ext>
            </a:extLst>
          </p:cNvPr>
          <p:cNvCxnSpPr>
            <a:cxnSpLocks/>
          </p:cNvCxnSpPr>
          <p:nvPr/>
        </p:nvCxnSpPr>
        <p:spPr>
          <a:xfrm flipV="1">
            <a:off x="6041426" y="1571920"/>
            <a:ext cx="61696" cy="24927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82DFEC71-0AF9-9158-55B0-14FAE2DF86E1}"/>
              </a:ext>
            </a:extLst>
          </p:cNvPr>
          <p:cNvSpPr txBox="1"/>
          <p:nvPr/>
        </p:nvSpPr>
        <p:spPr>
          <a:xfrm>
            <a:off x="1026941" y="3538911"/>
            <a:ext cx="2588291"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お客様の要望がある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pic>
        <p:nvPicPr>
          <p:cNvPr id="96" name="図 95">
            <a:extLst>
              <a:ext uri="{FF2B5EF4-FFF2-40B4-BE49-F238E27FC236}">
                <a16:creationId xmlns:a16="http://schemas.microsoft.com/office/drawing/2014/main" id="{D7AC4027-CBC5-40AC-826E-6F0457B182F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912" y="6246399"/>
            <a:ext cx="270193"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99" name="直線矢印コネクタ 98">
            <a:extLst>
              <a:ext uri="{FF2B5EF4-FFF2-40B4-BE49-F238E27FC236}">
                <a16:creationId xmlns:a16="http://schemas.microsoft.com/office/drawing/2014/main" id="{CD5BFDE8-A599-4E1C-B0A0-9FE36FA8EF15}"/>
              </a:ext>
            </a:extLst>
          </p:cNvPr>
          <p:cNvCxnSpPr>
            <a:cxnSpLocks/>
          </p:cNvCxnSpPr>
          <p:nvPr/>
        </p:nvCxnSpPr>
        <p:spPr>
          <a:xfrm flipH="1">
            <a:off x="5521638" y="5092321"/>
            <a:ext cx="75922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線矢印コネクタ 105">
            <a:extLst>
              <a:ext uri="{FF2B5EF4-FFF2-40B4-BE49-F238E27FC236}">
                <a16:creationId xmlns:a16="http://schemas.microsoft.com/office/drawing/2014/main" id="{E1D7F8ED-3BBA-48CF-997A-641E545BAF2B}"/>
              </a:ext>
            </a:extLst>
          </p:cNvPr>
          <p:cNvCxnSpPr>
            <a:cxnSpLocks/>
          </p:cNvCxnSpPr>
          <p:nvPr/>
        </p:nvCxnSpPr>
        <p:spPr>
          <a:xfrm flipH="1" flipV="1">
            <a:off x="5894147" y="5101072"/>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テキスト ボックス 106">
            <a:extLst>
              <a:ext uri="{FF2B5EF4-FFF2-40B4-BE49-F238E27FC236}">
                <a16:creationId xmlns:a16="http://schemas.microsoft.com/office/drawing/2014/main" id="{1C2DEC8F-1829-4C63-B818-29D2DA359387}"/>
              </a:ext>
            </a:extLst>
          </p:cNvPr>
          <p:cNvSpPr txBox="1"/>
          <p:nvPr/>
        </p:nvSpPr>
        <p:spPr>
          <a:xfrm>
            <a:off x="6230612" y="4893408"/>
            <a:ext cx="1791107"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定価が決まっている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108" name="object 10">
            <a:extLst>
              <a:ext uri="{FF2B5EF4-FFF2-40B4-BE49-F238E27FC236}">
                <a16:creationId xmlns:a16="http://schemas.microsoft.com/office/drawing/2014/main" id="{CB25F6B5-23EC-4499-806A-BDA9869F6D4E}"/>
              </a:ext>
            </a:extLst>
          </p:cNvPr>
          <p:cNvSpPr txBox="1"/>
          <p:nvPr/>
        </p:nvSpPr>
        <p:spPr>
          <a:xfrm>
            <a:off x="200383" y="1235"/>
            <a:ext cx="7090103"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４）要因の解析</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cxnSp>
        <p:nvCxnSpPr>
          <p:cNvPr id="113" name="直線矢印コネクタ 112">
            <a:extLst>
              <a:ext uri="{FF2B5EF4-FFF2-40B4-BE49-F238E27FC236}">
                <a16:creationId xmlns:a16="http://schemas.microsoft.com/office/drawing/2014/main" id="{F0D1C364-6D28-4437-9C9E-AF04FADA85F0}"/>
              </a:ext>
            </a:extLst>
          </p:cNvPr>
          <p:cNvCxnSpPr>
            <a:cxnSpLocks/>
          </p:cNvCxnSpPr>
          <p:nvPr/>
        </p:nvCxnSpPr>
        <p:spPr>
          <a:xfrm>
            <a:off x="6353675" y="2495463"/>
            <a:ext cx="97638" cy="1285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73FBD6CB-92D2-4D0D-9156-D7E1891C16FA}"/>
              </a:ext>
            </a:extLst>
          </p:cNvPr>
          <p:cNvSpPr txBox="1"/>
          <p:nvPr/>
        </p:nvSpPr>
        <p:spPr>
          <a:xfrm>
            <a:off x="4663832" y="2477513"/>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賞味期限がある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92" name="楕円 91">
            <a:extLst>
              <a:ext uri="{FF2B5EF4-FFF2-40B4-BE49-F238E27FC236}">
                <a16:creationId xmlns:a16="http://schemas.microsoft.com/office/drawing/2014/main" id="{442A6C13-ED6D-4A88-AD59-67B43C0E8C53}"/>
              </a:ext>
            </a:extLst>
          </p:cNvPr>
          <p:cNvSpPr/>
          <p:nvPr/>
        </p:nvSpPr>
        <p:spPr>
          <a:xfrm>
            <a:off x="279710" y="4675247"/>
            <a:ext cx="1700804" cy="5158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楕円 92">
            <a:extLst>
              <a:ext uri="{FF2B5EF4-FFF2-40B4-BE49-F238E27FC236}">
                <a16:creationId xmlns:a16="http://schemas.microsoft.com/office/drawing/2014/main" id="{B6A83693-B104-453B-A391-BCB550AFF935}"/>
              </a:ext>
            </a:extLst>
          </p:cNvPr>
          <p:cNvSpPr/>
          <p:nvPr/>
        </p:nvSpPr>
        <p:spPr>
          <a:xfrm>
            <a:off x="4566647" y="2725217"/>
            <a:ext cx="2298807" cy="44139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Rectangle 6">
            <a:extLst>
              <a:ext uri="{FF2B5EF4-FFF2-40B4-BE49-F238E27FC236}">
                <a16:creationId xmlns:a16="http://schemas.microsoft.com/office/drawing/2014/main" id="{0D9BDF8B-D799-4B85-9213-516F1B34864A}"/>
              </a:ext>
            </a:extLst>
          </p:cNvPr>
          <p:cNvSpPr>
            <a:spLocks noChangeArrowheads="1"/>
          </p:cNvSpPr>
          <p:nvPr/>
        </p:nvSpPr>
        <p:spPr bwMode="auto">
          <a:xfrm>
            <a:off x="3146552" y="81035"/>
            <a:ext cx="3601714" cy="476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447675" algn="l"/>
              </a:tabLst>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tabLst>
                <a:tab pos="447675" algn="l"/>
              </a:tabLst>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tabLst>
                <a:tab pos="447675" algn="l"/>
              </a:tabLst>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9pPr>
          </a:lstStyle>
          <a:p>
            <a:pPr>
              <a:lnSpc>
                <a:spcPct val="120000"/>
              </a:lnSpc>
              <a:spcBef>
                <a:spcPct val="0"/>
              </a:spcBef>
              <a:buFontTx/>
              <a:buNone/>
            </a:pPr>
            <a:r>
              <a:rPr lang="ja-JP" altLang="en-US" sz="2400" b="1" dirty="0">
                <a:latin typeface="HGP創英角ﾎﾟｯﾌﾟ体" panose="040B0A00000000000000" pitchFamily="50" charset="-128"/>
                <a:ea typeface="HGP創英角ﾎﾟｯﾌﾟ体" panose="040B0A00000000000000" pitchFamily="50" charset="-128"/>
              </a:rPr>
              <a:t>演習問題③：特性要因図</a:t>
            </a:r>
            <a:endParaRPr lang="ja-JP" altLang="en-US" sz="1800" dirty="0">
              <a:latin typeface="HGP創英角ﾎﾟｯﾌﾟ体" panose="040B0A00000000000000" pitchFamily="50" charset="-128"/>
              <a:ea typeface="HGP創英角ﾎﾟｯﾌﾟ体" panose="040B0A00000000000000" pitchFamily="50" charset="-128"/>
            </a:endParaRPr>
          </a:p>
        </p:txBody>
      </p:sp>
      <p:sp>
        <p:nvSpPr>
          <p:cNvPr id="90" name="object 2">
            <a:extLst>
              <a:ext uri="{FF2B5EF4-FFF2-40B4-BE49-F238E27FC236}">
                <a16:creationId xmlns:a16="http://schemas.microsoft.com/office/drawing/2014/main" id="{6D733C95-F74C-4ADF-83F4-C7C076330934}"/>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lang="en-US" altLang="ja-JP" sz="2000" b="1" spc="5" dirty="0">
                <a:latin typeface="HGS創英角ﾎﾟｯﾌﾟ体" panose="040B0A00000000000000" pitchFamily="50" charset="-128"/>
                <a:ea typeface="HGS創英角ﾎﾟｯﾌﾟ体" panose="040B0A00000000000000" pitchFamily="50" charset="-128"/>
                <a:cs typeface="MS UI Gothic"/>
              </a:rPr>
              <a:t>0</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
        <p:nvSpPr>
          <p:cNvPr id="91" name="テキスト ボックス 90">
            <a:extLst>
              <a:ext uri="{FF2B5EF4-FFF2-40B4-BE49-F238E27FC236}">
                <a16:creationId xmlns:a16="http://schemas.microsoft.com/office/drawing/2014/main" id="{894E450D-C1FF-4448-9762-AA18A62B3DF8}"/>
              </a:ext>
            </a:extLst>
          </p:cNvPr>
          <p:cNvSpPr txBox="1"/>
          <p:nvPr/>
        </p:nvSpPr>
        <p:spPr>
          <a:xfrm>
            <a:off x="230411" y="3963868"/>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多種類扱う</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94" name="直線矢印コネクタ 93">
            <a:extLst>
              <a:ext uri="{FF2B5EF4-FFF2-40B4-BE49-F238E27FC236}">
                <a16:creationId xmlns:a16="http://schemas.microsoft.com/office/drawing/2014/main" id="{84A69E1D-1B40-47AA-A37F-903557671749}"/>
              </a:ext>
            </a:extLst>
          </p:cNvPr>
          <p:cNvCxnSpPr>
            <a:cxnSpLocks/>
            <a:endCxn id="91" idx="3"/>
          </p:cNvCxnSpPr>
          <p:nvPr/>
        </p:nvCxnSpPr>
        <p:spPr>
          <a:xfrm>
            <a:off x="1534699" y="3834740"/>
            <a:ext cx="230232" cy="28301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321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楕円 5">
            <a:extLst>
              <a:ext uri="{FF2B5EF4-FFF2-40B4-BE49-F238E27FC236}">
                <a16:creationId xmlns:a16="http://schemas.microsoft.com/office/drawing/2014/main" id="{B0C7D8E5-FBFF-4072-9636-F8E8AD9B336A}"/>
              </a:ext>
            </a:extLst>
          </p:cNvPr>
          <p:cNvSpPr/>
          <p:nvPr/>
        </p:nvSpPr>
        <p:spPr>
          <a:xfrm>
            <a:off x="12198" y="1414081"/>
            <a:ext cx="1598585" cy="39400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テキスト ボックス 73">
            <a:extLst>
              <a:ext uri="{FF2B5EF4-FFF2-40B4-BE49-F238E27FC236}">
                <a16:creationId xmlns:a16="http://schemas.microsoft.com/office/drawing/2014/main" id="{F4693F9C-D16F-75FA-65D2-0E4179C89690}"/>
              </a:ext>
            </a:extLst>
          </p:cNvPr>
          <p:cNvSpPr txBox="1"/>
          <p:nvPr/>
        </p:nvSpPr>
        <p:spPr>
          <a:xfrm>
            <a:off x="48574" y="1454892"/>
            <a:ext cx="1869828" cy="338554"/>
          </a:xfrm>
          <a:prstGeom prst="rect">
            <a:avLst/>
          </a:prstGeom>
          <a:noFill/>
        </p:spPr>
        <p:txBody>
          <a:bodyPr wrap="square" rtlCol="0">
            <a:spAutoFit/>
          </a:bodyPr>
          <a:lstStyle/>
          <a:p>
            <a:r>
              <a:rPr lang="ja-JP" altLang="en-US" sz="1600" dirty="0">
                <a:solidFill>
                  <a:srgbClr val="FF0000"/>
                </a:solidFill>
                <a:latin typeface="HGS創英角ﾎﾟｯﾌﾟ体" panose="040B0A00000000000000" pitchFamily="50" charset="-128"/>
                <a:ea typeface="HGS創英角ﾎﾟｯﾌﾟ体" panose="040B0A00000000000000" pitchFamily="50" charset="-128"/>
              </a:rPr>
              <a:t>傾向をみてない</a:t>
            </a:r>
          </a:p>
        </p:txBody>
      </p:sp>
      <p:sp>
        <p:nvSpPr>
          <p:cNvPr id="54" name="テキスト ボックス 53">
            <a:extLst>
              <a:ext uri="{FF2B5EF4-FFF2-40B4-BE49-F238E27FC236}">
                <a16:creationId xmlns:a16="http://schemas.microsoft.com/office/drawing/2014/main" id="{69CC4A68-2821-BA3C-416F-D83A2E7CFDC3}"/>
              </a:ext>
            </a:extLst>
          </p:cNvPr>
          <p:cNvSpPr txBox="1"/>
          <p:nvPr/>
        </p:nvSpPr>
        <p:spPr>
          <a:xfrm>
            <a:off x="4733000" y="2773442"/>
            <a:ext cx="2030482" cy="338554"/>
          </a:xfrm>
          <a:prstGeom prst="rect">
            <a:avLst/>
          </a:prstGeom>
          <a:noFill/>
        </p:spPr>
        <p:txBody>
          <a:bodyPr wrap="square" rtlCol="0">
            <a:spAutoFit/>
          </a:bodyPr>
          <a:lstStyle/>
          <a:p>
            <a:r>
              <a:rPr lang="ja-JP" altLang="en-US" sz="1600" dirty="0">
                <a:solidFill>
                  <a:srgbClr val="FF0000"/>
                </a:solidFill>
                <a:latin typeface="HGS創英角ﾎﾟｯﾌﾟ体" panose="040B0A00000000000000" pitchFamily="50" charset="-128"/>
                <a:ea typeface="HGS創英角ﾎﾟｯﾌﾟ体" panose="040B0A00000000000000" pitchFamily="50" charset="-128"/>
              </a:rPr>
              <a:t>新しいものから取る</a:t>
            </a:r>
            <a:endParaRPr lang="en-US" altLang="ja-JP" sz="1600" dirty="0">
              <a:solidFill>
                <a:srgbClr val="FF0000"/>
              </a:solidFill>
              <a:latin typeface="HGS創英角ﾎﾟｯﾌﾟ体" panose="040B0A00000000000000" pitchFamily="50" charset="-128"/>
              <a:ea typeface="HGS創英角ﾎﾟｯﾌﾟ体" panose="040B0A00000000000000" pitchFamily="50" charset="-128"/>
            </a:endParaRPr>
          </a:p>
        </p:txBody>
      </p:sp>
      <p:sp>
        <p:nvSpPr>
          <p:cNvPr id="79" name="テキスト ボックス 78">
            <a:extLst>
              <a:ext uri="{FF2B5EF4-FFF2-40B4-BE49-F238E27FC236}">
                <a16:creationId xmlns:a16="http://schemas.microsoft.com/office/drawing/2014/main" id="{F020E3BB-D166-CCAA-0986-6F51081C1B13}"/>
              </a:ext>
            </a:extLst>
          </p:cNvPr>
          <p:cNvSpPr txBox="1"/>
          <p:nvPr/>
        </p:nvSpPr>
        <p:spPr>
          <a:xfrm>
            <a:off x="4848621" y="1370041"/>
            <a:ext cx="1150726"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好みが</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わからない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8247739" y="2122923"/>
            <a:ext cx="738664" cy="2889344"/>
          </a:xfrm>
          <a:prstGeom prst="rect">
            <a:avLst/>
          </a:prstGeom>
          <a:noFill/>
          <a:ln>
            <a:solidFill>
              <a:schemeClr val="accent1">
                <a:shade val="15000"/>
              </a:schemeClr>
            </a:solidFill>
          </a:ln>
        </p:spPr>
        <p:txBody>
          <a:bodyPr vert="eaVert" wrap="square" rtlCol="0">
            <a:spAutoFit/>
          </a:bodyPr>
          <a:lstStyle/>
          <a:p>
            <a:pPr algn="ctr"/>
            <a:r>
              <a:rPr lang="ja-JP" altLang="en-US" b="1" dirty="0">
                <a:latin typeface="HGS創英角ﾎﾟｯﾌﾟ体" panose="040B0A00000000000000" pitchFamily="50" charset="-128"/>
                <a:ea typeface="HGS創英角ﾎﾟｯﾌﾟ体" panose="040B0A00000000000000" pitchFamily="50" charset="-128"/>
              </a:rPr>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a:cxnSpLocks/>
            <a:endCxn id="8" idx="1"/>
          </p:cNvCxnSpPr>
          <p:nvPr/>
        </p:nvCxnSpPr>
        <p:spPr>
          <a:xfrm>
            <a:off x="16867" y="3562887"/>
            <a:ext cx="8230872" cy="47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5021739" y="868931"/>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お客様</a:t>
            </a:r>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503873" y="5749376"/>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売り場</a:t>
            </a:r>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4307076" y="5794073"/>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1262825" y="857250"/>
            <a:ext cx="1704975" cy="338554"/>
          </a:xfrm>
          <a:prstGeom prst="rect">
            <a:avLst/>
          </a:prstGeom>
          <a:noFill/>
          <a:ln>
            <a:solidFill>
              <a:schemeClr val="tx1"/>
            </a:solidFill>
          </a:ln>
        </p:spPr>
        <p:txBody>
          <a:bodyPr wrap="square" rtlCol="0">
            <a:spAutoFit/>
          </a:bodyPr>
          <a:lstStyle/>
          <a:p>
            <a:pPr algn="ctr"/>
            <a:r>
              <a:rPr lang="ja-JP" altLang="en-US" sz="1600" b="1" dirty="0">
                <a:latin typeface="HGS創英角ﾎﾟｯﾌﾟ体" panose="040B0A00000000000000" pitchFamily="50" charset="-128"/>
                <a:ea typeface="HGS創英角ﾎﾟｯﾌﾟ体" panose="040B0A00000000000000" pitchFamily="50" charset="-128"/>
              </a:rPr>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2332483" y="1192545"/>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6113330" y="1192545"/>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1521076" y="357938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5070157" y="3632322"/>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a:cxnSpLocks/>
          </p:cNvCxnSpPr>
          <p:nvPr/>
        </p:nvCxnSpPr>
        <p:spPr>
          <a:xfrm>
            <a:off x="1338384" y="2569226"/>
            <a:ext cx="1704810" cy="97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124502" y="2413382"/>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lang="ja-JP" altLang="en-US" sz="1400" b="1" dirty="0"/>
              <a:t>で行ってる</a:t>
            </a:r>
            <a:endParaRPr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3603735" y="230678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4147583" y="2113041"/>
            <a:ext cx="1534520"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開店当初から</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固定</a:t>
            </a:r>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118" y="1199868"/>
            <a:ext cx="1992994" cy="307777"/>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1338384" y="4102860"/>
            <a:ext cx="1276964" cy="65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229527" y="4915186"/>
            <a:ext cx="1857874" cy="307777"/>
          </a:xfrm>
          <a:prstGeom prst="rect">
            <a:avLst/>
          </a:prstGeom>
          <a:noFill/>
        </p:spPr>
        <p:txBody>
          <a:bodyPr wrap="square" rtlCol="0">
            <a:spAutoFit/>
          </a:bodyPr>
          <a:lstStyle/>
          <a:p>
            <a:r>
              <a:rPr lang="ja-JP" altLang="en-US" sz="1400" b="1" dirty="0">
                <a:solidFill>
                  <a:srgbClr val="FF0000"/>
                </a:solidFill>
                <a:latin typeface="HGS創英角ﾎﾟｯﾌﾟ体" panose="040B0A00000000000000" pitchFamily="50" charset="-128"/>
                <a:ea typeface="HGS創英角ﾎﾟｯﾌﾟ体" panose="040B0A00000000000000" pitchFamily="50" charset="-128"/>
              </a:rPr>
              <a:t>売り場面積が広い</a:t>
            </a:r>
            <a:endParaRPr lang="en-US" altLang="ja-JP" sz="1400" b="1" dirty="0">
              <a:solidFill>
                <a:srgbClr val="FF0000"/>
              </a:solidFill>
              <a:latin typeface="HGS創英角ﾎﾟｯﾌﾟ体" panose="040B0A00000000000000" pitchFamily="50" charset="-128"/>
              <a:ea typeface="HGS創英角ﾎﾟｯﾌﾟ体" panose="040B0A00000000000000" pitchFamily="50" charset="-128"/>
            </a:endParaRPr>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1509562" y="408125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4906395" y="4422893"/>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3693125" y="4224857"/>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日持ちしない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5154193" y="4390680"/>
            <a:ext cx="307286" cy="4957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4072194" y="4808341"/>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生ものである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2679916" y="1825836"/>
            <a:ext cx="114281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3903165" y="1586850"/>
            <a:ext cx="1534520" cy="523220"/>
          </a:xfrm>
          <a:prstGeom prst="rect">
            <a:avLst/>
          </a:prstGeom>
          <a:noFill/>
        </p:spPr>
        <p:txBody>
          <a:bodyPr wrap="square" rtlCol="0">
            <a:spAutoFit/>
          </a:bodyPr>
          <a:lstStyle/>
          <a:p>
            <a:r>
              <a:rPr lang="ja-JP" altLang="en-US" sz="1400" b="1" dirty="0">
                <a:latin typeface="HGS創英角ﾎﾟｯﾌﾟ体" panose="040B0A00000000000000" pitchFamily="50" charset="-128"/>
                <a:ea typeface="HGS創英角ﾎﾟｯﾌﾟ体" panose="040B0A00000000000000" pitchFamily="50" charset="-128"/>
              </a:rPr>
              <a:t>多く</a:t>
            </a:r>
            <a:endParaRPr lang="en-US" altLang="ja-JP" sz="1400" b="1" dirty="0">
              <a:latin typeface="HGS創英角ﾎﾟｯﾌﾟ体" panose="040B0A00000000000000" pitchFamily="50" charset="-128"/>
              <a:ea typeface="HGS創英角ﾎﾟｯﾌﾟ体" panose="040B0A00000000000000" pitchFamily="50" charset="-128"/>
            </a:endParaRPr>
          </a:p>
          <a:p>
            <a:r>
              <a:rPr lang="ja-JP" altLang="en-US" sz="1400" b="1" dirty="0">
                <a:latin typeface="HGS創英角ﾎﾟｯﾌﾟ体" panose="040B0A00000000000000" pitchFamily="50" charset="-128"/>
                <a:ea typeface="HGS創英角ﾎﾟｯﾌﾟ体" panose="040B0A00000000000000" pitchFamily="50" charset="-128"/>
              </a:rPr>
              <a:t>仕入れる</a:t>
            </a:r>
            <a:endParaRPr lang="en-US" altLang="ja-JP" sz="1400" b="1" dirty="0">
              <a:latin typeface="HGS創英角ﾎﾟｯﾌﾟ体" panose="040B0A00000000000000" pitchFamily="50" charset="-128"/>
              <a:ea typeface="HGS創英角ﾎﾟｯﾌﾟ体" panose="040B0A00000000000000" pitchFamily="50" charset="-128"/>
            </a:endParaRPr>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3398489" y="1848422"/>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3316711" y="2637181"/>
            <a:ext cx="1534520"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注文数を変えて</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いない</a:t>
            </a:r>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6041426" y="4265079"/>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7120855" y="4107032"/>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多種類扱う</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2115312" y="4779035"/>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2439952" y="4584152"/>
            <a:ext cx="1662207" cy="307777"/>
          </a:xfrm>
          <a:prstGeom prst="rect">
            <a:avLst/>
          </a:prstGeom>
          <a:noFill/>
        </p:spPr>
        <p:txBody>
          <a:bodyPr wrap="square" rtlCol="0">
            <a:spAutoFit/>
          </a:bodyPr>
          <a:lstStyle/>
          <a:p>
            <a:r>
              <a:rPr lang="ja-JP" altLang="en-US" sz="1400" b="1" dirty="0">
                <a:latin typeface="HGS創英角ﾎﾟｯﾌﾟ体" panose="040B0A00000000000000" pitchFamily="50" charset="-128"/>
                <a:ea typeface="HGS創英角ﾎﾟｯﾌﾟ体" panose="040B0A00000000000000" pitchFamily="50" charset="-128"/>
              </a:rPr>
              <a:t>商品が目立たない</a:t>
            </a:r>
            <a:endParaRPr lang="en-US" altLang="ja-JP" sz="1400" b="1" dirty="0">
              <a:latin typeface="HGS創英角ﾎﾟｯﾌﾟ体" panose="040B0A00000000000000" pitchFamily="50" charset="-128"/>
              <a:ea typeface="HGS創英角ﾎﾟｯﾌﾟ体" panose="040B0A00000000000000" pitchFamily="50" charset="-128"/>
            </a:endParaRPr>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6440484" y="4263150"/>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E5C3C0A0-77A4-C76A-657F-C234CA211B93}"/>
              </a:ext>
            </a:extLst>
          </p:cNvPr>
          <p:cNvSpPr txBox="1"/>
          <p:nvPr/>
        </p:nvSpPr>
        <p:spPr>
          <a:xfrm>
            <a:off x="6451313" y="4471258"/>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客の要望がある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1704643" y="2558938"/>
            <a:ext cx="307164" cy="5874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1122188" y="3197915"/>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人手が足りない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1261095" y="29848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273460" y="2843698"/>
            <a:ext cx="1534520"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募集しても</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入らない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1815272" y="1355981"/>
            <a:ext cx="624680" cy="14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009559" y="1384056"/>
            <a:ext cx="285239" cy="5279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535419" y="1858052"/>
            <a:ext cx="1267182"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種類を変える</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1620991" y="1627066"/>
            <a:ext cx="56340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テキスト ボックス 76">
            <a:extLst>
              <a:ext uri="{FF2B5EF4-FFF2-40B4-BE49-F238E27FC236}">
                <a16:creationId xmlns:a16="http://schemas.microsoft.com/office/drawing/2014/main" id="{9EF4F5AB-824C-0689-22CC-ECCF61D25AE7}"/>
              </a:ext>
            </a:extLst>
          </p:cNvPr>
          <p:cNvSpPr txBox="1"/>
          <p:nvPr/>
        </p:nvSpPr>
        <p:spPr>
          <a:xfrm>
            <a:off x="7537250" y="579309"/>
            <a:ext cx="1763215" cy="738664"/>
          </a:xfrm>
          <a:prstGeom prst="rect">
            <a:avLst/>
          </a:prstGeom>
          <a:noFill/>
        </p:spPr>
        <p:txBody>
          <a:bodyPr wrap="square" rtlCol="0">
            <a:spAutoFit/>
          </a:bodyPr>
          <a:lstStyle/>
          <a:p>
            <a:r>
              <a:rPr lang="en-US" altLang="ja-JP" sz="1400" dirty="0">
                <a:latin typeface="HGS創英角ﾎﾟｯﾌﾟ体" panose="040B0A00000000000000" pitchFamily="50" charset="-128"/>
                <a:ea typeface="HGS創英角ﾎﾟｯﾌﾟ体" panose="040B0A00000000000000" pitchFamily="50" charset="-128"/>
              </a:rPr>
              <a:t>2024.11.20</a:t>
            </a:r>
          </a:p>
          <a:p>
            <a:r>
              <a:rPr lang="ja-JP" altLang="en-US" sz="1400" dirty="0">
                <a:latin typeface="HGS創英角ﾎﾟｯﾌﾟ体" panose="040B0A00000000000000" pitchFamily="50" charset="-128"/>
                <a:ea typeface="HGS創英角ﾎﾟｯﾌﾟ体" panose="040B0A00000000000000" pitchFamily="50" charset="-128"/>
              </a:rPr>
              <a:t>愛知太郎作成</a:t>
            </a:r>
            <a:endParaRPr lang="en-US" altLang="ja-JP" sz="1400" dirty="0">
              <a:latin typeface="HGS創英角ﾎﾟｯﾌﾟ体" panose="040B0A00000000000000" pitchFamily="50" charset="-128"/>
              <a:ea typeface="HGS創英角ﾎﾟｯﾌﾟ体" panose="040B0A00000000000000" pitchFamily="50" charset="-128"/>
            </a:endParaRPr>
          </a:p>
          <a:p>
            <a:r>
              <a:rPr lang="ja-JP" altLang="en-US" sz="1400" dirty="0">
                <a:latin typeface="HGS創英角ﾎﾟｯﾌﾟ体" panose="040B0A00000000000000" pitchFamily="50" charset="-128"/>
                <a:ea typeface="HGS創英角ﾎﾟｯﾌﾟ体" panose="040B0A00000000000000" pitchFamily="50" charset="-128"/>
              </a:rPr>
              <a:t>メンバー全員</a:t>
            </a:r>
            <a:r>
              <a:rPr lang="en-US" altLang="ja-JP" sz="1400" dirty="0">
                <a:latin typeface="HGS創英角ﾎﾟｯﾌﾟ体" panose="040B0A00000000000000" pitchFamily="50" charset="-128"/>
                <a:ea typeface="HGS創英角ﾎﾟｯﾌﾟ体" panose="040B0A00000000000000" pitchFamily="50" charset="-128"/>
              </a:rPr>
              <a:t>5</a:t>
            </a:r>
            <a:r>
              <a:rPr lang="ja-JP" altLang="en-US" sz="1400" dirty="0">
                <a:latin typeface="HGS創英角ﾎﾟｯﾌﾟ体" panose="040B0A00000000000000" pitchFamily="50" charset="-128"/>
                <a:ea typeface="HGS創英角ﾎﾟｯﾌﾟ体" panose="040B0A00000000000000" pitchFamily="50" charset="-128"/>
              </a:rPr>
              <a:t>名</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a:off x="5826815" y="1548448"/>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a:off x="6417571" y="1608091"/>
            <a:ext cx="73866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7096100" y="1412805"/>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老若男女が購入</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04767" y="6161161"/>
            <a:ext cx="11036808" cy="646331"/>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製造の場合、通常</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4M</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で考える。人</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(Man),</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方法</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(Method),</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機械</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(Machine),</a:t>
            </a:r>
            <a:br>
              <a:rPr lang="en-US" altLang="ja-JP" b="1" dirty="0">
                <a:solidFill>
                  <a:srgbClr val="0000CC"/>
                </a:solidFill>
                <a:latin typeface="HGS創英角ﾎﾟｯﾌﾟ体" panose="040B0A00000000000000" pitchFamily="50" charset="-128"/>
                <a:ea typeface="HGS創英角ﾎﾟｯﾌﾟ体" panose="040B0A00000000000000" pitchFamily="50" charset="-128"/>
              </a:rPr>
            </a:b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材料</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(Material)   *</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測定</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(Measurement),</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環境</a:t>
            </a:r>
            <a:r>
              <a:rPr lang="en-US" altLang="ja-JP" b="1" dirty="0">
                <a:solidFill>
                  <a:srgbClr val="0000CC"/>
                </a:solidFill>
                <a:latin typeface="HGS創英角ﾎﾟｯﾌﾟ体" panose="040B0A00000000000000" pitchFamily="50" charset="-128"/>
                <a:ea typeface="HGS創英角ﾎﾟｯﾌﾟ体" panose="040B0A00000000000000" pitchFamily="50" charset="-128"/>
              </a:rPr>
              <a:t>(Environment)</a:t>
            </a:r>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3218289" y="1551633"/>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3254638" y="1227438"/>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利益を出すため</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6787392" y="2156196"/>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手軽に買える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11" name="直線矢印コネクタ 10">
            <a:extLst>
              <a:ext uri="{FF2B5EF4-FFF2-40B4-BE49-F238E27FC236}">
                <a16:creationId xmlns:a16="http://schemas.microsoft.com/office/drawing/2014/main" id="{AC19CB8C-82DD-4613-B2FC-A6617CAB4ACD}"/>
              </a:ext>
            </a:extLst>
          </p:cNvPr>
          <p:cNvCxnSpPr>
            <a:cxnSpLocks/>
          </p:cNvCxnSpPr>
          <p:nvPr/>
        </p:nvCxnSpPr>
        <p:spPr>
          <a:xfrm flipH="1" flipV="1">
            <a:off x="6571409" y="1574227"/>
            <a:ext cx="215906" cy="4606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EC447E1E-563F-0A43-A97E-C7071B063CE7}"/>
              </a:ext>
            </a:extLst>
          </p:cNvPr>
          <p:cNvCxnSpPr>
            <a:cxnSpLocks/>
          </p:cNvCxnSpPr>
          <p:nvPr/>
        </p:nvCxnSpPr>
        <p:spPr>
          <a:xfrm flipH="1">
            <a:off x="6726713" y="1975086"/>
            <a:ext cx="27748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645FAECC-AAF8-4F22-28D0-90BF4F3B3063}"/>
              </a:ext>
            </a:extLst>
          </p:cNvPr>
          <p:cNvSpPr txBox="1"/>
          <p:nvPr/>
        </p:nvSpPr>
        <p:spPr>
          <a:xfrm>
            <a:off x="6941077" y="1831961"/>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作るのが手間</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53" name="直線矢印コネクタ 52">
            <a:extLst>
              <a:ext uri="{FF2B5EF4-FFF2-40B4-BE49-F238E27FC236}">
                <a16:creationId xmlns:a16="http://schemas.microsoft.com/office/drawing/2014/main" id="{7D251D3A-6A07-F267-10A6-DA1DE705FCB7}"/>
              </a:ext>
            </a:extLst>
          </p:cNvPr>
          <p:cNvCxnSpPr>
            <a:cxnSpLocks/>
          </p:cNvCxnSpPr>
          <p:nvPr/>
        </p:nvCxnSpPr>
        <p:spPr>
          <a:xfrm>
            <a:off x="6041426" y="2626694"/>
            <a:ext cx="82402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5B981640-6C84-2CEE-1F31-34FBF665EE50}"/>
              </a:ext>
            </a:extLst>
          </p:cNvPr>
          <p:cNvCxnSpPr>
            <a:cxnSpLocks/>
          </p:cNvCxnSpPr>
          <p:nvPr/>
        </p:nvCxnSpPr>
        <p:spPr>
          <a:xfrm flipV="1">
            <a:off x="6544150" y="2631835"/>
            <a:ext cx="171125" cy="2669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86A801F9-F5CA-FA63-4DF7-A0CD93AA5FA3}"/>
              </a:ext>
            </a:extLst>
          </p:cNvPr>
          <p:cNvSpPr txBox="1"/>
          <p:nvPr/>
        </p:nvSpPr>
        <p:spPr>
          <a:xfrm>
            <a:off x="5447127" y="2171941"/>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生ものである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58" name="テキスト ボックス 57">
            <a:extLst>
              <a:ext uri="{FF2B5EF4-FFF2-40B4-BE49-F238E27FC236}">
                <a16:creationId xmlns:a16="http://schemas.microsoft.com/office/drawing/2014/main" id="{D21B1468-496D-EBFF-5FB3-77E299C12103}"/>
              </a:ext>
            </a:extLst>
          </p:cNvPr>
          <p:cNvSpPr txBox="1"/>
          <p:nvPr/>
        </p:nvSpPr>
        <p:spPr>
          <a:xfrm>
            <a:off x="4021898" y="3647782"/>
            <a:ext cx="166445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期限切れは捨てる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59" name="直線矢印コネクタ 58">
            <a:extLst>
              <a:ext uri="{FF2B5EF4-FFF2-40B4-BE49-F238E27FC236}">
                <a16:creationId xmlns:a16="http://schemas.microsoft.com/office/drawing/2014/main" id="{0123E650-FEB3-EDDB-C719-27C0116FB927}"/>
              </a:ext>
            </a:extLst>
          </p:cNvPr>
          <p:cNvCxnSpPr>
            <a:cxnSpLocks/>
          </p:cNvCxnSpPr>
          <p:nvPr/>
        </p:nvCxnSpPr>
        <p:spPr>
          <a:xfrm>
            <a:off x="5652880" y="3776608"/>
            <a:ext cx="648493" cy="159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E7F32717-A110-46C4-2492-67A3BA717BAD}"/>
              </a:ext>
            </a:extLst>
          </p:cNvPr>
          <p:cNvCxnSpPr>
            <a:cxnSpLocks/>
          </p:cNvCxnSpPr>
          <p:nvPr/>
        </p:nvCxnSpPr>
        <p:spPr>
          <a:xfrm flipV="1">
            <a:off x="5776129" y="3782824"/>
            <a:ext cx="191363" cy="2543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6BDFC637-9122-26ED-9BCA-FD703F4C6ACE}"/>
              </a:ext>
            </a:extLst>
          </p:cNvPr>
          <p:cNvSpPr txBox="1"/>
          <p:nvPr/>
        </p:nvSpPr>
        <p:spPr>
          <a:xfrm>
            <a:off x="4868832" y="4000766"/>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ルールである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29" name="直線矢印コネクタ 28">
            <a:extLst>
              <a:ext uri="{FF2B5EF4-FFF2-40B4-BE49-F238E27FC236}">
                <a16:creationId xmlns:a16="http://schemas.microsoft.com/office/drawing/2014/main" id="{8603C3BC-51B5-7128-9908-B48A70A44D80}"/>
              </a:ext>
            </a:extLst>
          </p:cNvPr>
          <p:cNvCxnSpPr>
            <a:cxnSpLocks/>
          </p:cNvCxnSpPr>
          <p:nvPr/>
        </p:nvCxnSpPr>
        <p:spPr>
          <a:xfrm flipV="1">
            <a:off x="2499452" y="2570207"/>
            <a:ext cx="180464" cy="4146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EE7EC2AD-7B3C-058F-196F-C4C62365BDF4}"/>
              </a:ext>
            </a:extLst>
          </p:cNvPr>
          <p:cNvSpPr txBox="1"/>
          <p:nvPr/>
        </p:nvSpPr>
        <p:spPr>
          <a:xfrm>
            <a:off x="1934380" y="2938403"/>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任せられない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32" name="直線矢印コネクタ 31">
            <a:extLst>
              <a:ext uri="{FF2B5EF4-FFF2-40B4-BE49-F238E27FC236}">
                <a16:creationId xmlns:a16="http://schemas.microsoft.com/office/drawing/2014/main" id="{84FFDEBF-16B7-AC2E-8047-6DEA3C7B2D97}"/>
              </a:ext>
            </a:extLst>
          </p:cNvPr>
          <p:cNvCxnSpPr>
            <a:cxnSpLocks/>
          </p:cNvCxnSpPr>
          <p:nvPr/>
        </p:nvCxnSpPr>
        <p:spPr>
          <a:xfrm flipV="1">
            <a:off x="1239030" y="1612096"/>
            <a:ext cx="583982" cy="35789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F93CE9DB-B73E-5BBF-C1E3-3470739E0DE9}"/>
              </a:ext>
            </a:extLst>
          </p:cNvPr>
          <p:cNvSpPr txBox="1"/>
          <p:nvPr/>
        </p:nvSpPr>
        <p:spPr>
          <a:xfrm>
            <a:off x="92804" y="1776657"/>
            <a:ext cx="1643829"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売れ残りを</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想定していない</a:t>
            </a:r>
          </a:p>
        </p:txBody>
      </p:sp>
      <p:cxnSp>
        <p:nvCxnSpPr>
          <p:cNvPr id="38" name="直線矢印コネクタ 37">
            <a:extLst>
              <a:ext uri="{FF2B5EF4-FFF2-40B4-BE49-F238E27FC236}">
                <a16:creationId xmlns:a16="http://schemas.microsoft.com/office/drawing/2014/main" id="{B83B03DD-1C02-11B3-44F7-58D86F340EB7}"/>
              </a:ext>
            </a:extLst>
          </p:cNvPr>
          <p:cNvCxnSpPr>
            <a:cxnSpLocks/>
          </p:cNvCxnSpPr>
          <p:nvPr/>
        </p:nvCxnSpPr>
        <p:spPr>
          <a:xfrm flipH="1" flipV="1">
            <a:off x="2250820" y="4795537"/>
            <a:ext cx="107953" cy="2854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A3D769DF-950A-065B-B37F-054E72742BEC}"/>
              </a:ext>
            </a:extLst>
          </p:cNvPr>
          <p:cNvSpPr txBox="1"/>
          <p:nvPr/>
        </p:nvSpPr>
        <p:spPr>
          <a:xfrm>
            <a:off x="1868922" y="5092321"/>
            <a:ext cx="2048709" cy="523220"/>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売れ残りは</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奥側にある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67" name="直線矢印コネクタ 66">
            <a:extLst>
              <a:ext uri="{FF2B5EF4-FFF2-40B4-BE49-F238E27FC236}">
                <a16:creationId xmlns:a16="http://schemas.microsoft.com/office/drawing/2014/main" id="{0244FDFD-1269-07EB-FB2E-A1466A863B4D}"/>
              </a:ext>
            </a:extLst>
          </p:cNvPr>
          <p:cNvCxnSpPr>
            <a:cxnSpLocks/>
          </p:cNvCxnSpPr>
          <p:nvPr/>
        </p:nvCxnSpPr>
        <p:spPr>
          <a:xfrm>
            <a:off x="4918728" y="5355883"/>
            <a:ext cx="41131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テキスト ボックス 74">
            <a:extLst>
              <a:ext uri="{FF2B5EF4-FFF2-40B4-BE49-F238E27FC236}">
                <a16:creationId xmlns:a16="http://schemas.microsoft.com/office/drawing/2014/main" id="{01ED6F2E-624A-09FB-FA35-BC255C77C9F2}"/>
              </a:ext>
            </a:extLst>
          </p:cNvPr>
          <p:cNvSpPr txBox="1"/>
          <p:nvPr/>
        </p:nvSpPr>
        <p:spPr>
          <a:xfrm>
            <a:off x="3171218" y="5147917"/>
            <a:ext cx="1953167"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味を検証していない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76" name="直線矢印コネクタ 75">
            <a:extLst>
              <a:ext uri="{FF2B5EF4-FFF2-40B4-BE49-F238E27FC236}">
                <a16:creationId xmlns:a16="http://schemas.microsoft.com/office/drawing/2014/main" id="{327AAE60-C71C-D421-967D-DD0A0A764D6A}"/>
              </a:ext>
            </a:extLst>
          </p:cNvPr>
          <p:cNvCxnSpPr>
            <a:cxnSpLocks/>
          </p:cNvCxnSpPr>
          <p:nvPr/>
        </p:nvCxnSpPr>
        <p:spPr>
          <a:xfrm flipV="1">
            <a:off x="4789158" y="5366087"/>
            <a:ext cx="215057" cy="2295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テキスト ボックス 79">
            <a:extLst>
              <a:ext uri="{FF2B5EF4-FFF2-40B4-BE49-F238E27FC236}">
                <a16:creationId xmlns:a16="http://schemas.microsoft.com/office/drawing/2014/main" id="{A0A3F0B8-7F55-CC92-D056-AAB66D278877}"/>
              </a:ext>
            </a:extLst>
          </p:cNvPr>
          <p:cNvSpPr txBox="1"/>
          <p:nvPr/>
        </p:nvSpPr>
        <p:spPr>
          <a:xfrm>
            <a:off x="2945762" y="5499622"/>
            <a:ext cx="2291871"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売れると思いこみがある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83" name="直線矢印コネクタ 82">
            <a:extLst>
              <a:ext uri="{FF2B5EF4-FFF2-40B4-BE49-F238E27FC236}">
                <a16:creationId xmlns:a16="http://schemas.microsoft.com/office/drawing/2014/main" id="{1C4CFCF6-74E7-4393-3299-781CA63016D5}"/>
              </a:ext>
            </a:extLst>
          </p:cNvPr>
          <p:cNvCxnSpPr>
            <a:cxnSpLocks/>
          </p:cNvCxnSpPr>
          <p:nvPr/>
        </p:nvCxnSpPr>
        <p:spPr>
          <a:xfrm flipH="1">
            <a:off x="6631183" y="3936803"/>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4" name="テキスト ボックス 83">
            <a:extLst>
              <a:ext uri="{FF2B5EF4-FFF2-40B4-BE49-F238E27FC236}">
                <a16:creationId xmlns:a16="http://schemas.microsoft.com/office/drawing/2014/main" id="{A7CF02A9-F068-EC52-003A-FA21BA1CF516}"/>
              </a:ext>
            </a:extLst>
          </p:cNvPr>
          <p:cNvSpPr txBox="1"/>
          <p:nvPr/>
        </p:nvSpPr>
        <p:spPr>
          <a:xfrm>
            <a:off x="6506641" y="3690726"/>
            <a:ext cx="1819948"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自分が食べたいから</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85" name="テキスト ボックス 84">
            <a:extLst>
              <a:ext uri="{FF2B5EF4-FFF2-40B4-BE49-F238E27FC236}">
                <a16:creationId xmlns:a16="http://schemas.microsoft.com/office/drawing/2014/main" id="{80401426-2ACC-9EEE-13B0-97EE15A4E80F}"/>
              </a:ext>
            </a:extLst>
          </p:cNvPr>
          <p:cNvSpPr txBox="1"/>
          <p:nvPr/>
        </p:nvSpPr>
        <p:spPr>
          <a:xfrm>
            <a:off x="5125210" y="1852826"/>
            <a:ext cx="1294402"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調べていない</a:t>
            </a:r>
            <a:endParaRPr lang="en-US" altLang="ja-JP" sz="1400" dirty="0">
              <a:latin typeface="HGS創英角ﾎﾟｯﾌﾟ体" panose="040B0A00000000000000" pitchFamily="50" charset="-128"/>
              <a:ea typeface="HGS創英角ﾎﾟｯﾌﾟ体" panose="040B0A00000000000000" pitchFamily="50" charset="-128"/>
            </a:endParaRPr>
          </a:p>
        </p:txBody>
      </p:sp>
      <p:cxnSp>
        <p:nvCxnSpPr>
          <p:cNvPr id="86" name="直線矢印コネクタ 85">
            <a:extLst>
              <a:ext uri="{FF2B5EF4-FFF2-40B4-BE49-F238E27FC236}">
                <a16:creationId xmlns:a16="http://schemas.microsoft.com/office/drawing/2014/main" id="{CBB1FF75-041C-0935-DEFC-7BF0609E70B4}"/>
              </a:ext>
            </a:extLst>
          </p:cNvPr>
          <p:cNvCxnSpPr>
            <a:cxnSpLocks/>
          </p:cNvCxnSpPr>
          <p:nvPr/>
        </p:nvCxnSpPr>
        <p:spPr>
          <a:xfrm flipV="1">
            <a:off x="6041426" y="1571920"/>
            <a:ext cx="61696" cy="24927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82DFEC71-0AF9-9158-55B0-14FAE2DF86E1}"/>
              </a:ext>
            </a:extLst>
          </p:cNvPr>
          <p:cNvSpPr txBox="1"/>
          <p:nvPr/>
        </p:nvSpPr>
        <p:spPr>
          <a:xfrm>
            <a:off x="375080" y="3590328"/>
            <a:ext cx="1818623"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お客様の要望がある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46" name="テキスト ボックス 45">
            <a:extLst>
              <a:ext uri="{FF2B5EF4-FFF2-40B4-BE49-F238E27FC236}">
                <a16:creationId xmlns:a16="http://schemas.microsoft.com/office/drawing/2014/main" id="{AA7781D8-8183-D240-AE53-7DD77AE0B8DB}"/>
              </a:ext>
            </a:extLst>
          </p:cNvPr>
          <p:cNvSpPr txBox="1"/>
          <p:nvPr/>
        </p:nvSpPr>
        <p:spPr>
          <a:xfrm>
            <a:off x="7971419" y="227547"/>
            <a:ext cx="1014984" cy="369332"/>
          </a:xfrm>
          <a:prstGeom prst="rect">
            <a:avLst/>
          </a:prstGeom>
          <a:solidFill>
            <a:srgbClr val="00FF00"/>
          </a:solidFill>
        </p:spPr>
        <p:txBody>
          <a:bodyPr wrap="square" rtlCol="0">
            <a:spAutoFit/>
          </a:bodyPr>
          <a:lstStyle/>
          <a:p>
            <a:pPr algn="ctr"/>
            <a:r>
              <a:rPr lang="ja-JP" altLang="en-US" b="1" dirty="0"/>
              <a:t>回答例</a:t>
            </a:r>
          </a:p>
        </p:txBody>
      </p:sp>
      <p:sp>
        <p:nvSpPr>
          <p:cNvPr id="87" name="テキスト ボックス 86">
            <a:extLst>
              <a:ext uri="{FF2B5EF4-FFF2-40B4-BE49-F238E27FC236}">
                <a16:creationId xmlns:a16="http://schemas.microsoft.com/office/drawing/2014/main" id="{91DCE811-20EE-4880-9A3C-A4512C2E96CD}"/>
              </a:ext>
            </a:extLst>
          </p:cNvPr>
          <p:cNvSpPr txBox="1"/>
          <p:nvPr/>
        </p:nvSpPr>
        <p:spPr>
          <a:xfrm>
            <a:off x="6048838" y="5357108"/>
            <a:ext cx="1704974" cy="338554"/>
          </a:xfrm>
          <a:prstGeom prst="rect">
            <a:avLst/>
          </a:prstGeom>
          <a:noFill/>
        </p:spPr>
        <p:txBody>
          <a:bodyPr wrap="square">
            <a:spAutoFit/>
          </a:bodyPr>
          <a:lstStyle/>
          <a:p>
            <a:r>
              <a:rPr lang="ja-JP" altLang="en-US" sz="1600" b="1" dirty="0">
                <a:solidFill>
                  <a:srgbClr val="FF0000"/>
                </a:solidFill>
                <a:latin typeface="HGS創英角ﾎﾟｯﾌﾟ体" panose="040B0A00000000000000" pitchFamily="50" charset="-128"/>
                <a:ea typeface="HGS創英角ﾎﾟｯﾌﾟ体" panose="040B0A00000000000000" pitchFamily="50" charset="-128"/>
              </a:rPr>
              <a:t>単価が高い</a:t>
            </a:r>
          </a:p>
        </p:txBody>
      </p:sp>
      <p:pic>
        <p:nvPicPr>
          <p:cNvPr id="96" name="図 95">
            <a:extLst>
              <a:ext uri="{FF2B5EF4-FFF2-40B4-BE49-F238E27FC236}">
                <a16:creationId xmlns:a16="http://schemas.microsoft.com/office/drawing/2014/main" id="{D7AC4027-CBC5-40AC-826E-6F0457B182F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4912" y="6246399"/>
            <a:ext cx="270193"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99" name="直線矢印コネクタ 98">
            <a:extLst>
              <a:ext uri="{FF2B5EF4-FFF2-40B4-BE49-F238E27FC236}">
                <a16:creationId xmlns:a16="http://schemas.microsoft.com/office/drawing/2014/main" id="{CD5BFDE8-A599-4E1C-B0A0-9FE36FA8EF15}"/>
              </a:ext>
            </a:extLst>
          </p:cNvPr>
          <p:cNvCxnSpPr>
            <a:cxnSpLocks/>
          </p:cNvCxnSpPr>
          <p:nvPr/>
        </p:nvCxnSpPr>
        <p:spPr>
          <a:xfrm flipH="1">
            <a:off x="5521638" y="5092321"/>
            <a:ext cx="75922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線矢印コネクタ 105">
            <a:extLst>
              <a:ext uri="{FF2B5EF4-FFF2-40B4-BE49-F238E27FC236}">
                <a16:creationId xmlns:a16="http://schemas.microsoft.com/office/drawing/2014/main" id="{E1D7F8ED-3BBA-48CF-997A-641E545BAF2B}"/>
              </a:ext>
            </a:extLst>
          </p:cNvPr>
          <p:cNvCxnSpPr>
            <a:cxnSpLocks/>
          </p:cNvCxnSpPr>
          <p:nvPr/>
        </p:nvCxnSpPr>
        <p:spPr>
          <a:xfrm flipH="1" flipV="1">
            <a:off x="5894147" y="5101072"/>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テキスト ボックス 106">
            <a:extLst>
              <a:ext uri="{FF2B5EF4-FFF2-40B4-BE49-F238E27FC236}">
                <a16:creationId xmlns:a16="http://schemas.microsoft.com/office/drawing/2014/main" id="{1C2DEC8F-1829-4C63-B818-29D2DA359387}"/>
              </a:ext>
            </a:extLst>
          </p:cNvPr>
          <p:cNvSpPr txBox="1"/>
          <p:nvPr/>
        </p:nvSpPr>
        <p:spPr>
          <a:xfrm>
            <a:off x="6293853" y="4893677"/>
            <a:ext cx="1791107"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定価が決まっている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108" name="object 10">
            <a:extLst>
              <a:ext uri="{FF2B5EF4-FFF2-40B4-BE49-F238E27FC236}">
                <a16:creationId xmlns:a16="http://schemas.microsoft.com/office/drawing/2014/main" id="{CB25F6B5-23EC-4499-806A-BDA9869F6D4E}"/>
              </a:ext>
            </a:extLst>
          </p:cNvPr>
          <p:cNvSpPr txBox="1"/>
          <p:nvPr/>
        </p:nvSpPr>
        <p:spPr>
          <a:xfrm>
            <a:off x="200383" y="1235"/>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４）要因の解析</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cxnSp>
        <p:nvCxnSpPr>
          <p:cNvPr id="113" name="直線矢印コネクタ 112">
            <a:extLst>
              <a:ext uri="{FF2B5EF4-FFF2-40B4-BE49-F238E27FC236}">
                <a16:creationId xmlns:a16="http://schemas.microsoft.com/office/drawing/2014/main" id="{F0D1C364-6D28-4437-9C9E-AF04FADA85F0}"/>
              </a:ext>
            </a:extLst>
          </p:cNvPr>
          <p:cNvCxnSpPr>
            <a:cxnSpLocks/>
          </p:cNvCxnSpPr>
          <p:nvPr/>
        </p:nvCxnSpPr>
        <p:spPr>
          <a:xfrm>
            <a:off x="6353675" y="2495463"/>
            <a:ext cx="97638" cy="1285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73FBD6CB-92D2-4D0D-9156-D7E1891C16FA}"/>
              </a:ext>
            </a:extLst>
          </p:cNvPr>
          <p:cNvSpPr txBox="1"/>
          <p:nvPr/>
        </p:nvSpPr>
        <p:spPr>
          <a:xfrm>
            <a:off x="4663832" y="2477513"/>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賞味期限がある</a:t>
            </a:r>
            <a:endParaRPr lang="en-US" altLang="ja-JP" sz="1400" dirty="0">
              <a:latin typeface="HGS創英角ﾎﾟｯﾌﾟ体" panose="040B0A00000000000000" pitchFamily="50" charset="-128"/>
              <a:ea typeface="HGS創英角ﾎﾟｯﾌﾟ体" panose="040B0A00000000000000" pitchFamily="50" charset="-128"/>
            </a:endParaRPr>
          </a:p>
        </p:txBody>
      </p:sp>
      <p:sp>
        <p:nvSpPr>
          <p:cNvPr id="92" name="楕円 91">
            <a:extLst>
              <a:ext uri="{FF2B5EF4-FFF2-40B4-BE49-F238E27FC236}">
                <a16:creationId xmlns:a16="http://schemas.microsoft.com/office/drawing/2014/main" id="{442A6C13-ED6D-4A88-AD59-67B43C0E8C53}"/>
              </a:ext>
            </a:extLst>
          </p:cNvPr>
          <p:cNvSpPr/>
          <p:nvPr/>
        </p:nvSpPr>
        <p:spPr>
          <a:xfrm>
            <a:off x="226892" y="4812960"/>
            <a:ext cx="1700804" cy="5158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楕円 92">
            <a:extLst>
              <a:ext uri="{FF2B5EF4-FFF2-40B4-BE49-F238E27FC236}">
                <a16:creationId xmlns:a16="http://schemas.microsoft.com/office/drawing/2014/main" id="{B6A83693-B104-453B-A391-BCB550AFF935}"/>
              </a:ext>
            </a:extLst>
          </p:cNvPr>
          <p:cNvSpPr/>
          <p:nvPr/>
        </p:nvSpPr>
        <p:spPr>
          <a:xfrm>
            <a:off x="4566647" y="2725217"/>
            <a:ext cx="2298807" cy="44139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楕円 96">
            <a:extLst>
              <a:ext uri="{FF2B5EF4-FFF2-40B4-BE49-F238E27FC236}">
                <a16:creationId xmlns:a16="http://schemas.microsoft.com/office/drawing/2014/main" id="{23C07975-908F-43A5-B80F-2F0C3D552D48}"/>
              </a:ext>
            </a:extLst>
          </p:cNvPr>
          <p:cNvSpPr/>
          <p:nvPr/>
        </p:nvSpPr>
        <p:spPr>
          <a:xfrm>
            <a:off x="6029851" y="5290746"/>
            <a:ext cx="1393724" cy="44139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テキスト ボックス 93">
            <a:extLst>
              <a:ext uri="{FF2B5EF4-FFF2-40B4-BE49-F238E27FC236}">
                <a16:creationId xmlns:a16="http://schemas.microsoft.com/office/drawing/2014/main" id="{12B664C8-4931-4F27-8BD8-F10B6AFEDB43}"/>
              </a:ext>
            </a:extLst>
          </p:cNvPr>
          <p:cNvSpPr txBox="1"/>
          <p:nvPr/>
        </p:nvSpPr>
        <p:spPr>
          <a:xfrm>
            <a:off x="3489165" y="129021"/>
            <a:ext cx="1683077" cy="400110"/>
          </a:xfrm>
          <a:prstGeom prst="rect">
            <a:avLst/>
          </a:prstGeom>
          <a:noFill/>
          <a:ln>
            <a:solidFill>
              <a:schemeClr val="tx1"/>
            </a:solidFill>
          </a:ln>
        </p:spPr>
        <p:txBody>
          <a:bodyPr wrap="square" rtlCol="0">
            <a:spAutoFit/>
          </a:bodyPr>
          <a:lstStyle/>
          <a:p>
            <a:pPr algn="ctr"/>
            <a:r>
              <a:rPr lang="ja-JP" altLang="en-US" sz="2000" b="1" dirty="0">
                <a:latin typeface="HGS創英角ﾎﾟｯﾌﾟ体" panose="040B0A00000000000000" pitchFamily="50" charset="-128"/>
                <a:ea typeface="HGS創英角ﾎﾟｯﾌﾟ体" panose="040B0A00000000000000" pitchFamily="50" charset="-128"/>
              </a:rPr>
              <a:t>回答例</a:t>
            </a:r>
          </a:p>
        </p:txBody>
      </p:sp>
      <p:sp>
        <p:nvSpPr>
          <p:cNvPr id="95" name="テキスト ボックス 94">
            <a:extLst>
              <a:ext uri="{FF2B5EF4-FFF2-40B4-BE49-F238E27FC236}">
                <a16:creationId xmlns:a16="http://schemas.microsoft.com/office/drawing/2014/main" id="{4FCA53B8-DAF6-47D4-A535-2E808C7F1C85}"/>
              </a:ext>
            </a:extLst>
          </p:cNvPr>
          <p:cNvSpPr txBox="1"/>
          <p:nvPr/>
        </p:nvSpPr>
        <p:spPr>
          <a:xfrm>
            <a:off x="19377" y="3926316"/>
            <a:ext cx="1534520" cy="307777"/>
          </a:xfrm>
          <a:prstGeom prst="rect">
            <a:avLst/>
          </a:prstGeom>
          <a:noFill/>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多種類扱う</a:t>
            </a:r>
            <a:endParaRPr lang="en-US" altLang="ja-JP" sz="1400" dirty="0">
              <a:latin typeface="HGS創英角ﾎﾟｯﾌﾟ体" panose="040B0A00000000000000" pitchFamily="50" charset="-128"/>
              <a:ea typeface="HGS創英角ﾎﾟｯﾌﾟ体" panose="040B0A00000000000000" pitchFamily="50" charset="-128"/>
            </a:endParaRPr>
          </a:p>
        </p:txBody>
      </p:sp>
    </p:spTree>
    <p:extLst>
      <p:ext uri="{BB962C8B-B14F-4D97-AF65-F5344CB8AC3E}">
        <p14:creationId xmlns:p14="http://schemas.microsoft.com/office/powerpoint/2010/main" val="3311105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a:extLst>
              <a:ext uri="{FF2B5EF4-FFF2-40B4-BE49-F238E27FC236}">
                <a16:creationId xmlns:a16="http://schemas.microsoft.com/office/drawing/2014/main" id="{4448E67C-254F-1318-78AE-E2C304710AFA}"/>
              </a:ext>
            </a:extLst>
          </p:cNvPr>
          <p:cNvSpPr txBox="1">
            <a:spLocks noChangeArrowheads="1"/>
          </p:cNvSpPr>
          <p:nvPr/>
        </p:nvSpPr>
        <p:spPr bwMode="auto">
          <a:xfrm>
            <a:off x="1690688" y="2395538"/>
            <a:ext cx="5692775"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800"/>
          </a:p>
        </p:txBody>
      </p:sp>
      <p:sp>
        <p:nvSpPr>
          <p:cNvPr id="25603" name="Rectangle 10">
            <a:extLst>
              <a:ext uri="{FF2B5EF4-FFF2-40B4-BE49-F238E27FC236}">
                <a16:creationId xmlns:a16="http://schemas.microsoft.com/office/drawing/2014/main" id="{89255894-1596-178D-FF7E-C0D3ABB0466D}"/>
              </a:ext>
            </a:extLst>
          </p:cNvPr>
          <p:cNvSpPr>
            <a:spLocks noChangeArrowheads="1"/>
          </p:cNvSpPr>
          <p:nvPr/>
        </p:nvSpPr>
        <p:spPr bwMode="auto">
          <a:xfrm>
            <a:off x="1398588" y="21590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800"/>
          </a:p>
        </p:txBody>
      </p:sp>
      <p:grpSp>
        <p:nvGrpSpPr>
          <p:cNvPr id="25604" name="Group 39">
            <a:extLst>
              <a:ext uri="{FF2B5EF4-FFF2-40B4-BE49-F238E27FC236}">
                <a16:creationId xmlns:a16="http://schemas.microsoft.com/office/drawing/2014/main" id="{0E4C26E5-FC13-6A44-018E-265DFCDC3AF4}"/>
              </a:ext>
            </a:extLst>
          </p:cNvPr>
          <p:cNvGrpSpPr>
            <a:grpSpLocks/>
          </p:cNvGrpSpPr>
          <p:nvPr/>
        </p:nvGrpSpPr>
        <p:grpSpPr bwMode="auto">
          <a:xfrm>
            <a:off x="431800" y="1356153"/>
            <a:ext cx="7854950" cy="3948039"/>
            <a:chOff x="192" y="2832"/>
            <a:chExt cx="3696" cy="2317"/>
          </a:xfrm>
        </p:grpSpPr>
        <p:grpSp>
          <p:nvGrpSpPr>
            <p:cNvPr id="25609" name="Group 40">
              <a:extLst>
                <a:ext uri="{FF2B5EF4-FFF2-40B4-BE49-F238E27FC236}">
                  <a16:creationId xmlns:a16="http://schemas.microsoft.com/office/drawing/2014/main" id="{AE33C4AD-4834-7024-9FE3-1FF0D0F1E248}"/>
                </a:ext>
              </a:extLst>
            </p:cNvPr>
            <p:cNvGrpSpPr>
              <a:grpSpLocks/>
            </p:cNvGrpSpPr>
            <p:nvPr/>
          </p:nvGrpSpPr>
          <p:grpSpPr bwMode="auto">
            <a:xfrm>
              <a:off x="192" y="2832"/>
              <a:ext cx="3696" cy="2317"/>
              <a:chOff x="192" y="2832"/>
              <a:chExt cx="3696" cy="2317"/>
            </a:xfrm>
          </p:grpSpPr>
          <p:sp>
            <p:nvSpPr>
              <p:cNvPr id="25612" name="Rectangle 41">
                <a:extLst>
                  <a:ext uri="{FF2B5EF4-FFF2-40B4-BE49-F238E27FC236}">
                    <a16:creationId xmlns:a16="http://schemas.microsoft.com/office/drawing/2014/main" id="{20506D7A-538A-68CC-F9C8-2E6D707A10C9}"/>
                  </a:ext>
                </a:extLst>
              </p:cNvPr>
              <p:cNvSpPr>
                <a:spLocks noChangeArrowheads="1"/>
              </p:cNvSpPr>
              <p:nvPr/>
            </p:nvSpPr>
            <p:spPr bwMode="auto">
              <a:xfrm>
                <a:off x="3696" y="2880"/>
                <a:ext cx="192" cy="225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800" b="1" dirty="0">
                    <a:solidFill>
                      <a:schemeClr val="bg1"/>
                    </a:solidFill>
                    <a:latin typeface="HGP創英角ﾎﾟｯﾌﾟ体" panose="040B0A00000000000000" pitchFamily="50" charset="-128"/>
                    <a:ea typeface="HGP創英角ﾎﾟｯﾌﾟ体" panose="040B0A00000000000000" pitchFamily="50" charset="-128"/>
                  </a:rPr>
                  <a:t>ラベルがズレる</a:t>
                </a:r>
              </a:p>
            </p:txBody>
          </p:sp>
          <p:sp>
            <p:nvSpPr>
              <p:cNvPr id="25613" name="Line 42">
                <a:extLst>
                  <a:ext uri="{FF2B5EF4-FFF2-40B4-BE49-F238E27FC236}">
                    <a16:creationId xmlns:a16="http://schemas.microsoft.com/office/drawing/2014/main" id="{86F44583-F2FA-A0C0-F287-85EC024B1ED9}"/>
                  </a:ext>
                </a:extLst>
              </p:cNvPr>
              <p:cNvSpPr>
                <a:spLocks noChangeShapeType="1"/>
              </p:cNvSpPr>
              <p:nvPr/>
            </p:nvSpPr>
            <p:spPr bwMode="auto">
              <a:xfrm>
                <a:off x="192" y="3984"/>
                <a:ext cx="350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14" name="Rectangle 43">
                <a:extLst>
                  <a:ext uri="{FF2B5EF4-FFF2-40B4-BE49-F238E27FC236}">
                    <a16:creationId xmlns:a16="http://schemas.microsoft.com/office/drawing/2014/main" id="{91131F0D-B94C-A420-C0C6-615B85400A92}"/>
                  </a:ext>
                </a:extLst>
              </p:cNvPr>
              <p:cNvSpPr>
                <a:spLocks noChangeArrowheads="1"/>
              </p:cNvSpPr>
              <p:nvPr/>
            </p:nvSpPr>
            <p:spPr bwMode="auto">
              <a:xfrm>
                <a:off x="2304" y="2832"/>
                <a:ext cx="57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solidFill>
                      <a:schemeClr val="bg1"/>
                    </a:solidFill>
                    <a:latin typeface="HGP創英角ﾎﾟｯﾌﾟ体" panose="040B0A00000000000000" pitchFamily="50" charset="-128"/>
                    <a:ea typeface="HGP創英角ﾎﾟｯﾌﾟ体" panose="040B0A00000000000000" pitchFamily="50" charset="-128"/>
                  </a:rPr>
                  <a:t>方法</a:t>
                </a:r>
              </a:p>
            </p:txBody>
          </p:sp>
          <p:sp>
            <p:nvSpPr>
              <p:cNvPr id="25615" name="Rectangle 44">
                <a:extLst>
                  <a:ext uri="{FF2B5EF4-FFF2-40B4-BE49-F238E27FC236}">
                    <a16:creationId xmlns:a16="http://schemas.microsoft.com/office/drawing/2014/main" id="{0ABC4B47-CE6B-C8D4-241F-02FC8791D987}"/>
                  </a:ext>
                </a:extLst>
              </p:cNvPr>
              <p:cNvSpPr>
                <a:spLocks noChangeArrowheads="1"/>
              </p:cNvSpPr>
              <p:nvPr/>
            </p:nvSpPr>
            <p:spPr bwMode="auto">
              <a:xfrm>
                <a:off x="864" y="2832"/>
                <a:ext cx="57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a:solidFill>
                      <a:schemeClr val="bg1"/>
                    </a:solidFill>
                    <a:latin typeface="HGP創英角ﾎﾟｯﾌﾟ体" panose="040B0A00000000000000" pitchFamily="50" charset="-128"/>
                    <a:ea typeface="HGP創英角ﾎﾟｯﾌﾟ体" panose="040B0A00000000000000" pitchFamily="50" charset="-128"/>
                  </a:rPr>
                  <a:t>作業者</a:t>
                </a:r>
              </a:p>
            </p:txBody>
          </p:sp>
          <p:sp>
            <p:nvSpPr>
              <p:cNvPr id="25616" name="Rectangle 45">
                <a:extLst>
                  <a:ext uri="{FF2B5EF4-FFF2-40B4-BE49-F238E27FC236}">
                    <a16:creationId xmlns:a16="http://schemas.microsoft.com/office/drawing/2014/main" id="{30F1D6A0-3D05-175F-F0EE-E97FDB8987AC}"/>
                  </a:ext>
                </a:extLst>
              </p:cNvPr>
              <p:cNvSpPr>
                <a:spLocks noChangeArrowheads="1"/>
              </p:cNvSpPr>
              <p:nvPr/>
            </p:nvSpPr>
            <p:spPr bwMode="auto">
              <a:xfrm>
                <a:off x="2496" y="4992"/>
                <a:ext cx="57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dirty="0">
                    <a:solidFill>
                      <a:schemeClr val="bg1"/>
                    </a:solidFill>
                    <a:latin typeface="HGP創英角ﾎﾟｯﾌﾟ体" panose="040B0A00000000000000" pitchFamily="50" charset="-128"/>
                    <a:ea typeface="HGP創英角ﾎﾟｯﾌﾟ体" panose="040B0A00000000000000" pitchFamily="50" charset="-128"/>
                  </a:rPr>
                  <a:t>材料</a:t>
                </a:r>
              </a:p>
            </p:txBody>
          </p:sp>
          <p:sp>
            <p:nvSpPr>
              <p:cNvPr id="25617" name="Rectangle 46">
                <a:extLst>
                  <a:ext uri="{FF2B5EF4-FFF2-40B4-BE49-F238E27FC236}">
                    <a16:creationId xmlns:a16="http://schemas.microsoft.com/office/drawing/2014/main" id="{0C4A9CCD-814D-FE66-3F11-D7A76EDDCF66}"/>
                  </a:ext>
                </a:extLst>
              </p:cNvPr>
              <p:cNvSpPr>
                <a:spLocks noChangeArrowheads="1"/>
              </p:cNvSpPr>
              <p:nvPr/>
            </p:nvSpPr>
            <p:spPr bwMode="auto">
              <a:xfrm>
                <a:off x="960" y="4992"/>
                <a:ext cx="57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b="1" dirty="0">
                    <a:solidFill>
                      <a:schemeClr val="bg1"/>
                    </a:solidFill>
                    <a:latin typeface="HGP創英角ﾎﾟｯﾌﾟ体" panose="040B0A00000000000000" pitchFamily="50" charset="-128"/>
                    <a:ea typeface="HGP創英角ﾎﾟｯﾌﾟ体" panose="040B0A00000000000000" pitchFamily="50" charset="-128"/>
                  </a:rPr>
                  <a:t>設備</a:t>
                </a:r>
              </a:p>
            </p:txBody>
          </p:sp>
          <p:sp>
            <p:nvSpPr>
              <p:cNvPr id="25618" name="Line 47">
                <a:extLst>
                  <a:ext uri="{FF2B5EF4-FFF2-40B4-BE49-F238E27FC236}">
                    <a16:creationId xmlns:a16="http://schemas.microsoft.com/office/drawing/2014/main" id="{6EBB6186-A45B-5B90-A3DE-1002B4FFF0B4}"/>
                  </a:ext>
                </a:extLst>
              </p:cNvPr>
              <p:cNvSpPr>
                <a:spLocks noChangeShapeType="1"/>
              </p:cNvSpPr>
              <p:nvPr/>
            </p:nvSpPr>
            <p:spPr bwMode="auto">
              <a:xfrm>
                <a:off x="2544" y="2976"/>
                <a:ext cx="432" cy="100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19" name="Line 48">
                <a:extLst>
                  <a:ext uri="{FF2B5EF4-FFF2-40B4-BE49-F238E27FC236}">
                    <a16:creationId xmlns:a16="http://schemas.microsoft.com/office/drawing/2014/main" id="{22F5C894-FCDF-903B-D852-0CA62AAC33A0}"/>
                  </a:ext>
                </a:extLst>
              </p:cNvPr>
              <p:cNvSpPr>
                <a:spLocks noChangeShapeType="1"/>
              </p:cNvSpPr>
              <p:nvPr/>
            </p:nvSpPr>
            <p:spPr bwMode="auto">
              <a:xfrm>
                <a:off x="1104" y="2976"/>
                <a:ext cx="432" cy="100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0" name="Line 49">
                <a:extLst>
                  <a:ext uri="{FF2B5EF4-FFF2-40B4-BE49-F238E27FC236}">
                    <a16:creationId xmlns:a16="http://schemas.microsoft.com/office/drawing/2014/main" id="{26666E4F-6E00-DAE3-140C-A408E11C9B89}"/>
                  </a:ext>
                </a:extLst>
              </p:cNvPr>
              <p:cNvSpPr>
                <a:spLocks noChangeShapeType="1"/>
              </p:cNvSpPr>
              <p:nvPr/>
            </p:nvSpPr>
            <p:spPr bwMode="auto">
              <a:xfrm flipV="1">
                <a:off x="2736" y="3984"/>
                <a:ext cx="432" cy="100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1" name="Line 50">
                <a:extLst>
                  <a:ext uri="{FF2B5EF4-FFF2-40B4-BE49-F238E27FC236}">
                    <a16:creationId xmlns:a16="http://schemas.microsoft.com/office/drawing/2014/main" id="{273A5AC5-91F8-E165-247B-5A005D59A9B5}"/>
                  </a:ext>
                </a:extLst>
              </p:cNvPr>
              <p:cNvSpPr>
                <a:spLocks noChangeShapeType="1"/>
              </p:cNvSpPr>
              <p:nvPr/>
            </p:nvSpPr>
            <p:spPr bwMode="auto">
              <a:xfrm flipV="1">
                <a:off x="1296" y="3984"/>
                <a:ext cx="432" cy="100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2" name="Line 51">
                <a:extLst>
                  <a:ext uri="{FF2B5EF4-FFF2-40B4-BE49-F238E27FC236}">
                    <a16:creationId xmlns:a16="http://schemas.microsoft.com/office/drawing/2014/main" id="{57FCEE6E-28C5-AD0C-29FA-389633BA4261}"/>
                  </a:ext>
                </a:extLst>
              </p:cNvPr>
              <p:cNvSpPr>
                <a:spLocks noChangeShapeType="1"/>
              </p:cNvSpPr>
              <p:nvPr/>
            </p:nvSpPr>
            <p:spPr bwMode="auto">
              <a:xfrm>
                <a:off x="864" y="3504"/>
                <a:ext cx="468"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3" name="Line 52">
                <a:extLst>
                  <a:ext uri="{FF2B5EF4-FFF2-40B4-BE49-F238E27FC236}">
                    <a16:creationId xmlns:a16="http://schemas.microsoft.com/office/drawing/2014/main" id="{99602327-61D2-DFF5-66B4-D09EAC522801}"/>
                  </a:ext>
                </a:extLst>
              </p:cNvPr>
              <p:cNvSpPr>
                <a:spLocks noChangeShapeType="1"/>
              </p:cNvSpPr>
              <p:nvPr/>
            </p:nvSpPr>
            <p:spPr bwMode="auto">
              <a:xfrm>
                <a:off x="912" y="3264"/>
                <a:ext cx="144" cy="2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4" name="Line 53">
                <a:extLst>
                  <a:ext uri="{FF2B5EF4-FFF2-40B4-BE49-F238E27FC236}">
                    <a16:creationId xmlns:a16="http://schemas.microsoft.com/office/drawing/2014/main" id="{703D4A44-5250-1DC7-1CC5-A8897CDC03DD}"/>
                  </a:ext>
                </a:extLst>
              </p:cNvPr>
              <p:cNvSpPr>
                <a:spLocks noChangeShapeType="1"/>
              </p:cNvSpPr>
              <p:nvPr/>
            </p:nvSpPr>
            <p:spPr bwMode="auto">
              <a:xfrm flipV="1">
                <a:off x="1008" y="3504"/>
                <a:ext cx="144" cy="1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5" name="Text Box 54">
                <a:extLst>
                  <a:ext uri="{FF2B5EF4-FFF2-40B4-BE49-F238E27FC236}">
                    <a16:creationId xmlns:a16="http://schemas.microsoft.com/office/drawing/2014/main" id="{E610333D-ACB2-FFFA-7177-EC107562CBBC}"/>
                  </a:ext>
                </a:extLst>
              </p:cNvPr>
              <p:cNvSpPr txBox="1">
                <a:spLocks noChangeArrowheads="1"/>
              </p:cNvSpPr>
              <p:nvPr/>
            </p:nvSpPr>
            <p:spPr bwMode="auto">
              <a:xfrm>
                <a:off x="342" y="3132"/>
                <a:ext cx="81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しべらせて押さえる</a:t>
                </a:r>
              </a:p>
            </p:txBody>
          </p:sp>
          <p:sp>
            <p:nvSpPr>
              <p:cNvPr id="25626" name="Text Box 55">
                <a:extLst>
                  <a:ext uri="{FF2B5EF4-FFF2-40B4-BE49-F238E27FC236}">
                    <a16:creationId xmlns:a16="http://schemas.microsoft.com/office/drawing/2014/main" id="{1042C2E2-01A1-EF64-F514-BE141D3B7B4B}"/>
                  </a:ext>
                </a:extLst>
              </p:cNvPr>
              <p:cNvSpPr txBox="1">
                <a:spLocks noChangeArrowheads="1"/>
              </p:cNvSpPr>
              <p:nvPr/>
            </p:nvSpPr>
            <p:spPr bwMode="auto">
              <a:xfrm>
                <a:off x="204" y="3438"/>
                <a:ext cx="81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押さえ方が悪い</a:t>
                </a:r>
              </a:p>
            </p:txBody>
          </p:sp>
          <p:sp>
            <p:nvSpPr>
              <p:cNvPr id="25627" name="Text Box 56">
                <a:extLst>
                  <a:ext uri="{FF2B5EF4-FFF2-40B4-BE49-F238E27FC236}">
                    <a16:creationId xmlns:a16="http://schemas.microsoft.com/office/drawing/2014/main" id="{E45D2CD7-59E9-8AD4-FA56-943BBC5AF4E4}"/>
                  </a:ext>
                </a:extLst>
              </p:cNvPr>
              <p:cNvSpPr txBox="1">
                <a:spLocks noChangeArrowheads="1"/>
              </p:cNvSpPr>
              <p:nvPr/>
            </p:nvSpPr>
            <p:spPr bwMode="auto">
              <a:xfrm>
                <a:off x="432" y="3648"/>
                <a:ext cx="81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不良が多くなると</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間に合わない</a:t>
                </a:r>
              </a:p>
            </p:txBody>
          </p:sp>
          <p:sp>
            <p:nvSpPr>
              <p:cNvPr id="25628" name="Line 57">
                <a:extLst>
                  <a:ext uri="{FF2B5EF4-FFF2-40B4-BE49-F238E27FC236}">
                    <a16:creationId xmlns:a16="http://schemas.microsoft.com/office/drawing/2014/main" id="{61DC0B0B-8C94-666D-CE6B-457F9D627B5B}"/>
                  </a:ext>
                </a:extLst>
              </p:cNvPr>
              <p:cNvSpPr>
                <a:spLocks noChangeShapeType="1"/>
              </p:cNvSpPr>
              <p:nvPr/>
            </p:nvSpPr>
            <p:spPr bwMode="auto">
              <a:xfrm flipH="1">
                <a:off x="1260" y="3360"/>
                <a:ext cx="432"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29" name="Line 58">
                <a:extLst>
                  <a:ext uri="{FF2B5EF4-FFF2-40B4-BE49-F238E27FC236}">
                    <a16:creationId xmlns:a16="http://schemas.microsoft.com/office/drawing/2014/main" id="{0EB6D600-81F0-94C4-D40A-369306DA5DCD}"/>
                  </a:ext>
                </a:extLst>
              </p:cNvPr>
              <p:cNvSpPr>
                <a:spLocks noChangeShapeType="1"/>
              </p:cNvSpPr>
              <p:nvPr/>
            </p:nvSpPr>
            <p:spPr bwMode="auto">
              <a:xfrm flipH="1">
                <a:off x="1392" y="3216"/>
                <a:ext cx="9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30" name="Text Box 59">
                <a:extLst>
                  <a:ext uri="{FF2B5EF4-FFF2-40B4-BE49-F238E27FC236}">
                    <a16:creationId xmlns:a16="http://schemas.microsoft.com/office/drawing/2014/main" id="{52074438-0F5B-4EDD-EBA6-C946AC401233}"/>
                  </a:ext>
                </a:extLst>
              </p:cNvPr>
              <p:cNvSpPr txBox="1">
                <a:spLocks noChangeArrowheads="1"/>
              </p:cNvSpPr>
              <p:nvPr/>
            </p:nvSpPr>
            <p:spPr bwMode="auto">
              <a:xfrm>
                <a:off x="1152" y="3030"/>
                <a:ext cx="81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間隔がばらつ</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いている</a:t>
                </a:r>
              </a:p>
            </p:txBody>
          </p:sp>
          <p:sp>
            <p:nvSpPr>
              <p:cNvPr id="25631" name="Text Box 60">
                <a:extLst>
                  <a:ext uri="{FF2B5EF4-FFF2-40B4-BE49-F238E27FC236}">
                    <a16:creationId xmlns:a16="http://schemas.microsoft.com/office/drawing/2014/main" id="{C6A09081-E3C1-4D0B-A511-D4CE50A96323}"/>
                  </a:ext>
                </a:extLst>
              </p:cNvPr>
              <p:cNvSpPr txBox="1">
                <a:spLocks noChangeArrowheads="1"/>
              </p:cNvSpPr>
              <p:nvPr/>
            </p:nvSpPr>
            <p:spPr bwMode="auto">
              <a:xfrm>
                <a:off x="1626" y="3264"/>
                <a:ext cx="57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容器流し方</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が一定でない</a:t>
                </a:r>
              </a:p>
            </p:txBody>
          </p:sp>
          <p:sp>
            <p:nvSpPr>
              <p:cNvPr id="25632" name="Line 61">
                <a:extLst>
                  <a:ext uri="{FF2B5EF4-FFF2-40B4-BE49-F238E27FC236}">
                    <a16:creationId xmlns:a16="http://schemas.microsoft.com/office/drawing/2014/main" id="{68F41505-98F8-1CEB-BE3C-83410F77B3DB}"/>
                  </a:ext>
                </a:extLst>
              </p:cNvPr>
              <p:cNvSpPr>
                <a:spLocks noChangeShapeType="1"/>
              </p:cNvSpPr>
              <p:nvPr/>
            </p:nvSpPr>
            <p:spPr bwMode="auto">
              <a:xfrm flipH="1" flipV="1">
                <a:off x="1488" y="3360"/>
                <a:ext cx="9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33" name="Text Box 62">
                <a:extLst>
                  <a:ext uri="{FF2B5EF4-FFF2-40B4-BE49-F238E27FC236}">
                    <a16:creationId xmlns:a16="http://schemas.microsoft.com/office/drawing/2014/main" id="{B13B636D-FE1F-DFF7-AE7D-8FA7E293572F}"/>
                  </a:ext>
                </a:extLst>
              </p:cNvPr>
              <p:cNvSpPr txBox="1">
                <a:spLocks noChangeArrowheads="1"/>
              </p:cNvSpPr>
              <p:nvPr/>
            </p:nvSpPr>
            <p:spPr bwMode="auto">
              <a:xfrm>
                <a:off x="1386" y="3492"/>
                <a:ext cx="57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向きがズレ</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ている</a:t>
                </a:r>
              </a:p>
            </p:txBody>
          </p:sp>
          <p:sp>
            <p:nvSpPr>
              <p:cNvPr id="25634" name="Line 63">
                <a:extLst>
                  <a:ext uri="{FF2B5EF4-FFF2-40B4-BE49-F238E27FC236}">
                    <a16:creationId xmlns:a16="http://schemas.microsoft.com/office/drawing/2014/main" id="{1CBD43BB-CA5E-3A1F-0D2B-08CE885C10DF}"/>
                  </a:ext>
                </a:extLst>
              </p:cNvPr>
              <p:cNvSpPr>
                <a:spLocks noChangeShapeType="1"/>
              </p:cNvSpPr>
              <p:nvPr/>
            </p:nvSpPr>
            <p:spPr bwMode="auto">
              <a:xfrm>
                <a:off x="2352" y="3594"/>
                <a:ext cx="450" cy="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35" name="Line 64">
                <a:extLst>
                  <a:ext uri="{FF2B5EF4-FFF2-40B4-BE49-F238E27FC236}">
                    <a16:creationId xmlns:a16="http://schemas.microsoft.com/office/drawing/2014/main" id="{34E747D7-EDDA-2D3B-D7DE-1BDA4F6FCFDF}"/>
                  </a:ext>
                </a:extLst>
              </p:cNvPr>
              <p:cNvSpPr>
                <a:spLocks noChangeShapeType="1"/>
              </p:cNvSpPr>
              <p:nvPr/>
            </p:nvSpPr>
            <p:spPr bwMode="auto">
              <a:xfrm flipV="1">
                <a:off x="2496" y="3600"/>
                <a:ext cx="144" cy="1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36" name="Line 65">
                <a:extLst>
                  <a:ext uri="{FF2B5EF4-FFF2-40B4-BE49-F238E27FC236}">
                    <a16:creationId xmlns:a16="http://schemas.microsoft.com/office/drawing/2014/main" id="{30CF4D94-9953-24BC-33B9-4584AFFC1387}"/>
                  </a:ext>
                </a:extLst>
              </p:cNvPr>
              <p:cNvSpPr>
                <a:spLocks noChangeShapeType="1"/>
              </p:cNvSpPr>
              <p:nvPr/>
            </p:nvSpPr>
            <p:spPr bwMode="auto">
              <a:xfrm>
                <a:off x="2352" y="3360"/>
                <a:ext cx="144" cy="2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37" name="Text Box 66">
                <a:extLst>
                  <a:ext uri="{FF2B5EF4-FFF2-40B4-BE49-F238E27FC236}">
                    <a16:creationId xmlns:a16="http://schemas.microsoft.com/office/drawing/2014/main" id="{8889ED62-9473-99D4-9AF9-59CEEC45CE88}"/>
                  </a:ext>
                </a:extLst>
              </p:cNvPr>
              <p:cNvSpPr txBox="1">
                <a:spLocks noChangeArrowheads="1"/>
              </p:cNvSpPr>
              <p:nvPr/>
            </p:nvSpPr>
            <p:spPr bwMode="auto">
              <a:xfrm>
                <a:off x="2064" y="3744"/>
                <a:ext cx="816"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製品により</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異なる</a:t>
                </a:r>
              </a:p>
            </p:txBody>
          </p:sp>
          <p:sp>
            <p:nvSpPr>
              <p:cNvPr id="25638" name="Text Box 67">
                <a:extLst>
                  <a:ext uri="{FF2B5EF4-FFF2-40B4-BE49-F238E27FC236}">
                    <a16:creationId xmlns:a16="http://schemas.microsoft.com/office/drawing/2014/main" id="{5B5AEF0A-65C6-07CE-FE3E-2584F3899C4E}"/>
                  </a:ext>
                </a:extLst>
              </p:cNvPr>
              <p:cNvSpPr txBox="1">
                <a:spLocks noChangeArrowheads="1"/>
              </p:cNvSpPr>
              <p:nvPr/>
            </p:nvSpPr>
            <p:spPr bwMode="auto">
              <a:xfrm>
                <a:off x="1956" y="3510"/>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目安が</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ない</a:t>
                </a:r>
              </a:p>
            </p:txBody>
          </p:sp>
          <p:sp>
            <p:nvSpPr>
              <p:cNvPr id="25639" name="Text Box 68">
                <a:extLst>
                  <a:ext uri="{FF2B5EF4-FFF2-40B4-BE49-F238E27FC236}">
                    <a16:creationId xmlns:a16="http://schemas.microsoft.com/office/drawing/2014/main" id="{9D2A47D9-FCCE-629C-62F6-9A4B9BF636AA}"/>
                  </a:ext>
                </a:extLst>
              </p:cNvPr>
              <p:cNvSpPr txBox="1">
                <a:spLocks noChangeArrowheads="1"/>
              </p:cNvSpPr>
              <p:nvPr/>
            </p:nvSpPr>
            <p:spPr bwMode="auto">
              <a:xfrm>
                <a:off x="2076" y="3144"/>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印がつけ</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られない</a:t>
                </a:r>
              </a:p>
            </p:txBody>
          </p:sp>
          <p:sp>
            <p:nvSpPr>
              <p:cNvPr id="25640" name="Line 69">
                <a:extLst>
                  <a:ext uri="{FF2B5EF4-FFF2-40B4-BE49-F238E27FC236}">
                    <a16:creationId xmlns:a16="http://schemas.microsoft.com/office/drawing/2014/main" id="{FC4880B3-0DE3-F1B0-2C46-CEDB2DAB4AB2}"/>
                  </a:ext>
                </a:extLst>
              </p:cNvPr>
              <p:cNvSpPr>
                <a:spLocks noChangeShapeType="1"/>
              </p:cNvSpPr>
              <p:nvPr/>
            </p:nvSpPr>
            <p:spPr bwMode="auto">
              <a:xfrm flipH="1">
                <a:off x="2718" y="3360"/>
                <a:ext cx="432"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41" name="Line 70">
                <a:extLst>
                  <a:ext uri="{FF2B5EF4-FFF2-40B4-BE49-F238E27FC236}">
                    <a16:creationId xmlns:a16="http://schemas.microsoft.com/office/drawing/2014/main" id="{007FD84D-A22B-1363-9511-44382291B8FC}"/>
                  </a:ext>
                </a:extLst>
              </p:cNvPr>
              <p:cNvSpPr>
                <a:spLocks noChangeShapeType="1"/>
              </p:cNvSpPr>
              <p:nvPr/>
            </p:nvSpPr>
            <p:spPr bwMode="auto">
              <a:xfrm flipH="1">
                <a:off x="2880" y="3072"/>
                <a:ext cx="192"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42" name="Line 71">
                <a:extLst>
                  <a:ext uri="{FF2B5EF4-FFF2-40B4-BE49-F238E27FC236}">
                    <a16:creationId xmlns:a16="http://schemas.microsoft.com/office/drawing/2014/main" id="{6AA7F433-CE20-659F-144B-03B25868428D}"/>
                  </a:ext>
                </a:extLst>
              </p:cNvPr>
              <p:cNvSpPr>
                <a:spLocks noChangeShapeType="1"/>
              </p:cNvSpPr>
              <p:nvPr/>
            </p:nvSpPr>
            <p:spPr bwMode="auto">
              <a:xfrm flipH="1">
                <a:off x="3006" y="3174"/>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43" name="Line 72">
                <a:extLst>
                  <a:ext uri="{FF2B5EF4-FFF2-40B4-BE49-F238E27FC236}">
                    <a16:creationId xmlns:a16="http://schemas.microsoft.com/office/drawing/2014/main" id="{493DC7BF-9CCF-8529-C4E3-73A3BA2A2B52}"/>
                  </a:ext>
                </a:extLst>
              </p:cNvPr>
              <p:cNvSpPr>
                <a:spLocks noChangeShapeType="1"/>
              </p:cNvSpPr>
              <p:nvPr/>
            </p:nvSpPr>
            <p:spPr bwMode="auto">
              <a:xfrm flipH="1" flipV="1">
                <a:off x="2928" y="3360"/>
                <a:ext cx="96"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44" name="Line 73">
                <a:extLst>
                  <a:ext uri="{FF2B5EF4-FFF2-40B4-BE49-F238E27FC236}">
                    <a16:creationId xmlns:a16="http://schemas.microsoft.com/office/drawing/2014/main" id="{750753B5-16E8-31D9-0981-4DDE717A1AE5}"/>
                  </a:ext>
                </a:extLst>
              </p:cNvPr>
              <p:cNvSpPr>
                <a:spLocks noChangeShapeType="1"/>
              </p:cNvSpPr>
              <p:nvPr/>
            </p:nvSpPr>
            <p:spPr bwMode="auto">
              <a:xfrm flipH="1">
                <a:off x="3006" y="3528"/>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45" name="Text Box 74">
                <a:extLst>
                  <a:ext uri="{FF2B5EF4-FFF2-40B4-BE49-F238E27FC236}">
                    <a16:creationId xmlns:a16="http://schemas.microsoft.com/office/drawing/2014/main" id="{75793CA3-4896-9194-1516-D43723847A33}"/>
                  </a:ext>
                </a:extLst>
              </p:cNvPr>
              <p:cNvSpPr txBox="1">
                <a:spLocks noChangeArrowheads="1"/>
              </p:cNvSpPr>
              <p:nvPr/>
            </p:nvSpPr>
            <p:spPr bwMode="auto">
              <a:xfrm>
                <a:off x="2814" y="2952"/>
                <a:ext cx="57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振動がある</a:t>
                </a:r>
              </a:p>
            </p:txBody>
          </p:sp>
          <p:sp>
            <p:nvSpPr>
              <p:cNvPr id="25646" name="Text Box 75">
                <a:extLst>
                  <a:ext uri="{FF2B5EF4-FFF2-40B4-BE49-F238E27FC236}">
                    <a16:creationId xmlns:a16="http://schemas.microsoft.com/office/drawing/2014/main" id="{94AE3BB7-5B23-6BAA-9296-E843A0D1D64C}"/>
                  </a:ext>
                </a:extLst>
              </p:cNvPr>
              <p:cNvSpPr txBox="1">
                <a:spLocks noChangeArrowheads="1"/>
              </p:cNvSpPr>
              <p:nvPr/>
            </p:nvSpPr>
            <p:spPr bwMode="auto">
              <a:xfrm>
                <a:off x="3120" y="3108"/>
                <a:ext cx="57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回転している</a:t>
                </a:r>
              </a:p>
            </p:txBody>
          </p:sp>
          <p:sp>
            <p:nvSpPr>
              <p:cNvPr id="25647" name="Text Box 76">
                <a:extLst>
                  <a:ext uri="{FF2B5EF4-FFF2-40B4-BE49-F238E27FC236}">
                    <a16:creationId xmlns:a16="http://schemas.microsoft.com/office/drawing/2014/main" id="{E82EE822-8BAD-C681-F931-E2BBC1A0C5FC}"/>
                  </a:ext>
                </a:extLst>
              </p:cNvPr>
              <p:cNvSpPr txBox="1">
                <a:spLocks noChangeArrowheads="1"/>
              </p:cNvSpPr>
              <p:nvPr/>
            </p:nvSpPr>
            <p:spPr bwMode="auto">
              <a:xfrm>
                <a:off x="3120" y="3456"/>
                <a:ext cx="384"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短い</a:t>
                </a:r>
              </a:p>
            </p:txBody>
          </p:sp>
          <p:sp>
            <p:nvSpPr>
              <p:cNvPr id="25648" name="Text Box 77">
                <a:extLst>
                  <a:ext uri="{FF2B5EF4-FFF2-40B4-BE49-F238E27FC236}">
                    <a16:creationId xmlns:a16="http://schemas.microsoft.com/office/drawing/2014/main" id="{AD52E867-1566-D0E2-EBD2-084493696EF8}"/>
                  </a:ext>
                </a:extLst>
              </p:cNvPr>
              <p:cNvSpPr txBox="1">
                <a:spLocks noChangeArrowheads="1"/>
              </p:cNvSpPr>
              <p:nvPr/>
            </p:nvSpPr>
            <p:spPr bwMode="auto">
              <a:xfrm>
                <a:off x="2880" y="3570"/>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スペース</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がない</a:t>
                </a:r>
              </a:p>
            </p:txBody>
          </p:sp>
          <p:sp>
            <p:nvSpPr>
              <p:cNvPr id="25649" name="Text Box 78">
                <a:extLst>
                  <a:ext uri="{FF2B5EF4-FFF2-40B4-BE49-F238E27FC236}">
                    <a16:creationId xmlns:a16="http://schemas.microsoft.com/office/drawing/2014/main" id="{58540F22-BB4C-9F02-6223-163748D3EF67}"/>
                  </a:ext>
                </a:extLst>
              </p:cNvPr>
              <p:cNvSpPr txBox="1">
                <a:spLocks noChangeArrowheads="1"/>
              </p:cNvSpPr>
              <p:nvPr/>
            </p:nvSpPr>
            <p:spPr bwMode="auto">
              <a:xfrm>
                <a:off x="3084" y="3234"/>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ライン上で</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貼っている</a:t>
                </a:r>
              </a:p>
            </p:txBody>
          </p:sp>
          <p:sp>
            <p:nvSpPr>
              <p:cNvPr id="25650" name="Line 79">
                <a:extLst>
                  <a:ext uri="{FF2B5EF4-FFF2-40B4-BE49-F238E27FC236}">
                    <a16:creationId xmlns:a16="http://schemas.microsoft.com/office/drawing/2014/main" id="{EDD18A7B-33BE-8BDD-9F58-1C95785DAEBC}"/>
                  </a:ext>
                </a:extLst>
              </p:cNvPr>
              <p:cNvSpPr>
                <a:spLocks noChangeShapeType="1"/>
              </p:cNvSpPr>
              <p:nvPr/>
            </p:nvSpPr>
            <p:spPr bwMode="auto">
              <a:xfrm>
                <a:off x="768" y="4512"/>
                <a:ext cx="72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1" name="Line 80">
                <a:extLst>
                  <a:ext uri="{FF2B5EF4-FFF2-40B4-BE49-F238E27FC236}">
                    <a16:creationId xmlns:a16="http://schemas.microsoft.com/office/drawing/2014/main" id="{AD62AC58-650C-1550-ED19-8B40AF980BDA}"/>
                  </a:ext>
                </a:extLst>
              </p:cNvPr>
              <p:cNvSpPr>
                <a:spLocks noChangeShapeType="1"/>
              </p:cNvSpPr>
              <p:nvPr/>
            </p:nvSpPr>
            <p:spPr bwMode="auto">
              <a:xfrm>
                <a:off x="2496" y="4272"/>
                <a:ext cx="528"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2" name="Line 81">
                <a:extLst>
                  <a:ext uri="{FF2B5EF4-FFF2-40B4-BE49-F238E27FC236}">
                    <a16:creationId xmlns:a16="http://schemas.microsoft.com/office/drawing/2014/main" id="{64648FF8-839B-A6F2-7345-E84609FE6FBA}"/>
                  </a:ext>
                </a:extLst>
              </p:cNvPr>
              <p:cNvSpPr>
                <a:spLocks noChangeShapeType="1"/>
              </p:cNvSpPr>
              <p:nvPr/>
            </p:nvSpPr>
            <p:spPr bwMode="auto">
              <a:xfrm>
                <a:off x="2496" y="4656"/>
                <a:ext cx="384"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3" name="Line 82">
                <a:extLst>
                  <a:ext uri="{FF2B5EF4-FFF2-40B4-BE49-F238E27FC236}">
                    <a16:creationId xmlns:a16="http://schemas.microsoft.com/office/drawing/2014/main" id="{BF81612A-3C45-8A5E-4C5A-0A6868233530}"/>
                  </a:ext>
                </a:extLst>
              </p:cNvPr>
              <p:cNvSpPr>
                <a:spLocks noChangeShapeType="1"/>
              </p:cNvSpPr>
              <p:nvPr/>
            </p:nvSpPr>
            <p:spPr bwMode="auto">
              <a:xfrm flipH="1">
                <a:off x="1410" y="4704"/>
                <a:ext cx="36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4" name="Line 83">
                <a:extLst>
                  <a:ext uri="{FF2B5EF4-FFF2-40B4-BE49-F238E27FC236}">
                    <a16:creationId xmlns:a16="http://schemas.microsoft.com/office/drawing/2014/main" id="{0DF49D9B-E158-CA74-E8AE-188BCB7D0530}"/>
                  </a:ext>
                </a:extLst>
              </p:cNvPr>
              <p:cNvSpPr>
                <a:spLocks noChangeShapeType="1"/>
              </p:cNvSpPr>
              <p:nvPr/>
            </p:nvSpPr>
            <p:spPr bwMode="auto">
              <a:xfrm flipH="1">
                <a:off x="2928" y="4512"/>
                <a:ext cx="3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5" name="Line 84">
                <a:extLst>
                  <a:ext uri="{FF2B5EF4-FFF2-40B4-BE49-F238E27FC236}">
                    <a16:creationId xmlns:a16="http://schemas.microsoft.com/office/drawing/2014/main" id="{DA3EE666-A38F-BA34-87F3-007F59920BF7}"/>
                  </a:ext>
                </a:extLst>
              </p:cNvPr>
              <p:cNvSpPr>
                <a:spLocks noChangeShapeType="1"/>
              </p:cNvSpPr>
              <p:nvPr/>
            </p:nvSpPr>
            <p:spPr bwMode="auto">
              <a:xfrm>
                <a:off x="1008" y="4272"/>
                <a:ext cx="144" cy="2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6" name="Line 85">
                <a:extLst>
                  <a:ext uri="{FF2B5EF4-FFF2-40B4-BE49-F238E27FC236}">
                    <a16:creationId xmlns:a16="http://schemas.microsoft.com/office/drawing/2014/main" id="{579818E7-D43E-4C36-EEFD-472E7025C049}"/>
                  </a:ext>
                </a:extLst>
              </p:cNvPr>
              <p:cNvSpPr>
                <a:spLocks noChangeShapeType="1"/>
              </p:cNvSpPr>
              <p:nvPr/>
            </p:nvSpPr>
            <p:spPr bwMode="auto">
              <a:xfrm flipH="1">
                <a:off x="1056" y="4368"/>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7" name="Line 86">
                <a:extLst>
                  <a:ext uri="{FF2B5EF4-FFF2-40B4-BE49-F238E27FC236}">
                    <a16:creationId xmlns:a16="http://schemas.microsoft.com/office/drawing/2014/main" id="{53988726-469E-875A-B009-A4975E12C3E9}"/>
                  </a:ext>
                </a:extLst>
              </p:cNvPr>
              <p:cNvSpPr>
                <a:spLocks noChangeShapeType="1"/>
              </p:cNvSpPr>
              <p:nvPr/>
            </p:nvSpPr>
            <p:spPr bwMode="auto">
              <a:xfrm flipV="1">
                <a:off x="810" y="4500"/>
                <a:ext cx="180" cy="1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8" name="Line 87">
                <a:extLst>
                  <a:ext uri="{FF2B5EF4-FFF2-40B4-BE49-F238E27FC236}">
                    <a16:creationId xmlns:a16="http://schemas.microsoft.com/office/drawing/2014/main" id="{D23136CA-1065-33DE-D81A-7962DC7D6EFE}"/>
                  </a:ext>
                </a:extLst>
              </p:cNvPr>
              <p:cNvSpPr>
                <a:spLocks noChangeShapeType="1"/>
              </p:cNvSpPr>
              <p:nvPr/>
            </p:nvSpPr>
            <p:spPr bwMode="auto">
              <a:xfrm flipH="1">
                <a:off x="894" y="4608"/>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59" name="Line 88">
                <a:extLst>
                  <a:ext uri="{FF2B5EF4-FFF2-40B4-BE49-F238E27FC236}">
                    <a16:creationId xmlns:a16="http://schemas.microsoft.com/office/drawing/2014/main" id="{8174240A-83F8-80E6-6114-BD790D31A6AE}"/>
                  </a:ext>
                </a:extLst>
              </p:cNvPr>
              <p:cNvSpPr>
                <a:spLocks noChangeShapeType="1"/>
              </p:cNvSpPr>
              <p:nvPr/>
            </p:nvSpPr>
            <p:spPr bwMode="auto">
              <a:xfrm flipH="1">
                <a:off x="1632" y="4560"/>
                <a:ext cx="9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0" name="Line 89">
                <a:extLst>
                  <a:ext uri="{FF2B5EF4-FFF2-40B4-BE49-F238E27FC236}">
                    <a16:creationId xmlns:a16="http://schemas.microsoft.com/office/drawing/2014/main" id="{5CB60624-5AC5-3E44-96C2-129C5024CB7B}"/>
                  </a:ext>
                </a:extLst>
              </p:cNvPr>
              <p:cNvSpPr>
                <a:spLocks noChangeShapeType="1"/>
              </p:cNvSpPr>
              <p:nvPr/>
            </p:nvSpPr>
            <p:spPr bwMode="auto">
              <a:xfrm>
                <a:off x="2688" y="4128"/>
                <a:ext cx="96" cy="1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1" name="Line 90">
                <a:extLst>
                  <a:ext uri="{FF2B5EF4-FFF2-40B4-BE49-F238E27FC236}">
                    <a16:creationId xmlns:a16="http://schemas.microsoft.com/office/drawing/2014/main" id="{2F58071F-B1D3-9DEA-024C-4BC85AD62286}"/>
                  </a:ext>
                </a:extLst>
              </p:cNvPr>
              <p:cNvSpPr>
                <a:spLocks noChangeShapeType="1"/>
              </p:cNvSpPr>
              <p:nvPr/>
            </p:nvSpPr>
            <p:spPr bwMode="auto">
              <a:xfrm flipV="1">
                <a:off x="2772" y="4254"/>
                <a:ext cx="90" cy="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2" name="Line 91">
                <a:extLst>
                  <a:ext uri="{FF2B5EF4-FFF2-40B4-BE49-F238E27FC236}">
                    <a16:creationId xmlns:a16="http://schemas.microsoft.com/office/drawing/2014/main" id="{198FD3B7-3D20-ECD7-F9AA-ED2E478777DA}"/>
                  </a:ext>
                </a:extLst>
              </p:cNvPr>
              <p:cNvSpPr>
                <a:spLocks noChangeShapeType="1"/>
              </p:cNvSpPr>
              <p:nvPr/>
            </p:nvSpPr>
            <p:spPr bwMode="auto">
              <a:xfrm>
                <a:off x="2580" y="4536"/>
                <a:ext cx="108" cy="12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3" name="Line 92">
                <a:extLst>
                  <a:ext uri="{FF2B5EF4-FFF2-40B4-BE49-F238E27FC236}">
                    <a16:creationId xmlns:a16="http://schemas.microsoft.com/office/drawing/2014/main" id="{B573F4B5-1186-83E1-90BD-202190ED2D0B}"/>
                  </a:ext>
                </a:extLst>
              </p:cNvPr>
              <p:cNvSpPr>
                <a:spLocks noChangeShapeType="1"/>
              </p:cNvSpPr>
              <p:nvPr/>
            </p:nvSpPr>
            <p:spPr bwMode="auto">
              <a:xfrm flipV="1">
                <a:off x="2496" y="4656"/>
                <a:ext cx="96" cy="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4" name="Line 93">
                <a:extLst>
                  <a:ext uri="{FF2B5EF4-FFF2-40B4-BE49-F238E27FC236}">
                    <a16:creationId xmlns:a16="http://schemas.microsoft.com/office/drawing/2014/main" id="{90D9007C-7EF3-1C9E-16AA-04A10D13AAD2}"/>
                  </a:ext>
                </a:extLst>
              </p:cNvPr>
              <p:cNvSpPr>
                <a:spLocks noChangeShapeType="1"/>
              </p:cNvSpPr>
              <p:nvPr/>
            </p:nvSpPr>
            <p:spPr bwMode="auto">
              <a:xfrm flipH="1">
                <a:off x="2880" y="3072"/>
                <a:ext cx="192"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5" name="Line 94">
                <a:extLst>
                  <a:ext uri="{FF2B5EF4-FFF2-40B4-BE49-F238E27FC236}">
                    <a16:creationId xmlns:a16="http://schemas.microsoft.com/office/drawing/2014/main" id="{B4C6C24A-AA05-3667-BC80-51BAA4AB8F08}"/>
                  </a:ext>
                </a:extLst>
              </p:cNvPr>
              <p:cNvSpPr>
                <a:spLocks noChangeShapeType="1"/>
              </p:cNvSpPr>
              <p:nvPr/>
            </p:nvSpPr>
            <p:spPr bwMode="auto">
              <a:xfrm flipH="1">
                <a:off x="3120" y="4368"/>
                <a:ext cx="9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66" name="Text Box 95">
                <a:extLst>
                  <a:ext uri="{FF2B5EF4-FFF2-40B4-BE49-F238E27FC236}">
                    <a16:creationId xmlns:a16="http://schemas.microsoft.com/office/drawing/2014/main" id="{3E8D77B9-A1C4-645E-21C2-07F4F4266D47}"/>
                  </a:ext>
                </a:extLst>
              </p:cNvPr>
              <p:cNvSpPr txBox="1">
                <a:spLocks noChangeArrowheads="1"/>
              </p:cNvSpPr>
              <p:nvPr/>
            </p:nvSpPr>
            <p:spPr bwMode="auto">
              <a:xfrm>
                <a:off x="3162" y="4392"/>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台紙から</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剥れ易い</a:t>
                </a:r>
              </a:p>
            </p:txBody>
          </p:sp>
          <p:sp>
            <p:nvSpPr>
              <p:cNvPr id="25667" name="Text Box 96">
                <a:extLst>
                  <a:ext uri="{FF2B5EF4-FFF2-40B4-BE49-F238E27FC236}">
                    <a16:creationId xmlns:a16="http://schemas.microsoft.com/office/drawing/2014/main" id="{4AFC76DD-5272-BFCA-238F-B36D4EB28D81}"/>
                  </a:ext>
                </a:extLst>
              </p:cNvPr>
              <p:cNvSpPr txBox="1">
                <a:spLocks noChangeArrowheads="1"/>
              </p:cNvSpPr>
              <p:nvPr/>
            </p:nvSpPr>
            <p:spPr bwMode="auto">
              <a:xfrm>
                <a:off x="3072" y="4224"/>
                <a:ext cx="57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粘着が弱い</a:t>
                </a:r>
              </a:p>
            </p:txBody>
          </p:sp>
          <p:sp>
            <p:nvSpPr>
              <p:cNvPr id="25668" name="Text Box 97">
                <a:extLst>
                  <a:ext uri="{FF2B5EF4-FFF2-40B4-BE49-F238E27FC236}">
                    <a16:creationId xmlns:a16="http://schemas.microsoft.com/office/drawing/2014/main" id="{59D1F6FC-A80A-5F0E-5619-AD4724FF0D77}"/>
                  </a:ext>
                </a:extLst>
              </p:cNvPr>
              <p:cNvSpPr txBox="1">
                <a:spLocks noChangeArrowheads="1"/>
              </p:cNvSpPr>
              <p:nvPr/>
            </p:nvSpPr>
            <p:spPr bwMode="auto">
              <a:xfrm>
                <a:off x="2112" y="4176"/>
                <a:ext cx="48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厚みがあ</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りすぎる</a:t>
                </a:r>
              </a:p>
            </p:txBody>
          </p:sp>
          <p:sp>
            <p:nvSpPr>
              <p:cNvPr id="25669" name="Text Box 98">
                <a:extLst>
                  <a:ext uri="{FF2B5EF4-FFF2-40B4-BE49-F238E27FC236}">
                    <a16:creationId xmlns:a16="http://schemas.microsoft.com/office/drawing/2014/main" id="{45D3B8B5-DACA-8550-1369-2192AE4C1B8A}"/>
                  </a:ext>
                </a:extLst>
              </p:cNvPr>
              <p:cNvSpPr txBox="1">
                <a:spLocks noChangeArrowheads="1"/>
              </p:cNvSpPr>
              <p:nvPr/>
            </p:nvSpPr>
            <p:spPr bwMode="auto">
              <a:xfrm>
                <a:off x="2316" y="4002"/>
                <a:ext cx="67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コーティングしてある</a:t>
                </a:r>
              </a:p>
            </p:txBody>
          </p:sp>
          <p:sp>
            <p:nvSpPr>
              <p:cNvPr id="25670" name="Text Box 99">
                <a:extLst>
                  <a:ext uri="{FF2B5EF4-FFF2-40B4-BE49-F238E27FC236}">
                    <a16:creationId xmlns:a16="http://schemas.microsoft.com/office/drawing/2014/main" id="{EA335653-A158-1C3F-6D43-43AFFE9C006F}"/>
                  </a:ext>
                </a:extLst>
              </p:cNvPr>
              <p:cNvSpPr txBox="1">
                <a:spLocks noChangeArrowheads="1"/>
              </p:cNvSpPr>
              <p:nvPr/>
            </p:nvSpPr>
            <p:spPr bwMode="auto">
              <a:xfrm>
                <a:off x="2190" y="4422"/>
                <a:ext cx="672"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光っている</a:t>
                </a:r>
              </a:p>
            </p:txBody>
          </p:sp>
          <p:sp>
            <p:nvSpPr>
              <p:cNvPr id="25671" name="Text Box 100">
                <a:extLst>
                  <a:ext uri="{FF2B5EF4-FFF2-40B4-BE49-F238E27FC236}">
                    <a16:creationId xmlns:a16="http://schemas.microsoft.com/office/drawing/2014/main" id="{F3058990-A2C2-3176-18BA-B826FBCF6A5C}"/>
                  </a:ext>
                </a:extLst>
              </p:cNvPr>
              <p:cNvSpPr txBox="1">
                <a:spLocks noChangeArrowheads="1"/>
              </p:cNvSpPr>
              <p:nvPr/>
            </p:nvSpPr>
            <p:spPr bwMode="auto">
              <a:xfrm>
                <a:off x="2610" y="4344"/>
                <a:ext cx="288"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材料</a:t>
                </a:r>
              </a:p>
            </p:txBody>
          </p:sp>
          <p:sp>
            <p:nvSpPr>
              <p:cNvPr id="25672" name="Text Box 101">
                <a:extLst>
                  <a:ext uri="{FF2B5EF4-FFF2-40B4-BE49-F238E27FC236}">
                    <a16:creationId xmlns:a16="http://schemas.microsoft.com/office/drawing/2014/main" id="{3F164193-C137-B76B-0573-25B2D6915349}"/>
                  </a:ext>
                </a:extLst>
              </p:cNvPr>
              <p:cNvSpPr txBox="1">
                <a:spLocks noChangeArrowheads="1"/>
              </p:cNvSpPr>
              <p:nvPr/>
            </p:nvSpPr>
            <p:spPr bwMode="auto">
              <a:xfrm>
                <a:off x="2166" y="4770"/>
                <a:ext cx="480" cy="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容器とラベルの色が同じ</a:t>
                </a:r>
              </a:p>
            </p:txBody>
          </p:sp>
          <p:sp>
            <p:nvSpPr>
              <p:cNvPr id="25673" name="Text Box 102">
                <a:extLst>
                  <a:ext uri="{FF2B5EF4-FFF2-40B4-BE49-F238E27FC236}">
                    <a16:creationId xmlns:a16="http://schemas.microsoft.com/office/drawing/2014/main" id="{DB35A82C-8A28-3C09-359D-715964054144}"/>
                  </a:ext>
                </a:extLst>
              </p:cNvPr>
              <p:cNvSpPr txBox="1">
                <a:spLocks noChangeArrowheads="1"/>
              </p:cNvSpPr>
              <p:nvPr/>
            </p:nvSpPr>
            <p:spPr bwMode="auto">
              <a:xfrm>
                <a:off x="2088" y="4590"/>
                <a:ext cx="480"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見ずらい</a:t>
                </a:r>
              </a:p>
            </p:txBody>
          </p:sp>
          <p:sp>
            <p:nvSpPr>
              <p:cNvPr id="25674" name="Text Box 103">
                <a:extLst>
                  <a:ext uri="{FF2B5EF4-FFF2-40B4-BE49-F238E27FC236}">
                    <a16:creationId xmlns:a16="http://schemas.microsoft.com/office/drawing/2014/main" id="{12092C1F-E18E-E355-03A6-980C6BFC29E9}"/>
                  </a:ext>
                </a:extLst>
              </p:cNvPr>
              <p:cNvSpPr txBox="1">
                <a:spLocks noChangeArrowheads="1"/>
              </p:cNvSpPr>
              <p:nvPr/>
            </p:nvSpPr>
            <p:spPr bwMode="auto">
              <a:xfrm>
                <a:off x="1680" y="4626"/>
                <a:ext cx="576"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dirty="0">
                    <a:latin typeface="HGP創英角ﾎﾟｯﾌﾟ体" panose="040B0A00000000000000" pitchFamily="50" charset="-128"/>
                    <a:ea typeface="HGP創英角ﾎﾟｯﾌﾟ体" panose="040B0A00000000000000" pitchFamily="50" charset="-128"/>
                  </a:rPr>
                  <a:t>コンベアー</a:t>
                </a:r>
              </a:p>
            </p:txBody>
          </p:sp>
          <p:sp>
            <p:nvSpPr>
              <p:cNvPr id="25675" name="Text Box 104">
                <a:extLst>
                  <a:ext uri="{FF2B5EF4-FFF2-40B4-BE49-F238E27FC236}">
                    <a16:creationId xmlns:a16="http://schemas.microsoft.com/office/drawing/2014/main" id="{04548416-D929-AEC8-80F4-F318B04B7EE0}"/>
                  </a:ext>
                </a:extLst>
              </p:cNvPr>
              <p:cNvSpPr txBox="1">
                <a:spLocks noChangeArrowheads="1"/>
              </p:cNvSpPr>
              <p:nvPr/>
            </p:nvSpPr>
            <p:spPr bwMode="auto">
              <a:xfrm>
                <a:off x="1584" y="4368"/>
                <a:ext cx="48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つなぎ目が</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ある</a:t>
                </a:r>
              </a:p>
            </p:txBody>
          </p:sp>
          <p:sp>
            <p:nvSpPr>
              <p:cNvPr id="25676" name="Text Box 105">
                <a:extLst>
                  <a:ext uri="{FF2B5EF4-FFF2-40B4-BE49-F238E27FC236}">
                    <a16:creationId xmlns:a16="http://schemas.microsoft.com/office/drawing/2014/main" id="{342BFF05-A0E2-2BF7-EE62-E7EDD94769CA}"/>
                  </a:ext>
                </a:extLst>
              </p:cNvPr>
              <p:cNvSpPr txBox="1">
                <a:spLocks noChangeArrowheads="1"/>
              </p:cNvSpPr>
              <p:nvPr/>
            </p:nvSpPr>
            <p:spPr bwMode="auto">
              <a:xfrm>
                <a:off x="1218" y="4296"/>
                <a:ext cx="288"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速度</a:t>
                </a:r>
              </a:p>
            </p:txBody>
          </p:sp>
          <p:sp>
            <p:nvSpPr>
              <p:cNvPr id="25677" name="Text Box 106">
                <a:extLst>
                  <a:ext uri="{FF2B5EF4-FFF2-40B4-BE49-F238E27FC236}">
                    <a16:creationId xmlns:a16="http://schemas.microsoft.com/office/drawing/2014/main" id="{AC7B9379-7710-DB10-DC01-A68F8122D872}"/>
                  </a:ext>
                </a:extLst>
              </p:cNvPr>
              <p:cNvSpPr txBox="1">
                <a:spLocks noChangeArrowheads="1"/>
              </p:cNvSpPr>
              <p:nvPr/>
            </p:nvSpPr>
            <p:spPr bwMode="auto">
              <a:xfrm>
                <a:off x="1050" y="4542"/>
                <a:ext cx="432"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HGP創英角ﾎﾟｯﾌﾟ体" panose="040B0A00000000000000" pitchFamily="50" charset="-128"/>
                    <a:ea typeface="HGP創英角ﾎﾟｯﾌﾟ体" panose="040B0A00000000000000" pitchFamily="50" charset="-128"/>
                  </a:rPr>
                  <a:t>現在位置</a:t>
                </a:r>
              </a:p>
            </p:txBody>
          </p:sp>
          <p:sp>
            <p:nvSpPr>
              <p:cNvPr id="25678" name="Text Box 107">
                <a:extLst>
                  <a:ext uri="{FF2B5EF4-FFF2-40B4-BE49-F238E27FC236}">
                    <a16:creationId xmlns:a16="http://schemas.microsoft.com/office/drawing/2014/main" id="{7EB311FA-D2A7-865E-37C8-D276EAC6D219}"/>
                  </a:ext>
                </a:extLst>
              </p:cNvPr>
              <p:cNvSpPr txBox="1">
                <a:spLocks noChangeArrowheads="1"/>
              </p:cNvSpPr>
              <p:nvPr/>
            </p:nvSpPr>
            <p:spPr bwMode="auto">
              <a:xfrm>
                <a:off x="720" y="4080"/>
                <a:ext cx="67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コンベアーとのタイミングのズレ</a:t>
                </a:r>
              </a:p>
            </p:txBody>
          </p:sp>
          <p:sp>
            <p:nvSpPr>
              <p:cNvPr id="25679" name="Text Box 108">
                <a:extLst>
                  <a:ext uri="{FF2B5EF4-FFF2-40B4-BE49-F238E27FC236}">
                    <a16:creationId xmlns:a16="http://schemas.microsoft.com/office/drawing/2014/main" id="{AB909F45-4CF4-EE22-FB3A-303669AE8AE3}"/>
                  </a:ext>
                </a:extLst>
              </p:cNvPr>
              <p:cNvSpPr txBox="1">
                <a:spLocks noChangeArrowheads="1"/>
              </p:cNvSpPr>
              <p:nvPr/>
            </p:nvSpPr>
            <p:spPr bwMode="auto">
              <a:xfrm>
                <a:off x="281" y="4668"/>
                <a:ext cx="751"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センサーが安定しない</a:t>
                </a:r>
              </a:p>
            </p:txBody>
          </p:sp>
          <p:sp>
            <p:nvSpPr>
              <p:cNvPr id="25680" name="Text Box 109">
                <a:extLst>
                  <a:ext uri="{FF2B5EF4-FFF2-40B4-BE49-F238E27FC236}">
                    <a16:creationId xmlns:a16="http://schemas.microsoft.com/office/drawing/2014/main" id="{00F08568-12A8-E5D0-199F-93674D2F2917}"/>
                  </a:ext>
                </a:extLst>
              </p:cNvPr>
              <p:cNvSpPr txBox="1">
                <a:spLocks noChangeArrowheads="1"/>
              </p:cNvSpPr>
              <p:nvPr/>
            </p:nvSpPr>
            <p:spPr bwMode="auto">
              <a:xfrm>
                <a:off x="336" y="4416"/>
                <a:ext cx="52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ボスタル</a:t>
                </a:r>
              </a:p>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ラベル</a:t>
                </a:r>
              </a:p>
            </p:txBody>
          </p:sp>
          <p:grpSp>
            <p:nvGrpSpPr>
              <p:cNvPr id="25681" name="Group 110">
                <a:extLst>
                  <a:ext uri="{FF2B5EF4-FFF2-40B4-BE49-F238E27FC236}">
                    <a16:creationId xmlns:a16="http://schemas.microsoft.com/office/drawing/2014/main" id="{775E5C25-DA41-F4FB-FE6A-10FE2D132C99}"/>
                  </a:ext>
                </a:extLst>
              </p:cNvPr>
              <p:cNvGrpSpPr>
                <a:grpSpLocks/>
              </p:cNvGrpSpPr>
              <p:nvPr/>
            </p:nvGrpSpPr>
            <p:grpSpPr bwMode="auto">
              <a:xfrm>
                <a:off x="1902" y="3702"/>
                <a:ext cx="96" cy="48"/>
                <a:chOff x="960" y="2426"/>
                <a:chExt cx="96" cy="48"/>
              </a:xfrm>
            </p:grpSpPr>
            <p:sp>
              <p:nvSpPr>
                <p:cNvPr id="25749" name="Line 111">
                  <a:extLst>
                    <a:ext uri="{FF2B5EF4-FFF2-40B4-BE49-F238E27FC236}">
                      <a16:creationId xmlns:a16="http://schemas.microsoft.com/office/drawing/2014/main" id="{4E8D08E8-270D-2C20-3544-4CFEE6950A55}"/>
                    </a:ext>
                  </a:extLst>
                </p:cNvPr>
                <p:cNvSpPr>
                  <a:spLocks noChangeShapeType="1"/>
                </p:cNvSpPr>
                <p:nvPr/>
              </p:nvSpPr>
              <p:spPr bwMode="auto">
                <a:xfrm flipH="1">
                  <a:off x="960" y="2426"/>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50" name="Line 112">
                  <a:extLst>
                    <a:ext uri="{FF2B5EF4-FFF2-40B4-BE49-F238E27FC236}">
                      <a16:creationId xmlns:a16="http://schemas.microsoft.com/office/drawing/2014/main" id="{8681DB9D-931A-6E78-26BC-BEA5B086B208}"/>
                    </a:ext>
                  </a:extLst>
                </p:cNvPr>
                <p:cNvSpPr>
                  <a:spLocks noChangeShapeType="1"/>
                </p:cNvSpPr>
                <p:nvPr/>
              </p:nvSpPr>
              <p:spPr bwMode="auto">
                <a:xfrm flipH="1">
                  <a:off x="979" y="2426"/>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51" name="Line 113">
                  <a:extLst>
                    <a:ext uri="{FF2B5EF4-FFF2-40B4-BE49-F238E27FC236}">
                      <a16:creationId xmlns:a16="http://schemas.microsoft.com/office/drawing/2014/main" id="{1E6FF527-0B15-D03C-2BEA-03E743C7E261}"/>
                    </a:ext>
                  </a:extLst>
                </p:cNvPr>
                <p:cNvSpPr>
                  <a:spLocks noChangeShapeType="1"/>
                </p:cNvSpPr>
                <p:nvPr/>
              </p:nvSpPr>
              <p:spPr bwMode="auto">
                <a:xfrm flipH="1">
                  <a:off x="999" y="2426"/>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52" name="Line 114">
                  <a:extLst>
                    <a:ext uri="{FF2B5EF4-FFF2-40B4-BE49-F238E27FC236}">
                      <a16:creationId xmlns:a16="http://schemas.microsoft.com/office/drawing/2014/main" id="{8DEE24FE-9B6A-6E4F-A99F-61725D877B00}"/>
                    </a:ext>
                  </a:extLst>
                </p:cNvPr>
                <p:cNvSpPr>
                  <a:spLocks noChangeShapeType="1"/>
                </p:cNvSpPr>
                <p:nvPr/>
              </p:nvSpPr>
              <p:spPr bwMode="auto">
                <a:xfrm flipH="1">
                  <a:off x="1017" y="2426"/>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nvGrpSpPr>
              <p:cNvPr id="25682" name="Group 115">
                <a:extLst>
                  <a:ext uri="{FF2B5EF4-FFF2-40B4-BE49-F238E27FC236}">
                    <a16:creationId xmlns:a16="http://schemas.microsoft.com/office/drawing/2014/main" id="{6C3993B0-E13B-944B-2DCD-2844C33ED2AA}"/>
                  </a:ext>
                </a:extLst>
              </p:cNvPr>
              <p:cNvGrpSpPr>
                <a:grpSpLocks/>
              </p:cNvGrpSpPr>
              <p:nvPr/>
            </p:nvGrpSpPr>
            <p:grpSpPr bwMode="auto">
              <a:xfrm>
                <a:off x="1920" y="3456"/>
                <a:ext cx="58" cy="48"/>
                <a:chOff x="1776" y="1802"/>
                <a:chExt cx="58" cy="48"/>
              </a:xfrm>
            </p:grpSpPr>
            <p:sp>
              <p:nvSpPr>
                <p:cNvPr id="25747" name="Line 116">
                  <a:extLst>
                    <a:ext uri="{FF2B5EF4-FFF2-40B4-BE49-F238E27FC236}">
                      <a16:creationId xmlns:a16="http://schemas.microsoft.com/office/drawing/2014/main" id="{AAD33001-A8B7-DA16-9DF4-64C096EFDD75}"/>
                    </a:ext>
                  </a:extLst>
                </p:cNvPr>
                <p:cNvSpPr>
                  <a:spLocks noChangeShapeType="1"/>
                </p:cNvSpPr>
                <p:nvPr/>
              </p:nvSpPr>
              <p:spPr bwMode="auto">
                <a:xfrm flipH="1">
                  <a:off x="1776"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8" name="Line 117">
                  <a:extLst>
                    <a:ext uri="{FF2B5EF4-FFF2-40B4-BE49-F238E27FC236}">
                      <a16:creationId xmlns:a16="http://schemas.microsoft.com/office/drawing/2014/main" id="{8E6EC527-3CC8-36C0-BCE0-66BF58043F27}"/>
                    </a:ext>
                  </a:extLst>
                </p:cNvPr>
                <p:cNvSpPr>
                  <a:spLocks noChangeShapeType="1"/>
                </p:cNvSpPr>
                <p:nvPr/>
              </p:nvSpPr>
              <p:spPr bwMode="auto">
                <a:xfrm flipH="1">
                  <a:off x="1795"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nvGrpSpPr>
              <p:cNvPr id="25683" name="Group 118">
                <a:extLst>
                  <a:ext uri="{FF2B5EF4-FFF2-40B4-BE49-F238E27FC236}">
                    <a16:creationId xmlns:a16="http://schemas.microsoft.com/office/drawing/2014/main" id="{878B3583-F7BF-6AE2-1B5D-6276079C1897}"/>
                  </a:ext>
                </a:extLst>
              </p:cNvPr>
              <p:cNvGrpSpPr>
                <a:grpSpLocks/>
              </p:cNvGrpSpPr>
              <p:nvPr/>
            </p:nvGrpSpPr>
            <p:grpSpPr bwMode="auto">
              <a:xfrm>
                <a:off x="2208" y="3696"/>
                <a:ext cx="58" cy="48"/>
                <a:chOff x="1776" y="1802"/>
                <a:chExt cx="58" cy="48"/>
              </a:xfrm>
            </p:grpSpPr>
            <p:sp>
              <p:nvSpPr>
                <p:cNvPr id="25745" name="Line 119">
                  <a:extLst>
                    <a:ext uri="{FF2B5EF4-FFF2-40B4-BE49-F238E27FC236}">
                      <a16:creationId xmlns:a16="http://schemas.microsoft.com/office/drawing/2014/main" id="{380E0F0A-CB80-8010-7AF2-C6FFB3E7979A}"/>
                    </a:ext>
                  </a:extLst>
                </p:cNvPr>
                <p:cNvSpPr>
                  <a:spLocks noChangeShapeType="1"/>
                </p:cNvSpPr>
                <p:nvPr/>
              </p:nvSpPr>
              <p:spPr bwMode="auto">
                <a:xfrm flipH="1">
                  <a:off x="1776"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6" name="Line 120">
                  <a:extLst>
                    <a:ext uri="{FF2B5EF4-FFF2-40B4-BE49-F238E27FC236}">
                      <a16:creationId xmlns:a16="http://schemas.microsoft.com/office/drawing/2014/main" id="{C9728450-52C3-E9D2-8BFC-694028ADCEC3}"/>
                    </a:ext>
                  </a:extLst>
                </p:cNvPr>
                <p:cNvSpPr>
                  <a:spLocks noChangeShapeType="1"/>
                </p:cNvSpPr>
                <p:nvPr/>
              </p:nvSpPr>
              <p:spPr bwMode="auto">
                <a:xfrm flipH="1">
                  <a:off x="1795"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nvGrpSpPr>
              <p:cNvPr id="25684" name="Group 121">
                <a:extLst>
                  <a:ext uri="{FF2B5EF4-FFF2-40B4-BE49-F238E27FC236}">
                    <a16:creationId xmlns:a16="http://schemas.microsoft.com/office/drawing/2014/main" id="{2F004A04-588D-D825-54BB-85DEA28C63CF}"/>
                  </a:ext>
                </a:extLst>
              </p:cNvPr>
              <p:cNvGrpSpPr>
                <a:grpSpLocks/>
              </p:cNvGrpSpPr>
              <p:nvPr/>
            </p:nvGrpSpPr>
            <p:grpSpPr bwMode="auto">
              <a:xfrm>
                <a:off x="2304" y="4704"/>
                <a:ext cx="58" cy="48"/>
                <a:chOff x="1776" y="1802"/>
                <a:chExt cx="58" cy="48"/>
              </a:xfrm>
            </p:grpSpPr>
            <p:sp>
              <p:nvSpPr>
                <p:cNvPr id="25743" name="Line 122">
                  <a:extLst>
                    <a:ext uri="{FF2B5EF4-FFF2-40B4-BE49-F238E27FC236}">
                      <a16:creationId xmlns:a16="http://schemas.microsoft.com/office/drawing/2014/main" id="{64CE8EC3-3EA5-27C6-30C0-C26A1243F1AC}"/>
                    </a:ext>
                  </a:extLst>
                </p:cNvPr>
                <p:cNvSpPr>
                  <a:spLocks noChangeShapeType="1"/>
                </p:cNvSpPr>
                <p:nvPr/>
              </p:nvSpPr>
              <p:spPr bwMode="auto">
                <a:xfrm flipH="1">
                  <a:off x="1776"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4" name="Line 123">
                  <a:extLst>
                    <a:ext uri="{FF2B5EF4-FFF2-40B4-BE49-F238E27FC236}">
                      <a16:creationId xmlns:a16="http://schemas.microsoft.com/office/drawing/2014/main" id="{B9D04842-5F94-9D89-959B-EA922154F91A}"/>
                    </a:ext>
                  </a:extLst>
                </p:cNvPr>
                <p:cNvSpPr>
                  <a:spLocks noChangeShapeType="1"/>
                </p:cNvSpPr>
                <p:nvPr/>
              </p:nvSpPr>
              <p:spPr bwMode="auto">
                <a:xfrm flipH="1">
                  <a:off x="1795"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nvGrpSpPr>
              <p:cNvPr id="25685" name="Group 124">
                <a:extLst>
                  <a:ext uri="{FF2B5EF4-FFF2-40B4-BE49-F238E27FC236}">
                    <a16:creationId xmlns:a16="http://schemas.microsoft.com/office/drawing/2014/main" id="{5CBDDB69-87A6-9B51-07D1-FB3B1D19A817}"/>
                  </a:ext>
                </a:extLst>
              </p:cNvPr>
              <p:cNvGrpSpPr>
                <a:grpSpLocks/>
              </p:cNvGrpSpPr>
              <p:nvPr/>
            </p:nvGrpSpPr>
            <p:grpSpPr bwMode="auto">
              <a:xfrm>
                <a:off x="1488" y="3696"/>
                <a:ext cx="384" cy="48"/>
                <a:chOff x="960" y="1562"/>
                <a:chExt cx="528" cy="52"/>
              </a:xfrm>
            </p:grpSpPr>
            <p:sp>
              <p:nvSpPr>
                <p:cNvPr id="25722" name="Line 125">
                  <a:extLst>
                    <a:ext uri="{FF2B5EF4-FFF2-40B4-BE49-F238E27FC236}">
                      <a16:creationId xmlns:a16="http://schemas.microsoft.com/office/drawing/2014/main" id="{6CF31B17-88E1-36FC-FA60-C0E9D63642AA}"/>
                    </a:ext>
                  </a:extLst>
                </p:cNvPr>
                <p:cNvSpPr>
                  <a:spLocks noChangeShapeType="1"/>
                </p:cNvSpPr>
                <p:nvPr/>
              </p:nvSpPr>
              <p:spPr bwMode="auto">
                <a:xfrm flipH="1">
                  <a:off x="960"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3" name="Line 126">
                  <a:extLst>
                    <a:ext uri="{FF2B5EF4-FFF2-40B4-BE49-F238E27FC236}">
                      <a16:creationId xmlns:a16="http://schemas.microsoft.com/office/drawing/2014/main" id="{E479CE8B-1808-E5B5-44DF-02C6B56AC5BD}"/>
                    </a:ext>
                  </a:extLst>
                </p:cNvPr>
                <p:cNvSpPr>
                  <a:spLocks noChangeShapeType="1"/>
                </p:cNvSpPr>
                <p:nvPr/>
              </p:nvSpPr>
              <p:spPr bwMode="auto">
                <a:xfrm flipH="1">
                  <a:off x="979"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4" name="Line 127">
                  <a:extLst>
                    <a:ext uri="{FF2B5EF4-FFF2-40B4-BE49-F238E27FC236}">
                      <a16:creationId xmlns:a16="http://schemas.microsoft.com/office/drawing/2014/main" id="{4E18154E-A39B-F6FB-9990-9FD9BCB35C1B}"/>
                    </a:ext>
                  </a:extLst>
                </p:cNvPr>
                <p:cNvSpPr>
                  <a:spLocks noChangeShapeType="1"/>
                </p:cNvSpPr>
                <p:nvPr/>
              </p:nvSpPr>
              <p:spPr bwMode="auto">
                <a:xfrm flipH="1">
                  <a:off x="999"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5" name="Line 128">
                  <a:extLst>
                    <a:ext uri="{FF2B5EF4-FFF2-40B4-BE49-F238E27FC236}">
                      <a16:creationId xmlns:a16="http://schemas.microsoft.com/office/drawing/2014/main" id="{D8C163EF-A36C-9997-D203-1170BD94E414}"/>
                    </a:ext>
                  </a:extLst>
                </p:cNvPr>
                <p:cNvSpPr>
                  <a:spLocks noChangeShapeType="1"/>
                </p:cNvSpPr>
                <p:nvPr/>
              </p:nvSpPr>
              <p:spPr bwMode="auto">
                <a:xfrm flipH="1">
                  <a:off x="1017"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6" name="Line 129">
                  <a:extLst>
                    <a:ext uri="{FF2B5EF4-FFF2-40B4-BE49-F238E27FC236}">
                      <a16:creationId xmlns:a16="http://schemas.microsoft.com/office/drawing/2014/main" id="{E6829232-FC6A-A8D3-6365-D306C971837F}"/>
                    </a:ext>
                  </a:extLst>
                </p:cNvPr>
                <p:cNvSpPr>
                  <a:spLocks noChangeShapeType="1"/>
                </p:cNvSpPr>
                <p:nvPr/>
              </p:nvSpPr>
              <p:spPr bwMode="auto">
                <a:xfrm>
                  <a:off x="960"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7" name="Line 130">
                  <a:extLst>
                    <a:ext uri="{FF2B5EF4-FFF2-40B4-BE49-F238E27FC236}">
                      <a16:creationId xmlns:a16="http://schemas.microsoft.com/office/drawing/2014/main" id="{37BB5387-21A5-65C3-0B79-8F7DE16459AD}"/>
                    </a:ext>
                  </a:extLst>
                </p:cNvPr>
                <p:cNvSpPr>
                  <a:spLocks noChangeShapeType="1"/>
                </p:cNvSpPr>
                <p:nvPr/>
              </p:nvSpPr>
              <p:spPr bwMode="auto">
                <a:xfrm flipH="1">
                  <a:off x="1104"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8" name="Line 131">
                  <a:extLst>
                    <a:ext uri="{FF2B5EF4-FFF2-40B4-BE49-F238E27FC236}">
                      <a16:creationId xmlns:a16="http://schemas.microsoft.com/office/drawing/2014/main" id="{B43F7A88-CAAE-ADA1-33DA-2E5214D25053}"/>
                    </a:ext>
                  </a:extLst>
                </p:cNvPr>
                <p:cNvSpPr>
                  <a:spLocks noChangeShapeType="1"/>
                </p:cNvSpPr>
                <p:nvPr/>
              </p:nvSpPr>
              <p:spPr bwMode="auto">
                <a:xfrm flipH="1">
                  <a:off x="1123"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9" name="Line 132">
                  <a:extLst>
                    <a:ext uri="{FF2B5EF4-FFF2-40B4-BE49-F238E27FC236}">
                      <a16:creationId xmlns:a16="http://schemas.microsoft.com/office/drawing/2014/main" id="{D7144FBD-B0E1-4D40-4DA5-D7E57255AAF6}"/>
                    </a:ext>
                  </a:extLst>
                </p:cNvPr>
                <p:cNvSpPr>
                  <a:spLocks noChangeShapeType="1"/>
                </p:cNvSpPr>
                <p:nvPr/>
              </p:nvSpPr>
              <p:spPr bwMode="auto">
                <a:xfrm flipH="1">
                  <a:off x="1143"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0" name="Line 133">
                  <a:extLst>
                    <a:ext uri="{FF2B5EF4-FFF2-40B4-BE49-F238E27FC236}">
                      <a16:creationId xmlns:a16="http://schemas.microsoft.com/office/drawing/2014/main" id="{D13A83E9-8D83-1260-627A-CD5CED8A09E8}"/>
                    </a:ext>
                  </a:extLst>
                </p:cNvPr>
                <p:cNvSpPr>
                  <a:spLocks noChangeShapeType="1"/>
                </p:cNvSpPr>
                <p:nvPr/>
              </p:nvSpPr>
              <p:spPr bwMode="auto">
                <a:xfrm flipH="1">
                  <a:off x="1161"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1" name="Line 134">
                  <a:extLst>
                    <a:ext uri="{FF2B5EF4-FFF2-40B4-BE49-F238E27FC236}">
                      <a16:creationId xmlns:a16="http://schemas.microsoft.com/office/drawing/2014/main" id="{186DF8CE-F482-CD42-580E-DA0F504C7ECC}"/>
                    </a:ext>
                  </a:extLst>
                </p:cNvPr>
                <p:cNvSpPr>
                  <a:spLocks noChangeShapeType="1"/>
                </p:cNvSpPr>
                <p:nvPr/>
              </p:nvSpPr>
              <p:spPr bwMode="auto">
                <a:xfrm>
                  <a:off x="1104"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2" name="Line 135">
                  <a:extLst>
                    <a:ext uri="{FF2B5EF4-FFF2-40B4-BE49-F238E27FC236}">
                      <a16:creationId xmlns:a16="http://schemas.microsoft.com/office/drawing/2014/main" id="{7C35392E-E512-4792-9385-72A31F6FE0D1}"/>
                    </a:ext>
                  </a:extLst>
                </p:cNvPr>
                <p:cNvSpPr>
                  <a:spLocks noChangeShapeType="1"/>
                </p:cNvSpPr>
                <p:nvPr/>
              </p:nvSpPr>
              <p:spPr bwMode="auto">
                <a:xfrm flipH="1">
                  <a:off x="1248"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3" name="Line 136">
                  <a:extLst>
                    <a:ext uri="{FF2B5EF4-FFF2-40B4-BE49-F238E27FC236}">
                      <a16:creationId xmlns:a16="http://schemas.microsoft.com/office/drawing/2014/main" id="{951760D7-A8BA-990C-F1D8-DA6C3E7AA090}"/>
                    </a:ext>
                  </a:extLst>
                </p:cNvPr>
                <p:cNvSpPr>
                  <a:spLocks noChangeShapeType="1"/>
                </p:cNvSpPr>
                <p:nvPr/>
              </p:nvSpPr>
              <p:spPr bwMode="auto">
                <a:xfrm flipH="1">
                  <a:off x="1267"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4" name="Line 137">
                  <a:extLst>
                    <a:ext uri="{FF2B5EF4-FFF2-40B4-BE49-F238E27FC236}">
                      <a16:creationId xmlns:a16="http://schemas.microsoft.com/office/drawing/2014/main" id="{0CBCCFBC-1AFD-1ACE-5E6F-0EEC44BD822C}"/>
                    </a:ext>
                  </a:extLst>
                </p:cNvPr>
                <p:cNvSpPr>
                  <a:spLocks noChangeShapeType="1"/>
                </p:cNvSpPr>
                <p:nvPr/>
              </p:nvSpPr>
              <p:spPr bwMode="auto">
                <a:xfrm flipH="1">
                  <a:off x="1287"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5" name="Line 138">
                  <a:extLst>
                    <a:ext uri="{FF2B5EF4-FFF2-40B4-BE49-F238E27FC236}">
                      <a16:creationId xmlns:a16="http://schemas.microsoft.com/office/drawing/2014/main" id="{DA6DEF6F-F411-856D-E706-D1B2A416325D}"/>
                    </a:ext>
                  </a:extLst>
                </p:cNvPr>
                <p:cNvSpPr>
                  <a:spLocks noChangeShapeType="1"/>
                </p:cNvSpPr>
                <p:nvPr/>
              </p:nvSpPr>
              <p:spPr bwMode="auto">
                <a:xfrm flipH="1">
                  <a:off x="1305"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6" name="Line 139">
                  <a:extLst>
                    <a:ext uri="{FF2B5EF4-FFF2-40B4-BE49-F238E27FC236}">
                      <a16:creationId xmlns:a16="http://schemas.microsoft.com/office/drawing/2014/main" id="{846C7977-8008-4401-DAA8-062407481FDE}"/>
                    </a:ext>
                  </a:extLst>
                </p:cNvPr>
                <p:cNvSpPr>
                  <a:spLocks noChangeShapeType="1"/>
                </p:cNvSpPr>
                <p:nvPr/>
              </p:nvSpPr>
              <p:spPr bwMode="auto">
                <a:xfrm>
                  <a:off x="1248"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nvGrpSpPr>
                <p:cNvPr id="25737" name="Group 140">
                  <a:extLst>
                    <a:ext uri="{FF2B5EF4-FFF2-40B4-BE49-F238E27FC236}">
                      <a16:creationId xmlns:a16="http://schemas.microsoft.com/office/drawing/2014/main" id="{362145C7-AE77-919F-7B72-E8F3392A167C}"/>
                    </a:ext>
                  </a:extLst>
                </p:cNvPr>
                <p:cNvGrpSpPr>
                  <a:grpSpLocks/>
                </p:cNvGrpSpPr>
                <p:nvPr/>
              </p:nvGrpSpPr>
              <p:grpSpPr bwMode="auto">
                <a:xfrm>
                  <a:off x="1392" y="1566"/>
                  <a:ext cx="96" cy="48"/>
                  <a:chOff x="1392" y="1584"/>
                  <a:chExt cx="96" cy="48"/>
                </a:xfrm>
              </p:grpSpPr>
              <p:sp>
                <p:nvSpPr>
                  <p:cNvPr id="25738" name="Line 141">
                    <a:extLst>
                      <a:ext uri="{FF2B5EF4-FFF2-40B4-BE49-F238E27FC236}">
                        <a16:creationId xmlns:a16="http://schemas.microsoft.com/office/drawing/2014/main" id="{1B77BB72-BB62-E171-4784-9A126F267CCD}"/>
                      </a:ext>
                    </a:extLst>
                  </p:cNvPr>
                  <p:cNvSpPr>
                    <a:spLocks noChangeShapeType="1"/>
                  </p:cNvSpPr>
                  <p:nvPr/>
                </p:nvSpPr>
                <p:spPr bwMode="auto">
                  <a:xfrm flipH="1">
                    <a:off x="1392" y="158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39" name="Line 142">
                    <a:extLst>
                      <a:ext uri="{FF2B5EF4-FFF2-40B4-BE49-F238E27FC236}">
                        <a16:creationId xmlns:a16="http://schemas.microsoft.com/office/drawing/2014/main" id="{B7EF9258-00B2-4BFF-54AB-C4577C1DBEE6}"/>
                      </a:ext>
                    </a:extLst>
                  </p:cNvPr>
                  <p:cNvSpPr>
                    <a:spLocks noChangeShapeType="1"/>
                  </p:cNvSpPr>
                  <p:nvPr/>
                </p:nvSpPr>
                <p:spPr bwMode="auto">
                  <a:xfrm flipH="1">
                    <a:off x="1411" y="158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0" name="Line 143">
                    <a:extLst>
                      <a:ext uri="{FF2B5EF4-FFF2-40B4-BE49-F238E27FC236}">
                        <a16:creationId xmlns:a16="http://schemas.microsoft.com/office/drawing/2014/main" id="{6FB392E5-DCA0-56DD-DB00-ED1B630F351E}"/>
                      </a:ext>
                    </a:extLst>
                  </p:cNvPr>
                  <p:cNvSpPr>
                    <a:spLocks noChangeShapeType="1"/>
                  </p:cNvSpPr>
                  <p:nvPr/>
                </p:nvSpPr>
                <p:spPr bwMode="auto">
                  <a:xfrm flipH="1">
                    <a:off x="1431" y="158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1" name="Line 144">
                    <a:extLst>
                      <a:ext uri="{FF2B5EF4-FFF2-40B4-BE49-F238E27FC236}">
                        <a16:creationId xmlns:a16="http://schemas.microsoft.com/office/drawing/2014/main" id="{A682CAA1-5C0F-DAC7-52BF-68A3E1B6B99B}"/>
                      </a:ext>
                    </a:extLst>
                  </p:cNvPr>
                  <p:cNvSpPr>
                    <a:spLocks noChangeShapeType="1"/>
                  </p:cNvSpPr>
                  <p:nvPr/>
                </p:nvSpPr>
                <p:spPr bwMode="auto">
                  <a:xfrm flipH="1">
                    <a:off x="1449" y="158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42" name="Line 145">
                    <a:extLst>
                      <a:ext uri="{FF2B5EF4-FFF2-40B4-BE49-F238E27FC236}">
                        <a16:creationId xmlns:a16="http://schemas.microsoft.com/office/drawing/2014/main" id="{E8D11761-C2E6-C560-E3BC-C323C51D870E}"/>
                      </a:ext>
                    </a:extLst>
                  </p:cNvPr>
                  <p:cNvSpPr>
                    <a:spLocks noChangeShapeType="1"/>
                  </p:cNvSpPr>
                  <p:nvPr/>
                </p:nvSpPr>
                <p:spPr bwMode="auto">
                  <a:xfrm>
                    <a:off x="1392" y="1584"/>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grpSp>
            <p:nvGrpSpPr>
              <p:cNvPr id="25686" name="Group 146">
                <a:extLst>
                  <a:ext uri="{FF2B5EF4-FFF2-40B4-BE49-F238E27FC236}">
                    <a16:creationId xmlns:a16="http://schemas.microsoft.com/office/drawing/2014/main" id="{A7E7849C-8DF9-7071-1BE9-316715C6B5A2}"/>
                  </a:ext>
                </a:extLst>
              </p:cNvPr>
              <p:cNvGrpSpPr>
                <a:grpSpLocks/>
              </p:cNvGrpSpPr>
              <p:nvPr/>
            </p:nvGrpSpPr>
            <p:grpSpPr bwMode="auto">
              <a:xfrm>
                <a:off x="576" y="4896"/>
                <a:ext cx="384" cy="48"/>
                <a:chOff x="960" y="1562"/>
                <a:chExt cx="528" cy="52"/>
              </a:xfrm>
            </p:grpSpPr>
            <p:sp>
              <p:nvSpPr>
                <p:cNvPr id="25701" name="Line 147">
                  <a:extLst>
                    <a:ext uri="{FF2B5EF4-FFF2-40B4-BE49-F238E27FC236}">
                      <a16:creationId xmlns:a16="http://schemas.microsoft.com/office/drawing/2014/main" id="{3CEC7436-4B0C-DA95-13D6-5B1E319CF9AF}"/>
                    </a:ext>
                  </a:extLst>
                </p:cNvPr>
                <p:cNvSpPr>
                  <a:spLocks noChangeShapeType="1"/>
                </p:cNvSpPr>
                <p:nvPr/>
              </p:nvSpPr>
              <p:spPr bwMode="auto">
                <a:xfrm flipH="1">
                  <a:off x="960"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2" name="Line 148">
                  <a:extLst>
                    <a:ext uri="{FF2B5EF4-FFF2-40B4-BE49-F238E27FC236}">
                      <a16:creationId xmlns:a16="http://schemas.microsoft.com/office/drawing/2014/main" id="{40EFD741-EB53-1A4C-DA83-424ECC721953}"/>
                    </a:ext>
                  </a:extLst>
                </p:cNvPr>
                <p:cNvSpPr>
                  <a:spLocks noChangeShapeType="1"/>
                </p:cNvSpPr>
                <p:nvPr/>
              </p:nvSpPr>
              <p:spPr bwMode="auto">
                <a:xfrm flipH="1">
                  <a:off x="979"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3" name="Line 149">
                  <a:extLst>
                    <a:ext uri="{FF2B5EF4-FFF2-40B4-BE49-F238E27FC236}">
                      <a16:creationId xmlns:a16="http://schemas.microsoft.com/office/drawing/2014/main" id="{C13CD0DD-5E5A-2E7D-8EED-7E65E332B13C}"/>
                    </a:ext>
                  </a:extLst>
                </p:cNvPr>
                <p:cNvSpPr>
                  <a:spLocks noChangeShapeType="1"/>
                </p:cNvSpPr>
                <p:nvPr/>
              </p:nvSpPr>
              <p:spPr bwMode="auto">
                <a:xfrm flipH="1">
                  <a:off x="999"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4" name="Line 150">
                  <a:extLst>
                    <a:ext uri="{FF2B5EF4-FFF2-40B4-BE49-F238E27FC236}">
                      <a16:creationId xmlns:a16="http://schemas.microsoft.com/office/drawing/2014/main" id="{ECBB4357-3A0A-73A8-3792-66A922146F5F}"/>
                    </a:ext>
                  </a:extLst>
                </p:cNvPr>
                <p:cNvSpPr>
                  <a:spLocks noChangeShapeType="1"/>
                </p:cNvSpPr>
                <p:nvPr/>
              </p:nvSpPr>
              <p:spPr bwMode="auto">
                <a:xfrm flipH="1">
                  <a:off x="1017"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5" name="Line 151">
                  <a:extLst>
                    <a:ext uri="{FF2B5EF4-FFF2-40B4-BE49-F238E27FC236}">
                      <a16:creationId xmlns:a16="http://schemas.microsoft.com/office/drawing/2014/main" id="{523AB2B3-D026-554A-6FC2-39C5D6B36C70}"/>
                    </a:ext>
                  </a:extLst>
                </p:cNvPr>
                <p:cNvSpPr>
                  <a:spLocks noChangeShapeType="1"/>
                </p:cNvSpPr>
                <p:nvPr/>
              </p:nvSpPr>
              <p:spPr bwMode="auto">
                <a:xfrm>
                  <a:off x="960"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6" name="Line 152">
                  <a:extLst>
                    <a:ext uri="{FF2B5EF4-FFF2-40B4-BE49-F238E27FC236}">
                      <a16:creationId xmlns:a16="http://schemas.microsoft.com/office/drawing/2014/main" id="{23C90B60-663E-206F-C6EE-9D3EA701C3FB}"/>
                    </a:ext>
                  </a:extLst>
                </p:cNvPr>
                <p:cNvSpPr>
                  <a:spLocks noChangeShapeType="1"/>
                </p:cNvSpPr>
                <p:nvPr/>
              </p:nvSpPr>
              <p:spPr bwMode="auto">
                <a:xfrm flipH="1">
                  <a:off x="1104"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7" name="Line 153">
                  <a:extLst>
                    <a:ext uri="{FF2B5EF4-FFF2-40B4-BE49-F238E27FC236}">
                      <a16:creationId xmlns:a16="http://schemas.microsoft.com/office/drawing/2014/main" id="{28F09297-94CA-2531-C23F-AA0DB885FDAA}"/>
                    </a:ext>
                  </a:extLst>
                </p:cNvPr>
                <p:cNvSpPr>
                  <a:spLocks noChangeShapeType="1"/>
                </p:cNvSpPr>
                <p:nvPr/>
              </p:nvSpPr>
              <p:spPr bwMode="auto">
                <a:xfrm flipH="1">
                  <a:off x="1123"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8" name="Line 154">
                  <a:extLst>
                    <a:ext uri="{FF2B5EF4-FFF2-40B4-BE49-F238E27FC236}">
                      <a16:creationId xmlns:a16="http://schemas.microsoft.com/office/drawing/2014/main" id="{BCC463B9-AD35-5409-861A-0364E273C39C}"/>
                    </a:ext>
                  </a:extLst>
                </p:cNvPr>
                <p:cNvSpPr>
                  <a:spLocks noChangeShapeType="1"/>
                </p:cNvSpPr>
                <p:nvPr/>
              </p:nvSpPr>
              <p:spPr bwMode="auto">
                <a:xfrm flipH="1">
                  <a:off x="1143"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9" name="Line 155">
                  <a:extLst>
                    <a:ext uri="{FF2B5EF4-FFF2-40B4-BE49-F238E27FC236}">
                      <a16:creationId xmlns:a16="http://schemas.microsoft.com/office/drawing/2014/main" id="{BF86751E-E206-EE16-948E-327BD30BB4B1}"/>
                    </a:ext>
                  </a:extLst>
                </p:cNvPr>
                <p:cNvSpPr>
                  <a:spLocks noChangeShapeType="1"/>
                </p:cNvSpPr>
                <p:nvPr/>
              </p:nvSpPr>
              <p:spPr bwMode="auto">
                <a:xfrm flipH="1">
                  <a:off x="1161"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0" name="Line 156">
                  <a:extLst>
                    <a:ext uri="{FF2B5EF4-FFF2-40B4-BE49-F238E27FC236}">
                      <a16:creationId xmlns:a16="http://schemas.microsoft.com/office/drawing/2014/main" id="{F105B910-00C0-D500-B750-CB7203B66D9A}"/>
                    </a:ext>
                  </a:extLst>
                </p:cNvPr>
                <p:cNvSpPr>
                  <a:spLocks noChangeShapeType="1"/>
                </p:cNvSpPr>
                <p:nvPr/>
              </p:nvSpPr>
              <p:spPr bwMode="auto">
                <a:xfrm>
                  <a:off x="1104"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1" name="Line 157">
                  <a:extLst>
                    <a:ext uri="{FF2B5EF4-FFF2-40B4-BE49-F238E27FC236}">
                      <a16:creationId xmlns:a16="http://schemas.microsoft.com/office/drawing/2014/main" id="{E82A63F6-8EAF-F698-18C0-8463E3C779AD}"/>
                    </a:ext>
                  </a:extLst>
                </p:cNvPr>
                <p:cNvSpPr>
                  <a:spLocks noChangeShapeType="1"/>
                </p:cNvSpPr>
                <p:nvPr/>
              </p:nvSpPr>
              <p:spPr bwMode="auto">
                <a:xfrm flipH="1">
                  <a:off x="1248"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2" name="Line 158">
                  <a:extLst>
                    <a:ext uri="{FF2B5EF4-FFF2-40B4-BE49-F238E27FC236}">
                      <a16:creationId xmlns:a16="http://schemas.microsoft.com/office/drawing/2014/main" id="{27DC7981-6096-F63B-1397-C486E774B89B}"/>
                    </a:ext>
                  </a:extLst>
                </p:cNvPr>
                <p:cNvSpPr>
                  <a:spLocks noChangeShapeType="1"/>
                </p:cNvSpPr>
                <p:nvPr/>
              </p:nvSpPr>
              <p:spPr bwMode="auto">
                <a:xfrm flipH="1">
                  <a:off x="1267"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3" name="Line 159">
                  <a:extLst>
                    <a:ext uri="{FF2B5EF4-FFF2-40B4-BE49-F238E27FC236}">
                      <a16:creationId xmlns:a16="http://schemas.microsoft.com/office/drawing/2014/main" id="{5F8D90EB-E1DE-B234-6AC6-878E671E9577}"/>
                    </a:ext>
                  </a:extLst>
                </p:cNvPr>
                <p:cNvSpPr>
                  <a:spLocks noChangeShapeType="1"/>
                </p:cNvSpPr>
                <p:nvPr/>
              </p:nvSpPr>
              <p:spPr bwMode="auto">
                <a:xfrm flipH="1">
                  <a:off x="1287" y="1562"/>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4" name="Line 160">
                  <a:extLst>
                    <a:ext uri="{FF2B5EF4-FFF2-40B4-BE49-F238E27FC236}">
                      <a16:creationId xmlns:a16="http://schemas.microsoft.com/office/drawing/2014/main" id="{05340EE5-0507-2CA7-98D0-159341D4551E}"/>
                    </a:ext>
                  </a:extLst>
                </p:cNvPr>
                <p:cNvSpPr>
                  <a:spLocks noChangeShapeType="1"/>
                </p:cNvSpPr>
                <p:nvPr/>
              </p:nvSpPr>
              <p:spPr bwMode="auto">
                <a:xfrm flipH="1">
                  <a:off x="1305" y="156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5" name="Line 161">
                  <a:extLst>
                    <a:ext uri="{FF2B5EF4-FFF2-40B4-BE49-F238E27FC236}">
                      <a16:creationId xmlns:a16="http://schemas.microsoft.com/office/drawing/2014/main" id="{DE557844-EF97-B6E6-C275-182594CDCBED}"/>
                    </a:ext>
                  </a:extLst>
                </p:cNvPr>
                <p:cNvSpPr>
                  <a:spLocks noChangeShapeType="1"/>
                </p:cNvSpPr>
                <p:nvPr/>
              </p:nvSpPr>
              <p:spPr bwMode="auto">
                <a:xfrm>
                  <a:off x="1248" y="1562"/>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nvGrpSpPr>
                <p:cNvPr id="25716" name="Group 162">
                  <a:extLst>
                    <a:ext uri="{FF2B5EF4-FFF2-40B4-BE49-F238E27FC236}">
                      <a16:creationId xmlns:a16="http://schemas.microsoft.com/office/drawing/2014/main" id="{EFEABCEB-7D65-AC51-3AD5-10D7483666A8}"/>
                    </a:ext>
                  </a:extLst>
                </p:cNvPr>
                <p:cNvGrpSpPr>
                  <a:grpSpLocks/>
                </p:cNvGrpSpPr>
                <p:nvPr/>
              </p:nvGrpSpPr>
              <p:grpSpPr bwMode="auto">
                <a:xfrm>
                  <a:off x="1392" y="1566"/>
                  <a:ext cx="96" cy="48"/>
                  <a:chOff x="1392" y="1584"/>
                  <a:chExt cx="96" cy="48"/>
                </a:xfrm>
              </p:grpSpPr>
              <p:sp>
                <p:nvSpPr>
                  <p:cNvPr id="25717" name="Line 163">
                    <a:extLst>
                      <a:ext uri="{FF2B5EF4-FFF2-40B4-BE49-F238E27FC236}">
                        <a16:creationId xmlns:a16="http://schemas.microsoft.com/office/drawing/2014/main" id="{545243C3-A87C-9525-2207-EC226882CF60}"/>
                      </a:ext>
                    </a:extLst>
                  </p:cNvPr>
                  <p:cNvSpPr>
                    <a:spLocks noChangeShapeType="1"/>
                  </p:cNvSpPr>
                  <p:nvPr/>
                </p:nvSpPr>
                <p:spPr bwMode="auto">
                  <a:xfrm flipH="1">
                    <a:off x="1392" y="158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8" name="Line 164">
                    <a:extLst>
                      <a:ext uri="{FF2B5EF4-FFF2-40B4-BE49-F238E27FC236}">
                        <a16:creationId xmlns:a16="http://schemas.microsoft.com/office/drawing/2014/main" id="{75D185C7-CEDE-A4DE-1AD6-2C5473A3B92C}"/>
                      </a:ext>
                    </a:extLst>
                  </p:cNvPr>
                  <p:cNvSpPr>
                    <a:spLocks noChangeShapeType="1"/>
                  </p:cNvSpPr>
                  <p:nvPr/>
                </p:nvSpPr>
                <p:spPr bwMode="auto">
                  <a:xfrm flipH="1">
                    <a:off x="1411" y="158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19" name="Line 165">
                    <a:extLst>
                      <a:ext uri="{FF2B5EF4-FFF2-40B4-BE49-F238E27FC236}">
                        <a16:creationId xmlns:a16="http://schemas.microsoft.com/office/drawing/2014/main" id="{E81AE020-86D2-771F-8F98-CF2C015CBE7A}"/>
                      </a:ext>
                    </a:extLst>
                  </p:cNvPr>
                  <p:cNvSpPr>
                    <a:spLocks noChangeShapeType="1"/>
                  </p:cNvSpPr>
                  <p:nvPr/>
                </p:nvSpPr>
                <p:spPr bwMode="auto">
                  <a:xfrm flipH="1">
                    <a:off x="1431" y="158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0" name="Line 166">
                    <a:extLst>
                      <a:ext uri="{FF2B5EF4-FFF2-40B4-BE49-F238E27FC236}">
                        <a16:creationId xmlns:a16="http://schemas.microsoft.com/office/drawing/2014/main" id="{1891D46F-EE55-570C-6BE5-5AE2CE68D0A8}"/>
                      </a:ext>
                    </a:extLst>
                  </p:cNvPr>
                  <p:cNvSpPr>
                    <a:spLocks noChangeShapeType="1"/>
                  </p:cNvSpPr>
                  <p:nvPr/>
                </p:nvSpPr>
                <p:spPr bwMode="auto">
                  <a:xfrm flipH="1">
                    <a:off x="1449" y="158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21" name="Line 167">
                    <a:extLst>
                      <a:ext uri="{FF2B5EF4-FFF2-40B4-BE49-F238E27FC236}">
                        <a16:creationId xmlns:a16="http://schemas.microsoft.com/office/drawing/2014/main" id="{B870C469-96E3-0AD6-CD45-EDBAF6B64CFA}"/>
                      </a:ext>
                    </a:extLst>
                  </p:cNvPr>
                  <p:cNvSpPr>
                    <a:spLocks noChangeShapeType="1"/>
                  </p:cNvSpPr>
                  <p:nvPr/>
                </p:nvSpPr>
                <p:spPr bwMode="auto">
                  <a:xfrm>
                    <a:off x="1392" y="1584"/>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grpSp>
            <p:nvGrpSpPr>
              <p:cNvPr id="25687" name="Group 168">
                <a:extLst>
                  <a:ext uri="{FF2B5EF4-FFF2-40B4-BE49-F238E27FC236}">
                    <a16:creationId xmlns:a16="http://schemas.microsoft.com/office/drawing/2014/main" id="{77ADBA60-7F53-925F-15A2-F43AD947368A}"/>
                  </a:ext>
                </a:extLst>
              </p:cNvPr>
              <p:cNvGrpSpPr>
                <a:grpSpLocks/>
              </p:cNvGrpSpPr>
              <p:nvPr/>
            </p:nvGrpSpPr>
            <p:grpSpPr bwMode="auto">
              <a:xfrm>
                <a:off x="564" y="4968"/>
                <a:ext cx="192" cy="48"/>
                <a:chOff x="960" y="2234"/>
                <a:chExt cx="240" cy="48"/>
              </a:xfrm>
            </p:grpSpPr>
            <p:sp>
              <p:nvSpPr>
                <p:cNvPr id="25691" name="Line 169">
                  <a:extLst>
                    <a:ext uri="{FF2B5EF4-FFF2-40B4-BE49-F238E27FC236}">
                      <a16:creationId xmlns:a16="http://schemas.microsoft.com/office/drawing/2014/main" id="{E977135D-8AB3-F93C-C613-4DCA26A3FEC1}"/>
                    </a:ext>
                  </a:extLst>
                </p:cNvPr>
                <p:cNvSpPr>
                  <a:spLocks noChangeShapeType="1"/>
                </p:cNvSpPr>
                <p:nvPr/>
              </p:nvSpPr>
              <p:spPr bwMode="auto">
                <a:xfrm flipH="1">
                  <a:off x="960" y="223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2" name="Line 170">
                  <a:extLst>
                    <a:ext uri="{FF2B5EF4-FFF2-40B4-BE49-F238E27FC236}">
                      <a16:creationId xmlns:a16="http://schemas.microsoft.com/office/drawing/2014/main" id="{B28954F4-68B4-05AC-3CCB-17E392A2BA0E}"/>
                    </a:ext>
                  </a:extLst>
                </p:cNvPr>
                <p:cNvSpPr>
                  <a:spLocks noChangeShapeType="1"/>
                </p:cNvSpPr>
                <p:nvPr/>
              </p:nvSpPr>
              <p:spPr bwMode="auto">
                <a:xfrm flipH="1">
                  <a:off x="979" y="223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3" name="Line 171">
                  <a:extLst>
                    <a:ext uri="{FF2B5EF4-FFF2-40B4-BE49-F238E27FC236}">
                      <a16:creationId xmlns:a16="http://schemas.microsoft.com/office/drawing/2014/main" id="{3FC7F7BC-36B7-1FFC-81EB-35D0747A6BCB}"/>
                    </a:ext>
                  </a:extLst>
                </p:cNvPr>
                <p:cNvSpPr>
                  <a:spLocks noChangeShapeType="1"/>
                </p:cNvSpPr>
                <p:nvPr/>
              </p:nvSpPr>
              <p:spPr bwMode="auto">
                <a:xfrm flipH="1">
                  <a:off x="999" y="223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4" name="Line 172">
                  <a:extLst>
                    <a:ext uri="{FF2B5EF4-FFF2-40B4-BE49-F238E27FC236}">
                      <a16:creationId xmlns:a16="http://schemas.microsoft.com/office/drawing/2014/main" id="{D96F1376-5B80-8EA5-D0B3-DA8D44E1E183}"/>
                    </a:ext>
                  </a:extLst>
                </p:cNvPr>
                <p:cNvSpPr>
                  <a:spLocks noChangeShapeType="1"/>
                </p:cNvSpPr>
                <p:nvPr/>
              </p:nvSpPr>
              <p:spPr bwMode="auto">
                <a:xfrm flipH="1">
                  <a:off x="1017" y="223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5" name="Line 173">
                  <a:extLst>
                    <a:ext uri="{FF2B5EF4-FFF2-40B4-BE49-F238E27FC236}">
                      <a16:creationId xmlns:a16="http://schemas.microsoft.com/office/drawing/2014/main" id="{B2DE5BFE-C577-F581-53E4-3BA28A3AEB0F}"/>
                    </a:ext>
                  </a:extLst>
                </p:cNvPr>
                <p:cNvSpPr>
                  <a:spLocks noChangeShapeType="1"/>
                </p:cNvSpPr>
                <p:nvPr/>
              </p:nvSpPr>
              <p:spPr bwMode="auto">
                <a:xfrm>
                  <a:off x="960" y="2234"/>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6" name="Line 174">
                  <a:extLst>
                    <a:ext uri="{FF2B5EF4-FFF2-40B4-BE49-F238E27FC236}">
                      <a16:creationId xmlns:a16="http://schemas.microsoft.com/office/drawing/2014/main" id="{A41F2315-D2F7-CAEB-5AA9-A1ABF39AEB23}"/>
                    </a:ext>
                  </a:extLst>
                </p:cNvPr>
                <p:cNvSpPr>
                  <a:spLocks noChangeShapeType="1"/>
                </p:cNvSpPr>
                <p:nvPr/>
              </p:nvSpPr>
              <p:spPr bwMode="auto">
                <a:xfrm flipH="1">
                  <a:off x="1104" y="223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7" name="Line 175">
                  <a:extLst>
                    <a:ext uri="{FF2B5EF4-FFF2-40B4-BE49-F238E27FC236}">
                      <a16:creationId xmlns:a16="http://schemas.microsoft.com/office/drawing/2014/main" id="{4E0D6B53-1225-814D-E57A-29ADDA906E6C}"/>
                    </a:ext>
                  </a:extLst>
                </p:cNvPr>
                <p:cNvSpPr>
                  <a:spLocks noChangeShapeType="1"/>
                </p:cNvSpPr>
                <p:nvPr/>
              </p:nvSpPr>
              <p:spPr bwMode="auto">
                <a:xfrm flipH="1">
                  <a:off x="1123" y="223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8" name="Line 176">
                  <a:extLst>
                    <a:ext uri="{FF2B5EF4-FFF2-40B4-BE49-F238E27FC236}">
                      <a16:creationId xmlns:a16="http://schemas.microsoft.com/office/drawing/2014/main" id="{6FB9AB92-D694-7C75-EEF8-4AE6DF1B0176}"/>
                    </a:ext>
                  </a:extLst>
                </p:cNvPr>
                <p:cNvSpPr>
                  <a:spLocks noChangeShapeType="1"/>
                </p:cNvSpPr>
                <p:nvPr/>
              </p:nvSpPr>
              <p:spPr bwMode="auto">
                <a:xfrm flipH="1">
                  <a:off x="1143" y="2234"/>
                  <a:ext cx="38"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9" name="Line 177">
                  <a:extLst>
                    <a:ext uri="{FF2B5EF4-FFF2-40B4-BE49-F238E27FC236}">
                      <a16:creationId xmlns:a16="http://schemas.microsoft.com/office/drawing/2014/main" id="{1620EBB9-33D6-093B-E78D-4BC31D01731C}"/>
                    </a:ext>
                  </a:extLst>
                </p:cNvPr>
                <p:cNvSpPr>
                  <a:spLocks noChangeShapeType="1"/>
                </p:cNvSpPr>
                <p:nvPr/>
              </p:nvSpPr>
              <p:spPr bwMode="auto">
                <a:xfrm flipH="1">
                  <a:off x="1161" y="2234"/>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700" name="Line 178">
                  <a:extLst>
                    <a:ext uri="{FF2B5EF4-FFF2-40B4-BE49-F238E27FC236}">
                      <a16:creationId xmlns:a16="http://schemas.microsoft.com/office/drawing/2014/main" id="{C4AA5A8A-372C-4CCD-402F-05A33AD3C549}"/>
                    </a:ext>
                  </a:extLst>
                </p:cNvPr>
                <p:cNvSpPr>
                  <a:spLocks noChangeShapeType="1"/>
                </p:cNvSpPr>
                <p:nvPr/>
              </p:nvSpPr>
              <p:spPr bwMode="auto">
                <a:xfrm>
                  <a:off x="1104" y="2234"/>
                  <a:ext cx="96"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nvGrpSpPr>
              <p:cNvPr id="25688" name="Group 179">
                <a:extLst>
                  <a:ext uri="{FF2B5EF4-FFF2-40B4-BE49-F238E27FC236}">
                    <a16:creationId xmlns:a16="http://schemas.microsoft.com/office/drawing/2014/main" id="{6A691B6C-3972-BA81-021D-F1F083F88144}"/>
                  </a:ext>
                </a:extLst>
              </p:cNvPr>
              <p:cNvGrpSpPr>
                <a:grpSpLocks/>
              </p:cNvGrpSpPr>
              <p:nvPr/>
            </p:nvGrpSpPr>
            <p:grpSpPr bwMode="auto">
              <a:xfrm>
                <a:off x="792" y="4962"/>
                <a:ext cx="58" cy="48"/>
                <a:chOff x="1776" y="1802"/>
                <a:chExt cx="58" cy="48"/>
              </a:xfrm>
            </p:grpSpPr>
            <p:sp>
              <p:nvSpPr>
                <p:cNvPr id="25689" name="Line 180">
                  <a:extLst>
                    <a:ext uri="{FF2B5EF4-FFF2-40B4-BE49-F238E27FC236}">
                      <a16:creationId xmlns:a16="http://schemas.microsoft.com/office/drawing/2014/main" id="{B170FCBA-9888-EEE7-6043-589CF959DB9E}"/>
                    </a:ext>
                  </a:extLst>
                </p:cNvPr>
                <p:cNvSpPr>
                  <a:spLocks noChangeShapeType="1"/>
                </p:cNvSpPr>
                <p:nvPr/>
              </p:nvSpPr>
              <p:spPr bwMode="auto">
                <a:xfrm flipH="1">
                  <a:off x="1776"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25690" name="Line 181">
                  <a:extLst>
                    <a:ext uri="{FF2B5EF4-FFF2-40B4-BE49-F238E27FC236}">
                      <a16:creationId xmlns:a16="http://schemas.microsoft.com/office/drawing/2014/main" id="{E76FB7F0-A3D5-1DD1-F5EF-6526F7554722}"/>
                    </a:ext>
                  </a:extLst>
                </p:cNvPr>
                <p:cNvSpPr>
                  <a:spLocks noChangeShapeType="1"/>
                </p:cNvSpPr>
                <p:nvPr/>
              </p:nvSpPr>
              <p:spPr bwMode="auto">
                <a:xfrm flipH="1">
                  <a:off x="1795" y="1802"/>
                  <a:ext cx="39"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grpSp>
        </p:grpSp>
        <p:sp>
          <p:nvSpPr>
            <p:cNvPr id="25610" name="Oval 182">
              <a:extLst>
                <a:ext uri="{FF2B5EF4-FFF2-40B4-BE49-F238E27FC236}">
                  <a16:creationId xmlns:a16="http://schemas.microsoft.com/office/drawing/2014/main" id="{E08CF82D-C893-1479-17CD-79F1277BF3ED}"/>
                </a:ext>
              </a:extLst>
            </p:cNvPr>
            <p:cNvSpPr>
              <a:spLocks noChangeArrowheads="1"/>
            </p:cNvSpPr>
            <p:nvPr/>
          </p:nvSpPr>
          <p:spPr bwMode="auto">
            <a:xfrm>
              <a:off x="1440" y="3456"/>
              <a:ext cx="480" cy="24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200">
                <a:latin typeface="HGP創英角ﾎﾟｯﾌﾟ体" panose="040B0A00000000000000" pitchFamily="50" charset="-128"/>
                <a:ea typeface="HGP創英角ﾎﾟｯﾌﾟ体" panose="040B0A00000000000000" pitchFamily="50" charset="-128"/>
              </a:endParaRPr>
            </a:p>
          </p:txBody>
        </p:sp>
        <p:sp>
          <p:nvSpPr>
            <p:cNvPr id="25611" name="Oval 183">
              <a:extLst>
                <a:ext uri="{FF2B5EF4-FFF2-40B4-BE49-F238E27FC236}">
                  <a16:creationId xmlns:a16="http://schemas.microsoft.com/office/drawing/2014/main" id="{FCD619B1-207C-A133-472A-FC6853950C67}"/>
                </a:ext>
              </a:extLst>
            </p:cNvPr>
            <p:cNvSpPr>
              <a:spLocks noChangeArrowheads="1"/>
            </p:cNvSpPr>
            <p:nvPr/>
          </p:nvSpPr>
          <p:spPr bwMode="auto">
            <a:xfrm>
              <a:off x="288" y="4644"/>
              <a:ext cx="720" cy="24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200">
                <a:latin typeface="HGP創英角ﾎﾟｯﾌﾟ体" panose="040B0A00000000000000" pitchFamily="50" charset="-128"/>
                <a:ea typeface="HGP創英角ﾎﾟｯﾌﾟ体" panose="040B0A00000000000000" pitchFamily="50" charset="-128"/>
              </a:endParaRPr>
            </a:p>
          </p:txBody>
        </p:sp>
      </p:grpSp>
      <p:sp>
        <p:nvSpPr>
          <p:cNvPr id="25605" name="Text Box 184">
            <a:extLst>
              <a:ext uri="{FF2B5EF4-FFF2-40B4-BE49-F238E27FC236}">
                <a16:creationId xmlns:a16="http://schemas.microsoft.com/office/drawing/2014/main" id="{1C9C60F5-0421-8309-7FDA-DFB2EDC90D3A}"/>
              </a:ext>
            </a:extLst>
          </p:cNvPr>
          <p:cNvSpPr txBox="1">
            <a:spLocks noChangeArrowheads="1"/>
          </p:cNvSpPr>
          <p:nvPr/>
        </p:nvSpPr>
        <p:spPr bwMode="auto">
          <a:xfrm>
            <a:off x="3436115" y="5403850"/>
            <a:ext cx="1713735" cy="276999"/>
          </a:xfrm>
          <a:prstGeom prst="rect">
            <a:avLst/>
          </a:prstGeom>
          <a:noFill/>
          <a:ln>
            <a:noFill/>
          </a:ln>
          <a:effec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defRPr/>
            </a:pPr>
            <a:r>
              <a:rPr lang="ja-JP" altLang="en-US" sz="1200" b="1" dirty="0">
                <a:latin typeface="HGP創英角ﾎﾟｯﾌﾟ体" panose="040B0A00000000000000" pitchFamily="50" charset="-128"/>
                <a:ea typeface="HGP創英角ﾎﾟｯﾌﾟ体" panose="040B0A00000000000000" pitchFamily="50" charset="-128"/>
              </a:rPr>
              <a:t>図１１．特性要因図例</a:t>
            </a:r>
          </a:p>
        </p:txBody>
      </p:sp>
      <p:sp>
        <p:nvSpPr>
          <p:cNvPr id="25606" name="Text Box 185">
            <a:extLst>
              <a:ext uri="{FF2B5EF4-FFF2-40B4-BE49-F238E27FC236}">
                <a16:creationId xmlns:a16="http://schemas.microsoft.com/office/drawing/2014/main" id="{750C5DAB-BCA0-E59C-7FDA-7EEE4EE02486}"/>
              </a:ext>
            </a:extLst>
          </p:cNvPr>
          <p:cNvSpPr txBox="1">
            <a:spLocks noChangeArrowheads="1"/>
          </p:cNvSpPr>
          <p:nvPr/>
        </p:nvSpPr>
        <p:spPr bwMode="auto">
          <a:xfrm>
            <a:off x="6553200" y="4876800"/>
            <a:ext cx="1406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900" dirty="0">
                <a:latin typeface="HGP創英角ﾎﾟｯﾌﾟ体" panose="040B0A00000000000000" pitchFamily="50" charset="-128"/>
                <a:ea typeface="HGP創英角ﾎﾟｯﾌﾟ体" panose="040B0A00000000000000" pitchFamily="50" charset="-128"/>
              </a:rPr>
              <a:t>作成：</a:t>
            </a:r>
            <a:r>
              <a:rPr lang="en-US" altLang="ja-JP" sz="900" dirty="0">
                <a:latin typeface="HGP創英角ﾎﾟｯﾌﾟ体" panose="040B0A00000000000000" pitchFamily="50" charset="-128"/>
                <a:ea typeface="HGP創英角ﾎﾟｯﾌﾟ体" panose="040B0A00000000000000" pitchFamily="50" charset="-128"/>
              </a:rPr>
              <a:t>02</a:t>
            </a:r>
            <a:r>
              <a:rPr lang="ja-JP" altLang="en-US" sz="900" dirty="0">
                <a:latin typeface="HGP創英角ﾎﾟｯﾌﾟ体" panose="040B0A00000000000000" pitchFamily="50" charset="-128"/>
                <a:ea typeface="HGP創英角ﾎﾟｯﾌﾟ体" panose="040B0A00000000000000" pitchFamily="50" charset="-128"/>
              </a:rPr>
              <a:t>年</a:t>
            </a:r>
            <a:r>
              <a:rPr lang="en-US" altLang="ja-JP" sz="900" dirty="0">
                <a:latin typeface="HGP創英角ﾎﾟｯﾌﾟ体" panose="040B0A00000000000000" pitchFamily="50" charset="-128"/>
                <a:ea typeface="HGP創英角ﾎﾟｯﾌﾟ体" panose="040B0A00000000000000" pitchFamily="50" charset="-128"/>
              </a:rPr>
              <a:t>2</a:t>
            </a:r>
            <a:r>
              <a:rPr lang="ja-JP" altLang="en-US" sz="900" dirty="0">
                <a:latin typeface="HGP創英角ﾎﾟｯﾌﾟ体" panose="040B0A00000000000000" pitchFamily="50" charset="-128"/>
                <a:ea typeface="HGP創英角ﾎﾟｯﾌﾟ体" panose="040B0A00000000000000" pitchFamily="50" charset="-128"/>
              </a:rPr>
              <a:t>月</a:t>
            </a:r>
          </a:p>
          <a:p>
            <a:pPr algn="ctr" eaLnBrk="1" hangingPunct="1">
              <a:spcBef>
                <a:spcPct val="0"/>
              </a:spcBef>
              <a:buFontTx/>
              <a:buNone/>
            </a:pPr>
            <a:r>
              <a:rPr lang="ja-JP" altLang="en-US" sz="900" dirty="0">
                <a:latin typeface="HGP創英角ﾎﾟｯﾌﾟ体" panose="040B0A00000000000000" pitchFamily="50" charset="-128"/>
                <a:ea typeface="HGP創英角ﾎﾟｯﾌﾟ体" panose="040B0A00000000000000" pitchFamily="50" charset="-128"/>
              </a:rPr>
              <a:t>担当：○○○○</a:t>
            </a:r>
          </a:p>
        </p:txBody>
      </p:sp>
      <p:sp>
        <p:nvSpPr>
          <p:cNvPr id="25607" name="Text Box 151">
            <a:extLst>
              <a:ext uri="{FF2B5EF4-FFF2-40B4-BE49-F238E27FC236}">
                <a16:creationId xmlns:a16="http://schemas.microsoft.com/office/drawing/2014/main" id="{46A60EB9-7B7F-44F3-4FF7-607AF2DE0557}"/>
              </a:ext>
            </a:extLst>
          </p:cNvPr>
          <p:cNvSpPr txBox="1">
            <a:spLocks noChangeArrowheads="1"/>
          </p:cNvSpPr>
          <p:nvPr/>
        </p:nvSpPr>
        <p:spPr bwMode="auto">
          <a:xfrm>
            <a:off x="180305" y="153626"/>
            <a:ext cx="8229600"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　特性要因図の使い方</a:t>
            </a:r>
          </a:p>
          <a:p>
            <a:pPr algn="just">
              <a:spcBef>
                <a:spcPct val="0"/>
              </a:spcBef>
              <a:buFontTx/>
              <a:buNone/>
            </a:pPr>
            <a:r>
              <a:rPr kumimoji="0" lang="ja-JP" altLang="en-US" sz="1600" b="1" dirty="0">
                <a:latin typeface="HGP創英角ﾎﾟｯﾌﾟ体" panose="040B0A00000000000000" pitchFamily="50" charset="-128"/>
                <a:ea typeface="HGP創英角ﾎﾟｯﾌﾟ体" panose="040B0A00000000000000" pitchFamily="50" charset="-128"/>
              </a:rPr>
              <a:t>  </a:t>
            </a:r>
            <a:r>
              <a:rPr kumimoji="0" lang="en-US" altLang="ja-JP" sz="1800" b="1" dirty="0">
                <a:latin typeface="HGP創英角ﾎﾟｯﾌﾟ体" panose="040B0A00000000000000" pitchFamily="50" charset="-128"/>
                <a:ea typeface="HGP創英角ﾎﾟｯﾌﾟ体" panose="040B0A00000000000000" pitchFamily="50" charset="-128"/>
              </a:rPr>
              <a:t>(a) </a:t>
            </a:r>
            <a:r>
              <a:rPr kumimoji="0" lang="ja-JP" altLang="en-US" sz="1800" b="1" dirty="0">
                <a:latin typeface="HGP創英角ﾎﾟｯﾌﾟ体" panose="040B0A00000000000000" pitchFamily="50" charset="-128"/>
                <a:ea typeface="HGP創英角ﾎﾟｯﾌﾟ体" panose="040B0A00000000000000" pitchFamily="50" charset="-128"/>
              </a:rPr>
              <a:t>問題点の原因追及。・・・特性と要因の関係の仮説つくり</a:t>
            </a:r>
          </a:p>
          <a:p>
            <a:pPr algn="just">
              <a:spcBef>
                <a:spcPct val="0"/>
              </a:spcBef>
              <a:buFontTx/>
              <a:buNone/>
            </a:pPr>
            <a:r>
              <a:rPr kumimoji="0" lang="ja-JP" altLang="en-US" sz="1800" b="1" dirty="0">
                <a:latin typeface="HGP創英角ﾎﾟｯﾌﾟ体" panose="040B0A00000000000000" pitchFamily="50" charset="-128"/>
                <a:ea typeface="HGP創英角ﾎﾟｯﾌﾟ体" panose="040B0A00000000000000" pitchFamily="50" charset="-128"/>
              </a:rPr>
              <a:t>　</a:t>
            </a:r>
            <a:r>
              <a:rPr kumimoji="0" lang="en-US" altLang="ja-JP" sz="1800" b="1" dirty="0">
                <a:latin typeface="HGP創英角ﾎﾟｯﾌﾟ体" panose="040B0A00000000000000" pitchFamily="50" charset="-128"/>
                <a:ea typeface="HGP創英角ﾎﾟｯﾌﾟ体" panose="040B0A00000000000000" pitchFamily="50" charset="-128"/>
              </a:rPr>
              <a:t>(b) </a:t>
            </a:r>
            <a:r>
              <a:rPr kumimoji="0" lang="ja-JP" altLang="en-US" sz="1800" b="1" dirty="0">
                <a:latin typeface="HGP創英角ﾎﾟｯﾌﾟ体" panose="040B0A00000000000000" pitchFamily="50" charset="-128"/>
                <a:ea typeface="HGP創英角ﾎﾟｯﾌﾟ体" panose="040B0A00000000000000" pitchFamily="50" charset="-128"/>
              </a:rPr>
              <a:t>技術（技能）レベルの伝承</a:t>
            </a:r>
          </a:p>
          <a:p>
            <a:pPr algn="just">
              <a:spcBef>
                <a:spcPct val="0"/>
              </a:spcBef>
              <a:buFontTx/>
              <a:buNone/>
            </a:pPr>
            <a:r>
              <a:rPr kumimoji="0" lang="ja-JP" altLang="en-US" sz="1800" b="1" dirty="0">
                <a:latin typeface="HGP創英角ﾎﾟｯﾌﾟ体" panose="040B0A00000000000000" pitchFamily="50" charset="-128"/>
                <a:ea typeface="HGP創英角ﾎﾟｯﾌﾟ体" panose="040B0A00000000000000" pitchFamily="50" charset="-128"/>
              </a:rPr>
              <a:t>　</a:t>
            </a:r>
            <a:r>
              <a:rPr kumimoji="0" lang="en-US" altLang="ja-JP" sz="1800" b="1" dirty="0">
                <a:latin typeface="HGP創英角ﾎﾟｯﾌﾟ体" panose="040B0A00000000000000" pitchFamily="50" charset="-128"/>
                <a:ea typeface="HGP創英角ﾎﾟｯﾌﾟ体" panose="040B0A00000000000000" pitchFamily="50" charset="-128"/>
              </a:rPr>
              <a:t>(c) </a:t>
            </a:r>
            <a:r>
              <a:rPr kumimoji="0" lang="ja-JP" altLang="en-US" sz="1800" b="1" dirty="0">
                <a:latin typeface="HGP創英角ﾎﾟｯﾌﾟ体" panose="040B0A00000000000000" pitchFamily="50" charset="-128"/>
                <a:ea typeface="HGP創英角ﾎﾟｯﾌﾟ体" panose="040B0A00000000000000" pitchFamily="50" charset="-128"/>
              </a:rPr>
              <a:t>話し合いの道しるべ</a:t>
            </a:r>
            <a:r>
              <a:rPr kumimoji="0" lang="ja-JP" altLang="en-US" sz="2000" b="1" dirty="0">
                <a:latin typeface="HGP創英角ﾎﾟｯﾌﾟ体" panose="040B0A00000000000000" pitchFamily="50" charset="-128"/>
                <a:ea typeface="HGP創英角ﾎﾟｯﾌﾟ体" panose="040B0A00000000000000" pitchFamily="50" charset="-128"/>
              </a:rPr>
              <a:t>として</a:t>
            </a:r>
            <a:endParaRPr kumimoji="0" lang="ja-JP" altLang="en-US" sz="1800" b="1" dirty="0">
              <a:latin typeface="HGP創英角ﾎﾟｯﾌﾟ体" panose="040B0A00000000000000" pitchFamily="50" charset="-128"/>
              <a:ea typeface="HGP創英角ﾎﾟｯﾌﾟ体" panose="040B0A00000000000000" pitchFamily="50" charset="-128"/>
            </a:endParaRPr>
          </a:p>
        </p:txBody>
      </p:sp>
      <p:sp>
        <p:nvSpPr>
          <p:cNvPr id="25608" name="Text Box 152">
            <a:extLst>
              <a:ext uri="{FF2B5EF4-FFF2-40B4-BE49-F238E27FC236}">
                <a16:creationId xmlns:a16="http://schemas.microsoft.com/office/drawing/2014/main" id="{67B547E2-9877-57BE-4706-C65E18CE74F3}"/>
              </a:ext>
            </a:extLst>
          </p:cNvPr>
          <p:cNvSpPr txBox="1">
            <a:spLocks noChangeArrowheads="1"/>
          </p:cNvSpPr>
          <p:nvPr/>
        </p:nvSpPr>
        <p:spPr bwMode="auto">
          <a:xfrm>
            <a:off x="346694" y="5718422"/>
            <a:ext cx="8534400" cy="1106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just">
              <a:spcBef>
                <a:spcPct val="0"/>
              </a:spcBef>
              <a:buFontTx/>
              <a:buNone/>
            </a:pPr>
            <a:r>
              <a:rPr kumimoji="0" lang="ja-JP" altLang="en-US" sz="1600" b="1" dirty="0">
                <a:latin typeface="HGP創英角ﾎﾟｯﾌﾟ体" panose="040B0A00000000000000" pitchFamily="50" charset="-128"/>
                <a:ea typeface="HGP創英角ﾎﾟｯﾌﾟ体" panose="040B0A00000000000000" pitchFamily="50" charset="-128"/>
              </a:rPr>
              <a:t>　</a:t>
            </a:r>
            <a:r>
              <a:rPr kumimoji="0" lang="ja-JP" altLang="en-US" sz="1800" b="1" dirty="0">
                <a:latin typeface="HGP創英角ﾎﾟｯﾌﾟ体" panose="040B0A00000000000000" pitchFamily="50" charset="-128"/>
                <a:ea typeface="HGP創英角ﾎﾟｯﾌﾟ体" panose="040B0A00000000000000" pitchFamily="50" charset="-128"/>
              </a:rPr>
              <a:t>特性要因図の「特性」は</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仕事の結果</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であり、「要因」は</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仕事の結果を発生させる</a:t>
            </a:r>
            <a:br>
              <a:rPr kumimoji="0" lang="en-US" altLang="ja-JP" sz="1800" b="1" dirty="0">
                <a:latin typeface="HGP創英角ﾎﾟｯﾌﾟ体" panose="040B0A00000000000000" pitchFamily="50" charset="-128"/>
                <a:ea typeface="HGP創英角ﾎﾟｯﾌﾟ体" panose="040B0A00000000000000" pitchFamily="50" charset="-128"/>
              </a:rPr>
            </a:br>
            <a:r>
              <a:rPr kumimoji="0" lang="ja-JP" altLang="en-US" sz="1800" b="1" dirty="0">
                <a:latin typeface="HGP創英角ﾎﾟｯﾌﾟ体" panose="040B0A00000000000000" pitchFamily="50" charset="-128"/>
                <a:ea typeface="HGP創英角ﾎﾟｯﾌﾟ体" panose="040B0A00000000000000" pitchFamily="50" charset="-128"/>
              </a:rPr>
              <a:t>　原因</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である。そのために</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なぜ・なぜ</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を繰り返し要因を洗い出す。</a:t>
            </a:r>
          </a:p>
          <a:p>
            <a:pPr algn="just">
              <a:spcBef>
                <a:spcPct val="0"/>
              </a:spcBef>
              <a:buFontTx/>
              <a:buNone/>
            </a:pPr>
            <a:r>
              <a:rPr kumimoji="0" lang="ja-JP" altLang="en-US" sz="1800" b="1" dirty="0">
                <a:latin typeface="HGP創英角ﾎﾟｯﾌﾟ体" panose="040B0A00000000000000" pitchFamily="50" charset="-128"/>
                <a:ea typeface="HGP創英角ﾎﾟｯﾌﾟ体" panose="040B0A00000000000000" pitchFamily="50" charset="-128"/>
              </a:rPr>
              <a:t>　洗い出された要因から重要要因を絞り込み、</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検証</a:t>
            </a:r>
            <a:r>
              <a:rPr kumimoji="0" lang="en-US" altLang="ja-JP" sz="1800" b="1" dirty="0">
                <a:latin typeface="HGP創英角ﾎﾟｯﾌﾟ体" panose="040B0A00000000000000" pitchFamily="50" charset="-128"/>
                <a:ea typeface="HGP創英角ﾎﾟｯﾌﾟ体" panose="040B0A00000000000000" pitchFamily="50" charset="-128"/>
              </a:rPr>
              <a:t>』</a:t>
            </a:r>
            <a:r>
              <a:rPr kumimoji="0" lang="ja-JP" altLang="en-US" sz="1800" b="1" dirty="0">
                <a:latin typeface="HGP創英角ﾎﾟｯﾌﾟ体" panose="040B0A00000000000000" pitchFamily="50" charset="-128"/>
                <a:ea typeface="HGP創英角ﾎﾟｯﾌﾟ体" panose="040B0A00000000000000" pitchFamily="50" charset="-128"/>
              </a:rPr>
              <a:t>を行う</a:t>
            </a:r>
            <a:endParaRPr kumimoji="0" lang="ja-JP" altLang="en-US" sz="1600" b="1" dirty="0">
              <a:latin typeface="HGP創英角ﾎﾟｯﾌﾟ体" panose="040B0A00000000000000" pitchFamily="50" charset="-128"/>
              <a:ea typeface="HGP創英角ﾎﾟｯﾌﾟ体" panose="040B0A00000000000000" pitchFamily="50" charset="-128"/>
            </a:endParaRPr>
          </a:p>
        </p:txBody>
      </p:sp>
      <p:sp>
        <p:nvSpPr>
          <p:cNvPr id="155" name="吹き出し: 角を丸めた四角形 154">
            <a:extLst>
              <a:ext uri="{FF2B5EF4-FFF2-40B4-BE49-F238E27FC236}">
                <a16:creationId xmlns:a16="http://schemas.microsoft.com/office/drawing/2014/main" id="{D02C535F-BEF8-4C5A-B184-94B261941316}"/>
              </a:ext>
            </a:extLst>
          </p:cNvPr>
          <p:cNvSpPr/>
          <p:nvPr/>
        </p:nvSpPr>
        <p:spPr>
          <a:xfrm>
            <a:off x="6663517" y="137936"/>
            <a:ext cx="1152322" cy="501541"/>
          </a:xfrm>
          <a:prstGeom prst="wedgeRoundRectCallou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でのテキスト</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B8E7A65-C6DF-51D9-BCCE-95D4BAB0FA1D}"/>
              </a:ext>
            </a:extLst>
          </p:cNvPr>
          <p:cNvSpPr txBox="1"/>
          <p:nvPr/>
        </p:nvSpPr>
        <p:spPr>
          <a:xfrm>
            <a:off x="121923" y="1852076"/>
            <a:ext cx="677108" cy="4658283"/>
          </a:xfrm>
          <a:prstGeom prst="rect">
            <a:avLst/>
          </a:prstGeom>
          <a:noFill/>
          <a:ln>
            <a:solidFill>
              <a:schemeClr val="accent1">
                <a:shade val="15000"/>
              </a:schemeClr>
            </a:solidFill>
          </a:ln>
        </p:spPr>
        <p:txBody>
          <a:bodyPr vert="eaVert" wrap="square" rtlCol="0">
            <a:spAutoFit/>
          </a:bodyPr>
          <a:lstStyle/>
          <a:p>
            <a:pPr algn="ctr"/>
            <a:r>
              <a:rPr lang="ja-JP" altLang="en-US" sz="1600" dirty="0">
                <a:latin typeface="HGS創英角ﾎﾟｯﾌﾟ体" panose="040B0A00000000000000" pitchFamily="50" charset="-128"/>
                <a:ea typeface="HGS創英角ﾎﾟｯﾌﾟ体" panose="040B0A00000000000000" pitchFamily="50" charset="-128"/>
              </a:rPr>
              <a:t>弁当のフードロスを減らすには</a:t>
            </a:r>
            <a:endParaRPr lang="en-US" altLang="ja-JP" sz="1600" dirty="0">
              <a:latin typeface="HGS創英角ﾎﾟｯﾌﾟ体" panose="040B0A00000000000000" pitchFamily="50" charset="-128"/>
              <a:ea typeface="HGS創英角ﾎﾟｯﾌﾟ体" panose="040B0A00000000000000" pitchFamily="50" charset="-128"/>
            </a:endParaRPr>
          </a:p>
          <a:p>
            <a:pPr algn="ctr"/>
            <a:r>
              <a:rPr lang="ja-JP" altLang="en-US" sz="1600" dirty="0">
                <a:latin typeface="HGS創英角ﾎﾟｯﾌﾟ体" panose="040B0A00000000000000" pitchFamily="50" charset="-128"/>
                <a:ea typeface="HGS創英角ﾎﾟｯﾌﾟ体" panose="040B0A00000000000000" pitchFamily="50" charset="-128"/>
              </a:rPr>
              <a:t>（損失金額を減らすには）</a:t>
            </a:r>
          </a:p>
        </p:txBody>
      </p:sp>
      <p:sp>
        <p:nvSpPr>
          <p:cNvPr id="2" name="テキスト ボックス 1">
            <a:extLst>
              <a:ext uri="{FF2B5EF4-FFF2-40B4-BE49-F238E27FC236}">
                <a16:creationId xmlns:a16="http://schemas.microsoft.com/office/drawing/2014/main" id="{75CFBE0B-B335-8197-CD59-38C6D1D3E03B}"/>
              </a:ext>
            </a:extLst>
          </p:cNvPr>
          <p:cNvSpPr txBox="1"/>
          <p:nvPr/>
        </p:nvSpPr>
        <p:spPr>
          <a:xfrm>
            <a:off x="1028380" y="1859664"/>
            <a:ext cx="1517904" cy="307777"/>
          </a:xfrm>
          <a:prstGeom prst="rect">
            <a:avLst/>
          </a:prstGeom>
          <a:noFill/>
          <a:ln>
            <a:solidFill>
              <a:schemeClr val="tx1"/>
            </a:solidFill>
          </a:ln>
        </p:spPr>
        <p:txBody>
          <a:bodyPr wrap="square" rtlCol="0">
            <a:spAutoFit/>
          </a:bodyPr>
          <a:lstStyle/>
          <a:p>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3" name="テキスト ボックス 2">
            <a:extLst>
              <a:ext uri="{FF2B5EF4-FFF2-40B4-BE49-F238E27FC236}">
                <a16:creationId xmlns:a16="http://schemas.microsoft.com/office/drawing/2014/main" id="{534D2E29-6739-85AD-D3BA-DCDE78BA295F}"/>
              </a:ext>
            </a:extLst>
          </p:cNvPr>
          <p:cNvSpPr txBox="1"/>
          <p:nvPr/>
        </p:nvSpPr>
        <p:spPr>
          <a:xfrm>
            <a:off x="2723035" y="1557535"/>
            <a:ext cx="180000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4" name="テキスト ボックス 3">
            <a:extLst>
              <a:ext uri="{FF2B5EF4-FFF2-40B4-BE49-F238E27FC236}">
                <a16:creationId xmlns:a16="http://schemas.microsoft.com/office/drawing/2014/main" id="{2D27B878-529F-392D-021A-63C5E5F38CF8}"/>
              </a:ext>
            </a:extLst>
          </p:cNvPr>
          <p:cNvSpPr txBox="1"/>
          <p:nvPr/>
        </p:nvSpPr>
        <p:spPr>
          <a:xfrm>
            <a:off x="2723035" y="2229588"/>
            <a:ext cx="180000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5" name="テキスト ボックス 4">
            <a:extLst>
              <a:ext uri="{FF2B5EF4-FFF2-40B4-BE49-F238E27FC236}">
                <a16:creationId xmlns:a16="http://schemas.microsoft.com/office/drawing/2014/main" id="{DEA2A58E-48E4-CA81-FFEB-68F2305FD5D7}"/>
              </a:ext>
            </a:extLst>
          </p:cNvPr>
          <p:cNvSpPr txBox="1"/>
          <p:nvPr/>
        </p:nvSpPr>
        <p:spPr>
          <a:xfrm>
            <a:off x="1028380" y="4436039"/>
            <a:ext cx="1517904" cy="523220"/>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売り場面積を</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狭くする</a:t>
            </a:r>
          </a:p>
        </p:txBody>
      </p:sp>
      <p:sp>
        <p:nvSpPr>
          <p:cNvPr id="6" name="テキスト ボックス 5">
            <a:extLst>
              <a:ext uri="{FF2B5EF4-FFF2-40B4-BE49-F238E27FC236}">
                <a16:creationId xmlns:a16="http://schemas.microsoft.com/office/drawing/2014/main" id="{1505F9C4-55DD-2D9B-4D0F-29866527D5CD}"/>
              </a:ext>
            </a:extLst>
          </p:cNvPr>
          <p:cNvSpPr txBox="1"/>
          <p:nvPr/>
        </p:nvSpPr>
        <p:spPr>
          <a:xfrm>
            <a:off x="2723035" y="4267561"/>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レイアウト変更する</a:t>
            </a:r>
          </a:p>
        </p:txBody>
      </p:sp>
      <p:sp>
        <p:nvSpPr>
          <p:cNvPr id="9" name="テキスト ボックス 8">
            <a:extLst>
              <a:ext uri="{FF2B5EF4-FFF2-40B4-BE49-F238E27FC236}">
                <a16:creationId xmlns:a16="http://schemas.microsoft.com/office/drawing/2014/main" id="{B956D9D5-8126-CED9-8139-1226023A28A3}"/>
              </a:ext>
            </a:extLst>
          </p:cNvPr>
          <p:cNvSpPr txBox="1"/>
          <p:nvPr/>
        </p:nvSpPr>
        <p:spPr>
          <a:xfrm>
            <a:off x="4656284" y="4937245"/>
            <a:ext cx="190117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専門家に依頼する</a:t>
            </a:r>
          </a:p>
        </p:txBody>
      </p:sp>
      <p:sp>
        <p:nvSpPr>
          <p:cNvPr id="10" name="テキスト ボックス 9">
            <a:extLst>
              <a:ext uri="{FF2B5EF4-FFF2-40B4-BE49-F238E27FC236}">
                <a16:creationId xmlns:a16="http://schemas.microsoft.com/office/drawing/2014/main" id="{7593E116-A7DC-2190-CA20-C914971EC2D0}"/>
              </a:ext>
            </a:extLst>
          </p:cNvPr>
          <p:cNvSpPr txBox="1"/>
          <p:nvPr/>
        </p:nvSpPr>
        <p:spPr>
          <a:xfrm>
            <a:off x="4647437" y="4266587"/>
            <a:ext cx="190117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内製で変更する</a:t>
            </a:r>
          </a:p>
        </p:txBody>
      </p:sp>
      <p:sp>
        <p:nvSpPr>
          <p:cNvPr id="11" name="テキスト ボックス 10">
            <a:extLst>
              <a:ext uri="{FF2B5EF4-FFF2-40B4-BE49-F238E27FC236}">
                <a16:creationId xmlns:a16="http://schemas.microsoft.com/office/drawing/2014/main" id="{F41A7056-14CB-DFA4-2438-0A799FA84124}"/>
              </a:ext>
            </a:extLst>
          </p:cNvPr>
          <p:cNvSpPr txBox="1"/>
          <p:nvPr/>
        </p:nvSpPr>
        <p:spPr>
          <a:xfrm>
            <a:off x="2723035" y="4939614"/>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冷蔵設備を改造する</a:t>
            </a:r>
          </a:p>
        </p:txBody>
      </p:sp>
      <p:sp>
        <p:nvSpPr>
          <p:cNvPr id="13" name="テキスト ボックス 12">
            <a:extLst>
              <a:ext uri="{FF2B5EF4-FFF2-40B4-BE49-F238E27FC236}">
                <a16:creationId xmlns:a16="http://schemas.microsoft.com/office/drawing/2014/main" id="{71BA1609-C081-722A-BD6C-9B216A6C004C}"/>
              </a:ext>
            </a:extLst>
          </p:cNvPr>
          <p:cNvSpPr txBox="1"/>
          <p:nvPr/>
        </p:nvSpPr>
        <p:spPr>
          <a:xfrm>
            <a:off x="4647437" y="2213461"/>
            <a:ext cx="190117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14" name="テキスト ボックス 13">
            <a:extLst>
              <a:ext uri="{FF2B5EF4-FFF2-40B4-BE49-F238E27FC236}">
                <a16:creationId xmlns:a16="http://schemas.microsoft.com/office/drawing/2014/main" id="{A23BA47A-0504-5250-4323-EE94542F23DB}"/>
              </a:ext>
            </a:extLst>
          </p:cNvPr>
          <p:cNvSpPr txBox="1"/>
          <p:nvPr/>
        </p:nvSpPr>
        <p:spPr>
          <a:xfrm>
            <a:off x="4657511" y="1548999"/>
            <a:ext cx="190117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2" name="object 10">
            <a:extLst>
              <a:ext uri="{FF2B5EF4-FFF2-40B4-BE49-F238E27FC236}">
                <a16:creationId xmlns:a16="http://schemas.microsoft.com/office/drawing/2014/main" id="{79AB3A98-593D-401B-A8A9-BCC38EE7CB67}"/>
              </a:ext>
            </a:extLst>
          </p:cNvPr>
          <p:cNvSpPr txBox="1"/>
          <p:nvPr/>
        </p:nvSpPr>
        <p:spPr>
          <a:xfrm>
            <a:off x="101435" y="51692"/>
            <a:ext cx="8821694" cy="1091966"/>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５）対策の検討と実施</a:t>
            </a:r>
            <a:b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b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　</a:t>
            </a:r>
            <a:r>
              <a:rPr lang="ja-JP" altLang="en-US" sz="2400" spc="-5" dirty="0">
                <a:latin typeface="HGP創英角ﾎﾟｯﾌﾟ体" panose="040B0A00000000000000" pitchFamily="50" charset="-128"/>
                <a:ea typeface="HGP創英角ﾎﾟｯﾌﾟ体" panose="040B0A00000000000000" pitchFamily="50" charset="-128"/>
                <a:cs typeface="HGP創英角ﾎﾟｯﾌﾟ体"/>
              </a:rPr>
              <a:t>（対策立案）</a:t>
            </a:r>
            <a:endPar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endParaRPr>
          </a:p>
        </p:txBody>
      </p:sp>
      <p:sp>
        <p:nvSpPr>
          <p:cNvPr id="23" name="テキスト ボックス 22">
            <a:extLst>
              <a:ext uri="{FF2B5EF4-FFF2-40B4-BE49-F238E27FC236}">
                <a16:creationId xmlns:a16="http://schemas.microsoft.com/office/drawing/2014/main" id="{311EE7B3-F8C8-41A6-9305-845100F56CDC}"/>
              </a:ext>
            </a:extLst>
          </p:cNvPr>
          <p:cNvSpPr txBox="1"/>
          <p:nvPr/>
        </p:nvSpPr>
        <p:spPr>
          <a:xfrm>
            <a:off x="1028380" y="3150093"/>
            <a:ext cx="1517904" cy="307777"/>
          </a:xfrm>
          <a:prstGeom prst="rect">
            <a:avLst/>
          </a:prstGeom>
          <a:noFill/>
          <a:ln>
            <a:solidFill>
              <a:schemeClr val="tx1"/>
            </a:solidFill>
          </a:ln>
        </p:spPr>
        <p:txBody>
          <a:bodyPr wrap="square" rtlCol="0">
            <a:spAutoFit/>
          </a:bodyPr>
          <a:lstStyle/>
          <a:p>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4" name="テキスト ボックス 23">
            <a:extLst>
              <a:ext uri="{FF2B5EF4-FFF2-40B4-BE49-F238E27FC236}">
                <a16:creationId xmlns:a16="http://schemas.microsoft.com/office/drawing/2014/main" id="{2B2C1B63-C52C-41B6-9E5E-3DA18D03103B}"/>
              </a:ext>
            </a:extLst>
          </p:cNvPr>
          <p:cNvSpPr txBox="1"/>
          <p:nvPr/>
        </p:nvSpPr>
        <p:spPr>
          <a:xfrm>
            <a:off x="2723035" y="2820722"/>
            <a:ext cx="1800000" cy="307777"/>
          </a:xfrm>
          <a:prstGeom prst="rect">
            <a:avLst/>
          </a:prstGeom>
          <a:noFill/>
          <a:ln>
            <a:solidFill>
              <a:schemeClr val="tx1"/>
            </a:solidFill>
          </a:ln>
        </p:spPr>
        <p:txBody>
          <a:bodyPr wrap="square" rtlCol="0" anchor="ctr">
            <a:spAutoFit/>
          </a:bodyPr>
          <a:lstStyle/>
          <a:p>
            <a:pPr algn="ctr"/>
            <a:r>
              <a:rPr lang="en-US" altLang="ja-JP" sz="1400" dirty="0">
                <a:latin typeface="HGS創英角ﾎﾟｯﾌﾟ体" panose="040B0A00000000000000" pitchFamily="50" charset="-128"/>
                <a:ea typeface="HGS創英角ﾎﾟｯﾌﾟ体" panose="040B0A00000000000000" pitchFamily="50" charset="-128"/>
              </a:rPr>
              <a:t>	</a:t>
            </a: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5" name="テキスト ボックス 24">
            <a:extLst>
              <a:ext uri="{FF2B5EF4-FFF2-40B4-BE49-F238E27FC236}">
                <a16:creationId xmlns:a16="http://schemas.microsoft.com/office/drawing/2014/main" id="{AC5C9301-A511-4AE2-ACBB-37BF892EB77D}"/>
              </a:ext>
            </a:extLst>
          </p:cNvPr>
          <p:cNvSpPr txBox="1"/>
          <p:nvPr/>
        </p:nvSpPr>
        <p:spPr>
          <a:xfrm>
            <a:off x="2723035" y="3636144"/>
            <a:ext cx="180000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6" name="テキスト ボックス 25">
            <a:extLst>
              <a:ext uri="{FF2B5EF4-FFF2-40B4-BE49-F238E27FC236}">
                <a16:creationId xmlns:a16="http://schemas.microsoft.com/office/drawing/2014/main" id="{EEA04B42-C295-44A5-BBC5-65257658052A}"/>
              </a:ext>
            </a:extLst>
          </p:cNvPr>
          <p:cNvSpPr txBox="1"/>
          <p:nvPr/>
        </p:nvSpPr>
        <p:spPr>
          <a:xfrm>
            <a:off x="4647437" y="2888210"/>
            <a:ext cx="190117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7" name="テキスト ボックス 26">
            <a:extLst>
              <a:ext uri="{FF2B5EF4-FFF2-40B4-BE49-F238E27FC236}">
                <a16:creationId xmlns:a16="http://schemas.microsoft.com/office/drawing/2014/main" id="{F32F97C1-983A-4365-AE27-3424C7AB7C33}"/>
              </a:ext>
            </a:extLst>
          </p:cNvPr>
          <p:cNvSpPr txBox="1"/>
          <p:nvPr/>
        </p:nvSpPr>
        <p:spPr>
          <a:xfrm>
            <a:off x="4659926" y="3628371"/>
            <a:ext cx="1901170" cy="307777"/>
          </a:xfrm>
          <a:prstGeom prst="rect">
            <a:avLst/>
          </a:prstGeom>
          <a:noFill/>
          <a:ln>
            <a:solidFill>
              <a:schemeClr val="tx1"/>
            </a:solidFill>
          </a:ln>
        </p:spPr>
        <p:txBody>
          <a:bodyPr wrap="square" rtlCol="0" anchor="ctr">
            <a:spAutoFit/>
          </a:bodyPr>
          <a:lstStyle/>
          <a:p>
            <a:pPr algn="ct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8" name="テキスト ボックス 27">
            <a:extLst>
              <a:ext uri="{FF2B5EF4-FFF2-40B4-BE49-F238E27FC236}">
                <a16:creationId xmlns:a16="http://schemas.microsoft.com/office/drawing/2014/main" id="{5F9C3E0F-C9E1-4E99-BE0A-DED7700D46B3}"/>
              </a:ext>
            </a:extLst>
          </p:cNvPr>
          <p:cNvSpPr txBox="1"/>
          <p:nvPr/>
        </p:nvSpPr>
        <p:spPr>
          <a:xfrm>
            <a:off x="1028380" y="5799481"/>
            <a:ext cx="1517904" cy="523220"/>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古いものから取ってもらう</a:t>
            </a:r>
          </a:p>
        </p:txBody>
      </p:sp>
      <p:sp>
        <p:nvSpPr>
          <p:cNvPr id="29" name="テキスト ボックス 28">
            <a:extLst>
              <a:ext uri="{FF2B5EF4-FFF2-40B4-BE49-F238E27FC236}">
                <a16:creationId xmlns:a16="http://schemas.microsoft.com/office/drawing/2014/main" id="{03F589B2-095C-494F-AEFA-C66A1520F633}"/>
              </a:ext>
            </a:extLst>
          </p:cNvPr>
          <p:cNvSpPr txBox="1"/>
          <p:nvPr/>
        </p:nvSpPr>
        <p:spPr>
          <a:xfrm>
            <a:off x="2723035" y="5589625"/>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賞味期限順に並べる</a:t>
            </a:r>
          </a:p>
        </p:txBody>
      </p:sp>
      <p:sp>
        <p:nvSpPr>
          <p:cNvPr id="30" name="テキスト ボックス 29">
            <a:extLst>
              <a:ext uri="{FF2B5EF4-FFF2-40B4-BE49-F238E27FC236}">
                <a16:creationId xmlns:a16="http://schemas.microsoft.com/office/drawing/2014/main" id="{E36E568D-F49A-47C7-AB8D-0255A3E67077}"/>
              </a:ext>
            </a:extLst>
          </p:cNvPr>
          <p:cNvSpPr txBox="1"/>
          <p:nvPr/>
        </p:nvSpPr>
        <p:spPr>
          <a:xfrm>
            <a:off x="2723035" y="6312782"/>
            <a:ext cx="1789247"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手前取りしてもらう</a:t>
            </a:r>
          </a:p>
        </p:txBody>
      </p:sp>
      <p:sp>
        <p:nvSpPr>
          <p:cNvPr id="31" name="テキスト ボックス 30">
            <a:extLst>
              <a:ext uri="{FF2B5EF4-FFF2-40B4-BE49-F238E27FC236}">
                <a16:creationId xmlns:a16="http://schemas.microsoft.com/office/drawing/2014/main" id="{BD17B99A-DAC2-49D0-BE98-FF5E6422E40F}"/>
              </a:ext>
            </a:extLst>
          </p:cNvPr>
          <p:cNvSpPr txBox="1"/>
          <p:nvPr/>
        </p:nvSpPr>
        <p:spPr>
          <a:xfrm>
            <a:off x="4656284" y="6198901"/>
            <a:ext cx="1901170" cy="523220"/>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④</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棚にポップで</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案内する</a:t>
            </a:r>
          </a:p>
        </p:txBody>
      </p:sp>
      <p:sp>
        <p:nvSpPr>
          <p:cNvPr id="32" name="テキスト ボックス 31">
            <a:extLst>
              <a:ext uri="{FF2B5EF4-FFF2-40B4-BE49-F238E27FC236}">
                <a16:creationId xmlns:a16="http://schemas.microsoft.com/office/drawing/2014/main" id="{38FEEEAD-A577-4E30-9990-0B0482EEB815}"/>
              </a:ext>
            </a:extLst>
          </p:cNvPr>
          <p:cNvSpPr txBox="1"/>
          <p:nvPr/>
        </p:nvSpPr>
        <p:spPr>
          <a:xfrm>
            <a:off x="4647437" y="5486227"/>
            <a:ext cx="1901170" cy="523220"/>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③</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時間を決めて</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チェックする</a:t>
            </a:r>
          </a:p>
        </p:txBody>
      </p:sp>
      <p:sp>
        <p:nvSpPr>
          <p:cNvPr id="33" name="Rectangle 81">
            <a:extLst>
              <a:ext uri="{FF2B5EF4-FFF2-40B4-BE49-F238E27FC236}">
                <a16:creationId xmlns:a16="http://schemas.microsoft.com/office/drawing/2014/main" id="{211F0E47-F857-42D8-B0F3-A1AA560B9738}"/>
              </a:ext>
            </a:extLst>
          </p:cNvPr>
          <p:cNvSpPr>
            <a:spLocks noChangeArrowheads="1"/>
          </p:cNvSpPr>
          <p:nvPr/>
        </p:nvSpPr>
        <p:spPr bwMode="auto">
          <a:xfrm>
            <a:off x="1297902" y="1162478"/>
            <a:ext cx="984244" cy="26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　１次手段</a:t>
            </a:r>
          </a:p>
        </p:txBody>
      </p:sp>
      <p:sp>
        <p:nvSpPr>
          <p:cNvPr id="34" name="Rectangle 82">
            <a:extLst>
              <a:ext uri="{FF2B5EF4-FFF2-40B4-BE49-F238E27FC236}">
                <a16:creationId xmlns:a16="http://schemas.microsoft.com/office/drawing/2014/main" id="{FEF9E324-38A4-47B6-9F49-978D65D3BDE3}"/>
              </a:ext>
            </a:extLst>
          </p:cNvPr>
          <p:cNvSpPr>
            <a:spLocks noChangeArrowheads="1"/>
          </p:cNvSpPr>
          <p:nvPr/>
        </p:nvSpPr>
        <p:spPr bwMode="auto">
          <a:xfrm>
            <a:off x="3332676" y="1162478"/>
            <a:ext cx="865622" cy="26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２次手段</a:t>
            </a:r>
          </a:p>
        </p:txBody>
      </p:sp>
      <p:sp>
        <p:nvSpPr>
          <p:cNvPr id="35" name="Rectangle 89">
            <a:extLst>
              <a:ext uri="{FF2B5EF4-FFF2-40B4-BE49-F238E27FC236}">
                <a16:creationId xmlns:a16="http://schemas.microsoft.com/office/drawing/2014/main" id="{C70C3158-988A-43FE-BCDB-B18BF5F110E4}"/>
              </a:ext>
            </a:extLst>
          </p:cNvPr>
          <p:cNvSpPr>
            <a:spLocks noChangeArrowheads="1"/>
          </p:cNvSpPr>
          <p:nvPr/>
        </p:nvSpPr>
        <p:spPr bwMode="auto">
          <a:xfrm>
            <a:off x="5248827" y="1162478"/>
            <a:ext cx="1478535" cy="26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　３次手段</a:t>
            </a:r>
          </a:p>
        </p:txBody>
      </p:sp>
      <p:graphicFrame>
        <p:nvGraphicFramePr>
          <p:cNvPr id="7" name="表 11">
            <a:extLst>
              <a:ext uri="{FF2B5EF4-FFF2-40B4-BE49-F238E27FC236}">
                <a16:creationId xmlns:a16="http://schemas.microsoft.com/office/drawing/2014/main" id="{39489EC0-6C1B-488F-AFAD-2E9063C8A9ED}"/>
              </a:ext>
            </a:extLst>
          </p:cNvPr>
          <p:cNvGraphicFramePr>
            <a:graphicFrameLocks noGrp="1"/>
          </p:cNvGraphicFramePr>
          <p:nvPr>
            <p:extLst>
              <p:ext uri="{D42A27DB-BD31-4B8C-83A1-F6EECF244321}">
                <p14:modId xmlns:p14="http://schemas.microsoft.com/office/powerpoint/2010/main" val="4197531554"/>
              </p:ext>
            </p:extLst>
          </p:nvPr>
        </p:nvGraphicFramePr>
        <p:xfrm>
          <a:off x="6713791" y="923942"/>
          <a:ext cx="2308285" cy="5816880"/>
        </p:xfrm>
        <a:graphic>
          <a:graphicData uri="http://schemas.openxmlformats.org/drawingml/2006/table">
            <a:tbl>
              <a:tblPr firstRow="1" bandRow="1">
                <a:tableStyleId>{5C22544A-7EE6-4342-B048-85BDC9FD1C3A}</a:tableStyleId>
              </a:tblPr>
              <a:tblGrid>
                <a:gridCol w="461657">
                  <a:extLst>
                    <a:ext uri="{9D8B030D-6E8A-4147-A177-3AD203B41FA5}">
                      <a16:colId xmlns:a16="http://schemas.microsoft.com/office/drawing/2014/main" val="1373197913"/>
                    </a:ext>
                  </a:extLst>
                </a:gridCol>
                <a:gridCol w="461657">
                  <a:extLst>
                    <a:ext uri="{9D8B030D-6E8A-4147-A177-3AD203B41FA5}">
                      <a16:colId xmlns:a16="http://schemas.microsoft.com/office/drawing/2014/main" val="2684482642"/>
                    </a:ext>
                  </a:extLst>
                </a:gridCol>
                <a:gridCol w="461657">
                  <a:extLst>
                    <a:ext uri="{9D8B030D-6E8A-4147-A177-3AD203B41FA5}">
                      <a16:colId xmlns:a16="http://schemas.microsoft.com/office/drawing/2014/main" val="2777075165"/>
                    </a:ext>
                  </a:extLst>
                </a:gridCol>
                <a:gridCol w="486973">
                  <a:extLst>
                    <a:ext uri="{9D8B030D-6E8A-4147-A177-3AD203B41FA5}">
                      <a16:colId xmlns:a16="http://schemas.microsoft.com/office/drawing/2014/main" val="1722474872"/>
                    </a:ext>
                  </a:extLst>
                </a:gridCol>
                <a:gridCol w="436341">
                  <a:extLst>
                    <a:ext uri="{9D8B030D-6E8A-4147-A177-3AD203B41FA5}">
                      <a16:colId xmlns:a16="http://schemas.microsoft.com/office/drawing/2014/main" val="207025837"/>
                    </a:ext>
                  </a:extLst>
                </a:gridCol>
              </a:tblGrid>
              <a:tr h="515446">
                <a:tc>
                  <a:txBody>
                    <a:bodyPr/>
                    <a:lstStyle/>
                    <a:p>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効果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難度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費用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点数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順位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285891"/>
                  </a:ext>
                </a:extLst>
              </a:tr>
              <a:tr h="662340">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5476378"/>
                  </a:ext>
                </a:extLst>
              </a:tr>
              <a:tr h="662340">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2059301"/>
                  </a:ext>
                </a:extLst>
              </a:tr>
              <a:tr h="662340">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6399127"/>
                  </a:ext>
                </a:extLst>
              </a:tr>
              <a:tr h="662340">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0659196"/>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rPr>
                        <a:t>６</a:t>
                      </a: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4231145"/>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rPr>
                        <a:t>８</a:t>
                      </a: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7519228"/>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1254443"/>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2441679"/>
                  </a:ext>
                </a:extLst>
              </a:tr>
            </a:tbl>
          </a:graphicData>
        </a:graphic>
      </p:graphicFrame>
      <p:sp>
        <p:nvSpPr>
          <p:cNvPr id="36" name="テキスト ボックス 35">
            <a:extLst>
              <a:ext uri="{FF2B5EF4-FFF2-40B4-BE49-F238E27FC236}">
                <a16:creationId xmlns:a16="http://schemas.microsoft.com/office/drawing/2014/main" id="{CDE1FB49-4158-4B5F-BE4A-F59C8C583C1D}"/>
              </a:ext>
            </a:extLst>
          </p:cNvPr>
          <p:cNvSpPr txBox="1"/>
          <p:nvPr/>
        </p:nvSpPr>
        <p:spPr>
          <a:xfrm>
            <a:off x="5958349" y="512838"/>
            <a:ext cx="3330986" cy="338554"/>
          </a:xfrm>
          <a:prstGeom prst="rect">
            <a:avLst/>
          </a:prstGeom>
          <a:noFill/>
        </p:spPr>
        <p:txBody>
          <a:bodyPr wrap="square" rtlCol="0">
            <a:spAutoFit/>
          </a:bodyPr>
          <a:lstStyle/>
          <a:p>
            <a:r>
              <a:rPr lang="ja-JP" altLang="en-US" sz="1600" b="1" dirty="0">
                <a:latin typeface="HGS創英角ﾎﾟｯﾌﾟ体" panose="040B0A00000000000000" pitchFamily="50" charset="-128"/>
                <a:ea typeface="HGS創英角ﾎﾟｯﾌﾟ体" panose="040B0A00000000000000" pitchFamily="50" charset="-128"/>
              </a:rPr>
              <a:t>評価：　○</a:t>
            </a:r>
            <a:r>
              <a:rPr lang="en-US" altLang="ja-JP" sz="1600" b="1" dirty="0">
                <a:latin typeface="HGS創英角ﾎﾟｯﾌﾟ体" panose="040B0A00000000000000" pitchFamily="50" charset="-128"/>
                <a:ea typeface="HGS創英角ﾎﾟｯﾌﾟ体" panose="040B0A00000000000000" pitchFamily="50" charset="-128"/>
              </a:rPr>
              <a:t>5</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3</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×1</a:t>
            </a:r>
            <a:r>
              <a:rPr lang="ja-JP" altLang="en-US" sz="1600" b="1" dirty="0">
                <a:latin typeface="HGS創英角ﾎﾟｯﾌﾟ体" panose="040B0A00000000000000" pitchFamily="50" charset="-128"/>
                <a:ea typeface="HGS創英角ﾎﾟｯﾌﾟ体" panose="040B0A00000000000000" pitchFamily="50" charset="-128"/>
              </a:rPr>
              <a:t>点</a:t>
            </a:r>
          </a:p>
        </p:txBody>
      </p:sp>
      <p:cxnSp>
        <p:nvCxnSpPr>
          <p:cNvPr id="16" name="直線コネクタ 15">
            <a:extLst>
              <a:ext uri="{FF2B5EF4-FFF2-40B4-BE49-F238E27FC236}">
                <a16:creationId xmlns:a16="http://schemas.microsoft.com/office/drawing/2014/main" id="{1996F1CC-138D-4708-B7BF-4EC5FD5846CD}"/>
              </a:ext>
            </a:extLst>
          </p:cNvPr>
          <p:cNvCxnSpPr>
            <a:cxnSpLocks/>
          </p:cNvCxnSpPr>
          <p:nvPr/>
        </p:nvCxnSpPr>
        <p:spPr>
          <a:xfrm>
            <a:off x="799031" y="3967365"/>
            <a:ext cx="1291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E215A835-345F-49DA-A1E3-666004B95C10}"/>
              </a:ext>
            </a:extLst>
          </p:cNvPr>
          <p:cNvCxnSpPr>
            <a:cxnSpLocks/>
          </p:cNvCxnSpPr>
          <p:nvPr/>
        </p:nvCxnSpPr>
        <p:spPr>
          <a:xfrm>
            <a:off x="928187" y="197671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78A881FD-4438-41DC-82AF-480ACD5E4935}"/>
              </a:ext>
            </a:extLst>
          </p:cNvPr>
          <p:cNvCxnSpPr>
            <a:cxnSpLocks/>
          </p:cNvCxnSpPr>
          <p:nvPr/>
        </p:nvCxnSpPr>
        <p:spPr>
          <a:xfrm flipV="1">
            <a:off x="928187" y="1976719"/>
            <a:ext cx="0" cy="41063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58AA7146-9160-4D1B-9148-B8F4328FF015}"/>
              </a:ext>
            </a:extLst>
          </p:cNvPr>
          <p:cNvCxnSpPr>
            <a:cxnSpLocks/>
          </p:cNvCxnSpPr>
          <p:nvPr/>
        </p:nvCxnSpPr>
        <p:spPr>
          <a:xfrm>
            <a:off x="928187" y="6083052"/>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F304A10B-ECE4-46A9-8BAB-589C63979D14}"/>
              </a:ext>
            </a:extLst>
          </p:cNvPr>
          <p:cNvCxnSpPr>
            <a:cxnSpLocks/>
          </p:cNvCxnSpPr>
          <p:nvPr/>
        </p:nvCxnSpPr>
        <p:spPr>
          <a:xfrm>
            <a:off x="928187" y="33059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9BAB21ED-D869-4599-B93A-FFB55D4FFF4C}"/>
              </a:ext>
            </a:extLst>
          </p:cNvPr>
          <p:cNvCxnSpPr>
            <a:cxnSpLocks/>
          </p:cNvCxnSpPr>
          <p:nvPr/>
        </p:nvCxnSpPr>
        <p:spPr>
          <a:xfrm>
            <a:off x="928187" y="46902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815F7B7E-5A94-4434-91BF-7301E8F2F313}"/>
              </a:ext>
            </a:extLst>
          </p:cNvPr>
          <p:cNvCxnSpPr>
            <a:cxnSpLocks/>
          </p:cNvCxnSpPr>
          <p:nvPr/>
        </p:nvCxnSpPr>
        <p:spPr>
          <a:xfrm>
            <a:off x="669954" y="52744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5895DDBA-9BB3-42C6-99A3-297C08EF0F14}"/>
              </a:ext>
            </a:extLst>
          </p:cNvPr>
          <p:cNvCxnSpPr>
            <a:cxnSpLocks/>
          </p:cNvCxnSpPr>
          <p:nvPr/>
        </p:nvCxnSpPr>
        <p:spPr>
          <a:xfrm flipV="1">
            <a:off x="2629987" y="1693148"/>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A5AFF75E-24CC-4F27-9226-1EB9E0C41F7C}"/>
              </a:ext>
            </a:extLst>
          </p:cNvPr>
          <p:cNvCxnSpPr>
            <a:cxnSpLocks/>
          </p:cNvCxnSpPr>
          <p:nvPr/>
        </p:nvCxnSpPr>
        <p:spPr>
          <a:xfrm>
            <a:off x="2615035" y="24042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B2005982-9446-4CAE-A027-CE3961F774F6}"/>
              </a:ext>
            </a:extLst>
          </p:cNvPr>
          <p:cNvCxnSpPr>
            <a:cxnSpLocks/>
          </p:cNvCxnSpPr>
          <p:nvPr/>
        </p:nvCxnSpPr>
        <p:spPr>
          <a:xfrm>
            <a:off x="2629987" y="1693148"/>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B415FD70-CA4D-4D29-954B-02C0D0628D12}"/>
              </a:ext>
            </a:extLst>
          </p:cNvPr>
          <p:cNvCxnSpPr>
            <a:cxnSpLocks/>
          </p:cNvCxnSpPr>
          <p:nvPr/>
        </p:nvCxnSpPr>
        <p:spPr>
          <a:xfrm>
            <a:off x="2546284" y="2014881"/>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438174C3-55EA-4535-9884-9E1A6BA409CF}"/>
              </a:ext>
            </a:extLst>
          </p:cNvPr>
          <p:cNvCxnSpPr>
            <a:cxnSpLocks/>
          </p:cNvCxnSpPr>
          <p:nvPr/>
        </p:nvCxnSpPr>
        <p:spPr>
          <a:xfrm flipV="1">
            <a:off x="2620355" y="2998390"/>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800F2863-A2BB-4F36-8B04-4CC7D2290C3F}"/>
              </a:ext>
            </a:extLst>
          </p:cNvPr>
          <p:cNvCxnSpPr>
            <a:cxnSpLocks/>
          </p:cNvCxnSpPr>
          <p:nvPr/>
        </p:nvCxnSpPr>
        <p:spPr>
          <a:xfrm>
            <a:off x="2605403" y="3709528"/>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2260857E-2472-4529-96FE-01E8D58C0384}"/>
              </a:ext>
            </a:extLst>
          </p:cNvPr>
          <p:cNvCxnSpPr>
            <a:cxnSpLocks/>
          </p:cNvCxnSpPr>
          <p:nvPr/>
        </p:nvCxnSpPr>
        <p:spPr>
          <a:xfrm>
            <a:off x="2620355" y="2998390"/>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87347DEF-E303-4324-8CBC-32850EE6B7CE}"/>
              </a:ext>
            </a:extLst>
          </p:cNvPr>
          <p:cNvCxnSpPr>
            <a:cxnSpLocks/>
          </p:cNvCxnSpPr>
          <p:nvPr/>
        </p:nvCxnSpPr>
        <p:spPr>
          <a:xfrm>
            <a:off x="2536652" y="3320123"/>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E43AE7B7-433B-4128-B82D-DC474BA2C5D5}"/>
              </a:ext>
            </a:extLst>
          </p:cNvPr>
          <p:cNvCxnSpPr>
            <a:cxnSpLocks/>
          </p:cNvCxnSpPr>
          <p:nvPr/>
        </p:nvCxnSpPr>
        <p:spPr>
          <a:xfrm flipV="1">
            <a:off x="2629987" y="4436039"/>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083B2EE-C823-4ABB-B794-433A858F5AC3}"/>
              </a:ext>
            </a:extLst>
          </p:cNvPr>
          <p:cNvCxnSpPr>
            <a:cxnSpLocks/>
          </p:cNvCxnSpPr>
          <p:nvPr/>
        </p:nvCxnSpPr>
        <p:spPr>
          <a:xfrm>
            <a:off x="2615035" y="5147177"/>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601EA5D-20BF-4A95-AC4F-1055D69EA428}"/>
              </a:ext>
            </a:extLst>
          </p:cNvPr>
          <p:cNvCxnSpPr>
            <a:cxnSpLocks/>
          </p:cNvCxnSpPr>
          <p:nvPr/>
        </p:nvCxnSpPr>
        <p:spPr>
          <a:xfrm>
            <a:off x="2629987" y="443603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A520B6A5-7826-4643-B6E0-7611CB04EA26}"/>
              </a:ext>
            </a:extLst>
          </p:cNvPr>
          <p:cNvCxnSpPr>
            <a:cxnSpLocks/>
          </p:cNvCxnSpPr>
          <p:nvPr/>
        </p:nvCxnSpPr>
        <p:spPr>
          <a:xfrm>
            <a:off x="2546284" y="4757772"/>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D6E1B48B-2AD8-4F10-8922-2D1F4BAC65DC}"/>
              </a:ext>
            </a:extLst>
          </p:cNvPr>
          <p:cNvCxnSpPr>
            <a:cxnSpLocks/>
          </p:cNvCxnSpPr>
          <p:nvPr/>
        </p:nvCxnSpPr>
        <p:spPr>
          <a:xfrm flipV="1">
            <a:off x="2620355" y="5756839"/>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84C62722-D2D6-4936-B2C7-527BE68D886F}"/>
              </a:ext>
            </a:extLst>
          </p:cNvPr>
          <p:cNvCxnSpPr>
            <a:cxnSpLocks/>
          </p:cNvCxnSpPr>
          <p:nvPr/>
        </p:nvCxnSpPr>
        <p:spPr>
          <a:xfrm>
            <a:off x="2605403" y="6467977"/>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80D1B35D-84E4-40BD-A509-81B8EF778108}"/>
              </a:ext>
            </a:extLst>
          </p:cNvPr>
          <p:cNvCxnSpPr>
            <a:cxnSpLocks/>
          </p:cNvCxnSpPr>
          <p:nvPr/>
        </p:nvCxnSpPr>
        <p:spPr>
          <a:xfrm>
            <a:off x="2620355" y="575683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27B90537-B757-48B8-9F58-AA87D4794DF4}"/>
              </a:ext>
            </a:extLst>
          </p:cNvPr>
          <p:cNvCxnSpPr>
            <a:cxnSpLocks/>
          </p:cNvCxnSpPr>
          <p:nvPr/>
        </p:nvCxnSpPr>
        <p:spPr>
          <a:xfrm>
            <a:off x="2536652" y="6078572"/>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594BDBF7-7F7B-4B29-B3D5-5339A49401DD}"/>
              </a:ext>
            </a:extLst>
          </p:cNvPr>
          <p:cNvCxnSpPr>
            <a:cxnSpLocks/>
          </p:cNvCxnSpPr>
          <p:nvPr/>
        </p:nvCxnSpPr>
        <p:spPr>
          <a:xfrm>
            <a:off x="4522080" y="1693148"/>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0B28911F-8019-423E-9794-C24C7A5FC5BE}"/>
              </a:ext>
            </a:extLst>
          </p:cNvPr>
          <p:cNvCxnSpPr>
            <a:cxnSpLocks/>
          </p:cNvCxnSpPr>
          <p:nvPr/>
        </p:nvCxnSpPr>
        <p:spPr>
          <a:xfrm>
            <a:off x="4515259" y="2374715"/>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44E368C9-4A79-46AC-9143-E74CBB8DA342}"/>
              </a:ext>
            </a:extLst>
          </p:cNvPr>
          <p:cNvCxnSpPr>
            <a:cxnSpLocks/>
          </p:cNvCxnSpPr>
          <p:nvPr/>
        </p:nvCxnSpPr>
        <p:spPr>
          <a:xfrm>
            <a:off x="4515259" y="2998390"/>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F01AB3FE-0AE1-405E-B62F-9D7F9C25DCE0}"/>
              </a:ext>
            </a:extLst>
          </p:cNvPr>
          <p:cNvCxnSpPr>
            <a:cxnSpLocks/>
          </p:cNvCxnSpPr>
          <p:nvPr/>
        </p:nvCxnSpPr>
        <p:spPr>
          <a:xfrm>
            <a:off x="4522080" y="3809073"/>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480D7214-50A8-4979-9B16-D03545899F8A}"/>
              </a:ext>
            </a:extLst>
          </p:cNvPr>
          <p:cNvCxnSpPr>
            <a:cxnSpLocks/>
          </p:cNvCxnSpPr>
          <p:nvPr/>
        </p:nvCxnSpPr>
        <p:spPr>
          <a:xfrm>
            <a:off x="4503437" y="4397506"/>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B935C26E-6CC3-483B-A363-30CB219F5C6A}"/>
              </a:ext>
            </a:extLst>
          </p:cNvPr>
          <p:cNvCxnSpPr>
            <a:cxnSpLocks/>
          </p:cNvCxnSpPr>
          <p:nvPr/>
        </p:nvCxnSpPr>
        <p:spPr>
          <a:xfrm>
            <a:off x="4512284" y="5743513"/>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5476354A-95AC-43A3-A68F-639D1AE445A3}"/>
              </a:ext>
            </a:extLst>
          </p:cNvPr>
          <p:cNvCxnSpPr>
            <a:cxnSpLocks/>
          </p:cNvCxnSpPr>
          <p:nvPr/>
        </p:nvCxnSpPr>
        <p:spPr>
          <a:xfrm>
            <a:off x="4522080" y="6471090"/>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4F34F866-8FF4-49F8-8F58-B6F6AAF2D91B}"/>
              </a:ext>
            </a:extLst>
          </p:cNvPr>
          <p:cNvCxnSpPr>
            <a:cxnSpLocks/>
          </p:cNvCxnSpPr>
          <p:nvPr/>
        </p:nvCxnSpPr>
        <p:spPr>
          <a:xfrm>
            <a:off x="4512284" y="5083306"/>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2A173685-4ECF-465A-A98C-2B1B602F93A6}"/>
              </a:ext>
            </a:extLst>
          </p:cNvPr>
          <p:cNvCxnSpPr>
            <a:cxnSpLocks/>
          </p:cNvCxnSpPr>
          <p:nvPr/>
        </p:nvCxnSpPr>
        <p:spPr>
          <a:xfrm>
            <a:off x="4564845" y="4408041"/>
            <a:ext cx="8847" cy="6706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Rectangle 6">
            <a:extLst>
              <a:ext uri="{FF2B5EF4-FFF2-40B4-BE49-F238E27FC236}">
                <a16:creationId xmlns:a16="http://schemas.microsoft.com/office/drawing/2014/main" id="{A78769A5-A31F-4C9C-9245-BF759FD69F91}"/>
              </a:ext>
            </a:extLst>
          </p:cNvPr>
          <p:cNvSpPr>
            <a:spLocks noChangeArrowheads="1"/>
          </p:cNvSpPr>
          <p:nvPr/>
        </p:nvSpPr>
        <p:spPr bwMode="auto">
          <a:xfrm>
            <a:off x="3765487" y="77260"/>
            <a:ext cx="4315832" cy="476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447675" algn="l"/>
              </a:tabLst>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tabLst>
                <a:tab pos="447675" algn="l"/>
              </a:tabLst>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tabLst>
                <a:tab pos="447675" algn="l"/>
              </a:tabLst>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tabLst>
                <a:tab pos="447675" algn="l"/>
              </a:tabLst>
              <a:defRPr kumimoji="1" sz="2000">
                <a:solidFill>
                  <a:schemeClr val="tx1"/>
                </a:solidFill>
                <a:latin typeface="Arial" panose="020B0604020202020204" pitchFamily="34" charset="0"/>
                <a:ea typeface="ＭＳ Ｐゴシック" panose="020B0600070205080204" pitchFamily="50" charset="-128"/>
              </a:defRPr>
            </a:lvl9pPr>
          </a:lstStyle>
          <a:p>
            <a:pPr>
              <a:lnSpc>
                <a:spcPct val="120000"/>
              </a:lnSpc>
              <a:spcBef>
                <a:spcPct val="0"/>
              </a:spcBef>
              <a:buFontTx/>
              <a:buNone/>
            </a:pPr>
            <a:r>
              <a:rPr lang="ja-JP" altLang="en-US" sz="2400" b="1" dirty="0">
                <a:latin typeface="HGP創英角ﾎﾟｯﾌﾟ体" panose="040B0A00000000000000" pitchFamily="50" charset="-128"/>
                <a:ea typeface="HGP創英角ﾎﾟｯﾌﾟ体" panose="040B0A00000000000000" pitchFamily="50" charset="-128"/>
              </a:rPr>
              <a:t>演習問題④：系統図ﾏﾄﾘｯｸｽ図</a:t>
            </a:r>
            <a:endParaRPr lang="ja-JP" altLang="en-US" sz="1800" dirty="0">
              <a:latin typeface="HGP創英角ﾎﾟｯﾌﾟ体" panose="040B0A00000000000000" pitchFamily="50" charset="-128"/>
              <a:ea typeface="HGP創英角ﾎﾟｯﾌﾟ体" panose="040B0A00000000000000" pitchFamily="50" charset="-128"/>
            </a:endParaRPr>
          </a:p>
        </p:txBody>
      </p:sp>
      <p:sp>
        <p:nvSpPr>
          <p:cNvPr id="74" name="object 2">
            <a:extLst>
              <a:ext uri="{FF2B5EF4-FFF2-40B4-BE49-F238E27FC236}">
                <a16:creationId xmlns:a16="http://schemas.microsoft.com/office/drawing/2014/main" id="{C155627B-CF83-4590-91FC-77586F55BD08}"/>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lang="en-US" altLang="ja-JP" sz="2000" b="1" spc="5" dirty="0">
                <a:latin typeface="HGS創英角ﾎﾟｯﾌﾟ体" panose="040B0A00000000000000" pitchFamily="50" charset="-128"/>
                <a:ea typeface="HGS創英角ﾎﾟｯﾌﾟ体" panose="040B0A00000000000000" pitchFamily="50" charset="-128"/>
                <a:cs typeface="MS UI Gothic"/>
              </a:rPr>
              <a:t>1</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519693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B8E7A65-C6DF-51D9-BCCE-95D4BAB0FA1D}"/>
              </a:ext>
            </a:extLst>
          </p:cNvPr>
          <p:cNvSpPr txBox="1"/>
          <p:nvPr/>
        </p:nvSpPr>
        <p:spPr>
          <a:xfrm>
            <a:off x="121923" y="1852076"/>
            <a:ext cx="677108" cy="4658283"/>
          </a:xfrm>
          <a:prstGeom prst="rect">
            <a:avLst/>
          </a:prstGeom>
          <a:noFill/>
          <a:ln>
            <a:solidFill>
              <a:schemeClr val="accent1">
                <a:shade val="15000"/>
              </a:schemeClr>
            </a:solidFill>
          </a:ln>
        </p:spPr>
        <p:txBody>
          <a:bodyPr vert="eaVert" wrap="square" rtlCol="0">
            <a:spAutoFit/>
          </a:bodyPr>
          <a:lstStyle/>
          <a:p>
            <a:pPr algn="ctr"/>
            <a:r>
              <a:rPr lang="ja-JP" altLang="en-US" sz="1600" dirty="0">
                <a:latin typeface="HGS創英角ﾎﾟｯﾌﾟ体" panose="040B0A00000000000000" pitchFamily="50" charset="-128"/>
                <a:ea typeface="HGS創英角ﾎﾟｯﾌﾟ体" panose="040B0A00000000000000" pitchFamily="50" charset="-128"/>
              </a:rPr>
              <a:t>弁当のフードロスを減らすには</a:t>
            </a:r>
            <a:endParaRPr lang="en-US" altLang="ja-JP" sz="1600" dirty="0">
              <a:latin typeface="HGS創英角ﾎﾟｯﾌﾟ体" panose="040B0A00000000000000" pitchFamily="50" charset="-128"/>
              <a:ea typeface="HGS創英角ﾎﾟｯﾌﾟ体" panose="040B0A00000000000000" pitchFamily="50" charset="-128"/>
            </a:endParaRPr>
          </a:p>
          <a:p>
            <a:pPr algn="ctr"/>
            <a:r>
              <a:rPr lang="ja-JP" altLang="en-US" sz="1600" dirty="0">
                <a:latin typeface="HGS創英角ﾎﾟｯﾌﾟ体" panose="040B0A00000000000000" pitchFamily="50" charset="-128"/>
                <a:ea typeface="HGS創英角ﾎﾟｯﾌﾟ体" panose="040B0A00000000000000" pitchFamily="50" charset="-128"/>
              </a:rPr>
              <a:t>（損失金額を減らすには）</a:t>
            </a:r>
          </a:p>
        </p:txBody>
      </p:sp>
      <p:sp>
        <p:nvSpPr>
          <p:cNvPr id="2" name="テキスト ボックス 1">
            <a:extLst>
              <a:ext uri="{FF2B5EF4-FFF2-40B4-BE49-F238E27FC236}">
                <a16:creationId xmlns:a16="http://schemas.microsoft.com/office/drawing/2014/main" id="{75CFBE0B-B335-8197-CD59-38C6D1D3E03B}"/>
              </a:ext>
            </a:extLst>
          </p:cNvPr>
          <p:cNvSpPr txBox="1"/>
          <p:nvPr/>
        </p:nvSpPr>
        <p:spPr>
          <a:xfrm>
            <a:off x="1028380" y="1859664"/>
            <a:ext cx="1517904" cy="307777"/>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傾向をみる</a:t>
            </a:r>
          </a:p>
        </p:txBody>
      </p:sp>
      <p:sp>
        <p:nvSpPr>
          <p:cNvPr id="3" name="テキスト ボックス 2">
            <a:extLst>
              <a:ext uri="{FF2B5EF4-FFF2-40B4-BE49-F238E27FC236}">
                <a16:creationId xmlns:a16="http://schemas.microsoft.com/office/drawing/2014/main" id="{534D2E29-6739-85AD-D3BA-DCDE78BA295F}"/>
              </a:ext>
            </a:extLst>
          </p:cNvPr>
          <p:cNvSpPr txBox="1"/>
          <p:nvPr/>
        </p:nvSpPr>
        <p:spPr>
          <a:xfrm>
            <a:off x="2723035" y="1557535"/>
            <a:ext cx="180000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廃棄データをとる</a:t>
            </a:r>
          </a:p>
        </p:txBody>
      </p:sp>
      <p:sp>
        <p:nvSpPr>
          <p:cNvPr id="4" name="テキスト ボックス 3">
            <a:extLst>
              <a:ext uri="{FF2B5EF4-FFF2-40B4-BE49-F238E27FC236}">
                <a16:creationId xmlns:a16="http://schemas.microsoft.com/office/drawing/2014/main" id="{2D27B878-529F-392D-021A-63C5E5F38CF8}"/>
              </a:ext>
            </a:extLst>
          </p:cNvPr>
          <p:cNvSpPr txBox="1"/>
          <p:nvPr/>
        </p:nvSpPr>
        <p:spPr>
          <a:xfrm>
            <a:off x="2723035" y="2229588"/>
            <a:ext cx="180000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アンケートをとる</a:t>
            </a:r>
          </a:p>
        </p:txBody>
      </p:sp>
      <p:sp>
        <p:nvSpPr>
          <p:cNvPr id="5" name="テキスト ボックス 4">
            <a:extLst>
              <a:ext uri="{FF2B5EF4-FFF2-40B4-BE49-F238E27FC236}">
                <a16:creationId xmlns:a16="http://schemas.microsoft.com/office/drawing/2014/main" id="{DEA2A58E-48E4-CA81-FFEB-68F2305FD5D7}"/>
              </a:ext>
            </a:extLst>
          </p:cNvPr>
          <p:cNvSpPr txBox="1"/>
          <p:nvPr/>
        </p:nvSpPr>
        <p:spPr>
          <a:xfrm>
            <a:off x="1028380" y="4436039"/>
            <a:ext cx="1517904" cy="523220"/>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売り場面積を</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狭くする</a:t>
            </a:r>
          </a:p>
        </p:txBody>
      </p:sp>
      <p:sp>
        <p:nvSpPr>
          <p:cNvPr id="6" name="テキスト ボックス 5">
            <a:extLst>
              <a:ext uri="{FF2B5EF4-FFF2-40B4-BE49-F238E27FC236}">
                <a16:creationId xmlns:a16="http://schemas.microsoft.com/office/drawing/2014/main" id="{1505F9C4-55DD-2D9B-4D0F-29866527D5CD}"/>
              </a:ext>
            </a:extLst>
          </p:cNvPr>
          <p:cNvSpPr txBox="1"/>
          <p:nvPr/>
        </p:nvSpPr>
        <p:spPr>
          <a:xfrm>
            <a:off x="2723035" y="4267561"/>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レイアウト変更する</a:t>
            </a:r>
          </a:p>
        </p:txBody>
      </p:sp>
      <p:sp>
        <p:nvSpPr>
          <p:cNvPr id="9" name="テキスト ボックス 8">
            <a:extLst>
              <a:ext uri="{FF2B5EF4-FFF2-40B4-BE49-F238E27FC236}">
                <a16:creationId xmlns:a16="http://schemas.microsoft.com/office/drawing/2014/main" id="{B956D9D5-8126-CED9-8139-1226023A28A3}"/>
              </a:ext>
            </a:extLst>
          </p:cNvPr>
          <p:cNvSpPr txBox="1"/>
          <p:nvPr/>
        </p:nvSpPr>
        <p:spPr>
          <a:xfrm>
            <a:off x="4656284" y="4937245"/>
            <a:ext cx="190117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専門家に依頼する</a:t>
            </a:r>
          </a:p>
        </p:txBody>
      </p:sp>
      <p:sp>
        <p:nvSpPr>
          <p:cNvPr id="10" name="テキスト ボックス 9">
            <a:extLst>
              <a:ext uri="{FF2B5EF4-FFF2-40B4-BE49-F238E27FC236}">
                <a16:creationId xmlns:a16="http://schemas.microsoft.com/office/drawing/2014/main" id="{7593E116-A7DC-2190-CA20-C914971EC2D0}"/>
              </a:ext>
            </a:extLst>
          </p:cNvPr>
          <p:cNvSpPr txBox="1"/>
          <p:nvPr/>
        </p:nvSpPr>
        <p:spPr>
          <a:xfrm>
            <a:off x="4647437" y="4266587"/>
            <a:ext cx="190117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内製で変更する</a:t>
            </a:r>
          </a:p>
        </p:txBody>
      </p:sp>
      <p:sp>
        <p:nvSpPr>
          <p:cNvPr id="11" name="テキスト ボックス 10">
            <a:extLst>
              <a:ext uri="{FF2B5EF4-FFF2-40B4-BE49-F238E27FC236}">
                <a16:creationId xmlns:a16="http://schemas.microsoft.com/office/drawing/2014/main" id="{F41A7056-14CB-DFA4-2438-0A799FA84124}"/>
              </a:ext>
            </a:extLst>
          </p:cNvPr>
          <p:cNvSpPr txBox="1"/>
          <p:nvPr/>
        </p:nvSpPr>
        <p:spPr>
          <a:xfrm>
            <a:off x="2723035" y="4939614"/>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冷蔵設備を改造する</a:t>
            </a:r>
          </a:p>
        </p:txBody>
      </p:sp>
      <p:sp>
        <p:nvSpPr>
          <p:cNvPr id="13" name="テキスト ボックス 12">
            <a:extLst>
              <a:ext uri="{FF2B5EF4-FFF2-40B4-BE49-F238E27FC236}">
                <a16:creationId xmlns:a16="http://schemas.microsoft.com/office/drawing/2014/main" id="{71BA1609-C081-722A-BD6C-9B216A6C004C}"/>
              </a:ext>
            </a:extLst>
          </p:cNvPr>
          <p:cNvSpPr txBox="1"/>
          <p:nvPr/>
        </p:nvSpPr>
        <p:spPr>
          <a:xfrm>
            <a:off x="4647437" y="2213461"/>
            <a:ext cx="190117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客の好みを聞く</a:t>
            </a:r>
          </a:p>
        </p:txBody>
      </p:sp>
      <p:sp>
        <p:nvSpPr>
          <p:cNvPr id="14" name="テキスト ボックス 13">
            <a:extLst>
              <a:ext uri="{FF2B5EF4-FFF2-40B4-BE49-F238E27FC236}">
                <a16:creationId xmlns:a16="http://schemas.microsoft.com/office/drawing/2014/main" id="{A23BA47A-0504-5250-4323-EE94542F23DB}"/>
              </a:ext>
            </a:extLst>
          </p:cNvPr>
          <p:cNvSpPr txBox="1"/>
          <p:nvPr/>
        </p:nvSpPr>
        <p:spPr>
          <a:xfrm>
            <a:off x="4657511" y="1548999"/>
            <a:ext cx="1901170" cy="307777"/>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①</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日々チェックする</a:t>
            </a:r>
          </a:p>
        </p:txBody>
      </p:sp>
      <p:sp>
        <p:nvSpPr>
          <p:cNvPr id="22" name="object 10">
            <a:extLst>
              <a:ext uri="{FF2B5EF4-FFF2-40B4-BE49-F238E27FC236}">
                <a16:creationId xmlns:a16="http://schemas.microsoft.com/office/drawing/2014/main" id="{79AB3A98-593D-401B-A8A9-BCC38EE7CB67}"/>
              </a:ext>
            </a:extLst>
          </p:cNvPr>
          <p:cNvSpPr txBox="1"/>
          <p:nvPr/>
        </p:nvSpPr>
        <p:spPr>
          <a:xfrm>
            <a:off x="200382" y="1235"/>
            <a:ext cx="9261251"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５）対策の検討と実施</a:t>
            </a:r>
            <a: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t>-</a:t>
            </a:r>
            <a:r>
              <a:rPr lang="ja-JP" altLang="en-US" sz="2400" spc="-5" dirty="0">
                <a:latin typeface="HGP創英角ﾎﾟｯﾌﾟ体" panose="040B0A00000000000000" pitchFamily="50" charset="-128"/>
                <a:ea typeface="HGP創英角ﾎﾟｯﾌﾟ体" panose="040B0A00000000000000" pitchFamily="50" charset="-128"/>
                <a:cs typeface="HGP創英角ﾎﾟｯﾌﾟ体"/>
              </a:rPr>
              <a:t>（対策立案）</a:t>
            </a:r>
            <a:endPar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endParaRPr>
          </a:p>
        </p:txBody>
      </p:sp>
      <p:sp>
        <p:nvSpPr>
          <p:cNvPr id="23" name="テキスト ボックス 22">
            <a:extLst>
              <a:ext uri="{FF2B5EF4-FFF2-40B4-BE49-F238E27FC236}">
                <a16:creationId xmlns:a16="http://schemas.microsoft.com/office/drawing/2014/main" id="{311EE7B3-F8C8-41A6-9305-845100F56CDC}"/>
              </a:ext>
            </a:extLst>
          </p:cNvPr>
          <p:cNvSpPr txBox="1"/>
          <p:nvPr/>
        </p:nvSpPr>
        <p:spPr>
          <a:xfrm>
            <a:off x="1028380" y="3150093"/>
            <a:ext cx="1517904" cy="307777"/>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単価を安くする</a:t>
            </a:r>
          </a:p>
        </p:txBody>
      </p:sp>
      <p:sp>
        <p:nvSpPr>
          <p:cNvPr id="24" name="テキスト ボックス 23">
            <a:extLst>
              <a:ext uri="{FF2B5EF4-FFF2-40B4-BE49-F238E27FC236}">
                <a16:creationId xmlns:a16="http://schemas.microsoft.com/office/drawing/2014/main" id="{2B2C1B63-C52C-41B6-9E5E-3DA18D03103B}"/>
              </a:ext>
            </a:extLst>
          </p:cNvPr>
          <p:cNvSpPr txBox="1"/>
          <p:nvPr/>
        </p:nvSpPr>
        <p:spPr>
          <a:xfrm>
            <a:off x="2723035" y="2820722"/>
            <a:ext cx="1800000"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本部に交渉する</a:t>
            </a:r>
            <a:r>
              <a:rPr lang="en-US" altLang="ja-JP" sz="1400" dirty="0">
                <a:latin typeface="HGS創英角ﾎﾟｯﾌﾟ体" panose="040B0A00000000000000" pitchFamily="50" charset="-128"/>
                <a:ea typeface="HGS創英角ﾎﾟｯﾌﾟ体" panose="040B0A00000000000000" pitchFamily="50" charset="-128"/>
              </a:rPr>
              <a:t>	</a:t>
            </a: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5" name="テキスト ボックス 24">
            <a:extLst>
              <a:ext uri="{FF2B5EF4-FFF2-40B4-BE49-F238E27FC236}">
                <a16:creationId xmlns:a16="http://schemas.microsoft.com/office/drawing/2014/main" id="{AC5C9301-A511-4AE2-ACBB-37BF892EB77D}"/>
              </a:ext>
            </a:extLst>
          </p:cNvPr>
          <p:cNvSpPr txBox="1"/>
          <p:nvPr/>
        </p:nvSpPr>
        <p:spPr>
          <a:xfrm>
            <a:off x="2723035" y="3528423"/>
            <a:ext cx="1800000" cy="523220"/>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賞味期限前に</a:t>
            </a:r>
            <a:endParaRPr lang="en-US" altLang="ja-JP" sz="1400" dirty="0">
              <a:latin typeface="HGS創英角ﾎﾟｯﾌﾟ体" panose="040B0A00000000000000" pitchFamily="50" charset="-128"/>
              <a:ea typeface="HGS創英角ﾎﾟｯﾌﾟ体" panose="040B0A00000000000000" pitchFamily="50" charset="-128"/>
            </a:endParaRPr>
          </a:p>
          <a:p>
            <a:pPr algn="ctr"/>
            <a:r>
              <a:rPr lang="ja-JP" altLang="en-US" sz="1400" dirty="0">
                <a:latin typeface="HGS創英角ﾎﾟｯﾌﾟ体" panose="040B0A00000000000000" pitchFamily="50" charset="-128"/>
                <a:ea typeface="HGS創英角ﾎﾟｯﾌﾟ体" panose="040B0A00000000000000" pitchFamily="50" charset="-128"/>
              </a:rPr>
              <a:t>値引きする</a:t>
            </a:r>
          </a:p>
        </p:txBody>
      </p:sp>
      <p:sp>
        <p:nvSpPr>
          <p:cNvPr id="26" name="テキスト ボックス 25">
            <a:extLst>
              <a:ext uri="{FF2B5EF4-FFF2-40B4-BE49-F238E27FC236}">
                <a16:creationId xmlns:a16="http://schemas.microsoft.com/office/drawing/2014/main" id="{EEA04B42-C295-44A5-BBC5-65257658052A}"/>
              </a:ext>
            </a:extLst>
          </p:cNvPr>
          <p:cNvSpPr txBox="1"/>
          <p:nvPr/>
        </p:nvSpPr>
        <p:spPr>
          <a:xfrm>
            <a:off x="4647437" y="2780489"/>
            <a:ext cx="1901170" cy="523220"/>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店独自の</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価格にする</a:t>
            </a:r>
            <a:r>
              <a:rPr lang="en-US" altLang="ja-JP" sz="1400" dirty="0">
                <a:latin typeface="HGS創英角ﾎﾟｯﾌﾟ体" panose="040B0A00000000000000" pitchFamily="50" charset="-128"/>
                <a:ea typeface="HGS創英角ﾎﾟｯﾌﾟ体" panose="040B0A00000000000000" pitchFamily="50" charset="-128"/>
              </a:rPr>
              <a:t>	</a:t>
            </a:r>
            <a:endParaRPr lang="ja-JP" altLang="en-US" sz="1400" dirty="0">
              <a:latin typeface="HGS創英角ﾎﾟｯﾌﾟ体" panose="040B0A00000000000000" pitchFamily="50" charset="-128"/>
              <a:ea typeface="HGS創英角ﾎﾟｯﾌﾟ体" panose="040B0A00000000000000" pitchFamily="50" charset="-128"/>
            </a:endParaRPr>
          </a:p>
        </p:txBody>
      </p:sp>
      <p:sp>
        <p:nvSpPr>
          <p:cNvPr id="27" name="テキスト ボックス 26">
            <a:extLst>
              <a:ext uri="{FF2B5EF4-FFF2-40B4-BE49-F238E27FC236}">
                <a16:creationId xmlns:a16="http://schemas.microsoft.com/office/drawing/2014/main" id="{F32F97C1-983A-4365-AE27-3424C7AB7C33}"/>
              </a:ext>
            </a:extLst>
          </p:cNvPr>
          <p:cNvSpPr txBox="1"/>
          <p:nvPr/>
        </p:nvSpPr>
        <p:spPr>
          <a:xfrm>
            <a:off x="4659926" y="3520650"/>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②</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賞味期限前に</a:t>
            </a:r>
            <a:endParaRPr lang="en-US" altLang="ja-JP" sz="1400" dirty="0">
              <a:latin typeface="HGS創英角ﾎﾟｯﾌﾟ体" panose="040B0A00000000000000" pitchFamily="50" charset="-128"/>
              <a:ea typeface="HGS創英角ﾎﾟｯﾌﾟ体" panose="040B0A00000000000000" pitchFamily="50" charset="-128"/>
            </a:endParaRPr>
          </a:p>
          <a:p>
            <a:pPr algn="ctr"/>
            <a:r>
              <a:rPr lang="ja-JP" altLang="en-US" sz="1400" dirty="0">
                <a:latin typeface="HGS創英角ﾎﾟｯﾌﾟ体" panose="040B0A00000000000000" pitchFamily="50" charset="-128"/>
                <a:ea typeface="HGS創英角ﾎﾟｯﾌﾟ体" panose="040B0A00000000000000" pitchFamily="50" charset="-128"/>
              </a:rPr>
              <a:t>値引きする</a:t>
            </a:r>
          </a:p>
        </p:txBody>
      </p:sp>
      <p:sp>
        <p:nvSpPr>
          <p:cNvPr id="28" name="テキスト ボックス 27">
            <a:extLst>
              <a:ext uri="{FF2B5EF4-FFF2-40B4-BE49-F238E27FC236}">
                <a16:creationId xmlns:a16="http://schemas.microsoft.com/office/drawing/2014/main" id="{5F9C3E0F-C9E1-4E99-BE0A-DED7700D46B3}"/>
              </a:ext>
            </a:extLst>
          </p:cNvPr>
          <p:cNvSpPr txBox="1"/>
          <p:nvPr/>
        </p:nvSpPr>
        <p:spPr>
          <a:xfrm>
            <a:off x="1028380" y="5799481"/>
            <a:ext cx="1517904" cy="523220"/>
          </a:xfrm>
          <a:prstGeom prst="rect">
            <a:avLst/>
          </a:prstGeom>
          <a:noFill/>
          <a:ln>
            <a:solidFill>
              <a:schemeClr val="tx1"/>
            </a:solidFill>
          </a:ln>
        </p:spPr>
        <p:txBody>
          <a:bodyPr wrap="square" rtlCol="0">
            <a:spAutoFit/>
          </a:bodyPr>
          <a:lstStyle/>
          <a:p>
            <a:r>
              <a:rPr lang="ja-JP" altLang="en-US" sz="1400" dirty="0">
                <a:latin typeface="HGS創英角ﾎﾟｯﾌﾟ体" panose="040B0A00000000000000" pitchFamily="50" charset="-128"/>
                <a:ea typeface="HGS創英角ﾎﾟｯﾌﾟ体" panose="040B0A00000000000000" pitchFamily="50" charset="-128"/>
              </a:rPr>
              <a:t>古いものから取ってもらう</a:t>
            </a:r>
          </a:p>
        </p:txBody>
      </p:sp>
      <p:sp>
        <p:nvSpPr>
          <p:cNvPr id="29" name="テキスト ボックス 28">
            <a:extLst>
              <a:ext uri="{FF2B5EF4-FFF2-40B4-BE49-F238E27FC236}">
                <a16:creationId xmlns:a16="http://schemas.microsoft.com/office/drawing/2014/main" id="{03F589B2-095C-494F-AEFA-C66A1520F633}"/>
              </a:ext>
            </a:extLst>
          </p:cNvPr>
          <p:cNvSpPr txBox="1"/>
          <p:nvPr/>
        </p:nvSpPr>
        <p:spPr>
          <a:xfrm>
            <a:off x="2723035" y="5589625"/>
            <a:ext cx="1792224"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賞味期限順に並べる</a:t>
            </a:r>
          </a:p>
        </p:txBody>
      </p:sp>
      <p:sp>
        <p:nvSpPr>
          <p:cNvPr id="30" name="テキスト ボックス 29">
            <a:extLst>
              <a:ext uri="{FF2B5EF4-FFF2-40B4-BE49-F238E27FC236}">
                <a16:creationId xmlns:a16="http://schemas.microsoft.com/office/drawing/2014/main" id="{E36E568D-F49A-47C7-AB8D-0255A3E67077}"/>
              </a:ext>
            </a:extLst>
          </p:cNvPr>
          <p:cNvSpPr txBox="1"/>
          <p:nvPr/>
        </p:nvSpPr>
        <p:spPr>
          <a:xfrm>
            <a:off x="2723035" y="6312782"/>
            <a:ext cx="1789247" cy="307777"/>
          </a:xfrm>
          <a:prstGeom prst="rect">
            <a:avLst/>
          </a:prstGeom>
          <a:no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手前取りしてもらう</a:t>
            </a:r>
          </a:p>
        </p:txBody>
      </p:sp>
      <p:sp>
        <p:nvSpPr>
          <p:cNvPr id="31" name="テキスト ボックス 30">
            <a:extLst>
              <a:ext uri="{FF2B5EF4-FFF2-40B4-BE49-F238E27FC236}">
                <a16:creationId xmlns:a16="http://schemas.microsoft.com/office/drawing/2014/main" id="{BD17B99A-DAC2-49D0-BE98-FF5E6422E40F}"/>
              </a:ext>
            </a:extLst>
          </p:cNvPr>
          <p:cNvSpPr txBox="1"/>
          <p:nvPr/>
        </p:nvSpPr>
        <p:spPr>
          <a:xfrm>
            <a:off x="4656284" y="6198901"/>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④</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棚にポップで</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案内する</a:t>
            </a:r>
          </a:p>
        </p:txBody>
      </p:sp>
      <p:sp>
        <p:nvSpPr>
          <p:cNvPr id="32" name="テキスト ボックス 31">
            <a:extLst>
              <a:ext uri="{FF2B5EF4-FFF2-40B4-BE49-F238E27FC236}">
                <a16:creationId xmlns:a16="http://schemas.microsoft.com/office/drawing/2014/main" id="{38FEEEAD-A577-4E30-9990-0B0482EEB815}"/>
              </a:ext>
            </a:extLst>
          </p:cNvPr>
          <p:cNvSpPr txBox="1"/>
          <p:nvPr/>
        </p:nvSpPr>
        <p:spPr>
          <a:xfrm>
            <a:off x="4647437" y="5486227"/>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③</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時間を決めて</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チェックする</a:t>
            </a:r>
          </a:p>
        </p:txBody>
      </p:sp>
      <p:sp>
        <p:nvSpPr>
          <p:cNvPr id="33" name="Rectangle 81">
            <a:extLst>
              <a:ext uri="{FF2B5EF4-FFF2-40B4-BE49-F238E27FC236}">
                <a16:creationId xmlns:a16="http://schemas.microsoft.com/office/drawing/2014/main" id="{211F0E47-F857-42D8-B0F3-A1AA560B9738}"/>
              </a:ext>
            </a:extLst>
          </p:cNvPr>
          <p:cNvSpPr>
            <a:spLocks noChangeArrowheads="1"/>
          </p:cNvSpPr>
          <p:nvPr/>
        </p:nvSpPr>
        <p:spPr bwMode="auto">
          <a:xfrm>
            <a:off x="1526499" y="923942"/>
            <a:ext cx="984244" cy="26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　１次手段</a:t>
            </a:r>
          </a:p>
        </p:txBody>
      </p:sp>
      <p:sp>
        <p:nvSpPr>
          <p:cNvPr id="34" name="Rectangle 82">
            <a:extLst>
              <a:ext uri="{FF2B5EF4-FFF2-40B4-BE49-F238E27FC236}">
                <a16:creationId xmlns:a16="http://schemas.microsoft.com/office/drawing/2014/main" id="{FEF9E324-38A4-47B6-9F49-978D65D3BDE3}"/>
              </a:ext>
            </a:extLst>
          </p:cNvPr>
          <p:cNvSpPr>
            <a:spLocks noChangeArrowheads="1"/>
          </p:cNvSpPr>
          <p:nvPr/>
        </p:nvSpPr>
        <p:spPr bwMode="auto">
          <a:xfrm>
            <a:off x="3561273" y="923942"/>
            <a:ext cx="865622" cy="26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２次手段</a:t>
            </a:r>
          </a:p>
        </p:txBody>
      </p:sp>
      <p:sp>
        <p:nvSpPr>
          <p:cNvPr id="35" name="Rectangle 89">
            <a:extLst>
              <a:ext uri="{FF2B5EF4-FFF2-40B4-BE49-F238E27FC236}">
                <a16:creationId xmlns:a16="http://schemas.microsoft.com/office/drawing/2014/main" id="{C70C3158-988A-43FE-BCDB-B18BF5F110E4}"/>
              </a:ext>
            </a:extLst>
          </p:cNvPr>
          <p:cNvSpPr>
            <a:spLocks noChangeArrowheads="1"/>
          </p:cNvSpPr>
          <p:nvPr/>
        </p:nvSpPr>
        <p:spPr bwMode="auto">
          <a:xfrm>
            <a:off x="5477424" y="923942"/>
            <a:ext cx="1478535" cy="26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　３次手段</a:t>
            </a:r>
          </a:p>
        </p:txBody>
      </p:sp>
      <p:graphicFrame>
        <p:nvGraphicFramePr>
          <p:cNvPr id="7" name="表 11">
            <a:extLst>
              <a:ext uri="{FF2B5EF4-FFF2-40B4-BE49-F238E27FC236}">
                <a16:creationId xmlns:a16="http://schemas.microsoft.com/office/drawing/2014/main" id="{39489EC0-6C1B-488F-AFAD-2E9063C8A9ED}"/>
              </a:ext>
            </a:extLst>
          </p:cNvPr>
          <p:cNvGraphicFramePr>
            <a:graphicFrameLocks noGrp="1"/>
          </p:cNvGraphicFramePr>
          <p:nvPr>
            <p:extLst>
              <p:ext uri="{D42A27DB-BD31-4B8C-83A1-F6EECF244321}">
                <p14:modId xmlns:p14="http://schemas.microsoft.com/office/powerpoint/2010/main" val="1826252205"/>
              </p:ext>
            </p:extLst>
          </p:nvPr>
        </p:nvGraphicFramePr>
        <p:xfrm>
          <a:off x="6713791" y="923942"/>
          <a:ext cx="2308285" cy="5816880"/>
        </p:xfrm>
        <a:graphic>
          <a:graphicData uri="http://schemas.openxmlformats.org/drawingml/2006/table">
            <a:tbl>
              <a:tblPr firstRow="1" bandRow="1">
                <a:tableStyleId>{5C22544A-7EE6-4342-B048-85BDC9FD1C3A}</a:tableStyleId>
              </a:tblPr>
              <a:tblGrid>
                <a:gridCol w="461657">
                  <a:extLst>
                    <a:ext uri="{9D8B030D-6E8A-4147-A177-3AD203B41FA5}">
                      <a16:colId xmlns:a16="http://schemas.microsoft.com/office/drawing/2014/main" val="1373197913"/>
                    </a:ext>
                  </a:extLst>
                </a:gridCol>
                <a:gridCol w="461657">
                  <a:extLst>
                    <a:ext uri="{9D8B030D-6E8A-4147-A177-3AD203B41FA5}">
                      <a16:colId xmlns:a16="http://schemas.microsoft.com/office/drawing/2014/main" val="2684482642"/>
                    </a:ext>
                  </a:extLst>
                </a:gridCol>
                <a:gridCol w="461657">
                  <a:extLst>
                    <a:ext uri="{9D8B030D-6E8A-4147-A177-3AD203B41FA5}">
                      <a16:colId xmlns:a16="http://schemas.microsoft.com/office/drawing/2014/main" val="2777075165"/>
                    </a:ext>
                  </a:extLst>
                </a:gridCol>
                <a:gridCol w="486973">
                  <a:extLst>
                    <a:ext uri="{9D8B030D-6E8A-4147-A177-3AD203B41FA5}">
                      <a16:colId xmlns:a16="http://schemas.microsoft.com/office/drawing/2014/main" val="1722474872"/>
                    </a:ext>
                  </a:extLst>
                </a:gridCol>
                <a:gridCol w="436341">
                  <a:extLst>
                    <a:ext uri="{9D8B030D-6E8A-4147-A177-3AD203B41FA5}">
                      <a16:colId xmlns:a16="http://schemas.microsoft.com/office/drawing/2014/main" val="207025837"/>
                    </a:ext>
                  </a:extLst>
                </a:gridCol>
              </a:tblGrid>
              <a:tr h="515446">
                <a:tc>
                  <a:txBody>
                    <a:bodyPr/>
                    <a:lstStyle/>
                    <a:p>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効果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難度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費用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点数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latin typeface="HGS創英角ﾎﾟｯﾌﾟ体" panose="040B0A00000000000000" pitchFamily="50" charset="-128"/>
                          <a:ea typeface="HGS創英角ﾎﾟｯﾌﾟ体" panose="040B0A00000000000000" pitchFamily="50" charset="-128"/>
                        </a:rPr>
                        <a:t>順位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285891"/>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13</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extLst>
                  <a:ext uri="{0D108BD9-81ED-4DB2-BD59-A6C34878D82A}">
                    <a16:rowId xmlns:a16="http://schemas.microsoft.com/office/drawing/2014/main" val="3865476378"/>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rPr>
                        <a:t>６</a:t>
                      </a: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2059301"/>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6399127"/>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extLst>
                  <a:ext uri="{0D108BD9-81ED-4DB2-BD59-A6C34878D82A}">
                    <a16:rowId xmlns:a16="http://schemas.microsoft.com/office/drawing/2014/main" val="1480659196"/>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rPr>
                        <a:t>６</a:t>
                      </a: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4231145"/>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a:solidFill>
                            <a:schemeClr val="tx1"/>
                          </a:solidFill>
                          <a:latin typeface="HGS創英角ﾎﾟｯﾌﾟ体" panose="040B0A00000000000000" pitchFamily="50" charset="-128"/>
                          <a:ea typeface="HGS創英角ﾎﾟｯﾌﾟ体" panose="040B0A00000000000000" pitchFamily="50" charset="-128"/>
                        </a:rPr>
                        <a:t>８</a:t>
                      </a:r>
                      <a:endPar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7519228"/>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extLst>
                  <a:ext uri="{0D108BD9-81ED-4DB2-BD59-A6C34878D82A}">
                    <a16:rowId xmlns:a16="http://schemas.microsoft.com/office/drawing/2014/main" val="3711254443"/>
                  </a:ext>
                </a:extLst>
              </a:tr>
              <a:tr h="662340">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80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en-US" altLang="ja-JP" sz="1600" dirty="0">
                          <a:solidFill>
                            <a:schemeClr val="tx1"/>
                          </a:solidFill>
                          <a:latin typeface="HGS創英角ﾎﾟｯﾌﾟ体" panose="040B0A00000000000000" pitchFamily="50" charset="-128"/>
                          <a:ea typeface="HGS創英角ﾎﾟｯﾌﾟ体" panose="040B0A00000000000000" pitchFamily="50" charset="-128"/>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extLst>
                  <a:ext uri="{0D108BD9-81ED-4DB2-BD59-A6C34878D82A}">
                    <a16:rowId xmlns:a16="http://schemas.microsoft.com/office/drawing/2014/main" val="852441679"/>
                  </a:ext>
                </a:extLst>
              </a:tr>
            </a:tbl>
          </a:graphicData>
        </a:graphic>
      </p:graphicFrame>
      <p:sp>
        <p:nvSpPr>
          <p:cNvPr id="36" name="テキスト ボックス 35">
            <a:extLst>
              <a:ext uri="{FF2B5EF4-FFF2-40B4-BE49-F238E27FC236}">
                <a16:creationId xmlns:a16="http://schemas.microsoft.com/office/drawing/2014/main" id="{CDE1FB49-4158-4B5F-BE4A-F59C8C583C1D}"/>
              </a:ext>
            </a:extLst>
          </p:cNvPr>
          <p:cNvSpPr txBox="1"/>
          <p:nvPr/>
        </p:nvSpPr>
        <p:spPr>
          <a:xfrm>
            <a:off x="5958349" y="512838"/>
            <a:ext cx="3330986" cy="338554"/>
          </a:xfrm>
          <a:prstGeom prst="rect">
            <a:avLst/>
          </a:prstGeom>
          <a:noFill/>
        </p:spPr>
        <p:txBody>
          <a:bodyPr wrap="square" rtlCol="0">
            <a:spAutoFit/>
          </a:bodyPr>
          <a:lstStyle/>
          <a:p>
            <a:r>
              <a:rPr lang="ja-JP" altLang="en-US" sz="1600" b="1" dirty="0">
                <a:latin typeface="HGS創英角ﾎﾟｯﾌﾟ体" panose="040B0A00000000000000" pitchFamily="50" charset="-128"/>
                <a:ea typeface="HGS創英角ﾎﾟｯﾌﾟ体" panose="040B0A00000000000000" pitchFamily="50" charset="-128"/>
              </a:rPr>
              <a:t>評価：　○</a:t>
            </a:r>
            <a:r>
              <a:rPr lang="en-US" altLang="ja-JP" sz="1600" b="1" dirty="0">
                <a:latin typeface="HGS創英角ﾎﾟｯﾌﾟ体" panose="040B0A00000000000000" pitchFamily="50" charset="-128"/>
                <a:ea typeface="HGS創英角ﾎﾟｯﾌﾟ体" panose="040B0A00000000000000" pitchFamily="50" charset="-128"/>
              </a:rPr>
              <a:t>5</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3</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×1</a:t>
            </a:r>
            <a:r>
              <a:rPr lang="ja-JP" altLang="en-US" sz="1600" b="1" dirty="0">
                <a:latin typeface="HGS創英角ﾎﾟｯﾌﾟ体" panose="040B0A00000000000000" pitchFamily="50" charset="-128"/>
                <a:ea typeface="HGS創英角ﾎﾟｯﾌﾟ体" panose="040B0A00000000000000" pitchFamily="50" charset="-128"/>
              </a:rPr>
              <a:t>点</a:t>
            </a:r>
          </a:p>
        </p:txBody>
      </p:sp>
      <p:cxnSp>
        <p:nvCxnSpPr>
          <p:cNvPr id="16" name="直線コネクタ 15">
            <a:extLst>
              <a:ext uri="{FF2B5EF4-FFF2-40B4-BE49-F238E27FC236}">
                <a16:creationId xmlns:a16="http://schemas.microsoft.com/office/drawing/2014/main" id="{1996F1CC-138D-4708-B7BF-4EC5FD5846CD}"/>
              </a:ext>
            </a:extLst>
          </p:cNvPr>
          <p:cNvCxnSpPr>
            <a:cxnSpLocks/>
          </p:cNvCxnSpPr>
          <p:nvPr/>
        </p:nvCxnSpPr>
        <p:spPr>
          <a:xfrm>
            <a:off x="799031" y="3967365"/>
            <a:ext cx="1291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E215A835-345F-49DA-A1E3-666004B95C10}"/>
              </a:ext>
            </a:extLst>
          </p:cNvPr>
          <p:cNvCxnSpPr>
            <a:cxnSpLocks/>
          </p:cNvCxnSpPr>
          <p:nvPr/>
        </p:nvCxnSpPr>
        <p:spPr>
          <a:xfrm>
            <a:off x="928187" y="197671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78A881FD-4438-41DC-82AF-480ACD5E4935}"/>
              </a:ext>
            </a:extLst>
          </p:cNvPr>
          <p:cNvCxnSpPr>
            <a:cxnSpLocks/>
          </p:cNvCxnSpPr>
          <p:nvPr/>
        </p:nvCxnSpPr>
        <p:spPr>
          <a:xfrm flipV="1">
            <a:off x="928187" y="1976719"/>
            <a:ext cx="0" cy="41063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58AA7146-9160-4D1B-9148-B8F4328FF015}"/>
              </a:ext>
            </a:extLst>
          </p:cNvPr>
          <p:cNvCxnSpPr>
            <a:cxnSpLocks/>
          </p:cNvCxnSpPr>
          <p:nvPr/>
        </p:nvCxnSpPr>
        <p:spPr>
          <a:xfrm>
            <a:off x="928187" y="6083052"/>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F304A10B-ECE4-46A9-8BAB-589C63979D14}"/>
              </a:ext>
            </a:extLst>
          </p:cNvPr>
          <p:cNvCxnSpPr>
            <a:cxnSpLocks/>
          </p:cNvCxnSpPr>
          <p:nvPr/>
        </p:nvCxnSpPr>
        <p:spPr>
          <a:xfrm>
            <a:off x="928187" y="33059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9BAB21ED-D869-4599-B93A-FFB55D4FFF4C}"/>
              </a:ext>
            </a:extLst>
          </p:cNvPr>
          <p:cNvCxnSpPr>
            <a:cxnSpLocks/>
          </p:cNvCxnSpPr>
          <p:nvPr/>
        </p:nvCxnSpPr>
        <p:spPr>
          <a:xfrm>
            <a:off x="928187" y="46902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815F7B7E-5A94-4434-91BF-7301E8F2F313}"/>
              </a:ext>
            </a:extLst>
          </p:cNvPr>
          <p:cNvCxnSpPr>
            <a:cxnSpLocks/>
          </p:cNvCxnSpPr>
          <p:nvPr/>
        </p:nvCxnSpPr>
        <p:spPr>
          <a:xfrm>
            <a:off x="669954" y="52744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5895DDBA-9BB3-42C6-99A3-297C08EF0F14}"/>
              </a:ext>
            </a:extLst>
          </p:cNvPr>
          <p:cNvCxnSpPr>
            <a:cxnSpLocks/>
          </p:cNvCxnSpPr>
          <p:nvPr/>
        </p:nvCxnSpPr>
        <p:spPr>
          <a:xfrm flipV="1">
            <a:off x="2629987" y="1693148"/>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A5AFF75E-24CC-4F27-9226-1EB9E0C41F7C}"/>
              </a:ext>
            </a:extLst>
          </p:cNvPr>
          <p:cNvCxnSpPr>
            <a:cxnSpLocks/>
          </p:cNvCxnSpPr>
          <p:nvPr/>
        </p:nvCxnSpPr>
        <p:spPr>
          <a:xfrm>
            <a:off x="2615035" y="2404286"/>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B2005982-9446-4CAE-A027-CE3961F774F6}"/>
              </a:ext>
            </a:extLst>
          </p:cNvPr>
          <p:cNvCxnSpPr>
            <a:cxnSpLocks/>
          </p:cNvCxnSpPr>
          <p:nvPr/>
        </p:nvCxnSpPr>
        <p:spPr>
          <a:xfrm>
            <a:off x="2629987" y="1693148"/>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B415FD70-CA4D-4D29-954B-02C0D0628D12}"/>
              </a:ext>
            </a:extLst>
          </p:cNvPr>
          <p:cNvCxnSpPr>
            <a:cxnSpLocks/>
          </p:cNvCxnSpPr>
          <p:nvPr/>
        </p:nvCxnSpPr>
        <p:spPr>
          <a:xfrm>
            <a:off x="2546284" y="2014881"/>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438174C3-55EA-4535-9884-9E1A6BA409CF}"/>
              </a:ext>
            </a:extLst>
          </p:cNvPr>
          <p:cNvCxnSpPr>
            <a:cxnSpLocks/>
          </p:cNvCxnSpPr>
          <p:nvPr/>
        </p:nvCxnSpPr>
        <p:spPr>
          <a:xfrm flipV="1">
            <a:off x="2620355" y="2998390"/>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800F2863-A2BB-4F36-8B04-4CC7D2290C3F}"/>
              </a:ext>
            </a:extLst>
          </p:cNvPr>
          <p:cNvCxnSpPr>
            <a:cxnSpLocks/>
          </p:cNvCxnSpPr>
          <p:nvPr/>
        </p:nvCxnSpPr>
        <p:spPr>
          <a:xfrm>
            <a:off x="2605403" y="3709528"/>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2260857E-2472-4529-96FE-01E8D58C0384}"/>
              </a:ext>
            </a:extLst>
          </p:cNvPr>
          <p:cNvCxnSpPr>
            <a:cxnSpLocks/>
          </p:cNvCxnSpPr>
          <p:nvPr/>
        </p:nvCxnSpPr>
        <p:spPr>
          <a:xfrm>
            <a:off x="2620355" y="2998390"/>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87347DEF-E303-4324-8CBC-32850EE6B7CE}"/>
              </a:ext>
            </a:extLst>
          </p:cNvPr>
          <p:cNvCxnSpPr>
            <a:cxnSpLocks/>
          </p:cNvCxnSpPr>
          <p:nvPr/>
        </p:nvCxnSpPr>
        <p:spPr>
          <a:xfrm>
            <a:off x="2536652" y="3320123"/>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E43AE7B7-433B-4128-B82D-DC474BA2C5D5}"/>
              </a:ext>
            </a:extLst>
          </p:cNvPr>
          <p:cNvCxnSpPr>
            <a:cxnSpLocks/>
          </p:cNvCxnSpPr>
          <p:nvPr/>
        </p:nvCxnSpPr>
        <p:spPr>
          <a:xfrm flipV="1">
            <a:off x="2629987" y="4436039"/>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083B2EE-C823-4ABB-B794-433A858F5AC3}"/>
              </a:ext>
            </a:extLst>
          </p:cNvPr>
          <p:cNvCxnSpPr>
            <a:cxnSpLocks/>
          </p:cNvCxnSpPr>
          <p:nvPr/>
        </p:nvCxnSpPr>
        <p:spPr>
          <a:xfrm>
            <a:off x="2615035" y="5147177"/>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601EA5D-20BF-4A95-AC4F-1055D69EA428}"/>
              </a:ext>
            </a:extLst>
          </p:cNvPr>
          <p:cNvCxnSpPr>
            <a:cxnSpLocks/>
          </p:cNvCxnSpPr>
          <p:nvPr/>
        </p:nvCxnSpPr>
        <p:spPr>
          <a:xfrm>
            <a:off x="2629987" y="443603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A520B6A5-7826-4643-B6E0-7611CB04EA26}"/>
              </a:ext>
            </a:extLst>
          </p:cNvPr>
          <p:cNvCxnSpPr>
            <a:cxnSpLocks/>
          </p:cNvCxnSpPr>
          <p:nvPr/>
        </p:nvCxnSpPr>
        <p:spPr>
          <a:xfrm>
            <a:off x="2546284" y="4757772"/>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D6E1B48B-2AD8-4F10-8922-2D1F4BAC65DC}"/>
              </a:ext>
            </a:extLst>
          </p:cNvPr>
          <p:cNvCxnSpPr>
            <a:cxnSpLocks/>
          </p:cNvCxnSpPr>
          <p:nvPr/>
        </p:nvCxnSpPr>
        <p:spPr>
          <a:xfrm flipV="1">
            <a:off x="2620355" y="5756839"/>
            <a:ext cx="0" cy="72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84C62722-D2D6-4936-B2C7-527BE68D886F}"/>
              </a:ext>
            </a:extLst>
          </p:cNvPr>
          <p:cNvCxnSpPr>
            <a:cxnSpLocks/>
          </p:cNvCxnSpPr>
          <p:nvPr/>
        </p:nvCxnSpPr>
        <p:spPr>
          <a:xfrm>
            <a:off x="2605403" y="6467977"/>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80D1B35D-84E4-40BD-A509-81B8EF778108}"/>
              </a:ext>
            </a:extLst>
          </p:cNvPr>
          <p:cNvCxnSpPr>
            <a:cxnSpLocks/>
          </p:cNvCxnSpPr>
          <p:nvPr/>
        </p:nvCxnSpPr>
        <p:spPr>
          <a:xfrm>
            <a:off x="2620355" y="5756839"/>
            <a:ext cx="10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27B90537-B757-48B8-9F58-AA87D4794DF4}"/>
              </a:ext>
            </a:extLst>
          </p:cNvPr>
          <p:cNvCxnSpPr>
            <a:cxnSpLocks/>
          </p:cNvCxnSpPr>
          <p:nvPr/>
        </p:nvCxnSpPr>
        <p:spPr>
          <a:xfrm>
            <a:off x="2536652" y="6078572"/>
            <a:ext cx="7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594BDBF7-7F7B-4B29-B3D5-5339A49401DD}"/>
              </a:ext>
            </a:extLst>
          </p:cNvPr>
          <p:cNvCxnSpPr>
            <a:cxnSpLocks/>
          </p:cNvCxnSpPr>
          <p:nvPr/>
        </p:nvCxnSpPr>
        <p:spPr>
          <a:xfrm>
            <a:off x="4522080" y="1693148"/>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0B28911F-8019-423E-9794-C24C7A5FC5BE}"/>
              </a:ext>
            </a:extLst>
          </p:cNvPr>
          <p:cNvCxnSpPr>
            <a:cxnSpLocks/>
          </p:cNvCxnSpPr>
          <p:nvPr/>
        </p:nvCxnSpPr>
        <p:spPr>
          <a:xfrm>
            <a:off x="4515259" y="2374715"/>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44E368C9-4A79-46AC-9143-E74CBB8DA342}"/>
              </a:ext>
            </a:extLst>
          </p:cNvPr>
          <p:cNvCxnSpPr>
            <a:cxnSpLocks/>
          </p:cNvCxnSpPr>
          <p:nvPr/>
        </p:nvCxnSpPr>
        <p:spPr>
          <a:xfrm>
            <a:off x="4515259" y="2998390"/>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F01AB3FE-0AE1-405E-B62F-9D7F9C25DCE0}"/>
              </a:ext>
            </a:extLst>
          </p:cNvPr>
          <p:cNvCxnSpPr>
            <a:cxnSpLocks/>
          </p:cNvCxnSpPr>
          <p:nvPr/>
        </p:nvCxnSpPr>
        <p:spPr>
          <a:xfrm>
            <a:off x="4522080" y="3809073"/>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480D7214-50A8-4979-9B16-D03545899F8A}"/>
              </a:ext>
            </a:extLst>
          </p:cNvPr>
          <p:cNvCxnSpPr>
            <a:cxnSpLocks/>
          </p:cNvCxnSpPr>
          <p:nvPr/>
        </p:nvCxnSpPr>
        <p:spPr>
          <a:xfrm>
            <a:off x="4503437" y="4397506"/>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B935C26E-6CC3-483B-A363-30CB219F5C6A}"/>
              </a:ext>
            </a:extLst>
          </p:cNvPr>
          <p:cNvCxnSpPr>
            <a:cxnSpLocks/>
          </p:cNvCxnSpPr>
          <p:nvPr/>
        </p:nvCxnSpPr>
        <p:spPr>
          <a:xfrm>
            <a:off x="4512284" y="5743513"/>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5476354A-95AC-43A3-A68F-639D1AE445A3}"/>
              </a:ext>
            </a:extLst>
          </p:cNvPr>
          <p:cNvCxnSpPr>
            <a:cxnSpLocks/>
          </p:cNvCxnSpPr>
          <p:nvPr/>
        </p:nvCxnSpPr>
        <p:spPr>
          <a:xfrm>
            <a:off x="4522080" y="6471090"/>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4F34F866-8FF4-49F8-8F58-B6F6AAF2D91B}"/>
              </a:ext>
            </a:extLst>
          </p:cNvPr>
          <p:cNvCxnSpPr>
            <a:cxnSpLocks/>
          </p:cNvCxnSpPr>
          <p:nvPr/>
        </p:nvCxnSpPr>
        <p:spPr>
          <a:xfrm>
            <a:off x="4512284" y="5083306"/>
            <a:ext cx="14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2A173685-4ECF-465A-A98C-2B1B602F93A6}"/>
              </a:ext>
            </a:extLst>
          </p:cNvPr>
          <p:cNvCxnSpPr>
            <a:cxnSpLocks/>
          </p:cNvCxnSpPr>
          <p:nvPr/>
        </p:nvCxnSpPr>
        <p:spPr>
          <a:xfrm>
            <a:off x="4564845" y="4408041"/>
            <a:ext cx="8847" cy="6706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7EEB96DD-D644-4741-83EA-3A8AA95887B5}"/>
              </a:ext>
            </a:extLst>
          </p:cNvPr>
          <p:cNvSpPr txBox="1"/>
          <p:nvPr/>
        </p:nvSpPr>
        <p:spPr>
          <a:xfrm>
            <a:off x="5901435" y="84027"/>
            <a:ext cx="1683077" cy="400110"/>
          </a:xfrm>
          <a:prstGeom prst="rect">
            <a:avLst/>
          </a:prstGeom>
          <a:solidFill>
            <a:srgbClr val="00FF00"/>
          </a:solidFill>
          <a:ln>
            <a:solidFill>
              <a:schemeClr val="tx1"/>
            </a:solidFill>
          </a:ln>
        </p:spPr>
        <p:txBody>
          <a:bodyPr wrap="square" rtlCol="0">
            <a:spAutoFit/>
          </a:bodyPr>
          <a:lstStyle/>
          <a:p>
            <a:pPr algn="ctr"/>
            <a:r>
              <a:rPr lang="ja-JP" altLang="en-US" sz="2000" b="1" dirty="0">
                <a:latin typeface="HGS創英角ﾎﾟｯﾌﾟ体" panose="040B0A00000000000000" pitchFamily="50" charset="-128"/>
                <a:ea typeface="HGS創英角ﾎﾟｯﾌﾟ体" panose="040B0A00000000000000" pitchFamily="50" charset="-128"/>
              </a:rPr>
              <a:t>回答例</a:t>
            </a:r>
          </a:p>
        </p:txBody>
      </p:sp>
    </p:spTree>
    <p:extLst>
      <p:ext uri="{BB962C8B-B14F-4D97-AF65-F5344CB8AC3E}">
        <p14:creationId xmlns:p14="http://schemas.microsoft.com/office/powerpoint/2010/main" val="310370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51DE7627-4265-4185-98CA-F0D7B0671A18}"/>
              </a:ext>
            </a:extLst>
          </p:cNvPr>
          <p:cNvPicPr>
            <a:picLocks noChangeAspect="1"/>
          </p:cNvPicPr>
          <p:nvPr/>
        </p:nvPicPr>
        <p:blipFill>
          <a:blip r:embed="rId2"/>
          <a:stretch>
            <a:fillRect/>
          </a:stretch>
        </p:blipFill>
        <p:spPr>
          <a:xfrm>
            <a:off x="7724820" y="2489032"/>
            <a:ext cx="1337906" cy="1130062"/>
          </a:xfrm>
          <a:prstGeom prst="rect">
            <a:avLst/>
          </a:prstGeom>
        </p:spPr>
      </p:pic>
      <p:sp>
        <p:nvSpPr>
          <p:cNvPr id="4" name="テキスト ボックス 3">
            <a:extLst>
              <a:ext uri="{FF2B5EF4-FFF2-40B4-BE49-F238E27FC236}">
                <a16:creationId xmlns:a16="http://schemas.microsoft.com/office/drawing/2014/main" id="{98295A6B-018F-49BC-BCD5-EEC09B9AE01A}"/>
              </a:ext>
            </a:extLst>
          </p:cNvPr>
          <p:cNvSpPr txBox="1"/>
          <p:nvPr/>
        </p:nvSpPr>
        <p:spPr>
          <a:xfrm>
            <a:off x="168021" y="1261961"/>
            <a:ext cx="8538206" cy="5632311"/>
          </a:xfrm>
          <a:prstGeom prst="rect">
            <a:avLst/>
          </a:prstGeom>
          <a:noFill/>
        </p:spPr>
        <p:txBody>
          <a:bodyPr wrap="square">
            <a:spAutoFit/>
          </a:bodyPr>
          <a:lstStyle/>
          <a:p>
            <a:r>
              <a:rPr lang="ja-JP" altLang="en-US" b="1" dirty="0">
                <a:latin typeface="HGS創英角ﾎﾟｯﾌﾟ体" panose="040B0A00000000000000" pitchFamily="50" charset="-128"/>
                <a:ea typeface="HGS創英角ﾎﾟｯﾌﾟ体" panose="040B0A00000000000000" pitchFamily="50" charset="-128"/>
              </a:rPr>
              <a:t>＜前提条件＞</a:t>
            </a:r>
            <a:endParaRPr lang="en-US" altLang="ja-JP" b="1" dirty="0">
              <a:latin typeface="HGS創英角ﾎﾟｯﾌﾟ体" panose="040B0A00000000000000" pitchFamily="50" charset="-128"/>
              <a:ea typeface="HGS創英角ﾎﾟｯﾌﾟ体" panose="040B0A00000000000000" pitchFamily="50" charset="-128"/>
            </a:endParaRPr>
          </a:p>
          <a:p>
            <a:r>
              <a:rPr lang="ja-JP" altLang="en-US" b="1" dirty="0">
                <a:latin typeface="HGS創英角ﾎﾟｯﾌﾟ体" panose="040B0A00000000000000" pitchFamily="50" charset="-128"/>
                <a:ea typeface="HGS創英角ﾎﾟｯﾌﾟ体" panose="040B0A00000000000000" pitchFamily="50" charset="-128"/>
              </a:rPr>
              <a:t>あなたはコンビニオーナーです。工業団地近くの幹線道路沿いの店舗です、</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本来は天気による変動及び、仕入れ量も含め、毎日一定と仮定します。</a:t>
            </a:r>
            <a:endParaRPr lang="en-US" altLang="ja-JP" b="1" dirty="0">
              <a:latin typeface="HGS創英角ﾎﾟｯﾌﾟ体" panose="040B0A00000000000000" pitchFamily="50" charset="-128"/>
              <a:ea typeface="HGS創英角ﾎﾟｯﾌﾟ体" panose="040B0A00000000000000" pitchFamily="50" charset="-128"/>
            </a:endParaRPr>
          </a:p>
          <a:p>
            <a:r>
              <a:rPr lang="ja-JP" altLang="en-US" b="1" dirty="0">
                <a:latin typeface="HGS創英角ﾎﾟｯﾌﾟ体" panose="040B0A00000000000000" pitchFamily="50" charset="-128"/>
                <a:ea typeface="HGS創英角ﾎﾟｯﾌﾟ体" panose="040B0A00000000000000" pitchFamily="50" charset="-128"/>
              </a:rPr>
              <a:t>おにぎり</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梅、鮭、昆布</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弁当</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幕の内、のり弁</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は</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定番品</a:t>
            </a:r>
            <a:r>
              <a:rPr lang="ja-JP" altLang="en-US" b="1" dirty="0">
                <a:latin typeface="HGS創英角ﾎﾟｯﾌﾟ体" panose="040B0A00000000000000" pitchFamily="50" charset="-128"/>
                <a:ea typeface="HGS創英角ﾎﾟｯﾌﾟ体" panose="040B0A00000000000000" pitchFamily="50" charset="-128"/>
              </a:rPr>
              <a:t>を主に</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仕入れ</a:t>
            </a:r>
            <a:r>
              <a:rPr lang="ja-JP" altLang="en-US" b="1" dirty="0">
                <a:latin typeface="HGS創英角ﾎﾟｯﾌﾟ体" panose="040B0A00000000000000" pitchFamily="50" charset="-128"/>
                <a:ea typeface="HGS創英角ﾎﾟｯﾌﾟ体" panose="040B0A00000000000000" pitchFamily="50" charset="-128"/>
              </a:rPr>
              <a:t>ています。</a:t>
            </a:r>
            <a:endParaRPr lang="en-US" altLang="ja-JP" b="1" dirty="0">
              <a:latin typeface="HGS創英角ﾎﾟｯﾌﾟ体" panose="040B0A00000000000000" pitchFamily="50" charset="-128"/>
              <a:ea typeface="HGS創英角ﾎﾟｯﾌﾟ体" panose="040B0A00000000000000" pitchFamily="50" charset="-128"/>
            </a:endParaRPr>
          </a:p>
          <a:p>
            <a:r>
              <a:rPr lang="ja-JP" altLang="en-US" b="1" dirty="0">
                <a:latin typeface="HGS創英角ﾎﾟｯﾌﾟ体" panose="040B0A00000000000000" pitchFamily="50" charset="-128"/>
                <a:ea typeface="HGS創英角ﾎﾟｯﾌﾟ体" panose="040B0A00000000000000" pitchFamily="50" charset="-128"/>
              </a:rPr>
              <a:t>アイスや中華まん（冷凍可）等の季節商品は対象外とします。</a:t>
            </a:r>
          </a:p>
          <a:p>
            <a:r>
              <a:rPr lang="ja-JP" altLang="en-US" b="1" dirty="0">
                <a:latin typeface="HGS創英角ﾎﾟｯﾌﾟ体" panose="040B0A00000000000000" pitchFamily="50" charset="-128"/>
                <a:ea typeface="HGS創英角ﾎﾟｯﾌﾟ体" panose="040B0A00000000000000" pitchFamily="50" charset="-128"/>
              </a:rPr>
              <a:t>周辺のイベント施設等、特別な影響は除外とします。</a:t>
            </a:r>
            <a:endParaRPr lang="en-US" altLang="ja-JP" b="1" dirty="0">
              <a:latin typeface="HGS創英角ﾎﾟｯﾌﾟ体" panose="040B0A00000000000000" pitchFamily="50" charset="-128"/>
              <a:ea typeface="HGS創英角ﾎﾟｯﾌﾟ体" panose="040B0A00000000000000" pitchFamily="50" charset="-128"/>
            </a:endParaRPr>
          </a:p>
          <a:p>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＜本部方針＞</a:t>
            </a:r>
            <a:br>
              <a:rPr lang="en-US" altLang="ja-JP" b="1" dirty="0">
                <a:latin typeface="HGS創英角ﾎﾟｯﾌﾟ体" panose="040B0A00000000000000" pitchFamily="50" charset="-128"/>
                <a:ea typeface="HGS創英角ﾎﾟｯﾌﾟ体" panose="040B0A00000000000000" pitchFamily="50" charset="-128"/>
              </a:rPr>
            </a:br>
            <a:r>
              <a:rPr lang="en-US" altLang="ja-JP" b="1" dirty="0">
                <a:latin typeface="HGS創英角ﾎﾟｯﾌﾟ体" panose="040B0A00000000000000" pitchFamily="50" charset="-128"/>
                <a:ea typeface="HGS創英角ﾎﾟｯﾌﾟ体" panose="040B0A00000000000000" pitchFamily="50" charset="-128"/>
              </a:rPr>
              <a:t>SDGs</a:t>
            </a:r>
            <a:r>
              <a:rPr lang="ja-JP" altLang="en-US" b="1" dirty="0">
                <a:latin typeface="HGS創英角ﾎﾟｯﾌﾟ体" panose="040B0A00000000000000" pitchFamily="50" charset="-128"/>
                <a:ea typeface="HGS創英角ﾎﾟｯﾌﾟ体" panose="040B0A00000000000000" pitchFamily="50" charset="-128"/>
              </a:rPr>
              <a:t>（持続可能な開発目標）の</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目標</a:t>
            </a:r>
            <a:r>
              <a:rPr lang="ja-JP" altLang="en-US" b="1" dirty="0">
                <a:latin typeface="HGS創英角ﾎﾟｯﾌﾟ体" panose="040B0A00000000000000" pitchFamily="50" charset="-128"/>
                <a:ea typeface="HGS創英角ﾎﾟｯﾌﾟ体" panose="040B0A00000000000000" pitchFamily="50" charset="-128"/>
              </a:rPr>
              <a:t>で</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つくる責任・つかう責任</a:t>
            </a:r>
            <a:r>
              <a:rPr lang="en-US" altLang="ja-JP" b="1" dirty="0">
                <a:latin typeface="HGS創英角ﾎﾟｯﾌﾟ体" panose="040B0A00000000000000" pitchFamily="50" charset="-128"/>
                <a:ea typeface="HGS創英角ﾎﾟｯﾌﾟ体" panose="040B0A00000000000000" pitchFamily="50" charset="-128"/>
              </a:rPr>
              <a:t>』</a:t>
            </a:r>
            <a:r>
              <a:rPr lang="ja-JP" altLang="en-US" b="1" dirty="0">
                <a:latin typeface="HGS創英角ﾎﾟｯﾌﾟ体" panose="040B0A00000000000000" pitchFamily="50" charset="-128"/>
                <a:ea typeface="HGS創英角ﾎﾟｯﾌﾟ体" panose="040B0A00000000000000" pitchFamily="50" charset="-128"/>
              </a:rPr>
              <a:t>として、</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店舗で捨てられる食料を</a:t>
            </a:r>
            <a:r>
              <a:rPr lang="en-US" altLang="ja-JP" b="1" dirty="0">
                <a:latin typeface="HGS創英角ﾎﾟｯﾌﾟ体" panose="040B0A00000000000000" pitchFamily="50" charset="-128"/>
                <a:ea typeface="HGS創英角ﾎﾟｯﾌﾟ体" panose="040B0A00000000000000" pitchFamily="50" charset="-128"/>
              </a:rPr>
              <a:t>2030</a:t>
            </a:r>
            <a:r>
              <a:rPr lang="ja-JP" altLang="en-US" b="1" dirty="0">
                <a:latin typeface="HGS創英角ﾎﾟｯﾌﾟ体" panose="040B0A00000000000000" pitchFamily="50" charset="-128"/>
                <a:ea typeface="HGS創英角ﾎﾟｯﾌﾟ体" panose="040B0A00000000000000" pitchFamily="50" charset="-128"/>
              </a:rPr>
              <a:t>年までに</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半減させる</a:t>
            </a:r>
            <a:r>
              <a:rPr lang="ja-JP" altLang="en-US" b="1" dirty="0">
                <a:latin typeface="HGS創英角ﾎﾟｯﾌﾟ体" panose="040B0A00000000000000" pitchFamily="50" charset="-128"/>
                <a:ea typeface="HGS創英角ﾎﾟｯﾌﾟ体" panose="040B0A00000000000000" pitchFamily="50" charset="-128"/>
              </a:rPr>
              <a:t>ことが掲げられています。</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加盟店が</a:t>
            </a:r>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廃棄コスト</a:t>
            </a:r>
            <a:r>
              <a:rPr lang="ja-JP" altLang="en-US" b="1" dirty="0">
                <a:latin typeface="HGS創英角ﾎﾟｯﾌﾟ体" panose="040B0A00000000000000" pitchFamily="50" charset="-128"/>
                <a:ea typeface="HGS創英角ﾎﾟｯﾌﾟ体" panose="040B0A00000000000000" pitchFamily="50" charset="-128"/>
              </a:rPr>
              <a:t>を</a:t>
            </a:r>
            <a:r>
              <a:rPr lang="en-US" altLang="ja-JP" b="1" dirty="0">
                <a:latin typeface="HGS創英角ﾎﾟｯﾌﾟ体" panose="040B0A00000000000000" pitchFamily="50" charset="-128"/>
                <a:ea typeface="HGS創英角ﾎﾟｯﾌﾟ体" panose="040B0A00000000000000" pitchFamily="50" charset="-128"/>
              </a:rPr>
              <a:t>80%</a:t>
            </a:r>
            <a:r>
              <a:rPr lang="ja-JP" altLang="en-US" b="1" dirty="0">
                <a:latin typeface="HGS創英角ﾎﾟｯﾌﾟ体" panose="040B0A00000000000000" pitchFamily="50" charset="-128"/>
                <a:ea typeface="HGS創英角ﾎﾟｯﾌﾟ体" panose="040B0A00000000000000" pitchFamily="50" charset="-128"/>
              </a:rPr>
              <a:t>以上負担しています。</a:t>
            </a:r>
            <a:br>
              <a:rPr lang="en-US" altLang="ja-JP" b="1" dirty="0">
                <a:latin typeface="HGS創英角ﾎﾟｯﾌﾟ体" panose="040B0A00000000000000" pitchFamily="50" charset="-128"/>
                <a:ea typeface="HGS創英角ﾎﾟｯﾌﾟ体" panose="040B0A00000000000000" pitchFamily="50" charset="-128"/>
              </a:rPr>
            </a:b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＜背景＞</a:t>
            </a:r>
            <a:endParaRPr lang="en-US" altLang="ja-JP" b="1" dirty="0">
              <a:latin typeface="HGS創英角ﾎﾟｯﾌﾟ体" panose="040B0A00000000000000" pitchFamily="50" charset="-128"/>
              <a:ea typeface="HGS創英角ﾎﾟｯﾌﾟ体" panose="040B0A00000000000000" pitchFamily="50" charset="-128"/>
            </a:endParaRPr>
          </a:p>
          <a:p>
            <a:r>
              <a:rPr lang="ja-JP" altLang="en-US" b="1" dirty="0">
                <a:latin typeface="HGS創英角ﾎﾟｯﾌﾟ体" panose="040B0A00000000000000" pitchFamily="50" charset="-128"/>
                <a:ea typeface="HGS創英角ﾎﾟｯﾌﾟ体" panose="040B0A00000000000000" pitchFamily="50" charset="-128"/>
              </a:rPr>
              <a:t>在庫管理は過剰に仕入れると売り残り、多くの在庫を抱え、</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食品の売れ残りは廃棄処分になってしまいます。</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廃棄ロスのリスクがあるからといって、仕入れを極端に減らすと、</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品切れが続けば、利用者は他の店に流れてしまいます。</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廃棄ロスを減らしながら販売数を増やすためには、</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正確な販売予測と在庫管理が必要。</a:t>
            </a:r>
          </a:p>
          <a:p>
            <a:endParaRPr lang="en-US" altLang="ja-JP" b="1" dirty="0">
              <a:latin typeface="HGS創英角ﾎﾟｯﾌﾟ体" panose="040B0A00000000000000" pitchFamily="50" charset="-128"/>
              <a:ea typeface="HGS創英角ﾎﾟｯﾌﾟ体" panose="040B0A00000000000000" pitchFamily="50" charset="-128"/>
            </a:endParaRPr>
          </a:p>
        </p:txBody>
      </p:sp>
      <p:sp>
        <p:nvSpPr>
          <p:cNvPr id="5" name="object 10">
            <a:extLst>
              <a:ext uri="{FF2B5EF4-FFF2-40B4-BE49-F238E27FC236}">
                <a16:creationId xmlns:a16="http://schemas.microsoft.com/office/drawing/2014/main" id="{4244AD67-B07C-4482-A351-4200AD88D33B}"/>
              </a:ext>
            </a:extLst>
          </p:cNvPr>
          <p:cNvSpPr txBox="1"/>
          <p:nvPr/>
        </p:nvSpPr>
        <p:spPr>
          <a:xfrm>
            <a:off x="181355" y="127232"/>
            <a:ext cx="7863840" cy="599523"/>
          </a:xfrm>
          <a:prstGeom prst="rect">
            <a:avLst/>
          </a:prstGeom>
        </p:spPr>
        <p:txBody>
          <a:bodyPr vert="horz" wrap="square" lIns="0" tIns="106045" rIns="0" bIns="0" rtlCol="0">
            <a:spAutoFit/>
          </a:bodyPr>
          <a:lstStyle/>
          <a:p>
            <a:pPr marL="12700">
              <a:spcBef>
                <a:spcPts val="835"/>
              </a:spcBef>
            </a:pPr>
            <a:r>
              <a:rPr sz="3200" spc="-5" dirty="0">
                <a:latin typeface="HGP創英角ﾎﾟｯﾌﾟ体" panose="040B0A00000000000000" pitchFamily="50" charset="-128"/>
                <a:ea typeface="HGP創英角ﾎﾟｯﾌﾟ体" panose="040B0A00000000000000" pitchFamily="50" charset="-128"/>
                <a:cs typeface="HGP創英角ﾎﾟｯﾌﾟ体"/>
              </a:rPr>
              <a:t>１</a:t>
            </a: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）ﾃｰﾏ選定</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6" name="Rectangle 3">
            <a:extLst>
              <a:ext uri="{FF2B5EF4-FFF2-40B4-BE49-F238E27FC236}">
                <a16:creationId xmlns:a16="http://schemas.microsoft.com/office/drawing/2014/main" id="{34D3E8BF-E2CC-45AD-8CC6-343601AC2F90}"/>
              </a:ext>
            </a:extLst>
          </p:cNvPr>
          <p:cNvSpPr>
            <a:spLocks noChangeArrowheads="1"/>
          </p:cNvSpPr>
          <p:nvPr/>
        </p:nvSpPr>
        <p:spPr bwMode="auto">
          <a:xfrm>
            <a:off x="466583" y="869886"/>
            <a:ext cx="2940760" cy="352522"/>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sz="2200" b="1" dirty="0">
                <a:latin typeface="HGS創英角ﾎﾟｯﾌﾟ体" panose="040B0A00000000000000" pitchFamily="50" charset="-128"/>
                <a:ea typeface="HGS創英角ﾎﾟｯﾌﾟ体" panose="040B0A00000000000000" pitchFamily="50" charset="-128"/>
              </a:rPr>
              <a:t>前提条件・方針・背景</a:t>
            </a:r>
          </a:p>
        </p:txBody>
      </p:sp>
      <p:pic>
        <p:nvPicPr>
          <p:cNvPr id="12" name="図 11">
            <a:extLst>
              <a:ext uri="{FF2B5EF4-FFF2-40B4-BE49-F238E27FC236}">
                <a16:creationId xmlns:a16="http://schemas.microsoft.com/office/drawing/2014/main" id="{D70A8D94-FCB9-455A-8D8B-DEE9A32733A2}"/>
              </a:ext>
            </a:extLst>
          </p:cNvPr>
          <p:cNvPicPr>
            <a:picLocks noChangeAspect="1"/>
          </p:cNvPicPr>
          <p:nvPr/>
        </p:nvPicPr>
        <p:blipFill>
          <a:blip r:embed="rId3"/>
          <a:stretch>
            <a:fillRect/>
          </a:stretch>
        </p:blipFill>
        <p:spPr>
          <a:xfrm>
            <a:off x="7201610" y="4213161"/>
            <a:ext cx="837617" cy="1092026"/>
          </a:xfrm>
          <a:prstGeom prst="rect">
            <a:avLst/>
          </a:prstGeom>
        </p:spPr>
      </p:pic>
      <p:pic>
        <p:nvPicPr>
          <p:cNvPr id="15" name="図 14">
            <a:extLst>
              <a:ext uri="{FF2B5EF4-FFF2-40B4-BE49-F238E27FC236}">
                <a16:creationId xmlns:a16="http://schemas.microsoft.com/office/drawing/2014/main" id="{9BE53B18-7F31-4CA9-A2C0-B7311F08E40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041" b="96322" l="4797" r="96948">
                        <a14:foregroundMark x1="72820" y1="7221" x2="73110" y2="19619"/>
                        <a14:foregroundMark x1="69331" y1="6540" x2="88517" y2="5177"/>
                        <a14:foregroundMark x1="88517" y1="5177" x2="91715" y2="5177"/>
                        <a14:foregroundMark x1="67442" y1="6403" x2="66279" y2="24932"/>
                        <a14:foregroundMark x1="95640" y1="5313" x2="95640" y2="26294"/>
                        <a14:foregroundMark x1="73837" y1="20436" x2="87791" y2="16213"/>
                        <a14:foregroundMark x1="79360" y1="8038" x2="81105" y2="21798"/>
                        <a14:foregroundMark x1="92151" y1="6948" x2="91134" y2="23569"/>
                        <a14:foregroundMark x1="70494" y1="9673" x2="71076" y2="18801"/>
                        <a14:foregroundMark x1="71076" y1="18801" x2="89535" y2="23297"/>
                        <a14:foregroundMark x1="89535" y1="23297" x2="89680" y2="23297"/>
                        <a14:foregroundMark x1="71366" y1="21526" x2="84157" y2="26431"/>
                        <a14:foregroundMark x1="84157" y1="26431" x2="87064" y2="26294"/>
                        <a14:foregroundMark x1="81831" y1="29973" x2="82267" y2="37330"/>
                        <a14:foregroundMark x1="17587" y1="39101" x2="78634" y2="40327"/>
                        <a14:foregroundMark x1="17297" y1="42779" x2="34302" y2="42916"/>
                        <a14:foregroundMark x1="34302" y1="42916" x2="63953" y2="42643"/>
                        <a14:foregroundMark x1="3198" y1="37602" x2="4797" y2="46730"/>
                        <a14:foregroundMark x1="4797" y1="46730" x2="9448" y2="53134"/>
                        <a14:foregroundMark x1="13081" y1="44005" x2="23401" y2="46594"/>
                        <a14:foregroundMark x1="23401" y1="46594" x2="61773" y2="46594"/>
                        <a14:foregroundMark x1="61773" y1="46594" x2="69331" y2="46594"/>
                        <a14:foregroundMark x1="13372" y1="42234" x2="12064" y2="47820"/>
                        <a14:foregroundMark x1="37645" y1="37602" x2="67733" y2="37193"/>
                        <a14:foregroundMark x1="67733" y1="37193" x2="68605" y2="37193"/>
                        <a14:foregroundMark x1="91279" y1="44550" x2="69041" y2="44278"/>
                        <a14:foregroundMark x1="46221" y1="50409" x2="34012" y2="49728"/>
                        <a14:foregroundMark x1="67587" y1="26839" x2="82267" y2="26022"/>
                        <a14:foregroundMark x1="69186" y1="18665" x2="71802" y2="24251"/>
                        <a14:foregroundMark x1="97238" y1="5995" x2="95640" y2="25613"/>
                        <a14:foregroundMark x1="56105" y1="51090" x2="67297" y2="49864"/>
                        <a14:foregroundMark x1="46221" y1="50681" x2="54797" y2="50409"/>
                        <a14:foregroundMark x1="11483" y1="44278" x2="8721" y2="49183"/>
                        <a14:foregroundMark x1="15407" y1="65668" x2="15407" y2="65668"/>
                        <a14:foregroundMark x1="49128" y1="68529" x2="30378" y2="90054"/>
                        <a14:foregroundMark x1="30378" y1="90054" x2="30378" y2="89918"/>
                        <a14:foregroundMark x1="19477" y1="91008" x2="62645" y2="85967"/>
                        <a14:foregroundMark x1="62645" y1="85967" x2="63227" y2="85967"/>
                        <a14:foregroundMark x1="8866" y1="96185" x2="82267" y2="96322"/>
                        <a14:foregroundMark x1="82267" y1="96322" x2="89971" y2="95913"/>
                        <a14:foregroundMark x1="33285" y1="52997" x2="57122" y2="54223"/>
                        <a14:foregroundMark x1="57122" y1="54223" x2="66570" y2="53542"/>
                        <a14:foregroundMark x1="11047" y1="41962" x2="11047" y2="44823"/>
                        <a14:foregroundMark x1="12645" y1="39373" x2="8866" y2="44959"/>
                        <a14:foregroundMark x1="32994" y1="35695" x2="47674" y2="35422"/>
                        <a14:foregroundMark x1="47674" y1="35422" x2="66279" y2="35967"/>
                        <a14:foregroundMark x1="95640" y1="41281" x2="95494" y2="45913"/>
                      </a14:backgroundRemoval>
                    </a14:imgEffect>
                  </a14:imgLayer>
                </a14:imgProps>
              </a:ext>
            </a:extLst>
          </a:blip>
          <a:stretch>
            <a:fillRect/>
          </a:stretch>
        </p:blipFill>
        <p:spPr>
          <a:xfrm>
            <a:off x="7967048" y="541461"/>
            <a:ext cx="1141670" cy="1234421"/>
          </a:xfrm>
          <a:prstGeom prst="rect">
            <a:avLst/>
          </a:prstGeom>
        </p:spPr>
      </p:pic>
      <p:grpSp>
        <p:nvGrpSpPr>
          <p:cNvPr id="3" name="グループ化 2">
            <a:extLst>
              <a:ext uri="{FF2B5EF4-FFF2-40B4-BE49-F238E27FC236}">
                <a16:creationId xmlns:a16="http://schemas.microsoft.com/office/drawing/2014/main" id="{6F488CF8-3C8B-4C29-AA50-546B2FFB7944}"/>
              </a:ext>
            </a:extLst>
          </p:cNvPr>
          <p:cNvGrpSpPr/>
          <p:nvPr/>
        </p:nvGrpSpPr>
        <p:grpSpPr>
          <a:xfrm>
            <a:off x="8138362" y="4171849"/>
            <a:ext cx="837617" cy="1174650"/>
            <a:chOff x="1147988" y="4745864"/>
            <a:chExt cx="1641988" cy="1880546"/>
          </a:xfrm>
        </p:grpSpPr>
        <p:pic>
          <p:nvPicPr>
            <p:cNvPr id="16" name="図 15">
              <a:extLst>
                <a:ext uri="{FF2B5EF4-FFF2-40B4-BE49-F238E27FC236}">
                  <a16:creationId xmlns:a16="http://schemas.microsoft.com/office/drawing/2014/main" id="{9C8ED2D1-57B4-428C-B23D-62EF97F3166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588" b="96356" l="9892" r="89954">
                          <a14:foregroundMark x1="18702" y1="4858" x2="46213" y2="4858"/>
                          <a14:foregroundMark x1="46213" y1="4858" x2="68470" y2="4858"/>
                          <a14:foregroundMark x1="68470" y1="4858" x2="74961" y2="5128"/>
                          <a14:foregroundMark x1="12365" y1="12281" x2="18547" y2="85425"/>
                          <a14:foregroundMark x1="13138" y1="81377" x2="15920" y2="68151"/>
                          <a14:foregroundMark x1="42349" y1="25371" x2="75889" y2="25776"/>
                          <a14:foregroundMark x1="26430" y1="47503" x2="74189" y2="45479"/>
                          <a14:foregroundMark x1="74189" y1="45479" x2="78516" y2="45614"/>
                          <a14:foregroundMark x1="82380" y1="6343" x2="82380" y2="6343"/>
                          <a14:foregroundMark x1="84699" y1="10661" x2="80989" y2="85155"/>
                          <a14:foregroundMark x1="80989" y1="85155" x2="81762" y2="85425"/>
                          <a14:foregroundMark x1="85781" y1="17139" x2="83617" y2="87314"/>
                          <a14:foregroundMark x1="84544" y1="60459" x2="84544" y2="86235"/>
                          <a14:foregroundMark x1="66770" y1="93657" x2="42195" y2="92173"/>
                          <a14:foregroundMark x1="26739" y1="94197" x2="76043" y2="96356"/>
                          <a14:foregroundMark x1="58114" y1="48853" x2="57187" y2="48313"/>
                          <a14:foregroundMark x1="62751" y1="45749" x2="18238" y2="45209"/>
                        </a14:backgroundRemoval>
                      </a14:imgEffect>
                    </a14:imgLayer>
                  </a14:imgProps>
                </a:ext>
              </a:extLst>
            </a:blip>
            <a:stretch>
              <a:fillRect/>
            </a:stretch>
          </p:blipFill>
          <p:spPr>
            <a:xfrm>
              <a:off x="1147988" y="4745864"/>
              <a:ext cx="1641988" cy="1880546"/>
            </a:xfrm>
            <a:prstGeom prst="rect">
              <a:avLst/>
            </a:prstGeom>
          </p:spPr>
        </p:pic>
        <p:pic>
          <p:nvPicPr>
            <p:cNvPr id="20" name="図 19">
              <a:extLst>
                <a:ext uri="{FF2B5EF4-FFF2-40B4-BE49-F238E27FC236}">
                  <a16:creationId xmlns:a16="http://schemas.microsoft.com/office/drawing/2014/main" id="{4402F1D2-3B48-4592-BE25-93BDAC7D6FF6}"/>
                </a:ext>
              </a:extLst>
            </p:cNvPr>
            <p:cNvPicPr>
              <a:picLocks noChangeAspect="1"/>
            </p:cNvPicPr>
            <p:nvPr/>
          </p:nvPicPr>
          <p:blipFill>
            <a:blip r:embed="rId8"/>
            <a:stretch>
              <a:fillRect/>
            </a:stretch>
          </p:blipFill>
          <p:spPr>
            <a:xfrm>
              <a:off x="1593190" y="6091505"/>
              <a:ext cx="369720" cy="280091"/>
            </a:xfrm>
            <a:prstGeom prst="rect">
              <a:avLst/>
            </a:prstGeom>
          </p:spPr>
        </p:pic>
        <p:pic>
          <p:nvPicPr>
            <p:cNvPr id="23" name="図 22">
              <a:extLst>
                <a:ext uri="{FF2B5EF4-FFF2-40B4-BE49-F238E27FC236}">
                  <a16:creationId xmlns:a16="http://schemas.microsoft.com/office/drawing/2014/main" id="{D475722D-0DEC-4DFB-8074-E5C07B312BF8}"/>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8864" y1="20000" x2="30682" y2="60000"/>
                          <a14:foregroundMark x1="39773" y1="31111" x2="29545" y2="53333"/>
                          <a14:foregroundMark x1="53409" y1="17778" x2="27273" y2="65556"/>
                          <a14:foregroundMark x1="32955" y1="34444" x2="28409" y2="57778"/>
                          <a14:foregroundMark x1="39773" y1="20000" x2="36364" y2="54444"/>
                          <a14:foregroundMark x1="46591" y1="24444" x2="46591" y2="24444"/>
                        </a14:backgroundRemoval>
                      </a14:imgEffect>
                    </a14:imgLayer>
                  </a14:imgProps>
                </a:ext>
              </a:extLst>
            </a:blip>
            <a:stretch>
              <a:fillRect/>
            </a:stretch>
          </p:blipFill>
          <p:spPr>
            <a:xfrm>
              <a:off x="1537337" y="5344487"/>
              <a:ext cx="355948" cy="360523"/>
            </a:xfrm>
            <a:prstGeom prst="rect">
              <a:avLst/>
            </a:prstGeom>
          </p:spPr>
        </p:pic>
        <p:pic>
          <p:nvPicPr>
            <p:cNvPr id="25" name="図 24">
              <a:extLst>
                <a:ext uri="{FF2B5EF4-FFF2-40B4-BE49-F238E27FC236}">
                  <a16:creationId xmlns:a16="http://schemas.microsoft.com/office/drawing/2014/main" id="{444518D6-F768-4015-B1CC-C29E00C317D3}"/>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1634324" y="5752608"/>
              <a:ext cx="242918" cy="218995"/>
            </a:xfrm>
            <a:prstGeom prst="rect">
              <a:avLst/>
            </a:prstGeom>
          </p:spPr>
        </p:pic>
        <p:pic>
          <p:nvPicPr>
            <p:cNvPr id="26" name="図 25">
              <a:extLst>
                <a:ext uri="{FF2B5EF4-FFF2-40B4-BE49-F238E27FC236}">
                  <a16:creationId xmlns:a16="http://schemas.microsoft.com/office/drawing/2014/main" id="{D0529125-A4EB-4A27-9EA2-CF9972909856}"/>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1931172" y="5752608"/>
              <a:ext cx="242918" cy="218995"/>
            </a:xfrm>
            <a:prstGeom prst="rect">
              <a:avLst/>
            </a:prstGeom>
          </p:spPr>
        </p:pic>
        <p:pic>
          <p:nvPicPr>
            <p:cNvPr id="27" name="図 26">
              <a:extLst>
                <a:ext uri="{FF2B5EF4-FFF2-40B4-BE49-F238E27FC236}">
                  <a16:creationId xmlns:a16="http://schemas.microsoft.com/office/drawing/2014/main" id="{14D236D5-1044-415C-89D7-160DA7944DB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2167799" y="5744219"/>
              <a:ext cx="242918" cy="218995"/>
            </a:xfrm>
            <a:prstGeom prst="rect">
              <a:avLst/>
            </a:prstGeom>
          </p:spPr>
        </p:pic>
        <p:pic>
          <p:nvPicPr>
            <p:cNvPr id="28" name="図 27">
              <a:extLst>
                <a:ext uri="{FF2B5EF4-FFF2-40B4-BE49-F238E27FC236}">
                  <a16:creationId xmlns:a16="http://schemas.microsoft.com/office/drawing/2014/main" id="{2DD9B8FF-9AAF-4A8E-8C9B-4D88D9EE1222}"/>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8864" y1="20000" x2="30682" y2="60000"/>
                          <a14:foregroundMark x1="39773" y1="31111" x2="29545" y2="53333"/>
                          <a14:foregroundMark x1="53409" y1="17778" x2="27273" y2="65556"/>
                          <a14:foregroundMark x1="32955" y1="34444" x2="28409" y2="57778"/>
                          <a14:foregroundMark x1="39773" y1="20000" x2="36364" y2="54444"/>
                          <a14:foregroundMark x1="46591" y1="24444" x2="46591" y2="24444"/>
                        </a14:backgroundRemoval>
                      </a14:imgEffect>
                    </a14:imgLayer>
                  </a14:imgProps>
                </a:ext>
              </a:extLst>
            </a:blip>
            <a:stretch>
              <a:fillRect/>
            </a:stretch>
          </p:blipFill>
          <p:spPr>
            <a:xfrm>
              <a:off x="1797700" y="5344487"/>
              <a:ext cx="355948" cy="360523"/>
            </a:xfrm>
            <a:prstGeom prst="rect">
              <a:avLst/>
            </a:prstGeom>
          </p:spPr>
        </p:pic>
        <p:pic>
          <p:nvPicPr>
            <p:cNvPr id="29" name="図 28">
              <a:extLst>
                <a:ext uri="{FF2B5EF4-FFF2-40B4-BE49-F238E27FC236}">
                  <a16:creationId xmlns:a16="http://schemas.microsoft.com/office/drawing/2014/main" id="{EC3856AC-8787-4C7B-B0C6-D82D549C9C4B}"/>
                </a:ext>
              </a:extLst>
            </p:cNvPr>
            <p:cNvPicPr>
              <a:picLocks noChangeAspect="1"/>
            </p:cNvPicPr>
            <p:nvPr/>
          </p:nvPicPr>
          <p:blipFill>
            <a:blip r:embed="rId8"/>
            <a:stretch>
              <a:fillRect/>
            </a:stretch>
          </p:blipFill>
          <p:spPr>
            <a:xfrm>
              <a:off x="1947498" y="6091505"/>
              <a:ext cx="369720" cy="280091"/>
            </a:xfrm>
            <a:prstGeom prst="rect">
              <a:avLst/>
            </a:prstGeom>
          </p:spPr>
        </p:pic>
        <p:pic>
          <p:nvPicPr>
            <p:cNvPr id="30" name="図 29">
              <a:extLst>
                <a:ext uri="{FF2B5EF4-FFF2-40B4-BE49-F238E27FC236}">
                  <a16:creationId xmlns:a16="http://schemas.microsoft.com/office/drawing/2014/main" id="{8E92AEF7-9FC4-61AF-564C-D106A2D68AE4}"/>
                </a:ext>
              </a:extLst>
            </p:cNvPr>
            <p:cNvPicPr>
              <a:picLocks noChangeAspect="1"/>
            </p:cNvPicPr>
            <p:nvPr/>
          </p:nvPicPr>
          <p:blipFill>
            <a:blip r:embed="rId13"/>
            <a:stretch>
              <a:fillRect/>
            </a:stretch>
          </p:blipFill>
          <p:spPr>
            <a:xfrm>
              <a:off x="1592402" y="5025828"/>
              <a:ext cx="173708" cy="179289"/>
            </a:xfrm>
            <a:prstGeom prst="rect">
              <a:avLst/>
            </a:prstGeom>
          </p:spPr>
        </p:pic>
        <p:pic>
          <p:nvPicPr>
            <p:cNvPr id="31" name="図 30">
              <a:extLst>
                <a:ext uri="{FF2B5EF4-FFF2-40B4-BE49-F238E27FC236}">
                  <a16:creationId xmlns:a16="http://schemas.microsoft.com/office/drawing/2014/main" id="{19A83607-DF56-4624-82F8-0D9DB476C0EA}"/>
                </a:ext>
              </a:extLst>
            </p:cNvPr>
            <p:cNvPicPr>
              <a:picLocks noChangeAspect="1"/>
            </p:cNvPicPr>
            <p:nvPr/>
          </p:nvPicPr>
          <p:blipFill>
            <a:blip r:embed="rId13"/>
            <a:stretch>
              <a:fillRect/>
            </a:stretch>
          </p:blipFill>
          <p:spPr>
            <a:xfrm>
              <a:off x="1844342" y="5010501"/>
              <a:ext cx="173708" cy="179289"/>
            </a:xfrm>
            <a:prstGeom prst="rect">
              <a:avLst/>
            </a:prstGeom>
          </p:spPr>
        </p:pic>
      </p:grpSp>
      <p:pic>
        <p:nvPicPr>
          <p:cNvPr id="32" name="図 31">
            <a:extLst>
              <a:ext uri="{FF2B5EF4-FFF2-40B4-BE49-F238E27FC236}">
                <a16:creationId xmlns:a16="http://schemas.microsoft.com/office/drawing/2014/main" id="{D6A51791-B1AA-4E45-ADE5-B84D57CFF2AC}"/>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7418" b="93681" l="2527" r="95878">
                        <a14:foregroundMark x1="34574" y1="7418" x2="34574" y2="7418"/>
                        <a14:foregroundMark x1="50798" y1="14835" x2="92819" y2="16071"/>
                        <a14:foregroundMark x1="92819" y1="16071" x2="90293" y2="17445"/>
                        <a14:foregroundMark x1="95878" y1="13049" x2="95346" y2="65110"/>
                        <a14:foregroundMark x1="85106" y1="30632" x2="54654" y2="28434"/>
                        <a14:foregroundMark x1="52261" y1="22115" x2="45479" y2="28159"/>
                        <a14:foregroundMark x1="45479" y1="28159" x2="44282" y2="32967"/>
                        <a14:foregroundMark x1="79920" y1="21978" x2="47872" y2="23764"/>
                        <a14:foregroundMark x1="83378" y1="21566" x2="63298" y2="31593"/>
                        <a14:foregroundMark x1="63298" y1="31593" x2="67154" y2="37088"/>
                        <a14:foregroundMark x1="87500" y1="22390" x2="76729" y2="26099"/>
                        <a14:foregroundMark x1="95479" y1="7418" x2="95479" y2="80357"/>
                        <a14:foregroundMark x1="95479" y1="80357" x2="95479" y2="80357"/>
                        <a14:foregroundMark x1="95479" y1="81868" x2="95612" y2="87637"/>
                        <a14:foregroundMark x1="90293" y1="78022" x2="67021" y2="85714"/>
                        <a14:foregroundMark x1="67021" y1="85714" x2="66223" y2="85852"/>
                        <a14:foregroundMark x1="54654" y1="54396" x2="89894" y2="53159"/>
                        <a14:foregroundMark x1="89894" y1="53159" x2="89894" y2="53159"/>
                        <a14:foregroundMark x1="10239" y1="57418" x2="6915" y2="86813"/>
                        <a14:foregroundMark x1="6383" y1="61951" x2="6117" y2="73901"/>
                        <a14:foregroundMark x1="5319" y1="81868" x2="2527" y2="93681"/>
                        <a14:foregroundMark x1="29787" y1="89148" x2="29787" y2="89148"/>
                        <a14:foregroundMark x1="50000" y1="30357" x2="34973" y2="39423"/>
                        <a14:foregroundMark x1="42686" y1="22253" x2="43351" y2="29533"/>
                        <a14:foregroundMark x1="67021" y1="32280" x2="67021" y2="45604"/>
                        <a14:foregroundMark x1="49202" y1="45604" x2="62500" y2="43132"/>
                        <a14:foregroundMark x1="61702" y1="50962" x2="83511" y2="50275"/>
                        <a14:foregroundMark x1="83511" y1="50275" x2="84043" y2="50000"/>
                        <a14:foregroundMark x1="92553" y1="50824" x2="92021" y2="54121"/>
                        <a14:foregroundMark x1="91622" y1="23077" x2="85638" y2="27747"/>
                      </a14:backgroundRemoval>
                    </a14:imgEffect>
                  </a14:imgLayer>
                </a14:imgProps>
              </a:ext>
            </a:extLst>
          </a:blip>
          <a:stretch>
            <a:fillRect/>
          </a:stretch>
        </p:blipFill>
        <p:spPr>
          <a:xfrm>
            <a:off x="7431419" y="5472101"/>
            <a:ext cx="1251159" cy="1211228"/>
          </a:xfrm>
          <a:prstGeom prst="rect">
            <a:avLst/>
          </a:prstGeom>
        </p:spPr>
      </p:pic>
      <p:sp>
        <p:nvSpPr>
          <p:cNvPr id="21" name="object 2">
            <a:extLst>
              <a:ext uri="{FF2B5EF4-FFF2-40B4-BE49-F238E27FC236}">
                <a16:creationId xmlns:a16="http://schemas.microsoft.com/office/drawing/2014/main" id="{DA5BA698-A069-461C-9768-D34BD9FDAA64}"/>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2959870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93">
            <a:extLst>
              <a:ext uri="{FF2B5EF4-FFF2-40B4-BE49-F238E27FC236}">
                <a16:creationId xmlns:a16="http://schemas.microsoft.com/office/drawing/2014/main" id="{CEC3BCCE-3AD1-F3DE-1B3E-4190B7F124E1}"/>
              </a:ext>
            </a:extLst>
          </p:cNvPr>
          <p:cNvGrpSpPr>
            <a:grpSpLocks/>
          </p:cNvGrpSpPr>
          <p:nvPr/>
        </p:nvGrpSpPr>
        <p:grpSpPr bwMode="auto">
          <a:xfrm>
            <a:off x="704443" y="425426"/>
            <a:ext cx="7478453" cy="2813902"/>
            <a:chOff x="352" y="3174"/>
            <a:chExt cx="3313" cy="1404"/>
          </a:xfrm>
        </p:grpSpPr>
        <p:sp>
          <p:nvSpPr>
            <p:cNvPr id="41008" name="Rectangle 26">
              <a:extLst>
                <a:ext uri="{FF2B5EF4-FFF2-40B4-BE49-F238E27FC236}">
                  <a16:creationId xmlns:a16="http://schemas.microsoft.com/office/drawing/2014/main" id="{E5FD2915-3213-0482-08F8-D325EE652CC7}"/>
                </a:ext>
              </a:extLst>
            </p:cNvPr>
            <p:cNvSpPr>
              <a:spLocks noChangeArrowheads="1"/>
            </p:cNvSpPr>
            <p:nvPr/>
          </p:nvSpPr>
          <p:spPr bwMode="auto">
            <a:xfrm>
              <a:off x="352" y="3795"/>
              <a:ext cx="1147" cy="214"/>
            </a:xfrm>
            <a:prstGeom prst="rect">
              <a:avLst/>
            </a:prstGeom>
            <a:noFill/>
            <a:ln w="381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dirty="0">
                  <a:latin typeface="HGP創英角ﾎﾟｯﾌﾟ体" panose="040B0A00000000000000" pitchFamily="50" charset="-128"/>
                  <a:ea typeface="HGP創英角ﾎﾟｯﾌﾟ体" panose="040B0A00000000000000" pitchFamily="50" charset="-128"/>
                </a:rPr>
                <a:t>○○</a:t>
              </a:r>
              <a:r>
                <a:rPr lang="ja-JP" altLang="en-US" sz="1600" dirty="0">
                  <a:latin typeface="HGP創英角ﾎﾟｯﾌﾟ体" panose="040B0A00000000000000" pitchFamily="50" charset="-128"/>
                  <a:ea typeface="HGP創英角ﾎﾟｯﾌﾟ体" panose="040B0A00000000000000" pitchFamily="50" charset="-128"/>
                </a:rPr>
                <a:t>を△△するためには</a:t>
              </a:r>
            </a:p>
          </p:txBody>
        </p:sp>
        <p:sp>
          <p:nvSpPr>
            <p:cNvPr id="41009" name="Rectangle 27">
              <a:extLst>
                <a:ext uri="{FF2B5EF4-FFF2-40B4-BE49-F238E27FC236}">
                  <a16:creationId xmlns:a16="http://schemas.microsoft.com/office/drawing/2014/main" id="{58AE45CE-CDBD-73C1-CBBF-0B12D2BB9532}"/>
                </a:ext>
              </a:extLst>
            </p:cNvPr>
            <p:cNvSpPr>
              <a:spLocks noChangeArrowheads="1"/>
            </p:cNvSpPr>
            <p:nvPr/>
          </p:nvSpPr>
          <p:spPr bwMode="auto">
            <a:xfrm>
              <a:off x="1680" y="3504"/>
              <a:ext cx="480"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0" name="Rectangle 28">
              <a:extLst>
                <a:ext uri="{FF2B5EF4-FFF2-40B4-BE49-F238E27FC236}">
                  <a16:creationId xmlns:a16="http://schemas.microsoft.com/office/drawing/2014/main" id="{0019A64A-DB3F-D891-41F4-DA0023A77A4D}"/>
                </a:ext>
              </a:extLst>
            </p:cNvPr>
            <p:cNvSpPr>
              <a:spLocks noChangeArrowheads="1"/>
            </p:cNvSpPr>
            <p:nvPr/>
          </p:nvSpPr>
          <p:spPr bwMode="auto">
            <a:xfrm>
              <a:off x="1680" y="4080"/>
              <a:ext cx="480"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1" name="Rectangle 29">
              <a:extLst>
                <a:ext uri="{FF2B5EF4-FFF2-40B4-BE49-F238E27FC236}">
                  <a16:creationId xmlns:a16="http://schemas.microsoft.com/office/drawing/2014/main" id="{E54F2F23-CD81-EA32-E054-3EA2D11930F6}"/>
                </a:ext>
              </a:extLst>
            </p:cNvPr>
            <p:cNvSpPr>
              <a:spLocks noChangeArrowheads="1"/>
            </p:cNvSpPr>
            <p:nvPr/>
          </p:nvSpPr>
          <p:spPr bwMode="auto">
            <a:xfrm>
              <a:off x="3024" y="3360"/>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2" name="Rectangle 30">
              <a:extLst>
                <a:ext uri="{FF2B5EF4-FFF2-40B4-BE49-F238E27FC236}">
                  <a16:creationId xmlns:a16="http://schemas.microsoft.com/office/drawing/2014/main" id="{5E56D106-E265-135C-9EAF-2C2F3C39D124}"/>
                </a:ext>
              </a:extLst>
            </p:cNvPr>
            <p:cNvSpPr>
              <a:spLocks noChangeArrowheads="1"/>
            </p:cNvSpPr>
            <p:nvPr/>
          </p:nvSpPr>
          <p:spPr bwMode="auto">
            <a:xfrm>
              <a:off x="3024" y="3504"/>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70000"/>
                </a:lnSpc>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3" name="Rectangle 31">
              <a:extLst>
                <a:ext uri="{FF2B5EF4-FFF2-40B4-BE49-F238E27FC236}">
                  <a16:creationId xmlns:a16="http://schemas.microsoft.com/office/drawing/2014/main" id="{38055091-35B6-A697-7E0D-2B1CE82ED83D}"/>
                </a:ext>
              </a:extLst>
            </p:cNvPr>
            <p:cNvSpPr>
              <a:spLocks noChangeArrowheads="1"/>
            </p:cNvSpPr>
            <p:nvPr/>
          </p:nvSpPr>
          <p:spPr bwMode="auto">
            <a:xfrm>
              <a:off x="3024" y="3648"/>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4" name="Rectangle 32">
              <a:extLst>
                <a:ext uri="{FF2B5EF4-FFF2-40B4-BE49-F238E27FC236}">
                  <a16:creationId xmlns:a16="http://schemas.microsoft.com/office/drawing/2014/main" id="{5A399336-4C0B-7B34-1C94-984D72CC0C66}"/>
                </a:ext>
              </a:extLst>
            </p:cNvPr>
            <p:cNvSpPr>
              <a:spLocks noChangeArrowheads="1"/>
            </p:cNvSpPr>
            <p:nvPr/>
          </p:nvSpPr>
          <p:spPr bwMode="auto">
            <a:xfrm>
              <a:off x="3024" y="3792"/>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Times New Roman" panose="02020603050405020304" pitchFamily="18" charset="0"/>
                </a:rPr>
                <a:t>～を～する</a:t>
              </a:r>
            </a:p>
          </p:txBody>
        </p:sp>
        <p:sp>
          <p:nvSpPr>
            <p:cNvPr id="41015" name="Rectangle 33">
              <a:extLst>
                <a:ext uri="{FF2B5EF4-FFF2-40B4-BE49-F238E27FC236}">
                  <a16:creationId xmlns:a16="http://schemas.microsoft.com/office/drawing/2014/main" id="{CB7F956C-4287-52E6-4569-E90CCE351C15}"/>
                </a:ext>
              </a:extLst>
            </p:cNvPr>
            <p:cNvSpPr>
              <a:spLocks noChangeArrowheads="1"/>
            </p:cNvSpPr>
            <p:nvPr/>
          </p:nvSpPr>
          <p:spPr bwMode="auto">
            <a:xfrm>
              <a:off x="3024" y="3936"/>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6" name="Rectangle 34">
              <a:extLst>
                <a:ext uri="{FF2B5EF4-FFF2-40B4-BE49-F238E27FC236}">
                  <a16:creationId xmlns:a16="http://schemas.microsoft.com/office/drawing/2014/main" id="{2684247C-68D1-A3CB-D8EA-C7333FCA23D1}"/>
                </a:ext>
              </a:extLst>
            </p:cNvPr>
            <p:cNvSpPr>
              <a:spLocks noChangeArrowheads="1"/>
            </p:cNvSpPr>
            <p:nvPr/>
          </p:nvSpPr>
          <p:spPr bwMode="auto">
            <a:xfrm>
              <a:off x="3024" y="4080"/>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7" name="Rectangle 35">
              <a:extLst>
                <a:ext uri="{FF2B5EF4-FFF2-40B4-BE49-F238E27FC236}">
                  <a16:creationId xmlns:a16="http://schemas.microsoft.com/office/drawing/2014/main" id="{3B099EA0-55AE-B16A-90B7-7469809736EC}"/>
                </a:ext>
              </a:extLst>
            </p:cNvPr>
            <p:cNvSpPr>
              <a:spLocks noChangeArrowheads="1"/>
            </p:cNvSpPr>
            <p:nvPr/>
          </p:nvSpPr>
          <p:spPr bwMode="auto">
            <a:xfrm>
              <a:off x="2352" y="3408"/>
              <a:ext cx="480"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8" name="Rectangle 36">
              <a:extLst>
                <a:ext uri="{FF2B5EF4-FFF2-40B4-BE49-F238E27FC236}">
                  <a16:creationId xmlns:a16="http://schemas.microsoft.com/office/drawing/2014/main" id="{9A1F309A-DBEC-E793-2665-EFC41C26E5FB}"/>
                </a:ext>
              </a:extLst>
            </p:cNvPr>
            <p:cNvSpPr>
              <a:spLocks noChangeArrowheads="1"/>
            </p:cNvSpPr>
            <p:nvPr/>
          </p:nvSpPr>
          <p:spPr bwMode="auto">
            <a:xfrm>
              <a:off x="2352" y="3696"/>
              <a:ext cx="480"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19" name="Rectangle 37">
              <a:extLst>
                <a:ext uri="{FF2B5EF4-FFF2-40B4-BE49-F238E27FC236}">
                  <a16:creationId xmlns:a16="http://schemas.microsoft.com/office/drawing/2014/main" id="{214B37B8-E289-FFE3-E83D-F036678290D0}"/>
                </a:ext>
              </a:extLst>
            </p:cNvPr>
            <p:cNvSpPr>
              <a:spLocks noChangeArrowheads="1"/>
            </p:cNvSpPr>
            <p:nvPr/>
          </p:nvSpPr>
          <p:spPr bwMode="auto">
            <a:xfrm>
              <a:off x="2352" y="3984"/>
              <a:ext cx="480"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20" name="Rectangle 38">
              <a:extLst>
                <a:ext uri="{FF2B5EF4-FFF2-40B4-BE49-F238E27FC236}">
                  <a16:creationId xmlns:a16="http://schemas.microsoft.com/office/drawing/2014/main" id="{18D4CB76-FB65-C77D-637A-C34DDFF48B6F}"/>
                </a:ext>
              </a:extLst>
            </p:cNvPr>
            <p:cNvSpPr>
              <a:spLocks noChangeArrowheads="1"/>
            </p:cNvSpPr>
            <p:nvPr/>
          </p:nvSpPr>
          <p:spPr bwMode="auto">
            <a:xfrm>
              <a:off x="3024" y="4224"/>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～を～する</a:t>
              </a:r>
            </a:p>
          </p:txBody>
        </p:sp>
        <p:sp>
          <p:nvSpPr>
            <p:cNvPr id="41021" name="Rectangle 39">
              <a:extLst>
                <a:ext uri="{FF2B5EF4-FFF2-40B4-BE49-F238E27FC236}">
                  <a16:creationId xmlns:a16="http://schemas.microsoft.com/office/drawing/2014/main" id="{C793BCBC-6A0D-6F9B-7755-9DF9C74ADC16}"/>
                </a:ext>
              </a:extLst>
            </p:cNvPr>
            <p:cNvSpPr>
              <a:spLocks noChangeArrowheads="1"/>
            </p:cNvSpPr>
            <p:nvPr/>
          </p:nvSpPr>
          <p:spPr bwMode="auto">
            <a:xfrm>
              <a:off x="3024" y="4368"/>
              <a:ext cx="480" cy="9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22" name="Rectangle 40">
              <a:extLst>
                <a:ext uri="{FF2B5EF4-FFF2-40B4-BE49-F238E27FC236}">
                  <a16:creationId xmlns:a16="http://schemas.microsoft.com/office/drawing/2014/main" id="{8966F23B-DD7B-FCF8-1124-2D603802CEC7}"/>
                </a:ext>
              </a:extLst>
            </p:cNvPr>
            <p:cNvSpPr>
              <a:spLocks noChangeArrowheads="1"/>
            </p:cNvSpPr>
            <p:nvPr/>
          </p:nvSpPr>
          <p:spPr bwMode="auto">
            <a:xfrm>
              <a:off x="2352" y="4272"/>
              <a:ext cx="480"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1023" name="Line 41">
              <a:extLst>
                <a:ext uri="{FF2B5EF4-FFF2-40B4-BE49-F238E27FC236}">
                  <a16:creationId xmlns:a16="http://schemas.microsoft.com/office/drawing/2014/main" id="{1C0C9B6F-2506-C3BB-DE87-52427E0C15F6}"/>
                </a:ext>
              </a:extLst>
            </p:cNvPr>
            <p:cNvSpPr>
              <a:spLocks noChangeShapeType="1"/>
            </p:cNvSpPr>
            <p:nvPr/>
          </p:nvSpPr>
          <p:spPr bwMode="auto">
            <a:xfrm>
              <a:off x="1584" y="3602"/>
              <a:ext cx="0" cy="57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4" name="Line 42">
              <a:extLst>
                <a:ext uri="{FF2B5EF4-FFF2-40B4-BE49-F238E27FC236}">
                  <a16:creationId xmlns:a16="http://schemas.microsoft.com/office/drawing/2014/main" id="{09C38BEE-FE59-65F6-681F-38D89C338E25}"/>
                </a:ext>
              </a:extLst>
            </p:cNvPr>
            <p:cNvSpPr>
              <a:spLocks noChangeShapeType="1"/>
            </p:cNvSpPr>
            <p:nvPr/>
          </p:nvSpPr>
          <p:spPr bwMode="auto">
            <a:xfrm>
              <a:off x="2256" y="4034"/>
              <a:ext cx="0" cy="28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5" name="Line 43">
              <a:extLst>
                <a:ext uri="{FF2B5EF4-FFF2-40B4-BE49-F238E27FC236}">
                  <a16:creationId xmlns:a16="http://schemas.microsoft.com/office/drawing/2014/main" id="{8F6DF115-E041-5D69-0CC5-FDAE985C0ACC}"/>
                </a:ext>
              </a:extLst>
            </p:cNvPr>
            <p:cNvSpPr>
              <a:spLocks noChangeShapeType="1"/>
            </p:cNvSpPr>
            <p:nvPr/>
          </p:nvSpPr>
          <p:spPr bwMode="auto">
            <a:xfrm>
              <a:off x="2256" y="3458"/>
              <a:ext cx="0" cy="28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6" name="Line 44">
              <a:extLst>
                <a:ext uri="{FF2B5EF4-FFF2-40B4-BE49-F238E27FC236}">
                  <a16:creationId xmlns:a16="http://schemas.microsoft.com/office/drawing/2014/main" id="{C94A502A-0885-B887-1A91-1A501257BDDB}"/>
                </a:ext>
              </a:extLst>
            </p:cNvPr>
            <p:cNvSpPr>
              <a:spLocks noChangeShapeType="1"/>
            </p:cNvSpPr>
            <p:nvPr/>
          </p:nvSpPr>
          <p:spPr bwMode="auto">
            <a:xfrm>
              <a:off x="2258" y="345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7" name="Line 45">
              <a:extLst>
                <a:ext uri="{FF2B5EF4-FFF2-40B4-BE49-F238E27FC236}">
                  <a16:creationId xmlns:a16="http://schemas.microsoft.com/office/drawing/2014/main" id="{D2846496-BE44-033A-5B19-FBE51AFB8EA4}"/>
                </a:ext>
              </a:extLst>
            </p:cNvPr>
            <p:cNvSpPr>
              <a:spLocks noChangeShapeType="1"/>
            </p:cNvSpPr>
            <p:nvPr/>
          </p:nvSpPr>
          <p:spPr bwMode="auto">
            <a:xfrm>
              <a:off x="1586" y="3600"/>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8" name="Line 46">
              <a:extLst>
                <a:ext uri="{FF2B5EF4-FFF2-40B4-BE49-F238E27FC236}">
                  <a16:creationId xmlns:a16="http://schemas.microsoft.com/office/drawing/2014/main" id="{582D80D1-C640-2FB4-8702-28C3CFDFEBCF}"/>
                </a:ext>
              </a:extLst>
            </p:cNvPr>
            <p:cNvSpPr>
              <a:spLocks noChangeShapeType="1"/>
            </p:cNvSpPr>
            <p:nvPr/>
          </p:nvSpPr>
          <p:spPr bwMode="auto">
            <a:xfrm>
              <a:off x="2258" y="3744"/>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29" name="Line 47">
              <a:extLst>
                <a:ext uri="{FF2B5EF4-FFF2-40B4-BE49-F238E27FC236}">
                  <a16:creationId xmlns:a16="http://schemas.microsoft.com/office/drawing/2014/main" id="{5F9DB76B-9819-9B6F-CE0A-7AB535E8B902}"/>
                </a:ext>
              </a:extLst>
            </p:cNvPr>
            <p:cNvSpPr>
              <a:spLocks noChangeShapeType="1"/>
            </p:cNvSpPr>
            <p:nvPr/>
          </p:nvSpPr>
          <p:spPr bwMode="auto">
            <a:xfrm>
              <a:off x="2258" y="4032"/>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0" name="Line 48">
              <a:extLst>
                <a:ext uri="{FF2B5EF4-FFF2-40B4-BE49-F238E27FC236}">
                  <a16:creationId xmlns:a16="http://schemas.microsoft.com/office/drawing/2014/main" id="{783320B5-F3D7-E061-82D6-6B394A7DB944}"/>
                </a:ext>
              </a:extLst>
            </p:cNvPr>
            <p:cNvSpPr>
              <a:spLocks noChangeShapeType="1"/>
            </p:cNvSpPr>
            <p:nvPr/>
          </p:nvSpPr>
          <p:spPr bwMode="auto">
            <a:xfrm>
              <a:off x="1586" y="417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1" name="Line 49">
              <a:extLst>
                <a:ext uri="{FF2B5EF4-FFF2-40B4-BE49-F238E27FC236}">
                  <a16:creationId xmlns:a16="http://schemas.microsoft.com/office/drawing/2014/main" id="{22C64892-9600-2E86-0E96-188D4CAD9132}"/>
                </a:ext>
              </a:extLst>
            </p:cNvPr>
            <p:cNvSpPr>
              <a:spLocks noChangeShapeType="1"/>
            </p:cNvSpPr>
            <p:nvPr/>
          </p:nvSpPr>
          <p:spPr bwMode="auto">
            <a:xfrm>
              <a:off x="2258" y="4320"/>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2" name="Line 50">
              <a:extLst>
                <a:ext uri="{FF2B5EF4-FFF2-40B4-BE49-F238E27FC236}">
                  <a16:creationId xmlns:a16="http://schemas.microsoft.com/office/drawing/2014/main" id="{D3F0F491-241D-DA1C-6D71-9AC0CA01C6ED}"/>
                </a:ext>
              </a:extLst>
            </p:cNvPr>
            <p:cNvSpPr>
              <a:spLocks noChangeShapeType="1"/>
            </p:cNvSpPr>
            <p:nvPr/>
          </p:nvSpPr>
          <p:spPr bwMode="auto">
            <a:xfrm>
              <a:off x="1490" y="3888"/>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3" name="Line 51">
              <a:extLst>
                <a:ext uri="{FF2B5EF4-FFF2-40B4-BE49-F238E27FC236}">
                  <a16:creationId xmlns:a16="http://schemas.microsoft.com/office/drawing/2014/main" id="{D25B88F2-17B4-9220-0B8C-9E2FE0E7BAF1}"/>
                </a:ext>
              </a:extLst>
            </p:cNvPr>
            <p:cNvSpPr>
              <a:spLocks noChangeShapeType="1"/>
            </p:cNvSpPr>
            <p:nvPr/>
          </p:nvSpPr>
          <p:spPr bwMode="auto">
            <a:xfrm>
              <a:off x="2930" y="3408"/>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4" name="Line 52">
              <a:extLst>
                <a:ext uri="{FF2B5EF4-FFF2-40B4-BE49-F238E27FC236}">
                  <a16:creationId xmlns:a16="http://schemas.microsoft.com/office/drawing/2014/main" id="{BD6EA96B-52A3-8CE0-C68C-8149A62ABF52}"/>
                </a:ext>
              </a:extLst>
            </p:cNvPr>
            <p:cNvSpPr>
              <a:spLocks noChangeShapeType="1"/>
            </p:cNvSpPr>
            <p:nvPr/>
          </p:nvSpPr>
          <p:spPr bwMode="auto">
            <a:xfrm>
              <a:off x="2930" y="3552"/>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5" name="Line 53">
              <a:extLst>
                <a:ext uri="{FF2B5EF4-FFF2-40B4-BE49-F238E27FC236}">
                  <a16:creationId xmlns:a16="http://schemas.microsoft.com/office/drawing/2014/main" id="{9B0690F9-3E76-A576-1D2A-F5C45EAE1A07}"/>
                </a:ext>
              </a:extLst>
            </p:cNvPr>
            <p:cNvSpPr>
              <a:spLocks noChangeShapeType="1"/>
            </p:cNvSpPr>
            <p:nvPr/>
          </p:nvSpPr>
          <p:spPr bwMode="auto">
            <a:xfrm>
              <a:off x="2930" y="369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6" name="Line 54">
              <a:extLst>
                <a:ext uri="{FF2B5EF4-FFF2-40B4-BE49-F238E27FC236}">
                  <a16:creationId xmlns:a16="http://schemas.microsoft.com/office/drawing/2014/main" id="{FC4362E0-D8AA-DC2D-F898-FF3AB21455B8}"/>
                </a:ext>
              </a:extLst>
            </p:cNvPr>
            <p:cNvSpPr>
              <a:spLocks noChangeShapeType="1"/>
            </p:cNvSpPr>
            <p:nvPr/>
          </p:nvSpPr>
          <p:spPr bwMode="auto">
            <a:xfrm>
              <a:off x="2930" y="3840"/>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7" name="Line 55">
              <a:extLst>
                <a:ext uri="{FF2B5EF4-FFF2-40B4-BE49-F238E27FC236}">
                  <a16:creationId xmlns:a16="http://schemas.microsoft.com/office/drawing/2014/main" id="{237C4239-A578-53AD-B49C-A689075519FC}"/>
                </a:ext>
              </a:extLst>
            </p:cNvPr>
            <p:cNvSpPr>
              <a:spLocks noChangeShapeType="1"/>
            </p:cNvSpPr>
            <p:nvPr/>
          </p:nvSpPr>
          <p:spPr bwMode="auto">
            <a:xfrm>
              <a:off x="2930" y="3984"/>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8" name="Line 56">
              <a:extLst>
                <a:ext uri="{FF2B5EF4-FFF2-40B4-BE49-F238E27FC236}">
                  <a16:creationId xmlns:a16="http://schemas.microsoft.com/office/drawing/2014/main" id="{24BB6CFD-8CE7-57D1-5D7A-3ACC63CDC482}"/>
                </a:ext>
              </a:extLst>
            </p:cNvPr>
            <p:cNvSpPr>
              <a:spLocks noChangeShapeType="1"/>
            </p:cNvSpPr>
            <p:nvPr/>
          </p:nvSpPr>
          <p:spPr bwMode="auto">
            <a:xfrm>
              <a:off x="2930" y="4128"/>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39" name="Line 57">
              <a:extLst>
                <a:ext uri="{FF2B5EF4-FFF2-40B4-BE49-F238E27FC236}">
                  <a16:creationId xmlns:a16="http://schemas.microsoft.com/office/drawing/2014/main" id="{D99462FD-1574-F4EB-B786-A800D735F9B8}"/>
                </a:ext>
              </a:extLst>
            </p:cNvPr>
            <p:cNvSpPr>
              <a:spLocks noChangeShapeType="1"/>
            </p:cNvSpPr>
            <p:nvPr/>
          </p:nvSpPr>
          <p:spPr bwMode="auto">
            <a:xfrm>
              <a:off x="2930" y="4272"/>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0" name="Line 58">
              <a:extLst>
                <a:ext uri="{FF2B5EF4-FFF2-40B4-BE49-F238E27FC236}">
                  <a16:creationId xmlns:a16="http://schemas.microsoft.com/office/drawing/2014/main" id="{23878D97-F820-5033-DA08-023377C815BC}"/>
                </a:ext>
              </a:extLst>
            </p:cNvPr>
            <p:cNvSpPr>
              <a:spLocks noChangeShapeType="1"/>
            </p:cNvSpPr>
            <p:nvPr/>
          </p:nvSpPr>
          <p:spPr bwMode="auto">
            <a:xfrm>
              <a:off x="2930" y="441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1" name="Line 59">
              <a:extLst>
                <a:ext uri="{FF2B5EF4-FFF2-40B4-BE49-F238E27FC236}">
                  <a16:creationId xmlns:a16="http://schemas.microsoft.com/office/drawing/2014/main" id="{B7C9A089-C8E4-49DB-DFF9-04E7E86CE21E}"/>
                </a:ext>
              </a:extLst>
            </p:cNvPr>
            <p:cNvSpPr>
              <a:spLocks noChangeShapeType="1"/>
            </p:cNvSpPr>
            <p:nvPr/>
          </p:nvSpPr>
          <p:spPr bwMode="auto">
            <a:xfrm>
              <a:off x="2162" y="3600"/>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2" name="Line 60">
              <a:extLst>
                <a:ext uri="{FF2B5EF4-FFF2-40B4-BE49-F238E27FC236}">
                  <a16:creationId xmlns:a16="http://schemas.microsoft.com/office/drawing/2014/main" id="{C22F37FB-6598-6306-63BC-9C49A27EC736}"/>
                </a:ext>
              </a:extLst>
            </p:cNvPr>
            <p:cNvSpPr>
              <a:spLocks noChangeShapeType="1"/>
            </p:cNvSpPr>
            <p:nvPr/>
          </p:nvSpPr>
          <p:spPr bwMode="auto">
            <a:xfrm>
              <a:off x="2162" y="417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3" name="Line 61">
              <a:extLst>
                <a:ext uri="{FF2B5EF4-FFF2-40B4-BE49-F238E27FC236}">
                  <a16:creationId xmlns:a16="http://schemas.microsoft.com/office/drawing/2014/main" id="{79483C2D-A51B-ABCD-D4DE-FCECC35927C8}"/>
                </a:ext>
              </a:extLst>
            </p:cNvPr>
            <p:cNvSpPr>
              <a:spLocks noChangeShapeType="1"/>
            </p:cNvSpPr>
            <p:nvPr/>
          </p:nvSpPr>
          <p:spPr bwMode="auto">
            <a:xfrm>
              <a:off x="3026" y="3792"/>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latin typeface="HGP創英角ﾎﾟｯﾌﾟ体" panose="040B0A00000000000000" pitchFamily="50" charset="-128"/>
                <a:ea typeface="HGP創英角ﾎﾟｯﾌﾟ体" panose="040B0A00000000000000" pitchFamily="50" charset="-128"/>
              </a:endParaRPr>
            </a:p>
          </p:txBody>
        </p:sp>
        <p:sp>
          <p:nvSpPr>
            <p:cNvPr id="41044" name="Line 62">
              <a:extLst>
                <a:ext uri="{FF2B5EF4-FFF2-40B4-BE49-F238E27FC236}">
                  <a16:creationId xmlns:a16="http://schemas.microsoft.com/office/drawing/2014/main" id="{A58ACF11-1DA7-A53A-6D69-0124D750B521}"/>
                </a:ext>
              </a:extLst>
            </p:cNvPr>
            <p:cNvSpPr>
              <a:spLocks noChangeShapeType="1"/>
            </p:cNvSpPr>
            <p:nvPr/>
          </p:nvSpPr>
          <p:spPr bwMode="auto">
            <a:xfrm>
              <a:off x="2834" y="3456"/>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5" name="Line 63">
              <a:extLst>
                <a:ext uri="{FF2B5EF4-FFF2-40B4-BE49-F238E27FC236}">
                  <a16:creationId xmlns:a16="http://schemas.microsoft.com/office/drawing/2014/main" id="{90732A64-F5DB-EE6D-4C18-AF4FA123CBA4}"/>
                </a:ext>
              </a:extLst>
            </p:cNvPr>
            <p:cNvSpPr>
              <a:spLocks noChangeShapeType="1"/>
            </p:cNvSpPr>
            <p:nvPr/>
          </p:nvSpPr>
          <p:spPr bwMode="auto">
            <a:xfrm>
              <a:off x="2928" y="3410"/>
              <a:ext cx="0" cy="14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6" name="Line 64">
              <a:extLst>
                <a:ext uri="{FF2B5EF4-FFF2-40B4-BE49-F238E27FC236}">
                  <a16:creationId xmlns:a16="http://schemas.microsoft.com/office/drawing/2014/main" id="{7197A1F3-AB18-823E-AB96-AC2D1F887722}"/>
                </a:ext>
              </a:extLst>
            </p:cNvPr>
            <p:cNvSpPr>
              <a:spLocks noChangeShapeType="1"/>
            </p:cNvSpPr>
            <p:nvPr/>
          </p:nvSpPr>
          <p:spPr bwMode="auto">
            <a:xfrm>
              <a:off x="2928" y="3698"/>
              <a:ext cx="0" cy="14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7" name="Line 65">
              <a:extLst>
                <a:ext uri="{FF2B5EF4-FFF2-40B4-BE49-F238E27FC236}">
                  <a16:creationId xmlns:a16="http://schemas.microsoft.com/office/drawing/2014/main" id="{FC4DE98E-5E93-1276-59A4-4A0D076EE3AE}"/>
                </a:ext>
              </a:extLst>
            </p:cNvPr>
            <p:cNvSpPr>
              <a:spLocks noChangeShapeType="1"/>
            </p:cNvSpPr>
            <p:nvPr/>
          </p:nvSpPr>
          <p:spPr bwMode="auto">
            <a:xfrm>
              <a:off x="2928" y="3986"/>
              <a:ext cx="0" cy="14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8" name="Line 66">
              <a:extLst>
                <a:ext uri="{FF2B5EF4-FFF2-40B4-BE49-F238E27FC236}">
                  <a16:creationId xmlns:a16="http://schemas.microsoft.com/office/drawing/2014/main" id="{C1FFCFFB-E049-49BF-292B-B3EF88E4803E}"/>
                </a:ext>
              </a:extLst>
            </p:cNvPr>
            <p:cNvSpPr>
              <a:spLocks noChangeShapeType="1"/>
            </p:cNvSpPr>
            <p:nvPr/>
          </p:nvSpPr>
          <p:spPr bwMode="auto">
            <a:xfrm>
              <a:off x="2928" y="4274"/>
              <a:ext cx="0" cy="14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49" name="Line 67">
              <a:extLst>
                <a:ext uri="{FF2B5EF4-FFF2-40B4-BE49-F238E27FC236}">
                  <a16:creationId xmlns:a16="http://schemas.microsoft.com/office/drawing/2014/main" id="{924F40FE-64C0-5272-ED5E-505DF7BB41DD}"/>
                </a:ext>
              </a:extLst>
            </p:cNvPr>
            <p:cNvSpPr>
              <a:spLocks noChangeShapeType="1"/>
            </p:cNvSpPr>
            <p:nvPr/>
          </p:nvSpPr>
          <p:spPr bwMode="auto">
            <a:xfrm>
              <a:off x="2834" y="3744"/>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50" name="Line 68">
              <a:extLst>
                <a:ext uri="{FF2B5EF4-FFF2-40B4-BE49-F238E27FC236}">
                  <a16:creationId xmlns:a16="http://schemas.microsoft.com/office/drawing/2014/main" id="{541A403A-1045-8912-CF8C-8F0B5750372A}"/>
                </a:ext>
              </a:extLst>
            </p:cNvPr>
            <p:cNvSpPr>
              <a:spLocks noChangeShapeType="1"/>
            </p:cNvSpPr>
            <p:nvPr/>
          </p:nvSpPr>
          <p:spPr bwMode="auto">
            <a:xfrm>
              <a:off x="2834" y="4032"/>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51" name="Line 69">
              <a:extLst>
                <a:ext uri="{FF2B5EF4-FFF2-40B4-BE49-F238E27FC236}">
                  <a16:creationId xmlns:a16="http://schemas.microsoft.com/office/drawing/2014/main" id="{D55D0D5F-82FF-F323-9AB0-EA8475D3BA21}"/>
                </a:ext>
              </a:extLst>
            </p:cNvPr>
            <p:cNvSpPr>
              <a:spLocks noChangeShapeType="1"/>
            </p:cNvSpPr>
            <p:nvPr/>
          </p:nvSpPr>
          <p:spPr bwMode="auto">
            <a:xfrm>
              <a:off x="2834" y="4320"/>
              <a:ext cx="9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1052" name="Line 70">
              <a:extLst>
                <a:ext uri="{FF2B5EF4-FFF2-40B4-BE49-F238E27FC236}">
                  <a16:creationId xmlns:a16="http://schemas.microsoft.com/office/drawing/2014/main" id="{43675D27-4CA3-B8F7-1861-241EFCFF82A3}"/>
                </a:ext>
              </a:extLst>
            </p:cNvPr>
            <p:cNvSpPr>
              <a:spLocks noChangeShapeType="1"/>
            </p:cNvSpPr>
            <p:nvPr/>
          </p:nvSpPr>
          <p:spPr bwMode="auto">
            <a:xfrm>
              <a:off x="699" y="3418"/>
              <a:ext cx="622" cy="0"/>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41053" name="Line 74">
              <a:extLst>
                <a:ext uri="{FF2B5EF4-FFF2-40B4-BE49-F238E27FC236}">
                  <a16:creationId xmlns:a16="http://schemas.microsoft.com/office/drawing/2014/main" id="{14031D77-36BD-BBC2-E033-E53311C3A586}"/>
                </a:ext>
              </a:extLst>
            </p:cNvPr>
            <p:cNvSpPr>
              <a:spLocks noChangeShapeType="1"/>
            </p:cNvSpPr>
            <p:nvPr/>
          </p:nvSpPr>
          <p:spPr bwMode="auto">
            <a:xfrm flipH="1" flipV="1">
              <a:off x="1873" y="4321"/>
              <a:ext cx="430"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41054" name="Rectangle 78">
              <a:extLst>
                <a:ext uri="{FF2B5EF4-FFF2-40B4-BE49-F238E27FC236}">
                  <a16:creationId xmlns:a16="http://schemas.microsoft.com/office/drawing/2014/main" id="{A36E91AF-E2A6-7FE0-2B0B-5C4CDE3C0BB7}"/>
                </a:ext>
              </a:extLst>
            </p:cNvPr>
            <p:cNvSpPr>
              <a:spLocks noChangeArrowheads="1"/>
            </p:cNvSpPr>
            <p:nvPr/>
          </p:nvSpPr>
          <p:spPr bwMode="auto">
            <a:xfrm>
              <a:off x="746" y="3235"/>
              <a:ext cx="473"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400" dirty="0">
                  <a:latin typeface="HGP創英角ﾎﾟｯﾌﾟ体" panose="040B0A00000000000000" pitchFamily="50" charset="-128"/>
                  <a:ea typeface="HGP創英角ﾎﾟｯﾌﾟ体" panose="040B0A00000000000000" pitchFamily="50" charset="-128"/>
                </a:rPr>
                <a:t>手段の展開</a:t>
              </a:r>
            </a:p>
          </p:txBody>
        </p:sp>
        <p:sp>
          <p:nvSpPr>
            <p:cNvPr id="41055" name="Rectangle 79">
              <a:extLst>
                <a:ext uri="{FF2B5EF4-FFF2-40B4-BE49-F238E27FC236}">
                  <a16:creationId xmlns:a16="http://schemas.microsoft.com/office/drawing/2014/main" id="{CE7F6254-0201-AB58-AD81-1BA046C43ADD}"/>
                </a:ext>
              </a:extLst>
            </p:cNvPr>
            <p:cNvSpPr>
              <a:spLocks noChangeArrowheads="1"/>
            </p:cNvSpPr>
            <p:nvPr/>
          </p:nvSpPr>
          <p:spPr bwMode="auto">
            <a:xfrm>
              <a:off x="2285" y="4435"/>
              <a:ext cx="605"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1400" dirty="0">
                  <a:latin typeface="HGP創英角ﾎﾟｯﾌﾟ体" panose="040B0A00000000000000" pitchFamily="50" charset="-128"/>
                  <a:ea typeface="HGP創英角ﾎﾟｯﾌﾟ体" panose="040B0A00000000000000" pitchFamily="50" charset="-128"/>
                </a:rPr>
                <a:t>⑤</a:t>
              </a:r>
              <a:r>
                <a:rPr lang="ja-JP" altLang="en-US" sz="1400" dirty="0">
                  <a:latin typeface="HGP創英角ﾎﾟｯﾌﾟ体" panose="040B0A00000000000000" pitchFamily="50" charset="-128"/>
                  <a:ea typeface="HGP創英角ﾎﾟｯﾌﾟ体" panose="040B0A00000000000000" pitchFamily="50" charset="-128"/>
                </a:rPr>
                <a:t>　目的の確認</a:t>
              </a:r>
            </a:p>
          </p:txBody>
        </p:sp>
        <p:sp>
          <p:nvSpPr>
            <p:cNvPr id="41056" name="Rectangle 80">
              <a:extLst>
                <a:ext uri="{FF2B5EF4-FFF2-40B4-BE49-F238E27FC236}">
                  <a16:creationId xmlns:a16="http://schemas.microsoft.com/office/drawing/2014/main" id="{7712E276-6D8E-48BA-E6D8-1FC2DC7AB830}"/>
                </a:ext>
              </a:extLst>
            </p:cNvPr>
            <p:cNvSpPr>
              <a:spLocks noChangeArrowheads="1"/>
            </p:cNvSpPr>
            <p:nvPr/>
          </p:nvSpPr>
          <p:spPr bwMode="auto">
            <a:xfrm>
              <a:off x="746" y="3616"/>
              <a:ext cx="3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en-US" altLang="ja-JP" sz="1200" dirty="0">
                  <a:latin typeface="HGP創英角ﾎﾟｯﾌﾟ体" panose="040B0A00000000000000" pitchFamily="50" charset="-128"/>
                  <a:ea typeface="HGP創英角ﾎﾟｯﾌﾟ体" panose="040B0A00000000000000" pitchFamily="50" charset="-128"/>
                </a:rPr>
                <a:t>①</a:t>
              </a:r>
              <a:r>
                <a:rPr lang="ja-JP" altLang="en-US" sz="1200">
                  <a:latin typeface="HGP創英角ﾎﾟｯﾌﾟ体" panose="040B0A00000000000000" pitchFamily="50" charset="-128"/>
                  <a:ea typeface="HGP創英角ﾎﾟｯﾌﾟ体" panose="040B0A00000000000000" pitchFamily="50" charset="-128"/>
                </a:rPr>
                <a:t>　目的</a:t>
              </a:r>
            </a:p>
          </p:txBody>
        </p:sp>
        <p:sp>
          <p:nvSpPr>
            <p:cNvPr id="41057" name="Rectangle 81">
              <a:extLst>
                <a:ext uri="{FF2B5EF4-FFF2-40B4-BE49-F238E27FC236}">
                  <a16:creationId xmlns:a16="http://schemas.microsoft.com/office/drawing/2014/main" id="{4BFD3488-CEFC-3E23-2ACF-1981B6D3BA4D}"/>
                </a:ext>
              </a:extLst>
            </p:cNvPr>
            <p:cNvSpPr>
              <a:spLocks noChangeArrowheads="1"/>
            </p:cNvSpPr>
            <p:nvPr/>
          </p:nvSpPr>
          <p:spPr bwMode="auto">
            <a:xfrm>
              <a:off x="1607" y="3328"/>
              <a:ext cx="51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en-US" altLang="ja-JP" sz="1400" dirty="0">
                  <a:latin typeface="HGP創英角ﾎﾟｯﾌﾟ体" panose="040B0A00000000000000" pitchFamily="50" charset="-128"/>
                  <a:ea typeface="HGP創英角ﾎﾟｯﾌﾟ体" panose="040B0A00000000000000" pitchFamily="50" charset="-128"/>
                </a:rPr>
                <a:t>②</a:t>
              </a:r>
              <a:r>
                <a:rPr lang="ja-JP" altLang="en-US" sz="1400" dirty="0">
                  <a:latin typeface="HGP創英角ﾎﾟｯﾌﾟ体" panose="040B0A00000000000000" pitchFamily="50" charset="-128"/>
                  <a:ea typeface="HGP創英角ﾎﾟｯﾌﾟ体" panose="040B0A00000000000000" pitchFamily="50" charset="-128"/>
                </a:rPr>
                <a:t>　１次手段</a:t>
              </a:r>
            </a:p>
          </p:txBody>
        </p:sp>
        <p:sp>
          <p:nvSpPr>
            <p:cNvPr id="41058" name="Rectangle 82">
              <a:extLst>
                <a:ext uri="{FF2B5EF4-FFF2-40B4-BE49-F238E27FC236}">
                  <a16:creationId xmlns:a16="http://schemas.microsoft.com/office/drawing/2014/main" id="{6984FD3F-C665-399D-1018-DB847D464322}"/>
                </a:ext>
              </a:extLst>
            </p:cNvPr>
            <p:cNvSpPr>
              <a:spLocks noChangeArrowheads="1"/>
            </p:cNvSpPr>
            <p:nvPr/>
          </p:nvSpPr>
          <p:spPr bwMode="auto">
            <a:xfrm>
              <a:off x="2316" y="3231"/>
              <a:ext cx="51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en-US" altLang="ja-JP" sz="1400" dirty="0">
                  <a:latin typeface="HGP創英角ﾎﾟｯﾌﾟ体" panose="040B0A00000000000000" pitchFamily="50" charset="-128"/>
                  <a:ea typeface="HGP創英角ﾎﾟｯﾌﾟ体" panose="040B0A00000000000000" pitchFamily="50" charset="-128"/>
                </a:rPr>
                <a:t>③</a:t>
              </a:r>
              <a:r>
                <a:rPr lang="ja-JP" altLang="en-US" sz="1400">
                  <a:latin typeface="HGP創英角ﾎﾟｯﾌﾟ体" panose="040B0A00000000000000" pitchFamily="50" charset="-128"/>
                  <a:ea typeface="HGP創英角ﾎﾟｯﾌﾟ体" panose="040B0A00000000000000" pitchFamily="50" charset="-128"/>
                </a:rPr>
                <a:t>　２次手段</a:t>
              </a:r>
            </a:p>
          </p:txBody>
        </p:sp>
        <p:sp>
          <p:nvSpPr>
            <p:cNvPr id="41059" name="Rectangle 89">
              <a:extLst>
                <a:ext uri="{FF2B5EF4-FFF2-40B4-BE49-F238E27FC236}">
                  <a16:creationId xmlns:a16="http://schemas.microsoft.com/office/drawing/2014/main" id="{BCCC1FF8-1A00-0ED2-B785-19D34F3CE3BC}"/>
                </a:ext>
              </a:extLst>
            </p:cNvPr>
            <p:cNvSpPr>
              <a:spLocks noChangeArrowheads="1"/>
            </p:cNvSpPr>
            <p:nvPr/>
          </p:nvSpPr>
          <p:spPr bwMode="auto">
            <a:xfrm>
              <a:off x="3010" y="3174"/>
              <a:ext cx="65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80000"/>
                </a:lnSpc>
                <a:spcBef>
                  <a:spcPct val="0"/>
                </a:spcBef>
                <a:buFontTx/>
                <a:buNone/>
              </a:pPr>
              <a:r>
                <a:rPr lang="en-US" altLang="ja-JP" sz="1400" dirty="0">
                  <a:latin typeface="HGP創英角ﾎﾟｯﾌﾟ体" panose="040B0A00000000000000" pitchFamily="50" charset="-128"/>
                  <a:ea typeface="HGP創英角ﾎﾟｯﾌﾟ体" panose="040B0A00000000000000" pitchFamily="50" charset="-128"/>
                </a:rPr>
                <a:t>④</a:t>
              </a:r>
              <a:r>
                <a:rPr lang="ja-JP" altLang="en-US" sz="1400">
                  <a:latin typeface="HGP創英角ﾎﾟｯﾌﾟ体" panose="040B0A00000000000000" pitchFamily="50" charset="-128"/>
                  <a:ea typeface="HGP創英角ﾎﾟｯﾌﾟ体" panose="040B0A00000000000000" pitchFamily="50" charset="-128"/>
                </a:rPr>
                <a:t>　３次手段</a:t>
              </a:r>
            </a:p>
          </p:txBody>
        </p:sp>
      </p:grpSp>
      <p:grpSp>
        <p:nvGrpSpPr>
          <p:cNvPr id="40963" name="Group 57">
            <a:extLst>
              <a:ext uri="{FF2B5EF4-FFF2-40B4-BE49-F238E27FC236}">
                <a16:creationId xmlns:a16="http://schemas.microsoft.com/office/drawing/2014/main" id="{67C9EE6E-4078-9D3F-AFB5-F4295B3AFA1E}"/>
              </a:ext>
            </a:extLst>
          </p:cNvPr>
          <p:cNvGrpSpPr>
            <a:grpSpLocks/>
          </p:cNvGrpSpPr>
          <p:nvPr/>
        </p:nvGrpSpPr>
        <p:grpSpPr bwMode="auto">
          <a:xfrm>
            <a:off x="704850" y="3653791"/>
            <a:ext cx="7829550" cy="2990850"/>
            <a:chOff x="444" y="4728"/>
            <a:chExt cx="3603" cy="1308"/>
          </a:xfrm>
        </p:grpSpPr>
        <p:sp>
          <p:nvSpPr>
            <p:cNvPr id="40965" name="Rectangle 26">
              <a:extLst>
                <a:ext uri="{FF2B5EF4-FFF2-40B4-BE49-F238E27FC236}">
                  <a16:creationId xmlns:a16="http://schemas.microsoft.com/office/drawing/2014/main" id="{924CA9FA-6D09-1133-0C62-D044D016FCDB}"/>
                </a:ext>
              </a:extLst>
            </p:cNvPr>
            <p:cNvSpPr>
              <a:spLocks noChangeArrowheads="1"/>
            </p:cNvSpPr>
            <p:nvPr/>
          </p:nvSpPr>
          <p:spPr bwMode="auto">
            <a:xfrm>
              <a:off x="444" y="4929"/>
              <a:ext cx="270" cy="945"/>
            </a:xfrm>
            <a:prstGeom prst="rect">
              <a:avLst/>
            </a:prstGeom>
            <a:noFill/>
            <a:ln w="127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80000"/>
                </a:lnSpc>
                <a:spcBef>
                  <a:spcPct val="0"/>
                </a:spcBef>
                <a:buFontTx/>
                <a:buNone/>
              </a:pPr>
              <a:r>
                <a:rPr lang="ja-JP" altLang="en-US" sz="1500" dirty="0">
                  <a:latin typeface="HGP創英角ﾎﾟｯﾌﾟ体" panose="040B0A00000000000000" pitchFamily="50" charset="-128"/>
                  <a:ea typeface="HGP創英角ﾎﾟｯﾌﾟ体" panose="040B0A00000000000000" pitchFamily="50" charset="-128"/>
                </a:rPr>
                <a:t>ＱＣサークル活動を</a:t>
              </a:r>
              <a:br>
                <a:rPr lang="ja-JP" altLang="en-US" sz="1500" dirty="0">
                  <a:latin typeface="HGP創英角ﾎﾟｯﾌﾟ体" panose="040B0A00000000000000" pitchFamily="50" charset="-128"/>
                  <a:ea typeface="HGP創英角ﾎﾟｯﾌﾟ体" panose="040B0A00000000000000" pitchFamily="50" charset="-128"/>
                </a:rPr>
              </a:br>
              <a:r>
                <a:rPr lang="ja-JP" altLang="en-US" sz="1500" dirty="0">
                  <a:latin typeface="HGP創英角ﾎﾟｯﾌﾟ体" panose="040B0A00000000000000" pitchFamily="50" charset="-128"/>
                  <a:ea typeface="HGP創英角ﾎﾟｯﾌﾟ体" panose="040B0A00000000000000" pitchFamily="50" charset="-128"/>
                </a:rPr>
                <a:t>　　活発にするためには</a:t>
              </a:r>
            </a:p>
          </p:txBody>
        </p:sp>
        <p:sp>
          <p:nvSpPr>
            <p:cNvPr id="40966" name="Rectangle 27">
              <a:extLst>
                <a:ext uri="{FF2B5EF4-FFF2-40B4-BE49-F238E27FC236}">
                  <a16:creationId xmlns:a16="http://schemas.microsoft.com/office/drawing/2014/main" id="{297DE4BB-3652-81B4-80C5-42A6CBF8A37F}"/>
                </a:ext>
              </a:extLst>
            </p:cNvPr>
            <p:cNvSpPr>
              <a:spLocks noChangeArrowheads="1"/>
            </p:cNvSpPr>
            <p:nvPr/>
          </p:nvSpPr>
          <p:spPr bwMode="auto">
            <a:xfrm>
              <a:off x="897" y="4920"/>
              <a:ext cx="708"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事務局がサークルの</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面倒をよく見る</a:t>
              </a:r>
            </a:p>
          </p:txBody>
        </p:sp>
        <p:sp>
          <p:nvSpPr>
            <p:cNvPr id="40967" name="Rectangle 27">
              <a:extLst>
                <a:ext uri="{FF2B5EF4-FFF2-40B4-BE49-F238E27FC236}">
                  <a16:creationId xmlns:a16="http://schemas.microsoft.com/office/drawing/2014/main" id="{1FBF8D02-CEF8-F90D-B08E-2CA8E341A686}"/>
                </a:ext>
              </a:extLst>
            </p:cNvPr>
            <p:cNvSpPr>
              <a:spLocks noChangeArrowheads="1"/>
            </p:cNvSpPr>
            <p:nvPr/>
          </p:nvSpPr>
          <p:spPr bwMode="auto">
            <a:xfrm>
              <a:off x="897" y="5622"/>
              <a:ext cx="708"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上司がアドバイス</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をする</a:t>
              </a:r>
            </a:p>
          </p:txBody>
        </p:sp>
        <p:sp>
          <p:nvSpPr>
            <p:cNvPr id="40968" name="Rectangle 27">
              <a:extLst>
                <a:ext uri="{FF2B5EF4-FFF2-40B4-BE49-F238E27FC236}">
                  <a16:creationId xmlns:a16="http://schemas.microsoft.com/office/drawing/2014/main" id="{449EFB07-2B9A-AC44-4A09-98E5B3D4FD86}"/>
                </a:ext>
              </a:extLst>
            </p:cNvPr>
            <p:cNvSpPr>
              <a:spLocks noChangeArrowheads="1"/>
            </p:cNvSpPr>
            <p:nvPr/>
          </p:nvSpPr>
          <p:spPr bwMode="auto">
            <a:xfrm>
              <a:off x="1797" y="4767"/>
              <a:ext cx="7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各社のＱＣサークルの</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運営方法を調べる</a:t>
              </a:r>
            </a:p>
          </p:txBody>
        </p:sp>
        <p:sp>
          <p:nvSpPr>
            <p:cNvPr id="40969" name="Rectangle 27">
              <a:extLst>
                <a:ext uri="{FF2B5EF4-FFF2-40B4-BE49-F238E27FC236}">
                  <a16:creationId xmlns:a16="http://schemas.microsoft.com/office/drawing/2014/main" id="{AE51A2A9-34AC-629F-3212-6B342DC5225B}"/>
                </a:ext>
              </a:extLst>
            </p:cNvPr>
            <p:cNvSpPr>
              <a:spLocks noChangeArrowheads="1"/>
            </p:cNvSpPr>
            <p:nvPr/>
          </p:nvSpPr>
          <p:spPr bwMode="auto">
            <a:xfrm>
              <a:off x="1797" y="5097"/>
              <a:ext cx="7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サークルのニーズを</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正しくつかむ</a:t>
              </a:r>
            </a:p>
          </p:txBody>
        </p:sp>
        <p:sp>
          <p:nvSpPr>
            <p:cNvPr id="40970" name="Rectangle 27">
              <a:extLst>
                <a:ext uri="{FF2B5EF4-FFF2-40B4-BE49-F238E27FC236}">
                  <a16:creationId xmlns:a16="http://schemas.microsoft.com/office/drawing/2014/main" id="{F5E800B0-9B9A-0D82-80B2-E35E54C57665}"/>
                </a:ext>
              </a:extLst>
            </p:cNvPr>
            <p:cNvSpPr>
              <a:spLocks noChangeArrowheads="1"/>
            </p:cNvSpPr>
            <p:nvPr/>
          </p:nvSpPr>
          <p:spPr bwMode="auto">
            <a:xfrm>
              <a:off x="1797" y="5469"/>
              <a:ext cx="7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ＱＣサークルの運営</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方法を理解する</a:t>
              </a:r>
            </a:p>
          </p:txBody>
        </p:sp>
        <p:sp>
          <p:nvSpPr>
            <p:cNvPr id="40971" name="Rectangle 27">
              <a:extLst>
                <a:ext uri="{FF2B5EF4-FFF2-40B4-BE49-F238E27FC236}">
                  <a16:creationId xmlns:a16="http://schemas.microsoft.com/office/drawing/2014/main" id="{EF035226-6266-41C9-53FF-605A572DB4DC}"/>
                </a:ext>
              </a:extLst>
            </p:cNvPr>
            <p:cNvSpPr>
              <a:spLocks noChangeArrowheads="1"/>
            </p:cNvSpPr>
            <p:nvPr/>
          </p:nvSpPr>
          <p:spPr bwMode="auto">
            <a:xfrm>
              <a:off x="1797" y="5796"/>
              <a:ext cx="7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各サークルの実態</a:t>
              </a:r>
              <a:br>
                <a:rPr lang="ja-JP" altLang="en-US" sz="1200">
                  <a:latin typeface="HGP創英角ﾎﾟｯﾌﾟ体" panose="040B0A00000000000000" pitchFamily="50" charset="-128"/>
                  <a:ea typeface="HGP創英角ﾎﾟｯﾌﾟ体" panose="040B0A00000000000000" pitchFamily="50" charset="-128"/>
                </a:rPr>
              </a:br>
              <a:r>
                <a:rPr lang="ja-JP" altLang="en-US" sz="1200">
                  <a:latin typeface="HGP創英角ﾎﾟｯﾌﾟ体" panose="040B0A00000000000000" pitchFamily="50" charset="-128"/>
                  <a:ea typeface="HGP創英角ﾎﾟｯﾌﾟ体" panose="040B0A00000000000000" pitchFamily="50" charset="-128"/>
                </a:rPr>
                <a:t>を把握する</a:t>
              </a:r>
            </a:p>
          </p:txBody>
        </p:sp>
        <p:sp>
          <p:nvSpPr>
            <p:cNvPr id="40972" name="Rectangle 27">
              <a:extLst>
                <a:ext uri="{FF2B5EF4-FFF2-40B4-BE49-F238E27FC236}">
                  <a16:creationId xmlns:a16="http://schemas.microsoft.com/office/drawing/2014/main" id="{F86CF520-9CD8-F9C5-091B-E65E6E76E09B}"/>
                </a:ext>
              </a:extLst>
            </p:cNvPr>
            <p:cNvSpPr>
              <a:spLocks noChangeArrowheads="1"/>
            </p:cNvSpPr>
            <p:nvPr/>
          </p:nvSpPr>
          <p:spPr bwMode="auto">
            <a:xfrm>
              <a:off x="2742" y="4728"/>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発表会などで情報を得る</a:t>
              </a:r>
            </a:p>
          </p:txBody>
        </p:sp>
        <p:sp>
          <p:nvSpPr>
            <p:cNvPr id="40973" name="Rectangle 27">
              <a:extLst>
                <a:ext uri="{FF2B5EF4-FFF2-40B4-BE49-F238E27FC236}">
                  <a16:creationId xmlns:a16="http://schemas.microsoft.com/office/drawing/2014/main" id="{5B411510-6B62-4E02-D37A-3D28CE484709}"/>
                </a:ext>
              </a:extLst>
            </p:cNvPr>
            <p:cNvSpPr>
              <a:spLocks noChangeArrowheads="1"/>
            </p:cNvSpPr>
            <p:nvPr/>
          </p:nvSpPr>
          <p:spPr bwMode="auto">
            <a:xfrm>
              <a:off x="2742" y="4878"/>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各社の事務局を訪問する</a:t>
              </a:r>
            </a:p>
          </p:txBody>
        </p:sp>
        <p:sp>
          <p:nvSpPr>
            <p:cNvPr id="40974" name="Rectangle 27">
              <a:extLst>
                <a:ext uri="{FF2B5EF4-FFF2-40B4-BE49-F238E27FC236}">
                  <a16:creationId xmlns:a16="http://schemas.microsoft.com/office/drawing/2014/main" id="{EF5C53A4-44BE-3999-A621-9CECD40DD911}"/>
                </a:ext>
              </a:extLst>
            </p:cNvPr>
            <p:cNvSpPr>
              <a:spLocks noChangeArrowheads="1"/>
            </p:cNvSpPr>
            <p:nvPr/>
          </p:nvSpPr>
          <p:spPr bwMode="auto">
            <a:xfrm>
              <a:off x="2745" y="5073"/>
              <a:ext cx="1296"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サークルとの話し合いを多くする</a:t>
              </a:r>
            </a:p>
          </p:txBody>
        </p:sp>
        <p:sp>
          <p:nvSpPr>
            <p:cNvPr id="40975" name="Rectangle 27">
              <a:extLst>
                <a:ext uri="{FF2B5EF4-FFF2-40B4-BE49-F238E27FC236}">
                  <a16:creationId xmlns:a16="http://schemas.microsoft.com/office/drawing/2014/main" id="{82CC5E35-E6F6-24CA-3073-C9E30B4403BC}"/>
                </a:ext>
              </a:extLst>
            </p:cNvPr>
            <p:cNvSpPr>
              <a:spLocks noChangeArrowheads="1"/>
            </p:cNvSpPr>
            <p:nvPr/>
          </p:nvSpPr>
          <p:spPr bwMode="auto">
            <a:xfrm>
              <a:off x="2748" y="5220"/>
              <a:ext cx="1290"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データをＱ７で解析する</a:t>
              </a:r>
            </a:p>
          </p:txBody>
        </p:sp>
        <p:sp>
          <p:nvSpPr>
            <p:cNvPr id="40976" name="Rectangle 27">
              <a:extLst>
                <a:ext uri="{FF2B5EF4-FFF2-40B4-BE49-F238E27FC236}">
                  <a16:creationId xmlns:a16="http://schemas.microsoft.com/office/drawing/2014/main" id="{00FAA8DB-693D-8B85-DF4D-3E607A3E034F}"/>
                </a:ext>
              </a:extLst>
            </p:cNvPr>
            <p:cNvSpPr>
              <a:spLocks noChangeArrowheads="1"/>
            </p:cNvSpPr>
            <p:nvPr/>
          </p:nvSpPr>
          <p:spPr bwMode="auto">
            <a:xfrm>
              <a:off x="2742" y="5406"/>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ＱＣサークルの運営の教育を受ける</a:t>
              </a:r>
            </a:p>
          </p:txBody>
        </p:sp>
        <p:sp>
          <p:nvSpPr>
            <p:cNvPr id="40977" name="Rectangle 27">
              <a:extLst>
                <a:ext uri="{FF2B5EF4-FFF2-40B4-BE49-F238E27FC236}">
                  <a16:creationId xmlns:a16="http://schemas.microsoft.com/office/drawing/2014/main" id="{3B3B631A-175F-BC4C-7254-03F2805F79E0}"/>
                </a:ext>
              </a:extLst>
            </p:cNvPr>
            <p:cNvSpPr>
              <a:spLocks noChangeArrowheads="1"/>
            </p:cNvSpPr>
            <p:nvPr/>
          </p:nvSpPr>
          <p:spPr bwMode="auto">
            <a:xfrm>
              <a:off x="2742" y="5553"/>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管理者ＱＣサークルを行う</a:t>
              </a:r>
            </a:p>
          </p:txBody>
        </p:sp>
        <p:sp>
          <p:nvSpPr>
            <p:cNvPr id="40978" name="Rectangle 27">
              <a:extLst>
                <a:ext uri="{FF2B5EF4-FFF2-40B4-BE49-F238E27FC236}">
                  <a16:creationId xmlns:a16="http://schemas.microsoft.com/office/drawing/2014/main" id="{666B667A-096B-5D91-31DC-7A5E166494EE}"/>
                </a:ext>
              </a:extLst>
            </p:cNvPr>
            <p:cNvSpPr>
              <a:spLocks noChangeArrowheads="1"/>
            </p:cNvSpPr>
            <p:nvPr/>
          </p:nvSpPr>
          <p:spPr bwMode="auto">
            <a:xfrm>
              <a:off x="2739" y="5751"/>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自分の担当サークルと懇談会をする</a:t>
              </a:r>
            </a:p>
          </p:txBody>
        </p:sp>
        <p:sp>
          <p:nvSpPr>
            <p:cNvPr id="40979" name="Rectangle 27">
              <a:extLst>
                <a:ext uri="{FF2B5EF4-FFF2-40B4-BE49-F238E27FC236}">
                  <a16:creationId xmlns:a16="http://schemas.microsoft.com/office/drawing/2014/main" id="{BA94A104-0811-7612-BBF8-0AB931D162C0}"/>
                </a:ext>
              </a:extLst>
            </p:cNvPr>
            <p:cNvSpPr>
              <a:spLocks noChangeArrowheads="1"/>
            </p:cNvSpPr>
            <p:nvPr/>
          </p:nvSpPr>
          <p:spPr bwMode="auto">
            <a:xfrm>
              <a:off x="2742" y="5901"/>
              <a:ext cx="1305" cy="13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200">
                  <a:latin typeface="HGP創英角ﾎﾟｯﾌﾟ体" panose="040B0A00000000000000" pitchFamily="50" charset="-128"/>
                  <a:ea typeface="HGP創英角ﾎﾟｯﾌﾟ体" panose="040B0A00000000000000" pitchFamily="50" charset="-128"/>
                </a:rPr>
                <a:t>他社を含めサークル活動を観察する</a:t>
              </a:r>
            </a:p>
          </p:txBody>
        </p:sp>
        <p:cxnSp>
          <p:nvCxnSpPr>
            <p:cNvPr id="40980" name="直線コネクタ 115">
              <a:extLst>
                <a:ext uri="{FF2B5EF4-FFF2-40B4-BE49-F238E27FC236}">
                  <a16:creationId xmlns:a16="http://schemas.microsoft.com/office/drawing/2014/main" id="{7C3D2CDD-3029-5695-AC44-5AEB85B53642}"/>
                </a:ext>
              </a:extLst>
            </p:cNvPr>
            <p:cNvCxnSpPr>
              <a:cxnSpLocks noChangeShapeType="1"/>
            </p:cNvCxnSpPr>
            <p:nvPr/>
          </p:nvCxnSpPr>
          <p:spPr bwMode="auto">
            <a:xfrm flipV="1">
              <a:off x="713" y="5397"/>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1" name="直線コネクタ 116">
              <a:extLst>
                <a:ext uri="{FF2B5EF4-FFF2-40B4-BE49-F238E27FC236}">
                  <a16:creationId xmlns:a16="http://schemas.microsoft.com/office/drawing/2014/main" id="{D93E3D53-4B45-20A2-3545-C9AD5ECBDC3C}"/>
                </a:ext>
              </a:extLst>
            </p:cNvPr>
            <p:cNvCxnSpPr>
              <a:cxnSpLocks noChangeShapeType="1"/>
            </p:cNvCxnSpPr>
            <p:nvPr/>
          </p:nvCxnSpPr>
          <p:spPr bwMode="auto">
            <a:xfrm flipV="1">
              <a:off x="801" y="5022"/>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2" name="直線コネクタ 117">
              <a:extLst>
                <a:ext uri="{FF2B5EF4-FFF2-40B4-BE49-F238E27FC236}">
                  <a16:creationId xmlns:a16="http://schemas.microsoft.com/office/drawing/2014/main" id="{8AD51E79-5E2A-83AF-30B6-212DD80A8CDF}"/>
                </a:ext>
              </a:extLst>
            </p:cNvPr>
            <p:cNvCxnSpPr>
              <a:cxnSpLocks noChangeShapeType="1"/>
            </p:cNvCxnSpPr>
            <p:nvPr/>
          </p:nvCxnSpPr>
          <p:spPr bwMode="auto">
            <a:xfrm flipV="1">
              <a:off x="801" y="5730"/>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3" name="直線コネクタ 118">
              <a:extLst>
                <a:ext uri="{FF2B5EF4-FFF2-40B4-BE49-F238E27FC236}">
                  <a16:creationId xmlns:a16="http://schemas.microsoft.com/office/drawing/2014/main" id="{6555B4D0-E5FA-EF1D-86E5-5EF5555B954F}"/>
                </a:ext>
              </a:extLst>
            </p:cNvPr>
            <p:cNvCxnSpPr>
              <a:cxnSpLocks noChangeShapeType="1"/>
            </p:cNvCxnSpPr>
            <p:nvPr/>
          </p:nvCxnSpPr>
          <p:spPr bwMode="auto">
            <a:xfrm rot="5400000" flipH="1" flipV="1">
              <a:off x="454" y="5373"/>
              <a:ext cx="703" cy="1"/>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4" name="直線コネクタ 121">
              <a:extLst>
                <a:ext uri="{FF2B5EF4-FFF2-40B4-BE49-F238E27FC236}">
                  <a16:creationId xmlns:a16="http://schemas.microsoft.com/office/drawing/2014/main" id="{28EE1D11-FF93-AF97-9B8B-858B6A447D4D}"/>
                </a:ext>
              </a:extLst>
            </p:cNvPr>
            <p:cNvCxnSpPr>
              <a:cxnSpLocks noChangeShapeType="1"/>
            </p:cNvCxnSpPr>
            <p:nvPr/>
          </p:nvCxnSpPr>
          <p:spPr bwMode="auto">
            <a:xfrm flipV="1">
              <a:off x="1611" y="5016"/>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5" name="直線コネクタ 122">
              <a:extLst>
                <a:ext uri="{FF2B5EF4-FFF2-40B4-BE49-F238E27FC236}">
                  <a16:creationId xmlns:a16="http://schemas.microsoft.com/office/drawing/2014/main" id="{8E5A33CA-198F-5797-2874-4BCC8C8F8FE1}"/>
                </a:ext>
              </a:extLst>
            </p:cNvPr>
            <p:cNvCxnSpPr>
              <a:cxnSpLocks noChangeShapeType="1"/>
            </p:cNvCxnSpPr>
            <p:nvPr/>
          </p:nvCxnSpPr>
          <p:spPr bwMode="auto">
            <a:xfrm flipV="1">
              <a:off x="1710" y="4890"/>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6" name="直線コネクタ 123">
              <a:extLst>
                <a:ext uri="{FF2B5EF4-FFF2-40B4-BE49-F238E27FC236}">
                  <a16:creationId xmlns:a16="http://schemas.microsoft.com/office/drawing/2014/main" id="{B17577EB-0133-E1A9-124A-78ABD74018CF}"/>
                </a:ext>
              </a:extLst>
            </p:cNvPr>
            <p:cNvCxnSpPr>
              <a:cxnSpLocks noChangeShapeType="1"/>
            </p:cNvCxnSpPr>
            <p:nvPr/>
          </p:nvCxnSpPr>
          <p:spPr bwMode="auto">
            <a:xfrm flipV="1">
              <a:off x="1707" y="5181"/>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7" name="直線コネクタ 124">
              <a:extLst>
                <a:ext uri="{FF2B5EF4-FFF2-40B4-BE49-F238E27FC236}">
                  <a16:creationId xmlns:a16="http://schemas.microsoft.com/office/drawing/2014/main" id="{68D622C9-A0CC-8F69-40DB-0B063746EC0D}"/>
                </a:ext>
              </a:extLst>
            </p:cNvPr>
            <p:cNvCxnSpPr>
              <a:cxnSpLocks noChangeShapeType="1"/>
            </p:cNvCxnSpPr>
            <p:nvPr/>
          </p:nvCxnSpPr>
          <p:spPr bwMode="auto">
            <a:xfrm rot="5400000" flipH="1" flipV="1">
              <a:off x="1560" y="5035"/>
              <a:ext cx="295"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8" name="直線コネクタ 127">
              <a:extLst>
                <a:ext uri="{FF2B5EF4-FFF2-40B4-BE49-F238E27FC236}">
                  <a16:creationId xmlns:a16="http://schemas.microsoft.com/office/drawing/2014/main" id="{EBC82EC3-59D3-A784-CC03-9563746E7518}"/>
                </a:ext>
              </a:extLst>
            </p:cNvPr>
            <p:cNvCxnSpPr>
              <a:cxnSpLocks noChangeShapeType="1"/>
            </p:cNvCxnSpPr>
            <p:nvPr/>
          </p:nvCxnSpPr>
          <p:spPr bwMode="auto">
            <a:xfrm flipV="1">
              <a:off x="1611" y="5721"/>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89" name="直線コネクタ 128">
              <a:extLst>
                <a:ext uri="{FF2B5EF4-FFF2-40B4-BE49-F238E27FC236}">
                  <a16:creationId xmlns:a16="http://schemas.microsoft.com/office/drawing/2014/main" id="{04DF7456-5FE7-F2F4-29C5-5844A7606868}"/>
                </a:ext>
              </a:extLst>
            </p:cNvPr>
            <p:cNvCxnSpPr>
              <a:cxnSpLocks noChangeShapeType="1"/>
            </p:cNvCxnSpPr>
            <p:nvPr/>
          </p:nvCxnSpPr>
          <p:spPr bwMode="auto">
            <a:xfrm flipV="1">
              <a:off x="1710" y="5559"/>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0" name="直線コネクタ 129">
              <a:extLst>
                <a:ext uri="{FF2B5EF4-FFF2-40B4-BE49-F238E27FC236}">
                  <a16:creationId xmlns:a16="http://schemas.microsoft.com/office/drawing/2014/main" id="{6B12E36F-E58C-84DD-D957-119E9DB25777}"/>
                </a:ext>
              </a:extLst>
            </p:cNvPr>
            <p:cNvCxnSpPr>
              <a:cxnSpLocks noChangeShapeType="1"/>
            </p:cNvCxnSpPr>
            <p:nvPr/>
          </p:nvCxnSpPr>
          <p:spPr bwMode="auto">
            <a:xfrm flipV="1">
              <a:off x="1707" y="5886"/>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1" name="直線コネクタ 130">
              <a:extLst>
                <a:ext uri="{FF2B5EF4-FFF2-40B4-BE49-F238E27FC236}">
                  <a16:creationId xmlns:a16="http://schemas.microsoft.com/office/drawing/2014/main" id="{CD41E7B7-AFB6-EE23-3245-B7695269A1B8}"/>
                </a:ext>
              </a:extLst>
            </p:cNvPr>
            <p:cNvCxnSpPr>
              <a:cxnSpLocks noChangeShapeType="1"/>
            </p:cNvCxnSpPr>
            <p:nvPr/>
          </p:nvCxnSpPr>
          <p:spPr bwMode="auto">
            <a:xfrm rot="5400000" flipH="1" flipV="1">
              <a:off x="1543" y="5724"/>
              <a:ext cx="329"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2" name="直線コネクタ 131">
              <a:extLst>
                <a:ext uri="{FF2B5EF4-FFF2-40B4-BE49-F238E27FC236}">
                  <a16:creationId xmlns:a16="http://schemas.microsoft.com/office/drawing/2014/main" id="{2380C702-2D59-B110-7C9E-DD5AFFFA02F6}"/>
                </a:ext>
              </a:extLst>
            </p:cNvPr>
            <p:cNvCxnSpPr>
              <a:cxnSpLocks noChangeShapeType="1"/>
            </p:cNvCxnSpPr>
            <p:nvPr/>
          </p:nvCxnSpPr>
          <p:spPr bwMode="auto">
            <a:xfrm flipV="1">
              <a:off x="2559" y="4878"/>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3" name="直線コネクタ 132">
              <a:extLst>
                <a:ext uri="{FF2B5EF4-FFF2-40B4-BE49-F238E27FC236}">
                  <a16:creationId xmlns:a16="http://schemas.microsoft.com/office/drawing/2014/main" id="{6ACBE752-B762-9CA9-B83D-7742932D5A58}"/>
                </a:ext>
              </a:extLst>
            </p:cNvPr>
            <p:cNvCxnSpPr>
              <a:cxnSpLocks noChangeShapeType="1"/>
            </p:cNvCxnSpPr>
            <p:nvPr/>
          </p:nvCxnSpPr>
          <p:spPr bwMode="auto">
            <a:xfrm flipV="1">
              <a:off x="2655" y="4809"/>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4" name="直線コネクタ 133">
              <a:extLst>
                <a:ext uri="{FF2B5EF4-FFF2-40B4-BE49-F238E27FC236}">
                  <a16:creationId xmlns:a16="http://schemas.microsoft.com/office/drawing/2014/main" id="{DE2C852F-8CFB-0ED8-9B9B-2CE6E443E844}"/>
                </a:ext>
              </a:extLst>
            </p:cNvPr>
            <p:cNvCxnSpPr>
              <a:cxnSpLocks noChangeShapeType="1"/>
            </p:cNvCxnSpPr>
            <p:nvPr/>
          </p:nvCxnSpPr>
          <p:spPr bwMode="auto">
            <a:xfrm flipV="1">
              <a:off x="2652" y="4953"/>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5" name="直線コネクタ 134">
              <a:extLst>
                <a:ext uri="{FF2B5EF4-FFF2-40B4-BE49-F238E27FC236}">
                  <a16:creationId xmlns:a16="http://schemas.microsoft.com/office/drawing/2014/main" id="{5C7CAE3B-E296-3A98-510A-991CE7361391}"/>
                </a:ext>
              </a:extLst>
            </p:cNvPr>
            <p:cNvCxnSpPr>
              <a:cxnSpLocks noChangeShapeType="1"/>
            </p:cNvCxnSpPr>
            <p:nvPr/>
          </p:nvCxnSpPr>
          <p:spPr bwMode="auto">
            <a:xfrm rot="5400000" flipH="1" flipV="1">
              <a:off x="2579" y="4882"/>
              <a:ext cx="148"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6" name="直線コネクタ 135">
              <a:extLst>
                <a:ext uri="{FF2B5EF4-FFF2-40B4-BE49-F238E27FC236}">
                  <a16:creationId xmlns:a16="http://schemas.microsoft.com/office/drawing/2014/main" id="{02DE74B4-FC58-7CB6-2251-2A66B0D25EA4}"/>
                </a:ext>
              </a:extLst>
            </p:cNvPr>
            <p:cNvCxnSpPr>
              <a:cxnSpLocks noChangeShapeType="1"/>
            </p:cNvCxnSpPr>
            <p:nvPr/>
          </p:nvCxnSpPr>
          <p:spPr bwMode="auto">
            <a:xfrm flipV="1">
              <a:off x="2562" y="5202"/>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7" name="直線コネクタ 136">
              <a:extLst>
                <a:ext uri="{FF2B5EF4-FFF2-40B4-BE49-F238E27FC236}">
                  <a16:creationId xmlns:a16="http://schemas.microsoft.com/office/drawing/2014/main" id="{9D2736E4-3458-91FE-9D1C-A1E3C6A82F53}"/>
                </a:ext>
              </a:extLst>
            </p:cNvPr>
            <p:cNvCxnSpPr>
              <a:cxnSpLocks noChangeShapeType="1"/>
            </p:cNvCxnSpPr>
            <p:nvPr/>
          </p:nvCxnSpPr>
          <p:spPr bwMode="auto">
            <a:xfrm flipV="1">
              <a:off x="2658" y="5133"/>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8" name="直線コネクタ 137">
              <a:extLst>
                <a:ext uri="{FF2B5EF4-FFF2-40B4-BE49-F238E27FC236}">
                  <a16:creationId xmlns:a16="http://schemas.microsoft.com/office/drawing/2014/main" id="{FA65115D-87C9-B61F-8CA9-E1C116154036}"/>
                </a:ext>
              </a:extLst>
            </p:cNvPr>
            <p:cNvCxnSpPr>
              <a:cxnSpLocks noChangeShapeType="1"/>
            </p:cNvCxnSpPr>
            <p:nvPr/>
          </p:nvCxnSpPr>
          <p:spPr bwMode="auto">
            <a:xfrm flipV="1">
              <a:off x="2655" y="5277"/>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0999" name="直線コネクタ 138">
              <a:extLst>
                <a:ext uri="{FF2B5EF4-FFF2-40B4-BE49-F238E27FC236}">
                  <a16:creationId xmlns:a16="http://schemas.microsoft.com/office/drawing/2014/main" id="{D0ED6E75-E636-5A14-6A73-144AA2C0CBEE}"/>
                </a:ext>
              </a:extLst>
            </p:cNvPr>
            <p:cNvCxnSpPr>
              <a:cxnSpLocks noChangeShapeType="1"/>
            </p:cNvCxnSpPr>
            <p:nvPr/>
          </p:nvCxnSpPr>
          <p:spPr bwMode="auto">
            <a:xfrm rot="5400000" flipH="1" flipV="1">
              <a:off x="2582" y="5206"/>
              <a:ext cx="148"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0" name="直線コネクタ 139">
              <a:extLst>
                <a:ext uri="{FF2B5EF4-FFF2-40B4-BE49-F238E27FC236}">
                  <a16:creationId xmlns:a16="http://schemas.microsoft.com/office/drawing/2014/main" id="{8635AE94-5630-AE24-C074-F4CC9F232226}"/>
                </a:ext>
              </a:extLst>
            </p:cNvPr>
            <p:cNvCxnSpPr>
              <a:cxnSpLocks noChangeShapeType="1"/>
            </p:cNvCxnSpPr>
            <p:nvPr/>
          </p:nvCxnSpPr>
          <p:spPr bwMode="auto">
            <a:xfrm flipV="1">
              <a:off x="2559" y="5565"/>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1" name="直線コネクタ 140">
              <a:extLst>
                <a:ext uri="{FF2B5EF4-FFF2-40B4-BE49-F238E27FC236}">
                  <a16:creationId xmlns:a16="http://schemas.microsoft.com/office/drawing/2014/main" id="{9B82E410-72E2-DDEB-1537-AC6CBE7E60CD}"/>
                </a:ext>
              </a:extLst>
            </p:cNvPr>
            <p:cNvCxnSpPr>
              <a:cxnSpLocks noChangeShapeType="1"/>
            </p:cNvCxnSpPr>
            <p:nvPr/>
          </p:nvCxnSpPr>
          <p:spPr bwMode="auto">
            <a:xfrm flipV="1">
              <a:off x="2655" y="5496"/>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2" name="直線コネクタ 141">
              <a:extLst>
                <a:ext uri="{FF2B5EF4-FFF2-40B4-BE49-F238E27FC236}">
                  <a16:creationId xmlns:a16="http://schemas.microsoft.com/office/drawing/2014/main" id="{AD249946-DCA2-4DE0-32EF-AA4EF646C19A}"/>
                </a:ext>
              </a:extLst>
            </p:cNvPr>
            <p:cNvCxnSpPr>
              <a:cxnSpLocks noChangeShapeType="1"/>
            </p:cNvCxnSpPr>
            <p:nvPr/>
          </p:nvCxnSpPr>
          <p:spPr bwMode="auto">
            <a:xfrm flipV="1">
              <a:off x="2652" y="5640"/>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3" name="直線コネクタ 142">
              <a:extLst>
                <a:ext uri="{FF2B5EF4-FFF2-40B4-BE49-F238E27FC236}">
                  <a16:creationId xmlns:a16="http://schemas.microsoft.com/office/drawing/2014/main" id="{5EB933F9-E01E-D4E0-3102-978E764D4F9A}"/>
                </a:ext>
              </a:extLst>
            </p:cNvPr>
            <p:cNvCxnSpPr>
              <a:cxnSpLocks noChangeShapeType="1"/>
            </p:cNvCxnSpPr>
            <p:nvPr/>
          </p:nvCxnSpPr>
          <p:spPr bwMode="auto">
            <a:xfrm rot="5400000" flipH="1" flipV="1">
              <a:off x="2579" y="5570"/>
              <a:ext cx="147"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4" name="直線コネクタ 143">
              <a:extLst>
                <a:ext uri="{FF2B5EF4-FFF2-40B4-BE49-F238E27FC236}">
                  <a16:creationId xmlns:a16="http://schemas.microsoft.com/office/drawing/2014/main" id="{EDED3599-2DC8-ABD1-4DA6-92CA34461DA9}"/>
                </a:ext>
              </a:extLst>
            </p:cNvPr>
            <p:cNvCxnSpPr>
              <a:cxnSpLocks noChangeShapeType="1"/>
            </p:cNvCxnSpPr>
            <p:nvPr/>
          </p:nvCxnSpPr>
          <p:spPr bwMode="auto">
            <a:xfrm flipV="1">
              <a:off x="2556" y="5889"/>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5" name="直線コネクタ 144">
              <a:extLst>
                <a:ext uri="{FF2B5EF4-FFF2-40B4-BE49-F238E27FC236}">
                  <a16:creationId xmlns:a16="http://schemas.microsoft.com/office/drawing/2014/main" id="{3B055C74-57DE-734E-9CF4-CEBA17CFCB68}"/>
                </a:ext>
              </a:extLst>
            </p:cNvPr>
            <p:cNvCxnSpPr>
              <a:cxnSpLocks noChangeShapeType="1"/>
            </p:cNvCxnSpPr>
            <p:nvPr/>
          </p:nvCxnSpPr>
          <p:spPr bwMode="auto">
            <a:xfrm flipV="1">
              <a:off x="2652" y="5820"/>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6" name="直線コネクタ 145">
              <a:extLst>
                <a:ext uri="{FF2B5EF4-FFF2-40B4-BE49-F238E27FC236}">
                  <a16:creationId xmlns:a16="http://schemas.microsoft.com/office/drawing/2014/main" id="{D61306DF-E5F4-C654-E5DF-856F3487E355}"/>
                </a:ext>
              </a:extLst>
            </p:cNvPr>
            <p:cNvCxnSpPr>
              <a:cxnSpLocks noChangeShapeType="1"/>
            </p:cNvCxnSpPr>
            <p:nvPr/>
          </p:nvCxnSpPr>
          <p:spPr bwMode="auto">
            <a:xfrm flipV="1">
              <a:off x="2649" y="5964"/>
              <a:ext cx="91"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1007" name="直線コネクタ 146">
              <a:extLst>
                <a:ext uri="{FF2B5EF4-FFF2-40B4-BE49-F238E27FC236}">
                  <a16:creationId xmlns:a16="http://schemas.microsoft.com/office/drawing/2014/main" id="{3469EE58-040C-D811-A5E0-F5B41441BB17}"/>
                </a:ext>
              </a:extLst>
            </p:cNvPr>
            <p:cNvCxnSpPr>
              <a:cxnSpLocks noChangeShapeType="1"/>
            </p:cNvCxnSpPr>
            <p:nvPr/>
          </p:nvCxnSpPr>
          <p:spPr bwMode="auto">
            <a:xfrm rot="5400000" flipH="1" flipV="1">
              <a:off x="2576" y="5893"/>
              <a:ext cx="148"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sp>
        <p:nvSpPr>
          <p:cNvPr id="40964" name="Rectangle 36">
            <a:extLst>
              <a:ext uri="{FF2B5EF4-FFF2-40B4-BE49-F238E27FC236}">
                <a16:creationId xmlns:a16="http://schemas.microsoft.com/office/drawing/2014/main" id="{E49EB130-2D3C-4122-D680-973EEF167FBA}"/>
              </a:ext>
            </a:extLst>
          </p:cNvPr>
          <p:cNvSpPr>
            <a:spLocks noChangeArrowheads="1"/>
          </p:cNvSpPr>
          <p:nvPr/>
        </p:nvSpPr>
        <p:spPr bwMode="auto">
          <a:xfrm>
            <a:off x="228600" y="3255329"/>
            <a:ext cx="7048500"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作成例）　</a:t>
            </a: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a:t>
            </a: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ＱＣサークル活動を活発にするためには</a:t>
            </a: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 </a:t>
            </a: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の系統図</a:t>
            </a:r>
          </a:p>
        </p:txBody>
      </p:sp>
      <p:sp>
        <p:nvSpPr>
          <p:cNvPr id="102" name="吹き出し: 角を丸めた四角形 101">
            <a:extLst>
              <a:ext uri="{FF2B5EF4-FFF2-40B4-BE49-F238E27FC236}">
                <a16:creationId xmlns:a16="http://schemas.microsoft.com/office/drawing/2014/main" id="{ED098D4F-ED6D-4E60-9AE5-057EA2651839}"/>
              </a:ext>
            </a:extLst>
          </p:cNvPr>
          <p:cNvSpPr/>
          <p:nvPr/>
        </p:nvSpPr>
        <p:spPr>
          <a:xfrm>
            <a:off x="7216140" y="76431"/>
            <a:ext cx="1817491" cy="308689"/>
          </a:xfrm>
          <a:prstGeom prst="wedgeRoundRectCallout">
            <a:avLst>
              <a:gd name="adj1" fmla="val -20833"/>
              <a:gd name="adj2" fmla="val 37863"/>
              <a:gd name="adj3" fmla="val 16667"/>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でのテキスト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45E7070-0E67-267C-9827-2433FD81C8FA}"/>
              </a:ext>
            </a:extLst>
          </p:cNvPr>
          <p:cNvSpPr txBox="1"/>
          <p:nvPr/>
        </p:nvSpPr>
        <p:spPr>
          <a:xfrm>
            <a:off x="9210676" y="380078"/>
            <a:ext cx="722757" cy="369332"/>
          </a:xfrm>
          <a:prstGeom prst="rect">
            <a:avLst/>
          </a:prstGeom>
          <a:solidFill>
            <a:srgbClr val="00FF00"/>
          </a:solidFill>
        </p:spPr>
        <p:txBody>
          <a:bodyPr wrap="square" rtlCol="0">
            <a:spAutoFit/>
          </a:bodyPr>
          <a:lstStyle/>
          <a:p>
            <a:pPr algn="ctr"/>
            <a:r>
              <a:rPr lang="en-US" altLang="ja-JP" b="1" dirty="0"/>
              <a:t>1</a:t>
            </a:r>
            <a:endParaRPr lang="ja-JP" altLang="en-US" b="1" dirty="0"/>
          </a:p>
        </p:txBody>
      </p:sp>
      <p:sp>
        <p:nvSpPr>
          <p:cNvPr id="23" name="object 10">
            <a:extLst>
              <a:ext uri="{FF2B5EF4-FFF2-40B4-BE49-F238E27FC236}">
                <a16:creationId xmlns:a16="http://schemas.microsoft.com/office/drawing/2014/main" id="{2FB2AC75-F5BC-4751-A751-7B72F211BD63}"/>
              </a:ext>
            </a:extLst>
          </p:cNvPr>
          <p:cNvSpPr txBox="1"/>
          <p:nvPr/>
        </p:nvSpPr>
        <p:spPr>
          <a:xfrm>
            <a:off x="200382" y="1235"/>
            <a:ext cx="9261251"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５）対策の検討と実施</a:t>
            </a:r>
            <a: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t>-</a:t>
            </a:r>
            <a:r>
              <a:rPr lang="ja-JP" altLang="en-US" sz="2400" spc="-5" dirty="0">
                <a:latin typeface="HGP創英角ﾎﾟｯﾌﾟ体" panose="040B0A00000000000000" pitchFamily="50" charset="-128"/>
                <a:ea typeface="HGP創英角ﾎﾟｯﾌﾟ体" panose="040B0A00000000000000" pitchFamily="50" charset="-128"/>
                <a:cs typeface="HGP創英角ﾎﾟｯﾌﾟ体"/>
              </a:rPr>
              <a:t>（対策実施）</a:t>
            </a:r>
            <a:endPar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endParaRPr>
          </a:p>
        </p:txBody>
      </p:sp>
      <p:sp>
        <p:nvSpPr>
          <p:cNvPr id="24" name="テキスト ボックス 23">
            <a:extLst>
              <a:ext uri="{FF2B5EF4-FFF2-40B4-BE49-F238E27FC236}">
                <a16:creationId xmlns:a16="http://schemas.microsoft.com/office/drawing/2014/main" id="{4256979D-E814-4DAA-903B-508678F606D5}"/>
              </a:ext>
            </a:extLst>
          </p:cNvPr>
          <p:cNvSpPr txBox="1"/>
          <p:nvPr/>
        </p:nvSpPr>
        <p:spPr>
          <a:xfrm>
            <a:off x="502604" y="804543"/>
            <a:ext cx="1901170" cy="307777"/>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①日々チェックする</a:t>
            </a:r>
          </a:p>
        </p:txBody>
      </p:sp>
      <p:sp>
        <p:nvSpPr>
          <p:cNvPr id="28" name="テキスト ボックス 27">
            <a:extLst>
              <a:ext uri="{FF2B5EF4-FFF2-40B4-BE49-F238E27FC236}">
                <a16:creationId xmlns:a16="http://schemas.microsoft.com/office/drawing/2014/main" id="{02CE9837-CBC0-4435-9B77-D5681DED2D64}"/>
              </a:ext>
            </a:extLst>
          </p:cNvPr>
          <p:cNvSpPr txBox="1"/>
          <p:nvPr/>
        </p:nvSpPr>
        <p:spPr>
          <a:xfrm>
            <a:off x="2579024" y="748103"/>
            <a:ext cx="7385137" cy="369332"/>
          </a:xfrm>
          <a:prstGeom prst="rect">
            <a:avLst/>
          </a:prstGeom>
          <a:noFill/>
        </p:spPr>
        <p:txBody>
          <a:bodyPr wrap="square">
            <a:spAutoFit/>
          </a:bodyPr>
          <a:lstStyle/>
          <a:p>
            <a:pPr eaLnBrk="1" hangingPunct="1">
              <a:spcBef>
                <a:spcPct val="0"/>
              </a:spcBef>
              <a:buFontTx/>
              <a:buNone/>
            </a:pPr>
            <a:r>
              <a:rPr lang="ja-JP" altLang="en-US" sz="1800" b="1" dirty="0">
                <a:latin typeface="HGP創英角ﾎﾟｯﾌﾟ体" panose="040B0A00000000000000" pitchFamily="50" charset="-128"/>
                <a:ea typeface="HGP創英角ﾎﾟｯﾌﾟ体" panose="040B0A00000000000000" pitchFamily="50" charset="-128"/>
              </a:rPr>
              <a:t>１．曜日別に廃棄したものをデータを取る</a:t>
            </a:r>
          </a:p>
        </p:txBody>
      </p:sp>
      <p:sp>
        <p:nvSpPr>
          <p:cNvPr id="29" name="テキスト ボックス 28">
            <a:extLst>
              <a:ext uri="{FF2B5EF4-FFF2-40B4-BE49-F238E27FC236}">
                <a16:creationId xmlns:a16="http://schemas.microsoft.com/office/drawing/2014/main" id="{635D278A-D02C-4452-B587-76758E3EB4C0}"/>
              </a:ext>
            </a:extLst>
          </p:cNvPr>
          <p:cNvSpPr txBox="1"/>
          <p:nvPr/>
        </p:nvSpPr>
        <p:spPr>
          <a:xfrm>
            <a:off x="492111" y="4317688"/>
            <a:ext cx="4287582" cy="369332"/>
          </a:xfrm>
          <a:prstGeom prst="rect">
            <a:avLst/>
          </a:prstGeom>
          <a:noFill/>
        </p:spPr>
        <p:txBody>
          <a:bodyPr wrap="square">
            <a:spAutoFit/>
          </a:bodyPr>
          <a:lstStyle/>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３．賞味期限の３時間前に値札を変える</a:t>
            </a:r>
            <a:endParaRPr lang="ja-JP" altLang="en-US" sz="1800" b="1" dirty="0">
              <a:latin typeface="HGP創英角ﾎﾟｯﾌﾟ体" panose="040B0A00000000000000" pitchFamily="50" charset="-128"/>
              <a:ea typeface="HGP創英角ﾎﾟｯﾌﾟ体" panose="040B0A00000000000000" pitchFamily="50" charset="-128"/>
            </a:endParaRPr>
          </a:p>
        </p:txBody>
      </p:sp>
      <p:sp>
        <p:nvSpPr>
          <p:cNvPr id="30" name="テキスト ボックス 29">
            <a:extLst>
              <a:ext uri="{FF2B5EF4-FFF2-40B4-BE49-F238E27FC236}">
                <a16:creationId xmlns:a16="http://schemas.microsoft.com/office/drawing/2014/main" id="{2B6B3FBF-9D0B-43FB-A6D3-0468AE9E634B}"/>
              </a:ext>
            </a:extLst>
          </p:cNvPr>
          <p:cNvSpPr txBox="1"/>
          <p:nvPr/>
        </p:nvSpPr>
        <p:spPr>
          <a:xfrm>
            <a:off x="469888" y="5927631"/>
            <a:ext cx="7385137" cy="369332"/>
          </a:xfrm>
          <a:prstGeom prst="rect">
            <a:avLst/>
          </a:prstGeom>
          <a:noFill/>
        </p:spPr>
        <p:txBody>
          <a:bodyPr wrap="square">
            <a:spAutoFit/>
          </a:bodyPr>
          <a:lstStyle/>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４．賞味期限の短いものにポップを棚につける</a:t>
            </a:r>
            <a:endParaRPr lang="ja-JP" altLang="en-US" sz="1800" b="1" dirty="0">
              <a:latin typeface="HGP創英角ﾎﾟｯﾌﾟ体" panose="040B0A00000000000000" pitchFamily="50" charset="-128"/>
              <a:ea typeface="HGP創英角ﾎﾟｯﾌﾟ体" panose="040B0A00000000000000" pitchFamily="50" charset="-128"/>
            </a:endParaRPr>
          </a:p>
        </p:txBody>
      </p:sp>
      <p:pic>
        <p:nvPicPr>
          <p:cNvPr id="31" name="図 30">
            <a:extLst>
              <a:ext uri="{FF2B5EF4-FFF2-40B4-BE49-F238E27FC236}">
                <a16:creationId xmlns:a16="http://schemas.microsoft.com/office/drawing/2014/main" id="{895EE49A-3527-4E0C-AF1B-CFDA891364F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642" b="89712" l="3704" r="94136">
                        <a14:foregroundMark x1="16358" y1="19342" x2="11728" y2="65844"/>
                        <a14:foregroundMark x1="14506" y1="19342" x2="10185" y2="51029"/>
                        <a14:foregroundMark x1="10185" y1="51029" x2="17284" y2="79835"/>
                        <a14:foregroundMark x1="17284" y1="79835" x2="70370" y2="86831"/>
                        <a14:foregroundMark x1="70370" y1="86831" x2="84877" y2="80658"/>
                        <a14:foregroundMark x1="88580" y1="30453" x2="59568" y2="28807"/>
                        <a14:foregroundMark x1="59568" y1="28807" x2="29630" y2="41152"/>
                        <a14:foregroundMark x1="29630" y1="41152" x2="29012" y2="50617"/>
                        <a14:foregroundMark x1="81173" y1="13580" x2="18827" y2="9465"/>
                        <a14:foregroundMark x1="37963" y1="19342" x2="23148" y2="55967"/>
                        <a14:foregroundMark x1="23148" y1="55967" x2="23148" y2="55967"/>
                        <a14:foregroundMark x1="20679" y1="20988" x2="8025" y2="44444"/>
                        <a14:foregroundMark x1="8025" y1="44444" x2="8642" y2="47737"/>
                        <a14:foregroundMark x1="8333" y1="61728" x2="12654" y2="76543"/>
                        <a14:foregroundMark x1="17593" y1="21811" x2="3704" y2="46091"/>
                        <a14:foregroundMark x1="3704" y1="46091" x2="9259" y2="72840"/>
                        <a14:foregroundMark x1="9259" y1="72840" x2="10185" y2="73251"/>
                        <a14:foregroundMark x1="14506" y1="85185" x2="53086" y2="84362"/>
                        <a14:foregroundMark x1="86728" y1="65021" x2="86728" y2="79012"/>
                        <a14:foregroundMark x1="94136" y1="37449" x2="89198" y2="77366"/>
                        <a14:foregroundMark x1="89198" y1="77366" x2="87654" y2="81070"/>
                        <a14:foregroundMark x1="74691" y1="51029" x2="23457" y2="59671"/>
                        <a14:foregroundMark x1="39198" y1="48560" x2="39198" y2="48560"/>
                        <a14:foregroundMark x1="14815" y1="83539" x2="79012" y2="81481"/>
                        <a14:foregroundMark x1="86420" y1="62551" x2="86420" y2="62551"/>
                        <a14:foregroundMark x1="19753" y1="8642" x2="73457" y2="14815"/>
                      </a14:backgroundRemoval>
                    </a14:imgEffect>
                  </a14:imgLayer>
                </a14:imgProps>
              </a:ext>
            </a:extLst>
          </a:blip>
          <a:stretch>
            <a:fillRect/>
          </a:stretch>
        </p:blipFill>
        <p:spPr>
          <a:xfrm>
            <a:off x="5529817" y="4069265"/>
            <a:ext cx="1367598" cy="1025699"/>
          </a:xfrm>
          <a:prstGeom prst="rect">
            <a:avLst/>
          </a:prstGeom>
        </p:spPr>
      </p:pic>
      <p:pic>
        <p:nvPicPr>
          <p:cNvPr id="33" name="図 32">
            <a:extLst>
              <a:ext uri="{FF2B5EF4-FFF2-40B4-BE49-F238E27FC236}">
                <a16:creationId xmlns:a16="http://schemas.microsoft.com/office/drawing/2014/main" id="{6CFB0BFD-DB25-4470-B534-B3B59FC488C1}"/>
              </a:ext>
            </a:extLst>
          </p:cNvPr>
          <p:cNvPicPr>
            <a:picLocks noChangeAspect="1"/>
          </p:cNvPicPr>
          <p:nvPr/>
        </p:nvPicPr>
        <p:blipFill>
          <a:blip r:embed="rId4"/>
          <a:stretch>
            <a:fillRect/>
          </a:stretch>
        </p:blipFill>
        <p:spPr>
          <a:xfrm>
            <a:off x="7252073" y="3970927"/>
            <a:ext cx="852055" cy="445791"/>
          </a:xfrm>
          <a:prstGeom prst="rect">
            <a:avLst/>
          </a:prstGeom>
        </p:spPr>
      </p:pic>
      <p:pic>
        <p:nvPicPr>
          <p:cNvPr id="34" name="図 33">
            <a:extLst>
              <a:ext uri="{FF2B5EF4-FFF2-40B4-BE49-F238E27FC236}">
                <a16:creationId xmlns:a16="http://schemas.microsoft.com/office/drawing/2014/main" id="{5F0509A3-ACAB-47BE-A6FA-23EED6083523}"/>
              </a:ext>
            </a:extLst>
          </p:cNvPr>
          <p:cNvPicPr>
            <a:picLocks noChangeAspect="1"/>
          </p:cNvPicPr>
          <p:nvPr/>
        </p:nvPicPr>
        <p:blipFill>
          <a:blip r:embed="rId5"/>
          <a:stretch>
            <a:fillRect/>
          </a:stretch>
        </p:blipFill>
        <p:spPr>
          <a:xfrm>
            <a:off x="717094" y="6392229"/>
            <a:ext cx="3723861" cy="472229"/>
          </a:xfrm>
          <a:prstGeom prst="rect">
            <a:avLst/>
          </a:prstGeom>
        </p:spPr>
      </p:pic>
      <p:grpSp>
        <p:nvGrpSpPr>
          <p:cNvPr id="35" name="グループ化 34">
            <a:extLst>
              <a:ext uri="{FF2B5EF4-FFF2-40B4-BE49-F238E27FC236}">
                <a16:creationId xmlns:a16="http://schemas.microsoft.com/office/drawing/2014/main" id="{FC8E5402-9EDE-4761-990B-93EB776C635F}"/>
              </a:ext>
            </a:extLst>
          </p:cNvPr>
          <p:cNvGrpSpPr/>
          <p:nvPr/>
        </p:nvGrpSpPr>
        <p:grpSpPr>
          <a:xfrm>
            <a:off x="7020259" y="4410891"/>
            <a:ext cx="2033189" cy="2490403"/>
            <a:chOff x="1147988" y="4745864"/>
            <a:chExt cx="1641988" cy="1880546"/>
          </a:xfrm>
        </p:grpSpPr>
        <p:pic>
          <p:nvPicPr>
            <p:cNvPr id="36" name="図 35">
              <a:extLst>
                <a:ext uri="{FF2B5EF4-FFF2-40B4-BE49-F238E27FC236}">
                  <a16:creationId xmlns:a16="http://schemas.microsoft.com/office/drawing/2014/main" id="{19169D28-184E-48AF-A40F-42AAD93C232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588" b="96356" l="9892" r="89954">
                          <a14:foregroundMark x1="18702" y1="4858" x2="46213" y2="4858"/>
                          <a14:foregroundMark x1="46213" y1="4858" x2="68470" y2="4858"/>
                          <a14:foregroundMark x1="68470" y1="4858" x2="74961" y2="5128"/>
                          <a14:foregroundMark x1="12365" y1="12281" x2="18547" y2="85425"/>
                          <a14:foregroundMark x1="13138" y1="81377" x2="15920" y2="68151"/>
                          <a14:foregroundMark x1="42349" y1="25371" x2="75889" y2="25776"/>
                          <a14:foregroundMark x1="26430" y1="47503" x2="74189" y2="45479"/>
                          <a14:foregroundMark x1="74189" y1="45479" x2="78516" y2="45614"/>
                          <a14:foregroundMark x1="82380" y1="6343" x2="82380" y2="6343"/>
                          <a14:foregroundMark x1="84699" y1="10661" x2="80989" y2="85155"/>
                          <a14:foregroundMark x1="80989" y1="85155" x2="81762" y2="85425"/>
                          <a14:foregroundMark x1="85781" y1="17139" x2="83617" y2="87314"/>
                          <a14:foregroundMark x1="84544" y1="60459" x2="84544" y2="86235"/>
                          <a14:foregroundMark x1="66770" y1="93657" x2="42195" y2="92173"/>
                          <a14:foregroundMark x1="26739" y1="94197" x2="76043" y2="96356"/>
                          <a14:foregroundMark x1="58114" y1="48853" x2="57187" y2="48313"/>
                          <a14:foregroundMark x1="62751" y1="45749" x2="18238" y2="45209"/>
                        </a14:backgroundRemoval>
                      </a14:imgEffect>
                    </a14:imgLayer>
                  </a14:imgProps>
                </a:ext>
              </a:extLst>
            </a:blip>
            <a:stretch>
              <a:fillRect/>
            </a:stretch>
          </p:blipFill>
          <p:spPr>
            <a:xfrm>
              <a:off x="1147988" y="4745864"/>
              <a:ext cx="1641988" cy="1880546"/>
            </a:xfrm>
            <a:prstGeom prst="rect">
              <a:avLst/>
            </a:prstGeom>
          </p:spPr>
        </p:pic>
        <p:pic>
          <p:nvPicPr>
            <p:cNvPr id="37" name="図 36">
              <a:extLst>
                <a:ext uri="{FF2B5EF4-FFF2-40B4-BE49-F238E27FC236}">
                  <a16:creationId xmlns:a16="http://schemas.microsoft.com/office/drawing/2014/main" id="{F820D77A-4D6E-4EBA-AD34-1ABAFE308757}"/>
                </a:ext>
              </a:extLst>
            </p:cNvPr>
            <p:cNvPicPr>
              <a:picLocks noChangeAspect="1"/>
            </p:cNvPicPr>
            <p:nvPr/>
          </p:nvPicPr>
          <p:blipFill>
            <a:blip r:embed="rId8"/>
            <a:stretch>
              <a:fillRect/>
            </a:stretch>
          </p:blipFill>
          <p:spPr>
            <a:xfrm>
              <a:off x="1593190" y="6091505"/>
              <a:ext cx="369720" cy="280091"/>
            </a:xfrm>
            <a:prstGeom prst="rect">
              <a:avLst/>
            </a:prstGeom>
          </p:spPr>
        </p:pic>
        <p:pic>
          <p:nvPicPr>
            <p:cNvPr id="38" name="図 37">
              <a:extLst>
                <a:ext uri="{FF2B5EF4-FFF2-40B4-BE49-F238E27FC236}">
                  <a16:creationId xmlns:a16="http://schemas.microsoft.com/office/drawing/2014/main" id="{F9C7C4FC-EB6F-4D52-899E-4C011E62BC77}"/>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8864" y1="20000" x2="30682" y2="60000"/>
                          <a14:foregroundMark x1="39773" y1="31111" x2="29545" y2="53333"/>
                          <a14:foregroundMark x1="53409" y1="17778" x2="27273" y2="65556"/>
                          <a14:foregroundMark x1="32955" y1="34444" x2="28409" y2="57778"/>
                          <a14:foregroundMark x1="39773" y1="20000" x2="36364" y2="54444"/>
                          <a14:foregroundMark x1="46591" y1="24444" x2="46591" y2="24444"/>
                        </a14:backgroundRemoval>
                      </a14:imgEffect>
                    </a14:imgLayer>
                  </a14:imgProps>
                </a:ext>
              </a:extLst>
            </a:blip>
            <a:stretch>
              <a:fillRect/>
            </a:stretch>
          </p:blipFill>
          <p:spPr>
            <a:xfrm>
              <a:off x="1537337" y="5344487"/>
              <a:ext cx="355948" cy="360523"/>
            </a:xfrm>
            <a:prstGeom prst="rect">
              <a:avLst/>
            </a:prstGeom>
          </p:spPr>
        </p:pic>
        <p:pic>
          <p:nvPicPr>
            <p:cNvPr id="39" name="図 38">
              <a:extLst>
                <a:ext uri="{FF2B5EF4-FFF2-40B4-BE49-F238E27FC236}">
                  <a16:creationId xmlns:a16="http://schemas.microsoft.com/office/drawing/2014/main" id="{7E4AE71D-8E75-467F-9C8F-880FB6E32A7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1634324" y="5752608"/>
              <a:ext cx="242918" cy="218995"/>
            </a:xfrm>
            <a:prstGeom prst="rect">
              <a:avLst/>
            </a:prstGeom>
          </p:spPr>
        </p:pic>
        <p:pic>
          <p:nvPicPr>
            <p:cNvPr id="40" name="図 39">
              <a:extLst>
                <a:ext uri="{FF2B5EF4-FFF2-40B4-BE49-F238E27FC236}">
                  <a16:creationId xmlns:a16="http://schemas.microsoft.com/office/drawing/2014/main" id="{0EA1C673-D7AC-4194-8A8C-06ABC9028FE0}"/>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1931172" y="5752608"/>
              <a:ext cx="242918" cy="218995"/>
            </a:xfrm>
            <a:prstGeom prst="rect">
              <a:avLst/>
            </a:prstGeom>
          </p:spPr>
        </p:pic>
        <p:pic>
          <p:nvPicPr>
            <p:cNvPr id="41" name="図 40">
              <a:extLst>
                <a:ext uri="{FF2B5EF4-FFF2-40B4-BE49-F238E27FC236}">
                  <a16:creationId xmlns:a16="http://schemas.microsoft.com/office/drawing/2014/main" id="{F5EC53BC-B815-431D-A26D-B06811475C62}"/>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73" b="89782" l="7329" r="89938">
                          <a14:foregroundMark x1="35155" y1="9809" x2="51677" y2="17711"/>
                          <a14:foregroundMark x1="34286" y1="14578" x2="15901" y2="68937"/>
                          <a14:foregroundMark x1="37267" y1="51771" x2="38385" y2="63351"/>
                          <a14:foregroundMark x1="38385" y1="63351" x2="37143" y2="73433"/>
                          <a14:foregroundMark x1="37143" y1="73433" x2="34783" y2="71662"/>
                          <a14:foregroundMark x1="45590" y1="47684" x2="22484" y2="60490"/>
                          <a14:foregroundMark x1="36149" y1="44823" x2="28199" y2="69346"/>
                          <a14:foregroundMark x1="46087" y1="56131" x2="41863" y2="70981"/>
                          <a14:foregroundMark x1="38137" y1="48638" x2="27329" y2="47139"/>
                          <a14:foregroundMark x1="84596" y1="69755" x2="75901" y2="79428"/>
                          <a14:foregroundMark x1="75901" y1="79428" x2="70683" y2="81608"/>
                          <a14:foregroundMark x1="12422" y1="73569" x2="10186" y2="82970"/>
                          <a14:foregroundMark x1="10186" y1="82970" x2="9938" y2="81744"/>
                          <a14:foregroundMark x1="9565" y1="73025" x2="7329" y2="82425"/>
                          <a14:foregroundMark x1="7329" y1="82425" x2="7329" y2="82425"/>
                          <a14:foregroundMark x1="24348" y1="63351" x2="28571" y2="69074"/>
                          <a14:foregroundMark x1="41118" y1="48093" x2="45714" y2="66213"/>
                          <a14:foregroundMark x1="45714" y1="66213" x2="45466" y2="67439"/>
                          <a14:foregroundMark x1="76646" y1="73025" x2="76646" y2="73025"/>
                        </a14:backgroundRemoval>
                      </a14:imgEffect>
                    </a14:imgLayer>
                  </a14:imgProps>
                </a:ext>
              </a:extLst>
            </a:blip>
            <a:stretch>
              <a:fillRect/>
            </a:stretch>
          </p:blipFill>
          <p:spPr>
            <a:xfrm>
              <a:off x="2167799" y="5744219"/>
              <a:ext cx="242918" cy="218995"/>
            </a:xfrm>
            <a:prstGeom prst="rect">
              <a:avLst/>
            </a:prstGeom>
          </p:spPr>
        </p:pic>
        <p:pic>
          <p:nvPicPr>
            <p:cNvPr id="42" name="図 41">
              <a:extLst>
                <a:ext uri="{FF2B5EF4-FFF2-40B4-BE49-F238E27FC236}">
                  <a16:creationId xmlns:a16="http://schemas.microsoft.com/office/drawing/2014/main" id="{64A72211-705E-42A5-80AE-EBC238EA693F}"/>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8864" y1="20000" x2="30682" y2="60000"/>
                          <a14:foregroundMark x1="39773" y1="31111" x2="29545" y2="53333"/>
                          <a14:foregroundMark x1="53409" y1="17778" x2="27273" y2="65556"/>
                          <a14:foregroundMark x1="32955" y1="34444" x2="28409" y2="57778"/>
                          <a14:foregroundMark x1="39773" y1="20000" x2="36364" y2="54444"/>
                          <a14:foregroundMark x1="46591" y1="24444" x2="46591" y2="24444"/>
                        </a14:backgroundRemoval>
                      </a14:imgEffect>
                    </a14:imgLayer>
                  </a14:imgProps>
                </a:ext>
              </a:extLst>
            </a:blip>
            <a:stretch>
              <a:fillRect/>
            </a:stretch>
          </p:blipFill>
          <p:spPr>
            <a:xfrm>
              <a:off x="1797700" y="5344487"/>
              <a:ext cx="355948" cy="360523"/>
            </a:xfrm>
            <a:prstGeom prst="rect">
              <a:avLst/>
            </a:prstGeom>
          </p:spPr>
        </p:pic>
        <p:pic>
          <p:nvPicPr>
            <p:cNvPr id="43" name="図 42">
              <a:extLst>
                <a:ext uri="{FF2B5EF4-FFF2-40B4-BE49-F238E27FC236}">
                  <a16:creationId xmlns:a16="http://schemas.microsoft.com/office/drawing/2014/main" id="{9A682049-0E44-4EE2-90EA-2D3171A0445F}"/>
                </a:ext>
              </a:extLst>
            </p:cNvPr>
            <p:cNvPicPr>
              <a:picLocks noChangeAspect="1"/>
            </p:cNvPicPr>
            <p:nvPr/>
          </p:nvPicPr>
          <p:blipFill>
            <a:blip r:embed="rId8"/>
            <a:stretch>
              <a:fillRect/>
            </a:stretch>
          </p:blipFill>
          <p:spPr>
            <a:xfrm>
              <a:off x="1947498" y="6091505"/>
              <a:ext cx="369720" cy="280091"/>
            </a:xfrm>
            <a:prstGeom prst="rect">
              <a:avLst/>
            </a:prstGeom>
          </p:spPr>
        </p:pic>
        <p:pic>
          <p:nvPicPr>
            <p:cNvPr id="44" name="図 43">
              <a:extLst>
                <a:ext uri="{FF2B5EF4-FFF2-40B4-BE49-F238E27FC236}">
                  <a16:creationId xmlns:a16="http://schemas.microsoft.com/office/drawing/2014/main" id="{EFD1AE9B-61E3-4D07-BDA9-124394C9DBAC}"/>
                </a:ext>
              </a:extLst>
            </p:cNvPr>
            <p:cNvPicPr>
              <a:picLocks noChangeAspect="1"/>
            </p:cNvPicPr>
            <p:nvPr/>
          </p:nvPicPr>
          <p:blipFill>
            <a:blip r:embed="rId13"/>
            <a:stretch>
              <a:fillRect/>
            </a:stretch>
          </p:blipFill>
          <p:spPr>
            <a:xfrm>
              <a:off x="1592402" y="5025828"/>
              <a:ext cx="173708" cy="179289"/>
            </a:xfrm>
            <a:prstGeom prst="rect">
              <a:avLst/>
            </a:prstGeom>
          </p:spPr>
        </p:pic>
        <p:pic>
          <p:nvPicPr>
            <p:cNvPr id="45" name="図 44">
              <a:extLst>
                <a:ext uri="{FF2B5EF4-FFF2-40B4-BE49-F238E27FC236}">
                  <a16:creationId xmlns:a16="http://schemas.microsoft.com/office/drawing/2014/main" id="{08B41E33-8366-4E6D-A3FA-3AF322163D1B}"/>
                </a:ext>
              </a:extLst>
            </p:cNvPr>
            <p:cNvPicPr>
              <a:picLocks noChangeAspect="1"/>
            </p:cNvPicPr>
            <p:nvPr/>
          </p:nvPicPr>
          <p:blipFill>
            <a:blip r:embed="rId13"/>
            <a:stretch>
              <a:fillRect/>
            </a:stretch>
          </p:blipFill>
          <p:spPr>
            <a:xfrm>
              <a:off x="1844342" y="5010501"/>
              <a:ext cx="173708" cy="179289"/>
            </a:xfrm>
            <a:prstGeom prst="rect">
              <a:avLst/>
            </a:prstGeom>
          </p:spPr>
        </p:pic>
      </p:grpSp>
      <p:pic>
        <p:nvPicPr>
          <p:cNvPr id="46" name="図 45">
            <a:extLst>
              <a:ext uri="{FF2B5EF4-FFF2-40B4-BE49-F238E27FC236}">
                <a16:creationId xmlns:a16="http://schemas.microsoft.com/office/drawing/2014/main" id="{2154E4B4-7F91-4730-8DE5-3D4A728E1859}"/>
              </a:ext>
            </a:extLst>
          </p:cNvPr>
          <p:cNvPicPr>
            <a:picLocks noChangeAspect="1"/>
          </p:cNvPicPr>
          <p:nvPr/>
        </p:nvPicPr>
        <p:blipFill>
          <a:blip r:embed="rId5"/>
          <a:stretch>
            <a:fillRect/>
          </a:stretch>
        </p:blipFill>
        <p:spPr>
          <a:xfrm>
            <a:off x="7339890" y="6641191"/>
            <a:ext cx="1393925" cy="176766"/>
          </a:xfrm>
          <a:prstGeom prst="rect">
            <a:avLst/>
          </a:prstGeom>
        </p:spPr>
      </p:pic>
      <p:cxnSp>
        <p:nvCxnSpPr>
          <p:cNvPr id="47" name="直線矢印コネクタ 46">
            <a:extLst>
              <a:ext uri="{FF2B5EF4-FFF2-40B4-BE49-F238E27FC236}">
                <a16:creationId xmlns:a16="http://schemas.microsoft.com/office/drawing/2014/main" id="{2498A240-C8F4-40D9-AA17-C62B4B3B7ADD}"/>
              </a:ext>
            </a:extLst>
          </p:cNvPr>
          <p:cNvCxnSpPr>
            <a:cxnSpLocks/>
          </p:cNvCxnSpPr>
          <p:nvPr/>
        </p:nvCxnSpPr>
        <p:spPr>
          <a:xfrm flipV="1">
            <a:off x="5675494" y="6669620"/>
            <a:ext cx="1344763" cy="11990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0" name="グラフ 49">
            <a:extLst>
              <a:ext uri="{FF2B5EF4-FFF2-40B4-BE49-F238E27FC236}">
                <a16:creationId xmlns:a16="http://schemas.microsoft.com/office/drawing/2014/main" id="{0E4D6FAD-F912-4FA4-968B-66312D29BC1F}"/>
              </a:ext>
            </a:extLst>
          </p:cNvPr>
          <p:cNvGraphicFramePr/>
          <p:nvPr>
            <p:extLst>
              <p:ext uri="{D42A27DB-BD31-4B8C-83A1-F6EECF244321}">
                <p14:modId xmlns:p14="http://schemas.microsoft.com/office/powerpoint/2010/main" val="805266177"/>
              </p:ext>
            </p:extLst>
          </p:nvPr>
        </p:nvGraphicFramePr>
        <p:xfrm>
          <a:off x="316597" y="1118090"/>
          <a:ext cx="8510805" cy="2258228"/>
        </p:xfrm>
        <a:graphic>
          <a:graphicData uri="http://schemas.openxmlformats.org/drawingml/2006/chart">
            <c:chart xmlns:c="http://schemas.openxmlformats.org/drawingml/2006/chart" xmlns:r="http://schemas.openxmlformats.org/officeDocument/2006/relationships" r:id="rId14"/>
          </a:graphicData>
        </a:graphic>
      </p:graphicFrame>
      <p:sp>
        <p:nvSpPr>
          <p:cNvPr id="51" name="テキスト ボックス 50">
            <a:extLst>
              <a:ext uri="{FF2B5EF4-FFF2-40B4-BE49-F238E27FC236}">
                <a16:creationId xmlns:a16="http://schemas.microsoft.com/office/drawing/2014/main" id="{5C29BBD5-274F-4FC1-9F11-913AFC44638C}"/>
              </a:ext>
            </a:extLst>
          </p:cNvPr>
          <p:cNvSpPr txBox="1"/>
          <p:nvPr/>
        </p:nvSpPr>
        <p:spPr>
          <a:xfrm>
            <a:off x="6654447" y="792137"/>
            <a:ext cx="3858768" cy="646331"/>
          </a:xfrm>
          <a:prstGeom prst="rect">
            <a:avLst/>
          </a:prstGeom>
          <a:noFill/>
        </p:spPr>
        <p:txBody>
          <a:bodyPr wrap="square" rtlCol="0">
            <a:spAutoFit/>
          </a:bodyPr>
          <a:lstStyle/>
          <a:p>
            <a:r>
              <a:rPr lang="ja-JP" altLang="en-US" b="1" dirty="0">
                <a:solidFill>
                  <a:srgbClr val="C00000"/>
                </a:solidFill>
                <a:latin typeface="HGS創英角ﾎﾟｯﾌﾟ体" panose="040B0A00000000000000" pitchFamily="50" charset="-128"/>
                <a:ea typeface="HGS創英角ﾎﾟｯﾌﾟ体" panose="040B0A00000000000000" pitchFamily="50" charset="-128"/>
              </a:rPr>
              <a:t>土日のロスが多い</a:t>
            </a:r>
            <a:endParaRPr lang="en-US" altLang="ja-JP" b="1" dirty="0">
              <a:solidFill>
                <a:srgbClr val="C00000"/>
              </a:solidFill>
              <a:latin typeface="HGS創英角ﾎﾟｯﾌﾟ体" panose="040B0A00000000000000" pitchFamily="50" charset="-128"/>
              <a:ea typeface="HGS創英角ﾎﾟｯﾌﾟ体" panose="040B0A00000000000000" pitchFamily="50" charset="-128"/>
            </a:endParaRPr>
          </a:p>
          <a:p>
            <a:r>
              <a:rPr lang="ja-JP" altLang="en-US" b="1" dirty="0">
                <a:solidFill>
                  <a:srgbClr val="C00000"/>
                </a:solidFill>
                <a:latin typeface="HGS創英角ﾎﾟｯﾌﾟ体" panose="040B0A00000000000000" pitchFamily="50" charset="-128"/>
                <a:ea typeface="HGS創英角ﾎﾟｯﾌﾟ体" panose="040B0A00000000000000" pitchFamily="50" charset="-128"/>
              </a:rPr>
              <a:t>土日の仕入れを減らす</a:t>
            </a:r>
          </a:p>
        </p:txBody>
      </p:sp>
      <p:sp>
        <p:nvSpPr>
          <p:cNvPr id="52" name="テキスト ボックス 51">
            <a:extLst>
              <a:ext uri="{FF2B5EF4-FFF2-40B4-BE49-F238E27FC236}">
                <a16:creationId xmlns:a16="http://schemas.microsoft.com/office/drawing/2014/main" id="{08BDF257-5489-452F-9080-0540C2F47FF6}"/>
              </a:ext>
            </a:extLst>
          </p:cNvPr>
          <p:cNvSpPr txBox="1"/>
          <p:nvPr/>
        </p:nvSpPr>
        <p:spPr>
          <a:xfrm>
            <a:off x="502604" y="3148995"/>
            <a:ext cx="7678870" cy="369332"/>
          </a:xfrm>
          <a:prstGeom prst="rect">
            <a:avLst/>
          </a:prstGeom>
          <a:noFill/>
        </p:spPr>
        <p:txBody>
          <a:bodyPr wrap="square" rtlCol="0">
            <a:spAutoFit/>
          </a:bodyPr>
          <a:lstStyle/>
          <a:p>
            <a:r>
              <a:rPr lang="ja-JP" altLang="en-US" dirty="0">
                <a:latin typeface="HGS創英角ﾎﾟｯﾌﾟ体" panose="040B0A00000000000000" pitchFamily="50" charset="-128"/>
                <a:ea typeface="HGS創英角ﾎﾟｯﾌﾟ体" panose="040B0A00000000000000" pitchFamily="50" charset="-128"/>
              </a:rPr>
              <a:t>２．週間のデータを取り傾向を把握し対策⇒土日の仕入れ数を調整した。</a:t>
            </a:r>
            <a:endParaRPr lang="en-US" altLang="ja-JP" dirty="0">
              <a:latin typeface="HGS創英角ﾎﾟｯﾌﾟ体" panose="040B0A00000000000000" pitchFamily="50" charset="-128"/>
              <a:ea typeface="HGS創英角ﾎﾟｯﾌﾟ体" panose="040B0A00000000000000" pitchFamily="50" charset="-128"/>
            </a:endParaRPr>
          </a:p>
        </p:txBody>
      </p:sp>
      <p:sp>
        <p:nvSpPr>
          <p:cNvPr id="48" name="テキスト ボックス 47">
            <a:extLst>
              <a:ext uri="{FF2B5EF4-FFF2-40B4-BE49-F238E27FC236}">
                <a16:creationId xmlns:a16="http://schemas.microsoft.com/office/drawing/2014/main" id="{0FFEF12C-1A52-4B84-9785-B24424A6CFDA}"/>
              </a:ext>
            </a:extLst>
          </p:cNvPr>
          <p:cNvSpPr txBox="1"/>
          <p:nvPr/>
        </p:nvSpPr>
        <p:spPr>
          <a:xfrm>
            <a:off x="469888" y="3676969"/>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②</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賞味期限前に</a:t>
            </a:r>
            <a:endParaRPr lang="en-US" altLang="ja-JP" sz="1400" dirty="0">
              <a:latin typeface="HGS創英角ﾎﾟｯﾌﾟ体" panose="040B0A00000000000000" pitchFamily="50" charset="-128"/>
              <a:ea typeface="HGS創英角ﾎﾟｯﾌﾟ体" panose="040B0A00000000000000" pitchFamily="50" charset="-128"/>
            </a:endParaRPr>
          </a:p>
          <a:p>
            <a:pPr algn="ctr"/>
            <a:r>
              <a:rPr lang="ja-JP" altLang="en-US" sz="1400" dirty="0">
                <a:latin typeface="HGS創英角ﾎﾟｯﾌﾟ体" panose="040B0A00000000000000" pitchFamily="50" charset="-128"/>
                <a:ea typeface="HGS創英角ﾎﾟｯﾌﾟ体" panose="040B0A00000000000000" pitchFamily="50" charset="-128"/>
              </a:rPr>
              <a:t>値引きする</a:t>
            </a:r>
          </a:p>
        </p:txBody>
      </p:sp>
      <p:sp>
        <p:nvSpPr>
          <p:cNvPr id="49" name="テキスト ボックス 48">
            <a:extLst>
              <a:ext uri="{FF2B5EF4-FFF2-40B4-BE49-F238E27FC236}">
                <a16:creationId xmlns:a16="http://schemas.microsoft.com/office/drawing/2014/main" id="{89268B0A-7273-4A89-8F78-0EE2BD29C642}"/>
              </a:ext>
            </a:extLst>
          </p:cNvPr>
          <p:cNvSpPr txBox="1"/>
          <p:nvPr/>
        </p:nvSpPr>
        <p:spPr>
          <a:xfrm>
            <a:off x="502604" y="5203646"/>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④</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棚にポップで</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案内する</a:t>
            </a:r>
          </a:p>
        </p:txBody>
      </p:sp>
      <p:sp>
        <p:nvSpPr>
          <p:cNvPr id="53" name="テキスト ボックス 52">
            <a:extLst>
              <a:ext uri="{FF2B5EF4-FFF2-40B4-BE49-F238E27FC236}">
                <a16:creationId xmlns:a16="http://schemas.microsoft.com/office/drawing/2014/main" id="{188A4D94-610F-440E-B796-BCC98FD5514C}"/>
              </a:ext>
            </a:extLst>
          </p:cNvPr>
          <p:cNvSpPr txBox="1"/>
          <p:nvPr/>
        </p:nvSpPr>
        <p:spPr>
          <a:xfrm>
            <a:off x="2613679" y="3657951"/>
            <a:ext cx="1901170" cy="523220"/>
          </a:xfrm>
          <a:prstGeom prst="rect">
            <a:avLst/>
          </a:prstGeom>
          <a:pattFill prst="pct20">
            <a:fgClr>
              <a:schemeClr val="accent1"/>
            </a:fgClr>
            <a:bgClr>
              <a:schemeClr val="bg1"/>
            </a:bgClr>
          </a:pattFill>
          <a:ln>
            <a:solidFill>
              <a:schemeClr val="tx1"/>
            </a:solidFill>
          </a:ln>
        </p:spPr>
        <p:txBody>
          <a:bodyPr wrap="square" rtlCol="0" anchor="ctr">
            <a:spAutoFit/>
          </a:bodyPr>
          <a:lstStyle/>
          <a:p>
            <a:pPr algn="ctr"/>
            <a:r>
              <a:rPr lang="ja-JP" altLang="en-US" sz="1400" dirty="0">
                <a:latin typeface="HGS創英角ﾎﾟｯﾌﾟ体" panose="040B0A00000000000000" pitchFamily="50" charset="-128"/>
                <a:ea typeface="HGS創英角ﾎﾟｯﾌﾟ体" panose="040B0A00000000000000" pitchFamily="50" charset="-128"/>
              </a:rPr>
              <a:t>③</a:t>
            </a:r>
            <a:r>
              <a:rPr lang="en-US" altLang="ja-JP" sz="1400" dirty="0">
                <a:latin typeface="HGS創英角ﾎﾟｯﾌﾟ体" panose="040B0A00000000000000" pitchFamily="50" charset="-128"/>
                <a:ea typeface="HGS創英角ﾎﾟｯﾌﾟ体" panose="040B0A00000000000000" pitchFamily="50" charset="-128"/>
              </a:rPr>
              <a:t>:</a:t>
            </a:r>
            <a:r>
              <a:rPr lang="ja-JP" altLang="en-US" sz="1400" dirty="0">
                <a:latin typeface="HGS創英角ﾎﾟｯﾌﾟ体" panose="040B0A00000000000000" pitchFamily="50" charset="-128"/>
                <a:ea typeface="HGS創英角ﾎﾟｯﾌﾟ体" panose="040B0A00000000000000" pitchFamily="50" charset="-128"/>
              </a:rPr>
              <a:t>時間を決めて</a:t>
            </a:r>
            <a:br>
              <a:rPr lang="en-US" altLang="ja-JP" sz="1400" dirty="0">
                <a:latin typeface="HGS創英角ﾎﾟｯﾌﾟ体" panose="040B0A00000000000000" pitchFamily="50" charset="-128"/>
                <a:ea typeface="HGS創英角ﾎﾟｯﾌﾟ体" panose="040B0A00000000000000" pitchFamily="50" charset="-128"/>
              </a:rPr>
            </a:br>
            <a:r>
              <a:rPr lang="ja-JP" altLang="en-US" sz="1400" dirty="0">
                <a:latin typeface="HGS創英角ﾎﾟｯﾌﾟ体" panose="040B0A00000000000000" pitchFamily="50" charset="-128"/>
                <a:ea typeface="HGS創英角ﾎﾟｯﾌﾟ体" panose="040B0A00000000000000" pitchFamily="50" charset="-128"/>
              </a:rPr>
              <a:t>チェックする</a:t>
            </a:r>
          </a:p>
        </p:txBody>
      </p:sp>
      <p:sp>
        <p:nvSpPr>
          <p:cNvPr id="32" name="object 2">
            <a:extLst>
              <a:ext uri="{FF2B5EF4-FFF2-40B4-BE49-F238E27FC236}">
                <a16:creationId xmlns:a16="http://schemas.microsoft.com/office/drawing/2014/main" id="{2283E4B5-0B3A-4D68-A224-688C2E8E6D6A}"/>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lang="en-US" altLang="ja-JP" sz="2000" b="1" spc="5" dirty="0">
                <a:latin typeface="HGS創英角ﾎﾟｯﾌﾟ体" panose="040B0A00000000000000" pitchFamily="50" charset="-128"/>
                <a:ea typeface="HGS創英角ﾎﾟｯﾌﾟ体" panose="040B0A00000000000000" pitchFamily="50" charset="-128"/>
                <a:cs typeface="MS UI Gothic"/>
              </a:rPr>
              <a:t>2</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761528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テキスト ボックス 36">
            <a:extLst>
              <a:ext uri="{FF2B5EF4-FFF2-40B4-BE49-F238E27FC236}">
                <a16:creationId xmlns:a16="http://schemas.microsoft.com/office/drawing/2014/main" id="{3565B684-24C6-4BB6-8849-C32C0A88C18F}"/>
              </a:ext>
            </a:extLst>
          </p:cNvPr>
          <p:cNvSpPr txBox="1"/>
          <p:nvPr/>
        </p:nvSpPr>
        <p:spPr>
          <a:xfrm>
            <a:off x="267915" y="2051116"/>
            <a:ext cx="3679928" cy="1764000"/>
          </a:xfrm>
          <a:prstGeom prst="rect">
            <a:avLst/>
          </a:prstGeom>
          <a:noFill/>
        </p:spPr>
        <p:txBody>
          <a:bodyPr wrap="square" rtlCol="0">
            <a:spAutoFit/>
          </a:bodyPr>
          <a:lstStyle/>
          <a:p>
            <a:r>
              <a:rPr lang="ja-JP" altLang="en-US" dirty="0">
                <a:solidFill>
                  <a:srgbClr val="0000CC"/>
                </a:solidFill>
                <a:latin typeface="HGS創英角ﾎﾟｯﾌﾟ体" panose="040B0A00000000000000" pitchFamily="50" charset="-128"/>
                <a:ea typeface="HGS創英角ﾎﾟｯﾌﾟ体" panose="040B0A00000000000000" pitchFamily="50" charset="-128"/>
              </a:rPr>
              <a:t>　土日の廃棄数が“０”になった。　　</a:t>
            </a:r>
            <a:endParaRPr lang="en-US" altLang="ja-JP" dirty="0">
              <a:solidFill>
                <a:srgbClr val="0000CC"/>
              </a:solidFill>
              <a:latin typeface="HGS創英角ﾎﾟｯﾌﾟ体" panose="040B0A00000000000000" pitchFamily="50" charset="-128"/>
              <a:ea typeface="HGS創英角ﾎﾟｯﾌﾟ体" panose="040B0A00000000000000" pitchFamily="50" charset="-128"/>
            </a:endParaRPr>
          </a:p>
        </p:txBody>
      </p:sp>
      <p:graphicFrame>
        <p:nvGraphicFramePr>
          <p:cNvPr id="24" name="グラフ 23">
            <a:extLst>
              <a:ext uri="{FF2B5EF4-FFF2-40B4-BE49-F238E27FC236}">
                <a16:creationId xmlns:a16="http://schemas.microsoft.com/office/drawing/2014/main" id="{EB22B06F-B8EF-4EA1-89FF-B5AE44C9137D}"/>
              </a:ext>
            </a:extLst>
          </p:cNvPr>
          <p:cNvGraphicFramePr/>
          <p:nvPr>
            <p:extLst>
              <p:ext uri="{D42A27DB-BD31-4B8C-83A1-F6EECF244321}">
                <p14:modId xmlns:p14="http://schemas.microsoft.com/office/powerpoint/2010/main" val="4262737854"/>
              </p:ext>
            </p:extLst>
          </p:nvPr>
        </p:nvGraphicFramePr>
        <p:xfrm>
          <a:off x="4478197" y="1937822"/>
          <a:ext cx="5122151" cy="4190884"/>
        </p:xfrm>
        <a:graphic>
          <a:graphicData uri="http://schemas.openxmlformats.org/drawingml/2006/chart">
            <c:chart xmlns:c="http://schemas.openxmlformats.org/drawingml/2006/chart" xmlns:r="http://schemas.openxmlformats.org/officeDocument/2006/relationships" r:id="rId2"/>
          </a:graphicData>
        </a:graphic>
      </p:graphicFrame>
      <p:sp>
        <p:nvSpPr>
          <p:cNvPr id="16" name="矢印: 下 15">
            <a:extLst>
              <a:ext uri="{FF2B5EF4-FFF2-40B4-BE49-F238E27FC236}">
                <a16:creationId xmlns:a16="http://schemas.microsoft.com/office/drawing/2014/main" id="{80299F68-0F55-6DCF-693D-21A1C9F0ED48}"/>
              </a:ext>
            </a:extLst>
          </p:cNvPr>
          <p:cNvSpPr/>
          <p:nvPr/>
        </p:nvSpPr>
        <p:spPr>
          <a:xfrm rot="18770627">
            <a:off x="7292581" y="2044227"/>
            <a:ext cx="315335" cy="212514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7" name="object 10">
            <a:extLst>
              <a:ext uri="{FF2B5EF4-FFF2-40B4-BE49-F238E27FC236}">
                <a16:creationId xmlns:a16="http://schemas.microsoft.com/office/drawing/2014/main" id="{D4A10B6B-100F-4652-926D-774C99F58A0F}"/>
              </a:ext>
            </a:extLst>
          </p:cNvPr>
          <p:cNvSpPr txBox="1"/>
          <p:nvPr/>
        </p:nvSpPr>
        <p:spPr>
          <a:xfrm>
            <a:off x="144094" y="7959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６）効果の確認</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grpSp>
        <p:nvGrpSpPr>
          <p:cNvPr id="25" name="グループ化 24">
            <a:extLst>
              <a:ext uri="{FF2B5EF4-FFF2-40B4-BE49-F238E27FC236}">
                <a16:creationId xmlns:a16="http://schemas.microsoft.com/office/drawing/2014/main" id="{59589364-07C4-4712-868E-2AC08420A499}"/>
              </a:ext>
            </a:extLst>
          </p:cNvPr>
          <p:cNvGrpSpPr/>
          <p:nvPr/>
        </p:nvGrpSpPr>
        <p:grpSpPr>
          <a:xfrm>
            <a:off x="615963" y="5994596"/>
            <a:ext cx="6920101" cy="646331"/>
            <a:chOff x="2597697" y="5679226"/>
            <a:chExt cx="5941656" cy="646331"/>
          </a:xfrm>
        </p:grpSpPr>
        <p:sp>
          <p:nvSpPr>
            <p:cNvPr id="26" name="テキスト ボックス 25">
              <a:extLst>
                <a:ext uri="{FF2B5EF4-FFF2-40B4-BE49-F238E27FC236}">
                  <a16:creationId xmlns:a16="http://schemas.microsoft.com/office/drawing/2014/main" id="{6649A9BD-1501-4880-A5A0-8F45333DAF39}"/>
                </a:ext>
              </a:extLst>
            </p:cNvPr>
            <p:cNvSpPr txBox="1"/>
            <p:nvPr/>
          </p:nvSpPr>
          <p:spPr>
            <a:xfrm>
              <a:off x="2906649" y="5679226"/>
              <a:ext cx="5632704" cy="646331"/>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目標に対し、変化を見る　効果は対策ごとに把握</a:t>
              </a:r>
            </a:p>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効果が得られなかったら、解析から見直す</a:t>
              </a:r>
              <a:endParaRPr lang="en-US" altLang="ja-JP" b="1" dirty="0">
                <a:solidFill>
                  <a:srgbClr val="0000CC"/>
                </a:solidFill>
                <a:latin typeface="HGS創英角ﾎﾟｯﾌﾟ体" panose="040B0A00000000000000" pitchFamily="50" charset="-128"/>
                <a:ea typeface="HGS創英角ﾎﾟｯﾌﾟ体" panose="040B0A00000000000000" pitchFamily="50" charset="-128"/>
              </a:endParaRPr>
            </a:p>
          </p:txBody>
        </p:sp>
        <p:pic>
          <p:nvPicPr>
            <p:cNvPr id="27" name="図 26">
              <a:extLst>
                <a:ext uri="{FF2B5EF4-FFF2-40B4-BE49-F238E27FC236}">
                  <a16:creationId xmlns:a16="http://schemas.microsoft.com/office/drawing/2014/main" id="{4580728B-E1C8-4C72-B764-1963B85B1B6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pic>
        <p:nvPicPr>
          <p:cNvPr id="28" name="図 27">
            <a:extLst>
              <a:ext uri="{FF2B5EF4-FFF2-40B4-BE49-F238E27FC236}">
                <a16:creationId xmlns:a16="http://schemas.microsoft.com/office/drawing/2014/main" id="{0F6A0F80-8C98-4D54-9375-F1EFBB9B235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4700" r="96300">
                        <a14:foregroundMark x1="6400" y1="33636" x2="4700" y2="65455"/>
                        <a14:foregroundMark x1="4700" y1="65455" x2="4800" y2="65682"/>
                        <a14:foregroundMark x1="92300" y1="35455" x2="92800" y2="64318"/>
                        <a14:foregroundMark x1="96300" y1="42045" x2="96300" y2="52045"/>
                      </a14:backgroundRemoval>
                    </a14:imgEffect>
                  </a14:imgLayer>
                </a14:imgProps>
              </a:ext>
            </a:extLst>
          </a:blip>
          <a:stretch>
            <a:fillRect/>
          </a:stretch>
        </p:blipFill>
        <p:spPr>
          <a:xfrm>
            <a:off x="5769496" y="744022"/>
            <a:ext cx="2713182" cy="1193800"/>
          </a:xfrm>
          <a:prstGeom prst="rect">
            <a:avLst/>
          </a:prstGeom>
        </p:spPr>
      </p:pic>
      <p:sp>
        <p:nvSpPr>
          <p:cNvPr id="31" name="テキスト ボックス 30">
            <a:extLst>
              <a:ext uri="{FF2B5EF4-FFF2-40B4-BE49-F238E27FC236}">
                <a16:creationId xmlns:a16="http://schemas.microsoft.com/office/drawing/2014/main" id="{01860FFD-FED9-45E1-BA3F-3578E8074B8D}"/>
              </a:ext>
            </a:extLst>
          </p:cNvPr>
          <p:cNvSpPr txBox="1"/>
          <p:nvPr/>
        </p:nvSpPr>
        <p:spPr>
          <a:xfrm>
            <a:off x="175128" y="2630812"/>
            <a:ext cx="4287582" cy="646331"/>
          </a:xfrm>
          <a:prstGeom prst="rect">
            <a:avLst/>
          </a:prstGeom>
          <a:noFill/>
        </p:spPr>
        <p:txBody>
          <a:bodyPr wrap="square">
            <a:spAutoFit/>
          </a:bodyPr>
          <a:lstStyle/>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＜対策３＞</a:t>
            </a:r>
            <a:endParaRPr lang="en-US" altLang="ja-JP" b="1" dirty="0">
              <a:latin typeface="HGP創英角ﾎﾟｯﾌﾟ体" panose="040B0A00000000000000" pitchFamily="50" charset="-128"/>
              <a:ea typeface="HGP創英角ﾎﾟｯﾌﾟ体" panose="040B0A00000000000000" pitchFamily="50" charset="-128"/>
            </a:endParaRPr>
          </a:p>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・賞味期限の３時間前に値札を変えた</a:t>
            </a:r>
            <a:endParaRPr lang="ja-JP" altLang="en-US" sz="1800" b="1" dirty="0">
              <a:latin typeface="HGP創英角ﾎﾟｯﾌﾟ体" panose="040B0A00000000000000" pitchFamily="50" charset="-128"/>
              <a:ea typeface="HGP創英角ﾎﾟｯﾌﾟ体" panose="040B0A00000000000000" pitchFamily="50" charset="-128"/>
            </a:endParaRPr>
          </a:p>
        </p:txBody>
      </p:sp>
      <p:sp>
        <p:nvSpPr>
          <p:cNvPr id="32" name="テキスト ボックス 31">
            <a:extLst>
              <a:ext uri="{FF2B5EF4-FFF2-40B4-BE49-F238E27FC236}">
                <a16:creationId xmlns:a16="http://schemas.microsoft.com/office/drawing/2014/main" id="{197C5B8E-9A22-4705-B690-590AC104C388}"/>
              </a:ext>
            </a:extLst>
          </p:cNvPr>
          <p:cNvSpPr txBox="1"/>
          <p:nvPr/>
        </p:nvSpPr>
        <p:spPr>
          <a:xfrm>
            <a:off x="150927" y="4412725"/>
            <a:ext cx="7385137" cy="646331"/>
          </a:xfrm>
          <a:prstGeom prst="rect">
            <a:avLst/>
          </a:prstGeom>
          <a:noFill/>
        </p:spPr>
        <p:txBody>
          <a:bodyPr wrap="square">
            <a:spAutoFit/>
          </a:bodyPr>
          <a:lstStyle/>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＜対策４＞</a:t>
            </a:r>
            <a:endParaRPr lang="en-US" altLang="ja-JP" b="1" dirty="0">
              <a:latin typeface="HGP創英角ﾎﾟｯﾌﾟ体" panose="040B0A00000000000000" pitchFamily="50" charset="-128"/>
              <a:ea typeface="HGP創英角ﾎﾟｯﾌﾟ体" panose="040B0A00000000000000" pitchFamily="50" charset="-128"/>
            </a:endParaRPr>
          </a:p>
          <a:p>
            <a:pPr eaLnBrk="1" hangingPunct="1">
              <a:spcBef>
                <a:spcPct val="0"/>
              </a:spcBef>
              <a:buFontTx/>
              <a:buNone/>
            </a:pPr>
            <a:r>
              <a:rPr lang="ja-JP" altLang="en-US" b="1" dirty="0">
                <a:latin typeface="HGP創英角ﾎﾟｯﾌﾟ体" panose="040B0A00000000000000" pitchFamily="50" charset="-128"/>
                <a:ea typeface="HGP創英角ﾎﾟｯﾌﾟ体" panose="040B0A00000000000000" pitchFamily="50" charset="-128"/>
              </a:rPr>
              <a:t>賞味期限の短いものにポップを棚につけた</a:t>
            </a:r>
            <a:endParaRPr lang="ja-JP" altLang="en-US" sz="1800" b="1" dirty="0">
              <a:latin typeface="HGP創英角ﾎﾟｯﾌﾟ体" panose="040B0A00000000000000" pitchFamily="50" charset="-128"/>
              <a:ea typeface="HGP創英角ﾎﾟｯﾌﾟ体" panose="040B0A00000000000000" pitchFamily="50" charset="-128"/>
            </a:endParaRPr>
          </a:p>
        </p:txBody>
      </p:sp>
      <p:sp>
        <p:nvSpPr>
          <p:cNvPr id="33" name="テキスト ボックス 32">
            <a:extLst>
              <a:ext uri="{FF2B5EF4-FFF2-40B4-BE49-F238E27FC236}">
                <a16:creationId xmlns:a16="http://schemas.microsoft.com/office/drawing/2014/main" id="{E72396DC-95FD-4CF5-9049-DB06CD597A83}"/>
              </a:ext>
            </a:extLst>
          </p:cNvPr>
          <p:cNvSpPr txBox="1"/>
          <p:nvPr/>
        </p:nvSpPr>
        <p:spPr>
          <a:xfrm>
            <a:off x="150927" y="835470"/>
            <a:ext cx="7385137" cy="923330"/>
          </a:xfrm>
          <a:prstGeom prst="rect">
            <a:avLst/>
          </a:prstGeom>
          <a:noFill/>
        </p:spPr>
        <p:txBody>
          <a:bodyPr wrap="square" rtlCol="0">
            <a:spAutoFit/>
          </a:bodyPr>
          <a:lstStyle/>
          <a:p>
            <a:r>
              <a:rPr lang="ja-JP" altLang="en-US" dirty="0">
                <a:latin typeface="HGS創英角ﾎﾟｯﾌﾟ体" panose="040B0A00000000000000" pitchFamily="50" charset="-128"/>
                <a:ea typeface="HGS創英角ﾎﾟｯﾌﾟ体" panose="040B0A00000000000000" pitchFamily="50" charset="-128"/>
              </a:rPr>
              <a:t>＜対策１．２＞</a:t>
            </a:r>
            <a:endParaRPr lang="en-US" altLang="ja-JP" dirty="0">
              <a:latin typeface="HGS創英角ﾎﾟｯﾌﾟ体" panose="040B0A00000000000000" pitchFamily="50" charset="-128"/>
              <a:ea typeface="HGS創英角ﾎﾟｯﾌﾟ体" panose="040B0A00000000000000" pitchFamily="50" charset="-128"/>
            </a:endParaRPr>
          </a:p>
          <a:p>
            <a:r>
              <a:rPr lang="ja-JP" altLang="en-US" dirty="0">
                <a:latin typeface="HGS創英角ﾎﾟｯﾌﾟ体" panose="040B0A00000000000000" pitchFamily="50" charset="-128"/>
                <a:ea typeface="HGS創英角ﾎﾟｯﾌﾟ体" panose="040B0A00000000000000" pitchFamily="50" charset="-128"/>
              </a:rPr>
              <a:t>　・</a:t>
            </a:r>
            <a:r>
              <a:rPr lang="en-US" altLang="ja-JP" dirty="0">
                <a:latin typeface="HGS創英角ﾎﾟｯﾌﾟ体" panose="040B0A00000000000000" pitchFamily="50" charset="-128"/>
                <a:ea typeface="HGS創英角ﾎﾟｯﾌﾟ体" panose="040B0A00000000000000" pitchFamily="50" charset="-128"/>
              </a:rPr>
              <a:t>4</a:t>
            </a:r>
            <a:r>
              <a:rPr lang="ja-JP" altLang="en-US" dirty="0">
                <a:latin typeface="HGS創英角ﾎﾟｯﾌﾟ体" panose="040B0A00000000000000" pitchFamily="50" charset="-128"/>
                <a:ea typeface="HGS創英角ﾎﾟｯﾌﾟ体" panose="040B0A00000000000000" pitchFamily="50" charset="-128"/>
              </a:rPr>
              <a:t>週間のデータを取り傾向を把握し</a:t>
            </a:r>
            <a:endParaRPr lang="en-US" altLang="ja-JP" dirty="0">
              <a:latin typeface="HGS創英角ﾎﾟｯﾌﾟ体" panose="040B0A00000000000000" pitchFamily="50" charset="-128"/>
              <a:ea typeface="HGS創英角ﾎﾟｯﾌﾟ体" panose="040B0A00000000000000" pitchFamily="50" charset="-128"/>
            </a:endParaRPr>
          </a:p>
          <a:p>
            <a:r>
              <a:rPr lang="ja-JP" altLang="en-US" dirty="0">
                <a:latin typeface="HGS創英角ﾎﾟｯﾌﾟ体" panose="040B0A00000000000000" pitchFamily="50" charset="-128"/>
                <a:ea typeface="HGS創英角ﾎﾟｯﾌﾟ体" panose="040B0A00000000000000" pitchFamily="50" charset="-128"/>
              </a:rPr>
              <a:t>　　　⇒土日の仕入れ数を調整した。　　</a:t>
            </a:r>
            <a:endParaRPr lang="en-US" altLang="ja-JP" dirty="0">
              <a:latin typeface="HGS創英角ﾎﾟｯﾌﾟ体" panose="040B0A00000000000000" pitchFamily="50" charset="-128"/>
              <a:ea typeface="HGS創英角ﾎﾟｯﾌﾟ体" panose="040B0A00000000000000" pitchFamily="50" charset="-128"/>
            </a:endParaRPr>
          </a:p>
        </p:txBody>
      </p:sp>
      <p:sp>
        <p:nvSpPr>
          <p:cNvPr id="34" name="矢印: 下 33">
            <a:extLst>
              <a:ext uri="{FF2B5EF4-FFF2-40B4-BE49-F238E27FC236}">
                <a16:creationId xmlns:a16="http://schemas.microsoft.com/office/drawing/2014/main" id="{FD7AB120-0B85-494C-9AE0-6CE0FD2AA85A}"/>
              </a:ext>
            </a:extLst>
          </p:cNvPr>
          <p:cNvSpPr/>
          <p:nvPr/>
        </p:nvSpPr>
        <p:spPr>
          <a:xfrm>
            <a:off x="1540040" y="1846821"/>
            <a:ext cx="567890" cy="238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矢印: 下 34">
            <a:extLst>
              <a:ext uri="{FF2B5EF4-FFF2-40B4-BE49-F238E27FC236}">
                <a16:creationId xmlns:a16="http://schemas.microsoft.com/office/drawing/2014/main" id="{5A51898F-4832-41E2-9D73-D765D037C18E}"/>
              </a:ext>
            </a:extLst>
          </p:cNvPr>
          <p:cNvSpPr/>
          <p:nvPr/>
        </p:nvSpPr>
        <p:spPr>
          <a:xfrm>
            <a:off x="1540040" y="3365164"/>
            <a:ext cx="567890" cy="238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矢印: 下 35">
            <a:extLst>
              <a:ext uri="{FF2B5EF4-FFF2-40B4-BE49-F238E27FC236}">
                <a16:creationId xmlns:a16="http://schemas.microsoft.com/office/drawing/2014/main" id="{ACBC5503-DA78-40AD-B727-BAB9074C7960}"/>
              </a:ext>
            </a:extLst>
          </p:cNvPr>
          <p:cNvSpPr/>
          <p:nvPr/>
        </p:nvSpPr>
        <p:spPr>
          <a:xfrm>
            <a:off x="1540040" y="5127977"/>
            <a:ext cx="567890" cy="238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66C4B1E2-93D0-4256-BCD8-0C37BAE153D0}"/>
              </a:ext>
            </a:extLst>
          </p:cNvPr>
          <p:cNvSpPr txBox="1"/>
          <p:nvPr/>
        </p:nvSpPr>
        <p:spPr>
          <a:xfrm>
            <a:off x="65838" y="3691802"/>
            <a:ext cx="4506162" cy="369332"/>
          </a:xfrm>
          <a:prstGeom prst="rect">
            <a:avLst/>
          </a:prstGeom>
          <a:noFill/>
        </p:spPr>
        <p:txBody>
          <a:bodyPr wrap="square" rtlCol="0">
            <a:spAutoFit/>
          </a:bodyPr>
          <a:lstStyle/>
          <a:p>
            <a:r>
              <a:rPr lang="ja-JP" altLang="en-US" dirty="0">
                <a:solidFill>
                  <a:srgbClr val="0000CC"/>
                </a:solidFill>
                <a:latin typeface="HGS創英角ﾎﾟｯﾌﾟ体" panose="040B0A00000000000000" pitchFamily="50" charset="-128"/>
                <a:ea typeface="HGS創英角ﾎﾟｯﾌﾟ体" panose="040B0A00000000000000" pitchFamily="50" charset="-128"/>
              </a:rPr>
              <a:t>　弁当の売れ残りが減った　▲５０％。　　</a:t>
            </a:r>
            <a:endParaRPr lang="en-US" altLang="ja-JP"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39" name="テキスト ボックス 38">
            <a:extLst>
              <a:ext uri="{FF2B5EF4-FFF2-40B4-BE49-F238E27FC236}">
                <a16:creationId xmlns:a16="http://schemas.microsoft.com/office/drawing/2014/main" id="{EFD4C700-C4C7-4F26-B3DF-7178CA8D635A}"/>
              </a:ext>
            </a:extLst>
          </p:cNvPr>
          <p:cNvSpPr txBox="1"/>
          <p:nvPr/>
        </p:nvSpPr>
        <p:spPr>
          <a:xfrm>
            <a:off x="-59291" y="5454614"/>
            <a:ext cx="4290310" cy="369332"/>
          </a:xfrm>
          <a:prstGeom prst="rect">
            <a:avLst/>
          </a:prstGeom>
          <a:noFill/>
        </p:spPr>
        <p:txBody>
          <a:bodyPr wrap="square" rtlCol="0">
            <a:spAutoFit/>
          </a:bodyPr>
          <a:lstStyle/>
          <a:p>
            <a:r>
              <a:rPr lang="ja-JP" altLang="en-US" dirty="0">
                <a:solidFill>
                  <a:srgbClr val="0000CC"/>
                </a:solidFill>
                <a:latin typeface="HGS創英角ﾎﾟｯﾌﾟ体" panose="040B0A00000000000000" pitchFamily="50" charset="-128"/>
                <a:ea typeface="HGS創英角ﾎﾟｯﾌﾟ体" panose="040B0A00000000000000" pitchFamily="50" charset="-128"/>
              </a:rPr>
              <a:t>　おにぎりの賞味期限”０“になった。　　</a:t>
            </a:r>
            <a:endParaRPr lang="en-US" altLang="ja-JP"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40" name="四角形: 角を丸くする 39">
            <a:extLst>
              <a:ext uri="{FF2B5EF4-FFF2-40B4-BE49-F238E27FC236}">
                <a16:creationId xmlns:a16="http://schemas.microsoft.com/office/drawing/2014/main" id="{F78E965A-5F71-464A-93E9-7599E96FCE33}"/>
              </a:ext>
            </a:extLst>
          </p:cNvPr>
          <p:cNvSpPr/>
          <p:nvPr/>
        </p:nvSpPr>
        <p:spPr>
          <a:xfrm>
            <a:off x="104232" y="744022"/>
            <a:ext cx="4287340" cy="176400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四角形: 角を丸くする 40">
            <a:extLst>
              <a:ext uri="{FF2B5EF4-FFF2-40B4-BE49-F238E27FC236}">
                <a16:creationId xmlns:a16="http://schemas.microsoft.com/office/drawing/2014/main" id="{EDE90DFE-8D9A-4BBE-B259-14AAC38ED7E4}"/>
              </a:ext>
            </a:extLst>
          </p:cNvPr>
          <p:cNvSpPr/>
          <p:nvPr/>
        </p:nvSpPr>
        <p:spPr>
          <a:xfrm>
            <a:off x="104232" y="2621043"/>
            <a:ext cx="4287340" cy="158400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四角形: 角を丸くする 41">
            <a:extLst>
              <a:ext uri="{FF2B5EF4-FFF2-40B4-BE49-F238E27FC236}">
                <a16:creationId xmlns:a16="http://schemas.microsoft.com/office/drawing/2014/main" id="{603CDC59-5858-4D0D-A2E3-407195D7D90A}"/>
              </a:ext>
            </a:extLst>
          </p:cNvPr>
          <p:cNvSpPr/>
          <p:nvPr/>
        </p:nvSpPr>
        <p:spPr>
          <a:xfrm>
            <a:off x="104232" y="4384128"/>
            <a:ext cx="4287340" cy="1584000"/>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object 2">
            <a:extLst>
              <a:ext uri="{FF2B5EF4-FFF2-40B4-BE49-F238E27FC236}">
                <a16:creationId xmlns:a16="http://schemas.microsoft.com/office/drawing/2014/main" id="{7CA48CA8-7610-4FED-ADAC-610443BA371E}"/>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lang="en-US" altLang="ja-JP" sz="2000" b="1" spc="5" dirty="0">
                <a:latin typeface="HGS創英角ﾎﾟｯﾌﾟ体" panose="040B0A00000000000000" pitchFamily="50" charset="-128"/>
                <a:ea typeface="HGS創英角ﾎﾟｯﾌﾟ体" panose="040B0A00000000000000" pitchFamily="50" charset="-128"/>
                <a:cs typeface="MS UI Gothic"/>
              </a:rPr>
              <a:t>3</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3255608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0">
            <a:extLst>
              <a:ext uri="{FF2B5EF4-FFF2-40B4-BE49-F238E27FC236}">
                <a16:creationId xmlns:a16="http://schemas.microsoft.com/office/drawing/2014/main" id="{4A3B36DB-4020-4E6E-8D0B-9D9EF330B198}"/>
              </a:ext>
            </a:extLst>
          </p:cNvPr>
          <p:cNvSpPr txBox="1"/>
          <p:nvPr/>
        </p:nvSpPr>
        <p:spPr>
          <a:xfrm>
            <a:off x="144094" y="7959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７）標準化と管理の定着</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graphicFrame>
        <p:nvGraphicFramePr>
          <p:cNvPr id="5" name="表 17">
            <a:extLst>
              <a:ext uri="{FF2B5EF4-FFF2-40B4-BE49-F238E27FC236}">
                <a16:creationId xmlns:a16="http://schemas.microsoft.com/office/drawing/2014/main" id="{C602CF0A-43AA-4BE9-896E-50728C79795D}"/>
              </a:ext>
            </a:extLst>
          </p:cNvPr>
          <p:cNvGraphicFramePr>
            <a:graphicFrameLocks noGrp="1"/>
          </p:cNvGraphicFramePr>
          <p:nvPr>
            <p:extLst>
              <p:ext uri="{D42A27DB-BD31-4B8C-83A1-F6EECF244321}">
                <p14:modId xmlns:p14="http://schemas.microsoft.com/office/powerpoint/2010/main" val="2791411573"/>
              </p:ext>
            </p:extLst>
          </p:nvPr>
        </p:nvGraphicFramePr>
        <p:xfrm>
          <a:off x="144093" y="1342115"/>
          <a:ext cx="7863839" cy="1603990"/>
        </p:xfrm>
        <a:graphic>
          <a:graphicData uri="http://schemas.openxmlformats.org/drawingml/2006/table">
            <a:tbl>
              <a:tblPr firstRow="1" bandRow="1">
                <a:tableStyleId>{5C22544A-7EE6-4342-B048-85BDC9FD1C3A}</a:tableStyleId>
              </a:tblPr>
              <a:tblGrid>
                <a:gridCol w="1310640">
                  <a:extLst>
                    <a:ext uri="{9D8B030D-6E8A-4147-A177-3AD203B41FA5}">
                      <a16:colId xmlns:a16="http://schemas.microsoft.com/office/drawing/2014/main" val="1743978211"/>
                    </a:ext>
                  </a:extLst>
                </a:gridCol>
                <a:gridCol w="1002558">
                  <a:extLst>
                    <a:ext uri="{9D8B030D-6E8A-4147-A177-3AD203B41FA5}">
                      <a16:colId xmlns:a16="http://schemas.microsoft.com/office/drawing/2014/main" val="3506730782"/>
                    </a:ext>
                  </a:extLst>
                </a:gridCol>
                <a:gridCol w="734416">
                  <a:extLst>
                    <a:ext uri="{9D8B030D-6E8A-4147-A177-3AD203B41FA5}">
                      <a16:colId xmlns:a16="http://schemas.microsoft.com/office/drawing/2014/main" val="1395888027"/>
                    </a:ext>
                  </a:extLst>
                </a:gridCol>
                <a:gridCol w="1035914">
                  <a:extLst>
                    <a:ext uri="{9D8B030D-6E8A-4147-A177-3AD203B41FA5}">
                      <a16:colId xmlns:a16="http://schemas.microsoft.com/office/drawing/2014/main" val="3449518534"/>
                    </a:ext>
                  </a:extLst>
                </a:gridCol>
                <a:gridCol w="1020451">
                  <a:extLst>
                    <a:ext uri="{9D8B030D-6E8A-4147-A177-3AD203B41FA5}">
                      <a16:colId xmlns:a16="http://schemas.microsoft.com/office/drawing/2014/main" val="3680749356"/>
                    </a:ext>
                  </a:extLst>
                </a:gridCol>
                <a:gridCol w="2759860">
                  <a:extLst>
                    <a:ext uri="{9D8B030D-6E8A-4147-A177-3AD203B41FA5}">
                      <a16:colId xmlns:a16="http://schemas.microsoft.com/office/drawing/2014/main" val="3754487895"/>
                    </a:ext>
                  </a:extLst>
                </a:gridCol>
              </a:tblGrid>
              <a:tr h="422712">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なぜ</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何を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いつ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どこで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誰が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どのように</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707021"/>
                  </a:ext>
                </a:extLst>
              </a:tr>
              <a:tr h="590639">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廃棄削減</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仕入れ数を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毎日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コンビニ店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店長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売り上げ廃棄データを</a:t>
                      </a:r>
                      <a:b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b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もとに仕入れ数を決める</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2382926"/>
                  </a:ext>
                </a:extLst>
              </a:tr>
              <a:tr h="590639">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売れ残りを</a:t>
                      </a:r>
                      <a:b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b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なくす</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弁当、</a:t>
                      </a:r>
                      <a:b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b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おにぎり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毎日</a:t>
                      </a:r>
                      <a:endPar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１６時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商品棚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アルバイト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賞味期限を確認して</a:t>
                      </a:r>
                      <a:endPar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値引きシールを張る</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3838584"/>
                  </a:ext>
                </a:extLst>
              </a:tr>
            </a:tbl>
          </a:graphicData>
        </a:graphic>
      </p:graphicFrame>
      <p:sp>
        <p:nvSpPr>
          <p:cNvPr id="7" name="テキスト ボックス 6">
            <a:extLst>
              <a:ext uri="{FF2B5EF4-FFF2-40B4-BE49-F238E27FC236}">
                <a16:creationId xmlns:a16="http://schemas.microsoft.com/office/drawing/2014/main" id="{2E17D692-D660-4DC3-AC00-6A1370926F06}"/>
              </a:ext>
            </a:extLst>
          </p:cNvPr>
          <p:cNvSpPr txBox="1"/>
          <p:nvPr/>
        </p:nvSpPr>
        <p:spPr>
          <a:xfrm>
            <a:off x="144094" y="817981"/>
            <a:ext cx="2459736" cy="400110"/>
          </a:xfrm>
          <a:prstGeom prst="rect">
            <a:avLst/>
          </a:prstGeom>
          <a:noFill/>
        </p:spPr>
        <p:txBody>
          <a:bodyPr wrap="square" rtlCol="0">
            <a:spAutoFit/>
          </a:bodyPr>
          <a:lstStyle/>
          <a:p>
            <a:r>
              <a:rPr lang="ja-JP" altLang="en-US" sz="2000" b="1" dirty="0">
                <a:latin typeface="HGS創英角ﾎﾟｯﾌﾟ体" panose="040B0A00000000000000" pitchFamily="50" charset="-128"/>
                <a:ea typeface="HGS創英角ﾎﾟｯﾌﾟ体" panose="040B0A00000000000000" pitchFamily="50" charset="-128"/>
              </a:rPr>
              <a:t>標準化</a:t>
            </a:r>
          </a:p>
        </p:txBody>
      </p:sp>
      <p:graphicFrame>
        <p:nvGraphicFramePr>
          <p:cNvPr id="8" name="表 17">
            <a:extLst>
              <a:ext uri="{FF2B5EF4-FFF2-40B4-BE49-F238E27FC236}">
                <a16:creationId xmlns:a16="http://schemas.microsoft.com/office/drawing/2014/main" id="{2D9CCC63-71AF-4050-9639-9A482F422E60}"/>
              </a:ext>
            </a:extLst>
          </p:cNvPr>
          <p:cNvGraphicFramePr>
            <a:graphicFrameLocks noGrp="1"/>
          </p:cNvGraphicFramePr>
          <p:nvPr>
            <p:extLst>
              <p:ext uri="{D42A27DB-BD31-4B8C-83A1-F6EECF244321}">
                <p14:modId xmlns:p14="http://schemas.microsoft.com/office/powerpoint/2010/main" val="2586051716"/>
              </p:ext>
            </p:extLst>
          </p:nvPr>
        </p:nvGraphicFramePr>
        <p:xfrm>
          <a:off x="144093" y="4222445"/>
          <a:ext cx="7863839" cy="1628021"/>
        </p:xfrm>
        <a:graphic>
          <a:graphicData uri="http://schemas.openxmlformats.org/drawingml/2006/table">
            <a:tbl>
              <a:tblPr firstRow="1" bandRow="1">
                <a:tableStyleId>{5C22544A-7EE6-4342-B048-85BDC9FD1C3A}</a:tableStyleId>
              </a:tblPr>
              <a:tblGrid>
                <a:gridCol w="1310640">
                  <a:extLst>
                    <a:ext uri="{9D8B030D-6E8A-4147-A177-3AD203B41FA5}">
                      <a16:colId xmlns:a16="http://schemas.microsoft.com/office/drawing/2014/main" val="1743978211"/>
                    </a:ext>
                  </a:extLst>
                </a:gridCol>
                <a:gridCol w="1002558">
                  <a:extLst>
                    <a:ext uri="{9D8B030D-6E8A-4147-A177-3AD203B41FA5}">
                      <a16:colId xmlns:a16="http://schemas.microsoft.com/office/drawing/2014/main" val="3506730782"/>
                    </a:ext>
                  </a:extLst>
                </a:gridCol>
                <a:gridCol w="734416">
                  <a:extLst>
                    <a:ext uri="{9D8B030D-6E8A-4147-A177-3AD203B41FA5}">
                      <a16:colId xmlns:a16="http://schemas.microsoft.com/office/drawing/2014/main" val="1395888027"/>
                    </a:ext>
                  </a:extLst>
                </a:gridCol>
                <a:gridCol w="1035914">
                  <a:extLst>
                    <a:ext uri="{9D8B030D-6E8A-4147-A177-3AD203B41FA5}">
                      <a16:colId xmlns:a16="http://schemas.microsoft.com/office/drawing/2014/main" val="3449518534"/>
                    </a:ext>
                  </a:extLst>
                </a:gridCol>
                <a:gridCol w="1020451">
                  <a:extLst>
                    <a:ext uri="{9D8B030D-6E8A-4147-A177-3AD203B41FA5}">
                      <a16:colId xmlns:a16="http://schemas.microsoft.com/office/drawing/2014/main" val="3680749356"/>
                    </a:ext>
                  </a:extLst>
                </a:gridCol>
                <a:gridCol w="2759860">
                  <a:extLst>
                    <a:ext uri="{9D8B030D-6E8A-4147-A177-3AD203B41FA5}">
                      <a16:colId xmlns:a16="http://schemas.microsoft.com/office/drawing/2014/main" val="3754487895"/>
                    </a:ext>
                  </a:extLst>
                </a:gridCol>
              </a:tblGrid>
              <a:tr h="429045">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なぜ</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何を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いつ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どこで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誰が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どのように</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707021"/>
                  </a:ext>
                </a:extLst>
              </a:tr>
              <a:tr h="599488">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廃棄削減</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仕入手順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担当</a:t>
                      </a:r>
                      <a:endPar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随時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ﾊﾞｯｸﾔｰﾄﾞ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店長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担当者に仕入発注の仕方を</a:t>
                      </a:r>
                      <a:b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b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教育する</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2382926"/>
                  </a:ext>
                </a:extLst>
              </a:tr>
              <a:tr h="599488">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廃棄量把握</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廃棄商品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毎日</a:t>
                      </a:r>
                      <a:r>
                        <a:rPr kumimoji="1" lang="en-US" altLang="ja-JP" sz="1400" dirty="0">
                          <a:solidFill>
                            <a:schemeClr val="tx1"/>
                          </a:solidFill>
                          <a:latin typeface="HGS創英角ﾎﾟｯﾌﾟ体" panose="040B0A00000000000000" pitchFamily="50" charset="-128"/>
                          <a:ea typeface="HGS創英角ﾎﾟｯﾌﾟ体" panose="040B0A00000000000000" pitchFamily="50" charset="-128"/>
                        </a:rPr>
                        <a:t>0:00</a:t>
                      </a:r>
                      <a:endPar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各商品棚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勤務担当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HGS創英角ﾎﾟｯﾌﾟ体" panose="040B0A00000000000000" pitchFamily="50" charset="-128"/>
                          <a:ea typeface="HGS創英角ﾎﾟｯﾌﾟ体" panose="040B0A00000000000000" pitchFamily="50" charset="-128"/>
                        </a:rPr>
                        <a:t>廃棄数をチェックリストに記載</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3838584"/>
                  </a:ext>
                </a:extLst>
              </a:tr>
            </a:tbl>
          </a:graphicData>
        </a:graphic>
      </p:graphicFrame>
      <p:sp>
        <p:nvSpPr>
          <p:cNvPr id="10" name="テキスト ボックス 9">
            <a:extLst>
              <a:ext uri="{FF2B5EF4-FFF2-40B4-BE49-F238E27FC236}">
                <a16:creationId xmlns:a16="http://schemas.microsoft.com/office/drawing/2014/main" id="{2C11CC4F-5749-4F7C-A45E-4CD1F3F48D20}"/>
              </a:ext>
            </a:extLst>
          </p:cNvPr>
          <p:cNvSpPr txBox="1"/>
          <p:nvPr/>
        </p:nvSpPr>
        <p:spPr>
          <a:xfrm>
            <a:off x="144093" y="3674627"/>
            <a:ext cx="5207266" cy="400110"/>
          </a:xfrm>
          <a:prstGeom prst="rect">
            <a:avLst/>
          </a:prstGeom>
          <a:noFill/>
        </p:spPr>
        <p:txBody>
          <a:bodyPr wrap="square">
            <a:spAutoFit/>
          </a:bodyPr>
          <a:lstStyle/>
          <a:p>
            <a:r>
              <a:rPr lang="ja-JP" altLang="en-US" sz="2000" b="1" dirty="0">
                <a:latin typeface="HGS創英角ﾎﾟｯﾌﾟ体" panose="040B0A00000000000000" pitchFamily="50" charset="-128"/>
                <a:ea typeface="HGS創英角ﾎﾟｯﾌﾟ体" panose="040B0A00000000000000" pitchFamily="50" charset="-128"/>
              </a:rPr>
              <a:t>管理の定着</a:t>
            </a:r>
          </a:p>
        </p:txBody>
      </p:sp>
      <p:pic>
        <p:nvPicPr>
          <p:cNvPr id="11" name="図 10">
            <a:extLst>
              <a:ext uri="{FF2B5EF4-FFF2-40B4-BE49-F238E27FC236}">
                <a16:creationId xmlns:a16="http://schemas.microsoft.com/office/drawing/2014/main" id="{ABD129FE-2DB2-4069-A889-AFB00D44CB4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988" b="93890" l="9933" r="89933">
                        <a14:foregroundMark x1="24430" y1="4988" x2="32081" y2="69451"/>
                        <a14:foregroundMark x1="75973" y1="19327" x2="56913" y2="80050"/>
                        <a14:foregroundMark x1="70067" y1="94389" x2="28456" y2="93267"/>
                        <a14:foregroundMark x1="28456" y1="93267" x2="20940" y2="90773"/>
                        <a14:foregroundMark x1="17315" y1="86534" x2="25369" y2="59850"/>
                        <a14:foregroundMark x1="37852" y1="73815" x2="25906" y2="78803"/>
                        <a14:foregroundMark x1="25906" y1="78803" x2="25772" y2="79052"/>
                        <a14:foregroundMark x1="24832" y1="82294" x2="54631" y2="86409"/>
                        <a14:foregroundMark x1="57181" y1="90898" x2="20000" y2="87157"/>
                        <a14:foregroundMark x1="15168" y1="86534" x2="15570" y2="70698"/>
                        <a14:foregroundMark x1="15570" y1="70698" x2="17450" y2="66708"/>
                        <a14:foregroundMark x1="25369" y1="27057" x2="19597" y2="64963"/>
                        <a14:foregroundMark x1="19597" y1="64963" x2="19060" y2="66334"/>
                        <a14:foregroundMark x1="33557" y1="17706" x2="66711" y2="17207"/>
                        <a14:foregroundMark x1="39329" y1="8853" x2="76913" y2="11970"/>
                        <a14:foregroundMark x1="82148" y1="13466" x2="82148" y2="31172"/>
                        <a14:foregroundMark x1="82148" y1="31172" x2="81342" y2="32170"/>
                        <a14:foregroundMark x1="66711" y1="16334" x2="66711" y2="16334"/>
                        <a14:foregroundMark x1="66846" y1="14713" x2="62148" y2="20698"/>
                        <a14:foregroundMark x1="51275" y1="13965" x2="50872" y2="20948"/>
                        <a14:foregroundMark x1="51678" y1="12219" x2="52081" y2="11970"/>
                        <a14:foregroundMark x1="64698" y1="11970" x2="66443" y2="12344"/>
                        <a14:foregroundMark x1="67114" y1="13092" x2="67517" y2="20200"/>
                        <a14:foregroundMark x1="63893" y1="14090" x2="62685" y2="17955"/>
                        <a14:foregroundMark x1="61342" y1="29551" x2="52483" y2="71571"/>
                        <a14:foregroundMark x1="39597" y1="32170" x2="48456" y2="70823"/>
                        <a14:foregroundMark x1="52215" y1="31671" x2="52215" y2="31671"/>
                        <a14:foregroundMark x1="34631" y1="28678" x2="51812" y2="26559"/>
                        <a14:foregroundMark x1="51812" y1="26559" x2="52886" y2="26559"/>
                        <a14:foregroundMark x1="45369" y1="74813" x2="54497" y2="75561"/>
                        <a14:foregroundMark x1="82148" y1="41895" x2="81208" y2="71322"/>
                        <a14:foregroundMark x1="81208" y1="71322" x2="71812" y2="93890"/>
                        <a14:foregroundMark x1="77987" y1="54364" x2="79329" y2="72943"/>
                        <a14:foregroundMark x1="79329" y1="72943" x2="74765" y2="79800"/>
                        <a14:foregroundMark x1="49396" y1="13217" x2="49396" y2="13217"/>
                        <a14:foregroundMark x1="60940" y1="12344" x2="61074" y2="20200"/>
                        <a14:foregroundMark x1="72886" y1="67830" x2="68456" y2="69825"/>
                        <a14:foregroundMark x1="69799" y1="76933" x2="63893" y2="79052"/>
                        <a14:foregroundMark x1="65638" y1="86160" x2="59463" y2="86534"/>
                      </a14:backgroundRemoval>
                    </a14:imgEffect>
                  </a14:imgLayer>
                </a14:imgProps>
              </a:ext>
            </a:extLst>
          </a:blip>
          <a:stretch>
            <a:fillRect/>
          </a:stretch>
        </p:blipFill>
        <p:spPr>
          <a:xfrm>
            <a:off x="7815899" y="2701564"/>
            <a:ext cx="1307151" cy="1407161"/>
          </a:xfrm>
          <a:prstGeom prst="rect">
            <a:avLst/>
          </a:prstGeom>
        </p:spPr>
      </p:pic>
      <p:pic>
        <p:nvPicPr>
          <p:cNvPr id="12" name="図 11">
            <a:extLst>
              <a:ext uri="{FF2B5EF4-FFF2-40B4-BE49-F238E27FC236}">
                <a16:creationId xmlns:a16="http://schemas.microsoft.com/office/drawing/2014/main" id="{C544F1FC-FA1B-4BF8-B81F-9587B3C0C2FD}"/>
              </a:ext>
            </a:extLst>
          </p:cNvPr>
          <p:cNvPicPr>
            <a:picLocks noChangeAspect="1"/>
          </p:cNvPicPr>
          <p:nvPr/>
        </p:nvPicPr>
        <p:blipFill>
          <a:blip r:embed="rId4"/>
          <a:stretch>
            <a:fillRect/>
          </a:stretch>
        </p:blipFill>
        <p:spPr>
          <a:xfrm>
            <a:off x="8076824" y="5468173"/>
            <a:ext cx="923083" cy="1252482"/>
          </a:xfrm>
          <a:prstGeom prst="rect">
            <a:avLst/>
          </a:prstGeom>
        </p:spPr>
      </p:pic>
      <p:sp>
        <p:nvSpPr>
          <p:cNvPr id="16" name="テキスト ボックス 12">
            <a:extLst>
              <a:ext uri="{FF2B5EF4-FFF2-40B4-BE49-F238E27FC236}">
                <a16:creationId xmlns:a16="http://schemas.microsoft.com/office/drawing/2014/main" id="{1878F11B-AFEF-41A9-9A10-64419EFDF31C}"/>
              </a:ext>
            </a:extLst>
          </p:cNvPr>
          <p:cNvSpPr txBox="1">
            <a:spLocks noChangeArrowheads="1"/>
          </p:cNvSpPr>
          <p:nvPr/>
        </p:nvSpPr>
        <p:spPr bwMode="auto">
          <a:xfrm>
            <a:off x="577850" y="3120144"/>
            <a:ext cx="8134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b="1" dirty="0">
                <a:solidFill>
                  <a:srgbClr val="0000CC"/>
                </a:solidFill>
                <a:latin typeface="HGS創英角ﾎﾟｯﾌﾟ体" panose="040B0A00000000000000" pitchFamily="50" charset="-128"/>
                <a:ea typeface="HGS創英角ﾎﾟｯﾌﾟ体" panose="040B0A00000000000000" pitchFamily="50" charset="-128"/>
              </a:rPr>
              <a:t>効果のあった仕事の進め方や、作業のやり方を決めルール化する。</a:t>
            </a:r>
            <a:endParaRPr lang="en-US" altLang="ja-JP" sz="1800" b="1"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17" name="テキスト ボックス 12">
            <a:extLst>
              <a:ext uri="{FF2B5EF4-FFF2-40B4-BE49-F238E27FC236}">
                <a16:creationId xmlns:a16="http://schemas.microsoft.com/office/drawing/2014/main" id="{C96FEBBA-6995-4779-9F0A-7621FD2C8F94}"/>
              </a:ext>
            </a:extLst>
          </p:cNvPr>
          <p:cNvSpPr txBox="1">
            <a:spLocks noChangeArrowheads="1"/>
          </p:cNvSpPr>
          <p:nvPr/>
        </p:nvSpPr>
        <p:spPr bwMode="auto">
          <a:xfrm>
            <a:off x="577850" y="6170774"/>
            <a:ext cx="8258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800" b="1" dirty="0">
                <a:solidFill>
                  <a:srgbClr val="0000CC"/>
                </a:solidFill>
                <a:latin typeface="HGS創英角ﾎﾟｯﾌﾟ体" panose="040B0A00000000000000" pitchFamily="50" charset="-128"/>
                <a:ea typeface="HGS創英角ﾎﾟｯﾌﾟ体" panose="040B0A00000000000000" pitchFamily="50" charset="-128"/>
              </a:rPr>
              <a:t>効果が維持されているかの、チェック方法を決めて定期的に確認する。</a:t>
            </a:r>
            <a:endParaRPr lang="en-US" altLang="ja-JP" sz="1800" b="1"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18" name="テキスト ボックス 17">
            <a:extLst>
              <a:ext uri="{FF2B5EF4-FFF2-40B4-BE49-F238E27FC236}">
                <a16:creationId xmlns:a16="http://schemas.microsoft.com/office/drawing/2014/main" id="{5F0C427E-63EE-4D2D-914B-C572061A3DB2}"/>
              </a:ext>
            </a:extLst>
          </p:cNvPr>
          <p:cNvSpPr txBox="1"/>
          <p:nvPr/>
        </p:nvSpPr>
        <p:spPr>
          <a:xfrm>
            <a:off x="4191000" y="-6816"/>
            <a:ext cx="4953000"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tx1"/>
                </a:solidFill>
                <a:effectLst/>
                <a:latin typeface="HGP創英角ﾎﾟｯﾌﾟ体" panose="040B0A00000000000000" pitchFamily="50" charset="-128"/>
                <a:ea typeface="HGP創英角ﾎﾟｯﾌﾟ体" panose="040B0A00000000000000" pitchFamily="50" charset="-128"/>
              </a:rPr>
              <a:t>　　</a:t>
            </a:r>
            <a:br>
              <a:rPr kumimoji="1" lang="ja-JP" altLang="en-US" sz="1800" b="0" i="0" u="none" strike="noStrike" cap="none" normalizeH="0" baseline="0" dirty="0">
                <a:ln>
                  <a:noFill/>
                </a:ln>
                <a:solidFill>
                  <a:schemeClr val="tx1"/>
                </a:solidFill>
                <a:effectLst/>
                <a:latin typeface="HGP創英角ﾎﾟｯﾌﾟ体" panose="040B0A00000000000000" pitchFamily="50" charset="-128"/>
                <a:ea typeface="HGP創英角ﾎﾟｯﾌﾟ体" panose="040B0A00000000000000" pitchFamily="50" charset="-128"/>
              </a:rPr>
            </a:br>
            <a:r>
              <a:rPr kumimoji="1" lang="ja-JP" altLang="en-US" sz="1800" b="0" i="0" u="none" strike="noStrike" cap="none" normalizeH="0" baseline="0" dirty="0">
                <a:ln>
                  <a:noFill/>
                </a:ln>
                <a:solidFill>
                  <a:schemeClr val="tx1"/>
                </a:solidFill>
                <a:effectLst/>
                <a:latin typeface="HGP創英角ﾎﾟｯﾌﾟ体" panose="040B0A00000000000000" pitchFamily="50" charset="-128"/>
                <a:ea typeface="HGP創英角ﾎﾟｯﾌﾟ体" panose="040B0A00000000000000" pitchFamily="50" charset="-128"/>
              </a:rPr>
              <a:t>　（もとに戻らないための対策）</a:t>
            </a:r>
          </a:p>
        </p:txBody>
      </p:sp>
      <p:pic>
        <p:nvPicPr>
          <p:cNvPr id="19" name="図 18">
            <a:extLst>
              <a:ext uri="{FF2B5EF4-FFF2-40B4-BE49-F238E27FC236}">
                <a16:creationId xmlns:a16="http://schemas.microsoft.com/office/drawing/2014/main" id="{1322B730-1169-4279-81F3-83B9AA41B577}"/>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88923" y="6216743"/>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 name="図 19">
            <a:extLst>
              <a:ext uri="{FF2B5EF4-FFF2-40B4-BE49-F238E27FC236}">
                <a16:creationId xmlns:a16="http://schemas.microsoft.com/office/drawing/2014/main" id="{59FA6BF8-9CEE-4559-96F6-89472B99EEF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88923" y="3152962"/>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14" name="object 2">
            <a:extLst>
              <a:ext uri="{FF2B5EF4-FFF2-40B4-BE49-F238E27FC236}">
                <a16:creationId xmlns:a16="http://schemas.microsoft.com/office/drawing/2014/main" id="{03740614-46A7-4494-8641-B78EB51F25E3}"/>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sz="2000" b="1" spc="5" dirty="0">
                <a:latin typeface="HGS創英角ﾎﾟｯﾌﾟ体" panose="040B0A00000000000000" pitchFamily="50" charset="-128"/>
                <a:ea typeface="HGS創英角ﾎﾟｯﾌﾟ体" panose="040B0A00000000000000" pitchFamily="50" charset="-128"/>
                <a:cs typeface="MS UI Gothic"/>
              </a:rPr>
              <a:t>1</a:t>
            </a:r>
            <a:r>
              <a:rPr lang="en-US" altLang="ja-JP" sz="2000" b="1" spc="5" dirty="0">
                <a:latin typeface="HGS創英角ﾎﾟｯﾌﾟ体" panose="040B0A00000000000000" pitchFamily="50" charset="-128"/>
                <a:ea typeface="HGS創英角ﾎﾟｯﾌﾟ体" panose="040B0A00000000000000" pitchFamily="50" charset="-128"/>
                <a:cs typeface="MS UI Gothic"/>
              </a:rPr>
              <a:t>4</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p>
        </p:txBody>
      </p:sp>
    </p:spTree>
    <p:extLst>
      <p:ext uri="{BB962C8B-B14F-4D97-AF65-F5344CB8AC3E}">
        <p14:creationId xmlns:p14="http://schemas.microsoft.com/office/powerpoint/2010/main" val="2478988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FD1B6807-2F72-4A79-9ED5-C6C485773A99}"/>
              </a:ext>
            </a:extLst>
          </p:cNvPr>
          <p:cNvSpPr txBox="1"/>
          <p:nvPr/>
        </p:nvSpPr>
        <p:spPr>
          <a:xfrm>
            <a:off x="202072" y="764167"/>
            <a:ext cx="8867847" cy="1323439"/>
          </a:xfrm>
          <a:prstGeom prst="rect">
            <a:avLst/>
          </a:prstGeom>
          <a:noFill/>
        </p:spPr>
        <p:txBody>
          <a:bodyPr wrap="square" rtlCol="0">
            <a:spAutoFit/>
          </a:bodyPr>
          <a:lstStyle/>
          <a:p>
            <a:r>
              <a:rPr lang="ja-JP" altLang="en-US" sz="2000" b="1" dirty="0">
                <a:solidFill>
                  <a:srgbClr val="0000CC"/>
                </a:solidFill>
                <a:latin typeface="HGS創英角ﾎﾟｯﾌﾟ体" panose="040B0A00000000000000" pitchFamily="50" charset="-128"/>
                <a:ea typeface="HGS創英角ﾎﾟｯﾌﾟ体" panose="040B0A00000000000000" pitchFamily="50" charset="-128"/>
              </a:rPr>
              <a:t>オーナーとあなたはバイトの方とムダについて話し合いました。</a:t>
            </a:r>
            <a:endParaRPr lang="en-US" altLang="ja-JP" sz="2000" b="1" dirty="0">
              <a:solidFill>
                <a:srgbClr val="0000CC"/>
              </a:solidFill>
              <a:latin typeface="HGS創英角ﾎﾟｯﾌﾟ体" panose="040B0A00000000000000" pitchFamily="50" charset="-128"/>
              <a:ea typeface="HGS創英角ﾎﾟｯﾌﾟ体" panose="040B0A00000000000000" pitchFamily="50" charset="-128"/>
            </a:endParaRPr>
          </a:p>
          <a:p>
            <a:r>
              <a:rPr lang="ja-JP" altLang="en-US" sz="2000" b="1" dirty="0">
                <a:solidFill>
                  <a:srgbClr val="0000CC"/>
                </a:solidFill>
                <a:latin typeface="HGS創英角ﾎﾟｯﾌﾟ体" panose="040B0A00000000000000" pitchFamily="50" charset="-128"/>
                <a:ea typeface="HGS創英角ﾎﾟｯﾌﾟ体" panose="040B0A00000000000000" pitchFamily="50" charset="-128"/>
              </a:rPr>
              <a:t>その結果が以下の通りでＳＤＧＳにも寄与できる</a:t>
            </a:r>
            <a:br>
              <a:rPr lang="ja-JP" altLang="en-US" sz="2000" b="1" dirty="0">
                <a:solidFill>
                  <a:srgbClr val="0000CC"/>
                </a:solidFill>
                <a:latin typeface="HGS創英角ﾎﾟｯﾌﾟ体" panose="040B0A00000000000000" pitchFamily="50" charset="-128"/>
                <a:ea typeface="HGS創英角ﾎﾟｯﾌﾟ体" panose="040B0A00000000000000" pitchFamily="50" charset="-128"/>
              </a:rPr>
            </a:br>
            <a:r>
              <a:rPr lang="ja-JP" altLang="en-US" sz="2000" b="1" dirty="0">
                <a:solidFill>
                  <a:srgbClr val="0000CC"/>
                </a:solidFill>
                <a:latin typeface="HGS創英角ﾎﾟｯﾌﾟ体" panose="040B0A00000000000000" pitchFamily="50" charset="-128"/>
                <a:ea typeface="HGS創英角ﾎﾟｯﾌﾟ体" panose="040B0A00000000000000" pitchFamily="50" charset="-128"/>
              </a:rPr>
              <a:t>フードロスについて改善に取り組むことにしました。</a:t>
            </a:r>
          </a:p>
          <a:p>
            <a:endParaRPr lang="en-US" altLang="ja-JP" sz="2000" b="1" dirty="0">
              <a:solidFill>
                <a:srgbClr val="0000CC"/>
              </a:solidFill>
              <a:latin typeface="HGS創英角ﾎﾟｯﾌﾟ体" panose="040B0A00000000000000" pitchFamily="50" charset="-128"/>
              <a:ea typeface="HGS創英角ﾎﾟｯﾌﾟ体" panose="040B0A00000000000000" pitchFamily="50" charset="-128"/>
            </a:endParaRPr>
          </a:p>
        </p:txBody>
      </p:sp>
      <p:pic>
        <p:nvPicPr>
          <p:cNvPr id="11" name="図 10">
            <a:extLst>
              <a:ext uri="{FF2B5EF4-FFF2-40B4-BE49-F238E27FC236}">
                <a16:creationId xmlns:a16="http://schemas.microsoft.com/office/drawing/2014/main" id="{709A526C-B4EE-66D8-C939-172065084285}"/>
              </a:ext>
            </a:extLst>
          </p:cNvPr>
          <p:cNvPicPr>
            <a:picLocks noChangeAspect="1"/>
          </p:cNvPicPr>
          <p:nvPr/>
        </p:nvPicPr>
        <p:blipFill>
          <a:blip r:embed="rId2"/>
          <a:stretch>
            <a:fillRect/>
          </a:stretch>
        </p:blipFill>
        <p:spPr>
          <a:xfrm>
            <a:off x="7755996" y="769860"/>
            <a:ext cx="1120512" cy="656026"/>
          </a:xfrm>
          <a:prstGeom prst="rect">
            <a:avLst/>
          </a:prstGeom>
        </p:spPr>
      </p:pic>
      <p:sp>
        <p:nvSpPr>
          <p:cNvPr id="2" name="テキスト ボックス 1">
            <a:extLst>
              <a:ext uri="{FF2B5EF4-FFF2-40B4-BE49-F238E27FC236}">
                <a16:creationId xmlns:a16="http://schemas.microsoft.com/office/drawing/2014/main" id="{3EB01A1B-748F-4CE2-A108-E363518BA9B9}"/>
              </a:ext>
            </a:extLst>
          </p:cNvPr>
          <p:cNvSpPr txBox="1"/>
          <p:nvPr/>
        </p:nvSpPr>
        <p:spPr>
          <a:xfrm>
            <a:off x="343834" y="5055931"/>
            <a:ext cx="6930561" cy="461665"/>
          </a:xfrm>
          <a:prstGeom prst="rect">
            <a:avLst/>
          </a:prstGeom>
          <a:noFill/>
        </p:spPr>
        <p:txBody>
          <a:bodyPr wrap="square" rtlCol="0">
            <a:spAutoFit/>
          </a:bodyPr>
          <a:lstStyle/>
          <a:p>
            <a:r>
              <a:rPr lang="ja-JP" altLang="en-US" sz="2400" b="1" dirty="0">
                <a:latin typeface="HGS創英角ﾎﾟｯﾌﾟ体" panose="040B0A00000000000000" pitchFamily="50" charset="-128"/>
                <a:ea typeface="HGS創英角ﾎﾟｯﾌﾟ体" panose="040B0A00000000000000" pitchFamily="50" charset="-128"/>
              </a:rPr>
              <a:t>テーマ名：コンビニにおけるフードロスの削減</a:t>
            </a:r>
          </a:p>
        </p:txBody>
      </p:sp>
      <p:graphicFrame>
        <p:nvGraphicFramePr>
          <p:cNvPr id="6" name="表 11">
            <a:extLst>
              <a:ext uri="{FF2B5EF4-FFF2-40B4-BE49-F238E27FC236}">
                <a16:creationId xmlns:a16="http://schemas.microsoft.com/office/drawing/2014/main" id="{E440B390-A176-B001-8E60-569D0C16F4AF}"/>
              </a:ext>
            </a:extLst>
          </p:cNvPr>
          <p:cNvGraphicFramePr>
            <a:graphicFrameLocks noGrp="1"/>
          </p:cNvGraphicFramePr>
          <p:nvPr/>
        </p:nvGraphicFramePr>
        <p:xfrm>
          <a:off x="343834" y="2133318"/>
          <a:ext cx="8456331" cy="3519508"/>
        </p:xfrm>
        <a:graphic>
          <a:graphicData uri="http://schemas.openxmlformats.org/drawingml/2006/table">
            <a:tbl>
              <a:tblPr firstRow="1" bandRow="1">
                <a:tableStyleId>{5C22544A-7EE6-4342-B048-85BDC9FD1C3A}</a:tableStyleId>
              </a:tblPr>
              <a:tblGrid>
                <a:gridCol w="2574522">
                  <a:extLst>
                    <a:ext uri="{9D8B030D-6E8A-4147-A177-3AD203B41FA5}">
                      <a16:colId xmlns:a16="http://schemas.microsoft.com/office/drawing/2014/main" val="3922689857"/>
                    </a:ext>
                  </a:extLst>
                </a:gridCol>
                <a:gridCol w="1158834">
                  <a:extLst>
                    <a:ext uri="{9D8B030D-6E8A-4147-A177-3AD203B41FA5}">
                      <a16:colId xmlns:a16="http://schemas.microsoft.com/office/drawing/2014/main" val="711392884"/>
                    </a:ext>
                  </a:extLst>
                </a:gridCol>
                <a:gridCol w="944595">
                  <a:extLst>
                    <a:ext uri="{9D8B030D-6E8A-4147-A177-3AD203B41FA5}">
                      <a16:colId xmlns:a16="http://schemas.microsoft.com/office/drawing/2014/main" val="1067198623"/>
                    </a:ext>
                  </a:extLst>
                </a:gridCol>
                <a:gridCol w="944595">
                  <a:extLst>
                    <a:ext uri="{9D8B030D-6E8A-4147-A177-3AD203B41FA5}">
                      <a16:colId xmlns:a16="http://schemas.microsoft.com/office/drawing/2014/main" val="1262176908"/>
                    </a:ext>
                  </a:extLst>
                </a:gridCol>
                <a:gridCol w="944595">
                  <a:extLst>
                    <a:ext uri="{9D8B030D-6E8A-4147-A177-3AD203B41FA5}">
                      <a16:colId xmlns:a16="http://schemas.microsoft.com/office/drawing/2014/main" val="2684015997"/>
                    </a:ext>
                  </a:extLst>
                </a:gridCol>
                <a:gridCol w="944595">
                  <a:extLst>
                    <a:ext uri="{9D8B030D-6E8A-4147-A177-3AD203B41FA5}">
                      <a16:colId xmlns:a16="http://schemas.microsoft.com/office/drawing/2014/main" val="3622865011"/>
                    </a:ext>
                  </a:extLst>
                </a:gridCol>
                <a:gridCol w="944595">
                  <a:extLst>
                    <a:ext uri="{9D8B030D-6E8A-4147-A177-3AD203B41FA5}">
                      <a16:colId xmlns:a16="http://schemas.microsoft.com/office/drawing/2014/main" val="1034168421"/>
                    </a:ext>
                  </a:extLst>
                </a:gridCol>
              </a:tblGrid>
              <a:tr h="615861">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ムダ内容</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発言者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コスト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実現性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効果</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点数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優先</a:t>
                      </a:r>
                      <a:endPar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endParaRPr>
                    </a:p>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順位</a:t>
                      </a: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6840287"/>
                  </a:ext>
                </a:extLst>
              </a:tr>
              <a:tr h="615861">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お客の来ない時間帯営業</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オーナー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11</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2</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2544217"/>
                  </a:ext>
                </a:extLst>
              </a:tr>
              <a:tr h="559837">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フードロスが多い</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バイト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15</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1</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618917521"/>
                  </a:ext>
                </a:extLst>
              </a:tr>
              <a:tr h="559837">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光熱費が高い</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オーナー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0" dirty="0">
                          <a:solidFill>
                            <a:schemeClr val="tx1"/>
                          </a:solidFill>
                          <a:latin typeface="HGS創英角ﾎﾟｯﾌﾟ体" panose="040B0A00000000000000" pitchFamily="50" charset="-128"/>
                          <a:ea typeface="HGS創英角ﾎﾟｯﾌﾟ体" panose="040B0A00000000000000" pitchFamily="50" charset="-128"/>
                        </a:rPr>
                        <a:t>×</a:t>
                      </a:r>
                      <a:endPar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11</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800" b="1" dirty="0">
                          <a:solidFill>
                            <a:schemeClr val="tx1"/>
                          </a:solidFill>
                          <a:latin typeface="HGS創英角ﾎﾟｯﾌﾟ体" panose="040B0A00000000000000" pitchFamily="50" charset="-128"/>
                          <a:ea typeface="HGS創英角ﾎﾟｯﾌﾟ体" panose="040B0A00000000000000" pitchFamily="50" charset="-128"/>
                        </a:rPr>
                        <a:t>2</a:t>
                      </a: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5091072"/>
                  </a:ext>
                </a:extLst>
              </a:tr>
              <a:tr h="559837">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接客シフト見直し</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オーナー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0"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４</a:t>
                      </a: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9470059"/>
                  </a:ext>
                </a:extLst>
              </a:tr>
              <a:tr h="559837">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その他・・・</a:t>
                      </a: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8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6151575"/>
                  </a:ext>
                </a:extLst>
              </a:tr>
            </a:tbl>
          </a:graphicData>
        </a:graphic>
      </p:graphicFrame>
      <p:sp>
        <p:nvSpPr>
          <p:cNvPr id="9" name="テキスト ボックス 8">
            <a:extLst>
              <a:ext uri="{FF2B5EF4-FFF2-40B4-BE49-F238E27FC236}">
                <a16:creationId xmlns:a16="http://schemas.microsoft.com/office/drawing/2014/main" id="{250629C6-5649-3734-1B10-567B11D6E42A}"/>
              </a:ext>
            </a:extLst>
          </p:cNvPr>
          <p:cNvSpPr txBox="1"/>
          <p:nvPr/>
        </p:nvSpPr>
        <p:spPr>
          <a:xfrm>
            <a:off x="6243483" y="1530635"/>
            <a:ext cx="2900517" cy="584775"/>
          </a:xfrm>
          <a:prstGeom prst="rect">
            <a:avLst/>
          </a:prstGeom>
          <a:noFill/>
        </p:spPr>
        <p:txBody>
          <a:bodyPr wrap="square" rtlCol="0">
            <a:spAutoFit/>
          </a:bodyPr>
          <a:lstStyle/>
          <a:p>
            <a:r>
              <a:rPr lang="ja-JP" altLang="en-US" sz="1600" b="1" dirty="0">
                <a:latin typeface="HGS創英角ﾎﾟｯﾌﾟ体" panose="040B0A00000000000000" pitchFamily="50" charset="-128"/>
                <a:ea typeface="HGS創英角ﾎﾟｯﾌﾟ体" panose="040B0A00000000000000" pitchFamily="50" charset="-128"/>
              </a:rPr>
              <a:t>　←良い　　　　悪い→</a:t>
            </a:r>
            <a:endParaRPr lang="en-US" altLang="ja-JP" sz="1600" b="1" dirty="0">
              <a:latin typeface="HGS創英角ﾎﾟｯﾌﾟ体" panose="040B0A00000000000000" pitchFamily="50" charset="-128"/>
              <a:ea typeface="HGS創英角ﾎﾟｯﾌﾟ体" panose="040B0A00000000000000" pitchFamily="50" charset="-128"/>
            </a:endParaRPr>
          </a:p>
          <a:p>
            <a:r>
              <a:rPr lang="ja-JP" altLang="en-US" sz="1600" b="1" dirty="0">
                <a:latin typeface="HGS創英角ﾎﾟｯﾌﾟ体" panose="040B0A00000000000000" pitchFamily="50" charset="-128"/>
                <a:ea typeface="HGS創英角ﾎﾟｯﾌﾟ体" panose="040B0A00000000000000" pitchFamily="50" charset="-128"/>
              </a:rPr>
              <a:t>　○</a:t>
            </a:r>
            <a:r>
              <a:rPr lang="en-US" altLang="ja-JP" sz="1600" b="1" dirty="0">
                <a:latin typeface="HGS創英角ﾎﾟｯﾌﾟ体" panose="040B0A00000000000000" pitchFamily="50" charset="-128"/>
                <a:ea typeface="HGS創英角ﾎﾟｯﾌﾟ体" panose="040B0A00000000000000" pitchFamily="50" charset="-128"/>
              </a:rPr>
              <a:t>5</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3</a:t>
            </a:r>
            <a:r>
              <a:rPr lang="ja-JP" altLang="en-US" sz="1600" b="1" dirty="0">
                <a:latin typeface="HGS創英角ﾎﾟｯﾌﾟ体" panose="040B0A00000000000000" pitchFamily="50" charset="-128"/>
                <a:ea typeface="HGS創英角ﾎﾟｯﾌﾟ体" panose="040B0A00000000000000" pitchFamily="50" charset="-128"/>
              </a:rPr>
              <a:t>点　</a:t>
            </a:r>
            <a:r>
              <a:rPr lang="en-US" altLang="ja-JP" sz="1600" b="1" dirty="0">
                <a:latin typeface="HGS創英角ﾎﾟｯﾌﾟ体" panose="040B0A00000000000000" pitchFamily="50" charset="-128"/>
                <a:ea typeface="HGS創英角ﾎﾟｯﾌﾟ体" panose="040B0A00000000000000" pitchFamily="50" charset="-128"/>
              </a:rPr>
              <a:t>×1</a:t>
            </a:r>
            <a:r>
              <a:rPr lang="ja-JP" altLang="en-US" sz="1600" b="1" dirty="0">
                <a:latin typeface="HGS創英角ﾎﾟｯﾌﾟ体" panose="040B0A00000000000000" pitchFamily="50" charset="-128"/>
                <a:ea typeface="HGS創英角ﾎﾟｯﾌﾟ体" panose="040B0A00000000000000" pitchFamily="50" charset="-128"/>
              </a:rPr>
              <a:t>点</a:t>
            </a:r>
          </a:p>
        </p:txBody>
      </p:sp>
      <p:sp>
        <p:nvSpPr>
          <p:cNvPr id="14" name="object 10">
            <a:extLst>
              <a:ext uri="{FF2B5EF4-FFF2-40B4-BE49-F238E27FC236}">
                <a16:creationId xmlns:a16="http://schemas.microsoft.com/office/drawing/2014/main" id="{C56F6EA5-5EE1-4810-81BE-4FD91D163685}"/>
              </a:ext>
            </a:extLst>
          </p:cNvPr>
          <p:cNvSpPr txBox="1"/>
          <p:nvPr/>
        </p:nvSpPr>
        <p:spPr>
          <a:xfrm>
            <a:off x="94952" y="47235"/>
            <a:ext cx="7863840" cy="599523"/>
          </a:xfrm>
          <a:prstGeom prst="rect">
            <a:avLst/>
          </a:prstGeom>
        </p:spPr>
        <p:txBody>
          <a:bodyPr vert="horz" wrap="square" lIns="0" tIns="106045" rIns="0" bIns="0" rtlCol="0">
            <a:spAutoFit/>
          </a:bodyPr>
          <a:lstStyle/>
          <a:p>
            <a:pPr marL="12700">
              <a:spcBef>
                <a:spcPts val="835"/>
              </a:spcBef>
            </a:pPr>
            <a:r>
              <a:rPr sz="3200" spc="-5" dirty="0">
                <a:latin typeface="HGP創英角ﾎﾟｯﾌﾟ体" panose="040B0A00000000000000" pitchFamily="50" charset="-128"/>
                <a:ea typeface="HGP創英角ﾎﾟｯﾌﾟ体" panose="040B0A00000000000000" pitchFamily="50" charset="-128"/>
                <a:cs typeface="HGP創英角ﾎﾟｯﾌﾟ体"/>
              </a:rPr>
              <a:t>１</a:t>
            </a: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）ﾃｰﾏ選定</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16" name="テキスト ボックス 15">
            <a:extLst>
              <a:ext uri="{FF2B5EF4-FFF2-40B4-BE49-F238E27FC236}">
                <a16:creationId xmlns:a16="http://schemas.microsoft.com/office/drawing/2014/main" id="{AED73328-066E-41E4-84F7-8FC6DF99CCA3}"/>
              </a:ext>
            </a:extLst>
          </p:cNvPr>
          <p:cNvSpPr txBox="1"/>
          <p:nvPr/>
        </p:nvSpPr>
        <p:spPr>
          <a:xfrm>
            <a:off x="899947" y="6324211"/>
            <a:ext cx="7976561" cy="369332"/>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マトリクス図（表）で整理すると理解しやすく</a:t>
            </a:r>
            <a:r>
              <a:rPr kumimoji="1" lang="ja-JP" altLang="en-US" b="1" dirty="0">
                <a:solidFill>
                  <a:srgbClr val="0000CC"/>
                </a:solidFill>
                <a:latin typeface="HGS創英角ﾎﾟｯﾌﾟ体" panose="040B0A00000000000000" pitchFamily="50" charset="-128"/>
                <a:ea typeface="HGS創英角ﾎﾟｯﾌﾟ体" panose="040B0A00000000000000" pitchFamily="50" charset="-128"/>
              </a:rPr>
              <a:t>全員が理解、納得しやすい</a:t>
            </a:r>
          </a:p>
        </p:txBody>
      </p:sp>
      <p:pic>
        <p:nvPicPr>
          <p:cNvPr id="17" name="図 16">
            <a:extLst>
              <a:ext uri="{FF2B5EF4-FFF2-40B4-BE49-F238E27FC236}">
                <a16:creationId xmlns:a16="http://schemas.microsoft.com/office/drawing/2014/main" id="{E7F977E6-751B-4C6B-9FE9-C5E205F9082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1478" y="6324211"/>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17">
            <a:extLst>
              <a:ext uri="{FF2B5EF4-FFF2-40B4-BE49-F238E27FC236}">
                <a16:creationId xmlns:a16="http://schemas.microsoft.com/office/drawing/2014/main" id="{8D90181B-0DFA-476A-9213-C993DC21B663}"/>
              </a:ext>
            </a:extLst>
          </p:cNvPr>
          <p:cNvSpPr txBox="1"/>
          <p:nvPr/>
        </p:nvSpPr>
        <p:spPr>
          <a:xfrm>
            <a:off x="657473" y="5757686"/>
            <a:ext cx="7301319" cy="461665"/>
          </a:xfrm>
          <a:prstGeom prst="rect">
            <a:avLst/>
          </a:prstGeom>
          <a:noFill/>
        </p:spPr>
        <p:txBody>
          <a:bodyPr wrap="square" rtlCol="0">
            <a:spAutoFit/>
          </a:bodyPr>
          <a:lstStyle/>
          <a:p>
            <a:r>
              <a:rPr lang="ja-JP" altLang="en-US" sz="2400" b="1" dirty="0">
                <a:latin typeface="HGS創英角ﾎﾟｯﾌﾟ体" panose="040B0A00000000000000" pitchFamily="50" charset="-128"/>
                <a:ea typeface="HGS創英角ﾎﾟｯﾌﾟ体" panose="040B0A00000000000000" pitchFamily="50" charset="-128"/>
              </a:rPr>
              <a:t>テーマ：コンビニにおけるフードロスの削減</a:t>
            </a:r>
            <a:endParaRPr kumimoji="1" lang="ja-JP" altLang="en-US" sz="2400" b="1" dirty="0">
              <a:latin typeface="HGS創英角ﾎﾟｯﾌﾟ体" panose="040B0A00000000000000" pitchFamily="50" charset="-128"/>
              <a:ea typeface="HGS創英角ﾎﾟｯﾌﾟ体" panose="040B0A00000000000000" pitchFamily="50" charset="-128"/>
            </a:endParaRPr>
          </a:p>
        </p:txBody>
      </p:sp>
      <p:pic>
        <p:nvPicPr>
          <p:cNvPr id="13" name="図 12">
            <a:extLst>
              <a:ext uri="{FF2B5EF4-FFF2-40B4-BE49-F238E27FC236}">
                <a16:creationId xmlns:a16="http://schemas.microsoft.com/office/drawing/2014/main" id="{3900737A-70B3-45E0-B98A-324246AA474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091" b="93388" l="7669" r="93252">
                        <a14:foregroundMark x1="6748" y1="16529" x2="6135" y2="74793"/>
                        <a14:foregroundMark x1="6135" y1="74793" x2="38344" y2="90496"/>
                        <a14:foregroundMark x1="38344" y1="90496" x2="82209" y2="89256"/>
                        <a14:foregroundMark x1="9816" y1="20248" x2="49693" y2="16942"/>
                        <a14:foregroundMark x1="49693" y1="16942" x2="86196" y2="19421"/>
                        <a14:foregroundMark x1="84663" y1="26446" x2="25153" y2="83058"/>
                        <a14:foregroundMark x1="18098" y1="28926" x2="63804" y2="37190"/>
                        <a14:foregroundMark x1="7669" y1="12397" x2="91411" y2="22314"/>
                        <a14:foregroundMark x1="90491" y1="20661" x2="83129" y2="59504"/>
                        <a14:foregroundMark x1="86196" y1="88430" x2="86196" y2="88430"/>
                        <a14:foregroundMark x1="71779" y1="87190" x2="71779" y2="87190"/>
                        <a14:foregroundMark x1="57362" y1="77273" x2="59509" y2="73140"/>
                        <a14:foregroundMark x1="45092" y1="61570" x2="46626" y2="85124"/>
                        <a14:foregroundMark x1="31902" y1="53306" x2="30368" y2="77273"/>
                        <a14:foregroundMark x1="19632" y1="25620" x2="15337" y2="80165"/>
                        <a14:foregroundMark x1="28834" y1="42975" x2="91411" y2="76860"/>
                        <a14:foregroundMark x1="89877" y1="32645" x2="89877" y2="78926"/>
                        <a14:foregroundMark x1="89877" y1="78926" x2="89877" y2="78926"/>
                        <a14:foregroundMark x1="77914" y1="19421" x2="31902" y2="11157"/>
                        <a14:foregroundMark x1="93558" y1="11570" x2="44785" y2="59504"/>
                        <a14:foregroundMark x1="75460" y1="20248" x2="21166" y2="74793"/>
                        <a14:foregroundMark x1="15337" y1="33058" x2="15951" y2="75207"/>
                        <a14:foregroundMark x1="16871" y1="93388" x2="9816" y2="87190"/>
                      </a14:backgroundRemoval>
                    </a14:imgEffect>
                  </a14:imgLayer>
                </a14:imgProps>
              </a:ext>
            </a:extLst>
          </a:blip>
          <a:stretch>
            <a:fillRect/>
          </a:stretch>
        </p:blipFill>
        <p:spPr>
          <a:xfrm>
            <a:off x="7646642" y="5662709"/>
            <a:ext cx="1087852" cy="675230"/>
          </a:xfrm>
          <a:prstGeom prst="rect">
            <a:avLst/>
          </a:prstGeom>
        </p:spPr>
      </p:pic>
      <p:sp>
        <p:nvSpPr>
          <p:cNvPr id="12" name="object 2">
            <a:extLst>
              <a:ext uri="{FF2B5EF4-FFF2-40B4-BE49-F238E27FC236}">
                <a16:creationId xmlns:a16="http://schemas.microsoft.com/office/drawing/2014/main" id="{D7A80DE0-48ED-400D-B368-8AB6155FDCC4}"/>
              </a:ext>
            </a:extLst>
          </p:cNvPr>
          <p:cNvSpPr txBox="1"/>
          <p:nvPr/>
        </p:nvSpPr>
        <p:spPr>
          <a:xfrm>
            <a:off x="8272780" y="110893"/>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2</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2596080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759461CB-08C3-F6DD-DE0B-8EC4F9FD527B}"/>
              </a:ext>
            </a:extLst>
          </p:cNvPr>
          <p:cNvGraphicFramePr>
            <a:graphicFrameLocks noGrp="1"/>
          </p:cNvGraphicFramePr>
          <p:nvPr/>
        </p:nvGraphicFramePr>
        <p:xfrm>
          <a:off x="126370" y="3034725"/>
          <a:ext cx="8785273" cy="3606056"/>
        </p:xfrm>
        <a:graphic>
          <a:graphicData uri="http://schemas.openxmlformats.org/drawingml/2006/table">
            <a:tbl>
              <a:tblPr firstRow="1" bandRow="1">
                <a:tableStyleId>{5C22544A-7EE6-4342-B048-85BDC9FD1C3A}</a:tableStyleId>
              </a:tblPr>
              <a:tblGrid>
                <a:gridCol w="1255039">
                  <a:extLst>
                    <a:ext uri="{9D8B030D-6E8A-4147-A177-3AD203B41FA5}">
                      <a16:colId xmlns:a16="http://schemas.microsoft.com/office/drawing/2014/main" val="453884779"/>
                    </a:ext>
                  </a:extLst>
                </a:gridCol>
                <a:gridCol w="1255039">
                  <a:extLst>
                    <a:ext uri="{9D8B030D-6E8A-4147-A177-3AD203B41FA5}">
                      <a16:colId xmlns:a16="http://schemas.microsoft.com/office/drawing/2014/main" val="1287607761"/>
                    </a:ext>
                  </a:extLst>
                </a:gridCol>
                <a:gridCol w="1255039">
                  <a:extLst>
                    <a:ext uri="{9D8B030D-6E8A-4147-A177-3AD203B41FA5}">
                      <a16:colId xmlns:a16="http://schemas.microsoft.com/office/drawing/2014/main" val="579957902"/>
                    </a:ext>
                  </a:extLst>
                </a:gridCol>
                <a:gridCol w="1255039">
                  <a:extLst>
                    <a:ext uri="{9D8B030D-6E8A-4147-A177-3AD203B41FA5}">
                      <a16:colId xmlns:a16="http://schemas.microsoft.com/office/drawing/2014/main" val="32136268"/>
                    </a:ext>
                  </a:extLst>
                </a:gridCol>
                <a:gridCol w="1255039">
                  <a:extLst>
                    <a:ext uri="{9D8B030D-6E8A-4147-A177-3AD203B41FA5}">
                      <a16:colId xmlns:a16="http://schemas.microsoft.com/office/drawing/2014/main" val="1166297257"/>
                    </a:ext>
                  </a:extLst>
                </a:gridCol>
                <a:gridCol w="1255039">
                  <a:extLst>
                    <a:ext uri="{9D8B030D-6E8A-4147-A177-3AD203B41FA5}">
                      <a16:colId xmlns:a16="http://schemas.microsoft.com/office/drawing/2014/main" val="2408086805"/>
                    </a:ext>
                  </a:extLst>
                </a:gridCol>
                <a:gridCol w="1255039">
                  <a:extLst>
                    <a:ext uri="{9D8B030D-6E8A-4147-A177-3AD203B41FA5}">
                      <a16:colId xmlns:a16="http://schemas.microsoft.com/office/drawing/2014/main" val="385989653"/>
                    </a:ext>
                  </a:extLst>
                </a:gridCol>
              </a:tblGrid>
              <a:tr h="436483">
                <a:tc>
                  <a:txBody>
                    <a:bodyPr/>
                    <a:lstStyle/>
                    <a:p>
                      <a:pPr algn="ctr"/>
                      <a:r>
                        <a:rPr kumimoji="1" lang="ja-JP" altLang="en-US" sz="1400" dirty="0">
                          <a:solidFill>
                            <a:schemeClr val="tx1"/>
                          </a:solidFill>
                        </a:rPr>
                        <a:t>月曜</a:t>
                      </a: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火曜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水曜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木曜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金曜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土曜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日曜</a:t>
                      </a:r>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6377420"/>
                  </a:ext>
                </a:extLst>
              </a:tr>
              <a:tr h="3169573">
                <a:tc>
                  <a:txBody>
                    <a:bodyPr/>
                    <a:lstStyle/>
                    <a:p>
                      <a:endParaRPr kumimoji="1" lang="ja-JP" altLang="en-US" dirty="0">
                        <a:solidFill>
                          <a:schemeClr val="tx1"/>
                        </a:solidFill>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5088518"/>
                  </a:ext>
                </a:extLst>
              </a:tr>
            </a:tbl>
          </a:graphicData>
        </a:graphic>
      </p:graphicFrame>
      <p:pic>
        <p:nvPicPr>
          <p:cNvPr id="5" name="図 4">
            <a:extLst>
              <a:ext uri="{FF2B5EF4-FFF2-40B4-BE49-F238E27FC236}">
                <a16:creationId xmlns:a16="http://schemas.microsoft.com/office/drawing/2014/main" id="{0F5C872C-E7C6-080F-368F-2FA5466CBC37}"/>
              </a:ext>
            </a:extLst>
          </p:cNvPr>
          <p:cNvPicPr>
            <a:picLocks noChangeAspect="1"/>
          </p:cNvPicPr>
          <p:nvPr/>
        </p:nvPicPr>
        <p:blipFill>
          <a:blip r:embed="rId2"/>
          <a:stretch>
            <a:fillRect/>
          </a:stretch>
        </p:blipFill>
        <p:spPr>
          <a:xfrm>
            <a:off x="237615" y="3662395"/>
            <a:ext cx="444920" cy="360000"/>
          </a:xfrm>
          <a:prstGeom prst="rect">
            <a:avLst/>
          </a:prstGeom>
        </p:spPr>
      </p:pic>
      <p:pic>
        <p:nvPicPr>
          <p:cNvPr id="6" name="図 5">
            <a:extLst>
              <a:ext uri="{FF2B5EF4-FFF2-40B4-BE49-F238E27FC236}">
                <a16:creationId xmlns:a16="http://schemas.microsoft.com/office/drawing/2014/main" id="{A9772EA6-739E-2F11-DFB7-09E5F6AEB831}"/>
              </a:ext>
            </a:extLst>
          </p:cNvPr>
          <p:cNvPicPr>
            <a:picLocks noChangeAspect="1"/>
          </p:cNvPicPr>
          <p:nvPr/>
        </p:nvPicPr>
        <p:blipFill>
          <a:blip r:embed="rId3"/>
          <a:stretch>
            <a:fillRect/>
          </a:stretch>
        </p:blipFill>
        <p:spPr>
          <a:xfrm>
            <a:off x="258788" y="4433060"/>
            <a:ext cx="570240" cy="432000"/>
          </a:xfrm>
          <a:prstGeom prst="rect">
            <a:avLst/>
          </a:prstGeom>
        </p:spPr>
      </p:pic>
      <p:pic>
        <p:nvPicPr>
          <p:cNvPr id="7" name="図 6">
            <a:extLst>
              <a:ext uri="{FF2B5EF4-FFF2-40B4-BE49-F238E27FC236}">
                <a16:creationId xmlns:a16="http://schemas.microsoft.com/office/drawing/2014/main" id="{F75815E7-A044-CD1D-73E6-E366B29E192D}"/>
              </a:ext>
            </a:extLst>
          </p:cNvPr>
          <p:cNvPicPr>
            <a:picLocks noChangeAspect="1"/>
          </p:cNvPicPr>
          <p:nvPr/>
        </p:nvPicPr>
        <p:blipFill>
          <a:blip r:embed="rId4"/>
          <a:stretch>
            <a:fillRect/>
          </a:stretch>
        </p:blipFill>
        <p:spPr>
          <a:xfrm>
            <a:off x="238364" y="4934961"/>
            <a:ext cx="468000" cy="478634"/>
          </a:xfrm>
          <a:prstGeom prst="rect">
            <a:avLst/>
          </a:prstGeom>
        </p:spPr>
      </p:pic>
      <p:pic>
        <p:nvPicPr>
          <p:cNvPr id="8" name="図 7">
            <a:extLst>
              <a:ext uri="{FF2B5EF4-FFF2-40B4-BE49-F238E27FC236}">
                <a16:creationId xmlns:a16="http://schemas.microsoft.com/office/drawing/2014/main" id="{C98D18A3-FC3E-8FA9-4945-F5D40037A197}"/>
              </a:ext>
            </a:extLst>
          </p:cNvPr>
          <p:cNvPicPr>
            <a:picLocks noChangeAspect="1"/>
          </p:cNvPicPr>
          <p:nvPr/>
        </p:nvPicPr>
        <p:blipFill>
          <a:blip r:embed="rId2"/>
          <a:stretch>
            <a:fillRect/>
          </a:stretch>
        </p:blipFill>
        <p:spPr>
          <a:xfrm>
            <a:off x="847903" y="3662395"/>
            <a:ext cx="444920" cy="360000"/>
          </a:xfrm>
          <a:prstGeom prst="rect">
            <a:avLst/>
          </a:prstGeom>
        </p:spPr>
      </p:pic>
      <p:pic>
        <p:nvPicPr>
          <p:cNvPr id="9" name="図 8">
            <a:extLst>
              <a:ext uri="{FF2B5EF4-FFF2-40B4-BE49-F238E27FC236}">
                <a16:creationId xmlns:a16="http://schemas.microsoft.com/office/drawing/2014/main" id="{E268BC98-1B57-4649-2F41-2EA4AC605F03}"/>
              </a:ext>
            </a:extLst>
          </p:cNvPr>
          <p:cNvPicPr>
            <a:picLocks noChangeAspect="1"/>
          </p:cNvPicPr>
          <p:nvPr/>
        </p:nvPicPr>
        <p:blipFill>
          <a:blip r:embed="rId2"/>
          <a:stretch>
            <a:fillRect/>
          </a:stretch>
        </p:blipFill>
        <p:spPr>
          <a:xfrm>
            <a:off x="217727" y="4061454"/>
            <a:ext cx="444920" cy="360000"/>
          </a:xfrm>
          <a:prstGeom prst="rect">
            <a:avLst/>
          </a:prstGeom>
        </p:spPr>
      </p:pic>
      <p:pic>
        <p:nvPicPr>
          <p:cNvPr id="11" name="図 10">
            <a:extLst>
              <a:ext uri="{FF2B5EF4-FFF2-40B4-BE49-F238E27FC236}">
                <a16:creationId xmlns:a16="http://schemas.microsoft.com/office/drawing/2014/main" id="{2B09BC59-2D12-F486-9207-BD727BE3A12C}"/>
              </a:ext>
            </a:extLst>
          </p:cNvPr>
          <p:cNvPicPr>
            <a:picLocks noChangeAspect="1"/>
          </p:cNvPicPr>
          <p:nvPr/>
        </p:nvPicPr>
        <p:blipFill>
          <a:blip r:embed="rId5"/>
          <a:stretch>
            <a:fillRect/>
          </a:stretch>
        </p:blipFill>
        <p:spPr>
          <a:xfrm>
            <a:off x="173854" y="5479397"/>
            <a:ext cx="497233" cy="396000"/>
          </a:xfrm>
          <a:prstGeom prst="rect">
            <a:avLst/>
          </a:prstGeom>
        </p:spPr>
      </p:pic>
      <p:pic>
        <p:nvPicPr>
          <p:cNvPr id="12" name="図 11">
            <a:extLst>
              <a:ext uri="{FF2B5EF4-FFF2-40B4-BE49-F238E27FC236}">
                <a16:creationId xmlns:a16="http://schemas.microsoft.com/office/drawing/2014/main" id="{A6EABEE2-D5C7-9AD8-C4A8-7F19B919158F}"/>
              </a:ext>
            </a:extLst>
          </p:cNvPr>
          <p:cNvPicPr>
            <a:picLocks noChangeAspect="1"/>
          </p:cNvPicPr>
          <p:nvPr/>
        </p:nvPicPr>
        <p:blipFill>
          <a:blip r:embed="rId6"/>
          <a:stretch>
            <a:fillRect/>
          </a:stretch>
        </p:blipFill>
        <p:spPr>
          <a:xfrm>
            <a:off x="191529" y="6121003"/>
            <a:ext cx="535516" cy="337088"/>
          </a:xfrm>
          <a:prstGeom prst="rect">
            <a:avLst/>
          </a:prstGeom>
        </p:spPr>
      </p:pic>
      <p:pic>
        <p:nvPicPr>
          <p:cNvPr id="14" name="図 13">
            <a:extLst>
              <a:ext uri="{FF2B5EF4-FFF2-40B4-BE49-F238E27FC236}">
                <a16:creationId xmlns:a16="http://schemas.microsoft.com/office/drawing/2014/main" id="{8FEED884-E44B-BE5D-BC0B-D504081D8681}"/>
              </a:ext>
            </a:extLst>
          </p:cNvPr>
          <p:cNvPicPr>
            <a:picLocks noChangeAspect="1"/>
          </p:cNvPicPr>
          <p:nvPr/>
        </p:nvPicPr>
        <p:blipFill>
          <a:blip r:embed="rId2"/>
          <a:stretch>
            <a:fillRect/>
          </a:stretch>
        </p:blipFill>
        <p:spPr>
          <a:xfrm>
            <a:off x="7726602" y="3662395"/>
            <a:ext cx="444920" cy="360000"/>
          </a:xfrm>
          <a:prstGeom prst="rect">
            <a:avLst/>
          </a:prstGeom>
        </p:spPr>
      </p:pic>
      <p:pic>
        <p:nvPicPr>
          <p:cNvPr id="15" name="図 14">
            <a:extLst>
              <a:ext uri="{FF2B5EF4-FFF2-40B4-BE49-F238E27FC236}">
                <a16:creationId xmlns:a16="http://schemas.microsoft.com/office/drawing/2014/main" id="{ACDFA623-145F-B2AB-F474-F2EA5519D33B}"/>
              </a:ext>
            </a:extLst>
          </p:cNvPr>
          <p:cNvPicPr>
            <a:picLocks noChangeAspect="1"/>
          </p:cNvPicPr>
          <p:nvPr/>
        </p:nvPicPr>
        <p:blipFill>
          <a:blip r:embed="rId3"/>
          <a:stretch>
            <a:fillRect/>
          </a:stretch>
        </p:blipFill>
        <p:spPr>
          <a:xfrm>
            <a:off x="7730052" y="4892938"/>
            <a:ext cx="570240" cy="432000"/>
          </a:xfrm>
          <a:prstGeom prst="rect">
            <a:avLst/>
          </a:prstGeom>
        </p:spPr>
      </p:pic>
      <p:pic>
        <p:nvPicPr>
          <p:cNvPr id="19" name="図 18">
            <a:extLst>
              <a:ext uri="{FF2B5EF4-FFF2-40B4-BE49-F238E27FC236}">
                <a16:creationId xmlns:a16="http://schemas.microsoft.com/office/drawing/2014/main" id="{D1D000D6-062D-5818-D76F-87E5FB09A196}"/>
              </a:ext>
            </a:extLst>
          </p:cNvPr>
          <p:cNvPicPr>
            <a:picLocks noChangeAspect="1"/>
          </p:cNvPicPr>
          <p:nvPr/>
        </p:nvPicPr>
        <p:blipFill>
          <a:blip r:embed="rId3"/>
          <a:stretch>
            <a:fillRect/>
          </a:stretch>
        </p:blipFill>
        <p:spPr>
          <a:xfrm>
            <a:off x="8330492" y="4892938"/>
            <a:ext cx="570240" cy="432000"/>
          </a:xfrm>
          <a:prstGeom prst="rect">
            <a:avLst/>
          </a:prstGeom>
        </p:spPr>
      </p:pic>
      <p:pic>
        <p:nvPicPr>
          <p:cNvPr id="20" name="図 19">
            <a:extLst>
              <a:ext uri="{FF2B5EF4-FFF2-40B4-BE49-F238E27FC236}">
                <a16:creationId xmlns:a16="http://schemas.microsoft.com/office/drawing/2014/main" id="{FEAEA018-2A32-B6ED-D8DA-FB4C5B7E9FD6}"/>
              </a:ext>
            </a:extLst>
          </p:cNvPr>
          <p:cNvPicPr>
            <a:picLocks noChangeAspect="1"/>
          </p:cNvPicPr>
          <p:nvPr/>
        </p:nvPicPr>
        <p:blipFill>
          <a:blip r:embed="rId3"/>
          <a:stretch>
            <a:fillRect/>
          </a:stretch>
        </p:blipFill>
        <p:spPr>
          <a:xfrm>
            <a:off x="8308684" y="4433060"/>
            <a:ext cx="570240" cy="432000"/>
          </a:xfrm>
          <a:prstGeom prst="rect">
            <a:avLst/>
          </a:prstGeom>
        </p:spPr>
      </p:pic>
      <p:pic>
        <p:nvPicPr>
          <p:cNvPr id="21" name="図 20">
            <a:extLst>
              <a:ext uri="{FF2B5EF4-FFF2-40B4-BE49-F238E27FC236}">
                <a16:creationId xmlns:a16="http://schemas.microsoft.com/office/drawing/2014/main" id="{26C45455-C009-9BE2-2125-FC2F10CF0264}"/>
              </a:ext>
            </a:extLst>
          </p:cNvPr>
          <p:cNvPicPr>
            <a:picLocks noChangeAspect="1"/>
          </p:cNvPicPr>
          <p:nvPr/>
        </p:nvPicPr>
        <p:blipFill>
          <a:blip r:embed="rId3"/>
          <a:stretch>
            <a:fillRect/>
          </a:stretch>
        </p:blipFill>
        <p:spPr>
          <a:xfrm>
            <a:off x="7706969" y="4433060"/>
            <a:ext cx="570240" cy="432000"/>
          </a:xfrm>
          <a:prstGeom prst="rect">
            <a:avLst/>
          </a:prstGeom>
        </p:spPr>
      </p:pic>
      <p:sp>
        <p:nvSpPr>
          <p:cNvPr id="23" name="テキスト ボックス 22">
            <a:extLst>
              <a:ext uri="{FF2B5EF4-FFF2-40B4-BE49-F238E27FC236}">
                <a16:creationId xmlns:a16="http://schemas.microsoft.com/office/drawing/2014/main" id="{4C7A43DE-E9CF-1543-571C-17501A611EFC}"/>
              </a:ext>
            </a:extLst>
          </p:cNvPr>
          <p:cNvSpPr txBox="1"/>
          <p:nvPr/>
        </p:nvSpPr>
        <p:spPr>
          <a:xfrm>
            <a:off x="-5816" y="2369670"/>
            <a:ext cx="6137282" cy="369332"/>
          </a:xfrm>
          <a:prstGeom prst="rect">
            <a:avLst/>
          </a:prstGeom>
          <a:noFill/>
        </p:spPr>
        <p:txBody>
          <a:bodyPr wrap="square" rtlCol="0">
            <a:spAutoFit/>
          </a:bodyPr>
          <a:lstStyle/>
          <a:p>
            <a:r>
              <a:rPr lang="en-US" altLang="ja-JP" dirty="0">
                <a:latin typeface="HGS創英角ﾎﾟｯﾌﾟ体" panose="040B0A00000000000000" pitchFamily="50" charset="-128"/>
                <a:ea typeface="HGS創英角ﾎﾟｯﾌﾟ体" panose="040B0A00000000000000" pitchFamily="50" charset="-128"/>
              </a:rPr>
              <a:t>【1</a:t>
            </a:r>
            <a:r>
              <a:rPr lang="ja-JP" altLang="en-US" dirty="0">
                <a:latin typeface="HGS創英角ﾎﾟｯﾌﾟ体" panose="040B0A00000000000000" pitchFamily="50" charset="-128"/>
                <a:ea typeface="HGS創英角ﾎﾟｯﾌﾟ体" panose="040B0A00000000000000" pitchFamily="50" charset="-128"/>
              </a:rPr>
              <a:t>週間のフードロス品　（</a:t>
            </a:r>
            <a:r>
              <a:rPr lang="en-US" altLang="ja-JP" dirty="0">
                <a:latin typeface="HGS創英角ﾎﾟｯﾌﾟ体" panose="040B0A00000000000000" pitchFamily="50" charset="-128"/>
                <a:ea typeface="HGS創英角ﾎﾟｯﾌﾟ体" panose="040B0A00000000000000" pitchFamily="50" charset="-128"/>
              </a:rPr>
              <a:t>2024/7/1</a:t>
            </a:r>
            <a:r>
              <a:rPr lang="ja-JP" altLang="en-US" dirty="0">
                <a:latin typeface="HGS創英角ﾎﾟｯﾌﾟ体" panose="040B0A00000000000000" pitchFamily="50" charset="-128"/>
                <a:ea typeface="HGS創英角ﾎﾟｯﾌﾟ体" panose="040B0A00000000000000" pitchFamily="50" charset="-128"/>
              </a:rPr>
              <a:t>～</a:t>
            </a:r>
            <a:r>
              <a:rPr lang="en-US" altLang="ja-JP" dirty="0">
                <a:latin typeface="HGS創英角ﾎﾟｯﾌﾟ体" panose="040B0A00000000000000" pitchFamily="50" charset="-128"/>
                <a:ea typeface="HGS創英角ﾎﾟｯﾌﾟ体" panose="040B0A00000000000000" pitchFamily="50" charset="-128"/>
              </a:rPr>
              <a:t>7/8</a:t>
            </a:r>
            <a:r>
              <a:rPr lang="ja-JP" altLang="en-US" dirty="0">
                <a:latin typeface="HGS創英角ﾎﾟｯﾌﾟ体" panose="040B0A00000000000000" pitchFamily="50" charset="-128"/>
                <a:ea typeface="HGS創英角ﾎﾟｯﾌﾟ体" panose="040B0A00000000000000" pitchFamily="50" charset="-128"/>
              </a:rPr>
              <a:t>）</a:t>
            </a:r>
            <a:r>
              <a:rPr lang="en-US" altLang="ja-JP" dirty="0">
                <a:latin typeface="HGS創英角ﾎﾟｯﾌﾟ体" panose="040B0A00000000000000" pitchFamily="50" charset="-128"/>
                <a:ea typeface="HGS創英角ﾎﾟｯﾌﾟ体" panose="040B0A00000000000000" pitchFamily="50" charset="-128"/>
              </a:rPr>
              <a:t>】</a:t>
            </a:r>
            <a:endParaRPr lang="ja-JP" altLang="en-US" dirty="0">
              <a:latin typeface="HGS創英角ﾎﾟｯﾌﾟ体" panose="040B0A00000000000000" pitchFamily="50" charset="-128"/>
              <a:ea typeface="HGS創英角ﾎﾟｯﾌﾟ体" panose="040B0A00000000000000" pitchFamily="50" charset="-128"/>
            </a:endParaRPr>
          </a:p>
        </p:txBody>
      </p:sp>
      <p:pic>
        <p:nvPicPr>
          <p:cNvPr id="24" name="図 23">
            <a:extLst>
              <a:ext uri="{FF2B5EF4-FFF2-40B4-BE49-F238E27FC236}">
                <a16:creationId xmlns:a16="http://schemas.microsoft.com/office/drawing/2014/main" id="{37EB564E-EE68-3514-C0C1-C67FF469DE89}"/>
              </a:ext>
            </a:extLst>
          </p:cNvPr>
          <p:cNvPicPr>
            <a:picLocks noChangeAspect="1"/>
          </p:cNvPicPr>
          <p:nvPr/>
        </p:nvPicPr>
        <p:blipFill>
          <a:blip r:embed="rId4"/>
          <a:stretch>
            <a:fillRect/>
          </a:stretch>
        </p:blipFill>
        <p:spPr>
          <a:xfrm>
            <a:off x="741053" y="4905616"/>
            <a:ext cx="468000" cy="478634"/>
          </a:xfrm>
          <a:prstGeom prst="rect">
            <a:avLst/>
          </a:prstGeom>
        </p:spPr>
      </p:pic>
      <p:pic>
        <p:nvPicPr>
          <p:cNvPr id="25" name="図 24">
            <a:extLst>
              <a:ext uri="{FF2B5EF4-FFF2-40B4-BE49-F238E27FC236}">
                <a16:creationId xmlns:a16="http://schemas.microsoft.com/office/drawing/2014/main" id="{B43D45AD-5F00-F3E2-6380-6713CEE3D3EE}"/>
              </a:ext>
            </a:extLst>
          </p:cNvPr>
          <p:cNvPicPr>
            <a:picLocks noChangeAspect="1"/>
          </p:cNvPicPr>
          <p:nvPr/>
        </p:nvPicPr>
        <p:blipFill>
          <a:blip r:embed="rId2"/>
          <a:stretch>
            <a:fillRect/>
          </a:stretch>
        </p:blipFill>
        <p:spPr>
          <a:xfrm>
            <a:off x="1458191" y="3662395"/>
            <a:ext cx="444920" cy="360000"/>
          </a:xfrm>
          <a:prstGeom prst="rect">
            <a:avLst/>
          </a:prstGeom>
        </p:spPr>
      </p:pic>
      <p:pic>
        <p:nvPicPr>
          <p:cNvPr id="26" name="図 25">
            <a:extLst>
              <a:ext uri="{FF2B5EF4-FFF2-40B4-BE49-F238E27FC236}">
                <a16:creationId xmlns:a16="http://schemas.microsoft.com/office/drawing/2014/main" id="{D5CE0625-1A88-058F-6F5B-9DE395E3CE37}"/>
              </a:ext>
            </a:extLst>
          </p:cNvPr>
          <p:cNvPicPr>
            <a:picLocks noChangeAspect="1"/>
          </p:cNvPicPr>
          <p:nvPr/>
        </p:nvPicPr>
        <p:blipFill>
          <a:blip r:embed="rId3"/>
          <a:stretch>
            <a:fillRect/>
          </a:stretch>
        </p:blipFill>
        <p:spPr>
          <a:xfrm>
            <a:off x="1477027" y="4433060"/>
            <a:ext cx="570240" cy="432000"/>
          </a:xfrm>
          <a:prstGeom prst="rect">
            <a:avLst/>
          </a:prstGeom>
        </p:spPr>
      </p:pic>
      <p:pic>
        <p:nvPicPr>
          <p:cNvPr id="28" name="図 27">
            <a:extLst>
              <a:ext uri="{FF2B5EF4-FFF2-40B4-BE49-F238E27FC236}">
                <a16:creationId xmlns:a16="http://schemas.microsoft.com/office/drawing/2014/main" id="{35B813F0-17AD-427B-73A6-14B121D8F8C0}"/>
              </a:ext>
            </a:extLst>
          </p:cNvPr>
          <p:cNvPicPr>
            <a:picLocks noChangeAspect="1"/>
          </p:cNvPicPr>
          <p:nvPr/>
        </p:nvPicPr>
        <p:blipFill>
          <a:blip r:embed="rId2"/>
          <a:stretch>
            <a:fillRect/>
          </a:stretch>
        </p:blipFill>
        <p:spPr>
          <a:xfrm>
            <a:off x="2068479" y="3662395"/>
            <a:ext cx="444920" cy="360000"/>
          </a:xfrm>
          <a:prstGeom prst="rect">
            <a:avLst/>
          </a:prstGeom>
        </p:spPr>
      </p:pic>
      <p:pic>
        <p:nvPicPr>
          <p:cNvPr id="29" name="図 28">
            <a:extLst>
              <a:ext uri="{FF2B5EF4-FFF2-40B4-BE49-F238E27FC236}">
                <a16:creationId xmlns:a16="http://schemas.microsoft.com/office/drawing/2014/main" id="{566D1419-351E-C4C6-658B-A267BDF3976E}"/>
              </a:ext>
            </a:extLst>
          </p:cNvPr>
          <p:cNvPicPr>
            <a:picLocks noChangeAspect="1"/>
          </p:cNvPicPr>
          <p:nvPr/>
        </p:nvPicPr>
        <p:blipFill>
          <a:blip r:embed="rId2"/>
          <a:stretch>
            <a:fillRect/>
          </a:stretch>
        </p:blipFill>
        <p:spPr>
          <a:xfrm>
            <a:off x="2045298" y="4061454"/>
            <a:ext cx="444920" cy="360000"/>
          </a:xfrm>
          <a:prstGeom prst="rect">
            <a:avLst/>
          </a:prstGeom>
        </p:spPr>
      </p:pic>
      <p:pic>
        <p:nvPicPr>
          <p:cNvPr id="30" name="図 29">
            <a:extLst>
              <a:ext uri="{FF2B5EF4-FFF2-40B4-BE49-F238E27FC236}">
                <a16:creationId xmlns:a16="http://schemas.microsoft.com/office/drawing/2014/main" id="{5B23505D-14D9-D3FE-3310-34538F0B120F}"/>
              </a:ext>
            </a:extLst>
          </p:cNvPr>
          <p:cNvPicPr>
            <a:picLocks noChangeAspect="1"/>
          </p:cNvPicPr>
          <p:nvPr/>
        </p:nvPicPr>
        <p:blipFill>
          <a:blip r:embed="rId2"/>
          <a:stretch>
            <a:fillRect/>
          </a:stretch>
        </p:blipFill>
        <p:spPr>
          <a:xfrm>
            <a:off x="1438595" y="4061454"/>
            <a:ext cx="444920" cy="360000"/>
          </a:xfrm>
          <a:prstGeom prst="rect">
            <a:avLst/>
          </a:prstGeom>
        </p:spPr>
      </p:pic>
      <p:pic>
        <p:nvPicPr>
          <p:cNvPr id="31" name="図 30">
            <a:extLst>
              <a:ext uri="{FF2B5EF4-FFF2-40B4-BE49-F238E27FC236}">
                <a16:creationId xmlns:a16="http://schemas.microsoft.com/office/drawing/2014/main" id="{8BCA445B-70B8-AEEC-A569-B702500F69C0}"/>
              </a:ext>
            </a:extLst>
          </p:cNvPr>
          <p:cNvPicPr>
            <a:picLocks noChangeAspect="1"/>
          </p:cNvPicPr>
          <p:nvPr/>
        </p:nvPicPr>
        <p:blipFill>
          <a:blip r:embed="rId5"/>
          <a:stretch>
            <a:fillRect/>
          </a:stretch>
        </p:blipFill>
        <p:spPr>
          <a:xfrm>
            <a:off x="1386282" y="4943015"/>
            <a:ext cx="497233" cy="396000"/>
          </a:xfrm>
          <a:prstGeom prst="rect">
            <a:avLst/>
          </a:prstGeom>
        </p:spPr>
      </p:pic>
      <p:pic>
        <p:nvPicPr>
          <p:cNvPr id="32" name="図 31">
            <a:extLst>
              <a:ext uri="{FF2B5EF4-FFF2-40B4-BE49-F238E27FC236}">
                <a16:creationId xmlns:a16="http://schemas.microsoft.com/office/drawing/2014/main" id="{4E238FD5-D623-CEC2-D047-35BD6325FCEC}"/>
              </a:ext>
            </a:extLst>
          </p:cNvPr>
          <p:cNvPicPr>
            <a:picLocks noChangeAspect="1"/>
          </p:cNvPicPr>
          <p:nvPr/>
        </p:nvPicPr>
        <p:blipFill>
          <a:blip r:embed="rId6"/>
          <a:stretch>
            <a:fillRect/>
          </a:stretch>
        </p:blipFill>
        <p:spPr>
          <a:xfrm>
            <a:off x="1458191" y="6111350"/>
            <a:ext cx="535516" cy="337088"/>
          </a:xfrm>
          <a:prstGeom prst="rect">
            <a:avLst/>
          </a:prstGeom>
        </p:spPr>
      </p:pic>
      <p:pic>
        <p:nvPicPr>
          <p:cNvPr id="35" name="図 34">
            <a:extLst>
              <a:ext uri="{FF2B5EF4-FFF2-40B4-BE49-F238E27FC236}">
                <a16:creationId xmlns:a16="http://schemas.microsoft.com/office/drawing/2014/main" id="{11EE51F2-D715-BC41-15B0-461CA8FA6320}"/>
              </a:ext>
            </a:extLst>
          </p:cNvPr>
          <p:cNvPicPr>
            <a:picLocks noChangeAspect="1"/>
          </p:cNvPicPr>
          <p:nvPr/>
        </p:nvPicPr>
        <p:blipFill>
          <a:blip r:embed="rId2"/>
          <a:stretch>
            <a:fillRect/>
          </a:stretch>
        </p:blipFill>
        <p:spPr>
          <a:xfrm>
            <a:off x="2763232" y="3662395"/>
            <a:ext cx="444920" cy="360000"/>
          </a:xfrm>
          <a:prstGeom prst="rect">
            <a:avLst/>
          </a:prstGeom>
        </p:spPr>
      </p:pic>
      <p:pic>
        <p:nvPicPr>
          <p:cNvPr id="36" name="図 35">
            <a:extLst>
              <a:ext uri="{FF2B5EF4-FFF2-40B4-BE49-F238E27FC236}">
                <a16:creationId xmlns:a16="http://schemas.microsoft.com/office/drawing/2014/main" id="{EB5DDBB8-CC40-1FC6-6E82-D30E7A62F56F}"/>
              </a:ext>
            </a:extLst>
          </p:cNvPr>
          <p:cNvPicPr>
            <a:picLocks noChangeAspect="1"/>
          </p:cNvPicPr>
          <p:nvPr/>
        </p:nvPicPr>
        <p:blipFill>
          <a:blip r:embed="rId3"/>
          <a:stretch>
            <a:fillRect/>
          </a:stretch>
        </p:blipFill>
        <p:spPr>
          <a:xfrm>
            <a:off x="2701512" y="4892938"/>
            <a:ext cx="570240" cy="432000"/>
          </a:xfrm>
          <a:prstGeom prst="rect">
            <a:avLst/>
          </a:prstGeom>
        </p:spPr>
      </p:pic>
      <p:pic>
        <p:nvPicPr>
          <p:cNvPr id="37" name="図 36">
            <a:extLst>
              <a:ext uri="{FF2B5EF4-FFF2-40B4-BE49-F238E27FC236}">
                <a16:creationId xmlns:a16="http://schemas.microsoft.com/office/drawing/2014/main" id="{E413C76C-86B2-4EBA-104C-256ECBE28E1F}"/>
              </a:ext>
            </a:extLst>
          </p:cNvPr>
          <p:cNvPicPr>
            <a:picLocks noChangeAspect="1"/>
          </p:cNvPicPr>
          <p:nvPr/>
        </p:nvPicPr>
        <p:blipFill>
          <a:blip r:embed="rId4"/>
          <a:stretch>
            <a:fillRect/>
          </a:stretch>
        </p:blipFill>
        <p:spPr>
          <a:xfrm>
            <a:off x="2729580" y="5413973"/>
            <a:ext cx="468000" cy="478634"/>
          </a:xfrm>
          <a:prstGeom prst="rect">
            <a:avLst/>
          </a:prstGeom>
        </p:spPr>
      </p:pic>
      <p:pic>
        <p:nvPicPr>
          <p:cNvPr id="38" name="図 37">
            <a:extLst>
              <a:ext uri="{FF2B5EF4-FFF2-40B4-BE49-F238E27FC236}">
                <a16:creationId xmlns:a16="http://schemas.microsoft.com/office/drawing/2014/main" id="{0A163BB1-CB74-9228-5A74-1D6C40351F2A}"/>
              </a:ext>
            </a:extLst>
          </p:cNvPr>
          <p:cNvPicPr>
            <a:picLocks noChangeAspect="1"/>
          </p:cNvPicPr>
          <p:nvPr/>
        </p:nvPicPr>
        <p:blipFill>
          <a:blip r:embed="rId2"/>
          <a:stretch>
            <a:fillRect/>
          </a:stretch>
        </p:blipFill>
        <p:spPr>
          <a:xfrm>
            <a:off x="3313598" y="3662395"/>
            <a:ext cx="444920" cy="360000"/>
          </a:xfrm>
          <a:prstGeom prst="rect">
            <a:avLst/>
          </a:prstGeom>
        </p:spPr>
      </p:pic>
      <p:pic>
        <p:nvPicPr>
          <p:cNvPr id="39" name="図 38">
            <a:extLst>
              <a:ext uri="{FF2B5EF4-FFF2-40B4-BE49-F238E27FC236}">
                <a16:creationId xmlns:a16="http://schemas.microsoft.com/office/drawing/2014/main" id="{60EA458C-ECF8-2D6A-1A26-5F80CCD39D22}"/>
              </a:ext>
            </a:extLst>
          </p:cNvPr>
          <p:cNvPicPr>
            <a:picLocks noChangeAspect="1"/>
          </p:cNvPicPr>
          <p:nvPr/>
        </p:nvPicPr>
        <p:blipFill>
          <a:blip r:embed="rId2"/>
          <a:stretch>
            <a:fillRect/>
          </a:stretch>
        </p:blipFill>
        <p:spPr>
          <a:xfrm>
            <a:off x="2726800" y="4443273"/>
            <a:ext cx="444920" cy="360000"/>
          </a:xfrm>
          <a:prstGeom prst="rect">
            <a:avLst/>
          </a:prstGeom>
        </p:spPr>
      </p:pic>
      <p:pic>
        <p:nvPicPr>
          <p:cNvPr id="40" name="図 39">
            <a:extLst>
              <a:ext uri="{FF2B5EF4-FFF2-40B4-BE49-F238E27FC236}">
                <a16:creationId xmlns:a16="http://schemas.microsoft.com/office/drawing/2014/main" id="{0D7814EE-2E2F-1F69-A220-85C2FA4D0FA5}"/>
              </a:ext>
            </a:extLst>
          </p:cNvPr>
          <p:cNvPicPr>
            <a:picLocks noChangeAspect="1"/>
          </p:cNvPicPr>
          <p:nvPr/>
        </p:nvPicPr>
        <p:blipFill>
          <a:blip r:embed="rId2"/>
          <a:stretch>
            <a:fillRect/>
          </a:stretch>
        </p:blipFill>
        <p:spPr>
          <a:xfrm>
            <a:off x="3261288" y="4061454"/>
            <a:ext cx="444920" cy="360000"/>
          </a:xfrm>
          <a:prstGeom prst="rect">
            <a:avLst/>
          </a:prstGeom>
        </p:spPr>
      </p:pic>
      <p:pic>
        <p:nvPicPr>
          <p:cNvPr id="43" name="図 42">
            <a:extLst>
              <a:ext uri="{FF2B5EF4-FFF2-40B4-BE49-F238E27FC236}">
                <a16:creationId xmlns:a16="http://schemas.microsoft.com/office/drawing/2014/main" id="{A524440D-28DE-C1F5-09A7-7BE786619386}"/>
              </a:ext>
            </a:extLst>
          </p:cNvPr>
          <p:cNvPicPr>
            <a:picLocks noChangeAspect="1"/>
          </p:cNvPicPr>
          <p:nvPr/>
        </p:nvPicPr>
        <p:blipFill>
          <a:blip r:embed="rId3"/>
          <a:stretch>
            <a:fillRect/>
          </a:stretch>
        </p:blipFill>
        <p:spPr>
          <a:xfrm>
            <a:off x="3328055" y="4892938"/>
            <a:ext cx="570240" cy="432000"/>
          </a:xfrm>
          <a:prstGeom prst="rect">
            <a:avLst/>
          </a:prstGeom>
        </p:spPr>
      </p:pic>
      <p:pic>
        <p:nvPicPr>
          <p:cNvPr id="45" name="図 44">
            <a:extLst>
              <a:ext uri="{FF2B5EF4-FFF2-40B4-BE49-F238E27FC236}">
                <a16:creationId xmlns:a16="http://schemas.microsoft.com/office/drawing/2014/main" id="{4D203752-1699-E76C-8FBA-D9819982794F}"/>
              </a:ext>
            </a:extLst>
          </p:cNvPr>
          <p:cNvPicPr>
            <a:picLocks noChangeAspect="1"/>
          </p:cNvPicPr>
          <p:nvPr/>
        </p:nvPicPr>
        <p:blipFill>
          <a:blip r:embed="rId2"/>
          <a:stretch>
            <a:fillRect/>
          </a:stretch>
        </p:blipFill>
        <p:spPr>
          <a:xfrm>
            <a:off x="3933298" y="3662395"/>
            <a:ext cx="444920" cy="360000"/>
          </a:xfrm>
          <a:prstGeom prst="rect">
            <a:avLst/>
          </a:prstGeom>
        </p:spPr>
      </p:pic>
      <p:pic>
        <p:nvPicPr>
          <p:cNvPr id="46" name="図 45">
            <a:extLst>
              <a:ext uri="{FF2B5EF4-FFF2-40B4-BE49-F238E27FC236}">
                <a16:creationId xmlns:a16="http://schemas.microsoft.com/office/drawing/2014/main" id="{2F2C1EE8-38C2-612B-3744-3D10A85F645C}"/>
              </a:ext>
            </a:extLst>
          </p:cNvPr>
          <p:cNvPicPr>
            <a:picLocks noChangeAspect="1"/>
          </p:cNvPicPr>
          <p:nvPr/>
        </p:nvPicPr>
        <p:blipFill>
          <a:blip r:embed="rId3"/>
          <a:stretch>
            <a:fillRect/>
          </a:stretch>
        </p:blipFill>
        <p:spPr>
          <a:xfrm>
            <a:off x="3973485" y="4892938"/>
            <a:ext cx="570240" cy="432000"/>
          </a:xfrm>
          <a:prstGeom prst="rect">
            <a:avLst/>
          </a:prstGeom>
        </p:spPr>
      </p:pic>
      <p:pic>
        <p:nvPicPr>
          <p:cNvPr id="47" name="図 46">
            <a:extLst>
              <a:ext uri="{FF2B5EF4-FFF2-40B4-BE49-F238E27FC236}">
                <a16:creationId xmlns:a16="http://schemas.microsoft.com/office/drawing/2014/main" id="{D8FBC3C1-120E-5EC6-899B-79C781F8E9ED}"/>
              </a:ext>
            </a:extLst>
          </p:cNvPr>
          <p:cNvPicPr>
            <a:picLocks noChangeAspect="1"/>
          </p:cNvPicPr>
          <p:nvPr/>
        </p:nvPicPr>
        <p:blipFill>
          <a:blip r:embed="rId4"/>
          <a:stretch>
            <a:fillRect/>
          </a:stretch>
        </p:blipFill>
        <p:spPr>
          <a:xfrm>
            <a:off x="3970174" y="5388934"/>
            <a:ext cx="468000" cy="478634"/>
          </a:xfrm>
          <a:prstGeom prst="rect">
            <a:avLst/>
          </a:prstGeom>
        </p:spPr>
      </p:pic>
      <p:pic>
        <p:nvPicPr>
          <p:cNvPr id="48" name="図 47">
            <a:extLst>
              <a:ext uri="{FF2B5EF4-FFF2-40B4-BE49-F238E27FC236}">
                <a16:creationId xmlns:a16="http://schemas.microsoft.com/office/drawing/2014/main" id="{02520956-A273-BAB7-C83F-59DC232BF7BE}"/>
              </a:ext>
            </a:extLst>
          </p:cNvPr>
          <p:cNvPicPr>
            <a:picLocks noChangeAspect="1"/>
          </p:cNvPicPr>
          <p:nvPr/>
        </p:nvPicPr>
        <p:blipFill>
          <a:blip r:embed="rId2"/>
          <a:stretch>
            <a:fillRect/>
          </a:stretch>
        </p:blipFill>
        <p:spPr>
          <a:xfrm>
            <a:off x="4552784" y="3662395"/>
            <a:ext cx="444920" cy="360000"/>
          </a:xfrm>
          <a:prstGeom prst="rect">
            <a:avLst/>
          </a:prstGeom>
        </p:spPr>
      </p:pic>
      <p:pic>
        <p:nvPicPr>
          <p:cNvPr id="49" name="図 48">
            <a:extLst>
              <a:ext uri="{FF2B5EF4-FFF2-40B4-BE49-F238E27FC236}">
                <a16:creationId xmlns:a16="http://schemas.microsoft.com/office/drawing/2014/main" id="{F4073C33-832C-3FAC-D009-9946C7A2B60D}"/>
              </a:ext>
            </a:extLst>
          </p:cNvPr>
          <p:cNvPicPr>
            <a:picLocks noChangeAspect="1"/>
          </p:cNvPicPr>
          <p:nvPr/>
        </p:nvPicPr>
        <p:blipFill>
          <a:blip r:embed="rId2"/>
          <a:stretch>
            <a:fillRect/>
          </a:stretch>
        </p:blipFill>
        <p:spPr>
          <a:xfrm>
            <a:off x="3933298" y="4508797"/>
            <a:ext cx="444920" cy="360000"/>
          </a:xfrm>
          <a:prstGeom prst="rect">
            <a:avLst/>
          </a:prstGeom>
        </p:spPr>
      </p:pic>
      <p:pic>
        <p:nvPicPr>
          <p:cNvPr id="50" name="図 49">
            <a:extLst>
              <a:ext uri="{FF2B5EF4-FFF2-40B4-BE49-F238E27FC236}">
                <a16:creationId xmlns:a16="http://schemas.microsoft.com/office/drawing/2014/main" id="{FA1AF007-0146-9FA4-1906-A9EF3CA064EE}"/>
              </a:ext>
            </a:extLst>
          </p:cNvPr>
          <p:cNvPicPr>
            <a:picLocks noChangeAspect="1"/>
          </p:cNvPicPr>
          <p:nvPr/>
        </p:nvPicPr>
        <p:blipFill>
          <a:blip r:embed="rId2"/>
          <a:stretch>
            <a:fillRect/>
          </a:stretch>
        </p:blipFill>
        <p:spPr>
          <a:xfrm>
            <a:off x="4552784" y="4492717"/>
            <a:ext cx="444920" cy="360000"/>
          </a:xfrm>
          <a:prstGeom prst="rect">
            <a:avLst/>
          </a:prstGeom>
        </p:spPr>
      </p:pic>
      <p:pic>
        <p:nvPicPr>
          <p:cNvPr id="51" name="図 50">
            <a:extLst>
              <a:ext uri="{FF2B5EF4-FFF2-40B4-BE49-F238E27FC236}">
                <a16:creationId xmlns:a16="http://schemas.microsoft.com/office/drawing/2014/main" id="{1A034112-72DE-B2AF-C7E0-EBDB0D44B890}"/>
              </a:ext>
            </a:extLst>
          </p:cNvPr>
          <p:cNvPicPr>
            <a:picLocks noChangeAspect="1"/>
          </p:cNvPicPr>
          <p:nvPr/>
        </p:nvPicPr>
        <p:blipFill>
          <a:blip r:embed="rId5"/>
          <a:stretch>
            <a:fillRect/>
          </a:stretch>
        </p:blipFill>
        <p:spPr>
          <a:xfrm>
            <a:off x="4519007" y="5383596"/>
            <a:ext cx="497233" cy="396000"/>
          </a:xfrm>
          <a:prstGeom prst="rect">
            <a:avLst/>
          </a:prstGeom>
        </p:spPr>
      </p:pic>
      <p:pic>
        <p:nvPicPr>
          <p:cNvPr id="53" name="図 52">
            <a:extLst>
              <a:ext uri="{FF2B5EF4-FFF2-40B4-BE49-F238E27FC236}">
                <a16:creationId xmlns:a16="http://schemas.microsoft.com/office/drawing/2014/main" id="{AF3C7E59-DB4A-C98F-8A49-A5286B50A659}"/>
              </a:ext>
            </a:extLst>
          </p:cNvPr>
          <p:cNvPicPr>
            <a:picLocks noChangeAspect="1"/>
          </p:cNvPicPr>
          <p:nvPr/>
        </p:nvPicPr>
        <p:blipFill>
          <a:blip r:embed="rId3"/>
          <a:stretch>
            <a:fillRect/>
          </a:stretch>
        </p:blipFill>
        <p:spPr>
          <a:xfrm>
            <a:off x="4531332" y="4892938"/>
            <a:ext cx="570240" cy="432000"/>
          </a:xfrm>
          <a:prstGeom prst="rect">
            <a:avLst/>
          </a:prstGeom>
        </p:spPr>
      </p:pic>
      <p:pic>
        <p:nvPicPr>
          <p:cNvPr id="55" name="図 54">
            <a:extLst>
              <a:ext uri="{FF2B5EF4-FFF2-40B4-BE49-F238E27FC236}">
                <a16:creationId xmlns:a16="http://schemas.microsoft.com/office/drawing/2014/main" id="{345C9506-0CC1-FAEA-3C56-75D6ECC1CB2C}"/>
              </a:ext>
            </a:extLst>
          </p:cNvPr>
          <p:cNvPicPr>
            <a:picLocks noChangeAspect="1"/>
          </p:cNvPicPr>
          <p:nvPr/>
        </p:nvPicPr>
        <p:blipFill>
          <a:blip r:embed="rId2"/>
          <a:stretch>
            <a:fillRect/>
          </a:stretch>
        </p:blipFill>
        <p:spPr>
          <a:xfrm>
            <a:off x="5334750" y="3662395"/>
            <a:ext cx="389310" cy="360000"/>
          </a:xfrm>
          <a:prstGeom prst="rect">
            <a:avLst/>
          </a:prstGeom>
        </p:spPr>
      </p:pic>
      <p:pic>
        <p:nvPicPr>
          <p:cNvPr id="56" name="図 55">
            <a:extLst>
              <a:ext uri="{FF2B5EF4-FFF2-40B4-BE49-F238E27FC236}">
                <a16:creationId xmlns:a16="http://schemas.microsoft.com/office/drawing/2014/main" id="{887AAA83-0306-0071-4AE2-7986347A97CA}"/>
              </a:ext>
            </a:extLst>
          </p:cNvPr>
          <p:cNvPicPr>
            <a:picLocks noChangeAspect="1"/>
          </p:cNvPicPr>
          <p:nvPr/>
        </p:nvPicPr>
        <p:blipFill>
          <a:blip r:embed="rId3"/>
          <a:stretch>
            <a:fillRect/>
          </a:stretch>
        </p:blipFill>
        <p:spPr>
          <a:xfrm>
            <a:off x="5311902" y="4433060"/>
            <a:ext cx="498960" cy="432000"/>
          </a:xfrm>
          <a:prstGeom prst="rect">
            <a:avLst/>
          </a:prstGeom>
        </p:spPr>
      </p:pic>
      <p:pic>
        <p:nvPicPr>
          <p:cNvPr id="57" name="図 56">
            <a:extLst>
              <a:ext uri="{FF2B5EF4-FFF2-40B4-BE49-F238E27FC236}">
                <a16:creationId xmlns:a16="http://schemas.microsoft.com/office/drawing/2014/main" id="{6171A07C-8652-F660-172A-F1C0015B615D}"/>
              </a:ext>
            </a:extLst>
          </p:cNvPr>
          <p:cNvPicPr>
            <a:picLocks noChangeAspect="1"/>
          </p:cNvPicPr>
          <p:nvPr/>
        </p:nvPicPr>
        <p:blipFill>
          <a:blip r:embed="rId4"/>
          <a:stretch>
            <a:fillRect/>
          </a:stretch>
        </p:blipFill>
        <p:spPr>
          <a:xfrm>
            <a:off x="5266351" y="4970582"/>
            <a:ext cx="468000" cy="547014"/>
          </a:xfrm>
          <a:prstGeom prst="rect">
            <a:avLst/>
          </a:prstGeom>
        </p:spPr>
      </p:pic>
      <p:pic>
        <p:nvPicPr>
          <p:cNvPr id="58" name="図 57">
            <a:extLst>
              <a:ext uri="{FF2B5EF4-FFF2-40B4-BE49-F238E27FC236}">
                <a16:creationId xmlns:a16="http://schemas.microsoft.com/office/drawing/2014/main" id="{BAE34AC2-1709-C01D-D08A-D8CA0BD02A36}"/>
              </a:ext>
            </a:extLst>
          </p:cNvPr>
          <p:cNvPicPr>
            <a:picLocks noChangeAspect="1"/>
          </p:cNvPicPr>
          <p:nvPr/>
        </p:nvPicPr>
        <p:blipFill>
          <a:blip r:embed="rId2"/>
          <a:stretch>
            <a:fillRect/>
          </a:stretch>
        </p:blipFill>
        <p:spPr>
          <a:xfrm>
            <a:off x="5859945" y="3662395"/>
            <a:ext cx="389310" cy="360000"/>
          </a:xfrm>
          <a:prstGeom prst="rect">
            <a:avLst/>
          </a:prstGeom>
        </p:spPr>
      </p:pic>
      <p:pic>
        <p:nvPicPr>
          <p:cNvPr id="59" name="図 58">
            <a:extLst>
              <a:ext uri="{FF2B5EF4-FFF2-40B4-BE49-F238E27FC236}">
                <a16:creationId xmlns:a16="http://schemas.microsoft.com/office/drawing/2014/main" id="{0CBA3B06-2C33-37E2-918B-AFDAFBA1863B}"/>
              </a:ext>
            </a:extLst>
          </p:cNvPr>
          <p:cNvPicPr>
            <a:picLocks noChangeAspect="1"/>
          </p:cNvPicPr>
          <p:nvPr/>
        </p:nvPicPr>
        <p:blipFill>
          <a:blip r:embed="rId2"/>
          <a:stretch>
            <a:fillRect/>
          </a:stretch>
        </p:blipFill>
        <p:spPr>
          <a:xfrm>
            <a:off x="5848639" y="4055772"/>
            <a:ext cx="389310" cy="360000"/>
          </a:xfrm>
          <a:prstGeom prst="rect">
            <a:avLst/>
          </a:prstGeom>
        </p:spPr>
      </p:pic>
      <p:pic>
        <p:nvPicPr>
          <p:cNvPr id="60" name="図 59">
            <a:extLst>
              <a:ext uri="{FF2B5EF4-FFF2-40B4-BE49-F238E27FC236}">
                <a16:creationId xmlns:a16="http://schemas.microsoft.com/office/drawing/2014/main" id="{1FF3DF53-B2F1-DC5B-68EE-90EAEB89A0B1}"/>
              </a:ext>
            </a:extLst>
          </p:cNvPr>
          <p:cNvPicPr>
            <a:picLocks noChangeAspect="1"/>
          </p:cNvPicPr>
          <p:nvPr/>
        </p:nvPicPr>
        <p:blipFill>
          <a:blip r:embed="rId2"/>
          <a:stretch>
            <a:fillRect/>
          </a:stretch>
        </p:blipFill>
        <p:spPr>
          <a:xfrm>
            <a:off x="5325554" y="4079564"/>
            <a:ext cx="389310" cy="360000"/>
          </a:xfrm>
          <a:prstGeom prst="rect">
            <a:avLst/>
          </a:prstGeom>
        </p:spPr>
      </p:pic>
      <p:pic>
        <p:nvPicPr>
          <p:cNvPr id="61" name="図 60">
            <a:extLst>
              <a:ext uri="{FF2B5EF4-FFF2-40B4-BE49-F238E27FC236}">
                <a16:creationId xmlns:a16="http://schemas.microsoft.com/office/drawing/2014/main" id="{32A17564-042C-6C8F-9990-ADC1F4C9E207}"/>
              </a:ext>
            </a:extLst>
          </p:cNvPr>
          <p:cNvPicPr>
            <a:picLocks noChangeAspect="1"/>
          </p:cNvPicPr>
          <p:nvPr/>
        </p:nvPicPr>
        <p:blipFill>
          <a:blip r:embed="rId5"/>
          <a:stretch>
            <a:fillRect/>
          </a:stretch>
        </p:blipFill>
        <p:spPr>
          <a:xfrm>
            <a:off x="5879227" y="4994767"/>
            <a:ext cx="435083" cy="396000"/>
          </a:xfrm>
          <a:prstGeom prst="rect">
            <a:avLst/>
          </a:prstGeom>
        </p:spPr>
      </p:pic>
      <p:pic>
        <p:nvPicPr>
          <p:cNvPr id="65" name="図 64">
            <a:extLst>
              <a:ext uri="{FF2B5EF4-FFF2-40B4-BE49-F238E27FC236}">
                <a16:creationId xmlns:a16="http://schemas.microsoft.com/office/drawing/2014/main" id="{DD642998-185C-7C82-850E-6E3A86EBF6D2}"/>
              </a:ext>
            </a:extLst>
          </p:cNvPr>
          <p:cNvPicPr>
            <a:picLocks noChangeAspect="1"/>
          </p:cNvPicPr>
          <p:nvPr/>
        </p:nvPicPr>
        <p:blipFill>
          <a:blip r:embed="rId2"/>
          <a:stretch>
            <a:fillRect/>
          </a:stretch>
        </p:blipFill>
        <p:spPr>
          <a:xfrm>
            <a:off x="6555326" y="3662395"/>
            <a:ext cx="389310" cy="360000"/>
          </a:xfrm>
          <a:prstGeom prst="rect">
            <a:avLst/>
          </a:prstGeom>
        </p:spPr>
      </p:pic>
      <p:pic>
        <p:nvPicPr>
          <p:cNvPr id="66" name="図 65">
            <a:extLst>
              <a:ext uri="{FF2B5EF4-FFF2-40B4-BE49-F238E27FC236}">
                <a16:creationId xmlns:a16="http://schemas.microsoft.com/office/drawing/2014/main" id="{957D4935-13FA-FD84-9E32-E75FBFD3B29A}"/>
              </a:ext>
            </a:extLst>
          </p:cNvPr>
          <p:cNvPicPr>
            <a:picLocks noChangeAspect="1"/>
          </p:cNvPicPr>
          <p:nvPr/>
        </p:nvPicPr>
        <p:blipFill>
          <a:blip r:embed="rId3"/>
          <a:stretch>
            <a:fillRect/>
          </a:stretch>
        </p:blipFill>
        <p:spPr>
          <a:xfrm>
            <a:off x="6530141" y="4433060"/>
            <a:ext cx="498960" cy="432000"/>
          </a:xfrm>
          <a:prstGeom prst="rect">
            <a:avLst/>
          </a:prstGeom>
        </p:spPr>
      </p:pic>
      <p:pic>
        <p:nvPicPr>
          <p:cNvPr id="68" name="図 67">
            <a:extLst>
              <a:ext uri="{FF2B5EF4-FFF2-40B4-BE49-F238E27FC236}">
                <a16:creationId xmlns:a16="http://schemas.microsoft.com/office/drawing/2014/main" id="{08F2721A-3A18-1269-D611-7F2D853D29E7}"/>
              </a:ext>
            </a:extLst>
          </p:cNvPr>
          <p:cNvPicPr>
            <a:picLocks noChangeAspect="1"/>
          </p:cNvPicPr>
          <p:nvPr/>
        </p:nvPicPr>
        <p:blipFill>
          <a:blip r:embed="rId2"/>
          <a:stretch>
            <a:fillRect/>
          </a:stretch>
        </p:blipFill>
        <p:spPr>
          <a:xfrm>
            <a:off x="7075521" y="3662395"/>
            <a:ext cx="389310" cy="360000"/>
          </a:xfrm>
          <a:prstGeom prst="rect">
            <a:avLst/>
          </a:prstGeom>
        </p:spPr>
      </p:pic>
      <p:pic>
        <p:nvPicPr>
          <p:cNvPr id="69" name="図 68">
            <a:extLst>
              <a:ext uri="{FF2B5EF4-FFF2-40B4-BE49-F238E27FC236}">
                <a16:creationId xmlns:a16="http://schemas.microsoft.com/office/drawing/2014/main" id="{BF688C1C-3899-FE19-718D-8B6EA7147B3B}"/>
              </a:ext>
            </a:extLst>
          </p:cNvPr>
          <p:cNvPicPr>
            <a:picLocks noChangeAspect="1"/>
          </p:cNvPicPr>
          <p:nvPr/>
        </p:nvPicPr>
        <p:blipFill>
          <a:blip r:embed="rId2"/>
          <a:stretch>
            <a:fillRect/>
          </a:stretch>
        </p:blipFill>
        <p:spPr>
          <a:xfrm>
            <a:off x="6530141" y="4090044"/>
            <a:ext cx="389310" cy="360000"/>
          </a:xfrm>
          <a:prstGeom prst="rect">
            <a:avLst/>
          </a:prstGeom>
        </p:spPr>
      </p:pic>
      <p:pic>
        <p:nvPicPr>
          <p:cNvPr id="72" name="図 71">
            <a:extLst>
              <a:ext uri="{FF2B5EF4-FFF2-40B4-BE49-F238E27FC236}">
                <a16:creationId xmlns:a16="http://schemas.microsoft.com/office/drawing/2014/main" id="{2FFFA3C2-7719-D649-37E9-3EC7E6A95596}"/>
              </a:ext>
            </a:extLst>
          </p:cNvPr>
          <p:cNvPicPr>
            <a:picLocks noChangeAspect="1"/>
          </p:cNvPicPr>
          <p:nvPr/>
        </p:nvPicPr>
        <p:blipFill>
          <a:blip r:embed="rId6"/>
          <a:stretch>
            <a:fillRect/>
          </a:stretch>
        </p:blipFill>
        <p:spPr>
          <a:xfrm>
            <a:off x="6497473" y="6121003"/>
            <a:ext cx="535516" cy="385242"/>
          </a:xfrm>
          <a:prstGeom prst="rect">
            <a:avLst/>
          </a:prstGeom>
        </p:spPr>
      </p:pic>
      <p:pic>
        <p:nvPicPr>
          <p:cNvPr id="73" name="図 72">
            <a:extLst>
              <a:ext uri="{FF2B5EF4-FFF2-40B4-BE49-F238E27FC236}">
                <a16:creationId xmlns:a16="http://schemas.microsoft.com/office/drawing/2014/main" id="{5AA1B79F-69B4-BB25-5DD2-D7D5E4EE74A5}"/>
              </a:ext>
            </a:extLst>
          </p:cNvPr>
          <p:cNvPicPr>
            <a:picLocks noChangeAspect="1"/>
          </p:cNvPicPr>
          <p:nvPr/>
        </p:nvPicPr>
        <p:blipFill>
          <a:blip r:embed="rId3"/>
          <a:stretch>
            <a:fillRect/>
          </a:stretch>
        </p:blipFill>
        <p:spPr>
          <a:xfrm>
            <a:off x="7069230" y="4433060"/>
            <a:ext cx="498960" cy="432000"/>
          </a:xfrm>
          <a:prstGeom prst="rect">
            <a:avLst/>
          </a:prstGeom>
        </p:spPr>
      </p:pic>
      <p:pic>
        <p:nvPicPr>
          <p:cNvPr id="82" name="図 81">
            <a:extLst>
              <a:ext uri="{FF2B5EF4-FFF2-40B4-BE49-F238E27FC236}">
                <a16:creationId xmlns:a16="http://schemas.microsoft.com/office/drawing/2014/main" id="{E56B4803-B768-BE3A-BDBE-8AD0DF2F0601}"/>
              </a:ext>
            </a:extLst>
          </p:cNvPr>
          <p:cNvPicPr>
            <a:picLocks noChangeAspect="1"/>
          </p:cNvPicPr>
          <p:nvPr/>
        </p:nvPicPr>
        <p:blipFill>
          <a:blip r:embed="rId2"/>
          <a:stretch>
            <a:fillRect/>
          </a:stretch>
        </p:blipFill>
        <p:spPr>
          <a:xfrm>
            <a:off x="3925992" y="4061454"/>
            <a:ext cx="444920" cy="360000"/>
          </a:xfrm>
          <a:prstGeom prst="rect">
            <a:avLst/>
          </a:prstGeom>
        </p:spPr>
      </p:pic>
      <p:pic>
        <p:nvPicPr>
          <p:cNvPr id="83" name="図 82">
            <a:extLst>
              <a:ext uri="{FF2B5EF4-FFF2-40B4-BE49-F238E27FC236}">
                <a16:creationId xmlns:a16="http://schemas.microsoft.com/office/drawing/2014/main" id="{E09C780D-AACD-018B-92C2-2E25AD1863C3}"/>
              </a:ext>
            </a:extLst>
          </p:cNvPr>
          <p:cNvPicPr>
            <a:picLocks noChangeAspect="1"/>
          </p:cNvPicPr>
          <p:nvPr/>
        </p:nvPicPr>
        <p:blipFill>
          <a:blip r:embed="rId2"/>
          <a:stretch>
            <a:fillRect/>
          </a:stretch>
        </p:blipFill>
        <p:spPr>
          <a:xfrm>
            <a:off x="4571320" y="4061454"/>
            <a:ext cx="444920" cy="360000"/>
          </a:xfrm>
          <a:prstGeom prst="rect">
            <a:avLst/>
          </a:prstGeom>
        </p:spPr>
      </p:pic>
      <p:pic>
        <p:nvPicPr>
          <p:cNvPr id="84" name="図 83">
            <a:extLst>
              <a:ext uri="{FF2B5EF4-FFF2-40B4-BE49-F238E27FC236}">
                <a16:creationId xmlns:a16="http://schemas.microsoft.com/office/drawing/2014/main" id="{B0C80EA7-485B-5EFE-F933-4ACB676A111D}"/>
              </a:ext>
            </a:extLst>
          </p:cNvPr>
          <p:cNvPicPr>
            <a:picLocks noChangeAspect="1"/>
          </p:cNvPicPr>
          <p:nvPr/>
        </p:nvPicPr>
        <p:blipFill>
          <a:blip r:embed="rId2"/>
          <a:stretch>
            <a:fillRect/>
          </a:stretch>
        </p:blipFill>
        <p:spPr>
          <a:xfrm>
            <a:off x="2784293" y="4061454"/>
            <a:ext cx="389310" cy="360000"/>
          </a:xfrm>
          <a:prstGeom prst="rect">
            <a:avLst/>
          </a:prstGeom>
        </p:spPr>
      </p:pic>
      <p:pic>
        <p:nvPicPr>
          <p:cNvPr id="88" name="図 87">
            <a:extLst>
              <a:ext uri="{FF2B5EF4-FFF2-40B4-BE49-F238E27FC236}">
                <a16:creationId xmlns:a16="http://schemas.microsoft.com/office/drawing/2014/main" id="{1E07A9AA-3B3B-D2B9-C222-873883E2DF0A}"/>
              </a:ext>
            </a:extLst>
          </p:cNvPr>
          <p:cNvPicPr>
            <a:picLocks noChangeAspect="1"/>
          </p:cNvPicPr>
          <p:nvPr/>
        </p:nvPicPr>
        <p:blipFill>
          <a:blip r:embed="rId7"/>
          <a:stretch>
            <a:fillRect/>
          </a:stretch>
        </p:blipFill>
        <p:spPr>
          <a:xfrm>
            <a:off x="2035219" y="6121003"/>
            <a:ext cx="563204" cy="436722"/>
          </a:xfrm>
          <a:prstGeom prst="rect">
            <a:avLst/>
          </a:prstGeom>
        </p:spPr>
      </p:pic>
      <p:pic>
        <p:nvPicPr>
          <p:cNvPr id="89" name="図 88">
            <a:extLst>
              <a:ext uri="{FF2B5EF4-FFF2-40B4-BE49-F238E27FC236}">
                <a16:creationId xmlns:a16="http://schemas.microsoft.com/office/drawing/2014/main" id="{E114F516-F5ED-B8F2-92B2-B59495179F91}"/>
              </a:ext>
            </a:extLst>
          </p:cNvPr>
          <p:cNvPicPr>
            <a:picLocks noChangeAspect="1"/>
          </p:cNvPicPr>
          <p:nvPr/>
        </p:nvPicPr>
        <p:blipFill>
          <a:blip r:embed="rId7"/>
          <a:stretch>
            <a:fillRect/>
          </a:stretch>
        </p:blipFill>
        <p:spPr>
          <a:xfrm>
            <a:off x="5381954" y="6121003"/>
            <a:ext cx="563204" cy="436722"/>
          </a:xfrm>
          <a:prstGeom prst="rect">
            <a:avLst/>
          </a:prstGeom>
        </p:spPr>
      </p:pic>
      <p:pic>
        <p:nvPicPr>
          <p:cNvPr id="90" name="図 89">
            <a:extLst>
              <a:ext uri="{FF2B5EF4-FFF2-40B4-BE49-F238E27FC236}">
                <a16:creationId xmlns:a16="http://schemas.microsoft.com/office/drawing/2014/main" id="{8E92AEF7-9FC4-61AF-564C-D106A2D68AE4}"/>
              </a:ext>
            </a:extLst>
          </p:cNvPr>
          <p:cNvPicPr>
            <a:picLocks noChangeAspect="1"/>
          </p:cNvPicPr>
          <p:nvPr/>
        </p:nvPicPr>
        <p:blipFill>
          <a:blip r:embed="rId8"/>
          <a:stretch>
            <a:fillRect/>
          </a:stretch>
        </p:blipFill>
        <p:spPr>
          <a:xfrm>
            <a:off x="7131331" y="6121003"/>
            <a:ext cx="423127" cy="436722"/>
          </a:xfrm>
          <a:prstGeom prst="rect">
            <a:avLst/>
          </a:prstGeom>
        </p:spPr>
      </p:pic>
      <p:pic>
        <p:nvPicPr>
          <p:cNvPr id="91" name="図 90">
            <a:extLst>
              <a:ext uri="{FF2B5EF4-FFF2-40B4-BE49-F238E27FC236}">
                <a16:creationId xmlns:a16="http://schemas.microsoft.com/office/drawing/2014/main" id="{331C3A6E-F298-6B86-3004-C0B400A65F03}"/>
              </a:ext>
            </a:extLst>
          </p:cNvPr>
          <p:cNvPicPr>
            <a:picLocks noChangeAspect="1"/>
          </p:cNvPicPr>
          <p:nvPr/>
        </p:nvPicPr>
        <p:blipFill>
          <a:blip r:embed="rId8"/>
          <a:stretch>
            <a:fillRect/>
          </a:stretch>
        </p:blipFill>
        <p:spPr>
          <a:xfrm>
            <a:off x="2834000" y="6121003"/>
            <a:ext cx="423127" cy="436722"/>
          </a:xfrm>
          <a:prstGeom prst="rect">
            <a:avLst/>
          </a:prstGeom>
        </p:spPr>
      </p:pic>
      <p:pic>
        <p:nvPicPr>
          <p:cNvPr id="96" name="図 95">
            <a:extLst>
              <a:ext uri="{FF2B5EF4-FFF2-40B4-BE49-F238E27FC236}">
                <a16:creationId xmlns:a16="http://schemas.microsoft.com/office/drawing/2014/main" id="{4B628492-46B9-AC13-3F04-643346403606}"/>
              </a:ext>
            </a:extLst>
          </p:cNvPr>
          <p:cNvPicPr>
            <a:picLocks noChangeAspect="1"/>
          </p:cNvPicPr>
          <p:nvPr/>
        </p:nvPicPr>
        <p:blipFill>
          <a:blip r:embed="rId5"/>
          <a:stretch>
            <a:fillRect/>
          </a:stretch>
        </p:blipFill>
        <p:spPr>
          <a:xfrm>
            <a:off x="7853221" y="5491707"/>
            <a:ext cx="497233" cy="396000"/>
          </a:xfrm>
          <a:prstGeom prst="rect">
            <a:avLst/>
          </a:prstGeom>
        </p:spPr>
      </p:pic>
      <p:pic>
        <p:nvPicPr>
          <p:cNvPr id="97" name="図 96">
            <a:extLst>
              <a:ext uri="{FF2B5EF4-FFF2-40B4-BE49-F238E27FC236}">
                <a16:creationId xmlns:a16="http://schemas.microsoft.com/office/drawing/2014/main" id="{81AF8579-E466-8687-BA6A-7ACAB5E40A86}"/>
              </a:ext>
            </a:extLst>
          </p:cNvPr>
          <p:cNvPicPr>
            <a:picLocks noChangeAspect="1"/>
          </p:cNvPicPr>
          <p:nvPr/>
        </p:nvPicPr>
        <p:blipFill>
          <a:blip r:embed="rId5"/>
          <a:stretch>
            <a:fillRect/>
          </a:stretch>
        </p:blipFill>
        <p:spPr>
          <a:xfrm>
            <a:off x="2028665" y="4883157"/>
            <a:ext cx="435083" cy="396000"/>
          </a:xfrm>
          <a:prstGeom prst="rect">
            <a:avLst/>
          </a:prstGeom>
        </p:spPr>
      </p:pic>
      <p:sp>
        <p:nvSpPr>
          <p:cNvPr id="98" name="テキスト ボックス 97">
            <a:extLst>
              <a:ext uri="{FF2B5EF4-FFF2-40B4-BE49-F238E27FC236}">
                <a16:creationId xmlns:a16="http://schemas.microsoft.com/office/drawing/2014/main" id="{D7B4844D-C3B7-27A9-AEB2-A025678167E2}"/>
              </a:ext>
            </a:extLst>
          </p:cNvPr>
          <p:cNvSpPr txBox="1"/>
          <p:nvPr/>
        </p:nvSpPr>
        <p:spPr>
          <a:xfrm>
            <a:off x="258788" y="1106688"/>
            <a:ext cx="8166986" cy="646331"/>
          </a:xfrm>
          <a:prstGeom prst="rect">
            <a:avLst/>
          </a:prstGeom>
          <a:noFill/>
        </p:spPr>
        <p:txBody>
          <a:bodyPr wrap="square" rtlCol="0">
            <a:spAutoFit/>
          </a:bodyPr>
          <a:lstStyle/>
          <a:p>
            <a:r>
              <a:rPr lang="ja-JP" altLang="en-US" b="1" dirty="0">
                <a:latin typeface="HGS創英角ﾎﾟｯﾌﾟ体" panose="040B0A00000000000000" pitchFamily="50" charset="-128"/>
                <a:ea typeface="HGS創英角ﾎﾟｯﾌﾟ体" panose="040B0A00000000000000" pitchFamily="50" charset="-128"/>
              </a:rPr>
              <a:t>フードロスについてある一週間のデータを取ってみたら</a:t>
            </a:r>
            <a:br>
              <a:rPr lang="en-US" altLang="ja-JP" b="1" dirty="0">
                <a:latin typeface="HGS創英角ﾎﾟｯﾌﾟ体" panose="040B0A00000000000000" pitchFamily="50" charset="-128"/>
                <a:ea typeface="HGS創英角ﾎﾟｯﾌﾟ体" panose="040B0A00000000000000" pitchFamily="50" charset="-128"/>
              </a:rPr>
            </a:br>
            <a:r>
              <a:rPr lang="ja-JP" altLang="en-US" b="1" dirty="0">
                <a:latin typeface="HGS創英角ﾎﾟｯﾌﾟ体" panose="040B0A00000000000000" pitchFamily="50" charset="-128"/>
                <a:ea typeface="HGS創英角ﾎﾟｯﾌﾟ体" panose="040B0A00000000000000" pitchFamily="50" charset="-128"/>
              </a:rPr>
              <a:t>以下の通りであったのでパレート展開をすることにした。</a:t>
            </a:r>
          </a:p>
        </p:txBody>
      </p:sp>
      <p:sp>
        <p:nvSpPr>
          <p:cNvPr id="67" name="object 10">
            <a:extLst>
              <a:ext uri="{FF2B5EF4-FFF2-40B4-BE49-F238E27FC236}">
                <a16:creationId xmlns:a16="http://schemas.microsoft.com/office/drawing/2014/main" id="{47B42EDD-4C69-422E-956C-5CB0003FA6A8}"/>
              </a:ext>
            </a:extLst>
          </p:cNvPr>
          <p:cNvSpPr txBox="1"/>
          <p:nvPr/>
        </p:nvSpPr>
        <p:spPr>
          <a:xfrm>
            <a:off x="144094" y="79594"/>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２）ー１現状の把握</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pic>
        <p:nvPicPr>
          <p:cNvPr id="71" name="図 70">
            <a:extLst>
              <a:ext uri="{FF2B5EF4-FFF2-40B4-BE49-F238E27FC236}">
                <a16:creationId xmlns:a16="http://schemas.microsoft.com/office/drawing/2014/main" id="{0DA2B222-D7B1-4C83-9332-FF51EB74F982}"/>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946" b="94823" l="9969" r="89720">
                        <a14:foregroundMark x1="25234" y1="20163" x2="24455" y2="26022"/>
                        <a14:foregroundMark x1="20405" y1="23433" x2="29128" y2="27248"/>
                        <a14:foregroundMark x1="29128" y1="27248" x2="29283" y2="26703"/>
                        <a14:foregroundMark x1="28349" y1="19755" x2="30218" y2="24523"/>
                        <a14:foregroundMark x1="30685" y1="21526" x2="29439" y2="30245"/>
                        <a14:foregroundMark x1="19782" y1="26158" x2="17601" y2="23297"/>
                        <a14:foregroundMark x1="18380" y1="20845" x2="23988" y2="18801"/>
                        <a14:foregroundMark x1="27414" y1="18256" x2="29128" y2="18120"/>
                        <a14:foregroundMark x1="30997" y1="17711" x2="32399" y2="17711"/>
                        <a14:foregroundMark x1="32710" y1="20300" x2="32866" y2="23978"/>
                        <a14:foregroundMark x1="32710" y1="25749" x2="31308" y2="29564"/>
                        <a14:foregroundMark x1="28972" y1="30518" x2="26168" y2="29837"/>
                        <a14:foregroundMark x1="48442" y1="17575" x2="55296" y2="19210"/>
                        <a14:foregroundMark x1="44548" y1="21526" x2="49065" y2="22616"/>
                        <a14:foregroundMark x1="61526" y1="16485" x2="56698" y2="24251"/>
                        <a14:foregroundMark x1="56698" y1="24251" x2="56698" y2="24251"/>
                        <a14:foregroundMark x1="54206" y1="24387" x2="54206" y2="24387"/>
                        <a14:foregroundMark x1="77726" y1="23978" x2="77726" y2="23978"/>
                        <a14:foregroundMark x1="80218" y1="23297" x2="73676" y2="26294"/>
                        <a14:foregroundMark x1="67913" y1="26294" x2="66667" y2="29019"/>
                        <a14:foregroundMark x1="22274" y1="81608" x2="16355" y2="81471"/>
                        <a14:foregroundMark x1="42368" y1="92371" x2="39252" y2="94005"/>
                        <a14:foregroundMark x1="87383" y1="84060" x2="82710" y2="84332"/>
                        <a14:foregroundMark x1="85981" y1="78202" x2="85981" y2="78202"/>
                        <a14:foregroundMark x1="71807" y1="90599" x2="71807" y2="90599"/>
                        <a14:foregroundMark x1="57944" y1="92371" x2="57944" y2="92371"/>
                        <a14:foregroundMark x1="29751" y1="89782" x2="29751" y2="89782"/>
                        <a14:foregroundMark x1="54361" y1="94823" x2="54361" y2="94823"/>
                        <a14:foregroundMark x1="33022" y1="19346" x2="33645" y2="25613"/>
                      </a14:backgroundRemoval>
                    </a14:imgEffect>
                  </a14:imgLayer>
                </a14:imgProps>
              </a:ext>
            </a:extLst>
          </a:blip>
          <a:stretch>
            <a:fillRect/>
          </a:stretch>
        </p:blipFill>
        <p:spPr>
          <a:xfrm>
            <a:off x="6765231" y="786375"/>
            <a:ext cx="1364623" cy="1560177"/>
          </a:xfrm>
          <a:prstGeom prst="rect">
            <a:avLst/>
          </a:prstGeom>
        </p:spPr>
      </p:pic>
      <p:pic>
        <p:nvPicPr>
          <p:cNvPr id="74" name="図 73">
            <a:extLst>
              <a:ext uri="{FF2B5EF4-FFF2-40B4-BE49-F238E27FC236}">
                <a16:creationId xmlns:a16="http://schemas.microsoft.com/office/drawing/2014/main" id="{A2CCCEA4-7765-4976-A77D-9AEBF007CFA7}"/>
              </a:ext>
            </a:extLst>
          </p:cNvPr>
          <p:cNvPicPr>
            <a:picLocks noChangeAspect="1"/>
          </p:cNvPicPr>
          <p:nvPr/>
        </p:nvPicPr>
        <p:blipFill>
          <a:blip r:embed="rId6"/>
          <a:stretch>
            <a:fillRect/>
          </a:stretch>
        </p:blipFill>
        <p:spPr>
          <a:xfrm>
            <a:off x="763162" y="6094851"/>
            <a:ext cx="535516" cy="337088"/>
          </a:xfrm>
          <a:prstGeom prst="rect">
            <a:avLst/>
          </a:prstGeom>
        </p:spPr>
      </p:pic>
      <p:pic>
        <p:nvPicPr>
          <p:cNvPr id="77" name="図 76">
            <a:extLst>
              <a:ext uri="{FF2B5EF4-FFF2-40B4-BE49-F238E27FC236}">
                <a16:creationId xmlns:a16="http://schemas.microsoft.com/office/drawing/2014/main" id="{B72F70B8-2275-4249-A790-E5C418799D88}"/>
              </a:ext>
            </a:extLst>
          </p:cNvPr>
          <p:cNvPicPr>
            <a:picLocks noChangeAspect="1"/>
          </p:cNvPicPr>
          <p:nvPr/>
        </p:nvPicPr>
        <p:blipFill>
          <a:blip r:embed="rId11"/>
          <a:stretch>
            <a:fillRect/>
          </a:stretch>
        </p:blipFill>
        <p:spPr>
          <a:xfrm>
            <a:off x="7793502" y="6125144"/>
            <a:ext cx="527132" cy="328805"/>
          </a:xfrm>
          <a:prstGeom prst="rect">
            <a:avLst/>
          </a:prstGeom>
        </p:spPr>
      </p:pic>
      <p:pic>
        <p:nvPicPr>
          <p:cNvPr id="78" name="図 77">
            <a:extLst>
              <a:ext uri="{FF2B5EF4-FFF2-40B4-BE49-F238E27FC236}">
                <a16:creationId xmlns:a16="http://schemas.microsoft.com/office/drawing/2014/main" id="{4E2217E4-B992-4D12-88B5-C4E9776B4D72}"/>
              </a:ext>
            </a:extLst>
          </p:cNvPr>
          <p:cNvPicPr>
            <a:picLocks noChangeAspect="1"/>
          </p:cNvPicPr>
          <p:nvPr/>
        </p:nvPicPr>
        <p:blipFill>
          <a:blip r:embed="rId11"/>
          <a:stretch>
            <a:fillRect/>
          </a:stretch>
        </p:blipFill>
        <p:spPr>
          <a:xfrm>
            <a:off x="4578028" y="6117191"/>
            <a:ext cx="527132" cy="328805"/>
          </a:xfrm>
          <a:prstGeom prst="rect">
            <a:avLst/>
          </a:prstGeom>
        </p:spPr>
      </p:pic>
      <p:sp>
        <p:nvSpPr>
          <p:cNvPr id="70" name="object 2">
            <a:extLst>
              <a:ext uri="{FF2B5EF4-FFF2-40B4-BE49-F238E27FC236}">
                <a16:creationId xmlns:a16="http://schemas.microsoft.com/office/drawing/2014/main" id="{CF7B5A11-778E-4C26-B8E7-28BE3B88FD1A}"/>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ja-JP" altLang="en-US" sz="2000" b="1" spc="5" dirty="0">
                <a:latin typeface="HGS創英角ﾎﾟｯﾌﾟ体" panose="040B0A00000000000000" pitchFamily="50" charset="-128"/>
                <a:ea typeface="HGS創英角ﾎﾟｯﾌﾟ体" panose="040B0A00000000000000" pitchFamily="50" charset="-128"/>
                <a:cs typeface="MS UI Gothic"/>
              </a:rPr>
              <a:t>３</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2771221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Box 3">
            <a:extLst>
              <a:ext uri="{FF2B5EF4-FFF2-40B4-BE49-F238E27FC236}">
                <a16:creationId xmlns:a16="http://schemas.microsoft.com/office/drawing/2014/main" id="{237D90ED-B0C4-4A46-9B12-71392B7F5C2F}"/>
              </a:ext>
            </a:extLst>
          </p:cNvPr>
          <p:cNvSpPr txBox="1">
            <a:spLocks noChangeArrowheads="1"/>
          </p:cNvSpPr>
          <p:nvPr/>
        </p:nvSpPr>
        <p:spPr bwMode="auto">
          <a:xfrm>
            <a:off x="122560" y="1888748"/>
            <a:ext cx="444944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ja-JP" sz="2800" b="1" dirty="0">
                <a:solidFill>
                  <a:srgbClr val="CC0000"/>
                </a:solidFill>
                <a:latin typeface="HGP創英角ﾎﾟｯﾌﾟ体" panose="040B0A00000000000000" pitchFamily="50" charset="-128"/>
                <a:ea typeface="HGP創英角ﾎﾟｯﾌﾟ体" panose="040B0A00000000000000" pitchFamily="50" charset="-128"/>
              </a:rPr>
              <a:t>《</a:t>
            </a:r>
            <a:r>
              <a:rPr kumimoji="1" lang="ja-JP" altLang="en-US" sz="2800" b="1" dirty="0">
                <a:solidFill>
                  <a:srgbClr val="CC0000"/>
                </a:solidFill>
                <a:latin typeface="HGP創英角ﾎﾟｯﾌﾟ体" panose="040B0A00000000000000" pitchFamily="50" charset="-128"/>
                <a:ea typeface="HGP創英角ﾎﾟｯﾌﾟ体" panose="040B0A00000000000000" pitchFamily="50" charset="-128"/>
              </a:rPr>
              <a:t>層 別 の 例</a:t>
            </a:r>
            <a:r>
              <a:rPr kumimoji="1" lang="en-US" altLang="ja-JP" sz="2800" b="1" dirty="0">
                <a:solidFill>
                  <a:srgbClr val="CC0000"/>
                </a:solidFill>
                <a:latin typeface="HGP創英角ﾎﾟｯﾌﾟ体" panose="040B0A00000000000000" pitchFamily="50" charset="-128"/>
                <a:ea typeface="HGP創英角ﾎﾟｯﾌﾟ体" panose="040B0A00000000000000" pitchFamily="50" charset="-128"/>
              </a:rPr>
              <a:t>》</a:t>
            </a:r>
          </a:p>
        </p:txBody>
      </p:sp>
      <p:sp>
        <p:nvSpPr>
          <p:cNvPr id="49156" name="Text Box 4">
            <a:extLst>
              <a:ext uri="{FF2B5EF4-FFF2-40B4-BE49-F238E27FC236}">
                <a16:creationId xmlns:a16="http://schemas.microsoft.com/office/drawing/2014/main" id="{F0F85CE3-ABCE-48A7-8BE5-6800BD928707}"/>
              </a:ext>
            </a:extLst>
          </p:cNvPr>
          <p:cNvSpPr txBox="1">
            <a:spLocks noChangeArrowheads="1"/>
          </p:cNvSpPr>
          <p:nvPr/>
        </p:nvSpPr>
        <p:spPr bwMode="auto">
          <a:xfrm>
            <a:off x="215900" y="2704683"/>
            <a:ext cx="8775700" cy="3490913"/>
          </a:xfrm>
          <a:prstGeom prst="rect">
            <a:avLst/>
          </a:prstGeom>
          <a:solidFill>
            <a:srgbClr val="FFFFCC"/>
          </a:solidFill>
          <a:ln w="25400">
            <a:solidFill>
              <a:schemeClr val="tx1"/>
            </a:solidFill>
            <a:miter lim="800000"/>
            <a:headEnd/>
            <a:tailEnd/>
          </a:ln>
          <a:effectLst/>
        </p:spPr>
        <p:txBody>
          <a:bodyPr wrap="square">
            <a:spAutoFit/>
          </a:bodyPr>
          <a:lstStyle/>
          <a:p>
            <a:pPr>
              <a:spcBef>
                <a:spcPct val="50000"/>
              </a:spcBef>
            </a:pPr>
            <a:r>
              <a:rPr kumimoji="1" lang="en-US" altLang="ja-JP" sz="2600" b="1" dirty="0">
                <a:latin typeface="HGP創英角ﾎﾟｯﾌﾟ体" panose="040B0A00000000000000" pitchFamily="50" charset="-128"/>
                <a:ea typeface="HGP創英角ﾎﾟｯﾌﾟ体" panose="040B0A00000000000000" pitchFamily="50" charset="-128"/>
              </a:rPr>
              <a:t>○ </a:t>
            </a:r>
            <a:r>
              <a:rPr kumimoji="1" lang="ja-JP" altLang="en-US" sz="2600" b="1" dirty="0">
                <a:latin typeface="HGP創英角ﾎﾟｯﾌﾟ体" panose="040B0A00000000000000" pitchFamily="50" charset="-128"/>
                <a:ea typeface="HGP創英角ﾎﾟｯﾌﾟ体" panose="040B0A00000000000000" pitchFamily="50" charset="-128"/>
              </a:rPr>
              <a:t>時 間 別  ：時間，日，昼・夜，週，月，季節など</a:t>
            </a:r>
          </a:p>
          <a:p>
            <a:pPr>
              <a:spcBef>
                <a:spcPct val="50000"/>
              </a:spcBef>
            </a:pPr>
            <a:r>
              <a:rPr kumimoji="1" lang="ja-JP" altLang="en-US" sz="2600" b="1" dirty="0">
                <a:latin typeface="HGP創英角ﾎﾟｯﾌﾟ体" panose="040B0A00000000000000" pitchFamily="50" charset="-128"/>
                <a:ea typeface="HGP創英角ﾎﾟｯﾌﾟ体" panose="040B0A00000000000000" pitchFamily="50" charset="-128"/>
              </a:rPr>
              <a:t>○ 作業者別 ：年齢，勤続，班，熟練度・身長など</a:t>
            </a:r>
          </a:p>
          <a:p>
            <a:pPr>
              <a:spcBef>
                <a:spcPct val="50000"/>
              </a:spcBef>
            </a:pPr>
            <a:r>
              <a:rPr kumimoji="1" lang="ja-JP" altLang="en-US" sz="2600" b="1" dirty="0">
                <a:latin typeface="HGP創英角ﾎﾟｯﾌﾟ体" panose="040B0A00000000000000" pitchFamily="50" charset="-128"/>
                <a:ea typeface="HGP創英角ﾎﾟｯﾌﾟ体" panose="040B0A00000000000000" pitchFamily="50" charset="-128"/>
              </a:rPr>
              <a:t>○ 機 械 別  ：機械，型式，装置，構造，治具など</a:t>
            </a:r>
          </a:p>
          <a:p>
            <a:pPr>
              <a:spcBef>
                <a:spcPct val="50000"/>
              </a:spcBef>
            </a:pPr>
            <a:r>
              <a:rPr kumimoji="1" lang="ja-JP" altLang="en-US" sz="2600" b="1" dirty="0">
                <a:latin typeface="HGP創英角ﾎﾟｯﾌﾟ体" panose="040B0A00000000000000" pitchFamily="50" charset="-128"/>
                <a:ea typeface="HGP創英角ﾎﾟｯﾌﾟ体" panose="040B0A00000000000000" pitchFamily="50" charset="-128"/>
              </a:rPr>
              <a:t>○ 材 料 別  ：供給者，成分，ロット，メーカーなど</a:t>
            </a:r>
          </a:p>
          <a:p>
            <a:pPr>
              <a:spcBef>
                <a:spcPct val="50000"/>
              </a:spcBef>
            </a:pPr>
            <a:r>
              <a:rPr kumimoji="1" lang="ja-JP" altLang="en-US" sz="2600" b="1" dirty="0">
                <a:latin typeface="HGP創英角ﾎﾟｯﾌﾟ体" panose="040B0A00000000000000" pitchFamily="50" charset="-128"/>
                <a:ea typeface="HGP創英角ﾎﾟｯﾌﾟ体" panose="040B0A00000000000000" pitchFamily="50" charset="-128"/>
              </a:rPr>
              <a:t>○ 測 定 別  ：試験機，計測器，測定者，検査具など</a:t>
            </a:r>
          </a:p>
          <a:p>
            <a:pPr>
              <a:spcBef>
                <a:spcPct val="50000"/>
              </a:spcBef>
            </a:pPr>
            <a:r>
              <a:rPr kumimoji="1" lang="ja-JP" altLang="en-US" sz="2600" b="1" dirty="0">
                <a:latin typeface="HGP創英角ﾎﾟｯﾌﾟ体" panose="040B0A00000000000000" pitchFamily="50" charset="-128"/>
                <a:ea typeface="HGP創英角ﾎﾟｯﾌﾟ体" panose="040B0A00000000000000" pitchFamily="50" charset="-128"/>
              </a:rPr>
              <a:t>○ そ の 他   ：現象別，症状別，箇所別，条件別など</a:t>
            </a:r>
            <a:endParaRPr kumimoji="1" lang="ja-JP" altLang="en-US" sz="2400" b="1" dirty="0">
              <a:latin typeface="HGP創英角ﾎﾟｯﾌﾟ体" panose="040B0A00000000000000" pitchFamily="50" charset="-128"/>
              <a:ea typeface="HGP創英角ﾎﾟｯﾌﾟ体" panose="040B0A00000000000000" pitchFamily="50" charset="-128"/>
            </a:endParaRPr>
          </a:p>
        </p:txBody>
      </p:sp>
      <p:sp>
        <p:nvSpPr>
          <p:cNvPr id="49160" name="Text Box 8">
            <a:extLst>
              <a:ext uri="{FF2B5EF4-FFF2-40B4-BE49-F238E27FC236}">
                <a16:creationId xmlns:a16="http://schemas.microsoft.com/office/drawing/2014/main" id="{8A243B6E-02D8-49F7-850F-D38B8B1EC62B}"/>
              </a:ext>
            </a:extLst>
          </p:cNvPr>
          <p:cNvSpPr txBox="1">
            <a:spLocks noChangeArrowheads="1"/>
          </p:cNvSpPr>
          <p:nvPr/>
        </p:nvSpPr>
        <p:spPr bwMode="auto">
          <a:xfrm>
            <a:off x="215900" y="876320"/>
            <a:ext cx="6184489" cy="892552"/>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ja-JP" altLang="en-US" sz="2600" b="1" dirty="0">
                <a:solidFill>
                  <a:srgbClr val="FF0000"/>
                </a:solidFill>
                <a:latin typeface="HGP創英角ﾎﾟｯﾌﾟ体" panose="040B0A00000000000000" pitchFamily="50" charset="-128"/>
                <a:ea typeface="HGP創英角ﾎﾟｯﾌﾟ体" panose="040B0A00000000000000" pitchFamily="50" charset="-128"/>
                <a:hlinkClick r:id="rId3" action="ppaction://hlinkpres?slideindex=1&amp;slidetitle="/>
              </a:rPr>
              <a:t>しっかりと層別を行うことにより，</a:t>
            </a:r>
            <a:br>
              <a:rPr kumimoji="1" lang="en-US" altLang="ja-JP" sz="2600" b="1" dirty="0">
                <a:solidFill>
                  <a:srgbClr val="FF0000"/>
                </a:solidFill>
                <a:latin typeface="HGP創英角ﾎﾟｯﾌﾟ体" panose="040B0A00000000000000" pitchFamily="50" charset="-128"/>
                <a:ea typeface="HGP創英角ﾎﾟｯﾌﾟ体" panose="040B0A00000000000000" pitchFamily="50" charset="-128"/>
                <a:hlinkClick r:id="rId3" action="ppaction://hlinkpres?slideindex=1&amp;slidetitle="/>
              </a:rPr>
            </a:br>
            <a:r>
              <a:rPr kumimoji="1" lang="ja-JP" altLang="en-US" sz="2600" b="1" dirty="0">
                <a:solidFill>
                  <a:srgbClr val="FF0000"/>
                </a:solidFill>
                <a:latin typeface="HGP創英角ﾎﾟｯﾌﾟ体" panose="040B0A00000000000000" pitchFamily="50" charset="-128"/>
                <a:ea typeface="HGP創英角ﾎﾟｯﾌﾟ体" panose="040B0A00000000000000" pitchFamily="50" charset="-128"/>
                <a:hlinkClick r:id="rId3" action="ppaction://hlinkpres?slideindex=1&amp;slidetitle="/>
              </a:rPr>
              <a:t>問題点（ばらつき）をしっかりと把握できる。</a:t>
            </a:r>
            <a:endParaRPr kumimoji="1" lang="ja-JP" altLang="en-US" sz="2600" b="1" dirty="0">
              <a:solidFill>
                <a:srgbClr val="FF0000"/>
              </a:solidFill>
              <a:latin typeface="HGP創英角ﾎﾟｯﾌﾟ体" panose="040B0A00000000000000" pitchFamily="50" charset="-128"/>
              <a:ea typeface="HGP創英角ﾎﾟｯﾌﾟ体" panose="040B0A00000000000000" pitchFamily="50" charset="-128"/>
            </a:endParaRPr>
          </a:p>
        </p:txBody>
      </p:sp>
      <p:sp>
        <p:nvSpPr>
          <p:cNvPr id="87046" name="Rectangle 6">
            <a:extLst>
              <a:ext uri="{FF2B5EF4-FFF2-40B4-BE49-F238E27FC236}">
                <a16:creationId xmlns:a16="http://schemas.microsoft.com/office/drawing/2014/main" id="{189C898F-9A46-462F-AC0B-6C7CE70EFFAB}"/>
              </a:ext>
            </a:extLst>
          </p:cNvPr>
          <p:cNvSpPr>
            <a:spLocks noGrp="1" noChangeArrowheads="1"/>
          </p:cNvSpPr>
          <p:nvPr>
            <p:ph type="title"/>
          </p:nvPr>
        </p:nvSpPr>
        <p:spPr>
          <a:xfrm>
            <a:off x="0" y="51594"/>
            <a:ext cx="8229600" cy="704850"/>
          </a:xfrm>
          <a:noFill/>
        </p:spPr>
        <p:txBody>
          <a:bodyPr>
            <a:normAutofit/>
          </a:bodyPr>
          <a:lstStyle/>
          <a:p>
            <a:pPr algn="l"/>
            <a:r>
              <a:rPr lang="ja-JP" altLang="en-US" sz="2800" b="1" dirty="0">
                <a:solidFill>
                  <a:schemeClr val="tx1"/>
                </a:solidFill>
                <a:latin typeface="HGP創英角ﾎﾟｯﾌﾟ体" panose="040B0A00000000000000" pitchFamily="50" charset="-128"/>
                <a:ea typeface="HGP創英角ﾎﾟｯﾌﾟ体" panose="040B0A00000000000000" pitchFamily="50" charset="-128"/>
              </a:rPr>
              <a:t>　　層別はデータ解析の第一歩</a:t>
            </a:r>
            <a:endParaRPr lang="ja-JP" altLang="en-US" sz="2400" b="1" dirty="0">
              <a:solidFill>
                <a:srgbClr val="FF0000"/>
              </a:solidFill>
              <a:latin typeface="HGP創英角ﾎﾟｯﾌﾟ体" panose="040B0A00000000000000" pitchFamily="50" charset="-128"/>
              <a:ea typeface="HGP創英角ﾎﾟｯﾌﾟ体" panose="040B0A00000000000000" pitchFamily="50" charset="-128"/>
            </a:endParaRPr>
          </a:p>
        </p:txBody>
      </p:sp>
      <p:grpSp>
        <p:nvGrpSpPr>
          <p:cNvPr id="7" name="Group 298">
            <a:extLst>
              <a:ext uri="{FF2B5EF4-FFF2-40B4-BE49-F238E27FC236}">
                <a16:creationId xmlns:a16="http://schemas.microsoft.com/office/drawing/2014/main" id="{4FB1F8A7-BF68-4495-A110-1BD7FABEF41F}"/>
              </a:ext>
            </a:extLst>
          </p:cNvPr>
          <p:cNvGrpSpPr>
            <a:grpSpLocks/>
          </p:cNvGrpSpPr>
          <p:nvPr/>
        </p:nvGrpSpPr>
        <p:grpSpPr bwMode="auto">
          <a:xfrm>
            <a:off x="6685525" y="671845"/>
            <a:ext cx="1691035" cy="1711902"/>
            <a:chOff x="3379" y="2251"/>
            <a:chExt cx="1906" cy="1572"/>
          </a:xfrm>
        </p:grpSpPr>
        <p:sp>
          <p:nvSpPr>
            <p:cNvPr id="8" name="AutoShape 17">
              <a:extLst>
                <a:ext uri="{FF2B5EF4-FFF2-40B4-BE49-F238E27FC236}">
                  <a16:creationId xmlns:a16="http://schemas.microsoft.com/office/drawing/2014/main" id="{4E586972-2261-46FC-9BF5-78375693D0C4}"/>
                </a:ext>
              </a:extLst>
            </p:cNvPr>
            <p:cNvSpPr>
              <a:spLocks noChangeAspect="1" noChangeArrowheads="1" noTextEdit="1"/>
            </p:cNvSpPr>
            <p:nvPr/>
          </p:nvSpPr>
          <p:spPr bwMode="auto">
            <a:xfrm>
              <a:off x="3379" y="2251"/>
              <a:ext cx="1906" cy="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grpSp>
          <p:nvGrpSpPr>
            <p:cNvPr id="9" name="Group 297">
              <a:extLst>
                <a:ext uri="{FF2B5EF4-FFF2-40B4-BE49-F238E27FC236}">
                  <a16:creationId xmlns:a16="http://schemas.microsoft.com/office/drawing/2014/main" id="{AAC9530C-8853-4B90-9876-3375BCE4957D}"/>
                </a:ext>
              </a:extLst>
            </p:cNvPr>
            <p:cNvGrpSpPr>
              <a:grpSpLocks/>
            </p:cNvGrpSpPr>
            <p:nvPr/>
          </p:nvGrpSpPr>
          <p:grpSpPr bwMode="auto">
            <a:xfrm>
              <a:off x="3379" y="2251"/>
              <a:ext cx="1906" cy="1572"/>
              <a:chOff x="3379" y="2251"/>
              <a:chExt cx="1906" cy="1572"/>
            </a:xfrm>
          </p:grpSpPr>
          <p:sp>
            <p:nvSpPr>
              <p:cNvPr id="88" name="Freeform 19">
                <a:extLst>
                  <a:ext uri="{FF2B5EF4-FFF2-40B4-BE49-F238E27FC236}">
                    <a16:creationId xmlns:a16="http://schemas.microsoft.com/office/drawing/2014/main" id="{2CE1900D-73AB-48E8-AD91-79ABEB31CC80}"/>
                  </a:ext>
                </a:extLst>
              </p:cNvPr>
              <p:cNvSpPr>
                <a:spLocks/>
              </p:cNvSpPr>
              <p:nvPr/>
            </p:nvSpPr>
            <p:spPr bwMode="auto">
              <a:xfrm>
                <a:off x="4017" y="3535"/>
                <a:ext cx="583" cy="272"/>
              </a:xfrm>
              <a:custGeom>
                <a:avLst/>
                <a:gdLst>
                  <a:gd name="T0" fmla="*/ 0 w 4086"/>
                  <a:gd name="T1" fmla="*/ 0 h 3001"/>
                  <a:gd name="T2" fmla="*/ 0 w 4086"/>
                  <a:gd name="T3" fmla="*/ 0 h 3001"/>
                  <a:gd name="T4" fmla="*/ 0 w 4086"/>
                  <a:gd name="T5" fmla="*/ 0 h 3001"/>
                  <a:gd name="T6" fmla="*/ 0 w 4086"/>
                  <a:gd name="T7" fmla="*/ 0 h 3001"/>
                  <a:gd name="T8" fmla="*/ 0 w 4086"/>
                  <a:gd name="T9" fmla="*/ 0 h 30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86" h="3001">
                    <a:moveTo>
                      <a:pt x="0" y="36"/>
                    </a:moveTo>
                    <a:lnTo>
                      <a:pt x="4086" y="0"/>
                    </a:lnTo>
                    <a:lnTo>
                      <a:pt x="4005" y="3001"/>
                    </a:lnTo>
                    <a:lnTo>
                      <a:pt x="289" y="2948"/>
                    </a:lnTo>
                    <a:lnTo>
                      <a:pt x="0" y="36"/>
                    </a:lnTo>
                    <a:close/>
                  </a:path>
                </a:pathLst>
              </a:custGeom>
              <a:solidFill>
                <a:srgbClr val="B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9" name="Freeform 20">
                <a:extLst>
                  <a:ext uri="{FF2B5EF4-FFF2-40B4-BE49-F238E27FC236}">
                    <a16:creationId xmlns:a16="http://schemas.microsoft.com/office/drawing/2014/main" id="{2A47EBCF-2DDA-430F-BAB1-B7FD32946535}"/>
                  </a:ext>
                </a:extLst>
              </p:cNvPr>
              <p:cNvSpPr>
                <a:spLocks/>
              </p:cNvSpPr>
              <p:nvPr/>
            </p:nvSpPr>
            <p:spPr bwMode="auto">
              <a:xfrm>
                <a:off x="4474" y="2251"/>
                <a:ext cx="71" cy="19"/>
              </a:xfrm>
              <a:custGeom>
                <a:avLst/>
                <a:gdLst>
                  <a:gd name="T0" fmla="*/ 0 w 497"/>
                  <a:gd name="T1" fmla="*/ 0 h 214"/>
                  <a:gd name="T2" fmla="*/ 0 w 497"/>
                  <a:gd name="T3" fmla="*/ 0 h 214"/>
                  <a:gd name="T4" fmla="*/ 0 w 497"/>
                  <a:gd name="T5" fmla="*/ 0 h 214"/>
                  <a:gd name="T6" fmla="*/ 0 w 497"/>
                  <a:gd name="T7" fmla="*/ 0 h 214"/>
                  <a:gd name="T8" fmla="*/ 0 w 497"/>
                  <a:gd name="T9" fmla="*/ 0 h 214"/>
                  <a:gd name="T10" fmla="*/ 0 w 497"/>
                  <a:gd name="T11" fmla="*/ 0 h 214"/>
                  <a:gd name="T12" fmla="*/ 0 w 497"/>
                  <a:gd name="T13" fmla="*/ 0 h 214"/>
                  <a:gd name="T14" fmla="*/ 0 w 497"/>
                  <a:gd name="T15" fmla="*/ 0 h 214"/>
                  <a:gd name="T16" fmla="*/ 0 w 497"/>
                  <a:gd name="T17" fmla="*/ 0 h 214"/>
                  <a:gd name="T18" fmla="*/ 0 w 497"/>
                  <a:gd name="T19" fmla="*/ 0 h 214"/>
                  <a:gd name="T20" fmla="*/ 0 w 497"/>
                  <a:gd name="T21" fmla="*/ 0 h 214"/>
                  <a:gd name="T22" fmla="*/ 0 w 497"/>
                  <a:gd name="T23" fmla="*/ 0 h 214"/>
                  <a:gd name="T24" fmla="*/ 0 w 497"/>
                  <a:gd name="T25" fmla="*/ 0 h 214"/>
                  <a:gd name="T26" fmla="*/ 0 w 497"/>
                  <a:gd name="T27" fmla="*/ 0 h 214"/>
                  <a:gd name="T28" fmla="*/ 0 w 497"/>
                  <a:gd name="T29" fmla="*/ 0 h 214"/>
                  <a:gd name="T30" fmla="*/ 0 w 497"/>
                  <a:gd name="T31" fmla="*/ 0 h 214"/>
                  <a:gd name="T32" fmla="*/ 0 w 497"/>
                  <a:gd name="T33" fmla="*/ 0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7" h="214">
                    <a:moveTo>
                      <a:pt x="497" y="203"/>
                    </a:moveTo>
                    <a:lnTo>
                      <a:pt x="487" y="214"/>
                    </a:lnTo>
                    <a:lnTo>
                      <a:pt x="0" y="0"/>
                    </a:lnTo>
                    <a:lnTo>
                      <a:pt x="67" y="16"/>
                    </a:lnTo>
                    <a:lnTo>
                      <a:pt x="133" y="31"/>
                    </a:lnTo>
                    <a:lnTo>
                      <a:pt x="167" y="40"/>
                    </a:lnTo>
                    <a:lnTo>
                      <a:pt x="199" y="50"/>
                    </a:lnTo>
                    <a:lnTo>
                      <a:pt x="231" y="59"/>
                    </a:lnTo>
                    <a:lnTo>
                      <a:pt x="263" y="69"/>
                    </a:lnTo>
                    <a:lnTo>
                      <a:pt x="295" y="81"/>
                    </a:lnTo>
                    <a:lnTo>
                      <a:pt x="326" y="94"/>
                    </a:lnTo>
                    <a:lnTo>
                      <a:pt x="357" y="108"/>
                    </a:lnTo>
                    <a:lnTo>
                      <a:pt x="386" y="123"/>
                    </a:lnTo>
                    <a:lnTo>
                      <a:pt x="415" y="140"/>
                    </a:lnTo>
                    <a:lnTo>
                      <a:pt x="443" y="160"/>
                    </a:lnTo>
                    <a:lnTo>
                      <a:pt x="471" y="180"/>
                    </a:lnTo>
                    <a:lnTo>
                      <a:pt x="497" y="2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0" name="Freeform 21">
                <a:extLst>
                  <a:ext uri="{FF2B5EF4-FFF2-40B4-BE49-F238E27FC236}">
                    <a16:creationId xmlns:a16="http://schemas.microsoft.com/office/drawing/2014/main" id="{D2AD17B4-0D85-4982-AECB-FFC3AA79A9F1}"/>
                  </a:ext>
                </a:extLst>
              </p:cNvPr>
              <p:cNvSpPr>
                <a:spLocks/>
              </p:cNvSpPr>
              <p:nvPr/>
            </p:nvSpPr>
            <p:spPr bwMode="auto">
              <a:xfrm>
                <a:off x="3410" y="2266"/>
                <a:ext cx="1817" cy="854"/>
              </a:xfrm>
              <a:custGeom>
                <a:avLst/>
                <a:gdLst>
                  <a:gd name="T0" fmla="*/ 0 w 12716"/>
                  <a:gd name="T1" fmla="*/ 0 h 9394"/>
                  <a:gd name="T2" fmla="*/ 0 w 12716"/>
                  <a:gd name="T3" fmla="*/ 0 h 9394"/>
                  <a:gd name="T4" fmla="*/ 0 w 12716"/>
                  <a:gd name="T5" fmla="*/ 0 h 9394"/>
                  <a:gd name="T6" fmla="*/ 0 w 12716"/>
                  <a:gd name="T7" fmla="*/ 0 h 9394"/>
                  <a:gd name="T8" fmla="*/ 0 w 12716"/>
                  <a:gd name="T9" fmla="*/ 0 h 9394"/>
                  <a:gd name="T10" fmla="*/ 0 w 12716"/>
                  <a:gd name="T11" fmla="*/ 0 h 9394"/>
                  <a:gd name="T12" fmla="*/ 0 w 12716"/>
                  <a:gd name="T13" fmla="*/ 0 h 9394"/>
                  <a:gd name="T14" fmla="*/ 0 w 12716"/>
                  <a:gd name="T15" fmla="*/ 0 h 9394"/>
                  <a:gd name="T16" fmla="*/ 0 w 12716"/>
                  <a:gd name="T17" fmla="*/ 0 h 9394"/>
                  <a:gd name="T18" fmla="*/ 0 w 12716"/>
                  <a:gd name="T19" fmla="*/ 0 h 9394"/>
                  <a:gd name="T20" fmla="*/ 0 w 12716"/>
                  <a:gd name="T21" fmla="*/ 0 h 9394"/>
                  <a:gd name="T22" fmla="*/ 0 w 12716"/>
                  <a:gd name="T23" fmla="*/ 0 h 9394"/>
                  <a:gd name="T24" fmla="*/ 0 w 12716"/>
                  <a:gd name="T25" fmla="*/ 0 h 9394"/>
                  <a:gd name="T26" fmla="*/ 0 w 12716"/>
                  <a:gd name="T27" fmla="*/ 0 h 9394"/>
                  <a:gd name="T28" fmla="*/ 0 w 12716"/>
                  <a:gd name="T29" fmla="*/ 0 h 9394"/>
                  <a:gd name="T30" fmla="*/ 0 w 12716"/>
                  <a:gd name="T31" fmla="*/ 0 h 9394"/>
                  <a:gd name="T32" fmla="*/ 0 w 12716"/>
                  <a:gd name="T33" fmla="*/ 0 h 9394"/>
                  <a:gd name="T34" fmla="*/ 0 w 12716"/>
                  <a:gd name="T35" fmla="*/ 0 h 9394"/>
                  <a:gd name="T36" fmla="*/ 0 w 12716"/>
                  <a:gd name="T37" fmla="*/ 0 h 9394"/>
                  <a:gd name="T38" fmla="*/ 0 w 12716"/>
                  <a:gd name="T39" fmla="*/ 0 h 9394"/>
                  <a:gd name="T40" fmla="*/ 0 w 12716"/>
                  <a:gd name="T41" fmla="*/ 0 h 9394"/>
                  <a:gd name="T42" fmla="*/ 0 w 12716"/>
                  <a:gd name="T43" fmla="*/ 0 h 9394"/>
                  <a:gd name="T44" fmla="*/ 0 w 12716"/>
                  <a:gd name="T45" fmla="*/ 0 h 9394"/>
                  <a:gd name="T46" fmla="*/ 0 w 12716"/>
                  <a:gd name="T47" fmla="*/ 0 h 9394"/>
                  <a:gd name="T48" fmla="*/ 0 w 12716"/>
                  <a:gd name="T49" fmla="*/ 0 h 9394"/>
                  <a:gd name="T50" fmla="*/ 0 w 12716"/>
                  <a:gd name="T51" fmla="*/ 0 h 9394"/>
                  <a:gd name="T52" fmla="*/ 0 w 12716"/>
                  <a:gd name="T53" fmla="*/ 0 h 9394"/>
                  <a:gd name="T54" fmla="*/ 0 w 12716"/>
                  <a:gd name="T55" fmla="*/ 0 h 9394"/>
                  <a:gd name="T56" fmla="*/ 0 w 12716"/>
                  <a:gd name="T57" fmla="*/ 0 h 9394"/>
                  <a:gd name="T58" fmla="*/ 0 w 12716"/>
                  <a:gd name="T59" fmla="*/ 0 h 9394"/>
                  <a:gd name="T60" fmla="*/ 0 w 12716"/>
                  <a:gd name="T61" fmla="*/ 0 h 9394"/>
                  <a:gd name="T62" fmla="*/ 0 w 12716"/>
                  <a:gd name="T63" fmla="*/ 0 h 9394"/>
                  <a:gd name="T64" fmla="*/ 0 w 12716"/>
                  <a:gd name="T65" fmla="*/ 0 h 9394"/>
                  <a:gd name="T66" fmla="*/ 0 w 12716"/>
                  <a:gd name="T67" fmla="*/ 0 h 9394"/>
                  <a:gd name="T68" fmla="*/ 0 w 12716"/>
                  <a:gd name="T69" fmla="*/ 0 h 9394"/>
                  <a:gd name="T70" fmla="*/ 0 w 12716"/>
                  <a:gd name="T71" fmla="*/ 0 h 9394"/>
                  <a:gd name="T72" fmla="*/ 0 w 12716"/>
                  <a:gd name="T73" fmla="*/ 0 h 9394"/>
                  <a:gd name="T74" fmla="*/ 0 w 12716"/>
                  <a:gd name="T75" fmla="*/ 0 h 9394"/>
                  <a:gd name="T76" fmla="*/ 0 w 12716"/>
                  <a:gd name="T77" fmla="*/ 0 h 9394"/>
                  <a:gd name="T78" fmla="*/ 0 w 12716"/>
                  <a:gd name="T79" fmla="*/ 0 h 9394"/>
                  <a:gd name="T80" fmla="*/ 0 w 12716"/>
                  <a:gd name="T81" fmla="*/ 0 h 9394"/>
                  <a:gd name="T82" fmla="*/ 0 w 12716"/>
                  <a:gd name="T83" fmla="*/ 0 h 9394"/>
                  <a:gd name="T84" fmla="*/ 0 w 12716"/>
                  <a:gd name="T85" fmla="*/ 0 h 9394"/>
                  <a:gd name="T86" fmla="*/ 0 w 12716"/>
                  <a:gd name="T87" fmla="*/ 0 h 9394"/>
                  <a:gd name="T88" fmla="*/ 0 w 12716"/>
                  <a:gd name="T89" fmla="*/ 0 h 9394"/>
                  <a:gd name="T90" fmla="*/ 0 w 12716"/>
                  <a:gd name="T91" fmla="*/ 0 h 9394"/>
                  <a:gd name="T92" fmla="*/ 0 w 12716"/>
                  <a:gd name="T93" fmla="*/ 0 h 9394"/>
                  <a:gd name="T94" fmla="*/ 0 w 12716"/>
                  <a:gd name="T95" fmla="*/ 0 h 9394"/>
                  <a:gd name="T96" fmla="*/ 0 w 12716"/>
                  <a:gd name="T97" fmla="*/ 0 h 9394"/>
                  <a:gd name="T98" fmla="*/ 0 w 12716"/>
                  <a:gd name="T99" fmla="*/ 0 h 9394"/>
                  <a:gd name="T100" fmla="*/ 0 w 12716"/>
                  <a:gd name="T101" fmla="*/ 0 h 9394"/>
                  <a:gd name="T102" fmla="*/ 0 w 12716"/>
                  <a:gd name="T103" fmla="*/ 0 h 9394"/>
                  <a:gd name="T104" fmla="*/ 0 w 12716"/>
                  <a:gd name="T105" fmla="*/ 0 h 9394"/>
                  <a:gd name="T106" fmla="*/ 0 w 12716"/>
                  <a:gd name="T107" fmla="*/ 0 h 9394"/>
                  <a:gd name="T108" fmla="*/ 0 w 12716"/>
                  <a:gd name="T109" fmla="*/ 0 h 9394"/>
                  <a:gd name="T110" fmla="*/ 0 w 12716"/>
                  <a:gd name="T111" fmla="*/ 0 h 9394"/>
                  <a:gd name="T112" fmla="*/ 0 w 12716"/>
                  <a:gd name="T113" fmla="*/ 0 h 9394"/>
                  <a:gd name="T114" fmla="*/ 0 w 12716"/>
                  <a:gd name="T115" fmla="*/ 0 h 9394"/>
                  <a:gd name="T116" fmla="*/ 0 w 12716"/>
                  <a:gd name="T117" fmla="*/ 0 h 9394"/>
                  <a:gd name="T118" fmla="*/ 0 w 12716"/>
                  <a:gd name="T119" fmla="*/ 0 h 9394"/>
                  <a:gd name="T120" fmla="*/ 0 w 12716"/>
                  <a:gd name="T121" fmla="*/ 0 h 93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16" h="9394">
                    <a:moveTo>
                      <a:pt x="8071" y="617"/>
                    </a:moveTo>
                    <a:lnTo>
                      <a:pt x="8107" y="596"/>
                    </a:lnTo>
                    <a:lnTo>
                      <a:pt x="8144" y="575"/>
                    </a:lnTo>
                    <a:lnTo>
                      <a:pt x="8181" y="556"/>
                    </a:lnTo>
                    <a:lnTo>
                      <a:pt x="8218" y="537"/>
                    </a:lnTo>
                    <a:lnTo>
                      <a:pt x="8257" y="520"/>
                    </a:lnTo>
                    <a:lnTo>
                      <a:pt x="8297" y="505"/>
                    </a:lnTo>
                    <a:lnTo>
                      <a:pt x="8336" y="491"/>
                    </a:lnTo>
                    <a:lnTo>
                      <a:pt x="8376" y="480"/>
                    </a:lnTo>
                    <a:lnTo>
                      <a:pt x="8397" y="475"/>
                    </a:lnTo>
                    <a:lnTo>
                      <a:pt x="8417" y="470"/>
                    </a:lnTo>
                    <a:lnTo>
                      <a:pt x="8438" y="466"/>
                    </a:lnTo>
                    <a:lnTo>
                      <a:pt x="8458" y="463"/>
                    </a:lnTo>
                    <a:lnTo>
                      <a:pt x="8480" y="461"/>
                    </a:lnTo>
                    <a:lnTo>
                      <a:pt x="8501" y="459"/>
                    </a:lnTo>
                    <a:lnTo>
                      <a:pt x="8522" y="457"/>
                    </a:lnTo>
                    <a:lnTo>
                      <a:pt x="8543" y="456"/>
                    </a:lnTo>
                    <a:lnTo>
                      <a:pt x="8565" y="456"/>
                    </a:lnTo>
                    <a:lnTo>
                      <a:pt x="8586" y="457"/>
                    </a:lnTo>
                    <a:lnTo>
                      <a:pt x="8608" y="459"/>
                    </a:lnTo>
                    <a:lnTo>
                      <a:pt x="8630" y="461"/>
                    </a:lnTo>
                    <a:lnTo>
                      <a:pt x="8653" y="464"/>
                    </a:lnTo>
                    <a:lnTo>
                      <a:pt x="8675" y="468"/>
                    </a:lnTo>
                    <a:lnTo>
                      <a:pt x="8697" y="473"/>
                    </a:lnTo>
                    <a:lnTo>
                      <a:pt x="8719" y="478"/>
                    </a:lnTo>
                    <a:lnTo>
                      <a:pt x="8734" y="489"/>
                    </a:lnTo>
                    <a:lnTo>
                      <a:pt x="8749" y="500"/>
                    </a:lnTo>
                    <a:lnTo>
                      <a:pt x="8763" y="511"/>
                    </a:lnTo>
                    <a:lnTo>
                      <a:pt x="8776" y="523"/>
                    </a:lnTo>
                    <a:lnTo>
                      <a:pt x="8789" y="536"/>
                    </a:lnTo>
                    <a:lnTo>
                      <a:pt x="8800" y="549"/>
                    </a:lnTo>
                    <a:lnTo>
                      <a:pt x="8811" y="563"/>
                    </a:lnTo>
                    <a:lnTo>
                      <a:pt x="8823" y="577"/>
                    </a:lnTo>
                    <a:lnTo>
                      <a:pt x="8832" y="591"/>
                    </a:lnTo>
                    <a:lnTo>
                      <a:pt x="8841" y="607"/>
                    </a:lnTo>
                    <a:lnTo>
                      <a:pt x="8850" y="622"/>
                    </a:lnTo>
                    <a:lnTo>
                      <a:pt x="8857" y="638"/>
                    </a:lnTo>
                    <a:lnTo>
                      <a:pt x="8864" y="654"/>
                    </a:lnTo>
                    <a:lnTo>
                      <a:pt x="8870" y="670"/>
                    </a:lnTo>
                    <a:lnTo>
                      <a:pt x="8876" y="688"/>
                    </a:lnTo>
                    <a:lnTo>
                      <a:pt x="8881" y="705"/>
                    </a:lnTo>
                    <a:lnTo>
                      <a:pt x="8885" y="722"/>
                    </a:lnTo>
                    <a:lnTo>
                      <a:pt x="8889" y="740"/>
                    </a:lnTo>
                    <a:lnTo>
                      <a:pt x="8892" y="758"/>
                    </a:lnTo>
                    <a:lnTo>
                      <a:pt x="8894" y="776"/>
                    </a:lnTo>
                    <a:lnTo>
                      <a:pt x="8896" y="795"/>
                    </a:lnTo>
                    <a:lnTo>
                      <a:pt x="8897" y="813"/>
                    </a:lnTo>
                    <a:lnTo>
                      <a:pt x="8898" y="831"/>
                    </a:lnTo>
                    <a:lnTo>
                      <a:pt x="8898" y="851"/>
                    </a:lnTo>
                    <a:lnTo>
                      <a:pt x="8898" y="869"/>
                    </a:lnTo>
                    <a:lnTo>
                      <a:pt x="8897" y="889"/>
                    </a:lnTo>
                    <a:lnTo>
                      <a:pt x="8895" y="907"/>
                    </a:lnTo>
                    <a:lnTo>
                      <a:pt x="8893" y="926"/>
                    </a:lnTo>
                    <a:lnTo>
                      <a:pt x="8890" y="946"/>
                    </a:lnTo>
                    <a:lnTo>
                      <a:pt x="8887" y="965"/>
                    </a:lnTo>
                    <a:lnTo>
                      <a:pt x="8883" y="984"/>
                    </a:lnTo>
                    <a:lnTo>
                      <a:pt x="8878" y="1003"/>
                    </a:lnTo>
                    <a:lnTo>
                      <a:pt x="8895" y="1006"/>
                    </a:lnTo>
                    <a:lnTo>
                      <a:pt x="8911" y="1010"/>
                    </a:lnTo>
                    <a:lnTo>
                      <a:pt x="8929" y="1012"/>
                    </a:lnTo>
                    <a:lnTo>
                      <a:pt x="8946" y="1014"/>
                    </a:lnTo>
                    <a:lnTo>
                      <a:pt x="8983" y="1016"/>
                    </a:lnTo>
                    <a:lnTo>
                      <a:pt x="9023" y="1017"/>
                    </a:lnTo>
                    <a:lnTo>
                      <a:pt x="9062" y="1018"/>
                    </a:lnTo>
                    <a:lnTo>
                      <a:pt x="9101" y="1019"/>
                    </a:lnTo>
                    <a:lnTo>
                      <a:pt x="9141" y="1023"/>
                    </a:lnTo>
                    <a:lnTo>
                      <a:pt x="9180" y="1027"/>
                    </a:lnTo>
                    <a:lnTo>
                      <a:pt x="9199" y="1030"/>
                    </a:lnTo>
                    <a:lnTo>
                      <a:pt x="9218" y="1035"/>
                    </a:lnTo>
                    <a:lnTo>
                      <a:pt x="9236" y="1040"/>
                    </a:lnTo>
                    <a:lnTo>
                      <a:pt x="9253" y="1045"/>
                    </a:lnTo>
                    <a:lnTo>
                      <a:pt x="9270" y="1053"/>
                    </a:lnTo>
                    <a:lnTo>
                      <a:pt x="9287" y="1062"/>
                    </a:lnTo>
                    <a:lnTo>
                      <a:pt x="9303" y="1070"/>
                    </a:lnTo>
                    <a:lnTo>
                      <a:pt x="9318" y="1081"/>
                    </a:lnTo>
                    <a:lnTo>
                      <a:pt x="9332" y="1094"/>
                    </a:lnTo>
                    <a:lnTo>
                      <a:pt x="9346" y="1107"/>
                    </a:lnTo>
                    <a:lnTo>
                      <a:pt x="9359" y="1123"/>
                    </a:lnTo>
                    <a:lnTo>
                      <a:pt x="9371" y="1140"/>
                    </a:lnTo>
                    <a:lnTo>
                      <a:pt x="9381" y="1159"/>
                    </a:lnTo>
                    <a:lnTo>
                      <a:pt x="9391" y="1180"/>
                    </a:lnTo>
                    <a:lnTo>
                      <a:pt x="9399" y="1203"/>
                    </a:lnTo>
                    <a:lnTo>
                      <a:pt x="9407" y="1228"/>
                    </a:lnTo>
                    <a:lnTo>
                      <a:pt x="9444" y="1220"/>
                    </a:lnTo>
                    <a:lnTo>
                      <a:pt x="9483" y="1212"/>
                    </a:lnTo>
                    <a:lnTo>
                      <a:pt x="9523" y="1201"/>
                    </a:lnTo>
                    <a:lnTo>
                      <a:pt x="9564" y="1189"/>
                    </a:lnTo>
                    <a:lnTo>
                      <a:pt x="9605" y="1177"/>
                    </a:lnTo>
                    <a:lnTo>
                      <a:pt x="9646" y="1165"/>
                    </a:lnTo>
                    <a:lnTo>
                      <a:pt x="9688" y="1155"/>
                    </a:lnTo>
                    <a:lnTo>
                      <a:pt x="9730" y="1145"/>
                    </a:lnTo>
                    <a:lnTo>
                      <a:pt x="9751" y="1140"/>
                    </a:lnTo>
                    <a:lnTo>
                      <a:pt x="9772" y="1137"/>
                    </a:lnTo>
                    <a:lnTo>
                      <a:pt x="9793" y="1134"/>
                    </a:lnTo>
                    <a:lnTo>
                      <a:pt x="9814" y="1131"/>
                    </a:lnTo>
                    <a:lnTo>
                      <a:pt x="9835" y="1130"/>
                    </a:lnTo>
                    <a:lnTo>
                      <a:pt x="9855" y="1129"/>
                    </a:lnTo>
                    <a:lnTo>
                      <a:pt x="9877" y="1127"/>
                    </a:lnTo>
                    <a:lnTo>
                      <a:pt x="9897" y="1129"/>
                    </a:lnTo>
                    <a:lnTo>
                      <a:pt x="9917" y="1131"/>
                    </a:lnTo>
                    <a:lnTo>
                      <a:pt x="9937" y="1133"/>
                    </a:lnTo>
                    <a:lnTo>
                      <a:pt x="9957" y="1137"/>
                    </a:lnTo>
                    <a:lnTo>
                      <a:pt x="9977" y="1142"/>
                    </a:lnTo>
                    <a:lnTo>
                      <a:pt x="9996" y="1148"/>
                    </a:lnTo>
                    <a:lnTo>
                      <a:pt x="10016" y="1156"/>
                    </a:lnTo>
                    <a:lnTo>
                      <a:pt x="10035" y="1164"/>
                    </a:lnTo>
                    <a:lnTo>
                      <a:pt x="10055" y="1174"/>
                    </a:lnTo>
                    <a:lnTo>
                      <a:pt x="10079" y="1203"/>
                    </a:lnTo>
                    <a:lnTo>
                      <a:pt x="10102" y="1231"/>
                    </a:lnTo>
                    <a:lnTo>
                      <a:pt x="10125" y="1260"/>
                    </a:lnTo>
                    <a:lnTo>
                      <a:pt x="10146" y="1291"/>
                    </a:lnTo>
                    <a:lnTo>
                      <a:pt x="10166" y="1321"/>
                    </a:lnTo>
                    <a:lnTo>
                      <a:pt x="10186" y="1351"/>
                    </a:lnTo>
                    <a:lnTo>
                      <a:pt x="10204" y="1381"/>
                    </a:lnTo>
                    <a:lnTo>
                      <a:pt x="10222" y="1413"/>
                    </a:lnTo>
                    <a:lnTo>
                      <a:pt x="10258" y="1475"/>
                    </a:lnTo>
                    <a:lnTo>
                      <a:pt x="10290" y="1539"/>
                    </a:lnTo>
                    <a:lnTo>
                      <a:pt x="10321" y="1603"/>
                    </a:lnTo>
                    <a:lnTo>
                      <a:pt x="10351" y="1667"/>
                    </a:lnTo>
                    <a:lnTo>
                      <a:pt x="10382" y="1732"/>
                    </a:lnTo>
                    <a:lnTo>
                      <a:pt x="10413" y="1795"/>
                    </a:lnTo>
                    <a:lnTo>
                      <a:pt x="10445" y="1858"/>
                    </a:lnTo>
                    <a:lnTo>
                      <a:pt x="10479" y="1921"/>
                    </a:lnTo>
                    <a:lnTo>
                      <a:pt x="10496" y="1952"/>
                    </a:lnTo>
                    <a:lnTo>
                      <a:pt x="10514" y="1983"/>
                    </a:lnTo>
                    <a:lnTo>
                      <a:pt x="10533" y="2014"/>
                    </a:lnTo>
                    <a:lnTo>
                      <a:pt x="10553" y="2043"/>
                    </a:lnTo>
                    <a:lnTo>
                      <a:pt x="10573" y="2073"/>
                    </a:lnTo>
                    <a:lnTo>
                      <a:pt x="10596" y="2102"/>
                    </a:lnTo>
                    <a:lnTo>
                      <a:pt x="10618" y="2132"/>
                    </a:lnTo>
                    <a:lnTo>
                      <a:pt x="10642" y="2160"/>
                    </a:lnTo>
                    <a:lnTo>
                      <a:pt x="10675" y="2204"/>
                    </a:lnTo>
                    <a:lnTo>
                      <a:pt x="10707" y="2248"/>
                    </a:lnTo>
                    <a:lnTo>
                      <a:pt x="10739" y="2294"/>
                    </a:lnTo>
                    <a:lnTo>
                      <a:pt x="10771" y="2339"/>
                    </a:lnTo>
                    <a:lnTo>
                      <a:pt x="10832" y="2430"/>
                    </a:lnTo>
                    <a:lnTo>
                      <a:pt x="10891" y="2523"/>
                    </a:lnTo>
                    <a:lnTo>
                      <a:pt x="11006" y="2709"/>
                    </a:lnTo>
                    <a:lnTo>
                      <a:pt x="11119" y="2895"/>
                    </a:lnTo>
                    <a:lnTo>
                      <a:pt x="11176" y="2986"/>
                    </a:lnTo>
                    <a:lnTo>
                      <a:pt x="11233" y="3079"/>
                    </a:lnTo>
                    <a:lnTo>
                      <a:pt x="11292" y="3170"/>
                    </a:lnTo>
                    <a:lnTo>
                      <a:pt x="11352" y="3260"/>
                    </a:lnTo>
                    <a:lnTo>
                      <a:pt x="11383" y="3305"/>
                    </a:lnTo>
                    <a:lnTo>
                      <a:pt x="11414" y="3348"/>
                    </a:lnTo>
                    <a:lnTo>
                      <a:pt x="11446" y="3393"/>
                    </a:lnTo>
                    <a:lnTo>
                      <a:pt x="11480" y="3436"/>
                    </a:lnTo>
                    <a:lnTo>
                      <a:pt x="11513" y="3479"/>
                    </a:lnTo>
                    <a:lnTo>
                      <a:pt x="11547" y="3521"/>
                    </a:lnTo>
                    <a:lnTo>
                      <a:pt x="11582" y="3564"/>
                    </a:lnTo>
                    <a:lnTo>
                      <a:pt x="11618" y="3605"/>
                    </a:lnTo>
                    <a:lnTo>
                      <a:pt x="11629" y="3636"/>
                    </a:lnTo>
                    <a:lnTo>
                      <a:pt x="11640" y="3667"/>
                    </a:lnTo>
                    <a:lnTo>
                      <a:pt x="11648" y="3699"/>
                    </a:lnTo>
                    <a:lnTo>
                      <a:pt x="11655" y="3730"/>
                    </a:lnTo>
                    <a:lnTo>
                      <a:pt x="11660" y="3761"/>
                    </a:lnTo>
                    <a:lnTo>
                      <a:pt x="11664" y="3793"/>
                    </a:lnTo>
                    <a:lnTo>
                      <a:pt x="11667" y="3824"/>
                    </a:lnTo>
                    <a:lnTo>
                      <a:pt x="11668" y="3855"/>
                    </a:lnTo>
                    <a:lnTo>
                      <a:pt x="11669" y="3887"/>
                    </a:lnTo>
                    <a:lnTo>
                      <a:pt x="11668" y="3919"/>
                    </a:lnTo>
                    <a:lnTo>
                      <a:pt x="11667" y="3950"/>
                    </a:lnTo>
                    <a:lnTo>
                      <a:pt x="11665" y="3982"/>
                    </a:lnTo>
                    <a:lnTo>
                      <a:pt x="11662" y="4013"/>
                    </a:lnTo>
                    <a:lnTo>
                      <a:pt x="11658" y="4044"/>
                    </a:lnTo>
                    <a:lnTo>
                      <a:pt x="11654" y="4077"/>
                    </a:lnTo>
                    <a:lnTo>
                      <a:pt x="11649" y="4108"/>
                    </a:lnTo>
                    <a:lnTo>
                      <a:pt x="11638" y="4171"/>
                    </a:lnTo>
                    <a:lnTo>
                      <a:pt x="11624" y="4235"/>
                    </a:lnTo>
                    <a:lnTo>
                      <a:pt x="11611" y="4297"/>
                    </a:lnTo>
                    <a:lnTo>
                      <a:pt x="11598" y="4361"/>
                    </a:lnTo>
                    <a:lnTo>
                      <a:pt x="11586" y="4424"/>
                    </a:lnTo>
                    <a:lnTo>
                      <a:pt x="11575" y="4486"/>
                    </a:lnTo>
                    <a:lnTo>
                      <a:pt x="11570" y="4518"/>
                    </a:lnTo>
                    <a:lnTo>
                      <a:pt x="11565" y="4549"/>
                    </a:lnTo>
                    <a:lnTo>
                      <a:pt x="11562" y="4580"/>
                    </a:lnTo>
                    <a:lnTo>
                      <a:pt x="11559" y="4612"/>
                    </a:lnTo>
                    <a:lnTo>
                      <a:pt x="11584" y="4620"/>
                    </a:lnTo>
                    <a:lnTo>
                      <a:pt x="11610" y="4631"/>
                    </a:lnTo>
                    <a:lnTo>
                      <a:pt x="11637" y="4643"/>
                    </a:lnTo>
                    <a:lnTo>
                      <a:pt x="11662" y="4655"/>
                    </a:lnTo>
                    <a:lnTo>
                      <a:pt x="11687" y="4668"/>
                    </a:lnTo>
                    <a:lnTo>
                      <a:pt x="11711" y="4682"/>
                    </a:lnTo>
                    <a:lnTo>
                      <a:pt x="11735" y="4697"/>
                    </a:lnTo>
                    <a:lnTo>
                      <a:pt x="11759" y="4712"/>
                    </a:lnTo>
                    <a:lnTo>
                      <a:pt x="11783" y="4729"/>
                    </a:lnTo>
                    <a:lnTo>
                      <a:pt x="11807" y="4746"/>
                    </a:lnTo>
                    <a:lnTo>
                      <a:pt x="11829" y="4764"/>
                    </a:lnTo>
                    <a:lnTo>
                      <a:pt x="11851" y="4783"/>
                    </a:lnTo>
                    <a:lnTo>
                      <a:pt x="11873" y="4802"/>
                    </a:lnTo>
                    <a:lnTo>
                      <a:pt x="11893" y="4823"/>
                    </a:lnTo>
                    <a:lnTo>
                      <a:pt x="11914" y="4843"/>
                    </a:lnTo>
                    <a:lnTo>
                      <a:pt x="11933" y="4865"/>
                    </a:lnTo>
                    <a:lnTo>
                      <a:pt x="11952" y="4886"/>
                    </a:lnTo>
                    <a:lnTo>
                      <a:pt x="11970" y="4909"/>
                    </a:lnTo>
                    <a:lnTo>
                      <a:pt x="11989" y="4933"/>
                    </a:lnTo>
                    <a:lnTo>
                      <a:pt x="12006" y="4957"/>
                    </a:lnTo>
                    <a:lnTo>
                      <a:pt x="12022" y="4981"/>
                    </a:lnTo>
                    <a:lnTo>
                      <a:pt x="12037" y="5006"/>
                    </a:lnTo>
                    <a:lnTo>
                      <a:pt x="12051" y="5032"/>
                    </a:lnTo>
                    <a:lnTo>
                      <a:pt x="12064" y="5058"/>
                    </a:lnTo>
                    <a:lnTo>
                      <a:pt x="12077" y="5085"/>
                    </a:lnTo>
                    <a:lnTo>
                      <a:pt x="12088" y="5112"/>
                    </a:lnTo>
                    <a:lnTo>
                      <a:pt x="12099" y="5140"/>
                    </a:lnTo>
                    <a:lnTo>
                      <a:pt x="12109" y="5168"/>
                    </a:lnTo>
                    <a:lnTo>
                      <a:pt x="12117" y="5198"/>
                    </a:lnTo>
                    <a:lnTo>
                      <a:pt x="12125" y="5227"/>
                    </a:lnTo>
                    <a:lnTo>
                      <a:pt x="12131" y="5256"/>
                    </a:lnTo>
                    <a:lnTo>
                      <a:pt x="12136" y="5286"/>
                    </a:lnTo>
                    <a:lnTo>
                      <a:pt x="12171" y="5276"/>
                    </a:lnTo>
                    <a:lnTo>
                      <a:pt x="12205" y="5266"/>
                    </a:lnTo>
                    <a:lnTo>
                      <a:pt x="12240" y="5253"/>
                    </a:lnTo>
                    <a:lnTo>
                      <a:pt x="12276" y="5240"/>
                    </a:lnTo>
                    <a:lnTo>
                      <a:pt x="12311" y="5227"/>
                    </a:lnTo>
                    <a:lnTo>
                      <a:pt x="12349" y="5214"/>
                    </a:lnTo>
                    <a:lnTo>
                      <a:pt x="12385" y="5202"/>
                    </a:lnTo>
                    <a:lnTo>
                      <a:pt x="12422" y="5191"/>
                    </a:lnTo>
                    <a:lnTo>
                      <a:pt x="12440" y="5187"/>
                    </a:lnTo>
                    <a:lnTo>
                      <a:pt x="12458" y="5182"/>
                    </a:lnTo>
                    <a:lnTo>
                      <a:pt x="12477" y="5179"/>
                    </a:lnTo>
                    <a:lnTo>
                      <a:pt x="12495" y="5177"/>
                    </a:lnTo>
                    <a:lnTo>
                      <a:pt x="12515" y="5175"/>
                    </a:lnTo>
                    <a:lnTo>
                      <a:pt x="12533" y="5175"/>
                    </a:lnTo>
                    <a:lnTo>
                      <a:pt x="12551" y="5175"/>
                    </a:lnTo>
                    <a:lnTo>
                      <a:pt x="12570" y="5176"/>
                    </a:lnTo>
                    <a:lnTo>
                      <a:pt x="12588" y="5178"/>
                    </a:lnTo>
                    <a:lnTo>
                      <a:pt x="12606" y="5182"/>
                    </a:lnTo>
                    <a:lnTo>
                      <a:pt x="12624" y="5187"/>
                    </a:lnTo>
                    <a:lnTo>
                      <a:pt x="12642" y="5193"/>
                    </a:lnTo>
                    <a:lnTo>
                      <a:pt x="12660" y="5201"/>
                    </a:lnTo>
                    <a:lnTo>
                      <a:pt x="12678" y="5209"/>
                    </a:lnTo>
                    <a:lnTo>
                      <a:pt x="12697" y="5220"/>
                    </a:lnTo>
                    <a:lnTo>
                      <a:pt x="12715" y="5232"/>
                    </a:lnTo>
                    <a:lnTo>
                      <a:pt x="12701" y="5257"/>
                    </a:lnTo>
                    <a:lnTo>
                      <a:pt x="12689" y="5282"/>
                    </a:lnTo>
                    <a:lnTo>
                      <a:pt x="12677" y="5307"/>
                    </a:lnTo>
                    <a:lnTo>
                      <a:pt x="12668" y="5333"/>
                    </a:lnTo>
                    <a:lnTo>
                      <a:pt x="12660" y="5359"/>
                    </a:lnTo>
                    <a:lnTo>
                      <a:pt x="12654" y="5386"/>
                    </a:lnTo>
                    <a:lnTo>
                      <a:pt x="12648" y="5413"/>
                    </a:lnTo>
                    <a:lnTo>
                      <a:pt x="12645" y="5440"/>
                    </a:lnTo>
                    <a:lnTo>
                      <a:pt x="12642" y="5467"/>
                    </a:lnTo>
                    <a:lnTo>
                      <a:pt x="12640" y="5495"/>
                    </a:lnTo>
                    <a:lnTo>
                      <a:pt x="12639" y="5524"/>
                    </a:lnTo>
                    <a:lnTo>
                      <a:pt x="12638" y="5552"/>
                    </a:lnTo>
                    <a:lnTo>
                      <a:pt x="12640" y="5610"/>
                    </a:lnTo>
                    <a:lnTo>
                      <a:pt x="12643" y="5669"/>
                    </a:lnTo>
                    <a:lnTo>
                      <a:pt x="12653" y="5789"/>
                    </a:lnTo>
                    <a:lnTo>
                      <a:pt x="12662" y="5910"/>
                    </a:lnTo>
                    <a:lnTo>
                      <a:pt x="12664" y="5940"/>
                    </a:lnTo>
                    <a:lnTo>
                      <a:pt x="12665" y="5971"/>
                    </a:lnTo>
                    <a:lnTo>
                      <a:pt x="12665" y="6002"/>
                    </a:lnTo>
                    <a:lnTo>
                      <a:pt x="12665" y="6032"/>
                    </a:lnTo>
                    <a:lnTo>
                      <a:pt x="12663" y="6062"/>
                    </a:lnTo>
                    <a:lnTo>
                      <a:pt x="12661" y="6092"/>
                    </a:lnTo>
                    <a:lnTo>
                      <a:pt x="12658" y="6123"/>
                    </a:lnTo>
                    <a:lnTo>
                      <a:pt x="12654" y="6153"/>
                    </a:lnTo>
                    <a:lnTo>
                      <a:pt x="12653" y="6161"/>
                    </a:lnTo>
                    <a:lnTo>
                      <a:pt x="12652" y="6167"/>
                    </a:lnTo>
                    <a:lnTo>
                      <a:pt x="12652" y="6174"/>
                    </a:lnTo>
                    <a:lnTo>
                      <a:pt x="12653" y="6179"/>
                    </a:lnTo>
                    <a:lnTo>
                      <a:pt x="12655" y="6185"/>
                    </a:lnTo>
                    <a:lnTo>
                      <a:pt x="12657" y="6191"/>
                    </a:lnTo>
                    <a:lnTo>
                      <a:pt x="12659" y="6196"/>
                    </a:lnTo>
                    <a:lnTo>
                      <a:pt x="12662" y="6201"/>
                    </a:lnTo>
                    <a:lnTo>
                      <a:pt x="12669" y="6210"/>
                    </a:lnTo>
                    <a:lnTo>
                      <a:pt x="12676" y="6220"/>
                    </a:lnTo>
                    <a:lnTo>
                      <a:pt x="12686" y="6229"/>
                    </a:lnTo>
                    <a:lnTo>
                      <a:pt x="12694" y="6237"/>
                    </a:lnTo>
                    <a:lnTo>
                      <a:pt x="12701" y="6246"/>
                    </a:lnTo>
                    <a:lnTo>
                      <a:pt x="12708" y="6255"/>
                    </a:lnTo>
                    <a:lnTo>
                      <a:pt x="12712" y="6263"/>
                    </a:lnTo>
                    <a:lnTo>
                      <a:pt x="12715" y="6272"/>
                    </a:lnTo>
                    <a:lnTo>
                      <a:pt x="12716" y="6277"/>
                    </a:lnTo>
                    <a:lnTo>
                      <a:pt x="12715" y="6282"/>
                    </a:lnTo>
                    <a:lnTo>
                      <a:pt x="12714" y="6287"/>
                    </a:lnTo>
                    <a:lnTo>
                      <a:pt x="12712" y="6291"/>
                    </a:lnTo>
                    <a:lnTo>
                      <a:pt x="12709" y="6297"/>
                    </a:lnTo>
                    <a:lnTo>
                      <a:pt x="12706" y="6302"/>
                    </a:lnTo>
                    <a:lnTo>
                      <a:pt x="12701" y="6308"/>
                    </a:lnTo>
                    <a:lnTo>
                      <a:pt x="12695" y="6314"/>
                    </a:lnTo>
                    <a:lnTo>
                      <a:pt x="12664" y="6327"/>
                    </a:lnTo>
                    <a:lnTo>
                      <a:pt x="12632" y="6339"/>
                    </a:lnTo>
                    <a:lnTo>
                      <a:pt x="12600" y="6350"/>
                    </a:lnTo>
                    <a:lnTo>
                      <a:pt x="12567" y="6359"/>
                    </a:lnTo>
                    <a:lnTo>
                      <a:pt x="12533" y="6368"/>
                    </a:lnTo>
                    <a:lnTo>
                      <a:pt x="12497" y="6377"/>
                    </a:lnTo>
                    <a:lnTo>
                      <a:pt x="12462" y="6384"/>
                    </a:lnTo>
                    <a:lnTo>
                      <a:pt x="12427" y="6392"/>
                    </a:lnTo>
                    <a:lnTo>
                      <a:pt x="12355" y="6405"/>
                    </a:lnTo>
                    <a:lnTo>
                      <a:pt x="12281" y="6419"/>
                    </a:lnTo>
                    <a:lnTo>
                      <a:pt x="12245" y="6426"/>
                    </a:lnTo>
                    <a:lnTo>
                      <a:pt x="12209" y="6435"/>
                    </a:lnTo>
                    <a:lnTo>
                      <a:pt x="12173" y="6444"/>
                    </a:lnTo>
                    <a:lnTo>
                      <a:pt x="12136" y="6453"/>
                    </a:lnTo>
                    <a:lnTo>
                      <a:pt x="12118" y="6536"/>
                    </a:lnTo>
                    <a:lnTo>
                      <a:pt x="12098" y="6620"/>
                    </a:lnTo>
                    <a:lnTo>
                      <a:pt x="12087" y="6663"/>
                    </a:lnTo>
                    <a:lnTo>
                      <a:pt x="12075" y="6705"/>
                    </a:lnTo>
                    <a:lnTo>
                      <a:pt x="12061" y="6747"/>
                    </a:lnTo>
                    <a:lnTo>
                      <a:pt x="12046" y="6787"/>
                    </a:lnTo>
                    <a:lnTo>
                      <a:pt x="12037" y="6808"/>
                    </a:lnTo>
                    <a:lnTo>
                      <a:pt x="12028" y="6827"/>
                    </a:lnTo>
                    <a:lnTo>
                      <a:pt x="12019" y="6847"/>
                    </a:lnTo>
                    <a:lnTo>
                      <a:pt x="12009" y="6865"/>
                    </a:lnTo>
                    <a:lnTo>
                      <a:pt x="11998" y="6884"/>
                    </a:lnTo>
                    <a:lnTo>
                      <a:pt x="11987" y="6901"/>
                    </a:lnTo>
                    <a:lnTo>
                      <a:pt x="11974" y="6918"/>
                    </a:lnTo>
                    <a:lnTo>
                      <a:pt x="11961" y="6934"/>
                    </a:lnTo>
                    <a:lnTo>
                      <a:pt x="11947" y="6951"/>
                    </a:lnTo>
                    <a:lnTo>
                      <a:pt x="11933" y="6966"/>
                    </a:lnTo>
                    <a:lnTo>
                      <a:pt x="11918" y="6981"/>
                    </a:lnTo>
                    <a:lnTo>
                      <a:pt x="11902" y="6995"/>
                    </a:lnTo>
                    <a:lnTo>
                      <a:pt x="11885" y="7008"/>
                    </a:lnTo>
                    <a:lnTo>
                      <a:pt x="11867" y="7020"/>
                    </a:lnTo>
                    <a:lnTo>
                      <a:pt x="11848" y="7032"/>
                    </a:lnTo>
                    <a:lnTo>
                      <a:pt x="11828" y="7041"/>
                    </a:lnTo>
                    <a:lnTo>
                      <a:pt x="11809" y="7053"/>
                    </a:lnTo>
                    <a:lnTo>
                      <a:pt x="11790" y="7062"/>
                    </a:lnTo>
                    <a:lnTo>
                      <a:pt x="11772" y="7069"/>
                    </a:lnTo>
                    <a:lnTo>
                      <a:pt x="11754" y="7076"/>
                    </a:lnTo>
                    <a:lnTo>
                      <a:pt x="11735" y="7080"/>
                    </a:lnTo>
                    <a:lnTo>
                      <a:pt x="11717" y="7084"/>
                    </a:lnTo>
                    <a:lnTo>
                      <a:pt x="11700" y="7086"/>
                    </a:lnTo>
                    <a:lnTo>
                      <a:pt x="11682" y="7087"/>
                    </a:lnTo>
                    <a:lnTo>
                      <a:pt x="11664" y="7088"/>
                    </a:lnTo>
                    <a:lnTo>
                      <a:pt x="11646" y="7087"/>
                    </a:lnTo>
                    <a:lnTo>
                      <a:pt x="11628" y="7086"/>
                    </a:lnTo>
                    <a:lnTo>
                      <a:pt x="11610" y="7084"/>
                    </a:lnTo>
                    <a:lnTo>
                      <a:pt x="11576" y="7079"/>
                    </a:lnTo>
                    <a:lnTo>
                      <a:pt x="11541" y="7074"/>
                    </a:lnTo>
                    <a:lnTo>
                      <a:pt x="11507" y="7069"/>
                    </a:lnTo>
                    <a:lnTo>
                      <a:pt x="11473" y="7066"/>
                    </a:lnTo>
                    <a:lnTo>
                      <a:pt x="11456" y="7066"/>
                    </a:lnTo>
                    <a:lnTo>
                      <a:pt x="11438" y="7066"/>
                    </a:lnTo>
                    <a:lnTo>
                      <a:pt x="11421" y="7067"/>
                    </a:lnTo>
                    <a:lnTo>
                      <a:pt x="11404" y="7069"/>
                    </a:lnTo>
                    <a:lnTo>
                      <a:pt x="11387" y="7073"/>
                    </a:lnTo>
                    <a:lnTo>
                      <a:pt x="11371" y="7077"/>
                    </a:lnTo>
                    <a:lnTo>
                      <a:pt x="11354" y="7082"/>
                    </a:lnTo>
                    <a:lnTo>
                      <a:pt x="11337" y="7090"/>
                    </a:lnTo>
                    <a:lnTo>
                      <a:pt x="11320" y="7100"/>
                    </a:lnTo>
                    <a:lnTo>
                      <a:pt x="11304" y="7111"/>
                    </a:lnTo>
                    <a:lnTo>
                      <a:pt x="11287" y="7123"/>
                    </a:lnTo>
                    <a:lnTo>
                      <a:pt x="11269" y="7139"/>
                    </a:lnTo>
                    <a:lnTo>
                      <a:pt x="11262" y="7159"/>
                    </a:lnTo>
                    <a:lnTo>
                      <a:pt x="11256" y="7182"/>
                    </a:lnTo>
                    <a:lnTo>
                      <a:pt x="11250" y="7203"/>
                    </a:lnTo>
                    <a:lnTo>
                      <a:pt x="11244" y="7226"/>
                    </a:lnTo>
                    <a:lnTo>
                      <a:pt x="11235" y="7273"/>
                    </a:lnTo>
                    <a:lnTo>
                      <a:pt x="11227" y="7319"/>
                    </a:lnTo>
                    <a:lnTo>
                      <a:pt x="11215" y="7415"/>
                    </a:lnTo>
                    <a:lnTo>
                      <a:pt x="11202" y="7510"/>
                    </a:lnTo>
                    <a:lnTo>
                      <a:pt x="11195" y="7557"/>
                    </a:lnTo>
                    <a:lnTo>
                      <a:pt x="11187" y="7602"/>
                    </a:lnTo>
                    <a:lnTo>
                      <a:pt x="11183" y="7625"/>
                    </a:lnTo>
                    <a:lnTo>
                      <a:pt x="11178" y="7647"/>
                    </a:lnTo>
                    <a:lnTo>
                      <a:pt x="11172" y="7668"/>
                    </a:lnTo>
                    <a:lnTo>
                      <a:pt x="11166" y="7690"/>
                    </a:lnTo>
                    <a:lnTo>
                      <a:pt x="11159" y="7710"/>
                    </a:lnTo>
                    <a:lnTo>
                      <a:pt x="11152" y="7730"/>
                    </a:lnTo>
                    <a:lnTo>
                      <a:pt x="11144" y="7749"/>
                    </a:lnTo>
                    <a:lnTo>
                      <a:pt x="11135" y="7768"/>
                    </a:lnTo>
                    <a:lnTo>
                      <a:pt x="11125" y="7785"/>
                    </a:lnTo>
                    <a:lnTo>
                      <a:pt x="11115" y="7802"/>
                    </a:lnTo>
                    <a:lnTo>
                      <a:pt x="11102" y="7818"/>
                    </a:lnTo>
                    <a:lnTo>
                      <a:pt x="11090" y="7835"/>
                    </a:lnTo>
                    <a:lnTo>
                      <a:pt x="10896" y="7853"/>
                    </a:lnTo>
                    <a:lnTo>
                      <a:pt x="10701" y="7870"/>
                    </a:lnTo>
                    <a:lnTo>
                      <a:pt x="10504" y="7885"/>
                    </a:lnTo>
                    <a:lnTo>
                      <a:pt x="10306" y="7899"/>
                    </a:lnTo>
                    <a:lnTo>
                      <a:pt x="10106" y="7911"/>
                    </a:lnTo>
                    <a:lnTo>
                      <a:pt x="9906" y="7922"/>
                    </a:lnTo>
                    <a:lnTo>
                      <a:pt x="9706" y="7932"/>
                    </a:lnTo>
                    <a:lnTo>
                      <a:pt x="9504" y="7941"/>
                    </a:lnTo>
                    <a:lnTo>
                      <a:pt x="9304" y="7947"/>
                    </a:lnTo>
                    <a:lnTo>
                      <a:pt x="9105" y="7954"/>
                    </a:lnTo>
                    <a:lnTo>
                      <a:pt x="8907" y="7958"/>
                    </a:lnTo>
                    <a:lnTo>
                      <a:pt x="8710" y="7962"/>
                    </a:lnTo>
                    <a:lnTo>
                      <a:pt x="8321" y="7969"/>
                    </a:lnTo>
                    <a:lnTo>
                      <a:pt x="7941" y="7973"/>
                    </a:lnTo>
                    <a:lnTo>
                      <a:pt x="7942" y="8005"/>
                    </a:lnTo>
                    <a:lnTo>
                      <a:pt x="7946" y="8037"/>
                    </a:lnTo>
                    <a:lnTo>
                      <a:pt x="7950" y="8068"/>
                    </a:lnTo>
                    <a:lnTo>
                      <a:pt x="7955" y="8098"/>
                    </a:lnTo>
                    <a:lnTo>
                      <a:pt x="7966" y="8160"/>
                    </a:lnTo>
                    <a:lnTo>
                      <a:pt x="7976" y="8222"/>
                    </a:lnTo>
                    <a:lnTo>
                      <a:pt x="7979" y="8252"/>
                    </a:lnTo>
                    <a:lnTo>
                      <a:pt x="7981" y="8283"/>
                    </a:lnTo>
                    <a:lnTo>
                      <a:pt x="7982" y="8298"/>
                    </a:lnTo>
                    <a:lnTo>
                      <a:pt x="7982" y="8313"/>
                    </a:lnTo>
                    <a:lnTo>
                      <a:pt x="7981" y="8330"/>
                    </a:lnTo>
                    <a:lnTo>
                      <a:pt x="7980" y="8346"/>
                    </a:lnTo>
                    <a:lnTo>
                      <a:pt x="7978" y="8361"/>
                    </a:lnTo>
                    <a:lnTo>
                      <a:pt x="7975" y="8377"/>
                    </a:lnTo>
                    <a:lnTo>
                      <a:pt x="7972" y="8393"/>
                    </a:lnTo>
                    <a:lnTo>
                      <a:pt x="7968" y="8410"/>
                    </a:lnTo>
                    <a:lnTo>
                      <a:pt x="7963" y="8426"/>
                    </a:lnTo>
                    <a:lnTo>
                      <a:pt x="7957" y="8443"/>
                    </a:lnTo>
                    <a:lnTo>
                      <a:pt x="7950" y="8459"/>
                    </a:lnTo>
                    <a:lnTo>
                      <a:pt x="7941" y="8477"/>
                    </a:lnTo>
                    <a:lnTo>
                      <a:pt x="7934" y="8490"/>
                    </a:lnTo>
                    <a:lnTo>
                      <a:pt x="7927" y="8501"/>
                    </a:lnTo>
                    <a:lnTo>
                      <a:pt x="7920" y="8512"/>
                    </a:lnTo>
                    <a:lnTo>
                      <a:pt x="7912" y="8522"/>
                    </a:lnTo>
                    <a:lnTo>
                      <a:pt x="7905" y="8531"/>
                    </a:lnTo>
                    <a:lnTo>
                      <a:pt x="7896" y="8539"/>
                    </a:lnTo>
                    <a:lnTo>
                      <a:pt x="7888" y="8548"/>
                    </a:lnTo>
                    <a:lnTo>
                      <a:pt x="7879" y="8554"/>
                    </a:lnTo>
                    <a:lnTo>
                      <a:pt x="7861" y="8567"/>
                    </a:lnTo>
                    <a:lnTo>
                      <a:pt x="7843" y="8578"/>
                    </a:lnTo>
                    <a:lnTo>
                      <a:pt x="7823" y="8587"/>
                    </a:lnTo>
                    <a:lnTo>
                      <a:pt x="7804" y="8594"/>
                    </a:lnTo>
                    <a:lnTo>
                      <a:pt x="7762" y="8607"/>
                    </a:lnTo>
                    <a:lnTo>
                      <a:pt x="7721" y="8618"/>
                    </a:lnTo>
                    <a:lnTo>
                      <a:pt x="7701" y="8625"/>
                    </a:lnTo>
                    <a:lnTo>
                      <a:pt x="7681" y="8631"/>
                    </a:lnTo>
                    <a:lnTo>
                      <a:pt x="7662" y="8639"/>
                    </a:lnTo>
                    <a:lnTo>
                      <a:pt x="7643" y="8648"/>
                    </a:lnTo>
                    <a:lnTo>
                      <a:pt x="7656" y="8660"/>
                    </a:lnTo>
                    <a:lnTo>
                      <a:pt x="7668" y="8673"/>
                    </a:lnTo>
                    <a:lnTo>
                      <a:pt x="7680" y="8686"/>
                    </a:lnTo>
                    <a:lnTo>
                      <a:pt x="7692" y="8699"/>
                    </a:lnTo>
                    <a:lnTo>
                      <a:pt x="7703" y="8713"/>
                    </a:lnTo>
                    <a:lnTo>
                      <a:pt x="7714" y="8727"/>
                    </a:lnTo>
                    <a:lnTo>
                      <a:pt x="7725" y="8742"/>
                    </a:lnTo>
                    <a:lnTo>
                      <a:pt x="7735" y="8758"/>
                    </a:lnTo>
                    <a:lnTo>
                      <a:pt x="7744" y="8773"/>
                    </a:lnTo>
                    <a:lnTo>
                      <a:pt x="7753" y="8789"/>
                    </a:lnTo>
                    <a:lnTo>
                      <a:pt x="7762" y="8804"/>
                    </a:lnTo>
                    <a:lnTo>
                      <a:pt x="7771" y="8820"/>
                    </a:lnTo>
                    <a:lnTo>
                      <a:pt x="7778" y="8838"/>
                    </a:lnTo>
                    <a:lnTo>
                      <a:pt x="7785" y="8854"/>
                    </a:lnTo>
                    <a:lnTo>
                      <a:pt x="7792" y="8871"/>
                    </a:lnTo>
                    <a:lnTo>
                      <a:pt x="7797" y="8888"/>
                    </a:lnTo>
                    <a:lnTo>
                      <a:pt x="7803" y="8907"/>
                    </a:lnTo>
                    <a:lnTo>
                      <a:pt x="7807" y="8924"/>
                    </a:lnTo>
                    <a:lnTo>
                      <a:pt x="7811" y="8942"/>
                    </a:lnTo>
                    <a:lnTo>
                      <a:pt x="7815" y="8961"/>
                    </a:lnTo>
                    <a:lnTo>
                      <a:pt x="7818" y="8979"/>
                    </a:lnTo>
                    <a:lnTo>
                      <a:pt x="7820" y="8999"/>
                    </a:lnTo>
                    <a:lnTo>
                      <a:pt x="7821" y="9017"/>
                    </a:lnTo>
                    <a:lnTo>
                      <a:pt x="7822" y="9036"/>
                    </a:lnTo>
                    <a:lnTo>
                      <a:pt x="7822" y="9056"/>
                    </a:lnTo>
                    <a:lnTo>
                      <a:pt x="7822" y="9075"/>
                    </a:lnTo>
                    <a:lnTo>
                      <a:pt x="7820" y="9095"/>
                    </a:lnTo>
                    <a:lnTo>
                      <a:pt x="7818" y="9114"/>
                    </a:lnTo>
                    <a:lnTo>
                      <a:pt x="7816" y="9134"/>
                    </a:lnTo>
                    <a:lnTo>
                      <a:pt x="7812" y="9154"/>
                    </a:lnTo>
                    <a:lnTo>
                      <a:pt x="7808" y="9174"/>
                    </a:lnTo>
                    <a:lnTo>
                      <a:pt x="7802" y="9194"/>
                    </a:lnTo>
                    <a:lnTo>
                      <a:pt x="7766" y="9224"/>
                    </a:lnTo>
                    <a:lnTo>
                      <a:pt x="7730" y="9253"/>
                    </a:lnTo>
                    <a:lnTo>
                      <a:pt x="7693" y="9277"/>
                    </a:lnTo>
                    <a:lnTo>
                      <a:pt x="7655" y="9299"/>
                    </a:lnTo>
                    <a:lnTo>
                      <a:pt x="7618" y="9319"/>
                    </a:lnTo>
                    <a:lnTo>
                      <a:pt x="7578" y="9336"/>
                    </a:lnTo>
                    <a:lnTo>
                      <a:pt x="7539" y="9350"/>
                    </a:lnTo>
                    <a:lnTo>
                      <a:pt x="7500" y="9363"/>
                    </a:lnTo>
                    <a:lnTo>
                      <a:pt x="7461" y="9373"/>
                    </a:lnTo>
                    <a:lnTo>
                      <a:pt x="7421" y="9380"/>
                    </a:lnTo>
                    <a:lnTo>
                      <a:pt x="7379" y="9387"/>
                    </a:lnTo>
                    <a:lnTo>
                      <a:pt x="7339" y="9391"/>
                    </a:lnTo>
                    <a:lnTo>
                      <a:pt x="7298" y="9393"/>
                    </a:lnTo>
                    <a:lnTo>
                      <a:pt x="7257" y="9394"/>
                    </a:lnTo>
                    <a:lnTo>
                      <a:pt x="7214" y="9394"/>
                    </a:lnTo>
                    <a:lnTo>
                      <a:pt x="7173" y="9392"/>
                    </a:lnTo>
                    <a:lnTo>
                      <a:pt x="7131" y="9389"/>
                    </a:lnTo>
                    <a:lnTo>
                      <a:pt x="7090" y="9384"/>
                    </a:lnTo>
                    <a:lnTo>
                      <a:pt x="7047" y="9379"/>
                    </a:lnTo>
                    <a:lnTo>
                      <a:pt x="7005" y="9374"/>
                    </a:lnTo>
                    <a:lnTo>
                      <a:pt x="6963" y="9366"/>
                    </a:lnTo>
                    <a:lnTo>
                      <a:pt x="6921" y="9358"/>
                    </a:lnTo>
                    <a:lnTo>
                      <a:pt x="6878" y="9350"/>
                    </a:lnTo>
                    <a:lnTo>
                      <a:pt x="6836" y="9341"/>
                    </a:lnTo>
                    <a:lnTo>
                      <a:pt x="6670" y="9304"/>
                    </a:lnTo>
                    <a:lnTo>
                      <a:pt x="6506" y="9269"/>
                    </a:lnTo>
                    <a:lnTo>
                      <a:pt x="6477" y="9216"/>
                    </a:lnTo>
                    <a:lnTo>
                      <a:pt x="6491" y="9138"/>
                    </a:lnTo>
                    <a:lnTo>
                      <a:pt x="6506" y="9060"/>
                    </a:lnTo>
                    <a:lnTo>
                      <a:pt x="6522" y="8983"/>
                    </a:lnTo>
                    <a:lnTo>
                      <a:pt x="6541" y="8908"/>
                    </a:lnTo>
                    <a:lnTo>
                      <a:pt x="6578" y="8755"/>
                    </a:lnTo>
                    <a:lnTo>
                      <a:pt x="6616" y="8605"/>
                    </a:lnTo>
                    <a:lnTo>
                      <a:pt x="6655" y="8455"/>
                    </a:lnTo>
                    <a:lnTo>
                      <a:pt x="6692" y="8303"/>
                    </a:lnTo>
                    <a:lnTo>
                      <a:pt x="6710" y="8227"/>
                    </a:lnTo>
                    <a:lnTo>
                      <a:pt x="6727" y="8150"/>
                    </a:lnTo>
                    <a:lnTo>
                      <a:pt x="6742" y="8072"/>
                    </a:lnTo>
                    <a:lnTo>
                      <a:pt x="6756" y="7995"/>
                    </a:lnTo>
                    <a:lnTo>
                      <a:pt x="6686" y="7952"/>
                    </a:lnTo>
                    <a:lnTo>
                      <a:pt x="6475" y="7955"/>
                    </a:lnTo>
                    <a:lnTo>
                      <a:pt x="6264" y="7958"/>
                    </a:lnTo>
                    <a:lnTo>
                      <a:pt x="6053" y="7962"/>
                    </a:lnTo>
                    <a:lnTo>
                      <a:pt x="5841" y="7966"/>
                    </a:lnTo>
                    <a:lnTo>
                      <a:pt x="5417" y="7976"/>
                    </a:lnTo>
                    <a:lnTo>
                      <a:pt x="4991" y="7986"/>
                    </a:lnTo>
                    <a:lnTo>
                      <a:pt x="4777" y="7990"/>
                    </a:lnTo>
                    <a:lnTo>
                      <a:pt x="4563" y="7994"/>
                    </a:lnTo>
                    <a:lnTo>
                      <a:pt x="4348" y="7997"/>
                    </a:lnTo>
                    <a:lnTo>
                      <a:pt x="4132" y="7999"/>
                    </a:lnTo>
                    <a:lnTo>
                      <a:pt x="3915" y="8000"/>
                    </a:lnTo>
                    <a:lnTo>
                      <a:pt x="3697" y="8000"/>
                    </a:lnTo>
                    <a:lnTo>
                      <a:pt x="3478" y="7998"/>
                    </a:lnTo>
                    <a:lnTo>
                      <a:pt x="3259" y="7995"/>
                    </a:lnTo>
                    <a:lnTo>
                      <a:pt x="3238" y="8031"/>
                    </a:lnTo>
                    <a:lnTo>
                      <a:pt x="3217" y="8068"/>
                    </a:lnTo>
                    <a:lnTo>
                      <a:pt x="3197" y="8105"/>
                    </a:lnTo>
                    <a:lnTo>
                      <a:pt x="3178" y="8142"/>
                    </a:lnTo>
                    <a:lnTo>
                      <a:pt x="3160" y="8179"/>
                    </a:lnTo>
                    <a:lnTo>
                      <a:pt x="3142" y="8216"/>
                    </a:lnTo>
                    <a:lnTo>
                      <a:pt x="3125" y="8254"/>
                    </a:lnTo>
                    <a:lnTo>
                      <a:pt x="3108" y="8292"/>
                    </a:lnTo>
                    <a:lnTo>
                      <a:pt x="3076" y="8369"/>
                    </a:lnTo>
                    <a:lnTo>
                      <a:pt x="3045" y="8445"/>
                    </a:lnTo>
                    <a:lnTo>
                      <a:pt x="3013" y="8522"/>
                    </a:lnTo>
                    <a:lnTo>
                      <a:pt x="2983" y="8599"/>
                    </a:lnTo>
                    <a:lnTo>
                      <a:pt x="2953" y="8675"/>
                    </a:lnTo>
                    <a:lnTo>
                      <a:pt x="2922" y="8751"/>
                    </a:lnTo>
                    <a:lnTo>
                      <a:pt x="2890" y="8828"/>
                    </a:lnTo>
                    <a:lnTo>
                      <a:pt x="2857" y="8902"/>
                    </a:lnTo>
                    <a:lnTo>
                      <a:pt x="2839" y="8940"/>
                    </a:lnTo>
                    <a:lnTo>
                      <a:pt x="2821" y="8977"/>
                    </a:lnTo>
                    <a:lnTo>
                      <a:pt x="2802" y="9014"/>
                    </a:lnTo>
                    <a:lnTo>
                      <a:pt x="2784" y="9050"/>
                    </a:lnTo>
                    <a:lnTo>
                      <a:pt x="2764" y="9087"/>
                    </a:lnTo>
                    <a:lnTo>
                      <a:pt x="2744" y="9123"/>
                    </a:lnTo>
                    <a:lnTo>
                      <a:pt x="2723" y="9159"/>
                    </a:lnTo>
                    <a:lnTo>
                      <a:pt x="2701" y="9194"/>
                    </a:lnTo>
                    <a:lnTo>
                      <a:pt x="2689" y="9184"/>
                    </a:lnTo>
                    <a:lnTo>
                      <a:pt x="2677" y="9175"/>
                    </a:lnTo>
                    <a:lnTo>
                      <a:pt x="2665" y="9167"/>
                    </a:lnTo>
                    <a:lnTo>
                      <a:pt x="2652" y="9159"/>
                    </a:lnTo>
                    <a:lnTo>
                      <a:pt x="2627" y="9144"/>
                    </a:lnTo>
                    <a:lnTo>
                      <a:pt x="2600" y="9132"/>
                    </a:lnTo>
                    <a:lnTo>
                      <a:pt x="2546" y="9109"/>
                    </a:lnTo>
                    <a:lnTo>
                      <a:pt x="2490" y="9088"/>
                    </a:lnTo>
                    <a:lnTo>
                      <a:pt x="2462" y="9077"/>
                    </a:lnTo>
                    <a:lnTo>
                      <a:pt x="2436" y="9066"/>
                    </a:lnTo>
                    <a:lnTo>
                      <a:pt x="2410" y="9054"/>
                    </a:lnTo>
                    <a:lnTo>
                      <a:pt x="2385" y="9039"/>
                    </a:lnTo>
                    <a:lnTo>
                      <a:pt x="2373" y="9031"/>
                    </a:lnTo>
                    <a:lnTo>
                      <a:pt x="2362" y="9022"/>
                    </a:lnTo>
                    <a:lnTo>
                      <a:pt x="2351" y="9014"/>
                    </a:lnTo>
                    <a:lnTo>
                      <a:pt x="2340" y="9004"/>
                    </a:lnTo>
                    <a:lnTo>
                      <a:pt x="2330" y="8994"/>
                    </a:lnTo>
                    <a:lnTo>
                      <a:pt x="2319" y="8982"/>
                    </a:lnTo>
                    <a:lnTo>
                      <a:pt x="2310" y="8972"/>
                    </a:lnTo>
                    <a:lnTo>
                      <a:pt x="2302" y="8959"/>
                    </a:lnTo>
                    <a:lnTo>
                      <a:pt x="2303" y="8948"/>
                    </a:lnTo>
                    <a:lnTo>
                      <a:pt x="2305" y="8936"/>
                    </a:lnTo>
                    <a:lnTo>
                      <a:pt x="2308" y="8925"/>
                    </a:lnTo>
                    <a:lnTo>
                      <a:pt x="2312" y="8913"/>
                    </a:lnTo>
                    <a:lnTo>
                      <a:pt x="2321" y="8889"/>
                    </a:lnTo>
                    <a:lnTo>
                      <a:pt x="2332" y="8866"/>
                    </a:lnTo>
                    <a:lnTo>
                      <a:pt x="2356" y="8817"/>
                    </a:lnTo>
                    <a:lnTo>
                      <a:pt x="2378" y="8768"/>
                    </a:lnTo>
                    <a:lnTo>
                      <a:pt x="2383" y="8757"/>
                    </a:lnTo>
                    <a:lnTo>
                      <a:pt x="2387" y="8745"/>
                    </a:lnTo>
                    <a:lnTo>
                      <a:pt x="2390" y="8733"/>
                    </a:lnTo>
                    <a:lnTo>
                      <a:pt x="2393" y="8721"/>
                    </a:lnTo>
                    <a:lnTo>
                      <a:pt x="2395" y="8709"/>
                    </a:lnTo>
                    <a:lnTo>
                      <a:pt x="2396" y="8698"/>
                    </a:lnTo>
                    <a:lnTo>
                      <a:pt x="2397" y="8686"/>
                    </a:lnTo>
                    <a:lnTo>
                      <a:pt x="2396" y="8675"/>
                    </a:lnTo>
                    <a:lnTo>
                      <a:pt x="2394" y="8665"/>
                    </a:lnTo>
                    <a:lnTo>
                      <a:pt x="2391" y="8654"/>
                    </a:lnTo>
                    <a:lnTo>
                      <a:pt x="2386" y="8643"/>
                    </a:lnTo>
                    <a:lnTo>
                      <a:pt x="2381" y="8633"/>
                    </a:lnTo>
                    <a:lnTo>
                      <a:pt x="2373" y="8622"/>
                    </a:lnTo>
                    <a:lnTo>
                      <a:pt x="2365" y="8613"/>
                    </a:lnTo>
                    <a:lnTo>
                      <a:pt x="2354" y="8604"/>
                    </a:lnTo>
                    <a:lnTo>
                      <a:pt x="2342" y="8594"/>
                    </a:lnTo>
                    <a:lnTo>
                      <a:pt x="2317" y="8605"/>
                    </a:lnTo>
                    <a:lnTo>
                      <a:pt x="2294" y="8618"/>
                    </a:lnTo>
                    <a:lnTo>
                      <a:pt x="2272" y="8633"/>
                    </a:lnTo>
                    <a:lnTo>
                      <a:pt x="2249" y="8648"/>
                    </a:lnTo>
                    <a:lnTo>
                      <a:pt x="2206" y="8683"/>
                    </a:lnTo>
                    <a:lnTo>
                      <a:pt x="2164" y="8718"/>
                    </a:lnTo>
                    <a:lnTo>
                      <a:pt x="2142" y="8734"/>
                    </a:lnTo>
                    <a:lnTo>
                      <a:pt x="2121" y="8750"/>
                    </a:lnTo>
                    <a:lnTo>
                      <a:pt x="2101" y="8765"/>
                    </a:lnTo>
                    <a:lnTo>
                      <a:pt x="2080" y="8778"/>
                    </a:lnTo>
                    <a:lnTo>
                      <a:pt x="2058" y="8789"/>
                    </a:lnTo>
                    <a:lnTo>
                      <a:pt x="2037" y="8799"/>
                    </a:lnTo>
                    <a:lnTo>
                      <a:pt x="2026" y="8802"/>
                    </a:lnTo>
                    <a:lnTo>
                      <a:pt x="2015" y="8805"/>
                    </a:lnTo>
                    <a:lnTo>
                      <a:pt x="2005" y="8807"/>
                    </a:lnTo>
                    <a:lnTo>
                      <a:pt x="1993" y="8808"/>
                    </a:lnTo>
                    <a:lnTo>
                      <a:pt x="1979" y="8785"/>
                    </a:lnTo>
                    <a:lnTo>
                      <a:pt x="1962" y="8762"/>
                    </a:lnTo>
                    <a:lnTo>
                      <a:pt x="1945" y="8740"/>
                    </a:lnTo>
                    <a:lnTo>
                      <a:pt x="1926" y="8719"/>
                    </a:lnTo>
                    <a:lnTo>
                      <a:pt x="1888" y="8675"/>
                    </a:lnTo>
                    <a:lnTo>
                      <a:pt x="1851" y="8632"/>
                    </a:lnTo>
                    <a:lnTo>
                      <a:pt x="1834" y="8610"/>
                    </a:lnTo>
                    <a:lnTo>
                      <a:pt x="1819" y="8587"/>
                    </a:lnTo>
                    <a:lnTo>
                      <a:pt x="1812" y="8575"/>
                    </a:lnTo>
                    <a:lnTo>
                      <a:pt x="1805" y="8563"/>
                    </a:lnTo>
                    <a:lnTo>
                      <a:pt x="1799" y="8550"/>
                    </a:lnTo>
                    <a:lnTo>
                      <a:pt x="1794" y="8537"/>
                    </a:lnTo>
                    <a:lnTo>
                      <a:pt x="1789" y="8524"/>
                    </a:lnTo>
                    <a:lnTo>
                      <a:pt x="1786" y="8511"/>
                    </a:lnTo>
                    <a:lnTo>
                      <a:pt x="1783" y="8498"/>
                    </a:lnTo>
                    <a:lnTo>
                      <a:pt x="1781" y="8484"/>
                    </a:lnTo>
                    <a:lnTo>
                      <a:pt x="1780" y="8469"/>
                    </a:lnTo>
                    <a:lnTo>
                      <a:pt x="1780" y="8454"/>
                    </a:lnTo>
                    <a:lnTo>
                      <a:pt x="1781" y="8439"/>
                    </a:lnTo>
                    <a:lnTo>
                      <a:pt x="1783" y="8424"/>
                    </a:lnTo>
                    <a:lnTo>
                      <a:pt x="2163" y="8016"/>
                    </a:lnTo>
                    <a:lnTo>
                      <a:pt x="2139" y="8009"/>
                    </a:lnTo>
                    <a:lnTo>
                      <a:pt x="2116" y="8002"/>
                    </a:lnTo>
                    <a:lnTo>
                      <a:pt x="2093" y="7997"/>
                    </a:lnTo>
                    <a:lnTo>
                      <a:pt x="2070" y="7991"/>
                    </a:lnTo>
                    <a:lnTo>
                      <a:pt x="2048" y="7987"/>
                    </a:lnTo>
                    <a:lnTo>
                      <a:pt x="2025" y="7983"/>
                    </a:lnTo>
                    <a:lnTo>
                      <a:pt x="2003" y="7981"/>
                    </a:lnTo>
                    <a:lnTo>
                      <a:pt x="1981" y="7977"/>
                    </a:lnTo>
                    <a:lnTo>
                      <a:pt x="1935" y="7974"/>
                    </a:lnTo>
                    <a:lnTo>
                      <a:pt x="1891" y="7972"/>
                    </a:lnTo>
                    <a:lnTo>
                      <a:pt x="1847" y="7972"/>
                    </a:lnTo>
                    <a:lnTo>
                      <a:pt x="1803" y="7972"/>
                    </a:lnTo>
                    <a:lnTo>
                      <a:pt x="1713" y="7973"/>
                    </a:lnTo>
                    <a:lnTo>
                      <a:pt x="1622" y="7973"/>
                    </a:lnTo>
                    <a:lnTo>
                      <a:pt x="1577" y="7971"/>
                    </a:lnTo>
                    <a:lnTo>
                      <a:pt x="1530" y="7966"/>
                    </a:lnTo>
                    <a:lnTo>
                      <a:pt x="1507" y="7964"/>
                    </a:lnTo>
                    <a:lnTo>
                      <a:pt x="1483" y="7961"/>
                    </a:lnTo>
                    <a:lnTo>
                      <a:pt x="1460" y="7957"/>
                    </a:lnTo>
                    <a:lnTo>
                      <a:pt x="1435" y="7952"/>
                    </a:lnTo>
                    <a:lnTo>
                      <a:pt x="1422" y="7935"/>
                    </a:lnTo>
                    <a:lnTo>
                      <a:pt x="1411" y="7918"/>
                    </a:lnTo>
                    <a:lnTo>
                      <a:pt x="1400" y="7901"/>
                    </a:lnTo>
                    <a:lnTo>
                      <a:pt x="1390" y="7882"/>
                    </a:lnTo>
                    <a:lnTo>
                      <a:pt x="1381" y="7865"/>
                    </a:lnTo>
                    <a:lnTo>
                      <a:pt x="1373" y="7847"/>
                    </a:lnTo>
                    <a:lnTo>
                      <a:pt x="1365" y="7828"/>
                    </a:lnTo>
                    <a:lnTo>
                      <a:pt x="1359" y="7810"/>
                    </a:lnTo>
                    <a:lnTo>
                      <a:pt x="1352" y="7791"/>
                    </a:lnTo>
                    <a:lnTo>
                      <a:pt x="1347" y="7773"/>
                    </a:lnTo>
                    <a:lnTo>
                      <a:pt x="1342" y="7755"/>
                    </a:lnTo>
                    <a:lnTo>
                      <a:pt x="1338" y="7735"/>
                    </a:lnTo>
                    <a:lnTo>
                      <a:pt x="1330" y="7697"/>
                    </a:lnTo>
                    <a:lnTo>
                      <a:pt x="1324" y="7658"/>
                    </a:lnTo>
                    <a:lnTo>
                      <a:pt x="1320" y="7621"/>
                    </a:lnTo>
                    <a:lnTo>
                      <a:pt x="1316" y="7581"/>
                    </a:lnTo>
                    <a:lnTo>
                      <a:pt x="1313" y="7542"/>
                    </a:lnTo>
                    <a:lnTo>
                      <a:pt x="1311" y="7502"/>
                    </a:lnTo>
                    <a:lnTo>
                      <a:pt x="1308" y="7462"/>
                    </a:lnTo>
                    <a:lnTo>
                      <a:pt x="1305" y="7422"/>
                    </a:lnTo>
                    <a:lnTo>
                      <a:pt x="1301" y="7382"/>
                    </a:lnTo>
                    <a:lnTo>
                      <a:pt x="1296" y="7342"/>
                    </a:lnTo>
                    <a:lnTo>
                      <a:pt x="1238" y="7291"/>
                    </a:lnTo>
                    <a:lnTo>
                      <a:pt x="1178" y="7238"/>
                    </a:lnTo>
                    <a:lnTo>
                      <a:pt x="1147" y="7212"/>
                    </a:lnTo>
                    <a:lnTo>
                      <a:pt x="1116" y="7188"/>
                    </a:lnTo>
                    <a:lnTo>
                      <a:pt x="1100" y="7176"/>
                    </a:lnTo>
                    <a:lnTo>
                      <a:pt x="1083" y="7166"/>
                    </a:lnTo>
                    <a:lnTo>
                      <a:pt x="1067" y="7156"/>
                    </a:lnTo>
                    <a:lnTo>
                      <a:pt x="1051" y="7146"/>
                    </a:lnTo>
                    <a:lnTo>
                      <a:pt x="1035" y="7138"/>
                    </a:lnTo>
                    <a:lnTo>
                      <a:pt x="1018" y="7130"/>
                    </a:lnTo>
                    <a:lnTo>
                      <a:pt x="1002" y="7123"/>
                    </a:lnTo>
                    <a:lnTo>
                      <a:pt x="985" y="7118"/>
                    </a:lnTo>
                    <a:lnTo>
                      <a:pt x="968" y="7113"/>
                    </a:lnTo>
                    <a:lnTo>
                      <a:pt x="952" y="7109"/>
                    </a:lnTo>
                    <a:lnTo>
                      <a:pt x="935" y="7107"/>
                    </a:lnTo>
                    <a:lnTo>
                      <a:pt x="917" y="7107"/>
                    </a:lnTo>
                    <a:lnTo>
                      <a:pt x="900" y="7107"/>
                    </a:lnTo>
                    <a:lnTo>
                      <a:pt x="882" y="7109"/>
                    </a:lnTo>
                    <a:lnTo>
                      <a:pt x="865" y="7114"/>
                    </a:lnTo>
                    <a:lnTo>
                      <a:pt x="848" y="7119"/>
                    </a:lnTo>
                    <a:lnTo>
                      <a:pt x="830" y="7127"/>
                    </a:lnTo>
                    <a:lnTo>
                      <a:pt x="813" y="7135"/>
                    </a:lnTo>
                    <a:lnTo>
                      <a:pt x="795" y="7146"/>
                    </a:lnTo>
                    <a:lnTo>
                      <a:pt x="778" y="7159"/>
                    </a:lnTo>
                    <a:lnTo>
                      <a:pt x="763" y="7162"/>
                    </a:lnTo>
                    <a:lnTo>
                      <a:pt x="748" y="7165"/>
                    </a:lnTo>
                    <a:lnTo>
                      <a:pt x="733" y="7166"/>
                    </a:lnTo>
                    <a:lnTo>
                      <a:pt x="718" y="7167"/>
                    </a:lnTo>
                    <a:lnTo>
                      <a:pt x="704" y="7167"/>
                    </a:lnTo>
                    <a:lnTo>
                      <a:pt x="690" y="7167"/>
                    </a:lnTo>
                    <a:lnTo>
                      <a:pt x="676" y="7166"/>
                    </a:lnTo>
                    <a:lnTo>
                      <a:pt x="662" y="7165"/>
                    </a:lnTo>
                    <a:lnTo>
                      <a:pt x="649" y="7162"/>
                    </a:lnTo>
                    <a:lnTo>
                      <a:pt x="635" y="7160"/>
                    </a:lnTo>
                    <a:lnTo>
                      <a:pt x="622" y="7157"/>
                    </a:lnTo>
                    <a:lnTo>
                      <a:pt x="609" y="7154"/>
                    </a:lnTo>
                    <a:lnTo>
                      <a:pt x="596" y="7149"/>
                    </a:lnTo>
                    <a:lnTo>
                      <a:pt x="583" y="7145"/>
                    </a:lnTo>
                    <a:lnTo>
                      <a:pt x="570" y="7140"/>
                    </a:lnTo>
                    <a:lnTo>
                      <a:pt x="558" y="7134"/>
                    </a:lnTo>
                    <a:lnTo>
                      <a:pt x="534" y="7121"/>
                    </a:lnTo>
                    <a:lnTo>
                      <a:pt x="511" y="7107"/>
                    </a:lnTo>
                    <a:lnTo>
                      <a:pt x="490" y="7091"/>
                    </a:lnTo>
                    <a:lnTo>
                      <a:pt x="469" y="7074"/>
                    </a:lnTo>
                    <a:lnTo>
                      <a:pt x="450" y="7054"/>
                    </a:lnTo>
                    <a:lnTo>
                      <a:pt x="432" y="7034"/>
                    </a:lnTo>
                    <a:lnTo>
                      <a:pt x="415" y="7012"/>
                    </a:lnTo>
                    <a:lnTo>
                      <a:pt x="399" y="6988"/>
                    </a:lnTo>
                    <a:lnTo>
                      <a:pt x="381" y="6975"/>
                    </a:lnTo>
                    <a:lnTo>
                      <a:pt x="366" y="6961"/>
                    </a:lnTo>
                    <a:lnTo>
                      <a:pt x="353" y="6945"/>
                    </a:lnTo>
                    <a:lnTo>
                      <a:pt x="342" y="6928"/>
                    </a:lnTo>
                    <a:lnTo>
                      <a:pt x="332" y="6910"/>
                    </a:lnTo>
                    <a:lnTo>
                      <a:pt x="324" y="6890"/>
                    </a:lnTo>
                    <a:lnTo>
                      <a:pt x="318" y="6870"/>
                    </a:lnTo>
                    <a:lnTo>
                      <a:pt x="313" y="6848"/>
                    </a:lnTo>
                    <a:lnTo>
                      <a:pt x="308" y="6826"/>
                    </a:lnTo>
                    <a:lnTo>
                      <a:pt x="305" y="6804"/>
                    </a:lnTo>
                    <a:lnTo>
                      <a:pt x="302" y="6781"/>
                    </a:lnTo>
                    <a:lnTo>
                      <a:pt x="300" y="6758"/>
                    </a:lnTo>
                    <a:lnTo>
                      <a:pt x="297" y="6713"/>
                    </a:lnTo>
                    <a:lnTo>
                      <a:pt x="293" y="6669"/>
                    </a:lnTo>
                    <a:lnTo>
                      <a:pt x="291" y="6647"/>
                    </a:lnTo>
                    <a:lnTo>
                      <a:pt x="288" y="6626"/>
                    </a:lnTo>
                    <a:lnTo>
                      <a:pt x="284" y="6606"/>
                    </a:lnTo>
                    <a:lnTo>
                      <a:pt x="280" y="6587"/>
                    </a:lnTo>
                    <a:lnTo>
                      <a:pt x="274" y="6569"/>
                    </a:lnTo>
                    <a:lnTo>
                      <a:pt x="267" y="6552"/>
                    </a:lnTo>
                    <a:lnTo>
                      <a:pt x="259" y="6537"/>
                    </a:lnTo>
                    <a:lnTo>
                      <a:pt x="249" y="6523"/>
                    </a:lnTo>
                    <a:lnTo>
                      <a:pt x="237" y="6511"/>
                    </a:lnTo>
                    <a:lnTo>
                      <a:pt x="224" y="6501"/>
                    </a:lnTo>
                    <a:lnTo>
                      <a:pt x="207" y="6492"/>
                    </a:lnTo>
                    <a:lnTo>
                      <a:pt x="189" y="6486"/>
                    </a:lnTo>
                    <a:lnTo>
                      <a:pt x="168" y="6483"/>
                    </a:lnTo>
                    <a:lnTo>
                      <a:pt x="145" y="6480"/>
                    </a:lnTo>
                    <a:lnTo>
                      <a:pt x="119" y="6482"/>
                    </a:lnTo>
                    <a:lnTo>
                      <a:pt x="90" y="6485"/>
                    </a:lnTo>
                    <a:lnTo>
                      <a:pt x="80" y="6455"/>
                    </a:lnTo>
                    <a:lnTo>
                      <a:pt x="72" y="6423"/>
                    </a:lnTo>
                    <a:lnTo>
                      <a:pt x="65" y="6392"/>
                    </a:lnTo>
                    <a:lnTo>
                      <a:pt x="58" y="6359"/>
                    </a:lnTo>
                    <a:lnTo>
                      <a:pt x="53" y="6327"/>
                    </a:lnTo>
                    <a:lnTo>
                      <a:pt x="48" y="6293"/>
                    </a:lnTo>
                    <a:lnTo>
                      <a:pt x="43" y="6260"/>
                    </a:lnTo>
                    <a:lnTo>
                      <a:pt x="40" y="6226"/>
                    </a:lnTo>
                    <a:lnTo>
                      <a:pt x="38" y="6192"/>
                    </a:lnTo>
                    <a:lnTo>
                      <a:pt x="36" y="6157"/>
                    </a:lnTo>
                    <a:lnTo>
                      <a:pt x="35" y="6123"/>
                    </a:lnTo>
                    <a:lnTo>
                      <a:pt x="34" y="6088"/>
                    </a:lnTo>
                    <a:lnTo>
                      <a:pt x="33" y="6018"/>
                    </a:lnTo>
                    <a:lnTo>
                      <a:pt x="33" y="5948"/>
                    </a:lnTo>
                    <a:lnTo>
                      <a:pt x="34" y="5877"/>
                    </a:lnTo>
                    <a:lnTo>
                      <a:pt x="34" y="5807"/>
                    </a:lnTo>
                    <a:lnTo>
                      <a:pt x="34" y="5739"/>
                    </a:lnTo>
                    <a:lnTo>
                      <a:pt x="32" y="5672"/>
                    </a:lnTo>
                    <a:lnTo>
                      <a:pt x="30" y="5640"/>
                    </a:lnTo>
                    <a:lnTo>
                      <a:pt x="28" y="5607"/>
                    </a:lnTo>
                    <a:lnTo>
                      <a:pt x="25" y="5575"/>
                    </a:lnTo>
                    <a:lnTo>
                      <a:pt x="22" y="5543"/>
                    </a:lnTo>
                    <a:lnTo>
                      <a:pt x="18" y="5513"/>
                    </a:lnTo>
                    <a:lnTo>
                      <a:pt x="13" y="5483"/>
                    </a:lnTo>
                    <a:lnTo>
                      <a:pt x="7" y="5454"/>
                    </a:lnTo>
                    <a:lnTo>
                      <a:pt x="0" y="5426"/>
                    </a:lnTo>
                    <a:lnTo>
                      <a:pt x="50" y="5361"/>
                    </a:lnTo>
                    <a:lnTo>
                      <a:pt x="80" y="5366"/>
                    </a:lnTo>
                    <a:lnTo>
                      <a:pt x="109" y="5373"/>
                    </a:lnTo>
                    <a:lnTo>
                      <a:pt x="138" y="5381"/>
                    </a:lnTo>
                    <a:lnTo>
                      <a:pt x="166" y="5391"/>
                    </a:lnTo>
                    <a:lnTo>
                      <a:pt x="222" y="5414"/>
                    </a:lnTo>
                    <a:lnTo>
                      <a:pt x="277" y="5435"/>
                    </a:lnTo>
                    <a:lnTo>
                      <a:pt x="304" y="5446"/>
                    </a:lnTo>
                    <a:lnTo>
                      <a:pt x="330" y="5457"/>
                    </a:lnTo>
                    <a:lnTo>
                      <a:pt x="357" y="5466"/>
                    </a:lnTo>
                    <a:lnTo>
                      <a:pt x="383" y="5472"/>
                    </a:lnTo>
                    <a:lnTo>
                      <a:pt x="397" y="5475"/>
                    </a:lnTo>
                    <a:lnTo>
                      <a:pt x="410" y="5478"/>
                    </a:lnTo>
                    <a:lnTo>
                      <a:pt x="423" y="5480"/>
                    </a:lnTo>
                    <a:lnTo>
                      <a:pt x="436" y="5481"/>
                    </a:lnTo>
                    <a:lnTo>
                      <a:pt x="449" y="5481"/>
                    </a:lnTo>
                    <a:lnTo>
                      <a:pt x="462" y="5481"/>
                    </a:lnTo>
                    <a:lnTo>
                      <a:pt x="475" y="5481"/>
                    </a:lnTo>
                    <a:lnTo>
                      <a:pt x="488" y="5479"/>
                    </a:lnTo>
                    <a:lnTo>
                      <a:pt x="498" y="5427"/>
                    </a:lnTo>
                    <a:lnTo>
                      <a:pt x="510" y="5374"/>
                    </a:lnTo>
                    <a:lnTo>
                      <a:pt x="522" y="5322"/>
                    </a:lnTo>
                    <a:lnTo>
                      <a:pt x="537" y="5270"/>
                    </a:lnTo>
                    <a:lnTo>
                      <a:pt x="544" y="5245"/>
                    </a:lnTo>
                    <a:lnTo>
                      <a:pt x="553" y="5219"/>
                    </a:lnTo>
                    <a:lnTo>
                      <a:pt x="561" y="5194"/>
                    </a:lnTo>
                    <a:lnTo>
                      <a:pt x="572" y="5170"/>
                    </a:lnTo>
                    <a:lnTo>
                      <a:pt x="582" y="5145"/>
                    </a:lnTo>
                    <a:lnTo>
                      <a:pt x="592" y="5121"/>
                    </a:lnTo>
                    <a:lnTo>
                      <a:pt x="603" y="5097"/>
                    </a:lnTo>
                    <a:lnTo>
                      <a:pt x="615" y="5073"/>
                    </a:lnTo>
                    <a:lnTo>
                      <a:pt x="627" y="5051"/>
                    </a:lnTo>
                    <a:lnTo>
                      <a:pt x="639" y="5027"/>
                    </a:lnTo>
                    <a:lnTo>
                      <a:pt x="653" y="5005"/>
                    </a:lnTo>
                    <a:lnTo>
                      <a:pt x="667" y="4984"/>
                    </a:lnTo>
                    <a:lnTo>
                      <a:pt x="682" y="4962"/>
                    </a:lnTo>
                    <a:lnTo>
                      <a:pt x="697" y="4941"/>
                    </a:lnTo>
                    <a:lnTo>
                      <a:pt x="713" y="4922"/>
                    </a:lnTo>
                    <a:lnTo>
                      <a:pt x="730" y="4901"/>
                    </a:lnTo>
                    <a:lnTo>
                      <a:pt x="749" y="4883"/>
                    </a:lnTo>
                    <a:lnTo>
                      <a:pt x="768" y="4865"/>
                    </a:lnTo>
                    <a:lnTo>
                      <a:pt x="787" y="4847"/>
                    </a:lnTo>
                    <a:lnTo>
                      <a:pt x="807" y="4831"/>
                    </a:lnTo>
                    <a:lnTo>
                      <a:pt x="828" y="4815"/>
                    </a:lnTo>
                    <a:lnTo>
                      <a:pt x="850" y="4800"/>
                    </a:lnTo>
                    <a:lnTo>
                      <a:pt x="873" y="4786"/>
                    </a:lnTo>
                    <a:lnTo>
                      <a:pt x="897" y="4772"/>
                    </a:lnTo>
                    <a:lnTo>
                      <a:pt x="1117" y="4708"/>
                    </a:lnTo>
                    <a:lnTo>
                      <a:pt x="1122" y="4676"/>
                    </a:lnTo>
                    <a:lnTo>
                      <a:pt x="1126" y="4642"/>
                    </a:lnTo>
                    <a:lnTo>
                      <a:pt x="1129" y="4609"/>
                    </a:lnTo>
                    <a:lnTo>
                      <a:pt x="1130" y="4575"/>
                    </a:lnTo>
                    <a:lnTo>
                      <a:pt x="1130" y="4541"/>
                    </a:lnTo>
                    <a:lnTo>
                      <a:pt x="1130" y="4506"/>
                    </a:lnTo>
                    <a:lnTo>
                      <a:pt x="1128" y="4470"/>
                    </a:lnTo>
                    <a:lnTo>
                      <a:pt x="1126" y="4436"/>
                    </a:lnTo>
                    <a:lnTo>
                      <a:pt x="1112" y="4292"/>
                    </a:lnTo>
                    <a:lnTo>
                      <a:pt x="1099" y="4149"/>
                    </a:lnTo>
                    <a:lnTo>
                      <a:pt x="1096" y="4115"/>
                    </a:lnTo>
                    <a:lnTo>
                      <a:pt x="1095" y="4079"/>
                    </a:lnTo>
                    <a:lnTo>
                      <a:pt x="1095" y="4044"/>
                    </a:lnTo>
                    <a:lnTo>
                      <a:pt x="1096" y="4011"/>
                    </a:lnTo>
                    <a:lnTo>
                      <a:pt x="1099" y="3976"/>
                    </a:lnTo>
                    <a:lnTo>
                      <a:pt x="1102" y="3943"/>
                    </a:lnTo>
                    <a:lnTo>
                      <a:pt x="1107" y="3910"/>
                    </a:lnTo>
                    <a:lnTo>
                      <a:pt x="1114" y="3878"/>
                    </a:lnTo>
                    <a:lnTo>
                      <a:pt x="1122" y="3847"/>
                    </a:lnTo>
                    <a:lnTo>
                      <a:pt x="1133" y="3815"/>
                    </a:lnTo>
                    <a:lnTo>
                      <a:pt x="1145" y="3785"/>
                    </a:lnTo>
                    <a:lnTo>
                      <a:pt x="1160" y="3756"/>
                    </a:lnTo>
                    <a:lnTo>
                      <a:pt x="1177" y="3728"/>
                    </a:lnTo>
                    <a:lnTo>
                      <a:pt x="1197" y="3700"/>
                    </a:lnTo>
                    <a:lnTo>
                      <a:pt x="1220" y="3674"/>
                    </a:lnTo>
                    <a:lnTo>
                      <a:pt x="1245" y="3648"/>
                    </a:lnTo>
                    <a:lnTo>
                      <a:pt x="1255" y="3634"/>
                    </a:lnTo>
                    <a:lnTo>
                      <a:pt x="1265" y="3621"/>
                    </a:lnTo>
                    <a:lnTo>
                      <a:pt x="1278" y="3608"/>
                    </a:lnTo>
                    <a:lnTo>
                      <a:pt x="1291" y="3596"/>
                    </a:lnTo>
                    <a:lnTo>
                      <a:pt x="1306" y="3584"/>
                    </a:lnTo>
                    <a:lnTo>
                      <a:pt x="1321" y="3572"/>
                    </a:lnTo>
                    <a:lnTo>
                      <a:pt x="1336" y="3560"/>
                    </a:lnTo>
                    <a:lnTo>
                      <a:pt x="1352" y="3549"/>
                    </a:lnTo>
                    <a:lnTo>
                      <a:pt x="1385" y="3528"/>
                    </a:lnTo>
                    <a:lnTo>
                      <a:pt x="1418" y="3505"/>
                    </a:lnTo>
                    <a:lnTo>
                      <a:pt x="1451" y="3484"/>
                    </a:lnTo>
                    <a:lnTo>
                      <a:pt x="1479" y="3462"/>
                    </a:lnTo>
                    <a:lnTo>
                      <a:pt x="1492" y="3450"/>
                    </a:lnTo>
                    <a:lnTo>
                      <a:pt x="1503" y="3439"/>
                    </a:lnTo>
                    <a:lnTo>
                      <a:pt x="1513" y="3426"/>
                    </a:lnTo>
                    <a:lnTo>
                      <a:pt x="1521" y="3414"/>
                    </a:lnTo>
                    <a:lnTo>
                      <a:pt x="1528" y="3401"/>
                    </a:lnTo>
                    <a:lnTo>
                      <a:pt x="1533" y="3388"/>
                    </a:lnTo>
                    <a:lnTo>
                      <a:pt x="1535" y="3374"/>
                    </a:lnTo>
                    <a:lnTo>
                      <a:pt x="1536" y="3360"/>
                    </a:lnTo>
                    <a:lnTo>
                      <a:pt x="1534" y="3345"/>
                    </a:lnTo>
                    <a:lnTo>
                      <a:pt x="1529" y="3330"/>
                    </a:lnTo>
                    <a:lnTo>
                      <a:pt x="1521" y="3314"/>
                    </a:lnTo>
                    <a:lnTo>
                      <a:pt x="1511" y="3297"/>
                    </a:lnTo>
                    <a:lnTo>
                      <a:pt x="1497" y="3278"/>
                    </a:lnTo>
                    <a:lnTo>
                      <a:pt x="1480" y="3260"/>
                    </a:lnTo>
                    <a:lnTo>
                      <a:pt x="1460" y="3240"/>
                    </a:lnTo>
                    <a:lnTo>
                      <a:pt x="1435" y="3220"/>
                    </a:lnTo>
                    <a:lnTo>
                      <a:pt x="1419" y="3184"/>
                    </a:lnTo>
                    <a:lnTo>
                      <a:pt x="1402" y="3150"/>
                    </a:lnTo>
                    <a:lnTo>
                      <a:pt x="1385" y="3115"/>
                    </a:lnTo>
                    <a:lnTo>
                      <a:pt x="1367" y="3081"/>
                    </a:lnTo>
                    <a:lnTo>
                      <a:pt x="1331" y="3013"/>
                    </a:lnTo>
                    <a:lnTo>
                      <a:pt x="1293" y="2946"/>
                    </a:lnTo>
                    <a:lnTo>
                      <a:pt x="1214" y="2815"/>
                    </a:lnTo>
                    <a:lnTo>
                      <a:pt x="1134" y="2683"/>
                    </a:lnTo>
                    <a:lnTo>
                      <a:pt x="1093" y="2617"/>
                    </a:lnTo>
                    <a:lnTo>
                      <a:pt x="1054" y="2551"/>
                    </a:lnTo>
                    <a:lnTo>
                      <a:pt x="1016" y="2484"/>
                    </a:lnTo>
                    <a:lnTo>
                      <a:pt x="978" y="2417"/>
                    </a:lnTo>
                    <a:lnTo>
                      <a:pt x="960" y="2383"/>
                    </a:lnTo>
                    <a:lnTo>
                      <a:pt x="943" y="2349"/>
                    </a:lnTo>
                    <a:lnTo>
                      <a:pt x="926" y="2314"/>
                    </a:lnTo>
                    <a:lnTo>
                      <a:pt x="908" y="2280"/>
                    </a:lnTo>
                    <a:lnTo>
                      <a:pt x="892" y="2245"/>
                    </a:lnTo>
                    <a:lnTo>
                      <a:pt x="876" y="2209"/>
                    </a:lnTo>
                    <a:lnTo>
                      <a:pt x="861" y="2174"/>
                    </a:lnTo>
                    <a:lnTo>
                      <a:pt x="847" y="2138"/>
                    </a:lnTo>
                    <a:lnTo>
                      <a:pt x="868" y="2102"/>
                    </a:lnTo>
                    <a:lnTo>
                      <a:pt x="890" y="2068"/>
                    </a:lnTo>
                    <a:lnTo>
                      <a:pt x="913" y="2034"/>
                    </a:lnTo>
                    <a:lnTo>
                      <a:pt x="939" y="2001"/>
                    </a:lnTo>
                    <a:lnTo>
                      <a:pt x="964" y="1969"/>
                    </a:lnTo>
                    <a:lnTo>
                      <a:pt x="990" y="1938"/>
                    </a:lnTo>
                    <a:lnTo>
                      <a:pt x="1018" y="1909"/>
                    </a:lnTo>
                    <a:lnTo>
                      <a:pt x="1046" y="1880"/>
                    </a:lnTo>
                    <a:lnTo>
                      <a:pt x="1075" y="1853"/>
                    </a:lnTo>
                    <a:lnTo>
                      <a:pt x="1106" y="1826"/>
                    </a:lnTo>
                    <a:lnTo>
                      <a:pt x="1137" y="1801"/>
                    </a:lnTo>
                    <a:lnTo>
                      <a:pt x="1168" y="1777"/>
                    </a:lnTo>
                    <a:lnTo>
                      <a:pt x="1201" y="1754"/>
                    </a:lnTo>
                    <a:lnTo>
                      <a:pt x="1234" y="1733"/>
                    </a:lnTo>
                    <a:lnTo>
                      <a:pt x="1268" y="1712"/>
                    </a:lnTo>
                    <a:lnTo>
                      <a:pt x="1303" y="1694"/>
                    </a:lnTo>
                    <a:lnTo>
                      <a:pt x="1338" y="1677"/>
                    </a:lnTo>
                    <a:lnTo>
                      <a:pt x="1374" y="1660"/>
                    </a:lnTo>
                    <a:lnTo>
                      <a:pt x="1411" y="1646"/>
                    </a:lnTo>
                    <a:lnTo>
                      <a:pt x="1447" y="1633"/>
                    </a:lnTo>
                    <a:lnTo>
                      <a:pt x="1486" y="1621"/>
                    </a:lnTo>
                    <a:lnTo>
                      <a:pt x="1524" y="1612"/>
                    </a:lnTo>
                    <a:lnTo>
                      <a:pt x="1562" y="1603"/>
                    </a:lnTo>
                    <a:lnTo>
                      <a:pt x="1601" y="1597"/>
                    </a:lnTo>
                    <a:lnTo>
                      <a:pt x="1641" y="1591"/>
                    </a:lnTo>
                    <a:lnTo>
                      <a:pt x="1680" y="1587"/>
                    </a:lnTo>
                    <a:lnTo>
                      <a:pt x="1720" y="1586"/>
                    </a:lnTo>
                    <a:lnTo>
                      <a:pt x="1760" y="1586"/>
                    </a:lnTo>
                    <a:lnTo>
                      <a:pt x="1801" y="1587"/>
                    </a:lnTo>
                    <a:lnTo>
                      <a:pt x="1842" y="1590"/>
                    </a:lnTo>
                    <a:lnTo>
                      <a:pt x="1882" y="1595"/>
                    </a:lnTo>
                    <a:lnTo>
                      <a:pt x="1923" y="1603"/>
                    </a:lnTo>
                    <a:lnTo>
                      <a:pt x="1935" y="1602"/>
                    </a:lnTo>
                    <a:lnTo>
                      <a:pt x="1947" y="1602"/>
                    </a:lnTo>
                    <a:lnTo>
                      <a:pt x="1959" y="1604"/>
                    </a:lnTo>
                    <a:lnTo>
                      <a:pt x="1972" y="1608"/>
                    </a:lnTo>
                    <a:lnTo>
                      <a:pt x="1985" y="1613"/>
                    </a:lnTo>
                    <a:lnTo>
                      <a:pt x="1997" y="1619"/>
                    </a:lnTo>
                    <a:lnTo>
                      <a:pt x="2009" y="1626"/>
                    </a:lnTo>
                    <a:lnTo>
                      <a:pt x="2021" y="1633"/>
                    </a:lnTo>
                    <a:lnTo>
                      <a:pt x="2069" y="1668"/>
                    </a:lnTo>
                    <a:lnTo>
                      <a:pt x="2115" y="1704"/>
                    </a:lnTo>
                    <a:lnTo>
                      <a:pt x="2126" y="1710"/>
                    </a:lnTo>
                    <a:lnTo>
                      <a:pt x="2137" y="1718"/>
                    </a:lnTo>
                    <a:lnTo>
                      <a:pt x="2147" y="1723"/>
                    </a:lnTo>
                    <a:lnTo>
                      <a:pt x="2159" y="1727"/>
                    </a:lnTo>
                    <a:lnTo>
                      <a:pt x="2169" y="1731"/>
                    </a:lnTo>
                    <a:lnTo>
                      <a:pt x="2179" y="1733"/>
                    </a:lnTo>
                    <a:lnTo>
                      <a:pt x="2189" y="1733"/>
                    </a:lnTo>
                    <a:lnTo>
                      <a:pt x="2198" y="1731"/>
                    </a:lnTo>
                    <a:lnTo>
                      <a:pt x="2207" y="1727"/>
                    </a:lnTo>
                    <a:lnTo>
                      <a:pt x="2216" y="1722"/>
                    </a:lnTo>
                    <a:lnTo>
                      <a:pt x="2225" y="1713"/>
                    </a:lnTo>
                    <a:lnTo>
                      <a:pt x="2233" y="1704"/>
                    </a:lnTo>
                    <a:lnTo>
                      <a:pt x="2241" y="1691"/>
                    </a:lnTo>
                    <a:lnTo>
                      <a:pt x="2248" y="1674"/>
                    </a:lnTo>
                    <a:lnTo>
                      <a:pt x="2255" y="1656"/>
                    </a:lnTo>
                    <a:lnTo>
                      <a:pt x="2262" y="1634"/>
                    </a:lnTo>
                    <a:lnTo>
                      <a:pt x="2283" y="1518"/>
                    </a:lnTo>
                    <a:lnTo>
                      <a:pt x="2304" y="1398"/>
                    </a:lnTo>
                    <a:lnTo>
                      <a:pt x="2324" y="1278"/>
                    </a:lnTo>
                    <a:lnTo>
                      <a:pt x="2345" y="1159"/>
                    </a:lnTo>
                    <a:lnTo>
                      <a:pt x="2355" y="1099"/>
                    </a:lnTo>
                    <a:lnTo>
                      <a:pt x="2366" y="1041"/>
                    </a:lnTo>
                    <a:lnTo>
                      <a:pt x="2377" y="984"/>
                    </a:lnTo>
                    <a:lnTo>
                      <a:pt x="2388" y="928"/>
                    </a:lnTo>
                    <a:lnTo>
                      <a:pt x="2400" y="871"/>
                    </a:lnTo>
                    <a:lnTo>
                      <a:pt x="2413" y="817"/>
                    </a:lnTo>
                    <a:lnTo>
                      <a:pt x="2427" y="765"/>
                    </a:lnTo>
                    <a:lnTo>
                      <a:pt x="2441" y="714"/>
                    </a:lnTo>
                    <a:lnTo>
                      <a:pt x="2484" y="698"/>
                    </a:lnTo>
                    <a:lnTo>
                      <a:pt x="2529" y="684"/>
                    </a:lnTo>
                    <a:lnTo>
                      <a:pt x="2574" y="671"/>
                    </a:lnTo>
                    <a:lnTo>
                      <a:pt x="2619" y="660"/>
                    </a:lnTo>
                    <a:lnTo>
                      <a:pt x="2665" y="650"/>
                    </a:lnTo>
                    <a:lnTo>
                      <a:pt x="2713" y="640"/>
                    </a:lnTo>
                    <a:lnTo>
                      <a:pt x="2759" y="633"/>
                    </a:lnTo>
                    <a:lnTo>
                      <a:pt x="2806" y="626"/>
                    </a:lnTo>
                    <a:lnTo>
                      <a:pt x="2854" y="621"/>
                    </a:lnTo>
                    <a:lnTo>
                      <a:pt x="2901" y="616"/>
                    </a:lnTo>
                    <a:lnTo>
                      <a:pt x="2948" y="613"/>
                    </a:lnTo>
                    <a:lnTo>
                      <a:pt x="2995" y="612"/>
                    </a:lnTo>
                    <a:lnTo>
                      <a:pt x="3042" y="611"/>
                    </a:lnTo>
                    <a:lnTo>
                      <a:pt x="3088" y="612"/>
                    </a:lnTo>
                    <a:lnTo>
                      <a:pt x="3133" y="614"/>
                    </a:lnTo>
                    <a:lnTo>
                      <a:pt x="3178" y="617"/>
                    </a:lnTo>
                    <a:lnTo>
                      <a:pt x="3468" y="1292"/>
                    </a:lnTo>
                    <a:lnTo>
                      <a:pt x="3500" y="1264"/>
                    </a:lnTo>
                    <a:lnTo>
                      <a:pt x="3533" y="1237"/>
                    </a:lnTo>
                    <a:lnTo>
                      <a:pt x="3569" y="1211"/>
                    </a:lnTo>
                    <a:lnTo>
                      <a:pt x="3605" y="1187"/>
                    </a:lnTo>
                    <a:lnTo>
                      <a:pt x="3641" y="1163"/>
                    </a:lnTo>
                    <a:lnTo>
                      <a:pt x="3679" y="1142"/>
                    </a:lnTo>
                    <a:lnTo>
                      <a:pt x="3717" y="1121"/>
                    </a:lnTo>
                    <a:lnTo>
                      <a:pt x="3757" y="1103"/>
                    </a:lnTo>
                    <a:lnTo>
                      <a:pt x="3797" y="1085"/>
                    </a:lnTo>
                    <a:lnTo>
                      <a:pt x="3838" y="1069"/>
                    </a:lnTo>
                    <a:lnTo>
                      <a:pt x="3879" y="1054"/>
                    </a:lnTo>
                    <a:lnTo>
                      <a:pt x="3922" y="1041"/>
                    </a:lnTo>
                    <a:lnTo>
                      <a:pt x="3964" y="1029"/>
                    </a:lnTo>
                    <a:lnTo>
                      <a:pt x="4006" y="1019"/>
                    </a:lnTo>
                    <a:lnTo>
                      <a:pt x="4049" y="1011"/>
                    </a:lnTo>
                    <a:lnTo>
                      <a:pt x="4093" y="1003"/>
                    </a:lnTo>
                    <a:lnTo>
                      <a:pt x="4137" y="998"/>
                    </a:lnTo>
                    <a:lnTo>
                      <a:pt x="4180" y="993"/>
                    </a:lnTo>
                    <a:lnTo>
                      <a:pt x="4223" y="990"/>
                    </a:lnTo>
                    <a:lnTo>
                      <a:pt x="4268" y="989"/>
                    </a:lnTo>
                    <a:lnTo>
                      <a:pt x="4311" y="989"/>
                    </a:lnTo>
                    <a:lnTo>
                      <a:pt x="4354" y="991"/>
                    </a:lnTo>
                    <a:lnTo>
                      <a:pt x="4397" y="995"/>
                    </a:lnTo>
                    <a:lnTo>
                      <a:pt x="4441" y="1000"/>
                    </a:lnTo>
                    <a:lnTo>
                      <a:pt x="4483" y="1006"/>
                    </a:lnTo>
                    <a:lnTo>
                      <a:pt x="4525" y="1015"/>
                    </a:lnTo>
                    <a:lnTo>
                      <a:pt x="4566" y="1025"/>
                    </a:lnTo>
                    <a:lnTo>
                      <a:pt x="4606" y="1037"/>
                    </a:lnTo>
                    <a:lnTo>
                      <a:pt x="4647" y="1050"/>
                    </a:lnTo>
                    <a:lnTo>
                      <a:pt x="4687" y="1065"/>
                    </a:lnTo>
                    <a:lnTo>
                      <a:pt x="4725" y="1081"/>
                    </a:lnTo>
                    <a:lnTo>
                      <a:pt x="4763" y="1099"/>
                    </a:lnTo>
                    <a:lnTo>
                      <a:pt x="4767" y="1081"/>
                    </a:lnTo>
                    <a:lnTo>
                      <a:pt x="4770" y="1063"/>
                    </a:lnTo>
                    <a:lnTo>
                      <a:pt x="4772" y="1044"/>
                    </a:lnTo>
                    <a:lnTo>
                      <a:pt x="4773" y="1026"/>
                    </a:lnTo>
                    <a:lnTo>
                      <a:pt x="4773" y="1008"/>
                    </a:lnTo>
                    <a:lnTo>
                      <a:pt x="4773" y="989"/>
                    </a:lnTo>
                    <a:lnTo>
                      <a:pt x="4772" y="970"/>
                    </a:lnTo>
                    <a:lnTo>
                      <a:pt x="4770" y="951"/>
                    </a:lnTo>
                    <a:lnTo>
                      <a:pt x="4764" y="914"/>
                    </a:lnTo>
                    <a:lnTo>
                      <a:pt x="4756" y="875"/>
                    </a:lnTo>
                    <a:lnTo>
                      <a:pt x="4747" y="836"/>
                    </a:lnTo>
                    <a:lnTo>
                      <a:pt x="4737" y="797"/>
                    </a:lnTo>
                    <a:lnTo>
                      <a:pt x="4715" y="718"/>
                    </a:lnTo>
                    <a:lnTo>
                      <a:pt x="4694" y="639"/>
                    </a:lnTo>
                    <a:lnTo>
                      <a:pt x="4686" y="599"/>
                    </a:lnTo>
                    <a:lnTo>
                      <a:pt x="4679" y="559"/>
                    </a:lnTo>
                    <a:lnTo>
                      <a:pt x="4677" y="538"/>
                    </a:lnTo>
                    <a:lnTo>
                      <a:pt x="4675" y="519"/>
                    </a:lnTo>
                    <a:lnTo>
                      <a:pt x="4674" y="498"/>
                    </a:lnTo>
                    <a:lnTo>
                      <a:pt x="4674" y="478"/>
                    </a:lnTo>
                    <a:lnTo>
                      <a:pt x="4722" y="465"/>
                    </a:lnTo>
                    <a:lnTo>
                      <a:pt x="4773" y="453"/>
                    </a:lnTo>
                    <a:lnTo>
                      <a:pt x="4825" y="442"/>
                    </a:lnTo>
                    <a:lnTo>
                      <a:pt x="4877" y="433"/>
                    </a:lnTo>
                    <a:lnTo>
                      <a:pt x="4929" y="424"/>
                    </a:lnTo>
                    <a:lnTo>
                      <a:pt x="4984" y="417"/>
                    </a:lnTo>
                    <a:lnTo>
                      <a:pt x="5037" y="412"/>
                    </a:lnTo>
                    <a:lnTo>
                      <a:pt x="5090" y="408"/>
                    </a:lnTo>
                    <a:lnTo>
                      <a:pt x="5145" y="404"/>
                    </a:lnTo>
                    <a:lnTo>
                      <a:pt x="5198" y="403"/>
                    </a:lnTo>
                    <a:lnTo>
                      <a:pt x="5250" y="403"/>
                    </a:lnTo>
                    <a:lnTo>
                      <a:pt x="5302" y="404"/>
                    </a:lnTo>
                    <a:lnTo>
                      <a:pt x="5354" y="408"/>
                    </a:lnTo>
                    <a:lnTo>
                      <a:pt x="5404" y="412"/>
                    </a:lnTo>
                    <a:lnTo>
                      <a:pt x="5453" y="417"/>
                    </a:lnTo>
                    <a:lnTo>
                      <a:pt x="5501" y="425"/>
                    </a:lnTo>
                    <a:lnTo>
                      <a:pt x="5512" y="436"/>
                    </a:lnTo>
                    <a:lnTo>
                      <a:pt x="5522" y="449"/>
                    </a:lnTo>
                    <a:lnTo>
                      <a:pt x="5532" y="462"/>
                    </a:lnTo>
                    <a:lnTo>
                      <a:pt x="5540" y="475"/>
                    </a:lnTo>
                    <a:lnTo>
                      <a:pt x="5547" y="489"/>
                    </a:lnTo>
                    <a:lnTo>
                      <a:pt x="5553" y="503"/>
                    </a:lnTo>
                    <a:lnTo>
                      <a:pt x="5558" y="518"/>
                    </a:lnTo>
                    <a:lnTo>
                      <a:pt x="5563" y="534"/>
                    </a:lnTo>
                    <a:lnTo>
                      <a:pt x="5567" y="549"/>
                    </a:lnTo>
                    <a:lnTo>
                      <a:pt x="5570" y="567"/>
                    </a:lnTo>
                    <a:lnTo>
                      <a:pt x="5573" y="583"/>
                    </a:lnTo>
                    <a:lnTo>
                      <a:pt x="5576" y="600"/>
                    </a:lnTo>
                    <a:lnTo>
                      <a:pt x="5580" y="635"/>
                    </a:lnTo>
                    <a:lnTo>
                      <a:pt x="5583" y="670"/>
                    </a:lnTo>
                    <a:lnTo>
                      <a:pt x="5585" y="706"/>
                    </a:lnTo>
                    <a:lnTo>
                      <a:pt x="5588" y="742"/>
                    </a:lnTo>
                    <a:lnTo>
                      <a:pt x="5593" y="777"/>
                    </a:lnTo>
                    <a:lnTo>
                      <a:pt x="5598" y="812"/>
                    </a:lnTo>
                    <a:lnTo>
                      <a:pt x="5602" y="829"/>
                    </a:lnTo>
                    <a:lnTo>
                      <a:pt x="5606" y="845"/>
                    </a:lnTo>
                    <a:lnTo>
                      <a:pt x="5611" y="863"/>
                    </a:lnTo>
                    <a:lnTo>
                      <a:pt x="5617" y="879"/>
                    </a:lnTo>
                    <a:lnTo>
                      <a:pt x="5624" y="894"/>
                    </a:lnTo>
                    <a:lnTo>
                      <a:pt x="5631" y="909"/>
                    </a:lnTo>
                    <a:lnTo>
                      <a:pt x="5640" y="924"/>
                    </a:lnTo>
                    <a:lnTo>
                      <a:pt x="5649" y="938"/>
                    </a:lnTo>
                    <a:lnTo>
                      <a:pt x="5673" y="943"/>
                    </a:lnTo>
                    <a:lnTo>
                      <a:pt x="5695" y="945"/>
                    </a:lnTo>
                    <a:lnTo>
                      <a:pt x="5717" y="946"/>
                    </a:lnTo>
                    <a:lnTo>
                      <a:pt x="5739" y="946"/>
                    </a:lnTo>
                    <a:lnTo>
                      <a:pt x="5761" y="946"/>
                    </a:lnTo>
                    <a:lnTo>
                      <a:pt x="5783" y="944"/>
                    </a:lnTo>
                    <a:lnTo>
                      <a:pt x="5804" y="942"/>
                    </a:lnTo>
                    <a:lnTo>
                      <a:pt x="5825" y="937"/>
                    </a:lnTo>
                    <a:lnTo>
                      <a:pt x="5847" y="933"/>
                    </a:lnTo>
                    <a:lnTo>
                      <a:pt x="5867" y="926"/>
                    </a:lnTo>
                    <a:lnTo>
                      <a:pt x="5886" y="920"/>
                    </a:lnTo>
                    <a:lnTo>
                      <a:pt x="5905" y="912"/>
                    </a:lnTo>
                    <a:lnTo>
                      <a:pt x="5923" y="903"/>
                    </a:lnTo>
                    <a:lnTo>
                      <a:pt x="5941" y="893"/>
                    </a:lnTo>
                    <a:lnTo>
                      <a:pt x="5958" y="882"/>
                    </a:lnTo>
                    <a:lnTo>
                      <a:pt x="5973" y="870"/>
                    </a:lnTo>
                    <a:lnTo>
                      <a:pt x="5988" y="858"/>
                    </a:lnTo>
                    <a:lnTo>
                      <a:pt x="6002" y="844"/>
                    </a:lnTo>
                    <a:lnTo>
                      <a:pt x="6016" y="829"/>
                    </a:lnTo>
                    <a:lnTo>
                      <a:pt x="6028" y="814"/>
                    </a:lnTo>
                    <a:lnTo>
                      <a:pt x="6038" y="797"/>
                    </a:lnTo>
                    <a:lnTo>
                      <a:pt x="6047" y="779"/>
                    </a:lnTo>
                    <a:lnTo>
                      <a:pt x="6055" y="761"/>
                    </a:lnTo>
                    <a:lnTo>
                      <a:pt x="6062" y="742"/>
                    </a:lnTo>
                    <a:lnTo>
                      <a:pt x="6067" y="721"/>
                    </a:lnTo>
                    <a:lnTo>
                      <a:pt x="6071" y="700"/>
                    </a:lnTo>
                    <a:lnTo>
                      <a:pt x="6073" y="678"/>
                    </a:lnTo>
                    <a:lnTo>
                      <a:pt x="6074" y="655"/>
                    </a:lnTo>
                    <a:lnTo>
                      <a:pt x="6073" y="630"/>
                    </a:lnTo>
                    <a:lnTo>
                      <a:pt x="6070" y="605"/>
                    </a:lnTo>
                    <a:lnTo>
                      <a:pt x="6065" y="580"/>
                    </a:lnTo>
                    <a:lnTo>
                      <a:pt x="6059" y="554"/>
                    </a:lnTo>
                    <a:lnTo>
                      <a:pt x="6062" y="546"/>
                    </a:lnTo>
                    <a:lnTo>
                      <a:pt x="6065" y="538"/>
                    </a:lnTo>
                    <a:lnTo>
                      <a:pt x="6069" y="531"/>
                    </a:lnTo>
                    <a:lnTo>
                      <a:pt x="6074" y="524"/>
                    </a:lnTo>
                    <a:lnTo>
                      <a:pt x="6084" y="510"/>
                    </a:lnTo>
                    <a:lnTo>
                      <a:pt x="6095" y="498"/>
                    </a:lnTo>
                    <a:lnTo>
                      <a:pt x="6119" y="475"/>
                    </a:lnTo>
                    <a:lnTo>
                      <a:pt x="6143" y="450"/>
                    </a:lnTo>
                    <a:lnTo>
                      <a:pt x="6153" y="438"/>
                    </a:lnTo>
                    <a:lnTo>
                      <a:pt x="6163" y="424"/>
                    </a:lnTo>
                    <a:lnTo>
                      <a:pt x="6167" y="416"/>
                    </a:lnTo>
                    <a:lnTo>
                      <a:pt x="6170" y="409"/>
                    </a:lnTo>
                    <a:lnTo>
                      <a:pt x="6173" y="401"/>
                    </a:lnTo>
                    <a:lnTo>
                      <a:pt x="6176" y="393"/>
                    </a:lnTo>
                    <a:lnTo>
                      <a:pt x="6177" y="384"/>
                    </a:lnTo>
                    <a:lnTo>
                      <a:pt x="6178" y="374"/>
                    </a:lnTo>
                    <a:lnTo>
                      <a:pt x="6179" y="364"/>
                    </a:lnTo>
                    <a:lnTo>
                      <a:pt x="6178" y="354"/>
                    </a:lnTo>
                    <a:lnTo>
                      <a:pt x="6177" y="343"/>
                    </a:lnTo>
                    <a:lnTo>
                      <a:pt x="6175" y="332"/>
                    </a:lnTo>
                    <a:lnTo>
                      <a:pt x="6172" y="320"/>
                    </a:lnTo>
                    <a:lnTo>
                      <a:pt x="6168" y="307"/>
                    </a:lnTo>
                    <a:lnTo>
                      <a:pt x="6212" y="277"/>
                    </a:lnTo>
                    <a:lnTo>
                      <a:pt x="6257" y="248"/>
                    </a:lnTo>
                    <a:lnTo>
                      <a:pt x="6302" y="220"/>
                    </a:lnTo>
                    <a:lnTo>
                      <a:pt x="6349" y="194"/>
                    </a:lnTo>
                    <a:lnTo>
                      <a:pt x="6398" y="169"/>
                    </a:lnTo>
                    <a:lnTo>
                      <a:pt x="6447" y="145"/>
                    </a:lnTo>
                    <a:lnTo>
                      <a:pt x="6497" y="123"/>
                    </a:lnTo>
                    <a:lnTo>
                      <a:pt x="6548" y="103"/>
                    </a:lnTo>
                    <a:lnTo>
                      <a:pt x="6599" y="85"/>
                    </a:lnTo>
                    <a:lnTo>
                      <a:pt x="6651" y="67"/>
                    </a:lnTo>
                    <a:lnTo>
                      <a:pt x="6703" y="52"/>
                    </a:lnTo>
                    <a:lnTo>
                      <a:pt x="6757" y="39"/>
                    </a:lnTo>
                    <a:lnTo>
                      <a:pt x="6810" y="27"/>
                    </a:lnTo>
                    <a:lnTo>
                      <a:pt x="6863" y="18"/>
                    </a:lnTo>
                    <a:lnTo>
                      <a:pt x="6918" y="10"/>
                    </a:lnTo>
                    <a:lnTo>
                      <a:pt x="6971" y="5"/>
                    </a:lnTo>
                    <a:lnTo>
                      <a:pt x="7025" y="1"/>
                    </a:lnTo>
                    <a:lnTo>
                      <a:pt x="7080" y="0"/>
                    </a:lnTo>
                    <a:lnTo>
                      <a:pt x="7133" y="0"/>
                    </a:lnTo>
                    <a:lnTo>
                      <a:pt x="7186" y="4"/>
                    </a:lnTo>
                    <a:lnTo>
                      <a:pt x="7239" y="9"/>
                    </a:lnTo>
                    <a:lnTo>
                      <a:pt x="7293" y="16"/>
                    </a:lnTo>
                    <a:lnTo>
                      <a:pt x="7345" y="26"/>
                    </a:lnTo>
                    <a:lnTo>
                      <a:pt x="7396" y="39"/>
                    </a:lnTo>
                    <a:lnTo>
                      <a:pt x="7448" y="54"/>
                    </a:lnTo>
                    <a:lnTo>
                      <a:pt x="7499" y="72"/>
                    </a:lnTo>
                    <a:lnTo>
                      <a:pt x="7548" y="91"/>
                    </a:lnTo>
                    <a:lnTo>
                      <a:pt x="7598" y="114"/>
                    </a:lnTo>
                    <a:lnTo>
                      <a:pt x="7645" y="140"/>
                    </a:lnTo>
                    <a:lnTo>
                      <a:pt x="7692" y="168"/>
                    </a:lnTo>
                    <a:lnTo>
                      <a:pt x="7737" y="198"/>
                    </a:lnTo>
                    <a:lnTo>
                      <a:pt x="7783" y="233"/>
                    </a:lnTo>
                    <a:lnTo>
                      <a:pt x="7808" y="249"/>
                    </a:lnTo>
                    <a:lnTo>
                      <a:pt x="7832" y="267"/>
                    </a:lnTo>
                    <a:lnTo>
                      <a:pt x="7855" y="287"/>
                    </a:lnTo>
                    <a:lnTo>
                      <a:pt x="7878" y="307"/>
                    </a:lnTo>
                    <a:lnTo>
                      <a:pt x="7899" y="330"/>
                    </a:lnTo>
                    <a:lnTo>
                      <a:pt x="7919" y="353"/>
                    </a:lnTo>
                    <a:lnTo>
                      <a:pt x="7938" y="376"/>
                    </a:lnTo>
                    <a:lnTo>
                      <a:pt x="7957" y="401"/>
                    </a:lnTo>
                    <a:lnTo>
                      <a:pt x="7974" y="426"/>
                    </a:lnTo>
                    <a:lnTo>
                      <a:pt x="7990" y="452"/>
                    </a:lnTo>
                    <a:lnTo>
                      <a:pt x="8006" y="479"/>
                    </a:lnTo>
                    <a:lnTo>
                      <a:pt x="8020" y="506"/>
                    </a:lnTo>
                    <a:lnTo>
                      <a:pt x="8034" y="534"/>
                    </a:lnTo>
                    <a:lnTo>
                      <a:pt x="8047" y="561"/>
                    </a:lnTo>
                    <a:lnTo>
                      <a:pt x="8059" y="589"/>
                    </a:lnTo>
                    <a:lnTo>
                      <a:pt x="8071" y="6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 name="Freeform 22">
                <a:extLst>
                  <a:ext uri="{FF2B5EF4-FFF2-40B4-BE49-F238E27FC236}">
                    <a16:creationId xmlns:a16="http://schemas.microsoft.com/office/drawing/2014/main" id="{9FA84BE7-2339-4C08-9711-E12994FB6514}"/>
                  </a:ext>
                </a:extLst>
              </p:cNvPr>
              <p:cNvSpPr>
                <a:spLocks/>
              </p:cNvSpPr>
              <p:nvPr/>
            </p:nvSpPr>
            <p:spPr bwMode="auto">
              <a:xfrm>
                <a:off x="4096" y="2278"/>
                <a:ext cx="39" cy="6"/>
              </a:xfrm>
              <a:custGeom>
                <a:avLst/>
                <a:gdLst>
                  <a:gd name="T0" fmla="*/ 0 w 269"/>
                  <a:gd name="T1" fmla="*/ 0 h 62"/>
                  <a:gd name="T2" fmla="*/ 0 w 269"/>
                  <a:gd name="T3" fmla="*/ 0 h 62"/>
                  <a:gd name="T4" fmla="*/ 0 w 269"/>
                  <a:gd name="T5" fmla="*/ 0 h 62"/>
                  <a:gd name="T6" fmla="*/ 0 w 269"/>
                  <a:gd name="T7" fmla="*/ 0 h 62"/>
                  <a:gd name="T8" fmla="*/ 0 w 269"/>
                  <a:gd name="T9" fmla="*/ 0 h 62"/>
                  <a:gd name="T10" fmla="*/ 0 w 269"/>
                  <a:gd name="T11" fmla="*/ 0 h 62"/>
                  <a:gd name="T12" fmla="*/ 0 w 269"/>
                  <a:gd name="T13" fmla="*/ 0 h 62"/>
                  <a:gd name="T14" fmla="*/ 0 w 269"/>
                  <a:gd name="T15" fmla="*/ 0 h 62"/>
                  <a:gd name="T16" fmla="*/ 0 w 269"/>
                  <a:gd name="T17" fmla="*/ 0 h 62"/>
                  <a:gd name="T18" fmla="*/ 0 w 269"/>
                  <a:gd name="T19" fmla="*/ 0 h 62"/>
                  <a:gd name="T20" fmla="*/ 0 w 269"/>
                  <a:gd name="T21" fmla="*/ 0 h 62"/>
                  <a:gd name="T22" fmla="*/ 0 w 269"/>
                  <a:gd name="T23" fmla="*/ 0 h 62"/>
                  <a:gd name="T24" fmla="*/ 0 w 269"/>
                  <a:gd name="T25" fmla="*/ 0 h 62"/>
                  <a:gd name="T26" fmla="*/ 0 w 269"/>
                  <a:gd name="T27" fmla="*/ 0 h 62"/>
                  <a:gd name="T28" fmla="*/ 0 w 269"/>
                  <a:gd name="T29" fmla="*/ 0 h 62"/>
                  <a:gd name="T30" fmla="*/ 0 w 269"/>
                  <a:gd name="T31" fmla="*/ 0 h 62"/>
                  <a:gd name="T32" fmla="*/ 0 w 269"/>
                  <a:gd name="T33" fmla="*/ 0 h 62"/>
                  <a:gd name="T34" fmla="*/ 0 w 269"/>
                  <a:gd name="T35" fmla="*/ 0 h 62"/>
                  <a:gd name="T36" fmla="*/ 0 w 269"/>
                  <a:gd name="T37" fmla="*/ 0 h 62"/>
                  <a:gd name="T38" fmla="*/ 0 w 269"/>
                  <a:gd name="T39" fmla="*/ 0 h 62"/>
                  <a:gd name="T40" fmla="*/ 0 w 269"/>
                  <a:gd name="T41" fmla="*/ 0 h 62"/>
                  <a:gd name="T42" fmla="*/ 0 w 269"/>
                  <a:gd name="T43" fmla="*/ 0 h 62"/>
                  <a:gd name="T44" fmla="*/ 0 w 269"/>
                  <a:gd name="T45" fmla="*/ 0 h 62"/>
                  <a:gd name="T46" fmla="*/ 0 w 269"/>
                  <a:gd name="T47" fmla="*/ 0 h 62"/>
                  <a:gd name="T48" fmla="*/ 0 w 269"/>
                  <a:gd name="T49" fmla="*/ 0 h 62"/>
                  <a:gd name="T50" fmla="*/ 0 w 269"/>
                  <a:gd name="T51" fmla="*/ 0 h 62"/>
                  <a:gd name="T52" fmla="*/ 0 w 269"/>
                  <a:gd name="T53" fmla="*/ 0 h 62"/>
                  <a:gd name="T54" fmla="*/ 0 w 269"/>
                  <a:gd name="T55" fmla="*/ 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69" h="62">
                    <a:moveTo>
                      <a:pt x="269" y="14"/>
                    </a:moveTo>
                    <a:lnTo>
                      <a:pt x="269" y="57"/>
                    </a:lnTo>
                    <a:lnTo>
                      <a:pt x="251" y="61"/>
                    </a:lnTo>
                    <a:lnTo>
                      <a:pt x="233" y="62"/>
                    </a:lnTo>
                    <a:lnTo>
                      <a:pt x="216" y="62"/>
                    </a:lnTo>
                    <a:lnTo>
                      <a:pt x="199" y="60"/>
                    </a:lnTo>
                    <a:lnTo>
                      <a:pt x="167" y="54"/>
                    </a:lnTo>
                    <a:lnTo>
                      <a:pt x="134" y="47"/>
                    </a:lnTo>
                    <a:lnTo>
                      <a:pt x="102" y="39"/>
                    </a:lnTo>
                    <a:lnTo>
                      <a:pt x="70" y="34"/>
                    </a:lnTo>
                    <a:lnTo>
                      <a:pt x="53" y="31"/>
                    </a:lnTo>
                    <a:lnTo>
                      <a:pt x="36" y="31"/>
                    </a:lnTo>
                    <a:lnTo>
                      <a:pt x="19" y="33"/>
                    </a:lnTo>
                    <a:lnTo>
                      <a:pt x="0" y="36"/>
                    </a:lnTo>
                    <a:lnTo>
                      <a:pt x="17" y="34"/>
                    </a:lnTo>
                    <a:lnTo>
                      <a:pt x="42" y="26"/>
                    </a:lnTo>
                    <a:lnTo>
                      <a:pt x="74" y="17"/>
                    </a:lnTo>
                    <a:lnTo>
                      <a:pt x="112" y="9"/>
                    </a:lnTo>
                    <a:lnTo>
                      <a:pt x="132" y="6"/>
                    </a:lnTo>
                    <a:lnTo>
                      <a:pt x="152" y="2"/>
                    </a:lnTo>
                    <a:lnTo>
                      <a:pt x="173" y="0"/>
                    </a:lnTo>
                    <a:lnTo>
                      <a:pt x="194" y="0"/>
                    </a:lnTo>
                    <a:lnTo>
                      <a:pt x="214" y="0"/>
                    </a:lnTo>
                    <a:lnTo>
                      <a:pt x="233" y="3"/>
                    </a:lnTo>
                    <a:lnTo>
                      <a:pt x="242" y="6"/>
                    </a:lnTo>
                    <a:lnTo>
                      <a:pt x="251" y="8"/>
                    </a:lnTo>
                    <a:lnTo>
                      <a:pt x="260" y="11"/>
                    </a:lnTo>
                    <a:lnTo>
                      <a:pt x="26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2" name="Freeform 23">
                <a:extLst>
                  <a:ext uri="{FF2B5EF4-FFF2-40B4-BE49-F238E27FC236}">
                    <a16:creationId xmlns:a16="http://schemas.microsoft.com/office/drawing/2014/main" id="{D208413B-5915-4694-8669-ED006E1E66B9}"/>
                  </a:ext>
                </a:extLst>
              </p:cNvPr>
              <p:cNvSpPr>
                <a:spLocks/>
              </p:cNvSpPr>
              <p:nvPr/>
            </p:nvSpPr>
            <p:spPr bwMode="auto">
              <a:xfrm>
                <a:off x="4317" y="2280"/>
                <a:ext cx="234" cy="124"/>
              </a:xfrm>
              <a:custGeom>
                <a:avLst/>
                <a:gdLst>
                  <a:gd name="T0" fmla="*/ 0 w 1635"/>
                  <a:gd name="T1" fmla="*/ 0 h 1371"/>
                  <a:gd name="T2" fmla="*/ 0 w 1635"/>
                  <a:gd name="T3" fmla="*/ 0 h 1371"/>
                  <a:gd name="T4" fmla="*/ 0 w 1635"/>
                  <a:gd name="T5" fmla="*/ 0 h 1371"/>
                  <a:gd name="T6" fmla="*/ 0 w 1635"/>
                  <a:gd name="T7" fmla="*/ 0 h 1371"/>
                  <a:gd name="T8" fmla="*/ 0 w 1635"/>
                  <a:gd name="T9" fmla="*/ 0 h 1371"/>
                  <a:gd name="T10" fmla="*/ 0 w 1635"/>
                  <a:gd name="T11" fmla="*/ 0 h 1371"/>
                  <a:gd name="T12" fmla="*/ 0 w 1635"/>
                  <a:gd name="T13" fmla="*/ 0 h 1371"/>
                  <a:gd name="T14" fmla="*/ 0 w 1635"/>
                  <a:gd name="T15" fmla="*/ 0 h 1371"/>
                  <a:gd name="T16" fmla="*/ 0 w 1635"/>
                  <a:gd name="T17" fmla="*/ 0 h 1371"/>
                  <a:gd name="T18" fmla="*/ 0 w 1635"/>
                  <a:gd name="T19" fmla="*/ 0 h 1371"/>
                  <a:gd name="T20" fmla="*/ 0 w 1635"/>
                  <a:gd name="T21" fmla="*/ 0 h 1371"/>
                  <a:gd name="T22" fmla="*/ 0 w 1635"/>
                  <a:gd name="T23" fmla="*/ 0 h 1371"/>
                  <a:gd name="T24" fmla="*/ 0 w 1635"/>
                  <a:gd name="T25" fmla="*/ 0 h 1371"/>
                  <a:gd name="T26" fmla="*/ 0 w 1635"/>
                  <a:gd name="T27" fmla="*/ 0 h 1371"/>
                  <a:gd name="T28" fmla="*/ 0 w 1635"/>
                  <a:gd name="T29" fmla="*/ 0 h 1371"/>
                  <a:gd name="T30" fmla="*/ 0 w 1635"/>
                  <a:gd name="T31" fmla="*/ 0 h 1371"/>
                  <a:gd name="T32" fmla="*/ 0 w 1635"/>
                  <a:gd name="T33" fmla="*/ 0 h 1371"/>
                  <a:gd name="T34" fmla="*/ 0 w 1635"/>
                  <a:gd name="T35" fmla="*/ 0 h 1371"/>
                  <a:gd name="T36" fmla="*/ 0 w 1635"/>
                  <a:gd name="T37" fmla="*/ 0 h 1371"/>
                  <a:gd name="T38" fmla="*/ 0 w 1635"/>
                  <a:gd name="T39" fmla="*/ 0 h 1371"/>
                  <a:gd name="T40" fmla="*/ 0 w 1635"/>
                  <a:gd name="T41" fmla="*/ 0 h 1371"/>
                  <a:gd name="T42" fmla="*/ 0 w 1635"/>
                  <a:gd name="T43" fmla="*/ 0 h 1371"/>
                  <a:gd name="T44" fmla="*/ 0 w 1635"/>
                  <a:gd name="T45" fmla="*/ 0 h 1371"/>
                  <a:gd name="T46" fmla="*/ 0 w 1635"/>
                  <a:gd name="T47" fmla="*/ 0 h 1371"/>
                  <a:gd name="T48" fmla="*/ 0 w 1635"/>
                  <a:gd name="T49" fmla="*/ 0 h 1371"/>
                  <a:gd name="T50" fmla="*/ 0 w 1635"/>
                  <a:gd name="T51" fmla="*/ 0 h 1371"/>
                  <a:gd name="T52" fmla="*/ 0 w 1635"/>
                  <a:gd name="T53" fmla="*/ 0 h 1371"/>
                  <a:gd name="T54" fmla="*/ 0 w 1635"/>
                  <a:gd name="T55" fmla="*/ 0 h 1371"/>
                  <a:gd name="T56" fmla="*/ 0 w 1635"/>
                  <a:gd name="T57" fmla="*/ 0 h 1371"/>
                  <a:gd name="T58" fmla="*/ 0 w 1635"/>
                  <a:gd name="T59" fmla="*/ 0 h 1371"/>
                  <a:gd name="T60" fmla="*/ 0 w 1635"/>
                  <a:gd name="T61" fmla="*/ 0 h 1371"/>
                  <a:gd name="T62" fmla="*/ 0 w 1635"/>
                  <a:gd name="T63" fmla="*/ 0 h 1371"/>
                  <a:gd name="T64" fmla="*/ 0 w 1635"/>
                  <a:gd name="T65" fmla="*/ 0 h 1371"/>
                  <a:gd name="T66" fmla="*/ 0 w 1635"/>
                  <a:gd name="T67" fmla="*/ 0 h 1371"/>
                  <a:gd name="T68" fmla="*/ 0 w 1635"/>
                  <a:gd name="T69" fmla="*/ 0 h 1371"/>
                  <a:gd name="T70" fmla="*/ 0 w 1635"/>
                  <a:gd name="T71" fmla="*/ 0 h 1371"/>
                  <a:gd name="T72" fmla="*/ 0 w 1635"/>
                  <a:gd name="T73" fmla="*/ 0 h 1371"/>
                  <a:gd name="T74" fmla="*/ 0 w 1635"/>
                  <a:gd name="T75" fmla="*/ 0 h 1371"/>
                  <a:gd name="T76" fmla="*/ 0 w 1635"/>
                  <a:gd name="T77" fmla="*/ 0 h 1371"/>
                  <a:gd name="T78" fmla="*/ 0 w 1635"/>
                  <a:gd name="T79" fmla="*/ 0 h 1371"/>
                  <a:gd name="T80" fmla="*/ 0 w 1635"/>
                  <a:gd name="T81" fmla="*/ 0 h 1371"/>
                  <a:gd name="T82" fmla="*/ 0 w 1635"/>
                  <a:gd name="T83" fmla="*/ 0 h 1371"/>
                  <a:gd name="T84" fmla="*/ 0 w 1635"/>
                  <a:gd name="T85" fmla="*/ 0 h 1371"/>
                  <a:gd name="T86" fmla="*/ 0 w 1635"/>
                  <a:gd name="T87" fmla="*/ 0 h 1371"/>
                  <a:gd name="T88" fmla="*/ 0 w 1635"/>
                  <a:gd name="T89" fmla="*/ 0 h 1371"/>
                  <a:gd name="T90" fmla="*/ 0 w 1635"/>
                  <a:gd name="T91" fmla="*/ 0 h 1371"/>
                  <a:gd name="T92" fmla="*/ 0 w 1635"/>
                  <a:gd name="T93" fmla="*/ 0 h 1371"/>
                  <a:gd name="T94" fmla="*/ 0 w 1635"/>
                  <a:gd name="T95" fmla="*/ 0 h 1371"/>
                  <a:gd name="T96" fmla="*/ 0 w 1635"/>
                  <a:gd name="T97" fmla="*/ 0 h 1371"/>
                  <a:gd name="T98" fmla="*/ 0 w 1635"/>
                  <a:gd name="T99" fmla="*/ 0 h 1371"/>
                  <a:gd name="T100" fmla="*/ 0 w 1635"/>
                  <a:gd name="T101" fmla="*/ 0 h 1371"/>
                  <a:gd name="T102" fmla="*/ 0 w 1635"/>
                  <a:gd name="T103" fmla="*/ 0 h 1371"/>
                  <a:gd name="T104" fmla="*/ 0 w 1635"/>
                  <a:gd name="T105" fmla="*/ 0 h 1371"/>
                  <a:gd name="T106" fmla="*/ 0 w 1635"/>
                  <a:gd name="T107" fmla="*/ 0 h 1371"/>
                  <a:gd name="T108" fmla="*/ 0 w 1635"/>
                  <a:gd name="T109" fmla="*/ 0 h 13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35" h="1371">
                    <a:moveTo>
                      <a:pt x="1495" y="350"/>
                    </a:moveTo>
                    <a:lnTo>
                      <a:pt x="1515" y="381"/>
                    </a:lnTo>
                    <a:lnTo>
                      <a:pt x="1535" y="413"/>
                    </a:lnTo>
                    <a:lnTo>
                      <a:pt x="1553" y="448"/>
                    </a:lnTo>
                    <a:lnTo>
                      <a:pt x="1570" y="485"/>
                    </a:lnTo>
                    <a:lnTo>
                      <a:pt x="1586" y="521"/>
                    </a:lnTo>
                    <a:lnTo>
                      <a:pt x="1601" y="559"/>
                    </a:lnTo>
                    <a:lnTo>
                      <a:pt x="1607" y="579"/>
                    </a:lnTo>
                    <a:lnTo>
                      <a:pt x="1613" y="598"/>
                    </a:lnTo>
                    <a:lnTo>
                      <a:pt x="1618" y="618"/>
                    </a:lnTo>
                    <a:lnTo>
                      <a:pt x="1622" y="638"/>
                    </a:lnTo>
                    <a:lnTo>
                      <a:pt x="1626" y="658"/>
                    </a:lnTo>
                    <a:lnTo>
                      <a:pt x="1629" y="677"/>
                    </a:lnTo>
                    <a:lnTo>
                      <a:pt x="1632" y="698"/>
                    </a:lnTo>
                    <a:lnTo>
                      <a:pt x="1634" y="717"/>
                    </a:lnTo>
                    <a:lnTo>
                      <a:pt x="1635" y="738"/>
                    </a:lnTo>
                    <a:lnTo>
                      <a:pt x="1635" y="757"/>
                    </a:lnTo>
                    <a:lnTo>
                      <a:pt x="1634" y="778"/>
                    </a:lnTo>
                    <a:lnTo>
                      <a:pt x="1633" y="797"/>
                    </a:lnTo>
                    <a:lnTo>
                      <a:pt x="1630" y="816"/>
                    </a:lnTo>
                    <a:lnTo>
                      <a:pt x="1627" y="836"/>
                    </a:lnTo>
                    <a:lnTo>
                      <a:pt x="1622" y="855"/>
                    </a:lnTo>
                    <a:lnTo>
                      <a:pt x="1617" y="875"/>
                    </a:lnTo>
                    <a:lnTo>
                      <a:pt x="1611" y="894"/>
                    </a:lnTo>
                    <a:lnTo>
                      <a:pt x="1603" y="913"/>
                    </a:lnTo>
                    <a:lnTo>
                      <a:pt x="1594" y="931"/>
                    </a:lnTo>
                    <a:lnTo>
                      <a:pt x="1584" y="949"/>
                    </a:lnTo>
                    <a:lnTo>
                      <a:pt x="1575" y="965"/>
                    </a:lnTo>
                    <a:lnTo>
                      <a:pt x="1565" y="979"/>
                    </a:lnTo>
                    <a:lnTo>
                      <a:pt x="1555" y="993"/>
                    </a:lnTo>
                    <a:lnTo>
                      <a:pt x="1544" y="1006"/>
                    </a:lnTo>
                    <a:lnTo>
                      <a:pt x="1523" y="1030"/>
                    </a:lnTo>
                    <a:lnTo>
                      <a:pt x="1500" y="1054"/>
                    </a:lnTo>
                    <a:lnTo>
                      <a:pt x="1476" y="1076"/>
                    </a:lnTo>
                    <a:lnTo>
                      <a:pt x="1452" y="1095"/>
                    </a:lnTo>
                    <a:lnTo>
                      <a:pt x="1427" y="1115"/>
                    </a:lnTo>
                    <a:lnTo>
                      <a:pt x="1400" y="1133"/>
                    </a:lnTo>
                    <a:lnTo>
                      <a:pt x="1374" y="1150"/>
                    </a:lnTo>
                    <a:lnTo>
                      <a:pt x="1347" y="1167"/>
                    </a:lnTo>
                    <a:lnTo>
                      <a:pt x="1320" y="1183"/>
                    </a:lnTo>
                    <a:lnTo>
                      <a:pt x="1293" y="1198"/>
                    </a:lnTo>
                    <a:lnTo>
                      <a:pt x="1239" y="1228"/>
                    </a:lnTo>
                    <a:lnTo>
                      <a:pt x="1186" y="1260"/>
                    </a:lnTo>
                    <a:lnTo>
                      <a:pt x="1156" y="1248"/>
                    </a:lnTo>
                    <a:lnTo>
                      <a:pt x="1126" y="1236"/>
                    </a:lnTo>
                    <a:lnTo>
                      <a:pt x="1096" y="1224"/>
                    </a:lnTo>
                    <a:lnTo>
                      <a:pt x="1065" y="1213"/>
                    </a:lnTo>
                    <a:lnTo>
                      <a:pt x="1034" y="1202"/>
                    </a:lnTo>
                    <a:lnTo>
                      <a:pt x="1002" y="1193"/>
                    </a:lnTo>
                    <a:lnTo>
                      <a:pt x="970" y="1183"/>
                    </a:lnTo>
                    <a:lnTo>
                      <a:pt x="937" y="1174"/>
                    </a:lnTo>
                    <a:lnTo>
                      <a:pt x="937" y="1179"/>
                    </a:lnTo>
                    <a:lnTo>
                      <a:pt x="936" y="1183"/>
                    </a:lnTo>
                    <a:lnTo>
                      <a:pt x="937" y="1187"/>
                    </a:lnTo>
                    <a:lnTo>
                      <a:pt x="938" y="1190"/>
                    </a:lnTo>
                    <a:lnTo>
                      <a:pt x="941" y="1199"/>
                    </a:lnTo>
                    <a:lnTo>
                      <a:pt x="946" y="1208"/>
                    </a:lnTo>
                    <a:lnTo>
                      <a:pt x="953" y="1215"/>
                    </a:lnTo>
                    <a:lnTo>
                      <a:pt x="961" y="1224"/>
                    </a:lnTo>
                    <a:lnTo>
                      <a:pt x="970" y="1231"/>
                    </a:lnTo>
                    <a:lnTo>
                      <a:pt x="981" y="1239"/>
                    </a:lnTo>
                    <a:lnTo>
                      <a:pt x="992" y="1246"/>
                    </a:lnTo>
                    <a:lnTo>
                      <a:pt x="1003" y="1252"/>
                    </a:lnTo>
                    <a:lnTo>
                      <a:pt x="1015" y="1257"/>
                    </a:lnTo>
                    <a:lnTo>
                      <a:pt x="1028" y="1262"/>
                    </a:lnTo>
                    <a:lnTo>
                      <a:pt x="1040" y="1265"/>
                    </a:lnTo>
                    <a:lnTo>
                      <a:pt x="1052" y="1268"/>
                    </a:lnTo>
                    <a:lnTo>
                      <a:pt x="1064" y="1270"/>
                    </a:lnTo>
                    <a:lnTo>
                      <a:pt x="1077" y="1270"/>
                    </a:lnTo>
                    <a:lnTo>
                      <a:pt x="1045" y="1293"/>
                    </a:lnTo>
                    <a:lnTo>
                      <a:pt x="1015" y="1313"/>
                    </a:lnTo>
                    <a:lnTo>
                      <a:pt x="984" y="1329"/>
                    </a:lnTo>
                    <a:lnTo>
                      <a:pt x="953" y="1342"/>
                    </a:lnTo>
                    <a:lnTo>
                      <a:pt x="923" y="1353"/>
                    </a:lnTo>
                    <a:lnTo>
                      <a:pt x="891" y="1361"/>
                    </a:lnTo>
                    <a:lnTo>
                      <a:pt x="861" y="1367"/>
                    </a:lnTo>
                    <a:lnTo>
                      <a:pt x="830" y="1370"/>
                    </a:lnTo>
                    <a:lnTo>
                      <a:pt x="799" y="1371"/>
                    </a:lnTo>
                    <a:lnTo>
                      <a:pt x="769" y="1370"/>
                    </a:lnTo>
                    <a:lnTo>
                      <a:pt x="739" y="1368"/>
                    </a:lnTo>
                    <a:lnTo>
                      <a:pt x="707" y="1362"/>
                    </a:lnTo>
                    <a:lnTo>
                      <a:pt x="677" y="1357"/>
                    </a:lnTo>
                    <a:lnTo>
                      <a:pt x="646" y="1349"/>
                    </a:lnTo>
                    <a:lnTo>
                      <a:pt x="616" y="1341"/>
                    </a:lnTo>
                    <a:lnTo>
                      <a:pt x="586" y="1331"/>
                    </a:lnTo>
                    <a:lnTo>
                      <a:pt x="556" y="1320"/>
                    </a:lnTo>
                    <a:lnTo>
                      <a:pt x="525" y="1308"/>
                    </a:lnTo>
                    <a:lnTo>
                      <a:pt x="495" y="1296"/>
                    </a:lnTo>
                    <a:lnTo>
                      <a:pt x="465" y="1283"/>
                    </a:lnTo>
                    <a:lnTo>
                      <a:pt x="405" y="1257"/>
                    </a:lnTo>
                    <a:lnTo>
                      <a:pt x="345" y="1230"/>
                    </a:lnTo>
                    <a:lnTo>
                      <a:pt x="286" y="1204"/>
                    </a:lnTo>
                    <a:lnTo>
                      <a:pt x="227" y="1180"/>
                    </a:lnTo>
                    <a:lnTo>
                      <a:pt x="198" y="1169"/>
                    </a:lnTo>
                    <a:lnTo>
                      <a:pt x="168" y="1159"/>
                    </a:lnTo>
                    <a:lnTo>
                      <a:pt x="139" y="1150"/>
                    </a:lnTo>
                    <a:lnTo>
                      <a:pt x="110" y="1142"/>
                    </a:lnTo>
                    <a:lnTo>
                      <a:pt x="105" y="1119"/>
                    </a:lnTo>
                    <a:lnTo>
                      <a:pt x="98" y="1095"/>
                    </a:lnTo>
                    <a:lnTo>
                      <a:pt x="90" y="1073"/>
                    </a:lnTo>
                    <a:lnTo>
                      <a:pt x="83" y="1050"/>
                    </a:lnTo>
                    <a:lnTo>
                      <a:pt x="79" y="1038"/>
                    </a:lnTo>
                    <a:lnTo>
                      <a:pt x="76" y="1026"/>
                    </a:lnTo>
                    <a:lnTo>
                      <a:pt x="73" y="1014"/>
                    </a:lnTo>
                    <a:lnTo>
                      <a:pt x="71" y="1002"/>
                    </a:lnTo>
                    <a:lnTo>
                      <a:pt x="69" y="989"/>
                    </a:lnTo>
                    <a:lnTo>
                      <a:pt x="69" y="976"/>
                    </a:lnTo>
                    <a:lnTo>
                      <a:pt x="69" y="963"/>
                    </a:lnTo>
                    <a:lnTo>
                      <a:pt x="70" y="949"/>
                    </a:lnTo>
                    <a:lnTo>
                      <a:pt x="118" y="960"/>
                    </a:lnTo>
                    <a:lnTo>
                      <a:pt x="167" y="973"/>
                    </a:lnTo>
                    <a:lnTo>
                      <a:pt x="219" y="987"/>
                    </a:lnTo>
                    <a:lnTo>
                      <a:pt x="271" y="1002"/>
                    </a:lnTo>
                    <a:lnTo>
                      <a:pt x="381" y="1036"/>
                    </a:lnTo>
                    <a:lnTo>
                      <a:pt x="492" y="1070"/>
                    </a:lnTo>
                    <a:lnTo>
                      <a:pt x="549" y="1087"/>
                    </a:lnTo>
                    <a:lnTo>
                      <a:pt x="606" y="1103"/>
                    </a:lnTo>
                    <a:lnTo>
                      <a:pt x="662" y="1119"/>
                    </a:lnTo>
                    <a:lnTo>
                      <a:pt x="718" y="1133"/>
                    </a:lnTo>
                    <a:lnTo>
                      <a:pt x="775" y="1146"/>
                    </a:lnTo>
                    <a:lnTo>
                      <a:pt x="830" y="1158"/>
                    </a:lnTo>
                    <a:lnTo>
                      <a:pt x="884" y="1167"/>
                    </a:lnTo>
                    <a:lnTo>
                      <a:pt x="937" y="1174"/>
                    </a:lnTo>
                    <a:lnTo>
                      <a:pt x="51" y="853"/>
                    </a:lnTo>
                    <a:lnTo>
                      <a:pt x="0" y="564"/>
                    </a:lnTo>
                    <a:lnTo>
                      <a:pt x="14" y="562"/>
                    </a:lnTo>
                    <a:lnTo>
                      <a:pt x="29" y="561"/>
                    </a:lnTo>
                    <a:lnTo>
                      <a:pt x="44" y="561"/>
                    </a:lnTo>
                    <a:lnTo>
                      <a:pt x="58" y="561"/>
                    </a:lnTo>
                    <a:lnTo>
                      <a:pt x="88" y="565"/>
                    </a:lnTo>
                    <a:lnTo>
                      <a:pt x="119" y="569"/>
                    </a:lnTo>
                    <a:lnTo>
                      <a:pt x="150" y="575"/>
                    </a:lnTo>
                    <a:lnTo>
                      <a:pt x="181" y="584"/>
                    </a:lnTo>
                    <a:lnTo>
                      <a:pt x="214" y="594"/>
                    </a:lnTo>
                    <a:lnTo>
                      <a:pt x="246" y="605"/>
                    </a:lnTo>
                    <a:lnTo>
                      <a:pt x="310" y="627"/>
                    </a:lnTo>
                    <a:lnTo>
                      <a:pt x="375" y="651"/>
                    </a:lnTo>
                    <a:lnTo>
                      <a:pt x="406" y="663"/>
                    </a:lnTo>
                    <a:lnTo>
                      <a:pt x="438" y="674"/>
                    </a:lnTo>
                    <a:lnTo>
                      <a:pt x="468" y="684"/>
                    </a:lnTo>
                    <a:lnTo>
                      <a:pt x="498" y="692"/>
                    </a:lnTo>
                    <a:lnTo>
                      <a:pt x="501" y="709"/>
                    </a:lnTo>
                    <a:lnTo>
                      <a:pt x="502" y="727"/>
                    </a:lnTo>
                    <a:lnTo>
                      <a:pt x="503" y="744"/>
                    </a:lnTo>
                    <a:lnTo>
                      <a:pt x="502" y="762"/>
                    </a:lnTo>
                    <a:lnTo>
                      <a:pt x="501" y="799"/>
                    </a:lnTo>
                    <a:lnTo>
                      <a:pt x="501" y="835"/>
                    </a:lnTo>
                    <a:lnTo>
                      <a:pt x="502" y="851"/>
                    </a:lnTo>
                    <a:lnTo>
                      <a:pt x="505" y="866"/>
                    </a:lnTo>
                    <a:lnTo>
                      <a:pt x="508" y="874"/>
                    </a:lnTo>
                    <a:lnTo>
                      <a:pt x="510" y="881"/>
                    </a:lnTo>
                    <a:lnTo>
                      <a:pt x="514" y="888"/>
                    </a:lnTo>
                    <a:lnTo>
                      <a:pt x="518" y="894"/>
                    </a:lnTo>
                    <a:lnTo>
                      <a:pt x="522" y="900"/>
                    </a:lnTo>
                    <a:lnTo>
                      <a:pt x="528" y="906"/>
                    </a:lnTo>
                    <a:lnTo>
                      <a:pt x="534" y="910"/>
                    </a:lnTo>
                    <a:lnTo>
                      <a:pt x="541" y="915"/>
                    </a:lnTo>
                    <a:lnTo>
                      <a:pt x="550" y="919"/>
                    </a:lnTo>
                    <a:lnTo>
                      <a:pt x="558" y="922"/>
                    </a:lnTo>
                    <a:lnTo>
                      <a:pt x="568" y="926"/>
                    </a:lnTo>
                    <a:lnTo>
                      <a:pt x="579" y="928"/>
                    </a:lnTo>
                    <a:lnTo>
                      <a:pt x="606" y="912"/>
                    </a:lnTo>
                    <a:lnTo>
                      <a:pt x="634" y="898"/>
                    </a:lnTo>
                    <a:lnTo>
                      <a:pt x="661" y="887"/>
                    </a:lnTo>
                    <a:lnTo>
                      <a:pt x="687" y="877"/>
                    </a:lnTo>
                    <a:lnTo>
                      <a:pt x="714" y="871"/>
                    </a:lnTo>
                    <a:lnTo>
                      <a:pt x="741" y="866"/>
                    </a:lnTo>
                    <a:lnTo>
                      <a:pt x="767" y="864"/>
                    </a:lnTo>
                    <a:lnTo>
                      <a:pt x="793" y="864"/>
                    </a:lnTo>
                    <a:lnTo>
                      <a:pt x="819" y="865"/>
                    </a:lnTo>
                    <a:lnTo>
                      <a:pt x="844" y="868"/>
                    </a:lnTo>
                    <a:lnTo>
                      <a:pt x="869" y="873"/>
                    </a:lnTo>
                    <a:lnTo>
                      <a:pt x="896" y="878"/>
                    </a:lnTo>
                    <a:lnTo>
                      <a:pt x="921" y="885"/>
                    </a:lnTo>
                    <a:lnTo>
                      <a:pt x="946" y="892"/>
                    </a:lnTo>
                    <a:lnTo>
                      <a:pt x="971" y="901"/>
                    </a:lnTo>
                    <a:lnTo>
                      <a:pt x="995" y="910"/>
                    </a:lnTo>
                    <a:lnTo>
                      <a:pt x="1096" y="953"/>
                    </a:lnTo>
                    <a:lnTo>
                      <a:pt x="1196" y="996"/>
                    </a:lnTo>
                    <a:lnTo>
                      <a:pt x="1221" y="1006"/>
                    </a:lnTo>
                    <a:lnTo>
                      <a:pt x="1248" y="1014"/>
                    </a:lnTo>
                    <a:lnTo>
                      <a:pt x="1273" y="1023"/>
                    </a:lnTo>
                    <a:lnTo>
                      <a:pt x="1299" y="1029"/>
                    </a:lnTo>
                    <a:lnTo>
                      <a:pt x="1325" y="1036"/>
                    </a:lnTo>
                    <a:lnTo>
                      <a:pt x="1352" y="1040"/>
                    </a:lnTo>
                    <a:lnTo>
                      <a:pt x="1378" y="1045"/>
                    </a:lnTo>
                    <a:lnTo>
                      <a:pt x="1405" y="1046"/>
                    </a:lnTo>
                    <a:lnTo>
                      <a:pt x="1385" y="1028"/>
                    </a:lnTo>
                    <a:lnTo>
                      <a:pt x="1362" y="1011"/>
                    </a:lnTo>
                    <a:lnTo>
                      <a:pt x="1338" y="995"/>
                    </a:lnTo>
                    <a:lnTo>
                      <a:pt x="1311" y="980"/>
                    </a:lnTo>
                    <a:lnTo>
                      <a:pt x="1282" y="965"/>
                    </a:lnTo>
                    <a:lnTo>
                      <a:pt x="1252" y="949"/>
                    </a:lnTo>
                    <a:lnTo>
                      <a:pt x="1220" y="936"/>
                    </a:lnTo>
                    <a:lnTo>
                      <a:pt x="1187" y="922"/>
                    </a:lnTo>
                    <a:lnTo>
                      <a:pt x="1120" y="898"/>
                    </a:lnTo>
                    <a:lnTo>
                      <a:pt x="1050" y="874"/>
                    </a:lnTo>
                    <a:lnTo>
                      <a:pt x="983" y="852"/>
                    </a:lnTo>
                    <a:lnTo>
                      <a:pt x="917" y="832"/>
                    </a:lnTo>
                    <a:lnTo>
                      <a:pt x="925" y="823"/>
                    </a:lnTo>
                    <a:lnTo>
                      <a:pt x="933" y="812"/>
                    </a:lnTo>
                    <a:lnTo>
                      <a:pt x="942" y="799"/>
                    </a:lnTo>
                    <a:lnTo>
                      <a:pt x="950" y="785"/>
                    </a:lnTo>
                    <a:lnTo>
                      <a:pt x="958" y="770"/>
                    </a:lnTo>
                    <a:lnTo>
                      <a:pt x="966" y="754"/>
                    </a:lnTo>
                    <a:lnTo>
                      <a:pt x="973" y="736"/>
                    </a:lnTo>
                    <a:lnTo>
                      <a:pt x="979" y="718"/>
                    </a:lnTo>
                    <a:lnTo>
                      <a:pt x="984" y="699"/>
                    </a:lnTo>
                    <a:lnTo>
                      <a:pt x="988" y="680"/>
                    </a:lnTo>
                    <a:lnTo>
                      <a:pt x="990" y="660"/>
                    </a:lnTo>
                    <a:lnTo>
                      <a:pt x="990" y="640"/>
                    </a:lnTo>
                    <a:lnTo>
                      <a:pt x="989" y="631"/>
                    </a:lnTo>
                    <a:lnTo>
                      <a:pt x="988" y="621"/>
                    </a:lnTo>
                    <a:lnTo>
                      <a:pt x="986" y="611"/>
                    </a:lnTo>
                    <a:lnTo>
                      <a:pt x="984" y="601"/>
                    </a:lnTo>
                    <a:lnTo>
                      <a:pt x="980" y="592"/>
                    </a:lnTo>
                    <a:lnTo>
                      <a:pt x="977" y="582"/>
                    </a:lnTo>
                    <a:lnTo>
                      <a:pt x="972" y="573"/>
                    </a:lnTo>
                    <a:lnTo>
                      <a:pt x="967" y="564"/>
                    </a:lnTo>
                    <a:lnTo>
                      <a:pt x="1008" y="577"/>
                    </a:lnTo>
                    <a:lnTo>
                      <a:pt x="1049" y="591"/>
                    </a:lnTo>
                    <a:lnTo>
                      <a:pt x="1090" y="605"/>
                    </a:lnTo>
                    <a:lnTo>
                      <a:pt x="1131" y="620"/>
                    </a:lnTo>
                    <a:lnTo>
                      <a:pt x="1213" y="651"/>
                    </a:lnTo>
                    <a:lnTo>
                      <a:pt x="1295" y="684"/>
                    </a:lnTo>
                    <a:lnTo>
                      <a:pt x="1335" y="699"/>
                    </a:lnTo>
                    <a:lnTo>
                      <a:pt x="1375" y="713"/>
                    </a:lnTo>
                    <a:lnTo>
                      <a:pt x="1415" y="727"/>
                    </a:lnTo>
                    <a:lnTo>
                      <a:pt x="1456" y="740"/>
                    </a:lnTo>
                    <a:lnTo>
                      <a:pt x="1496" y="752"/>
                    </a:lnTo>
                    <a:lnTo>
                      <a:pt x="1535" y="762"/>
                    </a:lnTo>
                    <a:lnTo>
                      <a:pt x="1575" y="771"/>
                    </a:lnTo>
                    <a:lnTo>
                      <a:pt x="1615" y="779"/>
                    </a:lnTo>
                    <a:lnTo>
                      <a:pt x="1570" y="749"/>
                    </a:lnTo>
                    <a:lnTo>
                      <a:pt x="1525" y="724"/>
                    </a:lnTo>
                    <a:lnTo>
                      <a:pt x="1480" y="699"/>
                    </a:lnTo>
                    <a:lnTo>
                      <a:pt x="1434" y="675"/>
                    </a:lnTo>
                    <a:lnTo>
                      <a:pt x="1387" y="653"/>
                    </a:lnTo>
                    <a:lnTo>
                      <a:pt x="1340" y="632"/>
                    </a:lnTo>
                    <a:lnTo>
                      <a:pt x="1293" y="612"/>
                    </a:lnTo>
                    <a:lnTo>
                      <a:pt x="1244" y="594"/>
                    </a:lnTo>
                    <a:lnTo>
                      <a:pt x="1196" y="577"/>
                    </a:lnTo>
                    <a:lnTo>
                      <a:pt x="1148" y="559"/>
                    </a:lnTo>
                    <a:lnTo>
                      <a:pt x="1099" y="543"/>
                    </a:lnTo>
                    <a:lnTo>
                      <a:pt x="1049" y="527"/>
                    </a:lnTo>
                    <a:lnTo>
                      <a:pt x="951" y="497"/>
                    </a:lnTo>
                    <a:lnTo>
                      <a:pt x="852" y="467"/>
                    </a:lnTo>
                    <a:lnTo>
                      <a:pt x="754" y="438"/>
                    </a:lnTo>
                    <a:lnTo>
                      <a:pt x="655" y="408"/>
                    </a:lnTo>
                    <a:lnTo>
                      <a:pt x="606" y="393"/>
                    </a:lnTo>
                    <a:lnTo>
                      <a:pt x="557" y="377"/>
                    </a:lnTo>
                    <a:lnTo>
                      <a:pt x="508" y="359"/>
                    </a:lnTo>
                    <a:lnTo>
                      <a:pt x="460" y="342"/>
                    </a:lnTo>
                    <a:lnTo>
                      <a:pt x="412" y="323"/>
                    </a:lnTo>
                    <a:lnTo>
                      <a:pt x="364" y="303"/>
                    </a:lnTo>
                    <a:lnTo>
                      <a:pt x="317" y="283"/>
                    </a:lnTo>
                    <a:lnTo>
                      <a:pt x="271" y="260"/>
                    </a:lnTo>
                    <a:lnTo>
                      <a:pt x="225" y="237"/>
                    </a:lnTo>
                    <a:lnTo>
                      <a:pt x="179" y="212"/>
                    </a:lnTo>
                    <a:lnTo>
                      <a:pt x="134" y="185"/>
                    </a:lnTo>
                    <a:lnTo>
                      <a:pt x="90" y="157"/>
                    </a:lnTo>
                    <a:lnTo>
                      <a:pt x="112" y="146"/>
                    </a:lnTo>
                    <a:lnTo>
                      <a:pt x="133" y="138"/>
                    </a:lnTo>
                    <a:lnTo>
                      <a:pt x="154" y="131"/>
                    </a:lnTo>
                    <a:lnTo>
                      <a:pt x="176" y="127"/>
                    </a:lnTo>
                    <a:lnTo>
                      <a:pt x="199" y="124"/>
                    </a:lnTo>
                    <a:lnTo>
                      <a:pt x="220" y="123"/>
                    </a:lnTo>
                    <a:lnTo>
                      <a:pt x="242" y="124"/>
                    </a:lnTo>
                    <a:lnTo>
                      <a:pt x="264" y="126"/>
                    </a:lnTo>
                    <a:lnTo>
                      <a:pt x="285" y="129"/>
                    </a:lnTo>
                    <a:lnTo>
                      <a:pt x="307" y="135"/>
                    </a:lnTo>
                    <a:lnTo>
                      <a:pt x="329" y="140"/>
                    </a:lnTo>
                    <a:lnTo>
                      <a:pt x="351" y="147"/>
                    </a:lnTo>
                    <a:lnTo>
                      <a:pt x="395" y="163"/>
                    </a:lnTo>
                    <a:lnTo>
                      <a:pt x="439" y="181"/>
                    </a:lnTo>
                    <a:lnTo>
                      <a:pt x="482" y="200"/>
                    </a:lnTo>
                    <a:lnTo>
                      <a:pt x="526" y="221"/>
                    </a:lnTo>
                    <a:lnTo>
                      <a:pt x="571" y="239"/>
                    </a:lnTo>
                    <a:lnTo>
                      <a:pt x="614" y="257"/>
                    </a:lnTo>
                    <a:lnTo>
                      <a:pt x="636" y="264"/>
                    </a:lnTo>
                    <a:lnTo>
                      <a:pt x="658" y="271"/>
                    </a:lnTo>
                    <a:lnTo>
                      <a:pt x="679" y="276"/>
                    </a:lnTo>
                    <a:lnTo>
                      <a:pt x="701" y="281"/>
                    </a:lnTo>
                    <a:lnTo>
                      <a:pt x="723" y="285"/>
                    </a:lnTo>
                    <a:lnTo>
                      <a:pt x="745" y="286"/>
                    </a:lnTo>
                    <a:lnTo>
                      <a:pt x="766" y="287"/>
                    </a:lnTo>
                    <a:lnTo>
                      <a:pt x="788" y="286"/>
                    </a:lnTo>
                    <a:lnTo>
                      <a:pt x="777" y="277"/>
                    </a:lnTo>
                    <a:lnTo>
                      <a:pt x="766" y="269"/>
                    </a:lnTo>
                    <a:lnTo>
                      <a:pt x="755" y="261"/>
                    </a:lnTo>
                    <a:lnTo>
                      <a:pt x="743" y="253"/>
                    </a:lnTo>
                    <a:lnTo>
                      <a:pt x="718" y="239"/>
                    </a:lnTo>
                    <a:lnTo>
                      <a:pt x="692" y="226"/>
                    </a:lnTo>
                    <a:lnTo>
                      <a:pt x="665" y="216"/>
                    </a:lnTo>
                    <a:lnTo>
                      <a:pt x="638" y="205"/>
                    </a:lnTo>
                    <a:lnTo>
                      <a:pt x="610" y="194"/>
                    </a:lnTo>
                    <a:lnTo>
                      <a:pt x="581" y="184"/>
                    </a:lnTo>
                    <a:lnTo>
                      <a:pt x="552" y="173"/>
                    </a:lnTo>
                    <a:lnTo>
                      <a:pt x="522" y="164"/>
                    </a:lnTo>
                    <a:lnTo>
                      <a:pt x="494" y="153"/>
                    </a:lnTo>
                    <a:lnTo>
                      <a:pt x="465" y="141"/>
                    </a:lnTo>
                    <a:lnTo>
                      <a:pt x="437" y="128"/>
                    </a:lnTo>
                    <a:lnTo>
                      <a:pt x="410" y="115"/>
                    </a:lnTo>
                    <a:lnTo>
                      <a:pt x="397" y="107"/>
                    </a:lnTo>
                    <a:lnTo>
                      <a:pt x="384" y="99"/>
                    </a:lnTo>
                    <a:lnTo>
                      <a:pt x="372" y="91"/>
                    </a:lnTo>
                    <a:lnTo>
                      <a:pt x="359" y="83"/>
                    </a:lnTo>
                    <a:lnTo>
                      <a:pt x="394" y="59"/>
                    </a:lnTo>
                    <a:lnTo>
                      <a:pt x="428" y="40"/>
                    </a:lnTo>
                    <a:lnTo>
                      <a:pt x="463" y="25"/>
                    </a:lnTo>
                    <a:lnTo>
                      <a:pt x="498" y="15"/>
                    </a:lnTo>
                    <a:lnTo>
                      <a:pt x="532" y="7"/>
                    </a:lnTo>
                    <a:lnTo>
                      <a:pt x="568" y="2"/>
                    </a:lnTo>
                    <a:lnTo>
                      <a:pt x="603" y="0"/>
                    </a:lnTo>
                    <a:lnTo>
                      <a:pt x="637" y="2"/>
                    </a:lnTo>
                    <a:lnTo>
                      <a:pt x="672" y="6"/>
                    </a:lnTo>
                    <a:lnTo>
                      <a:pt x="707" y="12"/>
                    </a:lnTo>
                    <a:lnTo>
                      <a:pt x="743" y="21"/>
                    </a:lnTo>
                    <a:lnTo>
                      <a:pt x="778" y="32"/>
                    </a:lnTo>
                    <a:lnTo>
                      <a:pt x="813" y="45"/>
                    </a:lnTo>
                    <a:lnTo>
                      <a:pt x="848" y="59"/>
                    </a:lnTo>
                    <a:lnTo>
                      <a:pt x="884" y="75"/>
                    </a:lnTo>
                    <a:lnTo>
                      <a:pt x="920" y="91"/>
                    </a:lnTo>
                    <a:lnTo>
                      <a:pt x="1061" y="166"/>
                    </a:lnTo>
                    <a:lnTo>
                      <a:pt x="1205" y="244"/>
                    </a:lnTo>
                    <a:lnTo>
                      <a:pt x="1241" y="261"/>
                    </a:lnTo>
                    <a:lnTo>
                      <a:pt x="1278" y="278"/>
                    </a:lnTo>
                    <a:lnTo>
                      <a:pt x="1314" y="294"/>
                    </a:lnTo>
                    <a:lnTo>
                      <a:pt x="1350" y="309"/>
                    </a:lnTo>
                    <a:lnTo>
                      <a:pt x="1386" y="323"/>
                    </a:lnTo>
                    <a:lnTo>
                      <a:pt x="1423" y="333"/>
                    </a:lnTo>
                    <a:lnTo>
                      <a:pt x="1459" y="343"/>
                    </a:lnTo>
                    <a:lnTo>
                      <a:pt x="1495" y="350"/>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3" name="Freeform 24">
                <a:extLst>
                  <a:ext uri="{FF2B5EF4-FFF2-40B4-BE49-F238E27FC236}">
                    <a16:creationId xmlns:a16="http://schemas.microsoft.com/office/drawing/2014/main" id="{7CA6B4DE-3508-4B6D-9CE6-B620E4C5B17C}"/>
                  </a:ext>
                </a:extLst>
              </p:cNvPr>
              <p:cNvSpPr>
                <a:spLocks/>
              </p:cNvSpPr>
              <p:nvPr/>
            </p:nvSpPr>
            <p:spPr bwMode="auto">
              <a:xfrm>
                <a:off x="4442" y="2279"/>
                <a:ext cx="73" cy="22"/>
              </a:xfrm>
              <a:custGeom>
                <a:avLst/>
                <a:gdLst>
                  <a:gd name="T0" fmla="*/ 0 w 508"/>
                  <a:gd name="T1" fmla="*/ 0 h 236"/>
                  <a:gd name="T2" fmla="*/ 0 w 508"/>
                  <a:gd name="T3" fmla="*/ 0 h 236"/>
                  <a:gd name="T4" fmla="*/ 0 w 508"/>
                  <a:gd name="T5" fmla="*/ 0 h 236"/>
                  <a:gd name="T6" fmla="*/ 0 w 508"/>
                  <a:gd name="T7" fmla="*/ 0 h 2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8" h="236">
                    <a:moveTo>
                      <a:pt x="508" y="236"/>
                    </a:moveTo>
                    <a:lnTo>
                      <a:pt x="0" y="0"/>
                    </a:lnTo>
                    <a:lnTo>
                      <a:pt x="419" y="161"/>
                    </a:lnTo>
                    <a:lnTo>
                      <a:pt x="508" y="236"/>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4" name="Freeform 25">
                <a:extLst>
                  <a:ext uri="{FF2B5EF4-FFF2-40B4-BE49-F238E27FC236}">
                    <a16:creationId xmlns:a16="http://schemas.microsoft.com/office/drawing/2014/main" id="{07E6705E-03D1-433F-A201-4C126B92EE0D}"/>
                  </a:ext>
                </a:extLst>
              </p:cNvPr>
              <p:cNvSpPr>
                <a:spLocks/>
              </p:cNvSpPr>
              <p:nvPr/>
            </p:nvSpPr>
            <p:spPr bwMode="auto">
              <a:xfrm>
                <a:off x="4694" y="2283"/>
                <a:ext cx="77" cy="35"/>
              </a:xfrm>
              <a:custGeom>
                <a:avLst/>
                <a:gdLst>
                  <a:gd name="T0" fmla="*/ 0 w 539"/>
                  <a:gd name="T1" fmla="*/ 0 h 386"/>
                  <a:gd name="T2" fmla="*/ 0 w 539"/>
                  <a:gd name="T3" fmla="*/ 0 h 386"/>
                  <a:gd name="T4" fmla="*/ 0 w 539"/>
                  <a:gd name="T5" fmla="*/ 0 h 386"/>
                  <a:gd name="T6" fmla="*/ 0 w 539"/>
                  <a:gd name="T7" fmla="*/ 0 h 386"/>
                  <a:gd name="T8" fmla="*/ 0 w 539"/>
                  <a:gd name="T9" fmla="*/ 0 h 386"/>
                  <a:gd name="T10" fmla="*/ 0 w 539"/>
                  <a:gd name="T11" fmla="*/ 0 h 386"/>
                  <a:gd name="T12" fmla="*/ 0 w 539"/>
                  <a:gd name="T13" fmla="*/ 0 h 386"/>
                  <a:gd name="T14" fmla="*/ 0 w 539"/>
                  <a:gd name="T15" fmla="*/ 0 h 386"/>
                  <a:gd name="T16" fmla="*/ 0 w 539"/>
                  <a:gd name="T17" fmla="*/ 0 h 386"/>
                  <a:gd name="T18" fmla="*/ 0 w 539"/>
                  <a:gd name="T19" fmla="*/ 0 h 386"/>
                  <a:gd name="T20" fmla="*/ 0 w 539"/>
                  <a:gd name="T21" fmla="*/ 0 h 386"/>
                  <a:gd name="T22" fmla="*/ 0 w 539"/>
                  <a:gd name="T23" fmla="*/ 0 h 386"/>
                  <a:gd name="T24" fmla="*/ 0 w 539"/>
                  <a:gd name="T25" fmla="*/ 0 h 386"/>
                  <a:gd name="T26" fmla="*/ 0 w 539"/>
                  <a:gd name="T27" fmla="*/ 0 h 386"/>
                  <a:gd name="T28" fmla="*/ 0 w 539"/>
                  <a:gd name="T29" fmla="*/ 0 h 386"/>
                  <a:gd name="T30" fmla="*/ 0 w 539"/>
                  <a:gd name="T31" fmla="*/ 0 h 386"/>
                  <a:gd name="T32" fmla="*/ 0 w 539"/>
                  <a:gd name="T33" fmla="*/ 0 h 386"/>
                  <a:gd name="T34" fmla="*/ 0 w 539"/>
                  <a:gd name="T35" fmla="*/ 0 h 386"/>
                  <a:gd name="T36" fmla="*/ 0 w 539"/>
                  <a:gd name="T37" fmla="*/ 0 h 386"/>
                  <a:gd name="T38" fmla="*/ 0 w 539"/>
                  <a:gd name="T39" fmla="*/ 0 h 386"/>
                  <a:gd name="T40" fmla="*/ 0 w 539"/>
                  <a:gd name="T41" fmla="*/ 0 h 386"/>
                  <a:gd name="T42" fmla="*/ 0 w 539"/>
                  <a:gd name="T43" fmla="*/ 0 h 386"/>
                  <a:gd name="T44" fmla="*/ 0 w 539"/>
                  <a:gd name="T45" fmla="*/ 0 h 386"/>
                  <a:gd name="T46" fmla="*/ 0 w 539"/>
                  <a:gd name="T47" fmla="*/ 0 h 386"/>
                  <a:gd name="T48" fmla="*/ 0 w 539"/>
                  <a:gd name="T49" fmla="*/ 0 h 386"/>
                  <a:gd name="T50" fmla="*/ 0 w 539"/>
                  <a:gd name="T51" fmla="*/ 0 h 386"/>
                  <a:gd name="T52" fmla="*/ 0 w 539"/>
                  <a:gd name="T53" fmla="*/ 0 h 386"/>
                  <a:gd name="T54" fmla="*/ 0 w 539"/>
                  <a:gd name="T55" fmla="*/ 0 h 386"/>
                  <a:gd name="T56" fmla="*/ 0 w 539"/>
                  <a:gd name="T57" fmla="*/ 0 h 386"/>
                  <a:gd name="T58" fmla="*/ 0 w 539"/>
                  <a:gd name="T59" fmla="*/ 0 h 386"/>
                  <a:gd name="T60" fmla="*/ 0 w 539"/>
                  <a:gd name="T61" fmla="*/ 0 h 3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9" h="386">
                    <a:moveTo>
                      <a:pt x="539" y="386"/>
                    </a:moveTo>
                    <a:lnTo>
                      <a:pt x="522" y="382"/>
                    </a:lnTo>
                    <a:lnTo>
                      <a:pt x="504" y="378"/>
                    </a:lnTo>
                    <a:lnTo>
                      <a:pt x="487" y="373"/>
                    </a:lnTo>
                    <a:lnTo>
                      <a:pt x="469" y="367"/>
                    </a:lnTo>
                    <a:lnTo>
                      <a:pt x="452" y="360"/>
                    </a:lnTo>
                    <a:lnTo>
                      <a:pt x="434" y="353"/>
                    </a:lnTo>
                    <a:lnTo>
                      <a:pt x="416" y="345"/>
                    </a:lnTo>
                    <a:lnTo>
                      <a:pt x="398" y="337"/>
                    </a:lnTo>
                    <a:lnTo>
                      <a:pt x="360" y="317"/>
                    </a:lnTo>
                    <a:lnTo>
                      <a:pt x="324" y="295"/>
                    </a:lnTo>
                    <a:lnTo>
                      <a:pt x="287" y="271"/>
                    </a:lnTo>
                    <a:lnTo>
                      <a:pt x="251" y="246"/>
                    </a:lnTo>
                    <a:lnTo>
                      <a:pt x="216" y="218"/>
                    </a:lnTo>
                    <a:lnTo>
                      <a:pt x="180" y="190"/>
                    </a:lnTo>
                    <a:lnTo>
                      <a:pt x="147" y="159"/>
                    </a:lnTo>
                    <a:lnTo>
                      <a:pt x="114" y="128"/>
                    </a:lnTo>
                    <a:lnTo>
                      <a:pt x="83" y="97"/>
                    </a:lnTo>
                    <a:lnTo>
                      <a:pt x="54" y="65"/>
                    </a:lnTo>
                    <a:lnTo>
                      <a:pt x="27" y="33"/>
                    </a:lnTo>
                    <a:lnTo>
                      <a:pt x="0" y="0"/>
                    </a:lnTo>
                    <a:lnTo>
                      <a:pt x="36" y="21"/>
                    </a:lnTo>
                    <a:lnTo>
                      <a:pt x="71" y="43"/>
                    </a:lnTo>
                    <a:lnTo>
                      <a:pt x="105" y="64"/>
                    </a:lnTo>
                    <a:lnTo>
                      <a:pt x="139" y="88"/>
                    </a:lnTo>
                    <a:lnTo>
                      <a:pt x="207" y="135"/>
                    </a:lnTo>
                    <a:lnTo>
                      <a:pt x="274" y="185"/>
                    </a:lnTo>
                    <a:lnTo>
                      <a:pt x="339" y="236"/>
                    </a:lnTo>
                    <a:lnTo>
                      <a:pt x="406" y="287"/>
                    </a:lnTo>
                    <a:lnTo>
                      <a:pt x="472" y="337"/>
                    </a:lnTo>
                    <a:lnTo>
                      <a:pt x="539" y="3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5" name="Freeform 26">
                <a:extLst>
                  <a:ext uri="{FF2B5EF4-FFF2-40B4-BE49-F238E27FC236}">
                    <a16:creationId xmlns:a16="http://schemas.microsoft.com/office/drawing/2014/main" id="{B253B2EF-24D3-4117-8E67-FB4723D37ED9}"/>
                  </a:ext>
                </a:extLst>
              </p:cNvPr>
              <p:cNvSpPr>
                <a:spLocks/>
              </p:cNvSpPr>
              <p:nvPr/>
            </p:nvSpPr>
            <p:spPr bwMode="auto">
              <a:xfrm>
                <a:off x="4081" y="2290"/>
                <a:ext cx="79" cy="6"/>
              </a:xfrm>
              <a:custGeom>
                <a:avLst/>
                <a:gdLst>
                  <a:gd name="T0" fmla="*/ 0 w 558"/>
                  <a:gd name="T1" fmla="*/ 0 h 62"/>
                  <a:gd name="T2" fmla="*/ 0 w 558"/>
                  <a:gd name="T3" fmla="*/ 0 h 62"/>
                  <a:gd name="T4" fmla="*/ 0 w 558"/>
                  <a:gd name="T5" fmla="*/ 0 h 62"/>
                  <a:gd name="T6" fmla="*/ 0 w 558"/>
                  <a:gd name="T7" fmla="*/ 0 h 62"/>
                  <a:gd name="T8" fmla="*/ 0 w 558"/>
                  <a:gd name="T9" fmla="*/ 0 h 62"/>
                  <a:gd name="T10" fmla="*/ 0 w 558"/>
                  <a:gd name="T11" fmla="*/ 0 h 62"/>
                  <a:gd name="T12" fmla="*/ 0 w 558"/>
                  <a:gd name="T13" fmla="*/ 0 h 62"/>
                  <a:gd name="T14" fmla="*/ 0 w 558"/>
                  <a:gd name="T15" fmla="*/ 0 h 62"/>
                  <a:gd name="T16" fmla="*/ 0 w 558"/>
                  <a:gd name="T17" fmla="*/ 0 h 62"/>
                  <a:gd name="T18" fmla="*/ 0 w 558"/>
                  <a:gd name="T19" fmla="*/ 0 h 62"/>
                  <a:gd name="T20" fmla="*/ 0 w 558"/>
                  <a:gd name="T21" fmla="*/ 0 h 62"/>
                  <a:gd name="T22" fmla="*/ 0 w 558"/>
                  <a:gd name="T23" fmla="*/ 0 h 62"/>
                  <a:gd name="T24" fmla="*/ 0 w 558"/>
                  <a:gd name="T25" fmla="*/ 0 h 62"/>
                  <a:gd name="T26" fmla="*/ 0 w 558"/>
                  <a:gd name="T27" fmla="*/ 0 h 62"/>
                  <a:gd name="T28" fmla="*/ 0 w 558"/>
                  <a:gd name="T29" fmla="*/ 0 h 62"/>
                  <a:gd name="T30" fmla="*/ 0 w 558"/>
                  <a:gd name="T31" fmla="*/ 0 h 62"/>
                  <a:gd name="T32" fmla="*/ 0 w 558"/>
                  <a:gd name="T33" fmla="*/ 0 h 62"/>
                  <a:gd name="T34" fmla="*/ 0 w 558"/>
                  <a:gd name="T35" fmla="*/ 0 h 62"/>
                  <a:gd name="T36" fmla="*/ 0 w 558"/>
                  <a:gd name="T37" fmla="*/ 0 h 62"/>
                  <a:gd name="T38" fmla="*/ 0 w 558"/>
                  <a:gd name="T39" fmla="*/ 0 h 62"/>
                  <a:gd name="T40" fmla="*/ 0 w 558"/>
                  <a:gd name="T41" fmla="*/ 0 h 62"/>
                  <a:gd name="T42" fmla="*/ 0 w 558"/>
                  <a:gd name="T43" fmla="*/ 0 h 62"/>
                  <a:gd name="T44" fmla="*/ 0 w 558"/>
                  <a:gd name="T45" fmla="*/ 0 h 62"/>
                  <a:gd name="T46" fmla="*/ 0 w 558"/>
                  <a:gd name="T47" fmla="*/ 0 h 62"/>
                  <a:gd name="T48" fmla="*/ 0 w 558"/>
                  <a:gd name="T49" fmla="*/ 0 h 62"/>
                  <a:gd name="T50" fmla="*/ 0 w 558"/>
                  <a:gd name="T51" fmla="*/ 0 h 62"/>
                  <a:gd name="T52" fmla="*/ 0 w 558"/>
                  <a:gd name="T53" fmla="*/ 0 h 62"/>
                  <a:gd name="T54" fmla="*/ 0 w 558"/>
                  <a:gd name="T55" fmla="*/ 0 h 62"/>
                  <a:gd name="T56" fmla="*/ 0 w 558"/>
                  <a:gd name="T57" fmla="*/ 0 h 62"/>
                  <a:gd name="T58" fmla="*/ 0 w 558"/>
                  <a:gd name="T59" fmla="*/ 0 h 62"/>
                  <a:gd name="T60" fmla="*/ 0 w 558"/>
                  <a:gd name="T61" fmla="*/ 0 h 62"/>
                  <a:gd name="T62" fmla="*/ 0 w 558"/>
                  <a:gd name="T63" fmla="*/ 0 h 62"/>
                  <a:gd name="T64" fmla="*/ 0 w 558"/>
                  <a:gd name="T65" fmla="*/ 0 h 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8" h="62">
                    <a:moveTo>
                      <a:pt x="558" y="0"/>
                    </a:moveTo>
                    <a:lnTo>
                      <a:pt x="548" y="9"/>
                    </a:lnTo>
                    <a:lnTo>
                      <a:pt x="537" y="17"/>
                    </a:lnTo>
                    <a:lnTo>
                      <a:pt x="526" y="24"/>
                    </a:lnTo>
                    <a:lnTo>
                      <a:pt x="513" y="30"/>
                    </a:lnTo>
                    <a:lnTo>
                      <a:pt x="499" y="36"/>
                    </a:lnTo>
                    <a:lnTo>
                      <a:pt x="485" y="41"/>
                    </a:lnTo>
                    <a:lnTo>
                      <a:pt x="469" y="45"/>
                    </a:lnTo>
                    <a:lnTo>
                      <a:pt x="453" y="50"/>
                    </a:lnTo>
                    <a:lnTo>
                      <a:pt x="436" y="53"/>
                    </a:lnTo>
                    <a:lnTo>
                      <a:pt x="418" y="55"/>
                    </a:lnTo>
                    <a:lnTo>
                      <a:pt x="401" y="57"/>
                    </a:lnTo>
                    <a:lnTo>
                      <a:pt x="382" y="59"/>
                    </a:lnTo>
                    <a:lnTo>
                      <a:pt x="345" y="62"/>
                    </a:lnTo>
                    <a:lnTo>
                      <a:pt x="306" y="62"/>
                    </a:lnTo>
                    <a:lnTo>
                      <a:pt x="265" y="62"/>
                    </a:lnTo>
                    <a:lnTo>
                      <a:pt x="225" y="59"/>
                    </a:lnTo>
                    <a:lnTo>
                      <a:pt x="185" y="57"/>
                    </a:lnTo>
                    <a:lnTo>
                      <a:pt x="145" y="54"/>
                    </a:lnTo>
                    <a:lnTo>
                      <a:pt x="68" y="49"/>
                    </a:lnTo>
                    <a:lnTo>
                      <a:pt x="0" y="43"/>
                    </a:lnTo>
                    <a:lnTo>
                      <a:pt x="32" y="36"/>
                    </a:lnTo>
                    <a:lnTo>
                      <a:pt x="65" y="30"/>
                    </a:lnTo>
                    <a:lnTo>
                      <a:pt x="100" y="27"/>
                    </a:lnTo>
                    <a:lnTo>
                      <a:pt x="134" y="25"/>
                    </a:lnTo>
                    <a:lnTo>
                      <a:pt x="204" y="22"/>
                    </a:lnTo>
                    <a:lnTo>
                      <a:pt x="276" y="22"/>
                    </a:lnTo>
                    <a:lnTo>
                      <a:pt x="348" y="22"/>
                    </a:lnTo>
                    <a:lnTo>
                      <a:pt x="419" y="19"/>
                    </a:lnTo>
                    <a:lnTo>
                      <a:pt x="455" y="16"/>
                    </a:lnTo>
                    <a:lnTo>
                      <a:pt x="490" y="13"/>
                    </a:lnTo>
                    <a:lnTo>
                      <a:pt x="524" y="8"/>
                    </a:lnTo>
                    <a:lnTo>
                      <a:pt x="5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6" name="Freeform 27">
                <a:extLst>
                  <a:ext uri="{FF2B5EF4-FFF2-40B4-BE49-F238E27FC236}">
                    <a16:creationId xmlns:a16="http://schemas.microsoft.com/office/drawing/2014/main" id="{21642938-2BD9-45C0-B60E-27305A7D7BFA}"/>
                  </a:ext>
                </a:extLst>
              </p:cNvPr>
              <p:cNvSpPr>
                <a:spLocks/>
              </p:cNvSpPr>
              <p:nvPr/>
            </p:nvSpPr>
            <p:spPr bwMode="auto">
              <a:xfrm>
                <a:off x="4653" y="2292"/>
                <a:ext cx="169" cy="59"/>
              </a:xfrm>
              <a:custGeom>
                <a:avLst/>
                <a:gdLst>
                  <a:gd name="T0" fmla="*/ 0 w 1186"/>
                  <a:gd name="T1" fmla="*/ 0 h 652"/>
                  <a:gd name="T2" fmla="*/ 0 w 1186"/>
                  <a:gd name="T3" fmla="*/ 0 h 652"/>
                  <a:gd name="T4" fmla="*/ 0 w 1186"/>
                  <a:gd name="T5" fmla="*/ 0 h 652"/>
                  <a:gd name="T6" fmla="*/ 0 w 1186"/>
                  <a:gd name="T7" fmla="*/ 0 h 652"/>
                  <a:gd name="T8" fmla="*/ 0 w 1186"/>
                  <a:gd name="T9" fmla="*/ 0 h 652"/>
                  <a:gd name="T10" fmla="*/ 0 w 1186"/>
                  <a:gd name="T11" fmla="*/ 0 h 652"/>
                  <a:gd name="T12" fmla="*/ 0 w 1186"/>
                  <a:gd name="T13" fmla="*/ 0 h 652"/>
                  <a:gd name="T14" fmla="*/ 0 w 1186"/>
                  <a:gd name="T15" fmla="*/ 0 h 652"/>
                  <a:gd name="T16" fmla="*/ 0 w 1186"/>
                  <a:gd name="T17" fmla="*/ 0 h 652"/>
                  <a:gd name="T18" fmla="*/ 0 w 1186"/>
                  <a:gd name="T19" fmla="*/ 0 h 652"/>
                  <a:gd name="T20" fmla="*/ 0 w 1186"/>
                  <a:gd name="T21" fmla="*/ 0 h 652"/>
                  <a:gd name="T22" fmla="*/ 0 w 1186"/>
                  <a:gd name="T23" fmla="*/ 0 h 652"/>
                  <a:gd name="T24" fmla="*/ 0 w 1186"/>
                  <a:gd name="T25" fmla="*/ 0 h 652"/>
                  <a:gd name="T26" fmla="*/ 0 w 1186"/>
                  <a:gd name="T27" fmla="*/ 0 h 652"/>
                  <a:gd name="T28" fmla="*/ 0 w 1186"/>
                  <a:gd name="T29" fmla="*/ 0 h 652"/>
                  <a:gd name="T30" fmla="*/ 0 w 1186"/>
                  <a:gd name="T31" fmla="*/ 0 h 652"/>
                  <a:gd name="T32" fmla="*/ 0 w 1186"/>
                  <a:gd name="T33" fmla="*/ 0 h 652"/>
                  <a:gd name="T34" fmla="*/ 0 w 1186"/>
                  <a:gd name="T35" fmla="*/ 0 h 652"/>
                  <a:gd name="T36" fmla="*/ 0 w 1186"/>
                  <a:gd name="T37" fmla="*/ 0 h 652"/>
                  <a:gd name="T38" fmla="*/ 0 w 1186"/>
                  <a:gd name="T39" fmla="*/ 0 h 652"/>
                  <a:gd name="T40" fmla="*/ 0 w 1186"/>
                  <a:gd name="T41" fmla="*/ 0 h 652"/>
                  <a:gd name="T42" fmla="*/ 0 w 1186"/>
                  <a:gd name="T43" fmla="*/ 0 h 652"/>
                  <a:gd name="T44" fmla="*/ 0 w 1186"/>
                  <a:gd name="T45" fmla="*/ 0 h 652"/>
                  <a:gd name="T46" fmla="*/ 0 w 1186"/>
                  <a:gd name="T47" fmla="*/ 0 h 652"/>
                  <a:gd name="T48" fmla="*/ 0 w 1186"/>
                  <a:gd name="T49" fmla="*/ 0 h 652"/>
                  <a:gd name="T50" fmla="*/ 0 w 1186"/>
                  <a:gd name="T51" fmla="*/ 0 h 652"/>
                  <a:gd name="T52" fmla="*/ 0 w 1186"/>
                  <a:gd name="T53" fmla="*/ 0 h 652"/>
                  <a:gd name="T54" fmla="*/ 0 w 1186"/>
                  <a:gd name="T55" fmla="*/ 0 h 652"/>
                  <a:gd name="T56" fmla="*/ 0 w 1186"/>
                  <a:gd name="T57" fmla="*/ 0 h 652"/>
                  <a:gd name="T58" fmla="*/ 0 w 1186"/>
                  <a:gd name="T59" fmla="*/ 0 h 652"/>
                  <a:gd name="T60" fmla="*/ 0 w 1186"/>
                  <a:gd name="T61" fmla="*/ 0 h 652"/>
                  <a:gd name="T62" fmla="*/ 0 w 1186"/>
                  <a:gd name="T63" fmla="*/ 0 h 652"/>
                  <a:gd name="T64" fmla="*/ 0 w 1186"/>
                  <a:gd name="T65" fmla="*/ 0 h 652"/>
                  <a:gd name="T66" fmla="*/ 0 w 1186"/>
                  <a:gd name="T67" fmla="*/ 0 h 652"/>
                  <a:gd name="T68" fmla="*/ 0 w 1186"/>
                  <a:gd name="T69" fmla="*/ 0 h 652"/>
                  <a:gd name="T70" fmla="*/ 0 w 1186"/>
                  <a:gd name="T71" fmla="*/ 0 h 652"/>
                  <a:gd name="T72" fmla="*/ 0 w 1186"/>
                  <a:gd name="T73" fmla="*/ 0 h 652"/>
                  <a:gd name="T74" fmla="*/ 0 w 1186"/>
                  <a:gd name="T75" fmla="*/ 0 h 6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86" h="652">
                    <a:moveTo>
                      <a:pt x="827" y="556"/>
                    </a:moveTo>
                    <a:lnTo>
                      <a:pt x="839" y="557"/>
                    </a:lnTo>
                    <a:lnTo>
                      <a:pt x="851" y="557"/>
                    </a:lnTo>
                    <a:lnTo>
                      <a:pt x="863" y="556"/>
                    </a:lnTo>
                    <a:lnTo>
                      <a:pt x="875" y="555"/>
                    </a:lnTo>
                    <a:lnTo>
                      <a:pt x="898" y="552"/>
                    </a:lnTo>
                    <a:lnTo>
                      <a:pt x="921" y="546"/>
                    </a:lnTo>
                    <a:lnTo>
                      <a:pt x="965" y="533"/>
                    </a:lnTo>
                    <a:lnTo>
                      <a:pt x="1010" y="517"/>
                    </a:lnTo>
                    <a:lnTo>
                      <a:pt x="1032" y="511"/>
                    </a:lnTo>
                    <a:lnTo>
                      <a:pt x="1054" y="504"/>
                    </a:lnTo>
                    <a:lnTo>
                      <a:pt x="1076" y="499"/>
                    </a:lnTo>
                    <a:lnTo>
                      <a:pt x="1097" y="495"/>
                    </a:lnTo>
                    <a:lnTo>
                      <a:pt x="1108" y="493"/>
                    </a:lnTo>
                    <a:lnTo>
                      <a:pt x="1119" y="492"/>
                    </a:lnTo>
                    <a:lnTo>
                      <a:pt x="1130" y="492"/>
                    </a:lnTo>
                    <a:lnTo>
                      <a:pt x="1141" y="493"/>
                    </a:lnTo>
                    <a:lnTo>
                      <a:pt x="1152" y="495"/>
                    </a:lnTo>
                    <a:lnTo>
                      <a:pt x="1163" y="497"/>
                    </a:lnTo>
                    <a:lnTo>
                      <a:pt x="1174" y="499"/>
                    </a:lnTo>
                    <a:lnTo>
                      <a:pt x="1186" y="503"/>
                    </a:lnTo>
                    <a:lnTo>
                      <a:pt x="1143" y="524"/>
                    </a:lnTo>
                    <a:lnTo>
                      <a:pt x="1098" y="546"/>
                    </a:lnTo>
                    <a:lnTo>
                      <a:pt x="1051" y="568"/>
                    </a:lnTo>
                    <a:lnTo>
                      <a:pt x="1003" y="590"/>
                    </a:lnTo>
                    <a:lnTo>
                      <a:pt x="977" y="600"/>
                    </a:lnTo>
                    <a:lnTo>
                      <a:pt x="952" y="610"/>
                    </a:lnTo>
                    <a:lnTo>
                      <a:pt x="927" y="620"/>
                    </a:lnTo>
                    <a:lnTo>
                      <a:pt x="901" y="628"/>
                    </a:lnTo>
                    <a:lnTo>
                      <a:pt x="875" y="636"/>
                    </a:lnTo>
                    <a:lnTo>
                      <a:pt x="850" y="643"/>
                    </a:lnTo>
                    <a:lnTo>
                      <a:pt x="823" y="648"/>
                    </a:lnTo>
                    <a:lnTo>
                      <a:pt x="797" y="652"/>
                    </a:lnTo>
                    <a:lnTo>
                      <a:pt x="776" y="625"/>
                    </a:lnTo>
                    <a:lnTo>
                      <a:pt x="754" y="599"/>
                    </a:lnTo>
                    <a:lnTo>
                      <a:pt x="731" y="575"/>
                    </a:lnTo>
                    <a:lnTo>
                      <a:pt x="708" y="551"/>
                    </a:lnTo>
                    <a:lnTo>
                      <a:pt x="684" y="528"/>
                    </a:lnTo>
                    <a:lnTo>
                      <a:pt x="659" y="506"/>
                    </a:lnTo>
                    <a:lnTo>
                      <a:pt x="632" y="485"/>
                    </a:lnTo>
                    <a:lnTo>
                      <a:pt x="606" y="465"/>
                    </a:lnTo>
                    <a:lnTo>
                      <a:pt x="580" y="446"/>
                    </a:lnTo>
                    <a:lnTo>
                      <a:pt x="553" y="426"/>
                    </a:lnTo>
                    <a:lnTo>
                      <a:pt x="526" y="408"/>
                    </a:lnTo>
                    <a:lnTo>
                      <a:pt x="499" y="391"/>
                    </a:lnTo>
                    <a:lnTo>
                      <a:pt x="443" y="356"/>
                    </a:lnTo>
                    <a:lnTo>
                      <a:pt x="387" y="323"/>
                    </a:lnTo>
                    <a:lnTo>
                      <a:pt x="332" y="288"/>
                    </a:lnTo>
                    <a:lnTo>
                      <a:pt x="277" y="255"/>
                    </a:lnTo>
                    <a:lnTo>
                      <a:pt x="250" y="237"/>
                    </a:lnTo>
                    <a:lnTo>
                      <a:pt x="224" y="219"/>
                    </a:lnTo>
                    <a:lnTo>
                      <a:pt x="199" y="201"/>
                    </a:lnTo>
                    <a:lnTo>
                      <a:pt x="174" y="181"/>
                    </a:lnTo>
                    <a:lnTo>
                      <a:pt x="149" y="162"/>
                    </a:lnTo>
                    <a:lnTo>
                      <a:pt x="125" y="141"/>
                    </a:lnTo>
                    <a:lnTo>
                      <a:pt x="101" y="121"/>
                    </a:lnTo>
                    <a:lnTo>
                      <a:pt x="79" y="99"/>
                    </a:lnTo>
                    <a:lnTo>
                      <a:pt x="58" y="75"/>
                    </a:lnTo>
                    <a:lnTo>
                      <a:pt x="38" y="51"/>
                    </a:lnTo>
                    <a:lnTo>
                      <a:pt x="18" y="27"/>
                    </a:lnTo>
                    <a:lnTo>
                      <a:pt x="0" y="0"/>
                    </a:lnTo>
                    <a:lnTo>
                      <a:pt x="56" y="27"/>
                    </a:lnTo>
                    <a:lnTo>
                      <a:pt x="111" y="55"/>
                    </a:lnTo>
                    <a:lnTo>
                      <a:pt x="167" y="84"/>
                    </a:lnTo>
                    <a:lnTo>
                      <a:pt x="221" y="114"/>
                    </a:lnTo>
                    <a:lnTo>
                      <a:pt x="276" y="145"/>
                    </a:lnTo>
                    <a:lnTo>
                      <a:pt x="330" y="178"/>
                    </a:lnTo>
                    <a:lnTo>
                      <a:pt x="383" y="211"/>
                    </a:lnTo>
                    <a:lnTo>
                      <a:pt x="436" y="246"/>
                    </a:lnTo>
                    <a:lnTo>
                      <a:pt x="488" y="282"/>
                    </a:lnTo>
                    <a:lnTo>
                      <a:pt x="539" y="318"/>
                    </a:lnTo>
                    <a:lnTo>
                      <a:pt x="589" y="356"/>
                    </a:lnTo>
                    <a:lnTo>
                      <a:pt x="638" y="394"/>
                    </a:lnTo>
                    <a:lnTo>
                      <a:pt x="688" y="434"/>
                    </a:lnTo>
                    <a:lnTo>
                      <a:pt x="735" y="474"/>
                    </a:lnTo>
                    <a:lnTo>
                      <a:pt x="781" y="515"/>
                    </a:lnTo>
                    <a:lnTo>
                      <a:pt x="827" y="5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7" name="Freeform 28">
                <a:extLst>
                  <a:ext uri="{FF2B5EF4-FFF2-40B4-BE49-F238E27FC236}">
                    <a16:creationId xmlns:a16="http://schemas.microsoft.com/office/drawing/2014/main" id="{6CBCEAD8-C643-42CD-9428-BC78BDBE8C44}"/>
                  </a:ext>
                </a:extLst>
              </p:cNvPr>
              <p:cNvSpPr>
                <a:spLocks/>
              </p:cNvSpPr>
              <p:nvPr/>
            </p:nvSpPr>
            <p:spPr bwMode="auto">
              <a:xfrm>
                <a:off x="4314" y="2299"/>
                <a:ext cx="108" cy="35"/>
              </a:xfrm>
              <a:custGeom>
                <a:avLst/>
                <a:gdLst>
                  <a:gd name="T0" fmla="*/ 0 w 758"/>
                  <a:gd name="T1" fmla="*/ 0 h 391"/>
                  <a:gd name="T2" fmla="*/ 0 w 758"/>
                  <a:gd name="T3" fmla="*/ 0 h 391"/>
                  <a:gd name="T4" fmla="*/ 0 w 758"/>
                  <a:gd name="T5" fmla="*/ 0 h 391"/>
                  <a:gd name="T6" fmla="*/ 0 w 758"/>
                  <a:gd name="T7" fmla="*/ 0 h 391"/>
                  <a:gd name="T8" fmla="*/ 0 w 758"/>
                  <a:gd name="T9" fmla="*/ 0 h 391"/>
                  <a:gd name="T10" fmla="*/ 0 w 758"/>
                  <a:gd name="T11" fmla="*/ 0 h 391"/>
                  <a:gd name="T12" fmla="*/ 0 w 758"/>
                  <a:gd name="T13" fmla="*/ 0 h 391"/>
                  <a:gd name="T14" fmla="*/ 0 w 758"/>
                  <a:gd name="T15" fmla="*/ 0 h 391"/>
                  <a:gd name="T16" fmla="*/ 0 w 758"/>
                  <a:gd name="T17" fmla="*/ 0 h 391"/>
                  <a:gd name="T18" fmla="*/ 0 w 758"/>
                  <a:gd name="T19" fmla="*/ 0 h 391"/>
                  <a:gd name="T20" fmla="*/ 0 w 758"/>
                  <a:gd name="T21" fmla="*/ 0 h 391"/>
                  <a:gd name="T22" fmla="*/ 0 w 758"/>
                  <a:gd name="T23" fmla="*/ 0 h 391"/>
                  <a:gd name="T24" fmla="*/ 0 w 758"/>
                  <a:gd name="T25" fmla="*/ 0 h 391"/>
                  <a:gd name="T26" fmla="*/ 0 w 758"/>
                  <a:gd name="T27" fmla="*/ 0 h 391"/>
                  <a:gd name="T28" fmla="*/ 0 w 758"/>
                  <a:gd name="T29" fmla="*/ 0 h 391"/>
                  <a:gd name="T30" fmla="*/ 0 w 758"/>
                  <a:gd name="T31" fmla="*/ 0 h 391"/>
                  <a:gd name="T32" fmla="*/ 0 w 758"/>
                  <a:gd name="T33" fmla="*/ 0 h 391"/>
                  <a:gd name="T34" fmla="*/ 0 w 758"/>
                  <a:gd name="T35" fmla="*/ 0 h 391"/>
                  <a:gd name="T36" fmla="*/ 0 w 758"/>
                  <a:gd name="T37" fmla="*/ 0 h 391"/>
                  <a:gd name="T38" fmla="*/ 0 w 758"/>
                  <a:gd name="T39" fmla="*/ 0 h 391"/>
                  <a:gd name="T40" fmla="*/ 0 w 758"/>
                  <a:gd name="T41" fmla="*/ 0 h 391"/>
                  <a:gd name="T42" fmla="*/ 0 w 758"/>
                  <a:gd name="T43" fmla="*/ 0 h 391"/>
                  <a:gd name="T44" fmla="*/ 0 w 758"/>
                  <a:gd name="T45" fmla="*/ 0 h 391"/>
                  <a:gd name="T46" fmla="*/ 0 w 758"/>
                  <a:gd name="T47" fmla="*/ 0 h 391"/>
                  <a:gd name="T48" fmla="*/ 0 w 758"/>
                  <a:gd name="T49" fmla="*/ 0 h 391"/>
                  <a:gd name="T50" fmla="*/ 0 w 758"/>
                  <a:gd name="T51" fmla="*/ 0 h 391"/>
                  <a:gd name="T52" fmla="*/ 0 w 758"/>
                  <a:gd name="T53" fmla="*/ 0 h 391"/>
                  <a:gd name="T54" fmla="*/ 0 w 758"/>
                  <a:gd name="T55" fmla="*/ 0 h 391"/>
                  <a:gd name="T56" fmla="*/ 0 w 758"/>
                  <a:gd name="T57" fmla="*/ 0 h 391"/>
                  <a:gd name="T58" fmla="*/ 0 w 758"/>
                  <a:gd name="T59" fmla="*/ 0 h 391"/>
                  <a:gd name="T60" fmla="*/ 0 w 758"/>
                  <a:gd name="T61" fmla="*/ 0 h 391"/>
                  <a:gd name="T62" fmla="*/ 0 w 758"/>
                  <a:gd name="T63" fmla="*/ 0 h 391"/>
                  <a:gd name="T64" fmla="*/ 0 w 758"/>
                  <a:gd name="T65" fmla="*/ 0 h 391"/>
                  <a:gd name="T66" fmla="*/ 0 w 758"/>
                  <a:gd name="T67" fmla="*/ 0 h 391"/>
                  <a:gd name="T68" fmla="*/ 0 w 758"/>
                  <a:gd name="T69" fmla="*/ 0 h 391"/>
                  <a:gd name="T70" fmla="*/ 0 w 758"/>
                  <a:gd name="T71" fmla="*/ 0 h 391"/>
                  <a:gd name="T72" fmla="*/ 0 w 758"/>
                  <a:gd name="T73" fmla="*/ 0 h 391"/>
                  <a:gd name="T74" fmla="*/ 0 w 758"/>
                  <a:gd name="T75" fmla="*/ 0 h 391"/>
                  <a:gd name="T76" fmla="*/ 0 w 758"/>
                  <a:gd name="T77" fmla="*/ 0 h 391"/>
                  <a:gd name="T78" fmla="*/ 0 w 758"/>
                  <a:gd name="T79" fmla="*/ 0 h 391"/>
                  <a:gd name="T80" fmla="*/ 0 w 758"/>
                  <a:gd name="T81" fmla="*/ 0 h 391"/>
                  <a:gd name="T82" fmla="*/ 0 w 758"/>
                  <a:gd name="T83" fmla="*/ 0 h 3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58" h="391">
                    <a:moveTo>
                      <a:pt x="758" y="268"/>
                    </a:moveTo>
                    <a:lnTo>
                      <a:pt x="738" y="291"/>
                    </a:lnTo>
                    <a:lnTo>
                      <a:pt x="719" y="311"/>
                    </a:lnTo>
                    <a:lnTo>
                      <a:pt x="700" y="329"/>
                    </a:lnTo>
                    <a:lnTo>
                      <a:pt x="680" y="344"/>
                    </a:lnTo>
                    <a:lnTo>
                      <a:pt x="660" y="357"/>
                    </a:lnTo>
                    <a:lnTo>
                      <a:pt x="640" y="368"/>
                    </a:lnTo>
                    <a:lnTo>
                      <a:pt x="619" y="376"/>
                    </a:lnTo>
                    <a:lnTo>
                      <a:pt x="598" y="383"/>
                    </a:lnTo>
                    <a:lnTo>
                      <a:pt x="577" y="387"/>
                    </a:lnTo>
                    <a:lnTo>
                      <a:pt x="554" y="390"/>
                    </a:lnTo>
                    <a:lnTo>
                      <a:pt x="532" y="391"/>
                    </a:lnTo>
                    <a:lnTo>
                      <a:pt x="510" y="391"/>
                    </a:lnTo>
                    <a:lnTo>
                      <a:pt x="488" y="389"/>
                    </a:lnTo>
                    <a:lnTo>
                      <a:pt x="465" y="386"/>
                    </a:lnTo>
                    <a:lnTo>
                      <a:pt x="442" y="382"/>
                    </a:lnTo>
                    <a:lnTo>
                      <a:pt x="419" y="376"/>
                    </a:lnTo>
                    <a:lnTo>
                      <a:pt x="396" y="371"/>
                    </a:lnTo>
                    <a:lnTo>
                      <a:pt x="371" y="363"/>
                    </a:lnTo>
                    <a:lnTo>
                      <a:pt x="347" y="356"/>
                    </a:lnTo>
                    <a:lnTo>
                      <a:pt x="324" y="347"/>
                    </a:lnTo>
                    <a:lnTo>
                      <a:pt x="275" y="329"/>
                    </a:lnTo>
                    <a:lnTo>
                      <a:pt x="226" y="309"/>
                    </a:lnTo>
                    <a:lnTo>
                      <a:pt x="175" y="289"/>
                    </a:lnTo>
                    <a:lnTo>
                      <a:pt x="124" y="269"/>
                    </a:lnTo>
                    <a:lnTo>
                      <a:pt x="98" y="261"/>
                    </a:lnTo>
                    <a:lnTo>
                      <a:pt x="73" y="252"/>
                    </a:lnTo>
                    <a:lnTo>
                      <a:pt x="47" y="243"/>
                    </a:lnTo>
                    <a:lnTo>
                      <a:pt x="20" y="236"/>
                    </a:lnTo>
                    <a:lnTo>
                      <a:pt x="0" y="0"/>
                    </a:lnTo>
                    <a:lnTo>
                      <a:pt x="98" y="32"/>
                    </a:lnTo>
                    <a:lnTo>
                      <a:pt x="194" y="62"/>
                    </a:lnTo>
                    <a:lnTo>
                      <a:pt x="291" y="92"/>
                    </a:lnTo>
                    <a:lnTo>
                      <a:pt x="386" y="122"/>
                    </a:lnTo>
                    <a:lnTo>
                      <a:pt x="434" y="138"/>
                    </a:lnTo>
                    <a:lnTo>
                      <a:pt x="481" y="155"/>
                    </a:lnTo>
                    <a:lnTo>
                      <a:pt x="528" y="171"/>
                    </a:lnTo>
                    <a:lnTo>
                      <a:pt x="575" y="189"/>
                    </a:lnTo>
                    <a:lnTo>
                      <a:pt x="621" y="208"/>
                    </a:lnTo>
                    <a:lnTo>
                      <a:pt x="667" y="226"/>
                    </a:lnTo>
                    <a:lnTo>
                      <a:pt x="712" y="247"/>
                    </a:lnTo>
                    <a:lnTo>
                      <a:pt x="758" y="268"/>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8" name="Freeform 29">
                <a:extLst>
                  <a:ext uri="{FF2B5EF4-FFF2-40B4-BE49-F238E27FC236}">
                    <a16:creationId xmlns:a16="http://schemas.microsoft.com/office/drawing/2014/main" id="{232D339B-E6F8-4BDF-91D0-3552C7200102}"/>
                  </a:ext>
                </a:extLst>
              </p:cNvPr>
              <p:cNvSpPr>
                <a:spLocks/>
              </p:cNvSpPr>
              <p:nvPr/>
            </p:nvSpPr>
            <p:spPr bwMode="auto">
              <a:xfrm>
                <a:off x="4430" y="2307"/>
                <a:ext cx="82" cy="20"/>
              </a:xfrm>
              <a:custGeom>
                <a:avLst/>
                <a:gdLst>
                  <a:gd name="T0" fmla="*/ 0 w 577"/>
                  <a:gd name="T1" fmla="*/ 0 h 214"/>
                  <a:gd name="T2" fmla="*/ 0 w 577"/>
                  <a:gd name="T3" fmla="*/ 0 h 214"/>
                  <a:gd name="T4" fmla="*/ 0 w 577"/>
                  <a:gd name="T5" fmla="*/ 0 h 214"/>
                  <a:gd name="T6" fmla="*/ 0 w 57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7" h="214">
                    <a:moveTo>
                      <a:pt x="577" y="214"/>
                    </a:moveTo>
                    <a:lnTo>
                      <a:pt x="0" y="0"/>
                    </a:lnTo>
                    <a:lnTo>
                      <a:pt x="309" y="97"/>
                    </a:lnTo>
                    <a:lnTo>
                      <a:pt x="577" y="2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9" name="Freeform 30">
                <a:extLst>
                  <a:ext uri="{FF2B5EF4-FFF2-40B4-BE49-F238E27FC236}">
                    <a16:creationId xmlns:a16="http://schemas.microsoft.com/office/drawing/2014/main" id="{90CEAFED-07AB-4C4B-8CBC-25D827303F52}"/>
                  </a:ext>
                </a:extLst>
              </p:cNvPr>
              <p:cNvSpPr>
                <a:spLocks/>
              </p:cNvSpPr>
              <p:nvPr/>
            </p:nvSpPr>
            <p:spPr bwMode="auto">
              <a:xfrm>
                <a:off x="3937" y="2316"/>
                <a:ext cx="77" cy="24"/>
              </a:xfrm>
              <a:custGeom>
                <a:avLst/>
                <a:gdLst>
                  <a:gd name="T0" fmla="*/ 0 w 538"/>
                  <a:gd name="T1" fmla="*/ 0 h 257"/>
                  <a:gd name="T2" fmla="*/ 0 w 538"/>
                  <a:gd name="T3" fmla="*/ 0 h 257"/>
                  <a:gd name="T4" fmla="*/ 0 w 538"/>
                  <a:gd name="T5" fmla="*/ 0 h 257"/>
                  <a:gd name="T6" fmla="*/ 0 w 538"/>
                  <a:gd name="T7" fmla="*/ 0 h 257"/>
                  <a:gd name="T8" fmla="*/ 0 w 538"/>
                  <a:gd name="T9" fmla="*/ 0 h 257"/>
                  <a:gd name="T10" fmla="*/ 0 w 538"/>
                  <a:gd name="T11" fmla="*/ 0 h 257"/>
                  <a:gd name="T12" fmla="*/ 0 w 538"/>
                  <a:gd name="T13" fmla="*/ 0 h 257"/>
                  <a:gd name="T14" fmla="*/ 0 w 538"/>
                  <a:gd name="T15" fmla="*/ 0 h 257"/>
                  <a:gd name="T16" fmla="*/ 0 w 538"/>
                  <a:gd name="T17" fmla="*/ 0 h 257"/>
                  <a:gd name="T18" fmla="*/ 0 w 538"/>
                  <a:gd name="T19" fmla="*/ 0 h 257"/>
                  <a:gd name="T20" fmla="*/ 0 w 538"/>
                  <a:gd name="T21" fmla="*/ 0 h 257"/>
                  <a:gd name="T22" fmla="*/ 0 w 538"/>
                  <a:gd name="T23" fmla="*/ 0 h 257"/>
                  <a:gd name="T24" fmla="*/ 0 w 538"/>
                  <a:gd name="T25" fmla="*/ 0 h 257"/>
                  <a:gd name="T26" fmla="*/ 0 w 538"/>
                  <a:gd name="T27" fmla="*/ 0 h 257"/>
                  <a:gd name="T28" fmla="*/ 0 w 538"/>
                  <a:gd name="T29" fmla="*/ 0 h 257"/>
                  <a:gd name="T30" fmla="*/ 0 w 538"/>
                  <a:gd name="T31" fmla="*/ 0 h 257"/>
                  <a:gd name="T32" fmla="*/ 0 w 538"/>
                  <a:gd name="T33" fmla="*/ 0 h 257"/>
                  <a:gd name="T34" fmla="*/ 0 w 538"/>
                  <a:gd name="T35" fmla="*/ 0 h 257"/>
                  <a:gd name="T36" fmla="*/ 0 w 538"/>
                  <a:gd name="T37" fmla="*/ 0 h 257"/>
                  <a:gd name="T38" fmla="*/ 0 w 538"/>
                  <a:gd name="T39" fmla="*/ 0 h 257"/>
                  <a:gd name="T40" fmla="*/ 0 w 538"/>
                  <a:gd name="T41" fmla="*/ 0 h 257"/>
                  <a:gd name="T42" fmla="*/ 0 w 538"/>
                  <a:gd name="T43" fmla="*/ 0 h 257"/>
                  <a:gd name="T44" fmla="*/ 0 w 538"/>
                  <a:gd name="T45" fmla="*/ 0 h 257"/>
                  <a:gd name="T46" fmla="*/ 0 w 538"/>
                  <a:gd name="T47" fmla="*/ 0 h 257"/>
                  <a:gd name="T48" fmla="*/ 0 w 538"/>
                  <a:gd name="T49" fmla="*/ 0 h 257"/>
                  <a:gd name="T50" fmla="*/ 0 w 538"/>
                  <a:gd name="T51" fmla="*/ 0 h 257"/>
                  <a:gd name="T52" fmla="*/ 0 w 538"/>
                  <a:gd name="T53" fmla="*/ 0 h 257"/>
                  <a:gd name="T54" fmla="*/ 0 w 538"/>
                  <a:gd name="T55" fmla="*/ 0 h 257"/>
                  <a:gd name="T56" fmla="*/ 0 w 538"/>
                  <a:gd name="T57" fmla="*/ 0 h 257"/>
                  <a:gd name="T58" fmla="*/ 0 w 538"/>
                  <a:gd name="T59" fmla="*/ 0 h 257"/>
                  <a:gd name="T60" fmla="*/ 0 w 538"/>
                  <a:gd name="T61" fmla="*/ 0 h 257"/>
                  <a:gd name="T62" fmla="*/ 0 w 538"/>
                  <a:gd name="T63" fmla="*/ 0 h 257"/>
                  <a:gd name="T64" fmla="*/ 0 w 538"/>
                  <a:gd name="T65" fmla="*/ 0 h 257"/>
                  <a:gd name="T66" fmla="*/ 0 w 538"/>
                  <a:gd name="T67" fmla="*/ 0 h 257"/>
                  <a:gd name="T68" fmla="*/ 0 w 538"/>
                  <a:gd name="T69" fmla="*/ 0 h 257"/>
                  <a:gd name="T70" fmla="*/ 0 w 538"/>
                  <a:gd name="T71" fmla="*/ 0 h 257"/>
                  <a:gd name="T72" fmla="*/ 0 w 538"/>
                  <a:gd name="T73" fmla="*/ 0 h 257"/>
                  <a:gd name="T74" fmla="*/ 0 w 538"/>
                  <a:gd name="T75" fmla="*/ 0 h 257"/>
                  <a:gd name="T76" fmla="*/ 0 w 538"/>
                  <a:gd name="T77" fmla="*/ 0 h 257"/>
                  <a:gd name="T78" fmla="*/ 0 w 538"/>
                  <a:gd name="T79" fmla="*/ 0 h 257"/>
                  <a:gd name="T80" fmla="*/ 0 w 538"/>
                  <a:gd name="T81" fmla="*/ 0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38" h="257">
                    <a:moveTo>
                      <a:pt x="498" y="63"/>
                    </a:moveTo>
                    <a:lnTo>
                      <a:pt x="538" y="96"/>
                    </a:lnTo>
                    <a:lnTo>
                      <a:pt x="528" y="103"/>
                    </a:lnTo>
                    <a:lnTo>
                      <a:pt x="517" y="112"/>
                    </a:lnTo>
                    <a:lnTo>
                      <a:pt x="506" y="120"/>
                    </a:lnTo>
                    <a:lnTo>
                      <a:pt x="494" y="127"/>
                    </a:lnTo>
                    <a:lnTo>
                      <a:pt x="467" y="142"/>
                    </a:lnTo>
                    <a:lnTo>
                      <a:pt x="437" y="157"/>
                    </a:lnTo>
                    <a:lnTo>
                      <a:pt x="406" y="171"/>
                    </a:lnTo>
                    <a:lnTo>
                      <a:pt x="371" y="184"/>
                    </a:lnTo>
                    <a:lnTo>
                      <a:pt x="336" y="196"/>
                    </a:lnTo>
                    <a:lnTo>
                      <a:pt x="299" y="208"/>
                    </a:lnTo>
                    <a:lnTo>
                      <a:pt x="261" y="219"/>
                    </a:lnTo>
                    <a:lnTo>
                      <a:pt x="223" y="228"/>
                    </a:lnTo>
                    <a:lnTo>
                      <a:pt x="184" y="236"/>
                    </a:lnTo>
                    <a:lnTo>
                      <a:pt x="146" y="244"/>
                    </a:lnTo>
                    <a:lnTo>
                      <a:pt x="108" y="249"/>
                    </a:lnTo>
                    <a:lnTo>
                      <a:pt x="71" y="253"/>
                    </a:lnTo>
                    <a:lnTo>
                      <a:pt x="34" y="256"/>
                    </a:lnTo>
                    <a:lnTo>
                      <a:pt x="0" y="257"/>
                    </a:lnTo>
                    <a:lnTo>
                      <a:pt x="12" y="246"/>
                    </a:lnTo>
                    <a:lnTo>
                      <a:pt x="25" y="236"/>
                    </a:lnTo>
                    <a:lnTo>
                      <a:pt x="38" y="227"/>
                    </a:lnTo>
                    <a:lnTo>
                      <a:pt x="53" y="219"/>
                    </a:lnTo>
                    <a:lnTo>
                      <a:pt x="67" y="211"/>
                    </a:lnTo>
                    <a:lnTo>
                      <a:pt x="81" y="204"/>
                    </a:lnTo>
                    <a:lnTo>
                      <a:pt x="96" y="197"/>
                    </a:lnTo>
                    <a:lnTo>
                      <a:pt x="112" y="192"/>
                    </a:lnTo>
                    <a:lnTo>
                      <a:pt x="143" y="181"/>
                    </a:lnTo>
                    <a:lnTo>
                      <a:pt x="175" y="173"/>
                    </a:lnTo>
                    <a:lnTo>
                      <a:pt x="208" y="165"/>
                    </a:lnTo>
                    <a:lnTo>
                      <a:pt x="242" y="157"/>
                    </a:lnTo>
                    <a:lnTo>
                      <a:pt x="275" y="151"/>
                    </a:lnTo>
                    <a:lnTo>
                      <a:pt x="309" y="143"/>
                    </a:lnTo>
                    <a:lnTo>
                      <a:pt x="342" y="136"/>
                    </a:lnTo>
                    <a:lnTo>
                      <a:pt x="375" y="127"/>
                    </a:lnTo>
                    <a:lnTo>
                      <a:pt x="408" y="116"/>
                    </a:lnTo>
                    <a:lnTo>
                      <a:pt x="439" y="106"/>
                    </a:lnTo>
                    <a:lnTo>
                      <a:pt x="455" y="98"/>
                    </a:lnTo>
                    <a:lnTo>
                      <a:pt x="469" y="91"/>
                    </a:lnTo>
                    <a:lnTo>
                      <a:pt x="484" y="83"/>
                    </a:lnTo>
                    <a:lnTo>
                      <a:pt x="498" y="74"/>
                    </a:lnTo>
                    <a:lnTo>
                      <a:pt x="484" y="67"/>
                    </a:lnTo>
                    <a:lnTo>
                      <a:pt x="470" y="60"/>
                    </a:lnTo>
                    <a:lnTo>
                      <a:pt x="457" y="55"/>
                    </a:lnTo>
                    <a:lnTo>
                      <a:pt x="443" y="50"/>
                    </a:lnTo>
                    <a:lnTo>
                      <a:pt x="430" y="47"/>
                    </a:lnTo>
                    <a:lnTo>
                      <a:pt x="416" y="44"/>
                    </a:lnTo>
                    <a:lnTo>
                      <a:pt x="403" y="42"/>
                    </a:lnTo>
                    <a:lnTo>
                      <a:pt x="389" y="41"/>
                    </a:lnTo>
                    <a:lnTo>
                      <a:pt x="362" y="40"/>
                    </a:lnTo>
                    <a:lnTo>
                      <a:pt x="336" y="41"/>
                    </a:lnTo>
                    <a:lnTo>
                      <a:pt x="310" y="43"/>
                    </a:lnTo>
                    <a:lnTo>
                      <a:pt x="284" y="46"/>
                    </a:lnTo>
                    <a:lnTo>
                      <a:pt x="258" y="50"/>
                    </a:lnTo>
                    <a:lnTo>
                      <a:pt x="232" y="54"/>
                    </a:lnTo>
                    <a:lnTo>
                      <a:pt x="205" y="56"/>
                    </a:lnTo>
                    <a:lnTo>
                      <a:pt x="178" y="58"/>
                    </a:lnTo>
                    <a:lnTo>
                      <a:pt x="165" y="58"/>
                    </a:lnTo>
                    <a:lnTo>
                      <a:pt x="152" y="58"/>
                    </a:lnTo>
                    <a:lnTo>
                      <a:pt x="138" y="57"/>
                    </a:lnTo>
                    <a:lnTo>
                      <a:pt x="125" y="56"/>
                    </a:lnTo>
                    <a:lnTo>
                      <a:pt x="111" y="54"/>
                    </a:lnTo>
                    <a:lnTo>
                      <a:pt x="98" y="50"/>
                    </a:lnTo>
                    <a:lnTo>
                      <a:pt x="84" y="47"/>
                    </a:lnTo>
                    <a:lnTo>
                      <a:pt x="70" y="42"/>
                    </a:lnTo>
                    <a:lnTo>
                      <a:pt x="83" y="36"/>
                    </a:lnTo>
                    <a:lnTo>
                      <a:pt x="97" y="31"/>
                    </a:lnTo>
                    <a:lnTo>
                      <a:pt x="111" y="27"/>
                    </a:lnTo>
                    <a:lnTo>
                      <a:pt x="125" y="22"/>
                    </a:lnTo>
                    <a:lnTo>
                      <a:pt x="154" y="15"/>
                    </a:lnTo>
                    <a:lnTo>
                      <a:pt x="185" y="8"/>
                    </a:lnTo>
                    <a:lnTo>
                      <a:pt x="215" y="5"/>
                    </a:lnTo>
                    <a:lnTo>
                      <a:pt x="248" y="2"/>
                    </a:lnTo>
                    <a:lnTo>
                      <a:pt x="280" y="0"/>
                    </a:lnTo>
                    <a:lnTo>
                      <a:pt x="311" y="0"/>
                    </a:lnTo>
                    <a:lnTo>
                      <a:pt x="343" y="0"/>
                    </a:lnTo>
                    <a:lnTo>
                      <a:pt x="374" y="2"/>
                    </a:lnTo>
                    <a:lnTo>
                      <a:pt x="405" y="3"/>
                    </a:lnTo>
                    <a:lnTo>
                      <a:pt x="434" y="6"/>
                    </a:lnTo>
                    <a:lnTo>
                      <a:pt x="489" y="13"/>
                    </a:lnTo>
                    <a:lnTo>
                      <a:pt x="538" y="21"/>
                    </a:lnTo>
                    <a:lnTo>
                      <a:pt x="498"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0" name="Freeform 31">
                <a:extLst>
                  <a:ext uri="{FF2B5EF4-FFF2-40B4-BE49-F238E27FC236}">
                    <a16:creationId xmlns:a16="http://schemas.microsoft.com/office/drawing/2014/main" id="{E27CD50F-7900-4F2B-B930-6E6AC1883754}"/>
                  </a:ext>
                </a:extLst>
              </p:cNvPr>
              <p:cNvSpPr>
                <a:spLocks/>
              </p:cNvSpPr>
              <p:nvPr/>
            </p:nvSpPr>
            <p:spPr bwMode="auto">
              <a:xfrm>
                <a:off x="4101" y="2314"/>
                <a:ext cx="229" cy="236"/>
              </a:xfrm>
              <a:custGeom>
                <a:avLst/>
                <a:gdLst>
                  <a:gd name="T0" fmla="*/ 0 w 1604"/>
                  <a:gd name="T1" fmla="*/ 0 h 2595"/>
                  <a:gd name="T2" fmla="*/ 0 w 1604"/>
                  <a:gd name="T3" fmla="*/ 0 h 2595"/>
                  <a:gd name="T4" fmla="*/ 0 w 1604"/>
                  <a:gd name="T5" fmla="*/ 0 h 2595"/>
                  <a:gd name="T6" fmla="*/ 0 w 1604"/>
                  <a:gd name="T7" fmla="*/ 0 h 2595"/>
                  <a:gd name="T8" fmla="*/ 0 w 1604"/>
                  <a:gd name="T9" fmla="*/ 0 h 2595"/>
                  <a:gd name="T10" fmla="*/ 0 w 1604"/>
                  <a:gd name="T11" fmla="*/ 0 h 2595"/>
                  <a:gd name="T12" fmla="*/ 0 w 1604"/>
                  <a:gd name="T13" fmla="*/ 0 h 2595"/>
                  <a:gd name="T14" fmla="*/ 0 w 1604"/>
                  <a:gd name="T15" fmla="*/ 0 h 2595"/>
                  <a:gd name="T16" fmla="*/ 0 w 1604"/>
                  <a:gd name="T17" fmla="*/ 0 h 2595"/>
                  <a:gd name="T18" fmla="*/ 0 w 1604"/>
                  <a:gd name="T19" fmla="*/ 0 h 2595"/>
                  <a:gd name="T20" fmla="*/ 0 w 1604"/>
                  <a:gd name="T21" fmla="*/ 0 h 2595"/>
                  <a:gd name="T22" fmla="*/ 0 w 1604"/>
                  <a:gd name="T23" fmla="*/ 0 h 2595"/>
                  <a:gd name="T24" fmla="*/ 0 w 1604"/>
                  <a:gd name="T25" fmla="*/ 0 h 2595"/>
                  <a:gd name="T26" fmla="*/ 0 w 1604"/>
                  <a:gd name="T27" fmla="*/ 0 h 2595"/>
                  <a:gd name="T28" fmla="*/ 0 w 1604"/>
                  <a:gd name="T29" fmla="*/ 0 h 2595"/>
                  <a:gd name="T30" fmla="*/ 0 w 1604"/>
                  <a:gd name="T31" fmla="*/ 0 h 2595"/>
                  <a:gd name="T32" fmla="*/ 0 w 1604"/>
                  <a:gd name="T33" fmla="*/ 0 h 2595"/>
                  <a:gd name="T34" fmla="*/ 0 w 1604"/>
                  <a:gd name="T35" fmla="*/ 0 h 2595"/>
                  <a:gd name="T36" fmla="*/ 0 w 1604"/>
                  <a:gd name="T37" fmla="*/ 0 h 2595"/>
                  <a:gd name="T38" fmla="*/ 0 w 1604"/>
                  <a:gd name="T39" fmla="*/ 0 h 2595"/>
                  <a:gd name="T40" fmla="*/ 0 w 1604"/>
                  <a:gd name="T41" fmla="*/ 0 h 2595"/>
                  <a:gd name="T42" fmla="*/ 0 w 1604"/>
                  <a:gd name="T43" fmla="*/ 0 h 2595"/>
                  <a:gd name="T44" fmla="*/ 0 w 1604"/>
                  <a:gd name="T45" fmla="*/ 0 h 2595"/>
                  <a:gd name="T46" fmla="*/ 0 w 1604"/>
                  <a:gd name="T47" fmla="*/ 0 h 2595"/>
                  <a:gd name="T48" fmla="*/ 0 w 1604"/>
                  <a:gd name="T49" fmla="*/ 0 h 2595"/>
                  <a:gd name="T50" fmla="*/ 0 w 1604"/>
                  <a:gd name="T51" fmla="*/ 0 h 2595"/>
                  <a:gd name="T52" fmla="*/ 0 w 1604"/>
                  <a:gd name="T53" fmla="*/ 0 h 2595"/>
                  <a:gd name="T54" fmla="*/ 0 w 1604"/>
                  <a:gd name="T55" fmla="*/ 0 h 2595"/>
                  <a:gd name="T56" fmla="*/ 0 w 1604"/>
                  <a:gd name="T57" fmla="*/ 0 h 2595"/>
                  <a:gd name="T58" fmla="*/ 0 w 1604"/>
                  <a:gd name="T59" fmla="*/ 0 h 2595"/>
                  <a:gd name="T60" fmla="*/ 0 w 1604"/>
                  <a:gd name="T61" fmla="*/ 0 h 2595"/>
                  <a:gd name="T62" fmla="*/ 0 w 1604"/>
                  <a:gd name="T63" fmla="*/ 0 h 2595"/>
                  <a:gd name="T64" fmla="*/ 0 w 1604"/>
                  <a:gd name="T65" fmla="*/ 0 h 2595"/>
                  <a:gd name="T66" fmla="*/ 0 w 1604"/>
                  <a:gd name="T67" fmla="*/ 0 h 2595"/>
                  <a:gd name="T68" fmla="*/ 0 w 1604"/>
                  <a:gd name="T69" fmla="*/ 0 h 2595"/>
                  <a:gd name="T70" fmla="*/ 0 w 1604"/>
                  <a:gd name="T71" fmla="*/ 0 h 2595"/>
                  <a:gd name="T72" fmla="*/ 0 w 1604"/>
                  <a:gd name="T73" fmla="*/ 0 h 2595"/>
                  <a:gd name="T74" fmla="*/ 0 w 1604"/>
                  <a:gd name="T75" fmla="*/ 0 h 2595"/>
                  <a:gd name="T76" fmla="*/ 0 w 1604"/>
                  <a:gd name="T77" fmla="*/ 0 h 2595"/>
                  <a:gd name="T78" fmla="*/ 0 w 1604"/>
                  <a:gd name="T79" fmla="*/ 0 h 2595"/>
                  <a:gd name="T80" fmla="*/ 0 w 1604"/>
                  <a:gd name="T81" fmla="*/ 0 h 2595"/>
                  <a:gd name="T82" fmla="*/ 0 w 1604"/>
                  <a:gd name="T83" fmla="*/ 0 h 2595"/>
                  <a:gd name="T84" fmla="*/ 0 w 1604"/>
                  <a:gd name="T85" fmla="*/ 0 h 2595"/>
                  <a:gd name="T86" fmla="*/ 0 w 1604"/>
                  <a:gd name="T87" fmla="*/ 0 h 2595"/>
                  <a:gd name="T88" fmla="*/ 0 w 1604"/>
                  <a:gd name="T89" fmla="*/ 0 h 2595"/>
                  <a:gd name="T90" fmla="*/ 0 w 1604"/>
                  <a:gd name="T91" fmla="*/ 0 h 2595"/>
                  <a:gd name="T92" fmla="*/ 0 w 1604"/>
                  <a:gd name="T93" fmla="*/ 0 h 2595"/>
                  <a:gd name="T94" fmla="*/ 0 w 1604"/>
                  <a:gd name="T95" fmla="*/ 0 h 2595"/>
                  <a:gd name="T96" fmla="*/ 0 w 1604"/>
                  <a:gd name="T97" fmla="*/ 0 h 2595"/>
                  <a:gd name="T98" fmla="*/ 0 w 1604"/>
                  <a:gd name="T99" fmla="*/ 0 h 2595"/>
                  <a:gd name="T100" fmla="*/ 0 w 1604"/>
                  <a:gd name="T101" fmla="*/ 0 h 2595"/>
                  <a:gd name="T102" fmla="*/ 0 w 1604"/>
                  <a:gd name="T103" fmla="*/ 0 h 2595"/>
                  <a:gd name="T104" fmla="*/ 0 w 1604"/>
                  <a:gd name="T105" fmla="*/ 0 h 2595"/>
                  <a:gd name="T106" fmla="*/ 0 w 1604"/>
                  <a:gd name="T107" fmla="*/ 0 h 2595"/>
                  <a:gd name="T108" fmla="*/ 0 w 1604"/>
                  <a:gd name="T109" fmla="*/ 0 h 2595"/>
                  <a:gd name="T110" fmla="*/ 0 w 1604"/>
                  <a:gd name="T111" fmla="*/ 0 h 2595"/>
                  <a:gd name="T112" fmla="*/ 0 w 1604"/>
                  <a:gd name="T113" fmla="*/ 0 h 2595"/>
                  <a:gd name="T114" fmla="*/ 0 w 1604"/>
                  <a:gd name="T115" fmla="*/ 0 h 2595"/>
                  <a:gd name="T116" fmla="*/ 0 w 1604"/>
                  <a:gd name="T117" fmla="*/ 0 h 2595"/>
                  <a:gd name="T118" fmla="*/ 0 w 1604"/>
                  <a:gd name="T119" fmla="*/ 0 h 25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04" h="2595">
                    <a:moveTo>
                      <a:pt x="578" y="0"/>
                    </a:moveTo>
                    <a:lnTo>
                      <a:pt x="586" y="35"/>
                    </a:lnTo>
                    <a:lnTo>
                      <a:pt x="594" y="69"/>
                    </a:lnTo>
                    <a:lnTo>
                      <a:pt x="600" y="104"/>
                    </a:lnTo>
                    <a:lnTo>
                      <a:pt x="606" y="139"/>
                    </a:lnTo>
                    <a:lnTo>
                      <a:pt x="618" y="211"/>
                    </a:lnTo>
                    <a:lnTo>
                      <a:pt x="630" y="281"/>
                    </a:lnTo>
                    <a:lnTo>
                      <a:pt x="637" y="316"/>
                    </a:lnTo>
                    <a:lnTo>
                      <a:pt x="644" y="351"/>
                    </a:lnTo>
                    <a:lnTo>
                      <a:pt x="654" y="385"/>
                    </a:lnTo>
                    <a:lnTo>
                      <a:pt x="665" y="418"/>
                    </a:lnTo>
                    <a:lnTo>
                      <a:pt x="671" y="436"/>
                    </a:lnTo>
                    <a:lnTo>
                      <a:pt x="677" y="452"/>
                    </a:lnTo>
                    <a:lnTo>
                      <a:pt x="684" y="468"/>
                    </a:lnTo>
                    <a:lnTo>
                      <a:pt x="692" y="484"/>
                    </a:lnTo>
                    <a:lnTo>
                      <a:pt x="700" y="499"/>
                    </a:lnTo>
                    <a:lnTo>
                      <a:pt x="708" y="516"/>
                    </a:lnTo>
                    <a:lnTo>
                      <a:pt x="717" y="531"/>
                    </a:lnTo>
                    <a:lnTo>
                      <a:pt x="727" y="546"/>
                    </a:lnTo>
                    <a:lnTo>
                      <a:pt x="810" y="544"/>
                    </a:lnTo>
                    <a:lnTo>
                      <a:pt x="894" y="540"/>
                    </a:lnTo>
                    <a:lnTo>
                      <a:pt x="935" y="539"/>
                    </a:lnTo>
                    <a:lnTo>
                      <a:pt x="976" y="536"/>
                    </a:lnTo>
                    <a:lnTo>
                      <a:pt x="1018" y="533"/>
                    </a:lnTo>
                    <a:lnTo>
                      <a:pt x="1057" y="527"/>
                    </a:lnTo>
                    <a:lnTo>
                      <a:pt x="1077" y="524"/>
                    </a:lnTo>
                    <a:lnTo>
                      <a:pt x="1096" y="520"/>
                    </a:lnTo>
                    <a:lnTo>
                      <a:pt x="1116" y="517"/>
                    </a:lnTo>
                    <a:lnTo>
                      <a:pt x="1135" y="511"/>
                    </a:lnTo>
                    <a:lnTo>
                      <a:pt x="1153" y="506"/>
                    </a:lnTo>
                    <a:lnTo>
                      <a:pt x="1171" y="500"/>
                    </a:lnTo>
                    <a:lnTo>
                      <a:pt x="1190" y="493"/>
                    </a:lnTo>
                    <a:lnTo>
                      <a:pt x="1208" y="486"/>
                    </a:lnTo>
                    <a:lnTo>
                      <a:pt x="1225" y="478"/>
                    </a:lnTo>
                    <a:lnTo>
                      <a:pt x="1242" y="469"/>
                    </a:lnTo>
                    <a:lnTo>
                      <a:pt x="1259" y="459"/>
                    </a:lnTo>
                    <a:lnTo>
                      <a:pt x="1275" y="449"/>
                    </a:lnTo>
                    <a:lnTo>
                      <a:pt x="1291" y="437"/>
                    </a:lnTo>
                    <a:lnTo>
                      <a:pt x="1306" y="424"/>
                    </a:lnTo>
                    <a:lnTo>
                      <a:pt x="1320" y="411"/>
                    </a:lnTo>
                    <a:lnTo>
                      <a:pt x="1335" y="397"/>
                    </a:lnTo>
                    <a:lnTo>
                      <a:pt x="1354" y="182"/>
                    </a:lnTo>
                    <a:lnTo>
                      <a:pt x="1604" y="1628"/>
                    </a:lnTo>
                    <a:lnTo>
                      <a:pt x="1562" y="1602"/>
                    </a:lnTo>
                    <a:lnTo>
                      <a:pt x="1518" y="1574"/>
                    </a:lnTo>
                    <a:lnTo>
                      <a:pt x="1475" y="1543"/>
                    </a:lnTo>
                    <a:lnTo>
                      <a:pt x="1431" y="1510"/>
                    </a:lnTo>
                    <a:lnTo>
                      <a:pt x="1388" y="1474"/>
                    </a:lnTo>
                    <a:lnTo>
                      <a:pt x="1344" y="1437"/>
                    </a:lnTo>
                    <a:lnTo>
                      <a:pt x="1324" y="1419"/>
                    </a:lnTo>
                    <a:lnTo>
                      <a:pt x="1304" y="1400"/>
                    </a:lnTo>
                    <a:lnTo>
                      <a:pt x="1284" y="1380"/>
                    </a:lnTo>
                    <a:lnTo>
                      <a:pt x="1265" y="1360"/>
                    </a:lnTo>
                    <a:lnTo>
                      <a:pt x="1260" y="1352"/>
                    </a:lnTo>
                    <a:lnTo>
                      <a:pt x="1257" y="1343"/>
                    </a:lnTo>
                    <a:lnTo>
                      <a:pt x="1254" y="1334"/>
                    </a:lnTo>
                    <a:lnTo>
                      <a:pt x="1253" y="1325"/>
                    </a:lnTo>
                    <a:lnTo>
                      <a:pt x="1253" y="1315"/>
                    </a:lnTo>
                    <a:lnTo>
                      <a:pt x="1253" y="1306"/>
                    </a:lnTo>
                    <a:lnTo>
                      <a:pt x="1255" y="1296"/>
                    </a:lnTo>
                    <a:lnTo>
                      <a:pt x="1257" y="1286"/>
                    </a:lnTo>
                    <a:lnTo>
                      <a:pt x="1262" y="1264"/>
                    </a:lnTo>
                    <a:lnTo>
                      <a:pt x="1269" y="1244"/>
                    </a:lnTo>
                    <a:lnTo>
                      <a:pt x="1277" y="1222"/>
                    </a:lnTo>
                    <a:lnTo>
                      <a:pt x="1285" y="1201"/>
                    </a:lnTo>
                    <a:lnTo>
                      <a:pt x="1292" y="1179"/>
                    </a:lnTo>
                    <a:lnTo>
                      <a:pt x="1297" y="1157"/>
                    </a:lnTo>
                    <a:lnTo>
                      <a:pt x="1299" y="1148"/>
                    </a:lnTo>
                    <a:lnTo>
                      <a:pt x="1300" y="1137"/>
                    </a:lnTo>
                    <a:lnTo>
                      <a:pt x="1300" y="1127"/>
                    </a:lnTo>
                    <a:lnTo>
                      <a:pt x="1299" y="1117"/>
                    </a:lnTo>
                    <a:lnTo>
                      <a:pt x="1297" y="1108"/>
                    </a:lnTo>
                    <a:lnTo>
                      <a:pt x="1294" y="1098"/>
                    </a:lnTo>
                    <a:lnTo>
                      <a:pt x="1289" y="1089"/>
                    </a:lnTo>
                    <a:lnTo>
                      <a:pt x="1284" y="1081"/>
                    </a:lnTo>
                    <a:lnTo>
                      <a:pt x="1277" y="1072"/>
                    </a:lnTo>
                    <a:lnTo>
                      <a:pt x="1268" y="1065"/>
                    </a:lnTo>
                    <a:lnTo>
                      <a:pt x="1258" y="1057"/>
                    </a:lnTo>
                    <a:lnTo>
                      <a:pt x="1245" y="1049"/>
                    </a:lnTo>
                    <a:lnTo>
                      <a:pt x="1216" y="1055"/>
                    </a:lnTo>
                    <a:lnTo>
                      <a:pt x="1185" y="1059"/>
                    </a:lnTo>
                    <a:lnTo>
                      <a:pt x="1154" y="1062"/>
                    </a:lnTo>
                    <a:lnTo>
                      <a:pt x="1123" y="1065"/>
                    </a:lnTo>
                    <a:lnTo>
                      <a:pt x="1061" y="1069"/>
                    </a:lnTo>
                    <a:lnTo>
                      <a:pt x="999" y="1073"/>
                    </a:lnTo>
                    <a:lnTo>
                      <a:pt x="969" y="1076"/>
                    </a:lnTo>
                    <a:lnTo>
                      <a:pt x="940" y="1082"/>
                    </a:lnTo>
                    <a:lnTo>
                      <a:pt x="911" y="1087"/>
                    </a:lnTo>
                    <a:lnTo>
                      <a:pt x="883" y="1095"/>
                    </a:lnTo>
                    <a:lnTo>
                      <a:pt x="869" y="1099"/>
                    </a:lnTo>
                    <a:lnTo>
                      <a:pt x="855" y="1103"/>
                    </a:lnTo>
                    <a:lnTo>
                      <a:pt x="841" y="1109"/>
                    </a:lnTo>
                    <a:lnTo>
                      <a:pt x="827" y="1115"/>
                    </a:lnTo>
                    <a:lnTo>
                      <a:pt x="814" y="1122"/>
                    </a:lnTo>
                    <a:lnTo>
                      <a:pt x="801" y="1129"/>
                    </a:lnTo>
                    <a:lnTo>
                      <a:pt x="789" y="1137"/>
                    </a:lnTo>
                    <a:lnTo>
                      <a:pt x="777" y="1146"/>
                    </a:lnTo>
                    <a:lnTo>
                      <a:pt x="781" y="1165"/>
                    </a:lnTo>
                    <a:lnTo>
                      <a:pt x="786" y="1185"/>
                    </a:lnTo>
                    <a:lnTo>
                      <a:pt x="792" y="1204"/>
                    </a:lnTo>
                    <a:lnTo>
                      <a:pt x="798" y="1224"/>
                    </a:lnTo>
                    <a:lnTo>
                      <a:pt x="812" y="1264"/>
                    </a:lnTo>
                    <a:lnTo>
                      <a:pt x="828" y="1307"/>
                    </a:lnTo>
                    <a:lnTo>
                      <a:pt x="844" y="1349"/>
                    </a:lnTo>
                    <a:lnTo>
                      <a:pt x="860" y="1391"/>
                    </a:lnTo>
                    <a:lnTo>
                      <a:pt x="874" y="1433"/>
                    </a:lnTo>
                    <a:lnTo>
                      <a:pt x="887" y="1476"/>
                    </a:lnTo>
                    <a:lnTo>
                      <a:pt x="892" y="1498"/>
                    </a:lnTo>
                    <a:lnTo>
                      <a:pt x="896" y="1518"/>
                    </a:lnTo>
                    <a:lnTo>
                      <a:pt x="900" y="1540"/>
                    </a:lnTo>
                    <a:lnTo>
                      <a:pt x="902" y="1561"/>
                    </a:lnTo>
                    <a:lnTo>
                      <a:pt x="904" y="1582"/>
                    </a:lnTo>
                    <a:lnTo>
                      <a:pt x="904" y="1603"/>
                    </a:lnTo>
                    <a:lnTo>
                      <a:pt x="903" y="1623"/>
                    </a:lnTo>
                    <a:lnTo>
                      <a:pt x="900" y="1644"/>
                    </a:lnTo>
                    <a:lnTo>
                      <a:pt x="896" y="1664"/>
                    </a:lnTo>
                    <a:lnTo>
                      <a:pt x="891" y="1685"/>
                    </a:lnTo>
                    <a:lnTo>
                      <a:pt x="883" y="1704"/>
                    </a:lnTo>
                    <a:lnTo>
                      <a:pt x="874" y="1724"/>
                    </a:lnTo>
                    <a:lnTo>
                      <a:pt x="863" y="1743"/>
                    </a:lnTo>
                    <a:lnTo>
                      <a:pt x="850" y="1762"/>
                    </a:lnTo>
                    <a:lnTo>
                      <a:pt x="835" y="1781"/>
                    </a:lnTo>
                    <a:lnTo>
                      <a:pt x="816" y="1798"/>
                    </a:lnTo>
                    <a:lnTo>
                      <a:pt x="578" y="2130"/>
                    </a:lnTo>
                    <a:lnTo>
                      <a:pt x="587" y="2145"/>
                    </a:lnTo>
                    <a:lnTo>
                      <a:pt x="596" y="2159"/>
                    </a:lnTo>
                    <a:lnTo>
                      <a:pt x="607" y="2173"/>
                    </a:lnTo>
                    <a:lnTo>
                      <a:pt x="619" y="2186"/>
                    </a:lnTo>
                    <a:lnTo>
                      <a:pt x="631" y="2198"/>
                    </a:lnTo>
                    <a:lnTo>
                      <a:pt x="644" y="2211"/>
                    </a:lnTo>
                    <a:lnTo>
                      <a:pt x="659" y="2222"/>
                    </a:lnTo>
                    <a:lnTo>
                      <a:pt x="673" y="2234"/>
                    </a:lnTo>
                    <a:lnTo>
                      <a:pt x="732" y="2278"/>
                    </a:lnTo>
                    <a:lnTo>
                      <a:pt x="790" y="2323"/>
                    </a:lnTo>
                    <a:lnTo>
                      <a:pt x="804" y="2333"/>
                    </a:lnTo>
                    <a:lnTo>
                      <a:pt x="818" y="2345"/>
                    </a:lnTo>
                    <a:lnTo>
                      <a:pt x="832" y="2357"/>
                    </a:lnTo>
                    <a:lnTo>
                      <a:pt x="844" y="2370"/>
                    </a:lnTo>
                    <a:lnTo>
                      <a:pt x="856" y="2383"/>
                    </a:lnTo>
                    <a:lnTo>
                      <a:pt x="866" y="2396"/>
                    </a:lnTo>
                    <a:lnTo>
                      <a:pt x="876" y="2410"/>
                    </a:lnTo>
                    <a:lnTo>
                      <a:pt x="885" y="2424"/>
                    </a:lnTo>
                    <a:lnTo>
                      <a:pt x="892" y="2439"/>
                    </a:lnTo>
                    <a:lnTo>
                      <a:pt x="899" y="2455"/>
                    </a:lnTo>
                    <a:lnTo>
                      <a:pt x="904" y="2473"/>
                    </a:lnTo>
                    <a:lnTo>
                      <a:pt x="908" y="2490"/>
                    </a:lnTo>
                    <a:lnTo>
                      <a:pt x="910" y="2508"/>
                    </a:lnTo>
                    <a:lnTo>
                      <a:pt x="910" y="2528"/>
                    </a:lnTo>
                    <a:lnTo>
                      <a:pt x="909" y="2548"/>
                    </a:lnTo>
                    <a:lnTo>
                      <a:pt x="907" y="2570"/>
                    </a:lnTo>
                    <a:lnTo>
                      <a:pt x="898" y="2577"/>
                    </a:lnTo>
                    <a:lnTo>
                      <a:pt x="890" y="2582"/>
                    </a:lnTo>
                    <a:lnTo>
                      <a:pt x="881" y="2586"/>
                    </a:lnTo>
                    <a:lnTo>
                      <a:pt x="872" y="2589"/>
                    </a:lnTo>
                    <a:lnTo>
                      <a:pt x="863" y="2592"/>
                    </a:lnTo>
                    <a:lnTo>
                      <a:pt x="854" y="2594"/>
                    </a:lnTo>
                    <a:lnTo>
                      <a:pt x="845" y="2595"/>
                    </a:lnTo>
                    <a:lnTo>
                      <a:pt x="836" y="2595"/>
                    </a:lnTo>
                    <a:lnTo>
                      <a:pt x="817" y="2594"/>
                    </a:lnTo>
                    <a:lnTo>
                      <a:pt x="798" y="2589"/>
                    </a:lnTo>
                    <a:lnTo>
                      <a:pt x="779" y="2584"/>
                    </a:lnTo>
                    <a:lnTo>
                      <a:pt x="759" y="2578"/>
                    </a:lnTo>
                    <a:lnTo>
                      <a:pt x="720" y="2562"/>
                    </a:lnTo>
                    <a:lnTo>
                      <a:pt x="680" y="2548"/>
                    </a:lnTo>
                    <a:lnTo>
                      <a:pt x="660" y="2543"/>
                    </a:lnTo>
                    <a:lnTo>
                      <a:pt x="638" y="2539"/>
                    </a:lnTo>
                    <a:lnTo>
                      <a:pt x="628" y="2538"/>
                    </a:lnTo>
                    <a:lnTo>
                      <a:pt x="618" y="2537"/>
                    </a:lnTo>
                    <a:lnTo>
                      <a:pt x="608" y="2537"/>
                    </a:lnTo>
                    <a:lnTo>
                      <a:pt x="597" y="2538"/>
                    </a:lnTo>
                    <a:lnTo>
                      <a:pt x="576" y="2465"/>
                    </a:lnTo>
                    <a:lnTo>
                      <a:pt x="555" y="2391"/>
                    </a:lnTo>
                    <a:lnTo>
                      <a:pt x="535" y="2316"/>
                    </a:lnTo>
                    <a:lnTo>
                      <a:pt x="516" y="2239"/>
                    </a:lnTo>
                    <a:lnTo>
                      <a:pt x="498" y="2163"/>
                    </a:lnTo>
                    <a:lnTo>
                      <a:pt x="480" y="2086"/>
                    </a:lnTo>
                    <a:lnTo>
                      <a:pt x="462" y="2007"/>
                    </a:lnTo>
                    <a:lnTo>
                      <a:pt x="445" y="1928"/>
                    </a:lnTo>
                    <a:lnTo>
                      <a:pt x="412" y="1770"/>
                    </a:lnTo>
                    <a:lnTo>
                      <a:pt x="379" y="1611"/>
                    </a:lnTo>
                    <a:lnTo>
                      <a:pt x="362" y="1533"/>
                    </a:lnTo>
                    <a:lnTo>
                      <a:pt x="345" y="1453"/>
                    </a:lnTo>
                    <a:lnTo>
                      <a:pt x="327" y="1374"/>
                    </a:lnTo>
                    <a:lnTo>
                      <a:pt x="309" y="1296"/>
                    </a:lnTo>
                    <a:lnTo>
                      <a:pt x="350" y="1247"/>
                    </a:lnTo>
                    <a:lnTo>
                      <a:pt x="390" y="1197"/>
                    </a:lnTo>
                    <a:lnTo>
                      <a:pt x="409" y="1172"/>
                    </a:lnTo>
                    <a:lnTo>
                      <a:pt x="429" y="1147"/>
                    </a:lnTo>
                    <a:lnTo>
                      <a:pt x="447" y="1121"/>
                    </a:lnTo>
                    <a:lnTo>
                      <a:pt x="465" y="1095"/>
                    </a:lnTo>
                    <a:lnTo>
                      <a:pt x="483" y="1069"/>
                    </a:lnTo>
                    <a:lnTo>
                      <a:pt x="500" y="1042"/>
                    </a:lnTo>
                    <a:lnTo>
                      <a:pt x="516" y="1016"/>
                    </a:lnTo>
                    <a:lnTo>
                      <a:pt x="530" y="989"/>
                    </a:lnTo>
                    <a:lnTo>
                      <a:pt x="544" y="961"/>
                    </a:lnTo>
                    <a:lnTo>
                      <a:pt x="556" y="934"/>
                    </a:lnTo>
                    <a:lnTo>
                      <a:pt x="568" y="906"/>
                    </a:lnTo>
                    <a:lnTo>
                      <a:pt x="578" y="878"/>
                    </a:lnTo>
                    <a:lnTo>
                      <a:pt x="79" y="600"/>
                    </a:lnTo>
                    <a:lnTo>
                      <a:pt x="80" y="551"/>
                    </a:lnTo>
                    <a:lnTo>
                      <a:pt x="79" y="494"/>
                    </a:lnTo>
                    <a:lnTo>
                      <a:pt x="79" y="464"/>
                    </a:lnTo>
                    <a:lnTo>
                      <a:pt x="78" y="432"/>
                    </a:lnTo>
                    <a:lnTo>
                      <a:pt x="76" y="400"/>
                    </a:lnTo>
                    <a:lnTo>
                      <a:pt x="73" y="366"/>
                    </a:lnTo>
                    <a:lnTo>
                      <a:pt x="69" y="334"/>
                    </a:lnTo>
                    <a:lnTo>
                      <a:pt x="64" y="300"/>
                    </a:lnTo>
                    <a:lnTo>
                      <a:pt x="58" y="268"/>
                    </a:lnTo>
                    <a:lnTo>
                      <a:pt x="50" y="236"/>
                    </a:lnTo>
                    <a:lnTo>
                      <a:pt x="45" y="219"/>
                    </a:lnTo>
                    <a:lnTo>
                      <a:pt x="40" y="204"/>
                    </a:lnTo>
                    <a:lnTo>
                      <a:pt x="35" y="189"/>
                    </a:lnTo>
                    <a:lnTo>
                      <a:pt x="29" y="174"/>
                    </a:lnTo>
                    <a:lnTo>
                      <a:pt x="23" y="159"/>
                    </a:lnTo>
                    <a:lnTo>
                      <a:pt x="16" y="145"/>
                    </a:lnTo>
                    <a:lnTo>
                      <a:pt x="8" y="131"/>
                    </a:lnTo>
                    <a:lnTo>
                      <a:pt x="0" y="118"/>
                    </a:lnTo>
                    <a:lnTo>
                      <a:pt x="11" y="103"/>
                    </a:lnTo>
                    <a:lnTo>
                      <a:pt x="22" y="89"/>
                    </a:lnTo>
                    <a:lnTo>
                      <a:pt x="35" y="77"/>
                    </a:lnTo>
                    <a:lnTo>
                      <a:pt x="49" y="66"/>
                    </a:lnTo>
                    <a:lnTo>
                      <a:pt x="63" y="57"/>
                    </a:lnTo>
                    <a:lnTo>
                      <a:pt x="78" y="49"/>
                    </a:lnTo>
                    <a:lnTo>
                      <a:pt x="94" y="42"/>
                    </a:lnTo>
                    <a:lnTo>
                      <a:pt x="111" y="36"/>
                    </a:lnTo>
                    <a:lnTo>
                      <a:pt x="129" y="31"/>
                    </a:lnTo>
                    <a:lnTo>
                      <a:pt x="147" y="27"/>
                    </a:lnTo>
                    <a:lnTo>
                      <a:pt x="165" y="25"/>
                    </a:lnTo>
                    <a:lnTo>
                      <a:pt x="184" y="23"/>
                    </a:lnTo>
                    <a:lnTo>
                      <a:pt x="222" y="19"/>
                    </a:lnTo>
                    <a:lnTo>
                      <a:pt x="262" y="18"/>
                    </a:lnTo>
                    <a:lnTo>
                      <a:pt x="345" y="21"/>
                    </a:lnTo>
                    <a:lnTo>
                      <a:pt x="427" y="22"/>
                    </a:lnTo>
                    <a:lnTo>
                      <a:pt x="447" y="21"/>
                    </a:lnTo>
                    <a:lnTo>
                      <a:pt x="467" y="21"/>
                    </a:lnTo>
                    <a:lnTo>
                      <a:pt x="487" y="18"/>
                    </a:lnTo>
                    <a:lnTo>
                      <a:pt x="506" y="16"/>
                    </a:lnTo>
                    <a:lnTo>
                      <a:pt x="525" y="14"/>
                    </a:lnTo>
                    <a:lnTo>
                      <a:pt x="543" y="10"/>
                    </a:lnTo>
                    <a:lnTo>
                      <a:pt x="561" y="5"/>
                    </a:lnTo>
                    <a:lnTo>
                      <a:pt x="578" y="0"/>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1" name="Freeform 32">
                <a:extLst>
                  <a:ext uri="{FF2B5EF4-FFF2-40B4-BE49-F238E27FC236}">
                    <a16:creationId xmlns:a16="http://schemas.microsoft.com/office/drawing/2014/main" id="{407D8889-2DAD-451B-B354-D9CD640B580D}"/>
                  </a:ext>
                </a:extLst>
              </p:cNvPr>
              <p:cNvSpPr>
                <a:spLocks/>
              </p:cNvSpPr>
              <p:nvPr/>
            </p:nvSpPr>
            <p:spPr bwMode="auto">
              <a:xfrm>
                <a:off x="4556" y="2321"/>
                <a:ext cx="185" cy="104"/>
              </a:xfrm>
              <a:custGeom>
                <a:avLst/>
                <a:gdLst>
                  <a:gd name="T0" fmla="*/ 0 w 1297"/>
                  <a:gd name="T1" fmla="*/ 0 h 1145"/>
                  <a:gd name="T2" fmla="*/ 0 w 1297"/>
                  <a:gd name="T3" fmla="*/ 0 h 1145"/>
                  <a:gd name="T4" fmla="*/ 0 w 1297"/>
                  <a:gd name="T5" fmla="*/ 0 h 1145"/>
                  <a:gd name="T6" fmla="*/ 0 w 1297"/>
                  <a:gd name="T7" fmla="*/ 0 h 1145"/>
                  <a:gd name="T8" fmla="*/ 0 w 1297"/>
                  <a:gd name="T9" fmla="*/ 0 h 1145"/>
                  <a:gd name="T10" fmla="*/ 0 w 1297"/>
                  <a:gd name="T11" fmla="*/ 0 h 1145"/>
                  <a:gd name="T12" fmla="*/ 0 w 1297"/>
                  <a:gd name="T13" fmla="*/ 0 h 1145"/>
                  <a:gd name="T14" fmla="*/ 0 w 1297"/>
                  <a:gd name="T15" fmla="*/ 0 h 1145"/>
                  <a:gd name="T16" fmla="*/ 0 w 1297"/>
                  <a:gd name="T17" fmla="*/ 0 h 1145"/>
                  <a:gd name="T18" fmla="*/ 0 w 1297"/>
                  <a:gd name="T19" fmla="*/ 0 h 1145"/>
                  <a:gd name="T20" fmla="*/ 0 w 1297"/>
                  <a:gd name="T21" fmla="*/ 0 h 1145"/>
                  <a:gd name="T22" fmla="*/ 0 w 1297"/>
                  <a:gd name="T23" fmla="*/ 0 h 1145"/>
                  <a:gd name="T24" fmla="*/ 0 w 1297"/>
                  <a:gd name="T25" fmla="*/ 0 h 1145"/>
                  <a:gd name="T26" fmla="*/ 0 w 1297"/>
                  <a:gd name="T27" fmla="*/ 0 h 1145"/>
                  <a:gd name="T28" fmla="*/ 0 w 1297"/>
                  <a:gd name="T29" fmla="*/ 0 h 1145"/>
                  <a:gd name="T30" fmla="*/ 0 w 1297"/>
                  <a:gd name="T31" fmla="*/ 0 h 1145"/>
                  <a:gd name="T32" fmla="*/ 0 w 1297"/>
                  <a:gd name="T33" fmla="*/ 0 h 1145"/>
                  <a:gd name="T34" fmla="*/ 0 w 1297"/>
                  <a:gd name="T35" fmla="*/ 0 h 1145"/>
                  <a:gd name="T36" fmla="*/ 0 w 1297"/>
                  <a:gd name="T37" fmla="*/ 0 h 1145"/>
                  <a:gd name="T38" fmla="*/ 0 w 1297"/>
                  <a:gd name="T39" fmla="*/ 0 h 1145"/>
                  <a:gd name="T40" fmla="*/ 0 w 1297"/>
                  <a:gd name="T41" fmla="*/ 0 h 1145"/>
                  <a:gd name="T42" fmla="*/ 0 w 1297"/>
                  <a:gd name="T43" fmla="*/ 0 h 1145"/>
                  <a:gd name="T44" fmla="*/ 0 w 1297"/>
                  <a:gd name="T45" fmla="*/ 0 h 1145"/>
                  <a:gd name="T46" fmla="*/ 0 w 1297"/>
                  <a:gd name="T47" fmla="*/ 0 h 1145"/>
                  <a:gd name="T48" fmla="*/ 0 w 1297"/>
                  <a:gd name="T49" fmla="*/ 0 h 1145"/>
                  <a:gd name="T50" fmla="*/ 0 w 1297"/>
                  <a:gd name="T51" fmla="*/ 0 h 1145"/>
                  <a:gd name="T52" fmla="*/ 0 w 1297"/>
                  <a:gd name="T53" fmla="*/ 0 h 1145"/>
                  <a:gd name="T54" fmla="*/ 0 w 1297"/>
                  <a:gd name="T55" fmla="*/ 0 h 1145"/>
                  <a:gd name="T56" fmla="*/ 0 w 1297"/>
                  <a:gd name="T57" fmla="*/ 0 h 1145"/>
                  <a:gd name="T58" fmla="*/ 0 w 1297"/>
                  <a:gd name="T59" fmla="*/ 0 h 1145"/>
                  <a:gd name="T60" fmla="*/ 0 w 1297"/>
                  <a:gd name="T61" fmla="*/ 0 h 1145"/>
                  <a:gd name="T62" fmla="*/ 0 w 1297"/>
                  <a:gd name="T63" fmla="*/ 0 h 1145"/>
                  <a:gd name="T64" fmla="*/ 0 w 1297"/>
                  <a:gd name="T65" fmla="*/ 0 h 1145"/>
                  <a:gd name="T66" fmla="*/ 0 w 1297"/>
                  <a:gd name="T67" fmla="*/ 0 h 1145"/>
                  <a:gd name="T68" fmla="*/ 0 w 1297"/>
                  <a:gd name="T69" fmla="*/ 0 h 1145"/>
                  <a:gd name="T70" fmla="*/ 0 w 1297"/>
                  <a:gd name="T71" fmla="*/ 0 h 1145"/>
                  <a:gd name="T72" fmla="*/ 0 w 1297"/>
                  <a:gd name="T73" fmla="*/ 0 h 1145"/>
                  <a:gd name="T74" fmla="*/ 0 w 1297"/>
                  <a:gd name="T75" fmla="*/ 0 h 1145"/>
                  <a:gd name="T76" fmla="*/ 0 w 1297"/>
                  <a:gd name="T77" fmla="*/ 0 h 1145"/>
                  <a:gd name="T78" fmla="*/ 0 w 1297"/>
                  <a:gd name="T79" fmla="*/ 0 h 1145"/>
                  <a:gd name="T80" fmla="*/ 0 w 1297"/>
                  <a:gd name="T81" fmla="*/ 0 h 1145"/>
                  <a:gd name="T82" fmla="*/ 0 w 1297"/>
                  <a:gd name="T83" fmla="*/ 0 h 1145"/>
                  <a:gd name="T84" fmla="*/ 0 w 1297"/>
                  <a:gd name="T85" fmla="*/ 0 h 1145"/>
                  <a:gd name="T86" fmla="*/ 0 w 1297"/>
                  <a:gd name="T87" fmla="*/ 0 h 1145"/>
                  <a:gd name="T88" fmla="*/ 0 w 1297"/>
                  <a:gd name="T89" fmla="*/ 0 h 1145"/>
                  <a:gd name="T90" fmla="*/ 0 w 1297"/>
                  <a:gd name="T91" fmla="*/ 0 h 1145"/>
                  <a:gd name="T92" fmla="*/ 0 w 1297"/>
                  <a:gd name="T93" fmla="*/ 0 h 1145"/>
                  <a:gd name="T94" fmla="*/ 0 w 1297"/>
                  <a:gd name="T95" fmla="*/ 0 h 1145"/>
                  <a:gd name="T96" fmla="*/ 0 w 1297"/>
                  <a:gd name="T97" fmla="*/ 0 h 1145"/>
                  <a:gd name="T98" fmla="*/ 0 w 1297"/>
                  <a:gd name="T99" fmla="*/ 0 h 1145"/>
                  <a:gd name="T100" fmla="*/ 0 w 1297"/>
                  <a:gd name="T101" fmla="*/ 0 h 1145"/>
                  <a:gd name="T102" fmla="*/ 0 w 1297"/>
                  <a:gd name="T103" fmla="*/ 0 h 11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97" h="1145">
                    <a:moveTo>
                      <a:pt x="698" y="61"/>
                    </a:moveTo>
                    <a:lnTo>
                      <a:pt x="708" y="78"/>
                    </a:lnTo>
                    <a:lnTo>
                      <a:pt x="717" y="94"/>
                    </a:lnTo>
                    <a:lnTo>
                      <a:pt x="723" y="110"/>
                    </a:lnTo>
                    <a:lnTo>
                      <a:pt x="729" y="127"/>
                    </a:lnTo>
                    <a:lnTo>
                      <a:pt x="733" y="145"/>
                    </a:lnTo>
                    <a:lnTo>
                      <a:pt x="735" y="162"/>
                    </a:lnTo>
                    <a:lnTo>
                      <a:pt x="737" y="179"/>
                    </a:lnTo>
                    <a:lnTo>
                      <a:pt x="737" y="197"/>
                    </a:lnTo>
                    <a:lnTo>
                      <a:pt x="736" y="214"/>
                    </a:lnTo>
                    <a:lnTo>
                      <a:pt x="735" y="232"/>
                    </a:lnTo>
                    <a:lnTo>
                      <a:pt x="732" y="249"/>
                    </a:lnTo>
                    <a:lnTo>
                      <a:pt x="729" y="268"/>
                    </a:lnTo>
                    <a:lnTo>
                      <a:pt x="722" y="304"/>
                    </a:lnTo>
                    <a:lnTo>
                      <a:pt x="713" y="339"/>
                    </a:lnTo>
                    <a:lnTo>
                      <a:pt x="703" y="376"/>
                    </a:lnTo>
                    <a:lnTo>
                      <a:pt x="694" y="412"/>
                    </a:lnTo>
                    <a:lnTo>
                      <a:pt x="690" y="430"/>
                    </a:lnTo>
                    <a:lnTo>
                      <a:pt x="687" y="447"/>
                    </a:lnTo>
                    <a:lnTo>
                      <a:pt x="684" y="466"/>
                    </a:lnTo>
                    <a:lnTo>
                      <a:pt x="681" y="483"/>
                    </a:lnTo>
                    <a:lnTo>
                      <a:pt x="679" y="500"/>
                    </a:lnTo>
                    <a:lnTo>
                      <a:pt x="679" y="517"/>
                    </a:lnTo>
                    <a:lnTo>
                      <a:pt x="679" y="535"/>
                    </a:lnTo>
                    <a:lnTo>
                      <a:pt x="680" y="552"/>
                    </a:lnTo>
                    <a:lnTo>
                      <a:pt x="682" y="568"/>
                    </a:lnTo>
                    <a:lnTo>
                      <a:pt x="686" y="586"/>
                    </a:lnTo>
                    <a:lnTo>
                      <a:pt x="691" y="602"/>
                    </a:lnTo>
                    <a:lnTo>
                      <a:pt x="698" y="618"/>
                    </a:lnTo>
                    <a:lnTo>
                      <a:pt x="723" y="605"/>
                    </a:lnTo>
                    <a:lnTo>
                      <a:pt x="748" y="592"/>
                    </a:lnTo>
                    <a:lnTo>
                      <a:pt x="775" y="581"/>
                    </a:lnTo>
                    <a:lnTo>
                      <a:pt x="804" y="572"/>
                    </a:lnTo>
                    <a:lnTo>
                      <a:pt x="832" y="564"/>
                    </a:lnTo>
                    <a:lnTo>
                      <a:pt x="861" y="556"/>
                    </a:lnTo>
                    <a:lnTo>
                      <a:pt x="891" y="551"/>
                    </a:lnTo>
                    <a:lnTo>
                      <a:pt x="921" y="547"/>
                    </a:lnTo>
                    <a:lnTo>
                      <a:pt x="951" y="545"/>
                    </a:lnTo>
                    <a:lnTo>
                      <a:pt x="983" y="542"/>
                    </a:lnTo>
                    <a:lnTo>
                      <a:pt x="1013" y="542"/>
                    </a:lnTo>
                    <a:lnTo>
                      <a:pt x="1044" y="545"/>
                    </a:lnTo>
                    <a:lnTo>
                      <a:pt x="1075" y="547"/>
                    </a:lnTo>
                    <a:lnTo>
                      <a:pt x="1105" y="551"/>
                    </a:lnTo>
                    <a:lnTo>
                      <a:pt x="1136" y="557"/>
                    </a:lnTo>
                    <a:lnTo>
                      <a:pt x="1167" y="564"/>
                    </a:lnTo>
                    <a:lnTo>
                      <a:pt x="1178" y="592"/>
                    </a:lnTo>
                    <a:lnTo>
                      <a:pt x="1191" y="621"/>
                    </a:lnTo>
                    <a:lnTo>
                      <a:pt x="1205" y="649"/>
                    </a:lnTo>
                    <a:lnTo>
                      <a:pt x="1218" y="677"/>
                    </a:lnTo>
                    <a:lnTo>
                      <a:pt x="1232" y="706"/>
                    </a:lnTo>
                    <a:lnTo>
                      <a:pt x="1245" y="735"/>
                    </a:lnTo>
                    <a:lnTo>
                      <a:pt x="1258" y="764"/>
                    </a:lnTo>
                    <a:lnTo>
                      <a:pt x="1269" y="793"/>
                    </a:lnTo>
                    <a:lnTo>
                      <a:pt x="1279" y="823"/>
                    </a:lnTo>
                    <a:lnTo>
                      <a:pt x="1287" y="854"/>
                    </a:lnTo>
                    <a:lnTo>
                      <a:pt x="1290" y="869"/>
                    </a:lnTo>
                    <a:lnTo>
                      <a:pt x="1293" y="884"/>
                    </a:lnTo>
                    <a:lnTo>
                      <a:pt x="1295" y="900"/>
                    </a:lnTo>
                    <a:lnTo>
                      <a:pt x="1296" y="915"/>
                    </a:lnTo>
                    <a:lnTo>
                      <a:pt x="1297" y="931"/>
                    </a:lnTo>
                    <a:lnTo>
                      <a:pt x="1296" y="947"/>
                    </a:lnTo>
                    <a:lnTo>
                      <a:pt x="1295" y="963"/>
                    </a:lnTo>
                    <a:lnTo>
                      <a:pt x="1293" y="979"/>
                    </a:lnTo>
                    <a:lnTo>
                      <a:pt x="1290" y="996"/>
                    </a:lnTo>
                    <a:lnTo>
                      <a:pt x="1286" y="1012"/>
                    </a:lnTo>
                    <a:lnTo>
                      <a:pt x="1281" y="1030"/>
                    </a:lnTo>
                    <a:lnTo>
                      <a:pt x="1276" y="1046"/>
                    </a:lnTo>
                    <a:lnTo>
                      <a:pt x="1252" y="1068"/>
                    </a:lnTo>
                    <a:lnTo>
                      <a:pt x="1228" y="1086"/>
                    </a:lnTo>
                    <a:lnTo>
                      <a:pt x="1204" y="1102"/>
                    </a:lnTo>
                    <a:lnTo>
                      <a:pt x="1180" y="1115"/>
                    </a:lnTo>
                    <a:lnTo>
                      <a:pt x="1155" y="1126"/>
                    </a:lnTo>
                    <a:lnTo>
                      <a:pt x="1130" y="1134"/>
                    </a:lnTo>
                    <a:lnTo>
                      <a:pt x="1104" y="1140"/>
                    </a:lnTo>
                    <a:lnTo>
                      <a:pt x="1079" y="1143"/>
                    </a:lnTo>
                    <a:lnTo>
                      <a:pt x="1054" y="1145"/>
                    </a:lnTo>
                    <a:lnTo>
                      <a:pt x="1028" y="1145"/>
                    </a:lnTo>
                    <a:lnTo>
                      <a:pt x="1002" y="1143"/>
                    </a:lnTo>
                    <a:lnTo>
                      <a:pt x="975" y="1140"/>
                    </a:lnTo>
                    <a:lnTo>
                      <a:pt x="949" y="1136"/>
                    </a:lnTo>
                    <a:lnTo>
                      <a:pt x="923" y="1130"/>
                    </a:lnTo>
                    <a:lnTo>
                      <a:pt x="896" y="1124"/>
                    </a:lnTo>
                    <a:lnTo>
                      <a:pt x="870" y="1116"/>
                    </a:lnTo>
                    <a:lnTo>
                      <a:pt x="817" y="1099"/>
                    </a:lnTo>
                    <a:lnTo>
                      <a:pt x="763" y="1079"/>
                    </a:lnTo>
                    <a:lnTo>
                      <a:pt x="710" y="1060"/>
                    </a:lnTo>
                    <a:lnTo>
                      <a:pt x="657" y="1041"/>
                    </a:lnTo>
                    <a:lnTo>
                      <a:pt x="630" y="1031"/>
                    </a:lnTo>
                    <a:lnTo>
                      <a:pt x="603" y="1022"/>
                    </a:lnTo>
                    <a:lnTo>
                      <a:pt x="577" y="1015"/>
                    </a:lnTo>
                    <a:lnTo>
                      <a:pt x="551" y="1008"/>
                    </a:lnTo>
                    <a:lnTo>
                      <a:pt x="525" y="1003"/>
                    </a:lnTo>
                    <a:lnTo>
                      <a:pt x="500" y="997"/>
                    </a:lnTo>
                    <a:lnTo>
                      <a:pt x="474" y="994"/>
                    </a:lnTo>
                    <a:lnTo>
                      <a:pt x="448" y="993"/>
                    </a:lnTo>
                    <a:lnTo>
                      <a:pt x="420" y="971"/>
                    </a:lnTo>
                    <a:lnTo>
                      <a:pt x="391" y="950"/>
                    </a:lnTo>
                    <a:lnTo>
                      <a:pt x="362" y="929"/>
                    </a:lnTo>
                    <a:lnTo>
                      <a:pt x="333" y="909"/>
                    </a:lnTo>
                    <a:lnTo>
                      <a:pt x="272" y="869"/>
                    </a:lnTo>
                    <a:lnTo>
                      <a:pt x="213" y="828"/>
                    </a:lnTo>
                    <a:lnTo>
                      <a:pt x="184" y="807"/>
                    </a:lnTo>
                    <a:lnTo>
                      <a:pt x="156" y="786"/>
                    </a:lnTo>
                    <a:lnTo>
                      <a:pt x="128" y="764"/>
                    </a:lnTo>
                    <a:lnTo>
                      <a:pt x="100" y="741"/>
                    </a:lnTo>
                    <a:lnTo>
                      <a:pt x="73" y="717"/>
                    </a:lnTo>
                    <a:lnTo>
                      <a:pt x="48" y="693"/>
                    </a:lnTo>
                    <a:lnTo>
                      <a:pt x="23" y="667"/>
                    </a:lnTo>
                    <a:lnTo>
                      <a:pt x="0" y="640"/>
                    </a:lnTo>
                    <a:lnTo>
                      <a:pt x="19" y="621"/>
                    </a:lnTo>
                    <a:lnTo>
                      <a:pt x="36" y="603"/>
                    </a:lnTo>
                    <a:lnTo>
                      <a:pt x="50" y="583"/>
                    </a:lnTo>
                    <a:lnTo>
                      <a:pt x="62" y="563"/>
                    </a:lnTo>
                    <a:lnTo>
                      <a:pt x="72" y="542"/>
                    </a:lnTo>
                    <a:lnTo>
                      <a:pt x="81" y="520"/>
                    </a:lnTo>
                    <a:lnTo>
                      <a:pt x="88" y="498"/>
                    </a:lnTo>
                    <a:lnTo>
                      <a:pt x="93" y="474"/>
                    </a:lnTo>
                    <a:lnTo>
                      <a:pt x="97" y="452"/>
                    </a:lnTo>
                    <a:lnTo>
                      <a:pt x="102" y="428"/>
                    </a:lnTo>
                    <a:lnTo>
                      <a:pt x="104" y="404"/>
                    </a:lnTo>
                    <a:lnTo>
                      <a:pt x="106" y="380"/>
                    </a:lnTo>
                    <a:lnTo>
                      <a:pt x="109" y="332"/>
                    </a:lnTo>
                    <a:lnTo>
                      <a:pt x="112" y="285"/>
                    </a:lnTo>
                    <a:lnTo>
                      <a:pt x="113" y="261"/>
                    </a:lnTo>
                    <a:lnTo>
                      <a:pt x="116" y="239"/>
                    </a:lnTo>
                    <a:lnTo>
                      <a:pt x="119" y="217"/>
                    </a:lnTo>
                    <a:lnTo>
                      <a:pt x="123" y="195"/>
                    </a:lnTo>
                    <a:lnTo>
                      <a:pt x="128" y="174"/>
                    </a:lnTo>
                    <a:lnTo>
                      <a:pt x="135" y="154"/>
                    </a:lnTo>
                    <a:lnTo>
                      <a:pt x="143" y="135"/>
                    </a:lnTo>
                    <a:lnTo>
                      <a:pt x="153" y="117"/>
                    </a:lnTo>
                    <a:lnTo>
                      <a:pt x="165" y="100"/>
                    </a:lnTo>
                    <a:lnTo>
                      <a:pt x="179" y="84"/>
                    </a:lnTo>
                    <a:lnTo>
                      <a:pt x="195" y="69"/>
                    </a:lnTo>
                    <a:lnTo>
                      <a:pt x="214" y="56"/>
                    </a:lnTo>
                    <a:lnTo>
                      <a:pt x="236" y="44"/>
                    </a:lnTo>
                    <a:lnTo>
                      <a:pt x="260" y="34"/>
                    </a:lnTo>
                    <a:lnTo>
                      <a:pt x="289" y="26"/>
                    </a:lnTo>
                    <a:lnTo>
                      <a:pt x="319" y="18"/>
                    </a:lnTo>
                    <a:lnTo>
                      <a:pt x="371" y="13"/>
                    </a:lnTo>
                    <a:lnTo>
                      <a:pt x="421" y="7"/>
                    </a:lnTo>
                    <a:lnTo>
                      <a:pt x="446" y="4"/>
                    </a:lnTo>
                    <a:lnTo>
                      <a:pt x="472" y="2"/>
                    </a:lnTo>
                    <a:lnTo>
                      <a:pt x="496" y="0"/>
                    </a:lnTo>
                    <a:lnTo>
                      <a:pt x="520" y="0"/>
                    </a:lnTo>
                    <a:lnTo>
                      <a:pt x="543" y="0"/>
                    </a:lnTo>
                    <a:lnTo>
                      <a:pt x="566" y="2"/>
                    </a:lnTo>
                    <a:lnTo>
                      <a:pt x="589" y="6"/>
                    </a:lnTo>
                    <a:lnTo>
                      <a:pt x="612" y="13"/>
                    </a:lnTo>
                    <a:lnTo>
                      <a:pt x="623" y="16"/>
                    </a:lnTo>
                    <a:lnTo>
                      <a:pt x="635" y="20"/>
                    </a:lnTo>
                    <a:lnTo>
                      <a:pt x="645" y="26"/>
                    </a:lnTo>
                    <a:lnTo>
                      <a:pt x="656" y="31"/>
                    </a:lnTo>
                    <a:lnTo>
                      <a:pt x="667" y="38"/>
                    </a:lnTo>
                    <a:lnTo>
                      <a:pt x="677" y="45"/>
                    </a:lnTo>
                    <a:lnTo>
                      <a:pt x="688" y="53"/>
                    </a:lnTo>
                    <a:lnTo>
                      <a:pt x="698" y="6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2" name="Freeform 33">
                <a:extLst>
                  <a:ext uri="{FF2B5EF4-FFF2-40B4-BE49-F238E27FC236}">
                    <a16:creationId xmlns:a16="http://schemas.microsoft.com/office/drawing/2014/main" id="{CF4BAEE9-C6F5-41AE-83F1-FD466F4C7068}"/>
                  </a:ext>
                </a:extLst>
              </p:cNvPr>
              <p:cNvSpPr>
                <a:spLocks/>
              </p:cNvSpPr>
              <p:nvPr/>
            </p:nvSpPr>
            <p:spPr bwMode="auto">
              <a:xfrm>
                <a:off x="3803" y="2332"/>
                <a:ext cx="73" cy="36"/>
              </a:xfrm>
              <a:custGeom>
                <a:avLst/>
                <a:gdLst>
                  <a:gd name="T0" fmla="*/ 0 w 509"/>
                  <a:gd name="T1" fmla="*/ 0 h 398"/>
                  <a:gd name="T2" fmla="*/ 0 w 509"/>
                  <a:gd name="T3" fmla="*/ 0 h 398"/>
                  <a:gd name="T4" fmla="*/ 0 w 509"/>
                  <a:gd name="T5" fmla="*/ 0 h 398"/>
                  <a:gd name="T6" fmla="*/ 0 w 509"/>
                  <a:gd name="T7" fmla="*/ 0 h 398"/>
                  <a:gd name="T8" fmla="*/ 0 w 509"/>
                  <a:gd name="T9" fmla="*/ 0 h 398"/>
                  <a:gd name="T10" fmla="*/ 0 w 509"/>
                  <a:gd name="T11" fmla="*/ 0 h 398"/>
                  <a:gd name="T12" fmla="*/ 0 w 509"/>
                  <a:gd name="T13" fmla="*/ 0 h 398"/>
                  <a:gd name="T14" fmla="*/ 0 w 509"/>
                  <a:gd name="T15" fmla="*/ 0 h 398"/>
                  <a:gd name="T16" fmla="*/ 0 w 509"/>
                  <a:gd name="T17" fmla="*/ 0 h 398"/>
                  <a:gd name="T18" fmla="*/ 0 w 509"/>
                  <a:gd name="T19" fmla="*/ 0 h 398"/>
                  <a:gd name="T20" fmla="*/ 0 w 509"/>
                  <a:gd name="T21" fmla="*/ 0 h 398"/>
                  <a:gd name="T22" fmla="*/ 0 w 509"/>
                  <a:gd name="T23" fmla="*/ 0 h 398"/>
                  <a:gd name="T24" fmla="*/ 0 w 509"/>
                  <a:gd name="T25" fmla="*/ 0 h 398"/>
                  <a:gd name="T26" fmla="*/ 0 w 509"/>
                  <a:gd name="T27" fmla="*/ 0 h 398"/>
                  <a:gd name="T28" fmla="*/ 0 w 509"/>
                  <a:gd name="T29" fmla="*/ 0 h 398"/>
                  <a:gd name="T30" fmla="*/ 0 w 509"/>
                  <a:gd name="T31" fmla="*/ 0 h 398"/>
                  <a:gd name="T32" fmla="*/ 0 w 509"/>
                  <a:gd name="T33" fmla="*/ 0 h 398"/>
                  <a:gd name="T34" fmla="*/ 0 w 509"/>
                  <a:gd name="T35" fmla="*/ 0 h 398"/>
                  <a:gd name="T36" fmla="*/ 0 w 509"/>
                  <a:gd name="T37" fmla="*/ 0 h 398"/>
                  <a:gd name="T38" fmla="*/ 0 w 509"/>
                  <a:gd name="T39" fmla="*/ 0 h 398"/>
                  <a:gd name="T40" fmla="*/ 0 w 509"/>
                  <a:gd name="T41" fmla="*/ 0 h 398"/>
                  <a:gd name="T42" fmla="*/ 0 w 509"/>
                  <a:gd name="T43" fmla="*/ 0 h 3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9" h="398">
                    <a:moveTo>
                      <a:pt x="509" y="398"/>
                    </a:moveTo>
                    <a:lnTo>
                      <a:pt x="0" y="45"/>
                    </a:lnTo>
                    <a:lnTo>
                      <a:pt x="41" y="39"/>
                    </a:lnTo>
                    <a:lnTo>
                      <a:pt x="81" y="32"/>
                    </a:lnTo>
                    <a:lnTo>
                      <a:pt x="121" y="23"/>
                    </a:lnTo>
                    <a:lnTo>
                      <a:pt x="161" y="15"/>
                    </a:lnTo>
                    <a:lnTo>
                      <a:pt x="201" y="8"/>
                    </a:lnTo>
                    <a:lnTo>
                      <a:pt x="242" y="2"/>
                    </a:lnTo>
                    <a:lnTo>
                      <a:pt x="263" y="0"/>
                    </a:lnTo>
                    <a:lnTo>
                      <a:pt x="286" y="0"/>
                    </a:lnTo>
                    <a:lnTo>
                      <a:pt x="307" y="0"/>
                    </a:lnTo>
                    <a:lnTo>
                      <a:pt x="329" y="1"/>
                    </a:lnTo>
                    <a:lnTo>
                      <a:pt x="344" y="24"/>
                    </a:lnTo>
                    <a:lnTo>
                      <a:pt x="357" y="47"/>
                    </a:lnTo>
                    <a:lnTo>
                      <a:pt x="370" y="71"/>
                    </a:lnTo>
                    <a:lnTo>
                      <a:pt x="382" y="95"/>
                    </a:lnTo>
                    <a:lnTo>
                      <a:pt x="405" y="145"/>
                    </a:lnTo>
                    <a:lnTo>
                      <a:pt x="426" y="196"/>
                    </a:lnTo>
                    <a:lnTo>
                      <a:pt x="446" y="247"/>
                    </a:lnTo>
                    <a:lnTo>
                      <a:pt x="467" y="299"/>
                    </a:lnTo>
                    <a:lnTo>
                      <a:pt x="487" y="348"/>
                    </a:lnTo>
                    <a:lnTo>
                      <a:pt x="509" y="398"/>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 name="Freeform 34">
                <a:extLst>
                  <a:ext uri="{FF2B5EF4-FFF2-40B4-BE49-F238E27FC236}">
                    <a16:creationId xmlns:a16="http://schemas.microsoft.com/office/drawing/2014/main" id="{94FF93D7-B3E9-4220-8ADF-26F0021724E3}"/>
                  </a:ext>
                </a:extLst>
              </p:cNvPr>
              <p:cNvSpPr>
                <a:spLocks/>
              </p:cNvSpPr>
              <p:nvPr/>
            </p:nvSpPr>
            <p:spPr bwMode="auto">
              <a:xfrm>
                <a:off x="3706" y="2334"/>
                <a:ext cx="13" cy="43"/>
              </a:xfrm>
              <a:custGeom>
                <a:avLst/>
                <a:gdLst>
                  <a:gd name="T0" fmla="*/ 0 w 88"/>
                  <a:gd name="T1" fmla="*/ 0 h 471"/>
                  <a:gd name="T2" fmla="*/ 0 w 88"/>
                  <a:gd name="T3" fmla="*/ 0 h 471"/>
                  <a:gd name="T4" fmla="*/ 0 w 88"/>
                  <a:gd name="T5" fmla="*/ 0 h 471"/>
                  <a:gd name="T6" fmla="*/ 0 w 88"/>
                  <a:gd name="T7" fmla="*/ 0 h 471"/>
                  <a:gd name="T8" fmla="*/ 0 w 88"/>
                  <a:gd name="T9" fmla="*/ 0 h 471"/>
                  <a:gd name="T10" fmla="*/ 0 w 88"/>
                  <a:gd name="T11" fmla="*/ 0 h 471"/>
                  <a:gd name="T12" fmla="*/ 0 w 88"/>
                  <a:gd name="T13" fmla="*/ 0 h 471"/>
                  <a:gd name="T14" fmla="*/ 0 w 88"/>
                  <a:gd name="T15" fmla="*/ 0 h 471"/>
                  <a:gd name="T16" fmla="*/ 0 w 88"/>
                  <a:gd name="T17" fmla="*/ 0 h 471"/>
                  <a:gd name="T18" fmla="*/ 0 w 88"/>
                  <a:gd name="T19" fmla="*/ 0 h 471"/>
                  <a:gd name="T20" fmla="*/ 0 w 88"/>
                  <a:gd name="T21" fmla="*/ 0 h 471"/>
                  <a:gd name="T22" fmla="*/ 0 w 88"/>
                  <a:gd name="T23" fmla="*/ 0 h 471"/>
                  <a:gd name="T24" fmla="*/ 0 w 88"/>
                  <a:gd name="T25" fmla="*/ 0 h 471"/>
                  <a:gd name="T26" fmla="*/ 0 w 88"/>
                  <a:gd name="T27" fmla="*/ 0 h 471"/>
                  <a:gd name="T28" fmla="*/ 0 w 88"/>
                  <a:gd name="T29" fmla="*/ 0 h 471"/>
                  <a:gd name="T30" fmla="*/ 0 w 88"/>
                  <a:gd name="T31" fmla="*/ 0 h 471"/>
                  <a:gd name="T32" fmla="*/ 0 w 88"/>
                  <a:gd name="T33" fmla="*/ 0 h 471"/>
                  <a:gd name="T34" fmla="*/ 0 w 88"/>
                  <a:gd name="T35" fmla="*/ 0 h 471"/>
                  <a:gd name="T36" fmla="*/ 0 w 88"/>
                  <a:gd name="T37" fmla="*/ 0 h 471"/>
                  <a:gd name="T38" fmla="*/ 0 w 88"/>
                  <a:gd name="T39" fmla="*/ 0 h 471"/>
                  <a:gd name="T40" fmla="*/ 0 w 88"/>
                  <a:gd name="T41" fmla="*/ 0 h 471"/>
                  <a:gd name="T42" fmla="*/ 0 w 88"/>
                  <a:gd name="T43" fmla="*/ 0 h 471"/>
                  <a:gd name="T44" fmla="*/ 0 w 88"/>
                  <a:gd name="T45" fmla="*/ 0 h 4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471">
                    <a:moveTo>
                      <a:pt x="10" y="471"/>
                    </a:moveTo>
                    <a:lnTo>
                      <a:pt x="0" y="471"/>
                    </a:lnTo>
                    <a:lnTo>
                      <a:pt x="49" y="0"/>
                    </a:lnTo>
                    <a:lnTo>
                      <a:pt x="60" y="27"/>
                    </a:lnTo>
                    <a:lnTo>
                      <a:pt x="68" y="55"/>
                    </a:lnTo>
                    <a:lnTo>
                      <a:pt x="75" y="84"/>
                    </a:lnTo>
                    <a:lnTo>
                      <a:pt x="82" y="115"/>
                    </a:lnTo>
                    <a:lnTo>
                      <a:pt x="85" y="145"/>
                    </a:lnTo>
                    <a:lnTo>
                      <a:pt x="87" y="176"/>
                    </a:lnTo>
                    <a:lnTo>
                      <a:pt x="88" y="209"/>
                    </a:lnTo>
                    <a:lnTo>
                      <a:pt x="86" y="240"/>
                    </a:lnTo>
                    <a:lnTo>
                      <a:pt x="83" y="271"/>
                    </a:lnTo>
                    <a:lnTo>
                      <a:pt x="77" y="303"/>
                    </a:lnTo>
                    <a:lnTo>
                      <a:pt x="70" y="333"/>
                    </a:lnTo>
                    <a:lnTo>
                      <a:pt x="62" y="363"/>
                    </a:lnTo>
                    <a:lnTo>
                      <a:pt x="57" y="377"/>
                    </a:lnTo>
                    <a:lnTo>
                      <a:pt x="51" y="392"/>
                    </a:lnTo>
                    <a:lnTo>
                      <a:pt x="46" y="406"/>
                    </a:lnTo>
                    <a:lnTo>
                      <a:pt x="39" y="419"/>
                    </a:lnTo>
                    <a:lnTo>
                      <a:pt x="33" y="433"/>
                    </a:lnTo>
                    <a:lnTo>
                      <a:pt x="25" y="446"/>
                    </a:lnTo>
                    <a:lnTo>
                      <a:pt x="18" y="459"/>
                    </a:lnTo>
                    <a:lnTo>
                      <a:pt x="10" y="4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 name="Freeform 35">
                <a:extLst>
                  <a:ext uri="{FF2B5EF4-FFF2-40B4-BE49-F238E27FC236}">
                    <a16:creationId xmlns:a16="http://schemas.microsoft.com/office/drawing/2014/main" id="{B1174843-9078-4605-A71F-3085D5AAF96A}"/>
                  </a:ext>
                </a:extLst>
              </p:cNvPr>
              <p:cNvSpPr>
                <a:spLocks/>
              </p:cNvSpPr>
              <p:nvPr/>
            </p:nvSpPr>
            <p:spPr bwMode="auto">
              <a:xfrm>
                <a:off x="3770" y="2336"/>
                <a:ext cx="119" cy="91"/>
              </a:xfrm>
              <a:custGeom>
                <a:avLst/>
                <a:gdLst>
                  <a:gd name="T0" fmla="*/ 0 w 831"/>
                  <a:gd name="T1" fmla="*/ 0 h 1006"/>
                  <a:gd name="T2" fmla="*/ 0 w 831"/>
                  <a:gd name="T3" fmla="*/ 0 h 1006"/>
                  <a:gd name="T4" fmla="*/ 0 w 831"/>
                  <a:gd name="T5" fmla="*/ 0 h 1006"/>
                  <a:gd name="T6" fmla="*/ 0 w 831"/>
                  <a:gd name="T7" fmla="*/ 0 h 1006"/>
                  <a:gd name="T8" fmla="*/ 0 w 831"/>
                  <a:gd name="T9" fmla="*/ 0 h 1006"/>
                  <a:gd name="T10" fmla="*/ 0 w 831"/>
                  <a:gd name="T11" fmla="*/ 0 h 1006"/>
                  <a:gd name="T12" fmla="*/ 0 w 831"/>
                  <a:gd name="T13" fmla="*/ 0 h 1006"/>
                  <a:gd name="T14" fmla="*/ 0 w 831"/>
                  <a:gd name="T15" fmla="*/ 0 h 1006"/>
                  <a:gd name="T16" fmla="*/ 0 w 831"/>
                  <a:gd name="T17" fmla="*/ 0 h 1006"/>
                  <a:gd name="T18" fmla="*/ 0 w 831"/>
                  <a:gd name="T19" fmla="*/ 0 h 1006"/>
                  <a:gd name="T20" fmla="*/ 0 w 831"/>
                  <a:gd name="T21" fmla="*/ 0 h 1006"/>
                  <a:gd name="T22" fmla="*/ 0 w 831"/>
                  <a:gd name="T23" fmla="*/ 0 h 1006"/>
                  <a:gd name="T24" fmla="*/ 0 w 831"/>
                  <a:gd name="T25" fmla="*/ 0 h 1006"/>
                  <a:gd name="T26" fmla="*/ 0 w 831"/>
                  <a:gd name="T27" fmla="*/ 0 h 1006"/>
                  <a:gd name="T28" fmla="*/ 0 w 831"/>
                  <a:gd name="T29" fmla="*/ 0 h 1006"/>
                  <a:gd name="T30" fmla="*/ 0 w 831"/>
                  <a:gd name="T31" fmla="*/ 0 h 1006"/>
                  <a:gd name="T32" fmla="*/ 0 w 831"/>
                  <a:gd name="T33" fmla="*/ 0 h 1006"/>
                  <a:gd name="T34" fmla="*/ 0 w 831"/>
                  <a:gd name="T35" fmla="*/ 0 h 1006"/>
                  <a:gd name="T36" fmla="*/ 0 w 831"/>
                  <a:gd name="T37" fmla="*/ 0 h 1006"/>
                  <a:gd name="T38" fmla="*/ 0 w 831"/>
                  <a:gd name="T39" fmla="*/ 0 h 1006"/>
                  <a:gd name="T40" fmla="*/ 0 w 831"/>
                  <a:gd name="T41" fmla="*/ 0 h 1006"/>
                  <a:gd name="T42" fmla="*/ 0 w 831"/>
                  <a:gd name="T43" fmla="*/ 0 h 1006"/>
                  <a:gd name="T44" fmla="*/ 0 w 831"/>
                  <a:gd name="T45" fmla="*/ 0 h 1006"/>
                  <a:gd name="T46" fmla="*/ 0 w 831"/>
                  <a:gd name="T47" fmla="*/ 0 h 1006"/>
                  <a:gd name="T48" fmla="*/ 0 w 831"/>
                  <a:gd name="T49" fmla="*/ 0 h 1006"/>
                  <a:gd name="T50" fmla="*/ 0 w 831"/>
                  <a:gd name="T51" fmla="*/ 0 h 1006"/>
                  <a:gd name="T52" fmla="*/ 0 w 831"/>
                  <a:gd name="T53" fmla="*/ 0 h 1006"/>
                  <a:gd name="T54" fmla="*/ 0 w 831"/>
                  <a:gd name="T55" fmla="*/ 0 h 1006"/>
                  <a:gd name="T56" fmla="*/ 0 w 831"/>
                  <a:gd name="T57" fmla="*/ 0 h 1006"/>
                  <a:gd name="T58" fmla="*/ 0 w 831"/>
                  <a:gd name="T59" fmla="*/ 0 h 1006"/>
                  <a:gd name="T60" fmla="*/ 0 w 831"/>
                  <a:gd name="T61" fmla="*/ 0 h 1006"/>
                  <a:gd name="T62" fmla="*/ 0 w 831"/>
                  <a:gd name="T63" fmla="*/ 0 h 1006"/>
                  <a:gd name="T64" fmla="*/ 0 w 831"/>
                  <a:gd name="T65" fmla="*/ 0 h 1006"/>
                  <a:gd name="T66" fmla="*/ 0 w 831"/>
                  <a:gd name="T67" fmla="*/ 0 h 1006"/>
                  <a:gd name="T68" fmla="*/ 0 w 831"/>
                  <a:gd name="T69" fmla="*/ 0 h 1006"/>
                  <a:gd name="T70" fmla="*/ 0 w 831"/>
                  <a:gd name="T71" fmla="*/ 0 h 1006"/>
                  <a:gd name="T72" fmla="*/ 0 w 831"/>
                  <a:gd name="T73" fmla="*/ 0 h 1006"/>
                  <a:gd name="T74" fmla="*/ 0 w 831"/>
                  <a:gd name="T75" fmla="*/ 0 h 1006"/>
                  <a:gd name="T76" fmla="*/ 0 w 831"/>
                  <a:gd name="T77" fmla="*/ 0 h 1006"/>
                  <a:gd name="T78" fmla="*/ 0 w 831"/>
                  <a:gd name="T79" fmla="*/ 0 h 1006"/>
                  <a:gd name="T80" fmla="*/ 0 w 831"/>
                  <a:gd name="T81" fmla="*/ 0 h 1006"/>
                  <a:gd name="T82" fmla="*/ 0 w 831"/>
                  <a:gd name="T83" fmla="*/ 0 h 1006"/>
                  <a:gd name="T84" fmla="*/ 0 w 831"/>
                  <a:gd name="T85" fmla="*/ 0 h 1006"/>
                  <a:gd name="T86" fmla="*/ 0 w 831"/>
                  <a:gd name="T87" fmla="*/ 0 h 1006"/>
                  <a:gd name="T88" fmla="*/ 0 w 831"/>
                  <a:gd name="T89" fmla="*/ 0 h 1006"/>
                  <a:gd name="T90" fmla="*/ 0 w 831"/>
                  <a:gd name="T91" fmla="*/ 0 h 1006"/>
                  <a:gd name="T92" fmla="*/ 0 w 831"/>
                  <a:gd name="T93" fmla="*/ 0 h 1006"/>
                  <a:gd name="T94" fmla="*/ 0 w 831"/>
                  <a:gd name="T95" fmla="*/ 0 h 1006"/>
                  <a:gd name="T96" fmla="*/ 0 w 831"/>
                  <a:gd name="T97" fmla="*/ 0 h 1006"/>
                  <a:gd name="T98" fmla="*/ 0 w 831"/>
                  <a:gd name="T99" fmla="*/ 0 h 1006"/>
                  <a:gd name="T100" fmla="*/ 0 w 831"/>
                  <a:gd name="T101" fmla="*/ 0 h 1006"/>
                  <a:gd name="T102" fmla="*/ 0 w 831"/>
                  <a:gd name="T103" fmla="*/ 0 h 1006"/>
                  <a:gd name="T104" fmla="*/ 0 w 831"/>
                  <a:gd name="T105" fmla="*/ 0 h 1006"/>
                  <a:gd name="T106" fmla="*/ 0 w 831"/>
                  <a:gd name="T107" fmla="*/ 0 h 1006"/>
                  <a:gd name="T108" fmla="*/ 0 w 831"/>
                  <a:gd name="T109" fmla="*/ 0 h 10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31" h="1006">
                    <a:moveTo>
                      <a:pt x="788" y="482"/>
                    </a:moveTo>
                    <a:lnTo>
                      <a:pt x="796" y="496"/>
                    </a:lnTo>
                    <a:lnTo>
                      <a:pt x="803" y="510"/>
                    </a:lnTo>
                    <a:lnTo>
                      <a:pt x="809" y="524"/>
                    </a:lnTo>
                    <a:lnTo>
                      <a:pt x="814" y="537"/>
                    </a:lnTo>
                    <a:lnTo>
                      <a:pt x="819" y="551"/>
                    </a:lnTo>
                    <a:lnTo>
                      <a:pt x="823" y="565"/>
                    </a:lnTo>
                    <a:lnTo>
                      <a:pt x="826" y="578"/>
                    </a:lnTo>
                    <a:lnTo>
                      <a:pt x="828" y="592"/>
                    </a:lnTo>
                    <a:lnTo>
                      <a:pt x="829" y="606"/>
                    </a:lnTo>
                    <a:lnTo>
                      <a:pt x="830" y="619"/>
                    </a:lnTo>
                    <a:lnTo>
                      <a:pt x="831" y="633"/>
                    </a:lnTo>
                    <a:lnTo>
                      <a:pt x="830" y="646"/>
                    </a:lnTo>
                    <a:lnTo>
                      <a:pt x="828" y="673"/>
                    </a:lnTo>
                    <a:lnTo>
                      <a:pt x="824" y="700"/>
                    </a:lnTo>
                    <a:lnTo>
                      <a:pt x="818" y="726"/>
                    </a:lnTo>
                    <a:lnTo>
                      <a:pt x="811" y="753"/>
                    </a:lnTo>
                    <a:lnTo>
                      <a:pt x="802" y="779"/>
                    </a:lnTo>
                    <a:lnTo>
                      <a:pt x="792" y="805"/>
                    </a:lnTo>
                    <a:lnTo>
                      <a:pt x="771" y="858"/>
                    </a:lnTo>
                    <a:lnTo>
                      <a:pt x="749" y="910"/>
                    </a:lnTo>
                    <a:lnTo>
                      <a:pt x="589" y="835"/>
                    </a:lnTo>
                    <a:lnTo>
                      <a:pt x="699" y="1006"/>
                    </a:lnTo>
                    <a:lnTo>
                      <a:pt x="686" y="999"/>
                    </a:lnTo>
                    <a:lnTo>
                      <a:pt x="673" y="993"/>
                    </a:lnTo>
                    <a:lnTo>
                      <a:pt x="661" y="985"/>
                    </a:lnTo>
                    <a:lnTo>
                      <a:pt x="649" y="977"/>
                    </a:lnTo>
                    <a:lnTo>
                      <a:pt x="627" y="959"/>
                    </a:lnTo>
                    <a:lnTo>
                      <a:pt x="605" y="941"/>
                    </a:lnTo>
                    <a:lnTo>
                      <a:pt x="584" y="921"/>
                    </a:lnTo>
                    <a:lnTo>
                      <a:pt x="563" y="902"/>
                    </a:lnTo>
                    <a:lnTo>
                      <a:pt x="542" y="884"/>
                    </a:lnTo>
                    <a:lnTo>
                      <a:pt x="520" y="866"/>
                    </a:lnTo>
                    <a:lnTo>
                      <a:pt x="589" y="835"/>
                    </a:lnTo>
                    <a:lnTo>
                      <a:pt x="577" y="817"/>
                    </a:lnTo>
                    <a:lnTo>
                      <a:pt x="566" y="797"/>
                    </a:lnTo>
                    <a:lnTo>
                      <a:pt x="556" y="779"/>
                    </a:lnTo>
                    <a:lnTo>
                      <a:pt x="547" y="759"/>
                    </a:lnTo>
                    <a:lnTo>
                      <a:pt x="539" y="740"/>
                    </a:lnTo>
                    <a:lnTo>
                      <a:pt x="531" y="719"/>
                    </a:lnTo>
                    <a:lnTo>
                      <a:pt x="525" y="700"/>
                    </a:lnTo>
                    <a:lnTo>
                      <a:pt x="518" y="679"/>
                    </a:lnTo>
                    <a:lnTo>
                      <a:pt x="506" y="639"/>
                    </a:lnTo>
                    <a:lnTo>
                      <a:pt x="495" y="599"/>
                    </a:lnTo>
                    <a:lnTo>
                      <a:pt x="489" y="580"/>
                    </a:lnTo>
                    <a:lnTo>
                      <a:pt x="483" y="562"/>
                    </a:lnTo>
                    <a:lnTo>
                      <a:pt x="476" y="542"/>
                    </a:lnTo>
                    <a:lnTo>
                      <a:pt x="469" y="524"/>
                    </a:lnTo>
                    <a:lnTo>
                      <a:pt x="496" y="543"/>
                    </a:lnTo>
                    <a:lnTo>
                      <a:pt x="525" y="562"/>
                    </a:lnTo>
                    <a:lnTo>
                      <a:pt x="554" y="578"/>
                    </a:lnTo>
                    <a:lnTo>
                      <a:pt x="584" y="595"/>
                    </a:lnTo>
                    <a:lnTo>
                      <a:pt x="614" y="612"/>
                    </a:lnTo>
                    <a:lnTo>
                      <a:pt x="643" y="631"/>
                    </a:lnTo>
                    <a:lnTo>
                      <a:pt x="657" y="640"/>
                    </a:lnTo>
                    <a:lnTo>
                      <a:pt x="671" y="651"/>
                    </a:lnTo>
                    <a:lnTo>
                      <a:pt x="686" y="662"/>
                    </a:lnTo>
                    <a:lnTo>
                      <a:pt x="699" y="674"/>
                    </a:lnTo>
                    <a:lnTo>
                      <a:pt x="719" y="652"/>
                    </a:lnTo>
                    <a:lnTo>
                      <a:pt x="699" y="631"/>
                    </a:lnTo>
                    <a:lnTo>
                      <a:pt x="678" y="610"/>
                    </a:lnTo>
                    <a:lnTo>
                      <a:pt x="658" y="590"/>
                    </a:lnTo>
                    <a:lnTo>
                      <a:pt x="637" y="570"/>
                    </a:lnTo>
                    <a:lnTo>
                      <a:pt x="616" y="551"/>
                    </a:lnTo>
                    <a:lnTo>
                      <a:pt x="594" y="532"/>
                    </a:lnTo>
                    <a:lnTo>
                      <a:pt x="573" y="514"/>
                    </a:lnTo>
                    <a:lnTo>
                      <a:pt x="551" y="497"/>
                    </a:lnTo>
                    <a:lnTo>
                      <a:pt x="505" y="463"/>
                    </a:lnTo>
                    <a:lnTo>
                      <a:pt x="460" y="431"/>
                    </a:lnTo>
                    <a:lnTo>
                      <a:pt x="414" y="399"/>
                    </a:lnTo>
                    <a:lnTo>
                      <a:pt x="368" y="369"/>
                    </a:lnTo>
                    <a:lnTo>
                      <a:pt x="273" y="310"/>
                    </a:lnTo>
                    <a:lnTo>
                      <a:pt x="181" y="249"/>
                    </a:lnTo>
                    <a:lnTo>
                      <a:pt x="134" y="218"/>
                    </a:lnTo>
                    <a:lnTo>
                      <a:pt x="89" y="185"/>
                    </a:lnTo>
                    <a:lnTo>
                      <a:pt x="45" y="152"/>
                    </a:lnTo>
                    <a:lnTo>
                      <a:pt x="2" y="117"/>
                    </a:lnTo>
                    <a:lnTo>
                      <a:pt x="0" y="108"/>
                    </a:lnTo>
                    <a:lnTo>
                      <a:pt x="0" y="98"/>
                    </a:lnTo>
                    <a:lnTo>
                      <a:pt x="0" y="88"/>
                    </a:lnTo>
                    <a:lnTo>
                      <a:pt x="1" y="80"/>
                    </a:lnTo>
                    <a:lnTo>
                      <a:pt x="3" y="71"/>
                    </a:lnTo>
                    <a:lnTo>
                      <a:pt x="5" y="63"/>
                    </a:lnTo>
                    <a:lnTo>
                      <a:pt x="9" y="56"/>
                    </a:lnTo>
                    <a:lnTo>
                      <a:pt x="13" y="48"/>
                    </a:lnTo>
                    <a:lnTo>
                      <a:pt x="17" y="42"/>
                    </a:lnTo>
                    <a:lnTo>
                      <a:pt x="22" y="35"/>
                    </a:lnTo>
                    <a:lnTo>
                      <a:pt x="28" y="30"/>
                    </a:lnTo>
                    <a:lnTo>
                      <a:pt x="34" y="24"/>
                    </a:lnTo>
                    <a:lnTo>
                      <a:pt x="40" y="19"/>
                    </a:lnTo>
                    <a:lnTo>
                      <a:pt x="47" y="15"/>
                    </a:lnTo>
                    <a:lnTo>
                      <a:pt x="54" y="10"/>
                    </a:lnTo>
                    <a:lnTo>
                      <a:pt x="61" y="7"/>
                    </a:lnTo>
                    <a:lnTo>
                      <a:pt x="68" y="5"/>
                    </a:lnTo>
                    <a:lnTo>
                      <a:pt x="76" y="3"/>
                    </a:lnTo>
                    <a:lnTo>
                      <a:pt x="84" y="1"/>
                    </a:lnTo>
                    <a:lnTo>
                      <a:pt x="92" y="1"/>
                    </a:lnTo>
                    <a:lnTo>
                      <a:pt x="100" y="0"/>
                    </a:lnTo>
                    <a:lnTo>
                      <a:pt x="108" y="1"/>
                    </a:lnTo>
                    <a:lnTo>
                      <a:pt x="116" y="2"/>
                    </a:lnTo>
                    <a:lnTo>
                      <a:pt x="124" y="3"/>
                    </a:lnTo>
                    <a:lnTo>
                      <a:pt x="132" y="5"/>
                    </a:lnTo>
                    <a:lnTo>
                      <a:pt x="140" y="8"/>
                    </a:lnTo>
                    <a:lnTo>
                      <a:pt x="147" y="13"/>
                    </a:lnTo>
                    <a:lnTo>
                      <a:pt x="154" y="17"/>
                    </a:lnTo>
                    <a:lnTo>
                      <a:pt x="162" y="22"/>
                    </a:lnTo>
                    <a:lnTo>
                      <a:pt x="169" y="28"/>
                    </a:lnTo>
                    <a:lnTo>
                      <a:pt x="175" y="35"/>
                    </a:lnTo>
                    <a:lnTo>
                      <a:pt x="181" y="43"/>
                    </a:lnTo>
                    <a:lnTo>
                      <a:pt x="788" y="482"/>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5" name="Freeform 36">
                <a:extLst>
                  <a:ext uri="{FF2B5EF4-FFF2-40B4-BE49-F238E27FC236}">
                    <a16:creationId xmlns:a16="http://schemas.microsoft.com/office/drawing/2014/main" id="{E60E414F-22BC-4B21-A05A-81D72F1719F0}"/>
                  </a:ext>
                </a:extLst>
              </p:cNvPr>
              <p:cNvSpPr>
                <a:spLocks/>
              </p:cNvSpPr>
              <p:nvPr/>
            </p:nvSpPr>
            <p:spPr bwMode="auto">
              <a:xfrm>
                <a:off x="4597" y="2336"/>
                <a:ext cx="11" cy="3"/>
              </a:xfrm>
              <a:custGeom>
                <a:avLst/>
                <a:gdLst>
                  <a:gd name="T0" fmla="*/ 0 w 73"/>
                  <a:gd name="T1" fmla="*/ 0 h 40"/>
                  <a:gd name="T2" fmla="*/ 0 w 73"/>
                  <a:gd name="T3" fmla="*/ 0 h 40"/>
                  <a:gd name="T4" fmla="*/ 0 w 73"/>
                  <a:gd name="T5" fmla="*/ 0 h 40"/>
                  <a:gd name="T6" fmla="*/ 0 w 73"/>
                  <a:gd name="T7" fmla="*/ 0 h 40"/>
                  <a:gd name="T8" fmla="*/ 0 w 73"/>
                  <a:gd name="T9" fmla="*/ 0 h 40"/>
                  <a:gd name="T10" fmla="*/ 0 w 73"/>
                  <a:gd name="T11" fmla="*/ 0 h 40"/>
                  <a:gd name="T12" fmla="*/ 0 w 73"/>
                  <a:gd name="T13" fmla="*/ 0 h 40"/>
                  <a:gd name="T14" fmla="*/ 0 w 73"/>
                  <a:gd name="T15" fmla="*/ 0 h 40"/>
                  <a:gd name="T16" fmla="*/ 0 w 73"/>
                  <a:gd name="T17" fmla="*/ 0 h 40"/>
                  <a:gd name="T18" fmla="*/ 0 w 73"/>
                  <a:gd name="T19" fmla="*/ 0 h 40"/>
                  <a:gd name="T20" fmla="*/ 0 w 73"/>
                  <a:gd name="T21" fmla="*/ 0 h 40"/>
                  <a:gd name="T22" fmla="*/ 0 w 73"/>
                  <a:gd name="T23" fmla="*/ 0 h 40"/>
                  <a:gd name="T24" fmla="*/ 0 w 73"/>
                  <a:gd name="T25" fmla="*/ 0 h 40"/>
                  <a:gd name="T26" fmla="*/ 0 w 73"/>
                  <a:gd name="T27" fmla="*/ 0 h 40"/>
                  <a:gd name="T28" fmla="*/ 0 w 73"/>
                  <a:gd name="T29" fmla="*/ 0 h 40"/>
                  <a:gd name="T30" fmla="*/ 0 w 73"/>
                  <a:gd name="T31" fmla="*/ 0 h 40"/>
                  <a:gd name="T32" fmla="*/ 0 w 73"/>
                  <a:gd name="T33" fmla="*/ 0 h 40"/>
                  <a:gd name="T34" fmla="*/ 0 w 73"/>
                  <a:gd name="T35" fmla="*/ 0 h 40"/>
                  <a:gd name="T36" fmla="*/ 0 w 73"/>
                  <a:gd name="T37" fmla="*/ 0 h 40"/>
                  <a:gd name="T38" fmla="*/ 0 w 73"/>
                  <a:gd name="T39" fmla="*/ 0 h 40"/>
                  <a:gd name="T40" fmla="*/ 0 w 73"/>
                  <a:gd name="T41" fmla="*/ 0 h 40"/>
                  <a:gd name="T42" fmla="*/ 0 w 73"/>
                  <a:gd name="T43" fmla="*/ 0 h 40"/>
                  <a:gd name="T44" fmla="*/ 0 w 73"/>
                  <a:gd name="T45" fmla="*/ 0 h 40"/>
                  <a:gd name="T46" fmla="*/ 0 w 73"/>
                  <a:gd name="T47" fmla="*/ 0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40">
                    <a:moveTo>
                      <a:pt x="72" y="0"/>
                    </a:moveTo>
                    <a:lnTo>
                      <a:pt x="73" y="4"/>
                    </a:lnTo>
                    <a:lnTo>
                      <a:pt x="73" y="9"/>
                    </a:lnTo>
                    <a:lnTo>
                      <a:pt x="72" y="14"/>
                    </a:lnTo>
                    <a:lnTo>
                      <a:pt x="71" y="17"/>
                    </a:lnTo>
                    <a:lnTo>
                      <a:pt x="68" y="24"/>
                    </a:lnTo>
                    <a:lnTo>
                      <a:pt x="63" y="30"/>
                    </a:lnTo>
                    <a:lnTo>
                      <a:pt x="56" y="34"/>
                    </a:lnTo>
                    <a:lnTo>
                      <a:pt x="49" y="37"/>
                    </a:lnTo>
                    <a:lnTo>
                      <a:pt x="41" y="40"/>
                    </a:lnTo>
                    <a:lnTo>
                      <a:pt x="34" y="40"/>
                    </a:lnTo>
                    <a:lnTo>
                      <a:pt x="26" y="40"/>
                    </a:lnTo>
                    <a:lnTo>
                      <a:pt x="18" y="37"/>
                    </a:lnTo>
                    <a:lnTo>
                      <a:pt x="12" y="34"/>
                    </a:lnTo>
                    <a:lnTo>
                      <a:pt x="7" y="30"/>
                    </a:lnTo>
                    <a:lnTo>
                      <a:pt x="4" y="27"/>
                    </a:lnTo>
                    <a:lnTo>
                      <a:pt x="3" y="24"/>
                    </a:lnTo>
                    <a:lnTo>
                      <a:pt x="1" y="21"/>
                    </a:lnTo>
                    <a:lnTo>
                      <a:pt x="0" y="17"/>
                    </a:lnTo>
                    <a:lnTo>
                      <a:pt x="0" y="14"/>
                    </a:lnTo>
                    <a:lnTo>
                      <a:pt x="0" y="9"/>
                    </a:lnTo>
                    <a:lnTo>
                      <a:pt x="1" y="4"/>
                    </a:lnTo>
                    <a:lnTo>
                      <a:pt x="3" y="0"/>
                    </a:lnTo>
                    <a:lnTo>
                      <a:pt x="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6" name="Freeform 37">
                <a:extLst>
                  <a:ext uri="{FF2B5EF4-FFF2-40B4-BE49-F238E27FC236}">
                    <a16:creationId xmlns:a16="http://schemas.microsoft.com/office/drawing/2014/main" id="{AB4B92EA-BEDD-412A-B4F0-8927B04D1576}"/>
                  </a:ext>
                </a:extLst>
              </p:cNvPr>
              <p:cNvSpPr>
                <a:spLocks/>
              </p:cNvSpPr>
              <p:nvPr/>
            </p:nvSpPr>
            <p:spPr bwMode="auto">
              <a:xfrm>
                <a:off x="4633" y="2338"/>
                <a:ext cx="7" cy="4"/>
              </a:xfrm>
              <a:custGeom>
                <a:avLst/>
                <a:gdLst>
                  <a:gd name="T0" fmla="*/ 0 w 50"/>
                  <a:gd name="T1" fmla="*/ 0 h 53"/>
                  <a:gd name="T2" fmla="*/ 0 w 50"/>
                  <a:gd name="T3" fmla="*/ 0 h 53"/>
                  <a:gd name="T4" fmla="*/ 0 w 50"/>
                  <a:gd name="T5" fmla="*/ 0 h 53"/>
                  <a:gd name="T6" fmla="*/ 0 w 50"/>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53">
                    <a:moveTo>
                      <a:pt x="50" y="53"/>
                    </a:moveTo>
                    <a:lnTo>
                      <a:pt x="0" y="0"/>
                    </a:lnTo>
                    <a:lnTo>
                      <a:pt x="50" y="22"/>
                    </a:lnTo>
                    <a:lnTo>
                      <a:pt x="50"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7" name="Freeform 38">
                <a:extLst>
                  <a:ext uri="{FF2B5EF4-FFF2-40B4-BE49-F238E27FC236}">
                    <a16:creationId xmlns:a16="http://schemas.microsoft.com/office/drawing/2014/main" id="{30FA802D-3AD3-40FD-8F10-91E8B3E99414}"/>
                  </a:ext>
                </a:extLst>
              </p:cNvPr>
              <p:cNvSpPr>
                <a:spLocks/>
              </p:cNvSpPr>
              <p:nvPr/>
            </p:nvSpPr>
            <p:spPr bwMode="auto">
              <a:xfrm>
                <a:off x="4414" y="2340"/>
                <a:ext cx="16" cy="6"/>
              </a:xfrm>
              <a:custGeom>
                <a:avLst/>
                <a:gdLst>
                  <a:gd name="T0" fmla="*/ 0 w 115"/>
                  <a:gd name="T1" fmla="*/ 0 h 74"/>
                  <a:gd name="T2" fmla="*/ 0 w 115"/>
                  <a:gd name="T3" fmla="*/ 0 h 74"/>
                  <a:gd name="T4" fmla="*/ 0 w 115"/>
                  <a:gd name="T5" fmla="*/ 0 h 74"/>
                  <a:gd name="T6" fmla="*/ 0 w 115"/>
                  <a:gd name="T7" fmla="*/ 0 h 74"/>
                  <a:gd name="T8" fmla="*/ 0 w 115"/>
                  <a:gd name="T9" fmla="*/ 0 h 74"/>
                  <a:gd name="T10" fmla="*/ 0 w 115"/>
                  <a:gd name="T11" fmla="*/ 0 h 74"/>
                  <a:gd name="T12" fmla="*/ 0 w 115"/>
                  <a:gd name="T13" fmla="*/ 0 h 74"/>
                  <a:gd name="T14" fmla="*/ 0 w 115"/>
                  <a:gd name="T15" fmla="*/ 0 h 74"/>
                  <a:gd name="T16" fmla="*/ 0 w 115"/>
                  <a:gd name="T17" fmla="*/ 0 h 74"/>
                  <a:gd name="T18" fmla="*/ 0 w 115"/>
                  <a:gd name="T19" fmla="*/ 0 h 74"/>
                  <a:gd name="T20" fmla="*/ 0 w 115"/>
                  <a:gd name="T21" fmla="*/ 0 h 74"/>
                  <a:gd name="T22" fmla="*/ 0 w 115"/>
                  <a:gd name="T23" fmla="*/ 0 h 74"/>
                  <a:gd name="T24" fmla="*/ 0 w 115"/>
                  <a:gd name="T25" fmla="*/ 0 h 74"/>
                  <a:gd name="T26" fmla="*/ 0 w 115"/>
                  <a:gd name="T27" fmla="*/ 0 h 74"/>
                  <a:gd name="T28" fmla="*/ 0 w 115"/>
                  <a:gd name="T29" fmla="*/ 0 h 74"/>
                  <a:gd name="T30" fmla="*/ 0 w 115"/>
                  <a:gd name="T31" fmla="*/ 0 h 74"/>
                  <a:gd name="T32" fmla="*/ 0 w 115"/>
                  <a:gd name="T33" fmla="*/ 0 h 74"/>
                  <a:gd name="T34" fmla="*/ 0 w 115"/>
                  <a:gd name="T35" fmla="*/ 0 h 74"/>
                  <a:gd name="T36" fmla="*/ 0 w 115"/>
                  <a:gd name="T37" fmla="*/ 0 h 74"/>
                  <a:gd name="T38" fmla="*/ 0 w 115"/>
                  <a:gd name="T39" fmla="*/ 0 h 74"/>
                  <a:gd name="T40" fmla="*/ 0 w 115"/>
                  <a:gd name="T41" fmla="*/ 0 h 74"/>
                  <a:gd name="T42" fmla="*/ 0 w 115"/>
                  <a:gd name="T43" fmla="*/ 0 h 74"/>
                  <a:gd name="T44" fmla="*/ 0 w 115"/>
                  <a:gd name="T45" fmla="*/ 0 h 74"/>
                  <a:gd name="T46" fmla="*/ 0 w 115"/>
                  <a:gd name="T47" fmla="*/ 0 h 74"/>
                  <a:gd name="T48" fmla="*/ 0 w 115"/>
                  <a:gd name="T49" fmla="*/ 0 h 74"/>
                  <a:gd name="T50" fmla="*/ 0 w 115"/>
                  <a:gd name="T51" fmla="*/ 0 h 74"/>
                  <a:gd name="T52" fmla="*/ 0 w 115"/>
                  <a:gd name="T53" fmla="*/ 0 h 74"/>
                  <a:gd name="T54" fmla="*/ 0 w 115"/>
                  <a:gd name="T55" fmla="*/ 0 h 74"/>
                  <a:gd name="T56" fmla="*/ 0 w 115"/>
                  <a:gd name="T57" fmla="*/ 0 h 74"/>
                  <a:gd name="T58" fmla="*/ 0 w 115"/>
                  <a:gd name="T59" fmla="*/ 0 h 74"/>
                  <a:gd name="T60" fmla="*/ 0 w 115"/>
                  <a:gd name="T61" fmla="*/ 0 h 74"/>
                  <a:gd name="T62" fmla="*/ 0 w 115"/>
                  <a:gd name="T63" fmla="*/ 0 h 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5" h="74">
                    <a:moveTo>
                      <a:pt x="111" y="0"/>
                    </a:moveTo>
                    <a:lnTo>
                      <a:pt x="113" y="8"/>
                    </a:lnTo>
                    <a:lnTo>
                      <a:pt x="115" y="17"/>
                    </a:lnTo>
                    <a:lnTo>
                      <a:pt x="114" y="25"/>
                    </a:lnTo>
                    <a:lnTo>
                      <a:pt x="112" y="31"/>
                    </a:lnTo>
                    <a:lnTo>
                      <a:pt x="109" y="37"/>
                    </a:lnTo>
                    <a:lnTo>
                      <a:pt x="105" y="41"/>
                    </a:lnTo>
                    <a:lnTo>
                      <a:pt x="100" y="45"/>
                    </a:lnTo>
                    <a:lnTo>
                      <a:pt x="95" y="48"/>
                    </a:lnTo>
                    <a:lnTo>
                      <a:pt x="81" y="55"/>
                    </a:lnTo>
                    <a:lnTo>
                      <a:pt x="67" y="61"/>
                    </a:lnTo>
                    <a:lnTo>
                      <a:pt x="54" y="67"/>
                    </a:lnTo>
                    <a:lnTo>
                      <a:pt x="40" y="74"/>
                    </a:lnTo>
                    <a:lnTo>
                      <a:pt x="1" y="74"/>
                    </a:lnTo>
                    <a:lnTo>
                      <a:pt x="0" y="67"/>
                    </a:lnTo>
                    <a:lnTo>
                      <a:pt x="0" y="59"/>
                    </a:lnTo>
                    <a:lnTo>
                      <a:pt x="0" y="53"/>
                    </a:lnTo>
                    <a:lnTo>
                      <a:pt x="1" y="47"/>
                    </a:lnTo>
                    <a:lnTo>
                      <a:pt x="3" y="42"/>
                    </a:lnTo>
                    <a:lnTo>
                      <a:pt x="4" y="38"/>
                    </a:lnTo>
                    <a:lnTo>
                      <a:pt x="7" y="33"/>
                    </a:lnTo>
                    <a:lnTo>
                      <a:pt x="9" y="29"/>
                    </a:lnTo>
                    <a:lnTo>
                      <a:pt x="15" y="24"/>
                    </a:lnTo>
                    <a:lnTo>
                      <a:pt x="23" y="18"/>
                    </a:lnTo>
                    <a:lnTo>
                      <a:pt x="31" y="15"/>
                    </a:lnTo>
                    <a:lnTo>
                      <a:pt x="40" y="13"/>
                    </a:lnTo>
                    <a:lnTo>
                      <a:pt x="60" y="10"/>
                    </a:lnTo>
                    <a:lnTo>
                      <a:pt x="80" y="8"/>
                    </a:lnTo>
                    <a:lnTo>
                      <a:pt x="89" y="7"/>
                    </a:lnTo>
                    <a:lnTo>
                      <a:pt x="97" y="5"/>
                    </a:lnTo>
                    <a:lnTo>
                      <a:pt x="104" y="3"/>
                    </a:lnTo>
                    <a:lnTo>
                      <a:pt x="1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8" name="Freeform 39">
                <a:extLst>
                  <a:ext uri="{FF2B5EF4-FFF2-40B4-BE49-F238E27FC236}">
                    <a16:creationId xmlns:a16="http://schemas.microsoft.com/office/drawing/2014/main" id="{A54095B7-C282-439D-B95C-837259DCE726}"/>
                  </a:ext>
                </a:extLst>
              </p:cNvPr>
              <p:cNvSpPr>
                <a:spLocks/>
              </p:cNvSpPr>
              <p:nvPr/>
            </p:nvSpPr>
            <p:spPr bwMode="auto">
              <a:xfrm>
                <a:off x="3767" y="2355"/>
                <a:ext cx="41" cy="29"/>
              </a:xfrm>
              <a:custGeom>
                <a:avLst/>
                <a:gdLst>
                  <a:gd name="T0" fmla="*/ 0 w 288"/>
                  <a:gd name="T1" fmla="*/ 0 h 313"/>
                  <a:gd name="T2" fmla="*/ 0 w 288"/>
                  <a:gd name="T3" fmla="*/ 0 h 313"/>
                  <a:gd name="T4" fmla="*/ 0 w 288"/>
                  <a:gd name="T5" fmla="*/ 0 h 313"/>
                  <a:gd name="T6" fmla="*/ 0 w 288"/>
                  <a:gd name="T7" fmla="*/ 0 h 313"/>
                  <a:gd name="T8" fmla="*/ 0 w 288"/>
                  <a:gd name="T9" fmla="*/ 0 h 313"/>
                  <a:gd name="T10" fmla="*/ 0 w 288"/>
                  <a:gd name="T11" fmla="*/ 0 h 313"/>
                  <a:gd name="T12" fmla="*/ 0 w 288"/>
                  <a:gd name="T13" fmla="*/ 0 h 313"/>
                  <a:gd name="T14" fmla="*/ 0 w 288"/>
                  <a:gd name="T15" fmla="*/ 0 h 313"/>
                  <a:gd name="T16" fmla="*/ 0 w 288"/>
                  <a:gd name="T17" fmla="*/ 0 h 313"/>
                  <a:gd name="T18" fmla="*/ 0 w 288"/>
                  <a:gd name="T19" fmla="*/ 0 h 313"/>
                  <a:gd name="T20" fmla="*/ 0 w 288"/>
                  <a:gd name="T21" fmla="*/ 0 h 313"/>
                  <a:gd name="T22" fmla="*/ 0 w 288"/>
                  <a:gd name="T23" fmla="*/ 0 h 313"/>
                  <a:gd name="T24" fmla="*/ 0 w 288"/>
                  <a:gd name="T25" fmla="*/ 0 h 313"/>
                  <a:gd name="T26" fmla="*/ 0 w 288"/>
                  <a:gd name="T27" fmla="*/ 0 h 313"/>
                  <a:gd name="T28" fmla="*/ 0 w 288"/>
                  <a:gd name="T29" fmla="*/ 0 h 313"/>
                  <a:gd name="T30" fmla="*/ 0 w 288"/>
                  <a:gd name="T31" fmla="*/ 0 h 313"/>
                  <a:gd name="T32" fmla="*/ 0 w 288"/>
                  <a:gd name="T33" fmla="*/ 0 h 313"/>
                  <a:gd name="T34" fmla="*/ 0 w 288"/>
                  <a:gd name="T35" fmla="*/ 0 h 313"/>
                  <a:gd name="T36" fmla="*/ 0 w 288"/>
                  <a:gd name="T37" fmla="*/ 0 h 313"/>
                  <a:gd name="T38" fmla="*/ 0 w 288"/>
                  <a:gd name="T39" fmla="*/ 0 h 313"/>
                  <a:gd name="T40" fmla="*/ 0 w 288"/>
                  <a:gd name="T41" fmla="*/ 0 h 313"/>
                  <a:gd name="T42" fmla="*/ 0 w 288"/>
                  <a:gd name="T43" fmla="*/ 0 h 313"/>
                  <a:gd name="T44" fmla="*/ 0 w 288"/>
                  <a:gd name="T45" fmla="*/ 0 h 313"/>
                  <a:gd name="T46" fmla="*/ 0 w 288"/>
                  <a:gd name="T47" fmla="*/ 0 h 313"/>
                  <a:gd name="T48" fmla="*/ 0 w 288"/>
                  <a:gd name="T49" fmla="*/ 0 h 313"/>
                  <a:gd name="T50" fmla="*/ 0 w 288"/>
                  <a:gd name="T51" fmla="*/ 0 h 313"/>
                  <a:gd name="T52" fmla="*/ 0 w 288"/>
                  <a:gd name="T53" fmla="*/ 0 h 313"/>
                  <a:gd name="T54" fmla="*/ 0 w 288"/>
                  <a:gd name="T55" fmla="*/ 0 h 313"/>
                  <a:gd name="T56" fmla="*/ 0 w 288"/>
                  <a:gd name="T57" fmla="*/ 0 h 313"/>
                  <a:gd name="T58" fmla="*/ 0 w 288"/>
                  <a:gd name="T59" fmla="*/ 0 h 313"/>
                  <a:gd name="T60" fmla="*/ 0 w 288"/>
                  <a:gd name="T61" fmla="*/ 0 h 313"/>
                  <a:gd name="T62" fmla="*/ 0 w 288"/>
                  <a:gd name="T63" fmla="*/ 0 h 313"/>
                  <a:gd name="T64" fmla="*/ 0 w 288"/>
                  <a:gd name="T65" fmla="*/ 0 h 313"/>
                  <a:gd name="T66" fmla="*/ 0 w 288"/>
                  <a:gd name="T67" fmla="*/ 0 h 313"/>
                  <a:gd name="T68" fmla="*/ 0 w 288"/>
                  <a:gd name="T69" fmla="*/ 0 h 313"/>
                  <a:gd name="T70" fmla="*/ 0 w 288"/>
                  <a:gd name="T71" fmla="*/ 0 h 313"/>
                  <a:gd name="T72" fmla="*/ 0 w 288"/>
                  <a:gd name="T73" fmla="*/ 0 h 313"/>
                  <a:gd name="T74" fmla="*/ 0 w 288"/>
                  <a:gd name="T75" fmla="*/ 0 h 313"/>
                  <a:gd name="T76" fmla="*/ 0 w 288"/>
                  <a:gd name="T77" fmla="*/ 0 h 313"/>
                  <a:gd name="T78" fmla="*/ 0 w 288"/>
                  <a:gd name="T79" fmla="*/ 0 h 313"/>
                  <a:gd name="T80" fmla="*/ 0 w 288"/>
                  <a:gd name="T81" fmla="*/ 0 h 313"/>
                  <a:gd name="T82" fmla="*/ 0 w 288"/>
                  <a:gd name="T83" fmla="*/ 0 h 313"/>
                  <a:gd name="T84" fmla="*/ 0 w 288"/>
                  <a:gd name="T85" fmla="*/ 0 h 313"/>
                  <a:gd name="T86" fmla="*/ 0 w 288"/>
                  <a:gd name="T87" fmla="*/ 0 h 313"/>
                  <a:gd name="T88" fmla="*/ 0 w 288"/>
                  <a:gd name="T89" fmla="*/ 0 h 313"/>
                  <a:gd name="T90" fmla="*/ 0 w 288"/>
                  <a:gd name="T91" fmla="*/ 0 h 313"/>
                  <a:gd name="T92" fmla="*/ 0 w 288"/>
                  <a:gd name="T93" fmla="*/ 0 h 313"/>
                  <a:gd name="T94" fmla="*/ 0 w 288"/>
                  <a:gd name="T95" fmla="*/ 0 h 313"/>
                  <a:gd name="T96" fmla="*/ 0 w 288"/>
                  <a:gd name="T97" fmla="*/ 0 h 313"/>
                  <a:gd name="T98" fmla="*/ 0 w 288"/>
                  <a:gd name="T99" fmla="*/ 0 h 313"/>
                  <a:gd name="T100" fmla="*/ 0 w 288"/>
                  <a:gd name="T101" fmla="*/ 0 h 313"/>
                  <a:gd name="T102" fmla="*/ 0 w 288"/>
                  <a:gd name="T103" fmla="*/ 0 h 313"/>
                  <a:gd name="T104" fmla="*/ 0 w 288"/>
                  <a:gd name="T105" fmla="*/ 0 h 313"/>
                  <a:gd name="T106" fmla="*/ 0 w 288"/>
                  <a:gd name="T107" fmla="*/ 0 h 313"/>
                  <a:gd name="T108" fmla="*/ 0 w 288"/>
                  <a:gd name="T109" fmla="*/ 0 h 313"/>
                  <a:gd name="T110" fmla="*/ 0 w 288"/>
                  <a:gd name="T111" fmla="*/ 0 h 3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8" h="313">
                    <a:moveTo>
                      <a:pt x="253" y="289"/>
                    </a:moveTo>
                    <a:lnTo>
                      <a:pt x="253" y="310"/>
                    </a:lnTo>
                    <a:lnTo>
                      <a:pt x="246" y="312"/>
                    </a:lnTo>
                    <a:lnTo>
                      <a:pt x="238" y="313"/>
                    </a:lnTo>
                    <a:lnTo>
                      <a:pt x="231" y="313"/>
                    </a:lnTo>
                    <a:lnTo>
                      <a:pt x="223" y="313"/>
                    </a:lnTo>
                    <a:lnTo>
                      <a:pt x="208" y="311"/>
                    </a:lnTo>
                    <a:lnTo>
                      <a:pt x="192" y="307"/>
                    </a:lnTo>
                    <a:lnTo>
                      <a:pt x="176" y="301"/>
                    </a:lnTo>
                    <a:lnTo>
                      <a:pt x="160" y="294"/>
                    </a:lnTo>
                    <a:lnTo>
                      <a:pt x="144" y="285"/>
                    </a:lnTo>
                    <a:lnTo>
                      <a:pt x="129" y="275"/>
                    </a:lnTo>
                    <a:lnTo>
                      <a:pt x="97" y="255"/>
                    </a:lnTo>
                    <a:lnTo>
                      <a:pt x="66" y="232"/>
                    </a:lnTo>
                    <a:lnTo>
                      <a:pt x="35" y="210"/>
                    </a:lnTo>
                    <a:lnTo>
                      <a:pt x="4" y="192"/>
                    </a:lnTo>
                    <a:lnTo>
                      <a:pt x="6" y="180"/>
                    </a:lnTo>
                    <a:lnTo>
                      <a:pt x="6" y="167"/>
                    </a:lnTo>
                    <a:lnTo>
                      <a:pt x="6" y="154"/>
                    </a:lnTo>
                    <a:lnTo>
                      <a:pt x="4" y="141"/>
                    </a:lnTo>
                    <a:lnTo>
                      <a:pt x="2" y="114"/>
                    </a:lnTo>
                    <a:lnTo>
                      <a:pt x="0" y="88"/>
                    </a:lnTo>
                    <a:lnTo>
                      <a:pt x="0" y="75"/>
                    </a:lnTo>
                    <a:lnTo>
                      <a:pt x="0" y="62"/>
                    </a:lnTo>
                    <a:lnTo>
                      <a:pt x="2" y="50"/>
                    </a:lnTo>
                    <a:lnTo>
                      <a:pt x="6" y="39"/>
                    </a:lnTo>
                    <a:lnTo>
                      <a:pt x="10" y="28"/>
                    </a:lnTo>
                    <a:lnTo>
                      <a:pt x="16" y="18"/>
                    </a:lnTo>
                    <a:lnTo>
                      <a:pt x="20" y="13"/>
                    </a:lnTo>
                    <a:lnTo>
                      <a:pt x="24" y="8"/>
                    </a:lnTo>
                    <a:lnTo>
                      <a:pt x="29" y="4"/>
                    </a:lnTo>
                    <a:lnTo>
                      <a:pt x="34" y="0"/>
                    </a:lnTo>
                    <a:lnTo>
                      <a:pt x="42" y="8"/>
                    </a:lnTo>
                    <a:lnTo>
                      <a:pt x="51" y="17"/>
                    </a:lnTo>
                    <a:lnTo>
                      <a:pt x="61" y="24"/>
                    </a:lnTo>
                    <a:lnTo>
                      <a:pt x="72" y="32"/>
                    </a:lnTo>
                    <a:lnTo>
                      <a:pt x="95" y="46"/>
                    </a:lnTo>
                    <a:lnTo>
                      <a:pt x="120" y="60"/>
                    </a:lnTo>
                    <a:lnTo>
                      <a:pt x="172" y="86"/>
                    </a:lnTo>
                    <a:lnTo>
                      <a:pt x="222" y="112"/>
                    </a:lnTo>
                    <a:lnTo>
                      <a:pt x="233" y="120"/>
                    </a:lnTo>
                    <a:lnTo>
                      <a:pt x="244" y="127"/>
                    </a:lnTo>
                    <a:lnTo>
                      <a:pt x="253" y="135"/>
                    </a:lnTo>
                    <a:lnTo>
                      <a:pt x="262" y="142"/>
                    </a:lnTo>
                    <a:lnTo>
                      <a:pt x="269" y="151"/>
                    </a:lnTo>
                    <a:lnTo>
                      <a:pt x="276" y="161"/>
                    </a:lnTo>
                    <a:lnTo>
                      <a:pt x="281" y="170"/>
                    </a:lnTo>
                    <a:lnTo>
                      <a:pt x="285" y="180"/>
                    </a:lnTo>
                    <a:lnTo>
                      <a:pt x="287" y="191"/>
                    </a:lnTo>
                    <a:lnTo>
                      <a:pt x="288" y="203"/>
                    </a:lnTo>
                    <a:lnTo>
                      <a:pt x="287" y="215"/>
                    </a:lnTo>
                    <a:lnTo>
                      <a:pt x="284" y="228"/>
                    </a:lnTo>
                    <a:lnTo>
                      <a:pt x="280" y="242"/>
                    </a:lnTo>
                    <a:lnTo>
                      <a:pt x="273" y="257"/>
                    </a:lnTo>
                    <a:lnTo>
                      <a:pt x="264" y="272"/>
                    </a:lnTo>
                    <a:lnTo>
                      <a:pt x="253" y="289"/>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9" name="Freeform 40">
                <a:extLst>
                  <a:ext uri="{FF2B5EF4-FFF2-40B4-BE49-F238E27FC236}">
                    <a16:creationId xmlns:a16="http://schemas.microsoft.com/office/drawing/2014/main" id="{7B87079E-A31F-4765-9A06-88AA4C692C7F}"/>
                  </a:ext>
                </a:extLst>
              </p:cNvPr>
              <p:cNvSpPr>
                <a:spLocks/>
              </p:cNvSpPr>
              <p:nvPr/>
            </p:nvSpPr>
            <p:spPr bwMode="auto">
              <a:xfrm>
                <a:off x="4594" y="2356"/>
                <a:ext cx="32" cy="18"/>
              </a:xfrm>
              <a:custGeom>
                <a:avLst/>
                <a:gdLst>
                  <a:gd name="T0" fmla="*/ 0 w 224"/>
                  <a:gd name="T1" fmla="*/ 0 h 200"/>
                  <a:gd name="T2" fmla="*/ 0 w 224"/>
                  <a:gd name="T3" fmla="*/ 0 h 200"/>
                  <a:gd name="T4" fmla="*/ 0 w 224"/>
                  <a:gd name="T5" fmla="*/ 0 h 200"/>
                  <a:gd name="T6" fmla="*/ 0 w 224"/>
                  <a:gd name="T7" fmla="*/ 0 h 200"/>
                  <a:gd name="T8" fmla="*/ 0 w 224"/>
                  <a:gd name="T9" fmla="*/ 0 h 200"/>
                  <a:gd name="T10" fmla="*/ 0 w 224"/>
                  <a:gd name="T11" fmla="*/ 0 h 200"/>
                  <a:gd name="T12" fmla="*/ 0 w 224"/>
                  <a:gd name="T13" fmla="*/ 0 h 200"/>
                  <a:gd name="T14" fmla="*/ 0 w 224"/>
                  <a:gd name="T15" fmla="*/ 0 h 200"/>
                  <a:gd name="T16" fmla="*/ 0 w 224"/>
                  <a:gd name="T17" fmla="*/ 0 h 200"/>
                  <a:gd name="T18" fmla="*/ 0 w 224"/>
                  <a:gd name="T19" fmla="*/ 0 h 200"/>
                  <a:gd name="T20" fmla="*/ 0 w 224"/>
                  <a:gd name="T21" fmla="*/ 0 h 200"/>
                  <a:gd name="T22" fmla="*/ 0 w 224"/>
                  <a:gd name="T23" fmla="*/ 0 h 200"/>
                  <a:gd name="T24" fmla="*/ 0 w 224"/>
                  <a:gd name="T25" fmla="*/ 0 h 200"/>
                  <a:gd name="T26" fmla="*/ 0 w 224"/>
                  <a:gd name="T27" fmla="*/ 0 h 200"/>
                  <a:gd name="T28" fmla="*/ 0 w 224"/>
                  <a:gd name="T29" fmla="*/ 0 h 200"/>
                  <a:gd name="T30" fmla="*/ 0 w 224"/>
                  <a:gd name="T31" fmla="*/ 0 h 200"/>
                  <a:gd name="T32" fmla="*/ 0 w 224"/>
                  <a:gd name="T33" fmla="*/ 0 h 200"/>
                  <a:gd name="T34" fmla="*/ 0 w 224"/>
                  <a:gd name="T35" fmla="*/ 0 h 200"/>
                  <a:gd name="T36" fmla="*/ 0 w 224"/>
                  <a:gd name="T37" fmla="*/ 0 h 200"/>
                  <a:gd name="T38" fmla="*/ 0 w 224"/>
                  <a:gd name="T39" fmla="*/ 0 h 200"/>
                  <a:gd name="T40" fmla="*/ 0 w 224"/>
                  <a:gd name="T41" fmla="*/ 0 h 200"/>
                  <a:gd name="T42" fmla="*/ 0 w 224"/>
                  <a:gd name="T43" fmla="*/ 0 h 200"/>
                  <a:gd name="T44" fmla="*/ 0 w 224"/>
                  <a:gd name="T45" fmla="*/ 0 h 200"/>
                  <a:gd name="T46" fmla="*/ 0 w 224"/>
                  <a:gd name="T47" fmla="*/ 0 h 200"/>
                  <a:gd name="T48" fmla="*/ 0 w 224"/>
                  <a:gd name="T49" fmla="*/ 0 h 200"/>
                  <a:gd name="T50" fmla="*/ 0 w 224"/>
                  <a:gd name="T51" fmla="*/ 0 h 200"/>
                  <a:gd name="T52" fmla="*/ 0 w 224"/>
                  <a:gd name="T53" fmla="*/ 0 h 200"/>
                  <a:gd name="T54" fmla="*/ 0 w 224"/>
                  <a:gd name="T55" fmla="*/ 0 h 200"/>
                  <a:gd name="T56" fmla="*/ 0 w 224"/>
                  <a:gd name="T57" fmla="*/ 0 h 200"/>
                  <a:gd name="T58" fmla="*/ 0 w 224"/>
                  <a:gd name="T59" fmla="*/ 0 h 200"/>
                  <a:gd name="T60" fmla="*/ 0 w 224"/>
                  <a:gd name="T61" fmla="*/ 0 h 200"/>
                  <a:gd name="T62" fmla="*/ 0 w 224"/>
                  <a:gd name="T63" fmla="*/ 0 h 200"/>
                  <a:gd name="T64" fmla="*/ 0 w 224"/>
                  <a:gd name="T65" fmla="*/ 0 h 200"/>
                  <a:gd name="T66" fmla="*/ 0 w 224"/>
                  <a:gd name="T67" fmla="*/ 0 h 200"/>
                  <a:gd name="T68" fmla="*/ 0 w 224"/>
                  <a:gd name="T69" fmla="*/ 0 h 200"/>
                  <a:gd name="T70" fmla="*/ 0 w 224"/>
                  <a:gd name="T71" fmla="*/ 0 h 200"/>
                  <a:gd name="T72" fmla="*/ 0 w 224"/>
                  <a:gd name="T73" fmla="*/ 0 h 200"/>
                  <a:gd name="T74" fmla="*/ 0 w 224"/>
                  <a:gd name="T75" fmla="*/ 0 h 200"/>
                  <a:gd name="T76" fmla="*/ 0 w 224"/>
                  <a:gd name="T77" fmla="*/ 0 h 200"/>
                  <a:gd name="T78" fmla="*/ 0 w 224"/>
                  <a:gd name="T79" fmla="*/ 0 h 200"/>
                  <a:gd name="T80" fmla="*/ 0 w 224"/>
                  <a:gd name="T81" fmla="*/ 0 h 200"/>
                  <a:gd name="T82" fmla="*/ 0 w 224"/>
                  <a:gd name="T83" fmla="*/ 0 h 200"/>
                  <a:gd name="T84" fmla="*/ 0 w 224"/>
                  <a:gd name="T85" fmla="*/ 0 h 200"/>
                  <a:gd name="T86" fmla="*/ 0 w 224"/>
                  <a:gd name="T87" fmla="*/ 0 h 200"/>
                  <a:gd name="T88" fmla="*/ 0 w 224"/>
                  <a:gd name="T89" fmla="*/ 0 h 200"/>
                  <a:gd name="T90" fmla="*/ 0 w 224"/>
                  <a:gd name="T91" fmla="*/ 0 h 200"/>
                  <a:gd name="T92" fmla="*/ 0 w 224"/>
                  <a:gd name="T93" fmla="*/ 0 h 200"/>
                  <a:gd name="T94" fmla="*/ 0 w 224"/>
                  <a:gd name="T95" fmla="*/ 0 h 200"/>
                  <a:gd name="T96" fmla="*/ 0 w 224"/>
                  <a:gd name="T97" fmla="*/ 0 h 200"/>
                  <a:gd name="T98" fmla="*/ 0 w 224"/>
                  <a:gd name="T99" fmla="*/ 0 h 200"/>
                  <a:gd name="T100" fmla="*/ 0 w 224"/>
                  <a:gd name="T101" fmla="*/ 0 h 200"/>
                  <a:gd name="T102" fmla="*/ 0 w 224"/>
                  <a:gd name="T103" fmla="*/ 0 h 200"/>
                  <a:gd name="T104" fmla="*/ 0 w 224"/>
                  <a:gd name="T105" fmla="*/ 0 h 200"/>
                  <a:gd name="T106" fmla="*/ 0 w 224"/>
                  <a:gd name="T107" fmla="*/ 0 h 200"/>
                  <a:gd name="T108" fmla="*/ 0 w 224"/>
                  <a:gd name="T109" fmla="*/ 0 h 200"/>
                  <a:gd name="T110" fmla="*/ 0 w 224"/>
                  <a:gd name="T111" fmla="*/ 0 h 200"/>
                  <a:gd name="T112" fmla="*/ 0 w 224"/>
                  <a:gd name="T113" fmla="*/ 0 h 200"/>
                  <a:gd name="T114" fmla="*/ 0 w 224"/>
                  <a:gd name="T115" fmla="*/ 0 h 200"/>
                  <a:gd name="T116" fmla="*/ 0 w 224"/>
                  <a:gd name="T117" fmla="*/ 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4" h="200">
                    <a:moveTo>
                      <a:pt x="214" y="134"/>
                    </a:moveTo>
                    <a:lnTo>
                      <a:pt x="208" y="147"/>
                    </a:lnTo>
                    <a:lnTo>
                      <a:pt x="200" y="159"/>
                    </a:lnTo>
                    <a:lnTo>
                      <a:pt x="191" y="169"/>
                    </a:lnTo>
                    <a:lnTo>
                      <a:pt x="181" y="177"/>
                    </a:lnTo>
                    <a:lnTo>
                      <a:pt x="170" y="184"/>
                    </a:lnTo>
                    <a:lnTo>
                      <a:pt x="159" y="189"/>
                    </a:lnTo>
                    <a:lnTo>
                      <a:pt x="147" y="193"/>
                    </a:lnTo>
                    <a:lnTo>
                      <a:pt x="135" y="197"/>
                    </a:lnTo>
                    <a:lnTo>
                      <a:pt x="122" y="199"/>
                    </a:lnTo>
                    <a:lnTo>
                      <a:pt x="109" y="200"/>
                    </a:lnTo>
                    <a:lnTo>
                      <a:pt x="96" y="200"/>
                    </a:lnTo>
                    <a:lnTo>
                      <a:pt x="83" y="199"/>
                    </a:lnTo>
                    <a:lnTo>
                      <a:pt x="71" y="197"/>
                    </a:lnTo>
                    <a:lnTo>
                      <a:pt x="58" y="195"/>
                    </a:lnTo>
                    <a:lnTo>
                      <a:pt x="46" y="191"/>
                    </a:lnTo>
                    <a:lnTo>
                      <a:pt x="35" y="187"/>
                    </a:lnTo>
                    <a:lnTo>
                      <a:pt x="24" y="179"/>
                    </a:lnTo>
                    <a:lnTo>
                      <a:pt x="16" y="170"/>
                    </a:lnTo>
                    <a:lnTo>
                      <a:pt x="12" y="164"/>
                    </a:lnTo>
                    <a:lnTo>
                      <a:pt x="10" y="159"/>
                    </a:lnTo>
                    <a:lnTo>
                      <a:pt x="6" y="153"/>
                    </a:lnTo>
                    <a:lnTo>
                      <a:pt x="4" y="147"/>
                    </a:lnTo>
                    <a:lnTo>
                      <a:pt x="1" y="135"/>
                    </a:lnTo>
                    <a:lnTo>
                      <a:pt x="0" y="121"/>
                    </a:lnTo>
                    <a:lnTo>
                      <a:pt x="1" y="107"/>
                    </a:lnTo>
                    <a:lnTo>
                      <a:pt x="4" y="91"/>
                    </a:lnTo>
                    <a:lnTo>
                      <a:pt x="10" y="81"/>
                    </a:lnTo>
                    <a:lnTo>
                      <a:pt x="16" y="71"/>
                    </a:lnTo>
                    <a:lnTo>
                      <a:pt x="23" y="63"/>
                    </a:lnTo>
                    <a:lnTo>
                      <a:pt x="30" y="54"/>
                    </a:lnTo>
                    <a:lnTo>
                      <a:pt x="39" y="46"/>
                    </a:lnTo>
                    <a:lnTo>
                      <a:pt x="48" y="39"/>
                    </a:lnTo>
                    <a:lnTo>
                      <a:pt x="57" y="31"/>
                    </a:lnTo>
                    <a:lnTo>
                      <a:pt x="67" y="26"/>
                    </a:lnTo>
                    <a:lnTo>
                      <a:pt x="77" y="19"/>
                    </a:lnTo>
                    <a:lnTo>
                      <a:pt x="87" y="15"/>
                    </a:lnTo>
                    <a:lnTo>
                      <a:pt x="98" y="11"/>
                    </a:lnTo>
                    <a:lnTo>
                      <a:pt x="108" y="6"/>
                    </a:lnTo>
                    <a:lnTo>
                      <a:pt x="119" y="4"/>
                    </a:lnTo>
                    <a:lnTo>
                      <a:pt x="129" y="2"/>
                    </a:lnTo>
                    <a:lnTo>
                      <a:pt x="140" y="0"/>
                    </a:lnTo>
                    <a:lnTo>
                      <a:pt x="150" y="0"/>
                    </a:lnTo>
                    <a:lnTo>
                      <a:pt x="160" y="0"/>
                    </a:lnTo>
                    <a:lnTo>
                      <a:pt x="169" y="2"/>
                    </a:lnTo>
                    <a:lnTo>
                      <a:pt x="178" y="4"/>
                    </a:lnTo>
                    <a:lnTo>
                      <a:pt x="187" y="8"/>
                    </a:lnTo>
                    <a:lnTo>
                      <a:pt x="195" y="12"/>
                    </a:lnTo>
                    <a:lnTo>
                      <a:pt x="202" y="17"/>
                    </a:lnTo>
                    <a:lnTo>
                      <a:pt x="208" y="24"/>
                    </a:lnTo>
                    <a:lnTo>
                      <a:pt x="213" y="31"/>
                    </a:lnTo>
                    <a:lnTo>
                      <a:pt x="218" y="40"/>
                    </a:lnTo>
                    <a:lnTo>
                      <a:pt x="221" y="50"/>
                    </a:lnTo>
                    <a:lnTo>
                      <a:pt x="223" y="61"/>
                    </a:lnTo>
                    <a:lnTo>
                      <a:pt x="224" y="72"/>
                    </a:lnTo>
                    <a:lnTo>
                      <a:pt x="224" y="85"/>
                    </a:lnTo>
                    <a:lnTo>
                      <a:pt x="222" y="101"/>
                    </a:lnTo>
                    <a:lnTo>
                      <a:pt x="219" y="117"/>
                    </a:lnTo>
                    <a:lnTo>
                      <a:pt x="214"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0" name="Freeform 41">
                <a:extLst>
                  <a:ext uri="{FF2B5EF4-FFF2-40B4-BE49-F238E27FC236}">
                    <a16:creationId xmlns:a16="http://schemas.microsoft.com/office/drawing/2014/main" id="{F1453C24-347E-4657-8158-36202F293835}"/>
                  </a:ext>
                </a:extLst>
              </p:cNvPr>
              <p:cNvSpPr>
                <a:spLocks/>
              </p:cNvSpPr>
              <p:nvPr/>
            </p:nvSpPr>
            <p:spPr bwMode="auto">
              <a:xfrm>
                <a:off x="3896" y="2368"/>
                <a:ext cx="464" cy="268"/>
              </a:xfrm>
              <a:custGeom>
                <a:avLst/>
                <a:gdLst>
                  <a:gd name="T0" fmla="*/ 0 w 3245"/>
                  <a:gd name="T1" fmla="*/ 0 h 2958"/>
                  <a:gd name="T2" fmla="*/ 0 w 3245"/>
                  <a:gd name="T3" fmla="*/ 0 h 2958"/>
                  <a:gd name="T4" fmla="*/ 0 w 3245"/>
                  <a:gd name="T5" fmla="*/ 0 h 2958"/>
                  <a:gd name="T6" fmla="*/ 0 w 3245"/>
                  <a:gd name="T7" fmla="*/ 0 h 2958"/>
                  <a:gd name="T8" fmla="*/ 0 w 3245"/>
                  <a:gd name="T9" fmla="*/ 0 h 2958"/>
                  <a:gd name="T10" fmla="*/ 0 w 3245"/>
                  <a:gd name="T11" fmla="*/ 0 h 2958"/>
                  <a:gd name="T12" fmla="*/ 0 w 3245"/>
                  <a:gd name="T13" fmla="*/ 0 h 2958"/>
                  <a:gd name="T14" fmla="*/ 0 w 3245"/>
                  <a:gd name="T15" fmla="*/ 0 h 2958"/>
                  <a:gd name="T16" fmla="*/ 0 w 3245"/>
                  <a:gd name="T17" fmla="*/ 0 h 2958"/>
                  <a:gd name="T18" fmla="*/ 0 w 3245"/>
                  <a:gd name="T19" fmla="*/ 0 h 2958"/>
                  <a:gd name="T20" fmla="*/ 0 w 3245"/>
                  <a:gd name="T21" fmla="*/ 0 h 2958"/>
                  <a:gd name="T22" fmla="*/ 0 w 3245"/>
                  <a:gd name="T23" fmla="*/ 0 h 2958"/>
                  <a:gd name="T24" fmla="*/ 0 w 3245"/>
                  <a:gd name="T25" fmla="*/ 0 h 2958"/>
                  <a:gd name="T26" fmla="*/ 0 w 3245"/>
                  <a:gd name="T27" fmla="*/ 0 h 2958"/>
                  <a:gd name="T28" fmla="*/ 0 w 3245"/>
                  <a:gd name="T29" fmla="*/ 0 h 2958"/>
                  <a:gd name="T30" fmla="*/ 0 w 3245"/>
                  <a:gd name="T31" fmla="*/ 0 h 2958"/>
                  <a:gd name="T32" fmla="*/ 0 w 3245"/>
                  <a:gd name="T33" fmla="*/ 0 h 2958"/>
                  <a:gd name="T34" fmla="*/ 0 w 3245"/>
                  <a:gd name="T35" fmla="*/ 0 h 2958"/>
                  <a:gd name="T36" fmla="*/ 0 w 3245"/>
                  <a:gd name="T37" fmla="*/ 0 h 2958"/>
                  <a:gd name="T38" fmla="*/ 0 w 3245"/>
                  <a:gd name="T39" fmla="*/ 0 h 2958"/>
                  <a:gd name="T40" fmla="*/ 0 w 3245"/>
                  <a:gd name="T41" fmla="*/ 0 h 2958"/>
                  <a:gd name="T42" fmla="*/ 0 w 3245"/>
                  <a:gd name="T43" fmla="*/ 0 h 2958"/>
                  <a:gd name="T44" fmla="*/ 0 w 3245"/>
                  <a:gd name="T45" fmla="*/ 0 h 2958"/>
                  <a:gd name="T46" fmla="*/ 0 w 3245"/>
                  <a:gd name="T47" fmla="*/ 0 h 2958"/>
                  <a:gd name="T48" fmla="*/ 0 w 3245"/>
                  <a:gd name="T49" fmla="*/ 0 h 2958"/>
                  <a:gd name="T50" fmla="*/ 0 w 3245"/>
                  <a:gd name="T51" fmla="*/ 0 h 2958"/>
                  <a:gd name="T52" fmla="*/ 0 w 3245"/>
                  <a:gd name="T53" fmla="*/ 0 h 2958"/>
                  <a:gd name="T54" fmla="*/ 0 w 3245"/>
                  <a:gd name="T55" fmla="*/ 0 h 2958"/>
                  <a:gd name="T56" fmla="*/ 0 w 3245"/>
                  <a:gd name="T57" fmla="*/ 0 h 2958"/>
                  <a:gd name="T58" fmla="*/ 0 w 3245"/>
                  <a:gd name="T59" fmla="*/ 0 h 2958"/>
                  <a:gd name="T60" fmla="*/ 0 w 3245"/>
                  <a:gd name="T61" fmla="*/ 0 h 2958"/>
                  <a:gd name="T62" fmla="*/ 0 w 3245"/>
                  <a:gd name="T63" fmla="*/ 0 h 2958"/>
                  <a:gd name="T64" fmla="*/ 0 w 3245"/>
                  <a:gd name="T65" fmla="*/ 0 h 2958"/>
                  <a:gd name="T66" fmla="*/ 0 w 3245"/>
                  <a:gd name="T67" fmla="*/ 0 h 2958"/>
                  <a:gd name="T68" fmla="*/ 0 w 3245"/>
                  <a:gd name="T69" fmla="*/ 0 h 2958"/>
                  <a:gd name="T70" fmla="*/ 0 w 3245"/>
                  <a:gd name="T71" fmla="*/ 0 h 2958"/>
                  <a:gd name="T72" fmla="*/ 0 w 3245"/>
                  <a:gd name="T73" fmla="*/ 0 h 2958"/>
                  <a:gd name="T74" fmla="*/ 0 w 3245"/>
                  <a:gd name="T75" fmla="*/ 0 h 2958"/>
                  <a:gd name="T76" fmla="*/ 0 w 3245"/>
                  <a:gd name="T77" fmla="*/ 0 h 2958"/>
                  <a:gd name="T78" fmla="*/ 0 w 3245"/>
                  <a:gd name="T79" fmla="*/ 0 h 2958"/>
                  <a:gd name="T80" fmla="*/ 0 w 3245"/>
                  <a:gd name="T81" fmla="*/ 0 h 2958"/>
                  <a:gd name="T82" fmla="*/ 0 w 3245"/>
                  <a:gd name="T83" fmla="*/ 0 h 2958"/>
                  <a:gd name="T84" fmla="*/ 0 w 3245"/>
                  <a:gd name="T85" fmla="*/ 0 h 2958"/>
                  <a:gd name="T86" fmla="*/ 0 w 3245"/>
                  <a:gd name="T87" fmla="*/ 0 h 2958"/>
                  <a:gd name="T88" fmla="*/ 0 w 3245"/>
                  <a:gd name="T89" fmla="*/ 0 h 2958"/>
                  <a:gd name="T90" fmla="*/ 0 w 3245"/>
                  <a:gd name="T91" fmla="*/ 0 h 2958"/>
                  <a:gd name="T92" fmla="*/ 0 w 3245"/>
                  <a:gd name="T93" fmla="*/ 0 h 2958"/>
                  <a:gd name="T94" fmla="*/ 0 w 3245"/>
                  <a:gd name="T95" fmla="*/ 0 h 2958"/>
                  <a:gd name="T96" fmla="*/ 0 w 3245"/>
                  <a:gd name="T97" fmla="*/ 0 h 2958"/>
                  <a:gd name="T98" fmla="*/ 0 w 3245"/>
                  <a:gd name="T99" fmla="*/ 0 h 2958"/>
                  <a:gd name="T100" fmla="*/ 0 w 3245"/>
                  <a:gd name="T101" fmla="*/ 0 h 2958"/>
                  <a:gd name="T102" fmla="*/ 0 w 3245"/>
                  <a:gd name="T103" fmla="*/ 0 h 2958"/>
                  <a:gd name="T104" fmla="*/ 0 w 3245"/>
                  <a:gd name="T105" fmla="*/ 0 h 2958"/>
                  <a:gd name="T106" fmla="*/ 0 w 3245"/>
                  <a:gd name="T107" fmla="*/ 0 h 2958"/>
                  <a:gd name="T108" fmla="*/ 0 w 3245"/>
                  <a:gd name="T109" fmla="*/ 0 h 295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245" h="2958">
                    <a:moveTo>
                      <a:pt x="1792" y="324"/>
                    </a:moveTo>
                    <a:lnTo>
                      <a:pt x="1781" y="353"/>
                    </a:lnTo>
                    <a:lnTo>
                      <a:pt x="1769" y="382"/>
                    </a:lnTo>
                    <a:lnTo>
                      <a:pt x="1755" y="414"/>
                    </a:lnTo>
                    <a:lnTo>
                      <a:pt x="1740" y="445"/>
                    </a:lnTo>
                    <a:lnTo>
                      <a:pt x="1722" y="477"/>
                    </a:lnTo>
                    <a:lnTo>
                      <a:pt x="1704" y="510"/>
                    </a:lnTo>
                    <a:lnTo>
                      <a:pt x="1684" y="542"/>
                    </a:lnTo>
                    <a:lnTo>
                      <a:pt x="1664" y="576"/>
                    </a:lnTo>
                    <a:lnTo>
                      <a:pt x="1622" y="642"/>
                    </a:lnTo>
                    <a:lnTo>
                      <a:pt x="1579" y="707"/>
                    </a:lnTo>
                    <a:lnTo>
                      <a:pt x="1535" y="769"/>
                    </a:lnTo>
                    <a:lnTo>
                      <a:pt x="1492" y="828"/>
                    </a:lnTo>
                    <a:lnTo>
                      <a:pt x="1458" y="822"/>
                    </a:lnTo>
                    <a:lnTo>
                      <a:pt x="1423" y="815"/>
                    </a:lnTo>
                    <a:lnTo>
                      <a:pt x="1387" y="805"/>
                    </a:lnTo>
                    <a:lnTo>
                      <a:pt x="1348" y="795"/>
                    </a:lnTo>
                    <a:lnTo>
                      <a:pt x="1272" y="773"/>
                    </a:lnTo>
                    <a:lnTo>
                      <a:pt x="1193" y="752"/>
                    </a:lnTo>
                    <a:lnTo>
                      <a:pt x="1154" y="744"/>
                    </a:lnTo>
                    <a:lnTo>
                      <a:pt x="1115" y="738"/>
                    </a:lnTo>
                    <a:lnTo>
                      <a:pt x="1096" y="736"/>
                    </a:lnTo>
                    <a:lnTo>
                      <a:pt x="1077" y="735"/>
                    </a:lnTo>
                    <a:lnTo>
                      <a:pt x="1058" y="734"/>
                    </a:lnTo>
                    <a:lnTo>
                      <a:pt x="1039" y="734"/>
                    </a:lnTo>
                    <a:lnTo>
                      <a:pt x="1019" y="735"/>
                    </a:lnTo>
                    <a:lnTo>
                      <a:pt x="1001" y="737"/>
                    </a:lnTo>
                    <a:lnTo>
                      <a:pt x="982" y="740"/>
                    </a:lnTo>
                    <a:lnTo>
                      <a:pt x="964" y="744"/>
                    </a:lnTo>
                    <a:lnTo>
                      <a:pt x="947" y="750"/>
                    </a:lnTo>
                    <a:lnTo>
                      <a:pt x="929" y="756"/>
                    </a:lnTo>
                    <a:lnTo>
                      <a:pt x="912" y="765"/>
                    </a:lnTo>
                    <a:lnTo>
                      <a:pt x="895" y="774"/>
                    </a:lnTo>
                    <a:lnTo>
                      <a:pt x="877" y="794"/>
                    </a:lnTo>
                    <a:lnTo>
                      <a:pt x="859" y="817"/>
                    </a:lnTo>
                    <a:lnTo>
                      <a:pt x="841" y="840"/>
                    </a:lnTo>
                    <a:lnTo>
                      <a:pt x="825" y="863"/>
                    </a:lnTo>
                    <a:lnTo>
                      <a:pt x="811" y="888"/>
                    </a:lnTo>
                    <a:lnTo>
                      <a:pt x="798" y="913"/>
                    </a:lnTo>
                    <a:lnTo>
                      <a:pt x="786" y="939"/>
                    </a:lnTo>
                    <a:lnTo>
                      <a:pt x="776" y="965"/>
                    </a:lnTo>
                    <a:lnTo>
                      <a:pt x="772" y="979"/>
                    </a:lnTo>
                    <a:lnTo>
                      <a:pt x="769" y="992"/>
                    </a:lnTo>
                    <a:lnTo>
                      <a:pt x="765" y="1006"/>
                    </a:lnTo>
                    <a:lnTo>
                      <a:pt x="763" y="1019"/>
                    </a:lnTo>
                    <a:lnTo>
                      <a:pt x="761" y="1033"/>
                    </a:lnTo>
                    <a:lnTo>
                      <a:pt x="760" y="1046"/>
                    </a:lnTo>
                    <a:lnTo>
                      <a:pt x="759" y="1060"/>
                    </a:lnTo>
                    <a:lnTo>
                      <a:pt x="759" y="1073"/>
                    </a:lnTo>
                    <a:lnTo>
                      <a:pt x="759" y="1087"/>
                    </a:lnTo>
                    <a:lnTo>
                      <a:pt x="761" y="1101"/>
                    </a:lnTo>
                    <a:lnTo>
                      <a:pt x="763" y="1114"/>
                    </a:lnTo>
                    <a:lnTo>
                      <a:pt x="766" y="1128"/>
                    </a:lnTo>
                    <a:lnTo>
                      <a:pt x="769" y="1141"/>
                    </a:lnTo>
                    <a:lnTo>
                      <a:pt x="774" y="1154"/>
                    </a:lnTo>
                    <a:lnTo>
                      <a:pt x="779" y="1168"/>
                    </a:lnTo>
                    <a:lnTo>
                      <a:pt x="785" y="1181"/>
                    </a:lnTo>
                    <a:lnTo>
                      <a:pt x="822" y="1225"/>
                    </a:lnTo>
                    <a:lnTo>
                      <a:pt x="860" y="1271"/>
                    </a:lnTo>
                    <a:lnTo>
                      <a:pt x="898" y="1315"/>
                    </a:lnTo>
                    <a:lnTo>
                      <a:pt x="936" y="1358"/>
                    </a:lnTo>
                    <a:lnTo>
                      <a:pt x="976" y="1402"/>
                    </a:lnTo>
                    <a:lnTo>
                      <a:pt x="1016" y="1444"/>
                    </a:lnTo>
                    <a:lnTo>
                      <a:pt x="1057" y="1486"/>
                    </a:lnTo>
                    <a:lnTo>
                      <a:pt x="1098" y="1528"/>
                    </a:lnTo>
                    <a:lnTo>
                      <a:pt x="1140" y="1568"/>
                    </a:lnTo>
                    <a:lnTo>
                      <a:pt x="1183" y="1608"/>
                    </a:lnTo>
                    <a:lnTo>
                      <a:pt x="1227" y="1647"/>
                    </a:lnTo>
                    <a:lnTo>
                      <a:pt x="1270" y="1685"/>
                    </a:lnTo>
                    <a:lnTo>
                      <a:pt x="1314" y="1722"/>
                    </a:lnTo>
                    <a:lnTo>
                      <a:pt x="1359" y="1758"/>
                    </a:lnTo>
                    <a:lnTo>
                      <a:pt x="1406" y="1793"/>
                    </a:lnTo>
                    <a:lnTo>
                      <a:pt x="1452" y="1827"/>
                    </a:lnTo>
                    <a:lnTo>
                      <a:pt x="1498" y="1860"/>
                    </a:lnTo>
                    <a:lnTo>
                      <a:pt x="1545" y="1891"/>
                    </a:lnTo>
                    <a:lnTo>
                      <a:pt x="1594" y="1921"/>
                    </a:lnTo>
                    <a:lnTo>
                      <a:pt x="1642" y="1951"/>
                    </a:lnTo>
                    <a:lnTo>
                      <a:pt x="1690" y="1979"/>
                    </a:lnTo>
                    <a:lnTo>
                      <a:pt x="1740" y="2005"/>
                    </a:lnTo>
                    <a:lnTo>
                      <a:pt x="1790" y="2029"/>
                    </a:lnTo>
                    <a:lnTo>
                      <a:pt x="1840" y="2052"/>
                    </a:lnTo>
                    <a:lnTo>
                      <a:pt x="1891" y="2074"/>
                    </a:lnTo>
                    <a:lnTo>
                      <a:pt x="1943" y="2094"/>
                    </a:lnTo>
                    <a:lnTo>
                      <a:pt x="1994" y="2113"/>
                    </a:lnTo>
                    <a:lnTo>
                      <a:pt x="2046" y="2129"/>
                    </a:lnTo>
                    <a:lnTo>
                      <a:pt x="2100" y="2144"/>
                    </a:lnTo>
                    <a:lnTo>
                      <a:pt x="2152" y="2157"/>
                    </a:lnTo>
                    <a:lnTo>
                      <a:pt x="2206" y="2168"/>
                    </a:lnTo>
                    <a:lnTo>
                      <a:pt x="2259" y="2176"/>
                    </a:lnTo>
                    <a:lnTo>
                      <a:pt x="2284" y="2175"/>
                    </a:lnTo>
                    <a:lnTo>
                      <a:pt x="2308" y="2172"/>
                    </a:lnTo>
                    <a:lnTo>
                      <a:pt x="2331" y="2168"/>
                    </a:lnTo>
                    <a:lnTo>
                      <a:pt x="2354" y="2161"/>
                    </a:lnTo>
                    <a:lnTo>
                      <a:pt x="2375" y="2153"/>
                    </a:lnTo>
                    <a:lnTo>
                      <a:pt x="2396" y="2142"/>
                    </a:lnTo>
                    <a:lnTo>
                      <a:pt x="2415" y="2130"/>
                    </a:lnTo>
                    <a:lnTo>
                      <a:pt x="2434" y="2116"/>
                    </a:lnTo>
                    <a:lnTo>
                      <a:pt x="2443" y="2108"/>
                    </a:lnTo>
                    <a:lnTo>
                      <a:pt x="2452" y="2101"/>
                    </a:lnTo>
                    <a:lnTo>
                      <a:pt x="2459" y="2092"/>
                    </a:lnTo>
                    <a:lnTo>
                      <a:pt x="2467" y="2083"/>
                    </a:lnTo>
                    <a:lnTo>
                      <a:pt x="2474" y="2075"/>
                    </a:lnTo>
                    <a:lnTo>
                      <a:pt x="2481" y="2065"/>
                    </a:lnTo>
                    <a:lnTo>
                      <a:pt x="2487" y="2055"/>
                    </a:lnTo>
                    <a:lnTo>
                      <a:pt x="2493" y="2046"/>
                    </a:lnTo>
                    <a:lnTo>
                      <a:pt x="2498" y="2035"/>
                    </a:lnTo>
                    <a:lnTo>
                      <a:pt x="2502" y="2024"/>
                    </a:lnTo>
                    <a:lnTo>
                      <a:pt x="2507" y="2013"/>
                    </a:lnTo>
                    <a:lnTo>
                      <a:pt x="2510" y="2001"/>
                    </a:lnTo>
                    <a:lnTo>
                      <a:pt x="2513" y="1989"/>
                    </a:lnTo>
                    <a:lnTo>
                      <a:pt x="2516" y="1978"/>
                    </a:lnTo>
                    <a:lnTo>
                      <a:pt x="2518" y="1965"/>
                    </a:lnTo>
                    <a:lnTo>
                      <a:pt x="2519" y="1952"/>
                    </a:lnTo>
                    <a:lnTo>
                      <a:pt x="2520" y="1933"/>
                    </a:lnTo>
                    <a:lnTo>
                      <a:pt x="2520" y="1915"/>
                    </a:lnTo>
                    <a:lnTo>
                      <a:pt x="2519" y="1896"/>
                    </a:lnTo>
                    <a:lnTo>
                      <a:pt x="2517" y="1879"/>
                    </a:lnTo>
                    <a:lnTo>
                      <a:pt x="2513" y="1862"/>
                    </a:lnTo>
                    <a:lnTo>
                      <a:pt x="2509" y="1846"/>
                    </a:lnTo>
                    <a:lnTo>
                      <a:pt x="2504" y="1829"/>
                    </a:lnTo>
                    <a:lnTo>
                      <a:pt x="2498" y="1813"/>
                    </a:lnTo>
                    <a:lnTo>
                      <a:pt x="2491" y="1798"/>
                    </a:lnTo>
                    <a:lnTo>
                      <a:pt x="2484" y="1783"/>
                    </a:lnTo>
                    <a:lnTo>
                      <a:pt x="2475" y="1768"/>
                    </a:lnTo>
                    <a:lnTo>
                      <a:pt x="2466" y="1754"/>
                    </a:lnTo>
                    <a:lnTo>
                      <a:pt x="2447" y="1726"/>
                    </a:lnTo>
                    <a:lnTo>
                      <a:pt x="2425" y="1699"/>
                    </a:lnTo>
                    <a:lnTo>
                      <a:pt x="2403" y="1673"/>
                    </a:lnTo>
                    <a:lnTo>
                      <a:pt x="2379" y="1647"/>
                    </a:lnTo>
                    <a:lnTo>
                      <a:pt x="2356" y="1622"/>
                    </a:lnTo>
                    <a:lnTo>
                      <a:pt x="2333" y="1598"/>
                    </a:lnTo>
                    <a:lnTo>
                      <a:pt x="2310" y="1573"/>
                    </a:lnTo>
                    <a:lnTo>
                      <a:pt x="2288" y="1550"/>
                    </a:lnTo>
                    <a:lnTo>
                      <a:pt x="2268" y="1526"/>
                    </a:lnTo>
                    <a:lnTo>
                      <a:pt x="2249" y="1502"/>
                    </a:lnTo>
                    <a:lnTo>
                      <a:pt x="2264" y="1485"/>
                    </a:lnTo>
                    <a:lnTo>
                      <a:pt x="2277" y="1466"/>
                    </a:lnTo>
                    <a:lnTo>
                      <a:pt x="2290" y="1447"/>
                    </a:lnTo>
                    <a:lnTo>
                      <a:pt x="2302" y="1427"/>
                    </a:lnTo>
                    <a:lnTo>
                      <a:pt x="2326" y="1386"/>
                    </a:lnTo>
                    <a:lnTo>
                      <a:pt x="2349" y="1343"/>
                    </a:lnTo>
                    <a:lnTo>
                      <a:pt x="2394" y="1256"/>
                    </a:lnTo>
                    <a:lnTo>
                      <a:pt x="2441" y="1170"/>
                    </a:lnTo>
                    <a:lnTo>
                      <a:pt x="2453" y="1150"/>
                    </a:lnTo>
                    <a:lnTo>
                      <a:pt x="2465" y="1130"/>
                    </a:lnTo>
                    <a:lnTo>
                      <a:pt x="2478" y="1111"/>
                    </a:lnTo>
                    <a:lnTo>
                      <a:pt x="2491" y="1092"/>
                    </a:lnTo>
                    <a:lnTo>
                      <a:pt x="2504" y="1075"/>
                    </a:lnTo>
                    <a:lnTo>
                      <a:pt x="2518" y="1059"/>
                    </a:lnTo>
                    <a:lnTo>
                      <a:pt x="2533" y="1044"/>
                    </a:lnTo>
                    <a:lnTo>
                      <a:pt x="2548" y="1029"/>
                    </a:lnTo>
                    <a:lnTo>
                      <a:pt x="2564" y="1016"/>
                    </a:lnTo>
                    <a:lnTo>
                      <a:pt x="2581" y="1005"/>
                    </a:lnTo>
                    <a:lnTo>
                      <a:pt x="2598" y="994"/>
                    </a:lnTo>
                    <a:lnTo>
                      <a:pt x="2617" y="985"/>
                    </a:lnTo>
                    <a:lnTo>
                      <a:pt x="2636" y="978"/>
                    </a:lnTo>
                    <a:lnTo>
                      <a:pt x="2656" y="972"/>
                    </a:lnTo>
                    <a:lnTo>
                      <a:pt x="2676" y="968"/>
                    </a:lnTo>
                    <a:lnTo>
                      <a:pt x="2698" y="966"/>
                    </a:lnTo>
                    <a:lnTo>
                      <a:pt x="2732" y="994"/>
                    </a:lnTo>
                    <a:lnTo>
                      <a:pt x="2765" y="1022"/>
                    </a:lnTo>
                    <a:lnTo>
                      <a:pt x="2799" y="1052"/>
                    </a:lnTo>
                    <a:lnTo>
                      <a:pt x="2830" y="1083"/>
                    </a:lnTo>
                    <a:lnTo>
                      <a:pt x="2860" y="1113"/>
                    </a:lnTo>
                    <a:lnTo>
                      <a:pt x="2890" y="1145"/>
                    </a:lnTo>
                    <a:lnTo>
                      <a:pt x="2918" y="1178"/>
                    </a:lnTo>
                    <a:lnTo>
                      <a:pt x="2946" y="1211"/>
                    </a:lnTo>
                    <a:lnTo>
                      <a:pt x="2973" y="1246"/>
                    </a:lnTo>
                    <a:lnTo>
                      <a:pt x="2999" y="1282"/>
                    </a:lnTo>
                    <a:lnTo>
                      <a:pt x="3023" y="1317"/>
                    </a:lnTo>
                    <a:lnTo>
                      <a:pt x="3046" y="1353"/>
                    </a:lnTo>
                    <a:lnTo>
                      <a:pt x="3068" y="1391"/>
                    </a:lnTo>
                    <a:lnTo>
                      <a:pt x="3089" y="1429"/>
                    </a:lnTo>
                    <a:lnTo>
                      <a:pt x="3109" y="1466"/>
                    </a:lnTo>
                    <a:lnTo>
                      <a:pt x="3128" y="1506"/>
                    </a:lnTo>
                    <a:lnTo>
                      <a:pt x="3146" y="1545"/>
                    </a:lnTo>
                    <a:lnTo>
                      <a:pt x="3162" y="1586"/>
                    </a:lnTo>
                    <a:lnTo>
                      <a:pt x="3176" y="1626"/>
                    </a:lnTo>
                    <a:lnTo>
                      <a:pt x="3190" y="1668"/>
                    </a:lnTo>
                    <a:lnTo>
                      <a:pt x="3202" y="1710"/>
                    </a:lnTo>
                    <a:lnTo>
                      <a:pt x="3212" y="1753"/>
                    </a:lnTo>
                    <a:lnTo>
                      <a:pt x="3221" y="1795"/>
                    </a:lnTo>
                    <a:lnTo>
                      <a:pt x="3229" y="1838"/>
                    </a:lnTo>
                    <a:lnTo>
                      <a:pt x="3236" y="1882"/>
                    </a:lnTo>
                    <a:lnTo>
                      <a:pt x="3240" y="1926"/>
                    </a:lnTo>
                    <a:lnTo>
                      <a:pt x="3244" y="1971"/>
                    </a:lnTo>
                    <a:lnTo>
                      <a:pt x="3245" y="2015"/>
                    </a:lnTo>
                    <a:lnTo>
                      <a:pt x="3245" y="2061"/>
                    </a:lnTo>
                    <a:lnTo>
                      <a:pt x="3244" y="2106"/>
                    </a:lnTo>
                    <a:lnTo>
                      <a:pt x="3241" y="2152"/>
                    </a:lnTo>
                    <a:lnTo>
                      <a:pt x="3236" y="2198"/>
                    </a:lnTo>
                    <a:lnTo>
                      <a:pt x="3224" y="2235"/>
                    </a:lnTo>
                    <a:lnTo>
                      <a:pt x="3211" y="2270"/>
                    </a:lnTo>
                    <a:lnTo>
                      <a:pt x="3196" y="2306"/>
                    </a:lnTo>
                    <a:lnTo>
                      <a:pt x="3180" y="2340"/>
                    </a:lnTo>
                    <a:lnTo>
                      <a:pt x="3162" y="2373"/>
                    </a:lnTo>
                    <a:lnTo>
                      <a:pt x="3143" y="2406"/>
                    </a:lnTo>
                    <a:lnTo>
                      <a:pt x="3122" y="2438"/>
                    </a:lnTo>
                    <a:lnTo>
                      <a:pt x="3101" y="2468"/>
                    </a:lnTo>
                    <a:lnTo>
                      <a:pt x="3078" y="2498"/>
                    </a:lnTo>
                    <a:lnTo>
                      <a:pt x="3054" y="2528"/>
                    </a:lnTo>
                    <a:lnTo>
                      <a:pt x="3030" y="2557"/>
                    </a:lnTo>
                    <a:lnTo>
                      <a:pt x="3004" y="2584"/>
                    </a:lnTo>
                    <a:lnTo>
                      <a:pt x="2978" y="2611"/>
                    </a:lnTo>
                    <a:lnTo>
                      <a:pt x="2949" y="2637"/>
                    </a:lnTo>
                    <a:lnTo>
                      <a:pt x="2921" y="2662"/>
                    </a:lnTo>
                    <a:lnTo>
                      <a:pt x="2892" y="2687"/>
                    </a:lnTo>
                    <a:lnTo>
                      <a:pt x="2863" y="2710"/>
                    </a:lnTo>
                    <a:lnTo>
                      <a:pt x="2833" y="2732"/>
                    </a:lnTo>
                    <a:lnTo>
                      <a:pt x="2802" y="2755"/>
                    </a:lnTo>
                    <a:lnTo>
                      <a:pt x="2769" y="2775"/>
                    </a:lnTo>
                    <a:lnTo>
                      <a:pt x="2738" y="2795"/>
                    </a:lnTo>
                    <a:lnTo>
                      <a:pt x="2705" y="2814"/>
                    </a:lnTo>
                    <a:lnTo>
                      <a:pt x="2673" y="2832"/>
                    </a:lnTo>
                    <a:lnTo>
                      <a:pt x="2640" y="2850"/>
                    </a:lnTo>
                    <a:lnTo>
                      <a:pt x="2605" y="2867"/>
                    </a:lnTo>
                    <a:lnTo>
                      <a:pt x="2572" y="2882"/>
                    </a:lnTo>
                    <a:lnTo>
                      <a:pt x="2539" y="2897"/>
                    </a:lnTo>
                    <a:lnTo>
                      <a:pt x="2505" y="2911"/>
                    </a:lnTo>
                    <a:lnTo>
                      <a:pt x="2471" y="2924"/>
                    </a:lnTo>
                    <a:lnTo>
                      <a:pt x="2436" y="2936"/>
                    </a:lnTo>
                    <a:lnTo>
                      <a:pt x="2403" y="2948"/>
                    </a:lnTo>
                    <a:lnTo>
                      <a:pt x="2369" y="2958"/>
                    </a:lnTo>
                    <a:lnTo>
                      <a:pt x="2356" y="2956"/>
                    </a:lnTo>
                    <a:lnTo>
                      <a:pt x="2343" y="2953"/>
                    </a:lnTo>
                    <a:lnTo>
                      <a:pt x="2329" y="2952"/>
                    </a:lnTo>
                    <a:lnTo>
                      <a:pt x="2315" y="2951"/>
                    </a:lnTo>
                    <a:lnTo>
                      <a:pt x="2287" y="2950"/>
                    </a:lnTo>
                    <a:lnTo>
                      <a:pt x="2257" y="2950"/>
                    </a:lnTo>
                    <a:lnTo>
                      <a:pt x="2199" y="2953"/>
                    </a:lnTo>
                    <a:lnTo>
                      <a:pt x="2140" y="2956"/>
                    </a:lnTo>
                    <a:lnTo>
                      <a:pt x="2112" y="2955"/>
                    </a:lnTo>
                    <a:lnTo>
                      <a:pt x="2083" y="2952"/>
                    </a:lnTo>
                    <a:lnTo>
                      <a:pt x="2069" y="2950"/>
                    </a:lnTo>
                    <a:lnTo>
                      <a:pt x="2056" y="2947"/>
                    </a:lnTo>
                    <a:lnTo>
                      <a:pt x="2043" y="2944"/>
                    </a:lnTo>
                    <a:lnTo>
                      <a:pt x="2030" y="2940"/>
                    </a:lnTo>
                    <a:lnTo>
                      <a:pt x="2018" y="2935"/>
                    </a:lnTo>
                    <a:lnTo>
                      <a:pt x="2006" y="2930"/>
                    </a:lnTo>
                    <a:lnTo>
                      <a:pt x="1994" y="2922"/>
                    </a:lnTo>
                    <a:lnTo>
                      <a:pt x="1982" y="2915"/>
                    </a:lnTo>
                    <a:lnTo>
                      <a:pt x="1971" y="2906"/>
                    </a:lnTo>
                    <a:lnTo>
                      <a:pt x="1961" y="2896"/>
                    </a:lnTo>
                    <a:lnTo>
                      <a:pt x="1951" y="2884"/>
                    </a:lnTo>
                    <a:lnTo>
                      <a:pt x="1941" y="2872"/>
                    </a:lnTo>
                    <a:lnTo>
                      <a:pt x="1931" y="2825"/>
                    </a:lnTo>
                    <a:lnTo>
                      <a:pt x="1920" y="2778"/>
                    </a:lnTo>
                    <a:lnTo>
                      <a:pt x="1906" y="2732"/>
                    </a:lnTo>
                    <a:lnTo>
                      <a:pt x="1891" y="2687"/>
                    </a:lnTo>
                    <a:lnTo>
                      <a:pt x="1876" y="2640"/>
                    </a:lnTo>
                    <a:lnTo>
                      <a:pt x="1859" y="2595"/>
                    </a:lnTo>
                    <a:lnTo>
                      <a:pt x="1840" y="2550"/>
                    </a:lnTo>
                    <a:lnTo>
                      <a:pt x="1820" y="2506"/>
                    </a:lnTo>
                    <a:lnTo>
                      <a:pt x="1799" y="2463"/>
                    </a:lnTo>
                    <a:lnTo>
                      <a:pt x="1777" y="2420"/>
                    </a:lnTo>
                    <a:lnTo>
                      <a:pt x="1754" y="2376"/>
                    </a:lnTo>
                    <a:lnTo>
                      <a:pt x="1729" y="2334"/>
                    </a:lnTo>
                    <a:lnTo>
                      <a:pt x="1703" y="2293"/>
                    </a:lnTo>
                    <a:lnTo>
                      <a:pt x="1676" y="2253"/>
                    </a:lnTo>
                    <a:lnTo>
                      <a:pt x="1649" y="2213"/>
                    </a:lnTo>
                    <a:lnTo>
                      <a:pt x="1620" y="2174"/>
                    </a:lnTo>
                    <a:lnTo>
                      <a:pt x="1590" y="2135"/>
                    </a:lnTo>
                    <a:lnTo>
                      <a:pt x="1558" y="2099"/>
                    </a:lnTo>
                    <a:lnTo>
                      <a:pt x="1527" y="2062"/>
                    </a:lnTo>
                    <a:lnTo>
                      <a:pt x="1494" y="2026"/>
                    </a:lnTo>
                    <a:lnTo>
                      <a:pt x="1461" y="1992"/>
                    </a:lnTo>
                    <a:lnTo>
                      <a:pt x="1427" y="1958"/>
                    </a:lnTo>
                    <a:lnTo>
                      <a:pt x="1392" y="1926"/>
                    </a:lnTo>
                    <a:lnTo>
                      <a:pt x="1355" y="1893"/>
                    </a:lnTo>
                    <a:lnTo>
                      <a:pt x="1318" y="1863"/>
                    </a:lnTo>
                    <a:lnTo>
                      <a:pt x="1281" y="1834"/>
                    </a:lnTo>
                    <a:lnTo>
                      <a:pt x="1243" y="1806"/>
                    </a:lnTo>
                    <a:lnTo>
                      <a:pt x="1204" y="1779"/>
                    </a:lnTo>
                    <a:lnTo>
                      <a:pt x="1165" y="1753"/>
                    </a:lnTo>
                    <a:lnTo>
                      <a:pt x="1125" y="1729"/>
                    </a:lnTo>
                    <a:lnTo>
                      <a:pt x="1085" y="1705"/>
                    </a:lnTo>
                    <a:lnTo>
                      <a:pt x="1045" y="1684"/>
                    </a:lnTo>
                    <a:lnTo>
                      <a:pt x="1029" y="1688"/>
                    </a:lnTo>
                    <a:lnTo>
                      <a:pt x="1014" y="1694"/>
                    </a:lnTo>
                    <a:lnTo>
                      <a:pt x="1000" y="1700"/>
                    </a:lnTo>
                    <a:lnTo>
                      <a:pt x="986" y="1707"/>
                    </a:lnTo>
                    <a:lnTo>
                      <a:pt x="973" y="1715"/>
                    </a:lnTo>
                    <a:lnTo>
                      <a:pt x="959" y="1724"/>
                    </a:lnTo>
                    <a:lnTo>
                      <a:pt x="946" y="1733"/>
                    </a:lnTo>
                    <a:lnTo>
                      <a:pt x="933" y="1743"/>
                    </a:lnTo>
                    <a:lnTo>
                      <a:pt x="907" y="1764"/>
                    </a:lnTo>
                    <a:lnTo>
                      <a:pt x="882" y="1786"/>
                    </a:lnTo>
                    <a:lnTo>
                      <a:pt x="856" y="1810"/>
                    </a:lnTo>
                    <a:lnTo>
                      <a:pt x="831" y="1834"/>
                    </a:lnTo>
                    <a:lnTo>
                      <a:pt x="806" y="1858"/>
                    </a:lnTo>
                    <a:lnTo>
                      <a:pt x="782" y="1881"/>
                    </a:lnTo>
                    <a:lnTo>
                      <a:pt x="757" y="1904"/>
                    </a:lnTo>
                    <a:lnTo>
                      <a:pt x="732" y="1925"/>
                    </a:lnTo>
                    <a:lnTo>
                      <a:pt x="719" y="1934"/>
                    </a:lnTo>
                    <a:lnTo>
                      <a:pt x="706" y="1944"/>
                    </a:lnTo>
                    <a:lnTo>
                      <a:pt x="694" y="1953"/>
                    </a:lnTo>
                    <a:lnTo>
                      <a:pt x="680" y="1960"/>
                    </a:lnTo>
                    <a:lnTo>
                      <a:pt x="666" y="1968"/>
                    </a:lnTo>
                    <a:lnTo>
                      <a:pt x="653" y="1973"/>
                    </a:lnTo>
                    <a:lnTo>
                      <a:pt x="639" y="1980"/>
                    </a:lnTo>
                    <a:lnTo>
                      <a:pt x="626" y="1984"/>
                    </a:lnTo>
                    <a:lnTo>
                      <a:pt x="590" y="1949"/>
                    </a:lnTo>
                    <a:lnTo>
                      <a:pt x="556" y="1915"/>
                    </a:lnTo>
                    <a:lnTo>
                      <a:pt x="521" y="1879"/>
                    </a:lnTo>
                    <a:lnTo>
                      <a:pt x="486" y="1844"/>
                    </a:lnTo>
                    <a:lnTo>
                      <a:pt x="453" y="1807"/>
                    </a:lnTo>
                    <a:lnTo>
                      <a:pt x="420" y="1770"/>
                    </a:lnTo>
                    <a:lnTo>
                      <a:pt x="388" y="1732"/>
                    </a:lnTo>
                    <a:lnTo>
                      <a:pt x="357" y="1694"/>
                    </a:lnTo>
                    <a:lnTo>
                      <a:pt x="326" y="1655"/>
                    </a:lnTo>
                    <a:lnTo>
                      <a:pt x="297" y="1617"/>
                    </a:lnTo>
                    <a:lnTo>
                      <a:pt x="268" y="1577"/>
                    </a:lnTo>
                    <a:lnTo>
                      <a:pt x="241" y="1536"/>
                    </a:lnTo>
                    <a:lnTo>
                      <a:pt x="214" y="1494"/>
                    </a:lnTo>
                    <a:lnTo>
                      <a:pt x="189" y="1453"/>
                    </a:lnTo>
                    <a:lnTo>
                      <a:pt x="166" y="1411"/>
                    </a:lnTo>
                    <a:lnTo>
                      <a:pt x="142" y="1368"/>
                    </a:lnTo>
                    <a:lnTo>
                      <a:pt x="121" y="1325"/>
                    </a:lnTo>
                    <a:lnTo>
                      <a:pt x="101" y="1280"/>
                    </a:lnTo>
                    <a:lnTo>
                      <a:pt x="83" y="1236"/>
                    </a:lnTo>
                    <a:lnTo>
                      <a:pt x="67" y="1191"/>
                    </a:lnTo>
                    <a:lnTo>
                      <a:pt x="52" y="1144"/>
                    </a:lnTo>
                    <a:lnTo>
                      <a:pt x="39" y="1098"/>
                    </a:lnTo>
                    <a:lnTo>
                      <a:pt x="27" y="1050"/>
                    </a:lnTo>
                    <a:lnTo>
                      <a:pt x="18" y="1002"/>
                    </a:lnTo>
                    <a:lnTo>
                      <a:pt x="10" y="953"/>
                    </a:lnTo>
                    <a:lnTo>
                      <a:pt x="5" y="903"/>
                    </a:lnTo>
                    <a:lnTo>
                      <a:pt x="1" y="854"/>
                    </a:lnTo>
                    <a:lnTo>
                      <a:pt x="0" y="803"/>
                    </a:lnTo>
                    <a:lnTo>
                      <a:pt x="1" y="751"/>
                    </a:lnTo>
                    <a:lnTo>
                      <a:pt x="5" y="699"/>
                    </a:lnTo>
                    <a:lnTo>
                      <a:pt x="10" y="646"/>
                    </a:lnTo>
                    <a:lnTo>
                      <a:pt x="18" y="592"/>
                    </a:lnTo>
                    <a:lnTo>
                      <a:pt x="31" y="561"/>
                    </a:lnTo>
                    <a:lnTo>
                      <a:pt x="44" y="531"/>
                    </a:lnTo>
                    <a:lnTo>
                      <a:pt x="58" y="502"/>
                    </a:lnTo>
                    <a:lnTo>
                      <a:pt x="74" y="474"/>
                    </a:lnTo>
                    <a:lnTo>
                      <a:pt x="90" y="446"/>
                    </a:lnTo>
                    <a:lnTo>
                      <a:pt x="106" y="420"/>
                    </a:lnTo>
                    <a:lnTo>
                      <a:pt x="124" y="394"/>
                    </a:lnTo>
                    <a:lnTo>
                      <a:pt x="142" y="368"/>
                    </a:lnTo>
                    <a:lnTo>
                      <a:pt x="163" y="345"/>
                    </a:lnTo>
                    <a:lnTo>
                      <a:pt x="182" y="321"/>
                    </a:lnTo>
                    <a:lnTo>
                      <a:pt x="203" y="298"/>
                    </a:lnTo>
                    <a:lnTo>
                      <a:pt x="224" y="276"/>
                    </a:lnTo>
                    <a:lnTo>
                      <a:pt x="246" y="256"/>
                    </a:lnTo>
                    <a:lnTo>
                      <a:pt x="268" y="235"/>
                    </a:lnTo>
                    <a:lnTo>
                      <a:pt x="292" y="216"/>
                    </a:lnTo>
                    <a:lnTo>
                      <a:pt x="315" y="196"/>
                    </a:lnTo>
                    <a:lnTo>
                      <a:pt x="340" y="179"/>
                    </a:lnTo>
                    <a:lnTo>
                      <a:pt x="365" y="162"/>
                    </a:lnTo>
                    <a:lnTo>
                      <a:pt x="390" y="146"/>
                    </a:lnTo>
                    <a:lnTo>
                      <a:pt x="416" y="129"/>
                    </a:lnTo>
                    <a:lnTo>
                      <a:pt x="442" y="115"/>
                    </a:lnTo>
                    <a:lnTo>
                      <a:pt x="469" y="101"/>
                    </a:lnTo>
                    <a:lnTo>
                      <a:pt x="496" y="88"/>
                    </a:lnTo>
                    <a:lnTo>
                      <a:pt x="524" y="75"/>
                    </a:lnTo>
                    <a:lnTo>
                      <a:pt x="552" y="64"/>
                    </a:lnTo>
                    <a:lnTo>
                      <a:pt x="580" y="53"/>
                    </a:lnTo>
                    <a:lnTo>
                      <a:pt x="608" y="43"/>
                    </a:lnTo>
                    <a:lnTo>
                      <a:pt x="637" y="33"/>
                    </a:lnTo>
                    <a:lnTo>
                      <a:pt x="666" y="25"/>
                    </a:lnTo>
                    <a:lnTo>
                      <a:pt x="696" y="16"/>
                    </a:lnTo>
                    <a:lnTo>
                      <a:pt x="726" y="9"/>
                    </a:lnTo>
                    <a:lnTo>
                      <a:pt x="755" y="3"/>
                    </a:lnTo>
                    <a:lnTo>
                      <a:pt x="792" y="1"/>
                    </a:lnTo>
                    <a:lnTo>
                      <a:pt x="829" y="0"/>
                    </a:lnTo>
                    <a:lnTo>
                      <a:pt x="865" y="0"/>
                    </a:lnTo>
                    <a:lnTo>
                      <a:pt x="901" y="1"/>
                    </a:lnTo>
                    <a:lnTo>
                      <a:pt x="936" y="4"/>
                    </a:lnTo>
                    <a:lnTo>
                      <a:pt x="971" y="7"/>
                    </a:lnTo>
                    <a:lnTo>
                      <a:pt x="1005" y="13"/>
                    </a:lnTo>
                    <a:lnTo>
                      <a:pt x="1040" y="18"/>
                    </a:lnTo>
                    <a:lnTo>
                      <a:pt x="1073" y="26"/>
                    </a:lnTo>
                    <a:lnTo>
                      <a:pt x="1106" y="33"/>
                    </a:lnTo>
                    <a:lnTo>
                      <a:pt x="1139" y="42"/>
                    </a:lnTo>
                    <a:lnTo>
                      <a:pt x="1171" y="51"/>
                    </a:lnTo>
                    <a:lnTo>
                      <a:pt x="1203" y="61"/>
                    </a:lnTo>
                    <a:lnTo>
                      <a:pt x="1236" y="72"/>
                    </a:lnTo>
                    <a:lnTo>
                      <a:pt x="1268" y="83"/>
                    </a:lnTo>
                    <a:lnTo>
                      <a:pt x="1300" y="95"/>
                    </a:lnTo>
                    <a:lnTo>
                      <a:pt x="1362" y="121"/>
                    </a:lnTo>
                    <a:lnTo>
                      <a:pt x="1424" y="148"/>
                    </a:lnTo>
                    <a:lnTo>
                      <a:pt x="1486" y="177"/>
                    </a:lnTo>
                    <a:lnTo>
                      <a:pt x="1547" y="206"/>
                    </a:lnTo>
                    <a:lnTo>
                      <a:pt x="1669" y="266"/>
                    </a:lnTo>
                    <a:lnTo>
                      <a:pt x="1792" y="32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1" name="Freeform 42">
                <a:extLst>
                  <a:ext uri="{FF2B5EF4-FFF2-40B4-BE49-F238E27FC236}">
                    <a16:creationId xmlns:a16="http://schemas.microsoft.com/office/drawing/2014/main" id="{D48A0899-DF4A-40D7-90EF-55A8BAFB2452}"/>
                  </a:ext>
                </a:extLst>
              </p:cNvPr>
              <p:cNvSpPr>
                <a:spLocks/>
              </p:cNvSpPr>
              <p:nvPr/>
            </p:nvSpPr>
            <p:spPr bwMode="auto">
              <a:xfrm>
                <a:off x="3544" y="2371"/>
                <a:ext cx="74" cy="14"/>
              </a:xfrm>
              <a:custGeom>
                <a:avLst/>
                <a:gdLst>
                  <a:gd name="T0" fmla="*/ 0 w 518"/>
                  <a:gd name="T1" fmla="*/ 0 h 160"/>
                  <a:gd name="T2" fmla="*/ 0 w 518"/>
                  <a:gd name="T3" fmla="*/ 0 h 160"/>
                  <a:gd name="T4" fmla="*/ 0 w 518"/>
                  <a:gd name="T5" fmla="*/ 0 h 160"/>
                  <a:gd name="T6" fmla="*/ 0 w 518"/>
                  <a:gd name="T7" fmla="*/ 0 h 160"/>
                  <a:gd name="T8" fmla="*/ 0 w 518"/>
                  <a:gd name="T9" fmla="*/ 0 h 160"/>
                  <a:gd name="T10" fmla="*/ 0 w 518"/>
                  <a:gd name="T11" fmla="*/ 0 h 160"/>
                  <a:gd name="T12" fmla="*/ 0 w 518"/>
                  <a:gd name="T13" fmla="*/ 0 h 160"/>
                  <a:gd name="T14" fmla="*/ 0 w 518"/>
                  <a:gd name="T15" fmla="*/ 0 h 160"/>
                  <a:gd name="T16" fmla="*/ 0 w 518"/>
                  <a:gd name="T17" fmla="*/ 0 h 160"/>
                  <a:gd name="T18" fmla="*/ 0 w 518"/>
                  <a:gd name="T19" fmla="*/ 0 h 160"/>
                  <a:gd name="T20" fmla="*/ 0 w 518"/>
                  <a:gd name="T21" fmla="*/ 0 h 160"/>
                  <a:gd name="T22" fmla="*/ 0 w 518"/>
                  <a:gd name="T23" fmla="*/ 0 h 160"/>
                  <a:gd name="T24" fmla="*/ 0 w 518"/>
                  <a:gd name="T25" fmla="*/ 0 h 160"/>
                  <a:gd name="T26" fmla="*/ 0 w 518"/>
                  <a:gd name="T27" fmla="*/ 0 h 160"/>
                  <a:gd name="T28" fmla="*/ 0 w 518"/>
                  <a:gd name="T29" fmla="*/ 0 h 160"/>
                  <a:gd name="T30" fmla="*/ 0 w 518"/>
                  <a:gd name="T31" fmla="*/ 0 h 160"/>
                  <a:gd name="T32" fmla="*/ 0 w 518"/>
                  <a:gd name="T33" fmla="*/ 0 h 160"/>
                  <a:gd name="T34" fmla="*/ 0 w 518"/>
                  <a:gd name="T35" fmla="*/ 0 h 160"/>
                  <a:gd name="T36" fmla="*/ 0 w 518"/>
                  <a:gd name="T37" fmla="*/ 0 h 160"/>
                  <a:gd name="T38" fmla="*/ 0 w 518"/>
                  <a:gd name="T39" fmla="*/ 0 h 160"/>
                  <a:gd name="T40" fmla="*/ 0 w 518"/>
                  <a:gd name="T41" fmla="*/ 0 h 160"/>
                  <a:gd name="T42" fmla="*/ 0 w 518"/>
                  <a:gd name="T43" fmla="*/ 0 h 160"/>
                  <a:gd name="T44" fmla="*/ 0 w 518"/>
                  <a:gd name="T45" fmla="*/ 0 h 160"/>
                  <a:gd name="T46" fmla="*/ 0 w 518"/>
                  <a:gd name="T47" fmla="*/ 0 h 160"/>
                  <a:gd name="T48" fmla="*/ 0 w 518"/>
                  <a:gd name="T49" fmla="*/ 0 h 160"/>
                  <a:gd name="T50" fmla="*/ 0 w 518"/>
                  <a:gd name="T51" fmla="*/ 0 h 160"/>
                  <a:gd name="T52" fmla="*/ 0 w 518"/>
                  <a:gd name="T53" fmla="*/ 0 h 160"/>
                  <a:gd name="T54" fmla="*/ 0 w 518"/>
                  <a:gd name="T55" fmla="*/ 0 h 160"/>
                  <a:gd name="T56" fmla="*/ 0 w 518"/>
                  <a:gd name="T57" fmla="*/ 0 h 160"/>
                  <a:gd name="T58" fmla="*/ 0 w 518"/>
                  <a:gd name="T59" fmla="*/ 0 h 160"/>
                  <a:gd name="T60" fmla="*/ 0 w 518"/>
                  <a:gd name="T61" fmla="*/ 0 h 160"/>
                  <a:gd name="T62" fmla="*/ 0 w 518"/>
                  <a:gd name="T63" fmla="*/ 0 h 160"/>
                  <a:gd name="T64" fmla="*/ 0 w 518"/>
                  <a:gd name="T65" fmla="*/ 0 h 160"/>
                  <a:gd name="T66" fmla="*/ 0 w 518"/>
                  <a:gd name="T67" fmla="*/ 0 h 160"/>
                  <a:gd name="T68" fmla="*/ 0 w 518"/>
                  <a:gd name="T69" fmla="*/ 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8" h="160">
                    <a:moveTo>
                      <a:pt x="518" y="0"/>
                    </a:moveTo>
                    <a:lnTo>
                      <a:pt x="494" y="18"/>
                    </a:lnTo>
                    <a:lnTo>
                      <a:pt x="469" y="35"/>
                    </a:lnTo>
                    <a:lnTo>
                      <a:pt x="442" y="50"/>
                    </a:lnTo>
                    <a:lnTo>
                      <a:pt x="413" y="65"/>
                    </a:lnTo>
                    <a:lnTo>
                      <a:pt x="383" y="80"/>
                    </a:lnTo>
                    <a:lnTo>
                      <a:pt x="352" y="93"/>
                    </a:lnTo>
                    <a:lnTo>
                      <a:pt x="318" y="105"/>
                    </a:lnTo>
                    <a:lnTo>
                      <a:pt x="285" y="116"/>
                    </a:lnTo>
                    <a:lnTo>
                      <a:pt x="251" y="127"/>
                    </a:lnTo>
                    <a:lnTo>
                      <a:pt x="216" y="136"/>
                    </a:lnTo>
                    <a:lnTo>
                      <a:pt x="180" y="143"/>
                    </a:lnTo>
                    <a:lnTo>
                      <a:pt x="143" y="150"/>
                    </a:lnTo>
                    <a:lnTo>
                      <a:pt x="107" y="154"/>
                    </a:lnTo>
                    <a:lnTo>
                      <a:pt x="72" y="157"/>
                    </a:lnTo>
                    <a:lnTo>
                      <a:pt x="36" y="160"/>
                    </a:lnTo>
                    <a:lnTo>
                      <a:pt x="0" y="160"/>
                    </a:lnTo>
                    <a:lnTo>
                      <a:pt x="10" y="150"/>
                    </a:lnTo>
                    <a:lnTo>
                      <a:pt x="21" y="140"/>
                    </a:lnTo>
                    <a:lnTo>
                      <a:pt x="32" y="131"/>
                    </a:lnTo>
                    <a:lnTo>
                      <a:pt x="45" y="123"/>
                    </a:lnTo>
                    <a:lnTo>
                      <a:pt x="58" y="114"/>
                    </a:lnTo>
                    <a:lnTo>
                      <a:pt x="72" y="106"/>
                    </a:lnTo>
                    <a:lnTo>
                      <a:pt x="86" y="100"/>
                    </a:lnTo>
                    <a:lnTo>
                      <a:pt x="102" y="93"/>
                    </a:lnTo>
                    <a:lnTo>
                      <a:pt x="134" y="81"/>
                    </a:lnTo>
                    <a:lnTo>
                      <a:pt x="169" y="72"/>
                    </a:lnTo>
                    <a:lnTo>
                      <a:pt x="204" y="64"/>
                    </a:lnTo>
                    <a:lnTo>
                      <a:pt x="240" y="57"/>
                    </a:lnTo>
                    <a:lnTo>
                      <a:pt x="314" y="44"/>
                    </a:lnTo>
                    <a:lnTo>
                      <a:pt x="388" y="31"/>
                    </a:lnTo>
                    <a:lnTo>
                      <a:pt x="423" y="24"/>
                    </a:lnTo>
                    <a:lnTo>
                      <a:pt x="457" y="18"/>
                    </a:lnTo>
                    <a:lnTo>
                      <a:pt x="488" y="9"/>
                    </a:lnTo>
                    <a:lnTo>
                      <a:pt x="5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2" name="Freeform 43">
                <a:extLst>
                  <a:ext uri="{FF2B5EF4-FFF2-40B4-BE49-F238E27FC236}">
                    <a16:creationId xmlns:a16="http://schemas.microsoft.com/office/drawing/2014/main" id="{47A37F65-D020-43E0-A58F-C457C0290306}"/>
                  </a:ext>
                </a:extLst>
              </p:cNvPr>
              <p:cNvSpPr>
                <a:spLocks/>
              </p:cNvSpPr>
              <p:nvPr/>
            </p:nvSpPr>
            <p:spPr bwMode="auto">
              <a:xfrm>
                <a:off x="4569" y="2371"/>
                <a:ext cx="10" cy="4"/>
              </a:xfrm>
              <a:custGeom>
                <a:avLst/>
                <a:gdLst>
                  <a:gd name="T0" fmla="*/ 0 w 70"/>
                  <a:gd name="T1" fmla="*/ 0 h 43"/>
                  <a:gd name="T2" fmla="*/ 0 w 70"/>
                  <a:gd name="T3" fmla="*/ 0 h 43"/>
                  <a:gd name="T4" fmla="*/ 0 w 70"/>
                  <a:gd name="T5" fmla="*/ 0 h 43"/>
                  <a:gd name="T6" fmla="*/ 0 w 70"/>
                  <a:gd name="T7" fmla="*/ 0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43">
                    <a:moveTo>
                      <a:pt x="70" y="43"/>
                    </a:moveTo>
                    <a:lnTo>
                      <a:pt x="0" y="0"/>
                    </a:lnTo>
                    <a:lnTo>
                      <a:pt x="70" y="0"/>
                    </a:lnTo>
                    <a:lnTo>
                      <a:pt x="7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3" name="Freeform 44">
                <a:extLst>
                  <a:ext uri="{FF2B5EF4-FFF2-40B4-BE49-F238E27FC236}">
                    <a16:creationId xmlns:a16="http://schemas.microsoft.com/office/drawing/2014/main" id="{A6B76826-D5D2-4068-AA24-B3D3FF3CD2D2}"/>
                  </a:ext>
                </a:extLst>
              </p:cNvPr>
              <p:cNvSpPr>
                <a:spLocks/>
              </p:cNvSpPr>
              <p:nvPr/>
            </p:nvSpPr>
            <p:spPr bwMode="auto">
              <a:xfrm>
                <a:off x="4874" y="2375"/>
                <a:ext cx="142" cy="154"/>
              </a:xfrm>
              <a:custGeom>
                <a:avLst/>
                <a:gdLst>
                  <a:gd name="T0" fmla="*/ 0 w 996"/>
                  <a:gd name="T1" fmla="*/ 0 h 1702"/>
                  <a:gd name="T2" fmla="*/ 0 w 996"/>
                  <a:gd name="T3" fmla="*/ 0 h 1702"/>
                  <a:gd name="T4" fmla="*/ 0 w 996"/>
                  <a:gd name="T5" fmla="*/ 0 h 1702"/>
                  <a:gd name="T6" fmla="*/ 0 w 996"/>
                  <a:gd name="T7" fmla="*/ 0 h 1702"/>
                  <a:gd name="T8" fmla="*/ 0 w 996"/>
                  <a:gd name="T9" fmla="*/ 0 h 1702"/>
                  <a:gd name="T10" fmla="*/ 0 w 996"/>
                  <a:gd name="T11" fmla="*/ 0 h 1702"/>
                  <a:gd name="T12" fmla="*/ 0 w 996"/>
                  <a:gd name="T13" fmla="*/ 0 h 1702"/>
                  <a:gd name="T14" fmla="*/ 0 w 996"/>
                  <a:gd name="T15" fmla="*/ 0 h 1702"/>
                  <a:gd name="T16" fmla="*/ 0 w 996"/>
                  <a:gd name="T17" fmla="*/ 0 h 1702"/>
                  <a:gd name="T18" fmla="*/ 0 w 996"/>
                  <a:gd name="T19" fmla="*/ 0 h 1702"/>
                  <a:gd name="T20" fmla="*/ 0 w 996"/>
                  <a:gd name="T21" fmla="*/ 0 h 1702"/>
                  <a:gd name="T22" fmla="*/ 0 w 996"/>
                  <a:gd name="T23" fmla="*/ 0 h 1702"/>
                  <a:gd name="T24" fmla="*/ 0 w 996"/>
                  <a:gd name="T25" fmla="*/ 0 h 1702"/>
                  <a:gd name="T26" fmla="*/ 0 w 996"/>
                  <a:gd name="T27" fmla="*/ 0 h 1702"/>
                  <a:gd name="T28" fmla="*/ 0 w 996"/>
                  <a:gd name="T29" fmla="*/ 0 h 1702"/>
                  <a:gd name="T30" fmla="*/ 0 w 996"/>
                  <a:gd name="T31" fmla="*/ 0 h 1702"/>
                  <a:gd name="T32" fmla="*/ 0 w 996"/>
                  <a:gd name="T33" fmla="*/ 0 h 1702"/>
                  <a:gd name="T34" fmla="*/ 0 w 996"/>
                  <a:gd name="T35" fmla="*/ 0 h 1702"/>
                  <a:gd name="T36" fmla="*/ 0 w 996"/>
                  <a:gd name="T37" fmla="*/ 0 h 1702"/>
                  <a:gd name="T38" fmla="*/ 0 w 996"/>
                  <a:gd name="T39" fmla="*/ 0 h 1702"/>
                  <a:gd name="T40" fmla="*/ 0 w 996"/>
                  <a:gd name="T41" fmla="*/ 0 h 1702"/>
                  <a:gd name="T42" fmla="*/ 0 w 996"/>
                  <a:gd name="T43" fmla="*/ 0 h 1702"/>
                  <a:gd name="T44" fmla="*/ 0 w 996"/>
                  <a:gd name="T45" fmla="*/ 0 h 1702"/>
                  <a:gd name="T46" fmla="*/ 0 w 996"/>
                  <a:gd name="T47" fmla="*/ 0 h 1702"/>
                  <a:gd name="T48" fmla="*/ 0 w 996"/>
                  <a:gd name="T49" fmla="*/ 0 h 1702"/>
                  <a:gd name="T50" fmla="*/ 0 w 996"/>
                  <a:gd name="T51" fmla="*/ 0 h 1702"/>
                  <a:gd name="T52" fmla="*/ 0 w 996"/>
                  <a:gd name="T53" fmla="*/ 0 h 1702"/>
                  <a:gd name="T54" fmla="*/ 0 w 996"/>
                  <a:gd name="T55" fmla="*/ 0 h 1702"/>
                  <a:gd name="T56" fmla="*/ 0 w 996"/>
                  <a:gd name="T57" fmla="*/ 0 h 1702"/>
                  <a:gd name="T58" fmla="*/ 0 w 996"/>
                  <a:gd name="T59" fmla="*/ 0 h 1702"/>
                  <a:gd name="T60" fmla="*/ 0 w 996"/>
                  <a:gd name="T61" fmla="*/ 0 h 1702"/>
                  <a:gd name="T62" fmla="*/ 0 w 996"/>
                  <a:gd name="T63" fmla="*/ 0 h 1702"/>
                  <a:gd name="T64" fmla="*/ 0 w 996"/>
                  <a:gd name="T65" fmla="*/ 0 h 1702"/>
                  <a:gd name="T66" fmla="*/ 0 w 996"/>
                  <a:gd name="T67" fmla="*/ 0 h 1702"/>
                  <a:gd name="T68" fmla="*/ 0 w 996"/>
                  <a:gd name="T69" fmla="*/ 0 h 1702"/>
                  <a:gd name="T70" fmla="*/ 0 w 996"/>
                  <a:gd name="T71" fmla="*/ 0 h 1702"/>
                  <a:gd name="T72" fmla="*/ 0 w 996"/>
                  <a:gd name="T73" fmla="*/ 0 h 1702"/>
                  <a:gd name="T74" fmla="*/ 0 w 996"/>
                  <a:gd name="T75" fmla="*/ 0 h 1702"/>
                  <a:gd name="T76" fmla="*/ 0 w 996"/>
                  <a:gd name="T77" fmla="*/ 0 h 1702"/>
                  <a:gd name="T78" fmla="*/ 0 w 996"/>
                  <a:gd name="T79" fmla="*/ 0 h 1702"/>
                  <a:gd name="T80" fmla="*/ 0 w 996"/>
                  <a:gd name="T81" fmla="*/ 0 h 1702"/>
                  <a:gd name="T82" fmla="*/ 0 w 996"/>
                  <a:gd name="T83" fmla="*/ 0 h 1702"/>
                  <a:gd name="T84" fmla="*/ 0 w 996"/>
                  <a:gd name="T85" fmla="*/ 0 h 1702"/>
                  <a:gd name="T86" fmla="*/ 0 w 996"/>
                  <a:gd name="T87" fmla="*/ 0 h 1702"/>
                  <a:gd name="T88" fmla="*/ 0 w 996"/>
                  <a:gd name="T89" fmla="*/ 0 h 17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96" h="1702">
                    <a:moveTo>
                      <a:pt x="996" y="1702"/>
                    </a:moveTo>
                    <a:lnTo>
                      <a:pt x="968" y="1648"/>
                    </a:lnTo>
                    <a:lnTo>
                      <a:pt x="940" y="1593"/>
                    </a:lnTo>
                    <a:lnTo>
                      <a:pt x="911" y="1537"/>
                    </a:lnTo>
                    <a:lnTo>
                      <a:pt x="881" y="1483"/>
                    </a:lnTo>
                    <a:lnTo>
                      <a:pt x="850" y="1429"/>
                    </a:lnTo>
                    <a:lnTo>
                      <a:pt x="819" y="1375"/>
                    </a:lnTo>
                    <a:lnTo>
                      <a:pt x="788" y="1321"/>
                    </a:lnTo>
                    <a:lnTo>
                      <a:pt x="756" y="1267"/>
                    </a:lnTo>
                    <a:lnTo>
                      <a:pt x="691" y="1160"/>
                    </a:lnTo>
                    <a:lnTo>
                      <a:pt x="624" y="1054"/>
                    </a:lnTo>
                    <a:lnTo>
                      <a:pt x="558" y="948"/>
                    </a:lnTo>
                    <a:lnTo>
                      <a:pt x="490" y="843"/>
                    </a:lnTo>
                    <a:lnTo>
                      <a:pt x="423" y="738"/>
                    </a:lnTo>
                    <a:lnTo>
                      <a:pt x="357" y="633"/>
                    </a:lnTo>
                    <a:lnTo>
                      <a:pt x="291" y="528"/>
                    </a:lnTo>
                    <a:lnTo>
                      <a:pt x="228" y="422"/>
                    </a:lnTo>
                    <a:lnTo>
                      <a:pt x="197" y="370"/>
                    </a:lnTo>
                    <a:lnTo>
                      <a:pt x="167" y="317"/>
                    </a:lnTo>
                    <a:lnTo>
                      <a:pt x="136" y="264"/>
                    </a:lnTo>
                    <a:lnTo>
                      <a:pt x="107" y="211"/>
                    </a:lnTo>
                    <a:lnTo>
                      <a:pt x="79" y="158"/>
                    </a:lnTo>
                    <a:lnTo>
                      <a:pt x="52" y="105"/>
                    </a:lnTo>
                    <a:lnTo>
                      <a:pt x="25" y="53"/>
                    </a:lnTo>
                    <a:lnTo>
                      <a:pt x="0" y="0"/>
                    </a:lnTo>
                    <a:lnTo>
                      <a:pt x="137" y="204"/>
                    </a:lnTo>
                    <a:lnTo>
                      <a:pt x="275" y="409"/>
                    </a:lnTo>
                    <a:lnTo>
                      <a:pt x="344" y="512"/>
                    </a:lnTo>
                    <a:lnTo>
                      <a:pt x="411" y="615"/>
                    </a:lnTo>
                    <a:lnTo>
                      <a:pt x="477" y="718"/>
                    </a:lnTo>
                    <a:lnTo>
                      <a:pt x="543" y="823"/>
                    </a:lnTo>
                    <a:lnTo>
                      <a:pt x="606" y="928"/>
                    </a:lnTo>
                    <a:lnTo>
                      <a:pt x="668" y="1035"/>
                    </a:lnTo>
                    <a:lnTo>
                      <a:pt x="699" y="1088"/>
                    </a:lnTo>
                    <a:lnTo>
                      <a:pt x="729" y="1142"/>
                    </a:lnTo>
                    <a:lnTo>
                      <a:pt x="758" y="1197"/>
                    </a:lnTo>
                    <a:lnTo>
                      <a:pt x="787" y="1251"/>
                    </a:lnTo>
                    <a:lnTo>
                      <a:pt x="815" y="1306"/>
                    </a:lnTo>
                    <a:lnTo>
                      <a:pt x="842" y="1361"/>
                    </a:lnTo>
                    <a:lnTo>
                      <a:pt x="870" y="1418"/>
                    </a:lnTo>
                    <a:lnTo>
                      <a:pt x="897" y="1474"/>
                    </a:lnTo>
                    <a:lnTo>
                      <a:pt x="923" y="1530"/>
                    </a:lnTo>
                    <a:lnTo>
                      <a:pt x="948" y="1587"/>
                    </a:lnTo>
                    <a:lnTo>
                      <a:pt x="972" y="1644"/>
                    </a:lnTo>
                    <a:lnTo>
                      <a:pt x="996" y="17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4" name="Freeform 45">
                <a:extLst>
                  <a:ext uri="{FF2B5EF4-FFF2-40B4-BE49-F238E27FC236}">
                    <a16:creationId xmlns:a16="http://schemas.microsoft.com/office/drawing/2014/main" id="{50BE8179-018D-4DB9-87E1-1682D009901C}"/>
                  </a:ext>
                </a:extLst>
              </p:cNvPr>
              <p:cNvSpPr>
                <a:spLocks/>
              </p:cNvSpPr>
              <p:nvPr/>
            </p:nvSpPr>
            <p:spPr bwMode="auto">
              <a:xfrm>
                <a:off x="4713" y="2378"/>
                <a:ext cx="7" cy="5"/>
              </a:xfrm>
              <a:custGeom>
                <a:avLst/>
                <a:gdLst>
                  <a:gd name="T0" fmla="*/ 0 w 50"/>
                  <a:gd name="T1" fmla="*/ 0 h 64"/>
                  <a:gd name="T2" fmla="*/ 0 w 50"/>
                  <a:gd name="T3" fmla="*/ 0 h 64"/>
                  <a:gd name="T4" fmla="*/ 0 w 50"/>
                  <a:gd name="T5" fmla="*/ 0 h 64"/>
                  <a:gd name="T6" fmla="*/ 0 w 50"/>
                  <a:gd name="T7" fmla="*/ 0 h 64"/>
                  <a:gd name="T8" fmla="*/ 0 w 50"/>
                  <a:gd name="T9" fmla="*/ 0 h 64"/>
                  <a:gd name="T10" fmla="*/ 0 w 50"/>
                  <a:gd name="T11" fmla="*/ 0 h 64"/>
                  <a:gd name="T12" fmla="*/ 0 w 50"/>
                  <a:gd name="T13" fmla="*/ 0 h 64"/>
                  <a:gd name="T14" fmla="*/ 0 w 50"/>
                  <a:gd name="T15" fmla="*/ 0 h 64"/>
                  <a:gd name="T16" fmla="*/ 0 w 50"/>
                  <a:gd name="T17" fmla="*/ 0 h 64"/>
                  <a:gd name="T18" fmla="*/ 0 w 50"/>
                  <a:gd name="T19" fmla="*/ 0 h 64"/>
                  <a:gd name="T20" fmla="*/ 0 w 50"/>
                  <a:gd name="T21" fmla="*/ 0 h 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 h="64">
                    <a:moveTo>
                      <a:pt x="50" y="22"/>
                    </a:moveTo>
                    <a:lnTo>
                      <a:pt x="50" y="64"/>
                    </a:lnTo>
                    <a:lnTo>
                      <a:pt x="0" y="0"/>
                    </a:lnTo>
                    <a:lnTo>
                      <a:pt x="8" y="0"/>
                    </a:lnTo>
                    <a:lnTo>
                      <a:pt x="15" y="0"/>
                    </a:lnTo>
                    <a:lnTo>
                      <a:pt x="22" y="1"/>
                    </a:lnTo>
                    <a:lnTo>
                      <a:pt x="29" y="2"/>
                    </a:lnTo>
                    <a:lnTo>
                      <a:pt x="35" y="5"/>
                    </a:lnTo>
                    <a:lnTo>
                      <a:pt x="41" y="9"/>
                    </a:lnTo>
                    <a:lnTo>
                      <a:pt x="46" y="14"/>
                    </a:lnTo>
                    <a:lnTo>
                      <a:pt x="5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5" name="Freeform 46">
                <a:extLst>
                  <a:ext uri="{FF2B5EF4-FFF2-40B4-BE49-F238E27FC236}">
                    <a16:creationId xmlns:a16="http://schemas.microsoft.com/office/drawing/2014/main" id="{FC8D77B1-FA99-456F-8B27-5099605894AD}"/>
                  </a:ext>
                </a:extLst>
              </p:cNvPr>
              <p:cNvSpPr>
                <a:spLocks/>
              </p:cNvSpPr>
              <p:nvPr/>
            </p:nvSpPr>
            <p:spPr bwMode="auto">
              <a:xfrm>
                <a:off x="3544" y="2380"/>
                <a:ext cx="110" cy="32"/>
              </a:xfrm>
              <a:custGeom>
                <a:avLst/>
                <a:gdLst>
                  <a:gd name="T0" fmla="*/ 0 w 767"/>
                  <a:gd name="T1" fmla="*/ 0 h 353"/>
                  <a:gd name="T2" fmla="*/ 0 w 767"/>
                  <a:gd name="T3" fmla="*/ 0 h 353"/>
                  <a:gd name="T4" fmla="*/ 0 w 767"/>
                  <a:gd name="T5" fmla="*/ 0 h 353"/>
                  <a:gd name="T6" fmla="*/ 0 w 767"/>
                  <a:gd name="T7" fmla="*/ 0 h 353"/>
                  <a:gd name="T8" fmla="*/ 0 w 767"/>
                  <a:gd name="T9" fmla="*/ 0 h 353"/>
                  <a:gd name="T10" fmla="*/ 0 w 767"/>
                  <a:gd name="T11" fmla="*/ 0 h 353"/>
                  <a:gd name="T12" fmla="*/ 0 w 767"/>
                  <a:gd name="T13" fmla="*/ 0 h 353"/>
                  <a:gd name="T14" fmla="*/ 0 w 767"/>
                  <a:gd name="T15" fmla="*/ 0 h 353"/>
                  <a:gd name="T16" fmla="*/ 0 w 767"/>
                  <a:gd name="T17" fmla="*/ 0 h 353"/>
                  <a:gd name="T18" fmla="*/ 0 w 767"/>
                  <a:gd name="T19" fmla="*/ 0 h 353"/>
                  <a:gd name="T20" fmla="*/ 0 w 767"/>
                  <a:gd name="T21" fmla="*/ 0 h 353"/>
                  <a:gd name="T22" fmla="*/ 0 w 767"/>
                  <a:gd name="T23" fmla="*/ 0 h 353"/>
                  <a:gd name="T24" fmla="*/ 0 w 767"/>
                  <a:gd name="T25" fmla="*/ 0 h 353"/>
                  <a:gd name="T26" fmla="*/ 0 w 767"/>
                  <a:gd name="T27" fmla="*/ 0 h 353"/>
                  <a:gd name="T28" fmla="*/ 0 w 767"/>
                  <a:gd name="T29" fmla="*/ 0 h 353"/>
                  <a:gd name="T30" fmla="*/ 0 w 767"/>
                  <a:gd name="T31" fmla="*/ 0 h 353"/>
                  <a:gd name="T32" fmla="*/ 0 w 767"/>
                  <a:gd name="T33" fmla="*/ 0 h 353"/>
                  <a:gd name="T34" fmla="*/ 0 w 767"/>
                  <a:gd name="T35" fmla="*/ 0 h 353"/>
                  <a:gd name="T36" fmla="*/ 0 w 767"/>
                  <a:gd name="T37" fmla="*/ 0 h 353"/>
                  <a:gd name="T38" fmla="*/ 0 w 767"/>
                  <a:gd name="T39" fmla="*/ 0 h 353"/>
                  <a:gd name="T40" fmla="*/ 0 w 767"/>
                  <a:gd name="T41" fmla="*/ 0 h 353"/>
                  <a:gd name="T42" fmla="*/ 0 w 767"/>
                  <a:gd name="T43" fmla="*/ 0 h 353"/>
                  <a:gd name="T44" fmla="*/ 0 w 767"/>
                  <a:gd name="T45" fmla="*/ 0 h 353"/>
                  <a:gd name="T46" fmla="*/ 0 w 767"/>
                  <a:gd name="T47" fmla="*/ 0 h 3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67" h="353">
                    <a:moveTo>
                      <a:pt x="0" y="353"/>
                    </a:moveTo>
                    <a:lnTo>
                      <a:pt x="33" y="323"/>
                    </a:lnTo>
                    <a:lnTo>
                      <a:pt x="70" y="293"/>
                    </a:lnTo>
                    <a:lnTo>
                      <a:pt x="109" y="262"/>
                    </a:lnTo>
                    <a:lnTo>
                      <a:pt x="150" y="233"/>
                    </a:lnTo>
                    <a:lnTo>
                      <a:pt x="195" y="204"/>
                    </a:lnTo>
                    <a:lnTo>
                      <a:pt x="241" y="176"/>
                    </a:lnTo>
                    <a:lnTo>
                      <a:pt x="289" y="149"/>
                    </a:lnTo>
                    <a:lnTo>
                      <a:pt x="339" y="124"/>
                    </a:lnTo>
                    <a:lnTo>
                      <a:pt x="390" y="100"/>
                    </a:lnTo>
                    <a:lnTo>
                      <a:pt x="442" y="79"/>
                    </a:lnTo>
                    <a:lnTo>
                      <a:pt x="468" y="68"/>
                    </a:lnTo>
                    <a:lnTo>
                      <a:pt x="495" y="58"/>
                    </a:lnTo>
                    <a:lnTo>
                      <a:pt x="522" y="49"/>
                    </a:lnTo>
                    <a:lnTo>
                      <a:pt x="549" y="41"/>
                    </a:lnTo>
                    <a:lnTo>
                      <a:pt x="576" y="33"/>
                    </a:lnTo>
                    <a:lnTo>
                      <a:pt x="603" y="27"/>
                    </a:lnTo>
                    <a:lnTo>
                      <a:pt x="631" y="20"/>
                    </a:lnTo>
                    <a:lnTo>
                      <a:pt x="658" y="14"/>
                    </a:lnTo>
                    <a:lnTo>
                      <a:pt x="685" y="9"/>
                    </a:lnTo>
                    <a:lnTo>
                      <a:pt x="713" y="5"/>
                    </a:lnTo>
                    <a:lnTo>
                      <a:pt x="740" y="2"/>
                    </a:lnTo>
                    <a:lnTo>
                      <a:pt x="767" y="0"/>
                    </a:lnTo>
                    <a:lnTo>
                      <a:pt x="0" y="3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6" name="Freeform 47">
                <a:extLst>
                  <a:ext uri="{FF2B5EF4-FFF2-40B4-BE49-F238E27FC236}">
                    <a16:creationId xmlns:a16="http://schemas.microsoft.com/office/drawing/2014/main" id="{040B1F6F-4783-4F06-94C2-2DC0DA79DCA9}"/>
                  </a:ext>
                </a:extLst>
              </p:cNvPr>
              <p:cNvSpPr>
                <a:spLocks/>
              </p:cNvSpPr>
              <p:nvPr/>
            </p:nvSpPr>
            <p:spPr bwMode="auto">
              <a:xfrm>
                <a:off x="3758" y="2380"/>
                <a:ext cx="40" cy="23"/>
              </a:xfrm>
              <a:custGeom>
                <a:avLst/>
                <a:gdLst>
                  <a:gd name="T0" fmla="*/ 0 w 281"/>
                  <a:gd name="T1" fmla="*/ 0 h 257"/>
                  <a:gd name="T2" fmla="*/ 0 w 281"/>
                  <a:gd name="T3" fmla="*/ 0 h 257"/>
                  <a:gd name="T4" fmla="*/ 0 w 281"/>
                  <a:gd name="T5" fmla="*/ 0 h 257"/>
                  <a:gd name="T6" fmla="*/ 0 w 281"/>
                  <a:gd name="T7" fmla="*/ 0 h 257"/>
                  <a:gd name="T8" fmla="*/ 0 w 281"/>
                  <a:gd name="T9" fmla="*/ 0 h 257"/>
                  <a:gd name="T10" fmla="*/ 0 w 281"/>
                  <a:gd name="T11" fmla="*/ 0 h 257"/>
                  <a:gd name="T12" fmla="*/ 0 w 281"/>
                  <a:gd name="T13" fmla="*/ 0 h 257"/>
                  <a:gd name="T14" fmla="*/ 0 w 281"/>
                  <a:gd name="T15" fmla="*/ 0 h 257"/>
                  <a:gd name="T16" fmla="*/ 0 w 281"/>
                  <a:gd name="T17" fmla="*/ 0 h 257"/>
                  <a:gd name="T18" fmla="*/ 0 w 281"/>
                  <a:gd name="T19" fmla="*/ 0 h 257"/>
                  <a:gd name="T20" fmla="*/ 0 w 281"/>
                  <a:gd name="T21" fmla="*/ 0 h 257"/>
                  <a:gd name="T22" fmla="*/ 0 w 281"/>
                  <a:gd name="T23" fmla="*/ 0 h 257"/>
                  <a:gd name="T24" fmla="*/ 0 w 281"/>
                  <a:gd name="T25" fmla="*/ 0 h 257"/>
                  <a:gd name="T26" fmla="*/ 0 w 281"/>
                  <a:gd name="T27" fmla="*/ 0 h 257"/>
                  <a:gd name="T28" fmla="*/ 0 w 281"/>
                  <a:gd name="T29" fmla="*/ 0 h 257"/>
                  <a:gd name="T30" fmla="*/ 0 w 281"/>
                  <a:gd name="T31" fmla="*/ 0 h 257"/>
                  <a:gd name="T32" fmla="*/ 0 w 281"/>
                  <a:gd name="T33" fmla="*/ 0 h 257"/>
                  <a:gd name="T34" fmla="*/ 0 w 281"/>
                  <a:gd name="T35" fmla="*/ 0 h 257"/>
                  <a:gd name="T36" fmla="*/ 0 w 281"/>
                  <a:gd name="T37" fmla="*/ 0 h 257"/>
                  <a:gd name="T38" fmla="*/ 0 w 281"/>
                  <a:gd name="T39" fmla="*/ 0 h 257"/>
                  <a:gd name="T40" fmla="*/ 0 w 281"/>
                  <a:gd name="T41" fmla="*/ 0 h 257"/>
                  <a:gd name="T42" fmla="*/ 0 w 281"/>
                  <a:gd name="T43" fmla="*/ 0 h 257"/>
                  <a:gd name="T44" fmla="*/ 0 w 281"/>
                  <a:gd name="T45" fmla="*/ 0 h 257"/>
                  <a:gd name="T46" fmla="*/ 0 w 281"/>
                  <a:gd name="T47" fmla="*/ 0 h 257"/>
                  <a:gd name="T48" fmla="*/ 0 w 281"/>
                  <a:gd name="T49" fmla="*/ 0 h 257"/>
                  <a:gd name="T50" fmla="*/ 0 w 281"/>
                  <a:gd name="T51" fmla="*/ 0 h 257"/>
                  <a:gd name="T52" fmla="*/ 0 w 281"/>
                  <a:gd name="T53" fmla="*/ 0 h 257"/>
                  <a:gd name="T54" fmla="*/ 0 w 281"/>
                  <a:gd name="T55" fmla="*/ 0 h 257"/>
                  <a:gd name="T56" fmla="*/ 0 w 281"/>
                  <a:gd name="T57" fmla="*/ 0 h 257"/>
                  <a:gd name="T58" fmla="*/ 0 w 281"/>
                  <a:gd name="T59" fmla="*/ 0 h 257"/>
                  <a:gd name="T60" fmla="*/ 0 w 281"/>
                  <a:gd name="T61" fmla="*/ 0 h 257"/>
                  <a:gd name="T62" fmla="*/ 0 w 281"/>
                  <a:gd name="T63" fmla="*/ 0 h 257"/>
                  <a:gd name="T64" fmla="*/ 0 w 281"/>
                  <a:gd name="T65" fmla="*/ 0 h 257"/>
                  <a:gd name="T66" fmla="*/ 0 w 281"/>
                  <a:gd name="T67" fmla="*/ 0 h 257"/>
                  <a:gd name="T68" fmla="*/ 0 w 281"/>
                  <a:gd name="T69" fmla="*/ 0 h 257"/>
                  <a:gd name="T70" fmla="*/ 0 w 281"/>
                  <a:gd name="T71" fmla="*/ 0 h 257"/>
                  <a:gd name="T72" fmla="*/ 0 w 281"/>
                  <a:gd name="T73" fmla="*/ 0 h 257"/>
                  <a:gd name="T74" fmla="*/ 0 w 281"/>
                  <a:gd name="T75" fmla="*/ 0 h 257"/>
                  <a:gd name="T76" fmla="*/ 0 w 281"/>
                  <a:gd name="T77" fmla="*/ 0 h 257"/>
                  <a:gd name="T78" fmla="*/ 0 w 281"/>
                  <a:gd name="T79" fmla="*/ 0 h 257"/>
                  <a:gd name="T80" fmla="*/ 0 w 281"/>
                  <a:gd name="T81" fmla="*/ 0 h 257"/>
                  <a:gd name="T82" fmla="*/ 0 w 281"/>
                  <a:gd name="T83" fmla="*/ 0 h 257"/>
                  <a:gd name="T84" fmla="*/ 0 w 281"/>
                  <a:gd name="T85" fmla="*/ 0 h 257"/>
                  <a:gd name="T86" fmla="*/ 0 w 281"/>
                  <a:gd name="T87" fmla="*/ 0 h 257"/>
                  <a:gd name="T88" fmla="*/ 0 w 281"/>
                  <a:gd name="T89" fmla="*/ 0 h 257"/>
                  <a:gd name="T90" fmla="*/ 0 w 281"/>
                  <a:gd name="T91" fmla="*/ 0 h 257"/>
                  <a:gd name="T92" fmla="*/ 0 w 281"/>
                  <a:gd name="T93" fmla="*/ 0 h 257"/>
                  <a:gd name="T94" fmla="*/ 0 w 281"/>
                  <a:gd name="T95" fmla="*/ 0 h 257"/>
                  <a:gd name="T96" fmla="*/ 0 w 281"/>
                  <a:gd name="T97" fmla="*/ 0 h 2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81" h="257">
                    <a:moveTo>
                      <a:pt x="245" y="257"/>
                    </a:moveTo>
                    <a:lnTo>
                      <a:pt x="204" y="243"/>
                    </a:lnTo>
                    <a:lnTo>
                      <a:pt x="155" y="227"/>
                    </a:lnTo>
                    <a:lnTo>
                      <a:pt x="129" y="217"/>
                    </a:lnTo>
                    <a:lnTo>
                      <a:pt x="103" y="206"/>
                    </a:lnTo>
                    <a:lnTo>
                      <a:pt x="90" y="201"/>
                    </a:lnTo>
                    <a:lnTo>
                      <a:pt x="78" y="194"/>
                    </a:lnTo>
                    <a:lnTo>
                      <a:pt x="67" y="188"/>
                    </a:lnTo>
                    <a:lnTo>
                      <a:pt x="55" y="180"/>
                    </a:lnTo>
                    <a:lnTo>
                      <a:pt x="44" y="173"/>
                    </a:lnTo>
                    <a:lnTo>
                      <a:pt x="35" y="165"/>
                    </a:lnTo>
                    <a:lnTo>
                      <a:pt x="26" y="156"/>
                    </a:lnTo>
                    <a:lnTo>
                      <a:pt x="19" y="148"/>
                    </a:lnTo>
                    <a:lnTo>
                      <a:pt x="12" y="138"/>
                    </a:lnTo>
                    <a:lnTo>
                      <a:pt x="7" y="128"/>
                    </a:lnTo>
                    <a:lnTo>
                      <a:pt x="3" y="119"/>
                    </a:lnTo>
                    <a:lnTo>
                      <a:pt x="1" y="108"/>
                    </a:lnTo>
                    <a:lnTo>
                      <a:pt x="0" y="96"/>
                    </a:lnTo>
                    <a:lnTo>
                      <a:pt x="0" y="84"/>
                    </a:lnTo>
                    <a:lnTo>
                      <a:pt x="3" y="71"/>
                    </a:lnTo>
                    <a:lnTo>
                      <a:pt x="7" y="58"/>
                    </a:lnTo>
                    <a:lnTo>
                      <a:pt x="13" y="45"/>
                    </a:lnTo>
                    <a:lnTo>
                      <a:pt x="22" y="30"/>
                    </a:lnTo>
                    <a:lnTo>
                      <a:pt x="32" y="15"/>
                    </a:lnTo>
                    <a:lnTo>
                      <a:pt x="45" y="0"/>
                    </a:lnTo>
                    <a:lnTo>
                      <a:pt x="62" y="9"/>
                    </a:lnTo>
                    <a:lnTo>
                      <a:pt x="82" y="20"/>
                    </a:lnTo>
                    <a:lnTo>
                      <a:pt x="105" y="30"/>
                    </a:lnTo>
                    <a:lnTo>
                      <a:pt x="128" y="41"/>
                    </a:lnTo>
                    <a:lnTo>
                      <a:pt x="153" y="53"/>
                    </a:lnTo>
                    <a:lnTo>
                      <a:pt x="177" y="64"/>
                    </a:lnTo>
                    <a:lnTo>
                      <a:pt x="201" y="77"/>
                    </a:lnTo>
                    <a:lnTo>
                      <a:pt x="223" y="91"/>
                    </a:lnTo>
                    <a:lnTo>
                      <a:pt x="233" y="99"/>
                    </a:lnTo>
                    <a:lnTo>
                      <a:pt x="244" y="107"/>
                    </a:lnTo>
                    <a:lnTo>
                      <a:pt x="252" y="115"/>
                    </a:lnTo>
                    <a:lnTo>
                      <a:pt x="260" y="123"/>
                    </a:lnTo>
                    <a:lnTo>
                      <a:pt x="266" y="133"/>
                    </a:lnTo>
                    <a:lnTo>
                      <a:pt x="272" y="141"/>
                    </a:lnTo>
                    <a:lnTo>
                      <a:pt x="276" y="151"/>
                    </a:lnTo>
                    <a:lnTo>
                      <a:pt x="280" y="161"/>
                    </a:lnTo>
                    <a:lnTo>
                      <a:pt x="281" y="170"/>
                    </a:lnTo>
                    <a:lnTo>
                      <a:pt x="281" y="181"/>
                    </a:lnTo>
                    <a:lnTo>
                      <a:pt x="280" y="193"/>
                    </a:lnTo>
                    <a:lnTo>
                      <a:pt x="277" y="205"/>
                    </a:lnTo>
                    <a:lnTo>
                      <a:pt x="272" y="217"/>
                    </a:lnTo>
                    <a:lnTo>
                      <a:pt x="265" y="230"/>
                    </a:lnTo>
                    <a:lnTo>
                      <a:pt x="256" y="243"/>
                    </a:lnTo>
                    <a:lnTo>
                      <a:pt x="245" y="257"/>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7" name="Freeform 48">
                <a:extLst>
                  <a:ext uri="{FF2B5EF4-FFF2-40B4-BE49-F238E27FC236}">
                    <a16:creationId xmlns:a16="http://schemas.microsoft.com/office/drawing/2014/main" id="{3566FF92-7AF4-42B0-AB71-223063D395F2}"/>
                  </a:ext>
                </a:extLst>
              </p:cNvPr>
              <p:cNvSpPr>
                <a:spLocks/>
              </p:cNvSpPr>
              <p:nvPr/>
            </p:nvSpPr>
            <p:spPr bwMode="auto">
              <a:xfrm>
                <a:off x="4763" y="2379"/>
                <a:ext cx="68" cy="127"/>
              </a:xfrm>
              <a:custGeom>
                <a:avLst/>
                <a:gdLst>
                  <a:gd name="T0" fmla="*/ 0 w 475"/>
                  <a:gd name="T1" fmla="*/ 0 h 1396"/>
                  <a:gd name="T2" fmla="*/ 0 w 475"/>
                  <a:gd name="T3" fmla="*/ 0 h 1396"/>
                  <a:gd name="T4" fmla="*/ 0 w 475"/>
                  <a:gd name="T5" fmla="*/ 0 h 1396"/>
                  <a:gd name="T6" fmla="*/ 0 w 475"/>
                  <a:gd name="T7" fmla="*/ 0 h 1396"/>
                  <a:gd name="T8" fmla="*/ 0 w 475"/>
                  <a:gd name="T9" fmla="*/ 0 h 1396"/>
                  <a:gd name="T10" fmla="*/ 0 w 475"/>
                  <a:gd name="T11" fmla="*/ 0 h 1396"/>
                  <a:gd name="T12" fmla="*/ 0 w 475"/>
                  <a:gd name="T13" fmla="*/ 0 h 1396"/>
                  <a:gd name="T14" fmla="*/ 0 w 475"/>
                  <a:gd name="T15" fmla="*/ 0 h 1396"/>
                  <a:gd name="T16" fmla="*/ 0 w 475"/>
                  <a:gd name="T17" fmla="*/ 0 h 1396"/>
                  <a:gd name="T18" fmla="*/ 0 w 475"/>
                  <a:gd name="T19" fmla="*/ 0 h 1396"/>
                  <a:gd name="T20" fmla="*/ 0 w 475"/>
                  <a:gd name="T21" fmla="*/ 0 h 1396"/>
                  <a:gd name="T22" fmla="*/ 0 w 475"/>
                  <a:gd name="T23" fmla="*/ 0 h 1396"/>
                  <a:gd name="T24" fmla="*/ 0 w 475"/>
                  <a:gd name="T25" fmla="*/ 0 h 1396"/>
                  <a:gd name="T26" fmla="*/ 0 w 475"/>
                  <a:gd name="T27" fmla="*/ 0 h 1396"/>
                  <a:gd name="T28" fmla="*/ 0 w 475"/>
                  <a:gd name="T29" fmla="*/ 0 h 1396"/>
                  <a:gd name="T30" fmla="*/ 0 w 475"/>
                  <a:gd name="T31" fmla="*/ 0 h 1396"/>
                  <a:gd name="T32" fmla="*/ 0 w 475"/>
                  <a:gd name="T33" fmla="*/ 0 h 1396"/>
                  <a:gd name="T34" fmla="*/ 0 w 475"/>
                  <a:gd name="T35" fmla="*/ 0 h 1396"/>
                  <a:gd name="T36" fmla="*/ 0 w 475"/>
                  <a:gd name="T37" fmla="*/ 0 h 1396"/>
                  <a:gd name="T38" fmla="*/ 0 w 475"/>
                  <a:gd name="T39" fmla="*/ 0 h 1396"/>
                  <a:gd name="T40" fmla="*/ 0 w 475"/>
                  <a:gd name="T41" fmla="*/ 0 h 1396"/>
                  <a:gd name="T42" fmla="*/ 0 w 475"/>
                  <a:gd name="T43" fmla="*/ 0 h 1396"/>
                  <a:gd name="T44" fmla="*/ 0 w 475"/>
                  <a:gd name="T45" fmla="*/ 0 h 1396"/>
                  <a:gd name="T46" fmla="*/ 0 w 475"/>
                  <a:gd name="T47" fmla="*/ 0 h 1396"/>
                  <a:gd name="T48" fmla="*/ 0 w 475"/>
                  <a:gd name="T49" fmla="*/ 0 h 1396"/>
                  <a:gd name="T50" fmla="*/ 0 w 475"/>
                  <a:gd name="T51" fmla="*/ 0 h 1396"/>
                  <a:gd name="T52" fmla="*/ 0 w 475"/>
                  <a:gd name="T53" fmla="*/ 0 h 1396"/>
                  <a:gd name="T54" fmla="*/ 0 w 475"/>
                  <a:gd name="T55" fmla="*/ 0 h 1396"/>
                  <a:gd name="T56" fmla="*/ 0 w 475"/>
                  <a:gd name="T57" fmla="*/ 0 h 1396"/>
                  <a:gd name="T58" fmla="*/ 0 w 475"/>
                  <a:gd name="T59" fmla="*/ 0 h 1396"/>
                  <a:gd name="T60" fmla="*/ 0 w 475"/>
                  <a:gd name="T61" fmla="*/ 0 h 1396"/>
                  <a:gd name="T62" fmla="*/ 0 w 475"/>
                  <a:gd name="T63" fmla="*/ 0 h 1396"/>
                  <a:gd name="T64" fmla="*/ 0 w 475"/>
                  <a:gd name="T65" fmla="*/ 0 h 1396"/>
                  <a:gd name="T66" fmla="*/ 0 w 475"/>
                  <a:gd name="T67" fmla="*/ 0 h 1396"/>
                  <a:gd name="T68" fmla="*/ 0 w 475"/>
                  <a:gd name="T69" fmla="*/ 0 h 1396"/>
                  <a:gd name="T70" fmla="*/ 0 w 475"/>
                  <a:gd name="T71" fmla="*/ 0 h 1396"/>
                  <a:gd name="T72" fmla="*/ 0 w 475"/>
                  <a:gd name="T73" fmla="*/ 0 h 1396"/>
                  <a:gd name="T74" fmla="*/ 0 w 475"/>
                  <a:gd name="T75" fmla="*/ 0 h 1396"/>
                  <a:gd name="T76" fmla="*/ 0 w 475"/>
                  <a:gd name="T77" fmla="*/ 0 h 1396"/>
                  <a:gd name="T78" fmla="*/ 0 w 475"/>
                  <a:gd name="T79" fmla="*/ 0 h 1396"/>
                  <a:gd name="T80" fmla="*/ 0 w 475"/>
                  <a:gd name="T81" fmla="*/ 0 h 1396"/>
                  <a:gd name="T82" fmla="*/ 0 w 475"/>
                  <a:gd name="T83" fmla="*/ 0 h 1396"/>
                  <a:gd name="T84" fmla="*/ 0 w 475"/>
                  <a:gd name="T85" fmla="*/ 0 h 1396"/>
                  <a:gd name="T86" fmla="*/ 0 w 475"/>
                  <a:gd name="T87" fmla="*/ 0 h 1396"/>
                  <a:gd name="T88" fmla="*/ 0 w 475"/>
                  <a:gd name="T89" fmla="*/ 0 h 1396"/>
                  <a:gd name="T90" fmla="*/ 0 w 475"/>
                  <a:gd name="T91" fmla="*/ 0 h 1396"/>
                  <a:gd name="T92" fmla="*/ 0 w 475"/>
                  <a:gd name="T93" fmla="*/ 0 h 1396"/>
                  <a:gd name="T94" fmla="*/ 0 w 475"/>
                  <a:gd name="T95" fmla="*/ 0 h 1396"/>
                  <a:gd name="T96" fmla="*/ 0 w 475"/>
                  <a:gd name="T97" fmla="*/ 0 h 1396"/>
                  <a:gd name="T98" fmla="*/ 0 w 475"/>
                  <a:gd name="T99" fmla="*/ 0 h 13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5" h="1396">
                    <a:moveTo>
                      <a:pt x="475" y="4"/>
                    </a:moveTo>
                    <a:lnTo>
                      <a:pt x="467" y="48"/>
                    </a:lnTo>
                    <a:lnTo>
                      <a:pt x="458" y="91"/>
                    </a:lnTo>
                    <a:lnTo>
                      <a:pt x="448" y="135"/>
                    </a:lnTo>
                    <a:lnTo>
                      <a:pt x="437" y="179"/>
                    </a:lnTo>
                    <a:lnTo>
                      <a:pt x="425" y="222"/>
                    </a:lnTo>
                    <a:lnTo>
                      <a:pt x="413" y="265"/>
                    </a:lnTo>
                    <a:lnTo>
                      <a:pt x="399" y="308"/>
                    </a:lnTo>
                    <a:lnTo>
                      <a:pt x="386" y="352"/>
                    </a:lnTo>
                    <a:lnTo>
                      <a:pt x="357" y="438"/>
                    </a:lnTo>
                    <a:lnTo>
                      <a:pt x="326" y="523"/>
                    </a:lnTo>
                    <a:lnTo>
                      <a:pt x="294" y="610"/>
                    </a:lnTo>
                    <a:lnTo>
                      <a:pt x="262" y="695"/>
                    </a:lnTo>
                    <a:lnTo>
                      <a:pt x="228" y="782"/>
                    </a:lnTo>
                    <a:lnTo>
                      <a:pt x="195" y="867"/>
                    </a:lnTo>
                    <a:lnTo>
                      <a:pt x="162" y="954"/>
                    </a:lnTo>
                    <a:lnTo>
                      <a:pt x="131" y="1041"/>
                    </a:lnTo>
                    <a:lnTo>
                      <a:pt x="116" y="1084"/>
                    </a:lnTo>
                    <a:lnTo>
                      <a:pt x="101" y="1129"/>
                    </a:lnTo>
                    <a:lnTo>
                      <a:pt x="87" y="1172"/>
                    </a:lnTo>
                    <a:lnTo>
                      <a:pt x="74" y="1216"/>
                    </a:lnTo>
                    <a:lnTo>
                      <a:pt x="61" y="1261"/>
                    </a:lnTo>
                    <a:lnTo>
                      <a:pt x="48" y="1306"/>
                    </a:lnTo>
                    <a:lnTo>
                      <a:pt x="36" y="1350"/>
                    </a:lnTo>
                    <a:lnTo>
                      <a:pt x="26" y="1396"/>
                    </a:lnTo>
                    <a:lnTo>
                      <a:pt x="18" y="1348"/>
                    </a:lnTo>
                    <a:lnTo>
                      <a:pt x="9" y="1296"/>
                    </a:lnTo>
                    <a:lnTo>
                      <a:pt x="6" y="1269"/>
                    </a:lnTo>
                    <a:lnTo>
                      <a:pt x="3" y="1241"/>
                    </a:lnTo>
                    <a:lnTo>
                      <a:pt x="1" y="1214"/>
                    </a:lnTo>
                    <a:lnTo>
                      <a:pt x="0" y="1186"/>
                    </a:lnTo>
                    <a:lnTo>
                      <a:pt x="0" y="1160"/>
                    </a:lnTo>
                    <a:lnTo>
                      <a:pt x="2" y="1134"/>
                    </a:lnTo>
                    <a:lnTo>
                      <a:pt x="3" y="1121"/>
                    </a:lnTo>
                    <a:lnTo>
                      <a:pt x="5" y="1109"/>
                    </a:lnTo>
                    <a:lnTo>
                      <a:pt x="7" y="1097"/>
                    </a:lnTo>
                    <a:lnTo>
                      <a:pt x="10" y="1085"/>
                    </a:lnTo>
                    <a:lnTo>
                      <a:pt x="14" y="1074"/>
                    </a:lnTo>
                    <a:lnTo>
                      <a:pt x="18" y="1063"/>
                    </a:lnTo>
                    <a:lnTo>
                      <a:pt x="22" y="1053"/>
                    </a:lnTo>
                    <a:lnTo>
                      <a:pt x="28" y="1043"/>
                    </a:lnTo>
                    <a:lnTo>
                      <a:pt x="34" y="1034"/>
                    </a:lnTo>
                    <a:lnTo>
                      <a:pt x="40" y="1025"/>
                    </a:lnTo>
                    <a:lnTo>
                      <a:pt x="47" y="1017"/>
                    </a:lnTo>
                    <a:lnTo>
                      <a:pt x="56" y="1010"/>
                    </a:lnTo>
                    <a:lnTo>
                      <a:pt x="325" y="100"/>
                    </a:lnTo>
                    <a:lnTo>
                      <a:pt x="316" y="108"/>
                    </a:lnTo>
                    <a:lnTo>
                      <a:pt x="307" y="117"/>
                    </a:lnTo>
                    <a:lnTo>
                      <a:pt x="298" y="127"/>
                    </a:lnTo>
                    <a:lnTo>
                      <a:pt x="290" y="138"/>
                    </a:lnTo>
                    <a:lnTo>
                      <a:pt x="273" y="161"/>
                    </a:lnTo>
                    <a:lnTo>
                      <a:pt x="258" y="187"/>
                    </a:lnTo>
                    <a:lnTo>
                      <a:pt x="243" y="215"/>
                    </a:lnTo>
                    <a:lnTo>
                      <a:pt x="228" y="245"/>
                    </a:lnTo>
                    <a:lnTo>
                      <a:pt x="215" y="276"/>
                    </a:lnTo>
                    <a:lnTo>
                      <a:pt x="203" y="308"/>
                    </a:lnTo>
                    <a:lnTo>
                      <a:pt x="191" y="342"/>
                    </a:lnTo>
                    <a:lnTo>
                      <a:pt x="180" y="376"/>
                    </a:lnTo>
                    <a:lnTo>
                      <a:pt x="169" y="411"/>
                    </a:lnTo>
                    <a:lnTo>
                      <a:pt x="159" y="446"/>
                    </a:lnTo>
                    <a:lnTo>
                      <a:pt x="142" y="515"/>
                    </a:lnTo>
                    <a:lnTo>
                      <a:pt x="126" y="582"/>
                    </a:lnTo>
                    <a:lnTo>
                      <a:pt x="26" y="914"/>
                    </a:lnTo>
                    <a:lnTo>
                      <a:pt x="19" y="889"/>
                    </a:lnTo>
                    <a:lnTo>
                      <a:pt x="13" y="863"/>
                    </a:lnTo>
                    <a:lnTo>
                      <a:pt x="9" y="837"/>
                    </a:lnTo>
                    <a:lnTo>
                      <a:pt x="6" y="811"/>
                    </a:lnTo>
                    <a:lnTo>
                      <a:pt x="5" y="785"/>
                    </a:lnTo>
                    <a:lnTo>
                      <a:pt x="4" y="758"/>
                    </a:lnTo>
                    <a:lnTo>
                      <a:pt x="5" y="731"/>
                    </a:lnTo>
                    <a:lnTo>
                      <a:pt x="6" y="705"/>
                    </a:lnTo>
                    <a:lnTo>
                      <a:pt x="9" y="678"/>
                    </a:lnTo>
                    <a:lnTo>
                      <a:pt x="12" y="651"/>
                    </a:lnTo>
                    <a:lnTo>
                      <a:pt x="16" y="623"/>
                    </a:lnTo>
                    <a:lnTo>
                      <a:pt x="21" y="596"/>
                    </a:lnTo>
                    <a:lnTo>
                      <a:pt x="27" y="569"/>
                    </a:lnTo>
                    <a:lnTo>
                      <a:pt x="33" y="541"/>
                    </a:lnTo>
                    <a:lnTo>
                      <a:pt x="40" y="514"/>
                    </a:lnTo>
                    <a:lnTo>
                      <a:pt x="48" y="487"/>
                    </a:lnTo>
                    <a:lnTo>
                      <a:pt x="66" y="432"/>
                    </a:lnTo>
                    <a:lnTo>
                      <a:pt x="84" y="378"/>
                    </a:lnTo>
                    <a:lnTo>
                      <a:pt x="104" y="324"/>
                    </a:lnTo>
                    <a:lnTo>
                      <a:pt x="124" y="271"/>
                    </a:lnTo>
                    <a:lnTo>
                      <a:pt x="166" y="167"/>
                    </a:lnTo>
                    <a:lnTo>
                      <a:pt x="205" y="67"/>
                    </a:lnTo>
                    <a:lnTo>
                      <a:pt x="220" y="58"/>
                    </a:lnTo>
                    <a:lnTo>
                      <a:pt x="236" y="49"/>
                    </a:lnTo>
                    <a:lnTo>
                      <a:pt x="252" y="41"/>
                    </a:lnTo>
                    <a:lnTo>
                      <a:pt x="267" y="34"/>
                    </a:lnTo>
                    <a:lnTo>
                      <a:pt x="283" y="27"/>
                    </a:lnTo>
                    <a:lnTo>
                      <a:pt x="299" y="21"/>
                    </a:lnTo>
                    <a:lnTo>
                      <a:pt x="316" y="16"/>
                    </a:lnTo>
                    <a:lnTo>
                      <a:pt x="332" y="11"/>
                    </a:lnTo>
                    <a:lnTo>
                      <a:pt x="349" y="8"/>
                    </a:lnTo>
                    <a:lnTo>
                      <a:pt x="366" y="5"/>
                    </a:lnTo>
                    <a:lnTo>
                      <a:pt x="384" y="3"/>
                    </a:lnTo>
                    <a:lnTo>
                      <a:pt x="401" y="1"/>
                    </a:lnTo>
                    <a:lnTo>
                      <a:pt x="420" y="0"/>
                    </a:lnTo>
                    <a:lnTo>
                      <a:pt x="438" y="0"/>
                    </a:lnTo>
                    <a:lnTo>
                      <a:pt x="456" y="1"/>
                    </a:lnTo>
                    <a:lnTo>
                      <a:pt x="475" y="4"/>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8" name="Freeform 49">
                <a:extLst>
                  <a:ext uri="{FF2B5EF4-FFF2-40B4-BE49-F238E27FC236}">
                    <a16:creationId xmlns:a16="http://schemas.microsoft.com/office/drawing/2014/main" id="{6888163F-3957-4B9F-AF7D-3E43191D3A6E}"/>
                  </a:ext>
                </a:extLst>
              </p:cNvPr>
              <p:cNvSpPr>
                <a:spLocks/>
              </p:cNvSpPr>
              <p:nvPr/>
            </p:nvSpPr>
            <p:spPr bwMode="auto">
              <a:xfrm>
                <a:off x="4911" y="2383"/>
                <a:ext cx="87" cy="84"/>
              </a:xfrm>
              <a:custGeom>
                <a:avLst/>
                <a:gdLst>
                  <a:gd name="T0" fmla="*/ 0 w 609"/>
                  <a:gd name="T1" fmla="*/ 0 h 921"/>
                  <a:gd name="T2" fmla="*/ 0 w 609"/>
                  <a:gd name="T3" fmla="*/ 0 h 921"/>
                  <a:gd name="T4" fmla="*/ 0 w 609"/>
                  <a:gd name="T5" fmla="*/ 0 h 921"/>
                  <a:gd name="T6" fmla="*/ 0 w 609"/>
                  <a:gd name="T7" fmla="*/ 0 h 921"/>
                  <a:gd name="T8" fmla="*/ 0 w 609"/>
                  <a:gd name="T9" fmla="*/ 0 h 921"/>
                  <a:gd name="T10" fmla="*/ 0 w 609"/>
                  <a:gd name="T11" fmla="*/ 0 h 921"/>
                  <a:gd name="T12" fmla="*/ 0 w 609"/>
                  <a:gd name="T13" fmla="*/ 0 h 921"/>
                  <a:gd name="T14" fmla="*/ 0 w 609"/>
                  <a:gd name="T15" fmla="*/ 0 h 921"/>
                  <a:gd name="T16" fmla="*/ 0 w 609"/>
                  <a:gd name="T17" fmla="*/ 0 h 921"/>
                  <a:gd name="T18" fmla="*/ 0 w 609"/>
                  <a:gd name="T19" fmla="*/ 0 h 921"/>
                  <a:gd name="T20" fmla="*/ 0 w 609"/>
                  <a:gd name="T21" fmla="*/ 0 h 921"/>
                  <a:gd name="T22" fmla="*/ 0 w 609"/>
                  <a:gd name="T23" fmla="*/ 0 h 921"/>
                  <a:gd name="T24" fmla="*/ 0 w 609"/>
                  <a:gd name="T25" fmla="*/ 0 h 921"/>
                  <a:gd name="T26" fmla="*/ 0 w 609"/>
                  <a:gd name="T27" fmla="*/ 0 h 921"/>
                  <a:gd name="T28" fmla="*/ 0 w 609"/>
                  <a:gd name="T29" fmla="*/ 0 h 921"/>
                  <a:gd name="T30" fmla="*/ 0 w 609"/>
                  <a:gd name="T31" fmla="*/ 0 h 921"/>
                  <a:gd name="T32" fmla="*/ 0 w 609"/>
                  <a:gd name="T33" fmla="*/ 0 h 921"/>
                  <a:gd name="T34" fmla="*/ 0 w 609"/>
                  <a:gd name="T35" fmla="*/ 0 h 921"/>
                  <a:gd name="T36" fmla="*/ 0 w 609"/>
                  <a:gd name="T37" fmla="*/ 0 h 921"/>
                  <a:gd name="T38" fmla="*/ 0 w 609"/>
                  <a:gd name="T39" fmla="*/ 0 h 921"/>
                  <a:gd name="T40" fmla="*/ 0 w 609"/>
                  <a:gd name="T41" fmla="*/ 0 h 921"/>
                  <a:gd name="T42" fmla="*/ 0 w 609"/>
                  <a:gd name="T43" fmla="*/ 0 h 921"/>
                  <a:gd name="T44" fmla="*/ 0 w 609"/>
                  <a:gd name="T45" fmla="*/ 0 h 921"/>
                  <a:gd name="T46" fmla="*/ 0 w 609"/>
                  <a:gd name="T47" fmla="*/ 0 h 921"/>
                  <a:gd name="T48" fmla="*/ 0 w 609"/>
                  <a:gd name="T49" fmla="*/ 0 h 921"/>
                  <a:gd name="T50" fmla="*/ 0 w 609"/>
                  <a:gd name="T51" fmla="*/ 0 h 921"/>
                  <a:gd name="T52" fmla="*/ 0 w 609"/>
                  <a:gd name="T53" fmla="*/ 0 h 921"/>
                  <a:gd name="T54" fmla="*/ 0 w 609"/>
                  <a:gd name="T55" fmla="*/ 0 h 921"/>
                  <a:gd name="T56" fmla="*/ 0 w 609"/>
                  <a:gd name="T57" fmla="*/ 0 h 921"/>
                  <a:gd name="T58" fmla="*/ 0 w 609"/>
                  <a:gd name="T59" fmla="*/ 0 h 921"/>
                  <a:gd name="T60" fmla="*/ 0 w 609"/>
                  <a:gd name="T61" fmla="*/ 0 h 921"/>
                  <a:gd name="T62" fmla="*/ 0 w 609"/>
                  <a:gd name="T63" fmla="*/ 0 h 921"/>
                  <a:gd name="T64" fmla="*/ 0 w 609"/>
                  <a:gd name="T65" fmla="*/ 0 h 9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9" h="921">
                    <a:moveTo>
                      <a:pt x="609" y="921"/>
                    </a:moveTo>
                    <a:lnTo>
                      <a:pt x="586" y="900"/>
                    </a:lnTo>
                    <a:lnTo>
                      <a:pt x="565" y="880"/>
                    </a:lnTo>
                    <a:lnTo>
                      <a:pt x="544" y="857"/>
                    </a:lnTo>
                    <a:lnTo>
                      <a:pt x="523" y="834"/>
                    </a:lnTo>
                    <a:lnTo>
                      <a:pt x="502" y="810"/>
                    </a:lnTo>
                    <a:lnTo>
                      <a:pt x="481" y="785"/>
                    </a:lnTo>
                    <a:lnTo>
                      <a:pt x="460" y="761"/>
                    </a:lnTo>
                    <a:lnTo>
                      <a:pt x="439" y="735"/>
                    </a:lnTo>
                    <a:lnTo>
                      <a:pt x="397" y="682"/>
                    </a:lnTo>
                    <a:lnTo>
                      <a:pt x="357" y="626"/>
                    </a:lnTo>
                    <a:lnTo>
                      <a:pt x="317" y="568"/>
                    </a:lnTo>
                    <a:lnTo>
                      <a:pt x="278" y="509"/>
                    </a:lnTo>
                    <a:lnTo>
                      <a:pt x="239" y="448"/>
                    </a:lnTo>
                    <a:lnTo>
                      <a:pt x="202" y="386"/>
                    </a:lnTo>
                    <a:lnTo>
                      <a:pt x="166" y="323"/>
                    </a:lnTo>
                    <a:lnTo>
                      <a:pt x="131" y="258"/>
                    </a:lnTo>
                    <a:lnTo>
                      <a:pt x="96" y="194"/>
                    </a:lnTo>
                    <a:lnTo>
                      <a:pt x="62" y="129"/>
                    </a:lnTo>
                    <a:lnTo>
                      <a:pt x="31" y="65"/>
                    </a:lnTo>
                    <a:lnTo>
                      <a:pt x="0" y="0"/>
                    </a:lnTo>
                    <a:lnTo>
                      <a:pt x="43" y="53"/>
                    </a:lnTo>
                    <a:lnTo>
                      <a:pt x="85" y="107"/>
                    </a:lnTo>
                    <a:lnTo>
                      <a:pt x="126" y="162"/>
                    </a:lnTo>
                    <a:lnTo>
                      <a:pt x="165" y="218"/>
                    </a:lnTo>
                    <a:lnTo>
                      <a:pt x="205" y="274"/>
                    </a:lnTo>
                    <a:lnTo>
                      <a:pt x="243" y="332"/>
                    </a:lnTo>
                    <a:lnTo>
                      <a:pt x="282" y="390"/>
                    </a:lnTo>
                    <a:lnTo>
                      <a:pt x="319" y="448"/>
                    </a:lnTo>
                    <a:lnTo>
                      <a:pt x="393" y="567"/>
                    </a:lnTo>
                    <a:lnTo>
                      <a:pt x="466" y="685"/>
                    </a:lnTo>
                    <a:lnTo>
                      <a:pt x="537" y="804"/>
                    </a:lnTo>
                    <a:lnTo>
                      <a:pt x="609" y="9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 name="Freeform 50">
                <a:extLst>
                  <a:ext uri="{FF2B5EF4-FFF2-40B4-BE49-F238E27FC236}">
                    <a16:creationId xmlns:a16="http://schemas.microsoft.com/office/drawing/2014/main" id="{A2D91997-0297-4041-ACDD-4EBD15713D57}"/>
                  </a:ext>
                </a:extLst>
              </p:cNvPr>
              <p:cNvSpPr>
                <a:spLocks/>
              </p:cNvSpPr>
              <p:nvPr/>
            </p:nvSpPr>
            <p:spPr bwMode="auto">
              <a:xfrm>
                <a:off x="3998" y="2386"/>
                <a:ext cx="13" cy="6"/>
              </a:xfrm>
              <a:custGeom>
                <a:avLst/>
                <a:gdLst>
                  <a:gd name="T0" fmla="*/ 0 w 89"/>
                  <a:gd name="T1" fmla="*/ 0 h 66"/>
                  <a:gd name="T2" fmla="*/ 0 w 89"/>
                  <a:gd name="T3" fmla="*/ 0 h 66"/>
                  <a:gd name="T4" fmla="*/ 0 w 89"/>
                  <a:gd name="T5" fmla="*/ 0 h 66"/>
                  <a:gd name="T6" fmla="*/ 0 w 89"/>
                  <a:gd name="T7" fmla="*/ 0 h 66"/>
                  <a:gd name="T8" fmla="*/ 0 w 89"/>
                  <a:gd name="T9" fmla="*/ 0 h 66"/>
                  <a:gd name="T10" fmla="*/ 0 w 89"/>
                  <a:gd name="T11" fmla="*/ 0 h 66"/>
                  <a:gd name="T12" fmla="*/ 0 w 89"/>
                  <a:gd name="T13" fmla="*/ 0 h 66"/>
                  <a:gd name="T14" fmla="*/ 0 w 89"/>
                  <a:gd name="T15" fmla="*/ 0 h 66"/>
                  <a:gd name="T16" fmla="*/ 0 w 89"/>
                  <a:gd name="T17" fmla="*/ 0 h 66"/>
                  <a:gd name="T18" fmla="*/ 0 w 89"/>
                  <a:gd name="T19" fmla="*/ 0 h 66"/>
                  <a:gd name="T20" fmla="*/ 0 w 89"/>
                  <a:gd name="T21" fmla="*/ 0 h 66"/>
                  <a:gd name="T22" fmla="*/ 0 w 89"/>
                  <a:gd name="T23" fmla="*/ 0 h 66"/>
                  <a:gd name="T24" fmla="*/ 0 w 89"/>
                  <a:gd name="T25" fmla="*/ 0 h 66"/>
                  <a:gd name="T26" fmla="*/ 0 w 89"/>
                  <a:gd name="T27" fmla="*/ 0 h 66"/>
                  <a:gd name="T28" fmla="*/ 0 w 89"/>
                  <a:gd name="T29" fmla="*/ 0 h 66"/>
                  <a:gd name="T30" fmla="*/ 0 w 89"/>
                  <a:gd name="T31" fmla="*/ 0 h 66"/>
                  <a:gd name="T32" fmla="*/ 0 w 89"/>
                  <a:gd name="T33" fmla="*/ 0 h 66"/>
                  <a:gd name="T34" fmla="*/ 0 w 89"/>
                  <a:gd name="T35" fmla="*/ 0 h 66"/>
                  <a:gd name="T36" fmla="*/ 0 w 89"/>
                  <a:gd name="T37" fmla="*/ 0 h 66"/>
                  <a:gd name="T38" fmla="*/ 0 w 89"/>
                  <a:gd name="T39" fmla="*/ 0 h 66"/>
                  <a:gd name="T40" fmla="*/ 0 w 89"/>
                  <a:gd name="T41" fmla="*/ 0 h 66"/>
                  <a:gd name="T42" fmla="*/ 0 w 89"/>
                  <a:gd name="T43" fmla="*/ 0 h 66"/>
                  <a:gd name="T44" fmla="*/ 0 w 89"/>
                  <a:gd name="T45" fmla="*/ 0 h 66"/>
                  <a:gd name="T46" fmla="*/ 0 w 89"/>
                  <a:gd name="T47" fmla="*/ 0 h 66"/>
                  <a:gd name="T48" fmla="*/ 0 w 89"/>
                  <a:gd name="T49" fmla="*/ 0 h 66"/>
                  <a:gd name="T50" fmla="*/ 0 w 89"/>
                  <a:gd name="T51" fmla="*/ 0 h 66"/>
                  <a:gd name="T52" fmla="*/ 0 w 89"/>
                  <a:gd name="T53" fmla="*/ 0 h 66"/>
                  <a:gd name="T54" fmla="*/ 0 w 89"/>
                  <a:gd name="T55" fmla="*/ 0 h 6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9" h="66">
                    <a:moveTo>
                      <a:pt x="89" y="22"/>
                    </a:moveTo>
                    <a:lnTo>
                      <a:pt x="89" y="65"/>
                    </a:lnTo>
                    <a:lnTo>
                      <a:pt x="81" y="66"/>
                    </a:lnTo>
                    <a:lnTo>
                      <a:pt x="74" y="66"/>
                    </a:lnTo>
                    <a:lnTo>
                      <a:pt x="67" y="66"/>
                    </a:lnTo>
                    <a:lnTo>
                      <a:pt x="60" y="65"/>
                    </a:lnTo>
                    <a:lnTo>
                      <a:pt x="53" y="63"/>
                    </a:lnTo>
                    <a:lnTo>
                      <a:pt x="46" y="61"/>
                    </a:lnTo>
                    <a:lnTo>
                      <a:pt x="39" y="56"/>
                    </a:lnTo>
                    <a:lnTo>
                      <a:pt x="33" y="52"/>
                    </a:lnTo>
                    <a:lnTo>
                      <a:pt x="27" y="48"/>
                    </a:lnTo>
                    <a:lnTo>
                      <a:pt x="22" y="42"/>
                    </a:lnTo>
                    <a:lnTo>
                      <a:pt x="17" y="37"/>
                    </a:lnTo>
                    <a:lnTo>
                      <a:pt x="12" y="30"/>
                    </a:lnTo>
                    <a:lnTo>
                      <a:pt x="8" y="23"/>
                    </a:lnTo>
                    <a:lnTo>
                      <a:pt x="5" y="15"/>
                    </a:lnTo>
                    <a:lnTo>
                      <a:pt x="2" y="8"/>
                    </a:lnTo>
                    <a:lnTo>
                      <a:pt x="0" y="0"/>
                    </a:lnTo>
                    <a:lnTo>
                      <a:pt x="11" y="3"/>
                    </a:lnTo>
                    <a:lnTo>
                      <a:pt x="23" y="3"/>
                    </a:lnTo>
                    <a:lnTo>
                      <a:pt x="36" y="3"/>
                    </a:lnTo>
                    <a:lnTo>
                      <a:pt x="48" y="3"/>
                    </a:lnTo>
                    <a:lnTo>
                      <a:pt x="60" y="3"/>
                    </a:lnTo>
                    <a:lnTo>
                      <a:pt x="71" y="7"/>
                    </a:lnTo>
                    <a:lnTo>
                      <a:pt x="76" y="9"/>
                    </a:lnTo>
                    <a:lnTo>
                      <a:pt x="81" y="12"/>
                    </a:lnTo>
                    <a:lnTo>
                      <a:pt x="85" y="16"/>
                    </a:lnTo>
                    <a:lnTo>
                      <a:pt x="89"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0" name="Freeform 51">
                <a:extLst>
                  <a:ext uri="{FF2B5EF4-FFF2-40B4-BE49-F238E27FC236}">
                    <a16:creationId xmlns:a16="http://schemas.microsoft.com/office/drawing/2014/main" id="{701D2EF7-426A-44A1-B257-6DA35490FB08}"/>
                  </a:ext>
                </a:extLst>
              </p:cNvPr>
              <p:cNvSpPr>
                <a:spLocks/>
              </p:cNvSpPr>
              <p:nvPr/>
            </p:nvSpPr>
            <p:spPr bwMode="auto">
              <a:xfrm>
                <a:off x="4763" y="2388"/>
                <a:ext cx="14" cy="26"/>
              </a:xfrm>
              <a:custGeom>
                <a:avLst/>
                <a:gdLst>
                  <a:gd name="T0" fmla="*/ 0 w 96"/>
                  <a:gd name="T1" fmla="*/ 0 h 288"/>
                  <a:gd name="T2" fmla="*/ 0 w 96"/>
                  <a:gd name="T3" fmla="*/ 0 h 288"/>
                  <a:gd name="T4" fmla="*/ 0 w 96"/>
                  <a:gd name="T5" fmla="*/ 0 h 288"/>
                  <a:gd name="T6" fmla="*/ 0 w 96"/>
                  <a:gd name="T7" fmla="*/ 0 h 288"/>
                  <a:gd name="T8" fmla="*/ 0 w 96"/>
                  <a:gd name="T9" fmla="*/ 0 h 288"/>
                  <a:gd name="T10" fmla="*/ 0 w 96"/>
                  <a:gd name="T11" fmla="*/ 0 h 288"/>
                  <a:gd name="T12" fmla="*/ 0 w 96"/>
                  <a:gd name="T13" fmla="*/ 0 h 288"/>
                  <a:gd name="T14" fmla="*/ 0 w 96"/>
                  <a:gd name="T15" fmla="*/ 0 h 288"/>
                  <a:gd name="T16" fmla="*/ 0 w 96"/>
                  <a:gd name="T17" fmla="*/ 0 h 288"/>
                  <a:gd name="T18" fmla="*/ 0 w 96"/>
                  <a:gd name="T19" fmla="*/ 0 h 288"/>
                  <a:gd name="T20" fmla="*/ 0 w 96"/>
                  <a:gd name="T21" fmla="*/ 0 h 288"/>
                  <a:gd name="T22" fmla="*/ 0 w 96"/>
                  <a:gd name="T23" fmla="*/ 0 h 288"/>
                  <a:gd name="T24" fmla="*/ 0 w 96"/>
                  <a:gd name="T25" fmla="*/ 0 h 288"/>
                  <a:gd name="T26" fmla="*/ 0 w 96"/>
                  <a:gd name="T27" fmla="*/ 0 h 288"/>
                  <a:gd name="T28" fmla="*/ 0 w 96"/>
                  <a:gd name="T29" fmla="*/ 0 h 288"/>
                  <a:gd name="T30" fmla="*/ 0 w 96"/>
                  <a:gd name="T31" fmla="*/ 0 h 288"/>
                  <a:gd name="T32" fmla="*/ 0 w 96"/>
                  <a:gd name="T33" fmla="*/ 0 h 288"/>
                  <a:gd name="T34" fmla="*/ 0 w 96"/>
                  <a:gd name="T35" fmla="*/ 0 h 288"/>
                  <a:gd name="T36" fmla="*/ 0 w 96"/>
                  <a:gd name="T37" fmla="*/ 0 h 288"/>
                  <a:gd name="T38" fmla="*/ 0 w 96"/>
                  <a:gd name="T39" fmla="*/ 0 h 288"/>
                  <a:gd name="T40" fmla="*/ 0 w 96"/>
                  <a:gd name="T41" fmla="*/ 0 h 288"/>
                  <a:gd name="T42" fmla="*/ 0 w 96"/>
                  <a:gd name="T43" fmla="*/ 0 h 288"/>
                  <a:gd name="T44" fmla="*/ 0 w 96"/>
                  <a:gd name="T45" fmla="*/ 0 h 288"/>
                  <a:gd name="T46" fmla="*/ 0 w 96"/>
                  <a:gd name="T47" fmla="*/ 0 h 288"/>
                  <a:gd name="T48" fmla="*/ 0 w 96"/>
                  <a:gd name="T49" fmla="*/ 0 h 2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6" h="288">
                    <a:moveTo>
                      <a:pt x="26" y="288"/>
                    </a:moveTo>
                    <a:lnTo>
                      <a:pt x="22" y="283"/>
                    </a:lnTo>
                    <a:lnTo>
                      <a:pt x="18" y="272"/>
                    </a:lnTo>
                    <a:lnTo>
                      <a:pt x="13" y="258"/>
                    </a:lnTo>
                    <a:lnTo>
                      <a:pt x="9" y="241"/>
                    </a:lnTo>
                    <a:lnTo>
                      <a:pt x="6" y="221"/>
                    </a:lnTo>
                    <a:lnTo>
                      <a:pt x="3" y="200"/>
                    </a:lnTo>
                    <a:lnTo>
                      <a:pt x="1" y="176"/>
                    </a:lnTo>
                    <a:lnTo>
                      <a:pt x="0" y="152"/>
                    </a:lnTo>
                    <a:lnTo>
                      <a:pt x="0" y="128"/>
                    </a:lnTo>
                    <a:lnTo>
                      <a:pt x="2" y="105"/>
                    </a:lnTo>
                    <a:lnTo>
                      <a:pt x="3" y="93"/>
                    </a:lnTo>
                    <a:lnTo>
                      <a:pt x="5" y="82"/>
                    </a:lnTo>
                    <a:lnTo>
                      <a:pt x="7" y="70"/>
                    </a:lnTo>
                    <a:lnTo>
                      <a:pt x="10" y="60"/>
                    </a:lnTo>
                    <a:lnTo>
                      <a:pt x="14" y="50"/>
                    </a:lnTo>
                    <a:lnTo>
                      <a:pt x="18" y="41"/>
                    </a:lnTo>
                    <a:lnTo>
                      <a:pt x="22" y="32"/>
                    </a:lnTo>
                    <a:lnTo>
                      <a:pt x="28" y="24"/>
                    </a:lnTo>
                    <a:lnTo>
                      <a:pt x="34" y="16"/>
                    </a:lnTo>
                    <a:lnTo>
                      <a:pt x="40" y="10"/>
                    </a:lnTo>
                    <a:lnTo>
                      <a:pt x="47" y="4"/>
                    </a:lnTo>
                    <a:lnTo>
                      <a:pt x="56" y="0"/>
                    </a:lnTo>
                    <a:lnTo>
                      <a:pt x="96" y="0"/>
                    </a:lnTo>
                    <a:lnTo>
                      <a:pt x="26" y="288"/>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1" name="Freeform 52">
                <a:extLst>
                  <a:ext uri="{FF2B5EF4-FFF2-40B4-BE49-F238E27FC236}">
                    <a16:creationId xmlns:a16="http://schemas.microsoft.com/office/drawing/2014/main" id="{668FED44-DF26-4798-B788-3AC1B176ACC1}"/>
                  </a:ext>
                </a:extLst>
              </p:cNvPr>
              <p:cNvSpPr>
                <a:spLocks/>
              </p:cNvSpPr>
              <p:nvPr/>
            </p:nvSpPr>
            <p:spPr bwMode="auto">
              <a:xfrm>
                <a:off x="4336" y="2390"/>
                <a:ext cx="248" cy="98"/>
              </a:xfrm>
              <a:custGeom>
                <a:avLst/>
                <a:gdLst>
                  <a:gd name="T0" fmla="*/ 0 w 1741"/>
                  <a:gd name="T1" fmla="*/ 0 h 1081"/>
                  <a:gd name="T2" fmla="*/ 0 w 1741"/>
                  <a:gd name="T3" fmla="*/ 0 h 1081"/>
                  <a:gd name="T4" fmla="*/ 0 w 1741"/>
                  <a:gd name="T5" fmla="*/ 0 h 1081"/>
                  <a:gd name="T6" fmla="*/ 0 w 1741"/>
                  <a:gd name="T7" fmla="*/ 0 h 1081"/>
                  <a:gd name="T8" fmla="*/ 0 w 1741"/>
                  <a:gd name="T9" fmla="*/ 0 h 1081"/>
                  <a:gd name="T10" fmla="*/ 0 w 1741"/>
                  <a:gd name="T11" fmla="*/ 0 h 1081"/>
                  <a:gd name="T12" fmla="*/ 0 w 1741"/>
                  <a:gd name="T13" fmla="*/ 0 h 1081"/>
                  <a:gd name="T14" fmla="*/ 0 w 1741"/>
                  <a:gd name="T15" fmla="*/ 0 h 1081"/>
                  <a:gd name="T16" fmla="*/ 0 w 1741"/>
                  <a:gd name="T17" fmla="*/ 0 h 1081"/>
                  <a:gd name="T18" fmla="*/ 0 w 1741"/>
                  <a:gd name="T19" fmla="*/ 0 h 1081"/>
                  <a:gd name="T20" fmla="*/ 0 w 1741"/>
                  <a:gd name="T21" fmla="*/ 0 h 1081"/>
                  <a:gd name="T22" fmla="*/ 0 w 1741"/>
                  <a:gd name="T23" fmla="*/ 0 h 1081"/>
                  <a:gd name="T24" fmla="*/ 0 w 1741"/>
                  <a:gd name="T25" fmla="*/ 0 h 1081"/>
                  <a:gd name="T26" fmla="*/ 0 w 1741"/>
                  <a:gd name="T27" fmla="*/ 0 h 1081"/>
                  <a:gd name="T28" fmla="*/ 0 w 1741"/>
                  <a:gd name="T29" fmla="*/ 0 h 1081"/>
                  <a:gd name="T30" fmla="*/ 0 w 1741"/>
                  <a:gd name="T31" fmla="*/ 0 h 1081"/>
                  <a:gd name="T32" fmla="*/ 0 w 1741"/>
                  <a:gd name="T33" fmla="*/ 0 h 1081"/>
                  <a:gd name="T34" fmla="*/ 0 w 1741"/>
                  <a:gd name="T35" fmla="*/ 0 h 1081"/>
                  <a:gd name="T36" fmla="*/ 0 w 1741"/>
                  <a:gd name="T37" fmla="*/ 0 h 1081"/>
                  <a:gd name="T38" fmla="*/ 0 w 1741"/>
                  <a:gd name="T39" fmla="*/ 0 h 1081"/>
                  <a:gd name="T40" fmla="*/ 0 w 1741"/>
                  <a:gd name="T41" fmla="*/ 0 h 1081"/>
                  <a:gd name="T42" fmla="*/ 0 w 1741"/>
                  <a:gd name="T43" fmla="*/ 0 h 1081"/>
                  <a:gd name="T44" fmla="*/ 0 w 1741"/>
                  <a:gd name="T45" fmla="*/ 0 h 1081"/>
                  <a:gd name="T46" fmla="*/ 0 w 1741"/>
                  <a:gd name="T47" fmla="*/ 0 h 1081"/>
                  <a:gd name="T48" fmla="*/ 0 w 1741"/>
                  <a:gd name="T49" fmla="*/ 0 h 1081"/>
                  <a:gd name="T50" fmla="*/ 0 w 1741"/>
                  <a:gd name="T51" fmla="*/ 0 h 1081"/>
                  <a:gd name="T52" fmla="*/ 0 w 1741"/>
                  <a:gd name="T53" fmla="*/ 0 h 1081"/>
                  <a:gd name="T54" fmla="*/ 0 w 1741"/>
                  <a:gd name="T55" fmla="*/ 0 h 1081"/>
                  <a:gd name="T56" fmla="*/ 0 w 1741"/>
                  <a:gd name="T57" fmla="*/ 0 h 1081"/>
                  <a:gd name="T58" fmla="*/ 0 w 1741"/>
                  <a:gd name="T59" fmla="*/ 0 h 1081"/>
                  <a:gd name="T60" fmla="*/ 0 w 1741"/>
                  <a:gd name="T61" fmla="*/ 0 h 1081"/>
                  <a:gd name="T62" fmla="*/ 0 w 1741"/>
                  <a:gd name="T63" fmla="*/ 0 h 1081"/>
                  <a:gd name="T64" fmla="*/ 0 w 1741"/>
                  <a:gd name="T65" fmla="*/ 0 h 1081"/>
                  <a:gd name="T66" fmla="*/ 0 w 1741"/>
                  <a:gd name="T67" fmla="*/ 0 h 1081"/>
                  <a:gd name="T68" fmla="*/ 0 w 1741"/>
                  <a:gd name="T69" fmla="*/ 0 h 1081"/>
                  <a:gd name="T70" fmla="*/ 0 w 1741"/>
                  <a:gd name="T71" fmla="*/ 0 h 1081"/>
                  <a:gd name="T72" fmla="*/ 0 w 1741"/>
                  <a:gd name="T73" fmla="*/ 0 h 1081"/>
                  <a:gd name="T74" fmla="*/ 0 w 1741"/>
                  <a:gd name="T75" fmla="*/ 0 h 1081"/>
                  <a:gd name="T76" fmla="*/ 0 w 1741"/>
                  <a:gd name="T77" fmla="*/ 0 h 1081"/>
                  <a:gd name="T78" fmla="*/ 0 w 1741"/>
                  <a:gd name="T79" fmla="*/ 0 h 1081"/>
                  <a:gd name="T80" fmla="*/ 0 w 1741"/>
                  <a:gd name="T81" fmla="*/ 0 h 1081"/>
                  <a:gd name="T82" fmla="*/ 0 w 1741"/>
                  <a:gd name="T83" fmla="*/ 0 h 1081"/>
                  <a:gd name="T84" fmla="*/ 0 w 1741"/>
                  <a:gd name="T85" fmla="*/ 0 h 1081"/>
                  <a:gd name="T86" fmla="*/ 0 w 1741"/>
                  <a:gd name="T87" fmla="*/ 0 h 1081"/>
                  <a:gd name="T88" fmla="*/ 0 w 1741"/>
                  <a:gd name="T89" fmla="*/ 0 h 1081"/>
                  <a:gd name="T90" fmla="*/ 0 w 1741"/>
                  <a:gd name="T91" fmla="*/ 0 h 1081"/>
                  <a:gd name="T92" fmla="*/ 0 w 1741"/>
                  <a:gd name="T93" fmla="*/ 0 h 1081"/>
                  <a:gd name="T94" fmla="*/ 0 w 1741"/>
                  <a:gd name="T95" fmla="*/ 0 h 1081"/>
                  <a:gd name="T96" fmla="*/ 0 w 1741"/>
                  <a:gd name="T97" fmla="*/ 0 h 1081"/>
                  <a:gd name="T98" fmla="*/ 0 w 1741"/>
                  <a:gd name="T99" fmla="*/ 0 h 1081"/>
                  <a:gd name="T100" fmla="*/ 0 w 1741"/>
                  <a:gd name="T101" fmla="*/ 0 h 1081"/>
                  <a:gd name="T102" fmla="*/ 0 w 1741"/>
                  <a:gd name="T103" fmla="*/ 0 h 1081"/>
                  <a:gd name="T104" fmla="*/ 0 w 1741"/>
                  <a:gd name="T105" fmla="*/ 0 h 1081"/>
                  <a:gd name="T106" fmla="*/ 0 w 1741"/>
                  <a:gd name="T107" fmla="*/ 0 h 1081"/>
                  <a:gd name="T108" fmla="*/ 0 w 1741"/>
                  <a:gd name="T109" fmla="*/ 0 h 1081"/>
                  <a:gd name="T110" fmla="*/ 0 w 1741"/>
                  <a:gd name="T111" fmla="*/ 0 h 1081"/>
                  <a:gd name="T112" fmla="*/ 0 w 1741"/>
                  <a:gd name="T113" fmla="*/ 0 h 1081"/>
                  <a:gd name="T114" fmla="*/ 0 w 1741"/>
                  <a:gd name="T115" fmla="*/ 0 h 1081"/>
                  <a:gd name="T116" fmla="*/ 0 w 1741"/>
                  <a:gd name="T117" fmla="*/ 0 h 10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41" h="1081">
                    <a:moveTo>
                      <a:pt x="498" y="214"/>
                    </a:moveTo>
                    <a:lnTo>
                      <a:pt x="488" y="220"/>
                    </a:lnTo>
                    <a:lnTo>
                      <a:pt x="481" y="226"/>
                    </a:lnTo>
                    <a:lnTo>
                      <a:pt x="475" y="232"/>
                    </a:lnTo>
                    <a:lnTo>
                      <a:pt x="472" y="237"/>
                    </a:lnTo>
                    <a:lnTo>
                      <a:pt x="470" y="243"/>
                    </a:lnTo>
                    <a:lnTo>
                      <a:pt x="469" y="248"/>
                    </a:lnTo>
                    <a:lnTo>
                      <a:pt x="470" y="253"/>
                    </a:lnTo>
                    <a:lnTo>
                      <a:pt x="472" y="259"/>
                    </a:lnTo>
                    <a:lnTo>
                      <a:pt x="478" y="270"/>
                    </a:lnTo>
                    <a:lnTo>
                      <a:pt x="486" y="282"/>
                    </a:lnTo>
                    <a:lnTo>
                      <a:pt x="489" y="289"/>
                    </a:lnTo>
                    <a:lnTo>
                      <a:pt x="493" y="295"/>
                    </a:lnTo>
                    <a:lnTo>
                      <a:pt x="496" y="303"/>
                    </a:lnTo>
                    <a:lnTo>
                      <a:pt x="498" y="311"/>
                    </a:lnTo>
                    <a:lnTo>
                      <a:pt x="536" y="304"/>
                    </a:lnTo>
                    <a:lnTo>
                      <a:pt x="574" y="299"/>
                    </a:lnTo>
                    <a:lnTo>
                      <a:pt x="612" y="295"/>
                    </a:lnTo>
                    <a:lnTo>
                      <a:pt x="649" y="295"/>
                    </a:lnTo>
                    <a:lnTo>
                      <a:pt x="686" y="295"/>
                    </a:lnTo>
                    <a:lnTo>
                      <a:pt x="722" y="298"/>
                    </a:lnTo>
                    <a:lnTo>
                      <a:pt x="758" y="302"/>
                    </a:lnTo>
                    <a:lnTo>
                      <a:pt x="795" y="307"/>
                    </a:lnTo>
                    <a:lnTo>
                      <a:pt x="831" y="314"/>
                    </a:lnTo>
                    <a:lnTo>
                      <a:pt x="867" y="321"/>
                    </a:lnTo>
                    <a:lnTo>
                      <a:pt x="902" y="331"/>
                    </a:lnTo>
                    <a:lnTo>
                      <a:pt x="938" y="341"/>
                    </a:lnTo>
                    <a:lnTo>
                      <a:pt x="974" y="352"/>
                    </a:lnTo>
                    <a:lnTo>
                      <a:pt x="1009" y="364"/>
                    </a:lnTo>
                    <a:lnTo>
                      <a:pt x="1044" y="375"/>
                    </a:lnTo>
                    <a:lnTo>
                      <a:pt x="1079" y="388"/>
                    </a:lnTo>
                    <a:lnTo>
                      <a:pt x="1221" y="442"/>
                    </a:lnTo>
                    <a:lnTo>
                      <a:pt x="1363" y="498"/>
                    </a:lnTo>
                    <a:lnTo>
                      <a:pt x="1398" y="511"/>
                    </a:lnTo>
                    <a:lnTo>
                      <a:pt x="1434" y="522"/>
                    </a:lnTo>
                    <a:lnTo>
                      <a:pt x="1471" y="534"/>
                    </a:lnTo>
                    <a:lnTo>
                      <a:pt x="1507" y="545"/>
                    </a:lnTo>
                    <a:lnTo>
                      <a:pt x="1543" y="555"/>
                    </a:lnTo>
                    <a:lnTo>
                      <a:pt x="1580" y="563"/>
                    </a:lnTo>
                    <a:lnTo>
                      <a:pt x="1616" y="572"/>
                    </a:lnTo>
                    <a:lnTo>
                      <a:pt x="1654" y="579"/>
                    </a:lnTo>
                    <a:lnTo>
                      <a:pt x="1674" y="639"/>
                    </a:lnTo>
                    <a:lnTo>
                      <a:pt x="1693" y="699"/>
                    </a:lnTo>
                    <a:lnTo>
                      <a:pt x="1702" y="730"/>
                    </a:lnTo>
                    <a:lnTo>
                      <a:pt x="1711" y="760"/>
                    </a:lnTo>
                    <a:lnTo>
                      <a:pt x="1719" y="790"/>
                    </a:lnTo>
                    <a:lnTo>
                      <a:pt x="1726" y="822"/>
                    </a:lnTo>
                    <a:lnTo>
                      <a:pt x="1732" y="853"/>
                    </a:lnTo>
                    <a:lnTo>
                      <a:pt x="1737" y="884"/>
                    </a:lnTo>
                    <a:lnTo>
                      <a:pt x="1740" y="917"/>
                    </a:lnTo>
                    <a:lnTo>
                      <a:pt x="1741" y="948"/>
                    </a:lnTo>
                    <a:lnTo>
                      <a:pt x="1741" y="966"/>
                    </a:lnTo>
                    <a:lnTo>
                      <a:pt x="1740" y="982"/>
                    </a:lnTo>
                    <a:lnTo>
                      <a:pt x="1739" y="998"/>
                    </a:lnTo>
                    <a:lnTo>
                      <a:pt x="1737" y="1014"/>
                    </a:lnTo>
                    <a:lnTo>
                      <a:pt x="1735" y="1031"/>
                    </a:lnTo>
                    <a:lnTo>
                      <a:pt x="1732" y="1048"/>
                    </a:lnTo>
                    <a:lnTo>
                      <a:pt x="1728" y="1065"/>
                    </a:lnTo>
                    <a:lnTo>
                      <a:pt x="1724" y="1081"/>
                    </a:lnTo>
                    <a:lnTo>
                      <a:pt x="1634" y="1058"/>
                    </a:lnTo>
                    <a:lnTo>
                      <a:pt x="1542" y="1035"/>
                    </a:lnTo>
                    <a:lnTo>
                      <a:pt x="1494" y="1022"/>
                    </a:lnTo>
                    <a:lnTo>
                      <a:pt x="1446" y="1009"/>
                    </a:lnTo>
                    <a:lnTo>
                      <a:pt x="1399" y="995"/>
                    </a:lnTo>
                    <a:lnTo>
                      <a:pt x="1351" y="979"/>
                    </a:lnTo>
                    <a:lnTo>
                      <a:pt x="1328" y="970"/>
                    </a:lnTo>
                    <a:lnTo>
                      <a:pt x="1305" y="961"/>
                    </a:lnTo>
                    <a:lnTo>
                      <a:pt x="1281" y="951"/>
                    </a:lnTo>
                    <a:lnTo>
                      <a:pt x="1258" y="942"/>
                    </a:lnTo>
                    <a:lnTo>
                      <a:pt x="1236" y="931"/>
                    </a:lnTo>
                    <a:lnTo>
                      <a:pt x="1214" y="920"/>
                    </a:lnTo>
                    <a:lnTo>
                      <a:pt x="1192" y="908"/>
                    </a:lnTo>
                    <a:lnTo>
                      <a:pt x="1170" y="896"/>
                    </a:lnTo>
                    <a:lnTo>
                      <a:pt x="1149" y="883"/>
                    </a:lnTo>
                    <a:lnTo>
                      <a:pt x="1129" y="869"/>
                    </a:lnTo>
                    <a:lnTo>
                      <a:pt x="1108" y="855"/>
                    </a:lnTo>
                    <a:lnTo>
                      <a:pt x="1088" y="840"/>
                    </a:lnTo>
                    <a:lnTo>
                      <a:pt x="1069" y="824"/>
                    </a:lnTo>
                    <a:lnTo>
                      <a:pt x="1051" y="808"/>
                    </a:lnTo>
                    <a:lnTo>
                      <a:pt x="1033" y="789"/>
                    </a:lnTo>
                    <a:lnTo>
                      <a:pt x="1016" y="771"/>
                    </a:lnTo>
                    <a:lnTo>
                      <a:pt x="1002" y="762"/>
                    </a:lnTo>
                    <a:lnTo>
                      <a:pt x="988" y="756"/>
                    </a:lnTo>
                    <a:lnTo>
                      <a:pt x="975" y="750"/>
                    </a:lnTo>
                    <a:lnTo>
                      <a:pt x="961" y="746"/>
                    </a:lnTo>
                    <a:lnTo>
                      <a:pt x="947" y="743"/>
                    </a:lnTo>
                    <a:lnTo>
                      <a:pt x="932" y="741"/>
                    </a:lnTo>
                    <a:lnTo>
                      <a:pt x="919" y="740"/>
                    </a:lnTo>
                    <a:lnTo>
                      <a:pt x="905" y="740"/>
                    </a:lnTo>
                    <a:lnTo>
                      <a:pt x="891" y="741"/>
                    </a:lnTo>
                    <a:lnTo>
                      <a:pt x="877" y="743"/>
                    </a:lnTo>
                    <a:lnTo>
                      <a:pt x="863" y="745"/>
                    </a:lnTo>
                    <a:lnTo>
                      <a:pt x="850" y="748"/>
                    </a:lnTo>
                    <a:lnTo>
                      <a:pt x="822" y="756"/>
                    </a:lnTo>
                    <a:lnTo>
                      <a:pt x="794" y="765"/>
                    </a:lnTo>
                    <a:lnTo>
                      <a:pt x="764" y="774"/>
                    </a:lnTo>
                    <a:lnTo>
                      <a:pt x="735" y="784"/>
                    </a:lnTo>
                    <a:lnTo>
                      <a:pt x="706" y="794"/>
                    </a:lnTo>
                    <a:lnTo>
                      <a:pt x="676" y="802"/>
                    </a:lnTo>
                    <a:lnTo>
                      <a:pt x="660" y="807"/>
                    </a:lnTo>
                    <a:lnTo>
                      <a:pt x="645" y="810"/>
                    </a:lnTo>
                    <a:lnTo>
                      <a:pt x="629" y="812"/>
                    </a:lnTo>
                    <a:lnTo>
                      <a:pt x="614" y="814"/>
                    </a:lnTo>
                    <a:lnTo>
                      <a:pt x="598" y="815"/>
                    </a:lnTo>
                    <a:lnTo>
                      <a:pt x="581" y="816"/>
                    </a:lnTo>
                    <a:lnTo>
                      <a:pt x="564" y="815"/>
                    </a:lnTo>
                    <a:lnTo>
                      <a:pt x="548" y="814"/>
                    </a:lnTo>
                    <a:lnTo>
                      <a:pt x="541" y="826"/>
                    </a:lnTo>
                    <a:lnTo>
                      <a:pt x="536" y="838"/>
                    </a:lnTo>
                    <a:lnTo>
                      <a:pt x="533" y="851"/>
                    </a:lnTo>
                    <a:lnTo>
                      <a:pt x="532" y="864"/>
                    </a:lnTo>
                    <a:lnTo>
                      <a:pt x="531" y="876"/>
                    </a:lnTo>
                    <a:lnTo>
                      <a:pt x="532" y="889"/>
                    </a:lnTo>
                    <a:lnTo>
                      <a:pt x="534" y="902"/>
                    </a:lnTo>
                    <a:lnTo>
                      <a:pt x="538" y="915"/>
                    </a:lnTo>
                    <a:lnTo>
                      <a:pt x="542" y="927"/>
                    </a:lnTo>
                    <a:lnTo>
                      <a:pt x="547" y="939"/>
                    </a:lnTo>
                    <a:lnTo>
                      <a:pt x="552" y="951"/>
                    </a:lnTo>
                    <a:lnTo>
                      <a:pt x="559" y="963"/>
                    </a:lnTo>
                    <a:lnTo>
                      <a:pt x="573" y="986"/>
                    </a:lnTo>
                    <a:lnTo>
                      <a:pt x="587" y="1007"/>
                    </a:lnTo>
                    <a:lnTo>
                      <a:pt x="559" y="1002"/>
                    </a:lnTo>
                    <a:lnTo>
                      <a:pt x="528" y="996"/>
                    </a:lnTo>
                    <a:lnTo>
                      <a:pt x="497" y="989"/>
                    </a:lnTo>
                    <a:lnTo>
                      <a:pt x="464" y="981"/>
                    </a:lnTo>
                    <a:lnTo>
                      <a:pt x="431" y="971"/>
                    </a:lnTo>
                    <a:lnTo>
                      <a:pt x="396" y="959"/>
                    </a:lnTo>
                    <a:lnTo>
                      <a:pt x="362" y="947"/>
                    </a:lnTo>
                    <a:lnTo>
                      <a:pt x="329" y="933"/>
                    </a:lnTo>
                    <a:lnTo>
                      <a:pt x="295" y="918"/>
                    </a:lnTo>
                    <a:lnTo>
                      <a:pt x="263" y="901"/>
                    </a:lnTo>
                    <a:lnTo>
                      <a:pt x="231" y="883"/>
                    </a:lnTo>
                    <a:lnTo>
                      <a:pt x="201" y="864"/>
                    </a:lnTo>
                    <a:lnTo>
                      <a:pt x="186" y="853"/>
                    </a:lnTo>
                    <a:lnTo>
                      <a:pt x="172" y="842"/>
                    </a:lnTo>
                    <a:lnTo>
                      <a:pt x="159" y="832"/>
                    </a:lnTo>
                    <a:lnTo>
                      <a:pt x="146" y="821"/>
                    </a:lnTo>
                    <a:lnTo>
                      <a:pt x="133" y="809"/>
                    </a:lnTo>
                    <a:lnTo>
                      <a:pt x="122" y="797"/>
                    </a:lnTo>
                    <a:lnTo>
                      <a:pt x="110" y="784"/>
                    </a:lnTo>
                    <a:lnTo>
                      <a:pt x="100" y="771"/>
                    </a:lnTo>
                    <a:lnTo>
                      <a:pt x="100" y="600"/>
                    </a:lnTo>
                    <a:lnTo>
                      <a:pt x="116" y="600"/>
                    </a:lnTo>
                    <a:lnTo>
                      <a:pt x="133" y="601"/>
                    </a:lnTo>
                    <a:lnTo>
                      <a:pt x="149" y="603"/>
                    </a:lnTo>
                    <a:lnTo>
                      <a:pt x="165" y="607"/>
                    </a:lnTo>
                    <a:lnTo>
                      <a:pt x="181" y="611"/>
                    </a:lnTo>
                    <a:lnTo>
                      <a:pt x="196" y="615"/>
                    </a:lnTo>
                    <a:lnTo>
                      <a:pt x="212" y="621"/>
                    </a:lnTo>
                    <a:lnTo>
                      <a:pt x="227" y="626"/>
                    </a:lnTo>
                    <a:lnTo>
                      <a:pt x="258" y="638"/>
                    </a:lnTo>
                    <a:lnTo>
                      <a:pt x="288" y="652"/>
                    </a:lnTo>
                    <a:lnTo>
                      <a:pt x="318" y="667"/>
                    </a:lnTo>
                    <a:lnTo>
                      <a:pt x="347" y="681"/>
                    </a:lnTo>
                    <a:lnTo>
                      <a:pt x="376" y="695"/>
                    </a:lnTo>
                    <a:lnTo>
                      <a:pt x="406" y="709"/>
                    </a:lnTo>
                    <a:lnTo>
                      <a:pt x="436" y="721"/>
                    </a:lnTo>
                    <a:lnTo>
                      <a:pt x="465" y="731"/>
                    </a:lnTo>
                    <a:lnTo>
                      <a:pt x="480" y="734"/>
                    </a:lnTo>
                    <a:lnTo>
                      <a:pt x="495" y="739"/>
                    </a:lnTo>
                    <a:lnTo>
                      <a:pt x="510" y="741"/>
                    </a:lnTo>
                    <a:lnTo>
                      <a:pt x="525" y="742"/>
                    </a:lnTo>
                    <a:lnTo>
                      <a:pt x="541" y="743"/>
                    </a:lnTo>
                    <a:lnTo>
                      <a:pt x="556" y="743"/>
                    </a:lnTo>
                    <a:lnTo>
                      <a:pt x="572" y="742"/>
                    </a:lnTo>
                    <a:lnTo>
                      <a:pt x="587" y="739"/>
                    </a:lnTo>
                    <a:lnTo>
                      <a:pt x="573" y="722"/>
                    </a:lnTo>
                    <a:lnTo>
                      <a:pt x="557" y="708"/>
                    </a:lnTo>
                    <a:lnTo>
                      <a:pt x="539" y="694"/>
                    </a:lnTo>
                    <a:lnTo>
                      <a:pt x="521" y="682"/>
                    </a:lnTo>
                    <a:lnTo>
                      <a:pt x="501" y="672"/>
                    </a:lnTo>
                    <a:lnTo>
                      <a:pt x="481" y="662"/>
                    </a:lnTo>
                    <a:lnTo>
                      <a:pt x="460" y="652"/>
                    </a:lnTo>
                    <a:lnTo>
                      <a:pt x="438" y="643"/>
                    </a:lnTo>
                    <a:lnTo>
                      <a:pt x="346" y="615"/>
                    </a:lnTo>
                    <a:lnTo>
                      <a:pt x="256" y="587"/>
                    </a:lnTo>
                    <a:lnTo>
                      <a:pt x="233" y="580"/>
                    </a:lnTo>
                    <a:lnTo>
                      <a:pt x="212" y="572"/>
                    </a:lnTo>
                    <a:lnTo>
                      <a:pt x="191" y="563"/>
                    </a:lnTo>
                    <a:lnTo>
                      <a:pt x="172" y="554"/>
                    </a:lnTo>
                    <a:lnTo>
                      <a:pt x="153" y="544"/>
                    </a:lnTo>
                    <a:lnTo>
                      <a:pt x="136" y="532"/>
                    </a:lnTo>
                    <a:lnTo>
                      <a:pt x="119" y="519"/>
                    </a:lnTo>
                    <a:lnTo>
                      <a:pt x="105" y="505"/>
                    </a:lnTo>
                    <a:lnTo>
                      <a:pt x="91" y="490"/>
                    </a:lnTo>
                    <a:lnTo>
                      <a:pt x="80" y="474"/>
                    </a:lnTo>
                    <a:lnTo>
                      <a:pt x="70" y="454"/>
                    </a:lnTo>
                    <a:lnTo>
                      <a:pt x="60" y="434"/>
                    </a:lnTo>
                    <a:lnTo>
                      <a:pt x="54" y="412"/>
                    </a:lnTo>
                    <a:lnTo>
                      <a:pt x="50" y="387"/>
                    </a:lnTo>
                    <a:lnTo>
                      <a:pt x="49" y="361"/>
                    </a:lnTo>
                    <a:lnTo>
                      <a:pt x="49" y="332"/>
                    </a:lnTo>
                    <a:lnTo>
                      <a:pt x="232" y="386"/>
                    </a:lnTo>
                    <a:lnTo>
                      <a:pt x="420" y="442"/>
                    </a:lnTo>
                    <a:lnTo>
                      <a:pt x="514" y="473"/>
                    </a:lnTo>
                    <a:lnTo>
                      <a:pt x="611" y="503"/>
                    </a:lnTo>
                    <a:lnTo>
                      <a:pt x="706" y="535"/>
                    </a:lnTo>
                    <a:lnTo>
                      <a:pt x="804" y="568"/>
                    </a:lnTo>
                    <a:lnTo>
                      <a:pt x="900" y="601"/>
                    </a:lnTo>
                    <a:lnTo>
                      <a:pt x="997" y="636"/>
                    </a:lnTo>
                    <a:lnTo>
                      <a:pt x="1093" y="672"/>
                    </a:lnTo>
                    <a:lnTo>
                      <a:pt x="1189" y="708"/>
                    </a:lnTo>
                    <a:lnTo>
                      <a:pt x="1284" y="746"/>
                    </a:lnTo>
                    <a:lnTo>
                      <a:pt x="1379" y="785"/>
                    </a:lnTo>
                    <a:lnTo>
                      <a:pt x="1472" y="826"/>
                    </a:lnTo>
                    <a:lnTo>
                      <a:pt x="1564" y="867"/>
                    </a:lnTo>
                    <a:lnTo>
                      <a:pt x="1594" y="835"/>
                    </a:lnTo>
                    <a:lnTo>
                      <a:pt x="1547" y="811"/>
                    </a:lnTo>
                    <a:lnTo>
                      <a:pt x="1500" y="787"/>
                    </a:lnTo>
                    <a:lnTo>
                      <a:pt x="1452" y="763"/>
                    </a:lnTo>
                    <a:lnTo>
                      <a:pt x="1405" y="742"/>
                    </a:lnTo>
                    <a:lnTo>
                      <a:pt x="1357" y="720"/>
                    </a:lnTo>
                    <a:lnTo>
                      <a:pt x="1310" y="699"/>
                    </a:lnTo>
                    <a:lnTo>
                      <a:pt x="1261" y="679"/>
                    </a:lnTo>
                    <a:lnTo>
                      <a:pt x="1212" y="659"/>
                    </a:lnTo>
                    <a:lnTo>
                      <a:pt x="1114" y="621"/>
                    </a:lnTo>
                    <a:lnTo>
                      <a:pt x="1017" y="584"/>
                    </a:lnTo>
                    <a:lnTo>
                      <a:pt x="918" y="549"/>
                    </a:lnTo>
                    <a:lnTo>
                      <a:pt x="820" y="516"/>
                    </a:lnTo>
                    <a:lnTo>
                      <a:pt x="621" y="449"/>
                    </a:lnTo>
                    <a:lnTo>
                      <a:pt x="423" y="382"/>
                    </a:lnTo>
                    <a:lnTo>
                      <a:pt x="324" y="347"/>
                    </a:lnTo>
                    <a:lnTo>
                      <a:pt x="225" y="312"/>
                    </a:lnTo>
                    <a:lnTo>
                      <a:pt x="127" y="275"/>
                    </a:lnTo>
                    <a:lnTo>
                      <a:pt x="29" y="236"/>
                    </a:lnTo>
                    <a:lnTo>
                      <a:pt x="0" y="0"/>
                    </a:lnTo>
                    <a:lnTo>
                      <a:pt x="60" y="27"/>
                    </a:lnTo>
                    <a:lnTo>
                      <a:pt x="124" y="53"/>
                    </a:lnTo>
                    <a:lnTo>
                      <a:pt x="188" y="78"/>
                    </a:lnTo>
                    <a:lnTo>
                      <a:pt x="253" y="103"/>
                    </a:lnTo>
                    <a:lnTo>
                      <a:pt x="317" y="129"/>
                    </a:lnTo>
                    <a:lnTo>
                      <a:pt x="379" y="155"/>
                    </a:lnTo>
                    <a:lnTo>
                      <a:pt x="410" y="169"/>
                    </a:lnTo>
                    <a:lnTo>
                      <a:pt x="441" y="183"/>
                    </a:lnTo>
                    <a:lnTo>
                      <a:pt x="470" y="198"/>
                    </a:lnTo>
                    <a:lnTo>
                      <a:pt x="498" y="214"/>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2" name="Freeform 53">
                <a:extLst>
                  <a:ext uri="{FF2B5EF4-FFF2-40B4-BE49-F238E27FC236}">
                    <a16:creationId xmlns:a16="http://schemas.microsoft.com/office/drawing/2014/main" id="{C624BC27-6BA4-4B68-8211-01D34325A79F}"/>
                  </a:ext>
                </a:extLst>
              </p:cNvPr>
              <p:cNvSpPr>
                <a:spLocks/>
              </p:cNvSpPr>
              <p:nvPr/>
            </p:nvSpPr>
            <p:spPr bwMode="auto">
              <a:xfrm>
                <a:off x="4512" y="2391"/>
                <a:ext cx="90" cy="43"/>
              </a:xfrm>
              <a:custGeom>
                <a:avLst/>
                <a:gdLst>
                  <a:gd name="T0" fmla="*/ 0 w 632"/>
                  <a:gd name="T1" fmla="*/ 0 h 474"/>
                  <a:gd name="T2" fmla="*/ 0 w 632"/>
                  <a:gd name="T3" fmla="*/ 0 h 474"/>
                  <a:gd name="T4" fmla="*/ 0 w 632"/>
                  <a:gd name="T5" fmla="*/ 0 h 474"/>
                  <a:gd name="T6" fmla="*/ 0 w 632"/>
                  <a:gd name="T7" fmla="*/ 0 h 474"/>
                  <a:gd name="T8" fmla="*/ 0 w 632"/>
                  <a:gd name="T9" fmla="*/ 0 h 474"/>
                  <a:gd name="T10" fmla="*/ 0 w 632"/>
                  <a:gd name="T11" fmla="*/ 0 h 474"/>
                  <a:gd name="T12" fmla="*/ 0 w 632"/>
                  <a:gd name="T13" fmla="*/ 0 h 474"/>
                  <a:gd name="T14" fmla="*/ 0 w 632"/>
                  <a:gd name="T15" fmla="*/ 0 h 474"/>
                  <a:gd name="T16" fmla="*/ 0 w 632"/>
                  <a:gd name="T17" fmla="*/ 0 h 474"/>
                  <a:gd name="T18" fmla="*/ 0 w 632"/>
                  <a:gd name="T19" fmla="*/ 0 h 474"/>
                  <a:gd name="T20" fmla="*/ 0 w 632"/>
                  <a:gd name="T21" fmla="*/ 0 h 474"/>
                  <a:gd name="T22" fmla="*/ 0 w 632"/>
                  <a:gd name="T23" fmla="*/ 0 h 474"/>
                  <a:gd name="T24" fmla="*/ 0 w 632"/>
                  <a:gd name="T25" fmla="*/ 0 h 474"/>
                  <a:gd name="T26" fmla="*/ 0 w 632"/>
                  <a:gd name="T27" fmla="*/ 0 h 474"/>
                  <a:gd name="T28" fmla="*/ 0 w 632"/>
                  <a:gd name="T29" fmla="*/ 0 h 474"/>
                  <a:gd name="T30" fmla="*/ 0 w 632"/>
                  <a:gd name="T31" fmla="*/ 0 h 474"/>
                  <a:gd name="T32" fmla="*/ 0 w 632"/>
                  <a:gd name="T33" fmla="*/ 0 h 474"/>
                  <a:gd name="T34" fmla="*/ 0 w 632"/>
                  <a:gd name="T35" fmla="*/ 0 h 474"/>
                  <a:gd name="T36" fmla="*/ 0 w 632"/>
                  <a:gd name="T37" fmla="*/ 0 h 474"/>
                  <a:gd name="T38" fmla="*/ 0 w 632"/>
                  <a:gd name="T39" fmla="*/ 0 h 474"/>
                  <a:gd name="T40" fmla="*/ 0 w 632"/>
                  <a:gd name="T41" fmla="*/ 0 h 474"/>
                  <a:gd name="T42" fmla="*/ 0 w 632"/>
                  <a:gd name="T43" fmla="*/ 0 h 474"/>
                  <a:gd name="T44" fmla="*/ 0 w 632"/>
                  <a:gd name="T45" fmla="*/ 0 h 474"/>
                  <a:gd name="T46" fmla="*/ 0 w 632"/>
                  <a:gd name="T47" fmla="*/ 0 h 474"/>
                  <a:gd name="T48" fmla="*/ 0 w 632"/>
                  <a:gd name="T49" fmla="*/ 0 h 474"/>
                  <a:gd name="T50" fmla="*/ 0 w 632"/>
                  <a:gd name="T51" fmla="*/ 0 h 474"/>
                  <a:gd name="T52" fmla="*/ 0 w 632"/>
                  <a:gd name="T53" fmla="*/ 0 h 474"/>
                  <a:gd name="T54" fmla="*/ 0 w 632"/>
                  <a:gd name="T55" fmla="*/ 0 h 474"/>
                  <a:gd name="T56" fmla="*/ 0 w 632"/>
                  <a:gd name="T57" fmla="*/ 0 h 474"/>
                  <a:gd name="T58" fmla="*/ 0 w 632"/>
                  <a:gd name="T59" fmla="*/ 0 h 474"/>
                  <a:gd name="T60" fmla="*/ 0 w 632"/>
                  <a:gd name="T61" fmla="*/ 0 h 474"/>
                  <a:gd name="T62" fmla="*/ 0 w 632"/>
                  <a:gd name="T63" fmla="*/ 0 h 474"/>
                  <a:gd name="T64" fmla="*/ 0 w 632"/>
                  <a:gd name="T65" fmla="*/ 0 h 474"/>
                  <a:gd name="T66" fmla="*/ 0 w 632"/>
                  <a:gd name="T67" fmla="*/ 0 h 474"/>
                  <a:gd name="T68" fmla="*/ 0 w 632"/>
                  <a:gd name="T69" fmla="*/ 0 h 474"/>
                  <a:gd name="T70" fmla="*/ 0 w 632"/>
                  <a:gd name="T71" fmla="*/ 0 h 474"/>
                  <a:gd name="T72" fmla="*/ 0 w 632"/>
                  <a:gd name="T73" fmla="*/ 0 h 474"/>
                  <a:gd name="T74" fmla="*/ 0 w 632"/>
                  <a:gd name="T75" fmla="*/ 0 h 474"/>
                  <a:gd name="T76" fmla="*/ 0 w 632"/>
                  <a:gd name="T77" fmla="*/ 0 h 474"/>
                  <a:gd name="T78" fmla="*/ 0 w 632"/>
                  <a:gd name="T79" fmla="*/ 0 h 474"/>
                  <a:gd name="T80" fmla="*/ 0 w 632"/>
                  <a:gd name="T81" fmla="*/ 0 h 474"/>
                  <a:gd name="T82" fmla="*/ 0 w 632"/>
                  <a:gd name="T83" fmla="*/ 0 h 474"/>
                  <a:gd name="T84" fmla="*/ 0 w 632"/>
                  <a:gd name="T85" fmla="*/ 0 h 474"/>
                  <a:gd name="T86" fmla="*/ 0 w 632"/>
                  <a:gd name="T87" fmla="*/ 0 h 474"/>
                  <a:gd name="T88" fmla="*/ 0 w 632"/>
                  <a:gd name="T89" fmla="*/ 0 h 474"/>
                  <a:gd name="T90" fmla="*/ 0 w 632"/>
                  <a:gd name="T91" fmla="*/ 0 h 474"/>
                  <a:gd name="T92" fmla="*/ 0 w 632"/>
                  <a:gd name="T93" fmla="*/ 0 h 474"/>
                  <a:gd name="T94" fmla="*/ 0 w 632"/>
                  <a:gd name="T95" fmla="*/ 0 h 474"/>
                  <a:gd name="T96" fmla="*/ 0 w 632"/>
                  <a:gd name="T97" fmla="*/ 0 h 474"/>
                  <a:gd name="T98" fmla="*/ 0 w 632"/>
                  <a:gd name="T99" fmla="*/ 0 h 474"/>
                  <a:gd name="T100" fmla="*/ 0 w 632"/>
                  <a:gd name="T101" fmla="*/ 0 h 474"/>
                  <a:gd name="T102" fmla="*/ 0 w 632"/>
                  <a:gd name="T103" fmla="*/ 0 h 474"/>
                  <a:gd name="T104" fmla="*/ 0 w 632"/>
                  <a:gd name="T105" fmla="*/ 0 h 474"/>
                  <a:gd name="T106" fmla="*/ 0 w 632"/>
                  <a:gd name="T107" fmla="*/ 0 h 474"/>
                  <a:gd name="T108" fmla="*/ 0 w 632"/>
                  <a:gd name="T109" fmla="*/ 0 h 474"/>
                  <a:gd name="T110" fmla="*/ 0 w 632"/>
                  <a:gd name="T111" fmla="*/ 0 h 474"/>
                  <a:gd name="T112" fmla="*/ 0 w 632"/>
                  <a:gd name="T113" fmla="*/ 0 h 474"/>
                  <a:gd name="T114" fmla="*/ 0 w 632"/>
                  <a:gd name="T115" fmla="*/ 0 h 474"/>
                  <a:gd name="T116" fmla="*/ 0 w 632"/>
                  <a:gd name="T117" fmla="*/ 0 h 4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32" h="474">
                    <a:moveTo>
                      <a:pt x="628" y="324"/>
                    </a:moveTo>
                    <a:lnTo>
                      <a:pt x="631" y="331"/>
                    </a:lnTo>
                    <a:lnTo>
                      <a:pt x="632" y="338"/>
                    </a:lnTo>
                    <a:lnTo>
                      <a:pt x="632" y="346"/>
                    </a:lnTo>
                    <a:lnTo>
                      <a:pt x="630" y="356"/>
                    </a:lnTo>
                    <a:lnTo>
                      <a:pt x="626" y="364"/>
                    </a:lnTo>
                    <a:lnTo>
                      <a:pt x="622" y="374"/>
                    </a:lnTo>
                    <a:lnTo>
                      <a:pt x="616" y="385"/>
                    </a:lnTo>
                    <a:lnTo>
                      <a:pt x="610" y="394"/>
                    </a:lnTo>
                    <a:lnTo>
                      <a:pt x="594" y="416"/>
                    </a:lnTo>
                    <a:lnTo>
                      <a:pt x="576" y="437"/>
                    </a:lnTo>
                    <a:lnTo>
                      <a:pt x="557" y="456"/>
                    </a:lnTo>
                    <a:lnTo>
                      <a:pt x="538" y="474"/>
                    </a:lnTo>
                    <a:lnTo>
                      <a:pt x="508" y="442"/>
                    </a:lnTo>
                    <a:lnTo>
                      <a:pt x="478" y="412"/>
                    </a:lnTo>
                    <a:lnTo>
                      <a:pt x="447" y="384"/>
                    </a:lnTo>
                    <a:lnTo>
                      <a:pt x="416" y="356"/>
                    </a:lnTo>
                    <a:lnTo>
                      <a:pt x="383" y="330"/>
                    </a:lnTo>
                    <a:lnTo>
                      <a:pt x="351" y="305"/>
                    </a:lnTo>
                    <a:lnTo>
                      <a:pt x="318" y="281"/>
                    </a:lnTo>
                    <a:lnTo>
                      <a:pt x="285" y="258"/>
                    </a:lnTo>
                    <a:lnTo>
                      <a:pt x="251" y="238"/>
                    </a:lnTo>
                    <a:lnTo>
                      <a:pt x="216" y="218"/>
                    </a:lnTo>
                    <a:lnTo>
                      <a:pt x="181" y="200"/>
                    </a:lnTo>
                    <a:lnTo>
                      <a:pt x="146" y="184"/>
                    </a:lnTo>
                    <a:lnTo>
                      <a:pt x="111" y="169"/>
                    </a:lnTo>
                    <a:lnTo>
                      <a:pt x="75" y="155"/>
                    </a:lnTo>
                    <a:lnTo>
                      <a:pt x="37" y="143"/>
                    </a:lnTo>
                    <a:lnTo>
                      <a:pt x="0" y="132"/>
                    </a:lnTo>
                    <a:lnTo>
                      <a:pt x="19" y="100"/>
                    </a:lnTo>
                    <a:lnTo>
                      <a:pt x="38" y="75"/>
                    </a:lnTo>
                    <a:lnTo>
                      <a:pt x="58" y="53"/>
                    </a:lnTo>
                    <a:lnTo>
                      <a:pt x="77" y="35"/>
                    </a:lnTo>
                    <a:lnTo>
                      <a:pt x="96" y="21"/>
                    </a:lnTo>
                    <a:lnTo>
                      <a:pt x="115" y="11"/>
                    </a:lnTo>
                    <a:lnTo>
                      <a:pt x="135" y="4"/>
                    </a:lnTo>
                    <a:lnTo>
                      <a:pt x="155" y="0"/>
                    </a:lnTo>
                    <a:lnTo>
                      <a:pt x="174" y="0"/>
                    </a:lnTo>
                    <a:lnTo>
                      <a:pt x="194" y="2"/>
                    </a:lnTo>
                    <a:lnTo>
                      <a:pt x="214" y="8"/>
                    </a:lnTo>
                    <a:lnTo>
                      <a:pt x="235" y="14"/>
                    </a:lnTo>
                    <a:lnTo>
                      <a:pt x="254" y="24"/>
                    </a:lnTo>
                    <a:lnTo>
                      <a:pt x="274" y="36"/>
                    </a:lnTo>
                    <a:lnTo>
                      <a:pt x="294" y="49"/>
                    </a:lnTo>
                    <a:lnTo>
                      <a:pt x="314" y="63"/>
                    </a:lnTo>
                    <a:lnTo>
                      <a:pt x="334" y="79"/>
                    </a:lnTo>
                    <a:lnTo>
                      <a:pt x="354" y="96"/>
                    </a:lnTo>
                    <a:lnTo>
                      <a:pt x="374" y="113"/>
                    </a:lnTo>
                    <a:lnTo>
                      <a:pt x="394" y="132"/>
                    </a:lnTo>
                    <a:lnTo>
                      <a:pt x="435" y="171"/>
                    </a:lnTo>
                    <a:lnTo>
                      <a:pt x="474" y="209"/>
                    </a:lnTo>
                    <a:lnTo>
                      <a:pt x="494" y="227"/>
                    </a:lnTo>
                    <a:lnTo>
                      <a:pt x="513" y="244"/>
                    </a:lnTo>
                    <a:lnTo>
                      <a:pt x="533" y="262"/>
                    </a:lnTo>
                    <a:lnTo>
                      <a:pt x="552" y="277"/>
                    </a:lnTo>
                    <a:lnTo>
                      <a:pt x="571" y="291"/>
                    </a:lnTo>
                    <a:lnTo>
                      <a:pt x="591" y="304"/>
                    </a:lnTo>
                    <a:lnTo>
                      <a:pt x="610" y="314"/>
                    </a:lnTo>
                    <a:lnTo>
                      <a:pt x="628" y="3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3" name="Freeform 54">
                <a:extLst>
                  <a:ext uri="{FF2B5EF4-FFF2-40B4-BE49-F238E27FC236}">
                    <a16:creationId xmlns:a16="http://schemas.microsoft.com/office/drawing/2014/main" id="{494DEBB0-7EEE-4EF1-B60D-BA415B3EDB53}"/>
                  </a:ext>
                </a:extLst>
              </p:cNvPr>
              <p:cNvSpPr>
                <a:spLocks/>
              </p:cNvSpPr>
              <p:nvPr/>
            </p:nvSpPr>
            <p:spPr bwMode="auto">
              <a:xfrm>
                <a:off x="4765" y="2390"/>
                <a:ext cx="170" cy="232"/>
              </a:xfrm>
              <a:custGeom>
                <a:avLst/>
                <a:gdLst>
                  <a:gd name="T0" fmla="*/ 0 w 1185"/>
                  <a:gd name="T1" fmla="*/ 0 h 2549"/>
                  <a:gd name="T2" fmla="*/ 0 w 1185"/>
                  <a:gd name="T3" fmla="*/ 0 h 2549"/>
                  <a:gd name="T4" fmla="*/ 0 w 1185"/>
                  <a:gd name="T5" fmla="*/ 0 h 2549"/>
                  <a:gd name="T6" fmla="*/ 0 w 1185"/>
                  <a:gd name="T7" fmla="*/ 0 h 2549"/>
                  <a:gd name="T8" fmla="*/ 0 w 1185"/>
                  <a:gd name="T9" fmla="*/ 0 h 2549"/>
                  <a:gd name="T10" fmla="*/ 0 w 1185"/>
                  <a:gd name="T11" fmla="*/ 0 h 2549"/>
                  <a:gd name="T12" fmla="*/ 0 w 1185"/>
                  <a:gd name="T13" fmla="*/ 0 h 2549"/>
                  <a:gd name="T14" fmla="*/ 0 w 1185"/>
                  <a:gd name="T15" fmla="*/ 0 h 2549"/>
                  <a:gd name="T16" fmla="*/ 0 w 1185"/>
                  <a:gd name="T17" fmla="*/ 0 h 2549"/>
                  <a:gd name="T18" fmla="*/ 0 w 1185"/>
                  <a:gd name="T19" fmla="*/ 0 h 2549"/>
                  <a:gd name="T20" fmla="*/ 0 w 1185"/>
                  <a:gd name="T21" fmla="*/ 0 h 2549"/>
                  <a:gd name="T22" fmla="*/ 0 w 1185"/>
                  <a:gd name="T23" fmla="*/ 0 h 2549"/>
                  <a:gd name="T24" fmla="*/ 0 w 1185"/>
                  <a:gd name="T25" fmla="*/ 0 h 2549"/>
                  <a:gd name="T26" fmla="*/ 0 w 1185"/>
                  <a:gd name="T27" fmla="*/ 0 h 2549"/>
                  <a:gd name="T28" fmla="*/ 0 w 1185"/>
                  <a:gd name="T29" fmla="*/ 0 h 2549"/>
                  <a:gd name="T30" fmla="*/ 0 w 1185"/>
                  <a:gd name="T31" fmla="*/ 0 h 2549"/>
                  <a:gd name="T32" fmla="*/ 0 w 1185"/>
                  <a:gd name="T33" fmla="*/ 0 h 2549"/>
                  <a:gd name="T34" fmla="*/ 0 w 1185"/>
                  <a:gd name="T35" fmla="*/ 0 h 2549"/>
                  <a:gd name="T36" fmla="*/ 0 w 1185"/>
                  <a:gd name="T37" fmla="*/ 0 h 2549"/>
                  <a:gd name="T38" fmla="*/ 0 w 1185"/>
                  <a:gd name="T39" fmla="*/ 0 h 2549"/>
                  <a:gd name="T40" fmla="*/ 0 w 1185"/>
                  <a:gd name="T41" fmla="*/ 0 h 2549"/>
                  <a:gd name="T42" fmla="*/ 0 w 1185"/>
                  <a:gd name="T43" fmla="*/ 0 h 2549"/>
                  <a:gd name="T44" fmla="*/ 0 w 1185"/>
                  <a:gd name="T45" fmla="*/ 0 h 2549"/>
                  <a:gd name="T46" fmla="*/ 0 w 1185"/>
                  <a:gd name="T47" fmla="*/ 0 h 2549"/>
                  <a:gd name="T48" fmla="*/ 0 w 1185"/>
                  <a:gd name="T49" fmla="*/ 0 h 2549"/>
                  <a:gd name="T50" fmla="*/ 0 w 1185"/>
                  <a:gd name="T51" fmla="*/ 0 h 2549"/>
                  <a:gd name="T52" fmla="*/ 0 w 1185"/>
                  <a:gd name="T53" fmla="*/ 0 h 2549"/>
                  <a:gd name="T54" fmla="*/ 0 w 1185"/>
                  <a:gd name="T55" fmla="*/ 0 h 2549"/>
                  <a:gd name="T56" fmla="*/ 0 w 1185"/>
                  <a:gd name="T57" fmla="*/ 0 h 2549"/>
                  <a:gd name="T58" fmla="*/ 0 w 1185"/>
                  <a:gd name="T59" fmla="*/ 0 h 2549"/>
                  <a:gd name="T60" fmla="*/ 0 w 1185"/>
                  <a:gd name="T61" fmla="*/ 0 h 2549"/>
                  <a:gd name="T62" fmla="*/ 0 w 1185"/>
                  <a:gd name="T63" fmla="*/ 0 h 2549"/>
                  <a:gd name="T64" fmla="*/ 0 w 1185"/>
                  <a:gd name="T65" fmla="*/ 0 h 2549"/>
                  <a:gd name="T66" fmla="*/ 0 w 1185"/>
                  <a:gd name="T67" fmla="*/ 0 h 2549"/>
                  <a:gd name="T68" fmla="*/ 0 w 1185"/>
                  <a:gd name="T69" fmla="*/ 0 h 2549"/>
                  <a:gd name="T70" fmla="*/ 0 w 1185"/>
                  <a:gd name="T71" fmla="*/ 0 h 2549"/>
                  <a:gd name="T72" fmla="*/ 0 w 1185"/>
                  <a:gd name="T73" fmla="*/ 0 h 2549"/>
                  <a:gd name="T74" fmla="*/ 0 w 1185"/>
                  <a:gd name="T75" fmla="*/ 0 h 2549"/>
                  <a:gd name="T76" fmla="*/ 0 w 1185"/>
                  <a:gd name="T77" fmla="*/ 0 h 2549"/>
                  <a:gd name="T78" fmla="*/ 0 w 1185"/>
                  <a:gd name="T79" fmla="*/ 0 h 2549"/>
                  <a:gd name="T80" fmla="*/ 0 w 1185"/>
                  <a:gd name="T81" fmla="*/ 0 h 2549"/>
                  <a:gd name="T82" fmla="*/ 0 w 1185"/>
                  <a:gd name="T83" fmla="*/ 0 h 2549"/>
                  <a:gd name="T84" fmla="*/ 0 w 1185"/>
                  <a:gd name="T85" fmla="*/ 0 h 2549"/>
                  <a:gd name="T86" fmla="*/ 0 w 1185"/>
                  <a:gd name="T87" fmla="*/ 0 h 2549"/>
                  <a:gd name="T88" fmla="*/ 0 w 1185"/>
                  <a:gd name="T89" fmla="*/ 0 h 2549"/>
                  <a:gd name="T90" fmla="*/ 0 w 1185"/>
                  <a:gd name="T91" fmla="*/ 0 h 2549"/>
                  <a:gd name="T92" fmla="*/ 0 w 1185"/>
                  <a:gd name="T93" fmla="*/ 0 h 2549"/>
                  <a:gd name="T94" fmla="*/ 0 w 1185"/>
                  <a:gd name="T95" fmla="*/ 0 h 2549"/>
                  <a:gd name="T96" fmla="*/ 0 w 1185"/>
                  <a:gd name="T97" fmla="*/ 0 h 2549"/>
                  <a:gd name="T98" fmla="*/ 0 w 1185"/>
                  <a:gd name="T99" fmla="*/ 0 h 2549"/>
                  <a:gd name="T100" fmla="*/ 0 w 1185"/>
                  <a:gd name="T101" fmla="*/ 0 h 2549"/>
                  <a:gd name="T102" fmla="*/ 0 w 1185"/>
                  <a:gd name="T103" fmla="*/ 0 h 2549"/>
                  <a:gd name="T104" fmla="*/ 0 w 1185"/>
                  <a:gd name="T105" fmla="*/ 0 h 2549"/>
                  <a:gd name="T106" fmla="*/ 0 w 1185"/>
                  <a:gd name="T107" fmla="*/ 0 h 2549"/>
                  <a:gd name="T108" fmla="*/ 0 w 1185"/>
                  <a:gd name="T109" fmla="*/ 0 h 2549"/>
                  <a:gd name="T110" fmla="*/ 0 w 1185"/>
                  <a:gd name="T111" fmla="*/ 0 h 25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85" h="2549">
                    <a:moveTo>
                      <a:pt x="778" y="428"/>
                    </a:moveTo>
                    <a:lnTo>
                      <a:pt x="768" y="456"/>
                    </a:lnTo>
                    <a:lnTo>
                      <a:pt x="757" y="484"/>
                    </a:lnTo>
                    <a:lnTo>
                      <a:pt x="746" y="511"/>
                    </a:lnTo>
                    <a:lnTo>
                      <a:pt x="734" y="538"/>
                    </a:lnTo>
                    <a:lnTo>
                      <a:pt x="710" y="591"/>
                    </a:lnTo>
                    <a:lnTo>
                      <a:pt x="686" y="643"/>
                    </a:lnTo>
                    <a:lnTo>
                      <a:pt x="675" y="670"/>
                    </a:lnTo>
                    <a:lnTo>
                      <a:pt x="664" y="698"/>
                    </a:lnTo>
                    <a:lnTo>
                      <a:pt x="654" y="725"/>
                    </a:lnTo>
                    <a:lnTo>
                      <a:pt x="644" y="753"/>
                    </a:lnTo>
                    <a:lnTo>
                      <a:pt x="636" y="780"/>
                    </a:lnTo>
                    <a:lnTo>
                      <a:pt x="628" y="809"/>
                    </a:lnTo>
                    <a:lnTo>
                      <a:pt x="623" y="838"/>
                    </a:lnTo>
                    <a:lnTo>
                      <a:pt x="618" y="867"/>
                    </a:lnTo>
                    <a:lnTo>
                      <a:pt x="627" y="864"/>
                    </a:lnTo>
                    <a:lnTo>
                      <a:pt x="636" y="860"/>
                    </a:lnTo>
                    <a:lnTo>
                      <a:pt x="644" y="854"/>
                    </a:lnTo>
                    <a:lnTo>
                      <a:pt x="651" y="848"/>
                    </a:lnTo>
                    <a:lnTo>
                      <a:pt x="659" y="840"/>
                    </a:lnTo>
                    <a:lnTo>
                      <a:pt x="665" y="833"/>
                    </a:lnTo>
                    <a:lnTo>
                      <a:pt x="672" y="824"/>
                    </a:lnTo>
                    <a:lnTo>
                      <a:pt x="678" y="814"/>
                    </a:lnTo>
                    <a:lnTo>
                      <a:pt x="690" y="794"/>
                    </a:lnTo>
                    <a:lnTo>
                      <a:pt x="701" y="771"/>
                    </a:lnTo>
                    <a:lnTo>
                      <a:pt x="711" y="747"/>
                    </a:lnTo>
                    <a:lnTo>
                      <a:pt x="721" y="722"/>
                    </a:lnTo>
                    <a:lnTo>
                      <a:pt x="730" y="698"/>
                    </a:lnTo>
                    <a:lnTo>
                      <a:pt x="741" y="673"/>
                    </a:lnTo>
                    <a:lnTo>
                      <a:pt x="752" y="648"/>
                    </a:lnTo>
                    <a:lnTo>
                      <a:pt x="763" y="624"/>
                    </a:lnTo>
                    <a:lnTo>
                      <a:pt x="774" y="601"/>
                    </a:lnTo>
                    <a:lnTo>
                      <a:pt x="787" y="580"/>
                    </a:lnTo>
                    <a:lnTo>
                      <a:pt x="794" y="571"/>
                    </a:lnTo>
                    <a:lnTo>
                      <a:pt x="801" y="561"/>
                    </a:lnTo>
                    <a:lnTo>
                      <a:pt x="809" y="554"/>
                    </a:lnTo>
                    <a:lnTo>
                      <a:pt x="817" y="546"/>
                    </a:lnTo>
                    <a:lnTo>
                      <a:pt x="835" y="562"/>
                    </a:lnTo>
                    <a:lnTo>
                      <a:pt x="851" y="579"/>
                    </a:lnTo>
                    <a:lnTo>
                      <a:pt x="863" y="596"/>
                    </a:lnTo>
                    <a:lnTo>
                      <a:pt x="874" y="613"/>
                    </a:lnTo>
                    <a:lnTo>
                      <a:pt x="882" y="631"/>
                    </a:lnTo>
                    <a:lnTo>
                      <a:pt x="888" y="649"/>
                    </a:lnTo>
                    <a:lnTo>
                      <a:pt x="892" y="667"/>
                    </a:lnTo>
                    <a:lnTo>
                      <a:pt x="893" y="686"/>
                    </a:lnTo>
                    <a:lnTo>
                      <a:pt x="894" y="704"/>
                    </a:lnTo>
                    <a:lnTo>
                      <a:pt x="892" y="722"/>
                    </a:lnTo>
                    <a:lnTo>
                      <a:pt x="889" y="742"/>
                    </a:lnTo>
                    <a:lnTo>
                      <a:pt x="885" y="761"/>
                    </a:lnTo>
                    <a:lnTo>
                      <a:pt x="879" y="781"/>
                    </a:lnTo>
                    <a:lnTo>
                      <a:pt x="872" y="800"/>
                    </a:lnTo>
                    <a:lnTo>
                      <a:pt x="864" y="820"/>
                    </a:lnTo>
                    <a:lnTo>
                      <a:pt x="856" y="839"/>
                    </a:lnTo>
                    <a:lnTo>
                      <a:pt x="836" y="879"/>
                    </a:lnTo>
                    <a:lnTo>
                      <a:pt x="815" y="919"/>
                    </a:lnTo>
                    <a:lnTo>
                      <a:pt x="793" y="959"/>
                    </a:lnTo>
                    <a:lnTo>
                      <a:pt x="771" y="999"/>
                    </a:lnTo>
                    <a:lnTo>
                      <a:pt x="751" y="1039"/>
                    </a:lnTo>
                    <a:lnTo>
                      <a:pt x="732" y="1079"/>
                    </a:lnTo>
                    <a:lnTo>
                      <a:pt x="724" y="1098"/>
                    </a:lnTo>
                    <a:lnTo>
                      <a:pt x="717" y="1118"/>
                    </a:lnTo>
                    <a:lnTo>
                      <a:pt x="712" y="1137"/>
                    </a:lnTo>
                    <a:lnTo>
                      <a:pt x="707" y="1157"/>
                    </a:lnTo>
                    <a:lnTo>
                      <a:pt x="696" y="1141"/>
                    </a:lnTo>
                    <a:lnTo>
                      <a:pt x="686" y="1125"/>
                    </a:lnTo>
                    <a:lnTo>
                      <a:pt x="676" y="1108"/>
                    </a:lnTo>
                    <a:lnTo>
                      <a:pt x="666" y="1092"/>
                    </a:lnTo>
                    <a:lnTo>
                      <a:pt x="647" y="1056"/>
                    </a:lnTo>
                    <a:lnTo>
                      <a:pt x="629" y="1020"/>
                    </a:lnTo>
                    <a:lnTo>
                      <a:pt x="595" y="945"/>
                    </a:lnTo>
                    <a:lnTo>
                      <a:pt x="560" y="872"/>
                    </a:lnTo>
                    <a:lnTo>
                      <a:pt x="542" y="837"/>
                    </a:lnTo>
                    <a:lnTo>
                      <a:pt x="523" y="803"/>
                    </a:lnTo>
                    <a:lnTo>
                      <a:pt x="513" y="788"/>
                    </a:lnTo>
                    <a:lnTo>
                      <a:pt x="503" y="773"/>
                    </a:lnTo>
                    <a:lnTo>
                      <a:pt x="492" y="759"/>
                    </a:lnTo>
                    <a:lnTo>
                      <a:pt x="480" y="745"/>
                    </a:lnTo>
                    <a:lnTo>
                      <a:pt x="469" y="733"/>
                    </a:lnTo>
                    <a:lnTo>
                      <a:pt x="456" y="721"/>
                    </a:lnTo>
                    <a:lnTo>
                      <a:pt x="444" y="710"/>
                    </a:lnTo>
                    <a:lnTo>
                      <a:pt x="430" y="701"/>
                    </a:lnTo>
                    <a:lnTo>
                      <a:pt x="416" y="693"/>
                    </a:lnTo>
                    <a:lnTo>
                      <a:pt x="401" y="686"/>
                    </a:lnTo>
                    <a:lnTo>
                      <a:pt x="385" y="679"/>
                    </a:lnTo>
                    <a:lnTo>
                      <a:pt x="368" y="675"/>
                    </a:lnTo>
                    <a:lnTo>
                      <a:pt x="354" y="681"/>
                    </a:lnTo>
                    <a:lnTo>
                      <a:pt x="342" y="688"/>
                    </a:lnTo>
                    <a:lnTo>
                      <a:pt x="332" y="695"/>
                    </a:lnTo>
                    <a:lnTo>
                      <a:pt x="323" y="704"/>
                    </a:lnTo>
                    <a:lnTo>
                      <a:pt x="315" y="713"/>
                    </a:lnTo>
                    <a:lnTo>
                      <a:pt x="309" y="722"/>
                    </a:lnTo>
                    <a:lnTo>
                      <a:pt x="304" y="732"/>
                    </a:lnTo>
                    <a:lnTo>
                      <a:pt x="300" y="742"/>
                    </a:lnTo>
                    <a:lnTo>
                      <a:pt x="298" y="753"/>
                    </a:lnTo>
                    <a:lnTo>
                      <a:pt x="296" y="763"/>
                    </a:lnTo>
                    <a:lnTo>
                      <a:pt x="295" y="775"/>
                    </a:lnTo>
                    <a:lnTo>
                      <a:pt x="295" y="787"/>
                    </a:lnTo>
                    <a:lnTo>
                      <a:pt x="297" y="811"/>
                    </a:lnTo>
                    <a:lnTo>
                      <a:pt x="300" y="837"/>
                    </a:lnTo>
                    <a:lnTo>
                      <a:pt x="305" y="863"/>
                    </a:lnTo>
                    <a:lnTo>
                      <a:pt x="310" y="889"/>
                    </a:lnTo>
                    <a:lnTo>
                      <a:pt x="314" y="915"/>
                    </a:lnTo>
                    <a:lnTo>
                      <a:pt x="317" y="941"/>
                    </a:lnTo>
                    <a:lnTo>
                      <a:pt x="317" y="954"/>
                    </a:lnTo>
                    <a:lnTo>
                      <a:pt x="318" y="967"/>
                    </a:lnTo>
                    <a:lnTo>
                      <a:pt x="317" y="980"/>
                    </a:lnTo>
                    <a:lnTo>
                      <a:pt x="315" y="991"/>
                    </a:lnTo>
                    <a:lnTo>
                      <a:pt x="313" y="1004"/>
                    </a:lnTo>
                    <a:lnTo>
                      <a:pt x="309" y="1016"/>
                    </a:lnTo>
                    <a:lnTo>
                      <a:pt x="305" y="1027"/>
                    </a:lnTo>
                    <a:lnTo>
                      <a:pt x="299" y="1039"/>
                    </a:lnTo>
                    <a:lnTo>
                      <a:pt x="293" y="1061"/>
                    </a:lnTo>
                    <a:lnTo>
                      <a:pt x="287" y="1082"/>
                    </a:lnTo>
                    <a:lnTo>
                      <a:pt x="280" y="1103"/>
                    </a:lnTo>
                    <a:lnTo>
                      <a:pt x="272" y="1123"/>
                    </a:lnTo>
                    <a:lnTo>
                      <a:pt x="257" y="1164"/>
                    </a:lnTo>
                    <a:lnTo>
                      <a:pt x="242" y="1204"/>
                    </a:lnTo>
                    <a:lnTo>
                      <a:pt x="228" y="1245"/>
                    </a:lnTo>
                    <a:lnTo>
                      <a:pt x="215" y="1285"/>
                    </a:lnTo>
                    <a:lnTo>
                      <a:pt x="209" y="1306"/>
                    </a:lnTo>
                    <a:lnTo>
                      <a:pt x="205" y="1328"/>
                    </a:lnTo>
                    <a:lnTo>
                      <a:pt x="201" y="1349"/>
                    </a:lnTo>
                    <a:lnTo>
                      <a:pt x="199" y="1371"/>
                    </a:lnTo>
                    <a:lnTo>
                      <a:pt x="206" y="1371"/>
                    </a:lnTo>
                    <a:lnTo>
                      <a:pt x="213" y="1371"/>
                    </a:lnTo>
                    <a:lnTo>
                      <a:pt x="220" y="1370"/>
                    </a:lnTo>
                    <a:lnTo>
                      <a:pt x="225" y="1368"/>
                    </a:lnTo>
                    <a:lnTo>
                      <a:pt x="230" y="1365"/>
                    </a:lnTo>
                    <a:lnTo>
                      <a:pt x="235" y="1361"/>
                    </a:lnTo>
                    <a:lnTo>
                      <a:pt x="239" y="1358"/>
                    </a:lnTo>
                    <a:lnTo>
                      <a:pt x="243" y="1352"/>
                    </a:lnTo>
                    <a:lnTo>
                      <a:pt x="250" y="1342"/>
                    </a:lnTo>
                    <a:lnTo>
                      <a:pt x="256" y="1329"/>
                    </a:lnTo>
                    <a:lnTo>
                      <a:pt x="261" y="1314"/>
                    </a:lnTo>
                    <a:lnTo>
                      <a:pt x="266" y="1298"/>
                    </a:lnTo>
                    <a:lnTo>
                      <a:pt x="274" y="1265"/>
                    </a:lnTo>
                    <a:lnTo>
                      <a:pt x="282" y="1232"/>
                    </a:lnTo>
                    <a:lnTo>
                      <a:pt x="287" y="1216"/>
                    </a:lnTo>
                    <a:lnTo>
                      <a:pt x="293" y="1202"/>
                    </a:lnTo>
                    <a:lnTo>
                      <a:pt x="297" y="1196"/>
                    </a:lnTo>
                    <a:lnTo>
                      <a:pt x="300" y="1189"/>
                    </a:lnTo>
                    <a:lnTo>
                      <a:pt x="304" y="1183"/>
                    </a:lnTo>
                    <a:lnTo>
                      <a:pt x="309" y="1178"/>
                    </a:lnTo>
                    <a:lnTo>
                      <a:pt x="323" y="1213"/>
                    </a:lnTo>
                    <a:lnTo>
                      <a:pt x="334" y="1249"/>
                    </a:lnTo>
                    <a:lnTo>
                      <a:pt x="342" y="1284"/>
                    </a:lnTo>
                    <a:lnTo>
                      <a:pt x="348" y="1319"/>
                    </a:lnTo>
                    <a:lnTo>
                      <a:pt x="351" y="1356"/>
                    </a:lnTo>
                    <a:lnTo>
                      <a:pt x="351" y="1391"/>
                    </a:lnTo>
                    <a:lnTo>
                      <a:pt x="350" y="1427"/>
                    </a:lnTo>
                    <a:lnTo>
                      <a:pt x="346" y="1463"/>
                    </a:lnTo>
                    <a:lnTo>
                      <a:pt x="340" y="1499"/>
                    </a:lnTo>
                    <a:lnTo>
                      <a:pt x="333" y="1535"/>
                    </a:lnTo>
                    <a:lnTo>
                      <a:pt x="325" y="1572"/>
                    </a:lnTo>
                    <a:lnTo>
                      <a:pt x="314" y="1609"/>
                    </a:lnTo>
                    <a:lnTo>
                      <a:pt x="303" y="1644"/>
                    </a:lnTo>
                    <a:lnTo>
                      <a:pt x="291" y="1681"/>
                    </a:lnTo>
                    <a:lnTo>
                      <a:pt x="278" y="1718"/>
                    </a:lnTo>
                    <a:lnTo>
                      <a:pt x="264" y="1754"/>
                    </a:lnTo>
                    <a:lnTo>
                      <a:pt x="236" y="1829"/>
                    </a:lnTo>
                    <a:lnTo>
                      <a:pt x="206" y="1904"/>
                    </a:lnTo>
                    <a:lnTo>
                      <a:pt x="191" y="1940"/>
                    </a:lnTo>
                    <a:lnTo>
                      <a:pt x="178" y="1978"/>
                    </a:lnTo>
                    <a:lnTo>
                      <a:pt x="164" y="2015"/>
                    </a:lnTo>
                    <a:lnTo>
                      <a:pt x="152" y="2053"/>
                    </a:lnTo>
                    <a:lnTo>
                      <a:pt x="140" y="2091"/>
                    </a:lnTo>
                    <a:lnTo>
                      <a:pt x="130" y="2128"/>
                    </a:lnTo>
                    <a:lnTo>
                      <a:pt x="121" y="2166"/>
                    </a:lnTo>
                    <a:lnTo>
                      <a:pt x="113" y="2204"/>
                    </a:lnTo>
                    <a:lnTo>
                      <a:pt x="107" y="2242"/>
                    </a:lnTo>
                    <a:lnTo>
                      <a:pt x="102" y="2280"/>
                    </a:lnTo>
                    <a:lnTo>
                      <a:pt x="100" y="2318"/>
                    </a:lnTo>
                    <a:lnTo>
                      <a:pt x="100" y="2355"/>
                    </a:lnTo>
                    <a:lnTo>
                      <a:pt x="112" y="2334"/>
                    </a:lnTo>
                    <a:lnTo>
                      <a:pt x="123" y="2311"/>
                    </a:lnTo>
                    <a:lnTo>
                      <a:pt x="134" y="2287"/>
                    </a:lnTo>
                    <a:lnTo>
                      <a:pt x="144" y="2264"/>
                    </a:lnTo>
                    <a:lnTo>
                      <a:pt x="164" y="2215"/>
                    </a:lnTo>
                    <a:lnTo>
                      <a:pt x="182" y="2165"/>
                    </a:lnTo>
                    <a:lnTo>
                      <a:pt x="200" y="2114"/>
                    </a:lnTo>
                    <a:lnTo>
                      <a:pt x="217" y="2062"/>
                    </a:lnTo>
                    <a:lnTo>
                      <a:pt x="234" y="2010"/>
                    </a:lnTo>
                    <a:lnTo>
                      <a:pt x="249" y="1957"/>
                    </a:lnTo>
                    <a:lnTo>
                      <a:pt x="265" y="1904"/>
                    </a:lnTo>
                    <a:lnTo>
                      <a:pt x="281" y="1851"/>
                    </a:lnTo>
                    <a:lnTo>
                      <a:pt x="298" y="1797"/>
                    </a:lnTo>
                    <a:lnTo>
                      <a:pt x="315" y="1745"/>
                    </a:lnTo>
                    <a:lnTo>
                      <a:pt x="334" y="1692"/>
                    </a:lnTo>
                    <a:lnTo>
                      <a:pt x="354" y="1641"/>
                    </a:lnTo>
                    <a:lnTo>
                      <a:pt x="364" y="1616"/>
                    </a:lnTo>
                    <a:lnTo>
                      <a:pt x="375" y="1591"/>
                    </a:lnTo>
                    <a:lnTo>
                      <a:pt x="386" y="1566"/>
                    </a:lnTo>
                    <a:lnTo>
                      <a:pt x="399" y="1542"/>
                    </a:lnTo>
                    <a:lnTo>
                      <a:pt x="425" y="1534"/>
                    </a:lnTo>
                    <a:lnTo>
                      <a:pt x="452" y="1528"/>
                    </a:lnTo>
                    <a:lnTo>
                      <a:pt x="479" y="1521"/>
                    </a:lnTo>
                    <a:lnTo>
                      <a:pt x="506" y="1516"/>
                    </a:lnTo>
                    <a:lnTo>
                      <a:pt x="559" y="1504"/>
                    </a:lnTo>
                    <a:lnTo>
                      <a:pt x="613" y="1491"/>
                    </a:lnTo>
                    <a:lnTo>
                      <a:pt x="639" y="1483"/>
                    </a:lnTo>
                    <a:lnTo>
                      <a:pt x="664" y="1476"/>
                    </a:lnTo>
                    <a:lnTo>
                      <a:pt x="688" y="1466"/>
                    </a:lnTo>
                    <a:lnTo>
                      <a:pt x="712" y="1455"/>
                    </a:lnTo>
                    <a:lnTo>
                      <a:pt x="735" y="1442"/>
                    </a:lnTo>
                    <a:lnTo>
                      <a:pt x="758" y="1427"/>
                    </a:lnTo>
                    <a:lnTo>
                      <a:pt x="768" y="1419"/>
                    </a:lnTo>
                    <a:lnTo>
                      <a:pt x="778" y="1411"/>
                    </a:lnTo>
                    <a:lnTo>
                      <a:pt x="788" y="1402"/>
                    </a:lnTo>
                    <a:lnTo>
                      <a:pt x="797" y="1392"/>
                    </a:lnTo>
                    <a:lnTo>
                      <a:pt x="790" y="1373"/>
                    </a:lnTo>
                    <a:lnTo>
                      <a:pt x="783" y="1354"/>
                    </a:lnTo>
                    <a:lnTo>
                      <a:pt x="778" y="1334"/>
                    </a:lnTo>
                    <a:lnTo>
                      <a:pt x="775" y="1314"/>
                    </a:lnTo>
                    <a:lnTo>
                      <a:pt x="772" y="1294"/>
                    </a:lnTo>
                    <a:lnTo>
                      <a:pt x="771" y="1274"/>
                    </a:lnTo>
                    <a:lnTo>
                      <a:pt x="771" y="1253"/>
                    </a:lnTo>
                    <a:lnTo>
                      <a:pt x="772" y="1232"/>
                    </a:lnTo>
                    <a:lnTo>
                      <a:pt x="773" y="1212"/>
                    </a:lnTo>
                    <a:lnTo>
                      <a:pt x="776" y="1191"/>
                    </a:lnTo>
                    <a:lnTo>
                      <a:pt x="779" y="1171"/>
                    </a:lnTo>
                    <a:lnTo>
                      <a:pt x="784" y="1149"/>
                    </a:lnTo>
                    <a:lnTo>
                      <a:pt x="789" y="1129"/>
                    </a:lnTo>
                    <a:lnTo>
                      <a:pt x="794" y="1107"/>
                    </a:lnTo>
                    <a:lnTo>
                      <a:pt x="800" y="1087"/>
                    </a:lnTo>
                    <a:lnTo>
                      <a:pt x="807" y="1065"/>
                    </a:lnTo>
                    <a:lnTo>
                      <a:pt x="822" y="1024"/>
                    </a:lnTo>
                    <a:lnTo>
                      <a:pt x="838" y="982"/>
                    </a:lnTo>
                    <a:lnTo>
                      <a:pt x="855" y="940"/>
                    </a:lnTo>
                    <a:lnTo>
                      <a:pt x="873" y="899"/>
                    </a:lnTo>
                    <a:lnTo>
                      <a:pt x="890" y="857"/>
                    </a:lnTo>
                    <a:lnTo>
                      <a:pt x="907" y="817"/>
                    </a:lnTo>
                    <a:lnTo>
                      <a:pt x="923" y="777"/>
                    </a:lnTo>
                    <a:lnTo>
                      <a:pt x="937" y="739"/>
                    </a:lnTo>
                    <a:lnTo>
                      <a:pt x="944" y="740"/>
                    </a:lnTo>
                    <a:lnTo>
                      <a:pt x="951" y="740"/>
                    </a:lnTo>
                    <a:lnTo>
                      <a:pt x="957" y="742"/>
                    </a:lnTo>
                    <a:lnTo>
                      <a:pt x="963" y="744"/>
                    </a:lnTo>
                    <a:lnTo>
                      <a:pt x="969" y="746"/>
                    </a:lnTo>
                    <a:lnTo>
                      <a:pt x="974" y="749"/>
                    </a:lnTo>
                    <a:lnTo>
                      <a:pt x="979" y="753"/>
                    </a:lnTo>
                    <a:lnTo>
                      <a:pt x="983" y="757"/>
                    </a:lnTo>
                    <a:lnTo>
                      <a:pt x="991" y="766"/>
                    </a:lnTo>
                    <a:lnTo>
                      <a:pt x="999" y="776"/>
                    </a:lnTo>
                    <a:lnTo>
                      <a:pt x="1005" y="788"/>
                    </a:lnTo>
                    <a:lnTo>
                      <a:pt x="1010" y="800"/>
                    </a:lnTo>
                    <a:lnTo>
                      <a:pt x="1019" y="828"/>
                    </a:lnTo>
                    <a:lnTo>
                      <a:pt x="1028" y="856"/>
                    </a:lnTo>
                    <a:lnTo>
                      <a:pt x="1032" y="870"/>
                    </a:lnTo>
                    <a:lnTo>
                      <a:pt x="1036" y="884"/>
                    </a:lnTo>
                    <a:lnTo>
                      <a:pt x="1041" y="897"/>
                    </a:lnTo>
                    <a:lnTo>
                      <a:pt x="1046" y="910"/>
                    </a:lnTo>
                    <a:lnTo>
                      <a:pt x="1025" y="974"/>
                    </a:lnTo>
                    <a:lnTo>
                      <a:pt x="1003" y="1039"/>
                    </a:lnTo>
                    <a:lnTo>
                      <a:pt x="980" y="1104"/>
                    </a:lnTo>
                    <a:lnTo>
                      <a:pt x="956" y="1169"/>
                    </a:lnTo>
                    <a:lnTo>
                      <a:pt x="906" y="1299"/>
                    </a:lnTo>
                    <a:lnTo>
                      <a:pt x="858" y="1429"/>
                    </a:lnTo>
                    <a:lnTo>
                      <a:pt x="835" y="1495"/>
                    </a:lnTo>
                    <a:lnTo>
                      <a:pt x="812" y="1560"/>
                    </a:lnTo>
                    <a:lnTo>
                      <a:pt x="791" y="1625"/>
                    </a:lnTo>
                    <a:lnTo>
                      <a:pt x="771" y="1691"/>
                    </a:lnTo>
                    <a:lnTo>
                      <a:pt x="752" y="1756"/>
                    </a:lnTo>
                    <a:lnTo>
                      <a:pt x="734" y="1820"/>
                    </a:lnTo>
                    <a:lnTo>
                      <a:pt x="727" y="1852"/>
                    </a:lnTo>
                    <a:lnTo>
                      <a:pt x="720" y="1884"/>
                    </a:lnTo>
                    <a:lnTo>
                      <a:pt x="713" y="1917"/>
                    </a:lnTo>
                    <a:lnTo>
                      <a:pt x="707" y="1949"/>
                    </a:lnTo>
                    <a:lnTo>
                      <a:pt x="736" y="1894"/>
                    </a:lnTo>
                    <a:lnTo>
                      <a:pt x="765" y="1838"/>
                    </a:lnTo>
                    <a:lnTo>
                      <a:pt x="792" y="1780"/>
                    </a:lnTo>
                    <a:lnTo>
                      <a:pt x="817" y="1721"/>
                    </a:lnTo>
                    <a:lnTo>
                      <a:pt x="842" y="1662"/>
                    </a:lnTo>
                    <a:lnTo>
                      <a:pt x="867" y="1602"/>
                    </a:lnTo>
                    <a:lnTo>
                      <a:pt x="890" y="1540"/>
                    </a:lnTo>
                    <a:lnTo>
                      <a:pt x="914" y="1479"/>
                    </a:lnTo>
                    <a:lnTo>
                      <a:pt x="961" y="1355"/>
                    </a:lnTo>
                    <a:lnTo>
                      <a:pt x="1007" y="1230"/>
                    </a:lnTo>
                    <a:lnTo>
                      <a:pt x="1031" y="1169"/>
                    </a:lnTo>
                    <a:lnTo>
                      <a:pt x="1055" y="1107"/>
                    </a:lnTo>
                    <a:lnTo>
                      <a:pt x="1080" y="1046"/>
                    </a:lnTo>
                    <a:lnTo>
                      <a:pt x="1107" y="985"/>
                    </a:lnTo>
                    <a:lnTo>
                      <a:pt x="1124" y="999"/>
                    </a:lnTo>
                    <a:lnTo>
                      <a:pt x="1139" y="1012"/>
                    </a:lnTo>
                    <a:lnTo>
                      <a:pt x="1151" y="1026"/>
                    </a:lnTo>
                    <a:lnTo>
                      <a:pt x="1162" y="1041"/>
                    </a:lnTo>
                    <a:lnTo>
                      <a:pt x="1170" y="1056"/>
                    </a:lnTo>
                    <a:lnTo>
                      <a:pt x="1176" y="1071"/>
                    </a:lnTo>
                    <a:lnTo>
                      <a:pt x="1181" y="1088"/>
                    </a:lnTo>
                    <a:lnTo>
                      <a:pt x="1184" y="1104"/>
                    </a:lnTo>
                    <a:lnTo>
                      <a:pt x="1185" y="1120"/>
                    </a:lnTo>
                    <a:lnTo>
                      <a:pt x="1184" y="1137"/>
                    </a:lnTo>
                    <a:lnTo>
                      <a:pt x="1183" y="1154"/>
                    </a:lnTo>
                    <a:lnTo>
                      <a:pt x="1180" y="1171"/>
                    </a:lnTo>
                    <a:lnTo>
                      <a:pt x="1176" y="1188"/>
                    </a:lnTo>
                    <a:lnTo>
                      <a:pt x="1171" y="1207"/>
                    </a:lnTo>
                    <a:lnTo>
                      <a:pt x="1165" y="1224"/>
                    </a:lnTo>
                    <a:lnTo>
                      <a:pt x="1159" y="1242"/>
                    </a:lnTo>
                    <a:lnTo>
                      <a:pt x="1143" y="1279"/>
                    </a:lnTo>
                    <a:lnTo>
                      <a:pt x="1127" y="1316"/>
                    </a:lnTo>
                    <a:lnTo>
                      <a:pt x="1109" y="1352"/>
                    </a:lnTo>
                    <a:lnTo>
                      <a:pt x="1093" y="1389"/>
                    </a:lnTo>
                    <a:lnTo>
                      <a:pt x="1076" y="1425"/>
                    </a:lnTo>
                    <a:lnTo>
                      <a:pt x="1062" y="1462"/>
                    </a:lnTo>
                    <a:lnTo>
                      <a:pt x="1057" y="1479"/>
                    </a:lnTo>
                    <a:lnTo>
                      <a:pt x="1052" y="1496"/>
                    </a:lnTo>
                    <a:lnTo>
                      <a:pt x="1048" y="1515"/>
                    </a:lnTo>
                    <a:lnTo>
                      <a:pt x="1046" y="1531"/>
                    </a:lnTo>
                    <a:lnTo>
                      <a:pt x="1038" y="1557"/>
                    </a:lnTo>
                    <a:lnTo>
                      <a:pt x="1030" y="1582"/>
                    </a:lnTo>
                    <a:lnTo>
                      <a:pt x="1021" y="1606"/>
                    </a:lnTo>
                    <a:lnTo>
                      <a:pt x="1012" y="1631"/>
                    </a:lnTo>
                    <a:lnTo>
                      <a:pt x="1002" y="1655"/>
                    </a:lnTo>
                    <a:lnTo>
                      <a:pt x="992" y="1680"/>
                    </a:lnTo>
                    <a:lnTo>
                      <a:pt x="981" y="1704"/>
                    </a:lnTo>
                    <a:lnTo>
                      <a:pt x="969" y="1727"/>
                    </a:lnTo>
                    <a:lnTo>
                      <a:pt x="957" y="1750"/>
                    </a:lnTo>
                    <a:lnTo>
                      <a:pt x="944" y="1773"/>
                    </a:lnTo>
                    <a:lnTo>
                      <a:pt x="930" y="1794"/>
                    </a:lnTo>
                    <a:lnTo>
                      <a:pt x="915" y="1815"/>
                    </a:lnTo>
                    <a:lnTo>
                      <a:pt x="900" y="1836"/>
                    </a:lnTo>
                    <a:lnTo>
                      <a:pt x="885" y="1856"/>
                    </a:lnTo>
                    <a:lnTo>
                      <a:pt x="869" y="1874"/>
                    </a:lnTo>
                    <a:lnTo>
                      <a:pt x="852" y="1893"/>
                    </a:lnTo>
                    <a:lnTo>
                      <a:pt x="834" y="1910"/>
                    </a:lnTo>
                    <a:lnTo>
                      <a:pt x="816" y="1926"/>
                    </a:lnTo>
                    <a:lnTo>
                      <a:pt x="797" y="1940"/>
                    </a:lnTo>
                    <a:lnTo>
                      <a:pt x="777" y="1954"/>
                    </a:lnTo>
                    <a:lnTo>
                      <a:pt x="757" y="1967"/>
                    </a:lnTo>
                    <a:lnTo>
                      <a:pt x="735" y="1979"/>
                    </a:lnTo>
                    <a:lnTo>
                      <a:pt x="713" y="1989"/>
                    </a:lnTo>
                    <a:lnTo>
                      <a:pt x="690" y="1998"/>
                    </a:lnTo>
                    <a:lnTo>
                      <a:pt x="667" y="2005"/>
                    </a:lnTo>
                    <a:lnTo>
                      <a:pt x="642" y="2012"/>
                    </a:lnTo>
                    <a:lnTo>
                      <a:pt x="617" y="2016"/>
                    </a:lnTo>
                    <a:lnTo>
                      <a:pt x="591" y="2019"/>
                    </a:lnTo>
                    <a:lnTo>
                      <a:pt x="564" y="2020"/>
                    </a:lnTo>
                    <a:lnTo>
                      <a:pt x="536" y="2019"/>
                    </a:lnTo>
                    <a:lnTo>
                      <a:pt x="508" y="2017"/>
                    </a:lnTo>
                    <a:lnTo>
                      <a:pt x="478" y="2013"/>
                    </a:lnTo>
                    <a:lnTo>
                      <a:pt x="459" y="2024"/>
                    </a:lnTo>
                    <a:lnTo>
                      <a:pt x="419" y="1927"/>
                    </a:lnTo>
                    <a:lnTo>
                      <a:pt x="405" y="1947"/>
                    </a:lnTo>
                    <a:lnTo>
                      <a:pt x="392" y="1967"/>
                    </a:lnTo>
                    <a:lnTo>
                      <a:pt x="379" y="1989"/>
                    </a:lnTo>
                    <a:lnTo>
                      <a:pt x="368" y="2012"/>
                    </a:lnTo>
                    <a:lnTo>
                      <a:pt x="357" y="2034"/>
                    </a:lnTo>
                    <a:lnTo>
                      <a:pt x="348" y="2057"/>
                    </a:lnTo>
                    <a:lnTo>
                      <a:pt x="339" y="2082"/>
                    </a:lnTo>
                    <a:lnTo>
                      <a:pt x="331" y="2106"/>
                    </a:lnTo>
                    <a:lnTo>
                      <a:pt x="301" y="2205"/>
                    </a:lnTo>
                    <a:lnTo>
                      <a:pt x="272" y="2302"/>
                    </a:lnTo>
                    <a:lnTo>
                      <a:pt x="264" y="2325"/>
                    </a:lnTo>
                    <a:lnTo>
                      <a:pt x="255" y="2348"/>
                    </a:lnTo>
                    <a:lnTo>
                      <a:pt x="246" y="2371"/>
                    </a:lnTo>
                    <a:lnTo>
                      <a:pt x="236" y="2391"/>
                    </a:lnTo>
                    <a:lnTo>
                      <a:pt x="225" y="2412"/>
                    </a:lnTo>
                    <a:lnTo>
                      <a:pt x="212" y="2431"/>
                    </a:lnTo>
                    <a:lnTo>
                      <a:pt x="199" y="2449"/>
                    </a:lnTo>
                    <a:lnTo>
                      <a:pt x="186" y="2467"/>
                    </a:lnTo>
                    <a:lnTo>
                      <a:pt x="170" y="2482"/>
                    </a:lnTo>
                    <a:lnTo>
                      <a:pt x="154" y="2497"/>
                    </a:lnTo>
                    <a:lnTo>
                      <a:pt x="136" y="2510"/>
                    </a:lnTo>
                    <a:lnTo>
                      <a:pt x="116" y="2521"/>
                    </a:lnTo>
                    <a:lnTo>
                      <a:pt x="95" y="2530"/>
                    </a:lnTo>
                    <a:lnTo>
                      <a:pt x="72" y="2538"/>
                    </a:lnTo>
                    <a:lnTo>
                      <a:pt x="47" y="2545"/>
                    </a:lnTo>
                    <a:lnTo>
                      <a:pt x="20" y="2549"/>
                    </a:lnTo>
                    <a:lnTo>
                      <a:pt x="12" y="2511"/>
                    </a:lnTo>
                    <a:lnTo>
                      <a:pt x="7" y="2473"/>
                    </a:lnTo>
                    <a:lnTo>
                      <a:pt x="3" y="2435"/>
                    </a:lnTo>
                    <a:lnTo>
                      <a:pt x="1" y="2399"/>
                    </a:lnTo>
                    <a:lnTo>
                      <a:pt x="0" y="2362"/>
                    </a:lnTo>
                    <a:lnTo>
                      <a:pt x="1" y="2326"/>
                    </a:lnTo>
                    <a:lnTo>
                      <a:pt x="4" y="2289"/>
                    </a:lnTo>
                    <a:lnTo>
                      <a:pt x="7" y="2254"/>
                    </a:lnTo>
                    <a:lnTo>
                      <a:pt x="12" y="2218"/>
                    </a:lnTo>
                    <a:lnTo>
                      <a:pt x="18" y="2182"/>
                    </a:lnTo>
                    <a:lnTo>
                      <a:pt x="25" y="2148"/>
                    </a:lnTo>
                    <a:lnTo>
                      <a:pt x="33" y="2112"/>
                    </a:lnTo>
                    <a:lnTo>
                      <a:pt x="42" y="2078"/>
                    </a:lnTo>
                    <a:lnTo>
                      <a:pt x="51" y="2042"/>
                    </a:lnTo>
                    <a:lnTo>
                      <a:pt x="61" y="2007"/>
                    </a:lnTo>
                    <a:lnTo>
                      <a:pt x="71" y="1973"/>
                    </a:lnTo>
                    <a:lnTo>
                      <a:pt x="115" y="1834"/>
                    </a:lnTo>
                    <a:lnTo>
                      <a:pt x="159" y="1696"/>
                    </a:lnTo>
                    <a:lnTo>
                      <a:pt x="169" y="1662"/>
                    </a:lnTo>
                    <a:lnTo>
                      <a:pt x="178" y="1627"/>
                    </a:lnTo>
                    <a:lnTo>
                      <a:pt x="187" y="1591"/>
                    </a:lnTo>
                    <a:lnTo>
                      <a:pt x="195" y="1557"/>
                    </a:lnTo>
                    <a:lnTo>
                      <a:pt x="203" y="1521"/>
                    </a:lnTo>
                    <a:lnTo>
                      <a:pt x="209" y="1485"/>
                    </a:lnTo>
                    <a:lnTo>
                      <a:pt x="215" y="1450"/>
                    </a:lnTo>
                    <a:lnTo>
                      <a:pt x="220" y="1413"/>
                    </a:lnTo>
                    <a:lnTo>
                      <a:pt x="204" y="1437"/>
                    </a:lnTo>
                    <a:lnTo>
                      <a:pt x="190" y="1464"/>
                    </a:lnTo>
                    <a:lnTo>
                      <a:pt x="176" y="1493"/>
                    </a:lnTo>
                    <a:lnTo>
                      <a:pt x="163" y="1524"/>
                    </a:lnTo>
                    <a:lnTo>
                      <a:pt x="149" y="1558"/>
                    </a:lnTo>
                    <a:lnTo>
                      <a:pt x="136" y="1593"/>
                    </a:lnTo>
                    <a:lnTo>
                      <a:pt x="124" y="1630"/>
                    </a:lnTo>
                    <a:lnTo>
                      <a:pt x="111" y="1668"/>
                    </a:lnTo>
                    <a:lnTo>
                      <a:pt x="86" y="1745"/>
                    </a:lnTo>
                    <a:lnTo>
                      <a:pt x="61" y="1823"/>
                    </a:lnTo>
                    <a:lnTo>
                      <a:pt x="35" y="1899"/>
                    </a:lnTo>
                    <a:lnTo>
                      <a:pt x="10" y="1971"/>
                    </a:lnTo>
                    <a:lnTo>
                      <a:pt x="5" y="1905"/>
                    </a:lnTo>
                    <a:lnTo>
                      <a:pt x="3" y="1839"/>
                    </a:lnTo>
                    <a:lnTo>
                      <a:pt x="3" y="1774"/>
                    </a:lnTo>
                    <a:lnTo>
                      <a:pt x="5" y="1709"/>
                    </a:lnTo>
                    <a:lnTo>
                      <a:pt x="9" y="1645"/>
                    </a:lnTo>
                    <a:lnTo>
                      <a:pt x="15" y="1582"/>
                    </a:lnTo>
                    <a:lnTo>
                      <a:pt x="23" y="1518"/>
                    </a:lnTo>
                    <a:lnTo>
                      <a:pt x="33" y="1455"/>
                    </a:lnTo>
                    <a:lnTo>
                      <a:pt x="45" y="1392"/>
                    </a:lnTo>
                    <a:lnTo>
                      <a:pt x="57" y="1330"/>
                    </a:lnTo>
                    <a:lnTo>
                      <a:pt x="71" y="1267"/>
                    </a:lnTo>
                    <a:lnTo>
                      <a:pt x="86" y="1205"/>
                    </a:lnTo>
                    <a:lnTo>
                      <a:pt x="103" y="1144"/>
                    </a:lnTo>
                    <a:lnTo>
                      <a:pt x="120" y="1083"/>
                    </a:lnTo>
                    <a:lnTo>
                      <a:pt x="139" y="1022"/>
                    </a:lnTo>
                    <a:lnTo>
                      <a:pt x="158" y="961"/>
                    </a:lnTo>
                    <a:lnTo>
                      <a:pt x="178" y="901"/>
                    </a:lnTo>
                    <a:lnTo>
                      <a:pt x="199" y="840"/>
                    </a:lnTo>
                    <a:lnTo>
                      <a:pt x="221" y="780"/>
                    </a:lnTo>
                    <a:lnTo>
                      <a:pt x="243" y="719"/>
                    </a:lnTo>
                    <a:lnTo>
                      <a:pt x="288" y="599"/>
                    </a:lnTo>
                    <a:lnTo>
                      <a:pt x="333" y="479"/>
                    </a:lnTo>
                    <a:lnTo>
                      <a:pt x="379" y="360"/>
                    </a:lnTo>
                    <a:lnTo>
                      <a:pt x="425" y="240"/>
                    </a:lnTo>
                    <a:lnTo>
                      <a:pt x="446" y="181"/>
                    </a:lnTo>
                    <a:lnTo>
                      <a:pt x="468" y="120"/>
                    </a:lnTo>
                    <a:lnTo>
                      <a:pt x="488" y="60"/>
                    </a:lnTo>
                    <a:lnTo>
                      <a:pt x="508" y="0"/>
                    </a:lnTo>
                    <a:lnTo>
                      <a:pt x="530" y="23"/>
                    </a:lnTo>
                    <a:lnTo>
                      <a:pt x="551" y="46"/>
                    </a:lnTo>
                    <a:lnTo>
                      <a:pt x="573" y="70"/>
                    </a:lnTo>
                    <a:lnTo>
                      <a:pt x="593" y="94"/>
                    </a:lnTo>
                    <a:lnTo>
                      <a:pt x="612" y="119"/>
                    </a:lnTo>
                    <a:lnTo>
                      <a:pt x="630" y="145"/>
                    </a:lnTo>
                    <a:lnTo>
                      <a:pt x="648" y="171"/>
                    </a:lnTo>
                    <a:lnTo>
                      <a:pt x="665" y="198"/>
                    </a:lnTo>
                    <a:lnTo>
                      <a:pt x="681" y="225"/>
                    </a:lnTo>
                    <a:lnTo>
                      <a:pt x="697" y="253"/>
                    </a:lnTo>
                    <a:lnTo>
                      <a:pt x="712" y="281"/>
                    </a:lnTo>
                    <a:lnTo>
                      <a:pt x="726" y="311"/>
                    </a:lnTo>
                    <a:lnTo>
                      <a:pt x="741" y="340"/>
                    </a:lnTo>
                    <a:lnTo>
                      <a:pt x="754" y="369"/>
                    </a:lnTo>
                    <a:lnTo>
                      <a:pt x="766" y="398"/>
                    </a:lnTo>
                    <a:lnTo>
                      <a:pt x="778" y="428"/>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4" name="Freeform 55">
                <a:extLst>
                  <a:ext uri="{FF2B5EF4-FFF2-40B4-BE49-F238E27FC236}">
                    <a16:creationId xmlns:a16="http://schemas.microsoft.com/office/drawing/2014/main" id="{E424C8CC-627E-4A62-94E8-D9093012DC25}"/>
                  </a:ext>
                </a:extLst>
              </p:cNvPr>
              <p:cNvSpPr>
                <a:spLocks/>
              </p:cNvSpPr>
              <p:nvPr/>
            </p:nvSpPr>
            <p:spPr bwMode="auto">
              <a:xfrm>
                <a:off x="4084" y="2395"/>
                <a:ext cx="10" cy="8"/>
              </a:xfrm>
              <a:custGeom>
                <a:avLst/>
                <a:gdLst>
                  <a:gd name="T0" fmla="*/ 0 w 70"/>
                  <a:gd name="T1" fmla="*/ 0 h 87"/>
                  <a:gd name="T2" fmla="*/ 0 w 70"/>
                  <a:gd name="T3" fmla="*/ 0 h 87"/>
                  <a:gd name="T4" fmla="*/ 0 w 70"/>
                  <a:gd name="T5" fmla="*/ 0 h 87"/>
                  <a:gd name="T6" fmla="*/ 0 w 70"/>
                  <a:gd name="T7" fmla="*/ 0 h 87"/>
                  <a:gd name="T8" fmla="*/ 0 w 70"/>
                  <a:gd name="T9" fmla="*/ 0 h 87"/>
                  <a:gd name="T10" fmla="*/ 0 w 70"/>
                  <a:gd name="T11" fmla="*/ 0 h 87"/>
                  <a:gd name="T12" fmla="*/ 0 w 70"/>
                  <a:gd name="T13" fmla="*/ 0 h 87"/>
                  <a:gd name="T14" fmla="*/ 0 w 70"/>
                  <a:gd name="T15" fmla="*/ 0 h 87"/>
                  <a:gd name="T16" fmla="*/ 0 w 70"/>
                  <a:gd name="T17" fmla="*/ 0 h 87"/>
                  <a:gd name="T18" fmla="*/ 0 w 70"/>
                  <a:gd name="T19" fmla="*/ 0 h 87"/>
                  <a:gd name="T20" fmla="*/ 0 w 70"/>
                  <a:gd name="T21" fmla="*/ 0 h 87"/>
                  <a:gd name="T22" fmla="*/ 0 w 70"/>
                  <a:gd name="T23" fmla="*/ 0 h 87"/>
                  <a:gd name="T24" fmla="*/ 0 w 70"/>
                  <a:gd name="T25" fmla="*/ 0 h 87"/>
                  <a:gd name="T26" fmla="*/ 0 w 70"/>
                  <a:gd name="T27" fmla="*/ 0 h 87"/>
                  <a:gd name="T28" fmla="*/ 0 w 70"/>
                  <a:gd name="T29" fmla="*/ 0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0" h="87">
                    <a:moveTo>
                      <a:pt x="70" y="22"/>
                    </a:moveTo>
                    <a:lnTo>
                      <a:pt x="70" y="87"/>
                    </a:lnTo>
                    <a:lnTo>
                      <a:pt x="0" y="0"/>
                    </a:lnTo>
                    <a:lnTo>
                      <a:pt x="4" y="3"/>
                    </a:lnTo>
                    <a:lnTo>
                      <a:pt x="8" y="4"/>
                    </a:lnTo>
                    <a:lnTo>
                      <a:pt x="13" y="4"/>
                    </a:lnTo>
                    <a:lnTo>
                      <a:pt x="18" y="4"/>
                    </a:lnTo>
                    <a:lnTo>
                      <a:pt x="28" y="4"/>
                    </a:lnTo>
                    <a:lnTo>
                      <a:pt x="39" y="4"/>
                    </a:lnTo>
                    <a:lnTo>
                      <a:pt x="48" y="4"/>
                    </a:lnTo>
                    <a:lnTo>
                      <a:pt x="57" y="7"/>
                    </a:lnTo>
                    <a:lnTo>
                      <a:pt x="61" y="9"/>
                    </a:lnTo>
                    <a:lnTo>
                      <a:pt x="64" y="12"/>
                    </a:lnTo>
                    <a:lnTo>
                      <a:pt x="67" y="17"/>
                    </a:lnTo>
                    <a:lnTo>
                      <a:pt x="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5" name="Freeform 56">
                <a:extLst>
                  <a:ext uri="{FF2B5EF4-FFF2-40B4-BE49-F238E27FC236}">
                    <a16:creationId xmlns:a16="http://schemas.microsoft.com/office/drawing/2014/main" id="{2BE6444B-8322-4BFD-97F1-B4A9D139F92A}"/>
                  </a:ext>
                </a:extLst>
              </p:cNvPr>
              <p:cNvSpPr>
                <a:spLocks/>
              </p:cNvSpPr>
              <p:nvPr/>
            </p:nvSpPr>
            <p:spPr bwMode="auto">
              <a:xfrm>
                <a:off x="3758" y="2397"/>
                <a:ext cx="27" cy="15"/>
              </a:xfrm>
              <a:custGeom>
                <a:avLst/>
                <a:gdLst>
                  <a:gd name="T0" fmla="*/ 0 w 190"/>
                  <a:gd name="T1" fmla="*/ 0 h 162"/>
                  <a:gd name="T2" fmla="*/ 0 w 190"/>
                  <a:gd name="T3" fmla="*/ 0 h 162"/>
                  <a:gd name="T4" fmla="*/ 0 w 190"/>
                  <a:gd name="T5" fmla="*/ 0 h 162"/>
                  <a:gd name="T6" fmla="*/ 0 w 190"/>
                  <a:gd name="T7" fmla="*/ 0 h 162"/>
                  <a:gd name="T8" fmla="*/ 0 w 190"/>
                  <a:gd name="T9" fmla="*/ 0 h 162"/>
                  <a:gd name="T10" fmla="*/ 0 w 190"/>
                  <a:gd name="T11" fmla="*/ 0 h 162"/>
                  <a:gd name="T12" fmla="*/ 0 w 190"/>
                  <a:gd name="T13" fmla="*/ 0 h 162"/>
                  <a:gd name="T14" fmla="*/ 0 w 190"/>
                  <a:gd name="T15" fmla="*/ 0 h 162"/>
                  <a:gd name="T16" fmla="*/ 0 w 190"/>
                  <a:gd name="T17" fmla="*/ 0 h 162"/>
                  <a:gd name="T18" fmla="*/ 0 w 190"/>
                  <a:gd name="T19" fmla="*/ 0 h 162"/>
                  <a:gd name="T20" fmla="*/ 0 w 190"/>
                  <a:gd name="T21" fmla="*/ 0 h 162"/>
                  <a:gd name="T22" fmla="*/ 0 w 190"/>
                  <a:gd name="T23" fmla="*/ 0 h 162"/>
                  <a:gd name="T24" fmla="*/ 0 w 190"/>
                  <a:gd name="T25" fmla="*/ 0 h 162"/>
                  <a:gd name="T26" fmla="*/ 0 w 190"/>
                  <a:gd name="T27" fmla="*/ 0 h 162"/>
                  <a:gd name="T28" fmla="*/ 0 w 190"/>
                  <a:gd name="T29" fmla="*/ 0 h 162"/>
                  <a:gd name="T30" fmla="*/ 0 w 190"/>
                  <a:gd name="T31" fmla="*/ 0 h 162"/>
                  <a:gd name="T32" fmla="*/ 0 w 190"/>
                  <a:gd name="T33" fmla="*/ 0 h 162"/>
                  <a:gd name="T34" fmla="*/ 0 w 190"/>
                  <a:gd name="T35" fmla="*/ 0 h 162"/>
                  <a:gd name="T36" fmla="*/ 0 w 190"/>
                  <a:gd name="T37" fmla="*/ 0 h 162"/>
                  <a:gd name="T38" fmla="*/ 0 w 190"/>
                  <a:gd name="T39" fmla="*/ 0 h 162"/>
                  <a:gd name="T40" fmla="*/ 0 w 190"/>
                  <a:gd name="T41" fmla="*/ 0 h 162"/>
                  <a:gd name="T42" fmla="*/ 0 w 190"/>
                  <a:gd name="T43" fmla="*/ 0 h 162"/>
                  <a:gd name="T44" fmla="*/ 0 w 190"/>
                  <a:gd name="T45" fmla="*/ 0 h 162"/>
                  <a:gd name="T46" fmla="*/ 0 w 190"/>
                  <a:gd name="T47" fmla="*/ 0 h 1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90" h="162">
                    <a:moveTo>
                      <a:pt x="190" y="139"/>
                    </a:moveTo>
                    <a:lnTo>
                      <a:pt x="180" y="138"/>
                    </a:lnTo>
                    <a:lnTo>
                      <a:pt x="170" y="137"/>
                    </a:lnTo>
                    <a:lnTo>
                      <a:pt x="160" y="138"/>
                    </a:lnTo>
                    <a:lnTo>
                      <a:pt x="149" y="139"/>
                    </a:lnTo>
                    <a:lnTo>
                      <a:pt x="127" y="144"/>
                    </a:lnTo>
                    <a:lnTo>
                      <a:pt x="103" y="150"/>
                    </a:lnTo>
                    <a:lnTo>
                      <a:pt x="78" y="156"/>
                    </a:lnTo>
                    <a:lnTo>
                      <a:pt x="52" y="160"/>
                    </a:lnTo>
                    <a:lnTo>
                      <a:pt x="39" y="162"/>
                    </a:lnTo>
                    <a:lnTo>
                      <a:pt x="26" y="162"/>
                    </a:lnTo>
                    <a:lnTo>
                      <a:pt x="13" y="162"/>
                    </a:lnTo>
                    <a:lnTo>
                      <a:pt x="0" y="161"/>
                    </a:lnTo>
                    <a:lnTo>
                      <a:pt x="0" y="0"/>
                    </a:lnTo>
                    <a:lnTo>
                      <a:pt x="13" y="6"/>
                    </a:lnTo>
                    <a:lnTo>
                      <a:pt x="26" y="14"/>
                    </a:lnTo>
                    <a:lnTo>
                      <a:pt x="38" y="22"/>
                    </a:lnTo>
                    <a:lnTo>
                      <a:pt x="51" y="29"/>
                    </a:lnTo>
                    <a:lnTo>
                      <a:pt x="76" y="46"/>
                    </a:lnTo>
                    <a:lnTo>
                      <a:pt x="99" y="66"/>
                    </a:lnTo>
                    <a:lnTo>
                      <a:pt x="122" y="85"/>
                    </a:lnTo>
                    <a:lnTo>
                      <a:pt x="145" y="104"/>
                    </a:lnTo>
                    <a:lnTo>
                      <a:pt x="167" y="122"/>
                    </a:lnTo>
                    <a:lnTo>
                      <a:pt x="190" y="139"/>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6" name="Freeform 57">
                <a:extLst>
                  <a:ext uri="{FF2B5EF4-FFF2-40B4-BE49-F238E27FC236}">
                    <a16:creationId xmlns:a16="http://schemas.microsoft.com/office/drawing/2014/main" id="{CF73C61C-BBB9-42CE-843F-2C5BE0E819EE}"/>
                  </a:ext>
                </a:extLst>
              </p:cNvPr>
              <p:cNvSpPr>
                <a:spLocks/>
              </p:cNvSpPr>
              <p:nvPr/>
            </p:nvSpPr>
            <p:spPr bwMode="auto">
              <a:xfrm>
                <a:off x="4679" y="2397"/>
                <a:ext cx="32" cy="18"/>
              </a:xfrm>
              <a:custGeom>
                <a:avLst/>
                <a:gdLst>
                  <a:gd name="T0" fmla="*/ 0 w 226"/>
                  <a:gd name="T1" fmla="*/ 0 h 197"/>
                  <a:gd name="T2" fmla="*/ 0 w 226"/>
                  <a:gd name="T3" fmla="*/ 0 h 197"/>
                  <a:gd name="T4" fmla="*/ 0 w 226"/>
                  <a:gd name="T5" fmla="*/ 0 h 197"/>
                  <a:gd name="T6" fmla="*/ 0 w 226"/>
                  <a:gd name="T7" fmla="*/ 0 h 197"/>
                  <a:gd name="T8" fmla="*/ 0 w 226"/>
                  <a:gd name="T9" fmla="*/ 0 h 197"/>
                  <a:gd name="T10" fmla="*/ 0 w 226"/>
                  <a:gd name="T11" fmla="*/ 0 h 197"/>
                  <a:gd name="T12" fmla="*/ 0 w 226"/>
                  <a:gd name="T13" fmla="*/ 0 h 197"/>
                  <a:gd name="T14" fmla="*/ 0 w 226"/>
                  <a:gd name="T15" fmla="*/ 0 h 197"/>
                  <a:gd name="T16" fmla="*/ 0 w 226"/>
                  <a:gd name="T17" fmla="*/ 0 h 197"/>
                  <a:gd name="T18" fmla="*/ 0 w 226"/>
                  <a:gd name="T19" fmla="*/ 0 h 197"/>
                  <a:gd name="T20" fmla="*/ 0 w 226"/>
                  <a:gd name="T21" fmla="*/ 0 h 197"/>
                  <a:gd name="T22" fmla="*/ 0 w 226"/>
                  <a:gd name="T23" fmla="*/ 0 h 197"/>
                  <a:gd name="T24" fmla="*/ 0 w 226"/>
                  <a:gd name="T25" fmla="*/ 0 h 197"/>
                  <a:gd name="T26" fmla="*/ 0 w 226"/>
                  <a:gd name="T27" fmla="*/ 0 h 197"/>
                  <a:gd name="T28" fmla="*/ 0 w 226"/>
                  <a:gd name="T29" fmla="*/ 0 h 197"/>
                  <a:gd name="T30" fmla="*/ 0 w 226"/>
                  <a:gd name="T31" fmla="*/ 0 h 197"/>
                  <a:gd name="T32" fmla="*/ 0 w 226"/>
                  <a:gd name="T33" fmla="*/ 0 h 197"/>
                  <a:gd name="T34" fmla="*/ 0 w 226"/>
                  <a:gd name="T35" fmla="*/ 0 h 197"/>
                  <a:gd name="T36" fmla="*/ 0 w 226"/>
                  <a:gd name="T37" fmla="*/ 0 h 197"/>
                  <a:gd name="T38" fmla="*/ 0 w 226"/>
                  <a:gd name="T39" fmla="*/ 0 h 197"/>
                  <a:gd name="T40" fmla="*/ 0 w 226"/>
                  <a:gd name="T41" fmla="*/ 0 h 197"/>
                  <a:gd name="T42" fmla="*/ 0 w 226"/>
                  <a:gd name="T43" fmla="*/ 0 h 197"/>
                  <a:gd name="T44" fmla="*/ 0 w 226"/>
                  <a:gd name="T45" fmla="*/ 0 h 197"/>
                  <a:gd name="T46" fmla="*/ 0 w 226"/>
                  <a:gd name="T47" fmla="*/ 0 h 197"/>
                  <a:gd name="T48" fmla="*/ 0 w 226"/>
                  <a:gd name="T49" fmla="*/ 0 h 197"/>
                  <a:gd name="T50" fmla="*/ 0 w 226"/>
                  <a:gd name="T51" fmla="*/ 0 h 197"/>
                  <a:gd name="T52" fmla="*/ 0 w 226"/>
                  <a:gd name="T53" fmla="*/ 0 h 197"/>
                  <a:gd name="T54" fmla="*/ 0 w 226"/>
                  <a:gd name="T55" fmla="*/ 0 h 197"/>
                  <a:gd name="T56" fmla="*/ 0 w 226"/>
                  <a:gd name="T57" fmla="*/ 0 h 197"/>
                  <a:gd name="T58" fmla="*/ 0 w 226"/>
                  <a:gd name="T59" fmla="*/ 0 h 197"/>
                  <a:gd name="T60" fmla="*/ 0 w 226"/>
                  <a:gd name="T61" fmla="*/ 0 h 197"/>
                  <a:gd name="T62" fmla="*/ 0 w 226"/>
                  <a:gd name="T63" fmla="*/ 0 h 197"/>
                  <a:gd name="T64" fmla="*/ 0 w 226"/>
                  <a:gd name="T65" fmla="*/ 0 h 197"/>
                  <a:gd name="T66" fmla="*/ 0 w 226"/>
                  <a:gd name="T67" fmla="*/ 0 h 197"/>
                  <a:gd name="T68" fmla="*/ 0 w 226"/>
                  <a:gd name="T69" fmla="*/ 0 h 197"/>
                  <a:gd name="T70" fmla="*/ 0 w 226"/>
                  <a:gd name="T71" fmla="*/ 0 h 197"/>
                  <a:gd name="T72" fmla="*/ 0 w 226"/>
                  <a:gd name="T73" fmla="*/ 0 h 197"/>
                  <a:gd name="T74" fmla="*/ 0 w 226"/>
                  <a:gd name="T75" fmla="*/ 0 h 197"/>
                  <a:gd name="T76" fmla="*/ 0 w 226"/>
                  <a:gd name="T77" fmla="*/ 0 h 197"/>
                  <a:gd name="T78" fmla="*/ 0 w 226"/>
                  <a:gd name="T79" fmla="*/ 0 h 197"/>
                  <a:gd name="T80" fmla="*/ 0 w 226"/>
                  <a:gd name="T81" fmla="*/ 0 h 197"/>
                  <a:gd name="T82" fmla="*/ 0 w 226"/>
                  <a:gd name="T83" fmla="*/ 0 h 197"/>
                  <a:gd name="T84" fmla="*/ 0 w 226"/>
                  <a:gd name="T85" fmla="*/ 0 h 197"/>
                  <a:gd name="T86" fmla="*/ 0 w 226"/>
                  <a:gd name="T87" fmla="*/ 0 h 197"/>
                  <a:gd name="T88" fmla="*/ 0 w 226"/>
                  <a:gd name="T89" fmla="*/ 0 h 197"/>
                  <a:gd name="T90" fmla="*/ 0 w 226"/>
                  <a:gd name="T91" fmla="*/ 0 h 197"/>
                  <a:gd name="T92" fmla="*/ 0 w 226"/>
                  <a:gd name="T93" fmla="*/ 0 h 197"/>
                  <a:gd name="T94" fmla="*/ 0 w 226"/>
                  <a:gd name="T95" fmla="*/ 0 h 197"/>
                  <a:gd name="T96" fmla="*/ 0 w 226"/>
                  <a:gd name="T97" fmla="*/ 0 h 197"/>
                  <a:gd name="T98" fmla="*/ 0 w 226"/>
                  <a:gd name="T99" fmla="*/ 0 h 197"/>
                  <a:gd name="T100" fmla="*/ 0 w 226"/>
                  <a:gd name="T101" fmla="*/ 0 h 197"/>
                  <a:gd name="T102" fmla="*/ 0 w 226"/>
                  <a:gd name="T103" fmla="*/ 0 h 197"/>
                  <a:gd name="T104" fmla="*/ 0 w 226"/>
                  <a:gd name="T105" fmla="*/ 0 h 197"/>
                  <a:gd name="T106" fmla="*/ 0 w 226"/>
                  <a:gd name="T107" fmla="*/ 0 h 197"/>
                  <a:gd name="T108" fmla="*/ 0 w 226"/>
                  <a:gd name="T109" fmla="*/ 0 h 197"/>
                  <a:gd name="T110" fmla="*/ 0 w 226"/>
                  <a:gd name="T111" fmla="*/ 0 h 197"/>
                  <a:gd name="T112" fmla="*/ 0 w 226"/>
                  <a:gd name="T113" fmla="*/ 0 h 197"/>
                  <a:gd name="T114" fmla="*/ 0 w 226"/>
                  <a:gd name="T115" fmla="*/ 0 h 197"/>
                  <a:gd name="T116" fmla="*/ 0 w 226"/>
                  <a:gd name="T117" fmla="*/ 0 h 197"/>
                  <a:gd name="T118" fmla="*/ 0 w 226"/>
                  <a:gd name="T119" fmla="*/ 0 h 197"/>
                  <a:gd name="T120" fmla="*/ 0 w 226"/>
                  <a:gd name="T121" fmla="*/ 0 h 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6" h="197">
                    <a:moveTo>
                      <a:pt x="219" y="23"/>
                    </a:moveTo>
                    <a:lnTo>
                      <a:pt x="223" y="45"/>
                    </a:lnTo>
                    <a:lnTo>
                      <a:pt x="225" y="73"/>
                    </a:lnTo>
                    <a:lnTo>
                      <a:pt x="226" y="89"/>
                    </a:lnTo>
                    <a:lnTo>
                      <a:pt x="225" y="103"/>
                    </a:lnTo>
                    <a:lnTo>
                      <a:pt x="224" y="118"/>
                    </a:lnTo>
                    <a:lnTo>
                      <a:pt x="222" y="132"/>
                    </a:lnTo>
                    <a:lnTo>
                      <a:pt x="218" y="146"/>
                    </a:lnTo>
                    <a:lnTo>
                      <a:pt x="214" y="159"/>
                    </a:lnTo>
                    <a:lnTo>
                      <a:pt x="211" y="164"/>
                    </a:lnTo>
                    <a:lnTo>
                      <a:pt x="208" y="170"/>
                    </a:lnTo>
                    <a:lnTo>
                      <a:pt x="204" y="175"/>
                    </a:lnTo>
                    <a:lnTo>
                      <a:pt x="200" y="179"/>
                    </a:lnTo>
                    <a:lnTo>
                      <a:pt x="195" y="184"/>
                    </a:lnTo>
                    <a:lnTo>
                      <a:pt x="190" y="187"/>
                    </a:lnTo>
                    <a:lnTo>
                      <a:pt x="185" y="189"/>
                    </a:lnTo>
                    <a:lnTo>
                      <a:pt x="179" y="191"/>
                    </a:lnTo>
                    <a:lnTo>
                      <a:pt x="172" y="193"/>
                    </a:lnTo>
                    <a:lnTo>
                      <a:pt x="166" y="194"/>
                    </a:lnTo>
                    <a:lnTo>
                      <a:pt x="158" y="194"/>
                    </a:lnTo>
                    <a:lnTo>
                      <a:pt x="150" y="193"/>
                    </a:lnTo>
                    <a:lnTo>
                      <a:pt x="139" y="196"/>
                    </a:lnTo>
                    <a:lnTo>
                      <a:pt x="128" y="197"/>
                    </a:lnTo>
                    <a:lnTo>
                      <a:pt x="117" y="197"/>
                    </a:lnTo>
                    <a:lnTo>
                      <a:pt x="106" y="196"/>
                    </a:lnTo>
                    <a:lnTo>
                      <a:pt x="96" y="194"/>
                    </a:lnTo>
                    <a:lnTo>
                      <a:pt x="86" y="193"/>
                    </a:lnTo>
                    <a:lnTo>
                      <a:pt x="77" y="190"/>
                    </a:lnTo>
                    <a:lnTo>
                      <a:pt x="67" y="187"/>
                    </a:lnTo>
                    <a:lnTo>
                      <a:pt x="58" y="184"/>
                    </a:lnTo>
                    <a:lnTo>
                      <a:pt x="49" y="179"/>
                    </a:lnTo>
                    <a:lnTo>
                      <a:pt x="40" y="174"/>
                    </a:lnTo>
                    <a:lnTo>
                      <a:pt x="32" y="169"/>
                    </a:lnTo>
                    <a:lnTo>
                      <a:pt x="24" y="162"/>
                    </a:lnTo>
                    <a:lnTo>
                      <a:pt x="16" y="156"/>
                    </a:lnTo>
                    <a:lnTo>
                      <a:pt x="8" y="148"/>
                    </a:lnTo>
                    <a:lnTo>
                      <a:pt x="0" y="140"/>
                    </a:lnTo>
                    <a:lnTo>
                      <a:pt x="5" y="122"/>
                    </a:lnTo>
                    <a:lnTo>
                      <a:pt x="12" y="105"/>
                    </a:lnTo>
                    <a:lnTo>
                      <a:pt x="20" y="89"/>
                    </a:lnTo>
                    <a:lnTo>
                      <a:pt x="30" y="72"/>
                    </a:lnTo>
                    <a:lnTo>
                      <a:pt x="42" y="57"/>
                    </a:lnTo>
                    <a:lnTo>
                      <a:pt x="55" y="44"/>
                    </a:lnTo>
                    <a:lnTo>
                      <a:pt x="68" y="31"/>
                    </a:lnTo>
                    <a:lnTo>
                      <a:pt x="83" y="22"/>
                    </a:lnTo>
                    <a:lnTo>
                      <a:pt x="91" y="17"/>
                    </a:lnTo>
                    <a:lnTo>
                      <a:pt x="99" y="13"/>
                    </a:lnTo>
                    <a:lnTo>
                      <a:pt x="107" y="10"/>
                    </a:lnTo>
                    <a:lnTo>
                      <a:pt x="115" y="6"/>
                    </a:lnTo>
                    <a:lnTo>
                      <a:pt x="125" y="4"/>
                    </a:lnTo>
                    <a:lnTo>
                      <a:pt x="133" y="2"/>
                    </a:lnTo>
                    <a:lnTo>
                      <a:pt x="142" y="1"/>
                    </a:lnTo>
                    <a:lnTo>
                      <a:pt x="150" y="0"/>
                    </a:lnTo>
                    <a:lnTo>
                      <a:pt x="159" y="0"/>
                    </a:lnTo>
                    <a:lnTo>
                      <a:pt x="168" y="1"/>
                    </a:lnTo>
                    <a:lnTo>
                      <a:pt x="176" y="3"/>
                    </a:lnTo>
                    <a:lnTo>
                      <a:pt x="185" y="5"/>
                    </a:lnTo>
                    <a:lnTo>
                      <a:pt x="194" y="9"/>
                    </a:lnTo>
                    <a:lnTo>
                      <a:pt x="202" y="12"/>
                    </a:lnTo>
                    <a:lnTo>
                      <a:pt x="211" y="17"/>
                    </a:lnTo>
                    <a:lnTo>
                      <a:pt x="219"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7" name="Freeform 58">
                <a:extLst>
                  <a:ext uri="{FF2B5EF4-FFF2-40B4-BE49-F238E27FC236}">
                    <a16:creationId xmlns:a16="http://schemas.microsoft.com/office/drawing/2014/main" id="{320F908C-C585-4494-9221-B0E4CF9E32C3}"/>
                  </a:ext>
                </a:extLst>
              </p:cNvPr>
              <p:cNvSpPr>
                <a:spLocks/>
              </p:cNvSpPr>
              <p:nvPr/>
            </p:nvSpPr>
            <p:spPr bwMode="auto">
              <a:xfrm>
                <a:off x="4838" y="2412"/>
                <a:ext cx="16" cy="29"/>
              </a:xfrm>
              <a:custGeom>
                <a:avLst/>
                <a:gdLst>
                  <a:gd name="T0" fmla="*/ 0 w 110"/>
                  <a:gd name="T1" fmla="*/ 0 h 321"/>
                  <a:gd name="T2" fmla="*/ 0 w 110"/>
                  <a:gd name="T3" fmla="*/ 0 h 321"/>
                  <a:gd name="T4" fmla="*/ 0 w 110"/>
                  <a:gd name="T5" fmla="*/ 0 h 321"/>
                  <a:gd name="T6" fmla="*/ 0 w 110"/>
                  <a:gd name="T7" fmla="*/ 0 h 3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321">
                    <a:moveTo>
                      <a:pt x="0" y="321"/>
                    </a:moveTo>
                    <a:lnTo>
                      <a:pt x="110" y="0"/>
                    </a:lnTo>
                    <a:lnTo>
                      <a:pt x="20" y="310"/>
                    </a:lnTo>
                    <a:lnTo>
                      <a:pt x="0" y="3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8" name="Freeform 59">
                <a:extLst>
                  <a:ext uri="{FF2B5EF4-FFF2-40B4-BE49-F238E27FC236}">
                    <a16:creationId xmlns:a16="http://schemas.microsoft.com/office/drawing/2014/main" id="{6ED03DE6-1AF4-4D33-B654-24545299B69D}"/>
                  </a:ext>
                </a:extLst>
              </p:cNvPr>
              <p:cNvSpPr>
                <a:spLocks/>
              </p:cNvSpPr>
              <p:nvPr/>
            </p:nvSpPr>
            <p:spPr bwMode="auto">
              <a:xfrm>
                <a:off x="4477" y="2416"/>
                <a:ext cx="83" cy="22"/>
              </a:xfrm>
              <a:custGeom>
                <a:avLst/>
                <a:gdLst>
                  <a:gd name="T0" fmla="*/ 0 w 587"/>
                  <a:gd name="T1" fmla="*/ 0 h 243"/>
                  <a:gd name="T2" fmla="*/ 0 w 587"/>
                  <a:gd name="T3" fmla="*/ 0 h 243"/>
                  <a:gd name="T4" fmla="*/ 0 w 587"/>
                  <a:gd name="T5" fmla="*/ 0 h 243"/>
                  <a:gd name="T6" fmla="*/ 0 w 587"/>
                  <a:gd name="T7" fmla="*/ 0 h 243"/>
                  <a:gd name="T8" fmla="*/ 0 w 587"/>
                  <a:gd name="T9" fmla="*/ 0 h 243"/>
                  <a:gd name="T10" fmla="*/ 0 w 587"/>
                  <a:gd name="T11" fmla="*/ 0 h 243"/>
                  <a:gd name="T12" fmla="*/ 0 w 587"/>
                  <a:gd name="T13" fmla="*/ 0 h 243"/>
                  <a:gd name="T14" fmla="*/ 0 w 587"/>
                  <a:gd name="T15" fmla="*/ 0 h 243"/>
                  <a:gd name="T16" fmla="*/ 0 w 587"/>
                  <a:gd name="T17" fmla="*/ 0 h 243"/>
                  <a:gd name="T18" fmla="*/ 0 w 587"/>
                  <a:gd name="T19" fmla="*/ 0 h 243"/>
                  <a:gd name="T20" fmla="*/ 0 w 587"/>
                  <a:gd name="T21" fmla="*/ 0 h 243"/>
                  <a:gd name="T22" fmla="*/ 0 w 587"/>
                  <a:gd name="T23" fmla="*/ 0 h 243"/>
                  <a:gd name="T24" fmla="*/ 0 w 587"/>
                  <a:gd name="T25" fmla="*/ 0 h 243"/>
                  <a:gd name="T26" fmla="*/ 0 w 587"/>
                  <a:gd name="T27" fmla="*/ 0 h 243"/>
                  <a:gd name="T28" fmla="*/ 0 w 587"/>
                  <a:gd name="T29" fmla="*/ 0 h 243"/>
                  <a:gd name="T30" fmla="*/ 0 w 587"/>
                  <a:gd name="T31" fmla="*/ 0 h 243"/>
                  <a:gd name="T32" fmla="*/ 0 w 587"/>
                  <a:gd name="T33" fmla="*/ 0 h 243"/>
                  <a:gd name="T34" fmla="*/ 0 w 587"/>
                  <a:gd name="T35" fmla="*/ 0 h 243"/>
                  <a:gd name="T36" fmla="*/ 0 w 587"/>
                  <a:gd name="T37" fmla="*/ 0 h 243"/>
                  <a:gd name="T38" fmla="*/ 0 w 587"/>
                  <a:gd name="T39" fmla="*/ 0 h 243"/>
                  <a:gd name="T40" fmla="*/ 0 w 587"/>
                  <a:gd name="T41" fmla="*/ 0 h 243"/>
                  <a:gd name="T42" fmla="*/ 0 w 587"/>
                  <a:gd name="T43" fmla="*/ 0 h 243"/>
                  <a:gd name="T44" fmla="*/ 0 w 587"/>
                  <a:gd name="T45" fmla="*/ 0 h 243"/>
                  <a:gd name="T46" fmla="*/ 0 w 587"/>
                  <a:gd name="T47" fmla="*/ 0 h 243"/>
                  <a:gd name="T48" fmla="*/ 0 w 587"/>
                  <a:gd name="T49" fmla="*/ 0 h 243"/>
                  <a:gd name="T50" fmla="*/ 0 w 587"/>
                  <a:gd name="T51" fmla="*/ 0 h 243"/>
                  <a:gd name="T52" fmla="*/ 0 w 587"/>
                  <a:gd name="T53" fmla="*/ 0 h 243"/>
                  <a:gd name="T54" fmla="*/ 0 w 587"/>
                  <a:gd name="T55" fmla="*/ 0 h 243"/>
                  <a:gd name="T56" fmla="*/ 0 w 587"/>
                  <a:gd name="T57" fmla="*/ 0 h 243"/>
                  <a:gd name="T58" fmla="*/ 0 w 587"/>
                  <a:gd name="T59" fmla="*/ 0 h 243"/>
                  <a:gd name="T60" fmla="*/ 0 w 587"/>
                  <a:gd name="T61" fmla="*/ 0 h 243"/>
                  <a:gd name="T62" fmla="*/ 0 w 587"/>
                  <a:gd name="T63" fmla="*/ 0 h 243"/>
                  <a:gd name="T64" fmla="*/ 0 w 587"/>
                  <a:gd name="T65" fmla="*/ 0 h 243"/>
                  <a:gd name="T66" fmla="*/ 0 w 587"/>
                  <a:gd name="T67" fmla="*/ 0 h 2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7" h="243">
                    <a:moveTo>
                      <a:pt x="587" y="243"/>
                    </a:moveTo>
                    <a:lnTo>
                      <a:pt x="0" y="29"/>
                    </a:lnTo>
                    <a:lnTo>
                      <a:pt x="19" y="21"/>
                    </a:lnTo>
                    <a:lnTo>
                      <a:pt x="39" y="15"/>
                    </a:lnTo>
                    <a:lnTo>
                      <a:pt x="59" y="10"/>
                    </a:lnTo>
                    <a:lnTo>
                      <a:pt x="78" y="6"/>
                    </a:lnTo>
                    <a:lnTo>
                      <a:pt x="98" y="3"/>
                    </a:lnTo>
                    <a:lnTo>
                      <a:pt x="118" y="2"/>
                    </a:lnTo>
                    <a:lnTo>
                      <a:pt x="139" y="0"/>
                    </a:lnTo>
                    <a:lnTo>
                      <a:pt x="159" y="0"/>
                    </a:lnTo>
                    <a:lnTo>
                      <a:pt x="179" y="2"/>
                    </a:lnTo>
                    <a:lnTo>
                      <a:pt x="198" y="4"/>
                    </a:lnTo>
                    <a:lnTo>
                      <a:pt x="218" y="7"/>
                    </a:lnTo>
                    <a:lnTo>
                      <a:pt x="238" y="11"/>
                    </a:lnTo>
                    <a:lnTo>
                      <a:pt x="257" y="16"/>
                    </a:lnTo>
                    <a:lnTo>
                      <a:pt x="277" y="21"/>
                    </a:lnTo>
                    <a:lnTo>
                      <a:pt x="296" y="28"/>
                    </a:lnTo>
                    <a:lnTo>
                      <a:pt x="316" y="35"/>
                    </a:lnTo>
                    <a:lnTo>
                      <a:pt x="335" y="44"/>
                    </a:lnTo>
                    <a:lnTo>
                      <a:pt x="354" y="52"/>
                    </a:lnTo>
                    <a:lnTo>
                      <a:pt x="372" y="62"/>
                    </a:lnTo>
                    <a:lnTo>
                      <a:pt x="391" y="73"/>
                    </a:lnTo>
                    <a:lnTo>
                      <a:pt x="409" y="84"/>
                    </a:lnTo>
                    <a:lnTo>
                      <a:pt x="427" y="96"/>
                    </a:lnTo>
                    <a:lnTo>
                      <a:pt x="444" y="107"/>
                    </a:lnTo>
                    <a:lnTo>
                      <a:pt x="461" y="120"/>
                    </a:lnTo>
                    <a:lnTo>
                      <a:pt x="478" y="135"/>
                    </a:lnTo>
                    <a:lnTo>
                      <a:pt x="496" y="149"/>
                    </a:lnTo>
                    <a:lnTo>
                      <a:pt x="512" y="163"/>
                    </a:lnTo>
                    <a:lnTo>
                      <a:pt x="528" y="178"/>
                    </a:lnTo>
                    <a:lnTo>
                      <a:pt x="543" y="194"/>
                    </a:lnTo>
                    <a:lnTo>
                      <a:pt x="558" y="209"/>
                    </a:lnTo>
                    <a:lnTo>
                      <a:pt x="573" y="226"/>
                    </a:lnTo>
                    <a:lnTo>
                      <a:pt x="587" y="24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9" name="Freeform 60">
                <a:extLst>
                  <a:ext uri="{FF2B5EF4-FFF2-40B4-BE49-F238E27FC236}">
                    <a16:creationId xmlns:a16="http://schemas.microsoft.com/office/drawing/2014/main" id="{5743BDEB-036C-4B50-A2F7-2E984604C91D}"/>
                  </a:ext>
                </a:extLst>
              </p:cNvPr>
              <p:cNvSpPr>
                <a:spLocks/>
              </p:cNvSpPr>
              <p:nvPr/>
            </p:nvSpPr>
            <p:spPr bwMode="auto">
              <a:xfrm>
                <a:off x="3914" y="2416"/>
                <a:ext cx="13" cy="6"/>
              </a:xfrm>
              <a:custGeom>
                <a:avLst/>
                <a:gdLst>
                  <a:gd name="T0" fmla="*/ 0 w 90"/>
                  <a:gd name="T1" fmla="*/ 0 h 61"/>
                  <a:gd name="T2" fmla="*/ 0 w 90"/>
                  <a:gd name="T3" fmla="*/ 0 h 61"/>
                  <a:gd name="T4" fmla="*/ 0 w 90"/>
                  <a:gd name="T5" fmla="*/ 0 h 61"/>
                  <a:gd name="T6" fmla="*/ 0 w 90"/>
                  <a:gd name="T7" fmla="*/ 0 h 61"/>
                  <a:gd name="T8" fmla="*/ 0 w 90"/>
                  <a:gd name="T9" fmla="*/ 0 h 61"/>
                  <a:gd name="T10" fmla="*/ 0 w 90"/>
                  <a:gd name="T11" fmla="*/ 0 h 61"/>
                  <a:gd name="T12" fmla="*/ 0 w 90"/>
                  <a:gd name="T13" fmla="*/ 0 h 61"/>
                  <a:gd name="T14" fmla="*/ 0 w 90"/>
                  <a:gd name="T15" fmla="*/ 0 h 61"/>
                  <a:gd name="T16" fmla="*/ 0 w 90"/>
                  <a:gd name="T17" fmla="*/ 0 h 61"/>
                  <a:gd name="T18" fmla="*/ 0 w 90"/>
                  <a:gd name="T19" fmla="*/ 0 h 61"/>
                  <a:gd name="T20" fmla="*/ 0 w 90"/>
                  <a:gd name="T21" fmla="*/ 0 h 61"/>
                  <a:gd name="T22" fmla="*/ 0 w 90"/>
                  <a:gd name="T23" fmla="*/ 0 h 61"/>
                  <a:gd name="T24" fmla="*/ 0 w 90"/>
                  <a:gd name="T25" fmla="*/ 0 h 61"/>
                  <a:gd name="T26" fmla="*/ 0 w 90"/>
                  <a:gd name="T27" fmla="*/ 0 h 61"/>
                  <a:gd name="T28" fmla="*/ 0 w 90"/>
                  <a:gd name="T29" fmla="*/ 0 h 61"/>
                  <a:gd name="T30" fmla="*/ 0 w 90"/>
                  <a:gd name="T31" fmla="*/ 0 h 61"/>
                  <a:gd name="T32" fmla="*/ 0 w 90"/>
                  <a:gd name="T33" fmla="*/ 0 h 61"/>
                  <a:gd name="T34" fmla="*/ 0 w 90"/>
                  <a:gd name="T35" fmla="*/ 0 h 61"/>
                  <a:gd name="T36" fmla="*/ 0 w 90"/>
                  <a:gd name="T37" fmla="*/ 0 h 61"/>
                  <a:gd name="T38" fmla="*/ 0 w 90"/>
                  <a:gd name="T39" fmla="*/ 0 h 61"/>
                  <a:gd name="T40" fmla="*/ 0 w 90"/>
                  <a:gd name="T41" fmla="*/ 0 h 61"/>
                  <a:gd name="T42" fmla="*/ 0 w 90"/>
                  <a:gd name="T43" fmla="*/ 0 h 61"/>
                  <a:gd name="T44" fmla="*/ 0 w 90"/>
                  <a:gd name="T45" fmla="*/ 0 h 61"/>
                  <a:gd name="T46" fmla="*/ 0 w 90"/>
                  <a:gd name="T47" fmla="*/ 0 h 61"/>
                  <a:gd name="T48" fmla="*/ 0 w 90"/>
                  <a:gd name="T49" fmla="*/ 0 h 61"/>
                  <a:gd name="T50" fmla="*/ 0 w 90"/>
                  <a:gd name="T51" fmla="*/ 0 h 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0" h="61">
                    <a:moveTo>
                      <a:pt x="90" y="43"/>
                    </a:moveTo>
                    <a:lnTo>
                      <a:pt x="86" y="49"/>
                    </a:lnTo>
                    <a:lnTo>
                      <a:pt x="82" y="53"/>
                    </a:lnTo>
                    <a:lnTo>
                      <a:pt x="78" y="56"/>
                    </a:lnTo>
                    <a:lnTo>
                      <a:pt x="74" y="58"/>
                    </a:lnTo>
                    <a:lnTo>
                      <a:pt x="69" y="59"/>
                    </a:lnTo>
                    <a:lnTo>
                      <a:pt x="64" y="61"/>
                    </a:lnTo>
                    <a:lnTo>
                      <a:pt x="59" y="61"/>
                    </a:lnTo>
                    <a:lnTo>
                      <a:pt x="54" y="61"/>
                    </a:lnTo>
                    <a:lnTo>
                      <a:pt x="44" y="58"/>
                    </a:lnTo>
                    <a:lnTo>
                      <a:pt x="33" y="56"/>
                    </a:lnTo>
                    <a:lnTo>
                      <a:pt x="21" y="55"/>
                    </a:lnTo>
                    <a:lnTo>
                      <a:pt x="10" y="54"/>
                    </a:lnTo>
                    <a:lnTo>
                      <a:pt x="0" y="0"/>
                    </a:lnTo>
                    <a:lnTo>
                      <a:pt x="12" y="0"/>
                    </a:lnTo>
                    <a:lnTo>
                      <a:pt x="24" y="1"/>
                    </a:lnTo>
                    <a:lnTo>
                      <a:pt x="37" y="2"/>
                    </a:lnTo>
                    <a:lnTo>
                      <a:pt x="49" y="5"/>
                    </a:lnTo>
                    <a:lnTo>
                      <a:pt x="55" y="8"/>
                    </a:lnTo>
                    <a:lnTo>
                      <a:pt x="61" y="11"/>
                    </a:lnTo>
                    <a:lnTo>
                      <a:pt x="67" y="14"/>
                    </a:lnTo>
                    <a:lnTo>
                      <a:pt x="72" y="18"/>
                    </a:lnTo>
                    <a:lnTo>
                      <a:pt x="77" y="24"/>
                    </a:lnTo>
                    <a:lnTo>
                      <a:pt x="82" y="29"/>
                    </a:lnTo>
                    <a:lnTo>
                      <a:pt x="86" y="36"/>
                    </a:lnTo>
                    <a:lnTo>
                      <a:pt x="9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0" name="Freeform 61">
                <a:extLst>
                  <a:ext uri="{FF2B5EF4-FFF2-40B4-BE49-F238E27FC236}">
                    <a16:creationId xmlns:a16="http://schemas.microsoft.com/office/drawing/2014/main" id="{3E487EAD-5CA8-401B-AB0F-D9E933F54543}"/>
                  </a:ext>
                </a:extLst>
              </p:cNvPr>
              <p:cNvSpPr>
                <a:spLocks/>
              </p:cNvSpPr>
              <p:nvPr/>
            </p:nvSpPr>
            <p:spPr bwMode="auto">
              <a:xfrm>
                <a:off x="4065" y="2416"/>
                <a:ext cx="10" cy="5"/>
              </a:xfrm>
              <a:custGeom>
                <a:avLst/>
                <a:gdLst>
                  <a:gd name="T0" fmla="*/ 0 w 73"/>
                  <a:gd name="T1" fmla="*/ 0 h 54"/>
                  <a:gd name="T2" fmla="*/ 0 w 73"/>
                  <a:gd name="T3" fmla="*/ 0 h 54"/>
                  <a:gd name="T4" fmla="*/ 0 w 73"/>
                  <a:gd name="T5" fmla="*/ 0 h 54"/>
                  <a:gd name="T6" fmla="*/ 0 w 73"/>
                  <a:gd name="T7" fmla="*/ 0 h 54"/>
                  <a:gd name="T8" fmla="*/ 0 w 73"/>
                  <a:gd name="T9" fmla="*/ 0 h 54"/>
                  <a:gd name="T10" fmla="*/ 0 w 73"/>
                  <a:gd name="T11" fmla="*/ 0 h 54"/>
                  <a:gd name="T12" fmla="*/ 0 w 73"/>
                  <a:gd name="T13" fmla="*/ 0 h 54"/>
                  <a:gd name="T14" fmla="*/ 0 w 73"/>
                  <a:gd name="T15" fmla="*/ 0 h 54"/>
                  <a:gd name="T16" fmla="*/ 0 w 73"/>
                  <a:gd name="T17" fmla="*/ 0 h 54"/>
                  <a:gd name="T18" fmla="*/ 0 w 73"/>
                  <a:gd name="T19" fmla="*/ 0 h 54"/>
                  <a:gd name="T20" fmla="*/ 0 w 73"/>
                  <a:gd name="T21" fmla="*/ 0 h 54"/>
                  <a:gd name="T22" fmla="*/ 0 w 73"/>
                  <a:gd name="T23" fmla="*/ 0 h 54"/>
                  <a:gd name="T24" fmla="*/ 0 w 73"/>
                  <a:gd name="T25" fmla="*/ 0 h 54"/>
                  <a:gd name="T26" fmla="*/ 0 w 73"/>
                  <a:gd name="T27" fmla="*/ 0 h 54"/>
                  <a:gd name="T28" fmla="*/ 0 w 73"/>
                  <a:gd name="T29" fmla="*/ 0 h 54"/>
                  <a:gd name="T30" fmla="*/ 0 w 73"/>
                  <a:gd name="T31" fmla="*/ 0 h 54"/>
                  <a:gd name="T32" fmla="*/ 0 w 73"/>
                  <a:gd name="T33" fmla="*/ 0 h 54"/>
                  <a:gd name="T34" fmla="*/ 0 w 73"/>
                  <a:gd name="T35" fmla="*/ 0 h 54"/>
                  <a:gd name="T36" fmla="*/ 0 w 73"/>
                  <a:gd name="T37" fmla="*/ 0 h 54"/>
                  <a:gd name="T38" fmla="*/ 0 w 73"/>
                  <a:gd name="T39" fmla="*/ 0 h 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3" h="54">
                    <a:moveTo>
                      <a:pt x="71" y="22"/>
                    </a:moveTo>
                    <a:lnTo>
                      <a:pt x="73" y="29"/>
                    </a:lnTo>
                    <a:lnTo>
                      <a:pt x="73" y="35"/>
                    </a:lnTo>
                    <a:lnTo>
                      <a:pt x="72" y="39"/>
                    </a:lnTo>
                    <a:lnTo>
                      <a:pt x="69" y="42"/>
                    </a:lnTo>
                    <a:lnTo>
                      <a:pt x="67" y="44"/>
                    </a:lnTo>
                    <a:lnTo>
                      <a:pt x="64" y="48"/>
                    </a:lnTo>
                    <a:lnTo>
                      <a:pt x="62" y="50"/>
                    </a:lnTo>
                    <a:lnTo>
                      <a:pt x="61" y="54"/>
                    </a:lnTo>
                    <a:lnTo>
                      <a:pt x="0" y="0"/>
                    </a:lnTo>
                    <a:lnTo>
                      <a:pt x="11" y="3"/>
                    </a:lnTo>
                    <a:lnTo>
                      <a:pt x="22" y="3"/>
                    </a:lnTo>
                    <a:lnTo>
                      <a:pt x="34" y="3"/>
                    </a:lnTo>
                    <a:lnTo>
                      <a:pt x="43" y="3"/>
                    </a:lnTo>
                    <a:lnTo>
                      <a:pt x="52" y="3"/>
                    </a:lnTo>
                    <a:lnTo>
                      <a:pt x="60" y="6"/>
                    </a:lnTo>
                    <a:lnTo>
                      <a:pt x="63" y="9"/>
                    </a:lnTo>
                    <a:lnTo>
                      <a:pt x="66" y="12"/>
                    </a:lnTo>
                    <a:lnTo>
                      <a:pt x="69" y="16"/>
                    </a:lnTo>
                    <a:lnTo>
                      <a:pt x="7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1" name="Freeform 62">
                <a:extLst>
                  <a:ext uri="{FF2B5EF4-FFF2-40B4-BE49-F238E27FC236}">
                    <a16:creationId xmlns:a16="http://schemas.microsoft.com/office/drawing/2014/main" id="{B830C033-7A4E-4B6B-AE41-D9226BF53494}"/>
                  </a:ext>
                </a:extLst>
              </p:cNvPr>
              <p:cNvSpPr>
                <a:spLocks/>
              </p:cNvSpPr>
              <p:nvPr/>
            </p:nvSpPr>
            <p:spPr bwMode="auto">
              <a:xfrm>
                <a:off x="3978" y="2420"/>
                <a:ext cx="13" cy="6"/>
              </a:xfrm>
              <a:custGeom>
                <a:avLst/>
                <a:gdLst>
                  <a:gd name="T0" fmla="*/ 0 w 93"/>
                  <a:gd name="T1" fmla="*/ 0 h 64"/>
                  <a:gd name="T2" fmla="*/ 0 w 93"/>
                  <a:gd name="T3" fmla="*/ 0 h 64"/>
                  <a:gd name="T4" fmla="*/ 0 w 93"/>
                  <a:gd name="T5" fmla="*/ 0 h 64"/>
                  <a:gd name="T6" fmla="*/ 0 w 93"/>
                  <a:gd name="T7" fmla="*/ 0 h 64"/>
                  <a:gd name="T8" fmla="*/ 0 w 93"/>
                  <a:gd name="T9" fmla="*/ 0 h 64"/>
                  <a:gd name="T10" fmla="*/ 0 w 93"/>
                  <a:gd name="T11" fmla="*/ 0 h 64"/>
                  <a:gd name="T12" fmla="*/ 0 w 93"/>
                  <a:gd name="T13" fmla="*/ 0 h 64"/>
                  <a:gd name="T14" fmla="*/ 0 w 93"/>
                  <a:gd name="T15" fmla="*/ 0 h 64"/>
                  <a:gd name="T16" fmla="*/ 0 w 93"/>
                  <a:gd name="T17" fmla="*/ 0 h 64"/>
                  <a:gd name="T18" fmla="*/ 0 w 93"/>
                  <a:gd name="T19" fmla="*/ 0 h 64"/>
                  <a:gd name="T20" fmla="*/ 0 w 93"/>
                  <a:gd name="T21" fmla="*/ 0 h 64"/>
                  <a:gd name="T22" fmla="*/ 0 w 93"/>
                  <a:gd name="T23" fmla="*/ 0 h 64"/>
                  <a:gd name="T24" fmla="*/ 0 w 93"/>
                  <a:gd name="T25" fmla="*/ 0 h 64"/>
                  <a:gd name="T26" fmla="*/ 0 w 93"/>
                  <a:gd name="T27" fmla="*/ 0 h 64"/>
                  <a:gd name="T28" fmla="*/ 0 w 93"/>
                  <a:gd name="T29" fmla="*/ 0 h 64"/>
                  <a:gd name="T30" fmla="*/ 0 w 93"/>
                  <a:gd name="T31" fmla="*/ 0 h 64"/>
                  <a:gd name="T32" fmla="*/ 0 w 93"/>
                  <a:gd name="T33" fmla="*/ 0 h 64"/>
                  <a:gd name="T34" fmla="*/ 0 w 93"/>
                  <a:gd name="T35" fmla="*/ 0 h 64"/>
                  <a:gd name="T36" fmla="*/ 0 w 93"/>
                  <a:gd name="T37" fmla="*/ 0 h 64"/>
                  <a:gd name="T38" fmla="*/ 0 w 93"/>
                  <a:gd name="T39" fmla="*/ 0 h 64"/>
                  <a:gd name="T40" fmla="*/ 0 w 93"/>
                  <a:gd name="T41" fmla="*/ 0 h 64"/>
                  <a:gd name="T42" fmla="*/ 0 w 93"/>
                  <a:gd name="T43" fmla="*/ 0 h 64"/>
                  <a:gd name="T44" fmla="*/ 0 w 93"/>
                  <a:gd name="T45" fmla="*/ 0 h 64"/>
                  <a:gd name="T46" fmla="*/ 0 w 93"/>
                  <a:gd name="T47" fmla="*/ 0 h 64"/>
                  <a:gd name="T48" fmla="*/ 0 w 93"/>
                  <a:gd name="T49" fmla="*/ 0 h 64"/>
                  <a:gd name="T50" fmla="*/ 0 w 93"/>
                  <a:gd name="T51" fmla="*/ 0 h 64"/>
                  <a:gd name="T52" fmla="*/ 0 w 93"/>
                  <a:gd name="T53" fmla="*/ 0 h 64"/>
                  <a:gd name="T54" fmla="*/ 0 w 93"/>
                  <a:gd name="T55" fmla="*/ 0 h 64"/>
                  <a:gd name="T56" fmla="*/ 0 w 93"/>
                  <a:gd name="T57" fmla="*/ 0 h 64"/>
                  <a:gd name="T58" fmla="*/ 0 w 93"/>
                  <a:gd name="T59" fmla="*/ 0 h 64"/>
                  <a:gd name="T60" fmla="*/ 0 w 93"/>
                  <a:gd name="T61" fmla="*/ 0 h 64"/>
                  <a:gd name="T62" fmla="*/ 0 w 93"/>
                  <a:gd name="T63" fmla="*/ 0 h 64"/>
                  <a:gd name="T64" fmla="*/ 0 w 93"/>
                  <a:gd name="T65" fmla="*/ 0 h 64"/>
                  <a:gd name="T66" fmla="*/ 0 w 93"/>
                  <a:gd name="T67" fmla="*/ 0 h 64"/>
                  <a:gd name="T68" fmla="*/ 0 w 93"/>
                  <a:gd name="T69" fmla="*/ 0 h 64"/>
                  <a:gd name="T70" fmla="*/ 0 w 93"/>
                  <a:gd name="T71" fmla="*/ 0 h 64"/>
                  <a:gd name="T72" fmla="*/ 0 w 93"/>
                  <a:gd name="T73" fmla="*/ 0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 h="64">
                    <a:moveTo>
                      <a:pt x="93" y="18"/>
                    </a:moveTo>
                    <a:lnTo>
                      <a:pt x="93" y="26"/>
                    </a:lnTo>
                    <a:lnTo>
                      <a:pt x="91" y="32"/>
                    </a:lnTo>
                    <a:lnTo>
                      <a:pt x="89" y="37"/>
                    </a:lnTo>
                    <a:lnTo>
                      <a:pt x="87" y="43"/>
                    </a:lnTo>
                    <a:lnTo>
                      <a:pt x="84" y="48"/>
                    </a:lnTo>
                    <a:lnTo>
                      <a:pt x="81" y="53"/>
                    </a:lnTo>
                    <a:lnTo>
                      <a:pt x="77" y="57"/>
                    </a:lnTo>
                    <a:lnTo>
                      <a:pt x="73" y="60"/>
                    </a:lnTo>
                    <a:lnTo>
                      <a:pt x="67" y="62"/>
                    </a:lnTo>
                    <a:lnTo>
                      <a:pt x="61" y="63"/>
                    </a:lnTo>
                    <a:lnTo>
                      <a:pt x="54" y="64"/>
                    </a:lnTo>
                    <a:lnTo>
                      <a:pt x="47" y="64"/>
                    </a:lnTo>
                    <a:lnTo>
                      <a:pt x="40" y="63"/>
                    </a:lnTo>
                    <a:lnTo>
                      <a:pt x="33" y="62"/>
                    </a:lnTo>
                    <a:lnTo>
                      <a:pt x="26" y="60"/>
                    </a:lnTo>
                    <a:lnTo>
                      <a:pt x="20" y="58"/>
                    </a:lnTo>
                    <a:lnTo>
                      <a:pt x="14" y="55"/>
                    </a:lnTo>
                    <a:lnTo>
                      <a:pt x="9" y="50"/>
                    </a:lnTo>
                    <a:lnTo>
                      <a:pt x="5" y="45"/>
                    </a:lnTo>
                    <a:lnTo>
                      <a:pt x="2" y="40"/>
                    </a:lnTo>
                    <a:lnTo>
                      <a:pt x="0" y="33"/>
                    </a:lnTo>
                    <a:lnTo>
                      <a:pt x="0" y="26"/>
                    </a:lnTo>
                    <a:lnTo>
                      <a:pt x="1" y="17"/>
                    </a:lnTo>
                    <a:lnTo>
                      <a:pt x="4" y="7"/>
                    </a:lnTo>
                    <a:lnTo>
                      <a:pt x="16" y="6"/>
                    </a:lnTo>
                    <a:lnTo>
                      <a:pt x="28" y="4"/>
                    </a:lnTo>
                    <a:lnTo>
                      <a:pt x="40" y="2"/>
                    </a:lnTo>
                    <a:lnTo>
                      <a:pt x="52" y="1"/>
                    </a:lnTo>
                    <a:lnTo>
                      <a:pt x="58" y="0"/>
                    </a:lnTo>
                    <a:lnTo>
                      <a:pt x="64" y="1"/>
                    </a:lnTo>
                    <a:lnTo>
                      <a:pt x="70" y="1"/>
                    </a:lnTo>
                    <a:lnTo>
                      <a:pt x="75" y="3"/>
                    </a:lnTo>
                    <a:lnTo>
                      <a:pt x="80" y="5"/>
                    </a:lnTo>
                    <a:lnTo>
                      <a:pt x="85" y="8"/>
                    </a:lnTo>
                    <a:lnTo>
                      <a:pt x="89" y="13"/>
                    </a:lnTo>
                    <a:lnTo>
                      <a:pt x="93"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2" name="Freeform 63">
                <a:extLst>
                  <a:ext uri="{FF2B5EF4-FFF2-40B4-BE49-F238E27FC236}">
                    <a16:creationId xmlns:a16="http://schemas.microsoft.com/office/drawing/2014/main" id="{927125B6-21E3-4D37-9347-B3EB4D779979}"/>
                  </a:ext>
                </a:extLst>
              </p:cNvPr>
              <p:cNvSpPr>
                <a:spLocks/>
              </p:cNvSpPr>
              <p:nvPr/>
            </p:nvSpPr>
            <p:spPr bwMode="auto">
              <a:xfrm>
                <a:off x="3551" y="2422"/>
                <a:ext cx="227" cy="184"/>
              </a:xfrm>
              <a:custGeom>
                <a:avLst/>
                <a:gdLst>
                  <a:gd name="T0" fmla="*/ 0 w 1584"/>
                  <a:gd name="T1" fmla="*/ 0 h 2024"/>
                  <a:gd name="T2" fmla="*/ 0 w 1584"/>
                  <a:gd name="T3" fmla="*/ 0 h 2024"/>
                  <a:gd name="T4" fmla="*/ 0 w 1584"/>
                  <a:gd name="T5" fmla="*/ 0 h 2024"/>
                  <a:gd name="T6" fmla="*/ 0 w 1584"/>
                  <a:gd name="T7" fmla="*/ 0 h 2024"/>
                  <a:gd name="T8" fmla="*/ 0 w 1584"/>
                  <a:gd name="T9" fmla="*/ 0 h 2024"/>
                  <a:gd name="T10" fmla="*/ 0 w 1584"/>
                  <a:gd name="T11" fmla="*/ 0 h 2024"/>
                  <a:gd name="T12" fmla="*/ 0 w 1584"/>
                  <a:gd name="T13" fmla="*/ 0 h 2024"/>
                  <a:gd name="T14" fmla="*/ 0 w 1584"/>
                  <a:gd name="T15" fmla="*/ 0 h 2024"/>
                  <a:gd name="T16" fmla="*/ 0 w 1584"/>
                  <a:gd name="T17" fmla="*/ 0 h 2024"/>
                  <a:gd name="T18" fmla="*/ 0 w 1584"/>
                  <a:gd name="T19" fmla="*/ 0 h 2024"/>
                  <a:gd name="T20" fmla="*/ 0 w 1584"/>
                  <a:gd name="T21" fmla="*/ 0 h 2024"/>
                  <a:gd name="T22" fmla="*/ 0 w 1584"/>
                  <a:gd name="T23" fmla="*/ 0 h 2024"/>
                  <a:gd name="T24" fmla="*/ 0 w 1584"/>
                  <a:gd name="T25" fmla="*/ 0 h 2024"/>
                  <a:gd name="T26" fmla="*/ 0 w 1584"/>
                  <a:gd name="T27" fmla="*/ 0 h 2024"/>
                  <a:gd name="T28" fmla="*/ 0 w 1584"/>
                  <a:gd name="T29" fmla="*/ 0 h 2024"/>
                  <a:gd name="T30" fmla="*/ 0 w 1584"/>
                  <a:gd name="T31" fmla="*/ 0 h 2024"/>
                  <a:gd name="T32" fmla="*/ 0 w 1584"/>
                  <a:gd name="T33" fmla="*/ 0 h 2024"/>
                  <a:gd name="T34" fmla="*/ 0 w 1584"/>
                  <a:gd name="T35" fmla="*/ 0 h 2024"/>
                  <a:gd name="T36" fmla="*/ 0 w 1584"/>
                  <a:gd name="T37" fmla="*/ 0 h 2024"/>
                  <a:gd name="T38" fmla="*/ 0 w 1584"/>
                  <a:gd name="T39" fmla="*/ 0 h 2024"/>
                  <a:gd name="T40" fmla="*/ 0 w 1584"/>
                  <a:gd name="T41" fmla="*/ 0 h 2024"/>
                  <a:gd name="T42" fmla="*/ 0 w 1584"/>
                  <a:gd name="T43" fmla="*/ 0 h 2024"/>
                  <a:gd name="T44" fmla="*/ 0 w 1584"/>
                  <a:gd name="T45" fmla="*/ 0 h 2024"/>
                  <a:gd name="T46" fmla="*/ 0 w 1584"/>
                  <a:gd name="T47" fmla="*/ 0 h 2024"/>
                  <a:gd name="T48" fmla="*/ 0 w 1584"/>
                  <a:gd name="T49" fmla="*/ 0 h 2024"/>
                  <a:gd name="T50" fmla="*/ 0 w 1584"/>
                  <a:gd name="T51" fmla="*/ 0 h 2024"/>
                  <a:gd name="T52" fmla="*/ 0 w 1584"/>
                  <a:gd name="T53" fmla="*/ 0 h 2024"/>
                  <a:gd name="T54" fmla="*/ 0 w 1584"/>
                  <a:gd name="T55" fmla="*/ 0 h 2024"/>
                  <a:gd name="T56" fmla="*/ 0 w 1584"/>
                  <a:gd name="T57" fmla="*/ 0 h 2024"/>
                  <a:gd name="T58" fmla="*/ 0 w 1584"/>
                  <a:gd name="T59" fmla="*/ 0 h 2024"/>
                  <a:gd name="T60" fmla="*/ 0 w 1584"/>
                  <a:gd name="T61" fmla="*/ 0 h 2024"/>
                  <a:gd name="T62" fmla="*/ 0 w 1584"/>
                  <a:gd name="T63" fmla="*/ 0 h 2024"/>
                  <a:gd name="T64" fmla="*/ 0 w 1584"/>
                  <a:gd name="T65" fmla="*/ 0 h 2024"/>
                  <a:gd name="T66" fmla="*/ 0 w 1584"/>
                  <a:gd name="T67" fmla="*/ 0 h 2024"/>
                  <a:gd name="T68" fmla="*/ 0 w 1584"/>
                  <a:gd name="T69" fmla="*/ 0 h 2024"/>
                  <a:gd name="T70" fmla="*/ 0 w 1584"/>
                  <a:gd name="T71" fmla="*/ 0 h 2024"/>
                  <a:gd name="T72" fmla="*/ 0 w 1584"/>
                  <a:gd name="T73" fmla="*/ 0 h 2024"/>
                  <a:gd name="T74" fmla="*/ 0 w 1584"/>
                  <a:gd name="T75" fmla="*/ 0 h 2024"/>
                  <a:gd name="T76" fmla="*/ 0 w 1584"/>
                  <a:gd name="T77" fmla="*/ 0 h 2024"/>
                  <a:gd name="T78" fmla="*/ 0 w 1584"/>
                  <a:gd name="T79" fmla="*/ 0 h 2024"/>
                  <a:gd name="T80" fmla="*/ 0 w 1584"/>
                  <a:gd name="T81" fmla="*/ 0 h 2024"/>
                  <a:gd name="T82" fmla="*/ 0 w 1584"/>
                  <a:gd name="T83" fmla="*/ 0 h 2024"/>
                  <a:gd name="T84" fmla="*/ 0 w 1584"/>
                  <a:gd name="T85" fmla="*/ 0 h 2024"/>
                  <a:gd name="T86" fmla="*/ 0 w 1584"/>
                  <a:gd name="T87" fmla="*/ 0 h 2024"/>
                  <a:gd name="T88" fmla="*/ 0 w 1584"/>
                  <a:gd name="T89" fmla="*/ 0 h 2024"/>
                  <a:gd name="T90" fmla="*/ 0 w 1584"/>
                  <a:gd name="T91" fmla="*/ 0 h 2024"/>
                  <a:gd name="T92" fmla="*/ 0 w 1584"/>
                  <a:gd name="T93" fmla="*/ 0 h 2024"/>
                  <a:gd name="T94" fmla="*/ 0 w 1584"/>
                  <a:gd name="T95" fmla="*/ 0 h 2024"/>
                  <a:gd name="T96" fmla="*/ 0 w 1584"/>
                  <a:gd name="T97" fmla="*/ 0 h 2024"/>
                  <a:gd name="T98" fmla="*/ 0 w 1584"/>
                  <a:gd name="T99" fmla="*/ 0 h 2024"/>
                  <a:gd name="T100" fmla="*/ 0 w 1584"/>
                  <a:gd name="T101" fmla="*/ 0 h 2024"/>
                  <a:gd name="T102" fmla="*/ 0 w 1584"/>
                  <a:gd name="T103" fmla="*/ 0 h 2024"/>
                  <a:gd name="T104" fmla="*/ 0 w 1584"/>
                  <a:gd name="T105" fmla="*/ 0 h 20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84" h="2024">
                    <a:moveTo>
                      <a:pt x="1186" y="289"/>
                    </a:moveTo>
                    <a:lnTo>
                      <a:pt x="1188" y="313"/>
                    </a:lnTo>
                    <a:lnTo>
                      <a:pt x="1190" y="336"/>
                    </a:lnTo>
                    <a:lnTo>
                      <a:pt x="1191" y="359"/>
                    </a:lnTo>
                    <a:lnTo>
                      <a:pt x="1191" y="382"/>
                    </a:lnTo>
                    <a:lnTo>
                      <a:pt x="1190" y="405"/>
                    </a:lnTo>
                    <a:lnTo>
                      <a:pt x="1189" y="428"/>
                    </a:lnTo>
                    <a:lnTo>
                      <a:pt x="1187" y="450"/>
                    </a:lnTo>
                    <a:lnTo>
                      <a:pt x="1185" y="473"/>
                    </a:lnTo>
                    <a:lnTo>
                      <a:pt x="1181" y="496"/>
                    </a:lnTo>
                    <a:lnTo>
                      <a:pt x="1177" y="519"/>
                    </a:lnTo>
                    <a:lnTo>
                      <a:pt x="1173" y="541"/>
                    </a:lnTo>
                    <a:lnTo>
                      <a:pt x="1167" y="563"/>
                    </a:lnTo>
                    <a:lnTo>
                      <a:pt x="1160" y="586"/>
                    </a:lnTo>
                    <a:lnTo>
                      <a:pt x="1154" y="607"/>
                    </a:lnTo>
                    <a:lnTo>
                      <a:pt x="1147" y="630"/>
                    </a:lnTo>
                    <a:lnTo>
                      <a:pt x="1139" y="651"/>
                    </a:lnTo>
                    <a:lnTo>
                      <a:pt x="1130" y="672"/>
                    </a:lnTo>
                    <a:lnTo>
                      <a:pt x="1121" y="694"/>
                    </a:lnTo>
                    <a:lnTo>
                      <a:pt x="1112" y="715"/>
                    </a:lnTo>
                    <a:lnTo>
                      <a:pt x="1102" y="736"/>
                    </a:lnTo>
                    <a:lnTo>
                      <a:pt x="1091" y="756"/>
                    </a:lnTo>
                    <a:lnTo>
                      <a:pt x="1079" y="777"/>
                    </a:lnTo>
                    <a:lnTo>
                      <a:pt x="1068" y="796"/>
                    </a:lnTo>
                    <a:lnTo>
                      <a:pt x="1055" y="817"/>
                    </a:lnTo>
                    <a:lnTo>
                      <a:pt x="1042" y="836"/>
                    </a:lnTo>
                    <a:lnTo>
                      <a:pt x="1029" y="856"/>
                    </a:lnTo>
                    <a:lnTo>
                      <a:pt x="1015" y="874"/>
                    </a:lnTo>
                    <a:lnTo>
                      <a:pt x="1000" y="894"/>
                    </a:lnTo>
                    <a:lnTo>
                      <a:pt x="984" y="911"/>
                    </a:lnTo>
                    <a:lnTo>
                      <a:pt x="969" y="929"/>
                    </a:lnTo>
                    <a:lnTo>
                      <a:pt x="953" y="946"/>
                    </a:lnTo>
                    <a:lnTo>
                      <a:pt x="936" y="964"/>
                    </a:lnTo>
                    <a:lnTo>
                      <a:pt x="944" y="982"/>
                    </a:lnTo>
                    <a:lnTo>
                      <a:pt x="953" y="996"/>
                    </a:lnTo>
                    <a:lnTo>
                      <a:pt x="962" y="1009"/>
                    </a:lnTo>
                    <a:lnTo>
                      <a:pt x="970" y="1019"/>
                    </a:lnTo>
                    <a:lnTo>
                      <a:pt x="979" y="1026"/>
                    </a:lnTo>
                    <a:lnTo>
                      <a:pt x="989" y="1032"/>
                    </a:lnTo>
                    <a:lnTo>
                      <a:pt x="998" y="1035"/>
                    </a:lnTo>
                    <a:lnTo>
                      <a:pt x="1008" y="1037"/>
                    </a:lnTo>
                    <a:lnTo>
                      <a:pt x="1017" y="1037"/>
                    </a:lnTo>
                    <a:lnTo>
                      <a:pt x="1026" y="1035"/>
                    </a:lnTo>
                    <a:lnTo>
                      <a:pt x="1036" y="1032"/>
                    </a:lnTo>
                    <a:lnTo>
                      <a:pt x="1046" y="1028"/>
                    </a:lnTo>
                    <a:lnTo>
                      <a:pt x="1056" y="1022"/>
                    </a:lnTo>
                    <a:lnTo>
                      <a:pt x="1065" y="1016"/>
                    </a:lnTo>
                    <a:lnTo>
                      <a:pt x="1075" y="1008"/>
                    </a:lnTo>
                    <a:lnTo>
                      <a:pt x="1086" y="1001"/>
                    </a:lnTo>
                    <a:lnTo>
                      <a:pt x="1127" y="965"/>
                    </a:lnTo>
                    <a:lnTo>
                      <a:pt x="1172" y="929"/>
                    </a:lnTo>
                    <a:lnTo>
                      <a:pt x="1183" y="922"/>
                    </a:lnTo>
                    <a:lnTo>
                      <a:pt x="1195" y="915"/>
                    </a:lnTo>
                    <a:lnTo>
                      <a:pt x="1206" y="910"/>
                    </a:lnTo>
                    <a:lnTo>
                      <a:pt x="1218" y="904"/>
                    </a:lnTo>
                    <a:lnTo>
                      <a:pt x="1229" y="901"/>
                    </a:lnTo>
                    <a:lnTo>
                      <a:pt x="1241" y="899"/>
                    </a:lnTo>
                    <a:lnTo>
                      <a:pt x="1253" y="899"/>
                    </a:lnTo>
                    <a:lnTo>
                      <a:pt x="1265" y="900"/>
                    </a:lnTo>
                    <a:lnTo>
                      <a:pt x="1284" y="899"/>
                    </a:lnTo>
                    <a:lnTo>
                      <a:pt x="1304" y="899"/>
                    </a:lnTo>
                    <a:lnTo>
                      <a:pt x="1324" y="900"/>
                    </a:lnTo>
                    <a:lnTo>
                      <a:pt x="1346" y="902"/>
                    </a:lnTo>
                    <a:lnTo>
                      <a:pt x="1367" y="905"/>
                    </a:lnTo>
                    <a:lnTo>
                      <a:pt x="1389" y="911"/>
                    </a:lnTo>
                    <a:lnTo>
                      <a:pt x="1410" y="917"/>
                    </a:lnTo>
                    <a:lnTo>
                      <a:pt x="1432" y="925"/>
                    </a:lnTo>
                    <a:lnTo>
                      <a:pt x="1453" y="935"/>
                    </a:lnTo>
                    <a:lnTo>
                      <a:pt x="1474" y="945"/>
                    </a:lnTo>
                    <a:lnTo>
                      <a:pt x="1494" y="957"/>
                    </a:lnTo>
                    <a:lnTo>
                      <a:pt x="1514" y="970"/>
                    </a:lnTo>
                    <a:lnTo>
                      <a:pt x="1534" y="985"/>
                    </a:lnTo>
                    <a:lnTo>
                      <a:pt x="1552" y="1002"/>
                    </a:lnTo>
                    <a:lnTo>
                      <a:pt x="1569" y="1020"/>
                    </a:lnTo>
                    <a:lnTo>
                      <a:pt x="1584" y="1039"/>
                    </a:lnTo>
                    <a:lnTo>
                      <a:pt x="1584" y="1092"/>
                    </a:lnTo>
                    <a:lnTo>
                      <a:pt x="1544" y="1100"/>
                    </a:lnTo>
                    <a:lnTo>
                      <a:pt x="1501" y="1105"/>
                    </a:lnTo>
                    <a:lnTo>
                      <a:pt x="1459" y="1109"/>
                    </a:lnTo>
                    <a:lnTo>
                      <a:pt x="1415" y="1112"/>
                    </a:lnTo>
                    <a:lnTo>
                      <a:pt x="1371" y="1115"/>
                    </a:lnTo>
                    <a:lnTo>
                      <a:pt x="1326" y="1118"/>
                    </a:lnTo>
                    <a:lnTo>
                      <a:pt x="1283" y="1123"/>
                    </a:lnTo>
                    <a:lnTo>
                      <a:pt x="1240" y="1129"/>
                    </a:lnTo>
                    <a:lnTo>
                      <a:pt x="1219" y="1132"/>
                    </a:lnTo>
                    <a:lnTo>
                      <a:pt x="1199" y="1137"/>
                    </a:lnTo>
                    <a:lnTo>
                      <a:pt x="1179" y="1141"/>
                    </a:lnTo>
                    <a:lnTo>
                      <a:pt x="1159" y="1146"/>
                    </a:lnTo>
                    <a:lnTo>
                      <a:pt x="1140" y="1152"/>
                    </a:lnTo>
                    <a:lnTo>
                      <a:pt x="1122" y="1159"/>
                    </a:lnTo>
                    <a:lnTo>
                      <a:pt x="1105" y="1167"/>
                    </a:lnTo>
                    <a:lnTo>
                      <a:pt x="1088" y="1176"/>
                    </a:lnTo>
                    <a:lnTo>
                      <a:pt x="1072" y="1185"/>
                    </a:lnTo>
                    <a:lnTo>
                      <a:pt x="1057" y="1196"/>
                    </a:lnTo>
                    <a:lnTo>
                      <a:pt x="1042" y="1208"/>
                    </a:lnTo>
                    <a:lnTo>
                      <a:pt x="1029" y="1220"/>
                    </a:lnTo>
                    <a:lnTo>
                      <a:pt x="1017" y="1235"/>
                    </a:lnTo>
                    <a:lnTo>
                      <a:pt x="1006" y="1250"/>
                    </a:lnTo>
                    <a:lnTo>
                      <a:pt x="996" y="1267"/>
                    </a:lnTo>
                    <a:lnTo>
                      <a:pt x="986" y="1286"/>
                    </a:lnTo>
                    <a:lnTo>
                      <a:pt x="985" y="1330"/>
                    </a:lnTo>
                    <a:lnTo>
                      <a:pt x="983" y="1374"/>
                    </a:lnTo>
                    <a:lnTo>
                      <a:pt x="980" y="1420"/>
                    </a:lnTo>
                    <a:lnTo>
                      <a:pt x="976" y="1465"/>
                    </a:lnTo>
                    <a:lnTo>
                      <a:pt x="971" y="1512"/>
                    </a:lnTo>
                    <a:lnTo>
                      <a:pt x="965" y="1558"/>
                    </a:lnTo>
                    <a:lnTo>
                      <a:pt x="959" y="1605"/>
                    </a:lnTo>
                    <a:lnTo>
                      <a:pt x="952" y="1651"/>
                    </a:lnTo>
                    <a:lnTo>
                      <a:pt x="938" y="1744"/>
                    </a:lnTo>
                    <a:lnTo>
                      <a:pt x="923" y="1838"/>
                    </a:lnTo>
                    <a:lnTo>
                      <a:pt x="909" y="1931"/>
                    </a:lnTo>
                    <a:lnTo>
                      <a:pt x="896" y="2024"/>
                    </a:lnTo>
                    <a:lnTo>
                      <a:pt x="844" y="1923"/>
                    </a:lnTo>
                    <a:lnTo>
                      <a:pt x="788" y="1823"/>
                    </a:lnTo>
                    <a:lnTo>
                      <a:pt x="733" y="1722"/>
                    </a:lnTo>
                    <a:lnTo>
                      <a:pt x="677" y="1622"/>
                    </a:lnTo>
                    <a:lnTo>
                      <a:pt x="561" y="1421"/>
                    </a:lnTo>
                    <a:lnTo>
                      <a:pt x="444" y="1219"/>
                    </a:lnTo>
                    <a:lnTo>
                      <a:pt x="386" y="1117"/>
                    </a:lnTo>
                    <a:lnTo>
                      <a:pt x="328" y="1016"/>
                    </a:lnTo>
                    <a:lnTo>
                      <a:pt x="270" y="913"/>
                    </a:lnTo>
                    <a:lnTo>
                      <a:pt x="214" y="810"/>
                    </a:lnTo>
                    <a:lnTo>
                      <a:pt x="159" y="708"/>
                    </a:lnTo>
                    <a:lnTo>
                      <a:pt x="103" y="605"/>
                    </a:lnTo>
                    <a:lnTo>
                      <a:pt x="51" y="501"/>
                    </a:lnTo>
                    <a:lnTo>
                      <a:pt x="0" y="396"/>
                    </a:lnTo>
                    <a:lnTo>
                      <a:pt x="23" y="372"/>
                    </a:lnTo>
                    <a:lnTo>
                      <a:pt x="47" y="347"/>
                    </a:lnTo>
                    <a:lnTo>
                      <a:pt x="72" y="323"/>
                    </a:lnTo>
                    <a:lnTo>
                      <a:pt x="97" y="299"/>
                    </a:lnTo>
                    <a:lnTo>
                      <a:pt x="124" y="276"/>
                    </a:lnTo>
                    <a:lnTo>
                      <a:pt x="150" y="254"/>
                    </a:lnTo>
                    <a:lnTo>
                      <a:pt x="177" y="232"/>
                    </a:lnTo>
                    <a:lnTo>
                      <a:pt x="204" y="210"/>
                    </a:lnTo>
                    <a:lnTo>
                      <a:pt x="232" y="190"/>
                    </a:lnTo>
                    <a:lnTo>
                      <a:pt x="260" y="169"/>
                    </a:lnTo>
                    <a:lnTo>
                      <a:pt x="289" y="151"/>
                    </a:lnTo>
                    <a:lnTo>
                      <a:pt x="319" y="133"/>
                    </a:lnTo>
                    <a:lnTo>
                      <a:pt x="348" y="115"/>
                    </a:lnTo>
                    <a:lnTo>
                      <a:pt x="378" y="99"/>
                    </a:lnTo>
                    <a:lnTo>
                      <a:pt x="408" y="84"/>
                    </a:lnTo>
                    <a:lnTo>
                      <a:pt x="439" y="70"/>
                    </a:lnTo>
                    <a:lnTo>
                      <a:pt x="471" y="57"/>
                    </a:lnTo>
                    <a:lnTo>
                      <a:pt x="502" y="45"/>
                    </a:lnTo>
                    <a:lnTo>
                      <a:pt x="534" y="34"/>
                    </a:lnTo>
                    <a:lnTo>
                      <a:pt x="566" y="26"/>
                    </a:lnTo>
                    <a:lnTo>
                      <a:pt x="599" y="17"/>
                    </a:lnTo>
                    <a:lnTo>
                      <a:pt x="632" y="11"/>
                    </a:lnTo>
                    <a:lnTo>
                      <a:pt x="666" y="6"/>
                    </a:lnTo>
                    <a:lnTo>
                      <a:pt x="699" y="2"/>
                    </a:lnTo>
                    <a:lnTo>
                      <a:pt x="733" y="0"/>
                    </a:lnTo>
                    <a:lnTo>
                      <a:pt x="766" y="0"/>
                    </a:lnTo>
                    <a:lnTo>
                      <a:pt x="801" y="1"/>
                    </a:lnTo>
                    <a:lnTo>
                      <a:pt x="836" y="3"/>
                    </a:lnTo>
                    <a:lnTo>
                      <a:pt x="871" y="8"/>
                    </a:lnTo>
                    <a:lnTo>
                      <a:pt x="905" y="14"/>
                    </a:lnTo>
                    <a:lnTo>
                      <a:pt x="940" y="22"/>
                    </a:lnTo>
                    <a:lnTo>
                      <a:pt x="976" y="32"/>
                    </a:lnTo>
                    <a:lnTo>
                      <a:pt x="1186" y="289"/>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3" name="Freeform 64">
                <a:extLst>
                  <a:ext uri="{FF2B5EF4-FFF2-40B4-BE49-F238E27FC236}">
                    <a16:creationId xmlns:a16="http://schemas.microsoft.com/office/drawing/2014/main" id="{2770200F-490A-4259-93D6-C9CCF1635002}"/>
                  </a:ext>
                </a:extLst>
              </p:cNvPr>
              <p:cNvSpPr>
                <a:spLocks/>
              </p:cNvSpPr>
              <p:nvPr/>
            </p:nvSpPr>
            <p:spPr bwMode="auto">
              <a:xfrm>
                <a:off x="4243" y="2424"/>
                <a:ext cx="13" cy="19"/>
              </a:xfrm>
              <a:custGeom>
                <a:avLst/>
                <a:gdLst>
                  <a:gd name="T0" fmla="*/ 0 w 93"/>
                  <a:gd name="T1" fmla="*/ 0 h 211"/>
                  <a:gd name="T2" fmla="*/ 0 w 93"/>
                  <a:gd name="T3" fmla="*/ 0 h 211"/>
                  <a:gd name="T4" fmla="*/ 0 w 93"/>
                  <a:gd name="T5" fmla="*/ 0 h 211"/>
                  <a:gd name="T6" fmla="*/ 0 w 93"/>
                  <a:gd name="T7" fmla="*/ 0 h 211"/>
                  <a:gd name="T8" fmla="*/ 0 w 93"/>
                  <a:gd name="T9" fmla="*/ 0 h 211"/>
                  <a:gd name="T10" fmla="*/ 0 w 93"/>
                  <a:gd name="T11" fmla="*/ 0 h 211"/>
                  <a:gd name="T12" fmla="*/ 0 w 93"/>
                  <a:gd name="T13" fmla="*/ 0 h 211"/>
                  <a:gd name="T14" fmla="*/ 0 w 93"/>
                  <a:gd name="T15" fmla="*/ 0 h 211"/>
                  <a:gd name="T16" fmla="*/ 0 w 93"/>
                  <a:gd name="T17" fmla="*/ 0 h 211"/>
                  <a:gd name="T18" fmla="*/ 0 w 93"/>
                  <a:gd name="T19" fmla="*/ 0 h 211"/>
                  <a:gd name="T20" fmla="*/ 0 w 93"/>
                  <a:gd name="T21" fmla="*/ 0 h 211"/>
                  <a:gd name="T22" fmla="*/ 0 w 93"/>
                  <a:gd name="T23" fmla="*/ 0 h 211"/>
                  <a:gd name="T24" fmla="*/ 0 w 93"/>
                  <a:gd name="T25" fmla="*/ 0 h 211"/>
                  <a:gd name="T26" fmla="*/ 0 w 93"/>
                  <a:gd name="T27" fmla="*/ 0 h 211"/>
                  <a:gd name="T28" fmla="*/ 0 w 93"/>
                  <a:gd name="T29" fmla="*/ 0 h 211"/>
                  <a:gd name="T30" fmla="*/ 0 w 93"/>
                  <a:gd name="T31" fmla="*/ 0 h 211"/>
                  <a:gd name="T32" fmla="*/ 0 w 93"/>
                  <a:gd name="T33" fmla="*/ 0 h 211"/>
                  <a:gd name="T34" fmla="*/ 0 w 93"/>
                  <a:gd name="T35" fmla="*/ 0 h 211"/>
                  <a:gd name="T36" fmla="*/ 0 w 93"/>
                  <a:gd name="T37" fmla="*/ 0 h 211"/>
                  <a:gd name="T38" fmla="*/ 0 w 93"/>
                  <a:gd name="T39" fmla="*/ 0 h 211"/>
                  <a:gd name="T40" fmla="*/ 0 w 93"/>
                  <a:gd name="T41" fmla="*/ 0 h 211"/>
                  <a:gd name="T42" fmla="*/ 0 w 93"/>
                  <a:gd name="T43" fmla="*/ 0 h 211"/>
                  <a:gd name="T44" fmla="*/ 0 w 93"/>
                  <a:gd name="T45" fmla="*/ 0 h 211"/>
                  <a:gd name="T46" fmla="*/ 0 w 93"/>
                  <a:gd name="T47" fmla="*/ 0 h 211"/>
                  <a:gd name="T48" fmla="*/ 0 w 93"/>
                  <a:gd name="T49" fmla="*/ 0 h 211"/>
                  <a:gd name="T50" fmla="*/ 0 w 93"/>
                  <a:gd name="T51" fmla="*/ 0 h 211"/>
                  <a:gd name="T52" fmla="*/ 0 w 93"/>
                  <a:gd name="T53" fmla="*/ 0 h 211"/>
                  <a:gd name="T54" fmla="*/ 0 w 93"/>
                  <a:gd name="T55" fmla="*/ 0 h 211"/>
                  <a:gd name="T56" fmla="*/ 0 w 93"/>
                  <a:gd name="T57" fmla="*/ 0 h 211"/>
                  <a:gd name="T58" fmla="*/ 0 w 93"/>
                  <a:gd name="T59" fmla="*/ 0 h 211"/>
                  <a:gd name="T60" fmla="*/ 0 w 93"/>
                  <a:gd name="T61" fmla="*/ 0 h 211"/>
                  <a:gd name="T62" fmla="*/ 0 w 93"/>
                  <a:gd name="T63" fmla="*/ 0 h 211"/>
                  <a:gd name="T64" fmla="*/ 0 w 93"/>
                  <a:gd name="T65" fmla="*/ 0 h 211"/>
                  <a:gd name="T66" fmla="*/ 0 w 93"/>
                  <a:gd name="T67" fmla="*/ 0 h 211"/>
                  <a:gd name="T68" fmla="*/ 0 w 93"/>
                  <a:gd name="T69" fmla="*/ 0 h 211"/>
                  <a:gd name="T70" fmla="*/ 0 w 93"/>
                  <a:gd name="T71" fmla="*/ 0 h 211"/>
                  <a:gd name="T72" fmla="*/ 0 w 93"/>
                  <a:gd name="T73" fmla="*/ 0 h 211"/>
                  <a:gd name="T74" fmla="*/ 0 w 93"/>
                  <a:gd name="T75" fmla="*/ 0 h 211"/>
                  <a:gd name="T76" fmla="*/ 0 w 93"/>
                  <a:gd name="T77" fmla="*/ 0 h 211"/>
                  <a:gd name="T78" fmla="*/ 0 w 93"/>
                  <a:gd name="T79" fmla="*/ 0 h 2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3" h="211">
                    <a:moveTo>
                      <a:pt x="51" y="189"/>
                    </a:moveTo>
                    <a:lnTo>
                      <a:pt x="32" y="211"/>
                    </a:lnTo>
                    <a:lnTo>
                      <a:pt x="25" y="202"/>
                    </a:lnTo>
                    <a:lnTo>
                      <a:pt x="19" y="193"/>
                    </a:lnTo>
                    <a:lnTo>
                      <a:pt x="14" y="184"/>
                    </a:lnTo>
                    <a:lnTo>
                      <a:pt x="9" y="175"/>
                    </a:lnTo>
                    <a:lnTo>
                      <a:pt x="6" y="164"/>
                    </a:lnTo>
                    <a:lnTo>
                      <a:pt x="4" y="154"/>
                    </a:lnTo>
                    <a:lnTo>
                      <a:pt x="2" y="144"/>
                    </a:lnTo>
                    <a:lnTo>
                      <a:pt x="1" y="133"/>
                    </a:lnTo>
                    <a:lnTo>
                      <a:pt x="0" y="110"/>
                    </a:lnTo>
                    <a:lnTo>
                      <a:pt x="0" y="86"/>
                    </a:lnTo>
                    <a:lnTo>
                      <a:pt x="0" y="63"/>
                    </a:lnTo>
                    <a:lnTo>
                      <a:pt x="1" y="39"/>
                    </a:lnTo>
                    <a:lnTo>
                      <a:pt x="13" y="28"/>
                    </a:lnTo>
                    <a:lnTo>
                      <a:pt x="24" y="19"/>
                    </a:lnTo>
                    <a:lnTo>
                      <a:pt x="34" y="12"/>
                    </a:lnTo>
                    <a:lnTo>
                      <a:pt x="43" y="6"/>
                    </a:lnTo>
                    <a:lnTo>
                      <a:pt x="51" y="3"/>
                    </a:lnTo>
                    <a:lnTo>
                      <a:pt x="58" y="1"/>
                    </a:lnTo>
                    <a:lnTo>
                      <a:pt x="65" y="0"/>
                    </a:lnTo>
                    <a:lnTo>
                      <a:pt x="71" y="1"/>
                    </a:lnTo>
                    <a:lnTo>
                      <a:pt x="76" y="3"/>
                    </a:lnTo>
                    <a:lnTo>
                      <a:pt x="80" y="6"/>
                    </a:lnTo>
                    <a:lnTo>
                      <a:pt x="84" y="11"/>
                    </a:lnTo>
                    <a:lnTo>
                      <a:pt x="87" y="16"/>
                    </a:lnTo>
                    <a:lnTo>
                      <a:pt x="90" y="23"/>
                    </a:lnTo>
                    <a:lnTo>
                      <a:pt x="91" y="29"/>
                    </a:lnTo>
                    <a:lnTo>
                      <a:pt x="93" y="38"/>
                    </a:lnTo>
                    <a:lnTo>
                      <a:pt x="93" y="45"/>
                    </a:lnTo>
                    <a:lnTo>
                      <a:pt x="93" y="65"/>
                    </a:lnTo>
                    <a:lnTo>
                      <a:pt x="91" y="84"/>
                    </a:lnTo>
                    <a:lnTo>
                      <a:pt x="88" y="105"/>
                    </a:lnTo>
                    <a:lnTo>
                      <a:pt x="83" y="125"/>
                    </a:lnTo>
                    <a:lnTo>
                      <a:pt x="76" y="145"/>
                    </a:lnTo>
                    <a:lnTo>
                      <a:pt x="69" y="162"/>
                    </a:lnTo>
                    <a:lnTo>
                      <a:pt x="65" y="170"/>
                    </a:lnTo>
                    <a:lnTo>
                      <a:pt x="60" y="177"/>
                    </a:lnTo>
                    <a:lnTo>
                      <a:pt x="56" y="184"/>
                    </a:lnTo>
                    <a:lnTo>
                      <a:pt x="51"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4" name="Freeform 65">
                <a:extLst>
                  <a:ext uri="{FF2B5EF4-FFF2-40B4-BE49-F238E27FC236}">
                    <a16:creationId xmlns:a16="http://schemas.microsoft.com/office/drawing/2014/main" id="{CDF5880A-E5CE-4211-BF36-F325382BCA44}"/>
                  </a:ext>
                </a:extLst>
              </p:cNvPr>
              <p:cNvSpPr>
                <a:spLocks/>
              </p:cNvSpPr>
              <p:nvPr/>
            </p:nvSpPr>
            <p:spPr bwMode="auto">
              <a:xfrm>
                <a:off x="3739" y="2426"/>
                <a:ext cx="158" cy="122"/>
              </a:xfrm>
              <a:custGeom>
                <a:avLst/>
                <a:gdLst>
                  <a:gd name="T0" fmla="*/ 0 w 1102"/>
                  <a:gd name="T1" fmla="*/ 0 h 1342"/>
                  <a:gd name="T2" fmla="*/ 0 w 1102"/>
                  <a:gd name="T3" fmla="*/ 0 h 1342"/>
                  <a:gd name="T4" fmla="*/ 0 w 1102"/>
                  <a:gd name="T5" fmla="*/ 0 h 1342"/>
                  <a:gd name="T6" fmla="*/ 0 w 1102"/>
                  <a:gd name="T7" fmla="*/ 0 h 1342"/>
                  <a:gd name="T8" fmla="*/ 0 w 1102"/>
                  <a:gd name="T9" fmla="*/ 0 h 1342"/>
                  <a:gd name="T10" fmla="*/ 0 w 1102"/>
                  <a:gd name="T11" fmla="*/ 0 h 1342"/>
                  <a:gd name="T12" fmla="*/ 0 w 1102"/>
                  <a:gd name="T13" fmla="*/ 0 h 1342"/>
                  <a:gd name="T14" fmla="*/ 0 w 1102"/>
                  <a:gd name="T15" fmla="*/ 0 h 1342"/>
                  <a:gd name="T16" fmla="*/ 0 w 1102"/>
                  <a:gd name="T17" fmla="*/ 0 h 1342"/>
                  <a:gd name="T18" fmla="*/ 0 w 1102"/>
                  <a:gd name="T19" fmla="*/ 0 h 1342"/>
                  <a:gd name="T20" fmla="*/ 0 w 1102"/>
                  <a:gd name="T21" fmla="*/ 0 h 1342"/>
                  <a:gd name="T22" fmla="*/ 0 w 1102"/>
                  <a:gd name="T23" fmla="*/ 0 h 1342"/>
                  <a:gd name="T24" fmla="*/ 0 w 1102"/>
                  <a:gd name="T25" fmla="*/ 0 h 1342"/>
                  <a:gd name="T26" fmla="*/ 0 w 1102"/>
                  <a:gd name="T27" fmla="*/ 0 h 1342"/>
                  <a:gd name="T28" fmla="*/ 0 w 1102"/>
                  <a:gd name="T29" fmla="*/ 0 h 1342"/>
                  <a:gd name="T30" fmla="*/ 0 w 1102"/>
                  <a:gd name="T31" fmla="*/ 0 h 1342"/>
                  <a:gd name="T32" fmla="*/ 0 w 1102"/>
                  <a:gd name="T33" fmla="*/ 0 h 1342"/>
                  <a:gd name="T34" fmla="*/ 0 w 1102"/>
                  <a:gd name="T35" fmla="*/ 0 h 1342"/>
                  <a:gd name="T36" fmla="*/ 0 w 1102"/>
                  <a:gd name="T37" fmla="*/ 0 h 1342"/>
                  <a:gd name="T38" fmla="*/ 0 w 1102"/>
                  <a:gd name="T39" fmla="*/ 0 h 1342"/>
                  <a:gd name="T40" fmla="*/ 0 w 1102"/>
                  <a:gd name="T41" fmla="*/ 0 h 1342"/>
                  <a:gd name="T42" fmla="*/ 0 w 1102"/>
                  <a:gd name="T43" fmla="*/ 0 h 1342"/>
                  <a:gd name="T44" fmla="*/ 0 w 1102"/>
                  <a:gd name="T45" fmla="*/ 0 h 1342"/>
                  <a:gd name="T46" fmla="*/ 0 w 1102"/>
                  <a:gd name="T47" fmla="*/ 0 h 1342"/>
                  <a:gd name="T48" fmla="*/ 0 w 1102"/>
                  <a:gd name="T49" fmla="*/ 0 h 1342"/>
                  <a:gd name="T50" fmla="*/ 0 w 1102"/>
                  <a:gd name="T51" fmla="*/ 0 h 1342"/>
                  <a:gd name="T52" fmla="*/ 0 w 1102"/>
                  <a:gd name="T53" fmla="*/ 0 h 1342"/>
                  <a:gd name="T54" fmla="*/ 0 w 1102"/>
                  <a:gd name="T55" fmla="*/ 0 h 1342"/>
                  <a:gd name="T56" fmla="*/ 0 w 1102"/>
                  <a:gd name="T57" fmla="*/ 0 h 1342"/>
                  <a:gd name="T58" fmla="*/ 0 w 1102"/>
                  <a:gd name="T59" fmla="*/ 0 h 1342"/>
                  <a:gd name="T60" fmla="*/ 0 w 1102"/>
                  <a:gd name="T61" fmla="*/ 0 h 1342"/>
                  <a:gd name="T62" fmla="*/ 0 w 1102"/>
                  <a:gd name="T63" fmla="*/ 0 h 1342"/>
                  <a:gd name="T64" fmla="*/ 0 w 1102"/>
                  <a:gd name="T65" fmla="*/ 0 h 1342"/>
                  <a:gd name="T66" fmla="*/ 0 w 1102"/>
                  <a:gd name="T67" fmla="*/ 0 h 1342"/>
                  <a:gd name="T68" fmla="*/ 0 w 1102"/>
                  <a:gd name="T69" fmla="*/ 0 h 1342"/>
                  <a:gd name="T70" fmla="*/ 0 w 1102"/>
                  <a:gd name="T71" fmla="*/ 0 h 1342"/>
                  <a:gd name="T72" fmla="*/ 0 w 1102"/>
                  <a:gd name="T73" fmla="*/ 0 h 1342"/>
                  <a:gd name="T74" fmla="*/ 0 w 1102"/>
                  <a:gd name="T75" fmla="*/ 0 h 1342"/>
                  <a:gd name="T76" fmla="*/ 0 w 1102"/>
                  <a:gd name="T77" fmla="*/ 0 h 1342"/>
                  <a:gd name="T78" fmla="*/ 0 w 1102"/>
                  <a:gd name="T79" fmla="*/ 0 h 1342"/>
                  <a:gd name="T80" fmla="*/ 0 w 1102"/>
                  <a:gd name="T81" fmla="*/ 0 h 1342"/>
                  <a:gd name="T82" fmla="*/ 0 w 1102"/>
                  <a:gd name="T83" fmla="*/ 0 h 1342"/>
                  <a:gd name="T84" fmla="*/ 0 w 1102"/>
                  <a:gd name="T85" fmla="*/ 0 h 1342"/>
                  <a:gd name="T86" fmla="*/ 0 w 1102"/>
                  <a:gd name="T87" fmla="*/ 0 h 1342"/>
                  <a:gd name="T88" fmla="*/ 0 w 1102"/>
                  <a:gd name="T89" fmla="*/ 0 h 1342"/>
                  <a:gd name="T90" fmla="*/ 0 w 1102"/>
                  <a:gd name="T91" fmla="*/ 0 h 1342"/>
                  <a:gd name="T92" fmla="*/ 0 w 1102"/>
                  <a:gd name="T93" fmla="*/ 0 h 1342"/>
                  <a:gd name="T94" fmla="*/ 0 w 1102"/>
                  <a:gd name="T95" fmla="*/ 0 h 1342"/>
                  <a:gd name="T96" fmla="*/ 0 w 1102"/>
                  <a:gd name="T97" fmla="*/ 0 h 1342"/>
                  <a:gd name="T98" fmla="*/ 0 w 1102"/>
                  <a:gd name="T99" fmla="*/ 0 h 1342"/>
                  <a:gd name="T100" fmla="*/ 0 w 1102"/>
                  <a:gd name="T101" fmla="*/ 0 h 1342"/>
                  <a:gd name="T102" fmla="*/ 0 w 1102"/>
                  <a:gd name="T103" fmla="*/ 0 h 1342"/>
                  <a:gd name="T104" fmla="*/ 0 w 1102"/>
                  <a:gd name="T105" fmla="*/ 0 h 1342"/>
                  <a:gd name="T106" fmla="*/ 0 w 1102"/>
                  <a:gd name="T107" fmla="*/ 0 h 1342"/>
                  <a:gd name="T108" fmla="*/ 0 w 1102"/>
                  <a:gd name="T109" fmla="*/ 0 h 1342"/>
                  <a:gd name="T110" fmla="*/ 0 w 1102"/>
                  <a:gd name="T111" fmla="*/ 0 h 1342"/>
                  <a:gd name="T112" fmla="*/ 0 w 1102"/>
                  <a:gd name="T113" fmla="*/ 0 h 1342"/>
                  <a:gd name="T114" fmla="*/ 0 w 1102"/>
                  <a:gd name="T115" fmla="*/ 0 h 134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02" h="1342">
                    <a:moveTo>
                      <a:pt x="916" y="249"/>
                    </a:moveTo>
                    <a:lnTo>
                      <a:pt x="918" y="284"/>
                    </a:lnTo>
                    <a:lnTo>
                      <a:pt x="921" y="317"/>
                    </a:lnTo>
                    <a:lnTo>
                      <a:pt x="925" y="351"/>
                    </a:lnTo>
                    <a:lnTo>
                      <a:pt x="930" y="383"/>
                    </a:lnTo>
                    <a:lnTo>
                      <a:pt x="936" y="417"/>
                    </a:lnTo>
                    <a:lnTo>
                      <a:pt x="944" y="449"/>
                    </a:lnTo>
                    <a:lnTo>
                      <a:pt x="952" y="482"/>
                    </a:lnTo>
                    <a:lnTo>
                      <a:pt x="960" y="514"/>
                    </a:lnTo>
                    <a:lnTo>
                      <a:pt x="979" y="578"/>
                    </a:lnTo>
                    <a:lnTo>
                      <a:pt x="999" y="641"/>
                    </a:lnTo>
                    <a:lnTo>
                      <a:pt x="1020" y="704"/>
                    </a:lnTo>
                    <a:lnTo>
                      <a:pt x="1040" y="766"/>
                    </a:lnTo>
                    <a:lnTo>
                      <a:pt x="1049" y="797"/>
                    </a:lnTo>
                    <a:lnTo>
                      <a:pt x="1059" y="829"/>
                    </a:lnTo>
                    <a:lnTo>
                      <a:pt x="1067" y="859"/>
                    </a:lnTo>
                    <a:lnTo>
                      <a:pt x="1075" y="890"/>
                    </a:lnTo>
                    <a:lnTo>
                      <a:pt x="1083" y="922"/>
                    </a:lnTo>
                    <a:lnTo>
                      <a:pt x="1089" y="952"/>
                    </a:lnTo>
                    <a:lnTo>
                      <a:pt x="1094" y="983"/>
                    </a:lnTo>
                    <a:lnTo>
                      <a:pt x="1098" y="1015"/>
                    </a:lnTo>
                    <a:lnTo>
                      <a:pt x="1101" y="1046"/>
                    </a:lnTo>
                    <a:lnTo>
                      <a:pt x="1102" y="1077"/>
                    </a:lnTo>
                    <a:lnTo>
                      <a:pt x="1102" y="1109"/>
                    </a:lnTo>
                    <a:lnTo>
                      <a:pt x="1100" y="1140"/>
                    </a:lnTo>
                    <a:lnTo>
                      <a:pt x="1097" y="1171"/>
                    </a:lnTo>
                    <a:lnTo>
                      <a:pt x="1092" y="1203"/>
                    </a:lnTo>
                    <a:lnTo>
                      <a:pt x="1085" y="1235"/>
                    </a:lnTo>
                    <a:lnTo>
                      <a:pt x="1075" y="1266"/>
                    </a:lnTo>
                    <a:lnTo>
                      <a:pt x="1060" y="1276"/>
                    </a:lnTo>
                    <a:lnTo>
                      <a:pt x="1044" y="1285"/>
                    </a:lnTo>
                    <a:lnTo>
                      <a:pt x="1029" y="1292"/>
                    </a:lnTo>
                    <a:lnTo>
                      <a:pt x="1014" y="1300"/>
                    </a:lnTo>
                    <a:lnTo>
                      <a:pt x="998" y="1305"/>
                    </a:lnTo>
                    <a:lnTo>
                      <a:pt x="982" y="1311"/>
                    </a:lnTo>
                    <a:lnTo>
                      <a:pt x="967" y="1315"/>
                    </a:lnTo>
                    <a:lnTo>
                      <a:pt x="951" y="1319"/>
                    </a:lnTo>
                    <a:lnTo>
                      <a:pt x="918" y="1325"/>
                    </a:lnTo>
                    <a:lnTo>
                      <a:pt x="884" y="1329"/>
                    </a:lnTo>
                    <a:lnTo>
                      <a:pt x="851" y="1331"/>
                    </a:lnTo>
                    <a:lnTo>
                      <a:pt x="817" y="1332"/>
                    </a:lnTo>
                    <a:lnTo>
                      <a:pt x="749" y="1332"/>
                    </a:lnTo>
                    <a:lnTo>
                      <a:pt x="678" y="1331"/>
                    </a:lnTo>
                    <a:lnTo>
                      <a:pt x="643" y="1332"/>
                    </a:lnTo>
                    <a:lnTo>
                      <a:pt x="608" y="1333"/>
                    </a:lnTo>
                    <a:lnTo>
                      <a:pt x="573" y="1337"/>
                    </a:lnTo>
                    <a:lnTo>
                      <a:pt x="537" y="1342"/>
                    </a:lnTo>
                    <a:lnTo>
                      <a:pt x="532" y="1328"/>
                    </a:lnTo>
                    <a:lnTo>
                      <a:pt x="529" y="1315"/>
                    </a:lnTo>
                    <a:lnTo>
                      <a:pt x="529" y="1302"/>
                    </a:lnTo>
                    <a:lnTo>
                      <a:pt x="530" y="1289"/>
                    </a:lnTo>
                    <a:lnTo>
                      <a:pt x="532" y="1277"/>
                    </a:lnTo>
                    <a:lnTo>
                      <a:pt x="536" y="1265"/>
                    </a:lnTo>
                    <a:lnTo>
                      <a:pt x="541" y="1254"/>
                    </a:lnTo>
                    <a:lnTo>
                      <a:pt x="548" y="1243"/>
                    </a:lnTo>
                    <a:lnTo>
                      <a:pt x="557" y="1232"/>
                    </a:lnTo>
                    <a:lnTo>
                      <a:pt x="565" y="1221"/>
                    </a:lnTo>
                    <a:lnTo>
                      <a:pt x="574" y="1210"/>
                    </a:lnTo>
                    <a:lnTo>
                      <a:pt x="585" y="1199"/>
                    </a:lnTo>
                    <a:lnTo>
                      <a:pt x="606" y="1177"/>
                    </a:lnTo>
                    <a:lnTo>
                      <a:pt x="629" y="1154"/>
                    </a:lnTo>
                    <a:lnTo>
                      <a:pt x="652" y="1130"/>
                    </a:lnTo>
                    <a:lnTo>
                      <a:pt x="675" y="1105"/>
                    </a:lnTo>
                    <a:lnTo>
                      <a:pt x="685" y="1092"/>
                    </a:lnTo>
                    <a:lnTo>
                      <a:pt x="695" y="1078"/>
                    </a:lnTo>
                    <a:lnTo>
                      <a:pt x="705" y="1064"/>
                    </a:lnTo>
                    <a:lnTo>
                      <a:pt x="713" y="1049"/>
                    </a:lnTo>
                    <a:lnTo>
                      <a:pt x="721" y="1034"/>
                    </a:lnTo>
                    <a:lnTo>
                      <a:pt x="728" y="1018"/>
                    </a:lnTo>
                    <a:lnTo>
                      <a:pt x="733" y="1001"/>
                    </a:lnTo>
                    <a:lnTo>
                      <a:pt x="737" y="983"/>
                    </a:lnTo>
                    <a:lnTo>
                      <a:pt x="739" y="965"/>
                    </a:lnTo>
                    <a:lnTo>
                      <a:pt x="740" y="944"/>
                    </a:lnTo>
                    <a:lnTo>
                      <a:pt x="739" y="924"/>
                    </a:lnTo>
                    <a:lnTo>
                      <a:pt x="737" y="902"/>
                    </a:lnTo>
                    <a:lnTo>
                      <a:pt x="731" y="860"/>
                    </a:lnTo>
                    <a:lnTo>
                      <a:pt x="722" y="818"/>
                    </a:lnTo>
                    <a:lnTo>
                      <a:pt x="713" y="775"/>
                    </a:lnTo>
                    <a:lnTo>
                      <a:pt x="703" y="732"/>
                    </a:lnTo>
                    <a:lnTo>
                      <a:pt x="691" y="690"/>
                    </a:lnTo>
                    <a:lnTo>
                      <a:pt x="677" y="649"/>
                    </a:lnTo>
                    <a:lnTo>
                      <a:pt x="669" y="629"/>
                    </a:lnTo>
                    <a:lnTo>
                      <a:pt x="661" y="609"/>
                    </a:lnTo>
                    <a:lnTo>
                      <a:pt x="652" y="589"/>
                    </a:lnTo>
                    <a:lnTo>
                      <a:pt x="643" y="569"/>
                    </a:lnTo>
                    <a:lnTo>
                      <a:pt x="633" y="550"/>
                    </a:lnTo>
                    <a:lnTo>
                      <a:pt x="623" y="531"/>
                    </a:lnTo>
                    <a:lnTo>
                      <a:pt x="612" y="513"/>
                    </a:lnTo>
                    <a:lnTo>
                      <a:pt x="600" y="495"/>
                    </a:lnTo>
                    <a:lnTo>
                      <a:pt x="588" y="477"/>
                    </a:lnTo>
                    <a:lnTo>
                      <a:pt x="575" y="461"/>
                    </a:lnTo>
                    <a:lnTo>
                      <a:pt x="562" y="444"/>
                    </a:lnTo>
                    <a:lnTo>
                      <a:pt x="547" y="429"/>
                    </a:lnTo>
                    <a:lnTo>
                      <a:pt x="532" y="413"/>
                    </a:lnTo>
                    <a:lnTo>
                      <a:pt x="516" y="399"/>
                    </a:lnTo>
                    <a:lnTo>
                      <a:pt x="500" y="384"/>
                    </a:lnTo>
                    <a:lnTo>
                      <a:pt x="483" y="370"/>
                    </a:lnTo>
                    <a:lnTo>
                      <a:pt x="465" y="359"/>
                    </a:lnTo>
                    <a:lnTo>
                      <a:pt x="447" y="347"/>
                    </a:lnTo>
                    <a:lnTo>
                      <a:pt x="428" y="335"/>
                    </a:lnTo>
                    <a:lnTo>
                      <a:pt x="408" y="324"/>
                    </a:lnTo>
                    <a:lnTo>
                      <a:pt x="361" y="324"/>
                    </a:lnTo>
                    <a:lnTo>
                      <a:pt x="315" y="323"/>
                    </a:lnTo>
                    <a:lnTo>
                      <a:pt x="292" y="323"/>
                    </a:lnTo>
                    <a:lnTo>
                      <a:pt x="269" y="324"/>
                    </a:lnTo>
                    <a:lnTo>
                      <a:pt x="246" y="326"/>
                    </a:lnTo>
                    <a:lnTo>
                      <a:pt x="223" y="328"/>
                    </a:lnTo>
                    <a:lnTo>
                      <a:pt x="201" y="333"/>
                    </a:lnTo>
                    <a:lnTo>
                      <a:pt x="179" y="339"/>
                    </a:lnTo>
                    <a:lnTo>
                      <a:pt x="168" y="342"/>
                    </a:lnTo>
                    <a:lnTo>
                      <a:pt x="158" y="347"/>
                    </a:lnTo>
                    <a:lnTo>
                      <a:pt x="148" y="351"/>
                    </a:lnTo>
                    <a:lnTo>
                      <a:pt x="138" y="356"/>
                    </a:lnTo>
                    <a:lnTo>
                      <a:pt x="129" y="362"/>
                    </a:lnTo>
                    <a:lnTo>
                      <a:pt x="119" y="368"/>
                    </a:lnTo>
                    <a:lnTo>
                      <a:pt x="110" y="376"/>
                    </a:lnTo>
                    <a:lnTo>
                      <a:pt x="101" y="383"/>
                    </a:lnTo>
                    <a:lnTo>
                      <a:pt x="93" y="391"/>
                    </a:lnTo>
                    <a:lnTo>
                      <a:pt x="84" y="401"/>
                    </a:lnTo>
                    <a:lnTo>
                      <a:pt x="77" y="410"/>
                    </a:lnTo>
                    <a:lnTo>
                      <a:pt x="69" y="421"/>
                    </a:lnTo>
                    <a:lnTo>
                      <a:pt x="73" y="408"/>
                    </a:lnTo>
                    <a:lnTo>
                      <a:pt x="76" y="395"/>
                    </a:lnTo>
                    <a:lnTo>
                      <a:pt x="77" y="381"/>
                    </a:lnTo>
                    <a:lnTo>
                      <a:pt x="77" y="366"/>
                    </a:lnTo>
                    <a:lnTo>
                      <a:pt x="75" y="351"/>
                    </a:lnTo>
                    <a:lnTo>
                      <a:pt x="72" y="336"/>
                    </a:lnTo>
                    <a:lnTo>
                      <a:pt x="68" y="320"/>
                    </a:lnTo>
                    <a:lnTo>
                      <a:pt x="63" y="303"/>
                    </a:lnTo>
                    <a:lnTo>
                      <a:pt x="39" y="235"/>
                    </a:lnTo>
                    <a:lnTo>
                      <a:pt x="13" y="169"/>
                    </a:lnTo>
                    <a:lnTo>
                      <a:pt x="9" y="153"/>
                    </a:lnTo>
                    <a:lnTo>
                      <a:pt x="5" y="138"/>
                    </a:lnTo>
                    <a:lnTo>
                      <a:pt x="2" y="123"/>
                    </a:lnTo>
                    <a:lnTo>
                      <a:pt x="0" y="109"/>
                    </a:lnTo>
                    <a:lnTo>
                      <a:pt x="0" y="95"/>
                    </a:lnTo>
                    <a:lnTo>
                      <a:pt x="1" y="83"/>
                    </a:lnTo>
                    <a:lnTo>
                      <a:pt x="4" y="71"/>
                    </a:lnTo>
                    <a:lnTo>
                      <a:pt x="9" y="59"/>
                    </a:lnTo>
                    <a:lnTo>
                      <a:pt x="16" y="49"/>
                    </a:lnTo>
                    <a:lnTo>
                      <a:pt x="27" y="41"/>
                    </a:lnTo>
                    <a:lnTo>
                      <a:pt x="38" y="33"/>
                    </a:lnTo>
                    <a:lnTo>
                      <a:pt x="52" y="27"/>
                    </a:lnTo>
                    <a:lnTo>
                      <a:pt x="69" y="21"/>
                    </a:lnTo>
                    <a:lnTo>
                      <a:pt x="89" y="17"/>
                    </a:lnTo>
                    <a:lnTo>
                      <a:pt x="112" y="15"/>
                    </a:lnTo>
                    <a:lnTo>
                      <a:pt x="138" y="14"/>
                    </a:lnTo>
                    <a:lnTo>
                      <a:pt x="198" y="8"/>
                    </a:lnTo>
                    <a:lnTo>
                      <a:pt x="257" y="4"/>
                    </a:lnTo>
                    <a:lnTo>
                      <a:pt x="313" y="1"/>
                    </a:lnTo>
                    <a:lnTo>
                      <a:pt x="367" y="0"/>
                    </a:lnTo>
                    <a:lnTo>
                      <a:pt x="395" y="0"/>
                    </a:lnTo>
                    <a:lnTo>
                      <a:pt x="420" y="1"/>
                    </a:lnTo>
                    <a:lnTo>
                      <a:pt x="446" y="2"/>
                    </a:lnTo>
                    <a:lnTo>
                      <a:pt x="471" y="4"/>
                    </a:lnTo>
                    <a:lnTo>
                      <a:pt x="496" y="6"/>
                    </a:lnTo>
                    <a:lnTo>
                      <a:pt x="520" y="11"/>
                    </a:lnTo>
                    <a:lnTo>
                      <a:pt x="544" y="14"/>
                    </a:lnTo>
                    <a:lnTo>
                      <a:pt x="568" y="19"/>
                    </a:lnTo>
                    <a:lnTo>
                      <a:pt x="592" y="26"/>
                    </a:lnTo>
                    <a:lnTo>
                      <a:pt x="615" y="32"/>
                    </a:lnTo>
                    <a:lnTo>
                      <a:pt x="637" y="40"/>
                    </a:lnTo>
                    <a:lnTo>
                      <a:pt x="660" y="49"/>
                    </a:lnTo>
                    <a:lnTo>
                      <a:pt x="682" y="59"/>
                    </a:lnTo>
                    <a:lnTo>
                      <a:pt x="704" y="70"/>
                    </a:lnTo>
                    <a:lnTo>
                      <a:pt x="727" y="82"/>
                    </a:lnTo>
                    <a:lnTo>
                      <a:pt x="748" y="95"/>
                    </a:lnTo>
                    <a:lnTo>
                      <a:pt x="770" y="110"/>
                    </a:lnTo>
                    <a:lnTo>
                      <a:pt x="791" y="126"/>
                    </a:lnTo>
                    <a:lnTo>
                      <a:pt x="812" y="142"/>
                    </a:lnTo>
                    <a:lnTo>
                      <a:pt x="833" y="161"/>
                    </a:lnTo>
                    <a:lnTo>
                      <a:pt x="853" y="181"/>
                    </a:lnTo>
                    <a:lnTo>
                      <a:pt x="874" y="203"/>
                    </a:lnTo>
                    <a:lnTo>
                      <a:pt x="895" y="226"/>
                    </a:lnTo>
                    <a:lnTo>
                      <a:pt x="916" y="249"/>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5" name="Freeform 66">
                <a:extLst>
                  <a:ext uri="{FF2B5EF4-FFF2-40B4-BE49-F238E27FC236}">
                    <a16:creationId xmlns:a16="http://schemas.microsoft.com/office/drawing/2014/main" id="{C1CBF826-76FF-4532-BBD1-FB954A158B60}"/>
                  </a:ext>
                </a:extLst>
              </p:cNvPr>
              <p:cNvSpPr>
                <a:spLocks/>
              </p:cNvSpPr>
              <p:nvPr/>
            </p:nvSpPr>
            <p:spPr bwMode="auto">
              <a:xfrm>
                <a:off x="4630" y="2429"/>
                <a:ext cx="113" cy="149"/>
              </a:xfrm>
              <a:custGeom>
                <a:avLst/>
                <a:gdLst>
                  <a:gd name="T0" fmla="*/ 0 w 791"/>
                  <a:gd name="T1" fmla="*/ 0 h 1639"/>
                  <a:gd name="T2" fmla="*/ 0 w 791"/>
                  <a:gd name="T3" fmla="*/ 0 h 1639"/>
                  <a:gd name="T4" fmla="*/ 0 w 791"/>
                  <a:gd name="T5" fmla="*/ 0 h 1639"/>
                  <a:gd name="T6" fmla="*/ 0 w 791"/>
                  <a:gd name="T7" fmla="*/ 0 h 1639"/>
                  <a:gd name="T8" fmla="*/ 0 w 791"/>
                  <a:gd name="T9" fmla="*/ 0 h 1639"/>
                  <a:gd name="T10" fmla="*/ 0 w 791"/>
                  <a:gd name="T11" fmla="*/ 0 h 1639"/>
                  <a:gd name="T12" fmla="*/ 0 w 791"/>
                  <a:gd name="T13" fmla="*/ 0 h 1639"/>
                  <a:gd name="T14" fmla="*/ 0 w 791"/>
                  <a:gd name="T15" fmla="*/ 0 h 1639"/>
                  <a:gd name="T16" fmla="*/ 0 w 791"/>
                  <a:gd name="T17" fmla="*/ 0 h 1639"/>
                  <a:gd name="T18" fmla="*/ 0 w 791"/>
                  <a:gd name="T19" fmla="*/ 0 h 1639"/>
                  <a:gd name="T20" fmla="*/ 0 w 791"/>
                  <a:gd name="T21" fmla="*/ 0 h 1639"/>
                  <a:gd name="T22" fmla="*/ 0 w 791"/>
                  <a:gd name="T23" fmla="*/ 0 h 1639"/>
                  <a:gd name="T24" fmla="*/ 0 w 791"/>
                  <a:gd name="T25" fmla="*/ 0 h 1639"/>
                  <a:gd name="T26" fmla="*/ 0 w 791"/>
                  <a:gd name="T27" fmla="*/ 0 h 1639"/>
                  <a:gd name="T28" fmla="*/ 0 w 791"/>
                  <a:gd name="T29" fmla="*/ 0 h 1639"/>
                  <a:gd name="T30" fmla="*/ 0 w 791"/>
                  <a:gd name="T31" fmla="*/ 0 h 1639"/>
                  <a:gd name="T32" fmla="*/ 0 w 791"/>
                  <a:gd name="T33" fmla="*/ 0 h 1639"/>
                  <a:gd name="T34" fmla="*/ 0 w 791"/>
                  <a:gd name="T35" fmla="*/ 0 h 1639"/>
                  <a:gd name="T36" fmla="*/ 0 w 791"/>
                  <a:gd name="T37" fmla="*/ 0 h 1639"/>
                  <a:gd name="T38" fmla="*/ 0 w 791"/>
                  <a:gd name="T39" fmla="*/ 0 h 1639"/>
                  <a:gd name="T40" fmla="*/ 0 w 791"/>
                  <a:gd name="T41" fmla="*/ 0 h 1639"/>
                  <a:gd name="T42" fmla="*/ 0 w 791"/>
                  <a:gd name="T43" fmla="*/ 0 h 1639"/>
                  <a:gd name="T44" fmla="*/ 0 w 791"/>
                  <a:gd name="T45" fmla="*/ 0 h 1639"/>
                  <a:gd name="T46" fmla="*/ 0 w 791"/>
                  <a:gd name="T47" fmla="*/ 0 h 1639"/>
                  <a:gd name="T48" fmla="*/ 0 w 791"/>
                  <a:gd name="T49" fmla="*/ 0 h 1639"/>
                  <a:gd name="T50" fmla="*/ 0 w 791"/>
                  <a:gd name="T51" fmla="*/ 0 h 1639"/>
                  <a:gd name="T52" fmla="*/ 0 w 791"/>
                  <a:gd name="T53" fmla="*/ 0 h 1639"/>
                  <a:gd name="T54" fmla="*/ 0 w 791"/>
                  <a:gd name="T55" fmla="*/ 0 h 1639"/>
                  <a:gd name="T56" fmla="*/ 0 w 791"/>
                  <a:gd name="T57" fmla="*/ 0 h 1639"/>
                  <a:gd name="T58" fmla="*/ 0 w 791"/>
                  <a:gd name="T59" fmla="*/ 0 h 1639"/>
                  <a:gd name="T60" fmla="*/ 0 w 791"/>
                  <a:gd name="T61" fmla="*/ 0 h 1639"/>
                  <a:gd name="T62" fmla="*/ 0 w 791"/>
                  <a:gd name="T63" fmla="*/ 0 h 1639"/>
                  <a:gd name="T64" fmla="*/ 0 w 791"/>
                  <a:gd name="T65" fmla="*/ 0 h 1639"/>
                  <a:gd name="T66" fmla="*/ 0 w 791"/>
                  <a:gd name="T67" fmla="*/ 0 h 1639"/>
                  <a:gd name="T68" fmla="*/ 0 w 791"/>
                  <a:gd name="T69" fmla="*/ 0 h 1639"/>
                  <a:gd name="T70" fmla="*/ 0 w 791"/>
                  <a:gd name="T71" fmla="*/ 0 h 1639"/>
                  <a:gd name="T72" fmla="*/ 0 w 791"/>
                  <a:gd name="T73" fmla="*/ 0 h 1639"/>
                  <a:gd name="T74" fmla="*/ 0 w 791"/>
                  <a:gd name="T75" fmla="*/ 0 h 1639"/>
                  <a:gd name="T76" fmla="*/ 0 w 791"/>
                  <a:gd name="T77" fmla="*/ 0 h 1639"/>
                  <a:gd name="T78" fmla="*/ 0 w 791"/>
                  <a:gd name="T79" fmla="*/ 0 h 1639"/>
                  <a:gd name="T80" fmla="*/ 0 w 791"/>
                  <a:gd name="T81" fmla="*/ 0 h 1639"/>
                  <a:gd name="T82" fmla="*/ 0 w 791"/>
                  <a:gd name="T83" fmla="*/ 0 h 1639"/>
                  <a:gd name="T84" fmla="*/ 0 w 791"/>
                  <a:gd name="T85" fmla="*/ 0 h 1639"/>
                  <a:gd name="T86" fmla="*/ 0 w 791"/>
                  <a:gd name="T87" fmla="*/ 0 h 1639"/>
                  <a:gd name="T88" fmla="*/ 0 w 791"/>
                  <a:gd name="T89" fmla="*/ 0 h 1639"/>
                  <a:gd name="T90" fmla="*/ 0 w 791"/>
                  <a:gd name="T91" fmla="*/ 0 h 1639"/>
                  <a:gd name="T92" fmla="*/ 0 w 791"/>
                  <a:gd name="T93" fmla="*/ 0 h 1639"/>
                  <a:gd name="T94" fmla="*/ 0 w 791"/>
                  <a:gd name="T95" fmla="*/ 0 h 1639"/>
                  <a:gd name="T96" fmla="*/ 0 w 791"/>
                  <a:gd name="T97" fmla="*/ 0 h 1639"/>
                  <a:gd name="T98" fmla="*/ 0 w 791"/>
                  <a:gd name="T99" fmla="*/ 0 h 1639"/>
                  <a:gd name="T100" fmla="*/ 0 w 791"/>
                  <a:gd name="T101" fmla="*/ 0 h 1639"/>
                  <a:gd name="T102" fmla="*/ 0 w 791"/>
                  <a:gd name="T103" fmla="*/ 0 h 1639"/>
                  <a:gd name="T104" fmla="*/ 0 w 791"/>
                  <a:gd name="T105" fmla="*/ 0 h 1639"/>
                  <a:gd name="T106" fmla="*/ 0 w 791"/>
                  <a:gd name="T107" fmla="*/ 0 h 1639"/>
                  <a:gd name="T108" fmla="*/ 0 w 791"/>
                  <a:gd name="T109" fmla="*/ 0 h 1639"/>
                  <a:gd name="T110" fmla="*/ 0 w 791"/>
                  <a:gd name="T111" fmla="*/ 0 h 1639"/>
                  <a:gd name="T112" fmla="*/ 0 w 791"/>
                  <a:gd name="T113" fmla="*/ 0 h 1639"/>
                  <a:gd name="T114" fmla="*/ 0 w 791"/>
                  <a:gd name="T115" fmla="*/ 0 h 1639"/>
                  <a:gd name="T116" fmla="*/ 0 w 791"/>
                  <a:gd name="T117" fmla="*/ 0 h 1639"/>
                  <a:gd name="T118" fmla="*/ 0 w 791"/>
                  <a:gd name="T119" fmla="*/ 0 h 1639"/>
                  <a:gd name="T120" fmla="*/ 0 w 791"/>
                  <a:gd name="T121" fmla="*/ 0 h 1639"/>
                  <a:gd name="T122" fmla="*/ 0 w 791"/>
                  <a:gd name="T123" fmla="*/ 0 h 1639"/>
                  <a:gd name="T124" fmla="*/ 0 w 791"/>
                  <a:gd name="T125" fmla="*/ 0 h 16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91" h="1639">
                    <a:moveTo>
                      <a:pt x="791" y="1639"/>
                    </a:moveTo>
                    <a:lnTo>
                      <a:pt x="784" y="1637"/>
                    </a:lnTo>
                    <a:lnTo>
                      <a:pt x="777" y="1633"/>
                    </a:lnTo>
                    <a:lnTo>
                      <a:pt x="770" y="1630"/>
                    </a:lnTo>
                    <a:lnTo>
                      <a:pt x="763" y="1626"/>
                    </a:lnTo>
                    <a:lnTo>
                      <a:pt x="750" y="1617"/>
                    </a:lnTo>
                    <a:lnTo>
                      <a:pt x="738" y="1606"/>
                    </a:lnTo>
                    <a:lnTo>
                      <a:pt x="713" y="1583"/>
                    </a:lnTo>
                    <a:lnTo>
                      <a:pt x="688" y="1557"/>
                    </a:lnTo>
                    <a:lnTo>
                      <a:pt x="676" y="1545"/>
                    </a:lnTo>
                    <a:lnTo>
                      <a:pt x="662" y="1533"/>
                    </a:lnTo>
                    <a:lnTo>
                      <a:pt x="649" y="1523"/>
                    </a:lnTo>
                    <a:lnTo>
                      <a:pt x="633" y="1513"/>
                    </a:lnTo>
                    <a:lnTo>
                      <a:pt x="625" y="1510"/>
                    </a:lnTo>
                    <a:lnTo>
                      <a:pt x="617" y="1507"/>
                    </a:lnTo>
                    <a:lnTo>
                      <a:pt x="609" y="1504"/>
                    </a:lnTo>
                    <a:lnTo>
                      <a:pt x="600" y="1502"/>
                    </a:lnTo>
                    <a:lnTo>
                      <a:pt x="591" y="1499"/>
                    </a:lnTo>
                    <a:lnTo>
                      <a:pt x="582" y="1499"/>
                    </a:lnTo>
                    <a:lnTo>
                      <a:pt x="572" y="1498"/>
                    </a:lnTo>
                    <a:lnTo>
                      <a:pt x="562" y="1499"/>
                    </a:lnTo>
                    <a:lnTo>
                      <a:pt x="567" y="1483"/>
                    </a:lnTo>
                    <a:lnTo>
                      <a:pt x="574" y="1466"/>
                    </a:lnTo>
                    <a:lnTo>
                      <a:pt x="582" y="1448"/>
                    </a:lnTo>
                    <a:lnTo>
                      <a:pt x="591" y="1428"/>
                    </a:lnTo>
                    <a:lnTo>
                      <a:pt x="600" y="1410"/>
                    </a:lnTo>
                    <a:lnTo>
                      <a:pt x="609" y="1389"/>
                    </a:lnTo>
                    <a:lnTo>
                      <a:pt x="617" y="1370"/>
                    </a:lnTo>
                    <a:lnTo>
                      <a:pt x="624" y="1349"/>
                    </a:lnTo>
                    <a:lnTo>
                      <a:pt x="627" y="1339"/>
                    </a:lnTo>
                    <a:lnTo>
                      <a:pt x="630" y="1330"/>
                    </a:lnTo>
                    <a:lnTo>
                      <a:pt x="632" y="1320"/>
                    </a:lnTo>
                    <a:lnTo>
                      <a:pt x="633" y="1309"/>
                    </a:lnTo>
                    <a:lnTo>
                      <a:pt x="634" y="1299"/>
                    </a:lnTo>
                    <a:lnTo>
                      <a:pt x="634" y="1290"/>
                    </a:lnTo>
                    <a:lnTo>
                      <a:pt x="634" y="1280"/>
                    </a:lnTo>
                    <a:lnTo>
                      <a:pt x="632" y="1270"/>
                    </a:lnTo>
                    <a:lnTo>
                      <a:pt x="630" y="1262"/>
                    </a:lnTo>
                    <a:lnTo>
                      <a:pt x="626" y="1252"/>
                    </a:lnTo>
                    <a:lnTo>
                      <a:pt x="622" y="1242"/>
                    </a:lnTo>
                    <a:lnTo>
                      <a:pt x="616" y="1234"/>
                    </a:lnTo>
                    <a:lnTo>
                      <a:pt x="610" y="1225"/>
                    </a:lnTo>
                    <a:lnTo>
                      <a:pt x="602" y="1216"/>
                    </a:lnTo>
                    <a:lnTo>
                      <a:pt x="593" y="1208"/>
                    </a:lnTo>
                    <a:lnTo>
                      <a:pt x="582" y="1200"/>
                    </a:lnTo>
                    <a:lnTo>
                      <a:pt x="571" y="1190"/>
                    </a:lnTo>
                    <a:lnTo>
                      <a:pt x="560" y="1179"/>
                    </a:lnTo>
                    <a:lnTo>
                      <a:pt x="549" y="1169"/>
                    </a:lnTo>
                    <a:lnTo>
                      <a:pt x="538" y="1158"/>
                    </a:lnTo>
                    <a:lnTo>
                      <a:pt x="517" y="1133"/>
                    </a:lnTo>
                    <a:lnTo>
                      <a:pt x="495" y="1107"/>
                    </a:lnTo>
                    <a:lnTo>
                      <a:pt x="474" y="1081"/>
                    </a:lnTo>
                    <a:lnTo>
                      <a:pt x="452" y="1055"/>
                    </a:lnTo>
                    <a:lnTo>
                      <a:pt x="430" y="1031"/>
                    </a:lnTo>
                    <a:lnTo>
                      <a:pt x="408" y="1009"/>
                    </a:lnTo>
                    <a:lnTo>
                      <a:pt x="397" y="998"/>
                    </a:lnTo>
                    <a:lnTo>
                      <a:pt x="385" y="988"/>
                    </a:lnTo>
                    <a:lnTo>
                      <a:pt x="374" y="980"/>
                    </a:lnTo>
                    <a:lnTo>
                      <a:pt x="362" y="971"/>
                    </a:lnTo>
                    <a:lnTo>
                      <a:pt x="350" y="964"/>
                    </a:lnTo>
                    <a:lnTo>
                      <a:pt x="338" y="959"/>
                    </a:lnTo>
                    <a:lnTo>
                      <a:pt x="326" y="955"/>
                    </a:lnTo>
                    <a:lnTo>
                      <a:pt x="314" y="951"/>
                    </a:lnTo>
                    <a:lnTo>
                      <a:pt x="301" y="949"/>
                    </a:lnTo>
                    <a:lnTo>
                      <a:pt x="288" y="949"/>
                    </a:lnTo>
                    <a:lnTo>
                      <a:pt x="274" y="950"/>
                    </a:lnTo>
                    <a:lnTo>
                      <a:pt x="261" y="954"/>
                    </a:lnTo>
                    <a:lnTo>
                      <a:pt x="247" y="959"/>
                    </a:lnTo>
                    <a:lnTo>
                      <a:pt x="233" y="966"/>
                    </a:lnTo>
                    <a:lnTo>
                      <a:pt x="218" y="974"/>
                    </a:lnTo>
                    <a:lnTo>
                      <a:pt x="204" y="985"/>
                    </a:lnTo>
                    <a:lnTo>
                      <a:pt x="185" y="1005"/>
                    </a:lnTo>
                    <a:lnTo>
                      <a:pt x="165" y="1026"/>
                    </a:lnTo>
                    <a:lnTo>
                      <a:pt x="144" y="1047"/>
                    </a:lnTo>
                    <a:lnTo>
                      <a:pt x="122" y="1065"/>
                    </a:lnTo>
                    <a:lnTo>
                      <a:pt x="110" y="1073"/>
                    </a:lnTo>
                    <a:lnTo>
                      <a:pt x="98" y="1080"/>
                    </a:lnTo>
                    <a:lnTo>
                      <a:pt x="86" y="1087"/>
                    </a:lnTo>
                    <a:lnTo>
                      <a:pt x="75" y="1092"/>
                    </a:lnTo>
                    <a:lnTo>
                      <a:pt x="62" y="1097"/>
                    </a:lnTo>
                    <a:lnTo>
                      <a:pt x="50" y="1101"/>
                    </a:lnTo>
                    <a:lnTo>
                      <a:pt x="37" y="1103"/>
                    </a:lnTo>
                    <a:lnTo>
                      <a:pt x="24" y="1103"/>
                    </a:lnTo>
                    <a:lnTo>
                      <a:pt x="18" y="1087"/>
                    </a:lnTo>
                    <a:lnTo>
                      <a:pt x="12" y="1069"/>
                    </a:lnTo>
                    <a:lnTo>
                      <a:pt x="7" y="1052"/>
                    </a:lnTo>
                    <a:lnTo>
                      <a:pt x="4" y="1035"/>
                    </a:lnTo>
                    <a:lnTo>
                      <a:pt x="1" y="1017"/>
                    </a:lnTo>
                    <a:lnTo>
                      <a:pt x="0" y="1000"/>
                    </a:lnTo>
                    <a:lnTo>
                      <a:pt x="0" y="983"/>
                    </a:lnTo>
                    <a:lnTo>
                      <a:pt x="0" y="966"/>
                    </a:lnTo>
                    <a:lnTo>
                      <a:pt x="1" y="948"/>
                    </a:lnTo>
                    <a:lnTo>
                      <a:pt x="3" y="931"/>
                    </a:lnTo>
                    <a:lnTo>
                      <a:pt x="6" y="914"/>
                    </a:lnTo>
                    <a:lnTo>
                      <a:pt x="10" y="896"/>
                    </a:lnTo>
                    <a:lnTo>
                      <a:pt x="14" y="880"/>
                    </a:lnTo>
                    <a:lnTo>
                      <a:pt x="19" y="863"/>
                    </a:lnTo>
                    <a:lnTo>
                      <a:pt x="24" y="846"/>
                    </a:lnTo>
                    <a:lnTo>
                      <a:pt x="31" y="829"/>
                    </a:lnTo>
                    <a:lnTo>
                      <a:pt x="44" y="796"/>
                    </a:lnTo>
                    <a:lnTo>
                      <a:pt x="59" y="762"/>
                    </a:lnTo>
                    <a:lnTo>
                      <a:pt x="75" y="730"/>
                    </a:lnTo>
                    <a:lnTo>
                      <a:pt x="93" y="699"/>
                    </a:lnTo>
                    <a:lnTo>
                      <a:pt x="129" y="637"/>
                    </a:lnTo>
                    <a:lnTo>
                      <a:pt x="164" y="579"/>
                    </a:lnTo>
                    <a:lnTo>
                      <a:pt x="224" y="579"/>
                    </a:lnTo>
                    <a:lnTo>
                      <a:pt x="228" y="588"/>
                    </a:lnTo>
                    <a:lnTo>
                      <a:pt x="232" y="598"/>
                    </a:lnTo>
                    <a:lnTo>
                      <a:pt x="234" y="608"/>
                    </a:lnTo>
                    <a:lnTo>
                      <a:pt x="235" y="618"/>
                    </a:lnTo>
                    <a:lnTo>
                      <a:pt x="235" y="627"/>
                    </a:lnTo>
                    <a:lnTo>
                      <a:pt x="235" y="637"/>
                    </a:lnTo>
                    <a:lnTo>
                      <a:pt x="233" y="646"/>
                    </a:lnTo>
                    <a:lnTo>
                      <a:pt x="231" y="655"/>
                    </a:lnTo>
                    <a:lnTo>
                      <a:pt x="224" y="673"/>
                    </a:lnTo>
                    <a:lnTo>
                      <a:pt x="216" y="691"/>
                    </a:lnTo>
                    <a:lnTo>
                      <a:pt x="207" y="708"/>
                    </a:lnTo>
                    <a:lnTo>
                      <a:pt x="199" y="725"/>
                    </a:lnTo>
                    <a:lnTo>
                      <a:pt x="191" y="741"/>
                    </a:lnTo>
                    <a:lnTo>
                      <a:pt x="185" y="757"/>
                    </a:lnTo>
                    <a:lnTo>
                      <a:pt x="183" y="764"/>
                    </a:lnTo>
                    <a:lnTo>
                      <a:pt x="182" y="773"/>
                    </a:lnTo>
                    <a:lnTo>
                      <a:pt x="181" y="781"/>
                    </a:lnTo>
                    <a:lnTo>
                      <a:pt x="182" y="788"/>
                    </a:lnTo>
                    <a:lnTo>
                      <a:pt x="183" y="796"/>
                    </a:lnTo>
                    <a:lnTo>
                      <a:pt x="186" y="803"/>
                    </a:lnTo>
                    <a:lnTo>
                      <a:pt x="190" y="810"/>
                    </a:lnTo>
                    <a:lnTo>
                      <a:pt x="196" y="817"/>
                    </a:lnTo>
                    <a:lnTo>
                      <a:pt x="203" y="825"/>
                    </a:lnTo>
                    <a:lnTo>
                      <a:pt x="211" y="833"/>
                    </a:lnTo>
                    <a:lnTo>
                      <a:pt x="221" y="839"/>
                    </a:lnTo>
                    <a:lnTo>
                      <a:pt x="233" y="847"/>
                    </a:lnTo>
                    <a:lnTo>
                      <a:pt x="276" y="839"/>
                    </a:lnTo>
                    <a:lnTo>
                      <a:pt x="319" y="835"/>
                    </a:lnTo>
                    <a:lnTo>
                      <a:pt x="360" y="831"/>
                    </a:lnTo>
                    <a:lnTo>
                      <a:pt x="401" y="828"/>
                    </a:lnTo>
                    <a:lnTo>
                      <a:pt x="440" y="826"/>
                    </a:lnTo>
                    <a:lnTo>
                      <a:pt x="479" y="822"/>
                    </a:lnTo>
                    <a:lnTo>
                      <a:pt x="497" y="820"/>
                    </a:lnTo>
                    <a:lnTo>
                      <a:pt x="515" y="816"/>
                    </a:lnTo>
                    <a:lnTo>
                      <a:pt x="532" y="813"/>
                    </a:lnTo>
                    <a:lnTo>
                      <a:pt x="549" y="809"/>
                    </a:lnTo>
                    <a:lnTo>
                      <a:pt x="565" y="804"/>
                    </a:lnTo>
                    <a:lnTo>
                      <a:pt x="581" y="798"/>
                    </a:lnTo>
                    <a:lnTo>
                      <a:pt x="596" y="792"/>
                    </a:lnTo>
                    <a:lnTo>
                      <a:pt x="610" y="784"/>
                    </a:lnTo>
                    <a:lnTo>
                      <a:pt x="624" y="775"/>
                    </a:lnTo>
                    <a:lnTo>
                      <a:pt x="637" y="764"/>
                    </a:lnTo>
                    <a:lnTo>
                      <a:pt x="650" y="754"/>
                    </a:lnTo>
                    <a:lnTo>
                      <a:pt x="661" y="741"/>
                    </a:lnTo>
                    <a:lnTo>
                      <a:pt x="672" y="727"/>
                    </a:lnTo>
                    <a:lnTo>
                      <a:pt x="682" y="712"/>
                    </a:lnTo>
                    <a:lnTo>
                      <a:pt x="691" y="693"/>
                    </a:lnTo>
                    <a:lnTo>
                      <a:pt x="699" y="675"/>
                    </a:lnTo>
                    <a:lnTo>
                      <a:pt x="706" y="653"/>
                    </a:lnTo>
                    <a:lnTo>
                      <a:pt x="712" y="630"/>
                    </a:lnTo>
                    <a:lnTo>
                      <a:pt x="718" y="606"/>
                    </a:lnTo>
                    <a:lnTo>
                      <a:pt x="722" y="579"/>
                    </a:lnTo>
                    <a:lnTo>
                      <a:pt x="732" y="558"/>
                    </a:lnTo>
                    <a:lnTo>
                      <a:pt x="740" y="538"/>
                    </a:lnTo>
                    <a:lnTo>
                      <a:pt x="746" y="517"/>
                    </a:lnTo>
                    <a:lnTo>
                      <a:pt x="748" y="495"/>
                    </a:lnTo>
                    <a:lnTo>
                      <a:pt x="749" y="474"/>
                    </a:lnTo>
                    <a:lnTo>
                      <a:pt x="748" y="452"/>
                    </a:lnTo>
                    <a:lnTo>
                      <a:pt x="745" y="431"/>
                    </a:lnTo>
                    <a:lnTo>
                      <a:pt x="741" y="409"/>
                    </a:lnTo>
                    <a:lnTo>
                      <a:pt x="735" y="386"/>
                    </a:lnTo>
                    <a:lnTo>
                      <a:pt x="729" y="365"/>
                    </a:lnTo>
                    <a:lnTo>
                      <a:pt x="722" y="343"/>
                    </a:lnTo>
                    <a:lnTo>
                      <a:pt x="714" y="321"/>
                    </a:lnTo>
                    <a:lnTo>
                      <a:pt x="697" y="279"/>
                    </a:lnTo>
                    <a:lnTo>
                      <a:pt x="681" y="237"/>
                    </a:lnTo>
                    <a:lnTo>
                      <a:pt x="674" y="218"/>
                    </a:lnTo>
                    <a:lnTo>
                      <a:pt x="667" y="197"/>
                    </a:lnTo>
                    <a:lnTo>
                      <a:pt x="661" y="179"/>
                    </a:lnTo>
                    <a:lnTo>
                      <a:pt x="657" y="160"/>
                    </a:lnTo>
                    <a:lnTo>
                      <a:pt x="654" y="142"/>
                    </a:lnTo>
                    <a:lnTo>
                      <a:pt x="653" y="125"/>
                    </a:lnTo>
                    <a:lnTo>
                      <a:pt x="654" y="108"/>
                    </a:lnTo>
                    <a:lnTo>
                      <a:pt x="656" y="92"/>
                    </a:lnTo>
                    <a:lnTo>
                      <a:pt x="661" y="77"/>
                    </a:lnTo>
                    <a:lnTo>
                      <a:pt x="669" y="63"/>
                    </a:lnTo>
                    <a:lnTo>
                      <a:pt x="680" y="50"/>
                    </a:lnTo>
                    <a:lnTo>
                      <a:pt x="693" y="38"/>
                    </a:lnTo>
                    <a:lnTo>
                      <a:pt x="710" y="27"/>
                    </a:lnTo>
                    <a:lnTo>
                      <a:pt x="730" y="17"/>
                    </a:lnTo>
                    <a:lnTo>
                      <a:pt x="754" y="8"/>
                    </a:lnTo>
                    <a:lnTo>
                      <a:pt x="781" y="0"/>
                    </a:lnTo>
                    <a:lnTo>
                      <a:pt x="791" y="1639"/>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6" name="Freeform 67">
                <a:extLst>
                  <a:ext uri="{FF2B5EF4-FFF2-40B4-BE49-F238E27FC236}">
                    <a16:creationId xmlns:a16="http://schemas.microsoft.com/office/drawing/2014/main" id="{689AA3E5-2A16-4EE5-9EF5-541634C07669}"/>
                  </a:ext>
                </a:extLst>
              </p:cNvPr>
              <p:cNvSpPr>
                <a:spLocks/>
              </p:cNvSpPr>
              <p:nvPr/>
            </p:nvSpPr>
            <p:spPr bwMode="auto">
              <a:xfrm>
                <a:off x="4572" y="2431"/>
                <a:ext cx="141" cy="145"/>
              </a:xfrm>
              <a:custGeom>
                <a:avLst/>
                <a:gdLst>
                  <a:gd name="T0" fmla="*/ 0 w 987"/>
                  <a:gd name="T1" fmla="*/ 0 h 1595"/>
                  <a:gd name="T2" fmla="*/ 0 w 987"/>
                  <a:gd name="T3" fmla="*/ 0 h 1595"/>
                  <a:gd name="T4" fmla="*/ 0 w 987"/>
                  <a:gd name="T5" fmla="*/ 0 h 1595"/>
                  <a:gd name="T6" fmla="*/ 0 w 987"/>
                  <a:gd name="T7" fmla="*/ 0 h 1595"/>
                  <a:gd name="T8" fmla="*/ 0 w 987"/>
                  <a:gd name="T9" fmla="*/ 0 h 1595"/>
                  <a:gd name="T10" fmla="*/ 0 w 987"/>
                  <a:gd name="T11" fmla="*/ 0 h 1595"/>
                  <a:gd name="T12" fmla="*/ 0 w 987"/>
                  <a:gd name="T13" fmla="*/ 0 h 1595"/>
                  <a:gd name="T14" fmla="*/ 0 w 987"/>
                  <a:gd name="T15" fmla="*/ 0 h 1595"/>
                  <a:gd name="T16" fmla="*/ 0 w 987"/>
                  <a:gd name="T17" fmla="*/ 0 h 1595"/>
                  <a:gd name="T18" fmla="*/ 0 w 987"/>
                  <a:gd name="T19" fmla="*/ 0 h 1595"/>
                  <a:gd name="T20" fmla="*/ 0 w 987"/>
                  <a:gd name="T21" fmla="*/ 0 h 1595"/>
                  <a:gd name="T22" fmla="*/ 0 w 987"/>
                  <a:gd name="T23" fmla="*/ 0 h 1595"/>
                  <a:gd name="T24" fmla="*/ 0 w 987"/>
                  <a:gd name="T25" fmla="*/ 0 h 1595"/>
                  <a:gd name="T26" fmla="*/ 0 w 987"/>
                  <a:gd name="T27" fmla="*/ 0 h 1595"/>
                  <a:gd name="T28" fmla="*/ 0 w 987"/>
                  <a:gd name="T29" fmla="*/ 0 h 1595"/>
                  <a:gd name="T30" fmla="*/ 0 w 987"/>
                  <a:gd name="T31" fmla="*/ 0 h 1595"/>
                  <a:gd name="T32" fmla="*/ 0 w 987"/>
                  <a:gd name="T33" fmla="*/ 0 h 1595"/>
                  <a:gd name="T34" fmla="*/ 0 w 987"/>
                  <a:gd name="T35" fmla="*/ 0 h 1595"/>
                  <a:gd name="T36" fmla="*/ 0 w 987"/>
                  <a:gd name="T37" fmla="*/ 0 h 1595"/>
                  <a:gd name="T38" fmla="*/ 0 w 987"/>
                  <a:gd name="T39" fmla="*/ 0 h 1595"/>
                  <a:gd name="T40" fmla="*/ 0 w 987"/>
                  <a:gd name="T41" fmla="*/ 0 h 1595"/>
                  <a:gd name="T42" fmla="*/ 0 w 987"/>
                  <a:gd name="T43" fmla="*/ 0 h 1595"/>
                  <a:gd name="T44" fmla="*/ 0 w 987"/>
                  <a:gd name="T45" fmla="*/ 0 h 1595"/>
                  <a:gd name="T46" fmla="*/ 0 w 987"/>
                  <a:gd name="T47" fmla="*/ 0 h 1595"/>
                  <a:gd name="T48" fmla="*/ 0 w 987"/>
                  <a:gd name="T49" fmla="*/ 0 h 1595"/>
                  <a:gd name="T50" fmla="*/ 0 w 987"/>
                  <a:gd name="T51" fmla="*/ 0 h 1595"/>
                  <a:gd name="T52" fmla="*/ 0 w 987"/>
                  <a:gd name="T53" fmla="*/ 0 h 1595"/>
                  <a:gd name="T54" fmla="*/ 0 w 987"/>
                  <a:gd name="T55" fmla="*/ 0 h 1595"/>
                  <a:gd name="T56" fmla="*/ 0 w 987"/>
                  <a:gd name="T57" fmla="*/ 0 h 1595"/>
                  <a:gd name="T58" fmla="*/ 0 w 987"/>
                  <a:gd name="T59" fmla="*/ 0 h 1595"/>
                  <a:gd name="T60" fmla="*/ 0 w 987"/>
                  <a:gd name="T61" fmla="*/ 0 h 1595"/>
                  <a:gd name="T62" fmla="*/ 0 w 987"/>
                  <a:gd name="T63" fmla="*/ 0 h 1595"/>
                  <a:gd name="T64" fmla="*/ 0 w 987"/>
                  <a:gd name="T65" fmla="*/ 0 h 1595"/>
                  <a:gd name="T66" fmla="*/ 0 w 987"/>
                  <a:gd name="T67" fmla="*/ 0 h 1595"/>
                  <a:gd name="T68" fmla="*/ 0 w 987"/>
                  <a:gd name="T69" fmla="*/ 0 h 1595"/>
                  <a:gd name="T70" fmla="*/ 0 w 987"/>
                  <a:gd name="T71" fmla="*/ 0 h 1595"/>
                  <a:gd name="T72" fmla="*/ 0 w 987"/>
                  <a:gd name="T73" fmla="*/ 0 h 1595"/>
                  <a:gd name="T74" fmla="*/ 0 w 987"/>
                  <a:gd name="T75" fmla="*/ 0 h 1595"/>
                  <a:gd name="T76" fmla="*/ 0 w 987"/>
                  <a:gd name="T77" fmla="*/ 0 h 1595"/>
                  <a:gd name="T78" fmla="*/ 0 w 987"/>
                  <a:gd name="T79" fmla="*/ 0 h 1595"/>
                  <a:gd name="T80" fmla="*/ 0 w 987"/>
                  <a:gd name="T81" fmla="*/ 0 h 1595"/>
                  <a:gd name="T82" fmla="*/ 0 w 987"/>
                  <a:gd name="T83" fmla="*/ 0 h 1595"/>
                  <a:gd name="T84" fmla="*/ 0 w 987"/>
                  <a:gd name="T85" fmla="*/ 0 h 1595"/>
                  <a:gd name="T86" fmla="*/ 0 w 987"/>
                  <a:gd name="T87" fmla="*/ 0 h 1595"/>
                  <a:gd name="T88" fmla="*/ 0 w 987"/>
                  <a:gd name="T89" fmla="*/ 0 h 1595"/>
                  <a:gd name="T90" fmla="*/ 0 w 987"/>
                  <a:gd name="T91" fmla="*/ 0 h 1595"/>
                  <a:gd name="T92" fmla="*/ 0 w 987"/>
                  <a:gd name="T93" fmla="*/ 0 h 1595"/>
                  <a:gd name="T94" fmla="*/ 0 w 987"/>
                  <a:gd name="T95" fmla="*/ 0 h 1595"/>
                  <a:gd name="T96" fmla="*/ 0 w 987"/>
                  <a:gd name="T97" fmla="*/ 0 h 1595"/>
                  <a:gd name="T98" fmla="*/ 0 w 987"/>
                  <a:gd name="T99" fmla="*/ 0 h 1595"/>
                  <a:gd name="T100" fmla="*/ 0 w 987"/>
                  <a:gd name="T101" fmla="*/ 0 h 1595"/>
                  <a:gd name="T102" fmla="*/ 0 w 987"/>
                  <a:gd name="T103" fmla="*/ 0 h 1595"/>
                  <a:gd name="T104" fmla="*/ 0 w 987"/>
                  <a:gd name="T105" fmla="*/ 0 h 15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87" h="1595">
                    <a:moveTo>
                      <a:pt x="987" y="289"/>
                    </a:moveTo>
                    <a:lnTo>
                      <a:pt x="986" y="313"/>
                    </a:lnTo>
                    <a:lnTo>
                      <a:pt x="985" y="339"/>
                    </a:lnTo>
                    <a:lnTo>
                      <a:pt x="985" y="366"/>
                    </a:lnTo>
                    <a:lnTo>
                      <a:pt x="985" y="394"/>
                    </a:lnTo>
                    <a:lnTo>
                      <a:pt x="985" y="422"/>
                    </a:lnTo>
                    <a:lnTo>
                      <a:pt x="985" y="450"/>
                    </a:lnTo>
                    <a:lnTo>
                      <a:pt x="983" y="477"/>
                    </a:lnTo>
                    <a:lnTo>
                      <a:pt x="981" y="503"/>
                    </a:lnTo>
                    <a:lnTo>
                      <a:pt x="977" y="529"/>
                    </a:lnTo>
                    <a:lnTo>
                      <a:pt x="971" y="553"/>
                    </a:lnTo>
                    <a:lnTo>
                      <a:pt x="967" y="564"/>
                    </a:lnTo>
                    <a:lnTo>
                      <a:pt x="963" y="575"/>
                    </a:lnTo>
                    <a:lnTo>
                      <a:pt x="958" y="586"/>
                    </a:lnTo>
                    <a:lnTo>
                      <a:pt x="952" y="597"/>
                    </a:lnTo>
                    <a:lnTo>
                      <a:pt x="946" y="605"/>
                    </a:lnTo>
                    <a:lnTo>
                      <a:pt x="939" y="615"/>
                    </a:lnTo>
                    <a:lnTo>
                      <a:pt x="931" y="623"/>
                    </a:lnTo>
                    <a:lnTo>
                      <a:pt x="922" y="630"/>
                    </a:lnTo>
                    <a:lnTo>
                      <a:pt x="913" y="638"/>
                    </a:lnTo>
                    <a:lnTo>
                      <a:pt x="902" y="643"/>
                    </a:lnTo>
                    <a:lnTo>
                      <a:pt x="891" y="648"/>
                    </a:lnTo>
                    <a:lnTo>
                      <a:pt x="878" y="653"/>
                    </a:lnTo>
                    <a:lnTo>
                      <a:pt x="788" y="653"/>
                    </a:lnTo>
                    <a:lnTo>
                      <a:pt x="791" y="639"/>
                    </a:lnTo>
                    <a:lnTo>
                      <a:pt x="794" y="626"/>
                    </a:lnTo>
                    <a:lnTo>
                      <a:pt x="796" y="613"/>
                    </a:lnTo>
                    <a:lnTo>
                      <a:pt x="797" y="601"/>
                    </a:lnTo>
                    <a:lnTo>
                      <a:pt x="798" y="589"/>
                    </a:lnTo>
                    <a:lnTo>
                      <a:pt x="797" y="577"/>
                    </a:lnTo>
                    <a:lnTo>
                      <a:pt x="797" y="566"/>
                    </a:lnTo>
                    <a:lnTo>
                      <a:pt x="795" y="556"/>
                    </a:lnTo>
                    <a:lnTo>
                      <a:pt x="793" y="545"/>
                    </a:lnTo>
                    <a:lnTo>
                      <a:pt x="791" y="535"/>
                    </a:lnTo>
                    <a:lnTo>
                      <a:pt x="788" y="525"/>
                    </a:lnTo>
                    <a:lnTo>
                      <a:pt x="785" y="516"/>
                    </a:lnTo>
                    <a:lnTo>
                      <a:pt x="776" y="497"/>
                    </a:lnTo>
                    <a:lnTo>
                      <a:pt x="766" y="480"/>
                    </a:lnTo>
                    <a:lnTo>
                      <a:pt x="754" y="465"/>
                    </a:lnTo>
                    <a:lnTo>
                      <a:pt x="740" y="449"/>
                    </a:lnTo>
                    <a:lnTo>
                      <a:pt x="726" y="434"/>
                    </a:lnTo>
                    <a:lnTo>
                      <a:pt x="710" y="419"/>
                    </a:lnTo>
                    <a:lnTo>
                      <a:pt x="675" y="391"/>
                    </a:lnTo>
                    <a:lnTo>
                      <a:pt x="638" y="364"/>
                    </a:lnTo>
                    <a:lnTo>
                      <a:pt x="620" y="366"/>
                    </a:lnTo>
                    <a:lnTo>
                      <a:pt x="603" y="370"/>
                    </a:lnTo>
                    <a:lnTo>
                      <a:pt x="585" y="375"/>
                    </a:lnTo>
                    <a:lnTo>
                      <a:pt x="569" y="380"/>
                    </a:lnTo>
                    <a:lnTo>
                      <a:pt x="553" y="387"/>
                    </a:lnTo>
                    <a:lnTo>
                      <a:pt x="538" y="394"/>
                    </a:lnTo>
                    <a:lnTo>
                      <a:pt x="523" y="403"/>
                    </a:lnTo>
                    <a:lnTo>
                      <a:pt x="508" y="413"/>
                    </a:lnTo>
                    <a:lnTo>
                      <a:pt x="494" y="423"/>
                    </a:lnTo>
                    <a:lnTo>
                      <a:pt x="481" y="433"/>
                    </a:lnTo>
                    <a:lnTo>
                      <a:pt x="468" y="445"/>
                    </a:lnTo>
                    <a:lnTo>
                      <a:pt x="455" y="457"/>
                    </a:lnTo>
                    <a:lnTo>
                      <a:pt x="443" y="470"/>
                    </a:lnTo>
                    <a:lnTo>
                      <a:pt x="432" y="483"/>
                    </a:lnTo>
                    <a:lnTo>
                      <a:pt x="420" y="497"/>
                    </a:lnTo>
                    <a:lnTo>
                      <a:pt x="410" y="511"/>
                    </a:lnTo>
                    <a:lnTo>
                      <a:pt x="389" y="541"/>
                    </a:lnTo>
                    <a:lnTo>
                      <a:pt x="369" y="573"/>
                    </a:lnTo>
                    <a:lnTo>
                      <a:pt x="351" y="605"/>
                    </a:lnTo>
                    <a:lnTo>
                      <a:pt x="333" y="638"/>
                    </a:lnTo>
                    <a:lnTo>
                      <a:pt x="300" y="705"/>
                    </a:lnTo>
                    <a:lnTo>
                      <a:pt x="270" y="771"/>
                    </a:lnTo>
                    <a:lnTo>
                      <a:pt x="262" y="830"/>
                    </a:lnTo>
                    <a:lnTo>
                      <a:pt x="255" y="892"/>
                    </a:lnTo>
                    <a:lnTo>
                      <a:pt x="252" y="924"/>
                    </a:lnTo>
                    <a:lnTo>
                      <a:pt x="251" y="955"/>
                    </a:lnTo>
                    <a:lnTo>
                      <a:pt x="251" y="988"/>
                    </a:lnTo>
                    <a:lnTo>
                      <a:pt x="252" y="1018"/>
                    </a:lnTo>
                    <a:lnTo>
                      <a:pt x="254" y="1033"/>
                    </a:lnTo>
                    <a:lnTo>
                      <a:pt x="256" y="1048"/>
                    </a:lnTo>
                    <a:lnTo>
                      <a:pt x="259" y="1063"/>
                    </a:lnTo>
                    <a:lnTo>
                      <a:pt x="263" y="1078"/>
                    </a:lnTo>
                    <a:lnTo>
                      <a:pt x="267" y="1092"/>
                    </a:lnTo>
                    <a:lnTo>
                      <a:pt x="272" y="1105"/>
                    </a:lnTo>
                    <a:lnTo>
                      <a:pt x="277" y="1119"/>
                    </a:lnTo>
                    <a:lnTo>
                      <a:pt x="284" y="1130"/>
                    </a:lnTo>
                    <a:lnTo>
                      <a:pt x="291" y="1142"/>
                    </a:lnTo>
                    <a:lnTo>
                      <a:pt x="299" y="1154"/>
                    </a:lnTo>
                    <a:lnTo>
                      <a:pt x="308" y="1165"/>
                    </a:lnTo>
                    <a:lnTo>
                      <a:pt x="318" y="1176"/>
                    </a:lnTo>
                    <a:lnTo>
                      <a:pt x="329" y="1186"/>
                    </a:lnTo>
                    <a:lnTo>
                      <a:pt x="342" y="1194"/>
                    </a:lnTo>
                    <a:lnTo>
                      <a:pt x="356" y="1202"/>
                    </a:lnTo>
                    <a:lnTo>
                      <a:pt x="370" y="1209"/>
                    </a:lnTo>
                    <a:lnTo>
                      <a:pt x="389" y="1217"/>
                    </a:lnTo>
                    <a:lnTo>
                      <a:pt x="408" y="1220"/>
                    </a:lnTo>
                    <a:lnTo>
                      <a:pt x="427" y="1222"/>
                    </a:lnTo>
                    <a:lnTo>
                      <a:pt x="446" y="1222"/>
                    </a:lnTo>
                    <a:lnTo>
                      <a:pt x="464" y="1220"/>
                    </a:lnTo>
                    <a:lnTo>
                      <a:pt x="483" y="1216"/>
                    </a:lnTo>
                    <a:lnTo>
                      <a:pt x="501" y="1212"/>
                    </a:lnTo>
                    <a:lnTo>
                      <a:pt x="519" y="1205"/>
                    </a:lnTo>
                    <a:lnTo>
                      <a:pt x="537" y="1197"/>
                    </a:lnTo>
                    <a:lnTo>
                      <a:pt x="554" y="1189"/>
                    </a:lnTo>
                    <a:lnTo>
                      <a:pt x="571" y="1180"/>
                    </a:lnTo>
                    <a:lnTo>
                      <a:pt x="587" y="1172"/>
                    </a:lnTo>
                    <a:lnTo>
                      <a:pt x="620" y="1154"/>
                    </a:lnTo>
                    <a:lnTo>
                      <a:pt x="651" y="1137"/>
                    </a:lnTo>
                    <a:lnTo>
                      <a:pt x="666" y="1130"/>
                    </a:lnTo>
                    <a:lnTo>
                      <a:pt x="681" y="1124"/>
                    </a:lnTo>
                    <a:lnTo>
                      <a:pt x="696" y="1120"/>
                    </a:lnTo>
                    <a:lnTo>
                      <a:pt x="711" y="1116"/>
                    </a:lnTo>
                    <a:lnTo>
                      <a:pt x="725" y="1114"/>
                    </a:lnTo>
                    <a:lnTo>
                      <a:pt x="738" y="1115"/>
                    </a:lnTo>
                    <a:lnTo>
                      <a:pt x="752" y="1118"/>
                    </a:lnTo>
                    <a:lnTo>
                      <a:pt x="765" y="1123"/>
                    </a:lnTo>
                    <a:lnTo>
                      <a:pt x="778" y="1130"/>
                    </a:lnTo>
                    <a:lnTo>
                      <a:pt x="790" y="1140"/>
                    </a:lnTo>
                    <a:lnTo>
                      <a:pt x="802" y="1153"/>
                    </a:lnTo>
                    <a:lnTo>
                      <a:pt x="814" y="1170"/>
                    </a:lnTo>
                    <a:lnTo>
                      <a:pt x="825" y="1190"/>
                    </a:lnTo>
                    <a:lnTo>
                      <a:pt x="836" y="1214"/>
                    </a:lnTo>
                    <a:lnTo>
                      <a:pt x="847" y="1242"/>
                    </a:lnTo>
                    <a:lnTo>
                      <a:pt x="857" y="1274"/>
                    </a:lnTo>
                    <a:lnTo>
                      <a:pt x="853" y="1293"/>
                    </a:lnTo>
                    <a:lnTo>
                      <a:pt x="848" y="1310"/>
                    </a:lnTo>
                    <a:lnTo>
                      <a:pt x="841" y="1327"/>
                    </a:lnTo>
                    <a:lnTo>
                      <a:pt x="834" y="1342"/>
                    </a:lnTo>
                    <a:lnTo>
                      <a:pt x="826" y="1357"/>
                    </a:lnTo>
                    <a:lnTo>
                      <a:pt x="817" y="1371"/>
                    </a:lnTo>
                    <a:lnTo>
                      <a:pt x="807" y="1386"/>
                    </a:lnTo>
                    <a:lnTo>
                      <a:pt x="797" y="1397"/>
                    </a:lnTo>
                    <a:lnTo>
                      <a:pt x="785" y="1410"/>
                    </a:lnTo>
                    <a:lnTo>
                      <a:pt x="774" y="1421"/>
                    </a:lnTo>
                    <a:lnTo>
                      <a:pt x="761" y="1432"/>
                    </a:lnTo>
                    <a:lnTo>
                      <a:pt x="748" y="1443"/>
                    </a:lnTo>
                    <a:lnTo>
                      <a:pt x="734" y="1453"/>
                    </a:lnTo>
                    <a:lnTo>
                      <a:pt x="720" y="1461"/>
                    </a:lnTo>
                    <a:lnTo>
                      <a:pt x="706" y="1470"/>
                    </a:lnTo>
                    <a:lnTo>
                      <a:pt x="690" y="1478"/>
                    </a:lnTo>
                    <a:lnTo>
                      <a:pt x="660" y="1495"/>
                    </a:lnTo>
                    <a:lnTo>
                      <a:pt x="629" y="1510"/>
                    </a:lnTo>
                    <a:lnTo>
                      <a:pt x="598" y="1524"/>
                    </a:lnTo>
                    <a:lnTo>
                      <a:pt x="567" y="1538"/>
                    </a:lnTo>
                    <a:lnTo>
                      <a:pt x="536" y="1551"/>
                    </a:lnTo>
                    <a:lnTo>
                      <a:pt x="505" y="1565"/>
                    </a:lnTo>
                    <a:lnTo>
                      <a:pt x="476" y="1580"/>
                    </a:lnTo>
                    <a:lnTo>
                      <a:pt x="449" y="1595"/>
                    </a:lnTo>
                    <a:lnTo>
                      <a:pt x="417" y="1593"/>
                    </a:lnTo>
                    <a:lnTo>
                      <a:pt x="385" y="1590"/>
                    </a:lnTo>
                    <a:lnTo>
                      <a:pt x="353" y="1585"/>
                    </a:lnTo>
                    <a:lnTo>
                      <a:pt x="320" y="1580"/>
                    </a:lnTo>
                    <a:lnTo>
                      <a:pt x="288" y="1573"/>
                    </a:lnTo>
                    <a:lnTo>
                      <a:pt x="257" y="1565"/>
                    </a:lnTo>
                    <a:lnTo>
                      <a:pt x="227" y="1554"/>
                    </a:lnTo>
                    <a:lnTo>
                      <a:pt x="197" y="1543"/>
                    </a:lnTo>
                    <a:lnTo>
                      <a:pt x="182" y="1537"/>
                    </a:lnTo>
                    <a:lnTo>
                      <a:pt x="168" y="1529"/>
                    </a:lnTo>
                    <a:lnTo>
                      <a:pt x="153" y="1522"/>
                    </a:lnTo>
                    <a:lnTo>
                      <a:pt x="140" y="1514"/>
                    </a:lnTo>
                    <a:lnTo>
                      <a:pt x="126" y="1505"/>
                    </a:lnTo>
                    <a:lnTo>
                      <a:pt x="114" y="1496"/>
                    </a:lnTo>
                    <a:lnTo>
                      <a:pt x="101" y="1487"/>
                    </a:lnTo>
                    <a:lnTo>
                      <a:pt x="89" y="1476"/>
                    </a:lnTo>
                    <a:lnTo>
                      <a:pt x="78" y="1466"/>
                    </a:lnTo>
                    <a:lnTo>
                      <a:pt x="66" y="1454"/>
                    </a:lnTo>
                    <a:lnTo>
                      <a:pt x="56" y="1442"/>
                    </a:lnTo>
                    <a:lnTo>
                      <a:pt x="46" y="1429"/>
                    </a:lnTo>
                    <a:lnTo>
                      <a:pt x="36" y="1416"/>
                    </a:lnTo>
                    <a:lnTo>
                      <a:pt x="27" y="1401"/>
                    </a:lnTo>
                    <a:lnTo>
                      <a:pt x="19" y="1386"/>
                    </a:lnTo>
                    <a:lnTo>
                      <a:pt x="11" y="1370"/>
                    </a:lnTo>
                    <a:lnTo>
                      <a:pt x="7" y="1349"/>
                    </a:lnTo>
                    <a:lnTo>
                      <a:pt x="4" y="1326"/>
                    </a:lnTo>
                    <a:lnTo>
                      <a:pt x="2" y="1304"/>
                    </a:lnTo>
                    <a:lnTo>
                      <a:pt x="0" y="1283"/>
                    </a:lnTo>
                    <a:lnTo>
                      <a:pt x="0" y="1261"/>
                    </a:lnTo>
                    <a:lnTo>
                      <a:pt x="0" y="1241"/>
                    </a:lnTo>
                    <a:lnTo>
                      <a:pt x="1" y="1219"/>
                    </a:lnTo>
                    <a:lnTo>
                      <a:pt x="4" y="1199"/>
                    </a:lnTo>
                    <a:lnTo>
                      <a:pt x="6" y="1177"/>
                    </a:lnTo>
                    <a:lnTo>
                      <a:pt x="10" y="1156"/>
                    </a:lnTo>
                    <a:lnTo>
                      <a:pt x="14" y="1136"/>
                    </a:lnTo>
                    <a:lnTo>
                      <a:pt x="19" y="1115"/>
                    </a:lnTo>
                    <a:lnTo>
                      <a:pt x="25" y="1095"/>
                    </a:lnTo>
                    <a:lnTo>
                      <a:pt x="31" y="1075"/>
                    </a:lnTo>
                    <a:lnTo>
                      <a:pt x="38" y="1056"/>
                    </a:lnTo>
                    <a:lnTo>
                      <a:pt x="46" y="1035"/>
                    </a:lnTo>
                    <a:lnTo>
                      <a:pt x="54" y="1016"/>
                    </a:lnTo>
                    <a:lnTo>
                      <a:pt x="63" y="998"/>
                    </a:lnTo>
                    <a:lnTo>
                      <a:pt x="72" y="978"/>
                    </a:lnTo>
                    <a:lnTo>
                      <a:pt x="82" y="959"/>
                    </a:lnTo>
                    <a:lnTo>
                      <a:pt x="103" y="922"/>
                    </a:lnTo>
                    <a:lnTo>
                      <a:pt x="126" y="885"/>
                    </a:lnTo>
                    <a:lnTo>
                      <a:pt x="150" y="851"/>
                    </a:lnTo>
                    <a:lnTo>
                      <a:pt x="176" y="816"/>
                    </a:lnTo>
                    <a:lnTo>
                      <a:pt x="203" y="782"/>
                    </a:lnTo>
                    <a:lnTo>
                      <a:pt x="230" y="749"/>
                    </a:lnTo>
                    <a:lnTo>
                      <a:pt x="243" y="722"/>
                    </a:lnTo>
                    <a:lnTo>
                      <a:pt x="254" y="695"/>
                    </a:lnTo>
                    <a:lnTo>
                      <a:pt x="261" y="667"/>
                    </a:lnTo>
                    <a:lnTo>
                      <a:pt x="265" y="640"/>
                    </a:lnTo>
                    <a:lnTo>
                      <a:pt x="268" y="612"/>
                    </a:lnTo>
                    <a:lnTo>
                      <a:pt x="268" y="584"/>
                    </a:lnTo>
                    <a:lnTo>
                      <a:pt x="266" y="557"/>
                    </a:lnTo>
                    <a:lnTo>
                      <a:pt x="263" y="529"/>
                    </a:lnTo>
                    <a:lnTo>
                      <a:pt x="258" y="501"/>
                    </a:lnTo>
                    <a:lnTo>
                      <a:pt x="253" y="473"/>
                    </a:lnTo>
                    <a:lnTo>
                      <a:pt x="246" y="446"/>
                    </a:lnTo>
                    <a:lnTo>
                      <a:pt x="239" y="419"/>
                    </a:lnTo>
                    <a:lnTo>
                      <a:pt x="224" y="366"/>
                    </a:lnTo>
                    <a:lnTo>
                      <a:pt x="210" y="316"/>
                    </a:lnTo>
                    <a:lnTo>
                      <a:pt x="204" y="291"/>
                    </a:lnTo>
                    <a:lnTo>
                      <a:pt x="199" y="267"/>
                    </a:lnTo>
                    <a:lnTo>
                      <a:pt x="195" y="243"/>
                    </a:lnTo>
                    <a:lnTo>
                      <a:pt x="193" y="219"/>
                    </a:lnTo>
                    <a:lnTo>
                      <a:pt x="192" y="198"/>
                    </a:lnTo>
                    <a:lnTo>
                      <a:pt x="193" y="176"/>
                    </a:lnTo>
                    <a:lnTo>
                      <a:pt x="196" y="155"/>
                    </a:lnTo>
                    <a:lnTo>
                      <a:pt x="202" y="135"/>
                    </a:lnTo>
                    <a:lnTo>
                      <a:pt x="211" y="116"/>
                    </a:lnTo>
                    <a:lnTo>
                      <a:pt x="223" y="97"/>
                    </a:lnTo>
                    <a:lnTo>
                      <a:pt x="237" y="80"/>
                    </a:lnTo>
                    <a:lnTo>
                      <a:pt x="256" y="64"/>
                    </a:lnTo>
                    <a:lnTo>
                      <a:pt x="278" y="49"/>
                    </a:lnTo>
                    <a:lnTo>
                      <a:pt x="304" y="35"/>
                    </a:lnTo>
                    <a:lnTo>
                      <a:pt x="334" y="23"/>
                    </a:lnTo>
                    <a:lnTo>
                      <a:pt x="370" y="11"/>
                    </a:lnTo>
                    <a:lnTo>
                      <a:pt x="375" y="17"/>
                    </a:lnTo>
                    <a:lnTo>
                      <a:pt x="380" y="24"/>
                    </a:lnTo>
                    <a:lnTo>
                      <a:pt x="385" y="29"/>
                    </a:lnTo>
                    <a:lnTo>
                      <a:pt x="391" y="34"/>
                    </a:lnTo>
                    <a:lnTo>
                      <a:pt x="397" y="38"/>
                    </a:lnTo>
                    <a:lnTo>
                      <a:pt x="403" y="42"/>
                    </a:lnTo>
                    <a:lnTo>
                      <a:pt x="410" y="45"/>
                    </a:lnTo>
                    <a:lnTo>
                      <a:pt x="416" y="48"/>
                    </a:lnTo>
                    <a:lnTo>
                      <a:pt x="430" y="52"/>
                    </a:lnTo>
                    <a:lnTo>
                      <a:pt x="444" y="54"/>
                    </a:lnTo>
                    <a:lnTo>
                      <a:pt x="458" y="55"/>
                    </a:lnTo>
                    <a:lnTo>
                      <a:pt x="473" y="53"/>
                    </a:lnTo>
                    <a:lnTo>
                      <a:pt x="487" y="51"/>
                    </a:lnTo>
                    <a:lnTo>
                      <a:pt x="501" y="46"/>
                    </a:lnTo>
                    <a:lnTo>
                      <a:pt x="514" y="41"/>
                    </a:lnTo>
                    <a:lnTo>
                      <a:pt x="528" y="35"/>
                    </a:lnTo>
                    <a:lnTo>
                      <a:pt x="540" y="27"/>
                    </a:lnTo>
                    <a:lnTo>
                      <a:pt x="551" y="18"/>
                    </a:lnTo>
                    <a:lnTo>
                      <a:pt x="561" y="10"/>
                    </a:lnTo>
                    <a:lnTo>
                      <a:pt x="569" y="0"/>
                    </a:lnTo>
                    <a:lnTo>
                      <a:pt x="600" y="10"/>
                    </a:lnTo>
                    <a:lnTo>
                      <a:pt x="632" y="18"/>
                    </a:lnTo>
                    <a:lnTo>
                      <a:pt x="665" y="26"/>
                    </a:lnTo>
                    <a:lnTo>
                      <a:pt x="699" y="35"/>
                    </a:lnTo>
                    <a:lnTo>
                      <a:pt x="733" y="43"/>
                    </a:lnTo>
                    <a:lnTo>
                      <a:pt x="766" y="53"/>
                    </a:lnTo>
                    <a:lnTo>
                      <a:pt x="799" y="64"/>
                    </a:lnTo>
                    <a:lnTo>
                      <a:pt x="830" y="76"/>
                    </a:lnTo>
                    <a:lnTo>
                      <a:pt x="845" y="83"/>
                    </a:lnTo>
                    <a:lnTo>
                      <a:pt x="860" y="91"/>
                    </a:lnTo>
                    <a:lnTo>
                      <a:pt x="875" y="99"/>
                    </a:lnTo>
                    <a:lnTo>
                      <a:pt x="889" y="108"/>
                    </a:lnTo>
                    <a:lnTo>
                      <a:pt x="902" y="118"/>
                    </a:lnTo>
                    <a:lnTo>
                      <a:pt x="914" y="129"/>
                    </a:lnTo>
                    <a:lnTo>
                      <a:pt x="925" y="139"/>
                    </a:lnTo>
                    <a:lnTo>
                      <a:pt x="936" y="152"/>
                    </a:lnTo>
                    <a:lnTo>
                      <a:pt x="946" y="165"/>
                    </a:lnTo>
                    <a:lnTo>
                      <a:pt x="955" y="179"/>
                    </a:lnTo>
                    <a:lnTo>
                      <a:pt x="963" y="195"/>
                    </a:lnTo>
                    <a:lnTo>
                      <a:pt x="970" y="211"/>
                    </a:lnTo>
                    <a:lnTo>
                      <a:pt x="976" y="229"/>
                    </a:lnTo>
                    <a:lnTo>
                      <a:pt x="981" y="248"/>
                    </a:lnTo>
                    <a:lnTo>
                      <a:pt x="985" y="268"/>
                    </a:lnTo>
                    <a:lnTo>
                      <a:pt x="987" y="289"/>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7" name="Freeform 68">
                <a:extLst>
                  <a:ext uri="{FF2B5EF4-FFF2-40B4-BE49-F238E27FC236}">
                    <a16:creationId xmlns:a16="http://schemas.microsoft.com/office/drawing/2014/main" id="{B619C237-CB72-4569-A969-3A0862DC3877}"/>
                  </a:ext>
                </a:extLst>
              </p:cNvPr>
              <p:cNvSpPr>
                <a:spLocks/>
              </p:cNvSpPr>
              <p:nvPr/>
            </p:nvSpPr>
            <p:spPr bwMode="auto">
              <a:xfrm>
                <a:off x="4027" y="2444"/>
                <a:ext cx="128" cy="88"/>
              </a:xfrm>
              <a:custGeom>
                <a:avLst/>
                <a:gdLst>
                  <a:gd name="T0" fmla="*/ 0 w 898"/>
                  <a:gd name="T1" fmla="*/ 0 h 966"/>
                  <a:gd name="T2" fmla="*/ 0 w 898"/>
                  <a:gd name="T3" fmla="*/ 0 h 966"/>
                  <a:gd name="T4" fmla="*/ 0 w 898"/>
                  <a:gd name="T5" fmla="*/ 0 h 966"/>
                  <a:gd name="T6" fmla="*/ 0 w 898"/>
                  <a:gd name="T7" fmla="*/ 0 h 966"/>
                  <a:gd name="T8" fmla="*/ 0 w 898"/>
                  <a:gd name="T9" fmla="*/ 0 h 966"/>
                  <a:gd name="T10" fmla="*/ 0 w 898"/>
                  <a:gd name="T11" fmla="*/ 0 h 966"/>
                  <a:gd name="T12" fmla="*/ 0 w 898"/>
                  <a:gd name="T13" fmla="*/ 0 h 966"/>
                  <a:gd name="T14" fmla="*/ 0 w 898"/>
                  <a:gd name="T15" fmla="*/ 0 h 966"/>
                  <a:gd name="T16" fmla="*/ 0 w 898"/>
                  <a:gd name="T17" fmla="*/ 0 h 966"/>
                  <a:gd name="T18" fmla="*/ 0 w 898"/>
                  <a:gd name="T19" fmla="*/ 0 h 966"/>
                  <a:gd name="T20" fmla="*/ 0 w 898"/>
                  <a:gd name="T21" fmla="*/ 0 h 966"/>
                  <a:gd name="T22" fmla="*/ 0 w 898"/>
                  <a:gd name="T23" fmla="*/ 0 h 966"/>
                  <a:gd name="T24" fmla="*/ 0 w 898"/>
                  <a:gd name="T25" fmla="*/ 0 h 966"/>
                  <a:gd name="T26" fmla="*/ 0 w 898"/>
                  <a:gd name="T27" fmla="*/ 0 h 966"/>
                  <a:gd name="T28" fmla="*/ 0 w 898"/>
                  <a:gd name="T29" fmla="*/ 0 h 966"/>
                  <a:gd name="T30" fmla="*/ 0 w 898"/>
                  <a:gd name="T31" fmla="*/ 0 h 966"/>
                  <a:gd name="T32" fmla="*/ 0 w 898"/>
                  <a:gd name="T33" fmla="*/ 0 h 966"/>
                  <a:gd name="T34" fmla="*/ 0 w 898"/>
                  <a:gd name="T35" fmla="*/ 0 h 966"/>
                  <a:gd name="T36" fmla="*/ 0 w 898"/>
                  <a:gd name="T37" fmla="*/ 0 h 966"/>
                  <a:gd name="T38" fmla="*/ 0 w 898"/>
                  <a:gd name="T39" fmla="*/ 0 h 966"/>
                  <a:gd name="T40" fmla="*/ 0 w 898"/>
                  <a:gd name="T41" fmla="*/ 0 h 966"/>
                  <a:gd name="T42" fmla="*/ 0 w 898"/>
                  <a:gd name="T43" fmla="*/ 0 h 966"/>
                  <a:gd name="T44" fmla="*/ 0 w 898"/>
                  <a:gd name="T45" fmla="*/ 0 h 966"/>
                  <a:gd name="T46" fmla="*/ 0 w 898"/>
                  <a:gd name="T47" fmla="*/ 0 h 966"/>
                  <a:gd name="T48" fmla="*/ 0 w 898"/>
                  <a:gd name="T49" fmla="*/ 0 h 966"/>
                  <a:gd name="T50" fmla="*/ 0 w 898"/>
                  <a:gd name="T51" fmla="*/ 0 h 966"/>
                  <a:gd name="T52" fmla="*/ 0 w 898"/>
                  <a:gd name="T53" fmla="*/ 0 h 966"/>
                  <a:gd name="T54" fmla="*/ 0 w 898"/>
                  <a:gd name="T55" fmla="*/ 0 h 966"/>
                  <a:gd name="T56" fmla="*/ 0 w 898"/>
                  <a:gd name="T57" fmla="*/ 0 h 966"/>
                  <a:gd name="T58" fmla="*/ 0 w 898"/>
                  <a:gd name="T59" fmla="*/ 0 h 966"/>
                  <a:gd name="T60" fmla="*/ 0 w 898"/>
                  <a:gd name="T61" fmla="*/ 0 h 966"/>
                  <a:gd name="T62" fmla="*/ 0 w 898"/>
                  <a:gd name="T63" fmla="*/ 0 h 966"/>
                  <a:gd name="T64" fmla="*/ 0 w 898"/>
                  <a:gd name="T65" fmla="*/ 0 h 966"/>
                  <a:gd name="T66" fmla="*/ 0 w 898"/>
                  <a:gd name="T67" fmla="*/ 0 h 966"/>
                  <a:gd name="T68" fmla="*/ 0 w 898"/>
                  <a:gd name="T69" fmla="*/ 0 h 9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98" h="966">
                    <a:moveTo>
                      <a:pt x="718" y="56"/>
                    </a:moveTo>
                    <a:lnTo>
                      <a:pt x="898" y="966"/>
                    </a:lnTo>
                    <a:lnTo>
                      <a:pt x="840" y="937"/>
                    </a:lnTo>
                    <a:lnTo>
                      <a:pt x="780" y="906"/>
                    </a:lnTo>
                    <a:lnTo>
                      <a:pt x="718" y="872"/>
                    </a:lnTo>
                    <a:lnTo>
                      <a:pt x="655" y="836"/>
                    </a:lnTo>
                    <a:lnTo>
                      <a:pt x="623" y="818"/>
                    </a:lnTo>
                    <a:lnTo>
                      <a:pt x="591" y="799"/>
                    </a:lnTo>
                    <a:lnTo>
                      <a:pt x="559" y="778"/>
                    </a:lnTo>
                    <a:lnTo>
                      <a:pt x="527" y="758"/>
                    </a:lnTo>
                    <a:lnTo>
                      <a:pt x="495" y="736"/>
                    </a:lnTo>
                    <a:lnTo>
                      <a:pt x="463" y="713"/>
                    </a:lnTo>
                    <a:lnTo>
                      <a:pt x="431" y="691"/>
                    </a:lnTo>
                    <a:lnTo>
                      <a:pt x="400" y="667"/>
                    </a:lnTo>
                    <a:lnTo>
                      <a:pt x="370" y="642"/>
                    </a:lnTo>
                    <a:lnTo>
                      <a:pt x="339" y="617"/>
                    </a:lnTo>
                    <a:lnTo>
                      <a:pt x="310" y="591"/>
                    </a:lnTo>
                    <a:lnTo>
                      <a:pt x="280" y="564"/>
                    </a:lnTo>
                    <a:lnTo>
                      <a:pt x="251" y="536"/>
                    </a:lnTo>
                    <a:lnTo>
                      <a:pt x="223" y="508"/>
                    </a:lnTo>
                    <a:lnTo>
                      <a:pt x="196" y="479"/>
                    </a:lnTo>
                    <a:lnTo>
                      <a:pt x="170" y="449"/>
                    </a:lnTo>
                    <a:lnTo>
                      <a:pt x="145" y="417"/>
                    </a:lnTo>
                    <a:lnTo>
                      <a:pt x="121" y="386"/>
                    </a:lnTo>
                    <a:lnTo>
                      <a:pt x="97" y="352"/>
                    </a:lnTo>
                    <a:lnTo>
                      <a:pt x="75" y="319"/>
                    </a:lnTo>
                    <a:lnTo>
                      <a:pt x="55" y="284"/>
                    </a:lnTo>
                    <a:lnTo>
                      <a:pt x="35" y="249"/>
                    </a:lnTo>
                    <a:lnTo>
                      <a:pt x="17" y="212"/>
                    </a:lnTo>
                    <a:lnTo>
                      <a:pt x="1" y="174"/>
                    </a:lnTo>
                    <a:lnTo>
                      <a:pt x="0" y="160"/>
                    </a:lnTo>
                    <a:lnTo>
                      <a:pt x="1" y="147"/>
                    </a:lnTo>
                    <a:lnTo>
                      <a:pt x="4" y="133"/>
                    </a:lnTo>
                    <a:lnTo>
                      <a:pt x="8" y="120"/>
                    </a:lnTo>
                    <a:lnTo>
                      <a:pt x="14" y="108"/>
                    </a:lnTo>
                    <a:lnTo>
                      <a:pt x="22" y="95"/>
                    </a:lnTo>
                    <a:lnTo>
                      <a:pt x="30" y="83"/>
                    </a:lnTo>
                    <a:lnTo>
                      <a:pt x="39" y="72"/>
                    </a:lnTo>
                    <a:lnTo>
                      <a:pt x="49" y="62"/>
                    </a:lnTo>
                    <a:lnTo>
                      <a:pt x="60" y="52"/>
                    </a:lnTo>
                    <a:lnTo>
                      <a:pt x="71" y="42"/>
                    </a:lnTo>
                    <a:lnTo>
                      <a:pt x="83" y="32"/>
                    </a:lnTo>
                    <a:lnTo>
                      <a:pt x="107" y="16"/>
                    </a:lnTo>
                    <a:lnTo>
                      <a:pt x="131" y="3"/>
                    </a:lnTo>
                    <a:lnTo>
                      <a:pt x="151" y="0"/>
                    </a:lnTo>
                    <a:lnTo>
                      <a:pt x="171" y="0"/>
                    </a:lnTo>
                    <a:lnTo>
                      <a:pt x="192" y="3"/>
                    </a:lnTo>
                    <a:lnTo>
                      <a:pt x="212" y="8"/>
                    </a:lnTo>
                    <a:lnTo>
                      <a:pt x="232" y="14"/>
                    </a:lnTo>
                    <a:lnTo>
                      <a:pt x="253" y="23"/>
                    </a:lnTo>
                    <a:lnTo>
                      <a:pt x="273" y="34"/>
                    </a:lnTo>
                    <a:lnTo>
                      <a:pt x="293" y="44"/>
                    </a:lnTo>
                    <a:lnTo>
                      <a:pt x="373" y="97"/>
                    </a:lnTo>
                    <a:lnTo>
                      <a:pt x="450" y="150"/>
                    </a:lnTo>
                    <a:lnTo>
                      <a:pt x="469" y="161"/>
                    </a:lnTo>
                    <a:lnTo>
                      <a:pt x="488" y="172"/>
                    </a:lnTo>
                    <a:lnTo>
                      <a:pt x="506" y="180"/>
                    </a:lnTo>
                    <a:lnTo>
                      <a:pt x="524" y="188"/>
                    </a:lnTo>
                    <a:lnTo>
                      <a:pt x="542" y="193"/>
                    </a:lnTo>
                    <a:lnTo>
                      <a:pt x="560" y="197"/>
                    </a:lnTo>
                    <a:lnTo>
                      <a:pt x="577" y="198"/>
                    </a:lnTo>
                    <a:lnTo>
                      <a:pt x="594" y="196"/>
                    </a:lnTo>
                    <a:lnTo>
                      <a:pt x="610" y="191"/>
                    </a:lnTo>
                    <a:lnTo>
                      <a:pt x="627" y="183"/>
                    </a:lnTo>
                    <a:lnTo>
                      <a:pt x="643" y="172"/>
                    </a:lnTo>
                    <a:lnTo>
                      <a:pt x="659" y="157"/>
                    </a:lnTo>
                    <a:lnTo>
                      <a:pt x="675" y="138"/>
                    </a:lnTo>
                    <a:lnTo>
                      <a:pt x="690" y="116"/>
                    </a:lnTo>
                    <a:lnTo>
                      <a:pt x="704" y="88"/>
                    </a:lnTo>
                    <a:lnTo>
                      <a:pt x="718" y="56"/>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8" name="Freeform 69">
                <a:extLst>
                  <a:ext uri="{FF2B5EF4-FFF2-40B4-BE49-F238E27FC236}">
                    <a16:creationId xmlns:a16="http://schemas.microsoft.com/office/drawing/2014/main" id="{7D343F5E-3119-4F51-9484-58BC1F130D2E}"/>
                  </a:ext>
                </a:extLst>
              </p:cNvPr>
              <p:cNvSpPr>
                <a:spLocks/>
              </p:cNvSpPr>
              <p:nvPr/>
            </p:nvSpPr>
            <p:spPr bwMode="auto">
              <a:xfrm>
                <a:off x="3493" y="2452"/>
                <a:ext cx="95" cy="104"/>
              </a:xfrm>
              <a:custGeom>
                <a:avLst/>
                <a:gdLst>
                  <a:gd name="T0" fmla="*/ 0 w 666"/>
                  <a:gd name="T1" fmla="*/ 0 h 1145"/>
                  <a:gd name="T2" fmla="*/ 0 w 666"/>
                  <a:gd name="T3" fmla="*/ 0 h 1145"/>
                  <a:gd name="T4" fmla="*/ 0 w 666"/>
                  <a:gd name="T5" fmla="*/ 0 h 1145"/>
                  <a:gd name="T6" fmla="*/ 0 w 666"/>
                  <a:gd name="T7" fmla="*/ 0 h 1145"/>
                  <a:gd name="T8" fmla="*/ 0 w 666"/>
                  <a:gd name="T9" fmla="*/ 0 h 1145"/>
                  <a:gd name="T10" fmla="*/ 0 w 666"/>
                  <a:gd name="T11" fmla="*/ 0 h 1145"/>
                  <a:gd name="T12" fmla="*/ 0 w 666"/>
                  <a:gd name="T13" fmla="*/ 0 h 1145"/>
                  <a:gd name="T14" fmla="*/ 0 w 666"/>
                  <a:gd name="T15" fmla="*/ 0 h 1145"/>
                  <a:gd name="T16" fmla="*/ 0 w 666"/>
                  <a:gd name="T17" fmla="*/ 0 h 1145"/>
                  <a:gd name="T18" fmla="*/ 0 w 666"/>
                  <a:gd name="T19" fmla="*/ 0 h 1145"/>
                  <a:gd name="T20" fmla="*/ 0 w 666"/>
                  <a:gd name="T21" fmla="*/ 0 h 1145"/>
                  <a:gd name="T22" fmla="*/ 0 w 666"/>
                  <a:gd name="T23" fmla="*/ 0 h 1145"/>
                  <a:gd name="T24" fmla="*/ 0 w 666"/>
                  <a:gd name="T25" fmla="*/ 0 h 1145"/>
                  <a:gd name="T26" fmla="*/ 0 w 666"/>
                  <a:gd name="T27" fmla="*/ 0 h 1145"/>
                  <a:gd name="T28" fmla="*/ 0 w 666"/>
                  <a:gd name="T29" fmla="*/ 0 h 1145"/>
                  <a:gd name="T30" fmla="*/ 0 w 666"/>
                  <a:gd name="T31" fmla="*/ 0 h 1145"/>
                  <a:gd name="T32" fmla="*/ 0 w 666"/>
                  <a:gd name="T33" fmla="*/ 0 h 1145"/>
                  <a:gd name="T34" fmla="*/ 0 w 666"/>
                  <a:gd name="T35" fmla="*/ 0 h 1145"/>
                  <a:gd name="T36" fmla="*/ 0 w 666"/>
                  <a:gd name="T37" fmla="*/ 0 h 1145"/>
                  <a:gd name="T38" fmla="*/ 0 w 666"/>
                  <a:gd name="T39" fmla="*/ 0 h 1145"/>
                  <a:gd name="T40" fmla="*/ 0 w 666"/>
                  <a:gd name="T41" fmla="*/ 0 h 1145"/>
                  <a:gd name="T42" fmla="*/ 0 w 666"/>
                  <a:gd name="T43" fmla="*/ 0 h 1145"/>
                  <a:gd name="T44" fmla="*/ 0 w 666"/>
                  <a:gd name="T45" fmla="*/ 0 h 1145"/>
                  <a:gd name="T46" fmla="*/ 0 w 666"/>
                  <a:gd name="T47" fmla="*/ 0 h 1145"/>
                  <a:gd name="T48" fmla="*/ 0 w 666"/>
                  <a:gd name="T49" fmla="*/ 0 h 1145"/>
                  <a:gd name="T50" fmla="*/ 0 w 666"/>
                  <a:gd name="T51" fmla="*/ 0 h 1145"/>
                  <a:gd name="T52" fmla="*/ 0 w 666"/>
                  <a:gd name="T53" fmla="*/ 0 h 1145"/>
                  <a:gd name="T54" fmla="*/ 0 w 666"/>
                  <a:gd name="T55" fmla="*/ 0 h 1145"/>
                  <a:gd name="T56" fmla="*/ 0 w 666"/>
                  <a:gd name="T57" fmla="*/ 0 h 1145"/>
                  <a:gd name="T58" fmla="*/ 0 w 666"/>
                  <a:gd name="T59" fmla="*/ 0 h 1145"/>
                  <a:gd name="T60" fmla="*/ 0 w 666"/>
                  <a:gd name="T61" fmla="*/ 0 h 1145"/>
                  <a:gd name="T62" fmla="*/ 0 w 666"/>
                  <a:gd name="T63" fmla="*/ 0 h 1145"/>
                  <a:gd name="T64" fmla="*/ 0 w 666"/>
                  <a:gd name="T65" fmla="*/ 0 h 1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6" h="1145">
                    <a:moveTo>
                      <a:pt x="666" y="1145"/>
                    </a:moveTo>
                    <a:lnTo>
                      <a:pt x="628" y="1095"/>
                    </a:lnTo>
                    <a:lnTo>
                      <a:pt x="587" y="1039"/>
                    </a:lnTo>
                    <a:lnTo>
                      <a:pt x="544" y="980"/>
                    </a:lnTo>
                    <a:lnTo>
                      <a:pt x="499" y="916"/>
                    </a:lnTo>
                    <a:lnTo>
                      <a:pt x="454" y="850"/>
                    </a:lnTo>
                    <a:lnTo>
                      <a:pt x="407" y="780"/>
                    </a:lnTo>
                    <a:lnTo>
                      <a:pt x="361" y="708"/>
                    </a:lnTo>
                    <a:lnTo>
                      <a:pt x="314" y="633"/>
                    </a:lnTo>
                    <a:lnTo>
                      <a:pt x="268" y="556"/>
                    </a:lnTo>
                    <a:lnTo>
                      <a:pt x="224" y="478"/>
                    </a:lnTo>
                    <a:lnTo>
                      <a:pt x="180" y="399"/>
                    </a:lnTo>
                    <a:lnTo>
                      <a:pt x="138" y="319"/>
                    </a:lnTo>
                    <a:lnTo>
                      <a:pt x="118" y="279"/>
                    </a:lnTo>
                    <a:lnTo>
                      <a:pt x="99" y="239"/>
                    </a:lnTo>
                    <a:lnTo>
                      <a:pt x="80" y="199"/>
                    </a:lnTo>
                    <a:lnTo>
                      <a:pt x="63" y="159"/>
                    </a:lnTo>
                    <a:lnTo>
                      <a:pt x="46" y="119"/>
                    </a:lnTo>
                    <a:lnTo>
                      <a:pt x="29" y="79"/>
                    </a:lnTo>
                    <a:lnTo>
                      <a:pt x="14" y="39"/>
                    </a:lnTo>
                    <a:lnTo>
                      <a:pt x="0" y="0"/>
                    </a:lnTo>
                    <a:lnTo>
                      <a:pt x="83" y="134"/>
                    </a:lnTo>
                    <a:lnTo>
                      <a:pt x="170" y="272"/>
                    </a:lnTo>
                    <a:lnTo>
                      <a:pt x="257" y="413"/>
                    </a:lnTo>
                    <a:lnTo>
                      <a:pt x="345" y="556"/>
                    </a:lnTo>
                    <a:lnTo>
                      <a:pt x="388" y="629"/>
                    </a:lnTo>
                    <a:lnTo>
                      <a:pt x="430" y="702"/>
                    </a:lnTo>
                    <a:lnTo>
                      <a:pt x="472" y="776"/>
                    </a:lnTo>
                    <a:lnTo>
                      <a:pt x="513" y="849"/>
                    </a:lnTo>
                    <a:lnTo>
                      <a:pt x="554" y="923"/>
                    </a:lnTo>
                    <a:lnTo>
                      <a:pt x="593" y="997"/>
                    </a:lnTo>
                    <a:lnTo>
                      <a:pt x="630" y="1071"/>
                    </a:lnTo>
                    <a:lnTo>
                      <a:pt x="666" y="11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9" name="Freeform 70">
                <a:extLst>
                  <a:ext uri="{FF2B5EF4-FFF2-40B4-BE49-F238E27FC236}">
                    <a16:creationId xmlns:a16="http://schemas.microsoft.com/office/drawing/2014/main" id="{CF1A158E-9DD3-4C8C-A543-A4F7F8D03D4B}"/>
                  </a:ext>
                </a:extLst>
              </p:cNvPr>
              <p:cNvSpPr>
                <a:spLocks/>
              </p:cNvSpPr>
              <p:nvPr/>
            </p:nvSpPr>
            <p:spPr bwMode="auto">
              <a:xfrm>
                <a:off x="3611" y="2457"/>
                <a:ext cx="59" cy="36"/>
              </a:xfrm>
              <a:custGeom>
                <a:avLst/>
                <a:gdLst>
                  <a:gd name="T0" fmla="*/ 0 w 411"/>
                  <a:gd name="T1" fmla="*/ 0 h 394"/>
                  <a:gd name="T2" fmla="*/ 0 w 411"/>
                  <a:gd name="T3" fmla="*/ 0 h 394"/>
                  <a:gd name="T4" fmla="*/ 0 w 411"/>
                  <a:gd name="T5" fmla="*/ 0 h 394"/>
                  <a:gd name="T6" fmla="*/ 0 w 411"/>
                  <a:gd name="T7" fmla="*/ 0 h 394"/>
                  <a:gd name="T8" fmla="*/ 0 w 411"/>
                  <a:gd name="T9" fmla="*/ 0 h 394"/>
                  <a:gd name="T10" fmla="*/ 0 w 411"/>
                  <a:gd name="T11" fmla="*/ 0 h 394"/>
                  <a:gd name="T12" fmla="*/ 0 w 411"/>
                  <a:gd name="T13" fmla="*/ 0 h 394"/>
                  <a:gd name="T14" fmla="*/ 0 w 411"/>
                  <a:gd name="T15" fmla="*/ 0 h 394"/>
                  <a:gd name="T16" fmla="*/ 0 w 411"/>
                  <a:gd name="T17" fmla="*/ 0 h 394"/>
                  <a:gd name="T18" fmla="*/ 0 w 411"/>
                  <a:gd name="T19" fmla="*/ 0 h 394"/>
                  <a:gd name="T20" fmla="*/ 0 w 411"/>
                  <a:gd name="T21" fmla="*/ 0 h 394"/>
                  <a:gd name="T22" fmla="*/ 0 w 411"/>
                  <a:gd name="T23" fmla="*/ 0 h 394"/>
                  <a:gd name="T24" fmla="*/ 0 w 411"/>
                  <a:gd name="T25" fmla="*/ 0 h 394"/>
                  <a:gd name="T26" fmla="*/ 0 w 411"/>
                  <a:gd name="T27" fmla="*/ 0 h 394"/>
                  <a:gd name="T28" fmla="*/ 0 w 411"/>
                  <a:gd name="T29" fmla="*/ 0 h 394"/>
                  <a:gd name="T30" fmla="*/ 0 w 411"/>
                  <a:gd name="T31" fmla="*/ 0 h 394"/>
                  <a:gd name="T32" fmla="*/ 0 w 411"/>
                  <a:gd name="T33" fmla="*/ 0 h 394"/>
                  <a:gd name="T34" fmla="*/ 0 w 411"/>
                  <a:gd name="T35" fmla="*/ 0 h 394"/>
                  <a:gd name="T36" fmla="*/ 0 w 411"/>
                  <a:gd name="T37" fmla="*/ 0 h 394"/>
                  <a:gd name="T38" fmla="*/ 0 w 411"/>
                  <a:gd name="T39" fmla="*/ 0 h 394"/>
                  <a:gd name="T40" fmla="*/ 0 w 411"/>
                  <a:gd name="T41" fmla="*/ 0 h 394"/>
                  <a:gd name="T42" fmla="*/ 0 w 411"/>
                  <a:gd name="T43" fmla="*/ 0 h 394"/>
                  <a:gd name="T44" fmla="*/ 0 w 411"/>
                  <a:gd name="T45" fmla="*/ 0 h 394"/>
                  <a:gd name="T46" fmla="*/ 0 w 411"/>
                  <a:gd name="T47" fmla="*/ 0 h 394"/>
                  <a:gd name="T48" fmla="*/ 0 w 411"/>
                  <a:gd name="T49" fmla="*/ 0 h 394"/>
                  <a:gd name="T50" fmla="*/ 0 w 411"/>
                  <a:gd name="T51" fmla="*/ 0 h 394"/>
                  <a:gd name="T52" fmla="*/ 0 w 411"/>
                  <a:gd name="T53" fmla="*/ 0 h 394"/>
                  <a:gd name="T54" fmla="*/ 0 w 411"/>
                  <a:gd name="T55" fmla="*/ 0 h 394"/>
                  <a:gd name="T56" fmla="*/ 0 w 411"/>
                  <a:gd name="T57" fmla="*/ 0 h 394"/>
                  <a:gd name="T58" fmla="*/ 0 w 411"/>
                  <a:gd name="T59" fmla="*/ 0 h 394"/>
                  <a:gd name="T60" fmla="*/ 0 w 411"/>
                  <a:gd name="T61" fmla="*/ 0 h 394"/>
                  <a:gd name="T62" fmla="*/ 0 w 411"/>
                  <a:gd name="T63" fmla="*/ 0 h 394"/>
                  <a:gd name="T64" fmla="*/ 0 w 411"/>
                  <a:gd name="T65" fmla="*/ 0 h 394"/>
                  <a:gd name="T66" fmla="*/ 0 w 411"/>
                  <a:gd name="T67" fmla="*/ 0 h 394"/>
                  <a:gd name="T68" fmla="*/ 0 w 411"/>
                  <a:gd name="T69" fmla="*/ 0 h 394"/>
                  <a:gd name="T70" fmla="*/ 0 w 411"/>
                  <a:gd name="T71" fmla="*/ 0 h 39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1" h="394">
                    <a:moveTo>
                      <a:pt x="409" y="78"/>
                    </a:moveTo>
                    <a:lnTo>
                      <a:pt x="411" y="91"/>
                    </a:lnTo>
                    <a:lnTo>
                      <a:pt x="411" y="103"/>
                    </a:lnTo>
                    <a:lnTo>
                      <a:pt x="411" y="116"/>
                    </a:lnTo>
                    <a:lnTo>
                      <a:pt x="410" y="128"/>
                    </a:lnTo>
                    <a:lnTo>
                      <a:pt x="408" y="140"/>
                    </a:lnTo>
                    <a:lnTo>
                      <a:pt x="406" y="151"/>
                    </a:lnTo>
                    <a:lnTo>
                      <a:pt x="403" y="163"/>
                    </a:lnTo>
                    <a:lnTo>
                      <a:pt x="399" y="173"/>
                    </a:lnTo>
                    <a:lnTo>
                      <a:pt x="394" y="184"/>
                    </a:lnTo>
                    <a:lnTo>
                      <a:pt x="389" y="194"/>
                    </a:lnTo>
                    <a:lnTo>
                      <a:pt x="384" y="205"/>
                    </a:lnTo>
                    <a:lnTo>
                      <a:pt x="379" y="214"/>
                    </a:lnTo>
                    <a:lnTo>
                      <a:pt x="366" y="234"/>
                    </a:lnTo>
                    <a:lnTo>
                      <a:pt x="352" y="253"/>
                    </a:lnTo>
                    <a:lnTo>
                      <a:pt x="337" y="272"/>
                    </a:lnTo>
                    <a:lnTo>
                      <a:pt x="322" y="289"/>
                    </a:lnTo>
                    <a:lnTo>
                      <a:pt x="306" y="306"/>
                    </a:lnTo>
                    <a:lnTo>
                      <a:pt x="290" y="324"/>
                    </a:lnTo>
                    <a:lnTo>
                      <a:pt x="258" y="356"/>
                    </a:lnTo>
                    <a:lnTo>
                      <a:pt x="230" y="388"/>
                    </a:lnTo>
                    <a:lnTo>
                      <a:pt x="214" y="392"/>
                    </a:lnTo>
                    <a:lnTo>
                      <a:pt x="201" y="394"/>
                    </a:lnTo>
                    <a:lnTo>
                      <a:pt x="189" y="394"/>
                    </a:lnTo>
                    <a:lnTo>
                      <a:pt x="177" y="393"/>
                    </a:lnTo>
                    <a:lnTo>
                      <a:pt x="167" y="392"/>
                    </a:lnTo>
                    <a:lnTo>
                      <a:pt x="157" y="388"/>
                    </a:lnTo>
                    <a:lnTo>
                      <a:pt x="148" y="384"/>
                    </a:lnTo>
                    <a:lnTo>
                      <a:pt x="140" y="379"/>
                    </a:lnTo>
                    <a:lnTo>
                      <a:pt x="133" y="373"/>
                    </a:lnTo>
                    <a:lnTo>
                      <a:pt x="126" y="367"/>
                    </a:lnTo>
                    <a:lnTo>
                      <a:pt x="119" y="359"/>
                    </a:lnTo>
                    <a:lnTo>
                      <a:pt x="113" y="351"/>
                    </a:lnTo>
                    <a:lnTo>
                      <a:pt x="102" y="333"/>
                    </a:lnTo>
                    <a:lnTo>
                      <a:pt x="93" y="314"/>
                    </a:lnTo>
                    <a:lnTo>
                      <a:pt x="75" y="272"/>
                    </a:lnTo>
                    <a:lnTo>
                      <a:pt x="56" y="232"/>
                    </a:lnTo>
                    <a:lnTo>
                      <a:pt x="51" y="222"/>
                    </a:lnTo>
                    <a:lnTo>
                      <a:pt x="45" y="213"/>
                    </a:lnTo>
                    <a:lnTo>
                      <a:pt x="38" y="206"/>
                    </a:lnTo>
                    <a:lnTo>
                      <a:pt x="32" y="197"/>
                    </a:lnTo>
                    <a:lnTo>
                      <a:pt x="25" y="191"/>
                    </a:lnTo>
                    <a:lnTo>
                      <a:pt x="17" y="184"/>
                    </a:lnTo>
                    <a:lnTo>
                      <a:pt x="9" y="179"/>
                    </a:lnTo>
                    <a:lnTo>
                      <a:pt x="0" y="174"/>
                    </a:lnTo>
                    <a:lnTo>
                      <a:pt x="18" y="152"/>
                    </a:lnTo>
                    <a:lnTo>
                      <a:pt x="39" y="129"/>
                    </a:lnTo>
                    <a:lnTo>
                      <a:pt x="64" y="107"/>
                    </a:lnTo>
                    <a:lnTo>
                      <a:pt x="89" y="86"/>
                    </a:lnTo>
                    <a:lnTo>
                      <a:pt x="103" y="75"/>
                    </a:lnTo>
                    <a:lnTo>
                      <a:pt x="117" y="65"/>
                    </a:lnTo>
                    <a:lnTo>
                      <a:pt x="131" y="56"/>
                    </a:lnTo>
                    <a:lnTo>
                      <a:pt x="145" y="47"/>
                    </a:lnTo>
                    <a:lnTo>
                      <a:pt x="160" y="38"/>
                    </a:lnTo>
                    <a:lnTo>
                      <a:pt x="174" y="31"/>
                    </a:lnTo>
                    <a:lnTo>
                      <a:pt x="189" y="24"/>
                    </a:lnTo>
                    <a:lnTo>
                      <a:pt x="204" y="18"/>
                    </a:lnTo>
                    <a:lnTo>
                      <a:pt x="220" y="12"/>
                    </a:lnTo>
                    <a:lnTo>
                      <a:pt x="235" y="8"/>
                    </a:lnTo>
                    <a:lnTo>
                      <a:pt x="249" y="5"/>
                    </a:lnTo>
                    <a:lnTo>
                      <a:pt x="264" y="3"/>
                    </a:lnTo>
                    <a:lnTo>
                      <a:pt x="278" y="0"/>
                    </a:lnTo>
                    <a:lnTo>
                      <a:pt x="292" y="0"/>
                    </a:lnTo>
                    <a:lnTo>
                      <a:pt x="306" y="1"/>
                    </a:lnTo>
                    <a:lnTo>
                      <a:pt x="320" y="4"/>
                    </a:lnTo>
                    <a:lnTo>
                      <a:pt x="333" y="8"/>
                    </a:lnTo>
                    <a:lnTo>
                      <a:pt x="345" y="13"/>
                    </a:lnTo>
                    <a:lnTo>
                      <a:pt x="357" y="20"/>
                    </a:lnTo>
                    <a:lnTo>
                      <a:pt x="369" y="29"/>
                    </a:lnTo>
                    <a:lnTo>
                      <a:pt x="380" y="38"/>
                    </a:lnTo>
                    <a:lnTo>
                      <a:pt x="390" y="49"/>
                    </a:lnTo>
                    <a:lnTo>
                      <a:pt x="400" y="63"/>
                    </a:lnTo>
                    <a:lnTo>
                      <a:pt x="409"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0" name="Freeform 71">
                <a:extLst>
                  <a:ext uri="{FF2B5EF4-FFF2-40B4-BE49-F238E27FC236}">
                    <a16:creationId xmlns:a16="http://schemas.microsoft.com/office/drawing/2014/main" id="{30963265-3106-419E-85A1-F03CA063E9DC}"/>
                  </a:ext>
                </a:extLst>
              </p:cNvPr>
              <p:cNvSpPr>
                <a:spLocks/>
              </p:cNvSpPr>
              <p:nvPr/>
            </p:nvSpPr>
            <p:spPr bwMode="auto">
              <a:xfrm>
                <a:off x="3736" y="2469"/>
                <a:ext cx="88" cy="55"/>
              </a:xfrm>
              <a:custGeom>
                <a:avLst/>
                <a:gdLst>
                  <a:gd name="T0" fmla="*/ 0 w 614"/>
                  <a:gd name="T1" fmla="*/ 0 h 603"/>
                  <a:gd name="T2" fmla="*/ 0 w 614"/>
                  <a:gd name="T3" fmla="*/ 0 h 603"/>
                  <a:gd name="T4" fmla="*/ 0 w 614"/>
                  <a:gd name="T5" fmla="*/ 0 h 603"/>
                  <a:gd name="T6" fmla="*/ 0 w 614"/>
                  <a:gd name="T7" fmla="*/ 0 h 603"/>
                  <a:gd name="T8" fmla="*/ 0 w 614"/>
                  <a:gd name="T9" fmla="*/ 0 h 603"/>
                  <a:gd name="T10" fmla="*/ 0 w 614"/>
                  <a:gd name="T11" fmla="*/ 0 h 603"/>
                  <a:gd name="T12" fmla="*/ 0 w 614"/>
                  <a:gd name="T13" fmla="*/ 0 h 603"/>
                  <a:gd name="T14" fmla="*/ 0 w 614"/>
                  <a:gd name="T15" fmla="*/ 0 h 603"/>
                  <a:gd name="T16" fmla="*/ 0 w 614"/>
                  <a:gd name="T17" fmla="*/ 0 h 603"/>
                  <a:gd name="T18" fmla="*/ 0 w 614"/>
                  <a:gd name="T19" fmla="*/ 0 h 603"/>
                  <a:gd name="T20" fmla="*/ 0 w 614"/>
                  <a:gd name="T21" fmla="*/ 0 h 603"/>
                  <a:gd name="T22" fmla="*/ 0 w 614"/>
                  <a:gd name="T23" fmla="*/ 0 h 603"/>
                  <a:gd name="T24" fmla="*/ 0 w 614"/>
                  <a:gd name="T25" fmla="*/ 0 h 603"/>
                  <a:gd name="T26" fmla="*/ 0 w 614"/>
                  <a:gd name="T27" fmla="*/ 0 h 603"/>
                  <a:gd name="T28" fmla="*/ 0 w 614"/>
                  <a:gd name="T29" fmla="*/ 0 h 603"/>
                  <a:gd name="T30" fmla="*/ 0 w 614"/>
                  <a:gd name="T31" fmla="*/ 0 h 603"/>
                  <a:gd name="T32" fmla="*/ 0 w 614"/>
                  <a:gd name="T33" fmla="*/ 0 h 603"/>
                  <a:gd name="T34" fmla="*/ 0 w 614"/>
                  <a:gd name="T35" fmla="*/ 0 h 603"/>
                  <a:gd name="T36" fmla="*/ 0 w 614"/>
                  <a:gd name="T37" fmla="*/ 0 h 603"/>
                  <a:gd name="T38" fmla="*/ 0 w 614"/>
                  <a:gd name="T39" fmla="*/ 0 h 603"/>
                  <a:gd name="T40" fmla="*/ 0 w 614"/>
                  <a:gd name="T41" fmla="*/ 0 h 603"/>
                  <a:gd name="T42" fmla="*/ 0 w 614"/>
                  <a:gd name="T43" fmla="*/ 0 h 603"/>
                  <a:gd name="T44" fmla="*/ 0 w 614"/>
                  <a:gd name="T45" fmla="*/ 0 h 603"/>
                  <a:gd name="T46" fmla="*/ 0 w 614"/>
                  <a:gd name="T47" fmla="*/ 0 h 603"/>
                  <a:gd name="T48" fmla="*/ 0 w 614"/>
                  <a:gd name="T49" fmla="*/ 0 h 603"/>
                  <a:gd name="T50" fmla="*/ 0 w 614"/>
                  <a:gd name="T51" fmla="*/ 0 h 603"/>
                  <a:gd name="T52" fmla="*/ 0 w 614"/>
                  <a:gd name="T53" fmla="*/ 0 h 603"/>
                  <a:gd name="T54" fmla="*/ 0 w 614"/>
                  <a:gd name="T55" fmla="*/ 0 h 603"/>
                  <a:gd name="T56" fmla="*/ 0 w 614"/>
                  <a:gd name="T57" fmla="*/ 0 h 603"/>
                  <a:gd name="T58" fmla="*/ 0 w 614"/>
                  <a:gd name="T59" fmla="*/ 0 h 603"/>
                  <a:gd name="T60" fmla="*/ 0 w 614"/>
                  <a:gd name="T61" fmla="*/ 0 h 603"/>
                  <a:gd name="T62" fmla="*/ 0 w 614"/>
                  <a:gd name="T63" fmla="*/ 0 h 603"/>
                  <a:gd name="T64" fmla="*/ 0 w 614"/>
                  <a:gd name="T65" fmla="*/ 0 h 603"/>
                  <a:gd name="T66" fmla="*/ 0 w 614"/>
                  <a:gd name="T67" fmla="*/ 0 h 603"/>
                  <a:gd name="T68" fmla="*/ 0 w 614"/>
                  <a:gd name="T69" fmla="*/ 0 h 603"/>
                  <a:gd name="T70" fmla="*/ 0 w 614"/>
                  <a:gd name="T71" fmla="*/ 0 h 603"/>
                  <a:gd name="T72" fmla="*/ 0 w 614"/>
                  <a:gd name="T73" fmla="*/ 0 h 603"/>
                  <a:gd name="T74" fmla="*/ 0 w 614"/>
                  <a:gd name="T75" fmla="*/ 0 h 603"/>
                  <a:gd name="T76" fmla="*/ 0 w 614"/>
                  <a:gd name="T77" fmla="*/ 0 h 603"/>
                  <a:gd name="T78" fmla="*/ 0 w 614"/>
                  <a:gd name="T79" fmla="*/ 0 h 603"/>
                  <a:gd name="T80" fmla="*/ 0 w 614"/>
                  <a:gd name="T81" fmla="*/ 0 h 603"/>
                  <a:gd name="T82" fmla="*/ 0 w 614"/>
                  <a:gd name="T83" fmla="*/ 0 h 603"/>
                  <a:gd name="T84" fmla="*/ 0 w 614"/>
                  <a:gd name="T85" fmla="*/ 0 h 603"/>
                  <a:gd name="T86" fmla="*/ 0 w 614"/>
                  <a:gd name="T87" fmla="*/ 0 h 603"/>
                  <a:gd name="T88" fmla="*/ 0 w 614"/>
                  <a:gd name="T89" fmla="*/ 0 h 603"/>
                  <a:gd name="T90" fmla="*/ 0 w 614"/>
                  <a:gd name="T91" fmla="*/ 0 h 6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4" h="603">
                    <a:moveTo>
                      <a:pt x="598" y="293"/>
                    </a:moveTo>
                    <a:lnTo>
                      <a:pt x="605" y="331"/>
                    </a:lnTo>
                    <a:lnTo>
                      <a:pt x="611" y="373"/>
                    </a:lnTo>
                    <a:lnTo>
                      <a:pt x="613" y="394"/>
                    </a:lnTo>
                    <a:lnTo>
                      <a:pt x="614" y="416"/>
                    </a:lnTo>
                    <a:lnTo>
                      <a:pt x="614" y="438"/>
                    </a:lnTo>
                    <a:lnTo>
                      <a:pt x="613" y="460"/>
                    </a:lnTo>
                    <a:lnTo>
                      <a:pt x="610" y="481"/>
                    </a:lnTo>
                    <a:lnTo>
                      <a:pt x="606" y="502"/>
                    </a:lnTo>
                    <a:lnTo>
                      <a:pt x="604" y="512"/>
                    </a:lnTo>
                    <a:lnTo>
                      <a:pt x="600" y="522"/>
                    </a:lnTo>
                    <a:lnTo>
                      <a:pt x="597" y="532"/>
                    </a:lnTo>
                    <a:lnTo>
                      <a:pt x="593" y="541"/>
                    </a:lnTo>
                    <a:lnTo>
                      <a:pt x="588" y="550"/>
                    </a:lnTo>
                    <a:lnTo>
                      <a:pt x="583" y="559"/>
                    </a:lnTo>
                    <a:lnTo>
                      <a:pt x="577" y="567"/>
                    </a:lnTo>
                    <a:lnTo>
                      <a:pt x="570" y="575"/>
                    </a:lnTo>
                    <a:lnTo>
                      <a:pt x="563" y="582"/>
                    </a:lnTo>
                    <a:lnTo>
                      <a:pt x="555" y="590"/>
                    </a:lnTo>
                    <a:lnTo>
                      <a:pt x="547" y="597"/>
                    </a:lnTo>
                    <a:lnTo>
                      <a:pt x="538" y="603"/>
                    </a:lnTo>
                    <a:lnTo>
                      <a:pt x="516" y="568"/>
                    </a:lnTo>
                    <a:lnTo>
                      <a:pt x="493" y="534"/>
                    </a:lnTo>
                    <a:lnTo>
                      <a:pt x="468" y="498"/>
                    </a:lnTo>
                    <a:lnTo>
                      <a:pt x="442" y="464"/>
                    </a:lnTo>
                    <a:lnTo>
                      <a:pt x="413" y="429"/>
                    </a:lnTo>
                    <a:lnTo>
                      <a:pt x="382" y="397"/>
                    </a:lnTo>
                    <a:lnTo>
                      <a:pt x="367" y="380"/>
                    </a:lnTo>
                    <a:lnTo>
                      <a:pt x="351" y="365"/>
                    </a:lnTo>
                    <a:lnTo>
                      <a:pt x="334" y="351"/>
                    </a:lnTo>
                    <a:lnTo>
                      <a:pt x="318" y="337"/>
                    </a:lnTo>
                    <a:lnTo>
                      <a:pt x="300" y="323"/>
                    </a:lnTo>
                    <a:lnTo>
                      <a:pt x="283" y="310"/>
                    </a:lnTo>
                    <a:lnTo>
                      <a:pt x="265" y="298"/>
                    </a:lnTo>
                    <a:lnTo>
                      <a:pt x="247" y="287"/>
                    </a:lnTo>
                    <a:lnTo>
                      <a:pt x="228" y="278"/>
                    </a:lnTo>
                    <a:lnTo>
                      <a:pt x="208" y="268"/>
                    </a:lnTo>
                    <a:lnTo>
                      <a:pt x="189" y="259"/>
                    </a:lnTo>
                    <a:lnTo>
                      <a:pt x="169" y="252"/>
                    </a:lnTo>
                    <a:lnTo>
                      <a:pt x="149" y="246"/>
                    </a:lnTo>
                    <a:lnTo>
                      <a:pt x="129" y="241"/>
                    </a:lnTo>
                    <a:lnTo>
                      <a:pt x="108" y="238"/>
                    </a:lnTo>
                    <a:lnTo>
                      <a:pt x="88" y="234"/>
                    </a:lnTo>
                    <a:lnTo>
                      <a:pt x="66" y="233"/>
                    </a:lnTo>
                    <a:lnTo>
                      <a:pt x="44" y="234"/>
                    </a:lnTo>
                    <a:lnTo>
                      <a:pt x="22" y="236"/>
                    </a:lnTo>
                    <a:lnTo>
                      <a:pt x="0" y="239"/>
                    </a:lnTo>
                    <a:lnTo>
                      <a:pt x="10" y="232"/>
                    </a:lnTo>
                    <a:lnTo>
                      <a:pt x="19" y="226"/>
                    </a:lnTo>
                    <a:lnTo>
                      <a:pt x="28" y="219"/>
                    </a:lnTo>
                    <a:lnTo>
                      <a:pt x="37" y="212"/>
                    </a:lnTo>
                    <a:lnTo>
                      <a:pt x="55" y="196"/>
                    </a:lnTo>
                    <a:lnTo>
                      <a:pt x="70" y="178"/>
                    </a:lnTo>
                    <a:lnTo>
                      <a:pt x="99" y="142"/>
                    </a:lnTo>
                    <a:lnTo>
                      <a:pt x="127" y="105"/>
                    </a:lnTo>
                    <a:lnTo>
                      <a:pt x="141" y="87"/>
                    </a:lnTo>
                    <a:lnTo>
                      <a:pt x="156" y="70"/>
                    </a:lnTo>
                    <a:lnTo>
                      <a:pt x="171" y="55"/>
                    </a:lnTo>
                    <a:lnTo>
                      <a:pt x="187" y="40"/>
                    </a:lnTo>
                    <a:lnTo>
                      <a:pt x="196" y="33"/>
                    </a:lnTo>
                    <a:lnTo>
                      <a:pt x="205" y="28"/>
                    </a:lnTo>
                    <a:lnTo>
                      <a:pt x="214" y="22"/>
                    </a:lnTo>
                    <a:lnTo>
                      <a:pt x="225" y="17"/>
                    </a:lnTo>
                    <a:lnTo>
                      <a:pt x="235" y="13"/>
                    </a:lnTo>
                    <a:lnTo>
                      <a:pt x="246" y="9"/>
                    </a:lnTo>
                    <a:lnTo>
                      <a:pt x="257" y="5"/>
                    </a:lnTo>
                    <a:lnTo>
                      <a:pt x="269" y="3"/>
                    </a:lnTo>
                    <a:lnTo>
                      <a:pt x="286" y="1"/>
                    </a:lnTo>
                    <a:lnTo>
                      <a:pt x="302" y="0"/>
                    </a:lnTo>
                    <a:lnTo>
                      <a:pt x="317" y="0"/>
                    </a:lnTo>
                    <a:lnTo>
                      <a:pt x="332" y="1"/>
                    </a:lnTo>
                    <a:lnTo>
                      <a:pt x="347" y="3"/>
                    </a:lnTo>
                    <a:lnTo>
                      <a:pt x="361" y="6"/>
                    </a:lnTo>
                    <a:lnTo>
                      <a:pt x="375" y="11"/>
                    </a:lnTo>
                    <a:lnTo>
                      <a:pt x="389" y="15"/>
                    </a:lnTo>
                    <a:lnTo>
                      <a:pt x="402" y="22"/>
                    </a:lnTo>
                    <a:lnTo>
                      <a:pt x="415" y="28"/>
                    </a:lnTo>
                    <a:lnTo>
                      <a:pt x="427" y="36"/>
                    </a:lnTo>
                    <a:lnTo>
                      <a:pt x="439" y="44"/>
                    </a:lnTo>
                    <a:lnTo>
                      <a:pt x="450" y="53"/>
                    </a:lnTo>
                    <a:lnTo>
                      <a:pt x="461" y="63"/>
                    </a:lnTo>
                    <a:lnTo>
                      <a:pt x="472" y="73"/>
                    </a:lnTo>
                    <a:lnTo>
                      <a:pt x="482" y="84"/>
                    </a:lnTo>
                    <a:lnTo>
                      <a:pt x="492" y="95"/>
                    </a:lnTo>
                    <a:lnTo>
                      <a:pt x="501" y="107"/>
                    </a:lnTo>
                    <a:lnTo>
                      <a:pt x="510" y="119"/>
                    </a:lnTo>
                    <a:lnTo>
                      <a:pt x="519" y="132"/>
                    </a:lnTo>
                    <a:lnTo>
                      <a:pt x="535" y="158"/>
                    </a:lnTo>
                    <a:lnTo>
                      <a:pt x="550" y="184"/>
                    </a:lnTo>
                    <a:lnTo>
                      <a:pt x="564" y="212"/>
                    </a:lnTo>
                    <a:lnTo>
                      <a:pt x="577" y="239"/>
                    </a:lnTo>
                    <a:lnTo>
                      <a:pt x="588" y="266"/>
                    </a:lnTo>
                    <a:lnTo>
                      <a:pt x="598" y="29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1" name="Freeform 72">
                <a:extLst>
                  <a:ext uri="{FF2B5EF4-FFF2-40B4-BE49-F238E27FC236}">
                    <a16:creationId xmlns:a16="http://schemas.microsoft.com/office/drawing/2014/main" id="{AE081722-9432-4AE3-A9CF-7B2E0CDECE9D}"/>
                  </a:ext>
                </a:extLst>
              </p:cNvPr>
              <p:cNvSpPr>
                <a:spLocks/>
              </p:cNvSpPr>
              <p:nvPr/>
            </p:nvSpPr>
            <p:spPr bwMode="auto">
              <a:xfrm>
                <a:off x="3955" y="2469"/>
                <a:ext cx="10" cy="6"/>
              </a:xfrm>
              <a:custGeom>
                <a:avLst/>
                <a:gdLst>
                  <a:gd name="T0" fmla="*/ 0 w 70"/>
                  <a:gd name="T1" fmla="*/ 0 h 65"/>
                  <a:gd name="T2" fmla="*/ 0 w 70"/>
                  <a:gd name="T3" fmla="*/ 0 h 65"/>
                  <a:gd name="T4" fmla="*/ 0 w 70"/>
                  <a:gd name="T5" fmla="*/ 0 h 65"/>
                  <a:gd name="T6" fmla="*/ 0 w 70"/>
                  <a:gd name="T7" fmla="*/ 0 h 65"/>
                  <a:gd name="T8" fmla="*/ 0 w 70"/>
                  <a:gd name="T9" fmla="*/ 0 h 65"/>
                  <a:gd name="T10" fmla="*/ 0 w 70"/>
                  <a:gd name="T11" fmla="*/ 0 h 65"/>
                  <a:gd name="T12" fmla="*/ 0 w 70"/>
                  <a:gd name="T13" fmla="*/ 0 h 65"/>
                  <a:gd name="T14" fmla="*/ 0 w 70"/>
                  <a:gd name="T15" fmla="*/ 0 h 65"/>
                  <a:gd name="T16" fmla="*/ 0 w 70"/>
                  <a:gd name="T17" fmla="*/ 0 h 65"/>
                  <a:gd name="T18" fmla="*/ 0 w 70"/>
                  <a:gd name="T19" fmla="*/ 0 h 65"/>
                  <a:gd name="T20" fmla="*/ 0 w 70"/>
                  <a:gd name="T21" fmla="*/ 0 h 65"/>
                  <a:gd name="T22" fmla="*/ 0 w 70"/>
                  <a:gd name="T23" fmla="*/ 0 h 65"/>
                  <a:gd name="T24" fmla="*/ 0 w 70"/>
                  <a:gd name="T25" fmla="*/ 0 h 65"/>
                  <a:gd name="T26" fmla="*/ 0 w 70"/>
                  <a:gd name="T27" fmla="*/ 0 h 65"/>
                  <a:gd name="T28" fmla="*/ 0 w 70"/>
                  <a:gd name="T29" fmla="*/ 0 h 65"/>
                  <a:gd name="T30" fmla="*/ 0 w 70"/>
                  <a:gd name="T31" fmla="*/ 0 h 65"/>
                  <a:gd name="T32" fmla="*/ 0 w 70"/>
                  <a:gd name="T33" fmla="*/ 0 h 65"/>
                  <a:gd name="T34" fmla="*/ 0 w 70"/>
                  <a:gd name="T35" fmla="*/ 0 h 65"/>
                  <a:gd name="T36" fmla="*/ 0 w 70"/>
                  <a:gd name="T37" fmla="*/ 0 h 65"/>
                  <a:gd name="T38" fmla="*/ 0 w 70"/>
                  <a:gd name="T39" fmla="*/ 0 h 65"/>
                  <a:gd name="T40" fmla="*/ 0 w 70"/>
                  <a:gd name="T41" fmla="*/ 0 h 65"/>
                  <a:gd name="T42" fmla="*/ 0 w 70"/>
                  <a:gd name="T43" fmla="*/ 0 h 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0" h="65">
                    <a:moveTo>
                      <a:pt x="70" y="22"/>
                    </a:moveTo>
                    <a:lnTo>
                      <a:pt x="69" y="29"/>
                    </a:lnTo>
                    <a:lnTo>
                      <a:pt x="68" y="36"/>
                    </a:lnTo>
                    <a:lnTo>
                      <a:pt x="66" y="42"/>
                    </a:lnTo>
                    <a:lnTo>
                      <a:pt x="64" y="48"/>
                    </a:lnTo>
                    <a:lnTo>
                      <a:pt x="61" y="52"/>
                    </a:lnTo>
                    <a:lnTo>
                      <a:pt x="57" y="56"/>
                    </a:lnTo>
                    <a:lnTo>
                      <a:pt x="54" y="61"/>
                    </a:lnTo>
                    <a:lnTo>
                      <a:pt x="50" y="65"/>
                    </a:lnTo>
                    <a:lnTo>
                      <a:pt x="0" y="0"/>
                    </a:lnTo>
                    <a:lnTo>
                      <a:pt x="4" y="2"/>
                    </a:lnTo>
                    <a:lnTo>
                      <a:pt x="8" y="3"/>
                    </a:lnTo>
                    <a:lnTo>
                      <a:pt x="12" y="3"/>
                    </a:lnTo>
                    <a:lnTo>
                      <a:pt x="17" y="3"/>
                    </a:lnTo>
                    <a:lnTo>
                      <a:pt x="26" y="3"/>
                    </a:lnTo>
                    <a:lnTo>
                      <a:pt x="35" y="3"/>
                    </a:lnTo>
                    <a:lnTo>
                      <a:pt x="44" y="3"/>
                    </a:lnTo>
                    <a:lnTo>
                      <a:pt x="53" y="7"/>
                    </a:lnTo>
                    <a:lnTo>
                      <a:pt x="58" y="9"/>
                    </a:lnTo>
                    <a:lnTo>
                      <a:pt x="62" y="12"/>
                    </a:lnTo>
                    <a:lnTo>
                      <a:pt x="66" y="16"/>
                    </a:lnTo>
                    <a:lnTo>
                      <a:pt x="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2" name="Freeform 73">
                <a:extLst>
                  <a:ext uri="{FF2B5EF4-FFF2-40B4-BE49-F238E27FC236}">
                    <a16:creationId xmlns:a16="http://schemas.microsoft.com/office/drawing/2014/main" id="{75768FE6-D5B2-43EA-8FC8-6339FB989852}"/>
                  </a:ext>
                </a:extLst>
              </p:cNvPr>
              <p:cNvSpPr>
                <a:spLocks/>
              </p:cNvSpPr>
              <p:nvPr/>
            </p:nvSpPr>
            <p:spPr bwMode="auto">
              <a:xfrm>
                <a:off x="4442" y="2471"/>
                <a:ext cx="26" cy="13"/>
              </a:xfrm>
              <a:custGeom>
                <a:avLst/>
                <a:gdLst>
                  <a:gd name="T0" fmla="*/ 0 w 181"/>
                  <a:gd name="T1" fmla="*/ 0 h 136"/>
                  <a:gd name="T2" fmla="*/ 0 w 181"/>
                  <a:gd name="T3" fmla="*/ 0 h 136"/>
                  <a:gd name="T4" fmla="*/ 0 w 181"/>
                  <a:gd name="T5" fmla="*/ 0 h 136"/>
                  <a:gd name="T6" fmla="*/ 0 w 181"/>
                  <a:gd name="T7" fmla="*/ 0 h 136"/>
                  <a:gd name="T8" fmla="*/ 0 w 181"/>
                  <a:gd name="T9" fmla="*/ 0 h 136"/>
                  <a:gd name="T10" fmla="*/ 0 w 181"/>
                  <a:gd name="T11" fmla="*/ 0 h 136"/>
                  <a:gd name="T12" fmla="*/ 0 w 181"/>
                  <a:gd name="T13" fmla="*/ 0 h 136"/>
                  <a:gd name="T14" fmla="*/ 0 w 181"/>
                  <a:gd name="T15" fmla="*/ 0 h 136"/>
                  <a:gd name="T16" fmla="*/ 0 w 181"/>
                  <a:gd name="T17" fmla="*/ 0 h 136"/>
                  <a:gd name="T18" fmla="*/ 0 w 181"/>
                  <a:gd name="T19" fmla="*/ 0 h 136"/>
                  <a:gd name="T20" fmla="*/ 0 w 181"/>
                  <a:gd name="T21" fmla="*/ 0 h 136"/>
                  <a:gd name="T22" fmla="*/ 0 w 181"/>
                  <a:gd name="T23" fmla="*/ 0 h 136"/>
                  <a:gd name="T24" fmla="*/ 0 w 181"/>
                  <a:gd name="T25" fmla="*/ 0 h 136"/>
                  <a:gd name="T26" fmla="*/ 0 w 181"/>
                  <a:gd name="T27" fmla="*/ 0 h 136"/>
                  <a:gd name="T28" fmla="*/ 0 w 181"/>
                  <a:gd name="T29" fmla="*/ 0 h 136"/>
                  <a:gd name="T30" fmla="*/ 0 w 181"/>
                  <a:gd name="T31" fmla="*/ 0 h 136"/>
                  <a:gd name="T32" fmla="*/ 0 w 181"/>
                  <a:gd name="T33" fmla="*/ 0 h 136"/>
                  <a:gd name="T34" fmla="*/ 0 w 181"/>
                  <a:gd name="T35" fmla="*/ 0 h 136"/>
                  <a:gd name="T36" fmla="*/ 0 w 181"/>
                  <a:gd name="T37" fmla="*/ 0 h 136"/>
                  <a:gd name="T38" fmla="*/ 0 w 181"/>
                  <a:gd name="T39" fmla="*/ 0 h 136"/>
                  <a:gd name="T40" fmla="*/ 0 w 181"/>
                  <a:gd name="T41" fmla="*/ 0 h 136"/>
                  <a:gd name="T42" fmla="*/ 0 w 181"/>
                  <a:gd name="T43" fmla="*/ 0 h 136"/>
                  <a:gd name="T44" fmla="*/ 0 w 181"/>
                  <a:gd name="T45" fmla="*/ 0 h 136"/>
                  <a:gd name="T46" fmla="*/ 0 w 181"/>
                  <a:gd name="T47" fmla="*/ 0 h 136"/>
                  <a:gd name="T48" fmla="*/ 0 w 181"/>
                  <a:gd name="T49" fmla="*/ 0 h 136"/>
                  <a:gd name="T50" fmla="*/ 0 w 181"/>
                  <a:gd name="T51" fmla="*/ 0 h 136"/>
                  <a:gd name="T52" fmla="*/ 0 w 181"/>
                  <a:gd name="T53" fmla="*/ 0 h 136"/>
                  <a:gd name="T54" fmla="*/ 0 w 181"/>
                  <a:gd name="T55" fmla="*/ 0 h 136"/>
                  <a:gd name="T56" fmla="*/ 0 w 181"/>
                  <a:gd name="T57" fmla="*/ 0 h 136"/>
                  <a:gd name="T58" fmla="*/ 0 w 181"/>
                  <a:gd name="T59" fmla="*/ 0 h 136"/>
                  <a:gd name="T60" fmla="*/ 0 w 181"/>
                  <a:gd name="T61" fmla="*/ 0 h 136"/>
                  <a:gd name="T62" fmla="*/ 0 w 181"/>
                  <a:gd name="T63" fmla="*/ 0 h 136"/>
                  <a:gd name="T64" fmla="*/ 0 w 181"/>
                  <a:gd name="T65" fmla="*/ 0 h 136"/>
                  <a:gd name="T66" fmla="*/ 0 w 181"/>
                  <a:gd name="T67" fmla="*/ 0 h 136"/>
                  <a:gd name="T68" fmla="*/ 0 w 181"/>
                  <a:gd name="T69" fmla="*/ 0 h 136"/>
                  <a:gd name="T70" fmla="*/ 0 w 181"/>
                  <a:gd name="T71" fmla="*/ 0 h 136"/>
                  <a:gd name="T72" fmla="*/ 0 w 181"/>
                  <a:gd name="T73" fmla="*/ 0 h 136"/>
                  <a:gd name="T74" fmla="*/ 0 w 181"/>
                  <a:gd name="T75" fmla="*/ 0 h 136"/>
                  <a:gd name="T76" fmla="*/ 0 w 181"/>
                  <a:gd name="T77" fmla="*/ 0 h 136"/>
                  <a:gd name="T78" fmla="*/ 0 w 181"/>
                  <a:gd name="T79" fmla="*/ 0 h 136"/>
                  <a:gd name="T80" fmla="*/ 0 w 181"/>
                  <a:gd name="T81" fmla="*/ 0 h 136"/>
                  <a:gd name="T82" fmla="*/ 0 w 181"/>
                  <a:gd name="T83" fmla="*/ 0 h 136"/>
                  <a:gd name="T84" fmla="*/ 0 w 181"/>
                  <a:gd name="T85" fmla="*/ 0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81" h="136">
                    <a:moveTo>
                      <a:pt x="179" y="18"/>
                    </a:moveTo>
                    <a:lnTo>
                      <a:pt x="181" y="25"/>
                    </a:lnTo>
                    <a:lnTo>
                      <a:pt x="181" y="31"/>
                    </a:lnTo>
                    <a:lnTo>
                      <a:pt x="181" y="38"/>
                    </a:lnTo>
                    <a:lnTo>
                      <a:pt x="180" y="44"/>
                    </a:lnTo>
                    <a:lnTo>
                      <a:pt x="179" y="50"/>
                    </a:lnTo>
                    <a:lnTo>
                      <a:pt x="177" y="55"/>
                    </a:lnTo>
                    <a:lnTo>
                      <a:pt x="174" y="61"/>
                    </a:lnTo>
                    <a:lnTo>
                      <a:pt x="171" y="65"/>
                    </a:lnTo>
                    <a:lnTo>
                      <a:pt x="163" y="75"/>
                    </a:lnTo>
                    <a:lnTo>
                      <a:pt x="153" y="83"/>
                    </a:lnTo>
                    <a:lnTo>
                      <a:pt x="142" y="91"/>
                    </a:lnTo>
                    <a:lnTo>
                      <a:pt x="130" y="97"/>
                    </a:lnTo>
                    <a:lnTo>
                      <a:pt x="116" y="104"/>
                    </a:lnTo>
                    <a:lnTo>
                      <a:pt x="102" y="109"/>
                    </a:lnTo>
                    <a:lnTo>
                      <a:pt x="88" y="115"/>
                    </a:lnTo>
                    <a:lnTo>
                      <a:pt x="73" y="119"/>
                    </a:lnTo>
                    <a:lnTo>
                      <a:pt x="45" y="128"/>
                    </a:lnTo>
                    <a:lnTo>
                      <a:pt x="21" y="136"/>
                    </a:lnTo>
                    <a:lnTo>
                      <a:pt x="15" y="132"/>
                    </a:lnTo>
                    <a:lnTo>
                      <a:pt x="11" y="128"/>
                    </a:lnTo>
                    <a:lnTo>
                      <a:pt x="8" y="123"/>
                    </a:lnTo>
                    <a:lnTo>
                      <a:pt x="5" y="118"/>
                    </a:lnTo>
                    <a:lnTo>
                      <a:pt x="3" y="108"/>
                    </a:lnTo>
                    <a:lnTo>
                      <a:pt x="2" y="97"/>
                    </a:lnTo>
                    <a:lnTo>
                      <a:pt x="3" y="87"/>
                    </a:lnTo>
                    <a:lnTo>
                      <a:pt x="3" y="75"/>
                    </a:lnTo>
                    <a:lnTo>
                      <a:pt x="2" y="63"/>
                    </a:lnTo>
                    <a:lnTo>
                      <a:pt x="0" y="51"/>
                    </a:lnTo>
                    <a:lnTo>
                      <a:pt x="20" y="38"/>
                    </a:lnTo>
                    <a:lnTo>
                      <a:pt x="41" y="26"/>
                    </a:lnTo>
                    <a:lnTo>
                      <a:pt x="52" y="21"/>
                    </a:lnTo>
                    <a:lnTo>
                      <a:pt x="63" y="15"/>
                    </a:lnTo>
                    <a:lnTo>
                      <a:pt x="75" y="10"/>
                    </a:lnTo>
                    <a:lnTo>
                      <a:pt x="86" y="7"/>
                    </a:lnTo>
                    <a:lnTo>
                      <a:pt x="98" y="3"/>
                    </a:lnTo>
                    <a:lnTo>
                      <a:pt x="110" y="1"/>
                    </a:lnTo>
                    <a:lnTo>
                      <a:pt x="121" y="0"/>
                    </a:lnTo>
                    <a:lnTo>
                      <a:pt x="133" y="1"/>
                    </a:lnTo>
                    <a:lnTo>
                      <a:pt x="145" y="2"/>
                    </a:lnTo>
                    <a:lnTo>
                      <a:pt x="156" y="7"/>
                    </a:lnTo>
                    <a:lnTo>
                      <a:pt x="168" y="11"/>
                    </a:lnTo>
                    <a:lnTo>
                      <a:pt x="179"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3" name="Freeform 74">
                <a:extLst>
                  <a:ext uri="{FF2B5EF4-FFF2-40B4-BE49-F238E27FC236}">
                    <a16:creationId xmlns:a16="http://schemas.microsoft.com/office/drawing/2014/main" id="{A19BEDE9-B2F3-468A-A271-C5BF8E18CA15}"/>
                  </a:ext>
                </a:extLst>
              </p:cNvPr>
              <p:cNvSpPr>
                <a:spLocks/>
              </p:cNvSpPr>
              <p:nvPr/>
            </p:nvSpPr>
            <p:spPr bwMode="auto">
              <a:xfrm>
                <a:off x="4269" y="2475"/>
                <a:ext cx="14" cy="5"/>
              </a:xfrm>
              <a:custGeom>
                <a:avLst/>
                <a:gdLst>
                  <a:gd name="T0" fmla="*/ 0 w 100"/>
                  <a:gd name="T1" fmla="*/ 0 h 50"/>
                  <a:gd name="T2" fmla="*/ 0 w 100"/>
                  <a:gd name="T3" fmla="*/ 0 h 50"/>
                  <a:gd name="T4" fmla="*/ 0 w 100"/>
                  <a:gd name="T5" fmla="*/ 0 h 50"/>
                  <a:gd name="T6" fmla="*/ 0 w 100"/>
                  <a:gd name="T7" fmla="*/ 0 h 50"/>
                  <a:gd name="T8" fmla="*/ 0 w 100"/>
                  <a:gd name="T9" fmla="*/ 0 h 50"/>
                  <a:gd name="T10" fmla="*/ 0 w 100"/>
                  <a:gd name="T11" fmla="*/ 0 h 50"/>
                  <a:gd name="T12" fmla="*/ 0 w 100"/>
                  <a:gd name="T13" fmla="*/ 0 h 50"/>
                  <a:gd name="T14" fmla="*/ 0 w 100"/>
                  <a:gd name="T15" fmla="*/ 0 h 50"/>
                  <a:gd name="T16" fmla="*/ 0 w 100"/>
                  <a:gd name="T17" fmla="*/ 0 h 50"/>
                  <a:gd name="T18" fmla="*/ 0 w 100"/>
                  <a:gd name="T19" fmla="*/ 0 h 50"/>
                  <a:gd name="T20" fmla="*/ 0 w 100"/>
                  <a:gd name="T21" fmla="*/ 0 h 50"/>
                  <a:gd name="T22" fmla="*/ 0 w 100"/>
                  <a:gd name="T23" fmla="*/ 0 h 50"/>
                  <a:gd name="T24" fmla="*/ 0 w 100"/>
                  <a:gd name="T25" fmla="*/ 0 h 50"/>
                  <a:gd name="T26" fmla="*/ 0 w 100"/>
                  <a:gd name="T27" fmla="*/ 0 h 50"/>
                  <a:gd name="T28" fmla="*/ 0 w 100"/>
                  <a:gd name="T29" fmla="*/ 0 h 50"/>
                  <a:gd name="T30" fmla="*/ 0 w 100"/>
                  <a:gd name="T31" fmla="*/ 0 h 50"/>
                  <a:gd name="T32" fmla="*/ 0 w 100"/>
                  <a:gd name="T33" fmla="*/ 0 h 50"/>
                  <a:gd name="T34" fmla="*/ 0 w 100"/>
                  <a:gd name="T35" fmla="*/ 0 h 50"/>
                  <a:gd name="T36" fmla="*/ 0 w 100"/>
                  <a:gd name="T37" fmla="*/ 0 h 50"/>
                  <a:gd name="T38" fmla="*/ 0 w 100"/>
                  <a:gd name="T39" fmla="*/ 0 h 50"/>
                  <a:gd name="T40" fmla="*/ 0 w 100"/>
                  <a:gd name="T41" fmla="*/ 0 h 50"/>
                  <a:gd name="T42" fmla="*/ 0 w 100"/>
                  <a:gd name="T43" fmla="*/ 0 h 50"/>
                  <a:gd name="T44" fmla="*/ 0 w 100"/>
                  <a:gd name="T45" fmla="*/ 0 h 50"/>
                  <a:gd name="T46" fmla="*/ 0 w 100"/>
                  <a:gd name="T47" fmla="*/ 0 h 50"/>
                  <a:gd name="T48" fmla="*/ 0 w 100"/>
                  <a:gd name="T49" fmla="*/ 0 h 50"/>
                  <a:gd name="T50" fmla="*/ 0 w 100"/>
                  <a:gd name="T51" fmla="*/ 0 h 50"/>
                  <a:gd name="T52" fmla="*/ 0 w 100"/>
                  <a:gd name="T53" fmla="*/ 0 h 50"/>
                  <a:gd name="T54" fmla="*/ 0 w 100"/>
                  <a:gd name="T55" fmla="*/ 0 h 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0" h="50">
                    <a:moveTo>
                      <a:pt x="100" y="26"/>
                    </a:moveTo>
                    <a:lnTo>
                      <a:pt x="98" y="34"/>
                    </a:lnTo>
                    <a:lnTo>
                      <a:pt x="95" y="39"/>
                    </a:lnTo>
                    <a:lnTo>
                      <a:pt x="91" y="44"/>
                    </a:lnTo>
                    <a:lnTo>
                      <a:pt x="86" y="47"/>
                    </a:lnTo>
                    <a:lnTo>
                      <a:pt x="81" y="49"/>
                    </a:lnTo>
                    <a:lnTo>
                      <a:pt x="75" y="49"/>
                    </a:lnTo>
                    <a:lnTo>
                      <a:pt x="69" y="50"/>
                    </a:lnTo>
                    <a:lnTo>
                      <a:pt x="63" y="49"/>
                    </a:lnTo>
                    <a:lnTo>
                      <a:pt x="50" y="48"/>
                    </a:lnTo>
                    <a:lnTo>
                      <a:pt x="36" y="46"/>
                    </a:lnTo>
                    <a:lnTo>
                      <a:pt x="29" y="46"/>
                    </a:lnTo>
                    <a:lnTo>
                      <a:pt x="23" y="46"/>
                    </a:lnTo>
                    <a:lnTo>
                      <a:pt x="17" y="47"/>
                    </a:lnTo>
                    <a:lnTo>
                      <a:pt x="11" y="48"/>
                    </a:lnTo>
                    <a:lnTo>
                      <a:pt x="0" y="26"/>
                    </a:lnTo>
                    <a:lnTo>
                      <a:pt x="4" y="18"/>
                    </a:lnTo>
                    <a:lnTo>
                      <a:pt x="9" y="11"/>
                    </a:lnTo>
                    <a:lnTo>
                      <a:pt x="14" y="6"/>
                    </a:lnTo>
                    <a:lnTo>
                      <a:pt x="19" y="3"/>
                    </a:lnTo>
                    <a:lnTo>
                      <a:pt x="25" y="0"/>
                    </a:lnTo>
                    <a:lnTo>
                      <a:pt x="31" y="0"/>
                    </a:lnTo>
                    <a:lnTo>
                      <a:pt x="37" y="2"/>
                    </a:lnTo>
                    <a:lnTo>
                      <a:pt x="43" y="3"/>
                    </a:lnTo>
                    <a:lnTo>
                      <a:pt x="57" y="8"/>
                    </a:lnTo>
                    <a:lnTo>
                      <a:pt x="71" y="14"/>
                    </a:lnTo>
                    <a:lnTo>
                      <a:pt x="85" y="21"/>
                    </a:lnTo>
                    <a:lnTo>
                      <a:pt x="10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4" name="Freeform 75">
                <a:extLst>
                  <a:ext uri="{FF2B5EF4-FFF2-40B4-BE49-F238E27FC236}">
                    <a16:creationId xmlns:a16="http://schemas.microsoft.com/office/drawing/2014/main" id="{2DA19180-97C7-40A4-8341-DB6685DFB5EC}"/>
                  </a:ext>
                </a:extLst>
              </p:cNvPr>
              <p:cNvSpPr>
                <a:spLocks/>
              </p:cNvSpPr>
              <p:nvPr/>
            </p:nvSpPr>
            <p:spPr bwMode="auto">
              <a:xfrm>
                <a:off x="4355" y="2475"/>
                <a:ext cx="198" cy="56"/>
              </a:xfrm>
              <a:custGeom>
                <a:avLst/>
                <a:gdLst>
                  <a:gd name="T0" fmla="*/ 0 w 1386"/>
                  <a:gd name="T1" fmla="*/ 0 h 613"/>
                  <a:gd name="T2" fmla="*/ 0 w 1386"/>
                  <a:gd name="T3" fmla="*/ 0 h 613"/>
                  <a:gd name="T4" fmla="*/ 0 w 1386"/>
                  <a:gd name="T5" fmla="*/ 0 h 613"/>
                  <a:gd name="T6" fmla="*/ 0 w 1386"/>
                  <a:gd name="T7" fmla="*/ 0 h 613"/>
                  <a:gd name="T8" fmla="*/ 0 w 1386"/>
                  <a:gd name="T9" fmla="*/ 0 h 613"/>
                  <a:gd name="T10" fmla="*/ 0 w 1386"/>
                  <a:gd name="T11" fmla="*/ 0 h 613"/>
                  <a:gd name="T12" fmla="*/ 0 w 1386"/>
                  <a:gd name="T13" fmla="*/ 0 h 613"/>
                  <a:gd name="T14" fmla="*/ 0 w 1386"/>
                  <a:gd name="T15" fmla="*/ 0 h 613"/>
                  <a:gd name="T16" fmla="*/ 0 w 1386"/>
                  <a:gd name="T17" fmla="*/ 0 h 613"/>
                  <a:gd name="T18" fmla="*/ 0 w 1386"/>
                  <a:gd name="T19" fmla="*/ 0 h 613"/>
                  <a:gd name="T20" fmla="*/ 0 w 1386"/>
                  <a:gd name="T21" fmla="*/ 0 h 613"/>
                  <a:gd name="T22" fmla="*/ 0 w 1386"/>
                  <a:gd name="T23" fmla="*/ 0 h 613"/>
                  <a:gd name="T24" fmla="*/ 0 w 1386"/>
                  <a:gd name="T25" fmla="*/ 0 h 613"/>
                  <a:gd name="T26" fmla="*/ 0 w 1386"/>
                  <a:gd name="T27" fmla="*/ 0 h 613"/>
                  <a:gd name="T28" fmla="*/ 0 w 1386"/>
                  <a:gd name="T29" fmla="*/ 0 h 613"/>
                  <a:gd name="T30" fmla="*/ 0 w 1386"/>
                  <a:gd name="T31" fmla="*/ 0 h 613"/>
                  <a:gd name="T32" fmla="*/ 0 w 1386"/>
                  <a:gd name="T33" fmla="*/ 0 h 613"/>
                  <a:gd name="T34" fmla="*/ 0 w 1386"/>
                  <a:gd name="T35" fmla="*/ 0 h 613"/>
                  <a:gd name="T36" fmla="*/ 0 w 1386"/>
                  <a:gd name="T37" fmla="*/ 0 h 613"/>
                  <a:gd name="T38" fmla="*/ 0 w 1386"/>
                  <a:gd name="T39" fmla="*/ 0 h 613"/>
                  <a:gd name="T40" fmla="*/ 0 w 1386"/>
                  <a:gd name="T41" fmla="*/ 0 h 613"/>
                  <a:gd name="T42" fmla="*/ 0 w 1386"/>
                  <a:gd name="T43" fmla="*/ 0 h 613"/>
                  <a:gd name="T44" fmla="*/ 0 w 1386"/>
                  <a:gd name="T45" fmla="*/ 0 h 613"/>
                  <a:gd name="T46" fmla="*/ 0 w 1386"/>
                  <a:gd name="T47" fmla="*/ 0 h 613"/>
                  <a:gd name="T48" fmla="*/ 0 w 1386"/>
                  <a:gd name="T49" fmla="*/ 0 h 613"/>
                  <a:gd name="T50" fmla="*/ 0 w 1386"/>
                  <a:gd name="T51" fmla="*/ 0 h 613"/>
                  <a:gd name="T52" fmla="*/ 0 w 1386"/>
                  <a:gd name="T53" fmla="*/ 0 h 613"/>
                  <a:gd name="T54" fmla="*/ 0 w 1386"/>
                  <a:gd name="T55" fmla="*/ 0 h 613"/>
                  <a:gd name="T56" fmla="*/ 0 w 1386"/>
                  <a:gd name="T57" fmla="*/ 0 h 613"/>
                  <a:gd name="T58" fmla="*/ 0 w 1386"/>
                  <a:gd name="T59" fmla="*/ 0 h 613"/>
                  <a:gd name="T60" fmla="*/ 0 w 1386"/>
                  <a:gd name="T61" fmla="*/ 0 h 613"/>
                  <a:gd name="T62" fmla="*/ 0 w 1386"/>
                  <a:gd name="T63" fmla="*/ 0 h 613"/>
                  <a:gd name="T64" fmla="*/ 0 w 1386"/>
                  <a:gd name="T65" fmla="*/ 0 h 613"/>
                  <a:gd name="T66" fmla="*/ 0 w 1386"/>
                  <a:gd name="T67" fmla="*/ 0 h 613"/>
                  <a:gd name="T68" fmla="*/ 0 w 1386"/>
                  <a:gd name="T69" fmla="*/ 0 h 6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86" h="613">
                    <a:moveTo>
                      <a:pt x="538" y="246"/>
                    </a:moveTo>
                    <a:lnTo>
                      <a:pt x="567" y="242"/>
                    </a:lnTo>
                    <a:lnTo>
                      <a:pt x="595" y="240"/>
                    </a:lnTo>
                    <a:lnTo>
                      <a:pt x="624" y="240"/>
                    </a:lnTo>
                    <a:lnTo>
                      <a:pt x="652" y="240"/>
                    </a:lnTo>
                    <a:lnTo>
                      <a:pt x="680" y="241"/>
                    </a:lnTo>
                    <a:lnTo>
                      <a:pt x="707" y="243"/>
                    </a:lnTo>
                    <a:lnTo>
                      <a:pt x="735" y="246"/>
                    </a:lnTo>
                    <a:lnTo>
                      <a:pt x="762" y="251"/>
                    </a:lnTo>
                    <a:lnTo>
                      <a:pt x="788" y="256"/>
                    </a:lnTo>
                    <a:lnTo>
                      <a:pt x="816" y="262"/>
                    </a:lnTo>
                    <a:lnTo>
                      <a:pt x="842" y="268"/>
                    </a:lnTo>
                    <a:lnTo>
                      <a:pt x="869" y="276"/>
                    </a:lnTo>
                    <a:lnTo>
                      <a:pt x="921" y="291"/>
                    </a:lnTo>
                    <a:lnTo>
                      <a:pt x="973" y="309"/>
                    </a:lnTo>
                    <a:lnTo>
                      <a:pt x="1076" y="348"/>
                    </a:lnTo>
                    <a:lnTo>
                      <a:pt x="1179" y="389"/>
                    </a:lnTo>
                    <a:lnTo>
                      <a:pt x="1230" y="409"/>
                    </a:lnTo>
                    <a:lnTo>
                      <a:pt x="1281" y="428"/>
                    </a:lnTo>
                    <a:lnTo>
                      <a:pt x="1334" y="445"/>
                    </a:lnTo>
                    <a:lnTo>
                      <a:pt x="1386" y="460"/>
                    </a:lnTo>
                    <a:lnTo>
                      <a:pt x="1381" y="471"/>
                    </a:lnTo>
                    <a:lnTo>
                      <a:pt x="1375" y="482"/>
                    </a:lnTo>
                    <a:lnTo>
                      <a:pt x="1369" y="492"/>
                    </a:lnTo>
                    <a:lnTo>
                      <a:pt x="1362" y="503"/>
                    </a:lnTo>
                    <a:lnTo>
                      <a:pt x="1355" y="512"/>
                    </a:lnTo>
                    <a:lnTo>
                      <a:pt x="1347" y="522"/>
                    </a:lnTo>
                    <a:lnTo>
                      <a:pt x="1339" y="532"/>
                    </a:lnTo>
                    <a:lnTo>
                      <a:pt x="1330" y="540"/>
                    </a:lnTo>
                    <a:lnTo>
                      <a:pt x="1320" y="549"/>
                    </a:lnTo>
                    <a:lnTo>
                      <a:pt x="1311" y="557"/>
                    </a:lnTo>
                    <a:lnTo>
                      <a:pt x="1301" y="564"/>
                    </a:lnTo>
                    <a:lnTo>
                      <a:pt x="1291" y="572"/>
                    </a:lnTo>
                    <a:lnTo>
                      <a:pt x="1280" y="578"/>
                    </a:lnTo>
                    <a:lnTo>
                      <a:pt x="1269" y="585"/>
                    </a:lnTo>
                    <a:lnTo>
                      <a:pt x="1258" y="590"/>
                    </a:lnTo>
                    <a:lnTo>
                      <a:pt x="1247" y="596"/>
                    </a:lnTo>
                    <a:lnTo>
                      <a:pt x="1236" y="600"/>
                    </a:lnTo>
                    <a:lnTo>
                      <a:pt x="1224" y="603"/>
                    </a:lnTo>
                    <a:lnTo>
                      <a:pt x="1212" y="606"/>
                    </a:lnTo>
                    <a:lnTo>
                      <a:pt x="1200" y="610"/>
                    </a:lnTo>
                    <a:lnTo>
                      <a:pt x="1188" y="611"/>
                    </a:lnTo>
                    <a:lnTo>
                      <a:pt x="1176" y="612"/>
                    </a:lnTo>
                    <a:lnTo>
                      <a:pt x="1164" y="613"/>
                    </a:lnTo>
                    <a:lnTo>
                      <a:pt x="1151" y="612"/>
                    </a:lnTo>
                    <a:lnTo>
                      <a:pt x="1139" y="611"/>
                    </a:lnTo>
                    <a:lnTo>
                      <a:pt x="1127" y="608"/>
                    </a:lnTo>
                    <a:lnTo>
                      <a:pt x="1115" y="606"/>
                    </a:lnTo>
                    <a:lnTo>
                      <a:pt x="1103" y="602"/>
                    </a:lnTo>
                    <a:lnTo>
                      <a:pt x="1091" y="598"/>
                    </a:lnTo>
                    <a:lnTo>
                      <a:pt x="1079" y="592"/>
                    </a:lnTo>
                    <a:lnTo>
                      <a:pt x="1068" y="586"/>
                    </a:lnTo>
                    <a:lnTo>
                      <a:pt x="1057" y="578"/>
                    </a:lnTo>
                    <a:lnTo>
                      <a:pt x="70" y="225"/>
                    </a:lnTo>
                    <a:lnTo>
                      <a:pt x="0" y="0"/>
                    </a:lnTo>
                    <a:lnTo>
                      <a:pt x="71" y="19"/>
                    </a:lnTo>
                    <a:lnTo>
                      <a:pt x="144" y="40"/>
                    </a:lnTo>
                    <a:lnTo>
                      <a:pt x="179" y="51"/>
                    </a:lnTo>
                    <a:lnTo>
                      <a:pt x="214" y="62"/>
                    </a:lnTo>
                    <a:lnTo>
                      <a:pt x="249" y="74"/>
                    </a:lnTo>
                    <a:lnTo>
                      <a:pt x="285" y="86"/>
                    </a:lnTo>
                    <a:lnTo>
                      <a:pt x="319" y="101"/>
                    </a:lnTo>
                    <a:lnTo>
                      <a:pt x="352" y="117"/>
                    </a:lnTo>
                    <a:lnTo>
                      <a:pt x="385" y="133"/>
                    </a:lnTo>
                    <a:lnTo>
                      <a:pt x="418" y="151"/>
                    </a:lnTo>
                    <a:lnTo>
                      <a:pt x="449" y="172"/>
                    </a:lnTo>
                    <a:lnTo>
                      <a:pt x="480" y="195"/>
                    </a:lnTo>
                    <a:lnTo>
                      <a:pt x="495" y="206"/>
                    </a:lnTo>
                    <a:lnTo>
                      <a:pt x="510" y="219"/>
                    </a:lnTo>
                    <a:lnTo>
                      <a:pt x="524" y="232"/>
                    </a:lnTo>
                    <a:lnTo>
                      <a:pt x="538" y="246"/>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5" name="Freeform 76">
                <a:extLst>
                  <a:ext uri="{FF2B5EF4-FFF2-40B4-BE49-F238E27FC236}">
                    <a16:creationId xmlns:a16="http://schemas.microsoft.com/office/drawing/2014/main" id="{53072E53-4E3A-437D-BB8B-12EA9556D94E}"/>
                  </a:ext>
                </a:extLst>
              </p:cNvPr>
              <p:cNvSpPr>
                <a:spLocks/>
              </p:cNvSpPr>
              <p:nvPr/>
            </p:nvSpPr>
            <p:spPr bwMode="auto">
              <a:xfrm>
                <a:off x="4477" y="2479"/>
                <a:ext cx="101" cy="33"/>
              </a:xfrm>
              <a:custGeom>
                <a:avLst/>
                <a:gdLst>
                  <a:gd name="T0" fmla="*/ 0 w 708"/>
                  <a:gd name="T1" fmla="*/ 0 h 366"/>
                  <a:gd name="T2" fmla="*/ 0 w 708"/>
                  <a:gd name="T3" fmla="*/ 0 h 366"/>
                  <a:gd name="T4" fmla="*/ 0 w 708"/>
                  <a:gd name="T5" fmla="*/ 0 h 366"/>
                  <a:gd name="T6" fmla="*/ 0 w 708"/>
                  <a:gd name="T7" fmla="*/ 0 h 366"/>
                  <a:gd name="T8" fmla="*/ 0 w 708"/>
                  <a:gd name="T9" fmla="*/ 0 h 366"/>
                  <a:gd name="T10" fmla="*/ 0 w 708"/>
                  <a:gd name="T11" fmla="*/ 0 h 366"/>
                  <a:gd name="T12" fmla="*/ 0 w 708"/>
                  <a:gd name="T13" fmla="*/ 0 h 366"/>
                  <a:gd name="T14" fmla="*/ 0 w 708"/>
                  <a:gd name="T15" fmla="*/ 0 h 366"/>
                  <a:gd name="T16" fmla="*/ 0 w 708"/>
                  <a:gd name="T17" fmla="*/ 0 h 366"/>
                  <a:gd name="T18" fmla="*/ 0 w 708"/>
                  <a:gd name="T19" fmla="*/ 0 h 366"/>
                  <a:gd name="T20" fmla="*/ 0 w 708"/>
                  <a:gd name="T21" fmla="*/ 0 h 366"/>
                  <a:gd name="T22" fmla="*/ 0 w 708"/>
                  <a:gd name="T23" fmla="*/ 0 h 366"/>
                  <a:gd name="T24" fmla="*/ 0 w 708"/>
                  <a:gd name="T25" fmla="*/ 0 h 366"/>
                  <a:gd name="T26" fmla="*/ 0 w 708"/>
                  <a:gd name="T27" fmla="*/ 0 h 366"/>
                  <a:gd name="T28" fmla="*/ 0 w 708"/>
                  <a:gd name="T29" fmla="*/ 0 h 366"/>
                  <a:gd name="T30" fmla="*/ 0 w 708"/>
                  <a:gd name="T31" fmla="*/ 0 h 366"/>
                  <a:gd name="T32" fmla="*/ 0 w 708"/>
                  <a:gd name="T33" fmla="*/ 0 h 366"/>
                  <a:gd name="T34" fmla="*/ 0 w 708"/>
                  <a:gd name="T35" fmla="*/ 0 h 366"/>
                  <a:gd name="T36" fmla="*/ 0 w 708"/>
                  <a:gd name="T37" fmla="*/ 0 h 366"/>
                  <a:gd name="T38" fmla="*/ 0 w 708"/>
                  <a:gd name="T39" fmla="*/ 0 h 366"/>
                  <a:gd name="T40" fmla="*/ 0 w 708"/>
                  <a:gd name="T41" fmla="*/ 0 h 366"/>
                  <a:gd name="T42" fmla="*/ 0 w 708"/>
                  <a:gd name="T43" fmla="*/ 0 h 366"/>
                  <a:gd name="T44" fmla="*/ 0 w 708"/>
                  <a:gd name="T45" fmla="*/ 0 h 366"/>
                  <a:gd name="T46" fmla="*/ 0 w 708"/>
                  <a:gd name="T47" fmla="*/ 0 h 366"/>
                  <a:gd name="T48" fmla="*/ 0 w 708"/>
                  <a:gd name="T49" fmla="*/ 0 h 366"/>
                  <a:gd name="T50" fmla="*/ 0 w 708"/>
                  <a:gd name="T51" fmla="*/ 0 h 366"/>
                  <a:gd name="T52" fmla="*/ 0 w 708"/>
                  <a:gd name="T53" fmla="*/ 0 h 366"/>
                  <a:gd name="T54" fmla="*/ 0 w 708"/>
                  <a:gd name="T55" fmla="*/ 0 h 366"/>
                  <a:gd name="T56" fmla="*/ 0 w 708"/>
                  <a:gd name="T57" fmla="*/ 0 h 366"/>
                  <a:gd name="T58" fmla="*/ 0 w 708"/>
                  <a:gd name="T59" fmla="*/ 0 h 366"/>
                  <a:gd name="T60" fmla="*/ 0 w 708"/>
                  <a:gd name="T61" fmla="*/ 0 h 366"/>
                  <a:gd name="T62" fmla="*/ 0 w 708"/>
                  <a:gd name="T63" fmla="*/ 0 h 366"/>
                  <a:gd name="T64" fmla="*/ 0 w 708"/>
                  <a:gd name="T65" fmla="*/ 0 h 366"/>
                  <a:gd name="T66" fmla="*/ 0 w 708"/>
                  <a:gd name="T67" fmla="*/ 0 h 366"/>
                  <a:gd name="T68" fmla="*/ 0 w 708"/>
                  <a:gd name="T69" fmla="*/ 0 h 366"/>
                  <a:gd name="T70" fmla="*/ 0 w 708"/>
                  <a:gd name="T71" fmla="*/ 0 h 366"/>
                  <a:gd name="T72" fmla="*/ 0 w 708"/>
                  <a:gd name="T73" fmla="*/ 0 h 366"/>
                  <a:gd name="T74" fmla="*/ 0 w 708"/>
                  <a:gd name="T75" fmla="*/ 0 h 366"/>
                  <a:gd name="T76" fmla="*/ 0 w 708"/>
                  <a:gd name="T77" fmla="*/ 0 h 366"/>
                  <a:gd name="T78" fmla="*/ 0 w 708"/>
                  <a:gd name="T79" fmla="*/ 0 h 366"/>
                  <a:gd name="T80" fmla="*/ 0 w 708"/>
                  <a:gd name="T81" fmla="*/ 0 h 366"/>
                  <a:gd name="T82" fmla="*/ 0 w 708"/>
                  <a:gd name="T83" fmla="*/ 0 h 366"/>
                  <a:gd name="T84" fmla="*/ 0 w 708"/>
                  <a:gd name="T85" fmla="*/ 0 h 366"/>
                  <a:gd name="T86" fmla="*/ 0 w 708"/>
                  <a:gd name="T87" fmla="*/ 0 h 366"/>
                  <a:gd name="T88" fmla="*/ 0 w 708"/>
                  <a:gd name="T89" fmla="*/ 0 h 366"/>
                  <a:gd name="T90" fmla="*/ 0 w 708"/>
                  <a:gd name="T91" fmla="*/ 0 h 366"/>
                  <a:gd name="T92" fmla="*/ 0 w 708"/>
                  <a:gd name="T93" fmla="*/ 0 h 366"/>
                  <a:gd name="T94" fmla="*/ 0 w 708"/>
                  <a:gd name="T95" fmla="*/ 0 h 366"/>
                  <a:gd name="T96" fmla="*/ 0 w 708"/>
                  <a:gd name="T97" fmla="*/ 0 h 366"/>
                  <a:gd name="T98" fmla="*/ 0 w 708"/>
                  <a:gd name="T99" fmla="*/ 0 h 3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08" h="366">
                    <a:moveTo>
                      <a:pt x="697" y="185"/>
                    </a:moveTo>
                    <a:lnTo>
                      <a:pt x="700" y="189"/>
                    </a:lnTo>
                    <a:lnTo>
                      <a:pt x="703" y="195"/>
                    </a:lnTo>
                    <a:lnTo>
                      <a:pt x="705" y="200"/>
                    </a:lnTo>
                    <a:lnTo>
                      <a:pt x="707" y="205"/>
                    </a:lnTo>
                    <a:lnTo>
                      <a:pt x="707" y="211"/>
                    </a:lnTo>
                    <a:lnTo>
                      <a:pt x="708" y="216"/>
                    </a:lnTo>
                    <a:lnTo>
                      <a:pt x="708" y="223"/>
                    </a:lnTo>
                    <a:lnTo>
                      <a:pt x="707" y="228"/>
                    </a:lnTo>
                    <a:lnTo>
                      <a:pt x="704" y="240"/>
                    </a:lnTo>
                    <a:lnTo>
                      <a:pt x="699" y="252"/>
                    </a:lnTo>
                    <a:lnTo>
                      <a:pt x="693" y="264"/>
                    </a:lnTo>
                    <a:lnTo>
                      <a:pt x="686" y="276"/>
                    </a:lnTo>
                    <a:lnTo>
                      <a:pt x="678" y="287"/>
                    </a:lnTo>
                    <a:lnTo>
                      <a:pt x="668" y="299"/>
                    </a:lnTo>
                    <a:lnTo>
                      <a:pt x="658" y="311"/>
                    </a:lnTo>
                    <a:lnTo>
                      <a:pt x="647" y="323"/>
                    </a:lnTo>
                    <a:lnTo>
                      <a:pt x="627" y="346"/>
                    </a:lnTo>
                    <a:lnTo>
                      <a:pt x="607" y="366"/>
                    </a:lnTo>
                    <a:lnTo>
                      <a:pt x="0" y="163"/>
                    </a:lnTo>
                    <a:lnTo>
                      <a:pt x="11" y="130"/>
                    </a:lnTo>
                    <a:lnTo>
                      <a:pt x="24" y="102"/>
                    </a:lnTo>
                    <a:lnTo>
                      <a:pt x="39" y="77"/>
                    </a:lnTo>
                    <a:lnTo>
                      <a:pt x="54" y="56"/>
                    </a:lnTo>
                    <a:lnTo>
                      <a:pt x="71" y="39"/>
                    </a:lnTo>
                    <a:lnTo>
                      <a:pt x="88" y="25"/>
                    </a:lnTo>
                    <a:lnTo>
                      <a:pt x="107" y="14"/>
                    </a:lnTo>
                    <a:lnTo>
                      <a:pt x="126" y="7"/>
                    </a:lnTo>
                    <a:lnTo>
                      <a:pt x="147" y="2"/>
                    </a:lnTo>
                    <a:lnTo>
                      <a:pt x="168" y="0"/>
                    </a:lnTo>
                    <a:lnTo>
                      <a:pt x="190" y="0"/>
                    </a:lnTo>
                    <a:lnTo>
                      <a:pt x="212" y="2"/>
                    </a:lnTo>
                    <a:lnTo>
                      <a:pt x="235" y="7"/>
                    </a:lnTo>
                    <a:lnTo>
                      <a:pt x="258" y="13"/>
                    </a:lnTo>
                    <a:lnTo>
                      <a:pt x="282" y="21"/>
                    </a:lnTo>
                    <a:lnTo>
                      <a:pt x="307" y="29"/>
                    </a:lnTo>
                    <a:lnTo>
                      <a:pt x="332" y="39"/>
                    </a:lnTo>
                    <a:lnTo>
                      <a:pt x="357" y="51"/>
                    </a:lnTo>
                    <a:lnTo>
                      <a:pt x="382" y="62"/>
                    </a:lnTo>
                    <a:lnTo>
                      <a:pt x="407" y="75"/>
                    </a:lnTo>
                    <a:lnTo>
                      <a:pt x="457" y="99"/>
                    </a:lnTo>
                    <a:lnTo>
                      <a:pt x="508" y="124"/>
                    </a:lnTo>
                    <a:lnTo>
                      <a:pt x="533" y="135"/>
                    </a:lnTo>
                    <a:lnTo>
                      <a:pt x="558" y="147"/>
                    </a:lnTo>
                    <a:lnTo>
                      <a:pt x="582" y="157"/>
                    </a:lnTo>
                    <a:lnTo>
                      <a:pt x="606" y="165"/>
                    </a:lnTo>
                    <a:lnTo>
                      <a:pt x="629" y="173"/>
                    </a:lnTo>
                    <a:lnTo>
                      <a:pt x="652" y="178"/>
                    </a:lnTo>
                    <a:lnTo>
                      <a:pt x="675" y="183"/>
                    </a:lnTo>
                    <a:lnTo>
                      <a:pt x="697" y="185"/>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6" name="Freeform 77">
                <a:extLst>
                  <a:ext uri="{FF2B5EF4-FFF2-40B4-BE49-F238E27FC236}">
                    <a16:creationId xmlns:a16="http://schemas.microsoft.com/office/drawing/2014/main" id="{0F90FFA5-D98A-4D44-A1E8-62D59EC2C733}"/>
                  </a:ext>
                </a:extLst>
              </p:cNvPr>
              <p:cNvSpPr>
                <a:spLocks/>
              </p:cNvSpPr>
              <p:nvPr/>
            </p:nvSpPr>
            <p:spPr bwMode="auto">
              <a:xfrm>
                <a:off x="4835" y="2488"/>
                <a:ext cx="18" cy="25"/>
              </a:xfrm>
              <a:custGeom>
                <a:avLst/>
                <a:gdLst>
                  <a:gd name="T0" fmla="*/ 0 w 122"/>
                  <a:gd name="T1" fmla="*/ 0 h 268"/>
                  <a:gd name="T2" fmla="*/ 0 w 122"/>
                  <a:gd name="T3" fmla="*/ 0 h 268"/>
                  <a:gd name="T4" fmla="*/ 0 w 122"/>
                  <a:gd name="T5" fmla="*/ 0 h 268"/>
                  <a:gd name="T6" fmla="*/ 0 w 122"/>
                  <a:gd name="T7" fmla="*/ 0 h 268"/>
                  <a:gd name="T8" fmla="*/ 0 w 122"/>
                  <a:gd name="T9" fmla="*/ 0 h 268"/>
                  <a:gd name="T10" fmla="*/ 0 w 122"/>
                  <a:gd name="T11" fmla="*/ 0 h 268"/>
                  <a:gd name="T12" fmla="*/ 0 w 122"/>
                  <a:gd name="T13" fmla="*/ 0 h 268"/>
                  <a:gd name="T14" fmla="*/ 0 w 122"/>
                  <a:gd name="T15" fmla="*/ 0 h 268"/>
                  <a:gd name="T16" fmla="*/ 0 w 122"/>
                  <a:gd name="T17" fmla="*/ 0 h 268"/>
                  <a:gd name="T18" fmla="*/ 0 w 122"/>
                  <a:gd name="T19" fmla="*/ 0 h 268"/>
                  <a:gd name="T20" fmla="*/ 0 w 122"/>
                  <a:gd name="T21" fmla="*/ 0 h 268"/>
                  <a:gd name="T22" fmla="*/ 0 w 122"/>
                  <a:gd name="T23" fmla="*/ 0 h 268"/>
                  <a:gd name="T24" fmla="*/ 0 w 122"/>
                  <a:gd name="T25" fmla="*/ 0 h 268"/>
                  <a:gd name="T26" fmla="*/ 0 w 122"/>
                  <a:gd name="T27" fmla="*/ 0 h 268"/>
                  <a:gd name="T28" fmla="*/ 0 w 122"/>
                  <a:gd name="T29" fmla="*/ 0 h 268"/>
                  <a:gd name="T30" fmla="*/ 0 w 122"/>
                  <a:gd name="T31" fmla="*/ 0 h 268"/>
                  <a:gd name="T32" fmla="*/ 0 w 122"/>
                  <a:gd name="T33" fmla="*/ 0 h 268"/>
                  <a:gd name="T34" fmla="*/ 0 w 122"/>
                  <a:gd name="T35" fmla="*/ 0 h 268"/>
                  <a:gd name="T36" fmla="*/ 0 w 122"/>
                  <a:gd name="T37" fmla="*/ 0 h 268"/>
                  <a:gd name="T38" fmla="*/ 0 w 122"/>
                  <a:gd name="T39" fmla="*/ 0 h 268"/>
                  <a:gd name="T40" fmla="*/ 0 w 122"/>
                  <a:gd name="T41" fmla="*/ 0 h 2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2" h="268">
                    <a:moveTo>
                      <a:pt x="110" y="268"/>
                    </a:moveTo>
                    <a:lnTo>
                      <a:pt x="0" y="268"/>
                    </a:lnTo>
                    <a:lnTo>
                      <a:pt x="0" y="0"/>
                    </a:lnTo>
                    <a:lnTo>
                      <a:pt x="9" y="16"/>
                    </a:lnTo>
                    <a:lnTo>
                      <a:pt x="18" y="33"/>
                    </a:lnTo>
                    <a:lnTo>
                      <a:pt x="29" y="49"/>
                    </a:lnTo>
                    <a:lnTo>
                      <a:pt x="41" y="65"/>
                    </a:lnTo>
                    <a:lnTo>
                      <a:pt x="65" y="97"/>
                    </a:lnTo>
                    <a:lnTo>
                      <a:pt x="89" y="130"/>
                    </a:lnTo>
                    <a:lnTo>
                      <a:pt x="99" y="147"/>
                    </a:lnTo>
                    <a:lnTo>
                      <a:pt x="108" y="163"/>
                    </a:lnTo>
                    <a:lnTo>
                      <a:pt x="115" y="181"/>
                    </a:lnTo>
                    <a:lnTo>
                      <a:pt x="120" y="198"/>
                    </a:lnTo>
                    <a:lnTo>
                      <a:pt x="121" y="207"/>
                    </a:lnTo>
                    <a:lnTo>
                      <a:pt x="122" y="215"/>
                    </a:lnTo>
                    <a:lnTo>
                      <a:pt x="122" y="224"/>
                    </a:lnTo>
                    <a:lnTo>
                      <a:pt x="121" y="233"/>
                    </a:lnTo>
                    <a:lnTo>
                      <a:pt x="120" y="241"/>
                    </a:lnTo>
                    <a:lnTo>
                      <a:pt x="118" y="250"/>
                    </a:lnTo>
                    <a:lnTo>
                      <a:pt x="114" y="260"/>
                    </a:lnTo>
                    <a:lnTo>
                      <a:pt x="110" y="26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7" name="Freeform 78">
                <a:extLst>
                  <a:ext uri="{FF2B5EF4-FFF2-40B4-BE49-F238E27FC236}">
                    <a16:creationId xmlns:a16="http://schemas.microsoft.com/office/drawing/2014/main" id="{E8721361-CE7F-46B9-972A-FE43B3F3AF1E}"/>
                  </a:ext>
                </a:extLst>
              </p:cNvPr>
              <p:cNvSpPr>
                <a:spLocks/>
              </p:cNvSpPr>
              <p:nvPr/>
            </p:nvSpPr>
            <p:spPr bwMode="auto">
              <a:xfrm>
                <a:off x="3995" y="2495"/>
                <a:ext cx="12" cy="4"/>
              </a:xfrm>
              <a:custGeom>
                <a:avLst/>
                <a:gdLst>
                  <a:gd name="T0" fmla="*/ 0 w 79"/>
                  <a:gd name="T1" fmla="*/ 0 h 40"/>
                  <a:gd name="T2" fmla="*/ 0 w 79"/>
                  <a:gd name="T3" fmla="*/ 0 h 40"/>
                  <a:gd name="T4" fmla="*/ 0 w 79"/>
                  <a:gd name="T5" fmla="*/ 0 h 40"/>
                  <a:gd name="T6" fmla="*/ 0 w 79"/>
                  <a:gd name="T7" fmla="*/ 0 h 40"/>
                  <a:gd name="T8" fmla="*/ 0 w 79"/>
                  <a:gd name="T9" fmla="*/ 0 h 40"/>
                  <a:gd name="T10" fmla="*/ 0 w 79"/>
                  <a:gd name="T11" fmla="*/ 0 h 40"/>
                  <a:gd name="T12" fmla="*/ 0 w 79"/>
                  <a:gd name="T13" fmla="*/ 0 h 40"/>
                  <a:gd name="T14" fmla="*/ 0 w 79"/>
                  <a:gd name="T15" fmla="*/ 0 h 40"/>
                  <a:gd name="T16" fmla="*/ 0 w 79"/>
                  <a:gd name="T17" fmla="*/ 0 h 40"/>
                  <a:gd name="T18" fmla="*/ 0 w 79"/>
                  <a:gd name="T19" fmla="*/ 0 h 40"/>
                  <a:gd name="T20" fmla="*/ 0 w 79"/>
                  <a:gd name="T21" fmla="*/ 0 h 40"/>
                  <a:gd name="T22" fmla="*/ 0 w 79"/>
                  <a:gd name="T23" fmla="*/ 0 h 40"/>
                  <a:gd name="T24" fmla="*/ 0 w 79"/>
                  <a:gd name="T25" fmla="*/ 0 h 40"/>
                  <a:gd name="T26" fmla="*/ 0 w 79"/>
                  <a:gd name="T27" fmla="*/ 0 h 40"/>
                  <a:gd name="T28" fmla="*/ 0 w 79"/>
                  <a:gd name="T29" fmla="*/ 0 h 40"/>
                  <a:gd name="T30" fmla="*/ 0 w 79"/>
                  <a:gd name="T31" fmla="*/ 0 h 40"/>
                  <a:gd name="T32" fmla="*/ 0 w 79"/>
                  <a:gd name="T33" fmla="*/ 0 h 40"/>
                  <a:gd name="T34" fmla="*/ 0 w 79"/>
                  <a:gd name="T35" fmla="*/ 0 h 40"/>
                  <a:gd name="T36" fmla="*/ 0 w 79"/>
                  <a:gd name="T37" fmla="*/ 0 h 40"/>
                  <a:gd name="T38" fmla="*/ 0 w 79"/>
                  <a:gd name="T39" fmla="*/ 0 h 40"/>
                  <a:gd name="T40" fmla="*/ 0 w 79"/>
                  <a:gd name="T41" fmla="*/ 0 h 40"/>
                  <a:gd name="T42" fmla="*/ 0 w 79"/>
                  <a:gd name="T43" fmla="*/ 0 h 40"/>
                  <a:gd name="T44" fmla="*/ 0 w 79"/>
                  <a:gd name="T45" fmla="*/ 0 h 40"/>
                  <a:gd name="T46" fmla="*/ 0 w 79"/>
                  <a:gd name="T47" fmla="*/ 0 h 40"/>
                  <a:gd name="T48" fmla="*/ 0 w 79"/>
                  <a:gd name="T49" fmla="*/ 0 h 40"/>
                  <a:gd name="T50" fmla="*/ 0 w 79"/>
                  <a:gd name="T51" fmla="*/ 0 h 40"/>
                  <a:gd name="T52" fmla="*/ 0 w 79"/>
                  <a:gd name="T53" fmla="*/ 0 h 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79" h="40">
                    <a:moveTo>
                      <a:pt x="79" y="21"/>
                    </a:moveTo>
                    <a:lnTo>
                      <a:pt x="75" y="27"/>
                    </a:lnTo>
                    <a:lnTo>
                      <a:pt x="70" y="31"/>
                    </a:lnTo>
                    <a:lnTo>
                      <a:pt x="64" y="34"/>
                    </a:lnTo>
                    <a:lnTo>
                      <a:pt x="58" y="38"/>
                    </a:lnTo>
                    <a:lnTo>
                      <a:pt x="52" y="39"/>
                    </a:lnTo>
                    <a:lnTo>
                      <a:pt x="45" y="40"/>
                    </a:lnTo>
                    <a:lnTo>
                      <a:pt x="39" y="40"/>
                    </a:lnTo>
                    <a:lnTo>
                      <a:pt x="32" y="39"/>
                    </a:lnTo>
                    <a:lnTo>
                      <a:pt x="26" y="37"/>
                    </a:lnTo>
                    <a:lnTo>
                      <a:pt x="20" y="33"/>
                    </a:lnTo>
                    <a:lnTo>
                      <a:pt x="14" y="30"/>
                    </a:lnTo>
                    <a:lnTo>
                      <a:pt x="9" y="26"/>
                    </a:lnTo>
                    <a:lnTo>
                      <a:pt x="5" y="20"/>
                    </a:lnTo>
                    <a:lnTo>
                      <a:pt x="2" y="14"/>
                    </a:lnTo>
                    <a:lnTo>
                      <a:pt x="1" y="7"/>
                    </a:lnTo>
                    <a:lnTo>
                      <a:pt x="0" y="0"/>
                    </a:lnTo>
                    <a:lnTo>
                      <a:pt x="11" y="2"/>
                    </a:lnTo>
                    <a:lnTo>
                      <a:pt x="22" y="3"/>
                    </a:lnTo>
                    <a:lnTo>
                      <a:pt x="33" y="3"/>
                    </a:lnTo>
                    <a:lnTo>
                      <a:pt x="43" y="2"/>
                    </a:lnTo>
                    <a:lnTo>
                      <a:pt x="53" y="3"/>
                    </a:lnTo>
                    <a:lnTo>
                      <a:pt x="63" y="5"/>
                    </a:lnTo>
                    <a:lnTo>
                      <a:pt x="67" y="8"/>
                    </a:lnTo>
                    <a:lnTo>
                      <a:pt x="71" y="12"/>
                    </a:lnTo>
                    <a:lnTo>
                      <a:pt x="75" y="16"/>
                    </a:lnTo>
                    <a:lnTo>
                      <a:pt x="79"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8" name="Freeform 79">
                <a:extLst>
                  <a:ext uri="{FF2B5EF4-FFF2-40B4-BE49-F238E27FC236}">
                    <a16:creationId xmlns:a16="http://schemas.microsoft.com/office/drawing/2014/main" id="{DBD7EECF-B352-4B55-9E45-AD280721F0BB}"/>
                  </a:ext>
                </a:extLst>
              </p:cNvPr>
              <p:cNvSpPr>
                <a:spLocks/>
              </p:cNvSpPr>
              <p:nvPr/>
            </p:nvSpPr>
            <p:spPr bwMode="auto">
              <a:xfrm>
                <a:off x="4905" y="2497"/>
                <a:ext cx="98" cy="92"/>
              </a:xfrm>
              <a:custGeom>
                <a:avLst/>
                <a:gdLst>
                  <a:gd name="T0" fmla="*/ 0 w 687"/>
                  <a:gd name="T1" fmla="*/ 0 h 1007"/>
                  <a:gd name="T2" fmla="*/ 0 w 687"/>
                  <a:gd name="T3" fmla="*/ 0 h 1007"/>
                  <a:gd name="T4" fmla="*/ 0 w 687"/>
                  <a:gd name="T5" fmla="*/ 0 h 1007"/>
                  <a:gd name="T6" fmla="*/ 0 w 687"/>
                  <a:gd name="T7" fmla="*/ 0 h 1007"/>
                  <a:gd name="T8" fmla="*/ 0 w 687"/>
                  <a:gd name="T9" fmla="*/ 0 h 1007"/>
                  <a:gd name="T10" fmla="*/ 0 w 687"/>
                  <a:gd name="T11" fmla="*/ 0 h 1007"/>
                  <a:gd name="T12" fmla="*/ 0 w 687"/>
                  <a:gd name="T13" fmla="*/ 0 h 1007"/>
                  <a:gd name="T14" fmla="*/ 0 w 687"/>
                  <a:gd name="T15" fmla="*/ 0 h 1007"/>
                  <a:gd name="T16" fmla="*/ 0 w 687"/>
                  <a:gd name="T17" fmla="*/ 0 h 1007"/>
                  <a:gd name="T18" fmla="*/ 0 w 687"/>
                  <a:gd name="T19" fmla="*/ 0 h 1007"/>
                  <a:gd name="T20" fmla="*/ 0 w 687"/>
                  <a:gd name="T21" fmla="*/ 0 h 1007"/>
                  <a:gd name="T22" fmla="*/ 0 w 687"/>
                  <a:gd name="T23" fmla="*/ 0 h 1007"/>
                  <a:gd name="T24" fmla="*/ 0 w 687"/>
                  <a:gd name="T25" fmla="*/ 0 h 1007"/>
                  <a:gd name="T26" fmla="*/ 0 w 687"/>
                  <a:gd name="T27" fmla="*/ 0 h 1007"/>
                  <a:gd name="T28" fmla="*/ 0 w 687"/>
                  <a:gd name="T29" fmla="*/ 0 h 1007"/>
                  <a:gd name="T30" fmla="*/ 0 w 687"/>
                  <a:gd name="T31" fmla="*/ 0 h 1007"/>
                  <a:gd name="T32" fmla="*/ 0 w 687"/>
                  <a:gd name="T33" fmla="*/ 0 h 1007"/>
                  <a:gd name="T34" fmla="*/ 0 w 687"/>
                  <a:gd name="T35" fmla="*/ 0 h 1007"/>
                  <a:gd name="T36" fmla="*/ 0 w 687"/>
                  <a:gd name="T37" fmla="*/ 0 h 1007"/>
                  <a:gd name="T38" fmla="*/ 0 w 687"/>
                  <a:gd name="T39" fmla="*/ 0 h 1007"/>
                  <a:gd name="T40" fmla="*/ 0 w 687"/>
                  <a:gd name="T41" fmla="*/ 0 h 1007"/>
                  <a:gd name="T42" fmla="*/ 0 w 687"/>
                  <a:gd name="T43" fmla="*/ 0 h 1007"/>
                  <a:gd name="T44" fmla="*/ 0 w 687"/>
                  <a:gd name="T45" fmla="*/ 0 h 1007"/>
                  <a:gd name="T46" fmla="*/ 0 w 687"/>
                  <a:gd name="T47" fmla="*/ 0 h 1007"/>
                  <a:gd name="T48" fmla="*/ 0 w 687"/>
                  <a:gd name="T49" fmla="*/ 0 h 1007"/>
                  <a:gd name="T50" fmla="*/ 0 w 687"/>
                  <a:gd name="T51" fmla="*/ 0 h 1007"/>
                  <a:gd name="T52" fmla="*/ 0 w 687"/>
                  <a:gd name="T53" fmla="*/ 0 h 1007"/>
                  <a:gd name="T54" fmla="*/ 0 w 687"/>
                  <a:gd name="T55" fmla="*/ 0 h 1007"/>
                  <a:gd name="T56" fmla="*/ 0 w 687"/>
                  <a:gd name="T57" fmla="*/ 0 h 1007"/>
                  <a:gd name="T58" fmla="*/ 0 w 687"/>
                  <a:gd name="T59" fmla="*/ 0 h 1007"/>
                  <a:gd name="T60" fmla="*/ 0 w 687"/>
                  <a:gd name="T61" fmla="*/ 0 h 1007"/>
                  <a:gd name="T62" fmla="*/ 0 w 687"/>
                  <a:gd name="T63" fmla="*/ 0 h 1007"/>
                  <a:gd name="T64" fmla="*/ 0 w 687"/>
                  <a:gd name="T65" fmla="*/ 0 h 1007"/>
                  <a:gd name="T66" fmla="*/ 0 w 687"/>
                  <a:gd name="T67" fmla="*/ 0 h 1007"/>
                  <a:gd name="T68" fmla="*/ 0 w 687"/>
                  <a:gd name="T69" fmla="*/ 0 h 1007"/>
                  <a:gd name="T70" fmla="*/ 0 w 687"/>
                  <a:gd name="T71" fmla="*/ 0 h 1007"/>
                  <a:gd name="T72" fmla="*/ 0 w 687"/>
                  <a:gd name="T73" fmla="*/ 0 h 1007"/>
                  <a:gd name="T74" fmla="*/ 0 w 687"/>
                  <a:gd name="T75" fmla="*/ 0 h 1007"/>
                  <a:gd name="T76" fmla="*/ 0 w 687"/>
                  <a:gd name="T77" fmla="*/ 0 h 1007"/>
                  <a:gd name="T78" fmla="*/ 0 w 687"/>
                  <a:gd name="T79" fmla="*/ 0 h 1007"/>
                  <a:gd name="T80" fmla="*/ 0 w 687"/>
                  <a:gd name="T81" fmla="*/ 0 h 1007"/>
                  <a:gd name="T82" fmla="*/ 0 w 687"/>
                  <a:gd name="T83" fmla="*/ 0 h 10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7" h="1007">
                    <a:moveTo>
                      <a:pt x="687" y="739"/>
                    </a:moveTo>
                    <a:lnTo>
                      <a:pt x="488" y="889"/>
                    </a:lnTo>
                    <a:lnTo>
                      <a:pt x="486" y="883"/>
                    </a:lnTo>
                    <a:lnTo>
                      <a:pt x="484" y="878"/>
                    </a:lnTo>
                    <a:lnTo>
                      <a:pt x="483" y="873"/>
                    </a:lnTo>
                    <a:lnTo>
                      <a:pt x="482" y="867"/>
                    </a:lnTo>
                    <a:lnTo>
                      <a:pt x="483" y="856"/>
                    </a:lnTo>
                    <a:lnTo>
                      <a:pt x="485" y="845"/>
                    </a:lnTo>
                    <a:lnTo>
                      <a:pt x="488" y="833"/>
                    </a:lnTo>
                    <a:lnTo>
                      <a:pt x="493" y="820"/>
                    </a:lnTo>
                    <a:lnTo>
                      <a:pt x="499" y="807"/>
                    </a:lnTo>
                    <a:lnTo>
                      <a:pt x="506" y="794"/>
                    </a:lnTo>
                    <a:lnTo>
                      <a:pt x="519" y="766"/>
                    </a:lnTo>
                    <a:lnTo>
                      <a:pt x="530" y="736"/>
                    </a:lnTo>
                    <a:lnTo>
                      <a:pt x="534" y="721"/>
                    </a:lnTo>
                    <a:lnTo>
                      <a:pt x="537" y="706"/>
                    </a:lnTo>
                    <a:lnTo>
                      <a:pt x="538" y="690"/>
                    </a:lnTo>
                    <a:lnTo>
                      <a:pt x="538" y="675"/>
                    </a:lnTo>
                    <a:lnTo>
                      <a:pt x="529" y="679"/>
                    </a:lnTo>
                    <a:lnTo>
                      <a:pt x="520" y="685"/>
                    </a:lnTo>
                    <a:lnTo>
                      <a:pt x="512" y="691"/>
                    </a:lnTo>
                    <a:lnTo>
                      <a:pt x="504" y="698"/>
                    </a:lnTo>
                    <a:lnTo>
                      <a:pt x="497" y="706"/>
                    </a:lnTo>
                    <a:lnTo>
                      <a:pt x="490" y="715"/>
                    </a:lnTo>
                    <a:lnTo>
                      <a:pt x="483" y="723"/>
                    </a:lnTo>
                    <a:lnTo>
                      <a:pt x="477" y="734"/>
                    </a:lnTo>
                    <a:lnTo>
                      <a:pt x="464" y="756"/>
                    </a:lnTo>
                    <a:lnTo>
                      <a:pt x="452" y="779"/>
                    </a:lnTo>
                    <a:lnTo>
                      <a:pt x="441" y="803"/>
                    </a:lnTo>
                    <a:lnTo>
                      <a:pt x="430" y="828"/>
                    </a:lnTo>
                    <a:lnTo>
                      <a:pt x="419" y="854"/>
                    </a:lnTo>
                    <a:lnTo>
                      <a:pt x="407" y="880"/>
                    </a:lnTo>
                    <a:lnTo>
                      <a:pt x="394" y="905"/>
                    </a:lnTo>
                    <a:lnTo>
                      <a:pt x="381" y="929"/>
                    </a:lnTo>
                    <a:lnTo>
                      <a:pt x="373" y="941"/>
                    </a:lnTo>
                    <a:lnTo>
                      <a:pt x="365" y="952"/>
                    </a:lnTo>
                    <a:lnTo>
                      <a:pt x="357" y="962"/>
                    </a:lnTo>
                    <a:lnTo>
                      <a:pt x="349" y="972"/>
                    </a:lnTo>
                    <a:lnTo>
                      <a:pt x="340" y="982"/>
                    </a:lnTo>
                    <a:lnTo>
                      <a:pt x="330" y="990"/>
                    </a:lnTo>
                    <a:lnTo>
                      <a:pt x="320" y="999"/>
                    </a:lnTo>
                    <a:lnTo>
                      <a:pt x="309" y="1007"/>
                    </a:lnTo>
                    <a:lnTo>
                      <a:pt x="275" y="985"/>
                    </a:lnTo>
                    <a:lnTo>
                      <a:pt x="247" y="963"/>
                    </a:lnTo>
                    <a:lnTo>
                      <a:pt x="223" y="942"/>
                    </a:lnTo>
                    <a:lnTo>
                      <a:pt x="204" y="919"/>
                    </a:lnTo>
                    <a:lnTo>
                      <a:pt x="188" y="896"/>
                    </a:lnTo>
                    <a:lnTo>
                      <a:pt x="176" y="873"/>
                    </a:lnTo>
                    <a:lnTo>
                      <a:pt x="168" y="849"/>
                    </a:lnTo>
                    <a:lnTo>
                      <a:pt x="163" y="825"/>
                    </a:lnTo>
                    <a:lnTo>
                      <a:pt x="161" y="801"/>
                    </a:lnTo>
                    <a:lnTo>
                      <a:pt x="162" y="776"/>
                    </a:lnTo>
                    <a:lnTo>
                      <a:pt x="165" y="752"/>
                    </a:lnTo>
                    <a:lnTo>
                      <a:pt x="171" y="727"/>
                    </a:lnTo>
                    <a:lnTo>
                      <a:pt x="178" y="701"/>
                    </a:lnTo>
                    <a:lnTo>
                      <a:pt x="188" y="676"/>
                    </a:lnTo>
                    <a:lnTo>
                      <a:pt x="199" y="650"/>
                    </a:lnTo>
                    <a:lnTo>
                      <a:pt x="211" y="624"/>
                    </a:lnTo>
                    <a:lnTo>
                      <a:pt x="269" y="518"/>
                    </a:lnTo>
                    <a:lnTo>
                      <a:pt x="331" y="410"/>
                    </a:lnTo>
                    <a:lnTo>
                      <a:pt x="345" y="383"/>
                    </a:lnTo>
                    <a:lnTo>
                      <a:pt x="357" y="356"/>
                    </a:lnTo>
                    <a:lnTo>
                      <a:pt x="369" y="329"/>
                    </a:lnTo>
                    <a:lnTo>
                      <a:pt x="379" y="302"/>
                    </a:lnTo>
                    <a:lnTo>
                      <a:pt x="387" y="274"/>
                    </a:lnTo>
                    <a:lnTo>
                      <a:pt x="393" y="247"/>
                    </a:lnTo>
                    <a:lnTo>
                      <a:pt x="397" y="220"/>
                    </a:lnTo>
                    <a:lnTo>
                      <a:pt x="398" y="193"/>
                    </a:lnTo>
                    <a:lnTo>
                      <a:pt x="386" y="203"/>
                    </a:lnTo>
                    <a:lnTo>
                      <a:pt x="375" y="212"/>
                    </a:lnTo>
                    <a:lnTo>
                      <a:pt x="364" y="223"/>
                    </a:lnTo>
                    <a:lnTo>
                      <a:pt x="353" y="235"/>
                    </a:lnTo>
                    <a:lnTo>
                      <a:pt x="343" y="247"/>
                    </a:lnTo>
                    <a:lnTo>
                      <a:pt x="333" y="260"/>
                    </a:lnTo>
                    <a:lnTo>
                      <a:pt x="324" y="274"/>
                    </a:lnTo>
                    <a:lnTo>
                      <a:pt x="314" y="288"/>
                    </a:lnTo>
                    <a:lnTo>
                      <a:pt x="297" y="317"/>
                    </a:lnTo>
                    <a:lnTo>
                      <a:pt x="279" y="350"/>
                    </a:lnTo>
                    <a:lnTo>
                      <a:pt x="263" y="382"/>
                    </a:lnTo>
                    <a:lnTo>
                      <a:pt x="248" y="417"/>
                    </a:lnTo>
                    <a:lnTo>
                      <a:pt x="219" y="487"/>
                    </a:lnTo>
                    <a:lnTo>
                      <a:pt x="191" y="558"/>
                    </a:lnTo>
                    <a:lnTo>
                      <a:pt x="176" y="594"/>
                    </a:lnTo>
                    <a:lnTo>
                      <a:pt x="161" y="629"/>
                    </a:lnTo>
                    <a:lnTo>
                      <a:pt x="146" y="663"/>
                    </a:lnTo>
                    <a:lnTo>
                      <a:pt x="130" y="695"/>
                    </a:lnTo>
                    <a:lnTo>
                      <a:pt x="124" y="702"/>
                    </a:lnTo>
                    <a:lnTo>
                      <a:pt x="117" y="705"/>
                    </a:lnTo>
                    <a:lnTo>
                      <a:pt x="109" y="709"/>
                    </a:lnTo>
                    <a:lnTo>
                      <a:pt x="101" y="712"/>
                    </a:lnTo>
                    <a:lnTo>
                      <a:pt x="85" y="714"/>
                    </a:lnTo>
                    <a:lnTo>
                      <a:pt x="68" y="715"/>
                    </a:lnTo>
                    <a:lnTo>
                      <a:pt x="50" y="715"/>
                    </a:lnTo>
                    <a:lnTo>
                      <a:pt x="32" y="714"/>
                    </a:lnTo>
                    <a:lnTo>
                      <a:pt x="15" y="715"/>
                    </a:lnTo>
                    <a:lnTo>
                      <a:pt x="0" y="717"/>
                    </a:lnTo>
                    <a:lnTo>
                      <a:pt x="23" y="632"/>
                    </a:lnTo>
                    <a:lnTo>
                      <a:pt x="50" y="542"/>
                    </a:lnTo>
                    <a:lnTo>
                      <a:pt x="64" y="497"/>
                    </a:lnTo>
                    <a:lnTo>
                      <a:pt x="79" y="451"/>
                    </a:lnTo>
                    <a:lnTo>
                      <a:pt x="95" y="405"/>
                    </a:lnTo>
                    <a:lnTo>
                      <a:pt x="111" y="358"/>
                    </a:lnTo>
                    <a:lnTo>
                      <a:pt x="129" y="313"/>
                    </a:lnTo>
                    <a:lnTo>
                      <a:pt x="147" y="266"/>
                    </a:lnTo>
                    <a:lnTo>
                      <a:pt x="165" y="221"/>
                    </a:lnTo>
                    <a:lnTo>
                      <a:pt x="185" y="176"/>
                    </a:lnTo>
                    <a:lnTo>
                      <a:pt x="204" y="130"/>
                    </a:lnTo>
                    <a:lnTo>
                      <a:pt x="225" y="86"/>
                    </a:lnTo>
                    <a:lnTo>
                      <a:pt x="246" y="43"/>
                    </a:lnTo>
                    <a:lnTo>
                      <a:pt x="268" y="0"/>
                    </a:lnTo>
                    <a:lnTo>
                      <a:pt x="327" y="85"/>
                    </a:lnTo>
                    <a:lnTo>
                      <a:pt x="387" y="171"/>
                    </a:lnTo>
                    <a:lnTo>
                      <a:pt x="418" y="214"/>
                    </a:lnTo>
                    <a:lnTo>
                      <a:pt x="448" y="259"/>
                    </a:lnTo>
                    <a:lnTo>
                      <a:pt x="479" y="304"/>
                    </a:lnTo>
                    <a:lnTo>
                      <a:pt x="508" y="350"/>
                    </a:lnTo>
                    <a:lnTo>
                      <a:pt x="536" y="395"/>
                    </a:lnTo>
                    <a:lnTo>
                      <a:pt x="563" y="441"/>
                    </a:lnTo>
                    <a:lnTo>
                      <a:pt x="589" y="489"/>
                    </a:lnTo>
                    <a:lnTo>
                      <a:pt x="613" y="538"/>
                    </a:lnTo>
                    <a:lnTo>
                      <a:pt x="624" y="562"/>
                    </a:lnTo>
                    <a:lnTo>
                      <a:pt x="635" y="586"/>
                    </a:lnTo>
                    <a:lnTo>
                      <a:pt x="646" y="611"/>
                    </a:lnTo>
                    <a:lnTo>
                      <a:pt x="656" y="636"/>
                    </a:lnTo>
                    <a:lnTo>
                      <a:pt x="665" y="662"/>
                    </a:lnTo>
                    <a:lnTo>
                      <a:pt x="673" y="687"/>
                    </a:lnTo>
                    <a:lnTo>
                      <a:pt x="680" y="713"/>
                    </a:lnTo>
                    <a:lnTo>
                      <a:pt x="687" y="739"/>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9" name="Freeform 80">
                <a:extLst>
                  <a:ext uri="{FF2B5EF4-FFF2-40B4-BE49-F238E27FC236}">
                    <a16:creationId xmlns:a16="http://schemas.microsoft.com/office/drawing/2014/main" id="{3B88BEFE-EB84-4134-8E40-20DC8E136B50}"/>
                  </a:ext>
                </a:extLst>
              </p:cNvPr>
              <p:cNvSpPr>
                <a:spLocks/>
              </p:cNvSpPr>
              <p:nvPr/>
            </p:nvSpPr>
            <p:spPr bwMode="auto">
              <a:xfrm>
                <a:off x="4371" y="2504"/>
                <a:ext cx="8" cy="6"/>
              </a:xfrm>
              <a:custGeom>
                <a:avLst/>
                <a:gdLst>
                  <a:gd name="T0" fmla="*/ 0 w 52"/>
                  <a:gd name="T1" fmla="*/ 0 h 64"/>
                  <a:gd name="T2" fmla="*/ 0 w 52"/>
                  <a:gd name="T3" fmla="*/ 0 h 64"/>
                  <a:gd name="T4" fmla="*/ 0 w 52"/>
                  <a:gd name="T5" fmla="*/ 0 h 64"/>
                  <a:gd name="T6" fmla="*/ 0 w 52"/>
                  <a:gd name="T7" fmla="*/ 0 h 64"/>
                  <a:gd name="T8" fmla="*/ 0 w 52"/>
                  <a:gd name="T9" fmla="*/ 0 h 64"/>
                  <a:gd name="T10" fmla="*/ 0 w 52"/>
                  <a:gd name="T11" fmla="*/ 0 h 64"/>
                  <a:gd name="T12" fmla="*/ 0 w 52"/>
                  <a:gd name="T13" fmla="*/ 0 h 64"/>
                  <a:gd name="T14" fmla="*/ 0 w 52"/>
                  <a:gd name="T15" fmla="*/ 0 h 64"/>
                  <a:gd name="T16" fmla="*/ 0 w 52"/>
                  <a:gd name="T17" fmla="*/ 0 h 64"/>
                  <a:gd name="T18" fmla="*/ 0 w 52"/>
                  <a:gd name="T19" fmla="*/ 0 h 64"/>
                  <a:gd name="T20" fmla="*/ 0 w 52"/>
                  <a:gd name="T21" fmla="*/ 0 h 64"/>
                  <a:gd name="T22" fmla="*/ 0 w 52"/>
                  <a:gd name="T23" fmla="*/ 0 h 64"/>
                  <a:gd name="T24" fmla="*/ 0 w 52"/>
                  <a:gd name="T25" fmla="*/ 0 h 64"/>
                  <a:gd name="T26" fmla="*/ 0 w 52"/>
                  <a:gd name="T27" fmla="*/ 0 h 64"/>
                  <a:gd name="T28" fmla="*/ 0 w 5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 h="64">
                    <a:moveTo>
                      <a:pt x="50" y="0"/>
                    </a:moveTo>
                    <a:lnTo>
                      <a:pt x="50" y="9"/>
                    </a:lnTo>
                    <a:lnTo>
                      <a:pt x="51" y="17"/>
                    </a:lnTo>
                    <a:lnTo>
                      <a:pt x="52" y="27"/>
                    </a:lnTo>
                    <a:lnTo>
                      <a:pt x="51" y="36"/>
                    </a:lnTo>
                    <a:lnTo>
                      <a:pt x="51" y="40"/>
                    </a:lnTo>
                    <a:lnTo>
                      <a:pt x="49" y="44"/>
                    </a:lnTo>
                    <a:lnTo>
                      <a:pt x="48" y="49"/>
                    </a:lnTo>
                    <a:lnTo>
                      <a:pt x="46" y="53"/>
                    </a:lnTo>
                    <a:lnTo>
                      <a:pt x="43" y="56"/>
                    </a:lnTo>
                    <a:lnTo>
                      <a:pt x="40" y="59"/>
                    </a:lnTo>
                    <a:lnTo>
                      <a:pt x="35" y="62"/>
                    </a:lnTo>
                    <a:lnTo>
                      <a:pt x="30" y="64"/>
                    </a:lnTo>
                    <a:lnTo>
                      <a:pt x="0" y="0"/>
                    </a:lnTo>
                    <a:lnTo>
                      <a:pt x="5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0" name="Freeform 81">
                <a:extLst>
                  <a:ext uri="{FF2B5EF4-FFF2-40B4-BE49-F238E27FC236}">
                    <a16:creationId xmlns:a16="http://schemas.microsoft.com/office/drawing/2014/main" id="{4AE0BAED-C363-4DE4-8BC7-B43FD4FE161C}"/>
                  </a:ext>
                </a:extLst>
              </p:cNvPr>
              <p:cNvSpPr>
                <a:spLocks/>
              </p:cNvSpPr>
              <p:nvPr/>
            </p:nvSpPr>
            <p:spPr bwMode="auto">
              <a:xfrm>
                <a:off x="4430" y="2517"/>
                <a:ext cx="79" cy="24"/>
              </a:xfrm>
              <a:custGeom>
                <a:avLst/>
                <a:gdLst>
                  <a:gd name="T0" fmla="*/ 0 w 557"/>
                  <a:gd name="T1" fmla="*/ 0 h 267"/>
                  <a:gd name="T2" fmla="*/ 0 w 557"/>
                  <a:gd name="T3" fmla="*/ 0 h 267"/>
                  <a:gd name="T4" fmla="*/ 0 w 557"/>
                  <a:gd name="T5" fmla="*/ 0 h 267"/>
                  <a:gd name="T6" fmla="*/ 0 w 557"/>
                  <a:gd name="T7" fmla="*/ 0 h 267"/>
                  <a:gd name="T8" fmla="*/ 0 w 557"/>
                  <a:gd name="T9" fmla="*/ 0 h 267"/>
                  <a:gd name="T10" fmla="*/ 0 w 557"/>
                  <a:gd name="T11" fmla="*/ 0 h 267"/>
                  <a:gd name="T12" fmla="*/ 0 w 557"/>
                  <a:gd name="T13" fmla="*/ 0 h 267"/>
                  <a:gd name="T14" fmla="*/ 0 w 557"/>
                  <a:gd name="T15" fmla="*/ 0 h 267"/>
                  <a:gd name="T16" fmla="*/ 0 w 557"/>
                  <a:gd name="T17" fmla="*/ 0 h 267"/>
                  <a:gd name="T18" fmla="*/ 0 w 557"/>
                  <a:gd name="T19" fmla="*/ 0 h 267"/>
                  <a:gd name="T20" fmla="*/ 0 w 557"/>
                  <a:gd name="T21" fmla="*/ 0 h 267"/>
                  <a:gd name="T22" fmla="*/ 0 w 557"/>
                  <a:gd name="T23" fmla="*/ 0 h 267"/>
                  <a:gd name="T24" fmla="*/ 0 w 557"/>
                  <a:gd name="T25" fmla="*/ 0 h 267"/>
                  <a:gd name="T26" fmla="*/ 0 w 557"/>
                  <a:gd name="T27" fmla="*/ 0 h 267"/>
                  <a:gd name="T28" fmla="*/ 0 w 557"/>
                  <a:gd name="T29" fmla="*/ 0 h 267"/>
                  <a:gd name="T30" fmla="*/ 0 w 557"/>
                  <a:gd name="T31" fmla="*/ 0 h 267"/>
                  <a:gd name="T32" fmla="*/ 0 w 557"/>
                  <a:gd name="T33" fmla="*/ 0 h 267"/>
                  <a:gd name="T34" fmla="*/ 0 w 557"/>
                  <a:gd name="T35" fmla="*/ 0 h 267"/>
                  <a:gd name="T36" fmla="*/ 0 w 557"/>
                  <a:gd name="T37" fmla="*/ 0 h 267"/>
                  <a:gd name="T38" fmla="*/ 0 w 557"/>
                  <a:gd name="T39" fmla="*/ 0 h 267"/>
                  <a:gd name="T40" fmla="*/ 0 w 557"/>
                  <a:gd name="T41" fmla="*/ 0 h 267"/>
                  <a:gd name="T42" fmla="*/ 0 w 557"/>
                  <a:gd name="T43" fmla="*/ 0 h 267"/>
                  <a:gd name="T44" fmla="*/ 0 w 557"/>
                  <a:gd name="T45" fmla="*/ 0 h 267"/>
                  <a:gd name="T46" fmla="*/ 0 w 557"/>
                  <a:gd name="T47" fmla="*/ 0 h 267"/>
                  <a:gd name="T48" fmla="*/ 0 w 557"/>
                  <a:gd name="T49" fmla="*/ 0 h 267"/>
                  <a:gd name="T50" fmla="*/ 0 w 557"/>
                  <a:gd name="T51" fmla="*/ 0 h 267"/>
                  <a:gd name="T52" fmla="*/ 0 w 557"/>
                  <a:gd name="T53" fmla="*/ 0 h 267"/>
                  <a:gd name="T54" fmla="*/ 0 w 557"/>
                  <a:gd name="T55" fmla="*/ 0 h 26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57" h="267">
                    <a:moveTo>
                      <a:pt x="557" y="171"/>
                    </a:moveTo>
                    <a:lnTo>
                      <a:pt x="556" y="177"/>
                    </a:lnTo>
                    <a:lnTo>
                      <a:pt x="554" y="181"/>
                    </a:lnTo>
                    <a:lnTo>
                      <a:pt x="552" y="186"/>
                    </a:lnTo>
                    <a:lnTo>
                      <a:pt x="548" y="191"/>
                    </a:lnTo>
                    <a:lnTo>
                      <a:pt x="540" y="199"/>
                    </a:lnTo>
                    <a:lnTo>
                      <a:pt x="530" y="208"/>
                    </a:lnTo>
                    <a:lnTo>
                      <a:pt x="519" y="215"/>
                    </a:lnTo>
                    <a:lnTo>
                      <a:pt x="506" y="223"/>
                    </a:lnTo>
                    <a:lnTo>
                      <a:pt x="491" y="230"/>
                    </a:lnTo>
                    <a:lnTo>
                      <a:pt x="476" y="236"/>
                    </a:lnTo>
                    <a:lnTo>
                      <a:pt x="442" y="247"/>
                    </a:lnTo>
                    <a:lnTo>
                      <a:pt x="409" y="255"/>
                    </a:lnTo>
                    <a:lnTo>
                      <a:pt x="377" y="263"/>
                    </a:lnTo>
                    <a:lnTo>
                      <a:pt x="348" y="267"/>
                    </a:lnTo>
                    <a:lnTo>
                      <a:pt x="0" y="0"/>
                    </a:lnTo>
                    <a:lnTo>
                      <a:pt x="36" y="7"/>
                    </a:lnTo>
                    <a:lnTo>
                      <a:pt x="73" y="14"/>
                    </a:lnTo>
                    <a:lnTo>
                      <a:pt x="109" y="24"/>
                    </a:lnTo>
                    <a:lnTo>
                      <a:pt x="144" y="34"/>
                    </a:lnTo>
                    <a:lnTo>
                      <a:pt x="214" y="57"/>
                    </a:lnTo>
                    <a:lnTo>
                      <a:pt x="282" y="81"/>
                    </a:lnTo>
                    <a:lnTo>
                      <a:pt x="350" y="106"/>
                    </a:lnTo>
                    <a:lnTo>
                      <a:pt x="418" y="131"/>
                    </a:lnTo>
                    <a:lnTo>
                      <a:pt x="452" y="142"/>
                    </a:lnTo>
                    <a:lnTo>
                      <a:pt x="488" y="153"/>
                    </a:lnTo>
                    <a:lnTo>
                      <a:pt x="522" y="163"/>
                    </a:lnTo>
                    <a:lnTo>
                      <a:pt x="557" y="17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1" name="Freeform 82">
                <a:extLst>
                  <a:ext uri="{FF2B5EF4-FFF2-40B4-BE49-F238E27FC236}">
                    <a16:creationId xmlns:a16="http://schemas.microsoft.com/office/drawing/2014/main" id="{A75A7860-02C6-422E-9C5D-F0BEBEA80CC3}"/>
                  </a:ext>
                </a:extLst>
              </p:cNvPr>
              <p:cNvSpPr>
                <a:spLocks/>
              </p:cNvSpPr>
              <p:nvPr/>
            </p:nvSpPr>
            <p:spPr bwMode="auto">
              <a:xfrm>
                <a:off x="4314" y="2518"/>
                <a:ext cx="13" cy="8"/>
              </a:xfrm>
              <a:custGeom>
                <a:avLst/>
                <a:gdLst>
                  <a:gd name="T0" fmla="*/ 0 w 95"/>
                  <a:gd name="T1" fmla="*/ 0 h 79"/>
                  <a:gd name="T2" fmla="*/ 0 w 95"/>
                  <a:gd name="T3" fmla="*/ 0 h 79"/>
                  <a:gd name="T4" fmla="*/ 0 w 95"/>
                  <a:gd name="T5" fmla="*/ 0 h 79"/>
                  <a:gd name="T6" fmla="*/ 0 w 95"/>
                  <a:gd name="T7" fmla="*/ 0 h 79"/>
                  <a:gd name="T8" fmla="*/ 0 w 95"/>
                  <a:gd name="T9" fmla="*/ 0 h 79"/>
                  <a:gd name="T10" fmla="*/ 0 w 95"/>
                  <a:gd name="T11" fmla="*/ 0 h 79"/>
                  <a:gd name="T12" fmla="*/ 0 w 95"/>
                  <a:gd name="T13" fmla="*/ 0 h 79"/>
                  <a:gd name="T14" fmla="*/ 0 w 95"/>
                  <a:gd name="T15" fmla="*/ 0 h 79"/>
                  <a:gd name="T16" fmla="*/ 0 w 95"/>
                  <a:gd name="T17" fmla="*/ 0 h 79"/>
                  <a:gd name="T18" fmla="*/ 0 w 95"/>
                  <a:gd name="T19" fmla="*/ 0 h 79"/>
                  <a:gd name="T20" fmla="*/ 0 w 95"/>
                  <a:gd name="T21" fmla="*/ 0 h 79"/>
                  <a:gd name="T22" fmla="*/ 0 w 95"/>
                  <a:gd name="T23" fmla="*/ 0 h 79"/>
                  <a:gd name="T24" fmla="*/ 0 w 95"/>
                  <a:gd name="T25" fmla="*/ 0 h 79"/>
                  <a:gd name="T26" fmla="*/ 0 w 95"/>
                  <a:gd name="T27" fmla="*/ 0 h 79"/>
                  <a:gd name="T28" fmla="*/ 0 w 95"/>
                  <a:gd name="T29" fmla="*/ 0 h 79"/>
                  <a:gd name="T30" fmla="*/ 0 w 95"/>
                  <a:gd name="T31" fmla="*/ 0 h 79"/>
                  <a:gd name="T32" fmla="*/ 0 w 95"/>
                  <a:gd name="T33" fmla="*/ 0 h 79"/>
                  <a:gd name="T34" fmla="*/ 0 w 95"/>
                  <a:gd name="T35" fmla="*/ 0 h 79"/>
                  <a:gd name="T36" fmla="*/ 0 w 95"/>
                  <a:gd name="T37" fmla="*/ 0 h 79"/>
                  <a:gd name="T38" fmla="*/ 0 w 95"/>
                  <a:gd name="T39" fmla="*/ 0 h 79"/>
                  <a:gd name="T40" fmla="*/ 0 w 95"/>
                  <a:gd name="T41" fmla="*/ 0 h 79"/>
                  <a:gd name="T42" fmla="*/ 0 w 95"/>
                  <a:gd name="T43" fmla="*/ 0 h 79"/>
                  <a:gd name="T44" fmla="*/ 0 w 95"/>
                  <a:gd name="T45" fmla="*/ 0 h 79"/>
                  <a:gd name="T46" fmla="*/ 0 w 95"/>
                  <a:gd name="T47" fmla="*/ 0 h 79"/>
                  <a:gd name="T48" fmla="*/ 0 w 95"/>
                  <a:gd name="T49" fmla="*/ 0 h 79"/>
                  <a:gd name="T50" fmla="*/ 0 w 95"/>
                  <a:gd name="T51" fmla="*/ 0 h 79"/>
                  <a:gd name="T52" fmla="*/ 0 w 95"/>
                  <a:gd name="T53" fmla="*/ 0 h 79"/>
                  <a:gd name="T54" fmla="*/ 0 w 95"/>
                  <a:gd name="T55" fmla="*/ 0 h 79"/>
                  <a:gd name="T56" fmla="*/ 0 w 95"/>
                  <a:gd name="T57" fmla="*/ 0 h 79"/>
                  <a:gd name="T58" fmla="*/ 0 w 95"/>
                  <a:gd name="T59" fmla="*/ 0 h 79"/>
                  <a:gd name="T60" fmla="*/ 0 w 95"/>
                  <a:gd name="T61" fmla="*/ 0 h 79"/>
                  <a:gd name="T62" fmla="*/ 0 w 95"/>
                  <a:gd name="T63" fmla="*/ 0 h 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5" h="79">
                    <a:moveTo>
                      <a:pt x="93" y="25"/>
                    </a:moveTo>
                    <a:lnTo>
                      <a:pt x="95" y="29"/>
                    </a:lnTo>
                    <a:lnTo>
                      <a:pt x="95" y="32"/>
                    </a:lnTo>
                    <a:lnTo>
                      <a:pt x="95" y="36"/>
                    </a:lnTo>
                    <a:lnTo>
                      <a:pt x="94" y="40"/>
                    </a:lnTo>
                    <a:lnTo>
                      <a:pt x="91" y="45"/>
                    </a:lnTo>
                    <a:lnTo>
                      <a:pt x="86" y="52"/>
                    </a:lnTo>
                    <a:lnTo>
                      <a:pt x="80" y="58"/>
                    </a:lnTo>
                    <a:lnTo>
                      <a:pt x="74" y="65"/>
                    </a:lnTo>
                    <a:lnTo>
                      <a:pt x="68" y="71"/>
                    </a:lnTo>
                    <a:lnTo>
                      <a:pt x="64" y="79"/>
                    </a:lnTo>
                    <a:lnTo>
                      <a:pt x="3" y="57"/>
                    </a:lnTo>
                    <a:lnTo>
                      <a:pt x="2" y="52"/>
                    </a:lnTo>
                    <a:lnTo>
                      <a:pt x="1" y="45"/>
                    </a:lnTo>
                    <a:lnTo>
                      <a:pt x="0" y="41"/>
                    </a:lnTo>
                    <a:lnTo>
                      <a:pt x="0" y="35"/>
                    </a:lnTo>
                    <a:lnTo>
                      <a:pt x="1" y="31"/>
                    </a:lnTo>
                    <a:lnTo>
                      <a:pt x="2" y="27"/>
                    </a:lnTo>
                    <a:lnTo>
                      <a:pt x="4" y="22"/>
                    </a:lnTo>
                    <a:lnTo>
                      <a:pt x="6" y="19"/>
                    </a:lnTo>
                    <a:lnTo>
                      <a:pt x="11" y="13"/>
                    </a:lnTo>
                    <a:lnTo>
                      <a:pt x="17" y="7"/>
                    </a:lnTo>
                    <a:lnTo>
                      <a:pt x="25" y="3"/>
                    </a:lnTo>
                    <a:lnTo>
                      <a:pt x="33" y="1"/>
                    </a:lnTo>
                    <a:lnTo>
                      <a:pt x="42" y="0"/>
                    </a:lnTo>
                    <a:lnTo>
                      <a:pt x="51" y="0"/>
                    </a:lnTo>
                    <a:lnTo>
                      <a:pt x="60" y="1"/>
                    </a:lnTo>
                    <a:lnTo>
                      <a:pt x="68" y="3"/>
                    </a:lnTo>
                    <a:lnTo>
                      <a:pt x="76" y="6"/>
                    </a:lnTo>
                    <a:lnTo>
                      <a:pt x="83" y="12"/>
                    </a:lnTo>
                    <a:lnTo>
                      <a:pt x="89" y="17"/>
                    </a:lnTo>
                    <a:lnTo>
                      <a:pt x="93"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2" name="Freeform 83">
                <a:extLst>
                  <a:ext uri="{FF2B5EF4-FFF2-40B4-BE49-F238E27FC236}">
                    <a16:creationId xmlns:a16="http://schemas.microsoft.com/office/drawing/2014/main" id="{8CD74538-0A25-4C92-894A-670132B50F1E}"/>
                  </a:ext>
                </a:extLst>
              </p:cNvPr>
              <p:cNvSpPr>
                <a:spLocks/>
              </p:cNvSpPr>
              <p:nvPr/>
            </p:nvSpPr>
            <p:spPr bwMode="auto">
              <a:xfrm>
                <a:off x="4327" y="2522"/>
                <a:ext cx="272" cy="214"/>
              </a:xfrm>
              <a:custGeom>
                <a:avLst/>
                <a:gdLst>
                  <a:gd name="T0" fmla="*/ 0 w 1904"/>
                  <a:gd name="T1" fmla="*/ 0 h 2354"/>
                  <a:gd name="T2" fmla="*/ 0 w 1904"/>
                  <a:gd name="T3" fmla="*/ 0 h 2354"/>
                  <a:gd name="T4" fmla="*/ 0 w 1904"/>
                  <a:gd name="T5" fmla="*/ 0 h 2354"/>
                  <a:gd name="T6" fmla="*/ 0 w 1904"/>
                  <a:gd name="T7" fmla="*/ 0 h 2354"/>
                  <a:gd name="T8" fmla="*/ 0 w 1904"/>
                  <a:gd name="T9" fmla="*/ 0 h 2354"/>
                  <a:gd name="T10" fmla="*/ 0 w 1904"/>
                  <a:gd name="T11" fmla="*/ 0 h 2354"/>
                  <a:gd name="T12" fmla="*/ 0 w 1904"/>
                  <a:gd name="T13" fmla="*/ 0 h 2354"/>
                  <a:gd name="T14" fmla="*/ 0 w 1904"/>
                  <a:gd name="T15" fmla="*/ 0 h 2354"/>
                  <a:gd name="T16" fmla="*/ 0 w 1904"/>
                  <a:gd name="T17" fmla="*/ 0 h 2354"/>
                  <a:gd name="T18" fmla="*/ 0 w 1904"/>
                  <a:gd name="T19" fmla="*/ 0 h 2354"/>
                  <a:gd name="T20" fmla="*/ 0 w 1904"/>
                  <a:gd name="T21" fmla="*/ 0 h 2354"/>
                  <a:gd name="T22" fmla="*/ 0 w 1904"/>
                  <a:gd name="T23" fmla="*/ 0 h 2354"/>
                  <a:gd name="T24" fmla="*/ 0 w 1904"/>
                  <a:gd name="T25" fmla="*/ 0 h 2354"/>
                  <a:gd name="T26" fmla="*/ 0 w 1904"/>
                  <a:gd name="T27" fmla="*/ 0 h 2354"/>
                  <a:gd name="T28" fmla="*/ 0 w 1904"/>
                  <a:gd name="T29" fmla="*/ 0 h 2354"/>
                  <a:gd name="T30" fmla="*/ 0 w 1904"/>
                  <a:gd name="T31" fmla="*/ 0 h 2354"/>
                  <a:gd name="T32" fmla="*/ 0 w 1904"/>
                  <a:gd name="T33" fmla="*/ 0 h 2354"/>
                  <a:gd name="T34" fmla="*/ 0 w 1904"/>
                  <a:gd name="T35" fmla="*/ 0 h 2354"/>
                  <a:gd name="T36" fmla="*/ 0 w 1904"/>
                  <a:gd name="T37" fmla="*/ 0 h 2354"/>
                  <a:gd name="T38" fmla="*/ 0 w 1904"/>
                  <a:gd name="T39" fmla="*/ 0 h 2354"/>
                  <a:gd name="T40" fmla="*/ 0 w 1904"/>
                  <a:gd name="T41" fmla="*/ 0 h 2354"/>
                  <a:gd name="T42" fmla="*/ 0 w 1904"/>
                  <a:gd name="T43" fmla="*/ 0 h 2354"/>
                  <a:gd name="T44" fmla="*/ 0 w 1904"/>
                  <a:gd name="T45" fmla="*/ 0 h 2354"/>
                  <a:gd name="T46" fmla="*/ 0 w 1904"/>
                  <a:gd name="T47" fmla="*/ 0 h 2354"/>
                  <a:gd name="T48" fmla="*/ 0 w 1904"/>
                  <a:gd name="T49" fmla="*/ 0 h 2354"/>
                  <a:gd name="T50" fmla="*/ 0 w 1904"/>
                  <a:gd name="T51" fmla="*/ 0 h 2354"/>
                  <a:gd name="T52" fmla="*/ 0 w 1904"/>
                  <a:gd name="T53" fmla="*/ 0 h 2354"/>
                  <a:gd name="T54" fmla="*/ 0 w 1904"/>
                  <a:gd name="T55" fmla="*/ 0 h 2354"/>
                  <a:gd name="T56" fmla="*/ 0 w 1904"/>
                  <a:gd name="T57" fmla="*/ 0 h 2354"/>
                  <a:gd name="T58" fmla="*/ 0 w 1904"/>
                  <a:gd name="T59" fmla="*/ 0 h 2354"/>
                  <a:gd name="T60" fmla="*/ 0 w 1904"/>
                  <a:gd name="T61" fmla="*/ 0 h 2354"/>
                  <a:gd name="T62" fmla="*/ 0 w 1904"/>
                  <a:gd name="T63" fmla="*/ 0 h 2354"/>
                  <a:gd name="T64" fmla="*/ 0 w 1904"/>
                  <a:gd name="T65" fmla="*/ 0 h 2354"/>
                  <a:gd name="T66" fmla="*/ 0 w 1904"/>
                  <a:gd name="T67" fmla="*/ 0 h 2354"/>
                  <a:gd name="T68" fmla="*/ 0 w 1904"/>
                  <a:gd name="T69" fmla="*/ 0 h 2354"/>
                  <a:gd name="T70" fmla="*/ 0 w 1904"/>
                  <a:gd name="T71" fmla="*/ 0 h 2354"/>
                  <a:gd name="T72" fmla="*/ 0 w 1904"/>
                  <a:gd name="T73" fmla="*/ 0 h 2354"/>
                  <a:gd name="T74" fmla="*/ 0 w 1904"/>
                  <a:gd name="T75" fmla="*/ 0 h 2354"/>
                  <a:gd name="T76" fmla="*/ 0 w 1904"/>
                  <a:gd name="T77" fmla="*/ 0 h 2354"/>
                  <a:gd name="T78" fmla="*/ 0 w 1904"/>
                  <a:gd name="T79" fmla="*/ 0 h 2354"/>
                  <a:gd name="T80" fmla="*/ 0 w 1904"/>
                  <a:gd name="T81" fmla="*/ 0 h 2354"/>
                  <a:gd name="T82" fmla="*/ 0 w 1904"/>
                  <a:gd name="T83" fmla="*/ 0 h 2354"/>
                  <a:gd name="T84" fmla="*/ 0 w 1904"/>
                  <a:gd name="T85" fmla="*/ 0 h 2354"/>
                  <a:gd name="T86" fmla="*/ 0 w 1904"/>
                  <a:gd name="T87" fmla="*/ 0 h 2354"/>
                  <a:gd name="T88" fmla="*/ 0 w 1904"/>
                  <a:gd name="T89" fmla="*/ 0 h 2354"/>
                  <a:gd name="T90" fmla="*/ 0 w 1904"/>
                  <a:gd name="T91" fmla="*/ 0 h 2354"/>
                  <a:gd name="T92" fmla="*/ 0 w 1904"/>
                  <a:gd name="T93" fmla="*/ 0 h 2354"/>
                  <a:gd name="T94" fmla="*/ 0 w 1904"/>
                  <a:gd name="T95" fmla="*/ 0 h 2354"/>
                  <a:gd name="T96" fmla="*/ 0 w 1904"/>
                  <a:gd name="T97" fmla="*/ 0 h 2354"/>
                  <a:gd name="T98" fmla="*/ 0 w 1904"/>
                  <a:gd name="T99" fmla="*/ 0 h 2354"/>
                  <a:gd name="T100" fmla="*/ 0 w 1904"/>
                  <a:gd name="T101" fmla="*/ 0 h 23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04" h="2354">
                    <a:moveTo>
                      <a:pt x="807" y="504"/>
                    </a:moveTo>
                    <a:lnTo>
                      <a:pt x="802" y="510"/>
                    </a:lnTo>
                    <a:lnTo>
                      <a:pt x="798" y="517"/>
                    </a:lnTo>
                    <a:lnTo>
                      <a:pt x="795" y="525"/>
                    </a:lnTo>
                    <a:lnTo>
                      <a:pt x="793" y="533"/>
                    </a:lnTo>
                    <a:lnTo>
                      <a:pt x="791" y="542"/>
                    </a:lnTo>
                    <a:lnTo>
                      <a:pt x="791" y="550"/>
                    </a:lnTo>
                    <a:lnTo>
                      <a:pt x="790" y="560"/>
                    </a:lnTo>
                    <a:lnTo>
                      <a:pt x="791" y="570"/>
                    </a:lnTo>
                    <a:lnTo>
                      <a:pt x="792" y="588"/>
                    </a:lnTo>
                    <a:lnTo>
                      <a:pt x="794" y="608"/>
                    </a:lnTo>
                    <a:lnTo>
                      <a:pt x="796" y="626"/>
                    </a:lnTo>
                    <a:lnTo>
                      <a:pt x="797" y="643"/>
                    </a:lnTo>
                    <a:lnTo>
                      <a:pt x="1246" y="975"/>
                    </a:lnTo>
                    <a:lnTo>
                      <a:pt x="1259" y="974"/>
                    </a:lnTo>
                    <a:lnTo>
                      <a:pt x="1272" y="973"/>
                    </a:lnTo>
                    <a:lnTo>
                      <a:pt x="1284" y="970"/>
                    </a:lnTo>
                    <a:lnTo>
                      <a:pt x="1296" y="967"/>
                    </a:lnTo>
                    <a:lnTo>
                      <a:pt x="1307" y="962"/>
                    </a:lnTo>
                    <a:lnTo>
                      <a:pt x="1318" y="957"/>
                    </a:lnTo>
                    <a:lnTo>
                      <a:pt x="1328" y="950"/>
                    </a:lnTo>
                    <a:lnTo>
                      <a:pt x="1338" y="944"/>
                    </a:lnTo>
                    <a:lnTo>
                      <a:pt x="1347" y="936"/>
                    </a:lnTo>
                    <a:lnTo>
                      <a:pt x="1357" y="928"/>
                    </a:lnTo>
                    <a:lnTo>
                      <a:pt x="1366" y="919"/>
                    </a:lnTo>
                    <a:lnTo>
                      <a:pt x="1375" y="909"/>
                    </a:lnTo>
                    <a:lnTo>
                      <a:pt x="1391" y="890"/>
                    </a:lnTo>
                    <a:lnTo>
                      <a:pt x="1406" y="868"/>
                    </a:lnTo>
                    <a:lnTo>
                      <a:pt x="1437" y="823"/>
                    </a:lnTo>
                    <a:lnTo>
                      <a:pt x="1468" y="776"/>
                    </a:lnTo>
                    <a:lnTo>
                      <a:pt x="1485" y="754"/>
                    </a:lnTo>
                    <a:lnTo>
                      <a:pt x="1503" y="733"/>
                    </a:lnTo>
                    <a:lnTo>
                      <a:pt x="1513" y="723"/>
                    </a:lnTo>
                    <a:lnTo>
                      <a:pt x="1523" y="714"/>
                    </a:lnTo>
                    <a:lnTo>
                      <a:pt x="1534" y="705"/>
                    </a:lnTo>
                    <a:lnTo>
                      <a:pt x="1545" y="696"/>
                    </a:lnTo>
                    <a:lnTo>
                      <a:pt x="1593" y="724"/>
                    </a:lnTo>
                    <a:lnTo>
                      <a:pt x="1641" y="754"/>
                    </a:lnTo>
                    <a:lnTo>
                      <a:pt x="1665" y="769"/>
                    </a:lnTo>
                    <a:lnTo>
                      <a:pt x="1688" y="784"/>
                    </a:lnTo>
                    <a:lnTo>
                      <a:pt x="1712" y="800"/>
                    </a:lnTo>
                    <a:lnTo>
                      <a:pt x="1735" y="817"/>
                    </a:lnTo>
                    <a:lnTo>
                      <a:pt x="1758" y="835"/>
                    </a:lnTo>
                    <a:lnTo>
                      <a:pt x="1780" y="853"/>
                    </a:lnTo>
                    <a:lnTo>
                      <a:pt x="1802" y="873"/>
                    </a:lnTo>
                    <a:lnTo>
                      <a:pt x="1823" y="892"/>
                    </a:lnTo>
                    <a:lnTo>
                      <a:pt x="1844" y="914"/>
                    </a:lnTo>
                    <a:lnTo>
                      <a:pt x="1864" y="936"/>
                    </a:lnTo>
                    <a:lnTo>
                      <a:pt x="1885" y="960"/>
                    </a:lnTo>
                    <a:lnTo>
                      <a:pt x="1904" y="986"/>
                    </a:lnTo>
                    <a:lnTo>
                      <a:pt x="1870" y="1030"/>
                    </a:lnTo>
                    <a:lnTo>
                      <a:pt x="1836" y="1075"/>
                    </a:lnTo>
                    <a:lnTo>
                      <a:pt x="1802" y="1119"/>
                    </a:lnTo>
                    <a:lnTo>
                      <a:pt x="1767" y="1162"/>
                    </a:lnTo>
                    <a:lnTo>
                      <a:pt x="1731" y="1205"/>
                    </a:lnTo>
                    <a:lnTo>
                      <a:pt x="1694" y="1249"/>
                    </a:lnTo>
                    <a:lnTo>
                      <a:pt x="1658" y="1291"/>
                    </a:lnTo>
                    <a:lnTo>
                      <a:pt x="1621" y="1333"/>
                    </a:lnTo>
                    <a:lnTo>
                      <a:pt x="1545" y="1416"/>
                    </a:lnTo>
                    <a:lnTo>
                      <a:pt x="1468" y="1498"/>
                    </a:lnTo>
                    <a:lnTo>
                      <a:pt x="1390" y="1579"/>
                    </a:lnTo>
                    <a:lnTo>
                      <a:pt x="1310" y="1660"/>
                    </a:lnTo>
                    <a:lnTo>
                      <a:pt x="1151" y="1820"/>
                    </a:lnTo>
                    <a:lnTo>
                      <a:pt x="992" y="1979"/>
                    </a:lnTo>
                    <a:lnTo>
                      <a:pt x="914" y="2059"/>
                    </a:lnTo>
                    <a:lnTo>
                      <a:pt x="838" y="2140"/>
                    </a:lnTo>
                    <a:lnTo>
                      <a:pt x="761" y="2221"/>
                    </a:lnTo>
                    <a:lnTo>
                      <a:pt x="688" y="2302"/>
                    </a:lnTo>
                    <a:lnTo>
                      <a:pt x="648" y="2322"/>
                    </a:lnTo>
                    <a:lnTo>
                      <a:pt x="611" y="2336"/>
                    </a:lnTo>
                    <a:lnTo>
                      <a:pt x="577" y="2346"/>
                    </a:lnTo>
                    <a:lnTo>
                      <a:pt x="545" y="2352"/>
                    </a:lnTo>
                    <a:lnTo>
                      <a:pt x="514" y="2354"/>
                    </a:lnTo>
                    <a:lnTo>
                      <a:pt x="485" y="2352"/>
                    </a:lnTo>
                    <a:lnTo>
                      <a:pt x="457" y="2348"/>
                    </a:lnTo>
                    <a:lnTo>
                      <a:pt x="431" y="2339"/>
                    </a:lnTo>
                    <a:lnTo>
                      <a:pt x="407" y="2328"/>
                    </a:lnTo>
                    <a:lnTo>
                      <a:pt x="384" y="2314"/>
                    </a:lnTo>
                    <a:lnTo>
                      <a:pt x="363" y="2299"/>
                    </a:lnTo>
                    <a:lnTo>
                      <a:pt x="342" y="2280"/>
                    </a:lnTo>
                    <a:lnTo>
                      <a:pt x="323" y="2259"/>
                    </a:lnTo>
                    <a:lnTo>
                      <a:pt x="304" y="2238"/>
                    </a:lnTo>
                    <a:lnTo>
                      <a:pt x="286" y="2213"/>
                    </a:lnTo>
                    <a:lnTo>
                      <a:pt x="269" y="2188"/>
                    </a:lnTo>
                    <a:lnTo>
                      <a:pt x="252" y="2161"/>
                    </a:lnTo>
                    <a:lnTo>
                      <a:pt x="236" y="2134"/>
                    </a:lnTo>
                    <a:lnTo>
                      <a:pt x="221" y="2105"/>
                    </a:lnTo>
                    <a:lnTo>
                      <a:pt x="205" y="2077"/>
                    </a:lnTo>
                    <a:lnTo>
                      <a:pt x="175" y="2017"/>
                    </a:lnTo>
                    <a:lnTo>
                      <a:pt x="144" y="1960"/>
                    </a:lnTo>
                    <a:lnTo>
                      <a:pt x="129" y="1931"/>
                    </a:lnTo>
                    <a:lnTo>
                      <a:pt x="111" y="1904"/>
                    </a:lnTo>
                    <a:lnTo>
                      <a:pt x="95" y="1877"/>
                    </a:lnTo>
                    <a:lnTo>
                      <a:pt x="78" y="1852"/>
                    </a:lnTo>
                    <a:lnTo>
                      <a:pt x="60" y="1828"/>
                    </a:lnTo>
                    <a:lnTo>
                      <a:pt x="41" y="1805"/>
                    </a:lnTo>
                    <a:lnTo>
                      <a:pt x="21" y="1786"/>
                    </a:lnTo>
                    <a:lnTo>
                      <a:pt x="0" y="1767"/>
                    </a:lnTo>
                    <a:lnTo>
                      <a:pt x="8" y="1708"/>
                    </a:lnTo>
                    <a:lnTo>
                      <a:pt x="18" y="1651"/>
                    </a:lnTo>
                    <a:lnTo>
                      <a:pt x="29" y="1593"/>
                    </a:lnTo>
                    <a:lnTo>
                      <a:pt x="41" y="1536"/>
                    </a:lnTo>
                    <a:lnTo>
                      <a:pt x="54" y="1480"/>
                    </a:lnTo>
                    <a:lnTo>
                      <a:pt x="68" y="1425"/>
                    </a:lnTo>
                    <a:lnTo>
                      <a:pt x="84" y="1370"/>
                    </a:lnTo>
                    <a:lnTo>
                      <a:pt x="100" y="1315"/>
                    </a:lnTo>
                    <a:lnTo>
                      <a:pt x="116" y="1261"/>
                    </a:lnTo>
                    <a:lnTo>
                      <a:pt x="134" y="1207"/>
                    </a:lnTo>
                    <a:lnTo>
                      <a:pt x="152" y="1154"/>
                    </a:lnTo>
                    <a:lnTo>
                      <a:pt x="170" y="1101"/>
                    </a:lnTo>
                    <a:lnTo>
                      <a:pt x="208" y="994"/>
                    </a:lnTo>
                    <a:lnTo>
                      <a:pt x="245" y="888"/>
                    </a:lnTo>
                    <a:lnTo>
                      <a:pt x="283" y="782"/>
                    </a:lnTo>
                    <a:lnTo>
                      <a:pt x="320" y="676"/>
                    </a:lnTo>
                    <a:lnTo>
                      <a:pt x="337" y="622"/>
                    </a:lnTo>
                    <a:lnTo>
                      <a:pt x="354" y="568"/>
                    </a:lnTo>
                    <a:lnTo>
                      <a:pt x="370" y="514"/>
                    </a:lnTo>
                    <a:lnTo>
                      <a:pt x="385" y="459"/>
                    </a:lnTo>
                    <a:lnTo>
                      <a:pt x="400" y="404"/>
                    </a:lnTo>
                    <a:lnTo>
                      <a:pt x="413" y="348"/>
                    </a:lnTo>
                    <a:lnTo>
                      <a:pt x="426" y="292"/>
                    </a:lnTo>
                    <a:lnTo>
                      <a:pt x="437" y="235"/>
                    </a:lnTo>
                    <a:lnTo>
                      <a:pt x="447" y="178"/>
                    </a:lnTo>
                    <a:lnTo>
                      <a:pt x="455" y="119"/>
                    </a:lnTo>
                    <a:lnTo>
                      <a:pt x="462" y="61"/>
                    </a:lnTo>
                    <a:lnTo>
                      <a:pt x="468" y="0"/>
                    </a:lnTo>
                    <a:lnTo>
                      <a:pt x="483" y="12"/>
                    </a:lnTo>
                    <a:lnTo>
                      <a:pt x="499" y="24"/>
                    </a:lnTo>
                    <a:lnTo>
                      <a:pt x="516" y="35"/>
                    </a:lnTo>
                    <a:lnTo>
                      <a:pt x="535" y="46"/>
                    </a:lnTo>
                    <a:lnTo>
                      <a:pt x="577" y="67"/>
                    </a:lnTo>
                    <a:lnTo>
                      <a:pt x="622" y="88"/>
                    </a:lnTo>
                    <a:lnTo>
                      <a:pt x="669" y="110"/>
                    </a:lnTo>
                    <a:lnTo>
                      <a:pt x="716" y="131"/>
                    </a:lnTo>
                    <a:lnTo>
                      <a:pt x="738" y="143"/>
                    </a:lnTo>
                    <a:lnTo>
                      <a:pt x="761" y="155"/>
                    </a:lnTo>
                    <a:lnTo>
                      <a:pt x="782" y="167"/>
                    </a:lnTo>
                    <a:lnTo>
                      <a:pt x="802" y="180"/>
                    </a:lnTo>
                    <a:lnTo>
                      <a:pt x="821" y="194"/>
                    </a:lnTo>
                    <a:lnTo>
                      <a:pt x="839" y="207"/>
                    </a:lnTo>
                    <a:lnTo>
                      <a:pt x="855" y="222"/>
                    </a:lnTo>
                    <a:lnTo>
                      <a:pt x="868" y="237"/>
                    </a:lnTo>
                    <a:lnTo>
                      <a:pt x="880" y="253"/>
                    </a:lnTo>
                    <a:lnTo>
                      <a:pt x="889" y="271"/>
                    </a:lnTo>
                    <a:lnTo>
                      <a:pt x="896" y="289"/>
                    </a:lnTo>
                    <a:lnTo>
                      <a:pt x="900" y="307"/>
                    </a:lnTo>
                    <a:lnTo>
                      <a:pt x="901" y="328"/>
                    </a:lnTo>
                    <a:lnTo>
                      <a:pt x="899" y="349"/>
                    </a:lnTo>
                    <a:lnTo>
                      <a:pt x="893" y="371"/>
                    </a:lnTo>
                    <a:lnTo>
                      <a:pt x="884" y="395"/>
                    </a:lnTo>
                    <a:lnTo>
                      <a:pt x="871" y="421"/>
                    </a:lnTo>
                    <a:lnTo>
                      <a:pt x="854" y="447"/>
                    </a:lnTo>
                    <a:lnTo>
                      <a:pt x="833" y="475"/>
                    </a:lnTo>
                    <a:lnTo>
                      <a:pt x="807" y="504"/>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3" name="Freeform 84">
                <a:extLst>
                  <a:ext uri="{FF2B5EF4-FFF2-40B4-BE49-F238E27FC236}">
                    <a16:creationId xmlns:a16="http://schemas.microsoft.com/office/drawing/2014/main" id="{F6A613A7-DA7A-4818-81DA-1E9B80131733}"/>
                  </a:ext>
                </a:extLst>
              </p:cNvPr>
              <p:cNvSpPr>
                <a:spLocks/>
              </p:cNvSpPr>
              <p:nvPr/>
            </p:nvSpPr>
            <p:spPr bwMode="auto">
              <a:xfrm>
                <a:off x="3978" y="2524"/>
                <a:ext cx="10" cy="6"/>
              </a:xfrm>
              <a:custGeom>
                <a:avLst/>
                <a:gdLst>
                  <a:gd name="T0" fmla="*/ 0 w 69"/>
                  <a:gd name="T1" fmla="*/ 0 h 66"/>
                  <a:gd name="T2" fmla="*/ 0 w 69"/>
                  <a:gd name="T3" fmla="*/ 0 h 66"/>
                  <a:gd name="T4" fmla="*/ 0 w 69"/>
                  <a:gd name="T5" fmla="*/ 0 h 66"/>
                  <a:gd name="T6" fmla="*/ 0 w 69"/>
                  <a:gd name="T7" fmla="*/ 0 h 66"/>
                  <a:gd name="T8" fmla="*/ 0 w 69"/>
                  <a:gd name="T9" fmla="*/ 0 h 66"/>
                  <a:gd name="T10" fmla="*/ 0 w 69"/>
                  <a:gd name="T11" fmla="*/ 0 h 66"/>
                  <a:gd name="T12" fmla="*/ 0 w 69"/>
                  <a:gd name="T13" fmla="*/ 0 h 66"/>
                  <a:gd name="T14" fmla="*/ 0 w 69"/>
                  <a:gd name="T15" fmla="*/ 0 h 66"/>
                  <a:gd name="T16" fmla="*/ 0 w 69"/>
                  <a:gd name="T17" fmla="*/ 0 h 66"/>
                  <a:gd name="T18" fmla="*/ 0 w 69"/>
                  <a:gd name="T19" fmla="*/ 0 h 66"/>
                  <a:gd name="T20" fmla="*/ 0 w 69"/>
                  <a:gd name="T21" fmla="*/ 0 h 66"/>
                  <a:gd name="T22" fmla="*/ 0 w 69"/>
                  <a:gd name="T23" fmla="*/ 0 h 66"/>
                  <a:gd name="T24" fmla="*/ 0 w 69"/>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66">
                    <a:moveTo>
                      <a:pt x="69" y="22"/>
                    </a:moveTo>
                    <a:lnTo>
                      <a:pt x="65" y="27"/>
                    </a:lnTo>
                    <a:lnTo>
                      <a:pt x="58" y="35"/>
                    </a:lnTo>
                    <a:lnTo>
                      <a:pt x="51" y="42"/>
                    </a:lnTo>
                    <a:lnTo>
                      <a:pt x="42" y="51"/>
                    </a:lnTo>
                    <a:lnTo>
                      <a:pt x="32" y="58"/>
                    </a:lnTo>
                    <a:lnTo>
                      <a:pt x="22" y="64"/>
                    </a:lnTo>
                    <a:lnTo>
                      <a:pt x="17" y="65"/>
                    </a:lnTo>
                    <a:lnTo>
                      <a:pt x="11" y="66"/>
                    </a:lnTo>
                    <a:lnTo>
                      <a:pt x="6" y="66"/>
                    </a:lnTo>
                    <a:lnTo>
                      <a:pt x="0" y="64"/>
                    </a:lnTo>
                    <a:lnTo>
                      <a:pt x="0" y="0"/>
                    </a:lnTo>
                    <a:lnTo>
                      <a:pt x="69"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4" name="Freeform 85">
                <a:extLst>
                  <a:ext uri="{FF2B5EF4-FFF2-40B4-BE49-F238E27FC236}">
                    <a16:creationId xmlns:a16="http://schemas.microsoft.com/office/drawing/2014/main" id="{7AD61A67-688A-4E3E-A026-FF5841613943}"/>
                  </a:ext>
                </a:extLst>
              </p:cNvPr>
              <p:cNvSpPr>
                <a:spLocks/>
              </p:cNvSpPr>
              <p:nvPr/>
            </p:nvSpPr>
            <p:spPr bwMode="auto">
              <a:xfrm>
                <a:off x="3919" y="2527"/>
                <a:ext cx="15" cy="15"/>
              </a:xfrm>
              <a:custGeom>
                <a:avLst/>
                <a:gdLst>
                  <a:gd name="T0" fmla="*/ 0 w 109"/>
                  <a:gd name="T1" fmla="*/ 0 h 156"/>
                  <a:gd name="T2" fmla="*/ 0 w 109"/>
                  <a:gd name="T3" fmla="*/ 0 h 156"/>
                  <a:gd name="T4" fmla="*/ 0 w 109"/>
                  <a:gd name="T5" fmla="*/ 0 h 156"/>
                  <a:gd name="T6" fmla="*/ 0 w 109"/>
                  <a:gd name="T7" fmla="*/ 0 h 156"/>
                  <a:gd name="T8" fmla="*/ 0 w 109"/>
                  <a:gd name="T9" fmla="*/ 0 h 156"/>
                  <a:gd name="T10" fmla="*/ 0 w 109"/>
                  <a:gd name="T11" fmla="*/ 0 h 156"/>
                  <a:gd name="T12" fmla="*/ 0 w 109"/>
                  <a:gd name="T13" fmla="*/ 0 h 156"/>
                  <a:gd name="T14" fmla="*/ 0 w 109"/>
                  <a:gd name="T15" fmla="*/ 0 h 156"/>
                  <a:gd name="T16" fmla="*/ 0 w 109"/>
                  <a:gd name="T17" fmla="*/ 0 h 156"/>
                  <a:gd name="T18" fmla="*/ 0 w 109"/>
                  <a:gd name="T19" fmla="*/ 0 h 156"/>
                  <a:gd name="T20" fmla="*/ 0 w 109"/>
                  <a:gd name="T21" fmla="*/ 0 h 156"/>
                  <a:gd name="T22" fmla="*/ 0 w 109"/>
                  <a:gd name="T23" fmla="*/ 0 h 156"/>
                  <a:gd name="T24" fmla="*/ 0 w 109"/>
                  <a:gd name="T25" fmla="*/ 0 h 156"/>
                  <a:gd name="T26" fmla="*/ 0 w 109"/>
                  <a:gd name="T27" fmla="*/ 0 h 156"/>
                  <a:gd name="T28" fmla="*/ 0 w 109"/>
                  <a:gd name="T29" fmla="*/ 0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9" h="156">
                    <a:moveTo>
                      <a:pt x="109" y="118"/>
                    </a:moveTo>
                    <a:lnTo>
                      <a:pt x="100" y="123"/>
                    </a:lnTo>
                    <a:lnTo>
                      <a:pt x="90" y="130"/>
                    </a:lnTo>
                    <a:lnTo>
                      <a:pt x="79" y="139"/>
                    </a:lnTo>
                    <a:lnTo>
                      <a:pt x="66" y="146"/>
                    </a:lnTo>
                    <a:lnTo>
                      <a:pt x="58" y="149"/>
                    </a:lnTo>
                    <a:lnTo>
                      <a:pt x="51" y="152"/>
                    </a:lnTo>
                    <a:lnTo>
                      <a:pt x="43" y="154"/>
                    </a:lnTo>
                    <a:lnTo>
                      <a:pt x="35" y="155"/>
                    </a:lnTo>
                    <a:lnTo>
                      <a:pt x="27" y="156"/>
                    </a:lnTo>
                    <a:lnTo>
                      <a:pt x="18" y="155"/>
                    </a:lnTo>
                    <a:lnTo>
                      <a:pt x="9" y="153"/>
                    </a:lnTo>
                    <a:lnTo>
                      <a:pt x="0" y="149"/>
                    </a:lnTo>
                    <a:lnTo>
                      <a:pt x="0" y="0"/>
                    </a:lnTo>
                    <a:lnTo>
                      <a:pt x="109" y="11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5" name="Freeform 86">
                <a:extLst>
                  <a:ext uri="{FF2B5EF4-FFF2-40B4-BE49-F238E27FC236}">
                    <a16:creationId xmlns:a16="http://schemas.microsoft.com/office/drawing/2014/main" id="{0C556D83-9140-4850-BAD1-EA57E387DCB4}"/>
                  </a:ext>
                </a:extLst>
              </p:cNvPr>
              <p:cNvSpPr>
                <a:spLocks/>
              </p:cNvSpPr>
              <p:nvPr/>
            </p:nvSpPr>
            <p:spPr bwMode="auto">
              <a:xfrm>
                <a:off x="4263" y="2527"/>
                <a:ext cx="13" cy="5"/>
              </a:xfrm>
              <a:custGeom>
                <a:avLst/>
                <a:gdLst>
                  <a:gd name="T0" fmla="*/ 0 w 91"/>
                  <a:gd name="T1" fmla="*/ 0 h 53"/>
                  <a:gd name="T2" fmla="*/ 0 w 91"/>
                  <a:gd name="T3" fmla="*/ 0 h 53"/>
                  <a:gd name="T4" fmla="*/ 0 w 91"/>
                  <a:gd name="T5" fmla="*/ 0 h 53"/>
                  <a:gd name="T6" fmla="*/ 0 w 91"/>
                  <a:gd name="T7" fmla="*/ 0 h 53"/>
                  <a:gd name="T8" fmla="*/ 0 w 91"/>
                  <a:gd name="T9" fmla="*/ 0 h 53"/>
                  <a:gd name="T10" fmla="*/ 0 w 91"/>
                  <a:gd name="T11" fmla="*/ 0 h 53"/>
                  <a:gd name="T12" fmla="*/ 0 w 91"/>
                  <a:gd name="T13" fmla="*/ 0 h 53"/>
                  <a:gd name="T14" fmla="*/ 0 w 91"/>
                  <a:gd name="T15" fmla="*/ 0 h 53"/>
                  <a:gd name="T16" fmla="*/ 0 w 91"/>
                  <a:gd name="T17" fmla="*/ 0 h 53"/>
                  <a:gd name="T18" fmla="*/ 0 w 91"/>
                  <a:gd name="T19" fmla="*/ 0 h 53"/>
                  <a:gd name="T20" fmla="*/ 0 w 91"/>
                  <a:gd name="T21" fmla="*/ 0 h 53"/>
                  <a:gd name="T22" fmla="*/ 0 w 91"/>
                  <a:gd name="T23" fmla="*/ 0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1" h="53">
                    <a:moveTo>
                      <a:pt x="71" y="0"/>
                    </a:moveTo>
                    <a:lnTo>
                      <a:pt x="71" y="3"/>
                    </a:lnTo>
                    <a:lnTo>
                      <a:pt x="73" y="8"/>
                    </a:lnTo>
                    <a:lnTo>
                      <a:pt x="74" y="12"/>
                    </a:lnTo>
                    <a:lnTo>
                      <a:pt x="77" y="16"/>
                    </a:lnTo>
                    <a:lnTo>
                      <a:pt x="80" y="20"/>
                    </a:lnTo>
                    <a:lnTo>
                      <a:pt x="83" y="24"/>
                    </a:lnTo>
                    <a:lnTo>
                      <a:pt x="87" y="28"/>
                    </a:lnTo>
                    <a:lnTo>
                      <a:pt x="91" y="32"/>
                    </a:lnTo>
                    <a:lnTo>
                      <a:pt x="71" y="53"/>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6" name="Freeform 87">
                <a:extLst>
                  <a:ext uri="{FF2B5EF4-FFF2-40B4-BE49-F238E27FC236}">
                    <a16:creationId xmlns:a16="http://schemas.microsoft.com/office/drawing/2014/main" id="{4F647654-6BC3-4736-9C33-7A2AB2A19E7A}"/>
                  </a:ext>
                </a:extLst>
              </p:cNvPr>
              <p:cNvSpPr>
                <a:spLocks/>
              </p:cNvSpPr>
              <p:nvPr/>
            </p:nvSpPr>
            <p:spPr bwMode="auto">
              <a:xfrm>
                <a:off x="4841" y="2530"/>
                <a:ext cx="16" cy="27"/>
              </a:xfrm>
              <a:custGeom>
                <a:avLst/>
                <a:gdLst>
                  <a:gd name="T0" fmla="*/ 0 w 110"/>
                  <a:gd name="T1" fmla="*/ 0 h 289"/>
                  <a:gd name="T2" fmla="*/ 0 w 110"/>
                  <a:gd name="T3" fmla="*/ 0 h 289"/>
                  <a:gd name="T4" fmla="*/ 0 w 110"/>
                  <a:gd name="T5" fmla="*/ 0 h 289"/>
                  <a:gd name="T6" fmla="*/ 0 w 110"/>
                  <a:gd name="T7" fmla="*/ 0 h 2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289">
                    <a:moveTo>
                      <a:pt x="0" y="289"/>
                    </a:moveTo>
                    <a:lnTo>
                      <a:pt x="110" y="0"/>
                    </a:lnTo>
                    <a:lnTo>
                      <a:pt x="41" y="257"/>
                    </a:lnTo>
                    <a:lnTo>
                      <a:pt x="0" y="2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7" name="Freeform 88">
                <a:extLst>
                  <a:ext uri="{FF2B5EF4-FFF2-40B4-BE49-F238E27FC236}">
                    <a16:creationId xmlns:a16="http://schemas.microsoft.com/office/drawing/2014/main" id="{8CD3E1DA-42D2-4FD1-9314-E644310D2B87}"/>
                  </a:ext>
                </a:extLst>
              </p:cNvPr>
              <p:cNvSpPr>
                <a:spLocks/>
              </p:cNvSpPr>
              <p:nvPr/>
            </p:nvSpPr>
            <p:spPr bwMode="auto">
              <a:xfrm>
                <a:off x="3692" y="2535"/>
                <a:ext cx="165" cy="145"/>
              </a:xfrm>
              <a:custGeom>
                <a:avLst/>
                <a:gdLst>
                  <a:gd name="T0" fmla="*/ 0 w 1156"/>
                  <a:gd name="T1" fmla="*/ 0 h 1595"/>
                  <a:gd name="T2" fmla="*/ 0 w 1156"/>
                  <a:gd name="T3" fmla="*/ 0 h 1595"/>
                  <a:gd name="T4" fmla="*/ 0 w 1156"/>
                  <a:gd name="T5" fmla="*/ 0 h 1595"/>
                  <a:gd name="T6" fmla="*/ 0 w 1156"/>
                  <a:gd name="T7" fmla="*/ 0 h 1595"/>
                  <a:gd name="T8" fmla="*/ 0 w 1156"/>
                  <a:gd name="T9" fmla="*/ 0 h 1595"/>
                  <a:gd name="T10" fmla="*/ 0 w 1156"/>
                  <a:gd name="T11" fmla="*/ 0 h 1595"/>
                  <a:gd name="T12" fmla="*/ 0 w 1156"/>
                  <a:gd name="T13" fmla="*/ 0 h 1595"/>
                  <a:gd name="T14" fmla="*/ 0 w 1156"/>
                  <a:gd name="T15" fmla="*/ 0 h 1595"/>
                  <a:gd name="T16" fmla="*/ 0 w 1156"/>
                  <a:gd name="T17" fmla="*/ 0 h 1595"/>
                  <a:gd name="T18" fmla="*/ 0 w 1156"/>
                  <a:gd name="T19" fmla="*/ 0 h 1595"/>
                  <a:gd name="T20" fmla="*/ 0 w 1156"/>
                  <a:gd name="T21" fmla="*/ 0 h 1595"/>
                  <a:gd name="T22" fmla="*/ 0 w 1156"/>
                  <a:gd name="T23" fmla="*/ 0 h 1595"/>
                  <a:gd name="T24" fmla="*/ 0 w 1156"/>
                  <a:gd name="T25" fmla="*/ 0 h 1595"/>
                  <a:gd name="T26" fmla="*/ 0 w 1156"/>
                  <a:gd name="T27" fmla="*/ 0 h 1595"/>
                  <a:gd name="T28" fmla="*/ 0 w 1156"/>
                  <a:gd name="T29" fmla="*/ 0 h 1595"/>
                  <a:gd name="T30" fmla="*/ 0 w 1156"/>
                  <a:gd name="T31" fmla="*/ 0 h 1595"/>
                  <a:gd name="T32" fmla="*/ 0 w 1156"/>
                  <a:gd name="T33" fmla="*/ 0 h 1595"/>
                  <a:gd name="T34" fmla="*/ 0 w 1156"/>
                  <a:gd name="T35" fmla="*/ 0 h 1595"/>
                  <a:gd name="T36" fmla="*/ 0 w 1156"/>
                  <a:gd name="T37" fmla="*/ 0 h 1595"/>
                  <a:gd name="T38" fmla="*/ 0 w 1156"/>
                  <a:gd name="T39" fmla="*/ 0 h 1595"/>
                  <a:gd name="T40" fmla="*/ 0 w 1156"/>
                  <a:gd name="T41" fmla="*/ 0 h 1595"/>
                  <a:gd name="T42" fmla="*/ 0 w 1156"/>
                  <a:gd name="T43" fmla="*/ 0 h 1595"/>
                  <a:gd name="T44" fmla="*/ 0 w 1156"/>
                  <a:gd name="T45" fmla="*/ 0 h 1595"/>
                  <a:gd name="T46" fmla="*/ 0 w 1156"/>
                  <a:gd name="T47" fmla="*/ 0 h 1595"/>
                  <a:gd name="T48" fmla="*/ 0 w 1156"/>
                  <a:gd name="T49" fmla="*/ 0 h 1595"/>
                  <a:gd name="T50" fmla="*/ 0 w 1156"/>
                  <a:gd name="T51" fmla="*/ 0 h 1595"/>
                  <a:gd name="T52" fmla="*/ 0 w 1156"/>
                  <a:gd name="T53" fmla="*/ 0 h 1595"/>
                  <a:gd name="T54" fmla="*/ 0 w 1156"/>
                  <a:gd name="T55" fmla="*/ 0 h 1595"/>
                  <a:gd name="T56" fmla="*/ 0 w 1156"/>
                  <a:gd name="T57" fmla="*/ 0 h 1595"/>
                  <a:gd name="T58" fmla="*/ 0 w 1156"/>
                  <a:gd name="T59" fmla="*/ 0 h 1595"/>
                  <a:gd name="T60" fmla="*/ 0 w 1156"/>
                  <a:gd name="T61" fmla="*/ 0 h 1595"/>
                  <a:gd name="T62" fmla="*/ 0 w 1156"/>
                  <a:gd name="T63" fmla="*/ 0 h 1595"/>
                  <a:gd name="T64" fmla="*/ 0 w 1156"/>
                  <a:gd name="T65" fmla="*/ 0 h 1595"/>
                  <a:gd name="T66" fmla="*/ 0 w 1156"/>
                  <a:gd name="T67" fmla="*/ 0 h 1595"/>
                  <a:gd name="T68" fmla="*/ 0 w 1156"/>
                  <a:gd name="T69" fmla="*/ 0 h 1595"/>
                  <a:gd name="T70" fmla="*/ 0 w 1156"/>
                  <a:gd name="T71" fmla="*/ 0 h 1595"/>
                  <a:gd name="T72" fmla="*/ 0 w 1156"/>
                  <a:gd name="T73" fmla="*/ 0 h 1595"/>
                  <a:gd name="T74" fmla="*/ 0 w 1156"/>
                  <a:gd name="T75" fmla="*/ 0 h 1595"/>
                  <a:gd name="T76" fmla="*/ 0 w 1156"/>
                  <a:gd name="T77" fmla="*/ 0 h 1595"/>
                  <a:gd name="T78" fmla="*/ 0 w 1156"/>
                  <a:gd name="T79" fmla="*/ 0 h 1595"/>
                  <a:gd name="T80" fmla="*/ 0 w 1156"/>
                  <a:gd name="T81" fmla="*/ 0 h 1595"/>
                  <a:gd name="T82" fmla="*/ 0 w 1156"/>
                  <a:gd name="T83" fmla="*/ 0 h 1595"/>
                  <a:gd name="T84" fmla="*/ 0 w 1156"/>
                  <a:gd name="T85" fmla="*/ 0 h 1595"/>
                  <a:gd name="T86" fmla="*/ 0 w 1156"/>
                  <a:gd name="T87" fmla="*/ 0 h 1595"/>
                  <a:gd name="T88" fmla="*/ 0 w 1156"/>
                  <a:gd name="T89" fmla="*/ 0 h 1595"/>
                  <a:gd name="T90" fmla="*/ 0 w 1156"/>
                  <a:gd name="T91" fmla="*/ 0 h 1595"/>
                  <a:gd name="T92" fmla="*/ 0 w 1156"/>
                  <a:gd name="T93" fmla="*/ 0 h 1595"/>
                  <a:gd name="T94" fmla="*/ 0 w 1156"/>
                  <a:gd name="T95" fmla="*/ 0 h 1595"/>
                  <a:gd name="T96" fmla="*/ 0 w 1156"/>
                  <a:gd name="T97" fmla="*/ 0 h 1595"/>
                  <a:gd name="T98" fmla="*/ 0 w 1156"/>
                  <a:gd name="T99" fmla="*/ 0 h 1595"/>
                  <a:gd name="T100" fmla="*/ 0 w 1156"/>
                  <a:gd name="T101" fmla="*/ 0 h 1595"/>
                  <a:gd name="T102" fmla="*/ 0 w 1156"/>
                  <a:gd name="T103" fmla="*/ 0 h 15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56" h="1595">
                    <a:moveTo>
                      <a:pt x="598" y="10"/>
                    </a:moveTo>
                    <a:lnTo>
                      <a:pt x="623" y="47"/>
                    </a:lnTo>
                    <a:lnTo>
                      <a:pt x="647" y="85"/>
                    </a:lnTo>
                    <a:lnTo>
                      <a:pt x="670" y="123"/>
                    </a:lnTo>
                    <a:lnTo>
                      <a:pt x="693" y="162"/>
                    </a:lnTo>
                    <a:lnTo>
                      <a:pt x="717" y="201"/>
                    </a:lnTo>
                    <a:lnTo>
                      <a:pt x="739" y="240"/>
                    </a:lnTo>
                    <a:lnTo>
                      <a:pt x="760" y="278"/>
                    </a:lnTo>
                    <a:lnTo>
                      <a:pt x="780" y="318"/>
                    </a:lnTo>
                    <a:lnTo>
                      <a:pt x="801" y="357"/>
                    </a:lnTo>
                    <a:lnTo>
                      <a:pt x="820" y="397"/>
                    </a:lnTo>
                    <a:lnTo>
                      <a:pt x="839" y="438"/>
                    </a:lnTo>
                    <a:lnTo>
                      <a:pt x="858" y="478"/>
                    </a:lnTo>
                    <a:lnTo>
                      <a:pt x="895" y="559"/>
                    </a:lnTo>
                    <a:lnTo>
                      <a:pt x="929" y="642"/>
                    </a:lnTo>
                    <a:lnTo>
                      <a:pt x="962" y="725"/>
                    </a:lnTo>
                    <a:lnTo>
                      <a:pt x="993" y="807"/>
                    </a:lnTo>
                    <a:lnTo>
                      <a:pt x="1023" y="890"/>
                    </a:lnTo>
                    <a:lnTo>
                      <a:pt x="1051" y="973"/>
                    </a:lnTo>
                    <a:lnTo>
                      <a:pt x="1080" y="1058"/>
                    </a:lnTo>
                    <a:lnTo>
                      <a:pt x="1106" y="1140"/>
                    </a:lnTo>
                    <a:lnTo>
                      <a:pt x="1131" y="1223"/>
                    </a:lnTo>
                    <a:lnTo>
                      <a:pt x="1156" y="1306"/>
                    </a:lnTo>
                    <a:lnTo>
                      <a:pt x="1139" y="1318"/>
                    </a:lnTo>
                    <a:lnTo>
                      <a:pt x="1123" y="1331"/>
                    </a:lnTo>
                    <a:lnTo>
                      <a:pt x="1107" y="1345"/>
                    </a:lnTo>
                    <a:lnTo>
                      <a:pt x="1091" y="1359"/>
                    </a:lnTo>
                    <a:lnTo>
                      <a:pt x="1059" y="1389"/>
                    </a:lnTo>
                    <a:lnTo>
                      <a:pt x="1027" y="1421"/>
                    </a:lnTo>
                    <a:lnTo>
                      <a:pt x="997" y="1453"/>
                    </a:lnTo>
                    <a:lnTo>
                      <a:pt x="967" y="1487"/>
                    </a:lnTo>
                    <a:lnTo>
                      <a:pt x="937" y="1519"/>
                    </a:lnTo>
                    <a:lnTo>
                      <a:pt x="907" y="1552"/>
                    </a:lnTo>
                    <a:lnTo>
                      <a:pt x="904" y="1526"/>
                    </a:lnTo>
                    <a:lnTo>
                      <a:pt x="899" y="1501"/>
                    </a:lnTo>
                    <a:lnTo>
                      <a:pt x="892" y="1479"/>
                    </a:lnTo>
                    <a:lnTo>
                      <a:pt x="884" y="1460"/>
                    </a:lnTo>
                    <a:lnTo>
                      <a:pt x="872" y="1442"/>
                    </a:lnTo>
                    <a:lnTo>
                      <a:pt x="860" y="1427"/>
                    </a:lnTo>
                    <a:lnTo>
                      <a:pt x="847" y="1413"/>
                    </a:lnTo>
                    <a:lnTo>
                      <a:pt x="832" y="1402"/>
                    </a:lnTo>
                    <a:lnTo>
                      <a:pt x="815" y="1393"/>
                    </a:lnTo>
                    <a:lnTo>
                      <a:pt x="798" y="1385"/>
                    </a:lnTo>
                    <a:lnTo>
                      <a:pt x="779" y="1379"/>
                    </a:lnTo>
                    <a:lnTo>
                      <a:pt x="760" y="1373"/>
                    </a:lnTo>
                    <a:lnTo>
                      <a:pt x="740" y="1370"/>
                    </a:lnTo>
                    <a:lnTo>
                      <a:pt x="719" y="1368"/>
                    </a:lnTo>
                    <a:lnTo>
                      <a:pt x="696" y="1367"/>
                    </a:lnTo>
                    <a:lnTo>
                      <a:pt x="674" y="1366"/>
                    </a:lnTo>
                    <a:lnTo>
                      <a:pt x="651" y="1367"/>
                    </a:lnTo>
                    <a:lnTo>
                      <a:pt x="628" y="1368"/>
                    </a:lnTo>
                    <a:lnTo>
                      <a:pt x="604" y="1370"/>
                    </a:lnTo>
                    <a:lnTo>
                      <a:pt x="581" y="1373"/>
                    </a:lnTo>
                    <a:lnTo>
                      <a:pt x="534" y="1380"/>
                    </a:lnTo>
                    <a:lnTo>
                      <a:pt x="488" y="1388"/>
                    </a:lnTo>
                    <a:lnTo>
                      <a:pt x="443" y="1396"/>
                    </a:lnTo>
                    <a:lnTo>
                      <a:pt x="402" y="1404"/>
                    </a:lnTo>
                    <a:lnTo>
                      <a:pt x="364" y="1409"/>
                    </a:lnTo>
                    <a:lnTo>
                      <a:pt x="329" y="1413"/>
                    </a:lnTo>
                    <a:lnTo>
                      <a:pt x="220" y="1595"/>
                    </a:lnTo>
                    <a:lnTo>
                      <a:pt x="206" y="1585"/>
                    </a:lnTo>
                    <a:lnTo>
                      <a:pt x="193" y="1576"/>
                    </a:lnTo>
                    <a:lnTo>
                      <a:pt x="180" y="1569"/>
                    </a:lnTo>
                    <a:lnTo>
                      <a:pt x="165" y="1561"/>
                    </a:lnTo>
                    <a:lnTo>
                      <a:pt x="137" y="1547"/>
                    </a:lnTo>
                    <a:lnTo>
                      <a:pt x="110" y="1533"/>
                    </a:lnTo>
                    <a:lnTo>
                      <a:pt x="96" y="1526"/>
                    </a:lnTo>
                    <a:lnTo>
                      <a:pt x="82" y="1518"/>
                    </a:lnTo>
                    <a:lnTo>
                      <a:pt x="68" y="1510"/>
                    </a:lnTo>
                    <a:lnTo>
                      <a:pt x="54" y="1502"/>
                    </a:lnTo>
                    <a:lnTo>
                      <a:pt x="41" y="1492"/>
                    </a:lnTo>
                    <a:lnTo>
                      <a:pt x="27" y="1481"/>
                    </a:lnTo>
                    <a:lnTo>
                      <a:pt x="14" y="1469"/>
                    </a:lnTo>
                    <a:lnTo>
                      <a:pt x="0" y="1455"/>
                    </a:lnTo>
                    <a:lnTo>
                      <a:pt x="7" y="1368"/>
                    </a:lnTo>
                    <a:lnTo>
                      <a:pt x="13" y="1279"/>
                    </a:lnTo>
                    <a:lnTo>
                      <a:pt x="21" y="1192"/>
                    </a:lnTo>
                    <a:lnTo>
                      <a:pt x="29" y="1104"/>
                    </a:lnTo>
                    <a:lnTo>
                      <a:pt x="48" y="930"/>
                    </a:lnTo>
                    <a:lnTo>
                      <a:pt x="67" y="756"/>
                    </a:lnTo>
                    <a:lnTo>
                      <a:pt x="88" y="582"/>
                    </a:lnTo>
                    <a:lnTo>
                      <a:pt x="109" y="409"/>
                    </a:lnTo>
                    <a:lnTo>
                      <a:pt x="130" y="236"/>
                    </a:lnTo>
                    <a:lnTo>
                      <a:pt x="149" y="63"/>
                    </a:lnTo>
                    <a:lnTo>
                      <a:pt x="164" y="64"/>
                    </a:lnTo>
                    <a:lnTo>
                      <a:pt x="179" y="64"/>
                    </a:lnTo>
                    <a:lnTo>
                      <a:pt x="194" y="63"/>
                    </a:lnTo>
                    <a:lnTo>
                      <a:pt x="208" y="62"/>
                    </a:lnTo>
                    <a:lnTo>
                      <a:pt x="236" y="59"/>
                    </a:lnTo>
                    <a:lnTo>
                      <a:pt x="263" y="54"/>
                    </a:lnTo>
                    <a:lnTo>
                      <a:pt x="317" y="41"/>
                    </a:lnTo>
                    <a:lnTo>
                      <a:pt x="370" y="24"/>
                    </a:lnTo>
                    <a:lnTo>
                      <a:pt x="397" y="18"/>
                    </a:lnTo>
                    <a:lnTo>
                      <a:pt x="424" y="11"/>
                    </a:lnTo>
                    <a:lnTo>
                      <a:pt x="451" y="6"/>
                    </a:lnTo>
                    <a:lnTo>
                      <a:pt x="479" y="2"/>
                    </a:lnTo>
                    <a:lnTo>
                      <a:pt x="493" y="1"/>
                    </a:lnTo>
                    <a:lnTo>
                      <a:pt x="507" y="1"/>
                    </a:lnTo>
                    <a:lnTo>
                      <a:pt x="521" y="0"/>
                    </a:lnTo>
                    <a:lnTo>
                      <a:pt x="537" y="1"/>
                    </a:lnTo>
                    <a:lnTo>
                      <a:pt x="552" y="2"/>
                    </a:lnTo>
                    <a:lnTo>
                      <a:pt x="567" y="4"/>
                    </a:lnTo>
                    <a:lnTo>
                      <a:pt x="582" y="7"/>
                    </a:lnTo>
                    <a:lnTo>
                      <a:pt x="598" y="10"/>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8" name="Freeform 89">
                <a:extLst>
                  <a:ext uri="{FF2B5EF4-FFF2-40B4-BE49-F238E27FC236}">
                    <a16:creationId xmlns:a16="http://schemas.microsoft.com/office/drawing/2014/main" id="{81BE1243-44DD-40C8-982E-0317B106B430}"/>
                  </a:ext>
                </a:extLst>
              </p:cNvPr>
              <p:cNvSpPr>
                <a:spLocks/>
              </p:cNvSpPr>
              <p:nvPr/>
            </p:nvSpPr>
            <p:spPr bwMode="auto">
              <a:xfrm>
                <a:off x="4034" y="2538"/>
                <a:ext cx="121" cy="145"/>
              </a:xfrm>
              <a:custGeom>
                <a:avLst/>
                <a:gdLst>
                  <a:gd name="T0" fmla="*/ 0 w 851"/>
                  <a:gd name="T1" fmla="*/ 0 h 1601"/>
                  <a:gd name="T2" fmla="*/ 0 w 851"/>
                  <a:gd name="T3" fmla="*/ 0 h 1601"/>
                  <a:gd name="T4" fmla="*/ 0 w 851"/>
                  <a:gd name="T5" fmla="*/ 0 h 1601"/>
                  <a:gd name="T6" fmla="*/ 0 w 851"/>
                  <a:gd name="T7" fmla="*/ 0 h 1601"/>
                  <a:gd name="T8" fmla="*/ 0 w 851"/>
                  <a:gd name="T9" fmla="*/ 0 h 1601"/>
                  <a:gd name="T10" fmla="*/ 0 w 851"/>
                  <a:gd name="T11" fmla="*/ 0 h 1601"/>
                  <a:gd name="T12" fmla="*/ 0 w 851"/>
                  <a:gd name="T13" fmla="*/ 0 h 1601"/>
                  <a:gd name="T14" fmla="*/ 0 w 851"/>
                  <a:gd name="T15" fmla="*/ 0 h 1601"/>
                  <a:gd name="T16" fmla="*/ 0 w 851"/>
                  <a:gd name="T17" fmla="*/ 0 h 1601"/>
                  <a:gd name="T18" fmla="*/ 0 w 851"/>
                  <a:gd name="T19" fmla="*/ 0 h 1601"/>
                  <a:gd name="T20" fmla="*/ 0 w 851"/>
                  <a:gd name="T21" fmla="*/ 0 h 1601"/>
                  <a:gd name="T22" fmla="*/ 0 w 851"/>
                  <a:gd name="T23" fmla="*/ 0 h 1601"/>
                  <a:gd name="T24" fmla="*/ 0 w 851"/>
                  <a:gd name="T25" fmla="*/ 0 h 1601"/>
                  <a:gd name="T26" fmla="*/ 0 w 851"/>
                  <a:gd name="T27" fmla="*/ 0 h 1601"/>
                  <a:gd name="T28" fmla="*/ 0 w 851"/>
                  <a:gd name="T29" fmla="*/ 0 h 1601"/>
                  <a:gd name="T30" fmla="*/ 0 w 851"/>
                  <a:gd name="T31" fmla="*/ 0 h 1601"/>
                  <a:gd name="T32" fmla="*/ 0 w 851"/>
                  <a:gd name="T33" fmla="*/ 0 h 1601"/>
                  <a:gd name="T34" fmla="*/ 0 w 851"/>
                  <a:gd name="T35" fmla="*/ 0 h 1601"/>
                  <a:gd name="T36" fmla="*/ 0 w 851"/>
                  <a:gd name="T37" fmla="*/ 0 h 1601"/>
                  <a:gd name="T38" fmla="*/ 0 w 851"/>
                  <a:gd name="T39" fmla="*/ 0 h 1601"/>
                  <a:gd name="T40" fmla="*/ 0 w 851"/>
                  <a:gd name="T41" fmla="*/ 0 h 1601"/>
                  <a:gd name="T42" fmla="*/ 0 w 851"/>
                  <a:gd name="T43" fmla="*/ 0 h 1601"/>
                  <a:gd name="T44" fmla="*/ 0 w 851"/>
                  <a:gd name="T45" fmla="*/ 0 h 1601"/>
                  <a:gd name="T46" fmla="*/ 0 w 851"/>
                  <a:gd name="T47" fmla="*/ 0 h 1601"/>
                  <a:gd name="T48" fmla="*/ 0 w 851"/>
                  <a:gd name="T49" fmla="*/ 0 h 1601"/>
                  <a:gd name="T50" fmla="*/ 0 w 851"/>
                  <a:gd name="T51" fmla="*/ 0 h 1601"/>
                  <a:gd name="T52" fmla="*/ 0 w 851"/>
                  <a:gd name="T53" fmla="*/ 0 h 1601"/>
                  <a:gd name="T54" fmla="*/ 0 w 851"/>
                  <a:gd name="T55" fmla="*/ 0 h 1601"/>
                  <a:gd name="T56" fmla="*/ 0 w 851"/>
                  <a:gd name="T57" fmla="*/ 0 h 1601"/>
                  <a:gd name="T58" fmla="*/ 0 w 851"/>
                  <a:gd name="T59" fmla="*/ 0 h 1601"/>
                  <a:gd name="T60" fmla="*/ 0 w 851"/>
                  <a:gd name="T61" fmla="*/ 0 h 1601"/>
                  <a:gd name="T62" fmla="*/ 0 w 851"/>
                  <a:gd name="T63" fmla="*/ 0 h 1601"/>
                  <a:gd name="T64" fmla="*/ 0 w 851"/>
                  <a:gd name="T65" fmla="*/ 0 h 1601"/>
                  <a:gd name="T66" fmla="*/ 0 w 851"/>
                  <a:gd name="T67" fmla="*/ 0 h 1601"/>
                  <a:gd name="T68" fmla="*/ 0 w 851"/>
                  <a:gd name="T69" fmla="*/ 0 h 1601"/>
                  <a:gd name="T70" fmla="*/ 0 w 851"/>
                  <a:gd name="T71" fmla="*/ 0 h 1601"/>
                  <a:gd name="T72" fmla="*/ 0 w 851"/>
                  <a:gd name="T73" fmla="*/ 0 h 1601"/>
                  <a:gd name="T74" fmla="*/ 0 w 851"/>
                  <a:gd name="T75" fmla="*/ 0 h 1601"/>
                  <a:gd name="T76" fmla="*/ 0 w 851"/>
                  <a:gd name="T77" fmla="*/ 0 h 1601"/>
                  <a:gd name="T78" fmla="*/ 0 w 851"/>
                  <a:gd name="T79" fmla="*/ 0 h 1601"/>
                  <a:gd name="T80" fmla="*/ 0 w 851"/>
                  <a:gd name="T81" fmla="*/ 0 h 1601"/>
                  <a:gd name="T82" fmla="*/ 0 w 851"/>
                  <a:gd name="T83" fmla="*/ 0 h 1601"/>
                  <a:gd name="T84" fmla="*/ 0 w 851"/>
                  <a:gd name="T85" fmla="*/ 0 h 1601"/>
                  <a:gd name="T86" fmla="*/ 0 w 851"/>
                  <a:gd name="T87" fmla="*/ 0 h 1601"/>
                  <a:gd name="T88" fmla="*/ 0 w 851"/>
                  <a:gd name="T89" fmla="*/ 0 h 1601"/>
                  <a:gd name="T90" fmla="*/ 0 w 851"/>
                  <a:gd name="T91" fmla="*/ 0 h 1601"/>
                  <a:gd name="T92" fmla="*/ 0 w 851"/>
                  <a:gd name="T93" fmla="*/ 0 h 1601"/>
                  <a:gd name="T94" fmla="*/ 0 w 851"/>
                  <a:gd name="T95" fmla="*/ 0 h 1601"/>
                  <a:gd name="T96" fmla="*/ 0 w 851"/>
                  <a:gd name="T97" fmla="*/ 0 h 1601"/>
                  <a:gd name="T98" fmla="*/ 0 w 851"/>
                  <a:gd name="T99" fmla="*/ 0 h 1601"/>
                  <a:gd name="T100" fmla="*/ 0 w 851"/>
                  <a:gd name="T101" fmla="*/ 0 h 1601"/>
                  <a:gd name="T102" fmla="*/ 0 w 851"/>
                  <a:gd name="T103" fmla="*/ 0 h 16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51" h="1601">
                    <a:moveTo>
                      <a:pt x="260" y="251"/>
                    </a:moveTo>
                    <a:lnTo>
                      <a:pt x="289" y="316"/>
                    </a:lnTo>
                    <a:lnTo>
                      <a:pt x="316" y="381"/>
                    </a:lnTo>
                    <a:lnTo>
                      <a:pt x="343" y="447"/>
                    </a:lnTo>
                    <a:lnTo>
                      <a:pt x="368" y="512"/>
                    </a:lnTo>
                    <a:lnTo>
                      <a:pt x="416" y="644"/>
                    </a:lnTo>
                    <a:lnTo>
                      <a:pt x="464" y="776"/>
                    </a:lnTo>
                    <a:lnTo>
                      <a:pt x="511" y="906"/>
                    </a:lnTo>
                    <a:lnTo>
                      <a:pt x="559" y="1036"/>
                    </a:lnTo>
                    <a:lnTo>
                      <a:pt x="584" y="1101"/>
                    </a:lnTo>
                    <a:lnTo>
                      <a:pt x="612" y="1165"/>
                    </a:lnTo>
                    <a:lnTo>
                      <a:pt x="639" y="1228"/>
                    </a:lnTo>
                    <a:lnTo>
                      <a:pt x="668" y="1290"/>
                    </a:lnTo>
                    <a:lnTo>
                      <a:pt x="662" y="1254"/>
                    </a:lnTo>
                    <a:lnTo>
                      <a:pt x="655" y="1219"/>
                    </a:lnTo>
                    <a:lnTo>
                      <a:pt x="648" y="1183"/>
                    </a:lnTo>
                    <a:lnTo>
                      <a:pt x="639" y="1147"/>
                    </a:lnTo>
                    <a:lnTo>
                      <a:pt x="630" y="1112"/>
                    </a:lnTo>
                    <a:lnTo>
                      <a:pt x="621" y="1076"/>
                    </a:lnTo>
                    <a:lnTo>
                      <a:pt x="610" y="1040"/>
                    </a:lnTo>
                    <a:lnTo>
                      <a:pt x="599" y="1005"/>
                    </a:lnTo>
                    <a:lnTo>
                      <a:pt x="575" y="934"/>
                    </a:lnTo>
                    <a:lnTo>
                      <a:pt x="550" y="864"/>
                    </a:lnTo>
                    <a:lnTo>
                      <a:pt x="524" y="793"/>
                    </a:lnTo>
                    <a:lnTo>
                      <a:pt x="496" y="723"/>
                    </a:lnTo>
                    <a:lnTo>
                      <a:pt x="440" y="582"/>
                    </a:lnTo>
                    <a:lnTo>
                      <a:pt x="382" y="442"/>
                    </a:lnTo>
                    <a:lnTo>
                      <a:pt x="354" y="370"/>
                    </a:lnTo>
                    <a:lnTo>
                      <a:pt x="328" y="299"/>
                    </a:lnTo>
                    <a:lnTo>
                      <a:pt x="303" y="228"/>
                    </a:lnTo>
                    <a:lnTo>
                      <a:pt x="280" y="155"/>
                    </a:lnTo>
                    <a:lnTo>
                      <a:pt x="316" y="174"/>
                    </a:lnTo>
                    <a:lnTo>
                      <a:pt x="349" y="193"/>
                    </a:lnTo>
                    <a:lnTo>
                      <a:pt x="379" y="215"/>
                    </a:lnTo>
                    <a:lnTo>
                      <a:pt x="408" y="238"/>
                    </a:lnTo>
                    <a:lnTo>
                      <a:pt x="435" y="263"/>
                    </a:lnTo>
                    <a:lnTo>
                      <a:pt x="458" y="289"/>
                    </a:lnTo>
                    <a:lnTo>
                      <a:pt x="480" y="317"/>
                    </a:lnTo>
                    <a:lnTo>
                      <a:pt x="501" y="345"/>
                    </a:lnTo>
                    <a:lnTo>
                      <a:pt x="519" y="376"/>
                    </a:lnTo>
                    <a:lnTo>
                      <a:pt x="536" y="407"/>
                    </a:lnTo>
                    <a:lnTo>
                      <a:pt x="551" y="439"/>
                    </a:lnTo>
                    <a:lnTo>
                      <a:pt x="566" y="472"/>
                    </a:lnTo>
                    <a:lnTo>
                      <a:pt x="579" y="505"/>
                    </a:lnTo>
                    <a:lnTo>
                      <a:pt x="591" y="540"/>
                    </a:lnTo>
                    <a:lnTo>
                      <a:pt x="603" y="576"/>
                    </a:lnTo>
                    <a:lnTo>
                      <a:pt x="614" y="610"/>
                    </a:lnTo>
                    <a:lnTo>
                      <a:pt x="651" y="755"/>
                    </a:lnTo>
                    <a:lnTo>
                      <a:pt x="689" y="900"/>
                    </a:lnTo>
                    <a:lnTo>
                      <a:pt x="699" y="934"/>
                    </a:lnTo>
                    <a:lnTo>
                      <a:pt x="710" y="969"/>
                    </a:lnTo>
                    <a:lnTo>
                      <a:pt x="722" y="1004"/>
                    </a:lnTo>
                    <a:lnTo>
                      <a:pt x="734" y="1037"/>
                    </a:lnTo>
                    <a:lnTo>
                      <a:pt x="748" y="1069"/>
                    </a:lnTo>
                    <a:lnTo>
                      <a:pt x="763" y="1102"/>
                    </a:lnTo>
                    <a:lnTo>
                      <a:pt x="780" y="1132"/>
                    </a:lnTo>
                    <a:lnTo>
                      <a:pt x="798" y="1162"/>
                    </a:lnTo>
                    <a:lnTo>
                      <a:pt x="799" y="1146"/>
                    </a:lnTo>
                    <a:lnTo>
                      <a:pt x="800" y="1130"/>
                    </a:lnTo>
                    <a:lnTo>
                      <a:pt x="800" y="1115"/>
                    </a:lnTo>
                    <a:lnTo>
                      <a:pt x="799" y="1099"/>
                    </a:lnTo>
                    <a:lnTo>
                      <a:pt x="797" y="1084"/>
                    </a:lnTo>
                    <a:lnTo>
                      <a:pt x="795" y="1068"/>
                    </a:lnTo>
                    <a:lnTo>
                      <a:pt x="792" y="1053"/>
                    </a:lnTo>
                    <a:lnTo>
                      <a:pt x="788" y="1038"/>
                    </a:lnTo>
                    <a:lnTo>
                      <a:pt x="780" y="1008"/>
                    </a:lnTo>
                    <a:lnTo>
                      <a:pt x="770" y="979"/>
                    </a:lnTo>
                    <a:lnTo>
                      <a:pt x="759" y="948"/>
                    </a:lnTo>
                    <a:lnTo>
                      <a:pt x="749" y="918"/>
                    </a:lnTo>
                    <a:lnTo>
                      <a:pt x="738" y="888"/>
                    </a:lnTo>
                    <a:lnTo>
                      <a:pt x="728" y="858"/>
                    </a:lnTo>
                    <a:lnTo>
                      <a:pt x="719" y="826"/>
                    </a:lnTo>
                    <a:lnTo>
                      <a:pt x="712" y="795"/>
                    </a:lnTo>
                    <a:lnTo>
                      <a:pt x="709" y="779"/>
                    </a:lnTo>
                    <a:lnTo>
                      <a:pt x="707" y="763"/>
                    </a:lnTo>
                    <a:lnTo>
                      <a:pt x="705" y="745"/>
                    </a:lnTo>
                    <a:lnTo>
                      <a:pt x="704" y="729"/>
                    </a:lnTo>
                    <a:lnTo>
                      <a:pt x="704" y="712"/>
                    </a:lnTo>
                    <a:lnTo>
                      <a:pt x="704" y="694"/>
                    </a:lnTo>
                    <a:lnTo>
                      <a:pt x="705" y="677"/>
                    </a:lnTo>
                    <a:lnTo>
                      <a:pt x="708" y="659"/>
                    </a:lnTo>
                    <a:lnTo>
                      <a:pt x="741" y="731"/>
                    </a:lnTo>
                    <a:lnTo>
                      <a:pt x="775" y="806"/>
                    </a:lnTo>
                    <a:lnTo>
                      <a:pt x="790" y="844"/>
                    </a:lnTo>
                    <a:lnTo>
                      <a:pt x="804" y="881"/>
                    </a:lnTo>
                    <a:lnTo>
                      <a:pt x="817" y="919"/>
                    </a:lnTo>
                    <a:lnTo>
                      <a:pt x="828" y="958"/>
                    </a:lnTo>
                    <a:lnTo>
                      <a:pt x="833" y="979"/>
                    </a:lnTo>
                    <a:lnTo>
                      <a:pt x="837" y="998"/>
                    </a:lnTo>
                    <a:lnTo>
                      <a:pt x="841" y="1018"/>
                    </a:lnTo>
                    <a:lnTo>
                      <a:pt x="844" y="1038"/>
                    </a:lnTo>
                    <a:lnTo>
                      <a:pt x="847" y="1058"/>
                    </a:lnTo>
                    <a:lnTo>
                      <a:pt x="849" y="1078"/>
                    </a:lnTo>
                    <a:lnTo>
                      <a:pt x="850" y="1099"/>
                    </a:lnTo>
                    <a:lnTo>
                      <a:pt x="851" y="1119"/>
                    </a:lnTo>
                    <a:lnTo>
                      <a:pt x="851" y="1141"/>
                    </a:lnTo>
                    <a:lnTo>
                      <a:pt x="850" y="1161"/>
                    </a:lnTo>
                    <a:lnTo>
                      <a:pt x="848" y="1182"/>
                    </a:lnTo>
                    <a:lnTo>
                      <a:pt x="846" y="1204"/>
                    </a:lnTo>
                    <a:lnTo>
                      <a:pt x="843" y="1225"/>
                    </a:lnTo>
                    <a:lnTo>
                      <a:pt x="839" y="1247"/>
                    </a:lnTo>
                    <a:lnTo>
                      <a:pt x="834" y="1268"/>
                    </a:lnTo>
                    <a:lnTo>
                      <a:pt x="828" y="1290"/>
                    </a:lnTo>
                    <a:lnTo>
                      <a:pt x="815" y="1310"/>
                    </a:lnTo>
                    <a:lnTo>
                      <a:pt x="803" y="1332"/>
                    </a:lnTo>
                    <a:lnTo>
                      <a:pt x="791" y="1354"/>
                    </a:lnTo>
                    <a:lnTo>
                      <a:pt x="780" y="1375"/>
                    </a:lnTo>
                    <a:lnTo>
                      <a:pt x="755" y="1419"/>
                    </a:lnTo>
                    <a:lnTo>
                      <a:pt x="731" y="1462"/>
                    </a:lnTo>
                    <a:lnTo>
                      <a:pt x="718" y="1482"/>
                    </a:lnTo>
                    <a:lnTo>
                      <a:pt x="705" y="1503"/>
                    </a:lnTo>
                    <a:lnTo>
                      <a:pt x="690" y="1522"/>
                    </a:lnTo>
                    <a:lnTo>
                      <a:pt x="675" y="1541"/>
                    </a:lnTo>
                    <a:lnTo>
                      <a:pt x="658" y="1558"/>
                    </a:lnTo>
                    <a:lnTo>
                      <a:pt x="640" y="1573"/>
                    </a:lnTo>
                    <a:lnTo>
                      <a:pt x="630" y="1581"/>
                    </a:lnTo>
                    <a:lnTo>
                      <a:pt x="620" y="1588"/>
                    </a:lnTo>
                    <a:lnTo>
                      <a:pt x="610" y="1595"/>
                    </a:lnTo>
                    <a:lnTo>
                      <a:pt x="599" y="1601"/>
                    </a:lnTo>
                    <a:lnTo>
                      <a:pt x="587" y="1590"/>
                    </a:lnTo>
                    <a:lnTo>
                      <a:pt x="577" y="1580"/>
                    </a:lnTo>
                    <a:lnTo>
                      <a:pt x="567" y="1568"/>
                    </a:lnTo>
                    <a:lnTo>
                      <a:pt x="557" y="1556"/>
                    </a:lnTo>
                    <a:lnTo>
                      <a:pt x="548" y="1544"/>
                    </a:lnTo>
                    <a:lnTo>
                      <a:pt x="539" y="1531"/>
                    </a:lnTo>
                    <a:lnTo>
                      <a:pt x="531" y="1517"/>
                    </a:lnTo>
                    <a:lnTo>
                      <a:pt x="523" y="1503"/>
                    </a:lnTo>
                    <a:lnTo>
                      <a:pt x="508" y="1474"/>
                    </a:lnTo>
                    <a:lnTo>
                      <a:pt x="494" y="1443"/>
                    </a:lnTo>
                    <a:lnTo>
                      <a:pt x="481" y="1412"/>
                    </a:lnTo>
                    <a:lnTo>
                      <a:pt x="469" y="1380"/>
                    </a:lnTo>
                    <a:lnTo>
                      <a:pt x="446" y="1314"/>
                    </a:lnTo>
                    <a:lnTo>
                      <a:pt x="422" y="1247"/>
                    </a:lnTo>
                    <a:lnTo>
                      <a:pt x="409" y="1214"/>
                    </a:lnTo>
                    <a:lnTo>
                      <a:pt x="397" y="1182"/>
                    </a:lnTo>
                    <a:lnTo>
                      <a:pt x="383" y="1149"/>
                    </a:lnTo>
                    <a:lnTo>
                      <a:pt x="369" y="1119"/>
                    </a:lnTo>
                    <a:lnTo>
                      <a:pt x="376" y="1112"/>
                    </a:lnTo>
                    <a:lnTo>
                      <a:pt x="382" y="1105"/>
                    </a:lnTo>
                    <a:lnTo>
                      <a:pt x="387" y="1098"/>
                    </a:lnTo>
                    <a:lnTo>
                      <a:pt x="391" y="1090"/>
                    </a:lnTo>
                    <a:lnTo>
                      <a:pt x="395" y="1082"/>
                    </a:lnTo>
                    <a:lnTo>
                      <a:pt x="397" y="1074"/>
                    </a:lnTo>
                    <a:lnTo>
                      <a:pt x="399" y="1066"/>
                    </a:lnTo>
                    <a:lnTo>
                      <a:pt x="401" y="1058"/>
                    </a:lnTo>
                    <a:lnTo>
                      <a:pt x="401" y="1050"/>
                    </a:lnTo>
                    <a:lnTo>
                      <a:pt x="401" y="1041"/>
                    </a:lnTo>
                    <a:lnTo>
                      <a:pt x="401" y="1033"/>
                    </a:lnTo>
                    <a:lnTo>
                      <a:pt x="400" y="1024"/>
                    </a:lnTo>
                    <a:lnTo>
                      <a:pt x="397" y="1007"/>
                    </a:lnTo>
                    <a:lnTo>
                      <a:pt x="392" y="990"/>
                    </a:lnTo>
                    <a:lnTo>
                      <a:pt x="381" y="954"/>
                    </a:lnTo>
                    <a:lnTo>
                      <a:pt x="368" y="919"/>
                    </a:lnTo>
                    <a:lnTo>
                      <a:pt x="361" y="902"/>
                    </a:lnTo>
                    <a:lnTo>
                      <a:pt x="356" y="885"/>
                    </a:lnTo>
                    <a:lnTo>
                      <a:pt x="352" y="867"/>
                    </a:lnTo>
                    <a:lnTo>
                      <a:pt x="349" y="851"/>
                    </a:lnTo>
                    <a:lnTo>
                      <a:pt x="321" y="835"/>
                    </a:lnTo>
                    <a:lnTo>
                      <a:pt x="296" y="818"/>
                    </a:lnTo>
                    <a:lnTo>
                      <a:pt x="272" y="799"/>
                    </a:lnTo>
                    <a:lnTo>
                      <a:pt x="251" y="780"/>
                    </a:lnTo>
                    <a:lnTo>
                      <a:pt x="230" y="760"/>
                    </a:lnTo>
                    <a:lnTo>
                      <a:pt x="212" y="740"/>
                    </a:lnTo>
                    <a:lnTo>
                      <a:pt x="196" y="718"/>
                    </a:lnTo>
                    <a:lnTo>
                      <a:pt x="181" y="697"/>
                    </a:lnTo>
                    <a:lnTo>
                      <a:pt x="168" y="674"/>
                    </a:lnTo>
                    <a:lnTo>
                      <a:pt x="156" y="651"/>
                    </a:lnTo>
                    <a:lnTo>
                      <a:pt x="145" y="627"/>
                    </a:lnTo>
                    <a:lnTo>
                      <a:pt x="135" y="604"/>
                    </a:lnTo>
                    <a:lnTo>
                      <a:pt x="126" y="580"/>
                    </a:lnTo>
                    <a:lnTo>
                      <a:pt x="118" y="555"/>
                    </a:lnTo>
                    <a:lnTo>
                      <a:pt x="111" y="530"/>
                    </a:lnTo>
                    <a:lnTo>
                      <a:pt x="104" y="505"/>
                    </a:lnTo>
                    <a:lnTo>
                      <a:pt x="93" y="453"/>
                    </a:lnTo>
                    <a:lnTo>
                      <a:pt x="82" y="403"/>
                    </a:lnTo>
                    <a:lnTo>
                      <a:pt x="73" y="351"/>
                    </a:lnTo>
                    <a:lnTo>
                      <a:pt x="62" y="299"/>
                    </a:lnTo>
                    <a:lnTo>
                      <a:pt x="56" y="273"/>
                    </a:lnTo>
                    <a:lnTo>
                      <a:pt x="50" y="248"/>
                    </a:lnTo>
                    <a:lnTo>
                      <a:pt x="44" y="223"/>
                    </a:lnTo>
                    <a:lnTo>
                      <a:pt x="37" y="198"/>
                    </a:lnTo>
                    <a:lnTo>
                      <a:pt x="29" y="174"/>
                    </a:lnTo>
                    <a:lnTo>
                      <a:pt x="20" y="149"/>
                    </a:lnTo>
                    <a:lnTo>
                      <a:pt x="11" y="125"/>
                    </a:lnTo>
                    <a:lnTo>
                      <a:pt x="0" y="102"/>
                    </a:lnTo>
                    <a:lnTo>
                      <a:pt x="8" y="78"/>
                    </a:lnTo>
                    <a:lnTo>
                      <a:pt x="16" y="59"/>
                    </a:lnTo>
                    <a:lnTo>
                      <a:pt x="24" y="42"/>
                    </a:lnTo>
                    <a:lnTo>
                      <a:pt x="32" y="28"/>
                    </a:lnTo>
                    <a:lnTo>
                      <a:pt x="40" y="17"/>
                    </a:lnTo>
                    <a:lnTo>
                      <a:pt x="48" y="9"/>
                    </a:lnTo>
                    <a:lnTo>
                      <a:pt x="57" y="4"/>
                    </a:lnTo>
                    <a:lnTo>
                      <a:pt x="66" y="1"/>
                    </a:lnTo>
                    <a:lnTo>
                      <a:pt x="75" y="0"/>
                    </a:lnTo>
                    <a:lnTo>
                      <a:pt x="84" y="1"/>
                    </a:lnTo>
                    <a:lnTo>
                      <a:pt x="93" y="4"/>
                    </a:lnTo>
                    <a:lnTo>
                      <a:pt x="102" y="9"/>
                    </a:lnTo>
                    <a:lnTo>
                      <a:pt x="111" y="16"/>
                    </a:lnTo>
                    <a:lnTo>
                      <a:pt x="120" y="24"/>
                    </a:lnTo>
                    <a:lnTo>
                      <a:pt x="129" y="34"/>
                    </a:lnTo>
                    <a:lnTo>
                      <a:pt x="138" y="45"/>
                    </a:lnTo>
                    <a:lnTo>
                      <a:pt x="155" y="69"/>
                    </a:lnTo>
                    <a:lnTo>
                      <a:pt x="172" y="96"/>
                    </a:lnTo>
                    <a:lnTo>
                      <a:pt x="189" y="125"/>
                    </a:lnTo>
                    <a:lnTo>
                      <a:pt x="205" y="155"/>
                    </a:lnTo>
                    <a:lnTo>
                      <a:pt x="220" y="183"/>
                    </a:lnTo>
                    <a:lnTo>
                      <a:pt x="234" y="210"/>
                    </a:lnTo>
                    <a:lnTo>
                      <a:pt x="248" y="233"/>
                    </a:lnTo>
                    <a:lnTo>
                      <a:pt x="260" y="25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9" name="Freeform 90">
                <a:extLst>
                  <a:ext uri="{FF2B5EF4-FFF2-40B4-BE49-F238E27FC236}">
                    <a16:creationId xmlns:a16="http://schemas.microsoft.com/office/drawing/2014/main" id="{441B3418-EBBE-42A1-B40D-C3E2E63194D5}"/>
                  </a:ext>
                </a:extLst>
              </p:cNvPr>
              <p:cNvSpPr>
                <a:spLocks/>
              </p:cNvSpPr>
              <p:nvPr/>
            </p:nvSpPr>
            <p:spPr bwMode="auto">
              <a:xfrm>
                <a:off x="4465" y="2539"/>
                <a:ext cx="98" cy="52"/>
              </a:xfrm>
              <a:custGeom>
                <a:avLst/>
                <a:gdLst>
                  <a:gd name="T0" fmla="*/ 0 w 687"/>
                  <a:gd name="T1" fmla="*/ 0 h 567"/>
                  <a:gd name="T2" fmla="*/ 0 w 687"/>
                  <a:gd name="T3" fmla="*/ 0 h 567"/>
                  <a:gd name="T4" fmla="*/ 0 w 687"/>
                  <a:gd name="T5" fmla="*/ 0 h 567"/>
                  <a:gd name="T6" fmla="*/ 0 w 687"/>
                  <a:gd name="T7" fmla="*/ 0 h 567"/>
                  <a:gd name="T8" fmla="*/ 0 w 687"/>
                  <a:gd name="T9" fmla="*/ 0 h 567"/>
                  <a:gd name="T10" fmla="*/ 0 w 687"/>
                  <a:gd name="T11" fmla="*/ 0 h 567"/>
                  <a:gd name="T12" fmla="*/ 0 w 687"/>
                  <a:gd name="T13" fmla="*/ 0 h 567"/>
                  <a:gd name="T14" fmla="*/ 0 w 687"/>
                  <a:gd name="T15" fmla="*/ 0 h 567"/>
                  <a:gd name="T16" fmla="*/ 0 w 687"/>
                  <a:gd name="T17" fmla="*/ 0 h 567"/>
                  <a:gd name="T18" fmla="*/ 0 w 687"/>
                  <a:gd name="T19" fmla="*/ 0 h 567"/>
                  <a:gd name="T20" fmla="*/ 0 w 687"/>
                  <a:gd name="T21" fmla="*/ 0 h 567"/>
                  <a:gd name="T22" fmla="*/ 0 w 687"/>
                  <a:gd name="T23" fmla="*/ 0 h 567"/>
                  <a:gd name="T24" fmla="*/ 0 w 687"/>
                  <a:gd name="T25" fmla="*/ 0 h 567"/>
                  <a:gd name="T26" fmla="*/ 0 w 687"/>
                  <a:gd name="T27" fmla="*/ 0 h 567"/>
                  <a:gd name="T28" fmla="*/ 0 w 687"/>
                  <a:gd name="T29" fmla="*/ 0 h 567"/>
                  <a:gd name="T30" fmla="*/ 0 w 687"/>
                  <a:gd name="T31" fmla="*/ 0 h 567"/>
                  <a:gd name="T32" fmla="*/ 0 w 687"/>
                  <a:gd name="T33" fmla="*/ 0 h 567"/>
                  <a:gd name="T34" fmla="*/ 0 w 687"/>
                  <a:gd name="T35" fmla="*/ 0 h 567"/>
                  <a:gd name="T36" fmla="*/ 0 w 687"/>
                  <a:gd name="T37" fmla="*/ 0 h 567"/>
                  <a:gd name="T38" fmla="*/ 0 w 687"/>
                  <a:gd name="T39" fmla="*/ 0 h 567"/>
                  <a:gd name="T40" fmla="*/ 0 w 687"/>
                  <a:gd name="T41" fmla="*/ 0 h 567"/>
                  <a:gd name="T42" fmla="*/ 0 w 687"/>
                  <a:gd name="T43" fmla="*/ 0 h 567"/>
                  <a:gd name="T44" fmla="*/ 0 w 687"/>
                  <a:gd name="T45" fmla="*/ 0 h 567"/>
                  <a:gd name="T46" fmla="*/ 0 w 687"/>
                  <a:gd name="T47" fmla="*/ 0 h 567"/>
                  <a:gd name="T48" fmla="*/ 0 w 687"/>
                  <a:gd name="T49" fmla="*/ 0 h 567"/>
                  <a:gd name="T50" fmla="*/ 0 w 687"/>
                  <a:gd name="T51" fmla="*/ 0 h 567"/>
                  <a:gd name="T52" fmla="*/ 0 w 687"/>
                  <a:gd name="T53" fmla="*/ 0 h 567"/>
                  <a:gd name="T54" fmla="*/ 0 w 687"/>
                  <a:gd name="T55" fmla="*/ 0 h 567"/>
                  <a:gd name="T56" fmla="*/ 0 w 687"/>
                  <a:gd name="T57" fmla="*/ 0 h 567"/>
                  <a:gd name="T58" fmla="*/ 0 w 687"/>
                  <a:gd name="T59" fmla="*/ 0 h 567"/>
                  <a:gd name="T60" fmla="*/ 0 w 687"/>
                  <a:gd name="T61" fmla="*/ 0 h 567"/>
                  <a:gd name="T62" fmla="*/ 0 w 687"/>
                  <a:gd name="T63" fmla="*/ 0 h 567"/>
                  <a:gd name="T64" fmla="*/ 0 w 687"/>
                  <a:gd name="T65" fmla="*/ 0 h 567"/>
                  <a:gd name="T66" fmla="*/ 0 w 687"/>
                  <a:gd name="T67" fmla="*/ 0 h 567"/>
                  <a:gd name="T68" fmla="*/ 0 w 687"/>
                  <a:gd name="T69" fmla="*/ 0 h 567"/>
                  <a:gd name="T70" fmla="*/ 0 w 687"/>
                  <a:gd name="T71" fmla="*/ 0 h 5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7" h="567">
                    <a:moveTo>
                      <a:pt x="687" y="352"/>
                    </a:moveTo>
                    <a:lnTo>
                      <a:pt x="677" y="348"/>
                    </a:lnTo>
                    <a:lnTo>
                      <a:pt x="662" y="340"/>
                    </a:lnTo>
                    <a:lnTo>
                      <a:pt x="644" y="332"/>
                    </a:lnTo>
                    <a:lnTo>
                      <a:pt x="623" y="323"/>
                    </a:lnTo>
                    <a:lnTo>
                      <a:pt x="599" y="315"/>
                    </a:lnTo>
                    <a:lnTo>
                      <a:pt x="575" y="311"/>
                    </a:lnTo>
                    <a:lnTo>
                      <a:pt x="563" y="309"/>
                    </a:lnTo>
                    <a:lnTo>
                      <a:pt x="550" y="308"/>
                    </a:lnTo>
                    <a:lnTo>
                      <a:pt x="539" y="309"/>
                    </a:lnTo>
                    <a:lnTo>
                      <a:pt x="527" y="310"/>
                    </a:lnTo>
                    <a:lnTo>
                      <a:pt x="497" y="349"/>
                    </a:lnTo>
                    <a:lnTo>
                      <a:pt x="464" y="392"/>
                    </a:lnTo>
                    <a:lnTo>
                      <a:pt x="448" y="415"/>
                    </a:lnTo>
                    <a:lnTo>
                      <a:pt x="430" y="436"/>
                    </a:lnTo>
                    <a:lnTo>
                      <a:pt x="413" y="458"/>
                    </a:lnTo>
                    <a:lnTo>
                      <a:pt x="395" y="479"/>
                    </a:lnTo>
                    <a:lnTo>
                      <a:pt x="376" y="498"/>
                    </a:lnTo>
                    <a:lnTo>
                      <a:pt x="357" y="515"/>
                    </a:lnTo>
                    <a:lnTo>
                      <a:pt x="338" y="532"/>
                    </a:lnTo>
                    <a:lnTo>
                      <a:pt x="319" y="545"/>
                    </a:lnTo>
                    <a:lnTo>
                      <a:pt x="309" y="550"/>
                    </a:lnTo>
                    <a:lnTo>
                      <a:pt x="299" y="555"/>
                    </a:lnTo>
                    <a:lnTo>
                      <a:pt x="289" y="560"/>
                    </a:lnTo>
                    <a:lnTo>
                      <a:pt x="279" y="563"/>
                    </a:lnTo>
                    <a:lnTo>
                      <a:pt x="269" y="565"/>
                    </a:lnTo>
                    <a:lnTo>
                      <a:pt x="259" y="567"/>
                    </a:lnTo>
                    <a:lnTo>
                      <a:pt x="249" y="567"/>
                    </a:lnTo>
                    <a:lnTo>
                      <a:pt x="239" y="567"/>
                    </a:lnTo>
                    <a:lnTo>
                      <a:pt x="217" y="547"/>
                    </a:lnTo>
                    <a:lnTo>
                      <a:pt x="192" y="527"/>
                    </a:lnTo>
                    <a:lnTo>
                      <a:pt x="167" y="508"/>
                    </a:lnTo>
                    <a:lnTo>
                      <a:pt x="141" y="488"/>
                    </a:lnTo>
                    <a:lnTo>
                      <a:pt x="114" y="469"/>
                    </a:lnTo>
                    <a:lnTo>
                      <a:pt x="89" y="448"/>
                    </a:lnTo>
                    <a:lnTo>
                      <a:pt x="77" y="439"/>
                    </a:lnTo>
                    <a:lnTo>
                      <a:pt x="66" y="428"/>
                    </a:lnTo>
                    <a:lnTo>
                      <a:pt x="55" y="417"/>
                    </a:lnTo>
                    <a:lnTo>
                      <a:pt x="45" y="406"/>
                    </a:lnTo>
                    <a:lnTo>
                      <a:pt x="36" y="395"/>
                    </a:lnTo>
                    <a:lnTo>
                      <a:pt x="26" y="384"/>
                    </a:lnTo>
                    <a:lnTo>
                      <a:pt x="19" y="372"/>
                    </a:lnTo>
                    <a:lnTo>
                      <a:pt x="12" y="360"/>
                    </a:lnTo>
                    <a:lnTo>
                      <a:pt x="7" y="348"/>
                    </a:lnTo>
                    <a:lnTo>
                      <a:pt x="3" y="335"/>
                    </a:lnTo>
                    <a:lnTo>
                      <a:pt x="1" y="322"/>
                    </a:lnTo>
                    <a:lnTo>
                      <a:pt x="0" y="308"/>
                    </a:lnTo>
                    <a:lnTo>
                      <a:pt x="1" y="294"/>
                    </a:lnTo>
                    <a:lnTo>
                      <a:pt x="3" y="280"/>
                    </a:lnTo>
                    <a:lnTo>
                      <a:pt x="7" y="265"/>
                    </a:lnTo>
                    <a:lnTo>
                      <a:pt x="14" y="248"/>
                    </a:lnTo>
                    <a:lnTo>
                      <a:pt x="22" y="233"/>
                    </a:lnTo>
                    <a:lnTo>
                      <a:pt x="32" y="216"/>
                    </a:lnTo>
                    <a:lnTo>
                      <a:pt x="45" y="199"/>
                    </a:lnTo>
                    <a:lnTo>
                      <a:pt x="60" y="181"/>
                    </a:lnTo>
                    <a:lnTo>
                      <a:pt x="578" y="0"/>
                    </a:lnTo>
                    <a:lnTo>
                      <a:pt x="575" y="20"/>
                    </a:lnTo>
                    <a:lnTo>
                      <a:pt x="574" y="41"/>
                    </a:lnTo>
                    <a:lnTo>
                      <a:pt x="574" y="64"/>
                    </a:lnTo>
                    <a:lnTo>
                      <a:pt x="575" y="86"/>
                    </a:lnTo>
                    <a:lnTo>
                      <a:pt x="578" y="109"/>
                    </a:lnTo>
                    <a:lnTo>
                      <a:pt x="583" y="133"/>
                    </a:lnTo>
                    <a:lnTo>
                      <a:pt x="588" y="157"/>
                    </a:lnTo>
                    <a:lnTo>
                      <a:pt x="595" y="180"/>
                    </a:lnTo>
                    <a:lnTo>
                      <a:pt x="603" y="204"/>
                    </a:lnTo>
                    <a:lnTo>
                      <a:pt x="612" y="227"/>
                    </a:lnTo>
                    <a:lnTo>
                      <a:pt x="622" y="249"/>
                    </a:lnTo>
                    <a:lnTo>
                      <a:pt x="634" y="272"/>
                    </a:lnTo>
                    <a:lnTo>
                      <a:pt x="646" y="294"/>
                    </a:lnTo>
                    <a:lnTo>
                      <a:pt x="659" y="314"/>
                    </a:lnTo>
                    <a:lnTo>
                      <a:pt x="672" y="334"/>
                    </a:lnTo>
                    <a:lnTo>
                      <a:pt x="687" y="35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0" name="Freeform 91">
                <a:extLst>
                  <a:ext uri="{FF2B5EF4-FFF2-40B4-BE49-F238E27FC236}">
                    <a16:creationId xmlns:a16="http://schemas.microsoft.com/office/drawing/2014/main" id="{D79608A8-9F2C-4DDE-90C5-CDB4D7F6284A}"/>
                  </a:ext>
                </a:extLst>
              </p:cNvPr>
              <p:cNvSpPr>
                <a:spLocks/>
              </p:cNvSpPr>
              <p:nvPr/>
            </p:nvSpPr>
            <p:spPr bwMode="auto">
              <a:xfrm>
                <a:off x="3759" y="2550"/>
                <a:ext cx="12" cy="6"/>
              </a:xfrm>
              <a:custGeom>
                <a:avLst/>
                <a:gdLst>
                  <a:gd name="T0" fmla="*/ 0 w 81"/>
                  <a:gd name="T1" fmla="*/ 0 h 64"/>
                  <a:gd name="T2" fmla="*/ 0 w 81"/>
                  <a:gd name="T3" fmla="*/ 0 h 64"/>
                  <a:gd name="T4" fmla="*/ 0 w 81"/>
                  <a:gd name="T5" fmla="*/ 0 h 64"/>
                  <a:gd name="T6" fmla="*/ 0 w 81"/>
                  <a:gd name="T7" fmla="*/ 0 h 64"/>
                  <a:gd name="T8" fmla="*/ 0 w 81"/>
                  <a:gd name="T9" fmla="*/ 0 h 64"/>
                  <a:gd name="T10" fmla="*/ 0 w 81"/>
                  <a:gd name="T11" fmla="*/ 0 h 64"/>
                  <a:gd name="T12" fmla="*/ 0 w 81"/>
                  <a:gd name="T13" fmla="*/ 0 h 64"/>
                  <a:gd name="T14" fmla="*/ 0 w 81"/>
                  <a:gd name="T15" fmla="*/ 0 h 64"/>
                  <a:gd name="T16" fmla="*/ 0 w 81"/>
                  <a:gd name="T17" fmla="*/ 0 h 64"/>
                  <a:gd name="T18" fmla="*/ 0 w 81"/>
                  <a:gd name="T19" fmla="*/ 0 h 64"/>
                  <a:gd name="T20" fmla="*/ 0 w 81"/>
                  <a:gd name="T21" fmla="*/ 0 h 64"/>
                  <a:gd name="T22" fmla="*/ 0 w 81"/>
                  <a:gd name="T23" fmla="*/ 0 h 64"/>
                  <a:gd name="T24" fmla="*/ 0 w 81"/>
                  <a:gd name="T25" fmla="*/ 0 h 64"/>
                  <a:gd name="T26" fmla="*/ 0 w 81"/>
                  <a:gd name="T27" fmla="*/ 0 h 64"/>
                  <a:gd name="T28" fmla="*/ 0 w 81"/>
                  <a:gd name="T29" fmla="*/ 0 h 64"/>
                  <a:gd name="T30" fmla="*/ 0 w 81"/>
                  <a:gd name="T31" fmla="*/ 0 h 64"/>
                  <a:gd name="T32" fmla="*/ 0 w 81"/>
                  <a:gd name="T33" fmla="*/ 0 h 64"/>
                  <a:gd name="T34" fmla="*/ 0 w 81"/>
                  <a:gd name="T35" fmla="*/ 0 h 64"/>
                  <a:gd name="T36" fmla="*/ 0 w 81"/>
                  <a:gd name="T37" fmla="*/ 0 h 64"/>
                  <a:gd name="T38" fmla="*/ 0 w 81"/>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1" h="64">
                    <a:moveTo>
                      <a:pt x="81" y="21"/>
                    </a:moveTo>
                    <a:lnTo>
                      <a:pt x="80" y="29"/>
                    </a:lnTo>
                    <a:lnTo>
                      <a:pt x="79" y="35"/>
                    </a:lnTo>
                    <a:lnTo>
                      <a:pt x="77" y="42"/>
                    </a:lnTo>
                    <a:lnTo>
                      <a:pt x="74" y="47"/>
                    </a:lnTo>
                    <a:lnTo>
                      <a:pt x="71" y="51"/>
                    </a:lnTo>
                    <a:lnTo>
                      <a:pt x="68" y="56"/>
                    </a:lnTo>
                    <a:lnTo>
                      <a:pt x="64" y="60"/>
                    </a:lnTo>
                    <a:lnTo>
                      <a:pt x="60" y="64"/>
                    </a:lnTo>
                    <a:lnTo>
                      <a:pt x="0" y="0"/>
                    </a:lnTo>
                    <a:lnTo>
                      <a:pt x="11" y="3"/>
                    </a:lnTo>
                    <a:lnTo>
                      <a:pt x="22" y="4"/>
                    </a:lnTo>
                    <a:lnTo>
                      <a:pt x="33" y="3"/>
                    </a:lnTo>
                    <a:lnTo>
                      <a:pt x="44" y="3"/>
                    </a:lnTo>
                    <a:lnTo>
                      <a:pt x="54" y="4"/>
                    </a:lnTo>
                    <a:lnTo>
                      <a:pt x="64" y="6"/>
                    </a:lnTo>
                    <a:lnTo>
                      <a:pt x="68" y="8"/>
                    </a:lnTo>
                    <a:lnTo>
                      <a:pt x="73" y="11"/>
                    </a:lnTo>
                    <a:lnTo>
                      <a:pt x="77" y="16"/>
                    </a:lnTo>
                    <a:lnTo>
                      <a:pt x="81"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1" name="Freeform 92">
                <a:extLst>
                  <a:ext uri="{FF2B5EF4-FFF2-40B4-BE49-F238E27FC236}">
                    <a16:creationId xmlns:a16="http://schemas.microsoft.com/office/drawing/2014/main" id="{18BAADC1-6DCA-4EE9-A79E-D129421408E4}"/>
                  </a:ext>
                </a:extLst>
              </p:cNvPr>
              <p:cNvSpPr>
                <a:spLocks/>
              </p:cNvSpPr>
              <p:nvPr/>
            </p:nvSpPr>
            <p:spPr bwMode="auto">
              <a:xfrm>
                <a:off x="4009" y="2552"/>
                <a:ext cx="36" cy="49"/>
              </a:xfrm>
              <a:custGeom>
                <a:avLst/>
                <a:gdLst>
                  <a:gd name="T0" fmla="*/ 0 w 254"/>
                  <a:gd name="T1" fmla="*/ 0 h 547"/>
                  <a:gd name="T2" fmla="*/ 0 w 254"/>
                  <a:gd name="T3" fmla="*/ 0 h 547"/>
                  <a:gd name="T4" fmla="*/ 0 w 254"/>
                  <a:gd name="T5" fmla="*/ 0 h 547"/>
                  <a:gd name="T6" fmla="*/ 0 w 254"/>
                  <a:gd name="T7" fmla="*/ 0 h 547"/>
                  <a:gd name="T8" fmla="*/ 0 w 254"/>
                  <a:gd name="T9" fmla="*/ 0 h 547"/>
                  <a:gd name="T10" fmla="*/ 0 w 254"/>
                  <a:gd name="T11" fmla="*/ 0 h 547"/>
                  <a:gd name="T12" fmla="*/ 0 w 254"/>
                  <a:gd name="T13" fmla="*/ 0 h 547"/>
                  <a:gd name="T14" fmla="*/ 0 w 254"/>
                  <a:gd name="T15" fmla="*/ 0 h 547"/>
                  <a:gd name="T16" fmla="*/ 0 w 254"/>
                  <a:gd name="T17" fmla="*/ 0 h 547"/>
                  <a:gd name="T18" fmla="*/ 0 w 254"/>
                  <a:gd name="T19" fmla="*/ 0 h 547"/>
                  <a:gd name="T20" fmla="*/ 0 w 254"/>
                  <a:gd name="T21" fmla="*/ 0 h 547"/>
                  <a:gd name="T22" fmla="*/ 0 w 254"/>
                  <a:gd name="T23" fmla="*/ 0 h 547"/>
                  <a:gd name="T24" fmla="*/ 0 w 254"/>
                  <a:gd name="T25" fmla="*/ 0 h 547"/>
                  <a:gd name="T26" fmla="*/ 0 w 254"/>
                  <a:gd name="T27" fmla="*/ 0 h 547"/>
                  <a:gd name="T28" fmla="*/ 0 w 254"/>
                  <a:gd name="T29" fmla="*/ 0 h 547"/>
                  <a:gd name="T30" fmla="*/ 0 w 254"/>
                  <a:gd name="T31" fmla="*/ 0 h 547"/>
                  <a:gd name="T32" fmla="*/ 0 w 254"/>
                  <a:gd name="T33" fmla="*/ 0 h 547"/>
                  <a:gd name="T34" fmla="*/ 0 w 254"/>
                  <a:gd name="T35" fmla="*/ 0 h 547"/>
                  <a:gd name="T36" fmla="*/ 0 w 254"/>
                  <a:gd name="T37" fmla="*/ 0 h 547"/>
                  <a:gd name="T38" fmla="*/ 0 w 254"/>
                  <a:gd name="T39" fmla="*/ 0 h 547"/>
                  <a:gd name="T40" fmla="*/ 0 w 254"/>
                  <a:gd name="T41" fmla="*/ 0 h 547"/>
                  <a:gd name="T42" fmla="*/ 0 w 254"/>
                  <a:gd name="T43" fmla="*/ 0 h 547"/>
                  <a:gd name="T44" fmla="*/ 0 w 254"/>
                  <a:gd name="T45" fmla="*/ 0 h 547"/>
                  <a:gd name="T46" fmla="*/ 0 w 254"/>
                  <a:gd name="T47" fmla="*/ 0 h 547"/>
                  <a:gd name="T48" fmla="*/ 0 w 254"/>
                  <a:gd name="T49" fmla="*/ 0 h 547"/>
                  <a:gd name="T50" fmla="*/ 0 w 254"/>
                  <a:gd name="T51" fmla="*/ 0 h 547"/>
                  <a:gd name="T52" fmla="*/ 0 w 254"/>
                  <a:gd name="T53" fmla="*/ 0 h 547"/>
                  <a:gd name="T54" fmla="*/ 0 w 254"/>
                  <a:gd name="T55" fmla="*/ 0 h 547"/>
                  <a:gd name="T56" fmla="*/ 0 w 254"/>
                  <a:gd name="T57" fmla="*/ 0 h 547"/>
                  <a:gd name="T58" fmla="*/ 0 w 254"/>
                  <a:gd name="T59" fmla="*/ 0 h 547"/>
                  <a:gd name="T60" fmla="*/ 0 w 254"/>
                  <a:gd name="T61" fmla="*/ 0 h 547"/>
                  <a:gd name="T62" fmla="*/ 0 w 254"/>
                  <a:gd name="T63" fmla="*/ 0 h 547"/>
                  <a:gd name="T64" fmla="*/ 0 w 254"/>
                  <a:gd name="T65" fmla="*/ 0 h 547"/>
                  <a:gd name="T66" fmla="*/ 0 w 254"/>
                  <a:gd name="T67" fmla="*/ 0 h 547"/>
                  <a:gd name="T68" fmla="*/ 0 w 254"/>
                  <a:gd name="T69" fmla="*/ 0 h 547"/>
                  <a:gd name="T70" fmla="*/ 0 w 254"/>
                  <a:gd name="T71" fmla="*/ 0 h 547"/>
                  <a:gd name="T72" fmla="*/ 0 w 254"/>
                  <a:gd name="T73" fmla="*/ 0 h 547"/>
                  <a:gd name="T74" fmla="*/ 0 w 254"/>
                  <a:gd name="T75" fmla="*/ 0 h 547"/>
                  <a:gd name="T76" fmla="*/ 0 w 254"/>
                  <a:gd name="T77" fmla="*/ 0 h 547"/>
                  <a:gd name="T78" fmla="*/ 0 w 254"/>
                  <a:gd name="T79" fmla="*/ 0 h 547"/>
                  <a:gd name="T80" fmla="*/ 0 w 254"/>
                  <a:gd name="T81" fmla="*/ 0 h 547"/>
                  <a:gd name="T82" fmla="*/ 0 w 254"/>
                  <a:gd name="T83" fmla="*/ 0 h 547"/>
                  <a:gd name="T84" fmla="*/ 0 w 254"/>
                  <a:gd name="T85" fmla="*/ 0 h 547"/>
                  <a:gd name="T86" fmla="*/ 0 w 254"/>
                  <a:gd name="T87" fmla="*/ 0 h 547"/>
                  <a:gd name="T88" fmla="*/ 0 w 254"/>
                  <a:gd name="T89" fmla="*/ 0 h 547"/>
                  <a:gd name="T90" fmla="*/ 0 w 254"/>
                  <a:gd name="T91" fmla="*/ 0 h 547"/>
                  <a:gd name="T92" fmla="*/ 0 w 254"/>
                  <a:gd name="T93" fmla="*/ 0 h 547"/>
                  <a:gd name="T94" fmla="*/ 0 w 254"/>
                  <a:gd name="T95" fmla="*/ 0 h 547"/>
                  <a:gd name="T96" fmla="*/ 0 w 254"/>
                  <a:gd name="T97" fmla="*/ 0 h 547"/>
                  <a:gd name="T98" fmla="*/ 0 w 254"/>
                  <a:gd name="T99" fmla="*/ 0 h 547"/>
                  <a:gd name="T100" fmla="*/ 0 w 254"/>
                  <a:gd name="T101" fmla="*/ 0 h 547"/>
                  <a:gd name="T102" fmla="*/ 0 w 254"/>
                  <a:gd name="T103" fmla="*/ 0 h 547"/>
                  <a:gd name="T104" fmla="*/ 0 w 254"/>
                  <a:gd name="T105" fmla="*/ 0 h 547"/>
                  <a:gd name="T106" fmla="*/ 0 w 254"/>
                  <a:gd name="T107" fmla="*/ 0 h 5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4" h="547">
                    <a:moveTo>
                      <a:pt x="254" y="450"/>
                    </a:moveTo>
                    <a:lnTo>
                      <a:pt x="104" y="547"/>
                    </a:lnTo>
                    <a:lnTo>
                      <a:pt x="87" y="507"/>
                    </a:lnTo>
                    <a:lnTo>
                      <a:pt x="65" y="463"/>
                    </a:lnTo>
                    <a:lnTo>
                      <a:pt x="55" y="439"/>
                    </a:lnTo>
                    <a:lnTo>
                      <a:pt x="44" y="415"/>
                    </a:lnTo>
                    <a:lnTo>
                      <a:pt x="34" y="390"/>
                    </a:lnTo>
                    <a:lnTo>
                      <a:pt x="25" y="365"/>
                    </a:lnTo>
                    <a:lnTo>
                      <a:pt x="17" y="342"/>
                    </a:lnTo>
                    <a:lnTo>
                      <a:pt x="10" y="317"/>
                    </a:lnTo>
                    <a:lnTo>
                      <a:pt x="5" y="294"/>
                    </a:lnTo>
                    <a:lnTo>
                      <a:pt x="1" y="271"/>
                    </a:lnTo>
                    <a:lnTo>
                      <a:pt x="0" y="260"/>
                    </a:lnTo>
                    <a:lnTo>
                      <a:pt x="0" y="250"/>
                    </a:lnTo>
                    <a:lnTo>
                      <a:pt x="1" y="239"/>
                    </a:lnTo>
                    <a:lnTo>
                      <a:pt x="2" y="229"/>
                    </a:lnTo>
                    <a:lnTo>
                      <a:pt x="4" y="220"/>
                    </a:lnTo>
                    <a:lnTo>
                      <a:pt x="6" y="210"/>
                    </a:lnTo>
                    <a:lnTo>
                      <a:pt x="10" y="201"/>
                    </a:lnTo>
                    <a:lnTo>
                      <a:pt x="14" y="194"/>
                    </a:lnTo>
                    <a:lnTo>
                      <a:pt x="17" y="189"/>
                    </a:lnTo>
                    <a:lnTo>
                      <a:pt x="20" y="184"/>
                    </a:lnTo>
                    <a:lnTo>
                      <a:pt x="23" y="178"/>
                    </a:lnTo>
                    <a:lnTo>
                      <a:pt x="25" y="172"/>
                    </a:lnTo>
                    <a:lnTo>
                      <a:pt x="28" y="159"/>
                    </a:lnTo>
                    <a:lnTo>
                      <a:pt x="31" y="144"/>
                    </a:lnTo>
                    <a:lnTo>
                      <a:pt x="34" y="110"/>
                    </a:lnTo>
                    <a:lnTo>
                      <a:pt x="39" y="77"/>
                    </a:lnTo>
                    <a:lnTo>
                      <a:pt x="42" y="61"/>
                    </a:lnTo>
                    <a:lnTo>
                      <a:pt x="47" y="46"/>
                    </a:lnTo>
                    <a:lnTo>
                      <a:pt x="49" y="38"/>
                    </a:lnTo>
                    <a:lnTo>
                      <a:pt x="53" y="32"/>
                    </a:lnTo>
                    <a:lnTo>
                      <a:pt x="57" y="26"/>
                    </a:lnTo>
                    <a:lnTo>
                      <a:pt x="61" y="20"/>
                    </a:lnTo>
                    <a:lnTo>
                      <a:pt x="66" y="15"/>
                    </a:lnTo>
                    <a:lnTo>
                      <a:pt x="73" y="11"/>
                    </a:lnTo>
                    <a:lnTo>
                      <a:pt x="79" y="7"/>
                    </a:lnTo>
                    <a:lnTo>
                      <a:pt x="87" y="4"/>
                    </a:lnTo>
                    <a:lnTo>
                      <a:pt x="95" y="2"/>
                    </a:lnTo>
                    <a:lnTo>
                      <a:pt x="103" y="0"/>
                    </a:lnTo>
                    <a:lnTo>
                      <a:pt x="113" y="0"/>
                    </a:lnTo>
                    <a:lnTo>
                      <a:pt x="124" y="0"/>
                    </a:lnTo>
                    <a:lnTo>
                      <a:pt x="136" y="27"/>
                    </a:lnTo>
                    <a:lnTo>
                      <a:pt x="148" y="53"/>
                    </a:lnTo>
                    <a:lnTo>
                      <a:pt x="158" y="80"/>
                    </a:lnTo>
                    <a:lnTo>
                      <a:pt x="168" y="107"/>
                    </a:lnTo>
                    <a:lnTo>
                      <a:pt x="176" y="134"/>
                    </a:lnTo>
                    <a:lnTo>
                      <a:pt x="185" y="161"/>
                    </a:lnTo>
                    <a:lnTo>
                      <a:pt x="192" y="189"/>
                    </a:lnTo>
                    <a:lnTo>
                      <a:pt x="199" y="217"/>
                    </a:lnTo>
                    <a:lnTo>
                      <a:pt x="213" y="274"/>
                    </a:lnTo>
                    <a:lnTo>
                      <a:pt x="226" y="332"/>
                    </a:lnTo>
                    <a:lnTo>
                      <a:pt x="239" y="390"/>
                    </a:lnTo>
                    <a:lnTo>
                      <a:pt x="254" y="450"/>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2" name="Freeform 93">
                <a:extLst>
                  <a:ext uri="{FF2B5EF4-FFF2-40B4-BE49-F238E27FC236}">
                    <a16:creationId xmlns:a16="http://schemas.microsoft.com/office/drawing/2014/main" id="{954F389F-0292-4BEC-8C36-134EE6EF43FA}"/>
                  </a:ext>
                </a:extLst>
              </p:cNvPr>
              <p:cNvSpPr>
                <a:spLocks/>
              </p:cNvSpPr>
              <p:nvPr/>
            </p:nvSpPr>
            <p:spPr bwMode="auto">
              <a:xfrm>
                <a:off x="3832" y="2556"/>
                <a:ext cx="141" cy="78"/>
              </a:xfrm>
              <a:custGeom>
                <a:avLst/>
                <a:gdLst>
                  <a:gd name="T0" fmla="*/ 0 w 986"/>
                  <a:gd name="T1" fmla="*/ 0 h 867"/>
                  <a:gd name="T2" fmla="*/ 0 w 986"/>
                  <a:gd name="T3" fmla="*/ 0 h 867"/>
                  <a:gd name="T4" fmla="*/ 0 w 986"/>
                  <a:gd name="T5" fmla="*/ 0 h 867"/>
                  <a:gd name="T6" fmla="*/ 0 w 986"/>
                  <a:gd name="T7" fmla="*/ 0 h 867"/>
                  <a:gd name="T8" fmla="*/ 0 w 986"/>
                  <a:gd name="T9" fmla="*/ 0 h 867"/>
                  <a:gd name="T10" fmla="*/ 0 w 986"/>
                  <a:gd name="T11" fmla="*/ 0 h 867"/>
                  <a:gd name="T12" fmla="*/ 0 w 986"/>
                  <a:gd name="T13" fmla="*/ 0 h 867"/>
                  <a:gd name="T14" fmla="*/ 0 w 986"/>
                  <a:gd name="T15" fmla="*/ 0 h 867"/>
                  <a:gd name="T16" fmla="*/ 0 w 986"/>
                  <a:gd name="T17" fmla="*/ 0 h 867"/>
                  <a:gd name="T18" fmla="*/ 0 w 986"/>
                  <a:gd name="T19" fmla="*/ 0 h 867"/>
                  <a:gd name="T20" fmla="*/ 0 w 986"/>
                  <a:gd name="T21" fmla="*/ 0 h 867"/>
                  <a:gd name="T22" fmla="*/ 0 w 986"/>
                  <a:gd name="T23" fmla="*/ 0 h 867"/>
                  <a:gd name="T24" fmla="*/ 0 w 986"/>
                  <a:gd name="T25" fmla="*/ 0 h 867"/>
                  <a:gd name="T26" fmla="*/ 0 w 986"/>
                  <a:gd name="T27" fmla="*/ 0 h 867"/>
                  <a:gd name="T28" fmla="*/ 0 w 986"/>
                  <a:gd name="T29" fmla="*/ 0 h 867"/>
                  <a:gd name="T30" fmla="*/ 0 w 986"/>
                  <a:gd name="T31" fmla="*/ 0 h 867"/>
                  <a:gd name="T32" fmla="*/ 0 w 986"/>
                  <a:gd name="T33" fmla="*/ 0 h 867"/>
                  <a:gd name="T34" fmla="*/ 0 w 986"/>
                  <a:gd name="T35" fmla="*/ 0 h 867"/>
                  <a:gd name="T36" fmla="*/ 0 w 986"/>
                  <a:gd name="T37" fmla="*/ 0 h 867"/>
                  <a:gd name="T38" fmla="*/ 0 w 986"/>
                  <a:gd name="T39" fmla="*/ 0 h 867"/>
                  <a:gd name="T40" fmla="*/ 0 w 986"/>
                  <a:gd name="T41" fmla="*/ 0 h 867"/>
                  <a:gd name="T42" fmla="*/ 0 w 986"/>
                  <a:gd name="T43" fmla="*/ 0 h 867"/>
                  <a:gd name="T44" fmla="*/ 0 w 986"/>
                  <a:gd name="T45" fmla="*/ 0 h 867"/>
                  <a:gd name="T46" fmla="*/ 0 w 986"/>
                  <a:gd name="T47" fmla="*/ 0 h 867"/>
                  <a:gd name="T48" fmla="*/ 0 w 986"/>
                  <a:gd name="T49" fmla="*/ 0 h 867"/>
                  <a:gd name="T50" fmla="*/ 0 w 986"/>
                  <a:gd name="T51" fmla="*/ 0 h 867"/>
                  <a:gd name="T52" fmla="*/ 0 w 986"/>
                  <a:gd name="T53" fmla="*/ 0 h 867"/>
                  <a:gd name="T54" fmla="*/ 0 w 986"/>
                  <a:gd name="T55" fmla="*/ 0 h 867"/>
                  <a:gd name="T56" fmla="*/ 0 w 986"/>
                  <a:gd name="T57" fmla="*/ 0 h 867"/>
                  <a:gd name="T58" fmla="*/ 0 w 986"/>
                  <a:gd name="T59" fmla="*/ 0 h 867"/>
                  <a:gd name="T60" fmla="*/ 0 w 986"/>
                  <a:gd name="T61" fmla="*/ 0 h 867"/>
                  <a:gd name="T62" fmla="*/ 0 w 986"/>
                  <a:gd name="T63" fmla="*/ 0 h 867"/>
                  <a:gd name="T64" fmla="*/ 0 w 986"/>
                  <a:gd name="T65" fmla="*/ 0 h 867"/>
                  <a:gd name="T66" fmla="*/ 0 w 986"/>
                  <a:gd name="T67" fmla="*/ 0 h 867"/>
                  <a:gd name="T68" fmla="*/ 0 w 986"/>
                  <a:gd name="T69" fmla="*/ 0 h 867"/>
                  <a:gd name="T70" fmla="*/ 0 w 986"/>
                  <a:gd name="T71" fmla="*/ 0 h 867"/>
                  <a:gd name="T72" fmla="*/ 0 w 986"/>
                  <a:gd name="T73" fmla="*/ 0 h 867"/>
                  <a:gd name="T74" fmla="*/ 0 w 986"/>
                  <a:gd name="T75" fmla="*/ 0 h 867"/>
                  <a:gd name="T76" fmla="*/ 0 w 986"/>
                  <a:gd name="T77" fmla="*/ 0 h 867"/>
                  <a:gd name="T78" fmla="*/ 0 w 986"/>
                  <a:gd name="T79" fmla="*/ 0 h 867"/>
                  <a:gd name="T80" fmla="*/ 0 w 986"/>
                  <a:gd name="T81" fmla="*/ 0 h 867"/>
                  <a:gd name="T82" fmla="*/ 0 w 986"/>
                  <a:gd name="T83" fmla="*/ 0 h 867"/>
                  <a:gd name="T84" fmla="*/ 0 w 986"/>
                  <a:gd name="T85" fmla="*/ 0 h 867"/>
                  <a:gd name="T86" fmla="*/ 0 w 986"/>
                  <a:gd name="T87" fmla="*/ 0 h 867"/>
                  <a:gd name="T88" fmla="*/ 0 w 986"/>
                  <a:gd name="T89" fmla="*/ 0 h 867"/>
                  <a:gd name="T90" fmla="*/ 0 w 986"/>
                  <a:gd name="T91" fmla="*/ 0 h 867"/>
                  <a:gd name="T92" fmla="*/ 0 w 986"/>
                  <a:gd name="T93" fmla="*/ 0 h 867"/>
                  <a:gd name="T94" fmla="*/ 0 w 986"/>
                  <a:gd name="T95" fmla="*/ 0 h 867"/>
                  <a:gd name="T96" fmla="*/ 0 w 986"/>
                  <a:gd name="T97" fmla="*/ 0 h 867"/>
                  <a:gd name="T98" fmla="*/ 0 w 986"/>
                  <a:gd name="T99" fmla="*/ 0 h 867"/>
                  <a:gd name="T100" fmla="*/ 0 w 986"/>
                  <a:gd name="T101" fmla="*/ 0 h 867"/>
                  <a:gd name="T102" fmla="*/ 0 w 986"/>
                  <a:gd name="T103" fmla="*/ 0 h 867"/>
                  <a:gd name="T104" fmla="*/ 0 w 986"/>
                  <a:gd name="T105" fmla="*/ 0 h 867"/>
                  <a:gd name="T106" fmla="*/ 0 w 986"/>
                  <a:gd name="T107" fmla="*/ 0 h 867"/>
                  <a:gd name="T108" fmla="*/ 0 w 986"/>
                  <a:gd name="T109" fmla="*/ 0 h 8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6" h="867">
                    <a:moveTo>
                      <a:pt x="986" y="75"/>
                    </a:moveTo>
                    <a:lnTo>
                      <a:pt x="968" y="108"/>
                    </a:lnTo>
                    <a:lnTo>
                      <a:pt x="947" y="142"/>
                    </a:lnTo>
                    <a:lnTo>
                      <a:pt x="927" y="177"/>
                    </a:lnTo>
                    <a:lnTo>
                      <a:pt x="905" y="210"/>
                    </a:lnTo>
                    <a:lnTo>
                      <a:pt x="893" y="227"/>
                    </a:lnTo>
                    <a:lnTo>
                      <a:pt x="880" y="242"/>
                    </a:lnTo>
                    <a:lnTo>
                      <a:pt x="867" y="258"/>
                    </a:lnTo>
                    <a:lnTo>
                      <a:pt x="853" y="273"/>
                    </a:lnTo>
                    <a:lnTo>
                      <a:pt x="838" y="287"/>
                    </a:lnTo>
                    <a:lnTo>
                      <a:pt x="822" y="299"/>
                    </a:lnTo>
                    <a:lnTo>
                      <a:pt x="805" y="311"/>
                    </a:lnTo>
                    <a:lnTo>
                      <a:pt x="787" y="321"/>
                    </a:lnTo>
                    <a:lnTo>
                      <a:pt x="765" y="318"/>
                    </a:lnTo>
                    <a:lnTo>
                      <a:pt x="743" y="314"/>
                    </a:lnTo>
                    <a:lnTo>
                      <a:pt x="720" y="312"/>
                    </a:lnTo>
                    <a:lnTo>
                      <a:pt x="696" y="310"/>
                    </a:lnTo>
                    <a:lnTo>
                      <a:pt x="672" y="308"/>
                    </a:lnTo>
                    <a:lnTo>
                      <a:pt x="648" y="308"/>
                    </a:lnTo>
                    <a:lnTo>
                      <a:pt x="625" y="310"/>
                    </a:lnTo>
                    <a:lnTo>
                      <a:pt x="601" y="313"/>
                    </a:lnTo>
                    <a:lnTo>
                      <a:pt x="578" y="317"/>
                    </a:lnTo>
                    <a:lnTo>
                      <a:pt x="557" y="322"/>
                    </a:lnTo>
                    <a:lnTo>
                      <a:pt x="547" y="327"/>
                    </a:lnTo>
                    <a:lnTo>
                      <a:pt x="537" y="331"/>
                    </a:lnTo>
                    <a:lnTo>
                      <a:pt x="528" y="335"/>
                    </a:lnTo>
                    <a:lnTo>
                      <a:pt x="519" y="341"/>
                    </a:lnTo>
                    <a:lnTo>
                      <a:pt x="511" y="347"/>
                    </a:lnTo>
                    <a:lnTo>
                      <a:pt x="503" y="354"/>
                    </a:lnTo>
                    <a:lnTo>
                      <a:pt x="495" y="361"/>
                    </a:lnTo>
                    <a:lnTo>
                      <a:pt x="489" y="369"/>
                    </a:lnTo>
                    <a:lnTo>
                      <a:pt x="483" y="378"/>
                    </a:lnTo>
                    <a:lnTo>
                      <a:pt x="477" y="386"/>
                    </a:lnTo>
                    <a:lnTo>
                      <a:pt x="472" y="397"/>
                    </a:lnTo>
                    <a:lnTo>
                      <a:pt x="468" y="407"/>
                    </a:lnTo>
                    <a:lnTo>
                      <a:pt x="474" y="441"/>
                    </a:lnTo>
                    <a:lnTo>
                      <a:pt x="478" y="475"/>
                    </a:lnTo>
                    <a:lnTo>
                      <a:pt x="483" y="508"/>
                    </a:lnTo>
                    <a:lnTo>
                      <a:pt x="486" y="541"/>
                    </a:lnTo>
                    <a:lnTo>
                      <a:pt x="487" y="573"/>
                    </a:lnTo>
                    <a:lnTo>
                      <a:pt x="487" y="605"/>
                    </a:lnTo>
                    <a:lnTo>
                      <a:pt x="487" y="620"/>
                    </a:lnTo>
                    <a:lnTo>
                      <a:pt x="486" y="636"/>
                    </a:lnTo>
                    <a:lnTo>
                      <a:pt x="484" y="651"/>
                    </a:lnTo>
                    <a:lnTo>
                      <a:pt x="482" y="665"/>
                    </a:lnTo>
                    <a:lnTo>
                      <a:pt x="479" y="680"/>
                    </a:lnTo>
                    <a:lnTo>
                      <a:pt x="475" y="694"/>
                    </a:lnTo>
                    <a:lnTo>
                      <a:pt x="471" y="709"/>
                    </a:lnTo>
                    <a:lnTo>
                      <a:pt x="466" y="723"/>
                    </a:lnTo>
                    <a:lnTo>
                      <a:pt x="461" y="736"/>
                    </a:lnTo>
                    <a:lnTo>
                      <a:pt x="454" y="750"/>
                    </a:lnTo>
                    <a:lnTo>
                      <a:pt x="447" y="763"/>
                    </a:lnTo>
                    <a:lnTo>
                      <a:pt x="439" y="776"/>
                    </a:lnTo>
                    <a:lnTo>
                      <a:pt x="429" y="788"/>
                    </a:lnTo>
                    <a:lnTo>
                      <a:pt x="419" y="801"/>
                    </a:lnTo>
                    <a:lnTo>
                      <a:pt x="408" y="813"/>
                    </a:lnTo>
                    <a:lnTo>
                      <a:pt x="396" y="825"/>
                    </a:lnTo>
                    <a:lnTo>
                      <a:pt x="383" y="836"/>
                    </a:lnTo>
                    <a:lnTo>
                      <a:pt x="370" y="847"/>
                    </a:lnTo>
                    <a:lnTo>
                      <a:pt x="355" y="857"/>
                    </a:lnTo>
                    <a:lnTo>
                      <a:pt x="338" y="867"/>
                    </a:lnTo>
                    <a:lnTo>
                      <a:pt x="322" y="849"/>
                    </a:lnTo>
                    <a:lnTo>
                      <a:pt x="307" y="828"/>
                    </a:lnTo>
                    <a:lnTo>
                      <a:pt x="292" y="808"/>
                    </a:lnTo>
                    <a:lnTo>
                      <a:pt x="278" y="787"/>
                    </a:lnTo>
                    <a:lnTo>
                      <a:pt x="265" y="766"/>
                    </a:lnTo>
                    <a:lnTo>
                      <a:pt x="251" y="744"/>
                    </a:lnTo>
                    <a:lnTo>
                      <a:pt x="239" y="722"/>
                    </a:lnTo>
                    <a:lnTo>
                      <a:pt x="228" y="700"/>
                    </a:lnTo>
                    <a:lnTo>
                      <a:pt x="206" y="653"/>
                    </a:lnTo>
                    <a:lnTo>
                      <a:pt x="186" y="607"/>
                    </a:lnTo>
                    <a:lnTo>
                      <a:pt x="168" y="559"/>
                    </a:lnTo>
                    <a:lnTo>
                      <a:pt x="150" y="511"/>
                    </a:lnTo>
                    <a:lnTo>
                      <a:pt x="117" y="412"/>
                    </a:lnTo>
                    <a:lnTo>
                      <a:pt x="82" y="315"/>
                    </a:lnTo>
                    <a:lnTo>
                      <a:pt x="63" y="267"/>
                    </a:lnTo>
                    <a:lnTo>
                      <a:pt x="44" y="220"/>
                    </a:lnTo>
                    <a:lnTo>
                      <a:pt x="33" y="197"/>
                    </a:lnTo>
                    <a:lnTo>
                      <a:pt x="23" y="173"/>
                    </a:lnTo>
                    <a:lnTo>
                      <a:pt x="11" y="151"/>
                    </a:lnTo>
                    <a:lnTo>
                      <a:pt x="0" y="129"/>
                    </a:lnTo>
                    <a:lnTo>
                      <a:pt x="39" y="116"/>
                    </a:lnTo>
                    <a:lnTo>
                      <a:pt x="81" y="103"/>
                    </a:lnTo>
                    <a:lnTo>
                      <a:pt x="122" y="93"/>
                    </a:lnTo>
                    <a:lnTo>
                      <a:pt x="165" y="84"/>
                    </a:lnTo>
                    <a:lnTo>
                      <a:pt x="208" y="75"/>
                    </a:lnTo>
                    <a:lnTo>
                      <a:pt x="251" y="66"/>
                    </a:lnTo>
                    <a:lnTo>
                      <a:pt x="296" y="60"/>
                    </a:lnTo>
                    <a:lnTo>
                      <a:pt x="341" y="52"/>
                    </a:lnTo>
                    <a:lnTo>
                      <a:pt x="431" y="40"/>
                    </a:lnTo>
                    <a:lnTo>
                      <a:pt x="521" y="29"/>
                    </a:lnTo>
                    <a:lnTo>
                      <a:pt x="610" y="16"/>
                    </a:lnTo>
                    <a:lnTo>
                      <a:pt x="697" y="0"/>
                    </a:lnTo>
                    <a:lnTo>
                      <a:pt x="718" y="1"/>
                    </a:lnTo>
                    <a:lnTo>
                      <a:pt x="738" y="3"/>
                    </a:lnTo>
                    <a:lnTo>
                      <a:pt x="759" y="3"/>
                    </a:lnTo>
                    <a:lnTo>
                      <a:pt x="780" y="1"/>
                    </a:lnTo>
                    <a:lnTo>
                      <a:pt x="821" y="0"/>
                    </a:lnTo>
                    <a:lnTo>
                      <a:pt x="860" y="1"/>
                    </a:lnTo>
                    <a:lnTo>
                      <a:pt x="879" y="4"/>
                    </a:lnTo>
                    <a:lnTo>
                      <a:pt x="897" y="7"/>
                    </a:lnTo>
                    <a:lnTo>
                      <a:pt x="914" y="12"/>
                    </a:lnTo>
                    <a:lnTo>
                      <a:pt x="931" y="20"/>
                    </a:lnTo>
                    <a:lnTo>
                      <a:pt x="939" y="24"/>
                    </a:lnTo>
                    <a:lnTo>
                      <a:pt x="946" y="30"/>
                    </a:lnTo>
                    <a:lnTo>
                      <a:pt x="953" y="35"/>
                    </a:lnTo>
                    <a:lnTo>
                      <a:pt x="961" y="41"/>
                    </a:lnTo>
                    <a:lnTo>
                      <a:pt x="968" y="49"/>
                    </a:lnTo>
                    <a:lnTo>
                      <a:pt x="975" y="57"/>
                    </a:lnTo>
                    <a:lnTo>
                      <a:pt x="981" y="65"/>
                    </a:lnTo>
                    <a:lnTo>
                      <a:pt x="986" y="75"/>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3" name="Freeform 94">
                <a:extLst>
                  <a:ext uri="{FF2B5EF4-FFF2-40B4-BE49-F238E27FC236}">
                    <a16:creationId xmlns:a16="http://schemas.microsoft.com/office/drawing/2014/main" id="{265A1006-28BB-44C2-ABE6-6E19809F8693}"/>
                  </a:ext>
                </a:extLst>
              </p:cNvPr>
              <p:cNvSpPr>
                <a:spLocks/>
              </p:cNvSpPr>
              <p:nvPr/>
            </p:nvSpPr>
            <p:spPr bwMode="auto">
              <a:xfrm>
                <a:off x="4309" y="2571"/>
                <a:ext cx="8" cy="5"/>
              </a:xfrm>
              <a:custGeom>
                <a:avLst/>
                <a:gdLst>
                  <a:gd name="T0" fmla="*/ 0 w 59"/>
                  <a:gd name="T1" fmla="*/ 0 h 55"/>
                  <a:gd name="T2" fmla="*/ 0 w 59"/>
                  <a:gd name="T3" fmla="*/ 0 h 55"/>
                  <a:gd name="T4" fmla="*/ 0 w 59"/>
                  <a:gd name="T5" fmla="*/ 0 h 55"/>
                  <a:gd name="T6" fmla="*/ 0 w 59"/>
                  <a:gd name="T7" fmla="*/ 0 h 55"/>
                  <a:gd name="T8" fmla="*/ 0 w 59"/>
                  <a:gd name="T9" fmla="*/ 0 h 55"/>
                  <a:gd name="T10" fmla="*/ 0 w 59"/>
                  <a:gd name="T11" fmla="*/ 0 h 55"/>
                  <a:gd name="T12" fmla="*/ 0 w 59"/>
                  <a:gd name="T13" fmla="*/ 0 h 55"/>
                  <a:gd name="T14" fmla="*/ 0 w 59"/>
                  <a:gd name="T15" fmla="*/ 0 h 55"/>
                  <a:gd name="T16" fmla="*/ 0 w 59"/>
                  <a:gd name="T17" fmla="*/ 0 h 55"/>
                  <a:gd name="T18" fmla="*/ 0 w 59"/>
                  <a:gd name="T19" fmla="*/ 0 h 55"/>
                  <a:gd name="T20" fmla="*/ 0 w 59"/>
                  <a:gd name="T21" fmla="*/ 0 h 55"/>
                  <a:gd name="T22" fmla="*/ 0 w 59"/>
                  <a:gd name="T23" fmla="*/ 0 h 55"/>
                  <a:gd name="T24" fmla="*/ 0 w 59"/>
                  <a:gd name="T25" fmla="*/ 0 h 55"/>
                  <a:gd name="T26" fmla="*/ 0 w 59"/>
                  <a:gd name="T27" fmla="*/ 0 h 55"/>
                  <a:gd name="T28" fmla="*/ 0 w 59"/>
                  <a:gd name="T29" fmla="*/ 0 h 55"/>
                  <a:gd name="T30" fmla="*/ 0 w 59"/>
                  <a:gd name="T31" fmla="*/ 0 h 55"/>
                  <a:gd name="T32" fmla="*/ 0 w 59"/>
                  <a:gd name="T33" fmla="*/ 0 h 55"/>
                  <a:gd name="T34" fmla="*/ 0 w 59"/>
                  <a:gd name="T35" fmla="*/ 0 h 55"/>
                  <a:gd name="T36" fmla="*/ 0 w 59"/>
                  <a:gd name="T37" fmla="*/ 0 h 55"/>
                  <a:gd name="T38" fmla="*/ 0 w 59"/>
                  <a:gd name="T39" fmla="*/ 0 h 55"/>
                  <a:gd name="T40" fmla="*/ 0 w 59"/>
                  <a:gd name="T41" fmla="*/ 0 h 55"/>
                  <a:gd name="T42" fmla="*/ 0 w 59"/>
                  <a:gd name="T43" fmla="*/ 0 h 55"/>
                  <a:gd name="T44" fmla="*/ 0 w 59"/>
                  <a:gd name="T45" fmla="*/ 0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9" h="55">
                    <a:moveTo>
                      <a:pt x="59" y="23"/>
                    </a:moveTo>
                    <a:lnTo>
                      <a:pt x="59" y="27"/>
                    </a:lnTo>
                    <a:lnTo>
                      <a:pt x="57" y="31"/>
                    </a:lnTo>
                    <a:lnTo>
                      <a:pt x="55" y="35"/>
                    </a:lnTo>
                    <a:lnTo>
                      <a:pt x="53" y="39"/>
                    </a:lnTo>
                    <a:lnTo>
                      <a:pt x="50" y="43"/>
                    </a:lnTo>
                    <a:lnTo>
                      <a:pt x="46" y="48"/>
                    </a:lnTo>
                    <a:lnTo>
                      <a:pt x="43" y="51"/>
                    </a:lnTo>
                    <a:lnTo>
                      <a:pt x="39" y="55"/>
                    </a:lnTo>
                    <a:lnTo>
                      <a:pt x="0" y="55"/>
                    </a:lnTo>
                    <a:lnTo>
                      <a:pt x="0" y="1"/>
                    </a:lnTo>
                    <a:lnTo>
                      <a:pt x="10" y="1"/>
                    </a:lnTo>
                    <a:lnTo>
                      <a:pt x="20" y="0"/>
                    </a:lnTo>
                    <a:lnTo>
                      <a:pt x="29" y="0"/>
                    </a:lnTo>
                    <a:lnTo>
                      <a:pt x="37" y="0"/>
                    </a:lnTo>
                    <a:lnTo>
                      <a:pt x="40" y="1"/>
                    </a:lnTo>
                    <a:lnTo>
                      <a:pt x="44" y="2"/>
                    </a:lnTo>
                    <a:lnTo>
                      <a:pt x="47" y="4"/>
                    </a:lnTo>
                    <a:lnTo>
                      <a:pt x="50" y="7"/>
                    </a:lnTo>
                    <a:lnTo>
                      <a:pt x="52" y="9"/>
                    </a:lnTo>
                    <a:lnTo>
                      <a:pt x="55" y="13"/>
                    </a:lnTo>
                    <a:lnTo>
                      <a:pt x="57" y="17"/>
                    </a:lnTo>
                    <a:lnTo>
                      <a:pt x="59"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4" name="Freeform 95">
                <a:extLst>
                  <a:ext uri="{FF2B5EF4-FFF2-40B4-BE49-F238E27FC236}">
                    <a16:creationId xmlns:a16="http://schemas.microsoft.com/office/drawing/2014/main" id="{A9C4D9AE-8406-4967-8E78-5CEA269529CA}"/>
                  </a:ext>
                </a:extLst>
              </p:cNvPr>
              <p:cNvSpPr>
                <a:spLocks/>
              </p:cNvSpPr>
              <p:nvPr/>
            </p:nvSpPr>
            <p:spPr bwMode="auto">
              <a:xfrm>
                <a:off x="3587" y="2571"/>
                <a:ext cx="1470" cy="409"/>
              </a:xfrm>
              <a:custGeom>
                <a:avLst/>
                <a:gdLst>
                  <a:gd name="T0" fmla="*/ 0 w 10291"/>
                  <a:gd name="T1" fmla="*/ 0 h 4500"/>
                  <a:gd name="T2" fmla="*/ 0 w 10291"/>
                  <a:gd name="T3" fmla="*/ 0 h 4500"/>
                  <a:gd name="T4" fmla="*/ 0 w 10291"/>
                  <a:gd name="T5" fmla="*/ 0 h 4500"/>
                  <a:gd name="T6" fmla="*/ 0 w 10291"/>
                  <a:gd name="T7" fmla="*/ 0 h 4500"/>
                  <a:gd name="T8" fmla="*/ 0 w 10291"/>
                  <a:gd name="T9" fmla="*/ 0 h 4500"/>
                  <a:gd name="T10" fmla="*/ 0 w 10291"/>
                  <a:gd name="T11" fmla="*/ 0 h 4500"/>
                  <a:gd name="T12" fmla="*/ 0 w 10291"/>
                  <a:gd name="T13" fmla="*/ 0 h 4500"/>
                  <a:gd name="T14" fmla="*/ 0 w 10291"/>
                  <a:gd name="T15" fmla="*/ 0 h 4500"/>
                  <a:gd name="T16" fmla="*/ 0 w 10291"/>
                  <a:gd name="T17" fmla="*/ 0 h 4500"/>
                  <a:gd name="T18" fmla="*/ 0 w 10291"/>
                  <a:gd name="T19" fmla="*/ 0 h 4500"/>
                  <a:gd name="T20" fmla="*/ 0 w 10291"/>
                  <a:gd name="T21" fmla="*/ 0 h 4500"/>
                  <a:gd name="T22" fmla="*/ 0 w 10291"/>
                  <a:gd name="T23" fmla="*/ 0 h 4500"/>
                  <a:gd name="T24" fmla="*/ 0 w 10291"/>
                  <a:gd name="T25" fmla="*/ 0 h 4500"/>
                  <a:gd name="T26" fmla="*/ 0 w 10291"/>
                  <a:gd name="T27" fmla="*/ 0 h 4500"/>
                  <a:gd name="T28" fmla="*/ 0 w 10291"/>
                  <a:gd name="T29" fmla="*/ 0 h 4500"/>
                  <a:gd name="T30" fmla="*/ 0 w 10291"/>
                  <a:gd name="T31" fmla="*/ 0 h 4500"/>
                  <a:gd name="T32" fmla="*/ 0 w 10291"/>
                  <a:gd name="T33" fmla="*/ 0 h 4500"/>
                  <a:gd name="T34" fmla="*/ 0 w 10291"/>
                  <a:gd name="T35" fmla="*/ 0 h 4500"/>
                  <a:gd name="T36" fmla="*/ 0 w 10291"/>
                  <a:gd name="T37" fmla="*/ 0 h 4500"/>
                  <a:gd name="T38" fmla="*/ 0 w 10291"/>
                  <a:gd name="T39" fmla="*/ 0 h 4500"/>
                  <a:gd name="T40" fmla="*/ 0 w 10291"/>
                  <a:gd name="T41" fmla="*/ 0 h 4500"/>
                  <a:gd name="T42" fmla="*/ 0 w 10291"/>
                  <a:gd name="T43" fmla="*/ 0 h 4500"/>
                  <a:gd name="T44" fmla="*/ 0 w 10291"/>
                  <a:gd name="T45" fmla="*/ 0 h 4500"/>
                  <a:gd name="T46" fmla="*/ 0 w 10291"/>
                  <a:gd name="T47" fmla="*/ 0 h 4500"/>
                  <a:gd name="T48" fmla="*/ 0 w 10291"/>
                  <a:gd name="T49" fmla="*/ 0 h 4500"/>
                  <a:gd name="T50" fmla="*/ 0 w 10291"/>
                  <a:gd name="T51" fmla="*/ 0 h 4500"/>
                  <a:gd name="T52" fmla="*/ 0 w 10291"/>
                  <a:gd name="T53" fmla="*/ 0 h 4500"/>
                  <a:gd name="T54" fmla="*/ 0 w 10291"/>
                  <a:gd name="T55" fmla="*/ 0 h 4500"/>
                  <a:gd name="T56" fmla="*/ 0 w 10291"/>
                  <a:gd name="T57" fmla="*/ 0 h 4500"/>
                  <a:gd name="T58" fmla="*/ 0 w 10291"/>
                  <a:gd name="T59" fmla="*/ 0 h 4500"/>
                  <a:gd name="T60" fmla="*/ 0 w 10291"/>
                  <a:gd name="T61" fmla="*/ 0 h 4500"/>
                  <a:gd name="T62" fmla="*/ 0 w 10291"/>
                  <a:gd name="T63" fmla="*/ 0 h 4500"/>
                  <a:gd name="T64" fmla="*/ 0 w 10291"/>
                  <a:gd name="T65" fmla="*/ 0 h 4500"/>
                  <a:gd name="T66" fmla="*/ 0 w 10291"/>
                  <a:gd name="T67" fmla="*/ 0 h 4500"/>
                  <a:gd name="T68" fmla="*/ 0 w 10291"/>
                  <a:gd name="T69" fmla="*/ 0 h 4500"/>
                  <a:gd name="T70" fmla="*/ 0 w 10291"/>
                  <a:gd name="T71" fmla="*/ 0 h 4500"/>
                  <a:gd name="T72" fmla="*/ 0 w 10291"/>
                  <a:gd name="T73" fmla="*/ 0 h 4500"/>
                  <a:gd name="T74" fmla="*/ 0 w 10291"/>
                  <a:gd name="T75" fmla="*/ 0 h 4500"/>
                  <a:gd name="T76" fmla="*/ 0 w 10291"/>
                  <a:gd name="T77" fmla="*/ 0 h 4500"/>
                  <a:gd name="T78" fmla="*/ 0 w 10291"/>
                  <a:gd name="T79" fmla="*/ 0 h 4500"/>
                  <a:gd name="T80" fmla="*/ 0 w 10291"/>
                  <a:gd name="T81" fmla="*/ 0 h 4500"/>
                  <a:gd name="T82" fmla="*/ 0 w 10291"/>
                  <a:gd name="T83" fmla="*/ 0 h 4500"/>
                  <a:gd name="T84" fmla="*/ 0 w 10291"/>
                  <a:gd name="T85" fmla="*/ 0 h 4500"/>
                  <a:gd name="T86" fmla="*/ 0 w 10291"/>
                  <a:gd name="T87" fmla="*/ 0 h 4500"/>
                  <a:gd name="T88" fmla="*/ 0 w 10291"/>
                  <a:gd name="T89" fmla="*/ 0 h 4500"/>
                  <a:gd name="T90" fmla="*/ 0 w 10291"/>
                  <a:gd name="T91" fmla="*/ 0 h 4500"/>
                  <a:gd name="T92" fmla="*/ 0 w 10291"/>
                  <a:gd name="T93" fmla="*/ 0 h 4500"/>
                  <a:gd name="T94" fmla="*/ 0 w 10291"/>
                  <a:gd name="T95" fmla="*/ 0 h 4500"/>
                  <a:gd name="T96" fmla="*/ 0 w 10291"/>
                  <a:gd name="T97" fmla="*/ 0 h 4500"/>
                  <a:gd name="T98" fmla="*/ 0 w 10291"/>
                  <a:gd name="T99" fmla="*/ 0 h 4500"/>
                  <a:gd name="T100" fmla="*/ 0 w 10291"/>
                  <a:gd name="T101" fmla="*/ 0 h 4500"/>
                  <a:gd name="T102" fmla="*/ 0 w 10291"/>
                  <a:gd name="T103" fmla="*/ 0 h 4500"/>
                  <a:gd name="T104" fmla="*/ 0 w 10291"/>
                  <a:gd name="T105" fmla="*/ 0 h 4500"/>
                  <a:gd name="T106" fmla="*/ 0 w 10291"/>
                  <a:gd name="T107" fmla="*/ 0 h 4500"/>
                  <a:gd name="T108" fmla="*/ 0 w 10291"/>
                  <a:gd name="T109" fmla="*/ 0 h 4500"/>
                  <a:gd name="T110" fmla="*/ 0 w 10291"/>
                  <a:gd name="T111" fmla="*/ 0 h 4500"/>
                  <a:gd name="T112" fmla="*/ 0 w 10291"/>
                  <a:gd name="T113" fmla="*/ 0 h 4500"/>
                  <a:gd name="T114" fmla="*/ 0 w 10291"/>
                  <a:gd name="T115" fmla="*/ 0 h 4500"/>
                  <a:gd name="T116" fmla="*/ 0 w 10291"/>
                  <a:gd name="T117" fmla="*/ 0 h 4500"/>
                  <a:gd name="T118" fmla="*/ 0 w 10291"/>
                  <a:gd name="T119" fmla="*/ 0 h 4500"/>
                  <a:gd name="T120" fmla="*/ 0 w 10291"/>
                  <a:gd name="T121" fmla="*/ 0 h 45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291" h="4500">
                    <a:moveTo>
                      <a:pt x="10124" y="1586"/>
                    </a:moveTo>
                    <a:lnTo>
                      <a:pt x="10104" y="1615"/>
                    </a:lnTo>
                    <a:lnTo>
                      <a:pt x="10080" y="1641"/>
                    </a:lnTo>
                    <a:lnTo>
                      <a:pt x="10054" y="1662"/>
                    </a:lnTo>
                    <a:lnTo>
                      <a:pt x="10023" y="1681"/>
                    </a:lnTo>
                    <a:lnTo>
                      <a:pt x="9991" y="1696"/>
                    </a:lnTo>
                    <a:lnTo>
                      <a:pt x="9957" y="1708"/>
                    </a:lnTo>
                    <a:lnTo>
                      <a:pt x="9921" y="1719"/>
                    </a:lnTo>
                    <a:lnTo>
                      <a:pt x="9884" y="1726"/>
                    </a:lnTo>
                    <a:lnTo>
                      <a:pt x="9844" y="1732"/>
                    </a:lnTo>
                    <a:lnTo>
                      <a:pt x="9804" y="1736"/>
                    </a:lnTo>
                    <a:lnTo>
                      <a:pt x="9764" y="1739"/>
                    </a:lnTo>
                    <a:lnTo>
                      <a:pt x="9723" y="1742"/>
                    </a:lnTo>
                    <a:lnTo>
                      <a:pt x="9640" y="1747"/>
                    </a:lnTo>
                    <a:lnTo>
                      <a:pt x="9559" y="1753"/>
                    </a:lnTo>
                    <a:lnTo>
                      <a:pt x="9520" y="1757"/>
                    </a:lnTo>
                    <a:lnTo>
                      <a:pt x="9481" y="1763"/>
                    </a:lnTo>
                    <a:lnTo>
                      <a:pt x="9445" y="1770"/>
                    </a:lnTo>
                    <a:lnTo>
                      <a:pt x="9411" y="1780"/>
                    </a:lnTo>
                    <a:lnTo>
                      <a:pt x="9379" y="1792"/>
                    </a:lnTo>
                    <a:lnTo>
                      <a:pt x="9349" y="1806"/>
                    </a:lnTo>
                    <a:lnTo>
                      <a:pt x="9321" y="1824"/>
                    </a:lnTo>
                    <a:lnTo>
                      <a:pt x="9297" y="1846"/>
                    </a:lnTo>
                    <a:lnTo>
                      <a:pt x="9277" y="1871"/>
                    </a:lnTo>
                    <a:lnTo>
                      <a:pt x="9259" y="1900"/>
                    </a:lnTo>
                    <a:lnTo>
                      <a:pt x="9246" y="1935"/>
                    </a:lnTo>
                    <a:lnTo>
                      <a:pt x="9237" y="1974"/>
                    </a:lnTo>
                    <a:lnTo>
                      <a:pt x="9232" y="2018"/>
                    </a:lnTo>
                    <a:lnTo>
                      <a:pt x="9232" y="2068"/>
                    </a:lnTo>
                    <a:lnTo>
                      <a:pt x="9237" y="2123"/>
                    </a:lnTo>
                    <a:lnTo>
                      <a:pt x="9248" y="2184"/>
                    </a:lnTo>
                    <a:lnTo>
                      <a:pt x="9268" y="2198"/>
                    </a:lnTo>
                    <a:lnTo>
                      <a:pt x="9286" y="2212"/>
                    </a:lnTo>
                    <a:lnTo>
                      <a:pt x="9300" y="2227"/>
                    </a:lnTo>
                    <a:lnTo>
                      <a:pt x="9312" y="2242"/>
                    </a:lnTo>
                    <a:lnTo>
                      <a:pt x="9322" y="2257"/>
                    </a:lnTo>
                    <a:lnTo>
                      <a:pt x="9329" y="2272"/>
                    </a:lnTo>
                    <a:lnTo>
                      <a:pt x="9334" y="2288"/>
                    </a:lnTo>
                    <a:lnTo>
                      <a:pt x="9337" y="2304"/>
                    </a:lnTo>
                    <a:lnTo>
                      <a:pt x="9339" y="2322"/>
                    </a:lnTo>
                    <a:lnTo>
                      <a:pt x="9339" y="2339"/>
                    </a:lnTo>
                    <a:lnTo>
                      <a:pt x="9338" y="2356"/>
                    </a:lnTo>
                    <a:lnTo>
                      <a:pt x="9336" y="2373"/>
                    </a:lnTo>
                    <a:lnTo>
                      <a:pt x="9329" y="2409"/>
                    </a:lnTo>
                    <a:lnTo>
                      <a:pt x="9321" y="2445"/>
                    </a:lnTo>
                    <a:lnTo>
                      <a:pt x="9312" y="2480"/>
                    </a:lnTo>
                    <a:lnTo>
                      <a:pt x="9305" y="2517"/>
                    </a:lnTo>
                    <a:lnTo>
                      <a:pt x="9302" y="2536"/>
                    </a:lnTo>
                    <a:lnTo>
                      <a:pt x="9301" y="2553"/>
                    </a:lnTo>
                    <a:lnTo>
                      <a:pt x="9301" y="2571"/>
                    </a:lnTo>
                    <a:lnTo>
                      <a:pt x="9302" y="2589"/>
                    </a:lnTo>
                    <a:lnTo>
                      <a:pt x="9305" y="2606"/>
                    </a:lnTo>
                    <a:lnTo>
                      <a:pt x="9309" y="2623"/>
                    </a:lnTo>
                    <a:lnTo>
                      <a:pt x="9316" y="2640"/>
                    </a:lnTo>
                    <a:lnTo>
                      <a:pt x="9325" y="2657"/>
                    </a:lnTo>
                    <a:lnTo>
                      <a:pt x="9336" y="2673"/>
                    </a:lnTo>
                    <a:lnTo>
                      <a:pt x="9351" y="2689"/>
                    </a:lnTo>
                    <a:lnTo>
                      <a:pt x="9367" y="2705"/>
                    </a:lnTo>
                    <a:lnTo>
                      <a:pt x="9387" y="2720"/>
                    </a:lnTo>
                    <a:lnTo>
                      <a:pt x="9376" y="2737"/>
                    </a:lnTo>
                    <a:lnTo>
                      <a:pt x="9366" y="2754"/>
                    </a:lnTo>
                    <a:lnTo>
                      <a:pt x="9356" y="2772"/>
                    </a:lnTo>
                    <a:lnTo>
                      <a:pt x="9347" y="2792"/>
                    </a:lnTo>
                    <a:lnTo>
                      <a:pt x="9338" y="2811"/>
                    </a:lnTo>
                    <a:lnTo>
                      <a:pt x="9330" y="2831"/>
                    </a:lnTo>
                    <a:lnTo>
                      <a:pt x="9324" y="2851"/>
                    </a:lnTo>
                    <a:lnTo>
                      <a:pt x="9318" y="2872"/>
                    </a:lnTo>
                    <a:lnTo>
                      <a:pt x="9314" y="2892"/>
                    </a:lnTo>
                    <a:lnTo>
                      <a:pt x="9310" y="2913"/>
                    </a:lnTo>
                    <a:lnTo>
                      <a:pt x="9308" y="2933"/>
                    </a:lnTo>
                    <a:lnTo>
                      <a:pt x="9307" y="2954"/>
                    </a:lnTo>
                    <a:lnTo>
                      <a:pt x="9307" y="2973"/>
                    </a:lnTo>
                    <a:lnTo>
                      <a:pt x="9309" y="2994"/>
                    </a:lnTo>
                    <a:lnTo>
                      <a:pt x="9312" y="3012"/>
                    </a:lnTo>
                    <a:lnTo>
                      <a:pt x="9317" y="3031"/>
                    </a:lnTo>
                    <a:lnTo>
                      <a:pt x="9339" y="3048"/>
                    </a:lnTo>
                    <a:lnTo>
                      <a:pt x="9361" y="3065"/>
                    </a:lnTo>
                    <a:lnTo>
                      <a:pt x="9382" y="3085"/>
                    </a:lnTo>
                    <a:lnTo>
                      <a:pt x="9403" y="3104"/>
                    </a:lnTo>
                    <a:lnTo>
                      <a:pt x="9444" y="3143"/>
                    </a:lnTo>
                    <a:lnTo>
                      <a:pt x="9485" y="3181"/>
                    </a:lnTo>
                    <a:lnTo>
                      <a:pt x="9506" y="3198"/>
                    </a:lnTo>
                    <a:lnTo>
                      <a:pt x="9529" y="3214"/>
                    </a:lnTo>
                    <a:lnTo>
                      <a:pt x="9551" y="3229"/>
                    </a:lnTo>
                    <a:lnTo>
                      <a:pt x="9574" y="3241"/>
                    </a:lnTo>
                    <a:lnTo>
                      <a:pt x="9586" y="3247"/>
                    </a:lnTo>
                    <a:lnTo>
                      <a:pt x="9598" y="3252"/>
                    </a:lnTo>
                    <a:lnTo>
                      <a:pt x="9610" y="3256"/>
                    </a:lnTo>
                    <a:lnTo>
                      <a:pt x="9622" y="3260"/>
                    </a:lnTo>
                    <a:lnTo>
                      <a:pt x="9635" y="3263"/>
                    </a:lnTo>
                    <a:lnTo>
                      <a:pt x="9648" y="3265"/>
                    </a:lnTo>
                    <a:lnTo>
                      <a:pt x="9662" y="3266"/>
                    </a:lnTo>
                    <a:lnTo>
                      <a:pt x="9676" y="3266"/>
                    </a:lnTo>
                    <a:lnTo>
                      <a:pt x="9630" y="3319"/>
                    </a:lnTo>
                    <a:lnTo>
                      <a:pt x="9583" y="3375"/>
                    </a:lnTo>
                    <a:lnTo>
                      <a:pt x="9561" y="3405"/>
                    </a:lnTo>
                    <a:lnTo>
                      <a:pt x="9539" y="3435"/>
                    </a:lnTo>
                    <a:lnTo>
                      <a:pt x="9529" y="3450"/>
                    </a:lnTo>
                    <a:lnTo>
                      <a:pt x="9519" y="3466"/>
                    </a:lnTo>
                    <a:lnTo>
                      <a:pt x="9509" y="3481"/>
                    </a:lnTo>
                    <a:lnTo>
                      <a:pt x="9500" y="3497"/>
                    </a:lnTo>
                    <a:lnTo>
                      <a:pt x="9492" y="3515"/>
                    </a:lnTo>
                    <a:lnTo>
                      <a:pt x="9484" y="3531"/>
                    </a:lnTo>
                    <a:lnTo>
                      <a:pt x="9477" y="3548"/>
                    </a:lnTo>
                    <a:lnTo>
                      <a:pt x="9470" y="3566"/>
                    </a:lnTo>
                    <a:lnTo>
                      <a:pt x="9465" y="3583"/>
                    </a:lnTo>
                    <a:lnTo>
                      <a:pt x="9460" y="3601"/>
                    </a:lnTo>
                    <a:lnTo>
                      <a:pt x="9456" y="3620"/>
                    </a:lnTo>
                    <a:lnTo>
                      <a:pt x="9453" y="3638"/>
                    </a:lnTo>
                    <a:lnTo>
                      <a:pt x="9451" y="3657"/>
                    </a:lnTo>
                    <a:lnTo>
                      <a:pt x="9450" y="3677"/>
                    </a:lnTo>
                    <a:lnTo>
                      <a:pt x="9450" y="3696"/>
                    </a:lnTo>
                    <a:lnTo>
                      <a:pt x="9451" y="3717"/>
                    </a:lnTo>
                    <a:lnTo>
                      <a:pt x="9453" y="3737"/>
                    </a:lnTo>
                    <a:lnTo>
                      <a:pt x="9456" y="3758"/>
                    </a:lnTo>
                    <a:lnTo>
                      <a:pt x="9461" y="3780"/>
                    </a:lnTo>
                    <a:lnTo>
                      <a:pt x="9467" y="3801"/>
                    </a:lnTo>
                    <a:lnTo>
                      <a:pt x="9475" y="3814"/>
                    </a:lnTo>
                    <a:lnTo>
                      <a:pt x="9484" y="3826"/>
                    </a:lnTo>
                    <a:lnTo>
                      <a:pt x="9493" y="3838"/>
                    </a:lnTo>
                    <a:lnTo>
                      <a:pt x="9503" y="3848"/>
                    </a:lnTo>
                    <a:lnTo>
                      <a:pt x="9514" y="3858"/>
                    </a:lnTo>
                    <a:lnTo>
                      <a:pt x="9525" y="3867"/>
                    </a:lnTo>
                    <a:lnTo>
                      <a:pt x="9536" y="3876"/>
                    </a:lnTo>
                    <a:lnTo>
                      <a:pt x="9547" y="3883"/>
                    </a:lnTo>
                    <a:lnTo>
                      <a:pt x="9558" y="3891"/>
                    </a:lnTo>
                    <a:lnTo>
                      <a:pt x="9570" y="3897"/>
                    </a:lnTo>
                    <a:lnTo>
                      <a:pt x="9582" y="3904"/>
                    </a:lnTo>
                    <a:lnTo>
                      <a:pt x="9594" y="3909"/>
                    </a:lnTo>
                    <a:lnTo>
                      <a:pt x="9618" y="3920"/>
                    </a:lnTo>
                    <a:lnTo>
                      <a:pt x="9643" y="3928"/>
                    </a:lnTo>
                    <a:lnTo>
                      <a:pt x="9668" y="3934"/>
                    </a:lnTo>
                    <a:lnTo>
                      <a:pt x="9695" y="3938"/>
                    </a:lnTo>
                    <a:lnTo>
                      <a:pt x="9720" y="3942"/>
                    </a:lnTo>
                    <a:lnTo>
                      <a:pt x="9744" y="3943"/>
                    </a:lnTo>
                    <a:lnTo>
                      <a:pt x="9768" y="3944"/>
                    </a:lnTo>
                    <a:lnTo>
                      <a:pt x="9792" y="3944"/>
                    </a:lnTo>
                    <a:lnTo>
                      <a:pt x="9814" y="3943"/>
                    </a:lnTo>
                    <a:lnTo>
                      <a:pt x="9835" y="3941"/>
                    </a:lnTo>
                    <a:lnTo>
                      <a:pt x="9786" y="4326"/>
                    </a:lnTo>
                    <a:lnTo>
                      <a:pt x="9486" y="4344"/>
                    </a:lnTo>
                    <a:lnTo>
                      <a:pt x="9188" y="4360"/>
                    </a:lnTo>
                    <a:lnTo>
                      <a:pt x="8889" y="4376"/>
                    </a:lnTo>
                    <a:lnTo>
                      <a:pt x="8592" y="4390"/>
                    </a:lnTo>
                    <a:lnTo>
                      <a:pt x="8296" y="4404"/>
                    </a:lnTo>
                    <a:lnTo>
                      <a:pt x="7999" y="4416"/>
                    </a:lnTo>
                    <a:lnTo>
                      <a:pt x="7703" y="4428"/>
                    </a:lnTo>
                    <a:lnTo>
                      <a:pt x="7407" y="4439"/>
                    </a:lnTo>
                    <a:lnTo>
                      <a:pt x="7113" y="4449"/>
                    </a:lnTo>
                    <a:lnTo>
                      <a:pt x="6818" y="4457"/>
                    </a:lnTo>
                    <a:lnTo>
                      <a:pt x="6523" y="4465"/>
                    </a:lnTo>
                    <a:lnTo>
                      <a:pt x="6229" y="4472"/>
                    </a:lnTo>
                    <a:lnTo>
                      <a:pt x="5935" y="4479"/>
                    </a:lnTo>
                    <a:lnTo>
                      <a:pt x="5640" y="4484"/>
                    </a:lnTo>
                    <a:lnTo>
                      <a:pt x="5347" y="4489"/>
                    </a:lnTo>
                    <a:lnTo>
                      <a:pt x="5053" y="4493"/>
                    </a:lnTo>
                    <a:lnTo>
                      <a:pt x="4758" y="4495"/>
                    </a:lnTo>
                    <a:lnTo>
                      <a:pt x="4464" y="4498"/>
                    </a:lnTo>
                    <a:lnTo>
                      <a:pt x="4169" y="4499"/>
                    </a:lnTo>
                    <a:lnTo>
                      <a:pt x="3874" y="4500"/>
                    </a:lnTo>
                    <a:lnTo>
                      <a:pt x="3579" y="4500"/>
                    </a:lnTo>
                    <a:lnTo>
                      <a:pt x="3283" y="4500"/>
                    </a:lnTo>
                    <a:lnTo>
                      <a:pt x="2986" y="4499"/>
                    </a:lnTo>
                    <a:lnTo>
                      <a:pt x="2690" y="4498"/>
                    </a:lnTo>
                    <a:lnTo>
                      <a:pt x="2393" y="4496"/>
                    </a:lnTo>
                    <a:lnTo>
                      <a:pt x="2094" y="4493"/>
                    </a:lnTo>
                    <a:lnTo>
                      <a:pt x="1796" y="4490"/>
                    </a:lnTo>
                    <a:lnTo>
                      <a:pt x="1496" y="4486"/>
                    </a:lnTo>
                    <a:lnTo>
                      <a:pt x="894" y="4477"/>
                    </a:lnTo>
                    <a:lnTo>
                      <a:pt x="290" y="4466"/>
                    </a:lnTo>
                    <a:lnTo>
                      <a:pt x="276" y="4422"/>
                    </a:lnTo>
                    <a:lnTo>
                      <a:pt x="264" y="4377"/>
                    </a:lnTo>
                    <a:lnTo>
                      <a:pt x="259" y="4355"/>
                    </a:lnTo>
                    <a:lnTo>
                      <a:pt x="254" y="4332"/>
                    </a:lnTo>
                    <a:lnTo>
                      <a:pt x="250" y="4309"/>
                    </a:lnTo>
                    <a:lnTo>
                      <a:pt x="246" y="4286"/>
                    </a:lnTo>
                    <a:lnTo>
                      <a:pt x="243" y="4263"/>
                    </a:lnTo>
                    <a:lnTo>
                      <a:pt x="241" y="4240"/>
                    </a:lnTo>
                    <a:lnTo>
                      <a:pt x="239" y="4216"/>
                    </a:lnTo>
                    <a:lnTo>
                      <a:pt x="238" y="4191"/>
                    </a:lnTo>
                    <a:lnTo>
                      <a:pt x="238" y="4168"/>
                    </a:lnTo>
                    <a:lnTo>
                      <a:pt x="238" y="4142"/>
                    </a:lnTo>
                    <a:lnTo>
                      <a:pt x="239" y="4117"/>
                    </a:lnTo>
                    <a:lnTo>
                      <a:pt x="240" y="4091"/>
                    </a:lnTo>
                    <a:lnTo>
                      <a:pt x="269" y="4097"/>
                    </a:lnTo>
                    <a:lnTo>
                      <a:pt x="301" y="4103"/>
                    </a:lnTo>
                    <a:lnTo>
                      <a:pt x="334" y="4107"/>
                    </a:lnTo>
                    <a:lnTo>
                      <a:pt x="369" y="4110"/>
                    </a:lnTo>
                    <a:lnTo>
                      <a:pt x="406" y="4112"/>
                    </a:lnTo>
                    <a:lnTo>
                      <a:pt x="442" y="4112"/>
                    </a:lnTo>
                    <a:lnTo>
                      <a:pt x="460" y="4112"/>
                    </a:lnTo>
                    <a:lnTo>
                      <a:pt x="478" y="4110"/>
                    </a:lnTo>
                    <a:lnTo>
                      <a:pt x="496" y="4108"/>
                    </a:lnTo>
                    <a:lnTo>
                      <a:pt x="514" y="4106"/>
                    </a:lnTo>
                    <a:lnTo>
                      <a:pt x="531" y="4102"/>
                    </a:lnTo>
                    <a:lnTo>
                      <a:pt x="548" y="4097"/>
                    </a:lnTo>
                    <a:lnTo>
                      <a:pt x="566" y="4092"/>
                    </a:lnTo>
                    <a:lnTo>
                      <a:pt x="583" y="4085"/>
                    </a:lnTo>
                    <a:lnTo>
                      <a:pt x="599" y="4079"/>
                    </a:lnTo>
                    <a:lnTo>
                      <a:pt x="614" y="4070"/>
                    </a:lnTo>
                    <a:lnTo>
                      <a:pt x="629" y="4061"/>
                    </a:lnTo>
                    <a:lnTo>
                      <a:pt x="643" y="4050"/>
                    </a:lnTo>
                    <a:lnTo>
                      <a:pt x="657" y="4039"/>
                    </a:lnTo>
                    <a:lnTo>
                      <a:pt x="670" y="4026"/>
                    </a:lnTo>
                    <a:lnTo>
                      <a:pt x="682" y="4011"/>
                    </a:lnTo>
                    <a:lnTo>
                      <a:pt x="693" y="3996"/>
                    </a:lnTo>
                    <a:lnTo>
                      <a:pt x="703" y="3978"/>
                    </a:lnTo>
                    <a:lnTo>
                      <a:pt x="712" y="3961"/>
                    </a:lnTo>
                    <a:lnTo>
                      <a:pt x="721" y="3941"/>
                    </a:lnTo>
                    <a:lnTo>
                      <a:pt x="728" y="3919"/>
                    </a:lnTo>
                    <a:lnTo>
                      <a:pt x="734" y="3905"/>
                    </a:lnTo>
                    <a:lnTo>
                      <a:pt x="739" y="3890"/>
                    </a:lnTo>
                    <a:lnTo>
                      <a:pt x="743" y="3875"/>
                    </a:lnTo>
                    <a:lnTo>
                      <a:pt x="746" y="3860"/>
                    </a:lnTo>
                    <a:lnTo>
                      <a:pt x="748" y="3844"/>
                    </a:lnTo>
                    <a:lnTo>
                      <a:pt x="749" y="3829"/>
                    </a:lnTo>
                    <a:lnTo>
                      <a:pt x="750" y="3814"/>
                    </a:lnTo>
                    <a:lnTo>
                      <a:pt x="749" y="3799"/>
                    </a:lnTo>
                    <a:lnTo>
                      <a:pt x="748" y="3785"/>
                    </a:lnTo>
                    <a:lnTo>
                      <a:pt x="745" y="3770"/>
                    </a:lnTo>
                    <a:lnTo>
                      <a:pt x="743" y="3755"/>
                    </a:lnTo>
                    <a:lnTo>
                      <a:pt x="738" y="3740"/>
                    </a:lnTo>
                    <a:lnTo>
                      <a:pt x="730" y="3710"/>
                    </a:lnTo>
                    <a:lnTo>
                      <a:pt x="719" y="3681"/>
                    </a:lnTo>
                    <a:lnTo>
                      <a:pt x="707" y="3652"/>
                    </a:lnTo>
                    <a:lnTo>
                      <a:pt x="693" y="3624"/>
                    </a:lnTo>
                    <a:lnTo>
                      <a:pt x="678" y="3595"/>
                    </a:lnTo>
                    <a:lnTo>
                      <a:pt x="662" y="3567"/>
                    </a:lnTo>
                    <a:lnTo>
                      <a:pt x="630" y="3513"/>
                    </a:lnTo>
                    <a:lnTo>
                      <a:pt x="599" y="3459"/>
                    </a:lnTo>
                    <a:lnTo>
                      <a:pt x="584" y="3449"/>
                    </a:lnTo>
                    <a:lnTo>
                      <a:pt x="569" y="3440"/>
                    </a:lnTo>
                    <a:lnTo>
                      <a:pt x="554" y="3433"/>
                    </a:lnTo>
                    <a:lnTo>
                      <a:pt x="540" y="3426"/>
                    </a:lnTo>
                    <a:lnTo>
                      <a:pt x="526" y="3419"/>
                    </a:lnTo>
                    <a:lnTo>
                      <a:pt x="513" y="3410"/>
                    </a:lnTo>
                    <a:lnTo>
                      <a:pt x="507" y="3405"/>
                    </a:lnTo>
                    <a:lnTo>
                      <a:pt x="500" y="3398"/>
                    </a:lnTo>
                    <a:lnTo>
                      <a:pt x="495" y="3392"/>
                    </a:lnTo>
                    <a:lnTo>
                      <a:pt x="489" y="3384"/>
                    </a:lnTo>
                    <a:lnTo>
                      <a:pt x="542" y="3356"/>
                    </a:lnTo>
                    <a:lnTo>
                      <a:pt x="599" y="3325"/>
                    </a:lnTo>
                    <a:lnTo>
                      <a:pt x="626" y="3308"/>
                    </a:lnTo>
                    <a:lnTo>
                      <a:pt x="653" y="3291"/>
                    </a:lnTo>
                    <a:lnTo>
                      <a:pt x="680" y="3274"/>
                    </a:lnTo>
                    <a:lnTo>
                      <a:pt x="705" y="3254"/>
                    </a:lnTo>
                    <a:lnTo>
                      <a:pt x="730" y="3234"/>
                    </a:lnTo>
                    <a:lnTo>
                      <a:pt x="754" y="3213"/>
                    </a:lnTo>
                    <a:lnTo>
                      <a:pt x="765" y="3201"/>
                    </a:lnTo>
                    <a:lnTo>
                      <a:pt x="775" y="3191"/>
                    </a:lnTo>
                    <a:lnTo>
                      <a:pt x="785" y="3179"/>
                    </a:lnTo>
                    <a:lnTo>
                      <a:pt x="795" y="3166"/>
                    </a:lnTo>
                    <a:lnTo>
                      <a:pt x="803" y="3153"/>
                    </a:lnTo>
                    <a:lnTo>
                      <a:pt x="812" y="3140"/>
                    </a:lnTo>
                    <a:lnTo>
                      <a:pt x="819" y="3127"/>
                    </a:lnTo>
                    <a:lnTo>
                      <a:pt x="827" y="3113"/>
                    </a:lnTo>
                    <a:lnTo>
                      <a:pt x="833" y="3099"/>
                    </a:lnTo>
                    <a:lnTo>
                      <a:pt x="839" y="3084"/>
                    </a:lnTo>
                    <a:lnTo>
                      <a:pt x="843" y="3068"/>
                    </a:lnTo>
                    <a:lnTo>
                      <a:pt x="848" y="3052"/>
                    </a:lnTo>
                    <a:lnTo>
                      <a:pt x="841" y="3032"/>
                    </a:lnTo>
                    <a:lnTo>
                      <a:pt x="837" y="3012"/>
                    </a:lnTo>
                    <a:lnTo>
                      <a:pt x="834" y="2992"/>
                    </a:lnTo>
                    <a:lnTo>
                      <a:pt x="834" y="2972"/>
                    </a:lnTo>
                    <a:lnTo>
                      <a:pt x="834" y="2952"/>
                    </a:lnTo>
                    <a:lnTo>
                      <a:pt x="837" y="2932"/>
                    </a:lnTo>
                    <a:lnTo>
                      <a:pt x="840" y="2912"/>
                    </a:lnTo>
                    <a:lnTo>
                      <a:pt x="845" y="2892"/>
                    </a:lnTo>
                    <a:lnTo>
                      <a:pt x="851" y="2872"/>
                    </a:lnTo>
                    <a:lnTo>
                      <a:pt x="858" y="2852"/>
                    </a:lnTo>
                    <a:lnTo>
                      <a:pt x="865" y="2833"/>
                    </a:lnTo>
                    <a:lnTo>
                      <a:pt x="873" y="2812"/>
                    </a:lnTo>
                    <a:lnTo>
                      <a:pt x="891" y="2773"/>
                    </a:lnTo>
                    <a:lnTo>
                      <a:pt x="910" y="2733"/>
                    </a:lnTo>
                    <a:lnTo>
                      <a:pt x="929" y="2694"/>
                    </a:lnTo>
                    <a:lnTo>
                      <a:pt x="946" y="2656"/>
                    </a:lnTo>
                    <a:lnTo>
                      <a:pt x="953" y="2637"/>
                    </a:lnTo>
                    <a:lnTo>
                      <a:pt x="960" y="2618"/>
                    </a:lnTo>
                    <a:lnTo>
                      <a:pt x="966" y="2598"/>
                    </a:lnTo>
                    <a:lnTo>
                      <a:pt x="971" y="2580"/>
                    </a:lnTo>
                    <a:lnTo>
                      <a:pt x="975" y="2560"/>
                    </a:lnTo>
                    <a:lnTo>
                      <a:pt x="977" y="2542"/>
                    </a:lnTo>
                    <a:lnTo>
                      <a:pt x="979" y="2523"/>
                    </a:lnTo>
                    <a:lnTo>
                      <a:pt x="978" y="2504"/>
                    </a:lnTo>
                    <a:lnTo>
                      <a:pt x="976" y="2486"/>
                    </a:lnTo>
                    <a:lnTo>
                      <a:pt x="972" y="2468"/>
                    </a:lnTo>
                    <a:lnTo>
                      <a:pt x="966" y="2449"/>
                    </a:lnTo>
                    <a:lnTo>
                      <a:pt x="958" y="2431"/>
                    </a:lnTo>
                    <a:lnTo>
                      <a:pt x="964" y="2423"/>
                    </a:lnTo>
                    <a:lnTo>
                      <a:pt x="969" y="2415"/>
                    </a:lnTo>
                    <a:lnTo>
                      <a:pt x="974" y="2407"/>
                    </a:lnTo>
                    <a:lnTo>
                      <a:pt x="978" y="2398"/>
                    </a:lnTo>
                    <a:lnTo>
                      <a:pt x="981" y="2390"/>
                    </a:lnTo>
                    <a:lnTo>
                      <a:pt x="984" y="2381"/>
                    </a:lnTo>
                    <a:lnTo>
                      <a:pt x="986" y="2372"/>
                    </a:lnTo>
                    <a:lnTo>
                      <a:pt x="988" y="2364"/>
                    </a:lnTo>
                    <a:lnTo>
                      <a:pt x="990" y="2345"/>
                    </a:lnTo>
                    <a:lnTo>
                      <a:pt x="991" y="2327"/>
                    </a:lnTo>
                    <a:lnTo>
                      <a:pt x="990" y="2310"/>
                    </a:lnTo>
                    <a:lnTo>
                      <a:pt x="987" y="2290"/>
                    </a:lnTo>
                    <a:lnTo>
                      <a:pt x="980" y="2254"/>
                    </a:lnTo>
                    <a:lnTo>
                      <a:pt x="971" y="2216"/>
                    </a:lnTo>
                    <a:lnTo>
                      <a:pt x="967" y="2197"/>
                    </a:lnTo>
                    <a:lnTo>
                      <a:pt x="963" y="2179"/>
                    </a:lnTo>
                    <a:lnTo>
                      <a:pt x="960" y="2161"/>
                    </a:lnTo>
                    <a:lnTo>
                      <a:pt x="958" y="2142"/>
                    </a:lnTo>
                    <a:lnTo>
                      <a:pt x="939" y="2114"/>
                    </a:lnTo>
                    <a:lnTo>
                      <a:pt x="920" y="2089"/>
                    </a:lnTo>
                    <a:lnTo>
                      <a:pt x="899" y="2068"/>
                    </a:lnTo>
                    <a:lnTo>
                      <a:pt x="877" y="2047"/>
                    </a:lnTo>
                    <a:lnTo>
                      <a:pt x="855" y="2030"/>
                    </a:lnTo>
                    <a:lnTo>
                      <a:pt x="832" y="2015"/>
                    </a:lnTo>
                    <a:lnTo>
                      <a:pt x="808" y="2001"/>
                    </a:lnTo>
                    <a:lnTo>
                      <a:pt x="783" y="1990"/>
                    </a:lnTo>
                    <a:lnTo>
                      <a:pt x="758" y="1980"/>
                    </a:lnTo>
                    <a:lnTo>
                      <a:pt x="731" y="1971"/>
                    </a:lnTo>
                    <a:lnTo>
                      <a:pt x="704" y="1965"/>
                    </a:lnTo>
                    <a:lnTo>
                      <a:pt x="677" y="1960"/>
                    </a:lnTo>
                    <a:lnTo>
                      <a:pt x="649" y="1955"/>
                    </a:lnTo>
                    <a:lnTo>
                      <a:pt x="621" y="1952"/>
                    </a:lnTo>
                    <a:lnTo>
                      <a:pt x="593" y="1950"/>
                    </a:lnTo>
                    <a:lnTo>
                      <a:pt x="563" y="1948"/>
                    </a:lnTo>
                    <a:lnTo>
                      <a:pt x="447" y="1947"/>
                    </a:lnTo>
                    <a:lnTo>
                      <a:pt x="329" y="1944"/>
                    </a:lnTo>
                    <a:lnTo>
                      <a:pt x="301" y="1943"/>
                    </a:lnTo>
                    <a:lnTo>
                      <a:pt x="272" y="1941"/>
                    </a:lnTo>
                    <a:lnTo>
                      <a:pt x="244" y="1939"/>
                    </a:lnTo>
                    <a:lnTo>
                      <a:pt x="217" y="1935"/>
                    </a:lnTo>
                    <a:lnTo>
                      <a:pt x="189" y="1929"/>
                    </a:lnTo>
                    <a:lnTo>
                      <a:pt x="162" y="1924"/>
                    </a:lnTo>
                    <a:lnTo>
                      <a:pt x="136" y="1915"/>
                    </a:lnTo>
                    <a:lnTo>
                      <a:pt x="110" y="1907"/>
                    </a:lnTo>
                    <a:lnTo>
                      <a:pt x="101" y="1884"/>
                    </a:lnTo>
                    <a:lnTo>
                      <a:pt x="92" y="1861"/>
                    </a:lnTo>
                    <a:lnTo>
                      <a:pt x="85" y="1839"/>
                    </a:lnTo>
                    <a:lnTo>
                      <a:pt x="79" y="1816"/>
                    </a:lnTo>
                    <a:lnTo>
                      <a:pt x="74" y="1793"/>
                    </a:lnTo>
                    <a:lnTo>
                      <a:pt x="69" y="1770"/>
                    </a:lnTo>
                    <a:lnTo>
                      <a:pt x="66" y="1749"/>
                    </a:lnTo>
                    <a:lnTo>
                      <a:pt x="63" y="1726"/>
                    </a:lnTo>
                    <a:lnTo>
                      <a:pt x="61" y="1705"/>
                    </a:lnTo>
                    <a:lnTo>
                      <a:pt x="59" y="1683"/>
                    </a:lnTo>
                    <a:lnTo>
                      <a:pt x="58" y="1660"/>
                    </a:lnTo>
                    <a:lnTo>
                      <a:pt x="58" y="1639"/>
                    </a:lnTo>
                    <a:lnTo>
                      <a:pt x="58" y="1594"/>
                    </a:lnTo>
                    <a:lnTo>
                      <a:pt x="58" y="1551"/>
                    </a:lnTo>
                    <a:lnTo>
                      <a:pt x="59" y="1507"/>
                    </a:lnTo>
                    <a:lnTo>
                      <a:pt x="60" y="1461"/>
                    </a:lnTo>
                    <a:lnTo>
                      <a:pt x="59" y="1416"/>
                    </a:lnTo>
                    <a:lnTo>
                      <a:pt x="57" y="1371"/>
                    </a:lnTo>
                    <a:lnTo>
                      <a:pt x="56" y="1348"/>
                    </a:lnTo>
                    <a:lnTo>
                      <a:pt x="53" y="1324"/>
                    </a:lnTo>
                    <a:lnTo>
                      <a:pt x="50" y="1300"/>
                    </a:lnTo>
                    <a:lnTo>
                      <a:pt x="46" y="1277"/>
                    </a:lnTo>
                    <a:lnTo>
                      <a:pt x="41" y="1253"/>
                    </a:lnTo>
                    <a:lnTo>
                      <a:pt x="35" y="1228"/>
                    </a:lnTo>
                    <a:lnTo>
                      <a:pt x="28" y="1203"/>
                    </a:lnTo>
                    <a:lnTo>
                      <a:pt x="20" y="1178"/>
                    </a:lnTo>
                    <a:lnTo>
                      <a:pt x="37" y="1185"/>
                    </a:lnTo>
                    <a:lnTo>
                      <a:pt x="55" y="1192"/>
                    </a:lnTo>
                    <a:lnTo>
                      <a:pt x="71" y="1200"/>
                    </a:lnTo>
                    <a:lnTo>
                      <a:pt x="88" y="1207"/>
                    </a:lnTo>
                    <a:lnTo>
                      <a:pt x="122" y="1226"/>
                    </a:lnTo>
                    <a:lnTo>
                      <a:pt x="155" y="1245"/>
                    </a:lnTo>
                    <a:lnTo>
                      <a:pt x="188" y="1267"/>
                    </a:lnTo>
                    <a:lnTo>
                      <a:pt x="223" y="1289"/>
                    </a:lnTo>
                    <a:lnTo>
                      <a:pt x="256" y="1313"/>
                    </a:lnTo>
                    <a:lnTo>
                      <a:pt x="290" y="1338"/>
                    </a:lnTo>
                    <a:lnTo>
                      <a:pt x="357" y="1387"/>
                    </a:lnTo>
                    <a:lnTo>
                      <a:pt x="425" y="1436"/>
                    </a:lnTo>
                    <a:lnTo>
                      <a:pt x="458" y="1459"/>
                    </a:lnTo>
                    <a:lnTo>
                      <a:pt x="491" y="1482"/>
                    </a:lnTo>
                    <a:lnTo>
                      <a:pt x="525" y="1502"/>
                    </a:lnTo>
                    <a:lnTo>
                      <a:pt x="558" y="1521"/>
                    </a:lnTo>
                    <a:lnTo>
                      <a:pt x="772" y="1601"/>
                    </a:lnTo>
                    <a:lnTo>
                      <a:pt x="988" y="1674"/>
                    </a:lnTo>
                    <a:lnTo>
                      <a:pt x="1206" y="1743"/>
                    </a:lnTo>
                    <a:lnTo>
                      <a:pt x="1426" y="1806"/>
                    </a:lnTo>
                    <a:lnTo>
                      <a:pt x="1649" y="1864"/>
                    </a:lnTo>
                    <a:lnTo>
                      <a:pt x="1872" y="1918"/>
                    </a:lnTo>
                    <a:lnTo>
                      <a:pt x="2098" y="1966"/>
                    </a:lnTo>
                    <a:lnTo>
                      <a:pt x="2326" y="2010"/>
                    </a:lnTo>
                    <a:lnTo>
                      <a:pt x="2555" y="2049"/>
                    </a:lnTo>
                    <a:lnTo>
                      <a:pt x="2785" y="2084"/>
                    </a:lnTo>
                    <a:lnTo>
                      <a:pt x="3016" y="2114"/>
                    </a:lnTo>
                    <a:lnTo>
                      <a:pt x="3249" y="2140"/>
                    </a:lnTo>
                    <a:lnTo>
                      <a:pt x="3482" y="2162"/>
                    </a:lnTo>
                    <a:lnTo>
                      <a:pt x="3716" y="2179"/>
                    </a:lnTo>
                    <a:lnTo>
                      <a:pt x="3952" y="2193"/>
                    </a:lnTo>
                    <a:lnTo>
                      <a:pt x="4187" y="2204"/>
                    </a:lnTo>
                    <a:lnTo>
                      <a:pt x="4422" y="2210"/>
                    </a:lnTo>
                    <a:lnTo>
                      <a:pt x="4659" y="2214"/>
                    </a:lnTo>
                    <a:lnTo>
                      <a:pt x="4895" y="2214"/>
                    </a:lnTo>
                    <a:lnTo>
                      <a:pt x="5132" y="2210"/>
                    </a:lnTo>
                    <a:lnTo>
                      <a:pt x="5367" y="2205"/>
                    </a:lnTo>
                    <a:lnTo>
                      <a:pt x="5602" y="2195"/>
                    </a:lnTo>
                    <a:lnTo>
                      <a:pt x="5838" y="2183"/>
                    </a:lnTo>
                    <a:lnTo>
                      <a:pt x="6073" y="2168"/>
                    </a:lnTo>
                    <a:lnTo>
                      <a:pt x="6306" y="2152"/>
                    </a:lnTo>
                    <a:lnTo>
                      <a:pt x="6540" y="2131"/>
                    </a:lnTo>
                    <a:lnTo>
                      <a:pt x="6772" y="2110"/>
                    </a:lnTo>
                    <a:lnTo>
                      <a:pt x="7002" y="2086"/>
                    </a:lnTo>
                    <a:lnTo>
                      <a:pt x="7232" y="2060"/>
                    </a:lnTo>
                    <a:lnTo>
                      <a:pt x="7461" y="2032"/>
                    </a:lnTo>
                    <a:lnTo>
                      <a:pt x="7687" y="2002"/>
                    </a:lnTo>
                    <a:lnTo>
                      <a:pt x="7912" y="1970"/>
                    </a:lnTo>
                    <a:lnTo>
                      <a:pt x="7979" y="1954"/>
                    </a:lnTo>
                    <a:lnTo>
                      <a:pt x="8045" y="1938"/>
                    </a:lnTo>
                    <a:lnTo>
                      <a:pt x="8112" y="1923"/>
                    </a:lnTo>
                    <a:lnTo>
                      <a:pt x="8180" y="1909"/>
                    </a:lnTo>
                    <a:lnTo>
                      <a:pt x="8314" y="1882"/>
                    </a:lnTo>
                    <a:lnTo>
                      <a:pt x="8448" y="1855"/>
                    </a:lnTo>
                    <a:lnTo>
                      <a:pt x="8583" y="1829"/>
                    </a:lnTo>
                    <a:lnTo>
                      <a:pt x="8718" y="1802"/>
                    </a:lnTo>
                    <a:lnTo>
                      <a:pt x="8784" y="1788"/>
                    </a:lnTo>
                    <a:lnTo>
                      <a:pt x="8851" y="1773"/>
                    </a:lnTo>
                    <a:lnTo>
                      <a:pt x="8917" y="1757"/>
                    </a:lnTo>
                    <a:lnTo>
                      <a:pt x="8983" y="1742"/>
                    </a:lnTo>
                    <a:lnTo>
                      <a:pt x="9049" y="1725"/>
                    </a:lnTo>
                    <a:lnTo>
                      <a:pt x="9114" y="1708"/>
                    </a:lnTo>
                    <a:lnTo>
                      <a:pt x="9180" y="1688"/>
                    </a:lnTo>
                    <a:lnTo>
                      <a:pt x="9244" y="1669"/>
                    </a:lnTo>
                    <a:lnTo>
                      <a:pt x="9307" y="1647"/>
                    </a:lnTo>
                    <a:lnTo>
                      <a:pt x="9371" y="1625"/>
                    </a:lnTo>
                    <a:lnTo>
                      <a:pt x="9434" y="1601"/>
                    </a:lnTo>
                    <a:lnTo>
                      <a:pt x="9495" y="1575"/>
                    </a:lnTo>
                    <a:lnTo>
                      <a:pt x="9557" y="1548"/>
                    </a:lnTo>
                    <a:lnTo>
                      <a:pt x="9618" y="1518"/>
                    </a:lnTo>
                    <a:lnTo>
                      <a:pt x="9677" y="1486"/>
                    </a:lnTo>
                    <a:lnTo>
                      <a:pt x="9737" y="1453"/>
                    </a:lnTo>
                    <a:lnTo>
                      <a:pt x="9795" y="1417"/>
                    </a:lnTo>
                    <a:lnTo>
                      <a:pt x="9852" y="1379"/>
                    </a:lnTo>
                    <a:lnTo>
                      <a:pt x="9910" y="1339"/>
                    </a:lnTo>
                    <a:lnTo>
                      <a:pt x="9965" y="1296"/>
                    </a:lnTo>
                    <a:lnTo>
                      <a:pt x="9968" y="1284"/>
                    </a:lnTo>
                    <a:lnTo>
                      <a:pt x="9970" y="1272"/>
                    </a:lnTo>
                    <a:lnTo>
                      <a:pt x="9970" y="1261"/>
                    </a:lnTo>
                    <a:lnTo>
                      <a:pt x="9969" y="1251"/>
                    </a:lnTo>
                    <a:lnTo>
                      <a:pt x="9967" y="1240"/>
                    </a:lnTo>
                    <a:lnTo>
                      <a:pt x="9965" y="1230"/>
                    </a:lnTo>
                    <a:lnTo>
                      <a:pt x="9961" y="1220"/>
                    </a:lnTo>
                    <a:lnTo>
                      <a:pt x="9956" y="1211"/>
                    </a:lnTo>
                    <a:lnTo>
                      <a:pt x="9951" y="1202"/>
                    </a:lnTo>
                    <a:lnTo>
                      <a:pt x="9944" y="1193"/>
                    </a:lnTo>
                    <a:lnTo>
                      <a:pt x="9937" y="1186"/>
                    </a:lnTo>
                    <a:lnTo>
                      <a:pt x="9930" y="1179"/>
                    </a:lnTo>
                    <a:lnTo>
                      <a:pt x="9922" y="1173"/>
                    </a:lnTo>
                    <a:lnTo>
                      <a:pt x="9913" y="1166"/>
                    </a:lnTo>
                    <a:lnTo>
                      <a:pt x="9905" y="1162"/>
                    </a:lnTo>
                    <a:lnTo>
                      <a:pt x="9896" y="1157"/>
                    </a:lnTo>
                    <a:lnTo>
                      <a:pt x="9849" y="1188"/>
                    </a:lnTo>
                    <a:lnTo>
                      <a:pt x="9802" y="1218"/>
                    </a:lnTo>
                    <a:lnTo>
                      <a:pt x="9756" y="1247"/>
                    </a:lnTo>
                    <a:lnTo>
                      <a:pt x="9708" y="1274"/>
                    </a:lnTo>
                    <a:lnTo>
                      <a:pt x="9660" y="1300"/>
                    </a:lnTo>
                    <a:lnTo>
                      <a:pt x="9612" y="1325"/>
                    </a:lnTo>
                    <a:lnTo>
                      <a:pt x="9563" y="1349"/>
                    </a:lnTo>
                    <a:lnTo>
                      <a:pt x="9513" y="1372"/>
                    </a:lnTo>
                    <a:lnTo>
                      <a:pt x="9464" y="1393"/>
                    </a:lnTo>
                    <a:lnTo>
                      <a:pt x="9415" y="1414"/>
                    </a:lnTo>
                    <a:lnTo>
                      <a:pt x="9365" y="1433"/>
                    </a:lnTo>
                    <a:lnTo>
                      <a:pt x="9313" y="1453"/>
                    </a:lnTo>
                    <a:lnTo>
                      <a:pt x="9263" y="1470"/>
                    </a:lnTo>
                    <a:lnTo>
                      <a:pt x="9212" y="1488"/>
                    </a:lnTo>
                    <a:lnTo>
                      <a:pt x="9160" y="1505"/>
                    </a:lnTo>
                    <a:lnTo>
                      <a:pt x="9109" y="1521"/>
                    </a:lnTo>
                    <a:lnTo>
                      <a:pt x="9006" y="1552"/>
                    </a:lnTo>
                    <a:lnTo>
                      <a:pt x="8901" y="1582"/>
                    </a:lnTo>
                    <a:lnTo>
                      <a:pt x="8796" y="1610"/>
                    </a:lnTo>
                    <a:lnTo>
                      <a:pt x="8692" y="1639"/>
                    </a:lnTo>
                    <a:lnTo>
                      <a:pt x="8586" y="1667"/>
                    </a:lnTo>
                    <a:lnTo>
                      <a:pt x="8481" y="1696"/>
                    </a:lnTo>
                    <a:lnTo>
                      <a:pt x="8376" y="1725"/>
                    </a:lnTo>
                    <a:lnTo>
                      <a:pt x="8271" y="1756"/>
                    </a:lnTo>
                    <a:lnTo>
                      <a:pt x="8233" y="1757"/>
                    </a:lnTo>
                    <a:lnTo>
                      <a:pt x="8196" y="1760"/>
                    </a:lnTo>
                    <a:lnTo>
                      <a:pt x="8159" y="1763"/>
                    </a:lnTo>
                    <a:lnTo>
                      <a:pt x="8122" y="1766"/>
                    </a:lnTo>
                    <a:lnTo>
                      <a:pt x="8047" y="1774"/>
                    </a:lnTo>
                    <a:lnTo>
                      <a:pt x="7974" y="1783"/>
                    </a:lnTo>
                    <a:lnTo>
                      <a:pt x="7899" y="1794"/>
                    </a:lnTo>
                    <a:lnTo>
                      <a:pt x="7825" y="1807"/>
                    </a:lnTo>
                    <a:lnTo>
                      <a:pt x="7751" y="1820"/>
                    </a:lnTo>
                    <a:lnTo>
                      <a:pt x="7677" y="1834"/>
                    </a:lnTo>
                    <a:lnTo>
                      <a:pt x="7528" y="1862"/>
                    </a:lnTo>
                    <a:lnTo>
                      <a:pt x="7378" y="1889"/>
                    </a:lnTo>
                    <a:lnTo>
                      <a:pt x="7303" y="1901"/>
                    </a:lnTo>
                    <a:lnTo>
                      <a:pt x="7227" y="1912"/>
                    </a:lnTo>
                    <a:lnTo>
                      <a:pt x="7152" y="1921"/>
                    </a:lnTo>
                    <a:lnTo>
                      <a:pt x="7076" y="1928"/>
                    </a:lnTo>
                    <a:lnTo>
                      <a:pt x="6869" y="1942"/>
                    </a:lnTo>
                    <a:lnTo>
                      <a:pt x="6663" y="1956"/>
                    </a:lnTo>
                    <a:lnTo>
                      <a:pt x="6458" y="1969"/>
                    </a:lnTo>
                    <a:lnTo>
                      <a:pt x="6254" y="1981"/>
                    </a:lnTo>
                    <a:lnTo>
                      <a:pt x="6050" y="1992"/>
                    </a:lnTo>
                    <a:lnTo>
                      <a:pt x="5847" y="2002"/>
                    </a:lnTo>
                    <a:lnTo>
                      <a:pt x="5643" y="2010"/>
                    </a:lnTo>
                    <a:lnTo>
                      <a:pt x="5441" y="2017"/>
                    </a:lnTo>
                    <a:lnTo>
                      <a:pt x="5239" y="2022"/>
                    </a:lnTo>
                    <a:lnTo>
                      <a:pt x="5038" y="2025"/>
                    </a:lnTo>
                    <a:lnTo>
                      <a:pt x="4838" y="2027"/>
                    </a:lnTo>
                    <a:lnTo>
                      <a:pt x="4638" y="2027"/>
                    </a:lnTo>
                    <a:lnTo>
                      <a:pt x="4439" y="2024"/>
                    </a:lnTo>
                    <a:lnTo>
                      <a:pt x="4239" y="2020"/>
                    </a:lnTo>
                    <a:lnTo>
                      <a:pt x="4041" y="2014"/>
                    </a:lnTo>
                    <a:lnTo>
                      <a:pt x="3844" y="2004"/>
                    </a:lnTo>
                    <a:lnTo>
                      <a:pt x="3648" y="1993"/>
                    </a:lnTo>
                    <a:lnTo>
                      <a:pt x="3452" y="1979"/>
                    </a:lnTo>
                    <a:lnTo>
                      <a:pt x="3256" y="1962"/>
                    </a:lnTo>
                    <a:lnTo>
                      <a:pt x="3061" y="1942"/>
                    </a:lnTo>
                    <a:lnTo>
                      <a:pt x="2867" y="1920"/>
                    </a:lnTo>
                    <a:lnTo>
                      <a:pt x="2674" y="1894"/>
                    </a:lnTo>
                    <a:lnTo>
                      <a:pt x="2480" y="1866"/>
                    </a:lnTo>
                    <a:lnTo>
                      <a:pt x="2288" y="1833"/>
                    </a:lnTo>
                    <a:lnTo>
                      <a:pt x="2097" y="1797"/>
                    </a:lnTo>
                    <a:lnTo>
                      <a:pt x="1907" y="1759"/>
                    </a:lnTo>
                    <a:lnTo>
                      <a:pt x="1717" y="1716"/>
                    </a:lnTo>
                    <a:lnTo>
                      <a:pt x="1528" y="1670"/>
                    </a:lnTo>
                    <a:lnTo>
                      <a:pt x="1339" y="1620"/>
                    </a:lnTo>
                    <a:lnTo>
                      <a:pt x="1151" y="1566"/>
                    </a:lnTo>
                    <a:lnTo>
                      <a:pt x="964" y="1508"/>
                    </a:lnTo>
                    <a:lnTo>
                      <a:pt x="778" y="1446"/>
                    </a:lnTo>
                    <a:lnTo>
                      <a:pt x="750" y="1421"/>
                    </a:lnTo>
                    <a:lnTo>
                      <a:pt x="720" y="1398"/>
                    </a:lnTo>
                    <a:lnTo>
                      <a:pt x="689" y="1374"/>
                    </a:lnTo>
                    <a:lnTo>
                      <a:pt x="657" y="1351"/>
                    </a:lnTo>
                    <a:lnTo>
                      <a:pt x="589" y="1306"/>
                    </a:lnTo>
                    <a:lnTo>
                      <a:pt x="518" y="1261"/>
                    </a:lnTo>
                    <a:lnTo>
                      <a:pt x="446" y="1216"/>
                    </a:lnTo>
                    <a:lnTo>
                      <a:pt x="374" y="1171"/>
                    </a:lnTo>
                    <a:lnTo>
                      <a:pt x="339" y="1147"/>
                    </a:lnTo>
                    <a:lnTo>
                      <a:pt x="305" y="1123"/>
                    </a:lnTo>
                    <a:lnTo>
                      <a:pt x="271" y="1098"/>
                    </a:lnTo>
                    <a:lnTo>
                      <a:pt x="239" y="1072"/>
                    </a:lnTo>
                    <a:lnTo>
                      <a:pt x="207" y="1046"/>
                    </a:lnTo>
                    <a:lnTo>
                      <a:pt x="177" y="1019"/>
                    </a:lnTo>
                    <a:lnTo>
                      <a:pt x="149" y="991"/>
                    </a:lnTo>
                    <a:lnTo>
                      <a:pt x="123" y="962"/>
                    </a:lnTo>
                    <a:lnTo>
                      <a:pt x="99" y="931"/>
                    </a:lnTo>
                    <a:lnTo>
                      <a:pt x="77" y="899"/>
                    </a:lnTo>
                    <a:lnTo>
                      <a:pt x="57" y="866"/>
                    </a:lnTo>
                    <a:lnTo>
                      <a:pt x="40" y="830"/>
                    </a:lnTo>
                    <a:lnTo>
                      <a:pt x="25" y="793"/>
                    </a:lnTo>
                    <a:lnTo>
                      <a:pt x="14" y="756"/>
                    </a:lnTo>
                    <a:lnTo>
                      <a:pt x="6" y="715"/>
                    </a:lnTo>
                    <a:lnTo>
                      <a:pt x="1" y="672"/>
                    </a:lnTo>
                    <a:lnTo>
                      <a:pt x="0" y="628"/>
                    </a:lnTo>
                    <a:lnTo>
                      <a:pt x="3" y="582"/>
                    </a:lnTo>
                    <a:lnTo>
                      <a:pt x="9" y="533"/>
                    </a:lnTo>
                    <a:lnTo>
                      <a:pt x="20" y="482"/>
                    </a:lnTo>
                    <a:lnTo>
                      <a:pt x="25" y="468"/>
                    </a:lnTo>
                    <a:lnTo>
                      <a:pt x="31" y="454"/>
                    </a:lnTo>
                    <a:lnTo>
                      <a:pt x="37" y="441"/>
                    </a:lnTo>
                    <a:lnTo>
                      <a:pt x="45" y="428"/>
                    </a:lnTo>
                    <a:lnTo>
                      <a:pt x="52" y="416"/>
                    </a:lnTo>
                    <a:lnTo>
                      <a:pt x="60" y="405"/>
                    </a:lnTo>
                    <a:lnTo>
                      <a:pt x="69" y="395"/>
                    </a:lnTo>
                    <a:lnTo>
                      <a:pt x="78" y="384"/>
                    </a:lnTo>
                    <a:lnTo>
                      <a:pt x="96" y="365"/>
                    </a:lnTo>
                    <a:lnTo>
                      <a:pt x="117" y="347"/>
                    </a:lnTo>
                    <a:lnTo>
                      <a:pt x="138" y="331"/>
                    </a:lnTo>
                    <a:lnTo>
                      <a:pt x="160" y="315"/>
                    </a:lnTo>
                    <a:lnTo>
                      <a:pt x="205" y="284"/>
                    </a:lnTo>
                    <a:lnTo>
                      <a:pt x="251" y="252"/>
                    </a:lnTo>
                    <a:lnTo>
                      <a:pt x="272" y="235"/>
                    </a:lnTo>
                    <a:lnTo>
                      <a:pt x="293" y="215"/>
                    </a:lnTo>
                    <a:lnTo>
                      <a:pt x="302" y="206"/>
                    </a:lnTo>
                    <a:lnTo>
                      <a:pt x="312" y="195"/>
                    </a:lnTo>
                    <a:lnTo>
                      <a:pt x="321" y="184"/>
                    </a:lnTo>
                    <a:lnTo>
                      <a:pt x="329" y="172"/>
                    </a:lnTo>
                    <a:lnTo>
                      <a:pt x="339" y="197"/>
                    </a:lnTo>
                    <a:lnTo>
                      <a:pt x="350" y="222"/>
                    </a:lnTo>
                    <a:lnTo>
                      <a:pt x="362" y="245"/>
                    </a:lnTo>
                    <a:lnTo>
                      <a:pt x="375" y="269"/>
                    </a:lnTo>
                    <a:lnTo>
                      <a:pt x="388" y="292"/>
                    </a:lnTo>
                    <a:lnTo>
                      <a:pt x="403" y="315"/>
                    </a:lnTo>
                    <a:lnTo>
                      <a:pt x="417" y="337"/>
                    </a:lnTo>
                    <a:lnTo>
                      <a:pt x="432" y="360"/>
                    </a:lnTo>
                    <a:lnTo>
                      <a:pt x="462" y="404"/>
                    </a:lnTo>
                    <a:lnTo>
                      <a:pt x="491" y="449"/>
                    </a:lnTo>
                    <a:lnTo>
                      <a:pt x="520" y="493"/>
                    </a:lnTo>
                    <a:lnTo>
                      <a:pt x="547" y="537"/>
                    </a:lnTo>
                    <a:lnTo>
                      <a:pt x="559" y="560"/>
                    </a:lnTo>
                    <a:lnTo>
                      <a:pt x="572" y="583"/>
                    </a:lnTo>
                    <a:lnTo>
                      <a:pt x="583" y="605"/>
                    </a:lnTo>
                    <a:lnTo>
                      <a:pt x="592" y="628"/>
                    </a:lnTo>
                    <a:lnTo>
                      <a:pt x="600" y="652"/>
                    </a:lnTo>
                    <a:lnTo>
                      <a:pt x="607" y="676"/>
                    </a:lnTo>
                    <a:lnTo>
                      <a:pt x="613" y="699"/>
                    </a:lnTo>
                    <a:lnTo>
                      <a:pt x="617" y="724"/>
                    </a:lnTo>
                    <a:lnTo>
                      <a:pt x="619" y="750"/>
                    </a:lnTo>
                    <a:lnTo>
                      <a:pt x="620" y="775"/>
                    </a:lnTo>
                    <a:lnTo>
                      <a:pt x="618" y="802"/>
                    </a:lnTo>
                    <a:lnTo>
                      <a:pt x="615" y="828"/>
                    </a:lnTo>
                    <a:lnTo>
                      <a:pt x="610" y="856"/>
                    </a:lnTo>
                    <a:lnTo>
                      <a:pt x="602" y="884"/>
                    </a:lnTo>
                    <a:lnTo>
                      <a:pt x="592" y="913"/>
                    </a:lnTo>
                    <a:lnTo>
                      <a:pt x="579" y="943"/>
                    </a:lnTo>
                    <a:lnTo>
                      <a:pt x="552" y="924"/>
                    </a:lnTo>
                    <a:lnTo>
                      <a:pt x="526" y="905"/>
                    </a:lnTo>
                    <a:lnTo>
                      <a:pt x="500" y="883"/>
                    </a:lnTo>
                    <a:lnTo>
                      <a:pt x="475" y="860"/>
                    </a:lnTo>
                    <a:lnTo>
                      <a:pt x="450" y="838"/>
                    </a:lnTo>
                    <a:lnTo>
                      <a:pt x="428" y="813"/>
                    </a:lnTo>
                    <a:lnTo>
                      <a:pt x="417" y="800"/>
                    </a:lnTo>
                    <a:lnTo>
                      <a:pt x="407" y="787"/>
                    </a:lnTo>
                    <a:lnTo>
                      <a:pt x="397" y="773"/>
                    </a:lnTo>
                    <a:lnTo>
                      <a:pt x="388" y="760"/>
                    </a:lnTo>
                    <a:lnTo>
                      <a:pt x="379" y="746"/>
                    </a:lnTo>
                    <a:lnTo>
                      <a:pt x="372" y="732"/>
                    </a:lnTo>
                    <a:lnTo>
                      <a:pt x="365" y="717"/>
                    </a:lnTo>
                    <a:lnTo>
                      <a:pt x="359" y="703"/>
                    </a:lnTo>
                    <a:lnTo>
                      <a:pt x="354" y="688"/>
                    </a:lnTo>
                    <a:lnTo>
                      <a:pt x="350" y="671"/>
                    </a:lnTo>
                    <a:lnTo>
                      <a:pt x="347" y="656"/>
                    </a:lnTo>
                    <a:lnTo>
                      <a:pt x="344" y="640"/>
                    </a:lnTo>
                    <a:lnTo>
                      <a:pt x="343" y="624"/>
                    </a:lnTo>
                    <a:lnTo>
                      <a:pt x="343" y="608"/>
                    </a:lnTo>
                    <a:lnTo>
                      <a:pt x="344" y="591"/>
                    </a:lnTo>
                    <a:lnTo>
                      <a:pt x="347" y="574"/>
                    </a:lnTo>
                    <a:lnTo>
                      <a:pt x="350" y="557"/>
                    </a:lnTo>
                    <a:lnTo>
                      <a:pt x="355" y="539"/>
                    </a:lnTo>
                    <a:lnTo>
                      <a:pt x="361" y="522"/>
                    </a:lnTo>
                    <a:lnTo>
                      <a:pt x="369" y="504"/>
                    </a:lnTo>
                    <a:lnTo>
                      <a:pt x="373" y="494"/>
                    </a:lnTo>
                    <a:lnTo>
                      <a:pt x="379" y="483"/>
                    </a:lnTo>
                    <a:lnTo>
                      <a:pt x="385" y="472"/>
                    </a:lnTo>
                    <a:lnTo>
                      <a:pt x="393" y="463"/>
                    </a:lnTo>
                    <a:lnTo>
                      <a:pt x="406" y="441"/>
                    </a:lnTo>
                    <a:lnTo>
                      <a:pt x="418" y="419"/>
                    </a:lnTo>
                    <a:lnTo>
                      <a:pt x="423" y="409"/>
                    </a:lnTo>
                    <a:lnTo>
                      <a:pt x="426" y="399"/>
                    </a:lnTo>
                    <a:lnTo>
                      <a:pt x="428" y="389"/>
                    </a:lnTo>
                    <a:lnTo>
                      <a:pt x="427" y="378"/>
                    </a:lnTo>
                    <a:lnTo>
                      <a:pt x="426" y="374"/>
                    </a:lnTo>
                    <a:lnTo>
                      <a:pt x="424" y="370"/>
                    </a:lnTo>
                    <a:lnTo>
                      <a:pt x="422" y="364"/>
                    </a:lnTo>
                    <a:lnTo>
                      <a:pt x="419" y="360"/>
                    </a:lnTo>
                    <a:lnTo>
                      <a:pt x="415" y="356"/>
                    </a:lnTo>
                    <a:lnTo>
                      <a:pt x="411" y="351"/>
                    </a:lnTo>
                    <a:lnTo>
                      <a:pt x="406" y="347"/>
                    </a:lnTo>
                    <a:lnTo>
                      <a:pt x="400" y="343"/>
                    </a:lnTo>
                    <a:lnTo>
                      <a:pt x="388" y="344"/>
                    </a:lnTo>
                    <a:lnTo>
                      <a:pt x="378" y="345"/>
                    </a:lnTo>
                    <a:lnTo>
                      <a:pt x="368" y="347"/>
                    </a:lnTo>
                    <a:lnTo>
                      <a:pt x="359" y="350"/>
                    </a:lnTo>
                    <a:lnTo>
                      <a:pt x="351" y="354"/>
                    </a:lnTo>
                    <a:lnTo>
                      <a:pt x="343" y="358"/>
                    </a:lnTo>
                    <a:lnTo>
                      <a:pt x="336" y="362"/>
                    </a:lnTo>
                    <a:lnTo>
                      <a:pt x="329" y="368"/>
                    </a:lnTo>
                    <a:lnTo>
                      <a:pt x="323" y="374"/>
                    </a:lnTo>
                    <a:lnTo>
                      <a:pt x="317" y="381"/>
                    </a:lnTo>
                    <a:lnTo>
                      <a:pt x="311" y="387"/>
                    </a:lnTo>
                    <a:lnTo>
                      <a:pt x="306" y="395"/>
                    </a:lnTo>
                    <a:lnTo>
                      <a:pt x="296" y="410"/>
                    </a:lnTo>
                    <a:lnTo>
                      <a:pt x="287" y="426"/>
                    </a:lnTo>
                    <a:lnTo>
                      <a:pt x="272" y="462"/>
                    </a:lnTo>
                    <a:lnTo>
                      <a:pt x="257" y="497"/>
                    </a:lnTo>
                    <a:lnTo>
                      <a:pt x="249" y="514"/>
                    </a:lnTo>
                    <a:lnTo>
                      <a:pt x="240" y="530"/>
                    </a:lnTo>
                    <a:lnTo>
                      <a:pt x="231" y="545"/>
                    </a:lnTo>
                    <a:lnTo>
                      <a:pt x="220" y="558"/>
                    </a:lnTo>
                    <a:lnTo>
                      <a:pt x="222" y="603"/>
                    </a:lnTo>
                    <a:lnTo>
                      <a:pt x="226" y="649"/>
                    </a:lnTo>
                    <a:lnTo>
                      <a:pt x="234" y="692"/>
                    </a:lnTo>
                    <a:lnTo>
                      <a:pt x="244" y="733"/>
                    </a:lnTo>
                    <a:lnTo>
                      <a:pt x="256" y="773"/>
                    </a:lnTo>
                    <a:lnTo>
                      <a:pt x="271" y="811"/>
                    </a:lnTo>
                    <a:lnTo>
                      <a:pt x="288" y="847"/>
                    </a:lnTo>
                    <a:lnTo>
                      <a:pt x="308" y="883"/>
                    </a:lnTo>
                    <a:lnTo>
                      <a:pt x="329" y="917"/>
                    </a:lnTo>
                    <a:lnTo>
                      <a:pt x="352" y="949"/>
                    </a:lnTo>
                    <a:lnTo>
                      <a:pt x="378" y="980"/>
                    </a:lnTo>
                    <a:lnTo>
                      <a:pt x="405" y="1011"/>
                    </a:lnTo>
                    <a:lnTo>
                      <a:pt x="434" y="1040"/>
                    </a:lnTo>
                    <a:lnTo>
                      <a:pt x="463" y="1067"/>
                    </a:lnTo>
                    <a:lnTo>
                      <a:pt x="494" y="1094"/>
                    </a:lnTo>
                    <a:lnTo>
                      <a:pt x="526" y="1120"/>
                    </a:lnTo>
                    <a:lnTo>
                      <a:pt x="559" y="1145"/>
                    </a:lnTo>
                    <a:lnTo>
                      <a:pt x="594" y="1167"/>
                    </a:lnTo>
                    <a:lnTo>
                      <a:pt x="628" y="1191"/>
                    </a:lnTo>
                    <a:lnTo>
                      <a:pt x="664" y="1213"/>
                    </a:lnTo>
                    <a:lnTo>
                      <a:pt x="699" y="1233"/>
                    </a:lnTo>
                    <a:lnTo>
                      <a:pt x="735" y="1254"/>
                    </a:lnTo>
                    <a:lnTo>
                      <a:pt x="772" y="1273"/>
                    </a:lnTo>
                    <a:lnTo>
                      <a:pt x="809" y="1293"/>
                    </a:lnTo>
                    <a:lnTo>
                      <a:pt x="881" y="1328"/>
                    </a:lnTo>
                    <a:lnTo>
                      <a:pt x="953" y="1362"/>
                    </a:lnTo>
                    <a:lnTo>
                      <a:pt x="1021" y="1394"/>
                    </a:lnTo>
                    <a:lnTo>
                      <a:pt x="1086" y="1425"/>
                    </a:lnTo>
                    <a:lnTo>
                      <a:pt x="1288" y="1481"/>
                    </a:lnTo>
                    <a:lnTo>
                      <a:pt x="1491" y="1534"/>
                    </a:lnTo>
                    <a:lnTo>
                      <a:pt x="1696" y="1583"/>
                    </a:lnTo>
                    <a:lnTo>
                      <a:pt x="1903" y="1630"/>
                    </a:lnTo>
                    <a:lnTo>
                      <a:pt x="2112" y="1672"/>
                    </a:lnTo>
                    <a:lnTo>
                      <a:pt x="2324" y="1711"/>
                    </a:lnTo>
                    <a:lnTo>
                      <a:pt x="2535" y="1748"/>
                    </a:lnTo>
                    <a:lnTo>
                      <a:pt x="2749" y="1780"/>
                    </a:lnTo>
                    <a:lnTo>
                      <a:pt x="2963" y="1809"/>
                    </a:lnTo>
                    <a:lnTo>
                      <a:pt x="3179" y="1836"/>
                    </a:lnTo>
                    <a:lnTo>
                      <a:pt x="3396" y="1859"/>
                    </a:lnTo>
                    <a:lnTo>
                      <a:pt x="3613" y="1880"/>
                    </a:lnTo>
                    <a:lnTo>
                      <a:pt x="3831" y="1897"/>
                    </a:lnTo>
                    <a:lnTo>
                      <a:pt x="4049" y="1911"/>
                    </a:lnTo>
                    <a:lnTo>
                      <a:pt x="4268" y="1922"/>
                    </a:lnTo>
                    <a:lnTo>
                      <a:pt x="4487" y="1930"/>
                    </a:lnTo>
                    <a:lnTo>
                      <a:pt x="4706" y="1936"/>
                    </a:lnTo>
                    <a:lnTo>
                      <a:pt x="4925" y="1939"/>
                    </a:lnTo>
                    <a:lnTo>
                      <a:pt x="5144" y="1939"/>
                    </a:lnTo>
                    <a:lnTo>
                      <a:pt x="5362" y="1937"/>
                    </a:lnTo>
                    <a:lnTo>
                      <a:pt x="5580" y="1931"/>
                    </a:lnTo>
                    <a:lnTo>
                      <a:pt x="5797" y="1924"/>
                    </a:lnTo>
                    <a:lnTo>
                      <a:pt x="6014" y="1913"/>
                    </a:lnTo>
                    <a:lnTo>
                      <a:pt x="6229" y="1900"/>
                    </a:lnTo>
                    <a:lnTo>
                      <a:pt x="6444" y="1885"/>
                    </a:lnTo>
                    <a:lnTo>
                      <a:pt x="6657" y="1868"/>
                    </a:lnTo>
                    <a:lnTo>
                      <a:pt x="6868" y="1847"/>
                    </a:lnTo>
                    <a:lnTo>
                      <a:pt x="7079" y="1826"/>
                    </a:lnTo>
                    <a:lnTo>
                      <a:pt x="7288" y="1801"/>
                    </a:lnTo>
                    <a:lnTo>
                      <a:pt x="7495" y="1774"/>
                    </a:lnTo>
                    <a:lnTo>
                      <a:pt x="7699" y="1744"/>
                    </a:lnTo>
                    <a:lnTo>
                      <a:pt x="7902" y="1714"/>
                    </a:lnTo>
                    <a:lnTo>
                      <a:pt x="7976" y="1686"/>
                    </a:lnTo>
                    <a:lnTo>
                      <a:pt x="8050" y="1660"/>
                    </a:lnTo>
                    <a:lnTo>
                      <a:pt x="8127" y="1636"/>
                    </a:lnTo>
                    <a:lnTo>
                      <a:pt x="8205" y="1614"/>
                    </a:lnTo>
                    <a:lnTo>
                      <a:pt x="8284" y="1593"/>
                    </a:lnTo>
                    <a:lnTo>
                      <a:pt x="8366" y="1573"/>
                    </a:lnTo>
                    <a:lnTo>
                      <a:pt x="8447" y="1554"/>
                    </a:lnTo>
                    <a:lnTo>
                      <a:pt x="8530" y="1535"/>
                    </a:lnTo>
                    <a:lnTo>
                      <a:pt x="8695" y="1498"/>
                    </a:lnTo>
                    <a:lnTo>
                      <a:pt x="8860" y="1459"/>
                    </a:lnTo>
                    <a:lnTo>
                      <a:pt x="8942" y="1439"/>
                    </a:lnTo>
                    <a:lnTo>
                      <a:pt x="9024" y="1416"/>
                    </a:lnTo>
                    <a:lnTo>
                      <a:pt x="9103" y="1392"/>
                    </a:lnTo>
                    <a:lnTo>
                      <a:pt x="9183" y="1367"/>
                    </a:lnTo>
                    <a:lnTo>
                      <a:pt x="9260" y="1340"/>
                    </a:lnTo>
                    <a:lnTo>
                      <a:pt x="9336" y="1310"/>
                    </a:lnTo>
                    <a:lnTo>
                      <a:pt x="9411" y="1278"/>
                    </a:lnTo>
                    <a:lnTo>
                      <a:pt x="9483" y="1242"/>
                    </a:lnTo>
                    <a:lnTo>
                      <a:pt x="9553" y="1203"/>
                    </a:lnTo>
                    <a:lnTo>
                      <a:pt x="9620" y="1161"/>
                    </a:lnTo>
                    <a:lnTo>
                      <a:pt x="9684" y="1115"/>
                    </a:lnTo>
                    <a:lnTo>
                      <a:pt x="9746" y="1065"/>
                    </a:lnTo>
                    <a:lnTo>
                      <a:pt x="9804" y="1011"/>
                    </a:lnTo>
                    <a:lnTo>
                      <a:pt x="9859" y="951"/>
                    </a:lnTo>
                    <a:lnTo>
                      <a:pt x="9911" y="887"/>
                    </a:lnTo>
                    <a:lnTo>
                      <a:pt x="9958" y="818"/>
                    </a:lnTo>
                    <a:lnTo>
                      <a:pt x="10001" y="743"/>
                    </a:lnTo>
                    <a:lnTo>
                      <a:pt x="10040" y="663"/>
                    </a:lnTo>
                    <a:lnTo>
                      <a:pt x="10075" y="575"/>
                    </a:lnTo>
                    <a:lnTo>
                      <a:pt x="10105" y="482"/>
                    </a:lnTo>
                    <a:lnTo>
                      <a:pt x="10101" y="467"/>
                    </a:lnTo>
                    <a:lnTo>
                      <a:pt x="10097" y="451"/>
                    </a:lnTo>
                    <a:lnTo>
                      <a:pt x="10093" y="435"/>
                    </a:lnTo>
                    <a:lnTo>
                      <a:pt x="10087" y="419"/>
                    </a:lnTo>
                    <a:lnTo>
                      <a:pt x="10075" y="388"/>
                    </a:lnTo>
                    <a:lnTo>
                      <a:pt x="10062" y="358"/>
                    </a:lnTo>
                    <a:lnTo>
                      <a:pt x="10032" y="297"/>
                    </a:lnTo>
                    <a:lnTo>
                      <a:pt x="10006" y="238"/>
                    </a:lnTo>
                    <a:lnTo>
                      <a:pt x="10000" y="223"/>
                    </a:lnTo>
                    <a:lnTo>
                      <a:pt x="9995" y="208"/>
                    </a:lnTo>
                    <a:lnTo>
                      <a:pt x="9991" y="194"/>
                    </a:lnTo>
                    <a:lnTo>
                      <a:pt x="9987" y="178"/>
                    </a:lnTo>
                    <a:lnTo>
                      <a:pt x="9985" y="163"/>
                    </a:lnTo>
                    <a:lnTo>
                      <a:pt x="9983" y="149"/>
                    </a:lnTo>
                    <a:lnTo>
                      <a:pt x="9982" y="134"/>
                    </a:lnTo>
                    <a:lnTo>
                      <a:pt x="9982" y="120"/>
                    </a:lnTo>
                    <a:lnTo>
                      <a:pt x="9984" y="105"/>
                    </a:lnTo>
                    <a:lnTo>
                      <a:pt x="9986" y="90"/>
                    </a:lnTo>
                    <a:lnTo>
                      <a:pt x="9991" y="76"/>
                    </a:lnTo>
                    <a:lnTo>
                      <a:pt x="9996" y="61"/>
                    </a:lnTo>
                    <a:lnTo>
                      <a:pt x="10003" y="46"/>
                    </a:lnTo>
                    <a:lnTo>
                      <a:pt x="10012" y="30"/>
                    </a:lnTo>
                    <a:lnTo>
                      <a:pt x="10022" y="15"/>
                    </a:lnTo>
                    <a:lnTo>
                      <a:pt x="10034" y="0"/>
                    </a:lnTo>
                    <a:lnTo>
                      <a:pt x="10078" y="37"/>
                    </a:lnTo>
                    <a:lnTo>
                      <a:pt x="10117" y="75"/>
                    </a:lnTo>
                    <a:lnTo>
                      <a:pt x="10151" y="115"/>
                    </a:lnTo>
                    <a:lnTo>
                      <a:pt x="10180" y="156"/>
                    </a:lnTo>
                    <a:lnTo>
                      <a:pt x="10206" y="199"/>
                    </a:lnTo>
                    <a:lnTo>
                      <a:pt x="10229" y="244"/>
                    </a:lnTo>
                    <a:lnTo>
                      <a:pt x="10247" y="290"/>
                    </a:lnTo>
                    <a:lnTo>
                      <a:pt x="10262" y="337"/>
                    </a:lnTo>
                    <a:lnTo>
                      <a:pt x="10273" y="386"/>
                    </a:lnTo>
                    <a:lnTo>
                      <a:pt x="10282" y="435"/>
                    </a:lnTo>
                    <a:lnTo>
                      <a:pt x="10288" y="485"/>
                    </a:lnTo>
                    <a:lnTo>
                      <a:pt x="10291" y="537"/>
                    </a:lnTo>
                    <a:lnTo>
                      <a:pt x="10291" y="589"/>
                    </a:lnTo>
                    <a:lnTo>
                      <a:pt x="10290" y="642"/>
                    </a:lnTo>
                    <a:lnTo>
                      <a:pt x="10287" y="695"/>
                    </a:lnTo>
                    <a:lnTo>
                      <a:pt x="10281" y="749"/>
                    </a:lnTo>
                    <a:lnTo>
                      <a:pt x="10275" y="803"/>
                    </a:lnTo>
                    <a:lnTo>
                      <a:pt x="10266" y="857"/>
                    </a:lnTo>
                    <a:lnTo>
                      <a:pt x="10257" y="912"/>
                    </a:lnTo>
                    <a:lnTo>
                      <a:pt x="10247" y="966"/>
                    </a:lnTo>
                    <a:lnTo>
                      <a:pt x="10224" y="1076"/>
                    </a:lnTo>
                    <a:lnTo>
                      <a:pt x="10200" y="1183"/>
                    </a:lnTo>
                    <a:lnTo>
                      <a:pt x="10176" y="1288"/>
                    </a:lnTo>
                    <a:lnTo>
                      <a:pt x="10155" y="1391"/>
                    </a:lnTo>
                    <a:lnTo>
                      <a:pt x="10145" y="1442"/>
                    </a:lnTo>
                    <a:lnTo>
                      <a:pt x="10137" y="1491"/>
                    </a:lnTo>
                    <a:lnTo>
                      <a:pt x="10130" y="1538"/>
                    </a:lnTo>
                    <a:lnTo>
                      <a:pt x="10124" y="1586"/>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5" name="Freeform 96">
                <a:extLst>
                  <a:ext uri="{FF2B5EF4-FFF2-40B4-BE49-F238E27FC236}">
                    <a16:creationId xmlns:a16="http://schemas.microsoft.com/office/drawing/2014/main" id="{EB2649DA-2FD1-45D0-8CDD-9E93CBC7D446}"/>
                  </a:ext>
                </a:extLst>
              </p:cNvPr>
              <p:cNvSpPr>
                <a:spLocks/>
              </p:cNvSpPr>
              <p:nvPr/>
            </p:nvSpPr>
            <p:spPr bwMode="auto">
              <a:xfrm>
                <a:off x="3950" y="2573"/>
                <a:ext cx="154" cy="117"/>
              </a:xfrm>
              <a:custGeom>
                <a:avLst/>
                <a:gdLst>
                  <a:gd name="T0" fmla="*/ 0 w 1076"/>
                  <a:gd name="T1" fmla="*/ 0 h 1290"/>
                  <a:gd name="T2" fmla="*/ 0 w 1076"/>
                  <a:gd name="T3" fmla="*/ 0 h 1290"/>
                  <a:gd name="T4" fmla="*/ 0 w 1076"/>
                  <a:gd name="T5" fmla="*/ 0 h 1290"/>
                  <a:gd name="T6" fmla="*/ 0 w 1076"/>
                  <a:gd name="T7" fmla="*/ 0 h 1290"/>
                  <a:gd name="T8" fmla="*/ 0 w 1076"/>
                  <a:gd name="T9" fmla="*/ 0 h 1290"/>
                  <a:gd name="T10" fmla="*/ 0 w 1076"/>
                  <a:gd name="T11" fmla="*/ 0 h 1290"/>
                  <a:gd name="T12" fmla="*/ 0 w 1076"/>
                  <a:gd name="T13" fmla="*/ 0 h 1290"/>
                  <a:gd name="T14" fmla="*/ 0 w 1076"/>
                  <a:gd name="T15" fmla="*/ 0 h 1290"/>
                  <a:gd name="T16" fmla="*/ 0 w 1076"/>
                  <a:gd name="T17" fmla="*/ 0 h 1290"/>
                  <a:gd name="T18" fmla="*/ 0 w 1076"/>
                  <a:gd name="T19" fmla="*/ 0 h 1290"/>
                  <a:gd name="T20" fmla="*/ 0 w 1076"/>
                  <a:gd name="T21" fmla="*/ 0 h 1290"/>
                  <a:gd name="T22" fmla="*/ 0 w 1076"/>
                  <a:gd name="T23" fmla="*/ 0 h 1290"/>
                  <a:gd name="T24" fmla="*/ 0 w 1076"/>
                  <a:gd name="T25" fmla="*/ 0 h 1290"/>
                  <a:gd name="T26" fmla="*/ 0 w 1076"/>
                  <a:gd name="T27" fmla="*/ 0 h 1290"/>
                  <a:gd name="T28" fmla="*/ 0 w 1076"/>
                  <a:gd name="T29" fmla="*/ 0 h 1290"/>
                  <a:gd name="T30" fmla="*/ 0 w 1076"/>
                  <a:gd name="T31" fmla="*/ 0 h 1290"/>
                  <a:gd name="T32" fmla="*/ 0 w 1076"/>
                  <a:gd name="T33" fmla="*/ 0 h 1290"/>
                  <a:gd name="T34" fmla="*/ 0 w 1076"/>
                  <a:gd name="T35" fmla="*/ 0 h 1290"/>
                  <a:gd name="T36" fmla="*/ 0 w 1076"/>
                  <a:gd name="T37" fmla="*/ 0 h 1290"/>
                  <a:gd name="T38" fmla="*/ 0 w 1076"/>
                  <a:gd name="T39" fmla="*/ 0 h 1290"/>
                  <a:gd name="T40" fmla="*/ 0 w 1076"/>
                  <a:gd name="T41" fmla="*/ 0 h 1290"/>
                  <a:gd name="T42" fmla="*/ 0 w 1076"/>
                  <a:gd name="T43" fmla="*/ 0 h 1290"/>
                  <a:gd name="T44" fmla="*/ 0 w 1076"/>
                  <a:gd name="T45" fmla="*/ 0 h 1290"/>
                  <a:gd name="T46" fmla="*/ 0 w 1076"/>
                  <a:gd name="T47" fmla="*/ 0 h 1290"/>
                  <a:gd name="T48" fmla="*/ 0 w 1076"/>
                  <a:gd name="T49" fmla="*/ 0 h 1290"/>
                  <a:gd name="T50" fmla="*/ 0 w 1076"/>
                  <a:gd name="T51" fmla="*/ 0 h 1290"/>
                  <a:gd name="T52" fmla="*/ 0 w 1076"/>
                  <a:gd name="T53" fmla="*/ 0 h 1290"/>
                  <a:gd name="T54" fmla="*/ 0 w 1076"/>
                  <a:gd name="T55" fmla="*/ 0 h 1290"/>
                  <a:gd name="T56" fmla="*/ 0 w 1076"/>
                  <a:gd name="T57" fmla="*/ 0 h 1290"/>
                  <a:gd name="T58" fmla="*/ 0 w 1076"/>
                  <a:gd name="T59" fmla="*/ 0 h 1290"/>
                  <a:gd name="T60" fmla="*/ 0 w 1076"/>
                  <a:gd name="T61" fmla="*/ 0 h 1290"/>
                  <a:gd name="T62" fmla="*/ 0 w 1076"/>
                  <a:gd name="T63" fmla="*/ 0 h 1290"/>
                  <a:gd name="T64" fmla="*/ 0 w 1076"/>
                  <a:gd name="T65" fmla="*/ 0 h 1290"/>
                  <a:gd name="T66" fmla="*/ 0 w 1076"/>
                  <a:gd name="T67" fmla="*/ 0 h 1290"/>
                  <a:gd name="T68" fmla="*/ 0 w 1076"/>
                  <a:gd name="T69" fmla="*/ 0 h 1290"/>
                  <a:gd name="T70" fmla="*/ 0 w 1076"/>
                  <a:gd name="T71" fmla="*/ 0 h 1290"/>
                  <a:gd name="T72" fmla="*/ 0 w 1076"/>
                  <a:gd name="T73" fmla="*/ 0 h 1290"/>
                  <a:gd name="T74" fmla="*/ 0 w 1076"/>
                  <a:gd name="T75" fmla="*/ 0 h 1290"/>
                  <a:gd name="T76" fmla="*/ 0 w 1076"/>
                  <a:gd name="T77" fmla="*/ 0 h 1290"/>
                  <a:gd name="T78" fmla="*/ 0 w 1076"/>
                  <a:gd name="T79" fmla="*/ 0 h 1290"/>
                  <a:gd name="T80" fmla="*/ 0 w 1076"/>
                  <a:gd name="T81" fmla="*/ 0 h 1290"/>
                  <a:gd name="T82" fmla="*/ 0 w 1076"/>
                  <a:gd name="T83" fmla="*/ 0 h 1290"/>
                  <a:gd name="T84" fmla="*/ 0 w 1076"/>
                  <a:gd name="T85" fmla="*/ 0 h 1290"/>
                  <a:gd name="T86" fmla="*/ 0 w 1076"/>
                  <a:gd name="T87" fmla="*/ 0 h 1290"/>
                  <a:gd name="T88" fmla="*/ 0 w 1076"/>
                  <a:gd name="T89" fmla="*/ 0 h 1290"/>
                  <a:gd name="T90" fmla="*/ 0 w 1076"/>
                  <a:gd name="T91" fmla="*/ 0 h 1290"/>
                  <a:gd name="T92" fmla="*/ 0 w 1076"/>
                  <a:gd name="T93" fmla="*/ 0 h 1290"/>
                  <a:gd name="T94" fmla="*/ 0 w 1076"/>
                  <a:gd name="T95" fmla="*/ 0 h 1290"/>
                  <a:gd name="T96" fmla="*/ 0 w 1076"/>
                  <a:gd name="T97" fmla="*/ 0 h 1290"/>
                  <a:gd name="T98" fmla="*/ 0 w 1076"/>
                  <a:gd name="T99" fmla="*/ 0 h 1290"/>
                  <a:gd name="T100" fmla="*/ 0 w 1076"/>
                  <a:gd name="T101" fmla="*/ 0 h 1290"/>
                  <a:gd name="T102" fmla="*/ 0 w 1076"/>
                  <a:gd name="T103" fmla="*/ 0 h 1290"/>
                  <a:gd name="T104" fmla="*/ 0 w 1076"/>
                  <a:gd name="T105" fmla="*/ 0 h 1290"/>
                  <a:gd name="T106" fmla="*/ 0 w 1076"/>
                  <a:gd name="T107" fmla="*/ 0 h 1290"/>
                  <a:gd name="T108" fmla="*/ 0 w 1076"/>
                  <a:gd name="T109" fmla="*/ 0 h 1290"/>
                  <a:gd name="T110" fmla="*/ 0 w 1076"/>
                  <a:gd name="T111" fmla="*/ 0 h 1290"/>
                  <a:gd name="T112" fmla="*/ 0 w 1076"/>
                  <a:gd name="T113" fmla="*/ 0 h 1290"/>
                  <a:gd name="T114" fmla="*/ 0 w 1076"/>
                  <a:gd name="T115" fmla="*/ 0 h 12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76" h="1290">
                    <a:moveTo>
                      <a:pt x="359" y="0"/>
                    </a:moveTo>
                    <a:lnTo>
                      <a:pt x="360" y="15"/>
                    </a:lnTo>
                    <a:lnTo>
                      <a:pt x="363" y="30"/>
                    </a:lnTo>
                    <a:lnTo>
                      <a:pt x="366" y="46"/>
                    </a:lnTo>
                    <a:lnTo>
                      <a:pt x="371" y="61"/>
                    </a:lnTo>
                    <a:lnTo>
                      <a:pt x="382" y="93"/>
                    </a:lnTo>
                    <a:lnTo>
                      <a:pt x="395" y="124"/>
                    </a:lnTo>
                    <a:lnTo>
                      <a:pt x="409" y="155"/>
                    </a:lnTo>
                    <a:lnTo>
                      <a:pt x="424" y="187"/>
                    </a:lnTo>
                    <a:lnTo>
                      <a:pt x="438" y="218"/>
                    </a:lnTo>
                    <a:lnTo>
                      <a:pt x="450" y="249"/>
                    </a:lnTo>
                    <a:lnTo>
                      <a:pt x="455" y="265"/>
                    </a:lnTo>
                    <a:lnTo>
                      <a:pt x="460" y="280"/>
                    </a:lnTo>
                    <a:lnTo>
                      <a:pt x="463" y="296"/>
                    </a:lnTo>
                    <a:lnTo>
                      <a:pt x="466" y="311"/>
                    </a:lnTo>
                    <a:lnTo>
                      <a:pt x="468" y="326"/>
                    </a:lnTo>
                    <a:lnTo>
                      <a:pt x="468" y="341"/>
                    </a:lnTo>
                    <a:lnTo>
                      <a:pt x="467" y="355"/>
                    </a:lnTo>
                    <a:lnTo>
                      <a:pt x="464" y="370"/>
                    </a:lnTo>
                    <a:lnTo>
                      <a:pt x="460" y="386"/>
                    </a:lnTo>
                    <a:lnTo>
                      <a:pt x="455" y="400"/>
                    </a:lnTo>
                    <a:lnTo>
                      <a:pt x="447" y="414"/>
                    </a:lnTo>
                    <a:lnTo>
                      <a:pt x="438" y="428"/>
                    </a:lnTo>
                    <a:lnTo>
                      <a:pt x="426" y="442"/>
                    </a:lnTo>
                    <a:lnTo>
                      <a:pt x="412" y="455"/>
                    </a:lnTo>
                    <a:lnTo>
                      <a:pt x="397" y="469"/>
                    </a:lnTo>
                    <a:lnTo>
                      <a:pt x="378" y="482"/>
                    </a:lnTo>
                    <a:lnTo>
                      <a:pt x="397" y="497"/>
                    </a:lnTo>
                    <a:lnTo>
                      <a:pt x="415" y="513"/>
                    </a:lnTo>
                    <a:lnTo>
                      <a:pt x="432" y="529"/>
                    </a:lnTo>
                    <a:lnTo>
                      <a:pt x="450" y="547"/>
                    </a:lnTo>
                    <a:lnTo>
                      <a:pt x="467" y="565"/>
                    </a:lnTo>
                    <a:lnTo>
                      <a:pt x="485" y="582"/>
                    </a:lnTo>
                    <a:lnTo>
                      <a:pt x="501" y="602"/>
                    </a:lnTo>
                    <a:lnTo>
                      <a:pt x="517" y="620"/>
                    </a:lnTo>
                    <a:lnTo>
                      <a:pt x="548" y="660"/>
                    </a:lnTo>
                    <a:lnTo>
                      <a:pt x="578" y="701"/>
                    </a:lnTo>
                    <a:lnTo>
                      <a:pt x="606" y="743"/>
                    </a:lnTo>
                    <a:lnTo>
                      <a:pt x="633" y="787"/>
                    </a:lnTo>
                    <a:lnTo>
                      <a:pt x="660" y="832"/>
                    </a:lnTo>
                    <a:lnTo>
                      <a:pt x="685" y="877"/>
                    </a:lnTo>
                    <a:lnTo>
                      <a:pt x="708" y="923"/>
                    </a:lnTo>
                    <a:lnTo>
                      <a:pt x="730" y="970"/>
                    </a:lnTo>
                    <a:lnTo>
                      <a:pt x="751" y="1017"/>
                    </a:lnTo>
                    <a:lnTo>
                      <a:pt x="771" y="1063"/>
                    </a:lnTo>
                    <a:lnTo>
                      <a:pt x="789" y="1110"/>
                    </a:lnTo>
                    <a:lnTo>
                      <a:pt x="806" y="1156"/>
                    </a:lnTo>
                    <a:lnTo>
                      <a:pt x="809" y="1138"/>
                    </a:lnTo>
                    <a:lnTo>
                      <a:pt x="811" y="1119"/>
                    </a:lnTo>
                    <a:lnTo>
                      <a:pt x="811" y="1100"/>
                    </a:lnTo>
                    <a:lnTo>
                      <a:pt x="809" y="1081"/>
                    </a:lnTo>
                    <a:lnTo>
                      <a:pt x="807" y="1061"/>
                    </a:lnTo>
                    <a:lnTo>
                      <a:pt x="804" y="1042"/>
                    </a:lnTo>
                    <a:lnTo>
                      <a:pt x="799" y="1021"/>
                    </a:lnTo>
                    <a:lnTo>
                      <a:pt x="794" y="1002"/>
                    </a:lnTo>
                    <a:lnTo>
                      <a:pt x="782" y="962"/>
                    </a:lnTo>
                    <a:lnTo>
                      <a:pt x="767" y="922"/>
                    </a:lnTo>
                    <a:lnTo>
                      <a:pt x="752" y="883"/>
                    </a:lnTo>
                    <a:lnTo>
                      <a:pt x="737" y="846"/>
                    </a:lnTo>
                    <a:lnTo>
                      <a:pt x="761" y="832"/>
                    </a:lnTo>
                    <a:lnTo>
                      <a:pt x="784" y="820"/>
                    </a:lnTo>
                    <a:lnTo>
                      <a:pt x="805" y="813"/>
                    </a:lnTo>
                    <a:lnTo>
                      <a:pt x="824" y="807"/>
                    </a:lnTo>
                    <a:lnTo>
                      <a:pt x="843" y="805"/>
                    </a:lnTo>
                    <a:lnTo>
                      <a:pt x="860" y="805"/>
                    </a:lnTo>
                    <a:lnTo>
                      <a:pt x="875" y="807"/>
                    </a:lnTo>
                    <a:lnTo>
                      <a:pt x="890" y="813"/>
                    </a:lnTo>
                    <a:lnTo>
                      <a:pt x="903" y="820"/>
                    </a:lnTo>
                    <a:lnTo>
                      <a:pt x="915" y="829"/>
                    </a:lnTo>
                    <a:lnTo>
                      <a:pt x="926" y="840"/>
                    </a:lnTo>
                    <a:lnTo>
                      <a:pt x="936" y="852"/>
                    </a:lnTo>
                    <a:lnTo>
                      <a:pt x="945" y="867"/>
                    </a:lnTo>
                    <a:lnTo>
                      <a:pt x="954" y="882"/>
                    </a:lnTo>
                    <a:lnTo>
                      <a:pt x="962" y="898"/>
                    </a:lnTo>
                    <a:lnTo>
                      <a:pt x="970" y="915"/>
                    </a:lnTo>
                    <a:lnTo>
                      <a:pt x="983" y="953"/>
                    </a:lnTo>
                    <a:lnTo>
                      <a:pt x="995" y="993"/>
                    </a:lnTo>
                    <a:lnTo>
                      <a:pt x="1008" y="1034"/>
                    </a:lnTo>
                    <a:lnTo>
                      <a:pt x="1019" y="1075"/>
                    </a:lnTo>
                    <a:lnTo>
                      <a:pt x="1031" y="1114"/>
                    </a:lnTo>
                    <a:lnTo>
                      <a:pt x="1044" y="1151"/>
                    </a:lnTo>
                    <a:lnTo>
                      <a:pt x="1051" y="1167"/>
                    </a:lnTo>
                    <a:lnTo>
                      <a:pt x="1059" y="1183"/>
                    </a:lnTo>
                    <a:lnTo>
                      <a:pt x="1067" y="1197"/>
                    </a:lnTo>
                    <a:lnTo>
                      <a:pt x="1076" y="1210"/>
                    </a:lnTo>
                    <a:lnTo>
                      <a:pt x="1065" y="1225"/>
                    </a:lnTo>
                    <a:lnTo>
                      <a:pt x="1054" y="1238"/>
                    </a:lnTo>
                    <a:lnTo>
                      <a:pt x="1042" y="1250"/>
                    </a:lnTo>
                    <a:lnTo>
                      <a:pt x="1029" y="1260"/>
                    </a:lnTo>
                    <a:lnTo>
                      <a:pt x="1016" y="1269"/>
                    </a:lnTo>
                    <a:lnTo>
                      <a:pt x="1001" y="1275"/>
                    </a:lnTo>
                    <a:lnTo>
                      <a:pt x="987" y="1280"/>
                    </a:lnTo>
                    <a:lnTo>
                      <a:pt x="972" y="1285"/>
                    </a:lnTo>
                    <a:lnTo>
                      <a:pt x="957" y="1288"/>
                    </a:lnTo>
                    <a:lnTo>
                      <a:pt x="942" y="1290"/>
                    </a:lnTo>
                    <a:lnTo>
                      <a:pt x="926" y="1290"/>
                    </a:lnTo>
                    <a:lnTo>
                      <a:pt x="909" y="1290"/>
                    </a:lnTo>
                    <a:lnTo>
                      <a:pt x="893" y="1289"/>
                    </a:lnTo>
                    <a:lnTo>
                      <a:pt x="876" y="1287"/>
                    </a:lnTo>
                    <a:lnTo>
                      <a:pt x="859" y="1285"/>
                    </a:lnTo>
                    <a:lnTo>
                      <a:pt x="842" y="1280"/>
                    </a:lnTo>
                    <a:lnTo>
                      <a:pt x="806" y="1272"/>
                    </a:lnTo>
                    <a:lnTo>
                      <a:pt x="772" y="1262"/>
                    </a:lnTo>
                    <a:lnTo>
                      <a:pt x="737" y="1250"/>
                    </a:lnTo>
                    <a:lnTo>
                      <a:pt x="703" y="1238"/>
                    </a:lnTo>
                    <a:lnTo>
                      <a:pt x="670" y="1226"/>
                    </a:lnTo>
                    <a:lnTo>
                      <a:pt x="637" y="1216"/>
                    </a:lnTo>
                    <a:lnTo>
                      <a:pt x="606" y="1207"/>
                    </a:lnTo>
                    <a:lnTo>
                      <a:pt x="577" y="1199"/>
                    </a:lnTo>
                    <a:lnTo>
                      <a:pt x="488" y="1017"/>
                    </a:lnTo>
                    <a:lnTo>
                      <a:pt x="468" y="1135"/>
                    </a:lnTo>
                    <a:lnTo>
                      <a:pt x="438" y="1127"/>
                    </a:lnTo>
                    <a:lnTo>
                      <a:pt x="410" y="1117"/>
                    </a:lnTo>
                    <a:lnTo>
                      <a:pt x="383" y="1105"/>
                    </a:lnTo>
                    <a:lnTo>
                      <a:pt x="359" y="1091"/>
                    </a:lnTo>
                    <a:lnTo>
                      <a:pt x="336" y="1076"/>
                    </a:lnTo>
                    <a:lnTo>
                      <a:pt x="314" y="1059"/>
                    </a:lnTo>
                    <a:lnTo>
                      <a:pt x="293" y="1041"/>
                    </a:lnTo>
                    <a:lnTo>
                      <a:pt x="274" y="1021"/>
                    </a:lnTo>
                    <a:lnTo>
                      <a:pt x="256" y="999"/>
                    </a:lnTo>
                    <a:lnTo>
                      <a:pt x="240" y="977"/>
                    </a:lnTo>
                    <a:lnTo>
                      <a:pt x="224" y="953"/>
                    </a:lnTo>
                    <a:lnTo>
                      <a:pt x="209" y="929"/>
                    </a:lnTo>
                    <a:lnTo>
                      <a:pt x="196" y="903"/>
                    </a:lnTo>
                    <a:lnTo>
                      <a:pt x="183" y="877"/>
                    </a:lnTo>
                    <a:lnTo>
                      <a:pt x="171" y="849"/>
                    </a:lnTo>
                    <a:lnTo>
                      <a:pt x="159" y="822"/>
                    </a:lnTo>
                    <a:lnTo>
                      <a:pt x="148" y="793"/>
                    </a:lnTo>
                    <a:lnTo>
                      <a:pt x="138" y="765"/>
                    </a:lnTo>
                    <a:lnTo>
                      <a:pt x="127" y="736"/>
                    </a:lnTo>
                    <a:lnTo>
                      <a:pt x="118" y="706"/>
                    </a:lnTo>
                    <a:lnTo>
                      <a:pt x="99" y="646"/>
                    </a:lnTo>
                    <a:lnTo>
                      <a:pt x="81" y="587"/>
                    </a:lnTo>
                    <a:lnTo>
                      <a:pt x="63" y="528"/>
                    </a:lnTo>
                    <a:lnTo>
                      <a:pt x="43" y="471"/>
                    </a:lnTo>
                    <a:lnTo>
                      <a:pt x="33" y="443"/>
                    </a:lnTo>
                    <a:lnTo>
                      <a:pt x="23" y="416"/>
                    </a:lnTo>
                    <a:lnTo>
                      <a:pt x="12" y="390"/>
                    </a:lnTo>
                    <a:lnTo>
                      <a:pt x="0" y="364"/>
                    </a:lnTo>
                    <a:lnTo>
                      <a:pt x="109" y="246"/>
                    </a:lnTo>
                    <a:lnTo>
                      <a:pt x="468" y="1038"/>
                    </a:lnTo>
                    <a:lnTo>
                      <a:pt x="463" y="1011"/>
                    </a:lnTo>
                    <a:lnTo>
                      <a:pt x="459" y="984"/>
                    </a:lnTo>
                    <a:lnTo>
                      <a:pt x="454" y="957"/>
                    </a:lnTo>
                    <a:lnTo>
                      <a:pt x="448" y="930"/>
                    </a:lnTo>
                    <a:lnTo>
                      <a:pt x="435" y="876"/>
                    </a:lnTo>
                    <a:lnTo>
                      <a:pt x="420" y="822"/>
                    </a:lnTo>
                    <a:lnTo>
                      <a:pt x="403" y="768"/>
                    </a:lnTo>
                    <a:lnTo>
                      <a:pt x="385" y="713"/>
                    </a:lnTo>
                    <a:lnTo>
                      <a:pt x="366" y="659"/>
                    </a:lnTo>
                    <a:lnTo>
                      <a:pt x="346" y="605"/>
                    </a:lnTo>
                    <a:lnTo>
                      <a:pt x="303" y="497"/>
                    </a:lnTo>
                    <a:lnTo>
                      <a:pt x="260" y="388"/>
                    </a:lnTo>
                    <a:lnTo>
                      <a:pt x="239" y="334"/>
                    </a:lnTo>
                    <a:lnTo>
                      <a:pt x="218" y="280"/>
                    </a:lnTo>
                    <a:lnTo>
                      <a:pt x="198" y="226"/>
                    </a:lnTo>
                    <a:lnTo>
                      <a:pt x="179" y="172"/>
                    </a:lnTo>
                    <a:lnTo>
                      <a:pt x="190" y="159"/>
                    </a:lnTo>
                    <a:lnTo>
                      <a:pt x="200" y="146"/>
                    </a:lnTo>
                    <a:lnTo>
                      <a:pt x="209" y="131"/>
                    </a:lnTo>
                    <a:lnTo>
                      <a:pt x="218" y="117"/>
                    </a:lnTo>
                    <a:lnTo>
                      <a:pt x="236" y="86"/>
                    </a:lnTo>
                    <a:lnTo>
                      <a:pt x="253" y="58"/>
                    </a:lnTo>
                    <a:lnTo>
                      <a:pt x="263" y="44"/>
                    </a:lnTo>
                    <a:lnTo>
                      <a:pt x="273" y="32"/>
                    </a:lnTo>
                    <a:lnTo>
                      <a:pt x="284" y="22"/>
                    </a:lnTo>
                    <a:lnTo>
                      <a:pt x="296" y="14"/>
                    </a:lnTo>
                    <a:lnTo>
                      <a:pt x="303" y="10"/>
                    </a:lnTo>
                    <a:lnTo>
                      <a:pt x="310" y="6"/>
                    </a:lnTo>
                    <a:lnTo>
                      <a:pt x="317" y="4"/>
                    </a:lnTo>
                    <a:lnTo>
                      <a:pt x="325" y="2"/>
                    </a:lnTo>
                    <a:lnTo>
                      <a:pt x="333" y="1"/>
                    </a:lnTo>
                    <a:lnTo>
                      <a:pt x="341" y="0"/>
                    </a:lnTo>
                    <a:lnTo>
                      <a:pt x="349" y="0"/>
                    </a:lnTo>
                    <a:lnTo>
                      <a:pt x="359" y="0"/>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6" name="Freeform 97">
                <a:extLst>
                  <a:ext uri="{FF2B5EF4-FFF2-40B4-BE49-F238E27FC236}">
                    <a16:creationId xmlns:a16="http://schemas.microsoft.com/office/drawing/2014/main" id="{C7A18634-6677-4E9A-927D-F0FC918A902F}"/>
                  </a:ext>
                </a:extLst>
              </p:cNvPr>
              <p:cNvSpPr>
                <a:spLocks/>
              </p:cNvSpPr>
              <p:nvPr/>
            </p:nvSpPr>
            <p:spPr bwMode="auto">
              <a:xfrm>
                <a:off x="4158" y="2573"/>
                <a:ext cx="7" cy="5"/>
              </a:xfrm>
              <a:custGeom>
                <a:avLst/>
                <a:gdLst>
                  <a:gd name="T0" fmla="*/ 0 w 50"/>
                  <a:gd name="T1" fmla="*/ 0 h 54"/>
                  <a:gd name="T2" fmla="*/ 0 w 50"/>
                  <a:gd name="T3" fmla="*/ 0 h 54"/>
                  <a:gd name="T4" fmla="*/ 0 w 50"/>
                  <a:gd name="T5" fmla="*/ 0 h 54"/>
                  <a:gd name="T6" fmla="*/ 0 w 50"/>
                  <a:gd name="T7" fmla="*/ 0 h 54"/>
                  <a:gd name="T8" fmla="*/ 0 w 50"/>
                  <a:gd name="T9" fmla="*/ 0 h 54"/>
                  <a:gd name="T10" fmla="*/ 0 w 50"/>
                  <a:gd name="T11" fmla="*/ 0 h 54"/>
                  <a:gd name="T12" fmla="*/ 0 w 50"/>
                  <a:gd name="T13" fmla="*/ 0 h 54"/>
                  <a:gd name="T14" fmla="*/ 0 w 50"/>
                  <a:gd name="T15" fmla="*/ 0 h 54"/>
                  <a:gd name="T16" fmla="*/ 0 w 50"/>
                  <a:gd name="T17" fmla="*/ 0 h 54"/>
                  <a:gd name="T18" fmla="*/ 0 w 50"/>
                  <a:gd name="T19" fmla="*/ 0 h 54"/>
                  <a:gd name="T20" fmla="*/ 0 w 50"/>
                  <a:gd name="T21" fmla="*/ 0 h 54"/>
                  <a:gd name="T22" fmla="*/ 0 w 50"/>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54">
                    <a:moveTo>
                      <a:pt x="50" y="11"/>
                    </a:moveTo>
                    <a:lnTo>
                      <a:pt x="50" y="54"/>
                    </a:lnTo>
                    <a:lnTo>
                      <a:pt x="0" y="54"/>
                    </a:lnTo>
                    <a:lnTo>
                      <a:pt x="20" y="0"/>
                    </a:lnTo>
                    <a:lnTo>
                      <a:pt x="24" y="4"/>
                    </a:lnTo>
                    <a:lnTo>
                      <a:pt x="28" y="7"/>
                    </a:lnTo>
                    <a:lnTo>
                      <a:pt x="31" y="11"/>
                    </a:lnTo>
                    <a:lnTo>
                      <a:pt x="35" y="14"/>
                    </a:lnTo>
                    <a:lnTo>
                      <a:pt x="39" y="15"/>
                    </a:lnTo>
                    <a:lnTo>
                      <a:pt x="42" y="15"/>
                    </a:lnTo>
                    <a:lnTo>
                      <a:pt x="46" y="14"/>
                    </a:lnTo>
                    <a:lnTo>
                      <a:pt x="5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7" name="Freeform 98">
                <a:extLst>
                  <a:ext uri="{FF2B5EF4-FFF2-40B4-BE49-F238E27FC236}">
                    <a16:creationId xmlns:a16="http://schemas.microsoft.com/office/drawing/2014/main" id="{17D7D8BF-246B-4A0C-8851-06A0C38BB8B4}"/>
                  </a:ext>
                </a:extLst>
              </p:cNvPr>
              <p:cNvSpPr>
                <a:spLocks/>
              </p:cNvSpPr>
              <p:nvPr/>
            </p:nvSpPr>
            <p:spPr bwMode="auto">
              <a:xfrm>
                <a:off x="3719" y="2576"/>
                <a:ext cx="59" cy="42"/>
              </a:xfrm>
              <a:custGeom>
                <a:avLst/>
                <a:gdLst>
                  <a:gd name="T0" fmla="*/ 0 w 408"/>
                  <a:gd name="T1" fmla="*/ 0 h 463"/>
                  <a:gd name="T2" fmla="*/ 0 w 408"/>
                  <a:gd name="T3" fmla="*/ 0 h 463"/>
                  <a:gd name="T4" fmla="*/ 0 w 408"/>
                  <a:gd name="T5" fmla="*/ 0 h 463"/>
                  <a:gd name="T6" fmla="*/ 0 w 408"/>
                  <a:gd name="T7" fmla="*/ 0 h 463"/>
                  <a:gd name="T8" fmla="*/ 0 w 408"/>
                  <a:gd name="T9" fmla="*/ 0 h 463"/>
                  <a:gd name="T10" fmla="*/ 0 w 408"/>
                  <a:gd name="T11" fmla="*/ 0 h 463"/>
                  <a:gd name="T12" fmla="*/ 0 w 408"/>
                  <a:gd name="T13" fmla="*/ 0 h 463"/>
                  <a:gd name="T14" fmla="*/ 0 w 408"/>
                  <a:gd name="T15" fmla="*/ 0 h 463"/>
                  <a:gd name="T16" fmla="*/ 0 w 408"/>
                  <a:gd name="T17" fmla="*/ 0 h 463"/>
                  <a:gd name="T18" fmla="*/ 0 w 408"/>
                  <a:gd name="T19" fmla="*/ 0 h 463"/>
                  <a:gd name="T20" fmla="*/ 0 w 408"/>
                  <a:gd name="T21" fmla="*/ 0 h 463"/>
                  <a:gd name="T22" fmla="*/ 0 w 408"/>
                  <a:gd name="T23" fmla="*/ 0 h 463"/>
                  <a:gd name="T24" fmla="*/ 0 w 408"/>
                  <a:gd name="T25" fmla="*/ 0 h 463"/>
                  <a:gd name="T26" fmla="*/ 0 w 408"/>
                  <a:gd name="T27" fmla="*/ 0 h 463"/>
                  <a:gd name="T28" fmla="*/ 0 w 408"/>
                  <a:gd name="T29" fmla="*/ 0 h 463"/>
                  <a:gd name="T30" fmla="*/ 0 w 408"/>
                  <a:gd name="T31" fmla="*/ 0 h 463"/>
                  <a:gd name="T32" fmla="*/ 0 w 408"/>
                  <a:gd name="T33" fmla="*/ 0 h 463"/>
                  <a:gd name="T34" fmla="*/ 0 w 408"/>
                  <a:gd name="T35" fmla="*/ 0 h 463"/>
                  <a:gd name="T36" fmla="*/ 0 w 408"/>
                  <a:gd name="T37" fmla="*/ 0 h 463"/>
                  <a:gd name="T38" fmla="*/ 0 w 408"/>
                  <a:gd name="T39" fmla="*/ 0 h 463"/>
                  <a:gd name="T40" fmla="*/ 0 w 408"/>
                  <a:gd name="T41" fmla="*/ 0 h 463"/>
                  <a:gd name="T42" fmla="*/ 0 w 408"/>
                  <a:gd name="T43" fmla="*/ 0 h 463"/>
                  <a:gd name="T44" fmla="*/ 0 w 408"/>
                  <a:gd name="T45" fmla="*/ 0 h 463"/>
                  <a:gd name="T46" fmla="*/ 0 w 408"/>
                  <a:gd name="T47" fmla="*/ 0 h 463"/>
                  <a:gd name="T48" fmla="*/ 0 w 408"/>
                  <a:gd name="T49" fmla="*/ 0 h 463"/>
                  <a:gd name="T50" fmla="*/ 0 w 408"/>
                  <a:gd name="T51" fmla="*/ 0 h 463"/>
                  <a:gd name="T52" fmla="*/ 0 w 408"/>
                  <a:gd name="T53" fmla="*/ 0 h 463"/>
                  <a:gd name="T54" fmla="*/ 0 w 408"/>
                  <a:gd name="T55" fmla="*/ 0 h 463"/>
                  <a:gd name="T56" fmla="*/ 0 w 408"/>
                  <a:gd name="T57" fmla="*/ 0 h 463"/>
                  <a:gd name="T58" fmla="*/ 0 w 408"/>
                  <a:gd name="T59" fmla="*/ 0 h 463"/>
                  <a:gd name="T60" fmla="*/ 0 w 408"/>
                  <a:gd name="T61" fmla="*/ 0 h 463"/>
                  <a:gd name="T62" fmla="*/ 0 w 408"/>
                  <a:gd name="T63" fmla="*/ 0 h 463"/>
                  <a:gd name="T64" fmla="*/ 0 w 408"/>
                  <a:gd name="T65" fmla="*/ 0 h 463"/>
                  <a:gd name="T66" fmla="*/ 0 w 408"/>
                  <a:gd name="T67" fmla="*/ 0 h 463"/>
                  <a:gd name="T68" fmla="*/ 0 w 408"/>
                  <a:gd name="T69" fmla="*/ 0 h 463"/>
                  <a:gd name="T70" fmla="*/ 0 w 408"/>
                  <a:gd name="T71" fmla="*/ 0 h 463"/>
                  <a:gd name="T72" fmla="*/ 0 w 408"/>
                  <a:gd name="T73" fmla="*/ 0 h 463"/>
                  <a:gd name="T74" fmla="*/ 0 w 408"/>
                  <a:gd name="T75" fmla="*/ 0 h 463"/>
                  <a:gd name="T76" fmla="*/ 0 w 408"/>
                  <a:gd name="T77" fmla="*/ 0 h 463"/>
                  <a:gd name="T78" fmla="*/ 0 w 408"/>
                  <a:gd name="T79" fmla="*/ 0 h 46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08" h="463">
                    <a:moveTo>
                      <a:pt x="408" y="386"/>
                    </a:moveTo>
                    <a:lnTo>
                      <a:pt x="374" y="399"/>
                    </a:lnTo>
                    <a:lnTo>
                      <a:pt x="338" y="415"/>
                    </a:lnTo>
                    <a:lnTo>
                      <a:pt x="303" y="431"/>
                    </a:lnTo>
                    <a:lnTo>
                      <a:pt x="267" y="445"/>
                    </a:lnTo>
                    <a:lnTo>
                      <a:pt x="249" y="452"/>
                    </a:lnTo>
                    <a:lnTo>
                      <a:pt x="231" y="457"/>
                    </a:lnTo>
                    <a:lnTo>
                      <a:pt x="212" y="461"/>
                    </a:lnTo>
                    <a:lnTo>
                      <a:pt x="194" y="463"/>
                    </a:lnTo>
                    <a:lnTo>
                      <a:pt x="175" y="463"/>
                    </a:lnTo>
                    <a:lnTo>
                      <a:pt x="156" y="461"/>
                    </a:lnTo>
                    <a:lnTo>
                      <a:pt x="147" y="460"/>
                    </a:lnTo>
                    <a:lnTo>
                      <a:pt x="137" y="456"/>
                    </a:lnTo>
                    <a:lnTo>
                      <a:pt x="128" y="454"/>
                    </a:lnTo>
                    <a:lnTo>
                      <a:pt x="119" y="450"/>
                    </a:lnTo>
                    <a:lnTo>
                      <a:pt x="99" y="310"/>
                    </a:lnTo>
                    <a:lnTo>
                      <a:pt x="10" y="310"/>
                    </a:lnTo>
                    <a:lnTo>
                      <a:pt x="12" y="304"/>
                    </a:lnTo>
                    <a:lnTo>
                      <a:pt x="12" y="298"/>
                    </a:lnTo>
                    <a:lnTo>
                      <a:pt x="11" y="294"/>
                    </a:lnTo>
                    <a:lnTo>
                      <a:pt x="9" y="291"/>
                    </a:lnTo>
                    <a:lnTo>
                      <a:pt x="6" y="288"/>
                    </a:lnTo>
                    <a:lnTo>
                      <a:pt x="3" y="286"/>
                    </a:lnTo>
                    <a:lnTo>
                      <a:pt x="1" y="282"/>
                    </a:lnTo>
                    <a:lnTo>
                      <a:pt x="0" y="279"/>
                    </a:lnTo>
                    <a:lnTo>
                      <a:pt x="6" y="270"/>
                    </a:lnTo>
                    <a:lnTo>
                      <a:pt x="11" y="264"/>
                    </a:lnTo>
                    <a:lnTo>
                      <a:pt x="17" y="260"/>
                    </a:lnTo>
                    <a:lnTo>
                      <a:pt x="24" y="257"/>
                    </a:lnTo>
                    <a:lnTo>
                      <a:pt x="30" y="257"/>
                    </a:lnTo>
                    <a:lnTo>
                      <a:pt x="36" y="259"/>
                    </a:lnTo>
                    <a:lnTo>
                      <a:pt x="43" y="261"/>
                    </a:lnTo>
                    <a:lnTo>
                      <a:pt x="49" y="264"/>
                    </a:lnTo>
                    <a:lnTo>
                      <a:pt x="62" y="271"/>
                    </a:lnTo>
                    <a:lnTo>
                      <a:pt x="75" y="280"/>
                    </a:lnTo>
                    <a:lnTo>
                      <a:pt x="81" y="283"/>
                    </a:lnTo>
                    <a:lnTo>
                      <a:pt x="87" y="287"/>
                    </a:lnTo>
                    <a:lnTo>
                      <a:pt x="93" y="289"/>
                    </a:lnTo>
                    <a:lnTo>
                      <a:pt x="99" y="289"/>
                    </a:lnTo>
                    <a:lnTo>
                      <a:pt x="106" y="281"/>
                    </a:lnTo>
                    <a:lnTo>
                      <a:pt x="112" y="271"/>
                    </a:lnTo>
                    <a:lnTo>
                      <a:pt x="117" y="263"/>
                    </a:lnTo>
                    <a:lnTo>
                      <a:pt x="122" y="252"/>
                    </a:lnTo>
                    <a:lnTo>
                      <a:pt x="125" y="242"/>
                    </a:lnTo>
                    <a:lnTo>
                      <a:pt x="129" y="230"/>
                    </a:lnTo>
                    <a:lnTo>
                      <a:pt x="131" y="220"/>
                    </a:lnTo>
                    <a:lnTo>
                      <a:pt x="134" y="208"/>
                    </a:lnTo>
                    <a:lnTo>
                      <a:pt x="140" y="160"/>
                    </a:lnTo>
                    <a:lnTo>
                      <a:pt x="146" y="113"/>
                    </a:lnTo>
                    <a:lnTo>
                      <a:pt x="148" y="102"/>
                    </a:lnTo>
                    <a:lnTo>
                      <a:pt x="150" y="90"/>
                    </a:lnTo>
                    <a:lnTo>
                      <a:pt x="153" y="79"/>
                    </a:lnTo>
                    <a:lnTo>
                      <a:pt x="157" y="69"/>
                    </a:lnTo>
                    <a:lnTo>
                      <a:pt x="161" y="60"/>
                    </a:lnTo>
                    <a:lnTo>
                      <a:pt x="166" y="50"/>
                    </a:lnTo>
                    <a:lnTo>
                      <a:pt x="172" y="41"/>
                    </a:lnTo>
                    <a:lnTo>
                      <a:pt x="178" y="34"/>
                    </a:lnTo>
                    <a:lnTo>
                      <a:pt x="185" y="26"/>
                    </a:lnTo>
                    <a:lnTo>
                      <a:pt x="193" y="20"/>
                    </a:lnTo>
                    <a:lnTo>
                      <a:pt x="203" y="14"/>
                    </a:lnTo>
                    <a:lnTo>
                      <a:pt x="213" y="9"/>
                    </a:lnTo>
                    <a:lnTo>
                      <a:pt x="225" y="6"/>
                    </a:lnTo>
                    <a:lnTo>
                      <a:pt x="238" y="2"/>
                    </a:lnTo>
                    <a:lnTo>
                      <a:pt x="252" y="1"/>
                    </a:lnTo>
                    <a:lnTo>
                      <a:pt x="268" y="0"/>
                    </a:lnTo>
                    <a:lnTo>
                      <a:pt x="277" y="10"/>
                    </a:lnTo>
                    <a:lnTo>
                      <a:pt x="286" y="21"/>
                    </a:lnTo>
                    <a:lnTo>
                      <a:pt x="293" y="32"/>
                    </a:lnTo>
                    <a:lnTo>
                      <a:pt x="301" y="42"/>
                    </a:lnTo>
                    <a:lnTo>
                      <a:pt x="314" y="65"/>
                    </a:lnTo>
                    <a:lnTo>
                      <a:pt x="325" y="88"/>
                    </a:lnTo>
                    <a:lnTo>
                      <a:pt x="334" y="112"/>
                    </a:lnTo>
                    <a:lnTo>
                      <a:pt x="344" y="135"/>
                    </a:lnTo>
                    <a:lnTo>
                      <a:pt x="351" y="160"/>
                    </a:lnTo>
                    <a:lnTo>
                      <a:pt x="357" y="185"/>
                    </a:lnTo>
                    <a:lnTo>
                      <a:pt x="368" y="236"/>
                    </a:lnTo>
                    <a:lnTo>
                      <a:pt x="379" y="287"/>
                    </a:lnTo>
                    <a:lnTo>
                      <a:pt x="385" y="311"/>
                    </a:lnTo>
                    <a:lnTo>
                      <a:pt x="392" y="336"/>
                    </a:lnTo>
                    <a:lnTo>
                      <a:pt x="399" y="361"/>
                    </a:lnTo>
                    <a:lnTo>
                      <a:pt x="408" y="3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8" name="Freeform 99">
                <a:extLst>
                  <a:ext uri="{FF2B5EF4-FFF2-40B4-BE49-F238E27FC236}">
                    <a16:creationId xmlns:a16="http://schemas.microsoft.com/office/drawing/2014/main" id="{E3548EC3-C160-43C9-9E84-7A48D8B2F9AE}"/>
                  </a:ext>
                </a:extLst>
              </p:cNvPr>
              <p:cNvSpPr>
                <a:spLocks/>
              </p:cNvSpPr>
              <p:nvPr/>
            </p:nvSpPr>
            <p:spPr bwMode="auto">
              <a:xfrm>
                <a:off x="4838" y="2576"/>
                <a:ext cx="77" cy="32"/>
              </a:xfrm>
              <a:custGeom>
                <a:avLst/>
                <a:gdLst>
                  <a:gd name="T0" fmla="*/ 0 w 539"/>
                  <a:gd name="T1" fmla="*/ 0 h 354"/>
                  <a:gd name="T2" fmla="*/ 0 w 539"/>
                  <a:gd name="T3" fmla="*/ 0 h 354"/>
                  <a:gd name="T4" fmla="*/ 0 w 539"/>
                  <a:gd name="T5" fmla="*/ 0 h 354"/>
                  <a:gd name="T6" fmla="*/ 0 w 539"/>
                  <a:gd name="T7" fmla="*/ 0 h 354"/>
                  <a:gd name="T8" fmla="*/ 0 w 539"/>
                  <a:gd name="T9" fmla="*/ 0 h 354"/>
                  <a:gd name="T10" fmla="*/ 0 w 539"/>
                  <a:gd name="T11" fmla="*/ 0 h 354"/>
                  <a:gd name="T12" fmla="*/ 0 w 539"/>
                  <a:gd name="T13" fmla="*/ 0 h 354"/>
                  <a:gd name="T14" fmla="*/ 0 w 539"/>
                  <a:gd name="T15" fmla="*/ 0 h 354"/>
                  <a:gd name="T16" fmla="*/ 0 w 539"/>
                  <a:gd name="T17" fmla="*/ 0 h 354"/>
                  <a:gd name="T18" fmla="*/ 0 w 539"/>
                  <a:gd name="T19" fmla="*/ 0 h 354"/>
                  <a:gd name="T20" fmla="*/ 0 w 539"/>
                  <a:gd name="T21" fmla="*/ 0 h 354"/>
                  <a:gd name="T22" fmla="*/ 0 w 539"/>
                  <a:gd name="T23" fmla="*/ 0 h 354"/>
                  <a:gd name="T24" fmla="*/ 0 w 539"/>
                  <a:gd name="T25" fmla="*/ 0 h 354"/>
                  <a:gd name="T26" fmla="*/ 0 w 539"/>
                  <a:gd name="T27" fmla="*/ 0 h 354"/>
                  <a:gd name="T28" fmla="*/ 0 w 539"/>
                  <a:gd name="T29" fmla="*/ 0 h 354"/>
                  <a:gd name="T30" fmla="*/ 0 w 539"/>
                  <a:gd name="T31" fmla="*/ 0 h 354"/>
                  <a:gd name="T32" fmla="*/ 0 w 539"/>
                  <a:gd name="T33" fmla="*/ 0 h 354"/>
                  <a:gd name="T34" fmla="*/ 0 w 539"/>
                  <a:gd name="T35" fmla="*/ 0 h 354"/>
                  <a:gd name="T36" fmla="*/ 0 w 539"/>
                  <a:gd name="T37" fmla="*/ 0 h 354"/>
                  <a:gd name="T38" fmla="*/ 0 w 539"/>
                  <a:gd name="T39" fmla="*/ 0 h 354"/>
                  <a:gd name="T40" fmla="*/ 0 w 539"/>
                  <a:gd name="T41" fmla="*/ 0 h 354"/>
                  <a:gd name="T42" fmla="*/ 0 w 539"/>
                  <a:gd name="T43" fmla="*/ 0 h 354"/>
                  <a:gd name="T44" fmla="*/ 0 w 539"/>
                  <a:gd name="T45" fmla="*/ 0 h 354"/>
                  <a:gd name="T46" fmla="*/ 0 w 539"/>
                  <a:gd name="T47" fmla="*/ 0 h 354"/>
                  <a:gd name="T48" fmla="*/ 0 w 539"/>
                  <a:gd name="T49" fmla="*/ 0 h 354"/>
                  <a:gd name="T50" fmla="*/ 0 w 539"/>
                  <a:gd name="T51" fmla="*/ 0 h 354"/>
                  <a:gd name="T52" fmla="*/ 0 w 539"/>
                  <a:gd name="T53" fmla="*/ 0 h 354"/>
                  <a:gd name="T54" fmla="*/ 0 w 539"/>
                  <a:gd name="T55" fmla="*/ 0 h 354"/>
                  <a:gd name="T56" fmla="*/ 0 w 539"/>
                  <a:gd name="T57" fmla="*/ 0 h 354"/>
                  <a:gd name="T58" fmla="*/ 0 w 539"/>
                  <a:gd name="T59" fmla="*/ 0 h 354"/>
                  <a:gd name="T60" fmla="*/ 0 w 539"/>
                  <a:gd name="T61" fmla="*/ 0 h 354"/>
                  <a:gd name="T62" fmla="*/ 0 w 539"/>
                  <a:gd name="T63" fmla="*/ 0 h 354"/>
                  <a:gd name="T64" fmla="*/ 0 w 539"/>
                  <a:gd name="T65" fmla="*/ 0 h 354"/>
                  <a:gd name="T66" fmla="*/ 0 w 539"/>
                  <a:gd name="T67" fmla="*/ 0 h 354"/>
                  <a:gd name="T68" fmla="*/ 0 w 539"/>
                  <a:gd name="T69" fmla="*/ 0 h 354"/>
                  <a:gd name="T70" fmla="*/ 0 w 539"/>
                  <a:gd name="T71" fmla="*/ 0 h 354"/>
                  <a:gd name="T72" fmla="*/ 0 w 539"/>
                  <a:gd name="T73" fmla="*/ 0 h 354"/>
                  <a:gd name="T74" fmla="*/ 0 w 539"/>
                  <a:gd name="T75" fmla="*/ 0 h 354"/>
                  <a:gd name="T76" fmla="*/ 0 w 539"/>
                  <a:gd name="T77" fmla="*/ 0 h 354"/>
                  <a:gd name="T78" fmla="*/ 0 w 539"/>
                  <a:gd name="T79" fmla="*/ 0 h 354"/>
                  <a:gd name="T80" fmla="*/ 0 w 539"/>
                  <a:gd name="T81" fmla="*/ 0 h 354"/>
                  <a:gd name="T82" fmla="*/ 0 w 539"/>
                  <a:gd name="T83" fmla="*/ 0 h 3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39" h="354">
                    <a:moveTo>
                      <a:pt x="539" y="96"/>
                    </a:moveTo>
                    <a:lnTo>
                      <a:pt x="509" y="113"/>
                    </a:lnTo>
                    <a:lnTo>
                      <a:pt x="478" y="128"/>
                    </a:lnTo>
                    <a:lnTo>
                      <a:pt x="446" y="142"/>
                    </a:lnTo>
                    <a:lnTo>
                      <a:pt x="414" y="156"/>
                    </a:lnTo>
                    <a:lnTo>
                      <a:pt x="347" y="185"/>
                    </a:lnTo>
                    <a:lnTo>
                      <a:pt x="280" y="213"/>
                    </a:lnTo>
                    <a:lnTo>
                      <a:pt x="247" y="228"/>
                    </a:lnTo>
                    <a:lnTo>
                      <a:pt x="213" y="243"/>
                    </a:lnTo>
                    <a:lnTo>
                      <a:pt x="180" y="260"/>
                    </a:lnTo>
                    <a:lnTo>
                      <a:pt x="147" y="276"/>
                    </a:lnTo>
                    <a:lnTo>
                      <a:pt x="115" y="293"/>
                    </a:lnTo>
                    <a:lnTo>
                      <a:pt x="83" y="313"/>
                    </a:lnTo>
                    <a:lnTo>
                      <a:pt x="51" y="332"/>
                    </a:lnTo>
                    <a:lnTo>
                      <a:pt x="21" y="354"/>
                    </a:lnTo>
                    <a:lnTo>
                      <a:pt x="11" y="318"/>
                    </a:lnTo>
                    <a:lnTo>
                      <a:pt x="5" y="287"/>
                    </a:lnTo>
                    <a:lnTo>
                      <a:pt x="1" y="257"/>
                    </a:lnTo>
                    <a:lnTo>
                      <a:pt x="0" y="231"/>
                    </a:lnTo>
                    <a:lnTo>
                      <a:pt x="2" y="209"/>
                    </a:lnTo>
                    <a:lnTo>
                      <a:pt x="6" y="188"/>
                    </a:lnTo>
                    <a:lnTo>
                      <a:pt x="12" y="171"/>
                    </a:lnTo>
                    <a:lnTo>
                      <a:pt x="21" y="155"/>
                    </a:lnTo>
                    <a:lnTo>
                      <a:pt x="31" y="142"/>
                    </a:lnTo>
                    <a:lnTo>
                      <a:pt x="43" y="131"/>
                    </a:lnTo>
                    <a:lnTo>
                      <a:pt x="57" y="121"/>
                    </a:lnTo>
                    <a:lnTo>
                      <a:pt x="73" y="113"/>
                    </a:lnTo>
                    <a:lnTo>
                      <a:pt x="90" y="106"/>
                    </a:lnTo>
                    <a:lnTo>
                      <a:pt x="107" y="101"/>
                    </a:lnTo>
                    <a:lnTo>
                      <a:pt x="126" y="96"/>
                    </a:lnTo>
                    <a:lnTo>
                      <a:pt x="146" y="92"/>
                    </a:lnTo>
                    <a:lnTo>
                      <a:pt x="229" y="82"/>
                    </a:lnTo>
                    <a:lnTo>
                      <a:pt x="315" y="72"/>
                    </a:lnTo>
                    <a:lnTo>
                      <a:pt x="336" y="68"/>
                    </a:lnTo>
                    <a:lnTo>
                      <a:pt x="355" y="63"/>
                    </a:lnTo>
                    <a:lnTo>
                      <a:pt x="374" y="56"/>
                    </a:lnTo>
                    <a:lnTo>
                      <a:pt x="392" y="49"/>
                    </a:lnTo>
                    <a:lnTo>
                      <a:pt x="408" y="39"/>
                    </a:lnTo>
                    <a:lnTo>
                      <a:pt x="424" y="28"/>
                    </a:lnTo>
                    <a:lnTo>
                      <a:pt x="438" y="15"/>
                    </a:lnTo>
                    <a:lnTo>
                      <a:pt x="450" y="0"/>
                    </a:lnTo>
                    <a:lnTo>
                      <a:pt x="539" y="96"/>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9" name="Freeform 100">
                <a:extLst>
                  <a:ext uri="{FF2B5EF4-FFF2-40B4-BE49-F238E27FC236}">
                    <a16:creationId xmlns:a16="http://schemas.microsoft.com/office/drawing/2014/main" id="{69E2E8DF-DD7D-4CF9-8DA8-74AF0E1B9637}"/>
                  </a:ext>
                </a:extLst>
              </p:cNvPr>
              <p:cNvSpPr>
                <a:spLocks/>
              </p:cNvSpPr>
              <p:nvPr/>
            </p:nvSpPr>
            <p:spPr bwMode="auto">
              <a:xfrm>
                <a:off x="4586" y="2578"/>
                <a:ext cx="280" cy="133"/>
              </a:xfrm>
              <a:custGeom>
                <a:avLst/>
                <a:gdLst>
                  <a:gd name="T0" fmla="*/ 0 w 1963"/>
                  <a:gd name="T1" fmla="*/ 0 h 1466"/>
                  <a:gd name="T2" fmla="*/ 0 w 1963"/>
                  <a:gd name="T3" fmla="*/ 0 h 1466"/>
                  <a:gd name="T4" fmla="*/ 0 w 1963"/>
                  <a:gd name="T5" fmla="*/ 0 h 1466"/>
                  <a:gd name="T6" fmla="*/ 0 w 1963"/>
                  <a:gd name="T7" fmla="*/ 0 h 1466"/>
                  <a:gd name="T8" fmla="*/ 0 w 1963"/>
                  <a:gd name="T9" fmla="*/ 0 h 1466"/>
                  <a:gd name="T10" fmla="*/ 0 w 1963"/>
                  <a:gd name="T11" fmla="*/ 0 h 1466"/>
                  <a:gd name="T12" fmla="*/ 0 w 1963"/>
                  <a:gd name="T13" fmla="*/ 0 h 1466"/>
                  <a:gd name="T14" fmla="*/ 0 w 1963"/>
                  <a:gd name="T15" fmla="*/ 0 h 1466"/>
                  <a:gd name="T16" fmla="*/ 0 w 1963"/>
                  <a:gd name="T17" fmla="*/ 0 h 1466"/>
                  <a:gd name="T18" fmla="*/ 0 w 1963"/>
                  <a:gd name="T19" fmla="*/ 0 h 1466"/>
                  <a:gd name="T20" fmla="*/ 0 w 1963"/>
                  <a:gd name="T21" fmla="*/ 0 h 1466"/>
                  <a:gd name="T22" fmla="*/ 0 w 1963"/>
                  <a:gd name="T23" fmla="*/ 0 h 1466"/>
                  <a:gd name="T24" fmla="*/ 0 w 1963"/>
                  <a:gd name="T25" fmla="*/ 0 h 1466"/>
                  <a:gd name="T26" fmla="*/ 0 w 1963"/>
                  <a:gd name="T27" fmla="*/ 0 h 1466"/>
                  <a:gd name="T28" fmla="*/ 0 w 1963"/>
                  <a:gd name="T29" fmla="*/ 0 h 1466"/>
                  <a:gd name="T30" fmla="*/ 0 w 1963"/>
                  <a:gd name="T31" fmla="*/ 0 h 1466"/>
                  <a:gd name="T32" fmla="*/ 0 w 1963"/>
                  <a:gd name="T33" fmla="*/ 0 h 1466"/>
                  <a:gd name="T34" fmla="*/ 0 w 1963"/>
                  <a:gd name="T35" fmla="*/ 0 h 1466"/>
                  <a:gd name="T36" fmla="*/ 0 w 1963"/>
                  <a:gd name="T37" fmla="*/ 0 h 1466"/>
                  <a:gd name="T38" fmla="*/ 0 w 1963"/>
                  <a:gd name="T39" fmla="*/ 0 h 1466"/>
                  <a:gd name="T40" fmla="*/ 0 w 1963"/>
                  <a:gd name="T41" fmla="*/ 0 h 1466"/>
                  <a:gd name="T42" fmla="*/ 0 w 1963"/>
                  <a:gd name="T43" fmla="*/ 0 h 1466"/>
                  <a:gd name="T44" fmla="*/ 0 w 1963"/>
                  <a:gd name="T45" fmla="*/ 0 h 1466"/>
                  <a:gd name="T46" fmla="*/ 0 w 1963"/>
                  <a:gd name="T47" fmla="*/ 0 h 1466"/>
                  <a:gd name="T48" fmla="*/ 0 w 1963"/>
                  <a:gd name="T49" fmla="*/ 0 h 1466"/>
                  <a:gd name="T50" fmla="*/ 0 w 1963"/>
                  <a:gd name="T51" fmla="*/ 0 h 1466"/>
                  <a:gd name="T52" fmla="*/ 0 w 1963"/>
                  <a:gd name="T53" fmla="*/ 0 h 1466"/>
                  <a:gd name="T54" fmla="*/ 0 w 1963"/>
                  <a:gd name="T55" fmla="*/ 0 h 1466"/>
                  <a:gd name="T56" fmla="*/ 0 w 1963"/>
                  <a:gd name="T57" fmla="*/ 0 h 1466"/>
                  <a:gd name="T58" fmla="*/ 0 w 1963"/>
                  <a:gd name="T59" fmla="*/ 0 h 1466"/>
                  <a:gd name="T60" fmla="*/ 0 w 1963"/>
                  <a:gd name="T61" fmla="*/ 0 h 1466"/>
                  <a:gd name="T62" fmla="*/ 0 w 1963"/>
                  <a:gd name="T63" fmla="*/ 0 h 1466"/>
                  <a:gd name="T64" fmla="*/ 0 w 1963"/>
                  <a:gd name="T65" fmla="*/ 0 h 1466"/>
                  <a:gd name="T66" fmla="*/ 0 w 1963"/>
                  <a:gd name="T67" fmla="*/ 0 h 1466"/>
                  <a:gd name="T68" fmla="*/ 0 w 1963"/>
                  <a:gd name="T69" fmla="*/ 0 h 1466"/>
                  <a:gd name="T70" fmla="*/ 0 w 1963"/>
                  <a:gd name="T71" fmla="*/ 0 h 1466"/>
                  <a:gd name="T72" fmla="*/ 0 w 1963"/>
                  <a:gd name="T73" fmla="*/ 0 h 1466"/>
                  <a:gd name="T74" fmla="*/ 0 w 1963"/>
                  <a:gd name="T75" fmla="*/ 0 h 1466"/>
                  <a:gd name="T76" fmla="*/ 0 w 1963"/>
                  <a:gd name="T77" fmla="*/ 0 h 1466"/>
                  <a:gd name="T78" fmla="*/ 0 w 1963"/>
                  <a:gd name="T79" fmla="*/ 0 h 1466"/>
                  <a:gd name="T80" fmla="*/ 0 w 1963"/>
                  <a:gd name="T81" fmla="*/ 0 h 1466"/>
                  <a:gd name="T82" fmla="*/ 0 w 1963"/>
                  <a:gd name="T83" fmla="*/ 0 h 1466"/>
                  <a:gd name="T84" fmla="*/ 0 w 1963"/>
                  <a:gd name="T85" fmla="*/ 0 h 1466"/>
                  <a:gd name="T86" fmla="*/ 0 w 1963"/>
                  <a:gd name="T87" fmla="*/ 0 h 1466"/>
                  <a:gd name="T88" fmla="*/ 0 w 1963"/>
                  <a:gd name="T89" fmla="*/ 0 h 1466"/>
                  <a:gd name="T90" fmla="*/ 0 w 1963"/>
                  <a:gd name="T91" fmla="*/ 0 h 1466"/>
                  <a:gd name="T92" fmla="*/ 0 w 1963"/>
                  <a:gd name="T93" fmla="*/ 0 h 1466"/>
                  <a:gd name="T94" fmla="*/ 0 w 1963"/>
                  <a:gd name="T95" fmla="*/ 0 h 1466"/>
                  <a:gd name="T96" fmla="*/ 0 w 1963"/>
                  <a:gd name="T97" fmla="*/ 0 h 1466"/>
                  <a:gd name="T98" fmla="*/ 0 w 1963"/>
                  <a:gd name="T99" fmla="*/ 0 h 1466"/>
                  <a:gd name="T100" fmla="*/ 0 w 1963"/>
                  <a:gd name="T101" fmla="*/ 0 h 1466"/>
                  <a:gd name="T102" fmla="*/ 0 w 1963"/>
                  <a:gd name="T103" fmla="*/ 0 h 1466"/>
                  <a:gd name="T104" fmla="*/ 0 w 1963"/>
                  <a:gd name="T105" fmla="*/ 0 h 1466"/>
                  <a:gd name="T106" fmla="*/ 0 w 1963"/>
                  <a:gd name="T107" fmla="*/ 0 h 1466"/>
                  <a:gd name="T108" fmla="*/ 0 w 1963"/>
                  <a:gd name="T109" fmla="*/ 0 h 1466"/>
                  <a:gd name="T110" fmla="*/ 0 w 1963"/>
                  <a:gd name="T111" fmla="*/ 0 h 1466"/>
                  <a:gd name="T112" fmla="*/ 0 w 1963"/>
                  <a:gd name="T113" fmla="*/ 0 h 1466"/>
                  <a:gd name="T114" fmla="*/ 0 w 1963"/>
                  <a:gd name="T115" fmla="*/ 0 h 146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963" h="1466">
                    <a:moveTo>
                      <a:pt x="1086" y="288"/>
                    </a:moveTo>
                    <a:lnTo>
                      <a:pt x="1097" y="307"/>
                    </a:lnTo>
                    <a:lnTo>
                      <a:pt x="1105" y="326"/>
                    </a:lnTo>
                    <a:lnTo>
                      <a:pt x="1111" y="347"/>
                    </a:lnTo>
                    <a:lnTo>
                      <a:pt x="1115" y="366"/>
                    </a:lnTo>
                    <a:lnTo>
                      <a:pt x="1117" y="388"/>
                    </a:lnTo>
                    <a:lnTo>
                      <a:pt x="1118" y="408"/>
                    </a:lnTo>
                    <a:lnTo>
                      <a:pt x="1116" y="430"/>
                    </a:lnTo>
                    <a:lnTo>
                      <a:pt x="1114" y="452"/>
                    </a:lnTo>
                    <a:lnTo>
                      <a:pt x="1110" y="473"/>
                    </a:lnTo>
                    <a:lnTo>
                      <a:pt x="1106" y="495"/>
                    </a:lnTo>
                    <a:lnTo>
                      <a:pt x="1100" y="516"/>
                    </a:lnTo>
                    <a:lnTo>
                      <a:pt x="1094" y="538"/>
                    </a:lnTo>
                    <a:lnTo>
                      <a:pt x="1082" y="580"/>
                    </a:lnTo>
                    <a:lnTo>
                      <a:pt x="1069" y="620"/>
                    </a:lnTo>
                    <a:lnTo>
                      <a:pt x="1063" y="640"/>
                    </a:lnTo>
                    <a:lnTo>
                      <a:pt x="1058" y="658"/>
                    </a:lnTo>
                    <a:lnTo>
                      <a:pt x="1054" y="676"/>
                    </a:lnTo>
                    <a:lnTo>
                      <a:pt x="1050" y="693"/>
                    </a:lnTo>
                    <a:lnTo>
                      <a:pt x="1048" y="709"/>
                    </a:lnTo>
                    <a:lnTo>
                      <a:pt x="1047" y="724"/>
                    </a:lnTo>
                    <a:lnTo>
                      <a:pt x="1048" y="737"/>
                    </a:lnTo>
                    <a:lnTo>
                      <a:pt x="1050" y="750"/>
                    </a:lnTo>
                    <a:lnTo>
                      <a:pt x="1054" y="761"/>
                    </a:lnTo>
                    <a:lnTo>
                      <a:pt x="1061" y="770"/>
                    </a:lnTo>
                    <a:lnTo>
                      <a:pt x="1070" y="778"/>
                    </a:lnTo>
                    <a:lnTo>
                      <a:pt x="1081" y="784"/>
                    </a:lnTo>
                    <a:lnTo>
                      <a:pt x="1095" y="789"/>
                    </a:lnTo>
                    <a:lnTo>
                      <a:pt x="1112" y="792"/>
                    </a:lnTo>
                    <a:lnTo>
                      <a:pt x="1133" y="793"/>
                    </a:lnTo>
                    <a:lnTo>
                      <a:pt x="1157" y="792"/>
                    </a:lnTo>
                    <a:lnTo>
                      <a:pt x="1179" y="766"/>
                    </a:lnTo>
                    <a:lnTo>
                      <a:pt x="1203" y="741"/>
                    </a:lnTo>
                    <a:lnTo>
                      <a:pt x="1228" y="719"/>
                    </a:lnTo>
                    <a:lnTo>
                      <a:pt x="1253" y="696"/>
                    </a:lnTo>
                    <a:lnTo>
                      <a:pt x="1279" y="675"/>
                    </a:lnTo>
                    <a:lnTo>
                      <a:pt x="1308" y="657"/>
                    </a:lnTo>
                    <a:lnTo>
                      <a:pt x="1322" y="648"/>
                    </a:lnTo>
                    <a:lnTo>
                      <a:pt x="1336" y="641"/>
                    </a:lnTo>
                    <a:lnTo>
                      <a:pt x="1350" y="633"/>
                    </a:lnTo>
                    <a:lnTo>
                      <a:pt x="1364" y="626"/>
                    </a:lnTo>
                    <a:lnTo>
                      <a:pt x="1379" y="620"/>
                    </a:lnTo>
                    <a:lnTo>
                      <a:pt x="1394" y="615"/>
                    </a:lnTo>
                    <a:lnTo>
                      <a:pt x="1409" y="609"/>
                    </a:lnTo>
                    <a:lnTo>
                      <a:pt x="1425" y="605"/>
                    </a:lnTo>
                    <a:lnTo>
                      <a:pt x="1440" y="602"/>
                    </a:lnTo>
                    <a:lnTo>
                      <a:pt x="1456" y="600"/>
                    </a:lnTo>
                    <a:lnTo>
                      <a:pt x="1473" y="597"/>
                    </a:lnTo>
                    <a:lnTo>
                      <a:pt x="1489" y="596"/>
                    </a:lnTo>
                    <a:lnTo>
                      <a:pt x="1505" y="596"/>
                    </a:lnTo>
                    <a:lnTo>
                      <a:pt x="1522" y="596"/>
                    </a:lnTo>
                    <a:lnTo>
                      <a:pt x="1538" y="599"/>
                    </a:lnTo>
                    <a:lnTo>
                      <a:pt x="1555" y="601"/>
                    </a:lnTo>
                    <a:lnTo>
                      <a:pt x="1572" y="604"/>
                    </a:lnTo>
                    <a:lnTo>
                      <a:pt x="1589" y="608"/>
                    </a:lnTo>
                    <a:lnTo>
                      <a:pt x="1607" y="614"/>
                    </a:lnTo>
                    <a:lnTo>
                      <a:pt x="1624" y="620"/>
                    </a:lnTo>
                    <a:lnTo>
                      <a:pt x="1643" y="622"/>
                    </a:lnTo>
                    <a:lnTo>
                      <a:pt x="1661" y="626"/>
                    </a:lnTo>
                    <a:lnTo>
                      <a:pt x="1678" y="630"/>
                    </a:lnTo>
                    <a:lnTo>
                      <a:pt x="1694" y="635"/>
                    </a:lnTo>
                    <a:lnTo>
                      <a:pt x="1709" y="642"/>
                    </a:lnTo>
                    <a:lnTo>
                      <a:pt x="1724" y="649"/>
                    </a:lnTo>
                    <a:lnTo>
                      <a:pt x="1738" y="658"/>
                    </a:lnTo>
                    <a:lnTo>
                      <a:pt x="1752" y="668"/>
                    </a:lnTo>
                    <a:lnTo>
                      <a:pt x="1765" y="679"/>
                    </a:lnTo>
                    <a:lnTo>
                      <a:pt x="1777" y="690"/>
                    </a:lnTo>
                    <a:lnTo>
                      <a:pt x="1789" y="702"/>
                    </a:lnTo>
                    <a:lnTo>
                      <a:pt x="1801" y="715"/>
                    </a:lnTo>
                    <a:lnTo>
                      <a:pt x="1812" y="729"/>
                    </a:lnTo>
                    <a:lnTo>
                      <a:pt x="1823" y="743"/>
                    </a:lnTo>
                    <a:lnTo>
                      <a:pt x="1833" y="757"/>
                    </a:lnTo>
                    <a:lnTo>
                      <a:pt x="1843" y="774"/>
                    </a:lnTo>
                    <a:lnTo>
                      <a:pt x="1861" y="805"/>
                    </a:lnTo>
                    <a:lnTo>
                      <a:pt x="1878" y="838"/>
                    </a:lnTo>
                    <a:lnTo>
                      <a:pt x="1894" y="872"/>
                    </a:lnTo>
                    <a:lnTo>
                      <a:pt x="1909" y="907"/>
                    </a:lnTo>
                    <a:lnTo>
                      <a:pt x="1937" y="975"/>
                    </a:lnTo>
                    <a:lnTo>
                      <a:pt x="1963" y="1038"/>
                    </a:lnTo>
                    <a:lnTo>
                      <a:pt x="1962" y="1064"/>
                    </a:lnTo>
                    <a:lnTo>
                      <a:pt x="1960" y="1088"/>
                    </a:lnTo>
                    <a:lnTo>
                      <a:pt x="1956" y="1110"/>
                    </a:lnTo>
                    <a:lnTo>
                      <a:pt x="1950" y="1129"/>
                    </a:lnTo>
                    <a:lnTo>
                      <a:pt x="1943" y="1146"/>
                    </a:lnTo>
                    <a:lnTo>
                      <a:pt x="1935" y="1162"/>
                    </a:lnTo>
                    <a:lnTo>
                      <a:pt x="1925" y="1176"/>
                    </a:lnTo>
                    <a:lnTo>
                      <a:pt x="1914" y="1189"/>
                    </a:lnTo>
                    <a:lnTo>
                      <a:pt x="1903" y="1199"/>
                    </a:lnTo>
                    <a:lnTo>
                      <a:pt x="1890" y="1209"/>
                    </a:lnTo>
                    <a:lnTo>
                      <a:pt x="1876" y="1218"/>
                    </a:lnTo>
                    <a:lnTo>
                      <a:pt x="1861" y="1225"/>
                    </a:lnTo>
                    <a:lnTo>
                      <a:pt x="1846" y="1232"/>
                    </a:lnTo>
                    <a:lnTo>
                      <a:pt x="1830" y="1237"/>
                    </a:lnTo>
                    <a:lnTo>
                      <a:pt x="1812" y="1242"/>
                    </a:lnTo>
                    <a:lnTo>
                      <a:pt x="1795" y="1246"/>
                    </a:lnTo>
                    <a:lnTo>
                      <a:pt x="1723" y="1258"/>
                    </a:lnTo>
                    <a:lnTo>
                      <a:pt x="1649" y="1269"/>
                    </a:lnTo>
                    <a:lnTo>
                      <a:pt x="1630" y="1272"/>
                    </a:lnTo>
                    <a:lnTo>
                      <a:pt x="1612" y="1276"/>
                    </a:lnTo>
                    <a:lnTo>
                      <a:pt x="1594" y="1281"/>
                    </a:lnTo>
                    <a:lnTo>
                      <a:pt x="1577" y="1286"/>
                    </a:lnTo>
                    <a:lnTo>
                      <a:pt x="1561" y="1292"/>
                    </a:lnTo>
                    <a:lnTo>
                      <a:pt x="1545" y="1299"/>
                    </a:lnTo>
                    <a:lnTo>
                      <a:pt x="1530" y="1308"/>
                    </a:lnTo>
                    <a:lnTo>
                      <a:pt x="1515" y="1316"/>
                    </a:lnTo>
                    <a:lnTo>
                      <a:pt x="1527" y="1297"/>
                    </a:lnTo>
                    <a:lnTo>
                      <a:pt x="1538" y="1276"/>
                    </a:lnTo>
                    <a:lnTo>
                      <a:pt x="1549" y="1256"/>
                    </a:lnTo>
                    <a:lnTo>
                      <a:pt x="1559" y="1235"/>
                    </a:lnTo>
                    <a:lnTo>
                      <a:pt x="1563" y="1224"/>
                    </a:lnTo>
                    <a:lnTo>
                      <a:pt x="1566" y="1213"/>
                    </a:lnTo>
                    <a:lnTo>
                      <a:pt x="1568" y="1203"/>
                    </a:lnTo>
                    <a:lnTo>
                      <a:pt x="1570" y="1192"/>
                    </a:lnTo>
                    <a:lnTo>
                      <a:pt x="1570" y="1180"/>
                    </a:lnTo>
                    <a:lnTo>
                      <a:pt x="1570" y="1169"/>
                    </a:lnTo>
                    <a:lnTo>
                      <a:pt x="1568" y="1157"/>
                    </a:lnTo>
                    <a:lnTo>
                      <a:pt x="1565" y="1145"/>
                    </a:lnTo>
                    <a:lnTo>
                      <a:pt x="1554" y="1126"/>
                    </a:lnTo>
                    <a:lnTo>
                      <a:pt x="1542" y="1109"/>
                    </a:lnTo>
                    <a:lnTo>
                      <a:pt x="1531" y="1096"/>
                    </a:lnTo>
                    <a:lnTo>
                      <a:pt x="1520" y="1084"/>
                    </a:lnTo>
                    <a:lnTo>
                      <a:pt x="1509" y="1075"/>
                    </a:lnTo>
                    <a:lnTo>
                      <a:pt x="1497" y="1069"/>
                    </a:lnTo>
                    <a:lnTo>
                      <a:pt x="1486" y="1064"/>
                    </a:lnTo>
                    <a:lnTo>
                      <a:pt x="1474" y="1062"/>
                    </a:lnTo>
                    <a:lnTo>
                      <a:pt x="1462" y="1062"/>
                    </a:lnTo>
                    <a:lnTo>
                      <a:pt x="1450" y="1063"/>
                    </a:lnTo>
                    <a:lnTo>
                      <a:pt x="1439" y="1067"/>
                    </a:lnTo>
                    <a:lnTo>
                      <a:pt x="1427" y="1071"/>
                    </a:lnTo>
                    <a:lnTo>
                      <a:pt x="1416" y="1077"/>
                    </a:lnTo>
                    <a:lnTo>
                      <a:pt x="1405" y="1084"/>
                    </a:lnTo>
                    <a:lnTo>
                      <a:pt x="1393" y="1092"/>
                    </a:lnTo>
                    <a:lnTo>
                      <a:pt x="1382" y="1101"/>
                    </a:lnTo>
                    <a:lnTo>
                      <a:pt x="1359" y="1121"/>
                    </a:lnTo>
                    <a:lnTo>
                      <a:pt x="1337" y="1142"/>
                    </a:lnTo>
                    <a:lnTo>
                      <a:pt x="1314" y="1165"/>
                    </a:lnTo>
                    <a:lnTo>
                      <a:pt x="1291" y="1186"/>
                    </a:lnTo>
                    <a:lnTo>
                      <a:pt x="1269" y="1206"/>
                    </a:lnTo>
                    <a:lnTo>
                      <a:pt x="1248" y="1222"/>
                    </a:lnTo>
                    <a:lnTo>
                      <a:pt x="1237" y="1229"/>
                    </a:lnTo>
                    <a:lnTo>
                      <a:pt x="1227" y="1234"/>
                    </a:lnTo>
                    <a:lnTo>
                      <a:pt x="1216" y="1238"/>
                    </a:lnTo>
                    <a:lnTo>
                      <a:pt x="1206" y="1242"/>
                    </a:lnTo>
                    <a:lnTo>
                      <a:pt x="1202" y="1250"/>
                    </a:lnTo>
                    <a:lnTo>
                      <a:pt x="1199" y="1260"/>
                    </a:lnTo>
                    <a:lnTo>
                      <a:pt x="1196" y="1271"/>
                    </a:lnTo>
                    <a:lnTo>
                      <a:pt x="1193" y="1282"/>
                    </a:lnTo>
                    <a:lnTo>
                      <a:pt x="1190" y="1295"/>
                    </a:lnTo>
                    <a:lnTo>
                      <a:pt x="1188" y="1308"/>
                    </a:lnTo>
                    <a:lnTo>
                      <a:pt x="1187" y="1323"/>
                    </a:lnTo>
                    <a:lnTo>
                      <a:pt x="1186" y="1338"/>
                    </a:lnTo>
                    <a:lnTo>
                      <a:pt x="1226" y="1370"/>
                    </a:lnTo>
                    <a:lnTo>
                      <a:pt x="907" y="1466"/>
                    </a:lnTo>
                    <a:lnTo>
                      <a:pt x="853" y="1425"/>
                    </a:lnTo>
                    <a:lnTo>
                      <a:pt x="799" y="1383"/>
                    </a:lnTo>
                    <a:lnTo>
                      <a:pt x="743" y="1339"/>
                    </a:lnTo>
                    <a:lnTo>
                      <a:pt x="689" y="1295"/>
                    </a:lnTo>
                    <a:lnTo>
                      <a:pt x="577" y="1203"/>
                    </a:lnTo>
                    <a:lnTo>
                      <a:pt x="465" y="1111"/>
                    </a:lnTo>
                    <a:lnTo>
                      <a:pt x="408" y="1064"/>
                    </a:lnTo>
                    <a:lnTo>
                      <a:pt x="351" y="1019"/>
                    </a:lnTo>
                    <a:lnTo>
                      <a:pt x="294" y="975"/>
                    </a:lnTo>
                    <a:lnTo>
                      <a:pt x="236" y="930"/>
                    </a:lnTo>
                    <a:lnTo>
                      <a:pt x="178" y="888"/>
                    </a:lnTo>
                    <a:lnTo>
                      <a:pt x="119" y="847"/>
                    </a:lnTo>
                    <a:lnTo>
                      <a:pt x="60" y="808"/>
                    </a:lnTo>
                    <a:lnTo>
                      <a:pt x="0" y="770"/>
                    </a:lnTo>
                    <a:lnTo>
                      <a:pt x="6" y="754"/>
                    </a:lnTo>
                    <a:lnTo>
                      <a:pt x="13" y="737"/>
                    </a:lnTo>
                    <a:lnTo>
                      <a:pt x="21" y="722"/>
                    </a:lnTo>
                    <a:lnTo>
                      <a:pt x="31" y="706"/>
                    </a:lnTo>
                    <a:lnTo>
                      <a:pt x="42" y="690"/>
                    </a:lnTo>
                    <a:lnTo>
                      <a:pt x="54" y="675"/>
                    </a:lnTo>
                    <a:lnTo>
                      <a:pt x="67" y="661"/>
                    </a:lnTo>
                    <a:lnTo>
                      <a:pt x="81" y="647"/>
                    </a:lnTo>
                    <a:lnTo>
                      <a:pt x="139" y="591"/>
                    </a:lnTo>
                    <a:lnTo>
                      <a:pt x="197" y="535"/>
                    </a:lnTo>
                    <a:lnTo>
                      <a:pt x="211" y="521"/>
                    </a:lnTo>
                    <a:lnTo>
                      <a:pt x="224" y="507"/>
                    </a:lnTo>
                    <a:lnTo>
                      <a:pt x="236" y="493"/>
                    </a:lnTo>
                    <a:lnTo>
                      <a:pt x="248" y="478"/>
                    </a:lnTo>
                    <a:lnTo>
                      <a:pt x="258" y="462"/>
                    </a:lnTo>
                    <a:lnTo>
                      <a:pt x="267" y="447"/>
                    </a:lnTo>
                    <a:lnTo>
                      <a:pt x="275" y="431"/>
                    </a:lnTo>
                    <a:lnTo>
                      <a:pt x="281" y="415"/>
                    </a:lnTo>
                    <a:lnTo>
                      <a:pt x="286" y="399"/>
                    </a:lnTo>
                    <a:lnTo>
                      <a:pt x="288" y="381"/>
                    </a:lnTo>
                    <a:lnTo>
                      <a:pt x="289" y="364"/>
                    </a:lnTo>
                    <a:lnTo>
                      <a:pt x="288" y="346"/>
                    </a:lnTo>
                    <a:lnTo>
                      <a:pt x="285" y="327"/>
                    </a:lnTo>
                    <a:lnTo>
                      <a:pt x="279" y="308"/>
                    </a:lnTo>
                    <a:lnTo>
                      <a:pt x="271" y="288"/>
                    </a:lnTo>
                    <a:lnTo>
                      <a:pt x="260" y="267"/>
                    </a:lnTo>
                    <a:lnTo>
                      <a:pt x="271" y="252"/>
                    </a:lnTo>
                    <a:lnTo>
                      <a:pt x="283" y="237"/>
                    </a:lnTo>
                    <a:lnTo>
                      <a:pt x="295" y="222"/>
                    </a:lnTo>
                    <a:lnTo>
                      <a:pt x="308" y="209"/>
                    </a:lnTo>
                    <a:lnTo>
                      <a:pt x="321" y="197"/>
                    </a:lnTo>
                    <a:lnTo>
                      <a:pt x="335" y="185"/>
                    </a:lnTo>
                    <a:lnTo>
                      <a:pt x="348" y="173"/>
                    </a:lnTo>
                    <a:lnTo>
                      <a:pt x="362" y="162"/>
                    </a:lnTo>
                    <a:lnTo>
                      <a:pt x="377" y="152"/>
                    </a:lnTo>
                    <a:lnTo>
                      <a:pt x="392" y="142"/>
                    </a:lnTo>
                    <a:lnTo>
                      <a:pt x="407" y="133"/>
                    </a:lnTo>
                    <a:lnTo>
                      <a:pt x="423" y="124"/>
                    </a:lnTo>
                    <a:lnTo>
                      <a:pt x="454" y="108"/>
                    </a:lnTo>
                    <a:lnTo>
                      <a:pt x="486" y="94"/>
                    </a:lnTo>
                    <a:lnTo>
                      <a:pt x="519" y="80"/>
                    </a:lnTo>
                    <a:lnTo>
                      <a:pt x="553" y="68"/>
                    </a:lnTo>
                    <a:lnTo>
                      <a:pt x="586" y="56"/>
                    </a:lnTo>
                    <a:lnTo>
                      <a:pt x="621" y="44"/>
                    </a:lnTo>
                    <a:lnTo>
                      <a:pt x="690" y="23"/>
                    </a:lnTo>
                    <a:lnTo>
                      <a:pt x="757" y="0"/>
                    </a:lnTo>
                    <a:lnTo>
                      <a:pt x="771" y="1"/>
                    </a:lnTo>
                    <a:lnTo>
                      <a:pt x="784" y="3"/>
                    </a:lnTo>
                    <a:lnTo>
                      <a:pt x="797" y="6"/>
                    </a:lnTo>
                    <a:lnTo>
                      <a:pt x="810" y="10"/>
                    </a:lnTo>
                    <a:lnTo>
                      <a:pt x="823" y="14"/>
                    </a:lnTo>
                    <a:lnTo>
                      <a:pt x="836" y="18"/>
                    </a:lnTo>
                    <a:lnTo>
                      <a:pt x="848" y="24"/>
                    </a:lnTo>
                    <a:lnTo>
                      <a:pt x="861" y="30"/>
                    </a:lnTo>
                    <a:lnTo>
                      <a:pt x="886" y="43"/>
                    </a:lnTo>
                    <a:lnTo>
                      <a:pt x="910" y="59"/>
                    </a:lnTo>
                    <a:lnTo>
                      <a:pt x="933" y="77"/>
                    </a:lnTo>
                    <a:lnTo>
                      <a:pt x="956" y="96"/>
                    </a:lnTo>
                    <a:lnTo>
                      <a:pt x="978" y="117"/>
                    </a:lnTo>
                    <a:lnTo>
                      <a:pt x="998" y="139"/>
                    </a:lnTo>
                    <a:lnTo>
                      <a:pt x="1016" y="162"/>
                    </a:lnTo>
                    <a:lnTo>
                      <a:pt x="1034" y="187"/>
                    </a:lnTo>
                    <a:lnTo>
                      <a:pt x="1050" y="212"/>
                    </a:lnTo>
                    <a:lnTo>
                      <a:pt x="1064" y="237"/>
                    </a:lnTo>
                    <a:lnTo>
                      <a:pt x="1076" y="262"/>
                    </a:lnTo>
                    <a:lnTo>
                      <a:pt x="1086" y="288"/>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0" name="Freeform 101">
                <a:extLst>
                  <a:ext uri="{FF2B5EF4-FFF2-40B4-BE49-F238E27FC236}">
                    <a16:creationId xmlns:a16="http://schemas.microsoft.com/office/drawing/2014/main" id="{73DAAFBE-E414-474F-85FD-B6F90ECCD280}"/>
                  </a:ext>
                </a:extLst>
              </p:cNvPr>
              <p:cNvSpPr>
                <a:spLocks/>
              </p:cNvSpPr>
              <p:nvPr/>
            </p:nvSpPr>
            <p:spPr bwMode="auto">
              <a:xfrm>
                <a:off x="3540" y="2582"/>
                <a:ext cx="14" cy="86"/>
              </a:xfrm>
              <a:custGeom>
                <a:avLst/>
                <a:gdLst>
                  <a:gd name="T0" fmla="*/ 0 w 96"/>
                  <a:gd name="T1" fmla="*/ 0 h 942"/>
                  <a:gd name="T2" fmla="*/ 0 w 96"/>
                  <a:gd name="T3" fmla="*/ 0 h 942"/>
                  <a:gd name="T4" fmla="*/ 0 w 96"/>
                  <a:gd name="T5" fmla="*/ 0 h 942"/>
                  <a:gd name="T6" fmla="*/ 0 w 96"/>
                  <a:gd name="T7" fmla="*/ 0 h 942"/>
                  <a:gd name="T8" fmla="*/ 0 w 96"/>
                  <a:gd name="T9" fmla="*/ 0 h 942"/>
                  <a:gd name="T10" fmla="*/ 0 w 96"/>
                  <a:gd name="T11" fmla="*/ 0 h 942"/>
                  <a:gd name="T12" fmla="*/ 0 w 96"/>
                  <a:gd name="T13" fmla="*/ 0 h 942"/>
                  <a:gd name="T14" fmla="*/ 0 w 96"/>
                  <a:gd name="T15" fmla="*/ 0 h 942"/>
                  <a:gd name="T16" fmla="*/ 0 w 96"/>
                  <a:gd name="T17" fmla="*/ 0 h 942"/>
                  <a:gd name="T18" fmla="*/ 0 w 96"/>
                  <a:gd name="T19" fmla="*/ 0 h 942"/>
                  <a:gd name="T20" fmla="*/ 0 w 96"/>
                  <a:gd name="T21" fmla="*/ 0 h 942"/>
                  <a:gd name="T22" fmla="*/ 0 w 96"/>
                  <a:gd name="T23" fmla="*/ 0 h 942"/>
                  <a:gd name="T24" fmla="*/ 0 w 96"/>
                  <a:gd name="T25" fmla="*/ 0 h 942"/>
                  <a:gd name="T26" fmla="*/ 0 w 96"/>
                  <a:gd name="T27" fmla="*/ 0 h 942"/>
                  <a:gd name="T28" fmla="*/ 0 w 96"/>
                  <a:gd name="T29" fmla="*/ 0 h 942"/>
                  <a:gd name="T30" fmla="*/ 0 w 96"/>
                  <a:gd name="T31" fmla="*/ 0 h 942"/>
                  <a:gd name="T32" fmla="*/ 0 w 96"/>
                  <a:gd name="T33" fmla="*/ 0 h 942"/>
                  <a:gd name="T34" fmla="*/ 0 w 96"/>
                  <a:gd name="T35" fmla="*/ 0 h 942"/>
                  <a:gd name="T36" fmla="*/ 0 w 96"/>
                  <a:gd name="T37" fmla="*/ 0 h 942"/>
                  <a:gd name="T38" fmla="*/ 0 w 96"/>
                  <a:gd name="T39" fmla="*/ 0 h 942"/>
                  <a:gd name="T40" fmla="*/ 0 w 96"/>
                  <a:gd name="T41" fmla="*/ 0 h 942"/>
                  <a:gd name="T42" fmla="*/ 0 w 96"/>
                  <a:gd name="T43" fmla="*/ 0 h 942"/>
                  <a:gd name="T44" fmla="*/ 0 w 96"/>
                  <a:gd name="T45" fmla="*/ 0 h 942"/>
                  <a:gd name="T46" fmla="*/ 0 w 96"/>
                  <a:gd name="T47" fmla="*/ 0 h 942"/>
                  <a:gd name="T48" fmla="*/ 0 w 96"/>
                  <a:gd name="T49" fmla="*/ 0 h 942"/>
                  <a:gd name="T50" fmla="*/ 0 w 96"/>
                  <a:gd name="T51" fmla="*/ 0 h 942"/>
                  <a:gd name="T52" fmla="*/ 0 w 96"/>
                  <a:gd name="T53" fmla="*/ 0 h 942"/>
                  <a:gd name="T54" fmla="*/ 0 w 96"/>
                  <a:gd name="T55" fmla="*/ 0 h 942"/>
                  <a:gd name="T56" fmla="*/ 0 w 96"/>
                  <a:gd name="T57" fmla="*/ 0 h 942"/>
                  <a:gd name="T58" fmla="*/ 0 w 96"/>
                  <a:gd name="T59" fmla="*/ 0 h 942"/>
                  <a:gd name="T60" fmla="*/ 0 w 96"/>
                  <a:gd name="T61" fmla="*/ 0 h 942"/>
                  <a:gd name="T62" fmla="*/ 0 w 96"/>
                  <a:gd name="T63" fmla="*/ 0 h 942"/>
                  <a:gd name="T64" fmla="*/ 0 w 96"/>
                  <a:gd name="T65" fmla="*/ 0 h 942"/>
                  <a:gd name="T66" fmla="*/ 0 w 96"/>
                  <a:gd name="T67" fmla="*/ 0 h 942"/>
                  <a:gd name="T68" fmla="*/ 0 w 96"/>
                  <a:gd name="T69" fmla="*/ 0 h 942"/>
                  <a:gd name="T70" fmla="*/ 0 w 96"/>
                  <a:gd name="T71" fmla="*/ 0 h 942"/>
                  <a:gd name="T72" fmla="*/ 0 w 96"/>
                  <a:gd name="T73" fmla="*/ 0 h 942"/>
                  <a:gd name="T74" fmla="*/ 0 w 96"/>
                  <a:gd name="T75" fmla="*/ 0 h 942"/>
                  <a:gd name="T76" fmla="*/ 0 w 96"/>
                  <a:gd name="T77" fmla="*/ 0 h 942"/>
                  <a:gd name="T78" fmla="*/ 0 w 96"/>
                  <a:gd name="T79" fmla="*/ 0 h 942"/>
                  <a:gd name="T80" fmla="*/ 0 w 96"/>
                  <a:gd name="T81" fmla="*/ 0 h 942"/>
                  <a:gd name="T82" fmla="*/ 0 w 96"/>
                  <a:gd name="T83" fmla="*/ 0 h 942"/>
                  <a:gd name="T84" fmla="*/ 0 w 96"/>
                  <a:gd name="T85" fmla="*/ 0 h 942"/>
                  <a:gd name="T86" fmla="*/ 0 w 96"/>
                  <a:gd name="T87" fmla="*/ 0 h 942"/>
                  <a:gd name="T88" fmla="*/ 0 w 96"/>
                  <a:gd name="T89" fmla="*/ 0 h 9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6" h="942">
                    <a:moveTo>
                      <a:pt x="76" y="942"/>
                    </a:moveTo>
                    <a:lnTo>
                      <a:pt x="64" y="919"/>
                    </a:lnTo>
                    <a:lnTo>
                      <a:pt x="54" y="893"/>
                    </a:lnTo>
                    <a:lnTo>
                      <a:pt x="44" y="867"/>
                    </a:lnTo>
                    <a:lnTo>
                      <a:pt x="36" y="840"/>
                    </a:lnTo>
                    <a:lnTo>
                      <a:pt x="29" y="813"/>
                    </a:lnTo>
                    <a:lnTo>
                      <a:pt x="22" y="785"/>
                    </a:lnTo>
                    <a:lnTo>
                      <a:pt x="17" y="755"/>
                    </a:lnTo>
                    <a:lnTo>
                      <a:pt x="12" y="726"/>
                    </a:lnTo>
                    <a:lnTo>
                      <a:pt x="7" y="697"/>
                    </a:lnTo>
                    <a:lnTo>
                      <a:pt x="4" y="667"/>
                    </a:lnTo>
                    <a:lnTo>
                      <a:pt x="2" y="635"/>
                    </a:lnTo>
                    <a:lnTo>
                      <a:pt x="1" y="605"/>
                    </a:lnTo>
                    <a:lnTo>
                      <a:pt x="0" y="574"/>
                    </a:lnTo>
                    <a:lnTo>
                      <a:pt x="1" y="543"/>
                    </a:lnTo>
                    <a:lnTo>
                      <a:pt x="1" y="511"/>
                    </a:lnTo>
                    <a:lnTo>
                      <a:pt x="3" y="480"/>
                    </a:lnTo>
                    <a:lnTo>
                      <a:pt x="5" y="448"/>
                    </a:lnTo>
                    <a:lnTo>
                      <a:pt x="8" y="416"/>
                    </a:lnTo>
                    <a:lnTo>
                      <a:pt x="12" y="385"/>
                    </a:lnTo>
                    <a:lnTo>
                      <a:pt x="16" y="353"/>
                    </a:lnTo>
                    <a:lnTo>
                      <a:pt x="21" y="322"/>
                    </a:lnTo>
                    <a:lnTo>
                      <a:pt x="25" y="291"/>
                    </a:lnTo>
                    <a:lnTo>
                      <a:pt x="31" y="259"/>
                    </a:lnTo>
                    <a:lnTo>
                      <a:pt x="37" y="229"/>
                    </a:lnTo>
                    <a:lnTo>
                      <a:pt x="50" y="169"/>
                    </a:lnTo>
                    <a:lnTo>
                      <a:pt x="64" y="110"/>
                    </a:lnTo>
                    <a:lnTo>
                      <a:pt x="79" y="54"/>
                    </a:lnTo>
                    <a:lnTo>
                      <a:pt x="96" y="0"/>
                    </a:lnTo>
                    <a:lnTo>
                      <a:pt x="93" y="55"/>
                    </a:lnTo>
                    <a:lnTo>
                      <a:pt x="90" y="111"/>
                    </a:lnTo>
                    <a:lnTo>
                      <a:pt x="86" y="169"/>
                    </a:lnTo>
                    <a:lnTo>
                      <a:pt x="81" y="226"/>
                    </a:lnTo>
                    <a:lnTo>
                      <a:pt x="72" y="344"/>
                    </a:lnTo>
                    <a:lnTo>
                      <a:pt x="63" y="464"/>
                    </a:lnTo>
                    <a:lnTo>
                      <a:pt x="60" y="524"/>
                    </a:lnTo>
                    <a:lnTo>
                      <a:pt x="58" y="585"/>
                    </a:lnTo>
                    <a:lnTo>
                      <a:pt x="56" y="645"/>
                    </a:lnTo>
                    <a:lnTo>
                      <a:pt x="57" y="705"/>
                    </a:lnTo>
                    <a:lnTo>
                      <a:pt x="58" y="765"/>
                    </a:lnTo>
                    <a:lnTo>
                      <a:pt x="62" y="825"/>
                    </a:lnTo>
                    <a:lnTo>
                      <a:pt x="65" y="855"/>
                    </a:lnTo>
                    <a:lnTo>
                      <a:pt x="68" y="884"/>
                    </a:lnTo>
                    <a:lnTo>
                      <a:pt x="71" y="913"/>
                    </a:lnTo>
                    <a:lnTo>
                      <a:pt x="76" y="9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1" name="Freeform 102">
                <a:extLst>
                  <a:ext uri="{FF2B5EF4-FFF2-40B4-BE49-F238E27FC236}">
                    <a16:creationId xmlns:a16="http://schemas.microsoft.com/office/drawing/2014/main" id="{062DE6EF-86BA-4A54-B8E6-50E20D50A36B}"/>
                  </a:ext>
                </a:extLst>
              </p:cNvPr>
              <p:cNvSpPr>
                <a:spLocks/>
              </p:cNvSpPr>
              <p:nvPr/>
            </p:nvSpPr>
            <p:spPr bwMode="auto">
              <a:xfrm>
                <a:off x="5093" y="2583"/>
                <a:ext cx="12" cy="71"/>
              </a:xfrm>
              <a:custGeom>
                <a:avLst/>
                <a:gdLst>
                  <a:gd name="T0" fmla="*/ 0 w 87"/>
                  <a:gd name="T1" fmla="*/ 0 h 782"/>
                  <a:gd name="T2" fmla="*/ 0 w 87"/>
                  <a:gd name="T3" fmla="*/ 0 h 782"/>
                  <a:gd name="T4" fmla="*/ 0 w 87"/>
                  <a:gd name="T5" fmla="*/ 0 h 782"/>
                  <a:gd name="T6" fmla="*/ 0 w 87"/>
                  <a:gd name="T7" fmla="*/ 0 h 782"/>
                  <a:gd name="T8" fmla="*/ 0 w 87"/>
                  <a:gd name="T9" fmla="*/ 0 h 782"/>
                  <a:gd name="T10" fmla="*/ 0 w 87"/>
                  <a:gd name="T11" fmla="*/ 0 h 782"/>
                  <a:gd name="T12" fmla="*/ 0 w 87"/>
                  <a:gd name="T13" fmla="*/ 0 h 782"/>
                  <a:gd name="T14" fmla="*/ 0 w 87"/>
                  <a:gd name="T15" fmla="*/ 0 h 782"/>
                  <a:gd name="T16" fmla="*/ 0 w 87"/>
                  <a:gd name="T17" fmla="*/ 0 h 782"/>
                  <a:gd name="T18" fmla="*/ 0 w 87"/>
                  <a:gd name="T19" fmla="*/ 0 h 782"/>
                  <a:gd name="T20" fmla="*/ 0 w 87"/>
                  <a:gd name="T21" fmla="*/ 0 h 782"/>
                  <a:gd name="T22" fmla="*/ 0 w 87"/>
                  <a:gd name="T23" fmla="*/ 0 h 782"/>
                  <a:gd name="T24" fmla="*/ 0 w 87"/>
                  <a:gd name="T25" fmla="*/ 0 h 782"/>
                  <a:gd name="T26" fmla="*/ 0 w 87"/>
                  <a:gd name="T27" fmla="*/ 0 h 782"/>
                  <a:gd name="T28" fmla="*/ 0 w 87"/>
                  <a:gd name="T29" fmla="*/ 0 h 782"/>
                  <a:gd name="T30" fmla="*/ 0 w 87"/>
                  <a:gd name="T31" fmla="*/ 0 h 782"/>
                  <a:gd name="T32" fmla="*/ 0 w 87"/>
                  <a:gd name="T33" fmla="*/ 0 h 782"/>
                  <a:gd name="T34" fmla="*/ 0 w 87"/>
                  <a:gd name="T35" fmla="*/ 0 h 782"/>
                  <a:gd name="T36" fmla="*/ 0 w 87"/>
                  <a:gd name="T37" fmla="*/ 0 h 782"/>
                  <a:gd name="T38" fmla="*/ 0 w 87"/>
                  <a:gd name="T39" fmla="*/ 0 h 782"/>
                  <a:gd name="T40" fmla="*/ 0 w 87"/>
                  <a:gd name="T41" fmla="*/ 0 h 782"/>
                  <a:gd name="T42" fmla="*/ 0 w 87"/>
                  <a:gd name="T43" fmla="*/ 0 h 782"/>
                  <a:gd name="T44" fmla="*/ 0 w 87"/>
                  <a:gd name="T45" fmla="*/ 0 h 782"/>
                  <a:gd name="T46" fmla="*/ 0 w 87"/>
                  <a:gd name="T47" fmla="*/ 0 h 782"/>
                  <a:gd name="T48" fmla="*/ 0 w 87"/>
                  <a:gd name="T49" fmla="*/ 0 h 782"/>
                  <a:gd name="T50" fmla="*/ 0 w 87"/>
                  <a:gd name="T51" fmla="*/ 0 h 782"/>
                  <a:gd name="T52" fmla="*/ 0 w 87"/>
                  <a:gd name="T53" fmla="*/ 0 h 782"/>
                  <a:gd name="T54" fmla="*/ 0 w 87"/>
                  <a:gd name="T55" fmla="*/ 0 h 782"/>
                  <a:gd name="T56" fmla="*/ 0 w 87"/>
                  <a:gd name="T57" fmla="*/ 0 h 782"/>
                  <a:gd name="T58" fmla="*/ 0 w 87"/>
                  <a:gd name="T59" fmla="*/ 0 h 782"/>
                  <a:gd name="T60" fmla="*/ 0 w 87"/>
                  <a:gd name="T61" fmla="*/ 0 h 782"/>
                  <a:gd name="T62" fmla="*/ 0 w 87"/>
                  <a:gd name="T63" fmla="*/ 0 h 782"/>
                  <a:gd name="T64" fmla="*/ 0 w 87"/>
                  <a:gd name="T65" fmla="*/ 0 h 782"/>
                  <a:gd name="T66" fmla="*/ 0 w 87"/>
                  <a:gd name="T67" fmla="*/ 0 h 782"/>
                  <a:gd name="T68" fmla="*/ 0 w 87"/>
                  <a:gd name="T69" fmla="*/ 0 h 782"/>
                  <a:gd name="T70" fmla="*/ 0 w 87"/>
                  <a:gd name="T71" fmla="*/ 0 h 782"/>
                  <a:gd name="T72" fmla="*/ 0 w 87"/>
                  <a:gd name="T73" fmla="*/ 0 h 782"/>
                  <a:gd name="T74" fmla="*/ 0 w 87"/>
                  <a:gd name="T75" fmla="*/ 0 h 782"/>
                  <a:gd name="T76" fmla="*/ 0 w 87"/>
                  <a:gd name="T77" fmla="*/ 0 h 782"/>
                  <a:gd name="T78" fmla="*/ 0 w 87"/>
                  <a:gd name="T79" fmla="*/ 0 h 782"/>
                  <a:gd name="T80" fmla="*/ 0 w 87"/>
                  <a:gd name="T81" fmla="*/ 0 h 782"/>
                  <a:gd name="T82" fmla="*/ 0 w 87"/>
                  <a:gd name="T83" fmla="*/ 0 h 7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7" h="782">
                    <a:moveTo>
                      <a:pt x="70" y="782"/>
                    </a:moveTo>
                    <a:lnTo>
                      <a:pt x="62" y="773"/>
                    </a:lnTo>
                    <a:lnTo>
                      <a:pt x="55" y="763"/>
                    </a:lnTo>
                    <a:lnTo>
                      <a:pt x="50" y="753"/>
                    </a:lnTo>
                    <a:lnTo>
                      <a:pt x="45" y="743"/>
                    </a:lnTo>
                    <a:lnTo>
                      <a:pt x="42" y="733"/>
                    </a:lnTo>
                    <a:lnTo>
                      <a:pt x="39" y="723"/>
                    </a:lnTo>
                    <a:lnTo>
                      <a:pt x="37" y="712"/>
                    </a:lnTo>
                    <a:lnTo>
                      <a:pt x="36" y="701"/>
                    </a:lnTo>
                    <a:lnTo>
                      <a:pt x="35" y="678"/>
                    </a:lnTo>
                    <a:lnTo>
                      <a:pt x="36" y="655"/>
                    </a:lnTo>
                    <a:lnTo>
                      <a:pt x="39" y="631"/>
                    </a:lnTo>
                    <a:lnTo>
                      <a:pt x="43" y="606"/>
                    </a:lnTo>
                    <a:lnTo>
                      <a:pt x="46" y="581"/>
                    </a:lnTo>
                    <a:lnTo>
                      <a:pt x="50" y="556"/>
                    </a:lnTo>
                    <a:lnTo>
                      <a:pt x="52" y="532"/>
                    </a:lnTo>
                    <a:lnTo>
                      <a:pt x="53" y="507"/>
                    </a:lnTo>
                    <a:lnTo>
                      <a:pt x="53" y="494"/>
                    </a:lnTo>
                    <a:lnTo>
                      <a:pt x="52" y="481"/>
                    </a:lnTo>
                    <a:lnTo>
                      <a:pt x="50" y="469"/>
                    </a:lnTo>
                    <a:lnTo>
                      <a:pt x="48" y="456"/>
                    </a:lnTo>
                    <a:lnTo>
                      <a:pt x="45" y="444"/>
                    </a:lnTo>
                    <a:lnTo>
                      <a:pt x="41" y="431"/>
                    </a:lnTo>
                    <a:lnTo>
                      <a:pt x="36" y="419"/>
                    </a:lnTo>
                    <a:lnTo>
                      <a:pt x="30" y="407"/>
                    </a:lnTo>
                    <a:lnTo>
                      <a:pt x="0" y="0"/>
                    </a:lnTo>
                    <a:lnTo>
                      <a:pt x="14" y="45"/>
                    </a:lnTo>
                    <a:lnTo>
                      <a:pt x="27" y="91"/>
                    </a:lnTo>
                    <a:lnTo>
                      <a:pt x="40" y="137"/>
                    </a:lnTo>
                    <a:lnTo>
                      <a:pt x="50" y="184"/>
                    </a:lnTo>
                    <a:lnTo>
                      <a:pt x="60" y="232"/>
                    </a:lnTo>
                    <a:lnTo>
                      <a:pt x="68" y="281"/>
                    </a:lnTo>
                    <a:lnTo>
                      <a:pt x="74" y="329"/>
                    </a:lnTo>
                    <a:lnTo>
                      <a:pt x="80" y="379"/>
                    </a:lnTo>
                    <a:lnTo>
                      <a:pt x="84" y="429"/>
                    </a:lnTo>
                    <a:lnTo>
                      <a:pt x="86" y="479"/>
                    </a:lnTo>
                    <a:lnTo>
                      <a:pt x="87" y="529"/>
                    </a:lnTo>
                    <a:lnTo>
                      <a:pt x="87" y="580"/>
                    </a:lnTo>
                    <a:lnTo>
                      <a:pt x="85" y="631"/>
                    </a:lnTo>
                    <a:lnTo>
                      <a:pt x="81" y="681"/>
                    </a:lnTo>
                    <a:lnTo>
                      <a:pt x="76" y="731"/>
                    </a:lnTo>
                    <a:lnTo>
                      <a:pt x="70" y="7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2" name="Freeform 103">
                <a:extLst>
                  <a:ext uri="{FF2B5EF4-FFF2-40B4-BE49-F238E27FC236}">
                    <a16:creationId xmlns:a16="http://schemas.microsoft.com/office/drawing/2014/main" id="{E4AE3475-550E-416D-BBA2-F7DCE6B40725}"/>
                  </a:ext>
                </a:extLst>
              </p:cNvPr>
              <p:cNvSpPr>
                <a:spLocks/>
              </p:cNvSpPr>
              <p:nvPr/>
            </p:nvSpPr>
            <p:spPr bwMode="auto">
              <a:xfrm>
                <a:off x="4595" y="2587"/>
                <a:ext cx="12" cy="6"/>
              </a:xfrm>
              <a:custGeom>
                <a:avLst/>
                <a:gdLst>
                  <a:gd name="T0" fmla="*/ 0 w 90"/>
                  <a:gd name="T1" fmla="*/ 0 h 64"/>
                  <a:gd name="T2" fmla="*/ 0 w 90"/>
                  <a:gd name="T3" fmla="*/ 0 h 64"/>
                  <a:gd name="T4" fmla="*/ 0 w 90"/>
                  <a:gd name="T5" fmla="*/ 0 h 64"/>
                  <a:gd name="T6" fmla="*/ 0 w 90"/>
                  <a:gd name="T7" fmla="*/ 0 h 64"/>
                  <a:gd name="T8" fmla="*/ 0 w 90"/>
                  <a:gd name="T9" fmla="*/ 0 h 64"/>
                  <a:gd name="T10" fmla="*/ 0 w 90"/>
                  <a:gd name="T11" fmla="*/ 0 h 64"/>
                  <a:gd name="T12" fmla="*/ 0 w 90"/>
                  <a:gd name="T13" fmla="*/ 0 h 64"/>
                  <a:gd name="T14" fmla="*/ 0 w 90"/>
                  <a:gd name="T15" fmla="*/ 0 h 64"/>
                  <a:gd name="T16" fmla="*/ 0 w 90"/>
                  <a:gd name="T17" fmla="*/ 0 h 64"/>
                  <a:gd name="T18" fmla="*/ 0 w 90"/>
                  <a:gd name="T19" fmla="*/ 0 h 64"/>
                  <a:gd name="T20" fmla="*/ 0 w 90"/>
                  <a:gd name="T21" fmla="*/ 0 h 64"/>
                  <a:gd name="T22" fmla="*/ 0 w 90"/>
                  <a:gd name="T23" fmla="*/ 0 h 64"/>
                  <a:gd name="T24" fmla="*/ 0 w 9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64">
                    <a:moveTo>
                      <a:pt x="90" y="22"/>
                    </a:moveTo>
                    <a:lnTo>
                      <a:pt x="90" y="64"/>
                    </a:lnTo>
                    <a:lnTo>
                      <a:pt x="0" y="0"/>
                    </a:lnTo>
                    <a:lnTo>
                      <a:pt x="12" y="2"/>
                    </a:lnTo>
                    <a:lnTo>
                      <a:pt x="25" y="3"/>
                    </a:lnTo>
                    <a:lnTo>
                      <a:pt x="37" y="3"/>
                    </a:lnTo>
                    <a:lnTo>
                      <a:pt x="49" y="2"/>
                    </a:lnTo>
                    <a:lnTo>
                      <a:pt x="61" y="3"/>
                    </a:lnTo>
                    <a:lnTo>
                      <a:pt x="72" y="6"/>
                    </a:lnTo>
                    <a:lnTo>
                      <a:pt x="77" y="9"/>
                    </a:lnTo>
                    <a:lnTo>
                      <a:pt x="82" y="12"/>
                    </a:lnTo>
                    <a:lnTo>
                      <a:pt x="86" y="16"/>
                    </a:lnTo>
                    <a:lnTo>
                      <a:pt x="90" y="2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3" name="Freeform 104">
                <a:extLst>
                  <a:ext uri="{FF2B5EF4-FFF2-40B4-BE49-F238E27FC236}">
                    <a16:creationId xmlns:a16="http://schemas.microsoft.com/office/drawing/2014/main" id="{55C0FB5F-5479-4744-89B8-E22D5C448AB3}"/>
                  </a:ext>
                </a:extLst>
              </p:cNvPr>
              <p:cNvSpPr>
                <a:spLocks/>
              </p:cNvSpPr>
              <p:nvPr/>
            </p:nvSpPr>
            <p:spPr bwMode="auto">
              <a:xfrm>
                <a:off x="4243" y="2589"/>
                <a:ext cx="10" cy="5"/>
              </a:xfrm>
              <a:custGeom>
                <a:avLst/>
                <a:gdLst>
                  <a:gd name="T0" fmla="*/ 0 w 70"/>
                  <a:gd name="T1" fmla="*/ 0 h 56"/>
                  <a:gd name="T2" fmla="*/ 0 w 70"/>
                  <a:gd name="T3" fmla="*/ 0 h 56"/>
                  <a:gd name="T4" fmla="*/ 0 w 70"/>
                  <a:gd name="T5" fmla="*/ 0 h 56"/>
                  <a:gd name="T6" fmla="*/ 0 w 70"/>
                  <a:gd name="T7" fmla="*/ 0 h 56"/>
                  <a:gd name="T8" fmla="*/ 0 w 70"/>
                  <a:gd name="T9" fmla="*/ 0 h 56"/>
                  <a:gd name="T10" fmla="*/ 0 w 70"/>
                  <a:gd name="T11" fmla="*/ 0 h 56"/>
                  <a:gd name="T12" fmla="*/ 0 w 70"/>
                  <a:gd name="T13" fmla="*/ 0 h 56"/>
                  <a:gd name="T14" fmla="*/ 0 w 70"/>
                  <a:gd name="T15" fmla="*/ 0 h 56"/>
                  <a:gd name="T16" fmla="*/ 0 w 70"/>
                  <a:gd name="T17" fmla="*/ 0 h 56"/>
                  <a:gd name="T18" fmla="*/ 0 w 70"/>
                  <a:gd name="T19" fmla="*/ 0 h 56"/>
                  <a:gd name="T20" fmla="*/ 0 w 70"/>
                  <a:gd name="T21" fmla="*/ 0 h 56"/>
                  <a:gd name="T22" fmla="*/ 0 w 70"/>
                  <a:gd name="T23" fmla="*/ 0 h 56"/>
                  <a:gd name="T24" fmla="*/ 0 w 70"/>
                  <a:gd name="T25" fmla="*/ 0 h 56"/>
                  <a:gd name="T26" fmla="*/ 0 w 70"/>
                  <a:gd name="T27" fmla="*/ 0 h 56"/>
                  <a:gd name="T28" fmla="*/ 0 w 70"/>
                  <a:gd name="T29" fmla="*/ 0 h 56"/>
                  <a:gd name="T30" fmla="*/ 0 w 70"/>
                  <a:gd name="T31" fmla="*/ 0 h 56"/>
                  <a:gd name="T32" fmla="*/ 0 w 70"/>
                  <a:gd name="T33" fmla="*/ 0 h 56"/>
                  <a:gd name="T34" fmla="*/ 0 w 70"/>
                  <a:gd name="T35" fmla="*/ 0 h 56"/>
                  <a:gd name="T36" fmla="*/ 0 w 70"/>
                  <a:gd name="T37" fmla="*/ 0 h 56"/>
                  <a:gd name="T38" fmla="*/ 0 w 70"/>
                  <a:gd name="T39" fmla="*/ 0 h 56"/>
                  <a:gd name="T40" fmla="*/ 0 w 70"/>
                  <a:gd name="T41" fmla="*/ 0 h 56"/>
                  <a:gd name="T42" fmla="*/ 0 w 70"/>
                  <a:gd name="T43" fmla="*/ 0 h 56"/>
                  <a:gd name="T44" fmla="*/ 0 w 70"/>
                  <a:gd name="T45" fmla="*/ 0 h 56"/>
                  <a:gd name="T46" fmla="*/ 0 w 70"/>
                  <a:gd name="T47" fmla="*/ 0 h 56"/>
                  <a:gd name="T48" fmla="*/ 0 w 70"/>
                  <a:gd name="T49" fmla="*/ 0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0" h="56">
                    <a:moveTo>
                      <a:pt x="70" y="24"/>
                    </a:moveTo>
                    <a:lnTo>
                      <a:pt x="70" y="27"/>
                    </a:lnTo>
                    <a:lnTo>
                      <a:pt x="68" y="32"/>
                    </a:lnTo>
                    <a:lnTo>
                      <a:pt x="66" y="36"/>
                    </a:lnTo>
                    <a:lnTo>
                      <a:pt x="64" y="39"/>
                    </a:lnTo>
                    <a:lnTo>
                      <a:pt x="61" y="44"/>
                    </a:lnTo>
                    <a:lnTo>
                      <a:pt x="58" y="48"/>
                    </a:lnTo>
                    <a:lnTo>
                      <a:pt x="54" y="52"/>
                    </a:lnTo>
                    <a:lnTo>
                      <a:pt x="50" y="56"/>
                    </a:lnTo>
                    <a:lnTo>
                      <a:pt x="0" y="56"/>
                    </a:lnTo>
                    <a:lnTo>
                      <a:pt x="0" y="3"/>
                    </a:lnTo>
                    <a:lnTo>
                      <a:pt x="4" y="4"/>
                    </a:lnTo>
                    <a:lnTo>
                      <a:pt x="8" y="5"/>
                    </a:lnTo>
                    <a:lnTo>
                      <a:pt x="14" y="5"/>
                    </a:lnTo>
                    <a:lnTo>
                      <a:pt x="19" y="4"/>
                    </a:lnTo>
                    <a:lnTo>
                      <a:pt x="29" y="3"/>
                    </a:lnTo>
                    <a:lnTo>
                      <a:pt x="39" y="2"/>
                    </a:lnTo>
                    <a:lnTo>
                      <a:pt x="44" y="0"/>
                    </a:lnTo>
                    <a:lnTo>
                      <a:pt x="49" y="2"/>
                    </a:lnTo>
                    <a:lnTo>
                      <a:pt x="54" y="2"/>
                    </a:lnTo>
                    <a:lnTo>
                      <a:pt x="58" y="4"/>
                    </a:lnTo>
                    <a:lnTo>
                      <a:pt x="62" y="7"/>
                    </a:lnTo>
                    <a:lnTo>
                      <a:pt x="65" y="11"/>
                    </a:lnTo>
                    <a:lnTo>
                      <a:pt x="68" y="17"/>
                    </a:lnTo>
                    <a:lnTo>
                      <a:pt x="7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4" name="Freeform 105">
                <a:extLst>
                  <a:ext uri="{FF2B5EF4-FFF2-40B4-BE49-F238E27FC236}">
                    <a16:creationId xmlns:a16="http://schemas.microsoft.com/office/drawing/2014/main" id="{3299A366-53FB-4576-A3D7-328EEEE57E91}"/>
                  </a:ext>
                </a:extLst>
              </p:cNvPr>
              <p:cNvSpPr>
                <a:spLocks/>
              </p:cNvSpPr>
              <p:nvPr/>
            </p:nvSpPr>
            <p:spPr bwMode="auto">
              <a:xfrm>
                <a:off x="4802" y="2589"/>
                <a:ext cx="19" cy="30"/>
              </a:xfrm>
              <a:custGeom>
                <a:avLst/>
                <a:gdLst>
                  <a:gd name="T0" fmla="*/ 0 w 129"/>
                  <a:gd name="T1" fmla="*/ 0 h 331"/>
                  <a:gd name="T2" fmla="*/ 0 w 129"/>
                  <a:gd name="T3" fmla="*/ 0 h 331"/>
                  <a:gd name="T4" fmla="*/ 0 w 129"/>
                  <a:gd name="T5" fmla="*/ 0 h 331"/>
                  <a:gd name="T6" fmla="*/ 0 w 129"/>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 h="331">
                    <a:moveTo>
                      <a:pt x="0" y="310"/>
                    </a:moveTo>
                    <a:lnTo>
                      <a:pt x="129" y="0"/>
                    </a:lnTo>
                    <a:lnTo>
                      <a:pt x="129" y="331"/>
                    </a:lnTo>
                    <a:lnTo>
                      <a:pt x="0" y="310"/>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5" name="Freeform 106">
                <a:extLst>
                  <a:ext uri="{FF2B5EF4-FFF2-40B4-BE49-F238E27FC236}">
                    <a16:creationId xmlns:a16="http://schemas.microsoft.com/office/drawing/2014/main" id="{4C14917E-75E1-403E-8917-249ED562A5B1}"/>
                  </a:ext>
                </a:extLst>
              </p:cNvPr>
              <p:cNvSpPr>
                <a:spLocks/>
              </p:cNvSpPr>
              <p:nvPr/>
            </p:nvSpPr>
            <p:spPr bwMode="auto">
              <a:xfrm>
                <a:off x="4851" y="2589"/>
                <a:ext cx="159" cy="61"/>
              </a:xfrm>
              <a:custGeom>
                <a:avLst/>
                <a:gdLst>
                  <a:gd name="T0" fmla="*/ 0 w 1116"/>
                  <a:gd name="T1" fmla="*/ 0 h 674"/>
                  <a:gd name="T2" fmla="*/ 0 w 1116"/>
                  <a:gd name="T3" fmla="*/ 0 h 674"/>
                  <a:gd name="T4" fmla="*/ 0 w 1116"/>
                  <a:gd name="T5" fmla="*/ 0 h 674"/>
                  <a:gd name="T6" fmla="*/ 0 w 1116"/>
                  <a:gd name="T7" fmla="*/ 0 h 674"/>
                  <a:gd name="T8" fmla="*/ 0 w 1116"/>
                  <a:gd name="T9" fmla="*/ 0 h 674"/>
                  <a:gd name="T10" fmla="*/ 0 w 1116"/>
                  <a:gd name="T11" fmla="*/ 0 h 674"/>
                  <a:gd name="T12" fmla="*/ 0 w 1116"/>
                  <a:gd name="T13" fmla="*/ 0 h 674"/>
                  <a:gd name="T14" fmla="*/ 0 w 1116"/>
                  <a:gd name="T15" fmla="*/ 0 h 674"/>
                  <a:gd name="T16" fmla="*/ 0 w 1116"/>
                  <a:gd name="T17" fmla="*/ 0 h 674"/>
                  <a:gd name="T18" fmla="*/ 0 w 1116"/>
                  <a:gd name="T19" fmla="*/ 0 h 674"/>
                  <a:gd name="T20" fmla="*/ 0 w 1116"/>
                  <a:gd name="T21" fmla="*/ 0 h 674"/>
                  <a:gd name="T22" fmla="*/ 0 w 1116"/>
                  <a:gd name="T23" fmla="*/ 0 h 674"/>
                  <a:gd name="T24" fmla="*/ 0 w 1116"/>
                  <a:gd name="T25" fmla="*/ 0 h 674"/>
                  <a:gd name="T26" fmla="*/ 0 w 1116"/>
                  <a:gd name="T27" fmla="*/ 0 h 674"/>
                  <a:gd name="T28" fmla="*/ 0 w 1116"/>
                  <a:gd name="T29" fmla="*/ 0 h 674"/>
                  <a:gd name="T30" fmla="*/ 0 w 1116"/>
                  <a:gd name="T31" fmla="*/ 0 h 674"/>
                  <a:gd name="T32" fmla="*/ 0 w 1116"/>
                  <a:gd name="T33" fmla="*/ 0 h 674"/>
                  <a:gd name="T34" fmla="*/ 0 w 1116"/>
                  <a:gd name="T35" fmla="*/ 0 h 674"/>
                  <a:gd name="T36" fmla="*/ 0 w 1116"/>
                  <a:gd name="T37" fmla="*/ 0 h 674"/>
                  <a:gd name="T38" fmla="*/ 0 w 1116"/>
                  <a:gd name="T39" fmla="*/ 0 h 674"/>
                  <a:gd name="T40" fmla="*/ 0 w 1116"/>
                  <a:gd name="T41" fmla="*/ 0 h 674"/>
                  <a:gd name="T42" fmla="*/ 0 w 1116"/>
                  <a:gd name="T43" fmla="*/ 0 h 674"/>
                  <a:gd name="T44" fmla="*/ 0 w 1116"/>
                  <a:gd name="T45" fmla="*/ 0 h 674"/>
                  <a:gd name="T46" fmla="*/ 0 w 1116"/>
                  <a:gd name="T47" fmla="*/ 0 h 674"/>
                  <a:gd name="T48" fmla="*/ 0 w 1116"/>
                  <a:gd name="T49" fmla="*/ 0 h 674"/>
                  <a:gd name="T50" fmla="*/ 0 w 1116"/>
                  <a:gd name="T51" fmla="*/ 0 h 674"/>
                  <a:gd name="T52" fmla="*/ 0 w 1116"/>
                  <a:gd name="T53" fmla="*/ 0 h 674"/>
                  <a:gd name="T54" fmla="*/ 0 w 1116"/>
                  <a:gd name="T55" fmla="*/ 0 h 674"/>
                  <a:gd name="T56" fmla="*/ 0 w 1116"/>
                  <a:gd name="T57" fmla="*/ 0 h 674"/>
                  <a:gd name="T58" fmla="*/ 0 w 1116"/>
                  <a:gd name="T59" fmla="*/ 0 h 674"/>
                  <a:gd name="T60" fmla="*/ 0 w 1116"/>
                  <a:gd name="T61" fmla="*/ 0 h 674"/>
                  <a:gd name="T62" fmla="*/ 0 w 1116"/>
                  <a:gd name="T63" fmla="*/ 0 h 674"/>
                  <a:gd name="T64" fmla="*/ 0 w 1116"/>
                  <a:gd name="T65" fmla="*/ 0 h 674"/>
                  <a:gd name="T66" fmla="*/ 0 w 1116"/>
                  <a:gd name="T67" fmla="*/ 0 h 674"/>
                  <a:gd name="T68" fmla="*/ 0 w 1116"/>
                  <a:gd name="T69" fmla="*/ 0 h 674"/>
                  <a:gd name="T70" fmla="*/ 0 w 1116"/>
                  <a:gd name="T71" fmla="*/ 0 h 674"/>
                  <a:gd name="T72" fmla="*/ 0 w 1116"/>
                  <a:gd name="T73" fmla="*/ 0 h 674"/>
                  <a:gd name="T74" fmla="*/ 0 w 1116"/>
                  <a:gd name="T75" fmla="*/ 0 h 674"/>
                  <a:gd name="T76" fmla="*/ 0 w 1116"/>
                  <a:gd name="T77" fmla="*/ 0 h 674"/>
                  <a:gd name="T78" fmla="*/ 0 w 1116"/>
                  <a:gd name="T79" fmla="*/ 0 h 674"/>
                  <a:gd name="T80" fmla="*/ 0 w 1116"/>
                  <a:gd name="T81" fmla="*/ 0 h 674"/>
                  <a:gd name="T82" fmla="*/ 0 w 1116"/>
                  <a:gd name="T83" fmla="*/ 0 h 674"/>
                  <a:gd name="T84" fmla="*/ 0 w 1116"/>
                  <a:gd name="T85" fmla="*/ 0 h 674"/>
                  <a:gd name="T86" fmla="*/ 0 w 1116"/>
                  <a:gd name="T87" fmla="*/ 0 h 674"/>
                  <a:gd name="T88" fmla="*/ 0 w 1116"/>
                  <a:gd name="T89" fmla="*/ 0 h 674"/>
                  <a:gd name="T90" fmla="*/ 0 w 1116"/>
                  <a:gd name="T91" fmla="*/ 0 h 674"/>
                  <a:gd name="T92" fmla="*/ 0 w 1116"/>
                  <a:gd name="T93" fmla="*/ 0 h 674"/>
                  <a:gd name="T94" fmla="*/ 0 w 1116"/>
                  <a:gd name="T95" fmla="*/ 0 h 674"/>
                  <a:gd name="T96" fmla="*/ 0 w 1116"/>
                  <a:gd name="T97" fmla="*/ 0 h 674"/>
                  <a:gd name="T98" fmla="*/ 0 w 1116"/>
                  <a:gd name="T99" fmla="*/ 0 h 674"/>
                  <a:gd name="T100" fmla="*/ 0 w 1116"/>
                  <a:gd name="T101" fmla="*/ 0 h 674"/>
                  <a:gd name="T102" fmla="*/ 0 w 1116"/>
                  <a:gd name="T103" fmla="*/ 0 h 674"/>
                  <a:gd name="T104" fmla="*/ 0 w 1116"/>
                  <a:gd name="T105" fmla="*/ 0 h 674"/>
                  <a:gd name="T106" fmla="*/ 0 w 1116"/>
                  <a:gd name="T107" fmla="*/ 0 h 674"/>
                  <a:gd name="T108" fmla="*/ 0 w 1116"/>
                  <a:gd name="T109" fmla="*/ 0 h 674"/>
                  <a:gd name="T110" fmla="*/ 0 w 1116"/>
                  <a:gd name="T111" fmla="*/ 0 h 674"/>
                  <a:gd name="T112" fmla="*/ 0 w 1116"/>
                  <a:gd name="T113" fmla="*/ 0 h 674"/>
                  <a:gd name="T114" fmla="*/ 0 w 1116"/>
                  <a:gd name="T115" fmla="*/ 0 h 674"/>
                  <a:gd name="T116" fmla="*/ 0 w 1116"/>
                  <a:gd name="T117" fmla="*/ 0 h 674"/>
                  <a:gd name="T118" fmla="*/ 0 w 1116"/>
                  <a:gd name="T119" fmla="*/ 0 h 674"/>
                  <a:gd name="T120" fmla="*/ 0 w 1116"/>
                  <a:gd name="T121" fmla="*/ 0 h 6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16" h="674">
                    <a:moveTo>
                      <a:pt x="1116" y="310"/>
                    </a:moveTo>
                    <a:lnTo>
                      <a:pt x="1108" y="318"/>
                    </a:lnTo>
                    <a:lnTo>
                      <a:pt x="1101" y="328"/>
                    </a:lnTo>
                    <a:lnTo>
                      <a:pt x="1094" y="340"/>
                    </a:lnTo>
                    <a:lnTo>
                      <a:pt x="1088" y="352"/>
                    </a:lnTo>
                    <a:lnTo>
                      <a:pt x="1082" y="365"/>
                    </a:lnTo>
                    <a:lnTo>
                      <a:pt x="1077" y="379"/>
                    </a:lnTo>
                    <a:lnTo>
                      <a:pt x="1072" y="394"/>
                    </a:lnTo>
                    <a:lnTo>
                      <a:pt x="1067" y="409"/>
                    </a:lnTo>
                    <a:lnTo>
                      <a:pt x="1058" y="441"/>
                    </a:lnTo>
                    <a:lnTo>
                      <a:pt x="1049" y="472"/>
                    </a:lnTo>
                    <a:lnTo>
                      <a:pt x="1040" y="503"/>
                    </a:lnTo>
                    <a:lnTo>
                      <a:pt x="1030" y="532"/>
                    </a:lnTo>
                    <a:lnTo>
                      <a:pt x="1025" y="545"/>
                    </a:lnTo>
                    <a:lnTo>
                      <a:pt x="1018" y="558"/>
                    </a:lnTo>
                    <a:lnTo>
                      <a:pt x="1011" y="570"/>
                    </a:lnTo>
                    <a:lnTo>
                      <a:pt x="1004" y="581"/>
                    </a:lnTo>
                    <a:lnTo>
                      <a:pt x="996" y="591"/>
                    </a:lnTo>
                    <a:lnTo>
                      <a:pt x="988" y="599"/>
                    </a:lnTo>
                    <a:lnTo>
                      <a:pt x="979" y="606"/>
                    </a:lnTo>
                    <a:lnTo>
                      <a:pt x="969" y="611"/>
                    </a:lnTo>
                    <a:lnTo>
                      <a:pt x="957" y="615"/>
                    </a:lnTo>
                    <a:lnTo>
                      <a:pt x="945" y="616"/>
                    </a:lnTo>
                    <a:lnTo>
                      <a:pt x="932" y="616"/>
                    </a:lnTo>
                    <a:lnTo>
                      <a:pt x="918" y="612"/>
                    </a:lnTo>
                    <a:lnTo>
                      <a:pt x="902" y="608"/>
                    </a:lnTo>
                    <a:lnTo>
                      <a:pt x="885" y="601"/>
                    </a:lnTo>
                    <a:lnTo>
                      <a:pt x="867" y="591"/>
                    </a:lnTo>
                    <a:lnTo>
                      <a:pt x="847" y="578"/>
                    </a:lnTo>
                    <a:lnTo>
                      <a:pt x="828" y="567"/>
                    </a:lnTo>
                    <a:lnTo>
                      <a:pt x="810" y="557"/>
                    </a:lnTo>
                    <a:lnTo>
                      <a:pt x="792" y="550"/>
                    </a:lnTo>
                    <a:lnTo>
                      <a:pt x="773" y="542"/>
                    </a:lnTo>
                    <a:lnTo>
                      <a:pt x="754" y="536"/>
                    </a:lnTo>
                    <a:lnTo>
                      <a:pt x="734" y="530"/>
                    </a:lnTo>
                    <a:lnTo>
                      <a:pt x="715" y="526"/>
                    </a:lnTo>
                    <a:lnTo>
                      <a:pt x="695" y="522"/>
                    </a:lnTo>
                    <a:lnTo>
                      <a:pt x="675" y="519"/>
                    </a:lnTo>
                    <a:lnTo>
                      <a:pt x="654" y="517"/>
                    </a:lnTo>
                    <a:lnTo>
                      <a:pt x="633" y="517"/>
                    </a:lnTo>
                    <a:lnTo>
                      <a:pt x="613" y="517"/>
                    </a:lnTo>
                    <a:lnTo>
                      <a:pt x="593" y="517"/>
                    </a:lnTo>
                    <a:lnTo>
                      <a:pt x="573" y="519"/>
                    </a:lnTo>
                    <a:lnTo>
                      <a:pt x="552" y="522"/>
                    </a:lnTo>
                    <a:lnTo>
                      <a:pt x="532" y="525"/>
                    </a:lnTo>
                    <a:lnTo>
                      <a:pt x="512" y="529"/>
                    </a:lnTo>
                    <a:lnTo>
                      <a:pt x="491" y="535"/>
                    </a:lnTo>
                    <a:lnTo>
                      <a:pt x="471" y="540"/>
                    </a:lnTo>
                    <a:lnTo>
                      <a:pt x="451" y="546"/>
                    </a:lnTo>
                    <a:lnTo>
                      <a:pt x="432" y="554"/>
                    </a:lnTo>
                    <a:lnTo>
                      <a:pt x="412" y="562"/>
                    </a:lnTo>
                    <a:lnTo>
                      <a:pt x="393" y="570"/>
                    </a:lnTo>
                    <a:lnTo>
                      <a:pt x="375" y="579"/>
                    </a:lnTo>
                    <a:lnTo>
                      <a:pt x="356" y="589"/>
                    </a:lnTo>
                    <a:lnTo>
                      <a:pt x="338" y="599"/>
                    </a:lnTo>
                    <a:lnTo>
                      <a:pt x="321" y="610"/>
                    </a:lnTo>
                    <a:lnTo>
                      <a:pt x="303" y="622"/>
                    </a:lnTo>
                    <a:lnTo>
                      <a:pt x="286" y="634"/>
                    </a:lnTo>
                    <a:lnTo>
                      <a:pt x="270" y="647"/>
                    </a:lnTo>
                    <a:lnTo>
                      <a:pt x="254" y="660"/>
                    </a:lnTo>
                    <a:lnTo>
                      <a:pt x="239" y="674"/>
                    </a:lnTo>
                    <a:lnTo>
                      <a:pt x="0" y="428"/>
                    </a:lnTo>
                    <a:lnTo>
                      <a:pt x="13" y="410"/>
                    </a:lnTo>
                    <a:lnTo>
                      <a:pt x="27" y="393"/>
                    </a:lnTo>
                    <a:lnTo>
                      <a:pt x="41" y="376"/>
                    </a:lnTo>
                    <a:lnTo>
                      <a:pt x="56" y="360"/>
                    </a:lnTo>
                    <a:lnTo>
                      <a:pt x="71" y="343"/>
                    </a:lnTo>
                    <a:lnTo>
                      <a:pt x="87" y="328"/>
                    </a:lnTo>
                    <a:lnTo>
                      <a:pt x="103" y="314"/>
                    </a:lnTo>
                    <a:lnTo>
                      <a:pt x="119" y="300"/>
                    </a:lnTo>
                    <a:lnTo>
                      <a:pt x="136" y="286"/>
                    </a:lnTo>
                    <a:lnTo>
                      <a:pt x="154" y="273"/>
                    </a:lnTo>
                    <a:lnTo>
                      <a:pt x="171" y="261"/>
                    </a:lnTo>
                    <a:lnTo>
                      <a:pt x="189" y="249"/>
                    </a:lnTo>
                    <a:lnTo>
                      <a:pt x="207" y="238"/>
                    </a:lnTo>
                    <a:lnTo>
                      <a:pt x="225" y="228"/>
                    </a:lnTo>
                    <a:lnTo>
                      <a:pt x="244" y="218"/>
                    </a:lnTo>
                    <a:lnTo>
                      <a:pt x="263" y="208"/>
                    </a:lnTo>
                    <a:lnTo>
                      <a:pt x="281" y="200"/>
                    </a:lnTo>
                    <a:lnTo>
                      <a:pt x="300" y="191"/>
                    </a:lnTo>
                    <a:lnTo>
                      <a:pt x="321" y="184"/>
                    </a:lnTo>
                    <a:lnTo>
                      <a:pt x="340" y="177"/>
                    </a:lnTo>
                    <a:lnTo>
                      <a:pt x="360" y="171"/>
                    </a:lnTo>
                    <a:lnTo>
                      <a:pt x="379" y="166"/>
                    </a:lnTo>
                    <a:lnTo>
                      <a:pt x="399" y="161"/>
                    </a:lnTo>
                    <a:lnTo>
                      <a:pt x="419" y="156"/>
                    </a:lnTo>
                    <a:lnTo>
                      <a:pt x="439" y="153"/>
                    </a:lnTo>
                    <a:lnTo>
                      <a:pt x="458" y="151"/>
                    </a:lnTo>
                    <a:lnTo>
                      <a:pt x="478" y="149"/>
                    </a:lnTo>
                    <a:lnTo>
                      <a:pt x="499" y="148"/>
                    </a:lnTo>
                    <a:lnTo>
                      <a:pt x="519" y="147"/>
                    </a:lnTo>
                    <a:lnTo>
                      <a:pt x="539" y="147"/>
                    </a:lnTo>
                    <a:lnTo>
                      <a:pt x="558" y="148"/>
                    </a:lnTo>
                    <a:lnTo>
                      <a:pt x="578" y="149"/>
                    </a:lnTo>
                    <a:lnTo>
                      <a:pt x="592" y="162"/>
                    </a:lnTo>
                    <a:lnTo>
                      <a:pt x="605" y="173"/>
                    </a:lnTo>
                    <a:lnTo>
                      <a:pt x="619" y="180"/>
                    </a:lnTo>
                    <a:lnTo>
                      <a:pt x="632" y="186"/>
                    </a:lnTo>
                    <a:lnTo>
                      <a:pt x="645" y="189"/>
                    </a:lnTo>
                    <a:lnTo>
                      <a:pt x="658" y="190"/>
                    </a:lnTo>
                    <a:lnTo>
                      <a:pt x="672" y="190"/>
                    </a:lnTo>
                    <a:lnTo>
                      <a:pt x="684" y="188"/>
                    </a:lnTo>
                    <a:lnTo>
                      <a:pt x="697" y="184"/>
                    </a:lnTo>
                    <a:lnTo>
                      <a:pt x="710" y="179"/>
                    </a:lnTo>
                    <a:lnTo>
                      <a:pt x="722" y="173"/>
                    </a:lnTo>
                    <a:lnTo>
                      <a:pt x="734" y="165"/>
                    </a:lnTo>
                    <a:lnTo>
                      <a:pt x="747" y="156"/>
                    </a:lnTo>
                    <a:lnTo>
                      <a:pt x="759" y="147"/>
                    </a:lnTo>
                    <a:lnTo>
                      <a:pt x="772" y="137"/>
                    </a:lnTo>
                    <a:lnTo>
                      <a:pt x="784" y="126"/>
                    </a:lnTo>
                    <a:lnTo>
                      <a:pt x="810" y="104"/>
                    </a:lnTo>
                    <a:lnTo>
                      <a:pt x="835" y="82"/>
                    </a:lnTo>
                    <a:lnTo>
                      <a:pt x="862" y="60"/>
                    </a:lnTo>
                    <a:lnTo>
                      <a:pt x="889" y="40"/>
                    </a:lnTo>
                    <a:lnTo>
                      <a:pt x="903" y="30"/>
                    </a:lnTo>
                    <a:lnTo>
                      <a:pt x="917" y="22"/>
                    </a:lnTo>
                    <a:lnTo>
                      <a:pt x="931" y="15"/>
                    </a:lnTo>
                    <a:lnTo>
                      <a:pt x="945" y="9"/>
                    </a:lnTo>
                    <a:lnTo>
                      <a:pt x="960" y="4"/>
                    </a:lnTo>
                    <a:lnTo>
                      <a:pt x="975" y="1"/>
                    </a:lnTo>
                    <a:lnTo>
                      <a:pt x="990" y="0"/>
                    </a:lnTo>
                    <a:lnTo>
                      <a:pt x="1006" y="0"/>
                    </a:lnTo>
                    <a:lnTo>
                      <a:pt x="1116" y="31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6" name="Freeform 107">
                <a:extLst>
                  <a:ext uri="{FF2B5EF4-FFF2-40B4-BE49-F238E27FC236}">
                    <a16:creationId xmlns:a16="http://schemas.microsoft.com/office/drawing/2014/main" id="{71A33927-11C8-4C3F-8646-5C987A29029D}"/>
                  </a:ext>
                </a:extLst>
              </p:cNvPr>
              <p:cNvSpPr>
                <a:spLocks/>
              </p:cNvSpPr>
              <p:nvPr/>
            </p:nvSpPr>
            <p:spPr bwMode="auto">
              <a:xfrm>
                <a:off x="3794" y="2596"/>
                <a:ext cx="12" cy="6"/>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w 81"/>
                  <a:gd name="T43" fmla="*/ 0 h 66"/>
                  <a:gd name="T44" fmla="*/ 0 w 81"/>
                  <a:gd name="T45" fmla="*/ 0 h 66"/>
                  <a:gd name="T46" fmla="*/ 0 w 81"/>
                  <a:gd name="T47" fmla="*/ 0 h 66"/>
                  <a:gd name="T48" fmla="*/ 0 w 81"/>
                  <a:gd name="T49" fmla="*/ 0 h 66"/>
                  <a:gd name="T50" fmla="*/ 0 w 81"/>
                  <a:gd name="T51" fmla="*/ 0 h 66"/>
                  <a:gd name="T52" fmla="*/ 0 w 81"/>
                  <a:gd name="T53" fmla="*/ 0 h 66"/>
                  <a:gd name="T54" fmla="*/ 0 w 81"/>
                  <a:gd name="T55" fmla="*/ 0 h 66"/>
                  <a:gd name="T56" fmla="*/ 0 w 81"/>
                  <a:gd name="T57" fmla="*/ 0 h 66"/>
                  <a:gd name="T58" fmla="*/ 0 w 81"/>
                  <a:gd name="T59" fmla="*/ 0 h 6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 h="66">
                    <a:moveTo>
                      <a:pt x="81" y="22"/>
                    </a:moveTo>
                    <a:lnTo>
                      <a:pt x="81" y="65"/>
                    </a:lnTo>
                    <a:lnTo>
                      <a:pt x="73" y="66"/>
                    </a:lnTo>
                    <a:lnTo>
                      <a:pt x="65" y="66"/>
                    </a:lnTo>
                    <a:lnTo>
                      <a:pt x="57" y="65"/>
                    </a:lnTo>
                    <a:lnTo>
                      <a:pt x="48" y="64"/>
                    </a:lnTo>
                    <a:lnTo>
                      <a:pt x="40" y="61"/>
                    </a:lnTo>
                    <a:lnTo>
                      <a:pt x="31" y="57"/>
                    </a:lnTo>
                    <a:lnTo>
                      <a:pt x="24" y="53"/>
                    </a:lnTo>
                    <a:lnTo>
                      <a:pt x="17" y="49"/>
                    </a:lnTo>
                    <a:lnTo>
                      <a:pt x="11" y="43"/>
                    </a:lnTo>
                    <a:lnTo>
                      <a:pt x="6" y="38"/>
                    </a:lnTo>
                    <a:lnTo>
                      <a:pt x="2" y="32"/>
                    </a:lnTo>
                    <a:lnTo>
                      <a:pt x="0" y="25"/>
                    </a:lnTo>
                    <a:lnTo>
                      <a:pt x="0" y="20"/>
                    </a:lnTo>
                    <a:lnTo>
                      <a:pt x="2" y="13"/>
                    </a:lnTo>
                    <a:lnTo>
                      <a:pt x="6" y="7"/>
                    </a:lnTo>
                    <a:lnTo>
                      <a:pt x="12" y="0"/>
                    </a:lnTo>
                    <a:lnTo>
                      <a:pt x="16" y="2"/>
                    </a:lnTo>
                    <a:lnTo>
                      <a:pt x="20" y="3"/>
                    </a:lnTo>
                    <a:lnTo>
                      <a:pt x="25" y="3"/>
                    </a:lnTo>
                    <a:lnTo>
                      <a:pt x="30" y="3"/>
                    </a:lnTo>
                    <a:lnTo>
                      <a:pt x="40" y="3"/>
                    </a:lnTo>
                    <a:lnTo>
                      <a:pt x="50" y="3"/>
                    </a:lnTo>
                    <a:lnTo>
                      <a:pt x="60" y="3"/>
                    </a:lnTo>
                    <a:lnTo>
                      <a:pt x="69" y="7"/>
                    </a:lnTo>
                    <a:lnTo>
                      <a:pt x="73" y="9"/>
                    </a:lnTo>
                    <a:lnTo>
                      <a:pt x="76" y="12"/>
                    </a:lnTo>
                    <a:lnTo>
                      <a:pt x="79" y="16"/>
                    </a:lnTo>
                    <a:lnTo>
                      <a:pt x="8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7" name="Freeform 108">
                <a:extLst>
                  <a:ext uri="{FF2B5EF4-FFF2-40B4-BE49-F238E27FC236}">
                    <a16:creationId xmlns:a16="http://schemas.microsoft.com/office/drawing/2014/main" id="{E8570B73-AB08-4B01-8EB4-4C2A66D47862}"/>
                  </a:ext>
                </a:extLst>
              </p:cNvPr>
              <p:cNvSpPr>
                <a:spLocks/>
              </p:cNvSpPr>
              <p:nvPr/>
            </p:nvSpPr>
            <p:spPr bwMode="auto">
              <a:xfrm>
                <a:off x="3526" y="2602"/>
                <a:ext cx="8" cy="34"/>
              </a:xfrm>
              <a:custGeom>
                <a:avLst/>
                <a:gdLst>
                  <a:gd name="T0" fmla="*/ 0 w 59"/>
                  <a:gd name="T1" fmla="*/ 0 h 375"/>
                  <a:gd name="T2" fmla="*/ 0 w 59"/>
                  <a:gd name="T3" fmla="*/ 0 h 375"/>
                  <a:gd name="T4" fmla="*/ 0 w 59"/>
                  <a:gd name="T5" fmla="*/ 0 h 375"/>
                  <a:gd name="T6" fmla="*/ 0 w 59"/>
                  <a:gd name="T7" fmla="*/ 0 h 375"/>
                  <a:gd name="T8" fmla="*/ 0 w 59"/>
                  <a:gd name="T9" fmla="*/ 0 h 375"/>
                  <a:gd name="T10" fmla="*/ 0 w 59"/>
                  <a:gd name="T11" fmla="*/ 0 h 375"/>
                  <a:gd name="T12" fmla="*/ 0 w 59"/>
                  <a:gd name="T13" fmla="*/ 0 h 375"/>
                  <a:gd name="T14" fmla="*/ 0 w 59"/>
                  <a:gd name="T15" fmla="*/ 0 h 375"/>
                  <a:gd name="T16" fmla="*/ 0 w 59"/>
                  <a:gd name="T17" fmla="*/ 0 h 375"/>
                  <a:gd name="T18" fmla="*/ 0 w 59"/>
                  <a:gd name="T19" fmla="*/ 0 h 375"/>
                  <a:gd name="T20" fmla="*/ 0 w 59"/>
                  <a:gd name="T21" fmla="*/ 0 h 375"/>
                  <a:gd name="T22" fmla="*/ 0 w 59"/>
                  <a:gd name="T23" fmla="*/ 0 h 375"/>
                  <a:gd name="T24" fmla="*/ 0 w 59"/>
                  <a:gd name="T25" fmla="*/ 0 h 375"/>
                  <a:gd name="T26" fmla="*/ 0 w 59"/>
                  <a:gd name="T27" fmla="*/ 0 h 375"/>
                  <a:gd name="T28" fmla="*/ 0 w 59"/>
                  <a:gd name="T29" fmla="*/ 0 h 375"/>
                  <a:gd name="T30" fmla="*/ 0 w 59"/>
                  <a:gd name="T31" fmla="*/ 0 h 375"/>
                  <a:gd name="T32" fmla="*/ 0 w 59"/>
                  <a:gd name="T33" fmla="*/ 0 h 375"/>
                  <a:gd name="T34" fmla="*/ 0 w 59"/>
                  <a:gd name="T35" fmla="*/ 0 h 375"/>
                  <a:gd name="T36" fmla="*/ 0 w 59"/>
                  <a:gd name="T37" fmla="*/ 0 h 375"/>
                  <a:gd name="T38" fmla="*/ 0 w 59"/>
                  <a:gd name="T39" fmla="*/ 0 h 375"/>
                  <a:gd name="T40" fmla="*/ 0 w 59"/>
                  <a:gd name="T41" fmla="*/ 0 h 375"/>
                  <a:gd name="T42" fmla="*/ 0 w 59"/>
                  <a:gd name="T43" fmla="*/ 0 h 375"/>
                  <a:gd name="T44" fmla="*/ 0 w 59"/>
                  <a:gd name="T45" fmla="*/ 0 h 375"/>
                  <a:gd name="T46" fmla="*/ 0 w 59"/>
                  <a:gd name="T47" fmla="*/ 0 h 375"/>
                  <a:gd name="T48" fmla="*/ 0 w 59"/>
                  <a:gd name="T49" fmla="*/ 0 h 375"/>
                  <a:gd name="T50" fmla="*/ 0 w 59"/>
                  <a:gd name="T51" fmla="*/ 0 h 375"/>
                  <a:gd name="T52" fmla="*/ 0 w 59"/>
                  <a:gd name="T53" fmla="*/ 0 h 375"/>
                  <a:gd name="T54" fmla="*/ 0 w 59"/>
                  <a:gd name="T55" fmla="*/ 0 h 375"/>
                  <a:gd name="T56" fmla="*/ 0 w 59"/>
                  <a:gd name="T57" fmla="*/ 0 h 375"/>
                  <a:gd name="T58" fmla="*/ 0 w 59"/>
                  <a:gd name="T59" fmla="*/ 0 h 375"/>
                  <a:gd name="T60" fmla="*/ 0 w 59"/>
                  <a:gd name="T61" fmla="*/ 0 h 3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9" h="375">
                    <a:moveTo>
                      <a:pt x="59" y="375"/>
                    </a:moveTo>
                    <a:lnTo>
                      <a:pt x="43" y="330"/>
                    </a:lnTo>
                    <a:lnTo>
                      <a:pt x="28" y="283"/>
                    </a:lnTo>
                    <a:lnTo>
                      <a:pt x="21" y="260"/>
                    </a:lnTo>
                    <a:lnTo>
                      <a:pt x="14" y="235"/>
                    </a:lnTo>
                    <a:lnTo>
                      <a:pt x="9" y="212"/>
                    </a:lnTo>
                    <a:lnTo>
                      <a:pt x="4" y="188"/>
                    </a:lnTo>
                    <a:lnTo>
                      <a:pt x="1" y="164"/>
                    </a:lnTo>
                    <a:lnTo>
                      <a:pt x="0" y="139"/>
                    </a:lnTo>
                    <a:lnTo>
                      <a:pt x="0" y="127"/>
                    </a:lnTo>
                    <a:lnTo>
                      <a:pt x="1" y="115"/>
                    </a:lnTo>
                    <a:lnTo>
                      <a:pt x="2" y="104"/>
                    </a:lnTo>
                    <a:lnTo>
                      <a:pt x="3" y="92"/>
                    </a:lnTo>
                    <a:lnTo>
                      <a:pt x="5" y="81"/>
                    </a:lnTo>
                    <a:lnTo>
                      <a:pt x="8" y="69"/>
                    </a:lnTo>
                    <a:lnTo>
                      <a:pt x="11" y="57"/>
                    </a:lnTo>
                    <a:lnTo>
                      <a:pt x="16" y="45"/>
                    </a:lnTo>
                    <a:lnTo>
                      <a:pt x="20" y="34"/>
                    </a:lnTo>
                    <a:lnTo>
                      <a:pt x="26" y="22"/>
                    </a:lnTo>
                    <a:lnTo>
                      <a:pt x="32" y="12"/>
                    </a:lnTo>
                    <a:lnTo>
                      <a:pt x="39" y="0"/>
                    </a:lnTo>
                    <a:lnTo>
                      <a:pt x="44" y="22"/>
                    </a:lnTo>
                    <a:lnTo>
                      <a:pt x="48" y="45"/>
                    </a:lnTo>
                    <a:lnTo>
                      <a:pt x="51" y="68"/>
                    </a:lnTo>
                    <a:lnTo>
                      <a:pt x="53" y="91"/>
                    </a:lnTo>
                    <a:lnTo>
                      <a:pt x="56" y="137"/>
                    </a:lnTo>
                    <a:lnTo>
                      <a:pt x="56" y="183"/>
                    </a:lnTo>
                    <a:lnTo>
                      <a:pt x="56" y="231"/>
                    </a:lnTo>
                    <a:lnTo>
                      <a:pt x="56" y="279"/>
                    </a:lnTo>
                    <a:lnTo>
                      <a:pt x="56" y="327"/>
                    </a:lnTo>
                    <a:lnTo>
                      <a:pt x="59" y="3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8" name="Freeform 109">
                <a:extLst>
                  <a:ext uri="{FF2B5EF4-FFF2-40B4-BE49-F238E27FC236}">
                    <a16:creationId xmlns:a16="http://schemas.microsoft.com/office/drawing/2014/main" id="{D958ACBF-A5CE-4A05-86CB-39F79E078A6F}"/>
                  </a:ext>
                </a:extLst>
              </p:cNvPr>
              <p:cNvSpPr>
                <a:spLocks/>
              </p:cNvSpPr>
              <p:nvPr/>
            </p:nvSpPr>
            <p:spPr bwMode="auto">
              <a:xfrm>
                <a:off x="4286" y="2604"/>
                <a:ext cx="9" cy="6"/>
              </a:xfrm>
              <a:custGeom>
                <a:avLst/>
                <a:gdLst>
                  <a:gd name="T0" fmla="*/ 0 w 64"/>
                  <a:gd name="T1" fmla="*/ 0 h 65"/>
                  <a:gd name="T2" fmla="*/ 0 w 64"/>
                  <a:gd name="T3" fmla="*/ 0 h 65"/>
                  <a:gd name="T4" fmla="*/ 0 w 64"/>
                  <a:gd name="T5" fmla="*/ 0 h 65"/>
                  <a:gd name="T6" fmla="*/ 0 w 64"/>
                  <a:gd name="T7" fmla="*/ 0 h 65"/>
                  <a:gd name="T8" fmla="*/ 0 w 64"/>
                  <a:gd name="T9" fmla="*/ 0 h 65"/>
                  <a:gd name="T10" fmla="*/ 0 w 64"/>
                  <a:gd name="T11" fmla="*/ 0 h 65"/>
                  <a:gd name="T12" fmla="*/ 0 w 64"/>
                  <a:gd name="T13" fmla="*/ 0 h 65"/>
                  <a:gd name="T14" fmla="*/ 0 w 64"/>
                  <a:gd name="T15" fmla="*/ 0 h 65"/>
                  <a:gd name="T16" fmla="*/ 0 w 64"/>
                  <a:gd name="T17" fmla="*/ 0 h 65"/>
                  <a:gd name="T18" fmla="*/ 0 w 64"/>
                  <a:gd name="T19" fmla="*/ 0 h 65"/>
                  <a:gd name="T20" fmla="*/ 0 w 64"/>
                  <a:gd name="T21" fmla="*/ 0 h 65"/>
                  <a:gd name="T22" fmla="*/ 0 w 64"/>
                  <a:gd name="T23" fmla="*/ 0 h 65"/>
                  <a:gd name="T24" fmla="*/ 0 w 64"/>
                  <a:gd name="T25" fmla="*/ 0 h 65"/>
                  <a:gd name="T26" fmla="*/ 0 w 64"/>
                  <a:gd name="T27" fmla="*/ 0 h 65"/>
                  <a:gd name="T28" fmla="*/ 0 w 64"/>
                  <a:gd name="T29" fmla="*/ 0 h 65"/>
                  <a:gd name="T30" fmla="*/ 0 w 64"/>
                  <a:gd name="T31" fmla="*/ 0 h 65"/>
                  <a:gd name="T32" fmla="*/ 0 w 64"/>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 h="65">
                    <a:moveTo>
                      <a:pt x="59" y="65"/>
                    </a:moveTo>
                    <a:lnTo>
                      <a:pt x="0" y="65"/>
                    </a:lnTo>
                    <a:lnTo>
                      <a:pt x="0" y="0"/>
                    </a:lnTo>
                    <a:lnTo>
                      <a:pt x="4" y="5"/>
                    </a:lnTo>
                    <a:lnTo>
                      <a:pt x="9" y="8"/>
                    </a:lnTo>
                    <a:lnTo>
                      <a:pt x="14" y="10"/>
                    </a:lnTo>
                    <a:lnTo>
                      <a:pt x="20" y="12"/>
                    </a:lnTo>
                    <a:lnTo>
                      <a:pt x="33" y="17"/>
                    </a:lnTo>
                    <a:lnTo>
                      <a:pt x="45" y="21"/>
                    </a:lnTo>
                    <a:lnTo>
                      <a:pt x="50" y="23"/>
                    </a:lnTo>
                    <a:lnTo>
                      <a:pt x="55" y="26"/>
                    </a:lnTo>
                    <a:lnTo>
                      <a:pt x="58" y="31"/>
                    </a:lnTo>
                    <a:lnTo>
                      <a:pt x="62" y="35"/>
                    </a:lnTo>
                    <a:lnTo>
                      <a:pt x="64" y="41"/>
                    </a:lnTo>
                    <a:lnTo>
                      <a:pt x="64" y="48"/>
                    </a:lnTo>
                    <a:lnTo>
                      <a:pt x="63" y="55"/>
                    </a:lnTo>
                    <a:lnTo>
                      <a:pt x="59"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9" name="Freeform 110">
                <a:extLst>
                  <a:ext uri="{FF2B5EF4-FFF2-40B4-BE49-F238E27FC236}">
                    <a16:creationId xmlns:a16="http://schemas.microsoft.com/office/drawing/2014/main" id="{E0903305-DEDE-4E8E-B643-1B6F5B3F4866}"/>
                  </a:ext>
                </a:extLst>
              </p:cNvPr>
              <p:cNvSpPr>
                <a:spLocks/>
              </p:cNvSpPr>
              <p:nvPr/>
            </p:nvSpPr>
            <p:spPr bwMode="auto">
              <a:xfrm>
                <a:off x="4032" y="2610"/>
                <a:ext cx="36" cy="23"/>
              </a:xfrm>
              <a:custGeom>
                <a:avLst/>
                <a:gdLst>
                  <a:gd name="T0" fmla="*/ 0 w 251"/>
                  <a:gd name="T1" fmla="*/ 0 h 247"/>
                  <a:gd name="T2" fmla="*/ 0 w 251"/>
                  <a:gd name="T3" fmla="*/ 0 h 247"/>
                  <a:gd name="T4" fmla="*/ 0 w 251"/>
                  <a:gd name="T5" fmla="*/ 0 h 247"/>
                  <a:gd name="T6" fmla="*/ 0 w 251"/>
                  <a:gd name="T7" fmla="*/ 0 h 247"/>
                  <a:gd name="T8" fmla="*/ 0 w 251"/>
                  <a:gd name="T9" fmla="*/ 0 h 247"/>
                  <a:gd name="T10" fmla="*/ 0 w 251"/>
                  <a:gd name="T11" fmla="*/ 0 h 247"/>
                  <a:gd name="T12" fmla="*/ 0 w 251"/>
                  <a:gd name="T13" fmla="*/ 0 h 247"/>
                  <a:gd name="T14" fmla="*/ 0 w 251"/>
                  <a:gd name="T15" fmla="*/ 0 h 247"/>
                  <a:gd name="T16" fmla="*/ 0 w 251"/>
                  <a:gd name="T17" fmla="*/ 0 h 247"/>
                  <a:gd name="T18" fmla="*/ 0 w 251"/>
                  <a:gd name="T19" fmla="*/ 0 h 247"/>
                  <a:gd name="T20" fmla="*/ 0 w 251"/>
                  <a:gd name="T21" fmla="*/ 0 h 247"/>
                  <a:gd name="T22" fmla="*/ 0 w 251"/>
                  <a:gd name="T23" fmla="*/ 0 h 247"/>
                  <a:gd name="T24" fmla="*/ 0 w 251"/>
                  <a:gd name="T25" fmla="*/ 0 h 247"/>
                  <a:gd name="T26" fmla="*/ 0 w 251"/>
                  <a:gd name="T27" fmla="*/ 0 h 247"/>
                  <a:gd name="T28" fmla="*/ 0 w 251"/>
                  <a:gd name="T29" fmla="*/ 0 h 247"/>
                  <a:gd name="T30" fmla="*/ 0 w 251"/>
                  <a:gd name="T31" fmla="*/ 0 h 247"/>
                  <a:gd name="T32" fmla="*/ 0 w 251"/>
                  <a:gd name="T33" fmla="*/ 0 h 247"/>
                  <a:gd name="T34" fmla="*/ 0 w 251"/>
                  <a:gd name="T35" fmla="*/ 0 h 247"/>
                  <a:gd name="T36" fmla="*/ 0 w 251"/>
                  <a:gd name="T37" fmla="*/ 0 h 247"/>
                  <a:gd name="T38" fmla="*/ 0 w 251"/>
                  <a:gd name="T39" fmla="*/ 0 h 247"/>
                  <a:gd name="T40" fmla="*/ 0 w 251"/>
                  <a:gd name="T41" fmla="*/ 0 h 247"/>
                  <a:gd name="T42" fmla="*/ 0 w 251"/>
                  <a:gd name="T43" fmla="*/ 0 h 247"/>
                  <a:gd name="T44" fmla="*/ 0 w 251"/>
                  <a:gd name="T45" fmla="*/ 0 h 247"/>
                  <a:gd name="T46" fmla="*/ 0 w 251"/>
                  <a:gd name="T47" fmla="*/ 0 h 247"/>
                  <a:gd name="T48" fmla="*/ 0 w 251"/>
                  <a:gd name="T49" fmla="*/ 0 h 247"/>
                  <a:gd name="T50" fmla="*/ 0 w 251"/>
                  <a:gd name="T51" fmla="*/ 0 h 247"/>
                  <a:gd name="T52" fmla="*/ 0 w 251"/>
                  <a:gd name="T53" fmla="*/ 0 h 247"/>
                  <a:gd name="T54" fmla="*/ 0 w 251"/>
                  <a:gd name="T55" fmla="*/ 0 h 247"/>
                  <a:gd name="T56" fmla="*/ 0 w 251"/>
                  <a:gd name="T57" fmla="*/ 0 h 247"/>
                  <a:gd name="T58" fmla="*/ 0 w 251"/>
                  <a:gd name="T59" fmla="*/ 0 h 247"/>
                  <a:gd name="T60" fmla="*/ 0 w 251"/>
                  <a:gd name="T61" fmla="*/ 0 h 247"/>
                  <a:gd name="T62" fmla="*/ 0 w 251"/>
                  <a:gd name="T63" fmla="*/ 0 h 247"/>
                  <a:gd name="T64" fmla="*/ 0 w 251"/>
                  <a:gd name="T65" fmla="*/ 0 h 247"/>
                  <a:gd name="T66" fmla="*/ 0 w 251"/>
                  <a:gd name="T67" fmla="*/ 0 h 247"/>
                  <a:gd name="T68" fmla="*/ 0 w 251"/>
                  <a:gd name="T69" fmla="*/ 0 h 247"/>
                  <a:gd name="T70" fmla="*/ 0 w 251"/>
                  <a:gd name="T71" fmla="*/ 0 h 247"/>
                  <a:gd name="T72" fmla="*/ 0 w 251"/>
                  <a:gd name="T73" fmla="*/ 0 h 247"/>
                  <a:gd name="T74" fmla="*/ 0 w 251"/>
                  <a:gd name="T75" fmla="*/ 0 h 247"/>
                  <a:gd name="T76" fmla="*/ 0 w 251"/>
                  <a:gd name="T77" fmla="*/ 0 h 247"/>
                  <a:gd name="T78" fmla="*/ 0 w 251"/>
                  <a:gd name="T79" fmla="*/ 0 h 2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1" h="247">
                    <a:moveTo>
                      <a:pt x="249" y="225"/>
                    </a:moveTo>
                    <a:lnTo>
                      <a:pt x="239" y="232"/>
                    </a:lnTo>
                    <a:lnTo>
                      <a:pt x="229" y="237"/>
                    </a:lnTo>
                    <a:lnTo>
                      <a:pt x="220" y="240"/>
                    </a:lnTo>
                    <a:lnTo>
                      <a:pt x="210" y="243"/>
                    </a:lnTo>
                    <a:lnTo>
                      <a:pt x="201" y="246"/>
                    </a:lnTo>
                    <a:lnTo>
                      <a:pt x="192" y="247"/>
                    </a:lnTo>
                    <a:lnTo>
                      <a:pt x="183" y="247"/>
                    </a:lnTo>
                    <a:lnTo>
                      <a:pt x="174" y="246"/>
                    </a:lnTo>
                    <a:lnTo>
                      <a:pt x="166" y="243"/>
                    </a:lnTo>
                    <a:lnTo>
                      <a:pt x="157" y="241"/>
                    </a:lnTo>
                    <a:lnTo>
                      <a:pt x="149" y="238"/>
                    </a:lnTo>
                    <a:lnTo>
                      <a:pt x="141" y="234"/>
                    </a:lnTo>
                    <a:lnTo>
                      <a:pt x="126" y="224"/>
                    </a:lnTo>
                    <a:lnTo>
                      <a:pt x="110" y="213"/>
                    </a:lnTo>
                    <a:lnTo>
                      <a:pt x="96" y="199"/>
                    </a:lnTo>
                    <a:lnTo>
                      <a:pt x="82" y="185"/>
                    </a:lnTo>
                    <a:lnTo>
                      <a:pt x="67" y="170"/>
                    </a:lnTo>
                    <a:lnTo>
                      <a:pt x="53" y="154"/>
                    </a:lnTo>
                    <a:lnTo>
                      <a:pt x="27" y="123"/>
                    </a:lnTo>
                    <a:lnTo>
                      <a:pt x="0" y="96"/>
                    </a:lnTo>
                    <a:lnTo>
                      <a:pt x="91" y="0"/>
                    </a:lnTo>
                    <a:lnTo>
                      <a:pt x="115" y="21"/>
                    </a:lnTo>
                    <a:lnTo>
                      <a:pt x="143" y="42"/>
                    </a:lnTo>
                    <a:lnTo>
                      <a:pt x="158" y="54"/>
                    </a:lnTo>
                    <a:lnTo>
                      <a:pt x="172" y="66"/>
                    </a:lnTo>
                    <a:lnTo>
                      <a:pt x="186" y="79"/>
                    </a:lnTo>
                    <a:lnTo>
                      <a:pt x="200" y="92"/>
                    </a:lnTo>
                    <a:lnTo>
                      <a:pt x="212" y="106"/>
                    </a:lnTo>
                    <a:lnTo>
                      <a:pt x="223" y="121"/>
                    </a:lnTo>
                    <a:lnTo>
                      <a:pt x="233" y="136"/>
                    </a:lnTo>
                    <a:lnTo>
                      <a:pt x="241" y="152"/>
                    </a:lnTo>
                    <a:lnTo>
                      <a:pt x="244" y="160"/>
                    </a:lnTo>
                    <a:lnTo>
                      <a:pt x="247" y="169"/>
                    </a:lnTo>
                    <a:lnTo>
                      <a:pt x="249" y="177"/>
                    </a:lnTo>
                    <a:lnTo>
                      <a:pt x="250" y="186"/>
                    </a:lnTo>
                    <a:lnTo>
                      <a:pt x="251" y="196"/>
                    </a:lnTo>
                    <a:lnTo>
                      <a:pt x="251" y="206"/>
                    </a:lnTo>
                    <a:lnTo>
                      <a:pt x="251" y="215"/>
                    </a:lnTo>
                    <a:lnTo>
                      <a:pt x="249" y="22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0" name="Freeform 111">
                <a:extLst>
                  <a:ext uri="{FF2B5EF4-FFF2-40B4-BE49-F238E27FC236}">
                    <a16:creationId xmlns:a16="http://schemas.microsoft.com/office/drawing/2014/main" id="{265F52C3-C386-4C88-ACE2-AAF642A61721}"/>
                  </a:ext>
                </a:extLst>
              </p:cNvPr>
              <p:cNvSpPr>
                <a:spLocks/>
              </p:cNvSpPr>
              <p:nvPr/>
            </p:nvSpPr>
            <p:spPr bwMode="auto">
              <a:xfrm>
                <a:off x="3927" y="2613"/>
                <a:ext cx="84" cy="107"/>
              </a:xfrm>
              <a:custGeom>
                <a:avLst/>
                <a:gdLst>
                  <a:gd name="T0" fmla="*/ 0 w 588"/>
                  <a:gd name="T1" fmla="*/ 0 h 1178"/>
                  <a:gd name="T2" fmla="*/ 0 w 588"/>
                  <a:gd name="T3" fmla="*/ 0 h 1178"/>
                  <a:gd name="T4" fmla="*/ 0 w 588"/>
                  <a:gd name="T5" fmla="*/ 0 h 1178"/>
                  <a:gd name="T6" fmla="*/ 0 w 588"/>
                  <a:gd name="T7" fmla="*/ 0 h 1178"/>
                  <a:gd name="T8" fmla="*/ 0 w 588"/>
                  <a:gd name="T9" fmla="*/ 0 h 1178"/>
                  <a:gd name="T10" fmla="*/ 0 w 588"/>
                  <a:gd name="T11" fmla="*/ 0 h 1178"/>
                  <a:gd name="T12" fmla="*/ 0 w 588"/>
                  <a:gd name="T13" fmla="*/ 0 h 1178"/>
                  <a:gd name="T14" fmla="*/ 0 w 588"/>
                  <a:gd name="T15" fmla="*/ 0 h 1178"/>
                  <a:gd name="T16" fmla="*/ 0 w 588"/>
                  <a:gd name="T17" fmla="*/ 0 h 1178"/>
                  <a:gd name="T18" fmla="*/ 0 w 588"/>
                  <a:gd name="T19" fmla="*/ 0 h 1178"/>
                  <a:gd name="T20" fmla="*/ 0 w 588"/>
                  <a:gd name="T21" fmla="*/ 0 h 1178"/>
                  <a:gd name="T22" fmla="*/ 0 w 588"/>
                  <a:gd name="T23" fmla="*/ 0 h 1178"/>
                  <a:gd name="T24" fmla="*/ 0 w 588"/>
                  <a:gd name="T25" fmla="*/ 0 h 1178"/>
                  <a:gd name="T26" fmla="*/ 0 w 588"/>
                  <a:gd name="T27" fmla="*/ 0 h 1178"/>
                  <a:gd name="T28" fmla="*/ 0 w 588"/>
                  <a:gd name="T29" fmla="*/ 0 h 1178"/>
                  <a:gd name="T30" fmla="*/ 0 w 588"/>
                  <a:gd name="T31" fmla="*/ 0 h 1178"/>
                  <a:gd name="T32" fmla="*/ 0 w 588"/>
                  <a:gd name="T33" fmla="*/ 0 h 1178"/>
                  <a:gd name="T34" fmla="*/ 0 w 588"/>
                  <a:gd name="T35" fmla="*/ 0 h 1178"/>
                  <a:gd name="T36" fmla="*/ 0 w 588"/>
                  <a:gd name="T37" fmla="*/ 0 h 1178"/>
                  <a:gd name="T38" fmla="*/ 0 w 588"/>
                  <a:gd name="T39" fmla="*/ 0 h 1178"/>
                  <a:gd name="T40" fmla="*/ 0 w 588"/>
                  <a:gd name="T41" fmla="*/ 0 h 1178"/>
                  <a:gd name="T42" fmla="*/ 0 w 588"/>
                  <a:gd name="T43" fmla="*/ 0 h 1178"/>
                  <a:gd name="T44" fmla="*/ 0 w 588"/>
                  <a:gd name="T45" fmla="*/ 0 h 1178"/>
                  <a:gd name="T46" fmla="*/ 0 w 588"/>
                  <a:gd name="T47" fmla="*/ 0 h 1178"/>
                  <a:gd name="T48" fmla="*/ 0 w 588"/>
                  <a:gd name="T49" fmla="*/ 0 h 1178"/>
                  <a:gd name="T50" fmla="*/ 0 w 588"/>
                  <a:gd name="T51" fmla="*/ 0 h 1178"/>
                  <a:gd name="T52" fmla="*/ 0 w 588"/>
                  <a:gd name="T53" fmla="*/ 0 h 1178"/>
                  <a:gd name="T54" fmla="*/ 0 w 588"/>
                  <a:gd name="T55" fmla="*/ 0 h 1178"/>
                  <a:gd name="T56" fmla="*/ 0 w 588"/>
                  <a:gd name="T57" fmla="*/ 0 h 1178"/>
                  <a:gd name="T58" fmla="*/ 0 w 588"/>
                  <a:gd name="T59" fmla="*/ 0 h 1178"/>
                  <a:gd name="T60" fmla="*/ 0 w 588"/>
                  <a:gd name="T61" fmla="*/ 0 h 1178"/>
                  <a:gd name="T62" fmla="*/ 0 w 588"/>
                  <a:gd name="T63" fmla="*/ 0 h 1178"/>
                  <a:gd name="T64" fmla="*/ 0 w 588"/>
                  <a:gd name="T65" fmla="*/ 0 h 1178"/>
                  <a:gd name="T66" fmla="*/ 0 w 588"/>
                  <a:gd name="T67" fmla="*/ 0 h 1178"/>
                  <a:gd name="T68" fmla="*/ 0 w 588"/>
                  <a:gd name="T69" fmla="*/ 0 h 1178"/>
                  <a:gd name="T70" fmla="*/ 0 w 588"/>
                  <a:gd name="T71" fmla="*/ 0 h 1178"/>
                  <a:gd name="T72" fmla="*/ 0 w 588"/>
                  <a:gd name="T73" fmla="*/ 0 h 1178"/>
                  <a:gd name="T74" fmla="*/ 0 w 588"/>
                  <a:gd name="T75" fmla="*/ 0 h 1178"/>
                  <a:gd name="T76" fmla="*/ 0 w 588"/>
                  <a:gd name="T77" fmla="*/ 0 h 1178"/>
                  <a:gd name="T78" fmla="*/ 0 w 588"/>
                  <a:gd name="T79" fmla="*/ 0 h 1178"/>
                  <a:gd name="T80" fmla="*/ 0 w 588"/>
                  <a:gd name="T81" fmla="*/ 0 h 1178"/>
                  <a:gd name="T82" fmla="*/ 0 w 588"/>
                  <a:gd name="T83" fmla="*/ 0 h 1178"/>
                  <a:gd name="T84" fmla="*/ 0 w 588"/>
                  <a:gd name="T85" fmla="*/ 0 h 1178"/>
                  <a:gd name="T86" fmla="*/ 0 w 588"/>
                  <a:gd name="T87" fmla="*/ 0 h 1178"/>
                  <a:gd name="T88" fmla="*/ 0 w 588"/>
                  <a:gd name="T89" fmla="*/ 0 h 1178"/>
                  <a:gd name="T90" fmla="*/ 0 w 588"/>
                  <a:gd name="T91" fmla="*/ 0 h 1178"/>
                  <a:gd name="T92" fmla="*/ 0 w 588"/>
                  <a:gd name="T93" fmla="*/ 0 h 1178"/>
                  <a:gd name="T94" fmla="*/ 0 w 588"/>
                  <a:gd name="T95" fmla="*/ 0 h 11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88" h="1178">
                    <a:moveTo>
                      <a:pt x="300" y="643"/>
                    </a:moveTo>
                    <a:lnTo>
                      <a:pt x="315" y="654"/>
                    </a:lnTo>
                    <a:lnTo>
                      <a:pt x="330" y="667"/>
                    </a:lnTo>
                    <a:lnTo>
                      <a:pt x="344" y="682"/>
                    </a:lnTo>
                    <a:lnTo>
                      <a:pt x="357" y="694"/>
                    </a:lnTo>
                    <a:lnTo>
                      <a:pt x="370" y="710"/>
                    </a:lnTo>
                    <a:lnTo>
                      <a:pt x="382" y="724"/>
                    </a:lnTo>
                    <a:lnTo>
                      <a:pt x="393" y="739"/>
                    </a:lnTo>
                    <a:lnTo>
                      <a:pt x="404" y="755"/>
                    </a:lnTo>
                    <a:lnTo>
                      <a:pt x="415" y="771"/>
                    </a:lnTo>
                    <a:lnTo>
                      <a:pt x="425" y="787"/>
                    </a:lnTo>
                    <a:lnTo>
                      <a:pt x="434" y="804"/>
                    </a:lnTo>
                    <a:lnTo>
                      <a:pt x="444" y="820"/>
                    </a:lnTo>
                    <a:lnTo>
                      <a:pt x="461" y="854"/>
                    </a:lnTo>
                    <a:lnTo>
                      <a:pt x="478" y="890"/>
                    </a:lnTo>
                    <a:lnTo>
                      <a:pt x="492" y="926"/>
                    </a:lnTo>
                    <a:lnTo>
                      <a:pt x="506" y="963"/>
                    </a:lnTo>
                    <a:lnTo>
                      <a:pt x="520" y="999"/>
                    </a:lnTo>
                    <a:lnTo>
                      <a:pt x="533" y="1036"/>
                    </a:lnTo>
                    <a:lnTo>
                      <a:pt x="546" y="1072"/>
                    </a:lnTo>
                    <a:lnTo>
                      <a:pt x="560" y="1108"/>
                    </a:lnTo>
                    <a:lnTo>
                      <a:pt x="573" y="1143"/>
                    </a:lnTo>
                    <a:lnTo>
                      <a:pt x="588" y="1178"/>
                    </a:lnTo>
                    <a:lnTo>
                      <a:pt x="389" y="1178"/>
                    </a:lnTo>
                    <a:lnTo>
                      <a:pt x="0" y="161"/>
                    </a:lnTo>
                    <a:lnTo>
                      <a:pt x="99" y="0"/>
                    </a:lnTo>
                    <a:lnTo>
                      <a:pt x="116" y="36"/>
                    </a:lnTo>
                    <a:lnTo>
                      <a:pt x="133" y="73"/>
                    </a:lnTo>
                    <a:lnTo>
                      <a:pt x="151" y="111"/>
                    </a:lnTo>
                    <a:lnTo>
                      <a:pt x="170" y="149"/>
                    </a:lnTo>
                    <a:lnTo>
                      <a:pt x="189" y="187"/>
                    </a:lnTo>
                    <a:lnTo>
                      <a:pt x="208" y="225"/>
                    </a:lnTo>
                    <a:lnTo>
                      <a:pt x="227" y="265"/>
                    </a:lnTo>
                    <a:lnTo>
                      <a:pt x="244" y="305"/>
                    </a:lnTo>
                    <a:lnTo>
                      <a:pt x="260" y="345"/>
                    </a:lnTo>
                    <a:lnTo>
                      <a:pt x="274" y="386"/>
                    </a:lnTo>
                    <a:lnTo>
                      <a:pt x="280" y="407"/>
                    </a:lnTo>
                    <a:lnTo>
                      <a:pt x="286" y="428"/>
                    </a:lnTo>
                    <a:lnTo>
                      <a:pt x="292" y="449"/>
                    </a:lnTo>
                    <a:lnTo>
                      <a:pt x="296" y="470"/>
                    </a:lnTo>
                    <a:lnTo>
                      <a:pt x="300" y="491"/>
                    </a:lnTo>
                    <a:lnTo>
                      <a:pt x="303" y="512"/>
                    </a:lnTo>
                    <a:lnTo>
                      <a:pt x="305" y="533"/>
                    </a:lnTo>
                    <a:lnTo>
                      <a:pt x="306" y="555"/>
                    </a:lnTo>
                    <a:lnTo>
                      <a:pt x="306" y="577"/>
                    </a:lnTo>
                    <a:lnTo>
                      <a:pt x="305" y="598"/>
                    </a:lnTo>
                    <a:lnTo>
                      <a:pt x="303" y="621"/>
                    </a:lnTo>
                    <a:lnTo>
                      <a:pt x="300" y="64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1" name="Freeform 112">
                <a:extLst>
                  <a:ext uri="{FF2B5EF4-FFF2-40B4-BE49-F238E27FC236}">
                    <a16:creationId xmlns:a16="http://schemas.microsoft.com/office/drawing/2014/main" id="{3F688CCD-60AD-4097-92A1-7D53CDFF806D}"/>
                  </a:ext>
                </a:extLst>
              </p:cNvPr>
              <p:cNvSpPr>
                <a:spLocks/>
              </p:cNvSpPr>
              <p:nvPr/>
            </p:nvSpPr>
            <p:spPr bwMode="auto">
              <a:xfrm>
                <a:off x="4196" y="2620"/>
                <a:ext cx="10" cy="4"/>
              </a:xfrm>
              <a:custGeom>
                <a:avLst/>
                <a:gdLst>
                  <a:gd name="T0" fmla="*/ 0 w 69"/>
                  <a:gd name="T1" fmla="*/ 0 h 42"/>
                  <a:gd name="T2" fmla="*/ 0 w 69"/>
                  <a:gd name="T3" fmla="*/ 0 h 42"/>
                  <a:gd name="T4" fmla="*/ 0 w 69"/>
                  <a:gd name="T5" fmla="*/ 0 h 42"/>
                  <a:gd name="T6" fmla="*/ 0 w 69"/>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 h="42">
                    <a:moveTo>
                      <a:pt x="69" y="42"/>
                    </a:moveTo>
                    <a:lnTo>
                      <a:pt x="0" y="0"/>
                    </a:lnTo>
                    <a:lnTo>
                      <a:pt x="69" y="0"/>
                    </a:lnTo>
                    <a:lnTo>
                      <a:pt x="69"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2" name="Freeform 113">
                <a:extLst>
                  <a:ext uri="{FF2B5EF4-FFF2-40B4-BE49-F238E27FC236}">
                    <a16:creationId xmlns:a16="http://schemas.microsoft.com/office/drawing/2014/main" id="{51713700-42EB-43D4-84D1-F7125976B611}"/>
                  </a:ext>
                </a:extLst>
              </p:cNvPr>
              <p:cNvSpPr>
                <a:spLocks/>
              </p:cNvSpPr>
              <p:nvPr/>
            </p:nvSpPr>
            <p:spPr bwMode="auto">
              <a:xfrm>
                <a:off x="4650" y="2620"/>
                <a:ext cx="50" cy="35"/>
              </a:xfrm>
              <a:custGeom>
                <a:avLst/>
                <a:gdLst>
                  <a:gd name="T0" fmla="*/ 0 w 348"/>
                  <a:gd name="T1" fmla="*/ 0 h 390"/>
                  <a:gd name="T2" fmla="*/ 0 w 348"/>
                  <a:gd name="T3" fmla="*/ 0 h 390"/>
                  <a:gd name="T4" fmla="*/ 0 w 348"/>
                  <a:gd name="T5" fmla="*/ 0 h 390"/>
                  <a:gd name="T6" fmla="*/ 0 w 348"/>
                  <a:gd name="T7" fmla="*/ 0 h 390"/>
                  <a:gd name="T8" fmla="*/ 0 w 348"/>
                  <a:gd name="T9" fmla="*/ 0 h 390"/>
                  <a:gd name="T10" fmla="*/ 0 w 348"/>
                  <a:gd name="T11" fmla="*/ 0 h 390"/>
                  <a:gd name="T12" fmla="*/ 0 w 348"/>
                  <a:gd name="T13" fmla="*/ 0 h 390"/>
                  <a:gd name="T14" fmla="*/ 0 w 348"/>
                  <a:gd name="T15" fmla="*/ 0 h 390"/>
                  <a:gd name="T16" fmla="*/ 0 w 348"/>
                  <a:gd name="T17" fmla="*/ 0 h 390"/>
                  <a:gd name="T18" fmla="*/ 0 w 348"/>
                  <a:gd name="T19" fmla="*/ 0 h 390"/>
                  <a:gd name="T20" fmla="*/ 0 w 348"/>
                  <a:gd name="T21" fmla="*/ 0 h 390"/>
                  <a:gd name="T22" fmla="*/ 0 w 348"/>
                  <a:gd name="T23" fmla="*/ 0 h 390"/>
                  <a:gd name="T24" fmla="*/ 0 w 348"/>
                  <a:gd name="T25" fmla="*/ 0 h 390"/>
                  <a:gd name="T26" fmla="*/ 0 w 348"/>
                  <a:gd name="T27" fmla="*/ 0 h 390"/>
                  <a:gd name="T28" fmla="*/ 0 w 348"/>
                  <a:gd name="T29" fmla="*/ 0 h 390"/>
                  <a:gd name="T30" fmla="*/ 0 w 348"/>
                  <a:gd name="T31" fmla="*/ 0 h 390"/>
                  <a:gd name="T32" fmla="*/ 0 w 348"/>
                  <a:gd name="T33" fmla="*/ 0 h 390"/>
                  <a:gd name="T34" fmla="*/ 0 w 348"/>
                  <a:gd name="T35" fmla="*/ 0 h 390"/>
                  <a:gd name="T36" fmla="*/ 0 w 348"/>
                  <a:gd name="T37" fmla="*/ 0 h 390"/>
                  <a:gd name="T38" fmla="*/ 0 w 348"/>
                  <a:gd name="T39" fmla="*/ 0 h 390"/>
                  <a:gd name="T40" fmla="*/ 0 w 348"/>
                  <a:gd name="T41" fmla="*/ 0 h 390"/>
                  <a:gd name="T42" fmla="*/ 0 w 348"/>
                  <a:gd name="T43" fmla="*/ 0 h 390"/>
                  <a:gd name="T44" fmla="*/ 0 w 348"/>
                  <a:gd name="T45" fmla="*/ 0 h 390"/>
                  <a:gd name="T46" fmla="*/ 0 w 348"/>
                  <a:gd name="T47" fmla="*/ 0 h 390"/>
                  <a:gd name="T48" fmla="*/ 0 w 348"/>
                  <a:gd name="T49" fmla="*/ 0 h 390"/>
                  <a:gd name="T50" fmla="*/ 0 w 348"/>
                  <a:gd name="T51" fmla="*/ 0 h 390"/>
                  <a:gd name="T52" fmla="*/ 0 w 348"/>
                  <a:gd name="T53" fmla="*/ 0 h 390"/>
                  <a:gd name="T54" fmla="*/ 0 w 348"/>
                  <a:gd name="T55" fmla="*/ 0 h 390"/>
                  <a:gd name="T56" fmla="*/ 0 w 348"/>
                  <a:gd name="T57" fmla="*/ 0 h 390"/>
                  <a:gd name="T58" fmla="*/ 0 w 348"/>
                  <a:gd name="T59" fmla="*/ 0 h 390"/>
                  <a:gd name="T60" fmla="*/ 0 w 348"/>
                  <a:gd name="T61" fmla="*/ 0 h 390"/>
                  <a:gd name="T62" fmla="*/ 0 w 348"/>
                  <a:gd name="T63" fmla="*/ 0 h 390"/>
                  <a:gd name="T64" fmla="*/ 0 w 348"/>
                  <a:gd name="T65" fmla="*/ 0 h 3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48" h="390">
                    <a:moveTo>
                      <a:pt x="259" y="354"/>
                    </a:moveTo>
                    <a:lnTo>
                      <a:pt x="253" y="361"/>
                    </a:lnTo>
                    <a:lnTo>
                      <a:pt x="247" y="368"/>
                    </a:lnTo>
                    <a:lnTo>
                      <a:pt x="241" y="373"/>
                    </a:lnTo>
                    <a:lnTo>
                      <a:pt x="235" y="377"/>
                    </a:lnTo>
                    <a:lnTo>
                      <a:pt x="229" y="382"/>
                    </a:lnTo>
                    <a:lnTo>
                      <a:pt x="223" y="385"/>
                    </a:lnTo>
                    <a:lnTo>
                      <a:pt x="216" y="387"/>
                    </a:lnTo>
                    <a:lnTo>
                      <a:pt x="210" y="389"/>
                    </a:lnTo>
                    <a:lnTo>
                      <a:pt x="203" y="389"/>
                    </a:lnTo>
                    <a:lnTo>
                      <a:pt x="196" y="390"/>
                    </a:lnTo>
                    <a:lnTo>
                      <a:pt x="190" y="389"/>
                    </a:lnTo>
                    <a:lnTo>
                      <a:pt x="183" y="389"/>
                    </a:lnTo>
                    <a:lnTo>
                      <a:pt x="170" y="385"/>
                    </a:lnTo>
                    <a:lnTo>
                      <a:pt x="156" y="380"/>
                    </a:lnTo>
                    <a:lnTo>
                      <a:pt x="142" y="373"/>
                    </a:lnTo>
                    <a:lnTo>
                      <a:pt x="128" y="366"/>
                    </a:lnTo>
                    <a:lnTo>
                      <a:pt x="116" y="357"/>
                    </a:lnTo>
                    <a:lnTo>
                      <a:pt x="103" y="347"/>
                    </a:lnTo>
                    <a:lnTo>
                      <a:pt x="80" y="328"/>
                    </a:lnTo>
                    <a:lnTo>
                      <a:pt x="60" y="310"/>
                    </a:lnTo>
                    <a:lnTo>
                      <a:pt x="0" y="257"/>
                    </a:lnTo>
                    <a:lnTo>
                      <a:pt x="15" y="242"/>
                    </a:lnTo>
                    <a:lnTo>
                      <a:pt x="29" y="225"/>
                    </a:lnTo>
                    <a:lnTo>
                      <a:pt x="42" y="208"/>
                    </a:lnTo>
                    <a:lnTo>
                      <a:pt x="56" y="188"/>
                    </a:lnTo>
                    <a:lnTo>
                      <a:pt x="83" y="148"/>
                    </a:lnTo>
                    <a:lnTo>
                      <a:pt x="110" y="108"/>
                    </a:lnTo>
                    <a:lnTo>
                      <a:pt x="125" y="89"/>
                    </a:lnTo>
                    <a:lnTo>
                      <a:pt x="141" y="70"/>
                    </a:lnTo>
                    <a:lnTo>
                      <a:pt x="158" y="54"/>
                    </a:lnTo>
                    <a:lnTo>
                      <a:pt x="175" y="39"/>
                    </a:lnTo>
                    <a:lnTo>
                      <a:pt x="185" y="32"/>
                    </a:lnTo>
                    <a:lnTo>
                      <a:pt x="194" y="25"/>
                    </a:lnTo>
                    <a:lnTo>
                      <a:pt x="204" y="20"/>
                    </a:lnTo>
                    <a:lnTo>
                      <a:pt x="214" y="14"/>
                    </a:lnTo>
                    <a:lnTo>
                      <a:pt x="225" y="10"/>
                    </a:lnTo>
                    <a:lnTo>
                      <a:pt x="236" y="6"/>
                    </a:lnTo>
                    <a:lnTo>
                      <a:pt x="247" y="2"/>
                    </a:lnTo>
                    <a:lnTo>
                      <a:pt x="259" y="0"/>
                    </a:lnTo>
                    <a:lnTo>
                      <a:pt x="275" y="8"/>
                    </a:lnTo>
                    <a:lnTo>
                      <a:pt x="290" y="15"/>
                    </a:lnTo>
                    <a:lnTo>
                      <a:pt x="303" y="23"/>
                    </a:lnTo>
                    <a:lnTo>
                      <a:pt x="314" y="32"/>
                    </a:lnTo>
                    <a:lnTo>
                      <a:pt x="324" y="40"/>
                    </a:lnTo>
                    <a:lnTo>
                      <a:pt x="331" y="50"/>
                    </a:lnTo>
                    <a:lnTo>
                      <a:pt x="337" y="59"/>
                    </a:lnTo>
                    <a:lnTo>
                      <a:pt x="342" y="68"/>
                    </a:lnTo>
                    <a:lnTo>
                      <a:pt x="345" y="79"/>
                    </a:lnTo>
                    <a:lnTo>
                      <a:pt x="347" y="89"/>
                    </a:lnTo>
                    <a:lnTo>
                      <a:pt x="348" y="100"/>
                    </a:lnTo>
                    <a:lnTo>
                      <a:pt x="348" y="110"/>
                    </a:lnTo>
                    <a:lnTo>
                      <a:pt x="346" y="122"/>
                    </a:lnTo>
                    <a:lnTo>
                      <a:pt x="344" y="133"/>
                    </a:lnTo>
                    <a:lnTo>
                      <a:pt x="341" y="145"/>
                    </a:lnTo>
                    <a:lnTo>
                      <a:pt x="338" y="157"/>
                    </a:lnTo>
                    <a:lnTo>
                      <a:pt x="329" y="181"/>
                    </a:lnTo>
                    <a:lnTo>
                      <a:pt x="317" y="204"/>
                    </a:lnTo>
                    <a:lnTo>
                      <a:pt x="306" y="229"/>
                    </a:lnTo>
                    <a:lnTo>
                      <a:pt x="294" y="254"/>
                    </a:lnTo>
                    <a:lnTo>
                      <a:pt x="282" y="279"/>
                    </a:lnTo>
                    <a:lnTo>
                      <a:pt x="272" y="304"/>
                    </a:lnTo>
                    <a:lnTo>
                      <a:pt x="268" y="317"/>
                    </a:lnTo>
                    <a:lnTo>
                      <a:pt x="264" y="329"/>
                    </a:lnTo>
                    <a:lnTo>
                      <a:pt x="261" y="342"/>
                    </a:lnTo>
                    <a:lnTo>
                      <a:pt x="259" y="3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3" name="Freeform 114">
                <a:extLst>
                  <a:ext uri="{FF2B5EF4-FFF2-40B4-BE49-F238E27FC236}">
                    <a16:creationId xmlns:a16="http://schemas.microsoft.com/office/drawing/2014/main" id="{0575CCED-7DFD-45B1-9038-3931E83E4CFB}"/>
                  </a:ext>
                </a:extLst>
              </p:cNvPr>
              <p:cNvSpPr>
                <a:spLocks/>
              </p:cNvSpPr>
              <p:nvPr/>
            </p:nvSpPr>
            <p:spPr bwMode="auto">
              <a:xfrm>
                <a:off x="4283" y="2624"/>
                <a:ext cx="40" cy="39"/>
              </a:xfrm>
              <a:custGeom>
                <a:avLst/>
                <a:gdLst>
                  <a:gd name="T0" fmla="*/ 0 w 283"/>
                  <a:gd name="T1" fmla="*/ 0 h 429"/>
                  <a:gd name="T2" fmla="*/ 0 w 283"/>
                  <a:gd name="T3" fmla="*/ 0 h 429"/>
                  <a:gd name="T4" fmla="*/ 0 w 283"/>
                  <a:gd name="T5" fmla="*/ 0 h 429"/>
                  <a:gd name="T6" fmla="*/ 0 w 283"/>
                  <a:gd name="T7" fmla="*/ 0 h 429"/>
                  <a:gd name="T8" fmla="*/ 0 w 283"/>
                  <a:gd name="T9" fmla="*/ 0 h 429"/>
                  <a:gd name="T10" fmla="*/ 0 w 283"/>
                  <a:gd name="T11" fmla="*/ 0 h 429"/>
                  <a:gd name="T12" fmla="*/ 0 w 283"/>
                  <a:gd name="T13" fmla="*/ 0 h 429"/>
                  <a:gd name="T14" fmla="*/ 0 w 283"/>
                  <a:gd name="T15" fmla="*/ 0 h 429"/>
                  <a:gd name="T16" fmla="*/ 0 w 283"/>
                  <a:gd name="T17" fmla="*/ 0 h 429"/>
                  <a:gd name="T18" fmla="*/ 0 w 283"/>
                  <a:gd name="T19" fmla="*/ 0 h 429"/>
                  <a:gd name="T20" fmla="*/ 0 w 283"/>
                  <a:gd name="T21" fmla="*/ 0 h 429"/>
                  <a:gd name="T22" fmla="*/ 0 w 283"/>
                  <a:gd name="T23" fmla="*/ 0 h 429"/>
                  <a:gd name="T24" fmla="*/ 0 w 283"/>
                  <a:gd name="T25" fmla="*/ 0 h 429"/>
                  <a:gd name="T26" fmla="*/ 0 w 283"/>
                  <a:gd name="T27" fmla="*/ 0 h 429"/>
                  <a:gd name="T28" fmla="*/ 0 w 283"/>
                  <a:gd name="T29" fmla="*/ 0 h 429"/>
                  <a:gd name="T30" fmla="*/ 0 w 283"/>
                  <a:gd name="T31" fmla="*/ 0 h 429"/>
                  <a:gd name="T32" fmla="*/ 0 w 283"/>
                  <a:gd name="T33" fmla="*/ 0 h 429"/>
                  <a:gd name="T34" fmla="*/ 0 w 283"/>
                  <a:gd name="T35" fmla="*/ 0 h 429"/>
                  <a:gd name="T36" fmla="*/ 0 w 283"/>
                  <a:gd name="T37" fmla="*/ 0 h 429"/>
                  <a:gd name="T38" fmla="*/ 0 w 283"/>
                  <a:gd name="T39" fmla="*/ 0 h 429"/>
                  <a:gd name="T40" fmla="*/ 0 w 283"/>
                  <a:gd name="T41" fmla="*/ 0 h 429"/>
                  <a:gd name="T42" fmla="*/ 0 w 283"/>
                  <a:gd name="T43" fmla="*/ 0 h 429"/>
                  <a:gd name="T44" fmla="*/ 0 w 283"/>
                  <a:gd name="T45" fmla="*/ 0 h 429"/>
                  <a:gd name="T46" fmla="*/ 0 w 283"/>
                  <a:gd name="T47" fmla="*/ 0 h 429"/>
                  <a:gd name="T48" fmla="*/ 0 w 283"/>
                  <a:gd name="T49" fmla="*/ 0 h 429"/>
                  <a:gd name="T50" fmla="*/ 0 w 283"/>
                  <a:gd name="T51" fmla="*/ 0 h 429"/>
                  <a:gd name="T52" fmla="*/ 0 w 283"/>
                  <a:gd name="T53" fmla="*/ 0 h 429"/>
                  <a:gd name="T54" fmla="*/ 0 w 283"/>
                  <a:gd name="T55" fmla="*/ 0 h 429"/>
                  <a:gd name="T56" fmla="*/ 0 w 283"/>
                  <a:gd name="T57" fmla="*/ 0 h 429"/>
                  <a:gd name="T58" fmla="*/ 0 w 283"/>
                  <a:gd name="T59" fmla="*/ 0 h 429"/>
                  <a:gd name="T60" fmla="*/ 0 w 283"/>
                  <a:gd name="T61" fmla="*/ 0 h 429"/>
                  <a:gd name="T62" fmla="*/ 0 w 283"/>
                  <a:gd name="T63" fmla="*/ 0 h 429"/>
                  <a:gd name="T64" fmla="*/ 0 w 283"/>
                  <a:gd name="T65" fmla="*/ 0 h 429"/>
                  <a:gd name="T66" fmla="*/ 0 w 283"/>
                  <a:gd name="T67" fmla="*/ 0 h 429"/>
                  <a:gd name="T68" fmla="*/ 0 w 283"/>
                  <a:gd name="T69" fmla="*/ 0 h 429"/>
                  <a:gd name="T70" fmla="*/ 0 w 283"/>
                  <a:gd name="T71" fmla="*/ 0 h 429"/>
                  <a:gd name="T72" fmla="*/ 0 w 283"/>
                  <a:gd name="T73" fmla="*/ 0 h 429"/>
                  <a:gd name="T74" fmla="*/ 0 w 283"/>
                  <a:gd name="T75" fmla="*/ 0 h 42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429">
                    <a:moveTo>
                      <a:pt x="170" y="429"/>
                    </a:moveTo>
                    <a:lnTo>
                      <a:pt x="0" y="215"/>
                    </a:lnTo>
                    <a:lnTo>
                      <a:pt x="5" y="206"/>
                    </a:lnTo>
                    <a:lnTo>
                      <a:pt x="11" y="196"/>
                    </a:lnTo>
                    <a:lnTo>
                      <a:pt x="17" y="187"/>
                    </a:lnTo>
                    <a:lnTo>
                      <a:pt x="23" y="180"/>
                    </a:lnTo>
                    <a:lnTo>
                      <a:pt x="30" y="172"/>
                    </a:lnTo>
                    <a:lnTo>
                      <a:pt x="37" y="165"/>
                    </a:lnTo>
                    <a:lnTo>
                      <a:pt x="45" y="158"/>
                    </a:lnTo>
                    <a:lnTo>
                      <a:pt x="53" y="152"/>
                    </a:lnTo>
                    <a:lnTo>
                      <a:pt x="70" y="140"/>
                    </a:lnTo>
                    <a:lnTo>
                      <a:pt x="90" y="128"/>
                    </a:lnTo>
                    <a:lnTo>
                      <a:pt x="109" y="118"/>
                    </a:lnTo>
                    <a:lnTo>
                      <a:pt x="129" y="108"/>
                    </a:lnTo>
                    <a:lnTo>
                      <a:pt x="149" y="98"/>
                    </a:lnTo>
                    <a:lnTo>
                      <a:pt x="169" y="88"/>
                    </a:lnTo>
                    <a:lnTo>
                      <a:pt x="189" y="76"/>
                    </a:lnTo>
                    <a:lnTo>
                      <a:pt x="209" y="64"/>
                    </a:lnTo>
                    <a:lnTo>
                      <a:pt x="228" y="51"/>
                    </a:lnTo>
                    <a:lnTo>
                      <a:pt x="246" y="36"/>
                    </a:lnTo>
                    <a:lnTo>
                      <a:pt x="255" y="28"/>
                    </a:lnTo>
                    <a:lnTo>
                      <a:pt x="264" y="20"/>
                    </a:lnTo>
                    <a:lnTo>
                      <a:pt x="272" y="10"/>
                    </a:lnTo>
                    <a:lnTo>
                      <a:pt x="280" y="0"/>
                    </a:lnTo>
                    <a:lnTo>
                      <a:pt x="281" y="13"/>
                    </a:lnTo>
                    <a:lnTo>
                      <a:pt x="282" y="25"/>
                    </a:lnTo>
                    <a:lnTo>
                      <a:pt x="283" y="38"/>
                    </a:lnTo>
                    <a:lnTo>
                      <a:pt x="283" y="50"/>
                    </a:lnTo>
                    <a:lnTo>
                      <a:pt x="281" y="76"/>
                    </a:lnTo>
                    <a:lnTo>
                      <a:pt x="278" y="102"/>
                    </a:lnTo>
                    <a:lnTo>
                      <a:pt x="273" y="129"/>
                    </a:lnTo>
                    <a:lnTo>
                      <a:pt x="267" y="156"/>
                    </a:lnTo>
                    <a:lnTo>
                      <a:pt x="259" y="183"/>
                    </a:lnTo>
                    <a:lnTo>
                      <a:pt x="250" y="211"/>
                    </a:lnTo>
                    <a:lnTo>
                      <a:pt x="231" y="266"/>
                    </a:lnTo>
                    <a:lnTo>
                      <a:pt x="210" y="321"/>
                    </a:lnTo>
                    <a:lnTo>
                      <a:pt x="189" y="376"/>
                    </a:lnTo>
                    <a:lnTo>
                      <a:pt x="170" y="429"/>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4" name="Freeform 115">
                <a:extLst>
                  <a:ext uri="{FF2B5EF4-FFF2-40B4-BE49-F238E27FC236}">
                    <a16:creationId xmlns:a16="http://schemas.microsoft.com/office/drawing/2014/main" id="{AC5F3128-A689-4ABA-863C-095C0A7D7F1A}"/>
                  </a:ext>
                </a:extLst>
              </p:cNvPr>
              <p:cNvSpPr>
                <a:spLocks/>
              </p:cNvSpPr>
              <p:nvPr/>
            </p:nvSpPr>
            <p:spPr bwMode="auto">
              <a:xfrm>
                <a:off x="3796" y="2631"/>
                <a:ext cx="7" cy="5"/>
              </a:xfrm>
              <a:custGeom>
                <a:avLst/>
                <a:gdLst>
                  <a:gd name="T0" fmla="*/ 0 w 49"/>
                  <a:gd name="T1" fmla="*/ 0 h 64"/>
                  <a:gd name="T2" fmla="*/ 0 w 49"/>
                  <a:gd name="T3" fmla="*/ 0 h 64"/>
                  <a:gd name="T4" fmla="*/ 0 w 49"/>
                  <a:gd name="T5" fmla="*/ 0 h 64"/>
                  <a:gd name="T6" fmla="*/ 0 w 49"/>
                  <a:gd name="T7" fmla="*/ 0 h 64"/>
                  <a:gd name="T8" fmla="*/ 0 w 49"/>
                  <a:gd name="T9" fmla="*/ 0 h 64"/>
                  <a:gd name="T10" fmla="*/ 0 w 49"/>
                  <a:gd name="T11" fmla="*/ 0 h 64"/>
                  <a:gd name="T12" fmla="*/ 0 w 49"/>
                  <a:gd name="T13" fmla="*/ 0 h 64"/>
                  <a:gd name="T14" fmla="*/ 0 w 49"/>
                  <a:gd name="T15" fmla="*/ 0 h 64"/>
                  <a:gd name="T16" fmla="*/ 0 w 49"/>
                  <a:gd name="T17" fmla="*/ 0 h 64"/>
                  <a:gd name="T18" fmla="*/ 0 w 49"/>
                  <a:gd name="T19" fmla="*/ 0 h 64"/>
                  <a:gd name="T20" fmla="*/ 0 w 49"/>
                  <a:gd name="T21" fmla="*/ 0 h 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4">
                    <a:moveTo>
                      <a:pt x="49" y="22"/>
                    </a:moveTo>
                    <a:lnTo>
                      <a:pt x="49" y="64"/>
                    </a:lnTo>
                    <a:lnTo>
                      <a:pt x="0" y="0"/>
                    </a:lnTo>
                    <a:lnTo>
                      <a:pt x="7" y="0"/>
                    </a:lnTo>
                    <a:lnTo>
                      <a:pt x="15" y="0"/>
                    </a:lnTo>
                    <a:lnTo>
                      <a:pt x="22" y="1"/>
                    </a:lnTo>
                    <a:lnTo>
                      <a:pt x="28" y="2"/>
                    </a:lnTo>
                    <a:lnTo>
                      <a:pt x="35" y="5"/>
                    </a:lnTo>
                    <a:lnTo>
                      <a:pt x="40" y="9"/>
                    </a:lnTo>
                    <a:lnTo>
                      <a:pt x="45" y="14"/>
                    </a:lnTo>
                    <a:lnTo>
                      <a:pt x="49"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5" name="Freeform 116">
                <a:extLst>
                  <a:ext uri="{FF2B5EF4-FFF2-40B4-BE49-F238E27FC236}">
                    <a16:creationId xmlns:a16="http://schemas.microsoft.com/office/drawing/2014/main" id="{91B5010C-D76F-40BB-B173-7E9FF1F1F946}"/>
                  </a:ext>
                </a:extLst>
              </p:cNvPr>
              <p:cNvSpPr>
                <a:spLocks/>
              </p:cNvSpPr>
              <p:nvPr/>
            </p:nvSpPr>
            <p:spPr bwMode="auto">
              <a:xfrm>
                <a:off x="3905" y="2633"/>
                <a:ext cx="65" cy="84"/>
              </a:xfrm>
              <a:custGeom>
                <a:avLst/>
                <a:gdLst>
                  <a:gd name="T0" fmla="*/ 0 w 452"/>
                  <a:gd name="T1" fmla="*/ 0 h 931"/>
                  <a:gd name="T2" fmla="*/ 0 w 452"/>
                  <a:gd name="T3" fmla="*/ 0 h 931"/>
                  <a:gd name="T4" fmla="*/ 0 w 452"/>
                  <a:gd name="T5" fmla="*/ 0 h 931"/>
                  <a:gd name="T6" fmla="*/ 0 w 452"/>
                  <a:gd name="T7" fmla="*/ 0 h 931"/>
                  <a:gd name="T8" fmla="*/ 0 w 452"/>
                  <a:gd name="T9" fmla="*/ 0 h 931"/>
                  <a:gd name="T10" fmla="*/ 0 w 452"/>
                  <a:gd name="T11" fmla="*/ 0 h 931"/>
                  <a:gd name="T12" fmla="*/ 0 w 452"/>
                  <a:gd name="T13" fmla="*/ 0 h 931"/>
                  <a:gd name="T14" fmla="*/ 0 w 452"/>
                  <a:gd name="T15" fmla="*/ 0 h 931"/>
                  <a:gd name="T16" fmla="*/ 0 w 452"/>
                  <a:gd name="T17" fmla="*/ 0 h 931"/>
                  <a:gd name="T18" fmla="*/ 0 w 452"/>
                  <a:gd name="T19" fmla="*/ 0 h 931"/>
                  <a:gd name="T20" fmla="*/ 0 w 452"/>
                  <a:gd name="T21" fmla="*/ 0 h 931"/>
                  <a:gd name="T22" fmla="*/ 0 w 452"/>
                  <a:gd name="T23" fmla="*/ 0 h 931"/>
                  <a:gd name="T24" fmla="*/ 0 w 452"/>
                  <a:gd name="T25" fmla="*/ 0 h 931"/>
                  <a:gd name="T26" fmla="*/ 0 w 452"/>
                  <a:gd name="T27" fmla="*/ 0 h 931"/>
                  <a:gd name="T28" fmla="*/ 0 w 452"/>
                  <a:gd name="T29" fmla="*/ 0 h 931"/>
                  <a:gd name="T30" fmla="*/ 0 w 452"/>
                  <a:gd name="T31" fmla="*/ 0 h 931"/>
                  <a:gd name="T32" fmla="*/ 0 w 452"/>
                  <a:gd name="T33" fmla="*/ 0 h 931"/>
                  <a:gd name="T34" fmla="*/ 0 w 452"/>
                  <a:gd name="T35" fmla="*/ 0 h 931"/>
                  <a:gd name="T36" fmla="*/ 0 w 452"/>
                  <a:gd name="T37" fmla="*/ 0 h 931"/>
                  <a:gd name="T38" fmla="*/ 0 w 452"/>
                  <a:gd name="T39" fmla="*/ 0 h 931"/>
                  <a:gd name="T40" fmla="*/ 0 w 452"/>
                  <a:gd name="T41" fmla="*/ 0 h 931"/>
                  <a:gd name="T42" fmla="*/ 0 w 452"/>
                  <a:gd name="T43" fmla="*/ 0 h 931"/>
                  <a:gd name="T44" fmla="*/ 0 w 452"/>
                  <a:gd name="T45" fmla="*/ 0 h 931"/>
                  <a:gd name="T46" fmla="*/ 0 w 452"/>
                  <a:gd name="T47" fmla="*/ 0 h 931"/>
                  <a:gd name="T48" fmla="*/ 0 w 452"/>
                  <a:gd name="T49" fmla="*/ 0 h 931"/>
                  <a:gd name="T50" fmla="*/ 0 w 452"/>
                  <a:gd name="T51" fmla="*/ 0 h 931"/>
                  <a:gd name="T52" fmla="*/ 0 w 452"/>
                  <a:gd name="T53" fmla="*/ 0 h 931"/>
                  <a:gd name="T54" fmla="*/ 0 w 452"/>
                  <a:gd name="T55" fmla="*/ 0 h 931"/>
                  <a:gd name="T56" fmla="*/ 0 w 452"/>
                  <a:gd name="T57" fmla="*/ 0 h 931"/>
                  <a:gd name="T58" fmla="*/ 0 w 452"/>
                  <a:gd name="T59" fmla="*/ 0 h 931"/>
                  <a:gd name="T60" fmla="*/ 0 w 452"/>
                  <a:gd name="T61" fmla="*/ 0 h 931"/>
                  <a:gd name="T62" fmla="*/ 0 w 452"/>
                  <a:gd name="T63" fmla="*/ 0 h 931"/>
                  <a:gd name="T64" fmla="*/ 0 w 452"/>
                  <a:gd name="T65" fmla="*/ 0 h 931"/>
                  <a:gd name="T66" fmla="*/ 0 w 452"/>
                  <a:gd name="T67" fmla="*/ 0 h 931"/>
                  <a:gd name="T68" fmla="*/ 0 w 452"/>
                  <a:gd name="T69" fmla="*/ 0 h 931"/>
                  <a:gd name="T70" fmla="*/ 0 w 452"/>
                  <a:gd name="T71" fmla="*/ 0 h 931"/>
                  <a:gd name="T72" fmla="*/ 0 w 452"/>
                  <a:gd name="T73" fmla="*/ 0 h 931"/>
                  <a:gd name="T74" fmla="*/ 0 w 452"/>
                  <a:gd name="T75" fmla="*/ 0 h 931"/>
                  <a:gd name="T76" fmla="*/ 0 w 452"/>
                  <a:gd name="T77" fmla="*/ 0 h 931"/>
                  <a:gd name="T78" fmla="*/ 0 w 452"/>
                  <a:gd name="T79" fmla="*/ 0 h 931"/>
                  <a:gd name="T80" fmla="*/ 0 w 452"/>
                  <a:gd name="T81" fmla="*/ 0 h 931"/>
                  <a:gd name="T82" fmla="*/ 0 w 452"/>
                  <a:gd name="T83" fmla="*/ 0 h 931"/>
                  <a:gd name="T84" fmla="*/ 0 w 452"/>
                  <a:gd name="T85" fmla="*/ 0 h 931"/>
                  <a:gd name="T86" fmla="*/ 0 w 452"/>
                  <a:gd name="T87" fmla="*/ 0 h 931"/>
                  <a:gd name="T88" fmla="*/ 0 w 452"/>
                  <a:gd name="T89" fmla="*/ 0 h 931"/>
                  <a:gd name="T90" fmla="*/ 0 w 452"/>
                  <a:gd name="T91" fmla="*/ 0 h 931"/>
                  <a:gd name="T92" fmla="*/ 0 w 452"/>
                  <a:gd name="T93" fmla="*/ 0 h 931"/>
                  <a:gd name="T94" fmla="*/ 0 w 452"/>
                  <a:gd name="T95" fmla="*/ 0 h 931"/>
                  <a:gd name="T96" fmla="*/ 0 w 452"/>
                  <a:gd name="T97" fmla="*/ 0 h 931"/>
                  <a:gd name="T98" fmla="*/ 0 w 452"/>
                  <a:gd name="T99" fmla="*/ 0 h 931"/>
                  <a:gd name="T100" fmla="*/ 0 w 452"/>
                  <a:gd name="T101" fmla="*/ 0 h 931"/>
                  <a:gd name="T102" fmla="*/ 0 w 452"/>
                  <a:gd name="T103" fmla="*/ 0 h 931"/>
                  <a:gd name="T104" fmla="*/ 0 w 452"/>
                  <a:gd name="T105" fmla="*/ 0 h 931"/>
                  <a:gd name="T106" fmla="*/ 0 w 452"/>
                  <a:gd name="T107" fmla="*/ 0 h 931"/>
                  <a:gd name="T108" fmla="*/ 0 w 452"/>
                  <a:gd name="T109" fmla="*/ 0 h 931"/>
                  <a:gd name="T110" fmla="*/ 0 w 452"/>
                  <a:gd name="T111" fmla="*/ 0 h 931"/>
                  <a:gd name="T112" fmla="*/ 0 w 452"/>
                  <a:gd name="T113" fmla="*/ 0 h 93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52" h="931">
                    <a:moveTo>
                      <a:pt x="452" y="931"/>
                    </a:moveTo>
                    <a:lnTo>
                      <a:pt x="439" y="927"/>
                    </a:lnTo>
                    <a:lnTo>
                      <a:pt x="427" y="922"/>
                    </a:lnTo>
                    <a:lnTo>
                      <a:pt x="416" y="916"/>
                    </a:lnTo>
                    <a:lnTo>
                      <a:pt x="404" y="910"/>
                    </a:lnTo>
                    <a:lnTo>
                      <a:pt x="383" y="897"/>
                    </a:lnTo>
                    <a:lnTo>
                      <a:pt x="362" y="880"/>
                    </a:lnTo>
                    <a:lnTo>
                      <a:pt x="341" y="863"/>
                    </a:lnTo>
                    <a:lnTo>
                      <a:pt x="321" y="845"/>
                    </a:lnTo>
                    <a:lnTo>
                      <a:pt x="302" y="824"/>
                    </a:lnTo>
                    <a:lnTo>
                      <a:pt x="282" y="804"/>
                    </a:lnTo>
                    <a:lnTo>
                      <a:pt x="242" y="759"/>
                    </a:lnTo>
                    <a:lnTo>
                      <a:pt x="202" y="713"/>
                    </a:lnTo>
                    <a:lnTo>
                      <a:pt x="181" y="689"/>
                    </a:lnTo>
                    <a:lnTo>
                      <a:pt x="159" y="665"/>
                    </a:lnTo>
                    <a:lnTo>
                      <a:pt x="136" y="643"/>
                    </a:lnTo>
                    <a:lnTo>
                      <a:pt x="113" y="620"/>
                    </a:lnTo>
                    <a:lnTo>
                      <a:pt x="115" y="602"/>
                    </a:lnTo>
                    <a:lnTo>
                      <a:pt x="117" y="582"/>
                    </a:lnTo>
                    <a:lnTo>
                      <a:pt x="116" y="563"/>
                    </a:lnTo>
                    <a:lnTo>
                      <a:pt x="114" y="542"/>
                    </a:lnTo>
                    <a:lnTo>
                      <a:pt x="111" y="523"/>
                    </a:lnTo>
                    <a:lnTo>
                      <a:pt x="107" y="503"/>
                    </a:lnTo>
                    <a:lnTo>
                      <a:pt x="101" y="483"/>
                    </a:lnTo>
                    <a:lnTo>
                      <a:pt x="95" y="463"/>
                    </a:lnTo>
                    <a:lnTo>
                      <a:pt x="64" y="382"/>
                    </a:lnTo>
                    <a:lnTo>
                      <a:pt x="32" y="302"/>
                    </a:lnTo>
                    <a:lnTo>
                      <a:pt x="25" y="282"/>
                    </a:lnTo>
                    <a:lnTo>
                      <a:pt x="19" y="262"/>
                    </a:lnTo>
                    <a:lnTo>
                      <a:pt x="13" y="242"/>
                    </a:lnTo>
                    <a:lnTo>
                      <a:pt x="8" y="222"/>
                    </a:lnTo>
                    <a:lnTo>
                      <a:pt x="4" y="203"/>
                    </a:lnTo>
                    <a:lnTo>
                      <a:pt x="1" y="183"/>
                    </a:lnTo>
                    <a:lnTo>
                      <a:pt x="0" y="164"/>
                    </a:lnTo>
                    <a:lnTo>
                      <a:pt x="0" y="144"/>
                    </a:lnTo>
                    <a:lnTo>
                      <a:pt x="2" y="125"/>
                    </a:lnTo>
                    <a:lnTo>
                      <a:pt x="5" y="107"/>
                    </a:lnTo>
                    <a:lnTo>
                      <a:pt x="11" y="88"/>
                    </a:lnTo>
                    <a:lnTo>
                      <a:pt x="19" y="70"/>
                    </a:lnTo>
                    <a:lnTo>
                      <a:pt x="28" y="52"/>
                    </a:lnTo>
                    <a:lnTo>
                      <a:pt x="40" y="34"/>
                    </a:lnTo>
                    <a:lnTo>
                      <a:pt x="55" y="17"/>
                    </a:lnTo>
                    <a:lnTo>
                      <a:pt x="72" y="0"/>
                    </a:lnTo>
                    <a:lnTo>
                      <a:pt x="102" y="50"/>
                    </a:lnTo>
                    <a:lnTo>
                      <a:pt x="131" y="103"/>
                    </a:lnTo>
                    <a:lnTo>
                      <a:pt x="158" y="157"/>
                    </a:lnTo>
                    <a:lnTo>
                      <a:pt x="185" y="213"/>
                    </a:lnTo>
                    <a:lnTo>
                      <a:pt x="211" y="269"/>
                    </a:lnTo>
                    <a:lnTo>
                      <a:pt x="236" y="327"/>
                    </a:lnTo>
                    <a:lnTo>
                      <a:pt x="260" y="385"/>
                    </a:lnTo>
                    <a:lnTo>
                      <a:pt x="285" y="445"/>
                    </a:lnTo>
                    <a:lnTo>
                      <a:pt x="307" y="505"/>
                    </a:lnTo>
                    <a:lnTo>
                      <a:pt x="330" y="566"/>
                    </a:lnTo>
                    <a:lnTo>
                      <a:pt x="351" y="626"/>
                    </a:lnTo>
                    <a:lnTo>
                      <a:pt x="372" y="687"/>
                    </a:lnTo>
                    <a:lnTo>
                      <a:pt x="412" y="809"/>
                    </a:lnTo>
                    <a:lnTo>
                      <a:pt x="452" y="93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6" name="Freeform 117">
                <a:extLst>
                  <a:ext uri="{FF2B5EF4-FFF2-40B4-BE49-F238E27FC236}">
                    <a16:creationId xmlns:a16="http://schemas.microsoft.com/office/drawing/2014/main" id="{AE7272A9-4673-44FD-BB28-154D71E7228D}"/>
                  </a:ext>
                </a:extLst>
              </p:cNvPr>
              <p:cNvSpPr>
                <a:spLocks/>
              </p:cNvSpPr>
              <p:nvPr/>
            </p:nvSpPr>
            <p:spPr bwMode="auto">
              <a:xfrm>
                <a:off x="4388" y="2636"/>
                <a:ext cx="60" cy="52"/>
              </a:xfrm>
              <a:custGeom>
                <a:avLst/>
                <a:gdLst>
                  <a:gd name="T0" fmla="*/ 0 w 420"/>
                  <a:gd name="T1" fmla="*/ 0 h 567"/>
                  <a:gd name="T2" fmla="*/ 0 w 420"/>
                  <a:gd name="T3" fmla="*/ 0 h 567"/>
                  <a:gd name="T4" fmla="*/ 0 w 420"/>
                  <a:gd name="T5" fmla="*/ 0 h 567"/>
                  <a:gd name="T6" fmla="*/ 0 w 420"/>
                  <a:gd name="T7" fmla="*/ 0 h 567"/>
                  <a:gd name="T8" fmla="*/ 0 w 420"/>
                  <a:gd name="T9" fmla="*/ 0 h 567"/>
                  <a:gd name="T10" fmla="*/ 0 w 420"/>
                  <a:gd name="T11" fmla="*/ 0 h 567"/>
                  <a:gd name="T12" fmla="*/ 0 w 420"/>
                  <a:gd name="T13" fmla="*/ 0 h 567"/>
                  <a:gd name="T14" fmla="*/ 0 w 420"/>
                  <a:gd name="T15" fmla="*/ 0 h 567"/>
                  <a:gd name="T16" fmla="*/ 0 w 420"/>
                  <a:gd name="T17" fmla="*/ 0 h 567"/>
                  <a:gd name="T18" fmla="*/ 0 w 420"/>
                  <a:gd name="T19" fmla="*/ 0 h 567"/>
                  <a:gd name="T20" fmla="*/ 0 w 420"/>
                  <a:gd name="T21" fmla="*/ 0 h 567"/>
                  <a:gd name="T22" fmla="*/ 0 w 420"/>
                  <a:gd name="T23" fmla="*/ 0 h 567"/>
                  <a:gd name="T24" fmla="*/ 0 w 420"/>
                  <a:gd name="T25" fmla="*/ 0 h 567"/>
                  <a:gd name="T26" fmla="*/ 0 w 420"/>
                  <a:gd name="T27" fmla="*/ 0 h 567"/>
                  <a:gd name="T28" fmla="*/ 0 w 420"/>
                  <a:gd name="T29" fmla="*/ 0 h 567"/>
                  <a:gd name="T30" fmla="*/ 0 w 420"/>
                  <a:gd name="T31" fmla="*/ 0 h 567"/>
                  <a:gd name="T32" fmla="*/ 0 w 420"/>
                  <a:gd name="T33" fmla="*/ 0 h 567"/>
                  <a:gd name="T34" fmla="*/ 0 w 420"/>
                  <a:gd name="T35" fmla="*/ 0 h 567"/>
                  <a:gd name="T36" fmla="*/ 0 w 420"/>
                  <a:gd name="T37" fmla="*/ 0 h 567"/>
                  <a:gd name="T38" fmla="*/ 0 w 420"/>
                  <a:gd name="T39" fmla="*/ 0 h 567"/>
                  <a:gd name="T40" fmla="*/ 0 w 420"/>
                  <a:gd name="T41" fmla="*/ 0 h 567"/>
                  <a:gd name="T42" fmla="*/ 0 w 420"/>
                  <a:gd name="T43" fmla="*/ 0 h 567"/>
                  <a:gd name="T44" fmla="*/ 0 w 420"/>
                  <a:gd name="T45" fmla="*/ 0 h 567"/>
                  <a:gd name="T46" fmla="*/ 0 w 420"/>
                  <a:gd name="T47" fmla="*/ 0 h 567"/>
                  <a:gd name="T48" fmla="*/ 0 w 420"/>
                  <a:gd name="T49" fmla="*/ 0 h 567"/>
                  <a:gd name="T50" fmla="*/ 0 w 420"/>
                  <a:gd name="T51" fmla="*/ 0 h 567"/>
                  <a:gd name="T52" fmla="*/ 0 w 420"/>
                  <a:gd name="T53" fmla="*/ 0 h 567"/>
                  <a:gd name="T54" fmla="*/ 0 w 420"/>
                  <a:gd name="T55" fmla="*/ 0 h 567"/>
                  <a:gd name="T56" fmla="*/ 0 w 420"/>
                  <a:gd name="T57" fmla="*/ 0 h 567"/>
                  <a:gd name="T58" fmla="*/ 0 w 420"/>
                  <a:gd name="T59" fmla="*/ 0 h 567"/>
                  <a:gd name="T60" fmla="*/ 0 w 420"/>
                  <a:gd name="T61" fmla="*/ 0 h 567"/>
                  <a:gd name="T62" fmla="*/ 0 w 420"/>
                  <a:gd name="T63" fmla="*/ 0 h 567"/>
                  <a:gd name="T64" fmla="*/ 0 w 420"/>
                  <a:gd name="T65" fmla="*/ 0 h 5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0" h="567">
                    <a:moveTo>
                      <a:pt x="419" y="268"/>
                    </a:moveTo>
                    <a:lnTo>
                      <a:pt x="404" y="273"/>
                    </a:lnTo>
                    <a:lnTo>
                      <a:pt x="388" y="282"/>
                    </a:lnTo>
                    <a:lnTo>
                      <a:pt x="373" y="291"/>
                    </a:lnTo>
                    <a:lnTo>
                      <a:pt x="359" y="301"/>
                    </a:lnTo>
                    <a:lnTo>
                      <a:pt x="346" y="313"/>
                    </a:lnTo>
                    <a:lnTo>
                      <a:pt x="333" y="327"/>
                    </a:lnTo>
                    <a:lnTo>
                      <a:pt x="320" y="341"/>
                    </a:lnTo>
                    <a:lnTo>
                      <a:pt x="307" y="356"/>
                    </a:lnTo>
                    <a:lnTo>
                      <a:pt x="260" y="420"/>
                    </a:lnTo>
                    <a:lnTo>
                      <a:pt x="213" y="483"/>
                    </a:lnTo>
                    <a:lnTo>
                      <a:pt x="202" y="498"/>
                    </a:lnTo>
                    <a:lnTo>
                      <a:pt x="190" y="511"/>
                    </a:lnTo>
                    <a:lnTo>
                      <a:pt x="179" y="524"/>
                    </a:lnTo>
                    <a:lnTo>
                      <a:pt x="167" y="535"/>
                    </a:lnTo>
                    <a:lnTo>
                      <a:pt x="155" y="544"/>
                    </a:lnTo>
                    <a:lnTo>
                      <a:pt x="143" y="553"/>
                    </a:lnTo>
                    <a:lnTo>
                      <a:pt x="131" y="560"/>
                    </a:lnTo>
                    <a:lnTo>
                      <a:pt x="118" y="564"/>
                    </a:lnTo>
                    <a:lnTo>
                      <a:pt x="105" y="567"/>
                    </a:lnTo>
                    <a:lnTo>
                      <a:pt x="91" y="567"/>
                    </a:lnTo>
                    <a:lnTo>
                      <a:pt x="78" y="565"/>
                    </a:lnTo>
                    <a:lnTo>
                      <a:pt x="63" y="561"/>
                    </a:lnTo>
                    <a:lnTo>
                      <a:pt x="49" y="554"/>
                    </a:lnTo>
                    <a:lnTo>
                      <a:pt x="32" y="543"/>
                    </a:lnTo>
                    <a:lnTo>
                      <a:pt x="17" y="530"/>
                    </a:lnTo>
                    <a:lnTo>
                      <a:pt x="0" y="514"/>
                    </a:lnTo>
                    <a:lnTo>
                      <a:pt x="14" y="444"/>
                    </a:lnTo>
                    <a:lnTo>
                      <a:pt x="28" y="372"/>
                    </a:lnTo>
                    <a:lnTo>
                      <a:pt x="35" y="336"/>
                    </a:lnTo>
                    <a:lnTo>
                      <a:pt x="42" y="299"/>
                    </a:lnTo>
                    <a:lnTo>
                      <a:pt x="51" y="263"/>
                    </a:lnTo>
                    <a:lnTo>
                      <a:pt x="59" y="229"/>
                    </a:lnTo>
                    <a:lnTo>
                      <a:pt x="69" y="194"/>
                    </a:lnTo>
                    <a:lnTo>
                      <a:pt x="79" y="162"/>
                    </a:lnTo>
                    <a:lnTo>
                      <a:pt x="90" y="131"/>
                    </a:lnTo>
                    <a:lnTo>
                      <a:pt x="103" y="100"/>
                    </a:lnTo>
                    <a:lnTo>
                      <a:pt x="110" y="85"/>
                    </a:lnTo>
                    <a:lnTo>
                      <a:pt x="117" y="72"/>
                    </a:lnTo>
                    <a:lnTo>
                      <a:pt x="125" y="58"/>
                    </a:lnTo>
                    <a:lnTo>
                      <a:pt x="133" y="45"/>
                    </a:lnTo>
                    <a:lnTo>
                      <a:pt x="141" y="33"/>
                    </a:lnTo>
                    <a:lnTo>
                      <a:pt x="150" y="21"/>
                    </a:lnTo>
                    <a:lnTo>
                      <a:pt x="160" y="11"/>
                    </a:lnTo>
                    <a:lnTo>
                      <a:pt x="170" y="0"/>
                    </a:lnTo>
                    <a:lnTo>
                      <a:pt x="177" y="8"/>
                    </a:lnTo>
                    <a:lnTo>
                      <a:pt x="186" y="17"/>
                    </a:lnTo>
                    <a:lnTo>
                      <a:pt x="194" y="25"/>
                    </a:lnTo>
                    <a:lnTo>
                      <a:pt x="204" y="32"/>
                    </a:lnTo>
                    <a:lnTo>
                      <a:pt x="224" y="46"/>
                    </a:lnTo>
                    <a:lnTo>
                      <a:pt x="244" y="58"/>
                    </a:lnTo>
                    <a:lnTo>
                      <a:pt x="287" y="82"/>
                    </a:lnTo>
                    <a:lnTo>
                      <a:pt x="328" y="106"/>
                    </a:lnTo>
                    <a:lnTo>
                      <a:pt x="347" y="119"/>
                    </a:lnTo>
                    <a:lnTo>
                      <a:pt x="365" y="133"/>
                    </a:lnTo>
                    <a:lnTo>
                      <a:pt x="374" y="141"/>
                    </a:lnTo>
                    <a:lnTo>
                      <a:pt x="381" y="149"/>
                    </a:lnTo>
                    <a:lnTo>
                      <a:pt x="388" y="158"/>
                    </a:lnTo>
                    <a:lnTo>
                      <a:pt x="395" y="167"/>
                    </a:lnTo>
                    <a:lnTo>
                      <a:pt x="402" y="177"/>
                    </a:lnTo>
                    <a:lnTo>
                      <a:pt x="407" y="188"/>
                    </a:lnTo>
                    <a:lnTo>
                      <a:pt x="411" y="199"/>
                    </a:lnTo>
                    <a:lnTo>
                      <a:pt x="415" y="211"/>
                    </a:lnTo>
                    <a:lnTo>
                      <a:pt x="417" y="223"/>
                    </a:lnTo>
                    <a:lnTo>
                      <a:pt x="419" y="238"/>
                    </a:lnTo>
                    <a:lnTo>
                      <a:pt x="420" y="253"/>
                    </a:lnTo>
                    <a:lnTo>
                      <a:pt x="419" y="2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7" name="Freeform 118">
                <a:extLst>
                  <a:ext uri="{FF2B5EF4-FFF2-40B4-BE49-F238E27FC236}">
                    <a16:creationId xmlns:a16="http://schemas.microsoft.com/office/drawing/2014/main" id="{EFD18953-515B-48C0-B3F7-A0F2EDF3F59A}"/>
                  </a:ext>
                </a:extLst>
              </p:cNvPr>
              <p:cNvSpPr>
                <a:spLocks/>
              </p:cNvSpPr>
              <p:nvPr/>
            </p:nvSpPr>
            <p:spPr bwMode="auto">
              <a:xfrm>
                <a:off x="3754" y="2641"/>
                <a:ext cx="14" cy="5"/>
              </a:xfrm>
              <a:custGeom>
                <a:avLst/>
                <a:gdLst>
                  <a:gd name="T0" fmla="*/ 0 w 93"/>
                  <a:gd name="T1" fmla="*/ 0 h 59"/>
                  <a:gd name="T2" fmla="*/ 0 w 93"/>
                  <a:gd name="T3" fmla="*/ 0 h 59"/>
                  <a:gd name="T4" fmla="*/ 0 w 93"/>
                  <a:gd name="T5" fmla="*/ 0 h 59"/>
                  <a:gd name="T6" fmla="*/ 0 w 93"/>
                  <a:gd name="T7" fmla="*/ 0 h 59"/>
                  <a:gd name="T8" fmla="*/ 0 w 93"/>
                  <a:gd name="T9" fmla="*/ 0 h 59"/>
                  <a:gd name="T10" fmla="*/ 0 w 93"/>
                  <a:gd name="T11" fmla="*/ 0 h 59"/>
                  <a:gd name="T12" fmla="*/ 0 w 93"/>
                  <a:gd name="T13" fmla="*/ 0 h 59"/>
                  <a:gd name="T14" fmla="*/ 0 w 93"/>
                  <a:gd name="T15" fmla="*/ 0 h 59"/>
                  <a:gd name="T16" fmla="*/ 0 w 93"/>
                  <a:gd name="T17" fmla="*/ 0 h 59"/>
                  <a:gd name="T18" fmla="*/ 0 w 93"/>
                  <a:gd name="T19" fmla="*/ 0 h 59"/>
                  <a:gd name="T20" fmla="*/ 0 w 93"/>
                  <a:gd name="T21" fmla="*/ 0 h 59"/>
                  <a:gd name="T22" fmla="*/ 0 w 93"/>
                  <a:gd name="T23" fmla="*/ 0 h 59"/>
                  <a:gd name="T24" fmla="*/ 0 w 93"/>
                  <a:gd name="T25" fmla="*/ 0 h 59"/>
                  <a:gd name="T26" fmla="*/ 0 w 93"/>
                  <a:gd name="T27" fmla="*/ 0 h 59"/>
                  <a:gd name="T28" fmla="*/ 0 w 93"/>
                  <a:gd name="T29" fmla="*/ 0 h 59"/>
                  <a:gd name="T30" fmla="*/ 0 w 93"/>
                  <a:gd name="T31" fmla="*/ 0 h 59"/>
                  <a:gd name="T32" fmla="*/ 0 w 93"/>
                  <a:gd name="T33" fmla="*/ 0 h 59"/>
                  <a:gd name="T34" fmla="*/ 0 w 93"/>
                  <a:gd name="T35" fmla="*/ 0 h 59"/>
                  <a:gd name="T36" fmla="*/ 0 w 93"/>
                  <a:gd name="T37" fmla="*/ 0 h 59"/>
                  <a:gd name="T38" fmla="*/ 0 w 93"/>
                  <a:gd name="T39" fmla="*/ 0 h 59"/>
                  <a:gd name="T40" fmla="*/ 0 w 93"/>
                  <a:gd name="T41" fmla="*/ 0 h 59"/>
                  <a:gd name="T42" fmla="*/ 0 w 93"/>
                  <a:gd name="T43" fmla="*/ 0 h 59"/>
                  <a:gd name="T44" fmla="*/ 0 w 93"/>
                  <a:gd name="T45" fmla="*/ 0 h 59"/>
                  <a:gd name="T46" fmla="*/ 0 w 93"/>
                  <a:gd name="T47" fmla="*/ 0 h 59"/>
                  <a:gd name="T48" fmla="*/ 0 w 93"/>
                  <a:gd name="T49" fmla="*/ 0 h 59"/>
                  <a:gd name="T50" fmla="*/ 0 w 93"/>
                  <a:gd name="T51" fmla="*/ 0 h 59"/>
                  <a:gd name="T52" fmla="*/ 0 w 93"/>
                  <a:gd name="T53" fmla="*/ 0 h 59"/>
                  <a:gd name="T54" fmla="*/ 0 w 93"/>
                  <a:gd name="T55" fmla="*/ 0 h 59"/>
                  <a:gd name="T56" fmla="*/ 0 w 93"/>
                  <a:gd name="T57" fmla="*/ 0 h 5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3" h="59">
                    <a:moveTo>
                      <a:pt x="93" y="58"/>
                    </a:moveTo>
                    <a:lnTo>
                      <a:pt x="77" y="59"/>
                    </a:lnTo>
                    <a:lnTo>
                      <a:pt x="59" y="59"/>
                    </a:lnTo>
                    <a:lnTo>
                      <a:pt x="50" y="59"/>
                    </a:lnTo>
                    <a:lnTo>
                      <a:pt x="42" y="58"/>
                    </a:lnTo>
                    <a:lnTo>
                      <a:pt x="34" y="57"/>
                    </a:lnTo>
                    <a:lnTo>
                      <a:pt x="26" y="56"/>
                    </a:lnTo>
                    <a:lnTo>
                      <a:pt x="19" y="53"/>
                    </a:lnTo>
                    <a:lnTo>
                      <a:pt x="13" y="50"/>
                    </a:lnTo>
                    <a:lnTo>
                      <a:pt x="7" y="46"/>
                    </a:lnTo>
                    <a:lnTo>
                      <a:pt x="4" y="40"/>
                    </a:lnTo>
                    <a:lnTo>
                      <a:pt x="1" y="33"/>
                    </a:lnTo>
                    <a:lnTo>
                      <a:pt x="0" y="25"/>
                    </a:lnTo>
                    <a:lnTo>
                      <a:pt x="1" y="16"/>
                    </a:lnTo>
                    <a:lnTo>
                      <a:pt x="4" y="5"/>
                    </a:lnTo>
                    <a:lnTo>
                      <a:pt x="11" y="2"/>
                    </a:lnTo>
                    <a:lnTo>
                      <a:pt x="18" y="0"/>
                    </a:lnTo>
                    <a:lnTo>
                      <a:pt x="24" y="0"/>
                    </a:lnTo>
                    <a:lnTo>
                      <a:pt x="30" y="3"/>
                    </a:lnTo>
                    <a:lnTo>
                      <a:pt x="36" y="6"/>
                    </a:lnTo>
                    <a:lnTo>
                      <a:pt x="41" y="9"/>
                    </a:lnTo>
                    <a:lnTo>
                      <a:pt x="47" y="15"/>
                    </a:lnTo>
                    <a:lnTo>
                      <a:pt x="52" y="19"/>
                    </a:lnTo>
                    <a:lnTo>
                      <a:pt x="62" y="31"/>
                    </a:lnTo>
                    <a:lnTo>
                      <a:pt x="72" y="43"/>
                    </a:lnTo>
                    <a:lnTo>
                      <a:pt x="77" y="47"/>
                    </a:lnTo>
                    <a:lnTo>
                      <a:pt x="82" y="52"/>
                    </a:lnTo>
                    <a:lnTo>
                      <a:pt x="87" y="56"/>
                    </a:lnTo>
                    <a:lnTo>
                      <a:pt x="93"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8" name="Freeform 119">
                <a:extLst>
                  <a:ext uri="{FF2B5EF4-FFF2-40B4-BE49-F238E27FC236}">
                    <a16:creationId xmlns:a16="http://schemas.microsoft.com/office/drawing/2014/main" id="{BFE51B84-4A83-4C46-8B8A-5BDA515EE803}"/>
                  </a:ext>
                </a:extLst>
              </p:cNvPr>
              <p:cNvSpPr>
                <a:spLocks/>
              </p:cNvSpPr>
              <p:nvPr/>
            </p:nvSpPr>
            <p:spPr bwMode="auto">
              <a:xfrm>
                <a:off x="4071" y="2646"/>
                <a:ext cx="279" cy="86"/>
              </a:xfrm>
              <a:custGeom>
                <a:avLst/>
                <a:gdLst>
                  <a:gd name="T0" fmla="*/ 0 w 1953"/>
                  <a:gd name="T1" fmla="*/ 0 h 947"/>
                  <a:gd name="T2" fmla="*/ 0 w 1953"/>
                  <a:gd name="T3" fmla="*/ 0 h 947"/>
                  <a:gd name="T4" fmla="*/ 0 w 1953"/>
                  <a:gd name="T5" fmla="*/ 0 h 947"/>
                  <a:gd name="T6" fmla="*/ 0 w 1953"/>
                  <a:gd name="T7" fmla="*/ 0 h 947"/>
                  <a:gd name="T8" fmla="*/ 0 w 1953"/>
                  <a:gd name="T9" fmla="*/ 0 h 947"/>
                  <a:gd name="T10" fmla="*/ 0 w 1953"/>
                  <a:gd name="T11" fmla="*/ 0 h 947"/>
                  <a:gd name="T12" fmla="*/ 0 w 1953"/>
                  <a:gd name="T13" fmla="*/ 0 h 947"/>
                  <a:gd name="T14" fmla="*/ 0 w 1953"/>
                  <a:gd name="T15" fmla="*/ 0 h 947"/>
                  <a:gd name="T16" fmla="*/ 0 w 1953"/>
                  <a:gd name="T17" fmla="*/ 0 h 947"/>
                  <a:gd name="T18" fmla="*/ 0 w 1953"/>
                  <a:gd name="T19" fmla="*/ 0 h 947"/>
                  <a:gd name="T20" fmla="*/ 0 w 1953"/>
                  <a:gd name="T21" fmla="*/ 0 h 947"/>
                  <a:gd name="T22" fmla="*/ 0 w 1953"/>
                  <a:gd name="T23" fmla="*/ 0 h 947"/>
                  <a:gd name="T24" fmla="*/ 0 w 1953"/>
                  <a:gd name="T25" fmla="*/ 0 h 947"/>
                  <a:gd name="T26" fmla="*/ 0 w 1953"/>
                  <a:gd name="T27" fmla="*/ 0 h 947"/>
                  <a:gd name="T28" fmla="*/ 0 w 1953"/>
                  <a:gd name="T29" fmla="*/ 0 h 947"/>
                  <a:gd name="T30" fmla="*/ 0 w 1953"/>
                  <a:gd name="T31" fmla="*/ 0 h 947"/>
                  <a:gd name="T32" fmla="*/ 0 w 1953"/>
                  <a:gd name="T33" fmla="*/ 0 h 947"/>
                  <a:gd name="T34" fmla="*/ 0 w 1953"/>
                  <a:gd name="T35" fmla="*/ 0 h 947"/>
                  <a:gd name="T36" fmla="*/ 0 w 1953"/>
                  <a:gd name="T37" fmla="*/ 0 h 947"/>
                  <a:gd name="T38" fmla="*/ 0 w 1953"/>
                  <a:gd name="T39" fmla="*/ 0 h 947"/>
                  <a:gd name="T40" fmla="*/ 0 w 1953"/>
                  <a:gd name="T41" fmla="*/ 0 h 947"/>
                  <a:gd name="T42" fmla="*/ 0 w 1953"/>
                  <a:gd name="T43" fmla="*/ 0 h 947"/>
                  <a:gd name="T44" fmla="*/ 0 w 1953"/>
                  <a:gd name="T45" fmla="*/ 0 h 947"/>
                  <a:gd name="T46" fmla="*/ 0 w 1953"/>
                  <a:gd name="T47" fmla="*/ 0 h 947"/>
                  <a:gd name="T48" fmla="*/ 0 w 1953"/>
                  <a:gd name="T49" fmla="*/ 0 h 947"/>
                  <a:gd name="T50" fmla="*/ 0 w 1953"/>
                  <a:gd name="T51" fmla="*/ 0 h 947"/>
                  <a:gd name="T52" fmla="*/ 0 w 1953"/>
                  <a:gd name="T53" fmla="*/ 0 h 947"/>
                  <a:gd name="T54" fmla="*/ 0 w 1953"/>
                  <a:gd name="T55" fmla="*/ 0 h 947"/>
                  <a:gd name="T56" fmla="*/ 0 w 1953"/>
                  <a:gd name="T57" fmla="*/ 0 h 947"/>
                  <a:gd name="T58" fmla="*/ 0 w 1953"/>
                  <a:gd name="T59" fmla="*/ 0 h 947"/>
                  <a:gd name="T60" fmla="*/ 0 w 1953"/>
                  <a:gd name="T61" fmla="*/ 0 h 947"/>
                  <a:gd name="T62" fmla="*/ 0 w 1953"/>
                  <a:gd name="T63" fmla="*/ 0 h 947"/>
                  <a:gd name="T64" fmla="*/ 0 w 1953"/>
                  <a:gd name="T65" fmla="*/ 0 h 947"/>
                  <a:gd name="T66" fmla="*/ 0 w 1953"/>
                  <a:gd name="T67" fmla="*/ 0 h 947"/>
                  <a:gd name="T68" fmla="*/ 0 w 1953"/>
                  <a:gd name="T69" fmla="*/ 0 h 947"/>
                  <a:gd name="T70" fmla="*/ 0 w 1953"/>
                  <a:gd name="T71" fmla="*/ 0 h 947"/>
                  <a:gd name="T72" fmla="*/ 0 w 1953"/>
                  <a:gd name="T73" fmla="*/ 0 h 947"/>
                  <a:gd name="T74" fmla="*/ 0 w 1953"/>
                  <a:gd name="T75" fmla="*/ 0 h 947"/>
                  <a:gd name="T76" fmla="*/ 0 w 1953"/>
                  <a:gd name="T77" fmla="*/ 0 h 947"/>
                  <a:gd name="T78" fmla="*/ 0 w 1953"/>
                  <a:gd name="T79" fmla="*/ 0 h 947"/>
                  <a:gd name="T80" fmla="*/ 0 w 1953"/>
                  <a:gd name="T81" fmla="*/ 0 h 947"/>
                  <a:gd name="T82" fmla="*/ 0 w 1953"/>
                  <a:gd name="T83" fmla="*/ 0 h 947"/>
                  <a:gd name="T84" fmla="*/ 0 w 1953"/>
                  <a:gd name="T85" fmla="*/ 0 h 947"/>
                  <a:gd name="T86" fmla="*/ 0 w 1953"/>
                  <a:gd name="T87" fmla="*/ 0 h 947"/>
                  <a:gd name="T88" fmla="*/ 0 w 1953"/>
                  <a:gd name="T89" fmla="*/ 0 h 947"/>
                  <a:gd name="T90" fmla="*/ 0 w 1953"/>
                  <a:gd name="T91" fmla="*/ 0 h 947"/>
                  <a:gd name="T92" fmla="*/ 0 w 1953"/>
                  <a:gd name="T93" fmla="*/ 0 h 947"/>
                  <a:gd name="T94" fmla="*/ 0 w 1953"/>
                  <a:gd name="T95" fmla="*/ 0 h 947"/>
                  <a:gd name="T96" fmla="*/ 0 w 1953"/>
                  <a:gd name="T97" fmla="*/ 0 h 9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53" h="947">
                    <a:moveTo>
                      <a:pt x="1953" y="931"/>
                    </a:moveTo>
                    <a:lnTo>
                      <a:pt x="1932" y="927"/>
                    </a:lnTo>
                    <a:lnTo>
                      <a:pt x="1910" y="925"/>
                    </a:lnTo>
                    <a:lnTo>
                      <a:pt x="1887" y="923"/>
                    </a:lnTo>
                    <a:lnTo>
                      <a:pt x="1865" y="922"/>
                    </a:lnTo>
                    <a:lnTo>
                      <a:pt x="1842" y="923"/>
                    </a:lnTo>
                    <a:lnTo>
                      <a:pt x="1818" y="924"/>
                    </a:lnTo>
                    <a:lnTo>
                      <a:pt x="1795" y="925"/>
                    </a:lnTo>
                    <a:lnTo>
                      <a:pt x="1771" y="927"/>
                    </a:lnTo>
                    <a:lnTo>
                      <a:pt x="1722" y="932"/>
                    </a:lnTo>
                    <a:lnTo>
                      <a:pt x="1674" y="939"/>
                    </a:lnTo>
                    <a:lnTo>
                      <a:pt x="1627" y="943"/>
                    </a:lnTo>
                    <a:lnTo>
                      <a:pt x="1582" y="947"/>
                    </a:lnTo>
                    <a:lnTo>
                      <a:pt x="1559" y="947"/>
                    </a:lnTo>
                    <a:lnTo>
                      <a:pt x="1537" y="947"/>
                    </a:lnTo>
                    <a:lnTo>
                      <a:pt x="1517" y="944"/>
                    </a:lnTo>
                    <a:lnTo>
                      <a:pt x="1497" y="941"/>
                    </a:lnTo>
                    <a:lnTo>
                      <a:pt x="1477" y="938"/>
                    </a:lnTo>
                    <a:lnTo>
                      <a:pt x="1459" y="931"/>
                    </a:lnTo>
                    <a:lnTo>
                      <a:pt x="1442" y="924"/>
                    </a:lnTo>
                    <a:lnTo>
                      <a:pt x="1426" y="915"/>
                    </a:lnTo>
                    <a:lnTo>
                      <a:pt x="1411" y="904"/>
                    </a:lnTo>
                    <a:lnTo>
                      <a:pt x="1397" y="891"/>
                    </a:lnTo>
                    <a:lnTo>
                      <a:pt x="1384" y="875"/>
                    </a:lnTo>
                    <a:lnTo>
                      <a:pt x="1373" y="858"/>
                    </a:lnTo>
                    <a:lnTo>
                      <a:pt x="1363" y="837"/>
                    </a:lnTo>
                    <a:lnTo>
                      <a:pt x="1355" y="815"/>
                    </a:lnTo>
                    <a:lnTo>
                      <a:pt x="1349" y="789"/>
                    </a:lnTo>
                    <a:lnTo>
                      <a:pt x="1344" y="761"/>
                    </a:lnTo>
                    <a:lnTo>
                      <a:pt x="1338" y="749"/>
                    </a:lnTo>
                    <a:lnTo>
                      <a:pt x="1331" y="739"/>
                    </a:lnTo>
                    <a:lnTo>
                      <a:pt x="1324" y="730"/>
                    </a:lnTo>
                    <a:lnTo>
                      <a:pt x="1317" y="723"/>
                    </a:lnTo>
                    <a:lnTo>
                      <a:pt x="1309" y="716"/>
                    </a:lnTo>
                    <a:lnTo>
                      <a:pt x="1302" y="711"/>
                    </a:lnTo>
                    <a:lnTo>
                      <a:pt x="1294" y="707"/>
                    </a:lnTo>
                    <a:lnTo>
                      <a:pt x="1287" y="704"/>
                    </a:lnTo>
                    <a:lnTo>
                      <a:pt x="1279" y="702"/>
                    </a:lnTo>
                    <a:lnTo>
                      <a:pt x="1271" y="701"/>
                    </a:lnTo>
                    <a:lnTo>
                      <a:pt x="1263" y="700"/>
                    </a:lnTo>
                    <a:lnTo>
                      <a:pt x="1255" y="701"/>
                    </a:lnTo>
                    <a:lnTo>
                      <a:pt x="1247" y="702"/>
                    </a:lnTo>
                    <a:lnTo>
                      <a:pt x="1239" y="704"/>
                    </a:lnTo>
                    <a:lnTo>
                      <a:pt x="1231" y="708"/>
                    </a:lnTo>
                    <a:lnTo>
                      <a:pt x="1223" y="711"/>
                    </a:lnTo>
                    <a:lnTo>
                      <a:pt x="1206" y="720"/>
                    </a:lnTo>
                    <a:lnTo>
                      <a:pt x="1191" y="730"/>
                    </a:lnTo>
                    <a:lnTo>
                      <a:pt x="1176" y="742"/>
                    </a:lnTo>
                    <a:lnTo>
                      <a:pt x="1162" y="756"/>
                    </a:lnTo>
                    <a:lnTo>
                      <a:pt x="1149" y="770"/>
                    </a:lnTo>
                    <a:lnTo>
                      <a:pt x="1137" y="784"/>
                    </a:lnTo>
                    <a:lnTo>
                      <a:pt x="1126" y="800"/>
                    </a:lnTo>
                    <a:lnTo>
                      <a:pt x="1116" y="814"/>
                    </a:lnTo>
                    <a:lnTo>
                      <a:pt x="1006" y="931"/>
                    </a:lnTo>
                    <a:lnTo>
                      <a:pt x="0" y="857"/>
                    </a:lnTo>
                    <a:lnTo>
                      <a:pt x="16" y="837"/>
                    </a:lnTo>
                    <a:lnTo>
                      <a:pt x="32" y="818"/>
                    </a:lnTo>
                    <a:lnTo>
                      <a:pt x="47" y="796"/>
                    </a:lnTo>
                    <a:lnTo>
                      <a:pt x="62" y="775"/>
                    </a:lnTo>
                    <a:lnTo>
                      <a:pt x="76" y="753"/>
                    </a:lnTo>
                    <a:lnTo>
                      <a:pt x="91" y="731"/>
                    </a:lnTo>
                    <a:lnTo>
                      <a:pt x="107" y="711"/>
                    </a:lnTo>
                    <a:lnTo>
                      <a:pt x="123" y="690"/>
                    </a:lnTo>
                    <a:lnTo>
                      <a:pt x="139" y="672"/>
                    </a:lnTo>
                    <a:lnTo>
                      <a:pt x="157" y="656"/>
                    </a:lnTo>
                    <a:lnTo>
                      <a:pt x="167" y="649"/>
                    </a:lnTo>
                    <a:lnTo>
                      <a:pt x="177" y="642"/>
                    </a:lnTo>
                    <a:lnTo>
                      <a:pt x="187" y="636"/>
                    </a:lnTo>
                    <a:lnTo>
                      <a:pt x="197" y="631"/>
                    </a:lnTo>
                    <a:lnTo>
                      <a:pt x="208" y="627"/>
                    </a:lnTo>
                    <a:lnTo>
                      <a:pt x="220" y="622"/>
                    </a:lnTo>
                    <a:lnTo>
                      <a:pt x="231" y="620"/>
                    </a:lnTo>
                    <a:lnTo>
                      <a:pt x="244" y="618"/>
                    </a:lnTo>
                    <a:lnTo>
                      <a:pt x="256" y="617"/>
                    </a:lnTo>
                    <a:lnTo>
                      <a:pt x="270" y="618"/>
                    </a:lnTo>
                    <a:lnTo>
                      <a:pt x="284" y="619"/>
                    </a:lnTo>
                    <a:lnTo>
                      <a:pt x="298" y="621"/>
                    </a:lnTo>
                    <a:lnTo>
                      <a:pt x="312" y="623"/>
                    </a:lnTo>
                    <a:lnTo>
                      <a:pt x="326" y="627"/>
                    </a:lnTo>
                    <a:lnTo>
                      <a:pt x="341" y="632"/>
                    </a:lnTo>
                    <a:lnTo>
                      <a:pt x="356" y="638"/>
                    </a:lnTo>
                    <a:lnTo>
                      <a:pt x="370" y="646"/>
                    </a:lnTo>
                    <a:lnTo>
                      <a:pt x="384" y="654"/>
                    </a:lnTo>
                    <a:lnTo>
                      <a:pt x="399" y="663"/>
                    </a:lnTo>
                    <a:lnTo>
                      <a:pt x="413" y="673"/>
                    </a:lnTo>
                    <a:lnTo>
                      <a:pt x="470" y="717"/>
                    </a:lnTo>
                    <a:lnTo>
                      <a:pt x="527" y="758"/>
                    </a:lnTo>
                    <a:lnTo>
                      <a:pt x="540" y="768"/>
                    </a:lnTo>
                    <a:lnTo>
                      <a:pt x="554" y="776"/>
                    </a:lnTo>
                    <a:lnTo>
                      <a:pt x="567" y="782"/>
                    </a:lnTo>
                    <a:lnTo>
                      <a:pt x="580" y="788"/>
                    </a:lnTo>
                    <a:lnTo>
                      <a:pt x="593" y="792"/>
                    </a:lnTo>
                    <a:lnTo>
                      <a:pt x="606" y="795"/>
                    </a:lnTo>
                    <a:lnTo>
                      <a:pt x="618" y="795"/>
                    </a:lnTo>
                    <a:lnTo>
                      <a:pt x="630" y="794"/>
                    </a:lnTo>
                    <a:lnTo>
                      <a:pt x="642" y="791"/>
                    </a:lnTo>
                    <a:lnTo>
                      <a:pt x="654" y="785"/>
                    </a:lnTo>
                    <a:lnTo>
                      <a:pt x="665" y="778"/>
                    </a:lnTo>
                    <a:lnTo>
                      <a:pt x="676" y="767"/>
                    </a:lnTo>
                    <a:lnTo>
                      <a:pt x="688" y="754"/>
                    </a:lnTo>
                    <a:lnTo>
                      <a:pt x="698" y="738"/>
                    </a:lnTo>
                    <a:lnTo>
                      <a:pt x="708" y="718"/>
                    </a:lnTo>
                    <a:lnTo>
                      <a:pt x="717" y="696"/>
                    </a:lnTo>
                    <a:lnTo>
                      <a:pt x="723" y="680"/>
                    </a:lnTo>
                    <a:lnTo>
                      <a:pt x="729" y="663"/>
                    </a:lnTo>
                    <a:lnTo>
                      <a:pt x="736" y="648"/>
                    </a:lnTo>
                    <a:lnTo>
                      <a:pt x="745" y="634"/>
                    </a:lnTo>
                    <a:lnTo>
                      <a:pt x="754" y="620"/>
                    </a:lnTo>
                    <a:lnTo>
                      <a:pt x="764" y="606"/>
                    </a:lnTo>
                    <a:lnTo>
                      <a:pt x="775" y="593"/>
                    </a:lnTo>
                    <a:lnTo>
                      <a:pt x="786" y="581"/>
                    </a:lnTo>
                    <a:lnTo>
                      <a:pt x="810" y="556"/>
                    </a:lnTo>
                    <a:lnTo>
                      <a:pt x="835" y="534"/>
                    </a:lnTo>
                    <a:lnTo>
                      <a:pt x="861" y="511"/>
                    </a:lnTo>
                    <a:lnTo>
                      <a:pt x="888" y="488"/>
                    </a:lnTo>
                    <a:lnTo>
                      <a:pt x="913" y="466"/>
                    </a:lnTo>
                    <a:lnTo>
                      <a:pt x="936" y="442"/>
                    </a:lnTo>
                    <a:lnTo>
                      <a:pt x="947" y="430"/>
                    </a:lnTo>
                    <a:lnTo>
                      <a:pt x="958" y="417"/>
                    </a:lnTo>
                    <a:lnTo>
                      <a:pt x="967" y="404"/>
                    </a:lnTo>
                    <a:lnTo>
                      <a:pt x="976" y="390"/>
                    </a:lnTo>
                    <a:lnTo>
                      <a:pt x="984" y="376"/>
                    </a:lnTo>
                    <a:lnTo>
                      <a:pt x="991" y="362"/>
                    </a:lnTo>
                    <a:lnTo>
                      <a:pt x="996" y="346"/>
                    </a:lnTo>
                    <a:lnTo>
                      <a:pt x="1001" y="330"/>
                    </a:lnTo>
                    <a:lnTo>
                      <a:pt x="1004" y="313"/>
                    </a:lnTo>
                    <a:lnTo>
                      <a:pt x="1006" y="295"/>
                    </a:lnTo>
                    <a:lnTo>
                      <a:pt x="1007" y="276"/>
                    </a:lnTo>
                    <a:lnTo>
                      <a:pt x="1006" y="257"/>
                    </a:lnTo>
                    <a:lnTo>
                      <a:pt x="995" y="247"/>
                    </a:lnTo>
                    <a:lnTo>
                      <a:pt x="984" y="236"/>
                    </a:lnTo>
                    <a:lnTo>
                      <a:pt x="974" y="226"/>
                    </a:lnTo>
                    <a:lnTo>
                      <a:pt x="965" y="215"/>
                    </a:lnTo>
                    <a:lnTo>
                      <a:pt x="956" y="204"/>
                    </a:lnTo>
                    <a:lnTo>
                      <a:pt x="948" y="192"/>
                    </a:lnTo>
                    <a:lnTo>
                      <a:pt x="940" y="180"/>
                    </a:lnTo>
                    <a:lnTo>
                      <a:pt x="933" y="168"/>
                    </a:lnTo>
                    <a:lnTo>
                      <a:pt x="926" y="156"/>
                    </a:lnTo>
                    <a:lnTo>
                      <a:pt x="920" y="145"/>
                    </a:lnTo>
                    <a:lnTo>
                      <a:pt x="914" y="132"/>
                    </a:lnTo>
                    <a:lnTo>
                      <a:pt x="909" y="119"/>
                    </a:lnTo>
                    <a:lnTo>
                      <a:pt x="905" y="106"/>
                    </a:lnTo>
                    <a:lnTo>
                      <a:pt x="902" y="92"/>
                    </a:lnTo>
                    <a:lnTo>
                      <a:pt x="899" y="79"/>
                    </a:lnTo>
                    <a:lnTo>
                      <a:pt x="897" y="65"/>
                    </a:lnTo>
                    <a:lnTo>
                      <a:pt x="1305" y="0"/>
                    </a:lnTo>
                    <a:lnTo>
                      <a:pt x="1953" y="931"/>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9" name="Freeform 120">
                <a:extLst>
                  <a:ext uri="{FF2B5EF4-FFF2-40B4-BE49-F238E27FC236}">
                    <a16:creationId xmlns:a16="http://schemas.microsoft.com/office/drawing/2014/main" id="{4540B948-3301-426B-84E2-8BDB3955D33F}"/>
                  </a:ext>
                </a:extLst>
              </p:cNvPr>
              <p:cNvSpPr>
                <a:spLocks/>
              </p:cNvSpPr>
              <p:nvPr/>
            </p:nvSpPr>
            <p:spPr bwMode="auto">
              <a:xfrm>
                <a:off x="3849" y="2648"/>
                <a:ext cx="67" cy="59"/>
              </a:xfrm>
              <a:custGeom>
                <a:avLst/>
                <a:gdLst>
                  <a:gd name="T0" fmla="*/ 0 w 464"/>
                  <a:gd name="T1" fmla="*/ 0 h 652"/>
                  <a:gd name="T2" fmla="*/ 0 w 464"/>
                  <a:gd name="T3" fmla="*/ 0 h 652"/>
                  <a:gd name="T4" fmla="*/ 0 w 464"/>
                  <a:gd name="T5" fmla="*/ 0 h 652"/>
                  <a:gd name="T6" fmla="*/ 0 w 464"/>
                  <a:gd name="T7" fmla="*/ 0 h 652"/>
                  <a:gd name="T8" fmla="*/ 0 w 464"/>
                  <a:gd name="T9" fmla="*/ 0 h 652"/>
                  <a:gd name="T10" fmla="*/ 0 w 464"/>
                  <a:gd name="T11" fmla="*/ 0 h 652"/>
                  <a:gd name="T12" fmla="*/ 0 w 464"/>
                  <a:gd name="T13" fmla="*/ 0 h 652"/>
                  <a:gd name="T14" fmla="*/ 0 w 464"/>
                  <a:gd name="T15" fmla="*/ 0 h 652"/>
                  <a:gd name="T16" fmla="*/ 0 w 464"/>
                  <a:gd name="T17" fmla="*/ 0 h 652"/>
                  <a:gd name="T18" fmla="*/ 0 w 464"/>
                  <a:gd name="T19" fmla="*/ 0 h 652"/>
                  <a:gd name="T20" fmla="*/ 0 w 464"/>
                  <a:gd name="T21" fmla="*/ 0 h 652"/>
                  <a:gd name="T22" fmla="*/ 0 w 464"/>
                  <a:gd name="T23" fmla="*/ 0 h 652"/>
                  <a:gd name="T24" fmla="*/ 0 w 464"/>
                  <a:gd name="T25" fmla="*/ 0 h 652"/>
                  <a:gd name="T26" fmla="*/ 0 w 464"/>
                  <a:gd name="T27" fmla="*/ 0 h 652"/>
                  <a:gd name="T28" fmla="*/ 0 w 464"/>
                  <a:gd name="T29" fmla="*/ 0 h 652"/>
                  <a:gd name="T30" fmla="*/ 0 w 464"/>
                  <a:gd name="T31" fmla="*/ 0 h 652"/>
                  <a:gd name="T32" fmla="*/ 0 w 464"/>
                  <a:gd name="T33" fmla="*/ 0 h 652"/>
                  <a:gd name="T34" fmla="*/ 0 w 464"/>
                  <a:gd name="T35" fmla="*/ 0 h 652"/>
                  <a:gd name="T36" fmla="*/ 0 w 464"/>
                  <a:gd name="T37" fmla="*/ 0 h 652"/>
                  <a:gd name="T38" fmla="*/ 0 w 464"/>
                  <a:gd name="T39" fmla="*/ 0 h 652"/>
                  <a:gd name="T40" fmla="*/ 0 w 464"/>
                  <a:gd name="T41" fmla="*/ 0 h 652"/>
                  <a:gd name="T42" fmla="*/ 0 w 464"/>
                  <a:gd name="T43" fmla="*/ 0 h 652"/>
                  <a:gd name="T44" fmla="*/ 0 w 464"/>
                  <a:gd name="T45" fmla="*/ 0 h 652"/>
                  <a:gd name="T46" fmla="*/ 0 w 464"/>
                  <a:gd name="T47" fmla="*/ 0 h 652"/>
                  <a:gd name="T48" fmla="*/ 0 w 464"/>
                  <a:gd name="T49" fmla="*/ 0 h 652"/>
                  <a:gd name="T50" fmla="*/ 0 w 464"/>
                  <a:gd name="T51" fmla="*/ 0 h 652"/>
                  <a:gd name="T52" fmla="*/ 0 w 464"/>
                  <a:gd name="T53" fmla="*/ 0 h 652"/>
                  <a:gd name="T54" fmla="*/ 0 w 464"/>
                  <a:gd name="T55" fmla="*/ 0 h 652"/>
                  <a:gd name="T56" fmla="*/ 0 w 464"/>
                  <a:gd name="T57" fmla="*/ 0 h 652"/>
                  <a:gd name="T58" fmla="*/ 0 w 464"/>
                  <a:gd name="T59" fmla="*/ 0 h 652"/>
                  <a:gd name="T60" fmla="*/ 0 w 464"/>
                  <a:gd name="T61" fmla="*/ 0 h 652"/>
                  <a:gd name="T62" fmla="*/ 0 w 464"/>
                  <a:gd name="T63" fmla="*/ 0 h 652"/>
                  <a:gd name="T64" fmla="*/ 0 w 464"/>
                  <a:gd name="T65" fmla="*/ 0 h 652"/>
                  <a:gd name="T66" fmla="*/ 0 w 464"/>
                  <a:gd name="T67" fmla="*/ 0 h 652"/>
                  <a:gd name="T68" fmla="*/ 0 w 464"/>
                  <a:gd name="T69" fmla="*/ 0 h 652"/>
                  <a:gd name="T70" fmla="*/ 0 w 464"/>
                  <a:gd name="T71" fmla="*/ 0 h 652"/>
                  <a:gd name="T72" fmla="*/ 0 w 464"/>
                  <a:gd name="T73" fmla="*/ 0 h 652"/>
                  <a:gd name="T74" fmla="*/ 0 w 464"/>
                  <a:gd name="T75" fmla="*/ 0 h 652"/>
                  <a:gd name="T76" fmla="*/ 0 w 464"/>
                  <a:gd name="T77" fmla="*/ 0 h 652"/>
                  <a:gd name="T78" fmla="*/ 0 w 464"/>
                  <a:gd name="T79" fmla="*/ 0 h 652"/>
                  <a:gd name="T80" fmla="*/ 0 w 464"/>
                  <a:gd name="T81" fmla="*/ 0 h 652"/>
                  <a:gd name="T82" fmla="*/ 0 w 464"/>
                  <a:gd name="T83" fmla="*/ 0 h 652"/>
                  <a:gd name="T84" fmla="*/ 0 w 464"/>
                  <a:gd name="T85" fmla="*/ 0 h 652"/>
                  <a:gd name="T86" fmla="*/ 0 w 464"/>
                  <a:gd name="T87" fmla="*/ 0 h 652"/>
                  <a:gd name="T88" fmla="*/ 0 w 464"/>
                  <a:gd name="T89" fmla="*/ 0 h 652"/>
                  <a:gd name="T90" fmla="*/ 0 w 464"/>
                  <a:gd name="T91" fmla="*/ 0 h 652"/>
                  <a:gd name="T92" fmla="*/ 0 w 464"/>
                  <a:gd name="T93" fmla="*/ 0 h 652"/>
                  <a:gd name="T94" fmla="*/ 0 w 464"/>
                  <a:gd name="T95" fmla="*/ 0 h 652"/>
                  <a:gd name="T96" fmla="*/ 0 w 464"/>
                  <a:gd name="T97" fmla="*/ 0 h 652"/>
                  <a:gd name="T98" fmla="*/ 0 w 464"/>
                  <a:gd name="T99" fmla="*/ 0 h 652"/>
                  <a:gd name="T100" fmla="*/ 0 w 464"/>
                  <a:gd name="T101" fmla="*/ 0 h 6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64" h="652">
                    <a:moveTo>
                      <a:pt x="464" y="428"/>
                    </a:moveTo>
                    <a:lnTo>
                      <a:pt x="447" y="425"/>
                    </a:lnTo>
                    <a:lnTo>
                      <a:pt x="430" y="425"/>
                    </a:lnTo>
                    <a:lnTo>
                      <a:pt x="414" y="427"/>
                    </a:lnTo>
                    <a:lnTo>
                      <a:pt x="399" y="432"/>
                    </a:lnTo>
                    <a:lnTo>
                      <a:pt x="384" y="438"/>
                    </a:lnTo>
                    <a:lnTo>
                      <a:pt x="369" y="447"/>
                    </a:lnTo>
                    <a:lnTo>
                      <a:pt x="355" y="456"/>
                    </a:lnTo>
                    <a:lnTo>
                      <a:pt x="342" y="468"/>
                    </a:lnTo>
                    <a:lnTo>
                      <a:pt x="329" y="481"/>
                    </a:lnTo>
                    <a:lnTo>
                      <a:pt x="316" y="495"/>
                    </a:lnTo>
                    <a:lnTo>
                      <a:pt x="303" y="509"/>
                    </a:lnTo>
                    <a:lnTo>
                      <a:pt x="291" y="525"/>
                    </a:lnTo>
                    <a:lnTo>
                      <a:pt x="268" y="555"/>
                    </a:lnTo>
                    <a:lnTo>
                      <a:pt x="245" y="584"/>
                    </a:lnTo>
                    <a:lnTo>
                      <a:pt x="234" y="598"/>
                    </a:lnTo>
                    <a:lnTo>
                      <a:pt x="223" y="610"/>
                    </a:lnTo>
                    <a:lnTo>
                      <a:pt x="212" y="622"/>
                    </a:lnTo>
                    <a:lnTo>
                      <a:pt x="201" y="632"/>
                    </a:lnTo>
                    <a:lnTo>
                      <a:pt x="190" y="640"/>
                    </a:lnTo>
                    <a:lnTo>
                      <a:pt x="179" y="646"/>
                    </a:lnTo>
                    <a:lnTo>
                      <a:pt x="168" y="650"/>
                    </a:lnTo>
                    <a:lnTo>
                      <a:pt x="157" y="652"/>
                    </a:lnTo>
                    <a:lnTo>
                      <a:pt x="145" y="651"/>
                    </a:lnTo>
                    <a:lnTo>
                      <a:pt x="133" y="647"/>
                    </a:lnTo>
                    <a:lnTo>
                      <a:pt x="120" y="639"/>
                    </a:lnTo>
                    <a:lnTo>
                      <a:pt x="108" y="628"/>
                    </a:lnTo>
                    <a:lnTo>
                      <a:pt x="96" y="614"/>
                    </a:lnTo>
                    <a:lnTo>
                      <a:pt x="83" y="596"/>
                    </a:lnTo>
                    <a:lnTo>
                      <a:pt x="70" y="573"/>
                    </a:lnTo>
                    <a:lnTo>
                      <a:pt x="56" y="546"/>
                    </a:lnTo>
                    <a:lnTo>
                      <a:pt x="55" y="533"/>
                    </a:lnTo>
                    <a:lnTo>
                      <a:pt x="53" y="520"/>
                    </a:lnTo>
                    <a:lnTo>
                      <a:pt x="49" y="508"/>
                    </a:lnTo>
                    <a:lnTo>
                      <a:pt x="44" y="496"/>
                    </a:lnTo>
                    <a:lnTo>
                      <a:pt x="32" y="475"/>
                    </a:lnTo>
                    <a:lnTo>
                      <a:pt x="20" y="454"/>
                    </a:lnTo>
                    <a:lnTo>
                      <a:pt x="14" y="443"/>
                    </a:lnTo>
                    <a:lnTo>
                      <a:pt x="9" y="433"/>
                    </a:lnTo>
                    <a:lnTo>
                      <a:pt x="5" y="422"/>
                    </a:lnTo>
                    <a:lnTo>
                      <a:pt x="2" y="410"/>
                    </a:lnTo>
                    <a:lnTo>
                      <a:pt x="0" y="397"/>
                    </a:lnTo>
                    <a:lnTo>
                      <a:pt x="0" y="384"/>
                    </a:lnTo>
                    <a:lnTo>
                      <a:pt x="2" y="369"/>
                    </a:lnTo>
                    <a:lnTo>
                      <a:pt x="6" y="354"/>
                    </a:lnTo>
                    <a:lnTo>
                      <a:pt x="12" y="344"/>
                    </a:lnTo>
                    <a:lnTo>
                      <a:pt x="19" y="335"/>
                    </a:lnTo>
                    <a:lnTo>
                      <a:pt x="26" y="328"/>
                    </a:lnTo>
                    <a:lnTo>
                      <a:pt x="33" y="320"/>
                    </a:lnTo>
                    <a:lnTo>
                      <a:pt x="49" y="307"/>
                    </a:lnTo>
                    <a:lnTo>
                      <a:pt x="66" y="295"/>
                    </a:lnTo>
                    <a:lnTo>
                      <a:pt x="82" y="282"/>
                    </a:lnTo>
                    <a:lnTo>
                      <a:pt x="98" y="269"/>
                    </a:lnTo>
                    <a:lnTo>
                      <a:pt x="106" y="262"/>
                    </a:lnTo>
                    <a:lnTo>
                      <a:pt x="113" y="254"/>
                    </a:lnTo>
                    <a:lnTo>
                      <a:pt x="119" y="246"/>
                    </a:lnTo>
                    <a:lnTo>
                      <a:pt x="125" y="236"/>
                    </a:lnTo>
                    <a:lnTo>
                      <a:pt x="138" y="254"/>
                    </a:lnTo>
                    <a:lnTo>
                      <a:pt x="148" y="275"/>
                    </a:lnTo>
                    <a:lnTo>
                      <a:pt x="157" y="295"/>
                    </a:lnTo>
                    <a:lnTo>
                      <a:pt x="165" y="316"/>
                    </a:lnTo>
                    <a:lnTo>
                      <a:pt x="178" y="360"/>
                    </a:lnTo>
                    <a:lnTo>
                      <a:pt x="189" y="404"/>
                    </a:lnTo>
                    <a:lnTo>
                      <a:pt x="196" y="425"/>
                    </a:lnTo>
                    <a:lnTo>
                      <a:pt x="203" y="446"/>
                    </a:lnTo>
                    <a:lnTo>
                      <a:pt x="210" y="465"/>
                    </a:lnTo>
                    <a:lnTo>
                      <a:pt x="220" y="485"/>
                    </a:lnTo>
                    <a:lnTo>
                      <a:pt x="225" y="493"/>
                    </a:lnTo>
                    <a:lnTo>
                      <a:pt x="230" y="502"/>
                    </a:lnTo>
                    <a:lnTo>
                      <a:pt x="236" y="511"/>
                    </a:lnTo>
                    <a:lnTo>
                      <a:pt x="243" y="519"/>
                    </a:lnTo>
                    <a:lnTo>
                      <a:pt x="250" y="527"/>
                    </a:lnTo>
                    <a:lnTo>
                      <a:pt x="258" y="533"/>
                    </a:lnTo>
                    <a:lnTo>
                      <a:pt x="266" y="541"/>
                    </a:lnTo>
                    <a:lnTo>
                      <a:pt x="275" y="546"/>
                    </a:lnTo>
                    <a:lnTo>
                      <a:pt x="277" y="530"/>
                    </a:lnTo>
                    <a:lnTo>
                      <a:pt x="277" y="514"/>
                    </a:lnTo>
                    <a:lnTo>
                      <a:pt x="276" y="496"/>
                    </a:lnTo>
                    <a:lnTo>
                      <a:pt x="273" y="479"/>
                    </a:lnTo>
                    <a:lnTo>
                      <a:pt x="269" y="462"/>
                    </a:lnTo>
                    <a:lnTo>
                      <a:pt x="265" y="445"/>
                    </a:lnTo>
                    <a:lnTo>
                      <a:pt x="259" y="426"/>
                    </a:lnTo>
                    <a:lnTo>
                      <a:pt x="253" y="409"/>
                    </a:lnTo>
                    <a:lnTo>
                      <a:pt x="224" y="335"/>
                    </a:lnTo>
                    <a:lnTo>
                      <a:pt x="197" y="262"/>
                    </a:lnTo>
                    <a:lnTo>
                      <a:pt x="191" y="244"/>
                    </a:lnTo>
                    <a:lnTo>
                      <a:pt x="187" y="225"/>
                    </a:lnTo>
                    <a:lnTo>
                      <a:pt x="183" y="207"/>
                    </a:lnTo>
                    <a:lnTo>
                      <a:pt x="181" y="190"/>
                    </a:lnTo>
                    <a:lnTo>
                      <a:pt x="180" y="172"/>
                    </a:lnTo>
                    <a:lnTo>
                      <a:pt x="181" y="154"/>
                    </a:lnTo>
                    <a:lnTo>
                      <a:pt x="183" y="138"/>
                    </a:lnTo>
                    <a:lnTo>
                      <a:pt x="187" y="120"/>
                    </a:lnTo>
                    <a:lnTo>
                      <a:pt x="193" y="104"/>
                    </a:lnTo>
                    <a:lnTo>
                      <a:pt x="201" y="88"/>
                    </a:lnTo>
                    <a:lnTo>
                      <a:pt x="212" y="73"/>
                    </a:lnTo>
                    <a:lnTo>
                      <a:pt x="225" y="57"/>
                    </a:lnTo>
                    <a:lnTo>
                      <a:pt x="240" y="43"/>
                    </a:lnTo>
                    <a:lnTo>
                      <a:pt x="259" y="27"/>
                    </a:lnTo>
                    <a:lnTo>
                      <a:pt x="280" y="13"/>
                    </a:lnTo>
                    <a:lnTo>
                      <a:pt x="305" y="0"/>
                    </a:lnTo>
                    <a:lnTo>
                      <a:pt x="464" y="428"/>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0" name="Freeform 121">
                <a:extLst>
                  <a:ext uri="{FF2B5EF4-FFF2-40B4-BE49-F238E27FC236}">
                    <a16:creationId xmlns:a16="http://schemas.microsoft.com/office/drawing/2014/main" id="{92E38E7F-29C0-4EF2-BE03-24D8B0F98185}"/>
                  </a:ext>
                </a:extLst>
              </p:cNvPr>
              <p:cNvSpPr>
                <a:spLocks/>
              </p:cNvSpPr>
              <p:nvPr/>
            </p:nvSpPr>
            <p:spPr bwMode="auto">
              <a:xfrm>
                <a:off x="3825" y="2650"/>
                <a:ext cx="12" cy="5"/>
              </a:xfrm>
              <a:custGeom>
                <a:avLst/>
                <a:gdLst>
                  <a:gd name="T0" fmla="*/ 0 w 83"/>
                  <a:gd name="T1" fmla="*/ 0 h 57"/>
                  <a:gd name="T2" fmla="*/ 0 w 83"/>
                  <a:gd name="T3" fmla="*/ 0 h 57"/>
                  <a:gd name="T4" fmla="*/ 0 w 83"/>
                  <a:gd name="T5" fmla="*/ 0 h 57"/>
                  <a:gd name="T6" fmla="*/ 0 w 83"/>
                  <a:gd name="T7" fmla="*/ 0 h 57"/>
                  <a:gd name="T8" fmla="*/ 0 w 83"/>
                  <a:gd name="T9" fmla="*/ 0 h 57"/>
                  <a:gd name="T10" fmla="*/ 0 w 83"/>
                  <a:gd name="T11" fmla="*/ 0 h 57"/>
                  <a:gd name="T12" fmla="*/ 0 w 83"/>
                  <a:gd name="T13" fmla="*/ 0 h 57"/>
                  <a:gd name="T14" fmla="*/ 0 w 83"/>
                  <a:gd name="T15" fmla="*/ 0 h 57"/>
                  <a:gd name="T16" fmla="*/ 0 w 83"/>
                  <a:gd name="T17" fmla="*/ 0 h 57"/>
                  <a:gd name="T18" fmla="*/ 0 w 83"/>
                  <a:gd name="T19" fmla="*/ 0 h 57"/>
                  <a:gd name="T20" fmla="*/ 0 w 83"/>
                  <a:gd name="T21" fmla="*/ 0 h 57"/>
                  <a:gd name="T22" fmla="*/ 0 w 83"/>
                  <a:gd name="T23" fmla="*/ 0 h 57"/>
                  <a:gd name="T24" fmla="*/ 0 w 83"/>
                  <a:gd name="T25" fmla="*/ 0 h 57"/>
                  <a:gd name="T26" fmla="*/ 0 w 83"/>
                  <a:gd name="T27" fmla="*/ 0 h 57"/>
                  <a:gd name="T28" fmla="*/ 0 w 83"/>
                  <a:gd name="T29" fmla="*/ 0 h 57"/>
                  <a:gd name="T30" fmla="*/ 0 w 83"/>
                  <a:gd name="T31" fmla="*/ 0 h 57"/>
                  <a:gd name="T32" fmla="*/ 0 w 83"/>
                  <a:gd name="T33" fmla="*/ 0 h 57"/>
                  <a:gd name="T34" fmla="*/ 0 w 83"/>
                  <a:gd name="T35" fmla="*/ 0 h 57"/>
                  <a:gd name="T36" fmla="*/ 0 w 83"/>
                  <a:gd name="T37" fmla="*/ 0 h 57"/>
                  <a:gd name="T38" fmla="*/ 0 w 83"/>
                  <a:gd name="T39" fmla="*/ 0 h 57"/>
                  <a:gd name="T40" fmla="*/ 0 w 83"/>
                  <a:gd name="T41" fmla="*/ 0 h 57"/>
                  <a:gd name="T42" fmla="*/ 0 w 83"/>
                  <a:gd name="T43" fmla="*/ 0 h 57"/>
                  <a:gd name="T44" fmla="*/ 0 w 83"/>
                  <a:gd name="T45" fmla="*/ 0 h 57"/>
                  <a:gd name="T46" fmla="*/ 0 w 83"/>
                  <a:gd name="T47" fmla="*/ 0 h 57"/>
                  <a:gd name="T48" fmla="*/ 0 w 83"/>
                  <a:gd name="T49" fmla="*/ 0 h 57"/>
                  <a:gd name="T50" fmla="*/ 0 w 83"/>
                  <a:gd name="T51" fmla="*/ 0 h 57"/>
                  <a:gd name="T52" fmla="*/ 0 w 83"/>
                  <a:gd name="T53" fmla="*/ 0 h 57"/>
                  <a:gd name="T54" fmla="*/ 0 w 83"/>
                  <a:gd name="T55" fmla="*/ 0 h 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57">
                    <a:moveTo>
                      <a:pt x="83" y="22"/>
                    </a:moveTo>
                    <a:lnTo>
                      <a:pt x="83" y="53"/>
                    </a:lnTo>
                    <a:lnTo>
                      <a:pt x="76" y="55"/>
                    </a:lnTo>
                    <a:lnTo>
                      <a:pt x="68" y="56"/>
                    </a:lnTo>
                    <a:lnTo>
                      <a:pt x="59" y="57"/>
                    </a:lnTo>
                    <a:lnTo>
                      <a:pt x="51" y="57"/>
                    </a:lnTo>
                    <a:lnTo>
                      <a:pt x="43" y="56"/>
                    </a:lnTo>
                    <a:lnTo>
                      <a:pt x="35" y="55"/>
                    </a:lnTo>
                    <a:lnTo>
                      <a:pt x="28" y="53"/>
                    </a:lnTo>
                    <a:lnTo>
                      <a:pt x="21" y="51"/>
                    </a:lnTo>
                    <a:lnTo>
                      <a:pt x="15" y="48"/>
                    </a:lnTo>
                    <a:lnTo>
                      <a:pt x="10" y="43"/>
                    </a:lnTo>
                    <a:lnTo>
                      <a:pt x="5" y="38"/>
                    </a:lnTo>
                    <a:lnTo>
                      <a:pt x="2" y="32"/>
                    </a:lnTo>
                    <a:lnTo>
                      <a:pt x="0" y="26"/>
                    </a:lnTo>
                    <a:lnTo>
                      <a:pt x="0" y="18"/>
                    </a:lnTo>
                    <a:lnTo>
                      <a:pt x="1" y="10"/>
                    </a:lnTo>
                    <a:lnTo>
                      <a:pt x="4" y="0"/>
                    </a:lnTo>
                    <a:lnTo>
                      <a:pt x="15" y="2"/>
                    </a:lnTo>
                    <a:lnTo>
                      <a:pt x="26" y="3"/>
                    </a:lnTo>
                    <a:lnTo>
                      <a:pt x="37" y="3"/>
                    </a:lnTo>
                    <a:lnTo>
                      <a:pt x="47" y="2"/>
                    </a:lnTo>
                    <a:lnTo>
                      <a:pt x="57" y="3"/>
                    </a:lnTo>
                    <a:lnTo>
                      <a:pt x="67" y="6"/>
                    </a:lnTo>
                    <a:lnTo>
                      <a:pt x="71" y="9"/>
                    </a:lnTo>
                    <a:lnTo>
                      <a:pt x="75" y="12"/>
                    </a:lnTo>
                    <a:lnTo>
                      <a:pt x="79" y="16"/>
                    </a:lnTo>
                    <a:lnTo>
                      <a:pt x="8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1" name="Freeform 122">
                <a:extLst>
                  <a:ext uri="{FF2B5EF4-FFF2-40B4-BE49-F238E27FC236}">
                    <a16:creationId xmlns:a16="http://schemas.microsoft.com/office/drawing/2014/main" id="{282083AB-3B17-4E40-AFCE-15B4F1400B9B}"/>
                  </a:ext>
                </a:extLst>
              </p:cNvPr>
              <p:cNvSpPr>
                <a:spLocks/>
              </p:cNvSpPr>
              <p:nvPr/>
            </p:nvSpPr>
            <p:spPr bwMode="auto">
              <a:xfrm>
                <a:off x="4892" y="2650"/>
                <a:ext cx="74" cy="32"/>
              </a:xfrm>
              <a:custGeom>
                <a:avLst/>
                <a:gdLst>
                  <a:gd name="T0" fmla="*/ 0 w 521"/>
                  <a:gd name="T1" fmla="*/ 0 h 354"/>
                  <a:gd name="T2" fmla="*/ 0 w 521"/>
                  <a:gd name="T3" fmla="*/ 0 h 354"/>
                  <a:gd name="T4" fmla="*/ 0 w 521"/>
                  <a:gd name="T5" fmla="*/ 0 h 354"/>
                  <a:gd name="T6" fmla="*/ 0 w 521"/>
                  <a:gd name="T7" fmla="*/ 0 h 354"/>
                  <a:gd name="T8" fmla="*/ 0 w 521"/>
                  <a:gd name="T9" fmla="*/ 0 h 354"/>
                  <a:gd name="T10" fmla="*/ 0 w 521"/>
                  <a:gd name="T11" fmla="*/ 0 h 354"/>
                  <a:gd name="T12" fmla="*/ 0 w 521"/>
                  <a:gd name="T13" fmla="*/ 0 h 354"/>
                  <a:gd name="T14" fmla="*/ 0 w 521"/>
                  <a:gd name="T15" fmla="*/ 0 h 354"/>
                  <a:gd name="T16" fmla="*/ 0 w 521"/>
                  <a:gd name="T17" fmla="*/ 0 h 354"/>
                  <a:gd name="T18" fmla="*/ 0 w 521"/>
                  <a:gd name="T19" fmla="*/ 0 h 354"/>
                  <a:gd name="T20" fmla="*/ 0 w 521"/>
                  <a:gd name="T21" fmla="*/ 0 h 354"/>
                  <a:gd name="T22" fmla="*/ 0 w 521"/>
                  <a:gd name="T23" fmla="*/ 0 h 354"/>
                  <a:gd name="T24" fmla="*/ 0 w 521"/>
                  <a:gd name="T25" fmla="*/ 0 h 354"/>
                  <a:gd name="T26" fmla="*/ 0 w 521"/>
                  <a:gd name="T27" fmla="*/ 0 h 354"/>
                  <a:gd name="T28" fmla="*/ 0 w 521"/>
                  <a:gd name="T29" fmla="*/ 0 h 354"/>
                  <a:gd name="T30" fmla="*/ 0 w 521"/>
                  <a:gd name="T31" fmla="*/ 0 h 354"/>
                  <a:gd name="T32" fmla="*/ 0 w 521"/>
                  <a:gd name="T33" fmla="*/ 0 h 354"/>
                  <a:gd name="T34" fmla="*/ 0 w 521"/>
                  <a:gd name="T35" fmla="*/ 0 h 354"/>
                  <a:gd name="T36" fmla="*/ 0 w 521"/>
                  <a:gd name="T37" fmla="*/ 0 h 354"/>
                  <a:gd name="T38" fmla="*/ 0 w 521"/>
                  <a:gd name="T39" fmla="*/ 0 h 354"/>
                  <a:gd name="T40" fmla="*/ 0 w 521"/>
                  <a:gd name="T41" fmla="*/ 0 h 354"/>
                  <a:gd name="T42" fmla="*/ 0 w 521"/>
                  <a:gd name="T43" fmla="*/ 0 h 354"/>
                  <a:gd name="T44" fmla="*/ 0 w 521"/>
                  <a:gd name="T45" fmla="*/ 0 h 354"/>
                  <a:gd name="T46" fmla="*/ 0 w 521"/>
                  <a:gd name="T47" fmla="*/ 0 h 354"/>
                  <a:gd name="T48" fmla="*/ 0 w 521"/>
                  <a:gd name="T49" fmla="*/ 0 h 354"/>
                  <a:gd name="T50" fmla="*/ 0 w 521"/>
                  <a:gd name="T51" fmla="*/ 0 h 354"/>
                  <a:gd name="T52" fmla="*/ 0 w 521"/>
                  <a:gd name="T53" fmla="*/ 0 h 354"/>
                  <a:gd name="T54" fmla="*/ 0 w 521"/>
                  <a:gd name="T55" fmla="*/ 0 h 354"/>
                  <a:gd name="T56" fmla="*/ 0 w 521"/>
                  <a:gd name="T57" fmla="*/ 0 h 354"/>
                  <a:gd name="T58" fmla="*/ 0 w 521"/>
                  <a:gd name="T59" fmla="*/ 0 h 354"/>
                  <a:gd name="T60" fmla="*/ 0 w 521"/>
                  <a:gd name="T61" fmla="*/ 0 h 354"/>
                  <a:gd name="T62" fmla="*/ 0 w 521"/>
                  <a:gd name="T63" fmla="*/ 0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21" h="354">
                    <a:moveTo>
                      <a:pt x="521" y="44"/>
                    </a:moveTo>
                    <a:lnTo>
                      <a:pt x="511" y="57"/>
                    </a:lnTo>
                    <a:lnTo>
                      <a:pt x="501" y="71"/>
                    </a:lnTo>
                    <a:lnTo>
                      <a:pt x="490" y="85"/>
                    </a:lnTo>
                    <a:lnTo>
                      <a:pt x="479" y="98"/>
                    </a:lnTo>
                    <a:lnTo>
                      <a:pt x="467" y="111"/>
                    </a:lnTo>
                    <a:lnTo>
                      <a:pt x="454" y="123"/>
                    </a:lnTo>
                    <a:lnTo>
                      <a:pt x="441" y="136"/>
                    </a:lnTo>
                    <a:lnTo>
                      <a:pt x="428" y="148"/>
                    </a:lnTo>
                    <a:lnTo>
                      <a:pt x="400" y="172"/>
                    </a:lnTo>
                    <a:lnTo>
                      <a:pt x="369" y="193"/>
                    </a:lnTo>
                    <a:lnTo>
                      <a:pt x="338" y="215"/>
                    </a:lnTo>
                    <a:lnTo>
                      <a:pt x="305" y="236"/>
                    </a:lnTo>
                    <a:lnTo>
                      <a:pt x="272" y="254"/>
                    </a:lnTo>
                    <a:lnTo>
                      <a:pt x="238" y="272"/>
                    </a:lnTo>
                    <a:lnTo>
                      <a:pt x="202" y="288"/>
                    </a:lnTo>
                    <a:lnTo>
                      <a:pt x="166" y="305"/>
                    </a:lnTo>
                    <a:lnTo>
                      <a:pt x="130" y="319"/>
                    </a:lnTo>
                    <a:lnTo>
                      <a:pt x="95" y="332"/>
                    </a:lnTo>
                    <a:lnTo>
                      <a:pt x="59" y="344"/>
                    </a:lnTo>
                    <a:lnTo>
                      <a:pt x="22" y="354"/>
                    </a:lnTo>
                    <a:lnTo>
                      <a:pt x="13" y="324"/>
                    </a:lnTo>
                    <a:lnTo>
                      <a:pt x="6" y="298"/>
                    </a:lnTo>
                    <a:lnTo>
                      <a:pt x="3" y="286"/>
                    </a:lnTo>
                    <a:lnTo>
                      <a:pt x="1" y="274"/>
                    </a:lnTo>
                    <a:lnTo>
                      <a:pt x="0" y="264"/>
                    </a:lnTo>
                    <a:lnTo>
                      <a:pt x="0" y="253"/>
                    </a:lnTo>
                    <a:lnTo>
                      <a:pt x="0" y="242"/>
                    </a:lnTo>
                    <a:lnTo>
                      <a:pt x="1" y="230"/>
                    </a:lnTo>
                    <a:lnTo>
                      <a:pt x="3" y="218"/>
                    </a:lnTo>
                    <a:lnTo>
                      <a:pt x="6" y="206"/>
                    </a:lnTo>
                    <a:lnTo>
                      <a:pt x="13" y="180"/>
                    </a:lnTo>
                    <a:lnTo>
                      <a:pt x="22" y="151"/>
                    </a:lnTo>
                    <a:lnTo>
                      <a:pt x="35" y="137"/>
                    </a:lnTo>
                    <a:lnTo>
                      <a:pt x="47" y="124"/>
                    </a:lnTo>
                    <a:lnTo>
                      <a:pt x="59" y="111"/>
                    </a:lnTo>
                    <a:lnTo>
                      <a:pt x="72" y="99"/>
                    </a:lnTo>
                    <a:lnTo>
                      <a:pt x="86" y="89"/>
                    </a:lnTo>
                    <a:lnTo>
                      <a:pt x="100" y="78"/>
                    </a:lnTo>
                    <a:lnTo>
                      <a:pt x="114" y="68"/>
                    </a:lnTo>
                    <a:lnTo>
                      <a:pt x="129" y="59"/>
                    </a:lnTo>
                    <a:lnTo>
                      <a:pt x="144" y="51"/>
                    </a:lnTo>
                    <a:lnTo>
                      <a:pt x="159" y="42"/>
                    </a:lnTo>
                    <a:lnTo>
                      <a:pt x="175" y="36"/>
                    </a:lnTo>
                    <a:lnTo>
                      <a:pt x="191" y="29"/>
                    </a:lnTo>
                    <a:lnTo>
                      <a:pt x="208" y="23"/>
                    </a:lnTo>
                    <a:lnTo>
                      <a:pt x="224" y="17"/>
                    </a:lnTo>
                    <a:lnTo>
                      <a:pt x="240" y="13"/>
                    </a:lnTo>
                    <a:lnTo>
                      <a:pt x="257" y="9"/>
                    </a:lnTo>
                    <a:lnTo>
                      <a:pt x="274" y="5"/>
                    </a:lnTo>
                    <a:lnTo>
                      <a:pt x="291" y="3"/>
                    </a:lnTo>
                    <a:lnTo>
                      <a:pt x="308" y="2"/>
                    </a:lnTo>
                    <a:lnTo>
                      <a:pt x="325" y="1"/>
                    </a:lnTo>
                    <a:lnTo>
                      <a:pt x="342" y="0"/>
                    </a:lnTo>
                    <a:lnTo>
                      <a:pt x="358" y="1"/>
                    </a:lnTo>
                    <a:lnTo>
                      <a:pt x="375" y="2"/>
                    </a:lnTo>
                    <a:lnTo>
                      <a:pt x="393" y="3"/>
                    </a:lnTo>
                    <a:lnTo>
                      <a:pt x="410" y="5"/>
                    </a:lnTo>
                    <a:lnTo>
                      <a:pt x="426" y="9"/>
                    </a:lnTo>
                    <a:lnTo>
                      <a:pt x="443" y="13"/>
                    </a:lnTo>
                    <a:lnTo>
                      <a:pt x="459" y="17"/>
                    </a:lnTo>
                    <a:lnTo>
                      <a:pt x="475" y="23"/>
                    </a:lnTo>
                    <a:lnTo>
                      <a:pt x="490" y="29"/>
                    </a:lnTo>
                    <a:lnTo>
                      <a:pt x="506" y="37"/>
                    </a:lnTo>
                    <a:lnTo>
                      <a:pt x="521" y="4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2" name="Freeform 123">
                <a:extLst>
                  <a:ext uri="{FF2B5EF4-FFF2-40B4-BE49-F238E27FC236}">
                    <a16:creationId xmlns:a16="http://schemas.microsoft.com/office/drawing/2014/main" id="{31747131-1BB2-4868-9BA1-FE4E167E1D57}"/>
                  </a:ext>
                </a:extLst>
              </p:cNvPr>
              <p:cNvSpPr>
                <a:spLocks/>
              </p:cNvSpPr>
              <p:nvPr/>
            </p:nvSpPr>
            <p:spPr bwMode="auto">
              <a:xfrm>
                <a:off x="3706" y="2657"/>
                <a:ext cx="10" cy="6"/>
              </a:xfrm>
              <a:custGeom>
                <a:avLst/>
                <a:gdLst>
                  <a:gd name="T0" fmla="*/ 0 w 69"/>
                  <a:gd name="T1" fmla="*/ 0 h 67"/>
                  <a:gd name="T2" fmla="*/ 0 w 69"/>
                  <a:gd name="T3" fmla="*/ 0 h 67"/>
                  <a:gd name="T4" fmla="*/ 0 w 69"/>
                  <a:gd name="T5" fmla="*/ 0 h 67"/>
                  <a:gd name="T6" fmla="*/ 0 w 69"/>
                  <a:gd name="T7" fmla="*/ 0 h 67"/>
                  <a:gd name="T8" fmla="*/ 0 w 69"/>
                  <a:gd name="T9" fmla="*/ 0 h 67"/>
                  <a:gd name="T10" fmla="*/ 0 w 69"/>
                  <a:gd name="T11" fmla="*/ 0 h 67"/>
                  <a:gd name="T12" fmla="*/ 0 w 69"/>
                  <a:gd name="T13" fmla="*/ 0 h 67"/>
                  <a:gd name="T14" fmla="*/ 0 w 69"/>
                  <a:gd name="T15" fmla="*/ 0 h 67"/>
                  <a:gd name="T16" fmla="*/ 0 w 69"/>
                  <a:gd name="T17" fmla="*/ 0 h 67"/>
                  <a:gd name="T18" fmla="*/ 0 w 69"/>
                  <a:gd name="T19" fmla="*/ 0 h 67"/>
                  <a:gd name="T20" fmla="*/ 0 w 69"/>
                  <a:gd name="T21" fmla="*/ 0 h 67"/>
                  <a:gd name="T22" fmla="*/ 0 w 69"/>
                  <a:gd name="T23" fmla="*/ 0 h 67"/>
                  <a:gd name="T24" fmla="*/ 0 w 69"/>
                  <a:gd name="T25" fmla="*/ 0 h 67"/>
                  <a:gd name="T26" fmla="*/ 0 w 69"/>
                  <a:gd name="T27" fmla="*/ 0 h 67"/>
                  <a:gd name="T28" fmla="*/ 0 w 69"/>
                  <a:gd name="T29" fmla="*/ 0 h 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9" h="67">
                    <a:moveTo>
                      <a:pt x="69" y="67"/>
                    </a:moveTo>
                    <a:lnTo>
                      <a:pt x="0" y="67"/>
                    </a:lnTo>
                    <a:lnTo>
                      <a:pt x="0" y="3"/>
                    </a:lnTo>
                    <a:lnTo>
                      <a:pt x="8" y="1"/>
                    </a:lnTo>
                    <a:lnTo>
                      <a:pt x="16" y="0"/>
                    </a:lnTo>
                    <a:lnTo>
                      <a:pt x="23" y="1"/>
                    </a:lnTo>
                    <a:lnTo>
                      <a:pt x="29" y="3"/>
                    </a:lnTo>
                    <a:lnTo>
                      <a:pt x="34" y="5"/>
                    </a:lnTo>
                    <a:lnTo>
                      <a:pt x="38" y="7"/>
                    </a:lnTo>
                    <a:lnTo>
                      <a:pt x="42" y="11"/>
                    </a:lnTo>
                    <a:lnTo>
                      <a:pt x="46" y="14"/>
                    </a:lnTo>
                    <a:lnTo>
                      <a:pt x="51" y="25"/>
                    </a:lnTo>
                    <a:lnTo>
                      <a:pt x="57" y="37"/>
                    </a:lnTo>
                    <a:lnTo>
                      <a:pt x="62" y="51"/>
                    </a:lnTo>
                    <a:lnTo>
                      <a:pt x="69"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3" name="Freeform 124">
                <a:extLst>
                  <a:ext uri="{FF2B5EF4-FFF2-40B4-BE49-F238E27FC236}">
                    <a16:creationId xmlns:a16="http://schemas.microsoft.com/office/drawing/2014/main" id="{618D7E9E-A627-4587-B755-B09C52D2FEEF}"/>
                  </a:ext>
                </a:extLst>
              </p:cNvPr>
              <p:cNvSpPr>
                <a:spLocks/>
              </p:cNvSpPr>
              <p:nvPr/>
            </p:nvSpPr>
            <p:spPr bwMode="auto">
              <a:xfrm>
                <a:off x="4551" y="2659"/>
                <a:ext cx="125" cy="56"/>
              </a:xfrm>
              <a:custGeom>
                <a:avLst/>
                <a:gdLst>
                  <a:gd name="T0" fmla="*/ 0 w 877"/>
                  <a:gd name="T1" fmla="*/ 0 h 617"/>
                  <a:gd name="T2" fmla="*/ 0 w 877"/>
                  <a:gd name="T3" fmla="*/ 0 h 617"/>
                  <a:gd name="T4" fmla="*/ 0 w 877"/>
                  <a:gd name="T5" fmla="*/ 0 h 617"/>
                  <a:gd name="T6" fmla="*/ 0 w 877"/>
                  <a:gd name="T7" fmla="*/ 0 h 617"/>
                  <a:gd name="T8" fmla="*/ 0 w 877"/>
                  <a:gd name="T9" fmla="*/ 0 h 617"/>
                  <a:gd name="T10" fmla="*/ 0 w 877"/>
                  <a:gd name="T11" fmla="*/ 0 h 617"/>
                  <a:gd name="T12" fmla="*/ 0 w 877"/>
                  <a:gd name="T13" fmla="*/ 0 h 617"/>
                  <a:gd name="T14" fmla="*/ 0 w 877"/>
                  <a:gd name="T15" fmla="*/ 0 h 617"/>
                  <a:gd name="T16" fmla="*/ 0 w 877"/>
                  <a:gd name="T17" fmla="*/ 0 h 617"/>
                  <a:gd name="T18" fmla="*/ 0 w 877"/>
                  <a:gd name="T19" fmla="*/ 0 h 617"/>
                  <a:gd name="T20" fmla="*/ 0 w 877"/>
                  <a:gd name="T21" fmla="*/ 0 h 617"/>
                  <a:gd name="T22" fmla="*/ 0 w 877"/>
                  <a:gd name="T23" fmla="*/ 0 h 617"/>
                  <a:gd name="T24" fmla="*/ 0 w 877"/>
                  <a:gd name="T25" fmla="*/ 0 h 617"/>
                  <a:gd name="T26" fmla="*/ 0 w 877"/>
                  <a:gd name="T27" fmla="*/ 0 h 617"/>
                  <a:gd name="T28" fmla="*/ 0 w 877"/>
                  <a:gd name="T29" fmla="*/ 0 h 617"/>
                  <a:gd name="T30" fmla="*/ 0 w 877"/>
                  <a:gd name="T31" fmla="*/ 0 h 617"/>
                  <a:gd name="T32" fmla="*/ 0 w 877"/>
                  <a:gd name="T33" fmla="*/ 0 h 617"/>
                  <a:gd name="T34" fmla="*/ 0 w 877"/>
                  <a:gd name="T35" fmla="*/ 0 h 617"/>
                  <a:gd name="T36" fmla="*/ 0 w 877"/>
                  <a:gd name="T37" fmla="*/ 0 h 617"/>
                  <a:gd name="T38" fmla="*/ 0 w 877"/>
                  <a:gd name="T39" fmla="*/ 0 h 617"/>
                  <a:gd name="T40" fmla="*/ 0 w 877"/>
                  <a:gd name="T41" fmla="*/ 0 h 617"/>
                  <a:gd name="T42" fmla="*/ 0 w 877"/>
                  <a:gd name="T43" fmla="*/ 0 h 617"/>
                  <a:gd name="T44" fmla="*/ 0 w 877"/>
                  <a:gd name="T45" fmla="*/ 0 h 617"/>
                  <a:gd name="T46" fmla="*/ 0 w 877"/>
                  <a:gd name="T47" fmla="*/ 0 h 617"/>
                  <a:gd name="T48" fmla="*/ 0 w 877"/>
                  <a:gd name="T49" fmla="*/ 0 h 617"/>
                  <a:gd name="T50" fmla="*/ 0 w 877"/>
                  <a:gd name="T51" fmla="*/ 0 h 617"/>
                  <a:gd name="T52" fmla="*/ 0 w 877"/>
                  <a:gd name="T53" fmla="*/ 0 h 617"/>
                  <a:gd name="T54" fmla="*/ 0 w 877"/>
                  <a:gd name="T55" fmla="*/ 0 h 617"/>
                  <a:gd name="T56" fmla="*/ 0 w 877"/>
                  <a:gd name="T57" fmla="*/ 0 h 617"/>
                  <a:gd name="T58" fmla="*/ 0 w 877"/>
                  <a:gd name="T59" fmla="*/ 0 h 617"/>
                  <a:gd name="T60" fmla="*/ 0 w 877"/>
                  <a:gd name="T61" fmla="*/ 0 h 617"/>
                  <a:gd name="T62" fmla="*/ 0 w 877"/>
                  <a:gd name="T63" fmla="*/ 0 h 617"/>
                  <a:gd name="T64" fmla="*/ 0 w 877"/>
                  <a:gd name="T65" fmla="*/ 0 h 617"/>
                  <a:gd name="T66" fmla="*/ 0 w 877"/>
                  <a:gd name="T67" fmla="*/ 0 h 617"/>
                  <a:gd name="T68" fmla="*/ 0 w 877"/>
                  <a:gd name="T69" fmla="*/ 0 h 617"/>
                  <a:gd name="T70" fmla="*/ 0 w 877"/>
                  <a:gd name="T71" fmla="*/ 0 h 6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7" h="617">
                    <a:moveTo>
                      <a:pt x="877" y="557"/>
                    </a:moveTo>
                    <a:lnTo>
                      <a:pt x="861" y="565"/>
                    </a:lnTo>
                    <a:lnTo>
                      <a:pt x="845" y="573"/>
                    </a:lnTo>
                    <a:lnTo>
                      <a:pt x="826" y="581"/>
                    </a:lnTo>
                    <a:lnTo>
                      <a:pt x="808" y="588"/>
                    </a:lnTo>
                    <a:lnTo>
                      <a:pt x="789" y="595"/>
                    </a:lnTo>
                    <a:lnTo>
                      <a:pt x="769" y="601"/>
                    </a:lnTo>
                    <a:lnTo>
                      <a:pt x="749" y="606"/>
                    </a:lnTo>
                    <a:lnTo>
                      <a:pt x="728" y="611"/>
                    </a:lnTo>
                    <a:lnTo>
                      <a:pt x="707" y="614"/>
                    </a:lnTo>
                    <a:lnTo>
                      <a:pt x="686" y="616"/>
                    </a:lnTo>
                    <a:lnTo>
                      <a:pt x="663" y="617"/>
                    </a:lnTo>
                    <a:lnTo>
                      <a:pt x="642" y="617"/>
                    </a:lnTo>
                    <a:lnTo>
                      <a:pt x="620" y="615"/>
                    </a:lnTo>
                    <a:lnTo>
                      <a:pt x="599" y="612"/>
                    </a:lnTo>
                    <a:lnTo>
                      <a:pt x="578" y="606"/>
                    </a:lnTo>
                    <a:lnTo>
                      <a:pt x="558" y="600"/>
                    </a:lnTo>
                    <a:lnTo>
                      <a:pt x="531" y="564"/>
                    </a:lnTo>
                    <a:lnTo>
                      <a:pt x="502" y="530"/>
                    </a:lnTo>
                    <a:lnTo>
                      <a:pt x="471" y="497"/>
                    </a:lnTo>
                    <a:lnTo>
                      <a:pt x="439" y="465"/>
                    </a:lnTo>
                    <a:lnTo>
                      <a:pt x="406" y="434"/>
                    </a:lnTo>
                    <a:lnTo>
                      <a:pt x="372" y="403"/>
                    </a:lnTo>
                    <a:lnTo>
                      <a:pt x="337" y="374"/>
                    </a:lnTo>
                    <a:lnTo>
                      <a:pt x="300" y="346"/>
                    </a:lnTo>
                    <a:lnTo>
                      <a:pt x="264" y="318"/>
                    </a:lnTo>
                    <a:lnTo>
                      <a:pt x="227" y="291"/>
                    </a:lnTo>
                    <a:lnTo>
                      <a:pt x="189" y="265"/>
                    </a:lnTo>
                    <a:lnTo>
                      <a:pt x="152" y="239"/>
                    </a:lnTo>
                    <a:lnTo>
                      <a:pt x="75" y="188"/>
                    </a:lnTo>
                    <a:lnTo>
                      <a:pt x="0" y="140"/>
                    </a:lnTo>
                    <a:lnTo>
                      <a:pt x="39" y="96"/>
                    </a:lnTo>
                    <a:lnTo>
                      <a:pt x="129" y="158"/>
                    </a:lnTo>
                    <a:lnTo>
                      <a:pt x="222" y="222"/>
                    </a:lnTo>
                    <a:lnTo>
                      <a:pt x="315" y="284"/>
                    </a:lnTo>
                    <a:lnTo>
                      <a:pt x="408" y="347"/>
                    </a:lnTo>
                    <a:lnTo>
                      <a:pt x="454" y="377"/>
                    </a:lnTo>
                    <a:lnTo>
                      <a:pt x="502" y="407"/>
                    </a:lnTo>
                    <a:lnTo>
                      <a:pt x="548" y="435"/>
                    </a:lnTo>
                    <a:lnTo>
                      <a:pt x="594" y="463"/>
                    </a:lnTo>
                    <a:lnTo>
                      <a:pt x="640" y="489"/>
                    </a:lnTo>
                    <a:lnTo>
                      <a:pt x="686" y="514"/>
                    </a:lnTo>
                    <a:lnTo>
                      <a:pt x="732" y="536"/>
                    </a:lnTo>
                    <a:lnTo>
                      <a:pt x="777" y="557"/>
                    </a:lnTo>
                    <a:lnTo>
                      <a:pt x="737" y="523"/>
                    </a:lnTo>
                    <a:lnTo>
                      <a:pt x="697" y="490"/>
                    </a:lnTo>
                    <a:lnTo>
                      <a:pt x="655" y="456"/>
                    </a:lnTo>
                    <a:lnTo>
                      <a:pt x="613" y="424"/>
                    </a:lnTo>
                    <a:lnTo>
                      <a:pt x="528" y="360"/>
                    </a:lnTo>
                    <a:lnTo>
                      <a:pt x="440" y="296"/>
                    </a:lnTo>
                    <a:lnTo>
                      <a:pt x="352" y="233"/>
                    </a:lnTo>
                    <a:lnTo>
                      <a:pt x="264" y="170"/>
                    </a:lnTo>
                    <a:lnTo>
                      <a:pt x="176" y="107"/>
                    </a:lnTo>
                    <a:lnTo>
                      <a:pt x="89" y="43"/>
                    </a:lnTo>
                    <a:lnTo>
                      <a:pt x="129" y="0"/>
                    </a:lnTo>
                    <a:lnTo>
                      <a:pt x="155" y="12"/>
                    </a:lnTo>
                    <a:lnTo>
                      <a:pt x="181" y="24"/>
                    </a:lnTo>
                    <a:lnTo>
                      <a:pt x="206" y="37"/>
                    </a:lnTo>
                    <a:lnTo>
                      <a:pt x="231" y="50"/>
                    </a:lnTo>
                    <a:lnTo>
                      <a:pt x="256" y="64"/>
                    </a:lnTo>
                    <a:lnTo>
                      <a:pt x="280" y="79"/>
                    </a:lnTo>
                    <a:lnTo>
                      <a:pt x="304" y="94"/>
                    </a:lnTo>
                    <a:lnTo>
                      <a:pt x="329" y="110"/>
                    </a:lnTo>
                    <a:lnTo>
                      <a:pt x="376" y="143"/>
                    </a:lnTo>
                    <a:lnTo>
                      <a:pt x="422" y="177"/>
                    </a:lnTo>
                    <a:lnTo>
                      <a:pt x="468" y="213"/>
                    </a:lnTo>
                    <a:lnTo>
                      <a:pt x="514" y="251"/>
                    </a:lnTo>
                    <a:lnTo>
                      <a:pt x="604" y="328"/>
                    </a:lnTo>
                    <a:lnTo>
                      <a:pt x="694" y="405"/>
                    </a:lnTo>
                    <a:lnTo>
                      <a:pt x="739" y="444"/>
                    </a:lnTo>
                    <a:lnTo>
                      <a:pt x="784" y="482"/>
                    </a:lnTo>
                    <a:lnTo>
                      <a:pt x="829" y="520"/>
                    </a:lnTo>
                    <a:lnTo>
                      <a:pt x="877" y="557"/>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4" name="Freeform 125">
                <a:extLst>
                  <a:ext uri="{FF2B5EF4-FFF2-40B4-BE49-F238E27FC236}">
                    <a16:creationId xmlns:a16="http://schemas.microsoft.com/office/drawing/2014/main" id="{CFA6DE96-C9D8-47E8-A103-CC845A33181B}"/>
                  </a:ext>
                </a:extLst>
              </p:cNvPr>
              <p:cNvSpPr>
                <a:spLocks/>
              </p:cNvSpPr>
              <p:nvPr/>
            </p:nvSpPr>
            <p:spPr bwMode="auto">
              <a:xfrm>
                <a:off x="4144" y="2661"/>
                <a:ext cx="45" cy="39"/>
              </a:xfrm>
              <a:custGeom>
                <a:avLst/>
                <a:gdLst>
                  <a:gd name="T0" fmla="*/ 0 w 317"/>
                  <a:gd name="T1" fmla="*/ 0 h 434"/>
                  <a:gd name="T2" fmla="*/ 0 w 317"/>
                  <a:gd name="T3" fmla="*/ 0 h 434"/>
                  <a:gd name="T4" fmla="*/ 0 w 317"/>
                  <a:gd name="T5" fmla="*/ 0 h 434"/>
                  <a:gd name="T6" fmla="*/ 0 w 317"/>
                  <a:gd name="T7" fmla="*/ 0 h 434"/>
                  <a:gd name="T8" fmla="*/ 0 w 317"/>
                  <a:gd name="T9" fmla="*/ 0 h 434"/>
                  <a:gd name="T10" fmla="*/ 0 w 317"/>
                  <a:gd name="T11" fmla="*/ 0 h 434"/>
                  <a:gd name="T12" fmla="*/ 0 w 317"/>
                  <a:gd name="T13" fmla="*/ 0 h 434"/>
                  <a:gd name="T14" fmla="*/ 0 w 317"/>
                  <a:gd name="T15" fmla="*/ 0 h 434"/>
                  <a:gd name="T16" fmla="*/ 0 w 317"/>
                  <a:gd name="T17" fmla="*/ 0 h 434"/>
                  <a:gd name="T18" fmla="*/ 0 w 317"/>
                  <a:gd name="T19" fmla="*/ 0 h 434"/>
                  <a:gd name="T20" fmla="*/ 0 w 317"/>
                  <a:gd name="T21" fmla="*/ 0 h 434"/>
                  <a:gd name="T22" fmla="*/ 0 w 317"/>
                  <a:gd name="T23" fmla="*/ 0 h 434"/>
                  <a:gd name="T24" fmla="*/ 0 w 317"/>
                  <a:gd name="T25" fmla="*/ 0 h 434"/>
                  <a:gd name="T26" fmla="*/ 0 w 317"/>
                  <a:gd name="T27" fmla="*/ 0 h 434"/>
                  <a:gd name="T28" fmla="*/ 0 w 317"/>
                  <a:gd name="T29" fmla="*/ 0 h 434"/>
                  <a:gd name="T30" fmla="*/ 0 w 317"/>
                  <a:gd name="T31" fmla="*/ 0 h 434"/>
                  <a:gd name="T32" fmla="*/ 0 w 317"/>
                  <a:gd name="T33" fmla="*/ 0 h 434"/>
                  <a:gd name="T34" fmla="*/ 0 w 317"/>
                  <a:gd name="T35" fmla="*/ 0 h 434"/>
                  <a:gd name="T36" fmla="*/ 0 w 317"/>
                  <a:gd name="T37" fmla="*/ 0 h 434"/>
                  <a:gd name="T38" fmla="*/ 0 w 317"/>
                  <a:gd name="T39" fmla="*/ 0 h 434"/>
                  <a:gd name="T40" fmla="*/ 0 w 317"/>
                  <a:gd name="T41" fmla="*/ 0 h 434"/>
                  <a:gd name="T42" fmla="*/ 0 w 317"/>
                  <a:gd name="T43" fmla="*/ 0 h 434"/>
                  <a:gd name="T44" fmla="*/ 0 w 317"/>
                  <a:gd name="T45" fmla="*/ 0 h 434"/>
                  <a:gd name="T46" fmla="*/ 0 w 317"/>
                  <a:gd name="T47" fmla="*/ 0 h 434"/>
                  <a:gd name="T48" fmla="*/ 0 w 317"/>
                  <a:gd name="T49" fmla="*/ 0 h 434"/>
                  <a:gd name="T50" fmla="*/ 0 w 317"/>
                  <a:gd name="T51" fmla="*/ 0 h 434"/>
                  <a:gd name="T52" fmla="*/ 0 w 317"/>
                  <a:gd name="T53" fmla="*/ 0 h 434"/>
                  <a:gd name="T54" fmla="*/ 0 w 317"/>
                  <a:gd name="T55" fmla="*/ 0 h 434"/>
                  <a:gd name="T56" fmla="*/ 0 w 317"/>
                  <a:gd name="T57" fmla="*/ 0 h 434"/>
                  <a:gd name="T58" fmla="*/ 0 w 317"/>
                  <a:gd name="T59" fmla="*/ 0 h 434"/>
                  <a:gd name="T60" fmla="*/ 0 w 317"/>
                  <a:gd name="T61" fmla="*/ 0 h 434"/>
                  <a:gd name="T62" fmla="*/ 0 w 317"/>
                  <a:gd name="T63" fmla="*/ 0 h 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17" h="434">
                    <a:moveTo>
                      <a:pt x="317" y="192"/>
                    </a:moveTo>
                    <a:lnTo>
                      <a:pt x="307" y="200"/>
                    </a:lnTo>
                    <a:lnTo>
                      <a:pt x="297" y="208"/>
                    </a:lnTo>
                    <a:lnTo>
                      <a:pt x="288" y="217"/>
                    </a:lnTo>
                    <a:lnTo>
                      <a:pt x="279" y="226"/>
                    </a:lnTo>
                    <a:lnTo>
                      <a:pt x="261" y="246"/>
                    </a:lnTo>
                    <a:lnTo>
                      <a:pt x="245" y="267"/>
                    </a:lnTo>
                    <a:lnTo>
                      <a:pt x="212" y="311"/>
                    </a:lnTo>
                    <a:lnTo>
                      <a:pt x="181" y="354"/>
                    </a:lnTo>
                    <a:lnTo>
                      <a:pt x="164" y="374"/>
                    </a:lnTo>
                    <a:lnTo>
                      <a:pt x="148" y="392"/>
                    </a:lnTo>
                    <a:lnTo>
                      <a:pt x="139" y="400"/>
                    </a:lnTo>
                    <a:lnTo>
                      <a:pt x="131" y="407"/>
                    </a:lnTo>
                    <a:lnTo>
                      <a:pt x="122" y="414"/>
                    </a:lnTo>
                    <a:lnTo>
                      <a:pt x="113" y="420"/>
                    </a:lnTo>
                    <a:lnTo>
                      <a:pt x="104" y="425"/>
                    </a:lnTo>
                    <a:lnTo>
                      <a:pt x="94" y="429"/>
                    </a:lnTo>
                    <a:lnTo>
                      <a:pt x="84" y="431"/>
                    </a:lnTo>
                    <a:lnTo>
                      <a:pt x="74" y="433"/>
                    </a:lnTo>
                    <a:lnTo>
                      <a:pt x="63" y="434"/>
                    </a:lnTo>
                    <a:lnTo>
                      <a:pt x="52" y="433"/>
                    </a:lnTo>
                    <a:lnTo>
                      <a:pt x="41" y="431"/>
                    </a:lnTo>
                    <a:lnTo>
                      <a:pt x="29" y="428"/>
                    </a:lnTo>
                    <a:lnTo>
                      <a:pt x="20" y="416"/>
                    </a:lnTo>
                    <a:lnTo>
                      <a:pt x="13" y="404"/>
                    </a:lnTo>
                    <a:lnTo>
                      <a:pt x="7" y="392"/>
                    </a:lnTo>
                    <a:lnTo>
                      <a:pt x="4" y="380"/>
                    </a:lnTo>
                    <a:lnTo>
                      <a:pt x="1" y="368"/>
                    </a:lnTo>
                    <a:lnTo>
                      <a:pt x="0" y="356"/>
                    </a:lnTo>
                    <a:lnTo>
                      <a:pt x="1" y="345"/>
                    </a:lnTo>
                    <a:lnTo>
                      <a:pt x="5" y="333"/>
                    </a:lnTo>
                    <a:lnTo>
                      <a:pt x="9" y="321"/>
                    </a:lnTo>
                    <a:lnTo>
                      <a:pt x="13" y="309"/>
                    </a:lnTo>
                    <a:lnTo>
                      <a:pt x="19" y="298"/>
                    </a:lnTo>
                    <a:lnTo>
                      <a:pt x="26" y="286"/>
                    </a:lnTo>
                    <a:lnTo>
                      <a:pt x="42" y="262"/>
                    </a:lnTo>
                    <a:lnTo>
                      <a:pt x="60" y="238"/>
                    </a:lnTo>
                    <a:lnTo>
                      <a:pt x="100" y="189"/>
                    </a:lnTo>
                    <a:lnTo>
                      <a:pt x="139" y="139"/>
                    </a:lnTo>
                    <a:lnTo>
                      <a:pt x="148" y="126"/>
                    </a:lnTo>
                    <a:lnTo>
                      <a:pt x="156" y="113"/>
                    </a:lnTo>
                    <a:lnTo>
                      <a:pt x="164" y="100"/>
                    </a:lnTo>
                    <a:lnTo>
                      <a:pt x="170" y="86"/>
                    </a:lnTo>
                    <a:lnTo>
                      <a:pt x="176" y="73"/>
                    </a:lnTo>
                    <a:lnTo>
                      <a:pt x="182" y="59"/>
                    </a:lnTo>
                    <a:lnTo>
                      <a:pt x="186" y="46"/>
                    </a:lnTo>
                    <a:lnTo>
                      <a:pt x="189" y="32"/>
                    </a:lnTo>
                    <a:lnTo>
                      <a:pt x="208" y="0"/>
                    </a:lnTo>
                    <a:lnTo>
                      <a:pt x="215" y="1"/>
                    </a:lnTo>
                    <a:lnTo>
                      <a:pt x="221" y="3"/>
                    </a:lnTo>
                    <a:lnTo>
                      <a:pt x="227" y="5"/>
                    </a:lnTo>
                    <a:lnTo>
                      <a:pt x="232" y="8"/>
                    </a:lnTo>
                    <a:lnTo>
                      <a:pt x="243" y="15"/>
                    </a:lnTo>
                    <a:lnTo>
                      <a:pt x="253" y="24"/>
                    </a:lnTo>
                    <a:lnTo>
                      <a:pt x="262" y="34"/>
                    </a:lnTo>
                    <a:lnTo>
                      <a:pt x="271" y="45"/>
                    </a:lnTo>
                    <a:lnTo>
                      <a:pt x="278" y="58"/>
                    </a:lnTo>
                    <a:lnTo>
                      <a:pt x="285" y="72"/>
                    </a:lnTo>
                    <a:lnTo>
                      <a:pt x="291" y="86"/>
                    </a:lnTo>
                    <a:lnTo>
                      <a:pt x="297" y="101"/>
                    </a:lnTo>
                    <a:lnTo>
                      <a:pt x="302" y="117"/>
                    </a:lnTo>
                    <a:lnTo>
                      <a:pt x="306" y="133"/>
                    </a:lnTo>
                    <a:lnTo>
                      <a:pt x="313" y="163"/>
                    </a:lnTo>
                    <a:lnTo>
                      <a:pt x="317" y="19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5" name="Freeform 126">
                <a:extLst>
                  <a:ext uri="{FF2B5EF4-FFF2-40B4-BE49-F238E27FC236}">
                    <a16:creationId xmlns:a16="http://schemas.microsoft.com/office/drawing/2014/main" id="{56A88CCE-0F18-4DC5-9BF6-4A1487D1E593}"/>
                  </a:ext>
                </a:extLst>
              </p:cNvPr>
              <p:cNvSpPr>
                <a:spLocks/>
              </p:cNvSpPr>
              <p:nvPr/>
            </p:nvSpPr>
            <p:spPr bwMode="auto">
              <a:xfrm>
                <a:off x="5016" y="2664"/>
                <a:ext cx="20" cy="11"/>
              </a:xfrm>
              <a:custGeom>
                <a:avLst/>
                <a:gdLst>
                  <a:gd name="T0" fmla="*/ 0 w 140"/>
                  <a:gd name="T1" fmla="*/ 0 h 114"/>
                  <a:gd name="T2" fmla="*/ 0 w 140"/>
                  <a:gd name="T3" fmla="*/ 0 h 114"/>
                  <a:gd name="T4" fmla="*/ 0 w 140"/>
                  <a:gd name="T5" fmla="*/ 0 h 114"/>
                  <a:gd name="T6" fmla="*/ 0 w 140"/>
                  <a:gd name="T7" fmla="*/ 0 h 114"/>
                  <a:gd name="T8" fmla="*/ 0 w 140"/>
                  <a:gd name="T9" fmla="*/ 0 h 114"/>
                  <a:gd name="T10" fmla="*/ 0 w 140"/>
                  <a:gd name="T11" fmla="*/ 0 h 114"/>
                  <a:gd name="T12" fmla="*/ 0 w 140"/>
                  <a:gd name="T13" fmla="*/ 0 h 114"/>
                  <a:gd name="T14" fmla="*/ 0 w 140"/>
                  <a:gd name="T15" fmla="*/ 0 h 114"/>
                  <a:gd name="T16" fmla="*/ 0 w 140"/>
                  <a:gd name="T17" fmla="*/ 0 h 114"/>
                  <a:gd name="T18" fmla="*/ 0 w 140"/>
                  <a:gd name="T19" fmla="*/ 0 h 114"/>
                  <a:gd name="T20" fmla="*/ 0 w 140"/>
                  <a:gd name="T21" fmla="*/ 0 h 114"/>
                  <a:gd name="T22" fmla="*/ 0 w 140"/>
                  <a:gd name="T23" fmla="*/ 0 h 114"/>
                  <a:gd name="T24" fmla="*/ 0 w 140"/>
                  <a:gd name="T25" fmla="*/ 0 h 114"/>
                  <a:gd name="T26" fmla="*/ 0 w 140"/>
                  <a:gd name="T27" fmla="*/ 0 h 114"/>
                  <a:gd name="T28" fmla="*/ 0 w 140"/>
                  <a:gd name="T29" fmla="*/ 0 h 114"/>
                  <a:gd name="T30" fmla="*/ 0 w 140"/>
                  <a:gd name="T31" fmla="*/ 0 h 114"/>
                  <a:gd name="T32" fmla="*/ 0 w 140"/>
                  <a:gd name="T33" fmla="*/ 0 h 114"/>
                  <a:gd name="T34" fmla="*/ 0 w 140"/>
                  <a:gd name="T35" fmla="*/ 0 h 114"/>
                  <a:gd name="T36" fmla="*/ 0 w 140"/>
                  <a:gd name="T37" fmla="*/ 0 h 114"/>
                  <a:gd name="T38" fmla="*/ 0 w 140"/>
                  <a:gd name="T39" fmla="*/ 0 h 114"/>
                  <a:gd name="T40" fmla="*/ 0 w 140"/>
                  <a:gd name="T41" fmla="*/ 0 h 114"/>
                  <a:gd name="T42" fmla="*/ 0 w 140"/>
                  <a:gd name="T43" fmla="*/ 0 h 114"/>
                  <a:gd name="T44" fmla="*/ 0 w 140"/>
                  <a:gd name="T45" fmla="*/ 0 h 114"/>
                  <a:gd name="T46" fmla="*/ 0 w 140"/>
                  <a:gd name="T47" fmla="*/ 0 h 114"/>
                  <a:gd name="T48" fmla="*/ 0 w 140"/>
                  <a:gd name="T49" fmla="*/ 0 h 114"/>
                  <a:gd name="T50" fmla="*/ 0 w 140"/>
                  <a:gd name="T51" fmla="*/ 0 h 114"/>
                  <a:gd name="T52" fmla="*/ 0 w 140"/>
                  <a:gd name="T53" fmla="*/ 0 h 114"/>
                  <a:gd name="T54" fmla="*/ 0 w 140"/>
                  <a:gd name="T55" fmla="*/ 0 h 114"/>
                  <a:gd name="T56" fmla="*/ 0 w 140"/>
                  <a:gd name="T57" fmla="*/ 0 h 114"/>
                  <a:gd name="T58" fmla="*/ 0 w 140"/>
                  <a:gd name="T59" fmla="*/ 0 h 114"/>
                  <a:gd name="T60" fmla="*/ 0 w 140"/>
                  <a:gd name="T61" fmla="*/ 0 h 114"/>
                  <a:gd name="T62" fmla="*/ 0 w 140"/>
                  <a:gd name="T63" fmla="*/ 0 h 114"/>
                  <a:gd name="T64" fmla="*/ 0 w 140"/>
                  <a:gd name="T65" fmla="*/ 0 h 114"/>
                  <a:gd name="T66" fmla="*/ 0 w 140"/>
                  <a:gd name="T67" fmla="*/ 0 h 114"/>
                  <a:gd name="T68" fmla="*/ 0 w 140"/>
                  <a:gd name="T69" fmla="*/ 0 h 114"/>
                  <a:gd name="T70" fmla="*/ 0 w 140"/>
                  <a:gd name="T71" fmla="*/ 0 h 114"/>
                  <a:gd name="T72" fmla="*/ 0 w 140"/>
                  <a:gd name="T73" fmla="*/ 0 h 114"/>
                  <a:gd name="T74" fmla="*/ 0 w 140"/>
                  <a:gd name="T75" fmla="*/ 0 h 114"/>
                  <a:gd name="T76" fmla="*/ 0 w 140"/>
                  <a:gd name="T77" fmla="*/ 0 h 114"/>
                  <a:gd name="T78" fmla="*/ 0 w 140"/>
                  <a:gd name="T79" fmla="*/ 0 h 114"/>
                  <a:gd name="T80" fmla="*/ 0 w 140"/>
                  <a:gd name="T81" fmla="*/ 0 h 114"/>
                  <a:gd name="T82" fmla="*/ 0 w 140"/>
                  <a:gd name="T83" fmla="*/ 0 h 114"/>
                  <a:gd name="T84" fmla="*/ 0 w 140"/>
                  <a:gd name="T85" fmla="*/ 0 h 114"/>
                  <a:gd name="T86" fmla="*/ 0 w 140"/>
                  <a:gd name="T87" fmla="*/ 0 h 114"/>
                  <a:gd name="T88" fmla="*/ 0 w 140"/>
                  <a:gd name="T89" fmla="*/ 0 h 1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0" h="114">
                    <a:moveTo>
                      <a:pt x="140" y="78"/>
                    </a:moveTo>
                    <a:lnTo>
                      <a:pt x="134" y="88"/>
                    </a:lnTo>
                    <a:lnTo>
                      <a:pt x="127" y="97"/>
                    </a:lnTo>
                    <a:lnTo>
                      <a:pt x="119" y="105"/>
                    </a:lnTo>
                    <a:lnTo>
                      <a:pt x="110" y="109"/>
                    </a:lnTo>
                    <a:lnTo>
                      <a:pt x="101" y="112"/>
                    </a:lnTo>
                    <a:lnTo>
                      <a:pt x="91" y="114"/>
                    </a:lnTo>
                    <a:lnTo>
                      <a:pt x="81" y="114"/>
                    </a:lnTo>
                    <a:lnTo>
                      <a:pt x="71" y="113"/>
                    </a:lnTo>
                    <a:lnTo>
                      <a:pt x="61" y="111"/>
                    </a:lnTo>
                    <a:lnTo>
                      <a:pt x="51" y="109"/>
                    </a:lnTo>
                    <a:lnTo>
                      <a:pt x="40" y="105"/>
                    </a:lnTo>
                    <a:lnTo>
                      <a:pt x="31" y="100"/>
                    </a:lnTo>
                    <a:lnTo>
                      <a:pt x="22" y="95"/>
                    </a:lnTo>
                    <a:lnTo>
                      <a:pt x="14" y="89"/>
                    </a:lnTo>
                    <a:lnTo>
                      <a:pt x="7" y="84"/>
                    </a:lnTo>
                    <a:lnTo>
                      <a:pt x="1" y="78"/>
                    </a:lnTo>
                    <a:lnTo>
                      <a:pt x="0" y="66"/>
                    </a:lnTo>
                    <a:lnTo>
                      <a:pt x="0" y="56"/>
                    </a:lnTo>
                    <a:lnTo>
                      <a:pt x="1" y="46"/>
                    </a:lnTo>
                    <a:lnTo>
                      <a:pt x="3" y="38"/>
                    </a:lnTo>
                    <a:lnTo>
                      <a:pt x="6" y="30"/>
                    </a:lnTo>
                    <a:lnTo>
                      <a:pt x="9" y="24"/>
                    </a:lnTo>
                    <a:lnTo>
                      <a:pt x="12" y="18"/>
                    </a:lnTo>
                    <a:lnTo>
                      <a:pt x="17" y="13"/>
                    </a:lnTo>
                    <a:lnTo>
                      <a:pt x="21" y="8"/>
                    </a:lnTo>
                    <a:lnTo>
                      <a:pt x="26" y="5"/>
                    </a:lnTo>
                    <a:lnTo>
                      <a:pt x="32" y="3"/>
                    </a:lnTo>
                    <a:lnTo>
                      <a:pt x="37" y="1"/>
                    </a:lnTo>
                    <a:lnTo>
                      <a:pt x="44" y="0"/>
                    </a:lnTo>
                    <a:lnTo>
                      <a:pt x="51" y="0"/>
                    </a:lnTo>
                    <a:lnTo>
                      <a:pt x="57" y="0"/>
                    </a:lnTo>
                    <a:lnTo>
                      <a:pt x="63" y="1"/>
                    </a:lnTo>
                    <a:lnTo>
                      <a:pt x="76" y="5"/>
                    </a:lnTo>
                    <a:lnTo>
                      <a:pt x="89" y="11"/>
                    </a:lnTo>
                    <a:lnTo>
                      <a:pt x="102" y="18"/>
                    </a:lnTo>
                    <a:lnTo>
                      <a:pt x="113" y="28"/>
                    </a:lnTo>
                    <a:lnTo>
                      <a:pt x="118" y="33"/>
                    </a:lnTo>
                    <a:lnTo>
                      <a:pt x="123" y="39"/>
                    </a:lnTo>
                    <a:lnTo>
                      <a:pt x="127" y="44"/>
                    </a:lnTo>
                    <a:lnTo>
                      <a:pt x="131" y="51"/>
                    </a:lnTo>
                    <a:lnTo>
                      <a:pt x="134" y="57"/>
                    </a:lnTo>
                    <a:lnTo>
                      <a:pt x="137" y="64"/>
                    </a:lnTo>
                    <a:lnTo>
                      <a:pt x="139" y="70"/>
                    </a:lnTo>
                    <a:lnTo>
                      <a:pt x="140"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6" name="Freeform 127">
                <a:extLst>
                  <a:ext uri="{FF2B5EF4-FFF2-40B4-BE49-F238E27FC236}">
                    <a16:creationId xmlns:a16="http://schemas.microsoft.com/office/drawing/2014/main" id="{2BFC3FBA-16DB-4FFD-BCA0-DC0325B85E01}"/>
                  </a:ext>
                </a:extLst>
              </p:cNvPr>
              <p:cNvSpPr>
                <a:spLocks/>
              </p:cNvSpPr>
              <p:nvPr/>
            </p:nvSpPr>
            <p:spPr bwMode="auto">
              <a:xfrm>
                <a:off x="3749" y="2672"/>
                <a:ext cx="54" cy="21"/>
              </a:xfrm>
              <a:custGeom>
                <a:avLst/>
                <a:gdLst>
                  <a:gd name="T0" fmla="*/ 0 w 378"/>
                  <a:gd name="T1" fmla="*/ 0 h 221"/>
                  <a:gd name="T2" fmla="*/ 0 w 378"/>
                  <a:gd name="T3" fmla="*/ 0 h 221"/>
                  <a:gd name="T4" fmla="*/ 0 w 378"/>
                  <a:gd name="T5" fmla="*/ 0 h 221"/>
                  <a:gd name="T6" fmla="*/ 0 w 378"/>
                  <a:gd name="T7" fmla="*/ 0 h 221"/>
                  <a:gd name="T8" fmla="*/ 0 w 378"/>
                  <a:gd name="T9" fmla="*/ 0 h 221"/>
                  <a:gd name="T10" fmla="*/ 0 w 378"/>
                  <a:gd name="T11" fmla="*/ 0 h 221"/>
                  <a:gd name="T12" fmla="*/ 0 w 378"/>
                  <a:gd name="T13" fmla="*/ 0 h 221"/>
                  <a:gd name="T14" fmla="*/ 0 w 378"/>
                  <a:gd name="T15" fmla="*/ 0 h 221"/>
                  <a:gd name="T16" fmla="*/ 0 w 378"/>
                  <a:gd name="T17" fmla="*/ 0 h 221"/>
                  <a:gd name="T18" fmla="*/ 0 w 378"/>
                  <a:gd name="T19" fmla="*/ 0 h 221"/>
                  <a:gd name="T20" fmla="*/ 0 w 378"/>
                  <a:gd name="T21" fmla="*/ 0 h 221"/>
                  <a:gd name="T22" fmla="*/ 0 w 378"/>
                  <a:gd name="T23" fmla="*/ 0 h 221"/>
                  <a:gd name="T24" fmla="*/ 0 w 378"/>
                  <a:gd name="T25" fmla="*/ 0 h 221"/>
                  <a:gd name="T26" fmla="*/ 0 w 378"/>
                  <a:gd name="T27" fmla="*/ 0 h 221"/>
                  <a:gd name="T28" fmla="*/ 0 w 378"/>
                  <a:gd name="T29" fmla="*/ 0 h 221"/>
                  <a:gd name="T30" fmla="*/ 0 w 378"/>
                  <a:gd name="T31" fmla="*/ 0 h 221"/>
                  <a:gd name="T32" fmla="*/ 0 w 378"/>
                  <a:gd name="T33" fmla="*/ 0 h 221"/>
                  <a:gd name="T34" fmla="*/ 0 w 378"/>
                  <a:gd name="T35" fmla="*/ 0 h 221"/>
                  <a:gd name="T36" fmla="*/ 0 w 378"/>
                  <a:gd name="T37" fmla="*/ 0 h 221"/>
                  <a:gd name="T38" fmla="*/ 0 w 378"/>
                  <a:gd name="T39" fmla="*/ 0 h 221"/>
                  <a:gd name="T40" fmla="*/ 0 w 378"/>
                  <a:gd name="T41" fmla="*/ 0 h 221"/>
                  <a:gd name="T42" fmla="*/ 0 w 378"/>
                  <a:gd name="T43" fmla="*/ 0 h 221"/>
                  <a:gd name="T44" fmla="*/ 0 w 378"/>
                  <a:gd name="T45" fmla="*/ 0 h 221"/>
                  <a:gd name="T46" fmla="*/ 0 w 378"/>
                  <a:gd name="T47" fmla="*/ 0 h 221"/>
                  <a:gd name="T48" fmla="*/ 0 w 378"/>
                  <a:gd name="T49" fmla="*/ 0 h 221"/>
                  <a:gd name="T50" fmla="*/ 0 w 378"/>
                  <a:gd name="T51" fmla="*/ 0 h 221"/>
                  <a:gd name="T52" fmla="*/ 0 w 378"/>
                  <a:gd name="T53" fmla="*/ 0 h 221"/>
                  <a:gd name="T54" fmla="*/ 0 w 378"/>
                  <a:gd name="T55" fmla="*/ 0 h 221"/>
                  <a:gd name="T56" fmla="*/ 0 w 378"/>
                  <a:gd name="T57" fmla="*/ 0 h 221"/>
                  <a:gd name="T58" fmla="*/ 0 w 378"/>
                  <a:gd name="T59" fmla="*/ 0 h 221"/>
                  <a:gd name="T60" fmla="*/ 0 w 378"/>
                  <a:gd name="T61" fmla="*/ 0 h 221"/>
                  <a:gd name="T62" fmla="*/ 0 w 378"/>
                  <a:gd name="T63" fmla="*/ 0 h 221"/>
                  <a:gd name="T64" fmla="*/ 0 w 378"/>
                  <a:gd name="T65" fmla="*/ 0 h 221"/>
                  <a:gd name="T66" fmla="*/ 0 w 378"/>
                  <a:gd name="T67" fmla="*/ 0 h 221"/>
                  <a:gd name="T68" fmla="*/ 0 w 378"/>
                  <a:gd name="T69" fmla="*/ 0 h 221"/>
                  <a:gd name="T70" fmla="*/ 0 w 378"/>
                  <a:gd name="T71" fmla="*/ 0 h 221"/>
                  <a:gd name="T72" fmla="*/ 0 w 378"/>
                  <a:gd name="T73" fmla="*/ 0 h 221"/>
                  <a:gd name="T74" fmla="*/ 0 w 378"/>
                  <a:gd name="T75" fmla="*/ 0 h 221"/>
                  <a:gd name="T76" fmla="*/ 0 w 378"/>
                  <a:gd name="T77" fmla="*/ 0 h 221"/>
                  <a:gd name="T78" fmla="*/ 0 w 378"/>
                  <a:gd name="T79" fmla="*/ 0 h 221"/>
                  <a:gd name="T80" fmla="*/ 0 w 378"/>
                  <a:gd name="T81" fmla="*/ 0 h 221"/>
                  <a:gd name="T82" fmla="*/ 0 w 378"/>
                  <a:gd name="T83" fmla="*/ 0 h 221"/>
                  <a:gd name="T84" fmla="*/ 0 w 378"/>
                  <a:gd name="T85" fmla="*/ 0 h 221"/>
                  <a:gd name="T86" fmla="*/ 0 w 378"/>
                  <a:gd name="T87" fmla="*/ 0 h 221"/>
                  <a:gd name="T88" fmla="*/ 0 w 378"/>
                  <a:gd name="T89" fmla="*/ 0 h 221"/>
                  <a:gd name="T90" fmla="*/ 0 w 378"/>
                  <a:gd name="T91" fmla="*/ 0 h 221"/>
                  <a:gd name="T92" fmla="*/ 0 w 378"/>
                  <a:gd name="T93" fmla="*/ 0 h 221"/>
                  <a:gd name="T94" fmla="*/ 0 w 378"/>
                  <a:gd name="T95" fmla="*/ 0 h 221"/>
                  <a:gd name="T96" fmla="*/ 0 w 378"/>
                  <a:gd name="T97" fmla="*/ 0 h 221"/>
                  <a:gd name="T98" fmla="*/ 0 w 378"/>
                  <a:gd name="T99" fmla="*/ 0 h 221"/>
                  <a:gd name="T100" fmla="*/ 0 w 378"/>
                  <a:gd name="T101" fmla="*/ 0 h 221"/>
                  <a:gd name="T102" fmla="*/ 0 w 378"/>
                  <a:gd name="T103" fmla="*/ 0 h 221"/>
                  <a:gd name="T104" fmla="*/ 0 w 378"/>
                  <a:gd name="T105" fmla="*/ 0 h 221"/>
                  <a:gd name="T106" fmla="*/ 0 w 378"/>
                  <a:gd name="T107" fmla="*/ 0 h 221"/>
                  <a:gd name="T108" fmla="*/ 0 w 378"/>
                  <a:gd name="T109" fmla="*/ 0 h 221"/>
                  <a:gd name="T110" fmla="*/ 0 w 378"/>
                  <a:gd name="T111" fmla="*/ 0 h 221"/>
                  <a:gd name="T112" fmla="*/ 0 w 378"/>
                  <a:gd name="T113" fmla="*/ 0 h 221"/>
                  <a:gd name="T114" fmla="*/ 0 w 378"/>
                  <a:gd name="T115" fmla="*/ 0 h 221"/>
                  <a:gd name="T116" fmla="*/ 0 w 378"/>
                  <a:gd name="T117" fmla="*/ 0 h 22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78" h="221">
                    <a:moveTo>
                      <a:pt x="378" y="204"/>
                    </a:moveTo>
                    <a:lnTo>
                      <a:pt x="370" y="208"/>
                    </a:lnTo>
                    <a:lnTo>
                      <a:pt x="360" y="211"/>
                    </a:lnTo>
                    <a:lnTo>
                      <a:pt x="351" y="213"/>
                    </a:lnTo>
                    <a:lnTo>
                      <a:pt x="340" y="215"/>
                    </a:lnTo>
                    <a:lnTo>
                      <a:pt x="318" y="219"/>
                    </a:lnTo>
                    <a:lnTo>
                      <a:pt x="293" y="221"/>
                    </a:lnTo>
                    <a:lnTo>
                      <a:pt x="268" y="220"/>
                    </a:lnTo>
                    <a:lnTo>
                      <a:pt x="243" y="218"/>
                    </a:lnTo>
                    <a:lnTo>
                      <a:pt x="216" y="214"/>
                    </a:lnTo>
                    <a:lnTo>
                      <a:pt x="189" y="209"/>
                    </a:lnTo>
                    <a:lnTo>
                      <a:pt x="162" y="203"/>
                    </a:lnTo>
                    <a:lnTo>
                      <a:pt x="136" y="194"/>
                    </a:lnTo>
                    <a:lnTo>
                      <a:pt x="109" y="184"/>
                    </a:lnTo>
                    <a:lnTo>
                      <a:pt x="84" y="173"/>
                    </a:lnTo>
                    <a:lnTo>
                      <a:pt x="60" y="161"/>
                    </a:lnTo>
                    <a:lnTo>
                      <a:pt x="38" y="148"/>
                    </a:lnTo>
                    <a:lnTo>
                      <a:pt x="28" y="141"/>
                    </a:lnTo>
                    <a:lnTo>
                      <a:pt x="18" y="133"/>
                    </a:lnTo>
                    <a:lnTo>
                      <a:pt x="9" y="126"/>
                    </a:lnTo>
                    <a:lnTo>
                      <a:pt x="0" y="118"/>
                    </a:lnTo>
                    <a:lnTo>
                      <a:pt x="0" y="107"/>
                    </a:lnTo>
                    <a:lnTo>
                      <a:pt x="2" y="98"/>
                    </a:lnTo>
                    <a:lnTo>
                      <a:pt x="4" y="89"/>
                    </a:lnTo>
                    <a:lnTo>
                      <a:pt x="7" y="80"/>
                    </a:lnTo>
                    <a:lnTo>
                      <a:pt x="11" y="74"/>
                    </a:lnTo>
                    <a:lnTo>
                      <a:pt x="16" y="67"/>
                    </a:lnTo>
                    <a:lnTo>
                      <a:pt x="21" y="61"/>
                    </a:lnTo>
                    <a:lnTo>
                      <a:pt x="27" y="56"/>
                    </a:lnTo>
                    <a:lnTo>
                      <a:pt x="34" y="51"/>
                    </a:lnTo>
                    <a:lnTo>
                      <a:pt x="41" y="47"/>
                    </a:lnTo>
                    <a:lnTo>
                      <a:pt x="49" y="44"/>
                    </a:lnTo>
                    <a:lnTo>
                      <a:pt x="57" y="40"/>
                    </a:lnTo>
                    <a:lnTo>
                      <a:pt x="75" y="35"/>
                    </a:lnTo>
                    <a:lnTo>
                      <a:pt x="94" y="31"/>
                    </a:lnTo>
                    <a:lnTo>
                      <a:pt x="135" y="25"/>
                    </a:lnTo>
                    <a:lnTo>
                      <a:pt x="176" y="20"/>
                    </a:lnTo>
                    <a:lnTo>
                      <a:pt x="196" y="17"/>
                    </a:lnTo>
                    <a:lnTo>
                      <a:pt x="215" y="12"/>
                    </a:lnTo>
                    <a:lnTo>
                      <a:pt x="224" y="10"/>
                    </a:lnTo>
                    <a:lnTo>
                      <a:pt x="233" y="7"/>
                    </a:lnTo>
                    <a:lnTo>
                      <a:pt x="241" y="4"/>
                    </a:lnTo>
                    <a:lnTo>
                      <a:pt x="249" y="0"/>
                    </a:lnTo>
                    <a:lnTo>
                      <a:pt x="256" y="3"/>
                    </a:lnTo>
                    <a:lnTo>
                      <a:pt x="263" y="6"/>
                    </a:lnTo>
                    <a:lnTo>
                      <a:pt x="269" y="9"/>
                    </a:lnTo>
                    <a:lnTo>
                      <a:pt x="275" y="12"/>
                    </a:lnTo>
                    <a:lnTo>
                      <a:pt x="286" y="21"/>
                    </a:lnTo>
                    <a:lnTo>
                      <a:pt x="297" y="32"/>
                    </a:lnTo>
                    <a:lnTo>
                      <a:pt x="307" y="44"/>
                    </a:lnTo>
                    <a:lnTo>
                      <a:pt x="315" y="57"/>
                    </a:lnTo>
                    <a:lnTo>
                      <a:pt x="322" y="71"/>
                    </a:lnTo>
                    <a:lnTo>
                      <a:pt x="329" y="86"/>
                    </a:lnTo>
                    <a:lnTo>
                      <a:pt x="341" y="117"/>
                    </a:lnTo>
                    <a:lnTo>
                      <a:pt x="353" y="147"/>
                    </a:lnTo>
                    <a:lnTo>
                      <a:pt x="359" y="163"/>
                    </a:lnTo>
                    <a:lnTo>
                      <a:pt x="365" y="178"/>
                    </a:lnTo>
                    <a:lnTo>
                      <a:pt x="371" y="191"/>
                    </a:lnTo>
                    <a:lnTo>
                      <a:pt x="378" y="204"/>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7" name="Freeform 128">
                <a:extLst>
                  <a:ext uri="{FF2B5EF4-FFF2-40B4-BE49-F238E27FC236}">
                    <a16:creationId xmlns:a16="http://schemas.microsoft.com/office/drawing/2014/main" id="{C6B920E0-EBBA-48CB-A79E-9B10C1333756}"/>
                  </a:ext>
                </a:extLst>
              </p:cNvPr>
              <p:cNvSpPr>
                <a:spLocks/>
              </p:cNvSpPr>
              <p:nvPr/>
            </p:nvSpPr>
            <p:spPr bwMode="auto">
              <a:xfrm>
                <a:off x="4531" y="2676"/>
                <a:ext cx="32" cy="16"/>
              </a:xfrm>
              <a:custGeom>
                <a:avLst/>
                <a:gdLst>
                  <a:gd name="T0" fmla="*/ 0 w 229"/>
                  <a:gd name="T1" fmla="*/ 0 h 174"/>
                  <a:gd name="T2" fmla="*/ 0 w 229"/>
                  <a:gd name="T3" fmla="*/ 0 h 174"/>
                  <a:gd name="T4" fmla="*/ 0 w 229"/>
                  <a:gd name="T5" fmla="*/ 0 h 174"/>
                  <a:gd name="T6" fmla="*/ 0 w 229"/>
                  <a:gd name="T7" fmla="*/ 0 h 174"/>
                  <a:gd name="T8" fmla="*/ 0 w 229"/>
                  <a:gd name="T9" fmla="*/ 0 h 174"/>
                  <a:gd name="T10" fmla="*/ 0 w 229"/>
                  <a:gd name="T11" fmla="*/ 0 h 174"/>
                  <a:gd name="T12" fmla="*/ 0 w 229"/>
                  <a:gd name="T13" fmla="*/ 0 h 174"/>
                  <a:gd name="T14" fmla="*/ 0 w 229"/>
                  <a:gd name="T15" fmla="*/ 0 h 174"/>
                  <a:gd name="T16" fmla="*/ 0 w 229"/>
                  <a:gd name="T17" fmla="*/ 0 h 174"/>
                  <a:gd name="T18" fmla="*/ 0 w 229"/>
                  <a:gd name="T19" fmla="*/ 0 h 174"/>
                  <a:gd name="T20" fmla="*/ 0 w 229"/>
                  <a:gd name="T21" fmla="*/ 0 h 174"/>
                  <a:gd name="T22" fmla="*/ 0 w 229"/>
                  <a:gd name="T23" fmla="*/ 0 h 174"/>
                  <a:gd name="T24" fmla="*/ 0 w 229"/>
                  <a:gd name="T25" fmla="*/ 0 h 174"/>
                  <a:gd name="T26" fmla="*/ 0 w 229"/>
                  <a:gd name="T27" fmla="*/ 0 h 174"/>
                  <a:gd name="T28" fmla="*/ 0 w 229"/>
                  <a:gd name="T29" fmla="*/ 0 h 174"/>
                  <a:gd name="T30" fmla="*/ 0 w 229"/>
                  <a:gd name="T31" fmla="*/ 0 h 174"/>
                  <a:gd name="T32" fmla="*/ 0 w 229"/>
                  <a:gd name="T33" fmla="*/ 0 h 174"/>
                  <a:gd name="T34" fmla="*/ 0 w 229"/>
                  <a:gd name="T35" fmla="*/ 0 h 174"/>
                  <a:gd name="T36" fmla="*/ 0 w 229"/>
                  <a:gd name="T37" fmla="*/ 0 h 174"/>
                  <a:gd name="T38" fmla="*/ 0 w 229"/>
                  <a:gd name="T39" fmla="*/ 0 h 174"/>
                  <a:gd name="T40" fmla="*/ 0 w 229"/>
                  <a:gd name="T41" fmla="*/ 0 h 174"/>
                  <a:gd name="T42" fmla="*/ 0 w 229"/>
                  <a:gd name="T43" fmla="*/ 0 h 174"/>
                  <a:gd name="T44" fmla="*/ 0 w 229"/>
                  <a:gd name="T45" fmla="*/ 0 h 174"/>
                  <a:gd name="T46" fmla="*/ 0 w 229"/>
                  <a:gd name="T47" fmla="*/ 0 h 174"/>
                  <a:gd name="T48" fmla="*/ 0 w 229"/>
                  <a:gd name="T49" fmla="*/ 0 h 174"/>
                  <a:gd name="T50" fmla="*/ 0 w 229"/>
                  <a:gd name="T51" fmla="*/ 0 h 174"/>
                  <a:gd name="T52" fmla="*/ 0 w 229"/>
                  <a:gd name="T53" fmla="*/ 0 h 174"/>
                  <a:gd name="T54" fmla="*/ 0 w 229"/>
                  <a:gd name="T55" fmla="*/ 0 h 174"/>
                  <a:gd name="T56" fmla="*/ 0 w 229"/>
                  <a:gd name="T57" fmla="*/ 0 h 174"/>
                  <a:gd name="T58" fmla="*/ 0 w 229"/>
                  <a:gd name="T59" fmla="*/ 0 h 17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29" h="174">
                    <a:moveTo>
                      <a:pt x="229" y="117"/>
                    </a:moveTo>
                    <a:lnTo>
                      <a:pt x="201" y="131"/>
                    </a:lnTo>
                    <a:lnTo>
                      <a:pt x="171" y="147"/>
                    </a:lnTo>
                    <a:lnTo>
                      <a:pt x="155" y="154"/>
                    </a:lnTo>
                    <a:lnTo>
                      <a:pt x="139" y="161"/>
                    </a:lnTo>
                    <a:lnTo>
                      <a:pt x="123" y="166"/>
                    </a:lnTo>
                    <a:lnTo>
                      <a:pt x="108" y="170"/>
                    </a:lnTo>
                    <a:lnTo>
                      <a:pt x="91" y="172"/>
                    </a:lnTo>
                    <a:lnTo>
                      <a:pt x="76" y="174"/>
                    </a:lnTo>
                    <a:lnTo>
                      <a:pt x="68" y="172"/>
                    </a:lnTo>
                    <a:lnTo>
                      <a:pt x="61" y="171"/>
                    </a:lnTo>
                    <a:lnTo>
                      <a:pt x="54" y="170"/>
                    </a:lnTo>
                    <a:lnTo>
                      <a:pt x="47" y="167"/>
                    </a:lnTo>
                    <a:lnTo>
                      <a:pt x="40" y="164"/>
                    </a:lnTo>
                    <a:lnTo>
                      <a:pt x="34" y="161"/>
                    </a:lnTo>
                    <a:lnTo>
                      <a:pt x="27" y="155"/>
                    </a:lnTo>
                    <a:lnTo>
                      <a:pt x="21" y="150"/>
                    </a:lnTo>
                    <a:lnTo>
                      <a:pt x="15" y="143"/>
                    </a:lnTo>
                    <a:lnTo>
                      <a:pt x="10" y="136"/>
                    </a:lnTo>
                    <a:lnTo>
                      <a:pt x="5" y="127"/>
                    </a:lnTo>
                    <a:lnTo>
                      <a:pt x="0" y="117"/>
                    </a:lnTo>
                    <a:lnTo>
                      <a:pt x="69" y="0"/>
                    </a:lnTo>
                    <a:lnTo>
                      <a:pt x="91" y="8"/>
                    </a:lnTo>
                    <a:lnTo>
                      <a:pt x="113" y="18"/>
                    </a:lnTo>
                    <a:lnTo>
                      <a:pt x="134" y="30"/>
                    </a:lnTo>
                    <a:lnTo>
                      <a:pt x="153" y="43"/>
                    </a:lnTo>
                    <a:lnTo>
                      <a:pt x="173" y="58"/>
                    </a:lnTo>
                    <a:lnTo>
                      <a:pt x="192" y="75"/>
                    </a:lnTo>
                    <a:lnTo>
                      <a:pt x="210" y="95"/>
                    </a:lnTo>
                    <a:lnTo>
                      <a:pt x="229" y="117"/>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8" name="Freeform 129">
                <a:extLst>
                  <a:ext uri="{FF2B5EF4-FFF2-40B4-BE49-F238E27FC236}">
                    <a16:creationId xmlns:a16="http://schemas.microsoft.com/office/drawing/2014/main" id="{C3FD0AAF-3BF5-4807-BD8C-CEA7DA0558DC}"/>
                  </a:ext>
                </a:extLst>
              </p:cNvPr>
              <p:cNvSpPr>
                <a:spLocks/>
              </p:cNvSpPr>
              <p:nvPr/>
            </p:nvSpPr>
            <p:spPr bwMode="auto">
              <a:xfrm>
                <a:off x="3829" y="2687"/>
                <a:ext cx="21" cy="16"/>
              </a:xfrm>
              <a:custGeom>
                <a:avLst/>
                <a:gdLst>
                  <a:gd name="T0" fmla="*/ 0 w 149"/>
                  <a:gd name="T1" fmla="*/ 0 h 172"/>
                  <a:gd name="T2" fmla="*/ 0 w 149"/>
                  <a:gd name="T3" fmla="*/ 0 h 172"/>
                  <a:gd name="T4" fmla="*/ 0 w 149"/>
                  <a:gd name="T5" fmla="*/ 0 h 172"/>
                  <a:gd name="T6" fmla="*/ 0 w 149"/>
                  <a:gd name="T7" fmla="*/ 0 h 172"/>
                  <a:gd name="T8" fmla="*/ 0 w 149"/>
                  <a:gd name="T9" fmla="*/ 0 h 172"/>
                  <a:gd name="T10" fmla="*/ 0 w 149"/>
                  <a:gd name="T11" fmla="*/ 0 h 172"/>
                  <a:gd name="T12" fmla="*/ 0 w 149"/>
                  <a:gd name="T13" fmla="*/ 0 h 172"/>
                  <a:gd name="T14" fmla="*/ 0 w 149"/>
                  <a:gd name="T15" fmla="*/ 0 h 172"/>
                  <a:gd name="T16" fmla="*/ 0 w 149"/>
                  <a:gd name="T17" fmla="*/ 0 h 172"/>
                  <a:gd name="T18" fmla="*/ 0 w 149"/>
                  <a:gd name="T19" fmla="*/ 0 h 172"/>
                  <a:gd name="T20" fmla="*/ 0 w 149"/>
                  <a:gd name="T21" fmla="*/ 0 h 172"/>
                  <a:gd name="T22" fmla="*/ 0 w 149"/>
                  <a:gd name="T23" fmla="*/ 0 h 172"/>
                  <a:gd name="T24" fmla="*/ 0 w 149"/>
                  <a:gd name="T25" fmla="*/ 0 h 172"/>
                  <a:gd name="T26" fmla="*/ 0 w 149"/>
                  <a:gd name="T27" fmla="*/ 0 h 172"/>
                  <a:gd name="T28" fmla="*/ 0 w 149"/>
                  <a:gd name="T29" fmla="*/ 0 h 172"/>
                  <a:gd name="T30" fmla="*/ 0 w 149"/>
                  <a:gd name="T31" fmla="*/ 0 h 172"/>
                  <a:gd name="T32" fmla="*/ 0 w 149"/>
                  <a:gd name="T33" fmla="*/ 0 h 172"/>
                  <a:gd name="T34" fmla="*/ 0 w 149"/>
                  <a:gd name="T35" fmla="*/ 0 h 172"/>
                  <a:gd name="T36" fmla="*/ 0 w 149"/>
                  <a:gd name="T37" fmla="*/ 0 h 1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9" h="172">
                    <a:moveTo>
                      <a:pt x="149" y="172"/>
                    </a:moveTo>
                    <a:lnTo>
                      <a:pt x="0" y="140"/>
                    </a:lnTo>
                    <a:lnTo>
                      <a:pt x="69" y="0"/>
                    </a:lnTo>
                    <a:lnTo>
                      <a:pt x="75" y="3"/>
                    </a:lnTo>
                    <a:lnTo>
                      <a:pt x="81" y="6"/>
                    </a:lnTo>
                    <a:lnTo>
                      <a:pt x="86" y="9"/>
                    </a:lnTo>
                    <a:lnTo>
                      <a:pt x="91" y="12"/>
                    </a:lnTo>
                    <a:lnTo>
                      <a:pt x="101" y="20"/>
                    </a:lnTo>
                    <a:lnTo>
                      <a:pt x="108" y="30"/>
                    </a:lnTo>
                    <a:lnTo>
                      <a:pt x="113" y="39"/>
                    </a:lnTo>
                    <a:lnTo>
                      <a:pt x="118" y="50"/>
                    </a:lnTo>
                    <a:lnTo>
                      <a:pt x="122" y="62"/>
                    </a:lnTo>
                    <a:lnTo>
                      <a:pt x="125" y="75"/>
                    </a:lnTo>
                    <a:lnTo>
                      <a:pt x="129" y="100"/>
                    </a:lnTo>
                    <a:lnTo>
                      <a:pt x="134" y="126"/>
                    </a:lnTo>
                    <a:lnTo>
                      <a:pt x="137" y="139"/>
                    </a:lnTo>
                    <a:lnTo>
                      <a:pt x="140" y="151"/>
                    </a:lnTo>
                    <a:lnTo>
                      <a:pt x="144" y="161"/>
                    </a:lnTo>
                    <a:lnTo>
                      <a:pt x="149" y="172"/>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9" name="Freeform 130">
                <a:extLst>
                  <a:ext uri="{FF2B5EF4-FFF2-40B4-BE49-F238E27FC236}">
                    <a16:creationId xmlns:a16="http://schemas.microsoft.com/office/drawing/2014/main" id="{D756F42C-CECA-42EB-A4A7-5BB45843E7F9}"/>
                  </a:ext>
                </a:extLst>
              </p:cNvPr>
              <p:cNvSpPr>
                <a:spLocks/>
              </p:cNvSpPr>
              <p:nvPr/>
            </p:nvSpPr>
            <p:spPr bwMode="auto">
              <a:xfrm>
                <a:off x="4001" y="2691"/>
                <a:ext cx="31" cy="31"/>
              </a:xfrm>
              <a:custGeom>
                <a:avLst/>
                <a:gdLst>
                  <a:gd name="T0" fmla="*/ 0 w 218"/>
                  <a:gd name="T1" fmla="*/ 0 h 344"/>
                  <a:gd name="T2" fmla="*/ 0 w 218"/>
                  <a:gd name="T3" fmla="*/ 0 h 344"/>
                  <a:gd name="T4" fmla="*/ 0 w 218"/>
                  <a:gd name="T5" fmla="*/ 0 h 344"/>
                  <a:gd name="T6" fmla="*/ 0 w 218"/>
                  <a:gd name="T7" fmla="*/ 0 h 344"/>
                  <a:gd name="T8" fmla="*/ 0 w 218"/>
                  <a:gd name="T9" fmla="*/ 0 h 344"/>
                  <a:gd name="T10" fmla="*/ 0 w 218"/>
                  <a:gd name="T11" fmla="*/ 0 h 344"/>
                  <a:gd name="T12" fmla="*/ 0 w 218"/>
                  <a:gd name="T13" fmla="*/ 0 h 344"/>
                  <a:gd name="T14" fmla="*/ 0 w 218"/>
                  <a:gd name="T15" fmla="*/ 0 h 344"/>
                  <a:gd name="T16" fmla="*/ 0 w 218"/>
                  <a:gd name="T17" fmla="*/ 0 h 344"/>
                  <a:gd name="T18" fmla="*/ 0 w 218"/>
                  <a:gd name="T19" fmla="*/ 0 h 344"/>
                  <a:gd name="T20" fmla="*/ 0 w 218"/>
                  <a:gd name="T21" fmla="*/ 0 h 344"/>
                  <a:gd name="T22" fmla="*/ 0 w 218"/>
                  <a:gd name="T23" fmla="*/ 0 h 344"/>
                  <a:gd name="T24" fmla="*/ 0 w 218"/>
                  <a:gd name="T25" fmla="*/ 0 h 344"/>
                  <a:gd name="T26" fmla="*/ 0 w 218"/>
                  <a:gd name="T27" fmla="*/ 0 h 344"/>
                  <a:gd name="T28" fmla="*/ 0 w 218"/>
                  <a:gd name="T29" fmla="*/ 0 h 344"/>
                  <a:gd name="T30" fmla="*/ 0 w 218"/>
                  <a:gd name="T31" fmla="*/ 0 h 344"/>
                  <a:gd name="T32" fmla="*/ 0 w 218"/>
                  <a:gd name="T33" fmla="*/ 0 h 344"/>
                  <a:gd name="T34" fmla="*/ 0 w 218"/>
                  <a:gd name="T35" fmla="*/ 0 h 344"/>
                  <a:gd name="T36" fmla="*/ 0 w 218"/>
                  <a:gd name="T37" fmla="*/ 0 h 344"/>
                  <a:gd name="T38" fmla="*/ 0 w 218"/>
                  <a:gd name="T39" fmla="*/ 0 h 344"/>
                  <a:gd name="T40" fmla="*/ 0 w 218"/>
                  <a:gd name="T41" fmla="*/ 0 h 344"/>
                  <a:gd name="T42" fmla="*/ 0 w 218"/>
                  <a:gd name="T43" fmla="*/ 0 h 344"/>
                  <a:gd name="T44" fmla="*/ 0 w 218"/>
                  <a:gd name="T45" fmla="*/ 0 h 344"/>
                  <a:gd name="T46" fmla="*/ 0 w 218"/>
                  <a:gd name="T47" fmla="*/ 0 h 344"/>
                  <a:gd name="T48" fmla="*/ 0 w 218"/>
                  <a:gd name="T49" fmla="*/ 0 h 344"/>
                  <a:gd name="T50" fmla="*/ 0 w 218"/>
                  <a:gd name="T51" fmla="*/ 0 h 344"/>
                  <a:gd name="T52" fmla="*/ 0 w 218"/>
                  <a:gd name="T53" fmla="*/ 0 h 344"/>
                  <a:gd name="T54" fmla="*/ 0 w 218"/>
                  <a:gd name="T55" fmla="*/ 0 h 3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8" h="344">
                    <a:moveTo>
                      <a:pt x="218" y="321"/>
                    </a:moveTo>
                    <a:lnTo>
                      <a:pt x="215" y="328"/>
                    </a:lnTo>
                    <a:lnTo>
                      <a:pt x="211" y="334"/>
                    </a:lnTo>
                    <a:lnTo>
                      <a:pt x="206" y="338"/>
                    </a:lnTo>
                    <a:lnTo>
                      <a:pt x="202" y="341"/>
                    </a:lnTo>
                    <a:lnTo>
                      <a:pt x="197" y="342"/>
                    </a:lnTo>
                    <a:lnTo>
                      <a:pt x="192" y="343"/>
                    </a:lnTo>
                    <a:lnTo>
                      <a:pt x="188" y="344"/>
                    </a:lnTo>
                    <a:lnTo>
                      <a:pt x="183" y="343"/>
                    </a:lnTo>
                    <a:lnTo>
                      <a:pt x="172" y="342"/>
                    </a:lnTo>
                    <a:lnTo>
                      <a:pt x="161" y="340"/>
                    </a:lnTo>
                    <a:lnTo>
                      <a:pt x="156" y="340"/>
                    </a:lnTo>
                    <a:lnTo>
                      <a:pt x="150" y="340"/>
                    </a:lnTo>
                    <a:lnTo>
                      <a:pt x="145" y="341"/>
                    </a:lnTo>
                    <a:lnTo>
                      <a:pt x="139" y="342"/>
                    </a:lnTo>
                    <a:lnTo>
                      <a:pt x="0" y="0"/>
                    </a:lnTo>
                    <a:lnTo>
                      <a:pt x="19" y="16"/>
                    </a:lnTo>
                    <a:lnTo>
                      <a:pt x="38" y="33"/>
                    </a:lnTo>
                    <a:lnTo>
                      <a:pt x="55" y="51"/>
                    </a:lnTo>
                    <a:lnTo>
                      <a:pt x="71" y="70"/>
                    </a:lnTo>
                    <a:lnTo>
                      <a:pt x="86" y="88"/>
                    </a:lnTo>
                    <a:lnTo>
                      <a:pt x="101" y="108"/>
                    </a:lnTo>
                    <a:lnTo>
                      <a:pt x="114" y="128"/>
                    </a:lnTo>
                    <a:lnTo>
                      <a:pt x="128" y="149"/>
                    </a:lnTo>
                    <a:lnTo>
                      <a:pt x="152" y="190"/>
                    </a:lnTo>
                    <a:lnTo>
                      <a:pt x="175" y="233"/>
                    </a:lnTo>
                    <a:lnTo>
                      <a:pt x="196" y="276"/>
                    </a:lnTo>
                    <a:lnTo>
                      <a:pt x="218" y="32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0" name="Freeform 131">
                <a:extLst>
                  <a:ext uri="{FF2B5EF4-FFF2-40B4-BE49-F238E27FC236}">
                    <a16:creationId xmlns:a16="http://schemas.microsoft.com/office/drawing/2014/main" id="{F99B2A65-C3D9-4739-9787-294C7F32D183}"/>
                  </a:ext>
                </a:extLst>
              </p:cNvPr>
              <p:cNvSpPr>
                <a:spLocks/>
              </p:cNvSpPr>
              <p:nvPr/>
            </p:nvSpPr>
            <p:spPr bwMode="auto">
              <a:xfrm>
                <a:off x="4484" y="2692"/>
                <a:ext cx="54" cy="36"/>
              </a:xfrm>
              <a:custGeom>
                <a:avLst/>
                <a:gdLst>
                  <a:gd name="T0" fmla="*/ 0 w 379"/>
                  <a:gd name="T1" fmla="*/ 0 h 394"/>
                  <a:gd name="T2" fmla="*/ 0 w 379"/>
                  <a:gd name="T3" fmla="*/ 0 h 394"/>
                  <a:gd name="T4" fmla="*/ 0 w 379"/>
                  <a:gd name="T5" fmla="*/ 0 h 394"/>
                  <a:gd name="T6" fmla="*/ 0 w 379"/>
                  <a:gd name="T7" fmla="*/ 0 h 394"/>
                  <a:gd name="T8" fmla="*/ 0 w 379"/>
                  <a:gd name="T9" fmla="*/ 0 h 394"/>
                  <a:gd name="T10" fmla="*/ 0 w 379"/>
                  <a:gd name="T11" fmla="*/ 0 h 394"/>
                  <a:gd name="T12" fmla="*/ 0 w 379"/>
                  <a:gd name="T13" fmla="*/ 0 h 394"/>
                  <a:gd name="T14" fmla="*/ 0 w 379"/>
                  <a:gd name="T15" fmla="*/ 0 h 394"/>
                  <a:gd name="T16" fmla="*/ 0 w 379"/>
                  <a:gd name="T17" fmla="*/ 0 h 394"/>
                  <a:gd name="T18" fmla="*/ 0 w 379"/>
                  <a:gd name="T19" fmla="*/ 0 h 394"/>
                  <a:gd name="T20" fmla="*/ 0 w 379"/>
                  <a:gd name="T21" fmla="*/ 0 h 394"/>
                  <a:gd name="T22" fmla="*/ 0 w 379"/>
                  <a:gd name="T23" fmla="*/ 0 h 394"/>
                  <a:gd name="T24" fmla="*/ 0 w 379"/>
                  <a:gd name="T25" fmla="*/ 0 h 394"/>
                  <a:gd name="T26" fmla="*/ 0 w 379"/>
                  <a:gd name="T27" fmla="*/ 0 h 394"/>
                  <a:gd name="T28" fmla="*/ 0 w 379"/>
                  <a:gd name="T29" fmla="*/ 0 h 394"/>
                  <a:gd name="T30" fmla="*/ 0 w 379"/>
                  <a:gd name="T31" fmla="*/ 0 h 394"/>
                  <a:gd name="T32" fmla="*/ 0 w 379"/>
                  <a:gd name="T33" fmla="*/ 0 h 394"/>
                  <a:gd name="T34" fmla="*/ 0 w 379"/>
                  <a:gd name="T35" fmla="*/ 0 h 394"/>
                  <a:gd name="T36" fmla="*/ 0 w 379"/>
                  <a:gd name="T37" fmla="*/ 0 h 394"/>
                  <a:gd name="T38" fmla="*/ 0 w 379"/>
                  <a:gd name="T39" fmla="*/ 0 h 394"/>
                  <a:gd name="T40" fmla="*/ 0 w 379"/>
                  <a:gd name="T41" fmla="*/ 0 h 394"/>
                  <a:gd name="T42" fmla="*/ 0 w 379"/>
                  <a:gd name="T43" fmla="*/ 0 h 394"/>
                  <a:gd name="T44" fmla="*/ 0 w 379"/>
                  <a:gd name="T45" fmla="*/ 0 h 394"/>
                  <a:gd name="T46" fmla="*/ 0 w 379"/>
                  <a:gd name="T47" fmla="*/ 0 h 394"/>
                  <a:gd name="T48" fmla="*/ 0 w 379"/>
                  <a:gd name="T49" fmla="*/ 0 h 394"/>
                  <a:gd name="T50" fmla="*/ 0 w 379"/>
                  <a:gd name="T51" fmla="*/ 0 h 394"/>
                  <a:gd name="T52" fmla="*/ 0 w 379"/>
                  <a:gd name="T53" fmla="*/ 0 h 394"/>
                  <a:gd name="T54" fmla="*/ 0 w 379"/>
                  <a:gd name="T55" fmla="*/ 0 h 394"/>
                  <a:gd name="T56" fmla="*/ 0 w 379"/>
                  <a:gd name="T57" fmla="*/ 0 h 394"/>
                  <a:gd name="T58" fmla="*/ 0 w 379"/>
                  <a:gd name="T59" fmla="*/ 0 h 394"/>
                  <a:gd name="T60" fmla="*/ 0 w 379"/>
                  <a:gd name="T61" fmla="*/ 0 h 394"/>
                  <a:gd name="T62" fmla="*/ 0 w 379"/>
                  <a:gd name="T63" fmla="*/ 0 h 394"/>
                  <a:gd name="T64" fmla="*/ 0 w 379"/>
                  <a:gd name="T65" fmla="*/ 0 h 394"/>
                  <a:gd name="T66" fmla="*/ 0 w 379"/>
                  <a:gd name="T67" fmla="*/ 0 h 394"/>
                  <a:gd name="T68" fmla="*/ 0 w 379"/>
                  <a:gd name="T69" fmla="*/ 0 h 394"/>
                  <a:gd name="T70" fmla="*/ 0 w 379"/>
                  <a:gd name="T71" fmla="*/ 0 h 394"/>
                  <a:gd name="T72" fmla="*/ 0 w 379"/>
                  <a:gd name="T73" fmla="*/ 0 h 394"/>
                  <a:gd name="T74" fmla="*/ 0 w 379"/>
                  <a:gd name="T75" fmla="*/ 0 h 394"/>
                  <a:gd name="T76" fmla="*/ 0 w 379"/>
                  <a:gd name="T77" fmla="*/ 0 h 394"/>
                  <a:gd name="T78" fmla="*/ 0 w 379"/>
                  <a:gd name="T79" fmla="*/ 0 h 394"/>
                  <a:gd name="T80" fmla="*/ 0 w 379"/>
                  <a:gd name="T81" fmla="*/ 0 h 394"/>
                  <a:gd name="T82" fmla="*/ 0 w 379"/>
                  <a:gd name="T83" fmla="*/ 0 h 394"/>
                  <a:gd name="T84" fmla="*/ 0 w 379"/>
                  <a:gd name="T85" fmla="*/ 0 h 394"/>
                  <a:gd name="T86" fmla="*/ 0 w 379"/>
                  <a:gd name="T87" fmla="*/ 0 h 394"/>
                  <a:gd name="T88" fmla="*/ 0 w 379"/>
                  <a:gd name="T89" fmla="*/ 0 h 394"/>
                  <a:gd name="T90" fmla="*/ 0 w 379"/>
                  <a:gd name="T91" fmla="*/ 0 h 394"/>
                  <a:gd name="T92" fmla="*/ 0 w 379"/>
                  <a:gd name="T93" fmla="*/ 0 h 394"/>
                  <a:gd name="T94" fmla="*/ 0 w 379"/>
                  <a:gd name="T95" fmla="*/ 0 h 394"/>
                  <a:gd name="T96" fmla="*/ 0 w 379"/>
                  <a:gd name="T97" fmla="*/ 0 h 394"/>
                  <a:gd name="T98" fmla="*/ 0 w 379"/>
                  <a:gd name="T99" fmla="*/ 0 h 394"/>
                  <a:gd name="T100" fmla="*/ 0 w 379"/>
                  <a:gd name="T101" fmla="*/ 0 h 394"/>
                  <a:gd name="T102" fmla="*/ 0 w 379"/>
                  <a:gd name="T103" fmla="*/ 0 h 394"/>
                  <a:gd name="T104" fmla="*/ 0 w 379"/>
                  <a:gd name="T105" fmla="*/ 0 h 394"/>
                  <a:gd name="T106" fmla="*/ 0 w 379"/>
                  <a:gd name="T107" fmla="*/ 0 h 394"/>
                  <a:gd name="T108" fmla="*/ 0 w 379"/>
                  <a:gd name="T109" fmla="*/ 0 h 394"/>
                  <a:gd name="T110" fmla="*/ 0 w 379"/>
                  <a:gd name="T111" fmla="*/ 0 h 394"/>
                  <a:gd name="T112" fmla="*/ 0 w 379"/>
                  <a:gd name="T113" fmla="*/ 0 h 394"/>
                  <a:gd name="T114" fmla="*/ 0 w 379"/>
                  <a:gd name="T115" fmla="*/ 0 h 394"/>
                  <a:gd name="T116" fmla="*/ 0 w 379"/>
                  <a:gd name="T117" fmla="*/ 0 h 3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79" h="394">
                    <a:moveTo>
                      <a:pt x="379" y="87"/>
                    </a:moveTo>
                    <a:lnTo>
                      <a:pt x="359" y="376"/>
                    </a:lnTo>
                    <a:lnTo>
                      <a:pt x="348" y="376"/>
                    </a:lnTo>
                    <a:lnTo>
                      <a:pt x="337" y="376"/>
                    </a:lnTo>
                    <a:lnTo>
                      <a:pt x="327" y="375"/>
                    </a:lnTo>
                    <a:lnTo>
                      <a:pt x="316" y="374"/>
                    </a:lnTo>
                    <a:lnTo>
                      <a:pt x="306" y="372"/>
                    </a:lnTo>
                    <a:lnTo>
                      <a:pt x="297" y="369"/>
                    </a:lnTo>
                    <a:lnTo>
                      <a:pt x="287" y="366"/>
                    </a:lnTo>
                    <a:lnTo>
                      <a:pt x="277" y="362"/>
                    </a:lnTo>
                    <a:lnTo>
                      <a:pt x="259" y="353"/>
                    </a:lnTo>
                    <a:lnTo>
                      <a:pt x="240" y="343"/>
                    </a:lnTo>
                    <a:lnTo>
                      <a:pt x="223" y="331"/>
                    </a:lnTo>
                    <a:lnTo>
                      <a:pt x="205" y="318"/>
                    </a:lnTo>
                    <a:lnTo>
                      <a:pt x="171" y="293"/>
                    </a:lnTo>
                    <a:lnTo>
                      <a:pt x="136" y="269"/>
                    </a:lnTo>
                    <a:lnTo>
                      <a:pt x="118" y="259"/>
                    </a:lnTo>
                    <a:lnTo>
                      <a:pt x="100" y="250"/>
                    </a:lnTo>
                    <a:lnTo>
                      <a:pt x="90" y="246"/>
                    </a:lnTo>
                    <a:lnTo>
                      <a:pt x="81" y="242"/>
                    </a:lnTo>
                    <a:lnTo>
                      <a:pt x="70" y="239"/>
                    </a:lnTo>
                    <a:lnTo>
                      <a:pt x="60" y="237"/>
                    </a:lnTo>
                    <a:lnTo>
                      <a:pt x="160" y="376"/>
                    </a:lnTo>
                    <a:lnTo>
                      <a:pt x="154" y="382"/>
                    </a:lnTo>
                    <a:lnTo>
                      <a:pt x="147" y="386"/>
                    </a:lnTo>
                    <a:lnTo>
                      <a:pt x="140" y="389"/>
                    </a:lnTo>
                    <a:lnTo>
                      <a:pt x="132" y="392"/>
                    </a:lnTo>
                    <a:lnTo>
                      <a:pt x="124" y="393"/>
                    </a:lnTo>
                    <a:lnTo>
                      <a:pt x="116" y="394"/>
                    </a:lnTo>
                    <a:lnTo>
                      <a:pt x="107" y="394"/>
                    </a:lnTo>
                    <a:lnTo>
                      <a:pt x="98" y="394"/>
                    </a:lnTo>
                    <a:lnTo>
                      <a:pt x="78" y="392"/>
                    </a:lnTo>
                    <a:lnTo>
                      <a:pt x="58" y="389"/>
                    </a:lnTo>
                    <a:lnTo>
                      <a:pt x="39" y="387"/>
                    </a:lnTo>
                    <a:lnTo>
                      <a:pt x="20" y="387"/>
                    </a:lnTo>
                    <a:lnTo>
                      <a:pt x="0" y="259"/>
                    </a:lnTo>
                    <a:lnTo>
                      <a:pt x="10" y="259"/>
                    </a:lnTo>
                    <a:lnTo>
                      <a:pt x="18" y="259"/>
                    </a:lnTo>
                    <a:lnTo>
                      <a:pt x="25" y="259"/>
                    </a:lnTo>
                    <a:lnTo>
                      <a:pt x="32" y="256"/>
                    </a:lnTo>
                    <a:lnTo>
                      <a:pt x="37" y="255"/>
                    </a:lnTo>
                    <a:lnTo>
                      <a:pt x="41" y="252"/>
                    </a:lnTo>
                    <a:lnTo>
                      <a:pt x="45" y="249"/>
                    </a:lnTo>
                    <a:lnTo>
                      <a:pt x="48" y="246"/>
                    </a:lnTo>
                    <a:lnTo>
                      <a:pt x="50" y="242"/>
                    </a:lnTo>
                    <a:lnTo>
                      <a:pt x="52" y="238"/>
                    </a:lnTo>
                    <a:lnTo>
                      <a:pt x="53" y="234"/>
                    </a:lnTo>
                    <a:lnTo>
                      <a:pt x="54" y="228"/>
                    </a:lnTo>
                    <a:lnTo>
                      <a:pt x="54" y="219"/>
                    </a:lnTo>
                    <a:lnTo>
                      <a:pt x="55" y="208"/>
                    </a:lnTo>
                    <a:lnTo>
                      <a:pt x="55" y="196"/>
                    </a:lnTo>
                    <a:lnTo>
                      <a:pt x="55" y="185"/>
                    </a:lnTo>
                    <a:lnTo>
                      <a:pt x="56" y="180"/>
                    </a:lnTo>
                    <a:lnTo>
                      <a:pt x="57" y="174"/>
                    </a:lnTo>
                    <a:lnTo>
                      <a:pt x="59" y="170"/>
                    </a:lnTo>
                    <a:lnTo>
                      <a:pt x="61" y="165"/>
                    </a:lnTo>
                    <a:lnTo>
                      <a:pt x="64" y="160"/>
                    </a:lnTo>
                    <a:lnTo>
                      <a:pt x="68" y="156"/>
                    </a:lnTo>
                    <a:lnTo>
                      <a:pt x="72" y="153"/>
                    </a:lnTo>
                    <a:lnTo>
                      <a:pt x="78" y="149"/>
                    </a:lnTo>
                    <a:lnTo>
                      <a:pt x="85" y="146"/>
                    </a:lnTo>
                    <a:lnTo>
                      <a:pt x="92" y="144"/>
                    </a:lnTo>
                    <a:lnTo>
                      <a:pt x="100" y="142"/>
                    </a:lnTo>
                    <a:lnTo>
                      <a:pt x="110" y="141"/>
                    </a:lnTo>
                    <a:lnTo>
                      <a:pt x="119" y="143"/>
                    </a:lnTo>
                    <a:lnTo>
                      <a:pt x="128" y="146"/>
                    </a:lnTo>
                    <a:lnTo>
                      <a:pt x="137" y="151"/>
                    </a:lnTo>
                    <a:lnTo>
                      <a:pt x="146" y="155"/>
                    </a:lnTo>
                    <a:lnTo>
                      <a:pt x="162" y="166"/>
                    </a:lnTo>
                    <a:lnTo>
                      <a:pt x="178" y="179"/>
                    </a:lnTo>
                    <a:lnTo>
                      <a:pt x="209" y="207"/>
                    </a:lnTo>
                    <a:lnTo>
                      <a:pt x="240" y="236"/>
                    </a:lnTo>
                    <a:lnTo>
                      <a:pt x="255" y="249"/>
                    </a:lnTo>
                    <a:lnTo>
                      <a:pt x="272" y="260"/>
                    </a:lnTo>
                    <a:lnTo>
                      <a:pt x="280" y="264"/>
                    </a:lnTo>
                    <a:lnTo>
                      <a:pt x="288" y="268"/>
                    </a:lnTo>
                    <a:lnTo>
                      <a:pt x="296" y="272"/>
                    </a:lnTo>
                    <a:lnTo>
                      <a:pt x="305" y="275"/>
                    </a:lnTo>
                    <a:lnTo>
                      <a:pt x="313" y="276"/>
                    </a:lnTo>
                    <a:lnTo>
                      <a:pt x="322" y="277"/>
                    </a:lnTo>
                    <a:lnTo>
                      <a:pt x="331" y="277"/>
                    </a:lnTo>
                    <a:lnTo>
                      <a:pt x="340" y="276"/>
                    </a:lnTo>
                    <a:lnTo>
                      <a:pt x="349" y="274"/>
                    </a:lnTo>
                    <a:lnTo>
                      <a:pt x="359" y="269"/>
                    </a:lnTo>
                    <a:lnTo>
                      <a:pt x="368" y="265"/>
                    </a:lnTo>
                    <a:lnTo>
                      <a:pt x="379" y="259"/>
                    </a:lnTo>
                    <a:lnTo>
                      <a:pt x="160" y="98"/>
                    </a:lnTo>
                    <a:lnTo>
                      <a:pt x="162" y="86"/>
                    </a:lnTo>
                    <a:lnTo>
                      <a:pt x="165" y="75"/>
                    </a:lnTo>
                    <a:lnTo>
                      <a:pt x="168" y="65"/>
                    </a:lnTo>
                    <a:lnTo>
                      <a:pt x="173" y="55"/>
                    </a:lnTo>
                    <a:lnTo>
                      <a:pt x="177" y="47"/>
                    </a:lnTo>
                    <a:lnTo>
                      <a:pt x="183" y="39"/>
                    </a:lnTo>
                    <a:lnTo>
                      <a:pt x="189" y="32"/>
                    </a:lnTo>
                    <a:lnTo>
                      <a:pt x="195" y="25"/>
                    </a:lnTo>
                    <a:lnTo>
                      <a:pt x="202" y="20"/>
                    </a:lnTo>
                    <a:lnTo>
                      <a:pt x="209" y="14"/>
                    </a:lnTo>
                    <a:lnTo>
                      <a:pt x="216" y="10"/>
                    </a:lnTo>
                    <a:lnTo>
                      <a:pt x="224" y="7"/>
                    </a:lnTo>
                    <a:lnTo>
                      <a:pt x="232" y="5"/>
                    </a:lnTo>
                    <a:lnTo>
                      <a:pt x="240" y="2"/>
                    </a:lnTo>
                    <a:lnTo>
                      <a:pt x="249" y="0"/>
                    </a:lnTo>
                    <a:lnTo>
                      <a:pt x="258" y="0"/>
                    </a:lnTo>
                    <a:lnTo>
                      <a:pt x="267" y="0"/>
                    </a:lnTo>
                    <a:lnTo>
                      <a:pt x="276" y="1"/>
                    </a:lnTo>
                    <a:lnTo>
                      <a:pt x="284" y="2"/>
                    </a:lnTo>
                    <a:lnTo>
                      <a:pt x="293" y="5"/>
                    </a:lnTo>
                    <a:lnTo>
                      <a:pt x="302" y="8"/>
                    </a:lnTo>
                    <a:lnTo>
                      <a:pt x="310" y="11"/>
                    </a:lnTo>
                    <a:lnTo>
                      <a:pt x="318" y="15"/>
                    </a:lnTo>
                    <a:lnTo>
                      <a:pt x="326" y="21"/>
                    </a:lnTo>
                    <a:lnTo>
                      <a:pt x="334" y="26"/>
                    </a:lnTo>
                    <a:lnTo>
                      <a:pt x="342" y="33"/>
                    </a:lnTo>
                    <a:lnTo>
                      <a:pt x="349" y="40"/>
                    </a:lnTo>
                    <a:lnTo>
                      <a:pt x="356" y="48"/>
                    </a:lnTo>
                    <a:lnTo>
                      <a:pt x="362" y="57"/>
                    </a:lnTo>
                    <a:lnTo>
                      <a:pt x="368" y="66"/>
                    </a:lnTo>
                    <a:lnTo>
                      <a:pt x="374" y="76"/>
                    </a:lnTo>
                    <a:lnTo>
                      <a:pt x="379" y="87"/>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1" name="Freeform 132">
                <a:extLst>
                  <a:ext uri="{FF2B5EF4-FFF2-40B4-BE49-F238E27FC236}">
                    <a16:creationId xmlns:a16="http://schemas.microsoft.com/office/drawing/2014/main" id="{98B0F24C-6AB7-4135-A84B-74AA463A7EF6}"/>
                  </a:ext>
                </a:extLst>
              </p:cNvPr>
              <p:cNvSpPr>
                <a:spLocks/>
              </p:cNvSpPr>
              <p:nvPr/>
            </p:nvSpPr>
            <p:spPr bwMode="auto">
              <a:xfrm>
                <a:off x="4042" y="2700"/>
                <a:ext cx="23" cy="13"/>
              </a:xfrm>
              <a:custGeom>
                <a:avLst/>
                <a:gdLst>
                  <a:gd name="T0" fmla="*/ 0 w 159"/>
                  <a:gd name="T1" fmla="*/ 0 h 150"/>
                  <a:gd name="T2" fmla="*/ 0 w 159"/>
                  <a:gd name="T3" fmla="*/ 0 h 150"/>
                  <a:gd name="T4" fmla="*/ 0 w 159"/>
                  <a:gd name="T5" fmla="*/ 0 h 150"/>
                  <a:gd name="T6" fmla="*/ 0 w 159"/>
                  <a:gd name="T7" fmla="*/ 0 h 150"/>
                  <a:gd name="T8" fmla="*/ 0 w 159"/>
                  <a:gd name="T9" fmla="*/ 0 h 150"/>
                  <a:gd name="T10" fmla="*/ 0 w 159"/>
                  <a:gd name="T11" fmla="*/ 0 h 150"/>
                  <a:gd name="T12" fmla="*/ 0 w 159"/>
                  <a:gd name="T13" fmla="*/ 0 h 150"/>
                  <a:gd name="T14" fmla="*/ 0 w 159"/>
                  <a:gd name="T15" fmla="*/ 0 h 150"/>
                  <a:gd name="T16" fmla="*/ 0 w 159"/>
                  <a:gd name="T17" fmla="*/ 0 h 150"/>
                  <a:gd name="T18" fmla="*/ 0 w 159"/>
                  <a:gd name="T19" fmla="*/ 0 h 150"/>
                  <a:gd name="T20" fmla="*/ 0 w 159"/>
                  <a:gd name="T21" fmla="*/ 0 h 150"/>
                  <a:gd name="T22" fmla="*/ 0 w 159"/>
                  <a:gd name="T23" fmla="*/ 0 h 150"/>
                  <a:gd name="T24" fmla="*/ 0 w 159"/>
                  <a:gd name="T25" fmla="*/ 0 h 150"/>
                  <a:gd name="T26" fmla="*/ 0 w 159"/>
                  <a:gd name="T27" fmla="*/ 0 h 150"/>
                  <a:gd name="T28" fmla="*/ 0 w 159"/>
                  <a:gd name="T29" fmla="*/ 0 h 150"/>
                  <a:gd name="T30" fmla="*/ 0 w 159"/>
                  <a:gd name="T31" fmla="*/ 0 h 150"/>
                  <a:gd name="T32" fmla="*/ 0 w 159"/>
                  <a:gd name="T33" fmla="*/ 0 h 150"/>
                  <a:gd name="T34" fmla="*/ 0 w 159"/>
                  <a:gd name="T35" fmla="*/ 0 h 150"/>
                  <a:gd name="T36" fmla="*/ 0 w 159"/>
                  <a:gd name="T37" fmla="*/ 0 h 150"/>
                  <a:gd name="T38" fmla="*/ 0 w 159"/>
                  <a:gd name="T39" fmla="*/ 0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9" h="150">
                    <a:moveTo>
                      <a:pt x="159" y="54"/>
                    </a:moveTo>
                    <a:lnTo>
                      <a:pt x="159" y="61"/>
                    </a:lnTo>
                    <a:lnTo>
                      <a:pt x="157" y="69"/>
                    </a:lnTo>
                    <a:lnTo>
                      <a:pt x="155" y="75"/>
                    </a:lnTo>
                    <a:lnTo>
                      <a:pt x="151" y="82"/>
                    </a:lnTo>
                    <a:lnTo>
                      <a:pt x="143" y="95"/>
                    </a:lnTo>
                    <a:lnTo>
                      <a:pt x="132" y="106"/>
                    </a:lnTo>
                    <a:lnTo>
                      <a:pt x="121" y="117"/>
                    </a:lnTo>
                    <a:lnTo>
                      <a:pt x="109" y="127"/>
                    </a:lnTo>
                    <a:lnTo>
                      <a:pt x="99" y="138"/>
                    </a:lnTo>
                    <a:lnTo>
                      <a:pt x="90" y="150"/>
                    </a:lnTo>
                    <a:lnTo>
                      <a:pt x="0" y="0"/>
                    </a:lnTo>
                    <a:lnTo>
                      <a:pt x="20" y="4"/>
                    </a:lnTo>
                    <a:lnTo>
                      <a:pt x="40" y="10"/>
                    </a:lnTo>
                    <a:lnTo>
                      <a:pt x="60" y="16"/>
                    </a:lnTo>
                    <a:lnTo>
                      <a:pt x="80" y="22"/>
                    </a:lnTo>
                    <a:lnTo>
                      <a:pt x="100" y="30"/>
                    </a:lnTo>
                    <a:lnTo>
                      <a:pt x="121" y="38"/>
                    </a:lnTo>
                    <a:lnTo>
                      <a:pt x="140" y="45"/>
                    </a:lnTo>
                    <a:lnTo>
                      <a:pt x="159" y="54"/>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2" name="Freeform 133">
                <a:extLst>
                  <a:ext uri="{FF2B5EF4-FFF2-40B4-BE49-F238E27FC236}">
                    <a16:creationId xmlns:a16="http://schemas.microsoft.com/office/drawing/2014/main" id="{9A412C9C-2822-450C-9B1D-EF0515BBAA6B}"/>
                  </a:ext>
                </a:extLst>
              </p:cNvPr>
              <p:cNvSpPr>
                <a:spLocks/>
              </p:cNvSpPr>
              <p:nvPr/>
            </p:nvSpPr>
            <p:spPr bwMode="auto">
              <a:xfrm>
                <a:off x="4554" y="2700"/>
                <a:ext cx="41" cy="24"/>
              </a:xfrm>
              <a:custGeom>
                <a:avLst/>
                <a:gdLst>
                  <a:gd name="T0" fmla="*/ 0 w 284"/>
                  <a:gd name="T1" fmla="*/ 0 h 271"/>
                  <a:gd name="T2" fmla="*/ 0 w 284"/>
                  <a:gd name="T3" fmla="*/ 0 h 271"/>
                  <a:gd name="T4" fmla="*/ 0 w 284"/>
                  <a:gd name="T5" fmla="*/ 0 h 271"/>
                  <a:gd name="T6" fmla="*/ 0 w 284"/>
                  <a:gd name="T7" fmla="*/ 0 h 271"/>
                  <a:gd name="T8" fmla="*/ 0 w 284"/>
                  <a:gd name="T9" fmla="*/ 0 h 271"/>
                  <a:gd name="T10" fmla="*/ 0 w 284"/>
                  <a:gd name="T11" fmla="*/ 0 h 271"/>
                  <a:gd name="T12" fmla="*/ 0 w 284"/>
                  <a:gd name="T13" fmla="*/ 0 h 271"/>
                  <a:gd name="T14" fmla="*/ 0 w 284"/>
                  <a:gd name="T15" fmla="*/ 0 h 271"/>
                  <a:gd name="T16" fmla="*/ 0 w 284"/>
                  <a:gd name="T17" fmla="*/ 0 h 271"/>
                  <a:gd name="T18" fmla="*/ 0 w 284"/>
                  <a:gd name="T19" fmla="*/ 0 h 271"/>
                  <a:gd name="T20" fmla="*/ 0 w 284"/>
                  <a:gd name="T21" fmla="*/ 0 h 271"/>
                  <a:gd name="T22" fmla="*/ 0 w 284"/>
                  <a:gd name="T23" fmla="*/ 0 h 271"/>
                  <a:gd name="T24" fmla="*/ 0 w 284"/>
                  <a:gd name="T25" fmla="*/ 0 h 271"/>
                  <a:gd name="T26" fmla="*/ 0 w 284"/>
                  <a:gd name="T27" fmla="*/ 0 h 271"/>
                  <a:gd name="T28" fmla="*/ 0 w 284"/>
                  <a:gd name="T29" fmla="*/ 0 h 271"/>
                  <a:gd name="T30" fmla="*/ 0 w 284"/>
                  <a:gd name="T31" fmla="*/ 0 h 271"/>
                  <a:gd name="T32" fmla="*/ 0 w 284"/>
                  <a:gd name="T33" fmla="*/ 0 h 271"/>
                  <a:gd name="T34" fmla="*/ 0 w 284"/>
                  <a:gd name="T35" fmla="*/ 0 h 271"/>
                  <a:gd name="T36" fmla="*/ 0 w 284"/>
                  <a:gd name="T37" fmla="*/ 0 h 271"/>
                  <a:gd name="T38" fmla="*/ 0 w 284"/>
                  <a:gd name="T39" fmla="*/ 0 h 271"/>
                  <a:gd name="T40" fmla="*/ 0 w 284"/>
                  <a:gd name="T41" fmla="*/ 0 h 271"/>
                  <a:gd name="T42" fmla="*/ 0 w 284"/>
                  <a:gd name="T43" fmla="*/ 0 h 271"/>
                  <a:gd name="T44" fmla="*/ 0 w 284"/>
                  <a:gd name="T45" fmla="*/ 0 h 271"/>
                  <a:gd name="T46" fmla="*/ 0 w 284"/>
                  <a:gd name="T47" fmla="*/ 0 h 271"/>
                  <a:gd name="T48" fmla="*/ 0 w 284"/>
                  <a:gd name="T49" fmla="*/ 0 h 271"/>
                  <a:gd name="T50" fmla="*/ 0 w 284"/>
                  <a:gd name="T51" fmla="*/ 0 h 271"/>
                  <a:gd name="T52" fmla="*/ 0 w 284"/>
                  <a:gd name="T53" fmla="*/ 0 h 271"/>
                  <a:gd name="T54" fmla="*/ 0 w 284"/>
                  <a:gd name="T55" fmla="*/ 0 h 271"/>
                  <a:gd name="T56" fmla="*/ 0 w 284"/>
                  <a:gd name="T57" fmla="*/ 0 h 271"/>
                  <a:gd name="T58" fmla="*/ 0 w 284"/>
                  <a:gd name="T59" fmla="*/ 0 h 271"/>
                  <a:gd name="T60" fmla="*/ 0 w 284"/>
                  <a:gd name="T61" fmla="*/ 0 h 271"/>
                  <a:gd name="T62" fmla="*/ 0 w 284"/>
                  <a:gd name="T63" fmla="*/ 0 h 271"/>
                  <a:gd name="T64" fmla="*/ 0 w 284"/>
                  <a:gd name="T65" fmla="*/ 0 h 271"/>
                  <a:gd name="T66" fmla="*/ 0 w 284"/>
                  <a:gd name="T67" fmla="*/ 0 h 271"/>
                  <a:gd name="T68" fmla="*/ 0 w 284"/>
                  <a:gd name="T69" fmla="*/ 0 h 27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4" h="271">
                    <a:moveTo>
                      <a:pt x="282" y="75"/>
                    </a:moveTo>
                    <a:lnTo>
                      <a:pt x="283" y="87"/>
                    </a:lnTo>
                    <a:lnTo>
                      <a:pt x="284" y="100"/>
                    </a:lnTo>
                    <a:lnTo>
                      <a:pt x="284" y="112"/>
                    </a:lnTo>
                    <a:lnTo>
                      <a:pt x="283" y="124"/>
                    </a:lnTo>
                    <a:lnTo>
                      <a:pt x="281" y="135"/>
                    </a:lnTo>
                    <a:lnTo>
                      <a:pt x="279" y="147"/>
                    </a:lnTo>
                    <a:lnTo>
                      <a:pt x="276" y="156"/>
                    </a:lnTo>
                    <a:lnTo>
                      <a:pt x="273" y="167"/>
                    </a:lnTo>
                    <a:lnTo>
                      <a:pt x="269" y="177"/>
                    </a:lnTo>
                    <a:lnTo>
                      <a:pt x="264" y="186"/>
                    </a:lnTo>
                    <a:lnTo>
                      <a:pt x="259" y="194"/>
                    </a:lnTo>
                    <a:lnTo>
                      <a:pt x="253" y="203"/>
                    </a:lnTo>
                    <a:lnTo>
                      <a:pt x="247" y="211"/>
                    </a:lnTo>
                    <a:lnTo>
                      <a:pt x="240" y="218"/>
                    </a:lnTo>
                    <a:lnTo>
                      <a:pt x="233" y="225"/>
                    </a:lnTo>
                    <a:lnTo>
                      <a:pt x="225" y="231"/>
                    </a:lnTo>
                    <a:lnTo>
                      <a:pt x="217" y="238"/>
                    </a:lnTo>
                    <a:lnTo>
                      <a:pt x="208" y="243"/>
                    </a:lnTo>
                    <a:lnTo>
                      <a:pt x="199" y="248"/>
                    </a:lnTo>
                    <a:lnTo>
                      <a:pt x="190" y="253"/>
                    </a:lnTo>
                    <a:lnTo>
                      <a:pt x="181" y="257"/>
                    </a:lnTo>
                    <a:lnTo>
                      <a:pt x="171" y="260"/>
                    </a:lnTo>
                    <a:lnTo>
                      <a:pt x="161" y="263"/>
                    </a:lnTo>
                    <a:lnTo>
                      <a:pt x="151" y="266"/>
                    </a:lnTo>
                    <a:lnTo>
                      <a:pt x="140" y="268"/>
                    </a:lnTo>
                    <a:lnTo>
                      <a:pt x="130" y="270"/>
                    </a:lnTo>
                    <a:lnTo>
                      <a:pt x="119" y="271"/>
                    </a:lnTo>
                    <a:lnTo>
                      <a:pt x="107" y="271"/>
                    </a:lnTo>
                    <a:lnTo>
                      <a:pt x="96" y="271"/>
                    </a:lnTo>
                    <a:lnTo>
                      <a:pt x="85" y="271"/>
                    </a:lnTo>
                    <a:lnTo>
                      <a:pt x="74" y="269"/>
                    </a:lnTo>
                    <a:lnTo>
                      <a:pt x="63" y="268"/>
                    </a:lnTo>
                    <a:lnTo>
                      <a:pt x="13" y="268"/>
                    </a:lnTo>
                    <a:lnTo>
                      <a:pt x="10" y="243"/>
                    </a:lnTo>
                    <a:lnTo>
                      <a:pt x="6" y="219"/>
                    </a:lnTo>
                    <a:lnTo>
                      <a:pt x="3" y="194"/>
                    </a:lnTo>
                    <a:lnTo>
                      <a:pt x="1" y="171"/>
                    </a:lnTo>
                    <a:lnTo>
                      <a:pt x="0" y="147"/>
                    </a:lnTo>
                    <a:lnTo>
                      <a:pt x="0" y="124"/>
                    </a:lnTo>
                    <a:lnTo>
                      <a:pt x="2" y="102"/>
                    </a:lnTo>
                    <a:lnTo>
                      <a:pt x="6" y="82"/>
                    </a:lnTo>
                    <a:lnTo>
                      <a:pt x="9" y="72"/>
                    </a:lnTo>
                    <a:lnTo>
                      <a:pt x="12" y="62"/>
                    </a:lnTo>
                    <a:lnTo>
                      <a:pt x="15" y="54"/>
                    </a:lnTo>
                    <a:lnTo>
                      <a:pt x="20" y="46"/>
                    </a:lnTo>
                    <a:lnTo>
                      <a:pt x="25" y="39"/>
                    </a:lnTo>
                    <a:lnTo>
                      <a:pt x="30" y="31"/>
                    </a:lnTo>
                    <a:lnTo>
                      <a:pt x="37" y="25"/>
                    </a:lnTo>
                    <a:lnTo>
                      <a:pt x="44" y="19"/>
                    </a:lnTo>
                    <a:lnTo>
                      <a:pt x="52" y="14"/>
                    </a:lnTo>
                    <a:lnTo>
                      <a:pt x="61" y="10"/>
                    </a:lnTo>
                    <a:lnTo>
                      <a:pt x="70" y="6"/>
                    </a:lnTo>
                    <a:lnTo>
                      <a:pt x="81" y="3"/>
                    </a:lnTo>
                    <a:lnTo>
                      <a:pt x="92" y="1"/>
                    </a:lnTo>
                    <a:lnTo>
                      <a:pt x="105" y="0"/>
                    </a:lnTo>
                    <a:lnTo>
                      <a:pt x="119" y="0"/>
                    </a:lnTo>
                    <a:lnTo>
                      <a:pt x="133" y="0"/>
                    </a:lnTo>
                    <a:lnTo>
                      <a:pt x="152" y="4"/>
                    </a:lnTo>
                    <a:lnTo>
                      <a:pt x="172" y="8"/>
                    </a:lnTo>
                    <a:lnTo>
                      <a:pt x="192" y="14"/>
                    </a:lnTo>
                    <a:lnTo>
                      <a:pt x="211" y="21"/>
                    </a:lnTo>
                    <a:lnTo>
                      <a:pt x="221" y="26"/>
                    </a:lnTo>
                    <a:lnTo>
                      <a:pt x="230" y="30"/>
                    </a:lnTo>
                    <a:lnTo>
                      <a:pt x="240" y="37"/>
                    </a:lnTo>
                    <a:lnTo>
                      <a:pt x="249" y="42"/>
                    </a:lnTo>
                    <a:lnTo>
                      <a:pt x="258" y="49"/>
                    </a:lnTo>
                    <a:lnTo>
                      <a:pt x="266" y="57"/>
                    </a:lnTo>
                    <a:lnTo>
                      <a:pt x="274" y="66"/>
                    </a:lnTo>
                    <a:lnTo>
                      <a:pt x="282" y="7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3" name="Freeform 134">
                <a:extLst>
                  <a:ext uri="{FF2B5EF4-FFF2-40B4-BE49-F238E27FC236}">
                    <a16:creationId xmlns:a16="http://schemas.microsoft.com/office/drawing/2014/main" id="{640615B0-DB2C-4061-8F27-759DF97A2F9E}"/>
                  </a:ext>
                </a:extLst>
              </p:cNvPr>
              <p:cNvSpPr>
                <a:spLocks/>
              </p:cNvSpPr>
              <p:nvPr/>
            </p:nvSpPr>
            <p:spPr bwMode="auto">
              <a:xfrm>
                <a:off x="4931" y="2700"/>
                <a:ext cx="272" cy="214"/>
              </a:xfrm>
              <a:custGeom>
                <a:avLst/>
                <a:gdLst>
                  <a:gd name="T0" fmla="*/ 0 w 1910"/>
                  <a:gd name="T1" fmla="*/ 0 h 2353"/>
                  <a:gd name="T2" fmla="*/ 0 w 1910"/>
                  <a:gd name="T3" fmla="*/ 0 h 2353"/>
                  <a:gd name="T4" fmla="*/ 0 w 1910"/>
                  <a:gd name="T5" fmla="*/ 0 h 2353"/>
                  <a:gd name="T6" fmla="*/ 0 w 1910"/>
                  <a:gd name="T7" fmla="*/ 0 h 2353"/>
                  <a:gd name="T8" fmla="*/ 0 w 1910"/>
                  <a:gd name="T9" fmla="*/ 0 h 2353"/>
                  <a:gd name="T10" fmla="*/ 0 w 1910"/>
                  <a:gd name="T11" fmla="*/ 0 h 2353"/>
                  <a:gd name="T12" fmla="*/ 0 w 1910"/>
                  <a:gd name="T13" fmla="*/ 0 h 2353"/>
                  <a:gd name="T14" fmla="*/ 0 w 1910"/>
                  <a:gd name="T15" fmla="*/ 0 h 2353"/>
                  <a:gd name="T16" fmla="*/ 0 w 1910"/>
                  <a:gd name="T17" fmla="*/ 0 h 2353"/>
                  <a:gd name="T18" fmla="*/ 0 w 1910"/>
                  <a:gd name="T19" fmla="*/ 0 h 2353"/>
                  <a:gd name="T20" fmla="*/ 0 w 1910"/>
                  <a:gd name="T21" fmla="*/ 0 h 2353"/>
                  <a:gd name="T22" fmla="*/ 0 w 1910"/>
                  <a:gd name="T23" fmla="*/ 0 h 2353"/>
                  <a:gd name="T24" fmla="*/ 0 w 1910"/>
                  <a:gd name="T25" fmla="*/ 0 h 2353"/>
                  <a:gd name="T26" fmla="*/ 0 w 1910"/>
                  <a:gd name="T27" fmla="*/ 0 h 2353"/>
                  <a:gd name="T28" fmla="*/ 0 w 1910"/>
                  <a:gd name="T29" fmla="*/ 0 h 2353"/>
                  <a:gd name="T30" fmla="*/ 0 w 1910"/>
                  <a:gd name="T31" fmla="*/ 0 h 2353"/>
                  <a:gd name="T32" fmla="*/ 0 w 1910"/>
                  <a:gd name="T33" fmla="*/ 0 h 2353"/>
                  <a:gd name="T34" fmla="*/ 0 w 1910"/>
                  <a:gd name="T35" fmla="*/ 0 h 2353"/>
                  <a:gd name="T36" fmla="*/ 0 w 1910"/>
                  <a:gd name="T37" fmla="*/ 0 h 2353"/>
                  <a:gd name="T38" fmla="*/ 0 w 1910"/>
                  <a:gd name="T39" fmla="*/ 0 h 2353"/>
                  <a:gd name="T40" fmla="*/ 0 w 1910"/>
                  <a:gd name="T41" fmla="*/ 0 h 2353"/>
                  <a:gd name="T42" fmla="*/ 0 w 1910"/>
                  <a:gd name="T43" fmla="*/ 0 h 2353"/>
                  <a:gd name="T44" fmla="*/ 0 w 1910"/>
                  <a:gd name="T45" fmla="*/ 0 h 2353"/>
                  <a:gd name="T46" fmla="*/ 0 w 1910"/>
                  <a:gd name="T47" fmla="*/ 0 h 2353"/>
                  <a:gd name="T48" fmla="*/ 0 w 1910"/>
                  <a:gd name="T49" fmla="*/ 0 h 2353"/>
                  <a:gd name="T50" fmla="*/ 0 w 1910"/>
                  <a:gd name="T51" fmla="*/ 0 h 2353"/>
                  <a:gd name="T52" fmla="*/ 0 w 1910"/>
                  <a:gd name="T53" fmla="*/ 0 h 2353"/>
                  <a:gd name="T54" fmla="*/ 0 w 1910"/>
                  <a:gd name="T55" fmla="*/ 0 h 2353"/>
                  <a:gd name="T56" fmla="*/ 0 w 1910"/>
                  <a:gd name="T57" fmla="*/ 0 h 2353"/>
                  <a:gd name="T58" fmla="*/ 0 w 1910"/>
                  <a:gd name="T59" fmla="*/ 0 h 2353"/>
                  <a:gd name="T60" fmla="*/ 0 w 1910"/>
                  <a:gd name="T61" fmla="*/ 0 h 2353"/>
                  <a:gd name="T62" fmla="*/ 0 w 1910"/>
                  <a:gd name="T63" fmla="*/ 0 h 2353"/>
                  <a:gd name="T64" fmla="*/ 0 w 1910"/>
                  <a:gd name="T65" fmla="*/ 0 h 2353"/>
                  <a:gd name="T66" fmla="*/ 0 w 1910"/>
                  <a:gd name="T67" fmla="*/ 0 h 2353"/>
                  <a:gd name="T68" fmla="*/ 0 w 1910"/>
                  <a:gd name="T69" fmla="*/ 0 h 2353"/>
                  <a:gd name="T70" fmla="*/ 0 w 1910"/>
                  <a:gd name="T71" fmla="*/ 0 h 2353"/>
                  <a:gd name="T72" fmla="*/ 0 w 1910"/>
                  <a:gd name="T73" fmla="*/ 0 h 2353"/>
                  <a:gd name="T74" fmla="*/ 0 w 1910"/>
                  <a:gd name="T75" fmla="*/ 0 h 2353"/>
                  <a:gd name="T76" fmla="*/ 0 w 1910"/>
                  <a:gd name="T77" fmla="*/ 0 h 2353"/>
                  <a:gd name="T78" fmla="*/ 0 w 1910"/>
                  <a:gd name="T79" fmla="*/ 0 h 2353"/>
                  <a:gd name="T80" fmla="*/ 0 w 1910"/>
                  <a:gd name="T81" fmla="*/ 0 h 2353"/>
                  <a:gd name="T82" fmla="*/ 0 w 1910"/>
                  <a:gd name="T83" fmla="*/ 0 h 2353"/>
                  <a:gd name="T84" fmla="*/ 0 w 1910"/>
                  <a:gd name="T85" fmla="*/ 0 h 2353"/>
                  <a:gd name="T86" fmla="*/ 0 w 1910"/>
                  <a:gd name="T87" fmla="*/ 0 h 2353"/>
                  <a:gd name="T88" fmla="*/ 0 w 1910"/>
                  <a:gd name="T89" fmla="*/ 0 h 2353"/>
                  <a:gd name="T90" fmla="*/ 0 w 1910"/>
                  <a:gd name="T91" fmla="*/ 0 h 2353"/>
                  <a:gd name="T92" fmla="*/ 0 w 1910"/>
                  <a:gd name="T93" fmla="*/ 0 h 2353"/>
                  <a:gd name="T94" fmla="*/ 0 w 1910"/>
                  <a:gd name="T95" fmla="*/ 0 h 2353"/>
                  <a:gd name="T96" fmla="*/ 0 w 1910"/>
                  <a:gd name="T97" fmla="*/ 0 h 2353"/>
                  <a:gd name="T98" fmla="*/ 0 w 1910"/>
                  <a:gd name="T99" fmla="*/ 0 h 2353"/>
                  <a:gd name="T100" fmla="*/ 0 w 1910"/>
                  <a:gd name="T101" fmla="*/ 0 h 2353"/>
                  <a:gd name="T102" fmla="*/ 0 w 1910"/>
                  <a:gd name="T103" fmla="*/ 0 h 2353"/>
                  <a:gd name="T104" fmla="*/ 0 w 1910"/>
                  <a:gd name="T105" fmla="*/ 0 h 2353"/>
                  <a:gd name="T106" fmla="*/ 0 w 1910"/>
                  <a:gd name="T107" fmla="*/ 0 h 2353"/>
                  <a:gd name="T108" fmla="*/ 0 w 1910"/>
                  <a:gd name="T109" fmla="*/ 0 h 2353"/>
                  <a:gd name="T110" fmla="*/ 0 w 1910"/>
                  <a:gd name="T111" fmla="*/ 0 h 2353"/>
                  <a:gd name="T112" fmla="*/ 0 w 1910"/>
                  <a:gd name="T113" fmla="*/ 0 h 2353"/>
                  <a:gd name="T114" fmla="*/ 0 w 1910"/>
                  <a:gd name="T115" fmla="*/ 0 h 2353"/>
                  <a:gd name="T116" fmla="*/ 0 w 1910"/>
                  <a:gd name="T117" fmla="*/ 0 h 2353"/>
                  <a:gd name="T118" fmla="*/ 0 w 1910"/>
                  <a:gd name="T119" fmla="*/ 0 h 2353"/>
                  <a:gd name="T120" fmla="*/ 0 w 1910"/>
                  <a:gd name="T121" fmla="*/ 0 h 2353"/>
                  <a:gd name="T122" fmla="*/ 0 w 1910"/>
                  <a:gd name="T123" fmla="*/ 0 h 2353"/>
                  <a:gd name="T124" fmla="*/ 0 w 1910"/>
                  <a:gd name="T125" fmla="*/ 0 h 23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10" h="2353">
                    <a:moveTo>
                      <a:pt x="1255" y="262"/>
                    </a:moveTo>
                    <a:lnTo>
                      <a:pt x="1262" y="275"/>
                    </a:lnTo>
                    <a:lnTo>
                      <a:pt x="1268" y="289"/>
                    </a:lnTo>
                    <a:lnTo>
                      <a:pt x="1274" y="303"/>
                    </a:lnTo>
                    <a:lnTo>
                      <a:pt x="1278" y="317"/>
                    </a:lnTo>
                    <a:lnTo>
                      <a:pt x="1282" y="332"/>
                    </a:lnTo>
                    <a:lnTo>
                      <a:pt x="1285" y="347"/>
                    </a:lnTo>
                    <a:lnTo>
                      <a:pt x="1287" y="363"/>
                    </a:lnTo>
                    <a:lnTo>
                      <a:pt x="1290" y="379"/>
                    </a:lnTo>
                    <a:lnTo>
                      <a:pt x="1295" y="442"/>
                    </a:lnTo>
                    <a:lnTo>
                      <a:pt x="1300" y="505"/>
                    </a:lnTo>
                    <a:lnTo>
                      <a:pt x="1303" y="536"/>
                    </a:lnTo>
                    <a:lnTo>
                      <a:pt x="1308" y="566"/>
                    </a:lnTo>
                    <a:lnTo>
                      <a:pt x="1311" y="580"/>
                    </a:lnTo>
                    <a:lnTo>
                      <a:pt x="1315" y="594"/>
                    </a:lnTo>
                    <a:lnTo>
                      <a:pt x="1320" y="608"/>
                    </a:lnTo>
                    <a:lnTo>
                      <a:pt x="1325" y="620"/>
                    </a:lnTo>
                    <a:lnTo>
                      <a:pt x="1331" y="633"/>
                    </a:lnTo>
                    <a:lnTo>
                      <a:pt x="1338" y="644"/>
                    </a:lnTo>
                    <a:lnTo>
                      <a:pt x="1347" y="655"/>
                    </a:lnTo>
                    <a:lnTo>
                      <a:pt x="1356" y="666"/>
                    </a:lnTo>
                    <a:lnTo>
                      <a:pt x="1367" y="676"/>
                    </a:lnTo>
                    <a:lnTo>
                      <a:pt x="1378" y="685"/>
                    </a:lnTo>
                    <a:lnTo>
                      <a:pt x="1391" y="693"/>
                    </a:lnTo>
                    <a:lnTo>
                      <a:pt x="1405" y="701"/>
                    </a:lnTo>
                    <a:lnTo>
                      <a:pt x="1436" y="694"/>
                    </a:lnTo>
                    <a:lnTo>
                      <a:pt x="1467" y="685"/>
                    </a:lnTo>
                    <a:lnTo>
                      <a:pt x="1497" y="675"/>
                    </a:lnTo>
                    <a:lnTo>
                      <a:pt x="1528" y="664"/>
                    </a:lnTo>
                    <a:lnTo>
                      <a:pt x="1587" y="638"/>
                    </a:lnTo>
                    <a:lnTo>
                      <a:pt x="1645" y="611"/>
                    </a:lnTo>
                    <a:lnTo>
                      <a:pt x="1674" y="598"/>
                    </a:lnTo>
                    <a:lnTo>
                      <a:pt x="1705" y="585"/>
                    </a:lnTo>
                    <a:lnTo>
                      <a:pt x="1735" y="572"/>
                    </a:lnTo>
                    <a:lnTo>
                      <a:pt x="1765" y="561"/>
                    </a:lnTo>
                    <a:lnTo>
                      <a:pt x="1796" y="550"/>
                    </a:lnTo>
                    <a:lnTo>
                      <a:pt x="1827" y="542"/>
                    </a:lnTo>
                    <a:lnTo>
                      <a:pt x="1859" y="534"/>
                    </a:lnTo>
                    <a:lnTo>
                      <a:pt x="1893" y="530"/>
                    </a:lnTo>
                    <a:lnTo>
                      <a:pt x="1898" y="585"/>
                    </a:lnTo>
                    <a:lnTo>
                      <a:pt x="1902" y="641"/>
                    </a:lnTo>
                    <a:lnTo>
                      <a:pt x="1905" y="696"/>
                    </a:lnTo>
                    <a:lnTo>
                      <a:pt x="1908" y="750"/>
                    </a:lnTo>
                    <a:lnTo>
                      <a:pt x="1909" y="805"/>
                    </a:lnTo>
                    <a:lnTo>
                      <a:pt x="1910" y="859"/>
                    </a:lnTo>
                    <a:lnTo>
                      <a:pt x="1910" y="914"/>
                    </a:lnTo>
                    <a:lnTo>
                      <a:pt x="1910" y="968"/>
                    </a:lnTo>
                    <a:lnTo>
                      <a:pt x="1908" y="1075"/>
                    </a:lnTo>
                    <a:lnTo>
                      <a:pt x="1906" y="1182"/>
                    </a:lnTo>
                    <a:lnTo>
                      <a:pt x="1904" y="1289"/>
                    </a:lnTo>
                    <a:lnTo>
                      <a:pt x="1903" y="1397"/>
                    </a:lnTo>
                    <a:lnTo>
                      <a:pt x="1871" y="1411"/>
                    </a:lnTo>
                    <a:lnTo>
                      <a:pt x="1838" y="1423"/>
                    </a:lnTo>
                    <a:lnTo>
                      <a:pt x="1805" y="1434"/>
                    </a:lnTo>
                    <a:lnTo>
                      <a:pt x="1771" y="1445"/>
                    </a:lnTo>
                    <a:lnTo>
                      <a:pt x="1737" y="1455"/>
                    </a:lnTo>
                    <a:lnTo>
                      <a:pt x="1703" y="1464"/>
                    </a:lnTo>
                    <a:lnTo>
                      <a:pt x="1668" y="1472"/>
                    </a:lnTo>
                    <a:lnTo>
                      <a:pt x="1634" y="1480"/>
                    </a:lnTo>
                    <a:lnTo>
                      <a:pt x="1599" y="1486"/>
                    </a:lnTo>
                    <a:lnTo>
                      <a:pt x="1565" y="1493"/>
                    </a:lnTo>
                    <a:lnTo>
                      <a:pt x="1531" y="1497"/>
                    </a:lnTo>
                    <a:lnTo>
                      <a:pt x="1496" y="1503"/>
                    </a:lnTo>
                    <a:lnTo>
                      <a:pt x="1430" y="1509"/>
                    </a:lnTo>
                    <a:lnTo>
                      <a:pt x="1365" y="1514"/>
                    </a:lnTo>
                    <a:lnTo>
                      <a:pt x="1359" y="1537"/>
                    </a:lnTo>
                    <a:lnTo>
                      <a:pt x="1354" y="1560"/>
                    </a:lnTo>
                    <a:lnTo>
                      <a:pt x="1348" y="1585"/>
                    </a:lnTo>
                    <a:lnTo>
                      <a:pt x="1344" y="1608"/>
                    </a:lnTo>
                    <a:lnTo>
                      <a:pt x="1335" y="1659"/>
                    </a:lnTo>
                    <a:lnTo>
                      <a:pt x="1327" y="1711"/>
                    </a:lnTo>
                    <a:lnTo>
                      <a:pt x="1319" y="1764"/>
                    </a:lnTo>
                    <a:lnTo>
                      <a:pt x="1311" y="1816"/>
                    </a:lnTo>
                    <a:lnTo>
                      <a:pt x="1306" y="1842"/>
                    </a:lnTo>
                    <a:lnTo>
                      <a:pt x="1301" y="1868"/>
                    </a:lnTo>
                    <a:lnTo>
                      <a:pt x="1295" y="1893"/>
                    </a:lnTo>
                    <a:lnTo>
                      <a:pt x="1289" y="1918"/>
                    </a:lnTo>
                    <a:lnTo>
                      <a:pt x="1282" y="1941"/>
                    </a:lnTo>
                    <a:lnTo>
                      <a:pt x="1274" y="1965"/>
                    </a:lnTo>
                    <a:lnTo>
                      <a:pt x="1265" y="1988"/>
                    </a:lnTo>
                    <a:lnTo>
                      <a:pt x="1255" y="2009"/>
                    </a:lnTo>
                    <a:lnTo>
                      <a:pt x="1244" y="2030"/>
                    </a:lnTo>
                    <a:lnTo>
                      <a:pt x="1232" y="2049"/>
                    </a:lnTo>
                    <a:lnTo>
                      <a:pt x="1219" y="2068"/>
                    </a:lnTo>
                    <a:lnTo>
                      <a:pt x="1204" y="2085"/>
                    </a:lnTo>
                    <a:lnTo>
                      <a:pt x="1188" y="2101"/>
                    </a:lnTo>
                    <a:lnTo>
                      <a:pt x="1170" y="2115"/>
                    </a:lnTo>
                    <a:lnTo>
                      <a:pt x="1150" y="2128"/>
                    </a:lnTo>
                    <a:lnTo>
                      <a:pt x="1129" y="2140"/>
                    </a:lnTo>
                    <a:lnTo>
                      <a:pt x="1106" y="2150"/>
                    </a:lnTo>
                    <a:lnTo>
                      <a:pt x="1082" y="2157"/>
                    </a:lnTo>
                    <a:lnTo>
                      <a:pt x="1055" y="2164"/>
                    </a:lnTo>
                    <a:lnTo>
                      <a:pt x="1027" y="2167"/>
                    </a:lnTo>
                    <a:lnTo>
                      <a:pt x="998" y="2153"/>
                    </a:lnTo>
                    <a:lnTo>
                      <a:pt x="969" y="2142"/>
                    </a:lnTo>
                    <a:lnTo>
                      <a:pt x="942" y="2134"/>
                    </a:lnTo>
                    <a:lnTo>
                      <a:pt x="915" y="2128"/>
                    </a:lnTo>
                    <a:lnTo>
                      <a:pt x="889" y="2125"/>
                    </a:lnTo>
                    <a:lnTo>
                      <a:pt x="863" y="2124"/>
                    </a:lnTo>
                    <a:lnTo>
                      <a:pt x="838" y="2126"/>
                    </a:lnTo>
                    <a:lnTo>
                      <a:pt x="812" y="2129"/>
                    </a:lnTo>
                    <a:lnTo>
                      <a:pt x="787" y="2136"/>
                    </a:lnTo>
                    <a:lnTo>
                      <a:pt x="763" y="2142"/>
                    </a:lnTo>
                    <a:lnTo>
                      <a:pt x="739" y="2151"/>
                    </a:lnTo>
                    <a:lnTo>
                      <a:pt x="715" y="2161"/>
                    </a:lnTo>
                    <a:lnTo>
                      <a:pt x="691" y="2173"/>
                    </a:lnTo>
                    <a:lnTo>
                      <a:pt x="668" y="2184"/>
                    </a:lnTo>
                    <a:lnTo>
                      <a:pt x="645" y="2197"/>
                    </a:lnTo>
                    <a:lnTo>
                      <a:pt x="621" y="2210"/>
                    </a:lnTo>
                    <a:lnTo>
                      <a:pt x="575" y="2239"/>
                    </a:lnTo>
                    <a:lnTo>
                      <a:pt x="529" y="2266"/>
                    </a:lnTo>
                    <a:lnTo>
                      <a:pt x="506" y="2280"/>
                    </a:lnTo>
                    <a:lnTo>
                      <a:pt x="483" y="2291"/>
                    </a:lnTo>
                    <a:lnTo>
                      <a:pt x="459" y="2304"/>
                    </a:lnTo>
                    <a:lnTo>
                      <a:pt x="436" y="2315"/>
                    </a:lnTo>
                    <a:lnTo>
                      <a:pt x="412" y="2325"/>
                    </a:lnTo>
                    <a:lnTo>
                      <a:pt x="389" y="2334"/>
                    </a:lnTo>
                    <a:lnTo>
                      <a:pt x="365" y="2341"/>
                    </a:lnTo>
                    <a:lnTo>
                      <a:pt x="340" y="2347"/>
                    </a:lnTo>
                    <a:lnTo>
                      <a:pt x="316" y="2351"/>
                    </a:lnTo>
                    <a:lnTo>
                      <a:pt x="291" y="2353"/>
                    </a:lnTo>
                    <a:lnTo>
                      <a:pt x="265" y="2352"/>
                    </a:lnTo>
                    <a:lnTo>
                      <a:pt x="239" y="2350"/>
                    </a:lnTo>
                    <a:lnTo>
                      <a:pt x="233" y="2337"/>
                    </a:lnTo>
                    <a:lnTo>
                      <a:pt x="228" y="2324"/>
                    </a:lnTo>
                    <a:lnTo>
                      <a:pt x="224" y="2311"/>
                    </a:lnTo>
                    <a:lnTo>
                      <a:pt x="220" y="2299"/>
                    </a:lnTo>
                    <a:lnTo>
                      <a:pt x="218" y="2286"/>
                    </a:lnTo>
                    <a:lnTo>
                      <a:pt x="216" y="2274"/>
                    </a:lnTo>
                    <a:lnTo>
                      <a:pt x="215" y="2262"/>
                    </a:lnTo>
                    <a:lnTo>
                      <a:pt x="215" y="2250"/>
                    </a:lnTo>
                    <a:lnTo>
                      <a:pt x="216" y="2240"/>
                    </a:lnTo>
                    <a:lnTo>
                      <a:pt x="217" y="2228"/>
                    </a:lnTo>
                    <a:lnTo>
                      <a:pt x="218" y="2216"/>
                    </a:lnTo>
                    <a:lnTo>
                      <a:pt x="221" y="2205"/>
                    </a:lnTo>
                    <a:lnTo>
                      <a:pt x="227" y="2182"/>
                    </a:lnTo>
                    <a:lnTo>
                      <a:pt x="235" y="2161"/>
                    </a:lnTo>
                    <a:lnTo>
                      <a:pt x="245" y="2139"/>
                    </a:lnTo>
                    <a:lnTo>
                      <a:pt x="255" y="2119"/>
                    </a:lnTo>
                    <a:lnTo>
                      <a:pt x="267" y="2098"/>
                    </a:lnTo>
                    <a:lnTo>
                      <a:pt x="279" y="2077"/>
                    </a:lnTo>
                    <a:lnTo>
                      <a:pt x="305" y="2036"/>
                    </a:lnTo>
                    <a:lnTo>
                      <a:pt x="329" y="1996"/>
                    </a:lnTo>
                    <a:lnTo>
                      <a:pt x="378" y="1972"/>
                    </a:lnTo>
                    <a:lnTo>
                      <a:pt x="427" y="1947"/>
                    </a:lnTo>
                    <a:lnTo>
                      <a:pt x="479" y="1920"/>
                    </a:lnTo>
                    <a:lnTo>
                      <a:pt x="529" y="1893"/>
                    </a:lnTo>
                    <a:lnTo>
                      <a:pt x="581" y="1866"/>
                    </a:lnTo>
                    <a:lnTo>
                      <a:pt x="632" y="1839"/>
                    </a:lnTo>
                    <a:lnTo>
                      <a:pt x="685" y="1811"/>
                    </a:lnTo>
                    <a:lnTo>
                      <a:pt x="737" y="1782"/>
                    </a:lnTo>
                    <a:lnTo>
                      <a:pt x="725" y="1766"/>
                    </a:lnTo>
                    <a:lnTo>
                      <a:pt x="712" y="1752"/>
                    </a:lnTo>
                    <a:lnTo>
                      <a:pt x="698" y="1739"/>
                    </a:lnTo>
                    <a:lnTo>
                      <a:pt x="683" y="1728"/>
                    </a:lnTo>
                    <a:lnTo>
                      <a:pt x="668" y="1719"/>
                    </a:lnTo>
                    <a:lnTo>
                      <a:pt x="652" y="1710"/>
                    </a:lnTo>
                    <a:lnTo>
                      <a:pt x="635" y="1704"/>
                    </a:lnTo>
                    <a:lnTo>
                      <a:pt x="618" y="1698"/>
                    </a:lnTo>
                    <a:lnTo>
                      <a:pt x="601" y="1693"/>
                    </a:lnTo>
                    <a:lnTo>
                      <a:pt x="583" y="1689"/>
                    </a:lnTo>
                    <a:lnTo>
                      <a:pt x="565" y="1687"/>
                    </a:lnTo>
                    <a:lnTo>
                      <a:pt x="547" y="1685"/>
                    </a:lnTo>
                    <a:lnTo>
                      <a:pt x="509" y="1684"/>
                    </a:lnTo>
                    <a:lnTo>
                      <a:pt x="470" y="1684"/>
                    </a:lnTo>
                    <a:lnTo>
                      <a:pt x="389" y="1689"/>
                    </a:lnTo>
                    <a:lnTo>
                      <a:pt x="307" y="1694"/>
                    </a:lnTo>
                    <a:lnTo>
                      <a:pt x="286" y="1694"/>
                    </a:lnTo>
                    <a:lnTo>
                      <a:pt x="266" y="1693"/>
                    </a:lnTo>
                    <a:lnTo>
                      <a:pt x="246" y="1693"/>
                    </a:lnTo>
                    <a:lnTo>
                      <a:pt x="226" y="1691"/>
                    </a:lnTo>
                    <a:lnTo>
                      <a:pt x="207" y="1688"/>
                    </a:lnTo>
                    <a:lnTo>
                      <a:pt x="187" y="1685"/>
                    </a:lnTo>
                    <a:lnTo>
                      <a:pt x="168" y="1681"/>
                    </a:lnTo>
                    <a:lnTo>
                      <a:pt x="150" y="1675"/>
                    </a:lnTo>
                    <a:lnTo>
                      <a:pt x="137" y="1662"/>
                    </a:lnTo>
                    <a:lnTo>
                      <a:pt x="125" y="1648"/>
                    </a:lnTo>
                    <a:lnTo>
                      <a:pt x="114" y="1634"/>
                    </a:lnTo>
                    <a:lnTo>
                      <a:pt x="103" y="1618"/>
                    </a:lnTo>
                    <a:lnTo>
                      <a:pt x="95" y="1602"/>
                    </a:lnTo>
                    <a:lnTo>
                      <a:pt x="87" y="1586"/>
                    </a:lnTo>
                    <a:lnTo>
                      <a:pt x="81" y="1568"/>
                    </a:lnTo>
                    <a:lnTo>
                      <a:pt x="77" y="1550"/>
                    </a:lnTo>
                    <a:lnTo>
                      <a:pt x="74" y="1533"/>
                    </a:lnTo>
                    <a:lnTo>
                      <a:pt x="73" y="1515"/>
                    </a:lnTo>
                    <a:lnTo>
                      <a:pt x="73" y="1507"/>
                    </a:lnTo>
                    <a:lnTo>
                      <a:pt x="73" y="1498"/>
                    </a:lnTo>
                    <a:lnTo>
                      <a:pt x="75" y="1490"/>
                    </a:lnTo>
                    <a:lnTo>
                      <a:pt x="76" y="1481"/>
                    </a:lnTo>
                    <a:lnTo>
                      <a:pt x="78" y="1472"/>
                    </a:lnTo>
                    <a:lnTo>
                      <a:pt x="81" y="1464"/>
                    </a:lnTo>
                    <a:lnTo>
                      <a:pt x="84" y="1456"/>
                    </a:lnTo>
                    <a:lnTo>
                      <a:pt x="88" y="1448"/>
                    </a:lnTo>
                    <a:lnTo>
                      <a:pt x="92" y="1440"/>
                    </a:lnTo>
                    <a:lnTo>
                      <a:pt x="97" y="1432"/>
                    </a:lnTo>
                    <a:lnTo>
                      <a:pt x="103" y="1425"/>
                    </a:lnTo>
                    <a:lnTo>
                      <a:pt x="109" y="1418"/>
                    </a:lnTo>
                    <a:lnTo>
                      <a:pt x="196" y="1426"/>
                    </a:lnTo>
                    <a:lnTo>
                      <a:pt x="288" y="1433"/>
                    </a:lnTo>
                    <a:lnTo>
                      <a:pt x="335" y="1436"/>
                    </a:lnTo>
                    <a:lnTo>
                      <a:pt x="383" y="1437"/>
                    </a:lnTo>
                    <a:lnTo>
                      <a:pt x="431" y="1437"/>
                    </a:lnTo>
                    <a:lnTo>
                      <a:pt x="480" y="1434"/>
                    </a:lnTo>
                    <a:lnTo>
                      <a:pt x="504" y="1432"/>
                    </a:lnTo>
                    <a:lnTo>
                      <a:pt x="527" y="1430"/>
                    </a:lnTo>
                    <a:lnTo>
                      <a:pt x="551" y="1427"/>
                    </a:lnTo>
                    <a:lnTo>
                      <a:pt x="574" y="1424"/>
                    </a:lnTo>
                    <a:lnTo>
                      <a:pt x="597" y="1419"/>
                    </a:lnTo>
                    <a:lnTo>
                      <a:pt x="620" y="1415"/>
                    </a:lnTo>
                    <a:lnTo>
                      <a:pt x="644" y="1410"/>
                    </a:lnTo>
                    <a:lnTo>
                      <a:pt x="666" y="1403"/>
                    </a:lnTo>
                    <a:lnTo>
                      <a:pt x="688" y="1396"/>
                    </a:lnTo>
                    <a:lnTo>
                      <a:pt x="709" y="1388"/>
                    </a:lnTo>
                    <a:lnTo>
                      <a:pt x="730" y="1379"/>
                    </a:lnTo>
                    <a:lnTo>
                      <a:pt x="751" y="1370"/>
                    </a:lnTo>
                    <a:lnTo>
                      <a:pt x="770" y="1359"/>
                    </a:lnTo>
                    <a:lnTo>
                      <a:pt x="790" y="1348"/>
                    </a:lnTo>
                    <a:lnTo>
                      <a:pt x="808" y="1335"/>
                    </a:lnTo>
                    <a:lnTo>
                      <a:pt x="827" y="1322"/>
                    </a:lnTo>
                    <a:lnTo>
                      <a:pt x="824" y="1300"/>
                    </a:lnTo>
                    <a:lnTo>
                      <a:pt x="820" y="1281"/>
                    </a:lnTo>
                    <a:lnTo>
                      <a:pt x="815" y="1265"/>
                    </a:lnTo>
                    <a:lnTo>
                      <a:pt x="809" y="1250"/>
                    </a:lnTo>
                    <a:lnTo>
                      <a:pt x="802" y="1238"/>
                    </a:lnTo>
                    <a:lnTo>
                      <a:pt x="795" y="1228"/>
                    </a:lnTo>
                    <a:lnTo>
                      <a:pt x="788" y="1220"/>
                    </a:lnTo>
                    <a:lnTo>
                      <a:pt x="780" y="1214"/>
                    </a:lnTo>
                    <a:lnTo>
                      <a:pt x="771" y="1210"/>
                    </a:lnTo>
                    <a:lnTo>
                      <a:pt x="762" y="1206"/>
                    </a:lnTo>
                    <a:lnTo>
                      <a:pt x="752" y="1205"/>
                    </a:lnTo>
                    <a:lnTo>
                      <a:pt x="742" y="1205"/>
                    </a:lnTo>
                    <a:lnTo>
                      <a:pt x="731" y="1206"/>
                    </a:lnTo>
                    <a:lnTo>
                      <a:pt x="720" y="1209"/>
                    </a:lnTo>
                    <a:lnTo>
                      <a:pt x="709" y="1211"/>
                    </a:lnTo>
                    <a:lnTo>
                      <a:pt x="698" y="1215"/>
                    </a:lnTo>
                    <a:lnTo>
                      <a:pt x="650" y="1234"/>
                    </a:lnTo>
                    <a:lnTo>
                      <a:pt x="600" y="1255"/>
                    </a:lnTo>
                    <a:lnTo>
                      <a:pt x="587" y="1260"/>
                    </a:lnTo>
                    <a:lnTo>
                      <a:pt x="575" y="1264"/>
                    </a:lnTo>
                    <a:lnTo>
                      <a:pt x="564" y="1267"/>
                    </a:lnTo>
                    <a:lnTo>
                      <a:pt x="552" y="1269"/>
                    </a:lnTo>
                    <a:lnTo>
                      <a:pt x="541" y="1271"/>
                    </a:lnTo>
                    <a:lnTo>
                      <a:pt x="529" y="1271"/>
                    </a:lnTo>
                    <a:lnTo>
                      <a:pt x="519" y="1270"/>
                    </a:lnTo>
                    <a:lnTo>
                      <a:pt x="508" y="1268"/>
                    </a:lnTo>
                    <a:lnTo>
                      <a:pt x="482" y="1273"/>
                    </a:lnTo>
                    <a:lnTo>
                      <a:pt x="454" y="1279"/>
                    </a:lnTo>
                    <a:lnTo>
                      <a:pt x="427" y="1282"/>
                    </a:lnTo>
                    <a:lnTo>
                      <a:pt x="399" y="1285"/>
                    </a:lnTo>
                    <a:lnTo>
                      <a:pt x="371" y="1286"/>
                    </a:lnTo>
                    <a:lnTo>
                      <a:pt x="343" y="1286"/>
                    </a:lnTo>
                    <a:lnTo>
                      <a:pt x="316" y="1284"/>
                    </a:lnTo>
                    <a:lnTo>
                      <a:pt x="288" y="1282"/>
                    </a:lnTo>
                    <a:lnTo>
                      <a:pt x="260" y="1277"/>
                    </a:lnTo>
                    <a:lnTo>
                      <a:pt x="233" y="1270"/>
                    </a:lnTo>
                    <a:lnTo>
                      <a:pt x="220" y="1266"/>
                    </a:lnTo>
                    <a:lnTo>
                      <a:pt x="207" y="1262"/>
                    </a:lnTo>
                    <a:lnTo>
                      <a:pt x="194" y="1256"/>
                    </a:lnTo>
                    <a:lnTo>
                      <a:pt x="182" y="1250"/>
                    </a:lnTo>
                    <a:lnTo>
                      <a:pt x="169" y="1244"/>
                    </a:lnTo>
                    <a:lnTo>
                      <a:pt x="157" y="1237"/>
                    </a:lnTo>
                    <a:lnTo>
                      <a:pt x="145" y="1229"/>
                    </a:lnTo>
                    <a:lnTo>
                      <a:pt x="134" y="1222"/>
                    </a:lnTo>
                    <a:lnTo>
                      <a:pt x="122" y="1213"/>
                    </a:lnTo>
                    <a:lnTo>
                      <a:pt x="110" y="1203"/>
                    </a:lnTo>
                    <a:lnTo>
                      <a:pt x="100" y="1193"/>
                    </a:lnTo>
                    <a:lnTo>
                      <a:pt x="89" y="1183"/>
                    </a:lnTo>
                    <a:lnTo>
                      <a:pt x="81" y="1170"/>
                    </a:lnTo>
                    <a:lnTo>
                      <a:pt x="73" y="1157"/>
                    </a:lnTo>
                    <a:lnTo>
                      <a:pt x="66" y="1142"/>
                    </a:lnTo>
                    <a:lnTo>
                      <a:pt x="59" y="1126"/>
                    </a:lnTo>
                    <a:lnTo>
                      <a:pt x="57" y="1118"/>
                    </a:lnTo>
                    <a:lnTo>
                      <a:pt x="55" y="1110"/>
                    </a:lnTo>
                    <a:lnTo>
                      <a:pt x="54" y="1102"/>
                    </a:lnTo>
                    <a:lnTo>
                      <a:pt x="53" y="1092"/>
                    </a:lnTo>
                    <a:lnTo>
                      <a:pt x="53" y="1083"/>
                    </a:lnTo>
                    <a:lnTo>
                      <a:pt x="54" y="1073"/>
                    </a:lnTo>
                    <a:lnTo>
                      <a:pt x="56" y="1064"/>
                    </a:lnTo>
                    <a:lnTo>
                      <a:pt x="60" y="1054"/>
                    </a:lnTo>
                    <a:lnTo>
                      <a:pt x="69" y="1044"/>
                    </a:lnTo>
                    <a:lnTo>
                      <a:pt x="78" y="1037"/>
                    </a:lnTo>
                    <a:lnTo>
                      <a:pt x="87" y="1030"/>
                    </a:lnTo>
                    <a:lnTo>
                      <a:pt x="97" y="1025"/>
                    </a:lnTo>
                    <a:lnTo>
                      <a:pt x="106" y="1020"/>
                    </a:lnTo>
                    <a:lnTo>
                      <a:pt x="116" y="1017"/>
                    </a:lnTo>
                    <a:lnTo>
                      <a:pt x="126" y="1015"/>
                    </a:lnTo>
                    <a:lnTo>
                      <a:pt x="135" y="1013"/>
                    </a:lnTo>
                    <a:lnTo>
                      <a:pt x="144" y="1013"/>
                    </a:lnTo>
                    <a:lnTo>
                      <a:pt x="154" y="1013"/>
                    </a:lnTo>
                    <a:lnTo>
                      <a:pt x="163" y="1014"/>
                    </a:lnTo>
                    <a:lnTo>
                      <a:pt x="173" y="1015"/>
                    </a:lnTo>
                    <a:lnTo>
                      <a:pt x="192" y="1020"/>
                    </a:lnTo>
                    <a:lnTo>
                      <a:pt x="212" y="1026"/>
                    </a:lnTo>
                    <a:lnTo>
                      <a:pt x="251" y="1040"/>
                    </a:lnTo>
                    <a:lnTo>
                      <a:pt x="293" y="1053"/>
                    </a:lnTo>
                    <a:lnTo>
                      <a:pt x="303" y="1055"/>
                    </a:lnTo>
                    <a:lnTo>
                      <a:pt x="314" y="1057"/>
                    </a:lnTo>
                    <a:lnTo>
                      <a:pt x="324" y="1058"/>
                    </a:lnTo>
                    <a:lnTo>
                      <a:pt x="335" y="1058"/>
                    </a:lnTo>
                    <a:lnTo>
                      <a:pt x="346" y="1059"/>
                    </a:lnTo>
                    <a:lnTo>
                      <a:pt x="356" y="1058"/>
                    </a:lnTo>
                    <a:lnTo>
                      <a:pt x="367" y="1056"/>
                    </a:lnTo>
                    <a:lnTo>
                      <a:pt x="379" y="1054"/>
                    </a:lnTo>
                    <a:lnTo>
                      <a:pt x="787" y="958"/>
                    </a:lnTo>
                    <a:lnTo>
                      <a:pt x="787" y="977"/>
                    </a:lnTo>
                    <a:lnTo>
                      <a:pt x="790" y="997"/>
                    </a:lnTo>
                    <a:lnTo>
                      <a:pt x="793" y="1015"/>
                    </a:lnTo>
                    <a:lnTo>
                      <a:pt x="798" y="1032"/>
                    </a:lnTo>
                    <a:lnTo>
                      <a:pt x="805" y="1050"/>
                    </a:lnTo>
                    <a:lnTo>
                      <a:pt x="812" y="1067"/>
                    </a:lnTo>
                    <a:lnTo>
                      <a:pt x="821" y="1083"/>
                    </a:lnTo>
                    <a:lnTo>
                      <a:pt x="830" y="1099"/>
                    </a:lnTo>
                    <a:lnTo>
                      <a:pt x="850" y="1131"/>
                    </a:lnTo>
                    <a:lnTo>
                      <a:pt x="871" y="1162"/>
                    </a:lnTo>
                    <a:lnTo>
                      <a:pt x="894" y="1193"/>
                    </a:lnTo>
                    <a:lnTo>
                      <a:pt x="917" y="1226"/>
                    </a:lnTo>
                    <a:lnTo>
                      <a:pt x="917" y="1245"/>
                    </a:lnTo>
                    <a:lnTo>
                      <a:pt x="917" y="1265"/>
                    </a:lnTo>
                    <a:lnTo>
                      <a:pt x="915" y="1285"/>
                    </a:lnTo>
                    <a:lnTo>
                      <a:pt x="911" y="1305"/>
                    </a:lnTo>
                    <a:lnTo>
                      <a:pt x="906" y="1324"/>
                    </a:lnTo>
                    <a:lnTo>
                      <a:pt x="901" y="1344"/>
                    </a:lnTo>
                    <a:lnTo>
                      <a:pt x="894" y="1363"/>
                    </a:lnTo>
                    <a:lnTo>
                      <a:pt x="887" y="1383"/>
                    </a:lnTo>
                    <a:lnTo>
                      <a:pt x="853" y="1458"/>
                    </a:lnTo>
                    <a:lnTo>
                      <a:pt x="820" y="1533"/>
                    </a:lnTo>
                    <a:lnTo>
                      <a:pt x="812" y="1552"/>
                    </a:lnTo>
                    <a:lnTo>
                      <a:pt x="805" y="1571"/>
                    </a:lnTo>
                    <a:lnTo>
                      <a:pt x="800" y="1589"/>
                    </a:lnTo>
                    <a:lnTo>
                      <a:pt x="796" y="1607"/>
                    </a:lnTo>
                    <a:lnTo>
                      <a:pt x="793" y="1626"/>
                    </a:lnTo>
                    <a:lnTo>
                      <a:pt x="791" y="1644"/>
                    </a:lnTo>
                    <a:lnTo>
                      <a:pt x="791" y="1661"/>
                    </a:lnTo>
                    <a:lnTo>
                      <a:pt x="793" y="1680"/>
                    </a:lnTo>
                    <a:lnTo>
                      <a:pt x="796" y="1698"/>
                    </a:lnTo>
                    <a:lnTo>
                      <a:pt x="802" y="1717"/>
                    </a:lnTo>
                    <a:lnTo>
                      <a:pt x="810" y="1735"/>
                    </a:lnTo>
                    <a:lnTo>
                      <a:pt x="821" y="1752"/>
                    </a:lnTo>
                    <a:lnTo>
                      <a:pt x="833" y="1771"/>
                    </a:lnTo>
                    <a:lnTo>
                      <a:pt x="848" y="1789"/>
                    </a:lnTo>
                    <a:lnTo>
                      <a:pt x="866" y="1807"/>
                    </a:lnTo>
                    <a:lnTo>
                      <a:pt x="887" y="1825"/>
                    </a:lnTo>
                    <a:lnTo>
                      <a:pt x="891" y="1833"/>
                    </a:lnTo>
                    <a:lnTo>
                      <a:pt x="893" y="1843"/>
                    </a:lnTo>
                    <a:lnTo>
                      <a:pt x="895" y="1854"/>
                    </a:lnTo>
                    <a:lnTo>
                      <a:pt x="896" y="1865"/>
                    </a:lnTo>
                    <a:lnTo>
                      <a:pt x="895" y="1876"/>
                    </a:lnTo>
                    <a:lnTo>
                      <a:pt x="894" y="1888"/>
                    </a:lnTo>
                    <a:lnTo>
                      <a:pt x="892" y="1901"/>
                    </a:lnTo>
                    <a:lnTo>
                      <a:pt x="890" y="1915"/>
                    </a:lnTo>
                    <a:lnTo>
                      <a:pt x="877" y="1969"/>
                    </a:lnTo>
                    <a:lnTo>
                      <a:pt x="866" y="2023"/>
                    </a:lnTo>
                    <a:lnTo>
                      <a:pt x="864" y="2035"/>
                    </a:lnTo>
                    <a:lnTo>
                      <a:pt x="863" y="2047"/>
                    </a:lnTo>
                    <a:lnTo>
                      <a:pt x="862" y="2058"/>
                    </a:lnTo>
                    <a:lnTo>
                      <a:pt x="863" y="2068"/>
                    </a:lnTo>
                    <a:lnTo>
                      <a:pt x="865" y="2077"/>
                    </a:lnTo>
                    <a:lnTo>
                      <a:pt x="867" y="2086"/>
                    </a:lnTo>
                    <a:lnTo>
                      <a:pt x="872" y="2093"/>
                    </a:lnTo>
                    <a:lnTo>
                      <a:pt x="877" y="2099"/>
                    </a:lnTo>
                    <a:lnTo>
                      <a:pt x="884" y="2103"/>
                    </a:lnTo>
                    <a:lnTo>
                      <a:pt x="893" y="2107"/>
                    </a:lnTo>
                    <a:lnTo>
                      <a:pt x="903" y="2109"/>
                    </a:lnTo>
                    <a:lnTo>
                      <a:pt x="915" y="2109"/>
                    </a:lnTo>
                    <a:lnTo>
                      <a:pt x="930" y="2108"/>
                    </a:lnTo>
                    <a:lnTo>
                      <a:pt x="946" y="2104"/>
                    </a:lnTo>
                    <a:lnTo>
                      <a:pt x="965" y="2100"/>
                    </a:lnTo>
                    <a:lnTo>
                      <a:pt x="986" y="2093"/>
                    </a:lnTo>
                    <a:lnTo>
                      <a:pt x="998" y="2079"/>
                    </a:lnTo>
                    <a:lnTo>
                      <a:pt x="1009" y="2063"/>
                    </a:lnTo>
                    <a:lnTo>
                      <a:pt x="1020" y="2047"/>
                    </a:lnTo>
                    <a:lnTo>
                      <a:pt x="1030" y="2031"/>
                    </a:lnTo>
                    <a:lnTo>
                      <a:pt x="1040" y="2014"/>
                    </a:lnTo>
                    <a:lnTo>
                      <a:pt x="1048" y="1996"/>
                    </a:lnTo>
                    <a:lnTo>
                      <a:pt x="1057" y="1978"/>
                    </a:lnTo>
                    <a:lnTo>
                      <a:pt x="1064" y="1960"/>
                    </a:lnTo>
                    <a:lnTo>
                      <a:pt x="1070" y="1941"/>
                    </a:lnTo>
                    <a:lnTo>
                      <a:pt x="1074" y="1922"/>
                    </a:lnTo>
                    <a:lnTo>
                      <a:pt x="1077" y="1903"/>
                    </a:lnTo>
                    <a:lnTo>
                      <a:pt x="1079" y="1883"/>
                    </a:lnTo>
                    <a:lnTo>
                      <a:pt x="1079" y="1863"/>
                    </a:lnTo>
                    <a:lnTo>
                      <a:pt x="1076" y="1844"/>
                    </a:lnTo>
                    <a:lnTo>
                      <a:pt x="1075" y="1833"/>
                    </a:lnTo>
                    <a:lnTo>
                      <a:pt x="1072" y="1823"/>
                    </a:lnTo>
                    <a:lnTo>
                      <a:pt x="1070" y="1814"/>
                    </a:lnTo>
                    <a:lnTo>
                      <a:pt x="1066" y="1803"/>
                    </a:lnTo>
                    <a:lnTo>
                      <a:pt x="1041" y="1784"/>
                    </a:lnTo>
                    <a:lnTo>
                      <a:pt x="1020" y="1762"/>
                    </a:lnTo>
                    <a:lnTo>
                      <a:pt x="1003" y="1740"/>
                    </a:lnTo>
                    <a:lnTo>
                      <a:pt x="990" y="1719"/>
                    </a:lnTo>
                    <a:lnTo>
                      <a:pt x="980" y="1696"/>
                    </a:lnTo>
                    <a:lnTo>
                      <a:pt x="974" y="1673"/>
                    </a:lnTo>
                    <a:lnTo>
                      <a:pt x="972" y="1649"/>
                    </a:lnTo>
                    <a:lnTo>
                      <a:pt x="971" y="1626"/>
                    </a:lnTo>
                    <a:lnTo>
                      <a:pt x="974" y="1602"/>
                    </a:lnTo>
                    <a:lnTo>
                      <a:pt x="978" y="1577"/>
                    </a:lnTo>
                    <a:lnTo>
                      <a:pt x="984" y="1552"/>
                    </a:lnTo>
                    <a:lnTo>
                      <a:pt x="992" y="1527"/>
                    </a:lnTo>
                    <a:lnTo>
                      <a:pt x="1010" y="1478"/>
                    </a:lnTo>
                    <a:lnTo>
                      <a:pt x="1030" y="1426"/>
                    </a:lnTo>
                    <a:lnTo>
                      <a:pt x="1040" y="1401"/>
                    </a:lnTo>
                    <a:lnTo>
                      <a:pt x="1049" y="1375"/>
                    </a:lnTo>
                    <a:lnTo>
                      <a:pt x="1058" y="1349"/>
                    </a:lnTo>
                    <a:lnTo>
                      <a:pt x="1066" y="1323"/>
                    </a:lnTo>
                    <a:lnTo>
                      <a:pt x="1072" y="1298"/>
                    </a:lnTo>
                    <a:lnTo>
                      <a:pt x="1076" y="1272"/>
                    </a:lnTo>
                    <a:lnTo>
                      <a:pt x="1079" y="1247"/>
                    </a:lnTo>
                    <a:lnTo>
                      <a:pt x="1079" y="1223"/>
                    </a:lnTo>
                    <a:lnTo>
                      <a:pt x="1076" y="1198"/>
                    </a:lnTo>
                    <a:lnTo>
                      <a:pt x="1070" y="1173"/>
                    </a:lnTo>
                    <a:lnTo>
                      <a:pt x="1062" y="1149"/>
                    </a:lnTo>
                    <a:lnTo>
                      <a:pt x="1049" y="1124"/>
                    </a:lnTo>
                    <a:lnTo>
                      <a:pt x="1033" y="1102"/>
                    </a:lnTo>
                    <a:lnTo>
                      <a:pt x="1012" y="1078"/>
                    </a:lnTo>
                    <a:lnTo>
                      <a:pt x="986" y="1055"/>
                    </a:lnTo>
                    <a:lnTo>
                      <a:pt x="956" y="1032"/>
                    </a:lnTo>
                    <a:lnTo>
                      <a:pt x="957" y="1019"/>
                    </a:lnTo>
                    <a:lnTo>
                      <a:pt x="958" y="1008"/>
                    </a:lnTo>
                    <a:lnTo>
                      <a:pt x="960" y="995"/>
                    </a:lnTo>
                    <a:lnTo>
                      <a:pt x="962" y="983"/>
                    </a:lnTo>
                    <a:lnTo>
                      <a:pt x="969" y="959"/>
                    </a:lnTo>
                    <a:lnTo>
                      <a:pt x="977" y="935"/>
                    </a:lnTo>
                    <a:lnTo>
                      <a:pt x="998" y="890"/>
                    </a:lnTo>
                    <a:lnTo>
                      <a:pt x="1020" y="846"/>
                    </a:lnTo>
                    <a:lnTo>
                      <a:pt x="1031" y="825"/>
                    </a:lnTo>
                    <a:lnTo>
                      <a:pt x="1040" y="803"/>
                    </a:lnTo>
                    <a:lnTo>
                      <a:pt x="1048" y="782"/>
                    </a:lnTo>
                    <a:lnTo>
                      <a:pt x="1053" y="760"/>
                    </a:lnTo>
                    <a:lnTo>
                      <a:pt x="1055" y="749"/>
                    </a:lnTo>
                    <a:lnTo>
                      <a:pt x="1056" y="738"/>
                    </a:lnTo>
                    <a:lnTo>
                      <a:pt x="1057" y="727"/>
                    </a:lnTo>
                    <a:lnTo>
                      <a:pt x="1057" y="716"/>
                    </a:lnTo>
                    <a:lnTo>
                      <a:pt x="1055" y="704"/>
                    </a:lnTo>
                    <a:lnTo>
                      <a:pt x="1053" y="692"/>
                    </a:lnTo>
                    <a:lnTo>
                      <a:pt x="1050" y="680"/>
                    </a:lnTo>
                    <a:lnTo>
                      <a:pt x="1046" y="668"/>
                    </a:lnTo>
                    <a:lnTo>
                      <a:pt x="1035" y="655"/>
                    </a:lnTo>
                    <a:lnTo>
                      <a:pt x="1023" y="640"/>
                    </a:lnTo>
                    <a:lnTo>
                      <a:pt x="1012" y="624"/>
                    </a:lnTo>
                    <a:lnTo>
                      <a:pt x="999" y="605"/>
                    </a:lnTo>
                    <a:lnTo>
                      <a:pt x="986" y="587"/>
                    </a:lnTo>
                    <a:lnTo>
                      <a:pt x="973" y="569"/>
                    </a:lnTo>
                    <a:lnTo>
                      <a:pt x="959" y="550"/>
                    </a:lnTo>
                    <a:lnTo>
                      <a:pt x="945" y="533"/>
                    </a:lnTo>
                    <a:lnTo>
                      <a:pt x="930" y="518"/>
                    </a:lnTo>
                    <a:lnTo>
                      <a:pt x="915" y="504"/>
                    </a:lnTo>
                    <a:lnTo>
                      <a:pt x="907" y="497"/>
                    </a:lnTo>
                    <a:lnTo>
                      <a:pt x="899" y="492"/>
                    </a:lnTo>
                    <a:lnTo>
                      <a:pt x="891" y="488"/>
                    </a:lnTo>
                    <a:lnTo>
                      <a:pt x="882" y="483"/>
                    </a:lnTo>
                    <a:lnTo>
                      <a:pt x="874" y="480"/>
                    </a:lnTo>
                    <a:lnTo>
                      <a:pt x="865" y="478"/>
                    </a:lnTo>
                    <a:lnTo>
                      <a:pt x="856" y="477"/>
                    </a:lnTo>
                    <a:lnTo>
                      <a:pt x="847" y="477"/>
                    </a:lnTo>
                    <a:lnTo>
                      <a:pt x="837" y="477"/>
                    </a:lnTo>
                    <a:lnTo>
                      <a:pt x="827" y="479"/>
                    </a:lnTo>
                    <a:lnTo>
                      <a:pt x="818" y="482"/>
                    </a:lnTo>
                    <a:lnTo>
                      <a:pt x="807" y="487"/>
                    </a:lnTo>
                    <a:lnTo>
                      <a:pt x="803" y="495"/>
                    </a:lnTo>
                    <a:lnTo>
                      <a:pt x="801" y="504"/>
                    </a:lnTo>
                    <a:lnTo>
                      <a:pt x="800" y="513"/>
                    </a:lnTo>
                    <a:lnTo>
                      <a:pt x="799" y="521"/>
                    </a:lnTo>
                    <a:lnTo>
                      <a:pt x="800" y="530"/>
                    </a:lnTo>
                    <a:lnTo>
                      <a:pt x="801" y="537"/>
                    </a:lnTo>
                    <a:lnTo>
                      <a:pt x="803" y="546"/>
                    </a:lnTo>
                    <a:lnTo>
                      <a:pt x="805" y="554"/>
                    </a:lnTo>
                    <a:lnTo>
                      <a:pt x="812" y="570"/>
                    </a:lnTo>
                    <a:lnTo>
                      <a:pt x="821" y="585"/>
                    </a:lnTo>
                    <a:lnTo>
                      <a:pt x="831" y="600"/>
                    </a:lnTo>
                    <a:lnTo>
                      <a:pt x="841" y="615"/>
                    </a:lnTo>
                    <a:lnTo>
                      <a:pt x="852" y="630"/>
                    </a:lnTo>
                    <a:lnTo>
                      <a:pt x="862" y="645"/>
                    </a:lnTo>
                    <a:lnTo>
                      <a:pt x="872" y="661"/>
                    </a:lnTo>
                    <a:lnTo>
                      <a:pt x="881" y="677"/>
                    </a:lnTo>
                    <a:lnTo>
                      <a:pt x="889" y="692"/>
                    </a:lnTo>
                    <a:lnTo>
                      <a:pt x="894" y="709"/>
                    </a:lnTo>
                    <a:lnTo>
                      <a:pt x="896" y="717"/>
                    </a:lnTo>
                    <a:lnTo>
                      <a:pt x="897" y="725"/>
                    </a:lnTo>
                    <a:lnTo>
                      <a:pt x="897" y="734"/>
                    </a:lnTo>
                    <a:lnTo>
                      <a:pt x="897" y="744"/>
                    </a:lnTo>
                    <a:lnTo>
                      <a:pt x="845" y="758"/>
                    </a:lnTo>
                    <a:lnTo>
                      <a:pt x="790" y="774"/>
                    </a:lnTo>
                    <a:lnTo>
                      <a:pt x="734" y="792"/>
                    </a:lnTo>
                    <a:lnTo>
                      <a:pt x="676" y="812"/>
                    </a:lnTo>
                    <a:lnTo>
                      <a:pt x="615" y="831"/>
                    </a:lnTo>
                    <a:lnTo>
                      <a:pt x="555" y="849"/>
                    </a:lnTo>
                    <a:lnTo>
                      <a:pt x="525" y="856"/>
                    </a:lnTo>
                    <a:lnTo>
                      <a:pt x="494" y="864"/>
                    </a:lnTo>
                    <a:lnTo>
                      <a:pt x="464" y="869"/>
                    </a:lnTo>
                    <a:lnTo>
                      <a:pt x="433" y="875"/>
                    </a:lnTo>
                    <a:lnTo>
                      <a:pt x="403" y="879"/>
                    </a:lnTo>
                    <a:lnTo>
                      <a:pt x="373" y="881"/>
                    </a:lnTo>
                    <a:lnTo>
                      <a:pt x="343" y="882"/>
                    </a:lnTo>
                    <a:lnTo>
                      <a:pt x="314" y="882"/>
                    </a:lnTo>
                    <a:lnTo>
                      <a:pt x="284" y="880"/>
                    </a:lnTo>
                    <a:lnTo>
                      <a:pt x="255" y="876"/>
                    </a:lnTo>
                    <a:lnTo>
                      <a:pt x="227" y="869"/>
                    </a:lnTo>
                    <a:lnTo>
                      <a:pt x="199" y="861"/>
                    </a:lnTo>
                    <a:lnTo>
                      <a:pt x="172" y="851"/>
                    </a:lnTo>
                    <a:lnTo>
                      <a:pt x="145" y="838"/>
                    </a:lnTo>
                    <a:lnTo>
                      <a:pt x="119" y="822"/>
                    </a:lnTo>
                    <a:lnTo>
                      <a:pt x="93" y="803"/>
                    </a:lnTo>
                    <a:lnTo>
                      <a:pt x="68" y="783"/>
                    </a:lnTo>
                    <a:lnTo>
                      <a:pt x="45" y="758"/>
                    </a:lnTo>
                    <a:lnTo>
                      <a:pt x="22" y="731"/>
                    </a:lnTo>
                    <a:lnTo>
                      <a:pt x="0" y="701"/>
                    </a:lnTo>
                    <a:lnTo>
                      <a:pt x="3" y="666"/>
                    </a:lnTo>
                    <a:lnTo>
                      <a:pt x="8" y="635"/>
                    </a:lnTo>
                    <a:lnTo>
                      <a:pt x="15" y="607"/>
                    </a:lnTo>
                    <a:lnTo>
                      <a:pt x="24" y="582"/>
                    </a:lnTo>
                    <a:lnTo>
                      <a:pt x="35" y="561"/>
                    </a:lnTo>
                    <a:lnTo>
                      <a:pt x="47" y="543"/>
                    </a:lnTo>
                    <a:lnTo>
                      <a:pt x="61" y="528"/>
                    </a:lnTo>
                    <a:lnTo>
                      <a:pt x="77" y="515"/>
                    </a:lnTo>
                    <a:lnTo>
                      <a:pt x="93" y="504"/>
                    </a:lnTo>
                    <a:lnTo>
                      <a:pt x="113" y="496"/>
                    </a:lnTo>
                    <a:lnTo>
                      <a:pt x="132" y="490"/>
                    </a:lnTo>
                    <a:lnTo>
                      <a:pt x="152" y="486"/>
                    </a:lnTo>
                    <a:lnTo>
                      <a:pt x="174" y="482"/>
                    </a:lnTo>
                    <a:lnTo>
                      <a:pt x="196" y="481"/>
                    </a:lnTo>
                    <a:lnTo>
                      <a:pt x="219" y="480"/>
                    </a:lnTo>
                    <a:lnTo>
                      <a:pt x="243" y="481"/>
                    </a:lnTo>
                    <a:lnTo>
                      <a:pt x="342" y="489"/>
                    </a:lnTo>
                    <a:lnTo>
                      <a:pt x="444" y="496"/>
                    </a:lnTo>
                    <a:lnTo>
                      <a:pt x="470" y="496"/>
                    </a:lnTo>
                    <a:lnTo>
                      <a:pt x="494" y="495"/>
                    </a:lnTo>
                    <a:lnTo>
                      <a:pt x="518" y="493"/>
                    </a:lnTo>
                    <a:lnTo>
                      <a:pt x="541" y="489"/>
                    </a:lnTo>
                    <a:lnTo>
                      <a:pt x="564" y="483"/>
                    </a:lnTo>
                    <a:lnTo>
                      <a:pt x="586" y="476"/>
                    </a:lnTo>
                    <a:lnTo>
                      <a:pt x="607" y="466"/>
                    </a:lnTo>
                    <a:lnTo>
                      <a:pt x="627" y="454"/>
                    </a:lnTo>
                    <a:lnTo>
                      <a:pt x="647" y="443"/>
                    </a:lnTo>
                    <a:lnTo>
                      <a:pt x="666" y="433"/>
                    </a:lnTo>
                    <a:lnTo>
                      <a:pt x="685" y="423"/>
                    </a:lnTo>
                    <a:lnTo>
                      <a:pt x="704" y="414"/>
                    </a:lnTo>
                    <a:lnTo>
                      <a:pt x="742" y="397"/>
                    </a:lnTo>
                    <a:lnTo>
                      <a:pt x="779" y="381"/>
                    </a:lnTo>
                    <a:lnTo>
                      <a:pt x="798" y="372"/>
                    </a:lnTo>
                    <a:lnTo>
                      <a:pt x="817" y="362"/>
                    </a:lnTo>
                    <a:lnTo>
                      <a:pt x="835" y="353"/>
                    </a:lnTo>
                    <a:lnTo>
                      <a:pt x="852" y="342"/>
                    </a:lnTo>
                    <a:lnTo>
                      <a:pt x="869" y="329"/>
                    </a:lnTo>
                    <a:lnTo>
                      <a:pt x="885" y="316"/>
                    </a:lnTo>
                    <a:lnTo>
                      <a:pt x="901" y="301"/>
                    </a:lnTo>
                    <a:lnTo>
                      <a:pt x="917" y="283"/>
                    </a:lnTo>
                    <a:lnTo>
                      <a:pt x="917" y="5"/>
                    </a:lnTo>
                    <a:lnTo>
                      <a:pt x="931" y="2"/>
                    </a:lnTo>
                    <a:lnTo>
                      <a:pt x="946" y="1"/>
                    </a:lnTo>
                    <a:lnTo>
                      <a:pt x="960" y="0"/>
                    </a:lnTo>
                    <a:lnTo>
                      <a:pt x="974" y="1"/>
                    </a:lnTo>
                    <a:lnTo>
                      <a:pt x="988" y="4"/>
                    </a:lnTo>
                    <a:lnTo>
                      <a:pt x="1002" y="6"/>
                    </a:lnTo>
                    <a:lnTo>
                      <a:pt x="1016" y="9"/>
                    </a:lnTo>
                    <a:lnTo>
                      <a:pt x="1029" y="13"/>
                    </a:lnTo>
                    <a:lnTo>
                      <a:pt x="1041" y="19"/>
                    </a:lnTo>
                    <a:lnTo>
                      <a:pt x="1054" y="24"/>
                    </a:lnTo>
                    <a:lnTo>
                      <a:pt x="1066" y="31"/>
                    </a:lnTo>
                    <a:lnTo>
                      <a:pt x="1078" y="38"/>
                    </a:lnTo>
                    <a:lnTo>
                      <a:pt x="1090" y="46"/>
                    </a:lnTo>
                    <a:lnTo>
                      <a:pt x="1101" y="54"/>
                    </a:lnTo>
                    <a:lnTo>
                      <a:pt x="1112" y="63"/>
                    </a:lnTo>
                    <a:lnTo>
                      <a:pt x="1123" y="73"/>
                    </a:lnTo>
                    <a:lnTo>
                      <a:pt x="1144" y="93"/>
                    </a:lnTo>
                    <a:lnTo>
                      <a:pt x="1163" y="116"/>
                    </a:lnTo>
                    <a:lnTo>
                      <a:pt x="1183" y="139"/>
                    </a:lnTo>
                    <a:lnTo>
                      <a:pt x="1200" y="162"/>
                    </a:lnTo>
                    <a:lnTo>
                      <a:pt x="1216" y="187"/>
                    </a:lnTo>
                    <a:lnTo>
                      <a:pt x="1230" y="212"/>
                    </a:lnTo>
                    <a:lnTo>
                      <a:pt x="1244" y="237"/>
                    </a:lnTo>
                    <a:lnTo>
                      <a:pt x="1255" y="262"/>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4" name="Freeform 135">
                <a:extLst>
                  <a:ext uri="{FF2B5EF4-FFF2-40B4-BE49-F238E27FC236}">
                    <a16:creationId xmlns:a16="http://schemas.microsoft.com/office/drawing/2014/main" id="{DA510B1D-0905-4AC0-B0B1-35CE2B6E1A43}"/>
                  </a:ext>
                </a:extLst>
              </p:cNvPr>
              <p:cNvSpPr>
                <a:spLocks/>
              </p:cNvSpPr>
              <p:nvPr/>
            </p:nvSpPr>
            <p:spPr bwMode="auto">
              <a:xfrm>
                <a:off x="3901" y="2704"/>
                <a:ext cx="26" cy="9"/>
              </a:xfrm>
              <a:custGeom>
                <a:avLst/>
                <a:gdLst>
                  <a:gd name="T0" fmla="*/ 0 w 179"/>
                  <a:gd name="T1" fmla="*/ 0 h 102"/>
                  <a:gd name="T2" fmla="*/ 0 w 179"/>
                  <a:gd name="T3" fmla="*/ 0 h 102"/>
                  <a:gd name="T4" fmla="*/ 0 w 179"/>
                  <a:gd name="T5" fmla="*/ 0 h 102"/>
                  <a:gd name="T6" fmla="*/ 0 w 179"/>
                  <a:gd name="T7" fmla="*/ 0 h 102"/>
                  <a:gd name="T8" fmla="*/ 0 w 179"/>
                  <a:gd name="T9" fmla="*/ 0 h 102"/>
                  <a:gd name="T10" fmla="*/ 0 w 179"/>
                  <a:gd name="T11" fmla="*/ 0 h 102"/>
                  <a:gd name="T12" fmla="*/ 0 w 179"/>
                  <a:gd name="T13" fmla="*/ 0 h 102"/>
                  <a:gd name="T14" fmla="*/ 0 w 179"/>
                  <a:gd name="T15" fmla="*/ 0 h 102"/>
                  <a:gd name="T16" fmla="*/ 0 w 179"/>
                  <a:gd name="T17" fmla="*/ 0 h 102"/>
                  <a:gd name="T18" fmla="*/ 0 w 179"/>
                  <a:gd name="T19" fmla="*/ 0 h 102"/>
                  <a:gd name="T20" fmla="*/ 0 w 179"/>
                  <a:gd name="T21" fmla="*/ 0 h 102"/>
                  <a:gd name="T22" fmla="*/ 0 w 179"/>
                  <a:gd name="T23" fmla="*/ 0 h 102"/>
                  <a:gd name="T24" fmla="*/ 0 w 179"/>
                  <a:gd name="T25" fmla="*/ 0 h 102"/>
                  <a:gd name="T26" fmla="*/ 0 w 179"/>
                  <a:gd name="T27" fmla="*/ 0 h 102"/>
                  <a:gd name="T28" fmla="*/ 0 w 179"/>
                  <a:gd name="T29" fmla="*/ 0 h 102"/>
                  <a:gd name="T30" fmla="*/ 0 w 179"/>
                  <a:gd name="T31" fmla="*/ 0 h 102"/>
                  <a:gd name="T32" fmla="*/ 0 w 179"/>
                  <a:gd name="T33" fmla="*/ 0 h 102"/>
                  <a:gd name="T34" fmla="*/ 0 w 179"/>
                  <a:gd name="T35" fmla="*/ 0 h 102"/>
                  <a:gd name="T36" fmla="*/ 0 w 179"/>
                  <a:gd name="T37" fmla="*/ 0 h 102"/>
                  <a:gd name="T38" fmla="*/ 0 w 179"/>
                  <a:gd name="T39" fmla="*/ 0 h 102"/>
                  <a:gd name="T40" fmla="*/ 0 w 179"/>
                  <a:gd name="T41" fmla="*/ 0 h 102"/>
                  <a:gd name="T42" fmla="*/ 0 w 179"/>
                  <a:gd name="T43" fmla="*/ 0 h 102"/>
                  <a:gd name="T44" fmla="*/ 0 w 179"/>
                  <a:gd name="T45" fmla="*/ 0 h 102"/>
                  <a:gd name="T46" fmla="*/ 0 w 179"/>
                  <a:gd name="T47" fmla="*/ 0 h 102"/>
                  <a:gd name="T48" fmla="*/ 0 w 179"/>
                  <a:gd name="T49" fmla="*/ 0 h 102"/>
                  <a:gd name="T50" fmla="*/ 0 w 179"/>
                  <a:gd name="T51" fmla="*/ 0 h 1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79" h="102">
                    <a:moveTo>
                      <a:pt x="179" y="102"/>
                    </a:moveTo>
                    <a:lnTo>
                      <a:pt x="0" y="59"/>
                    </a:lnTo>
                    <a:lnTo>
                      <a:pt x="6" y="49"/>
                    </a:lnTo>
                    <a:lnTo>
                      <a:pt x="13" y="39"/>
                    </a:lnTo>
                    <a:lnTo>
                      <a:pt x="21" y="31"/>
                    </a:lnTo>
                    <a:lnTo>
                      <a:pt x="29" y="23"/>
                    </a:lnTo>
                    <a:lnTo>
                      <a:pt x="38" y="16"/>
                    </a:lnTo>
                    <a:lnTo>
                      <a:pt x="48" y="10"/>
                    </a:lnTo>
                    <a:lnTo>
                      <a:pt x="58" y="5"/>
                    </a:lnTo>
                    <a:lnTo>
                      <a:pt x="68" y="1"/>
                    </a:lnTo>
                    <a:lnTo>
                      <a:pt x="79" y="0"/>
                    </a:lnTo>
                    <a:lnTo>
                      <a:pt x="90" y="0"/>
                    </a:lnTo>
                    <a:lnTo>
                      <a:pt x="101" y="3"/>
                    </a:lnTo>
                    <a:lnTo>
                      <a:pt x="113" y="7"/>
                    </a:lnTo>
                    <a:lnTo>
                      <a:pt x="125" y="13"/>
                    </a:lnTo>
                    <a:lnTo>
                      <a:pt x="137" y="22"/>
                    </a:lnTo>
                    <a:lnTo>
                      <a:pt x="148" y="34"/>
                    </a:lnTo>
                    <a:lnTo>
                      <a:pt x="160" y="48"/>
                    </a:lnTo>
                    <a:lnTo>
                      <a:pt x="166" y="53"/>
                    </a:lnTo>
                    <a:lnTo>
                      <a:pt x="171" y="59"/>
                    </a:lnTo>
                    <a:lnTo>
                      <a:pt x="174" y="64"/>
                    </a:lnTo>
                    <a:lnTo>
                      <a:pt x="177" y="71"/>
                    </a:lnTo>
                    <a:lnTo>
                      <a:pt x="178" y="78"/>
                    </a:lnTo>
                    <a:lnTo>
                      <a:pt x="179" y="86"/>
                    </a:lnTo>
                    <a:lnTo>
                      <a:pt x="179" y="93"/>
                    </a:lnTo>
                    <a:lnTo>
                      <a:pt x="179" y="10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5" name="Freeform 136">
                <a:extLst>
                  <a:ext uri="{FF2B5EF4-FFF2-40B4-BE49-F238E27FC236}">
                    <a16:creationId xmlns:a16="http://schemas.microsoft.com/office/drawing/2014/main" id="{6FB020B7-5DA4-4AED-AC77-5DC24F1D01DC}"/>
                  </a:ext>
                </a:extLst>
              </p:cNvPr>
              <p:cNvSpPr>
                <a:spLocks/>
              </p:cNvSpPr>
              <p:nvPr/>
            </p:nvSpPr>
            <p:spPr bwMode="auto">
              <a:xfrm>
                <a:off x="3428" y="2711"/>
                <a:ext cx="280" cy="219"/>
              </a:xfrm>
              <a:custGeom>
                <a:avLst/>
                <a:gdLst>
                  <a:gd name="T0" fmla="*/ 0 w 1956"/>
                  <a:gd name="T1" fmla="*/ 0 h 2400"/>
                  <a:gd name="T2" fmla="*/ 0 w 1956"/>
                  <a:gd name="T3" fmla="*/ 0 h 2400"/>
                  <a:gd name="T4" fmla="*/ 0 w 1956"/>
                  <a:gd name="T5" fmla="*/ 0 h 2400"/>
                  <a:gd name="T6" fmla="*/ 0 w 1956"/>
                  <a:gd name="T7" fmla="*/ 0 h 2400"/>
                  <a:gd name="T8" fmla="*/ 0 w 1956"/>
                  <a:gd name="T9" fmla="*/ 0 h 2400"/>
                  <a:gd name="T10" fmla="*/ 0 w 1956"/>
                  <a:gd name="T11" fmla="*/ 0 h 2400"/>
                  <a:gd name="T12" fmla="*/ 0 w 1956"/>
                  <a:gd name="T13" fmla="*/ 0 h 2400"/>
                  <a:gd name="T14" fmla="*/ 0 w 1956"/>
                  <a:gd name="T15" fmla="*/ 0 h 2400"/>
                  <a:gd name="T16" fmla="*/ 0 w 1956"/>
                  <a:gd name="T17" fmla="*/ 0 h 2400"/>
                  <a:gd name="T18" fmla="*/ 0 w 1956"/>
                  <a:gd name="T19" fmla="*/ 0 h 2400"/>
                  <a:gd name="T20" fmla="*/ 0 w 1956"/>
                  <a:gd name="T21" fmla="*/ 0 h 2400"/>
                  <a:gd name="T22" fmla="*/ 0 w 1956"/>
                  <a:gd name="T23" fmla="*/ 0 h 2400"/>
                  <a:gd name="T24" fmla="*/ 0 w 1956"/>
                  <a:gd name="T25" fmla="*/ 0 h 2400"/>
                  <a:gd name="T26" fmla="*/ 0 w 1956"/>
                  <a:gd name="T27" fmla="*/ 0 h 2400"/>
                  <a:gd name="T28" fmla="*/ 0 w 1956"/>
                  <a:gd name="T29" fmla="*/ 0 h 2400"/>
                  <a:gd name="T30" fmla="*/ 0 w 1956"/>
                  <a:gd name="T31" fmla="*/ 0 h 2400"/>
                  <a:gd name="T32" fmla="*/ 0 w 1956"/>
                  <a:gd name="T33" fmla="*/ 0 h 2400"/>
                  <a:gd name="T34" fmla="*/ 0 w 1956"/>
                  <a:gd name="T35" fmla="*/ 0 h 2400"/>
                  <a:gd name="T36" fmla="*/ 0 w 1956"/>
                  <a:gd name="T37" fmla="*/ 0 h 2400"/>
                  <a:gd name="T38" fmla="*/ 0 w 1956"/>
                  <a:gd name="T39" fmla="*/ 0 h 2400"/>
                  <a:gd name="T40" fmla="*/ 0 w 1956"/>
                  <a:gd name="T41" fmla="*/ 0 h 2400"/>
                  <a:gd name="T42" fmla="*/ 0 w 1956"/>
                  <a:gd name="T43" fmla="*/ 0 h 2400"/>
                  <a:gd name="T44" fmla="*/ 0 w 1956"/>
                  <a:gd name="T45" fmla="*/ 0 h 2400"/>
                  <a:gd name="T46" fmla="*/ 0 w 1956"/>
                  <a:gd name="T47" fmla="*/ 0 h 2400"/>
                  <a:gd name="T48" fmla="*/ 0 w 1956"/>
                  <a:gd name="T49" fmla="*/ 0 h 2400"/>
                  <a:gd name="T50" fmla="*/ 0 w 1956"/>
                  <a:gd name="T51" fmla="*/ 0 h 2400"/>
                  <a:gd name="T52" fmla="*/ 0 w 1956"/>
                  <a:gd name="T53" fmla="*/ 0 h 2400"/>
                  <a:gd name="T54" fmla="*/ 0 w 1956"/>
                  <a:gd name="T55" fmla="*/ 0 h 2400"/>
                  <a:gd name="T56" fmla="*/ 0 w 1956"/>
                  <a:gd name="T57" fmla="*/ 0 h 2400"/>
                  <a:gd name="T58" fmla="*/ 0 w 1956"/>
                  <a:gd name="T59" fmla="*/ 0 h 2400"/>
                  <a:gd name="T60" fmla="*/ 0 w 1956"/>
                  <a:gd name="T61" fmla="*/ 0 h 2400"/>
                  <a:gd name="T62" fmla="*/ 0 w 1956"/>
                  <a:gd name="T63" fmla="*/ 0 h 2400"/>
                  <a:gd name="T64" fmla="*/ 0 w 1956"/>
                  <a:gd name="T65" fmla="*/ 0 h 2400"/>
                  <a:gd name="T66" fmla="*/ 0 w 1956"/>
                  <a:gd name="T67" fmla="*/ 0 h 2400"/>
                  <a:gd name="T68" fmla="*/ 0 w 1956"/>
                  <a:gd name="T69" fmla="*/ 0 h 2400"/>
                  <a:gd name="T70" fmla="*/ 0 w 1956"/>
                  <a:gd name="T71" fmla="*/ 0 h 2400"/>
                  <a:gd name="T72" fmla="*/ 0 w 1956"/>
                  <a:gd name="T73" fmla="*/ 0 h 2400"/>
                  <a:gd name="T74" fmla="*/ 0 w 1956"/>
                  <a:gd name="T75" fmla="*/ 0 h 2400"/>
                  <a:gd name="T76" fmla="*/ 0 w 1956"/>
                  <a:gd name="T77" fmla="*/ 0 h 2400"/>
                  <a:gd name="T78" fmla="*/ 0 w 1956"/>
                  <a:gd name="T79" fmla="*/ 0 h 2400"/>
                  <a:gd name="T80" fmla="*/ 0 w 1956"/>
                  <a:gd name="T81" fmla="*/ 0 h 2400"/>
                  <a:gd name="T82" fmla="*/ 0 w 1956"/>
                  <a:gd name="T83" fmla="*/ 0 h 2400"/>
                  <a:gd name="T84" fmla="*/ 0 w 1956"/>
                  <a:gd name="T85" fmla="*/ 0 h 2400"/>
                  <a:gd name="T86" fmla="*/ 0 w 1956"/>
                  <a:gd name="T87" fmla="*/ 0 h 2400"/>
                  <a:gd name="T88" fmla="*/ 0 w 1956"/>
                  <a:gd name="T89" fmla="*/ 0 h 2400"/>
                  <a:gd name="T90" fmla="*/ 0 w 1956"/>
                  <a:gd name="T91" fmla="*/ 0 h 2400"/>
                  <a:gd name="T92" fmla="*/ 0 w 1956"/>
                  <a:gd name="T93" fmla="*/ 0 h 2400"/>
                  <a:gd name="T94" fmla="*/ 0 w 1956"/>
                  <a:gd name="T95" fmla="*/ 0 h 2400"/>
                  <a:gd name="T96" fmla="*/ 0 w 1956"/>
                  <a:gd name="T97" fmla="*/ 0 h 2400"/>
                  <a:gd name="T98" fmla="*/ 0 w 1956"/>
                  <a:gd name="T99" fmla="*/ 0 h 2400"/>
                  <a:gd name="T100" fmla="*/ 0 w 1956"/>
                  <a:gd name="T101" fmla="*/ 0 h 2400"/>
                  <a:gd name="T102" fmla="*/ 0 w 1956"/>
                  <a:gd name="T103" fmla="*/ 0 h 2400"/>
                  <a:gd name="T104" fmla="*/ 0 w 1956"/>
                  <a:gd name="T105" fmla="*/ 0 h 2400"/>
                  <a:gd name="T106" fmla="*/ 0 w 1956"/>
                  <a:gd name="T107" fmla="*/ 0 h 2400"/>
                  <a:gd name="T108" fmla="*/ 0 w 1956"/>
                  <a:gd name="T109" fmla="*/ 0 h 2400"/>
                  <a:gd name="T110" fmla="*/ 0 w 1956"/>
                  <a:gd name="T111" fmla="*/ 0 h 2400"/>
                  <a:gd name="T112" fmla="*/ 0 w 1956"/>
                  <a:gd name="T113" fmla="*/ 0 h 2400"/>
                  <a:gd name="T114" fmla="*/ 0 w 1956"/>
                  <a:gd name="T115" fmla="*/ 0 h 2400"/>
                  <a:gd name="T116" fmla="*/ 0 w 1956"/>
                  <a:gd name="T117" fmla="*/ 0 h 2400"/>
                  <a:gd name="T118" fmla="*/ 0 w 1956"/>
                  <a:gd name="T119" fmla="*/ 0 h 2400"/>
                  <a:gd name="T120" fmla="*/ 0 w 1956"/>
                  <a:gd name="T121" fmla="*/ 0 h 2400"/>
                  <a:gd name="T122" fmla="*/ 0 w 1956"/>
                  <a:gd name="T123" fmla="*/ 0 h 2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56" h="2400">
                    <a:moveTo>
                      <a:pt x="1019" y="75"/>
                    </a:moveTo>
                    <a:lnTo>
                      <a:pt x="1023" y="90"/>
                    </a:lnTo>
                    <a:lnTo>
                      <a:pt x="1027" y="104"/>
                    </a:lnTo>
                    <a:lnTo>
                      <a:pt x="1029" y="116"/>
                    </a:lnTo>
                    <a:lnTo>
                      <a:pt x="1030" y="128"/>
                    </a:lnTo>
                    <a:lnTo>
                      <a:pt x="1031" y="140"/>
                    </a:lnTo>
                    <a:lnTo>
                      <a:pt x="1031" y="150"/>
                    </a:lnTo>
                    <a:lnTo>
                      <a:pt x="1030" y="159"/>
                    </a:lnTo>
                    <a:lnTo>
                      <a:pt x="1029" y="168"/>
                    </a:lnTo>
                    <a:lnTo>
                      <a:pt x="1027" y="177"/>
                    </a:lnTo>
                    <a:lnTo>
                      <a:pt x="1024" y="185"/>
                    </a:lnTo>
                    <a:lnTo>
                      <a:pt x="1021" y="192"/>
                    </a:lnTo>
                    <a:lnTo>
                      <a:pt x="1018" y="199"/>
                    </a:lnTo>
                    <a:lnTo>
                      <a:pt x="1009" y="212"/>
                    </a:lnTo>
                    <a:lnTo>
                      <a:pt x="999" y="224"/>
                    </a:lnTo>
                    <a:lnTo>
                      <a:pt x="978" y="247"/>
                    </a:lnTo>
                    <a:lnTo>
                      <a:pt x="954" y="270"/>
                    </a:lnTo>
                    <a:lnTo>
                      <a:pt x="944" y="282"/>
                    </a:lnTo>
                    <a:lnTo>
                      <a:pt x="934" y="298"/>
                    </a:lnTo>
                    <a:lnTo>
                      <a:pt x="930" y="305"/>
                    </a:lnTo>
                    <a:lnTo>
                      <a:pt x="926" y="314"/>
                    </a:lnTo>
                    <a:lnTo>
                      <a:pt x="922" y="322"/>
                    </a:lnTo>
                    <a:lnTo>
                      <a:pt x="919" y="332"/>
                    </a:lnTo>
                    <a:lnTo>
                      <a:pt x="942" y="368"/>
                    </a:lnTo>
                    <a:lnTo>
                      <a:pt x="967" y="399"/>
                    </a:lnTo>
                    <a:lnTo>
                      <a:pt x="994" y="426"/>
                    </a:lnTo>
                    <a:lnTo>
                      <a:pt x="1022" y="451"/>
                    </a:lnTo>
                    <a:lnTo>
                      <a:pt x="1051" y="473"/>
                    </a:lnTo>
                    <a:lnTo>
                      <a:pt x="1082" y="490"/>
                    </a:lnTo>
                    <a:lnTo>
                      <a:pt x="1113" y="506"/>
                    </a:lnTo>
                    <a:lnTo>
                      <a:pt x="1145" y="519"/>
                    </a:lnTo>
                    <a:lnTo>
                      <a:pt x="1180" y="531"/>
                    </a:lnTo>
                    <a:lnTo>
                      <a:pt x="1214" y="540"/>
                    </a:lnTo>
                    <a:lnTo>
                      <a:pt x="1248" y="547"/>
                    </a:lnTo>
                    <a:lnTo>
                      <a:pt x="1284" y="554"/>
                    </a:lnTo>
                    <a:lnTo>
                      <a:pt x="1320" y="558"/>
                    </a:lnTo>
                    <a:lnTo>
                      <a:pt x="1357" y="562"/>
                    </a:lnTo>
                    <a:lnTo>
                      <a:pt x="1393" y="566"/>
                    </a:lnTo>
                    <a:lnTo>
                      <a:pt x="1430" y="568"/>
                    </a:lnTo>
                    <a:lnTo>
                      <a:pt x="1504" y="573"/>
                    </a:lnTo>
                    <a:lnTo>
                      <a:pt x="1577" y="579"/>
                    </a:lnTo>
                    <a:lnTo>
                      <a:pt x="1613" y="583"/>
                    </a:lnTo>
                    <a:lnTo>
                      <a:pt x="1648" y="587"/>
                    </a:lnTo>
                    <a:lnTo>
                      <a:pt x="1684" y="593"/>
                    </a:lnTo>
                    <a:lnTo>
                      <a:pt x="1718" y="600"/>
                    </a:lnTo>
                    <a:lnTo>
                      <a:pt x="1752" y="610"/>
                    </a:lnTo>
                    <a:lnTo>
                      <a:pt x="1784" y="621"/>
                    </a:lnTo>
                    <a:lnTo>
                      <a:pt x="1816" y="634"/>
                    </a:lnTo>
                    <a:lnTo>
                      <a:pt x="1846" y="649"/>
                    </a:lnTo>
                    <a:lnTo>
                      <a:pt x="1876" y="667"/>
                    </a:lnTo>
                    <a:lnTo>
                      <a:pt x="1904" y="688"/>
                    </a:lnTo>
                    <a:lnTo>
                      <a:pt x="1931" y="712"/>
                    </a:lnTo>
                    <a:lnTo>
                      <a:pt x="1956" y="740"/>
                    </a:lnTo>
                    <a:lnTo>
                      <a:pt x="1956" y="748"/>
                    </a:lnTo>
                    <a:lnTo>
                      <a:pt x="1956" y="757"/>
                    </a:lnTo>
                    <a:lnTo>
                      <a:pt x="1955" y="764"/>
                    </a:lnTo>
                    <a:lnTo>
                      <a:pt x="1954" y="772"/>
                    </a:lnTo>
                    <a:lnTo>
                      <a:pt x="1952" y="780"/>
                    </a:lnTo>
                    <a:lnTo>
                      <a:pt x="1950" y="787"/>
                    </a:lnTo>
                    <a:lnTo>
                      <a:pt x="1947" y="794"/>
                    </a:lnTo>
                    <a:lnTo>
                      <a:pt x="1943" y="800"/>
                    </a:lnTo>
                    <a:lnTo>
                      <a:pt x="1935" y="813"/>
                    </a:lnTo>
                    <a:lnTo>
                      <a:pt x="1925" y="825"/>
                    </a:lnTo>
                    <a:lnTo>
                      <a:pt x="1914" y="835"/>
                    </a:lnTo>
                    <a:lnTo>
                      <a:pt x="1902" y="846"/>
                    </a:lnTo>
                    <a:lnTo>
                      <a:pt x="1876" y="863"/>
                    </a:lnTo>
                    <a:lnTo>
                      <a:pt x="1847" y="879"/>
                    </a:lnTo>
                    <a:lnTo>
                      <a:pt x="1820" y="895"/>
                    </a:lnTo>
                    <a:lnTo>
                      <a:pt x="1796" y="910"/>
                    </a:lnTo>
                    <a:lnTo>
                      <a:pt x="1704" y="919"/>
                    </a:lnTo>
                    <a:lnTo>
                      <a:pt x="1611" y="928"/>
                    </a:lnTo>
                    <a:lnTo>
                      <a:pt x="1566" y="932"/>
                    </a:lnTo>
                    <a:lnTo>
                      <a:pt x="1521" y="934"/>
                    </a:lnTo>
                    <a:lnTo>
                      <a:pt x="1475" y="936"/>
                    </a:lnTo>
                    <a:lnTo>
                      <a:pt x="1430" y="937"/>
                    </a:lnTo>
                    <a:lnTo>
                      <a:pt x="1385" y="936"/>
                    </a:lnTo>
                    <a:lnTo>
                      <a:pt x="1341" y="934"/>
                    </a:lnTo>
                    <a:lnTo>
                      <a:pt x="1318" y="932"/>
                    </a:lnTo>
                    <a:lnTo>
                      <a:pt x="1296" y="930"/>
                    </a:lnTo>
                    <a:lnTo>
                      <a:pt x="1274" y="927"/>
                    </a:lnTo>
                    <a:lnTo>
                      <a:pt x="1252" y="922"/>
                    </a:lnTo>
                    <a:lnTo>
                      <a:pt x="1231" y="918"/>
                    </a:lnTo>
                    <a:lnTo>
                      <a:pt x="1209" y="914"/>
                    </a:lnTo>
                    <a:lnTo>
                      <a:pt x="1187" y="908"/>
                    </a:lnTo>
                    <a:lnTo>
                      <a:pt x="1166" y="902"/>
                    </a:lnTo>
                    <a:lnTo>
                      <a:pt x="1143" y="894"/>
                    </a:lnTo>
                    <a:lnTo>
                      <a:pt x="1122" y="887"/>
                    </a:lnTo>
                    <a:lnTo>
                      <a:pt x="1100" y="877"/>
                    </a:lnTo>
                    <a:lnTo>
                      <a:pt x="1079" y="868"/>
                    </a:lnTo>
                    <a:lnTo>
                      <a:pt x="1067" y="883"/>
                    </a:lnTo>
                    <a:lnTo>
                      <a:pt x="1055" y="896"/>
                    </a:lnTo>
                    <a:lnTo>
                      <a:pt x="1044" y="909"/>
                    </a:lnTo>
                    <a:lnTo>
                      <a:pt x="1034" y="922"/>
                    </a:lnTo>
                    <a:lnTo>
                      <a:pt x="1030" y="929"/>
                    </a:lnTo>
                    <a:lnTo>
                      <a:pt x="1026" y="936"/>
                    </a:lnTo>
                    <a:lnTo>
                      <a:pt x="1023" y="943"/>
                    </a:lnTo>
                    <a:lnTo>
                      <a:pt x="1020" y="950"/>
                    </a:lnTo>
                    <a:lnTo>
                      <a:pt x="1019" y="959"/>
                    </a:lnTo>
                    <a:lnTo>
                      <a:pt x="1018" y="967"/>
                    </a:lnTo>
                    <a:lnTo>
                      <a:pt x="1018" y="976"/>
                    </a:lnTo>
                    <a:lnTo>
                      <a:pt x="1019" y="986"/>
                    </a:lnTo>
                    <a:lnTo>
                      <a:pt x="1041" y="1003"/>
                    </a:lnTo>
                    <a:lnTo>
                      <a:pt x="1064" y="1018"/>
                    </a:lnTo>
                    <a:lnTo>
                      <a:pt x="1088" y="1034"/>
                    </a:lnTo>
                    <a:lnTo>
                      <a:pt x="1112" y="1047"/>
                    </a:lnTo>
                    <a:lnTo>
                      <a:pt x="1137" y="1058"/>
                    </a:lnTo>
                    <a:lnTo>
                      <a:pt x="1164" y="1068"/>
                    </a:lnTo>
                    <a:lnTo>
                      <a:pt x="1191" y="1078"/>
                    </a:lnTo>
                    <a:lnTo>
                      <a:pt x="1218" y="1085"/>
                    </a:lnTo>
                    <a:lnTo>
                      <a:pt x="1246" y="1093"/>
                    </a:lnTo>
                    <a:lnTo>
                      <a:pt x="1274" y="1098"/>
                    </a:lnTo>
                    <a:lnTo>
                      <a:pt x="1302" y="1104"/>
                    </a:lnTo>
                    <a:lnTo>
                      <a:pt x="1332" y="1107"/>
                    </a:lnTo>
                    <a:lnTo>
                      <a:pt x="1362" y="1110"/>
                    </a:lnTo>
                    <a:lnTo>
                      <a:pt x="1391" y="1112"/>
                    </a:lnTo>
                    <a:lnTo>
                      <a:pt x="1421" y="1114"/>
                    </a:lnTo>
                    <a:lnTo>
                      <a:pt x="1451" y="1114"/>
                    </a:lnTo>
                    <a:lnTo>
                      <a:pt x="1481" y="1114"/>
                    </a:lnTo>
                    <a:lnTo>
                      <a:pt x="1512" y="1112"/>
                    </a:lnTo>
                    <a:lnTo>
                      <a:pt x="1542" y="1111"/>
                    </a:lnTo>
                    <a:lnTo>
                      <a:pt x="1572" y="1108"/>
                    </a:lnTo>
                    <a:lnTo>
                      <a:pt x="1631" y="1103"/>
                    </a:lnTo>
                    <a:lnTo>
                      <a:pt x="1691" y="1094"/>
                    </a:lnTo>
                    <a:lnTo>
                      <a:pt x="1748" y="1084"/>
                    </a:lnTo>
                    <a:lnTo>
                      <a:pt x="1803" y="1074"/>
                    </a:lnTo>
                    <a:lnTo>
                      <a:pt x="1856" y="1062"/>
                    </a:lnTo>
                    <a:lnTo>
                      <a:pt x="1906" y="1050"/>
                    </a:lnTo>
                    <a:lnTo>
                      <a:pt x="1909" y="1056"/>
                    </a:lnTo>
                    <a:lnTo>
                      <a:pt x="1912" y="1062"/>
                    </a:lnTo>
                    <a:lnTo>
                      <a:pt x="1914" y="1068"/>
                    </a:lnTo>
                    <a:lnTo>
                      <a:pt x="1916" y="1074"/>
                    </a:lnTo>
                    <a:lnTo>
                      <a:pt x="1918" y="1085"/>
                    </a:lnTo>
                    <a:lnTo>
                      <a:pt x="1918" y="1098"/>
                    </a:lnTo>
                    <a:lnTo>
                      <a:pt x="1916" y="1110"/>
                    </a:lnTo>
                    <a:lnTo>
                      <a:pt x="1912" y="1122"/>
                    </a:lnTo>
                    <a:lnTo>
                      <a:pt x="1908" y="1134"/>
                    </a:lnTo>
                    <a:lnTo>
                      <a:pt x="1902" y="1146"/>
                    </a:lnTo>
                    <a:lnTo>
                      <a:pt x="1889" y="1170"/>
                    </a:lnTo>
                    <a:lnTo>
                      <a:pt x="1874" y="1195"/>
                    </a:lnTo>
                    <a:lnTo>
                      <a:pt x="1859" y="1218"/>
                    </a:lnTo>
                    <a:lnTo>
                      <a:pt x="1846" y="1242"/>
                    </a:lnTo>
                    <a:lnTo>
                      <a:pt x="1827" y="1261"/>
                    </a:lnTo>
                    <a:lnTo>
                      <a:pt x="1806" y="1276"/>
                    </a:lnTo>
                    <a:lnTo>
                      <a:pt x="1785" y="1290"/>
                    </a:lnTo>
                    <a:lnTo>
                      <a:pt x="1764" y="1302"/>
                    </a:lnTo>
                    <a:lnTo>
                      <a:pt x="1741" y="1311"/>
                    </a:lnTo>
                    <a:lnTo>
                      <a:pt x="1717" y="1319"/>
                    </a:lnTo>
                    <a:lnTo>
                      <a:pt x="1693" y="1325"/>
                    </a:lnTo>
                    <a:lnTo>
                      <a:pt x="1668" y="1330"/>
                    </a:lnTo>
                    <a:lnTo>
                      <a:pt x="1642" y="1333"/>
                    </a:lnTo>
                    <a:lnTo>
                      <a:pt x="1617" y="1335"/>
                    </a:lnTo>
                    <a:lnTo>
                      <a:pt x="1590" y="1337"/>
                    </a:lnTo>
                    <a:lnTo>
                      <a:pt x="1564" y="1337"/>
                    </a:lnTo>
                    <a:lnTo>
                      <a:pt x="1537" y="1336"/>
                    </a:lnTo>
                    <a:lnTo>
                      <a:pt x="1509" y="1335"/>
                    </a:lnTo>
                    <a:lnTo>
                      <a:pt x="1481" y="1333"/>
                    </a:lnTo>
                    <a:lnTo>
                      <a:pt x="1454" y="1331"/>
                    </a:lnTo>
                    <a:lnTo>
                      <a:pt x="1398" y="1325"/>
                    </a:lnTo>
                    <a:lnTo>
                      <a:pt x="1343" y="1320"/>
                    </a:lnTo>
                    <a:lnTo>
                      <a:pt x="1287" y="1315"/>
                    </a:lnTo>
                    <a:lnTo>
                      <a:pt x="1234" y="1311"/>
                    </a:lnTo>
                    <a:lnTo>
                      <a:pt x="1208" y="1311"/>
                    </a:lnTo>
                    <a:lnTo>
                      <a:pt x="1182" y="1311"/>
                    </a:lnTo>
                    <a:lnTo>
                      <a:pt x="1157" y="1314"/>
                    </a:lnTo>
                    <a:lnTo>
                      <a:pt x="1131" y="1316"/>
                    </a:lnTo>
                    <a:lnTo>
                      <a:pt x="1107" y="1319"/>
                    </a:lnTo>
                    <a:lnTo>
                      <a:pt x="1083" y="1324"/>
                    </a:lnTo>
                    <a:lnTo>
                      <a:pt x="1061" y="1331"/>
                    </a:lnTo>
                    <a:lnTo>
                      <a:pt x="1039" y="1338"/>
                    </a:lnTo>
                    <a:lnTo>
                      <a:pt x="1053" y="1363"/>
                    </a:lnTo>
                    <a:lnTo>
                      <a:pt x="1067" y="1386"/>
                    </a:lnTo>
                    <a:lnTo>
                      <a:pt x="1082" y="1406"/>
                    </a:lnTo>
                    <a:lnTo>
                      <a:pt x="1098" y="1424"/>
                    </a:lnTo>
                    <a:lnTo>
                      <a:pt x="1114" y="1440"/>
                    </a:lnTo>
                    <a:lnTo>
                      <a:pt x="1132" y="1453"/>
                    </a:lnTo>
                    <a:lnTo>
                      <a:pt x="1151" y="1465"/>
                    </a:lnTo>
                    <a:lnTo>
                      <a:pt x="1169" y="1475"/>
                    </a:lnTo>
                    <a:lnTo>
                      <a:pt x="1188" y="1483"/>
                    </a:lnTo>
                    <a:lnTo>
                      <a:pt x="1208" y="1490"/>
                    </a:lnTo>
                    <a:lnTo>
                      <a:pt x="1229" y="1495"/>
                    </a:lnTo>
                    <a:lnTo>
                      <a:pt x="1249" y="1499"/>
                    </a:lnTo>
                    <a:lnTo>
                      <a:pt x="1271" y="1502"/>
                    </a:lnTo>
                    <a:lnTo>
                      <a:pt x="1293" y="1504"/>
                    </a:lnTo>
                    <a:lnTo>
                      <a:pt x="1315" y="1504"/>
                    </a:lnTo>
                    <a:lnTo>
                      <a:pt x="1338" y="1504"/>
                    </a:lnTo>
                    <a:lnTo>
                      <a:pt x="1384" y="1500"/>
                    </a:lnTo>
                    <a:lnTo>
                      <a:pt x="1432" y="1495"/>
                    </a:lnTo>
                    <a:lnTo>
                      <a:pt x="1480" y="1489"/>
                    </a:lnTo>
                    <a:lnTo>
                      <a:pt x="1530" y="1482"/>
                    </a:lnTo>
                    <a:lnTo>
                      <a:pt x="1579" y="1476"/>
                    </a:lnTo>
                    <a:lnTo>
                      <a:pt x="1628" y="1470"/>
                    </a:lnTo>
                    <a:lnTo>
                      <a:pt x="1653" y="1468"/>
                    </a:lnTo>
                    <a:lnTo>
                      <a:pt x="1678" y="1467"/>
                    </a:lnTo>
                    <a:lnTo>
                      <a:pt x="1702" y="1467"/>
                    </a:lnTo>
                    <a:lnTo>
                      <a:pt x="1727" y="1467"/>
                    </a:lnTo>
                    <a:lnTo>
                      <a:pt x="1738" y="1462"/>
                    </a:lnTo>
                    <a:lnTo>
                      <a:pt x="1749" y="1455"/>
                    </a:lnTo>
                    <a:lnTo>
                      <a:pt x="1761" y="1446"/>
                    </a:lnTo>
                    <a:lnTo>
                      <a:pt x="1774" y="1439"/>
                    </a:lnTo>
                    <a:lnTo>
                      <a:pt x="1780" y="1436"/>
                    </a:lnTo>
                    <a:lnTo>
                      <a:pt x="1787" y="1433"/>
                    </a:lnTo>
                    <a:lnTo>
                      <a:pt x="1794" y="1431"/>
                    </a:lnTo>
                    <a:lnTo>
                      <a:pt x="1802" y="1430"/>
                    </a:lnTo>
                    <a:lnTo>
                      <a:pt x="1810" y="1429"/>
                    </a:lnTo>
                    <a:lnTo>
                      <a:pt x="1818" y="1430"/>
                    </a:lnTo>
                    <a:lnTo>
                      <a:pt x="1827" y="1432"/>
                    </a:lnTo>
                    <a:lnTo>
                      <a:pt x="1836" y="1436"/>
                    </a:lnTo>
                    <a:lnTo>
                      <a:pt x="1829" y="1464"/>
                    </a:lnTo>
                    <a:lnTo>
                      <a:pt x="1821" y="1493"/>
                    </a:lnTo>
                    <a:lnTo>
                      <a:pt x="1818" y="1507"/>
                    </a:lnTo>
                    <a:lnTo>
                      <a:pt x="1813" y="1521"/>
                    </a:lnTo>
                    <a:lnTo>
                      <a:pt x="1809" y="1534"/>
                    </a:lnTo>
                    <a:lnTo>
                      <a:pt x="1803" y="1548"/>
                    </a:lnTo>
                    <a:lnTo>
                      <a:pt x="1798" y="1561"/>
                    </a:lnTo>
                    <a:lnTo>
                      <a:pt x="1791" y="1573"/>
                    </a:lnTo>
                    <a:lnTo>
                      <a:pt x="1783" y="1584"/>
                    </a:lnTo>
                    <a:lnTo>
                      <a:pt x="1774" y="1595"/>
                    </a:lnTo>
                    <a:lnTo>
                      <a:pt x="1764" y="1604"/>
                    </a:lnTo>
                    <a:lnTo>
                      <a:pt x="1753" y="1614"/>
                    </a:lnTo>
                    <a:lnTo>
                      <a:pt x="1741" y="1622"/>
                    </a:lnTo>
                    <a:lnTo>
                      <a:pt x="1727" y="1628"/>
                    </a:lnTo>
                    <a:lnTo>
                      <a:pt x="1706" y="1634"/>
                    </a:lnTo>
                    <a:lnTo>
                      <a:pt x="1685" y="1641"/>
                    </a:lnTo>
                    <a:lnTo>
                      <a:pt x="1663" y="1646"/>
                    </a:lnTo>
                    <a:lnTo>
                      <a:pt x="1641" y="1651"/>
                    </a:lnTo>
                    <a:lnTo>
                      <a:pt x="1619" y="1655"/>
                    </a:lnTo>
                    <a:lnTo>
                      <a:pt x="1597" y="1658"/>
                    </a:lnTo>
                    <a:lnTo>
                      <a:pt x="1574" y="1662"/>
                    </a:lnTo>
                    <a:lnTo>
                      <a:pt x="1552" y="1664"/>
                    </a:lnTo>
                    <a:lnTo>
                      <a:pt x="1529" y="1665"/>
                    </a:lnTo>
                    <a:lnTo>
                      <a:pt x="1506" y="1667"/>
                    </a:lnTo>
                    <a:lnTo>
                      <a:pt x="1482" y="1667"/>
                    </a:lnTo>
                    <a:lnTo>
                      <a:pt x="1459" y="1667"/>
                    </a:lnTo>
                    <a:lnTo>
                      <a:pt x="1412" y="1666"/>
                    </a:lnTo>
                    <a:lnTo>
                      <a:pt x="1366" y="1663"/>
                    </a:lnTo>
                    <a:lnTo>
                      <a:pt x="1318" y="1658"/>
                    </a:lnTo>
                    <a:lnTo>
                      <a:pt x="1272" y="1652"/>
                    </a:lnTo>
                    <a:lnTo>
                      <a:pt x="1227" y="1643"/>
                    </a:lnTo>
                    <a:lnTo>
                      <a:pt x="1183" y="1634"/>
                    </a:lnTo>
                    <a:lnTo>
                      <a:pt x="1139" y="1624"/>
                    </a:lnTo>
                    <a:lnTo>
                      <a:pt x="1097" y="1612"/>
                    </a:lnTo>
                    <a:lnTo>
                      <a:pt x="1057" y="1599"/>
                    </a:lnTo>
                    <a:lnTo>
                      <a:pt x="1019" y="1585"/>
                    </a:lnTo>
                    <a:lnTo>
                      <a:pt x="1019" y="1578"/>
                    </a:lnTo>
                    <a:lnTo>
                      <a:pt x="1018" y="1572"/>
                    </a:lnTo>
                    <a:lnTo>
                      <a:pt x="1016" y="1565"/>
                    </a:lnTo>
                    <a:lnTo>
                      <a:pt x="1014" y="1559"/>
                    </a:lnTo>
                    <a:lnTo>
                      <a:pt x="1008" y="1547"/>
                    </a:lnTo>
                    <a:lnTo>
                      <a:pt x="1001" y="1535"/>
                    </a:lnTo>
                    <a:lnTo>
                      <a:pt x="983" y="1512"/>
                    </a:lnTo>
                    <a:lnTo>
                      <a:pt x="963" y="1490"/>
                    </a:lnTo>
                    <a:lnTo>
                      <a:pt x="953" y="1479"/>
                    </a:lnTo>
                    <a:lnTo>
                      <a:pt x="944" y="1466"/>
                    </a:lnTo>
                    <a:lnTo>
                      <a:pt x="937" y="1453"/>
                    </a:lnTo>
                    <a:lnTo>
                      <a:pt x="931" y="1439"/>
                    </a:lnTo>
                    <a:lnTo>
                      <a:pt x="928" y="1431"/>
                    </a:lnTo>
                    <a:lnTo>
                      <a:pt x="926" y="1424"/>
                    </a:lnTo>
                    <a:lnTo>
                      <a:pt x="925" y="1416"/>
                    </a:lnTo>
                    <a:lnTo>
                      <a:pt x="924" y="1408"/>
                    </a:lnTo>
                    <a:lnTo>
                      <a:pt x="924" y="1399"/>
                    </a:lnTo>
                    <a:lnTo>
                      <a:pt x="925" y="1390"/>
                    </a:lnTo>
                    <a:lnTo>
                      <a:pt x="927" y="1381"/>
                    </a:lnTo>
                    <a:lnTo>
                      <a:pt x="929" y="1371"/>
                    </a:lnTo>
                    <a:lnTo>
                      <a:pt x="939" y="1369"/>
                    </a:lnTo>
                    <a:lnTo>
                      <a:pt x="949" y="1365"/>
                    </a:lnTo>
                    <a:lnTo>
                      <a:pt x="958" y="1362"/>
                    </a:lnTo>
                    <a:lnTo>
                      <a:pt x="967" y="1359"/>
                    </a:lnTo>
                    <a:lnTo>
                      <a:pt x="976" y="1355"/>
                    </a:lnTo>
                    <a:lnTo>
                      <a:pt x="984" y="1349"/>
                    </a:lnTo>
                    <a:lnTo>
                      <a:pt x="992" y="1344"/>
                    </a:lnTo>
                    <a:lnTo>
                      <a:pt x="999" y="1338"/>
                    </a:lnTo>
                    <a:lnTo>
                      <a:pt x="1006" y="1333"/>
                    </a:lnTo>
                    <a:lnTo>
                      <a:pt x="1012" y="1326"/>
                    </a:lnTo>
                    <a:lnTo>
                      <a:pt x="1018" y="1319"/>
                    </a:lnTo>
                    <a:lnTo>
                      <a:pt x="1024" y="1312"/>
                    </a:lnTo>
                    <a:lnTo>
                      <a:pt x="1034" y="1296"/>
                    </a:lnTo>
                    <a:lnTo>
                      <a:pt x="1043" y="1280"/>
                    </a:lnTo>
                    <a:lnTo>
                      <a:pt x="1050" y="1263"/>
                    </a:lnTo>
                    <a:lnTo>
                      <a:pt x="1056" y="1244"/>
                    </a:lnTo>
                    <a:lnTo>
                      <a:pt x="1060" y="1225"/>
                    </a:lnTo>
                    <a:lnTo>
                      <a:pt x="1062" y="1205"/>
                    </a:lnTo>
                    <a:lnTo>
                      <a:pt x="1064" y="1185"/>
                    </a:lnTo>
                    <a:lnTo>
                      <a:pt x="1064" y="1165"/>
                    </a:lnTo>
                    <a:lnTo>
                      <a:pt x="1062" y="1145"/>
                    </a:lnTo>
                    <a:lnTo>
                      <a:pt x="1059" y="1124"/>
                    </a:lnTo>
                    <a:lnTo>
                      <a:pt x="1033" y="1106"/>
                    </a:lnTo>
                    <a:lnTo>
                      <a:pt x="1013" y="1088"/>
                    </a:lnTo>
                    <a:lnTo>
                      <a:pt x="996" y="1069"/>
                    </a:lnTo>
                    <a:lnTo>
                      <a:pt x="984" y="1050"/>
                    </a:lnTo>
                    <a:lnTo>
                      <a:pt x="975" y="1030"/>
                    </a:lnTo>
                    <a:lnTo>
                      <a:pt x="969" y="1011"/>
                    </a:lnTo>
                    <a:lnTo>
                      <a:pt x="967" y="990"/>
                    </a:lnTo>
                    <a:lnTo>
                      <a:pt x="967" y="970"/>
                    </a:lnTo>
                    <a:lnTo>
                      <a:pt x="970" y="949"/>
                    </a:lnTo>
                    <a:lnTo>
                      <a:pt x="976" y="929"/>
                    </a:lnTo>
                    <a:lnTo>
                      <a:pt x="982" y="908"/>
                    </a:lnTo>
                    <a:lnTo>
                      <a:pt x="990" y="888"/>
                    </a:lnTo>
                    <a:lnTo>
                      <a:pt x="1010" y="846"/>
                    </a:lnTo>
                    <a:lnTo>
                      <a:pt x="1030" y="803"/>
                    </a:lnTo>
                    <a:lnTo>
                      <a:pt x="1041" y="783"/>
                    </a:lnTo>
                    <a:lnTo>
                      <a:pt x="1050" y="761"/>
                    </a:lnTo>
                    <a:lnTo>
                      <a:pt x="1059" y="741"/>
                    </a:lnTo>
                    <a:lnTo>
                      <a:pt x="1067" y="719"/>
                    </a:lnTo>
                    <a:lnTo>
                      <a:pt x="1073" y="699"/>
                    </a:lnTo>
                    <a:lnTo>
                      <a:pt x="1078" y="678"/>
                    </a:lnTo>
                    <a:lnTo>
                      <a:pt x="1080" y="657"/>
                    </a:lnTo>
                    <a:lnTo>
                      <a:pt x="1080" y="637"/>
                    </a:lnTo>
                    <a:lnTo>
                      <a:pt x="1077" y="616"/>
                    </a:lnTo>
                    <a:lnTo>
                      <a:pt x="1071" y="597"/>
                    </a:lnTo>
                    <a:lnTo>
                      <a:pt x="1061" y="576"/>
                    </a:lnTo>
                    <a:lnTo>
                      <a:pt x="1048" y="557"/>
                    </a:lnTo>
                    <a:lnTo>
                      <a:pt x="1030" y="539"/>
                    </a:lnTo>
                    <a:lnTo>
                      <a:pt x="1008" y="519"/>
                    </a:lnTo>
                    <a:lnTo>
                      <a:pt x="982" y="501"/>
                    </a:lnTo>
                    <a:lnTo>
                      <a:pt x="949" y="482"/>
                    </a:lnTo>
                    <a:lnTo>
                      <a:pt x="941" y="481"/>
                    </a:lnTo>
                    <a:lnTo>
                      <a:pt x="934" y="481"/>
                    </a:lnTo>
                    <a:lnTo>
                      <a:pt x="927" y="482"/>
                    </a:lnTo>
                    <a:lnTo>
                      <a:pt x="920" y="486"/>
                    </a:lnTo>
                    <a:lnTo>
                      <a:pt x="913" y="489"/>
                    </a:lnTo>
                    <a:lnTo>
                      <a:pt x="906" y="493"/>
                    </a:lnTo>
                    <a:lnTo>
                      <a:pt x="899" y="499"/>
                    </a:lnTo>
                    <a:lnTo>
                      <a:pt x="893" y="505"/>
                    </a:lnTo>
                    <a:lnTo>
                      <a:pt x="887" y="512"/>
                    </a:lnTo>
                    <a:lnTo>
                      <a:pt x="882" y="519"/>
                    </a:lnTo>
                    <a:lnTo>
                      <a:pt x="877" y="527"/>
                    </a:lnTo>
                    <a:lnTo>
                      <a:pt x="872" y="535"/>
                    </a:lnTo>
                    <a:lnTo>
                      <a:pt x="868" y="543"/>
                    </a:lnTo>
                    <a:lnTo>
                      <a:pt x="865" y="552"/>
                    </a:lnTo>
                    <a:lnTo>
                      <a:pt x="862" y="560"/>
                    </a:lnTo>
                    <a:lnTo>
                      <a:pt x="860" y="568"/>
                    </a:lnTo>
                    <a:lnTo>
                      <a:pt x="861" y="575"/>
                    </a:lnTo>
                    <a:lnTo>
                      <a:pt x="863" y="582"/>
                    </a:lnTo>
                    <a:lnTo>
                      <a:pt x="865" y="588"/>
                    </a:lnTo>
                    <a:lnTo>
                      <a:pt x="868" y="595"/>
                    </a:lnTo>
                    <a:lnTo>
                      <a:pt x="875" y="607"/>
                    </a:lnTo>
                    <a:lnTo>
                      <a:pt x="883" y="618"/>
                    </a:lnTo>
                    <a:lnTo>
                      <a:pt x="903" y="640"/>
                    </a:lnTo>
                    <a:lnTo>
                      <a:pt x="923" y="662"/>
                    </a:lnTo>
                    <a:lnTo>
                      <a:pt x="932" y="673"/>
                    </a:lnTo>
                    <a:lnTo>
                      <a:pt x="941" y="685"/>
                    </a:lnTo>
                    <a:lnTo>
                      <a:pt x="948" y="696"/>
                    </a:lnTo>
                    <a:lnTo>
                      <a:pt x="953" y="709"/>
                    </a:lnTo>
                    <a:lnTo>
                      <a:pt x="955" y="716"/>
                    </a:lnTo>
                    <a:lnTo>
                      <a:pt x="956" y="723"/>
                    </a:lnTo>
                    <a:lnTo>
                      <a:pt x="957" y="731"/>
                    </a:lnTo>
                    <a:lnTo>
                      <a:pt x="957" y="739"/>
                    </a:lnTo>
                    <a:lnTo>
                      <a:pt x="956" y="746"/>
                    </a:lnTo>
                    <a:lnTo>
                      <a:pt x="955" y="754"/>
                    </a:lnTo>
                    <a:lnTo>
                      <a:pt x="952" y="762"/>
                    </a:lnTo>
                    <a:lnTo>
                      <a:pt x="949" y="771"/>
                    </a:lnTo>
                    <a:lnTo>
                      <a:pt x="927" y="789"/>
                    </a:lnTo>
                    <a:lnTo>
                      <a:pt x="908" y="809"/>
                    </a:lnTo>
                    <a:lnTo>
                      <a:pt x="890" y="829"/>
                    </a:lnTo>
                    <a:lnTo>
                      <a:pt x="874" y="849"/>
                    </a:lnTo>
                    <a:lnTo>
                      <a:pt x="867" y="860"/>
                    </a:lnTo>
                    <a:lnTo>
                      <a:pt x="860" y="870"/>
                    </a:lnTo>
                    <a:lnTo>
                      <a:pt x="854" y="881"/>
                    </a:lnTo>
                    <a:lnTo>
                      <a:pt x="849" y="892"/>
                    </a:lnTo>
                    <a:lnTo>
                      <a:pt x="844" y="903"/>
                    </a:lnTo>
                    <a:lnTo>
                      <a:pt x="839" y="914"/>
                    </a:lnTo>
                    <a:lnTo>
                      <a:pt x="836" y="924"/>
                    </a:lnTo>
                    <a:lnTo>
                      <a:pt x="833" y="936"/>
                    </a:lnTo>
                    <a:lnTo>
                      <a:pt x="830" y="947"/>
                    </a:lnTo>
                    <a:lnTo>
                      <a:pt x="828" y="959"/>
                    </a:lnTo>
                    <a:lnTo>
                      <a:pt x="827" y="971"/>
                    </a:lnTo>
                    <a:lnTo>
                      <a:pt x="827" y="982"/>
                    </a:lnTo>
                    <a:lnTo>
                      <a:pt x="827" y="994"/>
                    </a:lnTo>
                    <a:lnTo>
                      <a:pt x="828" y="1005"/>
                    </a:lnTo>
                    <a:lnTo>
                      <a:pt x="829" y="1017"/>
                    </a:lnTo>
                    <a:lnTo>
                      <a:pt x="832" y="1029"/>
                    </a:lnTo>
                    <a:lnTo>
                      <a:pt x="835" y="1041"/>
                    </a:lnTo>
                    <a:lnTo>
                      <a:pt x="839" y="1053"/>
                    </a:lnTo>
                    <a:lnTo>
                      <a:pt x="844" y="1065"/>
                    </a:lnTo>
                    <a:lnTo>
                      <a:pt x="849" y="1077"/>
                    </a:lnTo>
                    <a:lnTo>
                      <a:pt x="856" y="1089"/>
                    </a:lnTo>
                    <a:lnTo>
                      <a:pt x="863" y="1101"/>
                    </a:lnTo>
                    <a:lnTo>
                      <a:pt x="871" y="1112"/>
                    </a:lnTo>
                    <a:lnTo>
                      <a:pt x="880" y="1124"/>
                    </a:lnTo>
                    <a:lnTo>
                      <a:pt x="929" y="1178"/>
                    </a:lnTo>
                    <a:lnTo>
                      <a:pt x="919" y="1185"/>
                    </a:lnTo>
                    <a:lnTo>
                      <a:pt x="909" y="1191"/>
                    </a:lnTo>
                    <a:lnTo>
                      <a:pt x="900" y="1200"/>
                    </a:lnTo>
                    <a:lnTo>
                      <a:pt x="891" y="1208"/>
                    </a:lnTo>
                    <a:lnTo>
                      <a:pt x="883" y="1217"/>
                    </a:lnTo>
                    <a:lnTo>
                      <a:pt x="874" y="1227"/>
                    </a:lnTo>
                    <a:lnTo>
                      <a:pt x="867" y="1237"/>
                    </a:lnTo>
                    <a:lnTo>
                      <a:pt x="859" y="1248"/>
                    </a:lnTo>
                    <a:lnTo>
                      <a:pt x="853" y="1258"/>
                    </a:lnTo>
                    <a:lnTo>
                      <a:pt x="846" y="1270"/>
                    </a:lnTo>
                    <a:lnTo>
                      <a:pt x="840" y="1282"/>
                    </a:lnTo>
                    <a:lnTo>
                      <a:pt x="835" y="1295"/>
                    </a:lnTo>
                    <a:lnTo>
                      <a:pt x="830" y="1307"/>
                    </a:lnTo>
                    <a:lnTo>
                      <a:pt x="825" y="1320"/>
                    </a:lnTo>
                    <a:lnTo>
                      <a:pt x="821" y="1334"/>
                    </a:lnTo>
                    <a:lnTo>
                      <a:pt x="818" y="1347"/>
                    </a:lnTo>
                    <a:lnTo>
                      <a:pt x="815" y="1361"/>
                    </a:lnTo>
                    <a:lnTo>
                      <a:pt x="812" y="1374"/>
                    </a:lnTo>
                    <a:lnTo>
                      <a:pt x="810" y="1388"/>
                    </a:lnTo>
                    <a:lnTo>
                      <a:pt x="809" y="1402"/>
                    </a:lnTo>
                    <a:lnTo>
                      <a:pt x="808" y="1416"/>
                    </a:lnTo>
                    <a:lnTo>
                      <a:pt x="808" y="1430"/>
                    </a:lnTo>
                    <a:lnTo>
                      <a:pt x="808" y="1444"/>
                    </a:lnTo>
                    <a:lnTo>
                      <a:pt x="809" y="1458"/>
                    </a:lnTo>
                    <a:lnTo>
                      <a:pt x="811" y="1472"/>
                    </a:lnTo>
                    <a:lnTo>
                      <a:pt x="813" y="1486"/>
                    </a:lnTo>
                    <a:lnTo>
                      <a:pt x="816" y="1499"/>
                    </a:lnTo>
                    <a:lnTo>
                      <a:pt x="819" y="1513"/>
                    </a:lnTo>
                    <a:lnTo>
                      <a:pt x="824" y="1526"/>
                    </a:lnTo>
                    <a:lnTo>
                      <a:pt x="828" y="1539"/>
                    </a:lnTo>
                    <a:lnTo>
                      <a:pt x="834" y="1551"/>
                    </a:lnTo>
                    <a:lnTo>
                      <a:pt x="840" y="1564"/>
                    </a:lnTo>
                    <a:lnTo>
                      <a:pt x="849" y="1566"/>
                    </a:lnTo>
                    <a:lnTo>
                      <a:pt x="857" y="1570"/>
                    </a:lnTo>
                    <a:lnTo>
                      <a:pt x="865" y="1574"/>
                    </a:lnTo>
                    <a:lnTo>
                      <a:pt x="872" y="1579"/>
                    </a:lnTo>
                    <a:lnTo>
                      <a:pt x="878" y="1585"/>
                    </a:lnTo>
                    <a:lnTo>
                      <a:pt x="883" y="1591"/>
                    </a:lnTo>
                    <a:lnTo>
                      <a:pt x="888" y="1599"/>
                    </a:lnTo>
                    <a:lnTo>
                      <a:pt x="892" y="1606"/>
                    </a:lnTo>
                    <a:lnTo>
                      <a:pt x="895" y="1615"/>
                    </a:lnTo>
                    <a:lnTo>
                      <a:pt x="898" y="1624"/>
                    </a:lnTo>
                    <a:lnTo>
                      <a:pt x="900" y="1632"/>
                    </a:lnTo>
                    <a:lnTo>
                      <a:pt x="901" y="1642"/>
                    </a:lnTo>
                    <a:lnTo>
                      <a:pt x="902" y="1652"/>
                    </a:lnTo>
                    <a:lnTo>
                      <a:pt x="902" y="1662"/>
                    </a:lnTo>
                    <a:lnTo>
                      <a:pt x="901" y="1671"/>
                    </a:lnTo>
                    <a:lnTo>
                      <a:pt x="899" y="1681"/>
                    </a:lnTo>
                    <a:lnTo>
                      <a:pt x="889" y="1687"/>
                    </a:lnTo>
                    <a:lnTo>
                      <a:pt x="880" y="1695"/>
                    </a:lnTo>
                    <a:lnTo>
                      <a:pt x="871" y="1701"/>
                    </a:lnTo>
                    <a:lnTo>
                      <a:pt x="862" y="1709"/>
                    </a:lnTo>
                    <a:lnTo>
                      <a:pt x="854" y="1718"/>
                    </a:lnTo>
                    <a:lnTo>
                      <a:pt x="847" y="1725"/>
                    </a:lnTo>
                    <a:lnTo>
                      <a:pt x="839" y="1735"/>
                    </a:lnTo>
                    <a:lnTo>
                      <a:pt x="833" y="1744"/>
                    </a:lnTo>
                    <a:lnTo>
                      <a:pt x="827" y="1753"/>
                    </a:lnTo>
                    <a:lnTo>
                      <a:pt x="821" y="1763"/>
                    </a:lnTo>
                    <a:lnTo>
                      <a:pt x="816" y="1773"/>
                    </a:lnTo>
                    <a:lnTo>
                      <a:pt x="811" y="1783"/>
                    </a:lnTo>
                    <a:lnTo>
                      <a:pt x="807" y="1793"/>
                    </a:lnTo>
                    <a:lnTo>
                      <a:pt x="804" y="1803"/>
                    </a:lnTo>
                    <a:lnTo>
                      <a:pt x="800" y="1814"/>
                    </a:lnTo>
                    <a:lnTo>
                      <a:pt x="798" y="1825"/>
                    </a:lnTo>
                    <a:lnTo>
                      <a:pt x="796" y="1836"/>
                    </a:lnTo>
                    <a:lnTo>
                      <a:pt x="793" y="1846"/>
                    </a:lnTo>
                    <a:lnTo>
                      <a:pt x="792" y="1857"/>
                    </a:lnTo>
                    <a:lnTo>
                      <a:pt x="792" y="1868"/>
                    </a:lnTo>
                    <a:lnTo>
                      <a:pt x="792" y="1880"/>
                    </a:lnTo>
                    <a:lnTo>
                      <a:pt x="792" y="1891"/>
                    </a:lnTo>
                    <a:lnTo>
                      <a:pt x="794" y="1901"/>
                    </a:lnTo>
                    <a:lnTo>
                      <a:pt x="796" y="1912"/>
                    </a:lnTo>
                    <a:lnTo>
                      <a:pt x="799" y="1923"/>
                    </a:lnTo>
                    <a:lnTo>
                      <a:pt x="801" y="1933"/>
                    </a:lnTo>
                    <a:lnTo>
                      <a:pt x="805" y="1944"/>
                    </a:lnTo>
                    <a:lnTo>
                      <a:pt x="809" y="1953"/>
                    </a:lnTo>
                    <a:lnTo>
                      <a:pt x="813" y="1964"/>
                    </a:lnTo>
                    <a:lnTo>
                      <a:pt x="818" y="1974"/>
                    </a:lnTo>
                    <a:lnTo>
                      <a:pt x="824" y="1982"/>
                    </a:lnTo>
                    <a:lnTo>
                      <a:pt x="830" y="1992"/>
                    </a:lnTo>
                    <a:lnTo>
                      <a:pt x="880" y="2045"/>
                    </a:lnTo>
                    <a:lnTo>
                      <a:pt x="895" y="2039"/>
                    </a:lnTo>
                    <a:lnTo>
                      <a:pt x="908" y="2031"/>
                    </a:lnTo>
                    <a:lnTo>
                      <a:pt x="920" y="2022"/>
                    </a:lnTo>
                    <a:lnTo>
                      <a:pt x="929" y="2015"/>
                    </a:lnTo>
                    <a:lnTo>
                      <a:pt x="936" y="2006"/>
                    </a:lnTo>
                    <a:lnTo>
                      <a:pt x="942" y="1998"/>
                    </a:lnTo>
                    <a:lnTo>
                      <a:pt x="947" y="1989"/>
                    </a:lnTo>
                    <a:lnTo>
                      <a:pt x="950" y="1979"/>
                    </a:lnTo>
                    <a:lnTo>
                      <a:pt x="952" y="1970"/>
                    </a:lnTo>
                    <a:lnTo>
                      <a:pt x="953" y="1961"/>
                    </a:lnTo>
                    <a:lnTo>
                      <a:pt x="952" y="1951"/>
                    </a:lnTo>
                    <a:lnTo>
                      <a:pt x="952" y="1941"/>
                    </a:lnTo>
                    <a:lnTo>
                      <a:pt x="948" y="1921"/>
                    </a:lnTo>
                    <a:lnTo>
                      <a:pt x="944" y="1901"/>
                    </a:lnTo>
                    <a:lnTo>
                      <a:pt x="940" y="1881"/>
                    </a:lnTo>
                    <a:lnTo>
                      <a:pt x="936" y="1861"/>
                    </a:lnTo>
                    <a:lnTo>
                      <a:pt x="935" y="1852"/>
                    </a:lnTo>
                    <a:lnTo>
                      <a:pt x="935" y="1842"/>
                    </a:lnTo>
                    <a:lnTo>
                      <a:pt x="936" y="1832"/>
                    </a:lnTo>
                    <a:lnTo>
                      <a:pt x="938" y="1823"/>
                    </a:lnTo>
                    <a:lnTo>
                      <a:pt x="941" y="1814"/>
                    </a:lnTo>
                    <a:lnTo>
                      <a:pt x="946" y="1804"/>
                    </a:lnTo>
                    <a:lnTo>
                      <a:pt x="951" y="1796"/>
                    </a:lnTo>
                    <a:lnTo>
                      <a:pt x="959" y="1787"/>
                    </a:lnTo>
                    <a:lnTo>
                      <a:pt x="968" y="1779"/>
                    </a:lnTo>
                    <a:lnTo>
                      <a:pt x="981" y="1772"/>
                    </a:lnTo>
                    <a:lnTo>
                      <a:pt x="994" y="1764"/>
                    </a:lnTo>
                    <a:lnTo>
                      <a:pt x="1009" y="1757"/>
                    </a:lnTo>
                    <a:lnTo>
                      <a:pt x="1060" y="1771"/>
                    </a:lnTo>
                    <a:lnTo>
                      <a:pt x="1111" y="1786"/>
                    </a:lnTo>
                    <a:lnTo>
                      <a:pt x="1164" y="1801"/>
                    </a:lnTo>
                    <a:lnTo>
                      <a:pt x="1215" y="1818"/>
                    </a:lnTo>
                    <a:lnTo>
                      <a:pt x="1266" y="1837"/>
                    </a:lnTo>
                    <a:lnTo>
                      <a:pt x="1317" y="1857"/>
                    </a:lnTo>
                    <a:lnTo>
                      <a:pt x="1343" y="1868"/>
                    </a:lnTo>
                    <a:lnTo>
                      <a:pt x="1368" y="1879"/>
                    </a:lnTo>
                    <a:lnTo>
                      <a:pt x="1392" y="1891"/>
                    </a:lnTo>
                    <a:lnTo>
                      <a:pt x="1416" y="1904"/>
                    </a:lnTo>
                    <a:lnTo>
                      <a:pt x="1440" y="1918"/>
                    </a:lnTo>
                    <a:lnTo>
                      <a:pt x="1463" y="1932"/>
                    </a:lnTo>
                    <a:lnTo>
                      <a:pt x="1486" y="1946"/>
                    </a:lnTo>
                    <a:lnTo>
                      <a:pt x="1510" y="1962"/>
                    </a:lnTo>
                    <a:lnTo>
                      <a:pt x="1531" y="1978"/>
                    </a:lnTo>
                    <a:lnTo>
                      <a:pt x="1553" y="1995"/>
                    </a:lnTo>
                    <a:lnTo>
                      <a:pt x="1573" y="2014"/>
                    </a:lnTo>
                    <a:lnTo>
                      <a:pt x="1593" y="2033"/>
                    </a:lnTo>
                    <a:lnTo>
                      <a:pt x="1613" y="2054"/>
                    </a:lnTo>
                    <a:lnTo>
                      <a:pt x="1631" y="2075"/>
                    </a:lnTo>
                    <a:lnTo>
                      <a:pt x="1649" y="2098"/>
                    </a:lnTo>
                    <a:lnTo>
                      <a:pt x="1666" y="2121"/>
                    </a:lnTo>
                    <a:lnTo>
                      <a:pt x="1683" y="2146"/>
                    </a:lnTo>
                    <a:lnTo>
                      <a:pt x="1699" y="2172"/>
                    </a:lnTo>
                    <a:lnTo>
                      <a:pt x="1713" y="2199"/>
                    </a:lnTo>
                    <a:lnTo>
                      <a:pt x="1727" y="2228"/>
                    </a:lnTo>
                    <a:lnTo>
                      <a:pt x="1728" y="2247"/>
                    </a:lnTo>
                    <a:lnTo>
                      <a:pt x="1726" y="2266"/>
                    </a:lnTo>
                    <a:lnTo>
                      <a:pt x="1723" y="2283"/>
                    </a:lnTo>
                    <a:lnTo>
                      <a:pt x="1719" y="2299"/>
                    </a:lnTo>
                    <a:lnTo>
                      <a:pt x="1712" y="2314"/>
                    </a:lnTo>
                    <a:lnTo>
                      <a:pt x="1704" y="2328"/>
                    </a:lnTo>
                    <a:lnTo>
                      <a:pt x="1695" y="2341"/>
                    </a:lnTo>
                    <a:lnTo>
                      <a:pt x="1685" y="2353"/>
                    </a:lnTo>
                    <a:lnTo>
                      <a:pt x="1672" y="2364"/>
                    </a:lnTo>
                    <a:lnTo>
                      <a:pt x="1659" y="2373"/>
                    </a:lnTo>
                    <a:lnTo>
                      <a:pt x="1645" y="2381"/>
                    </a:lnTo>
                    <a:lnTo>
                      <a:pt x="1631" y="2387"/>
                    </a:lnTo>
                    <a:lnTo>
                      <a:pt x="1616" y="2392"/>
                    </a:lnTo>
                    <a:lnTo>
                      <a:pt x="1600" y="2396"/>
                    </a:lnTo>
                    <a:lnTo>
                      <a:pt x="1584" y="2399"/>
                    </a:lnTo>
                    <a:lnTo>
                      <a:pt x="1567" y="2399"/>
                    </a:lnTo>
                    <a:lnTo>
                      <a:pt x="1542" y="2400"/>
                    </a:lnTo>
                    <a:lnTo>
                      <a:pt x="1518" y="2397"/>
                    </a:lnTo>
                    <a:lnTo>
                      <a:pt x="1493" y="2395"/>
                    </a:lnTo>
                    <a:lnTo>
                      <a:pt x="1470" y="2391"/>
                    </a:lnTo>
                    <a:lnTo>
                      <a:pt x="1447" y="2386"/>
                    </a:lnTo>
                    <a:lnTo>
                      <a:pt x="1425" y="2378"/>
                    </a:lnTo>
                    <a:lnTo>
                      <a:pt x="1403" y="2370"/>
                    </a:lnTo>
                    <a:lnTo>
                      <a:pt x="1382" y="2362"/>
                    </a:lnTo>
                    <a:lnTo>
                      <a:pt x="1360" y="2352"/>
                    </a:lnTo>
                    <a:lnTo>
                      <a:pt x="1340" y="2341"/>
                    </a:lnTo>
                    <a:lnTo>
                      <a:pt x="1318" y="2329"/>
                    </a:lnTo>
                    <a:lnTo>
                      <a:pt x="1298" y="2318"/>
                    </a:lnTo>
                    <a:lnTo>
                      <a:pt x="1258" y="2291"/>
                    </a:lnTo>
                    <a:lnTo>
                      <a:pt x="1218" y="2262"/>
                    </a:lnTo>
                    <a:lnTo>
                      <a:pt x="1140" y="2203"/>
                    </a:lnTo>
                    <a:lnTo>
                      <a:pt x="1063" y="2142"/>
                    </a:lnTo>
                    <a:lnTo>
                      <a:pt x="1023" y="2114"/>
                    </a:lnTo>
                    <a:lnTo>
                      <a:pt x="983" y="2088"/>
                    </a:lnTo>
                    <a:lnTo>
                      <a:pt x="962" y="2077"/>
                    </a:lnTo>
                    <a:lnTo>
                      <a:pt x="941" y="2066"/>
                    </a:lnTo>
                    <a:lnTo>
                      <a:pt x="921" y="2055"/>
                    </a:lnTo>
                    <a:lnTo>
                      <a:pt x="899" y="2045"/>
                    </a:lnTo>
                    <a:lnTo>
                      <a:pt x="870" y="2054"/>
                    </a:lnTo>
                    <a:lnTo>
                      <a:pt x="839" y="2062"/>
                    </a:lnTo>
                    <a:lnTo>
                      <a:pt x="806" y="2070"/>
                    </a:lnTo>
                    <a:lnTo>
                      <a:pt x="771" y="2078"/>
                    </a:lnTo>
                    <a:lnTo>
                      <a:pt x="735" y="2084"/>
                    </a:lnTo>
                    <a:lnTo>
                      <a:pt x="699" y="2089"/>
                    </a:lnTo>
                    <a:lnTo>
                      <a:pt x="662" y="2094"/>
                    </a:lnTo>
                    <a:lnTo>
                      <a:pt x="626" y="2095"/>
                    </a:lnTo>
                    <a:lnTo>
                      <a:pt x="607" y="2095"/>
                    </a:lnTo>
                    <a:lnTo>
                      <a:pt x="589" y="2095"/>
                    </a:lnTo>
                    <a:lnTo>
                      <a:pt x="571" y="2093"/>
                    </a:lnTo>
                    <a:lnTo>
                      <a:pt x="554" y="2091"/>
                    </a:lnTo>
                    <a:lnTo>
                      <a:pt x="537" y="2088"/>
                    </a:lnTo>
                    <a:lnTo>
                      <a:pt x="520" y="2084"/>
                    </a:lnTo>
                    <a:lnTo>
                      <a:pt x="504" y="2080"/>
                    </a:lnTo>
                    <a:lnTo>
                      <a:pt x="488" y="2074"/>
                    </a:lnTo>
                    <a:lnTo>
                      <a:pt x="472" y="2068"/>
                    </a:lnTo>
                    <a:lnTo>
                      <a:pt x="457" y="2060"/>
                    </a:lnTo>
                    <a:lnTo>
                      <a:pt x="442" y="2052"/>
                    </a:lnTo>
                    <a:lnTo>
                      <a:pt x="429" y="2042"/>
                    </a:lnTo>
                    <a:lnTo>
                      <a:pt x="416" y="2031"/>
                    </a:lnTo>
                    <a:lnTo>
                      <a:pt x="403" y="2019"/>
                    </a:lnTo>
                    <a:lnTo>
                      <a:pt x="392" y="2006"/>
                    </a:lnTo>
                    <a:lnTo>
                      <a:pt x="381" y="1992"/>
                    </a:lnTo>
                    <a:lnTo>
                      <a:pt x="361" y="1977"/>
                    </a:lnTo>
                    <a:lnTo>
                      <a:pt x="345" y="1960"/>
                    </a:lnTo>
                    <a:lnTo>
                      <a:pt x="331" y="1941"/>
                    </a:lnTo>
                    <a:lnTo>
                      <a:pt x="319" y="1922"/>
                    </a:lnTo>
                    <a:lnTo>
                      <a:pt x="310" y="1901"/>
                    </a:lnTo>
                    <a:lnTo>
                      <a:pt x="303" y="1879"/>
                    </a:lnTo>
                    <a:lnTo>
                      <a:pt x="298" y="1856"/>
                    </a:lnTo>
                    <a:lnTo>
                      <a:pt x="294" y="1831"/>
                    </a:lnTo>
                    <a:lnTo>
                      <a:pt x="291" y="1807"/>
                    </a:lnTo>
                    <a:lnTo>
                      <a:pt x="290" y="1783"/>
                    </a:lnTo>
                    <a:lnTo>
                      <a:pt x="290" y="1757"/>
                    </a:lnTo>
                    <a:lnTo>
                      <a:pt x="290" y="1732"/>
                    </a:lnTo>
                    <a:lnTo>
                      <a:pt x="291" y="1681"/>
                    </a:lnTo>
                    <a:lnTo>
                      <a:pt x="292" y="1632"/>
                    </a:lnTo>
                    <a:lnTo>
                      <a:pt x="292" y="1609"/>
                    </a:lnTo>
                    <a:lnTo>
                      <a:pt x="291" y="1586"/>
                    </a:lnTo>
                    <a:lnTo>
                      <a:pt x="288" y="1564"/>
                    </a:lnTo>
                    <a:lnTo>
                      <a:pt x="285" y="1544"/>
                    </a:lnTo>
                    <a:lnTo>
                      <a:pt x="280" y="1525"/>
                    </a:lnTo>
                    <a:lnTo>
                      <a:pt x="273" y="1508"/>
                    </a:lnTo>
                    <a:lnTo>
                      <a:pt x="263" y="1492"/>
                    </a:lnTo>
                    <a:lnTo>
                      <a:pt x="252" y="1479"/>
                    </a:lnTo>
                    <a:lnTo>
                      <a:pt x="238" y="1467"/>
                    </a:lnTo>
                    <a:lnTo>
                      <a:pt x="222" y="1457"/>
                    </a:lnTo>
                    <a:lnTo>
                      <a:pt x="203" y="1451"/>
                    </a:lnTo>
                    <a:lnTo>
                      <a:pt x="180" y="1445"/>
                    </a:lnTo>
                    <a:lnTo>
                      <a:pt x="154" y="1444"/>
                    </a:lnTo>
                    <a:lnTo>
                      <a:pt x="125" y="1445"/>
                    </a:lnTo>
                    <a:lnTo>
                      <a:pt x="90" y="1450"/>
                    </a:lnTo>
                    <a:lnTo>
                      <a:pt x="52" y="1456"/>
                    </a:lnTo>
                    <a:lnTo>
                      <a:pt x="38" y="1350"/>
                    </a:lnTo>
                    <a:lnTo>
                      <a:pt x="26" y="1253"/>
                    </a:lnTo>
                    <a:lnTo>
                      <a:pt x="17" y="1162"/>
                    </a:lnTo>
                    <a:lnTo>
                      <a:pt x="9" y="1074"/>
                    </a:lnTo>
                    <a:lnTo>
                      <a:pt x="6" y="1029"/>
                    </a:lnTo>
                    <a:lnTo>
                      <a:pt x="4" y="985"/>
                    </a:lnTo>
                    <a:lnTo>
                      <a:pt x="2" y="938"/>
                    </a:lnTo>
                    <a:lnTo>
                      <a:pt x="1" y="891"/>
                    </a:lnTo>
                    <a:lnTo>
                      <a:pt x="0" y="841"/>
                    </a:lnTo>
                    <a:lnTo>
                      <a:pt x="0" y="788"/>
                    </a:lnTo>
                    <a:lnTo>
                      <a:pt x="1" y="733"/>
                    </a:lnTo>
                    <a:lnTo>
                      <a:pt x="3" y="675"/>
                    </a:lnTo>
                    <a:lnTo>
                      <a:pt x="17" y="677"/>
                    </a:lnTo>
                    <a:lnTo>
                      <a:pt x="32" y="679"/>
                    </a:lnTo>
                    <a:lnTo>
                      <a:pt x="47" y="681"/>
                    </a:lnTo>
                    <a:lnTo>
                      <a:pt x="61" y="685"/>
                    </a:lnTo>
                    <a:lnTo>
                      <a:pt x="89" y="694"/>
                    </a:lnTo>
                    <a:lnTo>
                      <a:pt x="118" y="705"/>
                    </a:lnTo>
                    <a:lnTo>
                      <a:pt x="145" y="717"/>
                    </a:lnTo>
                    <a:lnTo>
                      <a:pt x="172" y="731"/>
                    </a:lnTo>
                    <a:lnTo>
                      <a:pt x="198" y="745"/>
                    </a:lnTo>
                    <a:lnTo>
                      <a:pt x="224" y="759"/>
                    </a:lnTo>
                    <a:lnTo>
                      <a:pt x="250" y="774"/>
                    </a:lnTo>
                    <a:lnTo>
                      <a:pt x="277" y="787"/>
                    </a:lnTo>
                    <a:lnTo>
                      <a:pt x="302" y="800"/>
                    </a:lnTo>
                    <a:lnTo>
                      <a:pt x="328" y="812"/>
                    </a:lnTo>
                    <a:lnTo>
                      <a:pt x="353" y="822"/>
                    </a:lnTo>
                    <a:lnTo>
                      <a:pt x="379" y="829"/>
                    </a:lnTo>
                    <a:lnTo>
                      <a:pt x="392" y="831"/>
                    </a:lnTo>
                    <a:lnTo>
                      <a:pt x="405" y="834"/>
                    </a:lnTo>
                    <a:lnTo>
                      <a:pt x="418" y="835"/>
                    </a:lnTo>
                    <a:lnTo>
                      <a:pt x="431" y="836"/>
                    </a:lnTo>
                    <a:lnTo>
                      <a:pt x="446" y="779"/>
                    </a:lnTo>
                    <a:lnTo>
                      <a:pt x="459" y="719"/>
                    </a:lnTo>
                    <a:lnTo>
                      <a:pt x="471" y="660"/>
                    </a:lnTo>
                    <a:lnTo>
                      <a:pt x="484" y="598"/>
                    </a:lnTo>
                    <a:lnTo>
                      <a:pt x="497" y="538"/>
                    </a:lnTo>
                    <a:lnTo>
                      <a:pt x="512" y="476"/>
                    </a:lnTo>
                    <a:lnTo>
                      <a:pt x="519" y="447"/>
                    </a:lnTo>
                    <a:lnTo>
                      <a:pt x="527" y="416"/>
                    </a:lnTo>
                    <a:lnTo>
                      <a:pt x="536" y="387"/>
                    </a:lnTo>
                    <a:lnTo>
                      <a:pt x="546" y="358"/>
                    </a:lnTo>
                    <a:lnTo>
                      <a:pt x="556" y="329"/>
                    </a:lnTo>
                    <a:lnTo>
                      <a:pt x="567" y="301"/>
                    </a:lnTo>
                    <a:lnTo>
                      <a:pt x="578" y="274"/>
                    </a:lnTo>
                    <a:lnTo>
                      <a:pt x="591" y="247"/>
                    </a:lnTo>
                    <a:lnTo>
                      <a:pt x="605" y="221"/>
                    </a:lnTo>
                    <a:lnTo>
                      <a:pt x="619" y="196"/>
                    </a:lnTo>
                    <a:lnTo>
                      <a:pt x="636" y="171"/>
                    </a:lnTo>
                    <a:lnTo>
                      <a:pt x="653" y="147"/>
                    </a:lnTo>
                    <a:lnTo>
                      <a:pt x="671" y="125"/>
                    </a:lnTo>
                    <a:lnTo>
                      <a:pt x="690" y="104"/>
                    </a:lnTo>
                    <a:lnTo>
                      <a:pt x="711" y="84"/>
                    </a:lnTo>
                    <a:lnTo>
                      <a:pt x="734" y="64"/>
                    </a:lnTo>
                    <a:lnTo>
                      <a:pt x="758" y="46"/>
                    </a:lnTo>
                    <a:lnTo>
                      <a:pt x="783" y="30"/>
                    </a:lnTo>
                    <a:lnTo>
                      <a:pt x="811" y="14"/>
                    </a:lnTo>
                    <a:lnTo>
                      <a:pt x="840" y="0"/>
                    </a:lnTo>
                    <a:lnTo>
                      <a:pt x="854" y="4"/>
                    </a:lnTo>
                    <a:lnTo>
                      <a:pt x="868" y="5"/>
                    </a:lnTo>
                    <a:lnTo>
                      <a:pt x="883" y="6"/>
                    </a:lnTo>
                    <a:lnTo>
                      <a:pt x="898" y="5"/>
                    </a:lnTo>
                    <a:lnTo>
                      <a:pt x="929" y="3"/>
                    </a:lnTo>
                    <a:lnTo>
                      <a:pt x="959" y="1"/>
                    </a:lnTo>
                    <a:lnTo>
                      <a:pt x="973" y="3"/>
                    </a:lnTo>
                    <a:lnTo>
                      <a:pt x="985" y="6"/>
                    </a:lnTo>
                    <a:lnTo>
                      <a:pt x="991" y="8"/>
                    </a:lnTo>
                    <a:lnTo>
                      <a:pt x="996" y="10"/>
                    </a:lnTo>
                    <a:lnTo>
                      <a:pt x="1001" y="13"/>
                    </a:lnTo>
                    <a:lnTo>
                      <a:pt x="1005" y="17"/>
                    </a:lnTo>
                    <a:lnTo>
                      <a:pt x="1009" y="22"/>
                    </a:lnTo>
                    <a:lnTo>
                      <a:pt x="1012" y="26"/>
                    </a:lnTo>
                    <a:lnTo>
                      <a:pt x="1015" y="33"/>
                    </a:lnTo>
                    <a:lnTo>
                      <a:pt x="1017" y="39"/>
                    </a:lnTo>
                    <a:lnTo>
                      <a:pt x="1019" y="47"/>
                    </a:lnTo>
                    <a:lnTo>
                      <a:pt x="1020" y="56"/>
                    </a:lnTo>
                    <a:lnTo>
                      <a:pt x="1020" y="65"/>
                    </a:lnTo>
                    <a:lnTo>
                      <a:pt x="1019" y="75"/>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6" name="Freeform 137">
                <a:extLst>
                  <a:ext uri="{FF2B5EF4-FFF2-40B4-BE49-F238E27FC236}">
                    <a16:creationId xmlns:a16="http://schemas.microsoft.com/office/drawing/2014/main" id="{F73CD68F-0CBC-40C7-BCF9-E87A55AE2670}"/>
                  </a:ext>
                </a:extLst>
              </p:cNvPr>
              <p:cNvSpPr>
                <a:spLocks/>
              </p:cNvSpPr>
              <p:nvPr/>
            </p:nvSpPr>
            <p:spPr bwMode="auto">
              <a:xfrm>
                <a:off x="5026" y="2921"/>
                <a:ext cx="20" cy="74"/>
              </a:xfrm>
              <a:custGeom>
                <a:avLst/>
                <a:gdLst>
                  <a:gd name="T0" fmla="*/ 0 w 139"/>
                  <a:gd name="T1" fmla="*/ 0 h 814"/>
                  <a:gd name="T2" fmla="*/ 0 w 139"/>
                  <a:gd name="T3" fmla="*/ 0 h 814"/>
                  <a:gd name="T4" fmla="*/ 0 w 139"/>
                  <a:gd name="T5" fmla="*/ 0 h 814"/>
                  <a:gd name="T6" fmla="*/ 0 w 139"/>
                  <a:gd name="T7" fmla="*/ 0 h 814"/>
                  <a:gd name="T8" fmla="*/ 0 w 139"/>
                  <a:gd name="T9" fmla="*/ 0 h 814"/>
                  <a:gd name="T10" fmla="*/ 0 w 139"/>
                  <a:gd name="T11" fmla="*/ 0 h 814"/>
                  <a:gd name="T12" fmla="*/ 0 w 139"/>
                  <a:gd name="T13" fmla="*/ 0 h 814"/>
                  <a:gd name="T14" fmla="*/ 0 w 139"/>
                  <a:gd name="T15" fmla="*/ 0 h 814"/>
                  <a:gd name="T16" fmla="*/ 0 w 139"/>
                  <a:gd name="T17" fmla="*/ 0 h 814"/>
                  <a:gd name="T18" fmla="*/ 0 w 139"/>
                  <a:gd name="T19" fmla="*/ 0 h 814"/>
                  <a:gd name="T20" fmla="*/ 0 w 139"/>
                  <a:gd name="T21" fmla="*/ 0 h 814"/>
                  <a:gd name="T22" fmla="*/ 0 w 139"/>
                  <a:gd name="T23" fmla="*/ 0 h 814"/>
                  <a:gd name="T24" fmla="*/ 0 w 139"/>
                  <a:gd name="T25" fmla="*/ 0 h 814"/>
                  <a:gd name="T26" fmla="*/ 0 w 139"/>
                  <a:gd name="T27" fmla="*/ 0 h 814"/>
                  <a:gd name="T28" fmla="*/ 0 w 139"/>
                  <a:gd name="T29" fmla="*/ 0 h 814"/>
                  <a:gd name="T30" fmla="*/ 0 w 139"/>
                  <a:gd name="T31" fmla="*/ 0 h 814"/>
                  <a:gd name="T32" fmla="*/ 0 w 139"/>
                  <a:gd name="T33" fmla="*/ 0 h 814"/>
                  <a:gd name="T34" fmla="*/ 0 w 139"/>
                  <a:gd name="T35" fmla="*/ 0 h 814"/>
                  <a:gd name="T36" fmla="*/ 0 w 139"/>
                  <a:gd name="T37" fmla="*/ 0 h 814"/>
                  <a:gd name="T38" fmla="*/ 0 w 139"/>
                  <a:gd name="T39" fmla="*/ 0 h 814"/>
                  <a:gd name="T40" fmla="*/ 0 w 139"/>
                  <a:gd name="T41" fmla="*/ 0 h 814"/>
                  <a:gd name="T42" fmla="*/ 0 w 139"/>
                  <a:gd name="T43" fmla="*/ 0 h 814"/>
                  <a:gd name="T44" fmla="*/ 0 w 139"/>
                  <a:gd name="T45" fmla="*/ 0 h 81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9" h="814">
                    <a:moveTo>
                      <a:pt x="20" y="814"/>
                    </a:moveTo>
                    <a:lnTo>
                      <a:pt x="15" y="792"/>
                    </a:lnTo>
                    <a:lnTo>
                      <a:pt x="11" y="769"/>
                    </a:lnTo>
                    <a:lnTo>
                      <a:pt x="8" y="746"/>
                    </a:lnTo>
                    <a:lnTo>
                      <a:pt x="6" y="722"/>
                    </a:lnTo>
                    <a:lnTo>
                      <a:pt x="3" y="697"/>
                    </a:lnTo>
                    <a:lnTo>
                      <a:pt x="2" y="673"/>
                    </a:lnTo>
                    <a:lnTo>
                      <a:pt x="1" y="648"/>
                    </a:lnTo>
                    <a:lnTo>
                      <a:pt x="0" y="623"/>
                    </a:lnTo>
                    <a:lnTo>
                      <a:pt x="0" y="571"/>
                    </a:lnTo>
                    <a:lnTo>
                      <a:pt x="3" y="518"/>
                    </a:lnTo>
                    <a:lnTo>
                      <a:pt x="6" y="465"/>
                    </a:lnTo>
                    <a:lnTo>
                      <a:pt x="12" y="411"/>
                    </a:lnTo>
                    <a:lnTo>
                      <a:pt x="19" y="358"/>
                    </a:lnTo>
                    <a:lnTo>
                      <a:pt x="28" y="304"/>
                    </a:lnTo>
                    <a:lnTo>
                      <a:pt x="39" y="251"/>
                    </a:lnTo>
                    <a:lnTo>
                      <a:pt x="50" y="198"/>
                    </a:lnTo>
                    <a:lnTo>
                      <a:pt x="63" y="147"/>
                    </a:lnTo>
                    <a:lnTo>
                      <a:pt x="77" y="97"/>
                    </a:lnTo>
                    <a:lnTo>
                      <a:pt x="93" y="48"/>
                    </a:lnTo>
                    <a:lnTo>
                      <a:pt x="109" y="0"/>
                    </a:lnTo>
                    <a:lnTo>
                      <a:pt x="139" y="33"/>
                    </a:lnTo>
                    <a:lnTo>
                      <a:pt x="20" y="8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7" name="Freeform 138">
                <a:extLst>
                  <a:ext uri="{FF2B5EF4-FFF2-40B4-BE49-F238E27FC236}">
                    <a16:creationId xmlns:a16="http://schemas.microsoft.com/office/drawing/2014/main" id="{100BF39D-9F96-4645-94F3-EF0DD7DBF93B}"/>
                  </a:ext>
                </a:extLst>
              </p:cNvPr>
              <p:cNvSpPr>
                <a:spLocks/>
              </p:cNvSpPr>
              <p:nvPr/>
            </p:nvSpPr>
            <p:spPr bwMode="auto">
              <a:xfrm>
                <a:off x="3563" y="2931"/>
                <a:ext cx="11" cy="51"/>
              </a:xfrm>
              <a:custGeom>
                <a:avLst/>
                <a:gdLst>
                  <a:gd name="T0" fmla="*/ 0 w 79"/>
                  <a:gd name="T1" fmla="*/ 0 h 557"/>
                  <a:gd name="T2" fmla="*/ 0 w 79"/>
                  <a:gd name="T3" fmla="*/ 0 h 557"/>
                  <a:gd name="T4" fmla="*/ 0 w 79"/>
                  <a:gd name="T5" fmla="*/ 0 h 557"/>
                  <a:gd name="T6" fmla="*/ 0 w 79"/>
                  <a:gd name="T7" fmla="*/ 0 h 557"/>
                  <a:gd name="T8" fmla="*/ 0 w 79"/>
                  <a:gd name="T9" fmla="*/ 0 h 557"/>
                  <a:gd name="T10" fmla="*/ 0 w 79"/>
                  <a:gd name="T11" fmla="*/ 0 h 557"/>
                  <a:gd name="T12" fmla="*/ 0 w 79"/>
                  <a:gd name="T13" fmla="*/ 0 h 557"/>
                  <a:gd name="T14" fmla="*/ 0 w 79"/>
                  <a:gd name="T15" fmla="*/ 0 h 557"/>
                  <a:gd name="T16" fmla="*/ 0 w 79"/>
                  <a:gd name="T17" fmla="*/ 0 h 557"/>
                  <a:gd name="T18" fmla="*/ 0 w 79"/>
                  <a:gd name="T19" fmla="*/ 0 h 557"/>
                  <a:gd name="T20" fmla="*/ 0 w 79"/>
                  <a:gd name="T21" fmla="*/ 0 h 557"/>
                  <a:gd name="T22" fmla="*/ 0 w 79"/>
                  <a:gd name="T23" fmla="*/ 0 h 557"/>
                  <a:gd name="T24" fmla="*/ 0 w 79"/>
                  <a:gd name="T25" fmla="*/ 0 h 557"/>
                  <a:gd name="T26" fmla="*/ 0 w 79"/>
                  <a:gd name="T27" fmla="*/ 0 h 557"/>
                  <a:gd name="T28" fmla="*/ 0 w 79"/>
                  <a:gd name="T29" fmla="*/ 0 h 557"/>
                  <a:gd name="T30" fmla="*/ 0 w 79"/>
                  <a:gd name="T31" fmla="*/ 0 h 557"/>
                  <a:gd name="T32" fmla="*/ 0 w 79"/>
                  <a:gd name="T33" fmla="*/ 0 h 557"/>
                  <a:gd name="T34" fmla="*/ 0 w 79"/>
                  <a:gd name="T35" fmla="*/ 0 h 557"/>
                  <a:gd name="T36" fmla="*/ 0 w 79"/>
                  <a:gd name="T37" fmla="*/ 0 h 557"/>
                  <a:gd name="T38" fmla="*/ 0 w 79"/>
                  <a:gd name="T39" fmla="*/ 0 h 557"/>
                  <a:gd name="T40" fmla="*/ 0 w 79"/>
                  <a:gd name="T41" fmla="*/ 0 h 557"/>
                  <a:gd name="T42" fmla="*/ 0 w 79"/>
                  <a:gd name="T43" fmla="*/ 0 h 557"/>
                  <a:gd name="T44" fmla="*/ 0 w 79"/>
                  <a:gd name="T45" fmla="*/ 0 h 55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9" h="557">
                    <a:moveTo>
                      <a:pt x="79" y="557"/>
                    </a:moveTo>
                    <a:lnTo>
                      <a:pt x="50" y="557"/>
                    </a:lnTo>
                    <a:lnTo>
                      <a:pt x="48" y="522"/>
                    </a:lnTo>
                    <a:lnTo>
                      <a:pt x="45" y="487"/>
                    </a:lnTo>
                    <a:lnTo>
                      <a:pt x="40" y="449"/>
                    </a:lnTo>
                    <a:lnTo>
                      <a:pt x="34" y="411"/>
                    </a:lnTo>
                    <a:lnTo>
                      <a:pt x="20" y="335"/>
                    </a:lnTo>
                    <a:lnTo>
                      <a:pt x="8" y="258"/>
                    </a:lnTo>
                    <a:lnTo>
                      <a:pt x="3" y="222"/>
                    </a:lnTo>
                    <a:lnTo>
                      <a:pt x="1" y="185"/>
                    </a:lnTo>
                    <a:lnTo>
                      <a:pt x="0" y="168"/>
                    </a:lnTo>
                    <a:lnTo>
                      <a:pt x="0" y="149"/>
                    </a:lnTo>
                    <a:lnTo>
                      <a:pt x="1" y="133"/>
                    </a:lnTo>
                    <a:lnTo>
                      <a:pt x="3" y="116"/>
                    </a:lnTo>
                    <a:lnTo>
                      <a:pt x="5" y="100"/>
                    </a:lnTo>
                    <a:lnTo>
                      <a:pt x="8" y="83"/>
                    </a:lnTo>
                    <a:lnTo>
                      <a:pt x="12" y="68"/>
                    </a:lnTo>
                    <a:lnTo>
                      <a:pt x="17" y="53"/>
                    </a:lnTo>
                    <a:lnTo>
                      <a:pt x="23" y="39"/>
                    </a:lnTo>
                    <a:lnTo>
                      <a:pt x="32" y="26"/>
                    </a:lnTo>
                    <a:lnTo>
                      <a:pt x="40" y="13"/>
                    </a:lnTo>
                    <a:lnTo>
                      <a:pt x="50" y="0"/>
                    </a:lnTo>
                    <a:lnTo>
                      <a:pt x="79" y="5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8" name="Freeform 139">
                <a:extLst>
                  <a:ext uri="{FF2B5EF4-FFF2-40B4-BE49-F238E27FC236}">
                    <a16:creationId xmlns:a16="http://schemas.microsoft.com/office/drawing/2014/main" id="{7810642C-A482-4ADC-833C-170DD7403B44}"/>
                  </a:ext>
                </a:extLst>
              </p:cNvPr>
              <p:cNvSpPr>
                <a:spLocks/>
              </p:cNvSpPr>
              <p:nvPr/>
            </p:nvSpPr>
            <p:spPr bwMode="auto">
              <a:xfrm>
                <a:off x="5056" y="2940"/>
                <a:ext cx="11" cy="31"/>
              </a:xfrm>
              <a:custGeom>
                <a:avLst/>
                <a:gdLst>
                  <a:gd name="T0" fmla="*/ 0 w 76"/>
                  <a:gd name="T1" fmla="*/ 0 h 343"/>
                  <a:gd name="T2" fmla="*/ 0 w 76"/>
                  <a:gd name="T3" fmla="*/ 0 h 343"/>
                  <a:gd name="T4" fmla="*/ 0 w 76"/>
                  <a:gd name="T5" fmla="*/ 0 h 343"/>
                  <a:gd name="T6" fmla="*/ 0 w 76"/>
                  <a:gd name="T7" fmla="*/ 0 h 343"/>
                  <a:gd name="T8" fmla="*/ 0 w 76"/>
                  <a:gd name="T9" fmla="*/ 0 h 343"/>
                  <a:gd name="T10" fmla="*/ 0 w 76"/>
                  <a:gd name="T11" fmla="*/ 0 h 343"/>
                  <a:gd name="T12" fmla="*/ 0 w 76"/>
                  <a:gd name="T13" fmla="*/ 0 h 343"/>
                  <a:gd name="T14" fmla="*/ 0 w 76"/>
                  <a:gd name="T15" fmla="*/ 0 h 343"/>
                  <a:gd name="T16" fmla="*/ 0 w 76"/>
                  <a:gd name="T17" fmla="*/ 0 h 343"/>
                  <a:gd name="T18" fmla="*/ 0 w 76"/>
                  <a:gd name="T19" fmla="*/ 0 h 343"/>
                  <a:gd name="T20" fmla="*/ 0 w 76"/>
                  <a:gd name="T21" fmla="*/ 0 h 343"/>
                  <a:gd name="T22" fmla="*/ 0 w 76"/>
                  <a:gd name="T23" fmla="*/ 0 h 343"/>
                  <a:gd name="T24" fmla="*/ 0 w 76"/>
                  <a:gd name="T25" fmla="*/ 0 h 343"/>
                  <a:gd name="T26" fmla="*/ 0 w 76"/>
                  <a:gd name="T27" fmla="*/ 0 h 343"/>
                  <a:gd name="T28" fmla="*/ 0 w 76"/>
                  <a:gd name="T29" fmla="*/ 0 h 343"/>
                  <a:gd name="T30" fmla="*/ 0 w 76"/>
                  <a:gd name="T31" fmla="*/ 0 h 343"/>
                  <a:gd name="T32" fmla="*/ 0 w 76"/>
                  <a:gd name="T33" fmla="*/ 0 h 343"/>
                  <a:gd name="T34" fmla="*/ 0 w 76"/>
                  <a:gd name="T35" fmla="*/ 0 h 343"/>
                  <a:gd name="T36" fmla="*/ 0 w 76"/>
                  <a:gd name="T37" fmla="*/ 0 h 3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6" h="343">
                    <a:moveTo>
                      <a:pt x="7" y="343"/>
                    </a:moveTo>
                    <a:lnTo>
                      <a:pt x="4" y="332"/>
                    </a:lnTo>
                    <a:lnTo>
                      <a:pt x="2" y="321"/>
                    </a:lnTo>
                    <a:lnTo>
                      <a:pt x="1" y="311"/>
                    </a:lnTo>
                    <a:lnTo>
                      <a:pt x="0" y="300"/>
                    </a:lnTo>
                    <a:lnTo>
                      <a:pt x="0" y="278"/>
                    </a:lnTo>
                    <a:lnTo>
                      <a:pt x="1" y="257"/>
                    </a:lnTo>
                    <a:lnTo>
                      <a:pt x="4" y="235"/>
                    </a:lnTo>
                    <a:lnTo>
                      <a:pt x="8" y="214"/>
                    </a:lnTo>
                    <a:lnTo>
                      <a:pt x="13" y="193"/>
                    </a:lnTo>
                    <a:lnTo>
                      <a:pt x="19" y="172"/>
                    </a:lnTo>
                    <a:lnTo>
                      <a:pt x="33" y="130"/>
                    </a:lnTo>
                    <a:lnTo>
                      <a:pt x="49" y="87"/>
                    </a:lnTo>
                    <a:lnTo>
                      <a:pt x="56" y="66"/>
                    </a:lnTo>
                    <a:lnTo>
                      <a:pt x="63" y="45"/>
                    </a:lnTo>
                    <a:lnTo>
                      <a:pt x="70" y="23"/>
                    </a:lnTo>
                    <a:lnTo>
                      <a:pt x="76" y="0"/>
                    </a:lnTo>
                    <a:lnTo>
                      <a:pt x="37" y="343"/>
                    </a:lnTo>
                    <a:lnTo>
                      <a:pt x="7" y="3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9" name="Freeform 140">
                <a:extLst>
                  <a:ext uri="{FF2B5EF4-FFF2-40B4-BE49-F238E27FC236}">
                    <a16:creationId xmlns:a16="http://schemas.microsoft.com/office/drawing/2014/main" id="{35ACD2F5-C339-4D1A-AE99-DF9A646A94C9}"/>
                  </a:ext>
                </a:extLst>
              </p:cNvPr>
              <p:cNvSpPr>
                <a:spLocks/>
              </p:cNvSpPr>
              <p:nvPr/>
            </p:nvSpPr>
            <p:spPr bwMode="auto">
              <a:xfrm>
                <a:off x="3546" y="2949"/>
                <a:ext cx="10" cy="29"/>
              </a:xfrm>
              <a:custGeom>
                <a:avLst/>
                <a:gdLst>
                  <a:gd name="T0" fmla="*/ 0 w 72"/>
                  <a:gd name="T1" fmla="*/ 0 h 322"/>
                  <a:gd name="T2" fmla="*/ 0 w 72"/>
                  <a:gd name="T3" fmla="*/ 0 h 322"/>
                  <a:gd name="T4" fmla="*/ 0 w 72"/>
                  <a:gd name="T5" fmla="*/ 0 h 322"/>
                  <a:gd name="T6" fmla="*/ 0 w 72"/>
                  <a:gd name="T7" fmla="*/ 0 h 322"/>
                  <a:gd name="T8" fmla="*/ 0 w 72"/>
                  <a:gd name="T9" fmla="*/ 0 h 322"/>
                  <a:gd name="T10" fmla="*/ 0 w 72"/>
                  <a:gd name="T11" fmla="*/ 0 h 322"/>
                  <a:gd name="T12" fmla="*/ 0 w 72"/>
                  <a:gd name="T13" fmla="*/ 0 h 322"/>
                  <a:gd name="T14" fmla="*/ 0 w 72"/>
                  <a:gd name="T15" fmla="*/ 0 h 322"/>
                  <a:gd name="T16" fmla="*/ 0 w 72"/>
                  <a:gd name="T17" fmla="*/ 0 h 322"/>
                  <a:gd name="T18" fmla="*/ 0 w 72"/>
                  <a:gd name="T19" fmla="*/ 0 h 322"/>
                  <a:gd name="T20" fmla="*/ 0 w 72"/>
                  <a:gd name="T21" fmla="*/ 0 h 322"/>
                  <a:gd name="T22" fmla="*/ 0 w 72"/>
                  <a:gd name="T23" fmla="*/ 0 h 322"/>
                  <a:gd name="T24" fmla="*/ 0 w 72"/>
                  <a:gd name="T25" fmla="*/ 0 h 322"/>
                  <a:gd name="T26" fmla="*/ 0 w 72"/>
                  <a:gd name="T27" fmla="*/ 0 h 322"/>
                  <a:gd name="T28" fmla="*/ 0 w 72"/>
                  <a:gd name="T29" fmla="*/ 0 h 322"/>
                  <a:gd name="T30" fmla="*/ 0 w 72"/>
                  <a:gd name="T31" fmla="*/ 0 h 322"/>
                  <a:gd name="T32" fmla="*/ 0 w 72"/>
                  <a:gd name="T33" fmla="*/ 0 h 322"/>
                  <a:gd name="T34" fmla="*/ 0 w 72"/>
                  <a:gd name="T35" fmla="*/ 0 h 322"/>
                  <a:gd name="T36" fmla="*/ 0 w 72"/>
                  <a:gd name="T37" fmla="*/ 0 h 322"/>
                  <a:gd name="T38" fmla="*/ 0 w 72"/>
                  <a:gd name="T39" fmla="*/ 0 h 322"/>
                  <a:gd name="T40" fmla="*/ 0 w 72"/>
                  <a:gd name="T41" fmla="*/ 0 h 322"/>
                  <a:gd name="T42" fmla="*/ 0 w 72"/>
                  <a:gd name="T43" fmla="*/ 0 h 322"/>
                  <a:gd name="T44" fmla="*/ 0 w 72"/>
                  <a:gd name="T45" fmla="*/ 0 h 322"/>
                  <a:gd name="T46" fmla="*/ 0 w 72"/>
                  <a:gd name="T47" fmla="*/ 0 h 322"/>
                  <a:gd name="T48" fmla="*/ 0 w 72"/>
                  <a:gd name="T49" fmla="*/ 0 h 322"/>
                  <a:gd name="T50" fmla="*/ 0 w 72"/>
                  <a:gd name="T51" fmla="*/ 0 h 322"/>
                  <a:gd name="T52" fmla="*/ 0 w 72"/>
                  <a:gd name="T53" fmla="*/ 0 h 322"/>
                  <a:gd name="T54" fmla="*/ 0 w 72"/>
                  <a:gd name="T55" fmla="*/ 0 h 322"/>
                  <a:gd name="T56" fmla="*/ 0 w 72"/>
                  <a:gd name="T57" fmla="*/ 0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2" h="322">
                    <a:moveTo>
                      <a:pt x="56" y="322"/>
                    </a:moveTo>
                    <a:lnTo>
                      <a:pt x="41" y="284"/>
                    </a:lnTo>
                    <a:lnTo>
                      <a:pt x="27" y="246"/>
                    </a:lnTo>
                    <a:lnTo>
                      <a:pt x="21" y="225"/>
                    </a:lnTo>
                    <a:lnTo>
                      <a:pt x="15" y="206"/>
                    </a:lnTo>
                    <a:lnTo>
                      <a:pt x="10" y="185"/>
                    </a:lnTo>
                    <a:lnTo>
                      <a:pt x="6" y="165"/>
                    </a:lnTo>
                    <a:lnTo>
                      <a:pt x="3" y="144"/>
                    </a:lnTo>
                    <a:lnTo>
                      <a:pt x="1" y="124"/>
                    </a:lnTo>
                    <a:lnTo>
                      <a:pt x="0" y="102"/>
                    </a:lnTo>
                    <a:lnTo>
                      <a:pt x="0" y="82"/>
                    </a:lnTo>
                    <a:lnTo>
                      <a:pt x="2" y="61"/>
                    </a:lnTo>
                    <a:lnTo>
                      <a:pt x="5" y="41"/>
                    </a:lnTo>
                    <a:lnTo>
                      <a:pt x="9" y="20"/>
                    </a:lnTo>
                    <a:lnTo>
                      <a:pt x="16" y="0"/>
                    </a:lnTo>
                    <a:lnTo>
                      <a:pt x="31" y="37"/>
                    </a:lnTo>
                    <a:lnTo>
                      <a:pt x="44" y="76"/>
                    </a:lnTo>
                    <a:lnTo>
                      <a:pt x="51" y="96"/>
                    </a:lnTo>
                    <a:lnTo>
                      <a:pt x="56" y="116"/>
                    </a:lnTo>
                    <a:lnTo>
                      <a:pt x="61" y="136"/>
                    </a:lnTo>
                    <a:lnTo>
                      <a:pt x="66" y="156"/>
                    </a:lnTo>
                    <a:lnTo>
                      <a:pt x="69" y="177"/>
                    </a:lnTo>
                    <a:lnTo>
                      <a:pt x="71" y="198"/>
                    </a:lnTo>
                    <a:lnTo>
                      <a:pt x="72" y="219"/>
                    </a:lnTo>
                    <a:lnTo>
                      <a:pt x="72" y="239"/>
                    </a:lnTo>
                    <a:lnTo>
                      <a:pt x="70" y="260"/>
                    </a:lnTo>
                    <a:lnTo>
                      <a:pt x="67" y="281"/>
                    </a:lnTo>
                    <a:lnTo>
                      <a:pt x="62" y="301"/>
                    </a:lnTo>
                    <a:lnTo>
                      <a:pt x="56" y="3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0" name="Freeform 141">
                <a:extLst>
                  <a:ext uri="{FF2B5EF4-FFF2-40B4-BE49-F238E27FC236}">
                    <a16:creationId xmlns:a16="http://schemas.microsoft.com/office/drawing/2014/main" id="{E8AEA634-ECA0-4443-B31E-136F6B20D245}"/>
                  </a:ext>
                </a:extLst>
              </p:cNvPr>
              <p:cNvSpPr>
                <a:spLocks/>
              </p:cNvSpPr>
              <p:nvPr/>
            </p:nvSpPr>
            <p:spPr bwMode="auto">
              <a:xfrm>
                <a:off x="4363" y="2991"/>
                <a:ext cx="167" cy="113"/>
              </a:xfrm>
              <a:custGeom>
                <a:avLst/>
                <a:gdLst>
                  <a:gd name="T0" fmla="*/ 0 w 1173"/>
                  <a:gd name="T1" fmla="*/ 0 h 1243"/>
                  <a:gd name="T2" fmla="*/ 0 w 1173"/>
                  <a:gd name="T3" fmla="*/ 0 h 1243"/>
                  <a:gd name="T4" fmla="*/ 0 w 1173"/>
                  <a:gd name="T5" fmla="*/ 0 h 1243"/>
                  <a:gd name="T6" fmla="*/ 0 w 1173"/>
                  <a:gd name="T7" fmla="*/ 0 h 1243"/>
                  <a:gd name="T8" fmla="*/ 0 w 1173"/>
                  <a:gd name="T9" fmla="*/ 0 h 1243"/>
                  <a:gd name="T10" fmla="*/ 0 w 1173"/>
                  <a:gd name="T11" fmla="*/ 0 h 1243"/>
                  <a:gd name="T12" fmla="*/ 0 w 1173"/>
                  <a:gd name="T13" fmla="*/ 0 h 1243"/>
                  <a:gd name="T14" fmla="*/ 0 w 1173"/>
                  <a:gd name="T15" fmla="*/ 0 h 1243"/>
                  <a:gd name="T16" fmla="*/ 0 w 1173"/>
                  <a:gd name="T17" fmla="*/ 0 h 1243"/>
                  <a:gd name="T18" fmla="*/ 0 w 1173"/>
                  <a:gd name="T19" fmla="*/ 0 h 1243"/>
                  <a:gd name="T20" fmla="*/ 0 w 1173"/>
                  <a:gd name="T21" fmla="*/ 0 h 1243"/>
                  <a:gd name="T22" fmla="*/ 0 w 1173"/>
                  <a:gd name="T23" fmla="*/ 0 h 1243"/>
                  <a:gd name="T24" fmla="*/ 0 w 1173"/>
                  <a:gd name="T25" fmla="*/ 0 h 1243"/>
                  <a:gd name="T26" fmla="*/ 0 w 1173"/>
                  <a:gd name="T27" fmla="*/ 0 h 1243"/>
                  <a:gd name="T28" fmla="*/ 0 w 1173"/>
                  <a:gd name="T29" fmla="*/ 0 h 1243"/>
                  <a:gd name="T30" fmla="*/ 0 w 1173"/>
                  <a:gd name="T31" fmla="*/ 0 h 1243"/>
                  <a:gd name="T32" fmla="*/ 0 w 1173"/>
                  <a:gd name="T33" fmla="*/ 0 h 1243"/>
                  <a:gd name="T34" fmla="*/ 0 w 1173"/>
                  <a:gd name="T35" fmla="*/ 0 h 1243"/>
                  <a:gd name="T36" fmla="*/ 0 w 1173"/>
                  <a:gd name="T37" fmla="*/ 0 h 1243"/>
                  <a:gd name="T38" fmla="*/ 0 w 1173"/>
                  <a:gd name="T39" fmla="*/ 0 h 1243"/>
                  <a:gd name="T40" fmla="*/ 0 w 1173"/>
                  <a:gd name="T41" fmla="*/ 0 h 1243"/>
                  <a:gd name="T42" fmla="*/ 0 w 1173"/>
                  <a:gd name="T43" fmla="*/ 0 h 1243"/>
                  <a:gd name="T44" fmla="*/ 0 w 1173"/>
                  <a:gd name="T45" fmla="*/ 0 h 1243"/>
                  <a:gd name="T46" fmla="*/ 0 w 1173"/>
                  <a:gd name="T47" fmla="*/ 0 h 1243"/>
                  <a:gd name="T48" fmla="*/ 0 w 1173"/>
                  <a:gd name="T49" fmla="*/ 0 h 1243"/>
                  <a:gd name="T50" fmla="*/ 0 w 1173"/>
                  <a:gd name="T51" fmla="*/ 0 h 1243"/>
                  <a:gd name="T52" fmla="*/ 0 w 1173"/>
                  <a:gd name="T53" fmla="*/ 0 h 1243"/>
                  <a:gd name="T54" fmla="*/ 0 w 1173"/>
                  <a:gd name="T55" fmla="*/ 0 h 1243"/>
                  <a:gd name="T56" fmla="*/ 0 w 1173"/>
                  <a:gd name="T57" fmla="*/ 0 h 1243"/>
                  <a:gd name="T58" fmla="*/ 0 w 1173"/>
                  <a:gd name="T59" fmla="*/ 0 h 1243"/>
                  <a:gd name="T60" fmla="*/ 0 w 1173"/>
                  <a:gd name="T61" fmla="*/ 0 h 1243"/>
                  <a:gd name="T62" fmla="*/ 0 w 1173"/>
                  <a:gd name="T63" fmla="*/ 0 h 1243"/>
                  <a:gd name="T64" fmla="*/ 0 w 1173"/>
                  <a:gd name="T65" fmla="*/ 0 h 1243"/>
                  <a:gd name="T66" fmla="*/ 0 w 1173"/>
                  <a:gd name="T67" fmla="*/ 0 h 1243"/>
                  <a:gd name="T68" fmla="*/ 0 w 1173"/>
                  <a:gd name="T69" fmla="*/ 0 h 1243"/>
                  <a:gd name="T70" fmla="*/ 0 w 1173"/>
                  <a:gd name="T71" fmla="*/ 0 h 1243"/>
                  <a:gd name="T72" fmla="*/ 0 w 1173"/>
                  <a:gd name="T73" fmla="*/ 0 h 1243"/>
                  <a:gd name="T74" fmla="*/ 0 w 1173"/>
                  <a:gd name="T75" fmla="*/ 0 h 1243"/>
                  <a:gd name="T76" fmla="*/ 0 w 1173"/>
                  <a:gd name="T77" fmla="*/ 0 h 1243"/>
                  <a:gd name="T78" fmla="*/ 0 w 1173"/>
                  <a:gd name="T79" fmla="*/ 0 h 1243"/>
                  <a:gd name="T80" fmla="*/ 0 w 1173"/>
                  <a:gd name="T81" fmla="*/ 0 h 1243"/>
                  <a:gd name="T82" fmla="*/ 0 w 1173"/>
                  <a:gd name="T83" fmla="*/ 0 h 1243"/>
                  <a:gd name="T84" fmla="*/ 0 w 1173"/>
                  <a:gd name="T85" fmla="*/ 0 h 1243"/>
                  <a:gd name="T86" fmla="*/ 0 w 1173"/>
                  <a:gd name="T87" fmla="*/ 0 h 1243"/>
                  <a:gd name="T88" fmla="*/ 0 w 1173"/>
                  <a:gd name="T89" fmla="*/ 0 h 1243"/>
                  <a:gd name="T90" fmla="*/ 0 w 1173"/>
                  <a:gd name="T91" fmla="*/ 0 h 1243"/>
                  <a:gd name="T92" fmla="*/ 0 w 1173"/>
                  <a:gd name="T93" fmla="*/ 0 h 1243"/>
                  <a:gd name="T94" fmla="*/ 0 w 1173"/>
                  <a:gd name="T95" fmla="*/ 0 h 1243"/>
                  <a:gd name="T96" fmla="*/ 0 w 1173"/>
                  <a:gd name="T97" fmla="*/ 0 h 1243"/>
                  <a:gd name="T98" fmla="*/ 0 w 1173"/>
                  <a:gd name="T99" fmla="*/ 0 h 12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73" h="1243">
                    <a:moveTo>
                      <a:pt x="528" y="22"/>
                    </a:moveTo>
                    <a:lnTo>
                      <a:pt x="528" y="31"/>
                    </a:lnTo>
                    <a:lnTo>
                      <a:pt x="526" y="42"/>
                    </a:lnTo>
                    <a:lnTo>
                      <a:pt x="524" y="52"/>
                    </a:lnTo>
                    <a:lnTo>
                      <a:pt x="521" y="62"/>
                    </a:lnTo>
                    <a:lnTo>
                      <a:pt x="513" y="80"/>
                    </a:lnTo>
                    <a:lnTo>
                      <a:pt x="502" y="98"/>
                    </a:lnTo>
                    <a:lnTo>
                      <a:pt x="479" y="135"/>
                    </a:lnTo>
                    <a:lnTo>
                      <a:pt x="456" y="171"/>
                    </a:lnTo>
                    <a:lnTo>
                      <a:pt x="451" y="179"/>
                    </a:lnTo>
                    <a:lnTo>
                      <a:pt x="447" y="188"/>
                    </a:lnTo>
                    <a:lnTo>
                      <a:pt x="443" y="197"/>
                    </a:lnTo>
                    <a:lnTo>
                      <a:pt x="440" y="205"/>
                    </a:lnTo>
                    <a:lnTo>
                      <a:pt x="438" y="214"/>
                    </a:lnTo>
                    <a:lnTo>
                      <a:pt x="436" y="223"/>
                    </a:lnTo>
                    <a:lnTo>
                      <a:pt x="436" y="231"/>
                    </a:lnTo>
                    <a:lnTo>
                      <a:pt x="436" y="240"/>
                    </a:lnTo>
                    <a:lnTo>
                      <a:pt x="438" y="249"/>
                    </a:lnTo>
                    <a:lnTo>
                      <a:pt x="441" y="257"/>
                    </a:lnTo>
                    <a:lnTo>
                      <a:pt x="445" y="267"/>
                    </a:lnTo>
                    <a:lnTo>
                      <a:pt x="450" y="276"/>
                    </a:lnTo>
                    <a:lnTo>
                      <a:pt x="457" y="284"/>
                    </a:lnTo>
                    <a:lnTo>
                      <a:pt x="466" y="293"/>
                    </a:lnTo>
                    <a:lnTo>
                      <a:pt x="476" y="301"/>
                    </a:lnTo>
                    <a:lnTo>
                      <a:pt x="488" y="311"/>
                    </a:lnTo>
                    <a:lnTo>
                      <a:pt x="516" y="326"/>
                    </a:lnTo>
                    <a:lnTo>
                      <a:pt x="545" y="341"/>
                    </a:lnTo>
                    <a:lnTo>
                      <a:pt x="561" y="349"/>
                    </a:lnTo>
                    <a:lnTo>
                      <a:pt x="577" y="354"/>
                    </a:lnTo>
                    <a:lnTo>
                      <a:pt x="593" y="360"/>
                    </a:lnTo>
                    <a:lnTo>
                      <a:pt x="610" y="364"/>
                    </a:lnTo>
                    <a:lnTo>
                      <a:pt x="626" y="369"/>
                    </a:lnTo>
                    <a:lnTo>
                      <a:pt x="642" y="371"/>
                    </a:lnTo>
                    <a:lnTo>
                      <a:pt x="658" y="372"/>
                    </a:lnTo>
                    <a:lnTo>
                      <a:pt x="675" y="371"/>
                    </a:lnTo>
                    <a:lnTo>
                      <a:pt x="691" y="370"/>
                    </a:lnTo>
                    <a:lnTo>
                      <a:pt x="707" y="366"/>
                    </a:lnTo>
                    <a:lnTo>
                      <a:pt x="722" y="361"/>
                    </a:lnTo>
                    <a:lnTo>
                      <a:pt x="737" y="353"/>
                    </a:lnTo>
                    <a:lnTo>
                      <a:pt x="747" y="349"/>
                    </a:lnTo>
                    <a:lnTo>
                      <a:pt x="757" y="343"/>
                    </a:lnTo>
                    <a:lnTo>
                      <a:pt x="765" y="337"/>
                    </a:lnTo>
                    <a:lnTo>
                      <a:pt x="773" y="330"/>
                    </a:lnTo>
                    <a:lnTo>
                      <a:pt x="780" y="323"/>
                    </a:lnTo>
                    <a:lnTo>
                      <a:pt x="786" y="316"/>
                    </a:lnTo>
                    <a:lnTo>
                      <a:pt x="792" y="308"/>
                    </a:lnTo>
                    <a:lnTo>
                      <a:pt x="797" y="300"/>
                    </a:lnTo>
                    <a:lnTo>
                      <a:pt x="802" y="292"/>
                    </a:lnTo>
                    <a:lnTo>
                      <a:pt x="806" y="283"/>
                    </a:lnTo>
                    <a:lnTo>
                      <a:pt x="809" y="274"/>
                    </a:lnTo>
                    <a:lnTo>
                      <a:pt x="812" y="266"/>
                    </a:lnTo>
                    <a:lnTo>
                      <a:pt x="815" y="247"/>
                    </a:lnTo>
                    <a:lnTo>
                      <a:pt x="817" y="229"/>
                    </a:lnTo>
                    <a:lnTo>
                      <a:pt x="817" y="211"/>
                    </a:lnTo>
                    <a:lnTo>
                      <a:pt x="816" y="192"/>
                    </a:lnTo>
                    <a:lnTo>
                      <a:pt x="812" y="174"/>
                    </a:lnTo>
                    <a:lnTo>
                      <a:pt x="808" y="157"/>
                    </a:lnTo>
                    <a:lnTo>
                      <a:pt x="802" y="139"/>
                    </a:lnTo>
                    <a:lnTo>
                      <a:pt x="795" y="124"/>
                    </a:lnTo>
                    <a:lnTo>
                      <a:pt x="787" y="110"/>
                    </a:lnTo>
                    <a:lnTo>
                      <a:pt x="778" y="97"/>
                    </a:lnTo>
                    <a:lnTo>
                      <a:pt x="775" y="90"/>
                    </a:lnTo>
                    <a:lnTo>
                      <a:pt x="771" y="82"/>
                    </a:lnTo>
                    <a:lnTo>
                      <a:pt x="768" y="76"/>
                    </a:lnTo>
                    <a:lnTo>
                      <a:pt x="764" y="70"/>
                    </a:lnTo>
                    <a:lnTo>
                      <a:pt x="760" y="66"/>
                    </a:lnTo>
                    <a:lnTo>
                      <a:pt x="755" y="60"/>
                    </a:lnTo>
                    <a:lnTo>
                      <a:pt x="750" y="57"/>
                    </a:lnTo>
                    <a:lnTo>
                      <a:pt x="745" y="54"/>
                    </a:lnTo>
                    <a:lnTo>
                      <a:pt x="734" y="49"/>
                    </a:lnTo>
                    <a:lnTo>
                      <a:pt x="723" y="45"/>
                    </a:lnTo>
                    <a:lnTo>
                      <a:pt x="711" y="43"/>
                    </a:lnTo>
                    <a:lnTo>
                      <a:pt x="699" y="42"/>
                    </a:lnTo>
                    <a:lnTo>
                      <a:pt x="673" y="42"/>
                    </a:lnTo>
                    <a:lnTo>
                      <a:pt x="647" y="44"/>
                    </a:lnTo>
                    <a:lnTo>
                      <a:pt x="634" y="45"/>
                    </a:lnTo>
                    <a:lnTo>
                      <a:pt x="622" y="45"/>
                    </a:lnTo>
                    <a:lnTo>
                      <a:pt x="610" y="44"/>
                    </a:lnTo>
                    <a:lnTo>
                      <a:pt x="598" y="43"/>
                    </a:lnTo>
                    <a:lnTo>
                      <a:pt x="611" y="36"/>
                    </a:lnTo>
                    <a:lnTo>
                      <a:pt x="623" y="29"/>
                    </a:lnTo>
                    <a:lnTo>
                      <a:pt x="636" y="24"/>
                    </a:lnTo>
                    <a:lnTo>
                      <a:pt x="649" y="18"/>
                    </a:lnTo>
                    <a:lnTo>
                      <a:pt x="663" y="15"/>
                    </a:lnTo>
                    <a:lnTo>
                      <a:pt x="677" y="12"/>
                    </a:lnTo>
                    <a:lnTo>
                      <a:pt x="691" y="9"/>
                    </a:lnTo>
                    <a:lnTo>
                      <a:pt x="705" y="8"/>
                    </a:lnTo>
                    <a:lnTo>
                      <a:pt x="734" y="5"/>
                    </a:lnTo>
                    <a:lnTo>
                      <a:pt x="765" y="5"/>
                    </a:lnTo>
                    <a:lnTo>
                      <a:pt x="796" y="8"/>
                    </a:lnTo>
                    <a:lnTo>
                      <a:pt x="827" y="11"/>
                    </a:lnTo>
                    <a:lnTo>
                      <a:pt x="891" y="21"/>
                    </a:lnTo>
                    <a:lnTo>
                      <a:pt x="957" y="31"/>
                    </a:lnTo>
                    <a:lnTo>
                      <a:pt x="990" y="36"/>
                    </a:lnTo>
                    <a:lnTo>
                      <a:pt x="1022" y="40"/>
                    </a:lnTo>
                    <a:lnTo>
                      <a:pt x="1054" y="42"/>
                    </a:lnTo>
                    <a:lnTo>
                      <a:pt x="1086" y="43"/>
                    </a:lnTo>
                    <a:lnTo>
                      <a:pt x="1095" y="52"/>
                    </a:lnTo>
                    <a:lnTo>
                      <a:pt x="1104" y="60"/>
                    </a:lnTo>
                    <a:lnTo>
                      <a:pt x="1112" y="69"/>
                    </a:lnTo>
                    <a:lnTo>
                      <a:pt x="1119" y="78"/>
                    </a:lnTo>
                    <a:lnTo>
                      <a:pt x="1126" y="88"/>
                    </a:lnTo>
                    <a:lnTo>
                      <a:pt x="1133" y="97"/>
                    </a:lnTo>
                    <a:lnTo>
                      <a:pt x="1138" y="108"/>
                    </a:lnTo>
                    <a:lnTo>
                      <a:pt x="1144" y="118"/>
                    </a:lnTo>
                    <a:lnTo>
                      <a:pt x="1153" y="139"/>
                    </a:lnTo>
                    <a:lnTo>
                      <a:pt x="1160" y="162"/>
                    </a:lnTo>
                    <a:lnTo>
                      <a:pt x="1166" y="186"/>
                    </a:lnTo>
                    <a:lnTo>
                      <a:pt x="1170" y="210"/>
                    </a:lnTo>
                    <a:lnTo>
                      <a:pt x="1172" y="233"/>
                    </a:lnTo>
                    <a:lnTo>
                      <a:pt x="1173" y="258"/>
                    </a:lnTo>
                    <a:lnTo>
                      <a:pt x="1173" y="283"/>
                    </a:lnTo>
                    <a:lnTo>
                      <a:pt x="1172" y="308"/>
                    </a:lnTo>
                    <a:lnTo>
                      <a:pt x="1169" y="333"/>
                    </a:lnTo>
                    <a:lnTo>
                      <a:pt x="1166" y="359"/>
                    </a:lnTo>
                    <a:lnTo>
                      <a:pt x="1161" y="383"/>
                    </a:lnTo>
                    <a:lnTo>
                      <a:pt x="1156" y="407"/>
                    </a:lnTo>
                    <a:lnTo>
                      <a:pt x="1139" y="420"/>
                    </a:lnTo>
                    <a:lnTo>
                      <a:pt x="1122" y="431"/>
                    </a:lnTo>
                    <a:lnTo>
                      <a:pt x="1104" y="443"/>
                    </a:lnTo>
                    <a:lnTo>
                      <a:pt x="1085" y="453"/>
                    </a:lnTo>
                    <a:lnTo>
                      <a:pt x="1066" y="463"/>
                    </a:lnTo>
                    <a:lnTo>
                      <a:pt x="1047" y="471"/>
                    </a:lnTo>
                    <a:lnTo>
                      <a:pt x="1028" y="479"/>
                    </a:lnTo>
                    <a:lnTo>
                      <a:pt x="1009" y="486"/>
                    </a:lnTo>
                    <a:lnTo>
                      <a:pt x="989" y="493"/>
                    </a:lnTo>
                    <a:lnTo>
                      <a:pt x="969" y="498"/>
                    </a:lnTo>
                    <a:lnTo>
                      <a:pt x="949" y="504"/>
                    </a:lnTo>
                    <a:lnTo>
                      <a:pt x="929" y="509"/>
                    </a:lnTo>
                    <a:lnTo>
                      <a:pt x="887" y="517"/>
                    </a:lnTo>
                    <a:lnTo>
                      <a:pt x="846" y="522"/>
                    </a:lnTo>
                    <a:lnTo>
                      <a:pt x="804" y="526"/>
                    </a:lnTo>
                    <a:lnTo>
                      <a:pt x="763" y="530"/>
                    </a:lnTo>
                    <a:lnTo>
                      <a:pt x="721" y="531"/>
                    </a:lnTo>
                    <a:lnTo>
                      <a:pt x="681" y="531"/>
                    </a:lnTo>
                    <a:lnTo>
                      <a:pt x="603" y="528"/>
                    </a:lnTo>
                    <a:lnTo>
                      <a:pt x="528" y="525"/>
                    </a:lnTo>
                    <a:lnTo>
                      <a:pt x="537" y="549"/>
                    </a:lnTo>
                    <a:lnTo>
                      <a:pt x="549" y="571"/>
                    </a:lnTo>
                    <a:lnTo>
                      <a:pt x="565" y="592"/>
                    </a:lnTo>
                    <a:lnTo>
                      <a:pt x="583" y="613"/>
                    </a:lnTo>
                    <a:lnTo>
                      <a:pt x="603" y="633"/>
                    </a:lnTo>
                    <a:lnTo>
                      <a:pt x="625" y="652"/>
                    </a:lnTo>
                    <a:lnTo>
                      <a:pt x="649" y="670"/>
                    </a:lnTo>
                    <a:lnTo>
                      <a:pt x="674" y="688"/>
                    </a:lnTo>
                    <a:lnTo>
                      <a:pt x="783" y="758"/>
                    </a:lnTo>
                    <a:lnTo>
                      <a:pt x="889" y="828"/>
                    </a:lnTo>
                    <a:lnTo>
                      <a:pt x="913" y="846"/>
                    </a:lnTo>
                    <a:lnTo>
                      <a:pt x="936" y="865"/>
                    </a:lnTo>
                    <a:lnTo>
                      <a:pt x="957" y="884"/>
                    </a:lnTo>
                    <a:lnTo>
                      <a:pt x="975" y="905"/>
                    </a:lnTo>
                    <a:lnTo>
                      <a:pt x="990" y="925"/>
                    </a:lnTo>
                    <a:lnTo>
                      <a:pt x="1003" y="948"/>
                    </a:lnTo>
                    <a:lnTo>
                      <a:pt x="1013" y="970"/>
                    </a:lnTo>
                    <a:lnTo>
                      <a:pt x="1019" y="995"/>
                    </a:lnTo>
                    <a:lnTo>
                      <a:pt x="1021" y="1020"/>
                    </a:lnTo>
                    <a:lnTo>
                      <a:pt x="1019" y="1047"/>
                    </a:lnTo>
                    <a:lnTo>
                      <a:pt x="1013" y="1075"/>
                    </a:lnTo>
                    <a:lnTo>
                      <a:pt x="1003" y="1106"/>
                    </a:lnTo>
                    <a:lnTo>
                      <a:pt x="987" y="1137"/>
                    </a:lnTo>
                    <a:lnTo>
                      <a:pt x="966" y="1170"/>
                    </a:lnTo>
                    <a:lnTo>
                      <a:pt x="940" y="1205"/>
                    </a:lnTo>
                    <a:lnTo>
                      <a:pt x="907" y="1243"/>
                    </a:lnTo>
                    <a:lnTo>
                      <a:pt x="796" y="1242"/>
                    </a:lnTo>
                    <a:lnTo>
                      <a:pt x="680" y="1241"/>
                    </a:lnTo>
                    <a:lnTo>
                      <a:pt x="621" y="1240"/>
                    </a:lnTo>
                    <a:lnTo>
                      <a:pt x="561" y="1237"/>
                    </a:lnTo>
                    <a:lnTo>
                      <a:pt x="502" y="1235"/>
                    </a:lnTo>
                    <a:lnTo>
                      <a:pt x="443" y="1232"/>
                    </a:lnTo>
                    <a:lnTo>
                      <a:pt x="383" y="1228"/>
                    </a:lnTo>
                    <a:lnTo>
                      <a:pt x="325" y="1221"/>
                    </a:lnTo>
                    <a:lnTo>
                      <a:pt x="267" y="1215"/>
                    </a:lnTo>
                    <a:lnTo>
                      <a:pt x="210" y="1206"/>
                    </a:lnTo>
                    <a:lnTo>
                      <a:pt x="155" y="1196"/>
                    </a:lnTo>
                    <a:lnTo>
                      <a:pt x="102" y="1186"/>
                    </a:lnTo>
                    <a:lnTo>
                      <a:pt x="76" y="1179"/>
                    </a:lnTo>
                    <a:lnTo>
                      <a:pt x="50" y="1171"/>
                    </a:lnTo>
                    <a:lnTo>
                      <a:pt x="24" y="1165"/>
                    </a:lnTo>
                    <a:lnTo>
                      <a:pt x="0" y="1156"/>
                    </a:lnTo>
                    <a:lnTo>
                      <a:pt x="12" y="1086"/>
                    </a:lnTo>
                    <a:lnTo>
                      <a:pt x="24" y="1015"/>
                    </a:lnTo>
                    <a:lnTo>
                      <a:pt x="37" y="943"/>
                    </a:lnTo>
                    <a:lnTo>
                      <a:pt x="53" y="871"/>
                    </a:lnTo>
                    <a:lnTo>
                      <a:pt x="67" y="798"/>
                    </a:lnTo>
                    <a:lnTo>
                      <a:pt x="83" y="725"/>
                    </a:lnTo>
                    <a:lnTo>
                      <a:pt x="99" y="652"/>
                    </a:lnTo>
                    <a:lnTo>
                      <a:pt x="116" y="578"/>
                    </a:lnTo>
                    <a:lnTo>
                      <a:pt x="134" y="506"/>
                    </a:lnTo>
                    <a:lnTo>
                      <a:pt x="152" y="432"/>
                    </a:lnTo>
                    <a:lnTo>
                      <a:pt x="170" y="359"/>
                    </a:lnTo>
                    <a:lnTo>
                      <a:pt x="189" y="286"/>
                    </a:lnTo>
                    <a:lnTo>
                      <a:pt x="229" y="143"/>
                    </a:lnTo>
                    <a:lnTo>
                      <a:pt x="270" y="0"/>
                    </a:lnTo>
                    <a:lnTo>
                      <a:pt x="284" y="5"/>
                    </a:lnTo>
                    <a:lnTo>
                      <a:pt x="300" y="10"/>
                    </a:lnTo>
                    <a:lnTo>
                      <a:pt x="315" y="13"/>
                    </a:lnTo>
                    <a:lnTo>
                      <a:pt x="331" y="16"/>
                    </a:lnTo>
                    <a:lnTo>
                      <a:pt x="362" y="18"/>
                    </a:lnTo>
                    <a:lnTo>
                      <a:pt x="395" y="19"/>
                    </a:lnTo>
                    <a:lnTo>
                      <a:pt x="428" y="18"/>
                    </a:lnTo>
                    <a:lnTo>
                      <a:pt x="461" y="18"/>
                    </a:lnTo>
                    <a:lnTo>
                      <a:pt x="495" y="19"/>
                    </a:lnTo>
                    <a:lnTo>
                      <a:pt x="528" y="22"/>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1" name="Freeform 142">
                <a:extLst>
                  <a:ext uri="{FF2B5EF4-FFF2-40B4-BE49-F238E27FC236}">
                    <a16:creationId xmlns:a16="http://schemas.microsoft.com/office/drawing/2014/main" id="{97F8859C-C9F2-4470-BD27-61708F967DC3}"/>
                  </a:ext>
                </a:extLst>
              </p:cNvPr>
              <p:cNvSpPr>
                <a:spLocks/>
              </p:cNvSpPr>
              <p:nvPr/>
            </p:nvSpPr>
            <p:spPr bwMode="auto">
              <a:xfrm>
                <a:off x="3685" y="2992"/>
                <a:ext cx="165" cy="88"/>
              </a:xfrm>
              <a:custGeom>
                <a:avLst/>
                <a:gdLst>
                  <a:gd name="T0" fmla="*/ 0 w 1156"/>
                  <a:gd name="T1" fmla="*/ 0 h 975"/>
                  <a:gd name="T2" fmla="*/ 0 w 1156"/>
                  <a:gd name="T3" fmla="*/ 0 h 975"/>
                  <a:gd name="T4" fmla="*/ 0 w 1156"/>
                  <a:gd name="T5" fmla="*/ 0 h 975"/>
                  <a:gd name="T6" fmla="*/ 0 w 1156"/>
                  <a:gd name="T7" fmla="*/ 0 h 975"/>
                  <a:gd name="T8" fmla="*/ 0 w 1156"/>
                  <a:gd name="T9" fmla="*/ 0 h 975"/>
                  <a:gd name="T10" fmla="*/ 0 w 1156"/>
                  <a:gd name="T11" fmla="*/ 0 h 975"/>
                  <a:gd name="T12" fmla="*/ 0 w 1156"/>
                  <a:gd name="T13" fmla="*/ 0 h 975"/>
                  <a:gd name="T14" fmla="*/ 0 w 1156"/>
                  <a:gd name="T15" fmla="*/ 0 h 975"/>
                  <a:gd name="T16" fmla="*/ 0 w 1156"/>
                  <a:gd name="T17" fmla="*/ 0 h 975"/>
                  <a:gd name="T18" fmla="*/ 0 w 1156"/>
                  <a:gd name="T19" fmla="*/ 0 h 975"/>
                  <a:gd name="T20" fmla="*/ 0 w 1156"/>
                  <a:gd name="T21" fmla="*/ 0 h 975"/>
                  <a:gd name="T22" fmla="*/ 0 w 1156"/>
                  <a:gd name="T23" fmla="*/ 0 h 975"/>
                  <a:gd name="T24" fmla="*/ 0 w 1156"/>
                  <a:gd name="T25" fmla="*/ 0 h 975"/>
                  <a:gd name="T26" fmla="*/ 0 w 1156"/>
                  <a:gd name="T27" fmla="*/ 0 h 975"/>
                  <a:gd name="T28" fmla="*/ 0 w 1156"/>
                  <a:gd name="T29" fmla="*/ 0 h 975"/>
                  <a:gd name="T30" fmla="*/ 0 w 1156"/>
                  <a:gd name="T31" fmla="*/ 0 h 975"/>
                  <a:gd name="T32" fmla="*/ 0 w 1156"/>
                  <a:gd name="T33" fmla="*/ 0 h 975"/>
                  <a:gd name="T34" fmla="*/ 0 w 1156"/>
                  <a:gd name="T35" fmla="*/ 0 h 975"/>
                  <a:gd name="T36" fmla="*/ 0 w 1156"/>
                  <a:gd name="T37" fmla="*/ 0 h 975"/>
                  <a:gd name="T38" fmla="*/ 0 w 1156"/>
                  <a:gd name="T39" fmla="*/ 0 h 975"/>
                  <a:gd name="T40" fmla="*/ 0 w 1156"/>
                  <a:gd name="T41" fmla="*/ 0 h 975"/>
                  <a:gd name="T42" fmla="*/ 0 w 1156"/>
                  <a:gd name="T43" fmla="*/ 0 h 975"/>
                  <a:gd name="T44" fmla="*/ 0 w 1156"/>
                  <a:gd name="T45" fmla="*/ 0 h 975"/>
                  <a:gd name="T46" fmla="*/ 0 w 1156"/>
                  <a:gd name="T47" fmla="*/ 0 h 975"/>
                  <a:gd name="T48" fmla="*/ 0 w 1156"/>
                  <a:gd name="T49" fmla="*/ 0 h 975"/>
                  <a:gd name="T50" fmla="*/ 0 w 1156"/>
                  <a:gd name="T51" fmla="*/ 0 h 975"/>
                  <a:gd name="T52" fmla="*/ 0 w 1156"/>
                  <a:gd name="T53" fmla="*/ 0 h 975"/>
                  <a:gd name="T54" fmla="*/ 0 w 1156"/>
                  <a:gd name="T55" fmla="*/ 0 h 975"/>
                  <a:gd name="T56" fmla="*/ 0 w 1156"/>
                  <a:gd name="T57" fmla="*/ 0 h 975"/>
                  <a:gd name="T58" fmla="*/ 0 w 1156"/>
                  <a:gd name="T59" fmla="*/ 0 h 975"/>
                  <a:gd name="T60" fmla="*/ 0 w 1156"/>
                  <a:gd name="T61" fmla="*/ 0 h 975"/>
                  <a:gd name="T62" fmla="*/ 0 w 1156"/>
                  <a:gd name="T63" fmla="*/ 0 h 975"/>
                  <a:gd name="T64" fmla="*/ 0 w 1156"/>
                  <a:gd name="T65" fmla="*/ 0 h 975"/>
                  <a:gd name="T66" fmla="*/ 0 w 1156"/>
                  <a:gd name="T67" fmla="*/ 0 h 975"/>
                  <a:gd name="T68" fmla="*/ 0 w 1156"/>
                  <a:gd name="T69" fmla="*/ 0 h 975"/>
                  <a:gd name="T70" fmla="*/ 0 w 1156"/>
                  <a:gd name="T71" fmla="*/ 0 h 975"/>
                  <a:gd name="T72" fmla="*/ 0 w 1156"/>
                  <a:gd name="T73" fmla="*/ 0 h 975"/>
                  <a:gd name="T74" fmla="*/ 0 w 1156"/>
                  <a:gd name="T75" fmla="*/ 0 h 975"/>
                  <a:gd name="T76" fmla="*/ 0 w 1156"/>
                  <a:gd name="T77" fmla="*/ 0 h 975"/>
                  <a:gd name="T78" fmla="*/ 0 w 1156"/>
                  <a:gd name="T79" fmla="*/ 0 h 975"/>
                  <a:gd name="T80" fmla="*/ 0 w 1156"/>
                  <a:gd name="T81" fmla="*/ 0 h 975"/>
                  <a:gd name="T82" fmla="*/ 0 w 1156"/>
                  <a:gd name="T83" fmla="*/ 0 h 975"/>
                  <a:gd name="T84" fmla="*/ 0 w 1156"/>
                  <a:gd name="T85" fmla="*/ 0 h 975"/>
                  <a:gd name="T86" fmla="*/ 0 w 1156"/>
                  <a:gd name="T87" fmla="*/ 0 h 97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56" h="975">
                    <a:moveTo>
                      <a:pt x="668" y="32"/>
                    </a:moveTo>
                    <a:lnTo>
                      <a:pt x="658" y="42"/>
                    </a:lnTo>
                    <a:lnTo>
                      <a:pt x="650" y="51"/>
                    </a:lnTo>
                    <a:lnTo>
                      <a:pt x="642" y="60"/>
                    </a:lnTo>
                    <a:lnTo>
                      <a:pt x="636" y="70"/>
                    </a:lnTo>
                    <a:lnTo>
                      <a:pt x="631" y="80"/>
                    </a:lnTo>
                    <a:lnTo>
                      <a:pt x="627" y="89"/>
                    </a:lnTo>
                    <a:lnTo>
                      <a:pt x="624" y="99"/>
                    </a:lnTo>
                    <a:lnTo>
                      <a:pt x="622" y="109"/>
                    </a:lnTo>
                    <a:lnTo>
                      <a:pt x="621" y="119"/>
                    </a:lnTo>
                    <a:lnTo>
                      <a:pt x="620" y="129"/>
                    </a:lnTo>
                    <a:lnTo>
                      <a:pt x="621" y="139"/>
                    </a:lnTo>
                    <a:lnTo>
                      <a:pt x="622" y="149"/>
                    </a:lnTo>
                    <a:lnTo>
                      <a:pt x="624" y="159"/>
                    </a:lnTo>
                    <a:lnTo>
                      <a:pt x="627" y="169"/>
                    </a:lnTo>
                    <a:lnTo>
                      <a:pt x="630" y="179"/>
                    </a:lnTo>
                    <a:lnTo>
                      <a:pt x="634" y="189"/>
                    </a:lnTo>
                    <a:lnTo>
                      <a:pt x="639" y="199"/>
                    </a:lnTo>
                    <a:lnTo>
                      <a:pt x="644" y="208"/>
                    </a:lnTo>
                    <a:lnTo>
                      <a:pt x="650" y="218"/>
                    </a:lnTo>
                    <a:lnTo>
                      <a:pt x="657" y="227"/>
                    </a:lnTo>
                    <a:lnTo>
                      <a:pt x="670" y="245"/>
                    </a:lnTo>
                    <a:lnTo>
                      <a:pt x="686" y="262"/>
                    </a:lnTo>
                    <a:lnTo>
                      <a:pt x="703" y="279"/>
                    </a:lnTo>
                    <a:lnTo>
                      <a:pt x="720" y="295"/>
                    </a:lnTo>
                    <a:lnTo>
                      <a:pt x="738" y="309"/>
                    </a:lnTo>
                    <a:lnTo>
                      <a:pt x="758" y="322"/>
                    </a:lnTo>
                    <a:lnTo>
                      <a:pt x="772" y="313"/>
                    </a:lnTo>
                    <a:lnTo>
                      <a:pt x="785" y="305"/>
                    </a:lnTo>
                    <a:lnTo>
                      <a:pt x="798" y="294"/>
                    </a:lnTo>
                    <a:lnTo>
                      <a:pt x="809" y="282"/>
                    </a:lnTo>
                    <a:lnTo>
                      <a:pt x="819" y="269"/>
                    </a:lnTo>
                    <a:lnTo>
                      <a:pt x="829" y="255"/>
                    </a:lnTo>
                    <a:lnTo>
                      <a:pt x="838" y="241"/>
                    </a:lnTo>
                    <a:lnTo>
                      <a:pt x="846" y="225"/>
                    </a:lnTo>
                    <a:lnTo>
                      <a:pt x="877" y="161"/>
                    </a:lnTo>
                    <a:lnTo>
                      <a:pt x="908" y="97"/>
                    </a:lnTo>
                    <a:lnTo>
                      <a:pt x="916" y="82"/>
                    </a:lnTo>
                    <a:lnTo>
                      <a:pt x="925" y="68"/>
                    </a:lnTo>
                    <a:lnTo>
                      <a:pt x="935" y="55"/>
                    </a:lnTo>
                    <a:lnTo>
                      <a:pt x="945" y="43"/>
                    </a:lnTo>
                    <a:lnTo>
                      <a:pt x="956" y="32"/>
                    </a:lnTo>
                    <a:lnTo>
                      <a:pt x="968" y="22"/>
                    </a:lnTo>
                    <a:lnTo>
                      <a:pt x="981" y="15"/>
                    </a:lnTo>
                    <a:lnTo>
                      <a:pt x="994" y="8"/>
                    </a:lnTo>
                    <a:lnTo>
                      <a:pt x="1009" y="4"/>
                    </a:lnTo>
                    <a:lnTo>
                      <a:pt x="1026" y="1"/>
                    </a:lnTo>
                    <a:lnTo>
                      <a:pt x="1043" y="0"/>
                    </a:lnTo>
                    <a:lnTo>
                      <a:pt x="1062" y="2"/>
                    </a:lnTo>
                    <a:lnTo>
                      <a:pt x="1083" y="5"/>
                    </a:lnTo>
                    <a:lnTo>
                      <a:pt x="1105" y="12"/>
                    </a:lnTo>
                    <a:lnTo>
                      <a:pt x="1130" y="20"/>
                    </a:lnTo>
                    <a:lnTo>
                      <a:pt x="1156" y="32"/>
                    </a:lnTo>
                    <a:lnTo>
                      <a:pt x="758" y="975"/>
                    </a:lnTo>
                    <a:lnTo>
                      <a:pt x="578" y="921"/>
                    </a:lnTo>
                    <a:lnTo>
                      <a:pt x="591" y="895"/>
                    </a:lnTo>
                    <a:lnTo>
                      <a:pt x="601" y="870"/>
                    </a:lnTo>
                    <a:lnTo>
                      <a:pt x="610" y="845"/>
                    </a:lnTo>
                    <a:lnTo>
                      <a:pt x="617" y="820"/>
                    </a:lnTo>
                    <a:lnTo>
                      <a:pt x="622" y="796"/>
                    </a:lnTo>
                    <a:lnTo>
                      <a:pt x="625" y="773"/>
                    </a:lnTo>
                    <a:lnTo>
                      <a:pt x="627" y="749"/>
                    </a:lnTo>
                    <a:lnTo>
                      <a:pt x="626" y="726"/>
                    </a:lnTo>
                    <a:lnTo>
                      <a:pt x="625" y="714"/>
                    </a:lnTo>
                    <a:lnTo>
                      <a:pt x="623" y="702"/>
                    </a:lnTo>
                    <a:lnTo>
                      <a:pt x="621" y="691"/>
                    </a:lnTo>
                    <a:lnTo>
                      <a:pt x="618" y="680"/>
                    </a:lnTo>
                    <a:lnTo>
                      <a:pt x="614" y="669"/>
                    </a:lnTo>
                    <a:lnTo>
                      <a:pt x="610" y="657"/>
                    </a:lnTo>
                    <a:lnTo>
                      <a:pt x="606" y="646"/>
                    </a:lnTo>
                    <a:lnTo>
                      <a:pt x="601" y="635"/>
                    </a:lnTo>
                    <a:lnTo>
                      <a:pt x="589" y="613"/>
                    </a:lnTo>
                    <a:lnTo>
                      <a:pt x="574" y="591"/>
                    </a:lnTo>
                    <a:lnTo>
                      <a:pt x="557" y="568"/>
                    </a:lnTo>
                    <a:lnTo>
                      <a:pt x="538" y="547"/>
                    </a:lnTo>
                    <a:lnTo>
                      <a:pt x="520" y="519"/>
                    </a:lnTo>
                    <a:lnTo>
                      <a:pt x="503" y="497"/>
                    </a:lnTo>
                    <a:lnTo>
                      <a:pt x="485" y="480"/>
                    </a:lnTo>
                    <a:lnTo>
                      <a:pt x="468" y="467"/>
                    </a:lnTo>
                    <a:lnTo>
                      <a:pt x="450" y="458"/>
                    </a:lnTo>
                    <a:lnTo>
                      <a:pt x="432" y="454"/>
                    </a:lnTo>
                    <a:lnTo>
                      <a:pt x="415" y="453"/>
                    </a:lnTo>
                    <a:lnTo>
                      <a:pt x="396" y="454"/>
                    </a:lnTo>
                    <a:lnTo>
                      <a:pt x="379" y="458"/>
                    </a:lnTo>
                    <a:lnTo>
                      <a:pt x="361" y="466"/>
                    </a:lnTo>
                    <a:lnTo>
                      <a:pt x="344" y="474"/>
                    </a:lnTo>
                    <a:lnTo>
                      <a:pt x="327" y="485"/>
                    </a:lnTo>
                    <a:lnTo>
                      <a:pt x="310" y="497"/>
                    </a:lnTo>
                    <a:lnTo>
                      <a:pt x="292" y="511"/>
                    </a:lnTo>
                    <a:lnTo>
                      <a:pt x="275" y="524"/>
                    </a:lnTo>
                    <a:lnTo>
                      <a:pt x="258" y="538"/>
                    </a:lnTo>
                    <a:lnTo>
                      <a:pt x="241" y="552"/>
                    </a:lnTo>
                    <a:lnTo>
                      <a:pt x="224" y="566"/>
                    </a:lnTo>
                    <a:lnTo>
                      <a:pt x="207" y="578"/>
                    </a:lnTo>
                    <a:lnTo>
                      <a:pt x="190" y="590"/>
                    </a:lnTo>
                    <a:lnTo>
                      <a:pt x="174" y="601"/>
                    </a:lnTo>
                    <a:lnTo>
                      <a:pt x="157" y="608"/>
                    </a:lnTo>
                    <a:lnTo>
                      <a:pt x="141" y="615"/>
                    </a:lnTo>
                    <a:lnTo>
                      <a:pt x="125" y="618"/>
                    </a:lnTo>
                    <a:lnTo>
                      <a:pt x="109" y="619"/>
                    </a:lnTo>
                    <a:lnTo>
                      <a:pt x="93" y="617"/>
                    </a:lnTo>
                    <a:lnTo>
                      <a:pt x="77" y="610"/>
                    </a:lnTo>
                    <a:lnTo>
                      <a:pt x="62" y="601"/>
                    </a:lnTo>
                    <a:lnTo>
                      <a:pt x="45" y="587"/>
                    </a:lnTo>
                    <a:lnTo>
                      <a:pt x="30" y="567"/>
                    </a:lnTo>
                    <a:lnTo>
                      <a:pt x="15" y="543"/>
                    </a:lnTo>
                    <a:lnTo>
                      <a:pt x="0" y="514"/>
                    </a:lnTo>
                    <a:lnTo>
                      <a:pt x="32" y="476"/>
                    </a:lnTo>
                    <a:lnTo>
                      <a:pt x="65" y="434"/>
                    </a:lnTo>
                    <a:lnTo>
                      <a:pt x="98" y="391"/>
                    </a:lnTo>
                    <a:lnTo>
                      <a:pt x="131" y="346"/>
                    </a:lnTo>
                    <a:lnTo>
                      <a:pt x="166" y="300"/>
                    </a:lnTo>
                    <a:lnTo>
                      <a:pt x="201" y="255"/>
                    </a:lnTo>
                    <a:lnTo>
                      <a:pt x="220" y="232"/>
                    </a:lnTo>
                    <a:lnTo>
                      <a:pt x="240" y="211"/>
                    </a:lnTo>
                    <a:lnTo>
                      <a:pt x="259" y="189"/>
                    </a:lnTo>
                    <a:lnTo>
                      <a:pt x="278" y="168"/>
                    </a:lnTo>
                    <a:lnTo>
                      <a:pt x="298" y="149"/>
                    </a:lnTo>
                    <a:lnTo>
                      <a:pt x="319" y="131"/>
                    </a:lnTo>
                    <a:lnTo>
                      <a:pt x="339" y="113"/>
                    </a:lnTo>
                    <a:lnTo>
                      <a:pt x="361" y="96"/>
                    </a:lnTo>
                    <a:lnTo>
                      <a:pt x="383" y="81"/>
                    </a:lnTo>
                    <a:lnTo>
                      <a:pt x="406" y="67"/>
                    </a:lnTo>
                    <a:lnTo>
                      <a:pt x="429" y="55"/>
                    </a:lnTo>
                    <a:lnTo>
                      <a:pt x="453" y="44"/>
                    </a:lnTo>
                    <a:lnTo>
                      <a:pt x="477" y="35"/>
                    </a:lnTo>
                    <a:lnTo>
                      <a:pt x="502" y="29"/>
                    </a:lnTo>
                    <a:lnTo>
                      <a:pt x="528" y="24"/>
                    </a:lnTo>
                    <a:lnTo>
                      <a:pt x="554" y="20"/>
                    </a:lnTo>
                    <a:lnTo>
                      <a:pt x="582" y="20"/>
                    </a:lnTo>
                    <a:lnTo>
                      <a:pt x="610" y="21"/>
                    </a:lnTo>
                    <a:lnTo>
                      <a:pt x="639" y="26"/>
                    </a:lnTo>
                    <a:lnTo>
                      <a:pt x="668" y="32"/>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2" name="Freeform 143">
                <a:extLst>
                  <a:ext uri="{FF2B5EF4-FFF2-40B4-BE49-F238E27FC236}">
                    <a16:creationId xmlns:a16="http://schemas.microsoft.com/office/drawing/2014/main" id="{DF4086D3-FDA6-4EF7-A7F4-0819B18B643D}"/>
                  </a:ext>
                </a:extLst>
              </p:cNvPr>
              <p:cNvSpPr>
                <a:spLocks/>
              </p:cNvSpPr>
              <p:nvPr/>
            </p:nvSpPr>
            <p:spPr bwMode="auto">
              <a:xfrm>
                <a:off x="4406" y="2996"/>
                <a:ext cx="11" cy="5"/>
              </a:xfrm>
              <a:custGeom>
                <a:avLst/>
                <a:gdLst>
                  <a:gd name="T0" fmla="*/ 0 w 72"/>
                  <a:gd name="T1" fmla="*/ 0 h 58"/>
                  <a:gd name="T2" fmla="*/ 0 w 72"/>
                  <a:gd name="T3" fmla="*/ 0 h 58"/>
                  <a:gd name="T4" fmla="*/ 0 w 72"/>
                  <a:gd name="T5" fmla="*/ 0 h 58"/>
                  <a:gd name="T6" fmla="*/ 0 w 72"/>
                  <a:gd name="T7" fmla="*/ 0 h 58"/>
                  <a:gd name="T8" fmla="*/ 0 w 72"/>
                  <a:gd name="T9" fmla="*/ 0 h 58"/>
                  <a:gd name="T10" fmla="*/ 0 w 72"/>
                  <a:gd name="T11" fmla="*/ 0 h 58"/>
                  <a:gd name="T12" fmla="*/ 0 w 72"/>
                  <a:gd name="T13" fmla="*/ 0 h 58"/>
                  <a:gd name="T14" fmla="*/ 0 w 72"/>
                  <a:gd name="T15" fmla="*/ 0 h 58"/>
                  <a:gd name="T16" fmla="*/ 0 w 72"/>
                  <a:gd name="T17" fmla="*/ 0 h 58"/>
                  <a:gd name="T18" fmla="*/ 0 w 72"/>
                  <a:gd name="T19" fmla="*/ 0 h 58"/>
                  <a:gd name="T20" fmla="*/ 0 w 72"/>
                  <a:gd name="T21" fmla="*/ 0 h 58"/>
                  <a:gd name="T22" fmla="*/ 0 w 72"/>
                  <a:gd name="T23" fmla="*/ 0 h 58"/>
                  <a:gd name="T24" fmla="*/ 0 w 72"/>
                  <a:gd name="T25" fmla="*/ 0 h 58"/>
                  <a:gd name="T26" fmla="*/ 0 w 72"/>
                  <a:gd name="T27" fmla="*/ 0 h 58"/>
                  <a:gd name="T28" fmla="*/ 0 w 72"/>
                  <a:gd name="T29" fmla="*/ 0 h 58"/>
                  <a:gd name="T30" fmla="*/ 0 w 72"/>
                  <a:gd name="T31" fmla="*/ 0 h 58"/>
                  <a:gd name="T32" fmla="*/ 0 w 72"/>
                  <a:gd name="T33" fmla="*/ 0 h 58"/>
                  <a:gd name="T34" fmla="*/ 0 w 72"/>
                  <a:gd name="T35" fmla="*/ 0 h 58"/>
                  <a:gd name="T36" fmla="*/ 0 w 72"/>
                  <a:gd name="T37" fmla="*/ 0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2" h="58">
                    <a:moveTo>
                      <a:pt x="72" y="16"/>
                    </a:moveTo>
                    <a:lnTo>
                      <a:pt x="72" y="58"/>
                    </a:lnTo>
                    <a:lnTo>
                      <a:pt x="3" y="58"/>
                    </a:lnTo>
                    <a:lnTo>
                      <a:pt x="0" y="49"/>
                    </a:lnTo>
                    <a:lnTo>
                      <a:pt x="0" y="39"/>
                    </a:lnTo>
                    <a:lnTo>
                      <a:pt x="0" y="32"/>
                    </a:lnTo>
                    <a:lnTo>
                      <a:pt x="3" y="24"/>
                    </a:lnTo>
                    <a:lnTo>
                      <a:pt x="6" y="18"/>
                    </a:lnTo>
                    <a:lnTo>
                      <a:pt x="11" y="12"/>
                    </a:lnTo>
                    <a:lnTo>
                      <a:pt x="17" y="8"/>
                    </a:lnTo>
                    <a:lnTo>
                      <a:pt x="23" y="5"/>
                    </a:lnTo>
                    <a:lnTo>
                      <a:pt x="30" y="3"/>
                    </a:lnTo>
                    <a:lnTo>
                      <a:pt x="37" y="0"/>
                    </a:lnTo>
                    <a:lnTo>
                      <a:pt x="44" y="0"/>
                    </a:lnTo>
                    <a:lnTo>
                      <a:pt x="50" y="0"/>
                    </a:lnTo>
                    <a:lnTo>
                      <a:pt x="57" y="3"/>
                    </a:lnTo>
                    <a:lnTo>
                      <a:pt x="63" y="6"/>
                    </a:lnTo>
                    <a:lnTo>
                      <a:pt x="68" y="10"/>
                    </a:lnTo>
                    <a:lnTo>
                      <a:pt x="7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3" name="Freeform 144">
                <a:extLst>
                  <a:ext uri="{FF2B5EF4-FFF2-40B4-BE49-F238E27FC236}">
                    <a16:creationId xmlns:a16="http://schemas.microsoft.com/office/drawing/2014/main" id="{862662D1-1E51-40D6-AD33-5ACA15994708}"/>
                  </a:ext>
                </a:extLst>
              </p:cNvPr>
              <p:cNvSpPr>
                <a:spLocks/>
              </p:cNvSpPr>
              <p:nvPr/>
            </p:nvSpPr>
            <p:spPr bwMode="auto">
              <a:xfrm>
                <a:off x="4566" y="3003"/>
                <a:ext cx="198" cy="6"/>
              </a:xfrm>
              <a:custGeom>
                <a:avLst/>
                <a:gdLst>
                  <a:gd name="T0" fmla="*/ 0 w 1385"/>
                  <a:gd name="T1" fmla="*/ 0 h 58"/>
                  <a:gd name="T2" fmla="*/ 0 w 1385"/>
                  <a:gd name="T3" fmla="*/ 0 h 58"/>
                  <a:gd name="T4" fmla="*/ 0 w 1385"/>
                  <a:gd name="T5" fmla="*/ 0 h 58"/>
                  <a:gd name="T6" fmla="*/ 0 w 1385"/>
                  <a:gd name="T7" fmla="*/ 0 h 58"/>
                  <a:gd name="T8" fmla="*/ 0 w 1385"/>
                  <a:gd name="T9" fmla="*/ 0 h 58"/>
                  <a:gd name="T10" fmla="*/ 0 w 1385"/>
                  <a:gd name="T11" fmla="*/ 0 h 58"/>
                  <a:gd name="T12" fmla="*/ 0 w 1385"/>
                  <a:gd name="T13" fmla="*/ 0 h 58"/>
                  <a:gd name="T14" fmla="*/ 0 w 1385"/>
                  <a:gd name="T15" fmla="*/ 0 h 58"/>
                  <a:gd name="T16" fmla="*/ 0 w 1385"/>
                  <a:gd name="T17" fmla="*/ 0 h 58"/>
                  <a:gd name="T18" fmla="*/ 0 w 1385"/>
                  <a:gd name="T19" fmla="*/ 0 h 58"/>
                  <a:gd name="T20" fmla="*/ 0 w 1385"/>
                  <a:gd name="T21" fmla="*/ 0 h 58"/>
                  <a:gd name="T22" fmla="*/ 0 w 1385"/>
                  <a:gd name="T23" fmla="*/ 0 h 58"/>
                  <a:gd name="T24" fmla="*/ 0 w 1385"/>
                  <a:gd name="T25" fmla="*/ 0 h 58"/>
                  <a:gd name="T26" fmla="*/ 0 w 1385"/>
                  <a:gd name="T27" fmla="*/ 0 h 58"/>
                  <a:gd name="T28" fmla="*/ 0 w 1385"/>
                  <a:gd name="T29" fmla="*/ 0 h 58"/>
                  <a:gd name="T30" fmla="*/ 0 w 1385"/>
                  <a:gd name="T31" fmla="*/ 0 h 58"/>
                  <a:gd name="T32" fmla="*/ 0 w 1385"/>
                  <a:gd name="T33" fmla="*/ 0 h 58"/>
                  <a:gd name="T34" fmla="*/ 0 w 1385"/>
                  <a:gd name="T35" fmla="*/ 0 h 58"/>
                  <a:gd name="T36" fmla="*/ 0 w 1385"/>
                  <a:gd name="T37" fmla="*/ 0 h 58"/>
                  <a:gd name="T38" fmla="*/ 0 w 1385"/>
                  <a:gd name="T39" fmla="*/ 0 h 58"/>
                  <a:gd name="T40" fmla="*/ 0 w 1385"/>
                  <a:gd name="T41" fmla="*/ 0 h 58"/>
                  <a:gd name="T42" fmla="*/ 0 w 1385"/>
                  <a:gd name="T43" fmla="*/ 0 h 58"/>
                  <a:gd name="T44" fmla="*/ 0 w 1385"/>
                  <a:gd name="T45" fmla="*/ 0 h 58"/>
                  <a:gd name="T46" fmla="*/ 0 w 1385"/>
                  <a:gd name="T47" fmla="*/ 0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85" h="58">
                    <a:moveTo>
                      <a:pt x="1385" y="0"/>
                    </a:moveTo>
                    <a:lnTo>
                      <a:pt x="1201" y="17"/>
                    </a:lnTo>
                    <a:lnTo>
                      <a:pt x="1028" y="32"/>
                    </a:lnTo>
                    <a:lnTo>
                      <a:pt x="945" y="38"/>
                    </a:lnTo>
                    <a:lnTo>
                      <a:pt x="862" y="44"/>
                    </a:lnTo>
                    <a:lnTo>
                      <a:pt x="781" y="49"/>
                    </a:lnTo>
                    <a:lnTo>
                      <a:pt x="700" y="53"/>
                    </a:lnTo>
                    <a:lnTo>
                      <a:pt x="619" y="56"/>
                    </a:lnTo>
                    <a:lnTo>
                      <a:pt x="536" y="58"/>
                    </a:lnTo>
                    <a:lnTo>
                      <a:pt x="453" y="58"/>
                    </a:lnTo>
                    <a:lnTo>
                      <a:pt x="367" y="57"/>
                    </a:lnTo>
                    <a:lnTo>
                      <a:pt x="280" y="53"/>
                    </a:lnTo>
                    <a:lnTo>
                      <a:pt x="190" y="49"/>
                    </a:lnTo>
                    <a:lnTo>
                      <a:pt x="97" y="41"/>
                    </a:lnTo>
                    <a:lnTo>
                      <a:pt x="0" y="33"/>
                    </a:lnTo>
                    <a:lnTo>
                      <a:pt x="0" y="0"/>
                    </a:lnTo>
                    <a:lnTo>
                      <a:pt x="167" y="0"/>
                    </a:lnTo>
                    <a:lnTo>
                      <a:pt x="340" y="0"/>
                    </a:lnTo>
                    <a:lnTo>
                      <a:pt x="515" y="0"/>
                    </a:lnTo>
                    <a:lnTo>
                      <a:pt x="692" y="0"/>
                    </a:lnTo>
                    <a:lnTo>
                      <a:pt x="869" y="0"/>
                    </a:lnTo>
                    <a:lnTo>
                      <a:pt x="1045" y="0"/>
                    </a:lnTo>
                    <a:lnTo>
                      <a:pt x="1217" y="0"/>
                    </a:lnTo>
                    <a:lnTo>
                      <a:pt x="138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4" name="Freeform 145">
                <a:extLst>
                  <a:ext uri="{FF2B5EF4-FFF2-40B4-BE49-F238E27FC236}">
                    <a16:creationId xmlns:a16="http://schemas.microsoft.com/office/drawing/2014/main" id="{156B5512-FDF4-443C-A031-3A21BDE5592A}"/>
                  </a:ext>
                </a:extLst>
              </p:cNvPr>
              <p:cNvSpPr>
                <a:spLocks/>
              </p:cNvSpPr>
              <p:nvPr/>
            </p:nvSpPr>
            <p:spPr bwMode="auto">
              <a:xfrm>
                <a:off x="3909" y="3003"/>
                <a:ext cx="185" cy="4"/>
              </a:xfrm>
              <a:custGeom>
                <a:avLst/>
                <a:gdLst>
                  <a:gd name="T0" fmla="*/ 0 w 1295"/>
                  <a:gd name="T1" fmla="*/ 0 h 43"/>
                  <a:gd name="T2" fmla="*/ 0 w 1295"/>
                  <a:gd name="T3" fmla="*/ 0 h 43"/>
                  <a:gd name="T4" fmla="*/ 0 w 1295"/>
                  <a:gd name="T5" fmla="*/ 0 h 43"/>
                  <a:gd name="T6" fmla="*/ 0 w 1295"/>
                  <a:gd name="T7" fmla="*/ 0 h 43"/>
                  <a:gd name="T8" fmla="*/ 0 w 1295"/>
                  <a:gd name="T9" fmla="*/ 0 h 43"/>
                  <a:gd name="T10" fmla="*/ 0 w 1295"/>
                  <a:gd name="T11" fmla="*/ 0 h 43"/>
                  <a:gd name="T12" fmla="*/ 0 w 1295"/>
                  <a:gd name="T13" fmla="*/ 0 h 43"/>
                  <a:gd name="T14" fmla="*/ 0 w 1295"/>
                  <a:gd name="T15" fmla="*/ 0 h 43"/>
                  <a:gd name="T16" fmla="*/ 0 w 1295"/>
                  <a:gd name="T17" fmla="*/ 0 h 43"/>
                  <a:gd name="T18" fmla="*/ 0 w 1295"/>
                  <a:gd name="T19" fmla="*/ 0 h 43"/>
                  <a:gd name="T20" fmla="*/ 0 w 1295"/>
                  <a:gd name="T21" fmla="*/ 0 h 43"/>
                  <a:gd name="T22" fmla="*/ 0 w 1295"/>
                  <a:gd name="T23" fmla="*/ 0 h 43"/>
                  <a:gd name="T24" fmla="*/ 0 w 1295"/>
                  <a:gd name="T25" fmla="*/ 0 h 43"/>
                  <a:gd name="T26" fmla="*/ 0 w 1295"/>
                  <a:gd name="T27" fmla="*/ 0 h 43"/>
                  <a:gd name="T28" fmla="*/ 0 w 1295"/>
                  <a:gd name="T29" fmla="*/ 0 h 43"/>
                  <a:gd name="T30" fmla="*/ 0 w 1295"/>
                  <a:gd name="T31" fmla="*/ 0 h 43"/>
                  <a:gd name="T32" fmla="*/ 0 w 1295"/>
                  <a:gd name="T33" fmla="*/ 0 h 43"/>
                  <a:gd name="T34" fmla="*/ 0 w 1295"/>
                  <a:gd name="T35" fmla="*/ 0 h 43"/>
                  <a:gd name="T36" fmla="*/ 0 w 1295"/>
                  <a:gd name="T37" fmla="*/ 0 h 43"/>
                  <a:gd name="T38" fmla="*/ 0 w 1295"/>
                  <a:gd name="T39" fmla="*/ 0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95" h="43">
                    <a:moveTo>
                      <a:pt x="1295" y="11"/>
                    </a:moveTo>
                    <a:lnTo>
                      <a:pt x="1223" y="18"/>
                    </a:lnTo>
                    <a:lnTo>
                      <a:pt x="1148" y="23"/>
                    </a:lnTo>
                    <a:lnTo>
                      <a:pt x="1068" y="27"/>
                    </a:lnTo>
                    <a:lnTo>
                      <a:pt x="986" y="33"/>
                    </a:lnTo>
                    <a:lnTo>
                      <a:pt x="901" y="36"/>
                    </a:lnTo>
                    <a:lnTo>
                      <a:pt x="815" y="39"/>
                    </a:lnTo>
                    <a:lnTo>
                      <a:pt x="727" y="41"/>
                    </a:lnTo>
                    <a:lnTo>
                      <a:pt x="640" y="43"/>
                    </a:lnTo>
                    <a:lnTo>
                      <a:pt x="552" y="43"/>
                    </a:lnTo>
                    <a:lnTo>
                      <a:pt x="466" y="40"/>
                    </a:lnTo>
                    <a:lnTo>
                      <a:pt x="380" y="38"/>
                    </a:lnTo>
                    <a:lnTo>
                      <a:pt x="298" y="34"/>
                    </a:lnTo>
                    <a:lnTo>
                      <a:pt x="217" y="28"/>
                    </a:lnTo>
                    <a:lnTo>
                      <a:pt x="140" y="21"/>
                    </a:lnTo>
                    <a:lnTo>
                      <a:pt x="104" y="17"/>
                    </a:lnTo>
                    <a:lnTo>
                      <a:pt x="68" y="11"/>
                    </a:lnTo>
                    <a:lnTo>
                      <a:pt x="33" y="7"/>
                    </a:lnTo>
                    <a:lnTo>
                      <a:pt x="0" y="0"/>
                    </a:lnTo>
                    <a:lnTo>
                      <a:pt x="1295"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 name="Freeform 146">
                <a:extLst>
                  <a:ext uri="{FF2B5EF4-FFF2-40B4-BE49-F238E27FC236}">
                    <a16:creationId xmlns:a16="http://schemas.microsoft.com/office/drawing/2014/main" id="{5F8880D4-D878-475F-B775-6BE0156DA1A5}"/>
                  </a:ext>
                </a:extLst>
              </p:cNvPr>
              <p:cNvSpPr>
                <a:spLocks/>
              </p:cNvSpPr>
              <p:nvPr/>
            </p:nvSpPr>
            <p:spPr bwMode="auto">
              <a:xfrm>
                <a:off x="4889" y="3003"/>
                <a:ext cx="51" cy="12"/>
              </a:xfrm>
              <a:custGeom>
                <a:avLst/>
                <a:gdLst>
                  <a:gd name="T0" fmla="*/ 0 w 358"/>
                  <a:gd name="T1" fmla="*/ 0 h 130"/>
                  <a:gd name="T2" fmla="*/ 0 w 358"/>
                  <a:gd name="T3" fmla="*/ 0 h 130"/>
                  <a:gd name="T4" fmla="*/ 0 w 358"/>
                  <a:gd name="T5" fmla="*/ 0 h 130"/>
                  <a:gd name="T6" fmla="*/ 0 w 358"/>
                  <a:gd name="T7" fmla="*/ 0 h 130"/>
                  <a:gd name="T8" fmla="*/ 0 w 358"/>
                  <a:gd name="T9" fmla="*/ 0 h 130"/>
                  <a:gd name="T10" fmla="*/ 0 w 358"/>
                  <a:gd name="T11" fmla="*/ 0 h 130"/>
                  <a:gd name="T12" fmla="*/ 0 w 358"/>
                  <a:gd name="T13" fmla="*/ 0 h 130"/>
                  <a:gd name="T14" fmla="*/ 0 w 358"/>
                  <a:gd name="T15" fmla="*/ 0 h 130"/>
                  <a:gd name="T16" fmla="*/ 0 w 358"/>
                  <a:gd name="T17" fmla="*/ 0 h 130"/>
                  <a:gd name="T18" fmla="*/ 0 w 358"/>
                  <a:gd name="T19" fmla="*/ 0 h 130"/>
                  <a:gd name="T20" fmla="*/ 0 w 358"/>
                  <a:gd name="T21" fmla="*/ 0 h 130"/>
                  <a:gd name="T22" fmla="*/ 0 w 358"/>
                  <a:gd name="T23" fmla="*/ 0 h 130"/>
                  <a:gd name="T24" fmla="*/ 0 w 358"/>
                  <a:gd name="T25" fmla="*/ 0 h 130"/>
                  <a:gd name="T26" fmla="*/ 0 w 358"/>
                  <a:gd name="T27" fmla="*/ 0 h 130"/>
                  <a:gd name="T28" fmla="*/ 0 w 358"/>
                  <a:gd name="T29" fmla="*/ 0 h 130"/>
                  <a:gd name="T30" fmla="*/ 0 w 358"/>
                  <a:gd name="T31" fmla="*/ 0 h 130"/>
                  <a:gd name="T32" fmla="*/ 0 w 358"/>
                  <a:gd name="T33" fmla="*/ 0 h 130"/>
                  <a:gd name="T34" fmla="*/ 0 w 358"/>
                  <a:gd name="T35" fmla="*/ 0 h 130"/>
                  <a:gd name="T36" fmla="*/ 0 w 358"/>
                  <a:gd name="T37" fmla="*/ 0 h 130"/>
                  <a:gd name="T38" fmla="*/ 0 w 358"/>
                  <a:gd name="T39" fmla="*/ 0 h 130"/>
                  <a:gd name="T40" fmla="*/ 0 w 358"/>
                  <a:gd name="T41" fmla="*/ 0 h 130"/>
                  <a:gd name="T42" fmla="*/ 0 w 358"/>
                  <a:gd name="T43" fmla="*/ 0 h 130"/>
                  <a:gd name="T44" fmla="*/ 0 w 358"/>
                  <a:gd name="T45" fmla="*/ 0 h 130"/>
                  <a:gd name="T46" fmla="*/ 0 w 358"/>
                  <a:gd name="T47" fmla="*/ 0 h 130"/>
                  <a:gd name="T48" fmla="*/ 0 w 358"/>
                  <a:gd name="T49" fmla="*/ 0 h 130"/>
                  <a:gd name="T50" fmla="*/ 0 w 358"/>
                  <a:gd name="T51" fmla="*/ 0 h 130"/>
                  <a:gd name="T52" fmla="*/ 0 w 358"/>
                  <a:gd name="T53" fmla="*/ 0 h 1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58" h="130">
                    <a:moveTo>
                      <a:pt x="358" y="129"/>
                    </a:moveTo>
                    <a:lnTo>
                      <a:pt x="337" y="130"/>
                    </a:lnTo>
                    <a:lnTo>
                      <a:pt x="316" y="129"/>
                    </a:lnTo>
                    <a:lnTo>
                      <a:pt x="293" y="126"/>
                    </a:lnTo>
                    <a:lnTo>
                      <a:pt x="271" y="121"/>
                    </a:lnTo>
                    <a:lnTo>
                      <a:pt x="247" y="115"/>
                    </a:lnTo>
                    <a:lnTo>
                      <a:pt x="223" y="107"/>
                    </a:lnTo>
                    <a:lnTo>
                      <a:pt x="199" y="99"/>
                    </a:lnTo>
                    <a:lnTo>
                      <a:pt x="175" y="89"/>
                    </a:lnTo>
                    <a:lnTo>
                      <a:pt x="128" y="67"/>
                    </a:lnTo>
                    <a:lnTo>
                      <a:pt x="83" y="45"/>
                    </a:lnTo>
                    <a:lnTo>
                      <a:pt x="39" y="22"/>
                    </a:lnTo>
                    <a:lnTo>
                      <a:pt x="0" y="0"/>
                    </a:lnTo>
                    <a:lnTo>
                      <a:pt x="48" y="6"/>
                    </a:lnTo>
                    <a:lnTo>
                      <a:pt x="98" y="11"/>
                    </a:lnTo>
                    <a:lnTo>
                      <a:pt x="122" y="16"/>
                    </a:lnTo>
                    <a:lnTo>
                      <a:pt x="147" y="21"/>
                    </a:lnTo>
                    <a:lnTo>
                      <a:pt x="170" y="26"/>
                    </a:lnTo>
                    <a:lnTo>
                      <a:pt x="194" y="33"/>
                    </a:lnTo>
                    <a:lnTo>
                      <a:pt x="217" y="40"/>
                    </a:lnTo>
                    <a:lnTo>
                      <a:pt x="240" y="49"/>
                    </a:lnTo>
                    <a:lnTo>
                      <a:pt x="262" y="59"/>
                    </a:lnTo>
                    <a:lnTo>
                      <a:pt x="283" y="70"/>
                    </a:lnTo>
                    <a:lnTo>
                      <a:pt x="303" y="83"/>
                    </a:lnTo>
                    <a:lnTo>
                      <a:pt x="323" y="97"/>
                    </a:lnTo>
                    <a:lnTo>
                      <a:pt x="341" y="112"/>
                    </a:lnTo>
                    <a:lnTo>
                      <a:pt x="358"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6" name="Freeform 147">
                <a:extLst>
                  <a:ext uri="{FF2B5EF4-FFF2-40B4-BE49-F238E27FC236}">
                    <a16:creationId xmlns:a16="http://schemas.microsoft.com/office/drawing/2014/main" id="{C2FA956E-F1E4-4FF7-8A0E-C2CFF463BD21}"/>
                  </a:ext>
                </a:extLst>
              </p:cNvPr>
              <p:cNvSpPr>
                <a:spLocks/>
              </p:cNvSpPr>
              <p:nvPr/>
            </p:nvSpPr>
            <p:spPr bwMode="auto">
              <a:xfrm>
                <a:off x="4101" y="3006"/>
                <a:ext cx="72" cy="0"/>
              </a:xfrm>
              <a:custGeom>
                <a:avLst/>
                <a:gdLst>
                  <a:gd name="T0" fmla="*/ 0 w 508"/>
                  <a:gd name="T1" fmla="*/ 0 w 508"/>
                  <a:gd name="T2" fmla="*/ 0 w 508"/>
                  <a:gd name="T3" fmla="*/ 0 60000 65536"/>
                  <a:gd name="T4" fmla="*/ 0 60000 65536"/>
                  <a:gd name="T5" fmla="*/ 0 60000 65536"/>
                </a:gdLst>
                <a:ahLst/>
                <a:cxnLst>
                  <a:cxn ang="T3">
                    <a:pos x="T0" y="0"/>
                  </a:cxn>
                  <a:cxn ang="T4">
                    <a:pos x="T1" y="0"/>
                  </a:cxn>
                  <a:cxn ang="T5">
                    <a:pos x="T2" y="0"/>
                  </a:cxn>
                </a:cxnLst>
                <a:rect l="0" t="0" r="r" b="b"/>
                <a:pathLst>
                  <a:path w="508">
                    <a:moveTo>
                      <a:pt x="0" y="0"/>
                    </a:moveTo>
                    <a:lnTo>
                      <a:pt x="50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7" name="Freeform 148">
                <a:extLst>
                  <a:ext uri="{FF2B5EF4-FFF2-40B4-BE49-F238E27FC236}">
                    <a16:creationId xmlns:a16="http://schemas.microsoft.com/office/drawing/2014/main" id="{6DFB4814-82CA-4A87-B786-BCD039749BE0}"/>
                  </a:ext>
                </a:extLst>
              </p:cNvPr>
              <p:cNvSpPr>
                <a:spLocks/>
              </p:cNvSpPr>
              <p:nvPr/>
            </p:nvSpPr>
            <p:spPr bwMode="auto">
              <a:xfrm>
                <a:off x="4515" y="3008"/>
                <a:ext cx="10" cy="4"/>
              </a:xfrm>
              <a:custGeom>
                <a:avLst/>
                <a:gdLst>
                  <a:gd name="T0" fmla="*/ 0 w 70"/>
                  <a:gd name="T1" fmla="*/ 0 h 43"/>
                  <a:gd name="T2" fmla="*/ 0 w 70"/>
                  <a:gd name="T3" fmla="*/ 0 h 43"/>
                  <a:gd name="T4" fmla="*/ 0 w 70"/>
                  <a:gd name="T5" fmla="*/ 0 h 43"/>
                  <a:gd name="T6" fmla="*/ 0 w 70"/>
                  <a:gd name="T7" fmla="*/ 0 h 43"/>
                  <a:gd name="T8" fmla="*/ 0 w 70"/>
                  <a:gd name="T9" fmla="*/ 0 h 43"/>
                  <a:gd name="T10" fmla="*/ 0 w 70"/>
                  <a:gd name="T11" fmla="*/ 0 h 43"/>
                  <a:gd name="T12" fmla="*/ 0 w 70"/>
                  <a:gd name="T13" fmla="*/ 0 h 43"/>
                  <a:gd name="T14" fmla="*/ 0 w 70"/>
                  <a:gd name="T15" fmla="*/ 0 h 43"/>
                  <a:gd name="T16" fmla="*/ 0 w 70"/>
                  <a:gd name="T17" fmla="*/ 0 h 43"/>
                  <a:gd name="T18" fmla="*/ 0 w 70"/>
                  <a:gd name="T19" fmla="*/ 0 h 43"/>
                  <a:gd name="T20" fmla="*/ 0 w 70"/>
                  <a:gd name="T21" fmla="*/ 0 h 43"/>
                  <a:gd name="T22" fmla="*/ 0 w 70"/>
                  <a:gd name="T23" fmla="*/ 0 h 43"/>
                  <a:gd name="T24" fmla="*/ 0 w 70"/>
                  <a:gd name="T25" fmla="*/ 0 h 43"/>
                  <a:gd name="T26" fmla="*/ 0 w 70"/>
                  <a:gd name="T27" fmla="*/ 0 h 43"/>
                  <a:gd name="T28" fmla="*/ 0 w 70"/>
                  <a:gd name="T29" fmla="*/ 0 h 43"/>
                  <a:gd name="T30" fmla="*/ 0 w 70"/>
                  <a:gd name="T31" fmla="*/ 0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43">
                    <a:moveTo>
                      <a:pt x="70" y="22"/>
                    </a:moveTo>
                    <a:lnTo>
                      <a:pt x="70" y="43"/>
                    </a:lnTo>
                    <a:lnTo>
                      <a:pt x="0" y="43"/>
                    </a:lnTo>
                    <a:lnTo>
                      <a:pt x="0" y="0"/>
                    </a:lnTo>
                    <a:lnTo>
                      <a:pt x="4" y="2"/>
                    </a:lnTo>
                    <a:lnTo>
                      <a:pt x="8" y="3"/>
                    </a:lnTo>
                    <a:lnTo>
                      <a:pt x="13" y="4"/>
                    </a:lnTo>
                    <a:lnTo>
                      <a:pt x="18" y="4"/>
                    </a:lnTo>
                    <a:lnTo>
                      <a:pt x="28" y="4"/>
                    </a:lnTo>
                    <a:lnTo>
                      <a:pt x="39" y="3"/>
                    </a:lnTo>
                    <a:lnTo>
                      <a:pt x="49" y="4"/>
                    </a:lnTo>
                    <a:lnTo>
                      <a:pt x="58" y="6"/>
                    </a:lnTo>
                    <a:lnTo>
                      <a:pt x="62" y="9"/>
                    </a:lnTo>
                    <a:lnTo>
                      <a:pt x="65" y="12"/>
                    </a:lnTo>
                    <a:lnTo>
                      <a:pt x="68" y="17"/>
                    </a:lnTo>
                    <a:lnTo>
                      <a:pt x="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8" name="Freeform 149">
                <a:extLst>
                  <a:ext uri="{FF2B5EF4-FFF2-40B4-BE49-F238E27FC236}">
                    <a16:creationId xmlns:a16="http://schemas.microsoft.com/office/drawing/2014/main" id="{DF96BB18-EC53-4A47-BBA3-E5BA0E01B247}"/>
                  </a:ext>
                </a:extLst>
              </p:cNvPr>
              <p:cNvSpPr>
                <a:spLocks/>
              </p:cNvSpPr>
              <p:nvPr/>
            </p:nvSpPr>
            <p:spPr bwMode="auto">
              <a:xfrm>
                <a:off x="4799" y="3008"/>
                <a:ext cx="224" cy="168"/>
              </a:xfrm>
              <a:custGeom>
                <a:avLst/>
                <a:gdLst>
                  <a:gd name="T0" fmla="*/ 0 w 1568"/>
                  <a:gd name="T1" fmla="*/ 0 h 1844"/>
                  <a:gd name="T2" fmla="*/ 0 w 1568"/>
                  <a:gd name="T3" fmla="*/ 0 h 1844"/>
                  <a:gd name="T4" fmla="*/ 0 w 1568"/>
                  <a:gd name="T5" fmla="*/ 0 h 1844"/>
                  <a:gd name="T6" fmla="*/ 0 w 1568"/>
                  <a:gd name="T7" fmla="*/ 0 h 1844"/>
                  <a:gd name="T8" fmla="*/ 0 w 1568"/>
                  <a:gd name="T9" fmla="*/ 0 h 1844"/>
                  <a:gd name="T10" fmla="*/ 0 w 1568"/>
                  <a:gd name="T11" fmla="*/ 0 h 1844"/>
                  <a:gd name="T12" fmla="*/ 0 w 1568"/>
                  <a:gd name="T13" fmla="*/ 0 h 1844"/>
                  <a:gd name="T14" fmla="*/ 0 w 1568"/>
                  <a:gd name="T15" fmla="*/ 0 h 1844"/>
                  <a:gd name="T16" fmla="*/ 0 w 1568"/>
                  <a:gd name="T17" fmla="*/ 0 h 1844"/>
                  <a:gd name="T18" fmla="*/ 0 w 1568"/>
                  <a:gd name="T19" fmla="*/ 0 h 1844"/>
                  <a:gd name="T20" fmla="*/ 0 w 1568"/>
                  <a:gd name="T21" fmla="*/ 0 h 1844"/>
                  <a:gd name="T22" fmla="*/ 0 w 1568"/>
                  <a:gd name="T23" fmla="*/ 0 h 1844"/>
                  <a:gd name="T24" fmla="*/ 0 w 1568"/>
                  <a:gd name="T25" fmla="*/ 0 h 1844"/>
                  <a:gd name="T26" fmla="*/ 0 w 1568"/>
                  <a:gd name="T27" fmla="*/ 0 h 1844"/>
                  <a:gd name="T28" fmla="*/ 0 w 1568"/>
                  <a:gd name="T29" fmla="*/ 0 h 1844"/>
                  <a:gd name="T30" fmla="*/ 0 w 1568"/>
                  <a:gd name="T31" fmla="*/ 0 h 1844"/>
                  <a:gd name="T32" fmla="*/ 0 w 1568"/>
                  <a:gd name="T33" fmla="*/ 0 h 1844"/>
                  <a:gd name="T34" fmla="*/ 0 w 1568"/>
                  <a:gd name="T35" fmla="*/ 0 h 1844"/>
                  <a:gd name="T36" fmla="*/ 0 w 1568"/>
                  <a:gd name="T37" fmla="*/ 0 h 1844"/>
                  <a:gd name="T38" fmla="*/ 0 w 1568"/>
                  <a:gd name="T39" fmla="*/ 0 h 1844"/>
                  <a:gd name="T40" fmla="*/ 0 w 1568"/>
                  <a:gd name="T41" fmla="*/ 0 h 1844"/>
                  <a:gd name="T42" fmla="*/ 0 w 1568"/>
                  <a:gd name="T43" fmla="*/ 0 h 1844"/>
                  <a:gd name="T44" fmla="*/ 0 w 1568"/>
                  <a:gd name="T45" fmla="*/ 0 h 1844"/>
                  <a:gd name="T46" fmla="*/ 0 w 1568"/>
                  <a:gd name="T47" fmla="*/ 0 h 1844"/>
                  <a:gd name="T48" fmla="*/ 0 w 1568"/>
                  <a:gd name="T49" fmla="*/ 0 h 1844"/>
                  <a:gd name="T50" fmla="*/ 0 w 1568"/>
                  <a:gd name="T51" fmla="*/ 0 h 1844"/>
                  <a:gd name="T52" fmla="*/ 0 w 1568"/>
                  <a:gd name="T53" fmla="*/ 0 h 1844"/>
                  <a:gd name="T54" fmla="*/ 0 w 1568"/>
                  <a:gd name="T55" fmla="*/ 0 h 1844"/>
                  <a:gd name="T56" fmla="*/ 0 w 1568"/>
                  <a:gd name="T57" fmla="*/ 0 h 1844"/>
                  <a:gd name="T58" fmla="*/ 0 w 1568"/>
                  <a:gd name="T59" fmla="*/ 0 h 1844"/>
                  <a:gd name="T60" fmla="*/ 0 w 1568"/>
                  <a:gd name="T61" fmla="*/ 0 h 1844"/>
                  <a:gd name="T62" fmla="*/ 0 w 1568"/>
                  <a:gd name="T63" fmla="*/ 0 h 1844"/>
                  <a:gd name="T64" fmla="*/ 0 w 1568"/>
                  <a:gd name="T65" fmla="*/ 0 h 1844"/>
                  <a:gd name="T66" fmla="*/ 0 w 1568"/>
                  <a:gd name="T67" fmla="*/ 0 h 1844"/>
                  <a:gd name="T68" fmla="*/ 0 w 1568"/>
                  <a:gd name="T69" fmla="*/ 0 h 1844"/>
                  <a:gd name="T70" fmla="*/ 0 w 1568"/>
                  <a:gd name="T71" fmla="*/ 0 h 1844"/>
                  <a:gd name="T72" fmla="*/ 0 w 1568"/>
                  <a:gd name="T73" fmla="*/ 0 h 1844"/>
                  <a:gd name="T74" fmla="*/ 0 w 1568"/>
                  <a:gd name="T75" fmla="*/ 0 h 1844"/>
                  <a:gd name="T76" fmla="*/ 0 w 1568"/>
                  <a:gd name="T77" fmla="*/ 0 h 1844"/>
                  <a:gd name="T78" fmla="*/ 0 w 1568"/>
                  <a:gd name="T79" fmla="*/ 0 h 1844"/>
                  <a:gd name="T80" fmla="*/ 0 w 1568"/>
                  <a:gd name="T81" fmla="*/ 0 h 1844"/>
                  <a:gd name="T82" fmla="*/ 0 w 1568"/>
                  <a:gd name="T83" fmla="*/ 0 h 1844"/>
                  <a:gd name="T84" fmla="*/ 0 w 1568"/>
                  <a:gd name="T85" fmla="*/ 0 h 1844"/>
                  <a:gd name="T86" fmla="*/ 0 w 1568"/>
                  <a:gd name="T87" fmla="*/ 0 h 1844"/>
                  <a:gd name="T88" fmla="*/ 0 w 1568"/>
                  <a:gd name="T89" fmla="*/ 0 h 1844"/>
                  <a:gd name="T90" fmla="*/ 0 w 1568"/>
                  <a:gd name="T91" fmla="*/ 0 h 1844"/>
                  <a:gd name="T92" fmla="*/ 0 w 1568"/>
                  <a:gd name="T93" fmla="*/ 0 h 1844"/>
                  <a:gd name="T94" fmla="*/ 0 w 1568"/>
                  <a:gd name="T95" fmla="*/ 0 h 1844"/>
                  <a:gd name="T96" fmla="*/ 0 w 1568"/>
                  <a:gd name="T97" fmla="*/ 0 h 1844"/>
                  <a:gd name="T98" fmla="*/ 0 w 1568"/>
                  <a:gd name="T99" fmla="*/ 0 h 1844"/>
                  <a:gd name="T100" fmla="*/ 0 w 1568"/>
                  <a:gd name="T101" fmla="*/ 0 h 1844"/>
                  <a:gd name="T102" fmla="*/ 0 w 1568"/>
                  <a:gd name="T103" fmla="*/ 0 h 1844"/>
                  <a:gd name="T104" fmla="*/ 0 w 1568"/>
                  <a:gd name="T105" fmla="*/ 0 h 1844"/>
                  <a:gd name="T106" fmla="*/ 0 w 1568"/>
                  <a:gd name="T107" fmla="*/ 0 h 1844"/>
                  <a:gd name="T108" fmla="*/ 0 w 1568"/>
                  <a:gd name="T109" fmla="*/ 0 h 1844"/>
                  <a:gd name="T110" fmla="*/ 0 w 1568"/>
                  <a:gd name="T111" fmla="*/ 0 h 1844"/>
                  <a:gd name="T112" fmla="*/ 0 w 1568"/>
                  <a:gd name="T113" fmla="*/ 0 h 1844"/>
                  <a:gd name="T114" fmla="*/ 0 w 1568"/>
                  <a:gd name="T115" fmla="*/ 0 h 18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568" h="1844">
                    <a:moveTo>
                      <a:pt x="1079" y="365"/>
                    </a:moveTo>
                    <a:lnTo>
                      <a:pt x="1072" y="368"/>
                    </a:lnTo>
                    <a:lnTo>
                      <a:pt x="1065" y="370"/>
                    </a:lnTo>
                    <a:lnTo>
                      <a:pt x="1059" y="372"/>
                    </a:lnTo>
                    <a:lnTo>
                      <a:pt x="1052" y="372"/>
                    </a:lnTo>
                    <a:lnTo>
                      <a:pt x="1045" y="372"/>
                    </a:lnTo>
                    <a:lnTo>
                      <a:pt x="1039" y="371"/>
                    </a:lnTo>
                    <a:lnTo>
                      <a:pt x="1032" y="370"/>
                    </a:lnTo>
                    <a:lnTo>
                      <a:pt x="1024" y="368"/>
                    </a:lnTo>
                    <a:lnTo>
                      <a:pt x="1010" y="362"/>
                    </a:lnTo>
                    <a:lnTo>
                      <a:pt x="996" y="355"/>
                    </a:lnTo>
                    <a:lnTo>
                      <a:pt x="982" y="346"/>
                    </a:lnTo>
                    <a:lnTo>
                      <a:pt x="967" y="338"/>
                    </a:lnTo>
                    <a:lnTo>
                      <a:pt x="953" y="329"/>
                    </a:lnTo>
                    <a:lnTo>
                      <a:pt x="938" y="320"/>
                    </a:lnTo>
                    <a:lnTo>
                      <a:pt x="924" y="313"/>
                    </a:lnTo>
                    <a:lnTo>
                      <a:pt x="909" y="307"/>
                    </a:lnTo>
                    <a:lnTo>
                      <a:pt x="902" y="305"/>
                    </a:lnTo>
                    <a:lnTo>
                      <a:pt x="894" y="303"/>
                    </a:lnTo>
                    <a:lnTo>
                      <a:pt x="887" y="303"/>
                    </a:lnTo>
                    <a:lnTo>
                      <a:pt x="879" y="302"/>
                    </a:lnTo>
                    <a:lnTo>
                      <a:pt x="872" y="303"/>
                    </a:lnTo>
                    <a:lnTo>
                      <a:pt x="865" y="305"/>
                    </a:lnTo>
                    <a:lnTo>
                      <a:pt x="857" y="307"/>
                    </a:lnTo>
                    <a:lnTo>
                      <a:pt x="849" y="311"/>
                    </a:lnTo>
                    <a:lnTo>
                      <a:pt x="853" y="319"/>
                    </a:lnTo>
                    <a:lnTo>
                      <a:pt x="858" y="328"/>
                    </a:lnTo>
                    <a:lnTo>
                      <a:pt x="863" y="335"/>
                    </a:lnTo>
                    <a:lnTo>
                      <a:pt x="869" y="343"/>
                    </a:lnTo>
                    <a:lnTo>
                      <a:pt x="881" y="356"/>
                    </a:lnTo>
                    <a:lnTo>
                      <a:pt x="895" y="368"/>
                    </a:lnTo>
                    <a:lnTo>
                      <a:pt x="910" y="380"/>
                    </a:lnTo>
                    <a:lnTo>
                      <a:pt x="926" y="389"/>
                    </a:lnTo>
                    <a:lnTo>
                      <a:pt x="942" y="400"/>
                    </a:lnTo>
                    <a:lnTo>
                      <a:pt x="959" y="410"/>
                    </a:lnTo>
                    <a:lnTo>
                      <a:pt x="975" y="420"/>
                    </a:lnTo>
                    <a:lnTo>
                      <a:pt x="992" y="431"/>
                    </a:lnTo>
                    <a:lnTo>
                      <a:pt x="1007" y="442"/>
                    </a:lnTo>
                    <a:lnTo>
                      <a:pt x="1022" y="455"/>
                    </a:lnTo>
                    <a:lnTo>
                      <a:pt x="1029" y="462"/>
                    </a:lnTo>
                    <a:lnTo>
                      <a:pt x="1037" y="469"/>
                    </a:lnTo>
                    <a:lnTo>
                      <a:pt x="1044" y="477"/>
                    </a:lnTo>
                    <a:lnTo>
                      <a:pt x="1050" y="486"/>
                    </a:lnTo>
                    <a:lnTo>
                      <a:pt x="1055" y="494"/>
                    </a:lnTo>
                    <a:lnTo>
                      <a:pt x="1060" y="504"/>
                    </a:lnTo>
                    <a:lnTo>
                      <a:pt x="1065" y="514"/>
                    </a:lnTo>
                    <a:lnTo>
                      <a:pt x="1069" y="525"/>
                    </a:lnTo>
                    <a:lnTo>
                      <a:pt x="1059" y="551"/>
                    </a:lnTo>
                    <a:lnTo>
                      <a:pt x="1047" y="575"/>
                    </a:lnTo>
                    <a:lnTo>
                      <a:pt x="1035" y="599"/>
                    </a:lnTo>
                    <a:lnTo>
                      <a:pt x="1020" y="622"/>
                    </a:lnTo>
                    <a:lnTo>
                      <a:pt x="1005" y="643"/>
                    </a:lnTo>
                    <a:lnTo>
                      <a:pt x="989" y="664"/>
                    </a:lnTo>
                    <a:lnTo>
                      <a:pt x="973" y="685"/>
                    </a:lnTo>
                    <a:lnTo>
                      <a:pt x="955" y="704"/>
                    </a:lnTo>
                    <a:lnTo>
                      <a:pt x="936" y="722"/>
                    </a:lnTo>
                    <a:lnTo>
                      <a:pt x="917" y="741"/>
                    </a:lnTo>
                    <a:lnTo>
                      <a:pt x="897" y="758"/>
                    </a:lnTo>
                    <a:lnTo>
                      <a:pt x="877" y="774"/>
                    </a:lnTo>
                    <a:lnTo>
                      <a:pt x="856" y="790"/>
                    </a:lnTo>
                    <a:lnTo>
                      <a:pt x="833" y="807"/>
                    </a:lnTo>
                    <a:lnTo>
                      <a:pt x="811" y="821"/>
                    </a:lnTo>
                    <a:lnTo>
                      <a:pt x="789" y="835"/>
                    </a:lnTo>
                    <a:lnTo>
                      <a:pt x="580" y="749"/>
                    </a:lnTo>
                    <a:lnTo>
                      <a:pt x="584" y="768"/>
                    </a:lnTo>
                    <a:lnTo>
                      <a:pt x="589" y="786"/>
                    </a:lnTo>
                    <a:lnTo>
                      <a:pt x="595" y="804"/>
                    </a:lnTo>
                    <a:lnTo>
                      <a:pt x="602" y="823"/>
                    </a:lnTo>
                    <a:lnTo>
                      <a:pt x="609" y="841"/>
                    </a:lnTo>
                    <a:lnTo>
                      <a:pt x="617" y="860"/>
                    </a:lnTo>
                    <a:lnTo>
                      <a:pt x="626" y="878"/>
                    </a:lnTo>
                    <a:lnTo>
                      <a:pt x="635" y="896"/>
                    </a:lnTo>
                    <a:lnTo>
                      <a:pt x="645" y="915"/>
                    </a:lnTo>
                    <a:lnTo>
                      <a:pt x="656" y="932"/>
                    </a:lnTo>
                    <a:lnTo>
                      <a:pt x="667" y="950"/>
                    </a:lnTo>
                    <a:lnTo>
                      <a:pt x="680" y="968"/>
                    </a:lnTo>
                    <a:lnTo>
                      <a:pt x="692" y="986"/>
                    </a:lnTo>
                    <a:lnTo>
                      <a:pt x="705" y="1003"/>
                    </a:lnTo>
                    <a:lnTo>
                      <a:pt x="719" y="1021"/>
                    </a:lnTo>
                    <a:lnTo>
                      <a:pt x="732" y="1037"/>
                    </a:lnTo>
                    <a:lnTo>
                      <a:pt x="761" y="1070"/>
                    </a:lnTo>
                    <a:lnTo>
                      <a:pt x="791" y="1102"/>
                    </a:lnTo>
                    <a:lnTo>
                      <a:pt x="822" y="1132"/>
                    </a:lnTo>
                    <a:lnTo>
                      <a:pt x="855" y="1161"/>
                    </a:lnTo>
                    <a:lnTo>
                      <a:pt x="888" y="1187"/>
                    </a:lnTo>
                    <a:lnTo>
                      <a:pt x="921" y="1212"/>
                    </a:lnTo>
                    <a:lnTo>
                      <a:pt x="938" y="1223"/>
                    </a:lnTo>
                    <a:lnTo>
                      <a:pt x="955" y="1234"/>
                    </a:lnTo>
                    <a:lnTo>
                      <a:pt x="972" y="1243"/>
                    </a:lnTo>
                    <a:lnTo>
                      <a:pt x="988" y="1253"/>
                    </a:lnTo>
                    <a:lnTo>
                      <a:pt x="991" y="1244"/>
                    </a:lnTo>
                    <a:lnTo>
                      <a:pt x="992" y="1236"/>
                    </a:lnTo>
                    <a:lnTo>
                      <a:pt x="993" y="1228"/>
                    </a:lnTo>
                    <a:lnTo>
                      <a:pt x="992" y="1220"/>
                    </a:lnTo>
                    <a:lnTo>
                      <a:pt x="991" y="1213"/>
                    </a:lnTo>
                    <a:lnTo>
                      <a:pt x="989" y="1205"/>
                    </a:lnTo>
                    <a:lnTo>
                      <a:pt x="987" y="1199"/>
                    </a:lnTo>
                    <a:lnTo>
                      <a:pt x="984" y="1191"/>
                    </a:lnTo>
                    <a:lnTo>
                      <a:pt x="977" y="1180"/>
                    </a:lnTo>
                    <a:lnTo>
                      <a:pt x="968" y="1167"/>
                    </a:lnTo>
                    <a:lnTo>
                      <a:pt x="958" y="1155"/>
                    </a:lnTo>
                    <a:lnTo>
                      <a:pt x="947" y="1142"/>
                    </a:lnTo>
                    <a:lnTo>
                      <a:pt x="937" y="1129"/>
                    </a:lnTo>
                    <a:lnTo>
                      <a:pt x="927" y="1116"/>
                    </a:lnTo>
                    <a:lnTo>
                      <a:pt x="917" y="1102"/>
                    </a:lnTo>
                    <a:lnTo>
                      <a:pt x="909" y="1085"/>
                    </a:lnTo>
                    <a:lnTo>
                      <a:pt x="905" y="1078"/>
                    </a:lnTo>
                    <a:lnTo>
                      <a:pt x="903" y="1069"/>
                    </a:lnTo>
                    <a:lnTo>
                      <a:pt x="900" y="1060"/>
                    </a:lnTo>
                    <a:lnTo>
                      <a:pt x="899" y="1050"/>
                    </a:lnTo>
                    <a:lnTo>
                      <a:pt x="898" y="1040"/>
                    </a:lnTo>
                    <a:lnTo>
                      <a:pt x="897" y="1029"/>
                    </a:lnTo>
                    <a:lnTo>
                      <a:pt x="898" y="1018"/>
                    </a:lnTo>
                    <a:lnTo>
                      <a:pt x="899" y="1007"/>
                    </a:lnTo>
                    <a:lnTo>
                      <a:pt x="912" y="1001"/>
                    </a:lnTo>
                    <a:lnTo>
                      <a:pt x="924" y="994"/>
                    </a:lnTo>
                    <a:lnTo>
                      <a:pt x="936" y="986"/>
                    </a:lnTo>
                    <a:lnTo>
                      <a:pt x="948" y="976"/>
                    </a:lnTo>
                    <a:lnTo>
                      <a:pt x="960" y="967"/>
                    </a:lnTo>
                    <a:lnTo>
                      <a:pt x="971" y="955"/>
                    </a:lnTo>
                    <a:lnTo>
                      <a:pt x="982" y="943"/>
                    </a:lnTo>
                    <a:lnTo>
                      <a:pt x="993" y="931"/>
                    </a:lnTo>
                    <a:lnTo>
                      <a:pt x="1037" y="879"/>
                    </a:lnTo>
                    <a:lnTo>
                      <a:pt x="1080" y="827"/>
                    </a:lnTo>
                    <a:lnTo>
                      <a:pt x="1091" y="815"/>
                    </a:lnTo>
                    <a:lnTo>
                      <a:pt x="1102" y="804"/>
                    </a:lnTo>
                    <a:lnTo>
                      <a:pt x="1113" y="795"/>
                    </a:lnTo>
                    <a:lnTo>
                      <a:pt x="1125" y="785"/>
                    </a:lnTo>
                    <a:lnTo>
                      <a:pt x="1137" y="776"/>
                    </a:lnTo>
                    <a:lnTo>
                      <a:pt x="1149" y="770"/>
                    </a:lnTo>
                    <a:lnTo>
                      <a:pt x="1162" y="765"/>
                    </a:lnTo>
                    <a:lnTo>
                      <a:pt x="1175" y="760"/>
                    </a:lnTo>
                    <a:lnTo>
                      <a:pt x="1188" y="757"/>
                    </a:lnTo>
                    <a:lnTo>
                      <a:pt x="1202" y="756"/>
                    </a:lnTo>
                    <a:lnTo>
                      <a:pt x="1217" y="757"/>
                    </a:lnTo>
                    <a:lnTo>
                      <a:pt x="1232" y="759"/>
                    </a:lnTo>
                    <a:lnTo>
                      <a:pt x="1247" y="765"/>
                    </a:lnTo>
                    <a:lnTo>
                      <a:pt x="1264" y="771"/>
                    </a:lnTo>
                    <a:lnTo>
                      <a:pt x="1280" y="781"/>
                    </a:lnTo>
                    <a:lnTo>
                      <a:pt x="1298" y="793"/>
                    </a:lnTo>
                    <a:lnTo>
                      <a:pt x="1325" y="823"/>
                    </a:lnTo>
                    <a:lnTo>
                      <a:pt x="1352" y="853"/>
                    </a:lnTo>
                    <a:lnTo>
                      <a:pt x="1378" y="884"/>
                    </a:lnTo>
                    <a:lnTo>
                      <a:pt x="1404" y="916"/>
                    </a:lnTo>
                    <a:lnTo>
                      <a:pt x="1428" y="947"/>
                    </a:lnTo>
                    <a:lnTo>
                      <a:pt x="1451" y="980"/>
                    </a:lnTo>
                    <a:lnTo>
                      <a:pt x="1472" y="1013"/>
                    </a:lnTo>
                    <a:lnTo>
                      <a:pt x="1492" y="1047"/>
                    </a:lnTo>
                    <a:lnTo>
                      <a:pt x="1501" y="1064"/>
                    </a:lnTo>
                    <a:lnTo>
                      <a:pt x="1509" y="1081"/>
                    </a:lnTo>
                    <a:lnTo>
                      <a:pt x="1517" y="1098"/>
                    </a:lnTo>
                    <a:lnTo>
                      <a:pt x="1525" y="1117"/>
                    </a:lnTo>
                    <a:lnTo>
                      <a:pt x="1532" y="1135"/>
                    </a:lnTo>
                    <a:lnTo>
                      <a:pt x="1538" y="1153"/>
                    </a:lnTo>
                    <a:lnTo>
                      <a:pt x="1544" y="1171"/>
                    </a:lnTo>
                    <a:lnTo>
                      <a:pt x="1549" y="1190"/>
                    </a:lnTo>
                    <a:lnTo>
                      <a:pt x="1554" y="1209"/>
                    </a:lnTo>
                    <a:lnTo>
                      <a:pt x="1559" y="1228"/>
                    </a:lnTo>
                    <a:lnTo>
                      <a:pt x="1562" y="1248"/>
                    </a:lnTo>
                    <a:lnTo>
                      <a:pt x="1564" y="1267"/>
                    </a:lnTo>
                    <a:lnTo>
                      <a:pt x="1566" y="1288"/>
                    </a:lnTo>
                    <a:lnTo>
                      <a:pt x="1567" y="1308"/>
                    </a:lnTo>
                    <a:lnTo>
                      <a:pt x="1568" y="1329"/>
                    </a:lnTo>
                    <a:lnTo>
                      <a:pt x="1567" y="1349"/>
                    </a:lnTo>
                    <a:lnTo>
                      <a:pt x="1560" y="1384"/>
                    </a:lnTo>
                    <a:lnTo>
                      <a:pt x="1551" y="1417"/>
                    </a:lnTo>
                    <a:lnTo>
                      <a:pt x="1541" y="1451"/>
                    </a:lnTo>
                    <a:lnTo>
                      <a:pt x="1529" y="1484"/>
                    </a:lnTo>
                    <a:lnTo>
                      <a:pt x="1515" y="1517"/>
                    </a:lnTo>
                    <a:lnTo>
                      <a:pt x="1500" y="1548"/>
                    </a:lnTo>
                    <a:lnTo>
                      <a:pt x="1492" y="1563"/>
                    </a:lnTo>
                    <a:lnTo>
                      <a:pt x="1483" y="1578"/>
                    </a:lnTo>
                    <a:lnTo>
                      <a:pt x="1474" y="1593"/>
                    </a:lnTo>
                    <a:lnTo>
                      <a:pt x="1464" y="1607"/>
                    </a:lnTo>
                    <a:lnTo>
                      <a:pt x="1454" y="1622"/>
                    </a:lnTo>
                    <a:lnTo>
                      <a:pt x="1444" y="1636"/>
                    </a:lnTo>
                    <a:lnTo>
                      <a:pt x="1433" y="1649"/>
                    </a:lnTo>
                    <a:lnTo>
                      <a:pt x="1422" y="1662"/>
                    </a:lnTo>
                    <a:lnTo>
                      <a:pt x="1411" y="1675"/>
                    </a:lnTo>
                    <a:lnTo>
                      <a:pt x="1399" y="1686"/>
                    </a:lnTo>
                    <a:lnTo>
                      <a:pt x="1386" y="1698"/>
                    </a:lnTo>
                    <a:lnTo>
                      <a:pt x="1373" y="1709"/>
                    </a:lnTo>
                    <a:lnTo>
                      <a:pt x="1360" y="1720"/>
                    </a:lnTo>
                    <a:lnTo>
                      <a:pt x="1346" y="1730"/>
                    </a:lnTo>
                    <a:lnTo>
                      <a:pt x="1332" y="1739"/>
                    </a:lnTo>
                    <a:lnTo>
                      <a:pt x="1318" y="1748"/>
                    </a:lnTo>
                    <a:lnTo>
                      <a:pt x="1304" y="1757"/>
                    </a:lnTo>
                    <a:lnTo>
                      <a:pt x="1289" y="1764"/>
                    </a:lnTo>
                    <a:lnTo>
                      <a:pt x="1273" y="1771"/>
                    </a:lnTo>
                    <a:lnTo>
                      <a:pt x="1258" y="1777"/>
                    </a:lnTo>
                    <a:lnTo>
                      <a:pt x="1245" y="1786"/>
                    </a:lnTo>
                    <a:lnTo>
                      <a:pt x="1231" y="1794"/>
                    </a:lnTo>
                    <a:lnTo>
                      <a:pt x="1217" y="1802"/>
                    </a:lnTo>
                    <a:lnTo>
                      <a:pt x="1201" y="1809"/>
                    </a:lnTo>
                    <a:lnTo>
                      <a:pt x="1186" y="1815"/>
                    </a:lnTo>
                    <a:lnTo>
                      <a:pt x="1171" y="1820"/>
                    </a:lnTo>
                    <a:lnTo>
                      <a:pt x="1155" y="1825"/>
                    </a:lnTo>
                    <a:lnTo>
                      <a:pt x="1139" y="1829"/>
                    </a:lnTo>
                    <a:lnTo>
                      <a:pt x="1122" y="1833"/>
                    </a:lnTo>
                    <a:lnTo>
                      <a:pt x="1106" y="1836"/>
                    </a:lnTo>
                    <a:lnTo>
                      <a:pt x="1089" y="1839"/>
                    </a:lnTo>
                    <a:lnTo>
                      <a:pt x="1072" y="1841"/>
                    </a:lnTo>
                    <a:lnTo>
                      <a:pt x="1038" y="1843"/>
                    </a:lnTo>
                    <a:lnTo>
                      <a:pt x="1002" y="1844"/>
                    </a:lnTo>
                    <a:lnTo>
                      <a:pt x="967" y="1843"/>
                    </a:lnTo>
                    <a:lnTo>
                      <a:pt x="932" y="1841"/>
                    </a:lnTo>
                    <a:lnTo>
                      <a:pt x="898" y="1838"/>
                    </a:lnTo>
                    <a:lnTo>
                      <a:pt x="864" y="1831"/>
                    </a:lnTo>
                    <a:lnTo>
                      <a:pt x="831" y="1825"/>
                    </a:lnTo>
                    <a:lnTo>
                      <a:pt x="799" y="1817"/>
                    </a:lnTo>
                    <a:lnTo>
                      <a:pt x="768" y="1809"/>
                    </a:lnTo>
                    <a:lnTo>
                      <a:pt x="740" y="1799"/>
                    </a:lnTo>
                    <a:lnTo>
                      <a:pt x="704" y="1775"/>
                    </a:lnTo>
                    <a:lnTo>
                      <a:pt x="668" y="1751"/>
                    </a:lnTo>
                    <a:lnTo>
                      <a:pt x="633" y="1725"/>
                    </a:lnTo>
                    <a:lnTo>
                      <a:pt x="597" y="1698"/>
                    </a:lnTo>
                    <a:lnTo>
                      <a:pt x="562" y="1671"/>
                    </a:lnTo>
                    <a:lnTo>
                      <a:pt x="528" y="1643"/>
                    </a:lnTo>
                    <a:lnTo>
                      <a:pt x="493" y="1614"/>
                    </a:lnTo>
                    <a:lnTo>
                      <a:pt x="459" y="1584"/>
                    </a:lnTo>
                    <a:lnTo>
                      <a:pt x="425" y="1552"/>
                    </a:lnTo>
                    <a:lnTo>
                      <a:pt x="393" y="1520"/>
                    </a:lnTo>
                    <a:lnTo>
                      <a:pt x="361" y="1488"/>
                    </a:lnTo>
                    <a:lnTo>
                      <a:pt x="330" y="1454"/>
                    </a:lnTo>
                    <a:lnTo>
                      <a:pt x="299" y="1419"/>
                    </a:lnTo>
                    <a:lnTo>
                      <a:pt x="269" y="1384"/>
                    </a:lnTo>
                    <a:lnTo>
                      <a:pt x="241" y="1347"/>
                    </a:lnTo>
                    <a:lnTo>
                      <a:pt x="214" y="1310"/>
                    </a:lnTo>
                    <a:lnTo>
                      <a:pt x="188" y="1272"/>
                    </a:lnTo>
                    <a:lnTo>
                      <a:pt x="164" y="1235"/>
                    </a:lnTo>
                    <a:lnTo>
                      <a:pt x="139" y="1195"/>
                    </a:lnTo>
                    <a:lnTo>
                      <a:pt x="118" y="1155"/>
                    </a:lnTo>
                    <a:lnTo>
                      <a:pt x="98" y="1114"/>
                    </a:lnTo>
                    <a:lnTo>
                      <a:pt x="79" y="1073"/>
                    </a:lnTo>
                    <a:lnTo>
                      <a:pt x="62" y="1030"/>
                    </a:lnTo>
                    <a:lnTo>
                      <a:pt x="47" y="987"/>
                    </a:lnTo>
                    <a:lnTo>
                      <a:pt x="34" y="944"/>
                    </a:lnTo>
                    <a:lnTo>
                      <a:pt x="23" y="900"/>
                    </a:lnTo>
                    <a:lnTo>
                      <a:pt x="14" y="855"/>
                    </a:lnTo>
                    <a:lnTo>
                      <a:pt x="7" y="809"/>
                    </a:lnTo>
                    <a:lnTo>
                      <a:pt x="2" y="763"/>
                    </a:lnTo>
                    <a:lnTo>
                      <a:pt x="0" y="716"/>
                    </a:lnTo>
                    <a:lnTo>
                      <a:pt x="0" y="669"/>
                    </a:lnTo>
                    <a:lnTo>
                      <a:pt x="3" y="621"/>
                    </a:lnTo>
                    <a:lnTo>
                      <a:pt x="9" y="588"/>
                    </a:lnTo>
                    <a:lnTo>
                      <a:pt x="17" y="556"/>
                    </a:lnTo>
                    <a:lnTo>
                      <a:pt x="27" y="522"/>
                    </a:lnTo>
                    <a:lnTo>
                      <a:pt x="38" y="490"/>
                    </a:lnTo>
                    <a:lnTo>
                      <a:pt x="51" y="458"/>
                    </a:lnTo>
                    <a:lnTo>
                      <a:pt x="66" y="425"/>
                    </a:lnTo>
                    <a:lnTo>
                      <a:pt x="74" y="410"/>
                    </a:lnTo>
                    <a:lnTo>
                      <a:pt x="82" y="395"/>
                    </a:lnTo>
                    <a:lnTo>
                      <a:pt x="91" y="380"/>
                    </a:lnTo>
                    <a:lnTo>
                      <a:pt x="100" y="366"/>
                    </a:lnTo>
                    <a:lnTo>
                      <a:pt x="110" y="352"/>
                    </a:lnTo>
                    <a:lnTo>
                      <a:pt x="120" y="338"/>
                    </a:lnTo>
                    <a:lnTo>
                      <a:pt x="131" y="325"/>
                    </a:lnTo>
                    <a:lnTo>
                      <a:pt x="142" y="312"/>
                    </a:lnTo>
                    <a:lnTo>
                      <a:pt x="154" y="300"/>
                    </a:lnTo>
                    <a:lnTo>
                      <a:pt x="166" y="289"/>
                    </a:lnTo>
                    <a:lnTo>
                      <a:pt x="179" y="277"/>
                    </a:lnTo>
                    <a:lnTo>
                      <a:pt x="192" y="267"/>
                    </a:lnTo>
                    <a:lnTo>
                      <a:pt x="205" y="258"/>
                    </a:lnTo>
                    <a:lnTo>
                      <a:pt x="219" y="249"/>
                    </a:lnTo>
                    <a:lnTo>
                      <a:pt x="233" y="241"/>
                    </a:lnTo>
                    <a:lnTo>
                      <a:pt x="247" y="234"/>
                    </a:lnTo>
                    <a:lnTo>
                      <a:pt x="263" y="227"/>
                    </a:lnTo>
                    <a:lnTo>
                      <a:pt x="278" y="222"/>
                    </a:lnTo>
                    <a:lnTo>
                      <a:pt x="294" y="218"/>
                    </a:lnTo>
                    <a:lnTo>
                      <a:pt x="311" y="214"/>
                    </a:lnTo>
                    <a:lnTo>
                      <a:pt x="630" y="193"/>
                    </a:lnTo>
                    <a:lnTo>
                      <a:pt x="271" y="22"/>
                    </a:lnTo>
                    <a:lnTo>
                      <a:pt x="291" y="0"/>
                    </a:lnTo>
                    <a:lnTo>
                      <a:pt x="319" y="4"/>
                    </a:lnTo>
                    <a:lnTo>
                      <a:pt x="347" y="8"/>
                    </a:lnTo>
                    <a:lnTo>
                      <a:pt x="374" y="13"/>
                    </a:lnTo>
                    <a:lnTo>
                      <a:pt x="401" y="19"/>
                    </a:lnTo>
                    <a:lnTo>
                      <a:pt x="427" y="25"/>
                    </a:lnTo>
                    <a:lnTo>
                      <a:pt x="453" y="33"/>
                    </a:lnTo>
                    <a:lnTo>
                      <a:pt x="479" y="40"/>
                    </a:lnTo>
                    <a:lnTo>
                      <a:pt x="506" y="49"/>
                    </a:lnTo>
                    <a:lnTo>
                      <a:pt x="531" y="59"/>
                    </a:lnTo>
                    <a:lnTo>
                      <a:pt x="556" y="69"/>
                    </a:lnTo>
                    <a:lnTo>
                      <a:pt x="581" y="79"/>
                    </a:lnTo>
                    <a:lnTo>
                      <a:pt x="606" y="90"/>
                    </a:lnTo>
                    <a:lnTo>
                      <a:pt x="655" y="113"/>
                    </a:lnTo>
                    <a:lnTo>
                      <a:pt x="704" y="138"/>
                    </a:lnTo>
                    <a:lnTo>
                      <a:pt x="751" y="165"/>
                    </a:lnTo>
                    <a:lnTo>
                      <a:pt x="798" y="192"/>
                    </a:lnTo>
                    <a:lnTo>
                      <a:pt x="845" y="220"/>
                    </a:lnTo>
                    <a:lnTo>
                      <a:pt x="893" y="249"/>
                    </a:lnTo>
                    <a:lnTo>
                      <a:pt x="985" y="307"/>
                    </a:lnTo>
                    <a:lnTo>
                      <a:pt x="1079" y="3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9" name="Freeform 150">
                <a:extLst>
                  <a:ext uri="{FF2B5EF4-FFF2-40B4-BE49-F238E27FC236}">
                    <a16:creationId xmlns:a16="http://schemas.microsoft.com/office/drawing/2014/main" id="{312D3942-D629-4FDD-A3AD-3ADDE0C5A108}"/>
                  </a:ext>
                </a:extLst>
              </p:cNvPr>
              <p:cNvSpPr>
                <a:spLocks/>
              </p:cNvSpPr>
              <p:nvPr/>
            </p:nvSpPr>
            <p:spPr bwMode="auto">
              <a:xfrm>
                <a:off x="3842" y="3010"/>
                <a:ext cx="47" cy="63"/>
              </a:xfrm>
              <a:custGeom>
                <a:avLst/>
                <a:gdLst>
                  <a:gd name="T0" fmla="*/ 0 w 329"/>
                  <a:gd name="T1" fmla="*/ 0 h 695"/>
                  <a:gd name="T2" fmla="*/ 0 w 329"/>
                  <a:gd name="T3" fmla="*/ 0 h 695"/>
                  <a:gd name="T4" fmla="*/ 0 w 329"/>
                  <a:gd name="T5" fmla="*/ 0 h 695"/>
                  <a:gd name="T6" fmla="*/ 0 w 329"/>
                  <a:gd name="T7" fmla="*/ 0 h 695"/>
                  <a:gd name="T8" fmla="*/ 0 w 329"/>
                  <a:gd name="T9" fmla="*/ 0 h 695"/>
                  <a:gd name="T10" fmla="*/ 0 w 329"/>
                  <a:gd name="T11" fmla="*/ 0 h 695"/>
                  <a:gd name="T12" fmla="*/ 0 w 329"/>
                  <a:gd name="T13" fmla="*/ 0 h 695"/>
                  <a:gd name="T14" fmla="*/ 0 w 329"/>
                  <a:gd name="T15" fmla="*/ 0 h 695"/>
                  <a:gd name="T16" fmla="*/ 0 w 329"/>
                  <a:gd name="T17" fmla="*/ 0 h 695"/>
                  <a:gd name="T18" fmla="*/ 0 w 329"/>
                  <a:gd name="T19" fmla="*/ 0 h 695"/>
                  <a:gd name="T20" fmla="*/ 0 w 329"/>
                  <a:gd name="T21" fmla="*/ 0 h 695"/>
                  <a:gd name="T22" fmla="*/ 0 w 329"/>
                  <a:gd name="T23" fmla="*/ 0 h 695"/>
                  <a:gd name="T24" fmla="*/ 0 w 329"/>
                  <a:gd name="T25" fmla="*/ 0 h 695"/>
                  <a:gd name="T26" fmla="*/ 0 w 329"/>
                  <a:gd name="T27" fmla="*/ 0 h 695"/>
                  <a:gd name="T28" fmla="*/ 0 w 329"/>
                  <a:gd name="T29" fmla="*/ 0 h 695"/>
                  <a:gd name="T30" fmla="*/ 0 w 329"/>
                  <a:gd name="T31" fmla="*/ 0 h 695"/>
                  <a:gd name="T32" fmla="*/ 0 w 329"/>
                  <a:gd name="T33" fmla="*/ 0 h 695"/>
                  <a:gd name="T34" fmla="*/ 0 w 329"/>
                  <a:gd name="T35" fmla="*/ 0 h 695"/>
                  <a:gd name="T36" fmla="*/ 0 w 329"/>
                  <a:gd name="T37" fmla="*/ 0 h 695"/>
                  <a:gd name="T38" fmla="*/ 0 w 329"/>
                  <a:gd name="T39" fmla="*/ 0 h 695"/>
                  <a:gd name="T40" fmla="*/ 0 w 329"/>
                  <a:gd name="T41" fmla="*/ 0 h 695"/>
                  <a:gd name="T42" fmla="*/ 0 w 329"/>
                  <a:gd name="T43" fmla="*/ 0 h 695"/>
                  <a:gd name="T44" fmla="*/ 0 w 329"/>
                  <a:gd name="T45" fmla="*/ 0 h 695"/>
                  <a:gd name="T46" fmla="*/ 0 w 329"/>
                  <a:gd name="T47" fmla="*/ 0 h 695"/>
                  <a:gd name="T48" fmla="*/ 0 w 329"/>
                  <a:gd name="T49" fmla="*/ 0 h 695"/>
                  <a:gd name="T50" fmla="*/ 0 w 329"/>
                  <a:gd name="T51" fmla="*/ 0 h 695"/>
                  <a:gd name="T52" fmla="*/ 0 w 329"/>
                  <a:gd name="T53" fmla="*/ 0 h 695"/>
                  <a:gd name="T54" fmla="*/ 0 w 329"/>
                  <a:gd name="T55" fmla="*/ 0 h 695"/>
                  <a:gd name="T56" fmla="*/ 0 w 329"/>
                  <a:gd name="T57" fmla="*/ 0 h 695"/>
                  <a:gd name="T58" fmla="*/ 0 w 329"/>
                  <a:gd name="T59" fmla="*/ 0 h 695"/>
                  <a:gd name="T60" fmla="*/ 0 w 329"/>
                  <a:gd name="T61" fmla="*/ 0 h 695"/>
                  <a:gd name="T62" fmla="*/ 0 w 329"/>
                  <a:gd name="T63" fmla="*/ 0 h 695"/>
                  <a:gd name="T64" fmla="*/ 0 w 329"/>
                  <a:gd name="T65" fmla="*/ 0 h 695"/>
                  <a:gd name="T66" fmla="*/ 0 w 329"/>
                  <a:gd name="T67" fmla="*/ 0 h 6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9" h="695">
                    <a:moveTo>
                      <a:pt x="329" y="0"/>
                    </a:moveTo>
                    <a:lnTo>
                      <a:pt x="327" y="22"/>
                    </a:lnTo>
                    <a:lnTo>
                      <a:pt x="324" y="43"/>
                    </a:lnTo>
                    <a:lnTo>
                      <a:pt x="320" y="66"/>
                    </a:lnTo>
                    <a:lnTo>
                      <a:pt x="315" y="88"/>
                    </a:lnTo>
                    <a:lnTo>
                      <a:pt x="310" y="109"/>
                    </a:lnTo>
                    <a:lnTo>
                      <a:pt x="304" y="131"/>
                    </a:lnTo>
                    <a:lnTo>
                      <a:pt x="298" y="152"/>
                    </a:lnTo>
                    <a:lnTo>
                      <a:pt x="291" y="175"/>
                    </a:lnTo>
                    <a:lnTo>
                      <a:pt x="276" y="218"/>
                    </a:lnTo>
                    <a:lnTo>
                      <a:pt x="259" y="262"/>
                    </a:lnTo>
                    <a:lnTo>
                      <a:pt x="241" y="305"/>
                    </a:lnTo>
                    <a:lnTo>
                      <a:pt x="221" y="348"/>
                    </a:lnTo>
                    <a:lnTo>
                      <a:pt x="179" y="433"/>
                    </a:lnTo>
                    <a:lnTo>
                      <a:pt x="137" y="521"/>
                    </a:lnTo>
                    <a:lnTo>
                      <a:pt x="116" y="564"/>
                    </a:lnTo>
                    <a:lnTo>
                      <a:pt x="97" y="607"/>
                    </a:lnTo>
                    <a:lnTo>
                      <a:pt x="78" y="652"/>
                    </a:lnTo>
                    <a:lnTo>
                      <a:pt x="60" y="695"/>
                    </a:lnTo>
                    <a:lnTo>
                      <a:pt x="0" y="695"/>
                    </a:lnTo>
                    <a:lnTo>
                      <a:pt x="34" y="612"/>
                    </a:lnTo>
                    <a:lnTo>
                      <a:pt x="67" y="523"/>
                    </a:lnTo>
                    <a:lnTo>
                      <a:pt x="102" y="432"/>
                    </a:lnTo>
                    <a:lnTo>
                      <a:pt x="138" y="339"/>
                    </a:lnTo>
                    <a:lnTo>
                      <a:pt x="158" y="294"/>
                    </a:lnTo>
                    <a:lnTo>
                      <a:pt x="178" y="248"/>
                    </a:lnTo>
                    <a:lnTo>
                      <a:pt x="201" y="203"/>
                    </a:lnTo>
                    <a:lnTo>
                      <a:pt x="223" y="160"/>
                    </a:lnTo>
                    <a:lnTo>
                      <a:pt x="247" y="117"/>
                    </a:lnTo>
                    <a:lnTo>
                      <a:pt x="273" y="76"/>
                    </a:lnTo>
                    <a:lnTo>
                      <a:pt x="286" y="56"/>
                    </a:lnTo>
                    <a:lnTo>
                      <a:pt x="300" y="37"/>
                    </a:lnTo>
                    <a:lnTo>
                      <a:pt x="314" y="18"/>
                    </a:lnTo>
                    <a:lnTo>
                      <a:pt x="3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0" name="Freeform 151">
                <a:extLst>
                  <a:ext uri="{FF2B5EF4-FFF2-40B4-BE49-F238E27FC236}">
                    <a16:creationId xmlns:a16="http://schemas.microsoft.com/office/drawing/2014/main" id="{D97A077F-C0BB-4F88-AB12-FD8CCC921D4A}"/>
                  </a:ext>
                </a:extLst>
              </p:cNvPr>
              <p:cNvSpPr>
                <a:spLocks/>
              </p:cNvSpPr>
              <p:nvPr/>
            </p:nvSpPr>
            <p:spPr bwMode="auto">
              <a:xfrm>
                <a:off x="4306" y="3010"/>
                <a:ext cx="34" cy="92"/>
              </a:xfrm>
              <a:custGeom>
                <a:avLst/>
                <a:gdLst>
                  <a:gd name="T0" fmla="*/ 0 w 236"/>
                  <a:gd name="T1" fmla="*/ 0 h 1006"/>
                  <a:gd name="T2" fmla="*/ 0 w 236"/>
                  <a:gd name="T3" fmla="*/ 0 h 1006"/>
                  <a:gd name="T4" fmla="*/ 0 w 236"/>
                  <a:gd name="T5" fmla="*/ 0 h 1006"/>
                  <a:gd name="T6" fmla="*/ 0 w 236"/>
                  <a:gd name="T7" fmla="*/ 0 h 1006"/>
                  <a:gd name="T8" fmla="*/ 0 w 236"/>
                  <a:gd name="T9" fmla="*/ 0 h 1006"/>
                  <a:gd name="T10" fmla="*/ 0 w 236"/>
                  <a:gd name="T11" fmla="*/ 0 h 1006"/>
                  <a:gd name="T12" fmla="*/ 0 w 236"/>
                  <a:gd name="T13" fmla="*/ 0 h 1006"/>
                  <a:gd name="T14" fmla="*/ 0 w 236"/>
                  <a:gd name="T15" fmla="*/ 0 h 1006"/>
                  <a:gd name="T16" fmla="*/ 0 w 236"/>
                  <a:gd name="T17" fmla="*/ 0 h 1006"/>
                  <a:gd name="T18" fmla="*/ 0 w 236"/>
                  <a:gd name="T19" fmla="*/ 0 h 1006"/>
                  <a:gd name="T20" fmla="*/ 0 w 236"/>
                  <a:gd name="T21" fmla="*/ 0 h 1006"/>
                  <a:gd name="T22" fmla="*/ 0 w 236"/>
                  <a:gd name="T23" fmla="*/ 0 h 1006"/>
                  <a:gd name="T24" fmla="*/ 0 w 236"/>
                  <a:gd name="T25" fmla="*/ 0 h 1006"/>
                  <a:gd name="T26" fmla="*/ 0 w 236"/>
                  <a:gd name="T27" fmla="*/ 0 h 1006"/>
                  <a:gd name="T28" fmla="*/ 0 w 236"/>
                  <a:gd name="T29" fmla="*/ 0 h 1006"/>
                  <a:gd name="T30" fmla="*/ 0 w 236"/>
                  <a:gd name="T31" fmla="*/ 0 h 1006"/>
                  <a:gd name="T32" fmla="*/ 0 w 236"/>
                  <a:gd name="T33" fmla="*/ 0 h 1006"/>
                  <a:gd name="T34" fmla="*/ 0 w 236"/>
                  <a:gd name="T35" fmla="*/ 0 h 1006"/>
                  <a:gd name="T36" fmla="*/ 0 w 236"/>
                  <a:gd name="T37" fmla="*/ 0 h 1006"/>
                  <a:gd name="T38" fmla="*/ 0 w 236"/>
                  <a:gd name="T39" fmla="*/ 0 h 1006"/>
                  <a:gd name="T40" fmla="*/ 0 w 236"/>
                  <a:gd name="T41" fmla="*/ 0 h 1006"/>
                  <a:gd name="T42" fmla="*/ 0 w 236"/>
                  <a:gd name="T43" fmla="*/ 0 h 1006"/>
                  <a:gd name="T44" fmla="*/ 0 w 236"/>
                  <a:gd name="T45" fmla="*/ 0 h 1006"/>
                  <a:gd name="T46" fmla="*/ 0 w 236"/>
                  <a:gd name="T47" fmla="*/ 0 h 1006"/>
                  <a:gd name="T48" fmla="*/ 0 w 236"/>
                  <a:gd name="T49" fmla="*/ 0 h 1006"/>
                  <a:gd name="T50" fmla="*/ 0 w 236"/>
                  <a:gd name="T51" fmla="*/ 0 h 1006"/>
                  <a:gd name="T52" fmla="*/ 0 w 236"/>
                  <a:gd name="T53" fmla="*/ 0 h 1006"/>
                  <a:gd name="T54" fmla="*/ 0 w 236"/>
                  <a:gd name="T55" fmla="*/ 0 h 1006"/>
                  <a:gd name="T56" fmla="*/ 0 w 236"/>
                  <a:gd name="T57" fmla="*/ 0 h 1006"/>
                  <a:gd name="T58" fmla="*/ 0 w 236"/>
                  <a:gd name="T59" fmla="*/ 0 h 1006"/>
                  <a:gd name="T60" fmla="*/ 0 w 236"/>
                  <a:gd name="T61" fmla="*/ 0 h 1006"/>
                  <a:gd name="T62" fmla="*/ 0 w 236"/>
                  <a:gd name="T63" fmla="*/ 0 h 1006"/>
                  <a:gd name="T64" fmla="*/ 0 w 236"/>
                  <a:gd name="T65" fmla="*/ 0 h 1006"/>
                  <a:gd name="T66" fmla="*/ 0 w 236"/>
                  <a:gd name="T67" fmla="*/ 0 h 10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6" h="1006">
                    <a:moveTo>
                      <a:pt x="57" y="1006"/>
                    </a:moveTo>
                    <a:lnTo>
                      <a:pt x="37" y="771"/>
                    </a:lnTo>
                    <a:lnTo>
                      <a:pt x="8" y="824"/>
                    </a:lnTo>
                    <a:lnTo>
                      <a:pt x="5" y="808"/>
                    </a:lnTo>
                    <a:lnTo>
                      <a:pt x="3" y="792"/>
                    </a:lnTo>
                    <a:lnTo>
                      <a:pt x="2" y="776"/>
                    </a:lnTo>
                    <a:lnTo>
                      <a:pt x="1" y="758"/>
                    </a:lnTo>
                    <a:lnTo>
                      <a:pt x="0" y="721"/>
                    </a:lnTo>
                    <a:lnTo>
                      <a:pt x="2" y="682"/>
                    </a:lnTo>
                    <a:lnTo>
                      <a:pt x="4" y="642"/>
                    </a:lnTo>
                    <a:lnTo>
                      <a:pt x="9" y="600"/>
                    </a:lnTo>
                    <a:lnTo>
                      <a:pt x="14" y="556"/>
                    </a:lnTo>
                    <a:lnTo>
                      <a:pt x="20" y="511"/>
                    </a:lnTo>
                    <a:lnTo>
                      <a:pt x="34" y="419"/>
                    </a:lnTo>
                    <a:lnTo>
                      <a:pt x="49" y="328"/>
                    </a:lnTo>
                    <a:lnTo>
                      <a:pt x="64" y="237"/>
                    </a:lnTo>
                    <a:lnTo>
                      <a:pt x="77" y="149"/>
                    </a:lnTo>
                    <a:lnTo>
                      <a:pt x="81" y="159"/>
                    </a:lnTo>
                    <a:lnTo>
                      <a:pt x="85" y="169"/>
                    </a:lnTo>
                    <a:lnTo>
                      <a:pt x="88" y="178"/>
                    </a:lnTo>
                    <a:lnTo>
                      <a:pt x="91" y="188"/>
                    </a:lnTo>
                    <a:lnTo>
                      <a:pt x="95" y="210"/>
                    </a:lnTo>
                    <a:lnTo>
                      <a:pt x="97" y="232"/>
                    </a:lnTo>
                    <a:lnTo>
                      <a:pt x="97" y="256"/>
                    </a:lnTo>
                    <a:lnTo>
                      <a:pt x="96" y="280"/>
                    </a:lnTo>
                    <a:lnTo>
                      <a:pt x="93" y="305"/>
                    </a:lnTo>
                    <a:lnTo>
                      <a:pt x="89" y="330"/>
                    </a:lnTo>
                    <a:lnTo>
                      <a:pt x="81" y="382"/>
                    </a:lnTo>
                    <a:lnTo>
                      <a:pt x="71" y="434"/>
                    </a:lnTo>
                    <a:lnTo>
                      <a:pt x="67" y="460"/>
                    </a:lnTo>
                    <a:lnTo>
                      <a:pt x="63" y="485"/>
                    </a:lnTo>
                    <a:lnTo>
                      <a:pt x="60" y="510"/>
                    </a:lnTo>
                    <a:lnTo>
                      <a:pt x="57" y="535"/>
                    </a:lnTo>
                    <a:lnTo>
                      <a:pt x="68" y="525"/>
                    </a:lnTo>
                    <a:lnTo>
                      <a:pt x="78" y="514"/>
                    </a:lnTo>
                    <a:lnTo>
                      <a:pt x="87" y="504"/>
                    </a:lnTo>
                    <a:lnTo>
                      <a:pt x="97" y="492"/>
                    </a:lnTo>
                    <a:lnTo>
                      <a:pt x="105" y="479"/>
                    </a:lnTo>
                    <a:lnTo>
                      <a:pt x="113" y="465"/>
                    </a:lnTo>
                    <a:lnTo>
                      <a:pt x="120" y="450"/>
                    </a:lnTo>
                    <a:lnTo>
                      <a:pt x="126" y="434"/>
                    </a:lnTo>
                    <a:lnTo>
                      <a:pt x="138" y="402"/>
                    </a:lnTo>
                    <a:lnTo>
                      <a:pt x="149" y="369"/>
                    </a:lnTo>
                    <a:lnTo>
                      <a:pt x="158" y="333"/>
                    </a:lnTo>
                    <a:lnTo>
                      <a:pt x="166" y="295"/>
                    </a:lnTo>
                    <a:lnTo>
                      <a:pt x="181" y="218"/>
                    </a:lnTo>
                    <a:lnTo>
                      <a:pt x="196" y="142"/>
                    </a:lnTo>
                    <a:lnTo>
                      <a:pt x="204" y="105"/>
                    </a:lnTo>
                    <a:lnTo>
                      <a:pt x="214" y="68"/>
                    </a:lnTo>
                    <a:lnTo>
                      <a:pt x="219" y="50"/>
                    </a:lnTo>
                    <a:lnTo>
                      <a:pt x="224" y="32"/>
                    </a:lnTo>
                    <a:lnTo>
                      <a:pt x="230" y="16"/>
                    </a:lnTo>
                    <a:lnTo>
                      <a:pt x="236" y="0"/>
                    </a:lnTo>
                    <a:lnTo>
                      <a:pt x="236" y="30"/>
                    </a:lnTo>
                    <a:lnTo>
                      <a:pt x="235" y="62"/>
                    </a:lnTo>
                    <a:lnTo>
                      <a:pt x="233" y="93"/>
                    </a:lnTo>
                    <a:lnTo>
                      <a:pt x="231" y="124"/>
                    </a:lnTo>
                    <a:lnTo>
                      <a:pt x="225" y="186"/>
                    </a:lnTo>
                    <a:lnTo>
                      <a:pt x="217" y="249"/>
                    </a:lnTo>
                    <a:lnTo>
                      <a:pt x="207" y="311"/>
                    </a:lnTo>
                    <a:lnTo>
                      <a:pt x="196" y="374"/>
                    </a:lnTo>
                    <a:lnTo>
                      <a:pt x="183" y="437"/>
                    </a:lnTo>
                    <a:lnTo>
                      <a:pt x="170" y="498"/>
                    </a:lnTo>
                    <a:lnTo>
                      <a:pt x="141" y="625"/>
                    </a:lnTo>
                    <a:lnTo>
                      <a:pt x="111" y="751"/>
                    </a:lnTo>
                    <a:lnTo>
                      <a:pt x="97" y="815"/>
                    </a:lnTo>
                    <a:lnTo>
                      <a:pt x="82" y="878"/>
                    </a:lnTo>
                    <a:lnTo>
                      <a:pt x="69" y="942"/>
                    </a:lnTo>
                    <a:lnTo>
                      <a:pt x="57" y="10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1" name="Freeform 152">
                <a:extLst>
                  <a:ext uri="{FF2B5EF4-FFF2-40B4-BE49-F238E27FC236}">
                    <a16:creationId xmlns:a16="http://schemas.microsoft.com/office/drawing/2014/main" id="{0BCF8131-857F-4740-B629-F718CDA7CD5C}"/>
                  </a:ext>
                </a:extLst>
              </p:cNvPr>
              <p:cNvSpPr>
                <a:spLocks/>
              </p:cNvSpPr>
              <p:nvPr/>
            </p:nvSpPr>
            <p:spPr bwMode="auto">
              <a:xfrm>
                <a:off x="4492" y="3014"/>
                <a:ext cx="7" cy="3"/>
              </a:xfrm>
              <a:custGeom>
                <a:avLst/>
                <a:gdLst>
                  <a:gd name="T0" fmla="*/ 0 w 50"/>
                  <a:gd name="T1" fmla="*/ 0 h 33"/>
                  <a:gd name="T2" fmla="*/ 0 w 50"/>
                  <a:gd name="T3" fmla="*/ 0 h 33"/>
                  <a:gd name="T4" fmla="*/ 0 w 50"/>
                  <a:gd name="T5" fmla="*/ 0 h 33"/>
                  <a:gd name="T6" fmla="*/ 0 w 50"/>
                  <a:gd name="T7" fmla="*/ 0 h 33"/>
                  <a:gd name="T8" fmla="*/ 0 w 50"/>
                  <a:gd name="T9" fmla="*/ 0 h 33"/>
                  <a:gd name="T10" fmla="*/ 0 w 50"/>
                  <a:gd name="T11" fmla="*/ 0 h 33"/>
                  <a:gd name="T12" fmla="*/ 0 w 50"/>
                  <a:gd name="T13" fmla="*/ 0 h 33"/>
                  <a:gd name="T14" fmla="*/ 0 w 50"/>
                  <a:gd name="T15" fmla="*/ 0 h 33"/>
                  <a:gd name="T16" fmla="*/ 0 w 50"/>
                  <a:gd name="T17" fmla="*/ 0 h 33"/>
                  <a:gd name="T18" fmla="*/ 0 w 50"/>
                  <a:gd name="T19" fmla="*/ 0 h 33"/>
                  <a:gd name="T20" fmla="*/ 0 w 50"/>
                  <a:gd name="T21" fmla="*/ 0 h 33"/>
                  <a:gd name="T22" fmla="*/ 0 w 50"/>
                  <a:gd name="T23" fmla="*/ 0 h 33"/>
                  <a:gd name="T24" fmla="*/ 0 w 50"/>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33">
                    <a:moveTo>
                      <a:pt x="50" y="33"/>
                    </a:moveTo>
                    <a:lnTo>
                      <a:pt x="0" y="33"/>
                    </a:lnTo>
                    <a:lnTo>
                      <a:pt x="0" y="0"/>
                    </a:lnTo>
                    <a:lnTo>
                      <a:pt x="7" y="1"/>
                    </a:lnTo>
                    <a:lnTo>
                      <a:pt x="16" y="2"/>
                    </a:lnTo>
                    <a:lnTo>
                      <a:pt x="25" y="5"/>
                    </a:lnTo>
                    <a:lnTo>
                      <a:pt x="33" y="9"/>
                    </a:lnTo>
                    <a:lnTo>
                      <a:pt x="40" y="13"/>
                    </a:lnTo>
                    <a:lnTo>
                      <a:pt x="45" y="19"/>
                    </a:lnTo>
                    <a:lnTo>
                      <a:pt x="47" y="22"/>
                    </a:lnTo>
                    <a:lnTo>
                      <a:pt x="49" y="25"/>
                    </a:lnTo>
                    <a:lnTo>
                      <a:pt x="50" y="28"/>
                    </a:lnTo>
                    <a:lnTo>
                      <a:pt x="5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2" name="Freeform 153">
                <a:extLst>
                  <a:ext uri="{FF2B5EF4-FFF2-40B4-BE49-F238E27FC236}">
                    <a16:creationId xmlns:a16="http://schemas.microsoft.com/office/drawing/2014/main" id="{DCFD7435-88FA-4CED-83E4-02C59C54043F}"/>
                  </a:ext>
                </a:extLst>
              </p:cNvPr>
              <p:cNvSpPr>
                <a:spLocks/>
              </p:cNvSpPr>
              <p:nvPr/>
            </p:nvSpPr>
            <p:spPr bwMode="auto">
              <a:xfrm>
                <a:off x="4014" y="3017"/>
                <a:ext cx="223" cy="6"/>
              </a:xfrm>
              <a:custGeom>
                <a:avLst/>
                <a:gdLst>
                  <a:gd name="T0" fmla="*/ 0 w 1564"/>
                  <a:gd name="T1" fmla="*/ 0 h 63"/>
                  <a:gd name="T2" fmla="*/ 0 w 1564"/>
                  <a:gd name="T3" fmla="*/ 0 h 63"/>
                  <a:gd name="T4" fmla="*/ 0 w 1564"/>
                  <a:gd name="T5" fmla="*/ 0 h 63"/>
                  <a:gd name="T6" fmla="*/ 0 w 1564"/>
                  <a:gd name="T7" fmla="*/ 0 h 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4" h="63">
                    <a:moveTo>
                      <a:pt x="0" y="43"/>
                    </a:moveTo>
                    <a:lnTo>
                      <a:pt x="220" y="0"/>
                    </a:lnTo>
                    <a:lnTo>
                      <a:pt x="1564" y="63"/>
                    </a:lnTo>
                    <a:lnTo>
                      <a:pt x="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3" name="Freeform 154">
                <a:extLst>
                  <a:ext uri="{FF2B5EF4-FFF2-40B4-BE49-F238E27FC236}">
                    <a16:creationId xmlns:a16="http://schemas.microsoft.com/office/drawing/2014/main" id="{470A1A1A-BF24-47FD-B5A4-D27875A73AA1}"/>
                  </a:ext>
                </a:extLst>
              </p:cNvPr>
              <p:cNvSpPr>
                <a:spLocks/>
              </p:cNvSpPr>
              <p:nvPr/>
            </p:nvSpPr>
            <p:spPr bwMode="auto">
              <a:xfrm>
                <a:off x="3877" y="3019"/>
                <a:ext cx="32" cy="35"/>
              </a:xfrm>
              <a:custGeom>
                <a:avLst/>
                <a:gdLst>
                  <a:gd name="T0" fmla="*/ 0 w 219"/>
                  <a:gd name="T1" fmla="*/ 0 h 387"/>
                  <a:gd name="T2" fmla="*/ 0 w 219"/>
                  <a:gd name="T3" fmla="*/ 0 h 387"/>
                  <a:gd name="T4" fmla="*/ 0 w 219"/>
                  <a:gd name="T5" fmla="*/ 0 h 387"/>
                  <a:gd name="T6" fmla="*/ 0 w 219"/>
                  <a:gd name="T7" fmla="*/ 0 h 387"/>
                  <a:gd name="T8" fmla="*/ 0 w 219"/>
                  <a:gd name="T9" fmla="*/ 0 h 387"/>
                  <a:gd name="T10" fmla="*/ 0 w 219"/>
                  <a:gd name="T11" fmla="*/ 0 h 387"/>
                  <a:gd name="T12" fmla="*/ 0 w 219"/>
                  <a:gd name="T13" fmla="*/ 0 h 387"/>
                  <a:gd name="T14" fmla="*/ 0 w 219"/>
                  <a:gd name="T15" fmla="*/ 0 h 387"/>
                  <a:gd name="T16" fmla="*/ 0 w 219"/>
                  <a:gd name="T17" fmla="*/ 0 h 387"/>
                  <a:gd name="T18" fmla="*/ 0 w 219"/>
                  <a:gd name="T19" fmla="*/ 0 h 387"/>
                  <a:gd name="T20" fmla="*/ 0 w 219"/>
                  <a:gd name="T21" fmla="*/ 0 h 387"/>
                  <a:gd name="T22" fmla="*/ 0 w 219"/>
                  <a:gd name="T23" fmla="*/ 0 h 387"/>
                  <a:gd name="T24" fmla="*/ 0 w 219"/>
                  <a:gd name="T25" fmla="*/ 0 h 387"/>
                  <a:gd name="T26" fmla="*/ 0 w 219"/>
                  <a:gd name="T27" fmla="*/ 0 h 387"/>
                  <a:gd name="T28" fmla="*/ 0 w 219"/>
                  <a:gd name="T29" fmla="*/ 0 h 387"/>
                  <a:gd name="T30" fmla="*/ 0 w 219"/>
                  <a:gd name="T31" fmla="*/ 0 h 387"/>
                  <a:gd name="T32" fmla="*/ 0 w 219"/>
                  <a:gd name="T33" fmla="*/ 0 h 387"/>
                  <a:gd name="T34" fmla="*/ 0 w 219"/>
                  <a:gd name="T35" fmla="*/ 0 h 387"/>
                  <a:gd name="T36" fmla="*/ 0 w 219"/>
                  <a:gd name="T37" fmla="*/ 0 h 387"/>
                  <a:gd name="T38" fmla="*/ 0 w 219"/>
                  <a:gd name="T39" fmla="*/ 0 h 387"/>
                  <a:gd name="T40" fmla="*/ 0 w 219"/>
                  <a:gd name="T41" fmla="*/ 0 h 387"/>
                  <a:gd name="T42" fmla="*/ 0 w 219"/>
                  <a:gd name="T43" fmla="*/ 0 h 387"/>
                  <a:gd name="T44" fmla="*/ 0 w 219"/>
                  <a:gd name="T45" fmla="*/ 0 h 387"/>
                  <a:gd name="T46" fmla="*/ 0 w 219"/>
                  <a:gd name="T47" fmla="*/ 0 h 387"/>
                  <a:gd name="T48" fmla="*/ 0 w 219"/>
                  <a:gd name="T49" fmla="*/ 0 h 387"/>
                  <a:gd name="T50" fmla="*/ 0 w 219"/>
                  <a:gd name="T51" fmla="*/ 0 h 387"/>
                  <a:gd name="T52" fmla="*/ 0 w 219"/>
                  <a:gd name="T53" fmla="*/ 0 h 387"/>
                  <a:gd name="T54" fmla="*/ 0 w 219"/>
                  <a:gd name="T55" fmla="*/ 0 h 387"/>
                  <a:gd name="T56" fmla="*/ 0 w 219"/>
                  <a:gd name="T57" fmla="*/ 0 h 387"/>
                  <a:gd name="T58" fmla="*/ 0 w 219"/>
                  <a:gd name="T59" fmla="*/ 0 h 387"/>
                  <a:gd name="T60" fmla="*/ 0 w 219"/>
                  <a:gd name="T61" fmla="*/ 0 h 387"/>
                  <a:gd name="T62" fmla="*/ 0 w 219"/>
                  <a:gd name="T63" fmla="*/ 0 h 387"/>
                  <a:gd name="T64" fmla="*/ 0 w 219"/>
                  <a:gd name="T65" fmla="*/ 0 h 387"/>
                  <a:gd name="T66" fmla="*/ 0 w 219"/>
                  <a:gd name="T67" fmla="*/ 0 h 387"/>
                  <a:gd name="T68" fmla="*/ 0 w 219"/>
                  <a:gd name="T69" fmla="*/ 0 h 387"/>
                  <a:gd name="T70" fmla="*/ 0 w 219"/>
                  <a:gd name="T71" fmla="*/ 0 h 387"/>
                  <a:gd name="T72" fmla="*/ 0 w 219"/>
                  <a:gd name="T73" fmla="*/ 0 h 387"/>
                  <a:gd name="T74" fmla="*/ 0 w 219"/>
                  <a:gd name="T75" fmla="*/ 0 h 387"/>
                  <a:gd name="T76" fmla="*/ 0 w 219"/>
                  <a:gd name="T77" fmla="*/ 0 h 387"/>
                  <a:gd name="T78" fmla="*/ 0 w 219"/>
                  <a:gd name="T79" fmla="*/ 0 h 387"/>
                  <a:gd name="T80" fmla="*/ 0 w 219"/>
                  <a:gd name="T81" fmla="*/ 0 h 387"/>
                  <a:gd name="T82" fmla="*/ 0 w 219"/>
                  <a:gd name="T83" fmla="*/ 0 h 387"/>
                  <a:gd name="T84" fmla="*/ 0 w 219"/>
                  <a:gd name="T85" fmla="*/ 0 h 3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9" h="387">
                    <a:moveTo>
                      <a:pt x="219" y="0"/>
                    </a:moveTo>
                    <a:lnTo>
                      <a:pt x="218" y="12"/>
                    </a:lnTo>
                    <a:lnTo>
                      <a:pt x="217" y="24"/>
                    </a:lnTo>
                    <a:lnTo>
                      <a:pt x="216" y="36"/>
                    </a:lnTo>
                    <a:lnTo>
                      <a:pt x="214" y="48"/>
                    </a:lnTo>
                    <a:lnTo>
                      <a:pt x="208" y="72"/>
                    </a:lnTo>
                    <a:lnTo>
                      <a:pt x="201" y="95"/>
                    </a:lnTo>
                    <a:lnTo>
                      <a:pt x="192" y="118"/>
                    </a:lnTo>
                    <a:lnTo>
                      <a:pt x="182" y="142"/>
                    </a:lnTo>
                    <a:lnTo>
                      <a:pt x="172" y="166"/>
                    </a:lnTo>
                    <a:lnTo>
                      <a:pt x="160" y="188"/>
                    </a:lnTo>
                    <a:lnTo>
                      <a:pt x="137" y="236"/>
                    </a:lnTo>
                    <a:lnTo>
                      <a:pt x="114" y="284"/>
                    </a:lnTo>
                    <a:lnTo>
                      <a:pt x="103" y="309"/>
                    </a:lnTo>
                    <a:lnTo>
                      <a:pt x="93" y="334"/>
                    </a:lnTo>
                    <a:lnTo>
                      <a:pt x="85" y="359"/>
                    </a:lnTo>
                    <a:lnTo>
                      <a:pt x="79" y="385"/>
                    </a:lnTo>
                    <a:lnTo>
                      <a:pt x="72" y="387"/>
                    </a:lnTo>
                    <a:lnTo>
                      <a:pt x="65" y="387"/>
                    </a:lnTo>
                    <a:lnTo>
                      <a:pt x="58" y="387"/>
                    </a:lnTo>
                    <a:lnTo>
                      <a:pt x="52" y="386"/>
                    </a:lnTo>
                    <a:lnTo>
                      <a:pt x="47" y="385"/>
                    </a:lnTo>
                    <a:lnTo>
                      <a:pt x="42" y="382"/>
                    </a:lnTo>
                    <a:lnTo>
                      <a:pt x="36" y="380"/>
                    </a:lnTo>
                    <a:lnTo>
                      <a:pt x="32" y="376"/>
                    </a:lnTo>
                    <a:lnTo>
                      <a:pt x="23" y="369"/>
                    </a:lnTo>
                    <a:lnTo>
                      <a:pt x="15" y="360"/>
                    </a:lnTo>
                    <a:lnTo>
                      <a:pt x="7" y="351"/>
                    </a:lnTo>
                    <a:lnTo>
                      <a:pt x="0" y="343"/>
                    </a:lnTo>
                    <a:lnTo>
                      <a:pt x="19" y="297"/>
                    </a:lnTo>
                    <a:lnTo>
                      <a:pt x="39" y="251"/>
                    </a:lnTo>
                    <a:lnTo>
                      <a:pt x="50" y="228"/>
                    </a:lnTo>
                    <a:lnTo>
                      <a:pt x="62" y="204"/>
                    </a:lnTo>
                    <a:lnTo>
                      <a:pt x="74" y="182"/>
                    </a:lnTo>
                    <a:lnTo>
                      <a:pt x="86" y="159"/>
                    </a:lnTo>
                    <a:lnTo>
                      <a:pt x="100" y="136"/>
                    </a:lnTo>
                    <a:lnTo>
                      <a:pt x="115" y="115"/>
                    </a:lnTo>
                    <a:lnTo>
                      <a:pt x="130" y="93"/>
                    </a:lnTo>
                    <a:lnTo>
                      <a:pt x="145" y="73"/>
                    </a:lnTo>
                    <a:lnTo>
                      <a:pt x="162" y="53"/>
                    </a:lnTo>
                    <a:lnTo>
                      <a:pt x="180" y="35"/>
                    </a:lnTo>
                    <a:lnTo>
                      <a:pt x="199" y="16"/>
                    </a:lnTo>
                    <a:lnTo>
                      <a:pt x="2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4" name="Freeform 155">
                <a:extLst>
                  <a:ext uri="{FF2B5EF4-FFF2-40B4-BE49-F238E27FC236}">
                    <a16:creationId xmlns:a16="http://schemas.microsoft.com/office/drawing/2014/main" id="{07B1F434-57DB-41E4-A8FB-BF63462290C3}"/>
                  </a:ext>
                </a:extLst>
              </p:cNvPr>
              <p:cNvSpPr>
                <a:spLocks/>
              </p:cNvSpPr>
              <p:nvPr/>
            </p:nvSpPr>
            <p:spPr bwMode="auto">
              <a:xfrm>
                <a:off x="4394" y="3036"/>
                <a:ext cx="10" cy="4"/>
              </a:xfrm>
              <a:custGeom>
                <a:avLst/>
                <a:gdLst>
                  <a:gd name="T0" fmla="*/ 0 w 70"/>
                  <a:gd name="T1" fmla="*/ 0 h 44"/>
                  <a:gd name="T2" fmla="*/ 0 w 70"/>
                  <a:gd name="T3" fmla="*/ 0 h 44"/>
                  <a:gd name="T4" fmla="*/ 0 w 70"/>
                  <a:gd name="T5" fmla="*/ 0 h 44"/>
                  <a:gd name="T6" fmla="*/ 0 w 70"/>
                  <a:gd name="T7" fmla="*/ 0 h 44"/>
                  <a:gd name="T8" fmla="*/ 0 w 70"/>
                  <a:gd name="T9" fmla="*/ 0 h 44"/>
                  <a:gd name="T10" fmla="*/ 0 w 70"/>
                  <a:gd name="T11" fmla="*/ 0 h 44"/>
                  <a:gd name="T12" fmla="*/ 0 w 70"/>
                  <a:gd name="T13" fmla="*/ 0 h 44"/>
                  <a:gd name="T14" fmla="*/ 0 w 70"/>
                  <a:gd name="T15" fmla="*/ 0 h 44"/>
                  <a:gd name="T16" fmla="*/ 0 w 70"/>
                  <a:gd name="T17" fmla="*/ 0 h 44"/>
                  <a:gd name="T18" fmla="*/ 0 w 70"/>
                  <a:gd name="T19" fmla="*/ 0 h 44"/>
                  <a:gd name="T20" fmla="*/ 0 w 70"/>
                  <a:gd name="T21" fmla="*/ 0 h 44"/>
                  <a:gd name="T22" fmla="*/ 0 w 70"/>
                  <a:gd name="T23" fmla="*/ 0 h 44"/>
                  <a:gd name="T24" fmla="*/ 0 w 70"/>
                  <a:gd name="T25" fmla="*/ 0 h 44"/>
                  <a:gd name="T26" fmla="*/ 0 w 70"/>
                  <a:gd name="T27" fmla="*/ 0 h 44"/>
                  <a:gd name="T28" fmla="*/ 0 w 70"/>
                  <a:gd name="T29" fmla="*/ 0 h 44"/>
                  <a:gd name="T30" fmla="*/ 0 w 70"/>
                  <a:gd name="T31" fmla="*/ 0 h 44"/>
                  <a:gd name="T32" fmla="*/ 0 w 70"/>
                  <a:gd name="T33" fmla="*/ 0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0" h="44">
                    <a:moveTo>
                      <a:pt x="70" y="22"/>
                    </a:moveTo>
                    <a:lnTo>
                      <a:pt x="70" y="44"/>
                    </a:lnTo>
                    <a:lnTo>
                      <a:pt x="0" y="1"/>
                    </a:lnTo>
                    <a:lnTo>
                      <a:pt x="4" y="2"/>
                    </a:lnTo>
                    <a:lnTo>
                      <a:pt x="9" y="3"/>
                    </a:lnTo>
                    <a:lnTo>
                      <a:pt x="14" y="3"/>
                    </a:lnTo>
                    <a:lnTo>
                      <a:pt x="19" y="3"/>
                    </a:lnTo>
                    <a:lnTo>
                      <a:pt x="29" y="1"/>
                    </a:lnTo>
                    <a:lnTo>
                      <a:pt x="39" y="0"/>
                    </a:lnTo>
                    <a:lnTo>
                      <a:pt x="44" y="0"/>
                    </a:lnTo>
                    <a:lnTo>
                      <a:pt x="49" y="0"/>
                    </a:lnTo>
                    <a:lnTo>
                      <a:pt x="54" y="1"/>
                    </a:lnTo>
                    <a:lnTo>
                      <a:pt x="58" y="2"/>
                    </a:lnTo>
                    <a:lnTo>
                      <a:pt x="62" y="5"/>
                    </a:lnTo>
                    <a:lnTo>
                      <a:pt x="65" y="9"/>
                    </a:lnTo>
                    <a:lnTo>
                      <a:pt x="68" y="15"/>
                    </a:lnTo>
                    <a:lnTo>
                      <a:pt x="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5" name="Freeform 156">
                <a:extLst>
                  <a:ext uri="{FF2B5EF4-FFF2-40B4-BE49-F238E27FC236}">
                    <a16:creationId xmlns:a16="http://schemas.microsoft.com/office/drawing/2014/main" id="{F7DF09CF-0B1F-464A-BB49-045E7DAEB0FE}"/>
                  </a:ext>
                </a:extLst>
              </p:cNvPr>
              <p:cNvSpPr>
                <a:spLocks/>
              </p:cNvSpPr>
              <p:nvPr/>
            </p:nvSpPr>
            <p:spPr bwMode="auto">
              <a:xfrm>
                <a:off x="4818" y="3037"/>
                <a:ext cx="181" cy="125"/>
              </a:xfrm>
              <a:custGeom>
                <a:avLst/>
                <a:gdLst>
                  <a:gd name="T0" fmla="*/ 0 w 1270"/>
                  <a:gd name="T1" fmla="*/ 0 h 1377"/>
                  <a:gd name="T2" fmla="*/ 0 w 1270"/>
                  <a:gd name="T3" fmla="*/ 0 h 1377"/>
                  <a:gd name="T4" fmla="*/ 0 w 1270"/>
                  <a:gd name="T5" fmla="*/ 0 h 1377"/>
                  <a:gd name="T6" fmla="*/ 0 w 1270"/>
                  <a:gd name="T7" fmla="*/ 0 h 1377"/>
                  <a:gd name="T8" fmla="*/ 0 w 1270"/>
                  <a:gd name="T9" fmla="*/ 0 h 1377"/>
                  <a:gd name="T10" fmla="*/ 0 w 1270"/>
                  <a:gd name="T11" fmla="*/ 0 h 1377"/>
                  <a:gd name="T12" fmla="*/ 0 w 1270"/>
                  <a:gd name="T13" fmla="*/ 0 h 1377"/>
                  <a:gd name="T14" fmla="*/ 0 w 1270"/>
                  <a:gd name="T15" fmla="*/ 0 h 1377"/>
                  <a:gd name="T16" fmla="*/ 0 w 1270"/>
                  <a:gd name="T17" fmla="*/ 0 h 1377"/>
                  <a:gd name="T18" fmla="*/ 0 w 1270"/>
                  <a:gd name="T19" fmla="*/ 0 h 1377"/>
                  <a:gd name="T20" fmla="*/ 0 w 1270"/>
                  <a:gd name="T21" fmla="*/ 0 h 1377"/>
                  <a:gd name="T22" fmla="*/ 0 w 1270"/>
                  <a:gd name="T23" fmla="*/ 0 h 1377"/>
                  <a:gd name="T24" fmla="*/ 0 w 1270"/>
                  <a:gd name="T25" fmla="*/ 0 h 1377"/>
                  <a:gd name="T26" fmla="*/ 0 w 1270"/>
                  <a:gd name="T27" fmla="*/ 0 h 1377"/>
                  <a:gd name="T28" fmla="*/ 0 w 1270"/>
                  <a:gd name="T29" fmla="*/ 0 h 1377"/>
                  <a:gd name="T30" fmla="*/ 0 w 1270"/>
                  <a:gd name="T31" fmla="*/ 0 h 1377"/>
                  <a:gd name="T32" fmla="*/ 0 w 1270"/>
                  <a:gd name="T33" fmla="*/ 0 h 1377"/>
                  <a:gd name="T34" fmla="*/ 0 w 1270"/>
                  <a:gd name="T35" fmla="*/ 0 h 1377"/>
                  <a:gd name="T36" fmla="*/ 0 w 1270"/>
                  <a:gd name="T37" fmla="*/ 0 h 1377"/>
                  <a:gd name="T38" fmla="*/ 0 w 1270"/>
                  <a:gd name="T39" fmla="*/ 0 h 1377"/>
                  <a:gd name="T40" fmla="*/ 0 w 1270"/>
                  <a:gd name="T41" fmla="*/ 0 h 1377"/>
                  <a:gd name="T42" fmla="*/ 0 w 1270"/>
                  <a:gd name="T43" fmla="*/ 0 h 1377"/>
                  <a:gd name="T44" fmla="*/ 0 w 1270"/>
                  <a:gd name="T45" fmla="*/ 0 h 1377"/>
                  <a:gd name="T46" fmla="*/ 0 w 1270"/>
                  <a:gd name="T47" fmla="*/ 0 h 1377"/>
                  <a:gd name="T48" fmla="*/ 0 w 1270"/>
                  <a:gd name="T49" fmla="*/ 0 h 1377"/>
                  <a:gd name="T50" fmla="*/ 0 w 1270"/>
                  <a:gd name="T51" fmla="*/ 0 h 1377"/>
                  <a:gd name="T52" fmla="*/ 0 w 1270"/>
                  <a:gd name="T53" fmla="*/ 0 h 1377"/>
                  <a:gd name="T54" fmla="*/ 0 w 1270"/>
                  <a:gd name="T55" fmla="*/ 0 h 1377"/>
                  <a:gd name="T56" fmla="*/ 0 w 1270"/>
                  <a:gd name="T57" fmla="*/ 0 h 1377"/>
                  <a:gd name="T58" fmla="*/ 0 w 1270"/>
                  <a:gd name="T59" fmla="*/ 0 h 1377"/>
                  <a:gd name="T60" fmla="*/ 0 w 1270"/>
                  <a:gd name="T61" fmla="*/ 0 h 1377"/>
                  <a:gd name="T62" fmla="*/ 0 w 1270"/>
                  <a:gd name="T63" fmla="*/ 0 h 1377"/>
                  <a:gd name="T64" fmla="*/ 0 w 1270"/>
                  <a:gd name="T65" fmla="*/ 0 h 1377"/>
                  <a:gd name="T66" fmla="*/ 0 w 1270"/>
                  <a:gd name="T67" fmla="*/ 0 h 1377"/>
                  <a:gd name="T68" fmla="*/ 0 w 1270"/>
                  <a:gd name="T69" fmla="*/ 0 h 1377"/>
                  <a:gd name="T70" fmla="*/ 0 w 1270"/>
                  <a:gd name="T71" fmla="*/ 0 h 1377"/>
                  <a:gd name="T72" fmla="*/ 0 w 1270"/>
                  <a:gd name="T73" fmla="*/ 0 h 1377"/>
                  <a:gd name="T74" fmla="*/ 0 w 1270"/>
                  <a:gd name="T75" fmla="*/ 0 h 1377"/>
                  <a:gd name="T76" fmla="*/ 0 w 1270"/>
                  <a:gd name="T77" fmla="*/ 0 h 1377"/>
                  <a:gd name="T78" fmla="*/ 0 w 1270"/>
                  <a:gd name="T79" fmla="*/ 0 h 1377"/>
                  <a:gd name="T80" fmla="*/ 0 w 1270"/>
                  <a:gd name="T81" fmla="*/ 0 h 1377"/>
                  <a:gd name="T82" fmla="*/ 0 w 1270"/>
                  <a:gd name="T83" fmla="*/ 0 h 1377"/>
                  <a:gd name="T84" fmla="*/ 0 w 1270"/>
                  <a:gd name="T85" fmla="*/ 0 h 1377"/>
                  <a:gd name="T86" fmla="*/ 0 w 1270"/>
                  <a:gd name="T87" fmla="*/ 0 h 1377"/>
                  <a:gd name="T88" fmla="*/ 0 w 1270"/>
                  <a:gd name="T89" fmla="*/ 0 h 1377"/>
                  <a:gd name="T90" fmla="*/ 0 w 1270"/>
                  <a:gd name="T91" fmla="*/ 0 h 1377"/>
                  <a:gd name="T92" fmla="*/ 0 w 1270"/>
                  <a:gd name="T93" fmla="*/ 0 h 1377"/>
                  <a:gd name="T94" fmla="*/ 0 w 1270"/>
                  <a:gd name="T95" fmla="*/ 0 h 1377"/>
                  <a:gd name="T96" fmla="*/ 0 w 1270"/>
                  <a:gd name="T97" fmla="*/ 0 h 1377"/>
                  <a:gd name="T98" fmla="*/ 0 w 1270"/>
                  <a:gd name="T99" fmla="*/ 0 h 1377"/>
                  <a:gd name="T100" fmla="*/ 0 w 1270"/>
                  <a:gd name="T101" fmla="*/ 0 h 1377"/>
                  <a:gd name="T102" fmla="*/ 0 w 1270"/>
                  <a:gd name="T103" fmla="*/ 0 h 1377"/>
                  <a:gd name="T104" fmla="*/ 0 w 1270"/>
                  <a:gd name="T105" fmla="*/ 0 h 1377"/>
                  <a:gd name="T106" fmla="*/ 0 w 1270"/>
                  <a:gd name="T107" fmla="*/ 0 h 1377"/>
                  <a:gd name="T108" fmla="*/ 0 w 1270"/>
                  <a:gd name="T109" fmla="*/ 0 h 1377"/>
                  <a:gd name="T110" fmla="*/ 0 w 1270"/>
                  <a:gd name="T111" fmla="*/ 0 h 1377"/>
                  <a:gd name="T112" fmla="*/ 0 w 1270"/>
                  <a:gd name="T113" fmla="*/ 0 h 1377"/>
                  <a:gd name="T114" fmla="*/ 0 w 1270"/>
                  <a:gd name="T115" fmla="*/ 0 h 1377"/>
                  <a:gd name="T116" fmla="*/ 0 w 1270"/>
                  <a:gd name="T117" fmla="*/ 0 h 1377"/>
                  <a:gd name="T118" fmla="*/ 0 w 1270"/>
                  <a:gd name="T119" fmla="*/ 0 h 1377"/>
                  <a:gd name="T120" fmla="*/ 0 w 1270"/>
                  <a:gd name="T121" fmla="*/ 0 h 1377"/>
                  <a:gd name="T122" fmla="*/ 0 w 1270"/>
                  <a:gd name="T123" fmla="*/ 0 h 13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70" h="1377">
                    <a:moveTo>
                      <a:pt x="768" y="206"/>
                    </a:moveTo>
                    <a:lnTo>
                      <a:pt x="762" y="222"/>
                    </a:lnTo>
                    <a:lnTo>
                      <a:pt x="756" y="236"/>
                    </a:lnTo>
                    <a:lnTo>
                      <a:pt x="749" y="249"/>
                    </a:lnTo>
                    <a:lnTo>
                      <a:pt x="742" y="262"/>
                    </a:lnTo>
                    <a:lnTo>
                      <a:pt x="734" y="274"/>
                    </a:lnTo>
                    <a:lnTo>
                      <a:pt x="725" y="283"/>
                    </a:lnTo>
                    <a:lnTo>
                      <a:pt x="715" y="293"/>
                    </a:lnTo>
                    <a:lnTo>
                      <a:pt x="706" y="302"/>
                    </a:lnTo>
                    <a:lnTo>
                      <a:pt x="697" y="309"/>
                    </a:lnTo>
                    <a:lnTo>
                      <a:pt x="687" y="317"/>
                    </a:lnTo>
                    <a:lnTo>
                      <a:pt x="676" y="322"/>
                    </a:lnTo>
                    <a:lnTo>
                      <a:pt x="666" y="328"/>
                    </a:lnTo>
                    <a:lnTo>
                      <a:pt x="655" y="332"/>
                    </a:lnTo>
                    <a:lnTo>
                      <a:pt x="644" y="335"/>
                    </a:lnTo>
                    <a:lnTo>
                      <a:pt x="633" y="337"/>
                    </a:lnTo>
                    <a:lnTo>
                      <a:pt x="621" y="340"/>
                    </a:lnTo>
                    <a:lnTo>
                      <a:pt x="609" y="341"/>
                    </a:lnTo>
                    <a:lnTo>
                      <a:pt x="598" y="341"/>
                    </a:lnTo>
                    <a:lnTo>
                      <a:pt x="586" y="341"/>
                    </a:lnTo>
                    <a:lnTo>
                      <a:pt x="573" y="340"/>
                    </a:lnTo>
                    <a:lnTo>
                      <a:pt x="561" y="339"/>
                    </a:lnTo>
                    <a:lnTo>
                      <a:pt x="549" y="336"/>
                    </a:lnTo>
                    <a:lnTo>
                      <a:pt x="536" y="333"/>
                    </a:lnTo>
                    <a:lnTo>
                      <a:pt x="524" y="329"/>
                    </a:lnTo>
                    <a:lnTo>
                      <a:pt x="512" y="326"/>
                    </a:lnTo>
                    <a:lnTo>
                      <a:pt x="499" y="320"/>
                    </a:lnTo>
                    <a:lnTo>
                      <a:pt x="487" y="315"/>
                    </a:lnTo>
                    <a:lnTo>
                      <a:pt x="476" y="309"/>
                    </a:lnTo>
                    <a:lnTo>
                      <a:pt x="452" y="296"/>
                    </a:lnTo>
                    <a:lnTo>
                      <a:pt x="429" y="281"/>
                    </a:lnTo>
                    <a:lnTo>
                      <a:pt x="421" y="280"/>
                    </a:lnTo>
                    <a:lnTo>
                      <a:pt x="413" y="280"/>
                    </a:lnTo>
                    <a:lnTo>
                      <a:pt x="406" y="281"/>
                    </a:lnTo>
                    <a:lnTo>
                      <a:pt x="398" y="282"/>
                    </a:lnTo>
                    <a:lnTo>
                      <a:pt x="391" y="283"/>
                    </a:lnTo>
                    <a:lnTo>
                      <a:pt x="384" y="287"/>
                    </a:lnTo>
                    <a:lnTo>
                      <a:pt x="378" y="289"/>
                    </a:lnTo>
                    <a:lnTo>
                      <a:pt x="370" y="292"/>
                    </a:lnTo>
                    <a:lnTo>
                      <a:pt x="359" y="301"/>
                    </a:lnTo>
                    <a:lnTo>
                      <a:pt x="348" y="310"/>
                    </a:lnTo>
                    <a:lnTo>
                      <a:pt x="338" y="322"/>
                    </a:lnTo>
                    <a:lnTo>
                      <a:pt x="329" y="334"/>
                    </a:lnTo>
                    <a:lnTo>
                      <a:pt x="321" y="348"/>
                    </a:lnTo>
                    <a:lnTo>
                      <a:pt x="314" y="362"/>
                    </a:lnTo>
                    <a:lnTo>
                      <a:pt x="308" y="377"/>
                    </a:lnTo>
                    <a:lnTo>
                      <a:pt x="303" y="393"/>
                    </a:lnTo>
                    <a:lnTo>
                      <a:pt x="298" y="408"/>
                    </a:lnTo>
                    <a:lnTo>
                      <a:pt x="295" y="423"/>
                    </a:lnTo>
                    <a:lnTo>
                      <a:pt x="292" y="438"/>
                    </a:lnTo>
                    <a:lnTo>
                      <a:pt x="290" y="452"/>
                    </a:lnTo>
                    <a:lnTo>
                      <a:pt x="300" y="481"/>
                    </a:lnTo>
                    <a:lnTo>
                      <a:pt x="312" y="510"/>
                    </a:lnTo>
                    <a:lnTo>
                      <a:pt x="324" y="538"/>
                    </a:lnTo>
                    <a:lnTo>
                      <a:pt x="337" y="567"/>
                    </a:lnTo>
                    <a:lnTo>
                      <a:pt x="351" y="595"/>
                    </a:lnTo>
                    <a:lnTo>
                      <a:pt x="365" y="623"/>
                    </a:lnTo>
                    <a:lnTo>
                      <a:pt x="381" y="650"/>
                    </a:lnTo>
                    <a:lnTo>
                      <a:pt x="397" y="677"/>
                    </a:lnTo>
                    <a:lnTo>
                      <a:pt x="414" y="703"/>
                    </a:lnTo>
                    <a:lnTo>
                      <a:pt x="431" y="729"/>
                    </a:lnTo>
                    <a:lnTo>
                      <a:pt x="449" y="755"/>
                    </a:lnTo>
                    <a:lnTo>
                      <a:pt x="467" y="779"/>
                    </a:lnTo>
                    <a:lnTo>
                      <a:pt x="486" y="804"/>
                    </a:lnTo>
                    <a:lnTo>
                      <a:pt x="506" y="828"/>
                    </a:lnTo>
                    <a:lnTo>
                      <a:pt x="526" y="851"/>
                    </a:lnTo>
                    <a:lnTo>
                      <a:pt x="547" y="873"/>
                    </a:lnTo>
                    <a:lnTo>
                      <a:pt x="569" y="896"/>
                    </a:lnTo>
                    <a:lnTo>
                      <a:pt x="591" y="917"/>
                    </a:lnTo>
                    <a:lnTo>
                      <a:pt x="614" y="937"/>
                    </a:lnTo>
                    <a:lnTo>
                      <a:pt x="637" y="958"/>
                    </a:lnTo>
                    <a:lnTo>
                      <a:pt x="660" y="976"/>
                    </a:lnTo>
                    <a:lnTo>
                      <a:pt x="684" y="995"/>
                    </a:lnTo>
                    <a:lnTo>
                      <a:pt x="708" y="1012"/>
                    </a:lnTo>
                    <a:lnTo>
                      <a:pt x="734" y="1029"/>
                    </a:lnTo>
                    <a:lnTo>
                      <a:pt x="760" y="1044"/>
                    </a:lnTo>
                    <a:lnTo>
                      <a:pt x="785" y="1059"/>
                    </a:lnTo>
                    <a:lnTo>
                      <a:pt x="811" y="1073"/>
                    </a:lnTo>
                    <a:lnTo>
                      <a:pt x="838" y="1085"/>
                    </a:lnTo>
                    <a:lnTo>
                      <a:pt x="864" y="1097"/>
                    </a:lnTo>
                    <a:lnTo>
                      <a:pt x="891" y="1108"/>
                    </a:lnTo>
                    <a:lnTo>
                      <a:pt x="920" y="1118"/>
                    </a:lnTo>
                    <a:lnTo>
                      <a:pt x="948" y="1126"/>
                    </a:lnTo>
                    <a:lnTo>
                      <a:pt x="977" y="1112"/>
                    </a:lnTo>
                    <a:lnTo>
                      <a:pt x="1001" y="1097"/>
                    </a:lnTo>
                    <a:lnTo>
                      <a:pt x="1020" y="1082"/>
                    </a:lnTo>
                    <a:lnTo>
                      <a:pt x="1036" y="1067"/>
                    </a:lnTo>
                    <a:lnTo>
                      <a:pt x="1048" y="1051"/>
                    </a:lnTo>
                    <a:lnTo>
                      <a:pt x="1056" y="1035"/>
                    </a:lnTo>
                    <a:lnTo>
                      <a:pt x="1060" y="1018"/>
                    </a:lnTo>
                    <a:lnTo>
                      <a:pt x="1062" y="1001"/>
                    </a:lnTo>
                    <a:lnTo>
                      <a:pt x="1062" y="985"/>
                    </a:lnTo>
                    <a:lnTo>
                      <a:pt x="1059" y="968"/>
                    </a:lnTo>
                    <a:lnTo>
                      <a:pt x="1054" y="950"/>
                    </a:lnTo>
                    <a:lnTo>
                      <a:pt x="1048" y="933"/>
                    </a:lnTo>
                    <a:lnTo>
                      <a:pt x="1040" y="916"/>
                    </a:lnTo>
                    <a:lnTo>
                      <a:pt x="1031" y="898"/>
                    </a:lnTo>
                    <a:lnTo>
                      <a:pt x="1022" y="881"/>
                    </a:lnTo>
                    <a:lnTo>
                      <a:pt x="1012" y="864"/>
                    </a:lnTo>
                    <a:lnTo>
                      <a:pt x="993" y="830"/>
                    </a:lnTo>
                    <a:lnTo>
                      <a:pt x="976" y="798"/>
                    </a:lnTo>
                    <a:lnTo>
                      <a:pt x="970" y="782"/>
                    </a:lnTo>
                    <a:lnTo>
                      <a:pt x="965" y="765"/>
                    </a:lnTo>
                    <a:lnTo>
                      <a:pt x="962" y="750"/>
                    </a:lnTo>
                    <a:lnTo>
                      <a:pt x="961" y="735"/>
                    </a:lnTo>
                    <a:lnTo>
                      <a:pt x="963" y="721"/>
                    </a:lnTo>
                    <a:lnTo>
                      <a:pt x="968" y="706"/>
                    </a:lnTo>
                    <a:lnTo>
                      <a:pt x="976" y="693"/>
                    </a:lnTo>
                    <a:lnTo>
                      <a:pt x="988" y="680"/>
                    </a:lnTo>
                    <a:lnTo>
                      <a:pt x="1003" y="667"/>
                    </a:lnTo>
                    <a:lnTo>
                      <a:pt x="1023" y="655"/>
                    </a:lnTo>
                    <a:lnTo>
                      <a:pt x="1047" y="644"/>
                    </a:lnTo>
                    <a:lnTo>
                      <a:pt x="1077" y="634"/>
                    </a:lnTo>
                    <a:lnTo>
                      <a:pt x="1090" y="643"/>
                    </a:lnTo>
                    <a:lnTo>
                      <a:pt x="1103" y="653"/>
                    </a:lnTo>
                    <a:lnTo>
                      <a:pt x="1115" y="664"/>
                    </a:lnTo>
                    <a:lnTo>
                      <a:pt x="1127" y="675"/>
                    </a:lnTo>
                    <a:lnTo>
                      <a:pt x="1138" y="687"/>
                    </a:lnTo>
                    <a:lnTo>
                      <a:pt x="1149" y="698"/>
                    </a:lnTo>
                    <a:lnTo>
                      <a:pt x="1160" y="711"/>
                    </a:lnTo>
                    <a:lnTo>
                      <a:pt x="1171" y="724"/>
                    </a:lnTo>
                    <a:lnTo>
                      <a:pt x="1181" y="737"/>
                    </a:lnTo>
                    <a:lnTo>
                      <a:pt x="1190" y="751"/>
                    </a:lnTo>
                    <a:lnTo>
                      <a:pt x="1199" y="765"/>
                    </a:lnTo>
                    <a:lnTo>
                      <a:pt x="1208" y="779"/>
                    </a:lnTo>
                    <a:lnTo>
                      <a:pt x="1216" y="795"/>
                    </a:lnTo>
                    <a:lnTo>
                      <a:pt x="1223" y="810"/>
                    </a:lnTo>
                    <a:lnTo>
                      <a:pt x="1230" y="825"/>
                    </a:lnTo>
                    <a:lnTo>
                      <a:pt x="1237" y="840"/>
                    </a:lnTo>
                    <a:lnTo>
                      <a:pt x="1243" y="856"/>
                    </a:lnTo>
                    <a:lnTo>
                      <a:pt x="1248" y="871"/>
                    </a:lnTo>
                    <a:lnTo>
                      <a:pt x="1254" y="888"/>
                    </a:lnTo>
                    <a:lnTo>
                      <a:pt x="1259" y="904"/>
                    </a:lnTo>
                    <a:lnTo>
                      <a:pt x="1262" y="920"/>
                    </a:lnTo>
                    <a:lnTo>
                      <a:pt x="1265" y="936"/>
                    </a:lnTo>
                    <a:lnTo>
                      <a:pt x="1268" y="952"/>
                    </a:lnTo>
                    <a:lnTo>
                      <a:pt x="1269" y="969"/>
                    </a:lnTo>
                    <a:lnTo>
                      <a:pt x="1270" y="985"/>
                    </a:lnTo>
                    <a:lnTo>
                      <a:pt x="1270" y="1001"/>
                    </a:lnTo>
                    <a:lnTo>
                      <a:pt x="1270" y="1016"/>
                    </a:lnTo>
                    <a:lnTo>
                      <a:pt x="1269" y="1032"/>
                    </a:lnTo>
                    <a:lnTo>
                      <a:pt x="1267" y="1049"/>
                    </a:lnTo>
                    <a:lnTo>
                      <a:pt x="1264" y="1064"/>
                    </a:lnTo>
                    <a:lnTo>
                      <a:pt x="1261" y="1079"/>
                    </a:lnTo>
                    <a:lnTo>
                      <a:pt x="1257" y="1094"/>
                    </a:lnTo>
                    <a:lnTo>
                      <a:pt x="1249" y="1116"/>
                    </a:lnTo>
                    <a:lnTo>
                      <a:pt x="1241" y="1137"/>
                    </a:lnTo>
                    <a:lnTo>
                      <a:pt x="1231" y="1157"/>
                    </a:lnTo>
                    <a:lnTo>
                      <a:pt x="1220" y="1175"/>
                    </a:lnTo>
                    <a:lnTo>
                      <a:pt x="1208" y="1193"/>
                    </a:lnTo>
                    <a:lnTo>
                      <a:pt x="1194" y="1210"/>
                    </a:lnTo>
                    <a:lnTo>
                      <a:pt x="1179" y="1226"/>
                    </a:lnTo>
                    <a:lnTo>
                      <a:pt x="1164" y="1242"/>
                    </a:lnTo>
                    <a:lnTo>
                      <a:pt x="1148" y="1256"/>
                    </a:lnTo>
                    <a:lnTo>
                      <a:pt x="1131" y="1270"/>
                    </a:lnTo>
                    <a:lnTo>
                      <a:pt x="1114" y="1284"/>
                    </a:lnTo>
                    <a:lnTo>
                      <a:pt x="1097" y="1296"/>
                    </a:lnTo>
                    <a:lnTo>
                      <a:pt x="1061" y="1320"/>
                    </a:lnTo>
                    <a:lnTo>
                      <a:pt x="1027" y="1340"/>
                    </a:lnTo>
                    <a:lnTo>
                      <a:pt x="997" y="1352"/>
                    </a:lnTo>
                    <a:lnTo>
                      <a:pt x="969" y="1361"/>
                    </a:lnTo>
                    <a:lnTo>
                      <a:pt x="940" y="1367"/>
                    </a:lnTo>
                    <a:lnTo>
                      <a:pt x="912" y="1373"/>
                    </a:lnTo>
                    <a:lnTo>
                      <a:pt x="884" y="1376"/>
                    </a:lnTo>
                    <a:lnTo>
                      <a:pt x="857" y="1377"/>
                    </a:lnTo>
                    <a:lnTo>
                      <a:pt x="831" y="1377"/>
                    </a:lnTo>
                    <a:lnTo>
                      <a:pt x="805" y="1375"/>
                    </a:lnTo>
                    <a:lnTo>
                      <a:pt x="780" y="1372"/>
                    </a:lnTo>
                    <a:lnTo>
                      <a:pt x="755" y="1366"/>
                    </a:lnTo>
                    <a:lnTo>
                      <a:pt x="731" y="1360"/>
                    </a:lnTo>
                    <a:lnTo>
                      <a:pt x="706" y="1352"/>
                    </a:lnTo>
                    <a:lnTo>
                      <a:pt x="682" y="1343"/>
                    </a:lnTo>
                    <a:lnTo>
                      <a:pt x="659" y="1333"/>
                    </a:lnTo>
                    <a:lnTo>
                      <a:pt x="636" y="1321"/>
                    </a:lnTo>
                    <a:lnTo>
                      <a:pt x="614" y="1309"/>
                    </a:lnTo>
                    <a:lnTo>
                      <a:pt x="591" y="1295"/>
                    </a:lnTo>
                    <a:lnTo>
                      <a:pt x="570" y="1281"/>
                    </a:lnTo>
                    <a:lnTo>
                      <a:pt x="547" y="1266"/>
                    </a:lnTo>
                    <a:lnTo>
                      <a:pt x="526" y="1250"/>
                    </a:lnTo>
                    <a:lnTo>
                      <a:pt x="505" y="1232"/>
                    </a:lnTo>
                    <a:lnTo>
                      <a:pt x="485" y="1215"/>
                    </a:lnTo>
                    <a:lnTo>
                      <a:pt x="464" y="1197"/>
                    </a:lnTo>
                    <a:lnTo>
                      <a:pt x="444" y="1178"/>
                    </a:lnTo>
                    <a:lnTo>
                      <a:pt x="405" y="1139"/>
                    </a:lnTo>
                    <a:lnTo>
                      <a:pt x="365" y="1100"/>
                    </a:lnTo>
                    <a:lnTo>
                      <a:pt x="327" y="1059"/>
                    </a:lnTo>
                    <a:lnTo>
                      <a:pt x="290" y="1019"/>
                    </a:lnTo>
                    <a:lnTo>
                      <a:pt x="241" y="944"/>
                    </a:lnTo>
                    <a:lnTo>
                      <a:pt x="191" y="868"/>
                    </a:lnTo>
                    <a:lnTo>
                      <a:pt x="167" y="830"/>
                    </a:lnTo>
                    <a:lnTo>
                      <a:pt x="144" y="791"/>
                    </a:lnTo>
                    <a:lnTo>
                      <a:pt x="121" y="754"/>
                    </a:lnTo>
                    <a:lnTo>
                      <a:pt x="100" y="715"/>
                    </a:lnTo>
                    <a:lnTo>
                      <a:pt x="81" y="675"/>
                    </a:lnTo>
                    <a:lnTo>
                      <a:pt x="63" y="635"/>
                    </a:lnTo>
                    <a:lnTo>
                      <a:pt x="54" y="615"/>
                    </a:lnTo>
                    <a:lnTo>
                      <a:pt x="46" y="595"/>
                    </a:lnTo>
                    <a:lnTo>
                      <a:pt x="39" y="574"/>
                    </a:lnTo>
                    <a:lnTo>
                      <a:pt x="32" y="553"/>
                    </a:lnTo>
                    <a:lnTo>
                      <a:pt x="26" y="532"/>
                    </a:lnTo>
                    <a:lnTo>
                      <a:pt x="19" y="510"/>
                    </a:lnTo>
                    <a:lnTo>
                      <a:pt x="14" y="489"/>
                    </a:lnTo>
                    <a:lnTo>
                      <a:pt x="10" y="467"/>
                    </a:lnTo>
                    <a:lnTo>
                      <a:pt x="7" y="446"/>
                    </a:lnTo>
                    <a:lnTo>
                      <a:pt x="4" y="423"/>
                    </a:lnTo>
                    <a:lnTo>
                      <a:pt x="2" y="400"/>
                    </a:lnTo>
                    <a:lnTo>
                      <a:pt x="0" y="377"/>
                    </a:lnTo>
                    <a:lnTo>
                      <a:pt x="16" y="323"/>
                    </a:lnTo>
                    <a:lnTo>
                      <a:pt x="34" y="267"/>
                    </a:lnTo>
                    <a:lnTo>
                      <a:pt x="44" y="240"/>
                    </a:lnTo>
                    <a:lnTo>
                      <a:pt x="54" y="212"/>
                    </a:lnTo>
                    <a:lnTo>
                      <a:pt x="66" y="185"/>
                    </a:lnTo>
                    <a:lnTo>
                      <a:pt x="78" y="159"/>
                    </a:lnTo>
                    <a:lnTo>
                      <a:pt x="92" y="134"/>
                    </a:lnTo>
                    <a:lnTo>
                      <a:pt x="107" y="110"/>
                    </a:lnTo>
                    <a:lnTo>
                      <a:pt x="114" y="100"/>
                    </a:lnTo>
                    <a:lnTo>
                      <a:pt x="123" y="89"/>
                    </a:lnTo>
                    <a:lnTo>
                      <a:pt x="132" y="78"/>
                    </a:lnTo>
                    <a:lnTo>
                      <a:pt x="141" y="68"/>
                    </a:lnTo>
                    <a:lnTo>
                      <a:pt x="150" y="60"/>
                    </a:lnTo>
                    <a:lnTo>
                      <a:pt x="160" y="51"/>
                    </a:lnTo>
                    <a:lnTo>
                      <a:pt x="170" y="42"/>
                    </a:lnTo>
                    <a:lnTo>
                      <a:pt x="181" y="35"/>
                    </a:lnTo>
                    <a:lnTo>
                      <a:pt x="192" y="28"/>
                    </a:lnTo>
                    <a:lnTo>
                      <a:pt x="205" y="23"/>
                    </a:lnTo>
                    <a:lnTo>
                      <a:pt x="217" y="18"/>
                    </a:lnTo>
                    <a:lnTo>
                      <a:pt x="230" y="13"/>
                    </a:lnTo>
                    <a:lnTo>
                      <a:pt x="251" y="9"/>
                    </a:lnTo>
                    <a:lnTo>
                      <a:pt x="272" y="6"/>
                    </a:lnTo>
                    <a:lnTo>
                      <a:pt x="292" y="2"/>
                    </a:lnTo>
                    <a:lnTo>
                      <a:pt x="312" y="1"/>
                    </a:lnTo>
                    <a:lnTo>
                      <a:pt x="332" y="0"/>
                    </a:lnTo>
                    <a:lnTo>
                      <a:pt x="351" y="1"/>
                    </a:lnTo>
                    <a:lnTo>
                      <a:pt x="369" y="2"/>
                    </a:lnTo>
                    <a:lnTo>
                      <a:pt x="389" y="5"/>
                    </a:lnTo>
                    <a:lnTo>
                      <a:pt x="407" y="7"/>
                    </a:lnTo>
                    <a:lnTo>
                      <a:pt x="424" y="10"/>
                    </a:lnTo>
                    <a:lnTo>
                      <a:pt x="442" y="14"/>
                    </a:lnTo>
                    <a:lnTo>
                      <a:pt x="459" y="20"/>
                    </a:lnTo>
                    <a:lnTo>
                      <a:pt x="476" y="25"/>
                    </a:lnTo>
                    <a:lnTo>
                      <a:pt x="492" y="32"/>
                    </a:lnTo>
                    <a:lnTo>
                      <a:pt x="509" y="38"/>
                    </a:lnTo>
                    <a:lnTo>
                      <a:pt x="525" y="46"/>
                    </a:lnTo>
                    <a:lnTo>
                      <a:pt x="557" y="61"/>
                    </a:lnTo>
                    <a:lnTo>
                      <a:pt x="588" y="79"/>
                    </a:lnTo>
                    <a:lnTo>
                      <a:pt x="619" y="99"/>
                    </a:lnTo>
                    <a:lnTo>
                      <a:pt x="649" y="118"/>
                    </a:lnTo>
                    <a:lnTo>
                      <a:pt x="708" y="161"/>
                    </a:lnTo>
                    <a:lnTo>
                      <a:pt x="768" y="206"/>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6" name="Freeform 157">
                <a:extLst>
                  <a:ext uri="{FF2B5EF4-FFF2-40B4-BE49-F238E27FC236}">
                    <a16:creationId xmlns:a16="http://schemas.microsoft.com/office/drawing/2014/main" id="{82CE7BCB-E3C1-49A4-BA5A-40293FAB25FA}"/>
                  </a:ext>
                </a:extLst>
              </p:cNvPr>
              <p:cNvSpPr>
                <a:spLocks/>
              </p:cNvSpPr>
              <p:nvPr/>
            </p:nvSpPr>
            <p:spPr bwMode="auto">
              <a:xfrm>
                <a:off x="4407" y="3059"/>
                <a:ext cx="64" cy="25"/>
              </a:xfrm>
              <a:custGeom>
                <a:avLst/>
                <a:gdLst>
                  <a:gd name="T0" fmla="*/ 0 w 450"/>
                  <a:gd name="T1" fmla="*/ 0 h 280"/>
                  <a:gd name="T2" fmla="*/ 0 w 450"/>
                  <a:gd name="T3" fmla="*/ 0 h 280"/>
                  <a:gd name="T4" fmla="*/ 0 w 450"/>
                  <a:gd name="T5" fmla="*/ 0 h 280"/>
                  <a:gd name="T6" fmla="*/ 0 w 450"/>
                  <a:gd name="T7" fmla="*/ 0 h 280"/>
                  <a:gd name="T8" fmla="*/ 0 w 450"/>
                  <a:gd name="T9" fmla="*/ 0 h 280"/>
                  <a:gd name="T10" fmla="*/ 0 w 450"/>
                  <a:gd name="T11" fmla="*/ 0 h 280"/>
                  <a:gd name="T12" fmla="*/ 0 w 450"/>
                  <a:gd name="T13" fmla="*/ 0 h 280"/>
                  <a:gd name="T14" fmla="*/ 0 w 450"/>
                  <a:gd name="T15" fmla="*/ 0 h 280"/>
                  <a:gd name="T16" fmla="*/ 0 w 450"/>
                  <a:gd name="T17" fmla="*/ 0 h 280"/>
                  <a:gd name="T18" fmla="*/ 0 w 450"/>
                  <a:gd name="T19" fmla="*/ 0 h 280"/>
                  <a:gd name="T20" fmla="*/ 0 w 450"/>
                  <a:gd name="T21" fmla="*/ 0 h 280"/>
                  <a:gd name="T22" fmla="*/ 0 w 450"/>
                  <a:gd name="T23" fmla="*/ 0 h 280"/>
                  <a:gd name="T24" fmla="*/ 0 w 450"/>
                  <a:gd name="T25" fmla="*/ 0 h 280"/>
                  <a:gd name="T26" fmla="*/ 0 w 450"/>
                  <a:gd name="T27" fmla="*/ 0 h 280"/>
                  <a:gd name="T28" fmla="*/ 0 w 450"/>
                  <a:gd name="T29" fmla="*/ 0 h 280"/>
                  <a:gd name="T30" fmla="*/ 0 w 450"/>
                  <a:gd name="T31" fmla="*/ 0 h 280"/>
                  <a:gd name="T32" fmla="*/ 0 w 450"/>
                  <a:gd name="T33" fmla="*/ 0 h 280"/>
                  <a:gd name="T34" fmla="*/ 0 w 450"/>
                  <a:gd name="T35" fmla="*/ 0 h 280"/>
                  <a:gd name="T36" fmla="*/ 0 w 450"/>
                  <a:gd name="T37" fmla="*/ 0 h 280"/>
                  <a:gd name="T38" fmla="*/ 0 w 450"/>
                  <a:gd name="T39" fmla="*/ 0 h 280"/>
                  <a:gd name="T40" fmla="*/ 0 w 450"/>
                  <a:gd name="T41" fmla="*/ 0 h 280"/>
                  <a:gd name="T42" fmla="*/ 0 w 450"/>
                  <a:gd name="T43" fmla="*/ 0 h 280"/>
                  <a:gd name="T44" fmla="*/ 0 w 450"/>
                  <a:gd name="T45" fmla="*/ 0 h 280"/>
                  <a:gd name="T46" fmla="*/ 0 w 450"/>
                  <a:gd name="T47" fmla="*/ 0 h 280"/>
                  <a:gd name="T48" fmla="*/ 0 w 450"/>
                  <a:gd name="T49" fmla="*/ 0 h 280"/>
                  <a:gd name="T50" fmla="*/ 0 w 450"/>
                  <a:gd name="T51" fmla="*/ 0 h 280"/>
                  <a:gd name="T52" fmla="*/ 0 w 450"/>
                  <a:gd name="T53" fmla="*/ 0 h 280"/>
                  <a:gd name="T54" fmla="*/ 0 w 450"/>
                  <a:gd name="T55" fmla="*/ 0 h 280"/>
                  <a:gd name="T56" fmla="*/ 0 w 450"/>
                  <a:gd name="T57" fmla="*/ 0 h 280"/>
                  <a:gd name="T58" fmla="*/ 0 w 450"/>
                  <a:gd name="T59" fmla="*/ 0 h 280"/>
                  <a:gd name="T60" fmla="*/ 0 w 450"/>
                  <a:gd name="T61" fmla="*/ 0 h 280"/>
                  <a:gd name="T62" fmla="*/ 0 w 450"/>
                  <a:gd name="T63" fmla="*/ 0 h 280"/>
                  <a:gd name="T64" fmla="*/ 0 w 450"/>
                  <a:gd name="T65" fmla="*/ 0 h 280"/>
                  <a:gd name="T66" fmla="*/ 0 w 450"/>
                  <a:gd name="T67" fmla="*/ 0 h 2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50" h="280">
                    <a:moveTo>
                      <a:pt x="450" y="194"/>
                    </a:moveTo>
                    <a:lnTo>
                      <a:pt x="443" y="195"/>
                    </a:lnTo>
                    <a:lnTo>
                      <a:pt x="436" y="199"/>
                    </a:lnTo>
                    <a:lnTo>
                      <a:pt x="427" y="203"/>
                    </a:lnTo>
                    <a:lnTo>
                      <a:pt x="418" y="208"/>
                    </a:lnTo>
                    <a:lnTo>
                      <a:pt x="398" y="221"/>
                    </a:lnTo>
                    <a:lnTo>
                      <a:pt x="375" y="238"/>
                    </a:lnTo>
                    <a:lnTo>
                      <a:pt x="362" y="245"/>
                    </a:lnTo>
                    <a:lnTo>
                      <a:pt x="350" y="253"/>
                    </a:lnTo>
                    <a:lnTo>
                      <a:pt x="337" y="260"/>
                    </a:lnTo>
                    <a:lnTo>
                      <a:pt x="324" y="267"/>
                    </a:lnTo>
                    <a:lnTo>
                      <a:pt x="310" y="272"/>
                    </a:lnTo>
                    <a:lnTo>
                      <a:pt x="297" y="277"/>
                    </a:lnTo>
                    <a:lnTo>
                      <a:pt x="284" y="280"/>
                    </a:lnTo>
                    <a:lnTo>
                      <a:pt x="271" y="280"/>
                    </a:lnTo>
                    <a:lnTo>
                      <a:pt x="221" y="273"/>
                    </a:lnTo>
                    <a:lnTo>
                      <a:pt x="168" y="266"/>
                    </a:lnTo>
                    <a:lnTo>
                      <a:pt x="141" y="261"/>
                    </a:lnTo>
                    <a:lnTo>
                      <a:pt x="115" y="256"/>
                    </a:lnTo>
                    <a:lnTo>
                      <a:pt x="103" y="252"/>
                    </a:lnTo>
                    <a:lnTo>
                      <a:pt x="90" y="248"/>
                    </a:lnTo>
                    <a:lnTo>
                      <a:pt x="78" y="244"/>
                    </a:lnTo>
                    <a:lnTo>
                      <a:pt x="67" y="239"/>
                    </a:lnTo>
                    <a:lnTo>
                      <a:pt x="56" y="233"/>
                    </a:lnTo>
                    <a:lnTo>
                      <a:pt x="46" y="227"/>
                    </a:lnTo>
                    <a:lnTo>
                      <a:pt x="37" y="220"/>
                    </a:lnTo>
                    <a:lnTo>
                      <a:pt x="29" y="213"/>
                    </a:lnTo>
                    <a:lnTo>
                      <a:pt x="21" y="204"/>
                    </a:lnTo>
                    <a:lnTo>
                      <a:pt x="15" y="194"/>
                    </a:lnTo>
                    <a:lnTo>
                      <a:pt x="9" y="185"/>
                    </a:lnTo>
                    <a:lnTo>
                      <a:pt x="5" y="174"/>
                    </a:lnTo>
                    <a:lnTo>
                      <a:pt x="2" y="161"/>
                    </a:lnTo>
                    <a:lnTo>
                      <a:pt x="0" y="148"/>
                    </a:lnTo>
                    <a:lnTo>
                      <a:pt x="0" y="134"/>
                    </a:lnTo>
                    <a:lnTo>
                      <a:pt x="1" y="119"/>
                    </a:lnTo>
                    <a:lnTo>
                      <a:pt x="4" y="103"/>
                    </a:lnTo>
                    <a:lnTo>
                      <a:pt x="8" y="84"/>
                    </a:lnTo>
                    <a:lnTo>
                      <a:pt x="13" y="65"/>
                    </a:lnTo>
                    <a:lnTo>
                      <a:pt x="21" y="45"/>
                    </a:lnTo>
                    <a:lnTo>
                      <a:pt x="47" y="40"/>
                    </a:lnTo>
                    <a:lnTo>
                      <a:pt x="72" y="32"/>
                    </a:lnTo>
                    <a:lnTo>
                      <a:pt x="98" y="24"/>
                    </a:lnTo>
                    <a:lnTo>
                      <a:pt x="123" y="15"/>
                    </a:lnTo>
                    <a:lnTo>
                      <a:pt x="137" y="12"/>
                    </a:lnTo>
                    <a:lnTo>
                      <a:pt x="150" y="8"/>
                    </a:lnTo>
                    <a:lnTo>
                      <a:pt x="164" y="5"/>
                    </a:lnTo>
                    <a:lnTo>
                      <a:pt x="178" y="3"/>
                    </a:lnTo>
                    <a:lnTo>
                      <a:pt x="193" y="1"/>
                    </a:lnTo>
                    <a:lnTo>
                      <a:pt x="208" y="0"/>
                    </a:lnTo>
                    <a:lnTo>
                      <a:pt x="223" y="1"/>
                    </a:lnTo>
                    <a:lnTo>
                      <a:pt x="240" y="2"/>
                    </a:lnTo>
                    <a:lnTo>
                      <a:pt x="256" y="15"/>
                    </a:lnTo>
                    <a:lnTo>
                      <a:pt x="271" y="29"/>
                    </a:lnTo>
                    <a:lnTo>
                      <a:pt x="284" y="44"/>
                    </a:lnTo>
                    <a:lnTo>
                      <a:pt x="296" y="60"/>
                    </a:lnTo>
                    <a:lnTo>
                      <a:pt x="317" y="94"/>
                    </a:lnTo>
                    <a:lnTo>
                      <a:pt x="337" y="126"/>
                    </a:lnTo>
                    <a:lnTo>
                      <a:pt x="348" y="141"/>
                    </a:lnTo>
                    <a:lnTo>
                      <a:pt x="359" y="155"/>
                    </a:lnTo>
                    <a:lnTo>
                      <a:pt x="370" y="167"/>
                    </a:lnTo>
                    <a:lnTo>
                      <a:pt x="383" y="178"/>
                    </a:lnTo>
                    <a:lnTo>
                      <a:pt x="390" y="182"/>
                    </a:lnTo>
                    <a:lnTo>
                      <a:pt x="397" y="187"/>
                    </a:lnTo>
                    <a:lnTo>
                      <a:pt x="404" y="190"/>
                    </a:lnTo>
                    <a:lnTo>
                      <a:pt x="412" y="192"/>
                    </a:lnTo>
                    <a:lnTo>
                      <a:pt x="421" y="194"/>
                    </a:lnTo>
                    <a:lnTo>
                      <a:pt x="430" y="195"/>
                    </a:lnTo>
                    <a:lnTo>
                      <a:pt x="439" y="195"/>
                    </a:lnTo>
                    <a:lnTo>
                      <a:pt x="450" y="1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7" name="Freeform 158">
                <a:extLst>
                  <a:ext uri="{FF2B5EF4-FFF2-40B4-BE49-F238E27FC236}">
                    <a16:creationId xmlns:a16="http://schemas.microsoft.com/office/drawing/2014/main" id="{752821A6-1072-4819-AE09-0CCFFBB715E7}"/>
                  </a:ext>
                </a:extLst>
              </p:cNvPr>
              <p:cNvSpPr>
                <a:spLocks/>
              </p:cNvSpPr>
              <p:nvPr/>
            </p:nvSpPr>
            <p:spPr bwMode="auto">
              <a:xfrm>
                <a:off x="4375" y="3075"/>
                <a:ext cx="12" cy="6"/>
              </a:xfrm>
              <a:custGeom>
                <a:avLst/>
                <a:gdLst>
                  <a:gd name="T0" fmla="*/ 0 w 83"/>
                  <a:gd name="T1" fmla="*/ 0 h 60"/>
                  <a:gd name="T2" fmla="*/ 0 w 83"/>
                  <a:gd name="T3" fmla="*/ 0 h 60"/>
                  <a:gd name="T4" fmla="*/ 0 w 83"/>
                  <a:gd name="T5" fmla="*/ 0 h 60"/>
                  <a:gd name="T6" fmla="*/ 0 w 83"/>
                  <a:gd name="T7" fmla="*/ 0 h 60"/>
                  <a:gd name="T8" fmla="*/ 0 w 83"/>
                  <a:gd name="T9" fmla="*/ 0 h 60"/>
                  <a:gd name="T10" fmla="*/ 0 w 83"/>
                  <a:gd name="T11" fmla="*/ 0 h 60"/>
                  <a:gd name="T12" fmla="*/ 0 w 83"/>
                  <a:gd name="T13" fmla="*/ 0 h 60"/>
                  <a:gd name="T14" fmla="*/ 0 w 83"/>
                  <a:gd name="T15" fmla="*/ 0 h 60"/>
                  <a:gd name="T16" fmla="*/ 0 w 83"/>
                  <a:gd name="T17" fmla="*/ 0 h 60"/>
                  <a:gd name="T18" fmla="*/ 0 w 83"/>
                  <a:gd name="T19" fmla="*/ 0 h 60"/>
                  <a:gd name="T20" fmla="*/ 0 w 83"/>
                  <a:gd name="T21" fmla="*/ 0 h 60"/>
                  <a:gd name="T22" fmla="*/ 0 w 83"/>
                  <a:gd name="T23" fmla="*/ 0 h 60"/>
                  <a:gd name="T24" fmla="*/ 0 w 83"/>
                  <a:gd name="T25" fmla="*/ 0 h 60"/>
                  <a:gd name="T26" fmla="*/ 0 w 83"/>
                  <a:gd name="T27" fmla="*/ 0 h 60"/>
                  <a:gd name="T28" fmla="*/ 0 w 83"/>
                  <a:gd name="T29" fmla="*/ 0 h 60"/>
                  <a:gd name="T30" fmla="*/ 0 w 83"/>
                  <a:gd name="T31" fmla="*/ 0 h 60"/>
                  <a:gd name="T32" fmla="*/ 0 w 83"/>
                  <a:gd name="T33" fmla="*/ 0 h 60"/>
                  <a:gd name="T34" fmla="*/ 0 w 83"/>
                  <a:gd name="T35" fmla="*/ 0 h 60"/>
                  <a:gd name="T36" fmla="*/ 0 w 83"/>
                  <a:gd name="T37" fmla="*/ 0 h 60"/>
                  <a:gd name="T38" fmla="*/ 0 w 83"/>
                  <a:gd name="T39" fmla="*/ 0 h 60"/>
                  <a:gd name="T40" fmla="*/ 0 w 83"/>
                  <a:gd name="T41" fmla="*/ 0 h 60"/>
                  <a:gd name="T42" fmla="*/ 0 w 83"/>
                  <a:gd name="T43" fmla="*/ 0 h 60"/>
                  <a:gd name="T44" fmla="*/ 0 w 83"/>
                  <a:gd name="T45" fmla="*/ 0 h 60"/>
                  <a:gd name="T46" fmla="*/ 0 w 83"/>
                  <a:gd name="T47" fmla="*/ 0 h 60"/>
                  <a:gd name="T48" fmla="*/ 0 w 83"/>
                  <a:gd name="T49" fmla="*/ 0 h 60"/>
                  <a:gd name="T50" fmla="*/ 0 w 83"/>
                  <a:gd name="T51" fmla="*/ 0 h 60"/>
                  <a:gd name="T52" fmla="*/ 0 w 83"/>
                  <a:gd name="T53" fmla="*/ 0 h 60"/>
                  <a:gd name="T54" fmla="*/ 0 w 83"/>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60">
                    <a:moveTo>
                      <a:pt x="83" y="35"/>
                    </a:moveTo>
                    <a:lnTo>
                      <a:pt x="83" y="57"/>
                    </a:lnTo>
                    <a:lnTo>
                      <a:pt x="76" y="59"/>
                    </a:lnTo>
                    <a:lnTo>
                      <a:pt x="68" y="60"/>
                    </a:lnTo>
                    <a:lnTo>
                      <a:pt x="60" y="60"/>
                    </a:lnTo>
                    <a:lnTo>
                      <a:pt x="52" y="60"/>
                    </a:lnTo>
                    <a:lnTo>
                      <a:pt x="43" y="60"/>
                    </a:lnTo>
                    <a:lnTo>
                      <a:pt x="36" y="59"/>
                    </a:lnTo>
                    <a:lnTo>
                      <a:pt x="28" y="57"/>
                    </a:lnTo>
                    <a:lnTo>
                      <a:pt x="21" y="53"/>
                    </a:lnTo>
                    <a:lnTo>
                      <a:pt x="15" y="50"/>
                    </a:lnTo>
                    <a:lnTo>
                      <a:pt x="10" y="46"/>
                    </a:lnTo>
                    <a:lnTo>
                      <a:pt x="6" y="41"/>
                    </a:lnTo>
                    <a:lnTo>
                      <a:pt x="3" y="35"/>
                    </a:lnTo>
                    <a:lnTo>
                      <a:pt x="1" y="29"/>
                    </a:lnTo>
                    <a:lnTo>
                      <a:pt x="0" y="21"/>
                    </a:lnTo>
                    <a:lnTo>
                      <a:pt x="1" y="12"/>
                    </a:lnTo>
                    <a:lnTo>
                      <a:pt x="4" y="3"/>
                    </a:lnTo>
                    <a:lnTo>
                      <a:pt x="11" y="1"/>
                    </a:lnTo>
                    <a:lnTo>
                      <a:pt x="18" y="0"/>
                    </a:lnTo>
                    <a:lnTo>
                      <a:pt x="24" y="0"/>
                    </a:lnTo>
                    <a:lnTo>
                      <a:pt x="30" y="0"/>
                    </a:lnTo>
                    <a:lnTo>
                      <a:pt x="41" y="3"/>
                    </a:lnTo>
                    <a:lnTo>
                      <a:pt x="51" y="7"/>
                    </a:lnTo>
                    <a:lnTo>
                      <a:pt x="60" y="12"/>
                    </a:lnTo>
                    <a:lnTo>
                      <a:pt x="68" y="20"/>
                    </a:lnTo>
                    <a:lnTo>
                      <a:pt x="76" y="27"/>
                    </a:lnTo>
                    <a:lnTo>
                      <a:pt x="83"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8" name="Freeform 159">
                <a:extLst>
                  <a:ext uri="{FF2B5EF4-FFF2-40B4-BE49-F238E27FC236}">
                    <a16:creationId xmlns:a16="http://schemas.microsoft.com/office/drawing/2014/main" id="{7AB618F2-C223-4FD2-BE72-2B1E4AFF7434}"/>
                  </a:ext>
                </a:extLst>
              </p:cNvPr>
              <p:cNvSpPr>
                <a:spLocks/>
              </p:cNvSpPr>
              <p:nvPr/>
            </p:nvSpPr>
            <p:spPr bwMode="auto">
              <a:xfrm>
                <a:off x="4438" y="3094"/>
                <a:ext cx="10" cy="6"/>
              </a:xfrm>
              <a:custGeom>
                <a:avLst/>
                <a:gdLst>
                  <a:gd name="T0" fmla="*/ 0 w 70"/>
                  <a:gd name="T1" fmla="*/ 0 h 61"/>
                  <a:gd name="T2" fmla="*/ 0 w 70"/>
                  <a:gd name="T3" fmla="*/ 0 h 61"/>
                  <a:gd name="T4" fmla="*/ 0 w 70"/>
                  <a:gd name="T5" fmla="*/ 0 h 61"/>
                  <a:gd name="T6" fmla="*/ 0 w 70"/>
                  <a:gd name="T7" fmla="*/ 0 h 61"/>
                  <a:gd name="T8" fmla="*/ 0 w 70"/>
                  <a:gd name="T9" fmla="*/ 0 h 61"/>
                  <a:gd name="T10" fmla="*/ 0 w 70"/>
                  <a:gd name="T11" fmla="*/ 0 h 61"/>
                  <a:gd name="T12" fmla="*/ 0 w 70"/>
                  <a:gd name="T13" fmla="*/ 0 h 61"/>
                  <a:gd name="T14" fmla="*/ 0 w 70"/>
                  <a:gd name="T15" fmla="*/ 0 h 61"/>
                  <a:gd name="T16" fmla="*/ 0 w 70"/>
                  <a:gd name="T17" fmla="*/ 0 h 61"/>
                  <a:gd name="T18" fmla="*/ 0 w 70"/>
                  <a:gd name="T19" fmla="*/ 0 h 61"/>
                  <a:gd name="T20" fmla="*/ 0 w 70"/>
                  <a:gd name="T21" fmla="*/ 0 h 61"/>
                  <a:gd name="T22" fmla="*/ 0 w 70"/>
                  <a:gd name="T23" fmla="*/ 0 h 61"/>
                  <a:gd name="T24" fmla="*/ 0 w 70"/>
                  <a:gd name="T25" fmla="*/ 0 h 61"/>
                  <a:gd name="T26" fmla="*/ 0 w 70"/>
                  <a:gd name="T27" fmla="*/ 0 h 61"/>
                  <a:gd name="T28" fmla="*/ 0 w 70"/>
                  <a:gd name="T29" fmla="*/ 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0" h="61">
                    <a:moveTo>
                      <a:pt x="70" y="17"/>
                    </a:moveTo>
                    <a:lnTo>
                      <a:pt x="70" y="61"/>
                    </a:lnTo>
                    <a:lnTo>
                      <a:pt x="0" y="7"/>
                    </a:lnTo>
                    <a:lnTo>
                      <a:pt x="8" y="7"/>
                    </a:lnTo>
                    <a:lnTo>
                      <a:pt x="18" y="4"/>
                    </a:lnTo>
                    <a:lnTo>
                      <a:pt x="28" y="2"/>
                    </a:lnTo>
                    <a:lnTo>
                      <a:pt x="38" y="0"/>
                    </a:lnTo>
                    <a:lnTo>
                      <a:pt x="43" y="0"/>
                    </a:lnTo>
                    <a:lnTo>
                      <a:pt x="49" y="0"/>
                    </a:lnTo>
                    <a:lnTo>
                      <a:pt x="54" y="1"/>
                    </a:lnTo>
                    <a:lnTo>
                      <a:pt x="58" y="2"/>
                    </a:lnTo>
                    <a:lnTo>
                      <a:pt x="62" y="4"/>
                    </a:lnTo>
                    <a:lnTo>
                      <a:pt x="65" y="8"/>
                    </a:lnTo>
                    <a:lnTo>
                      <a:pt x="68" y="12"/>
                    </a:lnTo>
                    <a:lnTo>
                      <a:pt x="7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9" name="Freeform 160">
                <a:extLst>
                  <a:ext uri="{FF2B5EF4-FFF2-40B4-BE49-F238E27FC236}">
                    <a16:creationId xmlns:a16="http://schemas.microsoft.com/office/drawing/2014/main" id="{A349A292-D6E4-429E-9BF7-A8B3377A1036}"/>
                  </a:ext>
                </a:extLst>
              </p:cNvPr>
              <p:cNvSpPr>
                <a:spLocks/>
              </p:cNvSpPr>
              <p:nvPr/>
            </p:nvSpPr>
            <p:spPr bwMode="auto">
              <a:xfrm>
                <a:off x="3903" y="3109"/>
                <a:ext cx="47" cy="5"/>
              </a:xfrm>
              <a:custGeom>
                <a:avLst/>
                <a:gdLst>
                  <a:gd name="T0" fmla="*/ 0 w 329"/>
                  <a:gd name="T1" fmla="*/ 0 h 58"/>
                  <a:gd name="T2" fmla="*/ 0 w 329"/>
                  <a:gd name="T3" fmla="*/ 0 h 58"/>
                  <a:gd name="T4" fmla="*/ 0 w 329"/>
                  <a:gd name="T5" fmla="*/ 0 h 58"/>
                  <a:gd name="T6" fmla="*/ 0 w 329"/>
                  <a:gd name="T7" fmla="*/ 0 h 58"/>
                  <a:gd name="T8" fmla="*/ 0 w 329"/>
                  <a:gd name="T9" fmla="*/ 0 h 58"/>
                  <a:gd name="T10" fmla="*/ 0 w 329"/>
                  <a:gd name="T11" fmla="*/ 0 h 58"/>
                  <a:gd name="T12" fmla="*/ 0 w 329"/>
                  <a:gd name="T13" fmla="*/ 0 h 58"/>
                  <a:gd name="T14" fmla="*/ 0 w 329"/>
                  <a:gd name="T15" fmla="*/ 0 h 58"/>
                  <a:gd name="T16" fmla="*/ 0 w 329"/>
                  <a:gd name="T17" fmla="*/ 0 h 58"/>
                  <a:gd name="T18" fmla="*/ 0 w 329"/>
                  <a:gd name="T19" fmla="*/ 0 h 58"/>
                  <a:gd name="T20" fmla="*/ 0 w 329"/>
                  <a:gd name="T21" fmla="*/ 0 h 58"/>
                  <a:gd name="T22" fmla="*/ 0 w 329"/>
                  <a:gd name="T23" fmla="*/ 0 h 58"/>
                  <a:gd name="T24" fmla="*/ 0 w 329"/>
                  <a:gd name="T25" fmla="*/ 0 h 58"/>
                  <a:gd name="T26" fmla="*/ 0 w 329"/>
                  <a:gd name="T27" fmla="*/ 0 h 58"/>
                  <a:gd name="T28" fmla="*/ 0 w 329"/>
                  <a:gd name="T29" fmla="*/ 0 h 58"/>
                  <a:gd name="T30" fmla="*/ 0 w 329"/>
                  <a:gd name="T31" fmla="*/ 0 h 58"/>
                  <a:gd name="T32" fmla="*/ 0 w 329"/>
                  <a:gd name="T33" fmla="*/ 0 h 58"/>
                  <a:gd name="T34" fmla="*/ 0 w 329"/>
                  <a:gd name="T35" fmla="*/ 0 h 58"/>
                  <a:gd name="T36" fmla="*/ 0 w 329"/>
                  <a:gd name="T37" fmla="*/ 0 h 58"/>
                  <a:gd name="T38" fmla="*/ 0 w 329"/>
                  <a:gd name="T39" fmla="*/ 0 h 58"/>
                  <a:gd name="T40" fmla="*/ 0 w 329"/>
                  <a:gd name="T41" fmla="*/ 0 h 58"/>
                  <a:gd name="T42" fmla="*/ 0 w 329"/>
                  <a:gd name="T43" fmla="*/ 0 h 58"/>
                  <a:gd name="T44" fmla="*/ 0 w 329"/>
                  <a:gd name="T45" fmla="*/ 0 h 58"/>
                  <a:gd name="T46" fmla="*/ 0 w 329"/>
                  <a:gd name="T47" fmla="*/ 0 h 58"/>
                  <a:gd name="T48" fmla="*/ 0 w 329"/>
                  <a:gd name="T49" fmla="*/ 0 h 58"/>
                  <a:gd name="T50" fmla="*/ 0 w 329"/>
                  <a:gd name="T51" fmla="*/ 0 h 58"/>
                  <a:gd name="T52" fmla="*/ 0 w 329"/>
                  <a:gd name="T53" fmla="*/ 0 h 58"/>
                  <a:gd name="T54" fmla="*/ 0 w 329"/>
                  <a:gd name="T55" fmla="*/ 0 h 58"/>
                  <a:gd name="T56" fmla="*/ 0 w 329"/>
                  <a:gd name="T57" fmla="*/ 0 h 58"/>
                  <a:gd name="T58" fmla="*/ 0 w 329"/>
                  <a:gd name="T59" fmla="*/ 0 h 58"/>
                  <a:gd name="T60" fmla="*/ 0 w 329"/>
                  <a:gd name="T61" fmla="*/ 0 h 58"/>
                  <a:gd name="T62" fmla="*/ 0 w 329"/>
                  <a:gd name="T63" fmla="*/ 0 h 58"/>
                  <a:gd name="T64" fmla="*/ 0 w 329"/>
                  <a:gd name="T65" fmla="*/ 0 h 58"/>
                  <a:gd name="T66" fmla="*/ 0 w 329"/>
                  <a:gd name="T67" fmla="*/ 0 h 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9" h="58">
                    <a:moveTo>
                      <a:pt x="329" y="54"/>
                    </a:moveTo>
                    <a:lnTo>
                      <a:pt x="307" y="57"/>
                    </a:lnTo>
                    <a:lnTo>
                      <a:pt x="286" y="58"/>
                    </a:lnTo>
                    <a:lnTo>
                      <a:pt x="264" y="58"/>
                    </a:lnTo>
                    <a:lnTo>
                      <a:pt x="243" y="56"/>
                    </a:lnTo>
                    <a:lnTo>
                      <a:pt x="204" y="51"/>
                    </a:lnTo>
                    <a:lnTo>
                      <a:pt x="164" y="44"/>
                    </a:lnTo>
                    <a:lnTo>
                      <a:pt x="145" y="41"/>
                    </a:lnTo>
                    <a:lnTo>
                      <a:pt x="125" y="38"/>
                    </a:lnTo>
                    <a:lnTo>
                      <a:pt x="104" y="35"/>
                    </a:lnTo>
                    <a:lnTo>
                      <a:pt x="84" y="34"/>
                    </a:lnTo>
                    <a:lnTo>
                      <a:pt x="64" y="33"/>
                    </a:lnTo>
                    <a:lnTo>
                      <a:pt x="43" y="35"/>
                    </a:lnTo>
                    <a:lnTo>
                      <a:pt x="22" y="38"/>
                    </a:lnTo>
                    <a:lnTo>
                      <a:pt x="0" y="43"/>
                    </a:lnTo>
                    <a:lnTo>
                      <a:pt x="4" y="37"/>
                    </a:lnTo>
                    <a:lnTo>
                      <a:pt x="9" y="32"/>
                    </a:lnTo>
                    <a:lnTo>
                      <a:pt x="15" y="27"/>
                    </a:lnTo>
                    <a:lnTo>
                      <a:pt x="21" y="22"/>
                    </a:lnTo>
                    <a:lnTo>
                      <a:pt x="28" y="18"/>
                    </a:lnTo>
                    <a:lnTo>
                      <a:pt x="36" y="15"/>
                    </a:lnTo>
                    <a:lnTo>
                      <a:pt x="45" y="12"/>
                    </a:lnTo>
                    <a:lnTo>
                      <a:pt x="54" y="10"/>
                    </a:lnTo>
                    <a:lnTo>
                      <a:pt x="73" y="5"/>
                    </a:lnTo>
                    <a:lnTo>
                      <a:pt x="95" y="2"/>
                    </a:lnTo>
                    <a:lnTo>
                      <a:pt x="118" y="1"/>
                    </a:lnTo>
                    <a:lnTo>
                      <a:pt x="142" y="0"/>
                    </a:lnTo>
                    <a:lnTo>
                      <a:pt x="167" y="1"/>
                    </a:lnTo>
                    <a:lnTo>
                      <a:pt x="191" y="2"/>
                    </a:lnTo>
                    <a:lnTo>
                      <a:pt x="216" y="4"/>
                    </a:lnTo>
                    <a:lnTo>
                      <a:pt x="241" y="6"/>
                    </a:lnTo>
                    <a:lnTo>
                      <a:pt x="288" y="14"/>
                    </a:lnTo>
                    <a:lnTo>
                      <a:pt x="329" y="21"/>
                    </a:lnTo>
                    <a:lnTo>
                      <a:pt x="32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0" name="Freeform 161">
                <a:extLst>
                  <a:ext uri="{FF2B5EF4-FFF2-40B4-BE49-F238E27FC236}">
                    <a16:creationId xmlns:a16="http://schemas.microsoft.com/office/drawing/2014/main" id="{EEEC4B46-EF0E-4D08-85CF-99BD1C1DB09E}"/>
                  </a:ext>
                </a:extLst>
              </p:cNvPr>
              <p:cNvSpPr>
                <a:spLocks/>
              </p:cNvSpPr>
              <p:nvPr/>
            </p:nvSpPr>
            <p:spPr bwMode="auto">
              <a:xfrm>
                <a:off x="3877" y="3121"/>
                <a:ext cx="88" cy="7"/>
              </a:xfrm>
              <a:custGeom>
                <a:avLst/>
                <a:gdLst>
                  <a:gd name="T0" fmla="*/ 0 w 617"/>
                  <a:gd name="T1" fmla="*/ 0 h 75"/>
                  <a:gd name="T2" fmla="*/ 0 w 617"/>
                  <a:gd name="T3" fmla="*/ 0 h 75"/>
                  <a:gd name="T4" fmla="*/ 0 w 617"/>
                  <a:gd name="T5" fmla="*/ 0 h 75"/>
                  <a:gd name="T6" fmla="*/ 0 w 617"/>
                  <a:gd name="T7" fmla="*/ 0 h 75"/>
                  <a:gd name="T8" fmla="*/ 0 w 617"/>
                  <a:gd name="T9" fmla="*/ 0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7" h="75">
                    <a:moveTo>
                      <a:pt x="597" y="75"/>
                    </a:moveTo>
                    <a:lnTo>
                      <a:pt x="0" y="33"/>
                    </a:lnTo>
                    <a:lnTo>
                      <a:pt x="19" y="0"/>
                    </a:lnTo>
                    <a:lnTo>
                      <a:pt x="617" y="33"/>
                    </a:lnTo>
                    <a:lnTo>
                      <a:pt x="597"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1" name="Freeform 162">
                <a:extLst>
                  <a:ext uri="{FF2B5EF4-FFF2-40B4-BE49-F238E27FC236}">
                    <a16:creationId xmlns:a16="http://schemas.microsoft.com/office/drawing/2014/main" id="{586F93AF-F0A3-438B-AA22-6790F4075AFB}"/>
                  </a:ext>
                </a:extLst>
              </p:cNvPr>
              <p:cNvSpPr>
                <a:spLocks/>
              </p:cNvSpPr>
              <p:nvPr/>
            </p:nvSpPr>
            <p:spPr bwMode="auto">
              <a:xfrm>
                <a:off x="3724" y="3138"/>
                <a:ext cx="251" cy="189"/>
              </a:xfrm>
              <a:custGeom>
                <a:avLst/>
                <a:gdLst>
                  <a:gd name="T0" fmla="*/ 0 w 1763"/>
                  <a:gd name="T1" fmla="*/ 0 h 2073"/>
                  <a:gd name="T2" fmla="*/ 0 w 1763"/>
                  <a:gd name="T3" fmla="*/ 0 h 2073"/>
                  <a:gd name="T4" fmla="*/ 0 w 1763"/>
                  <a:gd name="T5" fmla="*/ 0 h 2073"/>
                  <a:gd name="T6" fmla="*/ 0 w 1763"/>
                  <a:gd name="T7" fmla="*/ 0 h 2073"/>
                  <a:gd name="T8" fmla="*/ 0 w 1763"/>
                  <a:gd name="T9" fmla="*/ 0 h 2073"/>
                  <a:gd name="T10" fmla="*/ 0 w 1763"/>
                  <a:gd name="T11" fmla="*/ 0 h 2073"/>
                  <a:gd name="T12" fmla="*/ 0 w 1763"/>
                  <a:gd name="T13" fmla="*/ 0 h 2073"/>
                  <a:gd name="T14" fmla="*/ 0 w 1763"/>
                  <a:gd name="T15" fmla="*/ 0 h 2073"/>
                  <a:gd name="T16" fmla="*/ 0 w 1763"/>
                  <a:gd name="T17" fmla="*/ 0 h 2073"/>
                  <a:gd name="T18" fmla="*/ 0 w 1763"/>
                  <a:gd name="T19" fmla="*/ 0 h 2073"/>
                  <a:gd name="T20" fmla="*/ 0 w 1763"/>
                  <a:gd name="T21" fmla="*/ 0 h 2073"/>
                  <a:gd name="T22" fmla="*/ 0 w 1763"/>
                  <a:gd name="T23" fmla="*/ 0 h 2073"/>
                  <a:gd name="T24" fmla="*/ 0 w 1763"/>
                  <a:gd name="T25" fmla="*/ 0 h 2073"/>
                  <a:gd name="T26" fmla="*/ 0 w 1763"/>
                  <a:gd name="T27" fmla="*/ 0 h 2073"/>
                  <a:gd name="T28" fmla="*/ 0 w 1763"/>
                  <a:gd name="T29" fmla="*/ 0 h 2073"/>
                  <a:gd name="T30" fmla="*/ 0 w 1763"/>
                  <a:gd name="T31" fmla="*/ 0 h 2073"/>
                  <a:gd name="T32" fmla="*/ 0 w 1763"/>
                  <a:gd name="T33" fmla="*/ 0 h 2073"/>
                  <a:gd name="T34" fmla="*/ 0 w 1763"/>
                  <a:gd name="T35" fmla="*/ 0 h 2073"/>
                  <a:gd name="T36" fmla="*/ 0 w 1763"/>
                  <a:gd name="T37" fmla="*/ 0 h 2073"/>
                  <a:gd name="T38" fmla="*/ 0 w 1763"/>
                  <a:gd name="T39" fmla="*/ 0 h 2073"/>
                  <a:gd name="T40" fmla="*/ 0 w 1763"/>
                  <a:gd name="T41" fmla="*/ 0 h 2073"/>
                  <a:gd name="T42" fmla="*/ 0 w 1763"/>
                  <a:gd name="T43" fmla="*/ 0 h 2073"/>
                  <a:gd name="T44" fmla="*/ 0 w 1763"/>
                  <a:gd name="T45" fmla="*/ 0 h 2073"/>
                  <a:gd name="T46" fmla="*/ 0 w 1763"/>
                  <a:gd name="T47" fmla="*/ 0 h 2073"/>
                  <a:gd name="T48" fmla="*/ 0 w 1763"/>
                  <a:gd name="T49" fmla="*/ 0 h 2073"/>
                  <a:gd name="T50" fmla="*/ 0 w 1763"/>
                  <a:gd name="T51" fmla="*/ 0 h 2073"/>
                  <a:gd name="T52" fmla="*/ 0 w 1763"/>
                  <a:gd name="T53" fmla="*/ 0 h 2073"/>
                  <a:gd name="T54" fmla="*/ 0 w 1763"/>
                  <a:gd name="T55" fmla="*/ 0 h 2073"/>
                  <a:gd name="T56" fmla="*/ 0 w 1763"/>
                  <a:gd name="T57" fmla="*/ 0 h 2073"/>
                  <a:gd name="T58" fmla="*/ 0 w 1763"/>
                  <a:gd name="T59" fmla="*/ 0 h 2073"/>
                  <a:gd name="T60" fmla="*/ 0 w 1763"/>
                  <a:gd name="T61" fmla="*/ 0 h 2073"/>
                  <a:gd name="T62" fmla="*/ 0 w 1763"/>
                  <a:gd name="T63" fmla="*/ 0 h 2073"/>
                  <a:gd name="T64" fmla="*/ 0 w 1763"/>
                  <a:gd name="T65" fmla="*/ 0 h 2073"/>
                  <a:gd name="T66" fmla="*/ 0 w 1763"/>
                  <a:gd name="T67" fmla="*/ 0 h 2073"/>
                  <a:gd name="T68" fmla="*/ 0 w 1763"/>
                  <a:gd name="T69" fmla="*/ 0 h 2073"/>
                  <a:gd name="T70" fmla="*/ 0 w 1763"/>
                  <a:gd name="T71" fmla="*/ 0 h 2073"/>
                  <a:gd name="T72" fmla="*/ 0 w 1763"/>
                  <a:gd name="T73" fmla="*/ 0 h 2073"/>
                  <a:gd name="T74" fmla="*/ 0 w 1763"/>
                  <a:gd name="T75" fmla="*/ 0 h 2073"/>
                  <a:gd name="T76" fmla="*/ 0 w 1763"/>
                  <a:gd name="T77" fmla="*/ 0 h 2073"/>
                  <a:gd name="T78" fmla="*/ 0 w 1763"/>
                  <a:gd name="T79" fmla="*/ 0 h 2073"/>
                  <a:gd name="T80" fmla="*/ 0 w 1763"/>
                  <a:gd name="T81" fmla="*/ 0 h 2073"/>
                  <a:gd name="T82" fmla="*/ 0 w 1763"/>
                  <a:gd name="T83" fmla="*/ 0 h 2073"/>
                  <a:gd name="T84" fmla="*/ 0 w 1763"/>
                  <a:gd name="T85" fmla="*/ 0 h 2073"/>
                  <a:gd name="T86" fmla="*/ 0 w 1763"/>
                  <a:gd name="T87" fmla="*/ 0 h 2073"/>
                  <a:gd name="T88" fmla="*/ 0 w 1763"/>
                  <a:gd name="T89" fmla="*/ 0 h 2073"/>
                  <a:gd name="T90" fmla="*/ 0 w 1763"/>
                  <a:gd name="T91" fmla="*/ 0 h 2073"/>
                  <a:gd name="T92" fmla="*/ 0 w 1763"/>
                  <a:gd name="T93" fmla="*/ 0 h 2073"/>
                  <a:gd name="T94" fmla="*/ 0 w 1763"/>
                  <a:gd name="T95" fmla="*/ 0 h 2073"/>
                  <a:gd name="T96" fmla="*/ 0 w 1763"/>
                  <a:gd name="T97" fmla="*/ 0 h 2073"/>
                  <a:gd name="T98" fmla="*/ 0 w 1763"/>
                  <a:gd name="T99" fmla="*/ 0 h 2073"/>
                  <a:gd name="T100" fmla="*/ 0 w 1763"/>
                  <a:gd name="T101" fmla="*/ 0 h 20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63" h="2073">
                    <a:moveTo>
                      <a:pt x="1763" y="114"/>
                    </a:moveTo>
                    <a:lnTo>
                      <a:pt x="1710" y="338"/>
                    </a:lnTo>
                    <a:lnTo>
                      <a:pt x="1657" y="563"/>
                    </a:lnTo>
                    <a:lnTo>
                      <a:pt x="1603" y="789"/>
                    </a:lnTo>
                    <a:lnTo>
                      <a:pt x="1549" y="1014"/>
                    </a:lnTo>
                    <a:lnTo>
                      <a:pt x="1494" y="1239"/>
                    </a:lnTo>
                    <a:lnTo>
                      <a:pt x="1441" y="1463"/>
                    </a:lnTo>
                    <a:lnTo>
                      <a:pt x="1388" y="1688"/>
                    </a:lnTo>
                    <a:lnTo>
                      <a:pt x="1334" y="1913"/>
                    </a:lnTo>
                    <a:lnTo>
                      <a:pt x="1317" y="1928"/>
                    </a:lnTo>
                    <a:lnTo>
                      <a:pt x="1299" y="1943"/>
                    </a:lnTo>
                    <a:lnTo>
                      <a:pt x="1281" y="1956"/>
                    </a:lnTo>
                    <a:lnTo>
                      <a:pt x="1262" y="1969"/>
                    </a:lnTo>
                    <a:lnTo>
                      <a:pt x="1243" y="1980"/>
                    </a:lnTo>
                    <a:lnTo>
                      <a:pt x="1223" y="1991"/>
                    </a:lnTo>
                    <a:lnTo>
                      <a:pt x="1203" y="2002"/>
                    </a:lnTo>
                    <a:lnTo>
                      <a:pt x="1181" y="2010"/>
                    </a:lnTo>
                    <a:lnTo>
                      <a:pt x="1160" y="2019"/>
                    </a:lnTo>
                    <a:lnTo>
                      <a:pt x="1139" y="2026"/>
                    </a:lnTo>
                    <a:lnTo>
                      <a:pt x="1117" y="2033"/>
                    </a:lnTo>
                    <a:lnTo>
                      <a:pt x="1095" y="2038"/>
                    </a:lnTo>
                    <a:lnTo>
                      <a:pt x="1072" y="2045"/>
                    </a:lnTo>
                    <a:lnTo>
                      <a:pt x="1050" y="2049"/>
                    </a:lnTo>
                    <a:lnTo>
                      <a:pt x="1027" y="2054"/>
                    </a:lnTo>
                    <a:lnTo>
                      <a:pt x="1003" y="2058"/>
                    </a:lnTo>
                    <a:lnTo>
                      <a:pt x="956" y="2063"/>
                    </a:lnTo>
                    <a:lnTo>
                      <a:pt x="909" y="2068"/>
                    </a:lnTo>
                    <a:lnTo>
                      <a:pt x="861" y="2071"/>
                    </a:lnTo>
                    <a:lnTo>
                      <a:pt x="813" y="2072"/>
                    </a:lnTo>
                    <a:lnTo>
                      <a:pt x="719" y="2073"/>
                    </a:lnTo>
                    <a:lnTo>
                      <a:pt x="627" y="2073"/>
                    </a:lnTo>
                    <a:lnTo>
                      <a:pt x="593" y="2024"/>
                    </a:lnTo>
                    <a:lnTo>
                      <a:pt x="561" y="1976"/>
                    </a:lnTo>
                    <a:lnTo>
                      <a:pt x="531" y="1925"/>
                    </a:lnTo>
                    <a:lnTo>
                      <a:pt x="502" y="1874"/>
                    </a:lnTo>
                    <a:lnTo>
                      <a:pt x="473" y="1823"/>
                    </a:lnTo>
                    <a:lnTo>
                      <a:pt x="447" y="1771"/>
                    </a:lnTo>
                    <a:lnTo>
                      <a:pt x="422" y="1718"/>
                    </a:lnTo>
                    <a:lnTo>
                      <a:pt x="399" y="1664"/>
                    </a:lnTo>
                    <a:lnTo>
                      <a:pt x="376" y="1611"/>
                    </a:lnTo>
                    <a:lnTo>
                      <a:pt x="354" y="1556"/>
                    </a:lnTo>
                    <a:lnTo>
                      <a:pt x="334" y="1502"/>
                    </a:lnTo>
                    <a:lnTo>
                      <a:pt x="314" y="1446"/>
                    </a:lnTo>
                    <a:lnTo>
                      <a:pt x="294" y="1391"/>
                    </a:lnTo>
                    <a:lnTo>
                      <a:pt x="276" y="1335"/>
                    </a:lnTo>
                    <a:lnTo>
                      <a:pt x="259" y="1279"/>
                    </a:lnTo>
                    <a:lnTo>
                      <a:pt x="242" y="1222"/>
                    </a:lnTo>
                    <a:lnTo>
                      <a:pt x="210" y="1108"/>
                    </a:lnTo>
                    <a:lnTo>
                      <a:pt x="180" y="993"/>
                    </a:lnTo>
                    <a:lnTo>
                      <a:pt x="150" y="879"/>
                    </a:lnTo>
                    <a:lnTo>
                      <a:pt x="121" y="763"/>
                    </a:lnTo>
                    <a:lnTo>
                      <a:pt x="92" y="649"/>
                    </a:lnTo>
                    <a:lnTo>
                      <a:pt x="63" y="534"/>
                    </a:lnTo>
                    <a:lnTo>
                      <a:pt x="32" y="419"/>
                    </a:lnTo>
                    <a:lnTo>
                      <a:pt x="0" y="307"/>
                    </a:lnTo>
                    <a:lnTo>
                      <a:pt x="8" y="283"/>
                    </a:lnTo>
                    <a:lnTo>
                      <a:pt x="17" y="262"/>
                    </a:lnTo>
                    <a:lnTo>
                      <a:pt x="28" y="242"/>
                    </a:lnTo>
                    <a:lnTo>
                      <a:pt x="41" y="224"/>
                    </a:lnTo>
                    <a:lnTo>
                      <a:pt x="54" y="208"/>
                    </a:lnTo>
                    <a:lnTo>
                      <a:pt x="69" y="192"/>
                    </a:lnTo>
                    <a:lnTo>
                      <a:pt x="84" y="178"/>
                    </a:lnTo>
                    <a:lnTo>
                      <a:pt x="101" y="165"/>
                    </a:lnTo>
                    <a:lnTo>
                      <a:pt x="118" y="155"/>
                    </a:lnTo>
                    <a:lnTo>
                      <a:pt x="138" y="144"/>
                    </a:lnTo>
                    <a:lnTo>
                      <a:pt x="157" y="134"/>
                    </a:lnTo>
                    <a:lnTo>
                      <a:pt x="177" y="127"/>
                    </a:lnTo>
                    <a:lnTo>
                      <a:pt x="197" y="119"/>
                    </a:lnTo>
                    <a:lnTo>
                      <a:pt x="218" y="111"/>
                    </a:lnTo>
                    <a:lnTo>
                      <a:pt x="240" y="106"/>
                    </a:lnTo>
                    <a:lnTo>
                      <a:pt x="262" y="101"/>
                    </a:lnTo>
                    <a:lnTo>
                      <a:pt x="307" y="92"/>
                    </a:lnTo>
                    <a:lnTo>
                      <a:pt x="353" y="84"/>
                    </a:lnTo>
                    <a:lnTo>
                      <a:pt x="398" y="78"/>
                    </a:lnTo>
                    <a:lnTo>
                      <a:pt x="443" y="71"/>
                    </a:lnTo>
                    <a:lnTo>
                      <a:pt x="488" y="66"/>
                    </a:lnTo>
                    <a:lnTo>
                      <a:pt x="530" y="58"/>
                    </a:lnTo>
                    <a:lnTo>
                      <a:pt x="550" y="54"/>
                    </a:lnTo>
                    <a:lnTo>
                      <a:pt x="570" y="50"/>
                    </a:lnTo>
                    <a:lnTo>
                      <a:pt x="589" y="44"/>
                    </a:lnTo>
                    <a:lnTo>
                      <a:pt x="607" y="39"/>
                    </a:lnTo>
                    <a:lnTo>
                      <a:pt x="624" y="44"/>
                    </a:lnTo>
                    <a:lnTo>
                      <a:pt x="639" y="52"/>
                    </a:lnTo>
                    <a:lnTo>
                      <a:pt x="652" y="62"/>
                    </a:lnTo>
                    <a:lnTo>
                      <a:pt x="666" y="73"/>
                    </a:lnTo>
                    <a:lnTo>
                      <a:pt x="676" y="87"/>
                    </a:lnTo>
                    <a:lnTo>
                      <a:pt x="686" y="101"/>
                    </a:lnTo>
                    <a:lnTo>
                      <a:pt x="695" y="117"/>
                    </a:lnTo>
                    <a:lnTo>
                      <a:pt x="703" y="134"/>
                    </a:lnTo>
                    <a:lnTo>
                      <a:pt x="710" y="152"/>
                    </a:lnTo>
                    <a:lnTo>
                      <a:pt x="716" y="171"/>
                    </a:lnTo>
                    <a:lnTo>
                      <a:pt x="722" y="190"/>
                    </a:lnTo>
                    <a:lnTo>
                      <a:pt x="728" y="210"/>
                    </a:lnTo>
                    <a:lnTo>
                      <a:pt x="739" y="249"/>
                    </a:lnTo>
                    <a:lnTo>
                      <a:pt x="750" y="286"/>
                    </a:lnTo>
                    <a:lnTo>
                      <a:pt x="756" y="305"/>
                    </a:lnTo>
                    <a:lnTo>
                      <a:pt x="763" y="321"/>
                    </a:lnTo>
                    <a:lnTo>
                      <a:pt x="770" y="337"/>
                    </a:lnTo>
                    <a:lnTo>
                      <a:pt x="777" y="352"/>
                    </a:lnTo>
                    <a:lnTo>
                      <a:pt x="786" y="365"/>
                    </a:lnTo>
                    <a:lnTo>
                      <a:pt x="796" y="376"/>
                    </a:lnTo>
                    <a:lnTo>
                      <a:pt x="806" y="386"/>
                    </a:lnTo>
                    <a:lnTo>
                      <a:pt x="818" y="392"/>
                    </a:lnTo>
                    <a:lnTo>
                      <a:pt x="832" y="398"/>
                    </a:lnTo>
                    <a:lnTo>
                      <a:pt x="847" y="400"/>
                    </a:lnTo>
                    <a:lnTo>
                      <a:pt x="864" y="400"/>
                    </a:lnTo>
                    <a:lnTo>
                      <a:pt x="882" y="397"/>
                    </a:lnTo>
                    <a:lnTo>
                      <a:pt x="902" y="390"/>
                    </a:lnTo>
                    <a:lnTo>
                      <a:pt x="924" y="381"/>
                    </a:lnTo>
                    <a:lnTo>
                      <a:pt x="949" y="366"/>
                    </a:lnTo>
                    <a:lnTo>
                      <a:pt x="976" y="349"/>
                    </a:lnTo>
                    <a:lnTo>
                      <a:pt x="982" y="338"/>
                    </a:lnTo>
                    <a:lnTo>
                      <a:pt x="988" y="328"/>
                    </a:lnTo>
                    <a:lnTo>
                      <a:pt x="993" y="316"/>
                    </a:lnTo>
                    <a:lnTo>
                      <a:pt x="997" y="305"/>
                    </a:lnTo>
                    <a:lnTo>
                      <a:pt x="1000" y="294"/>
                    </a:lnTo>
                    <a:lnTo>
                      <a:pt x="1003" y="282"/>
                    </a:lnTo>
                    <a:lnTo>
                      <a:pt x="1005" y="271"/>
                    </a:lnTo>
                    <a:lnTo>
                      <a:pt x="1006" y="259"/>
                    </a:lnTo>
                    <a:lnTo>
                      <a:pt x="1007" y="237"/>
                    </a:lnTo>
                    <a:lnTo>
                      <a:pt x="1007" y="215"/>
                    </a:lnTo>
                    <a:lnTo>
                      <a:pt x="1006" y="192"/>
                    </a:lnTo>
                    <a:lnTo>
                      <a:pt x="1005" y="170"/>
                    </a:lnTo>
                    <a:lnTo>
                      <a:pt x="1005" y="148"/>
                    </a:lnTo>
                    <a:lnTo>
                      <a:pt x="1005" y="127"/>
                    </a:lnTo>
                    <a:lnTo>
                      <a:pt x="1006" y="116"/>
                    </a:lnTo>
                    <a:lnTo>
                      <a:pt x="1007" y="105"/>
                    </a:lnTo>
                    <a:lnTo>
                      <a:pt x="1009" y="95"/>
                    </a:lnTo>
                    <a:lnTo>
                      <a:pt x="1013" y="84"/>
                    </a:lnTo>
                    <a:lnTo>
                      <a:pt x="1016" y="75"/>
                    </a:lnTo>
                    <a:lnTo>
                      <a:pt x="1020" y="64"/>
                    </a:lnTo>
                    <a:lnTo>
                      <a:pt x="1025" y="54"/>
                    </a:lnTo>
                    <a:lnTo>
                      <a:pt x="1031" y="44"/>
                    </a:lnTo>
                    <a:lnTo>
                      <a:pt x="1038" y="35"/>
                    </a:lnTo>
                    <a:lnTo>
                      <a:pt x="1046" y="25"/>
                    </a:lnTo>
                    <a:lnTo>
                      <a:pt x="1055" y="16"/>
                    </a:lnTo>
                    <a:lnTo>
                      <a:pt x="1066" y="7"/>
                    </a:lnTo>
                    <a:lnTo>
                      <a:pt x="1112" y="3"/>
                    </a:lnTo>
                    <a:lnTo>
                      <a:pt x="1158" y="1"/>
                    </a:lnTo>
                    <a:lnTo>
                      <a:pt x="1205" y="0"/>
                    </a:lnTo>
                    <a:lnTo>
                      <a:pt x="1250" y="1"/>
                    </a:lnTo>
                    <a:lnTo>
                      <a:pt x="1295" y="3"/>
                    </a:lnTo>
                    <a:lnTo>
                      <a:pt x="1340" y="5"/>
                    </a:lnTo>
                    <a:lnTo>
                      <a:pt x="1385" y="11"/>
                    </a:lnTo>
                    <a:lnTo>
                      <a:pt x="1429" y="16"/>
                    </a:lnTo>
                    <a:lnTo>
                      <a:pt x="1473" y="24"/>
                    </a:lnTo>
                    <a:lnTo>
                      <a:pt x="1516" y="33"/>
                    </a:lnTo>
                    <a:lnTo>
                      <a:pt x="1559" y="42"/>
                    </a:lnTo>
                    <a:lnTo>
                      <a:pt x="1601" y="54"/>
                    </a:lnTo>
                    <a:lnTo>
                      <a:pt x="1642" y="66"/>
                    </a:lnTo>
                    <a:lnTo>
                      <a:pt x="1683" y="81"/>
                    </a:lnTo>
                    <a:lnTo>
                      <a:pt x="1724" y="96"/>
                    </a:lnTo>
                    <a:lnTo>
                      <a:pt x="1763"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2" name="Freeform 163">
                <a:extLst>
                  <a:ext uri="{FF2B5EF4-FFF2-40B4-BE49-F238E27FC236}">
                    <a16:creationId xmlns:a16="http://schemas.microsoft.com/office/drawing/2014/main" id="{C5476023-DEA7-4940-B758-1BA6871FE245}"/>
                  </a:ext>
                </a:extLst>
              </p:cNvPr>
              <p:cNvSpPr>
                <a:spLocks/>
              </p:cNvSpPr>
              <p:nvPr/>
            </p:nvSpPr>
            <p:spPr bwMode="auto">
              <a:xfrm>
                <a:off x="3746" y="3152"/>
                <a:ext cx="207" cy="160"/>
              </a:xfrm>
              <a:custGeom>
                <a:avLst/>
                <a:gdLst>
                  <a:gd name="T0" fmla="*/ 0 w 1445"/>
                  <a:gd name="T1" fmla="*/ 0 h 1757"/>
                  <a:gd name="T2" fmla="*/ 0 w 1445"/>
                  <a:gd name="T3" fmla="*/ 0 h 1757"/>
                  <a:gd name="T4" fmla="*/ 0 w 1445"/>
                  <a:gd name="T5" fmla="*/ 0 h 1757"/>
                  <a:gd name="T6" fmla="*/ 0 w 1445"/>
                  <a:gd name="T7" fmla="*/ 0 h 1757"/>
                  <a:gd name="T8" fmla="*/ 0 w 1445"/>
                  <a:gd name="T9" fmla="*/ 0 h 1757"/>
                  <a:gd name="T10" fmla="*/ 0 w 1445"/>
                  <a:gd name="T11" fmla="*/ 0 h 1757"/>
                  <a:gd name="T12" fmla="*/ 0 w 1445"/>
                  <a:gd name="T13" fmla="*/ 0 h 1757"/>
                  <a:gd name="T14" fmla="*/ 0 w 1445"/>
                  <a:gd name="T15" fmla="*/ 0 h 1757"/>
                  <a:gd name="T16" fmla="*/ 0 w 1445"/>
                  <a:gd name="T17" fmla="*/ 0 h 1757"/>
                  <a:gd name="T18" fmla="*/ 0 w 1445"/>
                  <a:gd name="T19" fmla="*/ 0 h 1757"/>
                  <a:gd name="T20" fmla="*/ 0 w 1445"/>
                  <a:gd name="T21" fmla="*/ 0 h 1757"/>
                  <a:gd name="T22" fmla="*/ 0 w 1445"/>
                  <a:gd name="T23" fmla="*/ 0 h 1757"/>
                  <a:gd name="T24" fmla="*/ 0 w 1445"/>
                  <a:gd name="T25" fmla="*/ 0 h 1757"/>
                  <a:gd name="T26" fmla="*/ 0 w 1445"/>
                  <a:gd name="T27" fmla="*/ 0 h 1757"/>
                  <a:gd name="T28" fmla="*/ 0 w 1445"/>
                  <a:gd name="T29" fmla="*/ 0 h 1757"/>
                  <a:gd name="T30" fmla="*/ 0 w 1445"/>
                  <a:gd name="T31" fmla="*/ 0 h 1757"/>
                  <a:gd name="T32" fmla="*/ 0 w 1445"/>
                  <a:gd name="T33" fmla="*/ 0 h 1757"/>
                  <a:gd name="T34" fmla="*/ 0 w 1445"/>
                  <a:gd name="T35" fmla="*/ 0 h 1757"/>
                  <a:gd name="T36" fmla="*/ 0 w 1445"/>
                  <a:gd name="T37" fmla="*/ 0 h 1757"/>
                  <a:gd name="T38" fmla="*/ 0 w 1445"/>
                  <a:gd name="T39" fmla="*/ 0 h 1757"/>
                  <a:gd name="T40" fmla="*/ 0 w 1445"/>
                  <a:gd name="T41" fmla="*/ 0 h 1757"/>
                  <a:gd name="T42" fmla="*/ 0 w 1445"/>
                  <a:gd name="T43" fmla="*/ 0 h 1757"/>
                  <a:gd name="T44" fmla="*/ 0 w 1445"/>
                  <a:gd name="T45" fmla="*/ 0 h 1757"/>
                  <a:gd name="T46" fmla="*/ 0 w 1445"/>
                  <a:gd name="T47" fmla="*/ 0 h 1757"/>
                  <a:gd name="T48" fmla="*/ 0 w 1445"/>
                  <a:gd name="T49" fmla="*/ 0 h 1757"/>
                  <a:gd name="T50" fmla="*/ 0 w 1445"/>
                  <a:gd name="T51" fmla="*/ 0 h 1757"/>
                  <a:gd name="T52" fmla="*/ 0 w 1445"/>
                  <a:gd name="T53" fmla="*/ 0 h 1757"/>
                  <a:gd name="T54" fmla="*/ 0 w 1445"/>
                  <a:gd name="T55" fmla="*/ 0 h 1757"/>
                  <a:gd name="T56" fmla="*/ 0 w 1445"/>
                  <a:gd name="T57" fmla="*/ 0 h 1757"/>
                  <a:gd name="T58" fmla="*/ 0 w 1445"/>
                  <a:gd name="T59" fmla="*/ 0 h 1757"/>
                  <a:gd name="T60" fmla="*/ 0 w 1445"/>
                  <a:gd name="T61" fmla="*/ 0 h 1757"/>
                  <a:gd name="T62" fmla="*/ 0 w 1445"/>
                  <a:gd name="T63" fmla="*/ 0 h 1757"/>
                  <a:gd name="T64" fmla="*/ 0 w 1445"/>
                  <a:gd name="T65" fmla="*/ 0 h 1757"/>
                  <a:gd name="T66" fmla="*/ 0 w 1445"/>
                  <a:gd name="T67" fmla="*/ 0 h 1757"/>
                  <a:gd name="T68" fmla="*/ 0 w 1445"/>
                  <a:gd name="T69" fmla="*/ 0 h 1757"/>
                  <a:gd name="T70" fmla="*/ 0 w 1445"/>
                  <a:gd name="T71" fmla="*/ 0 h 1757"/>
                  <a:gd name="T72" fmla="*/ 0 w 1445"/>
                  <a:gd name="T73" fmla="*/ 0 h 1757"/>
                  <a:gd name="T74" fmla="*/ 0 w 1445"/>
                  <a:gd name="T75" fmla="*/ 0 h 1757"/>
                  <a:gd name="T76" fmla="*/ 0 w 1445"/>
                  <a:gd name="T77" fmla="*/ 0 h 1757"/>
                  <a:gd name="T78" fmla="*/ 0 w 1445"/>
                  <a:gd name="T79" fmla="*/ 0 h 1757"/>
                  <a:gd name="T80" fmla="*/ 0 w 1445"/>
                  <a:gd name="T81" fmla="*/ 0 h 1757"/>
                  <a:gd name="T82" fmla="*/ 0 w 1445"/>
                  <a:gd name="T83" fmla="*/ 0 h 1757"/>
                  <a:gd name="T84" fmla="*/ 0 w 1445"/>
                  <a:gd name="T85" fmla="*/ 0 h 1757"/>
                  <a:gd name="T86" fmla="*/ 0 w 1445"/>
                  <a:gd name="T87" fmla="*/ 0 h 1757"/>
                  <a:gd name="T88" fmla="*/ 0 w 1445"/>
                  <a:gd name="T89" fmla="*/ 0 h 1757"/>
                  <a:gd name="T90" fmla="*/ 0 w 1445"/>
                  <a:gd name="T91" fmla="*/ 0 h 1757"/>
                  <a:gd name="T92" fmla="*/ 0 w 1445"/>
                  <a:gd name="T93" fmla="*/ 0 h 1757"/>
                  <a:gd name="T94" fmla="*/ 0 w 1445"/>
                  <a:gd name="T95" fmla="*/ 0 h 1757"/>
                  <a:gd name="T96" fmla="*/ 0 w 1445"/>
                  <a:gd name="T97" fmla="*/ 0 h 1757"/>
                  <a:gd name="T98" fmla="*/ 0 w 1445"/>
                  <a:gd name="T99" fmla="*/ 0 h 1757"/>
                  <a:gd name="T100" fmla="*/ 0 w 1445"/>
                  <a:gd name="T101" fmla="*/ 0 h 1757"/>
                  <a:gd name="T102" fmla="*/ 0 w 1445"/>
                  <a:gd name="T103" fmla="*/ 0 h 17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445" h="1757">
                    <a:moveTo>
                      <a:pt x="1445" y="54"/>
                    </a:moveTo>
                    <a:lnTo>
                      <a:pt x="1428" y="99"/>
                    </a:lnTo>
                    <a:lnTo>
                      <a:pt x="1413" y="146"/>
                    </a:lnTo>
                    <a:lnTo>
                      <a:pt x="1397" y="192"/>
                    </a:lnTo>
                    <a:lnTo>
                      <a:pt x="1383" y="240"/>
                    </a:lnTo>
                    <a:lnTo>
                      <a:pt x="1368" y="286"/>
                    </a:lnTo>
                    <a:lnTo>
                      <a:pt x="1355" y="334"/>
                    </a:lnTo>
                    <a:lnTo>
                      <a:pt x="1342" y="381"/>
                    </a:lnTo>
                    <a:lnTo>
                      <a:pt x="1329" y="428"/>
                    </a:lnTo>
                    <a:lnTo>
                      <a:pt x="1306" y="523"/>
                    </a:lnTo>
                    <a:lnTo>
                      <a:pt x="1284" y="619"/>
                    </a:lnTo>
                    <a:lnTo>
                      <a:pt x="1263" y="714"/>
                    </a:lnTo>
                    <a:lnTo>
                      <a:pt x="1243" y="810"/>
                    </a:lnTo>
                    <a:lnTo>
                      <a:pt x="1205" y="1004"/>
                    </a:lnTo>
                    <a:lnTo>
                      <a:pt x="1167" y="1197"/>
                    </a:lnTo>
                    <a:lnTo>
                      <a:pt x="1148" y="1295"/>
                    </a:lnTo>
                    <a:lnTo>
                      <a:pt x="1128" y="1392"/>
                    </a:lnTo>
                    <a:lnTo>
                      <a:pt x="1108" y="1488"/>
                    </a:lnTo>
                    <a:lnTo>
                      <a:pt x="1086" y="1584"/>
                    </a:lnTo>
                    <a:lnTo>
                      <a:pt x="1074" y="1601"/>
                    </a:lnTo>
                    <a:lnTo>
                      <a:pt x="1062" y="1619"/>
                    </a:lnTo>
                    <a:lnTo>
                      <a:pt x="1049" y="1634"/>
                    </a:lnTo>
                    <a:lnTo>
                      <a:pt x="1034" y="1648"/>
                    </a:lnTo>
                    <a:lnTo>
                      <a:pt x="1019" y="1661"/>
                    </a:lnTo>
                    <a:lnTo>
                      <a:pt x="1003" y="1674"/>
                    </a:lnTo>
                    <a:lnTo>
                      <a:pt x="987" y="1685"/>
                    </a:lnTo>
                    <a:lnTo>
                      <a:pt x="970" y="1695"/>
                    </a:lnTo>
                    <a:lnTo>
                      <a:pt x="953" y="1705"/>
                    </a:lnTo>
                    <a:lnTo>
                      <a:pt x="935" y="1713"/>
                    </a:lnTo>
                    <a:lnTo>
                      <a:pt x="917" y="1721"/>
                    </a:lnTo>
                    <a:lnTo>
                      <a:pt x="898" y="1728"/>
                    </a:lnTo>
                    <a:lnTo>
                      <a:pt x="879" y="1734"/>
                    </a:lnTo>
                    <a:lnTo>
                      <a:pt x="859" y="1740"/>
                    </a:lnTo>
                    <a:lnTo>
                      <a:pt x="839" y="1744"/>
                    </a:lnTo>
                    <a:lnTo>
                      <a:pt x="819" y="1747"/>
                    </a:lnTo>
                    <a:lnTo>
                      <a:pt x="799" y="1751"/>
                    </a:lnTo>
                    <a:lnTo>
                      <a:pt x="779" y="1754"/>
                    </a:lnTo>
                    <a:lnTo>
                      <a:pt x="758" y="1755"/>
                    </a:lnTo>
                    <a:lnTo>
                      <a:pt x="738" y="1757"/>
                    </a:lnTo>
                    <a:lnTo>
                      <a:pt x="698" y="1757"/>
                    </a:lnTo>
                    <a:lnTo>
                      <a:pt x="657" y="1756"/>
                    </a:lnTo>
                    <a:lnTo>
                      <a:pt x="617" y="1753"/>
                    </a:lnTo>
                    <a:lnTo>
                      <a:pt x="579" y="1748"/>
                    </a:lnTo>
                    <a:lnTo>
                      <a:pt x="543" y="1742"/>
                    </a:lnTo>
                    <a:lnTo>
                      <a:pt x="508" y="1734"/>
                    </a:lnTo>
                    <a:lnTo>
                      <a:pt x="482" y="1690"/>
                    </a:lnTo>
                    <a:lnTo>
                      <a:pt x="458" y="1645"/>
                    </a:lnTo>
                    <a:lnTo>
                      <a:pt x="435" y="1599"/>
                    </a:lnTo>
                    <a:lnTo>
                      <a:pt x="413" y="1553"/>
                    </a:lnTo>
                    <a:lnTo>
                      <a:pt x="392" y="1506"/>
                    </a:lnTo>
                    <a:lnTo>
                      <a:pt x="372" y="1459"/>
                    </a:lnTo>
                    <a:lnTo>
                      <a:pt x="353" y="1411"/>
                    </a:lnTo>
                    <a:lnTo>
                      <a:pt x="335" y="1364"/>
                    </a:lnTo>
                    <a:lnTo>
                      <a:pt x="317" y="1315"/>
                    </a:lnTo>
                    <a:lnTo>
                      <a:pt x="300" y="1266"/>
                    </a:lnTo>
                    <a:lnTo>
                      <a:pt x="284" y="1217"/>
                    </a:lnTo>
                    <a:lnTo>
                      <a:pt x="269" y="1167"/>
                    </a:lnTo>
                    <a:lnTo>
                      <a:pt x="240" y="1068"/>
                    </a:lnTo>
                    <a:lnTo>
                      <a:pt x="213" y="966"/>
                    </a:lnTo>
                    <a:lnTo>
                      <a:pt x="162" y="762"/>
                    </a:lnTo>
                    <a:lnTo>
                      <a:pt x="111" y="556"/>
                    </a:lnTo>
                    <a:lnTo>
                      <a:pt x="85" y="455"/>
                    </a:lnTo>
                    <a:lnTo>
                      <a:pt x="59" y="352"/>
                    </a:lnTo>
                    <a:lnTo>
                      <a:pt x="45" y="301"/>
                    </a:lnTo>
                    <a:lnTo>
                      <a:pt x="30" y="251"/>
                    </a:lnTo>
                    <a:lnTo>
                      <a:pt x="16" y="200"/>
                    </a:lnTo>
                    <a:lnTo>
                      <a:pt x="0" y="150"/>
                    </a:lnTo>
                    <a:lnTo>
                      <a:pt x="14" y="149"/>
                    </a:lnTo>
                    <a:lnTo>
                      <a:pt x="28" y="147"/>
                    </a:lnTo>
                    <a:lnTo>
                      <a:pt x="43" y="145"/>
                    </a:lnTo>
                    <a:lnTo>
                      <a:pt x="59" y="140"/>
                    </a:lnTo>
                    <a:lnTo>
                      <a:pt x="92" y="129"/>
                    </a:lnTo>
                    <a:lnTo>
                      <a:pt x="127" y="118"/>
                    </a:lnTo>
                    <a:lnTo>
                      <a:pt x="164" y="105"/>
                    </a:lnTo>
                    <a:lnTo>
                      <a:pt x="200" y="91"/>
                    </a:lnTo>
                    <a:lnTo>
                      <a:pt x="236" y="79"/>
                    </a:lnTo>
                    <a:lnTo>
                      <a:pt x="271" y="69"/>
                    </a:lnTo>
                    <a:lnTo>
                      <a:pt x="288" y="66"/>
                    </a:lnTo>
                    <a:lnTo>
                      <a:pt x="304" y="64"/>
                    </a:lnTo>
                    <a:lnTo>
                      <a:pt x="320" y="62"/>
                    </a:lnTo>
                    <a:lnTo>
                      <a:pt x="337" y="61"/>
                    </a:lnTo>
                    <a:lnTo>
                      <a:pt x="351" y="64"/>
                    </a:lnTo>
                    <a:lnTo>
                      <a:pt x="365" y="66"/>
                    </a:lnTo>
                    <a:lnTo>
                      <a:pt x="378" y="71"/>
                    </a:lnTo>
                    <a:lnTo>
                      <a:pt x="389" y="78"/>
                    </a:lnTo>
                    <a:lnTo>
                      <a:pt x="400" y="86"/>
                    </a:lnTo>
                    <a:lnTo>
                      <a:pt x="410" y="97"/>
                    </a:lnTo>
                    <a:lnTo>
                      <a:pt x="418" y="110"/>
                    </a:lnTo>
                    <a:lnTo>
                      <a:pt x="425" y="125"/>
                    </a:lnTo>
                    <a:lnTo>
                      <a:pt x="431" y="144"/>
                    </a:lnTo>
                    <a:lnTo>
                      <a:pt x="435" y="164"/>
                    </a:lnTo>
                    <a:lnTo>
                      <a:pt x="437" y="188"/>
                    </a:lnTo>
                    <a:lnTo>
                      <a:pt x="438" y="214"/>
                    </a:lnTo>
                    <a:lnTo>
                      <a:pt x="437" y="226"/>
                    </a:lnTo>
                    <a:lnTo>
                      <a:pt x="437" y="238"/>
                    </a:lnTo>
                    <a:lnTo>
                      <a:pt x="437" y="249"/>
                    </a:lnTo>
                    <a:lnTo>
                      <a:pt x="439" y="261"/>
                    </a:lnTo>
                    <a:lnTo>
                      <a:pt x="442" y="273"/>
                    </a:lnTo>
                    <a:lnTo>
                      <a:pt x="446" y="284"/>
                    </a:lnTo>
                    <a:lnTo>
                      <a:pt x="451" y="295"/>
                    </a:lnTo>
                    <a:lnTo>
                      <a:pt x="457" y="305"/>
                    </a:lnTo>
                    <a:lnTo>
                      <a:pt x="463" y="314"/>
                    </a:lnTo>
                    <a:lnTo>
                      <a:pt x="470" y="324"/>
                    </a:lnTo>
                    <a:lnTo>
                      <a:pt x="478" y="333"/>
                    </a:lnTo>
                    <a:lnTo>
                      <a:pt x="487" y="340"/>
                    </a:lnTo>
                    <a:lnTo>
                      <a:pt x="496" y="348"/>
                    </a:lnTo>
                    <a:lnTo>
                      <a:pt x="507" y="354"/>
                    </a:lnTo>
                    <a:lnTo>
                      <a:pt x="517" y="360"/>
                    </a:lnTo>
                    <a:lnTo>
                      <a:pt x="528" y="364"/>
                    </a:lnTo>
                    <a:lnTo>
                      <a:pt x="589" y="365"/>
                    </a:lnTo>
                    <a:lnTo>
                      <a:pt x="651" y="365"/>
                    </a:lnTo>
                    <a:lnTo>
                      <a:pt x="683" y="365"/>
                    </a:lnTo>
                    <a:lnTo>
                      <a:pt x="714" y="364"/>
                    </a:lnTo>
                    <a:lnTo>
                      <a:pt x="744" y="363"/>
                    </a:lnTo>
                    <a:lnTo>
                      <a:pt x="774" y="360"/>
                    </a:lnTo>
                    <a:lnTo>
                      <a:pt x="804" y="355"/>
                    </a:lnTo>
                    <a:lnTo>
                      <a:pt x="832" y="350"/>
                    </a:lnTo>
                    <a:lnTo>
                      <a:pt x="846" y="346"/>
                    </a:lnTo>
                    <a:lnTo>
                      <a:pt x="861" y="342"/>
                    </a:lnTo>
                    <a:lnTo>
                      <a:pt x="874" y="337"/>
                    </a:lnTo>
                    <a:lnTo>
                      <a:pt x="887" y="333"/>
                    </a:lnTo>
                    <a:lnTo>
                      <a:pt x="899" y="326"/>
                    </a:lnTo>
                    <a:lnTo>
                      <a:pt x="912" y="320"/>
                    </a:lnTo>
                    <a:lnTo>
                      <a:pt x="923" y="313"/>
                    </a:lnTo>
                    <a:lnTo>
                      <a:pt x="935" y="306"/>
                    </a:lnTo>
                    <a:lnTo>
                      <a:pt x="946" y="297"/>
                    </a:lnTo>
                    <a:lnTo>
                      <a:pt x="956" y="288"/>
                    </a:lnTo>
                    <a:lnTo>
                      <a:pt x="966" y="279"/>
                    </a:lnTo>
                    <a:lnTo>
                      <a:pt x="976" y="268"/>
                    </a:lnTo>
                    <a:lnTo>
                      <a:pt x="996" y="0"/>
                    </a:lnTo>
                    <a:lnTo>
                      <a:pt x="1010" y="5"/>
                    </a:lnTo>
                    <a:lnTo>
                      <a:pt x="1024" y="10"/>
                    </a:lnTo>
                    <a:lnTo>
                      <a:pt x="1039" y="13"/>
                    </a:lnTo>
                    <a:lnTo>
                      <a:pt x="1053" y="16"/>
                    </a:lnTo>
                    <a:lnTo>
                      <a:pt x="1068" y="17"/>
                    </a:lnTo>
                    <a:lnTo>
                      <a:pt x="1082" y="18"/>
                    </a:lnTo>
                    <a:lnTo>
                      <a:pt x="1097" y="19"/>
                    </a:lnTo>
                    <a:lnTo>
                      <a:pt x="1111" y="19"/>
                    </a:lnTo>
                    <a:lnTo>
                      <a:pt x="1140" y="17"/>
                    </a:lnTo>
                    <a:lnTo>
                      <a:pt x="1169" y="14"/>
                    </a:lnTo>
                    <a:lnTo>
                      <a:pt x="1198" y="11"/>
                    </a:lnTo>
                    <a:lnTo>
                      <a:pt x="1228" y="6"/>
                    </a:lnTo>
                    <a:lnTo>
                      <a:pt x="1257" y="3"/>
                    </a:lnTo>
                    <a:lnTo>
                      <a:pt x="1285" y="2"/>
                    </a:lnTo>
                    <a:lnTo>
                      <a:pt x="1299" y="1"/>
                    </a:lnTo>
                    <a:lnTo>
                      <a:pt x="1313" y="2"/>
                    </a:lnTo>
                    <a:lnTo>
                      <a:pt x="1327" y="3"/>
                    </a:lnTo>
                    <a:lnTo>
                      <a:pt x="1341" y="4"/>
                    </a:lnTo>
                    <a:lnTo>
                      <a:pt x="1354" y="7"/>
                    </a:lnTo>
                    <a:lnTo>
                      <a:pt x="1367" y="11"/>
                    </a:lnTo>
                    <a:lnTo>
                      <a:pt x="1382" y="15"/>
                    </a:lnTo>
                    <a:lnTo>
                      <a:pt x="1395" y="20"/>
                    </a:lnTo>
                    <a:lnTo>
                      <a:pt x="1407" y="27"/>
                    </a:lnTo>
                    <a:lnTo>
                      <a:pt x="1420" y="34"/>
                    </a:lnTo>
                    <a:lnTo>
                      <a:pt x="1432" y="43"/>
                    </a:lnTo>
                    <a:lnTo>
                      <a:pt x="1445" y="54"/>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3" name="Freeform 164">
                <a:extLst>
                  <a:ext uri="{FF2B5EF4-FFF2-40B4-BE49-F238E27FC236}">
                    <a16:creationId xmlns:a16="http://schemas.microsoft.com/office/drawing/2014/main" id="{10791DCB-493F-4F23-9100-27FC1FFD6113}"/>
                  </a:ext>
                </a:extLst>
              </p:cNvPr>
              <p:cNvSpPr>
                <a:spLocks/>
              </p:cNvSpPr>
              <p:nvPr/>
            </p:nvSpPr>
            <p:spPr bwMode="auto">
              <a:xfrm>
                <a:off x="4227" y="3151"/>
                <a:ext cx="319" cy="184"/>
              </a:xfrm>
              <a:custGeom>
                <a:avLst/>
                <a:gdLst>
                  <a:gd name="T0" fmla="*/ 0 w 2235"/>
                  <a:gd name="T1" fmla="*/ 0 h 2024"/>
                  <a:gd name="T2" fmla="*/ 0 w 2235"/>
                  <a:gd name="T3" fmla="*/ 0 h 2024"/>
                  <a:gd name="T4" fmla="*/ 0 w 2235"/>
                  <a:gd name="T5" fmla="*/ 0 h 2024"/>
                  <a:gd name="T6" fmla="*/ 0 w 2235"/>
                  <a:gd name="T7" fmla="*/ 0 h 2024"/>
                  <a:gd name="T8" fmla="*/ 0 w 2235"/>
                  <a:gd name="T9" fmla="*/ 0 h 2024"/>
                  <a:gd name="T10" fmla="*/ 0 w 2235"/>
                  <a:gd name="T11" fmla="*/ 0 h 2024"/>
                  <a:gd name="T12" fmla="*/ 0 w 2235"/>
                  <a:gd name="T13" fmla="*/ 0 h 2024"/>
                  <a:gd name="T14" fmla="*/ 0 w 2235"/>
                  <a:gd name="T15" fmla="*/ 0 h 2024"/>
                  <a:gd name="T16" fmla="*/ 0 w 2235"/>
                  <a:gd name="T17" fmla="*/ 0 h 2024"/>
                  <a:gd name="T18" fmla="*/ 0 w 2235"/>
                  <a:gd name="T19" fmla="*/ 0 h 2024"/>
                  <a:gd name="T20" fmla="*/ 0 w 2235"/>
                  <a:gd name="T21" fmla="*/ 0 h 2024"/>
                  <a:gd name="T22" fmla="*/ 0 w 2235"/>
                  <a:gd name="T23" fmla="*/ 0 h 2024"/>
                  <a:gd name="T24" fmla="*/ 0 w 2235"/>
                  <a:gd name="T25" fmla="*/ 0 h 2024"/>
                  <a:gd name="T26" fmla="*/ 0 w 2235"/>
                  <a:gd name="T27" fmla="*/ 0 h 2024"/>
                  <a:gd name="T28" fmla="*/ 0 w 2235"/>
                  <a:gd name="T29" fmla="*/ 0 h 2024"/>
                  <a:gd name="T30" fmla="*/ 0 w 2235"/>
                  <a:gd name="T31" fmla="*/ 0 h 2024"/>
                  <a:gd name="T32" fmla="*/ 0 w 2235"/>
                  <a:gd name="T33" fmla="*/ 0 h 2024"/>
                  <a:gd name="T34" fmla="*/ 0 w 2235"/>
                  <a:gd name="T35" fmla="*/ 0 h 2024"/>
                  <a:gd name="T36" fmla="*/ 0 w 2235"/>
                  <a:gd name="T37" fmla="*/ 0 h 2024"/>
                  <a:gd name="T38" fmla="*/ 0 w 2235"/>
                  <a:gd name="T39" fmla="*/ 0 h 2024"/>
                  <a:gd name="T40" fmla="*/ 0 w 2235"/>
                  <a:gd name="T41" fmla="*/ 0 h 2024"/>
                  <a:gd name="T42" fmla="*/ 0 w 2235"/>
                  <a:gd name="T43" fmla="*/ 0 h 2024"/>
                  <a:gd name="T44" fmla="*/ 0 w 2235"/>
                  <a:gd name="T45" fmla="*/ 0 h 2024"/>
                  <a:gd name="T46" fmla="*/ 0 w 2235"/>
                  <a:gd name="T47" fmla="*/ 0 h 2024"/>
                  <a:gd name="T48" fmla="*/ 0 w 2235"/>
                  <a:gd name="T49" fmla="*/ 0 h 2024"/>
                  <a:gd name="T50" fmla="*/ 0 w 2235"/>
                  <a:gd name="T51" fmla="*/ 0 h 2024"/>
                  <a:gd name="T52" fmla="*/ 0 w 2235"/>
                  <a:gd name="T53" fmla="*/ 0 h 2024"/>
                  <a:gd name="T54" fmla="*/ 0 w 2235"/>
                  <a:gd name="T55" fmla="*/ 0 h 2024"/>
                  <a:gd name="T56" fmla="*/ 0 w 2235"/>
                  <a:gd name="T57" fmla="*/ 0 h 2024"/>
                  <a:gd name="T58" fmla="*/ 0 w 2235"/>
                  <a:gd name="T59" fmla="*/ 0 h 2024"/>
                  <a:gd name="T60" fmla="*/ 0 w 2235"/>
                  <a:gd name="T61" fmla="*/ 0 h 2024"/>
                  <a:gd name="T62" fmla="*/ 0 w 2235"/>
                  <a:gd name="T63" fmla="*/ 0 h 2024"/>
                  <a:gd name="T64" fmla="*/ 0 w 2235"/>
                  <a:gd name="T65" fmla="*/ 0 h 2024"/>
                  <a:gd name="T66" fmla="*/ 0 w 2235"/>
                  <a:gd name="T67" fmla="*/ 0 h 2024"/>
                  <a:gd name="T68" fmla="*/ 0 w 2235"/>
                  <a:gd name="T69" fmla="*/ 0 h 2024"/>
                  <a:gd name="T70" fmla="*/ 0 w 2235"/>
                  <a:gd name="T71" fmla="*/ 0 h 2024"/>
                  <a:gd name="T72" fmla="*/ 0 w 2235"/>
                  <a:gd name="T73" fmla="*/ 0 h 2024"/>
                  <a:gd name="T74" fmla="*/ 0 w 2235"/>
                  <a:gd name="T75" fmla="*/ 0 h 2024"/>
                  <a:gd name="T76" fmla="*/ 0 w 2235"/>
                  <a:gd name="T77" fmla="*/ 0 h 2024"/>
                  <a:gd name="T78" fmla="*/ 0 w 2235"/>
                  <a:gd name="T79" fmla="*/ 0 h 2024"/>
                  <a:gd name="T80" fmla="*/ 0 w 2235"/>
                  <a:gd name="T81" fmla="*/ 0 h 2024"/>
                  <a:gd name="T82" fmla="*/ 0 w 2235"/>
                  <a:gd name="T83" fmla="*/ 0 h 2024"/>
                  <a:gd name="T84" fmla="*/ 0 w 2235"/>
                  <a:gd name="T85" fmla="*/ 0 h 2024"/>
                  <a:gd name="T86" fmla="*/ 0 w 2235"/>
                  <a:gd name="T87" fmla="*/ 0 h 2024"/>
                  <a:gd name="T88" fmla="*/ 0 w 2235"/>
                  <a:gd name="T89" fmla="*/ 0 h 2024"/>
                  <a:gd name="T90" fmla="*/ 0 w 2235"/>
                  <a:gd name="T91" fmla="*/ 0 h 2024"/>
                  <a:gd name="T92" fmla="*/ 0 w 2235"/>
                  <a:gd name="T93" fmla="*/ 0 h 2024"/>
                  <a:gd name="T94" fmla="*/ 0 w 2235"/>
                  <a:gd name="T95" fmla="*/ 0 h 2024"/>
                  <a:gd name="T96" fmla="*/ 0 w 2235"/>
                  <a:gd name="T97" fmla="*/ 0 h 2024"/>
                  <a:gd name="T98" fmla="*/ 0 w 2235"/>
                  <a:gd name="T99" fmla="*/ 0 h 2024"/>
                  <a:gd name="T100" fmla="*/ 0 w 2235"/>
                  <a:gd name="T101" fmla="*/ 0 h 2024"/>
                  <a:gd name="T102" fmla="*/ 0 w 2235"/>
                  <a:gd name="T103" fmla="*/ 0 h 20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235" h="2024">
                    <a:moveTo>
                      <a:pt x="1191" y="129"/>
                    </a:moveTo>
                    <a:lnTo>
                      <a:pt x="1202" y="140"/>
                    </a:lnTo>
                    <a:lnTo>
                      <a:pt x="1213" y="153"/>
                    </a:lnTo>
                    <a:lnTo>
                      <a:pt x="1223" y="166"/>
                    </a:lnTo>
                    <a:lnTo>
                      <a:pt x="1232" y="179"/>
                    </a:lnTo>
                    <a:lnTo>
                      <a:pt x="1241" y="193"/>
                    </a:lnTo>
                    <a:lnTo>
                      <a:pt x="1249" y="207"/>
                    </a:lnTo>
                    <a:lnTo>
                      <a:pt x="1256" y="222"/>
                    </a:lnTo>
                    <a:lnTo>
                      <a:pt x="1263" y="236"/>
                    </a:lnTo>
                    <a:lnTo>
                      <a:pt x="1275" y="265"/>
                    </a:lnTo>
                    <a:lnTo>
                      <a:pt x="1284" y="295"/>
                    </a:lnTo>
                    <a:lnTo>
                      <a:pt x="1293" y="326"/>
                    </a:lnTo>
                    <a:lnTo>
                      <a:pt x="1300" y="358"/>
                    </a:lnTo>
                    <a:lnTo>
                      <a:pt x="1311" y="421"/>
                    </a:lnTo>
                    <a:lnTo>
                      <a:pt x="1322" y="485"/>
                    </a:lnTo>
                    <a:lnTo>
                      <a:pt x="1327" y="518"/>
                    </a:lnTo>
                    <a:lnTo>
                      <a:pt x="1334" y="549"/>
                    </a:lnTo>
                    <a:lnTo>
                      <a:pt x="1341" y="580"/>
                    </a:lnTo>
                    <a:lnTo>
                      <a:pt x="1349" y="611"/>
                    </a:lnTo>
                    <a:lnTo>
                      <a:pt x="1479" y="471"/>
                    </a:lnTo>
                    <a:lnTo>
                      <a:pt x="1514" y="461"/>
                    </a:lnTo>
                    <a:lnTo>
                      <a:pt x="1552" y="454"/>
                    </a:lnTo>
                    <a:lnTo>
                      <a:pt x="1591" y="446"/>
                    </a:lnTo>
                    <a:lnTo>
                      <a:pt x="1632" y="441"/>
                    </a:lnTo>
                    <a:lnTo>
                      <a:pt x="1674" y="438"/>
                    </a:lnTo>
                    <a:lnTo>
                      <a:pt x="1718" y="437"/>
                    </a:lnTo>
                    <a:lnTo>
                      <a:pt x="1739" y="438"/>
                    </a:lnTo>
                    <a:lnTo>
                      <a:pt x="1761" y="438"/>
                    </a:lnTo>
                    <a:lnTo>
                      <a:pt x="1783" y="440"/>
                    </a:lnTo>
                    <a:lnTo>
                      <a:pt x="1804" y="442"/>
                    </a:lnTo>
                    <a:lnTo>
                      <a:pt x="1826" y="444"/>
                    </a:lnTo>
                    <a:lnTo>
                      <a:pt x="1847" y="449"/>
                    </a:lnTo>
                    <a:lnTo>
                      <a:pt x="1868" y="453"/>
                    </a:lnTo>
                    <a:lnTo>
                      <a:pt x="1890" y="457"/>
                    </a:lnTo>
                    <a:lnTo>
                      <a:pt x="1911" y="464"/>
                    </a:lnTo>
                    <a:lnTo>
                      <a:pt x="1931" y="470"/>
                    </a:lnTo>
                    <a:lnTo>
                      <a:pt x="1951" y="478"/>
                    </a:lnTo>
                    <a:lnTo>
                      <a:pt x="1971" y="486"/>
                    </a:lnTo>
                    <a:lnTo>
                      <a:pt x="1990" y="496"/>
                    </a:lnTo>
                    <a:lnTo>
                      <a:pt x="2009" y="506"/>
                    </a:lnTo>
                    <a:lnTo>
                      <a:pt x="2027" y="518"/>
                    </a:lnTo>
                    <a:lnTo>
                      <a:pt x="2044" y="530"/>
                    </a:lnTo>
                    <a:lnTo>
                      <a:pt x="2062" y="543"/>
                    </a:lnTo>
                    <a:lnTo>
                      <a:pt x="2078" y="557"/>
                    </a:lnTo>
                    <a:lnTo>
                      <a:pt x="2093" y="573"/>
                    </a:lnTo>
                    <a:lnTo>
                      <a:pt x="2107" y="589"/>
                    </a:lnTo>
                    <a:lnTo>
                      <a:pt x="2133" y="616"/>
                    </a:lnTo>
                    <a:lnTo>
                      <a:pt x="2155" y="645"/>
                    </a:lnTo>
                    <a:lnTo>
                      <a:pt x="2174" y="673"/>
                    </a:lnTo>
                    <a:lnTo>
                      <a:pt x="2190" y="704"/>
                    </a:lnTo>
                    <a:lnTo>
                      <a:pt x="2203" y="734"/>
                    </a:lnTo>
                    <a:lnTo>
                      <a:pt x="2214" y="765"/>
                    </a:lnTo>
                    <a:lnTo>
                      <a:pt x="2222" y="797"/>
                    </a:lnTo>
                    <a:lnTo>
                      <a:pt x="2228" y="828"/>
                    </a:lnTo>
                    <a:lnTo>
                      <a:pt x="2233" y="860"/>
                    </a:lnTo>
                    <a:lnTo>
                      <a:pt x="2235" y="893"/>
                    </a:lnTo>
                    <a:lnTo>
                      <a:pt x="2234" y="926"/>
                    </a:lnTo>
                    <a:lnTo>
                      <a:pt x="2232" y="960"/>
                    </a:lnTo>
                    <a:lnTo>
                      <a:pt x="2228" y="993"/>
                    </a:lnTo>
                    <a:lnTo>
                      <a:pt x="2222" y="1027"/>
                    </a:lnTo>
                    <a:lnTo>
                      <a:pt x="2216" y="1061"/>
                    </a:lnTo>
                    <a:lnTo>
                      <a:pt x="2208" y="1095"/>
                    </a:lnTo>
                    <a:lnTo>
                      <a:pt x="2198" y="1129"/>
                    </a:lnTo>
                    <a:lnTo>
                      <a:pt x="2188" y="1163"/>
                    </a:lnTo>
                    <a:lnTo>
                      <a:pt x="2177" y="1197"/>
                    </a:lnTo>
                    <a:lnTo>
                      <a:pt x="2166" y="1231"/>
                    </a:lnTo>
                    <a:lnTo>
                      <a:pt x="2140" y="1299"/>
                    </a:lnTo>
                    <a:lnTo>
                      <a:pt x="2114" y="1366"/>
                    </a:lnTo>
                    <a:lnTo>
                      <a:pt x="2088" y="1432"/>
                    </a:lnTo>
                    <a:lnTo>
                      <a:pt x="2062" y="1496"/>
                    </a:lnTo>
                    <a:lnTo>
                      <a:pt x="2049" y="1527"/>
                    </a:lnTo>
                    <a:lnTo>
                      <a:pt x="2038" y="1557"/>
                    </a:lnTo>
                    <a:lnTo>
                      <a:pt x="2027" y="1588"/>
                    </a:lnTo>
                    <a:lnTo>
                      <a:pt x="2017" y="1617"/>
                    </a:lnTo>
                    <a:lnTo>
                      <a:pt x="1991" y="1670"/>
                    </a:lnTo>
                    <a:lnTo>
                      <a:pt x="1963" y="1723"/>
                    </a:lnTo>
                    <a:lnTo>
                      <a:pt x="1934" y="1776"/>
                    </a:lnTo>
                    <a:lnTo>
                      <a:pt x="1904" y="1829"/>
                    </a:lnTo>
                    <a:lnTo>
                      <a:pt x="1872" y="1880"/>
                    </a:lnTo>
                    <a:lnTo>
                      <a:pt x="1839" y="1930"/>
                    </a:lnTo>
                    <a:lnTo>
                      <a:pt x="1822" y="1954"/>
                    </a:lnTo>
                    <a:lnTo>
                      <a:pt x="1805" y="1978"/>
                    </a:lnTo>
                    <a:lnTo>
                      <a:pt x="1787" y="2002"/>
                    </a:lnTo>
                    <a:lnTo>
                      <a:pt x="1768" y="2024"/>
                    </a:lnTo>
                    <a:lnTo>
                      <a:pt x="1658" y="1969"/>
                    </a:lnTo>
                    <a:lnTo>
                      <a:pt x="1549" y="1913"/>
                    </a:lnTo>
                    <a:lnTo>
                      <a:pt x="1438" y="1857"/>
                    </a:lnTo>
                    <a:lnTo>
                      <a:pt x="1328" y="1799"/>
                    </a:lnTo>
                    <a:lnTo>
                      <a:pt x="1109" y="1684"/>
                    </a:lnTo>
                    <a:lnTo>
                      <a:pt x="890" y="1568"/>
                    </a:lnTo>
                    <a:lnTo>
                      <a:pt x="780" y="1512"/>
                    </a:lnTo>
                    <a:lnTo>
                      <a:pt x="671" y="1456"/>
                    </a:lnTo>
                    <a:lnTo>
                      <a:pt x="560" y="1401"/>
                    </a:lnTo>
                    <a:lnTo>
                      <a:pt x="449" y="1347"/>
                    </a:lnTo>
                    <a:lnTo>
                      <a:pt x="339" y="1294"/>
                    </a:lnTo>
                    <a:lnTo>
                      <a:pt x="228" y="1243"/>
                    </a:lnTo>
                    <a:lnTo>
                      <a:pt x="116" y="1193"/>
                    </a:lnTo>
                    <a:lnTo>
                      <a:pt x="5" y="1146"/>
                    </a:lnTo>
                    <a:lnTo>
                      <a:pt x="1" y="1107"/>
                    </a:lnTo>
                    <a:lnTo>
                      <a:pt x="0" y="1069"/>
                    </a:lnTo>
                    <a:lnTo>
                      <a:pt x="0" y="1031"/>
                    </a:lnTo>
                    <a:lnTo>
                      <a:pt x="3" y="993"/>
                    </a:lnTo>
                    <a:lnTo>
                      <a:pt x="7" y="956"/>
                    </a:lnTo>
                    <a:lnTo>
                      <a:pt x="13" y="921"/>
                    </a:lnTo>
                    <a:lnTo>
                      <a:pt x="20" y="885"/>
                    </a:lnTo>
                    <a:lnTo>
                      <a:pt x="30" y="849"/>
                    </a:lnTo>
                    <a:lnTo>
                      <a:pt x="40" y="815"/>
                    </a:lnTo>
                    <a:lnTo>
                      <a:pt x="52" y="781"/>
                    </a:lnTo>
                    <a:lnTo>
                      <a:pt x="66" y="747"/>
                    </a:lnTo>
                    <a:lnTo>
                      <a:pt x="81" y="714"/>
                    </a:lnTo>
                    <a:lnTo>
                      <a:pt x="97" y="681"/>
                    </a:lnTo>
                    <a:lnTo>
                      <a:pt x="114" y="648"/>
                    </a:lnTo>
                    <a:lnTo>
                      <a:pt x="133" y="617"/>
                    </a:lnTo>
                    <a:lnTo>
                      <a:pt x="152" y="585"/>
                    </a:lnTo>
                    <a:lnTo>
                      <a:pt x="172" y="553"/>
                    </a:lnTo>
                    <a:lnTo>
                      <a:pt x="193" y="523"/>
                    </a:lnTo>
                    <a:lnTo>
                      <a:pt x="214" y="493"/>
                    </a:lnTo>
                    <a:lnTo>
                      <a:pt x="236" y="463"/>
                    </a:lnTo>
                    <a:lnTo>
                      <a:pt x="259" y="433"/>
                    </a:lnTo>
                    <a:lnTo>
                      <a:pt x="282" y="404"/>
                    </a:lnTo>
                    <a:lnTo>
                      <a:pt x="306" y="375"/>
                    </a:lnTo>
                    <a:lnTo>
                      <a:pt x="330" y="346"/>
                    </a:lnTo>
                    <a:lnTo>
                      <a:pt x="427" y="236"/>
                    </a:lnTo>
                    <a:lnTo>
                      <a:pt x="523" y="129"/>
                    </a:lnTo>
                    <a:lnTo>
                      <a:pt x="538" y="113"/>
                    </a:lnTo>
                    <a:lnTo>
                      <a:pt x="555" y="98"/>
                    </a:lnTo>
                    <a:lnTo>
                      <a:pt x="572" y="85"/>
                    </a:lnTo>
                    <a:lnTo>
                      <a:pt x="590" y="72"/>
                    </a:lnTo>
                    <a:lnTo>
                      <a:pt x="610" y="61"/>
                    </a:lnTo>
                    <a:lnTo>
                      <a:pt x="629" y="51"/>
                    </a:lnTo>
                    <a:lnTo>
                      <a:pt x="651" y="41"/>
                    </a:lnTo>
                    <a:lnTo>
                      <a:pt x="672" y="32"/>
                    </a:lnTo>
                    <a:lnTo>
                      <a:pt x="694" y="25"/>
                    </a:lnTo>
                    <a:lnTo>
                      <a:pt x="716" y="18"/>
                    </a:lnTo>
                    <a:lnTo>
                      <a:pt x="739" y="13"/>
                    </a:lnTo>
                    <a:lnTo>
                      <a:pt x="762" y="9"/>
                    </a:lnTo>
                    <a:lnTo>
                      <a:pt x="785" y="4"/>
                    </a:lnTo>
                    <a:lnTo>
                      <a:pt x="809" y="2"/>
                    </a:lnTo>
                    <a:lnTo>
                      <a:pt x="833" y="1"/>
                    </a:lnTo>
                    <a:lnTo>
                      <a:pt x="857" y="0"/>
                    </a:lnTo>
                    <a:lnTo>
                      <a:pt x="881" y="1"/>
                    </a:lnTo>
                    <a:lnTo>
                      <a:pt x="904" y="2"/>
                    </a:lnTo>
                    <a:lnTo>
                      <a:pt x="928" y="4"/>
                    </a:lnTo>
                    <a:lnTo>
                      <a:pt x="951" y="9"/>
                    </a:lnTo>
                    <a:lnTo>
                      <a:pt x="974" y="13"/>
                    </a:lnTo>
                    <a:lnTo>
                      <a:pt x="996" y="18"/>
                    </a:lnTo>
                    <a:lnTo>
                      <a:pt x="1020" y="25"/>
                    </a:lnTo>
                    <a:lnTo>
                      <a:pt x="1041" y="32"/>
                    </a:lnTo>
                    <a:lnTo>
                      <a:pt x="1063" y="41"/>
                    </a:lnTo>
                    <a:lnTo>
                      <a:pt x="1083" y="51"/>
                    </a:lnTo>
                    <a:lnTo>
                      <a:pt x="1103" y="61"/>
                    </a:lnTo>
                    <a:lnTo>
                      <a:pt x="1122" y="72"/>
                    </a:lnTo>
                    <a:lnTo>
                      <a:pt x="1141" y="85"/>
                    </a:lnTo>
                    <a:lnTo>
                      <a:pt x="1158" y="98"/>
                    </a:lnTo>
                    <a:lnTo>
                      <a:pt x="1174" y="113"/>
                    </a:lnTo>
                    <a:lnTo>
                      <a:pt x="1191"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4" name="Freeform 165">
                <a:extLst>
                  <a:ext uri="{FF2B5EF4-FFF2-40B4-BE49-F238E27FC236}">
                    <a16:creationId xmlns:a16="http://schemas.microsoft.com/office/drawing/2014/main" id="{D42903E3-3FAB-4A96-9893-83D03CE3579B}"/>
                  </a:ext>
                </a:extLst>
              </p:cNvPr>
              <p:cNvSpPr>
                <a:spLocks/>
              </p:cNvSpPr>
              <p:nvPr/>
            </p:nvSpPr>
            <p:spPr bwMode="auto">
              <a:xfrm>
                <a:off x="3695" y="3156"/>
                <a:ext cx="37" cy="82"/>
              </a:xfrm>
              <a:custGeom>
                <a:avLst/>
                <a:gdLst>
                  <a:gd name="T0" fmla="*/ 0 w 259"/>
                  <a:gd name="T1" fmla="*/ 0 h 899"/>
                  <a:gd name="T2" fmla="*/ 0 w 259"/>
                  <a:gd name="T3" fmla="*/ 0 h 899"/>
                  <a:gd name="T4" fmla="*/ 0 w 259"/>
                  <a:gd name="T5" fmla="*/ 0 h 899"/>
                  <a:gd name="T6" fmla="*/ 0 w 259"/>
                  <a:gd name="T7" fmla="*/ 0 h 899"/>
                  <a:gd name="T8" fmla="*/ 0 w 259"/>
                  <a:gd name="T9" fmla="*/ 0 h 899"/>
                  <a:gd name="T10" fmla="*/ 0 w 259"/>
                  <a:gd name="T11" fmla="*/ 0 h 899"/>
                  <a:gd name="T12" fmla="*/ 0 w 259"/>
                  <a:gd name="T13" fmla="*/ 0 h 899"/>
                  <a:gd name="T14" fmla="*/ 0 w 259"/>
                  <a:gd name="T15" fmla="*/ 0 h 899"/>
                  <a:gd name="T16" fmla="*/ 0 w 259"/>
                  <a:gd name="T17" fmla="*/ 0 h 899"/>
                  <a:gd name="T18" fmla="*/ 0 w 259"/>
                  <a:gd name="T19" fmla="*/ 0 h 899"/>
                  <a:gd name="T20" fmla="*/ 0 w 259"/>
                  <a:gd name="T21" fmla="*/ 0 h 899"/>
                  <a:gd name="T22" fmla="*/ 0 w 259"/>
                  <a:gd name="T23" fmla="*/ 0 h 899"/>
                  <a:gd name="T24" fmla="*/ 0 w 259"/>
                  <a:gd name="T25" fmla="*/ 0 h 899"/>
                  <a:gd name="T26" fmla="*/ 0 w 259"/>
                  <a:gd name="T27" fmla="*/ 0 h 899"/>
                  <a:gd name="T28" fmla="*/ 0 w 259"/>
                  <a:gd name="T29" fmla="*/ 0 h 899"/>
                  <a:gd name="T30" fmla="*/ 0 w 259"/>
                  <a:gd name="T31" fmla="*/ 0 h 899"/>
                  <a:gd name="T32" fmla="*/ 0 w 259"/>
                  <a:gd name="T33" fmla="*/ 0 h 899"/>
                  <a:gd name="T34" fmla="*/ 0 w 259"/>
                  <a:gd name="T35" fmla="*/ 0 h 899"/>
                  <a:gd name="T36" fmla="*/ 0 w 259"/>
                  <a:gd name="T37" fmla="*/ 0 h 899"/>
                  <a:gd name="T38" fmla="*/ 0 w 259"/>
                  <a:gd name="T39" fmla="*/ 0 h 899"/>
                  <a:gd name="T40" fmla="*/ 0 w 259"/>
                  <a:gd name="T41" fmla="*/ 0 h 899"/>
                  <a:gd name="T42" fmla="*/ 0 w 259"/>
                  <a:gd name="T43" fmla="*/ 0 h 899"/>
                  <a:gd name="T44" fmla="*/ 0 w 259"/>
                  <a:gd name="T45" fmla="*/ 0 h 899"/>
                  <a:gd name="T46" fmla="*/ 0 w 259"/>
                  <a:gd name="T47" fmla="*/ 0 h 899"/>
                  <a:gd name="T48" fmla="*/ 0 w 259"/>
                  <a:gd name="T49" fmla="*/ 0 h 899"/>
                  <a:gd name="T50" fmla="*/ 0 w 259"/>
                  <a:gd name="T51" fmla="*/ 0 h 899"/>
                  <a:gd name="T52" fmla="*/ 0 w 259"/>
                  <a:gd name="T53" fmla="*/ 0 h 899"/>
                  <a:gd name="T54" fmla="*/ 0 w 259"/>
                  <a:gd name="T55" fmla="*/ 0 h 899"/>
                  <a:gd name="T56" fmla="*/ 0 w 259"/>
                  <a:gd name="T57" fmla="*/ 0 h 899"/>
                  <a:gd name="T58" fmla="*/ 0 w 259"/>
                  <a:gd name="T59" fmla="*/ 0 h 899"/>
                  <a:gd name="T60" fmla="*/ 0 w 259"/>
                  <a:gd name="T61" fmla="*/ 0 h 899"/>
                  <a:gd name="T62" fmla="*/ 0 w 259"/>
                  <a:gd name="T63" fmla="*/ 0 h 899"/>
                  <a:gd name="T64" fmla="*/ 0 w 259"/>
                  <a:gd name="T65" fmla="*/ 0 h 899"/>
                  <a:gd name="T66" fmla="*/ 0 w 259"/>
                  <a:gd name="T67" fmla="*/ 0 h 899"/>
                  <a:gd name="T68" fmla="*/ 0 w 259"/>
                  <a:gd name="T69" fmla="*/ 0 h 899"/>
                  <a:gd name="T70" fmla="*/ 0 w 259"/>
                  <a:gd name="T71" fmla="*/ 0 h 899"/>
                  <a:gd name="T72" fmla="*/ 0 w 259"/>
                  <a:gd name="T73" fmla="*/ 0 h 899"/>
                  <a:gd name="T74" fmla="*/ 0 w 259"/>
                  <a:gd name="T75" fmla="*/ 0 h 899"/>
                  <a:gd name="T76" fmla="*/ 0 w 259"/>
                  <a:gd name="T77" fmla="*/ 0 h 899"/>
                  <a:gd name="T78" fmla="*/ 0 w 259"/>
                  <a:gd name="T79" fmla="*/ 0 h 899"/>
                  <a:gd name="T80" fmla="*/ 0 w 259"/>
                  <a:gd name="T81" fmla="*/ 0 h 89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9" h="899">
                    <a:moveTo>
                      <a:pt x="259" y="899"/>
                    </a:moveTo>
                    <a:lnTo>
                      <a:pt x="246" y="879"/>
                    </a:lnTo>
                    <a:lnTo>
                      <a:pt x="233" y="857"/>
                    </a:lnTo>
                    <a:lnTo>
                      <a:pt x="221" y="835"/>
                    </a:lnTo>
                    <a:lnTo>
                      <a:pt x="209" y="813"/>
                    </a:lnTo>
                    <a:lnTo>
                      <a:pt x="196" y="789"/>
                    </a:lnTo>
                    <a:lnTo>
                      <a:pt x="185" y="765"/>
                    </a:lnTo>
                    <a:lnTo>
                      <a:pt x="173" y="740"/>
                    </a:lnTo>
                    <a:lnTo>
                      <a:pt x="162" y="714"/>
                    </a:lnTo>
                    <a:lnTo>
                      <a:pt x="139" y="663"/>
                    </a:lnTo>
                    <a:lnTo>
                      <a:pt x="118" y="607"/>
                    </a:lnTo>
                    <a:lnTo>
                      <a:pt x="99" y="551"/>
                    </a:lnTo>
                    <a:lnTo>
                      <a:pt x="81" y="494"/>
                    </a:lnTo>
                    <a:lnTo>
                      <a:pt x="64" y="434"/>
                    </a:lnTo>
                    <a:lnTo>
                      <a:pt x="50" y="374"/>
                    </a:lnTo>
                    <a:lnTo>
                      <a:pt x="37" y="312"/>
                    </a:lnTo>
                    <a:lnTo>
                      <a:pt x="25" y="250"/>
                    </a:lnTo>
                    <a:lnTo>
                      <a:pt x="20" y="219"/>
                    </a:lnTo>
                    <a:lnTo>
                      <a:pt x="16" y="188"/>
                    </a:lnTo>
                    <a:lnTo>
                      <a:pt x="12" y="157"/>
                    </a:lnTo>
                    <a:lnTo>
                      <a:pt x="9" y="124"/>
                    </a:lnTo>
                    <a:lnTo>
                      <a:pt x="6" y="93"/>
                    </a:lnTo>
                    <a:lnTo>
                      <a:pt x="3" y="62"/>
                    </a:lnTo>
                    <a:lnTo>
                      <a:pt x="2" y="31"/>
                    </a:lnTo>
                    <a:lnTo>
                      <a:pt x="0" y="0"/>
                    </a:lnTo>
                    <a:lnTo>
                      <a:pt x="20" y="54"/>
                    </a:lnTo>
                    <a:lnTo>
                      <a:pt x="38" y="109"/>
                    </a:lnTo>
                    <a:lnTo>
                      <a:pt x="54" y="165"/>
                    </a:lnTo>
                    <a:lnTo>
                      <a:pt x="70" y="222"/>
                    </a:lnTo>
                    <a:lnTo>
                      <a:pt x="98" y="335"/>
                    </a:lnTo>
                    <a:lnTo>
                      <a:pt x="126" y="450"/>
                    </a:lnTo>
                    <a:lnTo>
                      <a:pt x="139" y="507"/>
                    </a:lnTo>
                    <a:lnTo>
                      <a:pt x="153" y="564"/>
                    </a:lnTo>
                    <a:lnTo>
                      <a:pt x="168" y="620"/>
                    </a:lnTo>
                    <a:lnTo>
                      <a:pt x="184" y="678"/>
                    </a:lnTo>
                    <a:lnTo>
                      <a:pt x="200" y="734"/>
                    </a:lnTo>
                    <a:lnTo>
                      <a:pt x="218" y="789"/>
                    </a:lnTo>
                    <a:lnTo>
                      <a:pt x="228" y="817"/>
                    </a:lnTo>
                    <a:lnTo>
                      <a:pt x="238" y="844"/>
                    </a:lnTo>
                    <a:lnTo>
                      <a:pt x="248" y="872"/>
                    </a:lnTo>
                    <a:lnTo>
                      <a:pt x="259" y="8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5" name="Freeform 166">
                <a:extLst>
                  <a:ext uri="{FF2B5EF4-FFF2-40B4-BE49-F238E27FC236}">
                    <a16:creationId xmlns:a16="http://schemas.microsoft.com/office/drawing/2014/main" id="{9AB7DC43-4CE3-4486-81B4-BEC2A761EA89}"/>
                  </a:ext>
                </a:extLst>
              </p:cNvPr>
              <p:cNvSpPr>
                <a:spLocks/>
              </p:cNvSpPr>
              <p:nvPr/>
            </p:nvSpPr>
            <p:spPr bwMode="auto">
              <a:xfrm>
                <a:off x="4493" y="3161"/>
                <a:ext cx="58" cy="23"/>
              </a:xfrm>
              <a:custGeom>
                <a:avLst/>
                <a:gdLst>
                  <a:gd name="T0" fmla="*/ 0 w 400"/>
                  <a:gd name="T1" fmla="*/ 0 h 257"/>
                  <a:gd name="T2" fmla="*/ 0 w 400"/>
                  <a:gd name="T3" fmla="*/ 0 h 257"/>
                  <a:gd name="T4" fmla="*/ 0 w 400"/>
                  <a:gd name="T5" fmla="*/ 0 h 257"/>
                  <a:gd name="T6" fmla="*/ 0 w 400"/>
                  <a:gd name="T7" fmla="*/ 0 h 257"/>
                  <a:gd name="T8" fmla="*/ 0 w 400"/>
                  <a:gd name="T9" fmla="*/ 0 h 257"/>
                  <a:gd name="T10" fmla="*/ 0 w 400"/>
                  <a:gd name="T11" fmla="*/ 0 h 257"/>
                  <a:gd name="T12" fmla="*/ 0 w 400"/>
                  <a:gd name="T13" fmla="*/ 0 h 257"/>
                  <a:gd name="T14" fmla="*/ 0 w 400"/>
                  <a:gd name="T15" fmla="*/ 0 h 257"/>
                  <a:gd name="T16" fmla="*/ 0 w 400"/>
                  <a:gd name="T17" fmla="*/ 0 h 257"/>
                  <a:gd name="T18" fmla="*/ 0 w 400"/>
                  <a:gd name="T19" fmla="*/ 0 h 257"/>
                  <a:gd name="T20" fmla="*/ 0 w 400"/>
                  <a:gd name="T21" fmla="*/ 0 h 257"/>
                  <a:gd name="T22" fmla="*/ 0 w 400"/>
                  <a:gd name="T23" fmla="*/ 0 h 257"/>
                  <a:gd name="T24" fmla="*/ 0 w 400"/>
                  <a:gd name="T25" fmla="*/ 0 h 257"/>
                  <a:gd name="T26" fmla="*/ 0 w 400"/>
                  <a:gd name="T27" fmla="*/ 0 h 257"/>
                  <a:gd name="T28" fmla="*/ 0 w 400"/>
                  <a:gd name="T29" fmla="*/ 0 h 257"/>
                  <a:gd name="T30" fmla="*/ 0 w 400"/>
                  <a:gd name="T31" fmla="*/ 0 h 257"/>
                  <a:gd name="T32" fmla="*/ 0 w 400"/>
                  <a:gd name="T33" fmla="*/ 0 h 257"/>
                  <a:gd name="T34" fmla="*/ 0 w 400"/>
                  <a:gd name="T35" fmla="*/ 0 h 257"/>
                  <a:gd name="T36" fmla="*/ 0 w 400"/>
                  <a:gd name="T37" fmla="*/ 0 h 257"/>
                  <a:gd name="T38" fmla="*/ 0 w 400"/>
                  <a:gd name="T39" fmla="*/ 0 h 257"/>
                  <a:gd name="T40" fmla="*/ 0 w 400"/>
                  <a:gd name="T41" fmla="*/ 0 h 257"/>
                  <a:gd name="T42" fmla="*/ 0 w 400"/>
                  <a:gd name="T43" fmla="*/ 0 h 257"/>
                  <a:gd name="T44" fmla="*/ 0 w 400"/>
                  <a:gd name="T45" fmla="*/ 0 h 257"/>
                  <a:gd name="T46" fmla="*/ 0 w 400"/>
                  <a:gd name="T47" fmla="*/ 0 h 2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57">
                    <a:moveTo>
                      <a:pt x="400" y="257"/>
                    </a:moveTo>
                    <a:lnTo>
                      <a:pt x="0" y="0"/>
                    </a:lnTo>
                    <a:lnTo>
                      <a:pt x="30" y="9"/>
                    </a:lnTo>
                    <a:lnTo>
                      <a:pt x="60" y="17"/>
                    </a:lnTo>
                    <a:lnTo>
                      <a:pt x="90" y="28"/>
                    </a:lnTo>
                    <a:lnTo>
                      <a:pt x="120" y="39"/>
                    </a:lnTo>
                    <a:lnTo>
                      <a:pt x="151" y="51"/>
                    </a:lnTo>
                    <a:lnTo>
                      <a:pt x="182" y="64"/>
                    </a:lnTo>
                    <a:lnTo>
                      <a:pt x="213" y="78"/>
                    </a:lnTo>
                    <a:lnTo>
                      <a:pt x="241" y="93"/>
                    </a:lnTo>
                    <a:lnTo>
                      <a:pt x="269" y="109"/>
                    </a:lnTo>
                    <a:lnTo>
                      <a:pt x="295" y="126"/>
                    </a:lnTo>
                    <a:lnTo>
                      <a:pt x="307" y="135"/>
                    </a:lnTo>
                    <a:lnTo>
                      <a:pt x="319" y="145"/>
                    </a:lnTo>
                    <a:lnTo>
                      <a:pt x="330" y="155"/>
                    </a:lnTo>
                    <a:lnTo>
                      <a:pt x="341" y="164"/>
                    </a:lnTo>
                    <a:lnTo>
                      <a:pt x="351" y="175"/>
                    </a:lnTo>
                    <a:lnTo>
                      <a:pt x="360" y="186"/>
                    </a:lnTo>
                    <a:lnTo>
                      <a:pt x="370" y="197"/>
                    </a:lnTo>
                    <a:lnTo>
                      <a:pt x="377" y="207"/>
                    </a:lnTo>
                    <a:lnTo>
                      <a:pt x="384" y="219"/>
                    </a:lnTo>
                    <a:lnTo>
                      <a:pt x="390" y="232"/>
                    </a:lnTo>
                    <a:lnTo>
                      <a:pt x="396" y="244"/>
                    </a:lnTo>
                    <a:lnTo>
                      <a:pt x="400" y="2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6" name="Freeform 167">
                <a:extLst>
                  <a:ext uri="{FF2B5EF4-FFF2-40B4-BE49-F238E27FC236}">
                    <a16:creationId xmlns:a16="http://schemas.microsoft.com/office/drawing/2014/main" id="{F7AB422D-873B-44AE-B989-3EAFD6A2E56F}"/>
                  </a:ext>
                </a:extLst>
              </p:cNvPr>
              <p:cNvSpPr>
                <a:spLocks/>
              </p:cNvSpPr>
              <p:nvPr/>
            </p:nvSpPr>
            <p:spPr bwMode="auto">
              <a:xfrm>
                <a:off x="3931" y="3165"/>
                <a:ext cx="9" cy="3"/>
              </a:xfrm>
              <a:custGeom>
                <a:avLst/>
                <a:gdLst>
                  <a:gd name="T0" fmla="*/ 0 w 60"/>
                  <a:gd name="T1" fmla="*/ 0 h 36"/>
                  <a:gd name="T2" fmla="*/ 0 w 60"/>
                  <a:gd name="T3" fmla="*/ 0 h 36"/>
                  <a:gd name="T4" fmla="*/ 0 w 60"/>
                  <a:gd name="T5" fmla="*/ 0 h 36"/>
                  <a:gd name="T6" fmla="*/ 0 w 60"/>
                  <a:gd name="T7" fmla="*/ 0 h 36"/>
                  <a:gd name="T8" fmla="*/ 0 w 60"/>
                  <a:gd name="T9" fmla="*/ 0 h 36"/>
                  <a:gd name="T10" fmla="*/ 0 w 60"/>
                  <a:gd name="T11" fmla="*/ 0 h 36"/>
                  <a:gd name="T12" fmla="*/ 0 w 60"/>
                  <a:gd name="T13" fmla="*/ 0 h 36"/>
                  <a:gd name="T14" fmla="*/ 0 w 60"/>
                  <a:gd name="T15" fmla="*/ 0 h 36"/>
                  <a:gd name="T16" fmla="*/ 0 w 60"/>
                  <a:gd name="T17" fmla="*/ 0 h 36"/>
                  <a:gd name="T18" fmla="*/ 0 w 60"/>
                  <a:gd name="T19" fmla="*/ 0 h 36"/>
                  <a:gd name="T20" fmla="*/ 0 w 60"/>
                  <a:gd name="T21" fmla="*/ 0 h 36"/>
                  <a:gd name="T22" fmla="*/ 0 w 60"/>
                  <a:gd name="T23" fmla="*/ 0 h 36"/>
                  <a:gd name="T24" fmla="*/ 0 w 60"/>
                  <a:gd name="T25" fmla="*/ 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36">
                    <a:moveTo>
                      <a:pt x="60" y="14"/>
                    </a:moveTo>
                    <a:lnTo>
                      <a:pt x="60" y="36"/>
                    </a:lnTo>
                    <a:lnTo>
                      <a:pt x="0" y="3"/>
                    </a:lnTo>
                    <a:lnTo>
                      <a:pt x="8" y="2"/>
                    </a:lnTo>
                    <a:lnTo>
                      <a:pt x="16" y="2"/>
                    </a:lnTo>
                    <a:lnTo>
                      <a:pt x="25" y="1"/>
                    </a:lnTo>
                    <a:lnTo>
                      <a:pt x="33" y="0"/>
                    </a:lnTo>
                    <a:lnTo>
                      <a:pt x="42" y="1"/>
                    </a:lnTo>
                    <a:lnTo>
                      <a:pt x="49" y="3"/>
                    </a:lnTo>
                    <a:lnTo>
                      <a:pt x="52" y="4"/>
                    </a:lnTo>
                    <a:lnTo>
                      <a:pt x="55" y="8"/>
                    </a:lnTo>
                    <a:lnTo>
                      <a:pt x="57" y="10"/>
                    </a:lnTo>
                    <a:lnTo>
                      <a:pt x="6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7" name="Freeform 168">
                <a:extLst>
                  <a:ext uri="{FF2B5EF4-FFF2-40B4-BE49-F238E27FC236}">
                    <a16:creationId xmlns:a16="http://schemas.microsoft.com/office/drawing/2014/main" id="{E0079C2A-2A39-4EC9-897E-AD709A4785CD}"/>
                  </a:ext>
                </a:extLst>
              </p:cNvPr>
              <p:cNvSpPr>
                <a:spLocks/>
              </p:cNvSpPr>
              <p:nvPr/>
            </p:nvSpPr>
            <p:spPr bwMode="auto">
              <a:xfrm>
                <a:off x="4308" y="3165"/>
                <a:ext cx="86" cy="81"/>
              </a:xfrm>
              <a:custGeom>
                <a:avLst/>
                <a:gdLst>
                  <a:gd name="T0" fmla="*/ 0 w 598"/>
                  <a:gd name="T1" fmla="*/ 0 h 889"/>
                  <a:gd name="T2" fmla="*/ 0 w 598"/>
                  <a:gd name="T3" fmla="*/ 0 h 889"/>
                  <a:gd name="T4" fmla="*/ 0 w 598"/>
                  <a:gd name="T5" fmla="*/ 0 h 889"/>
                  <a:gd name="T6" fmla="*/ 0 w 598"/>
                  <a:gd name="T7" fmla="*/ 0 h 889"/>
                  <a:gd name="T8" fmla="*/ 0 w 598"/>
                  <a:gd name="T9" fmla="*/ 0 h 889"/>
                  <a:gd name="T10" fmla="*/ 0 w 598"/>
                  <a:gd name="T11" fmla="*/ 0 h 889"/>
                  <a:gd name="T12" fmla="*/ 0 w 598"/>
                  <a:gd name="T13" fmla="*/ 0 h 889"/>
                  <a:gd name="T14" fmla="*/ 0 w 598"/>
                  <a:gd name="T15" fmla="*/ 0 h 889"/>
                  <a:gd name="T16" fmla="*/ 0 w 598"/>
                  <a:gd name="T17" fmla="*/ 0 h 889"/>
                  <a:gd name="T18" fmla="*/ 0 w 598"/>
                  <a:gd name="T19" fmla="*/ 0 h 889"/>
                  <a:gd name="T20" fmla="*/ 0 w 598"/>
                  <a:gd name="T21" fmla="*/ 0 h 889"/>
                  <a:gd name="T22" fmla="*/ 0 w 598"/>
                  <a:gd name="T23" fmla="*/ 0 h 889"/>
                  <a:gd name="T24" fmla="*/ 0 w 598"/>
                  <a:gd name="T25" fmla="*/ 0 h 889"/>
                  <a:gd name="T26" fmla="*/ 0 w 598"/>
                  <a:gd name="T27" fmla="*/ 0 h 889"/>
                  <a:gd name="T28" fmla="*/ 0 w 598"/>
                  <a:gd name="T29" fmla="*/ 0 h 889"/>
                  <a:gd name="T30" fmla="*/ 0 w 598"/>
                  <a:gd name="T31" fmla="*/ 0 h 889"/>
                  <a:gd name="T32" fmla="*/ 0 w 598"/>
                  <a:gd name="T33" fmla="*/ 0 h 889"/>
                  <a:gd name="T34" fmla="*/ 0 w 598"/>
                  <a:gd name="T35" fmla="*/ 0 h 889"/>
                  <a:gd name="T36" fmla="*/ 0 w 598"/>
                  <a:gd name="T37" fmla="*/ 0 h 889"/>
                  <a:gd name="T38" fmla="*/ 0 w 598"/>
                  <a:gd name="T39" fmla="*/ 0 h 889"/>
                  <a:gd name="T40" fmla="*/ 0 w 598"/>
                  <a:gd name="T41" fmla="*/ 0 h 889"/>
                  <a:gd name="T42" fmla="*/ 0 w 598"/>
                  <a:gd name="T43" fmla="*/ 0 h 889"/>
                  <a:gd name="T44" fmla="*/ 0 w 598"/>
                  <a:gd name="T45" fmla="*/ 0 h 889"/>
                  <a:gd name="T46" fmla="*/ 0 w 598"/>
                  <a:gd name="T47" fmla="*/ 0 h 889"/>
                  <a:gd name="T48" fmla="*/ 0 w 598"/>
                  <a:gd name="T49" fmla="*/ 0 h 889"/>
                  <a:gd name="T50" fmla="*/ 0 w 598"/>
                  <a:gd name="T51" fmla="*/ 0 h 889"/>
                  <a:gd name="T52" fmla="*/ 0 w 598"/>
                  <a:gd name="T53" fmla="*/ 0 h 889"/>
                  <a:gd name="T54" fmla="*/ 0 w 598"/>
                  <a:gd name="T55" fmla="*/ 0 h 889"/>
                  <a:gd name="T56" fmla="*/ 0 w 598"/>
                  <a:gd name="T57" fmla="*/ 0 h 889"/>
                  <a:gd name="T58" fmla="*/ 0 w 598"/>
                  <a:gd name="T59" fmla="*/ 0 h 889"/>
                  <a:gd name="T60" fmla="*/ 0 w 598"/>
                  <a:gd name="T61" fmla="*/ 0 h 889"/>
                  <a:gd name="T62" fmla="*/ 0 w 598"/>
                  <a:gd name="T63" fmla="*/ 0 h 889"/>
                  <a:gd name="T64" fmla="*/ 0 w 598"/>
                  <a:gd name="T65" fmla="*/ 0 h 889"/>
                  <a:gd name="T66" fmla="*/ 0 w 598"/>
                  <a:gd name="T67" fmla="*/ 0 h 889"/>
                  <a:gd name="T68" fmla="*/ 0 w 598"/>
                  <a:gd name="T69" fmla="*/ 0 h 889"/>
                  <a:gd name="T70" fmla="*/ 0 w 598"/>
                  <a:gd name="T71" fmla="*/ 0 h 889"/>
                  <a:gd name="T72" fmla="*/ 0 w 598"/>
                  <a:gd name="T73" fmla="*/ 0 h 889"/>
                  <a:gd name="T74" fmla="*/ 0 w 598"/>
                  <a:gd name="T75" fmla="*/ 0 h 889"/>
                  <a:gd name="T76" fmla="*/ 0 w 598"/>
                  <a:gd name="T77" fmla="*/ 0 h 889"/>
                  <a:gd name="T78" fmla="*/ 0 w 598"/>
                  <a:gd name="T79" fmla="*/ 0 h 889"/>
                  <a:gd name="T80" fmla="*/ 0 w 598"/>
                  <a:gd name="T81" fmla="*/ 0 h 889"/>
                  <a:gd name="T82" fmla="*/ 0 w 598"/>
                  <a:gd name="T83" fmla="*/ 0 h 889"/>
                  <a:gd name="T84" fmla="*/ 0 w 598"/>
                  <a:gd name="T85" fmla="*/ 0 h 889"/>
                  <a:gd name="T86" fmla="*/ 0 w 598"/>
                  <a:gd name="T87" fmla="*/ 0 h 889"/>
                  <a:gd name="T88" fmla="*/ 0 w 598"/>
                  <a:gd name="T89" fmla="*/ 0 h 889"/>
                  <a:gd name="T90" fmla="*/ 0 w 598"/>
                  <a:gd name="T91" fmla="*/ 0 h 889"/>
                  <a:gd name="T92" fmla="*/ 0 w 598"/>
                  <a:gd name="T93" fmla="*/ 0 h 889"/>
                  <a:gd name="T94" fmla="*/ 0 w 598"/>
                  <a:gd name="T95" fmla="*/ 0 h 889"/>
                  <a:gd name="T96" fmla="*/ 0 w 598"/>
                  <a:gd name="T97" fmla="*/ 0 h 889"/>
                  <a:gd name="T98" fmla="*/ 0 w 598"/>
                  <a:gd name="T99" fmla="*/ 0 h 889"/>
                  <a:gd name="T100" fmla="*/ 0 w 598"/>
                  <a:gd name="T101" fmla="*/ 0 h 889"/>
                  <a:gd name="T102" fmla="*/ 0 w 598"/>
                  <a:gd name="T103" fmla="*/ 0 h 8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8" h="889">
                    <a:moveTo>
                      <a:pt x="578" y="343"/>
                    </a:moveTo>
                    <a:lnTo>
                      <a:pt x="585" y="373"/>
                    </a:lnTo>
                    <a:lnTo>
                      <a:pt x="592" y="405"/>
                    </a:lnTo>
                    <a:lnTo>
                      <a:pt x="594" y="423"/>
                    </a:lnTo>
                    <a:lnTo>
                      <a:pt x="596" y="440"/>
                    </a:lnTo>
                    <a:lnTo>
                      <a:pt x="597" y="457"/>
                    </a:lnTo>
                    <a:lnTo>
                      <a:pt x="598" y="475"/>
                    </a:lnTo>
                    <a:lnTo>
                      <a:pt x="597" y="493"/>
                    </a:lnTo>
                    <a:lnTo>
                      <a:pt x="596" y="510"/>
                    </a:lnTo>
                    <a:lnTo>
                      <a:pt x="593" y="527"/>
                    </a:lnTo>
                    <a:lnTo>
                      <a:pt x="589" y="543"/>
                    </a:lnTo>
                    <a:lnTo>
                      <a:pt x="584" y="559"/>
                    </a:lnTo>
                    <a:lnTo>
                      <a:pt x="577" y="573"/>
                    </a:lnTo>
                    <a:lnTo>
                      <a:pt x="569" y="587"/>
                    </a:lnTo>
                    <a:lnTo>
                      <a:pt x="558" y="600"/>
                    </a:lnTo>
                    <a:lnTo>
                      <a:pt x="399" y="407"/>
                    </a:lnTo>
                    <a:lnTo>
                      <a:pt x="398" y="422"/>
                    </a:lnTo>
                    <a:lnTo>
                      <a:pt x="398" y="437"/>
                    </a:lnTo>
                    <a:lnTo>
                      <a:pt x="401" y="451"/>
                    </a:lnTo>
                    <a:lnTo>
                      <a:pt x="404" y="465"/>
                    </a:lnTo>
                    <a:lnTo>
                      <a:pt x="409" y="480"/>
                    </a:lnTo>
                    <a:lnTo>
                      <a:pt x="415" y="493"/>
                    </a:lnTo>
                    <a:lnTo>
                      <a:pt x="422" y="507"/>
                    </a:lnTo>
                    <a:lnTo>
                      <a:pt x="431" y="521"/>
                    </a:lnTo>
                    <a:lnTo>
                      <a:pt x="467" y="576"/>
                    </a:lnTo>
                    <a:lnTo>
                      <a:pt x="506" y="631"/>
                    </a:lnTo>
                    <a:lnTo>
                      <a:pt x="515" y="645"/>
                    </a:lnTo>
                    <a:lnTo>
                      <a:pt x="524" y="661"/>
                    </a:lnTo>
                    <a:lnTo>
                      <a:pt x="532" y="675"/>
                    </a:lnTo>
                    <a:lnTo>
                      <a:pt x="539" y="690"/>
                    </a:lnTo>
                    <a:lnTo>
                      <a:pt x="545" y="704"/>
                    </a:lnTo>
                    <a:lnTo>
                      <a:pt x="550" y="719"/>
                    </a:lnTo>
                    <a:lnTo>
                      <a:pt x="553" y="734"/>
                    </a:lnTo>
                    <a:lnTo>
                      <a:pt x="556" y="750"/>
                    </a:lnTo>
                    <a:lnTo>
                      <a:pt x="557" y="766"/>
                    </a:lnTo>
                    <a:lnTo>
                      <a:pt x="556" y="783"/>
                    </a:lnTo>
                    <a:lnTo>
                      <a:pt x="553" y="799"/>
                    </a:lnTo>
                    <a:lnTo>
                      <a:pt x="549" y="816"/>
                    </a:lnTo>
                    <a:lnTo>
                      <a:pt x="542" y="833"/>
                    </a:lnTo>
                    <a:lnTo>
                      <a:pt x="533" y="852"/>
                    </a:lnTo>
                    <a:lnTo>
                      <a:pt x="522" y="870"/>
                    </a:lnTo>
                    <a:lnTo>
                      <a:pt x="509" y="889"/>
                    </a:lnTo>
                    <a:lnTo>
                      <a:pt x="489" y="876"/>
                    </a:lnTo>
                    <a:lnTo>
                      <a:pt x="472" y="862"/>
                    </a:lnTo>
                    <a:lnTo>
                      <a:pt x="456" y="848"/>
                    </a:lnTo>
                    <a:lnTo>
                      <a:pt x="442" y="831"/>
                    </a:lnTo>
                    <a:lnTo>
                      <a:pt x="429" y="814"/>
                    </a:lnTo>
                    <a:lnTo>
                      <a:pt x="417" y="797"/>
                    </a:lnTo>
                    <a:lnTo>
                      <a:pt x="407" y="778"/>
                    </a:lnTo>
                    <a:lnTo>
                      <a:pt x="398" y="759"/>
                    </a:lnTo>
                    <a:lnTo>
                      <a:pt x="390" y="739"/>
                    </a:lnTo>
                    <a:lnTo>
                      <a:pt x="382" y="719"/>
                    </a:lnTo>
                    <a:lnTo>
                      <a:pt x="376" y="699"/>
                    </a:lnTo>
                    <a:lnTo>
                      <a:pt x="370" y="679"/>
                    </a:lnTo>
                    <a:lnTo>
                      <a:pt x="359" y="638"/>
                    </a:lnTo>
                    <a:lnTo>
                      <a:pt x="348" y="597"/>
                    </a:lnTo>
                    <a:lnTo>
                      <a:pt x="343" y="577"/>
                    </a:lnTo>
                    <a:lnTo>
                      <a:pt x="337" y="558"/>
                    </a:lnTo>
                    <a:lnTo>
                      <a:pt x="331" y="538"/>
                    </a:lnTo>
                    <a:lnTo>
                      <a:pt x="324" y="520"/>
                    </a:lnTo>
                    <a:lnTo>
                      <a:pt x="317" y="503"/>
                    </a:lnTo>
                    <a:lnTo>
                      <a:pt x="308" y="485"/>
                    </a:lnTo>
                    <a:lnTo>
                      <a:pt x="299" y="470"/>
                    </a:lnTo>
                    <a:lnTo>
                      <a:pt x="289" y="455"/>
                    </a:lnTo>
                    <a:lnTo>
                      <a:pt x="278" y="441"/>
                    </a:lnTo>
                    <a:lnTo>
                      <a:pt x="265" y="429"/>
                    </a:lnTo>
                    <a:lnTo>
                      <a:pt x="249" y="417"/>
                    </a:lnTo>
                    <a:lnTo>
                      <a:pt x="233" y="408"/>
                    </a:lnTo>
                    <a:lnTo>
                      <a:pt x="215" y="400"/>
                    </a:lnTo>
                    <a:lnTo>
                      <a:pt x="196" y="394"/>
                    </a:lnTo>
                    <a:lnTo>
                      <a:pt x="174" y="388"/>
                    </a:lnTo>
                    <a:lnTo>
                      <a:pt x="150" y="385"/>
                    </a:lnTo>
                    <a:lnTo>
                      <a:pt x="144" y="370"/>
                    </a:lnTo>
                    <a:lnTo>
                      <a:pt x="137" y="354"/>
                    </a:lnTo>
                    <a:lnTo>
                      <a:pt x="130" y="338"/>
                    </a:lnTo>
                    <a:lnTo>
                      <a:pt x="121" y="323"/>
                    </a:lnTo>
                    <a:lnTo>
                      <a:pt x="103" y="293"/>
                    </a:lnTo>
                    <a:lnTo>
                      <a:pt x="83" y="264"/>
                    </a:lnTo>
                    <a:lnTo>
                      <a:pt x="61" y="235"/>
                    </a:lnTo>
                    <a:lnTo>
                      <a:pt x="40" y="207"/>
                    </a:lnTo>
                    <a:lnTo>
                      <a:pt x="20" y="179"/>
                    </a:lnTo>
                    <a:lnTo>
                      <a:pt x="1" y="149"/>
                    </a:lnTo>
                    <a:lnTo>
                      <a:pt x="0" y="141"/>
                    </a:lnTo>
                    <a:lnTo>
                      <a:pt x="1" y="132"/>
                    </a:lnTo>
                    <a:lnTo>
                      <a:pt x="3" y="125"/>
                    </a:lnTo>
                    <a:lnTo>
                      <a:pt x="8" y="119"/>
                    </a:lnTo>
                    <a:lnTo>
                      <a:pt x="13" y="113"/>
                    </a:lnTo>
                    <a:lnTo>
                      <a:pt x="20" y="108"/>
                    </a:lnTo>
                    <a:lnTo>
                      <a:pt x="27" y="104"/>
                    </a:lnTo>
                    <a:lnTo>
                      <a:pt x="35" y="101"/>
                    </a:lnTo>
                    <a:lnTo>
                      <a:pt x="53" y="94"/>
                    </a:lnTo>
                    <a:lnTo>
                      <a:pt x="70" y="88"/>
                    </a:lnTo>
                    <a:lnTo>
                      <a:pt x="80" y="86"/>
                    </a:lnTo>
                    <a:lnTo>
                      <a:pt x="87" y="82"/>
                    </a:lnTo>
                    <a:lnTo>
                      <a:pt x="94" y="79"/>
                    </a:lnTo>
                    <a:lnTo>
                      <a:pt x="101" y="75"/>
                    </a:lnTo>
                    <a:lnTo>
                      <a:pt x="111" y="79"/>
                    </a:lnTo>
                    <a:lnTo>
                      <a:pt x="121" y="86"/>
                    </a:lnTo>
                    <a:lnTo>
                      <a:pt x="130" y="92"/>
                    </a:lnTo>
                    <a:lnTo>
                      <a:pt x="140" y="101"/>
                    </a:lnTo>
                    <a:lnTo>
                      <a:pt x="150" y="109"/>
                    </a:lnTo>
                    <a:lnTo>
                      <a:pt x="159" y="119"/>
                    </a:lnTo>
                    <a:lnTo>
                      <a:pt x="168" y="129"/>
                    </a:lnTo>
                    <a:lnTo>
                      <a:pt x="178" y="141"/>
                    </a:lnTo>
                    <a:lnTo>
                      <a:pt x="196" y="164"/>
                    </a:lnTo>
                    <a:lnTo>
                      <a:pt x="214" y="190"/>
                    </a:lnTo>
                    <a:lnTo>
                      <a:pt x="231" y="217"/>
                    </a:lnTo>
                    <a:lnTo>
                      <a:pt x="249" y="244"/>
                    </a:lnTo>
                    <a:lnTo>
                      <a:pt x="268" y="273"/>
                    </a:lnTo>
                    <a:lnTo>
                      <a:pt x="286" y="300"/>
                    </a:lnTo>
                    <a:lnTo>
                      <a:pt x="303" y="324"/>
                    </a:lnTo>
                    <a:lnTo>
                      <a:pt x="322" y="347"/>
                    </a:lnTo>
                    <a:lnTo>
                      <a:pt x="331" y="358"/>
                    </a:lnTo>
                    <a:lnTo>
                      <a:pt x="340" y="368"/>
                    </a:lnTo>
                    <a:lnTo>
                      <a:pt x="350" y="377"/>
                    </a:lnTo>
                    <a:lnTo>
                      <a:pt x="359" y="385"/>
                    </a:lnTo>
                    <a:lnTo>
                      <a:pt x="369" y="393"/>
                    </a:lnTo>
                    <a:lnTo>
                      <a:pt x="379" y="398"/>
                    </a:lnTo>
                    <a:lnTo>
                      <a:pt x="389" y="403"/>
                    </a:lnTo>
                    <a:lnTo>
                      <a:pt x="399" y="407"/>
                    </a:lnTo>
                    <a:lnTo>
                      <a:pt x="387" y="381"/>
                    </a:lnTo>
                    <a:lnTo>
                      <a:pt x="374" y="355"/>
                    </a:lnTo>
                    <a:lnTo>
                      <a:pt x="361" y="329"/>
                    </a:lnTo>
                    <a:lnTo>
                      <a:pt x="347" y="303"/>
                    </a:lnTo>
                    <a:lnTo>
                      <a:pt x="319" y="251"/>
                    </a:lnTo>
                    <a:lnTo>
                      <a:pt x="291" y="199"/>
                    </a:lnTo>
                    <a:lnTo>
                      <a:pt x="278" y="174"/>
                    </a:lnTo>
                    <a:lnTo>
                      <a:pt x="266" y="148"/>
                    </a:lnTo>
                    <a:lnTo>
                      <a:pt x="254" y="123"/>
                    </a:lnTo>
                    <a:lnTo>
                      <a:pt x="243" y="99"/>
                    </a:lnTo>
                    <a:lnTo>
                      <a:pt x="234" y="74"/>
                    </a:lnTo>
                    <a:lnTo>
                      <a:pt x="228" y="49"/>
                    </a:lnTo>
                    <a:lnTo>
                      <a:pt x="225" y="37"/>
                    </a:lnTo>
                    <a:lnTo>
                      <a:pt x="222" y="24"/>
                    </a:lnTo>
                    <a:lnTo>
                      <a:pt x="221" y="12"/>
                    </a:lnTo>
                    <a:lnTo>
                      <a:pt x="219" y="0"/>
                    </a:lnTo>
                    <a:lnTo>
                      <a:pt x="235" y="0"/>
                    </a:lnTo>
                    <a:lnTo>
                      <a:pt x="250" y="1"/>
                    </a:lnTo>
                    <a:lnTo>
                      <a:pt x="266" y="3"/>
                    </a:lnTo>
                    <a:lnTo>
                      <a:pt x="280" y="7"/>
                    </a:lnTo>
                    <a:lnTo>
                      <a:pt x="294" y="12"/>
                    </a:lnTo>
                    <a:lnTo>
                      <a:pt x="307" y="18"/>
                    </a:lnTo>
                    <a:lnTo>
                      <a:pt x="320" y="25"/>
                    </a:lnTo>
                    <a:lnTo>
                      <a:pt x="333" y="33"/>
                    </a:lnTo>
                    <a:lnTo>
                      <a:pt x="346" y="41"/>
                    </a:lnTo>
                    <a:lnTo>
                      <a:pt x="358" y="51"/>
                    </a:lnTo>
                    <a:lnTo>
                      <a:pt x="370" y="62"/>
                    </a:lnTo>
                    <a:lnTo>
                      <a:pt x="381" y="73"/>
                    </a:lnTo>
                    <a:lnTo>
                      <a:pt x="403" y="96"/>
                    </a:lnTo>
                    <a:lnTo>
                      <a:pt x="425" y="123"/>
                    </a:lnTo>
                    <a:lnTo>
                      <a:pt x="446" y="150"/>
                    </a:lnTo>
                    <a:lnTo>
                      <a:pt x="466" y="180"/>
                    </a:lnTo>
                    <a:lnTo>
                      <a:pt x="485" y="209"/>
                    </a:lnTo>
                    <a:lnTo>
                      <a:pt x="504" y="238"/>
                    </a:lnTo>
                    <a:lnTo>
                      <a:pt x="523" y="266"/>
                    </a:lnTo>
                    <a:lnTo>
                      <a:pt x="541" y="294"/>
                    </a:lnTo>
                    <a:lnTo>
                      <a:pt x="560" y="319"/>
                    </a:lnTo>
                    <a:lnTo>
                      <a:pt x="578" y="34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8" name="Freeform 169">
                <a:extLst>
                  <a:ext uri="{FF2B5EF4-FFF2-40B4-BE49-F238E27FC236}">
                    <a16:creationId xmlns:a16="http://schemas.microsoft.com/office/drawing/2014/main" id="{F8D1F127-0B8D-4E16-95AC-1638602094E6}"/>
                  </a:ext>
                </a:extLst>
              </p:cNvPr>
              <p:cNvSpPr>
                <a:spLocks/>
              </p:cNvSpPr>
              <p:nvPr/>
            </p:nvSpPr>
            <p:spPr bwMode="auto">
              <a:xfrm>
                <a:off x="3678" y="3168"/>
                <a:ext cx="23" cy="52"/>
              </a:xfrm>
              <a:custGeom>
                <a:avLst/>
                <a:gdLst>
                  <a:gd name="T0" fmla="*/ 0 w 159"/>
                  <a:gd name="T1" fmla="*/ 0 h 577"/>
                  <a:gd name="T2" fmla="*/ 0 w 159"/>
                  <a:gd name="T3" fmla="*/ 0 h 577"/>
                  <a:gd name="T4" fmla="*/ 0 w 159"/>
                  <a:gd name="T5" fmla="*/ 0 h 577"/>
                  <a:gd name="T6" fmla="*/ 0 w 159"/>
                  <a:gd name="T7" fmla="*/ 0 h 577"/>
                  <a:gd name="T8" fmla="*/ 0 w 159"/>
                  <a:gd name="T9" fmla="*/ 0 h 577"/>
                  <a:gd name="T10" fmla="*/ 0 w 159"/>
                  <a:gd name="T11" fmla="*/ 0 h 577"/>
                  <a:gd name="T12" fmla="*/ 0 w 159"/>
                  <a:gd name="T13" fmla="*/ 0 h 577"/>
                  <a:gd name="T14" fmla="*/ 0 w 159"/>
                  <a:gd name="T15" fmla="*/ 0 h 577"/>
                  <a:gd name="T16" fmla="*/ 0 w 159"/>
                  <a:gd name="T17" fmla="*/ 0 h 577"/>
                  <a:gd name="T18" fmla="*/ 0 w 159"/>
                  <a:gd name="T19" fmla="*/ 0 h 577"/>
                  <a:gd name="T20" fmla="*/ 0 w 159"/>
                  <a:gd name="T21" fmla="*/ 0 h 577"/>
                  <a:gd name="T22" fmla="*/ 0 w 159"/>
                  <a:gd name="T23" fmla="*/ 0 h 577"/>
                  <a:gd name="T24" fmla="*/ 0 w 159"/>
                  <a:gd name="T25" fmla="*/ 0 h 577"/>
                  <a:gd name="T26" fmla="*/ 0 w 159"/>
                  <a:gd name="T27" fmla="*/ 0 h 577"/>
                  <a:gd name="T28" fmla="*/ 0 w 159"/>
                  <a:gd name="T29" fmla="*/ 0 h 577"/>
                  <a:gd name="T30" fmla="*/ 0 w 159"/>
                  <a:gd name="T31" fmla="*/ 0 h 577"/>
                  <a:gd name="T32" fmla="*/ 0 w 159"/>
                  <a:gd name="T33" fmla="*/ 0 h 577"/>
                  <a:gd name="T34" fmla="*/ 0 w 159"/>
                  <a:gd name="T35" fmla="*/ 0 h 5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9" h="577">
                    <a:moveTo>
                      <a:pt x="159" y="577"/>
                    </a:moveTo>
                    <a:lnTo>
                      <a:pt x="144" y="546"/>
                    </a:lnTo>
                    <a:lnTo>
                      <a:pt x="130" y="515"/>
                    </a:lnTo>
                    <a:lnTo>
                      <a:pt x="116" y="483"/>
                    </a:lnTo>
                    <a:lnTo>
                      <a:pt x="102" y="449"/>
                    </a:lnTo>
                    <a:lnTo>
                      <a:pt x="88" y="416"/>
                    </a:lnTo>
                    <a:lnTo>
                      <a:pt x="76" y="380"/>
                    </a:lnTo>
                    <a:lnTo>
                      <a:pt x="64" y="344"/>
                    </a:lnTo>
                    <a:lnTo>
                      <a:pt x="53" y="309"/>
                    </a:lnTo>
                    <a:lnTo>
                      <a:pt x="43" y="271"/>
                    </a:lnTo>
                    <a:lnTo>
                      <a:pt x="33" y="234"/>
                    </a:lnTo>
                    <a:lnTo>
                      <a:pt x="25" y="196"/>
                    </a:lnTo>
                    <a:lnTo>
                      <a:pt x="17" y="157"/>
                    </a:lnTo>
                    <a:lnTo>
                      <a:pt x="11" y="119"/>
                    </a:lnTo>
                    <a:lnTo>
                      <a:pt x="6" y="79"/>
                    </a:lnTo>
                    <a:lnTo>
                      <a:pt x="2" y="40"/>
                    </a:lnTo>
                    <a:lnTo>
                      <a:pt x="0" y="0"/>
                    </a:lnTo>
                    <a:lnTo>
                      <a:pt x="159" y="5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9" name="Freeform 170">
                <a:extLst>
                  <a:ext uri="{FF2B5EF4-FFF2-40B4-BE49-F238E27FC236}">
                    <a16:creationId xmlns:a16="http://schemas.microsoft.com/office/drawing/2014/main" id="{6E88DFAF-A642-4056-8FE1-DC3655D95BBE}"/>
                  </a:ext>
                </a:extLst>
              </p:cNvPr>
              <p:cNvSpPr>
                <a:spLocks/>
              </p:cNvSpPr>
              <p:nvPr/>
            </p:nvSpPr>
            <p:spPr bwMode="auto">
              <a:xfrm>
                <a:off x="3901" y="3170"/>
                <a:ext cx="8" cy="7"/>
              </a:xfrm>
              <a:custGeom>
                <a:avLst/>
                <a:gdLst>
                  <a:gd name="T0" fmla="*/ 0 w 54"/>
                  <a:gd name="T1" fmla="*/ 0 h 76"/>
                  <a:gd name="T2" fmla="*/ 0 w 54"/>
                  <a:gd name="T3" fmla="*/ 0 h 76"/>
                  <a:gd name="T4" fmla="*/ 0 w 54"/>
                  <a:gd name="T5" fmla="*/ 0 h 76"/>
                  <a:gd name="T6" fmla="*/ 0 w 54"/>
                  <a:gd name="T7" fmla="*/ 0 h 76"/>
                  <a:gd name="T8" fmla="*/ 0 w 54"/>
                  <a:gd name="T9" fmla="*/ 0 h 76"/>
                  <a:gd name="T10" fmla="*/ 0 w 54"/>
                  <a:gd name="T11" fmla="*/ 0 h 76"/>
                  <a:gd name="T12" fmla="*/ 0 w 54"/>
                  <a:gd name="T13" fmla="*/ 0 h 76"/>
                  <a:gd name="T14" fmla="*/ 0 w 54"/>
                  <a:gd name="T15" fmla="*/ 0 h 76"/>
                  <a:gd name="T16" fmla="*/ 0 w 54"/>
                  <a:gd name="T17" fmla="*/ 0 h 76"/>
                  <a:gd name="T18" fmla="*/ 0 w 54"/>
                  <a:gd name="T19" fmla="*/ 0 h 76"/>
                  <a:gd name="T20" fmla="*/ 0 w 54"/>
                  <a:gd name="T21" fmla="*/ 0 h 76"/>
                  <a:gd name="T22" fmla="*/ 0 w 54"/>
                  <a:gd name="T23" fmla="*/ 0 h 76"/>
                  <a:gd name="T24" fmla="*/ 0 w 54"/>
                  <a:gd name="T25" fmla="*/ 0 h 76"/>
                  <a:gd name="T26" fmla="*/ 0 w 54"/>
                  <a:gd name="T27" fmla="*/ 0 h 76"/>
                  <a:gd name="T28" fmla="*/ 0 w 54"/>
                  <a:gd name="T29" fmla="*/ 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76">
                    <a:moveTo>
                      <a:pt x="50" y="76"/>
                    </a:moveTo>
                    <a:lnTo>
                      <a:pt x="0" y="76"/>
                    </a:lnTo>
                    <a:lnTo>
                      <a:pt x="0" y="0"/>
                    </a:lnTo>
                    <a:lnTo>
                      <a:pt x="9" y="8"/>
                    </a:lnTo>
                    <a:lnTo>
                      <a:pt x="19" y="15"/>
                    </a:lnTo>
                    <a:lnTo>
                      <a:pt x="30" y="23"/>
                    </a:lnTo>
                    <a:lnTo>
                      <a:pt x="40" y="30"/>
                    </a:lnTo>
                    <a:lnTo>
                      <a:pt x="44" y="34"/>
                    </a:lnTo>
                    <a:lnTo>
                      <a:pt x="48" y="39"/>
                    </a:lnTo>
                    <a:lnTo>
                      <a:pt x="51" y="43"/>
                    </a:lnTo>
                    <a:lnTo>
                      <a:pt x="53" y="49"/>
                    </a:lnTo>
                    <a:lnTo>
                      <a:pt x="54" y="54"/>
                    </a:lnTo>
                    <a:lnTo>
                      <a:pt x="54" y="61"/>
                    </a:lnTo>
                    <a:lnTo>
                      <a:pt x="52" y="68"/>
                    </a:lnTo>
                    <a:lnTo>
                      <a:pt x="50"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0" name="Freeform 171">
                <a:extLst>
                  <a:ext uri="{FF2B5EF4-FFF2-40B4-BE49-F238E27FC236}">
                    <a16:creationId xmlns:a16="http://schemas.microsoft.com/office/drawing/2014/main" id="{013BC9E7-5EF5-4F58-83CE-05D4A12A424C}"/>
                  </a:ext>
                </a:extLst>
              </p:cNvPr>
              <p:cNvSpPr>
                <a:spLocks/>
              </p:cNvSpPr>
              <p:nvPr/>
            </p:nvSpPr>
            <p:spPr bwMode="auto">
              <a:xfrm>
                <a:off x="4375" y="3172"/>
                <a:ext cx="19" cy="17"/>
              </a:xfrm>
              <a:custGeom>
                <a:avLst/>
                <a:gdLst>
                  <a:gd name="T0" fmla="*/ 0 w 129"/>
                  <a:gd name="T1" fmla="*/ 0 h 192"/>
                  <a:gd name="T2" fmla="*/ 0 w 129"/>
                  <a:gd name="T3" fmla="*/ 0 h 192"/>
                  <a:gd name="T4" fmla="*/ 0 w 129"/>
                  <a:gd name="T5" fmla="*/ 0 h 192"/>
                  <a:gd name="T6" fmla="*/ 0 w 129"/>
                  <a:gd name="T7" fmla="*/ 0 h 1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 h="192">
                    <a:moveTo>
                      <a:pt x="129" y="192"/>
                    </a:moveTo>
                    <a:lnTo>
                      <a:pt x="0" y="0"/>
                    </a:lnTo>
                    <a:lnTo>
                      <a:pt x="129" y="150"/>
                    </a:lnTo>
                    <a:lnTo>
                      <a:pt x="129" y="192"/>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1" name="Freeform 172">
                <a:extLst>
                  <a:ext uri="{FF2B5EF4-FFF2-40B4-BE49-F238E27FC236}">
                    <a16:creationId xmlns:a16="http://schemas.microsoft.com/office/drawing/2014/main" id="{404536D3-EB4D-4299-8385-EF4B7497B875}"/>
                  </a:ext>
                </a:extLst>
              </p:cNvPr>
              <p:cNvSpPr>
                <a:spLocks/>
              </p:cNvSpPr>
              <p:nvPr/>
            </p:nvSpPr>
            <p:spPr bwMode="auto">
              <a:xfrm>
                <a:off x="4461" y="3172"/>
                <a:ext cx="99" cy="31"/>
              </a:xfrm>
              <a:custGeom>
                <a:avLst/>
                <a:gdLst>
                  <a:gd name="T0" fmla="*/ 0 w 697"/>
                  <a:gd name="T1" fmla="*/ 0 h 343"/>
                  <a:gd name="T2" fmla="*/ 0 w 697"/>
                  <a:gd name="T3" fmla="*/ 0 h 343"/>
                  <a:gd name="T4" fmla="*/ 0 w 697"/>
                  <a:gd name="T5" fmla="*/ 0 h 343"/>
                  <a:gd name="T6" fmla="*/ 0 w 697"/>
                  <a:gd name="T7" fmla="*/ 0 h 343"/>
                  <a:gd name="T8" fmla="*/ 0 w 697"/>
                  <a:gd name="T9" fmla="*/ 0 h 343"/>
                  <a:gd name="T10" fmla="*/ 0 w 697"/>
                  <a:gd name="T11" fmla="*/ 0 h 343"/>
                  <a:gd name="T12" fmla="*/ 0 w 697"/>
                  <a:gd name="T13" fmla="*/ 0 h 343"/>
                  <a:gd name="T14" fmla="*/ 0 w 697"/>
                  <a:gd name="T15" fmla="*/ 0 h 343"/>
                  <a:gd name="T16" fmla="*/ 0 w 697"/>
                  <a:gd name="T17" fmla="*/ 0 h 343"/>
                  <a:gd name="T18" fmla="*/ 0 w 697"/>
                  <a:gd name="T19" fmla="*/ 0 h 343"/>
                  <a:gd name="T20" fmla="*/ 0 w 697"/>
                  <a:gd name="T21" fmla="*/ 0 h 343"/>
                  <a:gd name="T22" fmla="*/ 0 w 697"/>
                  <a:gd name="T23" fmla="*/ 0 h 343"/>
                  <a:gd name="T24" fmla="*/ 0 w 697"/>
                  <a:gd name="T25" fmla="*/ 0 h 343"/>
                  <a:gd name="T26" fmla="*/ 0 w 697"/>
                  <a:gd name="T27" fmla="*/ 0 h 343"/>
                  <a:gd name="T28" fmla="*/ 0 w 697"/>
                  <a:gd name="T29" fmla="*/ 0 h 343"/>
                  <a:gd name="T30" fmla="*/ 0 w 697"/>
                  <a:gd name="T31" fmla="*/ 0 h 343"/>
                  <a:gd name="T32" fmla="*/ 0 w 697"/>
                  <a:gd name="T33" fmla="*/ 0 h 343"/>
                  <a:gd name="T34" fmla="*/ 0 w 697"/>
                  <a:gd name="T35" fmla="*/ 0 h 343"/>
                  <a:gd name="T36" fmla="*/ 0 w 697"/>
                  <a:gd name="T37" fmla="*/ 0 h 343"/>
                  <a:gd name="T38" fmla="*/ 0 w 697"/>
                  <a:gd name="T39" fmla="*/ 0 h 343"/>
                  <a:gd name="T40" fmla="*/ 0 w 697"/>
                  <a:gd name="T41" fmla="*/ 0 h 343"/>
                  <a:gd name="T42" fmla="*/ 0 w 697"/>
                  <a:gd name="T43" fmla="*/ 0 h 343"/>
                  <a:gd name="T44" fmla="*/ 0 w 697"/>
                  <a:gd name="T45" fmla="*/ 0 h 343"/>
                  <a:gd name="T46" fmla="*/ 0 w 697"/>
                  <a:gd name="T47" fmla="*/ 0 h 343"/>
                  <a:gd name="T48" fmla="*/ 0 w 697"/>
                  <a:gd name="T49" fmla="*/ 0 h 343"/>
                  <a:gd name="T50" fmla="*/ 0 w 697"/>
                  <a:gd name="T51" fmla="*/ 0 h 343"/>
                  <a:gd name="T52" fmla="*/ 0 w 697"/>
                  <a:gd name="T53" fmla="*/ 0 h 343"/>
                  <a:gd name="T54" fmla="*/ 0 w 697"/>
                  <a:gd name="T55" fmla="*/ 0 h 343"/>
                  <a:gd name="T56" fmla="*/ 0 w 697"/>
                  <a:gd name="T57" fmla="*/ 0 h 343"/>
                  <a:gd name="T58" fmla="*/ 0 w 697"/>
                  <a:gd name="T59" fmla="*/ 0 h 343"/>
                  <a:gd name="T60" fmla="*/ 0 w 697"/>
                  <a:gd name="T61" fmla="*/ 0 h 343"/>
                  <a:gd name="T62" fmla="*/ 0 w 697"/>
                  <a:gd name="T63" fmla="*/ 0 h 343"/>
                  <a:gd name="T64" fmla="*/ 0 w 697"/>
                  <a:gd name="T65" fmla="*/ 0 h 343"/>
                  <a:gd name="T66" fmla="*/ 0 w 697"/>
                  <a:gd name="T67" fmla="*/ 0 h 343"/>
                  <a:gd name="T68" fmla="*/ 0 w 697"/>
                  <a:gd name="T69" fmla="*/ 0 h 343"/>
                  <a:gd name="T70" fmla="*/ 0 w 697"/>
                  <a:gd name="T71" fmla="*/ 0 h 343"/>
                  <a:gd name="T72" fmla="*/ 0 w 697"/>
                  <a:gd name="T73" fmla="*/ 0 h 343"/>
                  <a:gd name="T74" fmla="*/ 0 w 697"/>
                  <a:gd name="T75" fmla="*/ 0 h 343"/>
                  <a:gd name="T76" fmla="*/ 0 w 697"/>
                  <a:gd name="T77" fmla="*/ 0 h 343"/>
                  <a:gd name="T78" fmla="*/ 0 w 697"/>
                  <a:gd name="T79" fmla="*/ 0 h 343"/>
                  <a:gd name="T80" fmla="*/ 0 w 697"/>
                  <a:gd name="T81" fmla="*/ 0 h 343"/>
                  <a:gd name="T82" fmla="*/ 0 w 697"/>
                  <a:gd name="T83" fmla="*/ 0 h 343"/>
                  <a:gd name="T84" fmla="*/ 0 w 697"/>
                  <a:gd name="T85" fmla="*/ 0 h 343"/>
                  <a:gd name="T86" fmla="*/ 0 w 697"/>
                  <a:gd name="T87" fmla="*/ 0 h 343"/>
                  <a:gd name="T88" fmla="*/ 0 w 697"/>
                  <a:gd name="T89" fmla="*/ 0 h 343"/>
                  <a:gd name="T90" fmla="*/ 0 w 697"/>
                  <a:gd name="T91" fmla="*/ 0 h 343"/>
                  <a:gd name="T92" fmla="*/ 0 w 697"/>
                  <a:gd name="T93" fmla="*/ 0 h 343"/>
                  <a:gd name="T94" fmla="*/ 0 w 697"/>
                  <a:gd name="T95" fmla="*/ 0 h 343"/>
                  <a:gd name="T96" fmla="*/ 0 w 697"/>
                  <a:gd name="T97" fmla="*/ 0 h 343"/>
                  <a:gd name="T98" fmla="*/ 0 w 697"/>
                  <a:gd name="T99" fmla="*/ 0 h 343"/>
                  <a:gd name="T100" fmla="*/ 0 w 697"/>
                  <a:gd name="T101" fmla="*/ 0 h 343"/>
                  <a:gd name="T102" fmla="*/ 0 w 697"/>
                  <a:gd name="T103" fmla="*/ 0 h 343"/>
                  <a:gd name="T104" fmla="*/ 0 w 697"/>
                  <a:gd name="T105" fmla="*/ 0 h 343"/>
                  <a:gd name="T106" fmla="*/ 0 w 697"/>
                  <a:gd name="T107" fmla="*/ 0 h 343"/>
                  <a:gd name="T108" fmla="*/ 0 w 697"/>
                  <a:gd name="T109" fmla="*/ 0 h 3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7" h="343">
                    <a:moveTo>
                      <a:pt x="697" y="343"/>
                    </a:moveTo>
                    <a:lnTo>
                      <a:pt x="663" y="320"/>
                    </a:lnTo>
                    <a:lnTo>
                      <a:pt x="627" y="296"/>
                    </a:lnTo>
                    <a:lnTo>
                      <a:pt x="588" y="273"/>
                    </a:lnTo>
                    <a:lnTo>
                      <a:pt x="549" y="250"/>
                    </a:lnTo>
                    <a:lnTo>
                      <a:pt x="508" y="228"/>
                    </a:lnTo>
                    <a:lnTo>
                      <a:pt x="466" y="207"/>
                    </a:lnTo>
                    <a:lnTo>
                      <a:pt x="423" y="187"/>
                    </a:lnTo>
                    <a:lnTo>
                      <a:pt x="378" y="167"/>
                    </a:lnTo>
                    <a:lnTo>
                      <a:pt x="333" y="149"/>
                    </a:lnTo>
                    <a:lnTo>
                      <a:pt x="287" y="130"/>
                    </a:lnTo>
                    <a:lnTo>
                      <a:pt x="241" y="114"/>
                    </a:lnTo>
                    <a:lnTo>
                      <a:pt x="193" y="100"/>
                    </a:lnTo>
                    <a:lnTo>
                      <a:pt x="145" y="86"/>
                    </a:lnTo>
                    <a:lnTo>
                      <a:pt x="97" y="74"/>
                    </a:lnTo>
                    <a:lnTo>
                      <a:pt x="48" y="63"/>
                    </a:lnTo>
                    <a:lnTo>
                      <a:pt x="0" y="55"/>
                    </a:lnTo>
                    <a:lnTo>
                      <a:pt x="9" y="42"/>
                    </a:lnTo>
                    <a:lnTo>
                      <a:pt x="19" y="30"/>
                    </a:lnTo>
                    <a:lnTo>
                      <a:pt x="30" y="21"/>
                    </a:lnTo>
                    <a:lnTo>
                      <a:pt x="42" y="14"/>
                    </a:lnTo>
                    <a:lnTo>
                      <a:pt x="53" y="8"/>
                    </a:lnTo>
                    <a:lnTo>
                      <a:pt x="67" y="4"/>
                    </a:lnTo>
                    <a:lnTo>
                      <a:pt x="80" y="2"/>
                    </a:lnTo>
                    <a:lnTo>
                      <a:pt x="93" y="0"/>
                    </a:lnTo>
                    <a:lnTo>
                      <a:pt x="106" y="0"/>
                    </a:lnTo>
                    <a:lnTo>
                      <a:pt x="121" y="2"/>
                    </a:lnTo>
                    <a:lnTo>
                      <a:pt x="135" y="4"/>
                    </a:lnTo>
                    <a:lnTo>
                      <a:pt x="150" y="7"/>
                    </a:lnTo>
                    <a:lnTo>
                      <a:pt x="165" y="12"/>
                    </a:lnTo>
                    <a:lnTo>
                      <a:pt x="180" y="17"/>
                    </a:lnTo>
                    <a:lnTo>
                      <a:pt x="195" y="22"/>
                    </a:lnTo>
                    <a:lnTo>
                      <a:pt x="211" y="29"/>
                    </a:lnTo>
                    <a:lnTo>
                      <a:pt x="276" y="59"/>
                    </a:lnTo>
                    <a:lnTo>
                      <a:pt x="341" y="93"/>
                    </a:lnTo>
                    <a:lnTo>
                      <a:pt x="374" y="108"/>
                    </a:lnTo>
                    <a:lnTo>
                      <a:pt x="406" y="121"/>
                    </a:lnTo>
                    <a:lnTo>
                      <a:pt x="422" y="127"/>
                    </a:lnTo>
                    <a:lnTo>
                      <a:pt x="438" y="133"/>
                    </a:lnTo>
                    <a:lnTo>
                      <a:pt x="453" y="137"/>
                    </a:lnTo>
                    <a:lnTo>
                      <a:pt x="468" y="140"/>
                    </a:lnTo>
                    <a:lnTo>
                      <a:pt x="499" y="157"/>
                    </a:lnTo>
                    <a:lnTo>
                      <a:pt x="532" y="178"/>
                    </a:lnTo>
                    <a:lnTo>
                      <a:pt x="548" y="189"/>
                    </a:lnTo>
                    <a:lnTo>
                      <a:pt x="565" y="201"/>
                    </a:lnTo>
                    <a:lnTo>
                      <a:pt x="581" y="213"/>
                    </a:lnTo>
                    <a:lnTo>
                      <a:pt x="598" y="226"/>
                    </a:lnTo>
                    <a:lnTo>
                      <a:pt x="614" y="240"/>
                    </a:lnTo>
                    <a:lnTo>
                      <a:pt x="628" y="253"/>
                    </a:lnTo>
                    <a:lnTo>
                      <a:pt x="643" y="267"/>
                    </a:lnTo>
                    <a:lnTo>
                      <a:pt x="656" y="282"/>
                    </a:lnTo>
                    <a:lnTo>
                      <a:pt x="668" y="297"/>
                    </a:lnTo>
                    <a:lnTo>
                      <a:pt x="679" y="312"/>
                    </a:lnTo>
                    <a:lnTo>
                      <a:pt x="689" y="327"/>
                    </a:lnTo>
                    <a:lnTo>
                      <a:pt x="697" y="3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2" name="Freeform 173">
                <a:extLst>
                  <a:ext uri="{FF2B5EF4-FFF2-40B4-BE49-F238E27FC236}">
                    <a16:creationId xmlns:a16="http://schemas.microsoft.com/office/drawing/2014/main" id="{E5C26AF1-0BAC-4C62-AEB5-D5E06555FAB5}"/>
                  </a:ext>
                </a:extLst>
              </p:cNvPr>
              <p:cNvSpPr>
                <a:spLocks/>
              </p:cNvSpPr>
              <p:nvPr/>
            </p:nvSpPr>
            <p:spPr bwMode="auto">
              <a:xfrm>
                <a:off x="3762" y="3177"/>
                <a:ext cx="13" cy="7"/>
              </a:xfrm>
              <a:custGeom>
                <a:avLst/>
                <a:gdLst>
                  <a:gd name="T0" fmla="*/ 0 w 90"/>
                  <a:gd name="T1" fmla="*/ 0 h 85"/>
                  <a:gd name="T2" fmla="*/ 0 w 90"/>
                  <a:gd name="T3" fmla="*/ 0 h 85"/>
                  <a:gd name="T4" fmla="*/ 0 w 90"/>
                  <a:gd name="T5" fmla="*/ 0 h 85"/>
                  <a:gd name="T6" fmla="*/ 0 w 90"/>
                  <a:gd name="T7" fmla="*/ 0 h 85"/>
                  <a:gd name="T8" fmla="*/ 0 w 90"/>
                  <a:gd name="T9" fmla="*/ 0 h 85"/>
                  <a:gd name="T10" fmla="*/ 0 w 90"/>
                  <a:gd name="T11" fmla="*/ 0 h 85"/>
                  <a:gd name="T12" fmla="*/ 0 w 90"/>
                  <a:gd name="T13" fmla="*/ 0 h 85"/>
                  <a:gd name="T14" fmla="*/ 0 w 90"/>
                  <a:gd name="T15" fmla="*/ 0 h 85"/>
                  <a:gd name="T16" fmla="*/ 0 w 90"/>
                  <a:gd name="T17" fmla="*/ 0 h 85"/>
                  <a:gd name="T18" fmla="*/ 0 w 90"/>
                  <a:gd name="T19" fmla="*/ 0 h 85"/>
                  <a:gd name="T20" fmla="*/ 0 w 90"/>
                  <a:gd name="T21" fmla="*/ 0 h 85"/>
                  <a:gd name="T22" fmla="*/ 0 w 90"/>
                  <a:gd name="T23" fmla="*/ 0 h 85"/>
                  <a:gd name="T24" fmla="*/ 0 w 90"/>
                  <a:gd name="T25" fmla="*/ 0 h 85"/>
                  <a:gd name="T26" fmla="*/ 0 w 90"/>
                  <a:gd name="T27" fmla="*/ 0 h 85"/>
                  <a:gd name="T28" fmla="*/ 0 w 90"/>
                  <a:gd name="T29" fmla="*/ 0 h 8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0" h="85">
                    <a:moveTo>
                      <a:pt x="90" y="64"/>
                    </a:moveTo>
                    <a:lnTo>
                      <a:pt x="90" y="69"/>
                    </a:lnTo>
                    <a:lnTo>
                      <a:pt x="88" y="73"/>
                    </a:lnTo>
                    <a:lnTo>
                      <a:pt x="85" y="77"/>
                    </a:lnTo>
                    <a:lnTo>
                      <a:pt x="80" y="79"/>
                    </a:lnTo>
                    <a:lnTo>
                      <a:pt x="76" y="81"/>
                    </a:lnTo>
                    <a:lnTo>
                      <a:pt x="70" y="82"/>
                    </a:lnTo>
                    <a:lnTo>
                      <a:pt x="64" y="82"/>
                    </a:lnTo>
                    <a:lnTo>
                      <a:pt x="57" y="82"/>
                    </a:lnTo>
                    <a:lnTo>
                      <a:pt x="42" y="82"/>
                    </a:lnTo>
                    <a:lnTo>
                      <a:pt x="27" y="82"/>
                    </a:lnTo>
                    <a:lnTo>
                      <a:pt x="12" y="82"/>
                    </a:lnTo>
                    <a:lnTo>
                      <a:pt x="0" y="85"/>
                    </a:lnTo>
                    <a:lnTo>
                      <a:pt x="0" y="0"/>
                    </a:lnTo>
                    <a:lnTo>
                      <a:pt x="9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3" name="Freeform 174">
                <a:extLst>
                  <a:ext uri="{FF2B5EF4-FFF2-40B4-BE49-F238E27FC236}">
                    <a16:creationId xmlns:a16="http://schemas.microsoft.com/office/drawing/2014/main" id="{DB3D14F4-AFA4-47A7-AC61-5291FC260919}"/>
                  </a:ext>
                </a:extLst>
              </p:cNvPr>
              <p:cNvSpPr>
                <a:spLocks/>
              </p:cNvSpPr>
              <p:nvPr/>
            </p:nvSpPr>
            <p:spPr bwMode="auto">
              <a:xfrm>
                <a:off x="4291" y="3183"/>
                <a:ext cx="32" cy="31"/>
              </a:xfrm>
              <a:custGeom>
                <a:avLst/>
                <a:gdLst>
                  <a:gd name="T0" fmla="*/ 0 w 224"/>
                  <a:gd name="T1" fmla="*/ 0 h 342"/>
                  <a:gd name="T2" fmla="*/ 0 w 224"/>
                  <a:gd name="T3" fmla="*/ 0 h 342"/>
                  <a:gd name="T4" fmla="*/ 0 w 224"/>
                  <a:gd name="T5" fmla="*/ 0 h 342"/>
                  <a:gd name="T6" fmla="*/ 0 w 224"/>
                  <a:gd name="T7" fmla="*/ 0 h 342"/>
                  <a:gd name="T8" fmla="*/ 0 w 224"/>
                  <a:gd name="T9" fmla="*/ 0 h 342"/>
                  <a:gd name="T10" fmla="*/ 0 w 224"/>
                  <a:gd name="T11" fmla="*/ 0 h 342"/>
                  <a:gd name="T12" fmla="*/ 0 w 224"/>
                  <a:gd name="T13" fmla="*/ 0 h 342"/>
                  <a:gd name="T14" fmla="*/ 0 w 224"/>
                  <a:gd name="T15" fmla="*/ 0 h 342"/>
                  <a:gd name="T16" fmla="*/ 0 w 224"/>
                  <a:gd name="T17" fmla="*/ 0 h 342"/>
                  <a:gd name="T18" fmla="*/ 0 w 224"/>
                  <a:gd name="T19" fmla="*/ 0 h 342"/>
                  <a:gd name="T20" fmla="*/ 0 w 224"/>
                  <a:gd name="T21" fmla="*/ 0 h 342"/>
                  <a:gd name="T22" fmla="*/ 0 w 224"/>
                  <a:gd name="T23" fmla="*/ 0 h 342"/>
                  <a:gd name="T24" fmla="*/ 0 w 224"/>
                  <a:gd name="T25" fmla="*/ 0 h 342"/>
                  <a:gd name="T26" fmla="*/ 0 w 224"/>
                  <a:gd name="T27" fmla="*/ 0 h 342"/>
                  <a:gd name="T28" fmla="*/ 0 w 224"/>
                  <a:gd name="T29" fmla="*/ 0 h 342"/>
                  <a:gd name="T30" fmla="*/ 0 w 224"/>
                  <a:gd name="T31" fmla="*/ 0 h 342"/>
                  <a:gd name="T32" fmla="*/ 0 w 224"/>
                  <a:gd name="T33" fmla="*/ 0 h 342"/>
                  <a:gd name="T34" fmla="*/ 0 w 224"/>
                  <a:gd name="T35" fmla="*/ 0 h 342"/>
                  <a:gd name="T36" fmla="*/ 0 w 224"/>
                  <a:gd name="T37" fmla="*/ 0 h 342"/>
                  <a:gd name="T38" fmla="*/ 0 w 224"/>
                  <a:gd name="T39" fmla="*/ 0 h 342"/>
                  <a:gd name="T40" fmla="*/ 0 w 224"/>
                  <a:gd name="T41" fmla="*/ 0 h 342"/>
                  <a:gd name="T42" fmla="*/ 0 w 224"/>
                  <a:gd name="T43" fmla="*/ 0 h 342"/>
                  <a:gd name="T44" fmla="*/ 0 w 224"/>
                  <a:gd name="T45" fmla="*/ 0 h 342"/>
                  <a:gd name="T46" fmla="*/ 0 w 224"/>
                  <a:gd name="T47" fmla="*/ 0 h 342"/>
                  <a:gd name="T48" fmla="*/ 0 w 224"/>
                  <a:gd name="T49" fmla="*/ 0 h 342"/>
                  <a:gd name="T50" fmla="*/ 0 w 224"/>
                  <a:gd name="T51" fmla="*/ 0 h 342"/>
                  <a:gd name="T52" fmla="*/ 0 w 224"/>
                  <a:gd name="T53" fmla="*/ 0 h 342"/>
                  <a:gd name="T54" fmla="*/ 0 w 224"/>
                  <a:gd name="T55" fmla="*/ 0 h 342"/>
                  <a:gd name="T56" fmla="*/ 0 w 224"/>
                  <a:gd name="T57" fmla="*/ 0 h 342"/>
                  <a:gd name="T58" fmla="*/ 0 w 224"/>
                  <a:gd name="T59" fmla="*/ 0 h 342"/>
                  <a:gd name="T60" fmla="*/ 0 w 224"/>
                  <a:gd name="T61" fmla="*/ 0 h 342"/>
                  <a:gd name="T62" fmla="*/ 0 w 224"/>
                  <a:gd name="T63" fmla="*/ 0 h 342"/>
                  <a:gd name="T64" fmla="*/ 0 w 224"/>
                  <a:gd name="T65" fmla="*/ 0 h 342"/>
                  <a:gd name="T66" fmla="*/ 0 w 224"/>
                  <a:gd name="T67" fmla="*/ 0 h 342"/>
                  <a:gd name="T68" fmla="*/ 0 w 224"/>
                  <a:gd name="T69" fmla="*/ 0 h 342"/>
                  <a:gd name="T70" fmla="*/ 0 w 224"/>
                  <a:gd name="T71" fmla="*/ 0 h 342"/>
                  <a:gd name="T72" fmla="*/ 0 w 224"/>
                  <a:gd name="T73" fmla="*/ 0 h 342"/>
                  <a:gd name="T74" fmla="*/ 0 w 224"/>
                  <a:gd name="T75" fmla="*/ 0 h 342"/>
                  <a:gd name="T76" fmla="*/ 0 w 224"/>
                  <a:gd name="T77" fmla="*/ 0 h 342"/>
                  <a:gd name="T78" fmla="*/ 0 w 224"/>
                  <a:gd name="T79" fmla="*/ 0 h 342"/>
                  <a:gd name="T80" fmla="*/ 0 w 224"/>
                  <a:gd name="T81" fmla="*/ 0 h 342"/>
                  <a:gd name="T82" fmla="*/ 0 w 224"/>
                  <a:gd name="T83" fmla="*/ 0 h 342"/>
                  <a:gd name="T84" fmla="*/ 0 w 224"/>
                  <a:gd name="T85" fmla="*/ 0 h 342"/>
                  <a:gd name="T86" fmla="*/ 0 w 224"/>
                  <a:gd name="T87" fmla="*/ 0 h 342"/>
                  <a:gd name="T88" fmla="*/ 0 w 224"/>
                  <a:gd name="T89" fmla="*/ 0 h 342"/>
                  <a:gd name="T90" fmla="*/ 0 w 224"/>
                  <a:gd name="T91" fmla="*/ 0 h 342"/>
                  <a:gd name="T92" fmla="*/ 0 w 224"/>
                  <a:gd name="T93" fmla="*/ 0 h 342"/>
                  <a:gd name="T94" fmla="*/ 0 w 224"/>
                  <a:gd name="T95" fmla="*/ 0 h 3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4" h="342">
                    <a:moveTo>
                      <a:pt x="203" y="289"/>
                    </a:moveTo>
                    <a:lnTo>
                      <a:pt x="142" y="342"/>
                    </a:lnTo>
                    <a:lnTo>
                      <a:pt x="140" y="331"/>
                    </a:lnTo>
                    <a:lnTo>
                      <a:pt x="136" y="321"/>
                    </a:lnTo>
                    <a:lnTo>
                      <a:pt x="131" y="310"/>
                    </a:lnTo>
                    <a:lnTo>
                      <a:pt x="126" y="299"/>
                    </a:lnTo>
                    <a:lnTo>
                      <a:pt x="112" y="277"/>
                    </a:lnTo>
                    <a:lnTo>
                      <a:pt x="97" y="256"/>
                    </a:lnTo>
                    <a:lnTo>
                      <a:pt x="62" y="214"/>
                    </a:lnTo>
                    <a:lnTo>
                      <a:pt x="30" y="171"/>
                    </a:lnTo>
                    <a:lnTo>
                      <a:pt x="22" y="161"/>
                    </a:lnTo>
                    <a:lnTo>
                      <a:pt x="16" y="150"/>
                    </a:lnTo>
                    <a:lnTo>
                      <a:pt x="10" y="139"/>
                    </a:lnTo>
                    <a:lnTo>
                      <a:pt x="6" y="129"/>
                    </a:lnTo>
                    <a:lnTo>
                      <a:pt x="3" y="118"/>
                    </a:lnTo>
                    <a:lnTo>
                      <a:pt x="1" y="108"/>
                    </a:lnTo>
                    <a:lnTo>
                      <a:pt x="0" y="97"/>
                    </a:lnTo>
                    <a:lnTo>
                      <a:pt x="1" y="86"/>
                    </a:lnTo>
                    <a:lnTo>
                      <a:pt x="3" y="75"/>
                    </a:lnTo>
                    <a:lnTo>
                      <a:pt x="7" y="66"/>
                    </a:lnTo>
                    <a:lnTo>
                      <a:pt x="12" y="55"/>
                    </a:lnTo>
                    <a:lnTo>
                      <a:pt x="20" y="44"/>
                    </a:lnTo>
                    <a:lnTo>
                      <a:pt x="31" y="33"/>
                    </a:lnTo>
                    <a:lnTo>
                      <a:pt x="42" y="21"/>
                    </a:lnTo>
                    <a:lnTo>
                      <a:pt x="57" y="10"/>
                    </a:lnTo>
                    <a:lnTo>
                      <a:pt x="73" y="0"/>
                    </a:lnTo>
                    <a:lnTo>
                      <a:pt x="77" y="8"/>
                    </a:lnTo>
                    <a:lnTo>
                      <a:pt x="82" y="18"/>
                    </a:lnTo>
                    <a:lnTo>
                      <a:pt x="87" y="27"/>
                    </a:lnTo>
                    <a:lnTo>
                      <a:pt x="93" y="35"/>
                    </a:lnTo>
                    <a:lnTo>
                      <a:pt x="106" y="53"/>
                    </a:lnTo>
                    <a:lnTo>
                      <a:pt x="121" y="71"/>
                    </a:lnTo>
                    <a:lnTo>
                      <a:pt x="152" y="106"/>
                    </a:lnTo>
                    <a:lnTo>
                      <a:pt x="182" y="140"/>
                    </a:lnTo>
                    <a:lnTo>
                      <a:pt x="195" y="157"/>
                    </a:lnTo>
                    <a:lnTo>
                      <a:pt x="207" y="176"/>
                    </a:lnTo>
                    <a:lnTo>
                      <a:pt x="212" y="184"/>
                    </a:lnTo>
                    <a:lnTo>
                      <a:pt x="216" y="194"/>
                    </a:lnTo>
                    <a:lnTo>
                      <a:pt x="219" y="203"/>
                    </a:lnTo>
                    <a:lnTo>
                      <a:pt x="222" y="212"/>
                    </a:lnTo>
                    <a:lnTo>
                      <a:pt x="223" y="221"/>
                    </a:lnTo>
                    <a:lnTo>
                      <a:pt x="224" y="231"/>
                    </a:lnTo>
                    <a:lnTo>
                      <a:pt x="223" y="241"/>
                    </a:lnTo>
                    <a:lnTo>
                      <a:pt x="222" y="249"/>
                    </a:lnTo>
                    <a:lnTo>
                      <a:pt x="219" y="259"/>
                    </a:lnTo>
                    <a:lnTo>
                      <a:pt x="215" y="269"/>
                    </a:lnTo>
                    <a:lnTo>
                      <a:pt x="209" y="278"/>
                    </a:lnTo>
                    <a:lnTo>
                      <a:pt x="203" y="289"/>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4" name="Freeform 175">
                <a:extLst>
                  <a:ext uri="{FF2B5EF4-FFF2-40B4-BE49-F238E27FC236}">
                    <a16:creationId xmlns:a16="http://schemas.microsoft.com/office/drawing/2014/main" id="{9D0AE2BD-E03E-4CCB-B582-763A707A657F}"/>
                  </a:ext>
                </a:extLst>
              </p:cNvPr>
              <p:cNvSpPr>
                <a:spLocks/>
              </p:cNvSpPr>
              <p:nvPr/>
            </p:nvSpPr>
            <p:spPr bwMode="auto">
              <a:xfrm>
                <a:off x="3806" y="3198"/>
                <a:ext cx="10" cy="6"/>
              </a:xfrm>
              <a:custGeom>
                <a:avLst/>
                <a:gdLst>
                  <a:gd name="T0" fmla="*/ 0 w 70"/>
                  <a:gd name="T1" fmla="*/ 0 h 61"/>
                  <a:gd name="T2" fmla="*/ 0 w 70"/>
                  <a:gd name="T3" fmla="*/ 0 h 61"/>
                  <a:gd name="T4" fmla="*/ 0 w 70"/>
                  <a:gd name="T5" fmla="*/ 0 h 61"/>
                  <a:gd name="T6" fmla="*/ 0 w 70"/>
                  <a:gd name="T7" fmla="*/ 0 h 61"/>
                  <a:gd name="T8" fmla="*/ 0 w 70"/>
                  <a:gd name="T9" fmla="*/ 0 h 61"/>
                  <a:gd name="T10" fmla="*/ 0 w 70"/>
                  <a:gd name="T11" fmla="*/ 0 h 61"/>
                  <a:gd name="T12" fmla="*/ 0 w 70"/>
                  <a:gd name="T13" fmla="*/ 0 h 61"/>
                  <a:gd name="T14" fmla="*/ 0 w 70"/>
                  <a:gd name="T15" fmla="*/ 0 h 61"/>
                  <a:gd name="T16" fmla="*/ 0 w 70"/>
                  <a:gd name="T17" fmla="*/ 0 h 61"/>
                  <a:gd name="T18" fmla="*/ 0 w 70"/>
                  <a:gd name="T19" fmla="*/ 0 h 61"/>
                  <a:gd name="T20" fmla="*/ 0 w 70"/>
                  <a:gd name="T21" fmla="*/ 0 h 61"/>
                  <a:gd name="T22" fmla="*/ 0 w 70"/>
                  <a:gd name="T23" fmla="*/ 0 h 61"/>
                  <a:gd name="T24" fmla="*/ 0 w 70"/>
                  <a:gd name="T25" fmla="*/ 0 h 61"/>
                  <a:gd name="T26" fmla="*/ 0 w 70"/>
                  <a:gd name="T27" fmla="*/ 0 h 61"/>
                  <a:gd name="T28" fmla="*/ 0 w 70"/>
                  <a:gd name="T29" fmla="*/ 0 h 61"/>
                  <a:gd name="T30" fmla="*/ 0 w 70"/>
                  <a:gd name="T31" fmla="*/ 0 h 61"/>
                  <a:gd name="T32" fmla="*/ 0 w 70"/>
                  <a:gd name="T33" fmla="*/ 0 h 61"/>
                  <a:gd name="T34" fmla="*/ 0 w 70"/>
                  <a:gd name="T35" fmla="*/ 0 h 61"/>
                  <a:gd name="T36" fmla="*/ 0 w 70"/>
                  <a:gd name="T37" fmla="*/ 0 h 61"/>
                  <a:gd name="T38" fmla="*/ 0 w 70"/>
                  <a:gd name="T39" fmla="*/ 0 h 61"/>
                  <a:gd name="T40" fmla="*/ 0 w 70"/>
                  <a:gd name="T41" fmla="*/ 0 h 61"/>
                  <a:gd name="T42" fmla="*/ 0 w 70"/>
                  <a:gd name="T43" fmla="*/ 0 h 61"/>
                  <a:gd name="T44" fmla="*/ 0 w 70"/>
                  <a:gd name="T45" fmla="*/ 0 h 61"/>
                  <a:gd name="T46" fmla="*/ 0 w 70"/>
                  <a:gd name="T47" fmla="*/ 0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0" h="61">
                    <a:moveTo>
                      <a:pt x="70" y="43"/>
                    </a:moveTo>
                    <a:lnTo>
                      <a:pt x="69" y="48"/>
                    </a:lnTo>
                    <a:lnTo>
                      <a:pt x="67" y="52"/>
                    </a:lnTo>
                    <a:lnTo>
                      <a:pt x="65" y="56"/>
                    </a:lnTo>
                    <a:lnTo>
                      <a:pt x="61" y="58"/>
                    </a:lnTo>
                    <a:lnTo>
                      <a:pt x="57" y="60"/>
                    </a:lnTo>
                    <a:lnTo>
                      <a:pt x="53" y="60"/>
                    </a:lnTo>
                    <a:lnTo>
                      <a:pt x="48" y="61"/>
                    </a:lnTo>
                    <a:lnTo>
                      <a:pt x="42" y="60"/>
                    </a:lnTo>
                    <a:lnTo>
                      <a:pt x="31" y="59"/>
                    </a:lnTo>
                    <a:lnTo>
                      <a:pt x="19" y="57"/>
                    </a:lnTo>
                    <a:lnTo>
                      <a:pt x="9" y="54"/>
                    </a:lnTo>
                    <a:lnTo>
                      <a:pt x="0" y="53"/>
                    </a:lnTo>
                    <a:lnTo>
                      <a:pt x="0" y="0"/>
                    </a:lnTo>
                    <a:lnTo>
                      <a:pt x="8" y="4"/>
                    </a:lnTo>
                    <a:lnTo>
                      <a:pt x="17" y="7"/>
                    </a:lnTo>
                    <a:lnTo>
                      <a:pt x="26" y="10"/>
                    </a:lnTo>
                    <a:lnTo>
                      <a:pt x="35" y="13"/>
                    </a:lnTo>
                    <a:lnTo>
                      <a:pt x="44" y="18"/>
                    </a:lnTo>
                    <a:lnTo>
                      <a:pt x="53" y="24"/>
                    </a:lnTo>
                    <a:lnTo>
                      <a:pt x="57" y="27"/>
                    </a:lnTo>
                    <a:lnTo>
                      <a:pt x="62" y="32"/>
                    </a:lnTo>
                    <a:lnTo>
                      <a:pt x="66" y="37"/>
                    </a:lnTo>
                    <a:lnTo>
                      <a:pt x="7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5" name="Freeform 176">
                <a:extLst>
                  <a:ext uri="{FF2B5EF4-FFF2-40B4-BE49-F238E27FC236}">
                    <a16:creationId xmlns:a16="http://schemas.microsoft.com/office/drawing/2014/main" id="{3BF194CA-3799-435A-B11E-4ADD4ACB9862}"/>
                  </a:ext>
                </a:extLst>
              </p:cNvPr>
              <p:cNvSpPr>
                <a:spLocks/>
              </p:cNvSpPr>
              <p:nvPr/>
            </p:nvSpPr>
            <p:spPr bwMode="auto">
              <a:xfrm>
                <a:off x="4270" y="3198"/>
                <a:ext cx="114" cy="88"/>
              </a:xfrm>
              <a:custGeom>
                <a:avLst/>
                <a:gdLst>
                  <a:gd name="T0" fmla="*/ 0 w 797"/>
                  <a:gd name="T1" fmla="*/ 0 h 963"/>
                  <a:gd name="T2" fmla="*/ 0 w 797"/>
                  <a:gd name="T3" fmla="*/ 0 h 963"/>
                  <a:gd name="T4" fmla="*/ 0 w 797"/>
                  <a:gd name="T5" fmla="*/ 0 h 963"/>
                  <a:gd name="T6" fmla="*/ 0 w 797"/>
                  <a:gd name="T7" fmla="*/ 0 h 963"/>
                  <a:gd name="T8" fmla="*/ 0 w 797"/>
                  <a:gd name="T9" fmla="*/ 0 h 963"/>
                  <a:gd name="T10" fmla="*/ 0 w 797"/>
                  <a:gd name="T11" fmla="*/ 0 h 963"/>
                  <a:gd name="T12" fmla="*/ 0 w 797"/>
                  <a:gd name="T13" fmla="*/ 0 h 963"/>
                  <a:gd name="T14" fmla="*/ 0 w 797"/>
                  <a:gd name="T15" fmla="*/ 0 h 963"/>
                  <a:gd name="T16" fmla="*/ 0 w 797"/>
                  <a:gd name="T17" fmla="*/ 0 h 963"/>
                  <a:gd name="T18" fmla="*/ 0 w 797"/>
                  <a:gd name="T19" fmla="*/ 0 h 963"/>
                  <a:gd name="T20" fmla="*/ 0 w 797"/>
                  <a:gd name="T21" fmla="*/ 0 h 963"/>
                  <a:gd name="T22" fmla="*/ 0 w 797"/>
                  <a:gd name="T23" fmla="*/ 0 h 963"/>
                  <a:gd name="T24" fmla="*/ 0 w 797"/>
                  <a:gd name="T25" fmla="*/ 0 h 963"/>
                  <a:gd name="T26" fmla="*/ 0 w 797"/>
                  <a:gd name="T27" fmla="*/ 0 h 963"/>
                  <a:gd name="T28" fmla="*/ 0 w 797"/>
                  <a:gd name="T29" fmla="*/ 0 h 963"/>
                  <a:gd name="T30" fmla="*/ 0 w 797"/>
                  <a:gd name="T31" fmla="*/ 0 h 963"/>
                  <a:gd name="T32" fmla="*/ 0 w 797"/>
                  <a:gd name="T33" fmla="*/ 0 h 963"/>
                  <a:gd name="T34" fmla="*/ 0 w 797"/>
                  <a:gd name="T35" fmla="*/ 0 h 963"/>
                  <a:gd name="T36" fmla="*/ 0 w 797"/>
                  <a:gd name="T37" fmla="*/ 0 h 963"/>
                  <a:gd name="T38" fmla="*/ 0 w 797"/>
                  <a:gd name="T39" fmla="*/ 0 h 963"/>
                  <a:gd name="T40" fmla="*/ 0 w 797"/>
                  <a:gd name="T41" fmla="*/ 0 h 963"/>
                  <a:gd name="T42" fmla="*/ 0 w 797"/>
                  <a:gd name="T43" fmla="*/ 0 h 963"/>
                  <a:gd name="T44" fmla="*/ 0 w 797"/>
                  <a:gd name="T45" fmla="*/ 0 h 963"/>
                  <a:gd name="T46" fmla="*/ 0 w 797"/>
                  <a:gd name="T47" fmla="*/ 0 h 963"/>
                  <a:gd name="T48" fmla="*/ 0 w 797"/>
                  <a:gd name="T49" fmla="*/ 0 h 963"/>
                  <a:gd name="T50" fmla="*/ 0 w 797"/>
                  <a:gd name="T51" fmla="*/ 0 h 963"/>
                  <a:gd name="T52" fmla="*/ 0 w 797"/>
                  <a:gd name="T53" fmla="*/ 0 h 963"/>
                  <a:gd name="T54" fmla="*/ 0 w 797"/>
                  <a:gd name="T55" fmla="*/ 0 h 963"/>
                  <a:gd name="T56" fmla="*/ 0 w 797"/>
                  <a:gd name="T57" fmla="*/ 0 h 963"/>
                  <a:gd name="T58" fmla="*/ 0 w 797"/>
                  <a:gd name="T59" fmla="*/ 0 h 963"/>
                  <a:gd name="T60" fmla="*/ 0 w 797"/>
                  <a:gd name="T61" fmla="*/ 0 h 963"/>
                  <a:gd name="T62" fmla="*/ 0 w 797"/>
                  <a:gd name="T63" fmla="*/ 0 h 963"/>
                  <a:gd name="T64" fmla="*/ 0 w 797"/>
                  <a:gd name="T65" fmla="*/ 0 h 963"/>
                  <a:gd name="T66" fmla="*/ 0 w 797"/>
                  <a:gd name="T67" fmla="*/ 0 h 963"/>
                  <a:gd name="T68" fmla="*/ 0 w 797"/>
                  <a:gd name="T69" fmla="*/ 0 h 9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97" h="963">
                    <a:moveTo>
                      <a:pt x="458" y="503"/>
                    </a:moveTo>
                    <a:lnTo>
                      <a:pt x="475" y="533"/>
                    </a:lnTo>
                    <a:lnTo>
                      <a:pt x="494" y="562"/>
                    </a:lnTo>
                    <a:lnTo>
                      <a:pt x="513" y="592"/>
                    </a:lnTo>
                    <a:lnTo>
                      <a:pt x="535" y="621"/>
                    </a:lnTo>
                    <a:lnTo>
                      <a:pt x="578" y="677"/>
                    </a:lnTo>
                    <a:lnTo>
                      <a:pt x="623" y="733"/>
                    </a:lnTo>
                    <a:lnTo>
                      <a:pt x="669" y="789"/>
                    </a:lnTo>
                    <a:lnTo>
                      <a:pt x="715" y="847"/>
                    </a:lnTo>
                    <a:lnTo>
                      <a:pt x="736" y="876"/>
                    </a:lnTo>
                    <a:lnTo>
                      <a:pt x="757" y="904"/>
                    </a:lnTo>
                    <a:lnTo>
                      <a:pt x="777" y="934"/>
                    </a:lnTo>
                    <a:lnTo>
                      <a:pt x="797" y="963"/>
                    </a:lnTo>
                    <a:lnTo>
                      <a:pt x="764" y="955"/>
                    </a:lnTo>
                    <a:lnTo>
                      <a:pt x="733" y="943"/>
                    </a:lnTo>
                    <a:lnTo>
                      <a:pt x="703" y="930"/>
                    </a:lnTo>
                    <a:lnTo>
                      <a:pt x="672" y="915"/>
                    </a:lnTo>
                    <a:lnTo>
                      <a:pt x="643" y="897"/>
                    </a:lnTo>
                    <a:lnTo>
                      <a:pt x="615" y="879"/>
                    </a:lnTo>
                    <a:lnTo>
                      <a:pt x="587" y="859"/>
                    </a:lnTo>
                    <a:lnTo>
                      <a:pt x="560" y="836"/>
                    </a:lnTo>
                    <a:lnTo>
                      <a:pt x="534" y="812"/>
                    </a:lnTo>
                    <a:lnTo>
                      <a:pt x="507" y="788"/>
                    </a:lnTo>
                    <a:lnTo>
                      <a:pt x="482" y="761"/>
                    </a:lnTo>
                    <a:lnTo>
                      <a:pt x="457" y="734"/>
                    </a:lnTo>
                    <a:lnTo>
                      <a:pt x="432" y="706"/>
                    </a:lnTo>
                    <a:lnTo>
                      <a:pt x="408" y="677"/>
                    </a:lnTo>
                    <a:lnTo>
                      <a:pt x="384" y="648"/>
                    </a:lnTo>
                    <a:lnTo>
                      <a:pt x="361" y="618"/>
                    </a:lnTo>
                    <a:lnTo>
                      <a:pt x="314" y="554"/>
                    </a:lnTo>
                    <a:lnTo>
                      <a:pt x="269" y="490"/>
                    </a:lnTo>
                    <a:lnTo>
                      <a:pt x="225" y="425"/>
                    </a:lnTo>
                    <a:lnTo>
                      <a:pt x="181" y="360"/>
                    </a:lnTo>
                    <a:lnTo>
                      <a:pt x="135" y="295"/>
                    </a:lnTo>
                    <a:lnTo>
                      <a:pt x="91" y="234"/>
                    </a:lnTo>
                    <a:lnTo>
                      <a:pt x="68" y="204"/>
                    </a:lnTo>
                    <a:lnTo>
                      <a:pt x="46" y="174"/>
                    </a:lnTo>
                    <a:lnTo>
                      <a:pt x="23" y="145"/>
                    </a:lnTo>
                    <a:lnTo>
                      <a:pt x="0" y="118"/>
                    </a:lnTo>
                    <a:lnTo>
                      <a:pt x="89" y="0"/>
                    </a:lnTo>
                    <a:lnTo>
                      <a:pt x="113" y="13"/>
                    </a:lnTo>
                    <a:lnTo>
                      <a:pt x="134" y="29"/>
                    </a:lnTo>
                    <a:lnTo>
                      <a:pt x="152" y="44"/>
                    </a:lnTo>
                    <a:lnTo>
                      <a:pt x="168" y="60"/>
                    </a:lnTo>
                    <a:lnTo>
                      <a:pt x="183" y="77"/>
                    </a:lnTo>
                    <a:lnTo>
                      <a:pt x="194" y="94"/>
                    </a:lnTo>
                    <a:lnTo>
                      <a:pt x="204" y="113"/>
                    </a:lnTo>
                    <a:lnTo>
                      <a:pt x="213" y="131"/>
                    </a:lnTo>
                    <a:lnTo>
                      <a:pt x="220" y="151"/>
                    </a:lnTo>
                    <a:lnTo>
                      <a:pt x="226" y="170"/>
                    </a:lnTo>
                    <a:lnTo>
                      <a:pt x="231" y="190"/>
                    </a:lnTo>
                    <a:lnTo>
                      <a:pt x="235" y="209"/>
                    </a:lnTo>
                    <a:lnTo>
                      <a:pt x="242" y="249"/>
                    </a:lnTo>
                    <a:lnTo>
                      <a:pt x="247" y="288"/>
                    </a:lnTo>
                    <a:lnTo>
                      <a:pt x="251" y="307"/>
                    </a:lnTo>
                    <a:lnTo>
                      <a:pt x="254" y="326"/>
                    </a:lnTo>
                    <a:lnTo>
                      <a:pt x="258" y="344"/>
                    </a:lnTo>
                    <a:lnTo>
                      <a:pt x="263" y="362"/>
                    </a:lnTo>
                    <a:lnTo>
                      <a:pt x="269" y="379"/>
                    </a:lnTo>
                    <a:lnTo>
                      <a:pt x="276" y="396"/>
                    </a:lnTo>
                    <a:lnTo>
                      <a:pt x="285" y="411"/>
                    </a:lnTo>
                    <a:lnTo>
                      <a:pt x="295" y="426"/>
                    </a:lnTo>
                    <a:lnTo>
                      <a:pt x="307" y="440"/>
                    </a:lnTo>
                    <a:lnTo>
                      <a:pt x="321" y="453"/>
                    </a:lnTo>
                    <a:lnTo>
                      <a:pt x="337" y="464"/>
                    </a:lnTo>
                    <a:lnTo>
                      <a:pt x="356" y="475"/>
                    </a:lnTo>
                    <a:lnTo>
                      <a:pt x="377" y="485"/>
                    </a:lnTo>
                    <a:lnTo>
                      <a:pt x="401" y="492"/>
                    </a:lnTo>
                    <a:lnTo>
                      <a:pt x="428" y="499"/>
                    </a:lnTo>
                    <a:lnTo>
                      <a:pt x="458" y="50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6" name="Freeform 177">
                <a:extLst>
                  <a:ext uri="{FF2B5EF4-FFF2-40B4-BE49-F238E27FC236}">
                    <a16:creationId xmlns:a16="http://schemas.microsoft.com/office/drawing/2014/main" id="{5AAE345F-EA2F-4A7D-B550-FA9D01039354}"/>
                  </a:ext>
                </a:extLst>
              </p:cNvPr>
              <p:cNvSpPr>
                <a:spLocks/>
              </p:cNvSpPr>
              <p:nvPr/>
            </p:nvSpPr>
            <p:spPr bwMode="auto">
              <a:xfrm>
                <a:off x="4431" y="3206"/>
                <a:ext cx="91" cy="104"/>
              </a:xfrm>
              <a:custGeom>
                <a:avLst/>
                <a:gdLst>
                  <a:gd name="T0" fmla="*/ 0 w 636"/>
                  <a:gd name="T1" fmla="*/ 0 h 1147"/>
                  <a:gd name="T2" fmla="*/ 0 w 636"/>
                  <a:gd name="T3" fmla="*/ 0 h 1147"/>
                  <a:gd name="T4" fmla="*/ 0 w 636"/>
                  <a:gd name="T5" fmla="*/ 0 h 1147"/>
                  <a:gd name="T6" fmla="*/ 0 w 636"/>
                  <a:gd name="T7" fmla="*/ 0 h 1147"/>
                  <a:gd name="T8" fmla="*/ 0 w 636"/>
                  <a:gd name="T9" fmla="*/ 0 h 1147"/>
                  <a:gd name="T10" fmla="*/ 0 w 636"/>
                  <a:gd name="T11" fmla="*/ 0 h 1147"/>
                  <a:gd name="T12" fmla="*/ 0 w 636"/>
                  <a:gd name="T13" fmla="*/ 0 h 1147"/>
                  <a:gd name="T14" fmla="*/ 0 w 636"/>
                  <a:gd name="T15" fmla="*/ 0 h 1147"/>
                  <a:gd name="T16" fmla="*/ 0 w 636"/>
                  <a:gd name="T17" fmla="*/ 0 h 1147"/>
                  <a:gd name="T18" fmla="*/ 0 w 636"/>
                  <a:gd name="T19" fmla="*/ 0 h 1147"/>
                  <a:gd name="T20" fmla="*/ 0 w 636"/>
                  <a:gd name="T21" fmla="*/ 0 h 1147"/>
                  <a:gd name="T22" fmla="*/ 0 w 636"/>
                  <a:gd name="T23" fmla="*/ 0 h 1147"/>
                  <a:gd name="T24" fmla="*/ 0 w 636"/>
                  <a:gd name="T25" fmla="*/ 0 h 1147"/>
                  <a:gd name="T26" fmla="*/ 0 w 636"/>
                  <a:gd name="T27" fmla="*/ 0 h 1147"/>
                  <a:gd name="T28" fmla="*/ 0 w 636"/>
                  <a:gd name="T29" fmla="*/ 0 h 1147"/>
                  <a:gd name="T30" fmla="*/ 0 w 636"/>
                  <a:gd name="T31" fmla="*/ 0 h 1147"/>
                  <a:gd name="T32" fmla="*/ 0 w 636"/>
                  <a:gd name="T33" fmla="*/ 0 h 1147"/>
                  <a:gd name="T34" fmla="*/ 0 w 636"/>
                  <a:gd name="T35" fmla="*/ 0 h 1147"/>
                  <a:gd name="T36" fmla="*/ 0 w 636"/>
                  <a:gd name="T37" fmla="*/ 0 h 1147"/>
                  <a:gd name="T38" fmla="*/ 0 w 636"/>
                  <a:gd name="T39" fmla="*/ 0 h 1147"/>
                  <a:gd name="T40" fmla="*/ 0 w 636"/>
                  <a:gd name="T41" fmla="*/ 0 h 1147"/>
                  <a:gd name="T42" fmla="*/ 0 w 636"/>
                  <a:gd name="T43" fmla="*/ 0 h 1147"/>
                  <a:gd name="T44" fmla="*/ 0 w 636"/>
                  <a:gd name="T45" fmla="*/ 0 h 1147"/>
                  <a:gd name="T46" fmla="*/ 0 w 636"/>
                  <a:gd name="T47" fmla="*/ 0 h 1147"/>
                  <a:gd name="T48" fmla="*/ 0 w 636"/>
                  <a:gd name="T49" fmla="*/ 0 h 1147"/>
                  <a:gd name="T50" fmla="*/ 0 w 636"/>
                  <a:gd name="T51" fmla="*/ 0 h 1147"/>
                  <a:gd name="T52" fmla="*/ 0 w 636"/>
                  <a:gd name="T53" fmla="*/ 0 h 1147"/>
                  <a:gd name="T54" fmla="*/ 0 w 636"/>
                  <a:gd name="T55" fmla="*/ 0 h 1147"/>
                  <a:gd name="T56" fmla="*/ 0 w 636"/>
                  <a:gd name="T57" fmla="*/ 0 h 1147"/>
                  <a:gd name="T58" fmla="*/ 0 w 636"/>
                  <a:gd name="T59" fmla="*/ 0 h 1147"/>
                  <a:gd name="T60" fmla="*/ 0 w 636"/>
                  <a:gd name="T61" fmla="*/ 0 h 1147"/>
                  <a:gd name="T62" fmla="*/ 0 w 636"/>
                  <a:gd name="T63" fmla="*/ 0 h 1147"/>
                  <a:gd name="T64" fmla="*/ 0 w 636"/>
                  <a:gd name="T65" fmla="*/ 0 h 1147"/>
                  <a:gd name="T66" fmla="*/ 0 w 636"/>
                  <a:gd name="T67" fmla="*/ 0 h 1147"/>
                  <a:gd name="T68" fmla="*/ 0 w 636"/>
                  <a:gd name="T69" fmla="*/ 0 h 1147"/>
                  <a:gd name="T70" fmla="*/ 0 w 636"/>
                  <a:gd name="T71" fmla="*/ 0 h 1147"/>
                  <a:gd name="T72" fmla="*/ 0 w 636"/>
                  <a:gd name="T73" fmla="*/ 0 h 1147"/>
                  <a:gd name="T74" fmla="*/ 0 w 636"/>
                  <a:gd name="T75" fmla="*/ 0 h 1147"/>
                  <a:gd name="T76" fmla="*/ 0 w 636"/>
                  <a:gd name="T77" fmla="*/ 0 h 1147"/>
                  <a:gd name="T78" fmla="*/ 0 w 636"/>
                  <a:gd name="T79" fmla="*/ 0 h 1147"/>
                  <a:gd name="T80" fmla="*/ 0 w 636"/>
                  <a:gd name="T81" fmla="*/ 0 h 1147"/>
                  <a:gd name="T82" fmla="*/ 0 w 636"/>
                  <a:gd name="T83" fmla="*/ 0 h 1147"/>
                  <a:gd name="T84" fmla="*/ 0 w 636"/>
                  <a:gd name="T85" fmla="*/ 0 h 1147"/>
                  <a:gd name="T86" fmla="*/ 0 w 636"/>
                  <a:gd name="T87" fmla="*/ 0 h 1147"/>
                  <a:gd name="T88" fmla="*/ 0 w 636"/>
                  <a:gd name="T89" fmla="*/ 0 h 1147"/>
                  <a:gd name="T90" fmla="*/ 0 w 636"/>
                  <a:gd name="T91" fmla="*/ 0 h 1147"/>
                  <a:gd name="T92" fmla="*/ 0 w 636"/>
                  <a:gd name="T93" fmla="*/ 0 h 1147"/>
                  <a:gd name="T94" fmla="*/ 0 w 636"/>
                  <a:gd name="T95" fmla="*/ 0 h 1147"/>
                  <a:gd name="T96" fmla="*/ 0 w 636"/>
                  <a:gd name="T97" fmla="*/ 0 h 1147"/>
                  <a:gd name="T98" fmla="*/ 0 w 636"/>
                  <a:gd name="T99" fmla="*/ 0 h 1147"/>
                  <a:gd name="T100" fmla="*/ 0 w 636"/>
                  <a:gd name="T101" fmla="*/ 0 h 1147"/>
                  <a:gd name="T102" fmla="*/ 0 w 636"/>
                  <a:gd name="T103" fmla="*/ 0 h 1147"/>
                  <a:gd name="T104" fmla="*/ 0 w 636"/>
                  <a:gd name="T105" fmla="*/ 0 h 1147"/>
                  <a:gd name="T106" fmla="*/ 0 w 636"/>
                  <a:gd name="T107" fmla="*/ 0 h 1147"/>
                  <a:gd name="T108" fmla="*/ 0 w 636"/>
                  <a:gd name="T109" fmla="*/ 0 h 1147"/>
                  <a:gd name="T110" fmla="*/ 0 w 636"/>
                  <a:gd name="T111" fmla="*/ 0 h 1147"/>
                  <a:gd name="T112" fmla="*/ 0 w 636"/>
                  <a:gd name="T113" fmla="*/ 0 h 1147"/>
                  <a:gd name="T114" fmla="*/ 0 w 636"/>
                  <a:gd name="T115" fmla="*/ 0 h 1147"/>
                  <a:gd name="T116" fmla="*/ 0 w 636"/>
                  <a:gd name="T117" fmla="*/ 0 h 114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36" h="1147">
                    <a:moveTo>
                      <a:pt x="636" y="451"/>
                    </a:moveTo>
                    <a:lnTo>
                      <a:pt x="632" y="476"/>
                    </a:lnTo>
                    <a:lnTo>
                      <a:pt x="628" y="501"/>
                    </a:lnTo>
                    <a:lnTo>
                      <a:pt x="623" y="525"/>
                    </a:lnTo>
                    <a:lnTo>
                      <a:pt x="617" y="550"/>
                    </a:lnTo>
                    <a:lnTo>
                      <a:pt x="611" y="574"/>
                    </a:lnTo>
                    <a:lnTo>
                      <a:pt x="604" y="596"/>
                    </a:lnTo>
                    <a:lnTo>
                      <a:pt x="596" y="620"/>
                    </a:lnTo>
                    <a:lnTo>
                      <a:pt x="588" y="643"/>
                    </a:lnTo>
                    <a:lnTo>
                      <a:pt x="570" y="688"/>
                    </a:lnTo>
                    <a:lnTo>
                      <a:pt x="551" y="732"/>
                    </a:lnTo>
                    <a:lnTo>
                      <a:pt x="530" y="777"/>
                    </a:lnTo>
                    <a:lnTo>
                      <a:pt x="508" y="820"/>
                    </a:lnTo>
                    <a:lnTo>
                      <a:pt x="463" y="903"/>
                    </a:lnTo>
                    <a:lnTo>
                      <a:pt x="416" y="986"/>
                    </a:lnTo>
                    <a:lnTo>
                      <a:pt x="394" y="1026"/>
                    </a:lnTo>
                    <a:lnTo>
                      <a:pt x="373" y="1067"/>
                    </a:lnTo>
                    <a:lnTo>
                      <a:pt x="354" y="1107"/>
                    </a:lnTo>
                    <a:lnTo>
                      <a:pt x="336" y="1147"/>
                    </a:lnTo>
                    <a:lnTo>
                      <a:pt x="137" y="858"/>
                    </a:lnTo>
                    <a:lnTo>
                      <a:pt x="140" y="850"/>
                    </a:lnTo>
                    <a:lnTo>
                      <a:pt x="145" y="844"/>
                    </a:lnTo>
                    <a:lnTo>
                      <a:pt x="151" y="837"/>
                    </a:lnTo>
                    <a:lnTo>
                      <a:pt x="159" y="831"/>
                    </a:lnTo>
                    <a:lnTo>
                      <a:pt x="177" y="819"/>
                    </a:lnTo>
                    <a:lnTo>
                      <a:pt x="197" y="806"/>
                    </a:lnTo>
                    <a:lnTo>
                      <a:pt x="207" y="799"/>
                    </a:lnTo>
                    <a:lnTo>
                      <a:pt x="217" y="792"/>
                    </a:lnTo>
                    <a:lnTo>
                      <a:pt x="226" y="784"/>
                    </a:lnTo>
                    <a:lnTo>
                      <a:pt x="235" y="776"/>
                    </a:lnTo>
                    <a:lnTo>
                      <a:pt x="242" y="766"/>
                    </a:lnTo>
                    <a:lnTo>
                      <a:pt x="249" y="755"/>
                    </a:lnTo>
                    <a:lnTo>
                      <a:pt x="251" y="750"/>
                    </a:lnTo>
                    <a:lnTo>
                      <a:pt x="253" y="743"/>
                    </a:lnTo>
                    <a:lnTo>
                      <a:pt x="255" y="737"/>
                    </a:lnTo>
                    <a:lnTo>
                      <a:pt x="256" y="730"/>
                    </a:lnTo>
                    <a:lnTo>
                      <a:pt x="267" y="741"/>
                    </a:lnTo>
                    <a:lnTo>
                      <a:pt x="279" y="753"/>
                    </a:lnTo>
                    <a:lnTo>
                      <a:pt x="289" y="767"/>
                    </a:lnTo>
                    <a:lnTo>
                      <a:pt x="299" y="782"/>
                    </a:lnTo>
                    <a:lnTo>
                      <a:pt x="318" y="813"/>
                    </a:lnTo>
                    <a:lnTo>
                      <a:pt x="338" y="844"/>
                    </a:lnTo>
                    <a:lnTo>
                      <a:pt x="347" y="858"/>
                    </a:lnTo>
                    <a:lnTo>
                      <a:pt x="357" y="871"/>
                    </a:lnTo>
                    <a:lnTo>
                      <a:pt x="368" y="882"/>
                    </a:lnTo>
                    <a:lnTo>
                      <a:pt x="378" y="891"/>
                    </a:lnTo>
                    <a:lnTo>
                      <a:pt x="384" y="895"/>
                    </a:lnTo>
                    <a:lnTo>
                      <a:pt x="389" y="898"/>
                    </a:lnTo>
                    <a:lnTo>
                      <a:pt x="395" y="900"/>
                    </a:lnTo>
                    <a:lnTo>
                      <a:pt x="401" y="902"/>
                    </a:lnTo>
                    <a:lnTo>
                      <a:pt x="407" y="903"/>
                    </a:lnTo>
                    <a:lnTo>
                      <a:pt x="413" y="903"/>
                    </a:lnTo>
                    <a:lnTo>
                      <a:pt x="419" y="903"/>
                    </a:lnTo>
                    <a:lnTo>
                      <a:pt x="426" y="901"/>
                    </a:lnTo>
                    <a:lnTo>
                      <a:pt x="420" y="884"/>
                    </a:lnTo>
                    <a:lnTo>
                      <a:pt x="413" y="866"/>
                    </a:lnTo>
                    <a:lnTo>
                      <a:pt x="406" y="849"/>
                    </a:lnTo>
                    <a:lnTo>
                      <a:pt x="398" y="833"/>
                    </a:lnTo>
                    <a:lnTo>
                      <a:pt x="390" y="817"/>
                    </a:lnTo>
                    <a:lnTo>
                      <a:pt x="381" y="800"/>
                    </a:lnTo>
                    <a:lnTo>
                      <a:pt x="372" y="785"/>
                    </a:lnTo>
                    <a:lnTo>
                      <a:pt x="362" y="770"/>
                    </a:lnTo>
                    <a:lnTo>
                      <a:pt x="342" y="740"/>
                    </a:lnTo>
                    <a:lnTo>
                      <a:pt x="321" y="712"/>
                    </a:lnTo>
                    <a:lnTo>
                      <a:pt x="299" y="683"/>
                    </a:lnTo>
                    <a:lnTo>
                      <a:pt x="277" y="655"/>
                    </a:lnTo>
                    <a:lnTo>
                      <a:pt x="284" y="650"/>
                    </a:lnTo>
                    <a:lnTo>
                      <a:pt x="290" y="645"/>
                    </a:lnTo>
                    <a:lnTo>
                      <a:pt x="295" y="639"/>
                    </a:lnTo>
                    <a:lnTo>
                      <a:pt x="300" y="634"/>
                    </a:lnTo>
                    <a:lnTo>
                      <a:pt x="303" y="629"/>
                    </a:lnTo>
                    <a:lnTo>
                      <a:pt x="306" y="622"/>
                    </a:lnTo>
                    <a:lnTo>
                      <a:pt x="309" y="617"/>
                    </a:lnTo>
                    <a:lnTo>
                      <a:pt x="310" y="611"/>
                    </a:lnTo>
                    <a:lnTo>
                      <a:pt x="312" y="599"/>
                    </a:lnTo>
                    <a:lnTo>
                      <a:pt x="312" y="586"/>
                    </a:lnTo>
                    <a:lnTo>
                      <a:pt x="310" y="575"/>
                    </a:lnTo>
                    <a:lnTo>
                      <a:pt x="307" y="562"/>
                    </a:lnTo>
                    <a:lnTo>
                      <a:pt x="298" y="535"/>
                    </a:lnTo>
                    <a:lnTo>
                      <a:pt x="288" y="508"/>
                    </a:lnTo>
                    <a:lnTo>
                      <a:pt x="284" y="494"/>
                    </a:lnTo>
                    <a:lnTo>
                      <a:pt x="280" y="480"/>
                    </a:lnTo>
                    <a:lnTo>
                      <a:pt x="278" y="465"/>
                    </a:lnTo>
                    <a:lnTo>
                      <a:pt x="277" y="451"/>
                    </a:lnTo>
                    <a:lnTo>
                      <a:pt x="267" y="443"/>
                    </a:lnTo>
                    <a:lnTo>
                      <a:pt x="258" y="436"/>
                    </a:lnTo>
                    <a:lnTo>
                      <a:pt x="250" y="432"/>
                    </a:lnTo>
                    <a:lnTo>
                      <a:pt x="242" y="430"/>
                    </a:lnTo>
                    <a:lnTo>
                      <a:pt x="234" y="430"/>
                    </a:lnTo>
                    <a:lnTo>
                      <a:pt x="226" y="430"/>
                    </a:lnTo>
                    <a:lnTo>
                      <a:pt x="218" y="432"/>
                    </a:lnTo>
                    <a:lnTo>
                      <a:pt x="210" y="434"/>
                    </a:lnTo>
                    <a:lnTo>
                      <a:pt x="194" y="440"/>
                    </a:lnTo>
                    <a:lnTo>
                      <a:pt x="177" y="444"/>
                    </a:lnTo>
                    <a:lnTo>
                      <a:pt x="168" y="445"/>
                    </a:lnTo>
                    <a:lnTo>
                      <a:pt x="158" y="445"/>
                    </a:lnTo>
                    <a:lnTo>
                      <a:pt x="148" y="444"/>
                    </a:lnTo>
                    <a:lnTo>
                      <a:pt x="137" y="441"/>
                    </a:lnTo>
                    <a:lnTo>
                      <a:pt x="127" y="420"/>
                    </a:lnTo>
                    <a:lnTo>
                      <a:pt x="114" y="401"/>
                    </a:lnTo>
                    <a:lnTo>
                      <a:pt x="100" y="379"/>
                    </a:lnTo>
                    <a:lnTo>
                      <a:pt x="83" y="358"/>
                    </a:lnTo>
                    <a:lnTo>
                      <a:pt x="68" y="338"/>
                    </a:lnTo>
                    <a:lnTo>
                      <a:pt x="52" y="316"/>
                    </a:lnTo>
                    <a:lnTo>
                      <a:pt x="38" y="296"/>
                    </a:lnTo>
                    <a:lnTo>
                      <a:pt x="25" y="275"/>
                    </a:lnTo>
                    <a:lnTo>
                      <a:pt x="19" y="264"/>
                    </a:lnTo>
                    <a:lnTo>
                      <a:pt x="14" y="254"/>
                    </a:lnTo>
                    <a:lnTo>
                      <a:pt x="9" y="243"/>
                    </a:lnTo>
                    <a:lnTo>
                      <a:pt x="6" y="233"/>
                    </a:lnTo>
                    <a:lnTo>
                      <a:pt x="3" y="222"/>
                    </a:lnTo>
                    <a:lnTo>
                      <a:pt x="1" y="211"/>
                    </a:lnTo>
                    <a:lnTo>
                      <a:pt x="0" y="201"/>
                    </a:lnTo>
                    <a:lnTo>
                      <a:pt x="0" y="191"/>
                    </a:lnTo>
                    <a:lnTo>
                      <a:pt x="1" y="180"/>
                    </a:lnTo>
                    <a:lnTo>
                      <a:pt x="3" y="170"/>
                    </a:lnTo>
                    <a:lnTo>
                      <a:pt x="7" y="160"/>
                    </a:lnTo>
                    <a:lnTo>
                      <a:pt x="12" y="150"/>
                    </a:lnTo>
                    <a:lnTo>
                      <a:pt x="18" y="139"/>
                    </a:lnTo>
                    <a:lnTo>
                      <a:pt x="26" y="129"/>
                    </a:lnTo>
                    <a:lnTo>
                      <a:pt x="36" y="119"/>
                    </a:lnTo>
                    <a:lnTo>
                      <a:pt x="47" y="109"/>
                    </a:lnTo>
                    <a:lnTo>
                      <a:pt x="98" y="55"/>
                    </a:lnTo>
                    <a:lnTo>
                      <a:pt x="153" y="125"/>
                    </a:lnTo>
                    <a:lnTo>
                      <a:pt x="209" y="197"/>
                    </a:lnTo>
                    <a:lnTo>
                      <a:pt x="263" y="272"/>
                    </a:lnTo>
                    <a:lnTo>
                      <a:pt x="318" y="349"/>
                    </a:lnTo>
                    <a:lnTo>
                      <a:pt x="370" y="427"/>
                    </a:lnTo>
                    <a:lnTo>
                      <a:pt x="420" y="505"/>
                    </a:lnTo>
                    <a:lnTo>
                      <a:pt x="445" y="545"/>
                    </a:lnTo>
                    <a:lnTo>
                      <a:pt x="470" y="585"/>
                    </a:lnTo>
                    <a:lnTo>
                      <a:pt x="493" y="625"/>
                    </a:lnTo>
                    <a:lnTo>
                      <a:pt x="516" y="665"/>
                    </a:lnTo>
                    <a:lnTo>
                      <a:pt x="526" y="655"/>
                    </a:lnTo>
                    <a:lnTo>
                      <a:pt x="521" y="633"/>
                    </a:lnTo>
                    <a:lnTo>
                      <a:pt x="515" y="611"/>
                    </a:lnTo>
                    <a:lnTo>
                      <a:pt x="508" y="590"/>
                    </a:lnTo>
                    <a:lnTo>
                      <a:pt x="501" y="569"/>
                    </a:lnTo>
                    <a:lnTo>
                      <a:pt x="493" y="549"/>
                    </a:lnTo>
                    <a:lnTo>
                      <a:pt x="485" y="528"/>
                    </a:lnTo>
                    <a:lnTo>
                      <a:pt x="476" y="509"/>
                    </a:lnTo>
                    <a:lnTo>
                      <a:pt x="466" y="488"/>
                    </a:lnTo>
                    <a:lnTo>
                      <a:pt x="444" y="449"/>
                    </a:lnTo>
                    <a:lnTo>
                      <a:pt x="422" y="411"/>
                    </a:lnTo>
                    <a:lnTo>
                      <a:pt x="399" y="374"/>
                    </a:lnTo>
                    <a:lnTo>
                      <a:pt x="375" y="336"/>
                    </a:lnTo>
                    <a:lnTo>
                      <a:pt x="325" y="262"/>
                    </a:lnTo>
                    <a:lnTo>
                      <a:pt x="275" y="188"/>
                    </a:lnTo>
                    <a:lnTo>
                      <a:pt x="250" y="151"/>
                    </a:lnTo>
                    <a:lnTo>
                      <a:pt x="228" y="112"/>
                    </a:lnTo>
                    <a:lnTo>
                      <a:pt x="206" y="73"/>
                    </a:lnTo>
                    <a:lnTo>
                      <a:pt x="187" y="34"/>
                    </a:lnTo>
                    <a:lnTo>
                      <a:pt x="209" y="20"/>
                    </a:lnTo>
                    <a:lnTo>
                      <a:pt x="231" y="10"/>
                    </a:lnTo>
                    <a:lnTo>
                      <a:pt x="251" y="4"/>
                    </a:lnTo>
                    <a:lnTo>
                      <a:pt x="270" y="1"/>
                    </a:lnTo>
                    <a:lnTo>
                      <a:pt x="289" y="0"/>
                    </a:lnTo>
                    <a:lnTo>
                      <a:pt x="306" y="2"/>
                    </a:lnTo>
                    <a:lnTo>
                      <a:pt x="323" y="6"/>
                    </a:lnTo>
                    <a:lnTo>
                      <a:pt x="338" y="14"/>
                    </a:lnTo>
                    <a:lnTo>
                      <a:pt x="353" y="22"/>
                    </a:lnTo>
                    <a:lnTo>
                      <a:pt x="367" y="33"/>
                    </a:lnTo>
                    <a:lnTo>
                      <a:pt x="380" y="47"/>
                    </a:lnTo>
                    <a:lnTo>
                      <a:pt x="393" y="61"/>
                    </a:lnTo>
                    <a:lnTo>
                      <a:pt x="406" y="77"/>
                    </a:lnTo>
                    <a:lnTo>
                      <a:pt x="418" y="96"/>
                    </a:lnTo>
                    <a:lnTo>
                      <a:pt x="429" y="114"/>
                    </a:lnTo>
                    <a:lnTo>
                      <a:pt x="440" y="134"/>
                    </a:lnTo>
                    <a:lnTo>
                      <a:pt x="485" y="220"/>
                    </a:lnTo>
                    <a:lnTo>
                      <a:pt x="529" y="310"/>
                    </a:lnTo>
                    <a:lnTo>
                      <a:pt x="540" y="330"/>
                    </a:lnTo>
                    <a:lnTo>
                      <a:pt x="552" y="351"/>
                    </a:lnTo>
                    <a:lnTo>
                      <a:pt x="564" y="371"/>
                    </a:lnTo>
                    <a:lnTo>
                      <a:pt x="577" y="390"/>
                    </a:lnTo>
                    <a:lnTo>
                      <a:pt x="591" y="407"/>
                    </a:lnTo>
                    <a:lnTo>
                      <a:pt x="605" y="423"/>
                    </a:lnTo>
                    <a:lnTo>
                      <a:pt x="619" y="438"/>
                    </a:lnTo>
                    <a:lnTo>
                      <a:pt x="636" y="451"/>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7" name="Freeform 178">
                <a:extLst>
                  <a:ext uri="{FF2B5EF4-FFF2-40B4-BE49-F238E27FC236}">
                    <a16:creationId xmlns:a16="http://schemas.microsoft.com/office/drawing/2014/main" id="{773BE787-BEC7-49F4-B0F8-D97C8709E6E4}"/>
                  </a:ext>
                </a:extLst>
              </p:cNvPr>
              <p:cNvSpPr>
                <a:spLocks/>
              </p:cNvSpPr>
              <p:nvPr/>
            </p:nvSpPr>
            <p:spPr bwMode="auto">
              <a:xfrm>
                <a:off x="3893" y="3205"/>
                <a:ext cx="10" cy="4"/>
              </a:xfrm>
              <a:custGeom>
                <a:avLst/>
                <a:gdLst>
                  <a:gd name="T0" fmla="*/ 0 w 70"/>
                  <a:gd name="T1" fmla="*/ 0 h 40"/>
                  <a:gd name="T2" fmla="*/ 0 w 70"/>
                  <a:gd name="T3" fmla="*/ 0 h 40"/>
                  <a:gd name="T4" fmla="*/ 0 w 70"/>
                  <a:gd name="T5" fmla="*/ 0 h 40"/>
                  <a:gd name="T6" fmla="*/ 0 w 70"/>
                  <a:gd name="T7" fmla="*/ 0 h 40"/>
                  <a:gd name="T8" fmla="*/ 0 w 70"/>
                  <a:gd name="T9" fmla="*/ 0 h 40"/>
                  <a:gd name="T10" fmla="*/ 0 w 70"/>
                  <a:gd name="T11" fmla="*/ 0 h 40"/>
                  <a:gd name="T12" fmla="*/ 0 w 70"/>
                  <a:gd name="T13" fmla="*/ 0 h 40"/>
                  <a:gd name="T14" fmla="*/ 0 w 70"/>
                  <a:gd name="T15" fmla="*/ 0 h 40"/>
                  <a:gd name="T16" fmla="*/ 0 w 70"/>
                  <a:gd name="T17" fmla="*/ 0 h 40"/>
                  <a:gd name="T18" fmla="*/ 0 w 70"/>
                  <a:gd name="T19" fmla="*/ 0 h 40"/>
                  <a:gd name="T20" fmla="*/ 0 w 70"/>
                  <a:gd name="T21" fmla="*/ 0 h 40"/>
                  <a:gd name="T22" fmla="*/ 0 w 70"/>
                  <a:gd name="T23" fmla="*/ 0 h 40"/>
                  <a:gd name="T24" fmla="*/ 0 w 70"/>
                  <a:gd name="T25" fmla="*/ 0 h 40"/>
                  <a:gd name="T26" fmla="*/ 0 w 70"/>
                  <a:gd name="T27" fmla="*/ 0 h 40"/>
                  <a:gd name="T28" fmla="*/ 0 w 70"/>
                  <a:gd name="T29" fmla="*/ 0 h 40"/>
                  <a:gd name="T30" fmla="*/ 0 w 70"/>
                  <a:gd name="T31" fmla="*/ 0 h 40"/>
                  <a:gd name="T32" fmla="*/ 0 w 70"/>
                  <a:gd name="T33" fmla="*/ 0 h 40"/>
                  <a:gd name="T34" fmla="*/ 0 w 70"/>
                  <a:gd name="T35" fmla="*/ 0 h 40"/>
                  <a:gd name="T36" fmla="*/ 0 w 70"/>
                  <a:gd name="T37" fmla="*/ 0 h 40"/>
                  <a:gd name="T38" fmla="*/ 0 w 70"/>
                  <a:gd name="T39" fmla="*/ 0 h 40"/>
                  <a:gd name="T40" fmla="*/ 0 w 70"/>
                  <a:gd name="T41" fmla="*/ 0 h 40"/>
                  <a:gd name="T42" fmla="*/ 0 w 70"/>
                  <a:gd name="T43" fmla="*/ 0 h 40"/>
                  <a:gd name="T44" fmla="*/ 0 w 70"/>
                  <a:gd name="T45" fmla="*/ 0 h 40"/>
                  <a:gd name="T46" fmla="*/ 0 w 70"/>
                  <a:gd name="T47" fmla="*/ 0 h 40"/>
                  <a:gd name="T48" fmla="*/ 0 w 70"/>
                  <a:gd name="T49" fmla="*/ 0 h 40"/>
                  <a:gd name="T50" fmla="*/ 0 w 70"/>
                  <a:gd name="T51" fmla="*/ 0 h 40"/>
                  <a:gd name="T52" fmla="*/ 0 w 70"/>
                  <a:gd name="T53" fmla="*/ 0 h 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70" h="40">
                    <a:moveTo>
                      <a:pt x="70" y="22"/>
                    </a:moveTo>
                    <a:lnTo>
                      <a:pt x="67" y="27"/>
                    </a:lnTo>
                    <a:lnTo>
                      <a:pt x="64" y="31"/>
                    </a:lnTo>
                    <a:lnTo>
                      <a:pt x="60" y="35"/>
                    </a:lnTo>
                    <a:lnTo>
                      <a:pt x="55" y="38"/>
                    </a:lnTo>
                    <a:lnTo>
                      <a:pt x="49" y="39"/>
                    </a:lnTo>
                    <a:lnTo>
                      <a:pt x="44" y="40"/>
                    </a:lnTo>
                    <a:lnTo>
                      <a:pt x="38" y="40"/>
                    </a:lnTo>
                    <a:lnTo>
                      <a:pt x="32" y="39"/>
                    </a:lnTo>
                    <a:lnTo>
                      <a:pt x="26" y="37"/>
                    </a:lnTo>
                    <a:lnTo>
                      <a:pt x="20" y="35"/>
                    </a:lnTo>
                    <a:lnTo>
                      <a:pt x="15" y="30"/>
                    </a:lnTo>
                    <a:lnTo>
                      <a:pt x="10" y="26"/>
                    </a:lnTo>
                    <a:lnTo>
                      <a:pt x="6" y="21"/>
                    </a:lnTo>
                    <a:lnTo>
                      <a:pt x="3" y="14"/>
                    </a:lnTo>
                    <a:lnTo>
                      <a:pt x="0" y="8"/>
                    </a:lnTo>
                    <a:lnTo>
                      <a:pt x="0" y="0"/>
                    </a:lnTo>
                    <a:lnTo>
                      <a:pt x="12" y="2"/>
                    </a:lnTo>
                    <a:lnTo>
                      <a:pt x="23" y="3"/>
                    </a:lnTo>
                    <a:lnTo>
                      <a:pt x="33" y="3"/>
                    </a:lnTo>
                    <a:lnTo>
                      <a:pt x="43" y="2"/>
                    </a:lnTo>
                    <a:lnTo>
                      <a:pt x="51" y="3"/>
                    </a:lnTo>
                    <a:lnTo>
                      <a:pt x="59" y="6"/>
                    </a:lnTo>
                    <a:lnTo>
                      <a:pt x="62" y="9"/>
                    </a:lnTo>
                    <a:lnTo>
                      <a:pt x="65" y="12"/>
                    </a:lnTo>
                    <a:lnTo>
                      <a:pt x="68" y="16"/>
                    </a:lnTo>
                    <a:lnTo>
                      <a:pt x="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8" name="Freeform 179">
                <a:extLst>
                  <a:ext uri="{FF2B5EF4-FFF2-40B4-BE49-F238E27FC236}">
                    <a16:creationId xmlns:a16="http://schemas.microsoft.com/office/drawing/2014/main" id="{F0F7410D-726C-41BF-9F74-F169CDC8172A}"/>
                  </a:ext>
                </a:extLst>
              </p:cNvPr>
              <p:cNvSpPr>
                <a:spLocks/>
              </p:cNvSpPr>
              <p:nvPr/>
            </p:nvSpPr>
            <p:spPr bwMode="auto">
              <a:xfrm>
                <a:off x="3850" y="3209"/>
                <a:ext cx="7" cy="5"/>
              </a:xfrm>
              <a:custGeom>
                <a:avLst/>
                <a:gdLst>
                  <a:gd name="T0" fmla="*/ 0 w 50"/>
                  <a:gd name="T1" fmla="*/ 0 h 57"/>
                  <a:gd name="T2" fmla="*/ 0 w 50"/>
                  <a:gd name="T3" fmla="*/ 0 h 57"/>
                  <a:gd name="T4" fmla="*/ 0 w 50"/>
                  <a:gd name="T5" fmla="*/ 0 h 57"/>
                  <a:gd name="T6" fmla="*/ 0 w 50"/>
                  <a:gd name="T7" fmla="*/ 0 h 57"/>
                  <a:gd name="T8" fmla="*/ 0 w 50"/>
                  <a:gd name="T9" fmla="*/ 0 h 57"/>
                  <a:gd name="T10" fmla="*/ 0 w 50"/>
                  <a:gd name="T11" fmla="*/ 0 h 57"/>
                  <a:gd name="T12" fmla="*/ 0 w 50"/>
                  <a:gd name="T13" fmla="*/ 0 h 57"/>
                  <a:gd name="T14" fmla="*/ 0 w 50"/>
                  <a:gd name="T15" fmla="*/ 0 h 57"/>
                  <a:gd name="T16" fmla="*/ 0 w 50"/>
                  <a:gd name="T17" fmla="*/ 0 h 57"/>
                  <a:gd name="T18" fmla="*/ 0 w 50"/>
                  <a:gd name="T19" fmla="*/ 0 h 57"/>
                  <a:gd name="T20" fmla="*/ 0 w 50"/>
                  <a:gd name="T21" fmla="*/ 0 h 57"/>
                  <a:gd name="T22" fmla="*/ 0 w 50"/>
                  <a:gd name="T23" fmla="*/ 0 h 57"/>
                  <a:gd name="T24" fmla="*/ 0 w 50"/>
                  <a:gd name="T25" fmla="*/ 0 h 57"/>
                  <a:gd name="T26" fmla="*/ 0 w 50"/>
                  <a:gd name="T27" fmla="*/ 0 h 57"/>
                  <a:gd name="T28" fmla="*/ 0 w 50"/>
                  <a:gd name="T29" fmla="*/ 0 h 57"/>
                  <a:gd name="T30" fmla="*/ 0 w 50"/>
                  <a:gd name="T31" fmla="*/ 0 h 57"/>
                  <a:gd name="T32" fmla="*/ 0 w 50"/>
                  <a:gd name="T33" fmla="*/ 0 h 57"/>
                  <a:gd name="T34" fmla="*/ 0 w 50"/>
                  <a:gd name="T35" fmla="*/ 0 h 57"/>
                  <a:gd name="T36" fmla="*/ 0 w 50"/>
                  <a:gd name="T37" fmla="*/ 0 h 57"/>
                  <a:gd name="T38" fmla="*/ 0 w 50"/>
                  <a:gd name="T39" fmla="*/ 0 h 57"/>
                  <a:gd name="T40" fmla="*/ 0 w 50"/>
                  <a:gd name="T41" fmla="*/ 0 h 57"/>
                  <a:gd name="T42" fmla="*/ 0 w 50"/>
                  <a:gd name="T43" fmla="*/ 0 h 57"/>
                  <a:gd name="T44" fmla="*/ 0 w 50"/>
                  <a:gd name="T45" fmla="*/ 0 h 57"/>
                  <a:gd name="T46" fmla="*/ 0 w 50"/>
                  <a:gd name="T47" fmla="*/ 0 h 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0" h="57">
                    <a:moveTo>
                      <a:pt x="50" y="34"/>
                    </a:moveTo>
                    <a:lnTo>
                      <a:pt x="48" y="39"/>
                    </a:lnTo>
                    <a:lnTo>
                      <a:pt x="46" y="44"/>
                    </a:lnTo>
                    <a:lnTo>
                      <a:pt x="43" y="48"/>
                    </a:lnTo>
                    <a:lnTo>
                      <a:pt x="41" y="51"/>
                    </a:lnTo>
                    <a:lnTo>
                      <a:pt x="38" y="53"/>
                    </a:lnTo>
                    <a:lnTo>
                      <a:pt x="35" y="55"/>
                    </a:lnTo>
                    <a:lnTo>
                      <a:pt x="32" y="56"/>
                    </a:lnTo>
                    <a:lnTo>
                      <a:pt x="29" y="56"/>
                    </a:lnTo>
                    <a:lnTo>
                      <a:pt x="22" y="57"/>
                    </a:lnTo>
                    <a:lnTo>
                      <a:pt x="15" y="56"/>
                    </a:lnTo>
                    <a:lnTo>
                      <a:pt x="8" y="56"/>
                    </a:lnTo>
                    <a:lnTo>
                      <a:pt x="0" y="55"/>
                    </a:lnTo>
                    <a:lnTo>
                      <a:pt x="0" y="2"/>
                    </a:lnTo>
                    <a:lnTo>
                      <a:pt x="4" y="0"/>
                    </a:lnTo>
                    <a:lnTo>
                      <a:pt x="7" y="0"/>
                    </a:lnTo>
                    <a:lnTo>
                      <a:pt x="11" y="0"/>
                    </a:lnTo>
                    <a:lnTo>
                      <a:pt x="14" y="1"/>
                    </a:lnTo>
                    <a:lnTo>
                      <a:pt x="19" y="4"/>
                    </a:lnTo>
                    <a:lnTo>
                      <a:pt x="25" y="10"/>
                    </a:lnTo>
                    <a:lnTo>
                      <a:pt x="31" y="16"/>
                    </a:lnTo>
                    <a:lnTo>
                      <a:pt x="37" y="23"/>
                    </a:lnTo>
                    <a:lnTo>
                      <a:pt x="43" y="29"/>
                    </a:lnTo>
                    <a:lnTo>
                      <a:pt x="5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9" name="Freeform 180">
                <a:extLst>
                  <a:ext uri="{FF2B5EF4-FFF2-40B4-BE49-F238E27FC236}">
                    <a16:creationId xmlns:a16="http://schemas.microsoft.com/office/drawing/2014/main" id="{6C60DFDA-0DD0-4963-BA9E-CC6178920CFD}"/>
                  </a:ext>
                </a:extLst>
              </p:cNvPr>
              <p:cNvSpPr>
                <a:spLocks/>
              </p:cNvSpPr>
              <p:nvPr/>
            </p:nvSpPr>
            <p:spPr bwMode="auto">
              <a:xfrm>
                <a:off x="4496" y="3209"/>
                <a:ext cx="32" cy="29"/>
              </a:xfrm>
              <a:custGeom>
                <a:avLst/>
                <a:gdLst>
                  <a:gd name="T0" fmla="*/ 0 w 219"/>
                  <a:gd name="T1" fmla="*/ 0 h 321"/>
                  <a:gd name="T2" fmla="*/ 0 w 219"/>
                  <a:gd name="T3" fmla="*/ 0 h 321"/>
                  <a:gd name="T4" fmla="*/ 0 w 219"/>
                  <a:gd name="T5" fmla="*/ 0 h 321"/>
                  <a:gd name="T6" fmla="*/ 0 w 219"/>
                  <a:gd name="T7" fmla="*/ 0 h 321"/>
                  <a:gd name="T8" fmla="*/ 0 w 219"/>
                  <a:gd name="T9" fmla="*/ 0 h 321"/>
                  <a:gd name="T10" fmla="*/ 0 w 219"/>
                  <a:gd name="T11" fmla="*/ 0 h 321"/>
                  <a:gd name="T12" fmla="*/ 0 w 219"/>
                  <a:gd name="T13" fmla="*/ 0 h 321"/>
                  <a:gd name="T14" fmla="*/ 0 w 219"/>
                  <a:gd name="T15" fmla="*/ 0 h 321"/>
                  <a:gd name="T16" fmla="*/ 0 w 219"/>
                  <a:gd name="T17" fmla="*/ 0 h 321"/>
                  <a:gd name="T18" fmla="*/ 0 w 219"/>
                  <a:gd name="T19" fmla="*/ 0 h 321"/>
                  <a:gd name="T20" fmla="*/ 0 w 219"/>
                  <a:gd name="T21" fmla="*/ 0 h 321"/>
                  <a:gd name="T22" fmla="*/ 0 w 219"/>
                  <a:gd name="T23" fmla="*/ 0 h 321"/>
                  <a:gd name="T24" fmla="*/ 0 w 219"/>
                  <a:gd name="T25" fmla="*/ 0 h 321"/>
                  <a:gd name="T26" fmla="*/ 0 w 219"/>
                  <a:gd name="T27" fmla="*/ 0 h 321"/>
                  <a:gd name="T28" fmla="*/ 0 w 219"/>
                  <a:gd name="T29" fmla="*/ 0 h 321"/>
                  <a:gd name="T30" fmla="*/ 0 w 219"/>
                  <a:gd name="T31" fmla="*/ 0 h 321"/>
                  <a:gd name="T32" fmla="*/ 0 w 219"/>
                  <a:gd name="T33" fmla="*/ 0 h 321"/>
                  <a:gd name="T34" fmla="*/ 0 w 219"/>
                  <a:gd name="T35" fmla="*/ 0 h 321"/>
                  <a:gd name="T36" fmla="*/ 0 w 219"/>
                  <a:gd name="T37" fmla="*/ 0 h 321"/>
                  <a:gd name="T38" fmla="*/ 0 w 219"/>
                  <a:gd name="T39" fmla="*/ 0 h 321"/>
                  <a:gd name="T40" fmla="*/ 0 w 219"/>
                  <a:gd name="T41" fmla="*/ 0 h 321"/>
                  <a:gd name="T42" fmla="*/ 0 w 219"/>
                  <a:gd name="T43" fmla="*/ 0 h 321"/>
                  <a:gd name="T44" fmla="*/ 0 w 219"/>
                  <a:gd name="T45" fmla="*/ 0 h 321"/>
                  <a:gd name="T46" fmla="*/ 0 w 219"/>
                  <a:gd name="T47" fmla="*/ 0 h 321"/>
                  <a:gd name="T48" fmla="*/ 0 w 219"/>
                  <a:gd name="T49" fmla="*/ 0 h 321"/>
                  <a:gd name="T50" fmla="*/ 0 w 219"/>
                  <a:gd name="T51" fmla="*/ 0 h 321"/>
                  <a:gd name="T52" fmla="*/ 0 w 219"/>
                  <a:gd name="T53" fmla="*/ 0 h 321"/>
                  <a:gd name="T54" fmla="*/ 0 w 219"/>
                  <a:gd name="T55" fmla="*/ 0 h 3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9" h="321">
                    <a:moveTo>
                      <a:pt x="219" y="246"/>
                    </a:moveTo>
                    <a:lnTo>
                      <a:pt x="214" y="250"/>
                    </a:lnTo>
                    <a:lnTo>
                      <a:pt x="210" y="254"/>
                    </a:lnTo>
                    <a:lnTo>
                      <a:pt x="207" y="260"/>
                    </a:lnTo>
                    <a:lnTo>
                      <a:pt x="205" y="264"/>
                    </a:lnTo>
                    <a:lnTo>
                      <a:pt x="202" y="274"/>
                    </a:lnTo>
                    <a:lnTo>
                      <a:pt x="202" y="283"/>
                    </a:lnTo>
                    <a:lnTo>
                      <a:pt x="202" y="293"/>
                    </a:lnTo>
                    <a:lnTo>
                      <a:pt x="203" y="303"/>
                    </a:lnTo>
                    <a:lnTo>
                      <a:pt x="202" y="313"/>
                    </a:lnTo>
                    <a:lnTo>
                      <a:pt x="199" y="321"/>
                    </a:lnTo>
                    <a:lnTo>
                      <a:pt x="0" y="0"/>
                    </a:lnTo>
                    <a:lnTo>
                      <a:pt x="20" y="9"/>
                    </a:lnTo>
                    <a:lnTo>
                      <a:pt x="40" y="19"/>
                    </a:lnTo>
                    <a:lnTo>
                      <a:pt x="58" y="29"/>
                    </a:lnTo>
                    <a:lnTo>
                      <a:pt x="76" y="41"/>
                    </a:lnTo>
                    <a:lnTo>
                      <a:pt x="93" y="54"/>
                    </a:lnTo>
                    <a:lnTo>
                      <a:pt x="109" y="68"/>
                    </a:lnTo>
                    <a:lnTo>
                      <a:pt x="125" y="83"/>
                    </a:lnTo>
                    <a:lnTo>
                      <a:pt x="139" y="99"/>
                    </a:lnTo>
                    <a:lnTo>
                      <a:pt x="152" y="116"/>
                    </a:lnTo>
                    <a:lnTo>
                      <a:pt x="165" y="132"/>
                    </a:lnTo>
                    <a:lnTo>
                      <a:pt x="177" y="150"/>
                    </a:lnTo>
                    <a:lnTo>
                      <a:pt x="188" y="169"/>
                    </a:lnTo>
                    <a:lnTo>
                      <a:pt x="197" y="187"/>
                    </a:lnTo>
                    <a:lnTo>
                      <a:pt x="206" y="207"/>
                    </a:lnTo>
                    <a:lnTo>
                      <a:pt x="213" y="226"/>
                    </a:lnTo>
                    <a:lnTo>
                      <a:pt x="219" y="246"/>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0" name="Freeform 181">
                <a:extLst>
                  <a:ext uri="{FF2B5EF4-FFF2-40B4-BE49-F238E27FC236}">
                    <a16:creationId xmlns:a16="http://schemas.microsoft.com/office/drawing/2014/main" id="{DE70093B-C38B-44EE-8459-2534E3337F7C}"/>
                  </a:ext>
                </a:extLst>
              </p:cNvPr>
              <p:cNvSpPr>
                <a:spLocks/>
              </p:cNvSpPr>
              <p:nvPr/>
            </p:nvSpPr>
            <p:spPr bwMode="auto">
              <a:xfrm>
                <a:off x="4260" y="3214"/>
                <a:ext cx="73" cy="58"/>
              </a:xfrm>
              <a:custGeom>
                <a:avLst/>
                <a:gdLst>
                  <a:gd name="T0" fmla="*/ 0 w 508"/>
                  <a:gd name="T1" fmla="*/ 0 h 643"/>
                  <a:gd name="T2" fmla="*/ 0 w 508"/>
                  <a:gd name="T3" fmla="*/ 0 h 643"/>
                  <a:gd name="T4" fmla="*/ 0 w 508"/>
                  <a:gd name="T5" fmla="*/ 0 h 643"/>
                  <a:gd name="T6" fmla="*/ 0 w 508"/>
                  <a:gd name="T7" fmla="*/ 0 h 643"/>
                  <a:gd name="T8" fmla="*/ 0 w 508"/>
                  <a:gd name="T9" fmla="*/ 0 h 643"/>
                  <a:gd name="T10" fmla="*/ 0 w 508"/>
                  <a:gd name="T11" fmla="*/ 0 h 643"/>
                  <a:gd name="T12" fmla="*/ 0 w 508"/>
                  <a:gd name="T13" fmla="*/ 0 h 643"/>
                  <a:gd name="T14" fmla="*/ 0 w 508"/>
                  <a:gd name="T15" fmla="*/ 0 h 643"/>
                  <a:gd name="T16" fmla="*/ 0 w 508"/>
                  <a:gd name="T17" fmla="*/ 0 h 643"/>
                  <a:gd name="T18" fmla="*/ 0 w 508"/>
                  <a:gd name="T19" fmla="*/ 0 h 643"/>
                  <a:gd name="T20" fmla="*/ 0 w 508"/>
                  <a:gd name="T21" fmla="*/ 0 h 643"/>
                  <a:gd name="T22" fmla="*/ 0 w 508"/>
                  <a:gd name="T23" fmla="*/ 0 h 643"/>
                  <a:gd name="T24" fmla="*/ 0 w 508"/>
                  <a:gd name="T25" fmla="*/ 0 h 643"/>
                  <a:gd name="T26" fmla="*/ 0 w 508"/>
                  <a:gd name="T27" fmla="*/ 0 h 643"/>
                  <a:gd name="T28" fmla="*/ 0 w 508"/>
                  <a:gd name="T29" fmla="*/ 0 h 643"/>
                  <a:gd name="T30" fmla="*/ 0 w 508"/>
                  <a:gd name="T31" fmla="*/ 0 h 643"/>
                  <a:gd name="T32" fmla="*/ 0 w 508"/>
                  <a:gd name="T33" fmla="*/ 0 h 643"/>
                  <a:gd name="T34" fmla="*/ 0 w 508"/>
                  <a:gd name="T35" fmla="*/ 0 h 643"/>
                  <a:gd name="T36" fmla="*/ 0 w 508"/>
                  <a:gd name="T37" fmla="*/ 0 h 643"/>
                  <a:gd name="T38" fmla="*/ 0 w 508"/>
                  <a:gd name="T39" fmla="*/ 0 h 643"/>
                  <a:gd name="T40" fmla="*/ 0 w 508"/>
                  <a:gd name="T41" fmla="*/ 0 h 643"/>
                  <a:gd name="T42" fmla="*/ 0 w 508"/>
                  <a:gd name="T43" fmla="*/ 0 h 643"/>
                  <a:gd name="T44" fmla="*/ 0 w 508"/>
                  <a:gd name="T45" fmla="*/ 0 h 643"/>
                  <a:gd name="T46" fmla="*/ 0 w 508"/>
                  <a:gd name="T47" fmla="*/ 0 h 643"/>
                  <a:gd name="T48" fmla="*/ 0 w 508"/>
                  <a:gd name="T49" fmla="*/ 0 h 643"/>
                  <a:gd name="T50" fmla="*/ 0 w 508"/>
                  <a:gd name="T51" fmla="*/ 0 h 643"/>
                  <a:gd name="T52" fmla="*/ 0 w 508"/>
                  <a:gd name="T53" fmla="*/ 0 h 643"/>
                  <a:gd name="T54" fmla="*/ 0 w 508"/>
                  <a:gd name="T55" fmla="*/ 0 h 643"/>
                  <a:gd name="T56" fmla="*/ 0 w 508"/>
                  <a:gd name="T57" fmla="*/ 0 h 643"/>
                  <a:gd name="T58" fmla="*/ 0 w 508"/>
                  <a:gd name="T59" fmla="*/ 0 h 643"/>
                  <a:gd name="T60" fmla="*/ 0 w 508"/>
                  <a:gd name="T61" fmla="*/ 0 h 643"/>
                  <a:gd name="T62" fmla="*/ 0 w 508"/>
                  <a:gd name="T63" fmla="*/ 0 h 643"/>
                  <a:gd name="T64" fmla="*/ 0 w 508"/>
                  <a:gd name="T65" fmla="*/ 0 h 643"/>
                  <a:gd name="T66" fmla="*/ 0 w 508"/>
                  <a:gd name="T67" fmla="*/ 0 h 643"/>
                  <a:gd name="T68" fmla="*/ 0 w 508"/>
                  <a:gd name="T69" fmla="*/ 0 h 643"/>
                  <a:gd name="T70" fmla="*/ 0 w 508"/>
                  <a:gd name="T71" fmla="*/ 0 h 643"/>
                  <a:gd name="T72" fmla="*/ 0 w 508"/>
                  <a:gd name="T73" fmla="*/ 0 h 643"/>
                  <a:gd name="T74" fmla="*/ 0 w 508"/>
                  <a:gd name="T75" fmla="*/ 0 h 643"/>
                  <a:gd name="T76" fmla="*/ 0 w 508"/>
                  <a:gd name="T77" fmla="*/ 0 h 643"/>
                  <a:gd name="T78" fmla="*/ 0 w 508"/>
                  <a:gd name="T79" fmla="*/ 0 h 643"/>
                  <a:gd name="T80" fmla="*/ 0 w 508"/>
                  <a:gd name="T81" fmla="*/ 0 h 643"/>
                  <a:gd name="T82" fmla="*/ 0 w 508"/>
                  <a:gd name="T83" fmla="*/ 0 h 6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08" h="643">
                    <a:moveTo>
                      <a:pt x="508" y="643"/>
                    </a:moveTo>
                    <a:lnTo>
                      <a:pt x="485" y="640"/>
                    </a:lnTo>
                    <a:lnTo>
                      <a:pt x="463" y="636"/>
                    </a:lnTo>
                    <a:lnTo>
                      <a:pt x="442" y="630"/>
                    </a:lnTo>
                    <a:lnTo>
                      <a:pt x="422" y="623"/>
                    </a:lnTo>
                    <a:lnTo>
                      <a:pt x="402" y="614"/>
                    </a:lnTo>
                    <a:lnTo>
                      <a:pt x="384" y="604"/>
                    </a:lnTo>
                    <a:lnTo>
                      <a:pt x="366" y="594"/>
                    </a:lnTo>
                    <a:lnTo>
                      <a:pt x="349" y="581"/>
                    </a:lnTo>
                    <a:lnTo>
                      <a:pt x="332" y="568"/>
                    </a:lnTo>
                    <a:lnTo>
                      <a:pt x="316" y="554"/>
                    </a:lnTo>
                    <a:lnTo>
                      <a:pt x="301" y="539"/>
                    </a:lnTo>
                    <a:lnTo>
                      <a:pt x="286" y="523"/>
                    </a:lnTo>
                    <a:lnTo>
                      <a:pt x="272" y="507"/>
                    </a:lnTo>
                    <a:lnTo>
                      <a:pt x="258" y="490"/>
                    </a:lnTo>
                    <a:lnTo>
                      <a:pt x="244" y="472"/>
                    </a:lnTo>
                    <a:lnTo>
                      <a:pt x="230" y="454"/>
                    </a:lnTo>
                    <a:lnTo>
                      <a:pt x="204" y="416"/>
                    </a:lnTo>
                    <a:lnTo>
                      <a:pt x="178" y="378"/>
                    </a:lnTo>
                    <a:lnTo>
                      <a:pt x="153" y="340"/>
                    </a:lnTo>
                    <a:lnTo>
                      <a:pt x="128" y="301"/>
                    </a:lnTo>
                    <a:lnTo>
                      <a:pt x="103" y="263"/>
                    </a:lnTo>
                    <a:lnTo>
                      <a:pt x="77" y="227"/>
                    </a:lnTo>
                    <a:lnTo>
                      <a:pt x="62" y="210"/>
                    </a:lnTo>
                    <a:lnTo>
                      <a:pt x="48" y="193"/>
                    </a:lnTo>
                    <a:lnTo>
                      <a:pt x="34" y="176"/>
                    </a:lnTo>
                    <a:lnTo>
                      <a:pt x="19" y="161"/>
                    </a:lnTo>
                    <a:lnTo>
                      <a:pt x="11" y="150"/>
                    </a:lnTo>
                    <a:lnTo>
                      <a:pt x="6" y="141"/>
                    </a:lnTo>
                    <a:lnTo>
                      <a:pt x="2" y="131"/>
                    </a:lnTo>
                    <a:lnTo>
                      <a:pt x="0" y="121"/>
                    </a:lnTo>
                    <a:lnTo>
                      <a:pt x="0" y="110"/>
                    </a:lnTo>
                    <a:lnTo>
                      <a:pt x="1" y="101"/>
                    </a:lnTo>
                    <a:lnTo>
                      <a:pt x="4" y="91"/>
                    </a:lnTo>
                    <a:lnTo>
                      <a:pt x="7" y="80"/>
                    </a:lnTo>
                    <a:lnTo>
                      <a:pt x="16" y="61"/>
                    </a:lnTo>
                    <a:lnTo>
                      <a:pt x="25" y="40"/>
                    </a:lnTo>
                    <a:lnTo>
                      <a:pt x="29" y="30"/>
                    </a:lnTo>
                    <a:lnTo>
                      <a:pt x="34" y="21"/>
                    </a:lnTo>
                    <a:lnTo>
                      <a:pt x="37" y="10"/>
                    </a:lnTo>
                    <a:lnTo>
                      <a:pt x="39" y="0"/>
                    </a:lnTo>
                    <a:lnTo>
                      <a:pt x="508" y="64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1" name="Freeform 182">
                <a:extLst>
                  <a:ext uri="{FF2B5EF4-FFF2-40B4-BE49-F238E27FC236}">
                    <a16:creationId xmlns:a16="http://schemas.microsoft.com/office/drawing/2014/main" id="{74DA9277-64A2-49BB-A859-897908214FBD}"/>
                  </a:ext>
                </a:extLst>
              </p:cNvPr>
              <p:cNvSpPr>
                <a:spLocks/>
              </p:cNvSpPr>
              <p:nvPr/>
            </p:nvSpPr>
            <p:spPr bwMode="auto">
              <a:xfrm>
                <a:off x="4872" y="3214"/>
                <a:ext cx="61" cy="93"/>
              </a:xfrm>
              <a:custGeom>
                <a:avLst/>
                <a:gdLst>
                  <a:gd name="T0" fmla="*/ 0 w 428"/>
                  <a:gd name="T1" fmla="*/ 0 h 1028"/>
                  <a:gd name="T2" fmla="*/ 0 w 428"/>
                  <a:gd name="T3" fmla="*/ 0 h 1028"/>
                  <a:gd name="T4" fmla="*/ 0 w 428"/>
                  <a:gd name="T5" fmla="*/ 0 h 1028"/>
                  <a:gd name="T6" fmla="*/ 0 w 428"/>
                  <a:gd name="T7" fmla="*/ 0 h 1028"/>
                  <a:gd name="T8" fmla="*/ 0 w 428"/>
                  <a:gd name="T9" fmla="*/ 0 h 1028"/>
                  <a:gd name="T10" fmla="*/ 0 w 428"/>
                  <a:gd name="T11" fmla="*/ 0 h 1028"/>
                  <a:gd name="T12" fmla="*/ 0 w 428"/>
                  <a:gd name="T13" fmla="*/ 0 h 1028"/>
                  <a:gd name="T14" fmla="*/ 0 w 428"/>
                  <a:gd name="T15" fmla="*/ 0 h 1028"/>
                  <a:gd name="T16" fmla="*/ 0 w 428"/>
                  <a:gd name="T17" fmla="*/ 0 h 1028"/>
                  <a:gd name="T18" fmla="*/ 0 w 428"/>
                  <a:gd name="T19" fmla="*/ 0 h 1028"/>
                  <a:gd name="T20" fmla="*/ 0 w 428"/>
                  <a:gd name="T21" fmla="*/ 0 h 1028"/>
                  <a:gd name="T22" fmla="*/ 0 w 428"/>
                  <a:gd name="T23" fmla="*/ 0 h 1028"/>
                  <a:gd name="T24" fmla="*/ 0 w 428"/>
                  <a:gd name="T25" fmla="*/ 0 h 1028"/>
                  <a:gd name="T26" fmla="*/ 0 w 428"/>
                  <a:gd name="T27" fmla="*/ 0 h 1028"/>
                  <a:gd name="T28" fmla="*/ 0 w 428"/>
                  <a:gd name="T29" fmla="*/ 0 h 1028"/>
                  <a:gd name="T30" fmla="*/ 0 w 428"/>
                  <a:gd name="T31" fmla="*/ 0 h 1028"/>
                  <a:gd name="T32" fmla="*/ 0 w 428"/>
                  <a:gd name="T33" fmla="*/ 0 h 1028"/>
                  <a:gd name="T34" fmla="*/ 0 w 428"/>
                  <a:gd name="T35" fmla="*/ 0 h 1028"/>
                  <a:gd name="T36" fmla="*/ 0 w 428"/>
                  <a:gd name="T37" fmla="*/ 0 h 1028"/>
                  <a:gd name="T38" fmla="*/ 0 w 428"/>
                  <a:gd name="T39" fmla="*/ 0 h 1028"/>
                  <a:gd name="T40" fmla="*/ 0 w 428"/>
                  <a:gd name="T41" fmla="*/ 0 h 1028"/>
                  <a:gd name="T42" fmla="*/ 0 w 428"/>
                  <a:gd name="T43" fmla="*/ 0 h 1028"/>
                  <a:gd name="T44" fmla="*/ 0 w 428"/>
                  <a:gd name="T45" fmla="*/ 0 h 1028"/>
                  <a:gd name="T46" fmla="*/ 0 w 428"/>
                  <a:gd name="T47" fmla="*/ 0 h 1028"/>
                  <a:gd name="T48" fmla="*/ 0 w 428"/>
                  <a:gd name="T49" fmla="*/ 0 h 1028"/>
                  <a:gd name="T50" fmla="*/ 0 w 428"/>
                  <a:gd name="T51" fmla="*/ 0 h 1028"/>
                  <a:gd name="T52" fmla="*/ 0 w 428"/>
                  <a:gd name="T53" fmla="*/ 0 h 1028"/>
                  <a:gd name="T54" fmla="*/ 0 w 428"/>
                  <a:gd name="T55" fmla="*/ 0 h 1028"/>
                  <a:gd name="T56" fmla="*/ 0 w 428"/>
                  <a:gd name="T57" fmla="*/ 0 h 1028"/>
                  <a:gd name="T58" fmla="*/ 0 w 428"/>
                  <a:gd name="T59" fmla="*/ 0 h 1028"/>
                  <a:gd name="T60" fmla="*/ 0 w 428"/>
                  <a:gd name="T61" fmla="*/ 0 h 1028"/>
                  <a:gd name="T62" fmla="*/ 0 w 428"/>
                  <a:gd name="T63" fmla="*/ 0 h 1028"/>
                  <a:gd name="T64" fmla="*/ 0 w 428"/>
                  <a:gd name="T65" fmla="*/ 0 h 1028"/>
                  <a:gd name="T66" fmla="*/ 0 w 428"/>
                  <a:gd name="T67" fmla="*/ 0 h 1028"/>
                  <a:gd name="T68" fmla="*/ 0 w 428"/>
                  <a:gd name="T69" fmla="*/ 0 h 1028"/>
                  <a:gd name="T70" fmla="*/ 0 w 428"/>
                  <a:gd name="T71" fmla="*/ 0 h 1028"/>
                  <a:gd name="T72" fmla="*/ 0 w 428"/>
                  <a:gd name="T73" fmla="*/ 0 h 1028"/>
                  <a:gd name="T74" fmla="*/ 0 w 428"/>
                  <a:gd name="T75" fmla="*/ 0 h 1028"/>
                  <a:gd name="T76" fmla="*/ 0 w 428"/>
                  <a:gd name="T77" fmla="*/ 0 h 1028"/>
                  <a:gd name="T78" fmla="*/ 0 w 428"/>
                  <a:gd name="T79" fmla="*/ 0 h 1028"/>
                  <a:gd name="T80" fmla="*/ 0 w 428"/>
                  <a:gd name="T81" fmla="*/ 0 h 1028"/>
                  <a:gd name="T82" fmla="*/ 0 w 428"/>
                  <a:gd name="T83" fmla="*/ 0 h 1028"/>
                  <a:gd name="T84" fmla="*/ 0 w 428"/>
                  <a:gd name="T85" fmla="*/ 0 h 1028"/>
                  <a:gd name="T86" fmla="*/ 0 w 428"/>
                  <a:gd name="T87" fmla="*/ 0 h 1028"/>
                  <a:gd name="T88" fmla="*/ 0 w 428"/>
                  <a:gd name="T89" fmla="*/ 0 h 1028"/>
                  <a:gd name="T90" fmla="*/ 0 w 428"/>
                  <a:gd name="T91" fmla="*/ 0 h 1028"/>
                  <a:gd name="T92" fmla="*/ 0 w 428"/>
                  <a:gd name="T93" fmla="*/ 0 h 1028"/>
                  <a:gd name="T94" fmla="*/ 0 w 428"/>
                  <a:gd name="T95" fmla="*/ 0 h 1028"/>
                  <a:gd name="T96" fmla="*/ 0 w 428"/>
                  <a:gd name="T97" fmla="*/ 0 h 102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28" h="1028">
                    <a:moveTo>
                      <a:pt x="428" y="0"/>
                    </a:moveTo>
                    <a:lnTo>
                      <a:pt x="415" y="34"/>
                    </a:lnTo>
                    <a:lnTo>
                      <a:pt x="402" y="66"/>
                    </a:lnTo>
                    <a:lnTo>
                      <a:pt x="389" y="99"/>
                    </a:lnTo>
                    <a:lnTo>
                      <a:pt x="375" y="131"/>
                    </a:lnTo>
                    <a:lnTo>
                      <a:pt x="346" y="195"/>
                    </a:lnTo>
                    <a:lnTo>
                      <a:pt x="314" y="257"/>
                    </a:lnTo>
                    <a:lnTo>
                      <a:pt x="251" y="382"/>
                    </a:lnTo>
                    <a:lnTo>
                      <a:pt x="188" y="506"/>
                    </a:lnTo>
                    <a:lnTo>
                      <a:pt x="156" y="569"/>
                    </a:lnTo>
                    <a:lnTo>
                      <a:pt x="127" y="631"/>
                    </a:lnTo>
                    <a:lnTo>
                      <a:pt x="113" y="663"/>
                    </a:lnTo>
                    <a:lnTo>
                      <a:pt x="99" y="695"/>
                    </a:lnTo>
                    <a:lnTo>
                      <a:pt x="86" y="728"/>
                    </a:lnTo>
                    <a:lnTo>
                      <a:pt x="73" y="759"/>
                    </a:lnTo>
                    <a:lnTo>
                      <a:pt x="61" y="791"/>
                    </a:lnTo>
                    <a:lnTo>
                      <a:pt x="50" y="825"/>
                    </a:lnTo>
                    <a:lnTo>
                      <a:pt x="40" y="857"/>
                    </a:lnTo>
                    <a:lnTo>
                      <a:pt x="30" y="891"/>
                    </a:lnTo>
                    <a:lnTo>
                      <a:pt x="21" y="925"/>
                    </a:lnTo>
                    <a:lnTo>
                      <a:pt x="13" y="959"/>
                    </a:lnTo>
                    <a:lnTo>
                      <a:pt x="6" y="993"/>
                    </a:lnTo>
                    <a:lnTo>
                      <a:pt x="0" y="1028"/>
                    </a:lnTo>
                    <a:lnTo>
                      <a:pt x="0" y="994"/>
                    </a:lnTo>
                    <a:lnTo>
                      <a:pt x="2" y="960"/>
                    </a:lnTo>
                    <a:lnTo>
                      <a:pt x="5" y="926"/>
                    </a:lnTo>
                    <a:lnTo>
                      <a:pt x="10" y="892"/>
                    </a:lnTo>
                    <a:lnTo>
                      <a:pt x="15" y="858"/>
                    </a:lnTo>
                    <a:lnTo>
                      <a:pt x="21" y="824"/>
                    </a:lnTo>
                    <a:lnTo>
                      <a:pt x="29" y="790"/>
                    </a:lnTo>
                    <a:lnTo>
                      <a:pt x="37" y="757"/>
                    </a:lnTo>
                    <a:lnTo>
                      <a:pt x="46" y="722"/>
                    </a:lnTo>
                    <a:lnTo>
                      <a:pt x="57" y="689"/>
                    </a:lnTo>
                    <a:lnTo>
                      <a:pt x="68" y="655"/>
                    </a:lnTo>
                    <a:lnTo>
                      <a:pt x="80" y="622"/>
                    </a:lnTo>
                    <a:lnTo>
                      <a:pt x="92" y="589"/>
                    </a:lnTo>
                    <a:lnTo>
                      <a:pt x="106" y="556"/>
                    </a:lnTo>
                    <a:lnTo>
                      <a:pt x="120" y="523"/>
                    </a:lnTo>
                    <a:lnTo>
                      <a:pt x="135" y="490"/>
                    </a:lnTo>
                    <a:lnTo>
                      <a:pt x="150" y="457"/>
                    </a:lnTo>
                    <a:lnTo>
                      <a:pt x="166" y="425"/>
                    </a:lnTo>
                    <a:lnTo>
                      <a:pt x="184" y="394"/>
                    </a:lnTo>
                    <a:lnTo>
                      <a:pt x="201" y="361"/>
                    </a:lnTo>
                    <a:lnTo>
                      <a:pt x="236" y="298"/>
                    </a:lnTo>
                    <a:lnTo>
                      <a:pt x="272" y="236"/>
                    </a:lnTo>
                    <a:lnTo>
                      <a:pt x="310" y="175"/>
                    </a:lnTo>
                    <a:lnTo>
                      <a:pt x="350" y="116"/>
                    </a:lnTo>
                    <a:lnTo>
                      <a:pt x="389" y="57"/>
                    </a:lnTo>
                    <a:lnTo>
                      <a:pt x="4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2" name="Freeform 183">
                <a:extLst>
                  <a:ext uri="{FF2B5EF4-FFF2-40B4-BE49-F238E27FC236}">
                    <a16:creationId xmlns:a16="http://schemas.microsoft.com/office/drawing/2014/main" id="{C453DCE5-298E-45E1-B6FC-3A7305A66F5F}"/>
                  </a:ext>
                </a:extLst>
              </p:cNvPr>
              <p:cNvSpPr>
                <a:spLocks/>
              </p:cNvSpPr>
              <p:nvPr/>
            </p:nvSpPr>
            <p:spPr bwMode="auto">
              <a:xfrm>
                <a:off x="4864" y="3218"/>
                <a:ext cx="35" cy="54"/>
              </a:xfrm>
              <a:custGeom>
                <a:avLst/>
                <a:gdLst>
                  <a:gd name="T0" fmla="*/ 0 w 250"/>
                  <a:gd name="T1" fmla="*/ 0 h 600"/>
                  <a:gd name="T2" fmla="*/ 0 w 250"/>
                  <a:gd name="T3" fmla="*/ 0 h 600"/>
                  <a:gd name="T4" fmla="*/ 0 w 250"/>
                  <a:gd name="T5" fmla="*/ 0 h 600"/>
                  <a:gd name="T6" fmla="*/ 0 w 250"/>
                  <a:gd name="T7" fmla="*/ 0 h 600"/>
                  <a:gd name="T8" fmla="*/ 0 w 250"/>
                  <a:gd name="T9" fmla="*/ 0 h 600"/>
                  <a:gd name="T10" fmla="*/ 0 w 250"/>
                  <a:gd name="T11" fmla="*/ 0 h 600"/>
                  <a:gd name="T12" fmla="*/ 0 w 250"/>
                  <a:gd name="T13" fmla="*/ 0 h 600"/>
                  <a:gd name="T14" fmla="*/ 0 w 250"/>
                  <a:gd name="T15" fmla="*/ 0 h 600"/>
                  <a:gd name="T16" fmla="*/ 0 w 250"/>
                  <a:gd name="T17" fmla="*/ 0 h 600"/>
                  <a:gd name="T18" fmla="*/ 0 w 250"/>
                  <a:gd name="T19" fmla="*/ 0 h 600"/>
                  <a:gd name="T20" fmla="*/ 0 w 250"/>
                  <a:gd name="T21" fmla="*/ 0 h 600"/>
                  <a:gd name="T22" fmla="*/ 0 w 250"/>
                  <a:gd name="T23" fmla="*/ 0 h 600"/>
                  <a:gd name="T24" fmla="*/ 0 w 250"/>
                  <a:gd name="T25" fmla="*/ 0 h 600"/>
                  <a:gd name="T26" fmla="*/ 0 w 250"/>
                  <a:gd name="T27" fmla="*/ 0 h 600"/>
                  <a:gd name="T28" fmla="*/ 0 w 250"/>
                  <a:gd name="T29" fmla="*/ 0 h 600"/>
                  <a:gd name="T30" fmla="*/ 0 w 250"/>
                  <a:gd name="T31" fmla="*/ 0 h 600"/>
                  <a:gd name="T32" fmla="*/ 0 w 250"/>
                  <a:gd name="T33" fmla="*/ 0 h 600"/>
                  <a:gd name="T34" fmla="*/ 0 w 250"/>
                  <a:gd name="T35" fmla="*/ 0 h 600"/>
                  <a:gd name="T36" fmla="*/ 0 w 250"/>
                  <a:gd name="T37" fmla="*/ 0 h 600"/>
                  <a:gd name="T38" fmla="*/ 0 w 250"/>
                  <a:gd name="T39" fmla="*/ 0 h 600"/>
                  <a:gd name="T40" fmla="*/ 0 w 250"/>
                  <a:gd name="T41" fmla="*/ 0 h 600"/>
                  <a:gd name="T42" fmla="*/ 0 w 250"/>
                  <a:gd name="T43" fmla="*/ 0 h 600"/>
                  <a:gd name="T44" fmla="*/ 0 w 250"/>
                  <a:gd name="T45" fmla="*/ 0 h 600"/>
                  <a:gd name="T46" fmla="*/ 0 w 250"/>
                  <a:gd name="T47" fmla="*/ 0 h 600"/>
                  <a:gd name="T48" fmla="*/ 0 w 250"/>
                  <a:gd name="T49" fmla="*/ 0 h 600"/>
                  <a:gd name="T50" fmla="*/ 0 w 250"/>
                  <a:gd name="T51" fmla="*/ 0 h 600"/>
                  <a:gd name="T52" fmla="*/ 0 w 250"/>
                  <a:gd name="T53" fmla="*/ 0 h 600"/>
                  <a:gd name="T54" fmla="*/ 0 w 250"/>
                  <a:gd name="T55" fmla="*/ 0 h 600"/>
                  <a:gd name="T56" fmla="*/ 0 w 250"/>
                  <a:gd name="T57" fmla="*/ 0 h 600"/>
                  <a:gd name="T58" fmla="*/ 0 w 250"/>
                  <a:gd name="T59" fmla="*/ 0 h 600"/>
                  <a:gd name="T60" fmla="*/ 0 w 250"/>
                  <a:gd name="T61" fmla="*/ 0 h 600"/>
                  <a:gd name="T62" fmla="*/ 0 w 250"/>
                  <a:gd name="T63" fmla="*/ 0 h 600"/>
                  <a:gd name="T64" fmla="*/ 0 w 250"/>
                  <a:gd name="T65" fmla="*/ 0 h 600"/>
                  <a:gd name="T66" fmla="*/ 0 w 250"/>
                  <a:gd name="T67" fmla="*/ 0 h 600"/>
                  <a:gd name="T68" fmla="*/ 0 w 250"/>
                  <a:gd name="T69" fmla="*/ 0 h 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0" h="600">
                    <a:moveTo>
                      <a:pt x="0" y="600"/>
                    </a:moveTo>
                    <a:lnTo>
                      <a:pt x="2" y="580"/>
                    </a:lnTo>
                    <a:lnTo>
                      <a:pt x="4" y="560"/>
                    </a:lnTo>
                    <a:lnTo>
                      <a:pt x="6" y="540"/>
                    </a:lnTo>
                    <a:lnTo>
                      <a:pt x="10" y="520"/>
                    </a:lnTo>
                    <a:lnTo>
                      <a:pt x="14" y="501"/>
                    </a:lnTo>
                    <a:lnTo>
                      <a:pt x="18" y="481"/>
                    </a:lnTo>
                    <a:lnTo>
                      <a:pt x="24" y="462"/>
                    </a:lnTo>
                    <a:lnTo>
                      <a:pt x="29" y="442"/>
                    </a:lnTo>
                    <a:lnTo>
                      <a:pt x="42" y="405"/>
                    </a:lnTo>
                    <a:lnTo>
                      <a:pt x="58" y="367"/>
                    </a:lnTo>
                    <a:lnTo>
                      <a:pt x="74" y="329"/>
                    </a:lnTo>
                    <a:lnTo>
                      <a:pt x="92" y="292"/>
                    </a:lnTo>
                    <a:lnTo>
                      <a:pt x="110" y="255"/>
                    </a:lnTo>
                    <a:lnTo>
                      <a:pt x="130" y="218"/>
                    </a:lnTo>
                    <a:lnTo>
                      <a:pt x="150" y="182"/>
                    </a:lnTo>
                    <a:lnTo>
                      <a:pt x="170" y="145"/>
                    </a:lnTo>
                    <a:lnTo>
                      <a:pt x="210" y="73"/>
                    </a:lnTo>
                    <a:lnTo>
                      <a:pt x="250" y="0"/>
                    </a:lnTo>
                    <a:lnTo>
                      <a:pt x="244" y="35"/>
                    </a:lnTo>
                    <a:lnTo>
                      <a:pt x="235" y="71"/>
                    </a:lnTo>
                    <a:lnTo>
                      <a:pt x="224" y="108"/>
                    </a:lnTo>
                    <a:lnTo>
                      <a:pt x="213" y="146"/>
                    </a:lnTo>
                    <a:lnTo>
                      <a:pt x="200" y="185"/>
                    </a:lnTo>
                    <a:lnTo>
                      <a:pt x="186" y="225"/>
                    </a:lnTo>
                    <a:lnTo>
                      <a:pt x="171" y="264"/>
                    </a:lnTo>
                    <a:lnTo>
                      <a:pt x="155" y="304"/>
                    </a:lnTo>
                    <a:lnTo>
                      <a:pt x="138" y="344"/>
                    </a:lnTo>
                    <a:lnTo>
                      <a:pt x="120" y="383"/>
                    </a:lnTo>
                    <a:lnTo>
                      <a:pt x="101" y="422"/>
                    </a:lnTo>
                    <a:lnTo>
                      <a:pt x="82" y="460"/>
                    </a:lnTo>
                    <a:lnTo>
                      <a:pt x="62" y="496"/>
                    </a:lnTo>
                    <a:lnTo>
                      <a:pt x="41" y="532"/>
                    </a:lnTo>
                    <a:lnTo>
                      <a:pt x="21" y="567"/>
                    </a:lnTo>
                    <a:lnTo>
                      <a:pt x="0" y="6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3" name="Freeform 184">
                <a:extLst>
                  <a:ext uri="{FF2B5EF4-FFF2-40B4-BE49-F238E27FC236}">
                    <a16:creationId xmlns:a16="http://schemas.microsoft.com/office/drawing/2014/main" id="{CE0A759E-9BBE-4382-A0B7-8C744D1FFA2C}"/>
                  </a:ext>
                </a:extLst>
              </p:cNvPr>
              <p:cNvSpPr>
                <a:spLocks/>
              </p:cNvSpPr>
              <p:nvPr/>
            </p:nvSpPr>
            <p:spPr bwMode="auto">
              <a:xfrm>
                <a:off x="4617" y="3219"/>
                <a:ext cx="668" cy="601"/>
              </a:xfrm>
              <a:custGeom>
                <a:avLst/>
                <a:gdLst>
                  <a:gd name="T0" fmla="*/ 0 w 4674"/>
                  <a:gd name="T1" fmla="*/ 0 h 6605"/>
                  <a:gd name="T2" fmla="*/ 0 w 4674"/>
                  <a:gd name="T3" fmla="*/ 0 h 6605"/>
                  <a:gd name="T4" fmla="*/ 0 w 4674"/>
                  <a:gd name="T5" fmla="*/ 0 h 6605"/>
                  <a:gd name="T6" fmla="*/ 0 w 4674"/>
                  <a:gd name="T7" fmla="*/ 0 h 6605"/>
                  <a:gd name="T8" fmla="*/ 0 w 4674"/>
                  <a:gd name="T9" fmla="*/ 0 h 6605"/>
                  <a:gd name="T10" fmla="*/ 0 w 4674"/>
                  <a:gd name="T11" fmla="*/ 0 h 6605"/>
                  <a:gd name="T12" fmla="*/ 0 w 4674"/>
                  <a:gd name="T13" fmla="*/ 0 h 6605"/>
                  <a:gd name="T14" fmla="*/ 0 w 4674"/>
                  <a:gd name="T15" fmla="*/ 0 h 6605"/>
                  <a:gd name="T16" fmla="*/ 0 w 4674"/>
                  <a:gd name="T17" fmla="*/ 0 h 6605"/>
                  <a:gd name="T18" fmla="*/ 0 w 4674"/>
                  <a:gd name="T19" fmla="*/ 0 h 6605"/>
                  <a:gd name="T20" fmla="*/ 0 w 4674"/>
                  <a:gd name="T21" fmla="*/ 0 h 6605"/>
                  <a:gd name="T22" fmla="*/ 0 w 4674"/>
                  <a:gd name="T23" fmla="*/ 0 h 6605"/>
                  <a:gd name="T24" fmla="*/ 0 w 4674"/>
                  <a:gd name="T25" fmla="*/ 0 h 6605"/>
                  <a:gd name="T26" fmla="*/ 0 w 4674"/>
                  <a:gd name="T27" fmla="*/ 0 h 6605"/>
                  <a:gd name="T28" fmla="*/ 0 w 4674"/>
                  <a:gd name="T29" fmla="*/ 0 h 6605"/>
                  <a:gd name="T30" fmla="*/ 0 w 4674"/>
                  <a:gd name="T31" fmla="*/ 0 h 6605"/>
                  <a:gd name="T32" fmla="*/ 0 w 4674"/>
                  <a:gd name="T33" fmla="*/ 0 h 6605"/>
                  <a:gd name="T34" fmla="*/ 0 w 4674"/>
                  <a:gd name="T35" fmla="*/ 0 h 6605"/>
                  <a:gd name="T36" fmla="*/ 0 w 4674"/>
                  <a:gd name="T37" fmla="*/ 0 h 6605"/>
                  <a:gd name="T38" fmla="*/ 0 w 4674"/>
                  <a:gd name="T39" fmla="*/ 0 h 6605"/>
                  <a:gd name="T40" fmla="*/ 0 w 4674"/>
                  <a:gd name="T41" fmla="*/ 0 h 6605"/>
                  <a:gd name="T42" fmla="*/ 0 w 4674"/>
                  <a:gd name="T43" fmla="*/ 0 h 6605"/>
                  <a:gd name="T44" fmla="*/ 0 w 4674"/>
                  <a:gd name="T45" fmla="*/ 0 h 6605"/>
                  <a:gd name="T46" fmla="*/ 0 w 4674"/>
                  <a:gd name="T47" fmla="*/ 0 h 6605"/>
                  <a:gd name="T48" fmla="*/ 0 w 4674"/>
                  <a:gd name="T49" fmla="*/ 0 h 6605"/>
                  <a:gd name="T50" fmla="*/ 0 w 4674"/>
                  <a:gd name="T51" fmla="*/ 0 h 6605"/>
                  <a:gd name="T52" fmla="*/ 0 w 4674"/>
                  <a:gd name="T53" fmla="*/ 0 h 6605"/>
                  <a:gd name="T54" fmla="*/ 0 w 4674"/>
                  <a:gd name="T55" fmla="*/ 0 h 6605"/>
                  <a:gd name="T56" fmla="*/ 0 w 4674"/>
                  <a:gd name="T57" fmla="*/ 0 h 6605"/>
                  <a:gd name="T58" fmla="*/ 0 w 4674"/>
                  <a:gd name="T59" fmla="*/ 0 h 6605"/>
                  <a:gd name="T60" fmla="*/ 0 w 4674"/>
                  <a:gd name="T61" fmla="*/ 0 h 6605"/>
                  <a:gd name="T62" fmla="*/ 0 w 4674"/>
                  <a:gd name="T63" fmla="*/ 0 h 6605"/>
                  <a:gd name="T64" fmla="*/ 0 w 4674"/>
                  <a:gd name="T65" fmla="*/ 0 h 6605"/>
                  <a:gd name="T66" fmla="*/ 0 w 4674"/>
                  <a:gd name="T67" fmla="*/ 0 h 6605"/>
                  <a:gd name="T68" fmla="*/ 0 w 4674"/>
                  <a:gd name="T69" fmla="*/ 0 h 6605"/>
                  <a:gd name="T70" fmla="*/ 0 w 4674"/>
                  <a:gd name="T71" fmla="*/ 0 h 6605"/>
                  <a:gd name="T72" fmla="*/ 0 w 4674"/>
                  <a:gd name="T73" fmla="*/ 0 h 6605"/>
                  <a:gd name="T74" fmla="*/ 0 w 4674"/>
                  <a:gd name="T75" fmla="*/ 0 h 6605"/>
                  <a:gd name="T76" fmla="*/ 0 w 4674"/>
                  <a:gd name="T77" fmla="*/ 0 h 6605"/>
                  <a:gd name="T78" fmla="*/ 0 w 4674"/>
                  <a:gd name="T79" fmla="*/ 0 h 6605"/>
                  <a:gd name="T80" fmla="*/ 0 w 4674"/>
                  <a:gd name="T81" fmla="*/ 0 h 6605"/>
                  <a:gd name="T82" fmla="*/ 0 w 4674"/>
                  <a:gd name="T83" fmla="*/ 0 h 6605"/>
                  <a:gd name="T84" fmla="*/ 0 w 4674"/>
                  <a:gd name="T85" fmla="*/ 0 h 6605"/>
                  <a:gd name="T86" fmla="*/ 0 w 4674"/>
                  <a:gd name="T87" fmla="*/ 0 h 6605"/>
                  <a:gd name="T88" fmla="*/ 0 w 4674"/>
                  <a:gd name="T89" fmla="*/ 0 h 6605"/>
                  <a:gd name="T90" fmla="*/ 0 w 4674"/>
                  <a:gd name="T91" fmla="*/ 0 h 6605"/>
                  <a:gd name="T92" fmla="*/ 0 w 4674"/>
                  <a:gd name="T93" fmla="*/ 0 h 6605"/>
                  <a:gd name="T94" fmla="*/ 0 w 4674"/>
                  <a:gd name="T95" fmla="*/ 0 h 6605"/>
                  <a:gd name="T96" fmla="*/ 0 w 4674"/>
                  <a:gd name="T97" fmla="*/ 0 h 6605"/>
                  <a:gd name="T98" fmla="*/ 0 w 4674"/>
                  <a:gd name="T99" fmla="*/ 0 h 6605"/>
                  <a:gd name="T100" fmla="*/ 0 w 4674"/>
                  <a:gd name="T101" fmla="*/ 0 h 6605"/>
                  <a:gd name="T102" fmla="*/ 0 w 4674"/>
                  <a:gd name="T103" fmla="*/ 0 h 6605"/>
                  <a:gd name="T104" fmla="*/ 0 w 4674"/>
                  <a:gd name="T105" fmla="*/ 0 h 6605"/>
                  <a:gd name="T106" fmla="*/ 0 w 4674"/>
                  <a:gd name="T107" fmla="*/ 0 h 6605"/>
                  <a:gd name="T108" fmla="*/ 0 w 4674"/>
                  <a:gd name="T109" fmla="*/ 0 h 6605"/>
                  <a:gd name="T110" fmla="*/ 0 w 4674"/>
                  <a:gd name="T111" fmla="*/ 0 h 6605"/>
                  <a:gd name="T112" fmla="*/ 0 w 4674"/>
                  <a:gd name="T113" fmla="*/ 0 h 6605"/>
                  <a:gd name="T114" fmla="*/ 0 w 4674"/>
                  <a:gd name="T115" fmla="*/ 0 h 6605"/>
                  <a:gd name="T116" fmla="*/ 0 w 4674"/>
                  <a:gd name="T117" fmla="*/ 0 h 6605"/>
                  <a:gd name="T118" fmla="*/ 0 w 4674"/>
                  <a:gd name="T119" fmla="*/ 0 h 66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674" h="6605">
                    <a:moveTo>
                      <a:pt x="3379" y="441"/>
                    </a:moveTo>
                    <a:lnTo>
                      <a:pt x="3386" y="466"/>
                    </a:lnTo>
                    <a:lnTo>
                      <a:pt x="3392" y="491"/>
                    </a:lnTo>
                    <a:lnTo>
                      <a:pt x="3397" y="515"/>
                    </a:lnTo>
                    <a:lnTo>
                      <a:pt x="3402" y="539"/>
                    </a:lnTo>
                    <a:lnTo>
                      <a:pt x="3405" y="564"/>
                    </a:lnTo>
                    <a:lnTo>
                      <a:pt x="3408" y="588"/>
                    </a:lnTo>
                    <a:lnTo>
                      <a:pt x="3411" y="613"/>
                    </a:lnTo>
                    <a:lnTo>
                      <a:pt x="3412" y="636"/>
                    </a:lnTo>
                    <a:lnTo>
                      <a:pt x="3414" y="684"/>
                    </a:lnTo>
                    <a:lnTo>
                      <a:pt x="3414" y="730"/>
                    </a:lnTo>
                    <a:lnTo>
                      <a:pt x="3412" y="777"/>
                    </a:lnTo>
                    <a:lnTo>
                      <a:pt x="3409" y="823"/>
                    </a:lnTo>
                    <a:lnTo>
                      <a:pt x="3400" y="915"/>
                    </a:lnTo>
                    <a:lnTo>
                      <a:pt x="3390" y="1007"/>
                    </a:lnTo>
                    <a:lnTo>
                      <a:pt x="3386" y="1053"/>
                    </a:lnTo>
                    <a:lnTo>
                      <a:pt x="3382" y="1098"/>
                    </a:lnTo>
                    <a:lnTo>
                      <a:pt x="3380" y="1144"/>
                    </a:lnTo>
                    <a:lnTo>
                      <a:pt x="3379" y="1190"/>
                    </a:lnTo>
                    <a:lnTo>
                      <a:pt x="3364" y="1198"/>
                    </a:lnTo>
                    <a:lnTo>
                      <a:pt x="3348" y="1206"/>
                    </a:lnTo>
                    <a:lnTo>
                      <a:pt x="3333" y="1212"/>
                    </a:lnTo>
                    <a:lnTo>
                      <a:pt x="3318" y="1218"/>
                    </a:lnTo>
                    <a:lnTo>
                      <a:pt x="3302" y="1222"/>
                    </a:lnTo>
                    <a:lnTo>
                      <a:pt x="3287" y="1225"/>
                    </a:lnTo>
                    <a:lnTo>
                      <a:pt x="3271" y="1228"/>
                    </a:lnTo>
                    <a:lnTo>
                      <a:pt x="3256" y="1230"/>
                    </a:lnTo>
                    <a:lnTo>
                      <a:pt x="3240" y="1231"/>
                    </a:lnTo>
                    <a:lnTo>
                      <a:pt x="3224" y="1231"/>
                    </a:lnTo>
                    <a:lnTo>
                      <a:pt x="3208" y="1231"/>
                    </a:lnTo>
                    <a:lnTo>
                      <a:pt x="3192" y="1231"/>
                    </a:lnTo>
                    <a:lnTo>
                      <a:pt x="3159" y="1229"/>
                    </a:lnTo>
                    <a:lnTo>
                      <a:pt x="3127" y="1224"/>
                    </a:lnTo>
                    <a:lnTo>
                      <a:pt x="3061" y="1216"/>
                    </a:lnTo>
                    <a:lnTo>
                      <a:pt x="2994" y="1208"/>
                    </a:lnTo>
                    <a:lnTo>
                      <a:pt x="2961" y="1206"/>
                    </a:lnTo>
                    <a:lnTo>
                      <a:pt x="2928" y="1205"/>
                    </a:lnTo>
                    <a:lnTo>
                      <a:pt x="2911" y="1206"/>
                    </a:lnTo>
                    <a:lnTo>
                      <a:pt x="2894" y="1207"/>
                    </a:lnTo>
                    <a:lnTo>
                      <a:pt x="2878" y="1209"/>
                    </a:lnTo>
                    <a:lnTo>
                      <a:pt x="2861" y="1211"/>
                    </a:lnTo>
                    <a:lnTo>
                      <a:pt x="2852" y="1201"/>
                    </a:lnTo>
                    <a:lnTo>
                      <a:pt x="2845" y="1189"/>
                    </a:lnTo>
                    <a:lnTo>
                      <a:pt x="2839" y="1177"/>
                    </a:lnTo>
                    <a:lnTo>
                      <a:pt x="2834" y="1164"/>
                    </a:lnTo>
                    <a:lnTo>
                      <a:pt x="2829" y="1151"/>
                    </a:lnTo>
                    <a:lnTo>
                      <a:pt x="2826" y="1137"/>
                    </a:lnTo>
                    <a:lnTo>
                      <a:pt x="2824" y="1124"/>
                    </a:lnTo>
                    <a:lnTo>
                      <a:pt x="2823" y="1110"/>
                    </a:lnTo>
                    <a:lnTo>
                      <a:pt x="2822" y="1095"/>
                    </a:lnTo>
                    <a:lnTo>
                      <a:pt x="2822" y="1081"/>
                    </a:lnTo>
                    <a:lnTo>
                      <a:pt x="2823" y="1065"/>
                    </a:lnTo>
                    <a:lnTo>
                      <a:pt x="2824" y="1050"/>
                    </a:lnTo>
                    <a:lnTo>
                      <a:pt x="2826" y="1020"/>
                    </a:lnTo>
                    <a:lnTo>
                      <a:pt x="2830" y="990"/>
                    </a:lnTo>
                    <a:lnTo>
                      <a:pt x="2835" y="958"/>
                    </a:lnTo>
                    <a:lnTo>
                      <a:pt x="2838" y="927"/>
                    </a:lnTo>
                    <a:lnTo>
                      <a:pt x="2839" y="911"/>
                    </a:lnTo>
                    <a:lnTo>
                      <a:pt x="2839" y="896"/>
                    </a:lnTo>
                    <a:lnTo>
                      <a:pt x="2839" y="881"/>
                    </a:lnTo>
                    <a:lnTo>
                      <a:pt x="2839" y="866"/>
                    </a:lnTo>
                    <a:lnTo>
                      <a:pt x="2837" y="850"/>
                    </a:lnTo>
                    <a:lnTo>
                      <a:pt x="2835" y="835"/>
                    </a:lnTo>
                    <a:lnTo>
                      <a:pt x="2832" y="820"/>
                    </a:lnTo>
                    <a:lnTo>
                      <a:pt x="2827" y="806"/>
                    </a:lnTo>
                    <a:lnTo>
                      <a:pt x="2822" y="792"/>
                    </a:lnTo>
                    <a:lnTo>
                      <a:pt x="2816" y="778"/>
                    </a:lnTo>
                    <a:lnTo>
                      <a:pt x="2809" y="764"/>
                    </a:lnTo>
                    <a:lnTo>
                      <a:pt x="2800" y="751"/>
                    </a:lnTo>
                    <a:lnTo>
                      <a:pt x="2784" y="774"/>
                    </a:lnTo>
                    <a:lnTo>
                      <a:pt x="2767" y="796"/>
                    </a:lnTo>
                    <a:lnTo>
                      <a:pt x="2751" y="820"/>
                    </a:lnTo>
                    <a:lnTo>
                      <a:pt x="2735" y="845"/>
                    </a:lnTo>
                    <a:lnTo>
                      <a:pt x="2720" y="870"/>
                    </a:lnTo>
                    <a:lnTo>
                      <a:pt x="2705" y="896"/>
                    </a:lnTo>
                    <a:lnTo>
                      <a:pt x="2690" y="922"/>
                    </a:lnTo>
                    <a:lnTo>
                      <a:pt x="2676" y="949"/>
                    </a:lnTo>
                    <a:lnTo>
                      <a:pt x="2662" y="976"/>
                    </a:lnTo>
                    <a:lnTo>
                      <a:pt x="2648" y="1004"/>
                    </a:lnTo>
                    <a:lnTo>
                      <a:pt x="2636" y="1031"/>
                    </a:lnTo>
                    <a:lnTo>
                      <a:pt x="2624" y="1060"/>
                    </a:lnTo>
                    <a:lnTo>
                      <a:pt x="2613" y="1088"/>
                    </a:lnTo>
                    <a:lnTo>
                      <a:pt x="2602" y="1117"/>
                    </a:lnTo>
                    <a:lnTo>
                      <a:pt x="2593" y="1147"/>
                    </a:lnTo>
                    <a:lnTo>
                      <a:pt x="2584" y="1176"/>
                    </a:lnTo>
                    <a:lnTo>
                      <a:pt x="2576" y="1205"/>
                    </a:lnTo>
                    <a:lnTo>
                      <a:pt x="2569" y="1234"/>
                    </a:lnTo>
                    <a:lnTo>
                      <a:pt x="2563" y="1264"/>
                    </a:lnTo>
                    <a:lnTo>
                      <a:pt x="2558" y="1294"/>
                    </a:lnTo>
                    <a:lnTo>
                      <a:pt x="2554" y="1324"/>
                    </a:lnTo>
                    <a:lnTo>
                      <a:pt x="2551" y="1353"/>
                    </a:lnTo>
                    <a:lnTo>
                      <a:pt x="2549" y="1382"/>
                    </a:lnTo>
                    <a:lnTo>
                      <a:pt x="2549" y="1412"/>
                    </a:lnTo>
                    <a:lnTo>
                      <a:pt x="2549" y="1442"/>
                    </a:lnTo>
                    <a:lnTo>
                      <a:pt x="2551" y="1471"/>
                    </a:lnTo>
                    <a:lnTo>
                      <a:pt x="2554" y="1500"/>
                    </a:lnTo>
                    <a:lnTo>
                      <a:pt x="2559" y="1528"/>
                    </a:lnTo>
                    <a:lnTo>
                      <a:pt x="2565" y="1557"/>
                    </a:lnTo>
                    <a:lnTo>
                      <a:pt x="2572" y="1584"/>
                    </a:lnTo>
                    <a:lnTo>
                      <a:pt x="2581" y="1612"/>
                    </a:lnTo>
                    <a:lnTo>
                      <a:pt x="2591" y="1639"/>
                    </a:lnTo>
                    <a:lnTo>
                      <a:pt x="2605" y="1638"/>
                    </a:lnTo>
                    <a:lnTo>
                      <a:pt x="2618" y="1634"/>
                    </a:lnTo>
                    <a:lnTo>
                      <a:pt x="2631" y="1627"/>
                    </a:lnTo>
                    <a:lnTo>
                      <a:pt x="2643" y="1621"/>
                    </a:lnTo>
                    <a:lnTo>
                      <a:pt x="2656" y="1611"/>
                    </a:lnTo>
                    <a:lnTo>
                      <a:pt x="2667" y="1602"/>
                    </a:lnTo>
                    <a:lnTo>
                      <a:pt x="2678" y="1590"/>
                    </a:lnTo>
                    <a:lnTo>
                      <a:pt x="2689" y="1578"/>
                    </a:lnTo>
                    <a:lnTo>
                      <a:pt x="2730" y="1523"/>
                    </a:lnTo>
                    <a:lnTo>
                      <a:pt x="2771" y="1464"/>
                    </a:lnTo>
                    <a:lnTo>
                      <a:pt x="2781" y="1451"/>
                    </a:lnTo>
                    <a:lnTo>
                      <a:pt x="2791" y="1438"/>
                    </a:lnTo>
                    <a:lnTo>
                      <a:pt x="2802" y="1426"/>
                    </a:lnTo>
                    <a:lnTo>
                      <a:pt x="2813" y="1416"/>
                    </a:lnTo>
                    <a:lnTo>
                      <a:pt x="2824" y="1406"/>
                    </a:lnTo>
                    <a:lnTo>
                      <a:pt x="2837" y="1397"/>
                    </a:lnTo>
                    <a:lnTo>
                      <a:pt x="2848" y="1391"/>
                    </a:lnTo>
                    <a:lnTo>
                      <a:pt x="2861" y="1385"/>
                    </a:lnTo>
                    <a:lnTo>
                      <a:pt x="2874" y="1382"/>
                    </a:lnTo>
                    <a:lnTo>
                      <a:pt x="2887" y="1381"/>
                    </a:lnTo>
                    <a:lnTo>
                      <a:pt x="2901" y="1382"/>
                    </a:lnTo>
                    <a:lnTo>
                      <a:pt x="2915" y="1385"/>
                    </a:lnTo>
                    <a:lnTo>
                      <a:pt x="2930" y="1391"/>
                    </a:lnTo>
                    <a:lnTo>
                      <a:pt x="2946" y="1399"/>
                    </a:lnTo>
                    <a:lnTo>
                      <a:pt x="2962" y="1411"/>
                    </a:lnTo>
                    <a:lnTo>
                      <a:pt x="2980" y="1425"/>
                    </a:lnTo>
                    <a:lnTo>
                      <a:pt x="3329" y="1757"/>
                    </a:lnTo>
                    <a:lnTo>
                      <a:pt x="3359" y="1750"/>
                    </a:lnTo>
                    <a:lnTo>
                      <a:pt x="3389" y="1743"/>
                    </a:lnTo>
                    <a:lnTo>
                      <a:pt x="3419" y="1738"/>
                    </a:lnTo>
                    <a:lnTo>
                      <a:pt x="3450" y="1732"/>
                    </a:lnTo>
                    <a:lnTo>
                      <a:pt x="3480" y="1728"/>
                    </a:lnTo>
                    <a:lnTo>
                      <a:pt x="3510" y="1724"/>
                    </a:lnTo>
                    <a:lnTo>
                      <a:pt x="3541" y="1722"/>
                    </a:lnTo>
                    <a:lnTo>
                      <a:pt x="3572" y="1719"/>
                    </a:lnTo>
                    <a:lnTo>
                      <a:pt x="3602" y="1718"/>
                    </a:lnTo>
                    <a:lnTo>
                      <a:pt x="3632" y="1718"/>
                    </a:lnTo>
                    <a:lnTo>
                      <a:pt x="3663" y="1719"/>
                    </a:lnTo>
                    <a:lnTo>
                      <a:pt x="3693" y="1720"/>
                    </a:lnTo>
                    <a:lnTo>
                      <a:pt x="3724" y="1723"/>
                    </a:lnTo>
                    <a:lnTo>
                      <a:pt x="3754" y="1726"/>
                    </a:lnTo>
                    <a:lnTo>
                      <a:pt x="3784" y="1730"/>
                    </a:lnTo>
                    <a:lnTo>
                      <a:pt x="3813" y="1734"/>
                    </a:lnTo>
                    <a:lnTo>
                      <a:pt x="3843" y="1741"/>
                    </a:lnTo>
                    <a:lnTo>
                      <a:pt x="3872" y="1747"/>
                    </a:lnTo>
                    <a:lnTo>
                      <a:pt x="3902" y="1754"/>
                    </a:lnTo>
                    <a:lnTo>
                      <a:pt x="3930" y="1763"/>
                    </a:lnTo>
                    <a:lnTo>
                      <a:pt x="3959" y="1772"/>
                    </a:lnTo>
                    <a:lnTo>
                      <a:pt x="3987" y="1782"/>
                    </a:lnTo>
                    <a:lnTo>
                      <a:pt x="4014" y="1793"/>
                    </a:lnTo>
                    <a:lnTo>
                      <a:pt x="4042" y="1805"/>
                    </a:lnTo>
                    <a:lnTo>
                      <a:pt x="4069" y="1817"/>
                    </a:lnTo>
                    <a:lnTo>
                      <a:pt x="4096" y="1831"/>
                    </a:lnTo>
                    <a:lnTo>
                      <a:pt x="4122" y="1845"/>
                    </a:lnTo>
                    <a:lnTo>
                      <a:pt x="4148" y="1860"/>
                    </a:lnTo>
                    <a:lnTo>
                      <a:pt x="4173" y="1876"/>
                    </a:lnTo>
                    <a:lnTo>
                      <a:pt x="4197" y="1892"/>
                    </a:lnTo>
                    <a:lnTo>
                      <a:pt x="4221" y="1911"/>
                    </a:lnTo>
                    <a:lnTo>
                      <a:pt x="4246" y="1929"/>
                    </a:lnTo>
                    <a:lnTo>
                      <a:pt x="4258" y="1946"/>
                    </a:lnTo>
                    <a:lnTo>
                      <a:pt x="4269" y="1964"/>
                    </a:lnTo>
                    <a:lnTo>
                      <a:pt x="4279" y="1982"/>
                    </a:lnTo>
                    <a:lnTo>
                      <a:pt x="4289" y="2000"/>
                    </a:lnTo>
                    <a:lnTo>
                      <a:pt x="4298" y="2019"/>
                    </a:lnTo>
                    <a:lnTo>
                      <a:pt x="4306" y="2037"/>
                    </a:lnTo>
                    <a:lnTo>
                      <a:pt x="4314" y="2057"/>
                    </a:lnTo>
                    <a:lnTo>
                      <a:pt x="4321" y="2076"/>
                    </a:lnTo>
                    <a:lnTo>
                      <a:pt x="4328" y="2095"/>
                    </a:lnTo>
                    <a:lnTo>
                      <a:pt x="4334" y="2116"/>
                    </a:lnTo>
                    <a:lnTo>
                      <a:pt x="4340" y="2135"/>
                    </a:lnTo>
                    <a:lnTo>
                      <a:pt x="4345" y="2156"/>
                    </a:lnTo>
                    <a:lnTo>
                      <a:pt x="4353" y="2197"/>
                    </a:lnTo>
                    <a:lnTo>
                      <a:pt x="4360" y="2239"/>
                    </a:lnTo>
                    <a:lnTo>
                      <a:pt x="4365" y="2281"/>
                    </a:lnTo>
                    <a:lnTo>
                      <a:pt x="4367" y="2325"/>
                    </a:lnTo>
                    <a:lnTo>
                      <a:pt x="4369" y="2368"/>
                    </a:lnTo>
                    <a:lnTo>
                      <a:pt x="4369" y="2411"/>
                    </a:lnTo>
                    <a:lnTo>
                      <a:pt x="4367" y="2454"/>
                    </a:lnTo>
                    <a:lnTo>
                      <a:pt x="4364" y="2496"/>
                    </a:lnTo>
                    <a:lnTo>
                      <a:pt x="4360" y="2540"/>
                    </a:lnTo>
                    <a:lnTo>
                      <a:pt x="4355" y="2582"/>
                    </a:lnTo>
                    <a:lnTo>
                      <a:pt x="4328" y="2610"/>
                    </a:lnTo>
                    <a:lnTo>
                      <a:pt x="4305" y="2637"/>
                    </a:lnTo>
                    <a:lnTo>
                      <a:pt x="4288" y="2664"/>
                    </a:lnTo>
                    <a:lnTo>
                      <a:pt x="4275" y="2690"/>
                    </a:lnTo>
                    <a:lnTo>
                      <a:pt x="4266" y="2716"/>
                    </a:lnTo>
                    <a:lnTo>
                      <a:pt x="4260" y="2742"/>
                    </a:lnTo>
                    <a:lnTo>
                      <a:pt x="4259" y="2767"/>
                    </a:lnTo>
                    <a:lnTo>
                      <a:pt x="4261" y="2791"/>
                    </a:lnTo>
                    <a:lnTo>
                      <a:pt x="4266" y="2816"/>
                    </a:lnTo>
                    <a:lnTo>
                      <a:pt x="4274" y="2840"/>
                    </a:lnTo>
                    <a:lnTo>
                      <a:pt x="4285" y="2864"/>
                    </a:lnTo>
                    <a:lnTo>
                      <a:pt x="4298" y="2888"/>
                    </a:lnTo>
                    <a:lnTo>
                      <a:pt x="4313" y="2911"/>
                    </a:lnTo>
                    <a:lnTo>
                      <a:pt x="4330" y="2934"/>
                    </a:lnTo>
                    <a:lnTo>
                      <a:pt x="4348" y="2958"/>
                    </a:lnTo>
                    <a:lnTo>
                      <a:pt x="4369" y="2981"/>
                    </a:lnTo>
                    <a:lnTo>
                      <a:pt x="4459" y="3074"/>
                    </a:lnTo>
                    <a:lnTo>
                      <a:pt x="4550" y="3166"/>
                    </a:lnTo>
                    <a:lnTo>
                      <a:pt x="4571" y="3190"/>
                    </a:lnTo>
                    <a:lnTo>
                      <a:pt x="4592" y="3214"/>
                    </a:lnTo>
                    <a:lnTo>
                      <a:pt x="4610" y="3238"/>
                    </a:lnTo>
                    <a:lnTo>
                      <a:pt x="4627" y="3263"/>
                    </a:lnTo>
                    <a:lnTo>
                      <a:pt x="4642" y="3288"/>
                    </a:lnTo>
                    <a:lnTo>
                      <a:pt x="4655" y="3312"/>
                    </a:lnTo>
                    <a:lnTo>
                      <a:pt x="4666" y="3338"/>
                    </a:lnTo>
                    <a:lnTo>
                      <a:pt x="4674" y="3363"/>
                    </a:lnTo>
                    <a:lnTo>
                      <a:pt x="4671" y="3463"/>
                    </a:lnTo>
                    <a:lnTo>
                      <a:pt x="4667" y="3562"/>
                    </a:lnTo>
                    <a:lnTo>
                      <a:pt x="4662" y="3660"/>
                    </a:lnTo>
                    <a:lnTo>
                      <a:pt x="4657" y="3758"/>
                    </a:lnTo>
                    <a:lnTo>
                      <a:pt x="4650" y="3856"/>
                    </a:lnTo>
                    <a:lnTo>
                      <a:pt x="4644" y="3953"/>
                    </a:lnTo>
                    <a:lnTo>
                      <a:pt x="4636" y="4049"/>
                    </a:lnTo>
                    <a:lnTo>
                      <a:pt x="4628" y="4147"/>
                    </a:lnTo>
                    <a:lnTo>
                      <a:pt x="4620" y="4243"/>
                    </a:lnTo>
                    <a:lnTo>
                      <a:pt x="4611" y="4339"/>
                    </a:lnTo>
                    <a:lnTo>
                      <a:pt x="4601" y="4435"/>
                    </a:lnTo>
                    <a:lnTo>
                      <a:pt x="4591" y="4531"/>
                    </a:lnTo>
                    <a:lnTo>
                      <a:pt x="4568" y="4723"/>
                    </a:lnTo>
                    <a:lnTo>
                      <a:pt x="4545" y="4913"/>
                    </a:lnTo>
                    <a:lnTo>
                      <a:pt x="4521" y="5104"/>
                    </a:lnTo>
                    <a:lnTo>
                      <a:pt x="4496" y="5294"/>
                    </a:lnTo>
                    <a:lnTo>
                      <a:pt x="4470" y="5486"/>
                    </a:lnTo>
                    <a:lnTo>
                      <a:pt x="4443" y="5676"/>
                    </a:lnTo>
                    <a:lnTo>
                      <a:pt x="4388" y="6060"/>
                    </a:lnTo>
                    <a:lnTo>
                      <a:pt x="4335" y="6448"/>
                    </a:lnTo>
                    <a:lnTo>
                      <a:pt x="4331" y="6457"/>
                    </a:lnTo>
                    <a:lnTo>
                      <a:pt x="4326" y="6468"/>
                    </a:lnTo>
                    <a:lnTo>
                      <a:pt x="4321" y="6478"/>
                    </a:lnTo>
                    <a:lnTo>
                      <a:pt x="4315" y="6489"/>
                    </a:lnTo>
                    <a:lnTo>
                      <a:pt x="4308" y="6498"/>
                    </a:lnTo>
                    <a:lnTo>
                      <a:pt x="4301" y="6508"/>
                    </a:lnTo>
                    <a:lnTo>
                      <a:pt x="4294" y="6518"/>
                    </a:lnTo>
                    <a:lnTo>
                      <a:pt x="4286" y="6527"/>
                    </a:lnTo>
                    <a:lnTo>
                      <a:pt x="4277" y="6534"/>
                    </a:lnTo>
                    <a:lnTo>
                      <a:pt x="4268" y="6542"/>
                    </a:lnTo>
                    <a:lnTo>
                      <a:pt x="4259" y="6548"/>
                    </a:lnTo>
                    <a:lnTo>
                      <a:pt x="4249" y="6555"/>
                    </a:lnTo>
                    <a:lnTo>
                      <a:pt x="4239" y="6559"/>
                    </a:lnTo>
                    <a:lnTo>
                      <a:pt x="4227" y="6562"/>
                    </a:lnTo>
                    <a:lnTo>
                      <a:pt x="4216" y="6564"/>
                    </a:lnTo>
                    <a:lnTo>
                      <a:pt x="4205" y="6565"/>
                    </a:lnTo>
                    <a:lnTo>
                      <a:pt x="3970" y="6574"/>
                    </a:lnTo>
                    <a:lnTo>
                      <a:pt x="3738" y="6583"/>
                    </a:lnTo>
                    <a:lnTo>
                      <a:pt x="3507" y="6589"/>
                    </a:lnTo>
                    <a:lnTo>
                      <a:pt x="3280" y="6596"/>
                    </a:lnTo>
                    <a:lnTo>
                      <a:pt x="3055" y="6600"/>
                    </a:lnTo>
                    <a:lnTo>
                      <a:pt x="2832" y="6603"/>
                    </a:lnTo>
                    <a:lnTo>
                      <a:pt x="2609" y="6604"/>
                    </a:lnTo>
                    <a:lnTo>
                      <a:pt x="2387" y="6605"/>
                    </a:lnTo>
                    <a:lnTo>
                      <a:pt x="2166" y="6604"/>
                    </a:lnTo>
                    <a:lnTo>
                      <a:pt x="1944" y="6603"/>
                    </a:lnTo>
                    <a:lnTo>
                      <a:pt x="1723" y="6600"/>
                    </a:lnTo>
                    <a:lnTo>
                      <a:pt x="1501" y="6596"/>
                    </a:lnTo>
                    <a:lnTo>
                      <a:pt x="1278" y="6589"/>
                    </a:lnTo>
                    <a:lnTo>
                      <a:pt x="1053" y="6583"/>
                    </a:lnTo>
                    <a:lnTo>
                      <a:pt x="827" y="6574"/>
                    </a:lnTo>
                    <a:lnTo>
                      <a:pt x="599" y="6565"/>
                    </a:lnTo>
                    <a:lnTo>
                      <a:pt x="538" y="6511"/>
                    </a:lnTo>
                    <a:lnTo>
                      <a:pt x="500" y="6373"/>
                    </a:lnTo>
                    <a:lnTo>
                      <a:pt x="462" y="6235"/>
                    </a:lnTo>
                    <a:lnTo>
                      <a:pt x="425" y="6095"/>
                    </a:lnTo>
                    <a:lnTo>
                      <a:pt x="388" y="5957"/>
                    </a:lnTo>
                    <a:lnTo>
                      <a:pt x="352" y="5818"/>
                    </a:lnTo>
                    <a:lnTo>
                      <a:pt x="317" y="5679"/>
                    </a:lnTo>
                    <a:lnTo>
                      <a:pt x="283" y="5539"/>
                    </a:lnTo>
                    <a:lnTo>
                      <a:pt x="250" y="5399"/>
                    </a:lnTo>
                    <a:lnTo>
                      <a:pt x="218" y="5259"/>
                    </a:lnTo>
                    <a:lnTo>
                      <a:pt x="186" y="5118"/>
                    </a:lnTo>
                    <a:lnTo>
                      <a:pt x="156" y="4978"/>
                    </a:lnTo>
                    <a:lnTo>
                      <a:pt x="127" y="4836"/>
                    </a:lnTo>
                    <a:lnTo>
                      <a:pt x="99" y="4694"/>
                    </a:lnTo>
                    <a:lnTo>
                      <a:pt x="72" y="4551"/>
                    </a:lnTo>
                    <a:lnTo>
                      <a:pt x="46" y="4407"/>
                    </a:lnTo>
                    <a:lnTo>
                      <a:pt x="20" y="4263"/>
                    </a:lnTo>
                    <a:lnTo>
                      <a:pt x="0" y="2100"/>
                    </a:lnTo>
                    <a:lnTo>
                      <a:pt x="10" y="2086"/>
                    </a:lnTo>
                    <a:lnTo>
                      <a:pt x="20" y="2073"/>
                    </a:lnTo>
                    <a:lnTo>
                      <a:pt x="31" y="2061"/>
                    </a:lnTo>
                    <a:lnTo>
                      <a:pt x="42" y="2050"/>
                    </a:lnTo>
                    <a:lnTo>
                      <a:pt x="54" y="2041"/>
                    </a:lnTo>
                    <a:lnTo>
                      <a:pt x="66" y="2033"/>
                    </a:lnTo>
                    <a:lnTo>
                      <a:pt x="78" y="2025"/>
                    </a:lnTo>
                    <a:lnTo>
                      <a:pt x="90" y="2019"/>
                    </a:lnTo>
                    <a:lnTo>
                      <a:pt x="103" y="2013"/>
                    </a:lnTo>
                    <a:lnTo>
                      <a:pt x="116" y="2008"/>
                    </a:lnTo>
                    <a:lnTo>
                      <a:pt x="129" y="2004"/>
                    </a:lnTo>
                    <a:lnTo>
                      <a:pt x="143" y="2000"/>
                    </a:lnTo>
                    <a:lnTo>
                      <a:pt x="171" y="1995"/>
                    </a:lnTo>
                    <a:lnTo>
                      <a:pt x="201" y="1992"/>
                    </a:lnTo>
                    <a:lnTo>
                      <a:pt x="259" y="1988"/>
                    </a:lnTo>
                    <a:lnTo>
                      <a:pt x="317" y="1987"/>
                    </a:lnTo>
                    <a:lnTo>
                      <a:pt x="346" y="1985"/>
                    </a:lnTo>
                    <a:lnTo>
                      <a:pt x="375" y="1983"/>
                    </a:lnTo>
                    <a:lnTo>
                      <a:pt x="389" y="1981"/>
                    </a:lnTo>
                    <a:lnTo>
                      <a:pt x="403" y="1979"/>
                    </a:lnTo>
                    <a:lnTo>
                      <a:pt x="416" y="1975"/>
                    </a:lnTo>
                    <a:lnTo>
                      <a:pt x="429" y="1971"/>
                    </a:lnTo>
                    <a:lnTo>
                      <a:pt x="432" y="1931"/>
                    </a:lnTo>
                    <a:lnTo>
                      <a:pt x="435" y="1892"/>
                    </a:lnTo>
                    <a:lnTo>
                      <a:pt x="438" y="1852"/>
                    </a:lnTo>
                    <a:lnTo>
                      <a:pt x="443" y="1813"/>
                    </a:lnTo>
                    <a:lnTo>
                      <a:pt x="449" y="1776"/>
                    </a:lnTo>
                    <a:lnTo>
                      <a:pt x="456" y="1737"/>
                    </a:lnTo>
                    <a:lnTo>
                      <a:pt x="464" y="1700"/>
                    </a:lnTo>
                    <a:lnTo>
                      <a:pt x="473" y="1662"/>
                    </a:lnTo>
                    <a:lnTo>
                      <a:pt x="483" y="1626"/>
                    </a:lnTo>
                    <a:lnTo>
                      <a:pt x="495" y="1591"/>
                    </a:lnTo>
                    <a:lnTo>
                      <a:pt x="508" y="1556"/>
                    </a:lnTo>
                    <a:lnTo>
                      <a:pt x="523" y="1522"/>
                    </a:lnTo>
                    <a:lnTo>
                      <a:pt x="539" y="1488"/>
                    </a:lnTo>
                    <a:lnTo>
                      <a:pt x="558" y="1456"/>
                    </a:lnTo>
                    <a:lnTo>
                      <a:pt x="577" y="1424"/>
                    </a:lnTo>
                    <a:lnTo>
                      <a:pt x="599" y="1394"/>
                    </a:lnTo>
                    <a:lnTo>
                      <a:pt x="623" y="1365"/>
                    </a:lnTo>
                    <a:lnTo>
                      <a:pt x="648" y="1338"/>
                    </a:lnTo>
                    <a:lnTo>
                      <a:pt x="674" y="1313"/>
                    </a:lnTo>
                    <a:lnTo>
                      <a:pt x="701" y="1291"/>
                    </a:lnTo>
                    <a:lnTo>
                      <a:pt x="730" y="1271"/>
                    </a:lnTo>
                    <a:lnTo>
                      <a:pt x="759" y="1252"/>
                    </a:lnTo>
                    <a:lnTo>
                      <a:pt x="788" y="1236"/>
                    </a:lnTo>
                    <a:lnTo>
                      <a:pt x="819" y="1221"/>
                    </a:lnTo>
                    <a:lnTo>
                      <a:pt x="850" y="1209"/>
                    </a:lnTo>
                    <a:lnTo>
                      <a:pt x="882" y="1198"/>
                    </a:lnTo>
                    <a:lnTo>
                      <a:pt x="916" y="1189"/>
                    </a:lnTo>
                    <a:lnTo>
                      <a:pt x="948" y="1181"/>
                    </a:lnTo>
                    <a:lnTo>
                      <a:pt x="982" y="1176"/>
                    </a:lnTo>
                    <a:lnTo>
                      <a:pt x="1016" y="1170"/>
                    </a:lnTo>
                    <a:lnTo>
                      <a:pt x="1050" y="1168"/>
                    </a:lnTo>
                    <a:lnTo>
                      <a:pt x="1085" y="1166"/>
                    </a:lnTo>
                    <a:lnTo>
                      <a:pt x="1119" y="1166"/>
                    </a:lnTo>
                    <a:lnTo>
                      <a:pt x="1154" y="1167"/>
                    </a:lnTo>
                    <a:lnTo>
                      <a:pt x="1188" y="1169"/>
                    </a:lnTo>
                    <a:lnTo>
                      <a:pt x="1223" y="1171"/>
                    </a:lnTo>
                    <a:lnTo>
                      <a:pt x="1258" y="1176"/>
                    </a:lnTo>
                    <a:lnTo>
                      <a:pt x="1293" y="1181"/>
                    </a:lnTo>
                    <a:lnTo>
                      <a:pt x="1327" y="1188"/>
                    </a:lnTo>
                    <a:lnTo>
                      <a:pt x="1361" y="1195"/>
                    </a:lnTo>
                    <a:lnTo>
                      <a:pt x="1394" y="1203"/>
                    </a:lnTo>
                    <a:lnTo>
                      <a:pt x="1428" y="1211"/>
                    </a:lnTo>
                    <a:lnTo>
                      <a:pt x="1461" y="1221"/>
                    </a:lnTo>
                    <a:lnTo>
                      <a:pt x="1493" y="1231"/>
                    </a:lnTo>
                    <a:lnTo>
                      <a:pt x="1524" y="1242"/>
                    </a:lnTo>
                    <a:lnTo>
                      <a:pt x="1555" y="1252"/>
                    </a:lnTo>
                    <a:lnTo>
                      <a:pt x="1585" y="1264"/>
                    </a:lnTo>
                    <a:lnTo>
                      <a:pt x="1615" y="1276"/>
                    </a:lnTo>
                    <a:lnTo>
                      <a:pt x="1630" y="1284"/>
                    </a:lnTo>
                    <a:lnTo>
                      <a:pt x="1645" y="1294"/>
                    </a:lnTo>
                    <a:lnTo>
                      <a:pt x="1659" y="1303"/>
                    </a:lnTo>
                    <a:lnTo>
                      <a:pt x="1673" y="1314"/>
                    </a:lnTo>
                    <a:lnTo>
                      <a:pt x="1702" y="1337"/>
                    </a:lnTo>
                    <a:lnTo>
                      <a:pt x="1731" y="1358"/>
                    </a:lnTo>
                    <a:lnTo>
                      <a:pt x="1745" y="1369"/>
                    </a:lnTo>
                    <a:lnTo>
                      <a:pt x="1760" y="1380"/>
                    </a:lnTo>
                    <a:lnTo>
                      <a:pt x="1774" y="1390"/>
                    </a:lnTo>
                    <a:lnTo>
                      <a:pt x="1791" y="1399"/>
                    </a:lnTo>
                    <a:lnTo>
                      <a:pt x="1806" y="1408"/>
                    </a:lnTo>
                    <a:lnTo>
                      <a:pt x="1822" y="1415"/>
                    </a:lnTo>
                    <a:lnTo>
                      <a:pt x="1838" y="1421"/>
                    </a:lnTo>
                    <a:lnTo>
                      <a:pt x="1854" y="1425"/>
                    </a:lnTo>
                    <a:lnTo>
                      <a:pt x="1862" y="1374"/>
                    </a:lnTo>
                    <a:lnTo>
                      <a:pt x="1870" y="1321"/>
                    </a:lnTo>
                    <a:lnTo>
                      <a:pt x="1879" y="1268"/>
                    </a:lnTo>
                    <a:lnTo>
                      <a:pt x="1889" y="1215"/>
                    </a:lnTo>
                    <a:lnTo>
                      <a:pt x="1900" y="1162"/>
                    </a:lnTo>
                    <a:lnTo>
                      <a:pt x="1912" y="1109"/>
                    </a:lnTo>
                    <a:lnTo>
                      <a:pt x="1924" y="1056"/>
                    </a:lnTo>
                    <a:lnTo>
                      <a:pt x="1937" y="1003"/>
                    </a:lnTo>
                    <a:lnTo>
                      <a:pt x="1951" y="951"/>
                    </a:lnTo>
                    <a:lnTo>
                      <a:pt x="1967" y="898"/>
                    </a:lnTo>
                    <a:lnTo>
                      <a:pt x="1984" y="846"/>
                    </a:lnTo>
                    <a:lnTo>
                      <a:pt x="2001" y="795"/>
                    </a:lnTo>
                    <a:lnTo>
                      <a:pt x="2019" y="745"/>
                    </a:lnTo>
                    <a:lnTo>
                      <a:pt x="2038" y="695"/>
                    </a:lnTo>
                    <a:lnTo>
                      <a:pt x="2059" y="645"/>
                    </a:lnTo>
                    <a:lnTo>
                      <a:pt x="2081" y="598"/>
                    </a:lnTo>
                    <a:lnTo>
                      <a:pt x="2103" y="550"/>
                    </a:lnTo>
                    <a:lnTo>
                      <a:pt x="2129" y="504"/>
                    </a:lnTo>
                    <a:lnTo>
                      <a:pt x="2154" y="458"/>
                    </a:lnTo>
                    <a:lnTo>
                      <a:pt x="2181" y="414"/>
                    </a:lnTo>
                    <a:lnTo>
                      <a:pt x="2209" y="371"/>
                    </a:lnTo>
                    <a:lnTo>
                      <a:pt x="2239" y="328"/>
                    </a:lnTo>
                    <a:lnTo>
                      <a:pt x="2269" y="288"/>
                    </a:lnTo>
                    <a:lnTo>
                      <a:pt x="2302" y="250"/>
                    </a:lnTo>
                    <a:lnTo>
                      <a:pt x="2337" y="213"/>
                    </a:lnTo>
                    <a:lnTo>
                      <a:pt x="2372" y="177"/>
                    </a:lnTo>
                    <a:lnTo>
                      <a:pt x="2410" y="143"/>
                    </a:lnTo>
                    <a:lnTo>
                      <a:pt x="2448" y="111"/>
                    </a:lnTo>
                    <a:lnTo>
                      <a:pt x="2490" y="81"/>
                    </a:lnTo>
                    <a:lnTo>
                      <a:pt x="2532" y="52"/>
                    </a:lnTo>
                    <a:lnTo>
                      <a:pt x="2575" y="26"/>
                    </a:lnTo>
                    <a:lnTo>
                      <a:pt x="2621" y="2"/>
                    </a:lnTo>
                    <a:lnTo>
                      <a:pt x="2651" y="0"/>
                    </a:lnTo>
                    <a:lnTo>
                      <a:pt x="2681" y="0"/>
                    </a:lnTo>
                    <a:lnTo>
                      <a:pt x="2711" y="0"/>
                    </a:lnTo>
                    <a:lnTo>
                      <a:pt x="2740" y="2"/>
                    </a:lnTo>
                    <a:lnTo>
                      <a:pt x="2769" y="5"/>
                    </a:lnTo>
                    <a:lnTo>
                      <a:pt x="2798" y="9"/>
                    </a:lnTo>
                    <a:lnTo>
                      <a:pt x="2827" y="13"/>
                    </a:lnTo>
                    <a:lnTo>
                      <a:pt x="2856" y="19"/>
                    </a:lnTo>
                    <a:lnTo>
                      <a:pt x="2884" y="26"/>
                    </a:lnTo>
                    <a:lnTo>
                      <a:pt x="2912" y="33"/>
                    </a:lnTo>
                    <a:lnTo>
                      <a:pt x="2940" y="42"/>
                    </a:lnTo>
                    <a:lnTo>
                      <a:pt x="2967" y="52"/>
                    </a:lnTo>
                    <a:lnTo>
                      <a:pt x="2993" y="63"/>
                    </a:lnTo>
                    <a:lnTo>
                      <a:pt x="3020" y="74"/>
                    </a:lnTo>
                    <a:lnTo>
                      <a:pt x="3046" y="87"/>
                    </a:lnTo>
                    <a:lnTo>
                      <a:pt x="3071" y="100"/>
                    </a:lnTo>
                    <a:lnTo>
                      <a:pt x="3096" y="116"/>
                    </a:lnTo>
                    <a:lnTo>
                      <a:pt x="3120" y="131"/>
                    </a:lnTo>
                    <a:lnTo>
                      <a:pt x="3143" y="147"/>
                    </a:lnTo>
                    <a:lnTo>
                      <a:pt x="3166" y="164"/>
                    </a:lnTo>
                    <a:lnTo>
                      <a:pt x="3189" y="183"/>
                    </a:lnTo>
                    <a:lnTo>
                      <a:pt x="3210" y="202"/>
                    </a:lnTo>
                    <a:lnTo>
                      <a:pt x="3231" y="221"/>
                    </a:lnTo>
                    <a:lnTo>
                      <a:pt x="3251" y="243"/>
                    </a:lnTo>
                    <a:lnTo>
                      <a:pt x="3270" y="265"/>
                    </a:lnTo>
                    <a:lnTo>
                      <a:pt x="3288" y="287"/>
                    </a:lnTo>
                    <a:lnTo>
                      <a:pt x="3305" y="310"/>
                    </a:lnTo>
                    <a:lnTo>
                      <a:pt x="3322" y="335"/>
                    </a:lnTo>
                    <a:lnTo>
                      <a:pt x="3337" y="360"/>
                    </a:lnTo>
                    <a:lnTo>
                      <a:pt x="3352" y="386"/>
                    </a:lnTo>
                    <a:lnTo>
                      <a:pt x="3366" y="413"/>
                    </a:lnTo>
                    <a:lnTo>
                      <a:pt x="3379" y="4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4" name="Freeform 185">
                <a:extLst>
                  <a:ext uri="{FF2B5EF4-FFF2-40B4-BE49-F238E27FC236}">
                    <a16:creationId xmlns:a16="http://schemas.microsoft.com/office/drawing/2014/main" id="{124F1A95-5F61-4EC4-AF2F-B04F5B21867E}"/>
                  </a:ext>
                </a:extLst>
              </p:cNvPr>
              <p:cNvSpPr>
                <a:spLocks/>
              </p:cNvSpPr>
              <p:nvPr/>
            </p:nvSpPr>
            <p:spPr bwMode="auto">
              <a:xfrm>
                <a:off x="3787" y="3229"/>
                <a:ext cx="11" cy="4"/>
              </a:xfrm>
              <a:custGeom>
                <a:avLst/>
                <a:gdLst>
                  <a:gd name="T0" fmla="*/ 0 w 75"/>
                  <a:gd name="T1" fmla="*/ 0 h 42"/>
                  <a:gd name="T2" fmla="*/ 0 w 75"/>
                  <a:gd name="T3" fmla="*/ 0 h 42"/>
                  <a:gd name="T4" fmla="*/ 0 w 75"/>
                  <a:gd name="T5" fmla="*/ 0 h 42"/>
                  <a:gd name="T6" fmla="*/ 0 w 75"/>
                  <a:gd name="T7" fmla="*/ 0 h 42"/>
                  <a:gd name="T8" fmla="*/ 0 w 75"/>
                  <a:gd name="T9" fmla="*/ 0 h 42"/>
                  <a:gd name="T10" fmla="*/ 0 w 75"/>
                  <a:gd name="T11" fmla="*/ 0 h 42"/>
                  <a:gd name="T12" fmla="*/ 0 w 75"/>
                  <a:gd name="T13" fmla="*/ 0 h 42"/>
                  <a:gd name="T14" fmla="*/ 0 w 75"/>
                  <a:gd name="T15" fmla="*/ 0 h 42"/>
                  <a:gd name="T16" fmla="*/ 0 w 75"/>
                  <a:gd name="T17" fmla="*/ 0 h 42"/>
                  <a:gd name="T18" fmla="*/ 0 w 75"/>
                  <a:gd name="T19" fmla="*/ 0 h 42"/>
                  <a:gd name="T20" fmla="*/ 0 w 75"/>
                  <a:gd name="T21" fmla="*/ 0 h 42"/>
                  <a:gd name="T22" fmla="*/ 0 w 75"/>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 h="42">
                    <a:moveTo>
                      <a:pt x="71" y="0"/>
                    </a:moveTo>
                    <a:lnTo>
                      <a:pt x="74" y="8"/>
                    </a:lnTo>
                    <a:lnTo>
                      <a:pt x="75" y="14"/>
                    </a:lnTo>
                    <a:lnTo>
                      <a:pt x="75" y="19"/>
                    </a:lnTo>
                    <a:lnTo>
                      <a:pt x="73" y="25"/>
                    </a:lnTo>
                    <a:lnTo>
                      <a:pt x="71" y="30"/>
                    </a:lnTo>
                    <a:lnTo>
                      <a:pt x="68" y="35"/>
                    </a:lnTo>
                    <a:lnTo>
                      <a:pt x="65" y="39"/>
                    </a:lnTo>
                    <a:lnTo>
                      <a:pt x="61" y="42"/>
                    </a:lnTo>
                    <a:lnTo>
                      <a:pt x="0" y="42"/>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5" name="Freeform 186">
                <a:extLst>
                  <a:ext uri="{FF2B5EF4-FFF2-40B4-BE49-F238E27FC236}">
                    <a16:creationId xmlns:a16="http://schemas.microsoft.com/office/drawing/2014/main" id="{C348B3A7-3E58-45A8-82AD-8CBA637C8B40}"/>
                  </a:ext>
                </a:extLst>
              </p:cNvPr>
              <p:cNvSpPr>
                <a:spLocks/>
              </p:cNvSpPr>
              <p:nvPr/>
            </p:nvSpPr>
            <p:spPr bwMode="auto">
              <a:xfrm>
                <a:off x="4245" y="3229"/>
                <a:ext cx="41" cy="28"/>
              </a:xfrm>
              <a:custGeom>
                <a:avLst/>
                <a:gdLst>
                  <a:gd name="T0" fmla="*/ 0 w 288"/>
                  <a:gd name="T1" fmla="*/ 0 h 310"/>
                  <a:gd name="T2" fmla="*/ 0 w 288"/>
                  <a:gd name="T3" fmla="*/ 0 h 310"/>
                  <a:gd name="T4" fmla="*/ 0 w 288"/>
                  <a:gd name="T5" fmla="*/ 0 h 310"/>
                  <a:gd name="T6" fmla="*/ 0 w 288"/>
                  <a:gd name="T7" fmla="*/ 0 h 310"/>
                  <a:gd name="T8" fmla="*/ 0 w 288"/>
                  <a:gd name="T9" fmla="*/ 0 h 310"/>
                  <a:gd name="T10" fmla="*/ 0 w 288"/>
                  <a:gd name="T11" fmla="*/ 0 h 310"/>
                  <a:gd name="T12" fmla="*/ 0 w 288"/>
                  <a:gd name="T13" fmla="*/ 0 h 310"/>
                  <a:gd name="T14" fmla="*/ 0 w 288"/>
                  <a:gd name="T15" fmla="*/ 0 h 310"/>
                  <a:gd name="T16" fmla="*/ 0 w 288"/>
                  <a:gd name="T17" fmla="*/ 0 h 310"/>
                  <a:gd name="T18" fmla="*/ 0 w 288"/>
                  <a:gd name="T19" fmla="*/ 0 h 310"/>
                  <a:gd name="T20" fmla="*/ 0 w 288"/>
                  <a:gd name="T21" fmla="*/ 0 h 310"/>
                  <a:gd name="T22" fmla="*/ 0 w 288"/>
                  <a:gd name="T23" fmla="*/ 0 h 310"/>
                  <a:gd name="T24" fmla="*/ 0 w 288"/>
                  <a:gd name="T25" fmla="*/ 0 h 310"/>
                  <a:gd name="T26" fmla="*/ 0 w 288"/>
                  <a:gd name="T27" fmla="*/ 0 h 310"/>
                  <a:gd name="T28" fmla="*/ 0 w 288"/>
                  <a:gd name="T29" fmla="*/ 0 h 310"/>
                  <a:gd name="T30" fmla="*/ 0 w 288"/>
                  <a:gd name="T31" fmla="*/ 0 h 310"/>
                  <a:gd name="T32" fmla="*/ 0 w 288"/>
                  <a:gd name="T33" fmla="*/ 0 h 310"/>
                  <a:gd name="T34" fmla="*/ 0 w 288"/>
                  <a:gd name="T35" fmla="*/ 0 h 310"/>
                  <a:gd name="T36" fmla="*/ 0 w 288"/>
                  <a:gd name="T37" fmla="*/ 0 h 310"/>
                  <a:gd name="T38" fmla="*/ 0 w 288"/>
                  <a:gd name="T39" fmla="*/ 0 h 310"/>
                  <a:gd name="T40" fmla="*/ 0 w 288"/>
                  <a:gd name="T41" fmla="*/ 0 h 310"/>
                  <a:gd name="T42" fmla="*/ 0 w 288"/>
                  <a:gd name="T43" fmla="*/ 0 h 310"/>
                  <a:gd name="T44" fmla="*/ 0 w 288"/>
                  <a:gd name="T45" fmla="*/ 0 h 310"/>
                  <a:gd name="T46" fmla="*/ 0 w 288"/>
                  <a:gd name="T47" fmla="*/ 0 h 310"/>
                  <a:gd name="T48" fmla="*/ 0 w 288"/>
                  <a:gd name="T49" fmla="*/ 0 h 310"/>
                  <a:gd name="T50" fmla="*/ 0 w 288"/>
                  <a:gd name="T51" fmla="*/ 0 h 310"/>
                  <a:gd name="T52" fmla="*/ 0 w 288"/>
                  <a:gd name="T53" fmla="*/ 0 h 310"/>
                  <a:gd name="T54" fmla="*/ 0 w 288"/>
                  <a:gd name="T55" fmla="*/ 0 h 310"/>
                  <a:gd name="T56" fmla="*/ 0 w 288"/>
                  <a:gd name="T57" fmla="*/ 0 h 310"/>
                  <a:gd name="T58" fmla="*/ 0 w 288"/>
                  <a:gd name="T59" fmla="*/ 0 h 3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88" h="310">
                    <a:moveTo>
                      <a:pt x="288" y="310"/>
                    </a:moveTo>
                    <a:lnTo>
                      <a:pt x="263" y="305"/>
                    </a:lnTo>
                    <a:lnTo>
                      <a:pt x="232" y="298"/>
                    </a:lnTo>
                    <a:lnTo>
                      <a:pt x="198" y="288"/>
                    </a:lnTo>
                    <a:lnTo>
                      <a:pt x="161" y="276"/>
                    </a:lnTo>
                    <a:lnTo>
                      <a:pt x="142" y="268"/>
                    </a:lnTo>
                    <a:lnTo>
                      <a:pt x="123" y="259"/>
                    </a:lnTo>
                    <a:lnTo>
                      <a:pt x="105" y="251"/>
                    </a:lnTo>
                    <a:lnTo>
                      <a:pt x="86" y="241"/>
                    </a:lnTo>
                    <a:lnTo>
                      <a:pt x="68" y="230"/>
                    </a:lnTo>
                    <a:lnTo>
                      <a:pt x="51" y="218"/>
                    </a:lnTo>
                    <a:lnTo>
                      <a:pt x="35" y="206"/>
                    </a:lnTo>
                    <a:lnTo>
                      <a:pt x="20" y="192"/>
                    </a:lnTo>
                    <a:lnTo>
                      <a:pt x="15" y="188"/>
                    </a:lnTo>
                    <a:lnTo>
                      <a:pt x="11" y="184"/>
                    </a:lnTo>
                    <a:lnTo>
                      <a:pt x="8" y="179"/>
                    </a:lnTo>
                    <a:lnTo>
                      <a:pt x="6" y="174"/>
                    </a:lnTo>
                    <a:lnTo>
                      <a:pt x="2" y="164"/>
                    </a:lnTo>
                    <a:lnTo>
                      <a:pt x="0" y="153"/>
                    </a:lnTo>
                    <a:lnTo>
                      <a:pt x="0" y="142"/>
                    </a:lnTo>
                    <a:lnTo>
                      <a:pt x="1" y="130"/>
                    </a:lnTo>
                    <a:lnTo>
                      <a:pt x="4" y="117"/>
                    </a:lnTo>
                    <a:lnTo>
                      <a:pt x="7" y="104"/>
                    </a:lnTo>
                    <a:lnTo>
                      <a:pt x="16" y="78"/>
                    </a:lnTo>
                    <a:lnTo>
                      <a:pt x="25" y="51"/>
                    </a:lnTo>
                    <a:lnTo>
                      <a:pt x="30" y="38"/>
                    </a:lnTo>
                    <a:lnTo>
                      <a:pt x="34" y="25"/>
                    </a:lnTo>
                    <a:lnTo>
                      <a:pt x="37" y="12"/>
                    </a:lnTo>
                    <a:lnTo>
                      <a:pt x="39" y="0"/>
                    </a:lnTo>
                    <a:lnTo>
                      <a:pt x="288" y="310"/>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6" name="Freeform 187">
                <a:extLst>
                  <a:ext uri="{FF2B5EF4-FFF2-40B4-BE49-F238E27FC236}">
                    <a16:creationId xmlns:a16="http://schemas.microsoft.com/office/drawing/2014/main" id="{E23FD75F-26EB-4EED-9289-CEC94B199C93}"/>
                  </a:ext>
                </a:extLst>
              </p:cNvPr>
              <p:cNvSpPr>
                <a:spLocks/>
              </p:cNvSpPr>
              <p:nvPr/>
            </p:nvSpPr>
            <p:spPr bwMode="auto">
              <a:xfrm>
                <a:off x="4340" y="3229"/>
                <a:ext cx="87" cy="72"/>
              </a:xfrm>
              <a:custGeom>
                <a:avLst/>
                <a:gdLst>
                  <a:gd name="T0" fmla="*/ 0 w 609"/>
                  <a:gd name="T1" fmla="*/ 0 h 792"/>
                  <a:gd name="T2" fmla="*/ 0 w 609"/>
                  <a:gd name="T3" fmla="*/ 0 h 792"/>
                  <a:gd name="T4" fmla="*/ 0 w 609"/>
                  <a:gd name="T5" fmla="*/ 0 h 792"/>
                  <a:gd name="T6" fmla="*/ 0 w 609"/>
                  <a:gd name="T7" fmla="*/ 0 h 792"/>
                  <a:gd name="T8" fmla="*/ 0 w 609"/>
                  <a:gd name="T9" fmla="*/ 0 h 792"/>
                  <a:gd name="T10" fmla="*/ 0 w 609"/>
                  <a:gd name="T11" fmla="*/ 0 h 792"/>
                  <a:gd name="T12" fmla="*/ 0 w 609"/>
                  <a:gd name="T13" fmla="*/ 0 h 792"/>
                  <a:gd name="T14" fmla="*/ 0 w 609"/>
                  <a:gd name="T15" fmla="*/ 0 h 792"/>
                  <a:gd name="T16" fmla="*/ 0 w 609"/>
                  <a:gd name="T17" fmla="*/ 0 h 792"/>
                  <a:gd name="T18" fmla="*/ 0 w 609"/>
                  <a:gd name="T19" fmla="*/ 0 h 792"/>
                  <a:gd name="T20" fmla="*/ 0 w 609"/>
                  <a:gd name="T21" fmla="*/ 0 h 792"/>
                  <a:gd name="T22" fmla="*/ 0 w 609"/>
                  <a:gd name="T23" fmla="*/ 0 h 792"/>
                  <a:gd name="T24" fmla="*/ 0 w 609"/>
                  <a:gd name="T25" fmla="*/ 0 h 792"/>
                  <a:gd name="T26" fmla="*/ 0 w 609"/>
                  <a:gd name="T27" fmla="*/ 0 h 792"/>
                  <a:gd name="T28" fmla="*/ 0 w 609"/>
                  <a:gd name="T29" fmla="*/ 0 h 792"/>
                  <a:gd name="T30" fmla="*/ 0 w 609"/>
                  <a:gd name="T31" fmla="*/ 0 h 792"/>
                  <a:gd name="T32" fmla="*/ 0 w 609"/>
                  <a:gd name="T33" fmla="*/ 0 h 792"/>
                  <a:gd name="T34" fmla="*/ 0 w 609"/>
                  <a:gd name="T35" fmla="*/ 0 h 792"/>
                  <a:gd name="T36" fmla="*/ 0 w 609"/>
                  <a:gd name="T37" fmla="*/ 0 h 792"/>
                  <a:gd name="T38" fmla="*/ 0 w 609"/>
                  <a:gd name="T39" fmla="*/ 0 h 792"/>
                  <a:gd name="T40" fmla="*/ 0 w 609"/>
                  <a:gd name="T41" fmla="*/ 0 h 792"/>
                  <a:gd name="T42" fmla="*/ 0 w 609"/>
                  <a:gd name="T43" fmla="*/ 0 h 792"/>
                  <a:gd name="T44" fmla="*/ 0 w 609"/>
                  <a:gd name="T45" fmla="*/ 0 h 792"/>
                  <a:gd name="T46" fmla="*/ 0 w 609"/>
                  <a:gd name="T47" fmla="*/ 0 h 792"/>
                  <a:gd name="T48" fmla="*/ 0 w 609"/>
                  <a:gd name="T49" fmla="*/ 0 h 792"/>
                  <a:gd name="T50" fmla="*/ 0 w 609"/>
                  <a:gd name="T51" fmla="*/ 0 h 792"/>
                  <a:gd name="T52" fmla="*/ 0 w 609"/>
                  <a:gd name="T53" fmla="*/ 0 h 7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9" h="792">
                    <a:moveTo>
                      <a:pt x="609" y="792"/>
                    </a:moveTo>
                    <a:lnTo>
                      <a:pt x="582" y="781"/>
                    </a:lnTo>
                    <a:lnTo>
                      <a:pt x="556" y="770"/>
                    </a:lnTo>
                    <a:lnTo>
                      <a:pt x="531" y="757"/>
                    </a:lnTo>
                    <a:lnTo>
                      <a:pt x="507" y="743"/>
                    </a:lnTo>
                    <a:lnTo>
                      <a:pt x="484" y="728"/>
                    </a:lnTo>
                    <a:lnTo>
                      <a:pt x="462" y="712"/>
                    </a:lnTo>
                    <a:lnTo>
                      <a:pt x="441" y="695"/>
                    </a:lnTo>
                    <a:lnTo>
                      <a:pt x="420" y="678"/>
                    </a:lnTo>
                    <a:lnTo>
                      <a:pt x="400" y="659"/>
                    </a:lnTo>
                    <a:lnTo>
                      <a:pt x="379" y="641"/>
                    </a:lnTo>
                    <a:lnTo>
                      <a:pt x="360" y="620"/>
                    </a:lnTo>
                    <a:lnTo>
                      <a:pt x="342" y="601"/>
                    </a:lnTo>
                    <a:lnTo>
                      <a:pt x="323" y="579"/>
                    </a:lnTo>
                    <a:lnTo>
                      <a:pt x="306" y="558"/>
                    </a:lnTo>
                    <a:lnTo>
                      <a:pt x="288" y="536"/>
                    </a:lnTo>
                    <a:lnTo>
                      <a:pt x="271" y="513"/>
                    </a:lnTo>
                    <a:lnTo>
                      <a:pt x="238" y="468"/>
                    </a:lnTo>
                    <a:lnTo>
                      <a:pt x="204" y="420"/>
                    </a:lnTo>
                    <a:lnTo>
                      <a:pt x="172" y="373"/>
                    </a:lnTo>
                    <a:lnTo>
                      <a:pt x="139" y="325"/>
                    </a:lnTo>
                    <a:lnTo>
                      <a:pt x="106" y="278"/>
                    </a:lnTo>
                    <a:lnTo>
                      <a:pt x="73" y="230"/>
                    </a:lnTo>
                    <a:lnTo>
                      <a:pt x="38" y="184"/>
                    </a:lnTo>
                    <a:lnTo>
                      <a:pt x="0" y="138"/>
                    </a:lnTo>
                    <a:lnTo>
                      <a:pt x="91" y="0"/>
                    </a:lnTo>
                    <a:lnTo>
                      <a:pt x="609" y="792"/>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7" name="Freeform 188">
                <a:extLst>
                  <a:ext uri="{FF2B5EF4-FFF2-40B4-BE49-F238E27FC236}">
                    <a16:creationId xmlns:a16="http://schemas.microsoft.com/office/drawing/2014/main" id="{6FB22AA3-2A50-4F78-9945-E883482AB5E4}"/>
                  </a:ext>
                </a:extLst>
              </p:cNvPr>
              <p:cNvSpPr>
                <a:spLocks/>
              </p:cNvSpPr>
              <p:nvPr/>
            </p:nvSpPr>
            <p:spPr bwMode="auto">
              <a:xfrm>
                <a:off x="4414" y="3229"/>
                <a:ext cx="26" cy="32"/>
              </a:xfrm>
              <a:custGeom>
                <a:avLst/>
                <a:gdLst>
                  <a:gd name="T0" fmla="*/ 0 w 185"/>
                  <a:gd name="T1" fmla="*/ 0 h 353"/>
                  <a:gd name="T2" fmla="*/ 0 w 185"/>
                  <a:gd name="T3" fmla="*/ 0 h 353"/>
                  <a:gd name="T4" fmla="*/ 0 w 185"/>
                  <a:gd name="T5" fmla="*/ 0 h 353"/>
                  <a:gd name="T6" fmla="*/ 0 w 185"/>
                  <a:gd name="T7" fmla="*/ 0 h 353"/>
                  <a:gd name="T8" fmla="*/ 0 w 185"/>
                  <a:gd name="T9" fmla="*/ 0 h 353"/>
                  <a:gd name="T10" fmla="*/ 0 w 185"/>
                  <a:gd name="T11" fmla="*/ 0 h 353"/>
                  <a:gd name="T12" fmla="*/ 0 w 185"/>
                  <a:gd name="T13" fmla="*/ 0 h 353"/>
                  <a:gd name="T14" fmla="*/ 0 w 185"/>
                  <a:gd name="T15" fmla="*/ 0 h 353"/>
                  <a:gd name="T16" fmla="*/ 0 w 185"/>
                  <a:gd name="T17" fmla="*/ 0 h 353"/>
                  <a:gd name="T18" fmla="*/ 0 w 185"/>
                  <a:gd name="T19" fmla="*/ 0 h 353"/>
                  <a:gd name="T20" fmla="*/ 0 w 185"/>
                  <a:gd name="T21" fmla="*/ 0 h 353"/>
                  <a:gd name="T22" fmla="*/ 0 w 185"/>
                  <a:gd name="T23" fmla="*/ 0 h 353"/>
                  <a:gd name="T24" fmla="*/ 0 w 185"/>
                  <a:gd name="T25" fmla="*/ 0 h 353"/>
                  <a:gd name="T26" fmla="*/ 0 w 185"/>
                  <a:gd name="T27" fmla="*/ 0 h 353"/>
                  <a:gd name="T28" fmla="*/ 0 w 185"/>
                  <a:gd name="T29" fmla="*/ 0 h 353"/>
                  <a:gd name="T30" fmla="*/ 0 w 185"/>
                  <a:gd name="T31" fmla="*/ 0 h 353"/>
                  <a:gd name="T32" fmla="*/ 0 w 185"/>
                  <a:gd name="T33" fmla="*/ 0 h 353"/>
                  <a:gd name="T34" fmla="*/ 0 w 185"/>
                  <a:gd name="T35" fmla="*/ 0 h 353"/>
                  <a:gd name="T36" fmla="*/ 0 w 185"/>
                  <a:gd name="T37" fmla="*/ 0 h 353"/>
                  <a:gd name="T38" fmla="*/ 0 w 185"/>
                  <a:gd name="T39" fmla="*/ 0 h 353"/>
                  <a:gd name="T40" fmla="*/ 0 w 185"/>
                  <a:gd name="T41" fmla="*/ 0 h 353"/>
                  <a:gd name="T42" fmla="*/ 0 w 185"/>
                  <a:gd name="T43" fmla="*/ 0 h 353"/>
                  <a:gd name="T44" fmla="*/ 0 w 185"/>
                  <a:gd name="T45" fmla="*/ 0 h 353"/>
                  <a:gd name="T46" fmla="*/ 0 w 185"/>
                  <a:gd name="T47" fmla="*/ 0 h 353"/>
                  <a:gd name="T48" fmla="*/ 0 w 185"/>
                  <a:gd name="T49" fmla="*/ 0 h 353"/>
                  <a:gd name="T50" fmla="*/ 0 w 185"/>
                  <a:gd name="T51" fmla="*/ 0 h 353"/>
                  <a:gd name="T52" fmla="*/ 0 w 185"/>
                  <a:gd name="T53" fmla="*/ 0 h 353"/>
                  <a:gd name="T54" fmla="*/ 0 w 185"/>
                  <a:gd name="T55" fmla="*/ 0 h 353"/>
                  <a:gd name="T56" fmla="*/ 0 w 185"/>
                  <a:gd name="T57" fmla="*/ 0 h 353"/>
                  <a:gd name="T58" fmla="*/ 0 w 185"/>
                  <a:gd name="T59" fmla="*/ 0 h 353"/>
                  <a:gd name="T60" fmla="*/ 0 w 185"/>
                  <a:gd name="T61" fmla="*/ 0 h 353"/>
                  <a:gd name="T62" fmla="*/ 0 w 185"/>
                  <a:gd name="T63" fmla="*/ 0 h 353"/>
                  <a:gd name="T64" fmla="*/ 0 w 185"/>
                  <a:gd name="T65" fmla="*/ 0 h 353"/>
                  <a:gd name="T66" fmla="*/ 0 w 185"/>
                  <a:gd name="T67" fmla="*/ 0 h 353"/>
                  <a:gd name="T68" fmla="*/ 0 w 185"/>
                  <a:gd name="T69" fmla="*/ 0 h 353"/>
                  <a:gd name="T70" fmla="*/ 0 w 185"/>
                  <a:gd name="T71" fmla="*/ 0 h 353"/>
                  <a:gd name="T72" fmla="*/ 0 w 185"/>
                  <a:gd name="T73" fmla="*/ 0 h 353"/>
                  <a:gd name="T74" fmla="*/ 0 w 185"/>
                  <a:gd name="T75" fmla="*/ 0 h 353"/>
                  <a:gd name="T76" fmla="*/ 0 w 185"/>
                  <a:gd name="T77" fmla="*/ 0 h 353"/>
                  <a:gd name="T78" fmla="*/ 0 w 185"/>
                  <a:gd name="T79" fmla="*/ 0 h 353"/>
                  <a:gd name="T80" fmla="*/ 0 w 185"/>
                  <a:gd name="T81" fmla="*/ 0 h 353"/>
                  <a:gd name="T82" fmla="*/ 0 w 185"/>
                  <a:gd name="T83" fmla="*/ 0 h 353"/>
                  <a:gd name="T84" fmla="*/ 0 w 185"/>
                  <a:gd name="T85" fmla="*/ 0 h 353"/>
                  <a:gd name="T86" fmla="*/ 0 w 185"/>
                  <a:gd name="T87" fmla="*/ 0 h 353"/>
                  <a:gd name="T88" fmla="*/ 0 w 185"/>
                  <a:gd name="T89" fmla="*/ 0 h 353"/>
                  <a:gd name="T90" fmla="*/ 0 w 185"/>
                  <a:gd name="T91" fmla="*/ 0 h 353"/>
                  <a:gd name="T92" fmla="*/ 0 w 185"/>
                  <a:gd name="T93" fmla="*/ 0 h 353"/>
                  <a:gd name="T94" fmla="*/ 0 w 185"/>
                  <a:gd name="T95" fmla="*/ 0 h 353"/>
                  <a:gd name="T96" fmla="*/ 0 w 185"/>
                  <a:gd name="T97" fmla="*/ 0 h 353"/>
                  <a:gd name="T98" fmla="*/ 0 w 185"/>
                  <a:gd name="T99" fmla="*/ 0 h 353"/>
                  <a:gd name="T100" fmla="*/ 0 w 185"/>
                  <a:gd name="T101" fmla="*/ 0 h 353"/>
                  <a:gd name="T102" fmla="*/ 0 w 185"/>
                  <a:gd name="T103" fmla="*/ 0 h 35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5" h="353">
                    <a:moveTo>
                      <a:pt x="128" y="310"/>
                    </a:moveTo>
                    <a:lnTo>
                      <a:pt x="89" y="353"/>
                    </a:lnTo>
                    <a:lnTo>
                      <a:pt x="73" y="333"/>
                    </a:lnTo>
                    <a:lnTo>
                      <a:pt x="58" y="312"/>
                    </a:lnTo>
                    <a:lnTo>
                      <a:pt x="44" y="291"/>
                    </a:lnTo>
                    <a:lnTo>
                      <a:pt x="32" y="269"/>
                    </a:lnTo>
                    <a:lnTo>
                      <a:pt x="21" y="248"/>
                    </a:lnTo>
                    <a:lnTo>
                      <a:pt x="13" y="225"/>
                    </a:lnTo>
                    <a:lnTo>
                      <a:pt x="10" y="214"/>
                    </a:lnTo>
                    <a:lnTo>
                      <a:pt x="7" y="203"/>
                    </a:lnTo>
                    <a:lnTo>
                      <a:pt x="4" y="191"/>
                    </a:lnTo>
                    <a:lnTo>
                      <a:pt x="2" y="181"/>
                    </a:lnTo>
                    <a:lnTo>
                      <a:pt x="1" y="169"/>
                    </a:lnTo>
                    <a:lnTo>
                      <a:pt x="0" y="158"/>
                    </a:lnTo>
                    <a:lnTo>
                      <a:pt x="0" y="146"/>
                    </a:lnTo>
                    <a:lnTo>
                      <a:pt x="0" y="135"/>
                    </a:lnTo>
                    <a:lnTo>
                      <a:pt x="1" y="123"/>
                    </a:lnTo>
                    <a:lnTo>
                      <a:pt x="3" y="112"/>
                    </a:lnTo>
                    <a:lnTo>
                      <a:pt x="5" y="101"/>
                    </a:lnTo>
                    <a:lnTo>
                      <a:pt x="8" y="90"/>
                    </a:lnTo>
                    <a:lnTo>
                      <a:pt x="12" y="78"/>
                    </a:lnTo>
                    <a:lnTo>
                      <a:pt x="16" y="67"/>
                    </a:lnTo>
                    <a:lnTo>
                      <a:pt x="21" y="55"/>
                    </a:lnTo>
                    <a:lnTo>
                      <a:pt x="27" y="44"/>
                    </a:lnTo>
                    <a:lnTo>
                      <a:pt x="34" y="34"/>
                    </a:lnTo>
                    <a:lnTo>
                      <a:pt x="42" y="22"/>
                    </a:lnTo>
                    <a:lnTo>
                      <a:pt x="50" y="11"/>
                    </a:lnTo>
                    <a:lnTo>
                      <a:pt x="59" y="0"/>
                    </a:lnTo>
                    <a:lnTo>
                      <a:pt x="74" y="13"/>
                    </a:lnTo>
                    <a:lnTo>
                      <a:pt x="90" y="27"/>
                    </a:lnTo>
                    <a:lnTo>
                      <a:pt x="106" y="44"/>
                    </a:lnTo>
                    <a:lnTo>
                      <a:pt x="121" y="62"/>
                    </a:lnTo>
                    <a:lnTo>
                      <a:pt x="136" y="81"/>
                    </a:lnTo>
                    <a:lnTo>
                      <a:pt x="150" y="101"/>
                    </a:lnTo>
                    <a:lnTo>
                      <a:pt x="162" y="121"/>
                    </a:lnTo>
                    <a:lnTo>
                      <a:pt x="172" y="143"/>
                    </a:lnTo>
                    <a:lnTo>
                      <a:pt x="176" y="153"/>
                    </a:lnTo>
                    <a:lnTo>
                      <a:pt x="179" y="164"/>
                    </a:lnTo>
                    <a:lnTo>
                      <a:pt x="182" y="175"/>
                    </a:lnTo>
                    <a:lnTo>
                      <a:pt x="184" y="187"/>
                    </a:lnTo>
                    <a:lnTo>
                      <a:pt x="185" y="198"/>
                    </a:lnTo>
                    <a:lnTo>
                      <a:pt x="185" y="209"/>
                    </a:lnTo>
                    <a:lnTo>
                      <a:pt x="185" y="219"/>
                    </a:lnTo>
                    <a:lnTo>
                      <a:pt x="183" y="230"/>
                    </a:lnTo>
                    <a:lnTo>
                      <a:pt x="180" y="241"/>
                    </a:lnTo>
                    <a:lnTo>
                      <a:pt x="177" y="251"/>
                    </a:lnTo>
                    <a:lnTo>
                      <a:pt x="172" y="262"/>
                    </a:lnTo>
                    <a:lnTo>
                      <a:pt x="166" y="271"/>
                    </a:lnTo>
                    <a:lnTo>
                      <a:pt x="158" y="282"/>
                    </a:lnTo>
                    <a:lnTo>
                      <a:pt x="150" y="292"/>
                    </a:lnTo>
                    <a:lnTo>
                      <a:pt x="140" y="300"/>
                    </a:lnTo>
                    <a:lnTo>
                      <a:pt x="128" y="310"/>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8" name="Freeform 189">
                <a:extLst>
                  <a:ext uri="{FF2B5EF4-FFF2-40B4-BE49-F238E27FC236}">
                    <a16:creationId xmlns:a16="http://schemas.microsoft.com/office/drawing/2014/main" id="{9658064B-9502-4BCC-9DD4-22B59B5F195C}"/>
                  </a:ext>
                </a:extLst>
              </p:cNvPr>
              <p:cNvSpPr>
                <a:spLocks/>
              </p:cNvSpPr>
              <p:nvPr/>
            </p:nvSpPr>
            <p:spPr bwMode="auto">
              <a:xfrm>
                <a:off x="4906" y="3231"/>
                <a:ext cx="184" cy="183"/>
              </a:xfrm>
              <a:custGeom>
                <a:avLst/>
                <a:gdLst>
                  <a:gd name="T0" fmla="*/ 0 w 1287"/>
                  <a:gd name="T1" fmla="*/ 0 h 2016"/>
                  <a:gd name="T2" fmla="*/ 0 w 1287"/>
                  <a:gd name="T3" fmla="*/ 0 h 2016"/>
                  <a:gd name="T4" fmla="*/ 0 w 1287"/>
                  <a:gd name="T5" fmla="*/ 0 h 2016"/>
                  <a:gd name="T6" fmla="*/ 0 w 1287"/>
                  <a:gd name="T7" fmla="*/ 0 h 2016"/>
                  <a:gd name="T8" fmla="*/ 0 w 1287"/>
                  <a:gd name="T9" fmla="*/ 0 h 2016"/>
                  <a:gd name="T10" fmla="*/ 0 w 1287"/>
                  <a:gd name="T11" fmla="*/ 0 h 2016"/>
                  <a:gd name="T12" fmla="*/ 0 w 1287"/>
                  <a:gd name="T13" fmla="*/ 0 h 2016"/>
                  <a:gd name="T14" fmla="*/ 0 w 1287"/>
                  <a:gd name="T15" fmla="*/ 0 h 2016"/>
                  <a:gd name="T16" fmla="*/ 0 w 1287"/>
                  <a:gd name="T17" fmla="*/ 0 h 2016"/>
                  <a:gd name="T18" fmla="*/ 0 w 1287"/>
                  <a:gd name="T19" fmla="*/ 0 h 2016"/>
                  <a:gd name="T20" fmla="*/ 0 w 1287"/>
                  <a:gd name="T21" fmla="*/ 0 h 2016"/>
                  <a:gd name="T22" fmla="*/ 0 w 1287"/>
                  <a:gd name="T23" fmla="*/ 0 h 2016"/>
                  <a:gd name="T24" fmla="*/ 0 w 1287"/>
                  <a:gd name="T25" fmla="*/ 0 h 2016"/>
                  <a:gd name="T26" fmla="*/ 0 w 1287"/>
                  <a:gd name="T27" fmla="*/ 0 h 2016"/>
                  <a:gd name="T28" fmla="*/ 0 w 1287"/>
                  <a:gd name="T29" fmla="*/ 0 h 2016"/>
                  <a:gd name="T30" fmla="*/ 0 w 1287"/>
                  <a:gd name="T31" fmla="*/ 0 h 2016"/>
                  <a:gd name="T32" fmla="*/ 0 w 1287"/>
                  <a:gd name="T33" fmla="*/ 0 h 2016"/>
                  <a:gd name="T34" fmla="*/ 0 w 1287"/>
                  <a:gd name="T35" fmla="*/ 0 h 2016"/>
                  <a:gd name="T36" fmla="*/ 0 w 1287"/>
                  <a:gd name="T37" fmla="*/ 0 h 2016"/>
                  <a:gd name="T38" fmla="*/ 0 w 1287"/>
                  <a:gd name="T39" fmla="*/ 0 h 2016"/>
                  <a:gd name="T40" fmla="*/ 0 w 1287"/>
                  <a:gd name="T41" fmla="*/ 0 h 2016"/>
                  <a:gd name="T42" fmla="*/ 0 w 1287"/>
                  <a:gd name="T43" fmla="*/ 0 h 2016"/>
                  <a:gd name="T44" fmla="*/ 0 w 1287"/>
                  <a:gd name="T45" fmla="*/ 0 h 2016"/>
                  <a:gd name="T46" fmla="*/ 0 w 1287"/>
                  <a:gd name="T47" fmla="*/ 0 h 2016"/>
                  <a:gd name="T48" fmla="*/ 0 w 1287"/>
                  <a:gd name="T49" fmla="*/ 0 h 2016"/>
                  <a:gd name="T50" fmla="*/ 0 w 1287"/>
                  <a:gd name="T51" fmla="*/ 0 h 2016"/>
                  <a:gd name="T52" fmla="*/ 0 w 1287"/>
                  <a:gd name="T53" fmla="*/ 0 h 2016"/>
                  <a:gd name="T54" fmla="*/ 0 w 1287"/>
                  <a:gd name="T55" fmla="*/ 0 h 2016"/>
                  <a:gd name="T56" fmla="*/ 0 w 1287"/>
                  <a:gd name="T57" fmla="*/ 0 h 2016"/>
                  <a:gd name="T58" fmla="*/ 0 w 1287"/>
                  <a:gd name="T59" fmla="*/ 0 h 2016"/>
                  <a:gd name="T60" fmla="*/ 0 w 1287"/>
                  <a:gd name="T61" fmla="*/ 0 h 2016"/>
                  <a:gd name="T62" fmla="*/ 0 w 1287"/>
                  <a:gd name="T63" fmla="*/ 0 h 2016"/>
                  <a:gd name="T64" fmla="*/ 0 w 1287"/>
                  <a:gd name="T65" fmla="*/ 0 h 2016"/>
                  <a:gd name="T66" fmla="*/ 0 w 1287"/>
                  <a:gd name="T67" fmla="*/ 0 h 2016"/>
                  <a:gd name="T68" fmla="*/ 0 w 1287"/>
                  <a:gd name="T69" fmla="*/ 0 h 2016"/>
                  <a:gd name="T70" fmla="*/ 0 w 1287"/>
                  <a:gd name="T71" fmla="*/ 0 h 2016"/>
                  <a:gd name="T72" fmla="*/ 0 w 1287"/>
                  <a:gd name="T73" fmla="*/ 0 h 2016"/>
                  <a:gd name="T74" fmla="*/ 0 w 1287"/>
                  <a:gd name="T75" fmla="*/ 0 h 2016"/>
                  <a:gd name="T76" fmla="*/ 0 w 1287"/>
                  <a:gd name="T77" fmla="*/ 0 h 2016"/>
                  <a:gd name="T78" fmla="*/ 0 w 1287"/>
                  <a:gd name="T79" fmla="*/ 0 h 2016"/>
                  <a:gd name="T80" fmla="*/ 0 w 1287"/>
                  <a:gd name="T81" fmla="*/ 0 h 2016"/>
                  <a:gd name="T82" fmla="*/ 0 w 1287"/>
                  <a:gd name="T83" fmla="*/ 0 h 2016"/>
                  <a:gd name="T84" fmla="*/ 0 w 1287"/>
                  <a:gd name="T85" fmla="*/ 0 h 2016"/>
                  <a:gd name="T86" fmla="*/ 0 w 1287"/>
                  <a:gd name="T87" fmla="*/ 0 h 2016"/>
                  <a:gd name="T88" fmla="*/ 0 w 1287"/>
                  <a:gd name="T89" fmla="*/ 0 h 2016"/>
                  <a:gd name="T90" fmla="*/ 0 w 1287"/>
                  <a:gd name="T91" fmla="*/ 0 h 2016"/>
                  <a:gd name="T92" fmla="*/ 0 w 1287"/>
                  <a:gd name="T93" fmla="*/ 0 h 2016"/>
                  <a:gd name="T94" fmla="*/ 0 w 1287"/>
                  <a:gd name="T95" fmla="*/ 0 h 2016"/>
                  <a:gd name="T96" fmla="*/ 0 w 1287"/>
                  <a:gd name="T97" fmla="*/ 0 h 2016"/>
                  <a:gd name="T98" fmla="*/ 0 w 1287"/>
                  <a:gd name="T99" fmla="*/ 0 h 2016"/>
                  <a:gd name="T100" fmla="*/ 0 w 1287"/>
                  <a:gd name="T101" fmla="*/ 0 h 2016"/>
                  <a:gd name="T102" fmla="*/ 0 w 1287"/>
                  <a:gd name="T103" fmla="*/ 0 h 2016"/>
                  <a:gd name="T104" fmla="*/ 0 w 1287"/>
                  <a:gd name="T105" fmla="*/ 0 h 20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87" h="2016">
                    <a:moveTo>
                      <a:pt x="1088" y="124"/>
                    </a:moveTo>
                    <a:lnTo>
                      <a:pt x="1104" y="147"/>
                    </a:lnTo>
                    <a:lnTo>
                      <a:pt x="1120" y="170"/>
                    </a:lnTo>
                    <a:lnTo>
                      <a:pt x="1135" y="194"/>
                    </a:lnTo>
                    <a:lnTo>
                      <a:pt x="1150" y="218"/>
                    </a:lnTo>
                    <a:lnTo>
                      <a:pt x="1164" y="242"/>
                    </a:lnTo>
                    <a:lnTo>
                      <a:pt x="1178" y="268"/>
                    </a:lnTo>
                    <a:lnTo>
                      <a:pt x="1190" y="293"/>
                    </a:lnTo>
                    <a:lnTo>
                      <a:pt x="1202" y="319"/>
                    </a:lnTo>
                    <a:lnTo>
                      <a:pt x="1213" y="346"/>
                    </a:lnTo>
                    <a:lnTo>
                      <a:pt x="1224" y="372"/>
                    </a:lnTo>
                    <a:lnTo>
                      <a:pt x="1234" y="399"/>
                    </a:lnTo>
                    <a:lnTo>
                      <a:pt x="1243" y="427"/>
                    </a:lnTo>
                    <a:lnTo>
                      <a:pt x="1251" y="454"/>
                    </a:lnTo>
                    <a:lnTo>
                      <a:pt x="1258" y="482"/>
                    </a:lnTo>
                    <a:lnTo>
                      <a:pt x="1265" y="510"/>
                    </a:lnTo>
                    <a:lnTo>
                      <a:pt x="1271" y="538"/>
                    </a:lnTo>
                    <a:lnTo>
                      <a:pt x="1275" y="566"/>
                    </a:lnTo>
                    <a:lnTo>
                      <a:pt x="1279" y="596"/>
                    </a:lnTo>
                    <a:lnTo>
                      <a:pt x="1283" y="624"/>
                    </a:lnTo>
                    <a:lnTo>
                      <a:pt x="1285" y="653"/>
                    </a:lnTo>
                    <a:lnTo>
                      <a:pt x="1286" y="682"/>
                    </a:lnTo>
                    <a:lnTo>
                      <a:pt x="1287" y="710"/>
                    </a:lnTo>
                    <a:lnTo>
                      <a:pt x="1286" y="739"/>
                    </a:lnTo>
                    <a:lnTo>
                      <a:pt x="1285" y="767"/>
                    </a:lnTo>
                    <a:lnTo>
                      <a:pt x="1282" y="797"/>
                    </a:lnTo>
                    <a:lnTo>
                      <a:pt x="1279" y="825"/>
                    </a:lnTo>
                    <a:lnTo>
                      <a:pt x="1275" y="854"/>
                    </a:lnTo>
                    <a:lnTo>
                      <a:pt x="1269" y="882"/>
                    </a:lnTo>
                    <a:lnTo>
                      <a:pt x="1263" y="910"/>
                    </a:lnTo>
                    <a:lnTo>
                      <a:pt x="1255" y="937"/>
                    </a:lnTo>
                    <a:lnTo>
                      <a:pt x="1247" y="965"/>
                    </a:lnTo>
                    <a:lnTo>
                      <a:pt x="1237" y="992"/>
                    </a:lnTo>
                    <a:lnTo>
                      <a:pt x="928" y="971"/>
                    </a:lnTo>
                    <a:lnTo>
                      <a:pt x="926" y="954"/>
                    </a:lnTo>
                    <a:lnTo>
                      <a:pt x="924" y="938"/>
                    </a:lnTo>
                    <a:lnTo>
                      <a:pt x="923" y="921"/>
                    </a:lnTo>
                    <a:lnTo>
                      <a:pt x="922" y="903"/>
                    </a:lnTo>
                    <a:lnTo>
                      <a:pt x="923" y="867"/>
                    </a:lnTo>
                    <a:lnTo>
                      <a:pt x="924" y="830"/>
                    </a:lnTo>
                    <a:lnTo>
                      <a:pt x="926" y="793"/>
                    </a:lnTo>
                    <a:lnTo>
                      <a:pt x="927" y="757"/>
                    </a:lnTo>
                    <a:lnTo>
                      <a:pt x="928" y="720"/>
                    </a:lnTo>
                    <a:lnTo>
                      <a:pt x="927" y="684"/>
                    </a:lnTo>
                    <a:lnTo>
                      <a:pt x="925" y="667"/>
                    </a:lnTo>
                    <a:lnTo>
                      <a:pt x="923" y="650"/>
                    </a:lnTo>
                    <a:lnTo>
                      <a:pt x="920" y="633"/>
                    </a:lnTo>
                    <a:lnTo>
                      <a:pt x="916" y="617"/>
                    </a:lnTo>
                    <a:lnTo>
                      <a:pt x="911" y="602"/>
                    </a:lnTo>
                    <a:lnTo>
                      <a:pt x="906" y="587"/>
                    </a:lnTo>
                    <a:lnTo>
                      <a:pt x="899" y="572"/>
                    </a:lnTo>
                    <a:lnTo>
                      <a:pt x="890" y="558"/>
                    </a:lnTo>
                    <a:lnTo>
                      <a:pt x="881" y="545"/>
                    </a:lnTo>
                    <a:lnTo>
                      <a:pt x="870" y="533"/>
                    </a:lnTo>
                    <a:lnTo>
                      <a:pt x="857" y="521"/>
                    </a:lnTo>
                    <a:lnTo>
                      <a:pt x="843" y="511"/>
                    </a:lnTo>
                    <a:lnTo>
                      <a:pt x="828" y="502"/>
                    </a:lnTo>
                    <a:lnTo>
                      <a:pt x="810" y="493"/>
                    </a:lnTo>
                    <a:lnTo>
                      <a:pt x="790" y="484"/>
                    </a:lnTo>
                    <a:lnTo>
                      <a:pt x="769" y="478"/>
                    </a:lnTo>
                    <a:lnTo>
                      <a:pt x="740" y="496"/>
                    </a:lnTo>
                    <a:lnTo>
                      <a:pt x="714" y="515"/>
                    </a:lnTo>
                    <a:lnTo>
                      <a:pt x="689" y="535"/>
                    </a:lnTo>
                    <a:lnTo>
                      <a:pt x="665" y="556"/>
                    </a:lnTo>
                    <a:lnTo>
                      <a:pt x="642" y="577"/>
                    </a:lnTo>
                    <a:lnTo>
                      <a:pt x="620" y="601"/>
                    </a:lnTo>
                    <a:lnTo>
                      <a:pt x="600" y="625"/>
                    </a:lnTo>
                    <a:lnTo>
                      <a:pt x="582" y="650"/>
                    </a:lnTo>
                    <a:lnTo>
                      <a:pt x="564" y="674"/>
                    </a:lnTo>
                    <a:lnTo>
                      <a:pt x="547" y="701"/>
                    </a:lnTo>
                    <a:lnTo>
                      <a:pt x="532" y="729"/>
                    </a:lnTo>
                    <a:lnTo>
                      <a:pt x="518" y="757"/>
                    </a:lnTo>
                    <a:lnTo>
                      <a:pt x="504" y="785"/>
                    </a:lnTo>
                    <a:lnTo>
                      <a:pt x="491" y="814"/>
                    </a:lnTo>
                    <a:lnTo>
                      <a:pt x="480" y="844"/>
                    </a:lnTo>
                    <a:lnTo>
                      <a:pt x="469" y="874"/>
                    </a:lnTo>
                    <a:lnTo>
                      <a:pt x="459" y="906"/>
                    </a:lnTo>
                    <a:lnTo>
                      <a:pt x="449" y="937"/>
                    </a:lnTo>
                    <a:lnTo>
                      <a:pt x="440" y="968"/>
                    </a:lnTo>
                    <a:lnTo>
                      <a:pt x="432" y="1001"/>
                    </a:lnTo>
                    <a:lnTo>
                      <a:pt x="425" y="1033"/>
                    </a:lnTo>
                    <a:lnTo>
                      <a:pt x="418" y="1066"/>
                    </a:lnTo>
                    <a:lnTo>
                      <a:pt x="411" y="1098"/>
                    </a:lnTo>
                    <a:lnTo>
                      <a:pt x="406" y="1132"/>
                    </a:lnTo>
                    <a:lnTo>
                      <a:pt x="395" y="1199"/>
                    </a:lnTo>
                    <a:lnTo>
                      <a:pt x="386" y="1266"/>
                    </a:lnTo>
                    <a:lnTo>
                      <a:pt x="378" y="1333"/>
                    </a:lnTo>
                    <a:lnTo>
                      <a:pt x="370" y="1399"/>
                    </a:lnTo>
                    <a:lnTo>
                      <a:pt x="371" y="1419"/>
                    </a:lnTo>
                    <a:lnTo>
                      <a:pt x="374" y="1439"/>
                    </a:lnTo>
                    <a:lnTo>
                      <a:pt x="378" y="1459"/>
                    </a:lnTo>
                    <a:lnTo>
                      <a:pt x="384" y="1479"/>
                    </a:lnTo>
                    <a:lnTo>
                      <a:pt x="392" y="1497"/>
                    </a:lnTo>
                    <a:lnTo>
                      <a:pt x="400" y="1516"/>
                    </a:lnTo>
                    <a:lnTo>
                      <a:pt x="411" y="1534"/>
                    </a:lnTo>
                    <a:lnTo>
                      <a:pt x="422" y="1552"/>
                    </a:lnTo>
                    <a:lnTo>
                      <a:pt x="435" y="1568"/>
                    </a:lnTo>
                    <a:lnTo>
                      <a:pt x="449" y="1584"/>
                    </a:lnTo>
                    <a:lnTo>
                      <a:pt x="464" y="1599"/>
                    </a:lnTo>
                    <a:lnTo>
                      <a:pt x="480" y="1613"/>
                    </a:lnTo>
                    <a:lnTo>
                      <a:pt x="496" y="1626"/>
                    </a:lnTo>
                    <a:lnTo>
                      <a:pt x="513" y="1637"/>
                    </a:lnTo>
                    <a:lnTo>
                      <a:pt x="531" y="1647"/>
                    </a:lnTo>
                    <a:lnTo>
                      <a:pt x="550" y="1656"/>
                    </a:lnTo>
                    <a:lnTo>
                      <a:pt x="564" y="1658"/>
                    </a:lnTo>
                    <a:lnTo>
                      <a:pt x="578" y="1658"/>
                    </a:lnTo>
                    <a:lnTo>
                      <a:pt x="592" y="1658"/>
                    </a:lnTo>
                    <a:lnTo>
                      <a:pt x="606" y="1657"/>
                    </a:lnTo>
                    <a:lnTo>
                      <a:pt x="620" y="1656"/>
                    </a:lnTo>
                    <a:lnTo>
                      <a:pt x="634" y="1654"/>
                    </a:lnTo>
                    <a:lnTo>
                      <a:pt x="646" y="1650"/>
                    </a:lnTo>
                    <a:lnTo>
                      <a:pt x="659" y="1647"/>
                    </a:lnTo>
                    <a:lnTo>
                      <a:pt x="671" y="1643"/>
                    </a:lnTo>
                    <a:lnTo>
                      <a:pt x="683" y="1637"/>
                    </a:lnTo>
                    <a:lnTo>
                      <a:pt x="694" y="1632"/>
                    </a:lnTo>
                    <a:lnTo>
                      <a:pt x="706" y="1626"/>
                    </a:lnTo>
                    <a:lnTo>
                      <a:pt x="728" y="1613"/>
                    </a:lnTo>
                    <a:lnTo>
                      <a:pt x="749" y="1597"/>
                    </a:lnTo>
                    <a:lnTo>
                      <a:pt x="769" y="1580"/>
                    </a:lnTo>
                    <a:lnTo>
                      <a:pt x="788" y="1562"/>
                    </a:lnTo>
                    <a:lnTo>
                      <a:pt x="806" y="1543"/>
                    </a:lnTo>
                    <a:lnTo>
                      <a:pt x="825" y="1524"/>
                    </a:lnTo>
                    <a:lnTo>
                      <a:pt x="858" y="1483"/>
                    </a:lnTo>
                    <a:lnTo>
                      <a:pt x="888" y="1442"/>
                    </a:lnTo>
                    <a:lnTo>
                      <a:pt x="918" y="1464"/>
                    </a:lnTo>
                    <a:lnTo>
                      <a:pt x="949" y="1485"/>
                    </a:lnTo>
                    <a:lnTo>
                      <a:pt x="980" y="1506"/>
                    </a:lnTo>
                    <a:lnTo>
                      <a:pt x="1012" y="1526"/>
                    </a:lnTo>
                    <a:lnTo>
                      <a:pt x="1027" y="1537"/>
                    </a:lnTo>
                    <a:lnTo>
                      <a:pt x="1042" y="1548"/>
                    </a:lnTo>
                    <a:lnTo>
                      <a:pt x="1057" y="1561"/>
                    </a:lnTo>
                    <a:lnTo>
                      <a:pt x="1072" y="1573"/>
                    </a:lnTo>
                    <a:lnTo>
                      <a:pt x="1086" y="1587"/>
                    </a:lnTo>
                    <a:lnTo>
                      <a:pt x="1100" y="1602"/>
                    </a:lnTo>
                    <a:lnTo>
                      <a:pt x="1114" y="1617"/>
                    </a:lnTo>
                    <a:lnTo>
                      <a:pt x="1127" y="1634"/>
                    </a:lnTo>
                    <a:lnTo>
                      <a:pt x="1115" y="1662"/>
                    </a:lnTo>
                    <a:lnTo>
                      <a:pt x="1102" y="1689"/>
                    </a:lnTo>
                    <a:lnTo>
                      <a:pt x="1088" y="1716"/>
                    </a:lnTo>
                    <a:lnTo>
                      <a:pt x="1072" y="1742"/>
                    </a:lnTo>
                    <a:lnTo>
                      <a:pt x="1055" y="1767"/>
                    </a:lnTo>
                    <a:lnTo>
                      <a:pt x="1037" y="1792"/>
                    </a:lnTo>
                    <a:lnTo>
                      <a:pt x="1017" y="1816"/>
                    </a:lnTo>
                    <a:lnTo>
                      <a:pt x="997" y="1838"/>
                    </a:lnTo>
                    <a:lnTo>
                      <a:pt x="975" y="1860"/>
                    </a:lnTo>
                    <a:lnTo>
                      <a:pt x="952" y="1881"/>
                    </a:lnTo>
                    <a:lnTo>
                      <a:pt x="929" y="1900"/>
                    </a:lnTo>
                    <a:lnTo>
                      <a:pt x="905" y="1917"/>
                    </a:lnTo>
                    <a:lnTo>
                      <a:pt x="879" y="1935"/>
                    </a:lnTo>
                    <a:lnTo>
                      <a:pt x="853" y="1950"/>
                    </a:lnTo>
                    <a:lnTo>
                      <a:pt x="827" y="1965"/>
                    </a:lnTo>
                    <a:lnTo>
                      <a:pt x="798" y="1977"/>
                    </a:lnTo>
                    <a:lnTo>
                      <a:pt x="745" y="1986"/>
                    </a:lnTo>
                    <a:lnTo>
                      <a:pt x="690" y="1997"/>
                    </a:lnTo>
                    <a:lnTo>
                      <a:pt x="661" y="2002"/>
                    </a:lnTo>
                    <a:lnTo>
                      <a:pt x="632" y="2006"/>
                    </a:lnTo>
                    <a:lnTo>
                      <a:pt x="603" y="2010"/>
                    </a:lnTo>
                    <a:lnTo>
                      <a:pt x="574" y="2014"/>
                    </a:lnTo>
                    <a:lnTo>
                      <a:pt x="545" y="2016"/>
                    </a:lnTo>
                    <a:lnTo>
                      <a:pt x="517" y="2016"/>
                    </a:lnTo>
                    <a:lnTo>
                      <a:pt x="488" y="2015"/>
                    </a:lnTo>
                    <a:lnTo>
                      <a:pt x="460" y="2011"/>
                    </a:lnTo>
                    <a:lnTo>
                      <a:pt x="445" y="2009"/>
                    </a:lnTo>
                    <a:lnTo>
                      <a:pt x="431" y="2007"/>
                    </a:lnTo>
                    <a:lnTo>
                      <a:pt x="417" y="2004"/>
                    </a:lnTo>
                    <a:lnTo>
                      <a:pt x="404" y="1999"/>
                    </a:lnTo>
                    <a:lnTo>
                      <a:pt x="390" y="1995"/>
                    </a:lnTo>
                    <a:lnTo>
                      <a:pt x="377" y="1990"/>
                    </a:lnTo>
                    <a:lnTo>
                      <a:pt x="363" y="1984"/>
                    </a:lnTo>
                    <a:lnTo>
                      <a:pt x="350" y="1977"/>
                    </a:lnTo>
                    <a:lnTo>
                      <a:pt x="390" y="1945"/>
                    </a:lnTo>
                    <a:lnTo>
                      <a:pt x="384" y="1931"/>
                    </a:lnTo>
                    <a:lnTo>
                      <a:pt x="379" y="1919"/>
                    </a:lnTo>
                    <a:lnTo>
                      <a:pt x="373" y="1911"/>
                    </a:lnTo>
                    <a:lnTo>
                      <a:pt x="367" y="1903"/>
                    </a:lnTo>
                    <a:lnTo>
                      <a:pt x="361" y="1898"/>
                    </a:lnTo>
                    <a:lnTo>
                      <a:pt x="356" y="1895"/>
                    </a:lnTo>
                    <a:lnTo>
                      <a:pt x="350" y="1892"/>
                    </a:lnTo>
                    <a:lnTo>
                      <a:pt x="344" y="1891"/>
                    </a:lnTo>
                    <a:lnTo>
                      <a:pt x="338" y="1891"/>
                    </a:lnTo>
                    <a:lnTo>
                      <a:pt x="332" y="1894"/>
                    </a:lnTo>
                    <a:lnTo>
                      <a:pt x="325" y="1896"/>
                    </a:lnTo>
                    <a:lnTo>
                      <a:pt x="319" y="1899"/>
                    </a:lnTo>
                    <a:lnTo>
                      <a:pt x="307" y="1908"/>
                    </a:lnTo>
                    <a:lnTo>
                      <a:pt x="295" y="1917"/>
                    </a:lnTo>
                    <a:lnTo>
                      <a:pt x="281" y="1926"/>
                    </a:lnTo>
                    <a:lnTo>
                      <a:pt x="268" y="1935"/>
                    </a:lnTo>
                    <a:lnTo>
                      <a:pt x="262" y="1937"/>
                    </a:lnTo>
                    <a:lnTo>
                      <a:pt x="256" y="1939"/>
                    </a:lnTo>
                    <a:lnTo>
                      <a:pt x="249" y="1940"/>
                    </a:lnTo>
                    <a:lnTo>
                      <a:pt x="243" y="1940"/>
                    </a:lnTo>
                    <a:lnTo>
                      <a:pt x="236" y="1939"/>
                    </a:lnTo>
                    <a:lnTo>
                      <a:pt x="230" y="1937"/>
                    </a:lnTo>
                    <a:lnTo>
                      <a:pt x="223" y="1932"/>
                    </a:lnTo>
                    <a:lnTo>
                      <a:pt x="217" y="1926"/>
                    </a:lnTo>
                    <a:lnTo>
                      <a:pt x="210" y="1918"/>
                    </a:lnTo>
                    <a:lnTo>
                      <a:pt x="204" y="1908"/>
                    </a:lnTo>
                    <a:lnTo>
                      <a:pt x="197" y="1896"/>
                    </a:lnTo>
                    <a:lnTo>
                      <a:pt x="191" y="1881"/>
                    </a:lnTo>
                    <a:lnTo>
                      <a:pt x="160" y="1848"/>
                    </a:lnTo>
                    <a:lnTo>
                      <a:pt x="132" y="1815"/>
                    </a:lnTo>
                    <a:lnTo>
                      <a:pt x="108" y="1780"/>
                    </a:lnTo>
                    <a:lnTo>
                      <a:pt x="85" y="1744"/>
                    </a:lnTo>
                    <a:lnTo>
                      <a:pt x="66" y="1709"/>
                    </a:lnTo>
                    <a:lnTo>
                      <a:pt x="50" y="1672"/>
                    </a:lnTo>
                    <a:lnTo>
                      <a:pt x="36" y="1634"/>
                    </a:lnTo>
                    <a:lnTo>
                      <a:pt x="25" y="1596"/>
                    </a:lnTo>
                    <a:lnTo>
                      <a:pt x="16" y="1557"/>
                    </a:lnTo>
                    <a:lnTo>
                      <a:pt x="9" y="1519"/>
                    </a:lnTo>
                    <a:lnTo>
                      <a:pt x="4" y="1479"/>
                    </a:lnTo>
                    <a:lnTo>
                      <a:pt x="1" y="1439"/>
                    </a:lnTo>
                    <a:lnTo>
                      <a:pt x="0" y="1397"/>
                    </a:lnTo>
                    <a:lnTo>
                      <a:pt x="1" y="1357"/>
                    </a:lnTo>
                    <a:lnTo>
                      <a:pt x="3" y="1315"/>
                    </a:lnTo>
                    <a:lnTo>
                      <a:pt x="7" y="1274"/>
                    </a:lnTo>
                    <a:lnTo>
                      <a:pt x="11" y="1233"/>
                    </a:lnTo>
                    <a:lnTo>
                      <a:pt x="17" y="1191"/>
                    </a:lnTo>
                    <a:lnTo>
                      <a:pt x="24" y="1150"/>
                    </a:lnTo>
                    <a:lnTo>
                      <a:pt x="32" y="1108"/>
                    </a:lnTo>
                    <a:lnTo>
                      <a:pt x="41" y="1067"/>
                    </a:lnTo>
                    <a:lnTo>
                      <a:pt x="50" y="1026"/>
                    </a:lnTo>
                    <a:lnTo>
                      <a:pt x="60" y="984"/>
                    </a:lnTo>
                    <a:lnTo>
                      <a:pt x="70" y="942"/>
                    </a:lnTo>
                    <a:lnTo>
                      <a:pt x="113" y="781"/>
                    </a:lnTo>
                    <a:lnTo>
                      <a:pt x="151" y="628"/>
                    </a:lnTo>
                    <a:lnTo>
                      <a:pt x="174" y="584"/>
                    </a:lnTo>
                    <a:lnTo>
                      <a:pt x="197" y="538"/>
                    </a:lnTo>
                    <a:lnTo>
                      <a:pt x="221" y="493"/>
                    </a:lnTo>
                    <a:lnTo>
                      <a:pt x="245" y="449"/>
                    </a:lnTo>
                    <a:lnTo>
                      <a:pt x="271" y="403"/>
                    </a:lnTo>
                    <a:lnTo>
                      <a:pt x="299" y="359"/>
                    </a:lnTo>
                    <a:lnTo>
                      <a:pt x="327" y="316"/>
                    </a:lnTo>
                    <a:lnTo>
                      <a:pt x="357" y="274"/>
                    </a:lnTo>
                    <a:lnTo>
                      <a:pt x="372" y="253"/>
                    </a:lnTo>
                    <a:lnTo>
                      <a:pt x="387" y="232"/>
                    </a:lnTo>
                    <a:lnTo>
                      <a:pt x="404" y="213"/>
                    </a:lnTo>
                    <a:lnTo>
                      <a:pt x="420" y="194"/>
                    </a:lnTo>
                    <a:lnTo>
                      <a:pt x="437" y="174"/>
                    </a:lnTo>
                    <a:lnTo>
                      <a:pt x="454" y="156"/>
                    </a:lnTo>
                    <a:lnTo>
                      <a:pt x="473" y="138"/>
                    </a:lnTo>
                    <a:lnTo>
                      <a:pt x="492" y="121"/>
                    </a:lnTo>
                    <a:lnTo>
                      <a:pt x="511" y="104"/>
                    </a:lnTo>
                    <a:lnTo>
                      <a:pt x="530" y="88"/>
                    </a:lnTo>
                    <a:lnTo>
                      <a:pt x="550" y="72"/>
                    </a:lnTo>
                    <a:lnTo>
                      <a:pt x="571" y="58"/>
                    </a:lnTo>
                    <a:lnTo>
                      <a:pt x="592" y="44"/>
                    </a:lnTo>
                    <a:lnTo>
                      <a:pt x="613" y="31"/>
                    </a:lnTo>
                    <a:lnTo>
                      <a:pt x="637" y="18"/>
                    </a:lnTo>
                    <a:lnTo>
                      <a:pt x="660" y="7"/>
                    </a:lnTo>
                    <a:lnTo>
                      <a:pt x="675" y="4"/>
                    </a:lnTo>
                    <a:lnTo>
                      <a:pt x="691" y="2"/>
                    </a:lnTo>
                    <a:lnTo>
                      <a:pt x="706" y="1"/>
                    </a:lnTo>
                    <a:lnTo>
                      <a:pt x="721" y="0"/>
                    </a:lnTo>
                    <a:lnTo>
                      <a:pt x="750" y="0"/>
                    </a:lnTo>
                    <a:lnTo>
                      <a:pt x="779" y="3"/>
                    </a:lnTo>
                    <a:lnTo>
                      <a:pt x="807" y="8"/>
                    </a:lnTo>
                    <a:lnTo>
                      <a:pt x="835" y="13"/>
                    </a:lnTo>
                    <a:lnTo>
                      <a:pt x="862" y="21"/>
                    </a:lnTo>
                    <a:lnTo>
                      <a:pt x="888" y="30"/>
                    </a:lnTo>
                    <a:lnTo>
                      <a:pt x="914" y="40"/>
                    </a:lnTo>
                    <a:lnTo>
                      <a:pt x="939" y="51"/>
                    </a:lnTo>
                    <a:lnTo>
                      <a:pt x="965" y="63"/>
                    </a:lnTo>
                    <a:lnTo>
                      <a:pt x="990" y="75"/>
                    </a:lnTo>
                    <a:lnTo>
                      <a:pt x="1039" y="101"/>
                    </a:lnTo>
                    <a:lnTo>
                      <a:pt x="1088" y="12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9" name="Freeform 190">
                <a:extLst>
                  <a:ext uri="{FF2B5EF4-FFF2-40B4-BE49-F238E27FC236}">
                    <a16:creationId xmlns:a16="http://schemas.microsoft.com/office/drawing/2014/main" id="{93AB2257-E9AD-4871-B1F5-50CD4BF5FA4F}"/>
                  </a:ext>
                </a:extLst>
              </p:cNvPr>
              <p:cNvSpPr>
                <a:spLocks/>
              </p:cNvSpPr>
              <p:nvPr/>
            </p:nvSpPr>
            <p:spPr bwMode="auto">
              <a:xfrm>
                <a:off x="3826" y="3233"/>
                <a:ext cx="57" cy="37"/>
              </a:xfrm>
              <a:custGeom>
                <a:avLst/>
                <a:gdLst>
                  <a:gd name="T0" fmla="*/ 0 w 398"/>
                  <a:gd name="T1" fmla="*/ 0 h 413"/>
                  <a:gd name="T2" fmla="*/ 0 w 398"/>
                  <a:gd name="T3" fmla="*/ 0 h 413"/>
                  <a:gd name="T4" fmla="*/ 0 w 398"/>
                  <a:gd name="T5" fmla="*/ 0 h 413"/>
                  <a:gd name="T6" fmla="*/ 0 w 398"/>
                  <a:gd name="T7" fmla="*/ 0 h 413"/>
                  <a:gd name="T8" fmla="*/ 0 w 398"/>
                  <a:gd name="T9" fmla="*/ 0 h 413"/>
                  <a:gd name="T10" fmla="*/ 0 w 398"/>
                  <a:gd name="T11" fmla="*/ 0 h 413"/>
                  <a:gd name="T12" fmla="*/ 0 w 398"/>
                  <a:gd name="T13" fmla="*/ 0 h 413"/>
                  <a:gd name="T14" fmla="*/ 0 w 398"/>
                  <a:gd name="T15" fmla="*/ 0 h 413"/>
                  <a:gd name="T16" fmla="*/ 0 w 398"/>
                  <a:gd name="T17" fmla="*/ 0 h 413"/>
                  <a:gd name="T18" fmla="*/ 0 w 398"/>
                  <a:gd name="T19" fmla="*/ 0 h 413"/>
                  <a:gd name="T20" fmla="*/ 0 w 398"/>
                  <a:gd name="T21" fmla="*/ 0 h 413"/>
                  <a:gd name="T22" fmla="*/ 0 w 398"/>
                  <a:gd name="T23" fmla="*/ 0 h 413"/>
                  <a:gd name="T24" fmla="*/ 0 w 398"/>
                  <a:gd name="T25" fmla="*/ 0 h 413"/>
                  <a:gd name="T26" fmla="*/ 0 w 398"/>
                  <a:gd name="T27" fmla="*/ 0 h 413"/>
                  <a:gd name="T28" fmla="*/ 0 w 398"/>
                  <a:gd name="T29" fmla="*/ 0 h 413"/>
                  <a:gd name="T30" fmla="*/ 0 w 398"/>
                  <a:gd name="T31" fmla="*/ 0 h 413"/>
                  <a:gd name="T32" fmla="*/ 0 w 398"/>
                  <a:gd name="T33" fmla="*/ 0 h 413"/>
                  <a:gd name="T34" fmla="*/ 0 w 398"/>
                  <a:gd name="T35" fmla="*/ 0 h 413"/>
                  <a:gd name="T36" fmla="*/ 0 w 398"/>
                  <a:gd name="T37" fmla="*/ 0 h 413"/>
                  <a:gd name="T38" fmla="*/ 0 w 398"/>
                  <a:gd name="T39" fmla="*/ 0 h 413"/>
                  <a:gd name="T40" fmla="*/ 0 w 398"/>
                  <a:gd name="T41" fmla="*/ 0 h 413"/>
                  <a:gd name="T42" fmla="*/ 0 w 398"/>
                  <a:gd name="T43" fmla="*/ 0 h 413"/>
                  <a:gd name="T44" fmla="*/ 0 w 398"/>
                  <a:gd name="T45" fmla="*/ 0 h 413"/>
                  <a:gd name="T46" fmla="*/ 0 w 398"/>
                  <a:gd name="T47" fmla="*/ 0 h 413"/>
                  <a:gd name="T48" fmla="*/ 0 w 398"/>
                  <a:gd name="T49" fmla="*/ 0 h 413"/>
                  <a:gd name="T50" fmla="*/ 0 w 398"/>
                  <a:gd name="T51" fmla="*/ 0 h 413"/>
                  <a:gd name="T52" fmla="*/ 0 w 398"/>
                  <a:gd name="T53" fmla="*/ 0 h 413"/>
                  <a:gd name="T54" fmla="*/ 0 w 398"/>
                  <a:gd name="T55" fmla="*/ 0 h 413"/>
                  <a:gd name="T56" fmla="*/ 0 w 398"/>
                  <a:gd name="T57" fmla="*/ 0 h 413"/>
                  <a:gd name="T58" fmla="*/ 0 w 398"/>
                  <a:gd name="T59" fmla="*/ 0 h 413"/>
                  <a:gd name="T60" fmla="*/ 0 w 398"/>
                  <a:gd name="T61" fmla="*/ 0 h 413"/>
                  <a:gd name="T62" fmla="*/ 0 w 398"/>
                  <a:gd name="T63" fmla="*/ 0 h 413"/>
                  <a:gd name="T64" fmla="*/ 0 w 398"/>
                  <a:gd name="T65" fmla="*/ 0 h 413"/>
                  <a:gd name="T66" fmla="*/ 0 w 398"/>
                  <a:gd name="T67" fmla="*/ 0 h 413"/>
                  <a:gd name="T68" fmla="*/ 0 w 398"/>
                  <a:gd name="T69" fmla="*/ 0 h 413"/>
                  <a:gd name="T70" fmla="*/ 0 w 398"/>
                  <a:gd name="T71" fmla="*/ 0 h 413"/>
                  <a:gd name="T72" fmla="*/ 0 w 398"/>
                  <a:gd name="T73" fmla="*/ 0 h 413"/>
                  <a:gd name="T74" fmla="*/ 0 w 398"/>
                  <a:gd name="T75" fmla="*/ 0 h 413"/>
                  <a:gd name="T76" fmla="*/ 0 w 398"/>
                  <a:gd name="T77" fmla="*/ 0 h 413"/>
                  <a:gd name="T78" fmla="*/ 0 w 398"/>
                  <a:gd name="T79" fmla="*/ 0 h 413"/>
                  <a:gd name="T80" fmla="*/ 0 w 398"/>
                  <a:gd name="T81" fmla="*/ 0 h 413"/>
                  <a:gd name="T82" fmla="*/ 0 w 398"/>
                  <a:gd name="T83" fmla="*/ 0 h 413"/>
                  <a:gd name="T84" fmla="*/ 0 w 398"/>
                  <a:gd name="T85" fmla="*/ 0 h 413"/>
                  <a:gd name="T86" fmla="*/ 0 w 398"/>
                  <a:gd name="T87" fmla="*/ 0 h 413"/>
                  <a:gd name="T88" fmla="*/ 0 w 398"/>
                  <a:gd name="T89" fmla="*/ 0 h 413"/>
                  <a:gd name="T90" fmla="*/ 0 w 398"/>
                  <a:gd name="T91" fmla="*/ 0 h 413"/>
                  <a:gd name="T92" fmla="*/ 0 w 398"/>
                  <a:gd name="T93" fmla="*/ 0 h 413"/>
                  <a:gd name="T94" fmla="*/ 0 w 398"/>
                  <a:gd name="T95" fmla="*/ 0 h 41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8" h="413">
                    <a:moveTo>
                      <a:pt x="398" y="79"/>
                    </a:moveTo>
                    <a:lnTo>
                      <a:pt x="390" y="89"/>
                    </a:lnTo>
                    <a:lnTo>
                      <a:pt x="383" y="100"/>
                    </a:lnTo>
                    <a:lnTo>
                      <a:pt x="376" y="112"/>
                    </a:lnTo>
                    <a:lnTo>
                      <a:pt x="370" y="125"/>
                    </a:lnTo>
                    <a:lnTo>
                      <a:pt x="359" y="151"/>
                    </a:lnTo>
                    <a:lnTo>
                      <a:pt x="349" y="180"/>
                    </a:lnTo>
                    <a:lnTo>
                      <a:pt x="332" y="239"/>
                    </a:lnTo>
                    <a:lnTo>
                      <a:pt x="315" y="297"/>
                    </a:lnTo>
                    <a:lnTo>
                      <a:pt x="306" y="323"/>
                    </a:lnTo>
                    <a:lnTo>
                      <a:pt x="295" y="348"/>
                    </a:lnTo>
                    <a:lnTo>
                      <a:pt x="288" y="359"/>
                    </a:lnTo>
                    <a:lnTo>
                      <a:pt x="282" y="370"/>
                    </a:lnTo>
                    <a:lnTo>
                      <a:pt x="275" y="378"/>
                    </a:lnTo>
                    <a:lnTo>
                      <a:pt x="268" y="387"/>
                    </a:lnTo>
                    <a:lnTo>
                      <a:pt x="259" y="394"/>
                    </a:lnTo>
                    <a:lnTo>
                      <a:pt x="251" y="401"/>
                    </a:lnTo>
                    <a:lnTo>
                      <a:pt x="241" y="406"/>
                    </a:lnTo>
                    <a:lnTo>
                      <a:pt x="230" y="410"/>
                    </a:lnTo>
                    <a:lnTo>
                      <a:pt x="219" y="412"/>
                    </a:lnTo>
                    <a:lnTo>
                      <a:pt x="207" y="413"/>
                    </a:lnTo>
                    <a:lnTo>
                      <a:pt x="194" y="413"/>
                    </a:lnTo>
                    <a:lnTo>
                      <a:pt x="179" y="411"/>
                    </a:lnTo>
                    <a:lnTo>
                      <a:pt x="0" y="57"/>
                    </a:lnTo>
                    <a:lnTo>
                      <a:pt x="23" y="52"/>
                    </a:lnTo>
                    <a:lnTo>
                      <a:pt x="47" y="45"/>
                    </a:lnTo>
                    <a:lnTo>
                      <a:pt x="72" y="38"/>
                    </a:lnTo>
                    <a:lnTo>
                      <a:pt x="98" y="30"/>
                    </a:lnTo>
                    <a:lnTo>
                      <a:pt x="126" y="23"/>
                    </a:lnTo>
                    <a:lnTo>
                      <a:pt x="152" y="15"/>
                    </a:lnTo>
                    <a:lnTo>
                      <a:pt x="179" y="9"/>
                    </a:lnTo>
                    <a:lnTo>
                      <a:pt x="206" y="3"/>
                    </a:lnTo>
                    <a:lnTo>
                      <a:pt x="220" y="2"/>
                    </a:lnTo>
                    <a:lnTo>
                      <a:pt x="233" y="1"/>
                    </a:lnTo>
                    <a:lnTo>
                      <a:pt x="246" y="0"/>
                    </a:lnTo>
                    <a:lnTo>
                      <a:pt x="260" y="0"/>
                    </a:lnTo>
                    <a:lnTo>
                      <a:pt x="272" y="1"/>
                    </a:lnTo>
                    <a:lnTo>
                      <a:pt x="285" y="3"/>
                    </a:lnTo>
                    <a:lnTo>
                      <a:pt x="299" y="5"/>
                    </a:lnTo>
                    <a:lnTo>
                      <a:pt x="311" y="9"/>
                    </a:lnTo>
                    <a:lnTo>
                      <a:pt x="323" y="13"/>
                    </a:lnTo>
                    <a:lnTo>
                      <a:pt x="335" y="19"/>
                    </a:lnTo>
                    <a:lnTo>
                      <a:pt x="346" y="26"/>
                    </a:lnTo>
                    <a:lnTo>
                      <a:pt x="358" y="33"/>
                    </a:lnTo>
                    <a:lnTo>
                      <a:pt x="368" y="43"/>
                    </a:lnTo>
                    <a:lnTo>
                      <a:pt x="379" y="53"/>
                    </a:lnTo>
                    <a:lnTo>
                      <a:pt x="389" y="65"/>
                    </a:lnTo>
                    <a:lnTo>
                      <a:pt x="398"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0" name="Freeform 191">
                <a:extLst>
                  <a:ext uri="{FF2B5EF4-FFF2-40B4-BE49-F238E27FC236}">
                    <a16:creationId xmlns:a16="http://schemas.microsoft.com/office/drawing/2014/main" id="{26903028-95E4-48D7-B091-12906D4BDA97}"/>
                  </a:ext>
                </a:extLst>
              </p:cNvPr>
              <p:cNvSpPr>
                <a:spLocks/>
              </p:cNvSpPr>
              <p:nvPr/>
            </p:nvSpPr>
            <p:spPr bwMode="auto">
              <a:xfrm>
                <a:off x="5020" y="3247"/>
                <a:ext cx="9" cy="6"/>
              </a:xfrm>
              <a:custGeom>
                <a:avLst/>
                <a:gdLst>
                  <a:gd name="T0" fmla="*/ 0 w 61"/>
                  <a:gd name="T1" fmla="*/ 0 h 64"/>
                  <a:gd name="T2" fmla="*/ 0 w 61"/>
                  <a:gd name="T3" fmla="*/ 0 h 64"/>
                  <a:gd name="T4" fmla="*/ 0 w 61"/>
                  <a:gd name="T5" fmla="*/ 0 h 64"/>
                  <a:gd name="T6" fmla="*/ 0 w 61"/>
                  <a:gd name="T7" fmla="*/ 0 h 64"/>
                  <a:gd name="T8" fmla="*/ 0 w 61"/>
                  <a:gd name="T9" fmla="*/ 0 h 64"/>
                  <a:gd name="T10" fmla="*/ 0 w 61"/>
                  <a:gd name="T11" fmla="*/ 0 h 64"/>
                  <a:gd name="T12" fmla="*/ 0 w 61"/>
                  <a:gd name="T13" fmla="*/ 0 h 64"/>
                  <a:gd name="T14" fmla="*/ 0 w 61"/>
                  <a:gd name="T15" fmla="*/ 0 h 64"/>
                  <a:gd name="T16" fmla="*/ 0 w 61"/>
                  <a:gd name="T17" fmla="*/ 0 h 64"/>
                  <a:gd name="T18" fmla="*/ 0 w 61"/>
                  <a:gd name="T19" fmla="*/ 0 h 64"/>
                  <a:gd name="T20" fmla="*/ 0 w 61"/>
                  <a:gd name="T21" fmla="*/ 0 h 64"/>
                  <a:gd name="T22" fmla="*/ 0 w 61"/>
                  <a:gd name="T23" fmla="*/ 0 h 64"/>
                  <a:gd name="T24" fmla="*/ 0 w 61"/>
                  <a:gd name="T25" fmla="*/ 0 h 64"/>
                  <a:gd name="T26" fmla="*/ 0 w 61"/>
                  <a:gd name="T27" fmla="*/ 0 h 64"/>
                  <a:gd name="T28" fmla="*/ 0 w 61"/>
                  <a:gd name="T29" fmla="*/ 0 h 64"/>
                  <a:gd name="T30" fmla="*/ 0 w 61"/>
                  <a:gd name="T31" fmla="*/ 0 h 64"/>
                  <a:gd name="T32" fmla="*/ 0 w 61"/>
                  <a:gd name="T33" fmla="*/ 0 h 64"/>
                  <a:gd name="T34" fmla="*/ 0 w 61"/>
                  <a:gd name="T35" fmla="*/ 0 h 64"/>
                  <a:gd name="T36" fmla="*/ 0 w 61"/>
                  <a:gd name="T37" fmla="*/ 0 h 64"/>
                  <a:gd name="T38" fmla="*/ 0 w 61"/>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1" h="64">
                    <a:moveTo>
                      <a:pt x="61" y="22"/>
                    </a:moveTo>
                    <a:lnTo>
                      <a:pt x="60" y="30"/>
                    </a:lnTo>
                    <a:lnTo>
                      <a:pt x="59" y="36"/>
                    </a:lnTo>
                    <a:lnTo>
                      <a:pt x="57" y="41"/>
                    </a:lnTo>
                    <a:lnTo>
                      <a:pt x="54" y="47"/>
                    </a:lnTo>
                    <a:lnTo>
                      <a:pt x="51" y="52"/>
                    </a:lnTo>
                    <a:lnTo>
                      <a:pt x="48" y="57"/>
                    </a:lnTo>
                    <a:lnTo>
                      <a:pt x="45" y="61"/>
                    </a:lnTo>
                    <a:lnTo>
                      <a:pt x="41" y="64"/>
                    </a:lnTo>
                    <a:lnTo>
                      <a:pt x="0" y="0"/>
                    </a:lnTo>
                    <a:lnTo>
                      <a:pt x="8" y="4"/>
                    </a:lnTo>
                    <a:lnTo>
                      <a:pt x="17" y="5"/>
                    </a:lnTo>
                    <a:lnTo>
                      <a:pt x="26" y="6"/>
                    </a:lnTo>
                    <a:lnTo>
                      <a:pt x="35" y="7"/>
                    </a:lnTo>
                    <a:lnTo>
                      <a:pt x="43" y="8"/>
                    </a:lnTo>
                    <a:lnTo>
                      <a:pt x="50" y="11"/>
                    </a:lnTo>
                    <a:lnTo>
                      <a:pt x="53" y="12"/>
                    </a:lnTo>
                    <a:lnTo>
                      <a:pt x="56" y="16"/>
                    </a:lnTo>
                    <a:lnTo>
                      <a:pt x="59" y="18"/>
                    </a:lnTo>
                    <a:lnTo>
                      <a:pt x="6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1" name="Freeform 192">
                <a:extLst>
                  <a:ext uri="{FF2B5EF4-FFF2-40B4-BE49-F238E27FC236}">
                    <a16:creationId xmlns:a16="http://schemas.microsoft.com/office/drawing/2014/main" id="{312890D8-E8C7-401B-B5ED-A6A74A76C762}"/>
                  </a:ext>
                </a:extLst>
              </p:cNvPr>
              <p:cNvSpPr>
                <a:spLocks/>
              </p:cNvSpPr>
              <p:nvPr/>
            </p:nvSpPr>
            <p:spPr bwMode="auto">
              <a:xfrm>
                <a:off x="4388" y="3249"/>
                <a:ext cx="86" cy="65"/>
              </a:xfrm>
              <a:custGeom>
                <a:avLst/>
                <a:gdLst>
                  <a:gd name="T0" fmla="*/ 0 w 599"/>
                  <a:gd name="T1" fmla="*/ 0 h 714"/>
                  <a:gd name="T2" fmla="*/ 0 w 599"/>
                  <a:gd name="T3" fmla="*/ 0 h 714"/>
                  <a:gd name="T4" fmla="*/ 0 w 599"/>
                  <a:gd name="T5" fmla="*/ 0 h 714"/>
                  <a:gd name="T6" fmla="*/ 0 w 599"/>
                  <a:gd name="T7" fmla="*/ 0 h 714"/>
                  <a:gd name="T8" fmla="*/ 0 w 599"/>
                  <a:gd name="T9" fmla="*/ 0 h 714"/>
                  <a:gd name="T10" fmla="*/ 0 w 599"/>
                  <a:gd name="T11" fmla="*/ 0 h 714"/>
                  <a:gd name="T12" fmla="*/ 0 w 599"/>
                  <a:gd name="T13" fmla="*/ 0 h 714"/>
                  <a:gd name="T14" fmla="*/ 0 w 599"/>
                  <a:gd name="T15" fmla="*/ 0 h 714"/>
                  <a:gd name="T16" fmla="*/ 0 w 599"/>
                  <a:gd name="T17" fmla="*/ 0 h 714"/>
                  <a:gd name="T18" fmla="*/ 0 w 599"/>
                  <a:gd name="T19" fmla="*/ 0 h 714"/>
                  <a:gd name="T20" fmla="*/ 0 w 599"/>
                  <a:gd name="T21" fmla="*/ 0 h 714"/>
                  <a:gd name="T22" fmla="*/ 0 w 599"/>
                  <a:gd name="T23" fmla="*/ 0 h 714"/>
                  <a:gd name="T24" fmla="*/ 0 w 599"/>
                  <a:gd name="T25" fmla="*/ 0 h 714"/>
                  <a:gd name="T26" fmla="*/ 0 w 599"/>
                  <a:gd name="T27" fmla="*/ 0 h 714"/>
                  <a:gd name="T28" fmla="*/ 0 w 599"/>
                  <a:gd name="T29" fmla="*/ 0 h 714"/>
                  <a:gd name="T30" fmla="*/ 0 w 599"/>
                  <a:gd name="T31" fmla="*/ 0 h 714"/>
                  <a:gd name="T32" fmla="*/ 0 w 599"/>
                  <a:gd name="T33" fmla="*/ 0 h 714"/>
                  <a:gd name="T34" fmla="*/ 0 w 599"/>
                  <a:gd name="T35" fmla="*/ 0 h 714"/>
                  <a:gd name="T36" fmla="*/ 0 w 599"/>
                  <a:gd name="T37" fmla="*/ 0 h 714"/>
                  <a:gd name="T38" fmla="*/ 0 w 599"/>
                  <a:gd name="T39" fmla="*/ 0 h 714"/>
                  <a:gd name="T40" fmla="*/ 0 w 599"/>
                  <a:gd name="T41" fmla="*/ 0 h 714"/>
                  <a:gd name="T42" fmla="*/ 0 w 599"/>
                  <a:gd name="T43" fmla="*/ 0 h 714"/>
                  <a:gd name="T44" fmla="*/ 0 w 599"/>
                  <a:gd name="T45" fmla="*/ 0 h 714"/>
                  <a:gd name="T46" fmla="*/ 0 w 599"/>
                  <a:gd name="T47" fmla="*/ 0 h 714"/>
                  <a:gd name="T48" fmla="*/ 0 w 599"/>
                  <a:gd name="T49" fmla="*/ 0 h 714"/>
                  <a:gd name="T50" fmla="*/ 0 w 599"/>
                  <a:gd name="T51" fmla="*/ 0 h 714"/>
                  <a:gd name="T52" fmla="*/ 0 w 599"/>
                  <a:gd name="T53" fmla="*/ 0 h 714"/>
                  <a:gd name="T54" fmla="*/ 0 w 599"/>
                  <a:gd name="T55" fmla="*/ 0 h 714"/>
                  <a:gd name="T56" fmla="*/ 0 w 599"/>
                  <a:gd name="T57" fmla="*/ 0 h 714"/>
                  <a:gd name="T58" fmla="*/ 0 w 599"/>
                  <a:gd name="T59" fmla="*/ 0 h 714"/>
                  <a:gd name="T60" fmla="*/ 0 w 599"/>
                  <a:gd name="T61" fmla="*/ 0 h 714"/>
                  <a:gd name="T62" fmla="*/ 0 w 599"/>
                  <a:gd name="T63" fmla="*/ 0 h 7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9" h="714">
                    <a:moveTo>
                      <a:pt x="579" y="692"/>
                    </a:moveTo>
                    <a:lnTo>
                      <a:pt x="599" y="714"/>
                    </a:lnTo>
                    <a:lnTo>
                      <a:pt x="571" y="711"/>
                    </a:lnTo>
                    <a:lnTo>
                      <a:pt x="546" y="708"/>
                    </a:lnTo>
                    <a:lnTo>
                      <a:pt x="521" y="702"/>
                    </a:lnTo>
                    <a:lnTo>
                      <a:pt x="498" y="694"/>
                    </a:lnTo>
                    <a:lnTo>
                      <a:pt x="475" y="683"/>
                    </a:lnTo>
                    <a:lnTo>
                      <a:pt x="453" y="671"/>
                    </a:lnTo>
                    <a:lnTo>
                      <a:pt x="432" y="657"/>
                    </a:lnTo>
                    <a:lnTo>
                      <a:pt x="412" y="641"/>
                    </a:lnTo>
                    <a:lnTo>
                      <a:pt x="391" y="624"/>
                    </a:lnTo>
                    <a:lnTo>
                      <a:pt x="371" y="604"/>
                    </a:lnTo>
                    <a:lnTo>
                      <a:pt x="353" y="585"/>
                    </a:lnTo>
                    <a:lnTo>
                      <a:pt x="335" y="563"/>
                    </a:lnTo>
                    <a:lnTo>
                      <a:pt x="317" y="541"/>
                    </a:lnTo>
                    <a:lnTo>
                      <a:pt x="300" y="517"/>
                    </a:lnTo>
                    <a:lnTo>
                      <a:pt x="283" y="492"/>
                    </a:lnTo>
                    <a:lnTo>
                      <a:pt x="266" y="467"/>
                    </a:lnTo>
                    <a:lnTo>
                      <a:pt x="234" y="414"/>
                    </a:lnTo>
                    <a:lnTo>
                      <a:pt x="201" y="361"/>
                    </a:lnTo>
                    <a:lnTo>
                      <a:pt x="169" y="306"/>
                    </a:lnTo>
                    <a:lnTo>
                      <a:pt x="137" y="252"/>
                    </a:lnTo>
                    <a:lnTo>
                      <a:pt x="105" y="200"/>
                    </a:lnTo>
                    <a:lnTo>
                      <a:pt x="72" y="149"/>
                    </a:lnTo>
                    <a:lnTo>
                      <a:pt x="55" y="126"/>
                    </a:lnTo>
                    <a:lnTo>
                      <a:pt x="36" y="103"/>
                    </a:lnTo>
                    <a:lnTo>
                      <a:pt x="19" y="80"/>
                    </a:lnTo>
                    <a:lnTo>
                      <a:pt x="0" y="60"/>
                    </a:lnTo>
                    <a:lnTo>
                      <a:pt x="12" y="46"/>
                    </a:lnTo>
                    <a:lnTo>
                      <a:pt x="23" y="33"/>
                    </a:lnTo>
                    <a:lnTo>
                      <a:pt x="34" y="22"/>
                    </a:lnTo>
                    <a:lnTo>
                      <a:pt x="45" y="14"/>
                    </a:lnTo>
                    <a:lnTo>
                      <a:pt x="56" y="8"/>
                    </a:lnTo>
                    <a:lnTo>
                      <a:pt x="65" y="4"/>
                    </a:lnTo>
                    <a:lnTo>
                      <a:pt x="74" y="1"/>
                    </a:lnTo>
                    <a:lnTo>
                      <a:pt x="83" y="0"/>
                    </a:lnTo>
                    <a:lnTo>
                      <a:pt x="92" y="1"/>
                    </a:lnTo>
                    <a:lnTo>
                      <a:pt x="100" y="4"/>
                    </a:lnTo>
                    <a:lnTo>
                      <a:pt x="108" y="7"/>
                    </a:lnTo>
                    <a:lnTo>
                      <a:pt x="116" y="11"/>
                    </a:lnTo>
                    <a:lnTo>
                      <a:pt x="123" y="18"/>
                    </a:lnTo>
                    <a:lnTo>
                      <a:pt x="131" y="24"/>
                    </a:lnTo>
                    <a:lnTo>
                      <a:pt x="138" y="32"/>
                    </a:lnTo>
                    <a:lnTo>
                      <a:pt x="145" y="40"/>
                    </a:lnTo>
                    <a:lnTo>
                      <a:pt x="172" y="79"/>
                    </a:lnTo>
                    <a:lnTo>
                      <a:pt x="199" y="121"/>
                    </a:lnTo>
                    <a:lnTo>
                      <a:pt x="213" y="142"/>
                    </a:lnTo>
                    <a:lnTo>
                      <a:pt x="228" y="160"/>
                    </a:lnTo>
                    <a:lnTo>
                      <a:pt x="236" y="169"/>
                    </a:lnTo>
                    <a:lnTo>
                      <a:pt x="244" y="177"/>
                    </a:lnTo>
                    <a:lnTo>
                      <a:pt x="252" y="183"/>
                    </a:lnTo>
                    <a:lnTo>
                      <a:pt x="260" y="188"/>
                    </a:lnTo>
                    <a:lnTo>
                      <a:pt x="277" y="222"/>
                    </a:lnTo>
                    <a:lnTo>
                      <a:pt x="295" y="255"/>
                    </a:lnTo>
                    <a:lnTo>
                      <a:pt x="315" y="288"/>
                    </a:lnTo>
                    <a:lnTo>
                      <a:pt x="335" y="320"/>
                    </a:lnTo>
                    <a:lnTo>
                      <a:pt x="376" y="383"/>
                    </a:lnTo>
                    <a:lnTo>
                      <a:pt x="419" y="445"/>
                    </a:lnTo>
                    <a:lnTo>
                      <a:pt x="462" y="505"/>
                    </a:lnTo>
                    <a:lnTo>
                      <a:pt x="503" y="567"/>
                    </a:lnTo>
                    <a:lnTo>
                      <a:pt x="523" y="597"/>
                    </a:lnTo>
                    <a:lnTo>
                      <a:pt x="542" y="628"/>
                    </a:lnTo>
                    <a:lnTo>
                      <a:pt x="561" y="660"/>
                    </a:lnTo>
                    <a:lnTo>
                      <a:pt x="579" y="692"/>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2" name="Freeform 193">
                <a:extLst>
                  <a:ext uri="{FF2B5EF4-FFF2-40B4-BE49-F238E27FC236}">
                    <a16:creationId xmlns:a16="http://schemas.microsoft.com/office/drawing/2014/main" id="{2A87EE2F-051C-4E12-AF39-DEE4794B3CCE}"/>
                  </a:ext>
                </a:extLst>
              </p:cNvPr>
              <p:cNvSpPr>
                <a:spLocks/>
              </p:cNvSpPr>
              <p:nvPr/>
            </p:nvSpPr>
            <p:spPr bwMode="auto">
              <a:xfrm>
                <a:off x="4969" y="3255"/>
                <a:ext cx="10" cy="6"/>
              </a:xfrm>
              <a:custGeom>
                <a:avLst/>
                <a:gdLst>
                  <a:gd name="T0" fmla="*/ 0 w 72"/>
                  <a:gd name="T1" fmla="*/ 0 h 67"/>
                  <a:gd name="T2" fmla="*/ 0 w 72"/>
                  <a:gd name="T3" fmla="*/ 0 h 67"/>
                  <a:gd name="T4" fmla="*/ 0 w 72"/>
                  <a:gd name="T5" fmla="*/ 0 h 67"/>
                  <a:gd name="T6" fmla="*/ 0 w 72"/>
                  <a:gd name="T7" fmla="*/ 0 h 67"/>
                  <a:gd name="T8" fmla="*/ 0 w 72"/>
                  <a:gd name="T9" fmla="*/ 0 h 67"/>
                  <a:gd name="T10" fmla="*/ 0 w 72"/>
                  <a:gd name="T11" fmla="*/ 0 h 67"/>
                  <a:gd name="T12" fmla="*/ 0 w 72"/>
                  <a:gd name="T13" fmla="*/ 0 h 67"/>
                  <a:gd name="T14" fmla="*/ 0 w 72"/>
                  <a:gd name="T15" fmla="*/ 0 h 67"/>
                  <a:gd name="T16" fmla="*/ 0 w 72"/>
                  <a:gd name="T17" fmla="*/ 0 h 67"/>
                  <a:gd name="T18" fmla="*/ 0 w 72"/>
                  <a:gd name="T19" fmla="*/ 0 h 67"/>
                  <a:gd name="T20" fmla="*/ 0 w 72"/>
                  <a:gd name="T21" fmla="*/ 0 h 67"/>
                  <a:gd name="T22" fmla="*/ 0 w 72"/>
                  <a:gd name="T23" fmla="*/ 0 h 67"/>
                  <a:gd name="T24" fmla="*/ 0 w 72"/>
                  <a:gd name="T25" fmla="*/ 0 h 67"/>
                  <a:gd name="T26" fmla="*/ 0 w 72"/>
                  <a:gd name="T27" fmla="*/ 0 h 67"/>
                  <a:gd name="T28" fmla="*/ 0 w 72"/>
                  <a:gd name="T29" fmla="*/ 0 h 67"/>
                  <a:gd name="T30" fmla="*/ 0 w 72"/>
                  <a:gd name="T31" fmla="*/ 0 h 67"/>
                  <a:gd name="T32" fmla="*/ 0 w 72"/>
                  <a:gd name="T33" fmla="*/ 0 h 67"/>
                  <a:gd name="T34" fmla="*/ 0 w 72"/>
                  <a:gd name="T35" fmla="*/ 0 h 67"/>
                  <a:gd name="T36" fmla="*/ 0 w 72"/>
                  <a:gd name="T37" fmla="*/ 0 h 67"/>
                  <a:gd name="T38" fmla="*/ 0 w 72"/>
                  <a:gd name="T39" fmla="*/ 0 h 67"/>
                  <a:gd name="T40" fmla="*/ 0 w 72"/>
                  <a:gd name="T41" fmla="*/ 0 h 67"/>
                  <a:gd name="T42" fmla="*/ 0 w 72"/>
                  <a:gd name="T43" fmla="*/ 0 h 67"/>
                  <a:gd name="T44" fmla="*/ 0 w 72"/>
                  <a:gd name="T45" fmla="*/ 0 h 67"/>
                  <a:gd name="T46" fmla="*/ 0 w 72"/>
                  <a:gd name="T47" fmla="*/ 0 h 67"/>
                  <a:gd name="T48" fmla="*/ 0 w 72"/>
                  <a:gd name="T49" fmla="*/ 0 h 67"/>
                  <a:gd name="T50" fmla="*/ 0 w 72"/>
                  <a:gd name="T51" fmla="*/ 0 h 67"/>
                  <a:gd name="T52" fmla="*/ 0 w 72"/>
                  <a:gd name="T53" fmla="*/ 0 h 67"/>
                  <a:gd name="T54" fmla="*/ 0 w 72"/>
                  <a:gd name="T55" fmla="*/ 0 h 67"/>
                  <a:gd name="T56" fmla="*/ 0 w 72"/>
                  <a:gd name="T57" fmla="*/ 0 h 67"/>
                  <a:gd name="T58" fmla="*/ 0 w 72"/>
                  <a:gd name="T59" fmla="*/ 0 h 67"/>
                  <a:gd name="T60" fmla="*/ 0 w 72"/>
                  <a:gd name="T61" fmla="*/ 0 h 67"/>
                  <a:gd name="T62" fmla="*/ 0 w 72"/>
                  <a:gd name="T63" fmla="*/ 0 h 67"/>
                  <a:gd name="T64" fmla="*/ 0 w 72"/>
                  <a:gd name="T65" fmla="*/ 0 h 67"/>
                  <a:gd name="T66" fmla="*/ 0 w 72"/>
                  <a:gd name="T67" fmla="*/ 0 h 67"/>
                  <a:gd name="T68" fmla="*/ 0 w 72"/>
                  <a:gd name="T69" fmla="*/ 0 h 67"/>
                  <a:gd name="T70" fmla="*/ 0 w 72"/>
                  <a:gd name="T71" fmla="*/ 0 h 67"/>
                  <a:gd name="T72" fmla="*/ 0 w 72"/>
                  <a:gd name="T73" fmla="*/ 0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2" h="67">
                    <a:moveTo>
                      <a:pt x="62" y="3"/>
                    </a:moveTo>
                    <a:lnTo>
                      <a:pt x="59" y="10"/>
                    </a:lnTo>
                    <a:lnTo>
                      <a:pt x="58" y="17"/>
                    </a:lnTo>
                    <a:lnTo>
                      <a:pt x="58" y="23"/>
                    </a:lnTo>
                    <a:lnTo>
                      <a:pt x="60" y="29"/>
                    </a:lnTo>
                    <a:lnTo>
                      <a:pt x="62" y="33"/>
                    </a:lnTo>
                    <a:lnTo>
                      <a:pt x="65" y="37"/>
                    </a:lnTo>
                    <a:lnTo>
                      <a:pt x="68" y="41"/>
                    </a:lnTo>
                    <a:lnTo>
                      <a:pt x="72" y="46"/>
                    </a:lnTo>
                    <a:lnTo>
                      <a:pt x="70" y="51"/>
                    </a:lnTo>
                    <a:lnTo>
                      <a:pt x="67" y="56"/>
                    </a:lnTo>
                    <a:lnTo>
                      <a:pt x="64" y="59"/>
                    </a:lnTo>
                    <a:lnTo>
                      <a:pt x="61" y="61"/>
                    </a:lnTo>
                    <a:lnTo>
                      <a:pt x="57" y="63"/>
                    </a:lnTo>
                    <a:lnTo>
                      <a:pt x="53" y="64"/>
                    </a:lnTo>
                    <a:lnTo>
                      <a:pt x="49" y="64"/>
                    </a:lnTo>
                    <a:lnTo>
                      <a:pt x="45" y="64"/>
                    </a:lnTo>
                    <a:lnTo>
                      <a:pt x="35" y="64"/>
                    </a:lnTo>
                    <a:lnTo>
                      <a:pt x="24" y="63"/>
                    </a:lnTo>
                    <a:lnTo>
                      <a:pt x="13" y="64"/>
                    </a:lnTo>
                    <a:lnTo>
                      <a:pt x="2" y="67"/>
                    </a:lnTo>
                    <a:lnTo>
                      <a:pt x="0" y="59"/>
                    </a:lnTo>
                    <a:lnTo>
                      <a:pt x="0" y="51"/>
                    </a:lnTo>
                    <a:lnTo>
                      <a:pt x="0" y="45"/>
                    </a:lnTo>
                    <a:lnTo>
                      <a:pt x="1" y="37"/>
                    </a:lnTo>
                    <a:lnTo>
                      <a:pt x="3" y="31"/>
                    </a:lnTo>
                    <a:lnTo>
                      <a:pt x="5" y="25"/>
                    </a:lnTo>
                    <a:lnTo>
                      <a:pt x="9" y="20"/>
                    </a:lnTo>
                    <a:lnTo>
                      <a:pt x="13" y="14"/>
                    </a:lnTo>
                    <a:lnTo>
                      <a:pt x="17" y="10"/>
                    </a:lnTo>
                    <a:lnTo>
                      <a:pt x="23" y="7"/>
                    </a:lnTo>
                    <a:lnTo>
                      <a:pt x="29" y="5"/>
                    </a:lnTo>
                    <a:lnTo>
                      <a:pt x="35" y="3"/>
                    </a:lnTo>
                    <a:lnTo>
                      <a:pt x="41" y="2"/>
                    </a:lnTo>
                    <a:lnTo>
                      <a:pt x="48" y="0"/>
                    </a:lnTo>
                    <a:lnTo>
                      <a:pt x="55" y="2"/>
                    </a:lnTo>
                    <a:lnTo>
                      <a:pt x="62"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3" name="Freeform 194">
                <a:extLst>
                  <a:ext uri="{FF2B5EF4-FFF2-40B4-BE49-F238E27FC236}">
                    <a16:creationId xmlns:a16="http://schemas.microsoft.com/office/drawing/2014/main" id="{9EC4E23D-A261-4C47-983F-87D914596674}"/>
                  </a:ext>
                </a:extLst>
              </p:cNvPr>
              <p:cNvSpPr>
                <a:spLocks/>
              </p:cNvSpPr>
              <p:nvPr/>
            </p:nvSpPr>
            <p:spPr bwMode="auto">
              <a:xfrm>
                <a:off x="5067" y="3257"/>
                <a:ext cx="10" cy="8"/>
              </a:xfrm>
              <a:custGeom>
                <a:avLst/>
                <a:gdLst>
                  <a:gd name="T0" fmla="*/ 0 w 71"/>
                  <a:gd name="T1" fmla="*/ 0 h 86"/>
                  <a:gd name="T2" fmla="*/ 0 w 71"/>
                  <a:gd name="T3" fmla="*/ 0 h 86"/>
                  <a:gd name="T4" fmla="*/ 0 w 71"/>
                  <a:gd name="T5" fmla="*/ 0 h 86"/>
                  <a:gd name="T6" fmla="*/ 0 w 71"/>
                  <a:gd name="T7" fmla="*/ 0 h 86"/>
                  <a:gd name="T8" fmla="*/ 0 w 71"/>
                  <a:gd name="T9" fmla="*/ 0 h 86"/>
                  <a:gd name="T10" fmla="*/ 0 w 71"/>
                  <a:gd name="T11" fmla="*/ 0 h 86"/>
                  <a:gd name="T12" fmla="*/ 0 w 71"/>
                  <a:gd name="T13" fmla="*/ 0 h 86"/>
                  <a:gd name="T14" fmla="*/ 0 w 71"/>
                  <a:gd name="T15" fmla="*/ 0 h 86"/>
                  <a:gd name="T16" fmla="*/ 0 w 71"/>
                  <a:gd name="T17" fmla="*/ 0 h 86"/>
                  <a:gd name="T18" fmla="*/ 0 w 71"/>
                  <a:gd name="T19" fmla="*/ 0 h 86"/>
                  <a:gd name="T20" fmla="*/ 0 w 71"/>
                  <a:gd name="T21" fmla="*/ 0 h 86"/>
                  <a:gd name="T22" fmla="*/ 0 w 71"/>
                  <a:gd name="T23" fmla="*/ 0 h 86"/>
                  <a:gd name="T24" fmla="*/ 0 w 71"/>
                  <a:gd name="T25" fmla="*/ 0 h 86"/>
                  <a:gd name="T26" fmla="*/ 0 w 71"/>
                  <a:gd name="T27" fmla="*/ 0 h 86"/>
                  <a:gd name="T28" fmla="*/ 0 w 71"/>
                  <a:gd name="T29" fmla="*/ 0 h 86"/>
                  <a:gd name="T30" fmla="*/ 0 w 71"/>
                  <a:gd name="T31" fmla="*/ 0 h 86"/>
                  <a:gd name="T32" fmla="*/ 0 w 71"/>
                  <a:gd name="T33" fmla="*/ 0 h 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1" h="86">
                    <a:moveTo>
                      <a:pt x="71" y="64"/>
                    </a:moveTo>
                    <a:lnTo>
                      <a:pt x="51" y="86"/>
                    </a:lnTo>
                    <a:lnTo>
                      <a:pt x="0" y="0"/>
                    </a:lnTo>
                    <a:lnTo>
                      <a:pt x="4" y="3"/>
                    </a:lnTo>
                    <a:lnTo>
                      <a:pt x="9" y="7"/>
                    </a:lnTo>
                    <a:lnTo>
                      <a:pt x="14" y="10"/>
                    </a:lnTo>
                    <a:lnTo>
                      <a:pt x="19" y="12"/>
                    </a:lnTo>
                    <a:lnTo>
                      <a:pt x="31" y="15"/>
                    </a:lnTo>
                    <a:lnTo>
                      <a:pt x="43" y="21"/>
                    </a:lnTo>
                    <a:lnTo>
                      <a:pt x="49" y="23"/>
                    </a:lnTo>
                    <a:lnTo>
                      <a:pt x="54" y="26"/>
                    </a:lnTo>
                    <a:lnTo>
                      <a:pt x="58" y="30"/>
                    </a:lnTo>
                    <a:lnTo>
                      <a:pt x="62" y="35"/>
                    </a:lnTo>
                    <a:lnTo>
                      <a:pt x="66" y="40"/>
                    </a:lnTo>
                    <a:lnTo>
                      <a:pt x="68" y="47"/>
                    </a:lnTo>
                    <a:lnTo>
                      <a:pt x="70" y="55"/>
                    </a:lnTo>
                    <a:lnTo>
                      <a:pt x="71"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4" name="Freeform 195">
                <a:extLst>
                  <a:ext uri="{FF2B5EF4-FFF2-40B4-BE49-F238E27FC236}">
                    <a16:creationId xmlns:a16="http://schemas.microsoft.com/office/drawing/2014/main" id="{D7258B81-980D-4BB6-B8DC-1D8F46FF1DC3}"/>
                  </a:ext>
                </a:extLst>
              </p:cNvPr>
              <p:cNvSpPr>
                <a:spLocks/>
              </p:cNvSpPr>
              <p:nvPr/>
            </p:nvSpPr>
            <p:spPr bwMode="auto">
              <a:xfrm>
                <a:off x="3810" y="3261"/>
                <a:ext cx="12" cy="4"/>
              </a:xfrm>
              <a:custGeom>
                <a:avLst/>
                <a:gdLst>
                  <a:gd name="T0" fmla="*/ 0 w 80"/>
                  <a:gd name="T1" fmla="*/ 0 h 45"/>
                  <a:gd name="T2" fmla="*/ 0 w 80"/>
                  <a:gd name="T3" fmla="*/ 0 h 45"/>
                  <a:gd name="T4" fmla="*/ 0 w 80"/>
                  <a:gd name="T5" fmla="*/ 0 h 45"/>
                  <a:gd name="T6" fmla="*/ 0 w 80"/>
                  <a:gd name="T7" fmla="*/ 0 h 45"/>
                  <a:gd name="T8" fmla="*/ 0 w 80"/>
                  <a:gd name="T9" fmla="*/ 0 h 45"/>
                  <a:gd name="T10" fmla="*/ 0 w 80"/>
                  <a:gd name="T11" fmla="*/ 0 h 45"/>
                  <a:gd name="T12" fmla="*/ 0 w 80"/>
                  <a:gd name="T13" fmla="*/ 0 h 45"/>
                  <a:gd name="T14" fmla="*/ 0 w 80"/>
                  <a:gd name="T15" fmla="*/ 0 h 45"/>
                  <a:gd name="T16" fmla="*/ 0 w 80"/>
                  <a:gd name="T17" fmla="*/ 0 h 45"/>
                  <a:gd name="T18" fmla="*/ 0 w 80"/>
                  <a:gd name="T19" fmla="*/ 0 h 45"/>
                  <a:gd name="T20" fmla="*/ 0 w 80"/>
                  <a:gd name="T21" fmla="*/ 0 h 45"/>
                  <a:gd name="T22" fmla="*/ 0 w 80"/>
                  <a:gd name="T23" fmla="*/ 0 h 45"/>
                  <a:gd name="T24" fmla="*/ 0 w 80"/>
                  <a:gd name="T25" fmla="*/ 0 h 45"/>
                  <a:gd name="T26" fmla="*/ 0 w 80"/>
                  <a:gd name="T27" fmla="*/ 0 h 45"/>
                  <a:gd name="T28" fmla="*/ 0 w 80"/>
                  <a:gd name="T29" fmla="*/ 0 h 45"/>
                  <a:gd name="T30" fmla="*/ 0 w 80"/>
                  <a:gd name="T31" fmla="*/ 0 h 45"/>
                  <a:gd name="T32" fmla="*/ 0 w 80"/>
                  <a:gd name="T33" fmla="*/ 0 h 45"/>
                  <a:gd name="T34" fmla="*/ 0 w 80"/>
                  <a:gd name="T35" fmla="*/ 0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0" h="45">
                    <a:moveTo>
                      <a:pt x="80" y="23"/>
                    </a:moveTo>
                    <a:lnTo>
                      <a:pt x="80" y="45"/>
                    </a:lnTo>
                    <a:lnTo>
                      <a:pt x="0" y="45"/>
                    </a:lnTo>
                    <a:lnTo>
                      <a:pt x="0" y="2"/>
                    </a:lnTo>
                    <a:lnTo>
                      <a:pt x="5" y="4"/>
                    </a:lnTo>
                    <a:lnTo>
                      <a:pt x="11" y="5"/>
                    </a:lnTo>
                    <a:lnTo>
                      <a:pt x="17" y="5"/>
                    </a:lnTo>
                    <a:lnTo>
                      <a:pt x="22" y="4"/>
                    </a:lnTo>
                    <a:lnTo>
                      <a:pt x="33" y="2"/>
                    </a:lnTo>
                    <a:lnTo>
                      <a:pt x="43" y="0"/>
                    </a:lnTo>
                    <a:lnTo>
                      <a:pt x="48" y="0"/>
                    </a:lnTo>
                    <a:lnTo>
                      <a:pt x="54" y="0"/>
                    </a:lnTo>
                    <a:lnTo>
                      <a:pt x="59" y="1"/>
                    </a:lnTo>
                    <a:lnTo>
                      <a:pt x="64" y="4"/>
                    </a:lnTo>
                    <a:lnTo>
                      <a:pt x="68" y="7"/>
                    </a:lnTo>
                    <a:lnTo>
                      <a:pt x="72" y="11"/>
                    </a:lnTo>
                    <a:lnTo>
                      <a:pt x="76" y="16"/>
                    </a:lnTo>
                    <a:lnTo>
                      <a:pt x="8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5" name="Freeform 196">
                <a:extLst>
                  <a:ext uri="{FF2B5EF4-FFF2-40B4-BE49-F238E27FC236}">
                    <a16:creationId xmlns:a16="http://schemas.microsoft.com/office/drawing/2014/main" id="{9D591626-89EC-4D4D-A246-E723EC70C8B0}"/>
                  </a:ext>
                </a:extLst>
              </p:cNvPr>
              <p:cNvSpPr>
                <a:spLocks/>
              </p:cNvSpPr>
              <p:nvPr/>
            </p:nvSpPr>
            <p:spPr bwMode="auto">
              <a:xfrm>
                <a:off x="5046" y="3277"/>
                <a:ext cx="8" cy="6"/>
              </a:xfrm>
              <a:custGeom>
                <a:avLst/>
                <a:gdLst>
                  <a:gd name="T0" fmla="*/ 0 w 60"/>
                  <a:gd name="T1" fmla="*/ 0 h 66"/>
                  <a:gd name="T2" fmla="*/ 0 w 60"/>
                  <a:gd name="T3" fmla="*/ 0 h 66"/>
                  <a:gd name="T4" fmla="*/ 0 w 60"/>
                  <a:gd name="T5" fmla="*/ 0 h 66"/>
                  <a:gd name="T6" fmla="*/ 0 w 60"/>
                  <a:gd name="T7" fmla="*/ 0 h 66"/>
                  <a:gd name="T8" fmla="*/ 0 w 60"/>
                  <a:gd name="T9" fmla="*/ 0 h 66"/>
                  <a:gd name="T10" fmla="*/ 0 w 60"/>
                  <a:gd name="T11" fmla="*/ 0 h 66"/>
                  <a:gd name="T12" fmla="*/ 0 w 60"/>
                  <a:gd name="T13" fmla="*/ 0 h 66"/>
                  <a:gd name="T14" fmla="*/ 0 w 60"/>
                  <a:gd name="T15" fmla="*/ 0 h 66"/>
                  <a:gd name="T16" fmla="*/ 0 w 60"/>
                  <a:gd name="T17" fmla="*/ 0 h 66"/>
                  <a:gd name="T18" fmla="*/ 0 w 60"/>
                  <a:gd name="T19" fmla="*/ 0 h 66"/>
                  <a:gd name="T20" fmla="*/ 0 w 60"/>
                  <a:gd name="T21" fmla="*/ 0 h 66"/>
                  <a:gd name="T22" fmla="*/ 0 w 60"/>
                  <a:gd name="T23" fmla="*/ 0 h 66"/>
                  <a:gd name="T24" fmla="*/ 0 w 60"/>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66">
                    <a:moveTo>
                      <a:pt x="60" y="44"/>
                    </a:moveTo>
                    <a:lnTo>
                      <a:pt x="0" y="66"/>
                    </a:lnTo>
                    <a:lnTo>
                      <a:pt x="0" y="1"/>
                    </a:lnTo>
                    <a:lnTo>
                      <a:pt x="5" y="0"/>
                    </a:lnTo>
                    <a:lnTo>
                      <a:pt x="11" y="0"/>
                    </a:lnTo>
                    <a:lnTo>
                      <a:pt x="15" y="0"/>
                    </a:lnTo>
                    <a:lnTo>
                      <a:pt x="20" y="2"/>
                    </a:lnTo>
                    <a:lnTo>
                      <a:pt x="27" y="8"/>
                    </a:lnTo>
                    <a:lnTo>
                      <a:pt x="34" y="15"/>
                    </a:lnTo>
                    <a:lnTo>
                      <a:pt x="40" y="23"/>
                    </a:lnTo>
                    <a:lnTo>
                      <a:pt x="46" y="31"/>
                    </a:lnTo>
                    <a:lnTo>
                      <a:pt x="53" y="39"/>
                    </a:lnTo>
                    <a:lnTo>
                      <a:pt x="6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6" name="Freeform 197">
                <a:extLst>
                  <a:ext uri="{FF2B5EF4-FFF2-40B4-BE49-F238E27FC236}">
                    <a16:creationId xmlns:a16="http://schemas.microsoft.com/office/drawing/2014/main" id="{7023E2EC-FDD0-44F3-BF5A-D63F802C24B8}"/>
                  </a:ext>
                </a:extLst>
              </p:cNvPr>
              <p:cNvSpPr>
                <a:spLocks/>
              </p:cNvSpPr>
              <p:nvPr/>
            </p:nvSpPr>
            <p:spPr bwMode="auto">
              <a:xfrm>
                <a:off x="3379" y="3291"/>
                <a:ext cx="1237" cy="532"/>
              </a:xfrm>
              <a:custGeom>
                <a:avLst/>
                <a:gdLst>
                  <a:gd name="T0" fmla="*/ 0 w 8662"/>
                  <a:gd name="T1" fmla="*/ 0 h 5854"/>
                  <a:gd name="T2" fmla="*/ 0 w 8662"/>
                  <a:gd name="T3" fmla="*/ 0 h 5854"/>
                  <a:gd name="T4" fmla="*/ 0 w 8662"/>
                  <a:gd name="T5" fmla="*/ 0 h 5854"/>
                  <a:gd name="T6" fmla="*/ 0 w 8662"/>
                  <a:gd name="T7" fmla="*/ 0 h 5854"/>
                  <a:gd name="T8" fmla="*/ 0 w 8662"/>
                  <a:gd name="T9" fmla="*/ 0 h 5854"/>
                  <a:gd name="T10" fmla="*/ 0 w 8662"/>
                  <a:gd name="T11" fmla="*/ 0 h 5854"/>
                  <a:gd name="T12" fmla="*/ 0 w 8662"/>
                  <a:gd name="T13" fmla="*/ 0 h 5854"/>
                  <a:gd name="T14" fmla="*/ 0 w 8662"/>
                  <a:gd name="T15" fmla="*/ 0 h 5854"/>
                  <a:gd name="T16" fmla="*/ 0 w 8662"/>
                  <a:gd name="T17" fmla="*/ 0 h 5854"/>
                  <a:gd name="T18" fmla="*/ 0 w 8662"/>
                  <a:gd name="T19" fmla="*/ 0 h 5854"/>
                  <a:gd name="T20" fmla="*/ 0 w 8662"/>
                  <a:gd name="T21" fmla="*/ 0 h 5854"/>
                  <a:gd name="T22" fmla="*/ 0 w 8662"/>
                  <a:gd name="T23" fmla="*/ 0 h 5854"/>
                  <a:gd name="T24" fmla="*/ 0 w 8662"/>
                  <a:gd name="T25" fmla="*/ 0 h 5854"/>
                  <a:gd name="T26" fmla="*/ 0 w 8662"/>
                  <a:gd name="T27" fmla="*/ 0 h 5854"/>
                  <a:gd name="T28" fmla="*/ 0 w 8662"/>
                  <a:gd name="T29" fmla="*/ 0 h 5854"/>
                  <a:gd name="T30" fmla="*/ 0 w 8662"/>
                  <a:gd name="T31" fmla="*/ 0 h 5854"/>
                  <a:gd name="T32" fmla="*/ 0 w 8662"/>
                  <a:gd name="T33" fmla="*/ 0 h 5854"/>
                  <a:gd name="T34" fmla="*/ 0 w 8662"/>
                  <a:gd name="T35" fmla="*/ 0 h 5854"/>
                  <a:gd name="T36" fmla="*/ 0 w 8662"/>
                  <a:gd name="T37" fmla="*/ 0 h 5854"/>
                  <a:gd name="T38" fmla="*/ 0 w 8662"/>
                  <a:gd name="T39" fmla="*/ 0 h 5854"/>
                  <a:gd name="T40" fmla="*/ 0 w 8662"/>
                  <a:gd name="T41" fmla="*/ 0 h 5854"/>
                  <a:gd name="T42" fmla="*/ 0 w 8662"/>
                  <a:gd name="T43" fmla="*/ 0 h 5854"/>
                  <a:gd name="T44" fmla="*/ 0 w 8662"/>
                  <a:gd name="T45" fmla="*/ 0 h 5854"/>
                  <a:gd name="T46" fmla="*/ 0 w 8662"/>
                  <a:gd name="T47" fmla="*/ 0 h 5854"/>
                  <a:gd name="T48" fmla="*/ 0 w 8662"/>
                  <a:gd name="T49" fmla="*/ 0 h 5854"/>
                  <a:gd name="T50" fmla="*/ 0 w 8662"/>
                  <a:gd name="T51" fmla="*/ 0 h 5854"/>
                  <a:gd name="T52" fmla="*/ 0 w 8662"/>
                  <a:gd name="T53" fmla="*/ 0 h 5854"/>
                  <a:gd name="T54" fmla="*/ 0 w 8662"/>
                  <a:gd name="T55" fmla="*/ 0 h 5854"/>
                  <a:gd name="T56" fmla="*/ 0 w 8662"/>
                  <a:gd name="T57" fmla="*/ 0 h 5854"/>
                  <a:gd name="T58" fmla="*/ 0 w 8662"/>
                  <a:gd name="T59" fmla="*/ 0 h 5854"/>
                  <a:gd name="T60" fmla="*/ 0 w 8662"/>
                  <a:gd name="T61" fmla="*/ 0 h 5854"/>
                  <a:gd name="T62" fmla="*/ 0 w 8662"/>
                  <a:gd name="T63" fmla="*/ 0 h 5854"/>
                  <a:gd name="T64" fmla="*/ 0 w 8662"/>
                  <a:gd name="T65" fmla="*/ 0 h 5854"/>
                  <a:gd name="T66" fmla="*/ 0 w 8662"/>
                  <a:gd name="T67" fmla="*/ 0 h 5854"/>
                  <a:gd name="T68" fmla="*/ 0 w 8662"/>
                  <a:gd name="T69" fmla="*/ 0 h 5854"/>
                  <a:gd name="T70" fmla="*/ 0 w 8662"/>
                  <a:gd name="T71" fmla="*/ 0 h 5854"/>
                  <a:gd name="T72" fmla="*/ 0 w 8662"/>
                  <a:gd name="T73" fmla="*/ 0 h 5854"/>
                  <a:gd name="T74" fmla="*/ 0 w 8662"/>
                  <a:gd name="T75" fmla="*/ 0 h 5854"/>
                  <a:gd name="T76" fmla="*/ 0 w 8662"/>
                  <a:gd name="T77" fmla="*/ 0 h 5854"/>
                  <a:gd name="T78" fmla="*/ 0 w 8662"/>
                  <a:gd name="T79" fmla="*/ 0 h 5854"/>
                  <a:gd name="T80" fmla="*/ 0 w 8662"/>
                  <a:gd name="T81" fmla="*/ 0 h 5854"/>
                  <a:gd name="T82" fmla="*/ 0 w 8662"/>
                  <a:gd name="T83" fmla="*/ 0 h 5854"/>
                  <a:gd name="T84" fmla="*/ 0 w 8662"/>
                  <a:gd name="T85" fmla="*/ 0 h 5854"/>
                  <a:gd name="T86" fmla="*/ 0 w 8662"/>
                  <a:gd name="T87" fmla="*/ 0 h 5854"/>
                  <a:gd name="T88" fmla="*/ 0 w 8662"/>
                  <a:gd name="T89" fmla="*/ 0 h 5854"/>
                  <a:gd name="T90" fmla="*/ 0 w 8662"/>
                  <a:gd name="T91" fmla="*/ 0 h 5854"/>
                  <a:gd name="T92" fmla="*/ 0 w 8662"/>
                  <a:gd name="T93" fmla="*/ 0 h 5854"/>
                  <a:gd name="T94" fmla="*/ 0 w 8662"/>
                  <a:gd name="T95" fmla="*/ 0 h 5854"/>
                  <a:gd name="T96" fmla="*/ 0 w 8662"/>
                  <a:gd name="T97" fmla="*/ 0 h 5854"/>
                  <a:gd name="T98" fmla="*/ 0 w 8662"/>
                  <a:gd name="T99" fmla="*/ 0 h 5854"/>
                  <a:gd name="T100" fmla="*/ 0 w 8662"/>
                  <a:gd name="T101" fmla="*/ 0 h 5854"/>
                  <a:gd name="T102" fmla="*/ 0 w 8662"/>
                  <a:gd name="T103" fmla="*/ 0 h 5854"/>
                  <a:gd name="T104" fmla="*/ 0 w 8662"/>
                  <a:gd name="T105" fmla="*/ 0 h 5854"/>
                  <a:gd name="T106" fmla="*/ 0 w 8662"/>
                  <a:gd name="T107" fmla="*/ 0 h 5854"/>
                  <a:gd name="T108" fmla="*/ 0 w 8662"/>
                  <a:gd name="T109" fmla="*/ 0 h 5854"/>
                  <a:gd name="T110" fmla="*/ 0 w 8662"/>
                  <a:gd name="T111" fmla="*/ 0 h 5854"/>
                  <a:gd name="T112" fmla="*/ 0 w 8662"/>
                  <a:gd name="T113" fmla="*/ 0 h 5854"/>
                  <a:gd name="T114" fmla="*/ 0 w 8662"/>
                  <a:gd name="T115" fmla="*/ 0 h 5854"/>
                  <a:gd name="T116" fmla="*/ 0 w 8662"/>
                  <a:gd name="T117" fmla="*/ 0 h 5854"/>
                  <a:gd name="T118" fmla="*/ 0 w 8662"/>
                  <a:gd name="T119" fmla="*/ 0 h 58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662" h="5854">
                    <a:moveTo>
                      <a:pt x="7015" y="639"/>
                    </a:moveTo>
                    <a:lnTo>
                      <a:pt x="7045" y="659"/>
                    </a:lnTo>
                    <a:lnTo>
                      <a:pt x="7075" y="676"/>
                    </a:lnTo>
                    <a:lnTo>
                      <a:pt x="7106" y="693"/>
                    </a:lnTo>
                    <a:lnTo>
                      <a:pt x="7137" y="711"/>
                    </a:lnTo>
                    <a:lnTo>
                      <a:pt x="7200" y="742"/>
                    </a:lnTo>
                    <a:lnTo>
                      <a:pt x="7263" y="773"/>
                    </a:lnTo>
                    <a:lnTo>
                      <a:pt x="7328" y="804"/>
                    </a:lnTo>
                    <a:lnTo>
                      <a:pt x="7392" y="834"/>
                    </a:lnTo>
                    <a:lnTo>
                      <a:pt x="7455" y="864"/>
                    </a:lnTo>
                    <a:lnTo>
                      <a:pt x="7519" y="897"/>
                    </a:lnTo>
                    <a:lnTo>
                      <a:pt x="7551" y="914"/>
                    </a:lnTo>
                    <a:lnTo>
                      <a:pt x="7582" y="931"/>
                    </a:lnTo>
                    <a:lnTo>
                      <a:pt x="7612" y="948"/>
                    </a:lnTo>
                    <a:lnTo>
                      <a:pt x="7644" y="968"/>
                    </a:lnTo>
                    <a:lnTo>
                      <a:pt x="7674" y="987"/>
                    </a:lnTo>
                    <a:lnTo>
                      <a:pt x="7703" y="1008"/>
                    </a:lnTo>
                    <a:lnTo>
                      <a:pt x="7733" y="1030"/>
                    </a:lnTo>
                    <a:lnTo>
                      <a:pt x="7761" y="1052"/>
                    </a:lnTo>
                    <a:lnTo>
                      <a:pt x="7790" y="1076"/>
                    </a:lnTo>
                    <a:lnTo>
                      <a:pt x="7818" y="1101"/>
                    </a:lnTo>
                    <a:lnTo>
                      <a:pt x="7845" y="1128"/>
                    </a:lnTo>
                    <a:lnTo>
                      <a:pt x="7872" y="1155"/>
                    </a:lnTo>
                    <a:lnTo>
                      <a:pt x="7898" y="1184"/>
                    </a:lnTo>
                    <a:lnTo>
                      <a:pt x="7923" y="1215"/>
                    </a:lnTo>
                    <a:lnTo>
                      <a:pt x="7947" y="1248"/>
                    </a:lnTo>
                    <a:lnTo>
                      <a:pt x="7971" y="1282"/>
                    </a:lnTo>
                    <a:lnTo>
                      <a:pt x="8091" y="1293"/>
                    </a:lnTo>
                    <a:lnTo>
                      <a:pt x="8154" y="1424"/>
                    </a:lnTo>
                    <a:lnTo>
                      <a:pt x="8218" y="1557"/>
                    </a:lnTo>
                    <a:lnTo>
                      <a:pt x="8249" y="1624"/>
                    </a:lnTo>
                    <a:lnTo>
                      <a:pt x="8280" y="1691"/>
                    </a:lnTo>
                    <a:lnTo>
                      <a:pt x="8310" y="1759"/>
                    </a:lnTo>
                    <a:lnTo>
                      <a:pt x="8341" y="1827"/>
                    </a:lnTo>
                    <a:lnTo>
                      <a:pt x="8370" y="1896"/>
                    </a:lnTo>
                    <a:lnTo>
                      <a:pt x="8398" y="1964"/>
                    </a:lnTo>
                    <a:lnTo>
                      <a:pt x="8425" y="2035"/>
                    </a:lnTo>
                    <a:lnTo>
                      <a:pt x="8451" y="2104"/>
                    </a:lnTo>
                    <a:lnTo>
                      <a:pt x="8477" y="2174"/>
                    </a:lnTo>
                    <a:lnTo>
                      <a:pt x="8501" y="2245"/>
                    </a:lnTo>
                    <a:lnTo>
                      <a:pt x="8524" y="2316"/>
                    </a:lnTo>
                    <a:lnTo>
                      <a:pt x="8546" y="2388"/>
                    </a:lnTo>
                    <a:lnTo>
                      <a:pt x="8566" y="2459"/>
                    </a:lnTo>
                    <a:lnTo>
                      <a:pt x="8584" y="2532"/>
                    </a:lnTo>
                    <a:lnTo>
                      <a:pt x="8601" y="2605"/>
                    </a:lnTo>
                    <a:lnTo>
                      <a:pt x="8616" y="2679"/>
                    </a:lnTo>
                    <a:lnTo>
                      <a:pt x="8628" y="2752"/>
                    </a:lnTo>
                    <a:lnTo>
                      <a:pt x="8639" y="2827"/>
                    </a:lnTo>
                    <a:lnTo>
                      <a:pt x="8648" y="2901"/>
                    </a:lnTo>
                    <a:lnTo>
                      <a:pt x="8655" y="2976"/>
                    </a:lnTo>
                    <a:lnTo>
                      <a:pt x="8660" y="3052"/>
                    </a:lnTo>
                    <a:lnTo>
                      <a:pt x="8662" y="3128"/>
                    </a:lnTo>
                    <a:lnTo>
                      <a:pt x="8661" y="3205"/>
                    </a:lnTo>
                    <a:lnTo>
                      <a:pt x="8658" y="3282"/>
                    </a:lnTo>
                    <a:lnTo>
                      <a:pt x="8653" y="3360"/>
                    </a:lnTo>
                    <a:lnTo>
                      <a:pt x="8644" y="3437"/>
                    </a:lnTo>
                    <a:lnTo>
                      <a:pt x="8633" y="3515"/>
                    </a:lnTo>
                    <a:lnTo>
                      <a:pt x="8619" y="3595"/>
                    </a:lnTo>
                    <a:lnTo>
                      <a:pt x="8620" y="3655"/>
                    </a:lnTo>
                    <a:lnTo>
                      <a:pt x="8621" y="3715"/>
                    </a:lnTo>
                    <a:lnTo>
                      <a:pt x="8620" y="3776"/>
                    </a:lnTo>
                    <a:lnTo>
                      <a:pt x="8619" y="3836"/>
                    </a:lnTo>
                    <a:lnTo>
                      <a:pt x="8618" y="3898"/>
                    </a:lnTo>
                    <a:lnTo>
                      <a:pt x="8615" y="3958"/>
                    </a:lnTo>
                    <a:lnTo>
                      <a:pt x="8612" y="4019"/>
                    </a:lnTo>
                    <a:lnTo>
                      <a:pt x="8608" y="4080"/>
                    </a:lnTo>
                    <a:lnTo>
                      <a:pt x="8600" y="4203"/>
                    </a:lnTo>
                    <a:lnTo>
                      <a:pt x="8589" y="4326"/>
                    </a:lnTo>
                    <a:lnTo>
                      <a:pt x="8578" y="4449"/>
                    </a:lnTo>
                    <a:lnTo>
                      <a:pt x="8566" y="4572"/>
                    </a:lnTo>
                    <a:lnTo>
                      <a:pt x="8553" y="4695"/>
                    </a:lnTo>
                    <a:lnTo>
                      <a:pt x="8540" y="4820"/>
                    </a:lnTo>
                    <a:lnTo>
                      <a:pt x="8528" y="4943"/>
                    </a:lnTo>
                    <a:lnTo>
                      <a:pt x="8517" y="5067"/>
                    </a:lnTo>
                    <a:lnTo>
                      <a:pt x="8506" y="5192"/>
                    </a:lnTo>
                    <a:lnTo>
                      <a:pt x="8498" y="5316"/>
                    </a:lnTo>
                    <a:lnTo>
                      <a:pt x="8495" y="5378"/>
                    </a:lnTo>
                    <a:lnTo>
                      <a:pt x="8492" y="5440"/>
                    </a:lnTo>
                    <a:lnTo>
                      <a:pt x="8490" y="5503"/>
                    </a:lnTo>
                    <a:lnTo>
                      <a:pt x="8489" y="5565"/>
                    </a:lnTo>
                    <a:lnTo>
                      <a:pt x="8481" y="5565"/>
                    </a:lnTo>
                    <a:lnTo>
                      <a:pt x="8473" y="5568"/>
                    </a:lnTo>
                    <a:lnTo>
                      <a:pt x="8465" y="5570"/>
                    </a:lnTo>
                    <a:lnTo>
                      <a:pt x="8456" y="5572"/>
                    </a:lnTo>
                    <a:lnTo>
                      <a:pt x="8439" y="5578"/>
                    </a:lnTo>
                    <a:lnTo>
                      <a:pt x="8421" y="5583"/>
                    </a:lnTo>
                    <a:lnTo>
                      <a:pt x="8412" y="5584"/>
                    </a:lnTo>
                    <a:lnTo>
                      <a:pt x="8404" y="5583"/>
                    </a:lnTo>
                    <a:lnTo>
                      <a:pt x="8395" y="5582"/>
                    </a:lnTo>
                    <a:lnTo>
                      <a:pt x="8387" y="5578"/>
                    </a:lnTo>
                    <a:lnTo>
                      <a:pt x="8380" y="5573"/>
                    </a:lnTo>
                    <a:lnTo>
                      <a:pt x="8373" y="5565"/>
                    </a:lnTo>
                    <a:lnTo>
                      <a:pt x="8366" y="5556"/>
                    </a:lnTo>
                    <a:lnTo>
                      <a:pt x="8360" y="5544"/>
                    </a:lnTo>
                    <a:lnTo>
                      <a:pt x="8375" y="5380"/>
                    </a:lnTo>
                    <a:lnTo>
                      <a:pt x="8389" y="5213"/>
                    </a:lnTo>
                    <a:lnTo>
                      <a:pt x="8403" y="5043"/>
                    </a:lnTo>
                    <a:lnTo>
                      <a:pt x="8416" y="4873"/>
                    </a:lnTo>
                    <a:lnTo>
                      <a:pt x="8428" y="4700"/>
                    </a:lnTo>
                    <a:lnTo>
                      <a:pt x="8441" y="4525"/>
                    </a:lnTo>
                    <a:lnTo>
                      <a:pt x="8452" y="4350"/>
                    </a:lnTo>
                    <a:lnTo>
                      <a:pt x="8463" y="4173"/>
                    </a:lnTo>
                    <a:lnTo>
                      <a:pt x="8473" y="3996"/>
                    </a:lnTo>
                    <a:lnTo>
                      <a:pt x="8483" y="3819"/>
                    </a:lnTo>
                    <a:lnTo>
                      <a:pt x="8492" y="3642"/>
                    </a:lnTo>
                    <a:lnTo>
                      <a:pt x="8501" y="3466"/>
                    </a:lnTo>
                    <a:lnTo>
                      <a:pt x="8509" y="3290"/>
                    </a:lnTo>
                    <a:lnTo>
                      <a:pt x="8517" y="3115"/>
                    </a:lnTo>
                    <a:lnTo>
                      <a:pt x="8524" y="2942"/>
                    </a:lnTo>
                    <a:lnTo>
                      <a:pt x="8530" y="2771"/>
                    </a:lnTo>
                    <a:lnTo>
                      <a:pt x="8469" y="2706"/>
                    </a:lnTo>
                    <a:lnTo>
                      <a:pt x="7962" y="2730"/>
                    </a:lnTo>
                    <a:lnTo>
                      <a:pt x="7470" y="2753"/>
                    </a:lnTo>
                    <a:lnTo>
                      <a:pt x="7227" y="2763"/>
                    </a:lnTo>
                    <a:lnTo>
                      <a:pt x="6987" y="2774"/>
                    </a:lnTo>
                    <a:lnTo>
                      <a:pt x="6748" y="2783"/>
                    </a:lnTo>
                    <a:lnTo>
                      <a:pt x="6510" y="2790"/>
                    </a:lnTo>
                    <a:lnTo>
                      <a:pt x="6273" y="2798"/>
                    </a:lnTo>
                    <a:lnTo>
                      <a:pt x="6034" y="2803"/>
                    </a:lnTo>
                    <a:lnTo>
                      <a:pt x="5796" y="2807"/>
                    </a:lnTo>
                    <a:lnTo>
                      <a:pt x="5557" y="2810"/>
                    </a:lnTo>
                    <a:lnTo>
                      <a:pt x="5314" y="2811"/>
                    </a:lnTo>
                    <a:lnTo>
                      <a:pt x="5071" y="2811"/>
                    </a:lnTo>
                    <a:lnTo>
                      <a:pt x="4823" y="2807"/>
                    </a:lnTo>
                    <a:lnTo>
                      <a:pt x="4573" y="2802"/>
                    </a:lnTo>
                    <a:lnTo>
                      <a:pt x="4570" y="2893"/>
                    </a:lnTo>
                    <a:lnTo>
                      <a:pt x="4567" y="2982"/>
                    </a:lnTo>
                    <a:lnTo>
                      <a:pt x="4565" y="3072"/>
                    </a:lnTo>
                    <a:lnTo>
                      <a:pt x="4565" y="3162"/>
                    </a:lnTo>
                    <a:lnTo>
                      <a:pt x="4566" y="3250"/>
                    </a:lnTo>
                    <a:lnTo>
                      <a:pt x="4568" y="3339"/>
                    </a:lnTo>
                    <a:lnTo>
                      <a:pt x="4571" y="3428"/>
                    </a:lnTo>
                    <a:lnTo>
                      <a:pt x="4575" y="3516"/>
                    </a:lnTo>
                    <a:lnTo>
                      <a:pt x="4579" y="3605"/>
                    </a:lnTo>
                    <a:lnTo>
                      <a:pt x="4585" y="3694"/>
                    </a:lnTo>
                    <a:lnTo>
                      <a:pt x="4591" y="3781"/>
                    </a:lnTo>
                    <a:lnTo>
                      <a:pt x="4598" y="3869"/>
                    </a:lnTo>
                    <a:lnTo>
                      <a:pt x="4613" y="4045"/>
                    </a:lnTo>
                    <a:lnTo>
                      <a:pt x="4629" y="4220"/>
                    </a:lnTo>
                    <a:lnTo>
                      <a:pt x="4666" y="4570"/>
                    </a:lnTo>
                    <a:lnTo>
                      <a:pt x="4701" y="4921"/>
                    </a:lnTo>
                    <a:lnTo>
                      <a:pt x="4717" y="5097"/>
                    </a:lnTo>
                    <a:lnTo>
                      <a:pt x="4732" y="5274"/>
                    </a:lnTo>
                    <a:lnTo>
                      <a:pt x="4738" y="5362"/>
                    </a:lnTo>
                    <a:lnTo>
                      <a:pt x="4744" y="5451"/>
                    </a:lnTo>
                    <a:lnTo>
                      <a:pt x="4749" y="5540"/>
                    </a:lnTo>
                    <a:lnTo>
                      <a:pt x="4753" y="5629"/>
                    </a:lnTo>
                    <a:lnTo>
                      <a:pt x="4873" y="5632"/>
                    </a:lnTo>
                    <a:lnTo>
                      <a:pt x="4991" y="5636"/>
                    </a:lnTo>
                    <a:lnTo>
                      <a:pt x="5110" y="5639"/>
                    </a:lnTo>
                    <a:lnTo>
                      <a:pt x="5229" y="5641"/>
                    </a:lnTo>
                    <a:lnTo>
                      <a:pt x="5465" y="5643"/>
                    </a:lnTo>
                    <a:lnTo>
                      <a:pt x="5700" y="5645"/>
                    </a:lnTo>
                    <a:lnTo>
                      <a:pt x="6169" y="5645"/>
                    </a:lnTo>
                    <a:lnTo>
                      <a:pt x="6634" y="5644"/>
                    </a:lnTo>
                    <a:lnTo>
                      <a:pt x="6865" y="5643"/>
                    </a:lnTo>
                    <a:lnTo>
                      <a:pt x="7095" y="5644"/>
                    </a:lnTo>
                    <a:lnTo>
                      <a:pt x="7326" y="5645"/>
                    </a:lnTo>
                    <a:lnTo>
                      <a:pt x="7555" y="5649"/>
                    </a:lnTo>
                    <a:lnTo>
                      <a:pt x="7784" y="5654"/>
                    </a:lnTo>
                    <a:lnTo>
                      <a:pt x="8013" y="5661"/>
                    </a:lnTo>
                    <a:lnTo>
                      <a:pt x="8127" y="5665"/>
                    </a:lnTo>
                    <a:lnTo>
                      <a:pt x="8241" y="5670"/>
                    </a:lnTo>
                    <a:lnTo>
                      <a:pt x="8356" y="5676"/>
                    </a:lnTo>
                    <a:lnTo>
                      <a:pt x="8469" y="5682"/>
                    </a:lnTo>
                    <a:lnTo>
                      <a:pt x="8440" y="5779"/>
                    </a:lnTo>
                    <a:lnTo>
                      <a:pt x="8222" y="5784"/>
                    </a:lnTo>
                    <a:lnTo>
                      <a:pt x="7999" y="5788"/>
                    </a:lnTo>
                    <a:lnTo>
                      <a:pt x="7769" y="5790"/>
                    </a:lnTo>
                    <a:lnTo>
                      <a:pt x="7537" y="5791"/>
                    </a:lnTo>
                    <a:lnTo>
                      <a:pt x="7301" y="5791"/>
                    </a:lnTo>
                    <a:lnTo>
                      <a:pt x="7061" y="5790"/>
                    </a:lnTo>
                    <a:lnTo>
                      <a:pt x="6820" y="5789"/>
                    </a:lnTo>
                    <a:lnTo>
                      <a:pt x="6577" y="5787"/>
                    </a:lnTo>
                    <a:lnTo>
                      <a:pt x="6090" y="5783"/>
                    </a:lnTo>
                    <a:lnTo>
                      <a:pt x="5605" y="5779"/>
                    </a:lnTo>
                    <a:lnTo>
                      <a:pt x="5365" y="5778"/>
                    </a:lnTo>
                    <a:lnTo>
                      <a:pt x="5127" y="5777"/>
                    </a:lnTo>
                    <a:lnTo>
                      <a:pt x="4893" y="5777"/>
                    </a:lnTo>
                    <a:lnTo>
                      <a:pt x="4664" y="5779"/>
                    </a:lnTo>
                    <a:lnTo>
                      <a:pt x="4633" y="5478"/>
                    </a:lnTo>
                    <a:lnTo>
                      <a:pt x="4605" y="5176"/>
                    </a:lnTo>
                    <a:lnTo>
                      <a:pt x="4577" y="4876"/>
                    </a:lnTo>
                    <a:lnTo>
                      <a:pt x="4550" y="4574"/>
                    </a:lnTo>
                    <a:lnTo>
                      <a:pt x="4523" y="4274"/>
                    </a:lnTo>
                    <a:lnTo>
                      <a:pt x="4497" y="3972"/>
                    </a:lnTo>
                    <a:lnTo>
                      <a:pt x="4470" y="3671"/>
                    </a:lnTo>
                    <a:lnTo>
                      <a:pt x="4444" y="3370"/>
                    </a:lnTo>
                    <a:lnTo>
                      <a:pt x="4404" y="3380"/>
                    </a:lnTo>
                    <a:lnTo>
                      <a:pt x="4408" y="3446"/>
                    </a:lnTo>
                    <a:lnTo>
                      <a:pt x="4411" y="3511"/>
                    </a:lnTo>
                    <a:lnTo>
                      <a:pt x="4411" y="3575"/>
                    </a:lnTo>
                    <a:lnTo>
                      <a:pt x="4409" y="3637"/>
                    </a:lnTo>
                    <a:lnTo>
                      <a:pt x="4405" y="3700"/>
                    </a:lnTo>
                    <a:lnTo>
                      <a:pt x="4400" y="3761"/>
                    </a:lnTo>
                    <a:lnTo>
                      <a:pt x="4393" y="3821"/>
                    </a:lnTo>
                    <a:lnTo>
                      <a:pt x="4385" y="3882"/>
                    </a:lnTo>
                    <a:lnTo>
                      <a:pt x="4375" y="3940"/>
                    </a:lnTo>
                    <a:lnTo>
                      <a:pt x="4364" y="3999"/>
                    </a:lnTo>
                    <a:lnTo>
                      <a:pt x="4352" y="4057"/>
                    </a:lnTo>
                    <a:lnTo>
                      <a:pt x="4339" y="4115"/>
                    </a:lnTo>
                    <a:lnTo>
                      <a:pt x="4325" y="4172"/>
                    </a:lnTo>
                    <a:lnTo>
                      <a:pt x="4311" y="4229"/>
                    </a:lnTo>
                    <a:lnTo>
                      <a:pt x="4295" y="4286"/>
                    </a:lnTo>
                    <a:lnTo>
                      <a:pt x="4279" y="4342"/>
                    </a:lnTo>
                    <a:lnTo>
                      <a:pt x="4247" y="4453"/>
                    </a:lnTo>
                    <a:lnTo>
                      <a:pt x="4215" y="4566"/>
                    </a:lnTo>
                    <a:lnTo>
                      <a:pt x="4183" y="4677"/>
                    </a:lnTo>
                    <a:lnTo>
                      <a:pt x="4152" y="4791"/>
                    </a:lnTo>
                    <a:lnTo>
                      <a:pt x="4138" y="4847"/>
                    </a:lnTo>
                    <a:lnTo>
                      <a:pt x="4123" y="4904"/>
                    </a:lnTo>
                    <a:lnTo>
                      <a:pt x="4111" y="4961"/>
                    </a:lnTo>
                    <a:lnTo>
                      <a:pt x="4099" y="5019"/>
                    </a:lnTo>
                    <a:lnTo>
                      <a:pt x="4089" y="5077"/>
                    </a:lnTo>
                    <a:lnTo>
                      <a:pt x="4079" y="5135"/>
                    </a:lnTo>
                    <a:lnTo>
                      <a:pt x="4072" y="5195"/>
                    </a:lnTo>
                    <a:lnTo>
                      <a:pt x="4065" y="5254"/>
                    </a:lnTo>
                    <a:lnTo>
                      <a:pt x="4054" y="5291"/>
                    </a:lnTo>
                    <a:lnTo>
                      <a:pt x="4044" y="5329"/>
                    </a:lnTo>
                    <a:lnTo>
                      <a:pt x="4035" y="5367"/>
                    </a:lnTo>
                    <a:lnTo>
                      <a:pt x="4025" y="5404"/>
                    </a:lnTo>
                    <a:lnTo>
                      <a:pt x="4016" y="5443"/>
                    </a:lnTo>
                    <a:lnTo>
                      <a:pt x="4006" y="5482"/>
                    </a:lnTo>
                    <a:lnTo>
                      <a:pt x="3996" y="5520"/>
                    </a:lnTo>
                    <a:lnTo>
                      <a:pt x="3985" y="5558"/>
                    </a:lnTo>
                    <a:lnTo>
                      <a:pt x="3972" y="5596"/>
                    </a:lnTo>
                    <a:lnTo>
                      <a:pt x="3959" y="5632"/>
                    </a:lnTo>
                    <a:lnTo>
                      <a:pt x="3952" y="5650"/>
                    </a:lnTo>
                    <a:lnTo>
                      <a:pt x="3943" y="5667"/>
                    </a:lnTo>
                    <a:lnTo>
                      <a:pt x="3935" y="5684"/>
                    </a:lnTo>
                    <a:lnTo>
                      <a:pt x="3926" y="5702"/>
                    </a:lnTo>
                    <a:lnTo>
                      <a:pt x="3917" y="5718"/>
                    </a:lnTo>
                    <a:lnTo>
                      <a:pt x="3907" y="5734"/>
                    </a:lnTo>
                    <a:lnTo>
                      <a:pt x="3897" y="5750"/>
                    </a:lnTo>
                    <a:lnTo>
                      <a:pt x="3886" y="5765"/>
                    </a:lnTo>
                    <a:lnTo>
                      <a:pt x="3875" y="5781"/>
                    </a:lnTo>
                    <a:lnTo>
                      <a:pt x="3863" y="5795"/>
                    </a:lnTo>
                    <a:lnTo>
                      <a:pt x="3850" y="5809"/>
                    </a:lnTo>
                    <a:lnTo>
                      <a:pt x="3836" y="5822"/>
                    </a:lnTo>
                    <a:lnTo>
                      <a:pt x="3617" y="5818"/>
                    </a:lnTo>
                    <a:lnTo>
                      <a:pt x="3398" y="5817"/>
                    </a:lnTo>
                    <a:lnTo>
                      <a:pt x="3180" y="5817"/>
                    </a:lnTo>
                    <a:lnTo>
                      <a:pt x="2964" y="5818"/>
                    </a:lnTo>
                    <a:lnTo>
                      <a:pt x="2749" y="5819"/>
                    </a:lnTo>
                    <a:lnTo>
                      <a:pt x="2533" y="5823"/>
                    </a:lnTo>
                    <a:lnTo>
                      <a:pt x="2320" y="5826"/>
                    </a:lnTo>
                    <a:lnTo>
                      <a:pt x="2106" y="5830"/>
                    </a:lnTo>
                    <a:lnTo>
                      <a:pt x="1680" y="5838"/>
                    </a:lnTo>
                    <a:lnTo>
                      <a:pt x="1254" y="5846"/>
                    </a:lnTo>
                    <a:lnTo>
                      <a:pt x="1041" y="5850"/>
                    </a:lnTo>
                    <a:lnTo>
                      <a:pt x="827" y="5852"/>
                    </a:lnTo>
                    <a:lnTo>
                      <a:pt x="613" y="5853"/>
                    </a:lnTo>
                    <a:lnTo>
                      <a:pt x="398" y="5854"/>
                    </a:lnTo>
                    <a:lnTo>
                      <a:pt x="289" y="5822"/>
                    </a:lnTo>
                    <a:lnTo>
                      <a:pt x="268" y="5636"/>
                    </a:lnTo>
                    <a:lnTo>
                      <a:pt x="246" y="5449"/>
                    </a:lnTo>
                    <a:lnTo>
                      <a:pt x="226" y="5259"/>
                    </a:lnTo>
                    <a:lnTo>
                      <a:pt x="207" y="5067"/>
                    </a:lnTo>
                    <a:lnTo>
                      <a:pt x="189" y="4875"/>
                    </a:lnTo>
                    <a:lnTo>
                      <a:pt x="171" y="4681"/>
                    </a:lnTo>
                    <a:lnTo>
                      <a:pt x="154" y="4486"/>
                    </a:lnTo>
                    <a:lnTo>
                      <a:pt x="137" y="4291"/>
                    </a:lnTo>
                    <a:lnTo>
                      <a:pt x="104" y="3899"/>
                    </a:lnTo>
                    <a:lnTo>
                      <a:pt x="70" y="3507"/>
                    </a:lnTo>
                    <a:lnTo>
                      <a:pt x="53" y="3310"/>
                    </a:lnTo>
                    <a:lnTo>
                      <a:pt x="36" y="3115"/>
                    </a:lnTo>
                    <a:lnTo>
                      <a:pt x="18" y="2921"/>
                    </a:lnTo>
                    <a:lnTo>
                      <a:pt x="0" y="2727"/>
                    </a:lnTo>
                    <a:lnTo>
                      <a:pt x="259" y="2342"/>
                    </a:lnTo>
                    <a:lnTo>
                      <a:pt x="250" y="2312"/>
                    </a:lnTo>
                    <a:lnTo>
                      <a:pt x="243" y="2281"/>
                    </a:lnTo>
                    <a:lnTo>
                      <a:pt x="237" y="2251"/>
                    </a:lnTo>
                    <a:lnTo>
                      <a:pt x="233" y="2219"/>
                    </a:lnTo>
                    <a:lnTo>
                      <a:pt x="229" y="2189"/>
                    </a:lnTo>
                    <a:lnTo>
                      <a:pt x="226" y="2158"/>
                    </a:lnTo>
                    <a:lnTo>
                      <a:pt x="223" y="2126"/>
                    </a:lnTo>
                    <a:lnTo>
                      <a:pt x="221" y="2094"/>
                    </a:lnTo>
                    <a:lnTo>
                      <a:pt x="218" y="2031"/>
                    </a:lnTo>
                    <a:lnTo>
                      <a:pt x="214" y="1968"/>
                    </a:lnTo>
                    <a:lnTo>
                      <a:pt x="211" y="1935"/>
                    </a:lnTo>
                    <a:lnTo>
                      <a:pt x="208" y="1903"/>
                    </a:lnTo>
                    <a:lnTo>
                      <a:pt x="204" y="1871"/>
                    </a:lnTo>
                    <a:lnTo>
                      <a:pt x="199" y="1839"/>
                    </a:lnTo>
                    <a:lnTo>
                      <a:pt x="209" y="1833"/>
                    </a:lnTo>
                    <a:lnTo>
                      <a:pt x="220" y="1826"/>
                    </a:lnTo>
                    <a:lnTo>
                      <a:pt x="231" y="1821"/>
                    </a:lnTo>
                    <a:lnTo>
                      <a:pt x="242" y="1816"/>
                    </a:lnTo>
                    <a:lnTo>
                      <a:pt x="254" y="1812"/>
                    </a:lnTo>
                    <a:lnTo>
                      <a:pt x="266" y="1809"/>
                    </a:lnTo>
                    <a:lnTo>
                      <a:pt x="278" y="1806"/>
                    </a:lnTo>
                    <a:lnTo>
                      <a:pt x="290" y="1803"/>
                    </a:lnTo>
                    <a:lnTo>
                      <a:pt x="314" y="1800"/>
                    </a:lnTo>
                    <a:lnTo>
                      <a:pt x="339" y="1798"/>
                    </a:lnTo>
                    <a:lnTo>
                      <a:pt x="365" y="1797"/>
                    </a:lnTo>
                    <a:lnTo>
                      <a:pt x="391" y="1797"/>
                    </a:lnTo>
                    <a:lnTo>
                      <a:pt x="444" y="1799"/>
                    </a:lnTo>
                    <a:lnTo>
                      <a:pt x="496" y="1801"/>
                    </a:lnTo>
                    <a:lnTo>
                      <a:pt x="522" y="1801"/>
                    </a:lnTo>
                    <a:lnTo>
                      <a:pt x="548" y="1801"/>
                    </a:lnTo>
                    <a:lnTo>
                      <a:pt x="573" y="1799"/>
                    </a:lnTo>
                    <a:lnTo>
                      <a:pt x="597" y="1796"/>
                    </a:lnTo>
                    <a:lnTo>
                      <a:pt x="612" y="1772"/>
                    </a:lnTo>
                    <a:lnTo>
                      <a:pt x="629" y="1749"/>
                    </a:lnTo>
                    <a:lnTo>
                      <a:pt x="646" y="1727"/>
                    </a:lnTo>
                    <a:lnTo>
                      <a:pt x="664" y="1704"/>
                    </a:lnTo>
                    <a:lnTo>
                      <a:pt x="683" y="1681"/>
                    </a:lnTo>
                    <a:lnTo>
                      <a:pt x="703" y="1660"/>
                    </a:lnTo>
                    <a:lnTo>
                      <a:pt x="723" y="1638"/>
                    </a:lnTo>
                    <a:lnTo>
                      <a:pt x="744" y="1616"/>
                    </a:lnTo>
                    <a:lnTo>
                      <a:pt x="786" y="1574"/>
                    </a:lnTo>
                    <a:lnTo>
                      <a:pt x="828" y="1532"/>
                    </a:lnTo>
                    <a:lnTo>
                      <a:pt x="848" y="1512"/>
                    </a:lnTo>
                    <a:lnTo>
                      <a:pt x="867" y="1490"/>
                    </a:lnTo>
                    <a:lnTo>
                      <a:pt x="885" y="1468"/>
                    </a:lnTo>
                    <a:lnTo>
                      <a:pt x="903" y="1447"/>
                    </a:lnTo>
                    <a:lnTo>
                      <a:pt x="919" y="1425"/>
                    </a:lnTo>
                    <a:lnTo>
                      <a:pt x="934" y="1402"/>
                    </a:lnTo>
                    <a:lnTo>
                      <a:pt x="948" y="1380"/>
                    </a:lnTo>
                    <a:lnTo>
                      <a:pt x="960" y="1357"/>
                    </a:lnTo>
                    <a:lnTo>
                      <a:pt x="971" y="1333"/>
                    </a:lnTo>
                    <a:lnTo>
                      <a:pt x="979" y="1308"/>
                    </a:lnTo>
                    <a:lnTo>
                      <a:pt x="985" y="1284"/>
                    </a:lnTo>
                    <a:lnTo>
                      <a:pt x="989" y="1259"/>
                    </a:lnTo>
                    <a:lnTo>
                      <a:pt x="990" y="1233"/>
                    </a:lnTo>
                    <a:lnTo>
                      <a:pt x="989" y="1206"/>
                    </a:lnTo>
                    <a:lnTo>
                      <a:pt x="985" y="1178"/>
                    </a:lnTo>
                    <a:lnTo>
                      <a:pt x="978" y="1149"/>
                    </a:lnTo>
                    <a:lnTo>
                      <a:pt x="968" y="1119"/>
                    </a:lnTo>
                    <a:lnTo>
                      <a:pt x="954" y="1089"/>
                    </a:lnTo>
                    <a:lnTo>
                      <a:pt x="937" y="1058"/>
                    </a:lnTo>
                    <a:lnTo>
                      <a:pt x="916" y="1025"/>
                    </a:lnTo>
                    <a:lnTo>
                      <a:pt x="936" y="897"/>
                    </a:lnTo>
                    <a:lnTo>
                      <a:pt x="962" y="881"/>
                    </a:lnTo>
                    <a:lnTo>
                      <a:pt x="989" y="865"/>
                    </a:lnTo>
                    <a:lnTo>
                      <a:pt x="1015" y="848"/>
                    </a:lnTo>
                    <a:lnTo>
                      <a:pt x="1041" y="831"/>
                    </a:lnTo>
                    <a:lnTo>
                      <a:pt x="1093" y="795"/>
                    </a:lnTo>
                    <a:lnTo>
                      <a:pt x="1146" y="758"/>
                    </a:lnTo>
                    <a:lnTo>
                      <a:pt x="1198" y="722"/>
                    </a:lnTo>
                    <a:lnTo>
                      <a:pt x="1250" y="685"/>
                    </a:lnTo>
                    <a:lnTo>
                      <a:pt x="1303" y="650"/>
                    </a:lnTo>
                    <a:lnTo>
                      <a:pt x="1358" y="617"/>
                    </a:lnTo>
                    <a:lnTo>
                      <a:pt x="1385" y="602"/>
                    </a:lnTo>
                    <a:lnTo>
                      <a:pt x="1412" y="586"/>
                    </a:lnTo>
                    <a:lnTo>
                      <a:pt x="1439" y="573"/>
                    </a:lnTo>
                    <a:lnTo>
                      <a:pt x="1467" y="560"/>
                    </a:lnTo>
                    <a:lnTo>
                      <a:pt x="1496" y="549"/>
                    </a:lnTo>
                    <a:lnTo>
                      <a:pt x="1524" y="539"/>
                    </a:lnTo>
                    <a:lnTo>
                      <a:pt x="1552" y="529"/>
                    </a:lnTo>
                    <a:lnTo>
                      <a:pt x="1581" y="522"/>
                    </a:lnTo>
                    <a:lnTo>
                      <a:pt x="1610" y="515"/>
                    </a:lnTo>
                    <a:lnTo>
                      <a:pt x="1639" y="511"/>
                    </a:lnTo>
                    <a:lnTo>
                      <a:pt x="1670" y="508"/>
                    </a:lnTo>
                    <a:lnTo>
                      <a:pt x="1700" y="506"/>
                    </a:lnTo>
                    <a:lnTo>
                      <a:pt x="1730" y="508"/>
                    </a:lnTo>
                    <a:lnTo>
                      <a:pt x="1761" y="510"/>
                    </a:lnTo>
                    <a:lnTo>
                      <a:pt x="1792" y="515"/>
                    </a:lnTo>
                    <a:lnTo>
                      <a:pt x="1823" y="522"/>
                    </a:lnTo>
                    <a:lnTo>
                      <a:pt x="2093" y="833"/>
                    </a:lnTo>
                    <a:lnTo>
                      <a:pt x="2142" y="768"/>
                    </a:lnTo>
                    <a:lnTo>
                      <a:pt x="2193" y="703"/>
                    </a:lnTo>
                    <a:lnTo>
                      <a:pt x="2221" y="671"/>
                    </a:lnTo>
                    <a:lnTo>
                      <a:pt x="2248" y="638"/>
                    </a:lnTo>
                    <a:lnTo>
                      <a:pt x="2276" y="607"/>
                    </a:lnTo>
                    <a:lnTo>
                      <a:pt x="2304" y="576"/>
                    </a:lnTo>
                    <a:lnTo>
                      <a:pt x="2333" y="544"/>
                    </a:lnTo>
                    <a:lnTo>
                      <a:pt x="2363" y="514"/>
                    </a:lnTo>
                    <a:lnTo>
                      <a:pt x="2395" y="485"/>
                    </a:lnTo>
                    <a:lnTo>
                      <a:pt x="2426" y="456"/>
                    </a:lnTo>
                    <a:lnTo>
                      <a:pt x="2458" y="429"/>
                    </a:lnTo>
                    <a:lnTo>
                      <a:pt x="2491" y="402"/>
                    </a:lnTo>
                    <a:lnTo>
                      <a:pt x="2525" y="376"/>
                    </a:lnTo>
                    <a:lnTo>
                      <a:pt x="2561" y="351"/>
                    </a:lnTo>
                    <a:lnTo>
                      <a:pt x="2606" y="357"/>
                    </a:lnTo>
                    <a:lnTo>
                      <a:pt x="2650" y="364"/>
                    </a:lnTo>
                    <a:lnTo>
                      <a:pt x="2694" y="372"/>
                    </a:lnTo>
                    <a:lnTo>
                      <a:pt x="2739" y="382"/>
                    </a:lnTo>
                    <a:lnTo>
                      <a:pt x="2783" y="393"/>
                    </a:lnTo>
                    <a:lnTo>
                      <a:pt x="2826" y="405"/>
                    </a:lnTo>
                    <a:lnTo>
                      <a:pt x="2868" y="419"/>
                    </a:lnTo>
                    <a:lnTo>
                      <a:pt x="2911" y="435"/>
                    </a:lnTo>
                    <a:lnTo>
                      <a:pt x="2952" y="452"/>
                    </a:lnTo>
                    <a:lnTo>
                      <a:pt x="2992" y="472"/>
                    </a:lnTo>
                    <a:lnTo>
                      <a:pt x="3012" y="483"/>
                    </a:lnTo>
                    <a:lnTo>
                      <a:pt x="3031" y="493"/>
                    </a:lnTo>
                    <a:lnTo>
                      <a:pt x="3050" y="505"/>
                    </a:lnTo>
                    <a:lnTo>
                      <a:pt x="3069" y="517"/>
                    </a:lnTo>
                    <a:lnTo>
                      <a:pt x="3088" y="530"/>
                    </a:lnTo>
                    <a:lnTo>
                      <a:pt x="3107" y="544"/>
                    </a:lnTo>
                    <a:lnTo>
                      <a:pt x="3124" y="558"/>
                    </a:lnTo>
                    <a:lnTo>
                      <a:pt x="3142" y="573"/>
                    </a:lnTo>
                    <a:lnTo>
                      <a:pt x="3159" y="589"/>
                    </a:lnTo>
                    <a:lnTo>
                      <a:pt x="3176" y="605"/>
                    </a:lnTo>
                    <a:lnTo>
                      <a:pt x="3192" y="622"/>
                    </a:lnTo>
                    <a:lnTo>
                      <a:pt x="3208" y="639"/>
                    </a:lnTo>
                    <a:lnTo>
                      <a:pt x="3208" y="659"/>
                    </a:lnTo>
                    <a:lnTo>
                      <a:pt x="3206" y="679"/>
                    </a:lnTo>
                    <a:lnTo>
                      <a:pt x="3204" y="700"/>
                    </a:lnTo>
                    <a:lnTo>
                      <a:pt x="3200" y="722"/>
                    </a:lnTo>
                    <a:lnTo>
                      <a:pt x="3192" y="767"/>
                    </a:lnTo>
                    <a:lnTo>
                      <a:pt x="3183" y="812"/>
                    </a:lnTo>
                    <a:lnTo>
                      <a:pt x="3173" y="858"/>
                    </a:lnTo>
                    <a:lnTo>
                      <a:pt x="3164" y="903"/>
                    </a:lnTo>
                    <a:lnTo>
                      <a:pt x="3160" y="926"/>
                    </a:lnTo>
                    <a:lnTo>
                      <a:pt x="3157" y="947"/>
                    </a:lnTo>
                    <a:lnTo>
                      <a:pt x="3155" y="969"/>
                    </a:lnTo>
                    <a:lnTo>
                      <a:pt x="3154" y="991"/>
                    </a:lnTo>
                    <a:lnTo>
                      <a:pt x="3153" y="1010"/>
                    </a:lnTo>
                    <a:lnTo>
                      <a:pt x="3154" y="1030"/>
                    </a:lnTo>
                    <a:lnTo>
                      <a:pt x="3156" y="1049"/>
                    </a:lnTo>
                    <a:lnTo>
                      <a:pt x="3160" y="1066"/>
                    </a:lnTo>
                    <a:lnTo>
                      <a:pt x="3165" y="1082"/>
                    </a:lnTo>
                    <a:lnTo>
                      <a:pt x="3172" y="1098"/>
                    </a:lnTo>
                    <a:lnTo>
                      <a:pt x="3181" y="1112"/>
                    </a:lnTo>
                    <a:lnTo>
                      <a:pt x="3191" y="1125"/>
                    </a:lnTo>
                    <a:lnTo>
                      <a:pt x="3204" y="1135"/>
                    </a:lnTo>
                    <a:lnTo>
                      <a:pt x="3220" y="1145"/>
                    </a:lnTo>
                    <a:lnTo>
                      <a:pt x="3237" y="1153"/>
                    </a:lnTo>
                    <a:lnTo>
                      <a:pt x="3258" y="1159"/>
                    </a:lnTo>
                    <a:lnTo>
                      <a:pt x="3281" y="1164"/>
                    </a:lnTo>
                    <a:lnTo>
                      <a:pt x="3307" y="1166"/>
                    </a:lnTo>
                    <a:lnTo>
                      <a:pt x="3336" y="1166"/>
                    </a:lnTo>
                    <a:lnTo>
                      <a:pt x="3368" y="1165"/>
                    </a:lnTo>
                    <a:lnTo>
                      <a:pt x="3368" y="1181"/>
                    </a:lnTo>
                    <a:lnTo>
                      <a:pt x="3370" y="1196"/>
                    </a:lnTo>
                    <a:lnTo>
                      <a:pt x="3373" y="1212"/>
                    </a:lnTo>
                    <a:lnTo>
                      <a:pt x="3378" y="1227"/>
                    </a:lnTo>
                    <a:lnTo>
                      <a:pt x="3381" y="1235"/>
                    </a:lnTo>
                    <a:lnTo>
                      <a:pt x="3384" y="1242"/>
                    </a:lnTo>
                    <a:lnTo>
                      <a:pt x="3388" y="1249"/>
                    </a:lnTo>
                    <a:lnTo>
                      <a:pt x="3393" y="1256"/>
                    </a:lnTo>
                    <a:lnTo>
                      <a:pt x="3398" y="1263"/>
                    </a:lnTo>
                    <a:lnTo>
                      <a:pt x="3404" y="1269"/>
                    </a:lnTo>
                    <a:lnTo>
                      <a:pt x="3410" y="1276"/>
                    </a:lnTo>
                    <a:lnTo>
                      <a:pt x="3417" y="1282"/>
                    </a:lnTo>
                    <a:lnTo>
                      <a:pt x="3474" y="1275"/>
                    </a:lnTo>
                    <a:lnTo>
                      <a:pt x="3531" y="1269"/>
                    </a:lnTo>
                    <a:lnTo>
                      <a:pt x="3589" y="1266"/>
                    </a:lnTo>
                    <a:lnTo>
                      <a:pt x="3649" y="1264"/>
                    </a:lnTo>
                    <a:lnTo>
                      <a:pt x="3708" y="1264"/>
                    </a:lnTo>
                    <a:lnTo>
                      <a:pt x="3767" y="1265"/>
                    </a:lnTo>
                    <a:lnTo>
                      <a:pt x="3828" y="1269"/>
                    </a:lnTo>
                    <a:lnTo>
                      <a:pt x="3888" y="1274"/>
                    </a:lnTo>
                    <a:lnTo>
                      <a:pt x="3949" y="1281"/>
                    </a:lnTo>
                    <a:lnTo>
                      <a:pt x="4010" y="1290"/>
                    </a:lnTo>
                    <a:lnTo>
                      <a:pt x="4071" y="1300"/>
                    </a:lnTo>
                    <a:lnTo>
                      <a:pt x="4133" y="1313"/>
                    </a:lnTo>
                    <a:lnTo>
                      <a:pt x="4193" y="1326"/>
                    </a:lnTo>
                    <a:lnTo>
                      <a:pt x="4254" y="1342"/>
                    </a:lnTo>
                    <a:lnTo>
                      <a:pt x="4315" y="1359"/>
                    </a:lnTo>
                    <a:lnTo>
                      <a:pt x="4374" y="1379"/>
                    </a:lnTo>
                    <a:lnTo>
                      <a:pt x="4380" y="1415"/>
                    </a:lnTo>
                    <a:lnTo>
                      <a:pt x="4386" y="1453"/>
                    </a:lnTo>
                    <a:lnTo>
                      <a:pt x="4391" y="1491"/>
                    </a:lnTo>
                    <a:lnTo>
                      <a:pt x="4395" y="1529"/>
                    </a:lnTo>
                    <a:lnTo>
                      <a:pt x="4401" y="1607"/>
                    </a:lnTo>
                    <a:lnTo>
                      <a:pt x="4406" y="1684"/>
                    </a:lnTo>
                    <a:lnTo>
                      <a:pt x="4408" y="1762"/>
                    </a:lnTo>
                    <a:lnTo>
                      <a:pt x="4410" y="1841"/>
                    </a:lnTo>
                    <a:lnTo>
                      <a:pt x="4410" y="1921"/>
                    </a:lnTo>
                    <a:lnTo>
                      <a:pt x="4410" y="2001"/>
                    </a:lnTo>
                    <a:lnTo>
                      <a:pt x="4409" y="2160"/>
                    </a:lnTo>
                    <a:lnTo>
                      <a:pt x="4409" y="2320"/>
                    </a:lnTo>
                    <a:lnTo>
                      <a:pt x="4410" y="2399"/>
                    </a:lnTo>
                    <a:lnTo>
                      <a:pt x="4413" y="2477"/>
                    </a:lnTo>
                    <a:lnTo>
                      <a:pt x="4415" y="2516"/>
                    </a:lnTo>
                    <a:lnTo>
                      <a:pt x="4418" y="2554"/>
                    </a:lnTo>
                    <a:lnTo>
                      <a:pt x="4420" y="2593"/>
                    </a:lnTo>
                    <a:lnTo>
                      <a:pt x="4424" y="2631"/>
                    </a:lnTo>
                    <a:lnTo>
                      <a:pt x="4438" y="2596"/>
                    </a:lnTo>
                    <a:lnTo>
                      <a:pt x="4451" y="2560"/>
                    </a:lnTo>
                    <a:lnTo>
                      <a:pt x="4464" y="2524"/>
                    </a:lnTo>
                    <a:lnTo>
                      <a:pt x="4476" y="2487"/>
                    </a:lnTo>
                    <a:lnTo>
                      <a:pt x="4501" y="2413"/>
                    </a:lnTo>
                    <a:lnTo>
                      <a:pt x="4524" y="2338"/>
                    </a:lnTo>
                    <a:lnTo>
                      <a:pt x="4545" y="2262"/>
                    </a:lnTo>
                    <a:lnTo>
                      <a:pt x="4566" y="2185"/>
                    </a:lnTo>
                    <a:lnTo>
                      <a:pt x="4587" y="2107"/>
                    </a:lnTo>
                    <a:lnTo>
                      <a:pt x="4607" y="2029"/>
                    </a:lnTo>
                    <a:lnTo>
                      <a:pt x="4647" y="1873"/>
                    </a:lnTo>
                    <a:lnTo>
                      <a:pt x="4689" y="1716"/>
                    </a:lnTo>
                    <a:lnTo>
                      <a:pt x="4711" y="1638"/>
                    </a:lnTo>
                    <a:lnTo>
                      <a:pt x="4733" y="1561"/>
                    </a:lnTo>
                    <a:lnTo>
                      <a:pt x="4757" y="1486"/>
                    </a:lnTo>
                    <a:lnTo>
                      <a:pt x="4783" y="1411"/>
                    </a:lnTo>
                    <a:lnTo>
                      <a:pt x="4776" y="1392"/>
                    </a:lnTo>
                    <a:lnTo>
                      <a:pt x="4771" y="1372"/>
                    </a:lnTo>
                    <a:lnTo>
                      <a:pt x="4766" y="1353"/>
                    </a:lnTo>
                    <a:lnTo>
                      <a:pt x="4762" y="1332"/>
                    </a:lnTo>
                    <a:lnTo>
                      <a:pt x="4758" y="1313"/>
                    </a:lnTo>
                    <a:lnTo>
                      <a:pt x="4755" y="1292"/>
                    </a:lnTo>
                    <a:lnTo>
                      <a:pt x="4753" y="1272"/>
                    </a:lnTo>
                    <a:lnTo>
                      <a:pt x="4751" y="1251"/>
                    </a:lnTo>
                    <a:lnTo>
                      <a:pt x="4750" y="1232"/>
                    </a:lnTo>
                    <a:lnTo>
                      <a:pt x="4750" y="1211"/>
                    </a:lnTo>
                    <a:lnTo>
                      <a:pt x="4749" y="1189"/>
                    </a:lnTo>
                    <a:lnTo>
                      <a:pt x="4750" y="1169"/>
                    </a:lnTo>
                    <a:lnTo>
                      <a:pt x="4752" y="1128"/>
                    </a:lnTo>
                    <a:lnTo>
                      <a:pt x="4757" y="1087"/>
                    </a:lnTo>
                    <a:lnTo>
                      <a:pt x="4762" y="1046"/>
                    </a:lnTo>
                    <a:lnTo>
                      <a:pt x="4770" y="1005"/>
                    </a:lnTo>
                    <a:lnTo>
                      <a:pt x="4779" y="965"/>
                    </a:lnTo>
                    <a:lnTo>
                      <a:pt x="4789" y="926"/>
                    </a:lnTo>
                    <a:lnTo>
                      <a:pt x="4801" y="887"/>
                    </a:lnTo>
                    <a:lnTo>
                      <a:pt x="4814" y="850"/>
                    </a:lnTo>
                    <a:lnTo>
                      <a:pt x="4827" y="813"/>
                    </a:lnTo>
                    <a:lnTo>
                      <a:pt x="4843" y="779"/>
                    </a:lnTo>
                    <a:lnTo>
                      <a:pt x="4891" y="741"/>
                    </a:lnTo>
                    <a:lnTo>
                      <a:pt x="4939" y="701"/>
                    </a:lnTo>
                    <a:lnTo>
                      <a:pt x="4963" y="682"/>
                    </a:lnTo>
                    <a:lnTo>
                      <a:pt x="4987" y="662"/>
                    </a:lnTo>
                    <a:lnTo>
                      <a:pt x="5013" y="643"/>
                    </a:lnTo>
                    <a:lnTo>
                      <a:pt x="5038" y="625"/>
                    </a:lnTo>
                    <a:lnTo>
                      <a:pt x="5064" y="608"/>
                    </a:lnTo>
                    <a:lnTo>
                      <a:pt x="5091" y="593"/>
                    </a:lnTo>
                    <a:lnTo>
                      <a:pt x="5118" y="579"/>
                    </a:lnTo>
                    <a:lnTo>
                      <a:pt x="5146" y="567"/>
                    </a:lnTo>
                    <a:lnTo>
                      <a:pt x="5161" y="562"/>
                    </a:lnTo>
                    <a:lnTo>
                      <a:pt x="5175" y="557"/>
                    </a:lnTo>
                    <a:lnTo>
                      <a:pt x="5191" y="553"/>
                    </a:lnTo>
                    <a:lnTo>
                      <a:pt x="5207" y="550"/>
                    </a:lnTo>
                    <a:lnTo>
                      <a:pt x="5222" y="546"/>
                    </a:lnTo>
                    <a:lnTo>
                      <a:pt x="5238" y="545"/>
                    </a:lnTo>
                    <a:lnTo>
                      <a:pt x="5254" y="543"/>
                    </a:lnTo>
                    <a:lnTo>
                      <a:pt x="5271" y="543"/>
                    </a:lnTo>
                    <a:lnTo>
                      <a:pt x="5297" y="546"/>
                    </a:lnTo>
                    <a:lnTo>
                      <a:pt x="5323" y="552"/>
                    </a:lnTo>
                    <a:lnTo>
                      <a:pt x="5350" y="559"/>
                    </a:lnTo>
                    <a:lnTo>
                      <a:pt x="5378" y="569"/>
                    </a:lnTo>
                    <a:lnTo>
                      <a:pt x="5404" y="580"/>
                    </a:lnTo>
                    <a:lnTo>
                      <a:pt x="5431" y="592"/>
                    </a:lnTo>
                    <a:lnTo>
                      <a:pt x="5458" y="606"/>
                    </a:lnTo>
                    <a:lnTo>
                      <a:pt x="5485" y="620"/>
                    </a:lnTo>
                    <a:lnTo>
                      <a:pt x="5540" y="650"/>
                    </a:lnTo>
                    <a:lnTo>
                      <a:pt x="5593" y="680"/>
                    </a:lnTo>
                    <a:lnTo>
                      <a:pt x="5620" y="696"/>
                    </a:lnTo>
                    <a:lnTo>
                      <a:pt x="5647" y="710"/>
                    </a:lnTo>
                    <a:lnTo>
                      <a:pt x="5673" y="724"/>
                    </a:lnTo>
                    <a:lnTo>
                      <a:pt x="5699" y="736"/>
                    </a:lnTo>
                    <a:lnTo>
                      <a:pt x="5702" y="710"/>
                    </a:lnTo>
                    <a:lnTo>
                      <a:pt x="5707" y="684"/>
                    </a:lnTo>
                    <a:lnTo>
                      <a:pt x="5712" y="659"/>
                    </a:lnTo>
                    <a:lnTo>
                      <a:pt x="5718" y="633"/>
                    </a:lnTo>
                    <a:lnTo>
                      <a:pt x="5724" y="607"/>
                    </a:lnTo>
                    <a:lnTo>
                      <a:pt x="5731" y="582"/>
                    </a:lnTo>
                    <a:lnTo>
                      <a:pt x="5739" y="557"/>
                    </a:lnTo>
                    <a:lnTo>
                      <a:pt x="5747" y="532"/>
                    </a:lnTo>
                    <a:lnTo>
                      <a:pt x="5756" y="508"/>
                    </a:lnTo>
                    <a:lnTo>
                      <a:pt x="5766" y="484"/>
                    </a:lnTo>
                    <a:lnTo>
                      <a:pt x="5777" y="460"/>
                    </a:lnTo>
                    <a:lnTo>
                      <a:pt x="5788" y="436"/>
                    </a:lnTo>
                    <a:lnTo>
                      <a:pt x="5800" y="412"/>
                    </a:lnTo>
                    <a:lnTo>
                      <a:pt x="5813" y="390"/>
                    </a:lnTo>
                    <a:lnTo>
                      <a:pt x="5826" y="366"/>
                    </a:lnTo>
                    <a:lnTo>
                      <a:pt x="5840" y="344"/>
                    </a:lnTo>
                    <a:lnTo>
                      <a:pt x="5854" y="322"/>
                    </a:lnTo>
                    <a:lnTo>
                      <a:pt x="5869" y="300"/>
                    </a:lnTo>
                    <a:lnTo>
                      <a:pt x="5886" y="278"/>
                    </a:lnTo>
                    <a:lnTo>
                      <a:pt x="5902" y="258"/>
                    </a:lnTo>
                    <a:lnTo>
                      <a:pt x="5919" y="237"/>
                    </a:lnTo>
                    <a:lnTo>
                      <a:pt x="5936" y="217"/>
                    </a:lnTo>
                    <a:lnTo>
                      <a:pt x="5954" y="197"/>
                    </a:lnTo>
                    <a:lnTo>
                      <a:pt x="5973" y="178"/>
                    </a:lnTo>
                    <a:lnTo>
                      <a:pt x="5992" y="158"/>
                    </a:lnTo>
                    <a:lnTo>
                      <a:pt x="6011" y="140"/>
                    </a:lnTo>
                    <a:lnTo>
                      <a:pt x="6031" y="122"/>
                    </a:lnTo>
                    <a:lnTo>
                      <a:pt x="6051" y="104"/>
                    </a:lnTo>
                    <a:lnTo>
                      <a:pt x="6073" y="88"/>
                    </a:lnTo>
                    <a:lnTo>
                      <a:pt x="6094" y="71"/>
                    </a:lnTo>
                    <a:lnTo>
                      <a:pt x="6116" y="56"/>
                    </a:lnTo>
                    <a:lnTo>
                      <a:pt x="6138" y="40"/>
                    </a:lnTo>
                    <a:lnTo>
                      <a:pt x="6166" y="31"/>
                    </a:lnTo>
                    <a:lnTo>
                      <a:pt x="6194" y="22"/>
                    </a:lnTo>
                    <a:lnTo>
                      <a:pt x="6222" y="16"/>
                    </a:lnTo>
                    <a:lnTo>
                      <a:pt x="6252" y="10"/>
                    </a:lnTo>
                    <a:lnTo>
                      <a:pt x="6281" y="6"/>
                    </a:lnTo>
                    <a:lnTo>
                      <a:pt x="6310" y="3"/>
                    </a:lnTo>
                    <a:lnTo>
                      <a:pt x="6339" y="1"/>
                    </a:lnTo>
                    <a:lnTo>
                      <a:pt x="6368" y="0"/>
                    </a:lnTo>
                    <a:lnTo>
                      <a:pt x="6397" y="1"/>
                    </a:lnTo>
                    <a:lnTo>
                      <a:pt x="6428" y="3"/>
                    </a:lnTo>
                    <a:lnTo>
                      <a:pt x="6457" y="6"/>
                    </a:lnTo>
                    <a:lnTo>
                      <a:pt x="6487" y="10"/>
                    </a:lnTo>
                    <a:lnTo>
                      <a:pt x="6516" y="16"/>
                    </a:lnTo>
                    <a:lnTo>
                      <a:pt x="6546" y="22"/>
                    </a:lnTo>
                    <a:lnTo>
                      <a:pt x="6576" y="31"/>
                    </a:lnTo>
                    <a:lnTo>
                      <a:pt x="6607" y="40"/>
                    </a:lnTo>
                    <a:lnTo>
                      <a:pt x="6640" y="73"/>
                    </a:lnTo>
                    <a:lnTo>
                      <a:pt x="6672" y="107"/>
                    </a:lnTo>
                    <a:lnTo>
                      <a:pt x="6703" y="141"/>
                    </a:lnTo>
                    <a:lnTo>
                      <a:pt x="6733" y="176"/>
                    </a:lnTo>
                    <a:lnTo>
                      <a:pt x="6763" y="211"/>
                    </a:lnTo>
                    <a:lnTo>
                      <a:pt x="6791" y="248"/>
                    </a:lnTo>
                    <a:lnTo>
                      <a:pt x="6818" y="286"/>
                    </a:lnTo>
                    <a:lnTo>
                      <a:pt x="6844" y="324"/>
                    </a:lnTo>
                    <a:lnTo>
                      <a:pt x="6869" y="363"/>
                    </a:lnTo>
                    <a:lnTo>
                      <a:pt x="6893" y="401"/>
                    </a:lnTo>
                    <a:lnTo>
                      <a:pt x="6916" y="441"/>
                    </a:lnTo>
                    <a:lnTo>
                      <a:pt x="6939" y="479"/>
                    </a:lnTo>
                    <a:lnTo>
                      <a:pt x="6959" y="519"/>
                    </a:lnTo>
                    <a:lnTo>
                      <a:pt x="6979" y="559"/>
                    </a:lnTo>
                    <a:lnTo>
                      <a:pt x="6997" y="599"/>
                    </a:lnTo>
                    <a:lnTo>
                      <a:pt x="7015" y="6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7" name="Freeform 198">
                <a:extLst>
                  <a:ext uri="{FF2B5EF4-FFF2-40B4-BE49-F238E27FC236}">
                    <a16:creationId xmlns:a16="http://schemas.microsoft.com/office/drawing/2014/main" id="{C0DB5CE1-62D7-480D-83BF-F1F9BB30C80A}"/>
                  </a:ext>
                </a:extLst>
              </p:cNvPr>
              <p:cNvSpPr>
                <a:spLocks/>
              </p:cNvSpPr>
              <p:nvPr/>
            </p:nvSpPr>
            <p:spPr bwMode="auto">
              <a:xfrm>
                <a:off x="4966" y="3293"/>
                <a:ext cx="9" cy="3"/>
              </a:xfrm>
              <a:custGeom>
                <a:avLst/>
                <a:gdLst>
                  <a:gd name="T0" fmla="*/ 0 w 60"/>
                  <a:gd name="T1" fmla="*/ 0 h 42"/>
                  <a:gd name="T2" fmla="*/ 0 w 60"/>
                  <a:gd name="T3" fmla="*/ 0 h 42"/>
                  <a:gd name="T4" fmla="*/ 0 w 60"/>
                  <a:gd name="T5" fmla="*/ 0 h 42"/>
                  <a:gd name="T6" fmla="*/ 0 w 60"/>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 h="42">
                    <a:moveTo>
                      <a:pt x="60" y="42"/>
                    </a:moveTo>
                    <a:lnTo>
                      <a:pt x="0" y="0"/>
                    </a:lnTo>
                    <a:lnTo>
                      <a:pt x="60" y="0"/>
                    </a:lnTo>
                    <a:lnTo>
                      <a:pt x="6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8" name="Freeform 199">
                <a:extLst>
                  <a:ext uri="{FF2B5EF4-FFF2-40B4-BE49-F238E27FC236}">
                    <a16:creationId xmlns:a16="http://schemas.microsoft.com/office/drawing/2014/main" id="{946F791D-95D1-4E0F-843F-C0A8B6169C33}"/>
                  </a:ext>
                </a:extLst>
              </p:cNvPr>
              <p:cNvSpPr>
                <a:spLocks/>
              </p:cNvSpPr>
              <p:nvPr/>
            </p:nvSpPr>
            <p:spPr bwMode="auto">
              <a:xfrm>
                <a:off x="3886" y="3294"/>
                <a:ext cx="7" cy="4"/>
              </a:xfrm>
              <a:custGeom>
                <a:avLst/>
                <a:gdLst>
                  <a:gd name="T0" fmla="*/ 0 w 50"/>
                  <a:gd name="T1" fmla="*/ 0 h 43"/>
                  <a:gd name="T2" fmla="*/ 0 w 50"/>
                  <a:gd name="T3" fmla="*/ 0 h 43"/>
                  <a:gd name="T4" fmla="*/ 0 w 50"/>
                  <a:gd name="T5" fmla="*/ 0 h 43"/>
                  <a:gd name="T6" fmla="*/ 0 w 50"/>
                  <a:gd name="T7" fmla="*/ 0 h 43"/>
                  <a:gd name="T8" fmla="*/ 0 w 50"/>
                  <a:gd name="T9" fmla="*/ 0 h 43"/>
                  <a:gd name="T10" fmla="*/ 0 w 50"/>
                  <a:gd name="T11" fmla="*/ 0 h 43"/>
                  <a:gd name="T12" fmla="*/ 0 w 50"/>
                  <a:gd name="T13" fmla="*/ 0 h 43"/>
                  <a:gd name="T14" fmla="*/ 0 w 50"/>
                  <a:gd name="T15" fmla="*/ 0 h 43"/>
                  <a:gd name="T16" fmla="*/ 0 w 50"/>
                  <a:gd name="T17" fmla="*/ 0 h 43"/>
                  <a:gd name="T18" fmla="*/ 0 w 50"/>
                  <a:gd name="T19" fmla="*/ 0 h 43"/>
                  <a:gd name="T20" fmla="*/ 0 w 50"/>
                  <a:gd name="T21" fmla="*/ 0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 h="43">
                    <a:moveTo>
                      <a:pt x="50" y="21"/>
                    </a:moveTo>
                    <a:lnTo>
                      <a:pt x="50" y="43"/>
                    </a:lnTo>
                    <a:lnTo>
                      <a:pt x="0" y="0"/>
                    </a:lnTo>
                    <a:lnTo>
                      <a:pt x="7" y="0"/>
                    </a:lnTo>
                    <a:lnTo>
                      <a:pt x="15" y="1"/>
                    </a:lnTo>
                    <a:lnTo>
                      <a:pt x="22" y="2"/>
                    </a:lnTo>
                    <a:lnTo>
                      <a:pt x="28" y="3"/>
                    </a:lnTo>
                    <a:lnTo>
                      <a:pt x="35" y="5"/>
                    </a:lnTo>
                    <a:lnTo>
                      <a:pt x="40" y="9"/>
                    </a:lnTo>
                    <a:lnTo>
                      <a:pt x="45" y="15"/>
                    </a:lnTo>
                    <a:lnTo>
                      <a:pt x="5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9" name="Freeform 200">
                <a:extLst>
                  <a:ext uri="{FF2B5EF4-FFF2-40B4-BE49-F238E27FC236}">
                    <a16:creationId xmlns:a16="http://schemas.microsoft.com/office/drawing/2014/main" id="{DA3275CB-CFCB-4CAC-8A95-3725C2F31F27}"/>
                  </a:ext>
                </a:extLst>
              </p:cNvPr>
              <p:cNvSpPr>
                <a:spLocks/>
              </p:cNvSpPr>
              <p:nvPr/>
            </p:nvSpPr>
            <p:spPr bwMode="auto">
              <a:xfrm>
                <a:off x="4073" y="3303"/>
                <a:ext cx="290" cy="151"/>
              </a:xfrm>
              <a:custGeom>
                <a:avLst/>
                <a:gdLst>
                  <a:gd name="T0" fmla="*/ 0 w 2024"/>
                  <a:gd name="T1" fmla="*/ 0 h 1660"/>
                  <a:gd name="T2" fmla="*/ 0 w 2024"/>
                  <a:gd name="T3" fmla="*/ 0 h 1660"/>
                  <a:gd name="T4" fmla="*/ 0 w 2024"/>
                  <a:gd name="T5" fmla="*/ 0 h 1660"/>
                  <a:gd name="T6" fmla="*/ 0 w 2024"/>
                  <a:gd name="T7" fmla="*/ 0 h 1660"/>
                  <a:gd name="T8" fmla="*/ 0 w 2024"/>
                  <a:gd name="T9" fmla="*/ 0 h 1660"/>
                  <a:gd name="T10" fmla="*/ 0 w 2024"/>
                  <a:gd name="T11" fmla="*/ 0 h 1660"/>
                  <a:gd name="T12" fmla="*/ 0 w 2024"/>
                  <a:gd name="T13" fmla="*/ 0 h 1660"/>
                  <a:gd name="T14" fmla="*/ 0 w 2024"/>
                  <a:gd name="T15" fmla="*/ 0 h 1660"/>
                  <a:gd name="T16" fmla="*/ 0 w 2024"/>
                  <a:gd name="T17" fmla="*/ 0 h 1660"/>
                  <a:gd name="T18" fmla="*/ 0 w 2024"/>
                  <a:gd name="T19" fmla="*/ 0 h 1660"/>
                  <a:gd name="T20" fmla="*/ 0 w 2024"/>
                  <a:gd name="T21" fmla="*/ 0 h 1660"/>
                  <a:gd name="T22" fmla="*/ 0 w 2024"/>
                  <a:gd name="T23" fmla="*/ 0 h 1660"/>
                  <a:gd name="T24" fmla="*/ 0 w 2024"/>
                  <a:gd name="T25" fmla="*/ 0 h 1660"/>
                  <a:gd name="T26" fmla="*/ 0 w 2024"/>
                  <a:gd name="T27" fmla="*/ 0 h 1660"/>
                  <a:gd name="T28" fmla="*/ 0 w 2024"/>
                  <a:gd name="T29" fmla="*/ 0 h 1660"/>
                  <a:gd name="T30" fmla="*/ 0 w 2024"/>
                  <a:gd name="T31" fmla="*/ 0 h 1660"/>
                  <a:gd name="T32" fmla="*/ 0 w 2024"/>
                  <a:gd name="T33" fmla="*/ 0 h 1660"/>
                  <a:gd name="T34" fmla="*/ 0 w 2024"/>
                  <a:gd name="T35" fmla="*/ 0 h 1660"/>
                  <a:gd name="T36" fmla="*/ 0 w 2024"/>
                  <a:gd name="T37" fmla="*/ 0 h 1660"/>
                  <a:gd name="T38" fmla="*/ 0 w 2024"/>
                  <a:gd name="T39" fmla="*/ 0 h 1660"/>
                  <a:gd name="T40" fmla="*/ 0 w 2024"/>
                  <a:gd name="T41" fmla="*/ 0 h 1660"/>
                  <a:gd name="T42" fmla="*/ 0 w 2024"/>
                  <a:gd name="T43" fmla="*/ 0 h 1660"/>
                  <a:gd name="T44" fmla="*/ 0 w 2024"/>
                  <a:gd name="T45" fmla="*/ 0 h 1660"/>
                  <a:gd name="T46" fmla="*/ 0 w 2024"/>
                  <a:gd name="T47" fmla="*/ 0 h 1660"/>
                  <a:gd name="T48" fmla="*/ 0 w 2024"/>
                  <a:gd name="T49" fmla="*/ 0 h 1660"/>
                  <a:gd name="T50" fmla="*/ 0 w 2024"/>
                  <a:gd name="T51" fmla="*/ 0 h 1660"/>
                  <a:gd name="T52" fmla="*/ 0 w 2024"/>
                  <a:gd name="T53" fmla="*/ 0 h 1660"/>
                  <a:gd name="T54" fmla="*/ 0 w 2024"/>
                  <a:gd name="T55" fmla="*/ 0 h 1660"/>
                  <a:gd name="T56" fmla="*/ 0 w 2024"/>
                  <a:gd name="T57" fmla="*/ 0 h 1660"/>
                  <a:gd name="T58" fmla="*/ 0 w 2024"/>
                  <a:gd name="T59" fmla="*/ 0 h 1660"/>
                  <a:gd name="T60" fmla="*/ 0 w 2024"/>
                  <a:gd name="T61" fmla="*/ 0 h 1660"/>
                  <a:gd name="T62" fmla="*/ 0 w 2024"/>
                  <a:gd name="T63" fmla="*/ 0 h 1660"/>
                  <a:gd name="T64" fmla="*/ 0 w 2024"/>
                  <a:gd name="T65" fmla="*/ 0 h 1660"/>
                  <a:gd name="T66" fmla="*/ 0 w 2024"/>
                  <a:gd name="T67" fmla="*/ 0 h 1660"/>
                  <a:gd name="T68" fmla="*/ 0 w 2024"/>
                  <a:gd name="T69" fmla="*/ 0 h 1660"/>
                  <a:gd name="T70" fmla="*/ 0 w 2024"/>
                  <a:gd name="T71" fmla="*/ 0 h 1660"/>
                  <a:gd name="T72" fmla="*/ 0 w 2024"/>
                  <a:gd name="T73" fmla="*/ 0 h 1660"/>
                  <a:gd name="T74" fmla="*/ 0 w 2024"/>
                  <a:gd name="T75" fmla="*/ 0 h 1660"/>
                  <a:gd name="T76" fmla="*/ 0 w 2024"/>
                  <a:gd name="T77" fmla="*/ 0 h 1660"/>
                  <a:gd name="T78" fmla="*/ 0 w 2024"/>
                  <a:gd name="T79" fmla="*/ 0 h 1660"/>
                  <a:gd name="T80" fmla="*/ 0 w 2024"/>
                  <a:gd name="T81" fmla="*/ 0 h 1660"/>
                  <a:gd name="T82" fmla="*/ 0 w 2024"/>
                  <a:gd name="T83" fmla="*/ 0 h 1660"/>
                  <a:gd name="T84" fmla="*/ 0 w 2024"/>
                  <a:gd name="T85" fmla="*/ 0 h 1660"/>
                  <a:gd name="T86" fmla="*/ 0 w 2024"/>
                  <a:gd name="T87" fmla="*/ 0 h 1660"/>
                  <a:gd name="T88" fmla="*/ 0 w 2024"/>
                  <a:gd name="T89" fmla="*/ 0 h 1660"/>
                  <a:gd name="T90" fmla="*/ 0 w 2024"/>
                  <a:gd name="T91" fmla="*/ 0 h 1660"/>
                  <a:gd name="T92" fmla="*/ 0 w 2024"/>
                  <a:gd name="T93" fmla="*/ 0 h 1660"/>
                  <a:gd name="T94" fmla="*/ 0 w 2024"/>
                  <a:gd name="T95" fmla="*/ 0 h 1660"/>
                  <a:gd name="T96" fmla="*/ 0 w 2024"/>
                  <a:gd name="T97" fmla="*/ 0 h 1660"/>
                  <a:gd name="T98" fmla="*/ 0 w 2024"/>
                  <a:gd name="T99" fmla="*/ 0 h 1660"/>
                  <a:gd name="T100" fmla="*/ 0 w 2024"/>
                  <a:gd name="T101" fmla="*/ 0 h 1660"/>
                  <a:gd name="T102" fmla="*/ 0 w 2024"/>
                  <a:gd name="T103" fmla="*/ 0 h 1660"/>
                  <a:gd name="T104" fmla="*/ 0 w 2024"/>
                  <a:gd name="T105" fmla="*/ 0 h 1660"/>
                  <a:gd name="T106" fmla="*/ 0 w 2024"/>
                  <a:gd name="T107" fmla="*/ 0 h 16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24" h="1660">
                    <a:moveTo>
                      <a:pt x="2024" y="525"/>
                    </a:moveTo>
                    <a:lnTo>
                      <a:pt x="2005" y="540"/>
                    </a:lnTo>
                    <a:lnTo>
                      <a:pt x="1987" y="555"/>
                    </a:lnTo>
                    <a:lnTo>
                      <a:pt x="1970" y="571"/>
                    </a:lnTo>
                    <a:lnTo>
                      <a:pt x="1954" y="589"/>
                    </a:lnTo>
                    <a:lnTo>
                      <a:pt x="1938" y="607"/>
                    </a:lnTo>
                    <a:lnTo>
                      <a:pt x="1924" y="627"/>
                    </a:lnTo>
                    <a:lnTo>
                      <a:pt x="1910" y="647"/>
                    </a:lnTo>
                    <a:lnTo>
                      <a:pt x="1896" y="668"/>
                    </a:lnTo>
                    <a:lnTo>
                      <a:pt x="1883" y="688"/>
                    </a:lnTo>
                    <a:lnTo>
                      <a:pt x="1871" y="711"/>
                    </a:lnTo>
                    <a:lnTo>
                      <a:pt x="1860" y="733"/>
                    </a:lnTo>
                    <a:lnTo>
                      <a:pt x="1849" y="756"/>
                    </a:lnTo>
                    <a:lnTo>
                      <a:pt x="1828" y="803"/>
                    </a:lnTo>
                    <a:lnTo>
                      <a:pt x="1809" y="851"/>
                    </a:lnTo>
                    <a:lnTo>
                      <a:pt x="1772" y="952"/>
                    </a:lnTo>
                    <a:lnTo>
                      <a:pt x="1735" y="1052"/>
                    </a:lnTo>
                    <a:lnTo>
                      <a:pt x="1714" y="1102"/>
                    </a:lnTo>
                    <a:lnTo>
                      <a:pt x="1693" y="1150"/>
                    </a:lnTo>
                    <a:lnTo>
                      <a:pt x="1682" y="1173"/>
                    </a:lnTo>
                    <a:lnTo>
                      <a:pt x="1670" y="1197"/>
                    </a:lnTo>
                    <a:lnTo>
                      <a:pt x="1658" y="1220"/>
                    </a:lnTo>
                    <a:lnTo>
                      <a:pt x="1646" y="1243"/>
                    </a:lnTo>
                    <a:lnTo>
                      <a:pt x="1609" y="1255"/>
                    </a:lnTo>
                    <a:lnTo>
                      <a:pt x="1574" y="1269"/>
                    </a:lnTo>
                    <a:lnTo>
                      <a:pt x="1537" y="1284"/>
                    </a:lnTo>
                    <a:lnTo>
                      <a:pt x="1502" y="1300"/>
                    </a:lnTo>
                    <a:lnTo>
                      <a:pt x="1468" y="1317"/>
                    </a:lnTo>
                    <a:lnTo>
                      <a:pt x="1433" y="1337"/>
                    </a:lnTo>
                    <a:lnTo>
                      <a:pt x="1398" y="1356"/>
                    </a:lnTo>
                    <a:lnTo>
                      <a:pt x="1363" y="1377"/>
                    </a:lnTo>
                    <a:lnTo>
                      <a:pt x="1295" y="1418"/>
                    </a:lnTo>
                    <a:lnTo>
                      <a:pt x="1226" y="1460"/>
                    </a:lnTo>
                    <a:lnTo>
                      <a:pt x="1191" y="1481"/>
                    </a:lnTo>
                    <a:lnTo>
                      <a:pt x="1156" y="1502"/>
                    </a:lnTo>
                    <a:lnTo>
                      <a:pt x="1121" y="1521"/>
                    </a:lnTo>
                    <a:lnTo>
                      <a:pt x="1086" y="1541"/>
                    </a:lnTo>
                    <a:lnTo>
                      <a:pt x="1051" y="1559"/>
                    </a:lnTo>
                    <a:lnTo>
                      <a:pt x="1015" y="1577"/>
                    </a:lnTo>
                    <a:lnTo>
                      <a:pt x="979" y="1593"/>
                    </a:lnTo>
                    <a:lnTo>
                      <a:pt x="943" y="1607"/>
                    </a:lnTo>
                    <a:lnTo>
                      <a:pt x="906" y="1620"/>
                    </a:lnTo>
                    <a:lnTo>
                      <a:pt x="869" y="1632"/>
                    </a:lnTo>
                    <a:lnTo>
                      <a:pt x="830" y="1640"/>
                    </a:lnTo>
                    <a:lnTo>
                      <a:pt x="792" y="1648"/>
                    </a:lnTo>
                    <a:lnTo>
                      <a:pt x="753" y="1652"/>
                    </a:lnTo>
                    <a:lnTo>
                      <a:pt x="714" y="1654"/>
                    </a:lnTo>
                    <a:lnTo>
                      <a:pt x="674" y="1654"/>
                    </a:lnTo>
                    <a:lnTo>
                      <a:pt x="632" y="1651"/>
                    </a:lnTo>
                    <a:lnTo>
                      <a:pt x="590" y="1645"/>
                    </a:lnTo>
                    <a:lnTo>
                      <a:pt x="548" y="1635"/>
                    </a:lnTo>
                    <a:lnTo>
                      <a:pt x="505" y="1623"/>
                    </a:lnTo>
                    <a:lnTo>
                      <a:pt x="460" y="1607"/>
                    </a:lnTo>
                    <a:lnTo>
                      <a:pt x="422" y="1614"/>
                    </a:lnTo>
                    <a:lnTo>
                      <a:pt x="385" y="1622"/>
                    </a:lnTo>
                    <a:lnTo>
                      <a:pt x="348" y="1630"/>
                    </a:lnTo>
                    <a:lnTo>
                      <a:pt x="310" y="1637"/>
                    </a:lnTo>
                    <a:lnTo>
                      <a:pt x="273" y="1644"/>
                    </a:lnTo>
                    <a:lnTo>
                      <a:pt x="236" y="1650"/>
                    </a:lnTo>
                    <a:lnTo>
                      <a:pt x="198" y="1655"/>
                    </a:lnTo>
                    <a:lnTo>
                      <a:pt x="161" y="1660"/>
                    </a:lnTo>
                    <a:lnTo>
                      <a:pt x="140" y="1609"/>
                    </a:lnTo>
                    <a:lnTo>
                      <a:pt x="119" y="1556"/>
                    </a:lnTo>
                    <a:lnTo>
                      <a:pt x="98" y="1502"/>
                    </a:lnTo>
                    <a:lnTo>
                      <a:pt x="78" y="1447"/>
                    </a:lnTo>
                    <a:lnTo>
                      <a:pt x="59" y="1391"/>
                    </a:lnTo>
                    <a:lnTo>
                      <a:pt x="42" y="1334"/>
                    </a:lnTo>
                    <a:lnTo>
                      <a:pt x="35" y="1305"/>
                    </a:lnTo>
                    <a:lnTo>
                      <a:pt x="28" y="1276"/>
                    </a:lnTo>
                    <a:lnTo>
                      <a:pt x="21" y="1247"/>
                    </a:lnTo>
                    <a:lnTo>
                      <a:pt x="15" y="1219"/>
                    </a:lnTo>
                    <a:lnTo>
                      <a:pt x="10" y="1190"/>
                    </a:lnTo>
                    <a:lnTo>
                      <a:pt x="6" y="1160"/>
                    </a:lnTo>
                    <a:lnTo>
                      <a:pt x="3" y="1131"/>
                    </a:lnTo>
                    <a:lnTo>
                      <a:pt x="1" y="1102"/>
                    </a:lnTo>
                    <a:lnTo>
                      <a:pt x="0" y="1073"/>
                    </a:lnTo>
                    <a:lnTo>
                      <a:pt x="0" y="1044"/>
                    </a:lnTo>
                    <a:lnTo>
                      <a:pt x="1" y="1015"/>
                    </a:lnTo>
                    <a:lnTo>
                      <a:pt x="3" y="985"/>
                    </a:lnTo>
                    <a:lnTo>
                      <a:pt x="6" y="956"/>
                    </a:lnTo>
                    <a:lnTo>
                      <a:pt x="11" y="928"/>
                    </a:lnTo>
                    <a:lnTo>
                      <a:pt x="17" y="900"/>
                    </a:lnTo>
                    <a:lnTo>
                      <a:pt x="25" y="871"/>
                    </a:lnTo>
                    <a:lnTo>
                      <a:pt x="34" y="843"/>
                    </a:lnTo>
                    <a:lnTo>
                      <a:pt x="45" y="816"/>
                    </a:lnTo>
                    <a:lnTo>
                      <a:pt x="57" y="788"/>
                    </a:lnTo>
                    <a:lnTo>
                      <a:pt x="71" y="761"/>
                    </a:lnTo>
                    <a:lnTo>
                      <a:pt x="82" y="745"/>
                    </a:lnTo>
                    <a:lnTo>
                      <a:pt x="92" y="731"/>
                    </a:lnTo>
                    <a:lnTo>
                      <a:pt x="104" y="718"/>
                    </a:lnTo>
                    <a:lnTo>
                      <a:pt x="115" y="704"/>
                    </a:lnTo>
                    <a:lnTo>
                      <a:pt x="127" y="693"/>
                    </a:lnTo>
                    <a:lnTo>
                      <a:pt x="139" y="681"/>
                    </a:lnTo>
                    <a:lnTo>
                      <a:pt x="153" y="669"/>
                    </a:lnTo>
                    <a:lnTo>
                      <a:pt x="166" y="658"/>
                    </a:lnTo>
                    <a:lnTo>
                      <a:pt x="179" y="648"/>
                    </a:lnTo>
                    <a:lnTo>
                      <a:pt x="192" y="638"/>
                    </a:lnTo>
                    <a:lnTo>
                      <a:pt x="206" y="630"/>
                    </a:lnTo>
                    <a:lnTo>
                      <a:pt x="220" y="621"/>
                    </a:lnTo>
                    <a:lnTo>
                      <a:pt x="235" y="614"/>
                    </a:lnTo>
                    <a:lnTo>
                      <a:pt x="249" y="606"/>
                    </a:lnTo>
                    <a:lnTo>
                      <a:pt x="264" y="600"/>
                    </a:lnTo>
                    <a:lnTo>
                      <a:pt x="279" y="593"/>
                    </a:lnTo>
                    <a:lnTo>
                      <a:pt x="294" y="588"/>
                    </a:lnTo>
                    <a:lnTo>
                      <a:pt x="310" y="583"/>
                    </a:lnTo>
                    <a:lnTo>
                      <a:pt x="326" y="579"/>
                    </a:lnTo>
                    <a:lnTo>
                      <a:pt x="342" y="575"/>
                    </a:lnTo>
                    <a:lnTo>
                      <a:pt x="358" y="571"/>
                    </a:lnTo>
                    <a:lnTo>
                      <a:pt x="374" y="569"/>
                    </a:lnTo>
                    <a:lnTo>
                      <a:pt x="390" y="568"/>
                    </a:lnTo>
                    <a:lnTo>
                      <a:pt x="406" y="566"/>
                    </a:lnTo>
                    <a:lnTo>
                      <a:pt x="422" y="566"/>
                    </a:lnTo>
                    <a:lnTo>
                      <a:pt x="439" y="566"/>
                    </a:lnTo>
                    <a:lnTo>
                      <a:pt x="455" y="566"/>
                    </a:lnTo>
                    <a:lnTo>
                      <a:pt x="472" y="567"/>
                    </a:lnTo>
                    <a:lnTo>
                      <a:pt x="489" y="569"/>
                    </a:lnTo>
                    <a:lnTo>
                      <a:pt x="506" y="571"/>
                    </a:lnTo>
                    <a:lnTo>
                      <a:pt x="523" y="575"/>
                    </a:lnTo>
                    <a:lnTo>
                      <a:pt x="540" y="579"/>
                    </a:lnTo>
                    <a:lnTo>
                      <a:pt x="593" y="615"/>
                    </a:lnTo>
                    <a:lnTo>
                      <a:pt x="648" y="651"/>
                    </a:lnTo>
                    <a:lnTo>
                      <a:pt x="676" y="671"/>
                    </a:lnTo>
                    <a:lnTo>
                      <a:pt x="703" y="690"/>
                    </a:lnTo>
                    <a:lnTo>
                      <a:pt x="730" y="711"/>
                    </a:lnTo>
                    <a:lnTo>
                      <a:pt x="756" y="731"/>
                    </a:lnTo>
                    <a:lnTo>
                      <a:pt x="782" y="753"/>
                    </a:lnTo>
                    <a:lnTo>
                      <a:pt x="807" y="775"/>
                    </a:lnTo>
                    <a:lnTo>
                      <a:pt x="830" y="798"/>
                    </a:lnTo>
                    <a:lnTo>
                      <a:pt x="854" y="822"/>
                    </a:lnTo>
                    <a:lnTo>
                      <a:pt x="875" y="848"/>
                    </a:lnTo>
                    <a:lnTo>
                      <a:pt x="895" y="874"/>
                    </a:lnTo>
                    <a:lnTo>
                      <a:pt x="904" y="888"/>
                    </a:lnTo>
                    <a:lnTo>
                      <a:pt x="912" y="902"/>
                    </a:lnTo>
                    <a:lnTo>
                      <a:pt x="920" y="917"/>
                    </a:lnTo>
                    <a:lnTo>
                      <a:pt x="928" y="931"/>
                    </a:lnTo>
                    <a:lnTo>
                      <a:pt x="946" y="926"/>
                    </a:lnTo>
                    <a:lnTo>
                      <a:pt x="962" y="918"/>
                    </a:lnTo>
                    <a:lnTo>
                      <a:pt x="976" y="910"/>
                    </a:lnTo>
                    <a:lnTo>
                      <a:pt x="988" y="901"/>
                    </a:lnTo>
                    <a:lnTo>
                      <a:pt x="997" y="891"/>
                    </a:lnTo>
                    <a:lnTo>
                      <a:pt x="1005" y="882"/>
                    </a:lnTo>
                    <a:lnTo>
                      <a:pt x="1011" y="871"/>
                    </a:lnTo>
                    <a:lnTo>
                      <a:pt x="1015" y="859"/>
                    </a:lnTo>
                    <a:lnTo>
                      <a:pt x="1018" y="846"/>
                    </a:lnTo>
                    <a:lnTo>
                      <a:pt x="1021" y="834"/>
                    </a:lnTo>
                    <a:lnTo>
                      <a:pt x="1022" y="820"/>
                    </a:lnTo>
                    <a:lnTo>
                      <a:pt x="1021" y="807"/>
                    </a:lnTo>
                    <a:lnTo>
                      <a:pt x="1019" y="792"/>
                    </a:lnTo>
                    <a:lnTo>
                      <a:pt x="1016" y="778"/>
                    </a:lnTo>
                    <a:lnTo>
                      <a:pt x="1013" y="763"/>
                    </a:lnTo>
                    <a:lnTo>
                      <a:pt x="1010" y="748"/>
                    </a:lnTo>
                    <a:lnTo>
                      <a:pt x="1002" y="715"/>
                    </a:lnTo>
                    <a:lnTo>
                      <a:pt x="993" y="683"/>
                    </a:lnTo>
                    <a:lnTo>
                      <a:pt x="985" y="649"/>
                    </a:lnTo>
                    <a:lnTo>
                      <a:pt x="978" y="616"/>
                    </a:lnTo>
                    <a:lnTo>
                      <a:pt x="976" y="598"/>
                    </a:lnTo>
                    <a:lnTo>
                      <a:pt x="974" y="582"/>
                    </a:lnTo>
                    <a:lnTo>
                      <a:pt x="973" y="565"/>
                    </a:lnTo>
                    <a:lnTo>
                      <a:pt x="974" y="548"/>
                    </a:lnTo>
                    <a:lnTo>
                      <a:pt x="975" y="531"/>
                    </a:lnTo>
                    <a:lnTo>
                      <a:pt x="978" y="515"/>
                    </a:lnTo>
                    <a:lnTo>
                      <a:pt x="982" y="498"/>
                    </a:lnTo>
                    <a:lnTo>
                      <a:pt x="988" y="482"/>
                    </a:lnTo>
                    <a:lnTo>
                      <a:pt x="995" y="462"/>
                    </a:lnTo>
                    <a:lnTo>
                      <a:pt x="1002" y="442"/>
                    </a:lnTo>
                    <a:lnTo>
                      <a:pt x="1011" y="421"/>
                    </a:lnTo>
                    <a:lnTo>
                      <a:pt x="1021" y="400"/>
                    </a:lnTo>
                    <a:lnTo>
                      <a:pt x="1031" y="379"/>
                    </a:lnTo>
                    <a:lnTo>
                      <a:pt x="1042" y="359"/>
                    </a:lnTo>
                    <a:lnTo>
                      <a:pt x="1053" y="337"/>
                    </a:lnTo>
                    <a:lnTo>
                      <a:pt x="1065" y="316"/>
                    </a:lnTo>
                    <a:lnTo>
                      <a:pt x="1078" y="296"/>
                    </a:lnTo>
                    <a:lnTo>
                      <a:pt x="1091" y="275"/>
                    </a:lnTo>
                    <a:lnTo>
                      <a:pt x="1105" y="256"/>
                    </a:lnTo>
                    <a:lnTo>
                      <a:pt x="1119" y="235"/>
                    </a:lnTo>
                    <a:lnTo>
                      <a:pt x="1134" y="216"/>
                    </a:lnTo>
                    <a:lnTo>
                      <a:pt x="1150" y="198"/>
                    </a:lnTo>
                    <a:lnTo>
                      <a:pt x="1166" y="179"/>
                    </a:lnTo>
                    <a:lnTo>
                      <a:pt x="1183" y="161"/>
                    </a:lnTo>
                    <a:lnTo>
                      <a:pt x="1201" y="143"/>
                    </a:lnTo>
                    <a:lnTo>
                      <a:pt x="1219" y="127"/>
                    </a:lnTo>
                    <a:lnTo>
                      <a:pt x="1237" y="111"/>
                    </a:lnTo>
                    <a:lnTo>
                      <a:pt x="1256" y="96"/>
                    </a:lnTo>
                    <a:lnTo>
                      <a:pt x="1274" y="82"/>
                    </a:lnTo>
                    <a:lnTo>
                      <a:pt x="1294" y="69"/>
                    </a:lnTo>
                    <a:lnTo>
                      <a:pt x="1314" y="57"/>
                    </a:lnTo>
                    <a:lnTo>
                      <a:pt x="1334" y="45"/>
                    </a:lnTo>
                    <a:lnTo>
                      <a:pt x="1354" y="35"/>
                    </a:lnTo>
                    <a:lnTo>
                      <a:pt x="1376" y="27"/>
                    </a:lnTo>
                    <a:lnTo>
                      <a:pt x="1397" y="19"/>
                    </a:lnTo>
                    <a:lnTo>
                      <a:pt x="1418" y="13"/>
                    </a:lnTo>
                    <a:lnTo>
                      <a:pt x="1440" y="7"/>
                    </a:lnTo>
                    <a:lnTo>
                      <a:pt x="1462" y="3"/>
                    </a:lnTo>
                    <a:lnTo>
                      <a:pt x="1484" y="1"/>
                    </a:lnTo>
                    <a:lnTo>
                      <a:pt x="1506" y="1"/>
                    </a:lnTo>
                    <a:lnTo>
                      <a:pt x="1531" y="0"/>
                    </a:lnTo>
                    <a:lnTo>
                      <a:pt x="1557" y="1"/>
                    </a:lnTo>
                    <a:lnTo>
                      <a:pt x="1581" y="4"/>
                    </a:lnTo>
                    <a:lnTo>
                      <a:pt x="1604" y="8"/>
                    </a:lnTo>
                    <a:lnTo>
                      <a:pt x="1626" y="15"/>
                    </a:lnTo>
                    <a:lnTo>
                      <a:pt x="1648" y="24"/>
                    </a:lnTo>
                    <a:lnTo>
                      <a:pt x="1669" y="33"/>
                    </a:lnTo>
                    <a:lnTo>
                      <a:pt x="1689" y="45"/>
                    </a:lnTo>
                    <a:lnTo>
                      <a:pt x="1708" y="57"/>
                    </a:lnTo>
                    <a:lnTo>
                      <a:pt x="1728" y="72"/>
                    </a:lnTo>
                    <a:lnTo>
                      <a:pt x="1746" y="87"/>
                    </a:lnTo>
                    <a:lnTo>
                      <a:pt x="1764" y="104"/>
                    </a:lnTo>
                    <a:lnTo>
                      <a:pt x="1781" y="121"/>
                    </a:lnTo>
                    <a:lnTo>
                      <a:pt x="1797" y="139"/>
                    </a:lnTo>
                    <a:lnTo>
                      <a:pt x="1813" y="159"/>
                    </a:lnTo>
                    <a:lnTo>
                      <a:pt x="1829" y="178"/>
                    </a:lnTo>
                    <a:lnTo>
                      <a:pt x="1843" y="199"/>
                    </a:lnTo>
                    <a:lnTo>
                      <a:pt x="1858" y="220"/>
                    </a:lnTo>
                    <a:lnTo>
                      <a:pt x="1872" y="242"/>
                    </a:lnTo>
                    <a:lnTo>
                      <a:pt x="1885" y="265"/>
                    </a:lnTo>
                    <a:lnTo>
                      <a:pt x="1912" y="309"/>
                    </a:lnTo>
                    <a:lnTo>
                      <a:pt x="1936" y="354"/>
                    </a:lnTo>
                    <a:lnTo>
                      <a:pt x="1982" y="443"/>
                    </a:lnTo>
                    <a:lnTo>
                      <a:pt x="2024" y="525"/>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0" name="Freeform 201">
                <a:extLst>
                  <a:ext uri="{FF2B5EF4-FFF2-40B4-BE49-F238E27FC236}">
                    <a16:creationId xmlns:a16="http://schemas.microsoft.com/office/drawing/2014/main" id="{C2B89241-B9C1-465A-BCE9-6A86D89C4786}"/>
                  </a:ext>
                </a:extLst>
              </p:cNvPr>
              <p:cNvSpPr>
                <a:spLocks/>
              </p:cNvSpPr>
              <p:nvPr/>
            </p:nvSpPr>
            <p:spPr bwMode="auto">
              <a:xfrm>
                <a:off x="5062" y="3310"/>
                <a:ext cx="8" cy="4"/>
              </a:xfrm>
              <a:custGeom>
                <a:avLst/>
                <a:gdLst>
                  <a:gd name="T0" fmla="*/ 0 w 59"/>
                  <a:gd name="T1" fmla="*/ 0 h 44"/>
                  <a:gd name="T2" fmla="*/ 0 w 59"/>
                  <a:gd name="T3" fmla="*/ 0 h 44"/>
                  <a:gd name="T4" fmla="*/ 0 w 59"/>
                  <a:gd name="T5" fmla="*/ 0 h 44"/>
                  <a:gd name="T6" fmla="*/ 0 w 59"/>
                  <a:gd name="T7" fmla="*/ 0 h 44"/>
                  <a:gd name="T8" fmla="*/ 0 w 59"/>
                  <a:gd name="T9" fmla="*/ 0 h 44"/>
                  <a:gd name="T10" fmla="*/ 0 w 59"/>
                  <a:gd name="T11" fmla="*/ 0 h 44"/>
                  <a:gd name="T12" fmla="*/ 0 w 59"/>
                  <a:gd name="T13" fmla="*/ 0 h 44"/>
                  <a:gd name="T14" fmla="*/ 0 w 59"/>
                  <a:gd name="T15" fmla="*/ 0 h 44"/>
                  <a:gd name="T16" fmla="*/ 0 w 59"/>
                  <a:gd name="T17" fmla="*/ 0 h 44"/>
                  <a:gd name="T18" fmla="*/ 0 w 59"/>
                  <a:gd name="T19" fmla="*/ 0 h 44"/>
                  <a:gd name="T20" fmla="*/ 0 w 59"/>
                  <a:gd name="T21" fmla="*/ 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44">
                    <a:moveTo>
                      <a:pt x="59" y="22"/>
                    </a:moveTo>
                    <a:lnTo>
                      <a:pt x="39" y="44"/>
                    </a:lnTo>
                    <a:lnTo>
                      <a:pt x="0" y="0"/>
                    </a:lnTo>
                    <a:lnTo>
                      <a:pt x="7" y="0"/>
                    </a:lnTo>
                    <a:lnTo>
                      <a:pt x="14" y="0"/>
                    </a:lnTo>
                    <a:lnTo>
                      <a:pt x="22" y="1"/>
                    </a:lnTo>
                    <a:lnTo>
                      <a:pt x="29" y="3"/>
                    </a:lnTo>
                    <a:lnTo>
                      <a:pt x="37" y="6"/>
                    </a:lnTo>
                    <a:lnTo>
                      <a:pt x="44" y="9"/>
                    </a:lnTo>
                    <a:lnTo>
                      <a:pt x="51" y="14"/>
                    </a:lnTo>
                    <a:lnTo>
                      <a:pt x="59"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1" name="Freeform 202">
                <a:extLst>
                  <a:ext uri="{FF2B5EF4-FFF2-40B4-BE49-F238E27FC236}">
                    <a16:creationId xmlns:a16="http://schemas.microsoft.com/office/drawing/2014/main" id="{EA3246DC-0941-4174-9C75-9559345F4D8B}"/>
                  </a:ext>
                </a:extLst>
              </p:cNvPr>
              <p:cNvSpPr>
                <a:spLocks/>
              </p:cNvSpPr>
              <p:nvPr/>
            </p:nvSpPr>
            <p:spPr bwMode="auto">
              <a:xfrm>
                <a:off x="4926" y="3329"/>
                <a:ext cx="7" cy="6"/>
              </a:xfrm>
              <a:custGeom>
                <a:avLst/>
                <a:gdLst>
                  <a:gd name="T0" fmla="*/ 0 w 50"/>
                  <a:gd name="T1" fmla="*/ 0 h 65"/>
                  <a:gd name="T2" fmla="*/ 0 w 50"/>
                  <a:gd name="T3" fmla="*/ 0 h 65"/>
                  <a:gd name="T4" fmla="*/ 0 w 50"/>
                  <a:gd name="T5" fmla="*/ 0 h 65"/>
                  <a:gd name="T6" fmla="*/ 0 w 50"/>
                  <a:gd name="T7" fmla="*/ 0 h 65"/>
                  <a:gd name="T8" fmla="*/ 0 w 50"/>
                  <a:gd name="T9" fmla="*/ 0 h 65"/>
                  <a:gd name="T10" fmla="*/ 0 w 50"/>
                  <a:gd name="T11" fmla="*/ 0 h 65"/>
                  <a:gd name="T12" fmla="*/ 0 w 50"/>
                  <a:gd name="T13" fmla="*/ 0 h 65"/>
                  <a:gd name="T14" fmla="*/ 0 w 50"/>
                  <a:gd name="T15" fmla="*/ 0 h 65"/>
                  <a:gd name="T16" fmla="*/ 0 w 50"/>
                  <a:gd name="T17" fmla="*/ 0 h 65"/>
                  <a:gd name="T18" fmla="*/ 0 w 50"/>
                  <a:gd name="T19" fmla="*/ 0 h 65"/>
                  <a:gd name="T20" fmla="*/ 0 w 50"/>
                  <a:gd name="T21" fmla="*/ 0 h 65"/>
                  <a:gd name="T22" fmla="*/ 0 w 50"/>
                  <a:gd name="T23" fmla="*/ 0 h 65"/>
                  <a:gd name="T24" fmla="*/ 0 w 50"/>
                  <a:gd name="T25" fmla="*/ 0 h 65"/>
                  <a:gd name="T26" fmla="*/ 0 w 50"/>
                  <a:gd name="T27" fmla="*/ 0 h 65"/>
                  <a:gd name="T28" fmla="*/ 0 w 50"/>
                  <a:gd name="T29" fmla="*/ 0 h 65"/>
                  <a:gd name="T30" fmla="*/ 0 w 50"/>
                  <a:gd name="T31" fmla="*/ 0 h 65"/>
                  <a:gd name="T32" fmla="*/ 0 w 50"/>
                  <a:gd name="T33" fmla="*/ 0 h 65"/>
                  <a:gd name="T34" fmla="*/ 0 w 50"/>
                  <a:gd name="T35" fmla="*/ 0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 h="65">
                    <a:moveTo>
                      <a:pt x="50" y="22"/>
                    </a:moveTo>
                    <a:lnTo>
                      <a:pt x="49" y="30"/>
                    </a:lnTo>
                    <a:lnTo>
                      <a:pt x="48" y="36"/>
                    </a:lnTo>
                    <a:lnTo>
                      <a:pt x="46" y="43"/>
                    </a:lnTo>
                    <a:lnTo>
                      <a:pt x="44" y="47"/>
                    </a:lnTo>
                    <a:lnTo>
                      <a:pt x="41" y="52"/>
                    </a:lnTo>
                    <a:lnTo>
                      <a:pt x="37" y="57"/>
                    </a:lnTo>
                    <a:lnTo>
                      <a:pt x="34" y="61"/>
                    </a:lnTo>
                    <a:lnTo>
                      <a:pt x="30" y="65"/>
                    </a:lnTo>
                    <a:lnTo>
                      <a:pt x="0" y="0"/>
                    </a:lnTo>
                    <a:lnTo>
                      <a:pt x="8" y="0"/>
                    </a:lnTo>
                    <a:lnTo>
                      <a:pt x="15" y="0"/>
                    </a:lnTo>
                    <a:lnTo>
                      <a:pt x="22" y="1"/>
                    </a:lnTo>
                    <a:lnTo>
                      <a:pt x="29" y="4"/>
                    </a:lnTo>
                    <a:lnTo>
                      <a:pt x="35" y="6"/>
                    </a:lnTo>
                    <a:lnTo>
                      <a:pt x="41" y="9"/>
                    </a:lnTo>
                    <a:lnTo>
                      <a:pt x="46" y="14"/>
                    </a:lnTo>
                    <a:lnTo>
                      <a:pt x="5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2" name="Freeform 203">
                <a:extLst>
                  <a:ext uri="{FF2B5EF4-FFF2-40B4-BE49-F238E27FC236}">
                    <a16:creationId xmlns:a16="http://schemas.microsoft.com/office/drawing/2014/main" id="{9CB11E23-8AA2-47F3-89CE-4611C4390E1D}"/>
                  </a:ext>
                </a:extLst>
              </p:cNvPr>
              <p:cNvSpPr>
                <a:spLocks/>
              </p:cNvSpPr>
              <p:nvPr/>
            </p:nvSpPr>
            <p:spPr bwMode="auto">
              <a:xfrm>
                <a:off x="3698" y="3334"/>
                <a:ext cx="115" cy="106"/>
              </a:xfrm>
              <a:custGeom>
                <a:avLst/>
                <a:gdLst>
                  <a:gd name="T0" fmla="*/ 0 w 807"/>
                  <a:gd name="T1" fmla="*/ 0 h 1175"/>
                  <a:gd name="T2" fmla="*/ 0 w 807"/>
                  <a:gd name="T3" fmla="*/ 0 h 1175"/>
                  <a:gd name="T4" fmla="*/ 0 w 807"/>
                  <a:gd name="T5" fmla="*/ 0 h 1175"/>
                  <a:gd name="T6" fmla="*/ 0 w 807"/>
                  <a:gd name="T7" fmla="*/ 0 h 1175"/>
                  <a:gd name="T8" fmla="*/ 0 w 807"/>
                  <a:gd name="T9" fmla="*/ 0 h 1175"/>
                  <a:gd name="T10" fmla="*/ 0 w 807"/>
                  <a:gd name="T11" fmla="*/ 0 h 1175"/>
                  <a:gd name="T12" fmla="*/ 0 w 807"/>
                  <a:gd name="T13" fmla="*/ 0 h 1175"/>
                  <a:gd name="T14" fmla="*/ 0 w 807"/>
                  <a:gd name="T15" fmla="*/ 0 h 1175"/>
                  <a:gd name="T16" fmla="*/ 0 w 807"/>
                  <a:gd name="T17" fmla="*/ 0 h 1175"/>
                  <a:gd name="T18" fmla="*/ 0 w 807"/>
                  <a:gd name="T19" fmla="*/ 0 h 1175"/>
                  <a:gd name="T20" fmla="*/ 0 w 807"/>
                  <a:gd name="T21" fmla="*/ 0 h 1175"/>
                  <a:gd name="T22" fmla="*/ 0 w 807"/>
                  <a:gd name="T23" fmla="*/ 0 h 1175"/>
                  <a:gd name="T24" fmla="*/ 0 w 807"/>
                  <a:gd name="T25" fmla="*/ 0 h 1175"/>
                  <a:gd name="T26" fmla="*/ 0 w 807"/>
                  <a:gd name="T27" fmla="*/ 0 h 1175"/>
                  <a:gd name="T28" fmla="*/ 0 w 807"/>
                  <a:gd name="T29" fmla="*/ 0 h 1175"/>
                  <a:gd name="T30" fmla="*/ 0 w 807"/>
                  <a:gd name="T31" fmla="*/ 0 h 1175"/>
                  <a:gd name="T32" fmla="*/ 0 w 807"/>
                  <a:gd name="T33" fmla="*/ 0 h 1175"/>
                  <a:gd name="T34" fmla="*/ 0 w 807"/>
                  <a:gd name="T35" fmla="*/ 0 h 1175"/>
                  <a:gd name="T36" fmla="*/ 0 w 807"/>
                  <a:gd name="T37" fmla="*/ 0 h 1175"/>
                  <a:gd name="T38" fmla="*/ 0 w 807"/>
                  <a:gd name="T39" fmla="*/ 0 h 1175"/>
                  <a:gd name="T40" fmla="*/ 0 w 807"/>
                  <a:gd name="T41" fmla="*/ 0 h 1175"/>
                  <a:gd name="T42" fmla="*/ 0 w 807"/>
                  <a:gd name="T43" fmla="*/ 0 h 1175"/>
                  <a:gd name="T44" fmla="*/ 0 w 807"/>
                  <a:gd name="T45" fmla="*/ 0 h 1175"/>
                  <a:gd name="T46" fmla="*/ 0 w 807"/>
                  <a:gd name="T47" fmla="*/ 0 h 1175"/>
                  <a:gd name="T48" fmla="*/ 0 w 807"/>
                  <a:gd name="T49" fmla="*/ 0 h 1175"/>
                  <a:gd name="T50" fmla="*/ 0 w 807"/>
                  <a:gd name="T51" fmla="*/ 0 h 1175"/>
                  <a:gd name="T52" fmla="*/ 0 w 807"/>
                  <a:gd name="T53" fmla="*/ 0 h 1175"/>
                  <a:gd name="T54" fmla="*/ 0 w 807"/>
                  <a:gd name="T55" fmla="*/ 0 h 1175"/>
                  <a:gd name="T56" fmla="*/ 0 w 807"/>
                  <a:gd name="T57" fmla="*/ 0 h 1175"/>
                  <a:gd name="T58" fmla="*/ 0 w 807"/>
                  <a:gd name="T59" fmla="*/ 0 h 1175"/>
                  <a:gd name="T60" fmla="*/ 0 w 807"/>
                  <a:gd name="T61" fmla="*/ 0 h 1175"/>
                  <a:gd name="T62" fmla="*/ 0 w 807"/>
                  <a:gd name="T63" fmla="*/ 0 h 1175"/>
                  <a:gd name="T64" fmla="*/ 0 w 807"/>
                  <a:gd name="T65" fmla="*/ 0 h 1175"/>
                  <a:gd name="T66" fmla="*/ 0 w 807"/>
                  <a:gd name="T67" fmla="*/ 0 h 1175"/>
                  <a:gd name="T68" fmla="*/ 0 w 807"/>
                  <a:gd name="T69" fmla="*/ 0 h 1175"/>
                  <a:gd name="T70" fmla="*/ 0 w 807"/>
                  <a:gd name="T71" fmla="*/ 0 h 1175"/>
                  <a:gd name="T72" fmla="*/ 0 w 807"/>
                  <a:gd name="T73" fmla="*/ 0 h 1175"/>
                  <a:gd name="T74" fmla="*/ 0 w 807"/>
                  <a:gd name="T75" fmla="*/ 0 h 1175"/>
                  <a:gd name="T76" fmla="*/ 0 w 807"/>
                  <a:gd name="T77" fmla="*/ 0 h 1175"/>
                  <a:gd name="T78" fmla="*/ 0 w 807"/>
                  <a:gd name="T79" fmla="*/ 0 h 1175"/>
                  <a:gd name="T80" fmla="*/ 0 w 807"/>
                  <a:gd name="T81" fmla="*/ 0 h 1175"/>
                  <a:gd name="T82" fmla="*/ 0 w 807"/>
                  <a:gd name="T83" fmla="*/ 0 h 1175"/>
                  <a:gd name="T84" fmla="*/ 0 w 807"/>
                  <a:gd name="T85" fmla="*/ 0 h 1175"/>
                  <a:gd name="T86" fmla="*/ 0 w 807"/>
                  <a:gd name="T87" fmla="*/ 0 h 1175"/>
                  <a:gd name="T88" fmla="*/ 0 w 807"/>
                  <a:gd name="T89" fmla="*/ 0 h 117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07" h="1175">
                    <a:moveTo>
                      <a:pt x="807" y="168"/>
                    </a:moveTo>
                    <a:lnTo>
                      <a:pt x="800" y="214"/>
                    </a:lnTo>
                    <a:lnTo>
                      <a:pt x="795" y="258"/>
                    </a:lnTo>
                    <a:lnTo>
                      <a:pt x="789" y="303"/>
                    </a:lnTo>
                    <a:lnTo>
                      <a:pt x="783" y="349"/>
                    </a:lnTo>
                    <a:lnTo>
                      <a:pt x="780" y="372"/>
                    </a:lnTo>
                    <a:lnTo>
                      <a:pt x="776" y="394"/>
                    </a:lnTo>
                    <a:lnTo>
                      <a:pt x="771" y="416"/>
                    </a:lnTo>
                    <a:lnTo>
                      <a:pt x="766" y="439"/>
                    </a:lnTo>
                    <a:lnTo>
                      <a:pt x="760" y="460"/>
                    </a:lnTo>
                    <a:lnTo>
                      <a:pt x="754" y="481"/>
                    </a:lnTo>
                    <a:lnTo>
                      <a:pt x="746" y="501"/>
                    </a:lnTo>
                    <a:lnTo>
                      <a:pt x="737" y="522"/>
                    </a:lnTo>
                    <a:lnTo>
                      <a:pt x="723" y="523"/>
                    </a:lnTo>
                    <a:lnTo>
                      <a:pt x="707" y="523"/>
                    </a:lnTo>
                    <a:lnTo>
                      <a:pt x="690" y="521"/>
                    </a:lnTo>
                    <a:lnTo>
                      <a:pt x="671" y="520"/>
                    </a:lnTo>
                    <a:lnTo>
                      <a:pt x="651" y="517"/>
                    </a:lnTo>
                    <a:lnTo>
                      <a:pt x="631" y="515"/>
                    </a:lnTo>
                    <a:lnTo>
                      <a:pt x="612" y="514"/>
                    </a:lnTo>
                    <a:lnTo>
                      <a:pt x="593" y="515"/>
                    </a:lnTo>
                    <a:lnTo>
                      <a:pt x="584" y="516"/>
                    </a:lnTo>
                    <a:lnTo>
                      <a:pt x="575" y="517"/>
                    </a:lnTo>
                    <a:lnTo>
                      <a:pt x="566" y="520"/>
                    </a:lnTo>
                    <a:lnTo>
                      <a:pt x="558" y="523"/>
                    </a:lnTo>
                    <a:lnTo>
                      <a:pt x="550" y="526"/>
                    </a:lnTo>
                    <a:lnTo>
                      <a:pt x="543" y="530"/>
                    </a:lnTo>
                    <a:lnTo>
                      <a:pt x="536" y="536"/>
                    </a:lnTo>
                    <a:lnTo>
                      <a:pt x="530" y="541"/>
                    </a:lnTo>
                    <a:lnTo>
                      <a:pt x="525" y="549"/>
                    </a:lnTo>
                    <a:lnTo>
                      <a:pt x="520" y="556"/>
                    </a:lnTo>
                    <a:lnTo>
                      <a:pt x="516" y="566"/>
                    </a:lnTo>
                    <a:lnTo>
                      <a:pt x="513" y="576"/>
                    </a:lnTo>
                    <a:lnTo>
                      <a:pt x="510" y="587"/>
                    </a:lnTo>
                    <a:lnTo>
                      <a:pt x="509" y="600"/>
                    </a:lnTo>
                    <a:lnTo>
                      <a:pt x="508" y="614"/>
                    </a:lnTo>
                    <a:lnTo>
                      <a:pt x="509" y="629"/>
                    </a:lnTo>
                    <a:lnTo>
                      <a:pt x="488" y="1175"/>
                    </a:lnTo>
                    <a:lnTo>
                      <a:pt x="473" y="1152"/>
                    </a:lnTo>
                    <a:lnTo>
                      <a:pt x="458" y="1129"/>
                    </a:lnTo>
                    <a:lnTo>
                      <a:pt x="442" y="1106"/>
                    </a:lnTo>
                    <a:lnTo>
                      <a:pt x="425" y="1084"/>
                    </a:lnTo>
                    <a:lnTo>
                      <a:pt x="390" y="1039"/>
                    </a:lnTo>
                    <a:lnTo>
                      <a:pt x="353" y="994"/>
                    </a:lnTo>
                    <a:lnTo>
                      <a:pt x="276" y="904"/>
                    </a:lnTo>
                    <a:lnTo>
                      <a:pt x="199" y="814"/>
                    </a:lnTo>
                    <a:lnTo>
                      <a:pt x="181" y="791"/>
                    </a:lnTo>
                    <a:lnTo>
                      <a:pt x="163" y="767"/>
                    </a:lnTo>
                    <a:lnTo>
                      <a:pt x="146" y="743"/>
                    </a:lnTo>
                    <a:lnTo>
                      <a:pt x="128" y="720"/>
                    </a:lnTo>
                    <a:lnTo>
                      <a:pt x="111" y="696"/>
                    </a:lnTo>
                    <a:lnTo>
                      <a:pt x="96" y="671"/>
                    </a:lnTo>
                    <a:lnTo>
                      <a:pt x="81" y="646"/>
                    </a:lnTo>
                    <a:lnTo>
                      <a:pt x="68" y="621"/>
                    </a:lnTo>
                    <a:lnTo>
                      <a:pt x="55" y="595"/>
                    </a:lnTo>
                    <a:lnTo>
                      <a:pt x="43" y="569"/>
                    </a:lnTo>
                    <a:lnTo>
                      <a:pt x="33" y="543"/>
                    </a:lnTo>
                    <a:lnTo>
                      <a:pt x="24" y="516"/>
                    </a:lnTo>
                    <a:lnTo>
                      <a:pt x="16" y="489"/>
                    </a:lnTo>
                    <a:lnTo>
                      <a:pt x="9" y="461"/>
                    </a:lnTo>
                    <a:lnTo>
                      <a:pt x="4" y="433"/>
                    </a:lnTo>
                    <a:lnTo>
                      <a:pt x="0" y="404"/>
                    </a:lnTo>
                    <a:lnTo>
                      <a:pt x="16" y="388"/>
                    </a:lnTo>
                    <a:lnTo>
                      <a:pt x="32" y="369"/>
                    </a:lnTo>
                    <a:lnTo>
                      <a:pt x="48" y="351"/>
                    </a:lnTo>
                    <a:lnTo>
                      <a:pt x="64" y="332"/>
                    </a:lnTo>
                    <a:lnTo>
                      <a:pt x="96" y="289"/>
                    </a:lnTo>
                    <a:lnTo>
                      <a:pt x="128" y="247"/>
                    </a:lnTo>
                    <a:lnTo>
                      <a:pt x="163" y="204"/>
                    </a:lnTo>
                    <a:lnTo>
                      <a:pt x="197" y="162"/>
                    </a:lnTo>
                    <a:lnTo>
                      <a:pt x="214" y="141"/>
                    </a:lnTo>
                    <a:lnTo>
                      <a:pt x="232" y="122"/>
                    </a:lnTo>
                    <a:lnTo>
                      <a:pt x="250" y="104"/>
                    </a:lnTo>
                    <a:lnTo>
                      <a:pt x="269" y="85"/>
                    </a:lnTo>
                    <a:lnTo>
                      <a:pt x="287" y="69"/>
                    </a:lnTo>
                    <a:lnTo>
                      <a:pt x="307" y="54"/>
                    </a:lnTo>
                    <a:lnTo>
                      <a:pt x="327" y="41"/>
                    </a:lnTo>
                    <a:lnTo>
                      <a:pt x="347" y="29"/>
                    </a:lnTo>
                    <a:lnTo>
                      <a:pt x="367" y="18"/>
                    </a:lnTo>
                    <a:lnTo>
                      <a:pt x="388" y="11"/>
                    </a:lnTo>
                    <a:lnTo>
                      <a:pt x="410" y="4"/>
                    </a:lnTo>
                    <a:lnTo>
                      <a:pt x="431" y="1"/>
                    </a:lnTo>
                    <a:lnTo>
                      <a:pt x="454" y="0"/>
                    </a:lnTo>
                    <a:lnTo>
                      <a:pt x="477" y="1"/>
                    </a:lnTo>
                    <a:lnTo>
                      <a:pt x="501" y="5"/>
                    </a:lnTo>
                    <a:lnTo>
                      <a:pt x="525" y="12"/>
                    </a:lnTo>
                    <a:lnTo>
                      <a:pt x="550" y="22"/>
                    </a:lnTo>
                    <a:lnTo>
                      <a:pt x="575" y="35"/>
                    </a:lnTo>
                    <a:lnTo>
                      <a:pt x="601" y="52"/>
                    </a:lnTo>
                    <a:lnTo>
                      <a:pt x="627" y="72"/>
                    </a:lnTo>
                    <a:lnTo>
                      <a:pt x="807" y="168"/>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3" name="Freeform 204">
                <a:extLst>
                  <a:ext uri="{FF2B5EF4-FFF2-40B4-BE49-F238E27FC236}">
                    <a16:creationId xmlns:a16="http://schemas.microsoft.com/office/drawing/2014/main" id="{42AB67CC-B779-4644-927A-016C5EC7A2C9}"/>
                  </a:ext>
                </a:extLst>
              </p:cNvPr>
              <p:cNvSpPr>
                <a:spLocks/>
              </p:cNvSpPr>
              <p:nvPr/>
            </p:nvSpPr>
            <p:spPr bwMode="auto">
              <a:xfrm>
                <a:off x="4723" y="3337"/>
                <a:ext cx="57" cy="184"/>
              </a:xfrm>
              <a:custGeom>
                <a:avLst/>
                <a:gdLst>
                  <a:gd name="T0" fmla="*/ 0 w 398"/>
                  <a:gd name="T1" fmla="*/ 0 h 2022"/>
                  <a:gd name="T2" fmla="*/ 0 w 398"/>
                  <a:gd name="T3" fmla="*/ 0 h 2022"/>
                  <a:gd name="T4" fmla="*/ 0 w 398"/>
                  <a:gd name="T5" fmla="*/ 0 h 2022"/>
                  <a:gd name="T6" fmla="*/ 0 w 398"/>
                  <a:gd name="T7" fmla="*/ 0 h 2022"/>
                  <a:gd name="T8" fmla="*/ 0 w 398"/>
                  <a:gd name="T9" fmla="*/ 0 h 2022"/>
                  <a:gd name="T10" fmla="*/ 0 w 398"/>
                  <a:gd name="T11" fmla="*/ 0 h 2022"/>
                  <a:gd name="T12" fmla="*/ 0 w 398"/>
                  <a:gd name="T13" fmla="*/ 0 h 2022"/>
                  <a:gd name="T14" fmla="*/ 0 w 398"/>
                  <a:gd name="T15" fmla="*/ 0 h 2022"/>
                  <a:gd name="T16" fmla="*/ 0 w 398"/>
                  <a:gd name="T17" fmla="*/ 0 h 2022"/>
                  <a:gd name="T18" fmla="*/ 0 w 398"/>
                  <a:gd name="T19" fmla="*/ 0 h 2022"/>
                  <a:gd name="T20" fmla="*/ 0 w 398"/>
                  <a:gd name="T21" fmla="*/ 0 h 2022"/>
                  <a:gd name="T22" fmla="*/ 0 w 398"/>
                  <a:gd name="T23" fmla="*/ 0 h 2022"/>
                  <a:gd name="T24" fmla="*/ 0 w 398"/>
                  <a:gd name="T25" fmla="*/ 0 h 2022"/>
                  <a:gd name="T26" fmla="*/ 0 w 398"/>
                  <a:gd name="T27" fmla="*/ 0 h 2022"/>
                  <a:gd name="T28" fmla="*/ 0 w 398"/>
                  <a:gd name="T29" fmla="*/ 0 h 2022"/>
                  <a:gd name="T30" fmla="*/ 0 w 398"/>
                  <a:gd name="T31" fmla="*/ 0 h 2022"/>
                  <a:gd name="T32" fmla="*/ 0 w 398"/>
                  <a:gd name="T33" fmla="*/ 0 h 2022"/>
                  <a:gd name="T34" fmla="*/ 0 w 398"/>
                  <a:gd name="T35" fmla="*/ 0 h 2022"/>
                  <a:gd name="T36" fmla="*/ 0 w 398"/>
                  <a:gd name="T37" fmla="*/ 0 h 2022"/>
                  <a:gd name="T38" fmla="*/ 0 w 398"/>
                  <a:gd name="T39" fmla="*/ 0 h 2022"/>
                  <a:gd name="T40" fmla="*/ 0 w 398"/>
                  <a:gd name="T41" fmla="*/ 0 h 2022"/>
                  <a:gd name="T42" fmla="*/ 0 w 398"/>
                  <a:gd name="T43" fmla="*/ 0 h 2022"/>
                  <a:gd name="T44" fmla="*/ 0 w 398"/>
                  <a:gd name="T45" fmla="*/ 0 h 2022"/>
                  <a:gd name="T46" fmla="*/ 0 w 398"/>
                  <a:gd name="T47" fmla="*/ 0 h 2022"/>
                  <a:gd name="T48" fmla="*/ 0 w 398"/>
                  <a:gd name="T49" fmla="*/ 0 h 2022"/>
                  <a:gd name="T50" fmla="*/ 0 w 398"/>
                  <a:gd name="T51" fmla="*/ 0 h 2022"/>
                  <a:gd name="T52" fmla="*/ 0 w 398"/>
                  <a:gd name="T53" fmla="*/ 0 h 2022"/>
                  <a:gd name="T54" fmla="*/ 0 w 398"/>
                  <a:gd name="T55" fmla="*/ 0 h 2022"/>
                  <a:gd name="T56" fmla="*/ 0 w 398"/>
                  <a:gd name="T57" fmla="*/ 0 h 2022"/>
                  <a:gd name="T58" fmla="*/ 0 w 398"/>
                  <a:gd name="T59" fmla="*/ 0 h 2022"/>
                  <a:gd name="T60" fmla="*/ 0 w 398"/>
                  <a:gd name="T61" fmla="*/ 0 h 2022"/>
                  <a:gd name="T62" fmla="*/ 0 w 398"/>
                  <a:gd name="T63" fmla="*/ 0 h 2022"/>
                  <a:gd name="T64" fmla="*/ 0 w 398"/>
                  <a:gd name="T65" fmla="*/ 0 h 2022"/>
                  <a:gd name="T66" fmla="*/ 0 w 398"/>
                  <a:gd name="T67" fmla="*/ 0 h 2022"/>
                  <a:gd name="T68" fmla="*/ 0 w 398"/>
                  <a:gd name="T69" fmla="*/ 0 h 2022"/>
                  <a:gd name="T70" fmla="*/ 0 w 398"/>
                  <a:gd name="T71" fmla="*/ 0 h 2022"/>
                  <a:gd name="T72" fmla="*/ 0 w 398"/>
                  <a:gd name="T73" fmla="*/ 0 h 2022"/>
                  <a:gd name="T74" fmla="*/ 0 w 398"/>
                  <a:gd name="T75" fmla="*/ 0 h 2022"/>
                  <a:gd name="T76" fmla="*/ 0 w 398"/>
                  <a:gd name="T77" fmla="*/ 0 h 2022"/>
                  <a:gd name="T78" fmla="*/ 0 w 398"/>
                  <a:gd name="T79" fmla="*/ 0 h 2022"/>
                  <a:gd name="T80" fmla="*/ 0 w 398"/>
                  <a:gd name="T81" fmla="*/ 0 h 2022"/>
                  <a:gd name="T82" fmla="*/ 0 w 398"/>
                  <a:gd name="T83" fmla="*/ 0 h 2022"/>
                  <a:gd name="T84" fmla="*/ 0 w 398"/>
                  <a:gd name="T85" fmla="*/ 0 h 2022"/>
                  <a:gd name="T86" fmla="*/ 0 w 398"/>
                  <a:gd name="T87" fmla="*/ 0 h 2022"/>
                  <a:gd name="T88" fmla="*/ 0 w 398"/>
                  <a:gd name="T89" fmla="*/ 0 h 2022"/>
                  <a:gd name="T90" fmla="*/ 0 w 398"/>
                  <a:gd name="T91" fmla="*/ 0 h 2022"/>
                  <a:gd name="T92" fmla="*/ 0 w 398"/>
                  <a:gd name="T93" fmla="*/ 0 h 20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98" h="2022">
                    <a:moveTo>
                      <a:pt x="398" y="9"/>
                    </a:moveTo>
                    <a:lnTo>
                      <a:pt x="395" y="276"/>
                    </a:lnTo>
                    <a:lnTo>
                      <a:pt x="394" y="533"/>
                    </a:lnTo>
                    <a:lnTo>
                      <a:pt x="394" y="782"/>
                    </a:lnTo>
                    <a:lnTo>
                      <a:pt x="393" y="1028"/>
                    </a:lnTo>
                    <a:lnTo>
                      <a:pt x="392" y="1149"/>
                    </a:lnTo>
                    <a:lnTo>
                      <a:pt x="390" y="1271"/>
                    </a:lnTo>
                    <a:lnTo>
                      <a:pt x="387" y="1393"/>
                    </a:lnTo>
                    <a:lnTo>
                      <a:pt x="384" y="1516"/>
                    </a:lnTo>
                    <a:lnTo>
                      <a:pt x="379" y="1641"/>
                    </a:lnTo>
                    <a:lnTo>
                      <a:pt x="374" y="1766"/>
                    </a:lnTo>
                    <a:lnTo>
                      <a:pt x="367" y="1892"/>
                    </a:lnTo>
                    <a:lnTo>
                      <a:pt x="358" y="2022"/>
                    </a:lnTo>
                    <a:lnTo>
                      <a:pt x="343" y="2009"/>
                    </a:lnTo>
                    <a:lnTo>
                      <a:pt x="327" y="1996"/>
                    </a:lnTo>
                    <a:lnTo>
                      <a:pt x="312" y="1983"/>
                    </a:lnTo>
                    <a:lnTo>
                      <a:pt x="298" y="1969"/>
                    </a:lnTo>
                    <a:lnTo>
                      <a:pt x="285" y="1954"/>
                    </a:lnTo>
                    <a:lnTo>
                      <a:pt x="272" y="1940"/>
                    </a:lnTo>
                    <a:lnTo>
                      <a:pt x="259" y="1924"/>
                    </a:lnTo>
                    <a:lnTo>
                      <a:pt x="247" y="1907"/>
                    </a:lnTo>
                    <a:lnTo>
                      <a:pt x="224" y="1875"/>
                    </a:lnTo>
                    <a:lnTo>
                      <a:pt x="202" y="1840"/>
                    </a:lnTo>
                    <a:lnTo>
                      <a:pt x="181" y="1805"/>
                    </a:lnTo>
                    <a:lnTo>
                      <a:pt x="159" y="1769"/>
                    </a:lnTo>
                    <a:lnTo>
                      <a:pt x="120" y="1695"/>
                    </a:lnTo>
                    <a:lnTo>
                      <a:pt x="82" y="1620"/>
                    </a:lnTo>
                    <a:lnTo>
                      <a:pt x="62" y="1583"/>
                    </a:lnTo>
                    <a:lnTo>
                      <a:pt x="42" y="1546"/>
                    </a:lnTo>
                    <a:lnTo>
                      <a:pt x="21" y="1511"/>
                    </a:lnTo>
                    <a:lnTo>
                      <a:pt x="0" y="1476"/>
                    </a:lnTo>
                    <a:lnTo>
                      <a:pt x="39" y="1401"/>
                    </a:lnTo>
                    <a:lnTo>
                      <a:pt x="34" y="1318"/>
                    </a:lnTo>
                    <a:lnTo>
                      <a:pt x="29" y="1238"/>
                    </a:lnTo>
                    <a:lnTo>
                      <a:pt x="26" y="1157"/>
                    </a:lnTo>
                    <a:lnTo>
                      <a:pt x="22" y="1079"/>
                    </a:lnTo>
                    <a:lnTo>
                      <a:pt x="20" y="1000"/>
                    </a:lnTo>
                    <a:lnTo>
                      <a:pt x="18" y="921"/>
                    </a:lnTo>
                    <a:lnTo>
                      <a:pt x="17" y="842"/>
                    </a:lnTo>
                    <a:lnTo>
                      <a:pt x="17" y="764"/>
                    </a:lnTo>
                    <a:lnTo>
                      <a:pt x="17" y="685"/>
                    </a:lnTo>
                    <a:lnTo>
                      <a:pt x="18" y="607"/>
                    </a:lnTo>
                    <a:lnTo>
                      <a:pt x="20" y="528"/>
                    </a:lnTo>
                    <a:lnTo>
                      <a:pt x="22" y="450"/>
                    </a:lnTo>
                    <a:lnTo>
                      <a:pt x="26" y="370"/>
                    </a:lnTo>
                    <a:lnTo>
                      <a:pt x="29" y="290"/>
                    </a:lnTo>
                    <a:lnTo>
                      <a:pt x="34" y="209"/>
                    </a:lnTo>
                    <a:lnTo>
                      <a:pt x="39" y="126"/>
                    </a:lnTo>
                    <a:lnTo>
                      <a:pt x="45" y="118"/>
                    </a:lnTo>
                    <a:lnTo>
                      <a:pt x="52" y="109"/>
                    </a:lnTo>
                    <a:lnTo>
                      <a:pt x="59" y="102"/>
                    </a:lnTo>
                    <a:lnTo>
                      <a:pt x="66" y="95"/>
                    </a:lnTo>
                    <a:lnTo>
                      <a:pt x="75" y="90"/>
                    </a:lnTo>
                    <a:lnTo>
                      <a:pt x="83" y="85"/>
                    </a:lnTo>
                    <a:lnTo>
                      <a:pt x="92" y="81"/>
                    </a:lnTo>
                    <a:lnTo>
                      <a:pt x="101" y="77"/>
                    </a:lnTo>
                    <a:lnTo>
                      <a:pt x="120" y="71"/>
                    </a:lnTo>
                    <a:lnTo>
                      <a:pt x="139" y="65"/>
                    </a:lnTo>
                    <a:lnTo>
                      <a:pt x="159" y="59"/>
                    </a:lnTo>
                    <a:lnTo>
                      <a:pt x="179" y="52"/>
                    </a:lnTo>
                    <a:lnTo>
                      <a:pt x="180" y="154"/>
                    </a:lnTo>
                    <a:lnTo>
                      <a:pt x="181" y="257"/>
                    </a:lnTo>
                    <a:lnTo>
                      <a:pt x="181" y="360"/>
                    </a:lnTo>
                    <a:lnTo>
                      <a:pt x="181" y="462"/>
                    </a:lnTo>
                    <a:lnTo>
                      <a:pt x="179" y="669"/>
                    </a:lnTo>
                    <a:lnTo>
                      <a:pt x="178" y="874"/>
                    </a:lnTo>
                    <a:lnTo>
                      <a:pt x="177" y="978"/>
                    </a:lnTo>
                    <a:lnTo>
                      <a:pt x="178" y="1081"/>
                    </a:lnTo>
                    <a:lnTo>
                      <a:pt x="178" y="1182"/>
                    </a:lnTo>
                    <a:lnTo>
                      <a:pt x="180" y="1285"/>
                    </a:lnTo>
                    <a:lnTo>
                      <a:pt x="183" y="1387"/>
                    </a:lnTo>
                    <a:lnTo>
                      <a:pt x="187" y="1488"/>
                    </a:lnTo>
                    <a:lnTo>
                      <a:pt x="192" y="1590"/>
                    </a:lnTo>
                    <a:lnTo>
                      <a:pt x="199" y="1690"/>
                    </a:lnTo>
                    <a:lnTo>
                      <a:pt x="206" y="1485"/>
                    </a:lnTo>
                    <a:lnTo>
                      <a:pt x="212" y="1278"/>
                    </a:lnTo>
                    <a:lnTo>
                      <a:pt x="218" y="1072"/>
                    </a:lnTo>
                    <a:lnTo>
                      <a:pt x="223" y="865"/>
                    </a:lnTo>
                    <a:lnTo>
                      <a:pt x="229" y="656"/>
                    </a:lnTo>
                    <a:lnTo>
                      <a:pt x="235" y="447"/>
                    </a:lnTo>
                    <a:lnTo>
                      <a:pt x="241" y="239"/>
                    </a:lnTo>
                    <a:lnTo>
                      <a:pt x="248" y="30"/>
                    </a:lnTo>
                    <a:lnTo>
                      <a:pt x="267" y="23"/>
                    </a:lnTo>
                    <a:lnTo>
                      <a:pt x="287" y="15"/>
                    </a:lnTo>
                    <a:lnTo>
                      <a:pt x="307" y="9"/>
                    </a:lnTo>
                    <a:lnTo>
                      <a:pt x="326" y="3"/>
                    </a:lnTo>
                    <a:lnTo>
                      <a:pt x="337" y="2"/>
                    </a:lnTo>
                    <a:lnTo>
                      <a:pt x="346" y="1"/>
                    </a:lnTo>
                    <a:lnTo>
                      <a:pt x="356" y="0"/>
                    </a:lnTo>
                    <a:lnTo>
                      <a:pt x="365" y="0"/>
                    </a:lnTo>
                    <a:lnTo>
                      <a:pt x="374" y="1"/>
                    </a:lnTo>
                    <a:lnTo>
                      <a:pt x="382" y="3"/>
                    </a:lnTo>
                    <a:lnTo>
                      <a:pt x="390" y="5"/>
                    </a:lnTo>
                    <a:lnTo>
                      <a:pt x="398" y="9"/>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4" name="Freeform 205">
                <a:extLst>
                  <a:ext uri="{FF2B5EF4-FFF2-40B4-BE49-F238E27FC236}">
                    <a16:creationId xmlns:a16="http://schemas.microsoft.com/office/drawing/2014/main" id="{17438125-E568-4B50-9BE6-D36F4C8E1164}"/>
                  </a:ext>
                </a:extLst>
              </p:cNvPr>
              <p:cNvSpPr>
                <a:spLocks/>
              </p:cNvSpPr>
              <p:nvPr/>
            </p:nvSpPr>
            <p:spPr bwMode="auto">
              <a:xfrm>
                <a:off x="4790" y="3336"/>
                <a:ext cx="59" cy="72"/>
              </a:xfrm>
              <a:custGeom>
                <a:avLst/>
                <a:gdLst>
                  <a:gd name="T0" fmla="*/ 0 w 417"/>
                  <a:gd name="T1" fmla="*/ 0 h 792"/>
                  <a:gd name="T2" fmla="*/ 0 w 417"/>
                  <a:gd name="T3" fmla="*/ 0 h 792"/>
                  <a:gd name="T4" fmla="*/ 0 w 417"/>
                  <a:gd name="T5" fmla="*/ 0 h 792"/>
                  <a:gd name="T6" fmla="*/ 0 w 417"/>
                  <a:gd name="T7" fmla="*/ 0 h 792"/>
                  <a:gd name="T8" fmla="*/ 0 w 417"/>
                  <a:gd name="T9" fmla="*/ 0 h 792"/>
                  <a:gd name="T10" fmla="*/ 0 w 417"/>
                  <a:gd name="T11" fmla="*/ 0 h 792"/>
                  <a:gd name="T12" fmla="*/ 0 w 417"/>
                  <a:gd name="T13" fmla="*/ 0 h 792"/>
                  <a:gd name="T14" fmla="*/ 0 w 417"/>
                  <a:gd name="T15" fmla="*/ 0 h 792"/>
                  <a:gd name="T16" fmla="*/ 0 w 417"/>
                  <a:gd name="T17" fmla="*/ 0 h 792"/>
                  <a:gd name="T18" fmla="*/ 0 w 417"/>
                  <a:gd name="T19" fmla="*/ 0 h 792"/>
                  <a:gd name="T20" fmla="*/ 0 w 417"/>
                  <a:gd name="T21" fmla="*/ 0 h 792"/>
                  <a:gd name="T22" fmla="*/ 0 w 417"/>
                  <a:gd name="T23" fmla="*/ 0 h 792"/>
                  <a:gd name="T24" fmla="*/ 0 w 417"/>
                  <a:gd name="T25" fmla="*/ 0 h 792"/>
                  <a:gd name="T26" fmla="*/ 0 w 417"/>
                  <a:gd name="T27" fmla="*/ 0 h 792"/>
                  <a:gd name="T28" fmla="*/ 0 w 417"/>
                  <a:gd name="T29" fmla="*/ 0 h 792"/>
                  <a:gd name="T30" fmla="*/ 0 w 417"/>
                  <a:gd name="T31" fmla="*/ 0 h 792"/>
                  <a:gd name="T32" fmla="*/ 0 w 417"/>
                  <a:gd name="T33" fmla="*/ 0 h 792"/>
                  <a:gd name="T34" fmla="*/ 0 w 417"/>
                  <a:gd name="T35" fmla="*/ 0 h 792"/>
                  <a:gd name="T36" fmla="*/ 0 w 417"/>
                  <a:gd name="T37" fmla="*/ 0 h 792"/>
                  <a:gd name="T38" fmla="*/ 0 w 417"/>
                  <a:gd name="T39" fmla="*/ 0 h 792"/>
                  <a:gd name="T40" fmla="*/ 0 w 417"/>
                  <a:gd name="T41" fmla="*/ 0 h 792"/>
                  <a:gd name="T42" fmla="*/ 0 w 417"/>
                  <a:gd name="T43" fmla="*/ 0 h 792"/>
                  <a:gd name="T44" fmla="*/ 0 w 417"/>
                  <a:gd name="T45" fmla="*/ 0 h 792"/>
                  <a:gd name="T46" fmla="*/ 0 w 417"/>
                  <a:gd name="T47" fmla="*/ 0 h 792"/>
                  <a:gd name="T48" fmla="*/ 0 w 417"/>
                  <a:gd name="T49" fmla="*/ 0 h 792"/>
                  <a:gd name="T50" fmla="*/ 0 w 417"/>
                  <a:gd name="T51" fmla="*/ 0 h 792"/>
                  <a:gd name="T52" fmla="*/ 0 w 417"/>
                  <a:gd name="T53" fmla="*/ 0 h 792"/>
                  <a:gd name="T54" fmla="*/ 0 w 417"/>
                  <a:gd name="T55" fmla="*/ 0 h 792"/>
                  <a:gd name="T56" fmla="*/ 0 w 417"/>
                  <a:gd name="T57" fmla="*/ 0 h 792"/>
                  <a:gd name="T58" fmla="*/ 0 w 417"/>
                  <a:gd name="T59" fmla="*/ 0 h 792"/>
                  <a:gd name="T60" fmla="*/ 0 w 417"/>
                  <a:gd name="T61" fmla="*/ 0 h 792"/>
                  <a:gd name="T62" fmla="*/ 0 w 417"/>
                  <a:gd name="T63" fmla="*/ 0 h 792"/>
                  <a:gd name="T64" fmla="*/ 0 w 417"/>
                  <a:gd name="T65" fmla="*/ 0 h 792"/>
                  <a:gd name="T66" fmla="*/ 0 w 417"/>
                  <a:gd name="T67" fmla="*/ 0 h 792"/>
                  <a:gd name="T68" fmla="*/ 0 w 417"/>
                  <a:gd name="T69" fmla="*/ 0 h 792"/>
                  <a:gd name="T70" fmla="*/ 0 w 417"/>
                  <a:gd name="T71" fmla="*/ 0 h 792"/>
                  <a:gd name="T72" fmla="*/ 0 w 417"/>
                  <a:gd name="T73" fmla="*/ 0 h 792"/>
                  <a:gd name="T74" fmla="*/ 0 w 417"/>
                  <a:gd name="T75" fmla="*/ 0 h 792"/>
                  <a:gd name="T76" fmla="*/ 0 w 417"/>
                  <a:gd name="T77" fmla="*/ 0 h 792"/>
                  <a:gd name="T78" fmla="*/ 0 w 417"/>
                  <a:gd name="T79" fmla="*/ 0 h 792"/>
                  <a:gd name="T80" fmla="*/ 0 w 417"/>
                  <a:gd name="T81" fmla="*/ 0 h 792"/>
                  <a:gd name="T82" fmla="*/ 0 w 417"/>
                  <a:gd name="T83" fmla="*/ 0 h 792"/>
                  <a:gd name="T84" fmla="*/ 0 w 417"/>
                  <a:gd name="T85" fmla="*/ 0 h 792"/>
                  <a:gd name="T86" fmla="*/ 0 w 417"/>
                  <a:gd name="T87" fmla="*/ 0 h 792"/>
                  <a:gd name="T88" fmla="*/ 0 w 417"/>
                  <a:gd name="T89" fmla="*/ 0 h 792"/>
                  <a:gd name="T90" fmla="*/ 0 w 417"/>
                  <a:gd name="T91" fmla="*/ 0 h 792"/>
                  <a:gd name="T92" fmla="*/ 0 w 417"/>
                  <a:gd name="T93" fmla="*/ 0 h 792"/>
                  <a:gd name="T94" fmla="*/ 0 w 417"/>
                  <a:gd name="T95" fmla="*/ 0 h 792"/>
                  <a:gd name="T96" fmla="*/ 0 w 417"/>
                  <a:gd name="T97" fmla="*/ 0 h 792"/>
                  <a:gd name="T98" fmla="*/ 0 w 417"/>
                  <a:gd name="T99" fmla="*/ 0 h 792"/>
                  <a:gd name="T100" fmla="*/ 0 w 417"/>
                  <a:gd name="T101" fmla="*/ 0 h 792"/>
                  <a:gd name="T102" fmla="*/ 0 w 417"/>
                  <a:gd name="T103" fmla="*/ 0 h 792"/>
                  <a:gd name="T104" fmla="*/ 0 w 417"/>
                  <a:gd name="T105" fmla="*/ 0 h 792"/>
                  <a:gd name="T106" fmla="*/ 0 w 417"/>
                  <a:gd name="T107" fmla="*/ 0 h 792"/>
                  <a:gd name="T108" fmla="*/ 0 w 417"/>
                  <a:gd name="T109" fmla="*/ 0 h 792"/>
                  <a:gd name="T110" fmla="*/ 0 w 417"/>
                  <a:gd name="T111" fmla="*/ 0 h 7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17" h="792">
                    <a:moveTo>
                      <a:pt x="180" y="600"/>
                    </a:moveTo>
                    <a:lnTo>
                      <a:pt x="181" y="606"/>
                    </a:lnTo>
                    <a:lnTo>
                      <a:pt x="182" y="612"/>
                    </a:lnTo>
                    <a:lnTo>
                      <a:pt x="182" y="618"/>
                    </a:lnTo>
                    <a:lnTo>
                      <a:pt x="181" y="624"/>
                    </a:lnTo>
                    <a:lnTo>
                      <a:pt x="180" y="635"/>
                    </a:lnTo>
                    <a:lnTo>
                      <a:pt x="178" y="647"/>
                    </a:lnTo>
                    <a:lnTo>
                      <a:pt x="178" y="653"/>
                    </a:lnTo>
                    <a:lnTo>
                      <a:pt x="178" y="658"/>
                    </a:lnTo>
                    <a:lnTo>
                      <a:pt x="179" y="662"/>
                    </a:lnTo>
                    <a:lnTo>
                      <a:pt x="181" y="668"/>
                    </a:lnTo>
                    <a:lnTo>
                      <a:pt x="184" y="672"/>
                    </a:lnTo>
                    <a:lnTo>
                      <a:pt x="187" y="678"/>
                    </a:lnTo>
                    <a:lnTo>
                      <a:pt x="193" y="682"/>
                    </a:lnTo>
                    <a:lnTo>
                      <a:pt x="199" y="685"/>
                    </a:lnTo>
                    <a:lnTo>
                      <a:pt x="230" y="665"/>
                    </a:lnTo>
                    <a:lnTo>
                      <a:pt x="230" y="108"/>
                    </a:lnTo>
                    <a:lnTo>
                      <a:pt x="241" y="98"/>
                    </a:lnTo>
                    <a:lnTo>
                      <a:pt x="252" y="92"/>
                    </a:lnTo>
                    <a:lnTo>
                      <a:pt x="263" y="88"/>
                    </a:lnTo>
                    <a:lnTo>
                      <a:pt x="274" y="85"/>
                    </a:lnTo>
                    <a:lnTo>
                      <a:pt x="285" y="84"/>
                    </a:lnTo>
                    <a:lnTo>
                      <a:pt x="296" y="85"/>
                    </a:lnTo>
                    <a:lnTo>
                      <a:pt x="307" y="88"/>
                    </a:lnTo>
                    <a:lnTo>
                      <a:pt x="318" y="92"/>
                    </a:lnTo>
                    <a:lnTo>
                      <a:pt x="329" y="96"/>
                    </a:lnTo>
                    <a:lnTo>
                      <a:pt x="339" y="102"/>
                    </a:lnTo>
                    <a:lnTo>
                      <a:pt x="349" y="107"/>
                    </a:lnTo>
                    <a:lnTo>
                      <a:pt x="360" y="113"/>
                    </a:lnTo>
                    <a:lnTo>
                      <a:pt x="379" y="126"/>
                    </a:lnTo>
                    <a:lnTo>
                      <a:pt x="400" y="139"/>
                    </a:lnTo>
                    <a:lnTo>
                      <a:pt x="405" y="161"/>
                    </a:lnTo>
                    <a:lnTo>
                      <a:pt x="409" y="183"/>
                    </a:lnTo>
                    <a:lnTo>
                      <a:pt x="412" y="204"/>
                    </a:lnTo>
                    <a:lnTo>
                      <a:pt x="414" y="226"/>
                    </a:lnTo>
                    <a:lnTo>
                      <a:pt x="416" y="247"/>
                    </a:lnTo>
                    <a:lnTo>
                      <a:pt x="416" y="270"/>
                    </a:lnTo>
                    <a:lnTo>
                      <a:pt x="417" y="292"/>
                    </a:lnTo>
                    <a:lnTo>
                      <a:pt x="416" y="313"/>
                    </a:lnTo>
                    <a:lnTo>
                      <a:pt x="414" y="358"/>
                    </a:lnTo>
                    <a:lnTo>
                      <a:pt x="410" y="402"/>
                    </a:lnTo>
                    <a:lnTo>
                      <a:pt x="405" y="446"/>
                    </a:lnTo>
                    <a:lnTo>
                      <a:pt x="399" y="488"/>
                    </a:lnTo>
                    <a:lnTo>
                      <a:pt x="393" y="532"/>
                    </a:lnTo>
                    <a:lnTo>
                      <a:pt x="388" y="573"/>
                    </a:lnTo>
                    <a:lnTo>
                      <a:pt x="384" y="612"/>
                    </a:lnTo>
                    <a:lnTo>
                      <a:pt x="382" y="651"/>
                    </a:lnTo>
                    <a:lnTo>
                      <a:pt x="381" y="669"/>
                    </a:lnTo>
                    <a:lnTo>
                      <a:pt x="381" y="686"/>
                    </a:lnTo>
                    <a:lnTo>
                      <a:pt x="382" y="704"/>
                    </a:lnTo>
                    <a:lnTo>
                      <a:pt x="384" y="721"/>
                    </a:lnTo>
                    <a:lnTo>
                      <a:pt x="386" y="737"/>
                    </a:lnTo>
                    <a:lnTo>
                      <a:pt x="389" y="752"/>
                    </a:lnTo>
                    <a:lnTo>
                      <a:pt x="393" y="767"/>
                    </a:lnTo>
                    <a:lnTo>
                      <a:pt x="400" y="782"/>
                    </a:lnTo>
                    <a:lnTo>
                      <a:pt x="386" y="787"/>
                    </a:lnTo>
                    <a:lnTo>
                      <a:pt x="375" y="791"/>
                    </a:lnTo>
                    <a:lnTo>
                      <a:pt x="363" y="792"/>
                    </a:lnTo>
                    <a:lnTo>
                      <a:pt x="351" y="792"/>
                    </a:lnTo>
                    <a:lnTo>
                      <a:pt x="339" y="791"/>
                    </a:lnTo>
                    <a:lnTo>
                      <a:pt x="328" y="789"/>
                    </a:lnTo>
                    <a:lnTo>
                      <a:pt x="316" y="786"/>
                    </a:lnTo>
                    <a:lnTo>
                      <a:pt x="305" y="780"/>
                    </a:lnTo>
                    <a:lnTo>
                      <a:pt x="293" y="775"/>
                    </a:lnTo>
                    <a:lnTo>
                      <a:pt x="281" y="768"/>
                    </a:lnTo>
                    <a:lnTo>
                      <a:pt x="270" y="762"/>
                    </a:lnTo>
                    <a:lnTo>
                      <a:pt x="258" y="754"/>
                    </a:lnTo>
                    <a:lnTo>
                      <a:pt x="235" y="738"/>
                    </a:lnTo>
                    <a:lnTo>
                      <a:pt x="210" y="722"/>
                    </a:lnTo>
                    <a:lnTo>
                      <a:pt x="187" y="706"/>
                    </a:lnTo>
                    <a:lnTo>
                      <a:pt x="162" y="691"/>
                    </a:lnTo>
                    <a:lnTo>
                      <a:pt x="150" y="684"/>
                    </a:lnTo>
                    <a:lnTo>
                      <a:pt x="137" y="679"/>
                    </a:lnTo>
                    <a:lnTo>
                      <a:pt x="125" y="673"/>
                    </a:lnTo>
                    <a:lnTo>
                      <a:pt x="112" y="669"/>
                    </a:lnTo>
                    <a:lnTo>
                      <a:pt x="99" y="666"/>
                    </a:lnTo>
                    <a:lnTo>
                      <a:pt x="86" y="665"/>
                    </a:lnTo>
                    <a:lnTo>
                      <a:pt x="72" y="664"/>
                    </a:lnTo>
                    <a:lnTo>
                      <a:pt x="58" y="665"/>
                    </a:lnTo>
                    <a:lnTo>
                      <a:pt x="43" y="668"/>
                    </a:lnTo>
                    <a:lnTo>
                      <a:pt x="29" y="671"/>
                    </a:lnTo>
                    <a:lnTo>
                      <a:pt x="15" y="678"/>
                    </a:lnTo>
                    <a:lnTo>
                      <a:pt x="0" y="685"/>
                    </a:lnTo>
                    <a:lnTo>
                      <a:pt x="20" y="0"/>
                    </a:lnTo>
                    <a:lnTo>
                      <a:pt x="47" y="2"/>
                    </a:lnTo>
                    <a:lnTo>
                      <a:pt x="70" y="5"/>
                    </a:lnTo>
                    <a:lnTo>
                      <a:pt x="90" y="11"/>
                    </a:lnTo>
                    <a:lnTo>
                      <a:pt x="108" y="18"/>
                    </a:lnTo>
                    <a:lnTo>
                      <a:pt x="124" y="28"/>
                    </a:lnTo>
                    <a:lnTo>
                      <a:pt x="138" y="39"/>
                    </a:lnTo>
                    <a:lnTo>
                      <a:pt x="150" y="53"/>
                    </a:lnTo>
                    <a:lnTo>
                      <a:pt x="160" y="67"/>
                    </a:lnTo>
                    <a:lnTo>
                      <a:pt x="168" y="83"/>
                    </a:lnTo>
                    <a:lnTo>
                      <a:pt x="175" y="100"/>
                    </a:lnTo>
                    <a:lnTo>
                      <a:pt x="180" y="120"/>
                    </a:lnTo>
                    <a:lnTo>
                      <a:pt x="184" y="139"/>
                    </a:lnTo>
                    <a:lnTo>
                      <a:pt x="187" y="160"/>
                    </a:lnTo>
                    <a:lnTo>
                      <a:pt x="189" y="183"/>
                    </a:lnTo>
                    <a:lnTo>
                      <a:pt x="189" y="204"/>
                    </a:lnTo>
                    <a:lnTo>
                      <a:pt x="189" y="228"/>
                    </a:lnTo>
                    <a:lnTo>
                      <a:pt x="187" y="277"/>
                    </a:lnTo>
                    <a:lnTo>
                      <a:pt x="183" y="325"/>
                    </a:lnTo>
                    <a:lnTo>
                      <a:pt x="179" y="376"/>
                    </a:lnTo>
                    <a:lnTo>
                      <a:pt x="174" y="425"/>
                    </a:lnTo>
                    <a:lnTo>
                      <a:pt x="172" y="450"/>
                    </a:lnTo>
                    <a:lnTo>
                      <a:pt x="171" y="473"/>
                    </a:lnTo>
                    <a:lnTo>
                      <a:pt x="170" y="496"/>
                    </a:lnTo>
                    <a:lnTo>
                      <a:pt x="170" y="519"/>
                    </a:lnTo>
                    <a:lnTo>
                      <a:pt x="171" y="540"/>
                    </a:lnTo>
                    <a:lnTo>
                      <a:pt x="173" y="562"/>
                    </a:lnTo>
                    <a:lnTo>
                      <a:pt x="176" y="581"/>
                    </a:lnTo>
                    <a:lnTo>
                      <a:pt x="180" y="600"/>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5" name="Freeform 206">
                <a:extLst>
                  <a:ext uri="{FF2B5EF4-FFF2-40B4-BE49-F238E27FC236}">
                    <a16:creationId xmlns:a16="http://schemas.microsoft.com/office/drawing/2014/main" id="{C53B53C4-20D3-487C-824A-2BD4A7B0820D}"/>
                  </a:ext>
                </a:extLst>
              </p:cNvPr>
              <p:cNvSpPr>
                <a:spLocks/>
              </p:cNvSpPr>
              <p:nvPr/>
            </p:nvSpPr>
            <p:spPr bwMode="auto">
              <a:xfrm>
                <a:off x="3583" y="3348"/>
                <a:ext cx="99" cy="191"/>
              </a:xfrm>
              <a:custGeom>
                <a:avLst/>
                <a:gdLst>
                  <a:gd name="T0" fmla="*/ 0 w 699"/>
                  <a:gd name="T1" fmla="*/ 0 h 2097"/>
                  <a:gd name="T2" fmla="*/ 0 w 699"/>
                  <a:gd name="T3" fmla="*/ 0 h 2097"/>
                  <a:gd name="T4" fmla="*/ 0 w 699"/>
                  <a:gd name="T5" fmla="*/ 0 h 2097"/>
                  <a:gd name="T6" fmla="*/ 0 w 699"/>
                  <a:gd name="T7" fmla="*/ 0 h 2097"/>
                  <a:gd name="T8" fmla="*/ 0 w 699"/>
                  <a:gd name="T9" fmla="*/ 0 h 2097"/>
                  <a:gd name="T10" fmla="*/ 0 w 699"/>
                  <a:gd name="T11" fmla="*/ 0 h 2097"/>
                  <a:gd name="T12" fmla="*/ 0 w 699"/>
                  <a:gd name="T13" fmla="*/ 0 h 2097"/>
                  <a:gd name="T14" fmla="*/ 0 w 699"/>
                  <a:gd name="T15" fmla="*/ 0 h 2097"/>
                  <a:gd name="T16" fmla="*/ 0 w 699"/>
                  <a:gd name="T17" fmla="*/ 0 h 2097"/>
                  <a:gd name="T18" fmla="*/ 0 w 699"/>
                  <a:gd name="T19" fmla="*/ 0 h 2097"/>
                  <a:gd name="T20" fmla="*/ 0 w 699"/>
                  <a:gd name="T21" fmla="*/ 0 h 2097"/>
                  <a:gd name="T22" fmla="*/ 0 w 699"/>
                  <a:gd name="T23" fmla="*/ 0 h 2097"/>
                  <a:gd name="T24" fmla="*/ 0 w 699"/>
                  <a:gd name="T25" fmla="*/ 0 h 2097"/>
                  <a:gd name="T26" fmla="*/ 0 w 699"/>
                  <a:gd name="T27" fmla="*/ 0 h 2097"/>
                  <a:gd name="T28" fmla="*/ 0 w 699"/>
                  <a:gd name="T29" fmla="*/ 0 h 2097"/>
                  <a:gd name="T30" fmla="*/ 0 w 699"/>
                  <a:gd name="T31" fmla="*/ 0 h 2097"/>
                  <a:gd name="T32" fmla="*/ 0 w 699"/>
                  <a:gd name="T33" fmla="*/ 0 h 2097"/>
                  <a:gd name="T34" fmla="*/ 0 w 699"/>
                  <a:gd name="T35" fmla="*/ 0 h 2097"/>
                  <a:gd name="T36" fmla="*/ 0 w 699"/>
                  <a:gd name="T37" fmla="*/ 0 h 2097"/>
                  <a:gd name="T38" fmla="*/ 0 w 699"/>
                  <a:gd name="T39" fmla="*/ 0 h 2097"/>
                  <a:gd name="T40" fmla="*/ 0 w 699"/>
                  <a:gd name="T41" fmla="*/ 0 h 2097"/>
                  <a:gd name="T42" fmla="*/ 0 w 699"/>
                  <a:gd name="T43" fmla="*/ 0 h 2097"/>
                  <a:gd name="T44" fmla="*/ 0 w 699"/>
                  <a:gd name="T45" fmla="*/ 0 h 2097"/>
                  <a:gd name="T46" fmla="*/ 0 w 699"/>
                  <a:gd name="T47" fmla="*/ 0 h 2097"/>
                  <a:gd name="T48" fmla="*/ 0 w 699"/>
                  <a:gd name="T49" fmla="*/ 0 h 2097"/>
                  <a:gd name="T50" fmla="*/ 0 w 699"/>
                  <a:gd name="T51" fmla="*/ 0 h 2097"/>
                  <a:gd name="T52" fmla="*/ 0 w 699"/>
                  <a:gd name="T53" fmla="*/ 0 h 2097"/>
                  <a:gd name="T54" fmla="*/ 0 w 699"/>
                  <a:gd name="T55" fmla="*/ 0 h 2097"/>
                  <a:gd name="T56" fmla="*/ 0 w 699"/>
                  <a:gd name="T57" fmla="*/ 0 h 2097"/>
                  <a:gd name="T58" fmla="*/ 0 w 699"/>
                  <a:gd name="T59" fmla="*/ 0 h 2097"/>
                  <a:gd name="T60" fmla="*/ 0 w 699"/>
                  <a:gd name="T61" fmla="*/ 0 h 2097"/>
                  <a:gd name="T62" fmla="*/ 0 w 699"/>
                  <a:gd name="T63" fmla="*/ 0 h 2097"/>
                  <a:gd name="T64" fmla="*/ 0 w 699"/>
                  <a:gd name="T65" fmla="*/ 0 h 2097"/>
                  <a:gd name="T66" fmla="*/ 0 w 699"/>
                  <a:gd name="T67" fmla="*/ 0 h 2097"/>
                  <a:gd name="T68" fmla="*/ 0 w 699"/>
                  <a:gd name="T69" fmla="*/ 0 h 2097"/>
                  <a:gd name="T70" fmla="*/ 0 w 699"/>
                  <a:gd name="T71" fmla="*/ 0 h 2097"/>
                  <a:gd name="T72" fmla="*/ 0 w 699"/>
                  <a:gd name="T73" fmla="*/ 0 h 2097"/>
                  <a:gd name="T74" fmla="*/ 0 w 699"/>
                  <a:gd name="T75" fmla="*/ 0 h 2097"/>
                  <a:gd name="T76" fmla="*/ 0 w 699"/>
                  <a:gd name="T77" fmla="*/ 0 h 2097"/>
                  <a:gd name="T78" fmla="*/ 0 w 699"/>
                  <a:gd name="T79" fmla="*/ 0 h 2097"/>
                  <a:gd name="T80" fmla="*/ 0 w 699"/>
                  <a:gd name="T81" fmla="*/ 0 h 2097"/>
                  <a:gd name="T82" fmla="*/ 0 w 699"/>
                  <a:gd name="T83" fmla="*/ 0 h 2097"/>
                  <a:gd name="T84" fmla="*/ 0 w 699"/>
                  <a:gd name="T85" fmla="*/ 0 h 2097"/>
                  <a:gd name="T86" fmla="*/ 0 w 699"/>
                  <a:gd name="T87" fmla="*/ 0 h 2097"/>
                  <a:gd name="T88" fmla="*/ 0 w 699"/>
                  <a:gd name="T89" fmla="*/ 0 h 2097"/>
                  <a:gd name="T90" fmla="*/ 0 w 699"/>
                  <a:gd name="T91" fmla="*/ 0 h 2097"/>
                  <a:gd name="T92" fmla="*/ 0 w 699"/>
                  <a:gd name="T93" fmla="*/ 0 h 2097"/>
                  <a:gd name="T94" fmla="*/ 0 w 699"/>
                  <a:gd name="T95" fmla="*/ 0 h 2097"/>
                  <a:gd name="T96" fmla="*/ 0 w 699"/>
                  <a:gd name="T97" fmla="*/ 0 h 2097"/>
                  <a:gd name="T98" fmla="*/ 0 w 699"/>
                  <a:gd name="T99" fmla="*/ 0 h 2097"/>
                  <a:gd name="T100" fmla="*/ 0 w 699"/>
                  <a:gd name="T101" fmla="*/ 0 h 2097"/>
                  <a:gd name="T102" fmla="*/ 0 w 699"/>
                  <a:gd name="T103" fmla="*/ 0 h 2097"/>
                  <a:gd name="T104" fmla="*/ 0 w 699"/>
                  <a:gd name="T105" fmla="*/ 0 h 2097"/>
                  <a:gd name="T106" fmla="*/ 0 w 699"/>
                  <a:gd name="T107" fmla="*/ 0 h 20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99" h="2097">
                    <a:moveTo>
                      <a:pt x="249" y="5"/>
                    </a:moveTo>
                    <a:lnTo>
                      <a:pt x="237" y="88"/>
                    </a:lnTo>
                    <a:lnTo>
                      <a:pt x="227" y="172"/>
                    </a:lnTo>
                    <a:lnTo>
                      <a:pt x="222" y="214"/>
                    </a:lnTo>
                    <a:lnTo>
                      <a:pt x="218" y="257"/>
                    </a:lnTo>
                    <a:lnTo>
                      <a:pt x="214" y="299"/>
                    </a:lnTo>
                    <a:lnTo>
                      <a:pt x="211" y="343"/>
                    </a:lnTo>
                    <a:lnTo>
                      <a:pt x="209" y="386"/>
                    </a:lnTo>
                    <a:lnTo>
                      <a:pt x="207" y="429"/>
                    </a:lnTo>
                    <a:lnTo>
                      <a:pt x="206" y="472"/>
                    </a:lnTo>
                    <a:lnTo>
                      <a:pt x="207" y="514"/>
                    </a:lnTo>
                    <a:lnTo>
                      <a:pt x="208" y="557"/>
                    </a:lnTo>
                    <a:lnTo>
                      <a:pt x="210" y="599"/>
                    </a:lnTo>
                    <a:lnTo>
                      <a:pt x="214" y="640"/>
                    </a:lnTo>
                    <a:lnTo>
                      <a:pt x="219" y="680"/>
                    </a:lnTo>
                    <a:lnTo>
                      <a:pt x="249" y="659"/>
                    </a:lnTo>
                    <a:lnTo>
                      <a:pt x="309" y="70"/>
                    </a:lnTo>
                    <a:lnTo>
                      <a:pt x="333" y="83"/>
                    </a:lnTo>
                    <a:lnTo>
                      <a:pt x="355" y="97"/>
                    </a:lnTo>
                    <a:lnTo>
                      <a:pt x="373" y="112"/>
                    </a:lnTo>
                    <a:lnTo>
                      <a:pt x="389" y="129"/>
                    </a:lnTo>
                    <a:lnTo>
                      <a:pt x="402" y="147"/>
                    </a:lnTo>
                    <a:lnTo>
                      <a:pt x="413" y="165"/>
                    </a:lnTo>
                    <a:lnTo>
                      <a:pt x="423" y="186"/>
                    </a:lnTo>
                    <a:lnTo>
                      <a:pt x="430" y="206"/>
                    </a:lnTo>
                    <a:lnTo>
                      <a:pt x="435" y="229"/>
                    </a:lnTo>
                    <a:lnTo>
                      <a:pt x="438" y="252"/>
                    </a:lnTo>
                    <a:lnTo>
                      <a:pt x="440" y="276"/>
                    </a:lnTo>
                    <a:lnTo>
                      <a:pt x="441" y="299"/>
                    </a:lnTo>
                    <a:lnTo>
                      <a:pt x="440" y="325"/>
                    </a:lnTo>
                    <a:lnTo>
                      <a:pt x="438" y="350"/>
                    </a:lnTo>
                    <a:lnTo>
                      <a:pt x="436" y="376"/>
                    </a:lnTo>
                    <a:lnTo>
                      <a:pt x="432" y="403"/>
                    </a:lnTo>
                    <a:lnTo>
                      <a:pt x="425" y="457"/>
                    </a:lnTo>
                    <a:lnTo>
                      <a:pt x="415" y="513"/>
                    </a:lnTo>
                    <a:lnTo>
                      <a:pt x="411" y="541"/>
                    </a:lnTo>
                    <a:lnTo>
                      <a:pt x="408" y="570"/>
                    </a:lnTo>
                    <a:lnTo>
                      <a:pt x="405" y="598"/>
                    </a:lnTo>
                    <a:lnTo>
                      <a:pt x="402" y="626"/>
                    </a:lnTo>
                    <a:lnTo>
                      <a:pt x="401" y="654"/>
                    </a:lnTo>
                    <a:lnTo>
                      <a:pt x="400" y="681"/>
                    </a:lnTo>
                    <a:lnTo>
                      <a:pt x="401" y="709"/>
                    </a:lnTo>
                    <a:lnTo>
                      <a:pt x="403" y="736"/>
                    </a:lnTo>
                    <a:lnTo>
                      <a:pt x="406" y="763"/>
                    </a:lnTo>
                    <a:lnTo>
                      <a:pt x="411" y="789"/>
                    </a:lnTo>
                    <a:lnTo>
                      <a:pt x="420" y="816"/>
                    </a:lnTo>
                    <a:lnTo>
                      <a:pt x="429" y="841"/>
                    </a:lnTo>
                    <a:lnTo>
                      <a:pt x="437" y="808"/>
                    </a:lnTo>
                    <a:lnTo>
                      <a:pt x="445" y="776"/>
                    </a:lnTo>
                    <a:lnTo>
                      <a:pt x="452" y="742"/>
                    </a:lnTo>
                    <a:lnTo>
                      <a:pt x="458" y="709"/>
                    </a:lnTo>
                    <a:lnTo>
                      <a:pt x="463" y="675"/>
                    </a:lnTo>
                    <a:lnTo>
                      <a:pt x="467" y="641"/>
                    </a:lnTo>
                    <a:lnTo>
                      <a:pt x="471" y="606"/>
                    </a:lnTo>
                    <a:lnTo>
                      <a:pt x="475" y="572"/>
                    </a:lnTo>
                    <a:lnTo>
                      <a:pt x="480" y="503"/>
                    </a:lnTo>
                    <a:lnTo>
                      <a:pt x="486" y="432"/>
                    </a:lnTo>
                    <a:lnTo>
                      <a:pt x="491" y="363"/>
                    </a:lnTo>
                    <a:lnTo>
                      <a:pt x="498" y="295"/>
                    </a:lnTo>
                    <a:lnTo>
                      <a:pt x="505" y="295"/>
                    </a:lnTo>
                    <a:lnTo>
                      <a:pt x="512" y="296"/>
                    </a:lnTo>
                    <a:lnTo>
                      <a:pt x="518" y="299"/>
                    </a:lnTo>
                    <a:lnTo>
                      <a:pt x="523" y="302"/>
                    </a:lnTo>
                    <a:lnTo>
                      <a:pt x="533" y="309"/>
                    </a:lnTo>
                    <a:lnTo>
                      <a:pt x="541" y="319"/>
                    </a:lnTo>
                    <a:lnTo>
                      <a:pt x="550" y="330"/>
                    </a:lnTo>
                    <a:lnTo>
                      <a:pt x="558" y="340"/>
                    </a:lnTo>
                    <a:lnTo>
                      <a:pt x="567" y="350"/>
                    </a:lnTo>
                    <a:lnTo>
                      <a:pt x="577" y="359"/>
                    </a:lnTo>
                    <a:lnTo>
                      <a:pt x="572" y="396"/>
                    </a:lnTo>
                    <a:lnTo>
                      <a:pt x="568" y="433"/>
                    </a:lnTo>
                    <a:lnTo>
                      <a:pt x="564" y="471"/>
                    </a:lnTo>
                    <a:lnTo>
                      <a:pt x="561" y="510"/>
                    </a:lnTo>
                    <a:lnTo>
                      <a:pt x="558" y="550"/>
                    </a:lnTo>
                    <a:lnTo>
                      <a:pt x="556" y="590"/>
                    </a:lnTo>
                    <a:lnTo>
                      <a:pt x="555" y="630"/>
                    </a:lnTo>
                    <a:lnTo>
                      <a:pt x="555" y="671"/>
                    </a:lnTo>
                    <a:lnTo>
                      <a:pt x="555" y="711"/>
                    </a:lnTo>
                    <a:lnTo>
                      <a:pt x="556" y="752"/>
                    </a:lnTo>
                    <a:lnTo>
                      <a:pt x="558" y="793"/>
                    </a:lnTo>
                    <a:lnTo>
                      <a:pt x="561" y="833"/>
                    </a:lnTo>
                    <a:lnTo>
                      <a:pt x="564" y="873"/>
                    </a:lnTo>
                    <a:lnTo>
                      <a:pt x="568" y="913"/>
                    </a:lnTo>
                    <a:lnTo>
                      <a:pt x="572" y="952"/>
                    </a:lnTo>
                    <a:lnTo>
                      <a:pt x="577" y="991"/>
                    </a:lnTo>
                    <a:lnTo>
                      <a:pt x="586" y="959"/>
                    </a:lnTo>
                    <a:lnTo>
                      <a:pt x="593" y="925"/>
                    </a:lnTo>
                    <a:lnTo>
                      <a:pt x="601" y="893"/>
                    </a:lnTo>
                    <a:lnTo>
                      <a:pt x="606" y="859"/>
                    </a:lnTo>
                    <a:lnTo>
                      <a:pt x="610" y="826"/>
                    </a:lnTo>
                    <a:lnTo>
                      <a:pt x="614" y="791"/>
                    </a:lnTo>
                    <a:lnTo>
                      <a:pt x="617" y="758"/>
                    </a:lnTo>
                    <a:lnTo>
                      <a:pt x="620" y="723"/>
                    </a:lnTo>
                    <a:lnTo>
                      <a:pt x="626" y="655"/>
                    </a:lnTo>
                    <a:lnTo>
                      <a:pt x="631" y="587"/>
                    </a:lnTo>
                    <a:lnTo>
                      <a:pt x="634" y="553"/>
                    </a:lnTo>
                    <a:lnTo>
                      <a:pt x="638" y="521"/>
                    </a:lnTo>
                    <a:lnTo>
                      <a:pt x="643" y="487"/>
                    </a:lnTo>
                    <a:lnTo>
                      <a:pt x="648" y="455"/>
                    </a:lnTo>
                    <a:lnTo>
                      <a:pt x="657" y="474"/>
                    </a:lnTo>
                    <a:lnTo>
                      <a:pt x="666" y="494"/>
                    </a:lnTo>
                    <a:lnTo>
                      <a:pt x="673" y="514"/>
                    </a:lnTo>
                    <a:lnTo>
                      <a:pt x="679" y="534"/>
                    </a:lnTo>
                    <a:lnTo>
                      <a:pt x="685" y="554"/>
                    </a:lnTo>
                    <a:lnTo>
                      <a:pt x="689" y="575"/>
                    </a:lnTo>
                    <a:lnTo>
                      <a:pt x="693" y="595"/>
                    </a:lnTo>
                    <a:lnTo>
                      <a:pt x="695" y="617"/>
                    </a:lnTo>
                    <a:lnTo>
                      <a:pt x="697" y="638"/>
                    </a:lnTo>
                    <a:lnTo>
                      <a:pt x="699" y="659"/>
                    </a:lnTo>
                    <a:lnTo>
                      <a:pt x="699" y="681"/>
                    </a:lnTo>
                    <a:lnTo>
                      <a:pt x="699" y="702"/>
                    </a:lnTo>
                    <a:lnTo>
                      <a:pt x="698" y="747"/>
                    </a:lnTo>
                    <a:lnTo>
                      <a:pt x="695" y="791"/>
                    </a:lnTo>
                    <a:lnTo>
                      <a:pt x="686" y="881"/>
                    </a:lnTo>
                    <a:lnTo>
                      <a:pt x="676" y="972"/>
                    </a:lnTo>
                    <a:lnTo>
                      <a:pt x="671" y="1017"/>
                    </a:lnTo>
                    <a:lnTo>
                      <a:pt x="668" y="1062"/>
                    </a:lnTo>
                    <a:lnTo>
                      <a:pt x="667" y="1085"/>
                    </a:lnTo>
                    <a:lnTo>
                      <a:pt x="667" y="1107"/>
                    </a:lnTo>
                    <a:lnTo>
                      <a:pt x="667" y="1129"/>
                    </a:lnTo>
                    <a:lnTo>
                      <a:pt x="668" y="1151"/>
                    </a:lnTo>
                    <a:lnTo>
                      <a:pt x="647" y="1144"/>
                    </a:lnTo>
                    <a:lnTo>
                      <a:pt x="628" y="1135"/>
                    </a:lnTo>
                    <a:lnTo>
                      <a:pt x="609" y="1123"/>
                    </a:lnTo>
                    <a:lnTo>
                      <a:pt x="589" y="1109"/>
                    </a:lnTo>
                    <a:lnTo>
                      <a:pt x="571" y="1093"/>
                    </a:lnTo>
                    <a:lnTo>
                      <a:pt x="554" y="1075"/>
                    </a:lnTo>
                    <a:lnTo>
                      <a:pt x="536" y="1057"/>
                    </a:lnTo>
                    <a:lnTo>
                      <a:pt x="519" y="1037"/>
                    </a:lnTo>
                    <a:lnTo>
                      <a:pt x="453" y="951"/>
                    </a:lnTo>
                    <a:lnTo>
                      <a:pt x="387" y="863"/>
                    </a:lnTo>
                    <a:lnTo>
                      <a:pt x="370" y="843"/>
                    </a:lnTo>
                    <a:lnTo>
                      <a:pt x="354" y="824"/>
                    </a:lnTo>
                    <a:lnTo>
                      <a:pt x="337" y="805"/>
                    </a:lnTo>
                    <a:lnTo>
                      <a:pt x="319" y="789"/>
                    </a:lnTo>
                    <a:lnTo>
                      <a:pt x="302" y="774"/>
                    </a:lnTo>
                    <a:lnTo>
                      <a:pt x="284" y="761"/>
                    </a:lnTo>
                    <a:lnTo>
                      <a:pt x="265" y="749"/>
                    </a:lnTo>
                    <a:lnTo>
                      <a:pt x="246" y="740"/>
                    </a:lnTo>
                    <a:lnTo>
                      <a:pt x="226" y="734"/>
                    </a:lnTo>
                    <a:lnTo>
                      <a:pt x="206" y="731"/>
                    </a:lnTo>
                    <a:lnTo>
                      <a:pt x="185" y="729"/>
                    </a:lnTo>
                    <a:lnTo>
                      <a:pt x="163" y="732"/>
                    </a:lnTo>
                    <a:lnTo>
                      <a:pt x="141" y="737"/>
                    </a:lnTo>
                    <a:lnTo>
                      <a:pt x="118" y="747"/>
                    </a:lnTo>
                    <a:lnTo>
                      <a:pt x="95" y="760"/>
                    </a:lnTo>
                    <a:lnTo>
                      <a:pt x="70" y="777"/>
                    </a:lnTo>
                    <a:lnTo>
                      <a:pt x="91" y="855"/>
                    </a:lnTo>
                    <a:lnTo>
                      <a:pt x="111" y="933"/>
                    </a:lnTo>
                    <a:lnTo>
                      <a:pt x="128" y="1009"/>
                    </a:lnTo>
                    <a:lnTo>
                      <a:pt x="143" y="1087"/>
                    </a:lnTo>
                    <a:lnTo>
                      <a:pt x="156" y="1164"/>
                    </a:lnTo>
                    <a:lnTo>
                      <a:pt x="167" y="1242"/>
                    </a:lnTo>
                    <a:lnTo>
                      <a:pt x="177" y="1320"/>
                    </a:lnTo>
                    <a:lnTo>
                      <a:pt x="184" y="1397"/>
                    </a:lnTo>
                    <a:lnTo>
                      <a:pt x="190" y="1476"/>
                    </a:lnTo>
                    <a:lnTo>
                      <a:pt x="193" y="1555"/>
                    </a:lnTo>
                    <a:lnTo>
                      <a:pt x="195" y="1635"/>
                    </a:lnTo>
                    <a:lnTo>
                      <a:pt x="195" y="1716"/>
                    </a:lnTo>
                    <a:lnTo>
                      <a:pt x="194" y="1798"/>
                    </a:lnTo>
                    <a:lnTo>
                      <a:pt x="191" y="1880"/>
                    </a:lnTo>
                    <a:lnTo>
                      <a:pt x="186" y="1965"/>
                    </a:lnTo>
                    <a:lnTo>
                      <a:pt x="179" y="2050"/>
                    </a:lnTo>
                    <a:lnTo>
                      <a:pt x="173" y="2063"/>
                    </a:lnTo>
                    <a:lnTo>
                      <a:pt x="166" y="2074"/>
                    </a:lnTo>
                    <a:lnTo>
                      <a:pt x="159" y="2082"/>
                    </a:lnTo>
                    <a:lnTo>
                      <a:pt x="150" y="2088"/>
                    </a:lnTo>
                    <a:lnTo>
                      <a:pt x="142" y="2091"/>
                    </a:lnTo>
                    <a:lnTo>
                      <a:pt x="133" y="2094"/>
                    </a:lnTo>
                    <a:lnTo>
                      <a:pt x="123" y="2096"/>
                    </a:lnTo>
                    <a:lnTo>
                      <a:pt x="113" y="2097"/>
                    </a:lnTo>
                    <a:lnTo>
                      <a:pt x="94" y="2096"/>
                    </a:lnTo>
                    <a:lnTo>
                      <a:pt x="75" y="2093"/>
                    </a:lnTo>
                    <a:lnTo>
                      <a:pt x="64" y="2092"/>
                    </a:lnTo>
                    <a:lnTo>
                      <a:pt x="55" y="2091"/>
                    </a:lnTo>
                    <a:lnTo>
                      <a:pt x="47" y="2092"/>
                    </a:lnTo>
                    <a:lnTo>
                      <a:pt x="39" y="2093"/>
                    </a:lnTo>
                    <a:lnTo>
                      <a:pt x="37" y="2069"/>
                    </a:lnTo>
                    <a:lnTo>
                      <a:pt x="35" y="2042"/>
                    </a:lnTo>
                    <a:lnTo>
                      <a:pt x="36" y="2014"/>
                    </a:lnTo>
                    <a:lnTo>
                      <a:pt x="38" y="1987"/>
                    </a:lnTo>
                    <a:lnTo>
                      <a:pt x="41" y="1959"/>
                    </a:lnTo>
                    <a:lnTo>
                      <a:pt x="45" y="1931"/>
                    </a:lnTo>
                    <a:lnTo>
                      <a:pt x="50" y="1902"/>
                    </a:lnTo>
                    <a:lnTo>
                      <a:pt x="55" y="1873"/>
                    </a:lnTo>
                    <a:lnTo>
                      <a:pt x="84" y="1753"/>
                    </a:lnTo>
                    <a:lnTo>
                      <a:pt x="110" y="1634"/>
                    </a:lnTo>
                    <a:lnTo>
                      <a:pt x="115" y="1605"/>
                    </a:lnTo>
                    <a:lnTo>
                      <a:pt x="119" y="1577"/>
                    </a:lnTo>
                    <a:lnTo>
                      <a:pt x="123" y="1548"/>
                    </a:lnTo>
                    <a:lnTo>
                      <a:pt x="125" y="1520"/>
                    </a:lnTo>
                    <a:lnTo>
                      <a:pt x="126" y="1492"/>
                    </a:lnTo>
                    <a:lnTo>
                      <a:pt x="125" y="1465"/>
                    </a:lnTo>
                    <a:lnTo>
                      <a:pt x="123" y="1440"/>
                    </a:lnTo>
                    <a:lnTo>
                      <a:pt x="118" y="1415"/>
                    </a:lnTo>
                    <a:lnTo>
                      <a:pt x="112" y="1390"/>
                    </a:lnTo>
                    <a:lnTo>
                      <a:pt x="104" y="1366"/>
                    </a:lnTo>
                    <a:lnTo>
                      <a:pt x="93" y="1343"/>
                    </a:lnTo>
                    <a:lnTo>
                      <a:pt x="80" y="1322"/>
                    </a:lnTo>
                    <a:lnTo>
                      <a:pt x="64" y="1302"/>
                    </a:lnTo>
                    <a:lnTo>
                      <a:pt x="45" y="1283"/>
                    </a:lnTo>
                    <a:lnTo>
                      <a:pt x="24" y="1264"/>
                    </a:lnTo>
                    <a:lnTo>
                      <a:pt x="0" y="1247"/>
                    </a:lnTo>
                    <a:lnTo>
                      <a:pt x="90" y="81"/>
                    </a:lnTo>
                    <a:lnTo>
                      <a:pt x="105" y="62"/>
                    </a:lnTo>
                    <a:lnTo>
                      <a:pt x="122" y="43"/>
                    </a:lnTo>
                    <a:lnTo>
                      <a:pt x="130" y="36"/>
                    </a:lnTo>
                    <a:lnTo>
                      <a:pt x="139" y="28"/>
                    </a:lnTo>
                    <a:lnTo>
                      <a:pt x="148" y="21"/>
                    </a:lnTo>
                    <a:lnTo>
                      <a:pt x="158" y="15"/>
                    </a:lnTo>
                    <a:lnTo>
                      <a:pt x="168" y="10"/>
                    </a:lnTo>
                    <a:lnTo>
                      <a:pt x="178" y="5"/>
                    </a:lnTo>
                    <a:lnTo>
                      <a:pt x="189" y="3"/>
                    </a:lnTo>
                    <a:lnTo>
                      <a:pt x="200" y="1"/>
                    </a:lnTo>
                    <a:lnTo>
                      <a:pt x="211" y="0"/>
                    </a:lnTo>
                    <a:lnTo>
                      <a:pt x="223" y="1"/>
                    </a:lnTo>
                    <a:lnTo>
                      <a:pt x="236" y="2"/>
                    </a:lnTo>
                    <a:lnTo>
                      <a:pt x="249" y="5"/>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6" name="Freeform 207">
                <a:extLst>
                  <a:ext uri="{FF2B5EF4-FFF2-40B4-BE49-F238E27FC236}">
                    <a16:creationId xmlns:a16="http://schemas.microsoft.com/office/drawing/2014/main" id="{85B4BA5D-E6D8-4613-A62A-1A8FA1DE3206}"/>
                  </a:ext>
                </a:extLst>
              </p:cNvPr>
              <p:cNvSpPr>
                <a:spLocks/>
              </p:cNvSpPr>
              <p:nvPr/>
            </p:nvSpPr>
            <p:spPr bwMode="auto">
              <a:xfrm>
                <a:off x="4271" y="3353"/>
                <a:ext cx="43" cy="38"/>
              </a:xfrm>
              <a:custGeom>
                <a:avLst/>
                <a:gdLst>
                  <a:gd name="T0" fmla="*/ 0 w 299"/>
                  <a:gd name="T1" fmla="*/ 0 h 412"/>
                  <a:gd name="T2" fmla="*/ 0 w 299"/>
                  <a:gd name="T3" fmla="*/ 0 h 412"/>
                  <a:gd name="T4" fmla="*/ 0 w 299"/>
                  <a:gd name="T5" fmla="*/ 0 h 412"/>
                  <a:gd name="T6" fmla="*/ 0 w 299"/>
                  <a:gd name="T7" fmla="*/ 0 h 412"/>
                  <a:gd name="T8" fmla="*/ 0 w 299"/>
                  <a:gd name="T9" fmla="*/ 0 h 412"/>
                  <a:gd name="T10" fmla="*/ 0 w 299"/>
                  <a:gd name="T11" fmla="*/ 0 h 412"/>
                  <a:gd name="T12" fmla="*/ 0 w 299"/>
                  <a:gd name="T13" fmla="*/ 0 h 412"/>
                  <a:gd name="T14" fmla="*/ 0 w 299"/>
                  <a:gd name="T15" fmla="*/ 0 h 412"/>
                  <a:gd name="T16" fmla="*/ 0 w 299"/>
                  <a:gd name="T17" fmla="*/ 0 h 412"/>
                  <a:gd name="T18" fmla="*/ 0 w 299"/>
                  <a:gd name="T19" fmla="*/ 0 h 412"/>
                  <a:gd name="T20" fmla="*/ 0 w 299"/>
                  <a:gd name="T21" fmla="*/ 0 h 412"/>
                  <a:gd name="T22" fmla="*/ 0 w 299"/>
                  <a:gd name="T23" fmla="*/ 0 h 412"/>
                  <a:gd name="T24" fmla="*/ 0 w 299"/>
                  <a:gd name="T25" fmla="*/ 0 h 412"/>
                  <a:gd name="T26" fmla="*/ 0 w 299"/>
                  <a:gd name="T27" fmla="*/ 0 h 412"/>
                  <a:gd name="T28" fmla="*/ 0 w 299"/>
                  <a:gd name="T29" fmla="*/ 0 h 412"/>
                  <a:gd name="T30" fmla="*/ 0 w 299"/>
                  <a:gd name="T31" fmla="*/ 0 h 412"/>
                  <a:gd name="T32" fmla="*/ 0 w 299"/>
                  <a:gd name="T33" fmla="*/ 0 h 412"/>
                  <a:gd name="T34" fmla="*/ 0 w 299"/>
                  <a:gd name="T35" fmla="*/ 0 h 412"/>
                  <a:gd name="T36" fmla="*/ 0 w 299"/>
                  <a:gd name="T37" fmla="*/ 0 h 412"/>
                  <a:gd name="T38" fmla="*/ 0 w 299"/>
                  <a:gd name="T39" fmla="*/ 0 h 412"/>
                  <a:gd name="T40" fmla="*/ 0 w 299"/>
                  <a:gd name="T41" fmla="*/ 0 h 412"/>
                  <a:gd name="T42" fmla="*/ 0 w 299"/>
                  <a:gd name="T43" fmla="*/ 0 h 412"/>
                  <a:gd name="T44" fmla="*/ 0 w 299"/>
                  <a:gd name="T45" fmla="*/ 0 h 412"/>
                  <a:gd name="T46" fmla="*/ 0 w 299"/>
                  <a:gd name="T47" fmla="*/ 0 h 412"/>
                  <a:gd name="T48" fmla="*/ 0 w 299"/>
                  <a:gd name="T49" fmla="*/ 0 h 412"/>
                  <a:gd name="T50" fmla="*/ 0 w 299"/>
                  <a:gd name="T51" fmla="*/ 0 h 412"/>
                  <a:gd name="T52" fmla="*/ 0 w 299"/>
                  <a:gd name="T53" fmla="*/ 0 h 412"/>
                  <a:gd name="T54" fmla="*/ 0 w 299"/>
                  <a:gd name="T55" fmla="*/ 0 h 412"/>
                  <a:gd name="T56" fmla="*/ 0 w 299"/>
                  <a:gd name="T57" fmla="*/ 0 h 412"/>
                  <a:gd name="T58" fmla="*/ 0 w 299"/>
                  <a:gd name="T59" fmla="*/ 0 h 412"/>
                  <a:gd name="T60" fmla="*/ 0 w 299"/>
                  <a:gd name="T61" fmla="*/ 0 h 412"/>
                  <a:gd name="T62" fmla="*/ 0 w 299"/>
                  <a:gd name="T63" fmla="*/ 0 h 412"/>
                  <a:gd name="T64" fmla="*/ 0 w 299"/>
                  <a:gd name="T65" fmla="*/ 0 h 412"/>
                  <a:gd name="T66" fmla="*/ 0 w 299"/>
                  <a:gd name="T67" fmla="*/ 0 h 412"/>
                  <a:gd name="T68" fmla="*/ 0 w 299"/>
                  <a:gd name="T69" fmla="*/ 0 h 412"/>
                  <a:gd name="T70" fmla="*/ 0 w 299"/>
                  <a:gd name="T71" fmla="*/ 0 h 412"/>
                  <a:gd name="T72" fmla="*/ 0 w 299"/>
                  <a:gd name="T73" fmla="*/ 0 h 412"/>
                  <a:gd name="T74" fmla="*/ 0 w 299"/>
                  <a:gd name="T75" fmla="*/ 0 h 412"/>
                  <a:gd name="T76" fmla="*/ 0 w 299"/>
                  <a:gd name="T77" fmla="*/ 0 h 412"/>
                  <a:gd name="T78" fmla="*/ 0 w 299"/>
                  <a:gd name="T79" fmla="*/ 0 h 412"/>
                  <a:gd name="T80" fmla="*/ 0 w 299"/>
                  <a:gd name="T81" fmla="*/ 0 h 412"/>
                  <a:gd name="T82" fmla="*/ 0 w 299"/>
                  <a:gd name="T83" fmla="*/ 0 h 412"/>
                  <a:gd name="T84" fmla="*/ 0 w 299"/>
                  <a:gd name="T85" fmla="*/ 0 h 412"/>
                  <a:gd name="T86" fmla="*/ 0 w 299"/>
                  <a:gd name="T87" fmla="*/ 0 h 412"/>
                  <a:gd name="T88" fmla="*/ 0 w 299"/>
                  <a:gd name="T89" fmla="*/ 0 h 412"/>
                  <a:gd name="T90" fmla="*/ 0 w 299"/>
                  <a:gd name="T91" fmla="*/ 0 h 412"/>
                  <a:gd name="T92" fmla="*/ 0 w 299"/>
                  <a:gd name="T93" fmla="*/ 0 h 412"/>
                  <a:gd name="T94" fmla="*/ 0 w 299"/>
                  <a:gd name="T95" fmla="*/ 0 h 412"/>
                  <a:gd name="T96" fmla="*/ 0 w 299"/>
                  <a:gd name="T97" fmla="*/ 0 h 412"/>
                  <a:gd name="T98" fmla="*/ 0 w 299"/>
                  <a:gd name="T99" fmla="*/ 0 h 412"/>
                  <a:gd name="T100" fmla="*/ 0 w 299"/>
                  <a:gd name="T101" fmla="*/ 0 h 412"/>
                  <a:gd name="T102" fmla="*/ 0 w 299"/>
                  <a:gd name="T103" fmla="*/ 0 h 412"/>
                  <a:gd name="T104" fmla="*/ 0 w 299"/>
                  <a:gd name="T105" fmla="*/ 0 h 412"/>
                  <a:gd name="T106" fmla="*/ 0 w 299"/>
                  <a:gd name="T107" fmla="*/ 0 h 412"/>
                  <a:gd name="T108" fmla="*/ 0 w 299"/>
                  <a:gd name="T109" fmla="*/ 0 h 412"/>
                  <a:gd name="T110" fmla="*/ 0 w 299"/>
                  <a:gd name="T111" fmla="*/ 0 h 412"/>
                  <a:gd name="T112" fmla="*/ 0 w 299"/>
                  <a:gd name="T113" fmla="*/ 0 h 4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9" h="412">
                    <a:moveTo>
                      <a:pt x="299" y="263"/>
                    </a:moveTo>
                    <a:lnTo>
                      <a:pt x="291" y="276"/>
                    </a:lnTo>
                    <a:lnTo>
                      <a:pt x="282" y="290"/>
                    </a:lnTo>
                    <a:lnTo>
                      <a:pt x="273" y="303"/>
                    </a:lnTo>
                    <a:lnTo>
                      <a:pt x="263" y="316"/>
                    </a:lnTo>
                    <a:lnTo>
                      <a:pt x="252" y="329"/>
                    </a:lnTo>
                    <a:lnTo>
                      <a:pt x="240" y="339"/>
                    </a:lnTo>
                    <a:lnTo>
                      <a:pt x="228" y="351"/>
                    </a:lnTo>
                    <a:lnTo>
                      <a:pt x="215" y="361"/>
                    </a:lnTo>
                    <a:lnTo>
                      <a:pt x="202" y="371"/>
                    </a:lnTo>
                    <a:lnTo>
                      <a:pt x="188" y="379"/>
                    </a:lnTo>
                    <a:lnTo>
                      <a:pt x="174" y="388"/>
                    </a:lnTo>
                    <a:lnTo>
                      <a:pt x="159" y="394"/>
                    </a:lnTo>
                    <a:lnTo>
                      <a:pt x="144" y="401"/>
                    </a:lnTo>
                    <a:lnTo>
                      <a:pt x="130" y="405"/>
                    </a:lnTo>
                    <a:lnTo>
                      <a:pt x="115" y="410"/>
                    </a:lnTo>
                    <a:lnTo>
                      <a:pt x="100" y="412"/>
                    </a:lnTo>
                    <a:lnTo>
                      <a:pt x="84" y="396"/>
                    </a:lnTo>
                    <a:lnTo>
                      <a:pt x="69" y="377"/>
                    </a:lnTo>
                    <a:lnTo>
                      <a:pt x="56" y="359"/>
                    </a:lnTo>
                    <a:lnTo>
                      <a:pt x="44" y="339"/>
                    </a:lnTo>
                    <a:lnTo>
                      <a:pt x="34" y="319"/>
                    </a:lnTo>
                    <a:lnTo>
                      <a:pt x="25" y="297"/>
                    </a:lnTo>
                    <a:lnTo>
                      <a:pt x="17" y="276"/>
                    </a:lnTo>
                    <a:lnTo>
                      <a:pt x="11" y="253"/>
                    </a:lnTo>
                    <a:lnTo>
                      <a:pt x="6" y="230"/>
                    </a:lnTo>
                    <a:lnTo>
                      <a:pt x="2" y="208"/>
                    </a:lnTo>
                    <a:lnTo>
                      <a:pt x="0" y="184"/>
                    </a:lnTo>
                    <a:lnTo>
                      <a:pt x="0" y="161"/>
                    </a:lnTo>
                    <a:lnTo>
                      <a:pt x="0" y="137"/>
                    </a:lnTo>
                    <a:lnTo>
                      <a:pt x="2" y="115"/>
                    </a:lnTo>
                    <a:lnTo>
                      <a:pt x="6" y="92"/>
                    </a:lnTo>
                    <a:lnTo>
                      <a:pt x="11" y="69"/>
                    </a:lnTo>
                    <a:lnTo>
                      <a:pt x="24" y="52"/>
                    </a:lnTo>
                    <a:lnTo>
                      <a:pt x="38" y="37"/>
                    </a:lnTo>
                    <a:lnTo>
                      <a:pt x="51" y="25"/>
                    </a:lnTo>
                    <a:lnTo>
                      <a:pt x="63" y="15"/>
                    </a:lnTo>
                    <a:lnTo>
                      <a:pt x="75" y="9"/>
                    </a:lnTo>
                    <a:lnTo>
                      <a:pt x="87" y="3"/>
                    </a:lnTo>
                    <a:lnTo>
                      <a:pt x="98" y="1"/>
                    </a:lnTo>
                    <a:lnTo>
                      <a:pt x="109" y="0"/>
                    </a:lnTo>
                    <a:lnTo>
                      <a:pt x="119" y="1"/>
                    </a:lnTo>
                    <a:lnTo>
                      <a:pt x="129" y="4"/>
                    </a:lnTo>
                    <a:lnTo>
                      <a:pt x="139" y="10"/>
                    </a:lnTo>
                    <a:lnTo>
                      <a:pt x="149" y="15"/>
                    </a:lnTo>
                    <a:lnTo>
                      <a:pt x="158" y="24"/>
                    </a:lnTo>
                    <a:lnTo>
                      <a:pt x="168" y="32"/>
                    </a:lnTo>
                    <a:lnTo>
                      <a:pt x="177" y="42"/>
                    </a:lnTo>
                    <a:lnTo>
                      <a:pt x="185" y="53"/>
                    </a:lnTo>
                    <a:lnTo>
                      <a:pt x="201" y="78"/>
                    </a:lnTo>
                    <a:lnTo>
                      <a:pt x="217" y="105"/>
                    </a:lnTo>
                    <a:lnTo>
                      <a:pt x="232" y="134"/>
                    </a:lnTo>
                    <a:lnTo>
                      <a:pt x="246" y="163"/>
                    </a:lnTo>
                    <a:lnTo>
                      <a:pt x="260" y="191"/>
                    </a:lnTo>
                    <a:lnTo>
                      <a:pt x="273" y="218"/>
                    </a:lnTo>
                    <a:lnTo>
                      <a:pt x="286" y="242"/>
                    </a:lnTo>
                    <a:lnTo>
                      <a:pt x="299" y="2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7" name="Freeform 208">
                <a:extLst>
                  <a:ext uri="{FF2B5EF4-FFF2-40B4-BE49-F238E27FC236}">
                    <a16:creationId xmlns:a16="http://schemas.microsoft.com/office/drawing/2014/main" id="{D8DB46FA-461D-48A9-913B-BC521E815882}"/>
                  </a:ext>
                </a:extLst>
              </p:cNvPr>
              <p:cNvSpPr>
                <a:spLocks/>
              </p:cNvSpPr>
              <p:nvPr/>
            </p:nvSpPr>
            <p:spPr bwMode="auto">
              <a:xfrm>
                <a:off x="4702" y="3356"/>
                <a:ext cx="15" cy="102"/>
              </a:xfrm>
              <a:custGeom>
                <a:avLst/>
                <a:gdLst>
                  <a:gd name="T0" fmla="*/ 0 w 108"/>
                  <a:gd name="T1" fmla="*/ 0 h 1124"/>
                  <a:gd name="T2" fmla="*/ 0 w 108"/>
                  <a:gd name="T3" fmla="*/ 0 h 1124"/>
                  <a:gd name="T4" fmla="*/ 0 w 108"/>
                  <a:gd name="T5" fmla="*/ 0 h 1124"/>
                  <a:gd name="T6" fmla="*/ 0 w 108"/>
                  <a:gd name="T7" fmla="*/ 0 h 1124"/>
                  <a:gd name="T8" fmla="*/ 0 w 108"/>
                  <a:gd name="T9" fmla="*/ 0 h 1124"/>
                  <a:gd name="T10" fmla="*/ 0 w 108"/>
                  <a:gd name="T11" fmla="*/ 0 h 1124"/>
                  <a:gd name="T12" fmla="*/ 0 w 108"/>
                  <a:gd name="T13" fmla="*/ 0 h 1124"/>
                  <a:gd name="T14" fmla="*/ 0 w 108"/>
                  <a:gd name="T15" fmla="*/ 0 h 1124"/>
                  <a:gd name="T16" fmla="*/ 0 w 108"/>
                  <a:gd name="T17" fmla="*/ 0 h 1124"/>
                  <a:gd name="T18" fmla="*/ 0 w 108"/>
                  <a:gd name="T19" fmla="*/ 0 h 1124"/>
                  <a:gd name="T20" fmla="*/ 0 w 108"/>
                  <a:gd name="T21" fmla="*/ 0 h 1124"/>
                  <a:gd name="T22" fmla="*/ 0 w 108"/>
                  <a:gd name="T23" fmla="*/ 0 h 1124"/>
                  <a:gd name="T24" fmla="*/ 0 w 108"/>
                  <a:gd name="T25" fmla="*/ 0 h 1124"/>
                  <a:gd name="T26" fmla="*/ 0 w 108"/>
                  <a:gd name="T27" fmla="*/ 0 h 1124"/>
                  <a:gd name="T28" fmla="*/ 0 w 108"/>
                  <a:gd name="T29" fmla="*/ 0 h 1124"/>
                  <a:gd name="T30" fmla="*/ 0 w 108"/>
                  <a:gd name="T31" fmla="*/ 0 h 1124"/>
                  <a:gd name="T32" fmla="*/ 0 w 108"/>
                  <a:gd name="T33" fmla="*/ 0 h 1124"/>
                  <a:gd name="T34" fmla="*/ 0 w 108"/>
                  <a:gd name="T35" fmla="*/ 0 h 1124"/>
                  <a:gd name="T36" fmla="*/ 0 w 108"/>
                  <a:gd name="T37" fmla="*/ 0 h 1124"/>
                  <a:gd name="T38" fmla="*/ 0 w 108"/>
                  <a:gd name="T39" fmla="*/ 0 h 1124"/>
                  <a:gd name="T40" fmla="*/ 0 w 108"/>
                  <a:gd name="T41" fmla="*/ 0 h 1124"/>
                  <a:gd name="T42" fmla="*/ 0 w 108"/>
                  <a:gd name="T43" fmla="*/ 0 h 1124"/>
                  <a:gd name="T44" fmla="*/ 0 w 108"/>
                  <a:gd name="T45" fmla="*/ 0 h 1124"/>
                  <a:gd name="T46" fmla="*/ 0 w 108"/>
                  <a:gd name="T47" fmla="*/ 0 h 1124"/>
                  <a:gd name="T48" fmla="*/ 0 w 108"/>
                  <a:gd name="T49" fmla="*/ 0 h 1124"/>
                  <a:gd name="T50" fmla="*/ 0 w 108"/>
                  <a:gd name="T51" fmla="*/ 0 h 1124"/>
                  <a:gd name="T52" fmla="*/ 0 w 108"/>
                  <a:gd name="T53" fmla="*/ 0 h 1124"/>
                  <a:gd name="T54" fmla="*/ 0 w 108"/>
                  <a:gd name="T55" fmla="*/ 0 h 1124"/>
                  <a:gd name="T56" fmla="*/ 0 w 108"/>
                  <a:gd name="T57" fmla="*/ 0 h 112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8" h="1124">
                    <a:moveTo>
                      <a:pt x="108" y="1124"/>
                    </a:moveTo>
                    <a:lnTo>
                      <a:pt x="96" y="1096"/>
                    </a:lnTo>
                    <a:lnTo>
                      <a:pt x="85" y="1069"/>
                    </a:lnTo>
                    <a:lnTo>
                      <a:pt x="75" y="1040"/>
                    </a:lnTo>
                    <a:lnTo>
                      <a:pt x="65" y="1011"/>
                    </a:lnTo>
                    <a:lnTo>
                      <a:pt x="57" y="981"/>
                    </a:lnTo>
                    <a:lnTo>
                      <a:pt x="49" y="951"/>
                    </a:lnTo>
                    <a:lnTo>
                      <a:pt x="41" y="921"/>
                    </a:lnTo>
                    <a:lnTo>
                      <a:pt x="34" y="889"/>
                    </a:lnTo>
                    <a:lnTo>
                      <a:pt x="28" y="858"/>
                    </a:lnTo>
                    <a:lnTo>
                      <a:pt x="23" y="827"/>
                    </a:lnTo>
                    <a:lnTo>
                      <a:pt x="18" y="795"/>
                    </a:lnTo>
                    <a:lnTo>
                      <a:pt x="14" y="763"/>
                    </a:lnTo>
                    <a:lnTo>
                      <a:pt x="10" y="731"/>
                    </a:lnTo>
                    <a:lnTo>
                      <a:pt x="7" y="698"/>
                    </a:lnTo>
                    <a:lnTo>
                      <a:pt x="4" y="666"/>
                    </a:lnTo>
                    <a:lnTo>
                      <a:pt x="3" y="632"/>
                    </a:lnTo>
                    <a:lnTo>
                      <a:pt x="1" y="600"/>
                    </a:lnTo>
                    <a:lnTo>
                      <a:pt x="0" y="566"/>
                    </a:lnTo>
                    <a:lnTo>
                      <a:pt x="0" y="534"/>
                    </a:lnTo>
                    <a:lnTo>
                      <a:pt x="0" y="500"/>
                    </a:lnTo>
                    <a:lnTo>
                      <a:pt x="2" y="434"/>
                    </a:lnTo>
                    <a:lnTo>
                      <a:pt x="6" y="370"/>
                    </a:lnTo>
                    <a:lnTo>
                      <a:pt x="12" y="305"/>
                    </a:lnTo>
                    <a:lnTo>
                      <a:pt x="19" y="241"/>
                    </a:lnTo>
                    <a:lnTo>
                      <a:pt x="28" y="178"/>
                    </a:lnTo>
                    <a:lnTo>
                      <a:pt x="39" y="118"/>
                    </a:lnTo>
                    <a:lnTo>
                      <a:pt x="108" y="0"/>
                    </a:lnTo>
                    <a:lnTo>
                      <a:pt x="108" y="112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8" name="Freeform 209">
                <a:extLst>
                  <a:ext uri="{FF2B5EF4-FFF2-40B4-BE49-F238E27FC236}">
                    <a16:creationId xmlns:a16="http://schemas.microsoft.com/office/drawing/2014/main" id="{CDAB7481-332A-49F8-B471-24EBA7E10C14}"/>
                  </a:ext>
                </a:extLst>
              </p:cNvPr>
              <p:cNvSpPr>
                <a:spLocks/>
              </p:cNvSpPr>
              <p:nvPr/>
            </p:nvSpPr>
            <p:spPr bwMode="auto">
              <a:xfrm>
                <a:off x="4852" y="3356"/>
                <a:ext cx="27" cy="47"/>
              </a:xfrm>
              <a:custGeom>
                <a:avLst/>
                <a:gdLst>
                  <a:gd name="T0" fmla="*/ 0 w 191"/>
                  <a:gd name="T1" fmla="*/ 0 h 524"/>
                  <a:gd name="T2" fmla="*/ 0 w 191"/>
                  <a:gd name="T3" fmla="*/ 0 h 524"/>
                  <a:gd name="T4" fmla="*/ 0 w 191"/>
                  <a:gd name="T5" fmla="*/ 0 h 524"/>
                  <a:gd name="T6" fmla="*/ 0 w 191"/>
                  <a:gd name="T7" fmla="*/ 0 h 524"/>
                  <a:gd name="T8" fmla="*/ 0 w 191"/>
                  <a:gd name="T9" fmla="*/ 0 h 524"/>
                  <a:gd name="T10" fmla="*/ 0 w 191"/>
                  <a:gd name="T11" fmla="*/ 0 h 524"/>
                  <a:gd name="T12" fmla="*/ 0 w 191"/>
                  <a:gd name="T13" fmla="*/ 0 h 524"/>
                  <a:gd name="T14" fmla="*/ 0 w 191"/>
                  <a:gd name="T15" fmla="*/ 0 h 524"/>
                  <a:gd name="T16" fmla="*/ 0 w 191"/>
                  <a:gd name="T17" fmla="*/ 0 h 524"/>
                  <a:gd name="T18" fmla="*/ 0 w 191"/>
                  <a:gd name="T19" fmla="*/ 0 h 524"/>
                  <a:gd name="T20" fmla="*/ 0 w 191"/>
                  <a:gd name="T21" fmla="*/ 0 h 524"/>
                  <a:gd name="T22" fmla="*/ 0 w 191"/>
                  <a:gd name="T23" fmla="*/ 0 h 524"/>
                  <a:gd name="T24" fmla="*/ 0 w 191"/>
                  <a:gd name="T25" fmla="*/ 0 h 524"/>
                  <a:gd name="T26" fmla="*/ 0 w 191"/>
                  <a:gd name="T27" fmla="*/ 0 h 524"/>
                  <a:gd name="T28" fmla="*/ 0 w 191"/>
                  <a:gd name="T29" fmla="*/ 0 h 524"/>
                  <a:gd name="T30" fmla="*/ 0 w 191"/>
                  <a:gd name="T31" fmla="*/ 0 h 524"/>
                  <a:gd name="T32" fmla="*/ 0 w 191"/>
                  <a:gd name="T33" fmla="*/ 0 h 524"/>
                  <a:gd name="T34" fmla="*/ 0 w 191"/>
                  <a:gd name="T35" fmla="*/ 0 h 524"/>
                  <a:gd name="T36" fmla="*/ 0 w 191"/>
                  <a:gd name="T37" fmla="*/ 0 h 524"/>
                  <a:gd name="T38" fmla="*/ 0 w 191"/>
                  <a:gd name="T39" fmla="*/ 0 h 524"/>
                  <a:gd name="T40" fmla="*/ 0 w 191"/>
                  <a:gd name="T41" fmla="*/ 0 h 524"/>
                  <a:gd name="T42" fmla="*/ 0 w 191"/>
                  <a:gd name="T43" fmla="*/ 0 h 524"/>
                  <a:gd name="T44" fmla="*/ 0 w 191"/>
                  <a:gd name="T45" fmla="*/ 0 h 524"/>
                  <a:gd name="T46" fmla="*/ 0 w 191"/>
                  <a:gd name="T47" fmla="*/ 0 h 524"/>
                  <a:gd name="T48" fmla="*/ 0 w 191"/>
                  <a:gd name="T49" fmla="*/ 0 h 524"/>
                  <a:gd name="T50" fmla="*/ 0 w 191"/>
                  <a:gd name="T51" fmla="*/ 0 h 524"/>
                  <a:gd name="T52" fmla="*/ 0 w 191"/>
                  <a:gd name="T53" fmla="*/ 0 h 524"/>
                  <a:gd name="T54" fmla="*/ 0 w 191"/>
                  <a:gd name="T55" fmla="*/ 0 h 524"/>
                  <a:gd name="T56" fmla="*/ 0 w 191"/>
                  <a:gd name="T57" fmla="*/ 0 h 524"/>
                  <a:gd name="T58" fmla="*/ 0 w 191"/>
                  <a:gd name="T59" fmla="*/ 0 h 524"/>
                  <a:gd name="T60" fmla="*/ 0 w 191"/>
                  <a:gd name="T61" fmla="*/ 0 h 524"/>
                  <a:gd name="T62" fmla="*/ 0 w 191"/>
                  <a:gd name="T63" fmla="*/ 0 h 524"/>
                  <a:gd name="T64" fmla="*/ 0 w 191"/>
                  <a:gd name="T65" fmla="*/ 0 h 524"/>
                  <a:gd name="T66" fmla="*/ 0 w 191"/>
                  <a:gd name="T67" fmla="*/ 0 h 524"/>
                  <a:gd name="T68" fmla="*/ 0 w 191"/>
                  <a:gd name="T69" fmla="*/ 0 h 524"/>
                  <a:gd name="T70" fmla="*/ 0 w 191"/>
                  <a:gd name="T71" fmla="*/ 0 h 524"/>
                  <a:gd name="T72" fmla="*/ 0 w 191"/>
                  <a:gd name="T73" fmla="*/ 0 h 524"/>
                  <a:gd name="T74" fmla="*/ 0 w 191"/>
                  <a:gd name="T75" fmla="*/ 0 h 524"/>
                  <a:gd name="T76" fmla="*/ 0 w 191"/>
                  <a:gd name="T77" fmla="*/ 0 h 524"/>
                  <a:gd name="T78" fmla="*/ 0 w 191"/>
                  <a:gd name="T79" fmla="*/ 0 h 524"/>
                  <a:gd name="T80" fmla="*/ 0 w 191"/>
                  <a:gd name="T81" fmla="*/ 0 h 524"/>
                  <a:gd name="T82" fmla="*/ 0 w 191"/>
                  <a:gd name="T83" fmla="*/ 0 h 524"/>
                  <a:gd name="T84" fmla="*/ 0 w 191"/>
                  <a:gd name="T85" fmla="*/ 0 h 524"/>
                  <a:gd name="T86" fmla="*/ 0 w 191"/>
                  <a:gd name="T87" fmla="*/ 0 h 524"/>
                  <a:gd name="T88" fmla="*/ 0 w 191"/>
                  <a:gd name="T89" fmla="*/ 0 h 524"/>
                  <a:gd name="T90" fmla="*/ 0 w 191"/>
                  <a:gd name="T91" fmla="*/ 0 h 524"/>
                  <a:gd name="T92" fmla="*/ 0 w 191"/>
                  <a:gd name="T93" fmla="*/ 0 h 524"/>
                  <a:gd name="T94" fmla="*/ 0 w 191"/>
                  <a:gd name="T95" fmla="*/ 0 h 524"/>
                  <a:gd name="T96" fmla="*/ 0 w 191"/>
                  <a:gd name="T97" fmla="*/ 0 h 524"/>
                  <a:gd name="T98" fmla="*/ 0 w 191"/>
                  <a:gd name="T99" fmla="*/ 0 h 524"/>
                  <a:gd name="T100" fmla="*/ 0 w 191"/>
                  <a:gd name="T101" fmla="*/ 0 h 524"/>
                  <a:gd name="T102" fmla="*/ 0 w 191"/>
                  <a:gd name="T103" fmla="*/ 0 h 524"/>
                  <a:gd name="T104" fmla="*/ 0 w 191"/>
                  <a:gd name="T105" fmla="*/ 0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1" h="524">
                    <a:moveTo>
                      <a:pt x="191" y="138"/>
                    </a:moveTo>
                    <a:lnTo>
                      <a:pt x="185" y="168"/>
                    </a:lnTo>
                    <a:lnTo>
                      <a:pt x="180" y="198"/>
                    </a:lnTo>
                    <a:lnTo>
                      <a:pt x="177" y="228"/>
                    </a:lnTo>
                    <a:lnTo>
                      <a:pt x="175" y="259"/>
                    </a:lnTo>
                    <a:lnTo>
                      <a:pt x="172" y="291"/>
                    </a:lnTo>
                    <a:lnTo>
                      <a:pt x="170" y="321"/>
                    </a:lnTo>
                    <a:lnTo>
                      <a:pt x="166" y="351"/>
                    </a:lnTo>
                    <a:lnTo>
                      <a:pt x="162" y="379"/>
                    </a:lnTo>
                    <a:lnTo>
                      <a:pt x="159" y="393"/>
                    </a:lnTo>
                    <a:lnTo>
                      <a:pt x="155" y="407"/>
                    </a:lnTo>
                    <a:lnTo>
                      <a:pt x="151" y="420"/>
                    </a:lnTo>
                    <a:lnTo>
                      <a:pt x="146" y="432"/>
                    </a:lnTo>
                    <a:lnTo>
                      <a:pt x="140" y="444"/>
                    </a:lnTo>
                    <a:lnTo>
                      <a:pt x="133" y="456"/>
                    </a:lnTo>
                    <a:lnTo>
                      <a:pt x="126" y="466"/>
                    </a:lnTo>
                    <a:lnTo>
                      <a:pt x="118" y="476"/>
                    </a:lnTo>
                    <a:lnTo>
                      <a:pt x="109" y="485"/>
                    </a:lnTo>
                    <a:lnTo>
                      <a:pt x="99" y="494"/>
                    </a:lnTo>
                    <a:lnTo>
                      <a:pt x="87" y="502"/>
                    </a:lnTo>
                    <a:lnTo>
                      <a:pt x="75" y="508"/>
                    </a:lnTo>
                    <a:lnTo>
                      <a:pt x="61" y="513"/>
                    </a:lnTo>
                    <a:lnTo>
                      <a:pt x="46" y="518"/>
                    </a:lnTo>
                    <a:lnTo>
                      <a:pt x="30" y="522"/>
                    </a:lnTo>
                    <a:lnTo>
                      <a:pt x="12" y="524"/>
                    </a:lnTo>
                    <a:lnTo>
                      <a:pt x="9" y="508"/>
                    </a:lnTo>
                    <a:lnTo>
                      <a:pt x="6" y="493"/>
                    </a:lnTo>
                    <a:lnTo>
                      <a:pt x="4" y="477"/>
                    </a:lnTo>
                    <a:lnTo>
                      <a:pt x="2" y="460"/>
                    </a:lnTo>
                    <a:lnTo>
                      <a:pt x="0" y="430"/>
                    </a:lnTo>
                    <a:lnTo>
                      <a:pt x="0" y="399"/>
                    </a:lnTo>
                    <a:lnTo>
                      <a:pt x="2" y="367"/>
                    </a:lnTo>
                    <a:lnTo>
                      <a:pt x="4" y="336"/>
                    </a:lnTo>
                    <a:lnTo>
                      <a:pt x="8" y="306"/>
                    </a:lnTo>
                    <a:lnTo>
                      <a:pt x="13" y="273"/>
                    </a:lnTo>
                    <a:lnTo>
                      <a:pt x="24" y="210"/>
                    </a:lnTo>
                    <a:lnTo>
                      <a:pt x="36" y="144"/>
                    </a:lnTo>
                    <a:lnTo>
                      <a:pt x="41" y="109"/>
                    </a:lnTo>
                    <a:lnTo>
                      <a:pt x="45" y="74"/>
                    </a:lnTo>
                    <a:lnTo>
                      <a:pt x="49" y="37"/>
                    </a:lnTo>
                    <a:lnTo>
                      <a:pt x="52" y="0"/>
                    </a:lnTo>
                    <a:lnTo>
                      <a:pt x="63" y="2"/>
                    </a:lnTo>
                    <a:lnTo>
                      <a:pt x="73" y="7"/>
                    </a:lnTo>
                    <a:lnTo>
                      <a:pt x="84" y="12"/>
                    </a:lnTo>
                    <a:lnTo>
                      <a:pt x="94" y="18"/>
                    </a:lnTo>
                    <a:lnTo>
                      <a:pt x="104" y="26"/>
                    </a:lnTo>
                    <a:lnTo>
                      <a:pt x="114" y="35"/>
                    </a:lnTo>
                    <a:lnTo>
                      <a:pt x="123" y="43"/>
                    </a:lnTo>
                    <a:lnTo>
                      <a:pt x="132" y="53"/>
                    </a:lnTo>
                    <a:lnTo>
                      <a:pt x="150" y="74"/>
                    </a:lnTo>
                    <a:lnTo>
                      <a:pt x="166" y="96"/>
                    </a:lnTo>
                    <a:lnTo>
                      <a:pt x="179" y="118"/>
                    </a:lnTo>
                    <a:lnTo>
                      <a:pt x="191" y="138"/>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9" name="Freeform 210">
                <a:extLst>
                  <a:ext uri="{FF2B5EF4-FFF2-40B4-BE49-F238E27FC236}">
                    <a16:creationId xmlns:a16="http://schemas.microsoft.com/office/drawing/2014/main" id="{0D64214D-A671-46A5-B8CC-EC12A35F4F1C}"/>
                  </a:ext>
                </a:extLst>
              </p:cNvPr>
              <p:cNvSpPr>
                <a:spLocks/>
              </p:cNvSpPr>
              <p:nvPr/>
            </p:nvSpPr>
            <p:spPr bwMode="auto">
              <a:xfrm>
                <a:off x="3560" y="3360"/>
                <a:ext cx="24" cy="100"/>
              </a:xfrm>
              <a:custGeom>
                <a:avLst/>
                <a:gdLst>
                  <a:gd name="T0" fmla="*/ 0 w 169"/>
                  <a:gd name="T1" fmla="*/ 0 h 1104"/>
                  <a:gd name="T2" fmla="*/ 0 w 169"/>
                  <a:gd name="T3" fmla="*/ 0 h 1104"/>
                  <a:gd name="T4" fmla="*/ 0 w 169"/>
                  <a:gd name="T5" fmla="*/ 0 h 1104"/>
                  <a:gd name="T6" fmla="*/ 0 w 169"/>
                  <a:gd name="T7" fmla="*/ 0 h 1104"/>
                  <a:gd name="T8" fmla="*/ 0 w 169"/>
                  <a:gd name="T9" fmla="*/ 0 h 1104"/>
                  <a:gd name="T10" fmla="*/ 0 w 169"/>
                  <a:gd name="T11" fmla="*/ 0 h 1104"/>
                  <a:gd name="T12" fmla="*/ 0 w 169"/>
                  <a:gd name="T13" fmla="*/ 0 h 1104"/>
                  <a:gd name="T14" fmla="*/ 0 w 169"/>
                  <a:gd name="T15" fmla="*/ 0 h 1104"/>
                  <a:gd name="T16" fmla="*/ 0 w 169"/>
                  <a:gd name="T17" fmla="*/ 0 h 1104"/>
                  <a:gd name="T18" fmla="*/ 0 w 169"/>
                  <a:gd name="T19" fmla="*/ 0 h 1104"/>
                  <a:gd name="T20" fmla="*/ 0 w 169"/>
                  <a:gd name="T21" fmla="*/ 0 h 1104"/>
                  <a:gd name="T22" fmla="*/ 0 w 169"/>
                  <a:gd name="T23" fmla="*/ 0 h 1104"/>
                  <a:gd name="T24" fmla="*/ 0 w 169"/>
                  <a:gd name="T25" fmla="*/ 0 h 1104"/>
                  <a:gd name="T26" fmla="*/ 0 w 169"/>
                  <a:gd name="T27" fmla="*/ 0 h 1104"/>
                  <a:gd name="T28" fmla="*/ 0 w 169"/>
                  <a:gd name="T29" fmla="*/ 0 h 1104"/>
                  <a:gd name="T30" fmla="*/ 0 w 169"/>
                  <a:gd name="T31" fmla="*/ 0 h 1104"/>
                  <a:gd name="T32" fmla="*/ 0 w 169"/>
                  <a:gd name="T33" fmla="*/ 0 h 1104"/>
                  <a:gd name="T34" fmla="*/ 0 w 169"/>
                  <a:gd name="T35" fmla="*/ 0 h 1104"/>
                  <a:gd name="T36" fmla="*/ 0 w 169"/>
                  <a:gd name="T37" fmla="*/ 0 h 1104"/>
                  <a:gd name="T38" fmla="*/ 0 w 169"/>
                  <a:gd name="T39" fmla="*/ 0 h 1104"/>
                  <a:gd name="T40" fmla="*/ 0 w 169"/>
                  <a:gd name="T41" fmla="*/ 0 h 1104"/>
                  <a:gd name="T42" fmla="*/ 0 w 169"/>
                  <a:gd name="T43" fmla="*/ 0 h 1104"/>
                  <a:gd name="T44" fmla="*/ 0 w 169"/>
                  <a:gd name="T45" fmla="*/ 0 h 1104"/>
                  <a:gd name="T46" fmla="*/ 0 w 169"/>
                  <a:gd name="T47" fmla="*/ 0 h 1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9" h="1104">
                    <a:moveTo>
                      <a:pt x="100" y="1104"/>
                    </a:moveTo>
                    <a:lnTo>
                      <a:pt x="0" y="1104"/>
                    </a:lnTo>
                    <a:lnTo>
                      <a:pt x="71" y="54"/>
                    </a:lnTo>
                    <a:lnTo>
                      <a:pt x="160" y="0"/>
                    </a:lnTo>
                    <a:lnTo>
                      <a:pt x="163" y="34"/>
                    </a:lnTo>
                    <a:lnTo>
                      <a:pt x="166" y="67"/>
                    </a:lnTo>
                    <a:lnTo>
                      <a:pt x="167" y="100"/>
                    </a:lnTo>
                    <a:lnTo>
                      <a:pt x="169" y="133"/>
                    </a:lnTo>
                    <a:lnTo>
                      <a:pt x="169" y="167"/>
                    </a:lnTo>
                    <a:lnTo>
                      <a:pt x="169" y="200"/>
                    </a:lnTo>
                    <a:lnTo>
                      <a:pt x="168" y="234"/>
                    </a:lnTo>
                    <a:lnTo>
                      <a:pt x="167" y="267"/>
                    </a:lnTo>
                    <a:lnTo>
                      <a:pt x="163" y="335"/>
                    </a:lnTo>
                    <a:lnTo>
                      <a:pt x="158" y="403"/>
                    </a:lnTo>
                    <a:lnTo>
                      <a:pt x="152" y="471"/>
                    </a:lnTo>
                    <a:lnTo>
                      <a:pt x="145" y="539"/>
                    </a:lnTo>
                    <a:lnTo>
                      <a:pt x="130" y="678"/>
                    </a:lnTo>
                    <a:lnTo>
                      <a:pt x="115" y="818"/>
                    </a:lnTo>
                    <a:lnTo>
                      <a:pt x="109" y="889"/>
                    </a:lnTo>
                    <a:lnTo>
                      <a:pt x="104" y="960"/>
                    </a:lnTo>
                    <a:lnTo>
                      <a:pt x="103" y="996"/>
                    </a:lnTo>
                    <a:lnTo>
                      <a:pt x="101" y="1031"/>
                    </a:lnTo>
                    <a:lnTo>
                      <a:pt x="101" y="1067"/>
                    </a:lnTo>
                    <a:lnTo>
                      <a:pt x="100" y="1104"/>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0" name="Freeform 211">
                <a:extLst>
                  <a:ext uri="{FF2B5EF4-FFF2-40B4-BE49-F238E27FC236}">
                    <a16:creationId xmlns:a16="http://schemas.microsoft.com/office/drawing/2014/main" id="{30DE7C47-1DA3-4FA1-B9AF-40D4248ABCE8}"/>
                  </a:ext>
                </a:extLst>
              </p:cNvPr>
              <p:cNvSpPr>
                <a:spLocks/>
              </p:cNvSpPr>
              <p:nvPr/>
            </p:nvSpPr>
            <p:spPr bwMode="auto">
              <a:xfrm>
                <a:off x="3724" y="3363"/>
                <a:ext cx="41" cy="32"/>
              </a:xfrm>
              <a:custGeom>
                <a:avLst/>
                <a:gdLst>
                  <a:gd name="T0" fmla="*/ 0 w 288"/>
                  <a:gd name="T1" fmla="*/ 0 h 352"/>
                  <a:gd name="T2" fmla="*/ 0 w 288"/>
                  <a:gd name="T3" fmla="*/ 0 h 352"/>
                  <a:gd name="T4" fmla="*/ 0 w 288"/>
                  <a:gd name="T5" fmla="*/ 0 h 352"/>
                  <a:gd name="T6" fmla="*/ 0 w 288"/>
                  <a:gd name="T7" fmla="*/ 0 h 352"/>
                  <a:gd name="T8" fmla="*/ 0 w 288"/>
                  <a:gd name="T9" fmla="*/ 0 h 352"/>
                  <a:gd name="T10" fmla="*/ 0 w 288"/>
                  <a:gd name="T11" fmla="*/ 0 h 352"/>
                  <a:gd name="T12" fmla="*/ 0 w 288"/>
                  <a:gd name="T13" fmla="*/ 0 h 352"/>
                  <a:gd name="T14" fmla="*/ 0 w 288"/>
                  <a:gd name="T15" fmla="*/ 0 h 352"/>
                  <a:gd name="T16" fmla="*/ 0 w 288"/>
                  <a:gd name="T17" fmla="*/ 0 h 352"/>
                  <a:gd name="T18" fmla="*/ 0 w 288"/>
                  <a:gd name="T19" fmla="*/ 0 h 352"/>
                  <a:gd name="T20" fmla="*/ 0 w 288"/>
                  <a:gd name="T21" fmla="*/ 0 h 352"/>
                  <a:gd name="T22" fmla="*/ 0 w 288"/>
                  <a:gd name="T23" fmla="*/ 0 h 352"/>
                  <a:gd name="T24" fmla="*/ 0 w 288"/>
                  <a:gd name="T25" fmla="*/ 0 h 352"/>
                  <a:gd name="T26" fmla="*/ 0 w 288"/>
                  <a:gd name="T27" fmla="*/ 0 h 352"/>
                  <a:gd name="T28" fmla="*/ 0 w 288"/>
                  <a:gd name="T29" fmla="*/ 0 h 352"/>
                  <a:gd name="T30" fmla="*/ 0 w 288"/>
                  <a:gd name="T31" fmla="*/ 0 h 352"/>
                  <a:gd name="T32" fmla="*/ 0 w 288"/>
                  <a:gd name="T33" fmla="*/ 0 h 352"/>
                  <a:gd name="T34" fmla="*/ 0 w 288"/>
                  <a:gd name="T35" fmla="*/ 0 h 352"/>
                  <a:gd name="T36" fmla="*/ 0 w 288"/>
                  <a:gd name="T37" fmla="*/ 0 h 352"/>
                  <a:gd name="T38" fmla="*/ 0 w 288"/>
                  <a:gd name="T39" fmla="*/ 0 h 352"/>
                  <a:gd name="T40" fmla="*/ 0 w 288"/>
                  <a:gd name="T41" fmla="*/ 0 h 352"/>
                  <a:gd name="T42" fmla="*/ 0 w 288"/>
                  <a:gd name="T43" fmla="*/ 0 h 352"/>
                  <a:gd name="T44" fmla="*/ 0 w 288"/>
                  <a:gd name="T45" fmla="*/ 0 h 352"/>
                  <a:gd name="T46" fmla="*/ 0 w 288"/>
                  <a:gd name="T47" fmla="*/ 0 h 352"/>
                  <a:gd name="T48" fmla="*/ 0 w 288"/>
                  <a:gd name="T49" fmla="*/ 0 h 352"/>
                  <a:gd name="T50" fmla="*/ 0 w 288"/>
                  <a:gd name="T51" fmla="*/ 0 h 352"/>
                  <a:gd name="T52" fmla="*/ 0 w 288"/>
                  <a:gd name="T53" fmla="*/ 0 h 352"/>
                  <a:gd name="T54" fmla="*/ 0 w 288"/>
                  <a:gd name="T55" fmla="*/ 0 h 352"/>
                  <a:gd name="T56" fmla="*/ 0 w 288"/>
                  <a:gd name="T57" fmla="*/ 0 h 352"/>
                  <a:gd name="T58" fmla="*/ 0 w 288"/>
                  <a:gd name="T59" fmla="*/ 0 h 352"/>
                  <a:gd name="T60" fmla="*/ 0 w 288"/>
                  <a:gd name="T61" fmla="*/ 0 h 352"/>
                  <a:gd name="T62" fmla="*/ 0 w 288"/>
                  <a:gd name="T63" fmla="*/ 0 h 352"/>
                  <a:gd name="T64" fmla="*/ 0 w 288"/>
                  <a:gd name="T65" fmla="*/ 0 h 352"/>
                  <a:gd name="T66" fmla="*/ 0 w 288"/>
                  <a:gd name="T67" fmla="*/ 0 h 352"/>
                  <a:gd name="T68" fmla="*/ 0 w 288"/>
                  <a:gd name="T69" fmla="*/ 0 h 352"/>
                  <a:gd name="T70" fmla="*/ 0 w 288"/>
                  <a:gd name="T71" fmla="*/ 0 h 352"/>
                  <a:gd name="T72" fmla="*/ 0 w 288"/>
                  <a:gd name="T73" fmla="*/ 0 h 352"/>
                  <a:gd name="T74" fmla="*/ 0 w 288"/>
                  <a:gd name="T75" fmla="*/ 0 h 352"/>
                  <a:gd name="T76" fmla="*/ 0 w 288"/>
                  <a:gd name="T77" fmla="*/ 0 h 352"/>
                  <a:gd name="T78" fmla="*/ 0 w 288"/>
                  <a:gd name="T79" fmla="*/ 0 h 352"/>
                  <a:gd name="T80" fmla="*/ 0 w 288"/>
                  <a:gd name="T81" fmla="*/ 0 h 352"/>
                  <a:gd name="T82" fmla="*/ 0 w 288"/>
                  <a:gd name="T83" fmla="*/ 0 h 352"/>
                  <a:gd name="T84" fmla="*/ 0 w 288"/>
                  <a:gd name="T85" fmla="*/ 0 h 352"/>
                  <a:gd name="T86" fmla="*/ 0 w 288"/>
                  <a:gd name="T87" fmla="*/ 0 h 3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8" h="352">
                    <a:moveTo>
                      <a:pt x="288" y="329"/>
                    </a:moveTo>
                    <a:lnTo>
                      <a:pt x="279" y="335"/>
                    </a:lnTo>
                    <a:lnTo>
                      <a:pt x="271" y="340"/>
                    </a:lnTo>
                    <a:lnTo>
                      <a:pt x="262" y="343"/>
                    </a:lnTo>
                    <a:lnTo>
                      <a:pt x="254" y="347"/>
                    </a:lnTo>
                    <a:lnTo>
                      <a:pt x="245" y="349"/>
                    </a:lnTo>
                    <a:lnTo>
                      <a:pt x="236" y="351"/>
                    </a:lnTo>
                    <a:lnTo>
                      <a:pt x="227" y="352"/>
                    </a:lnTo>
                    <a:lnTo>
                      <a:pt x="218" y="352"/>
                    </a:lnTo>
                    <a:lnTo>
                      <a:pt x="209" y="352"/>
                    </a:lnTo>
                    <a:lnTo>
                      <a:pt x="200" y="351"/>
                    </a:lnTo>
                    <a:lnTo>
                      <a:pt x="190" y="350"/>
                    </a:lnTo>
                    <a:lnTo>
                      <a:pt x="181" y="348"/>
                    </a:lnTo>
                    <a:lnTo>
                      <a:pt x="163" y="343"/>
                    </a:lnTo>
                    <a:lnTo>
                      <a:pt x="144" y="336"/>
                    </a:lnTo>
                    <a:lnTo>
                      <a:pt x="125" y="328"/>
                    </a:lnTo>
                    <a:lnTo>
                      <a:pt x="106" y="319"/>
                    </a:lnTo>
                    <a:lnTo>
                      <a:pt x="88" y="309"/>
                    </a:lnTo>
                    <a:lnTo>
                      <a:pt x="70" y="298"/>
                    </a:lnTo>
                    <a:lnTo>
                      <a:pt x="34" y="275"/>
                    </a:lnTo>
                    <a:lnTo>
                      <a:pt x="0" y="255"/>
                    </a:lnTo>
                    <a:lnTo>
                      <a:pt x="8" y="247"/>
                    </a:lnTo>
                    <a:lnTo>
                      <a:pt x="16" y="239"/>
                    </a:lnTo>
                    <a:lnTo>
                      <a:pt x="24" y="230"/>
                    </a:lnTo>
                    <a:lnTo>
                      <a:pt x="32" y="220"/>
                    </a:lnTo>
                    <a:lnTo>
                      <a:pt x="47" y="200"/>
                    </a:lnTo>
                    <a:lnTo>
                      <a:pt x="63" y="177"/>
                    </a:lnTo>
                    <a:lnTo>
                      <a:pt x="93" y="129"/>
                    </a:lnTo>
                    <a:lnTo>
                      <a:pt x="125" y="83"/>
                    </a:lnTo>
                    <a:lnTo>
                      <a:pt x="142" y="62"/>
                    </a:lnTo>
                    <a:lnTo>
                      <a:pt x="160" y="43"/>
                    </a:lnTo>
                    <a:lnTo>
                      <a:pt x="168" y="34"/>
                    </a:lnTo>
                    <a:lnTo>
                      <a:pt x="178" y="27"/>
                    </a:lnTo>
                    <a:lnTo>
                      <a:pt x="187" y="19"/>
                    </a:lnTo>
                    <a:lnTo>
                      <a:pt x="197" y="14"/>
                    </a:lnTo>
                    <a:lnTo>
                      <a:pt x="207" y="8"/>
                    </a:lnTo>
                    <a:lnTo>
                      <a:pt x="217" y="5"/>
                    </a:lnTo>
                    <a:lnTo>
                      <a:pt x="228" y="2"/>
                    </a:lnTo>
                    <a:lnTo>
                      <a:pt x="239" y="1"/>
                    </a:lnTo>
                    <a:lnTo>
                      <a:pt x="251" y="0"/>
                    </a:lnTo>
                    <a:lnTo>
                      <a:pt x="263" y="2"/>
                    </a:lnTo>
                    <a:lnTo>
                      <a:pt x="275" y="4"/>
                    </a:lnTo>
                    <a:lnTo>
                      <a:pt x="288" y="8"/>
                    </a:lnTo>
                    <a:lnTo>
                      <a:pt x="288" y="3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1" name="Freeform 212">
                <a:extLst>
                  <a:ext uri="{FF2B5EF4-FFF2-40B4-BE49-F238E27FC236}">
                    <a16:creationId xmlns:a16="http://schemas.microsoft.com/office/drawing/2014/main" id="{AAB9FD06-5DC1-402C-A0FF-C1D952D4CD8D}"/>
                  </a:ext>
                </a:extLst>
              </p:cNvPr>
              <p:cNvSpPr>
                <a:spLocks/>
              </p:cNvSpPr>
              <p:nvPr/>
            </p:nvSpPr>
            <p:spPr bwMode="auto">
              <a:xfrm>
                <a:off x="4286" y="3367"/>
                <a:ext cx="226" cy="163"/>
              </a:xfrm>
              <a:custGeom>
                <a:avLst/>
                <a:gdLst>
                  <a:gd name="T0" fmla="*/ 0 w 1584"/>
                  <a:gd name="T1" fmla="*/ 0 h 1803"/>
                  <a:gd name="T2" fmla="*/ 0 w 1584"/>
                  <a:gd name="T3" fmla="*/ 0 h 1803"/>
                  <a:gd name="T4" fmla="*/ 0 w 1584"/>
                  <a:gd name="T5" fmla="*/ 0 h 1803"/>
                  <a:gd name="T6" fmla="*/ 0 w 1584"/>
                  <a:gd name="T7" fmla="*/ 0 h 1803"/>
                  <a:gd name="T8" fmla="*/ 0 w 1584"/>
                  <a:gd name="T9" fmla="*/ 0 h 1803"/>
                  <a:gd name="T10" fmla="*/ 0 w 1584"/>
                  <a:gd name="T11" fmla="*/ 0 h 1803"/>
                  <a:gd name="T12" fmla="*/ 0 w 1584"/>
                  <a:gd name="T13" fmla="*/ 0 h 1803"/>
                  <a:gd name="T14" fmla="*/ 0 w 1584"/>
                  <a:gd name="T15" fmla="*/ 0 h 1803"/>
                  <a:gd name="T16" fmla="*/ 0 w 1584"/>
                  <a:gd name="T17" fmla="*/ 0 h 1803"/>
                  <a:gd name="T18" fmla="*/ 0 w 1584"/>
                  <a:gd name="T19" fmla="*/ 0 h 1803"/>
                  <a:gd name="T20" fmla="*/ 0 w 1584"/>
                  <a:gd name="T21" fmla="*/ 0 h 1803"/>
                  <a:gd name="T22" fmla="*/ 0 w 1584"/>
                  <a:gd name="T23" fmla="*/ 0 h 1803"/>
                  <a:gd name="T24" fmla="*/ 0 w 1584"/>
                  <a:gd name="T25" fmla="*/ 0 h 1803"/>
                  <a:gd name="T26" fmla="*/ 0 w 1584"/>
                  <a:gd name="T27" fmla="*/ 0 h 1803"/>
                  <a:gd name="T28" fmla="*/ 0 w 1584"/>
                  <a:gd name="T29" fmla="*/ 0 h 1803"/>
                  <a:gd name="T30" fmla="*/ 0 w 1584"/>
                  <a:gd name="T31" fmla="*/ 0 h 1803"/>
                  <a:gd name="T32" fmla="*/ 0 w 1584"/>
                  <a:gd name="T33" fmla="*/ 0 h 1803"/>
                  <a:gd name="T34" fmla="*/ 0 w 1584"/>
                  <a:gd name="T35" fmla="*/ 0 h 1803"/>
                  <a:gd name="T36" fmla="*/ 0 w 1584"/>
                  <a:gd name="T37" fmla="*/ 0 h 1803"/>
                  <a:gd name="T38" fmla="*/ 0 w 1584"/>
                  <a:gd name="T39" fmla="*/ 0 h 1803"/>
                  <a:gd name="T40" fmla="*/ 0 w 1584"/>
                  <a:gd name="T41" fmla="*/ 0 h 1803"/>
                  <a:gd name="T42" fmla="*/ 0 w 1584"/>
                  <a:gd name="T43" fmla="*/ 0 h 1803"/>
                  <a:gd name="T44" fmla="*/ 0 w 1584"/>
                  <a:gd name="T45" fmla="*/ 0 h 1803"/>
                  <a:gd name="T46" fmla="*/ 0 w 1584"/>
                  <a:gd name="T47" fmla="*/ 0 h 1803"/>
                  <a:gd name="T48" fmla="*/ 0 w 1584"/>
                  <a:gd name="T49" fmla="*/ 0 h 1803"/>
                  <a:gd name="T50" fmla="*/ 0 w 1584"/>
                  <a:gd name="T51" fmla="*/ 0 h 1803"/>
                  <a:gd name="T52" fmla="*/ 0 w 1584"/>
                  <a:gd name="T53" fmla="*/ 0 h 1803"/>
                  <a:gd name="T54" fmla="*/ 0 w 1584"/>
                  <a:gd name="T55" fmla="*/ 0 h 1803"/>
                  <a:gd name="T56" fmla="*/ 0 w 1584"/>
                  <a:gd name="T57" fmla="*/ 0 h 1803"/>
                  <a:gd name="T58" fmla="*/ 0 w 1584"/>
                  <a:gd name="T59" fmla="*/ 0 h 1803"/>
                  <a:gd name="T60" fmla="*/ 0 w 1584"/>
                  <a:gd name="T61" fmla="*/ 0 h 1803"/>
                  <a:gd name="T62" fmla="*/ 0 w 1584"/>
                  <a:gd name="T63" fmla="*/ 0 h 1803"/>
                  <a:gd name="T64" fmla="*/ 0 w 1584"/>
                  <a:gd name="T65" fmla="*/ 0 h 1803"/>
                  <a:gd name="T66" fmla="*/ 0 w 1584"/>
                  <a:gd name="T67" fmla="*/ 0 h 1803"/>
                  <a:gd name="T68" fmla="*/ 0 w 1584"/>
                  <a:gd name="T69" fmla="*/ 0 h 1803"/>
                  <a:gd name="T70" fmla="*/ 0 w 1584"/>
                  <a:gd name="T71" fmla="*/ 0 h 1803"/>
                  <a:gd name="T72" fmla="*/ 0 w 1584"/>
                  <a:gd name="T73" fmla="*/ 0 h 1803"/>
                  <a:gd name="T74" fmla="*/ 0 w 1584"/>
                  <a:gd name="T75" fmla="*/ 0 h 1803"/>
                  <a:gd name="T76" fmla="*/ 0 w 1584"/>
                  <a:gd name="T77" fmla="*/ 0 h 1803"/>
                  <a:gd name="T78" fmla="*/ 0 w 1584"/>
                  <a:gd name="T79" fmla="*/ 0 h 1803"/>
                  <a:gd name="T80" fmla="*/ 0 w 1584"/>
                  <a:gd name="T81" fmla="*/ 0 h 1803"/>
                  <a:gd name="T82" fmla="*/ 0 w 1584"/>
                  <a:gd name="T83" fmla="*/ 0 h 1803"/>
                  <a:gd name="T84" fmla="*/ 0 w 1584"/>
                  <a:gd name="T85" fmla="*/ 0 h 1803"/>
                  <a:gd name="T86" fmla="*/ 0 w 1584"/>
                  <a:gd name="T87" fmla="*/ 0 h 1803"/>
                  <a:gd name="T88" fmla="*/ 0 w 1584"/>
                  <a:gd name="T89" fmla="*/ 0 h 1803"/>
                  <a:gd name="T90" fmla="*/ 0 w 1584"/>
                  <a:gd name="T91" fmla="*/ 0 h 1803"/>
                  <a:gd name="T92" fmla="*/ 0 w 1584"/>
                  <a:gd name="T93" fmla="*/ 0 h 1803"/>
                  <a:gd name="T94" fmla="*/ 0 w 1584"/>
                  <a:gd name="T95" fmla="*/ 0 h 1803"/>
                  <a:gd name="T96" fmla="*/ 0 w 1584"/>
                  <a:gd name="T97" fmla="*/ 0 h 1803"/>
                  <a:gd name="T98" fmla="*/ 0 w 1584"/>
                  <a:gd name="T99" fmla="*/ 0 h 1803"/>
                  <a:gd name="T100" fmla="*/ 0 w 1584"/>
                  <a:gd name="T101" fmla="*/ 0 h 1803"/>
                  <a:gd name="T102" fmla="*/ 0 w 1584"/>
                  <a:gd name="T103" fmla="*/ 0 h 1803"/>
                  <a:gd name="T104" fmla="*/ 0 w 1584"/>
                  <a:gd name="T105" fmla="*/ 0 h 1803"/>
                  <a:gd name="T106" fmla="*/ 0 w 1584"/>
                  <a:gd name="T107" fmla="*/ 0 h 1803"/>
                  <a:gd name="T108" fmla="*/ 0 w 1584"/>
                  <a:gd name="T109" fmla="*/ 0 h 1803"/>
                  <a:gd name="T110" fmla="*/ 0 w 1584"/>
                  <a:gd name="T111" fmla="*/ 0 h 1803"/>
                  <a:gd name="T112" fmla="*/ 0 w 1584"/>
                  <a:gd name="T113" fmla="*/ 0 h 1803"/>
                  <a:gd name="T114" fmla="*/ 0 w 1584"/>
                  <a:gd name="T115" fmla="*/ 0 h 1803"/>
                  <a:gd name="T116" fmla="*/ 0 w 1584"/>
                  <a:gd name="T117" fmla="*/ 0 h 1803"/>
                  <a:gd name="T118" fmla="*/ 0 w 1584"/>
                  <a:gd name="T119" fmla="*/ 0 h 1803"/>
                  <a:gd name="T120" fmla="*/ 0 w 1584"/>
                  <a:gd name="T121" fmla="*/ 0 h 1803"/>
                  <a:gd name="T122" fmla="*/ 0 w 1584"/>
                  <a:gd name="T123" fmla="*/ 0 h 180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4" h="1803">
                    <a:moveTo>
                      <a:pt x="1535" y="599"/>
                    </a:moveTo>
                    <a:lnTo>
                      <a:pt x="1547" y="653"/>
                    </a:lnTo>
                    <a:lnTo>
                      <a:pt x="1560" y="710"/>
                    </a:lnTo>
                    <a:lnTo>
                      <a:pt x="1566" y="739"/>
                    </a:lnTo>
                    <a:lnTo>
                      <a:pt x="1572" y="769"/>
                    </a:lnTo>
                    <a:lnTo>
                      <a:pt x="1577" y="800"/>
                    </a:lnTo>
                    <a:lnTo>
                      <a:pt x="1581" y="829"/>
                    </a:lnTo>
                    <a:lnTo>
                      <a:pt x="1583" y="859"/>
                    </a:lnTo>
                    <a:lnTo>
                      <a:pt x="1584" y="889"/>
                    </a:lnTo>
                    <a:lnTo>
                      <a:pt x="1583" y="918"/>
                    </a:lnTo>
                    <a:lnTo>
                      <a:pt x="1581" y="949"/>
                    </a:lnTo>
                    <a:lnTo>
                      <a:pt x="1578" y="963"/>
                    </a:lnTo>
                    <a:lnTo>
                      <a:pt x="1576" y="977"/>
                    </a:lnTo>
                    <a:lnTo>
                      <a:pt x="1572" y="991"/>
                    </a:lnTo>
                    <a:lnTo>
                      <a:pt x="1568" y="1005"/>
                    </a:lnTo>
                    <a:lnTo>
                      <a:pt x="1563" y="1019"/>
                    </a:lnTo>
                    <a:lnTo>
                      <a:pt x="1558" y="1033"/>
                    </a:lnTo>
                    <a:lnTo>
                      <a:pt x="1552" y="1046"/>
                    </a:lnTo>
                    <a:lnTo>
                      <a:pt x="1545" y="1059"/>
                    </a:lnTo>
                    <a:lnTo>
                      <a:pt x="1528" y="1088"/>
                    </a:lnTo>
                    <a:lnTo>
                      <a:pt x="1511" y="1114"/>
                    </a:lnTo>
                    <a:lnTo>
                      <a:pt x="1493" y="1139"/>
                    </a:lnTo>
                    <a:lnTo>
                      <a:pt x="1474" y="1161"/>
                    </a:lnTo>
                    <a:lnTo>
                      <a:pt x="1454" y="1180"/>
                    </a:lnTo>
                    <a:lnTo>
                      <a:pt x="1434" y="1197"/>
                    </a:lnTo>
                    <a:lnTo>
                      <a:pt x="1413" y="1214"/>
                    </a:lnTo>
                    <a:lnTo>
                      <a:pt x="1391" y="1228"/>
                    </a:lnTo>
                    <a:lnTo>
                      <a:pt x="1369" y="1239"/>
                    </a:lnTo>
                    <a:lnTo>
                      <a:pt x="1346" y="1250"/>
                    </a:lnTo>
                    <a:lnTo>
                      <a:pt x="1323" y="1260"/>
                    </a:lnTo>
                    <a:lnTo>
                      <a:pt x="1299" y="1268"/>
                    </a:lnTo>
                    <a:lnTo>
                      <a:pt x="1273" y="1274"/>
                    </a:lnTo>
                    <a:lnTo>
                      <a:pt x="1249" y="1281"/>
                    </a:lnTo>
                    <a:lnTo>
                      <a:pt x="1224" y="1285"/>
                    </a:lnTo>
                    <a:lnTo>
                      <a:pt x="1198" y="1288"/>
                    </a:lnTo>
                    <a:lnTo>
                      <a:pt x="1173" y="1291"/>
                    </a:lnTo>
                    <a:lnTo>
                      <a:pt x="1147" y="1293"/>
                    </a:lnTo>
                    <a:lnTo>
                      <a:pt x="1121" y="1295"/>
                    </a:lnTo>
                    <a:lnTo>
                      <a:pt x="1093" y="1297"/>
                    </a:lnTo>
                    <a:lnTo>
                      <a:pt x="1040" y="1298"/>
                    </a:lnTo>
                    <a:lnTo>
                      <a:pt x="987" y="1299"/>
                    </a:lnTo>
                    <a:lnTo>
                      <a:pt x="933" y="1300"/>
                    </a:lnTo>
                    <a:lnTo>
                      <a:pt x="880" y="1303"/>
                    </a:lnTo>
                    <a:lnTo>
                      <a:pt x="854" y="1305"/>
                    </a:lnTo>
                    <a:lnTo>
                      <a:pt x="829" y="1309"/>
                    </a:lnTo>
                    <a:lnTo>
                      <a:pt x="803" y="1312"/>
                    </a:lnTo>
                    <a:lnTo>
                      <a:pt x="778" y="1316"/>
                    </a:lnTo>
                    <a:lnTo>
                      <a:pt x="779" y="1337"/>
                    </a:lnTo>
                    <a:lnTo>
                      <a:pt x="781" y="1356"/>
                    </a:lnTo>
                    <a:lnTo>
                      <a:pt x="786" y="1375"/>
                    </a:lnTo>
                    <a:lnTo>
                      <a:pt x="792" y="1391"/>
                    </a:lnTo>
                    <a:lnTo>
                      <a:pt x="799" y="1407"/>
                    </a:lnTo>
                    <a:lnTo>
                      <a:pt x="808" y="1422"/>
                    </a:lnTo>
                    <a:lnTo>
                      <a:pt x="817" y="1436"/>
                    </a:lnTo>
                    <a:lnTo>
                      <a:pt x="829" y="1449"/>
                    </a:lnTo>
                    <a:lnTo>
                      <a:pt x="841" y="1462"/>
                    </a:lnTo>
                    <a:lnTo>
                      <a:pt x="854" y="1474"/>
                    </a:lnTo>
                    <a:lnTo>
                      <a:pt x="868" y="1486"/>
                    </a:lnTo>
                    <a:lnTo>
                      <a:pt x="882" y="1497"/>
                    </a:lnTo>
                    <a:lnTo>
                      <a:pt x="913" y="1518"/>
                    </a:lnTo>
                    <a:lnTo>
                      <a:pt x="947" y="1539"/>
                    </a:lnTo>
                    <a:lnTo>
                      <a:pt x="981" y="1558"/>
                    </a:lnTo>
                    <a:lnTo>
                      <a:pt x="1015" y="1579"/>
                    </a:lnTo>
                    <a:lnTo>
                      <a:pt x="1048" y="1600"/>
                    </a:lnTo>
                    <a:lnTo>
                      <a:pt x="1080" y="1623"/>
                    </a:lnTo>
                    <a:lnTo>
                      <a:pt x="1095" y="1636"/>
                    </a:lnTo>
                    <a:lnTo>
                      <a:pt x="1109" y="1649"/>
                    </a:lnTo>
                    <a:lnTo>
                      <a:pt x="1124" y="1663"/>
                    </a:lnTo>
                    <a:lnTo>
                      <a:pt x="1136" y="1677"/>
                    </a:lnTo>
                    <a:lnTo>
                      <a:pt x="1148" y="1692"/>
                    </a:lnTo>
                    <a:lnTo>
                      <a:pt x="1159" y="1709"/>
                    </a:lnTo>
                    <a:lnTo>
                      <a:pt x="1168" y="1726"/>
                    </a:lnTo>
                    <a:lnTo>
                      <a:pt x="1176" y="1744"/>
                    </a:lnTo>
                    <a:lnTo>
                      <a:pt x="1097" y="1756"/>
                    </a:lnTo>
                    <a:lnTo>
                      <a:pt x="1012" y="1770"/>
                    </a:lnTo>
                    <a:lnTo>
                      <a:pt x="968" y="1777"/>
                    </a:lnTo>
                    <a:lnTo>
                      <a:pt x="923" y="1783"/>
                    </a:lnTo>
                    <a:lnTo>
                      <a:pt x="901" y="1785"/>
                    </a:lnTo>
                    <a:lnTo>
                      <a:pt x="879" y="1787"/>
                    </a:lnTo>
                    <a:lnTo>
                      <a:pt x="857" y="1788"/>
                    </a:lnTo>
                    <a:lnTo>
                      <a:pt x="835" y="1788"/>
                    </a:lnTo>
                    <a:lnTo>
                      <a:pt x="813" y="1788"/>
                    </a:lnTo>
                    <a:lnTo>
                      <a:pt x="791" y="1787"/>
                    </a:lnTo>
                    <a:lnTo>
                      <a:pt x="770" y="1786"/>
                    </a:lnTo>
                    <a:lnTo>
                      <a:pt x="748" y="1783"/>
                    </a:lnTo>
                    <a:lnTo>
                      <a:pt x="728" y="1780"/>
                    </a:lnTo>
                    <a:lnTo>
                      <a:pt x="708" y="1774"/>
                    </a:lnTo>
                    <a:lnTo>
                      <a:pt x="688" y="1769"/>
                    </a:lnTo>
                    <a:lnTo>
                      <a:pt x="669" y="1761"/>
                    </a:lnTo>
                    <a:lnTo>
                      <a:pt x="650" y="1753"/>
                    </a:lnTo>
                    <a:lnTo>
                      <a:pt x="632" y="1743"/>
                    </a:lnTo>
                    <a:lnTo>
                      <a:pt x="615" y="1731"/>
                    </a:lnTo>
                    <a:lnTo>
                      <a:pt x="598" y="1718"/>
                    </a:lnTo>
                    <a:lnTo>
                      <a:pt x="581" y="1703"/>
                    </a:lnTo>
                    <a:lnTo>
                      <a:pt x="566" y="1687"/>
                    </a:lnTo>
                    <a:lnTo>
                      <a:pt x="551" y="1669"/>
                    </a:lnTo>
                    <a:lnTo>
                      <a:pt x="538" y="1648"/>
                    </a:lnTo>
                    <a:lnTo>
                      <a:pt x="523" y="1644"/>
                    </a:lnTo>
                    <a:lnTo>
                      <a:pt x="507" y="1639"/>
                    </a:lnTo>
                    <a:lnTo>
                      <a:pt x="490" y="1634"/>
                    </a:lnTo>
                    <a:lnTo>
                      <a:pt x="472" y="1630"/>
                    </a:lnTo>
                    <a:lnTo>
                      <a:pt x="454" y="1626"/>
                    </a:lnTo>
                    <a:lnTo>
                      <a:pt x="436" y="1624"/>
                    </a:lnTo>
                    <a:lnTo>
                      <a:pt x="427" y="1624"/>
                    </a:lnTo>
                    <a:lnTo>
                      <a:pt x="418" y="1624"/>
                    </a:lnTo>
                    <a:lnTo>
                      <a:pt x="408" y="1625"/>
                    </a:lnTo>
                    <a:lnTo>
                      <a:pt x="398" y="1626"/>
                    </a:lnTo>
                    <a:lnTo>
                      <a:pt x="393" y="1645"/>
                    </a:lnTo>
                    <a:lnTo>
                      <a:pt x="388" y="1661"/>
                    </a:lnTo>
                    <a:lnTo>
                      <a:pt x="381" y="1676"/>
                    </a:lnTo>
                    <a:lnTo>
                      <a:pt x="374" y="1690"/>
                    </a:lnTo>
                    <a:lnTo>
                      <a:pt x="367" y="1703"/>
                    </a:lnTo>
                    <a:lnTo>
                      <a:pt x="359" y="1715"/>
                    </a:lnTo>
                    <a:lnTo>
                      <a:pt x="350" y="1726"/>
                    </a:lnTo>
                    <a:lnTo>
                      <a:pt x="341" y="1737"/>
                    </a:lnTo>
                    <a:lnTo>
                      <a:pt x="332" y="1745"/>
                    </a:lnTo>
                    <a:lnTo>
                      <a:pt x="322" y="1754"/>
                    </a:lnTo>
                    <a:lnTo>
                      <a:pt x="311" y="1761"/>
                    </a:lnTo>
                    <a:lnTo>
                      <a:pt x="300" y="1769"/>
                    </a:lnTo>
                    <a:lnTo>
                      <a:pt x="289" y="1774"/>
                    </a:lnTo>
                    <a:lnTo>
                      <a:pt x="277" y="1780"/>
                    </a:lnTo>
                    <a:lnTo>
                      <a:pt x="266" y="1785"/>
                    </a:lnTo>
                    <a:lnTo>
                      <a:pt x="253" y="1788"/>
                    </a:lnTo>
                    <a:lnTo>
                      <a:pt x="241" y="1793"/>
                    </a:lnTo>
                    <a:lnTo>
                      <a:pt x="227" y="1795"/>
                    </a:lnTo>
                    <a:lnTo>
                      <a:pt x="214" y="1797"/>
                    </a:lnTo>
                    <a:lnTo>
                      <a:pt x="201" y="1799"/>
                    </a:lnTo>
                    <a:lnTo>
                      <a:pt x="175" y="1803"/>
                    </a:lnTo>
                    <a:lnTo>
                      <a:pt x="148" y="1803"/>
                    </a:lnTo>
                    <a:lnTo>
                      <a:pt x="121" y="1803"/>
                    </a:lnTo>
                    <a:lnTo>
                      <a:pt x="94" y="1801"/>
                    </a:lnTo>
                    <a:lnTo>
                      <a:pt x="67" y="1800"/>
                    </a:lnTo>
                    <a:lnTo>
                      <a:pt x="40" y="1798"/>
                    </a:lnTo>
                    <a:lnTo>
                      <a:pt x="0" y="1798"/>
                    </a:lnTo>
                    <a:lnTo>
                      <a:pt x="8" y="1740"/>
                    </a:lnTo>
                    <a:lnTo>
                      <a:pt x="17" y="1681"/>
                    </a:lnTo>
                    <a:lnTo>
                      <a:pt x="26" y="1624"/>
                    </a:lnTo>
                    <a:lnTo>
                      <a:pt x="36" y="1566"/>
                    </a:lnTo>
                    <a:lnTo>
                      <a:pt x="47" y="1509"/>
                    </a:lnTo>
                    <a:lnTo>
                      <a:pt x="59" y="1451"/>
                    </a:lnTo>
                    <a:lnTo>
                      <a:pt x="73" y="1394"/>
                    </a:lnTo>
                    <a:lnTo>
                      <a:pt x="86" y="1337"/>
                    </a:lnTo>
                    <a:lnTo>
                      <a:pt x="100" y="1279"/>
                    </a:lnTo>
                    <a:lnTo>
                      <a:pt x="115" y="1222"/>
                    </a:lnTo>
                    <a:lnTo>
                      <a:pt x="130" y="1165"/>
                    </a:lnTo>
                    <a:lnTo>
                      <a:pt x="146" y="1109"/>
                    </a:lnTo>
                    <a:lnTo>
                      <a:pt x="162" y="1052"/>
                    </a:lnTo>
                    <a:lnTo>
                      <a:pt x="180" y="995"/>
                    </a:lnTo>
                    <a:lnTo>
                      <a:pt x="197" y="939"/>
                    </a:lnTo>
                    <a:lnTo>
                      <a:pt x="215" y="883"/>
                    </a:lnTo>
                    <a:lnTo>
                      <a:pt x="254" y="770"/>
                    </a:lnTo>
                    <a:lnTo>
                      <a:pt x="293" y="659"/>
                    </a:lnTo>
                    <a:lnTo>
                      <a:pt x="334" y="548"/>
                    </a:lnTo>
                    <a:lnTo>
                      <a:pt x="377" y="438"/>
                    </a:lnTo>
                    <a:lnTo>
                      <a:pt x="421" y="327"/>
                    </a:lnTo>
                    <a:lnTo>
                      <a:pt x="466" y="217"/>
                    </a:lnTo>
                    <a:lnTo>
                      <a:pt x="512" y="108"/>
                    </a:lnTo>
                    <a:lnTo>
                      <a:pt x="558" y="0"/>
                    </a:lnTo>
                    <a:lnTo>
                      <a:pt x="627" y="16"/>
                    </a:lnTo>
                    <a:lnTo>
                      <a:pt x="696" y="36"/>
                    </a:lnTo>
                    <a:lnTo>
                      <a:pt x="730" y="45"/>
                    </a:lnTo>
                    <a:lnTo>
                      <a:pt x="765" y="56"/>
                    </a:lnTo>
                    <a:lnTo>
                      <a:pt x="799" y="68"/>
                    </a:lnTo>
                    <a:lnTo>
                      <a:pt x="833" y="80"/>
                    </a:lnTo>
                    <a:lnTo>
                      <a:pt x="866" y="92"/>
                    </a:lnTo>
                    <a:lnTo>
                      <a:pt x="899" y="106"/>
                    </a:lnTo>
                    <a:lnTo>
                      <a:pt x="933" y="119"/>
                    </a:lnTo>
                    <a:lnTo>
                      <a:pt x="966" y="134"/>
                    </a:lnTo>
                    <a:lnTo>
                      <a:pt x="999" y="149"/>
                    </a:lnTo>
                    <a:lnTo>
                      <a:pt x="1031" y="165"/>
                    </a:lnTo>
                    <a:lnTo>
                      <a:pt x="1063" y="181"/>
                    </a:lnTo>
                    <a:lnTo>
                      <a:pt x="1095" y="199"/>
                    </a:lnTo>
                    <a:lnTo>
                      <a:pt x="1127" y="217"/>
                    </a:lnTo>
                    <a:lnTo>
                      <a:pt x="1157" y="237"/>
                    </a:lnTo>
                    <a:lnTo>
                      <a:pt x="1188" y="256"/>
                    </a:lnTo>
                    <a:lnTo>
                      <a:pt x="1218" y="277"/>
                    </a:lnTo>
                    <a:lnTo>
                      <a:pt x="1247" y="298"/>
                    </a:lnTo>
                    <a:lnTo>
                      <a:pt x="1276" y="321"/>
                    </a:lnTo>
                    <a:lnTo>
                      <a:pt x="1305" y="344"/>
                    </a:lnTo>
                    <a:lnTo>
                      <a:pt x="1333" y="368"/>
                    </a:lnTo>
                    <a:lnTo>
                      <a:pt x="1360" y="393"/>
                    </a:lnTo>
                    <a:lnTo>
                      <a:pt x="1387" y="420"/>
                    </a:lnTo>
                    <a:lnTo>
                      <a:pt x="1413" y="447"/>
                    </a:lnTo>
                    <a:lnTo>
                      <a:pt x="1439" y="475"/>
                    </a:lnTo>
                    <a:lnTo>
                      <a:pt x="1464" y="505"/>
                    </a:lnTo>
                    <a:lnTo>
                      <a:pt x="1489" y="535"/>
                    </a:lnTo>
                    <a:lnTo>
                      <a:pt x="1512" y="566"/>
                    </a:lnTo>
                    <a:lnTo>
                      <a:pt x="1535" y="599"/>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2" name="Freeform 213">
                <a:extLst>
                  <a:ext uri="{FF2B5EF4-FFF2-40B4-BE49-F238E27FC236}">
                    <a16:creationId xmlns:a16="http://schemas.microsoft.com/office/drawing/2014/main" id="{9CB632CE-EA82-4DF0-9833-1B2ED91D3C6C}"/>
                  </a:ext>
                </a:extLst>
              </p:cNvPr>
              <p:cNvSpPr>
                <a:spLocks/>
              </p:cNvSpPr>
              <p:nvPr/>
            </p:nvSpPr>
            <p:spPr bwMode="auto">
              <a:xfrm>
                <a:off x="4943" y="3367"/>
                <a:ext cx="9" cy="3"/>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w 61"/>
                  <a:gd name="T15" fmla="*/ 0 h 42"/>
                  <a:gd name="T16" fmla="*/ 0 w 61"/>
                  <a:gd name="T17" fmla="*/ 0 h 42"/>
                  <a:gd name="T18" fmla="*/ 0 w 61"/>
                  <a:gd name="T19" fmla="*/ 0 h 42"/>
                  <a:gd name="T20" fmla="*/ 0 w 61"/>
                  <a:gd name="T21" fmla="*/ 0 h 42"/>
                  <a:gd name="T22" fmla="*/ 0 w 61"/>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1" h="42">
                    <a:moveTo>
                      <a:pt x="61" y="20"/>
                    </a:moveTo>
                    <a:lnTo>
                      <a:pt x="61" y="42"/>
                    </a:lnTo>
                    <a:lnTo>
                      <a:pt x="0" y="42"/>
                    </a:lnTo>
                    <a:lnTo>
                      <a:pt x="0" y="0"/>
                    </a:lnTo>
                    <a:lnTo>
                      <a:pt x="8" y="0"/>
                    </a:lnTo>
                    <a:lnTo>
                      <a:pt x="15" y="0"/>
                    </a:lnTo>
                    <a:lnTo>
                      <a:pt x="23" y="1"/>
                    </a:lnTo>
                    <a:lnTo>
                      <a:pt x="31" y="2"/>
                    </a:lnTo>
                    <a:lnTo>
                      <a:pt x="38" y="4"/>
                    </a:lnTo>
                    <a:lnTo>
                      <a:pt x="46" y="8"/>
                    </a:lnTo>
                    <a:lnTo>
                      <a:pt x="53" y="14"/>
                    </a:lnTo>
                    <a:lnTo>
                      <a:pt x="61"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3" name="Freeform 214">
                <a:extLst>
                  <a:ext uri="{FF2B5EF4-FFF2-40B4-BE49-F238E27FC236}">
                    <a16:creationId xmlns:a16="http://schemas.microsoft.com/office/drawing/2014/main" id="{A7364726-48A1-42A1-88FA-02EE9EFAAF16}"/>
                  </a:ext>
                </a:extLst>
              </p:cNvPr>
              <p:cNvSpPr>
                <a:spLocks/>
              </p:cNvSpPr>
              <p:nvPr/>
            </p:nvSpPr>
            <p:spPr bwMode="auto">
              <a:xfrm>
                <a:off x="3543" y="3368"/>
                <a:ext cx="14" cy="72"/>
              </a:xfrm>
              <a:custGeom>
                <a:avLst/>
                <a:gdLst>
                  <a:gd name="T0" fmla="*/ 0 w 97"/>
                  <a:gd name="T1" fmla="*/ 0 h 793"/>
                  <a:gd name="T2" fmla="*/ 0 w 97"/>
                  <a:gd name="T3" fmla="*/ 0 h 793"/>
                  <a:gd name="T4" fmla="*/ 0 w 97"/>
                  <a:gd name="T5" fmla="*/ 0 h 793"/>
                  <a:gd name="T6" fmla="*/ 0 w 97"/>
                  <a:gd name="T7" fmla="*/ 0 h 793"/>
                  <a:gd name="T8" fmla="*/ 0 w 97"/>
                  <a:gd name="T9" fmla="*/ 0 h 793"/>
                  <a:gd name="T10" fmla="*/ 0 w 97"/>
                  <a:gd name="T11" fmla="*/ 0 h 793"/>
                  <a:gd name="T12" fmla="*/ 0 w 97"/>
                  <a:gd name="T13" fmla="*/ 0 h 793"/>
                  <a:gd name="T14" fmla="*/ 0 w 97"/>
                  <a:gd name="T15" fmla="*/ 0 h 793"/>
                  <a:gd name="T16" fmla="*/ 0 w 97"/>
                  <a:gd name="T17" fmla="*/ 0 h 793"/>
                  <a:gd name="T18" fmla="*/ 0 w 97"/>
                  <a:gd name="T19" fmla="*/ 0 h 793"/>
                  <a:gd name="T20" fmla="*/ 0 w 97"/>
                  <a:gd name="T21" fmla="*/ 0 h 793"/>
                  <a:gd name="T22" fmla="*/ 0 w 97"/>
                  <a:gd name="T23" fmla="*/ 0 h 793"/>
                  <a:gd name="T24" fmla="*/ 0 w 97"/>
                  <a:gd name="T25" fmla="*/ 0 h 793"/>
                  <a:gd name="T26" fmla="*/ 0 w 97"/>
                  <a:gd name="T27" fmla="*/ 0 h 793"/>
                  <a:gd name="T28" fmla="*/ 0 w 97"/>
                  <a:gd name="T29" fmla="*/ 0 h 793"/>
                  <a:gd name="T30" fmla="*/ 0 w 97"/>
                  <a:gd name="T31" fmla="*/ 0 h 793"/>
                  <a:gd name="T32" fmla="*/ 0 w 97"/>
                  <a:gd name="T33" fmla="*/ 0 h 793"/>
                  <a:gd name="T34" fmla="*/ 0 w 97"/>
                  <a:gd name="T35" fmla="*/ 0 h 793"/>
                  <a:gd name="T36" fmla="*/ 0 w 97"/>
                  <a:gd name="T37" fmla="*/ 0 h 793"/>
                  <a:gd name="T38" fmla="*/ 0 w 97"/>
                  <a:gd name="T39" fmla="*/ 0 h 793"/>
                  <a:gd name="T40" fmla="*/ 0 w 97"/>
                  <a:gd name="T41" fmla="*/ 0 h 793"/>
                  <a:gd name="T42" fmla="*/ 0 w 97"/>
                  <a:gd name="T43" fmla="*/ 0 h 793"/>
                  <a:gd name="T44" fmla="*/ 0 w 97"/>
                  <a:gd name="T45" fmla="*/ 0 h 793"/>
                  <a:gd name="T46" fmla="*/ 0 w 97"/>
                  <a:gd name="T47" fmla="*/ 0 h 793"/>
                  <a:gd name="T48" fmla="*/ 0 w 97"/>
                  <a:gd name="T49" fmla="*/ 0 h 793"/>
                  <a:gd name="T50" fmla="*/ 0 w 97"/>
                  <a:gd name="T51" fmla="*/ 0 h 793"/>
                  <a:gd name="T52" fmla="*/ 0 w 97"/>
                  <a:gd name="T53" fmla="*/ 0 h 793"/>
                  <a:gd name="T54" fmla="*/ 0 w 97"/>
                  <a:gd name="T55" fmla="*/ 0 h 793"/>
                  <a:gd name="T56" fmla="*/ 0 w 97"/>
                  <a:gd name="T57" fmla="*/ 0 h 793"/>
                  <a:gd name="T58" fmla="*/ 0 w 97"/>
                  <a:gd name="T59" fmla="*/ 0 h 793"/>
                  <a:gd name="T60" fmla="*/ 0 w 97"/>
                  <a:gd name="T61" fmla="*/ 0 h 793"/>
                  <a:gd name="T62" fmla="*/ 0 w 97"/>
                  <a:gd name="T63" fmla="*/ 0 h 7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7" h="793">
                    <a:moveTo>
                      <a:pt x="56" y="793"/>
                    </a:moveTo>
                    <a:lnTo>
                      <a:pt x="48" y="773"/>
                    </a:lnTo>
                    <a:lnTo>
                      <a:pt x="41" y="753"/>
                    </a:lnTo>
                    <a:lnTo>
                      <a:pt x="34" y="731"/>
                    </a:lnTo>
                    <a:lnTo>
                      <a:pt x="28" y="710"/>
                    </a:lnTo>
                    <a:lnTo>
                      <a:pt x="23" y="689"/>
                    </a:lnTo>
                    <a:lnTo>
                      <a:pt x="18" y="666"/>
                    </a:lnTo>
                    <a:lnTo>
                      <a:pt x="14" y="644"/>
                    </a:lnTo>
                    <a:lnTo>
                      <a:pt x="11" y="622"/>
                    </a:lnTo>
                    <a:lnTo>
                      <a:pt x="8" y="599"/>
                    </a:lnTo>
                    <a:lnTo>
                      <a:pt x="5" y="576"/>
                    </a:lnTo>
                    <a:lnTo>
                      <a:pt x="3" y="553"/>
                    </a:lnTo>
                    <a:lnTo>
                      <a:pt x="2" y="530"/>
                    </a:lnTo>
                    <a:lnTo>
                      <a:pt x="0" y="482"/>
                    </a:lnTo>
                    <a:lnTo>
                      <a:pt x="0" y="435"/>
                    </a:lnTo>
                    <a:lnTo>
                      <a:pt x="1" y="386"/>
                    </a:lnTo>
                    <a:lnTo>
                      <a:pt x="3" y="338"/>
                    </a:lnTo>
                    <a:lnTo>
                      <a:pt x="6" y="288"/>
                    </a:lnTo>
                    <a:lnTo>
                      <a:pt x="10" y="239"/>
                    </a:lnTo>
                    <a:lnTo>
                      <a:pt x="18" y="141"/>
                    </a:lnTo>
                    <a:lnTo>
                      <a:pt x="26" y="44"/>
                    </a:lnTo>
                    <a:lnTo>
                      <a:pt x="95" y="0"/>
                    </a:lnTo>
                    <a:lnTo>
                      <a:pt x="97" y="43"/>
                    </a:lnTo>
                    <a:lnTo>
                      <a:pt x="97" y="86"/>
                    </a:lnTo>
                    <a:lnTo>
                      <a:pt x="96" y="130"/>
                    </a:lnTo>
                    <a:lnTo>
                      <a:pt x="95" y="178"/>
                    </a:lnTo>
                    <a:lnTo>
                      <a:pt x="90" y="275"/>
                    </a:lnTo>
                    <a:lnTo>
                      <a:pt x="83" y="376"/>
                    </a:lnTo>
                    <a:lnTo>
                      <a:pt x="75" y="481"/>
                    </a:lnTo>
                    <a:lnTo>
                      <a:pt x="68" y="586"/>
                    </a:lnTo>
                    <a:lnTo>
                      <a:pt x="61" y="691"/>
                    </a:lnTo>
                    <a:lnTo>
                      <a:pt x="56" y="793"/>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4" name="Freeform 215">
                <a:extLst>
                  <a:ext uri="{FF2B5EF4-FFF2-40B4-BE49-F238E27FC236}">
                    <a16:creationId xmlns:a16="http://schemas.microsoft.com/office/drawing/2014/main" id="{1D225FDB-D6C2-4D69-A656-C6DA05B53A8A}"/>
                  </a:ext>
                </a:extLst>
              </p:cNvPr>
              <p:cNvSpPr>
                <a:spLocks/>
              </p:cNvSpPr>
              <p:nvPr/>
            </p:nvSpPr>
            <p:spPr bwMode="auto">
              <a:xfrm>
                <a:off x="5042" y="3375"/>
                <a:ext cx="7" cy="6"/>
              </a:xfrm>
              <a:custGeom>
                <a:avLst/>
                <a:gdLst>
                  <a:gd name="T0" fmla="*/ 0 w 50"/>
                  <a:gd name="T1" fmla="*/ 0 h 64"/>
                  <a:gd name="T2" fmla="*/ 0 w 50"/>
                  <a:gd name="T3" fmla="*/ 0 h 64"/>
                  <a:gd name="T4" fmla="*/ 0 w 50"/>
                  <a:gd name="T5" fmla="*/ 0 h 64"/>
                  <a:gd name="T6" fmla="*/ 0 w 50"/>
                  <a:gd name="T7" fmla="*/ 0 h 64"/>
                  <a:gd name="T8" fmla="*/ 0 w 50"/>
                  <a:gd name="T9" fmla="*/ 0 h 64"/>
                  <a:gd name="T10" fmla="*/ 0 w 50"/>
                  <a:gd name="T11" fmla="*/ 0 h 64"/>
                  <a:gd name="T12" fmla="*/ 0 w 50"/>
                  <a:gd name="T13" fmla="*/ 0 h 64"/>
                  <a:gd name="T14" fmla="*/ 0 w 50"/>
                  <a:gd name="T15" fmla="*/ 0 h 64"/>
                  <a:gd name="T16" fmla="*/ 0 w 50"/>
                  <a:gd name="T17" fmla="*/ 0 h 64"/>
                  <a:gd name="T18" fmla="*/ 0 w 50"/>
                  <a:gd name="T19" fmla="*/ 0 h 64"/>
                  <a:gd name="T20" fmla="*/ 0 w 50"/>
                  <a:gd name="T21" fmla="*/ 0 h 64"/>
                  <a:gd name="T22" fmla="*/ 0 w 50"/>
                  <a:gd name="T23" fmla="*/ 0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64">
                    <a:moveTo>
                      <a:pt x="50" y="22"/>
                    </a:moveTo>
                    <a:lnTo>
                      <a:pt x="50" y="64"/>
                    </a:lnTo>
                    <a:lnTo>
                      <a:pt x="0" y="64"/>
                    </a:lnTo>
                    <a:lnTo>
                      <a:pt x="0" y="0"/>
                    </a:lnTo>
                    <a:lnTo>
                      <a:pt x="7" y="0"/>
                    </a:lnTo>
                    <a:lnTo>
                      <a:pt x="14" y="0"/>
                    </a:lnTo>
                    <a:lnTo>
                      <a:pt x="22" y="1"/>
                    </a:lnTo>
                    <a:lnTo>
                      <a:pt x="28" y="2"/>
                    </a:lnTo>
                    <a:lnTo>
                      <a:pt x="34" y="5"/>
                    </a:lnTo>
                    <a:lnTo>
                      <a:pt x="41" y="9"/>
                    </a:lnTo>
                    <a:lnTo>
                      <a:pt x="46" y="14"/>
                    </a:lnTo>
                    <a:lnTo>
                      <a:pt x="5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5" name="Freeform 216">
                <a:extLst>
                  <a:ext uri="{FF2B5EF4-FFF2-40B4-BE49-F238E27FC236}">
                    <a16:creationId xmlns:a16="http://schemas.microsoft.com/office/drawing/2014/main" id="{237E159B-6B83-4816-AA08-66057B6256AB}"/>
                  </a:ext>
                </a:extLst>
              </p:cNvPr>
              <p:cNvSpPr>
                <a:spLocks/>
              </p:cNvSpPr>
              <p:nvPr/>
            </p:nvSpPr>
            <p:spPr bwMode="auto">
              <a:xfrm>
                <a:off x="3529" y="3377"/>
                <a:ext cx="7" cy="25"/>
              </a:xfrm>
              <a:custGeom>
                <a:avLst/>
                <a:gdLst>
                  <a:gd name="T0" fmla="*/ 0 w 49"/>
                  <a:gd name="T1" fmla="*/ 0 h 267"/>
                  <a:gd name="T2" fmla="*/ 0 w 49"/>
                  <a:gd name="T3" fmla="*/ 0 h 267"/>
                  <a:gd name="T4" fmla="*/ 0 w 49"/>
                  <a:gd name="T5" fmla="*/ 0 h 267"/>
                  <a:gd name="T6" fmla="*/ 0 w 49"/>
                  <a:gd name="T7" fmla="*/ 0 h 267"/>
                  <a:gd name="T8" fmla="*/ 0 w 49"/>
                  <a:gd name="T9" fmla="*/ 0 h 267"/>
                  <a:gd name="T10" fmla="*/ 0 w 49"/>
                  <a:gd name="T11" fmla="*/ 0 h 267"/>
                  <a:gd name="T12" fmla="*/ 0 w 49"/>
                  <a:gd name="T13" fmla="*/ 0 h 267"/>
                  <a:gd name="T14" fmla="*/ 0 w 49"/>
                  <a:gd name="T15" fmla="*/ 0 h 267"/>
                  <a:gd name="T16" fmla="*/ 0 w 49"/>
                  <a:gd name="T17" fmla="*/ 0 h 267"/>
                  <a:gd name="T18" fmla="*/ 0 w 49"/>
                  <a:gd name="T19" fmla="*/ 0 h 267"/>
                  <a:gd name="T20" fmla="*/ 0 w 49"/>
                  <a:gd name="T21" fmla="*/ 0 h 267"/>
                  <a:gd name="T22" fmla="*/ 0 w 49"/>
                  <a:gd name="T23" fmla="*/ 0 h 267"/>
                  <a:gd name="T24" fmla="*/ 0 w 49"/>
                  <a:gd name="T25" fmla="*/ 0 h 267"/>
                  <a:gd name="T26" fmla="*/ 0 w 49"/>
                  <a:gd name="T27" fmla="*/ 0 h 267"/>
                  <a:gd name="T28" fmla="*/ 0 w 49"/>
                  <a:gd name="T29" fmla="*/ 0 h 267"/>
                  <a:gd name="T30" fmla="*/ 0 w 49"/>
                  <a:gd name="T31" fmla="*/ 0 h 267"/>
                  <a:gd name="T32" fmla="*/ 0 w 49"/>
                  <a:gd name="T33" fmla="*/ 0 h 267"/>
                  <a:gd name="T34" fmla="*/ 0 w 49"/>
                  <a:gd name="T35" fmla="*/ 0 h 267"/>
                  <a:gd name="T36" fmla="*/ 0 w 49"/>
                  <a:gd name="T37" fmla="*/ 0 h 2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267">
                    <a:moveTo>
                      <a:pt x="39" y="267"/>
                    </a:moveTo>
                    <a:lnTo>
                      <a:pt x="36" y="250"/>
                    </a:lnTo>
                    <a:lnTo>
                      <a:pt x="33" y="233"/>
                    </a:lnTo>
                    <a:lnTo>
                      <a:pt x="29" y="216"/>
                    </a:lnTo>
                    <a:lnTo>
                      <a:pt x="25" y="197"/>
                    </a:lnTo>
                    <a:lnTo>
                      <a:pt x="15" y="162"/>
                    </a:lnTo>
                    <a:lnTo>
                      <a:pt x="7" y="125"/>
                    </a:lnTo>
                    <a:lnTo>
                      <a:pt x="3" y="107"/>
                    </a:lnTo>
                    <a:lnTo>
                      <a:pt x="1" y="89"/>
                    </a:lnTo>
                    <a:lnTo>
                      <a:pt x="0" y="72"/>
                    </a:lnTo>
                    <a:lnTo>
                      <a:pt x="0" y="56"/>
                    </a:lnTo>
                    <a:lnTo>
                      <a:pt x="2" y="41"/>
                    </a:lnTo>
                    <a:lnTo>
                      <a:pt x="5" y="26"/>
                    </a:lnTo>
                    <a:lnTo>
                      <a:pt x="8" y="19"/>
                    </a:lnTo>
                    <a:lnTo>
                      <a:pt x="11" y="12"/>
                    </a:lnTo>
                    <a:lnTo>
                      <a:pt x="15" y="5"/>
                    </a:lnTo>
                    <a:lnTo>
                      <a:pt x="19" y="0"/>
                    </a:lnTo>
                    <a:lnTo>
                      <a:pt x="49" y="0"/>
                    </a:lnTo>
                    <a:lnTo>
                      <a:pt x="39" y="267"/>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6" name="Freeform 217">
                <a:extLst>
                  <a:ext uri="{FF2B5EF4-FFF2-40B4-BE49-F238E27FC236}">
                    <a16:creationId xmlns:a16="http://schemas.microsoft.com/office/drawing/2014/main" id="{BF7B203E-F2D7-4D30-8E11-944BD9F0EC04}"/>
                  </a:ext>
                </a:extLst>
              </p:cNvPr>
              <p:cNvSpPr>
                <a:spLocks/>
              </p:cNvSpPr>
              <p:nvPr/>
            </p:nvSpPr>
            <p:spPr bwMode="auto">
              <a:xfrm>
                <a:off x="4368" y="3377"/>
                <a:ext cx="11" cy="7"/>
              </a:xfrm>
              <a:custGeom>
                <a:avLst/>
                <a:gdLst>
                  <a:gd name="T0" fmla="*/ 0 w 76"/>
                  <a:gd name="T1" fmla="*/ 0 h 82"/>
                  <a:gd name="T2" fmla="*/ 0 w 76"/>
                  <a:gd name="T3" fmla="*/ 0 h 82"/>
                  <a:gd name="T4" fmla="*/ 0 w 76"/>
                  <a:gd name="T5" fmla="*/ 0 h 82"/>
                  <a:gd name="T6" fmla="*/ 0 w 76"/>
                  <a:gd name="T7" fmla="*/ 0 h 82"/>
                  <a:gd name="T8" fmla="*/ 0 w 76"/>
                  <a:gd name="T9" fmla="*/ 0 h 82"/>
                  <a:gd name="T10" fmla="*/ 0 w 76"/>
                  <a:gd name="T11" fmla="*/ 0 h 82"/>
                  <a:gd name="T12" fmla="*/ 0 w 76"/>
                  <a:gd name="T13" fmla="*/ 0 h 82"/>
                  <a:gd name="T14" fmla="*/ 0 w 76"/>
                  <a:gd name="T15" fmla="*/ 0 h 82"/>
                  <a:gd name="T16" fmla="*/ 0 w 76"/>
                  <a:gd name="T17" fmla="*/ 0 h 82"/>
                  <a:gd name="T18" fmla="*/ 0 w 76"/>
                  <a:gd name="T19" fmla="*/ 0 h 82"/>
                  <a:gd name="T20" fmla="*/ 0 w 76"/>
                  <a:gd name="T21" fmla="*/ 0 h 82"/>
                  <a:gd name="T22" fmla="*/ 0 w 76"/>
                  <a:gd name="T23" fmla="*/ 0 h 82"/>
                  <a:gd name="T24" fmla="*/ 0 w 76"/>
                  <a:gd name="T25" fmla="*/ 0 h 82"/>
                  <a:gd name="T26" fmla="*/ 0 w 76"/>
                  <a:gd name="T27" fmla="*/ 0 h 82"/>
                  <a:gd name="T28" fmla="*/ 0 w 76"/>
                  <a:gd name="T29" fmla="*/ 0 h 82"/>
                  <a:gd name="T30" fmla="*/ 0 w 76"/>
                  <a:gd name="T31" fmla="*/ 0 h 82"/>
                  <a:gd name="T32" fmla="*/ 0 w 76"/>
                  <a:gd name="T33" fmla="*/ 0 h 82"/>
                  <a:gd name="T34" fmla="*/ 0 w 76"/>
                  <a:gd name="T35" fmla="*/ 0 h 82"/>
                  <a:gd name="T36" fmla="*/ 0 w 76"/>
                  <a:gd name="T37" fmla="*/ 0 h 82"/>
                  <a:gd name="T38" fmla="*/ 0 w 76"/>
                  <a:gd name="T39" fmla="*/ 0 h 82"/>
                  <a:gd name="T40" fmla="*/ 0 w 76"/>
                  <a:gd name="T41" fmla="*/ 0 h 82"/>
                  <a:gd name="T42" fmla="*/ 0 w 76"/>
                  <a:gd name="T43" fmla="*/ 0 h 82"/>
                  <a:gd name="T44" fmla="*/ 0 w 76"/>
                  <a:gd name="T45" fmla="*/ 0 h 82"/>
                  <a:gd name="T46" fmla="*/ 0 w 76"/>
                  <a:gd name="T47" fmla="*/ 0 h 82"/>
                  <a:gd name="T48" fmla="*/ 0 w 76"/>
                  <a:gd name="T49" fmla="*/ 0 h 82"/>
                  <a:gd name="T50" fmla="*/ 0 w 76"/>
                  <a:gd name="T51" fmla="*/ 0 h 82"/>
                  <a:gd name="T52" fmla="*/ 0 w 76"/>
                  <a:gd name="T53" fmla="*/ 0 h 82"/>
                  <a:gd name="T54" fmla="*/ 0 w 76"/>
                  <a:gd name="T55" fmla="*/ 0 h 82"/>
                  <a:gd name="T56" fmla="*/ 0 w 76"/>
                  <a:gd name="T57" fmla="*/ 0 h 82"/>
                  <a:gd name="T58" fmla="*/ 0 w 76"/>
                  <a:gd name="T59" fmla="*/ 0 h 82"/>
                  <a:gd name="T60" fmla="*/ 0 w 76"/>
                  <a:gd name="T61" fmla="*/ 0 h 82"/>
                  <a:gd name="T62" fmla="*/ 0 w 76"/>
                  <a:gd name="T63" fmla="*/ 0 h 82"/>
                  <a:gd name="T64" fmla="*/ 0 w 76"/>
                  <a:gd name="T65" fmla="*/ 0 h 82"/>
                  <a:gd name="T66" fmla="*/ 0 w 76"/>
                  <a:gd name="T67" fmla="*/ 0 h 82"/>
                  <a:gd name="T68" fmla="*/ 0 w 76"/>
                  <a:gd name="T69" fmla="*/ 0 h 82"/>
                  <a:gd name="T70" fmla="*/ 0 w 76"/>
                  <a:gd name="T71" fmla="*/ 0 h 82"/>
                  <a:gd name="T72" fmla="*/ 0 w 76"/>
                  <a:gd name="T73" fmla="*/ 0 h 82"/>
                  <a:gd name="T74" fmla="*/ 0 w 76"/>
                  <a:gd name="T75" fmla="*/ 0 h 82"/>
                  <a:gd name="T76" fmla="*/ 0 w 76"/>
                  <a:gd name="T77" fmla="*/ 0 h 82"/>
                  <a:gd name="T78" fmla="*/ 0 w 76"/>
                  <a:gd name="T79" fmla="*/ 0 h 82"/>
                  <a:gd name="T80" fmla="*/ 0 w 76"/>
                  <a:gd name="T81" fmla="*/ 0 h 82"/>
                  <a:gd name="T82" fmla="*/ 0 w 76"/>
                  <a:gd name="T83" fmla="*/ 0 h 82"/>
                  <a:gd name="T84" fmla="*/ 0 w 76"/>
                  <a:gd name="T85" fmla="*/ 0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6" h="82">
                    <a:moveTo>
                      <a:pt x="74" y="23"/>
                    </a:moveTo>
                    <a:lnTo>
                      <a:pt x="74" y="32"/>
                    </a:lnTo>
                    <a:lnTo>
                      <a:pt x="75" y="39"/>
                    </a:lnTo>
                    <a:lnTo>
                      <a:pt x="76" y="47"/>
                    </a:lnTo>
                    <a:lnTo>
                      <a:pt x="75" y="55"/>
                    </a:lnTo>
                    <a:lnTo>
                      <a:pt x="75" y="58"/>
                    </a:lnTo>
                    <a:lnTo>
                      <a:pt x="73" y="61"/>
                    </a:lnTo>
                    <a:lnTo>
                      <a:pt x="72" y="64"/>
                    </a:lnTo>
                    <a:lnTo>
                      <a:pt x="70" y="67"/>
                    </a:lnTo>
                    <a:lnTo>
                      <a:pt x="67" y="70"/>
                    </a:lnTo>
                    <a:lnTo>
                      <a:pt x="64" y="73"/>
                    </a:lnTo>
                    <a:lnTo>
                      <a:pt x="59" y="75"/>
                    </a:lnTo>
                    <a:lnTo>
                      <a:pt x="54" y="77"/>
                    </a:lnTo>
                    <a:lnTo>
                      <a:pt x="45" y="80"/>
                    </a:lnTo>
                    <a:lnTo>
                      <a:pt x="37" y="82"/>
                    </a:lnTo>
                    <a:lnTo>
                      <a:pt x="30" y="80"/>
                    </a:lnTo>
                    <a:lnTo>
                      <a:pt x="24" y="79"/>
                    </a:lnTo>
                    <a:lnTo>
                      <a:pt x="19" y="76"/>
                    </a:lnTo>
                    <a:lnTo>
                      <a:pt x="14" y="72"/>
                    </a:lnTo>
                    <a:lnTo>
                      <a:pt x="9" y="66"/>
                    </a:lnTo>
                    <a:lnTo>
                      <a:pt x="6" y="60"/>
                    </a:lnTo>
                    <a:lnTo>
                      <a:pt x="4" y="53"/>
                    </a:lnTo>
                    <a:lnTo>
                      <a:pt x="2" y="46"/>
                    </a:lnTo>
                    <a:lnTo>
                      <a:pt x="1" y="38"/>
                    </a:lnTo>
                    <a:lnTo>
                      <a:pt x="0" y="31"/>
                    </a:lnTo>
                    <a:lnTo>
                      <a:pt x="0" y="23"/>
                    </a:lnTo>
                    <a:lnTo>
                      <a:pt x="1" y="16"/>
                    </a:lnTo>
                    <a:lnTo>
                      <a:pt x="2" y="8"/>
                    </a:lnTo>
                    <a:lnTo>
                      <a:pt x="4" y="3"/>
                    </a:lnTo>
                    <a:lnTo>
                      <a:pt x="8" y="4"/>
                    </a:lnTo>
                    <a:lnTo>
                      <a:pt x="12" y="5"/>
                    </a:lnTo>
                    <a:lnTo>
                      <a:pt x="17" y="5"/>
                    </a:lnTo>
                    <a:lnTo>
                      <a:pt x="22" y="4"/>
                    </a:lnTo>
                    <a:lnTo>
                      <a:pt x="33" y="3"/>
                    </a:lnTo>
                    <a:lnTo>
                      <a:pt x="43" y="0"/>
                    </a:lnTo>
                    <a:lnTo>
                      <a:pt x="48" y="0"/>
                    </a:lnTo>
                    <a:lnTo>
                      <a:pt x="53" y="0"/>
                    </a:lnTo>
                    <a:lnTo>
                      <a:pt x="57" y="2"/>
                    </a:lnTo>
                    <a:lnTo>
                      <a:pt x="62" y="4"/>
                    </a:lnTo>
                    <a:lnTo>
                      <a:pt x="66" y="7"/>
                    </a:lnTo>
                    <a:lnTo>
                      <a:pt x="69" y="11"/>
                    </a:lnTo>
                    <a:lnTo>
                      <a:pt x="72" y="17"/>
                    </a:lnTo>
                    <a:lnTo>
                      <a:pt x="7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7" name="Freeform 218">
                <a:extLst>
                  <a:ext uri="{FF2B5EF4-FFF2-40B4-BE49-F238E27FC236}">
                    <a16:creationId xmlns:a16="http://schemas.microsoft.com/office/drawing/2014/main" id="{242DFFAA-D664-4750-B68A-178250DFB2A5}"/>
                  </a:ext>
                </a:extLst>
              </p:cNvPr>
              <p:cNvSpPr>
                <a:spLocks/>
              </p:cNvSpPr>
              <p:nvPr/>
            </p:nvSpPr>
            <p:spPr bwMode="auto">
              <a:xfrm>
                <a:off x="4886" y="3382"/>
                <a:ext cx="6" cy="9"/>
              </a:xfrm>
              <a:custGeom>
                <a:avLst/>
                <a:gdLst>
                  <a:gd name="T0" fmla="*/ 0 w 39"/>
                  <a:gd name="T1" fmla="*/ 0 h 96"/>
                  <a:gd name="T2" fmla="*/ 0 w 39"/>
                  <a:gd name="T3" fmla="*/ 0 h 96"/>
                  <a:gd name="T4" fmla="*/ 0 w 39"/>
                  <a:gd name="T5" fmla="*/ 0 h 96"/>
                  <a:gd name="T6" fmla="*/ 0 w 39"/>
                  <a:gd name="T7" fmla="*/ 0 h 96"/>
                  <a:gd name="T8" fmla="*/ 0 w 39"/>
                  <a:gd name="T9" fmla="*/ 0 h 96"/>
                  <a:gd name="T10" fmla="*/ 0 w 39"/>
                  <a:gd name="T11" fmla="*/ 0 h 96"/>
                  <a:gd name="T12" fmla="*/ 0 w 39"/>
                  <a:gd name="T13" fmla="*/ 0 h 96"/>
                  <a:gd name="T14" fmla="*/ 0 w 39"/>
                  <a:gd name="T15" fmla="*/ 0 h 96"/>
                  <a:gd name="T16" fmla="*/ 0 w 39"/>
                  <a:gd name="T17" fmla="*/ 0 h 96"/>
                  <a:gd name="T18" fmla="*/ 0 w 39"/>
                  <a:gd name="T19" fmla="*/ 0 h 96"/>
                  <a:gd name="T20" fmla="*/ 0 w 39"/>
                  <a:gd name="T21" fmla="*/ 0 h 96"/>
                  <a:gd name="T22" fmla="*/ 0 w 39"/>
                  <a:gd name="T23" fmla="*/ 0 h 96"/>
                  <a:gd name="T24" fmla="*/ 0 w 39"/>
                  <a:gd name="T25" fmla="*/ 0 h 96"/>
                  <a:gd name="T26" fmla="*/ 0 w 39"/>
                  <a:gd name="T27" fmla="*/ 0 h 96"/>
                  <a:gd name="T28" fmla="*/ 0 w 39"/>
                  <a:gd name="T29" fmla="*/ 0 h 96"/>
                  <a:gd name="T30" fmla="*/ 0 w 39"/>
                  <a:gd name="T31" fmla="*/ 0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96">
                    <a:moveTo>
                      <a:pt x="20" y="96"/>
                    </a:moveTo>
                    <a:lnTo>
                      <a:pt x="0" y="0"/>
                    </a:lnTo>
                    <a:lnTo>
                      <a:pt x="2" y="6"/>
                    </a:lnTo>
                    <a:lnTo>
                      <a:pt x="6" y="11"/>
                    </a:lnTo>
                    <a:lnTo>
                      <a:pt x="10" y="18"/>
                    </a:lnTo>
                    <a:lnTo>
                      <a:pt x="14" y="23"/>
                    </a:lnTo>
                    <a:lnTo>
                      <a:pt x="24" y="36"/>
                    </a:lnTo>
                    <a:lnTo>
                      <a:pt x="32" y="48"/>
                    </a:lnTo>
                    <a:lnTo>
                      <a:pt x="35" y="54"/>
                    </a:lnTo>
                    <a:lnTo>
                      <a:pt x="38" y="60"/>
                    </a:lnTo>
                    <a:lnTo>
                      <a:pt x="39" y="66"/>
                    </a:lnTo>
                    <a:lnTo>
                      <a:pt x="39" y="72"/>
                    </a:lnTo>
                    <a:lnTo>
                      <a:pt x="37" y="78"/>
                    </a:lnTo>
                    <a:lnTo>
                      <a:pt x="33" y="84"/>
                    </a:lnTo>
                    <a:lnTo>
                      <a:pt x="28" y="90"/>
                    </a:lnTo>
                    <a:lnTo>
                      <a:pt x="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11" name="Freeform 220">
              <a:extLst>
                <a:ext uri="{FF2B5EF4-FFF2-40B4-BE49-F238E27FC236}">
                  <a16:creationId xmlns:a16="http://schemas.microsoft.com/office/drawing/2014/main" id="{3CC90BCC-50D3-4C1D-98F8-6183A5D79AEC}"/>
                </a:ext>
              </a:extLst>
            </p:cNvPr>
            <p:cNvSpPr>
              <a:spLocks/>
            </p:cNvSpPr>
            <p:nvPr/>
          </p:nvSpPr>
          <p:spPr bwMode="auto">
            <a:xfrm>
              <a:off x="5022" y="3388"/>
              <a:ext cx="201" cy="83"/>
            </a:xfrm>
            <a:custGeom>
              <a:avLst/>
              <a:gdLst>
                <a:gd name="T0" fmla="*/ 0 w 1408"/>
                <a:gd name="T1" fmla="*/ 0 h 913"/>
                <a:gd name="T2" fmla="*/ 0 w 1408"/>
                <a:gd name="T3" fmla="*/ 0 h 913"/>
                <a:gd name="T4" fmla="*/ 0 w 1408"/>
                <a:gd name="T5" fmla="*/ 0 h 913"/>
                <a:gd name="T6" fmla="*/ 0 w 1408"/>
                <a:gd name="T7" fmla="*/ 0 h 913"/>
                <a:gd name="T8" fmla="*/ 0 w 1408"/>
                <a:gd name="T9" fmla="*/ 0 h 913"/>
                <a:gd name="T10" fmla="*/ 0 w 1408"/>
                <a:gd name="T11" fmla="*/ 0 h 913"/>
                <a:gd name="T12" fmla="*/ 0 w 1408"/>
                <a:gd name="T13" fmla="*/ 0 h 913"/>
                <a:gd name="T14" fmla="*/ 0 w 1408"/>
                <a:gd name="T15" fmla="*/ 0 h 913"/>
                <a:gd name="T16" fmla="*/ 0 w 1408"/>
                <a:gd name="T17" fmla="*/ 0 h 913"/>
                <a:gd name="T18" fmla="*/ 0 w 1408"/>
                <a:gd name="T19" fmla="*/ 0 h 913"/>
                <a:gd name="T20" fmla="*/ 0 w 1408"/>
                <a:gd name="T21" fmla="*/ 0 h 913"/>
                <a:gd name="T22" fmla="*/ 0 w 1408"/>
                <a:gd name="T23" fmla="*/ 0 h 913"/>
                <a:gd name="T24" fmla="*/ 0 w 1408"/>
                <a:gd name="T25" fmla="*/ 0 h 913"/>
                <a:gd name="T26" fmla="*/ 0 w 1408"/>
                <a:gd name="T27" fmla="*/ 0 h 913"/>
                <a:gd name="T28" fmla="*/ 0 w 1408"/>
                <a:gd name="T29" fmla="*/ 0 h 913"/>
                <a:gd name="T30" fmla="*/ 0 w 1408"/>
                <a:gd name="T31" fmla="*/ 0 h 913"/>
                <a:gd name="T32" fmla="*/ 0 w 1408"/>
                <a:gd name="T33" fmla="*/ 0 h 913"/>
                <a:gd name="T34" fmla="*/ 0 w 1408"/>
                <a:gd name="T35" fmla="*/ 0 h 913"/>
                <a:gd name="T36" fmla="*/ 0 w 1408"/>
                <a:gd name="T37" fmla="*/ 0 h 913"/>
                <a:gd name="T38" fmla="*/ 0 w 1408"/>
                <a:gd name="T39" fmla="*/ 0 h 913"/>
                <a:gd name="T40" fmla="*/ 0 w 1408"/>
                <a:gd name="T41" fmla="*/ 0 h 913"/>
                <a:gd name="T42" fmla="*/ 0 w 1408"/>
                <a:gd name="T43" fmla="*/ 0 h 913"/>
                <a:gd name="T44" fmla="*/ 0 w 1408"/>
                <a:gd name="T45" fmla="*/ 0 h 913"/>
                <a:gd name="T46" fmla="*/ 0 w 1408"/>
                <a:gd name="T47" fmla="*/ 0 h 913"/>
                <a:gd name="T48" fmla="*/ 0 w 1408"/>
                <a:gd name="T49" fmla="*/ 0 h 913"/>
                <a:gd name="T50" fmla="*/ 0 w 1408"/>
                <a:gd name="T51" fmla="*/ 0 h 913"/>
                <a:gd name="T52" fmla="*/ 0 w 1408"/>
                <a:gd name="T53" fmla="*/ 0 h 913"/>
                <a:gd name="T54" fmla="*/ 0 w 1408"/>
                <a:gd name="T55" fmla="*/ 0 h 913"/>
                <a:gd name="T56" fmla="*/ 0 w 1408"/>
                <a:gd name="T57" fmla="*/ 0 h 913"/>
                <a:gd name="T58" fmla="*/ 0 w 1408"/>
                <a:gd name="T59" fmla="*/ 0 h 913"/>
                <a:gd name="T60" fmla="*/ 0 w 1408"/>
                <a:gd name="T61" fmla="*/ 0 h 913"/>
                <a:gd name="T62" fmla="*/ 0 w 1408"/>
                <a:gd name="T63" fmla="*/ 0 h 913"/>
                <a:gd name="T64" fmla="*/ 0 w 1408"/>
                <a:gd name="T65" fmla="*/ 0 h 913"/>
                <a:gd name="T66" fmla="*/ 0 w 1408"/>
                <a:gd name="T67" fmla="*/ 0 h 913"/>
                <a:gd name="T68" fmla="*/ 0 w 1408"/>
                <a:gd name="T69" fmla="*/ 0 h 913"/>
                <a:gd name="T70" fmla="*/ 0 w 1408"/>
                <a:gd name="T71" fmla="*/ 0 h 913"/>
                <a:gd name="T72" fmla="*/ 0 w 1408"/>
                <a:gd name="T73" fmla="*/ 0 h 913"/>
                <a:gd name="T74" fmla="*/ 0 w 1408"/>
                <a:gd name="T75" fmla="*/ 0 h 913"/>
                <a:gd name="T76" fmla="*/ 0 w 1408"/>
                <a:gd name="T77" fmla="*/ 0 h 913"/>
                <a:gd name="T78" fmla="*/ 0 w 1408"/>
                <a:gd name="T79" fmla="*/ 0 h 913"/>
                <a:gd name="T80" fmla="*/ 0 w 1408"/>
                <a:gd name="T81" fmla="*/ 0 h 913"/>
                <a:gd name="T82" fmla="*/ 0 w 1408"/>
                <a:gd name="T83" fmla="*/ 0 h 913"/>
                <a:gd name="T84" fmla="*/ 0 w 1408"/>
                <a:gd name="T85" fmla="*/ 0 h 913"/>
                <a:gd name="T86" fmla="*/ 0 w 1408"/>
                <a:gd name="T87" fmla="*/ 0 h 913"/>
                <a:gd name="T88" fmla="*/ 0 w 1408"/>
                <a:gd name="T89" fmla="*/ 0 h 913"/>
                <a:gd name="T90" fmla="*/ 0 w 1408"/>
                <a:gd name="T91" fmla="*/ 0 h 913"/>
                <a:gd name="T92" fmla="*/ 0 w 1408"/>
                <a:gd name="T93" fmla="*/ 0 h 913"/>
                <a:gd name="T94" fmla="*/ 0 w 1408"/>
                <a:gd name="T95" fmla="*/ 0 h 913"/>
                <a:gd name="T96" fmla="*/ 0 w 1408"/>
                <a:gd name="T97" fmla="*/ 0 h 913"/>
                <a:gd name="T98" fmla="*/ 0 w 1408"/>
                <a:gd name="T99" fmla="*/ 0 h 913"/>
                <a:gd name="T100" fmla="*/ 0 w 1408"/>
                <a:gd name="T101" fmla="*/ 0 h 913"/>
                <a:gd name="T102" fmla="*/ 0 w 1408"/>
                <a:gd name="T103" fmla="*/ 0 h 913"/>
                <a:gd name="T104" fmla="*/ 0 w 1408"/>
                <a:gd name="T105" fmla="*/ 0 h 913"/>
                <a:gd name="T106" fmla="*/ 0 w 1408"/>
                <a:gd name="T107" fmla="*/ 0 h 913"/>
                <a:gd name="T108" fmla="*/ 0 w 1408"/>
                <a:gd name="T109" fmla="*/ 0 h 913"/>
                <a:gd name="T110" fmla="*/ 0 w 1408"/>
                <a:gd name="T111" fmla="*/ 0 h 913"/>
                <a:gd name="T112" fmla="*/ 0 w 1408"/>
                <a:gd name="T113" fmla="*/ 0 h 913"/>
                <a:gd name="T114" fmla="*/ 0 w 1408"/>
                <a:gd name="T115" fmla="*/ 0 h 913"/>
                <a:gd name="T116" fmla="*/ 0 w 1408"/>
                <a:gd name="T117" fmla="*/ 0 h 913"/>
                <a:gd name="T118" fmla="*/ 0 w 1408"/>
                <a:gd name="T119" fmla="*/ 0 h 913"/>
                <a:gd name="T120" fmla="*/ 0 w 1408"/>
                <a:gd name="T121" fmla="*/ 0 h 9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408" h="913">
                  <a:moveTo>
                    <a:pt x="1299" y="131"/>
                  </a:moveTo>
                  <a:lnTo>
                    <a:pt x="1309" y="146"/>
                  </a:lnTo>
                  <a:lnTo>
                    <a:pt x="1318" y="160"/>
                  </a:lnTo>
                  <a:lnTo>
                    <a:pt x="1327" y="175"/>
                  </a:lnTo>
                  <a:lnTo>
                    <a:pt x="1336" y="190"/>
                  </a:lnTo>
                  <a:lnTo>
                    <a:pt x="1344" y="206"/>
                  </a:lnTo>
                  <a:lnTo>
                    <a:pt x="1351" y="221"/>
                  </a:lnTo>
                  <a:lnTo>
                    <a:pt x="1358" y="237"/>
                  </a:lnTo>
                  <a:lnTo>
                    <a:pt x="1364" y="253"/>
                  </a:lnTo>
                  <a:lnTo>
                    <a:pt x="1376" y="286"/>
                  </a:lnTo>
                  <a:lnTo>
                    <a:pt x="1385" y="319"/>
                  </a:lnTo>
                  <a:lnTo>
                    <a:pt x="1393" y="354"/>
                  </a:lnTo>
                  <a:lnTo>
                    <a:pt x="1400" y="388"/>
                  </a:lnTo>
                  <a:lnTo>
                    <a:pt x="1405" y="424"/>
                  </a:lnTo>
                  <a:lnTo>
                    <a:pt x="1407" y="460"/>
                  </a:lnTo>
                  <a:lnTo>
                    <a:pt x="1408" y="495"/>
                  </a:lnTo>
                  <a:lnTo>
                    <a:pt x="1407" y="532"/>
                  </a:lnTo>
                  <a:lnTo>
                    <a:pt x="1405" y="569"/>
                  </a:lnTo>
                  <a:lnTo>
                    <a:pt x="1401" y="604"/>
                  </a:lnTo>
                  <a:lnTo>
                    <a:pt x="1395" y="641"/>
                  </a:lnTo>
                  <a:lnTo>
                    <a:pt x="1388" y="678"/>
                  </a:lnTo>
                  <a:lnTo>
                    <a:pt x="1388" y="689"/>
                  </a:lnTo>
                  <a:lnTo>
                    <a:pt x="1387" y="698"/>
                  </a:lnTo>
                  <a:lnTo>
                    <a:pt x="1385" y="708"/>
                  </a:lnTo>
                  <a:lnTo>
                    <a:pt x="1383" y="718"/>
                  </a:lnTo>
                  <a:lnTo>
                    <a:pt x="1380" y="726"/>
                  </a:lnTo>
                  <a:lnTo>
                    <a:pt x="1377" y="735"/>
                  </a:lnTo>
                  <a:lnTo>
                    <a:pt x="1373" y="743"/>
                  </a:lnTo>
                  <a:lnTo>
                    <a:pt x="1369" y="750"/>
                  </a:lnTo>
                  <a:lnTo>
                    <a:pt x="1359" y="765"/>
                  </a:lnTo>
                  <a:lnTo>
                    <a:pt x="1347" y="778"/>
                  </a:lnTo>
                  <a:lnTo>
                    <a:pt x="1335" y="791"/>
                  </a:lnTo>
                  <a:lnTo>
                    <a:pt x="1321" y="803"/>
                  </a:lnTo>
                  <a:lnTo>
                    <a:pt x="1292" y="827"/>
                  </a:lnTo>
                  <a:lnTo>
                    <a:pt x="1263" y="852"/>
                  </a:lnTo>
                  <a:lnTo>
                    <a:pt x="1248" y="866"/>
                  </a:lnTo>
                  <a:lnTo>
                    <a:pt x="1235" y="880"/>
                  </a:lnTo>
                  <a:lnTo>
                    <a:pt x="1221" y="896"/>
                  </a:lnTo>
                  <a:lnTo>
                    <a:pt x="1209" y="913"/>
                  </a:lnTo>
                  <a:lnTo>
                    <a:pt x="1200" y="911"/>
                  </a:lnTo>
                  <a:lnTo>
                    <a:pt x="1192" y="910"/>
                  </a:lnTo>
                  <a:lnTo>
                    <a:pt x="1184" y="907"/>
                  </a:lnTo>
                  <a:lnTo>
                    <a:pt x="1175" y="905"/>
                  </a:lnTo>
                  <a:lnTo>
                    <a:pt x="1159" y="897"/>
                  </a:lnTo>
                  <a:lnTo>
                    <a:pt x="1143" y="887"/>
                  </a:lnTo>
                  <a:lnTo>
                    <a:pt x="1127" y="877"/>
                  </a:lnTo>
                  <a:lnTo>
                    <a:pt x="1112" y="865"/>
                  </a:lnTo>
                  <a:lnTo>
                    <a:pt x="1098" y="851"/>
                  </a:lnTo>
                  <a:lnTo>
                    <a:pt x="1084" y="837"/>
                  </a:lnTo>
                  <a:lnTo>
                    <a:pt x="1071" y="822"/>
                  </a:lnTo>
                  <a:lnTo>
                    <a:pt x="1059" y="806"/>
                  </a:lnTo>
                  <a:lnTo>
                    <a:pt x="1046" y="791"/>
                  </a:lnTo>
                  <a:lnTo>
                    <a:pt x="1036" y="776"/>
                  </a:lnTo>
                  <a:lnTo>
                    <a:pt x="1028" y="761"/>
                  </a:lnTo>
                  <a:lnTo>
                    <a:pt x="1020" y="747"/>
                  </a:lnTo>
                  <a:lnTo>
                    <a:pt x="1014" y="733"/>
                  </a:lnTo>
                  <a:lnTo>
                    <a:pt x="1010" y="720"/>
                  </a:lnTo>
                  <a:lnTo>
                    <a:pt x="1037" y="689"/>
                  </a:lnTo>
                  <a:lnTo>
                    <a:pt x="1066" y="658"/>
                  </a:lnTo>
                  <a:lnTo>
                    <a:pt x="1079" y="643"/>
                  </a:lnTo>
                  <a:lnTo>
                    <a:pt x="1092" y="628"/>
                  </a:lnTo>
                  <a:lnTo>
                    <a:pt x="1105" y="613"/>
                  </a:lnTo>
                  <a:lnTo>
                    <a:pt x="1116" y="597"/>
                  </a:lnTo>
                  <a:lnTo>
                    <a:pt x="1126" y="581"/>
                  </a:lnTo>
                  <a:lnTo>
                    <a:pt x="1134" y="564"/>
                  </a:lnTo>
                  <a:lnTo>
                    <a:pt x="1138" y="556"/>
                  </a:lnTo>
                  <a:lnTo>
                    <a:pt x="1141" y="546"/>
                  </a:lnTo>
                  <a:lnTo>
                    <a:pt x="1144" y="537"/>
                  </a:lnTo>
                  <a:lnTo>
                    <a:pt x="1146" y="528"/>
                  </a:lnTo>
                  <a:lnTo>
                    <a:pt x="1147" y="518"/>
                  </a:lnTo>
                  <a:lnTo>
                    <a:pt x="1148" y="508"/>
                  </a:lnTo>
                  <a:lnTo>
                    <a:pt x="1148" y="497"/>
                  </a:lnTo>
                  <a:lnTo>
                    <a:pt x="1148" y="488"/>
                  </a:lnTo>
                  <a:lnTo>
                    <a:pt x="1147" y="477"/>
                  </a:lnTo>
                  <a:lnTo>
                    <a:pt x="1145" y="465"/>
                  </a:lnTo>
                  <a:lnTo>
                    <a:pt x="1143" y="454"/>
                  </a:lnTo>
                  <a:lnTo>
                    <a:pt x="1139" y="442"/>
                  </a:lnTo>
                  <a:lnTo>
                    <a:pt x="1121" y="420"/>
                  </a:lnTo>
                  <a:lnTo>
                    <a:pt x="1102" y="400"/>
                  </a:lnTo>
                  <a:lnTo>
                    <a:pt x="1082" y="383"/>
                  </a:lnTo>
                  <a:lnTo>
                    <a:pt x="1063" y="369"/>
                  </a:lnTo>
                  <a:lnTo>
                    <a:pt x="1042" y="357"/>
                  </a:lnTo>
                  <a:lnTo>
                    <a:pt x="1021" y="347"/>
                  </a:lnTo>
                  <a:lnTo>
                    <a:pt x="1001" y="340"/>
                  </a:lnTo>
                  <a:lnTo>
                    <a:pt x="980" y="334"/>
                  </a:lnTo>
                  <a:lnTo>
                    <a:pt x="960" y="331"/>
                  </a:lnTo>
                  <a:lnTo>
                    <a:pt x="939" y="330"/>
                  </a:lnTo>
                  <a:lnTo>
                    <a:pt x="917" y="331"/>
                  </a:lnTo>
                  <a:lnTo>
                    <a:pt x="896" y="332"/>
                  </a:lnTo>
                  <a:lnTo>
                    <a:pt x="875" y="336"/>
                  </a:lnTo>
                  <a:lnTo>
                    <a:pt x="852" y="341"/>
                  </a:lnTo>
                  <a:lnTo>
                    <a:pt x="831" y="347"/>
                  </a:lnTo>
                  <a:lnTo>
                    <a:pt x="809" y="354"/>
                  </a:lnTo>
                  <a:lnTo>
                    <a:pt x="788" y="361"/>
                  </a:lnTo>
                  <a:lnTo>
                    <a:pt x="766" y="371"/>
                  </a:lnTo>
                  <a:lnTo>
                    <a:pt x="744" y="380"/>
                  </a:lnTo>
                  <a:lnTo>
                    <a:pt x="723" y="390"/>
                  </a:lnTo>
                  <a:lnTo>
                    <a:pt x="679" y="411"/>
                  </a:lnTo>
                  <a:lnTo>
                    <a:pt x="636" y="432"/>
                  </a:lnTo>
                  <a:lnTo>
                    <a:pt x="594" y="454"/>
                  </a:lnTo>
                  <a:lnTo>
                    <a:pt x="553" y="475"/>
                  </a:lnTo>
                  <a:lnTo>
                    <a:pt x="532" y="483"/>
                  </a:lnTo>
                  <a:lnTo>
                    <a:pt x="511" y="492"/>
                  </a:lnTo>
                  <a:lnTo>
                    <a:pt x="491" y="500"/>
                  </a:lnTo>
                  <a:lnTo>
                    <a:pt x="472" y="506"/>
                  </a:lnTo>
                  <a:lnTo>
                    <a:pt x="453" y="520"/>
                  </a:lnTo>
                  <a:lnTo>
                    <a:pt x="436" y="535"/>
                  </a:lnTo>
                  <a:lnTo>
                    <a:pt x="420" y="550"/>
                  </a:lnTo>
                  <a:lnTo>
                    <a:pt x="406" y="567"/>
                  </a:lnTo>
                  <a:lnTo>
                    <a:pt x="393" y="583"/>
                  </a:lnTo>
                  <a:lnTo>
                    <a:pt x="381" y="599"/>
                  </a:lnTo>
                  <a:lnTo>
                    <a:pt x="369" y="615"/>
                  </a:lnTo>
                  <a:lnTo>
                    <a:pt x="359" y="631"/>
                  </a:lnTo>
                  <a:lnTo>
                    <a:pt x="340" y="665"/>
                  </a:lnTo>
                  <a:lnTo>
                    <a:pt x="323" y="698"/>
                  </a:lnTo>
                  <a:lnTo>
                    <a:pt x="308" y="731"/>
                  </a:lnTo>
                  <a:lnTo>
                    <a:pt x="292" y="762"/>
                  </a:lnTo>
                  <a:lnTo>
                    <a:pt x="284" y="777"/>
                  </a:lnTo>
                  <a:lnTo>
                    <a:pt x="276" y="791"/>
                  </a:lnTo>
                  <a:lnTo>
                    <a:pt x="267" y="805"/>
                  </a:lnTo>
                  <a:lnTo>
                    <a:pt x="258" y="819"/>
                  </a:lnTo>
                  <a:lnTo>
                    <a:pt x="247" y="832"/>
                  </a:lnTo>
                  <a:lnTo>
                    <a:pt x="236" y="844"/>
                  </a:lnTo>
                  <a:lnTo>
                    <a:pt x="224" y="855"/>
                  </a:lnTo>
                  <a:lnTo>
                    <a:pt x="211" y="866"/>
                  </a:lnTo>
                  <a:lnTo>
                    <a:pt x="197" y="876"/>
                  </a:lnTo>
                  <a:lnTo>
                    <a:pt x="182" y="884"/>
                  </a:lnTo>
                  <a:lnTo>
                    <a:pt x="164" y="892"/>
                  </a:lnTo>
                  <a:lnTo>
                    <a:pt x="145" y="898"/>
                  </a:lnTo>
                  <a:lnTo>
                    <a:pt x="125" y="904"/>
                  </a:lnTo>
                  <a:lnTo>
                    <a:pt x="103" y="908"/>
                  </a:lnTo>
                  <a:lnTo>
                    <a:pt x="79" y="911"/>
                  </a:lnTo>
                  <a:lnTo>
                    <a:pt x="54" y="913"/>
                  </a:lnTo>
                  <a:lnTo>
                    <a:pt x="46" y="904"/>
                  </a:lnTo>
                  <a:lnTo>
                    <a:pt x="40" y="894"/>
                  </a:lnTo>
                  <a:lnTo>
                    <a:pt x="34" y="883"/>
                  </a:lnTo>
                  <a:lnTo>
                    <a:pt x="28" y="872"/>
                  </a:lnTo>
                  <a:lnTo>
                    <a:pt x="23" y="862"/>
                  </a:lnTo>
                  <a:lnTo>
                    <a:pt x="19" y="850"/>
                  </a:lnTo>
                  <a:lnTo>
                    <a:pt x="15" y="838"/>
                  </a:lnTo>
                  <a:lnTo>
                    <a:pt x="12" y="826"/>
                  </a:lnTo>
                  <a:lnTo>
                    <a:pt x="6" y="800"/>
                  </a:lnTo>
                  <a:lnTo>
                    <a:pt x="2" y="774"/>
                  </a:lnTo>
                  <a:lnTo>
                    <a:pt x="1" y="747"/>
                  </a:lnTo>
                  <a:lnTo>
                    <a:pt x="0" y="720"/>
                  </a:lnTo>
                  <a:lnTo>
                    <a:pt x="1" y="693"/>
                  </a:lnTo>
                  <a:lnTo>
                    <a:pt x="4" y="667"/>
                  </a:lnTo>
                  <a:lnTo>
                    <a:pt x="8" y="640"/>
                  </a:lnTo>
                  <a:lnTo>
                    <a:pt x="13" y="615"/>
                  </a:lnTo>
                  <a:lnTo>
                    <a:pt x="19" y="590"/>
                  </a:lnTo>
                  <a:lnTo>
                    <a:pt x="27" y="568"/>
                  </a:lnTo>
                  <a:lnTo>
                    <a:pt x="35" y="547"/>
                  </a:lnTo>
                  <a:lnTo>
                    <a:pt x="44" y="528"/>
                  </a:lnTo>
                  <a:lnTo>
                    <a:pt x="68" y="487"/>
                  </a:lnTo>
                  <a:lnTo>
                    <a:pt x="94" y="445"/>
                  </a:lnTo>
                  <a:lnTo>
                    <a:pt x="122" y="407"/>
                  </a:lnTo>
                  <a:lnTo>
                    <a:pt x="151" y="369"/>
                  </a:lnTo>
                  <a:lnTo>
                    <a:pt x="183" y="333"/>
                  </a:lnTo>
                  <a:lnTo>
                    <a:pt x="215" y="298"/>
                  </a:lnTo>
                  <a:lnTo>
                    <a:pt x="249" y="265"/>
                  </a:lnTo>
                  <a:lnTo>
                    <a:pt x="284" y="234"/>
                  </a:lnTo>
                  <a:lnTo>
                    <a:pt x="321" y="204"/>
                  </a:lnTo>
                  <a:lnTo>
                    <a:pt x="359" y="176"/>
                  </a:lnTo>
                  <a:lnTo>
                    <a:pt x="398" y="150"/>
                  </a:lnTo>
                  <a:lnTo>
                    <a:pt x="437" y="126"/>
                  </a:lnTo>
                  <a:lnTo>
                    <a:pt x="477" y="103"/>
                  </a:lnTo>
                  <a:lnTo>
                    <a:pt x="519" y="83"/>
                  </a:lnTo>
                  <a:lnTo>
                    <a:pt x="561" y="65"/>
                  </a:lnTo>
                  <a:lnTo>
                    <a:pt x="604" y="49"/>
                  </a:lnTo>
                  <a:lnTo>
                    <a:pt x="647" y="35"/>
                  </a:lnTo>
                  <a:lnTo>
                    <a:pt x="690" y="23"/>
                  </a:lnTo>
                  <a:lnTo>
                    <a:pt x="735" y="13"/>
                  </a:lnTo>
                  <a:lnTo>
                    <a:pt x="779" y="7"/>
                  </a:lnTo>
                  <a:lnTo>
                    <a:pt x="823" y="2"/>
                  </a:lnTo>
                  <a:lnTo>
                    <a:pt x="867" y="0"/>
                  </a:lnTo>
                  <a:lnTo>
                    <a:pt x="913" y="0"/>
                  </a:lnTo>
                  <a:lnTo>
                    <a:pt x="957" y="3"/>
                  </a:lnTo>
                  <a:lnTo>
                    <a:pt x="1001" y="10"/>
                  </a:lnTo>
                  <a:lnTo>
                    <a:pt x="1045" y="19"/>
                  </a:lnTo>
                  <a:lnTo>
                    <a:pt x="1089" y="29"/>
                  </a:lnTo>
                  <a:lnTo>
                    <a:pt x="1132" y="43"/>
                  </a:lnTo>
                  <a:lnTo>
                    <a:pt x="1175" y="62"/>
                  </a:lnTo>
                  <a:lnTo>
                    <a:pt x="1216" y="81"/>
                  </a:lnTo>
                  <a:lnTo>
                    <a:pt x="1259" y="105"/>
                  </a:lnTo>
                  <a:lnTo>
                    <a:pt x="1299" y="131"/>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221">
              <a:extLst>
                <a:ext uri="{FF2B5EF4-FFF2-40B4-BE49-F238E27FC236}">
                  <a16:creationId xmlns:a16="http://schemas.microsoft.com/office/drawing/2014/main" id="{9CAAD6FB-B8DE-4340-BD04-DECEC20E5E20}"/>
                </a:ext>
              </a:extLst>
            </p:cNvPr>
            <p:cNvSpPr>
              <a:spLocks/>
            </p:cNvSpPr>
            <p:nvPr/>
          </p:nvSpPr>
          <p:spPr bwMode="auto">
            <a:xfrm>
              <a:off x="4128" y="3395"/>
              <a:ext cx="54" cy="41"/>
            </a:xfrm>
            <a:custGeom>
              <a:avLst/>
              <a:gdLst>
                <a:gd name="T0" fmla="*/ 0 w 378"/>
                <a:gd name="T1" fmla="*/ 0 h 451"/>
                <a:gd name="T2" fmla="*/ 0 w 378"/>
                <a:gd name="T3" fmla="*/ 0 h 451"/>
                <a:gd name="T4" fmla="*/ 0 w 378"/>
                <a:gd name="T5" fmla="*/ 0 h 451"/>
                <a:gd name="T6" fmla="*/ 0 w 378"/>
                <a:gd name="T7" fmla="*/ 0 h 451"/>
                <a:gd name="T8" fmla="*/ 0 w 378"/>
                <a:gd name="T9" fmla="*/ 0 h 451"/>
                <a:gd name="T10" fmla="*/ 0 w 378"/>
                <a:gd name="T11" fmla="*/ 0 h 451"/>
                <a:gd name="T12" fmla="*/ 0 w 378"/>
                <a:gd name="T13" fmla="*/ 0 h 451"/>
                <a:gd name="T14" fmla="*/ 0 w 378"/>
                <a:gd name="T15" fmla="*/ 0 h 451"/>
                <a:gd name="T16" fmla="*/ 0 w 378"/>
                <a:gd name="T17" fmla="*/ 0 h 451"/>
                <a:gd name="T18" fmla="*/ 0 w 378"/>
                <a:gd name="T19" fmla="*/ 0 h 451"/>
                <a:gd name="T20" fmla="*/ 0 w 378"/>
                <a:gd name="T21" fmla="*/ 0 h 451"/>
                <a:gd name="T22" fmla="*/ 0 w 378"/>
                <a:gd name="T23" fmla="*/ 0 h 451"/>
                <a:gd name="T24" fmla="*/ 0 w 378"/>
                <a:gd name="T25" fmla="*/ 0 h 451"/>
                <a:gd name="T26" fmla="*/ 0 w 378"/>
                <a:gd name="T27" fmla="*/ 0 h 451"/>
                <a:gd name="T28" fmla="*/ 0 w 378"/>
                <a:gd name="T29" fmla="*/ 0 h 451"/>
                <a:gd name="T30" fmla="*/ 0 w 378"/>
                <a:gd name="T31" fmla="*/ 0 h 451"/>
                <a:gd name="T32" fmla="*/ 0 w 378"/>
                <a:gd name="T33" fmla="*/ 0 h 451"/>
                <a:gd name="T34" fmla="*/ 0 w 378"/>
                <a:gd name="T35" fmla="*/ 0 h 451"/>
                <a:gd name="T36" fmla="*/ 0 w 378"/>
                <a:gd name="T37" fmla="*/ 0 h 451"/>
                <a:gd name="T38" fmla="*/ 0 w 378"/>
                <a:gd name="T39" fmla="*/ 0 h 451"/>
                <a:gd name="T40" fmla="*/ 0 w 378"/>
                <a:gd name="T41" fmla="*/ 0 h 451"/>
                <a:gd name="T42" fmla="*/ 0 w 378"/>
                <a:gd name="T43" fmla="*/ 0 h 451"/>
                <a:gd name="T44" fmla="*/ 0 w 378"/>
                <a:gd name="T45" fmla="*/ 0 h 451"/>
                <a:gd name="T46" fmla="*/ 0 w 378"/>
                <a:gd name="T47" fmla="*/ 0 h 451"/>
                <a:gd name="T48" fmla="*/ 0 w 378"/>
                <a:gd name="T49" fmla="*/ 0 h 451"/>
                <a:gd name="T50" fmla="*/ 0 w 378"/>
                <a:gd name="T51" fmla="*/ 0 h 451"/>
                <a:gd name="T52" fmla="*/ 0 w 378"/>
                <a:gd name="T53" fmla="*/ 0 h 451"/>
                <a:gd name="T54" fmla="*/ 0 w 378"/>
                <a:gd name="T55" fmla="*/ 0 h 451"/>
                <a:gd name="T56" fmla="*/ 0 w 378"/>
                <a:gd name="T57" fmla="*/ 0 h 451"/>
                <a:gd name="T58" fmla="*/ 0 w 378"/>
                <a:gd name="T59" fmla="*/ 0 h 451"/>
                <a:gd name="T60" fmla="*/ 0 w 378"/>
                <a:gd name="T61" fmla="*/ 0 h 451"/>
                <a:gd name="T62" fmla="*/ 0 w 378"/>
                <a:gd name="T63" fmla="*/ 0 h 451"/>
                <a:gd name="T64" fmla="*/ 0 w 378"/>
                <a:gd name="T65" fmla="*/ 0 h 451"/>
                <a:gd name="T66" fmla="*/ 0 w 378"/>
                <a:gd name="T67" fmla="*/ 0 h 451"/>
                <a:gd name="T68" fmla="*/ 0 w 378"/>
                <a:gd name="T69" fmla="*/ 0 h 451"/>
                <a:gd name="T70" fmla="*/ 0 w 378"/>
                <a:gd name="T71" fmla="*/ 0 h 4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78" h="451">
                  <a:moveTo>
                    <a:pt x="359" y="193"/>
                  </a:moveTo>
                  <a:lnTo>
                    <a:pt x="365" y="209"/>
                  </a:lnTo>
                  <a:lnTo>
                    <a:pt x="371" y="223"/>
                  </a:lnTo>
                  <a:lnTo>
                    <a:pt x="374" y="236"/>
                  </a:lnTo>
                  <a:lnTo>
                    <a:pt x="377" y="249"/>
                  </a:lnTo>
                  <a:lnTo>
                    <a:pt x="378" y="260"/>
                  </a:lnTo>
                  <a:lnTo>
                    <a:pt x="378" y="271"/>
                  </a:lnTo>
                  <a:lnTo>
                    <a:pt x="376" y="282"/>
                  </a:lnTo>
                  <a:lnTo>
                    <a:pt x="374" y="293"/>
                  </a:lnTo>
                  <a:lnTo>
                    <a:pt x="370" y="303"/>
                  </a:lnTo>
                  <a:lnTo>
                    <a:pt x="366" y="311"/>
                  </a:lnTo>
                  <a:lnTo>
                    <a:pt x="361" y="320"/>
                  </a:lnTo>
                  <a:lnTo>
                    <a:pt x="354" y="328"/>
                  </a:lnTo>
                  <a:lnTo>
                    <a:pt x="348" y="336"/>
                  </a:lnTo>
                  <a:lnTo>
                    <a:pt x="340" y="344"/>
                  </a:lnTo>
                  <a:lnTo>
                    <a:pt x="332" y="351"/>
                  </a:lnTo>
                  <a:lnTo>
                    <a:pt x="323" y="359"/>
                  </a:lnTo>
                  <a:lnTo>
                    <a:pt x="304" y="372"/>
                  </a:lnTo>
                  <a:lnTo>
                    <a:pt x="283" y="384"/>
                  </a:lnTo>
                  <a:lnTo>
                    <a:pt x="261" y="394"/>
                  </a:lnTo>
                  <a:lnTo>
                    <a:pt x="239" y="406"/>
                  </a:lnTo>
                  <a:lnTo>
                    <a:pt x="218" y="417"/>
                  </a:lnTo>
                  <a:lnTo>
                    <a:pt x="197" y="428"/>
                  </a:lnTo>
                  <a:lnTo>
                    <a:pt x="177" y="439"/>
                  </a:lnTo>
                  <a:lnTo>
                    <a:pt x="160" y="451"/>
                  </a:lnTo>
                  <a:lnTo>
                    <a:pt x="152" y="450"/>
                  </a:lnTo>
                  <a:lnTo>
                    <a:pt x="145" y="447"/>
                  </a:lnTo>
                  <a:lnTo>
                    <a:pt x="138" y="444"/>
                  </a:lnTo>
                  <a:lnTo>
                    <a:pt x="131" y="441"/>
                  </a:lnTo>
                  <a:lnTo>
                    <a:pt x="118" y="433"/>
                  </a:lnTo>
                  <a:lnTo>
                    <a:pt x="106" y="424"/>
                  </a:lnTo>
                  <a:lnTo>
                    <a:pt x="93" y="412"/>
                  </a:lnTo>
                  <a:lnTo>
                    <a:pt x="82" y="398"/>
                  </a:lnTo>
                  <a:lnTo>
                    <a:pt x="71" y="384"/>
                  </a:lnTo>
                  <a:lnTo>
                    <a:pt x="61" y="367"/>
                  </a:lnTo>
                  <a:lnTo>
                    <a:pt x="51" y="351"/>
                  </a:lnTo>
                  <a:lnTo>
                    <a:pt x="42" y="334"/>
                  </a:lnTo>
                  <a:lnTo>
                    <a:pt x="34" y="318"/>
                  </a:lnTo>
                  <a:lnTo>
                    <a:pt x="26" y="300"/>
                  </a:lnTo>
                  <a:lnTo>
                    <a:pt x="12" y="267"/>
                  </a:lnTo>
                  <a:lnTo>
                    <a:pt x="0" y="237"/>
                  </a:lnTo>
                  <a:lnTo>
                    <a:pt x="0" y="218"/>
                  </a:lnTo>
                  <a:lnTo>
                    <a:pt x="1" y="201"/>
                  </a:lnTo>
                  <a:lnTo>
                    <a:pt x="2" y="185"/>
                  </a:lnTo>
                  <a:lnTo>
                    <a:pt x="4" y="169"/>
                  </a:lnTo>
                  <a:lnTo>
                    <a:pt x="7" y="152"/>
                  </a:lnTo>
                  <a:lnTo>
                    <a:pt x="10" y="136"/>
                  </a:lnTo>
                  <a:lnTo>
                    <a:pt x="14" y="121"/>
                  </a:lnTo>
                  <a:lnTo>
                    <a:pt x="19" y="107"/>
                  </a:lnTo>
                  <a:lnTo>
                    <a:pt x="24" y="92"/>
                  </a:lnTo>
                  <a:lnTo>
                    <a:pt x="31" y="78"/>
                  </a:lnTo>
                  <a:lnTo>
                    <a:pt x="38" y="65"/>
                  </a:lnTo>
                  <a:lnTo>
                    <a:pt x="46" y="51"/>
                  </a:lnTo>
                  <a:lnTo>
                    <a:pt x="55" y="38"/>
                  </a:lnTo>
                  <a:lnTo>
                    <a:pt x="66" y="26"/>
                  </a:lnTo>
                  <a:lnTo>
                    <a:pt x="77" y="13"/>
                  </a:lnTo>
                  <a:lnTo>
                    <a:pt x="89" y="1"/>
                  </a:lnTo>
                  <a:lnTo>
                    <a:pt x="113" y="0"/>
                  </a:lnTo>
                  <a:lnTo>
                    <a:pt x="134" y="1"/>
                  </a:lnTo>
                  <a:lnTo>
                    <a:pt x="156" y="4"/>
                  </a:lnTo>
                  <a:lnTo>
                    <a:pt x="177" y="10"/>
                  </a:lnTo>
                  <a:lnTo>
                    <a:pt x="197" y="17"/>
                  </a:lnTo>
                  <a:lnTo>
                    <a:pt x="217" y="26"/>
                  </a:lnTo>
                  <a:lnTo>
                    <a:pt x="236" y="37"/>
                  </a:lnTo>
                  <a:lnTo>
                    <a:pt x="254" y="49"/>
                  </a:lnTo>
                  <a:lnTo>
                    <a:pt x="271" y="63"/>
                  </a:lnTo>
                  <a:lnTo>
                    <a:pt x="288" y="78"/>
                  </a:lnTo>
                  <a:lnTo>
                    <a:pt x="303" y="95"/>
                  </a:lnTo>
                  <a:lnTo>
                    <a:pt x="317" y="112"/>
                  </a:lnTo>
                  <a:lnTo>
                    <a:pt x="330" y="131"/>
                  </a:lnTo>
                  <a:lnTo>
                    <a:pt x="341" y="151"/>
                  </a:lnTo>
                  <a:lnTo>
                    <a:pt x="351" y="172"/>
                  </a:lnTo>
                  <a:lnTo>
                    <a:pt x="359"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222">
              <a:extLst>
                <a:ext uri="{FF2B5EF4-FFF2-40B4-BE49-F238E27FC236}">
                  <a16:creationId xmlns:a16="http://schemas.microsoft.com/office/drawing/2014/main" id="{5433B7B0-55EC-421B-B9B0-96151CDDD91C}"/>
                </a:ext>
              </a:extLst>
            </p:cNvPr>
            <p:cNvSpPr>
              <a:spLocks/>
            </p:cNvSpPr>
            <p:nvPr/>
          </p:nvSpPr>
          <p:spPr bwMode="auto">
            <a:xfrm>
              <a:off x="4997" y="3395"/>
              <a:ext cx="10" cy="5"/>
            </a:xfrm>
            <a:custGeom>
              <a:avLst/>
              <a:gdLst>
                <a:gd name="T0" fmla="*/ 0 w 71"/>
                <a:gd name="T1" fmla="*/ 0 h 55"/>
                <a:gd name="T2" fmla="*/ 0 w 71"/>
                <a:gd name="T3" fmla="*/ 0 h 55"/>
                <a:gd name="T4" fmla="*/ 0 w 71"/>
                <a:gd name="T5" fmla="*/ 0 h 55"/>
                <a:gd name="T6" fmla="*/ 0 w 71"/>
                <a:gd name="T7" fmla="*/ 0 h 55"/>
                <a:gd name="T8" fmla="*/ 0 w 71"/>
                <a:gd name="T9" fmla="*/ 0 h 55"/>
                <a:gd name="T10" fmla="*/ 0 w 71"/>
                <a:gd name="T11" fmla="*/ 0 h 55"/>
                <a:gd name="T12" fmla="*/ 0 w 71"/>
                <a:gd name="T13" fmla="*/ 0 h 55"/>
                <a:gd name="T14" fmla="*/ 0 w 71"/>
                <a:gd name="T15" fmla="*/ 0 h 55"/>
                <a:gd name="T16" fmla="*/ 0 w 71"/>
                <a:gd name="T17" fmla="*/ 0 h 55"/>
                <a:gd name="T18" fmla="*/ 0 w 71"/>
                <a:gd name="T19" fmla="*/ 0 h 55"/>
                <a:gd name="T20" fmla="*/ 0 w 71"/>
                <a:gd name="T21" fmla="*/ 0 h 55"/>
                <a:gd name="T22" fmla="*/ 0 w 71"/>
                <a:gd name="T23" fmla="*/ 0 h 55"/>
                <a:gd name="T24" fmla="*/ 0 w 71"/>
                <a:gd name="T25" fmla="*/ 0 h 55"/>
                <a:gd name="T26" fmla="*/ 0 w 71"/>
                <a:gd name="T27" fmla="*/ 0 h 55"/>
                <a:gd name="T28" fmla="*/ 0 w 71"/>
                <a:gd name="T29" fmla="*/ 0 h 55"/>
                <a:gd name="T30" fmla="*/ 0 w 71"/>
                <a:gd name="T31" fmla="*/ 0 h 55"/>
                <a:gd name="T32" fmla="*/ 0 w 71"/>
                <a:gd name="T33" fmla="*/ 0 h 55"/>
                <a:gd name="T34" fmla="*/ 0 w 71"/>
                <a:gd name="T35" fmla="*/ 0 h 55"/>
                <a:gd name="T36" fmla="*/ 0 w 71"/>
                <a:gd name="T37" fmla="*/ 0 h 55"/>
                <a:gd name="T38" fmla="*/ 0 w 71"/>
                <a:gd name="T39" fmla="*/ 0 h 55"/>
                <a:gd name="T40" fmla="*/ 0 w 71"/>
                <a:gd name="T41" fmla="*/ 0 h 55"/>
                <a:gd name="T42" fmla="*/ 0 w 71"/>
                <a:gd name="T43" fmla="*/ 0 h 55"/>
                <a:gd name="T44" fmla="*/ 0 w 71"/>
                <a:gd name="T45" fmla="*/ 0 h 55"/>
                <a:gd name="T46" fmla="*/ 0 w 71"/>
                <a:gd name="T47" fmla="*/ 0 h 55"/>
                <a:gd name="T48" fmla="*/ 0 w 71"/>
                <a:gd name="T49" fmla="*/ 0 h 5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1" h="55">
                  <a:moveTo>
                    <a:pt x="69" y="24"/>
                  </a:moveTo>
                  <a:lnTo>
                    <a:pt x="71" y="30"/>
                  </a:lnTo>
                  <a:lnTo>
                    <a:pt x="71" y="36"/>
                  </a:lnTo>
                  <a:lnTo>
                    <a:pt x="70" y="40"/>
                  </a:lnTo>
                  <a:lnTo>
                    <a:pt x="67" y="43"/>
                  </a:lnTo>
                  <a:lnTo>
                    <a:pt x="62" y="46"/>
                  </a:lnTo>
                  <a:lnTo>
                    <a:pt x="58" y="48"/>
                  </a:lnTo>
                  <a:lnTo>
                    <a:pt x="53" y="52"/>
                  </a:lnTo>
                  <a:lnTo>
                    <a:pt x="49" y="55"/>
                  </a:lnTo>
                  <a:lnTo>
                    <a:pt x="0" y="55"/>
                  </a:lnTo>
                  <a:lnTo>
                    <a:pt x="0" y="2"/>
                  </a:lnTo>
                  <a:lnTo>
                    <a:pt x="4" y="3"/>
                  </a:lnTo>
                  <a:lnTo>
                    <a:pt x="8" y="4"/>
                  </a:lnTo>
                  <a:lnTo>
                    <a:pt x="13" y="4"/>
                  </a:lnTo>
                  <a:lnTo>
                    <a:pt x="17" y="4"/>
                  </a:lnTo>
                  <a:lnTo>
                    <a:pt x="28" y="2"/>
                  </a:lnTo>
                  <a:lnTo>
                    <a:pt x="38" y="1"/>
                  </a:lnTo>
                  <a:lnTo>
                    <a:pt x="43" y="0"/>
                  </a:lnTo>
                  <a:lnTo>
                    <a:pt x="48" y="1"/>
                  </a:lnTo>
                  <a:lnTo>
                    <a:pt x="52" y="2"/>
                  </a:lnTo>
                  <a:lnTo>
                    <a:pt x="57" y="3"/>
                  </a:lnTo>
                  <a:lnTo>
                    <a:pt x="61" y="6"/>
                  </a:lnTo>
                  <a:lnTo>
                    <a:pt x="64" y="11"/>
                  </a:lnTo>
                  <a:lnTo>
                    <a:pt x="67" y="16"/>
                  </a:lnTo>
                  <a:lnTo>
                    <a:pt x="69"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223">
              <a:extLst>
                <a:ext uri="{FF2B5EF4-FFF2-40B4-BE49-F238E27FC236}">
                  <a16:creationId xmlns:a16="http://schemas.microsoft.com/office/drawing/2014/main" id="{48E3F198-E665-4CD1-AD75-101E1F352BA2}"/>
                </a:ext>
              </a:extLst>
            </p:cNvPr>
            <p:cNvSpPr>
              <a:spLocks/>
            </p:cNvSpPr>
            <p:nvPr/>
          </p:nvSpPr>
          <p:spPr bwMode="auto">
            <a:xfrm>
              <a:off x="3784" y="3397"/>
              <a:ext cx="175" cy="137"/>
            </a:xfrm>
            <a:custGeom>
              <a:avLst/>
              <a:gdLst>
                <a:gd name="T0" fmla="*/ 0 w 1223"/>
                <a:gd name="T1" fmla="*/ 0 h 1509"/>
                <a:gd name="T2" fmla="*/ 0 w 1223"/>
                <a:gd name="T3" fmla="*/ 0 h 1509"/>
                <a:gd name="T4" fmla="*/ 0 w 1223"/>
                <a:gd name="T5" fmla="*/ 0 h 1509"/>
                <a:gd name="T6" fmla="*/ 0 w 1223"/>
                <a:gd name="T7" fmla="*/ 0 h 1509"/>
                <a:gd name="T8" fmla="*/ 0 w 1223"/>
                <a:gd name="T9" fmla="*/ 0 h 1509"/>
                <a:gd name="T10" fmla="*/ 0 w 1223"/>
                <a:gd name="T11" fmla="*/ 0 h 1509"/>
                <a:gd name="T12" fmla="*/ 0 w 1223"/>
                <a:gd name="T13" fmla="*/ 0 h 1509"/>
                <a:gd name="T14" fmla="*/ 0 w 1223"/>
                <a:gd name="T15" fmla="*/ 0 h 1509"/>
                <a:gd name="T16" fmla="*/ 0 w 1223"/>
                <a:gd name="T17" fmla="*/ 0 h 1509"/>
                <a:gd name="T18" fmla="*/ 0 w 1223"/>
                <a:gd name="T19" fmla="*/ 0 h 1509"/>
                <a:gd name="T20" fmla="*/ 0 w 1223"/>
                <a:gd name="T21" fmla="*/ 0 h 1509"/>
                <a:gd name="T22" fmla="*/ 0 w 1223"/>
                <a:gd name="T23" fmla="*/ 0 h 1509"/>
                <a:gd name="T24" fmla="*/ 0 w 1223"/>
                <a:gd name="T25" fmla="*/ 0 h 1509"/>
                <a:gd name="T26" fmla="*/ 0 w 1223"/>
                <a:gd name="T27" fmla="*/ 0 h 1509"/>
                <a:gd name="T28" fmla="*/ 0 w 1223"/>
                <a:gd name="T29" fmla="*/ 0 h 1509"/>
                <a:gd name="T30" fmla="*/ 0 w 1223"/>
                <a:gd name="T31" fmla="*/ 0 h 1509"/>
                <a:gd name="T32" fmla="*/ 0 w 1223"/>
                <a:gd name="T33" fmla="*/ 0 h 1509"/>
                <a:gd name="T34" fmla="*/ 0 w 1223"/>
                <a:gd name="T35" fmla="*/ 0 h 1509"/>
                <a:gd name="T36" fmla="*/ 0 w 1223"/>
                <a:gd name="T37" fmla="*/ 0 h 1509"/>
                <a:gd name="T38" fmla="*/ 0 w 1223"/>
                <a:gd name="T39" fmla="*/ 0 h 1509"/>
                <a:gd name="T40" fmla="*/ 0 w 1223"/>
                <a:gd name="T41" fmla="*/ 0 h 1509"/>
                <a:gd name="T42" fmla="*/ 0 w 1223"/>
                <a:gd name="T43" fmla="*/ 0 h 1509"/>
                <a:gd name="T44" fmla="*/ 0 w 1223"/>
                <a:gd name="T45" fmla="*/ 0 h 1509"/>
                <a:gd name="T46" fmla="*/ 0 w 1223"/>
                <a:gd name="T47" fmla="*/ 0 h 1509"/>
                <a:gd name="T48" fmla="*/ 0 w 1223"/>
                <a:gd name="T49" fmla="*/ 0 h 1509"/>
                <a:gd name="T50" fmla="*/ 0 w 1223"/>
                <a:gd name="T51" fmla="*/ 0 h 1509"/>
                <a:gd name="T52" fmla="*/ 0 w 1223"/>
                <a:gd name="T53" fmla="*/ 0 h 1509"/>
                <a:gd name="T54" fmla="*/ 0 w 1223"/>
                <a:gd name="T55" fmla="*/ 0 h 1509"/>
                <a:gd name="T56" fmla="*/ 0 w 1223"/>
                <a:gd name="T57" fmla="*/ 0 h 1509"/>
                <a:gd name="T58" fmla="*/ 0 w 1223"/>
                <a:gd name="T59" fmla="*/ 0 h 1509"/>
                <a:gd name="T60" fmla="*/ 0 w 1223"/>
                <a:gd name="T61" fmla="*/ 0 h 1509"/>
                <a:gd name="T62" fmla="*/ 0 w 1223"/>
                <a:gd name="T63" fmla="*/ 0 h 1509"/>
                <a:gd name="T64" fmla="*/ 0 w 1223"/>
                <a:gd name="T65" fmla="*/ 0 h 1509"/>
                <a:gd name="T66" fmla="*/ 0 w 1223"/>
                <a:gd name="T67" fmla="*/ 0 h 1509"/>
                <a:gd name="T68" fmla="*/ 0 w 1223"/>
                <a:gd name="T69" fmla="*/ 0 h 1509"/>
                <a:gd name="T70" fmla="*/ 0 w 1223"/>
                <a:gd name="T71" fmla="*/ 0 h 1509"/>
                <a:gd name="T72" fmla="*/ 0 w 1223"/>
                <a:gd name="T73" fmla="*/ 0 h 1509"/>
                <a:gd name="T74" fmla="*/ 0 w 1223"/>
                <a:gd name="T75" fmla="*/ 0 h 1509"/>
                <a:gd name="T76" fmla="*/ 0 w 1223"/>
                <a:gd name="T77" fmla="*/ 0 h 1509"/>
                <a:gd name="T78" fmla="*/ 0 w 1223"/>
                <a:gd name="T79" fmla="*/ 0 h 1509"/>
                <a:gd name="T80" fmla="*/ 0 w 1223"/>
                <a:gd name="T81" fmla="*/ 0 h 1509"/>
                <a:gd name="T82" fmla="*/ 0 w 1223"/>
                <a:gd name="T83" fmla="*/ 0 h 1509"/>
                <a:gd name="T84" fmla="*/ 0 w 1223"/>
                <a:gd name="T85" fmla="*/ 0 h 1509"/>
                <a:gd name="T86" fmla="*/ 0 w 1223"/>
                <a:gd name="T87" fmla="*/ 0 h 1509"/>
                <a:gd name="T88" fmla="*/ 0 w 1223"/>
                <a:gd name="T89" fmla="*/ 0 h 1509"/>
                <a:gd name="T90" fmla="*/ 0 w 1223"/>
                <a:gd name="T91" fmla="*/ 0 h 1509"/>
                <a:gd name="T92" fmla="*/ 0 w 1223"/>
                <a:gd name="T93" fmla="*/ 0 h 1509"/>
                <a:gd name="T94" fmla="*/ 0 w 1223"/>
                <a:gd name="T95" fmla="*/ 0 h 1509"/>
                <a:gd name="T96" fmla="*/ 0 w 1223"/>
                <a:gd name="T97" fmla="*/ 0 h 1509"/>
                <a:gd name="T98" fmla="*/ 0 w 1223"/>
                <a:gd name="T99" fmla="*/ 0 h 15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23" h="1509">
                  <a:moveTo>
                    <a:pt x="366" y="53"/>
                  </a:moveTo>
                  <a:lnTo>
                    <a:pt x="369" y="68"/>
                  </a:lnTo>
                  <a:lnTo>
                    <a:pt x="372" y="83"/>
                  </a:lnTo>
                  <a:lnTo>
                    <a:pt x="373" y="100"/>
                  </a:lnTo>
                  <a:lnTo>
                    <a:pt x="374" y="117"/>
                  </a:lnTo>
                  <a:lnTo>
                    <a:pt x="374" y="154"/>
                  </a:lnTo>
                  <a:lnTo>
                    <a:pt x="372" y="193"/>
                  </a:lnTo>
                  <a:lnTo>
                    <a:pt x="369" y="233"/>
                  </a:lnTo>
                  <a:lnTo>
                    <a:pt x="367" y="273"/>
                  </a:lnTo>
                  <a:lnTo>
                    <a:pt x="366" y="314"/>
                  </a:lnTo>
                  <a:lnTo>
                    <a:pt x="366" y="353"/>
                  </a:lnTo>
                  <a:lnTo>
                    <a:pt x="367" y="371"/>
                  </a:lnTo>
                  <a:lnTo>
                    <a:pt x="370" y="390"/>
                  </a:lnTo>
                  <a:lnTo>
                    <a:pt x="373" y="407"/>
                  </a:lnTo>
                  <a:lnTo>
                    <a:pt x="377" y="424"/>
                  </a:lnTo>
                  <a:lnTo>
                    <a:pt x="382" y="439"/>
                  </a:lnTo>
                  <a:lnTo>
                    <a:pt x="388" y="455"/>
                  </a:lnTo>
                  <a:lnTo>
                    <a:pt x="396" y="468"/>
                  </a:lnTo>
                  <a:lnTo>
                    <a:pt x="405" y="481"/>
                  </a:lnTo>
                  <a:lnTo>
                    <a:pt x="417" y="491"/>
                  </a:lnTo>
                  <a:lnTo>
                    <a:pt x="429" y="501"/>
                  </a:lnTo>
                  <a:lnTo>
                    <a:pt x="444" y="510"/>
                  </a:lnTo>
                  <a:lnTo>
                    <a:pt x="460" y="516"/>
                  </a:lnTo>
                  <a:lnTo>
                    <a:pt x="478" y="521"/>
                  </a:lnTo>
                  <a:lnTo>
                    <a:pt x="498" y="524"/>
                  </a:lnTo>
                  <a:lnTo>
                    <a:pt x="521" y="525"/>
                  </a:lnTo>
                  <a:lnTo>
                    <a:pt x="546" y="524"/>
                  </a:lnTo>
                  <a:lnTo>
                    <a:pt x="563" y="532"/>
                  </a:lnTo>
                  <a:lnTo>
                    <a:pt x="580" y="539"/>
                  </a:lnTo>
                  <a:lnTo>
                    <a:pt x="597" y="544"/>
                  </a:lnTo>
                  <a:lnTo>
                    <a:pt x="611" y="546"/>
                  </a:lnTo>
                  <a:lnTo>
                    <a:pt x="625" y="546"/>
                  </a:lnTo>
                  <a:lnTo>
                    <a:pt x="637" y="545"/>
                  </a:lnTo>
                  <a:lnTo>
                    <a:pt x="649" y="542"/>
                  </a:lnTo>
                  <a:lnTo>
                    <a:pt x="660" y="538"/>
                  </a:lnTo>
                  <a:lnTo>
                    <a:pt x="670" y="531"/>
                  </a:lnTo>
                  <a:lnTo>
                    <a:pt x="679" y="524"/>
                  </a:lnTo>
                  <a:lnTo>
                    <a:pt x="688" y="515"/>
                  </a:lnTo>
                  <a:lnTo>
                    <a:pt x="696" y="505"/>
                  </a:lnTo>
                  <a:lnTo>
                    <a:pt x="704" y="495"/>
                  </a:lnTo>
                  <a:lnTo>
                    <a:pt x="711" y="483"/>
                  </a:lnTo>
                  <a:lnTo>
                    <a:pt x="718" y="471"/>
                  </a:lnTo>
                  <a:lnTo>
                    <a:pt x="725" y="457"/>
                  </a:lnTo>
                  <a:lnTo>
                    <a:pt x="750" y="400"/>
                  </a:lnTo>
                  <a:lnTo>
                    <a:pt x="776" y="340"/>
                  </a:lnTo>
                  <a:lnTo>
                    <a:pt x="783" y="326"/>
                  </a:lnTo>
                  <a:lnTo>
                    <a:pt x="790" y="312"/>
                  </a:lnTo>
                  <a:lnTo>
                    <a:pt x="798" y="299"/>
                  </a:lnTo>
                  <a:lnTo>
                    <a:pt x="806" y="286"/>
                  </a:lnTo>
                  <a:lnTo>
                    <a:pt x="815" y="275"/>
                  </a:lnTo>
                  <a:lnTo>
                    <a:pt x="824" y="264"/>
                  </a:lnTo>
                  <a:lnTo>
                    <a:pt x="834" y="255"/>
                  </a:lnTo>
                  <a:lnTo>
                    <a:pt x="845" y="246"/>
                  </a:lnTo>
                  <a:lnTo>
                    <a:pt x="870" y="250"/>
                  </a:lnTo>
                  <a:lnTo>
                    <a:pt x="896" y="257"/>
                  </a:lnTo>
                  <a:lnTo>
                    <a:pt x="921" y="264"/>
                  </a:lnTo>
                  <a:lnTo>
                    <a:pt x="946" y="272"/>
                  </a:lnTo>
                  <a:lnTo>
                    <a:pt x="970" y="282"/>
                  </a:lnTo>
                  <a:lnTo>
                    <a:pt x="994" y="293"/>
                  </a:lnTo>
                  <a:lnTo>
                    <a:pt x="1018" y="304"/>
                  </a:lnTo>
                  <a:lnTo>
                    <a:pt x="1041" y="316"/>
                  </a:lnTo>
                  <a:lnTo>
                    <a:pt x="1087" y="342"/>
                  </a:lnTo>
                  <a:lnTo>
                    <a:pt x="1134" y="370"/>
                  </a:lnTo>
                  <a:lnTo>
                    <a:pt x="1179" y="400"/>
                  </a:lnTo>
                  <a:lnTo>
                    <a:pt x="1223" y="428"/>
                  </a:lnTo>
                  <a:lnTo>
                    <a:pt x="1178" y="497"/>
                  </a:lnTo>
                  <a:lnTo>
                    <a:pt x="1130" y="567"/>
                  </a:lnTo>
                  <a:lnTo>
                    <a:pt x="1081" y="638"/>
                  </a:lnTo>
                  <a:lnTo>
                    <a:pt x="1031" y="710"/>
                  </a:lnTo>
                  <a:lnTo>
                    <a:pt x="979" y="781"/>
                  </a:lnTo>
                  <a:lnTo>
                    <a:pt x="925" y="853"/>
                  </a:lnTo>
                  <a:lnTo>
                    <a:pt x="872" y="925"/>
                  </a:lnTo>
                  <a:lnTo>
                    <a:pt x="817" y="996"/>
                  </a:lnTo>
                  <a:lnTo>
                    <a:pt x="762" y="1066"/>
                  </a:lnTo>
                  <a:lnTo>
                    <a:pt x="706" y="1135"/>
                  </a:lnTo>
                  <a:lnTo>
                    <a:pt x="650" y="1204"/>
                  </a:lnTo>
                  <a:lnTo>
                    <a:pt x="593" y="1270"/>
                  </a:lnTo>
                  <a:lnTo>
                    <a:pt x="536" y="1333"/>
                  </a:lnTo>
                  <a:lnTo>
                    <a:pt x="479" y="1395"/>
                  </a:lnTo>
                  <a:lnTo>
                    <a:pt x="423" y="1453"/>
                  </a:lnTo>
                  <a:lnTo>
                    <a:pt x="366" y="1509"/>
                  </a:lnTo>
                  <a:lnTo>
                    <a:pt x="375" y="1501"/>
                  </a:lnTo>
                  <a:lnTo>
                    <a:pt x="383" y="1492"/>
                  </a:lnTo>
                  <a:lnTo>
                    <a:pt x="390" y="1483"/>
                  </a:lnTo>
                  <a:lnTo>
                    <a:pt x="396" y="1475"/>
                  </a:lnTo>
                  <a:lnTo>
                    <a:pt x="402" y="1465"/>
                  </a:lnTo>
                  <a:lnTo>
                    <a:pt x="407" y="1455"/>
                  </a:lnTo>
                  <a:lnTo>
                    <a:pt x="411" y="1446"/>
                  </a:lnTo>
                  <a:lnTo>
                    <a:pt x="414" y="1436"/>
                  </a:lnTo>
                  <a:lnTo>
                    <a:pt x="417" y="1426"/>
                  </a:lnTo>
                  <a:lnTo>
                    <a:pt x="418" y="1415"/>
                  </a:lnTo>
                  <a:lnTo>
                    <a:pt x="420" y="1406"/>
                  </a:lnTo>
                  <a:lnTo>
                    <a:pt x="420" y="1395"/>
                  </a:lnTo>
                  <a:lnTo>
                    <a:pt x="420" y="1384"/>
                  </a:lnTo>
                  <a:lnTo>
                    <a:pt x="419" y="1373"/>
                  </a:lnTo>
                  <a:lnTo>
                    <a:pt x="418" y="1362"/>
                  </a:lnTo>
                  <a:lnTo>
                    <a:pt x="417" y="1351"/>
                  </a:lnTo>
                  <a:lnTo>
                    <a:pt x="412" y="1329"/>
                  </a:lnTo>
                  <a:lnTo>
                    <a:pt x="405" y="1306"/>
                  </a:lnTo>
                  <a:lnTo>
                    <a:pt x="397" y="1285"/>
                  </a:lnTo>
                  <a:lnTo>
                    <a:pt x="388" y="1262"/>
                  </a:lnTo>
                  <a:lnTo>
                    <a:pt x="379" y="1240"/>
                  </a:lnTo>
                  <a:lnTo>
                    <a:pt x="368" y="1219"/>
                  </a:lnTo>
                  <a:lnTo>
                    <a:pt x="357" y="1197"/>
                  </a:lnTo>
                  <a:lnTo>
                    <a:pt x="346" y="1177"/>
                  </a:lnTo>
                  <a:lnTo>
                    <a:pt x="526" y="942"/>
                  </a:lnTo>
                  <a:lnTo>
                    <a:pt x="502" y="915"/>
                  </a:lnTo>
                  <a:lnTo>
                    <a:pt x="477" y="887"/>
                  </a:lnTo>
                  <a:lnTo>
                    <a:pt x="464" y="872"/>
                  </a:lnTo>
                  <a:lnTo>
                    <a:pt x="450" y="858"/>
                  </a:lnTo>
                  <a:lnTo>
                    <a:pt x="435" y="844"/>
                  </a:lnTo>
                  <a:lnTo>
                    <a:pt x="420" y="831"/>
                  </a:lnTo>
                  <a:lnTo>
                    <a:pt x="404" y="819"/>
                  </a:lnTo>
                  <a:lnTo>
                    <a:pt x="388" y="808"/>
                  </a:lnTo>
                  <a:lnTo>
                    <a:pt x="371" y="799"/>
                  </a:lnTo>
                  <a:lnTo>
                    <a:pt x="353" y="793"/>
                  </a:lnTo>
                  <a:lnTo>
                    <a:pt x="344" y="790"/>
                  </a:lnTo>
                  <a:lnTo>
                    <a:pt x="335" y="789"/>
                  </a:lnTo>
                  <a:lnTo>
                    <a:pt x="326" y="786"/>
                  </a:lnTo>
                  <a:lnTo>
                    <a:pt x="316" y="786"/>
                  </a:lnTo>
                  <a:lnTo>
                    <a:pt x="307" y="786"/>
                  </a:lnTo>
                  <a:lnTo>
                    <a:pt x="297" y="787"/>
                  </a:lnTo>
                  <a:lnTo>
                    <a:pt x="287" y="789"/>
                  </a:lnTo>
                  <a:lnTo>
                    <a:pt x="277" y="792"/>
                  </a:lnTo>
                  <a:lnTo>
                    <a:pt x="177" y="942"/>
                  </a:lnTo>
                  <a:lnTo>
                    <a:pt x="145" y="920"/>
                  </a:lnTo>
                  <a:lnTo>
                    <a:pt x="118" y="899"/>
                  </a:lnTo>
                  <a:lnTo>
                    <a:pt x="93" y="876"/>
                  </a:lnTo>
                  <a:lnTo>
                    <a:pt x="72" y="852"/>
                  </a:lnTo>
                  <a:lnTo>
                    <a:pt x="53" y="829"/>
                  </a:lnTo>
                  <a:lnTo>
                    <a:pt x="38" y="803"/>
                  </a:lnTo>
                  <a:lnTo>
                    <a:pt x="26" y="777"/>
                  </a:lnTo>
                  <a:lnTo>
                    <a:pt x="17" y="750"/>
                  </a:lnTo>
                  <a:lnTo>
                    <a:pt x="9" y="722"/>
                  </a:lnTo>
                  <a:lnTo>
                    <a:pt x="4" y="692"/>
                  </a:lnTo>
                  <a:lnTo>
                    <a:pt x="1" y="663"/>
                  </a:lnTo>
                  <a:lnTo>
                    <a:pt x="0" y="634"/>
                  </a:lnTo>
                  <a:lnTo>
                    <a:pt x="0" y="604"/>
                  </a:lnTo>
                  <a:lnTo>
                    <a:pt x="2" y="574"/>
                  </a:lnTo>
                  <a:lnTo>
                    <a:pt x="5" y="542"/>
                  </a:lnTo>
                  <a:lnTo>
                    <a:pt x="9" y="511"/>
                  </a:lnTo>
                  <a:lnTo>
                    <a:pt x="31" y="382"/>
                  </a:lnTo>
                  <a:lnTo>
                    <a:pt x="56" y="251"/>
                  </a:lnTo>
                  <a:lnTo>
                    <a:pt x="60" y="219"/>
                  </a:lnTo>
                  <a:lnTo>
                    <a:pt x="64" y="188"/>
                  </a:lnTo>
                  <a:lnTo>
                    <a:pt x="67" y="155"/>
                  </a:lnTo>
                  <a:lnTo>
                    <a:pt x="68" y="123"/>
                  </a:lnTo>
                  <a:lnTo>
                    <a:pt x="68" y="91"/>
                  </a:lnTo>
                  <a:lnTo>
                    <a:pt x="67" y="60"/>
                  </a:lnTo>
                  <a:lnTo>
                    <a:pt x="63" y="30"/>
                  </a:lnTo>
                  <a:lnTo>
                    <a:pt x="58" y="0"/>
                  </a:lnTo>
                  <a:lnTo>
                    <a:pt x="366" y="53"/>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224">
              <a:extLst>
                <a:ext uri="{FF2B5EF4-FFF2-40B4-BE49-F238E27FC236}">
                  <a16:creationId xmlns:a16="http://schemas.microsoft.com/office/drawing/2014/main" id="{D2E4BB29-F36A-4E37-BAE0-6C6D4D826534}"/>
                </a:ext>
              </a:extLst>
            </p:cNvPr>
            <p:cNvSpPr>
              <a:spLocks/>
            </p:cNvSpPr>
            <p:nvPr/>
          </p:nvSpPr>
          <p:spPr bwMode="auto">
            <a:xfrm>
              <a:off x="4797" y="3402"/>
              <a:ext cx="215" cy="108"/>
            </a:xfrm>
            <a:custGeom>
              <a:avLst/>
              <a:gdLst>
                <a:gd name="T0" fmla="*/ 0 w 1503"/>
                <a:gd name="T1" fmla="*/ 0 h 1196"/>
                <a:gd name="T2" fmla="*/ 0 w 1503"/>
                <a:gd name="T3" fmla="*/ 0 h 1196"/>
                <a:gd name="T4" fmla="*/ 0 w 1503"/>
                <a:gd name="T5" fmla="*/ 0 h 1196"/>
                <a:gd name="T6" fmla="*/ 0 w 1503"/>
                <a:gd name="T7" fmla="*/ 0 h 1196"/>
                <a:gd name="T8" fmla="*/ 0 w 1503"/>
                <a:gd name="T9" fmla="*/ 0 h 1196"/>
                <a:gd name="T10" fmla="*/ 0 w 1503"/>
                <a:gd name="T11" fmla="*/ 0 h 1196"/>
                <a:gd name="T12" fmla="*/ 0 w 1503"/>
                <a:gd name="T13" fmla="*/ 0 h 1196"/>
                <a:gd name="T14" fmla="*/ 0 w 1503"/>
                <a:gd name="T15" fmla="*/ 0 h 1196"/>
                <a:gd name="T16" fmla="*/ 0 w 1503"/>
                <a:gd name="T17" fmla="*/ 0 h 1196"/>
                <a:gd name="T18" fmla="*/ 0 w 1503"/>
                <a:gd name="T19" fmla="*/ 0 h 1196"/>
                <a:gd name="T20" fmla="*/ 0 w 1503"/>
                <a:gd name="T21" fmla="*/ 0 h 1196"/>
                <a:gd name="T22" fmla="*/ 0 w 1503"/>
                <a:gd name="T23" fmla="*/ 0 h 1196"/>
                <a:gd name="T24" fmla="*/ 0 w 1503"/>
                <a:gd name="T25" fmla="*/ 0 h 1196"/>
                <a:gd name="T26" fmla="*/ 0 w 1503"/>
                <a:gd name="T27" fmla="*/ 0 h 1196"/>
                <a:gd name="T28" fmla="*/ 0 w 1503"/>
                <a:gd name="T29" fmla="*/ 0 h 1196"/>
                <a:gd name="T30" fmla="*/ 0 w 1503"/>
                <a:gd name="T31" fmla="*/ 0 h 1196"/>
                <a:gd name="T32" fmla="*/ 0 w 1503"/>
                <a:gd name="T33" fmla="*/ 0 h 1196"/>
                <a:gd name="T34" fmla="*/ 0 w 1503"/>
                <a:gd name="T35" fmla="*/ 0 h 1196"/>
                <a:gd name="T36" fmla="*/ 0 w 1503"/>
                <a:gd name="T37" fmla="*/ 0 h 1196"/>
                <a:gd name="T38" fmla="*/ 0 w 1503"/>
                <a:gd name="T39" fmla="*/ 0 h 1196"/>
                <a:gd name="T40" fmla="*/ 0 w 1503"/>
                <a:gd name="T41" fmla="*/ 0 h 1196"/>
                <a:gd name="T42" fmla="*/ 0 w 1503"/>
                <a:gd name="T43" fmla="*/ 0 h 1196"/>
                <a:gd name="T44" fmla="*/ 0 w 1503"/>
                <a:gd name="T45" fmla="*/ 0 h 1196"/>
                <a:gd name="T46" fmla="*/ 0 w 1503"/>
                <a:gd name="T47" fmla="*/ 0 h 1196"/>
                <a:gd name="T48" fmla="*/ 0 w 1503"/>
                <a:gd name="T49" fmla="*/ 0 h 1196"/>
                <a:gd name="T50" fmla="*/ 0 w 1503"/>
                <a:gd name="T51" fmla="*/ 0 h 1196"/>
                <a:gd name="T52" fmla="*/ 0 w 1503"/>
                <a:gd name="T53" fmla="*/ 0 h 1196"/>
                <a:gd name="T54" fmla="*/ 0 w 1503"/>
                <a:gd name="T55" fmla="*/ 0 h 1196"/>
                <a:gd name="T56" fmla="*/ 0 w 1503"/>
                <a:gd name="T57" fmla="*/ 0 h 1196"/>
                <a:gd name="T58" fmla="*/ 0 w 1503"/>
                <a:gd name="T59" fmla="*/ 0 h 1196"/>
                <a:gd name="T60" fmla="*/ 0 w 1503"/>
                <a:gd name="T61" fmla="*/ 0 h 1196"/>
                <a:gd name="T62" fmla="*/ 0 w 1503"/>
                <a:gd name="T63" fmla="*/ 0 h 1196"/>
                <a:gd name="T64" fmla="*/ 0 w 1503"/>
                <a:gd name="T65" fmla="*/ 0 h 1196"/>
                <a:gd name="T66" fmla="*/ 0 w 1503"/>
                <a:gd name="T67" fmla="*/ 0 h 1196"/>
                <a:gd name="T68" fmla="*/ 0 w 1503"/>
                <a:gd name="T69" fmla="*/ 0 h 1196"/>
                <a:gd name="T70" fmla="*/ 0 w 1503"/>
                <a:gd name="T71" fmla="*/ 0 h 1196"/>
                <a:gd name="T72" fmla="*/ 0 w 1503"/>
                <a:gd name="T73" fmla="*/ 0 h 1196"/>
                <a:gd name="T74" fmla="*/ 0 w 1503"/>
                <a:gd name="T75" fmla="*/ 0 h 1196"/>
                <a:gd name="T76" fmla="*/ 0 w 1503"/>
                <a:gd name="T77" fmla="*/ 0 h 1196"/>
                <a:gd name="T78" fmla="*/ 0 w 1503"/>
                <a:gd name="T79" fmla="*/ 0 h 1196"/>
                <a:gd name="T80" fmla="*/ 0 w 1503"/>
                <a:gd name="T81" fmla="*/ 0 h 1196"/>
                <a:gd name="T82" fmla="*/ 0 w 1503"/>
                <a:gd name="T83" fmla="*/ 0 h 1196"/>
                <a:gd name="T84" fmla="*/ 0 w 1503"/>
                <a:gd name="T85" fmla="*/ 0 h 1196"/>
                <a:gd name="T86" fmla="*/ 0 w 1503"/>
                <a:gd name="T87" fmla="*/ 0 h 1196"/>
                <a:gd name="T88" fmla="*/ 0 w 1503"/>
                <a:gd name="T89" fmla="*/ 0 h 1196"/>
                <a:gd name="T90" fmla="*/ 0 w 1503"/>
                <a:gd name="T91" fmla="*/ 0 h 1196"/>
                <a:gd name="T92" fmla="*/ 0 w 1503"/>
                <a:gd name="T93" fmla="*/ 0 h 1196"/>
                <a:gd name="T94" fmla="*/ 0 w 1503"/>
                <a:gd name="T95" fmla="*/ 0 h 1196"/>
                <a:gd name="T96" fmla="*/ 0 w 1503"/>
                <a:gd name="T97" fmla="*/ 0 h 1196"/>
                <a:gd name="T98" fmla="*/ 0 w 1503"/>
                <a:gd name="T99" fmla="*/ 0 h 11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03" h="1196">
                  <a:moveTo>
                    <a:pt x="1483" y="268"/>
                  </a:moveTo>
                  <a:lnTo>
                    <a:pt x="1476" y="284"/>
                  </a:lnTo>
                  <a:lnTo>
                    <a:pt x="1469" y="301"/>
                  </a:lnTo>
                  <a:lnTo>
                    <a:pt x="1462" y="318"/>
                  </a:lnTo>
                  <a:lnTo>
                    <a:pt x="1456" y="337"/>
                  </a:lnTo>
                  <a:lnTo>
                    <a:pt x="1451" y="355"/>
                  </a:lnTo>
                  <a:lnTo>
                    <a:pt x="1446" y="375"/>
                  </a:lnTo>
                  <a:lnTo>
                    <a:pt x="1441" y="394"/>
                  </a:lnTo>
                  <a:lnTo>
                    <a:pt x="1437" y="415"/>
                  </a:lnTo>
                  <a:lnTo>
                    <a:pt x="1433" y="434"/>
                  </a:lnTo>
                  <a:lnTo>
                    <a:pt x="1430" y="456"/>
                  </a:lnTo>
                  <a:lnTo>
                    <a:pt x="1428" y="476"/>
                  </a:lnTo>
                  <a:lnTo>
                    <a:pt x="1426" y="497"/>
                  </a:lnTo>
                  <a:lnTo>
                    <a:pt x="1424" y="518"/>
                  </a:lnTo>
                  <a:lnTo>
                    <a:pt x="1423" y="539"/>
                  </a:lnTo>
                  <a:lnTo>
                    <a:pt x="1422" y="560"/>
                  </a:lnTo>
                  <a:lnTo>
                    <a:pt x="1422" y="582"/>
                  </a:lnTo>
                  <a:lnTo>
                    <a:pt x="1423" y="604"/>
                  </a:lnTo>
                  <a:lnTo>
                    <a:pt x="1424" y="624"/>
                  </a:lnTo>
                  <a:lnTo>
                    <a:pt x="1425" y="646"/>
                  </a:lnTo>
                  <a:lnTo>
                    <a:pt x="1428" y="666"/>
                  </a:lnTo>
                  <a:lnTo>
                    <a:pt x="1430" y="687"/>
                  </a:lnTo>
                  <a:lnTo>
                    <a:pt x="1434" y="707"/>
                  </a:lnTo>
                  <a:lnTo>
                    <a:pt x="1438" y="728"/>
                  </a:lnTo>
                  <a:lnTo>
                    <a:pt x="1442" y="747"/>
                  </a:lnTo>
                  <a:lnTo>
                    <a:pt x="1448" y="767"/>
                  </a:lnTo>
                  <a:lnTo>
                    <a:pt x="1454" y="786"/>
                  </a:lnTo>
                  <a:lnTo>
                    <a:pt x="1460" y="805"/>
                  </a:lnTo>
                  <a:lnTo>
                    <a:pt x="1467" y="823"/>
                  </a:lnTo>
                  <a:lnTo>
                    <a:pt x="1475" y="840"/>
                  </a:lnTo>
                  <a:lnTo>
                    <a:pt x="1484" y="857"/>
                  </a:lnTo>
                  <a:lnTo>
                    <a:pt x="1493" y="873"/>
                  </a:lnTo>
                  <a:lnTo>
                    <a:pt x="1503" y="889"/>
                  </a:lnTo>
                  <a:lnTo>
                    <a:pt x="1443" y="953"/>
                  </a:lnTo>
                  <a:lnTo>
                    <a:pt x="1435" y="920"/>
                  </a:lnTo>
                  <a:lnTo>
                    <a:pt x="1427" y="888"/>
                  </a:lnTo>
                  <a:lnTo>
                    <a:pt x="1417" y="854"/>
                  </a:lnTo>
                  <a:lnTo>
                    <a:pt x="1407" y="821"/>
                  </a:lnTo>
                  <a:lnTo>
                    <a:pt x="1395" y="787"/>
                  </a:lnTo>
                  <a:lnTo>
                    <a:pt x="1382" y="754"/>
                  </a:lnTo>
                  <a:lnTo>
                    <a:pt x="1370" y="720"/>
                  </a:lnTo>
                  <a:lnTo>
                    <a:pt x="1357" y="687"/>
                  </a:lnTo>
                  <a:lnTo>
                    <a:pt x="1343" y="653"/>
                  </a:lnTo>
                  <a:lnTo>
                    <a:pt x="1329" y="620"/>
                  </a:lnTo>
                  <a:lnTo>
                    <a:pt x="1314" y="586"/>
                  </a:lnTo>
                  <a:lnTo>
                    <a:pt x="1299" y="554"/>
                  </a:lnTo>
                  <a:lnTo>
                    <a:pt x="1283" y="522"/>
                  </a:lnTo>
                  <a:lnTo>
                    <a:pt x="1267" y="490"/>
                  </a:lnTo>
                  <a:lnTo>
                    <a:pt x="1251" y="459"/>
                  </a:lnTo>
                  <a:lnTo>
                    <a:pt x="1234" y="428"/>
                  </a:lnTo>
                  <a:lnTo>
                    <a:pt x="1190" y="436"/>
                  </a:lnTo>
                  <a:lnTo>
                    <a:pt x="1146" y="446"/>
                  </a:lnTo>
                  <a:lnTo>
                    <a:pt x="1102" y="456"/>
                  </a:lnTo>
                  <a:lnTo>
                    <a:pt x="1058" y="468"/>
                  </a:lnTo>
                  <a:lnTo>
                    <a:pt x="1013" y="481"/>
                  </a:lnTo>
                  <a:lnTo>
                    <a:pt x="968" y="495"/>
                  </a:lnTo>
                  <a:lnTo>
                    <a:pt x="923" y="510"/>
                  </a:lnTo>
                  <a:lnTo>
                    <a:pt x="879" y="527"/>
                  </a:lnTo>
                  <a:lnTo>
                    <a:pt x="834" y="546"/>
                  </a:lnTo>
                  <a:lnTo>
                    <a:pt x="791" y="567"/>
                  </a:lnTo>
                  <a:lnTo>
                    <a:pt x="769" y="578"/>
                  </a:lnTo>
                  <a:lnTo>
                    <a:pt x="748" y="590"/>
                  </a:lnTo>
                  <a:lnTo>
                    <a:pt x="727" y="602"/>
                  </a:lnTo>
                  <a:lnTo>
                    <a:pt x="706" y="615"/>
                  </a:lnTo>
                  <a:lnTo>
                    <a:pt x="684" y="629"/>
                  </a:lnTo>
                  <a:lnTo>
                    <a:pt x="664" y="642"/>
                  </a:lnTo>
                  <a:lnTo>
                    <a:pt x="643" y="657"/>
                  </a:lnTo>
                  <a:lnTo>
                    <a:pt x="623" y="672"/>
                  </a:lnTo>
                  <a:lnTo>
                    <a:pt x="604" y="688"/>
                  </a:lnTo>
                  <a:lnTo>
                    <a:pt x="584" y="704"/>
                  </a:lnTo>
                  <a:lnTo>
                    <a:pt x="565" y="720"/>
                  </a:lnTo>
                  <a:lnTo>
                    <a:pt x="547" y="739"/>
                  </a:lnTo>
                  <a:lnTo>
                    <a:pt x="550" y="751"/>
                  </a:lnTo>
                  <a:lnTo>
                    <a:pt x="553" y="763"/>
                  </a:lnTo>
                  <a:lnTo>
                    <a:pt x="558" y="773"/>
                  </a:lnTo>
                  <a:lnTo>
                    <a:pt x="563" y="785"/>
                  </a:lnTo>
                  <a:lnTo>
                    <a:pt x="574" y="807"/>
                  </a:lnTo>
                  <a:lnTo>
                    <a:pt x="588" y="829"/>
                  </a:lnTo>
                  <a:lnTo>
                    <a:pt x="616" y="872"/>
                  </a:lnTo>
                  <a:lnTo>
                    <a:pt x="644" y="915"/>
                  </a:lnTo>
                  <a:lnTo>
                    <a:pt x="657" y="938"/>
                  </a:lnTo>
                  <a:lnTo>
                    <a:pt x="669" y="960"/>
                  </a:lnTo>
                  <a:lnTo>
                    <a:pt x="673" y="972"/>
                  </a:lnTo>
                  <a:lnTo>
                    <a:pt x="678" y="985"/>
                  </a:lnTo>
                  <a:lnTo>
                    <a:pt x="681" y="997"/>
                  </a:lnTo>
                  <a:lnTo>
                    <a:pt x="684" y="1010"/>
                  </a:lnTo>
                  <a:lnTo>
                    <a:pt x="688" y="1023"/>
                  </a:lnTo>
                  <a:lnTo>
                    <a:pt x="689" y="1036"/>
                  </a:lnTo>
                  <a:lnTo>
                    <a:pt x="689" y="1050"/>
                  </a:lnTo>
                  <a:lnTo>
                    <a:pt x="689" y="1064"/>
                  </a:lnTo>
                  <a:lnTo>
                    <a:pt x="688" y="1078"/>
                  </a:lnTo>
                  <a:lnTo>
                    <a:pt x="684" y="1093"/>
                  </a:lnTo>
                  <a:lnTo>
                    <a:pt x="680" y="1108"/>
                  </a:lnTo>
                  <a:lnTo>
                    <a:pt x="675" y="1124"/>
                  </a:lnTo>
                  <a:lnTo>
                    <a:pt x="665" y="1135"/>
                  </a:lnTo>
                  <a:lnTo>
                    <a:pt x="654" y="1147"/>
                  </a:lnTo>
                  <a:lnTo>
                    <a:pt x="642" y="1157"/>
                  </a:lnTo>
                  <a:lnTo>
                    <a:pt x="629" y="1167"/>
                  </a:lnTo>
                  <a:lnTo>
                    <a:pt x="615" y="1175"/>
                  </a:lnTo>
                  <a:lnTo>
                    <a:pt x="600" y="1182"/>
                  </a:lnTo>
                  <a:lnTo>
                    <a:pt x="585" y="1188"/>
                  </a:lnTo>
                  <a:lnTo>
                    <a:pt x="570" y="1193"/>
                  </a:lnTo>
                  <a:lnTo>
                    <a:pt x="555" y="1195"/>
                  </a:lnTo>
                  <a:lnTo>
                    <a:pt x="539" y="1196"/>
                  </a:lnTo>
                  <a:lnTo>
                    <a:pt x="524" y="1195"/>
                  </a:lnTo>
                  <a:lnTo>
                    <a:pt x="510" y="1192"/>
                  </a:lnTo>
                  <a:lnTo>
                    <a:pt x="501" y="1189"/>
                  </a:lnTo>
                  <a:lnTo>
                    <a:pt x="494" y="1186"/>
                  </a:lnTo>
                  <a:lnTo>
                    <a:pt x="487" y="1183"/>
                  </a:lnTo>
                  <a:lnTo>
                    <a:pt x="481" y="1179"/>
                  </a:lnTo>
                  <a:lnTo>
                    <a:pt x="474" y="1174"/>
                  </a:lnTo>
                  <a:lnTo>
                    <a:pt x="468" y="1169"/>
                  </a:lnTo>
                  <a:lnTo>
                    <a:pt x="462" y="1162"/>
                  </a:lnTo>
                  <a:lnTo>
                    <a:pt x="456" y="1156"/>
                  </a:lnTo>
                  <a:lnTo>
                    <a:pt x="369" y="1038"/>
                  </a:lnTo>
                  <a:lnTo>
                    <a:pt x="281" y="917"/>
                  </a:lnTo>
                  <a:lnTo>
                    <a:pt x="239" y="854"/>
                  </a:lnTo>
                  <a:lnTo>
                    <a:pt x="198" y="792"/>
                  </a:lnTo>
                  <a:lnTo>
                    <a:pt x="179" y="759"/>
                  </a:lnTo>
                  <a:lnTo>
                    <a:pt x="160" y="728"/>
                  </a:lnTo>
                  <a:lnTo>
                    <a:pt x="141" y="696"/>
                  </a:lnTo>
                  <a:lnTo>
                    <a:pt x="124" y="662"/>
                  </a:lnTo>
                  <a:lnTo>
                    <a:pt x="107" y="630"/>
                  </a:lnTo>
                  <a:lnTo>
                    <a:pt x="92" y="596"/>
                  </a:lnTo>
                  <a:lnTo>
                    <a:pt x="77" y="563"/>
                  </a:lnTo>
                  <a:lnTo>
                    <a:pt x="63" y="528"/>
                  </a:lnTo>
                  <a:lnTo>
                    <a:pt x="51" y="495"/>
                  </a:lnTo>
                  <a:lnTo>
                    <a:pt x="40" y="460"/>
                  </a:lnTo>
                  <a:lnTo>
                    <a:pt x="30" y="425"/>
                  </a:lnTo>
                  <a:lnTo>
                    <a:pt x="21" y="390"/>
                  </a:lnTo>
                  <a:lnTo>
                    <a:pt x="14" y="354"/>
                  </a:lnTo>
                  <a:lnTo>
                    <a:pt x="8" y="318"/>
                  </a:lnTo>
                  <a:lnTo>
                    <a:pt x="4" y="283"/>
                  </a:lnTo>
                  <a:lnTo>
                    <a:pt x="1" y="246"/>
                  </a:lnTo>
                  <a:lnTo>
                    <a:pt x="0" y="209"/>
                  </a:lnTo>
                  <a:lnTo>
                    <a:pt x="1" y="171"/>
                  </a:lnTo>
                  <a:lnTo>
                    <a:pt x="4" y="134"/>
                  </a:lnTo>
                  <a:lnTo>
                    <a:pt x="9" y="96"/>
                  </a:lnTo>
                  <a:lnTo>
                    <a:pt x="28" y="129"/>
                  </a:lnTo>
                  <a:lnTo>
                    <a:pt x="48" y="157"/>
                  </a:lnTo>
                  <a:lnTo>
                    <a:pt x="69" y="182"/>
                  </a:lnTo>
                  <a:lnTo>
                    <a:pt x="89" y="203"/>
                  </a:lnTo>
                  <a:lnTo>
                    <a:pt x="110" y="219"/>
                  </a:lnTo>
                  <a:lnTo>
                    <a:pt x="131" y="232"/>
                  </a:lnTo>
                  <a:lnTo>
                    <a:pt x="152" y="242"/>
                  </a:lnTo>
                  <a:lnTo>
                    <a:pt x="175" y="248"/>
                  </a:lnTo>
                  <a:lnTo>
                    <a:pt x="197" y="252"/>
                  </a:lnTo>
                  <a:lnTo>
                    <a:pt x="219" y="252"/>
                  </a:lnTo>
                  <a:lnTo>
                    <a:pt x="241" y="251"/>
                  </a:lnTo>
                  <a:lnTo>
                    <a:pt x="263" y="247"/>
                  </a:lnTo>
                  <a:lnTo>
                    <a:pt x="285" y="242"/>
                  </a:lnTo>
                  <a:lnTo>
                    <a:pt x="308" y="233"/>
                  </a:lnTo>
                  <a:lnTo>
                    <a:pt x="330" y="223"/>
                  </a:lnTo>
                  <a:lnTo>
                    <a:pt x="354" y="212"/>
                  </a:lnTo>
                  <a:lnTo>
                    <a:pt x="376" y="201"/>
                  </a:lnTo>
                  <a:lnTo>
                    <a:pt x="399" y="187"/>
                  </a:lnTo>
                  <a:lnTo>
                    <a:pt x="421" y="173"/>
                  </a:lnTo>
                  <a:lnTo>
                    <a:pt x="444" y="157"/>
                  </a:lnTo>
                  <a:lnTo>
                    <a:pt x="488" y="126"/>
                  </a:lnTo>
                  <a:lnTo>
                    <a:pt x="534" y="95"/>
                  </a:lnTo>
                  <a:lnTo>
                    <a:pt x="556" y="80"/>
                  </a:lnTo>
                  <a:lnTo>
                    <a:pt x="578" y="64"/>
                  </a:lnTo>
                  <a:lnTo>
                    <a:pt x="600" y="50"/>
                  </a:lnTo>
                  <a:lnTo>
                    <a:pt x="621" y="37"/>
                  </a:lnTo>
                  <a:lnTo>
                    <a:pt x="643" y="26"/>
                  </a:lnTo>
                  <a:lnTo>
                    <a:pt x="664" y="16"/>
                  </a:lnTo>
                  <a:lnTo>
                    <a:pt x="684" y="7"/>
                  </a:lnTo>
                  <a:lnTo>
                    <a:pt x="706" y="0"/>
                  </a:lnTo>
                  <a:lnTo>
                    <a:pt x="726" y="20"/>
                  </a:lnTo>
                  <a:lnTo>
                    <a:pt x="746" y="41"/>
                  </a:lnTo>
                  <a:lnTo>
                    <a:pt x="767" y="61"/>
                  </a:lnTo>
                  <a:lnTo>
                    <a:pt x="788" y="80"/>
                  </a:lnTo>
                  <a:lnTo>
                    <a:pt x="809" y="98"/>
                  </a:lnTo>
                  <a:lnTo>
                    <a:pt x="831" y="116"/>
                  </a:lnTo>
                  <a:lnTo>
                    <a:pt x="853" y="134"/>
                  </a:lnTo>
                  <a:lnTo>
                    <a:pt x="877" y="150"/>
                  </a:lnTo>
                  <a:lnTo>
                    <a:pt x="899" y="166"/>
                  </a:lnTo>
                  <a:lnTo>
                    <a:pt x="923" y="181"/>
                  </a:lnTo>
                  <a:lnTo>
                    <a:pt x="946" y="195"/>
                  </a:lnTo>
                  <a:lnTo>
                    <a:pt x="970" y="209"/>
                  </a:lnTo>
                  <a:lnTo>
                    <a:pt x="994" y="221"/>
                  </a:lnTo>
                  <a:lnTo>
                    <a:pt x="1018" y="233"/>
                  </a:lnTo>
                  <a:lnTo>
                    <a:pt x="1044" y="244"/>
                  </a:lnTo>
                  <a:lnTo>
                    <a:pt x="1068" y="255"/>
                  </a:lnTo>
                  <a:lnTo>
                    <a:pt x="1093" y="263"/>
                  </a:lnTo>
                  <a:lnTo>
                    <a:pt x="1118" y="271"/>
                  </a:lnTo>
                  <a:lnTo>
                    <a:pt x="1144" y="278"/>
                  </a:lnTo>
                  <a:lnTo>
                    <a:pt x="1169" y="285"/>
                  </a:lnTo>
                  <a:lnTo>
                    <a:pt x="1195" y="289"/>
                  </a:lnTo>
                  <a:lnTo>
                    <a:pt x="1222" y="294"/>
                  </a:lnTo>
                  <a:lnTo>
                    <a:pt x="1247" y="297"/>
                  </a:lnTo>
                  <a:lnTo>
                    <a:pt x="1273" y="298"/>
                  </a:lnTo>
                  <a:lnTo>
                    <a:pt x="1299" y="299"/>
                  </a:lnTo>
                  <a:lnTo>
                    <a:pt x="1325" y="298"/>
                  </a:lnTo>
                  <a:lnTo>
                    <a:pt x="1351" y="296"/>
                  </a:lnTo>
                  <a:lnTo>
                    <a:pt x="1377" y="292"/>
                  </a:lnTo>
                  <a:lnTo>
                    <a:pt x="1405" y="288"/>
                  </a:lnTo>
                  <a:lnTo>
                    <a:pt x="1431" y="283"/>
                  </a:lnTo>
                  <a:lnTo>
                    <a:pt x="1457" y="276"/>
                  </a:lnTo>
                  <a:lnTo>
                    <a:pt x="1483" y="26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225">
              <a:extLst>
                <a:ext uri="{FF2B5EF4-FFF2-40B4-BE49-F238E27FC236}">
                  <a16:creationId xmlns:a16="http://schemas.microsoft.com/office/drawing/2014/main" id="{F8DBBBB7-19C7-4041-9F7D-14BA92732B69}"/>
                </a:ext>
              </a:extLst>
            </p:cNvPr>
            <p:cNvSpPr>
              <a:spLocks/>
            </p:cNvSpPr>
            <p:nvPr/>
          </p:nvSpPr>
          <p:spPr bwMode="auto">
            <a:xfrm>
              <a:off x="4413" y="3403"/>
              <a:ext cx="11" cy="4"/>
            </a:xfrm>
            <a:custGeom>
              <a:avLst/>
              <a:gdLst>
                <a:gd name="T0" fmla="*/ 0 w 80"/>
                <a:gd name="T1" fmla="*/ 0 h 40"/>
                <a:gd name="T2" fmla="*/ 0 w 80"/>
                <a:gd name="T3" fmla="*/ 0 h 40"/>
                <a:gd name="T4" fmla="*/ 0 w 80"/>
                <a:gd name="T5" fmla="*/ 0 h 40"/>
                <a:gd name="T6" fmla="*/ 0 w 80"/>
                <a:gd name="T7" fmla="*/ 0 h 40"/>
                <a:gd name="T8" fmla="*/ 0 w 80"/>
                <a:gd name="T9" fmla="*/ 0 h 40"/>
                <a:gd name="T10" fmla="*/ 0 w 80"/>
                <a:gd name="T11" fmla="*/ 0 h 40"/>
                <a:gd name="T12" fmla="*/ 0 w 80"/>
                <a:gd name="T13" fmla="*/ 0 h 40"/>
                <a:gd name="T14" fmla="*/ 0 w 80"/>
                <a:gd name="T15" fmla="*/ 0 h 40"/>
                <a:gd name="T16" fmla="*/ 0 w 80"/>
                <a:gd name="T17" fmla="*/ 0 h 40"/>
                <a:gd name="T18" fmla="*/ 0 w 80"/>
                <a:gd name="T19" fmla="*/ 0 h 40"/>
                <a:gd name="T20" fmla="*/ 0 w 80"/>
                <a:gd name="T21" fmla="*/ 0 h 40"/>
                <a:gd name="T22" fmla="*/ 0 w 80"/>
                <a:gd name="T23" fmla="*/ 0 h 40"/>
                <a:gd name="T24" fmla="*/ 0 w 80"/>
                <a:gd name="T25" fmla="*/ 0 h 40"/>
                <a:gd name="T26" fmla="*/ 0 w 80"/>
                <a:gd name="T27" fmla="*/ 0 h 40"/>
                <a:gd name="T28" fmla="*/ 0 w 80"/>
                <a:gd name="T29" fmla="*/ 0 h 40"/>
                <a:gd name="T30" fmla="*/ 0 w 80"/>
                <a:gd name="T31" fmla="*/ 0 h 40"/>
                <a:gd name="T32" fmla="*/ 0 w 80"/>
                <a:gd name="T33" fmla="*/ 0 h 40"/>
                <a:gd name="T34" fmla="*/ 0 w 80"/>
                <a:gd name="T35" fmla="*/ 0 h 40"/>
                <a:gd name="T36" fmla="*/ 0 w 80"/>
                <a:gd name="T37" fmla="*/ 0 h 40"/>
                <a:gd name="T38" fmla="*/ 0 w 80"/>
                <a:gd name="T39" fmla="*/ 0 h 40"/>
                <a:gd name="T40" fmla="*/ 0 w 80"/>
                <a:gd name="T41" fmla="*/ 0 h 40"/>
                <a:gd name="T42" fmla="*/ 0 w 80"/>
                <a:gd name="T43" fmla="*/ 0 h 40"/>
                <a:gd name="T44" fmla="*/ 0 w 80"/>
                <a:gd name="T45" fmla="*/ 0 h 40"/>
                <a:gd name="T46" fmla="*/ 0 w 80"/>
                <a:gd name="T47" fmla="*/ 0 h 40"/>
                <a:gd name="T48" fmla="*/ 0 w 80"/>
                <a:gd name="T49" fmla="*/ 0 h 40"/>
                <a:gd name="T50" fmla="*/ 0 w 80"/>
                <a:gd name="T51" fmla="*/ 0 h 40"/>
                <a:gd name="T52" fmla="*/ 0 w 80"/>
                <a:gd name="T53" fmla="*/ 0 h 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0" h="40">
                  <a:moveTo>
                    <a:pt x="80" y="22"/>
                  </a:moveTo>
                  <a:lnTo>
                    <a:pt x="76" y="27"/>
                  </a:lnTo>
                  <a:lnTo>
                    <a:pt x="71" y="32"/>
                  </a:lnTo>
                  <a:lnTo>
                    <a:pt x="65" y="35"/>
                  </a:lnTo>
                  <a:lnTo>
                    <a:pt x="59" y="38"/>
                  </a:lnTo>
                  <a:lnTo>
                    <a:pt x="53" y="39"/>
                  </a:lnTo>
                  <a:lnTo>
                    <a:pt x="46" y="40"/>
                  </a:lnTo>
                  <a:lnTo>
                    <a:pt x="38" y="40"/>
                  </a:lnTo>
                  <a:lnTo>
                    <a:pt x="32" y="39"/>
                  </a:lnTo>
                  <a:lnTo>
                    <a:pt x="25" y="37"/>
                  </a:lnTo>
                  <a:lnTo>
                    <a:pt x="19" y="35"/>
                  </a:lnTo>
                  <a:lnTo>
                    <a:pt x="14" y="30"/>
                  </a:lnTo>
                  <a:lnTo>
                    <a:pt x="9" y="26"/>
                  </a:lnTo>
                  <a:lnTo>
                    <a:pt x="5" y="21"/>
                  </a:lnTo>
                  <a:lnTo>
                    <a:pt x="2" y="15"/>
                  </a:lnTo>
                  <a:lnTo>
                    <a:pt x="0" y="8"/>
                  </a:lnTo>
                  <a:lnTo>
                    <a:pt x="0" y="0"/>
                  </a:lnTo>
                  <a:lnTo>
                    <a:pt x="11" y="3"/>
                  </a:lnTo>
                  <a:lnTo>
                    <a:pt x="22" y="3"/>
                  </a:lnTo>
                  <a:lnTo>
                    <a:pt x="33" y="3"/>
                  </a:lnTo>
                  <a:lnTo>
                    <a:pt x="44" y="3"/>
                  </a:lnTo>
                  <a:lnTo>
                    <a:pt x="54" y="3"/>
                  </a:lnTo>
                  <a:lnTo>
                    <a:pt x="63" y="7"/>
                  </a:lnTo>
                  <a:lnTo>
                    <a:pt x="68" y="9"/>
                  </a:lnTo>
                  <a:lnTo>
                    <a:pt x="72" y="12"/>
                  </a:lnTo>
                  <a:lnTo>
                    <a:pt x="76" y="16"/>
                  </a:lnTo>
                  <a:lnTo>
                    <a:pt x="8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226">
              <a:extLst>
                <a:ext uri="{FF2B5EF4-FFF2-40B4-BE49-F238E27FC236}">
                  <a16:creationId xmlns:a16="http://schemas.microsoft.com/office/drawing/2014/main" id="{3F23E138-B7E5-452B-BCA9-AD17DC0ADFD9}"/>
                </a:ext>
              </a:extLst>
            </p:cNvPr>
            <p:cNvSpPr>
              <a:spLocks/>
            </p:cNvSpPr>
            <p:nvPr/>
          </p:nvSpPr>
          <p:spPr bwMode="auto">
            <a:xfrm>
              <a:off x="3678" y="3407"/>
              <a:ext cx="27" cy="110"/>
            </a:xfrm>
            <a:custGeom>
              <a:avLst/>
              <a:gdLst>
                <a:gd name="T0" fmla="*/ 0 w 190"/>
                <a:gd name="T1" fmla="*/ 0 h 1210"/>
                <a:gd name="T2" fmla="*/ 0 w 190"/>
                <a:gd name="T3" fmla="*/ 0 h 1210"/>
                <a:gd name="T4" fmla="*/ 0 w 190"/>
                <a:gd name="T5" fmla="*/ 0 h 1210"/>
                <a:gd name="T6" fmla="*/ 0 w 190"/>
                <a:gd name="T7" fmla="*/ 0 h 1210"/>
                <a:gd name="T8" fmla="*/ 0 w 190"/>
                <a:gd name="T9" fmla="*/ 0 h 1210"/>
                <a:gd name="T10" fmla="*/ 0 w 190"/>
                <a:gd name="T11" fmla="*/ 0 h 1210"/>
                <a:gd name="T12" fmla="*/ 0 w 190"/>
                <a:gd name="T13" fmla="*/ 0 h 1210"/>
                <a:gd name="T14" fmla="*/ 0 w 190"/>
                <a:gd name="T15" fmla="*/ 0 h 1210"/>
                <a:gd name="T16" fmla="*/ 0 w 190"/>
                <a:gd name="T17" fmla="*/ 0 h 1210"/>
                <a:gd name="T18" fmla="*/ 0 w 190"/>
                <a:gd name="T19" fmla="*/ 0 h 1210"/>
                <a:gd name="T20" fmla="*/ 0 w 190"/>
                <a:gd name="T21" fmla="*/ 0 h 1210"/>
                <a:gd name="T22" fmla="*/ 0 w 190"/>
                <a:gd name="T23" fmla="*/ 0 h 1210"/>
                <a:gd name="T24" fmla="*/ 0 w 190"/>
                <a:gd name="T25" fmla="*/ 0 h 1210"/>
                <a:gd name="T26" fmla="*/ 0 w 190"/>
                <a:gd name="T27" fmla="*/ 0 h 1210"/>
                <a:gd name="T28" fmla="*/ 0 w 190"/>
                <a:gd name="T29" fmla="*/ 0 h 1210"/>
                <a:gd name="T30" fmla="*/ 0 w 190"/>
                <a:gd name="T31" fmla="*/ 0 h 1210"/>
                <a:gd name="T32" fmla="*/ 0 w 190"/>
                <a:gd name="T33" fmla="*/ 0 h 1210"/>
                <a:gd name="T34" fmla="*/ 0 w 190"/>
                <a:gd name="T35" fmla="*/ 0 h 1210"/>
                <a:gd name="T36" fmla="*/ 0 w 190"/>
                <a:gd name="T37" fmla="*/ 0 h 1210"/>
                <a:gd name="T38" fmla="*/ 0 w 190"/>
                <a:gd name="T39" fmla="*/ 0 h 12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90" h="1210">
                  <a:moveTo>
                    <a:pt x="90" y="1177"/>
                  </a:moveTo>
                  <a:lnTo>
                    <a:pt x="0" y="1210"/>
                  </a:lnTo>
                  <a:lnTo>
                    <a:pt x="5" y="1133"/>
                  </a:lnTo>
                  <a:lnTo>
                    <a:pt x="10" y="1056"/>
                  </a:lnTo>
                  <a:lnTo>
                    <a:pt x="13" y="980"/>
                  </a:lnTo>
                  <a:lnTo>
                    <a:pt x="16" y="902"/>
                  </a:lnTo>
                  <a:lnTo>
                    <a:pt x="21" y="747"/>
                  </a:lnTo>
                  <a:lnTo>
                    <a:pt x="26" y="593"/>
                  </a:lnTo>
                  <a:lnTo>
                    <a:pt x="30" y="516"/>
                  </a:lnTo>
                  <a:lnTo>
                    <a:pt x="34" y="440"/>
                  </a:lnTo>
                  <a:lnTo>
                    <a:pt x="40" y="365"/>
                  </a:lnTo>
                  <a:lnTo>
                    <a:pt x="46" y="290"/>
                  </a:lnTo>
                  <a:lnTo>
                    <a:pt x="54" y="217"/>
                  </a:lnTo>
                  <a:lnTo>
                    <a:pt x="64" y="143"/>
                  </a:lnTo>
                  <a:lnTo>
                    <a:pt x="70" y="106"/>
                  </a:lnTo>
                  <a:lnTo>
                    <a:pt x="76" y="71"/>
                  </a:lnTo>
                  <a:lnTo>
                    <a:pt x="82" y="35"/>
                  </a:lnTo>
                  <a:lnTo>
                    <a:pt x="90" y="0"/>
                  </a:lnTo>
                  <a:lnTo>
                    <a:pt x="190" y="107"/>
                  </a:lnTo>
                  <a:lnTo>
                    <a:pt x="90" y="1177"/>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227">
              <a:extLst>
                <a:ext uri="{FF2B5EF4-FFF2-40B4-BE49-F238E27FC236}">
                  <a16:creationId xmlns:a16="http://schemas.microsoft.com/office/drawing/2014/main" id="{99308D59-4985-46C4-A8F4-F7754C711E00}"/>
                </a:ext>
              </a:extLst>
            </p:cNvPr>
            <p:cNvSpPr>
              <a:spLocks/>
            </p:cNvSpPr>
            <p:nvPr/>
          </p:nvSpPr>
          <p:spPr bwMode="auto">
            <a:xfrm>
              <a:off x="4147" y="3408"/>
              <a:ext cx="15" cy="11"/>
            </a:xfrm>
            <a:custGeom>
              <a:avLst/>
              <a:gdLst>
                <a:gd name="T0" fmla="*/ 0 w 110"/>
                <a:gd name="T1" fmla="*/ 0 h 118"/>
                <a:gd name="T2" fmla="*/ 0 w 110"/>
                <a:gd name="T3" fmla="*/ 0 h 118"/>
                <a:gd name="T4" fmla="*/ 0 w 110"/>
                <a:gd name="T5" fmla="*/ 0 h 118"/>
                <a:gd name="T6" fmla="*/ 0 w 110"/>
                <a:gd name="T7" fmla="*/ 0 h 118"/>
                <a:gd name="T8" fmla="*/ 0 w 110"/>
                <a:gd name="T9" fmla="*/ 0 h 118"/>
                <a:gd name="T10" fmla="*/ 0 w 110"/>
                <a:gd name="T11" fmla="*/ 0 h 118"/>
                <a:gd name="T12" fmla="*/ 0 w 110"/>
                <a:gd name="T13" fmla="*/ 0 h 118"/>
                <a:gd name="T14" fmla="*/ 0 w 110"/>
                <a:gd name="T15" fmla="*/ 0 h 118"/>
                <a:gd name="T16" fmla="*/ 0 w 110"/>
                <a:gd name="T17" fmla="*/ 0 h 118"/>
                <a:gd name="T18" fmla="*/ 0 w 110"/>
                <a:gd name="T19" fmla="*/ 0 h 118"/>
                <a:gd name="T20" fmla="*/ 0 w 110"/>
                <a:gd name="T21" fmla="*/ 0 h 118"/>
                <a:gd name="T22" fmla="*/ 0 w 110"/>
                <a:gd name="T23" fmla="*/ 0 h 118"/>
                <a:gd name="T24" fmla="*/ 0 w 110"/>
                <a:gd name="T25" fmla="*/ 0 h 118"/>
                <a:gd name="T26" fmla="*/ 0 w 110"/>
                <a:gd name="T27" fmla="*/ 0 h 118"/>
                <a:gd name="T28" fmla="*/ 0 w 110"/>
                <a:gd name="T29" fmla="*/ 0 h 118"/>
                <a:gd name="T30" fmla="*/ 0 w 110"/>
                <a:gd name="T31" fmla="*/ 0 h 118"/>
                <a:gd name="T32" fmla="*/ 0 w 110"/>
                <a:gd name="T33" fmla="*/ 0 h 118"/>
                <a:gd name="T34" fmla="*/ 0 w 110"/>
                <a:gd name="T35" fmla="*/ 0 h 118"/>
                <a:gd name="T36" fmla="*/ 0 w 110"/>
                <a:gd name="T37" fmla="*/ 0 h 118"/>
                <a:gd name="T38" fmla="*/ 0 w 110"/>
                <a:gd name="T39" fmla="*/ 0 h 118"/>
                <a:gd name="T40" fmla="*/ 0 w 110"/>
                <a:gd name="T41" fmla="*/ 0 h 118"/>
                <a:gd name="T42" fmla="*/ 0 w 110"/>
                <a:gd name="T43" fmla="*/ 0 h 118"/>
                <a:gd name="T44" fmla="*/ 0 w 110"/>
                <a:gd name="T45" fmla="*/ 0 h 118"/>
                <a:gd name="T46" fmla="*/ 0 w 110"/>
                <a:gd name="T47" fmla="*/ 0 h 118"/>
                <a:gd name="T48" fmla="*/ 0 w 110"/>
                <a:gd name="T49" fmla="*/ 0 h 118"/>
                <a:gd name="T50" fmla="*/ 0 w 110"/>
                <a:gd name="T51" fmla="*/ 0 h 118"/>
                <a:gd name="T52" fmla="*/ 0 w 110"/>
                <a:gd name="T53" fmla="*/ 0 h 118"/>
                <a:gd name="T54" fmla="*/ 0 w 110"/>
                <a:gd name="T55" fmla="*/ 0 h 118"/>
                <a:gd name="T56" fmla="*/ 0 w 110"/>
                <a:gd name="T57" fmla="*/ 0 h 118"/>
                <a:gd name="T58" fmla="*/ 0 w 110"/>
                <a:gd name="T59" fmla="*/ 0 h 118"/>
                <a:gd name="T60" fmla="*/ 0 w 110"/>
                <a:gd name="T61" fmla="*/ 0 h 118"/>
                <a:gd name="T62" fmla="*/ 0 w 110"/>
                <a:gd name="T63" fmla="*/ 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0" h="118">
                  <a:moveTo>
                    <a:pt x="109" y="96"/>
                  </a:moveTo>
                  <a:lnTo>
                    <a:pt x="100" y="105"/>
                  </a:lnTo>
                  <a:lnTo>
                    <a:pt x="90" y="112"/>
                  </a:lnTo>
                  <a:lnTo>
                    <a:pt x="80" y="116"/>
                  </a:lnTo>
                  <a:lnTo>
                    <a:pt x="71" y="118"/>
                  </a:lnTo>
                  <a:lnTo>
                    <a:pt x="62" y="118"/>
                  </a:lnTo>
                  <a:lnTo>
                    <a:pt x="53" y="117"/>
                  </a:lnTo>
                  <a:lnTo>
                    <a:pt x="44" y="114"/>
                  </a:lnTo>
                  <a:lnTo>
                    <a:pt x="36" y="109"/>
                  </a:lnTo>
                  <a:lnTo>
                    <a:pt x="28" y="104"/>
                  </a:lnTo>
                  <a:lnTo>
                    <a:pt x="21" y="98"/>
                  </a:lnTo>
                  <a:lnTo>
                    <a:pt x="15" y="90"/>
                  </a:lnTo>
                  <a:lnTo>
                    <a:pt x="10" y="81"/>
                  </a:lnTo>
                  <a:lnTo>
                    <a:pt x="6" y="72"/>
                  </a:lnTo>
                  <a:lnTo>
                    <a:pt x="3" y="63"/>
                  </a:lnTo>
                  <a:lnTo>
                    <a:pt x="1" y="53"/>
                  </a:lnTo>
                  <a:lnTo>
                    <a:pt x="0" y="42"/>
                  </a:lnTo>
                  <a:lnTo>
                    <a:pt x="20" y="0"/>
                  </a:lnTo>
                  <a:lnTo>
                    <a:pt x="26" y="6"/>
                  </a:lnTo>
                  <a:lnTo>
                    <a:pt x="33" y="11"/>
                  </a:lnTo>
                  <a:lnTo>
                    <a:pt x="40" y="15"/>
                  </a:lnTo>
                  <a:lnTo>
                    <a:pt x="48" y="20"/>
                  </a:lnTo>
                  <a:lnTo>
                    <a:pt x="64" y="27"/>
                  </a:lnTo>
                  <a:lnTo>
                    <a:pt x="79" y="36"/>
                  </a:lnTo>
                  <a:lnTo>
                    <a:pt x="86" y="40"/>
                  </a:lnTo>
                  <a:lnTo>
                    <a:pt x="93" y="46"/>
                  </a:lnTo>
                  <a:lnTo>
                    <a:pt x="99" y="52"/>
                  </a:lnTo>
                  <a:lnTo>
                    <a:pt x="103" y="59"/>
                  </a:lnTo>
                  <a:lnTo>
                    <a:pt x="107" y="66"/>
                  </a:lnTo>
                  <a:lnTo>
                    <a:pt x="109" y="75"/>
                  </a:lnTo>
                  <a:lnTo>
                    <a:pt x="110" y="85"/>
                  </a:lnTo>
                  <a:lnTo>
                    <a:pt x="109" y="96"/>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228">
              <a:extLst>
                <a:ext uri="{FF2B5EF4-FFF2-40B4-BE49-F238E27FC236}">
                  <a16:creationId xmlns:a16="http://schemas.microsoft.com/office/drawing/2014/main" id="{FB96F9F7-DED2-48E4-B755-EAE8668CDB93}"/>
                </a:ext>
              </a:extLst>
            </p:cNvPr>
            <p:cNvSpPr>
              <a:spLocks/>
            </p:cNvSpPr>
            <p:nvPr/>
          </p:nvSpPr>
          <p:spPr bwMode="auto">
            <a:xfrm>
              <a:off x="4645" y="3414"/>
              <a:ext cx="87" cy="111"/>
            </a:xfrm>
            <a:custGeom>
              <a:avLst/>
              <a:gdLst>
                <a:gd name="T0" fmla="*/ 0 w 607"/>
                <a:gd name="T1" fmla="*/ 0 h 1221"/>
                <a:gd name="T2" fmla="*/ 0 w 607"/>
                <a:gd name="T3" fmla="*/ 0 h 1221"/>
                <a:gd name="T4" fmla="*/ 0 w 607"/>
                <a:gd name="T5" fmla="*/ 0 h 1221"/>
                <a:gd name="T6" fmla="*/ 0 w 607"/>
                <a:gd name="T7" fmla="*/ 0 h 1221"/>
                <a:gd name="T8" fmla="*/ 0 w 607"/>
                <a:gd name="T9" fmla="*/ 0 h 1221"/>
                <a:gd name="T10" fmla="*/ 0 w 607"/>
                <a:gd name="T11" fmla="*/ 0 h 1221"/>
                <a:gd name="T12" fmla="*/ 0 w 607"/>
                <a:gd name="T13" fmla="*/ 0 h 1221"/>
                <a:gd name="T14" fmla="*/ 0 w 607"/>
                <a:gd name="T15" fmla="*/ 0 h 1221"/>
                <a:gd name="T16" fmla="*/ 0 w 607"/>
                <a:gd name="T17" fmla="*/ 0 h 1221"/>
                <a:gd name="T18" fmla="*/ 0 w 607"/>
                <a:gd name="T19" fmla="*/ 0 h 1221"/>
                <a:gd name="T20" fmla="*/ 0 w 607"/>
                <a:gd name="T21" fmla="*/ 0 h 1221"/>
                <a:gd name="T22" fmla="*/ 0 w 607"/>
                <a:gd name="T23" fmla="*/ 0 h 1221"/>
                <a:gd name="T24" fmla="*/ 0 w 607"/>
                <a:gd name="T25" fmla="*/ 0 h 1221"/>
                <a:gd name="T26" fmla="*/ 0 w 607"/>
                <a:gd name="T27" fmla="*/ 0 h 1221"/>
                <a:gd name="T28" fmla="*/ 0 w 607"/>
                <a:gd name="T29" fmla="*/ 0 h 1221"/>
                <a:gd name="T30" fmla="*/ 0 w 607"/>
                <a:gd name="T31" fmla="*/ 0 h 1221"/>
                <a:gd name="T32" fmla="*/ 0 w 607"/>
                <a:gd name="T33" fmla="*/ 0 h 1221"/>
                <a:gd name="T34" fmla="*/ 0 w 607"/>
                <a:gd name="T35" fmla="*/ 0 h 1221"/>
                <a:gd name="T36" fmla="*/ 0 w 607"/>
                <a:gd name="T37" fmla="*/ 0 h 1221"/>
                <a:gd name="T38" fmla="*/ 0 w 607"/>
                <a:gd name="T39" fmla="*/ 0 h 1221"/>
                <a:gd name="T40" fmla="*/ 0 w 607"/>
                <a:gd name="T41" fmla="*/ 0 h 1221"/>
                <a:gd name="T42" fmla="*/ 0 w 607"/>
                <a:gd name="T43" fmla="*/ 0 h 1221"/>
                <a:gd name="T44" fmla="*/ 0 w 607"/>
                <a:gd name="T45" fmla="*/ 0 h 1221"/>
                <a:gd name="T46" fmla="*/ 0 w 607"/>
                <a:gd name="T47" fmla="*/ 0 h 1221"/>
                <a:gd name="T48" fmla="*/ 0 w 607"/>
                <a:gd name="T49" fmla="*/ 0 h 1221"/>
                <a:gd name="T50" fmla="*/ 0 w 607"/>
                <a:gd name="T51" fmla="*/ 0 h 1221"/>
                <a:gd name="T52" fmla="*/ 0 w 607"/>
                <a:gd name="T53" fmla="*/ 0 h 1221"/>
                <a:gd name="T54" fmla="*/ 0 w 607"/>
                <a:gd name="T55" fmla="*/ 0 h 1221"/>
                <a:gd name="T56" fmla="*/ 0 w 607"/>
                <a:gd name="T57" fmla="*/ 0 h 1221"/>
                <a:gd name="T58" fmla="*/ 0 w 607"/>
                <a:gd name="T59" fmla="*/ 0 h 1221"/>
                <a:gd name="T60" fmla="*/ 0 w 607"/>
                <a:gd name="T61" fmla="*/ 0 h 1221"/>
                <a:gd name="T62" fmla="*/ 0 w 607"/>
                <a:gd name="T63" fmla="*/ 0 h 1221"/>
                <a:gd name="T64" fmla="*/ 0 w 607"/>
                <a:gd name="T65" fmla="*/ 0 h 1221"/>
                <a:gd name="T66" fmla="*/ 0 w 607"/>
                <a:gd name="T67" fmla="*/ 0 h 1221"/>
                <a:gd name="T68" fmla="*/ 0 w 607"/>
                <a:gd name="T69" fmla="*/ 0 h 1221"/>
                <a:gd name="T70" fmla="*/ 0 w 607"/>
                <a:gd name="T71" fmla="*/ 0 h 1221"/>
                <a:gd name="T72" fmla="*/ 0 w 607"/>
                <a:gd name="T73" fmla="*/ 0 h 1221"/>
                <a:gd name="T74" fmla="*/ 0 w 607"/>
                <a:gd name="T75" fmla="*/ 0 h 1221"/>
                <a:gd name="T76" fmla="*/ 0 w 607"/>
                <a:gd name="T77" fmla="*/ 0 h 1221"/>
                <a:gd name="T78" fmla="*/ 0 w 607"/>
                <a:gd name="T79" fmla="*/ 0 h 1221"/>
                <a:gd name="T80" fmla="*/ 0 w 607"/>
                <a:gd name="T81" fmla="*/ 0 h 1221"/>
                <a:gd name="T82" fmla="*/ 0 w 607"/>
                <a:gd name="T83" fmla="*/ 0 h 1221"/>
                <a:gd name="T84" fmla="*/ 0 w 607"/>
                <a:gd name="T85" fmla="*/ 0 h 1221"/>
                <a:gd name="T86" fmla="*/ 0 w 607"/>
                <a:gd name="T87" fmla="*/ 0 h 1221"/>
                <a:gd name="T88" fmla="*/ 0 w 607"/>
                <a:gd name="T89" fmla="*/ 0 h 1221"/>
                <a:gd name="T90" fmla="*/ 0 w 607"/>
                <a:gd name="T91" fmla="*/ 0 h 1221"/>
                <a:gd name="T92" fmla="*/ 0 w 607"/>
                <a:gd name="T93" fmla="*/ 0 h 1221"/>
                <a:gd name="T94" fmla="*/ 0 w 607"/>
                <a:gd name="T95" fmla="*/ 0 h 1221"/>
                <a:gd name="T96" fmla="*/ 0 w 607"/>
                <a:gd name="T97" fmla="*/ 0 h 1221"/>
                <a:gd name="T98" fmla="*/ 0 w 607"/>
                <a:gd name="T99" fmla="*/ 0 h 1221"/>
                <a:gd name="T100" fmla="*/ 0 w 607"/>
                <a:gd name="T101" fmla="*/ 0 h 1221"/>
                <a:gd name="T102" fmla="*/ 0 w 607"/>
                <a:gd name="T103" fmla="*/ 0 h 1221"/>
                <a:gd name="T104" fmla="*/ 0 w 607"/>
                <a:gd name="T105" fmla="*/ 0 h 1221"/>
                <a:gd name="T106" fmla="*/ 0 w 607"/>
                <a:gd name="T107" fmla="*/ 0 h 1221"/>
                <a:gd name="T108" fmla="*/ 0 w 607"/>
                <a:gd name="T109" fmla="*/ 0 h 1221"/>
                <a:gd name="T110" fmla="*/ 0 w 607"/>
                <a:gd name="T111" fmla="*/ 0 h 1221"/>
                <a:gd name="T112" fmla="*/ 0 w 607"/>
                <a:gd name="T113" fmla="*/ 0 h 1221"/>
                <a:gd name="T114" fmla="*/ 0 w 607"/>
                <a:gd name="T115" fmla="*/ 0 h 1221"/>
                <a:gd name="T116" fmla="*/ 0 w 607"/>
                <a:gd name="T117" fmla="*/ 0 h 1221"/>
                <a:gd name="T118" fmla="*/ 0 w 607"/>
                <a:gd name="T119" fmla="*/ 0 h 1221"/>
                <a:gd name="T120" fmla="*/ 0 w 607"/>
                <a:gd name="T121" fmla="*/ 0 h 1221"/>
                <a:gd name="T122" fmla="*/ 0 w 607"/>
                <a:gd name="T123" fmla="*/ 0 h 1221"/>
                <a:gd name="T124" fmla="*/ 0 w 607"/>
                <a:gd name="T125" fmla="*/ 0 h 12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7" h="1221">
                  <a:moveTo>
                    <a:pt x="378" y="722"/>
                  </a:moveTo>
                  <a:lnTo>
                    <a:pt x="607" y="1160"/>
                  </a:lnTo>
                  <a:lnTo>
                    <a:pt x="581" y="1180"/>
                  </a:lnTo>
                  <a:lnTo>
                    <a:pt x="557" y="1195"/>
                  </a:lnTo>
                  <a:lnTo>
                    <a:pt x="535" y="1206"/>
                  </a:lnTo>
                  <a:lnTo>
                    <a:pt x="514" y="1214"/>
                  </a:lnTo>
                  <a:lnTo>
                    <a:pt x="496" y="1219"/>
                  </a:lnTo>
                  <a:lnTo>
                    <a:pt x="479" y="1221"/>
                  </a:lnTo>
                  <a:lnTo>
                    <a:pt x="464" y="1219"/>
                  </a:lnTo>
                  <a:lnTo>
                    <a:pt x="450" y="1214"/>
                  </a:lnTo>
                  <a:lnTo>
                    <a:pt x="438" y="1208"/>
                  </a:lnTo>
                  <a:lnTo>
                    <a:pt x="427" y="1199"/>
                  </a:lnTo>
                  <a:lnTo>
                    <a:pt x="417" y="1189"/>
                  </a:lnTo>
                  <a:lnTo>
                    <a:pt x="408" y="1176"/>
                  </a:lnTo>
                  <a:lnTo>
                    <a:pt x="400" y="1160"/>
                  </a:lnTo>
                  <a:lnTo>
                    <a:pt x="393" y="1144"/>
                  </a:lnTo>
                  <a:lnTo>
                    <a:pt x="386" y="1126"/>
                  </a:lnTo>
                  <a:lnTo>
                    <a:pt x="380" y="1106"/>
                  </a:lnTo>
                  <a:lnTo>
                    <a:pt x="370" y="1066"/>
                  </a:lnTo>
                  <a:lnTo>
                    <a:pt x="361" y="1022"/>
                  </a:lnTo>
                  <a:lnTo>
                    <a:pt x="353" y="979"/>
                  </a:lnTo>
                  <a:lnTo>
                    <a:pt x="343" y="935"/>
                  </a:lnTo>
                  <a:lnTo>
                    <a:pt x="338" y="913"/>
                  </a:lnTo>
                  <a:lnTo>
                    <a:pt x="333" y="893"/>
                  </a:lnTo>
                  <a:lnTo>
                    <a:pt x="327" y="874"/>
                  </a:lnTo>
                  <a:lnTo>
                    <a:pt x="321" y="855"/>
                  </a:lnTo>
                  <a:lnTo>
                    <a:pt x="314" y="838"/>
                  </a:lnTo>
                  <a:lnTo>
                    <a:pt x="306" y="822"/>
                  </a:lnTo>
                  <a:lnTo>
                    <a:pt x="298" y="808"/>
                  </a:lnTo>
                  <a:lnTo>
                    <a:pt x="288" y="796"/>
                  </a:lnTo>
                  <a:lnTo>
                    <a:pt x="0" y="36"/>
                  </a:lnTo>
                  <a:lnTo>
                    <a:pt x="3" y="29"/>
                  </a:lnTo>
                  <a:lnTo>
                    <a:pt x="8" y="22"/>
                  </a:lnTo>
                  <a:lnTo>
                    <a:pt x="12" y="17"/>
                  </a:lnTo>
                  <a:lnTo>
                    <a:pt x="17" y="12"/>
                  </a:lnTo>
                  <a:lnTo>
                    <a:pt x="22" y="8"/>
                  </a:lnTo>
                  <a:lnTo>
                    <a:pt x="27" y="5"/>
                  </a:lnTo>
                  <a:lnTo>
                    <a:pt x="33" y="3"/>
                  </a:lnTo>
                  <a:lnTo>
                    <a:pt x="39" y="2"/>
                  </a:lnTo>
                  <a:lnTo>
                    <a:pt x="51" y="0"/>
                  </a:lnTo>
                  <a:lnTo>
                    <a:pt x="64" y="1"/>
                  </a:lnTo>
                  <a:lnTo>
                    <a:pt x="77" y="3"/>
                  </a:lnTo>
                  <a:lnTo>
                    <a:pt x="91" y="6"/>
                  </a:lnTo>
                  <a:lnTo>
                    <a:pt x="119" y="16"/>
                  </a:lnTo>
                  <a:lnTo>
                    <a:pt x="147" y="25"/>
                  </a:lnTo>
                  <a:lnTo>
                    <a:pt x="161" y="27"/>
                  </a:lnTo>
                  <a:lnTo>
                    <a:pt x="175" y="29"/>
                  </a:lnTo>
                  <a:lnTo>
                    <a:pt x="181" y="29"/>
                  </a:lnTo>
                  <a:lnTo>
                    <a:pt x="187" y="28"/>
                  </a:lnTo>
                  <a:lnTo>
                    <a:pt x="193" y="27"/>
                  </a:lnTo>
                  <a:lnTo>
                    <a:pt x="199" y="26"/>
                  </a:lnTo>
                  <a:lnTo>
                    <a:pt x="220" y="111"/>
                  </a:lnTo>
                  <a:lnTo>
                    <a:pt x="239" y="197"/>
                  </a:lnTo>
                  <a:lnTo>
                    <a:pt x="258" y="285"/>
                  </a:lnTo>
                  <a:lnTo>
                    <a:pt x="277" y="374"/>
                  </a:lnTo>
                  <a:lnTo>
                    <a:pt x="287" y="418"/>
                  </a:lnTo>
                  <a:lnTo>
                    <a:pt x="297" y="461"/>
                  </a:lnTo>
                  <a:lnTo>
                    <a:pt x="308" y="505"/>
                  </a:lnTo>
                  <a:lnTo>
                    <a:pt x="320" y="550"/>
                  </a:lnTo>
                  <a:lnTo>
                    <a:pt x="333" y="593"/>
                  </a:lnTo>
                  <a:lnTo>
                    <a:pt x="346" y="636"/>
                  </a:lnTo>
                  <a:lnTo>
                    <a:pt x="362" y="679"/>
                  </a:lnTo>
                  <a:lnTo>
                    <a:pt x="378" y="72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229">
              <a:extLst>
                <a:ext uri="{FF2B5EF4-FFF2-40B4-BE49-F238E27FC236}">
                  <a16:creationId xmlns:a16="http://schemas.microsoft.com/office/drawing/2014/main" id="{8238D8CB-45A1-4E3B-BB06-B2C917CEA6D9}"/>
                </a:ext>
              </a:extLst>
            </p:cNvPr>
            <p:cNvSpPr>
              <a:spLocks/>
            </p:cNvSpPr>
            <p:nvPr/>
          </p:nvSpPr>
          <p:spPr bwMode="auto">
            <a:xfrm>
              <a:off x="3859" y="3418"/>
              <a:ext cx="20" cy="14"/>
            </a:xfrm>
            <a:custGeom>
              <a:avLst/>
              <a:gdLst>
                <a:gd name="T0" fmla="*/ 0 w 142"/>
                <a:gd name="T1" fmla="*/ 0 h 151"/>
                <a:gd name="T2" fmla="*/ 0 w 142"/>
                <a:gd name="T3" fmla="*/ 0 h 151"/>
                <a:gd name="T4" fmla="*/ 0 w 142"/>
                <a:gd name="T5" fmla="*/ 0 h 151"/>
                <a:gd name="T6" fmla="*/ 0 w 142"/>
                <a:gd name="T7" fmla="*/ 0 h 151"/>
                <a:gd name="T8" fmla="*/ 0 w 142"/>
                <a:gd name="T9" fmla="*/ 0 h 151"/>
                <a:gd name="T10" fmla="*/ 0 w 142"/>
                <a:gd name="T11" fmla="*/ 0 h 151"/>
                <a:gd name="T12" fmla="*/ 0 w 142"/>
                <a:gd name="T13" fmla="*/ 0 h 151"/>
                <a:gd name="T14" fmla="*/ 0 w 142"/>
                <a:gd name="T15" fmla="*/ 0 h 151"/>
                <a:gd name="T16" fmla="*/ 0 w 142"/>
                <a:gd name="T17" fmla="*/ 0 h 151"/>
                <a:gd name="T18" fmla="*/ 0 w 142"/>
                <a:gd name="T19" fmla="*/ 0 h 151"/>
                <a:gd name="T20" fmla="*/ 0 w 142"/>
                <a:gd name="T21" fmla="*/ 0 h 151"/>
                <a:gd name="T22" fmla="*/ 0 w 142"/>
                <a:gd name="T23" fmla="*/ 0 h 151"/>
                <a:gd name="T24" fmla="*/ 0 w 142"/>
                <a:gd name="T25" fmla="*/ 0 h 151"/>
                <a:gd name="T26" fmla="*/ 0 w 142"/>
                <a:gd name="T27" fmla="*/ 0 h 151"/>
                <a:gd name="T28" fmla="*/ 0 w 142"/>
                <a:gd name="T29" fmla="*/ 0 h 151"/>
                <a:gd name="T30" fmla="*/ 0 w 142"/>
                <a:gd name="T31" fmla="*/ 0 h 151"/>
                <a:gd name="T32" fmla="*/ 0 w 142"/>
                <a:gd name="T33" fmla="*/ 0 h 151"/>
                <a:gd name="T34" fmla="*/ 0 w 142"/>
                <a:gd name="T35" fmla="*/ 0 h 151"/>
                <a:gd name="T36" fmla="*/ 0 w 142"/>
                <a:gd name="T37" fmla="*/ 0 h 151"/>
                <a:gd name="T38" fmla="*/ 0 w 142"/>
                <a:gd name="T39" fmla="*/ 0 h 151"/>
                <a:gd name="T40" fmla="*/ 0 w 142"/>
                <a:gd name="T41" fmla="*/ 0 h 151"/>
                <a:gd name="T42" fmla="*/ 0 w 142"/>
                <a:gd name="T43" fmla="*/ 0 h 151"/>
                <a:gd name="T44" fmla="*/ 0 w 142"/>
                <a:gd name="T45" fmla="*/ 0 h 151"/>
                <a:gd name="T46" fmla="*/ 0 w 142"/>
                <a:gd name="T47" fmla="*/ 0 h 151"/>
                <a:gd name="T48" fmla="*/ 0 w 142"/>
                <a:gd name="T49" fmla="*/ 0 h 151"/>
                <a:gd name="T50" fmla="*/ 0 w 142"/>
                <a:gd name="T51" fmla="*/ 0 h 151"/>
                <a:gd name="T52" fmla="*/ 0 w 142"/>
                <a:gd name="T53" fmla="*/ 0 h 151"/>
                <a:gd name="T54" fmla="*/ 0 w 142"/>
                <a:gd name="T55" fmla="*/ 0 h 151"/>
                <a:gd name="T56" fmla="*/ 0 w 142"/>
                <a:gd name="T57" fmla="*/ 0 h 151"/>
                <a:gd name="T58" fmla="*/ 0 w 142"/>
                <a:gd name="T59" fmla="*/ 0 h 151"/>
                <a:gd name="T60" fmla="*/ 0 w 142"/>
                <a:gd name="T61" fmla="*/ 0 h 151"/>
                <a:gd name="T62" fmla="*/ 0 w 142"/>
                <a:gd name="T63" fmla="*/ 0 h 151"/>
                <a:gd name="T64" fmla="*/ 0 w 142"/>
                <a:gd name="T65" fmla="*/ 0 h 151"/>
                <a:gd name="T66" fmla="*/ 0 w 142"/>
                <a:gd name="T67" fmla="*/ 0 h 151"/>
                <a:gd name="T68" fmla="*/ 0 w 142"/>
                <a:gd name="T69" fmla="*/ 0 h 151"/>
                <a:gd name="T70" fmla="*/ 0 w 142"/>
                <a:gd name="T71" fmla="*/ 0 h 151"/>
                <a:gd name="T72" fmla="*/ 0 w 142"/>
                <a:gd name="T73" fmla="*/ 0 h 151"/>
                <a:gd name="T74" fmla="*/ 0 w 142"/>
                <a:gd name="T75" fmla="*/ 0 h 151"/>
                <a:gd name="T76" fmla="*/ 0 w 142"/>
                <a:gd name="T77" fmla="*/ 0 h 151"/>
                <a:gd name="T78" fmla="*/ 0 w 142"/>
                <a:gd name="T79" fmla="*/ 0 h 151"/>
                <a:gd name="T80" fmla="*/ 0 w 142"/>
                <a:gd name="T81" fmla="*/ 0 h 151"/>
                <a:gd name="T82" fmla="*/ 0 w 142"/>
                <a:gd name="T83" fmla="*/ 0 h 151"/>
                <a:gd name="T84" fmla="*/ 0 w 142"/>
                <a:gd name="T85" fmla="*/ 0 h 151"/>
                <a:gd name="T86" fmla="*/ 0 w 142"/>
                <a:gd name="T87" fmla="*/ 0 h 151"/>
                <a:gd name="T88" fmla="*/ 0 w 142"/>
                <a:gd name="T89" fmla="*/ 0 h 1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 h="151">
                  <a:moveTo>
                    <a:pt x="142" y="13"/>
                  </a:moveTo>
                  <a:lnTo>
                    <a:pt x="135" y="34"/>
                  </a:lnTo>
                  <a:lnTo>
                    <a:pt x="128" y="55"/>
                  </a:lnTo>
                  <a:lnTo>
                    <a:pt x="121" y="77"/>
                  </a:lnTo>
                  <a:lnTo>
                    <a:pt x="113" y="98"/>
                  </a:lnTo>
                  <a:lnTo>
                    <a:pt x="108" y="108"/>
                  </a:lnTo>
                  <a:lnTo>
                    <a:pt x="102" y="117"/>
                  </a:lnTo>
                  <a:lnTo>
                    <a:pt x="96" y="125"/>
                  </a:lnTo>
                  <a:lnTo>
                    <a:pt x="89" y="133"/>
                  </a:lnTo>
                  <a:lnTo>
                    <a:pt x="82" y="139"/>
                  </a:lnTo>
                  <a:lnTo>
                    <a:pt x="73" y="145"/>
                  </a:lnTo>
                  <a:lnTo>
                    <a:pt x="64" y="149"/>
                  </a:lnTo>
                  <a:lnTo>
                    <a:pt x="52" y="151"/>
                  </a:lnTo>
                  <a:lnTo>
                    <a:pt x="42" y="146"/>
                  </a:lnTo>
                  <a:lnTo>
                    <a:pt x="33" y="141"/>
                  </a:lnTo>
                  <a:lnTo>
                    <a:pt x="25" y="135"/>
                  </a:lnTo>
                  <a:lnTo>
                    <a:pt x="18" y="129"/>
                  </a:lnTo>
                  <a:lnTo>
                    <a:pt x="12" y="121"/>
                  </a:lnTo>
                  <a:lnTo>
                    <a:pt x="8" y="115"/>
                  </a:lnTo>
                  <a:lnTo>
                    <a:pt x="4" y="107"/>
                  </a:lnTo>
                  <a:lnTo>
                    <a:pt x="2" y="99"/>
                  </a:lnTo>
                  <a:lnTo>
                    <a:pt x="1" y="93"/>
                  </a:lnTo>
                  <a:lnTo>
                    <a:pt x="0" y="85"/>
                  </a:lnTo>
                  <a:lnTo>
                    <a:pt x="1" y="78"/>
                  </a:lnTo>
                  <a:lnTo>
                    <a:pt x="2" y="70"/>
                  </a:lnTo>
                  <a:lnTo>
                    <a:pt x="4" y="63"/>
                  </a:lnTo>
                  <a:lnTo>
                    <a:pt x="7" y="55"/>
                  </a:lnTo>
                  <a:lnTo>
                    <a:pt x="11" y="49"/>
                  </a:lnTo>
                  <a:lnTo>
                    <a:pt x="15" y="42"/>
                  </a:lnTo>
                  <a:lnTo>
                    <a:pt x="20" y="36"/>
                  </a:lnTo>
                  <a:lnTo>
                    <a:pt x="26" y="29"/>
                  </a:lnTo>
                  <a:lnTo>
                    <a:pt x="32" y="24"/>
                  </a:lnTo>
                  <a:lnTo>
                    <a:pt x="38" y="20"/>
                  </a:lnTo>
                  <a:lnTo>
                    <a:pt x="45" y="14"/>
                  </a:lnTo>
                  <a:lnTo>
                    <a:pt x="53" y="11"/>
                  </a:lnTo>
                  <a:lnTo>
                    <a:pt x="62" y="7"/>
                  </a:lnTo>
                  <a:lnTo>
                    <a:pt x="70" y="4"/>
                  </a:lnTo>
                  <a:lnTo>
                    <a:pt x="78" y="2"/>
                  </a:lnTo>
                  <a:lnTo>
                    <a:pt x="87" y="1"/>
                  </a:lnTo>
                  <a:lnTo>
                    <a:pt x="96" y="0"/>
                  </a:lnTo>
                  <a:lnTo>
                    <a:pt x="105" y="1"/>
                  </a:lnTo>
                  <a:lnTo>
                    <a:pt x="114" y="2"/>
                  </a:lnTo>
                  <a:lnTo>
                    <a:pt x="124" y="4"/>
                  </a:lnTo>
                  <a:lnTo>
                    <a:pt x="133" y="8"/>
                  </a:lnTo>
                  <a:lnTo>
                    <a:pt x="142" y="1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230">
              <a:extLst>
                <a:ext uri="{FF2B5EF4-FFF2-40B4-BE49-F238E27FC236}">
                  <a16:creationId xmlns:a16="http://schemas.microsoft.com/office/drawing/2014/main" id="{86241706-55A7-41A4-A9A0-0296EEE4E3F8}"/>
                </a:ext>
              </a:extLst>
            </p:cNvPr>
            <p:cNvSpPr>
              <a:spLocks/>
            </p:cNvSpPr>
            <p:nvPr/>
          </p:nvSpPr>
          <p:spPr bwMode="auto">
            <a:xfrm>
              <a:off x="4370" y="3419"/>
              <a:ext cx="74" cy="41"/>
            </a:xfrm>
            <a:custGeom>
              <a:avLst/>
              <a:gdLst>
                <a:gd name="T0" fmla="*/ 0 w 519"/>
                <a:gd name="T1" fmla="*/ 0 h 453"/>
                <a:gd name="T2" fmla="*/ 0 w 519"/>
                <a:gd name="T3" fmla="*/ 0 h 453"/>
                <a:gd name="T4" fmla="*/ 0 w 519"/>
                <a:gd name="T5" fmla="*/ 0 h 453"/>
                <a:gd name="T6" fmla="*/ 0 w 519"/>
                <a:gd name="T7" fmla="*/ 0 h 453"/>
                <a:gd name="T8" fmla="*/ 0 w 519"/>
                <a:gd name="T9" fmla="*/ 0 h 453"/>
                <a:gd name="T10" fmla="*/ 0 w 519"/>
                <a:gd name="T11" fmla="*/ 0 h 453"/>
                <a:gd name="T12" fmla="*/ 0 w 519"/>
                <a:gd name="T13" fmla="*/ 0 h 453"/>
                <a:gd name="T14" fmla="*/ 0 w 519"/>
                <a:gd name="T15" fmla="*/ 0 h 453"/>
                <a:gd name="T16" fmla="*/ 0 w 519"/>
                <a:gd name="T17" fmla="*/ 0 h 453"/>
                <a:gd name="T18" fmla="*/ 0 w 519"/>
                <a:gd name="T19" fmla="*/ 0 h 453"/>
                <a:gd name="T20" fmla="*/ 0 w 519"/>
                <a:gd name="T21" fmla="*/ 0 h 453"/>
                <a:gd name="T22" fmla="*/ 0 w 519"/>
                <a:gd name="T23" fmla="*/ 0 h 453"/>
                <a:gd name="T24" fmla="*/ 0 w 519"/>
                <a:gd name="T25" fmla="*/ 0 h 453"/>
                <a:gd name="T26" fmla="*/ 0 w 519"/>
                <a:gd name="T27" fmla="*/ 0 h 453"/>
                <a:gd name="T28" fmla="*/ 0 w 519"/>
                <a:gd name="T29" fmla="*/ 0 h 453"/>
                <a:gd name="T30" fmla="*/ 0 w 519"/>
                <a:gd name="T31" fmla="*/ 0 h 453"/>
                <a:gd name="T32" fmla="*/ 0 w 519"/>
                <a:gd name="T33" fmla="*/ 0 h 453"/>
                <a:gd name="T34" fmla="*/ 0 w 519"/>
                <a:gd name="T35" fmla="*/ 0 h 453"/>
                <a:gd name="T36" fmla="*/ 0 w 519"/>
                <a:gd name="T37" fmla="*/ 0 h 453"/>
                <a:gd name="T38" fmla="*/ 0 w 519"/>
                <a:gd name="T39" fmla="*/ 0 h 453"/>
                <a:gd name="T40" fmla="*/ 0 w 519"/>
                <a:gd name="T41" fmla="*/ 0 h 453"/>
                <a:gd name="T42" fmla="*/ 0 w 519"/>
                <a:gd name="T43" fmla="*/ 0 h 453"/>
                <a:gd name="T44" fmla="*/ 0 w 519"/>
                <a:gd name="T45" fmla="*/ 0 h 453"/>
                <a:gd name="T46" fmla="*/ 0 w 519"/>
                <a:gd name="T47" fmla="*/ 0 h 453"/>
                <a:gd name="T48" fmla="*/ 0 w 519"/>
                <a:gd name="T49" fmla="*/ 0 h 453"/>
                <a:gd name="T50" fmla="*/ 0 w 519"/>
                <a:gd name="T51" fmla="*/ 0 h 453"/>
                <a:gd name="T52" fmla="*/ 0 w 519"/>
                <a:gd name="T53" fmla="*/ 0 h 453"/>
                <a:gd name="T54" fmla="*/ 0 w 519"/>
                <a:gd name="T55" fmla="*/ 0 h 453"/>
                <a:gd name="T56" fmla="*/ 0 w 519"/>
                <a:gd name="T57" fmla="*/ 0 h 453"/>
                <a:gd name="T58" fmla="*/ 0 w 519"/>
                <a:gd name="T59" fmla="*/ 0 h 453"/>
                <a:gd name="T60" fmla="*/ 0 w 519"/>
                <a:gd name="T61" fmla="*/ 0 h 453"/>
                <a:gd name="T62" fmla="*/ 0 w 519"/>
                <a:gd name="T63" fmla="*/ 0 h 453"/>
                <a:gd name="T64" fmla="*/ 0 w 519"/>
                <a:gd name="T65" fmla="*/ 0 h 453"/>
                <a:gd name="T66" fmla="*/ 0 w 519"/>
                <a:gd name="T67" fmla="*/ 0 h 453"/>
                <a:gd name="T68" fmla="*/ 0 w 519"/>
                <a:gd name="T69" fmla="*/ 0 h 453"/>
                <a:gd name="T70" fmla="*/ 0 w 519"/>
                <a:gd name="T71" fmla="*/ 0 h 453"/>
                <a:gd name="T72" fmla="*/ 0 w 519"/>
                <a:gd name="T73" fmla="*/ 0 h 453"/>
                <a:gd name="T74" fmla="*/ 0 w 519"/>
                <a:gd name="T75" fmla="*/ 0 h 453"/>
                <a:gd name="T76" fmla="*/ 0 w 519"/>
                <a:gd name="T77" fmla="*/ 0 h 453"/>
                <a:gd name="T78" fmla="*/ 0 w 519"/>
                <a:gd name="T79" fmla="*/ 0 h 453"/>
                <a:gd name="T80" fmla="*/ 0 w 519"/>
                <a:gd name="T81" fmla="*/ 0 h 453"/>
                <a:gd name="T82" fmla="*/ 0 w 519"/>
                <a:gd name="T83" fmla="*/ 0 h 4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19" h="453">
                  <a:moveTo>
                    <a:pt x="519" y="260"/>
                  </a:moveTo>
                  <a:lnTo>
                    <a:pt x="518" y="273"/>
                  </a:lnTo>
                  <a:lnTo>
                    <a:pt x="515" y="285"/>
                  </a:lnTo>
                  <a:lnTo>
                    <a:pt x="513" y="296"/>
                  </a:lnTo>
                  <a:lnTo>
                    <a:pt x="509" y="306"/>
                  </a:lnTo>
                  <a:lnTo>
                    <a:pt x="505" y="315"/>
                  </a:lnTo>
                  <a:lnTo>
                    <a:pt x="499" y="324"/>
                  </a:lnTo>
                  <a:lnTo>
                    <a:pt x="493" y="333"/>
                  </a:lnTo>
                  <a:lnTo>
                    <a:pt x="486" y="340"/>
                  </a:lnTo>
                  <a:lnTo>
                    <a:pt x="479" y="347"/>
                  </a:lnTo>
                  <a:lnTo>
                    <a:pt x="470" y="353"/>
                  </a:lnTo>
                  <a:lnTo>
                    <a:pt x="461" y="359"/>
                  </a:lnTo>
                  <a:lnTo>
                    <a:pt x="452" y="364"/>
                  </a:lnTo>
                  <a:lnTo>
                    <a:pt x="442" y="368"/>
                  </a:lnTo>
                  <a:lnTo>
                    <a:pt x="431" y="373"/>
                  </a:lnTo>
                  <a:lnTo>
                    <a:pt x="420" y="376"/>
                  </a:lnTo>
                  <a:lnTo>
                    <a:pt x="409" y="380"/>
                  </a:lnTo>
                  <a:lnTo>
                    <a:pt x="385" y="386"/>
                  </a:lnTo>
                  <a:lnTo>
                    <a:pt x="360" y="390"/>
                  </a:lnTo>
                  <a:lnTo>
                    <a:pt x="333" y="394"/>
                  </a:lnTo>
                  <a:lnTo>
                    <a:pt x="308" y="397"/>
                  </a:lnTo>
                  <a:lnTo>
                    <a:pt x="257" y="404"/>
                  </a:lnTo>
                  <a:lnTo>
                    <a:pt x="210" y="410"/>
                  </a:lnTo>
                  <a:lnTo>
                    <a:pt x="203" y="406"/>
                  </a:lnTo>
                  <a:lnTo>
                    <a:pt x="196" y="403"/>
                  </a:lnTo>
                  <a:lnTo>
                    <a:pt x="190" y="401"/>
                  </a:lnTo>
                  <a:lnTo>
                    <a:pt x="183" y="400"/>
                  </a:lnTo>
                  <a:lnTo>
                    <a:pt x="177" y="400"/>
                  </a:lnTo>
                  <a:lnTo>
                    <a:pt x="170" y="401"/>
                  </a:lnTo>
                  <a:lnTo>
                    <a:pt x="163" y="402"/>
                  </a:lnTo>
                  <a:lnTo>
                    <a:pt x="156" y="404"/>
                  </a:lnTo>
                  <a:lnTo>
                    <a:pt x="143" y="410"/>
                  </a:lnTo>
                  <a:lnTo>
                    <a:pt x="130" y="418"/>
                  </a:lnTo>
                  <a:lnTo>
                    <a:pt x="117" y="427"/>
                  </a:lnTo>
                  <a:lnTo>
                    <a:pt x="104" y="434"/>
                  </a:lnTo>
                  <a:lnTo>
                    <a:pt x="91" y="442"/>
                  </a:lnTo>
                  <a:lnTo>
                    <a:pt x="78" y="448"/>
                  </a:lnTo>
                  <a:lnTo>
                    <a:pt x="72" y="450"/>
                  </a:lnTo>
                  <a:lnTo>
                    <a:pt x="65" y="451"/>
                  </a:lnTo>
                  <a:lnTo>
                    <a:pt x="59" y="453"/>
                  </a:lnTo>
                  <a:lnTo>
                    <a:pt x="52" y="453"/>
                  </a:lnTo>
                  <a:lnTo>
                    <a:pt x="46" y="451"/>
                  </a:lnTo>
                  <a:lnTo>
                    <a:pt x="39" y="449"/>
                  </a:lnTo>
                  <a:lnTo>
                    <a:pt x="33" y="446"/>
                  </a:lnTo>
                  <a:lnTo>
                    <a:pt x="26" y="442"/>
                  </a:lnTo>
                  <a:lnTo>
                    <a:pt x="20" y="436"/>
                  </a:lnTo>
                  <a:lnTo>
                    <a:pt x="13" y="429"/>
                  </a:lnTo>
                  <a:lnTo>
                    <a:pt x="7" y="421"/>
                  </a:lnTo>
                  <a:lnTo>
                    <a:pt x="0" y="410"/>
                  </a:lnTo>
                  <a:lnTo>
                    <a:pt x="3" y="382"/>
                  </a:lnTo>
                  <a:lnTo>
                    <a:pt x="8" y="355"/>
                  </a:lnTo>
                  <a:lnTo>
                    <a:pt x="15" y="327"/>
                  </a:lnTo>
                  <a:lnTo>
                    <a:pt x="23" y="300"/>
                  </a:lnTo>
                  <a:lnTo>
                    <a:pt x="32" y="273"/>
                  </a:lnTo>
                  <a:lnTo>
                    <a:pt x="43" y="247"/>
                  </a:lnTo>
                  <a:lnTo>
                    <a:pt x="55" y="221"/>
                  </a:lnTo>
                  <a:lnTo>
                    <a:pt x="67" y="195"/>
                  </a:lnTo>
                  <a:lnTo>
                    <a:pt x="94" y="145"/>
                  </a:lnTo>
                  <a:lnTo>
                    <a:pt x="123" y="96"/>
                  </a:lnTo>
                  <a:lnTo>
                    <a:pt x="152" y="48"/>
                  </a:lnTo>
                  <a:lnTo>
                    <a:pt x="180" y="4"/>
                  </a:lnTo>
                  <a:lnTo>
                    <a:pt x="193" y="1"/>
                  </a:lnTo>
                  <a:lnTo>
                    <a:pt x="206" y="0"/>
                  </a:lnTo>
                  <a:lnTo>
                    <a:pt x="219" y="0"/>
                  </a:lnTo>
                  <a:lnTo>
                    <a:pt x="232" y="0"/>
                  </a:lnTo>
                  <a:lnTo>
                    <a:pt x="244" y="2"/>
                  </a:lnTo>
                  <a:lnTo>
                    <a:pt x="257" y="4"/>
                  </a:lnTo>
                  <a:lnTo>
                    <a:pt x="270" y="8"/>
                  </a:lnTo>
                  <a:lnTo>
                    <a:pt x="282" y="12"/>
                  </a:lnTo>
                  <a:lnTo>
                    <a:pt x="295" y="17"/>
                  </a:lnTo>
                  <a:lnTo>
                    <a:pt x="307" y="23"/>
                  </a:lnTo>
                  <a:lnTo>
                    <a:pt x="320" y="30"/>
                  </a:lnTo>
                  <a:lnTo>
                    <a:pt x="332" y="36"/>
                  </a:lnTo>
                  <a:lnTo>
                    <a:pt x="344" y="45"/>
                  </a:lnTo>
                  <a:lnTo>
                    <a:pt x="356" y="54"/>
                  </a:lnTo>
                  <a:lnTo>
                    <a:pt x="368" y="62"/>
                  </a:lnTo>
                  <a:lnTo>
                    <a:pt x="379" y="72"/>
                  </a:lnTo>
                  <a:lnTo>
                    <a:pt x="401" y="93"/>
                  </a:lnTo>
                  <a:lnTo>
                    <a:pt x="421" y="114"/>
                  </a:lnTo>
                  <a:lnTo>
                    <a:pt x="441" y="138"/>
                  </a:lnTo>
                  <a:lnTo>
                    <a:pt x="459" y="162"/>
                  </a:lnTo>
                  <a:lnTo>
                    <a:pt x="476" y="187"/>
                  </a:lnTo>
                  <a:lnTo>
                    <a:pt x="492" y="212"/>
                  </a:lnTo>
                  <a:lnTo>
                    <a:pt x="506" y="236"/>
                  </a:lnTo>
                  <a:lnTo>
                    <a:pt x="519" y="2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231">
              <a:extLst>
                <a:ext uri="{FF2B5EF4-FFF2-40B4-BE49-F238E27FC236}">
                  <a16:creationId xmlns:a16="http://schemas.microsoft.com/office/drawing/2014/main" id="{4278D8E6-2592-49BD-826D-01CBD5EE9BC8}"/>
                </a:ext>
              </a:extLst>
            </p:cNvPr>
            <p:cNvSpPr>
              <a:spLocks/>
            </p:cNvSpPr>
            <p:nvPr/>
          </p:nvSpPr>
          <p:spPr bwMode="auto">
            <a:xfrm>
              <a:off x="3974" y="3425"/>
              <a:ext cx="13" cy="5"/>
            </a:xfrm>
            <a:custGeom>
              <a:avLst/>
              <a:gdLst>
                <a:gd name="T0" fmla="*/ 0 w 89"/>
                <a:gd name="T1" fmla="*/ 0 h 54"/>
                <a:gd name="T2" fmla="*/ 0 w 89"/>
                <a:gd name="T3" fmla="*/ 0 h 54"/>
                <a:gd name="T4" fmla="*/ 0 w 89"/>
                <a:gd name="T5" fmla="*/ 0 h 54"/>
                <a:gd name="T6" fmla="*/ 0 w 89"/>
                <a:gd name="T7" fmla="*/ 0 h 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54">
                  <a:moveTo>
                    <a:pt x="89" y="54"/>
                  </a:moveTo>
                  <a:lnTo>
                    <a:pt x="0" y="0"/>
                  </a:lnTo>
                  <a:lnTo>
                    <a:pt x="89" y="11"/>
                  </a:lnTo>
                  <a:lnTo>
                    <a:pt x="89"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232">
              <a:extLst>
                <a:ext uri="{FF2B5EF4-FFF2-40B4-BE49-F238E27FC236}">
                  <a16:creationId xmlns:a16="http://schemas.microsoft.com/office/drawing/2014/main" id="{06B6A3B5-6E4D-4F3E-A818-EDB552E851CA}"/>
                </a:ext>
              </a:extLst>
            </p:cNvPr>
            <p:cNvSpPr>
              <a:spLocks/>
            </p:cNvSpPr>
            <p:nvPr/>
          </p:nvSpPr>
          <p:spPr bwMode="auto">
            <a:xfrm>
              <a:off x="4342" y="3425"/>
              <a:ext cx="7" cy="5"/>
            </a:xfrm>
            <a:custGeom>
              <a:avLst/>
              <a:gdLst>
                <a:gd name="T0" fmla="*/ 0 w 51"/>
                <a:gd name="T1" fmla="*/ 0 h 56"/>
                <a:gd name="T2" fmla="*/ 0 w 51"/>
                <a:gd name="T3" fmla="*/ 0 h 56"/>
                <a:gd name="T4" fmla="*/ 0 w 51"/>
                <a:gd name="T5" fmla="*/ 0 h 56"/>
                <a:gd name="T6" fmla="*/ 0 w 51"/>
                <a:gd name="T7" fmla="*/ 0 h 56"/>
                <a:gd name="T8" fmla="*/ 0 w 51"/>
                <a:gd name="T9" fmla="*/ 0 h 56"/>
                <a:gd name="T10" fmla="*/ 0 w 51"/>
                <a:gd name="T11" fmla="*/ 0 h 56"/>
                <a:gd name="T12" fmla="*/ 0 w 51"/>
                <a:gd name="T13" fmla="*/ 0 h 56"/>
                <a:gd name="T14" fmla="*/ 0 w 51"/>
                <a:gd name="T15" fmla="*/ 0 h 56"/>
                <a:gd name="T16" fmla="*/ 0 w 51"/>
                <a:gd name="T17" fmla="*/ 0 h 56"/>
                <a:gd name="T18" fmla="*/ 0 w 51"/>
                <a:gd name="T19" fmla="*/ 0 h 56"/>
                <a:gd name="T20" fmla="*/ 0 w 51"/>
                <a:gd name="T21" fmla="*/ 0 h 56"/>
                <a:gd name="T22" fmla="*/ 0 w 51"/>
                <a:gd name="T23" fmla="*/ 0 h 56"/>
                <a:gd name="T24" fmla="*/ 0 w 51"/>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1" h="56">
                  <a:moveTo>
                    <a:pt x="51" y="34"/>
                  </a:moveTo>
                  <a:lnTo>
                    <a:pt x="41" y="56"/>
                  </a:lnTo>
                  <a:lnTo>
                    <a:pt x="0" y="2"/>
                  </a:lnTo>
                  <a:lnTo>
                    <a:pt x="6" y="1"/>
                  </a:lnTo>
                  <a:lnTo>
                    <a:pt x="11" y="0"/>
                  </a:lnTo>
                  <a:lnTo>
                    <a:pt x="16" y="0"/>
                  </a:lnTo>
                  <a:lnTo>
                    <a:pt x="20" y="1"/>
                  </a:lnTo>
                  <a:lnTo>
                    <a:pt x="27" y="4"/>
                  </a:lnTo>
                  <a:lnTo>
                    <a:pt x="33" y="9"/>
                  </a:lnTo>
                  <a:lnTo>
                    <a:pt x="39" y="16"/>
                  </a:lnTo>
                  <a:lnTo>
                    <a:pt x="43" y="23"/>
                  </a:lnTo>
                  <a:lnTo>
                    <a:pt x="47" y="29"/>
                  </a:lnTo>
                  <a:lnTo>
                    <a:pt x="5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233">
              <a:extLst>
                <a:ext uri="{FF2B5EF4-FFF2-40B4-BE49-F238E27FC236}">
                  <a16:creationId xmlns:a16="http://schemas.microsoft.com/office/drawing/2014/main" id="{74A12D1B-7DE5-4088-BD19-63DF104D64C0}"/>
                </a:ext>
              </a:extLst>
            </p:cNvPr>
            <p:cNvSpPr>
              <a:spLocks/>
            </p:cNvSpPr>
            <p:nvPr/>
          </p:nvSpPr>
          <p:spPr bwMode="auto">
            <a:xfrm>
              <a:off x="3703" y="3426"/>
              <a:ext cx="28" cy="83"/>
            </a:xfrm>
            <a:custGeom>
              <a:avLst/>
              <a:gdLst>
                <a:gd name="T0" fmla="*/ 0 w 197"/>
                <a:gd name="T1" fmla="*/ 0 h 910"/>
                <a:gd name="T2" fmla="*/ 0 w 197"/>
                <a:gd name="T3" fmla="*/ 0 h 910"/>
                <a:gd name="T4" fmla="*/ 0 w 197"/>
                <a:gd name="T5" fmla="*/ 0 h 910"/>
                <a:gd name="T6" fmla="*/ 0 w 197"/>
                <a:gd name="T7" fmla="*/ 0 h 910"/>
                <a:gd name="T8" fmla="*/ 0 w 197"/>
                <a:gd name="T9" fmla="*/ 0 h 910"/>
                <a:gd name="T10" fmla="*/ 0 w 197"/>
                <a:gd name="T11" fmla="*/ 0 h 910"/>
                <a:gd name="T12" fmla="*/ 0 w 197"/>
                <a:gd name="T13" fmla="*/ 0 h 910"/>
                <a:gd name="T14" fmla="*/ 0 w 197"/>
                <a:gd name="T15" fmla="*/ 0 h 910"/>
                <a:gd name="T16" fmla="*/ 0 w 197"/>
                <a:gd name="T17" fmla="*/ 0 h 910"/>
                <a:gd name="T18" fmla="*/ 0 w 197"/>
                <a:gd name="T19" fmla="*/ 0 h 910"/>
                <a:gd name="T20" fmla="*/ 0 w 197"/>
                <a:gd name="T21" fmla="*/ 0 h 910"/>
                <a:gd name="T22" fmla="*/ 0 w 197"/>
                <a:gd name="T23" fmla="*/ 0 h 910"/>
                <a:gd name="T24" fmla="*/ 0 w 197"/>
                <a:gd name="T25" fmla="*/ 0 h 910"/>
                <a:gd name="T26" fmla="*/ 0 w 197"/>
                <a:gd name="T27" fmla="*/ 0 h 910"/>
                <a:gd name="T28" fmla="*/ 0 w 197"/>
                <a:gd name="T29" fmla="*/ 0 h 910"/>
                <a:gd name="T30" fmla="*/ 0 w 197"/>
                <a:gd name="T31" fmla="*/ 0 h 910"/>
                <a:gd name="T32" fmla="*/ 0 w 197"/>
                <a:gd name="T33" fmla="*/ 0 h 910"/>
                <a:gd name="T34" fmla="*/ 0 w 197"/>
                <a:gd name="T35" fmla="*/ 0 h 910"/>
                <a:gd name="T36" fmla="*/ 0 w 197"/>
                <a:gd name="T37" fmla="*/ 0 h 910"/>
                <a:gd name="T38" fmla="*/ 0 w 197"/>
                <a:gd name="T39" fmla="*/ 0 h 910"/>
                <a:gd name="T40" fmla="*/ 0 w 197"/>
                <a:gd name="T41" fmla="*/ 0 h 910"/>
                <a:gd name="T42" fmla="*/ 0 w 197"/>
                <a:gd name="T43" fmla="*/ 0 h 910"/>
                <a:gd name="T44" fmla="*/ 0 w 197"/>
                <a:gd name="T45" fmla="*/ 0 h 910"/>
                <a:gd name="T46" fmla="*/ 0 w 197"/>
                <a:gd name="T47" fmla="*/ 0 h 910"/>
                <a:gd name="T48" fmla="*/ 0 w 197"/>
                <a:gd name="T49" fmla="*/ 0 h 910"/>
                <a:gd name="T50" fmla="*/ 0 w 197"/>
                <a:gd name="T51" fmla="*/ 0 h 910"/>
                <a:gd name="T52" fmla="*/ 0 w 197"/>
                <a:gd name="T53" fmla="*/ 0 h 910"/>
                <a:gd name="T54" fmla="*/ 0 w 197"/>
                <a:gd name="T55" fmla="*/ 0 h 910"/>
                <a:gd name="T56" fmla="*/ 0 w 197"/>
                <a:gd name="T57" fmla="*/ 0 h 910"/>
                <a:gd name="T58" fmla="*/ 0 w 197"/>
                <a:gd name="T59" fmla="*/ 0 h 910"/>
                <a:gd name="T60" fmla="*/ 0 w 197"/>
                <a:gd name="T61" fmla="*/ 0 h 9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97" h="910">
                  <a:moveTo>
                    <a:pt x="120" y="910"/>
                  </a:moveTo>
                  <a:lnTo>
                    <a:pt x="0" y="888"/>
                  </a:lnTo>
                  <a:lnTo>
                    <a:pt x="89" y="0"/>
                  </a:lnTo>
                  <a:lnTo>
                    <a:pt x="110" y="23"/>
                  </a:lnTo>
                  <a:lnTo>
                    <a:pt x="128" y="49"/>
                  </a:lnTo>
                  <a:lnTo>
                    <a:pt x="143" y="74"/>
                  </a:lnTo>
                  <a:lnTo>
                    <a:pt x="156" y="100"/>
                  </a:lnTo>
                  <a:lnTo>
                    <a:pt x="167" y="126"/>
                  </a:lnTo>
                  <a:lnTo>
                    <a:pt x="177" y="153"/>
                  </a:lnTo>
                  <a:lnTo>
                    <a:pt x="184" y="180"/>
                  </a:lnTo>
                  <a:lnTo>
                    <a:pt x="189" y="208"/>
                  </a:lnTo>
                  <a:lnTo>
                    <a:pt x="193" y="236"/>
                  </a:lnTo>
                  <a:lnTo>
                    <a:pt x="196" y="264"/>
                  </a:lnTo>
                  <a:lnTo>
                    <a:pt x="197" y="292"/>
                  </a:lnTo>
                  <a:lnTo>
                    <a:pt x="197" y="322"/>
                  </a:lnTo>
                  <a:lnTo>
                    <a:pt x="196" y="351"/>
                  </a:lnTo>
                  <a:lnTo>
                    <a:pt x="194" y="380"/>
                  </a:lnTo>
                  <a:lnTo>
                    <a:pt x="190" y="409"/>
                  </a:lnTo>
                  <a:lnTo>
                    <a:pt x="187" y="438"/>
                  </a:lnTo>
                  <a:lnTo>
                    <a:pt x="177" y="498"/>
                  </a:lnTo>
                  <a:lnTo>
                    <a:pt x="166" y="557"/>
                  </a:lnTo>
                  <a:lnTo>
                    <a:pt x="154" y="618"/>
                  </a:lnTo>
                  <a:lnTo>
                    <a:pt x="143" y="677"/>
                  </a:lnTo>
                  <a:lnTo>
                    <a:pt x="138" y="706"/>
                  </a:lnTo>
                  <a:lnTo>
                    <a:pt x="133" y="737"/>
                  </a:lnTo>
                  <a:lnTo>
                    <a:pt x="129" y="766"/>
                  </a:lnTo>
                  <a:lnTo>
                    <a:pt x="125" y="795"/>
                  </a:lnTo>
                  <a:lnTo>
                    <a:pt x="122" y="824"/>
                  </a:lnTo>
                  <a:lnTo>
                    <a:pt x="120" y="852"/>
                  </a:lnTo>
                  <a:lnTo>
                    <a:pt x="119" y="882"/>
                  </a:lnTo>
                  <a:lnTo>
                    <a:pt x="120" y="910"/>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234">
              <a:extLst>
                <a:ext uri="{FF2B5EF4-FFF2-40B4-BE49-F238E27FC236}">
                  <a16:creationId xmlns:a16="http://schemas.microsoft.com/office/drawing/2014/main" id="{E0080EA4-449D-43B6-8483-ED53BABB1EFB}"/>
                </a:ext>
              </a:extLst>
            </p:cNvPr>
            <p:cNvSpPr>
              <a:spLocks/>
            </p:cNvSpPr>
            <p:nvPr/>
          </p:nvSpPr>
          <p:spPr bwMode="auto">
            <a:xfrm>
              <a:off x="3479" y="3430"/>
              <a:ext cx="51" cy="54"/>
            </a:xfrm>
            <a:custGeom>
              <a:avLst/>
              <a:gdLst>
                <a:gd name="T0" fmla="*/ 0 w 359"/>
                <a:gd name="T1" fmla="*/ 0 h 599"/>
                <a:gd name="T2" fmla="*/ 0 w 359"/>
                <a:gd name="T3" fmla="*/ 0 h 599"/>
                <a:gd name="T4" fmla="*/ 0 w 359"/>
                <a:gd name="T5" fmla="*/ 0 h 599"/>
                <a:gd name="T6" fmla="*/ 0 w 359"/>
                <a:gd name="T7" fmla="*/ 0 h 599"/>
                <a:gd name="T8" fmla="*/ 0 w 359"/>
                <a:gd name="T9" fmla="*/ 0 h 599"/>
                <a:gd name="T10" fmla="*/ 0 w 359"/>
                <a:gd name="T11" fmla="*/ 0 h 599"/>
                <a:gd name="T12" fmla="*/ 0 w 359"/>
                <a:gd name="T13" fmla="*/ 0 h 599"/>
                <a:gd name="T14" fmla="*/ 0 w 359"/>
                <a:gd name="T15" fmla="*/ 0 h 599"/>
                <a:gd name="T16" fmla="*/ 0 w 359"/>
                <a:gd name="T17" fmla="*/ 0 h 599"/>
                <a:gd name="T18" fmla="*/ 0 w 359"/>
                <a:gd name="T19" fmla="*/ 0 h 599"/>
                <a:gd name="T20" fmla="*/ 0 w 359"/>
                <a:gd name="T21" fmla="*/ 0 h 599"/>
                <a:gd name="T22" fmla="*/ 0 w 359"/>
                <a:gd name="T23" fmla="*/ 0 h 599"/>
                <a:gd name="T24" fmla="*/ 0 w 359"/>
                <a:gd name="T25" fmla="*/ 0 h 599"/>
                <a:gd name="T26" fmla="*/ 0 w 359"/>
                <a:gd name="T27" fmla="*/ 0 h 599"/>
                <a:gd name="T28" fmla="*/ 0 w 359"/>
                <a:gd name="T29" fmla="*/ 0 h 599"/>
                <a:gd name="T30" fmla="*/ 0 w 359"/>
                <a:gd name="T31" fmla="*/ 0 h 599"/>
                <a:gd name="T32" fmla="*/ 0 w 359"/>
                <a:gd name="T33" fmla="*/ 0 h 599"/>
                <a:gd name="T34" fmla="*/ 0 w 359"/>
                <a:gd name="T35" fmla="*/ 0 h 599"/>
                <a:gd name="T36" fmla="*/ 0 w 359"/>
                <a:gd name="T37" fmla="*/ 0 h 599"/>
                <a:gd name="T38" fmla="*/ 0 w 359"/>
                <a:gd name="T39" fmla="*/ 0 h 599"/>
                <a:gd name="T40" fmla="*/ 0 w 359"/>
                <a:gd name="T41" fmla="*/ 0 h 599"/>
                <a:gd name="T42" fmla="*/ 0 w 359"/>
                <a:gd name="T43" fmla="*/ 0 h 599"/>
                <a:gd name="T44" fmla="*/ 0 w 359"/>
                <a:gd name="T45" fmla="*/ 0 h 599"/>
                <a:gd name="T46" fmla="*/ 0 w 359"/>
                <a:gd name="T47" fmla="*/ 0 h 599"/>
                <a:gd name="T48" fmla="*/ 0 w 359"/>
                <a:gd name="T49" fmla="*/ 0 h 599"/>
                <a:gd name="T50" fmla="*/ 0 w 359"/>
                <a:gd name="T51" fmla="*/ 0 h 599"/>
                <a:gd name="T52" fmla="*/ 0 w 359"/>
                <a:gd name="T53" fmla="*/ 0 h 599"/>
                <a:gd name="T54" fmla="*/ 0 w 359"/>
                <a:gd name="T55" fmla="*/ 0 h 599"/>
                <a:gd name="T56" fmla="*/ 0 w 359"/>
                <a:gd name="T57" fmla="*/ 0 h 599"/>
                <a:gd name="T58" fmla="*/ 0 w 359"/>
                <a:gd name="T59" fmla="*/ 0 h 599"/>
                <a:gd name="T60" fmla="*/ 0 w 359"/>
                <a:gd name="T61" fmla="*/ 0 h 599"/>
                <a:gd name="T62" fmla="*/ 0 w 359"/>
                <a:gd name="T63" fmla="*/ 0 h 599"/>
                <a:gd name="T64" fmla="*/ 0 w 359"/>
                <a:gd name="T65" fmla="*/ 0 h 599"/>
                <a:gd name="T66" fmla="*/ 0 w 359"/>
                <a:gd name="T67" fmla="*/ 0 h 599"/>
                <a:gd name="T68" fmla="*/ 0 w 359"/>
                <a:gd name="T69" fmla="*/ 0 h 599"/>
                <a:gd name="T70" fmla="*/ 0 w 359"/>
                <a:gd name="T71" fmla="*/ 0 h 599"/>
                <a:gd name="T72" fmla="*/ 0 w 359"/>
                <a:gd name="T73" fmla="*/ 0 h 5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59" h="599">
                  <a:moveTo>
                    <a:pt x="359" y="288"/>
                  </a:moveTo>
                  <a:lnTo>
                    <a:pt x="345" y="293"/>
                  </a:lnTo>
                  <a:lnTo>
                    <a:pt x="332" y="298"/>
                  </a:lnTo>
                  <a:lnTo>
                    <a:pt x="321" y="304"/>
                  </a:lnTo>
                  <a:lnTo>
                    <a:pt x="310" y="311"/>
                  </a:lnTo>
                  <a:lnTo>
                    <a:pt x="301" y="318"/>
                  </a:lnTo>
                  <a:lnTo>
                    <a:pt x="293" y="326"/>
                  </a:lnTo>
                  <a:lnTo>
                    <a:pt x="286" y="334"/>
                  </a:lnTo>
                  <a:lnTo>
                    <a:pt x="280" y="344"/>
                  </a:lnTo>
                  <a:lnTo>
                    <a:pt x="275" y="352"/>
                  </a:lnTo>
                  <a:lnTo>
                    <a:pt x="270" y="362"/>
                  </a:lnTo>
                  <a:lnTo>
                    <a:pt x="266" y="373"/>
                  </a:lnTo>
                  <a:lnTo>
                    <a:pt x="263" y="382"/>
                  </a:lnTo>
                  <a:lnTo>
                    <a:pt x="257" y="405"/>
                  </a:lnTo>
                  <a:lnTo>
                    <a:pt x="254" y="428"/>
                  </a:lnTo>
                  <a:lnTo>
                    <a:pt x="250" y="474"/>
                  </a:lnTo>
                  <a:lnTo>
                    <a:pt x="244" y="521"/>
                  </a:lnTo>
                  <a:lnTo>
                    <a:pt x="242" y="532"/>
                  </a:lnTo>
                  <a:lnTo>
                    <a:pt x="239" y="542"/>
                  </a:lnTo>
                  <a:lnTo>
                    <a:pt x="236" y="553"/>
                  </a:lnTo>
                  <a:lnTo>
                    <a:pt x="232" y="563"/>
                  </a:lnTo>
                  <a:lnTo>
                    <a:pt x="228" y="573"/>
                  </a:lnTo>
                  <a:lnTo>
                    <a:pt x="222" y="581"/>
                  </a:lnTo>
                  <a:lnTo>
                    <a:pt x="216" y="591"/>
                  </a:lnTo>
                  <a:lnTo>
                    <a:pt x="209" y="599"/>
                  </a:lnTo>
                  <a:lnTo>
                    <a:pt x="202" y="595"/>
                  </a:lnTo>
                  <a:lnTo>
                    <a:pt x="194" y="592"/>
                  </a:lnTo>
                  <a:lnTo>
                    <a:pt x="185" y="589"/>
                  </a:lnTo>
                  <a:lnTo>
                    <a:pt x="176" y="587"/>
                  </a:lnTo>
                  <a:lnTo>
                    <a:pt x="158" y="582"/>
                  </a:lnTo>
                  <a:lnTo>
                    <a:pt x="138" y="580"/>
                  </a:lnTo>
                  <a:lnTo>
                    <a:pt x="117" y="579"/>
                  </a:lnTo>
                  <a:lnTo>
                    <a:pt x="95" y="578"/>
                  </a:lnTo>
                  <a:lnTo>
                    <a:pt x="72" y="578"/>
                  </a:lnTo>
                  <a:lnTo>
                    <a:pt x="50" y="578"/>
                  </a:lnTo>
                  <a:lnTo>
                    <a:pt x="35" y="554"/>
                  </a:lnTo>
                  <a:lnTo>
                    <a:pt x="22" y="530"/>
                  </a:lnTo>
                  <a:lnTo>
                    <a:pt x="13" y="509"/>
                  </a:lnTo>
                  <a:lnTo>
                    <a:pt x="6" y="487"/>
                  </a:lnTo>
                  <a:lnTo>
                    <a:pt x="2" y="467"/>
                  </a:lnTo>
                  <a:lnTo>
                    <a:pt x="0" y="446"/>
                  </a:lnTo>
                  <a:lnTo>
                    <a:pt x="0" y="427"/>
                  </a:lnTo>
                  <a:lnTo>
                    <a:pt x="2" y="407"/>
                  </a:lnTo>
                  <a:lnTo>
                    <a:pt x="6" y="389"/>
                  </a:lnTo>
                  <a:lnTo>
                    <a:pt x="12" y="371"/>
                  </a:lnTo>
                  <a:lnTo>
                    <a:pt x="20" y="353"/>
                  </a:lnTo>
                  <a:lnTo>
                    <a:pt x="28" y="335"/>
                  </a:lnTo>
                  <a:lnTo>
                    <a:pt x="39" y="319"/>
                  </a:lnTo>
                  <a:lnTo>
                    <a:pt x="50" y="301"/>
                  </a:lnTo>
                  <a:lnTo>
                    <a:pt x="63" y="285"/>
                  </a:lnTo>
                  <a:lnTo>
                    <a:pt x="76" y="268"/>
                  </a:lnTo>
                  <a:lnTo>
                    <a:pt x="136" y="204"/>
                  </a:lnTo>
                  <a:lnTo>
                    <a:pt x="197" y="139"/>
                  </a:lnTo>
                  <a:lnTo>
                    <a:pt x="212" y="123"/>
                  </a:lnTo>
                  <a:lnTo>
                    <a:pt x="226" y="106"/>
                  </a:lnTo>
                  <a:lnTo>
                    <a:pt x="239" y="90"/>
                  </a:lnTo>
                  <a:lnTo>
                    <a:pt x="251" y="72"/>
                  </a:lnTo>
                  <a:lnTo>
                    <a:pt x="264" y="55"/>
                  </a:lnTo>
                  <a:lnTo>
                    <a:pt x="274" y="37"/>
                  </a:lnTo>
                  <a:lnTo>
                    <a:pt x="282" y="18"/>
                  </a:lnTo>
                  <a:lnTo>
                    <a:pt x="290" y="0"/>
                  </a:lnTo>
                  <a:lnTo>
                    <a:pt x="298" y="16"/>
                  </a:lnTo>
                  <a:lnTo>
                    <a:pt x="306" y="32"/>
                  </a:lnTo>
                  <a:lnTo>
                    <a:pt x="312" y="50"/>
                  </a:lnTo>
                  <a:lnTo>
                    <a:pt x="317" y="67"/>
                  </a:lnTo>
                  <a:lnTo>
                    <a:pt x="322" y="85"/>
                  </a:lnTo>
                  <a:lnTo>
                    <a:pt x="326" y="104"/>
                  </a:lnTo>
                  <a:lnTo>
                    <a:pt x="329" y="121"/>
                  </a:lnTo>
                  <a:lnTo>
                    <a:pt x="332" y="140"/>
                  </a:lnTo>
                  <a:lnTo>
                    <a:pt x="337" y="177"/>
                  </a:lnTo>
                  <a:lnTo>
                    <a:pt x="343" y="215"/>
                  </a:lnTo>
                  <a:lnTo>
                    <a:pt x="346" y="233"/>
                  </a:lnTo>
                  <a:lnTo>
                    <a:pt x="350" y="252"/>
                  </a:lnTo>
                  <a:lnTo>
                    <a:pt x="354" y="270"/>
                  </a:lnTo>
                  <a:lnTo>
                    <a:pt x="359" y="28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Rectangle 235">
              <a:extLst>
                <a:ext uri="{FF2B5EF4-FFF2-40B4-BE49-F238E27FC236}">
                  <a16:creationId xmlns:a16="http://schemas.microsoft.com/office/drawing/2014/main" id="{26ACBD38-F3BF-41BC-BFA2-17A35DB4BF7F}"/>
                </a:ext>
              </a:extLst>
            </p:cNvPr>
            <p:cNvSpPr>
              <a:spLocks noChangeArrowheads="1"/>
            </p:cNvSpPr>
            <p:nvPr/>
          </p:nvSpPr>
          <p:spPr bwMode="auto">
            <a:xfrm>
              <a:off x="4478" y="3430"/>
              <a:ext cx="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latin typeface="Calibri" panose="020F0502020204030204" pitchFamily="34" charset="0"/>
              </a:endParaRPr>
            </a:p>
          </p:txBody>
        </p:sp>
        <p:sp>
          <p:nvSpPr>
            <p:cNvPr id="27" name="Freeform 236">
              <a:extLst>
                <a:ext uri="{FF2B5EF4-FFF2-40B4-BE49-F238E27FC236}">
                  <a16:creationId xmlns:a16="http://schemas.microsoft.com/office/drawing/2014/main" id="{D00644BD-51C9-4B32-9CFE-29F5120EFE77}"/>
                </a:ext>
              </a:extLst>
            </p:cNvPr>
            <p:cNvSpPr>
              <a:spLocks/>
            </p:cNvSpPr>
            <p:nvPr/>
          </p:nvSpPr>
          <p:spPr bwMode="auto">
            <a:xfrm>
              <a:off x="5089" y="3432"/>
              <a:ext cx="71" cy="35"/>
            </a:xfrm>
            <a:custGeom>
              <a:avLst/>
              <a:gdLst>
                <a:gd name="T0" fmla="*/ 0 w 498"/>
                <a:gd name="T1" fmla="*/ 0 h 386"/>
                <a:gd name="T2" fmla="*/ 0 w 498"/>
                <a:gd name="T3" fmla="*/ 0 h 386"/>
                <a:gd name="T4" fmla="*/ 0 w 498"/>
                <a:gd name="T5" fmla="*/ 0 h 386"/>
                <a:gd name="T6" fmla="*/ 0 w 498"/>
                <a:gd name="T7" fmla="*/ 0 h 386"/>
                <a:gd name="T8" fmla="*/ 0 w 498"/>
                <a:gd name="T9" fmla="*/ 0 h 386"/>
                <a:gd name="T10" fmla="*/ 0 w 498"/>
                <a:gd name="T11" fmla="*/ 0 h 386"/>
                <a:gd name="T12" fmla="*/ 0 w 498"/>
                <a:gd name="T13" fmla="*/ 0 h 386"/>
                <a:gd name="T14" fmla="*/ 0 w 498"/>
                <a:gd name="T15" fmla="*/ 0 h 386"/>
                <a:gd name="T16" fmla="*/ 0 w 498"/>
                <a:gd name="T17" fmla="*/ 0 h 386"/>
                <a:gd name="T18" fmla="*/ 0 w 498"/>
                <a:gd name="T19" fmla="*/ 0 h 386"/>
                <a:gd name="T20" fmla="*/ 0 w 498"/>
                <a:gd name="T21" fmla="*/ 0 h 386"/>
                <a:gd name="T22" fmla="*/ 0 w 498"/>
                <a:gd name="T23" fmla="*/ 0 h 386"/>
                <a:gd name="T24" fmla="*/ 0 w 498"/>
                <a:gd name="T25" fmla="*/ 0 h 386"/>
                <a:gd name="T26" fmla="*/ 0 w 498"/>
                <a:gd name="T27" fmla="*/ 0 h 386"/>
                <a:gd name="T28" fmla="*/ 0 w 498"/>
                <a:gd name="T29" fmla="*/ 0 h 386"/>
                <a:gd name="T30" fmla="*/ 0 w 498"/>
                <a:gd name="T31" fmla="*/ 0 h 386"/>
                <a:gd name="T32" fmla="*/ 0 w 498"/>
                <a:gd name="T33" fmla="*/ 0 h 386"/>
                <a:gd name="T34" fmla="*/ 0 w 498"/>
                <a:gd name="T35" fmla="*/ 0 h 386"/>
                <a:gd name="T36" fmla="*/ 0 w 498"/>
                <a:gd name="T37" fmla="*/ 0 h 386"/>
                <a:gd name="T38" fmla="*/ 0 w 498"/>
                <a:gd name="T39" fmla="*/ 0 h 386"/>
                <a:gd name="T40" fmla="*/ 0 w 498"/>
                <a:gd name="T41" fmla="*/ 0 h 386"/>
                <a:gd name="T42" fmla="*/ 0 w 498"/>
                <a:gd name="T43" fmla="*/ 0 h 386"/>
                <a:gd name="T44" fmla="*/ 0 w 498"/>
                <a:gd name="T45" fmla="*/ 0 h 386"/>
                <a:gd name="T46" fmla="*/ 0 w 498"/>
                <a:gd name="T47" fmla="*/ 0 h 386"/>
                <a:gd name="T48" fmla="*/ 0 w 498"/>
                <a:gd name="T49" fmla="*/ 0 h 386"/>
                <a:gd name="T50" fmla="*/ 0 w 498"/>
                <a:gd name="T51" fmla="*/ 0 h 386"/>
                <a:gd name="T52" fmla="*/ 0 w 498"/>
                <a:gd name="T53" fmla="*/ 0 h 386"/>
                <a:gd name="T54" fmla="*/ 0 w 498"/>
                <a:gd name="T55" fmla="*/ 0 h 386"/>
                <a:gd name="T56" fmla="*/ 0 w 498"/>
                <a:gd name="T57" fmla="*/ 0 h 386"/>
                <a:gd name="T58" fmla="*/ 0 w 498"/>
                <a:gd name="T59" fmla="*/ 0 h 386"/>
                <a:gd name="T60" fmla="*/ 0 w 498"/>
                <a:gd name="T61" fmla="*/ 0 h 386"/>
                <a:gd name="T62" fmla="*/ 0 w 498"/>
                <a:gd name="T63" fmla="*/ 0 h 386"/>
                <a:gd name="T64" fmla="*/ 0 w 498"/>
                <a:gd name="T65" fmla="*/ 0 h 386"/>
                <a:gd name="T66" fmla="*/ 0 w 498"/>
                <a:gd name="T67" fmla="*/ 0 h 386"/>
                <a:gd name="T68" fmla="*/ 0 w 498"/>
                <a:gd name="T69" fmla="*/ 0 h 386"/>
                <a:gd name="T70" fmla="*/ 0 w 498"/>
                <a:gd name="T71" fmla="*/ 0 h 3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8" h="386">
                  <a:moveTo>
                    <a:pt x="498" y="54"/>
                  </a:moveTo>
                  <a:lnTo>
                    <a:pt x="473" y="75"/>
                  </a:lnTo>
                  <a:lnTo>
                    <a:pt x="443" y="98"/>
                  </a:lnTo>
                  <a:lnTo>
                    <a:pt x="428" y="108"/>
                  </a:lnTo>
                  <a:lnTo>
                    <a:pt x="413" y="121"/>
                  </a:lnTo>
                  <a:lnTo>
                    <a:pt x="398" y="134"/>
                  </a:lnTo>
                  <a:lnTo>
                    <a:pt x="386" y="148"/>
                  </a:lnTo>
                  <a:lnTo>
                    <a:pt x="380" y="155"/>
                  </a:lnTo>
                  <a:lnTo>
                    <a:pt x="374" y="162"/>
                  </a:lnTo>
                  <a:lnTo>
                    <a:pt x="369" y="170"/>
                  </a:lnTo>
                  <a:lnTo>
                    <a:pt x="365" y="178"/>
                  </a:lnTo>
                  <a:lnTo>
                    <a:pt x="362" y="185"/>
                  </a:lnTo>
                  <a:lnTo>
                    <a:pt x="359" y="194"/>
                  </a:lnTo>
                  <a:lnTo>
                    <a:pt x="356" y="202"/>
                  </a:lnTo>
                  <a:lnTo>
                    <a:pt x="355" y="211"/>
                  </a:lnTo>
                  <a:lnTo>
                    <a:pt x="354" y="220"/>
                  </a:lnTo>
                  <a:lnTo>
                    <a:pt x="355" y="229"/>
                  </a:lnTo>
                  <a:lnTo>
                    <a:pt x="356" y="238"/>
                  </a:lnTo>
                  <a:lnTo>
                    <a:pt x="358" y="248"/>
                  </a:lnTo>
                  <a:lnTo>
                    <a:pt x="361" y="258"/>
                  </a:lnTo>
                  <a:lnTo>
                    <a:pt x="366" y="268"/>
                  </a:lnTo>
                  <a:lnTo>
                    <a:pt x="371" y="279"/>
                  </a:lnTo>
                  <a:lnTo>
                    <a:pt x="378" y="290"/>
                  </a:lnTo>
                  <a:lnTo>
                    <a:pt x="383" y="302"/>
                  </a:lnTo>
                  <a:lnTo>
                    <a:pt x="389" y="314"/>
                  </a:lnTo>
                  <a:lnTo>
                    <a:pt x="397" y="326"/>
                  </a:lnTo>
                  <a:lnTo>
                    <a:pt x="406" y="338"/>
                  </a:lnTo>
                  <a:lnTo>
                    <a:pt x="416" y="351"/>
                  </a:lnTo>
                  <a:lnTo>
                    <a:pt x="426" y="362"/>
                  </a:lnTo>
                  <a:lnTo>
                    <a:pt x="437" y="374"/>
                  </a:lnTo>
                  <a:lnTo>
                    <a:pt x="449" y="386"/>
                  </a:lnTo>
                  <a:lnTo>
                    <a:pt x="429" y="376"/>
                  </a:lnTo>
                  <a:lnTo>
                    <a:pt x="407" y="369"/>
                  </a:lnTo>
                  <a:lnTo>
                    <a:pt x="381" y="361"/>
                  </a:lnTo>
                  <a:lnTo>
                    <a:pt x="356" y="355"/>
                  </a:lnTo>
                  <a:lnTo>
                    <a:pt x="328" y="348"/>
                  </a:lnTo>
                  <a:lnTo>
                    <a:pt x="299" y="343"/>
                  </a:lnTo>
                  <a:lnTo>
                    <a:pt x="270" y="339"/>
                  </a:lnTo>
                  <a:lnTo>
                    <a:pt x="239" y="334"/>
                  </a:lnTo>
                  <a:lnTo>
                    <a:pt x="177" y="325"/>
                  </a:lnTo>
                  <a:lnTo>
                    <a:pt x="115" y="316"/>
                  </a:lnTo>
                  <a:lnTo>
                    <a:pt x="85" y="311"/>
                  </a:lnTo>
                  <a:lnTo>
                    <a:pt x="56" y="304"/>
                  </a:lnTo>
                  <a:lnTo>
                    <a:pt x="26" y="298"/>
                  </a:lnTo>
                  <a:lnTo>
                    <a:pt x="0" y="290"/>
                  </a:lnTo>
                  <a:lnTo>
                    <a:pt x="5" y="265"/>
                  </a:lnTo>
                  <a:lnTo>
                    <a:pt x="12" y="242"/>
                  </a:lnTo>
                  <a:lnTo>
                    <a:pt x="20" y="222"/>
                  </a:lnTo>
                  <a:lnTo>
                    <a:pt x="29" y="202"/>
                  </a:lnTo>
                  <a:lnTo>
                    <a:pt x="39" y="184"/>
                  </a:lnTo>
                  <a:lnTo>
                    <a:pt x="51" y="168"/>
                  </a:lnTo>
                  <a:lnTo>
                    <a:pt x="63" y="152"/>
                  </a:lnTo>
                  <a:lnTo>
                    <a:pt x="77" y="138"/>
                  </a:lnTo>
                  <a:lnTo>
                    <a:pt x="91" y="125"/>
                  </a:lnTo>
                  <a:lnTo>
                    <a:pt x="106" y="113"/>
                  </a:lnTo>
                  <a:lnTo>
                    <a:pt x="121" y="102"/>
                  </a:lnTo>
                  <a:lnTo>
                    <a:pt x="137" y="92"/>
                  </a:lnTo>
                  <a:lnTo>
                    <a:pt x="154" y="84"/>
                  </a:lnTo>
                  <a:lnTo>
                    <a:pt x="171" y="75"/>
                  </a:lnTo>
                  <a:lnTo>
                    <a:pt x="189" y="67"/>
                  </a:lnTo>
                  <a:lnTo>
                    <a:pt x="207" y="61"/>
                  </a:lnTo>
                  <a:lnTo>
                    <a:pt x="227" y="55"/>
                  </a:lnTo>
                  <a:lnTo>
                    <a:pt x="246" y="50"/>
                  </a:lnTo>
                  <a:lnTo>
                    <a:pt x="265" y="45"/>
                  </a:lnTo>
                  <a:lnTo>
                    <a:pt x="284" y="40"/>
                  </a:lnTo>
                  <a:lnTo>
                    <a:pt x="322" y="33"/>
                  </a:lnTo>
                  <a:lnTo>
                    <a:pt x="360" y="26"/>
                  </a:lnTo>
                  <a:lnTo>
                    <a:pt x="397" y="21"/>
                  </a:lnTo>
                  <a:lnTo>
                    <a:pt x="433" y="14"/>
                  </a:lnTo>
                  <a:lnTo>
                    <a:pt x="467" y="8"/>
                  </a:lnTo>
                  <a:lnTo>
                    <a:pt x="498" y="0"/>
                  </a:lnTo>
                  <a:lnTo>
                    <a:pt x="498" y="54"/>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237">
              <a:extLst>
                <a:ext uri="{FF2B5EF4-FFF2-40B4-BE49-F238E27FC236}">
                  <a16:creationId xmlns:a16="http://schemas.microsoft.com/office/drawing/2014/main" id="{2319624D-576C-4D3E-AD70-ADB778288DE8}"/>
                </a:ext>
              </a:extLst>
            </p:cNvPr>
            <p:cNvSpPr>
              <a:spLocks/>
            </p:cNvSpPr>
            <p:nvPr/>
          </p:nvSpPr>
          <p:spPr bwMode="auto">
            <a:xfrm>
              <a:off x="4399" y="3433"/>
              <a:ext cx="17" cy="9"/>
            </a:xfrm>
            <a:custGeom>
              <a:avLst/>
              <a:gdLst>
                <a:gd name="T0" fmla="*/ 0 w 122"/>
                <a:gd name="T1" fmla="*/ 0 h 101"/>
                <a:gd name="T2" fmla="*/ 0 w 122"/>
                <a:gd name="T3" fmla="*/ 0 h 101"/>
                <a:gd name="T4" fmla="*/ 0 w 122"/>
                <a:gd name="T5" fmla="*/ 0 h 101"/>
                <a:gd name="T6" fmla="*/ 0 w 122"/>
                <a:gd name="T7" fmla="*/ 0 h 101"/>
                <a:gd name="T8" fmla="*/ 0 w 122"/>
                <a:gd name="T9" fmla="*/ 0 h 101"/>
                <a:gd name="T10" fmla="*/ 0 w 122"/>
                <a:gd name="T11" fmla="*/ 0 h 101"/>
                <a:gd name="T12" fmla="*/ 0 w 122"/>
                <a:gd name="T13" fmla="*/ 0 h 101"/>
                <a:gd name="T14" fmla="*/ 0 w 122"/>
                <a:gd name="T15" fmla="*/ 0 h 101"/>
                <a:gd name="T16" fmla="*/ 0 w 122"/>
                <a:gd name="T17" fmla="*/ 0 h 101"/>
                <a:gd name="T18" fmla="*/ 0 w 122"/>
                <a:gd name="T19" fmla="*/ 0 h 101"/>
                <a:gd name="T20" fmla="*/ 0 w 122"/>
                <a:gd name="T21" fmla="*/ 0 h 101"/>
                <a:gd name="T22" fmla="*/ 0 w 122"/>
                <a:gd name="T23" fmla="*/ 0 h 101"/>
                <a:gd name="T24" fmla="*/ 0 w 122"/>
                <a:gd name="T25" fmla="*/ 0 h 101"/>
                <a:gd name="T26" fmla="*/ 0 w 122"/>
                <a:gd name="T27" fmla="*/ 0 h 101"/>
                <a:gd name="T28" fmla="*/ 0 w 122"/>
                <a:gd name="T29" fmla="*/ 0 h 101"/>
                <a:gd name="T30" fmla="*/ 0 w 122"/>
                <a:gd name="T31" fmla="*/ 0 h 101"/>
                <a:gd name="T32" fmla="*/ 0 w 122"/>
                <a:gd name="T33" fmla="*/ 0 h 101"/>
                <a:gd name="T34" fmla="*/ 0 w 122"/>
                <a:gd name="T35" fmla="*/ 0 h 101"/>
                <a:gd name="T36" fmla="*/ 0 w 122"/>
                <a:gd name="T37" fmla="*/ 0 h 101"/>
                <a:gd name="T38" fmla="*/ 0 w 122"/>
                <a:gd name="T39" fmla="*/ 0 h 101"/>
                <a:gd name="T40" fmla="*/ 0 w 122"/>
                <a:gd name="T41" fmla="*/ 0 h 101"/>
                <a:gd name="T42" fmla="*/ 0 w 122"/>
                <a:gd name="T43" fmla="*/ 0 h 101"/>
                <a:gd name="T44" fmla="*/ 0 w 122"/>
                <a:gd name="T45" fmla="*/ 0 h 101"/>
                <a:gd name="T46" fmla="*/ 0 w 122"/>
                <a:gd name="T47" fmla="*/ 0 h 101"/>
                <a:gd name="T48" fmla="*/ 0 w 122"/>
                <a:gd name="T49" fmla="*/ 0 h 101"/>
                <a:gd name="T50" fmla="*/ 0 w 122"/>
                <a:gd name="T51" fmla="*/ 0 h 101"/>
                <a:gd name="T52" fmla="*/ 0 w 122"/>
                <a:gd name="T53" fmla="*/ 0 h 101"/>
                <a:gd name="T54" fmla="*/ 0 w 122"/>
                <a:gd name="T55" fmla="*/ 0 h 101"/>
                <a:gd name="T56" fmla="*/ 0 w 122"/>
                <a:gd name="T57" fmla="*/ 0 h 1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2" h="101">
                  <a:moveTo>
                    <a:pt x="118" y="37"/>
                  </a:moveTo>
                  <a:lnTo>
                    <a:pt x="121" y="47"/>
                  </a:lnTo>
                  <a:lnTo>
                    <a:pt x="122" y="56"/>
                  </a:lnTo>
                  <a:lnTo>
                    <a:pt x="122" y="63"/>
                  </a:lnTo>
                  <a:lnTo>
                    <a:pt x="120" y="70"/>
                  </a:lnTo>
                  <a:lnTo>
                    <a:pt x="117" y="76"/>
                  </a:lnTo>
                  <a:lnTo>
                    <a:pt x="113" y="81"/>
                  </a:lnTo>
                  <a:lnTo>
                    <a:pt x="108" y="86"/>
                  </a:lnTo>
                  <a:lnTo>
                    <a:pt x="102" y="89"/>
                  </a:lnTo>
                  <a:lnTo>
                    <a:pt x="96" y="93"/>
                  </a:lnTo>
                  <a:lnTo>
                    <a:pt x="89" y="96"/>
                  </a:lnTo>
                  <a:lnTo>
                    <a:pt x="82" y="98"/>
                  </a:lnTo>
                  <a:lnTo>
                    <a:pt x="75" y="99"/>
                  </a:lnTo>
                  <a:lnTo>
                    <a:pt x="61" y="101"/>
                  </a:lnTo>
                  <a:lnTo>
                    <a:pt x="49" y="101"/>
                  </a:lnTo>
                  <a:lnTo>
                    <a:pt x="0" y="101"/>
                  </a:lnTo>
                  <a:lnTo>
                    <a:pt x="29" y="5"/>
                  </a:lnTo>
                  <a:lnTo>
                    <a:pt x="36" y="2"/>
                  </a:lnTo>
                  <a:lnTo>
                    <a:pt x="43" y="0"/>
                  </a:lnTo>
                  <a:lnTo>
                    <a:pt x="50" y="0"/>
                  </a:lnTo>
                  <a:lnTo>
                    <a:pt x="56" y="0"/>
                  </a:lnTo>
                  <a:lnTo>
                    <a:pt x="61" y="1"/>
                  </a:lnTo>
                  <a:lnTo>
                    <a:pt x="67" y="3"/>
                  </a:lnTo>
                  <a:lnTo>
                    <a:pt x="72" y="6"/>
                  </a:lnTo>
                  <a:lnTo>
                    <a:pt x="78" y="9"/>
                  </a:lnTo>
                  <a:lnTo>
                    <a:pt x="88" y="17"/>
                  </a:lnTo>
                  <a:lnTo>
                    <a:pt x="98" y="24"/>
                  </a:lnTo>
                  <a:lnTo>
                    <a:pt x="108" y="32"/>
                  </a:lnTo>
                  <a:lnTo>
                    <a:pt x="118" y="37"/>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238">
              <a:extLst>
                <a:ext uri="{FF2B5EF4-FFF2-40B4-BE49-F238E27FC236}">
                  <a16:creationId xmlns:a16="http://schemas.microsoft.com/office/drawing/2014/main" id="{8A77A3C5-CFA8-41D2-BA31-AB9313ABACD2}"/>
                </a:ext>
              </a:extLst>
            </p:cNvPr>
            <p:cNvSpPr>
              <a:spLocks/>
            </p:cNvSpPr>
            <p:nvPr/>
          </p:nvSpPr>
          <p:spPr bwMode="auto">
            <a:xfrm>
              <a:off x="4214" y="3436"/>
              <a:ext cx="84" cy="96"/>
            </a:xfrm>
            <a:custGeom>
              <a:avLst/>
              <a:gdLst>
                <a:gd name="T0" fmla="*/ 0 w 588"/>
                <a:gd name="T1" fmla="*/ 0 h 1063"/>
                <a:gd name="T2" fmla="*/ 0 w 588"/>
                <a:gd name="T3" fmla="*/ 0 h 1063"/>
                <a:gd name="T4" fmla="*/ 0 w 588"/>
                <a:gd name="T5" fmla="*/ 0 h 1063"/>
                <a:gd name="T6" fmla="*/ 0 w 588"/>
                <a:gd name="T7" fmla="*/ 0 h 1063"/>
                <a:gd name="T8" fmla="*/ 0 w 588"/>
                <a:gd name="T9" fmla="*/ 0 h 1063"/>
                <a:gd name="T10" fmla="*/ 0 w 588"/>
                <a:gd name="T11" fmla="*/ 0 h 1063"/>
                <a:gd name="T12" fmla="*/ 0 w 588"/>
                <a:gd name="T13" fmla="*/ 0 h 1063"/>
                <a:gd name="T14" fmla="*/ 0 w 588"/>
                <a:gd name="T15" fmla="*/ 0 h 1063"/>
                <a:gd name="T16" fmla="*/ 0 w 588"/>
                <a:gd name="T17" fmla="*/ 0 h 1063"/>
                <a:gd name="T18" fmla="*/ 0 w 588"/>
                <a:gd name="T19" fmla="*/ 0 h 1063"/>
                <a:gd name="T20" fmla="*/ 0 w 588"/>
                <a:gd name="T21" fmla="*/ 0 h 1063"/>
                <a:gd name="T22" fmla="*/ 0 w 588"/>
                <a:gd name="T23" fmla="*/ 0 h 1063"/>
                <a:gd name="T24" fmla="*/ 0 w 588"/>
                <a:gd name="T25" fmla="*/ 0 h 1063"/>
                <a:gd name="T26" fmla="*/ 0 w 588"/>
                <a:gd name="T27" fmla="*/ 0 h 1063"/>
                <a:gd name="T28" fmla="*/ 0 w 588"/>
                <a:gd name="T29" fmla="*/ 0 h 1063"/>
                <a:gd name="T30" fmla="*/ 0 w 588"/>
                <a:gd name="T31" fmla="*/ 0 h 1063"/>
                <a:gd name="T32" fmla="*/ 0 w 588"/>
                <a:gd name="T33" fmla="*/ 0 h 1063"/>
                <a:gd name="T34" fmla="*/ 0 w 588"/>
                <a:gd name="T35" fmla="*/ 0 h 1063"/>
                <a:gd name="T36" fmla="*/ 0 w 588"/>
                <a:gd name="T37" fmla="*/ 0 h 1063"/>
                <a:gd name="T38" fmla="*/ 0 w 588"/>
                <a:gd name="T39" fmla="*/ 0 h 1063"/>
                <a:gd name="T40" fmla="*/ 0 w 588"/>
                <a:gd name="T41" fmla="*/ 0 h 1063"/>
                <a:gd name="T42" fmla="*/ 0 w 588"/>
                <a:gd name="T43" fmla="*/ 0 h 1063"/>
                <a:gd name="T44" fmla="*/ 0 w 588"/>
                <a:gd name="T45" fmla="*/ 0 h 1063"/>
                <a:gd name="T46" fmla="*/ 0 w 588"/>
                <a:gd name="T47" fmla="*/ 0 h 1063"/>
                <a:gd name="T48" fmla="*/ 0 w 588"/>
                <a:gd name="T49" fmla="*/ 0 h 1063"/>
                <a:gd name="T50" fmla="*/ 0 w 588"/>
                <a:gd name="T51" fmla="*/ 0 h 1063"/>
                <a:gd name="T52" fmla="*/ 0 w 588"/>
                <a:gd name="T53" fmla="*/ 0 h 1063"/>
                <a:gd name="T54" fmla="*/ 0 w 588"/>
                <a:gd name="T55" fmla="*/ 0 h 1063"/>
                <a:gd name="T56" fmla="*/ 0 w 588"/>
                <a:gd name="T57" fmla="*/ 0 h 1063"/>
                <a:gd name="T58" fmla="*/ 0 w 588"/>
                <a:gd name="T59" fmla="*/ 0 h 1063"/>
                <a:gd name="T60" fmla="*/ 0 w 588"/>
                <a:gd name="T61" fmla="*/ 0 h 1063"/>
                <a:gd name="T62" fmla="*/ 0 w 588"/>
                <a:gd name="T63" fmla="*/ 0 h 1063"/>
                <a:gd name="T64" fmla="*/ 0 w 588"/>
                <a:gd name="T65" fmla="*/ 0 h 1063"/>
                <a:gd name="T66" fmla="*/ 0 w 588"/>
                <a:gd name="T67" fmla="*/ 0 h 1063"/>
                <a:gd name="T68" fmla="*/ 0 w 588"/>
                <a:gd name="T69" fmla="*/ 0 h 1063"/>
                <a:gd name="T70" fmla="*/ 0 w 588"/>
                <a:gd name="T71" fmla="*/ 0 h 1063"/>
                <a:gd name="T72" fmla="*/ 0 w 588"/>
                <a:gd name="T73" fmla="*/ 0 h 1063"/>
                <a:gd name="T74" fmla="*/ 0 w 588"/>
                <a:gd name="T75" fmla="*/ 0 h 1063"/>
                <a:gd name="T76" fmla="*/ 0 w 588"/>
                <a:gd name="T77" fmla="*/ 0 h 1063"/>
                <a:gd name="T78" fmla="*/ 0 w 588"/>
                <a:gd name="T79" fmla="*/ 0 h 1063"/>
                <a:gd name="T80" fmla="*/ 0 w 588"/>
                <a:gd name="T81" fmla="*/ 0 h 1063"/>
                <a:gd name="T82" fmla="*/ 0 w 588"/>
                <a:gd name="T83" fmla="*/ 0 h 1063"/>
                <a:gd name="T84" fmla="*/ 0 w 588"/>
                <a:gd name="T85" fmla="*/ 0 h 1063"/>
                <a:gd name="T86" fmla="*/ 0 w 588"/>
                <a:gd name="T87" fmla="*/ 0 h 1063"/>
                <a:gd name="T88" fmla="*/ 0 w 588"/>
                <a:gd name="T89" fmla="*/ 0 h 1063"/>
                <a:gd name="T90" fmla="*/ 0 w 588"/>
                <a:gd name="T91" fmla="*/ 0 h 1063"/>
                <a:gd name="T92" fmla="*/ 0 w 588"/>
                <a:gd name="T93" fmla="*/ 0 h 1063"/>
                <a:gd name="T94" fmla="*/ 0 w 588"/>
                <a:gd name="T95" fmla="*/ 0 h 1063"/>
                <a:gd name="T96" fmla="*/ 0 w 588"/>
                <a:gd name="T97" fmla="*/ 0 h 1063"/>
                <a:gd name="T98" fmla="*/ 0 w 588"/>
                <a:gd name="T99" fmla="*/ 0 h 1063"/>
                <a:gd name="T100" fmla="*/ 0 w 588"/>
                <a:gd name="T101" fmla="*/ 0 h 1063"/>
                <a:gd name="T102" fmla="*/ 0 w 588"/>
                <a:gd name="T103" fmla="*/ 0 h 1063"/>
                <a:gd name="T104" fmla="*/ 0 w 588"/>
                <a:gd name="T105" fmla="*/ 0 h 1063"/>
                <a:gd name="T106" fmla="*/ 0 w 588"/>
                <a:gd name="T107" fmla="*/ 0 h 1063"/>
                <a:gd name="T108" fmla="*/ 0 w 588"/>
                <a:gd name="T109" fmla="*/ 0 h 1063"/>
                <a:gd name="T110" fmla="*/ 0 w 588"/>
                <a:gd name="T111" fmla="*/ 0 h 1063"/>
                <a:gd name="T112" fmla="*/ 0 w 588"/>
                <a:gd name="T113" fmla="*/ 0 h 1063"/>
                <a:gd name="T114" fmla="*/ 0 w 588"/>
                <a:gd name="T115" fmla="*/ 0 h 1063"/>
                <a:gd name="T116" fmla="*/ 0 w 588"/>
                <a:gd name="T117" fmla="*/ 0 h 1063"/>
                <a:gd name="T118" fmla="*/ 0 w 588"/>
                <a:gd name="T119" fmla="*/ 0 h 10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8" h="1063">
                  <a:moveTo>
                    <a:pt x="319" y="1038"/>
                  </a:moveTo>
                  <a:lnTo>
                    <a:pt x="282" y="1045"/>
                  </a:lnTo>
                  <a:lnTo>
                    <a:pt x="240" y="1052"/>
                  </a:lnTo>
                  <a:lnTo>
                    <a:pt x="218" y="1057"/>
                  </a:lnTo>
                  <a:lnTo>
                    <a:pt x="194" y="1060"/>
                  </a:lnTo>
                  <a:lnTo>
                    <a:pt x="171" y="1062"/>
                  </a:lnTo>
                  <a:lnTo>
                    <a:pt x="148" y="1063"/>
                  </a:lnTo>
                  <a:lnTo>
                    <a:pt x="125" y="1063"/>
                  </a:lnTo>
                  <a:lnTo>
                    <a:pt x="104" y="1061"/>
                  </a:lnTo>
                  <a:lnTo>
                    <a:pt x="93" y="1059"/>
                  </a:lnTo>
                  <a:lnTo>
                    <a:pt x="83" y="1057"/>
                  </a:lnTo>
                  <a:lnTo>
                    <a:pt x="72" y="1053"/>
                  </a:lnTo>
                  <a:lnTo>
                    <a:pt x="63" y="1049"/>
                  </a:lnTo>
                  <a:lnTo>
                    <a:pt x="53" y="1044"/>
                  </a:lnTo>
                  <a:lnTo>
                    <a:pt x="44" y="1038"/>
                  </a:lnTo>
                  <a:lnTo>
                    <a:pt x="36" y="1032"/>
                  </a:lnTo>
                  <a:lnTo>
                    <a:pt x="27" y="1024"/>
                  </a:lnTo>
                  <a:lnTo>
                    <a:pt x="19" y="1016"/>
                  </a:lnTo>
                  <a:lnTo>
                    <a:pt x="12" y="1007"/>
                  </a:lnTo>
                  <a:lnTo>
                    <a:pt x="5" y="996"/>
                  </a:lnTo>
                  <a:lnTo>
                    <a:pt x="0" y="984"/>
                  </a:lnTo>
                  <a:lnTo>
                    <a:pt x="24" y="949"/>
                  </a:lnTo>
                  <a:lnTo>
                    <a:pt x="52" y="911"/>
                  </a:lnTo>
                  <a:lnTo>
                    <a:pt x="81" y="871"/>
                  </a:lnTo>
                  <a:lnTo>
                    <a:pt x="108" y="831"/>
                  </a:lnTo>
                  <a:lnTo>
                    <a:pt x="121" y="810"/>
                  </a:lnTo>
                  <a:lnTo>
                    <a:pt x="134" y="789"/>
                  </a:lnTo>
                  <a:lnTo>
                    <a:pt x="145" y="767"/>
                  </a:lnTo>
                  <a:lnTo>
                    <a:pt x="155" y="745"/>
                  </a:lnTo>
                  <a:lnTo>
                    <a:pt x="164" y="723"/>
                  </a:lnTo>
                  <a:lnTo>
                    <a:pt x="171" y="700"/>
                  </a:lnTo>
                  <a:lnTo>
                    <a:pt x="174" y="688"/>
                  </a:lnTo>
                  <a:lnTo>
                    <a:pt x="176" y="676"/>
                  </a:lnTo>
                  <a:lnTo>
                    <a:pt x="178" y="664"/>
                  </a:lnTo>
                  <a:lnTo>
                    <a:pt x="179" y="652"/>
                  </a:lnTo>
                  <a:lnTo>
                    <a:pt x="175" y="626"/>
                  </a:lnTo>
                  <a:lnTo>
                    <a:pt x="169" y="602"/>
                  </a:lnTo>
                  <a:lnTo>
                    <a:pt x="163" y="577"/>
                  </a:lnTo>
                  <a:lnTo>
                    <a:pt x="156" y="552"/>
                  </a:lnTo>
                  <a:lnTo>
                    <a:pt x="147" y="528"/>
                  </a:lnTo>
                  <a:lnTo>
                    <a:pt x="138" y="504"/>
                  </a:lnTo>
                  <a:lnTo>
                    <a:pt x="129" y="482"/>
                  </a:lnTo>
                  <a:lnTo>
                    <a:pt x="118" y="459"/>
                  </a:lnTo>
                  <a:lnTo>
                    <a:pt x="107" y="436"/>
                  </a:lnTo>
                  <a:lnTo>
                    <a:pt x="96" y="415"/>
                  </a:lnTo>
                  <a:lnTo>
                    <a:pt x="84" y="393"/>
                  </a:lnTo>
                  <a:lnTo>
                    <a:pt x="72" y="371"/>
                  </a:lnTo>
                  <a:lnTo>
                    <a:pt x="46" y="329"/>
                  </a:lnTo>
                  <a:lnTo>
                    <a:pt x="19" y="288"/>
                  </a:lnTo>
                  <a:lnTo>
                    <a:pt x="52" y="269"/>
                  </a:lnTo>
                  <a:lnTo>
                    <a:pt x="85" y="249"/>
                  </a:lnTo>
                  <a:lnTo>
                    <a:pt x="119" y="231"/>
                  </a:lnTo>
                  <a:lnTo>
                    <a:pt x="153" y="211"/>
                  </a:lnTo>
                  <a:lnTo>
                    <a:pt x="224" y="176"/>
                  </a:lnTo>
                  <a:lnTo>
                    <a:pt x="296" y="140"/>
                  </a:lnTo>
                  <a:lnTo>
                    <a:pt x="369" y="106"/>
                  </a:lnTo>
                  <a:lnTo>
                    <a:pt x="443" y="70"/>
                  </a:lnTo>
                  <a:lnTo>
                    <a:pt x="516" y="35"/>
                  </a:lnTo>
                  <a:lnTo>
                    <a:pt x="588" y="0"/>
                  </a:lnTo>
                  <a:lnTo>
                    <a:pt x="319" y="10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239">
              <a:extLst>
                <a:ext uri="{FF2B5EF4-FFF2-40B4-BE49-F238E27FC236}">
                  <a16:creationId xmlns:a16="http://schemas.microsoft.com/office/drawing/2014/main" id="{6E30D2A5-3279-40DE-A1A5-B00A957B6D26}"/>
                </a:ext>
              </a:extLst>
            </p:cNvPr>
            <p:cNvSpPr>
              <a:spLocks/>
            </p:cNvSpPr>
            <p:nvPr/>
          </p:nvSpPr>
          <p:spPr bwMode="auto">
            <a:xfrm>
              <a:off x="4453" y="3437"/>
              <a:ext cx="131" cy="89"/>
            </a:xfrm>
            <a:custGeom>
              <a:avLst/>
              <a:gdLst>
                <a:gd name="T0" fmla="*/ 0 w 917"/>
                <a:gd name="T1" fmla="*/ 0 h 985"/>
                <a:gd name="T2" fmla="*/ 0 w 917"/>
                <a:gd name="T3" fmla="*/ 0 h 985"/>
                <a:gd name="T4" fmla="*/ 0 w 917"/>
                <a:gd name="T5" fmla="*/ 0 h 985"/>
                <a:gd name="T6" fmla="*/ 0 w 917"/>
                <a:gd name="T7" fmla="*/ 0 h 985"/>
                <a:gd name="T8" fmla="*/ 0 w 917"/>
                <a:gd name="T9" fmla="*/ 0 h 985"/>
                <a:gd name="T10" fmla="*/ 0 w 917"/>
                <a:gd name="T11" fmla="*/ 0 h 985"/>
                <a:gd name="T12" fmla="*/ 0 w 917"/>
                <a:gd name="T13" fmla="*/ 0 h 985"/>
                <a:gd name="T14" fmla="*/ 0 w 917"/>
                <a:gd name="T15" fmla="*/ 0 h 985"/>
                <a:gd name="T16" fmla="*/ 0 w 917"/>
                <a:gd name="T17" fmla="*/ 0 h 985"/>
                <a:gd name="T18" fmla="*/ 0 w 917"/>
                <a:gd name="T19" fmla="*/ 0 h 985"/>
                <a:gd name="T20" fmla="*/ 0 w 917"/>
                <a:gd name="T21" fmla="*/ 0 h 985"/>
                <a:gd name="T22" fmla="*/ 0 w 917"/>
                <a:gd name="T23" fmla="*/ 0 h 985"/>
                <a:gd name="T24" fmla="*/ 0 w 917"/>
                <a:gd name="T25" fmla="*/ 0 h 985"/>
                <a:gd name="T26" fmla="*/ 0 w 917"/>
                <a:gd name="T27" fmla="*/ 0 h 985"/>
                <a:gd name="T28" fmla="*/ 0 w 917"/>
                <a:gd name="T29" fmla="*/ 0 h 985"/>
                <a:gd name="T30" fmla="*/ 0 w 917"/>
                <a:gd name="T31" fmla="*/ 0 h 985"/>
                <a:gd name="T32" fmla="*/ 0 w 917"/>
                <a:gd name="T33" fmla="*/ 0 h 985"/>
                <a:gd name="T34" fmla="*/ 0 w 917"/>
                <a:gd name="T35" fmla="*/ 0 h 985"/>
                <a:gd name="T36" fmla="*/ 0 w 917"/>
                <a:gd name="T37" fmla="*/ 0 h 985"/>
                <a:gd name="T38" fmla="*/ 0 w 917"/>
                <a:gd name="T39" fmla="*/ 0 h 985"/>
                <a:gd name="T40" fmla="*/ 0 w 917"/>
                <a:gd name="T41" fmla="*/ 0 h 985"/>
                <a:gd name="T42" fmla="*/ 0 w 917"/>
                <a:gd name="T43" fmla="*/ 0 h 985"/>
                <a:gd name="T44" fmla="*/ 0 w 917"/>
                <a:gd name="T45" fmla="*/ 0 h 985"/>
                <a:gd name="T46" fmla="*/ 0 w 917"/>
                <a:gd name="T47" fmla="*/ 0 h 985"/>
                <a:gd name="T48" fmla="*/ 0 w 917"/>
                <a:gd name="T49" fmla="*/ 0 h 985"/>
                <a:gd name="T50" fmla="*/ 0 w 917"/>
                <a:gd name="T51" fmla="*/ 0 h 985"/>
                <a:gd name="T52" fmla="*/ 0 w 917"/>
                <a:gd name="T53" fmla="*/ 0 h 985"/>
                <a:gd name="T54" fmla="*/ 0 w 917"/>
                <a:gd name="T55" fmla="*/ 0 h 985"/>
                <a:gd name="T56" fmla="*/ 0 w 917"/>
                <a:gd name="T57" fmla="*/ 0 h 985"/>
                <a:gd name="T58" fmla="*/ 0 w 917"/>
                <a:gd name="T59" fmla="*/ 0 h 985"/>
                <a:gd name="T60" fmla="*/ 0 w 917"/>
                <a:gd name="T61" fmla="*/ 0 h 985"/>
                <a:gd name="T62" fmla="*/ 0 w 917"/>
                <a:gd name="T63" fmla="*/ 0 h 985"/>
                <a:gd name="T64" fmla="*/ 0 w 917"/>
                <a:gd name="T65" fmla="*/ 0 h 985"/>
                <a:gd name="T66" fmla="*/ 0 w 917"/>
                <a:gd name="T67" fmla="*/ 0 h 985"/>
                <a:gd name="T68" fmla="*/ 0 w 917"/>
                <a:gd name="T69" fmla="*/ 0 h 985"/>
                <a:gd name="T70" fmla="*/ 0 w 917"/>
                <a:gd name="T71" fmla="*/ 0 h 985"/>
                <a:gd name="T72" fmla="*/ 0 w 917"/>
                <a:gd name="T73" fmla="*/ 0 h 985"/>
                <a:gd name="T74" fmla="*/ 0 w 917"/>
                <a:gd name="T75" fmla="*/ 0 h 985"/>
                <a:gd name="T76" fmla="*/ 0 w 917"/>
                <a:gd name="T77" fmla="*/ 0 h 985"/>
                <a:gd name="T78" fmla="*/ 0 w 917"/>
                <a:gd name="T79" fmla="*/ 0 h 985"/>
                <a:gd name="T80" fmla="*/ 0 w 917"/>
                <a:gd name="T81" fmla="*/ 0 h 985"/>
                <a:gd name="T82" fmla="*/ 0 w 917"/>
                <a:gd name="T83" fmla="*/ 0 h 985"/>
                <a:gd name="T84" fmla="*/ 0 w 917"/>
                <a:gd name="T85" fmla="*/ 0 h 985"/>
                <a:gd name="T86" fmla="*/ 0 w 917"/>
                <a:gd name="T87" fmla="*/ 0 h 985"/>
                <a:gd name="T88" fmla="*/ 0 w 917"/>
                <a:gd name="T89" fmla="*/ 0 h 985"/>
                <a:gd name="T90" fmla="*/ 0 w 917"/>
                <a:gd name="T91" fmla="*/ 0 h 985"/>
                <a:gd name="T92" fmla="*/ 0 w 917"/>
                <a:gd name="T93" fmla="*/ 0 h 985"/>
                <a:gd name="T94" fmla="*/ 0 w 917"/>
                <a:gd name="T95" fmla="*/ 0 h 985"/>
                <a:gd name="T96" fmla="*/ 0 w 917"/>
                <a:gd name="T97" fmla="*/ 0 h 985"/>
                <a:gd name="T98" fmla="*/ 0 w 917"/>
                <a:gd name="T99" fmla="*/ 0 h 985"/>
                <a:gd name="T100" fmla="*/ 0 w 917"/>
                <a:gd name="T101" fmla="*/ 0 h 985"/>
                <a:gd name="T102" fmla="*/ 0 w 917"/>
                <a:gd name="T103" fmla="*/ 0 h 985"/>
                <a:gd name="T104" fmla="*/ 0 w 917"/>
                <a:gd name="T105" fmla="*/ 0 h 985"/>
                <a:gd name="T106" fmla="*/ 0 w 917"/>
                <a:gd name="T107" fmla="*/ 0 h 985"/>
                <a:gd name="T108" fmla="*/ 0 w 917"/>
                <a:gd name="T109" fmla="*/ 0 h 985"/>
                <a:gd name="T110" fmla="*/ 0 w 917"/>
                <a:gd name="T111" fmla="*/ 0 h 985"/>
                <a:gd name="T112" fmla="*/ 0 w 917"/>
                <a:gd name="T113" fmla="*/ 0 h 985"/>
                <a:gd name="T114" fmla="*/ 0 w 917"/>
                <a:gd name="T115" fmla="*/ 0 h 985"/>
                <a:gd name="T116" fmla="*/ 0 w 917"/>
                <a:gd name="T117" fmla="*/ 0 h 9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917" h="985">
                  <a:moveTo>
                    <a:pt x="917" y="974"/>
                  </a:moveTo>
                  <a:lnTo>
                    <a:pt x="189" y="985"/>
                  </a:lnTo>
                  <a:lnTo>
                    <a:pt x="185" y="966"/>
                  </a:lnTo>
                  <a:lnTo>
                    <a:pt x="179" y="946"/>
                  </a:lnTo>
                  <a:lnTo>
                    <a:pt x="171" y="928"/>
                  </a:lnTo>
                  <a:lnTo>
                    <a:pt x="163" y="908"/>
                  </a:lnTo>
                  <a:lnTo>
                    <a:pt x="153" y="890"/>
                  </a:lnTo>
                  <a:lnTo>
                    <a:pt x="142" y="873"/>
                  </a:lnTo>
                  <a:lnTo>
                    <a:pt x="130" y="854"/>
                  </a:lnTo>
                  <a:lnTo>
                    <a:pt x="117" y="837"/>
                  </a:lnTo>
                  <a:lnTo>
                    <a:pt x="89" y="802"/>
                  </a:lnTo>
                  <a:lnTo>
                    <a:pt x="60" y="767"/>
                  </a:lnTo>
                  <a:lnTo>
                    <a:pt x="30" y="732"/>
                  </a:lnTo>
                  <a:lnTo>
                    <a:pt x="0" y="696"/>
                  </a:lnTo>
                  <a:lnTo>
                    <a:pt x="39" y="688"/>
                  </a:lnTo>
                  <a:lnTo>
                    <a:pt x="79" y="678"/>
                  </a:lnTo>
                  <a:lnTo>
                    <a:pt x="120" y="668"/>
                  </a:lnTo>
                  <a:lnTo>
                    <a:pt x="160" y="656"/>
                  </a:lnTo>
                  <a:lnTo>
                    <a:pt x="200" y="642"/>
                  </a:lnTo>
                  <a:lnTo>
                    <a:pt x="239" y="627"/>
                  </a:lnTo>
                  <a:lnTo>
                    <a:pt x="258" y="619"/>
                  </a:lnTo>
                  <a:lnTo>
                    <a:pt x="277" y="610"/>
                  </a:lnTo>
                  <a:lnTo>
                    <a:pt x="297" y="600"/>
                  </a:lnTo>
                  <a:lnTo>
                    <a:pt x="315" y="590"/>
                  </a:lnTo>
                  <a:lnTo>
                    <a:pt x="334" y="580"/>
                  </a:lnTo>
                  <a:lnTo>
                    <a:pt x="351" y="569"/>
                  </a:lnTo>
                  <a:lnTo>
                    <a:pt x="369" y="557"/>
                  </a:lnTo>
                  <a:lnTo>
                    <a:pt x="386" y="544"/>
                  </a:lnTo>
                  <a:lnTo>
                    <a:pt x="402" y="531"/>
                  </a:lnTo>
                  <a:lnTo>
                    <a:pt x="419" y="517"/>
                  </a:lnTo>
                  <a:lnTo>
                    <a:pt x="434" y="503"/>
                  </a:lnTo>
                  <a:lnTo>
                    <a:pt x="449" y="487"/>
                  </a:lnTo>
                  <a:lnTo>
                    <a:pt x="464" y="471"/>
                  </a:lnTo>
                  <a:lnTo>
                    <a:pt x="479" y="453"/>
                  </a:lnTo>
                  <a:lnTo>
                    <a:pt x="492" y="436"/>
                  </a:lnTo>
                  <a:lnTo>
                    <a:pt x="505" y="416"/>
                  </a:lnTo>
                  <a:lnTo>
                    <a:pt x="517" y="397"/>
                  </a:lnTo>
                  <a:lnTo>
                    <a:pt x="528" y="377"/>
                  </a:lnTo>
                  <a:lnTo>
                    <a:pt x="538" y="355"/>
                  </a:lnTo>
                  <a:lnTo>
                    <a:pt x="548" y="332"/>
                  </a:lnTo>
                  <a:lnTo>
                    <a:pt x="588" y="0"/>
                  </a:lnTo>
                  <a:lnTo>
                    <a:pt x="610" y="60"/>
                  </a:lnTo>
                  <a:lnTo>
                    <a:pt x="634" y="119"/>
                  </a:lnTo>
                  <a:lnTo>
                    <a:pt x="659" y="179"/>
                  </a:lnTo>
                  <a:lnTo>
                    <a:pt x="684" y="237"/>
                  </a:lnTo>
                  <a:lnTo>
                    <a:pt x="734" y="354"/>
                  </a:lnTo>
                  <a:lnTo>
                    <a:pt x="782" y="472"/>
                  </a:lnTo>
                  <a:lnTo>
                    <a:pt x="804" y="531"/>
                  </a:lnTo>
                  <a:lnTo>
                    <a:pt x="827" y="592"/>
                  </a:lnTo>
                  <a:lnTo>
                    <a:pt x="847" y="652"/>
                  </a:lnTo>
                  <a:lnTo>
                    <a:pt x="865" y="714"/>
                  </a:lnTo>
                  <a:lnTo>
                    <a:pt x="874" y="745"/>
                  </a:lnTo>
                  <a:lnTo>
                    <a:pt x="882" y="777"/>
                  </a:lnTo>
                  <a:lnTo>
                    <a:pt x="889" y="809"/>
                  </a:lnTo>
                  <a:lnTo>
                    <a:pt x="896" y="841"/>
                  </a:lnTo>
                  <a:lnTo>
                    <a:pt x="902" y="874"/>
                  </a:lnTo>
                  <a:lnTo>
                    <a:pt x="908" y="907"/>
                  </a:lnTo>
                  <a:lnTo>
                    <a:pt x="912" y="941"/>
                  </a:lnTo>
                  <a:lnTo>
                    <a:pt x="917" y="974"/>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240">
              <a:extLst>
                <a:ext uri="{FF2B5EF4-FFF2-40B4-BE49-F238E27FC236}">
                  <a16:creationId xmlns:a16="http://schemas.microsoft.com/office/drawing/2014/main" id="{ECEC505C-85FE-4A63-B989-33D38FCB1E15}"/>
                </a:ext>
              </a:extLst>
            </p:cNvPr>
            <p:cNvSpPr>
              <a:spLocks/>
            </p:cNvSpPr>
            <p:nvPr/>
          </p:nvSpPr>
          <p:spPr bwMode="auto">
            <a:xfrm>
              <a:off x="3623" y="3439"/>
              <a:ext cx="28" cy="27"/>
            </a:xfrm>
            <a:custGeom>
              <a:avLst/>
              <a:gdLst>
                <a:gd name="T0" fmla="*/ 0 w 199"/>
                <a:gd name="T1" fmla="*/ 0 h 303"/>
                <a:gd name="T2" fmla="*/ 0 w 199"/>
                <a:gd name="T3" fmla="*/ 0 h 303"/>
                <a:gd name="T4" fmla="*/ 0 w 199"/>
                <a:gd name="T5" fmla="*/ 0 h 303"/>
                <a:gd name="T6" fmla="*/ 0 w 199"/>
                <a:gd name="T7" fmla="*/ 0 h 303"/>
                <a:gd name="T8" fmla="*/ 0 w 199"/>
                <a:gd name="T9" fmla="*/ 0 h 303"/>
                <a:gd name="T10" fmla="*/ 0 w 199"/>
                <a:gd name="T11" fmla="*/ 0 h 303"/>
                <a:gd name="T12" fmla="*/ 0 w 199"/>
                <a:gd name="T13" fmla="*/ 0 h 303"/>
                <a:gd name="T14" fmla="*/ 0 w 199"/>
                <a:gd name="T15" fmla="*/ 0 h 303"/>
                <a:gd name="T16" fmla="*/ 0 w 199"/>
                <a:gd name="T17" fmla="*/ 0 h 303"/>
                <a:gd name="T18" fmla="*/ 0 w 199"/>
                <a:gd name="T19" fmla="*/ 0 h 303"/>
                <a:gd name="T20" fmla="*/ 0 w 199"/>
                <a:gd name="T21" fmla="*/ 0 h 303"/>
                <a:gd name="T22" fmla="*/ 0 w 199"/>
                <a:gd name="T23" fmla="*/ 0 h 303"/>
                <a:gd name="T24" fmla="*/ 0 w 199"/>
                <a:gd name="T25" fmla="*/ 0 h 303"/>
                <a:gd name="T26" fmla="*/ 0 w 199"/>
                <a:gd name="T27" fmla="*/ 0 h 303"/>
                <a:gd name="T28" fmla="*/ 0 w 199"/>
                <a:gd name="T29" fmla="*/ 0 h 303"/>
                <a:gd name="T30" fmla="*/ 0 w 199"/>
                <a:gd name="T31" fmla="*/ 0 h 303"/>
                <a:gd name="T32" fmla="*/ 0 w 199"/>
                <a:gd name="T33" fmla="*/ 0 h 303"/>
                <a:gd name="T34" fmla="*/ 0 w 199"/>
                <a:gd name="T35" fmla="*/ 0 h 303"/>
                <a:gd name="T36" fmla="*/ 0 w 199"/>
                <a:gd name="T37" fmla="*/ 0 h 303"/>
                <a:gd name="T38" fmla="*/ 0 w 199"/>
                <a:gd name="T39" fmla="*/ 0 h 303"/>
                <a:gd name="T40" fmla="*/ 0 w 199"/>
                <a:gd name="T41" fmla="*/ 0 h 303"/>
                <a:gd name="T42" fmla="*/ 0 w 199"/>
                <a:gd name="T43" fmla="*/ 0 h 303"/>
                <a:gd name="T44" fmla="*/ 0 w 199"/>
                <a:gd name="T45" fmla="*/ 0 h 303"/>
                <a:gd name="T46" fmla="*/ 0 w 199"/>
                <a:gd name="T47" fmla="*/ 0 h 303"/>
                <a:gd name="T48" fmla="*/ 0 w 199"/>
                <a:gd name="T49" fmla="*/ 0 h 303"/>
                <a:gd name="T50" fmla="*/ 0 w 199"/>
                <a:gd name="T51" fmla="*/ 0 h 3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99" h="303">
                  <a:moveTo>
                    <a:pt x="199" y="236"/>
                  </a:moveTo>
                  <a:lnTo>
                    <a:pt x="184" y="253"/>
                  </a:lnTo>
                  <a:lnTo>
                    <a:pt x="169" y="268"/>
                  </a:lnTo>
                  <a:lnTo>
                    <a:pt x="156" y="280"/>
                  </a:lnTo>
                  <a:lnTo>
                    <a:pt x="143" y="289"/>
                  </a:lnTo>
                  <a:lnTo>
                    <a:pt x="131" y="296"/>
                  </a:lnTo>
                  <a:lnTo>
                    <a:pt x="118" y="300"/>
                  </a:lnTo>
                  <a:lnTo>
                    <a:pt x="108" y="303"/>
                  </a:lnTo>
                  <a:lnTo>
                    <a:pt x="98" y="303"/>
                  </a:lnTo>
                  <a:lnTo>
                    <a:pt x="88" y="300"/>
                  </a:lnTo>
                  <a:lnTo>
                    <a:pt x="80" y="297"/>
                  </a:lnTo>
                  <a:lnTo>
                    <a:pt x="71" y="291"/>
                  </a:lnTo>
                  <a:lnTo>
                    <a:pt x="64" y="284"/>
                  </a:lnTo>
                  <a:lnTo>
                    <a:pt x="57" y="276"/>
                  </a:lnTo>
                  <a:lnTo>
                    <a:pt x="51" y="266"/>
                  </a:lnTo>
                  <a:lnTo>
                    <a:pt x="45" y="254"/>
                  </a:lnTo>
                  <a:lnTo>
                    <a:pt x="40" y="242"/>
                  </a:lnTo>
                  <a:lnTo>
                    <a:pt x="35" y="229"/>
                  </a:lnTo>
                  <a:lnTo>
                    <a:pt x="30" y="215"/>
                  </a:lnTo>
                  <a:lnTo>
                    <a:pt x="26" y="200"/>
                  </a:lnTo>
                  <a:lnTo>
                    <a:pt x="23" y="185"/>
                  </a:lnTo>
                  <a:lnTo>
                    <a:pt x="16" y="152"/>
                  </a:lnTo>
                  <a:lnTo>
                    <a:pt x="12" y="119"/>
                  </a:lnTo>
                  <a:lnTo>
                    <a:pt x="4" y="55"/>
                  </a:lnTo>
                  <a:lnTo>
                    <a:pt x="0" y="0"/>
                  </a:lnTo>
                  <a:lnTo>
                    <a:pt x="199" y="236"/>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241">
              <a:extLst>
                <a:ext uri="{FF2B5EF4-FFF2-40B4-BE49-F238E27FC236}">
                  <a16:creationId xmlns:a16="http://schemas.microsoft.com/office/drawing/2014/main" id="{08285F07-6AF7-4B20-9D05-30C741FC81BB}"/>
                </a:ext>
              </a:extLst>
            </p:cNvPr>
            <p:cNvSpPr>
              <a:spLocks/>
            </p:cNvSpPr>
            <p:nvPr/>
          </p:nvSpPr>
          <p:spPr bwMode="auto">
            <a:xfrm>
              <a:off x="4636" y="3447"/>
              <a:ext cx="63" cy="323"/>
            </a:xfrm>
            <a:custGeom>
              <a:avLst/>
              <a:gdLst>
                <a:gd name="T0" fmla="*/ 0 w 442"/>
                <a:gd name="T1" fmla="*/ 0 h 3555"/>
                <a:gd name="T2" fmla="*/ 0 w 442"/>
                <a:gd name="T3" fmla="*/ 0 h 3555"/>
                <a:gd name="T4" fmla="*/ 0 w 442"/>
                <a:gd name="T5" fmla="*/ 0 h 3555"/>
                <a:gd name="T6" fmla="*/ 0 w 442"/>
                <a:gd name="T7" fmla="*/ 0 h 3555"/>
                <a:gd name="T8" fmla="*/ 0 w 442"/>
                <a:gd name="T9" fmla="*/ 0 h 3555"/>
                <a:gd name="T10" fmla="*/ 0 w 442"/>
                <a:gd name="T11" fmla="*/ 0 h 3555"/>
                <a:gd name="T12" fmla="*/ 0 w 442"/>
                <a:gd name="T13" fmla="*/ 0 h 3555"/>
                <a:gd name="T14" fmla="*/ 0 w 442"/>
                <a:gd name="T15" fmla="*/ 0 h 3555"/>
                <a:gd name="T16" fmla="*/ 0 w 442"/>
                <a:gd name="T17" fmla="*/ 0 h 3555"/>
                <a:gd name="T18" fmla="*/ 0 w 442"/>
                <a:gd name="T19" fmla="*/ 0 h 3555"/>
                <a:gd name="T20" fmla="*/ 0 w 442"/>
                <a:gd name="T21" fmla="*/ 0 h 3555"/>
                <a:gd name="T22" fmla="*/ 0 w 442"/>
                <a:gd name="T23" fmla="*/ 0 h 3555"/>
                <a:gd name="T24" fmla="*/ 0 w 442"/>
                <a:gd name="T25" fmla="*/ 0 h 3555"/>
                <a:gd name="T26" fmla="*/ 0 w 442"/>
                <a:gd name="T27" fmla="*/ 0 h 3555"/>
                <a:gd name="T28" fmla="*/ 0 w 442"/>
                <a:gd name="T29" fmla="*/ 0 h 3555"/>
                <a:gd name="T30" fmla="*/ 0 w 442"/>
                <a:gd name="T31" fmla="*/ 0 h 3555"/>
                <a:gd name="T32" fmla="*/ 0 w 442"/>
                <a:gd name="T33" fmla="*/ 0 h 3555"/>
                <a:gd name="T34" fmla="*/ 0 w 442"/>
                <a:gd name="T35" fmla="*/ 0 h 3555"/>
                <a:gd name="T36" fmla="*/ 0 w 442"/>
                <a:gd name="T37" fmla="*/ 0 h 3555"/>
                <a:gd name="T38" fmla="*/ 0 w 442"/>
                <a:gd name="T39" fmla="*/ 0 h 3555"/>
                <a:gd name="T40" fmla="*/ 0 w 442"/>
                <a:gd name="T41" fmla="*/ 0 h 3555"/>
                <a:gd name="T42" fmla="*/ 0 w 442"/>
                <a:gd name="T43" fmla="*/ 0 h 3555"/>
                <a:gd name="T44" fmla="*/ 0 w 442"/>
                <a:gd name="T45" fmla="*/ 0 h 3555"/>
                <a:gd name="T46" fmla="*/ 0 w 442"/>
                <a:gd name="T47" fmla="*/ 0 h 3555"/>
                <a:gd name="T48" fmla="*/ 0 w 442"/>
                <a:gd name="T49" fmla="*/ 0 h 3555"/>
                <a:gd name="T50" fmla="*/ 0 w 442"/>
                <a:gd name="T51" fmla="*/ 0 h 3555"/>
                <a:gd name="T52" fmla="*/ 0 w 442"/>
                <a:gd name="T53" fmla="*/ 0 h 3555"/>
                <a:gd name="T54" fmla="*/ 0 w 442"/>
                <a:gd name="T55" fmla="*/ 0 h 3555"/>
                <a:gd name="T56" fmla="*/ 0 w 442"/>
                <a:gd name="T57" fmla="*/ 0 h 3555"/>
                <a:gd name="T58" fmla="*/ 0 w 442"/>
                <a:gd name="T59" fmla="*/ 0 h 3555"/>
                <a:gd name="T60" fmla="*/ 0 w 442"/>
                <a:gd name="T61" fmla="*/ 0 h 3555"/>
                <a:gd name="T62" fmla="*/ 0 w 442"/>
                <a:gd name="T63" fmla="*/ 0 h 3555"/>
                <a:gd name="T64" fmla="*/ 0 w 442"/>
                <a:gd name="T65" fmla="*/ 0 h 3555"/>
                <a:gd name="T66" fmla="*/ 0 w 442"/>
                <a:gd name="T67" fmla="*/ 0 h 3555"/>
                <a:gd name="T68" fmla="*/ 0 w 442"/>
                <a:gd name="T69" fmla="*/ 0 h 3555"/>
                <a:gd name="T70" fmla="*/ 0 w 442"/>
                <a:gd name="T71" fmla="*/ 0 h 3555"/>
                <a:gd name="T72" fmla="*/ 0 w 442"/>
                <a:gd name="T73" fmla="*/ 0 h 3555"/>
                <a:gd name="T74" fmla="*/ 0 w 442"/>
                <a:gd name="T75" fmla="*/ 0 h 3555"/>
                <a:gd name="T76" fmla="*/ 0 w 442"/>
                <a:gd name="T77" fmla="*/ 0 h 3555"/>
                <a:gd name="T78" fmla="*/ 0 w 442"/>
                <a:gd name="T79" fmla="*/ 0 h 3555"/>
                <a:gd name="T80" fmla="*/ 0 w 442"/>
                <a:gd name="T81" fmla="*/ 0 h 3555"/>
                <a:gd name="T82" fmla="*/ 0 w 442"/>
                <a:gd name="T83" fmla="*/ 0 h 3555"/>
                <a:gd name="T84" fmla="*/ 0 w 442"/>
                <a:gd name="T85" fmla="*/ 0 h 3555"/>
                <a:gd name="T86" fmla="*/ 0 w 442"/>
                <a:gd name="T87" fmla="*/ 0 h 3555"/>
                <a:gd name="T88" fmla="*/ 0 w 442"/>
                <a:gd name="T89" fmla="*/ 0 h 3555"/>
                <a:gd name="T90" fmla="*/ 0 w 442"/>
                <a:gd name="T91" fmla="*/ 0 h 3555"/>
                <a:gd name="T92" fmla="*/ 0 w 442"/>
                <a:gd name="T93" fmla="*/ 0 h 3555"/>
                <a:gd name="T94" fmla="*/ 0 w 442"/>
                <a:gd name="T95" fmla="*/ 0 h 3555"/>
                <a:gd name="T96" fmla="*/ 0 w 442"/>
                <a:gd name="T97" fmla="*/ 0 h 3555"/>
                <a:gd name="T98" fmla="*/ 0 w 442"/>
                <a:gd name="T99" fmla="*/ 0 h 3555"/>
                <a:gd name="T100" fmla="*/ 0 w 442"/>
                <a:gd name="T101" fmla="*/ 0 h 3555"/>
                <a:gd name="T102" fmla="*/ 0 w 442"/>
                <a:gd name="T103" fmla="*/ 0 h 3555"/>
                <a:gd name="T104" fmla="*/ 0 w 442"/>
                <a:gd name="T105" fmla="*/ 0 h 3555"/>
                <a:gd name="T106" fmla="*/ 0 w 442"/>
                <a:gd name="T107" fmla="*/ 0 h 35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2" h="3555">
                  <a:moveTo>
                    <a:pt x="382" y="1103"/>
                  </a:moveTo>
                  <a:lnTo>
                    <a:pt x="389" y="1412"/>
                  </a:lnTo>
                  <a:lnTo>
                    <a:pt x="396" y="1725"/>
                  </a:lnTo>
                  <a:lnTo>
                    <a:pt x="404" y="2042"/>
                  </a:lnTo>
                  <a:lnTo>
                    <a:pt x="411" y="2357"/>
                  </a:lnTo>
                  <a:lnTo>
                    <a:pt x="420" y="2669"/>
                  </a:lnTo>
                  <a:lnTo>
                    <a:pt x="427" y="2974"/>
                  </a:lnTo>
                  <a:lnTo>
                    <a:pt x="435" y="3271"/>
                  </a:lnTo>
                  <a:lnTo>
                    <a:pt x="442" y="3555"/>
                  </a:lnTo>
                  <a:lnTo>
                    <a:pt x="23" y="1938"/>
                  </a:lnTo>
                  <a:lnTo>
                    <a:pt x="30" y="1879"/>
                  </a:lnTo>
                  <a:lnTo>
                    <a:pt x="35" y="1819"/>
                  </a:lnTo>
                  <a:lnTo>
                    <a:pt x="39" y="1759"/>
                  </a:lnTo>
                  <a:lnTo>
                    <a:pt x="42" y="1698"/>
                  </a:lnTo>
                  <a:lnTo>
                    <a:pt x="44" y="1636"/>
                  </a:lnTo>
                  <a:lnTo>
                    <a:pt x="46" y="1575"/>
                  </a:lnTo>
                  <a:lnTo>
                    <a:pt x="46" y="1513"/>
                  </a:lnTo>
                  <a:lnTo>
                    <a:pt x="45" y="1452"/>
                  </a:lnTo>
                  <a:lnTo>
                    <a:pt x="44" y="1390"/>
                  </a:lnTo>
                  <a:lnTo>
                    <a:pt x="42" y="1327"/>
                  </a:lnTo>
                  <a:lnTo>
                    <a:pt x="40" y="1265"/>
                  </a:lnTo>
                  <a:lnTo>
                    <a:pt x="37" y="1203"/>
                  </a:lnTo>
                  <a:lnTo>
                    <a:pt x="30" y="1078"/>
                  </a:lnTo>
                  <a:lnTo>
                    <a:pt x="23" y="953"/>
                  </a:lnTo>
                  <a:lnTo>
                    <a:pt x="16" y="829"/>
                  </a:lnTo>
                  <a:lnTo>
                    <a:pt x="9" y="706"/>
                  </a:lnTo>
                  <a:lnTo>
                    <a:pt x="6" y="644"/>
                  </a:lnTo>
                  <a:lnTo>
                    <a:pt x="4" y="584"/>
                  </a:lnTo>
                  <a:lnTo>
                    <a:pt x="2" y="522"/>
                  </a:lnTo>
                  <a:lnTo>
                    <a:pt x="1" y="463"/>
                  </a:lnTo>
                  <a:lnTo>
                    <a:pt x="0" y="402"/>
                  </a:lnTo>
                  <a:lnTo>
                    <a:pt x="0" y="344"/>
                  </a:lnTo>
                  <a:lnTo>
                    <a:pt x="1" y="284"/>
                  </a:lnTo>
                  <a:lnTo>
                    <a:pt x="3" y="226"/>
                  </a:lnTo>
                  <a:lnTo>
                    <a:pt x="6" y="169"/>
                  </a:lnTo>
                  <a:lnTo>
                    <a:pt x="11" y="112"/>
                  </a:lnTo>
                  <a:lnTo>
                    <a:pt x="16" y="55"/>
                  </a:lnTo>
                  <a:lnTo>
                    <a:pt x="23" y="0"/>
                  </a:lnTo>
                  <a:lnTo>
                    <a:pt x="52" y="66"/>
                  </a:lnTo>
                  <a:lnTo>
                    <a:pt x="82" y="133"/>
                  </a:lnTo>
                  <a:lnTo>
                    <a:pt x="111" y="199"/>
                  </a:lnTo>
                  <a:lnTo>
                    <a:pt x="138" y="266"/>
                  </a:lnTo>
                  <a:lnTo>
                    <a:pt x="165" y="333"/>
                  </a:lnTo>
                  <a:lnTo>
                    <a:pt x="191" y="400"/>
                  </a:lnTo>
                  <a:lnTo>
                    <a:pt x="216" y="467"/>
                  </a:lnTo>
                  <a:lnTo>
                    <a:pt x="240" y="535"/>
                  </a:lnTo>
                  <a:lnTo>
                    <a:pt x="263" y="604"/>
                  </a:lnTo>
                  <a:lnTo>
                    <a:pt x="284" y="674"/>
                  </a:lnTo>
                  <a:lnTo>
                    <a:pt x="304" y="743"/>
                  </a:lnTo>
                  <a:lnTo>
                    <a:pt x="323" y="813"/>
                  </a:lnTo>
                  <a:lnTo>
                    <a:pt x="340" y="884"/>
                  </a:lnTo>
                  <a:lnTo>
                    <a:pt x="356" y="957"/>
                  </a:lnTo>
                  <a:lnTo>
                    <a:pt x="369" y="1029"/>
                  </a:lnTo>
                  <a:lnTo>
                    <a:pt x="382" y="1103"/>
                  </a:lnTo>
                  <a:close/>
                </a:path>
              </a:pathLst>
            </a:custGeom>
            <a:solidFill>
              <a:srgbClr val="F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242">
              <a:extLst>
                <a:ext uri="{FF2B5EF4-FFF2-40B4-BE49-F238E27FC236}">
                  <a16:creationId xmlns:a16="http://schemas.microsoft.com/office/drawing/2014/main" id="{B801C634-4A5C-461D-9234-8A8C3DC9AB7D}"/>
                </a:ext>
              </a:extLst>
            </p:cNvPr>
            <p:cNvSpPr>
              <a:spLocks/>
            </p:cNvSpPr>
            <p:nvPr/>
          </p:nvSpPr>
          <p:spPr bwMode="auto">
            <a:xfrm>
              <a:off x="3730" y="3451"/>
              <a:ext cx="29" cy="77"/>
            </a:xfrm>
            <a:custGeom>
              <a:avLst/>
              <a:gdLst>
                <a:gd name="T0" fmla="*/ 0 w 199"/>
                <a:gd name="T1" fmla="*/ 0 h 847"/>
                <a:gd name="T2" fmla="*/ 0 w 199"/>
                <a:gd name="T3" fmla="*/ 0 h 847"/>
                <a:gd name="T4" fmla="*/ 0 w 199"/>
                <a:gd name="T5" fmla="*/ 0 h 847"/>
                <a:gd name="T6" fmla="*/ 0 w 199"/>
                <a:gd name="T7" fmla="*/ 0 h 847"/>
                <a:gd name="T8" fmla="*/ 0 w 199"/>
                <a:gd name="T9" fmla="*/ 0 h 847"/>
                <a:gd name="T10" fmla="*/ 0 w 199"/>
                <a:gd name="T11" fmla="*/ 0 h 847"/>
                <a:gd name="T12" fmla="*/ 0 w 199"/>
                <a:gd name="T13" fmla="*/ 0 h 847"/>
                <a:gd name="T14" fmla="*/ 0 w 199"/>
                <a:gd name="T15" fmla="*/ 0 h 847"/>
                <a:gd name="T16" fmla="*/ 0 w 199"/>
                <a:gd name="T17" fmla="*/ 0 h 847"/>
                <a:gd name="T18" fmla="*/ 0 w 199"/>
                <a:gd name="T19" fmla="*/ 0 h 847"/>
                <a:gd name="T20" fmla="*/ 0 w 199"/>
                <a:gd name="T21" fmla="*/ 0 h 847"/>
                <a:gd name="T22" fmla="*/ 0 w 199"/>
                <a:gd name="T23" fmla="*/ 0 h 847"/>
                <a:gd name="T24" fmla="*/ 0 w 199"/>
                <a:gd name="T25" fmla="*/ 0 h 847"/>
                <a:gd name="T26" fmla="*/ 0 w 199"/>
                <a:gd name="T27" fmla="*/ 0 h 847"/>
                <a:gd name="T28" fmla="*/ 0 w 199"/>
                <a:gd name="T29" fmla="*/ 0 h 847"/>
                <a:gd name="T30" fmla="*/ 0 w 199"/>
                <a:gd name="T31" fmla="*/ 0 h 847"/>
                <a:gd name="T32" fmla="*/ 0 w 199"/>
                <a:gd name="T33" fmla="*/ 0 h 847"/>
                <a:gd name="T34" fmla="*/ 0 w 199"/>
                <a:gd name="T35" fmla="*/ 0 h 847"/>
                <a:gd name="T36" fmla="*/ 0 w 199"/>
                <a:gd name="T37" fmla="*/ 0 h 847"/>
                <a:gd name="T38" fmla="*/ 0 w 199"/>
                <a:gd name="T39" fmla="*/ 0 h 847"/>
                <a:gd name="T40" fmla="*/ 0 w 199"/>
                <a:gd name="T41" fmla="*/ 0 h 847"/>
                <a:gd name="T42" fmla="*/ 0 w 199"/>
                <a:gd name="T43" fmla="*/ 0 h 847"/>
                <a:gd name="T44" fmla="*/ 0 w 199"/>
                <a:gd name="T45" fmla="*/ 0 h 847"/>
                <a:gd name="T46" fmla="*/ 0 w 199"/>
                <a:gd name="T47" fmla="*/ 0 h 847"/>
                <a:gd name="T48" fmla="*/ 0 w 199"/>
                <a:gd name="T49" fmla="*/ 0 h 847"/>
                <a:gd name="T50" fmla="*/ 0 w 199"/>
                <a:gd name="T51" fmla="*/ 0 h 847"/>
                <a:gd name="T52" fmla="*/ 0 w 199"/>
                <a:gd name="T53" fmla="*/ 0 h 847"/>
                <a:gd name="T54" fmla="*/ 0 w 199"/>
                <a:gd name="T55" fmla="*/ 0 h 847"/>
                <a:gd name="T56" fmla="*/ 0 w 199"/>
                <a:gd name="T57" fmla="*/ 0 h 847"/>
                <a:gd name="T58" fmla="*/ 0 w 199"/>
                <a:gd name="T59" fmla="*/ 0 h 847"/>
                <a:gd name="T60" fmla="*/ 0 w 199"/>
                <a:gd name="T61" fmla="*/ 0 h 847"/>
                <a:gd name="T62" fmla="*/ 0 w 199"/>
                <a:gd name="T63" fmla="*/ 0 h 847"/>
                <a:gd name="T64" fmla="*/ 0 w 199"/>
                <a:gd name="T65" fmla="*/ 0 h 847"/>
                <a:gd name="T66" fmla="*/ 0 w 199"/>
                <a:gd name="T67" fmla="*/ 0 h 847"/>
                <a:gd name="T68" fmla="*/ 0 w 199"/>
                <a:gd name="T69" fmla="*/ 0 h 847"/>
                <a:gd name="T70" fmla="*/ 0 w 199"/>
                <a:gd name="T71" fmla="*/ 0 h 847"/>
                <a:gd name="T72" fmla="*/ 0 w 199"/>
                <a:gd name="T73" fmla="*/ 0 h 847"/>
                <a:gd name="T74" fmla="*/ 0 w 199"/>
                <a:gd name="T75" fmla="*/ 0 h 847"/>
                <a:gd name="T76" fmla="*/ 0 w 199"/>
                <a:gd name="T77" fmla="*/ 0 h 847"/>
                <a:gd name="T78" fmla="*/ 0 w 199"/>
                <a:gd name="T79" fmla="*/ 0 h 847"/>
                <a:gd name="T80" fmla="*/ 0 w 199"/>
                <a:gd name="T81" fmla="*/ 0 h 847"/>
                <a:gd name="T82" fmla="*/ 0 w 199"/>
                <a:gd name="T83" fmla="*/ 0 h 847"/>
                <a:gd name="T84" fmla="*/ 0 w 199"/>
                <a:gd name="T85" fmla="*/ 0 h 847"/>
                <a:gd name="T86" fmla="*/ 0 w 199"/>
                <a:gd name="T87" fmla="*/ 0 h 847"/>
                <a:gd name="T88" fmla="*/ 0 w 199"/>
                <a:gd name="T89" fmla="*/ 0 h 847"/>
                <a:gd name="T90" fmla="*/ 0 w 199"/>
                <a:gd name="T91" fmla="*/ 0 h 847"/>
                <a:gd name="T92" fmla="*/ 0 w 199"/>
                <a:gd name="T93" fmla="*/ 0 h 847"/>
                <a:gd name="T94" fmla="*/ 0 w 199"/>
                <a:gd name="T95" fmla="*/ 0 h 847"/>
                <a:gd name="T96" fmla="*/ 0 w 199"/>
                <a:gd name="T97" fmla="*/ 0 h 847"/>
                <a:gd name="T98" fmla="*/ 0 w 199"/>
                <a:gd name="T99" fmla="*/ 0 h 847"/>
                <a:gd name="T100" fmla="*/ 0 w 199"/>
                <a:gd name="T101" fmla="*/ 0 h 847"/>
                <a:gd name="T102" fmla="*/ 0 w 199"/>
                <a:gd name="T103" fmla="*/ 0 h 847"/>
                <a:gd name="T104" fmla="*/ 0 w 199"/>
                <a:gd name="T105" fmla="*/ 0 h 847"/>
                <a:gd name="T106" fmla="*/ 0 w 199"/>
                <a:gd name="T107" fmla="*/ 0 h 847"/>
                <a:gd name="T108" fmla="*/ 0 w 199"/>
                <a:gd name="T109" fmla="*/ 0 h 847"/>
                <a:gd name="T110" fmla="*/ 0 w 199"/>
                <a:gd name="T111" fmla="*/ 0 h 847"/>
                <a:gd name="T112" fmla="*/ 0 w 199"/>
                <a:gd name="T113" fmla="*/ 0 h 8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9" h="847">
                  <a:moveTo>
                    <a:pt x="125" y="847"/>
                  </a:moveTo>
                  <a:lnTo>
                    <a:pt x="102" y="827"/>
                  </a:lnTo>
                  <a:lnTo>
                    <a:pt x="82" y="807"/>
                  </a:lnTo>
                  <a:lnTo>
                    <a:pt x="64" y="786"/>
                  </a:lnTo>
                  <a:lnTo>
                    <a:pt x="49" y="763"/>
                  </a:lnTo>
                  <a:lnTo>
                    <a:pt x="36" y="741"/>
                  </a:lnTo>
                  <a:lnTo>
                    <a:pt x="25" y="717"/>
                  </a:lnTo>
                  <a:lnTo>
                    <a:pt x="17" y="693"/>
                  </a:lnTo>
                  <a:lnTo>
                    <a:pt x="10" y="668"/>
                  </a:lnTo>
                  <a:lnTo>
                    <a:pt x="5" y="642"/>
                  </a:lnTo>
                  <a:lnTo>
                    <a:pt x="2" y="616"/>
                  </a:lnTo>
                  <a:lnTo>
                    <a:pt x="1" y="590"/>
                  </a:lnTo>
                  <a:lnTo>
                    <a:pt x="0" y="563"/>
                  </a:lnTo>
                  <a:lnTo>
                    <a:pt x="1" y="535"/>
                  </a:lnTo>
                  <a:lnTo>
                    <a:pt x="3" y="508"/>
                  </a:lnTo>
                  <a:lnTo>
                    <a:pt x="6" y="480"/>
                  </a:lnTo>
                  <a:lnTo>
                    <a:pt x="10" y="452"/>
                  </a:lnTo>
                  <a:lnTo>
                    <a:pt x="20" y="395"/>
                  </a:lnTo>
                  <a:lnTo>
                    <a:pt x="31" y="338"/>
                  </a:lnTo>
                  <a:lnTo>
                    <a:pt x="43" y="279"/>
                  </a:lnTo>
                  <a:lnTo>
                    <a:pt x="54" y="222"/>
                  </a:lnTo>
                  <a:lnTo>
                    <a:pt x="59" y="194"/>
                  </a:lnTo>
                  <a:lnTo>
                    <a:pt x="64" y="165"/>
                  </a:lnTo>
                  <a:lnTo>
                    <a:pt x="68" y="137"/>
                  </a:lnTo>
                  <a:lnTo>
                    <a:pt x="72" y="108"/>
                  </a:lnTo>
                  <a:lnTo>
                    <a:pt x="74" y="81"/>
                  </a:lnTo>
                  <a:lnTo>
                    <a:pt x="75" y="54"/>
                  </a:lnTo>
                  <a:lnTo>
                    <a:pt x="76" y="27"/>
                  </a:lnTo>
                  <a:lnTo>
                    <a:pt x="74" y="0"/>
                  </a:lnTo>
                  <a:lnTo>
                    <a:pt x="98" y="21"/>
                  </a:lnTo>
                  <a:lnTo>
                    <a:pt x="118" y="40"/>
                  </a:lnTo>
                  <a:lnTo>
                    <a:pt x="136" y="62"/>
                  </a:lnTo>
                  <a:lnTo>
                    <a:pt x="151" y="85"/>
                  </a:lnTo>
                  <a:lnTo>
                    <a:pt x="163" y="107"/>
                  </a:lnTo>
                  <a:lnTo>
                    <a:pt x="174" y="131"/>
                  </a:lnTo>
                  <a:lnTo>
                    <a:pt x="182" y="155"/>
                  </a:lnTo>
                  <a:lnTo>
                    <a:pt x="189" y="180"/>
                  </a:lnTo>
                  <a:lnTo>
                    <a:pt x="194" y="206"/>
                  </a:lnTo>
                  <a:lnTo>
                    <a:pt x="197" y="232"/>
                  </a:lnTo>
                  <a:lnTo>
                    <a:pt x="199" y="258"/>
                  </a:lnTo>
                  <a:lnTo>
                    <a:pt x="199" y="285"/>
                  </a:lnTo>
                  <a:lnTo>
                    <a:pt x="198" y="312"/>
                  </a:lnTo>
                  <a:lnTo>
                    <a:pt x="196" y="340"/>
                  </a:lnTo>
                  <a:lnTo>
                    <a:pt x="193" y="368"/>
                  </a:lnTo>
                  <a:lnTo>
                    <a:pt x="189" y="396"/>
                  </a:lnTo>
                  <a:lnTo>
                    <a:pt x="180" y="453"/>
                  </a:lnTo>
                  <a:lnTo>
                    <a:pt x="168" y="510"/>
                  </a:lnTo>
                  <a:lnTo>
                    <a:pt x="156" y="568"/>
                  </a:lnTo>
                  <a:lnTo>
                    <a:pt x="145" y="626"/>
                  </a:lnTo>
                  <a:lnTo>
                    <a:pt x="140" y="654"/>
                  </a:lnTo>
                  <a:lnTo>
                    <a:pt x="135" y="682"/>
                  </a:lnTo>
                  <a:lnTo>
                    <a:pt x="131" y="711"/>
                  </a:lnTo>
                  <a:lnTo>
                    <a:pt x="128" y="739"/>
                  </a:lnTo>
                  <a:lnTo>
                    <a:pt x="125" y="767"/>
                  </a:lnTo>
                  <a:lnTo>
                    <a:pt x="124" y="794"/>
                  </a:lnTo>
                  <a:lnTo>
                    <a:pt x="124" y="821"/>
                  </a:lnTo>
                  <a:lnTo>
                    <a:pt x="125" y="847"/>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243">
              <a:extLst>
                <a:ext uri="{FF2B5EF4-FFF2-40B4-BE49-F238E27FC236}">
                  <a16:creationId xmlns:a16="http://schemas.microsoft.com/office/drawing/2014/main" id="{63ABD8E9-D7F3-4592-9C10-4C4E0AD5C2AF}"/>
                </a:ext>
              </a:extLst>
            </p:cNvPr>
            <p:cNvSpPr>
              <a:spLocks/>
            </p:cNvSpPr>
            <p:nvPr/>
          </p:nvSpPr>
          <p:spPr bwMode="auto">
            <a:xfrm>
              <a:off x="4033" y="3451"/>
              <a:ext cx="52" cy="83"/>
            </a:xfrm>
            <a:custGeom>
              <a:avLst/>
              <a:gdLst>
                <a:gd name="T0" fmla="*/ 0 w 369"/>
                <a:gd name="T1" fmla="*/ 0 h 911"/>
                <a:gd name="T2" fmla="*/ 0 w 369"/>
                <a:gd name="T3" fmla="*/ 0 h 911"/>
                <a:gd name="T4" fmla="*/ 0 w 369"/>
                <a:gd name="T5" fmla="*/ 0 h 911"/>
                <a:gd name="T6" fmla="*/ 0 w 369"/>
                <a:gd name="T7" fmla="*/ 0 h 911"/>
                <a:gd name="T8" fmla="*/ 0 w 369"/>
                <a:gd name="T9" fmla="*/ 0 h 911"/>
                <a:gd name="T10" fmla="*/ 0 w 369"/>
                <a:gd name="T11" fmla="*/ 0 h 911"/>
                <a:gd name="T12" fmla="*/ 0 w 369"/>
                <a:gd name="T13" fmla="*/ 0 h 911"/>
                <a:gd name="T14" fmla="*/ 0 w 369"/>
                <a:gd name="T15" fmla="*/ 0 h 911"/>
                <a:gd name="T16" fmla="*/ 0 w 369"/>
                <a:gd name="T17" fmla="*/ 0 h 911"/>
                <a:gd name="T18" fmla="*/ 0 w 369"/>
                <a:gd name="T19" fmla="*/ 0 h 911"/>
                <a:gd name="T20" fmla="*/ 0 w 369"/>
                <a:gd name="T21" fmla="*/ 0 h 911"/>
                <a:gd name="T22" fmla="*/ 0 w 369"/>
                <a:gd name="T23" fmla="*/ 0 h 911"/>
                <a:gd name="T24" fmla="*/ 0 w 369"/>
                <a:gd name="T25" fmla="*/ 0 h 911"/>
                <a:gd name="T26" fmla="*/ 0 w 369"/>
                <a:gd name="T27" fmla="*/ 0 h 911"/>
                <a:gd name="T28" fmla="*/ 0 w 369"/>
                <a:gd name="T29" fmla="*/ 0 h 911"/>
                <a:gd name="T30" fmla="*/ 0 w 369"/>
                <a:gd name="T31" fmla="*/ 0 h 911"/>
                <a:gd name="T32" fmla="*/ 0 w 369"/>
                <a:gd name="T33" fmla="*/ 0 h 911"/>
                <a:gd name="T34" fmla="*/ 0 w 369"/>
                <a:gd name="T35" fmla="*/ 0 h 911"/>
                <a:gd name="T36" fmla="*/ 0 w 369"/>
                <a:gd name="T37" fmla="*/ 0 h 911"/>
                <a:gd name="T38" fmla="*/ 0 w 369"/>
                <a:gd name="T39" fmla="*/ 0 h 911"/>
                <a:gd name="T40" fmla="*/ 0 w 369"/>
                <a:gd name="T41" fmla="*/ 0 h 911"/>
                <a:gd name="T42" fmla="*/ 0 w 369"/>
                <a:gd name="T43" fmla="*/ 0 h 911"/>
                <a:gd name="T44" fmla="*/ 0 w 369"/>
                <a:gd name="T45" fmla="*/ 0 h 911"/>
                <a:gd name="T46" fmla="*/ 0 w 369"/>
                <a:gd name="T47" fmla="*/ 0 h 911"/>
                <a:gd name="T48" fmla="*/ 0 w 369"/>
                <a:gd name="T49" fmla="*/ 0 h 911"/>
                <a:gd name="T50" fmla="*/ 0 w 369"/>
                <a:gd name="T51" fmla="*/ 0 h 911"/>
                <a:gd name="T52" fmla="*/ 0 w 369"/>
                <a:gd name="T53" fmla="*/ 0 h 911"/>
                <a:gd name="T54" fmla="*/ 0 w 369"/>
                <a:gd name="T55" fmla="*/ 0 h 911"/>
                <a:gd name="T56" fmla="*/ 0 w 369"/>
                <a:gd name="T57" fmla="*/ 0 h 911"/>
                <a:gd name="T58" fmla="*/ 0 w 369"/>
                <a:gd name="T59" fmla="*/ 0 h 911"/>
                <a:gd name="T60" fmla="*/ 0 w 369"/>
                <a:gd name="T61" fmla="*/ 0 h 911"/>
                <a:gd name="T62" fmla="*/ 0 w 369"/>
                <a:gd name="T63" fmla="*/ 0 h 911"/>
                <a:gd name="T64" fmla="*/ 0 w 369"/>
                <a:gd name="T65" fmla="*/ 0 h 911"/>
                <a:gd name="T66" fmla="*/ 0 w 369"/>
                <a:gd name="T67" fmla="*/ 0 h 911"/>
                <a:gd name="T68" fmla="*/ 0 w 369"/>
                <a:gd name="T69" fmla="*/ 0 h 911"/>
                <a:gd name="T70" fmla="*/ 0 w 369"/>
                <a:gd name="T71" fmla="*/ 0 h 911"/>
                <a:gd name="T72" fmla="*/ 0 w 369"/>
                <a:gd name="T73" fmla="*/ 0 h 911"/>
                <a:gd name="T74" fmla="*/ 0 w 369"/>
                <a:gd name="T75" fmla="*/ 0 h 911"/>
                <a:gd name="T76" fmla="*/ 0 w 369"/>
                <a:gd name="T77" fmla="*/ 0 h 911"/>
                <a:gd name="T78" fmla="*/ 0 w 369"/>
                <a:gd name="T79" fmla="*/ 0 h 911"/>
                <a:gd name="T80" fmla="*/ 0 w 369"/>
                <a:gd name="T81" fmla="*/ 0 h 911"/>
                <a:gd name="T82" fmla="*/ 0 w 369"/>
                <a:gd name="T83" fmla="*/ 0 h 911"/>
                <a:gd name="T84" fmla="*/ 0 w 369"/>
                <a:gd name="T85" fmla="*/ 0 h 911"/>
                <a:gd name="T86" fmla="*/ 0 w 369"/>
                <a:gd name="T87" fmla="*/ 0 h 911"/>
                <a:gd name="T88" fmla="*/ 0 w 369"/>
                <a:gd name="T89" fmla="*/ 0 h 911"/>
                <a:gd name="T90" fmla="*/ 0 w 369"/>
                <a:gd name="T91" fmla="*/ 0 h 911"/>
                <a:gd name="T92" fmla="*/ 0 w 369"/>
                <a:gd name="T93" fmla="*/ 0 h 911"/>
                <a:gd name="T94" fmla="*/ 0 w 369"/>
                <a:gd name="T95" fmla="*/ 0 h 911"/>
                <a:gd name="T96" fmla="*/ 0 w 369"/>
                <a:gd name="T97" fmla="*/ 0 h 911"/>
                <a:gd name="T98" fmla="*/ 0 w 369"/>
                <a:gd name="T99" fmla="*/ 0 h 911"/>
                <a:gd name="T100" fmla="*/ 0 w 369"/>
                <a:gd name="T101" fmla="*/ 0 h 9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69" h="911">
                  <a:moveTo>
                    <a:pt x="310" y="76"/>
                  </a:moveTo>
                  <a:lnTo>
                    <a:pt x="309" y="86"/>
                  </a:lnTo>
                  <a:lnTo>
                    <a:pt x="306" y="94"/>
                  </a:lnTo>
                  <a:lnTo>
                    <a:pt x="303" y="102"/>
                  </a:lnTo>
                  <a:lnTo>
                    <a:pt x="298" y="108"/>
                  </a:lnTo>
                  <a:lnTo>
                    <a:pt x="292" y="116"/>
                  </a:lnTo>
                  <a:lnTo>
                    <a:pt x="285" y="121"/>
                  </a:lnTo>
                  <a:lnTo>
                    <a:pt x="278" y="127"/>
                  </a:lnTo>
                  <a:lnTo>
                    <a:pt x="270" y="132"/>
                  </a:lnTo>
                  <a:lnTo>
                    <a:pt x="252" y="142"/>
                  </a:lnTo>
                  <a:lnTo>
                    <a:pt x="233" y="152"/>
                  </a:lnTo>
                  <a:lnTo>
                    <a:pt x="216" y="161"/>
                  </a:lnTo>
                  <a:lnTo>
                    <a:pt x="200" y="172"/>
                  </a:lnTo>
                  <a:lnTo>
                    <a:pt x="200" y="196"/>
                  </a:lnTo>
                  <a:lnTo>
                    <a:pt x="201" y="220"/>
                  </a:lnTo>
                  <a:lnTo>
                    <a:pt x="203" y="244"/>
                  </a:lnTo>
                  <a:lnTo>
                    <a:pt x="206" y="266"/>
                  </a:lnTo>
                  <a:lnTo>
                    <a:pt x="209" y="289"/>
                  </a:lnTo>
                  <a:lnTo>
                    <a:pt x="212" y="312"/>
                  </a:lnTo>
                  <a:lnTo>
                    <a:pt x="217" y="334"/>
                  </a:lnTo>
                  <a:lnTo>
                    <a:pt x="222" y="357"/>
                  </a:lnTo>
                  <a:lnTo>
                    <a:pt x="233" y="400"/>
                  </a:lnTo>
                  <a:lnTo>
                    <a:pt x="246" y="445"/>
                  </a:lnTo>
                  <a:lnTo>
                    <a:pt x="259" y="488"/>
                  </a:lnTo>
                  <a:lnTo>
                    <a:pt x="274" y="531"/>
                  </a:lnTo>
                  <a:lnTo>
                    <a:pt x="303" y="617"/>
                  </a:lnTo>
                  <a:lnTo>
                    <a:pt x="330" y="705"/>
                  </a:lnTo>
                  <a:lnTo>
                    <a:pt x="342" y="750"/>
                  </a:lnTo>
                  <a:lnTo>
                    <a:pt x="353" y="796"/>
                  </a:lnTo>
                  <a:lnTo>
                    <a:pt x="358" y="818"/>
                  </a:lnTo>
                  <a:lnTo>
                    <a:pt x="362" y="842"/>
                  </a:lnTo>
                  <a:lnTo>
                    <a:pt x="366" y="866"/>
                  </a:lnTo>
                  <a:lnTo>
                    <a:pt x="369" y="890"/>
                  </a:lnTo>
                  <a:lnTo>
                    <a:pt x="0" y="911"/>
                  </a:lnTo>
                  <a:lnTo>
                    <a:pt x="4" y="882"/>
                  </a:lnTo>
                  <a:lnTo>
                    <a:pt x="9" y="853"/>
                  </a:lnTo>
                  <a:lnTo>
                    <a:pt x="14" y="824"/>
                  </a:lnTo>
                  <a:lnTo>
                    <a:pt x="20" y="796"/>
                  </a:lnTo>
                  <a:lnTo>
                    <a:pt x="32" y="739"/>
                  </a:lnTo>
                  <a:lnTo>
                    <a:pt x="46" y="681"/>
                  </a:lnTo>
                  <a:lnTo>
                    <a:pt x="62" y="625"/>
                  </a:lnTo>
                  <a:lnTo>
                    <a:pt x="79" y="569"/>
                  </a:lnTo>
                  <a:lnTo>
                    <a:pt x="97" y="513"/>
                  </a:lnTo>
                  <a:lnTo>
                    <a:pt x="115" y="456"/>
                  </a:lnTo>
                  <a:lnTo>
                    <a:pt x="153" y="343"/>
                  </a:lnTo>
                  <a:lnTo>
                    <a:pt x="191" y="231"/>
                  </a:lnTo>
                  <a:lnTo>
                    <a:pt x="209" y="173"/>
                  </a:lnTo>
                  <a:lnTo>
                    <a:pt x="227" y="116"/>
                  </a:lnTo>
                  <a:lnTo>
                    <a:pt x="243" y="59"/>
                  </a:lnTo>
                  <a:lnTo>
                    <a:pt x="260" y="0"/>
                  </a:lnTo>
                  <a:lnTo>
                    <a:pt x="310" y="76"/>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244">
              <a:extLst>
                <a:ext uri="{FF2B5EF4-FFF2-40B4-BE49-F238E27FC236}">
                  <a16:creationId xmlns:a16="http://schemas.microsoft.com/office/drawing/2014/main" id="{4ADBB9AE-CD82-4094-A8DA-AF7ABDA4FDBB}"/>
                </a:ext>
              </a:extLst>
            </p:cNvPr>
            <p:cNvSpPr>
              <a:spLocks/>
            </p:cNvSpPr>
            <p:nvPr/>
          </p:nvSpPr>
          <p:spPr bwMode="auto">
            <a:xfrm>
              <a:off x="4783" y="3451"/>
              <a:ext cx="24" cy="72"/>
            </a:xfrm>
            <a:custGeom>
              <a:avLst/>
              <a:gdLst>
                <a:gd name="T0" fmla="*/ 0 w 168"/>
                <a:gd name="T1" fmla="*/ 0 h 794"/>
                <a:gd name="T2" fmla="*/ 0 w 168"/>
                <a:gd name="T3" fmla="*/ 0 h 794"/>
                <a:gd name="T4" fmla="*/ 0 w 168"/>
                <a:gd name="T5" fmla="*/ 0 h 794"/>
                <a:gd name="T6" fmla="*/ 0 w 168"/>
                <a:gd name="T7" fmla="*/ 0 h 794"/>
                <a:gd name="T8" fmla="*/ 0 w 168"/>
                <a:gd name="T9" fmla="*/ 0 h 794"/>
                <a:gd name="T10" fmla="*/ 0 w 168"/>
                <a:gd name="T11" fmla="*/ 0 h 794"/>
                <a:gd name="T12" fmla="*/ 0 w 168"/>
                <a:gd name="T13" fmla="*/ 0 h 794"/>
                <a:gd name="T14" fmla="*/ 0 w 168"/>
                <a:gd name="T15" fmla="*/ 0 h 794"/>
                <a:gd name="T16" fmla="*/ 0 w 168"/>
                <a:gd name="T17" fmla="*/ 0 h 794"/>
                <a:gd name="T18" fmla="*/ 0 w 168"/>
                <a:gd name="T19" fmla="*/ 0 h 794"/>
                <a:gd name="T20" fmla="*/ 0 w 168"/>
                <a:gd name="T21" fmla="*/ 0 h 794"/>
                <a:gd name="T22" fmla="*/ 0 w 168"/>
                <a:gd name="T23" fmla="*/ 0 h 794"/>
                <a:gd name="T24" fmla="*/ 0 w 168"/>
                <a:gd name="T25" fmla="*/ 0 h 794"/>
                <a:gd name="T26" fmla="*/ 0 w 168"/>
                <a:gd name="T27" fmla="*/ 0 h 794"/>
                <a:gd name="T28" fmla="*/ 0 w 168"/>
                <a:gd name="T29" fmla="*/ 0 h 794"/>
                <a:gd name="T30" fmla="*/ 0 w 168"/>
                <a:gd name="T31" fmla="*/ 0 h 794"/>
                <a:gd name="T32" fmla="*/ 0 w 168"/>
                <a:gd name="T33" fmla="*/ 0 h 794"/>
                <a:gd name="T34" fmla="*/ 0 w 168"/>
                <a:gd name="T35" fmla="*/ 0 h 794"/>
                <a:gd name="T36" fmla="*/ 0 w 168"/>
                <a:gd name="T37" fmla="*/ 0 h 794"/>
                <a:gd name="T38" fmla="*/ 0 w 168"/>
                <a:gd name="T39" fmla="*/ 0 h 794"/>
                <a:gd name="T40" fmla="*/ 0 w 168"/>
                <a:gd name="T41" fmla="*/ 0 h 794"/>
                <a:gd name="T42" fmla="*/ 0 w 168"/>
                <a:gd name="T43" fmla="*/ 0 h 794"/>
                <a:gd name="T44" fmla="*/ 0 w 168"/>
                <a:gd name="T45" fmla="*/ 0 h 794"/>
                <a:gd name="T46" fmla="*/ 0 w 168"/>
                <a:gd name="T47" fmla="*/ 0 h 794"/>
                <a:gd name="T48" fmla="*/ 0 w 168"/>
                <a:gd name="T49" fmla="*/ 0 h 794"/>
                <a:gd name="T50" fmla="*/ 0 w 168"/>
                <a:gd name="T51" fmla="*/ 0 h 794"/>
                <a:gd name="T52" fmla="*/ 0 w 168"/>
                <a:gd name="T53" fmla="*/ 0 h 79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794">
                  <a:moveTo>
                    <a:pt x="149" y="794"/>
                  </a:moveTo>
                  <a:lnTo>
                    <a:pt x="0" y="794"/>
                  </a:lnTo>
                  <a:lnTo>
                    <a:pt x="19" y="0"/>
                  </a:lnTo>
                  <a:lnTo>
                    <a:pt x="38" y="46"/>
                  </a:lnTo>
                  <a:lnTo>
                    <a:pt x="56" y="91"/>
                  </a:lnTo>
                  <a:lnTo>
                    <a:pt x="73" y="137"/>
                  </a:lnTo>
                  <a:lnTo>
                    <a:pt x="91" y="183"/>
                  </a:lnTo>
                  <a:lnTo>
                    <a:pt x="106" y="231"/>
                  </a:lnTo>
                  <a:lnTo>
                    <a:pt x="120" y="279"/>
                  </a:lnTo>
                  <a:lnTo>
                    <a:pt x="133" y="328"/>
                  </a:lnTo>
                  <a:lnTo>
                    <a:pt x="144" y="376"/>
                  </a:lnTo>
                  <a:lnTo>
                    <a:pt x="149" y="402"/>
                  </a:lnTo>
                  <a:lnTo>
                    <a:pt x="153" y="427"/>
                  </a:lnTo>
                  <a:lnTo>
                    <a:pt x="157" y="452"/>
                  </a:lnTo>
                  <a:lnTo>
                    <a:pt x="161" y="478"/>
                  </a:lnTo>
                  <a:lnTo>
                    <a:pt x="163" y="503"/>
                  </a:lnTo>
                  <a:lnTo>
                    <a:pt x="166" y="529"/>
                  </a:lnTo>
                  <a:lnTo>
                    <a:pt x="167" y="555"/>
                  </a:lnTo>
                  <a:lnTo>
                    <a:pt x="168" y="581"/>
                  </a:lnTo>
                  <a:lnTo>
                    <a:pt x="168" y="607"/>
                  </a:lnTo>
                  <a:lnTo>
                    <a:pt x="168" y="633"/>
                  </a:lnTo>
                  <a:lnTo>
                    <a:pt x="167" y="660"/>
                  </a:lnTo>
                  <a:lnTo>
                    <a:pt x="165" y="686"/>
                  </a:lnTo>
                  <a:lnTo>
                    <a:pt x="162" y="713"/>
                  </a:lnTo>
                  <a:lnTo>
                    <a:pt x="159" y="740"/>
                  </a:lnTo>
                  <a:lnTo>
                    <a:pt x="154" y="767"/>
                  </a:lnTo>
                  <a:lnTo>
                    <a:pt x="149" y="79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245">
              <a:extLst>
                <a:ext uri="{FF2B5EF4-FFF2-40B4-BE49-F238E27FC236}">
                  <a16:creationId xmlns:a16="http://schemas.microsoft.com/office/drawing/2014/main" id="{7FC3F7B1-760F-404A-8FC3-5000AF5EAB79}"/>
                </a:ext>
              </a:extLst>
            </p:cNvPr>
            <p:cNvSpPr>
              <a:spLocks/>
            </p:cNvSpPr>
            <p:nvPr/>
          </p:nvSpPr>
          <p:spPr bwMode="auto">
            <a:xfrm>
              <a:off x="3939" y="3456"/>
              <a:ext cx="50" cy="290"/>
            </a:xfrm>
            <a:custGeom>
              <a:avLst/>
              <a:gdLst>
                <a:gd name="T0" fmla="*/ 0 w 350"/>
                <a:gd name="T1" fmla="*/ 0 h 3191"/>
                <a:gd name="T2" fmla="*/ 0 w 350"/>
                <a:gd name="T3" fmla="*/ 0 h 3191"/>
                <a:gd name="T4" fmla="*/ 0 w 350"/>
                <a:gd name="T5" fmla="*/ 0 h 3191"/>
                <a:gd name="T6" fmla="*/ 0 w 350"/>
                <a:gd name="T7" fmla="*/ 0 h 3191"/>
                <a:gd name="T8" fmla="*/ 0 w 350"/>
                <a:gd name="T9" fmla="*/ 0 h 3191"/>
                <a:gd name="T10" fmla="*/ 0 w 350"/>
                <a:gd name="T11" fmla="*/ 0 h 3191"/>
                <a:gd name="T12" fmla="*/ 0 w 350"/>
                <a:gd name="T13" fmla="*/ 0 h 3191"/>
                <a:gd name="T14" fmla="*/ 0 w 350"/>
                <a:gd name="T15" fmla="*/ 0 h 3191"/>
                <a:gd name="T16" fmla="*/ 0 w 350"/>
                <a:gd name="T17" fmla="*/ 0 h 3191"/>
                <a:gd name="T18" fmla="*/ 0 w 350"/>
                <a:gd name="T19" fmla="*/ 0 h 3191"/>
                <a:gd name="T20" fmla="*/ 0 w 350"/>
                <a:gd name="T21" fmla="*/ 0 h 3191"/>
                <a:gd name="T22" fmla="*/ 0 w 350"/>
                <a:gd name="T23" fmla="*/ 0 h 3191"/>
                <a:gd name="T24" fmla="*/ 0 w 350"/>
                <a:gd name="T25" fmla="*/ 0 h 3191"/>
                <a:gd name="T26" fmla="*/ 0 w 350"/>
                <a:gd name="T27" fmla="*/ 0 h 3191"/>
                <a:gd name="T28" fmla="*/ 0 w 350"/>
                <a:gd name="T29" fmla="*/ 0 h 3191"/>
                <a:gd name="T30" fmla="*/ 0 w 350"/>
                <a:gd name="T31" fmla="*/ 0 h 3191"/>
                <a:gd name="T32" fmla="*/ 0 w 350"/>
                <a:gd name="T33" fmla="*/ 0 h 3191"/>
                <a:gd name="T34" fmla="*/ 0 w 350"/>
                <a:gd name="T35" fmla="*/ 0 h 3191"/>
                <a:gd name="T36" fmla="*/ 0 w 350"/>
                <a:gd name="T37" fmla="*/ 0 h 3191"/>
                <a:gd name="T38" fmla="*/ 0 w 350"/>
                <a:gd name="T39" fmla="*/ 0 h 3191"/>
                <a:gd name="T40" fmla="*/ 0 w 350"/>
                <a:gd name="T41" fmla="*/ 0 h 3191"/>
                <a:gd name="T42" fmla="*/ 0 w 350"/>
                <a:gd name="T43" fmla="*/ 0 h 3191"/>
                <a:gd name="T44" fmla="*/ 0 w 350"/>
                <a:gd name="T45" fmla="*/ 0 h 3191"/>
                <a:gd name="T46" fmla="*/ 0 w 350"/>
                <a:gd name="T47" fmla="*/ 0 h 3191"/>
                <a:gd name="T48" fmla="*/ 0 w 350"/>
                <a:gd name="T49" fmla="*/ 0 h 3191"/>
                <a:gd name="T50" fmla="*/ 0 w 350"/>
                <a:gd name="T51" fmla="*/ 0 h 3191"/>
                <a:gd name="T52" fmla="*/ 0 w 350"/>
                <a:gd name="T53" fmla="*/ 0 h 3191"/>
                <a:gd name="T54" fmla="*/ 0 w 350"/>
                <a:gd name="T55" fmla="*/ 0 h 3191"/>
                <a:gd name="T56" fmla="*/ 0 w 350"/>
                <a:gd name="T57" fmla="*/ 0 h 3191"/>
                <a:gd name="T58" fmla="*/ 0 w 350"/>
                <a:gd name="T59" fmla="*/ 0 h 3191"/>
                <a:gd name="T60" fmla="*/ 0 w 350"/>
                <a:gd name="T61" fmla="*/ 0 h 3191"/>
                <a:gd name="T62" fmla="*/ 0 w 350"/>
                <a:gd name="T63" fmla="*/ 0 h 3191"/>
                <a:gd name="T64" fmla="*/ 0 w 350"/>
                <a:gd name="T65" fmla="*/ 0 h 3191"/>
                <a:gd name="T66" fmla="*/ 0 w 350"/>
                <a:gd name="T67" fmla="*/ 0 h 3191"/>
                <a:gd name="T68" fmla="*/ 0 w 350"/>
                <a:gd name="T69" fmla="*/ 0 h 3191"/>
                <a:gd name="T70" fmla="*/ 0 w 350"/>
                <a:gd name="T71" fmla="*/ 0 h 3191"/>
                <a:gd name="T72" fmla="*/ 0 w 350"/>
                <a:gd name="T73" fmla="*/ 0 h 3191"/>
                <a:gd name="T74" fmla="*/ 0 w 350"/>
                <a:gd name="T75" fmla="*/ 0 h 3191"/>
                <a:gd name="T76" fmla="*/ 0 w 350"/>
                <a:gd name="T77" fmla="*/ 0 h 3191"/>
                <a:gd name="T78" fmla="*/ 0 w 350"/>
                <a:gd name="T79" fmla="*/ 0 h 3191"/>
                <a:gd name="T80" fmla="*/ 0 w 350"/>
                <a:gd name="T81" fmla="*/ 0 h 3191"/>
                <a:gd name="T82" fmla="*/ 0 w 350"/>
                <a:gd name="T83" fmla="*/ 0 h 3191"/>
                <a:gd name="T84" fmla="*/ 0 w 350"/>
                <a:gd name="T85" fmla="*/ 0 h 3191"/>
                <a:gd name="T86" fmla="*/ 0 w 350"/>
                <a:gd name="T87" fmla="*/ 0 h 3191"/>
                <a:gd name="T88" fmla="*/ 0 w 350"/>
                <a:gd name="T89" fmla="*/ 0 h 3191"/>
                <a:gd name="T90" fmla="*/ 0 w 350"/>
                <a:gd name="T91" fmla="*/ 0 h 3191"/>
                <a:gd name="T92" fmla="*/ 0 w 350"/>
                <a:gd name="T93" fmla="*/ 0 h 3191"/>
                <a:gd name="T94" fmla="*/ 0 w 350"/>
                <a:gd name="T95" fmla="*/ 0 h 3191"/>
                <a:gd name="T96" fmla="*/ 0 w 350"/>
                <a:gd name="T97" fmla="*/ 0 h 3191"/>
                <a:gd name="T98" fmla="*/ 0 w 350"/>
                <a:gd name="T99" fmla="*/ 0 h 3191"/>
                <a:gd name="T100" fmla="*/ 0 w 350"/>
                <a:gd name="T101" fmla="*/ 0 h 3191"/>
                <a:gd name="T102" fmla="*/ 0 w 350"/>
                <a:gd name="T103" fmla="*/ 0 h 3191"/>
                <a:gd name="T104" fmla="*/ 0 w 350"/>
                <a:gd name="T105" fmla="*/ 0 h 3191"/>
                <a:gd name="T106" fmla="*/ 0 w 350"/>
                <a:gd name="T107" fmla="*/ 0 h 3191"/>
                <a:gd name="T108" fmla="*/ 0 w 350"/>
                <a:gd name="T109" fmla="*/ 0 h 3191"/>
                <a:gd name="T110" fmla="*/ 0 w 350"/>
                <a:gd name="T111" fmla="*/ 0 h 31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50" h="3191">
                  <a:moveTo>
                    <a:pt x="159" y="2730"/>
                  </a:moveTo>
                  <a:lnTo>
                    <a:pt x="50" y="3191"/>
                  </a:lnTo>
                  <a:lnTo>
                    <a:pt x="53" y="3049"/>
                  </a:lnTo>
                  <a:lnTo>
                    <a:pt x="55" y="2907"/>
                  </a:lnTo>
                  <a:lnTo>
                    <a:pt x="56" y="2762"/>
                  </a:lnTo>
                  <a:lnTo>
                    <a:pt x="56" y="2615"/>
                  </a:lnTo>
                  <a:lnTo>
                    <a:pt x="55" y="2467"/>
                  </a:lnTo>
                  <a:lnTo>
                    <a:pt x="53" y="2318"/>
                  </a:lnTo>
                  <a:lnTo>
                    <a:pt x="51" y="2167"/>
                  </a:lnTo>
                  <a:lnTo>
                    <a:pt x="48" y="2016"/>
                  </a:lnTo>
                  <a:lnTo>
                    <a:pt x="43" y="1864"/>
                  </a:lnTo>
                  <a:lnTo>
                    <a:pt x="39" y="1711"/>
                  </a:lnTo>
                  <a:lnTo>
                    <a:pt x="33" y="1559"/>
                  </a:lnTo>
                  <a:lnTo>
                    <a:pt x="28" y="1405"/>
                  </a:lnTo>
                  <a:lnTo>
                    <a:pt x="14" y="1098"/>
                  </a:lnTo>
                  <a:lnTo>
                    <a:pt x="0" y="793"/>
                  </a:lnTo>
                  <a:lnTo>
                    <a:pt x="26" y="746"/>
                  </a:lnTo>
                  <a:lnTo>
                    <a:pt x="50" y="699"/>
                  </a:lnTo>
                  <a:lnTo>
                    <a:pt x="74" y="651"/>
                  </a:lnTo>
                  <a:lnTo>
                    <a:pt x="96" y="602"/>
                  </a:lnTo>
                  <a:lnTo>
                    <a:pt x="118" y="554"/>
                  </a:lnTo>
                  <a:lnTo>
                    <a:pt x="139" y="504"/>
                  </a:lnTo>
                  <a:lnTo>
                    <a:pt x="160" y="454"/>
                  </a:lnTo>
                  <a:lnTo>
                    <a:pt x="180" y="405"/>
                  </a:lnTo>
                  <a:lnTo>
                    <a:pt x="220" y="304"/>
                  </a:lnTo>
                  <a:lnTo>
                    <a:pt x="259" y="202"/>
                  </a:lnTo>
                  <a:lnTo>
                    <a:pt x="298" y="101"/>
                  </a:lnTo>
                  <a:lnTo>
                    <a:pt x="338" y="0"/>
                  </a:lnTo>
                  <a:lnTo>
                    <a:pt x="334" y="90"/>
                  </a:lnTo>
                  <a:lnTo>
                    <a:pt x="330" y="179"/>
                  </a:lnTo>
                  <a:lnTo>
                    <a:pt x="328" y="267"/>
                  </a:lnTo>
                  <a:lnTo>
                    <a:pt x="327" y="356"/>
                  </a:lnTo>
                  <a:lnTo>
                    <a:pt x="327" y="445"/>
                  </a:lnTo>
                  <a:lnTo>
                    <a:pt x="328" y="532"/>
                  </a:lnTo>
                  <a:lnTo>
                    <a:pt x="329" y="620"/>
                  </a:lnTo>
                  <a:lnTo>
                    <a:pt x="331" y="707"/>
                  </a:lnTo>
                  <a:lnTo>
                    <a:pt x="336" y="881"/>
                  </a:lnTo>
                  <a:lnTo>
                    <a:pt x="342" y="1054"/>
                  </a:lnTo>
                  <a:lnTo>
                    <a:pt x="347" y="1227"/>
                  </a:lnTo>
                  <a:lnTo>
                    <a:pt x="349" y="1398"/>
                  </a:lnTo>
                  <a:lnTo>
                    <a:pt x="350" y="1483"/>
                  </a:lnTo>
                  <a:lnTo>
                    <a:pt x="349" y="1567"/>
                  </a:lnTo>
                  <a:lnTo>
                    <a:pt x="347" y="1653"/>
                  </a:lnTo>
                  <a:lnTo>
                    <a:pt x="344" y="1737"/>
                  </a:lnTo>
                  <a:lnTo>
                    <a:pt x="340" y="1821"/>
                  </a:lnTo>
                  <a:lnTo>
                    <a:pt x="334" y="1905"/>
                  </a:lnTo>
                  <a:lnTo>
                    <a:pt x="327" y="1989"/>
                  </a:lnTo>
                  <a:lnTo>
                    <a:pt x="317" y="2072"/>
                  </a:lnTo>
                  <a:lnTo>
                    <a:pt x="306" y="2155"/>
                  </a:lnTo>
                  <a:lnTo>
                    <a:pt x="293" y="2239"/>
                  </a:lnTo>
                  <a:lnTo>
                    <a:pt x="277" y="2321"/>
                  </a:lnTo>
                  <a:lnTo>
                    <a:pt x="259" y="2404"/>
                  </a:lnTo>
                  <a:lnTo>
                    <a:pt x="239" y="2486"/>
                  </a:lnTo>
                  <a:lnTo>
                    <a:pt x="215" y="2567"/>
                  </a:lnTo>
                  <a:lnTo>
                    <a:pt x="188" y="2649"/>
                  </a:lnTo>
                  <a:lnTo>
                    <a:pt x="159" y="2730"/>
                  </a:lnTo>
                  <a:close/>
                </a:path>
              </a:pathLst>
            </a:custGeom>
            <a:solidFill>
              <a:srgbClr val="3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7" name="Freeform 246">
              <a:extLst>
                <a:ext uri="{FF2B5EF4-FFF2-40B4-BE49-F238E27FC236}">
                  <a16:creationId xmlns:a16="http://schemas.microsoft.com/office/drawing/2014/main" id="{B7F05D3B-22EA-4EBF-89F2-EDB38D8F2F00}"/>
                </a:ext>
              </a:extLst>
            </p:cNvPr>
            <p:cNvSpPr>
              <a:spLocks/>
            </p:cNvSpPr>
            <p:nvPr/>
          </p:nvSpPr>
          <p:spPr bwMode="auto">
            <a:xfrm>
              <a:off x="4958" y="3456"/>
              <a:ext cx="21" cy="65"/>
            </a:xfrm>
            <a:custGeom>
              <a:avLst/>
              <a:gdLst>
                <a:gd name="T0" fmla="*/ 0 w 145"/>
                <a:gd name="T1" fmla="*/ 0 h 718"/>
                <a:gd name="T2" fmla="*/ 0 w 145"/>
                <a:gd name="T3" fmla="*/ 0 h 718"/>
                <a:gd name="T4" fmla="*/ 0 w 145"/>
                <a:gd name="T5" fmla="*/ 0 h 718"/>
                <a:gd name="T6" fmla="*/ 0 w 145"/>
                <a:gd name="T7" fmla="*/ 0 h 718"/>
                <a:gd name="T8" fmla="*/ 0 w 145"/>
                <a:gd name="T9" fmla="*/ 0 h 718"/>
                <a:gd name="T10" fmla="*/ 0 w 145"/>
                <a:gd name="T11" fmla="*/ 0 h 718"/>
                <a:gd name="T12" fmla="*/ 0 w 145"/>
                <a:gd name="T13" fmla="*/ 0 h 718"/>
                <a:gd name="T14" fmla="*/ 0 w 145"/>
                <a:gd name="T15" fmla="*/ 0 h 718"/>
                <a:gd name="T16" fmla="*/ 0 w 145"/>
                <a:gd name="T17" fmla="*/ 0 h 718"/>
                <a:gd name="T18" fmla="*/ 0 w 145"/>
                <a:gd name="T19" fmla="*/ 0 h 718"/>
                <a:gd name="T20" fmla="*/ 0 w 145"/>
                <a:gd name="T21" fmla="*/ 0 h 718"/>
                <a:gd name="T22" fmla="*/ 0 w 145"/>
                <a:gd name="T23" fmla="*/ 0 h 718"/>
                <a:gd name="T24" fmla="*/ 0 w 145"/>
                <a:gd name="T25" fmla="*/ 0 h 718"/>
                <a:gd name="T26" fmla="*/ 0 w 145"/>
                <a:gd name="T27" fmla="*/ 0 h 718"/>
                <a:gd name="T28" fmla="*/ 0 w 145"/>
                <a:gd name="T29" fmla="*/ 0 h 718"/>
                <a:gd name="T30" fmla="*/ 0 w 145"/>
                <a:gd name="T31" fmla="*/ 0 h 718"/>
                <a:gd name="T32" fmla="*/ 0 w 145"/>
                <a:gd name="T33" fmla="*/ 0 h 718"/>
                <a:gd name="T34" fmla="*/ 0 w 145"/>
                <a:gd name="T35" fmla="*/ 0 h 718"/>
                <a:gd name="T36" fmla="*/ 0 w 145"/>
                <a:gd name="T37" fmla="*/ 0 h 718"/>
                <a:gd name="T38" fmla="*/ 0 w 145"/>
                <a:gd name="T39" fmla="*/ 0 h 718"/>
                <a:gd name="T40" fmla="*/ 0 w 145"/>
                <a:gd name="T41" fmla="*/ 0 h 718"/>
                <a:gd name="T42" fmla="*/ 0 w 145"/>
                <a:gd name="T43" fmla="*/ 0 h 718"/>
                <a:gd name="T44" fmla="*/ 0 w 145"/>
                <a:gd name="T45" fmla="*/ 0 h 718"/>
                <a:gd name="T46" fmla="*/ 0 w 145"/>
                <a:gd name="T47" fmla="*/ 0 h 718"/>
                <a:gd name="T48" fmla="*/ 0 w 145"/>
                <a:gd name="T49" fmla="*/ 0 h 718"/>
                <a:gd name="T50" fmla="*/ 0 w 145"/>
                <a:gd name="T51" fmla="*/ 0 h 718"/>
                <a:gd name="T52" fmla="*/ 0 w 145"/>
                <a:gd name="T53" fmla="*/ 0 h 718"/>
                <a:gd name="T54" fmla="*/ 0 w 145"/>
                <a:gd name="T55" fmla="*/ 0 h 718"/>
                <a:gd name="T56" fmla="*/ 0 w 145"/>
                <a:gd name="T57" fmla="*/ 0 h 718"/>
                <a:gd name="T58" fmla="*/ 0 w 145"/>
                <a:gd name="T59" fmla="*/ 0 h 718"/>
                <a:gd name="T60" fmla="*/ 0 w 145"/>
                <a:gd name="T61" fmla="*/ 0 h 718"/>
                <a:gd name="T62" fmla="*/ 0 w 145"/>
                <a:gd name="T63" fmla="*/ 0 h 7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5" h="718">
                  <a:moveTo>
                    <a:pt x="130" y="675"/>
                  </a:moveTo>
                  <a:lnTo>
                    <a:pt x="124" y="686"/>
                  </a:lnTo>
                  <a:lnTo>
                    <a:pt x="118" y="695"/>
                  </a:lnTo>
                  <a:lnTo>
                    <a:pt x="110" y="702"/>
                  </a:lnTo>
                  <a:lnTo>
                    <a:pt x="103" y="707"/>
                  </a:lnTo>
                  <a:lnTo>
                    <a:pt x="95" y="712"/>
                  </a:lnTo>
                  <a:lnTo>
                    <a:pt x="86" y="714"/>
                  </a:lnTo>
                  <a:lnTo>
                    <a:pt x="77" y="716"/>
                  </a:lnTo>
                  <a:lnTo>
                    <a:pt x="68" y="717"/>
                  </a:lnTo>
                  <a:lnTo>
                    <a:pt x="50" y="717"/>
                  </a:lnTo>
                  <a:lnTo>
                    <a:pt x="33" y="716"/>
                  </a:lnTo>
                  <a:lnTo>
                    <a:pt x="24" y="716"/>
                  </a:lnTo>
                  <a:lnTo>
                    <a:pt x="16" y="716"/>
                  </a:lnTo>
                  <a:lnTo>
                    <a:pt x="8" y="716"/>
                  </a:lnTo>
                  <a:lnTo>
                    <a:pt x="0" y="718"/>
                  </a:lnTo>
                  <a:lnTo>
                    <a:pt x="20" y="0"/>
                  </a:lnTo>
                  <a:lnTo>
                    <a:pt x="40" y="37"/>
                  </a:lnTo>
                  <a:lnTo>
                    <a:pt x="58" y="75"/>
                  </a:lnTo>
                  <a:lnTo>
                    <a:pt x="74" y="114"/>
                  </a:lnTo>
                  <a:lnTo>
                    <a:pt x="90" y="154"/>
                  </a:lnTo>
                  <a:lnTo>
                    <a:pt x="103" y="195"/>
                  </a:lnTo>
                  <a:lnTo>
                    <a:pt x="114" y="236"/>
                  </a:lnTo>
                  <a:lnTo>
                    <a:pt x="123" y="279"/>
                  </a:lnTo>
                  <a:lnTo>
                    <a:pt x="131" y="321"/>
                  </a:lnTo>
                  <a:lnTo>
                    <a:pt x="137" y="365"/>
                  </a:lnTo>
                  <a:lnTo>
                    <a:pt x="142" y="409"/>
                  </a:lnTo>
                  <a:lnTo>
                    <a:pt x="144" y="453"/>
                  </a:lnTo>
                  <a:lnTo>
                    <a:pt x="145" y="498"/>
                  </a:lnTo>
                  <a:lnTo>
                    <a:pt x="144" y="542"/>
                  </a:lnTo>
                  <a:lnTo>
                    <a:pt x="141" y="586"/>
                  </a:lnTo>
                  <a:lnTo>
                    <a:pt x="136" y="630"/>
                  </a:lnTo>
                  <a:lnTo>
                    <a:pt x="130" y="675"/>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8" name="Freeform 247">
              <a:extLst>
                <a:ext uri="{FF2B5EF4-FFF2-40B4-BE49-F238E27FC236}">
                  <a16:creationId xmlns:a16="http://schemas.microsoft.com/office/drawing/2014/main" id="{F323BCFE-CEFB-4335-9BD2-6819E5125DB8}"/>
                </a:ext>
              </a:extLst>
            </p:cNvPr>
            <p:cNvSpPr>
              <a:spLocks/>
            </p:cNvSpPr>
            <p:nvPr/>
          </p:nvSpPr>
          <p:spPr bwMode="auto">
            <a:xfrm>
              <a:off x="4932" y="3458"/>
              <a:ext cx="17" cy="61"/>
            </a:xfrm>
            <a:custGeom>
              <a:avLst/>
              <a:gdLst>
                <a:gd name="T0" fmla="*/ 0 w 117"/>
                <a:gd name="T1" fmla="*/ 0 h 674"/>
                <a:gd name="T2" fmla="*/ 0 w 117"/>
                <a:gd name="T3" fmla="*/ 0 h 674"/>
                <a:gd name="T4" fmla="*/ 0 w 117"/>
                <a:gd name="T5" fmla="*/ 0 h 674"/>
                <a:gd name="T6" fmla="*/ 0 w 117"/>
                <a:gd name="T7" fmla="*/ 0 h 674"/>
                <a:gd name="T8" fmla="*/ 0 w 117"/>
                <a:gd name="T9" fmla="*/ 0 h 674"/>
                <a:gd name="T10" fmla="*/ 0 w 117"/>
                <a:gd name="T11" fmla="*/ 0 h 674"/>
                <a:gd name="T12" fmla="*/ 0 w 117"/>
                <a:gd name="T13" fmla="*/ 0 h 674"/>
                <a:gd name="T14" fmla="*/ 0 w 117"/>
                <a:gd name="T15" fmla="*/ 0 h 674"/>
                <a:gd name="T16" fmla="*/ 0 w 117"/>
                <a:gd name="T17" fmla="*/ 0 h 674"/>
                <a:gd name="T18" fmla="*/ 0 w 117"/>
                <a:gd name="T19" fmla="*/ 0 h 674"/>
                <a:gd name="T20" fmla="*/ 0 w 117"/>
                <a:gd name="T21" fmla="*/ 0 h 674"/>
                <a:gd name="T22" fmla="*/ 0 w 117"/>
                <a:gd name="T23" fmla="*/ 0 h 674"/>
                <a:gd name="T24" fmla="*/ 0 w 117"/>
                <a:gd name="T25" fmla="*/ 0 h 674"/>
                <a:gd name="T26" fmla="*/ 0 w 117"/>
                <a:gd name="T27" fmla="*/ 0 h 674"/>
                <a:gd name="T28" fmla="*/ 0 w 117"/>
                <a:gd name="T29" fmla="*/ 0 h 674"/>
                <a:gd name="T30" fmla="*/ 0 w 117"/>
                <a:gd name="T31" fmla="*/ 0 h 674"/>
                <a:gd name="T32" fmla="*/ 0 w 117"/>
                <a:gd name="T33" fmla="*/ 0 h 674"/>
                <a:gd name="T34" fmla="*/ 0 w 117"/>
                <a:gd name="T35" fmla="*/ 0 h 674"/>
                <a:gd name="T36" fmla="*/ 0 w 117"/>
                <a:gd name="T37" fmla="*/ 0 h 674"/>
                <a:gd name="T38" fmla="*/ 0 w 117"/>
                <a:gd name="T39" fmla="*/ 0 h 674"/>
                <a:gd name="T40" fmla="*/ 0 w 117"/>
                <a:gd name="T41" fmla="*/ 0 h 674"/>
                <a:gd name="T42" fmla="*/ 0 w 117"/>
                <a:gd name="T43" fmla="*/ 0 h 6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7" h="674">
                  <a:moveTo>
                    <a:pt x="110" y="674"/>
                  </a:moveTo>
                  <a:lnTo>
                    <a:pt x="0" y="674"/>
                  </a:lnTo>
                  <a:lnTo>
                    <a:pt x="20" y="42"/>
                  </a:lnTo>
                  <a:lnTo>
                    <a:pt x="89" y="0"/>
                  </a:lnTo>
                  <a:lnTo>
                    <a:pt x="95" y="13"/>
                  </a:lnTo>
                  <a:lnTo>
                    <a:pt x="100" y="28"/>
                  </a:lnTo>
                  <a:lnTo>
                    <a:pt x="104" y="43"/>
                  </a:lnTo>
                  <a:lnTo>
                    <a:pt x="107" y="59"/>
                  </a:lnTo>
                  <a:lnTo>
                    <a:pt x="110" y="77"/>
                  </a:lnTo>
                  <a:lnTo>
                    <a:pt x="112" y="94"/>
                  </a:lnTo>
                  <a:lnTo>
                    <a:pt x="114" y="113"/>
                  </a:lnTo>
                  <a:lnTo>
                    <a:pt x="115" y="132"/>
                  </a:lnTo>
                  <a:lnTo>
                    <a:pt x="117" y="173"/>
                  </a:lnTo>
                  <a:lnTo>
                    <a:pt x="117" y="215"/>
                  </a:lnTo>
                  <a:lnTo>
                    <a:pt x="116" y="259"/>
                  </a:lnTo>
                  <a:lnTo>
                    <a:pt x="115" y="305"/>
                  </a:lnTo>
                  <a:lnTo>
                    <a:pt x="110" y="399"/>
                  </a:lnTo>
                  <a:lnTo>
                    <a:pt x="107" y="494"/>
                  </a:lnTo>
                  <a:lnTo>
                    <a:pt x="106" y="540"/>
                  </a:lnTo>
                  <a:lnTo>
                    <a:pt x="106" y="587"/>
                  </a:lnTo>
                  <a:lnTo>
                    <a:pt x="107" y="631"/>
                  </a:lnTo>
                  <a:lnTo>
                    <a:pt x="110" y="674"/>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9" name="Freeform 248">
              <a:extLst>
                <a:ext uri="{FF2B5EF4-FFF2-40B4-BE49-F238E27FC236}">
                  <a16:creationId xmlns:a16="http://schemas.microsoft.com/office/drawing/2014/main" id="{DE75D8A1-4F5F-40C0-A8C5-AE5F8859BC2A}"/>
                </a:ext>
              </a:extLst>
            </p:cNvPr>
            <p:cNvSpPr>
              <a:spLocks/>
            </p:cNvSpPr>
            <p:nvPr/>
          </p:nvSpPr>
          <p:spPr bwMode="auto">
            <a:xfrm>
              <a:off x="3876" y="3463"/>
              <a:ext cx="80" cy="71"/>
            </a:xfrm>
            <a:custGeom>
              <a:avLst/>
              <a:gdLst>
                <a:gd name="T0" fmla="*/ 0 w 557"/>
                <a:gd name="T1" fmla="*/ 0 h 782"/>
                <a:gd name="T2" fmla="*/ 0 w 557"/>
                <a:gd name="T3" fmla="*/ 0 h 782"/>
                <a:gd name="T4" fmla="*/ 0 w 557"/>
                <a:gd name="T5" fmla="*/ 0 h 782"/>
                <a:gd name="T6" fmla="*/ 0 w 557"/>
                <a:gd name="T7" fmla="*/ 0 h 782"/>
                <a:gd name="T8" fmla="*/ 0 w 557"/>
                <a:gd name="T9" fmla="*/ 0 h 782"/>
                <a:gd name="T10" fmla="*/ 0 w 557"/>
                <a:gd name="T11" fmla="*/ 0 h 782"/>
                <a:gd name="T12" fmla="*/ 0 w 557"/>
                <a:gd name="T13" fmla="*/ 0 h 782"/>
                <a:gd name="T14" fmla="*/ 0 w 557"/>
                <a:gd name="T15" fmla="*/ 0 h 782"/>
                <a:gd name="T16" fmla="*/ 0 w 557"/>
                <a:gd name="T17" fmla="*/ 0 h 782"/>
                <a:gd name="T18" fmla="*/ 0 w 557"/>
                <a:gd name="T19" fmla="*/ 0 h 782"/>
                <a:gd name="T20" fmla="*/ 0 w 557"/>
                <a:gd name="T21" fmla="*/ 0 h 782"/>
                <a:gd name="T22" fmla="*/ 0 w 557"/>
                <a:gd name="T23" fmla="*/ 0 h 782"/>
                <a:gd name="T24" fmla="*/ 0 w 557"/>
                <a:gd name="T25" fmla="*/ 0 h 782"/>
                <a:gd name="T26" fmla="*/ 0 w 557"/>
                <a:gd name="T27" fmla="*/ 0 h 782"/>
                <a:gd name="T28" fmla="*/ 0 w 557"/>
                <a:gd name="T29" fmla="*/ 0 h 782"/>
                <a:gd name="T30" fmla="*/ 0 w 557"/>
                <a:gd name="T31" fmla="*/ 0 h 782"/>
                <a:gd name="T32" fmla="*/ 0 w 557"/>
                <a:gd name="T33" fmla="*/ 0 h 782"/>
                <a:gd name="T34" fmla="*/ 0 w 557"/>
                <a:gd name="T35" fmla="*/ 0 h 782"/>
                <a:gd name="T36" fmla="*/ 0 w 557"/>
                <a:gd name="T37" fmla="*/ 0 h 7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57" h="782">
                  <a:moveTo>
                    <a:pt x="0" y="782"/>
                  </a:moveTo>
                  <a:lnTo>
                    <a:pt x="13" y="756"/>
                  </a:lnTo>
                  <a:lnTo>
                    <a:pt x="27" y="732"/>
                  </a:lnTo>
                  <a:lnTo>
                    <a:pt x="41" y="707"/>
                  </a:lnTo>
                  <a:lnTo>
                    <a:pt x="57" y="683"/>
                  </a:lnTo>
                  <a:lnTo>
                    <a:pt x="89" y="633"/>
                  </a:lnTo>
                  <a:lnTo>
                    <a:pt x="123" y="585"/>
                  </a:lnTo>
                  <a:lnTo>
                    <a:pt x="159" y="536"/>
                  </a:lnTo>
                  <a:lnTo>
                    <a:pt x="195" y="487"/>
                  </a:lnTo>
                  <a:lnTo>
                    <a:pt x="233" y="440"/>
                  </a:lnTo>
                  <a:lnTo>
                    <a:pt x="271" y="391"/>
                  </a:lnTo>
                  <a:lnTo>
                    <a:pt x="348" y="295"/>
                  </a:lnTo>
                  <a:lnTo>
                    <a:pt x="422" y="198"/>
                  </a:lnTo>
                  <a:lnTo>
                    <a:pt x="458" y="149"/>
                  </a:lnTo>
                  <a:lnTo>
                    <a:pt x="494" y="99"/>
                  </a:lnTo>
                  <a:lnTo>
                    <a:pt x="527" y="51"/>
                  </a:lnTo>
                  <a:lnTo>
                    <a:pt x="557" y="0"/>
                  </a:lnTo>
                  <a:lnTo>
                    <a:pt x="289" y="782"/>
                  </a:lnTo>
                  <a:lnTo>
                    <a:pt x="0" y="78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0" name="Freeform 249">
              <a:extLst>
                <a:ext uri="{FF2B5EF4-FFF2-40B4-BE49-F238E27FC236}">
                  <a16:creationId xmlns:a16="http://schemas.microsoft.com/office/drawing/2014/main" id="{D97DDC63-8631-4C24-9528-9EBE348E87D9}"/>
                </a:ext>
              </a:extLst>
            </p:cNvPr>
            <p:cNvSpPr>
              <a:spLocks/>
            </p:cNvSpPr>
            <p:nvPr/>
          </p:nvSpPr>
          <p:spPr bwMode="auto">
            <a:xfrm>
              <a:off x="4085" y="3463"/>
              <a:ext cx="131" cy="71"/>
            </a:xfrm>
            <a:custGeom>
              <a:avLst/>
              <a:gdLst>
                <a:gd name="T0" fmla="*/ 0 w 915"/>
                <a:gd name="T1" fmla="*/ 0 h 776"/>
                <a:gd name="T2" fmla="*/ 0 w 915"/>
                <a:gd name="T3" fmla="*/ 0 h 776"/>
                <a:gd name="T4" fmla="*/ 0 w 915"/>
                <a:gd name="T5" fmla="*/ 0 h 776"/>
                <a:gd name="T6" fmla="*/ 0 w 915"/>
                <a:gd name="T7" fmla="*/ 0 h 776"/>
                <a:gd name="T8" fmla="*/ 0 w 915"/>
                <a:gd name="T9" fmla="*/ 0 h 776"/>
                <a:gd name="T10" fmla="*/ 0 w 915"/>
                <a:gd name="T11" fmla="*/ 0 h 776"/>
                <a:gd name="T12" fmla="*/ 0 w 915"/>
                <a:gd name="T13" fmla="*/ 0 h 776"/>
                <a:gd name="T14" fmla="*/ 0 w 915"/>
                <a:gd name="T15" fmla="*/ 0 h 776"/>
                <a:gd name="T16" fmla="*/ 0 w 915"/>
                <a:gd name="T17" fmla="*/ 0 h 776"/>
                <a:gd name="T18" fmla="*/ 0 w 915"/>
                <a:gd name="T19" fmla="*/ 0 h 776"/>
                <a:gd name="T20" fmla="*/ 0 w 915"/>
                <a:gd name="T21" fmla="*/ 0 h 776"/>
                <a:gd name="T22" fmla="*/ 0 w 915"/>
                <a:gd name="T23" fmla="*/ 0 h 776"/>
                <a:gd name="T24" fmla="*/ 0 w 915"/>
                <a:gd name="T25" fmla="*/ 0 h 776"/>
                <a:gd name="T26" fmla="*/ 0 w 915"/>
                <a:gd name="T27" fmla="*/ 0 h 776"/>
                <a:gd name="T28" fmla="*/ 0 w 915"/>
                <a:gd name="T29" fmla="*/ 0 h 776"/>
                <a:gd name="T30" fmla="*/ 0 w 915"/>
                <a:gd name="T31" fmla="*/ 0 h 776"/>
                <a:gd name="T32" fmla="*/ 0 w 915"/>
                <a:gd name="T33" fmla="*/ 0 h 776"/>
                <a:gd name="T34" fmla="*/ 0 w 915"/>
                <a:gd name="T35" fmla="*/ 0 h 776"/>
                <a:gd name="T36" fmla="*/ 0 w 915"/>
                <a:gd name="T37" fmla="*/ 0 h 776"/>
                <a:gd name="T38" fmla="*/ 0 w 915"/>
                <a:gd name="T39" fmla="*/ 0 h 776"/>
                <a:gd name="T40" fmla="*/ 0 w 915"/>
                <a:gd name="T41" fmla="*/ 0 h 776"/>
                <a:gd name="T42" fmla="*/ 0 w 915"/>
                <a:gd name="T43" fmla="*/ 0 h 776"/>
                <a:gd name="T44" fmla="*/ 0 w 915"/>
                <a:gd name="T45" fmla="*/ 0 h 776"/>
                <a:gd name="T46" fmla="*/ 0 w 915"/>
                <a:gd name="T47" fmla="*/ 0 h 776"/>
                <a:gd name="T48" fmla="*/ 0 w 915"/>
                <a:gd name="T49" fmla="*/ 0 h 776"/>
                <a:gd name="T50" fmla="*/ 0 w 915"/>
                <a:gd name="T51" fmla="*/ 0 h 776"/>
                <a:gd name="T52" fmla="*/ 0 w 915"/>
                <a:gd name="T53" fmla="*/ 0 h 776"/>
                <a:gd name="T54" fmla="*/ 0 w 915"/>
                <a:gd name="T55" fmla="*/ 0 h 776"/>
                <a:gd name="T56" fmla="*/ 0 w 915"/>
                <a:gd name="T57" fmla="*/ 0 h 776"/>
                <a:gd name="T58" fmla="*/ 0 w 915"/>
                <a:gd name="T59" fmla="*/ 0 h 776"/>
                <a:gd name="T60" fmla="*/ 0 w 915"/>
                <a:gd name="T61" fmla="*/ 0 h 776"/>
                <a:gd name="T62" fmla="*/ 0 w 915"/>
                <a:gd name="T63" fmla="*/ 0 h 776"/>
                <a:gd name="T64" fmla="*/ 0 w 915"/>
                <a:gd name="T65" fmla="*/ 0 h 776"/>
                <a:gd name="T66" fmla="*/ 0 w 915"/>
                <a:gd name="T67" fmla="*/ 0 h 776"/>
                <a:gd name="T68" fmla="*/ 0 w 915"/>
                <a:gd name="T69" fmla="*/ 0 h 776"/>
                <a:gd name="T70" fmla="*/ 0 w 915"/>
                <a:gd name="T71" fmla="*/ 0 h 776"/>
                <a:gd name="T72" fmla="*/ 0 w 915"/>
                <a:gd name="T73" fmla="*/ 0 h 776"/>
                <a:gd name="T74" fmla="*/ 0 w 915"/>
                <a:gd name="T75" fmla="*/ 0 h 776"/>
                <a:gd name="T76" fmla="*/ 0 w 915"/>
                <a:gd name="T77" fmla="*/ 0 h 776"/>
                <a:gd name="T78" fmla="*/ 0 w 915"/>
                <a:gd name="T79" fmla="*/ 0 h 776"/>
                <a:gd name="T80" fmla="*/ 0 w 915"/>
                <a:gd name="T81" fmla="*/ 0 h 776"/>
                <a:gd name="T82" fmla="*/ 0 w 915"/>
                <a:gd name="T83" fmla="*/ 0 h 776"/>
                <a:gd name="T84" fmla="*/ 0 w 915"/>
                <a:gd name="T85" fmla="*/ 0 h 776"/>
                <a:gd name="T86" fmla="*/ 0 w 915"/>
                <a:gd name="T87" fmla="*/ 0 h 776"/>
                <a:gd name="T88" fmla="*/ 0 w 915"/>
                <a:gd name="T89" fmla="*/ 0 h 776"/>
                <a:gd name="T90" fmla="*/ 0 w 915"/>
                <a:gd name="T91" fmla="*/ 0 h 776"/>
                <a:gd name="T92" fmla="*/ 0 w 915"/>
                <a:gd name="T93" fmla="*/ 0 h 776"/>
                <a:gd name="T94" fmla="*/ 0 w 915"/>
                <a:gd name="T95" fmla="*/ 0 h 776"/>
                <a:gd name="T96" fmla="*/ 0 w 915"/>
                <a:gd name="T97" fmla="*/ 0 h 776"/>
                <a:gd name="T98" fmla="*/ 0 w 915"/>
                <a:gd name="T99" fmla="*/ 0 h 7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15" h="776">
                  <a:moveTo>
                    <a:pt x="897" y="213"/>
                  </a:moveTo>
                  <a:lnTo>
                    <a:pt x="905" y="236"/>
                  </a:lnTo>
                  <a:lnTo>
                    <a:pt x="910" y="258"/>
                  </a:lnTo>
                  <a:lnTo>
                    <a:pt x="914" y="281"/>
                  </a:lnTo>
                  <a:lnTo>
                    <a:pt x="915" y="302"/>
                  </a:lnTo>
                  <a:lnTo>
                    <a:pt x="914" y="322"/>
                  </a:lnTo>
                  <a:lnTo>
                    <a:pt x="912" y="342"/>
                  </a:lnTo>
                  <a:lnTo>
                    <a:pt x="908" y="361"/>
                  </a:lnTo>
                  <a:lnTo>
                    <a:pt x="902" y="378"/>
                  </a:lnTo>
                  <a:lnTo>
                    <a:pt x="894" y="397"/>
                  </a:lnTo>
                  <a:lnTo>
                    <a:pt x="886" y="414"/>
                  </a:lnTo>
                  <a:lnTo>
                    <a:pt x="876" y="430"/>
                  </a:lnTo>
                  <a:lnTo>
                    <a:pt x="865" y="446"/>
                  </a:lnTo>
                  <a:lnTo>
                    <a:pt x="853" y="462"/>
                  </a:lnTo>
                  <a:lnTo>
                    <a:pt x="840" y="478"/>
                  </a:lnTo>
                  <a:lnTo>
                    <a:pt x="827" y="492"/>
                  </a:lnTo>
                  <a:lnTo>
                    <a:pt x="812" y="507"/>
                  </a:lnTo>
                  <a:lnTo>
                    <a:pt x="751" y="563"/>
                  </a:lnTo>
                  <a:lnTo>
                    <a:pt x="692" y="619"/>
                  </a:lnTo>
                  <a:lnTo>
                    <a:pt x="678" y="633"/>
                  </a:lnTo>
                  <a:lnTo>
                    <a:pt x="665" y="648"/>
                  </a:lnTo>
                  <a:lnTo>
                    <a:pt x="653" y="662"/>
                  </a:lnTo>
                  <a:lnTo>
                    <a:pt x="642" y="676"/>
                  </a:lnTo>
                  <a:lnTo>
                    <a:pt x="631" y="691"/>
                  </a:lnTo>
                  <a:lnTo>
                    <a:pt x="622" y="706"/>
                  </a:lnTo>
                  <a:lnTo>
                    <a:pt x="615" y="721"/>
                  </a:lnTo>
                  <a:lnTo>
                    <a:pt x="608" y="737"/>
                  </a:lnTo>
                  <a:lnTo>
                    <a:pt x="596" y="746"/>
                  </a:lnTo>
                  <a:lnTo>
                    <a:pt x="584" y="752"/>
                  </a:lnTo>
                  <a:lnTo>
                    <a:pt x="571" y="759"/>
                  </a:lnTo>
                  <a:lnTo>
                    <a:pt x="559" y="764"/>
                  </a:lnTo>
                  <a:lnTo>
                    <a:pt x="546" y="769"/>
                  </a:lnTo>
                  <a:lnTo>
                    <a:pt x="534" y="772"/>
                  </a:lnTo>
                  <a:lnTo>
                    <a:pt x="521" y="774"/>
                  </a:lnTo>
                  <a:lnTo>
                    <a:pt x="509" y="775"/>
                  </a:lnTo>
                  <a:lnTo>
                    <a:pt x="496" y="776"/>
                  </a:lnTo>
                  <a:lnTo>
                    <a:pt x="484" y="776"/>
                  </a:lnTo>
                  <a:lnTo>
                    <a:pt x="471" y="776"/>
                  </a:lnTo>
                  <a:lnTo>
                    <a:pt x="458" y="775"/>
                  </a:lnTo>
                  <a:lnTo>
                    <a:pt x="433" y="772"/>
                  </a:lnTo>
                  <a:lnTo>
                    <a:pt x="407" y="767"/>
                  </a:lnTo>
                  <a:lnTo>
                    <a:pt x="353" y="759"/>
                  </a:lnTo>
                  <a:lnTo>
                    <a:pt x="300" y="751"/>
                  </a:lnTo>
                  <a:lnTo>
                    <a:pt x="273" y="749"/>
                  </a:lnTo>
                  <a:lnTo>
                    <a:pt x="245" y="749"/>
                  </a:lnTo>
                  <a:lnTo>
                    <a:pt x="232" y="750"/>
                  </a:lnTo>
                  <a:lnTo>
                    <a:pt x="217" y="752"/>
                  </a:lnTo>
                  <a:lnTo>
                    <a:pt x="203" y="754"/>
                  </a:lnTo>
                  <a:lnTo>
                    <a:pt x="189" y="759"/>
                  </a:lnTo>
                  <a:lnTo>
                    <a:pt x="177" y="742"/>
                  </a:lnTo>
                  <a:lnTo>
                    <a:pt x="167" y="724"/>
                  </a:lnTo>
                  <a:lnTo>
                    <a:pt x="156" y="706"/>
                  </a:lnTo>
                  <a:lnTo>
                    <a:pt x="147" y="687"/>
                  </a:lnTo>
                  <a:lnTo>
                    <a:pt x="138" y="669"/>
                  </a:lnTo>
                  <a:lnTo>
                    <a:pt x="130" y="650"/>
                  </a:lnTo>
                  <a:lnTo>
                    <a:pt x="122" y="631"/>
                  </a:lnTo>
                  <a:lnTo>
                    <a:pt x="115" y="612"/>
                  </a:lnTo>
                  <a:lnTo>
                    <a:pt x="102" y="572"/>
                  </a:lnTo>
                  <a:lnTo>
                    <a:pt x="91" y="532"/>
                  </a:lnTo>
                  <a:lnTo>
                    <a:pt x="82" y="491"/>
                  </a:lnTo>
                  <a:lnTo>
                    <a:pt x="73" y="450"/>
                  </a:lnTo>
                  <a:lnTo>
                    <a:pt x="57" y="365"/>
                  </a:lnTo>
                  <a:lnTo>
                    <a:pt x="40" y="281"/>
                  </a:lnTo>
                  <a:lnTo>
                    <a:pt x="32" y="239"/>
                  </a:lnTo>
                  <a:lnTo>
                    <a:pt x="23" y="198"/>
                  </a:lnTo>
                  <a:lnTo>
                    <a:pt x="12" y="157"/>
                  </a:lnTo>
                  <a:lnTo>
                    <a:pt x="0" y="116"/>
                  </a:lnTo>
                  <a:lnTo>
                    <a:pt x="39" y="101"/>
                  </a:lnTo>
                  <a:lnTo>
                    <a:pt x="80" y="86"/>
                  </a:lnTo>
                  <a:lnTo>
                    <a:pt x="121" y="70"/>
                  </a:lnTo>
                  <a:lnTo>
                    <a:pt x="162" y="57"/>
                  </a:lnTo>
                  <a:lnTo>
                    <a:pt x="204" y="46"/>
                  </a:lnTo>
                  <a:lnTo>
                    <a:pt x="248" y="34"/>
                  </a:lnTo>
                  <a:lnTo>
                    <a:pt x="290" y="24"/>
                  </a:lnTo>
                  <a:lnTo>
                    <a:pt x="334" y="15"/>
                  </a:lnTo>
                  <a:lnTo>
                    <a:pt x="378" y="9"/>
                  </a:lnTo>
                  <a:lnTo>
                    <a:pt x="423" y="4"/>
                  </a:lnTo>
                  <a:lnTo>
                    <a:pt x="468" y="1"/>
                  </a:lnTo>
                  <a:lnTo>
                    <a:pt x="513" y="0"/>
                  </a:lnTo>
                  <a:lnTo>
                    <a:pt x="536" y="0"/>
                  </a:lnTo>
                  <a:lnTo>
                    <a:pt x="558" y="1"/>
                  </a:lnTo>
                  <a:lnTo>
                    <a:pt x="582" y="3"/>
                  </a:lnTo>
                  <a:lnTo>
                    <a:pt x="605" y="6"/>
                  </a:lnTo>
                  <a:lnTo>
                    <a:pt x="628" y="8"/>
                  </a:lnTo>
                  <a:lnTo>
                    <a:pt x="651" y="11"/>
                  </a:lnTo>
                  <a:lnTo>
                    <a:pt x="674" y="15"/>
                  </a:lnTo>
                  <a:lnTo>
                    <a:pt x="697" y="20"/>
                  </a:lnTo>
                  <a:lnTo>
                    <a:pt x="709" y="31"/>
                  </a:lnTo>
                  <a:lnTo>
                    <a:pt x="721" y="42"/>
                  </a:lnTo>
                  <a:lnTo>
                    <a:pt x="734" y="53"/>
                  </a:lnTo>
                  <a:lnTo>
                    <a:pt x="748" y="64"/>
                  </a:lnTo>
                  <a:lnTo>
                    <a:pt x="777" y="83"/>
                  </a:lnTo>
                  <a:lnTo>
                    <a:pt x="805" y="104"/>
                  </a:lnTo>
                  <a:lnTo>
                    <a:pt x="819" y="115"/>
                  </a:lnTo>
                  <a:lnTo>
                    <a:pt x="832" y="127"/>
                  </a:lnTo>
                  <a:lnTo>
                    <a:pt x="845" y="138"/>
                  </a:lnTo>
                  <a:lnTo>
                    <a:pt x="857" y="150"/>
                  </a:lnTo>
                  <a:lnTo>
                    <a:pt x="869" y="164"/>
                  </a:lnTo>
                  <a:lnTo>
                    <a:pt x="879" y="180"/>
                  </a:lnTo>
                  <a:lnTo>
                    <a:pt x="889" y="196"/>
                  </a:lnTo>
                  <a:lnTo>
                    <a:pt x="897" y="213"/>
                  </a:lnTo>
                  <a:close/>
                </a:path>
              </a:pathLst>
            </a:custGeom>
            <a:solidFill>
              <a:srgbClr val="9F3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1" name="Freeform 250">
              <a:extLst>
                <a:ext uri="{FF2B5EF4-FFF2-40B4-BE49-F238E27FC236}">
                  <a16:creationId xmlns:a16="http://schemas.microsoft.com/office/drawing/2014/main" id="{DC53F5C1-7B6B-497C-A8B5-7903BD020E3D}"/>
                </a:ext>
              </a:extLst>
            </p:cNvPr>
            <p:cNvSpPr>
              <a:spLocks/>
            </p:cNvSpPr>
            <p:nvPr/>
          </p:nvSpPr>
          <p:spPr bwMode="auto">
            <a:xfrm>
              <a:off x="4897" y="3465"/>
              <a:ext cx="26" cy="56"/>
            </a:xfrm>
            <a:custGeom>
              <a:avLst/>
              <a:gdLst>
                <a:gd name="T0" fmla="*/ 0 w 180"/>
                <a:gd name="T1" fmla="*/ 0 h 621"/>
                <a:gd name="T2" fmla="*/ 0 w 180"/>
                <a:gd name="T3" fmla="*/ 0 h 621"/>
                <a:gd name="T4" fmla="*/ 0 w 180"/>
                <a:gd name="T5" fmla="*/ 0 h 621"/>
                <a:gd name="T6" fmla="*/ 0 w 180"/>
                <a:gd name="T7" fmla="*/ 0 h 621"/>
                <a:gd name="T8" fmla="*/ 0 w 180"/>
                <a:gd name="T9" fmla="*/ 0 h 621"/>
                <a:gd name="T10" fmla="*/ 0 w 180"/>
                <a:gd name="T11" fmla="*/ 0 h 621"/>
                <a:gd name="T12" fmla="*/ 0 w 180"/>
                <a:gd name="T13" fmla="*/ 0 h 621"/>
                <a:gd name="T14" fmla="*/ 0 w 180"/>
                <a:gd name="T15" fmla="*/ 0 h 621"/>
                <a:gd name="T16" fmla="*/ 0 w 180"/>
                <a:gd name="T17" fmla="*/ 0 h 621"/>
                <a:gd name="T18" fmla="*/ 0 w 180"/>
                <a:gd name="T19" fmla="*/ 0 h 621"/>
                <a:gd name="T20" fmla="*/ 0 w 180"/>
                <a:gd name="T21" fmla="*/ 0 h 621"/>
                <a:gd name="T22" fmla="*/ 0 w 180"/>
                <a:gd name="T23" fmla="*/ 0 h 621"/>
                <a:gd name="T24" fmla="*/ 0 w 180"/>
                <a:gd name="T25" fmla="*/ 0 h 621"/>
                <a:gd name="T26" fmla="*/ 0 w 180"/>
                <a:gd name="T27" fmla="*/ 0 h 621"/>
                <a:gd name="T28" fmla="*/ 0 w 180"/>
                <a:gd name="T29" fmla="*/ 0 h 621"/>
                <a:gd name="T30" fmla="*/ 0 w 180"/>
                <a:gd name="T31" fmla="*/ 0 h 621"/>
                <a:gd name="T32" fmla="*/ 0 w 180"/>
                <a:gd name="T33" fmla="*/ 0 h 621"/>
                <a:gd name="T34" fmla="*/ 0 w 180"/>
                <a:gd name="T35" fmla="*/ 0 h 621"/>
                <a:gd name="T36" fmla="*/ 0 w 180"/>
                <a:gd name="T37" fmla="*/ 0 h 621"/>
                <a:gd name="T38" fmla="*/ 0 w 180"/>
                <a:gd name="T39" fmla="*/ 0 h 621"/>
                <a:gd name="T40" fmla="*/ 0 w 180"/>
                <a:gd name="T41" fmla="*/ 0 h 621"/>
                <a:gd name="T42" fmla="*/ 0 w 180"/>
                <a:gd name="T43" fmla="*/ 0 h 621"/>
                <a:gd name="T44" fmla="*/ 0 w 180"/>
                <a:gd name="T45" fmla="*/ 0 h 621"/>
                <a:gd name="T46" fmla="*/ 0 w 180"/>
                <a:gd name="T47" fmla="*/ 0 h 621"/>
                <a:gd name="T48" fmla="*/ 0 w 180"/>
                <a:gd name="T49" fmla="*/ 0 h 621"/>
                <a:gd name="T50" fmla="*/ 0 w 180"/>
                <a:gd name="T51" fmla="*/ 0 h 621"/>
                <a:gd name="T52" fmla="*/ 0 w 180"/>
                <a:gd name="T53" fmla="*/ 0 h 621"/>
                <a:gd name="T54" fmla="*/ 0 w 180"/>
                <a:gd name="T55" fmla="*/ 0 h 621"/>
                <a:gd name="T56" fmla="*/ 0 w 180"/>
                <a:gd name="T57" fmla="*/ 0 h 621"/>
                <a:gd name="T58" fmla="*/ 0 w 180"/>
                <a:gd name="T59" fmla="*/ 0 h 621"/>
                <a:gd name="T60" fmla="*/ 0 w 180"/>
                <a:gd name="T61" fmla="*/ 0 h 621"/>
                <a:gd name="T62" fmla="*/ 0 w 180"/>
                <a:gd name="T63" fmla="*/ 0 h 621"/>
                <a:gd name="T64" fmla="*/ 0 w 180"/>
                <a:gd name="T65" fmla="*/ 0 h 621"/>
                <a:gd name="T66" fmla="*/ 0 w 180"/>
                <a:gd name="T67" fmla="*/ 0 h 621"/>
                <a:gd name="T68" fmla="*/ 0 w 180"/>
                <a:gd name="T69" fmla="*/ 0 h 621"/>
                <a:gd name="T70" fmla="*/ 0 w 180"/>
                <a:gd name="T71" fmla="*/ 0 h 621"/>
                <a:gd name="T72" fmla="*/ 0 w 180"/>
                <a:gd name="T73" fmla="*/ 0 h 621"/>
                <a:gd name="T74" fmla="*/ 0 w 180"/>
                <a:gd name="T75" fmla="*/ 0 h 621"/>
                <a:gd name="T76" fmla="*/ 0 w 180"/>
                <a:gd name="T77" fmla="*/ 0 h 621"/>
                <a:gd name="T78" fmla="*/ 0 w 180"/>
                <a:gd name="T79" fmla="*/ 0 h 621"/>
                <a:gd name="T80" fmla="*/ 0 w 180"/>
                <a:gd name="T81" fmla="*/ 0 h 621"/>
                <a:gd name="T82" fmla="*/ 0 w 180"/>
                <a:gd name="T83" fmla="*/ 0 h 621"/>
                <a:gd name="T84" fmla="*/ 0 w 180"/>
                <a:gd name="T85" fmla="*/ 0 h 621"/>
                <a:gd name="T86" fmla="*/ 0 w 180"/>
                <a:gd name="T87" fmla="*/ 0 h 621"/>
                <a:gd name="T88" fmla="*/ 0 w 180"/>
                <a:gd name="T89" fmla="*/ 0 h 621"/>
                <a:gd name="T90" fmla="*/ 0 w 180"/>
                <a:gd name="T91" fmla="*/ 0 h 621"/>
                <a:gd name="T92" fmla="*/ 0 w 180"/>
                <a:gd name="T93" fmla="*/ 0 h 621"/>
                <a:gd name="T94" fmla="*/ 0 w 180"/>
                <a:gd name="T95" fmla="*/ 0 h 621"/>
                <a:gd name="T96" fmla="*/ 0 w 180"/>
                <a:gd name="T97" fmla="*/ 0 h 621"/>
                <a:gd name="T98" fmla="*/ 0 w 180"/>
                <a:gd name="T99" fmla="*/ 0 h 621"/>
                <a:gd name="T100" fmla="*/ 0 w 180"/>
                <a:gd name="T101" fmla="*/ 0 h 621"/>
                <a:gd name="T102" fmla="*/ 0 w 180"/>
                <a:gd name="T103" fmla="*/ 0 h 621"/>
                <a:gd name="T104" fmla="*/ 0 w 180"/>
                <a:gd name="T105" fmla="*/ 0 h 621"/>
                <a:gd name="T106" fmla="*/ 0 w 180"/>
                <a:gd name="T107" fmla="*/ 0 h 621"/>
                <a:gd name="T108" fmla="*/ 0 w 180"/>
                <a:gd name="T109" fmla="*/ 0 h 621"/>
                <a:gd name="T110" fmla="*/ 0 w 180"/>
                <a:gd name="T111" fmla="*/ 0 h 621"/>
                <a:gd name="T112" fmla="*/ 0 w 180"/>
                <a:gd name="T113" fmla="*/ 0 h 621"/>
                <a:gd name="T114" fmla="*/ 0 w 180"/>
                <a:gd name="T115" fmla="*/ 0 h 621"/>
                <a:gd name="T116" fmla="*/ 0 w 180"/>
                <a:gd name="T117" fmla="*/ 0 h 621"/>
                <a:gd name="T118" fmla="*/ 0 w 180"/>
                <a:gd name="T119" fmla="*/ 0 h 6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0" h="621">
                  <a:moveTo>
                    <a:pt x="180" y="599"/>
                  </a:moveTo>
                  <a:lnTo>
                    <a:pt x="170" y="605"/>
                  </a:lnTo>
                  <a:lnTo>
                    <a:pt x="159" y="609"/>
                  </a:lnTo>
                  <a:lnTo>
                    <a:pt x="149" y="612"/>
                  </a:lnTo>
                  <a:lnTo>
                    <a:pt x="138" y="615"/>
                  </a:lnTo>
                  <a:lnTo>
                    <a:pt x="116" y="618"/>
                  </a:lnTo>
                  <a:lnTo>
                    <a:pt x="93" y="618"/>
                  </a:lnTo>
                  <a:lnTo>
                    <a:pt x="70" y="618"/>
                  </a:lnTo>
                  <a:lnTo>
                    <a:pt x="46" y="618"/>
                  </a:lnTo>
                  <a:lnTo>
                    <a:pt x="23" y="618"/>
                  </a:lnTo>
                  <a:lnTo>
                    <a:pt x="0" y="621"/>
                  </a:lnTo>
                  <a:lnTo>
                    <a:pt x="11" y="616"/>
                  </a:lnTo>
                  <a:lnTo>
                    <a:pt x="21" y="609"/>
                  </a:lnTo>
                  <a:lnTo>
                    <a:pt x="31" y="603"/>
                  </a:lnTo>
                  <a:lnTo>
                    <a:pt x="41" y="595"/>
                  </a:lnTo>
                  <a:lnTo>
                    <a:pt x="50" y="588"/>
                  </a:lnTo>
                  <a:lnTo>
                    <a:pt x="59" y="579"/>
                  </a:lnTo>
                  <a:lnTo>
                    <a:pt x="67" y="570"/>
                  </a:lnTo>
                  <a:lnTo>
                    <a:pt x="75" y="562"/>
                  </a:lnTo>
                  <a:lnTo>
                    <a:pt x="82" y="551"/>
                  </a:lnTo>
                  <a:lnTo>
                    <a:pt x="89" y="541"/>
                  </a:lnTo>
                  <a:lnTo>
                    <a:pt x="95" y="530"/>
                  </a:lnTo>
                  <a:lnTo>
                    <a:pt x="101" y="519"/>
                  </a:lnTo>
                  <a:lnTo>
                    <a:pt x="112" y="497"/>
                  </a:lnTo>
                  <a:lnTo>
                    <a:pt x="121" y="472"/>
                  </a:lnTo>
                  <a:lnTo>
                    <a:pt x="129" y="447"/>
                  </a:lnTo>
                  <a:lnTo>
                    <a:pt x="135" y="422"/>
                  </a:lnTo>
                  <a:lnTo>
                    <a:pt x="139" y="395"/>
                  </a:lnTo>
                  <a:lnTo>
                    <a:pt x="142" y="369"/>
                  </a:lnTo>
                  <a:lnTo>
                    <a:pt x="144" y="343"/>
                  </a:lnTo>
                  <a:lnTo>
                    <a:pt x="143" y="317"/>
                  </a:lnTo>
                  <a:lnTo>
                    <a:pt x="142" y="292"/>
                  </a:lnTo>
                  <a:lnTo>
                    <a:pt x="139" y="268"/>
                  </a:lnTo>
                  <a:lnTo>
                    <a:pt x="126" y="252"/>
                  </a:lnTo>
                  <a:lnTo>
                    <a:pt x="115" y="236"/>
                  </a:lnTo>
                  <a:lnTo>
                    <a:pt x="105" y="220"/>
                  </a:lnTo>
                  <a:lnTo>
                    <a:pt x="96" y="202"/>
                  </a:lnTo>
                  <a:lnTo>
                    <a:pt x="89" y="183"/>
                  </a:lnTo>
                  <a:lnTo>
                    <a:pt x="83" y="164"/>
                  </a:lnTo>
                  <a:lnTo>
                    <a:pt x="81" y="154"/>
                  </a:lnTo>
                  <a:lnTo>
                    <a:pt x="80" y="144"/>
                  </a:lnTo>
                  <a:lnTo>
                    <a:pt x="79" y="136"/>
                  </a:lnTo>
                  <a:lnTo>
                    <a:pt x="78" y="126"/>
                  </a:lnTo>
                  <a:lnTo>
                    <a:pt x="78" y="116"/>
                  </a:lnTo>
                  <a:lnTo>
                    <a:pt x="79" y="107"/>
                  </a:lnTo>
                  <a:lnTo>
                    <a:pt x="80" y="98"/>
                  </a:lnTo>
                  <a:lnTo>
                    <a:pt x="82" y="88"/>
                  </a:lnTo>
                  <a:lnTo>
                    <a:pt x="84" y="80"/>
                  </a:lnTo>
                  <a:lnTo>
                    <a:pt x="87" y="71"/>
                  </a:lnTo>
                  <a:lnTo>
                    <a:pt x="91" y="62"/>
                  </a:lnTo>
                  <a:lnTo>
                    <a:pt x="96" y="54"/>
                  </a:lnTo>
                  <a:lnTo>
                    <a:pt x="101" y="46"/>
                  </a:lnTo>
                  <a:lnTo>
                    <a:pt x="107" y="38"/>
                  </a:lnTo>
                  <a:lnTo>
                    <a:pt x="113" y="31"/>
                  </a:lnTo>
                  <a:lnTo>
                    <a:pt x="121" y="23"/>
                  </a:lnTo>
                  <a:lnTo>
                    <a:pt x="129" y="17"/>
                  </a:lnTo>
                  <a:lnTo>
                    <a:pt x="138" y="10"/>
                  </a:lnTo>
                  <a:lnTo>
                    <a:pt x="148" y="5"/>
                  </a:lnTo>
                  <a:lnTo>
                    <a:pt x="159" y="0"/>
                  </a:lnTo>
                  <a:lnTo>
                    <a:pt x="180" y="599"/>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 name="Freeform 251">
              <a:extLst>
                <a:ext uri="{FF2B5EF4-FFF2-40B4-BE49-F238E27FC236}">
                  <a16:creationId xmlns:a16="http://schemas.microsoft.com/office/drawing/2014/main" id="{52CCBAC4-A69E-43CF-96B5-E32DF711E472}"/>
                </a:ext>
              </a:extLst>
            </p:cNvPr>
            <p:cNvSpPr>
              <a:spLocks/>
            </p:cNvSpPr>
            <p:nvPr/>
          </p:nvSpPr>
          <p:spPr bwMode="auto">
            <a:xfrm>
              <a:off x="3425" y="3467"/>
              <a:ext cx="148" cy="72"/>
            </a:xfrm>
            <a:custGeom>
              <a:avLst/>
              <a:gdLst>
                <a:gd name="T0" fmla="*/ 0 w 1036"/>
                <a:gd name="T1" fmla="*/ 0 h 799"/>
                <a:gd name="T2" fmla="*/ 0 w 1036"/>
                <a:gd name="T3" fmla="*/ 0 h 799"/>
                <a:gd name="T4" fmla="*/ 0 w 1036"/>
                <a:gd name="T5" fmla="*/ 0 h 799"/>
                <a:gd name="T6" fmla="*/ 0 w 1036"/>
                <a:gd name="T7" fmla="*/ 0 h 799"/>
                <a:gd name="T8" fmla="*/ 0 w 1036"/>
                <a:gd name="T9" fmla="*/ 0 h 799"/>
                <a:gd name="T10" fmla="*/ 0 w 1036"/>
                <a:gd name="T11" fmla="*/ 0 h 799"/>
                <a:gd name="T12" fmla="*/ 0 w 1036"/>
                <a:gd name="T13" fmla="*/ 0 h 799"/>
                <a:gd name="T14" fmla="*/ 0 w 1036"/>
                <a:gd name="T15" fmla="*/ 0 h 799"/>
                <a:gd name="T16" fmla="*/ 0 w 1036"/>
                <a:gd name="T17" fmla="*/ 0 h 799"/>
                <a:gd name="T18" fmla="*/ 0 w 1036"/>
                <a:gd name="T19" fmla="*/ 0 h 799"/>
                <a:gd name="T20" fmla="*/ 0 w 1036"/>
                <a:gd name="T21" fmla="*/ 0 h 799"/>
                <a:gd name="T22" fmla="*/ 0 w 1036"/>
                <a:gd name="T23" fmla="*/ 0 h 799"/>
                <a:gd name="T24" fmla="*/ 0 w 1036"/>
                <a:gd name="T25" fmla="*/ 0 h 799"/>
                <a:gd name="T26" fmla="*/ 0 w 1036"/>
                <a:gd name="T27" fmla="*/ 0 h 799"/>
                <a:gd name="T28" fmla="*/ 0 w 1036"/>
                <a:gd name="T29" fmla="*/ 0 h 799"/>
                <a:gd name="T30" fmla="*/ 0 w 1036"/>
                <a:gd name="T31" fmla="*/ 0 h 799"/>
                <a:gd name="T32" fmla="*/ 0 w 1036"/>
                <a:gd name="T33" fmla="*/ 0 h 799"/>
                <a:gd name="T34" fmla="*/ 0 w 1036"/>
                <a:gd name="T35" fmla="*/ 0 h 799"/>
                <a:gd name="T36" fmla="*/ 0 w 1036"/>
                <a:gd name="T37" fmla="*/ 0 h 799"/>
                <a:gd name="T38" fmla="*/ 0 w 1036"/>
                <a:gd name="T39" fmla="*/ 0 h 799"/>
                <a:gd name="T40" fmla="*/ 0 w 1036"/>
                <a:gd name="T41" fmla="*/ 0 h 799"/>
                <a:gd name="T42" fmla="*/ 0 w 1036"/>
                <a:gd name="T43" fmla="*/ 0 h 799"/>
                <a:gd name="T44" fmla="*/ 0 w 1036"/>
                <a:gd name="T45" fmla="*/ 0 h 799"/>
                <a:gd name="T46" fmla="*/ 0 w 1036"/>
                <a:gd name="T47" fmla="*/ 0 h 799"/>
                <a:gd name="T48" fmla="*/ 0 w 1036"/>
                <a:gd name="T49" fmla="*/ 0 h 799"/>
                <a:gd name="T50" fmla="*/ 0 w 1036"/>
                <a:gd name="T51" fmla="*/ 0 h 799"/>
                <a:gd name="T52" fmla="*/ 0 w 1036"/>
                <a:gd name="T53" fmla="*/ 0 h 799"/>
                <a:gd name="T54" fmla="*/ 0 w 1036"/>
                <a:gd name="T55" fmla="*/ 0 h 799"/>
                <a:gd name="T56" fmla="*/ 0 w 1036"/>
                <a:gd name="T57" fmla="*/ 0 h 799"/>
                <a:gd name="T58" fmla="*/ 0 w 1036"/>
                <a:gd name="T59" fmla="*/ 0 h 799"/>
                <a:gd name="T60" fmla="*/ 0 w 1036"/>
                <a:gd name="T61" fmla="*/ 0 h 799"/>
                <a:gd name="T62" fmla="*/ 0 w 1036"/>
                <a:gd name="T63" fmla="*/ 0 h 799"/>
                <a:gd name="T64" fmla="*/ 0 w 1036"/>
                <a:gd name="T65" fmla="*/ 0 h 799"/>
                <a:gd name="T66" fmla="*/ 0 w 1036"/>
                <a:gd name="T67" fmla="*/ 0 h 799"/>
                <a:gd name="T68" fmla="*/ 0 w 1036"/>
                <a:gd name="T69" fmla="*/ 0 h 799"/>
                <a:gd name="T70" fmla="*/ 0 w 1036"/>
                <a:gd name="T71" fmla="*/ 0 h 799"/>
                <a:gd name="T72" fmla="*/ 0 w 1036"/>
                <a:gd name="T73" fmla="*/ 0 h 799"/>
                <a:gd name="T74" fmla="*/ 0 w 1036"/>
                <a:gd name="T75" fmla="*/ 0 h 799"/>
                <a:gd name="T76" fmla="*/ 0 w 1036"/>
                <a:gd name="T77" fmla="*/ 0 h 799"/>
                <a:gd name="T78" fmla="*/ 0 w 1036"/>
                <a:gd name="T79" fmla="*/ 0 h 799"/>
                <a:gd name="T80" fmla="*/ 0 w 1036"/>
                <a:gd name="T81" fmla="*/ 0 h 799"/>
                <a:gd name="T82" fmla="*/ 0 w 1036"/>
                <a:gd name="T83" fmla="*/ 0 h 799"/>
                <a:gd name="T84" fmla="*/ 0 w 1036"/>
                <a:gd name="T85" fmla="*/ 0 h 799"/>
                <a:gd name="T86" fmla="*/ 0 w 1036"/>
                <a:gd name="T87" fmla="*/ 0 h 799"/>
                <a:gd name="T88" fmla="*/ 0 w 1036"/>
                <a:gd name="T89" fmla="*/ 0 h 799"/>
                <a:gd name="T90" fmla="*/ 0 w 1036"/>
                <a:gd name="T91" fmla="*/ 0 h 799"/>
                <a:gd name="T92" fmla="*/ 0 w 1036"/>
                <a:gd name="T93" fmla="*/ 0 h 799"/>
                <a:gd name="T94" fmla="*/ 0 w 1036"/>
                <a:gd name="T95" fmla="*/ 0 h 799"/>
                <a:gd name="T96" fmla="*/ 0 w 1036"/>
                <a:gd name="T97" fmla="*/ 0 h 799"/>
                <a:gd name="T98" fmla="*/ 0 w 1036"/>
                <a:gd name="T99" fmla="*/ 0 h 799"/>
                <a:gd name="T100" fmla="*/ 0 w 1036"/>
                <a:gd name="T101" fmla="*/ 0 h 799"/>
                <a:gd name="T102" fmla="*/ 0 w 1036"/>
                <a:gd name="T103" fmla="*/ 0 h 799"/>
                <a:gd name="T104" fmla="*/ 0 w 1036"/>
                <a:gd name="T105" fmla="*/ 0 h 799"/>
                <a:gd name="T106" fmla="*/ 0 w 1036"/>
                <a:gd name="T107" fmla="*/ 0 h 799"/>
                <a:gd name="T108" fmla="*/ 0 w 1036"/>
                <a:gd name="T109" fmla="*/ 0 h 799"/>
                <a:gd name="T110" fmla="*/ 0 w 1036"/>
                <a:gd name="T111" fmla="*/ 0 h 799"/>
                <a:gd name="T112" fmla="*/ 0 w 1036"/>
                <a:gd name="T113" fmla="*/ 0 h 799"/>
                <a:gd name="T114" fmla="*/ 0 w 1036"/>
                <a:gd name="T115" fmla="*/ 0 h 799"/>
                <a:gd name="T116" fmla="*/ 0 w 1036"/>
                <a:gd name="T117" fmla="*/ 0 h 799"/>
                <a:gd name="T118" fmla="*/ 0 w 1036"/>
                <a:gd name="T119" fmla="*/ 0 h 799"/>
                <a:gd name="T120" fmla="*/ 0 w 1036"/>
                <a:gd name="T121" fmla="*/ 0 h 7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36" h="799">
                  <a:moveTo>
                    <a:pt x="229" y="0"/>
                  </a:moveTo>
                  <a:lnTo>
                    <a:pt x="230" y="26"/>
                  </a:lnTo>
                  <a:lnTo>
                    <a:pt x="232" y="52"/>
                  </a:lnTo>
                  <a:lnTo>
                    <a:pt x="236" y="78"/>
                  </a:lnTo>
                  <a:lnTo>
                    <a:pt x="240" y="104"/>
                  </a:lnTo>
                  <a:lnTo>
                    <a:pt x="250" y="156"/>
                  </a:lnTo>
                  <a:lnTo>
                    <a:pt x="259" y="208"/>
                  </a:lnTo>
                  <a:lnTo>
                    <a:pt x="262" y="234"/>
                  </a:lnTo>
                  <a:lnTo>
                    <a:pt x="264" y="258"/>
                  </a:lnTo>
                  <a:lnTo>
                    <a:pt x="264" y="283"/>
                  </a:lnTo>
                  <a:lnTo>
                    <a:pt x="262" y="309"/>
                  </a:lnTo>
                  <a:lnTo>
                    <a:pt x="261" y="321"/>
                  </a:lnTo>
                  <a:lnTo>
                    <a:pt x="258" y="334"/>
                  </a:lnTo>
                  <a:lnTo>
                    <a:pt x="255" y="346"/>
                  </a:lnTo>
                  <a:lnTo>
                    <a:pt x="252" y="358"/>
                  </a:lnTo>
                  <a:lnTo>
                    <a:pt x="247" y="371"/>
                  </a:lnTo>
                  <a:lnTo>
                    <a:pt x="242" y="383"/>
                  </a:lnTo>
                  <a:lnTo>
                    <a:pt x="236" y="395"/>
                  </a:lnTo>
                  <a:lnTo>
                    <a:pt x="229" y="407"/>
                  </a:lnTo>
                  <a:lnTo>
                    <a:pt x="234" y="417"/>
                  </a:lnTo>
                  <a:lnTo>
                    <a:pt x="240" y="426"/>
                  </a:lnTo>
                  <a:lnTo>
                    <a:pt x="245" y="433"/>
                  </a:lnTo>
                  <a:lnTo>
                    <a:pt x="251" y="439"/>
                  </a:lnTo>
                  <a:lnTo>
                    <a:pt x="256" y="443"/>
                  </a:lnTo>
                  <a:lnTo>
                    <a:pt x="261" y="445"/>
                  </a:lnTo>
                  <a:lnTo>
                    <a:pt x="266" y="448"/>
                  </a:lnTo>
                  <a:lnTo>
                    <a:pt x="272" y="449"/>
                  </a:lnTo>
                  <a:lnTo>
                    <a:pt x="277" y="448"/>
                  </a:lnTo>
                  <a:lnTo>
                    <a:pt x="282" y="447"/>
                  </a:lnTo>
                  <a:lnTo>
                    <a:pt x="288" y="444"/>
                  </a:lnTo>
                  <a:lnTo>
                    <a:pt x="292" y="441"/>
                  </a:lnTo>
                  <a:lnTo>
                    <a:pt x="302" y="434"/>
                  </a:lnTo>
                  <a:lnTo>
                    <a:pt x="312" y="423"/>
                  </a:lnTo>
                  <a:lnTo>
                    <a:pt x="330" y="399"/>
                  </a:lnTo>
                  <a:lnTo>
                    <a:pt x="347" y="374"/>
                  </a:lnTo>
                  <a:lnTo>
                    <a:pt x="355" y="363"/>
                  </a:lnTo>
                  <a:lnTo>
                    <a:pt x="363" y="354"/>
                  </a:lnTo>
                  <a:lnTo>
                    <a:pt x="367" y="349"/>
                  </a:lnTo>
                  <a:lnTo>
                    <a:pt x="371" y="347"/>
                  </a:lnTo>
                  <a:lnTo>
                    <a:pt x="375" y="344"/>
                  </a:lnTo>
                  <a:lnTo>
                    <a:pt x="378" y="343"/>
                  </a:lnTo>
                  <a:lnTo>
                    <a:pt x="390" y="341"/>
                  </a:lnTo>
                  <a:lnTo>
                    <a:pt x="403" y="338"/>
                  </a:lnTo>
                  <a:lnTo>
                    <a:pt x="418" y="338"/>
                  </a:lnTo>
                  <a:lnTo>
                    <a:pt x="433" y="338"/>
                  </a:lnTo>
                  <a:lnTo>
                    <a:pt x="468" y="340"/>
                  </a:lnTo>
                  <a:lnTo>
                    <a:pt x="504" y="343"/>
                  </a:lnTo>
                  <a:lnTo>
                    <a:pt x="542" y="346"/>
                  </a:lnTo>
                  <a:lnTo>
                    <a:pt x="580" y="349"/>
                  </a:lnTo>
                  <a:lnTo>
                    <a:pt x="599" y="350"/>
                  </a:lnTo>
                  <a:lnTo>
                    <a:pt x="618" y="350"/>
                  </a:lnTo>
                  <a:lnTo>
                    <a:pt x="636" y="350"/>
                  </a:lnTo>
                  <a:lnTo>
                    <a:pt x="655" y="349"/>
                  </a:lnTo>
                  <a:lnTo>
                    <a:pt x="673" y="348"/>
                  </a:lnTo>
                  <a:lnTo>
                    <a:pt x="689" y="345"/>
                  </a:lnTo>
                  <a:lnTo>
                    <a:pt x="705" y="342"/>
                  </a:lnTo>
                  <a:lnTo>
                    <a:pt x="719" y="336"/>
                  </a:lnTo>
                  <a:lnTo>
                    <a:pt x="733" y="330"/>
                  </a:lnTo>
                  <a:lnTo>
                    <a:pt x="745" y="322"/>
                  </a:lnTo>
                  <a:lnTo>
                    <a:pt x="756" y="314"/>
                  </a:lnTo>
                  <a:lnTo>
                    <a:pt x="765" y="302"/>
                  </a:lnTo>
                  <a:lnTo>
                    <a:pt x="772" y="290"/>
                  </a:lnTo>
                  <a:lnTo>
                    <a:pt x="778" y="275"/>
                  </a:lnTo>
                  <a:lnTo>
                    <a:pt x="782" y="258"/>
                  </a:lnTo>
                  <a:lnTo>
                    <a:pt x="783" y="239"/>
                  </a:lnTo>
                  <a:lnTo>
                    <a:pt x="783" y="217"/>
                  </a:lnTo>
                  <a:lnTo>
                    <a:pt x="780" y="195"/>
                  </a:lnTo>
                  <a:lnTo>
                    <a:pt x="775" y="168"/>
                  </a:lnTo>
                  <a:lnTo>
                    <a:pt x="767" y="140"/>
                  </a:lnTo>
                  <a:lnTo>
                    <a:pt x="767" y="75"/>
                  </a:lnTo>
                  <a:lnTo>
                    <a:pt x="1036" y="118"/>
                  </a:lnTo>
                  <a:lnTo>
                    <a:pt x="946" y="578"/>
                  </a:lnTo>
                  <a:lnTo>
                    <a:pt x="940" y="570"/>
                  </a:lnTo>
                  <a:lnTo>
                    <a:pt x="935" y="563"/>
                  </a:lnTo>
                  <a:lnTo>
                    <a:pt x="928" y="560"/>
                  </a:lnTo>
                  <a:lnTo>
                    <a:pt x="922" y="558"/>
                  </a:lnTo>
                  <a:lnTo>
                    <a:pt x="916" y="558"/>
                  </a:lnTo>
                  <a:lnTo>
                    <a:pt x="910" y="560"/>
                  </a:lnTo>
                  <a:lnTo>
                    <a:pt x="903" y="563"/>
                  </a:lnTo>
                  <a:lnTo>
                    <a:pt x="897" y="568"/>
                  </a:lnTo>
                  <a:lnTo>
                    <a:pt x="884" y="579"/>
                  </a:lnTo>
                  <a:lnTo>
                    <a:pt x="871" y="594"/>
                  </a:lnTo>
                  <a:lnTo>
                    <a:pt x="859" y="608"/>
                  </a:lnTo>
                  <a:lnTo>
                    <a:pt x="847" y="622"/>
                  </a:lnTo>
                  <a:lnTo>
                    <a:pt x="847" y="627"/>
                  </a:lnTo>
                  <a:lnTo>
                    <a:pt x="848" y="632"/>
                  </a:lnTo>
                  <a:lnTo>
                    <a:pt x="850" y="638"/>
                  </a:lnTo>
                  <a:lnTo>
                    <a:pt x="852" y="643"/>
                  </a:lnTo>
                  <a:lnTo>
                    <a:pt x="858" y="654"/>
                  </a:lnTo>
                  <a:lnTo>
                    <a:pt x="866" y="663"/>
                  </a:lnTo>
                  <a:lnTo>
                    <a:pt x="883" y="681"/>
                  </a:lnTo>
                  <a:lnTo>
                    <a:pt x="899" y="698"/>
                  </a:lnTo>
                  <a:lnTo>
                    <a:pt x="906" y="708"/>
                  </a:lnTo>
                  <a:lnTo>
                    <a:pt x="911" y="718"/>
                  </a:lnTo>
                  <a:lnTo>
                    <a:pt x="913" y="722"/>
                  </a:lnTo>
                  <a:lnTo>
                    <a:pt x="914" y="728"/>
                  </a:lnTo>
                  <a:lnTo>
                    <a:pt x="914" y="733"/>
                  </a:lnTo>
                  <a:lnTo>
                    <a:pt x="914" y="738"/>
                  </a:lnTo>
                  <a:lnTo>
                    <a:pt x="913" y="745"/>
                  </a:lnTo>
                  <a:lnTo>
                    <a:pt x="911" y="750"/>
                  </a:lnTo>
                  <a:lnTo>
                    <a:pt x="908" y="757"/>
                  </a:lnTo>
                  <a:lnTo>
                    <a:pt x="904" y="763"/>
                  </a:lnTo>
                  <a:lnTo>
                    <a:pt x="899" y="770"/>
                  </a:lnTo>
                  <a:lnTo>
                    <a:pt x="893" y="777"/>
                  </a:lnTo>
                  <a:lnTo>
                    <a:pt x="885" y="785"/>
                  </a:lnTo>
                  <a:lnTo>
                    <a:pt x="877" y="792"/>
                  </a:lnTo>
                  <a:lnTo>
                    <a:pt x="853" y="789"/>
                  </a:lnTo>
                  <a:lnTo>
                    <a:pt x="829" y="788"/>
                  </a:lnTo>
                  <a:lnTo>
                    <a:pt x="805" y="788"/>
                  </a:lnTo>
                  <a:lnTo>
                    <a:pt x="783" y="789"/>
                  </a:lnTo>
                  <a:lnTo>
                    <a:pt x="761" y="789"/>
                  </a:lnTo>
                  <a:lnTo>
                    <a:pt x="741" y="790"/>
                  </a:lnTo>
                  <a:lnTo>
                    <a:pt x="722" y="789"/>
                  </a:lnTo>
                  <a:lnTo>
                    <a:pt x="704" y="787"/>
                  </a:lnTo>
                  <a:lnTo>
                    <a:pt x="695" y="786"/>
                  </a:lnTo>
                  <a:lnTo>
                    <a:pt x="687" y="783"/>
                  </a:lnTo>
                  <a:lnTo>
                    <a:pt x="680" y="781"/>
                  </a:lnTo>
                  <a:lnTo>
                    <a:pt x="672" y="776"/>
                  </a:lnTo>
                  <a:lnTo>
                    <a:pt x="666" y="772"/>
                  </a:lnTo>
                  <a:lnTo>
                    <a:pt x="660" y="766"/>
                  </a:lnTo>
                  <a:lnTo>
                    <a:pt x="654" y="761"/>
                  </a:lnTo>
                  <a:lnTo>
                    <a:pt x="649" y="753"/>
                  </a:lnTo>
                  <a:lnTo>
                    <a:pt x="644" y="745"/>
                  </a:lnTo>
                  <a:lnTo>
                    <a:pt x="640" y="736"/>
                  </a:lnTo>
                  <a:lnTo>
                    <a:pt x="635" y="725"/>
                  </a:lnTo>
                  <a:lnTo>
                    <a:pt x="632" y="713"/>
                  </a:lnTo>
                  <a:lnTo>
                    <a:pt x="630" y="701"/>
                  </a:lnTo>
                  <a:lnTo>
                    <a:pt x="628" y="686"/>
                  </a:lnTo>
                  <a:lnTo>
                    <a:pt x="627" y="670"/>
                  </a:lnTo>
                  <a:lnTo>
                    <a:pt x="627" y="653"/>
                  </a:lnTo>
                  <a:lnTo>
                    <a:pt x="620" y="648"/>
                  </a:lnTo>
                  <a:lnTo>
                    <a:pt x="614" y="642"/>
                  </a:lnTo>
                  <a:lnTo>
                    <a:pt x="607" y="638"/>
                  </a:lnTo>
                  <a:lnTo>
                    <a:pt x="599" y="634"/>
                  </a:lnTo>
                  <a:lnTo>
                    <a:pt x="584" y="627"/>
                  </a:lnTo>
                  <a:lnTo>
                    <a:pt x="569" y="623"/>
                  </a:lnTo>
                  <a:lnTo>
                    <a:pt x="552" y="619"/>
                  </a:lnTo>
                  <a:lnTo>
                    <a:pt x="535" y="617"/>
                  </a:lnTo>
                  <a:lnTo>
                    <a:pt x="518" y="617"/>
                  </a:lnTo>
                  <a:lnTo>
                    <a:pt x="501" y="617"/>
                  </a:lnTo>
                  <a:lnTo>
                    <a:pt x="465" y="619"/>
                  </a:lnTo>
                  <a:lnTo>
                    <a:pt x="428" y="622"/>
                  </a:lnTo>
                  <a:lnTo>
                    <a:pt x="410" y="623"/>
                  </a:lnTo>
                  <a:lnTo>
                    <a:pt x="393" y="623"/>
                  </a:lnTo>
                  <a:lnTo>
                    <a:pt x="376" y="623"/>
                  </a:lnTo>
                  <a:lnTo>
                    <a:pt x="359" y="622"/>
                  </a:lnTo>
                  <a:lnTo>
                    <a:pt x="337" y="662"/>
                  </a:lnTo>
                  <a:lnTo>
                    <a:pt x="317" y="702"/>
                  </a:lnTo>
                  <a:lnTo>
                    <a:pt x="307" y="721"/>
                  </a:lnTo>
                  <a:lnTo>
                    <a:pt x="296" y="738"/>
                  </a:lnTo>
                  <a:lnTo>
                    <a:pt x="284" y="755"/>
                  </a:lnTo>
                  <a:lnTo>
                    <a:pt x="272" y="769"/>
                  </a:lnTo>
                  <a:lnTo>
                    <a:pt x="266" y="775"/>
                  </a:lnTo>
                  <a:lnTo>
                    <a:pt x="259" y="781"/>
                  </a:lnTo>
                  <a:lnTo>
                    <a:pt x="252" y="785"/>
                  </a:lnTo>
                  <a:lnTo>
                    <a:pt x="245" y="789"/>
                  </a:lnTo>
                  <a:lnTo>
                    <a:pt x="237" y="793"/>
                  </a:lnTo>
                  <a:lnTo>
                    <a:pt x="229" y="796"/>
                  </a:lnTo>
                  <a:lnTo>
                    <a:pt x="220" y="798"/>
                  </a:lnTo>
                  <a:lnTo>
                    <a:pt x="211" y="799"/>
                  </a:lnTo>
                  <a:lnTo>
                    <a:pt x="202" y="799"/>
                  </a:lnTo>
                  <a:lnTo>
                    <a:pt x="192" y="798"/>
                  </a:lnTo>
                  <a:lnTo>
                    <a:pt x="181" y="797"/>
                  </a:lnTo>
                  <a:lnTo>
                    <a:pt x="170" y="793"/>
                  </a:lnTo>
                  <a:lnTo>
                    <a:pt x="159" y="790"/>
                  </a:lnTo>
                  <a:lnTo>
                    <a:pt x="146" y="785"/>
                  </a:lnTo>
                  <a:lnTo>
                    <a:pt x="133" y="778"/>
                  </a:lnTo>
                  <a:lnTo>
                    <a:pt x="120" y="771"/>
                  </a:lnTo>
                  <a:lnTo>
                    <a:pt x="112" y="751"/>
                  </a:lnTo>
                  <a:lnTo>
                    <a:pt x="103" y="730"/>
                  </a:lnTo>
                  <a:lnTo>
                    <a:pt x="95" y="708"/>
                  </a:lnTo>
                  <a:lnTo>
                    <a:pt x="89" y="686"/>
                  </a:lnTo>
                  <a:lnTo>
                    <a:pt x="76" y="641"/>
                  </a:lnTo>
                  <a:lnTo>
                    <a:pt x="64" y="595"/>
                  </a:lnTo>
                  <a:lnTo>
                    <a:pt x="54" y="547"/>
                  </a:lnTo>
                  <a:lnTo>
                    <a:pt x="45" y="498"/>
                  </a:lnTo>
                  <a:lnTo>
                    <a:pt x="37" y="449"/>
                  </a:lnTo>
                  <a:lnTo>
                    <a:pt x="30" y="398"/>
                  </a:lnTo>
                  <a:lnTo>
                    <a:pt x="24" y="347"/>
                  </a:lnTo>
                  <a:lnTo>
                    <a:pt x="18" y="296"/>
                  </a:lnTo>
                  <a:lnTo>
                    <a:pt x="14" y="246"/>
                  </a:lnTo>
                  <a:lnTo>
                    <a:pt x="10" y="195"/>
                  </a:lnTo>
                  <a:lnTo>
                    <a:pt x="4" y="95"/>
                  </a:lnTo>
                  <a:lnTo>
                    <a:pt x="0" y="0"/>
                  </a:lnTo>
                  <a:lnTo>
                    <a:pt x="229" y="0"/>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3" name="Freeform 252">
              <a:extLst>
                <a:ext uri="{FF2B5EF4-FFF2-40B4-BE49-F238E27FC236}">
                  <a16:creationId xmlns:a16="http://schemas.microsoft.com/office/drawing/2014/main" id="{04DEBC6D-BB3C-44CE-AF2D-942271DD478A}"/>
                </a:ext>
              </a:extLst>
            </p:cNvPr>
            <p:cNvSpPr>
              <a:spLocks/>
            </p:cNvSpPr>
            <p:nvPr/>
          </p:nvSpPr>
          <p:spPr bwMode="auto">
            <a:xfrm>
              <a:off x="4352" y="3469"/>
              <a:ext cx="8" cy="5"/>
            </a:xfrm>
            <a:custGeom>
              <a:avLst/>
              <a:gdLst>
                <a:gd name="T0" fmla="*/ 0 w 59"/>
                <a:gd name="T1" fmla="*/ 0 h 53"/>
                <a:gd name="T2" fmla="*/ 0 w 59"/>
                <a:gd name="T3" fmla="*/ 0 h 53"/>
                <a:gd name="T4" fmla="*/ 0 w 59"/>
                <a:gd name="T5" fmla="*/ 0 h 53"/>
                <a:gd name="T6" fmla="*/ 0 w 59"/>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9" h="53">
                  <a:moveTo>
                    <a:pt x="59" y="53"/>
                  </a:moveTo>
                  <a:lnTo>
                    <a:pt x="0" y="0"/>
                  </a:lnTo>
                  <a:lnTo>
                    <a:pt x="59" y="0"/>
                  </a:lnTo>
                  <a:lnTo>
                    <a:pt x="59"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4" name="Freeform 253">
              <a:extLst>
                <a:ext uri="{FF2B5EF4-FFF2-40B4-BE49-F238E27FC236}">
                  <a16:creationId xmlns:a16="http://schemas.microsoft.com/office/drawing/2014/main" id="{AE13A304-80E1-48A3-99CF-4217F823A856}"/>
                </a:ext>
              </a:extLst>
            </p:cNvPr>
            <p:cNvSpPr>
              <a:spLocks/>
            </p:cNvSpPr>
            <p:nvPr/>
          </p:nvSpPr>
          <p:spPr bwMode="auto">
            <a:xfrm>
              <a:off x="4440" y="3469"/>
              <a:ext cx="10" cy="5"/>
            </a:xfrm>
            <a:custGeom>
              <a:avLst/>
              <a:gdLst>
                <a:gd name="T0" fmla="*/ 0 w 70"/>
                <a:gd name="T1" fmla="*/ 0 h 53"/>
                <a:gd name="T2" fmla="*/ 0 w 70"/>
                <a:gd name="T3" fmla="*/ 0 h 53"/>
                <a:gd name="T4" fmla="*/ 0 w 70"/>
                <a:gd name="T5" fmla="*/ 0 h 53"/>
                <a:gd name="T6" fmla="*/ 0 w 70"/>
                <a:gd name="T7" fmla="*/ 0 h 53"/>
                <a:gd name="T8" fmla="*/ 0 w 70"/>
                <a:gd name="T9" fmla="*/ 0 h 53"/>
                <a:gd name="T10" fmla="*/ 0 w 70"/>
                <a:gd name="T11" fmla="*/ 0 h 53"/>
                <a:gd name="T12" fmla="*/ 0 w 70"/>
                <a:gd name="T13" fmla="*/ 0 h 53"/>
                <a:gd name="T14" fmla="*/ 0 w 70"/>
                <a:gd name="T15" fmla="*/ 0 h 53"/>
                <a:gd name="T16" fmla="*/ 0 w 70"/>
                <a:gd name="T17" fmla="*/ 0 h 53"/>
                <a:gd name="T18" fmla="*/ 0 w 70"/>
                <a:gd name="T19" fmla="*/ 0 h 53"/>
                <a:gd name="T20" fmla="*/ 0 w 70"/>
                <a:gd name="T21" fmla="*/ 0 h 53"/>
                <a:gd name="T22" fmla="*/ 0 w 70"/>
                <a:gd name="T23" fmla="*/ 0 h 53"/>
                <a:gd name="T24" fmla="*/ 0 w 70"/>
                <a:gd name="T25" fmla="*/ 0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0" h="53">
                  <a:moveTo>
                    <a:pt x="70" y="0"/>
                  </a:moveTo>
                  <a:lnTo>
                    <a:pt x="70" y="3"/>
                  </a:lnTo>
                  <a:lnTo>
                    <a:pt x="69" y="7"/>
                  </a:lnTo>
                  <a:lnTo>
                    <a:pt x="67" y="11"/>
                  </a:lnTo>
                  <a:lnTo>
                    <a:pt x="65" y="14"/>
                  </a:lnTo>
                  <a:lnTo>
                    <a:pt x="60" y="20"/>
                  </a:lnTo>
                  <a:lnTo>
                    <a:pt x="54" y="27"/>
                  </a:lnTo>
                  <a:lnTo>
                    <a:pt x="47" y="32"/>
                  </a:lnTo>
                  <a:lnTo>
                    <a:pt x="41" y="39"/>
                  </a:lnTo>
                  <a:lnTo>
                    <a:pt x="35" y="45"/>
                  </a:lnTo>
                  <a:lnTo>
                    <a:pt x="31" y="53"/>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5" name="Freeform 254">
              <a:extLst>
                <a:ext uri="{FF2B5EF4-FFF2-40B4-BE49-F238E27FC236}">
                  <a16:creationId xmlns:a16="http://schemas.microsoft.com/office/drawing/2014/main" id="{C54C7269-9BA3-43F3-9E6E-202D67E0A282}"/>
                </a:ext>
              </a:extLst>
            </p:cNvPr>
            <p:cNvSpPr>
              <a:spLocks/>
            </p:cNvSpPr>
            <p:nvPr/>
          </p:nvSpPr>
          <p:spPr bwMode="auto">
            <a:xfrm>
              <a:off x="3617" y="3471"/>
              <a:ext cx="55" cy="66"/>
            </a:xfrm>
            <a:custGeom>
              <a:avLst/>
              <a:gdLst>
                <a:gd name="T0" fmla="*/ 0 w 382"/>
                <a:gd name="T1" fmla="*/ 0 h 728"/>
                <a:gd name="T2" fmla="*/ 0 w 382"/>
                <a:gd name="T3" fmla="*/ 0 h 728"/>
                <a:gd name="T4" fmla="*/ 0 w 382"/>
                <a:gd name="T5" fmla="*/ 0 h 728"/>
                <a:gd name="T6" fmla="*/ 0 w 382"/>
                <a:gd name="T7" fmla="*/ 0 h 728"/>
                <a:gd name="T8" fmla="*/ 0 w 382"/>
                <a:gd name="T9" fmla="*/ 0 h 728"/>
                <a:gd name="T10" fmla="*/ 0 w 382"/>
                <a:gd name="T11" fmla="*/ 0 h 728"/>
                <a:gd name="T12" fmla="*/ 0 w 382"/>
                <a:gd name="T13" fmla="*/ 0 h 728"/>
                <a:gd name="T14" fmla="*/ 0 w 382"/>
                <a:gd name="T15" fmla="*/ 0 h 728"/>
                <a:gd name="T16" fmla="*/ 0 w 382"/>
                <a:gd name="T17" fmla="*/ 0 h 728"/>
                <a:gd name="T18" fmla="*/ 0 w 382"/>
                <a:gd name="T19" fmla="*/ 0 h 728"/>
                <a:gd name="T20" fmla="*/ 0 w 382"/>
                <a:gd name="T21" fmla="*/ 0 h 728"/>
                <a:gd name="T22" fmla="*/ 0 w 382"/>
                <a:gd name="T23" fmla="*/ 0 h 728"/>
                <a:gd name="T24" fmla="*/ 0 w 382"/>
                <a:gd name="T25" fmla="*/ 0 h 728"/>
                <a:gd name="T26" fmla="*/ 0 w 382"/>
                <a:gd name="T27" fmla="*/ 0 h 728"/>
                <a:gd name="T28" fmla="*/ 0 w 382"/>
                <a:gd name="T29" fmla="*/ 0 h 728"/>
                <a:gd name="T30" fmla="*/ 0 w 382"/>
                <a:gd name="T31" fmla="*/ 0 h 728"/>
                <a:gd name="T32" fmla="*/ 0 w 382"/>
                <a:gd name="T33" fmla="*/ 0 h 728"/>
                <a:gd name="T34" fmla="*/ 0 w 382"/>
                <a:gd name="T35" fmla="*/ 0 h 728"/>
                <a:gd name="T36" fmla="*/ 0 w 382"/>
                <a:gd name="T37" fmla="*/ 0 h 728"/>
                <a:gd name="T38" fmla="*/ 0 w 382"/>
                <a:gd name="T39" fmla="*/ 0 h 728"/>
                <a:gd name="T40" fmla="*/ 0 w 382"/>
                <a:gd name="T41" fmla="*/ 0 h 728"/>
                <a:gd name="T42" fmla="*/ 0 w 382"/>
                <a:gd name="T43" fmla="*/ 0 h 728"/>
                <a:gd name="T44" fmla="*/ 0 w 382"/>
                <a:gd name="T45" fmla="*/ 0 h 728"/>
                <a:gd name="T46" fmla="*/ 0 w 382"/>
                <a:gd name="T47" fmla="*/ 0 h 728"/>
                <a:gd name="T48" fmla="*/ 0 w 382"/>
                <a:gd name="T49" fmla="*/ 0 h 728"/>
                <a:gd name="T50" fmla="*/ 0 w 382"/>
                <a:gd name="T51" fmla="*/ 0 h 728"/>
                <a:gd name="T52" fmla="*/ 0 w 382"/>
                <a:gd name="T53" fmla="*/ 0 h 728"/>
                <a:gd name="T54" fmla="*/ 0 w 382"/>
                <a:gd name="T55" fmla="*/ 0 h 728"/>
                <a:gd name="T56" fmla="*/ 0 w 382"/>
                <a:gd name="T57" fmla="*/ 0 h 728"/>
                <a:gd name="T58" fmla="*/ 0 w 382"/>
                <a:gd name="T59" fmla="*/ 0 h 728"/>
                <a:gd name="T60" fmla="*/ 0 w 382"/>
                <a:gd name="T61" fmla="*/ 0 h 728"/>
                <a:gd name="T62" fmla="*/ 0 w 382"/>
                <a:gd name="T63" fmla="*/ 0 h 728"/>
                <a:gd name="T64" fmla="*/ 0 w 382"/>
                <a:gd name="T65" fmla="*/ 0 h 728"/>
                <a:gd name="T66" fmla="*/ 0 w 382"/>
                <a:gd name="T67" fmla="*/ 0 h 728"/>
                <a:gd name="T68" fmla="*/ 0 w 382"/>
                <a:gd name="T69" fmla="*/ 0 h 728"/>
                <a:gd name="T70" fmla="*/ 0 w 382"/>
                <a:gd name="T71" fmla="*/ 0 h 728"/>
                <a:gd name="T72" fmla="*/ 0 w 382"/>
                <a:gd name="T73" fmla="*/ 0 h 7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82" h="728">
                  <a:moveTo>
                    <a:pt x="250" y="706"/>
                  </a:moveTo>
                  <a:lnTo>
                    <a:pt x="1" y="728"/>
                  </a:lnTo>
                  <a:lnTo>
                    <a:pt x="0" y="690"/>
                  </a:lnTo>
                  <a:lnTo>
                    <a:pt x="0" y="653"/>
                  </a:lnTo>
                  <a:lnTo>
                    <a:pt x="1" y="615"/>
                  </a:lnTo>
                  <a:lnTo>
                    <a:pt x="2" y="579"/>
                  </a:lnTo>
                  <a:lnTo>
                    <a:pt x="7" y="506"/>
                  </a:lnTo>
                  <a:lnTo>
                    <a:pt x="14" y="435"/>
                  </a:lnTo>
                  <a:lnTo>
                    <a:pt x="22" y="364"/>
                  </a:lnTo>
                  <a:lnTo>
                    <a:pt x="29" y="293"/>
                  </a:lnTo>
                  <a:lnTo>
                    <a:pt x="36" y="222"/>
                  </a:lnTo>
                  <a:lnTo>
                    <a:pt x="41" y="150"/>
                  </a:lnTo>
                  <a:lnTo>
                    <a:pt x="380" y="0"/>
                  </a:lnTo>
                  <a:lnTo>
                    <a:pt x="379" y="38"/>
                  </a:lnTo>
                  <a:lnTo>
                    <a:pt x="379" y="79"/>
                  </a:lnTo>
                  <a:lnTo>
                    <a:pt x="380" y="123"/>
                  </a:lnTo>
                  <a:lnTo>
                    <a:pt x="381" y="169"/>
                  </a:lnTo>
                  <a:lnTo>
                    <a:pt x="381" y="217"/>
                  </a:lnTo>
                  <a:lnTo>
                    <a:pt x="382" y="266"/>
                  </a:lnTo>
                  <a:lnTo>
                    <a:pt x="381" y="316"/>
                  </a:lnTo>
                  <a:lnTo>
                    <a:pt x="379" y="366"/>
                  </a:lnTo>
                  <a:lnTo>
                    <a:pt x="377" y="391"/>
                  </a:lnTo>
                  <a:lnTo>
                    <a:pt x="374" y="414"/>
                  </a:lnTo>
                  <a:lnTo>
                    <a:pt x="371" y="439"/>
                  </a:lnTo>
                  <a:lnTo>
                    <a:pt x="368" y="463"/>
                  </a:lnTo>
                  <a:lnTo>
                    <a:pt x="363" y="487"/>
                  </a:lnTo>
                  <a:lnTo>
                    <a:pt x="358" y="511"/>
                  </a:lnTo>
                  <a:lnTo>
                    <a:pt x="352" y="533"/>
                  </a:lnTo>
                  <a:lnTo>
                    <a:pt x="344" y="556"/>
                  </a:lnTo>
                  <a:lnTo>
                    <a:pt x="336" y="578"/>
                  </a:lnTo>
                  <a:lnTo>
                    <a:pt x="327" y="598"/>
                  </a:lnTo>
                  <a:lnTo>
                    <a:pt x="317" y="619"/>
                  </a:lnTo>
                  <a:lnTo>
                    <a:pt x="306" y="638"/>
                  </a:lnTo>
                  <a:lnTo>
                    <a:pt x="294" y="656"/>
                  </a:lnTo>
                  <a:lnTo>
                    <a:pt x="281" y="675"/>
                  </a:lnTo>
                  <a:lnTo>
                    <a:pt x="266" y="691"/>
                  </a:lnTo>
                  <a:lnTo>
                    <a:pt x="250" y="706"/>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6" name="Freeform 255">
              <a:extLst>
                <a:ext uri="{FF2B5EF4-FFF2-40B4-BE49-F238E27FC236}">
                  <a16:creationId xmlns:a16="http://schemas.microsoft.com/office/drawing/2014/main" id="{5D76D6C8-3658-47C9-9B61-00EAD60FF706}"/>
                </a:ext>
              </a:extLst>
            </p:cNvPr>
            <p:cNvSpPr>
              <a:spLocks/>
            </p:cNvSpPr>
            <p:nvPr/>
          </p:nvSpPr>
          <p:spPr bwMode="auto">
            <a:xfrm>
              <a:off x="5017" y="3474"/>
              <a:ext cx="152" cy="47"/>
            </a:xfrm>
            <a:custGeom>
              <a:avLst/>
              <a:gdLst>
                <a:gd name="T0" fmla="*/ 0 w 1065"/>
                <a:gd name="T1" fmla="*/ 0 h 524"/>
                <a:gd name="T2" fmla="*/ 0 w 1065"/>
                <a:gd name="T3" fmla="*/ 0 h 524"/>
                <a:gd name="T4" fmla="*/ 0 w 1065"/>
                <a:gd name="T5" fmla="*/ 0 h 524"/>
                <a:gd name="T6" fmla="*/ 0 w 1065"/>
                <a:gd name="T7" fmla="*/ 0 h 524"/>
                <a:gd name="T8" fmla="*/ 0 w 1065"/>
                <a:gd name="T9" fmla="*/ 0 h 524"/>
                <a:gd name="T10" fmla="*/ 0 w 1065"/>
                <a:gd name="T11" fmla="*/ 0 h 524"/>
                <a:gd name="T12" fmla="*/ 0 w 1065"/>
                <a:gd name="T13" fmla="*/ 0 h 524"/>
                <a:gd name="T14" fmla="*/ 0 w 1065"/>
                <a:gd name="T15" fmla="*/ 0 h 524"/>
                <a:gd name="T16" fmla="*/ 0 w 1065"/>
                <a:gd name="T17" fmla="*/ 0 h 524"/>
                <a:gd name="T18" fmla="*/ 0 w 1065"/>
                <a:gd name="T19" fmla="*/ 0 h 524"/>
                <a:gd name="T20" fmla="*/ 0 w 1065"/>
                <a:gd name="T21" fmla="*/ 0 h 524"/>
                <a:gd name="T22" fmla="*/ 0 w 1065"/>
                <a:gd name="T23" fmla="*/ 0 h 524"/>
                <a:gd name="T24" fmla="*/ 0 w 1065"/>
                <a:gd name="T25" fmla="*/ 0 h 524"/>
                <a:gd name="T26" fmla="*/ 0 w 1065"/>
                <a:gd name="T27" fmla="*/ 0 h 524"/>
                <a:gd name="T28" fmla="*/ 0 w 1065"/>
                <a:gd name="T29" fmla="*/ 0 h 524"/>
                <a:gd name="T30" fmla="*/ 0 w 1065"/>
                <a:gd name="T31" fmla="*/ 0 h 524"/>
                <a:gd name="T32" fmla="*/ 0 w 1065"/>
                <a:gd name="T33" fmla="*/ 0 h 524"/>
                <a:gd name="T34" fmla="*/ 0 w 1065"/>
                <a:gd name="T35" fmla="*/ 0 h 524"/>
                <a:gd name="T36" fmla="*/ 0 w 1065"/>
                <a:gd name="T37" fmla="*/ 0 h 524"/>
                <a:gd name="T38" fmla="*/ 0 w 1065"/>
                <a:gd name="T39" fmla="*/ 0 h 524"/>
                <a:gd name="T40" fmla="*/ 0 w 1065"/>
                <a:gd name="T41" fmla="*/ 0 h 524"/>
                <a:gd name="T42" fmla="*/ 0 w 1065"/>
                <a:gd name="T43" fmla="*/ 0 h 524"/>
                <a:gd name="T44" fmla="*/ 0 w 1065"/>
                <a:gd name="T45" fmla="*/ 0 h 524"/>
                <a:gd name="T46" fmla="*/ 0 w 1065"/>
                <a:gd name="T47" fmla="*/ 0 h 524"/>
                <a:gd name="T48" fmla="*/ 0 w 1065"/>
                <a:gd name="T49" fmla="*/ 0 h 524"/>
                <a:gd name="T50" fmla="*/ 0 w 1065"/>
                <a:gd name="T51" fmla="*/ 0 h 524"/>
                <a:gd name="T52" fmla="*/ 0 w 1065"/>
                <a:gd name="T53" fmla="*/ 0 h 524"/>
                <a:gd name="T54" fmla="*/ 0 w 1065"/>
                <a:gd name="T55" fmla="*/ 0 h 524"/>
                <a:gd name="T56" fmla="*/ 0 w 1065"/>
                <a:gd name="T57" fmla="*/ 0 h 524"/>
                <a:gd name="T58" fmla="*/ 0 w 1065"/>
                <a:gd name="T59" fmla="*/ 0 h 524"/>
                <a:gd name="T60" fmla="*/ 0 w 1065"/>
                <a:gd name="T61" fmla="*/ 0 h 524"/>
                <a:gd name="T62" fmla="*/ 0 w 1065"/>
                <a:gd name="T63" fmla="*/ 0 h 524"/>
                <a:gd name="T64" fmla="*/ 0 w 1065"/>
                <a:gd name="T65" fmla="*/ 0 h 524"/>
                <a:gd name="T66" fmla="*/ 0 w 1065"/>
                <a:gd name="T67" fmla="*/ 0 h 524"/>
                <a:gd name="T68" fmla="*/ 0 w 1065"/>
                <a:gd name="T69" fmla="*/ 0 h 524"/>
                <a:gd name="T70" fmla="*/ 0 w 1065"/>
                <a:gd name="T71" fmla="*/ 0 h 524"/>
                <a:gd name="T72" fmla="*/ 0 w 1065"/>
                <a:gd name="T73" fmla="*/ 0 h 524"/>
                <a:gd name="T74" fmla="*/ 0 w 1065"/>
                <a:gd name="T75" fmla="*/ 0 h 524"/>
                <a:gd name="T76" fmla="*/ 0 w 1065"/>
                <a:gd name="T77" fmla="*/ 0 h 524"/>
                <a:gd name="T78" fmla="*/ 0 w 1065"/>
                <a:gd name="T79" fmla="*/ 0 h 524"/>
                <a:gd name="T80" fmla="*/ 0 w 1065"/>
                <a:gd name="T81" fmla="*/ 0 h 524"/>
                <a:gd name="T82" fmla="*/ 0 w 1065"/>
                <a:gd name="T83" fmla="*/ 0 h 524"/>
                <a:gd name="T84" fmla="*/ 0 w 1065"/>
                <a:gd name="T85" fmla="*/ 0 h 524"/>
                <a:gd name="T86" fmla="*/ 0 w 1065"/>
                <a:gd name="T87" fmla="*/ 0 h 524"/>
                <a:gd name="T88" fmla="*/ 0 w 1065"/>
                <a:gd name="T89" fmla="*/ 0 h 524"/>
                <a:gd name="T90" fmla="*/ 0 w 1065"/>
                <a:gd name="T91" fmla="*/ 0 h 524"/>
                <a:gd name="T92" fmla="*/ 0 w 1065"/>
                <a:gd name="T93" fmla="*/ 0 h 524"/>
                <a:gd name="T94" fmla="*/ 0 w 1065"/>
                <a:gd name="T95" fmla="*/ 0 h 524"/>
                <a:gd name="T96" fmla="*/ 0 w 1065"/>
                <a:gd name="T97" fmla="*/ 0 h 524"/>
                <a:gd name="T98" fmla="*/ 0 w 1065"/>
                <a:gd name="T99" fmla="*/ 0 h 524"/>
                <a:gd name="T100" fmla="*/ 0 w 1065"/>
                <a:gd name="T101" fmla="*/ 0 h 524"/>
                <a:gd name="T102" fmla="*/ 0 w 1065"/>
                <a:gd name="T103" fmla="*/ 0 h 524"/>
                <a:gd name="T104" fmla="*/ 0 w 1065"/>
                <a:gd name="T105" fmla="*/ 0 h 524"/>
                <a:gd name="T106" fmla="*/ 0 w 1065"/>
                <a:gd name="T107" fmla="*/ 0 h 524"/>
                <a:gd name="T108" fmla="*/ 0 w 1065"/>
                <a:gd name="T109" fmla="*/ 0 h 524"/>
                <a:gd name="T110" fmla="*/ 0 w 1065"/>
                <a:gd name="T111" fmla="*/ 0 h 524"/>
                <a:gd name="T112" fmla="*/ 0 w 1065"/>
                <a:gd name="T113" fmla="*/ 0 h 524"/>
                <a:gd name="T114" fmla="*/ 0 w 1065"/>
                <a:gd name="T115" fmla="*/ 0 h 52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5" h="524">
                  <a:moveTo>
                    <a:pt x="915" y="96"/>
                  </a:moveTo>
                  <a:lnTo>
                    <a:pt x="937" y="114"/>
                  </a:lnTo>
                  <a:lnTo>
                    <a:pt x="957" y="133"/>
                  </a:lnTo>
                  <a:lnTo>
                    <a:pt x="976" y="153"/>
                  </a:lnTo>
                  <a:lnTo>
                    <a:pt x="993" y="174"/>
                  </a:lnTo>
                  <a:lnTo>
                    <a:pt x="1009" y="195"/>
                  </a:lnTo>
                  <a:lnTo>
                    <a:pt x="1024" y="217"/>
                  </a:lnTo>
                  <a:lnTo>
                    <a:pt x="1036" y="240"/>
                  </a:lnTo>
                  <a:lnTo>
                    <a:pt x="1046" y="262"/>
                  </a:lnTo>
                  <a:lnTo>
                    <a:pt x="1050" y="274"/>
                  </a:lnTo>
                  <a:lnTo>
                    <a:pt x="1054" y="286"/>
                  </a:lnTo>
                  <a:lnTo>
                    <a:pt x="1058" y="299"/>
                  </a:lnTo>
                  <a:lnTo>
                    <a:pt x="1060" y="311"/>
                  </a:lnTo>
                  <a:lnTo>
                    <a:pt x="1062" y="324"/>
                  </a:lnTo>
                  <a:lnTo>
                    <a:pt x="1064" y="336"/>
                  </a:lnTo>
                  <a:lnTo>
                    <a:pt x="1065" y="349"/>
                  </a:lnTo>
                  <a:lnTo>
                    <a:pt x="1065" y="362"/>
                  </a:lnTo>
                  <a:lnTo>
                    <a:pt x="1065" y="375"/>
                  </a:lnTo>
                  <a:lnTo>
                    <a:pt x="1064" y="388"/>
                  </a:lnTo>
                  <a:lnTo>
                    <a:pt x="1062" y="402"/>
                  </a:lnTo>
                  <a:lnTo>
                    <a:pt x="1060" y="415"/>
                  </a:lnTo>
                  <a:lnTo>
                    <a:pt x="1057" y="429"/>
                  </a:lnTo>
                  <a:lnTo>
                    <a:pt x="1053" y="442"/>
                  </a:lnTo>
                  <a:lnTo>
                    <a:pt x="1049" y="456"/>
                  </a:lnTo>
                  <a:lnTo>
                    <a:pt x="1044" y="470"/>
                  </a:lnTo>
                  <a:lnTo>
                    <a:pt x="1019" y="474"/>
                  </a:lnTo>
                  <a:lnTo>
                    <a:pt x="994" y="475"/>
                  </a:lnTo>
                  <a:lnTo>
                    <a:pt x="970" y="474"/>
                  </a:lnTo>
                  <a:lnTo>
                    <a:pt x="945" y="471"/>
                  </a:lnTo>
                  <a:lnTo>
                    <a:pt x="921" y="466"/>
                  </a:lnTo>
                  <a:lnTo>
                    <a:pt x="897" y="458"/>
                  </a:lnTo>
                  <a:lnTo>
                    <a:pt x="873" y="449"/>
                  </a:lnTo>
                  <a:lnTo>
                    <a:pt x="850" y="440"/>
                  </a:lnTo>
                  <a:lnTo>
                    <a:pt x="826" y="429"/>
                  </a:lnTo>
                  <a:lnTo>
                    <a:pt x="803" y="417"/>
                  </a:lnTo>
                  <a:lnTo>
                    <a:pt x="780" y="405"/>
                  </a:lnTo>
                  <a:lnTo>
                    <a:pt x="757" y="392"/>
                  </a:lnTo>
                  <a:lnTo>
                    <a:pt x="710" y="366"/>
                  </a:lnTo>
                  <a:lnTo>
                    <a:pt x="664" y="340"/>
                  </a:lnTo>
                  <a:lnTo>
                    <a:pt x="641" y="328"/>
                  </a:lnTo>
                  <a:lnTo>
                    <a:pt x="618" y="318"/>
                  </a:lnTo>
                  <a:lnTo>
                    <a:pt x="595" y="307"/>
                  </a:lnTo>
                  <a:lnTo>
                    <a:pt x="571" y="298"/>
                  </a:lnTo>
                  <a:lnTo>
                    <a:pt x="547" y="291"/>
                  </a:lnTo>
                  <a:lnTo>
                    <a:pt x="524" y="285"/>
                  </a:lnTo>
                  <a:lnTo>
                    <a:pt x="500" y="281"/>
                  </a:lnTo>
                  <a:lnTo>
                    <a:pt x="476" y="279"/>
                  </a:lnTo>
                  <a:lnTo>
                    <a:pt x="452" y="280"/>
                  </a:lnTo>
                  <a:lnTo>
                    <a:pt x="428" y="282"/>
                  </a:lnTo>
                  <a:lnTo>
                    <a:pt x="404" y="287"/>
                  </a:lnTo>
                  <a:lnTo>
                    <a:pt x="378" y="296"/>
                  </a:lnTo>
                  <a:lnTo>
                    <a:pt x="353" y="308"/>
                  </a:lnTo>
                  <a:lnTo>
                    <a:pt x="328" y="323"/>
                  </a:lnTo>
                  <a:lnTo>
                    <a:pt x="303" y="341"/>
                  </a:lnTo>
                  <a:lnTo>
                    <a:pt x="277" y="363"/>
                  </a:lnTo>
                  <a:lnTo>
                    <a:pt x="267" y="386"/>
                  </a:lnTo>
                  <a:lnTo>
                    <a:pt x="257" y="406"/>
                  </a:lnTo>
                  <a:lnTo>
                    <a:pt x="246" y="424"/>
                  </a:lnTo>
                  <a:lnTo>
                    <a:pt x="234" y="440"/>
                  </a:lnTo>
                  <a:lnTo>
                    <a:pt x="222" y="453"/>
                  </a:lnTo>
                  <a:lnTo>
                    <a:pt x="208" y="465"/>
                  </a:lnTo>
                  <a:lnTo>
                    <a:pt x="194" y="475"/>
                  </a:lnTo>
                  <a:lnTo>
                    <a:pt x="179" y="484"/>
                  </a:lnTo>
                  <a:lnTo>
                    <a:pt x="164" y="492"/>
                  </a:lnTo>
                  <a:lnTo>
                    <a:pt x="148" y="497"/>
                  </a:lnTo>
                  <a:lnTo>
                    <a:pt x="131" y="503"/>
                  </a:lnTo>
                  <a:lnTo>
                    <a:pt x="114" y="508"/>
                  </a:lnTo>
                  <a:lnTo>
                    <a:pt x="77" y="516"/>
                  </a:lnTo>
                  <a:lnTo>
                    <a:pt x="38" y="524"/>
                  </a:lnTo>
                  <a:lnTo>
                    <a:pt x="29" y="506"/>
                  </a:lnTo>
                  <a:lnTo>
                    <a:pt x="21" y="487"/>
                  </a:lnTo>
                  <a:lnTo>
                    <a:pt x="14" y="470"/>
                  </a:lnTo>
                  <a:lnTo>
                    <a:pt x="9" y="452"/>
                  </a:lnTo>
                  <a:lnTo>
                    <a:pt x="5" y="433"/>
                  </a:lnTo>
                  <a:lnTo>
                    <a:pt x="2" y="416"/>
                  </a:lnTo>
                  <a:lnTo>
                    <a:pt x="0" y="398"/>
                  </a:lnTo>
                  <a:lnTo>
                    <a:pt x="0" y="379"/>
                  </a:lnTo>
                  <a:lnTo>
                    <a:pt x="0" y="361"/>
                  </a:lnTo>
                  <a:lnTo>
                    <a:pt x="2" y="344"/>
                  </a:lnTo>
                  <a:lnTo>
                    <a:pt x="5" y="325"/>
                  </a:lnTo>
                  <a:lnTo>
                    <a:pt x="9" y="307"/>
                  </a:lnTo>
                  <a:lnTo>
                    <a:pt x="14" y="289"/>
                  </a:lnTo>
                  <a:lnTo>
                    <a:pt x="21" y="271"/>
                  </a:lnTo>
                  <a:lnTo>
                    <a:pt x="29" y="253"/>
                  </a:lnTo>
                  <a:lnTo>
                    <a:pt x="38" y="234"/>
                  </a:lnTo>
                  <a:lnTo>
                    <a:pt x="58" y="210"/>
                  </a:lnTo>
                  <a:lnTo>
                    <a:pt x="79" y="186"/>
                  </a:lnTo>
                  <a:lnTo>
                    <a:pt x="101" y="163"/>
                  </a:lnTo>
                  <a:lnTo>
                    <a:pt x="125" y="143"/>
                  </a:lnTo>
                  <a:lnTo>
                    <a:pt x="149" y="123"/>
                  </a:lnTo>
                  <a:lnTo>
                    <a:pt x="174" y="106"/>
                  </a:lnTo>
                  <a:lnTo>
                    <a:pt x="199" y="90"/>
                  </a:lnTo>
                  <a:lnTo>
                    <a:pt x="227" y="74"/>
                  </a:lnTo>
                  <a:lnTo>
                    <a:pt x="254" y="61"/>
                  </a:lnTo>
                  <a:lnTo>
                    <a:pt x="281" y="48"/>
                  </a:lnTo>
                  <a:lnTo>
                    <a:pt x="310" y="39"/>
                  </a:lnTo>
                  <a:lnTo>
                    <a:pt x="338" y="29"/>
                  </a:lnTo>
                  <a:lnTo>
                    <a:pt x="367" y="20"/>
                  </a:lnTo>
                  <a:lnTo>
                    <a:pt x="398" y="14"/>
                  </a:lnTo>
                  <a:lnTo>
                    <a:pt x="427" y="8"/>
                  </a:lnTo>
                  <a:lnTo>
                    <a:pt x="457" y="4"/>
                  </a:lnTo>
                  <a:lnTo>
                    <a:pt x="487" y="2"/>
                  </a:lnTo>
                  <a:lnTo>
                    <a:pt x="517" y="0"/>
                  </a:lnTo>
                  <a:lnTo>
                    <a:pt x="548" y="0"/>
                  </a:lnTo>
                  <a:lnTo>
                    <a:pt x="579" y="0"/>
                  </a:lnTo>
                  <a:lnTo>
                    <a:pt x="609" y="2"/>
                  </a:lnTo>
                  <a:lnTo>
                    <a:pt x="638" y="5"/>
                  </a:lnTo>
                  <a:lnTo>
                    <a:pt x="668" y="10"/>
                  </a:lnTo>
                  <a:lnTo>
                    <a:pt x="697" y="15"/>
                  </a:lnTo>
                  <a:lnTo>
                    <a:pt x="726" y="21"/>
                  </a:lnTo>
                  <a:lnTo>
                    <a:pt x="756" y="29"/>
                  </a:lnTo>
                  <a:lnTo>
                    <a:pt x="784" y="38"/>
                  </a:lnTo>
                  <a:lnTo>
                    <a:pt x="811" y="47"/>
                  </a:lnTo>
                  <a:lnTo>
                    <a:pt x="838" y="58"/>
                  </a:lnTo>
                  <a:lnTo>
                    <a:pt x="864" y="69"/>
                  </a:lnTo>
                  <a:lnTo>
                    <a:pt x="889" y="82"/>
                  </a:lnTo>
                  <a:lnTo>
                    <a:pt x="915" y="96"/>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7" name="Freeform 256">
              <a:extLst>
                <a:ext uri="{FF2B5EF4-FFF2-40B4-BE49-F238E27FC236}">
                  <a16:creationId xmlns:a16="http://schemas.microsoft.com/office/drawing/2014/main" id="{233BA319-600A-4820-A352-4E78DBA9B5E4}"/>
                </a:ext>
              </a:extLst>
            </p:cNvPr>
            <p:cNvSpPr>
              <a:spLocks/>
            </p:cNvSpPr>
            <p:nvPr/>
          </p:nvSpPr>
          <p:spPr bwMode="auto">
            <a:xfrm>
              <a:off x="3432" y="3479"/>
              <a:ext cx="6" cy="5"/>
            </a:xfrm>
            <a:custGeom>
              <a:avLst/>
              <a:gdLst>
                <a:gd name="T0" fmla="*/ 0 w 40"/>
                <a:gd name="T1" fmla="*/ 0 h 58"/>
                <a:gd name="T2" fmla="*/ 0 w 40"/>
                <a:gd name="T3" fmla="*/ 0 h 58"/>
                <a:gd name="T4" fmla="*/ 0 w 40"/>
                <a:gd name="T5" fmla="*/ 0 h 58"/>
                <a:gd name="T6" fmla="*/ 0 w 40"/>
                <a:gd name="T7" fmla="*/ 0 h 58"/>
                <a:gd name="T8" fmla="*/ 0 w 40"/>
                <a:gd name="T9" fmla="*/ 0 h 58"/>
                <a:gd name="T10" fmla="*/ 0 w 40"/>
                <a:gd name="T11" fmla="*/ 0 h 58"/>
                <a:gd name="T12" fmla="*/ 0 w 40"/>
                <a:gd name="T13" fmla="*/ 0 h 58"/>
                <a:gd name="T14" fmla="*/ 0 w 40"/>
                <a:gd name="T15" fmla="*/ 0 h 58"/>
                <a:gd name="T16" fmla="*/ 0 w 40"/>
                <a:gd name="T17" fmla="*/ 0 h 58"/>
                <a:gd name="T18" fmla="*/ 0 w 40"/>
                <a:gd name="T19" fmla="*/ 0 h 58"/>
                <a:gd name="T20" fmla="*/ 0 w 40"/>
                <a:gd name="T21" fmla="*/ 0 h 58"/>
                <a:gd name="T22" fmla="*/ 0 w 40"/>
                <a:gd name="T23" fmla="*/ 0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58">
                  <a:moveTo>
                    <a:pt x="40" y="15"/>
                  </a:moveTo>
                  <a:lnTo>
                    <a:pt x="40" y="58"/>
                  </a:lnTo>
                  <a:lnTo>
                    <a:pt x="0" y="58"/>
                  </a:lnTo>
                  <a:lnTo>
                    <a:pt x="0" y="5"/>
                  </a:lnTo>
                  <a:lnTo>
                    <a:pt x="7" y="1"/>
                  </a:lnTo>
                  <a:lnTo>
                    <a:pt x="14" y="0"/>
                  </a:lnTo>
                  <a:lnTo>
                    <a:pt x="19" y="0"/>
                  </a:lnTo>
                  <a:lnTo>
                    <a:pt x="24" y="1"/>
                  </a:lnTo>
                  <a:lnTo>
                    <a:pt x="28" y="5"/>
                  </a:lnTo>
                  <a:lnTo>
                    <a:pt x="32" y="8"/>
                  </a:lnTo>
                  <a:lnTo>
                    <a:pt x="36" y="11"/>
                  </a:lnTo>
                  <a:lnTo>
                    <a:pt x="4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8" name="Freeform 257">
              <a:extLst>
                <a:ext uri="{FF2B5EF4-FFF2-40B4-BE49-F238E27FC236}">
                  <a16:creationId xmlns:a16="http://schemas.microsoft.com/office/drawing/2014/main" id="{A0A06718-B933-4B1D-B105-B07E2AF8B9C5}"/>
                </a:ext>
              </a:extLst>
            </p:cNvPr>
            <p:cNvSpPr>
              <a:spLocks/>
            </p:cNvSpPr>
            <p:nvPr/>
          </p:nvSpPr>
          <p:spPr bwMode="auto">
            <a:xfrm>
              <a:off x="3760" y="3479"/>
              <a:ext cx="27" cy="57"/>
            </a:xfrm>
            <a:custGeom>
              <a:avLst/>
              <a:gdLst>
                <a:gd name="T0" fmla="*/ 0 w 192"/>
                <a:gd name="T1" fmla="*/ 0 h 617"/>
                <a:gd name="T2" fmla="*/ 0 w 192"/>
                <a:gd name="T3" fmla="*/ 0 h 617"/>
                <a:gd name="T4" fmla="*/ 0 w 192"/>
                <a:gd name="T5" fmla="*/ 0 h 617"/>
                <a:gd name="T6" fmla="*/ 0 w 192"/>
                <a:gd name="T7" fmla="*/ 0 h 617"/>
                <a:gd name="T8" fmla="*/ 0 w 192"/>
                <a:gd name="T9" fmla="*/ 0 h 617"/>
                <a:gd name="T10" fmla="*/ 0 w 192"/>
                <a:gd name="T11" fmla="*/ 0 h 617"/>
                <a:gd name="T12" fmla="*/ 0 w 192"/>
                <a:gd name="T13" fmla="*/ 0 h 617"/>
                <a:gd name="T14" fmla="*/ 0 w 192"/>
                <a:gd name="T15" fmla="*/ 0 h 617"/>
                <a:gd name="T16" fmla="*/ 0 w 192"/>
                <a:gd name="T17" fmla="*/ 0 h 617"/>
                <a:gd name="T18" fmla="*/ 0 w 192"/>
                <a:gd name="T19" fmla="*/ 0 h 617"/>
                <a:gd name="T20" fmla="*/ 0 w 192"/>
                <a:gd name="T21" fmla="*/ 0 h 617"/>
                <a:gd name="T22" fmla="*/ 0 w 192"/>
                <a:gd name="T23" fmla="*/ 0 h 617"/>
                <a:gd name="T24" fmla="*/ 0 w 192"/>
                <a:gd name="T25" fmla="*/ 0 h 617"/>
                <a:gd name="T26" fmla="*/ 0 w 192"/>
                <a:gd name="T27" fmla="*/ 0 h 617"/>
                <a:gd name="T28" fmla="*/ 0 w 192"/>
                <a:gd name="T29" fmla="*/ 0 h 617"/>
                <a:gd name="T30" fmla="*/ 0 w 192"/>
                <a:gd name="T31" fmla="*/ 0 h 617"/>
                <a:gd name="T32" fmla="*/ 0 w 192"/>
                <a:gd name="T33" fmla="*/ 0 h 617"/>
                <a:gd name="T34" fmla="*/ 0 w 192"/>
                <a:gd name="T35" fmla="*/ 0 h 617"/>
                <a:gd name="T36" fmla="*/ 0 w 192"/>
                <a:gd name="T37" fmla="*/ 0 h 617"/>
                <a:gd name="T38" fmla="*/ 0 w 192"/>
                <a:gd name="T39" fmla="*/ 0 h 617"/>
                <a:gd name="T40" fmla="*/ 0 w 192"/>
                <a:gd name="T41" fmla="*/ 0 h 617"/>
                <a:gd name="T42" fmla="*/ 0 w 192"/>
                <a:gd name="T43" fmla="*/ 0 h 617"/>
                <a:gd name="T44" fmla="*/ 0 w 192"/>
                <a:gd name="T45" fmla="*/ 0 h 617"/>
                <a:gd name="T46" fmla="*/ 0 w 192"/>
                <a:gd name="T47" fmla="*/ 0 h 617"/>
                <a:gd name="T48" fmla="*/ 0 w 192"/>
                <a:gd name="T49" fmla="*/ 0 h 617"/>
                <a:gd name="T50" fmla="*/ 0 w 192"/>
                <a:gd name="T51" fmla="*/ 0 h 617"/>
                <a:gd name="T52" fmla="*/ 0 w 192"/>
                <a:gd name="T53" fmla="*/ 0 h 617"/>
                <a:gd name="T54" fmla="*/ 0 w 192"/>
                <a:gd name="T55" fmla="*/ 0 h 617"/>
                <a:gd name="T56" fmla="*/ 0 w 192"/>
                <a:gd name="T57" fmla="*/ 0 h 617"/>
                <a:gd name="T58" fmla="*/ 0 w 192"/>
                <a:gd name="T59" fmla="*/ 0 h 617"/>
                <a:gd name="T60" fmla="*/ 0 w 192"/>
                <a:gd name="T61" fmla="*/ 0 h 617"/>
                <a:gd name="T62" fmla="*/ 0 w 192"/>
                <a:gd name="T63" fmla="*/ 0 h 617"/>
                <a:gd name="T64" fmla="*/ 0 w 192"/>
                <a:gd name="T65" fmla="*/ 0 h 617"/>
                <a:gd name="T66" fmla="*/ 0 w 192"/>
                <a:gd name="T67" fmla="*/ 0 h 617"/>
                <a:gd name="T68" fmla="*/ 0 w 192"/>
                <a:gd name="T69" fmla="*/ 0 h 617"/>
                <a:gd name="T70" fmla="*/ 0 w 192"/>
                <a:gd name="T71" fmla="*/ 0 h 617"/>
                <a:gd name="T72" fmla="*/ 0 w 192"/>
                <a:gd name="T73" fmla="*/ 0 h 617"/>
                <a:gd name="T74" fmla="*/ 0 w 192"/>
                <a:gd name="T75" fmla="*/ 0 h 617"/>
                <a:gd name="T76" fmla="*/ 0 w 192"/>
                <a:gd name="T77" fmla="*/ 0 h 617"/>
                <a:gd name="T78" fmla="*/ 0 w 192"/>
                <a:gd name="T79" fmla="*/ 0 h 617"/>
                <a:gd name="T80" fmla="*/ 0 w 192"/>
                <a:gd name="T81" fmla="*/ 0 h 617"/>
                <a:gd name="T82" fmla="*/ 0 w 192"/>
                <a:gd name="T83" fmla="*/ 0 h 617"/>
                <a:gd name="T84" fmla="*/ 0 w 192"/>
                <a:gd name="T85" fmla="*/ 0 h 617"/>
                <a:gd name="T86" fmla="*/ 0 w 192"/>
                <a:gd name="T87" fmla="*/ 0 h 617"/>
                <a:gd name="T88" fmla="*/ 0 w 192"/>
                <a:gd name="T89" fmla="*/ 0 h 617"/>
                <a:gd name="T90" fmla="*/ 0 w 192"/>
                <a:gd name="T91" fmla="*/ 0 h 617"/>
                <a:gd name="T92" fmla="*/ 0 w 192"/>
                <a:gd name="T93" fmla="*/ 0 h 617"/>
                <a:gd name="T94" fmla="*/ 0 w 192"/>
                <a:gd name="T95" fmla="*/ 0 h 617"/>
                <a:gd name="T96" fmla="*/ 0 w 192"/>
                <a:gd name="T97" fmla="*/ 0 h 617"/>
                <a:gd name="T98" fmla="*/ 0 w 192"/>
                <a:gd name="T99" fmla="*/ 0 h 617"/>
                <a:gd name="T100" fmla="*/ 0 w 192"/>
                <a:gd name="T101" fmla="*/ 0 h 617"/>
                <a:gd name="T102" fmla="*/ 0 w 192"/>
                <a:gd name="T103" fmla="*/ 0 h 617"/>
                <a:gd name="T104" fmla="*/ 0 w 192"/>
                <a:gd name="T105" fmla="*/ 0 h 6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2" h="617">
                  <a:moveTo>
                    <a:pt x="139" y="599"/>
                  </a:moveTo>
                  <a:lnTo>
                    <a:pt x="133" y="605"/>
                  </a:lnTo>
                  <a:lnTo>
                    <a:pt x="126" y="609"/>
                  </a:lnTo>
                  <a:lnTo>
                    <a:pt x="119" y="612"/>
                  </a:lnTo>
                  <a:lnTo>
                    <a:pt x="112" y="615"/>
                  </a:lnTo>
                  <a:lnTo>
                    <a:pt x="104" y="616"/>
                  </a:lnTo>
                  <a:lnTo>
                    <a:pt x="95" y="617"/>
                  </a:lnTo>
                  <a:lnTo>
                    <a:pt x="87" y="617"/>
                  </a:lnTo>
                  <a:lnTo>
                    <a:pt x="78" y="617"/>
                  </a:lnTo>
                  <a:lnTo>
                    <a:pt x="60" y="615"/>
                  </a:lnTo>
                  <a:lnTo>
                    <a:pt x="42" y="612"/>
                  </a:lnTo>
                  <a:lnTo>
                    <a:pt x="25" y="610"/>
                  </a:lnTo>
                  <a:lnTo>
                    <a:pt x="9" y="609"/>
                  </a:lnTo>
                  <a:lnTo>
                    <a:pt x="4" y="571"/>
                  </a:lnTo>
                  <a:lnTo>
                    <a:pt x="1" y="534"/>
                  </a:lnTo>
                  <a:lnTo>
                    <a:pt x="0" y="495"/>
                  </a:lnTo>
                  <a:lnTo>
                    <a:pt x="0" y="456"/>
                  </a:lnTo>
                  <a:lnTo>
                    <a:pt x="2" y="417"/>
                  </a:lnTo>
                  <a:lnTo>
                    <a:pt x="4" y="378"/>
                  </a:lnTo>
                  <a:lnTo>
                    <a:pt x="8" y="339"/>
                  </a:lnTo>
                  <a:lnTo>
                    <a:pt x="13" y="300"/>
                  </a:lnTo>
                  <a:lnTo>
                    <a:pt x="18" y="262"/>
                  </a:lnTo>
                  <a:lnTo>
                    <a:pt x="24" y="223"/>
                  </a:lnTo>
                  <a:lnTo>
                    <a:pt x="31" y="186"/>
                  </a:lnTo>
                  <a:lnTo>
                    <a:pt x="38" y="148"/>
                  </a:lnTo>
                  <a:lnTo>
                    <a:pt x="54" y="73"/>
                  </a:lnTo>
                  <a:lnTo>
                    <a:pt x="70" y="0"/>
                  </a:lnTo>
                  <a:lnTo>
                    <a:pt x="91" y="9"/>
                  </a:lnTo>
                  <a:lnTo>
                    <a:pt x="111" y="20"/>
                  </a:lnTo>
                  <a:lnTo>
                    <a:pt x="128" y="32"/>
                  </a:lnTo>
                  <a:lnTo>
                    <a:pt x="142" y="45"/>
                  </a:lnTo>
                  <a:lnTo>
                    <a:pt x="155" y="58"/>
                  </a:lnTo>
                  <a:lnTo>
                    <a:pt x="165" y="73"/>
                  </a:lnTo>
                  <a:lnTo>
                    <a:pt x="174" y="88"/>
                  </a:lnTo>
                  <a:lnTo>
                    <a:pt x="181" y="106"/>
                  </a:lnTo>
                  <a:lnTo>
                    <a:pt x="186" y="123"/>
                  </a:lnTo>
                  <a:lnTo>
                    <a:pt x="189" y="140"/>
                  </a:lnTo>
                  <a:lnTo>
                    <a:pt x="191" y="158"/>
                  </a:lnTo>
                  <a:lnTo>
                    <a:pt x="192" y="178"/>
                  </a:lnTo>
                  <a:lnTo>
                    <a:pt x="192" y="197"/>
                  </a:lnTo>
                  <a:lnTo>
                    <a:pt x="191" y="218"/>
                  </a:lnTo>
                  <a:lnTo>
                    <a:pt x="189" y="238"/>
                  </a:lnTo>
                  <a:lnTo>
                    <a:pt x="186" y="259"/>
                  </a:lnTo>
                  <a:lnTo>
                    <a:pt x="169" y="345"/>
                  </a:lnTo>
                  <a:lnTo>
                    <a:pt x="150" y="433"/>
                  </a:lnTo>
                  <a:lnTo>
                    <a:pt x="146" y="455"/>
                  </a:lnTo>
                  <a:lnTo>
                    <a:pt x="143" y="476"/>
                  </a:lnTo>
                  <a:lnTo>
                    <a:pt x="140" y="498"/>
                  </a:lnTo>
                  <a:lnTo>
                    <a:pt x="138" y="518"/>
                  </a:lnTo>
                  <a:lnTo>
                    <a:pt x="136" y="540"/>
                  </a:lnTo>
                  <a:lnTo>
                    <a:pt x="136" y="559"/>
                  </a:lnTo>
                  <a:lnTo>
                    <a:pt x="137" y="580"/>
                  </a:lnTo>
                  <a:lnTo>
                    <a:pt x="139" y="599"/>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9" name="Freeform 258">
              <a:extLst>
                <a:ext uri="{FF2B5EF4-FFF2-40B4-BE49-F238E27FC236}">
                  <a16:creationId xmlns:a16="http://schemas.microsoft.com/office/drawing/2014/main" id="{BE4B5704-6205-45E7-A3BF-9553BA240E4E}"/>
                </a:ext>
              </a:extLst>
            </p:cNvPr>
            <p:cNvSpPr>
              <a:spLocks/>
            </p:cNvSpPr>
            <p:nvPr/>
          </p:nvSpPr>
          <p:spPr bwMode="auto">
            <a:xfrm>
              <a:off x="5184" y="3484"/>
              <a:ext cx="69" cy="33"/>
            </a:xfrm>
            <a:custGeom>
              <a:avLst/>
              <a:gdLst>
                <a:gd name="T0" fmla="*/ 0 w 479"/>
                <a:gd name="T1" fmla="*/ 0 h 372"/>
                <a:gd name="T2" fmla="*/ 0 w 479"/>
                <a:gd name="T3" fmla="*/ 0 h 372"/>
                <a:gd name="T4" fmla="*/ 0 w 479"/>
                <a:gd name="T5" fmla="*/ 0 h 372"/>
                <a:gd name="T6" fmla="*/ 0 w 479"/>
                <a:gd name="T7" fmla="*/ 0 h 372"/>
                <a:gd name="T8" fmla="*/ 0 w 479"/>
                <a:gd name="T9" fmla="*/ 0 h 372"/>
                <a:gd name="T10" fmla="*/ 0 w 479"/>
                <a:gd name="T11" fmla="*/ 0 h 372"/>
                <a:gd name="T12" fmla="*/ 0 w 479"/>
                <a:gd name="T13" fmla="*/ 0 h 372"/>
                <a:gd name="T14" fmla="*/ 0 w 479"/>
                <a:gd name="T15" fmla="*/ 0 h 372"/>
                <a:gd name="T16" fmla="*/ 0 w 479"/>
                <a:gd name="T17" fmla="*/ 0 h 372"/>
                <a:gd name="T18" fmla="*/ 0 w 479"/>
                <a:gd name="T19" fmla="*/ 0 h 372"/>
                <a:gd name="T20" fmla="*/ 0 w 479"/>
                <a:gd name="T21" fmla="*/ 0 h 372"/>
                <a:gd name="T22" fmla="*/ 0 w 479"/>
                <a:gd name="T23" fmla="*/ 0 h 372"/>
                <a:gd name="T24" fmla="*/ 0 w 479"/>
                <a:gd name="T25" fmla="*/ 0 h 372"/>
                <a:gd name="T26" fmla="*/ 0 w 479"/>
                <a:gd name="T27" fmla="*/ 0 h 372"/>
                <a:gd name="T28" fmla="*/ 0 w 479"/>
                <a:gd name="T29" fmla="*/ 0 h 372"/>
                <a:gd name="T30" fmla="*/ 0 w 479"/>
                <a:gd name="T31" fmla="*/ 0 h 372"/>
                <a:gd name="T32" fmla="*/ 0 w 479"/>
                <a:gd name="T33" fmla="*/ 0 h 372"/>
                <a:gd name="T34" fmla="*/ 0 w 479"/>
                <a:gd name="T35" fmla="*/ 0 h 372"/>
                <a:gd name="T36" fmla="*/ 0 w 479"/>
                <a:gd name="T37" fmla="*/ 0 h 372"/>
                <a:gd name="T38" fmla="*/ 0 w 479"/>
                <a:gd name="T39" fmla="*/ 0 h 372"/>
                <a:gd name="T40" fmla="*/ 0 w 479"/>
                <a:gd name="T41" fmla="*/ 0 h 372"/>
                <a:gd name="T42" fmla="*/ 0 w 479"/>
                <a:gd name="T43" fmla="*/ 0 h 372"/>
                <a:gd name="T44" fmla="*/ 0 w 479"/>
                <a:gd name="T45" fmla="*/ 0 h 372"/>
                <a:gd name="T46" fmla="*/ 0 w 479"/>
                <a:gd name="T47" fmla="*/ 0 h 372"/>
                <a:gd name="T48" fmla="*/ 0 w 479"/>
                <a:gd name="T49" fmla="*/ 0 h 372"/>
                <a:gd name="T50" fmla="*/ 0 w 479"/>
                <a:gd name="T51" fmla="*/ 0 h 372"/>
                <a:gd name="T52" fmla="*/ 0 w 479"/>
                <a:gd name="T53" fmla="*/ 0 h 372"/>
                <a:gd name="T54" fmla="*/ 0 w 479"/>
                <a:gd name="T55" fmla="*/ 0 h 372"/>
                <a:gd name="T56" fmla="*/ 0 w 479"/>
                <a:gd name="T57" fmla="*/ 0 h 3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79" h="372">
                  <a:moveTo>
                    <a:pt x="479" y="372"/>
                  </a:moveTo>
                  <a:lnTo>
                    <a:pt x="50" y="372"/>
                  </a:lnTo>
                  <a:lnTo>
                    <a:pt x="0" y="29"/>
                  </a:lnTo>
                  <a:lnTo>
                    <a:pt x="21" y="18"/>
                  </a:lnTo>
                  <a:lnTo>
                    <a:pt x="42" y="11"/>
                  </a:lnTo>
                  <a:lnTo>
                    <a:pt x="62" y="4"/>
                  </a:lnTo>
                  <a:lnTo>
                    <a:pt x="81" y="1"/>
                  </a:lnTo>
                  <a:lnTo>
                    <a:pt x="101" y="0"/>
                  </a:lnTo>
                  <a:lnTo>
                    <a:pt x="119" y="1"/>
                  </a:lnTo>
                  <a:lnTo>
                    <a:pt x="137" y="4"/>
                  </a:lnTo>
                  <a:lnTo>
                    <a:pt x="154" y="9"/>
                  </a:lnTo>
                  <a:lnTo>
                    <a:pt x="170" y="16"/>
                  </a:lnTo>
                  <a:lnTo>
                    <a:pt x="187" y="24"/>
                  </a:lnTo>
                  <a:lnTo>
                    <a:pt x="203" y="34"/>
                  </a:lnTo>
                  <a:lnTo>
                    <a:pt x="218" y="44"/>
                  </a:lnTo>
                  <a:lnTo>
                    <a:pt x="233" y="57"/>
                  </a:lnTo>
                  <a:lnTo>
                    <a:pt x="248" y="70"/>
                  </a:lnTo>
                  <a:lnTo>
                    <a:pt x="263" y="85"/>
                  </a:lnTo>
                  <a:lnTo>
                    <a:pt x="277" y="101"/>
                  </a:lnTo>
                  <a:lnTo>
                    <a:pt x="305" y="133"/>
                  </a:lnTo>
                  <a:lnTo>
                    <a:pt x="331" y="169"/>
                  </a:lnTo>
                  <a:lnTo>
                    <a:pt x="356" y="205"/>
                  </a:lnTo>
                  <a:lnTo>
                    <a:pt x="381" y="242"/>
                  </a:lnTo>
                  <a:lnTo>
                    <a:pt x="406" y="278"/>
                  </a:lnTo>
                  <a:lnTo>
                    <a:pt x="430" y="312"/>
                  </a:lnTo>
                  <a:lnTo>
                    <a:pt x="443" y="329"/>
                  </a:lnTo>
                  <a:lnTo>
                    <a:pt x="455" y="344"/>
                  </a:lnTo>
                  <a:lnTo>
                    <a:pt x="467" y="359"/>
                  </a:lnTo>
                  <a:lnTo>
                    <a:pt x="479" y="37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0" name="Freeform 259">
              <a:extLst>
                <a:ext uri="{FF2B5EF4-FFF2-40B4-BE49-F238E27FC236}">
                  <a16:creationId xmlns:a16="http://schemas.microsoft.com/office/drawing/2014/main" id="{204B8F7E-93E8-47CA-BE23-01AFDA6F4891}"/>
                </a:ext>
              </a:extLst>
            </p:cNvPr>
            <p:cNvSpPr>
              <a:spLocks/>
            </p:cNvSpPr>
            <p:nvPr/>
          </p:nvSpPr>
          <p:spPr bwMode="auto">
            <a:xfrm>
              <a:off x="3546" y="3484"/>
              <a:ext cx="10" cy="4"/>
            </a:xfrm>
            <a:custGeom>
              <a:avLst/>
              <a:gdLst>
                <a:gd name="T0" fmla="*/ 0 w 69"/>
                <a:gd name="T1" fmla="*/ 0 h 43"/>
                <a:gd name="T2" fmla="*/ 0 w 69"/>
                <a:gd name="T3" fmla="*/ 0 h 43"/>
                <a:gd name="T4" fmla="*/ 0 w 69"/>
                <a:gd name="T5" fmla="*/ 0 h 43"/>
                <a:gd name="T6" fmla="*/ 0 w 69"/>
                <a:gd name="T7" fmla="*/ 0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 h="43">
                  <a:moveTo>
                    <a:pt x="30" y="43"/>
                  </a:moveTo>
                  <a:lnTo>
                    <a:pt x="0" y="0"/>
                  </a:lnTo>
                  <a:lnTo>
                    <a:pt x="69" y="0"/>
                  </a:lnTo>
                  <a:lnTo>
                    <a:pt x="30"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1" name="Freeform 260">
              <a:extLst>
                <a:ext uri="{FF2B5EF4-FFF2-40B4-BE49-F238E27FC236}">
                  <a16:creationId xmlns:a16="http://schemas.microsoft.com/office/drawing/2014/main" id="{81B42AD2-E868-4D12-A757-E1F680CA6886}"/>
                </a:ext>
              </a:extLst>
            </p:cNvPr>
            <p:cNvSpPr>
              <a:spLocks/>
            </p:cNvSpPr>
            <p:nvPr/>
          </p:nvSpPr>
          <p:spPr bwMode="auto">
            <a:xfrm>
              <a:off x="3638" y="3484"/>
              <a:ext cx="2" cy="42"/>
            </a:xfrm>
            <a:custGeom>
              <a:avLst/>
              <a:gdLst>
                <a:gd name="T0" fmla="*/ 0 w 10"/>
                <a:gd name="T1" fmla="*/ 0 h 460"/>
                <a:gd name="T2" fmla="*/ 0 w 10"/>
                <a:gd name="T3" fmla="*/ 0 h 460"/>
                <a:gd name="T4" fmla="*/ 0 w 10"/>
                <a:gd name="T5" fmla="*/ 0 h 460"/>
                <a:gd name="T6" fmla="*/ 0 60000 65536"/>
                <a:gd name="T7" fmla="*/ 0 60000 65536"/>
                <a:gd name="T8" fmla="*/ 0 60000 65536"/>
              </a:gdLst>
              <a:ahLst/>
              <a:cxnLst>
                <a:cxn ang="T6">
                  <a:pos x="T0" y="T1"/>
                </a:cxn>
                <a:cxn ang="T7">
                  <a:pos x="T2" y="T3"/>
                </a:cxn>
                <a:cxn ang="T8">
                  <a:pos x="T4" y="T5"/>
                </a:cxn>
              </a:cxnLst>
              <a:rect l="0" t="0" r="r" b="b"/>
              <a:pathLst>
                <a:path w="10" h="460">
                  <a:moveTo>
                    <a:pt x="10" y="0"/>
                  </a:moveTo>
                  <a:lnTo>
                    <a:pt x="0" y="46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2" name="Freeform 261">
              <a:extLst>
                <a:ext uri="{FF2B5EF4-FFF2-40B4-BE49-F238E27FC236}">
                  <a16:creationId xmlns:a16="http://schemas.microsoft.com/office/drawing/2014/main" id="{B224D053-8D4C-4CF1-9E0A-20716039E1C9}"/>
                </a:ext>
              </a:extLst>
            </p:cNvPr>
            <p:cNvSpPr>
              <a:spLocks/>
            </p:cNvSpPr>
            <p:nvPr/>
          </p:nvSpPr>
          <p:spPr bwMode="auto">
            <a:xfrm>
              <a:off x="4125" y="3487"/>
              <a:ext cx="45" cy="27"/>
            </a:xfrm>
            <a:custGeom>
              <a:avLst/>
              <a:gdLst>
                <a:gd name="T0" fmla="*/ 0 w 314"/>
                <a:gd name="T1" fmla="*/ 0 h 291"/>
                <a:gd name="T2" fmla="*/ 0 w 314"/>
                <a:gd name="T3" fmla="*/ 0 h 291"/>
                <a:gd name="T4" fmla="*/ 0 w 314"/>
                <a:gd name="T5" fmla="*/ 0 h 291"/>
                <a:gd name="T6" fmla="*/ 0 w 314"/>
                <a:gd name="T7" fmla="*/ 0 h 291"/>
                <a:gd name="T8" fmla="*/ 0 w 314"/>
                <a:gd name="T9" fmla="*/ 0 h 291"/>
                <a:gd name="T10" fmla="*/ 0 w 314"/>
                <a:gd name="T11" fmla="*/ 0 h 291"/>
                <a:gd name="T12" fmla="*/ 0 w 314"/>
                <a:gd name="T13" fmla="*/ 0 h 291"/>
                <a:gd name="T14" fmla="*/ 0 w 314"/>
                <a:gd name="T15" fmla="*/ 0 h 291"/>
                <a:gd name="T16" fmla="*/ 0 w 314"/>
                <a:gd name="T17" fmla="*/ 0 h 291"/>
                <a:gd name="T18" fmla="*/ 0 w 314"/>
                <a:gd name="T19" fmla="*/ 0 h 291"/>
                <a:gd name="T20" fmla="*/ 0 w 314"/>
                <a:gd name="T21" fmla="*/ 0 h 291"/>
                <a:gd name="T22" fmla="*/ 0 w 314"/>
                <a:gd name="T23" fmla="*/ 0 h 291"/>
                <a:gd name="T24" fmla="*/ 0 w 314"/>
                <a:gd name="T25" fmla="*/ 0 h 291"/>
                <a:gd name="T26" fmla="*/ 0 w 314"/>
                <a:gd name="T27" fmla="*/ 0 h 291"/>
                <a:gd name="T28" fmla="*/ 0 w 314"/>
                <a:gd name="T29" fmla="*/ 0 h 291"/>
                <a:gd name="T30" fmla="*/ 0 w 314"/>
                <a:gd name="T31" fmla="*/ 0 h 291"/>
                <a:gd name="T32" fmla="*/ 0 w 314"/>
                <a:gd name="T33" fmla="*/ 0 h 291"/>
                <a:gd name="T34" fmla="*/ 0 w 314"/>
                <a:gd name="T35" fmla="*/ 0 h 291"/>
                <a:gd name="T36" fmla="*/ 0 w 314"/>
                <a:gd name="T37" fmla="*/ 0 h 291"/>
                <a:gd name="T38" fmla="*/ 0 w 314"/>
                <a:gd name="T39" fmla="*/ 0 h 291"/>
                <a:gd name="T40" fmla="*/ 0 w 314"/>
                <a:gd name="T41" fmla="*/ 0 h 291"/>
                <a:gd name="T42" fmla="*/ 0 w 314"/>
                <a:gd name="T43" fmla="*/ 0 h 291"/>
                <a:gd name="T44" fmla="*/ 0 w 314"/>
                <a:gd name="T45" fmla="*/ 0 h 291"/>
                <a:gd name="T46" fmla="*/ 0 w 314"/>
                <a:gd name="T47" fmla="*/ 0 h 291"/>
                <a:gd name="T48" fmla="*/ 0 w 314"/>
                <a:gd name="T49" fmla="*/ 0 h 291"/>
                <a:gd name="T50" fmla="*/ 0 w 314"/>
                <a:gd name="T51" fmla="*/ 0 h 291"/>
                <a:gd name="T52" fmla="*/ 0 w 314"/>
                <a:gd name="T53" fmla="*/ 0 h 291"/>
                <a:gd name="T54" fmla="*/ 0 w 314"/>
                <a:gd name="T55" fmla="*/ 0 h 291"/>
                <a:gd name="T56" fmla="*/ 0 w 314"/>
                <a:gd name="T57" fmla="*/ 0 h 291"/>
                <a:gd name="T58" fmla="*/ 0 w 314"/>
                <a:gd name="T59" fmla="*/ 0 h 291"/>
                <a:gd name="T60" fmla="*/ 0 w 314"/>
                <a:gd name="T61" fmla="*/ 0 h 291"/>
                <a:gd name="T62" fmla="*/ 0 w 314"/>
                <a:gd name="T63" fmla="*/ 0 h 291"/>
                <a:gd name="T64" fmla="*/ 0 w 314"/>
                <a:gd name="T65" fmla="*/ 0 h 291"/>
                <a:gd name="T66" fmla="*/ 0 w 314"/>
                <a:gd name="T67" fmla="*/ 0 h 291"/>
                <a:gd name="T68" fmla="*/ 0 w 314"/>
                <a:gd name="T69" fmla="*/ 0 h 291"/>
                <a:gd name="T70" fmla="*/ 0 w 314"/>
                <a:gd name="T71" fmla="*/ 0 h 291"/>
                <a:gd name="T72" fmla="*/ 0 w 314"/>
                <a:gd name="T73" fmla="*/ 0 h 291"/>
                <a:gd name="T74" fmla="*/ 0 w 314"/>
                <a:gd name="T75" fmla="*/ 0 h 291"/>
                <a:gd name="T76" fmla="*/ 0 w 314"/>
                <a:gd name="T77" fmla="*/ 0 h 29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14" h="291">
                  <a:moveTo>
                    <a:pt x="314" y="116"/>
                  </a:moveTo>
                  <a:lnTo>
                    <a:pt x="301" y="141"/>
                  </a:lnTo>
                  <a:lnTo>
                    <a:pt x="288" y="167"/>
                  </a:lnTo>
                  <a:lnTo>
                    <a:pt x="281" y="180"/>
                  </a:lnTo>
                  <a:lnTo>
                    <a:pt x="274" y="193"/>
                  </a:lnTo>
                  <a:lnTo>
                    <a:pt x="266" y="204"/>
                  </a:lnTo>
                  <a:lnTo>
                    <a:pt x="258" y="216"/>
                  </a:lnTo>
                  <a:lnTo>
                    <a:pt x="249" y="227"/>
                  </a:lnTo>
                  <a:lnTo>
                    <a:pt x="240" y="238"/>
                  </a:lnTo>
                  <a:lnTo>
                    <a:pt x="231" y="248"/>
                  </a:lnTo>
                  <a:lnTo>
                    <a:pt x="221" y="256"/>
                  </a:lnTo>
                  <a:lnTo>
                    <a:pt x="210" y="263"/>
                  </a:lnTo>
                  <a:lnTo>
                    <a:pt x="198" y="269"/>
                  </a:lnTo>
                  <a:lnTo>
                    <a:pt x="186" y="274"/>
                  </a:lnTo>
                  <a:lnTo>
                    <a:pt x="174" y="277"/>
                  </a:lnTo>
                  <a:lnTo>
                    <a:pt x="162" y="282"/>
                  </a:lnTo>
                  <a:lnTo>
                    <a:pt x="151" y="285"/>
                  </a:lnTo>
                  <a:lnTo>
                    <a:pt x="141" y="289"/>
                  </a:lnTo>
                  <a:lnTo>
                    <a:pt x="132" y="290"/>
                  </a:lnTo>
                  <a:lnTo>
                    <a:pt x="122" y="291"/>
                  </a:lnTo>
                  <a:lnTo>
                    <a:pt x="114" y="290"/>
                  </a:lnTo>
                  <a:lnTo>
                    <a:pt x="107" y="289"/>
                  </a:lnTo>
                  <a:lnTo>
                    <a:pt x="101" y="285"/>
                  </a:lnTo>
                  <a:lnTo>
                    <a:pt x="94" y="282"/>
                  </a:lnTo>
                  <a:lnTo>
                    <a:pt x="89" y="279"/>
                  </a:lnTo>
                  <a:lnTo>
                    <a:pt x="83" y="274"/>
                  </a:lnTo>
                  <a:lnTo>
                    <a:pt x="79" y="268"/>
                  </a:lnTo>
                  <a:lnTo>
                    <a:pt x="70" y="255"/>
                  </a:lnTo>
                  <a:lnTo>
                    <a:pt x="63" y="240"/>
                  </a:lnTo>
                  <a:lnTo>
                    <a:pt x="50" y="208"/>
                  </a:lnTo>
                  <a:lnTo>
                    <a:pt x="38" y="173"/>
                  </a:lnTo>
                  <a:lnTo>
                    <a:pt x="31" y="156"/>
                  </a:lnTo>
                  <a:lnTo>
                    <a:pt x="23" y="141"/>
                  </a:lnTo>
                  <a:lnTo>
                    <a:pt x="19" y="134"/>
                  </a:lnTo>
                  <a:lnTo>
                    <a:pt x="15" y="128"/>
                  </a:lnTo>
                  <a:lnTo>
                    <a:pt x="10" y="121"/>
                  </a:lnTo>
                  <a:lnTo>
                    <a:pt x="4" y="116"/>
                  </a:lnTo>
                  <a:lnTo>
                    <a:pt x="2" y="105"/>
                  </a:lnTo>
                  <a:lnTo>
                    <a:pt x="1" y="96"/>
                  </a:lnTo>
                  <a:lnTo>
                    <a:pt x="0" y="88"/>
                  </a:lnTo>
                  <a:lnTo>
                    <a:pt x="0" y="80"/>
                  </a:lnTo>
                  <a:lnTo>
                    <a:pt x="1" y="75"/>
                  </a:lnTo>
                  <a:lnTo>
                    <a:pt x="3" y="68"/>
                  </a:lnTo>
                  <a:lnTo>
                    <a:pt x="5" y="64"/>
                  </a:lnTo>
                  <a:lnTo>
                    <a:pt x="8" y="60"/>
                  </a:lnTo>
                  <a:lnTo>
                    <a:pt x="11" y="56"/>
                  </a:lnTo>
                  <a:lnTo>
                    <a:pt x="15" y="54"/>
                  </a:lnTo>
                  <a:lnTo>
                    <a:pt x="19" y="52"/>
                  </a:lnTo>
                  <a:lnTo>
                    <a:pt x="24" y="50"/>
                  </a:lnTo>
                  <a:lnTo>
                    <a:pt x="35" y="48"/>
                  </a:lnTo>
                  <a:lnTo>
                    <a:pt x="46" y="47"/>
                  </a:lnTo>
                  <a:lnTo>
                    <a:pt x="59" y="46"/>
                  </a:lnTo>
                  <a:lnTo>
                    <a:pt x="71" y="44"/>
                  </a:lnTo>
                  <a:lnTo>
                    <a:pt x="84" y="43"/>
                  </a:lnTo>
                  <a:lnTo>
                    <a:pt x="96" y="40"/>
                  </a:lnTo>
                  <a:lnTo>
                    <a:pt x="102" y="39"/>
                  </a:lnTo>
                  <a:lnTo>
                    <a:pt x="108" y="37"/>
                  </a:lnTo>
                  <a:lnTo>
                    <a:pt x="113" y="34"/>
                  </a:lnTo>
                  <a:lnTo>
                    <a:pt x="118" y="30"/>
                  </a:lnTo>
                  <a:lnTo>
                    <a:pt x="122" y="26"/>
                  </a:lnTo>
                  <a:lnTo>
                    <a:pt x="126" y="21"/>
                  </a:lnTo>
                  <a:lnTo>
                    <a:pt x="131" y="15"/>
                  </a:lnTo>
                  <a:lnTo>
                    <a:pt x="134" y="9"/>
                  </a:lnTo>
                  <a:lnTo>
                    <a:pt x="151" y="3"/>
                  </a:lnTo>
                  <a:lnTo>
                    <a:pt x="167" y="1"/>
                  </a:lnTo>
                  <a:lnTo>
                    <a:pt x="182" y="0"/>
                  </a:lnTo>
                  <a:lnTo>
                    <a:pt x="197" y="1"/>
                  </a:lnTo>
                  <a:lnTo>
                    <a:pt x="211" y="4"/>
                  </a:lnTo>
                  <a:lnTo>
                    <a:pt x="224" y="9"/>
                  </a:lnTo>
                  <a:lnTo>
                    <a:pt x="237" y="15"/>
                  </a:lnTo>
                  <a:lnTo>
                    <a:pt x="249" y="22"/>
                  </a:lnTo>
                  <a:lnTo>
                    <a:pt x="260" y="30"/>
                  </a:lnTo>
                  <a:lnTo>
                    <a:pt x="271" y="40"/>
                  </a:lnTo>
                  <a:lnTo>
                    <a:pt x="280" y="51"/>
                  </a:lnTo>
                  <a:lnTo>
                    <a:pt x="289" y="63"/>
                  </a:lnTo>
                  <a:lnTo>
                    <a:pt x="296" y="76"/>
                  </a:lnTo>
                  <a:lnTo>
                    <a:pt x="304" y="89"/>
                  </a:lnTo>
                  <a:lnTo>
                    <a:pt x="309" y="102"/>
                  </a:lnTo>
                  <a:lnTo>
                    <a:pt x="314" y="1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3" name="Freeform 262">
              <a:extLst>
                <a:ext uri="{FF2B5EF4-FFF2-40B4-BE49-F238E27FC236}">
                  <a16:creationId xmlns:a16="http://schemas.microsoft.com/office/drawing/2014/main" id="{C0C73945-682B-4DE5-8766-3AFFF6515DFD}"/>
                </a:ext>
              </a:extLst>
            </p:cNvPr>
            <p:cNvSpPr>
              <a:spLocks/>
            </p:cNvSpPr>
            <p:nvPr/>
          </p:nvSpPr>
          <p:spPr bwMode="auto">
            <a:xfrm>
              <a:off x="4817" y="3495"/>
              <a:ext cx="36" cy="30"/>
            </a:xfrm>
            <a:custGeom>
              <a:avLst/>
              <a:gdLst>
                <a:gd name="T0" fmla="*/ 0 w 250"/>
                <a:gd name="T1" fmla="*/ 0 h 329"/>
                <a:gd name="T2" fmla="*/ 0 w 250"/>
                <a:gd name="T3" fmla="*/ 0 h 329"/>
                <a:gd name="T4" fmla="*/ 0 w 250"/>
                <a:gd name="T5" fmla="*/ 0 h 329"/>
                <a:gd name="T6" fmla="*/ 0 w 250"/>
                <a:gd name="T7" fmla="*/ 0 h 329"/>
                <a:gd name="T8" fmla="*/ 0 w 250"/>
                <a:gd name="T9" fmla="*/ 0 h 329"/>
                <a:gd name="T10" fmla="*/ 0 w 250"/>
                <a:gd name="T11" fmla="*/ 0 h 329"/>
                <a:gd name="T12" fmla="*/ 0 w 250"/>
                <a:gd name="T13" fmla="*/ 0 h 329"/>
                <a:gd name="T14" fmla="*/ 0 w 250"/>
                <a:gd name="T15" fmla="*/ 0 h 329"/>
                <a:gd name="T16" fmla="*/ 0 w 250"/>
                <a:gd name="T17" fmla="*/ 0 h 329"/>
                <a:gd name="T18" fmla="*/ 0 w 250"/>
                <a:gd name="T19" fmla="*/ 0 h 329"/>
                <a:gd name="T20" fmla="*/ 0 w 250"/>
                <a:gd name="T21" fmla="*/ 0 h 329"/>
                <a:gd name="T22" fmla="*/ 0 w 250"/>
                <a:gd name="T23" fmla="*/ 0 h 329"/>
                <a:gd name="T24" fmla="*/ 0 w 250"/>
                <a:gd name="T25" fmla="*/ 0 h 329"/>
                <a:gd name="T26" fmla="*/ 0 w 250"/>
                <a:gd name="T27" fmla="*/ 0 h 329"/>
                <a:gd name="T28" fmla="*/ 0 w 250"/>
                <a:gd name="T29" fmla="*/ 0 h 329"/>
                <a:gd name="T30" fmla="*/ 0 w 250"/>
                <a:gd name="T31" fmla="*/ 0 h 329"/>
                <a:gd name="T32" fmla="*/ 0 w 250"/>
                <a:gd name="T33" fmla="*/ 0 h 329"/>
                <a:gd name="T34" fmla="*/ 0 w 250"/>
                <a:gd name="T35" fmla="*/ 0 h 329"/>
                <a:gd name="T36" fmla="*/ 0 w 250"/>
                <a:gd name="T37" fmla="*/ 0 h 3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0" h="329">
                  <a:moveTo>
                    <a:pt x="250" y="268"/>
                  </a:moveTo>
                  <a:lnTo>
                    <a:pt x="238" y="276"/>
                  </a:lnTo>
                  <a:lnTo>
                    <a:pt x="226" y="285"/>
                  </a:lnTo>
                  <a:lnTo>
                    <a:pt x="212" y="292"/>
                  </a:lnTo>
                  <a:lnTo>
                    <a:pt x="196" y="299"/>
                  </a:lnTo>
                  <a:lnTo>
                    <a:pt x="181" y="306"/>
                  </a:lnTo>
                  <a:lnTo>
                    <a:pt x="165" y="312"/>
                  </a:lnTo>
                  <a:lnTo>
                    <a:pt x="149" y="317"/>
                  </a:lnTo>
                  <a:lnTo>
                    <a:pt x="133" y="322"/>
                  </a:lnTo>
                  <a:lnTo>
                    <a:pt x="116" y="326"/>
                  </a:lnTo>
                  <a:lnTo>
                    <a:pt x="99" y="328"/>
                  </a:lnTo>
                  <a:lnTo>
                    <a:pt x="82" y="329"/>
                  </a:lnTo>
                  <a:lnTo>
                    <a:pt x="65" y="329"/>
                  </a:lnTo>
                  <a:lnTo>
                    <a:pt x="48" y="327"/>
                  </a:lnTo>
                  <a:lnTo>
                    <a:pt x="32" y="324"/>
                  </a:lnTo>
                  <a:lnTo>
                    <a:pt x="15" y="318"/>
                  </a:lnTo>
                  <a:lnTo>
                    <a:pt x="0" y="312"/>
                  </a:lnTo>
                  <a:lnTo>
                    <a:pt x="0" y="0"/>
                  </a:lnTo>
                  <a:lnTo>
                    <a:pt x="250" y="268"/>
                  </a:lnTo>
                  <a:close/>
                </a:path>
              </a:pathLst>
            </a:custGeom>
            <a:solidFill>
              <a:srgbClr val="FF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4" name="Freeform 263">
              <a:extLst>
                <a:ext uri="{FF2B5EF4-FFF2-40B4-BE49-F238E27FC236}">
                  <a16:creationId xmlns:a16="http://schemas.microsoft.com/office/drawing/2014/main" id="{8FB43614-CEE0-40DF-8054-4433BEBCDDBC}"/>
                </a:ext>
              </a:extLst>
            </p:cNvPr>
            <p:cNvSpPr>
              <a:spLocks/>
            </p:cNvSpPr>
            <p:nvPr/>
          </p:nvSpPr>
          <p:spPr bwMode="auto">
            <a:xfrm>
              <a:off x="3789" y="3502"/>
              <a:ext cx="26" cy="32"/>
            </a:xfrm>
            <a:custGeom>
              <a:avLst/>
              <a:gdLst>
                <a:gd name="T0" fmla="*/ 0 w 180"/>
                <a:gd name="T1" fmla="*/ 0 h 353"/>
                <a:gd name="T2" fmla="*/ 0 w 180"/>
                <a:gd name="T3" fmla="*/ 0 h 353"/>
                <a:gd name="T4" fmla="*/ 0 w 180"/>
                <a:gd name="T5" fmla="*/ 0 h 353"/>
                <a:gd name="T6" fmla="*/ 0 w 180"/>
                <a:gd name="T7" fmla="*/ 0 h 353"/>
                <a:gd name="T8" fmla="*/ 0 w 180"/>
                <a:gd name="T9" fmla="*/ 0 h 353"/>
                <a:gd name="T10" fmla="*/ 0 w 180"/>
                <a:gd name="T11" fmla="*/ 0 h 353"/>
                <a:gd name="T12" fmla="*/ 0 w 180"/>
                <a:gd name="T13" fmla="*/ 0 h 353"/>
                <a:gd name="T14" fmla="*/ 0 w 180"/>
                <a:gd name="T15" fmla="*/ 0 h 353"/>
                <a:gd name="T16" fmla="*/ 0 w 180"/>
                <a:gd name="T17" fmla="*/ 0 h 353"/>
                <a:gd name="T18" fmla="*/ 0 w 180"/>
                <a:gd name="T19" fmla="*/ 0 h 353"/>
                <a:gd name="T20" fmla="*/ 0 w 180"/>
                <a:gd name="T21" fmla="*/ 0 h 353"/>
                <a:gd name="T22" fmla="*/ 0 w 180"/>
                <a:gd name="T23" fmla="*/ 0 h 353"/>
                <a:gd name="T24" fmla="*/ 0 w 180"/>
                <a:gd name="T25" fmla="*/ 0 h 353"/>
                <a:gd name="T26" fmla="*/ 0 w 180"/>
                <a:gd name="T27" fmla="*/ 0 h 353"/>
                <a:gd name="T28" fmla="*/ 0 w 180"/>
                <a:gd name="T29" fmla="*/ 0 h 353"/>
                <a:gd name="T30" fmla="*/ 0 w 180"/>
                <a:gd name="T31" fmla="*/ 0 h 353"/>
                <a:gd name="T32" fmla="*/ 0 w 180"/>
                <a:gd name="T33" fmla="*/ 0 h 353"/>
                <a:gd name="T34" fmla="*/ 0 w 180"/>
                <a:gd name="T35" fmla="*/ 0 h 353"/>
                <a:gd name="T36" fmla="*/ 0 w 180"/>
                <a:gd name="T37" fmla="*/ 0 h 353"/>
                <a:gd name="T38" fmla="*/ 0 w 180"/>
                <a:gd name="T39" fmla="*/ 0 h 353"/>
                <a:gd name="T40" fmla="*/ 0 w 180"/>
                <a:gd name="T41" fmla="*/ 0 h 353"/>
                <a:gd name="T42" fmla="*/ 0 w 180"/>
                <a:gd name="T43" fmla="*/ 0 h 353"/>
                <a:gd name="T44" fmla="*/ 0 w 180"/>
                <a:gd name="T45" fmla="*/ 0 h 353"/>
                <a:gd name="T46" fmla="*/ 0 w 180"/>
                <a:gd name="T47" fmla="*/ 0 h 353"/>
                <a:gd name="T48" fmla="*/ 0 w 180"/>
                <a:gd name="T49" fmla="*/ 0 h 353"/>
                <a:gd name="T50" fmla="*/ 0 w 180"/>
                <a:gd name="T51" fmla="*/ 0 h 353"/>
                <a:gd name="T52" fmla="*/ 0 w 180"/>
                <a:gd name="T53" fmla="*/ 0 h 353"/>
                <a:gd name="T54" fmla="*/ 0 w 180"/>
                <a:gd name="T55" fmla="*/ 0 h 353"/>
                <a:gd name="T56" fmla="*/ 0 w 180"/>
                <a:gd name="T57" fmla="*/ 0 h 353"/>
                <a:gd name="T58" fmla="*/ 0 w 180"/>
                <a:gd name="T59" fmla="*/ 0 h 353"/>
                <a:gd name="T60" fmla="*/ 0 w 180"/>
                <a:gd name="T61" fmla="*/ 0 h 353"/>
                <a:gd name="T62" fmla="*/ 0 w 180"/>
                <a:gd name="T63" fmla="*/ 0 h 353"/>
                <a:gd name="T64" fmla="*/ 0 w 180"/>
                <a:gd name="T65" fmla="*/ 0 h 353"/>
                <a:gd name="T66" fmla="*/ 0 w 180"/>
                <a:gd name="T67" fmla="*/ 0 h 353"/>
                <a:gd name="T68" fmla="*/ 0 w 180"/>
                <a:gd name="T69" fmla="*/ 0 h 353"/>
                <a:gd name="T70" fmla="*/ 0 w 180"/>
                <a:gd name="T71" fmla="*/ 0 h 3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0" h="353">
                  <a:moveTo>
                    <a:pt x="180" y="192"/>
                  </a:moveTo>
                  <a:lnTo>
                    <a:pt x="167" y="215"/>
                  </a:lnTo>
                  <a:lnTo>
                    <a:pt x="150" y="240"/>
                  </a:lnTo>
                  <a:lnTo>
                    <a:pt x="141" y="253"/>
                  </a:lnTo>
                  <a:lnTo>
                    <a:pt x="131" y="267"/>
                  </a:lnTo>
                  <a:lnTo>
                    <a:pt x="120" y="280"/>
                  </a:lnTo>
                  <a:lnTo>
                    <a:pt x="109" y="293"/>
                  </a:lnTo>
                  <a:lnTo>
                    <a:pt x="97" y="305"/>
                  </a:lnTo>
                  <a:lnTo>
                    <a:pt x="85" y="317"/>
                  </a:lnTo>
                  <a:lnTo>
                    <a:pt x="72" y="326"/>
                  </a:lnTo>
                  <a:lnTo>
                    <a:pt x="58" y="335"/>
                  </a:lnTo>
                  <a:lnTo>
                    <a:pt x="45" y="343"/>
                  </a:lnTo>
                  <a:lnTo>
                    <a:pt x="30" y="348"/>
                  </a:lnTo>
                  <a:lnTo>
                    <a:pt x="23" y="350"/>
                  </a:lnTo>
                  <a:lnTo>
                    <a:pt x="15" y="351"/>
                  </a:lnTo>
                  <a:lnTo>
                    <a:pt x="8" y="352"/>
                  </a:lnTo>
                  <a:lnTo>
                    <a:pt x="0" y="353"/>
                  </a:lnTo>
                  <a:lnTo>
                    <a:pt x="41" y="0"/>
                  </a:lnTo>
                  <a:lnTo>
                    <a:pt x="50" y="1"/>
                  </a:lnTo>
                  <a:lnTo>
                    <a:pt x="58" y="3"/>
                  </a:lnTo>
                  <a:lnTo>
                    <a:pt x="66" y="5"/>
                  </a:lnTo>
                  <a:lnTo>
                    <a:pt x="73" y="9"/>
                  </a:lnTo>
                  <a:lnTo>
                    <a:pt x="80" y="12"/>
                  </a:lnTo>
                  <a:lnTo>
                    <a:pt x="86" y="16"/>
                  </a:lnTo>
                  <a:lnTo>
                    <a:pt x="92" y="21"/>
                  </a:lnTo>
                  <a:lnTo>
                    <a:pt x="97" y="25"/>
                  </a:lnTo>
                  <a:lnTo>
                    <a:pt x="107" y="37"/>
                  </a:lnTo>
                  <a:lnTo>
                    <a:pt x="115" y="49"/>
                  </a:lnTo>
                  <a:lnTo>
                    <a:pt x="122" y="62"/>
                  </a:lnTo>
                  <a:lnTo>
                    <a:pt x="129" y="76"/>
                  </a:lnTo>
                  <a:lnTo>
                    <a:pt x="140" y="106"/>
                  </a:lnTo>
                  <a:lnTo>
                    <a:pt x="151" y="136"/>
                  </a:lnTo>
                  <a:lnTo>
                    <a:pt x="157" y="151"/>
                  </a:lnTo>
                  <a:lnTo>
                    <a:pt x="163" y="166"/>
                  </a:lnTo>
                  <a:lnTo>
                    <a:pt x="171" y="179"/>
                  </a:lnTo>
                  <a:lnTo>
                    <a:pt x="180" y="192"/>
                  </a:lnTo>
                  <a:close/>
                </a:path>
              </a:pathLst>
            </a:custGeom>
            <a:solidFill>
              <a:srgbClr val="3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5" name="Freeform 264">
              <a:extLst>
                <a:ext uri="{FF2B5EF4-FFF2-40B4-BE49-F238E27FC236}">
                  <a16:creationId xmlns:a16="http://schemas.microsoft.com/office/drawing/2014/main" id="{E80FA185-E5E8-477A-A85B-3E5C346EAAC4}"/>
                </a:ext>
              </a:extLst>
            </p:cNvPr>
            <p:cNvSpPr>
              <a:spLocks/>
            </p:cNvSpPr>
            <p:nvPr/>
          </p:nvSpPr>
          <p:spPr bwMode="auto">
            <a:xfrm>
              <a:off x="4400" y="3511"/>
              <a:ext cx="12" cy="6"/>
            </a:xfrm>
            <a:custGeom>
              <a:avLst/>
              <a:gdLst>
                <a:gd name="T0" fmla="*/ 0 w 83"/>
                <a:gd name="T1" fmla="*/ 0 h 70"/>
                <a:gd name="T2" fmla="*/ 0 w 83"/>
                <a:gd name="T3" fmla="*/ 0 h 70"/>
                <a:gd name="T4" fmla="*/ 0 w 83"/>
                <a:gd name="T5" fmla="*/ 0 h 70"/>
                <a:gd name="T6" fmla="*/ 0 w 83"/>
                <a:gd name="T7" fmla="*/ 0 h 70"/>
                <a:gd name="T8" fmla="*/ 0 w 83"/>
                <a:gd name="T9" fmla="*/ 0 h 70"/>
                <a:gd name="T10" fmla="*/ 0 w 83"/>
                <a:gd name="T11" fmla="*/ 0 h 70"/>
                <a:gd name="T12" fmla="*/ 0 w 83"/>
                <a:gd name="T13" fmla="*/ 0 h 70"/>
                <a:gd name="T14" fmla="*/ 0 w 83"/>
                <a:gd name="T15" fmla="*/ 0 h 70"/>
                <a:gd name="T16" fmla="*/ 0 w 83"/>
                <a:gd name="T17" fmla="*/ 0 h 70"/>
                <a:gd name="T18" fmla="*/ 0 w 83"/>
                <a:gd name="T19" fmla="*/ 0 h 70"/>
                <a:gd name="T20" fmla="*/ 0 w 83"/>
                <a:gd name="T21" fmla="*/ 0 h 70"/>
                <a:gd name="T22" fmla="*/ 0 w 83"/>
                <a:gd name="T23" fmla="*/ 0 h 70"/>
                <a:gd name="T24" fmla="*/ 0 w 83"/>
                <a:gd name="T25" fmla="*/ 0 h 70"/>
                <a:gd name="T26" fmla="*/ 0 w 83"/>
                <a:gd name="T27" fmla="*/ 0 h 70"/>
                <a:gd name="T28" fmla="*/ 0 w 83"/>
                <a:gd name="T29" fmla="*/ 0 h 70"/>
                <a:gd name="T30" fmla="*/ 0 w 83"/>
                <a:gd name="T31" fmla="*/ 0 h 70"/>
                <a:gd name="T32" fmla="*/ 0 w 83"/>
                <a:gd name="T33" fmla="*/ 0 h 70"/>
                <a:gd name="T34" fmla="*/ 0 w 83"/>
                <a:gd name="T35" fmla="*/ 0 h 70"/>
                <a:gd name="T36" fmla="*/ 0 w 83"/>
                <a:gd name="T37" fmla="*/ 0 h 70"/>
                <a:gd name="T38" fmla="*/ 0 w 83"/>
                <a:gd name="T39" fmla="*/ 0 h 70"/>
                <a:gd name="T40" fmla="*/ 0 w 83"/>
                <a:gd name="T41" fmla="*/ 0 h 70"/>
                <a:gd name="T42" fmla="*/ 0 w 83"/>
                <a:gd name="T43" fmla="*/ 0 h 70"/>
                <a:gd name="T44" fmla="*/ 0 w 83"/>
                <a:gd name="T45" fmla="*/ 0 h 70"/>
                <a:gd name="T46" fmla="*/ 0 w 83"/>
                <a:gd name="T47" fmla="*/ 0 h 70"/>
                <a:gd name="T48" fmla="*/ 0 w 83"/>
                <a:gd name="T49" fmla="*/ 0 h 70"/>
                <a:gd name="T50" fmla="*/ 0 w 83"/>
                <a:gd name="T51" fmla="*/ 0 h 70"/>
                <a:gd name="T52" fmla="*/ 0 w 83"/>
                <a:gd name="T53" fmla="*/ 0 h 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3" h="70">
                  <a:moveTo>
                    <a:pt x="79" y="64"/>
                  </a:moveTo>
                  <a:lnTo>
                    <a:pt x="72" y="67"/>
                  </a:lnTo>
                  <a:lnTo>
                    <a:pt x="65" y="69"/>
                  </a:lnTo>
                  <a:lnTo>
                    <a:pt x="58" y="70"/>
                  </a:lnTo>
                  <a:lnTo>
                    <a:pt x="52" y="69"/>
                  </a:lnTo>
                  <a:lnTo>
                    <a:pt x="47" y="67"/>
                  </a:lnTo>
                  <a:lnTo>
                    <a:pt x="41" y="65"/>
                  </a:lnTo>
                  <a:lnTo>
                    <a:pt x="36" y="61"/>
                  </a:lnTo>
                  <a:lnTo>
                    <a:pt x="32" y="56"/>
                  </a:lnTo>
                  <a:lnTo>
                    <a:pt x="23" y="45"/>
                  </a:lnTo>
                  <a:lnTo>
                    <a:pt x="15" y="32"/>
                  </a:lnTo>
                  <a:lnTo>
                    <a:pt x="7" y="16"/>
                  </a:lnTo>
                  <a:lnTo>
                    <a:pt x="0" y="0"/>
                  </a:lnTo>
                  <a:lnTo>
                    <a:pt x="15" y="0"/>
                  </a:lnTo>
                  <a:lnTo>
                    <a:pt x="31" y="2"/>
                  </a:lnTo>
                  <a:lnTo>
                    <a:pt x="39" y="5"/>
                  </a:lnTo>
                  <a:lnTo>
                    <a:pt x="47" y="7"/>
                  </a:lnTo>
                  <a:lnTo>
                    <a:pt x="55" y="9"/>
                  </a:lnTo>
                  <a:lnTo>
                    <a:pt x="61" y="12"/>
                  </a:lnTo>
                  <a:lnTo>
                    <a:pt x="67" y="16"/>
                  </a:lnTo>
                  <a:lnTo>
                    <a:pt x="73" y="21"/>
                  </a:lnTo>
                  <a:lnTo>
                    <a:pt x="77" y="26"/>
                  </a:lnTo>
                  <a:lnTo>
                    <a:pt x="80" y="32"/>
                  </a:lnTo>
                  <a:lnTo>
                    <a:pt x="82" y="38"/>
                  </a:lnTo>
                  <a:lnTo>
                    <a:pt x="83" y="47"/>
                  </a:lnTo>
                  <a:lnTo>
                    <a:pt x="82" y="54"/>
                  </a:lnTo>
                  <a:lnTo>
                    <a:pt x="79"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6" name="Freeform 265">
              <a:extLst>
                <a:ext uri="{FF2B5EF4-FFF2-40B4-BE49-F238E27FC236}">
                  <a16:creationId xmlns:a16="http://schemas.microsoft.com/office/drawing/2014/main" id="{45D2E9A9-3271-4048-A04E-6AF2A9DF3818}"/>
                </a:ext>
              </a:extLst>
            </p:cNvPr>
            <p:cNvSpPr>
              <a:spLocks/>
            </p:cNvSpPr>
            <p:nvPr/>
          </p:nvSpPr>
          <p:spPr bwMode="auto">
            <a:xfrm>
              <a:off x="3502" y="3512"/>
              <a:ext cx="7" cy="5"/>
            </a:xfrm>
            <a:custGeom>
              <a:avLst/>
              <a:gdLst>
                <a:gd name="T0" fmla="*/ 0 w 49"/>
                <a:gd name="T1" fmla="*/ 0 h 55"/>
                <a:gd name="T2" fmla="*/ 0 w 49"/>
                <a:gd name="T3" fmla="*/ 0 h 55"/>
                <a:gd name="T4" fmla="*/ 0 w 49"/>
                <a:gd name="T5" fmla="*/ 0 h 55"/>
                <a:gd name="T6" fmla="*/ 0 w 49"/>
                <a:gd name="T7" fmla="*/ 0 h 55"/>
                <a:gd name="T8" fmla="*/ 0 w 49"/>
                <a:gd name="T9" fmla="*/ 0 h 55"/>
                <a:gd name="T10" fmla="*/ 0 w 49"/>
                <a:gd name="T11" fmla="*/ 0 h 55"/>
                <a:gd name="T12" fmla="*/ 0 w 49"/>
                <a:gd name="T13" fmla="*/ 0 h 55"/>
                <a:gd name="T14" fmla="*/ 0 w 49"/>
                <a:gd name="T15" fmla="*/ 0 h 55"/>
                <a:gd name="T16" fmla="*/ 0 w 49"/>
                <a:gd name="T17" fmla="*/ 0 h 55"/>
                <a:gd name="T18" fmla="*/ 0 w 49"/>
                <a:gd name="T19" fmla="*/ 0 h 55"/>
                <a:gd name="T20" fmla="*/ 0 w 49"/>
                <a:gd name="T21" fmla="*/ 0 h 55"/>
                <a:gd name="T22" fmla="*/ 0 w 49"/>
                <a:gd name="T23" fmla="*/ 0 h 55"/>
                <a:gd name="T24" fmla="*/ 0 w 49"/>
                <a:gd name="T25" fmla="*/ 0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55">
                  <a:moveTo>
                    <a:pt x="49" y="22"/>
                  </a:moveTo>
                  <a:lnTo>
                    <a:pt x="49" y="55"/>
                  </a:lnTo>
                  <a:lnTo>
                    <a:pt x="0" y="2"/>
                  </a:lnTo>
                  <a:lnTo>
                    <a:pt x="7" y="1"/>
                  </a:lnTo>
                  <a:lnTo>
                    <a:pt x="15" y="1"/>
                  </a:lnTo>
                  <a:lnTo>
                    <a:pt x="22" y="0"/>
                  </a:lnTo>
                  <a:lnTo>
                    <a:pt x="28" y="0"/>
                  </a:lnTo>
                  <a:lnTo>
                    <a:pt x="35" y="2"/>
                  </a:lnTo>
                  <a:lnTo>
                    <a:pt x="40" y="6"/>
                  </a:lnTo>
                  <a:lnTo>
                    <a:pt x="43" y="9"/>
                  </a:lnTo>
                  <a:lnTo>
                    <a:pt x="45" y="13"/>
                  </a:lnTo>
                  <a:lnTo>
                    <a:pt x="47" y="17"/>
                  </a:lnTo>
                  <a:lnTo>
                    <a:pt x="49"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7" name="Freeform 266">
              <a:extLst>
                <a:ext uri="{FF2B5EF4-FFF2-40B4-BE49-F238E27FC236}">
                  <a16:creationId xmlns:a16="http://schemas.microsoft.com/office/drawing/2014/main" id="{43E4201B-6099-4280-85DC-104EB6B50AB9}"/>
                </a:ext>
              </a:extLst>
            </p:cNvPr>
            <p:cNvSpPr>
              <a:spLocks/>
            </p:cNvSpPr>
            <p:nvPr/>
          </p:nvSpPr>
          <p:spPr bwMode="auto">
            <a:xfrm>
              <a:off x="5082" y="3514"/>
              <a:ext cx="23" cy="5"/>
            </a:xfrm>
            <a:custGeom>
              <a:avLst/>
              <a:gdLst>
                <a:gd name="T0" fmla="*/ 0 w 162"/>
                <a:gd name="T1" fmla="*/ 0 h 54"/>
                <a:gd name="T2" fmla="*/ 0 w 162"/>
                <a:gd name="T3" fmla="*/ 0 h 54"/>
                <a:gd name="T4" fmla="*/ 0 w 162"/>
                <a:gd name="T5" fmla="*/ 0 h 54"/>
                <a:gd name="T6" fmla="*/ 0 w 162"/>
                <a:gd name="T7" fmla="*/ 0 h 54"/>
                <a:gd name="T8" fmla="*/ 0 w 162"/>
                <a:gd name="T9" fmla="*/ 0 h 54"/>
                <a:gd name="T10" fmla="*/ 0 w 162"/>
                <a:gd name="T11" fmla="*/ 0 h 54"/>
                <a:gd name="T12" fmla="*/ 0 w 162"/>
                <a:gd name="T13" fmla="*/ 0 h 54"/>
                <a:gd name="T14" fmla="*/ 0 w 162"/>
                <a:gd name="T15" fmla="*/ 0 h 54"/>
                <a:gd name="T16" fmla="*/ 0 w 162"/>
                <a:gd name="T17" fmla="*/ 0 h 54"/>
                <a:gd name="T18" fmla="*/ 0 w 162"/>
                <a:gd name="T19" fmla="*/ 0 h 54"/>
                <a:gd name="T20" fmla="*/ 0 w 162"/>
                <a:gd name="T21" fmla="*/ 0 h 54"/>
                <a:gd name="T22" fmla="*/ 0 w 162"/>
                <a:gd name="T23" fmla="*/ 0 h 54"/>
                <a:gd name="T24" fmla="*/ 0 w 162"/>
                <a:gd name="T25" fmla="*/ 0 h 54"/>
                <a:gd name="T26" fmla="*/ 0 w 162"/>
                <a:gd name="T27" fmla="*/ 0 h 54"/>
                <a:gd name="T28" fmla="*/ 0 w 162"/>
                <a:gd name="T29" fmla="*/ 0 h 54"/>
                <a:gd name="T30" fmla="*/ 0 w 162"/>
                <a:gd name="T31" fmla="*/ 0 h 54"/>
                <a:gd name="T32" fmla="*/ 0 w 162"/>
                <a:gd name="T33" fmla="*/ 0 h 54"/>
                <a:gd name="T34" fmla="*/ 0 w 162"/>
                <a:gd name="T35" fmla="*/ 0 h 54"/>
                <a:gd name="T36" fmla="*/ 0 w 162"/>
                <a:gd name="T37" fmla="*/ 0 h 54"/>
                <a:gd name="T38" fmla="*/ 0 w 162"/>
                <a:gd name="T39" fmla="*/ 0 h 54"/>
                <a:gd name="T40" fmla="*/ 0 w 162"/>
                <a:gd name="T41" fmla="*/ 0 h 54"/>
                <a:gd name="T42" fmla="*/ 0 w 162"/>
                <a:gd name="T43" fmla="*/ 0 h 54"/>
                <a:gd name="T44" fmla="*/ 0 w 162"/>
                <a:gd name="T45" fmla="*/ 0 h 54"/>
                <a:gd name="T46" fmla="*/ 0 w 162"/>
                <a:gd name="T47" fmla="*/ 0 h 54"/>
                <a:gd name="T48" fmla="*/ 0 w 162"/>
                <a:gd name="T49" fmla="*/ 0 h 54"/>
                <a:gd name="T50" fmla="*/ 0 w 162"/>
                <a:gd name="T51" fmla="*/ 0 h 54"/>
                <a:gd name="T52" fmla="*/ 0 w 162"/>
                <a:gd name="T53" fmla="*/ 0 h 54"/>
                <a:gd name="T54" fmla="*/ 0 w 162"/>
                <a:gd name="T55" fmla="*/ 0 h 54"/>
                <a:gd name="T56" fmla="*/ 0 w 162"/>
                <a:gd name="T57" fmla="*/ 0 h 54"/>
                <a:gd name="T58" fmla="*/ 0 w 162"/>
                <a:gd name="T59" fmla="*/ 0 h 54"/>
                <a:gd name="T60" fmla="*/ 0 w 162"/>
                <a:gd name="T61" fmla="*/ 0 h 54"/>
                <a:gd name="T62" fmla="*/ 0 w 162"/>
                <a:gd name="T63" fmla="*/ 0 h 54"/>
                <a:gd name="T64" fmla="*/ 0 w 162"/>
                <a:gd name="T65" fmla="*/ 0 h 54"/>
                <a:gd name="T66" fmla="*/ 0 w 162"/>
                <a:gd name="T67" fmla="*/ 0 h 54"/>
                <a:gd name="T68" fmla="*/ 0 w 162"/>
                <a:gd name="T69" fmla="*/ 0 h 54"/>
                <a:gd name="T70" fmla="*/ 0 w 162"/>
                <a:gd name="T71" fmla="*/ 0 h 54"/>
                <a:gd name="T72" fmla="*/ 0 w 162"/>
                <a:gd name="T73" fmla="*/ 0 h 54"/>
                <a:gd name="T74" fmla="*/ 0 w 162"/>
                <a:gd name="T75" fmla="*/ 0 h 54"/>
                <a:gd name="T76" fmla="*/ 0 w 162"/>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2" h="54">
                  <a:moveTo>
                    <a:pt x="162" y="21"/>
                  </a:moveTo>
                  <a:lnTo>
                    <a:pt x="160" y="27"/>
                  </a:lnTo>
                  <a:lnTo>
                    <a:pt x="157" y="34"/>
                  </a:lnTo>
                  <a:lnTo>
                    <a:pt x="154" y="38"/>
                  </a:lnTo>
                  <a:lnTo>
                    <a:pt x="151" y="43"/>
                  </a:lnTo>
                  <a:lnTo>
                    <a:pt x="148" y="47"/>
                  </a:lnTo>
                  <a:lnTo>
                    <a:pt x="144" y="49"/>
                  </a:lnTo>
                  <a:lnTo>
                    <a:pt x="140" y="51"/>
                  </a:lnTo>
                  <a:lnTo>
                    <a:pt x="135" y="53"/>
                  </a:lnTo>
                  <a:lnTo>
                    <a:pt x="126" y="54"/>
                  </a:lnTo>
                  <a:lnTo>
                    <a:pt x="116" y="54"/>
                  </a:lnTo>
                  <a:lnTo>
                    <a:pt x="105" y="53"/>
                  </a:lnTo>
                  <a:lnTo>
                    <a:pt x="93" y="51"/>
                  </a:lnTo>
                  <a:lnTo>
                    <a:pt x="69" y="44"/>
                  </a:lnTo>
                  <a:lnTo>
                    <a:pt x="45" y="36"/>
                  </a:lnTo>
                  <a:lnTo>
                    <a:pt x="33" y="34"/>
                  </a:lnTo>
                  <a:lnTo>
                    <a:pt x="22" y="32"/>
                  </a:lnTo>
                  <a:lnTo>
                    <a:pt x="12" y="31"/>
                  </a:lnTo>
                  <a:lnTo>
                    <a:pt x="2" y="32"/>
                  </a:lnTo>
                  <a:lnTo>
                    <a:pt x="1" y="32"/>
                  </a:lnTo>
                  <a:lnTo>
                    <a:pt x="0" y="32"/>
                  </a:lnTo>
                  <a:lnTo>
                    <a:pt x="0" y="31"/>
                  </a:lnTo>
                  <a:lnTo>
                    <a:pt x="1" y="30"/>
                  </a:lnTo>
                  <a:lnTo>
                    <a:pt x="4" y="26"/>
                  </a:lnTo>
                  <a:lnTo>
                    <a:pt x="10" y="23"/>
                  </a:lnTo>
                  <a:lnTo>
                    <a:pt x="18" y="19"/>
                  </a:lnTo>
                  <a:lnTo>
                    <a:pt x="28" y="14"/>
                  </a:lnTo>
                  <a:lnTo>
                    <a:pt x="39" y="10"/>
                  </a:lnTo>
                  <a:lnTo>
                    <a:pt x="52" y="7"/>
                  </a:lnTo>
                  <a:lnTo>
                    <a:pt x="65" y="4"/>
                  </a:lnTo>
                  <a:lnTo>
                    <a:pt x="79" y="2"/>
                  </a:lnTo>
                  <a:lnTo>
                    <a:pt x="93" y="0"/>
                  </a:lnTo>
                  <a:lnTo>
                    <a:pt x="109" y="0"/>
                  </a:lnTo>
                  <a:lnTo>
                    <a:pt x="123" y="3"/>
                  </a:lnTo>
                  <a:lnTo>
                    <a:pt x="137" y="6"/>
                  </a:lnTo>
                  <a:lnTo>
                    <a:pt x="143" y="9"/>
                  </a:lnTo>
                  <a:lnTo>
                    <a:pt x="150" y="12"/>
                  </a:lnTo>
                  <a:lnTo>
                    <a:pt x="156" y="17"/>
                  </a:lnTo>
                  <a:lnTo>
                    <a:pt x="162" y="2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8" name="Freeform 267">
              <a:extLst>
                <a:ext uri="{FF2B5EF4-FFF2-40B4-BE49-F238E27FC236}">
                  <a16:creationId xmlns:a16="http://schemas.microsoft.com/office/drawing/2014/main" id="{0B4C4CBC-A8DB-4F9B-AD03-4564135E9EE8}"/>
                </a:ext>
              </a:extLst>
            </p:cNvPr>
            <p:cNvSpPr>
              <a:spLocks/>
            </p:cNvSpPr>
            <p:nvPr/>
          </p:nvSpPr>
          <p:spPr bwMode="auto">
            <a:xfrm>
              <a:off x="3450" y="3523"/>
              <a:ext cx="8" cy="3"/>
            </a:xfrm>
            <a:custGeom>
              <a:avLst/>
              <a:gdLst>
                <a:gd name="T0" fmla="*/ 0 w 51"/>
                <a:gd name="T1" fmla="*/ 0 h 35"/>
                <a:gd name="T2" fmla="*/ 0 w 51"/>
                <a:gd name="T3" fmla="*/ 0 h 35"/>
                <a:gd name="T4" fmla="*/ 0 w 51"/>
                <a:gd name="T5" fmla="*/ 0 h 35"/>
                <a:gd name="T6" fmla="*/ 0 w 51"/>
                <a:gd name="T7" fmla="*/ 0 h 35"/>
                <a:gd name="T8" fmla="*/ 0 w 51"/>
                <a:gd name="T9" fmla="*/ 0 h 35"/>
                <a:gd name="T10" fmla="*/ 0 w 51"/>
                <a:gd name="T11" fmla="*/ 0 h 35"/>
                <a:gd name="T12" fmla="*/ 0 w 51"/>
                <a:gd name="T13" fmla="*/ 0 h 35"/>
                <a:gd name="T14" fmla="*/ 0 w 51"/>
                <a:gd name="T15" fmla="*/ 0 h 35"/>
                <a:gd name="T16" fmla="*/ 0 w 51"/>
                <a:gd name="T17" fmla="*/ 0 h 35"/>
                <a:gd name="T18" fmla="*/ 0 w 51"/>
                <a:gd name="T19" fmla="*/ 0 h 35"/>
                <a:gd name="T20" fmla="*/ 0 w 51"/>
                <a:gd name="T21" fmla="*/ 0 h 35"/>
                <a:gd name="T22" fmla="*/ 0 w 51"/>
                <a:gd name="T23" fmla="*/ 0 h 35"/>
                <a:gd name="T24" fmla="*/ 0 w 51"/>
                <a:gd name="T25" fmla="*/ 0 h 35"/>
                <a:gd name="T26" fmla="*/ 0 w 51"/>
                <a:gd name="T27" fmla="*/ 0 h 35"/>
                <a:gd name="T28" fmla="*/ 0 w 51"/>
                <a:gd name="T29" fmla="*/ 0 h 35"/>
                <a:gd name="T30" fmla="*/ 0 w 51"/>
                <a:gd name="T31" fmla="*/ 0 h 35"/>
                <a:gd name="T32" fmla="*/ 0 w 51"/>
                <a:gd name="T33" fmla="*/ 0 h 35"/>
                <a:gd name="T34" fmla="*/ 0 w 51"/>
                <a:gd name="T35" fmla="*/ 0 h 35"/>
                <a:gd name="T36" fmla="*/ 0 w 51"/>
                <a:gd name="T37" fmla="*/ 0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1" h="35">
                  <a:moveTo>
                    <a:pt x="51" y="24"/>
                  </a:moveTo>
                  <a:lnTo>
                    <a:pt x="51" y="35"/>
                  </a:lnTo>
                  <a:lnTo>
                    <a:pt x="1" y="35"/>
                  </a:lnTo>
                  <a:lnTo>
                    <a:pt x="0" y="30"/>
                  </a:lnTo>
                  <a:lnTo>
                    <a:pt x="0" y="24"/>
                  </a:lnTo>
                  <a:lnTo>
                    <a:pt x="1" y="19"/>
                  </a:lnTo>
                  <a:lnTo>
                    <a:pt x="3" y="14"/>
                  </a:lnTo>
                  <a:lnTo>
                    <a:pt x="6" y="10"/>
                  </a:lnTo>
                  <a:lnTo>
                    <a:pt x="10" y="7"/>
                  </a:lnTo>
                  <a:lnTo>
                    <a:pt x="14" y="4"/>
                  </a:lnTo>
                  <a:lnTo>
                    <a:pt x="19" y="1"/>
                  </a:lnTo>
                  <a:lnTo>
                    <a:pt x="23" y="0"/>
                  </a:lnTo>
                  <a:lnTo>
                    <a:pt x="28" y="0"/>
                  </a:lnTo>
                  <a:lnTo>
                    <a:pt x="33" y="1"/>
                  </a:lnTo>
                  <a:lnTo>
                    <a:pt x="37" y="4"/>
                  </a:lnTo>
                  <a:lnTo>
                    <a:pt x="42" y="7"/>
                  </a:lnTo>
                  <a:lnTo>
                    <a:pt x="45" y="11"/>
                  </a:lnTo>
                  <a:lnTo>
                    <a:pt x="48" y="18"/>
                  </a:lnTo>
                  <a:lnTo>
                    <a:pt x="51"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9" name="Freeform 268">
              <a:extLst>
                <a:ext uri="{FF2B5EF4-FFF2-40B4-BE49-F238E27FC236}">
                  <a16:creationId xmlns:a16="http://schemas.microsoft.com/office/drawing/2014/main" id="{33EBB0B2-0EB5-46AE-A8B4-645F2388FFC5}"/>
                </a:ext>
              </a:extLst>
            </p:cNvPr>
            <p:cNvSpPr>
              <a:spLocks/>
            </p:cNvSpPr>
            <p:nvPr/>
          </p:nvSpPr>
          <p:spPr bwMode="auto">
            <a:xfrm>
              <a:off x="3678" y="3525"/>
              <a:ext cx="40" cy="11"/>
            </a:xfrm>
            <a:custGeom>
              <a:avLst/>
              <a:gdLst>
                <a:gd name="T0" fmla="*/ 0 w 280"/>
                <a:gd name="T1" fmla="*/ 0 h 120"/>
                <a:gd name="T2" fmla="*/ 0 w 280"/>
                <a:gd name="T3" fmla="*/ 0 h 120"/>
                <a:gd name="T4" fmla="*/ 0 w 280"/>
                <a:gd name="T5" fmla="*/ 0 h 120"/>
                <a:gd name="T6" fmla="*/ 0 w 280"/>
                <a:gd name="T7" fmla="*/ 0 h 120"/>
                <a:gd name="T8" fmla="*/ 0 w 280"/>
                <a:gd name="T9" fmla="*/ 0 h 120"/>
                <a:gd name="T10" fmla="*/ 0 w 280"/>
                <a:gd name="T11" fmla="*/ 0 h 120"/>
                <a:gd name="T12" fmla="*/ 0 w 280"/>
                <a:gd name="T13" fmla="*/ 0 h 120"/>
                <a:gd name="T14" fmla="*/ 0 w 280"/>
                <a:gd name="T15" fmla="*/ 0 h 120"/>
                <a:gd name="T16" fmla="*/ 0 w 280"/>
                <a:gd name="T17" fmla="*/ 0 h 120"/>
                <a:gd name="T18" fmla="*/ 0 w 280"/>
                <a:gd name="T19" fmla="*/ 0 h 120"/>
                <a:gd name="T20" fmla="*/ 0 w 280"/>
                <a:gd name="T21" fmla="*/ 0 h 120"/>
                <a:gd name="T22" fmla="*/ 0 w 280"/>
                <a:gd name="T23" fmla="*/ 0 h 120"/>
                <a:gd name="T24" fmla="*/ 0 w 280"/>
                <a:gd name="T25" fmla="*/ 0 h 120"/>
                <a:gd name="T26" fmla="*/ 0 w 280"/>
                <a:gd name="T27" fmla="*/ 0 h 120"/>
                <a:gd name="T28" fmla="*/ 0 w 280"/>
                <a:gd name="T29" fmla="*/ 0 h 120"/>
                <a:gd name="T30" fmla="*/ 0 w 280"/>
                <a:gd name="T31" fmla="*/ 0 h 120"/>
                <a:gd name="T32" fmla="*/ 0 w 280"/>
                <a:gd name="T33" fmla="*/ 0 h 120"/>
                <a:gd name="T34" fmla="*/ 0 w 280"/>
                <a:gd name="T35" fmla="*/ 0 h 120"/>
                <a:gd name="T36" fmla="*/ 0 w 280"/>
                <a:gd name="T37" fmla="*/ 0 h 120"/>
                <a:gd name="T38" fmla="*/ 0 w 280"/>
                <a:gd name="T39" fmla="*/ 0 h 120"/>
                <a:gd name="T40" fmla="*/ 0 w 280"/>
                <a:gd name="T41" fmla="*/ 0 h 120"/>
                <a:gd name="T42" fmla="*/ 0 w 280"/>
                <a:gd name="T43" fmla="*/ 0 h 120"/>
                <a:gd name="T44" fmla="*/ 0 w 280"/>
                <a:gd name="T45" fmla="*/ 0 h 120"/>
                <a:gd name="T46" fmla="*/ 0 w 280"/>
                <a:gd name="T47" fmla="*/ 0 h 120"/>
                <a:gd name="T48" fmla="*/ 0 w 280"/>
                <a:gd name="T49" fmla="*/ 0 h 120"/>
                <a:gd name="T50" fmla="*/ 0 w 280"/>
                <a:gd name="T51" fmla="*/ 0 h 120"/>
                <a:gd name="T52" fmla="*/ 0 w 280"/>
                <a:gd name="T53" fmla="*/ 0 h 120"/>
                <a:gd name="T54" fmla="*/ 0 w 280"/>
                <a:gd name="T55" fmla="*/ 0 h 120"/>
                <a:gd name="T56" fmla="*/ 0 w 280"/>
                <a:gd name="T57" fmla="*/ 0 h 120"/>
                <a:gd name="T58" fmla="*/ 0 w 280"/>
                <a:gd name="T59" fmla="*/ 0 h 120"/>
                <a:gd name="T60" fmla="*/ 0 w 280"/>
                <a:gd name="T61" fmla="*/ 0 h 120"/>
                <a:gd name="T62" fmla="*/ 0 w 280"/>
                <a:gd name="T63" fmla="*/ 0 h 120"/>
                <a:gd name="T64" fmla="*/ 0 w 280"/>
                <a:gd name="T65" fmla="*/ 0 h 120"/>
                <a:gd name="T66" fmla="*/ 0 w 280"/>
                <a:gd name="T67" fmla="*/ 0 h 120"/>
                <a:gd name="T68" fmla="*/ 0 w 280"/>
                <a:gd name="T69" fmla="*/ 0 h 120"/>
                <a:gd name="T70" fmla="*/ 0 w 280"/>
                <a:gd name="T71" fmla="*/ 0 h 120"/>
                <a:gd name="T72" fmla="*/ 0 w 280"/>
                <a:gd name="T73" fmla="*/ 0 h 120"/>
                <a:gd name="T74" fmla="*/ 0 w 280"/>
                <a:gd name="T75" fmla="*/ 0 h 120"/>
                <a:gd name="T76" fmla="*/ 0 w 280"/>
                <a:gd name="T77" fmla="*/ 0 h 1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0" h="120">
                  <a:moveTo>
                    <a:pt x="280" y="102"/>
                  </a:moveTo>
                  <a:lnTo>
                    <a:pt x="263" y="108"/>
                  </a:lnTo>
                  <a:lnTo>
                    <a:pt x="247" y="112"/>
                  </a:lnTo>
                  <a:lnTo>
                    <a:pt x="230" y="115"/>
                  </a:lnTo>
                  <a:lnTo>
                    <a:pt x="212" y="118"/>
                  </a:lnTo>
                  <a:lnTo>
                    <a:pt x="193" y="119"/>
                  </a:lnTo>
                  <a:lnTo>
                    <a:pt x="175" y="120"/>
                  </a:lnTo>
                  <a:lnTo>
                    <a:pt x="155" y="120"/>
                  </a:lnTo>
                  <a:lnTo>
                    <a:pt x="136" y="120"/>
                  </a:lnTo>
                  <a:lnTo>
                    <a:pt x="99" y="118"/>
                  </a:lnTo>
                  <a:lnTo>
                    <a:pt x="62" y="115"/>
                  </a:lnTo>
                  <a:lnTo>
                    <a:pt x="29" y="113"/>
                  </a:lnTo>
                  <a:lnTo>
                    <a:pt x="0" y="112"/>
                  </a:lnTo>
                  <a:lnTo>
                    <a:pt x="9" y="110"/>
                  </a:lnTo>
                  <a:lnTo>
                    <a:pt x="18" y="107"/>
                  </a:lnTo>
                  <a:lnTo>
                    <a:pt x="27" y="102"/>
                  </a:lnTo>
                  <a:lnTo>
                    <a:pt x="36" y="97"/>
                  </a:lnTo>
                  <a:lnTo>
                    <a:pt x="55" y="84"/>
                  </a:lnTo>
                  <a:lnTo>
                    <a:pt x="74" y="70"/>
                  </a:lnTo>
                  <a:lnTo>
                    <a:pt x="95" y="56"/>
                  </a:lnTo>
                  <a:lnTo>
                    <a:pt x="115" y="41"/>
                  </a:lnTo>
                  <a:lnTo>
                    <a:pt x="135" y="27"/>
                  </a:lnTo>
                  <a:lnTo>
                    <a:pt x="155" y="15"/>
                  </a:lnTo>
                  <a:lnTo>
                    <a:pt x="165" y="11"/>
                  </a:lnTo>
                  <a:lnTo>
                    <a:pt x="174" y="6"/>
                  </a:lnTo>
                  <a:lnTo>
                    <a:pt x="184" y="3"/>
                  </a:lnTo>
                  <a:lnTo>
                    <a:pt x="193" y="1"/>
                  </a:lnTo>
                  <a:lnTo>
                    <a:pt x="202" y="0"/>
                  </a:lnTo>
                  <a:lnTo>
                    <a:pt x="210" y="1"/>
                  </a:lnTo>
                  <a:lnTo>
                    <a:pt x="219" y="2"/>
                  </a:lnTo>
                  <a:lnTo>
                    <a:pt x="227" y="6"/>
                  </a:lnTo>
                  <a:lnTo>
                    <a:pt x="235" y="11"/>
                  </a:lnTo>
                  <a:lnTo>
                    <a:pt x="242" y="18"/>
                  </a:lnTo>
                  <a:lnTo>
                    <a:pt x="250" y="27"/>
                  </a:lnTo>
                  <a:lnTo>
                    <a:pt x="256" y="37"/>
                  </a:lnTo>
                  <a:lnTo>
                    <a:pt x="263" y="49"/>
                  </a:lnTo>
                  <a:lnTo>
                    <a:pt x="270" y="65"/>
                  </a:lnTo>
                  <a:lnTo>
                    <a:pt x="275" y="82"/>
                  </a:lnTo>
                  <a:lnTo>
                    <a:pt x="280" y="102"/>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0" name="Freeform 269">
              <a:extLst>
                <a:ext uri="{FF2B5EF4-FFF2-40B4-BE49-F238E27FC236}">
                  <a16:creationId xmlns:a16="http://schemas.microsoft.com/office/drawing/2014/main" id="{DC803B31-3A6D-4B0E-B4DA-0C7B14B2CEE6}"/>
                </a:ext>
              </a:extLst>
            </p:cNvPr>
            <p:cNvSpPr>
              <a:spLocks/>
            </p:cNvSpPr>
            <p:nvPr/>
          </p:nvSpPr>
          <p:spPr bwMode="auto">
            <a:xfrm>
              <a:off x="3403" y="3526"/>
              <a:ext cx="17" cy="13"/>
            </a:xfrm>
            <a:custGeom>
              <a:avLst/>
              <a:gdLst>
                <a:gd name="T0" fmla="*/ 0 w 116"/>
                <a:gd name="T1" fmla="*/ 0 h 139"/>
                <a:gd name="T2" fmla="*/ 0 w 116"/>
                <a:gd name="T3" fmla="*/ 0 h 139"/>
                <a:gd name="T4" fmla="*/ 0 w 116"/>
                <a:gd name="T5" fmla="*/ 0 h 139"/>
                <a:gd name="T6" fmla="*/ 0 w 116"/>
                <a:gd name="T7" fmla="*/ 0 h 139"/>
                <a:gd name="T8" fmla="*/ 0 w 116"/>
                <a:gd name="T9" fmla="*/ 0 h 139"/>
                <a:gd name="T10" fmla="*/ 0 w 116"/>
                <a:gd name="T11" fmla="*/ 0 h 139"/>
                <a:gd name="T12" fmla="*/ 0 w 116"/>
                <a:gd name="T13" fmla="*/ 0 h 139"/>
                <a:gd name="T14" fmla="*/ 0 w 116"/>
                <a:gd name="T15" fmla="*/ 0 h 139"/>
                <a:gd name="T16" fmla="*/ 0 w 116"/>
                <a:gd name="T17" fmla="*/ 0 h 139"/>
                <a:gd name="T18" fmla="*/ 0 w 116"/>
                <a:gd name="T19" fmla="*/ 0 h 139"/>
                <a:gd name="T20" fmla="*/ 0 w 116"/>
                <a:gd name="T21" fmla="*/ 0 h 139"/>
                <a:gd name="T22" fmla="*/ 0 w 116"/>
                <a:gd name="T23" fmla="*/ 0 h 139"/>
                <a:gd name="T24" fmla="*/ 0 w 116"/>
                <a:gd name="T25" fmla="*/ 0 h 139"/>
                <a:gd name="T26" fmla="*/ 0 w 116"/>
                <a:gd name="T27" fmla="*/ 0 h 139"/>
                <a:gd name="T28" fmla="*/ 0 w 116"/>
                <a:gd name="T29" fmla="*/ 0 h 139"/>
                <a:gd name="T30" fmla="*/ 0 w 116"/>
                <a:gd name="T31" fmla="*/ 0 h 139"/>
                <a:gd name="T32" fmla="*/ 0 w 116"/>
                <a:gd name="T33" fmla="*/ 0 h 139"/>
                <a:gd name="T34" fmla="*/ 0 w 116"/>
                <a:gd name="T35" fmla="*/ 0 h 139"/>
                <a:gd name="T36" fmla="*/ 0 w 116"/>
                <a:gd name="T37" fmla="*/ 0 h 139"/>
                <a:gd name="T38" fmla="*/ 0 w 116"/>
                <a:gd name="T39" fmla="*/ 0 h 139"/>
                <a:gd name="T40" fmla="*/ 0 w 116"/>
                <a:gd name="T41" fmla="*/ 0 h 139"/>
                <a:gd name="T42" fmla="*/ 0 w 116"/>
                <a:gd name="T43" fmla="*/ 0 h 139"/>
                <a:gd name="T44" fmla="*/ 0 w 116"/>
                <a:gd name="T45" fmla="*/ 0 h 139"/>
                <a:gd name="T46" fmla="*/ 0 w 116"/>
                <a:gd name="T47" fmla="*/ 0 h 139"/>
                <a:gd name="T48" fmla="*/ 0 w 116"/>
                <a:gd name="T49" fmla="*/ 0 h 139"/>
                <a:gd name="T50" fmla="*/ 0 w 116"/>
                <a:gd name="T51" fmla="*/ 0 h 139"/>
                <a:gd name="T52" fmla="*/ 0 w 116"/>
                <a:gd name="T53" fmla="*/ 0 h 139"/>
                <a:gd name="T54" fmla="*/ 0 w 116"/>
                <a:gd name="T55" fmla="*/ 0 h 139"/>
                <a:gd name="T56" fmla="*/ 0 w 116"/>
                <a:gd name="T57" fmla="*/ 0 h 139"/>
                <a:gd name="T58" fmla="*/ 0 w 116"/>
                <a:gd name="T59" fmla="*/ 0 h 139"/>
                <a:gd name="T60" fmla="*/ 0 w 116"/>
                <a:gd name="T61" fmla="*/ 0 h 139"/>
                <a:gd name="T62" fmla="*/ 0 w 116"/>
                <a:gd name="T63" fmla="*/ 0 h 139"/>
                <a:gd name="T64" fmla="*/ 0 w 116"/>
                <a:gd name="T65" fmla="*/ 0 h 139"/>
                <a:gd name="T66" fmla="*/ 0 w 116"/>
                <a:gd name="T67" fmla="*/ 0 h 139"/>
                <a:gd name="T68" fmla="*/ 0 w 116"/>
                <a:gd name="T69" fmla="*/ 0 h 139"/>
                <a:gd name="T70" fmla="*/ 0 w 116"/>
                <a:gd name="T71" fmla="*/ 0 h 139"/>
                <a:gd name="T72" fmla="*/ 0 w 116"/>
                <a:gd name="T73" fmla="*/ 0 h 139"/>
                <a:gd name="T74" fmla="*/ 0 w 116"/>
                <a:gd name="T75" fmla="*/ 0 h 139"/>
                <a:gd name="T76" fmla="*/ 0 w 116"/>
                <a:gd name="T77" fmla="*/ 0 h 139"/>
                <a:gd name="T78" fmla="*/ 0 w 116"/>
                <a:gd name="T79" fmla="*/ 0 h 139"/>
                <a:gd name="T80" fmla="*/ 0 w 116"/>
                <a:gd name="T81" fmla="*/ 0 h 1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6" h="139">
                  <a:moveTo>
                    <a:pt x="112" y="118"/>
                  </a:moveTo>
                  <a:lnTo>
                    <a:pt x="108" y="123"/>
                  </a:lnTo>
                  <a:lnTo>
                    <a:pt x="104" y="128"/>
                  </a:lnTo>
                  <a:lnTo>
                    <a:pt x="98" y="131"/>
                  </a:lnTo>
                  <a:lnTo>
                    <a:pt x="92" y="134"/>
                  </a:lnTo>
                  <a:lnTo>
                    <a:pt x="85" y="135"/>
                  </a:lnTo>
                  <a:lnTo>
                    <a:pt x="79" y="136"/>
                  </a:lnTo>
                  <a:lnTo>
                    <a:pt x="72" y="137"/>
                  </a:lnTo>
                  <a:lnTo>
                    <a:pt x="64" y="137"/>
                  </a:lnTo>
                  <a:lnTo>
                    <a:pt x="49" y="136"/>
                  </a:lnTo>
                  <a:lnTo>
                    <a:pt x="33" y="136"/>
                  </a:lnTo>
                  <a:lnTo>
                    <a:pt x="18" y="137"/>
                  </a:lnTo>
                  <a:lnTo>
                    <a:pt x="2" y="139"/>
                  </a:lnTo>
                  <a:lnTo>
                    <a:pt x="1" y="132"/>
                  </a:lnTo>
                  <a:lnTo>
                    <a:pt x="0" y="122"/>
                  </a:lnTo>
                  <a:lnTo>
                    <a:pt x="1" y="113"/>
                  </a:lnTo>
                  <a:lnTo>
                    <a:pt x="2" y="104"/>
                  </a:lnTo>
                  <a:lnTo>
                    <a:pt x="4" y="95"/>
                  </a:lnTo>
                  <a:lnTo>
                    <a:pt x="7" y="85"/>
                  </a:lnTo>
                  <a:lnTo>
                    <a:pt x="11" y="76"/>
                  </a:lnTo>
                  <a:lnTo>
                    <a:pt x="16" y="66"/>
                  </a:lnTo>
                  <a:lnTo>
                    <a:pt x="21" y="56"/>
                  </a:lnTo>
                  <a:lnTo>
                    <a:pt x="28" y="48"/>
                  </a:lnTo>
                  <a:lnTo>
                    <a:pt x="35" y="38"/>
                  </a:lnTo>
                  <a:lnTo>
                    <a:pt x="43" y="29"/>
                  </a:lnTo>
                  <a:lnTo>
                    <a:pt x="51" y="22"/>
                  </a:lnTo>
                  <a:lnTo>
                    <a:pt x="61" y="14"/>
                  </a:lnTo>
                  <a:lnTo>
                    <a:pt x="71" y="6"/>
                  </a:lnTo>
                  <a:lnTo>
                    <a:pt x="82" y="0"/>
                  </a:lnTo>
                  <a:lnTo>
                    <a:pt x="88" y="4"/>
                  </a:lnTo>
                  <a:lnTo>
                    <a:pt x="93" y="10"/>
                  </a:lnTo>
                  <a:lnTo>
                    <a:pt x="97" y="15"/>
                  </a:lnTo>
                  <a:lnTo>
                    <a:pt x="101" y="22"/>
                  </a:lnTo>
                  <a:lnTo>
                    <a:pt x="105" y="28"/>
                  </a:lnTo>
                  <a:lnTo>
                    <a:pt x="108" y="36"/>
                  </a:lnTo>
                  <a:lnTo>
                    <a:pt x="110" y="43"/>
                  </a:lnTo>
                  <a:lnTo>
                    <a:pt x="112" y="51"/>
                  </a:lnTo>
                  <a:lnTo>
                    <a:pt x="115" y="68"/>
                  </a:lnTo>
                  <a:lnTo>
                    <a:pt x="116" y="84"/>
                  </a:lnTo>
                  <a:lnTo>
                    <a:pt x="115" y="102"/>
                  </a:lnTo>
                  <a:lnTo>
                    <a:pt x="112" y="11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1" name="Freeform 270">
              <a:extLst>
                <a:ext uri="{FF2B5EF4-FFF2-40B4-BE49-F238E27FC236}">
                  <a16:creationId xmlns:a16="http://schemas.microsoft.com/office/drawing/2014/main" id="{FDABB537-3680-4DC6-9DAE-185F33F01896}"/>
                </a:ext>
              </a:extLst>
            </p:cNvPr>
            <p:cNvSpPr>
              <a:spLocks/>
            </p:cNvSpPr>
            <p:nvPr/>
          </p:nvSpPr>
          <p:spPr bwMode="auto">
            <a:xfrm>
              <a:off x="4712" y="3532"/>
              <a:ext cx="549" cy="274"/>
            </a:xfrm>
            <a:custGeom>
              <a:avLst/>
              <a:gdLst>
                <a:gd name="T0" fmla="*/ 0 w 3846"/>
                <a:gd name="T1" fmla="*/ 0 h 3013"/>
                <a:gd name="T2" fmla="*/ 0 w 3846"/>
                <a:gd name="T3" fmla="*/ 0 h 3013"/>
                <a:gd name="T4" fmla="*/ 0 w 3846"/>
                <a:gd name="T5" fmla="*/ 0 h 3013"/>
                <a:gd name="T6" fmla="*/ 0 w 3846"/>
                <a:gd name="T7" fmla="*/ 0 h 3013"/>
                <a:gd name="T8" fmla="*/ 0 w 3846"/>
                <a:gd name="T9" fmla="*/ 0 h 3013"/>
                <a:gd name="T10" fmla="*/ 0 w 3846"/>
                <a:gd name="T11" fmla="*/ 0 h 3013"/>
                <a:gd name="T12" fmla="*/ 0 w 3846"/>
                <a:gd name="T13" fmla="*/ 0 h 3013"/>
                <a:gd name="T14" fmla="*/ 0 w 3846"/>
                <a:gd name="T15" fmla="*/ 0 h 3013"/>
                <a:gd name="T16" fmla="*/ 0 w 3846"/>
                <a:gd name="T17" fmla="*/ 0 h 3013"/>
                <a:gd name="T18" fmla="*/ 0 w 3846"/>
                <a:gd name="T19" fmla="*/ 0 h 3013"/>
                <a:gd name="T20" fmla="*/ 0 w 3846"/>
                <a:gd name="T21" fmla="*/ 0 h 3013"/>
                <a:gd name="T22" fmla="*/ 0 w 3846"/>
                <a:gd name="T23" fmla="*/ 0 h 3013"/>
                <a:gd name="T24" fmla="*/ 0 w 3846"/>
                <a:gd name="T25" fmla="*/ 0 h 3013"/>
                <a:gd name="T26" fmla="*/ 0 w 3846"/>
                <a:gd name="T27" fmla="*/ 0 h 3013"/>
                <a:gd name="T28" fmla="*/ 0 w 3846"/>
                <a:gd name="T29" fmla="*/ 0 h 3013"/>
                <a:gd name="T30" fmla="*/ 0 w 3846"/>
                <a:gd name="T31" fmla="*/ 0 h 3013"/>
                <a:gd name="T32" fmla="*/ 0 w 3846"/>
                <a:gd name="T33" fmla="*/ 0 h 3013"/>
                <a:gd name="T34" fmla="*/ 0 w 3846"/>
                <a:gd name="T35" fmla="*/ 0 h 3013"/>
                <a:gd name="T36" fmla="*/ 0 w 3846"/>
                <a:gd name="T37" fmla="*/ 0 h 3013"/>
                <a:gd name="T38" fmla="*/ 0 w 3846"/>
                <a:gd name="T39" fmla="*/ 0 h 3013"/>
                <a:gd name="T40" fmla="*/ 0 w 3846"/>
                <a:gd name="T41" fmla="*/ 0 h 3013"/>
                <a:gd name="T42" fmla="*/ 0 w 3846"/>
                <a:gd name="T43" fmla="*/ 0 h 3013"/>
                <a:gd name="T44" fmla="*/ 0 w 3846"/>
                <a:gd name="T45" fmla="*/ 0 h 3013"/>
                <a:gd name="T46" fmla="*/ 0 w 3846"/>
                <a:gd name="T47" fmla="*/ 0 h 3013"/>
                <a:gd name="T48" fmla="*/ 0 w 3846"/>
                <a:gd name="T49" fmla="*/ 0 h 3013"/>
                <a:gd name="T50" fmla="*/ 0 w 3846"/>
                <a:gd name="T51" fmla="*/ 0 h 3013"/>
                <a:gd name="T52" fmla="*/ 0 w 3846"/>
                <a:gd name="T53" fmla="*/ 0 h 3013"/>
                <a:gd name="T54" fmla="*/ 0 w 3846"/>
                <a:gd name="T55" fmla="*/ 0 h 3013"/>
                <a:gd name="T56" fmla="*/ 0 w 3846"/>
                <a:gd name="T57" fmla="*/ 0 h 3013"/>
                <a:gd name="T58" fmla="*/ 0 w 3846"/>
                <a:gd name="T59" fmla="*/ 0 h 3013"/>
                <a:gd name="T60" fmla="*/ 0 w 3846"/>
                <a:gd name="T61" fmla="*/ 0 h 3013"/>
                <a:gd name="T62" fmla="*/ 0 w 3846"/>
                <a:gd name="T63" fmla="*/ 0 h 3013"/>
                <a:gd name="T64" fmla="*/ 0 w 3846"/>
                <a:gd name="T65" fmla="*/ 0 h 3013"/>
                <a:gd name="T66" fmla="*/ 0 w 3846"/>
                <a:gd name="T67" fmla="*/ 0 h 3013"/>
                <a:gd name="T68" fmla="*/ 0 w 3846"/>
                <a:gd name="T69" fmla="*/ 0 h 3013"/>
                <a:gd name="T70" fmla="*/ 0 w 3846"/>
                <a:gd name="T71" fmla="*/ 0 h 3013"/>
                <a:gd name="T72" fmla="*/ 0 w 3846"/>
                <a:gd name="T73" fmla="*/ 0 h 3013"/>
                <a:gd name="T74" fmla="*/ 0 w 3846"/>
                <a:gd name="T75" fmla="*/ 0 h 3013"/>
                <a:gd name="T76" fmla="*/ 0 w 3846"/>
                <a:gd name="T77" fmla="*/ 0 h 3013"/>
                <a:gd name="T78" fmla="*/ 0 w 3846"/>
                <a:gd name="T79" fmla="*/ 0 h 3013"/>
                <a:gd name="T80" fmla="*/ 0 w 3846"/>
                <a:gd name="T81" fmla="*/ 0 h 30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846" h="3013">
                  <a:moveTo>
                    <a:pt x="3846" y="31"/>
                  </a:moveTo>
                  <a:lnTo>
                    <a:pt x="3840" y="209"/>
                  </a:lnTo>
                  <a:lnTo>
                    <a:pt x="3832" y="388"/>
                  </a:lnTo>
                  <a:lnTo>
                    <a:pt x="3821" y="568"/>
                  </a:lnTo>
                  <a:lnTo>
                    <a:pt x="3809" y="751"/>
                  </a:lnTo>
                  <a:lnTo>
                    <a:pt x="3795" y="934"/>
                  </a:lnTo>
                  <a:lnTo>
                    <a:pt x="3780" y="1116"/>
                  </a:lnTo>
                  <a:lnTo>
                    <a:pt x="3762" y="1301"/>
                  </a:lnTo>
                  <a:lnTo>
                    <a:pt x="3741" y="1485"/>
                  </a:lnTo>
                  <a:lnTo>
                    <a:pt x="3720" y="1670"/>
                  </a:lnTo>
                  <a:lnTo>
                    <a:pt x="3697" y="1854"/>
                  </a:lnTo>
                  <a:lnTo>
                    <a:pt x="3672" y="2039"/>
                  </a:lnTo>
                  <a:lnTo>
                    <a:pt x="3645" y="2224"/>
                  </a:lnTo>
                  <a:lnTo>
                    <a:pt x="3616" y="2408"/>
                  </a:lnTo>
                  <a:lnTo>
                    <a:pt x="3585" y="2591"/>
                  </a:lnTo>
                  <a:lnTo>
                    <a:pt x="3552" y="2773"/>
                  </a:lnTo>
                  <a:lnTo>
                    <a:pt x="3518" y="2955"/>
                  </a:lnTo>
                  <a:lnTo>
                    <a:pt x="3417" y="2966"/>
                  </a:lnTo>
                  <a:lnTo>
                    <a:pt x="3314" y="2976"/>
                  </a:lnTo>
                  <a:lnTo>
                    <a:pt x="3210" y="2985"/>
                  </a:lnTo>
                  <a:lnTo>
                    <a:pt x="3106" y="2991"/>
                  </a:lnTo>
                  <a:lnTo>
                    <a:pt x="3001" y="2998"/>
                  </a:lnTo>
                  <a:lnTo>
                    <a:pt x="2895" y="3003"/>
                  </a:lnTo>
                  <a:lnTo>
                    <a:pt x="2788" y="3006"/>
                  </a:lnTo>
                  <a:lnTo>
                    <a:pt x="2680" y="3010"/>
                  </a:lnTo>
                  <a:lnTo>
                    <a:pt x="2573" y="3012"/>
                  </a:lnTo>
                  <a:lnTo>
                    <a:pt x="2464" y="3013"/>
                  </a:lnTo>
                  <a:lnTo>
                    <a:pt x="2356" y="3013"/>
                  </a:lnTo>
                  <a:lnTo>
                    <a:pt x="2247" y="3013"/>
                  </a:lnTo>
                  <a:lnTo>
                    <a:pt x="2028" y="3011"/>
                  </a:lnTo>
                  <a:lnTo>
                    <a:pt x="1807" y="3006"/>
                  </a:lnTo>
                  <a:lnTo>
                    <a:pt x="1368" y="2997"/>
                  </a:lnTo>
                  <a:lnTo>
                    <a:pt x="932" y="2986"/>
                  </a:lnTo>
                  <a:lnTo>
                    <a:pt x="717" y="2983"/>
                  </a:lnTo>
                  <a:lnTo>
                    <a:pt x="505" y="2982"/>
                  </a:lnTo>
                  <a:lnTo>
                    <a:pt x="399" y="2982"/>
                  </a:lnTo>
                  <a:lnTo>
                    <a:pt x="296" y="2983"/>
                  </a:lnTo>
                  <a:lnTo>
                    <a:pt x="192" y="2985"/>
                  </a:lnTo>
                  <a:lnTo>
                    <a:pt x="90" y="2987"/>
                  </a:lnTo>
                  <a:lnTo>
                    <a:pt x="82" y="2902"/>
                  </a:lnTo>
                  <a:lnTo>
                    <a:pt x="75" y="2814"/>
                  </a:lnTo>
                  <a:lnTo>
                    <a:pt x="68" y="2727"/>
                  </a:lnTo>
                  <a:lnTo>
                    <a:pt x="62" y="2639"/>
                  </a:lnTo>
                  <a:lnTo>
                    <a:pt x="57" y="2549"/>
                  </a:lnTo>
                  <a:lnTo>
                    <a:pt x="51" y="2460"/>
                  </a:lnTo>
                  <a:lnTo>
                    <a:pt x="46" y="2370"/>
                  </a:lnTo>
                  <a:lnTo>
                    <a:pt x="42" y="2279"/>
                  </a:lnTo>
                  <a:lnTo>
                    <a:pt x="35" y="2096"/>
                  </a:lnTo>
                  <a:lnTo>
                    <a:pt x="30" y="1913"/>
                  </a:lnTo>
                  <a:lnTo>
                    <a:pt x="26" y="1727"/>
                  </a:lnTo>
                  <a:lnTo>
                    <a:pt x="22" y="1541"/>
                  </a:lnTo>
                  <a:lnTo>
                    <a:pt x="18" y="1170"/>
                  </a:lnTo>
                  <a:lnTo>
                    <a:pt x="14" y="804"/>
                  </a:lnTo>
                  <a:lnTo>
                    <a:pt x="12" y="622"/>
                  </a:lnTo>
                  <a:lnTo>
                    <a:pt x="9" y="444"/>
                  </a:lnTo>
                  <a:lnTo>
                    <a:pt x="5" y="269"/>
                  </a:lnTo>
                  <a:lnTo>
                    <a:pt x="0" y="96"/>
                  </a:lnTo>
                  <a:lnTo>
                    <a:pt x="204" y="91"/>
                  </a:lnTo>
                  <a:lnTo>
                    <a:pt x="410" y="86"/>
                  </a:lnTo>
                  <a:lnTo>
                    <a:pt x="615" y="83"/>
                  </a:lnTo>
                  <a:lnTo>
                    <a:pt x="821" y="80"/>
                  </a:lnTo>
                  <a:lnTo>
                    <a:pt x="1232" y="74"/>
                  </a:lnTo>
                  <a:lnTo>
                    <a:pt x="1644" y="68"/>
                  </a:lnTo>
                  <a:lnTo>
                    <a:pt x="1848" y="64"/>
                  </a:lnTo>
                  <a:lnTo>
                    <a:pt x="2052" y="59"/>
                  </a:lnTo>
                  <a:lnTo>
                    <a:pt x="2255" y="54"/>
                  </a:lnTo>
                  <a:lnTo>
                    <a:pt x="2457" y="46"/>
                  </a:lnTo>
                  <a:lnTo>
                    <a:pt x="2657" y="38"/>
                  </a:lnTo>
                  <a:lnTo>
                    <a:pt x="2856" y="27"/>
                  </a:lnTo>
                  <a:lnTo>
                    <a:pt x="2955" y="21"/>
                  </a:lnTo>
                  <a:lnTo>
                    <a:pt x="3054" y="15"/>
                  </a:lnTo>
                  <a:lnTo>
                    <a:pt x="3151" y="7"/>
                  </a:lnTo>
                  <a:lnTo>
                    <a:pt x="3249" y="0"/>
                  </a:lnTo>
                  <a:lnTo>
                    <a:pt x="3325" y="4"/>
                  </a:lnTo>
                  <a:lnTo>
                    <a:pt x="3404" y="11"/>
                  </a:lnTo>
                  <a:lnTo>
                    <a:pt x="3483" y="17"/>
                  </a:lnTo>
                  <a:lnTo>
                    <a:pt x="3562" y="24"/>
                  </a:lnTo>
                  <a:lnTo>
                    <a:pt x="3640" y="29"/>
                  </a:lnTo>
                  <a:lnTo>
                    <a:pt x="3714" y="32"/>
                  </a:lnTo>
                  <a:lnTo>
                    <a:pt x="3750" y="33"/>
                  </a:lnTo>
                  <a:lnTo>
                    <a:pt x="3784" y="34"/>
                  </a:lnTo>
                  <a:lnTo>
                    <a:pt x="3816" y="33"/>
                  </a:lnTo>
                  <a:lnTo>
                    <a:pt x="3846" y="31"/>
                  </a:lnTo>
                  <a:close/>
                </a:path>
              </a:pathLst>
            </a:custGeom>
            <a:solidFill>
              <a:srgbClr val="F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2" name="Freeform 271">
              <a:extLst>
                <a:ext uri="{FF2B5EF4-FFF2-40B4-BE49-F238E27FC236}">
                  <a16:creationId xmlns:a16="http://schemas.microsoft.com/office/drawing/2014/main" id="{9D24C085-D8D2-48B5-8673-F3FD09460B8C}"/>
                </a:ext>
              </a:extLst>
            </p:cNvPr>
            <p:cNvSpPr>
              <a:spLocks/>
            </p:cNvSpPr>
            <p:nvPr/>
          </p:nvSpPr>
          <p:spPr bwMode="auto">
            <a:xfrm>
              <a:off x="4851" y="3543"/>
              <a:ext cx="238" cy="135"/>
            </a:xfrm>
            <a:custGeom>
              <a:avLst/>
              <a:gdLst>
                <a:gd name="T0" fmla="*/ 0 w 1671"/>
                <a:gd name="T1" fmla="*/ 0 h 1489"/>
                <a:gd name="T2" fmla="*/ 0 w 1671"/>
                <a:gd name="T3" fmla="*/ 0 h 1489"/>
                <a:gd name="T4" fmla="*/ 0 w 1671"/>
                <a:gd name="T5" fmla="*/ 0 h 1489"/>
                <a:gd name="T6" fmla="*/ 0 w 1671"/>
                <a:gd name="T7" fmla="*/ 0 h 1489"/>
                <a:gd name="T8" fmla="*/ 0 w 1671"/>
                <a:gd name="T9" fmla="*/ 0 h 1489"/>
                <a:gd name="T10" fmla="*/ 0 w 1671"/>
                <a:gd name="T11" fmla="*/ 0 h 1489"/>
                <a:gd name="T12" fmla="*/ 0 w 1671"/>
                <a:gd name="T13" fmla="*/ 0 h 1489"/>
                <a:gd name="T14" fmla="*/ 0 w 1671"/>
                <a:gd name="T15" fmla="*/ 0 h 1489"/>
                <a:gd name="T16" fmla="*/ 0 w 1671"/>
                <a:gd name="T17" fmla="*/ 0 h 1489"/>
                <a:gd name="T18" fmla="*/ 0 w 1671"/>
                <a:gd name="T19" fmla="*/ 0 h 1489"/>
                <a:gd name="T20" fmla="*/ 0 w 1671"/>
                <a:gd name="T21" fmla="*/ 0 h 1489"/>
                <a:gd name="T22" fmla="*/ 0 w 1671"/>
                <a:gd name="T23" fmla="*/ 0 h 1489"/>
                <a:gd name="T24" fmla="*/ 0 w 1671"/>
                <a:gd name="T25" fmla="*/ 0 h 1489"/>
                <a:gd name="T26" fmla="*/ 0 w 1671"/>
                <a:gd name="T27" fmla="*/ 0 h 1489"/>
                <a:gd name="T28" fmla="*/ 0 w 1671"/>
                <a:gd name="T29" fmla="*/ 0 h 1489"/>
                <a:gd name="T30" fmla="*/ 0 w 1671"/>
                <a:gd name="T31" fmla="*/ 0 h 1489"/>
                <a:gd name="T32" fmla="*/ 0 w 1671"/>
                <a:gd name="T33" fmla="*/ 0 h 1489"/>
                <a:gd name="T34" fmla="*/ 0 w 1671"/>
                <a:gd name="T35" fmla="*/ 0 h 1489"/>
                <a:gd name="T36" fmla="*/ 0 w 1671"/>
                <a:gd name="T37" fmla="*/ 0 h 1489"/>
                <a:gd name="T38" fmla="*/ 0 w 1671"/>
                <a:gd name="T39" fmla="*/ 0 h 1489"/>
                <a:gd name="T40" fmla="*/ 0 w 1671"/>
                <a:gd name="T41" fmla="*/ 0 h 1489"/>
                <a:gd name="T42" fmla="*/ 0 w 1671"/>
                <a:gd name="T43" fmla="*/ 0 h 1489"/>
                <a:gd name="T44" fmla="*/ 0 w 1671"/>
                <a:gd name="T45" fmla="*/ 0 h 1489"/>
                <a:gd name="T46" fmla="*/ 0 w 1671"/>
                <a:gd name="T47" fmla="*/ 0 h 1489"/>
                <a:gd name="T48" fmla="*/ 0 w 1671"/>
                <a:gd name="T49" fmla="*/ 0 h 1489"/>
                <a:gd name="T50" fmla="*/ 0 w 1671"/>
                <a:gd name="T51" fmla="*/ 0 h 1489"/>
                <a:gd name="T52" fmla="*/ 0 w 1671"/>
                <a:gd name="T53" fmla="*/ 0 h 1489"/>
                <a:gd name="T54" fmla="*/ 0 w 1671"/>
                <a:gd name="T55" fmla="*/ 0 h 1489"/>
                <a:gd name="T56" fmla="*/ 0 w 1671"/>
                <a:gd name="T57" fmla="*/ 0 h 1489"/>
                <a:gd name="T58" fmla="*/ 0 w 1671"/>
                <a:gd name="T59" fmla="*/ 0 h 1489"/>
                <a:gd name="T60" fmla="*/ 0 w 1671"/>
                <a:gd name="T61" fmla="*/ 0 h 1489"/>
                <a:gd name="T62" fmla="*/ 0 w 1671"/>
                <a:gd name="T63" fmla="*/ 0 h 1489"/>
                <a:gd name="T64" fmla="*/ 0 w 1671"/>
                <a:gd name="T65" fmla="*/ 0 h 1489"/>
                <a:gd name="T66" fmla="*/ 0 w 1671"/>
                <a:gd name="T67" fmla="*/ 0 h 1489"/>
                <a:gd name="T68" fmla="*/ 0 w 1671"/>
                <a:gd name="T69" fmla="*/ 0 h 1489"/>
                <a:gd name="T70" fmla="*/ 0 w 1671"/>
                <a:gd name="T71" fmla="*/ 0 h 1489"/>
                <a:gd name="T72" fmla="*/ 0 w 1671"/>
                <a:gd name="T73" fmla="*/ 0 h 1489"/>
                <a:gd name="T74" fmla="*/ 0 w 1671"/>
                <a:gd name="T75" fmla="*/ 0 h 1489"/>
                <a:gd name="T76" fmla="*/ 0 w 1671"/>
                <a:gd name="T77" fmla="*/ 0 h 1489"/>
                <a:gd name="T78" fmla="*/ 0 w 1671"/>
                <a:gd name="T79" fmla="*/ 0 h 1489"/>
                <a:gd name="T80" fmla="*/ 0 w 1671"/>
                <a:gd name="T81" fmla="*/ 0 h 1489"/>
                <a:gd name="T82" fmla="*/ 0 w 1671"/>
                <a:gd name="T83" fmla="*/ 0 h 1489"/>
                <a:gd name="T84" fmla="*/ 0 w 1671"/>
                <a:gd name="T85" fmla="*/ 0 h 1489"/>
                <a:gd name="T86" fmla="*/ 0 w 1671"/>
                <a:gd name="T87" fmla="*/ 0 h 1489"/>
                <a:gd name="T88" fmla="*/ 0 w 1671"/>
                <a:gd name="T89" fmla="*/ 0 h 1489"/>
                <a:gd name="T90" fmla="*/ 0 w 1671"/>
                <a:gd name="T91" fmla="*/ 0 h 1489"/>
                <a:gd name="T92" fmla="*/ 0 w 1671"/>
                <a:gd name="T93" fmla="*/ 0 h 1489"/>
                <a:gd name="T94" fmla="*/ 0 w 1671"/>
                <a:gd name="T95" fmla="*/ 0 h 1489"/>
                <a:gd name="T96" fmla="*/ 0 w 1671"/>
                <a:gd name="T97" fmla="*/ 0 h 1489"/>
                <a:gd name="T98" fmla="*/ 0 w 1671"/>
                <a:gd name="T99" fmla="*/ 0 h 1489"/>
                <a:gd name="T100" fmla="*/ 0 w 1671"/>
                <a:gd name="T101" fmla="*/ 0 h 1489"/>
                <a:gd name="T102" fmla="*/ 0 w 1671"/>
                <a:gd name="T103" fmla="*/ 0 h 1489"/>
                <a:gd name="T104" fmla="*/ 0 w 1671"/>
                <a:gd name="T105" fmla="*/ 0 h 14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71" h="1489">
                  <a:moveTo>
                    <a:pt x="1649" y="674"/>
                  </a:moveTo>
                  <a:lnTo>
                    <a:pt x="1609" y="683"/>
                  </a:lnTo>
                  <a:lnTo>
                    <a:pt x="1566" y="691"/>
                  </a:lnTo>
                  <a:lnTo>
                    <a:pt x="1519" y="699"/>
                  </a:lnTo>
                  <a:lnTo>
                    <a:pt x="1471" y="704"/>
                  </a:lnTo>
                  <a:lnTo>
                    <a:pt x="1446" y="706"/>
                  </a:lnTo>
                  <a:lnTo>
                    <a:pt x="1421" y="709"/>
                  </a:lnTo>
                  <a:lnTo>
                    <a:pt x="1396" y="709"/>
                  </a:lnTo>
                  <a:lnTo>
                    <a:pt x="1371" y="709"/>
                  </a:lnTo>
                  <a:lnTo>
                    <a:pt x="1344" y="708"/>
                  </a:lnTo>
                  <a:lnTo>
                    <a:pt x="1319" y="704"/>
                  </a:lnTo>
                  <a:lnTo>
                    <a:pt x="1295" y="701"/>
                  </a:lnTo>
                  <a:lnTo>
                    <a:pt x="1270" y="696"/>
                  </a:lnTo>
                  <a:lnTo>
                    <a:pt x="1272" y="675"/>
                  </a:lnTo>
                  <a:lnTo>
                    <a:pt x="1273" y="657"/>
                  </a:lnTo>
                  <a:lnTo>
                    <a:pt x="1272" y="638"/>
                  </a:lnTo>
                  <a:lnTo>
                    <a:pt x="1271" y="620"/>
                  </a:lnTo>
                  <a:lnTo>
                    <a:pt x="1267" y="603"/>
                  </a:lnTo>
                  <a:lnTo>
                    <a:pt x="1263" y="585"/>
                  </a:lnTo>
                  <a:lnTo>
                    <a:pt x="1258" y="569"/>
                  </a:lnTo>
                  <a:lnTo>
                    <a:pt x="1251" y="553"/>
                  </a:lnTo>
                  <a:lnTo>
                    <a:pt x="1244" y="538"/>
                  </a:lnTo>
                  <a:lnTo>
                    <a:pt x="1236" y="524"/>
                  </a:lnTo>
                  <a:lnTo>
                    <a:pt x="1227" y="509"/>
                  </a:lnTo>
                  <a:lnTo>
                    <a:pt x="1217" y="495"/>
                  </a:lnTo>
                  <a:lnTo>
                    <a:pt x="1206" y="482"/>
                  </a:lnTo>
                  <a:lnTo>
                    <a:pt x="1195" y="469"/>
                  </a:lnTo>
                  <a:lnTo>
                    <a:pt x="1183" y="456"/>
                  </a:lnTo>
                  <a:lnTo>
                    <a:pt x="1170" y="444"/>
                  </a:lnTo>
                  <a:lnTo>
                    <a:pt x="1144" y="420"/>
                  </a:lnTo>
                  <a:lnTo>
                    <a:pt x="1117" y="398"/>
                  </a:lnTo>
                  <a:lnTo>
                    <a:pt x="1089" y="378"/>
                  </a:lnTo>
                  <a:lnTo>
                    <a:pt x="1060" y="358"/>
                  </a:lnTo>
                  <a:lnTo>
                    <a:pt x="1003" y="322"/>
                  </a:lnTo>
                  <a:lnTo>
                    <a:pt x="951" y="288"/>
                  </a:lnTo>
                  <a:lnTo>
                    <a:pt x="914" y="287"/>
                  </a:lnTo>
                  <a:lnTo>
                    <a:pt x="877" y="288"/>
                  </a:lnTo>
                  <a:lnTo>
                    <a:pt x="839" y="291"/>
                  </a:lnTo>
                  <a:lnTo>
                    <a:pt x="802" y="296"/>
                  </a:lnTo>
                  <a:lnTo>
                    <a:pt x="784" y="299"/>
                  </a:lnTo>
                  <a:lnTo>
                    <a:pt x="766" y="302"/>
                  </a:lnTo>
                  <a:lnTo>
                    <a:pt x="748" y="308"/>
                  </a:lnTo>
                  <a:lnTo>
                    <a:pt x="731" y="312"/>
                  </a:lnTo>
                  <a:lnTo>
                    <a:pt x="713" y="317"/>
                  </a:lnTo>
                  <a:lnTo>
                    <a:pt x="696" y="324"/>
                  </a:lnTo>
                  <a:lnTo>
                    <a:pt x="679" y="330"/>
                  </a:lnTo>
                  <a:lnTo>
                    <a:pt x="662" y="338"/>
                  </a:lnTo>
                  <a:lnTo>
                    <a:pt x="646" y="347"/>
                  </a:lnTo>
                  <a:lnTo>
                    <a:pt x="630" y="355"/>
                  </a:lnTo>
                  <a:lnTo>
                    <a:pt x="615" y="365"/>
                  </a:lnTo>
                  <a:lnTo>
                    <a:pt x="600" y="375"/>
                  </a:lnTo>
                  <a:lnTo>
                    <a:pt x="586" y="385"/>
                  </a:lnTo>
                  <a:lnTo>
                    <a:pt x="572" y="397"/>
                  </a:lnTo>
                  <a:lnTo>
                    <a:pt x="558" y="409"/>
                  </a:lnTo>
                  <a:lnTo>
                    <a:pt x="545" y="422"/>
                  </a:lnTo>
                  <a:lnTo>
                    <a:pt x="533" y="436"/>
                  </a:lnTo>
                  <a:lnTo>
                    <a:pt x="521" y="451"/>
                  </a:lnTo>
                  <a:lnTo>
                    <a:pt x="510" y="467"/>
                  </a:lnTo>
                  <a:lnTo>
                    <a:pt x="499" y="483"/>
                  </a:lnTo>
                  <a:lnTo>
                    <a:pt x="489" y="500"/>
                  </a:lnTo>
                  <a:lnTo>
                    <a:pt x="479" y="517"/>
                  </a:lnTo>
                  <a:lnTo>
                    <a:pt x="471" y="537"/>
                  </a:lnTo>
                  <a:lnTo>
                    <a:pt x="463" y="556"/>
                  </a:lnTo>
                  <a:lnTo>
                    <a:pt x="454" y="585"/>
                  </a:lnTo>
                  <a:lnTo>
                    <a:pt x="447" y="616"/>
                  </a:lnTo>
                  <a:lnTo>
                    <a:pt x="440" y="647"/>
                  </a:lnTo>
                  <a:lnTo>
                    <a:pt x="435" y="680"/>
                  </a:lnTo>
                  <a:lnTo>
                    <a:pt x="431" y="714"/>
                  </a:lnTo>
                  <a:lnTo>
                    <a:pt x="428" y="749"/>
                  </a:lnTo>
                  <a:lnTo>
                    <a:pt x="426" y="783"/>
                  </a:lnTo>
                  <a:lnTo>
                    <a:pt x="426" y="819"/>
                  </a:lnTo>
                  <a:lnTo>
                    <a:pt x="426" y="853"/>
                  </a:lnTo>
                  <a:lnTo>
                    <a:pt x="428" y="888"/>
                  </a:lnTo>
                  <a:lnTo>
                    <a:pt x="431" y="923"/>
                  </a:lnTo>
                  <a:lnTo>
                    <a:pt x="435" y="957"/>
                  </a:lnTo>
                  <a:lnTo>
                    <a:pt x="440" y="990"/>
                  </a:lnTo>
                  <a:lnTo>
                    <a:pt x="447" y="1021"/>
                  </a:lnTo>
                  <a:lnTo>
                    <a:pt x="454" y="1052"/>
                  </a:lnTo>
                  <a:lnTo>
                    <a:pt x="463" y="1080"/>
                  </a:lnTo>
                  <a:lnTo>
                    <a:pt x="477" y="1094"/>
                  </a:lnTo>
                  <a:lnTo>
                    <a:pt x="493" y="1107"/>
                  </a:lnTo>
                  <a:lnTo>
                    <a:pt x="508" y="1119"/>
                  </a:lnTo>
                  <a:lnTo>
                    <a:pt x="523" y="1130"/>
                  </a:lnTo>
                  <a:lnTo>
                    <a:pt x="539" y="1141"/>
                  </a:lnTo>
                  <a:lnTo>
                    <a:pt x="555" y="1150"/>
                  </a:lnTo>
                  <a:lnTo>
                    <a:pt x="572" y="1159"/>
                  </a:lnTo>
                  <a:lnTo>
                    <a:pt x="588" y="1167"/>
                  </a:lnTo>
                  <a:lnTo>
                    <a:pt x="606" y="1174"/>
                  </a:lnTo>
                  <a:lnTo>
                    <a:pt x="623" y="1181"/>
                  </a:lnTo>
                  <a:lnTo>
                    <a:pt x="641" y="1186"/>
                  </a:lnTo>
                  <a:lnTo>
                    <a:pt x="659" y="1192"/>
                  </a:lnTo>
                  <a:lnTo>
                    <a:pt x="678" y="1196"/>
                  </a:lnTo>
                  <a:lnTo>
                    <a:pt x="696" y="1200"/>
                  </a:lnTo>
                  <a:lnTo>
                    <a:pt x="715" y="1204"/>
                  </a:lnTo>
                  <a:lnTo>
                    <a:pt x="734" y="1207"/>
                  </a:lnTo>
                  <a:lnTo>
                    <a:pt x="752" y="1209"/>
                  </a:lnTo>
                  <a:lnTo>
                    <a:pt x="771" y="1210"/>
                  </a:lnTo>
                  <a:lnTo>
                    <a:pt x="791" y="1212"/>
                  </a:lnTo>
                  <a:lnTo>
                    <a:pt x="810" y="1212"/>
                  </a:lnTo>
                  <a:lnTo>
                    <a:pt x="849" y="1212"/>
                  </a:lnTo>
                  <a:lnTo>
                    <a:pt x="888" y="1210"/>
                  </a:lnTo>
                  <a:lnTo>
                    <a:pt x="927" y="1207"/>
                  </a:lnTo>
                  <a:lnTo>
                    <a:pt x="965" y="1201"/>
                  </a:lnTo>
                  <a:lnTo>
                    <a:pt x="1003" y="1195"/>
                  </a:lnTo>
                  <a:lnTo>
                    <a:pt x="1042" y="1187"/>
                  </a:lnTo>
                  <a:lnTo>
                    <a:pt x="1058" y="1185"/>
                  </a:lnTo>
                  <a:lnTo>
                    <a:pt x="1074" y="1181"/>
                  </a:lnTo>
                  <a:lnTo>
                    <a:pt x="1089" y="1175"/>
                  </a:lnTo>
                  <a:lnTo>
                    <a:pt x="1104" y="1169"/>
                  </a:lnTo>
                  <a:lnTo>
                    <a:pt x="1118" y="1161"/>
                  </a:lnTo>
                  <a:lnTo>
                    <a:pt x="1133" y="1154"/>
                  </a:lnTo>
                  <a:lnTo>
                    <a:pt x="1146" y="1144"/>
                  </a:lnTo>
                  <a:lnTo>
                    <a:pt x="1160" y="1134"/>
                  </a:lnTo>
                  <a:lnTo>
                    <a:pt x="1185" y="1113"/>
                  </a:lnTo>
                  <a:lnTo>
                    <a:pt x="1211" y="1089"/>
                  </a:lnTo>
                  <a:lnTo>
                    <a:pt x="1235" y="1065"/>
                  </a:lnTo>
                  <a:lnTo>
                    <a:pt x="1259" y="1040"/>
                  </a:lnTo>
                  <a:lnTo>
                    <a:pt x="1283" y="1017"/>
                  </a:lnTo>
                  <a:lnTo>
                    <a:pt x="1307" y="995"/>
                  </a:lnTo>
                  <a:lnTo>
                    <a:pt x="1319" y="985"/>
                  </a:lnTo>
                  <a:lnTo>
                    <a:pt x="1331" y="976"/>
                  </a:lnTo>
                  <a:lnTo>
                    <a:pt x="1343" y="967"/>
                  </a:lnTo>
                  <a:lnTo>
                    <a:pt x="1356" y="959"/>
                  </a:lnTo>
                  <a:lnTo>
                    <a:pt x="1370" y="952"/>
                  </a:lnTo>
                  <a:lnTo>
                    <a:pt x="1383" y="946"/>
                  </a:lnTo>
                  <a:lnTo>
                    <a:pt x="1396" y="942"/>
                  </a:lnTo>
                  <a:lnTo>
                    <a:pt x="1410" y="939"/>
                  </a:lnTo>
                  <a:lnTo>
                    <a:pt x="1424" y="938"/>
                  </a:lnTo>
                  <a:lnTo>
                    <a:pt x="1439" y="937"/>
                  </a:lnTo>
                  <a:lnTo>
                    <a:pt x="1454" y="939"/>
                  </a:lnTo>
                  <a:lnTo>
                    <a:pt x="1470" y="942"/>
                  </a:lnTo>
                  <a:lnTo>
                    <a:pt x="1498" y="977"/>
                  </a:lnTo>
                  <a:lnTo>
                    <a:pt x="1530" y="1018"/>
                  </a:lnTo>
                  <a:lnTo>
                    <a:pt x="1546" y="1038"/>
                  </a:lnTo>
                  <a:lnTo>
                    <a:pt x="1559" y="1061"/>
                  </a:lnTo>
                  <a:lnTo>
                    <a:pt x="1566" y="1072"/>
                  </a:lnTo>
                  <a:lnTo>
                    <a:pt x="1571" y="1083"/>
                  </a:lnTo>
                  <a:lnTo>
                    <a:pt x="1576" y="1093"/>
                  </a:lnTo>
                  <a:lnTo>
                    <a:pt x="1581" y="1105"/>
                  </a:lnTo>
                  <a:lnTo>
                    <a:pt x="1584" y="1116"/>
                  </a:lnTo>
                  <a:lnTo>
                    <a:pt x="1587" y="1127"/>
                  </a:lnTo>
                  <a:lnTo>
                    <a:pt x="1589" y="1138"/>
                  </a:lnTo>
                  <a:lnTo>
                    <a:pt x="1589" y="1148"/>
                  </a:lnTo>
                  <a:lnTo>
                    <a:pt x="1589" y="1158"/>
                  </a:lnTo>
                  <a:lnTo>
                    <a:pt x="1587" y="1169"/>
                  </a:lnTo>
                  <a:lnTo>
                    <a:pt x="1585" y="1179"/>
                  </a:lnTo>
                  <a:lnTo>
                    <a:pt x="1581" y="1188"/>
                  </a:lnTo>
                  <a:lnTo>
                    <a:pt x="1575" y="1198"/>
                  </a:lnTo>
                  <a:lnTo>
                    <a:pt x="1568" y="1207"/>
                  </a:lnTo>
                  <a:lnTo>
                    <a:pt x="1559" y="1215"/>
                  </a:lnTo>
                  <a:lnTo>
                    <a:pt x="1549" y="1224"/>
                  </a:lnTo>
                  <a:lnTo>
                    <a:pt x="1536" y="1232"/>
                  </a:lnTo>
                  <a:lnTo>
                    <a:pt x="1523" y="1239"/>
                  </a:lnTo>
                  <a:lnTo>
                    <a:pt x="1507" y="1246"/>
                  </a:lnTo>
                  <a:lnTo>
                    <a:pt x="1489" y="1252"/>
                  </a:lnTo>
                  <a:lnTo>
                    <a:pt x="1460" y="1277"/>
                  </a:lnTo>
                  <a:lnTo>
                    <a:pt x="1429" y="1300"/>
                  </a:lnTo>
                  <a:lnTo>
                    <a:pt x="1397" y="1321"/>
                  </a:lnTo>
                  <a:lnTo>
                    <a:pt x="1363" y="1342"/>
                  </a:lnTo>
                  <a:lnTo>
                    <a:pt x="1329" y="1361"/>
                  </a:lnTo>
                  <a:lnTo>
                    <a:pt x="1294" y="1379"/>
                  </a:lnTo>
                  <a:lnTo>
                    <a:pt x="1258" y="1395"/>
                  </a:lnTo>
                  <a:lnTo>
                    <a:pt x="1222" y="1411"/>
                  </a:lnTo>
                  <a:lnTo>
                    <a:pt x="1183" y="1424"/>
                  </a:lnTo>
                  <a:lnTo>
                    <a:pt x="1145" y="1437"/>
                  </a:lnTo>
                  <a:lnTo>
                    <a:pt x="1106" y="1448"/>
                  </a:lnTo>
                  <a:lnTo>
                    <a:pt x="1067" y="1458"/>
                  </a:lnTo>
                  <a:lnTo>
                    <a:pt x="1027" y="1466"/>
                  </a:lnTo>
                  <a:lnTo>
                    <a:pt x="986" y="1474"/>
                  </a:lnTo>
                  <a:lnTo>
                    <a:pt x="946" y="1479"/>
                  </a:lnTo>
                  <a:lnTo>
                    <a:pt x="906" y="1483"/>
                  </a:lnTo>
                  <a:lnTo>
                    <a:pt x="865" y="1487"/>
                  </a:lnTo>
                  <a:lnTo>
                    <a:pt x="823" y="1489"/>
                  </a:lnTo>
                  <a:lnTo>
                    <a:pt x="782" y="1489"/>
                  </a:lnTo>
                  <a:lnTo>
                    <a:pt x="742" y="1488"/>
                  </a:lnTo>
                  <a:lnTo>
                    <a:pt x="701" y="1486"/>
                  </a:lnTo>
                  <a:lnTo>
                    <a:pt x="660" y="1482"/>
                  </a:lnTo>
                  <a:lnTo>
                    <a:pt x="620" y="1477"/>
                  </a:lnTo>
                  <a:lnTo>
                    <a:pt x="580" y="1471"/>
                  </a:lnTo>
                  <a:lnTo>
                    <a:pt x="541" y="1463"/>
                  </a:lnTo>
                  <a:lnTo>
                    <a:pt x="502" y="1453"/>
                  </a:lnTo>
                  <a:lnTo>
                    <a:pt x="463" y="1444"/>
                  </a:lnTo>
                  <a:lnTo>
                    <a:pt x="426" y="1432"/>
                  </a:lnTo>
                  <a:lnTo>
                    <a:pt x="389" y="1418"/>
                  </a:lnTo>
                  <a:lnTo>
                    <a:pt x="353" y="1404"/>
                  </a:lnTo>
                  <a:lnTo>
                    <a:pt x="318" y="1387"/>
                  </a:lnTo>
                  <a:lnTo>
                    <a:pt x="284" y="1370"/>
                  </a:lnTo>
                  <a:lnTo>
                    <a:pt x="264" y="1357"/>
                  </a:lnTo>
                  <a:lnTo>
                    <a:pt x="246" y="1343"/>
                  </a:lnTo>
                  <a:lnTo>
                    <a:pt x="227" y="1328"/>
                  </a:lnTo>
                  <a:lnTo>
                    <a:pt x="210" y="1314"/>
                  </a:lnTo>
                  <a:lnTo>
                    <a:pt x="193" y="1298"/>
                  </a:lnTo>
                  <a:lnTo>
                    <a:pt x="176" y="1281"/>
                  </a:lnTo>
                  <a:lnTo>
                    <a:pt x="161" y="1265"/>
                  </a:lnTo>
                  <a:lnTo>
                    <a:pt x="146" y="1248"/>
                  </a:lnTo>
                  <a:lnTo>
                    <a:pt x="130" y="1231"/>
                  </a:lnTo>
                  <a:lnTo>
                    <a:pt x="116" y="1212"/>
                  </a:lnTo>
                  <a:lnTo>
                    <a:pt x="103" y="1194"/>
                  </a:lnTo>
                  <a:lnTo>
                    <a:pt x="91" y="1174"/>
                  </a:lnTo>
                  <a:lnTo>
                    <a:pt x="79" y="1155"/>
                  </a:lnTo>
                  <a:lnTo>
                    <a:pt x="68" y="1135"/>
                  </a:lnTo>
                  <a:lnTo>
                    <a:pt x="58" y="1115"/>
                  </a:lnTo>
                  <a:lnTo>
                    <a:pt x="48" y="1094"/>
                  </a:lnTo>
                  <a:lnTo>
                    <a:pt x="40" y="1073"/>
                  </a:lnTo>
                  <a:lnTo>
                    <a:pt x="32" y="1051"/>
                  </a:lnTo>
                  <a:lnTo>
                    <a:pt x="25" y="1028"/>
                  </a:lnTo>
                  <a:lnTo>
                    <a:pt x="19" y="1007"/>
                  </a:lnTo>
                  <a:lnTo>
                    <a:pt x="13" y="983"/>
                  </a:lnTo>
                  <a:lnTo>
                    <a:pt x="9" y="960"/>
                  </a:lnTo>
                  <a:lnTo>
                    <a:pt x="5" y="937"/>
                  </a:lnTo>
                  <a:lnTo>
                    <a:pt x="2" y="912"/>
                  </a:lnTo>
                  <a:lnTo>
                    <a:pt x="1" y="888"/>
                  </a:lnTo>
                  <a:lnTo>
                    <a:pt x="0" y="863"/>
                  </a:lnTo>
                  <a:lnTo>
                    <a:pt x="0" y="837"/>
                  </a:lnTo>
                  <a:lnTo>
                    <a:pt x="1" y="812"/>
                  </a:lnTo>
                  <a:lnTo>
                    <a:pt x="3" y="786"/>
                  </a:lnTo>
                  <a:lnTo>
                    <a:pt x="6" y="759"/>
                  </a:lnTo>
                  <a:lnTo>
                    <a:pt x="10" y="733"/>
                  </a:lnTo>
                  <a:lnTo>
                    <a:pt x="15" y="706"/>
                  </a:lnTo>
                  <a:lnTo>
                    <a:pt x="23" y="670"/>
                  </a:lnTo>
                  <a:lnTo>
                    <a:pt x="31" y="634"/>
                  </a:lnTo>
                  <a:lnTo>
                    <a:pt x="41" y="598"/>
                  </a:lnTo>
                  <a:lnTo>
                    <a:pt x="51" y="563"/>
                  </a:lnTo>
                  <a:lnTo>
                    <a:pt x="62" y="527"/>
                  </a:lnTo>
                  <a:lnTo>
                    <a:pt x="74" y="491"/>
                  </a:lnTo>
                  <a:lnTo>
                    <a:pt x="87" y="457"/>
                  </a:lnTo>
                  <a:lnTo>
                    <a:pt x="102" y="422"/>
                  </a:lnTo>
                  <a:lnTo>
                    <a:pt x="117" y="389"/>
                  </a:lnTo>
                  <a:lnTo>
                    <a:pt x="134" y="355"/>
                  </a:lnTo>
                  <a:lnTo>
                    <a:pt x="153" y="323"/>
                  </a:lnTo>
                  <a:lnTo>
                    <a:pt x="172" y="290"/>
                  </a:lnTo>
                  <a:lnTo>
                    <a:pt x="193" y="259"/>
                  </a:lnTo>
                  <a:lnTo>
                    <a:pt x="215" y="229"/>
                  </a:lnTo>
                  <a:lnTo>
                    <a:pt x="238" y="200"/>
                  </a:lnTo>
                  <a:lnTo>
                    <a:pt x="264" y="170"/>
                  </a:lnTo>
                  <a:lnTo>
                    <a:pt x="285" y="156"/>
                  </a:lnTo>
                  <a:lnTo>
                    <a:pt x="307" y="142"/>
                  </a:lnTo>
                  <a:lnTo>
                    <a:pt x="331" y="129"/>
                  </a:lnTo>
                  <a:lnTo>
                    <a:pt x="354" y="116"/>
                  </a:lnTo>
                  <a:lnTo>
                    <a:pt x="377" y="104"/>
                  </a:lnTo>
                  <a:lnTo>
                    <a:pt x="400" y="94"/>
                  </a:lnTo>
                  <a:lnTo>
                    <a:pt x="424" y="84"/>
                  </a:lnTo>
                  <a:lnTo>
                    <a:pt x="449" y="74"/>
                  </a:lnTo>
                  <a:lnTo>
                    <a:pt x="473" y="66"/>
                  </a:lnTo>
                  <a:lnTo>
                    <a:pt x="499" y="57"/>
                  </a:lnTo>
                  <a:lnTo>
                    <a:pt x="524" y="49"/>
                  </a:lnTo>
                  <a:lnTo>
                    <a:pt x="549" y="43"/>
                  </a:lnTo>
                  <a:lnTo>
                    <a:pt x="575" y="37"/>
                  </a:lnTo>
                  <a:lnTo>
                    <a:pt x="600" y="32"/>
                  </a:lnTo>
                  <a:lnTo>
                    <a:pt x="626" y="28"/>
                  </a:lnTo>
                  <a:lnTo>
                    <a:pt x="652" y="23"/>
                  </a:lnTo>
                  <a:lnTo>
                    <a:pt x="679" y="20"/>
                  </a:lnTo>
                  <a:lnTo>
                    <a:pt x="705" y="18"/>
                  </a:lnTo>
                  <a:lnTo>
                    <a:pt x="731" y="16"/>
                  </a:lnTo>
                  <a:lnTo>
                    <a:pt x="758" y="15"/>
                  </a:lnTo>
                  <a:lnTo>
                    <a:pt x="784" y="15"/>
                  </a:lnTo>
                  <a:lnTo>
                    <a:pt x="810" y="15"/>
                  </a:lnTo>
                  <a:lnTo>
                    <a:pt x="837" y="16"/>
                  </a:lnTo>
                  <a:lnTo>
                    <a:pt x="864" y="17"/>
                  </a:lnTo>
                  <a:lnTo>
                    <a:pt x="890" y="19"/>
                  </a:lnTo>
                  <a:lnTo>
                    <a:pt x="916" y="22"/>
                  </a:lnTo>
                  <a:lnTo>
                    <a:pt x="942" y="26"/>
                  </a:lnTo>
                  <a:lnTo>
                    <a:pt x="968" y="30"/>
                  </a:lnTo>
                  <a:lnTo>
                    <a:pt x="994" y="34"/>
                  </a:lnTo>
                  <a:lnTo>
                    <a:pt x="1021" y="40"/>
                  </a:lnTo>
                  <a:lnTo>
                    <a:pt x="1046" y="46"/>
                  </a:lnTo>
                  <a:lnTo>
                    <a:pt x="1071" y="53"/>
                  </a:lnTo>
                  <a:lnTo>
                    <a:pt x="1340" y="267"/>
                  </a:lnTo>
                  <a:lnTo>
                    <a:pt x="1346" y="260"/>
                  </a:lnTo>
                  <a:lnTo>
                    <a:pt x="1351" y="253"/>
                  </a:lnTo>
                  <a:lnTo>
                    <a:pt x="1356" y="245"/>
                  </a:lnTo>
                  <a:lnTo>
                    <a:pt x="1360" y="236"/>
                  </a:lnTo>
                  <a:lnTo>
                    <a:pt x="1368" y="219"/>
                  </a:lnTo>
                  <a:lnTo>
                    <a:pt x="1373" y="201"/>
                  </a:lnTo>
                  <a:lnTo>
                    <a:pt x="1381" y="164"/>
                  </a:lnTo>
                  <a:lnTo>
                    <a:pt x="1387" y="125"/>
                  </a:lnTo>
                  <a:lnTo>
                    <a:pt x="1390" y="107"/>
                  </a:lnTo>
                  <a:lnTo>
                    <a:pt x="1395" y="88"/>
                  </a:lnTo>
                  <a:lnTo>
                    <a:pt x="1398" y="79"/>
                  </a:lnTo>
                  <a:lnTo>
                    <a:pt x="1401" y="70"/>
                  </a:lnTo>
                  <a:lnTo>
                    <a:pt x="1405" y="61"/>
                  </a:lnTo>
                  <a:lnTo>
                    <a:pt x="1409" y="54"/>
                  </a:lnTo>
                  <a:lnTo>
                    <a:pt x="1414" y="45"/>
                  </a:lnTo>
                  <a:lnTo>
                    <a:pt x="1419" y="37"/>
                  </a:lnTo>
                  <a:lnTo>
                    <a:pt x="1426" y="30"/>
                  </a:lnTo>
                  <a:lnTo>
                    <a:pt x="1433" y="23"/>
                  </a:lnTo>
                  <a:lnTo>
                    <a:pt x="1440" y="17"/>
                  </a:lnTo>
                  <a:lnTo>
                    <a:pt x="1449" y="10"/>
                  </a:lnTo>
                  <a:lnTo>
                    <a:pt x="1459" y="5"/>
                  </a:lnTo>
                  <a:lnTo>
                    <a:pt x="1470" y="0"/>
                  </a:lnTo>
                  <a:lnTo>
                    <a:pt x="1505" y="2"/>
                  </a:lnTo>
                  <a:lnTo>
                    <a:pt x="1537" y="6"/>
                  </a:lnTo>
                  <a:lnTo>
                    <a:pt x="1566" y="13"/>
                  </a:lnTo>
                  <a:lnTo>
                    <a:pt x="1590" y="21"/>
                  </a:lnTo>
                  <a:lnTo>
                    <a:pt x="1610" y="33"/>
                  </a:lnTo>
                  <a:lnTo>
                    <a:pt x="1627" y="45"/>
                  </a:lnTo>
                  <a:lnTo>
                    <a:pt x="1641" y="60"/>
                  </a:lnTo>
                  <a:lnTo>
                    <a:pt x="1652" y="76"/>
                  </a:lnTo>
                  <a:lnTo>
                    <a:pt x="1660" y="94"/>
                  </a:lnTo>
                  <a:lnTo>
                    <a:pt x="1666" y="113"/>
                  </a:lnTo>
                  <a:lnTo>
                    <a:pt x="1670" y="134"/>
                  </a:lnTo>
                  <a:lnTo>
                    <a:pt x="1671" y="155"/>
                  </a:lnTo>
                  <a:lnTo>
                    <a:pt x="1671" y="178"/>
                  </a:lnTo>
                  <a:lnTo>
                    <a:pt x="1670" y="202"/>
                  </a:lnTo>
                  <a:lnTo>
                    <a:pt x="1667" y="227"/>
                  </a:lnTo>
                  <a:lnTo>
                    <a:pt x="1664" y="253"/>
                  </a:lnTo>
                  <a:lnTo>
                    <a:pt x="1654" y="305"/>
                  </a:lnTo>
                  <a:lnTo>
                    <a:pt x="1643" y="360"/>
                  </a:lnTo>
                  <a:lnTo>
                    <a:pt x="1637" y="388"/>
                  </a:lnTo>
                  <a:lnTo>
                    <a:pt x="1632" y="416"/>
                  </a:lnTo>
                  <a:lnTo>
                    <a:pt x="1628" y="443"/>
                  </a:lnTo>
                  <a:lnTo>
                    <a:pt x="1624" y="471"/>
                  </a:lnTo>
                  <a:lnTo>
                    <a:pt x="1621" y="498"/>
                  </a:lnTo>
                  <a:lnTo>
                    <a:pt x="1619" y="525"/>
                  </a:lnTo>
                  <a:lnTo>
                    <a:pt x="1619" y="552"/>
                  </a:lnTo>
                  <a:lnTo>
                    <a:pt x="1621" y="578"/>
                  </a:lnTo>
                  <a:lnTo>
                    <a:pt x="1624" y="603"/>
                  </a:lnTo>
                  <a:lnTo>
                    <a:pt x="1630" y="628"/>
                  </a:lnTo>
                  <a:lnTo>
                    <a:pt x="1638" y="651"/>
                  </a:lnTo>
                  <a:lnTo>
                    <a:pt x="1649" y="674"/>
                  </a:lnTo>
                  <a:close/>
                </a:path>
              </a:pathLst>
            </a:custGeom>
            <a:solidFill>
              <a:srgbClr val="C900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3" name="Freeform 272">
              <a:extLst>
                <a:ext uri="{FF2B5EF4-FFF2-40B4-BE49-F238E27FC236}">
                  <a16:creationId xmlns:a16="http://schemas.microsoft.com/office/drawing/2014/main" id="{360E098B-B413-4215-9FFB-86C35A9CBAB9}"/>
                </a:ext>
              </a:extLst>
            </p:cNvPr>
            <p:cNvSpPr>
              <a:spLocks/>
            </p:cNvSpPr>
            <p:nvPr/>
          </p:nvSpPr>
          <p:spPr bwMode="auto">
            <a:xfrm>
              <a:off x="3402" y="3548"/>
              <a:ext cx="523" cy="263"/>
            </a:xfrm>
            <a:custGeom>
              <a:avLst/>
              <a:gdLst>
                <a:gd name="T0" fmla="*/ 0 w 3663"/>
                <a:gd name="T1" fmla="*/ 0 h 2891"/>
                <a:gd name="T2" fmla="*/ 0 w 3663"/>
                <a:gd name="T3" fmla="*/ 0 h 2891"/>
                <a:gd name="T4" fmla="*/ 0 w 3663"/>
                <a:gd name="T5" fmla="*/ 0 h 2891"/>
                <a:gd name="T6" fmla="*/ 0 w 3663"/>
                <a:gd name="T7" fmla="*/ 0 h 2891"/>
                <a:gd name="T8" fmla="*/ 0 w 3663"/>
                <a:gd name="T9" fmla="*/ 0 h 2891"/>
                <a:gd name="T10" fmla="*/ 0 w 3663"/>
                <a:gd name="T11" fmla="*/ 0 h 2891"/>
                <a:gd name="T12" fmla="*/ 0 w 3663"/>
                <a:gd name="T13" fmla="*/ 0 h 2891"/>
                <a:gd name="T14" fmla="*/ 0 w 3663"/>
                <a:gd name="T15" fmla="*/ 0 h 2891"/>
                <a:gd name="T16" fmla="*/ 0 w 3663"/>
                <a:gd name="T17" fmla="*/ 0 h 2891"/>
                <a:gd name="T18" fmla="*/ 0 w 3663"/>
                <a:gd name="T19" fmla="*/ 0 h 2891"/>
                <a:gd name="T20" fmla="*/ 0 w 3663"/>
                <a:gd name="T21" fmla="*/ 0 h 2891"/>
                <a:gd name="T22" fmla="*/ 0 w 3663"/>
                <a:gd name="T23" fmla="*/ 0 h 2891"/>
                <a:gd name="T24" fmla="*/ 0 w 3663"/>
                <a:gd name="T25" fmla="*/ 0 h 2891"/>
                <a:gd name="T26" fmla="*/ 0 w 3663"/>
                <a:gd name="T27" fmla="*/ 0 h 2891"/>
                <a:gd name="T28" fmla="*/ 0 w 3663"/>
                <a:gd name="T29" fmla="*/ 0 h 2891"/>
                <a:gd name="T30" fmla="*/ 0 w 3663"/>
                <a:gd name="T31" fmla="*/ 0 h 2891"/>
                <a:gd name="T32" fmla="*/ 0 w 3663"/>
                <a:gd name="T33" fmla="*/ 0 h 2891"/>
                <a:gd name="T34" fmla="*/ 0 w 3663"/>
                <a:gd name="T35" fmla="*/ 0 h 2891"/>
                <a:gd name="T36" fmla="*/ 0 w 3663"/>
                <a:gd name="T37" fmla="*/ 0 h 2891"/>
                <a:gd name="T38" fmla="*/ 0 w 3663"/>
                <a:gd name="T39" fmla="*/ 0 h 2891"/>
                <a:gd name="T40" fmla="*/ 0 w 3663"/>
                <a:gd name="T41" fmla="*/ 0 h 2891"/>
                <a:gd name="T42" fmla="*/ 0 w 3663"/>
                <a:gd name="T43" fmla="*/ 0 h 2891"/>
                <a:gd name="T44" fmla="*/ 0 w 3663"/>
                <a:gd name="T45" fmla="*/ 0 h 2891"/>
                <a:gd name="T46" fmla="*/ 0 w 3663"/>
                <a:gd name="T47" fmla="*/ 0 h 2891"/>
                <a:gd name="T48" fmla="*/ 0 w 3663"/>
                <a:gd name="T49" fmla="*/ 0 h 2891"/>
                <a:gd name="T50" fmla="*/ 0 w 3663"/>
                <a:gd name="T51" fmla="*/ 0 h 2891"/>
                <a:gd name="T52" fmla="*/ 0 w 3663"/>
                <a:gd name="T53" fmla="*/ 0 h 2891"/>
                <a:gd name="T54" fmla="*/ 0 w 3663"/>
                <a:gd name="T55" fmla="*/ 0 h 2891"/>
                <a:gd name="T56" fmla="*/ 0 w 3663"/>
                <a:gd name="T57" fmla="*/ 0 h 2891"/>
                <a:gd name="T58" fmla="*/ 0 w 3663"/>
                <a:gd name="T59" fmla="*/ 0 h 2891"/>
                <a:gd name="T60" fmla="*/ 0 w 3663"/>
                <a:gd name="T61" fmla="*/ 0 h 2891"/>
                <a:gd name="T62" fmla="*/ 0 w 3663"/>
                <a:gd name="T63" fmla="*/ 0 h 2891"/>
                <a:gd name="T64" fmla="*/ 0 w 3663"/>
                <a:gd name="T65" fmla="*/ 0 h 2891"/>
                <a:gd name="T66" fmla="*/ 0 w 3663"/>
                <a:gd name="T67" fmla="*/ 0 h 2891"/>
                <a:gd name="T68" fmla="*/ 0 w 3663"/>
                <a:gd name="T69" fmla="*/ 0 h 2891"/>
                <a:gd name="T70" fmla="*/ 0 w 3663"/>
                <a:gd name="T71" fmla="*/ 0 h 2891"/>
                <a:gd name="T72" fmla="*/ 0 w 3663"/>
                <a:gd name="T73" fmla="*/ 0 h 2891"/>
                <a:gd name="T74" fmla="*/ 0 w 3663"/>
                <a:gd name="T75" fmla="*/ 0 h 2891"/>
                <a:gd name="T76" fmla="*/ 0 w 3663"/>
                <a:gd name="T77" fmla="*/ 0 h 289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63" h="2891">
                  <a:moveTo>
                    <a:pt x="3587" y="11"/>
                  </a:moveTo>
                  <a:lnTo>
                    <a:pt x="3599" y="98"/>
                  </a:lnTo>
                  <a:lnTo>
                    <a:pt x="3610" y="185"/>
                  </a:lnTo>
                  <a:lnTo>
                    <a:pt x="3619" y="272"/>
                  </a:lnTo>
                  <a:lnTo>
                    <a:pt x="3628" y="360"/>
                  </a:lnTo>
                  <a:lnTo>
                    <a:pt x="3635" y="448"/>
                  </a:lnTo>
                  <a:lnTo>
                    <a:pt x="3642" y="536"/>
                  </a:lnTo>
                  <a:lnTo>
                    <a:pt x="3647" y="625"/>
                  </a:lnTo>
                  <a:lnTo>
                    <a:pt x="3652" y="714"/>
                  </a:lnTo>
                  <a:lnTo>
                    <a:pt x="3656" y="802"/>
                  </a:lnTo>
                  <a:lnTo>
                    <a:pt x="3659" y="891"/>
                  </a:lnTo>
                  <a:lnTo>
                    <a:pt x="3661" y="981"/>
                  </a:lnTo>
                  <a:lnTo>
                    <a:pt x="3662" y="1070"/>
                  </a:lnTo>
                  <a:lnTo>
                    <a:pt x="3663" y="1159"/>
                  </a:lnTo>
                  <a:lnTo>
                    <a:pt x="3663" y="1249"/>
                  </a:lnTo>
                  <a:lnTo>
                    <a:pt x="3662" y="1338"/>
                  </a:lnTo>
                  <a:lnTo>
                    <a:pt x="3661" y="1427"/>
                  </a:lnTo>
                  <a:lnTo>
                    <a:pt x="3659" y="1517"/>
                  </a:lnTo>
                  <a:lnTo>
                    <a:pt x="3657" y="1606"/>
                  </a:lnTo>
                  <a:lnTo>
                    <a:pt x="3654" y="1695"/>
                  </a:lnTo>
                  <a:lnTo>
                    <a:pt x="3650" y="1784"/>
                  </a:lnTo>
                  <a:lnTo>
                    <a:pt x="3642" y="1961"/>
                  </a:lnTo>
                  <a:lnTo>
                    <a:pt x="3631" y="2137"/>
                  </a:lnTo>
                  <a:lnTo>
                    <a:pt x="3620" y="2312"/>
                  </a:lnTo>
                  <a:lnTo>
                    <a:pt x="3607" y="2486"/>
                  </a:lnTo>
                  <a:lnTo>
                    <a:pt x="3592" y="2658"/>
                  </a:lnTo>
                  <a:lnTo>
                    <a:pt x="3577" y="2828"/>
                  </a:lnTo>
                  <a:lnTo>
                    <a:pt x="3204" y="2835"/>
                  </a:lnTo>
                  <a:lnTo>
                    <a:pt x="2817" y="2844"/>
                  </a:lnTo>
                  <a:lnTo>
                    <a:pt x="2421" y="2851"/>
                  </a:lnTo>
                  <a:lnTo>
                    <a:pt x="2016" y="2859"/>
                  </a:lnTo>
                  <a:lnTo>
                    <a:pt x="1609" y="2868"/>
                  </a:lnTo>
                  <a:lnTo>
                    <a:pt x="1200" y="2875"/>
                  </a:lnTo>
                  <a:lnTo>
                    <a:pt x="792" y="2884"/>
                  </a:lnTo>
                  <a:lnTo>
                    <a:pt x="389" y="2891"/>
                  </a:lnTo>
                  <a:lnTo>
                    <a:pt x="374" y="2883"/>
                  </a:lnTo>
                  <a:lnTo>
                    <a:pt x="359" y="2873"/>
                  </a:lnTo>
                  <a:lnTo>
                    <a:pt x="343" y="2863"/>
                  </a:lnTo>
                  <a:lnTo>
                    <a:pt x="327" y="2854"/>
                  </a:lnTo>
                  <a:lnTo>
                    <a:pt x="318" y="2850"/>
                  </a:lnTo>
                  <a:lnTo>
                    <a:pt x="310" y="2847"/>
                  </a:lnTo>
                  <a:lnTo>
                    <a:pt x="301" y="2845"/>
                  </a:lnTo>
                  <a:lnTo>
                    <a:pt x="291" y="2844"/>
                  </a:lnTo>
                  <a:lnTo>
                    <a:pt x="282" y="2843"/>
                  </a:lnTo>
                  <a:lnTo>
                    <a:pt x="271" y="2844"/>
                  </a:lnTo>
                  <a:lnTo>
                    <a:pt x="260" y="2845"/>
                  </a:lnTo>
                  <a:lnTo>
                    <a:pt x="249" y="2848"/>
                  </a:lnTo>
                  <a:lnTo>
                    <a:pt x="215" y="2503"/>
                  </a:lnTo>
                  <a:lnTo>
                    <a:pt x="180" y="2156"/>
                  </a:lnTo>
                  <a:lnTo>
                    <a:pt x="145" y="1810"/>
                  </a:lnTo>
                  <a:lnTo>
                    <a:pt x="110" y="1464"/>
                  </a:lnTo>
                  <a:lnTo>
                    <a:pt x="93" y="1291"/>
                  </a:lnTo>
                  <a:lnTo>
                    <a:pt x="77" y="1118"/>
                  </a:lnTo>
                  <a:lnTo>
                    <a:pt x="62" y="945"/>
                  </a:lnTo>
                  <a:lnTo>
                    <a:pt x="47" y="772"/>
                  </a:lnTo>
                  <a:lnTo>
                    <a:pt x="34" y="600"/>
                  </a:lnTo>
                  <a:lnTo>
                    <a:pt x="22" y="428"/>
                  </a:lnTo>
                  <a:lnTo>
                    <a:pt x="10" y="258"/>
                  </a:lnTo>
                  <a:lnTo>
                    <a:pt x="0" y="86"/>
                  </a:lnTo>
                  <a:lnTo>
                    <a:pt x="227" y="81"/>
                  </a:lnTo>
                  <a:lnTo>
                    <a:pt x="452" y="75"/>
                  </a:lnTo>
                  <a:lnTo>
                    <a:pt x="673" y="67"/>
                  </a:lnTo>
                  <a:lnTo>
                    <a:pt x="893" y="60"/>
                  </a:lnTo>
                  <a:lnTo>
                    <a:pt x="1331" y="41"/>
                  </a:lnTo>
                  <a:lnTo>
                    <a:pt x="1765" y="24"/>
                  </a:lnTo>
                  <a:lnTo>
                    <a:pt x="1982" y="17"/>
                  </a:lnTo>
                  <a:lnTo>
                    <a:pt x="2200" y="10"/>
                  </a:lnTo>
                  <a:lnTo>
                    <a:pt x="2419" y="6"/>
                  </a:lnTo>
                  <a:lnTo>
                    <a:pt x="2639" y="1"/>
                  </a:lnTo>
                  <a:lnTo>
                    <a:pt x="2750" y="1"/>
                  </a:lnTo>
                  <a:lnTo>
                    <a:pt x="2860" y="0"/>
                  </a:lnTo>
                  <a:lnTo>
                    <a:pt x="2972" y="0"/>
                  </a:lnTo>
                  <a:lnTo>
                    <a:pt x="3084" y="1"/>
                  </a:lnTo>
                  <a:lnTo>
                    <a:pt x="3196" y="3"/>
                  </a:lnTo>
                  <a:lnTo>
                    <a:pt x="3309" y="5"/>
                  </a:lnTo>
                  <a:lnTo>
                    <a:pt x="3423" y="8"/>
                  </a:lnTo>
                  <a:lnTo>
                    <a:pt x="3538" y="11"/>
                  </a:lnTo>
                  <a:lnTo>
                    <a:pt x="3587" y="11"/>
                  </a:lnTo>
                  <a:close/>
                </a:path>
              </a:pathLst>
            </a:custGeom>
            <a:solidFill>
              <a:srgbClr val="B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 name="Freeform 273">
              <a:extLst>
                <a:ext uri="{FF2B5EF4-FFF2-40B4-BE49-F238E27FC236}">
                  <a16:creationId xmlns:a16="http://schemas.microsoft.com/office/drawing/2014/main" id="{74BD31BA-3A41-4955-A808-75E23325C67A}"/>
                </a:ext>
              </a:extLst>
            </p:cNvPr>
            <p:cNvSpPr>
              <a:spLocks/>
            </p:cNvSpPr>
            <p:nvPr/>
          </p:nvSpPr>
          <p:spPr bwMode="auto">
            <a:xfrm>
              <a:off x="4197" y="3552"/>
              <a:ext cx="232" cy="133"/>
            </a:xfrm>
            <a:custGeom>
              <a:avLst/>
              <a:gdLst>
                <a:gd name="T0" fmla="*/ 0 w 1619"/>
                <a:gd name="T1" fmla="*/ 0 h 1458"/>
                <a:gd name="T2" fmla="*/ 0 w 1619"/>
                <a:gd name="T3" fmla="*/ 0 h 1458"/>
                <a:gd name="T4" fmla="*/ 0 w 1619"/>
                <a:gd name="T5" fmla="*/ 0 h 1458"/>
                <a:gd name="T6" fmla="*/ 0 w 1619"/>
                <a:gd name="T7" fmla="*/ 0 h 1458"/>
                <a:gd name="T8" fmla="*/ 0 w 1619"/>
                <a:gd name="T9" fmla="*/ 0 h 1458"/>
                <a:gd name="T10" fmla="*/ 0 w 1619"/>
                <a:gd name="T11" fmla="*/ 0 h 1458"/>
                <a:gd name="T12" fmla="*/ 0 w 1619"/>
                <a:gd name="T13" fmla="*/ 0 h 1458"/>
                <a:gd name="T14" fmla="*/ 0 w 1619"/>
                <a:gd name="T15" fmla="*/ 0 h 1458"/>
                <a:gd name="T16" fmla="*/ 0 w 1619"/>
                <a:gd name="T17" fmla="*/ 0 h 1458"/>
                <a:gd name="T18" fmla="*/ 0 w 1619"/>
                <a:gd name="T19" fmla="*/ 0 h 1458"/>
                <a:gd name="T20" fmla="*/ 0 w 1619"/>
                <a:gd name="T21" fmla="*/ 0 h 1458"/>
                <a:gd name="T22" fmla="*/ 0 w 1619"/>
                <a:gd name="T23" fmla="*/ 0 h 1458"/>
                <a:gd name="T24" fmla="*/ 0 w 1619"/>
                <a:gd name="T25" fmla="*/ 0 h 1458"/>
                <a:gd name="T26" fmla="*/ 0 w 1619"/>
                <a:gd name="T27" fmla="*/ 0 h 1458"/>
                <a:gd name="T28" fmla="*/ 0 w 1619"/>
                <a:gd name="T29" fmla="*/ 0 h 1458"/>
                <a:gd name="T30" fmla="*/ 0 w 1619"/>
                <a:gd name="T31" fmla="*/ 0 h 1458"/>
                <a:gd name="T32" fmla="*/ 0 w 1619"/>
                <a:gd name="T33" fmla="*/ 0 h 1458"/>
                <a:gd name="T34" fmla="*/ 0 w 1619"/>
                <a:gd name="T35" fmla="*/ 0 h 1458"/>
                <a:gd name="T36" fmla="*/ 0 w 1619"/>
                <a:gd name="T37" fmla="*/ 0 h 1458"/>
                <a:gd name="T38" fmla="*/ 0 w 1619"/>
                <a:gd name="T39" fmla="*/ 0 h 1458"/>
                <a:gd name="T40" fmla="*/ 0 w 1619"/>
                <a:gd name="T41" fmla="*/ 0 h 1458"/>
                <a:gd name="T42" fmla="*/ 0 w 1619"/>
                <a:gd name="T43" fmla="*/ 0 h 1458"/>
                <a:gd name="T44" fmla="*/ 0 w 1619"/>
                <a:gd name="T45" fmla="*/ 0 h 1458"/>
                <a:gd name="T46" fmla="*/ 0 w 1619"/>
                <a:gd name="T47" fmla="*/ 0 h 1458"/>
                <a:gd name="T48" fmla="*/ 0 w 1619"/>
                <a:gd name="T49" fmla="*/ 0 h 1458"/>
                <a:gd name="T50" fmla="*/ 0 w 1619"/>
                <a:gd name="T51" fmla="*/ 0 h 1458"/>
                <a:gd name="T52" fmla="*/ 0 w 1619"/>
                <a:gd name="T53" fmla="*/ 0 h 1458"/>
                <a:gd name="T54" fmla="*/ 0 w 1619"/>
                <a:gd name="T55" fmla="*/ 0 h 1458"/>
                <a:gd name="T56" fmla="*/ 0 w 1619"/>
                <a:gd name="T57" fmla="*/ 0 h 1458"/>
                <a:gd name="T58" fmla="*/ 0 w 1619"/>
                <a:gd name="T59" fmla="*/ 0 h 1458"/>
                <a:gd name="T60" fmla="*/ 0 w 1619"/>
                <a:gd name="T61" fmla="*/ 0 h 1458"/>
                <a:gd name="T62" fmla="*/ 0 w 1619"/>
                <a:gd name="T63" fmla="*/ 0 h 1458"/>
                <a:gd name="T64" fmla="*/ 0 w 1619"/>
                <a:gd name="T65" fmla="*/ 0 h 1458"/>
                <a:gd name="T66" fmla="*/ 0 w 1619"/>
                <a:gd name="T67" fmla="*/ 0 h 1458"/>
                <a:gd name="T68" fmla="*/ 0 w 1619"/>
                <a:gd name="T69" fmla="*/ 0 h 1458"/>
                <a:gd name="T70" fmla="*/ 0 w 1619"/>
                <a:gd name="T71" fmla="*/ 0 h 1458"/>
                <a:gd name="T72" fmla="*/ 0 w 1619"/>
                <a:gd name="T73" fmla="*/ 0 h 1458"/>
                <a:gd name="T74" fmla="*/ 0 w 1619"/>
                <a:gd name="T75" fmla="*/ 0 h 1458"/>
                <a:gd name="T76" fmla="*/ 0 w 1619"/>
                <a:gd name="T77" fmla="*/ 0 h 1458"/>
                <a:gd name="T78" fmla="*/ 0 w 1619"/>
                <a:gd name="T79" fmla="*/ 0 h 1458"/>
                <a:gd name="T80" fmla="*/ 0 w 1619"/>
                <a:gd name="T81" fmla="*/ 0 h 1458"/>
                <a:gd name="T82" fmla="*/ 0 w 1619"/>
                <a:gd name="T83" fmla="*/ 0 h 1458"/>
                <a:gd name="T84" fmla="*/ 0 w 1619"/>
                <a:gd name="T85" fmla="*/ 0 h 1458"/>
                <a:gd name="T86" fmla="*/ 0 w 1619"/>
                <a:gd name="T87" fmla="*/ 0 h 1458"/>
                <a:gd name="T88" fmla="*/ 0 w 1619"/>
                <a:gd name="T89" fmla="*/ 0 h 1458"/>
                <a:gd name="T90" fmla="*/ 0 w 1619"/>
                <a:gd name="T91" fmla="*/ 0 h 145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19" h="1458">
                  <a:moveTo>
                    <a:pt x="1419" y="120"/>
                  </a:moveTo>
                  <a:lnTo>
                    <a:pt x="1442" y="144"/>
                  </a:lnTo>
                  <a:lnTo>
                    <a:pt x="1466" y="170"/>
                  </a:lnTo>
                  <a:lnTo>
                    <a:pt x="1488" y="196"/>
                  </a:lnTo>
                  <a:lnTo>
                    <a:pt x="1509" y="223"/>
                  </a:lnTo>
                  <a:lnTo>
                    <a:pt x="1529" y="250"/>
                  </a:lnTo>
                  <a:lnTo>
                    <a:pt x="1547" y="278"/>
                  </a:lnTo>
                  <a:lnTo>
                    <a:pt x="1556" y="292"/>
                  </a:lnTo>
                  <a:lnTo>
                    <a:pt x="1564" y="307"/>
                  </a:lnTo>
                  <a:lnTo>
                    <a:pt x="1571" y="323"/>
                  </a:lnTo>
                  <a:lnTo>
                    <a:pt x="1578" y="337"/>
                  </a:lnTo>
                  <a:lnTo>
                    <a:pt x="1584" y="353"/>
                  </a:lnTo>
                  <a:lnTo>
                    <a:pt x="1590" y="368"/>
                  </a:lnTo>
                  <a:lnTo>
                    <a:pt x="1595" y="383"/>
                  </a:lnTo>
                  <a:lnTo>
                    <a:pt x="1599" y="399"/>
                  </a:lnTo>
                  <a:lnTo>
                    <a:pt x="1603" y="414"/>
                  </a:lnTo>
                  <a:lnTo>
                    <a:pt x="1605" y="431"/>
                  </a:lnTo>
                  <a:lnTo>
                    <a:pt x="1608" y="447"/>
                  </a:lnTo>
                  <a:lnTo>
                    <a:pt x="1609" y="463"/>
                  </a:lnTo>
                  <a:lnTo>
                    <a:pt x="1609" y="480"/>
                  </a:lnTo>
                  <a:lnTo>
                    <a:pt x="1609" y="497"/>
                  </a:lnTo>
                  <a:lnTo>
                    <a:pt x="1608" y="514"/>
                  </a:lnTo>
                  <a:lnTo>
                    <a:pt x="1606" y="531"/>
                  </a:lnTo>
                  <a:lnTo>
                    <a:pt x="1603" y="548"/>
                  </a:lnTo>
                  <a:lnTo>
                    <a:pt x="1599" y="567"/>
                  </a:lnTo>
                  <a:lnTo>
                    <a:pt x="1594" y="584"/>
                  </a:lnTo>
                  <a:lnTo>
                    <a:pt x="1588" y="602"/>
                  </a:lnTo>
                  <a:lnTo>
                    <a:pt x="1581" y="613"/>
                  </a:lnTo>
                  <a:lnTo>
                    <a:pt x="1574" y="624"/>
                  </a:lnTo>
                  <a:lnTo>
                    <a:pt x="1567" y="635"/>
                  </a:lnTo>
                  <a:lnTo>
                    <a:pt x="1560" y="645"/>
                  </a:lnTo>
                  <a:lnTo>
                    <a:pt x="1552" y="653"/>
                  </a:lnTo>
                  <a:lnTo>
                    <a:pt x="1543" y="661"/>
                  </a:lnTo>
                  <a:lnTo>
                    <a:pt x="1535" y="668"/>
                  </a:lnTo>
                  <a:lnTo>
                    <a:pt x="1527" y="676"/>
                  </a:lnTo>
                  <a:lnTo>
                    <a:pt x="1510" y="689"/>
                  </a:lnTo>
                  <a:lnTo>
                    <a:pt x="1493" y="700"/>
                  </a:lnTo>
                  <a:lnTo>
                    <a:pt x="1475" y="709"/>
                  </a:lnTo>
                  <a:lnTo>
                    <a:pt x="1457" y="718"/>
                  </a:lnTo>
                  <a:lnTo>
                    <a:pt x="1421" y="734"/>
                  </a:lnTo>
                  <a:lnTo>
                    <a:pt x="1385" y="752"/>
                  </a:lnTo>
                  <a:lnTo>
                    <a:pt x="1367" y="760"/>
                  </a:lnTo>
                  <a:lnTo>
                    <a:pt x="1350" y="770"/>
                  </a:lnTo>
                  <a:lnTo>
                    <a:pt x="1334" y="782"/>
                  </a:lnTo>
                  <a:lnTo>
                    <a:pt x="1318" y="795"/>
                  </a:lnTo>
                  <a:lnTo>
                    <a:pt x="1341" y="811"/>
                  </a:lnTo>
                  <a:lnTo>
                    <a:pt x="1363" y="829"/>
                  </a:lnTo>
                  <a:lnTo>
                    <a:pt x="1386" y="849"/>
                  </a:lnTo>
                  <a:lnTo>
                    <a:pt x="1408" y="868"/>
                  </a:lnTo>
                  <a:lnTo>
                    <a:pt x="1429" y="890"/>
                  </a:lnTo>
                  <a:lnTo>
                    <a:pt x="1450" y="912"/>
                  </a:lnTo>
                  <a:lnTo>
                    <a:pt x="1470" y="934"/>
                  </a:lnTo>
                  <a:lnTo>
                    <a:pt x="1490" y="958"/>
                  </a:lnTo>
                  <a:lnTo>
                    <a:pt x="1509" y="983"/>
                  </a:lnTo>
                  <a:lnTo>
                    <a:pt x="1528" y="1008"/>
                  </a:lnTo>
                  <a:lnTo>
                    <a:pt x="1545" y="1034"/>
                  </a:lnTo>
                  <a:lnTo>
                    <a:pt x="1563" y="1060"/>
                  </a:lnTo>
                  <a:lnTo>
                    <a:pt x="1578" y="1087"/>
                  </a:lnTo>
                  <a:lnTo>
                    <a:pt x="1593" y="1114"/>
                  </a:lnTo>
                  <a:lnTo>
                    <a:pt x="1606" y="1142"/>
                  </a:lnTo>
                  <a:lnTo>
                    <a:pt x="1618" y="1170"/>
                  </a:lnTo>
                  <a:lnTo>
                    <a:pt x="1619" y="1189"/>
                  </a:lnTo>
                  <a:lnTo>
                    <a:pt x="1618" y="1210"/>
                  </a:lnTo>
                  <a:lnTo>
                    <a:pt x="1615" y="1229"/>
                  </a:lnTo>
                  <a:lnTo>
                    <a:pt x="1611" y="1249"/>
                  </a:lnTo>
                  <a:lnTo>
                    <a:pt x="1605" y="1268"/>
                  </a:lnTo>
                  <a:lnTo>
                    <a:pt x="1598" y="1287"/>
                  </a:lnTo>
                  <a:lnTo>
                    <a:pt x="1589" y="1304"/>
                  </a:lnTo>
                  <a:lnTo>
                    <a:pt x="1579" y="1321"/>
                  </a:lnTo>
                  <a:lnTo>
                    <a:pt x="1568" y="1337"/>
                  </a:lnTo>
                  <a:lnTo>
                    <a:pt x="1555" y="1352"/>
                  </a:lnTo>
                  <a:lnTo>
                    <a:pt x="1541" y="1367"/>
                  </a:lnTo>
                  <a:lnTo>
                    <a:pt x="1526" y="1378"/>
                  </a:lnTo>
                  <a:lnTo>
                    <a:pt x="1510" y="1390"/>
                  </a:lnTo>
                  <a:lnTo>
                    <a:pt x="1494" y="1400"/>
                  </a:lnTo>
                  <a:lnTo>
                    <a:pt x="1476" y="1409"/>
                  </a:lnTo>
                  <a:lnTo>
                    <a:pt x="1458" y="1416"/>
                  </a:lnTo>
                  <a:lnTo>
                    <a:pt x="1373" y="1427"/>
                  </a:lnTo>
                  <a:lnTo>
                    <a:pt x="1287" y="1436"/>
                  </a:lnTo>
                  <a:lnTo>
                    <a:pt x="1200" y="1443"/>
                  </a:lnTo>
                  <a:lnTo>
                    <a:pt x="1111" y="1450"/>
                  </a:lnTo>
                  <a:lnTo>
                    <a:pt x="1021" y="1454"/>
                  </a:lnTo>
                  <a:lnTo>
                    <a:pt x="932" y="1456"/>
                  </a:lnTo>
                  <a:lnTo>
                    <a:pt x="842" y="1458"/>
                  </a:lnTo>
                  <a:lnTo>
                    <a:pt x="752" y="1458"/>
                  </a:lnTo>
                  <a:lnTo>
                    <a:pt x="661" y="1458"/>
                  </a:lnTo>
                  <a:lnTo>
                    <a:pt x="572" y="1457"/>
                  </a:lnTo>
                  <a:lnTo>
                    <a:pt x="483" y="1455"/>
                  </a:lnTo>
                  <a:lnTo>
                    <a:pt x="395" y="1452"/>
                  </a:lnTo>
                  <a:lnTo>
                    <a:pt x="221" y="1445"/>
                  </a:lnTo>
                  <a:lnTo>
                    <a:pt x="53" y="1437"/>
                  </a:lnTo>
                  <a:lnTo>
                    <a:pt x="38" y="1278"/>
                  </a:lnTo>
                  <a:lnTo>
                    <a:pt x="25" y="1113"/>
                  </a:lnTo>
                  <a:lnTo>
                    <a:pt x="19" y="1029"/>
                  </a:lnTo>
                  <a:lnTo>
                    <a:pt x="13" y="945"/>
                  </a:lnTo>
                  <a:lnTo>
                    <a:pt x="9" y="862"/>
                  </a:lnTo>
                  <a:lnTo>
                    <a:pt x="5" y="778"/>
                  </a:lnTo>
                  <a:lnTo>
                    <a:pt x="2" y="694"/>
                  </a:lnTo>
                  <a:lnTo>
                    <a:pt x="1" y="611"/>
                  </a:lnTo>
                  <a:lnTo>
                    <a:pt x="0" y="529"/>
                  </a:lnTo>
                  <a:lnTo>
                    <a:pt x="2" y="448"/>
                  </a:lnTo>
                  <a:lnTo>
                    <a:pt x="4" y="369"/>
                  </a:lnTo>
                  <a:lnTo>
                    <a:pt x="9" y="291"/>
                  </a:lnTo>
                  <a:lnTo>
                    <a:pt x="12" y="252"/>
                  </a:lnTo>
                  <a:lnTo>
                    <a:pt x="15" y="216"/>
                  </a:lnTo>
                  <a:lnTo>
                    <a:pt x="19" y="178"/>
                  </a:lnTo>
                  <a:lnTo>
                    <a:pt x="23" y="142"/>
                  </a:lnTo>
                  <a:lnTo>
                    <a:pt x="62" y="128"/>
                  </a:lnTo>
                  <a:lnTo>
                    <a:pt x="101" y="115"/>
                  </a:lnTo>
                  <a:lnTo>
                    <a:pt x="142" y="102"/>
                  </a:lnTo>
                  <a:lnTo>
                    <a:pt x="184" y="90"/>
                  </a:lnTo>
                  <a:lnTo>
                    <a:pt x="226" y="78"/>
                  </a:lnTo>
                  <a:lnTo>
                    <a:pt x="268" y="67"/>
                  </a:lnTo>
                  <a:lnTo>
                    <a:pt x="312" y="58"/>
                  </a:lnTo>
                  <a:lnTo>
                    <a:pt x="356" y="48"/>
                  </a:lnTo>
                  <a:lnTo>
                    <a:pt x="401" y="39"/>
                  </a:lnTo>
                  <a:lnTo>
                    <a:pt x="445" y="32"/>
                  </a:lnTo>
                  <a:lnTo>
                    <a:pt x="490" y="24"/>
                  </a:lnTo>
                  <a:lnTo>
                    <a:pt x="537" y="18"/>
                  </a:lnTo>
                  <a:lnTo>
                    <a:pt x="582" y="13"/>
                  </a:lnTo>
                  <a:lnTo>
                    <a:pt x="628" y="8"/>
                  </a:lnTo>
                  <a:lnTo>
                    <a:pt x="675" y="5"/>
                  </a:lnTo>
                  <a:lnTo>
                    <a:pt x="721" y="3"/>
                  </a:lnTo>
                  <a:lnTo>
                    <a:pt x="767" y="0"/>
                  </a:lnTo>
                  <a:lnTo>
                    <a:pt x="813" y="0"/>
                  </a:lnTo>
                  <a:lnTo>
                    <a:pt x="860" y="2"/>
                  </a:lnTo>
                  <a:lnTo>
                    <a:pt x="905" y="3"/>
                  </a:lnTo>
                  <a:lnTo>
                    <a:pt x="951" y="6"/>
                  </a:lnTo>
                  <a:lnTo>
                    <a:pt x="996" y="9"/>
                  </a:lnTo>
                  <a:lnTo>
                    <a:pt x="1041" y="15"/>
                  </a:lnTo>
                  <a:lnTo>
                    <a:pt x="1086" y="21"/>
                  </a:lnTo>
                  <a:lnTo>
                    <a:pt x="1129" y="29"/>
                  </a:lnTo>
                  <a:lnTo>
                    <a:pt x="1172" y="38"/>
                  </a:lnTo>
                  <a:lnTo>
                    <a:pt x="1216" y="48"/>
                  </a:lnTo>
                  <a:lnTo>
                    <a:pt x="1258" y="60"/>
                  </a:lnTo>
                  <a:lnTo>
                    <a:pt x="1299" y="73"/>
                  </a:lnTo>
                  <a:lnTo>
                    <a:pt x="1339" y="87"/>
                  </a:lnTo>
                  <a:lnTo>
                    <a:pt x="1380" y="103"/>
                  </a:lnTo>
                  <a:lnTo>
                    <a:pt x="1419" y="120"/>
                  </a:lnTo>
                  <a:close/>
                </a:path>
              </a:pathLst>
            </a:custGeom>
            <a:solidFill>
              <a:srgbClr val="560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5" name="Freeform 274">
              <a:extLst>
                <a:ext uri="{FF2B5EF4-FFF2-40B4-BE49-F238E27FC236}">
                  <a16:creationId xmlns:a16="http://schemas.microsoft.com/office/drawing/2014/main" id="{5AA7BCE0-9E71-48A5-9642-B95CBA296440}"/>
                </a:ext>
              </a:extLst>
            </p:cNvPr>
            <p:cNvSpPr>
              <a:spLocks/>
            </p:cNvSpPr>
            <p:nvPr/>
          </p:nvSpPr>
          <p:spPr bwMode="auto">
            <a:xfrm>
              <a:off x="3519" y="3560"/>
              <a:ext cx="273" cy="122"/>
            </a:xfrm>
            <a:custGeom>
              <a:avLst/>
              <a:gdLst>
                <a:gd name="T0" fmla="*/ 0 w 1914"/>
                <a:gd name="T1" fmla="*/ 0 h 1339"/>
                <a:gd name="T2" fmla="*/ 0 w 1914"/>
                <a:gd name="T3" fmla="*/ 0 h 1339"/>
                <a:gd name="T4" fmla="*/ 0 w 1914"/>
                <a:gd name="T5" fmla="*/ 0 h 1339"/>
                <a:gd name="T6" fmla="*/ 0 w 1914"/>
                <a:gd name="T7" fmla="*/ 0 h 1339"/>
                <a:gd name="T8" fmla="*/ 0 w 1914"/>
                <a:gd name="T9" fmla="*/ 0 h 1339"/>
                <a:gd name="T10" fmla="*/ 0 w 1914"/>
                <a:gd name="T11" fmla="*/ 0 h 1339"/>
                <a:gd name="T12" fmla="*/ 0 w 1914"/>
                <a:gd name="T13" fmla="*/ 0 h 1339"/>
                <a:gd name="T14" fmla="*/ 0 w 1914"/>
                <a:gd name="T15" fmla="*/ 0 h 1339"/>
                <a:gd name="T16" fmla="*/ 0 w 1914"/>
                <a:gd name="T17" fmla="*/ 0 h 1339"/>
                <a:gd name="T18" fmla="*/ 0 w 1914"/>
                <a:gd name="T19" fmla="*/ 0 h 1339"/>
                <a:gd name="T20" fmla="*/ 0 w 1914"/>
                <a:gd name="T21" fmla="*/ 0 h 1339"/>
                <a:gd name="T22" fmla="*/ 0 w 1914"/>
                <a:gd name="T23" fmla="*/ 0 h 1339"/>
                <a:gd name="T24" fmla="*/ 0 w 1914"/>
                <a:gd name="T25" fmla="*/ 0 h 1339"/>
                <a:gd name="T26" fmla="*/ 0 w 1914"/>
                <a:gd name="T27" fmla="*/ 0 h 1339"/>
                <a:gd name="T28" fmla="*/ 0 w 1914"/>
                <a:gd name="T29" fmla="*/ 0 h 1339"/>
                <a:gd name="T30" fmla="*/ 0 w 1914"/>
                <a:gd name="T31" fmla="*/ 0 h 1339"/>
                <a:gd name="T32" fmla="*/ 0 w 1914"/>
                <a:gd name="T33" fmla="*/ 0 h 1339"/>
                <a:gd name="T34" fmla="*/ 0 w 1914"/>
                <a:gd name="T35" fmla="*/ 0 h 1339"/>
                <a:gd name="T36" fmla="*/ 0 w 1914"/>
                <a:gd name="T37" fmla="*/ 0 h 1339"/>
                <a:gd name="T38" fmla="*/ 0 w 1914"/>
                <a:gd name="T39" fmla="*/ 0 h 1339"/>
                <a:gd name="T40" fmla="*/ 0 w 1914"/>
                <a:gd name="T41" fmla="*/ 0 h 1339"/>
                <a:gd name="T42" fmla="*/ 0 w 1914"/>
                <a:gd name="T43" fmla="*/ 0 h 1339"/>
                <a:gd name="T44" fmla="*/ 0 w 1914"/>
                <a:gd name="T45" fmla="*/ 0 h 1339"/>
                <a:gd name="T46" fmla="*/ 0 w 1914"/>
                <a:gd name="T47" fmla="*/ 0 h 1339"/>
                <a:gd name="T48" fmla="*/ 0 w 1914"/>
                <a:gd name="T49" fmla="*/ 0 h 1339"/>
                <a:gd name="T50" fmla="*/ 0 w 1914"/>
                <a:gd name="T51" fmla="*/ 0 h 1339"/>
                <a:gd name="T52" fmla="*/ 0 w 1914"/>
                <a:gd name="T53" fmla="*/ 0 h 1339"/>
                <a:gd name="T54" fmla="*/ 0 w 1914"/>
                <a:gd name="T55" fmla="*/ 0 h 1339"/>
                <a:gd name="T56" fmla="*/ 0 w 1914"/>
                <a:gd name="T57" fmla="*/ 0 h 1339"/>
                <a:gd name="T58" fmla="*/ 0 w 1914"/>
                <a:gd name="T59" fmla="*/ 0 h 1339"/>
                <a:gd name="T60" fmla="*/ 0 w 1914"/>
                <a:gd name="T61" fmla="*/ 0 h 1339"/>
                <a:gd name="T62" fmla="*/ 0 w 1914"/>
                <a:gd name="T63" fmla="*/ 0 h 1339"/>
                <a:gd name="T64" fmla="*/ 0 w 1914"/>
                <a:gd name="T65" fmla="*/ 0 h 1339"/>
                <a:gd name="T66" fmla="*/ 0 w 1914"/>
                <a:gd name="T67" fmla="*/ 0 h 1339"/>
                <a:gd name="T68" fmla="*/ 0 w 1914"/>
                <a:gd name="T69" fmla="*/ 0 h 1339"/>
                <a:gd name="T70" fmla="*/ 0 w 1914"/>
                <a:gd name="T71" fmla="*/ 0 h 1339"/>
                <a:gd name="T72" fmla="*/ 0 w 1914"/>
                <a:gd name="T73" fmla="*/ 0 h 1339"/>
                <a:gd name="T74" fmla="*/ 0 w 1914"/>
                <a:gd name="T75" fmla="*/ 0 h 1339"/>
                <a:gd name="T76" fmla="*/ 0 w 1914"/>
                <a:gd name="T77" fmla="*/ 0 h 1339"/>
                <a:gd name="T78" fmla="*/ 0 w 1914"/>
                <a:gd name="T79" fmla="*/ 0 h 1339"/>
                <a:gd name="T80" fmla="*/ 0 w 1914"/>
                <a:gd name="T81" fmla="*/ 0 h 1339"/>
                <a:gd name="T82" fmla="*/ 0 w 1914"/>
                <a:gd name="T83" fmla="*/ 0 h 1339"/>
                <a:gd name="T84" fmla="*/ 0 w 1914"/>
                <a:gd name="T85" fmla="*/ 0 h 1339"/>
                <a:gd name="T86" fmla="*/ 0 w 1914"/>
                <a:gd name="T87" fmla="*/ 0 h 1339"/>
                <a:gd name="T88" fmla="*/ 0 w 1914"/>
                <a:gd name="T89" fmla="*/ 0 h 13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14" h="1339">
                  <a:moveTo>
                    <a:pt x="1914" y="1210"/>
                  </a:moveTo>
                  <a:lnTo>
                    <a:pt x="1910" y="1229"/>
                  </a:lnTo>
                  <a:lnTo>
                    <a:pt x="1905" y="1246"/>
                  </a:lnTo>
                  <a:lnTo>
                    <a:pt x="1899" y="1262"/>
                  </a:lnTo>
                  <a:lnTo>
                    <a:pt x="1892" y="1275"/>
                  </a:lnTo>
                  <a:lnTo>
                    <a:pt x="1884" y="1288"/>
                  </a:lnTo>
                  <a:lnTo>
                    <a:pt x="1875" y="1298"/>
                  </a:lnTo>
                  <a:lnTo>
                    <a:pt x="1864" y="1308"/>
                  </a:lnTo>
                  <a:lnTo>
                    <a:pt x="1854" y="1315"/>
                  </a:lnTo>
                  <a:lnTo>
                    <a:pt x="1842" y="1322"/>
                  </a:lnTo>
                  <a:lnTo>
                    <a:pt x="1829" y="1327"/>
                  </a:lnTo>
                  <a:lnTo>
                    <a:pt x="1816" y="1331"/>
                  </a:lnTo>
                  <a:lnTo>
                    <a:pt x="1802" y="1335"/>
                  </a:lnTo>
                  <a:lnTo>
                    <a:pt x="1788" y="1337"/>
                  </a:lnTo>
                  <a:lnTo>
                    <a:pt x="1773" y="1338"/>
                  </a:lnTo>
                  <a:lnTo>
                    <a:pt x="1758" y="1339"/>
                  </a:lnTo>
                  <a:lnTo>
                    <a:pt x="1742" y="1338"/>
                  </a:lnTo>
                  <a:lnTo>
                    <a:pt x="1709" y="1337"/>
                  </a:lnTo>
                  <a:lnTo>
                    <a:pt x="1676" y="1333"/>
                  </a:lnTo>
                  <a:lnTo>
                    <a:pt x="1643" y="1327"/>
                  </a:lnTo>
                  <a:lnTo>
                    <a:pt x="1611" y="1322"/>
                  </a:lnTo>
                  <a:lnTo>
                    <a:pt x="1580" y="1316"/>
                  </a:lnTo>
                  <a:lnTo>
                    <a:pt x="1549" y="1311"/>
                  </a:lnTo>
                  <a:lnTo>
                    <a:pt x="1520" y="1308"/>
                  </a:lnTo>
                  <a:lnTo>
                    <a:pt x="1495" y="1307"/>
                  </a:lnTo>
                  <a:lnTo>
                    <a:pt x="1335" y="1082"/>
                  </a:lnTo>
                  <a:lnTo>
                    <a:pt x="478" y="1178"/>
                  </a:lnTo>
                  <a:lnTo>
                    <a:pt x="471" y="1199"/>
                  </a:lnTo>
                  <a:lnTo>
                    <a:pt x="464" y="1217"/>
                  </a:lnTo>
                  <a:lnTo>
                    <a:pt x="455" y="1233"/>
                  </a:lnTo>
                  <a:lnTo>
                    <a:pt x="445" y="1248"/>
                  </a:lnTo>
                  <a:lnTo>
                    <a:pt x="435" y="1261"/>
                  </a:lnTo>
                  <a:lnTo>
                    <a:pt x="424" y="1273"/>
                  </a:lnTo>
                  <a:lnTo>
                    <a:pt x="412" y="1284"/>
                  </a:lnTo>
                  <a:lnTo>
                    <a:pt x="400" y="1294"/>
                  </a:lnTo>
                  <a:lnTo>
                    <a:pt x="387" y="1301"/>
                  </a:lnTo>
                  <a:lnTo>
                    <a:pt x="374" y="1308"/>
                  </a:lnTo>
                  <a:lnTo>
                    <a:pt x="360" y="1314"/>
                  </a:lnTo>
                  <a:lnTo>
                    <a:pt x="345" y="1319"/>
                  </a:lnTo>
                  <a:lnTo>
                    <a:pt x="330" y="1323"/>
                  </a:lnTo>
                  <a:lnTo>
                    <a:pt x="314" y="1325"/>
                  </a:lnTo>
                  <a:lnTo>
                    <a:pt x="299" y="1327"/>
                  </a:lnTo>
                  <a:lnTo>
                    <a:pt x="283" y="1329"/>
                  </a:lnTo>
                  <a:lnTo>
                    <a:pt x="250" y="1330"/>
                  </a:lnTo>
                  <a:lnTo>
                    <a:pt x="217" y="1330"/>
                  </a:lnTo>
                  <a:lnTo>
                    <a:pt x="184" y="1329"/>
                  </a:lnTo>
                  <a:lnTo>
                    <a:pt x="149" y="1327"/>
                  </a:lnTo>
                  <a:lnTo>
                    <a:pt x="116" y="1325"/>
                  </a:lnTo>
                  <a:lnTo>
                    <a:pt x="83" y="1324"/>
                  </a:lnTo>
                  <a:lnTo>
                    <a:pt x="51" y="1325"/>
                  </a:lnTo>
                  <a:lnTo>
                    <a:pt x="21" y="1328"/>
                  </a:lnTo>
                  <a:lnTo>
                    <a:pt x="14" y="1314"/>
                  </a:lnTo>
                  <a:lnTo>
                    <a:pt x="9" y="1300"/>
                  </a:lnTo>
                  <a:lnTo>
                    <a:pt x="5" y="1287"/>
                  </a:lnTo>
                  <a:lnTo>
                    <a:pt x="2" y="1274"/>
                  </a:lnTo>
                  <a:lnTo>
                    <a:pt x="0" y="1261"/>
                  </a:lnTo>
                  <a:lnTo>
                    <a:pt x="0" y="1248"/>
                  </a:lnTo>
                  <a:lnTo>
                    <a:pt x="0" y="1236"/>
                  </a:lnTo>
                  <a:lnTo>
                    <a:pt x="2" y="1224"/>
                  </a:lnTo>
                  <a:lnTo>
                    <a:pt x="4" y="1213"/>
                  </a:lnTo>
                  <a:lnTo>
                    <a:pt x="7" y="1201"/>
                  </a:lnTo>
                  <a:lnTo>
                    <a:pt x="11" y="1189"/>
                  </a:lnTo>
                  <a:lnTo>
                    <a:pt x="16" y="1178"/>
                  </a:lnTo>
                  <a:lnTo>
                    <a:pt x="27" y="1155"/>
                  </a:lnTo>
                  <a:lnTo>
                    <a:pt x="40" y="1134"/>
                  </a:lnTo>
                  <a:lnTo>
                    <a:pt x="70" y="1092"/>
                  </a:lnTo>
                  <a:lnTo>
                    <a:pt x="101" y="1049"/>
                  </a:lnTo>
                  <a:lnTo>
                    <a:pt x="116" y="1028"/>
                  </a:lnTo>
                  <a:lnTo>
                    <a:pt x="129" y="1007"/>
                  </a:lnTo>
                  <a:lnTo>
                    <a:pt x="135" y="996"/>
                  </a:lnTo>
                  <a:lnTo>
                    <a:pt x="141" y="986"/>
                  </a:lnTo>
                  <a:lnTo>
                    <a:pt x="145" y="975"/>
                  </a:lnTo>
                  <a:lnTo>
                    <a:pt x="149" y="964"/>
                  </a:lnTo>
                  <a:lnTo>
                    <a:pt x="188" y="899"/>
                  </a:lnTo>
                  <a:lnTo>
                    <a:pt x="227" y="835"/>
                  </a:lnTo>
                  <a:lnTo>
                    <a:pt x="268" y="772"/>
                  </a:lnTo>
                  <a:lnTo>
                    <a:pt x="309" y="708"/>
                  </a:lnTo>
                  <a:lnTo>
                    <a:pt x="353" y="644"/>
                  </a:lnTo>
                  <a:lnTo>
                    <a:pt x="396" y="581"/>
                  </a:lnTo>
                  <a:lnTo>
                    <a:pt x="441" y="520"/>
                  </a:lnTo>
                  <a:lnTo>
                    <a:pt x="486" y="458"/>
                  </a:lnTo>
                  <a:lnTo>
                    <a:pt x="533" y="397"/>
                  </a:lnTo>
                  <a:lnTo>
                    <a:pt x="579" y="337"/>
                  </a:lnTo>
                  <a:lnTo>
                    <a:pt x="626" y="278"/>
                  </a:lnTo>
                  <a:lnTo>
                    <a:pt x="673" y="220"/>
                  </a:lnTo>
                  <a:lnTo>
                    <a:pt x="722" y="163"/>
                  </a:lnTo>
                  <a:lnTo>
                    <a:pt x="770" y="107"/>
                  </a:lnTo>
                  <a:lnTo>
                    <a:pt x="818" y="53"/>
                  </a:lnTo>
                  <a:lnTo>
                    <a:pt x="868" y="0"/>
                  </a:lnTo>
                  <a:lnTo>
                    <a:pt x="1136" y="11"/>
                  </a:lnTo>
                  <a:lnTo>
                    <a:pt x="1914" y="1210"/>
                  </a:lnTo>
                  <a:close/>
                </a:path>
              </a:pathLst>
            </a:custGeom>
            <a:solidFill>
              <a:srgbClr val="0056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6" name="Freeform 275">
              <a:extLst>
                <a:ext uri="{FF2B5EF4-FFF2-40B4-BE49-F238E27FC236}">
                  <a16:creationId xmlns:a16="http://schemas.microsoft.com/office/drawing/2014/main" id="{E1562660-025C-4A85-AB62-87E252ABFF46}"/>
                </a:ext>
              </a:extLst>
            </p:cNvPr>
            <p:cNvSpPr>
              <a:spLocks/>
            </p:cNvSpPr>
            <p:nvPr/>
          </p:nvSpPr>
          <p:spPr bwMode="auto">
            <a:xfrm>
              <a:off x="4246" y="3577"/>
              <a:ext cx="124" cy="34"/>
            </a:xfrm>
            <a:custGeom>
              <a:avLst/>
              <a:gdLst>
                <a:gd name="T0" fmla="*/ 0 w 871"/>
                <a:gd name="T1" fmla="*/ 0 h 370"/>
                <a:gd name="T2" fmla="*/ 0 w 871"/>
                <a:gd name="T3" fmla="*/ 0 h 370"/>
                <a:gd name="T4" fmla="*/ 0 w 871"/>
                <a:gd name="T5" fmla="*/ 0 h 370"/>
                <a:gd name="T6" fmla="*/ 0 w 871"/>
                <a:gd name="T7" fmla="*/ 0 h 370"/>
                <a:gd name="T8" fmla="*/ 0 w 871"/>
                <a:gd name="T9" fmla="*/ 0 h 370"/>
                <a:gd name="T10" fmla="*/ 0 w 871"/>
                <a:gd name="T11" fmla="*/ 0 h 370"/>
                <a:gd name="T12" fmla="*/ 0 w 871"/>
                <a:gd name="T13" fmla="*/ 0 h 370"/>
                <a:gd name="T14" fmla="*/ 0 w 871"/>
                <a:gd name="T15" fmla="*/ 0 h 370"/>
                <a:gd name="T16" fmla="*/ 0 w 871"/>
                <a:gd name="T17" fmla="*/ 0 h 370"/>
                <a:gd name="T18" fmla="*/ 0 w 871"/>
                <a:gd name="T19" fmla="*/ 0 h 370"/>
                <a:gd name="T20" fmla="*/ 0 w 871"/>
                <a:gd name="T21" fmla="*/ 0 h 370"/>
                <a:gd name="T22" fmla="*/ 0 w 871"/>
                <a:gd name="T23" fmla="*/ 0 h 370"/>
                <a:gd name="T24" fmla="*/ 0 w 871"/>
                <a:gd name="T25" fmla="*/ 0 h 370"/>
                <a:gd name="T26" fmla="*/ 0 w 871"/>
                <a:gd name="T27" fmla="*/ 0 h 370"/>
                <a:gd name="T28" fmla="*/ 0 w 871"/>
                <a:gd name="T29" fmla="*/ 0 h 370"/>
                <a:gd name="T30" fmla="*/ 0 w 871"/>
                <a:gd name="T31" fmla="*/ 0 h 370"/>
                <a:gd name="T32" fmla="*/ 0 w 871"/>
                <a:gd name="T33" fmla="*/ 0 h 370"/>
                <a:gd name="T34" fmla="*/ 0 w 871"/>
                <a:gd name="T35" fmla="*/ 0 h 370"/>
                <a:gd name="T36" fmla="*/ 0 w 871"/>
                <a:gd name="T37" fmla="*/ 0 h 370"/>
                <a:gd name="T38" fmla="*/ 0 w 871"/>
                <a:gd name="T39" fmla="*/ 0 h 370"/>
                <a:gd name="T40" fmla="*/ 0 w 871"/>
                <a:gd name="T41" fmla="*/ 0 h 370"/>
                <a:gd name="T42" fmla="*/ 0 w 871"/>
                <a:gd name="T43" fmla="*/ 0 h 370"/>
                <a:gd name="T44" fmla="*/ 0 w 871"/>
                <a:gd name="T45" fmla="*/ 0 h 370"/>
                <a:gd name="T46" fmla="*/ 0 w 871"/>
                <a:gd name="T47" fmla="*/ 0 h 370"/>
                <a:gd name="T48" fmla="*/ 0 w 871"/>
                <a:gd name="T49" fmla="*/ 0 h 370"/>
                <a:gd name="T50" fmla="*/ 0 w 871"/>
                <a:gd name="T51" fmla="*/ 0 h 370"/>
                <a:gd name="T52" fmla="*/ 0 w 871"/>
                <a:gd name="T53" fmla="*/ 0 h 370"/>
                <a:gd name="T54" fmla="*/ 0 w 871"/>
                <a:gd name="T55" fmla="*/ 0 h 370"/>
                <a:gd name="T56" fmla="*/ 0 w 871"/>
                <a:gd name="T57" fmla="*/ 0 h 370"/>
                <a:gd name="T58" fmla="*/ 0 w 871"/>
                <a:gd name="T59" fmla="*/ 0 h 370"/>
                <a:gd name="T60" fmla="*/ 0 w 871"/>
                <a:gd name="T61" fmla="*/ 0 h 370"/>
                <a:gd name="T62" fmla="*/ 0 w 871"/>
                <a:gd name="T63" fmla="*/ 0 h 370"/>
                <a:gd name="T64" fmla="*/ 0 w 871"/>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1" h="370">
                  <a:moveTo>
                    <a:pt x="871" y="156"/>
                  </a:moveTo>
                  <a:lnTo>
                    <a:pt x="871" y="170"/>
                  </a:lnTo>
                  <a:lnTo>
                    <a:pt x="870" y="182"/>
                  </a:lnTo>
                  <a:lnTo>
                    <a:pt x="867" y="193"/>
                  </a:lnTo>
                  <a:lnTo>
                    <a:pt x="864" y="204"/>
                  </a:lnTo>
                  <a:lnTo>
                    <a:pt x="861" y="214"/>
                  </a:lnTo>
                  <a:lnTo>
                    <a:pt x="855" y="223"/>
                  </a:lnTo>
                  <a:lnTo>
                    <a:pt x="850" y="231"/>
                  </a:lnTo>
                  <a:lnTo>
                    <a:pt x="844" y="238"/>
                  </a:lnTo>
                  <a:lnTo>
                    <a:pt x="838" y="245"/>
                  </a:lnTo>
                  <a:lnTo>
                    <a:pt x="831" y="251"/>
                  </a:lnTo>
                  <a:lnTo>
                    <a:pt x="824" y="257"/>
                  </a:lnTo>
                  <a:lnTo>
                    <a:pt x="816" y="262"/>
                  </a:lnTo>
                  <a:lnTo>
                    <a:pt x="799" y="270"/>
                  </a:lnTo>
                  <a:lnTo>
                    <a:pt x="781" y="278"/>
                  </a:lnTo>
                  <a:lnTo>
                    <a:pt x="743" y="289"/>
                  </a:lnTo>
                  <a:lnTo>
                    <a:pt x="703" y="298"/>
                  </a:lnTo>
                  <a:lnTo>
                    <a:pt x="683" y="305"/>
                  </a:lnTo>
                  <a:lnTo>
                    <a:pt x="665" y="310"/>
                  </a:lnTo>
                  <a:lnTo>
                    <a:pt x="647" y="318"/>
                  </a:lnTo>
                  <a:lnTo>
                    <a:pt x="632" y="327"/>
                  </a:lnTo>
                  <a:lnTo>
                    <a:pt x="5" y="370"/>
                  </a:lnTo>
                  <a:lnTo>
                    <a:pt x="7" y="356"/>
                  </a:lnTo>
                  <a:lnTo>
                    <a:pt x="8" y="341"/>
                  </a:lnTo>
                  <a:lnTo>
                    <a:pt x="9" y="326"/>
                  </a:lnTo>
                  <a:lnTo>
                    <a:pt x="10" y="311"/>
                  </a:lnTo>
                  <a:lnTo>
                    <a:pt x="9" y="282"/>
                  </a:lnTo>
                  <a:lnTo>
                    <a:pt x="7" y="252"/>
                  </a:lnTo>
                  <a:lnTo>
                    <a:pt x="4" y="223"/>
                  </a:lnTo>
                  <a:lnTo>
                    <a:pt x="2" y="193"/>
                  </a:lnTo>
                  <a:lnTo>
                    <a:pt x="0" y="165"/>
                  </a:lnTo>
                  <a:lnTo>
                    <a:pt x="1" y="139"/>
                  </a:lnTo>
                  <a:lnTo>
                    <a:pt x="2" y="127"/>
                  </a:lnTo>
                  <a:lnTo>
                    <a:pt x="3" y="116"/>
                  </a:lnTo>
                  <a:lnTo>
                    <a:pt x="6" y="105"/>
                  </a:lnTo>
                  <a:lnTo>
                    <a:pt x="9" y="94"/>
                  </a:lnTo>
                  <a:lnTo>
                    <a:pt x="14" y="84"/>
                  </a:lnTo>
                  <a:lnTo>
                    <a:pt x="19" y="76"/>
                  </a:lnTo>
                  <a:lnTo>
                    <a:pt x="26" y="67"/>
                  </a:lnTo>
                  <a:lnTo>
                    <a:pt x="34" y="59"/>
                  </a:lnTo>
                  <a:lnTo>
                    <a:pt x="43" y="53"/>
                  </a:lnTo>
                  <a:lnTo>
                    <a:pt x="54" y="48"/>
                  </a:lnTo>
                  <a:lnTo>
                    <a:pt x="66" y="43"/>
                  </a:lnTo>
                  <a:lnTo>
                    <a:pt x="80" y="40"/>
                  </a:lnTo>
                  <a:lnTo>
                    <a:pt x="95" y="38"/>
                  </a:lnTo>
                  <a:lnTo>
                    <a:pt x="113" y="37"/>
                  </a:lnTo>
                  <a:lnTo>
                    <a:pt x="132" y="37"/>
                  </a:lnTo>
                  <a:lnTo>
                    <a:pt x="153" y="38"/>
                  </a:lnTo>
                  <a:lnTo>
                    <a:pt x="195" y="37"/>
                  </a:lnTo>
                  <a:lnTo>
                    <a:pt x="236" y="35"/>
                  </a:lnTo>
                  <a:lnTo>
                    <a:pt x="277" y="30"/>
                  </a:lnTo>
                  <a:lnTo>
                    <a:pt x="318" y="26"/>
                  </a:lnTo>
                  <a:lnTo>
                    <a:pt x="401" y="15"/>
                  </a:lnTo>
                  <a:lnTo>
                    <a:pt x="485" y="5"/>
                  </a:lnTo>
                  <a:lnTo>
                    <a:pt x="527" y="2"/>
                  </a:lnTo>
                  <a:lnTo>
                    <a:pt x="570" y="0"/>
                  </a:lnTo>
                  <a:lnTo>
                    <a:pt x="612" y="0"/>
                  </a:lnTo>
                  <a:lnTo>
                    <a:pt x="655" y="2"/>
                  </a:lnTo>
                  <a:lnTo>
                    <a:pt x="676" y="3"/>
                  </a:lnTo>
                  <a:lnTo>
                    <a:pt x="699" y="6"/>
                  </a:lnTo>
                  <a:lnTo>
                    <a:pt x="721" y="10"/>
                  </a:lnTo>
                  <a:lnTo>
                    <a:pt x="742" y="13"/>
                  </a:lnTo>
                  <a:lnTo>
                    <a:pt x="764" y="18"/>
                  </a:lnTo>
                  <a:lnTo>
                    <a:pt x="786" y="24"/>
                  </a:lnTo>
                  <a:lnTo>
                    <a:pt x="809" y="30"/>
                  </a:lnTo>
                  <a:lnTo>
                    <a:pt x="831" y="38"/>
                  </a:lnTo>
                  <a:lnTo>
                    <a:pt x="871" y="156"/>
                  </a:lnTo>
                  <a:close/>
                </a:path>
              </a:pathLst>
            </a:custGeom>
            <a:solidFill>
              <a:srgbClr val="B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7" name="Freeform 276">
              <a:extLst>
                <a:ext uri="{FF2B5EF4-FFF2-40B4-BE49-F238E27FC236}">
                  <a16:creationId xmlns:a16="http://schemas.microsoft.com/office/drawing/2014/main" id="{1F7E5872-4DBA-4701-A627-2A8575B29968}"/>
                </a:ext>
              </a:extLst>
            </p:cNvPr>
            <p:cNvSpPr>
              <a:spLocks/>
            </p:cNvSpPr>
            <p:nvPr/>
          </p:nvSpPr>
          <p:spPr bwMode="auto">
            <a:xfrm>
              <a:off x="3623" y="3607"/>
              <a:ext cx="55" cy="25"/>
            </a:xfrm>
            <a:custGeom>
              <a:avLst/>
              <a:gdLst>
                <a:gd name="T0" fmla="*/ 0 w 388"/>
                <a:gd name="T1" fmla="*/ 0 h 274"/>
                <a:gd name="T2" fmla="*/ 0 w 388"/>
                <a:gd name="T3" fmla="*/ 0 h 274"/>
                <a:gd name="T4" fmla="*/ 0 w 388"/>
                <a:gd name="T5" fmla="*/ 0 h 274"/>
                <a:gd name="T6" fmla="*/ 0 w 388"/>
                <a:gd name="T7" fmla="*/ 0 h 274"/>
                <a:gd name="T8" fmla="*/ 0 w 388"/>
                <a:gd name="T9" fmla="*/ 0 h 274"/>
                <a:gd name="T10" fmla="*/ 0 w 388"/>
                <a:gd name="T11" fmla="*/ 0 h 274"/>
                <a:gd name="T12" fmla="*/ 0 w 388"/>
                <a:gd name="T13" fmla="*/ 0 h 274"/>
                <a:gd name="T14" fmla="*/ 0 w 388"/>
                <a:gd name="T15" fmla="*/ 0 h 274"/>
                <a:gd name="T16" fmla="*/ 0 w 388"/>
                <a:gd name="T17" fmla="*/ 0 h 274"/>
                <a:gd name="T18" fmla="*/ 0 w 388"/>
                <a:gd name="T19" fmla="*/ 0 h 274"/>
                <a:gd name="T20" fmla="*/ 0 w 388"/>
                <a:gd name="T21" fmla="*/ 0 h 274"/>
                <a:gd name="T22" fmla="*/ 0 w 388"/>
                <a:gd name="T23" fmla="*/ 0 h 274"/>
                <a:gd name="T24" fmla="*/ 0 w 388"/>
                <a:gd name="T25" fmla="*/ 0 h 274"/>
                <a:gd name="T26" fmla="*/ 0 w 388"/>
                <a:gd name="T27" fmla="*/ 0 h 274"/>
                <a:gd name="T28" fmla="*/ 0 w 388"/>
                <a:gd name="T29" fmla="*/ 0 h 274"/>
                <a:gd name="T30" fmla="*/ 0 w 388"/>
                <a:gd name="T31" fmla="*/ 0 h 274"/>
                <a:gd name="T32" fmla="*/ 0 w 388"/>
                <a:gd name="T33" fmla="*/ 0 h 274"/>
                <a:gd name="T34" fmla="*/ 0 w 388"/>
                <a:gd name="T35" fmla="*/ 0 h 274"/>
                <a:gd name="T36" fmla="*/ 0 w 388"/>
                <a:gd name="T37" fmla="*/ 0 h 274"/>
                <a:gd name="T38" fmla="*/ 0 w 388"/>
                <a:gd name="T39" fmla="*/ 0 h 274"/>
                <a:gd name="T40" fmla="*/ 0 w 388"/>
                <a:gd name="T41" fmla="*/ 0 h 274"/>
                <a:gd name="T42" fmla="*/ 0 w 388"/>
                <a:gd name="T43" fmla="*/ 0 h 274"/>
                <a:gd name="T44" fmla="*/ 0 w 388"/>
                <a:gd name="T45" fmla="*/ 0 h 274"/>
                <a:gd name="T46" fmla="*/ 0 w 388"/>
                <a:gd name="T47" fmla="*/ 0 h 274"/>
                <a:gd name="T48" fmla="*/ 0 w 388"/>
                <a:gd name="T49" fmla="*/ 0 h 274"/>
                <a:gd name="T50" fmla="*/ 0 w 388"/>
                <a:gd name="T51" fmla="*/ 0 h 274"/>
                <a:gd name="T52" fmla="*/ 0 w 388"/>
                <a:gd name="T53" fmla="*/ 0 h 274"/>
                <a:gd name="T54" fmla="*/ 0 w 388"/>
                <a:gd name="T55" fmla="*/ 0 h 274"/>
                <a:gd name="T56" fmla="*/ 0 w 388"/>
                <a:gd name="T57" fmla="*/ 0 h 2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88" h="274">
                  <a:moveTo>
                    <a:pt x="388" y="232"/>
                  </a:moveTo>
                  <a:lnTo>
                    <a:pt x="0" y="274"/>
                  </a:lnTo>
                  <a:lnTo>
                    <a:pt x="7" y="266"/>
                  </a:lnTo>
                  <a:lnTo>
                    <a:pt x="13" y="256"/>
                  </a:lnTo>
                  <a:lnTo>
                    <a:pt x="20" y="245"/>
                  </a:lnTo>
                  <a:lnTo>
                    <a:pt x="26" y="233"/>
                  </a:lnTo>
                  <a:lnTo>
                    <a:pt x="40" y="206"/>
                  </a:lnTo>
                  <a:lnTo>
                    <a:pt x="53" y="178"/>
                  </a:lnTo>
                  <a:lnTo>
                    <a:pt x="67" y="148"/>
                  </a:lnTo>
                  <a:lnTo>
                    <a:pt x="82" y="119"/>
                  </a:lnTo>
                  <a:lnTo>
                    <a:pt x="98" y="89"/>
                  </a:lnTo>
                  <a:lnTo>
                    <a:pt x="114" y="63"/>
                  </a:lnTo>
                  <a:lnTo>
                    <a:pt x="122" y="50"/>
                  </a:lnTo>
                  <a:lnTo>
                    <a:pt x="132" y="40"/>
                  </a:lnTo>
                  <a:lnTo>
                    <a:pt x="141" y="30"/>
                  </a:lnTo>
                  <a:lnTo>
                    <a:pt x="150" y="21"/>
                  </a:lnTo>
                  <a:lnTo>
                    <a:pt x="160" y="14"/>
                  </a:lnTo>
                  <a:lnTo>
                    <a:pt x="170" y="7"/>
                  </a:lnTo>
                  <a:lnTo>
                    <a:pt x="180" y="3"/>
                  </a:lnTo>
                  <a:lnTo>
                    <a:pt x="191" y="1"/>
                  </a:lnTo>
                  <a:lnTo>
                    <a:pt x="201" y="0"/>
                  </a:lnTo>
                  <a:lnTo>
                    <a:pt x="213" y="1"/>
                  </a:lnTo>
                  <a:lnTo>
                    <a:pt x="224" y="5"/>
                  </a:lnTo>
                  <a:lnTo>
                    <a:pt x="236" y="10"/>
                  </a:lnTo>
                  <a:lnTo>
                    <a:pt x="249" y="19"/>
                  </a:lnTo>
                  <a:lnTo>
                    <a:pt x="261" y="30"/>
                  </a:lnTo>
                  <a:lnTo>
                    <a:pt x="275" y="44"/>
                  </a:lnTo>
                  <a:lnTo>
                    <a:pt x="288" y="60"/>
                  </a:lnTo>
                  <a:lnTo>
                    <a:pt x="388" y="232"/>
                  </a:lnTo>
                  <a:close/>
                </a:path>
              </a:pathLst>
            </a:custGeom>
            <a:solidFill>
              <a:srgbClr val="B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8" name="Freeform 277">
              <a:extLst>
                <a:ext uri="{FF2B5EF4-FFF2-40B4-BE49-F238E27FC236}">
                  <a16:creationId xmlns:a16="http://schemas.microsoft.com/office/drawing/2014/main" id="{512D89B5-AE51-4E08-B798-3469BC3168BD}"/>
                </a:ext>
              </a:extLst>
            </p:cNvPr>
            <p:cNvSpPr>
              <a:spLocks/>
            </p:cNvSpPr>
            <p:nvPr/>
          </p:nvSpPr>
          <p:spPr bwMode="auto">
            <a:xfrm>
              <a:off x="4249" y="3643"/>
              <a:ext cx="115" cy="24"/>
            </a:xfrm>
            <a:custGeom>
              <a:avLst/>
              <a:gdLst>
                <a:gd name="T0" fmla="*/ 0 w 808"/>
                <a:gd name="T1" fmla="*/ 0 h 267"/>
                <a:gd name="T2" fmla="*/ 0 w 808"/>
                <a:gd name="T3" fmla="*/ 0 h 267"/>
                <a:gd name="T4" fmla="*/ 0 w 808"/>
                <a:gd name="T5" fmla="*/ 0 h 267"/>
                <a:gd name="T6" fmla="*/ 0 w 808"/>
                <a:gd name="T7" fmla="*/ 0 h 267"/>
                <a:gd name="T8" fmla="*/ 0 w 808"/>
                <a:gd name="T9" fmla="*/ 0 h 267"/>
                <a:gd name="T10" fmla="*/ 0 w 808"/>
                <a:gd name="T11" fmla="*/ 0 h 267"/>
                <a:gd name="T12" fmla="*/ 0 w 808"/>
                <a:gd name="T13" fmla="*/ 0 h 267"/>
                <a:gd name="T14" fmla="*/ 0 w 808"/>
                <a:gd name="T15" fmla="*/ 0 h 267"/>
                <a:gd name="T16" fmla="*/ 0 w 808"/>
                <a:gd name="T17" fmla="*/ 0 h 267"/>
                <a:gd name="T18" fmla="*/ 0 w 808"/>
                <a:gd name="T19" fmla="*/ 0 h 267"/>
                <a:gd name="T20" fmla="*/ 0 w 808"/>
                <a:gd name="T21" fmla="*/ 0 h 267"/>
                <a:gd name="T22" fmla="*/ 0 w 808"/>
                <a:gd name="T23" fmla="*/ 0 h 267"/>
                <a:gd name="T24" fmla="*/ 0 w 808"/>
                <a:gd name="T25" fmla="*/ 0 h 267"/>
                <a:gd name="T26" fmla="*/ 0 w 808"/>
                <a:gd name="T27" fmla="*/ 0 h 267"/>
                <a:gd name="T28" fmla="*/ 0 w 808"/>
                <a:gd name="T29" fmla="*/ 0 h 267"/>
                <a:gd name="T30" fmla="*/ 0 w 808"/>
                <a:gd name="T31" fmla="*/ 0 h 267"/>
                <a:gd name="T32" fmla="*/ 0 w 808"/>
                <a:gd name="T33" fmla="*/ 0 h 267"/>
                <a:gd name="T34" fmla="*/ 0 w 808"/>
                <a:gd name="T35" fmla="*/ 0 h 267"/>
                <a:gd name="T36" fmla="*/ 0 w 808"/>
                <a:gd name="T37" fmla="*/ 0 h 267"/>
                <a:gd name="T38" fmla="*/ 0 w 808"/>
                <a:gd name="T39" fmla="*/ 0 h 267"/>
                <a:gd name="T40" fmla="*/ 0 w 808"/>
                <a:gd name="T41" fmla="*/ 0 h 267"/>
                <a:gd name="T42" fmla="*/ 0 w 808"/>
                <a:gd name="T43" fmla="*/ 0 h 267"/>
                <a:gd name="T44" fmla="*/ 0 w 808"/>
                <a:gd name="T45" fmla="*/ 0 h 267"/>
                <a:gd name="T46" fmla="*/ 0 w 808"/>
                <a:gd name="T47" fmla="*/ 0 h 267"/>
                <a:gd name="T48" fmla="*/ 0 w 808"/>
                <a:gd name="T49" fmla="*/ 0 h 267"/>
                <a:gd name="T50" fmla="*/ 0 w 808"/>
                <a:gd name="T51" fmla="*/ 0 h 267"/>
                <a:gd name="T52" fmla="*/ 0 w 808"/>
                <a:gd name="T53" fmla="*/ 0 h 267"/>
                <a:gd name="T54" fmla="*/ 0 w 808"/>
                <a:gd name="T55" fmla="*/ 0 h 267"/>
                <a:gd name="T56" fmla="*/ 0 w 808"/>
                <a:gd name="T57" fmla="*/ 0 h 267"/>
                <a:gd name="T58" fmla="*/ 0 w 808"/>
                <a:gd name="T59" fmla="*/ 0 h 267"/>
                <a:gd name="T60" fmla="*/ 0 w 808"/>
                <a:gd name="T61" fmla="*/ 0 h 267"/>
                <a:gd name="T62" fmla="*/ 0 w 808"/>
                <a:gd name="T63" fmla="*/ 0 h 267"/>
                <a:gd name="T64" fmla="*/ 0 w 808"/>
                <a:gd name="T65" fmla="*/ 0 h 267"/>
                <a:gd name="T66" fmla="*/ 0 w 808"/>
                <a:gd name="T67" fmla="*/ 0 h 267"/>
                <a:gd name="T68" fmla="*/ 0 w 808"/>
                <a:gd name="T69" fmla="*/ 0 h 267"/>
                <a:gd name="T70" fmla="*/ 0 w 808"/>
                <a:gd name="T71" fmla="*/ 0 h 267"/>
                <a:gd name="T72" fmla="*/ 0 w 808"/>
                <a:gd name="T73" fmla="*/ 0 h 267"/>
                <a:gd name="T74" fmla="*/ 0 w 808"/>
                <a:gd name="T75" fmla="*/ 0 h 267"/>
                <a:gd name="T76" fmla="*/ 0 w 808"/>
                <a:gd name="T77" fmla="*/ 0 h 267"/>
                <a:gd name="T78" fmla="*/ 0 w 808"/>
                <a:gd name="T79" fmla="*/ 0 h 267"/>
                <a:gd name="T80" fmla="*/ 0 w 808"/>
                <a:gd name="T81" fmla="*/ 0 h 267"/>
                <a:gd name="T82" fmla="*/ 0 w 808"/>
                <a:gd name="T83" fmla="*/ 0 h 267"/>
                <a:gd name="T84" fmla="*/ 0 w 808"/>
                <a:gd name="T85" fmla="*/ 0 h 267"/>
                <a:gd name="T86" fmla="*/ 0 w 808"/>
                <a:gd name="T87" fmla="*/ 0 h 267"/>
                <a:gd name="T88" fmla="*/ 0 w 808"/>
                <a:gd name="T89" fmla="*/ 0 h 267"/>
                <a:gd name="T90" fmla="*/ 0 w 808"/>
                <a:gd name="T91" fmla="*/ 0 h 267"/>
                <a:gd name="T92" fmla="*/ 0 w 808"/>
                <a:gd name="T93" fmla="*/ 0 h 267"/>
                <a:gd name="T94" fmla="*/ 0 w 808"/>
                <a:gd name="T95" fmla="*/ 0 h 267"/>
                <a:gd name="T96" fmla="*/ 0 w 808"/>
                <a:gd name="T97" fmla="*/ 0 h 267"/>
                <a:gd name="T98" fmla="*/ 0 w 808"/>
                <a:gd name="T99" fmla="*/ 0 h 267"/>
                <a:gd name="T100" fmla="*/ 0 w 808"/>
                <a:gd name="T101" fmla="*/ 0 h 267"/>
                <a:gd name="T102" fmla="*/ 0 w 808"/>
                <a:gd name="T103" fmla="*/ 0 h 267"/>
                <a:gd name="T104" fmla="*/ 0 w 808"/>
                <a:gd name="T105" fmla="*/ 0 h 267"/>
                <a:gd name="T106" fmla="*/ 0 w 808"/>
                <a:gd name="T107" fmla="*/ 0 h 267"/>
                <a:gd name="T108" fmla="*/ 0 w 808"/>
                <a:gd name="T109" fmla="*/ 0 h 267"/>
                <a:gd name="T110" fmla="*/ 0 w 808"/>
                <a:gd name="T111" fmla="*/ 0 h 267"/>
                <a:gd name="T112" fmla="*/ 0 w 808"/>
                <a:gd name="T113" fmla="*/ 0 h 267"/>
                <a:gd name="T114" fmla="*/ 0 w 808"/>
                <a:gd name="T115" fmla="*/ 0 h 267"/>
                <a:gd name="T116" fmla="*/ 0 w 808"/>
                <a:gd name="T117" fmla="*/ 0 h 267"/>
                <a:gd name="T118" fmla="*/ 0 w 808"/>
                <a:gd name="T119" fmla="*/ 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08" h="267">
                  <a:moveTo>
                    <a:pt x="808" y="128"/>
                  </a:moveTo>
                  <a:lnTo>
                    <a:pt x="805" y="137"/>
                  </a:lnTo>
                  <a:lnTo>
                    <a:pt x="801" y="147"/>
                  </a:lnTo>
                  <a:lnTo>
                    <a:pt x="797" y="156"/>
                  </a:lnTo>
                  <a:lnTo>
                    <a:pt x="792" y="163"/>
                  </a:lnTo>
                  <a:lnTo>
                    <a:pt x="787" y="171"/>
                  </a:lnTo>
                  <a:lnTo>
                    <a:pt x="781" y="178"/>
                  </a:lnTo>
                  <a:lnTo>
                    <a:pt x="775" y="185"/>
                  </a:lnTo>
                  <a:lnTo>
                    <a:pt x="769" y="191"/>
                  </a:lnTo>
                  <a:lnTo>
                    <a:pt x="755" y="203"/>
                  </a:lnTo>
                  <a:lnTo>
                    <a:pt x="740" y="213"/>
                  </a:lnTo>
                  <a:lnTo>
                    <a:pt x="723" y="222"/>
                  </a:lnTo>
                  <a:lnTo>
                    <a:pt x="706" y="229"/>
                  </a:lnTo>
                  <a:lnTo>
                    <a:pt x="688" y="236"/>
                  </a:lnTo>
                  <a:lnTo>
                    <a:pt x="670" y="242"/>
                  </a:lnTo>
                  <a:lnTo>
                    <a:pt x="650" y="246"/>
                  </a:lnTo>
                  <a:lnTo>
                    <a:pt x="631" y="251"/>
                  </a:lnTo>
                  <a:lnTo>
                    <a:pt x="594" y="259"/>
                  </a:lnTo>
                  <a:lnTo>
                    <a:pt x="559" y="267"/>
                  </a:lnTo>
                  <a:lnTo>
                    <a:pt x="21" y="267"/>
                  </a:lnTo>
                  <a:lnTo>
                    <a:pt x="14" y="256"/>
                  </a:lnTo>
                  <a:lnTo>
                    <a:pt x="9" y="245"/>
                  </a:lnTo>
                  <a:lnTo>
                    <a:pt x="5" y="235"/>
                  </a:lnTo>
                  <a:lnTo>
                    <a:pt x="3" y="223"/>
                  </a:lnTo>
                  <a:lnTo>
                    <a:pt x="1" y="212"/>
                  </a:lnTo>
                  <a:lnTo>
                    <a:pt x="0" y="199"/>
                  </a:lnTo>
                  <a:lnTo>
                    <a:pt x="0" y="187"/>
                  </a:lnTo>
                  <a:lnTo>
                    <a:pt x="0" y="174"/>
                  </a:lnTo>
                  <a:lnTo>
                    <a:pt x="1" y="149"/>
                  </a:lnTo>
                  <a:lnTo>
                    <a:pt x="3" y="124"/>
                  </a:lnTo>
                  <a:lnTo>
                    <a:pt x="3" y="111"/>
                  </a:lnTo>
                  <a:lnTo>
                    <a:pt x="3" y="98"/>
                  </a:lnTo>
                  <a:lnTo>
                    <a:pt x="3" y="87"/>
                  </a:lnTo>
                  <a:lnTo>
                    <a:pt x="1" y="75"/>
                  </a:lnTo>
                  <a:lnTo>
                    <a:pt x="50" y="61"/>
                  </a:lnTo>
                  <a:lnTo>
                    <a:pt x="101" y="47"/>
                  </a:lnTo>
                  <a:lnTo>
                    <a:pt x="154" y="35"/>
                  </a:lnTo>
                  <a:lnTo>
                    <a:pt x="207" y="24"/>
                  </a:lnTo>
                  <a:lnTo>
                    <a:pt x="261" y="14"/>
                  </a:lnTo>
                  <a:lnTo>
                    <a:pt x="316" y="8"/>
                  </a:lnTo>
                  <a:lnTo>
                    <a:pt x="343" y="4"/>
                  </a:lnTo>
                  <a:lnTo>
                    <a:pt x="369" y="2"/>
                  </a:lnTo>
                  <a:lnTo>
                    <a:pt x="396" y="1"/>
                  </a:lnTo>
                  <a:lnTo>
                    <a:pt x="423" y="0"/>
                  </a:lnTo>
                  <a:lnTo>
                    <a:pt x="450" y="1"/>
                  </a:lnTo>
                  <a:lnTo>
                    <a:pt x="476" y="2"/>
                  </a:lnTo>
                  <a:lnTo>
                    <a:pt x="503" y="3"/>
                  </a:lnTo>
                  <a:lnTo>
                    <a:pt x="529" y="7"/>
                  </a:lnTo>
                  <a:lnTo>
                    <a:pt x="555" y="10"/>
                  </a:lnTo>
                  <a:lnTo>
                    <a:pt x="580" y="15"/>
                  </a:lnTo>
                  <a:lnTo>
                    <a:pt x="605" y="21"/>
                  </a:lnTo>
                  <a:lnTo>
                    <a:pt x="630" y="27"/>
                  </a:lnTo>
                  <a:lnTo>
                    <a:pt x="654" y="36"/>
                  </a:lnTo>
                  <a:lnTo>
                    <a:pt x="679" y="44"/>
                  </a:lnTo>
                  <a:lnTo>
                    <a:pt x="702" y="55"/>
                  </a:lnTo>
                  <a:lnTo>
                    <a:pt x="724" y="67"/>
                  </a:lnTo>
                  <a:lnTo>
                    <a:pt x="746" y="80"/>
                  </a:lnTo>
                  <a:lnTo>
                    <a:pt x="767" y="94"/>
                  </a:lnTo>
                  <a:lnTo>
                    <a:pt x="788" y="110"/>
                  </a:lnTo>
                  <a:lnTo>
                    <a:pt x="808" y="128"/>
                  </a:lnTo>
                  <a:close/>
                </a:path>
              </a:pathLst>
            </a:custGeom>
            <a:solidFill>
              <a:srgbClr val="B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9" name="Freeform 278">
              <a:extLst>
                <a:ext uri="{FF2B5EF4-FFF2-40B4-BE49-F238E27FC236}">
                  <a16:creationId xmlns:a16="http://schemas.microsoft.com/office/drawing/2014/main" id="{0AF56C8F-6916-46F3-BD05-FC634FEEA43A}"/>
                </a:ext>
              </a:extLst>
            </p:cNvPr>
            <p:cNvSpPr>
              <a:spLocks/>
            </p:cNvSpPr>
            <p:nvPr/>
          </p:nvSpPr>
          <p:spPr bwMode="auto">
            <a:xfrm>
              <a:off x="4740" y="3688"/>
              <a:ext cx="126" cy="100"/>
            </a:xfrm>
            <a:custGeom>
              <a:avLst/>
              <a:gdLst>
                <a:gd name="T0" fmla="*/ 0 w 884"/>
                <a:gd name="T1" fmla="*/ 0 h 1102"/>
                <a:gd name="T2" fmla="*/ 0 w 884"/>
                <a:gd name="T3" fmla="*/ 0 h 1102"/>
                <a:gd name="T4" fmla="*/ 0 w 884"/>
                <a:gd name="T5" fmla="*/ 0 h 1102"/>
                <a:gd name="T6" fmla="*/ 0 w 884"/>
                <a:gd name="T7" fmla="*/ 0 h 1102"/>
                <a:gd name="T8" fmla="*/ 0 w 884"/>
                <a:gd name="T9" fmla="*/ 0 h 1102"/>
                <a:gd name="T10" fmla="*/ 0 w 884"/>
                <a:gd name="T11" fmla="*/ 0 h 1102"/>
                <a:gd name="T12" fmla="*/ 0 w 884"/>
                <a:gd name="T13" fmla="*/ 0 h 1102"/>
                <a:gd name="T14" fmla="*/ 0 w 884"/>
                <a:gd name="T15" fmla="*/ 0 h 1102"/>
                <a:gd name="T16" fmla="*/ 0 w 884"/>
                <a:gd name="T17" fmla="*/ 0 h 1102"/>
                <a:gd name="T18" fmla="*/ 0 w 884"/>
                <a:gd name="T19" fmla="*/ 0 h 1102"/>
                <a:gd name="T20" fmla="*/ 0 w 884"/>
                <a:gd name="T21" fmla="*/ 0 h 1102"/>
                <a:gd name="T22" fmla="*/ 0 w 884"/>
                <a:gd name="T23" fmla="*/ 0 h 1102"/>
                <a:gd name="T24" fmla="*/ 0 w 884"/>
                <a:gd name="T25" fmla="*/ 0 h 1102"/>
                <a:gd name="T26" fmla="*/ 0 w 884"/>
                <a:gd name="T27" fmla="*/ 0 h 1102"/>
                <a:gd name="T28" fmla="*/ 0 w 884"/>
                <a:gd name="T29" fmla="*/ 0 h 1102"/>
                <a:gd name="T30" fmla="*/ 0 w 884"/>
                <a:gd name="T31" fmla="*/ 0 h 1102"/>
                <a:gd name="T32" fmla="*/ 0 w 884"/>
                <a:gd name="T33" fmla="*/ 0 h 1102"/>
                <a:gd name="T34" fmla="*/ 0 w 884"/>
                <a:gd name="T35" fmla="*/ 0 h 1102"/>
                <a:gd name="T36" fmla="*/ 0 w 884"/>
                <a:gd name="T37" fmla="*/ 0 h 1102"/>
                <a:gd name="T38" fmla="*/ 0 w 884"/>
                <a:gd name="T39" fmla="*/ 0 h 1102"/>
                <a:gd name="T40" fmla="*/ 0 w 884"/>
                <a:gd name="T41" fmla="*/ 0 h 1102"/>
                <a:gd name="T42" fmla="*/ 0 w 884"/>
                <a:gd name="T43" fmla="*/ 0 h 1102"/>
                <a:gd name="T44" fmla="*/ 0 w 884"/>
                <a:gd name="T45" fmla="*/ 0 h 1102"/>
                <a:gd name="T46" fmla="*/ 0 w 884"/>
                <a:gd name="T47" fmla="*/ 0 h 1102"/>
                <a:gd name="T48" fmla="*/ 0 w 884"/>
                <a:gd name="T49" fmla="*/ 0 h 1102"/>
                <a:gd name="T50" fmla="*/ 0 w 884"/>
                <a:gd name="T51" fmla="*/ 0 h 1102"/>
                <a:gd name="T52" fmla="*/ 0 w 884"/>
                <a:gd name="T53" fmla="*/ 0 h 1102"/>
                <a:gd name="T54" fmla="*/ 0 w 884"/>
                <a:gd name="T55" fmla="*/ 0 h 1102"/>
                <a:gd name="T56" fmla="*/ 0 w 884"/>
                <a:gd name="T57" fmla="*/ 0 h 1102"/>
                <a:gd name="T58" fmla="*/ 0 w 884"/>
                <a:gd name="T59" fmla="*/ 0 h 1102"/>
                <a:gd name="T60" fmla="*/ 0 w 884"/>
                <a:gd name="T61" fmla="*/ 0 h 1102"/>
                <a:gd name="T62" fmla="*/ 0 w 884"/>
                <a:gd name="T63" fmla="*/ 0 h 1102"/>
                <a:gd name="T64" fmla="*/ 0 w 884"/>
                <a:gd name="T65" fmla="*/ 0 h 1102"/>
                <a:gd name="T66" fmla="*/ 0 w 884"/>
                <a:gd name="T67" fmla="*/ 0 h 1102"/>
                <a:gd name="T68" fmla="*/ 0 w 884"/>
                <a:gd name="T69" fmla="*/ 0 h 1102"/>
                <a:gd name="T70" fmla="*/ 0 w 884"/>
                <a:gd name="T71" fmla="*/ 0 h 1102"/>
                <a:gd name="T72" fmla="*/ 0 w 884"/>
                <a:gd name="T73" fmla="*/ 0 h 1102"/>
                <a:gd name="T74" fmla="*/ 0 w 884"/>
                <a:gd name="T75" fmla="*/ 0 h 1102"/>
                <a:gd name="T76" fmla="*/ 0 w 884"/>
                <a:gd name="T77" fmla="*/ 0 h 1102"/>
                <a:gd name="T78" fmla="*/ 0 w 884"/>
                <a:gd name="T79" fmla="*/ 0 h 1102"/>
                <a:gd name="T80" fmla="*/ 0 w 884"/>
                <a:gd name="T81" fmla="*/ 0 h 1102"/>
                <a:gd name="T82" fmla="*/ 0 w 884"/>
                <a:gd name="T83" fmla="*/ 0 h 1102"/>
                <a:gd name="T84" fmla="*/ 0 w 884"/>
                <a:gd name="T85" fmla="*/ 0 h 1102"/>
                <a:gd name="T86" fmla="*/ 0 w 884"/>
                <a:gd name="T87" fmla="*/ 0 h 1102"/>
                <a:gd name="T88" fmla="*/ 0 w 884"/>
                <a:gd name="T89" fmla="*/ 0 h 1102"/>
                <a:gd name="T90" fmla="*/ 0 w 884"/>
                <a:gd name="T91" fmla="*/ 0 h 1102"/>
                <a:gd name="T92" fmla="*/ 0 w 884"/>
                <a:gd name="T93" fmla="*/ 0 h 1102"/>
                <a:gd name="T94" fmla="*/ 0 w 884"/>
                <a:gd name="T95" fmla="*/ 0 h 1102"/>
                <a:gd name="T96" fmla="*/ 0 w 884"/>
                <a:gd name="T97" fmla="*/ 0 h 1102"/>
                <a:gd name="T98" fmla="*/ 0 w 884"/>
                <a:gd name="T99" fmla="*/ 0 h 1102"/>
                <a:gd name="T100" fmla="*/ 0 w 884"/>
                <a:gd name="T101" fmla="*/ 0 h 1102"/>
                <a:gd name="T102" fmla="*/ 0 w 884"/>
                <a:gd name="T103" fmla="*/ 0 h 1102"/>
                <a:gd name="T104" fmla="*/ 0 w 884"/>
                <a:gd name="T105" fmla="*/ 0 h 1102"/>
                <a:gd name="T106" fmla="*/ 0 w 884"/>
                <a:gd name="T107" fmla="*/ 0 h 11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84" h="1102">
                  <a:moveTo>
                    <a:pt x="339" y="85"/>
                  </a:moveTo>
                  <a:lnTo>
                    <a:pt x="340" y="104"/>
                  </a:lnTo>
                  <a:lnTo>
                    <a:pt x="343" y="120"/>
                  </a:lnTo>
                  <a:lnTo>
                    <a:pt x="348" y="134"/>
                  </a:lnTo>
                  <a:lnTo>
                    <a:pt x="354" y="147"/>
                  </a:lnTo>
                  <a:lnTo>
                    <a:pt x="362" y="158"/>
                  </a:lnTo>
                  <a:lnTo>
                    <a:pt x="371" y="167"/>
                  </a:lnTo>
                  <a:lnTo>
                    <a:pt x="382" y="176"/>
                  </a:lnTo>
                  <a:lnTo>
                    <a:pt x="395" y="184"/>
                  </a:lnTo>
                  <a:lnTo>
                    <a:pt x="408" y="190"/>
                  </a:lnTo>
                  <a:lnTo>
                    <a:pt x="422" y="195"/>
                  </a:lnTo>
                  <a:lnTo>
                    <a:pt x="437" y="200"/>
                  </a:lnTo>
                  <a:lnTo>
                    <a:pt x="452" y="204"/>
                  </a:lnTo>
                  <a:lnTo>
                    <a:pt x="485" y="212"/>
                  </a:lnTo>
                  <a:lnTo>
                    <a:pt x="520" y="218"/>
                  </a:lnTo>
                  <a:lnTo>
                    <a:pt x="555" y="225"/>
                  </a:lnTo>
                  <a:lnTo>
                    <a:pt x="590" y="233"/>
                  </a:lnTo>
                  <a:lnTo>
                    <a:pt x="607" y="239"/>
                  </a:lnTo>
                  <a:lnTo>
                    <a:pt x="624" y="244"/>
                  </a:lnTo>
                  <a:lnTo>
                    <a:pt x="639" y="251"/>
                  </a:lnTo>
                  <a:lnTo>
                    <a:pt x="655" y="258"/>
                  </a:lnTo>
                  <a:lnTo>
                    <a:pt x="669" y="268"/>
                  </a:lnTo>
                  <a:lnTo>
                    <a:pt x="682" y="278"/>
                  </a:lnTo>
                  <a:lnTo>
                    <a:pt x="695" y="289"/>
                  </a:lnTo>
                  <a:lnTo>
                    <a:pt x="706" y="302"/>
                  </a:lnTo>
                  <a:lnTo>
                    <a:pt x="716" y="318"/>
                  </a:lnTo>
                  <a:lnTo>
                    <a:pt x="725" y="335"/>
                  </a:lnTo>
                  <a:lnTo>
                    <a:pt x="732" y="353"/>
                  </a:lnTo>
                  <a:lnTo>
                    <a:pt x="739" y="375"/>
                  </a:lnTo>
                  <a:lnTo>
                    <a:pt x="734" y="388"/>
                  </a:lnTo>
                  <a:lnTo>
                    <a:pt x="731" y="401"/>
                  </a:lnTo>
                  <a:lnTo>
                    <a:pt x="727" y="413"/>
                  </a:lnTo>
                  <a:lnTo>
                    <a:pt x="722" y="426"/>
                  </a:lnTo>
                  <a:lnTo>
                    <a:pt x="712" y="449"/>
                  </a:lnTo>
                  <a:lnTo>
                    <a:pt x="700" y="474"/>
                  </a:lnTo>
                  <a:lnTo>
                    <a:pt x="686" y="498"/>
                  </a:lnTo>
                  <a:lnTo>
                    <a:pt x="672" y="521"/>
                  </a:lnTo>
                  <a:lnTo>
                    <a:pt x="657" y="545"/>
                  </a:lnTo>
                  <a:lnTo>
                    <a:pt x="642" y="567"/>
                  </a:lnTo>
                  <a:lnTo>
                    <a:pt x="612" y="614"/>
                  </a:lnTo>
                  <a:lnTo>
                    <a:pt x="583" y="660"/>
                  </a:lnTo>
                  <a:lnTo>
                    <a:pt x="570" y="685"/>
                  </a:lnTo>
                  <a:lnTo>
                    <a:pt x="557" y="709"/>
                  </a:lnTo>
                  <a:lnTo>
                    <a:pt x="547" y="735"/>
                  </a:lnTo>
                  <a:lnTo>
                    <a:pt x="538" y="760"/>
                  </a:lnTo>
                  <a:lnTo>
                    <a:pt x="551" y="762"/>
                  </a:lnTo>
                  <a:lnTo>
                    <a:pt x="564" y="765"/>
                  </a:lnTo>
                  <a:lnTo>
                    <a:pt x="576" y="768"/>
                  </a:lnTo>
                  <a:lnTo>
                    <a:pt x="588" y="773"/>
                  </a:lnTo>
                  <a:lnTo>
                    <a:pt x="599" y="776"/>
                  </a:lnTo>
                  <a:lnTo>
                    <a:pt x="611" y="781"/>
                  </a:lnTo>
                  <a:lnTo>
                    <a:pt x="621" y="787"/>
                  </a:lnTo>
                  <a:lnTo>
                    <a:pt x="632" y="792"/>
                  </a:lnTo>
                  <a:lnTo>
                    <a:pt x="653" y="805"/>
                  </a:lnTo>
                  <a:lnTo>
                    <a:pt x="674" y="820"/>
                  </a:lnTo>
                  <a:lnTo>
                    <a:pt x="696" y="837"/>
                  </a:lnTo>
                  <a:lnTo>
                    <a:pt x="718" y="856"/>
                  </a:lnTo>
                  <a:lnTo>
                    <a:pt x="720" y="845"/>
                  </a:lnTo>
                  <a:lnTo>
                    <a:pt x="724" y="833"/>
                  </a:lnTo>
                  <a:lnTo>
                    <a:pt x="730" y="823"/>
                  </a:lnTo>
                  <a:lnTo>
                    <a:pt x="738" y="814"/>
                  </a:lnTo>
                  <a:lnTo>
                    <a:pt x="745" y="804"/>
                  </a:lnTo>
                  <a:lnTo>
                    <a:pt x="754" y="796"/>
                  </a:lnTo>
                  <a:lnTo>
                    <a:pt x="763" y="790"/>
                  </a:lnTo>
                  <a:lnTo>
                    <a:pt x="773" y="784"/>
                  </a:lnTo>
                  <a:lnTo>
                    <a:pt x="784" y="780"/>
                  </a:lnTo>
                  <a:lnTo>
                    <a:pt x="794" y="777"/>
                  </a:lnTo>
                  <a:lnTo>
                    <a:pt x="805" y="775"/>
                  </a:lnTo>
                  <a:lnTo>
                    <a:pt x="816" y="775"/>
                  </a:lnTo>
                  <a:lnTo>
                    <a:pt x="827" y="777"/>
                  </a:lnTo>
                  <a:lnTo>
                    <a:pt x="838" y="780"/>
                  </a:lnTo>
                  <a:lnTo>
                    <a:pt x="848" y="786"/>
                  </a:lnTo>
                  <a:lnTo>
                    <a:pt x="857" y="792"/>
                  </a:lnTo>
                  <a:lnTo>
                    <a:pt x="865" y="819"/>
                  </a:lnTo>
                  <a:lnTo>
                    <a:pt x="873" y="845"/>
                  </a:lnTo>
                  <a:lnTo>
                    <a:pt x="879" y="869"/>
                  </a:lnTo>
                  <a:lnTo>
                    <a:pt x="883" y="893"/>
                  </a:lnTo>
                  <a:lnTo>
                    <a:pt x="884" y="904"/>
                  </a:lnTo>
                  <a:lnTo>
                    <a:pt x="884" y="915"/>
                  </a:lnTo>
                  <a:lnTo>
                    <a:pt x="883" y="927"/>
                  </a:lnTo>
                  <a:lnTo>
                    <a:pt x="881" y="938"/>
                  </a:lnTo>
                  <a:lnTo>
                    <a:pt x="877" y="950"/>
                  </a:lnTo>
                  <a:lnTo>
                    <a:pt x="872" y="962"/>
                  </a:lnTo>
                  <a:lnTo>
                    <a:pt x="866" y="972"/>
                  </a:lnTo>
                  <a:lnTo>
                    <a:pt x="857" y="984"/>
                  </a:lnTo>
                  <a:lnTo>
                    <a:pt x="837" y="988"/>
                  </a:lnTo>
                  <a:lnTo>
                    <a:pt x="816" y="991"/>
                  </a:lnTo>
                  <a:lnTo>
                    <a:pt x="794" y="995"/>
                  </a:lnTo>
                  <a:lnTo>
                    <a:pt x="773" y="1001"/>
                  </a:lnTo>
                  <a:lnTo>
                    <a:pt x="729" y="1010"/>
                  </a:lnTo>
                  <a:lnTo>
                    <a:pt x="687" y="1020"/>
                  </a:lnTo>
                  <a:lnTo>
                    <a:pt x="666" y="1023"/>
                  </a:lnTo>
                  <a:lnTo>
                    <a:pt x="646" y="1025"/>
                  </a:lnTo>
                  <a:lnTo>
                    <a:pt x="626" y="1028"/>
                  </a:lnTo>
                  <a:lnTo>
                    <a:pt x="607" y="1027"/>
                  </a:lnTo>
                  <a:lnTo>
                    <a:pt x="598" y="1027"/>
                  </a:lnTo>
                  <a:lnTo>
                    <a:pt x="589" y="1025"/>
                  </a:lnTo>
                  <a:lnTo>
                    <a:pt x="580" y="1023"/>
                  </a:lnTo>
                  <a:lnTo>
                    <a:pt x="571" y="1021"/>
                  </a:lnTo>
                  <a:lnTo>
                    <a:pt x="563" y="1018"/>
                  </a:lnTo>
                  <a:lnTo>
                    <a:pt x="554" y="1015"/>
                  </a:lnTo>
                  <a:lnTo>
                    <a:pt x="546" y="1011"/>
                  </a:lnTo>
                  <a:lnTo>
                    <a:pt x="538" y="1006"/>
                  </a:lnTo>
                  <a:lnTo>
                    <a:pt x="519" y="814"/>
                  </a:lnTo>
                  <a:lnTo>
                    <a:pt x="499" y="827"/>
                  </a:lnTo>
                  <a:lnTo>
                    <a:pt x="480" y="840"/>
                  </a:lnTo>
                  <a:lnTo>
                    <a:pt x="463" y="855"/>
                  </a:lnTo>
                  <a:lnTo>
                    <a:pt x="447" y="871"/>
                  </a:lnTo>
                  <a:lnTo>
                    <a:pt x="433" y="887"/>
                  </a:lnTo>
                  <a:lnTo>
                    <a:pt x="419" y="905"/>
                  </a:lnTo>
                  <a:lnTo>
                    <a:pt x="407" y="923"/>
                  </a:lnTo>
                  <a:lnTo>
                    <a:pt x="396" y="942"/>
                  </a:lnTo>
                  <a:lnTo>
                    <a:pt x="386" y="962"/>
                  </a:lnTo>
                  <a:lnTo>
                    <a:pt x="376" y="981"/>
                  </a:lnTo>
                  <a:lnTo>
                    <a:pt x="367" y="1001"/>
                  </a:lnTo>
                  <a:lnTo>
                    <a:pt x="360" y="1021"/>
                  </a:lnTo>
                  <a:lnTo>
                    <a:pt x="354" y="1042"/>
                  </a:lnTo>
                  <a:lnTo>
                    <a:pt x="348" y="1062"/>
                  </a:lnTo>
                  <a:lnTo>
                    <a:pt x="343" y="1083"/>
                  </a:lnTo>
                  <a:lnTo>
                    <a:pt x="339" y="1102"/>
                  </a:lnTo>
                  <a:lnTo>
                    <a:pt x="190" y="1102"/>
                  </a:lnTo>
                  <a:lnTo>
                    <a:pt x="191" y="1078"/>
                  </a:lnTo>
                  <a:lnTo>
                    <a:pt x="194" y="1055"/>
                  </a:lnTo>
                  <a:lnTo>
                    <a:pt x="198" y="1032"/>
                  </a:lnTo>
                  <a:lnTo>
                    <a:pt x="203" y="1008"/>
                  </a:lnTo>
                  <a:lnTo>
                    <a:pt x="210" y="985"/>
                  </a:lnTo>
                  <a:lnTo>
                    <a:pt x="218" y="962"/>
                  </a:lnTo>
                  <a:lnTo>
                    <a:pt x="226" y="939"/>
                  </a:lnTo>
                  <a:lnTo>
                    <a:pt x="235" y="916"/>
                  </a:lnTo>
                  <a:lnTo>
                    <a:pt x="245" y="895"/>
                  </a:lnTo>
                  <a:lnTo>
                    <a:pt x="255" y="872"/>
                  </a:lnTo>
                  <a:lnTo>
                    <a:pt x="267" y="849"/>
                  </a:lnTo>
                  <a:lnTo>
                    <a:pt x="278" y="828"/>
                  </a:lnTo>
                  <a:lnTo>
                    <a:pt x="304" y="783"/>
                  </a:lnTo>
                  <a:lnTo>
                    <a:pt x="331" y="740"/>
                  </a:lnTo>
                  <a:lnTo>
                    <a:pt x="388" y="653"/>
                  </a:lnTo>
                  <a:lnTo>
                    <a:pt x="444" y="565"/>
                  </a:lnTo>
                  <a:lnTo>
                    <a:pt x="470" y="521"/>
                  </a:lnTo>
                  <a:lnTo>
                    <a:pt x="495" y="476"/>
                  </a:lnTo>
                  <a:lnTo>
                    <a:pt x="507" y="454"/>
                  </a:lnTo>
                  <a:lnTo>
                    <a:pt x="518" y="431"/>
                  </a:lnTo>
                  <a:lnTo>
                    <a:pt x="529" y="408"/>
                  </a:lnTo>
                  <a:lnTo>
                    <a:pt x="538" y="386"/>
                  </a:lnTo>
                  <a:lnTo>
                    <a:pt x="505" y="371"/>
                  </a:lnTo>
                  <a:lnTo>
                    <a:pt x="471" y="358"/>
                  </a:lnTo>
                  <a:lnTo>
                    <a:pt x="454" y="352"/>
                  </a:lnTo>
                  <a:lnTo>
                    <a:pt x="437" y="347"/>
                  </a:lnTo>
                  <a:lnTo>
                    <a:pt x="420" y="342"/>
                  </a:lnTo>
                  <a:lnTo>
                    <a:pt x="402" y="338"/>
                  </a:lnTo>
                  <a:lnTo>
                    <a:pt x="383" y="335"/>
                  </a:lnTo>
                  <a:lnTo>
                    <a:pt x="365" y="333"/>
                  </a:lnTo>
                  <a:lnTo>
                    <a:pt x="347" y="331"/>
                  </a:lnTo>
                  <a:lnTo>
                    <a:pt x="328" y="329"/>
                  </a:lnTo>
                  <a:lnTo>
                    <a:pt x="309" y="329"/>
                  </a:lnTo>
                  <a:lnTo>
                    <a:pt x="290" y="329"/>
                  </a:lnTo>
                  <a:lnTo>
                    <a:pt x="270" y="331"/>
                  </a:lnTo>
                  <a:lnTo>
                    <a:pt x="250" y="332"/>
                  </a:lnTo>
                  <a:lnTo>
                    <a:pt x="243" y="339"/>
                  </a:lnTo>
                  <a:lnTo>
                    <a:pt x="236" y="348"/>
                  </a:lnTo>
                  <a:lnTo>
                    <a:pt x="229" y="356"/>
                  </a:lnTo>
                  <a:lnTo>
                    <a:pt x="223" y="366"/>
                  </a:lnTo>
                  <a:lnTo>
                    <a:pt x="211" y="388"/>
                  </a:lnTo>
                  <a:lnTo>
                    <a:pt x="199" y="410"/>
                  </a:lnTo>
                  <a:lnTo>
                    <a:pt x="188" y="433"/>
                  </a:lnTo>
                  <a:lnTo>
                    <a:pt x="178" y="457"/>
                  </a:lnTo>
                  <a:lnTo>
                    <a:pt x="167" y="480"/>
                  </a:lnTo>
                  <a:lnTo>
                    <a:pt x="155" y="500"/>
                  </a:lnTo>
                  <a:lnTo>
                    <a:pt x="149" y="510"/>
                  </a:lnTo>
                  <a:lnTo>
                    <a:pt x="142" y="520"/>
                  </a:lnTo>
                  <a:lnTo>
                    <a:pt x="136" y="527"/>
                  </a:lnTo>
                  <a:lnTo>
                    <a:pt x="128" y="535"/>
                  </a:lnTo>
                  <a:lnTo>
                    <a:pt x="121" y="541"/>
                  </a:lnTo>
                  <a:lnTo>
                    <a:pt x="113" y="547"/>
                  </a:lnTo>
                  <a:lnTo>
                    <a:pt x="105" y="551"/>
                  </a:lnTo>
                  <a:lnTo>
                    <a:pt x="96" y="554"/>
                  </a:lnTo>
                  <a:lnTo>
                    <a:pt x="86" y="556"/>
                  </a:lnTo>
                  <a:lnTo>
                    <a:pt x="76" y="556"/>
                  </a:lnTo>
                  <a:lnTo>
                    <a:pt x="66" y="555"/>
                  </a:lnTo>
                  <a:lnTo>
                    <a:pt x="54" y="553"/>
                  </a:lnTo>
                  <a:lnTo>
                    <a:pt x="42" y="549"/>
                  </a:lnTo>
                  <a:lnTo>
                    <a:pt x="28" y="542"/>
                  </a:lnTo>
                  <a:lnTo>
                    <a:pt x="15" y="535"/>
                  </a:lnTo>
                  <a:lnTo>
                    <a:pt x="0" y="524"/>
                  </a:lnTo>
                  <a:lnTo>
                    <a:pt x="0" y="508"/>
                  </a:lnTo>
                  <a:lnTo>
                    <a:pt x="0" y="490"/>
                  </a:lnTo>
                  <a:lnTo>
                    <a:pt x="1" y="473"/>
                  </a:lnTo>
                  <a:lnTo>
                    <a:pt x="3" y="456"/>
                  </a:lnTo>
                  <a:lnTo>
                    <a:pt x="6" y="440"/>
                  </a:lnTo>
                  <a:lnTo>
                    <a:pt x="9" y="422"/>
                  </a:lnTo>
                  <a:lnTo>
                    <a:pt x="13" y="405"/>
                  </a:lnTo>
                  <a:lnTo>
                    <a:pt x="18" y="388"/>
                  </a:lnTo>
                  <a:lnTo>
                    <a:pt x="23" y="372"/>
                  </a:lnTo>
                  <a:lnTo>
                    <a:pt x="29" y="354"/>
                  </a:lnTo>
                  <a:lnTo>
                    <a:pt x="36" y="338"/>
                  </a:lnTo>
                  <a:lnTo>
                    <a:pt x="43" y="321"/>
                  </a:lnTo>
                  <a:lnTo>
                    <a:pt x="58" y="287"/>
                  </a:lnTo>
                  <a:lnTo>
                    <a:pt x="74" y="254"/>
                  </a:lnTo>
                  <a:lnTo>
                    <a:pt x="92" y="221"/>
                  </a:lnTo>
                  <a:lnTo>
                    <a:pt x="111" y="188"/>
                  </a:lnTo>
                  <a:lnTo>
                    <a:pt x="130" y="157"/>
                  </a:lnTo>
                  <a:lnTo>
                    <a:pt x="150" y="124"/>
                  </a:lnTo>
                  <a:lnTo>
                    <a:pt x="191" y="61"/>
                  </a:lnTo>
                  <a:lnTo>
                    <a:pt x="230" y="0"/>
                  </a:lnTo>
                  <a:lnTo>
                    <a:pt x="238" y="5"/>
                  </a:lnTo>
                  <a:lnTo>
                    <a:pt x="246" y="10"/>
                  </a:lnTo>
                  <a:lnTo>
                    <a:pt x="254" y="14"/>
                  </a:lnTo>
                  <a:lnTo>
                    <a:pt x="263" y="18"/>
                  </a:lnTo>
                  <a:lnTo>
                    <a:pt x="279" y="24"/>
                  </a:lnTo>
                  <a:lnTo>
                    <a:pt x="296" y="30"/>
                  </a:lnTo>
                  <a:lnTo>
                    <a:pt x="303" y="34"/>
                  </a:lnTo>
                  <a:lnTo>
                    <a:pt x="311" y="39"/>
                  </a:lnTo>
                  <a:lnTo>
                    <a:pt x="317" y="43"/>
                  </a:lnTo>
                  <a:lnTo>
                    <a:pt x="324" y="50"/>
                  </a:lnTo>
                  <a:lnTo>
                    <a:pt x="329" y="56"/>
                  </a:lnTo>
                  <a:lnTo>
                    <a:pt x="333" y="65"/>
                  </a:lnTo>
                  <a:lnTo>
                    <a:pt x="337" y="74"/>
                  </a:lnTo>
                  <a:lnTo>
                    <a:pt x="339"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0" name="Freeform 279">
              <a:extLst>
                <a:ext uri="{FF2B5EF4-FFF2-40B4-BE49-F238E27FC236}">
                  <a16:creationId xmlns:a16="http://schemas.microsoft.com/office/drawing/2014/main" id="{154A0FE6-68E2-4AC4-A841-C19FE1BA67F2}"/>
                </a:ext>
              </a:extLst>
            </p:cNvPr>
            <p:cNvSpPr>
              <a:spLocks/>
            </p:cNvSpPr>
            <p:nvPr/>
          </p:nvSpPr>
          <p:spPr bwMode="auto">
            <a:xfrm>
              <a:off x="4068" y="3695"/>
              <a:ext cx="104" cy="93"/>
            </a:xfrm>
            <a:custGeom>
              <a:avLst/>
              <a:gdLst>
                <a:gd name="T0" fmla="*/ 0 w 728"/>
                <a:gd name="T1" fmla="*/ 0 h 1024"/>
                <a:gd name="T2" fmla="*/ 0 w 728"/>
                <a:gd name="T3" fmla="*/ 0 h 1024"/>
                <a:gd name="T4" fmla="*/ 0 w 728"/>
                <a:gd name="T5" fmla="*/ 0 h 1024"/>
                <a:gd name="T6" fmla="*/ 0 w 728"/>
                <a:gd name="T7" fmla="*/ 0 h 1024"/>
                <a:gd name="T8" fmla="*/ 0 w 728"/>
                <a:gd name="T9" fmla="*/ 0 h 1024"/>
                <a:gd name="T10" fmla="*/ 0 w 728"/>
                <a:gd name="T11" fmla="*/ 0 h 1024"/>
                <a:gd name="T12" fmla="*/ 0 w 728"/>
                <a:gd name="T13" fmla="*/ 0 h 1024"/>
                <a:gd name="T14" fmla="*/ 0 w 728"/>
                <a:gd name="T15" fmla="*/ 0 h 1024"/>
                <a:gd name="T16" fmla="*/ 0 w 728"/>
                <a:gd name="T17" fmla="*/ 0 h 1024"/>
                <a:gd name="T18" fmla="*/ 0 w 728"/>
                <a:gd name="T19" fmla="*/ 0 h 1024"/>
                <a:gd name="T20" fmla="*/ 0 w 728"/>
                <a:gd name="T21" fmla="*/ 0 h 1024"/>
                <a:gd name="T22" fmla="*/ 0 w 728"/>
                <a:gd name="T23" fmla="*/ 0 h 1024"/>
                <a:gd name="T24" fmla="*/ 0 w 728"/>
                <a:gd name="T25" fmla="*/ 0 h 1024"/>
                <a:gd name="T26" fmla="*/ 0 w 728"/>
                <a:gd name="T27" fmla="*/ 0 h 1024"/>
                <a:gd name="T28" fmla="*/ 0 w 728"/>
                <a:gd name="T29" fmla="*/ 0 h 1024"/>
                <a:gd name="T30" fmla="*/ 0 w 728"/>
                <a:gd name="T31" fmla="*/ 0 h 1024"/>
                <a:gd name="T32" fmla="*/ 0 w 728"/>
                <a:gd name="T33" fmla="*/ 0 h 1024"/>
                <a:gd name="T34" fmla="*/ 0 w 728"/>
                <a:gd name="T35" fmla="*/ 0 h 1024"/>
                <a:gd name="T36" fmla="*/ 0 w 728"/>
                <a:gd name="T37" fmla="*/ 0 h 1024"/>
                <a:gd name="T38" fmla="*/ 0 w 728"/>
                <a:gd name="T39" fmla="*/ 0 h 1024"/>
                <a:gd name="T40" fmla="*/ 0 w 728"/>
                <a:gd name="T41" fmla="*/ 0 h 1024"/>
                <a:gd name="T42" fmla="*/ 0 w 728"/>
                <a:gd name="T43" fmla="*/ 0 h 1024"/>
                <a:gd name="T44" fmla="*/ 0 w 728"/>
                <a:gd name="T45" fmla="*/ 0 h 1024"/>
                <a:gd name="T46" fmla="*/ 0 w 728"/>
                <a:gd name="T47" fmla="*/ 0 h 1024"/>
                <a:gd name="T48" fmla="*/ 0 w 728"/>
                <a:gd name="T49" fmla="*/ 0 h 1024"/>
                <a:gd name="T50" fmla="*/ 0 w 728"/>
                <a:gd name="T51" fmla="*/ 0 h 1024"/>
                <a:gd name="T52" fmla="*/ 0 w 728"/>
                <a:gd name="T53" fmla="*/ 0 h 1024"/>
                <a:gd name="T54" fmla="*/ 0 w 728"/>
                <a:gd name="T55" fmla="*/ 0 h 1024"/>
                <a:gd name="T56" fmla="*/ 0 w 728"/>
                <a:gd name="T57" fmla="*/ 0 h 1024"/>
                <a:gd name="T58" fmla="*/ 0 w 728"/>
                <a:gd name="T59" fmla="*/ 0 h 1024"/>
                <a:gd name="T60" fmla="*/ 0 w 728"/>
                <a:gd name="T61" fmla="*/ 0 h 1024"/>
                <a:gd name="T62" fmla="*/ 0 w 728"/>
                <a:gd name="T63" fmla="*/ 0 h 1024"/>
                <a:gd name="T64" fmla="*/ 0 w 728"/>
                <a:gd name="T65" fmla="*/ 0 h 1024"/>
                <a:gd name="T66" fmla="*/ 0 w 728"/>
                <a:gd name="T67" fmla="*/ 0 h 1024"/>
                <a:gd name="T68" fmla="*/ 0 w 728"/>
                <a:gd name="T69" fmla="*/ 0 h 1024"/>
                <a:gd name="T70" fmla="*/ 0 w 728"/>
                <a:gd name="T71" fmla="*/ 0 h 1024"/>
                <a:gd name="T72" fmla="*/ 0 w 728"/>
                <a:gd name="T73" fmla="*/ 0 h 1024"/>
                <a:gd name="T74" fmla="*/ 0 w 728"/>
                <a:gd name="T75" fmla="*/ 0 h 1024"/>
                <a:gd name="T76" fmla="*/ 0 w 728"/>
                <a:gd name="T77" fmla="*/ 0 h 1024"/>
                <a:gd name="T78" fmla="*/ 0 w 728"/>
                <a:gd name="T79" fmla="*/ 0 h 1024"/>
                <a:gd name="T80" fmla="*/ 0 w 728"/>
                <a:gd name="T81" fmla="*/ 0 h 1024"/>
                <a:gd name="T82" fmla="*/ 0 w 728"/>
                <a:gd name="T83" fmla="*/ 0 h 1024"/>
                <a:gd name="T84" fmla="*/ 0 w 728"/>
                <a:gd name="T85" fmla="*/ 0 h 1024"/>
                <a:gd name="T86" fmla="*/ 0 w 728"/>
                <a:gd name="T87" fmla="*/ 0 h 1024"/>
                <a:gd name="T88" fmla="*/ 0 w 728"/>
                <a:gd name="T89" fmla="*/ 0 h 1024"/>
                <a:gd name="T90" fmla="*/ 0 w 728"/>
                <a:gd name="T91" fmla="*/ 0 h 1024"/>
                <a:gd name="T92" fmla="*/ 0 w 728"/>
                <a:gd name="T93" fmla="*/ 0 h 1024"/>
                <a:gd name="T94" fmla="*/ 0 w 728"/>
                <a:gd name="T95" fmla="*/ 0 h 1024"/>
                <a:gd name="T96" fmla="*/ 0 w 728"/>
                <a:gd name="T97" fmla="*/ 0 h 1024"/>
                <a:gd name="T98" fmla="*/ 0 w 728"/>
                <a:gd name="T99" fmla="*/ 0 h 1024"/>
                <a:gd name="T100" fmla="*/ 0 w 728"/>
                <a:gd name="T101" fmla="*/ 0 h 10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8" h="1024">
                  <a:moveTo>
                    <a:pt x="389" y="153"/>
                  </a:moveTo>
                  <a:lnTo>
                    <a:pt x="410" y="164"/>
                  </a:lnTo>
                  <a:lnTo>
                    <a:pt x="432" y="173"/>
                  </a:lnTo>
                  <a:lnTo>
                    <a:pt x="455" y="180"/>
                  </a:lnTo>
                  <a:lnTo>
                    <a:pt x="478" y="187"/>
                  </a:lnTo>
                  <a:lnTo>
                    <a:pt x="527" y="198"/>
                  </a:lnTo>
                  <a:lnTo>
                    <a:pt x="574" y="209"/>
                  </a:lnTo>
                  <a:lnTo>
                    <a:pt x="597" y="214"/>
                  </a:lnTo>
                  <a:lnTo>
                    <a:pt x="619" y="221"/>
                  </a:lnTo>
                  <a:lnTo>
                    <a:pt x="640" y="229"/>
                  </a:lnTo>
                  <a:lnTo>
                    <a:pt x="661" y="239"/>
                  </a:lnTo>
                  <a:lnTo>
                    <a:pt x="670" y="245"/>
                  </a:lnTo>
                  <a:lnTo>
                    <a:pt x="680" y="251"/>
                  </a:lnTo>
                  <a:lnTo>
                    <a:pt x="689" y="258"/>
                  </a:lnTo>
                  <a:lnTo>
                    <a:pt x="697" y="266"/>
                  </a:lnTo>
                  <a:lnTo>
                    <a:pt x="707" y="273"/>
                  </a:lnTo>
                  <a:lnTo>
                    <a:pt x="714" y="283"/>
                  </a:lnTo>
                  <a:lnTo>
                    <a:pt x="722" y="293"/>
                  </a:lnTo>
                  <a:lnTo>
                    <a:pt x="728" y="304"/>
                  </a:lnTo>
                  <a:lnTo>
                    <a:pt x="707" y="350"/>
                  </a:lnTo>
                  <a:lnTo>
                    <a:pt x="685" y="397"/>
                  </a:lnTo>
                  <a:lnTo>
                    <a:pt x="665" y="444"/>
                  </a:lnTo>
                  <a:lnTo>
                    <a:pt x="647" y="492"/>
                  </a:lnTo>
                  <a:lnTo>
                    <a:pt x="609" y="588"/>
                  </a:lnTo>
                  <a:lnTo>
                    <a:pt x="571" y="682"/>
                  </a:lnTo>
                  <a:lnTo>
                    <a:pt x="551" y="728"/>
                  </a:lnTo>
                  <a:lnTo>
                    <a:pt x="530" y="774"/>
                  </a:lnTo>
                  <a:lnTo>
                    <a:pt x="507" y="818"/>
                  </a:lnTo>
                  <a:lnTo>
                    <a:pt x="484" y="861"/>
                  </a:lnTo>
                  <a:lnTo>
                    <a:pt x="471" y="883"/>
                  </a:lnTo>
                  <a:lnTo>
                    <a:pt x="459" y="903"/>
                  </a:lnTo>
                  <a:lnTo>
                    <a:pt x="445" y="924"/>
                  </a:lnTo>
                  <a:lnTo>
                    <a:pt x="431" y="945"/>
                  </a:lnTo>
                  <a:lnTo>
                    <a:pt x="417" y="964"/>
                  </a:lnTo>
                  <a:lnTo>
                    <a:pt x="402" y="983"/>
                  </a:lnTo>
                  <a:lnTo>
                    <a:pt x="386" y="1002"/>
                  </a:lnTo>
                  <a:lnTo>
                    <a:pt x="370" y="1020"/>
                  </a:lnTo>
                  <a:lnTo>
                    <a:pt x="362" y="1022"/>
                  </a:lnTo>
                  <a:lnTo>
                    <a:pt x="355" y="1023"/>
                  </a:lnTo>
                  <a:lnTo>
                    <a:pt x="346" y="1024"/>
                  </a:lnTo>
                  <a:lnTo>
                    <a:pt x="339" y="1024"/>
                  </a:lnTo>
                  <a:lnTo>
                    <a:pt x="324" y="1023"/>
                  </a:lnTo>
                  <a:lnTo>
                    <a:pt x="310" y="1020"/>
                  </a:lnTo>
                  <a:lnTo>
                    <a:pt x="296" y="1016"/>
                  </a:lnTo>
                  <a:lnTo>
                    <a:pt x="284" y="1009"/>
                  </a:lnTo>
                  <a:lnTo>
                    <a:pt x="272" y="1002"/>
                  </a:lnTo>
                  <a:lnTo>
                    <a:pt x="262" y="992"/>
                  </a:lnTo>
                  <a:lnTo>
                    <a:pt x="258" y="988"/>
                  </a:lnTo>
                  <a:lnTo>
                    <a:pt x="254" y="982"/>
                  </a:lnTo>
                  <a:lnTo>
                    <a:pt x="250" y="977"/>
                  </a:lnTo>
                  <a:lnTo>
                    <a:pt x="247" y="972"/>
                  </a:lnTo>
                  <a:lnTo>
                    <a:pt x="245" y="965"/>
                  </a:lnTo>
                  <a:lnTo>
                    <a:pt x="243" y="960"/>
                  </a:lnTo>
                  <a:lnTo>
                    <a:pt x="241" y="953"/>
                  </a:lnTo>
                  <a:lnTo>
                    <a:pt x="240" y="947"/>
                  </a:lnTo>
                  <a:lnTo>
                    <a:pt x="240" y="940"/>
                  </a:lnTo>
                  <a:lnTo>
                    <a:pt x="241" y="934"/>
                  </a:lnTo>
                  <a:lnTo>
                    <a:pt x="242" y="927"/>
                  </a:lnTo>
                  <a:lnTo>
                    <a:pt x="244" y="920"/>
                  </a:lnTo>
                  <a:lnTo>
                    <a:pt x="247" y="913"/>
                  </a:lnTo>
                  <a:lnTo>
                    <a:pt x="250" y="906"/>
                  </a:lnTo>
                  <a:lnTo>
                    <a:pt x="254" y="899"/>
                  </a:lnTo>
                  <a:lnTo>
                    <a:pt x="260" y="892"/>
                  </a:lnTo>
                  <a:lnTo>
                    <a:pt x="508" y="389"/>
                  </a:lnTo>
                  <a:lnTo>
                    <a:pt x="505" y="380"/>
                  </a:lnTo>
                  <a:lnTo>
                    <a:pt x="502" y="373"/>
                  </a:lnTo>
                  <a:lnTo>
                    <a:pt x="498" y="365"/>
                  </a:lnTo>
                  <a:lnTo>
                    <a:pt x="494" y="359"/>
                  </a:lnTo>
                  <a:lnTo>
                    <a:pt x="489" y="353"/>
                  </a:lnTo>
                  <a:lnTo>
                    <a:pt x="484" y="348"/>
                  </a:lnTo>
                  <a:lnTo>
                    <a:pt x="479" y="344"/>
                  </a:lnTo>
                  <a:lnTo>
                    <a:pt x="473" y="339"/>
                  </a:lnTo>
                  <a:lnTo>
                    <a:pt x="461" y="333"/>
                  </a:lnTo>
                  <a:lnTo>
                    <a:pt x="448" y="327"/>
                  </a:lnTo>
                  <a:lnTo>
                    <a:pt x="434" y="324"/>
                  </a:lnTo>
                  <a:lnTo>
                    <a:pt x="419" y="322"/>
                  </a:lnTo>
                  <a:lnTo>
                    <a:pt x="389" y="319"/>
                  </a:lnTo>
                  <a:lnTo>
                    <a:pt x="358" y="317"/>
                  </a:lnTo>
                  <a:lnTo>
                    <a:pt x="342" y="314"/>
                  </a:lnTo>
                  <a:lnTo>
                    <a:pt x="327" y="312"/>
                  </a:lnTo>
                  <a:lnTo>
                    <a:pt x="313" y="308"/>
                  </a:lnTo>
                  <a:lnTo>
                    <a:pt x="299" y="304"/>
                  </a:lnTo>
                  <a:lnTo>
                    <a:pt x="288" y="309"/>
                  </a:lnTo>
                  <a:lnTo>
                    <a:pt x="277" y="316"/>
                  </a:lnTo>
                  <a:lnTo>
                    <a:pt x="267" y="324"/>
                  </a:lnTo>
                  <a:lnTo>
                    <a:pt x="257" y="333"/>
                  </a:lnTo>
                  <a:lnTo>
                    <a:pt x="248" y="344"/>
                  </a:lnTo>
                  <a:lnTo>
                    <a:pt x="240" y="354"/>
                  </a:lnTo>
                  <a:lnTo>
                    <a:pt x="232" y="365"/>
                  </a:lnTo>
                  <a:lnTo>
                    <a:pt x="225" y="377"/>
                  </a:lnTo>
                  <a:lnTo>
                    <a:pt x="199" y="429"/>
                  </a:lnTo>
                  <a:lnTo>
                    <a:pt x="174" y="481"/>
                  </a:lnTo>
                  <a:lnTo>
                    <a:pt x="167" y="493"/>
                  </a:lnTo>
                  <a:lnTo>
                    <a:pt x="160" y="505"/>
                  </a:lnTo>
                  <a:lnTo>
                    <a:pt x="153" y="515"/>
                  </a:lnTo>
                  <a:lnTo>
                    <a:pt x="146" y="525"/>
                  </a:lnTo>
                  <a:lnTo>
                    <a:pt x="139" y="535"/>
                  </a:lnTo>
                  <a:lnTo>
                    <a:pt x="131" y="542"/>
                  </a:lnTo>
                  <a:lnTo>
                    <a:pt x="122" y="549"/>
                  </a:lnTo>
                  <a:lnTo>
                    <a:pt x="113" y="554"/>
                  </a:lnTo>
                  <a:lnTo>
                    <a:pt x="103" y="559"/>
                  </a:lnTo>
                  <a:lnTo>
                    <a:pt x="93" y="561"/>
                  </a:lnTo>
                  <a:lnTo>
                    <a:pt x="81" y="562"/>
                  </a:lnTo>
                  <a:lnTo>
                    <a:pt x="69" y="562"/>
                  </a:lnTo>
                  <a:lnTo>
                    <a:pt x="56" y="559"/>
                  </a:lnTo>
                  <a:lnTo>
                    <a:pt x="42" y="554"/>
                  </a:lnTo>
                  <a:lnTo>
                    <a:pt x="27" y="548"/>
                  </a:lnTo>
                  <a:lnTo>
                    <a:pt x="11" y="539"/>
                  </a:lnTo>
                  <a:lnTo>
                    <a:pt x="6" y="519"/>
                  </a:lnTo>
                  <a:lnTo>
                    <a:pt x="3" y="499"/>
                  </a:lnTo>
                  <a:lnTo>
                    <a:pt x="1" y="480"/>
                  </a:lnTo>
                  <a:lnTo>
                    <a:pt x="0" y="461"/>
                  </a:lnTo>
                  <a:lnTo>
                    <a:pt x="1" y="443"/>
                  </a:lnTo>
                  <a:lnTo>
                    <a:pt x="3" y="425"/>
                  </a:lnTo>
                  <a:lnTo>
                    <a:pt x="6" y="406"/>
                  </a:lnTo>
                  <a:lnTo>
                    <a:pt x="10" y="389"/>
                  </a:lnTo>
                  <a:lnTo>
                    <a:pt x="15" y="372"/>
                  </a:lnTo>
                  <a:lnTo>
                    <a:pt x="21" y="354"/>
                  </a:lnTo>
                  <a:lnTo>
                    <a:pt x="28" y="337"/>
                  </a:lnTo>
                  <a:lnTo>
                    <a:pt x="36" y="321"/>
                  </a:lnTo>
                  <a:lnTo>
                    <a:pt x="44" y="304"/>
                  </a:lnTo>
                  <a:lnTo>
                    <a:pt x="53" y="287"/>
                  </a:lnTo>
                  <a:lnTo>
                    <a:pt x="63" y="271"/>
                  </a:lnTo>
                  <a:lnTo>
                    <a:pt x="73" y="255"/>
                  </a:lnTo>
                  <a:lnTo>
                    <a:pt x="94" y="224"/>
                  </a:lnTo>
                  <a:lnTo>
                    <a:pt x="116" y="191"/>
                  </a:lnTo>
                  <a:lnTo>
                    <a:pt x="139" y="160"/>
                  </a:lnTo>
                  <a:lnTo>
                    <a:pt x="161" y="130"/>
                  </a:lnTo>
                  <a:lnTo>
                    <a:pt x="184" y="98"/>
                  </a:lnTo>
                  <a:lnTo>
                    <a:pt x="205" y="67"/>
                  </a:lnTo>
                  <a:lnTo>
                    <a:pt x="214" y="51"/>
                  </a:lnTo>
                  <a:lnTo>
                    <a:pt x="224" y="36"/>
                  </a:lnTo>
                  <a:lnTo>
                    <a:pt x="232" y="19"/>
                  </a:lnTo>
                  <a:lnTo>
                    <a:pt x="240" y="3"/>
                  </a:lnTo>
                  <a:lnTo>
                    <a:pt x="250" y="2"/>
                  </a:lnTo>
                  <a:lnTo>
                    <a:pt x="259" y="1"/>
                  </a:lnTo>
                  <a:lnTo>
                    <a:pt x="267" y="0"/>
                  </a:lnTo>
                  <a:lnTo>
                    <a:pt x="275" y="1"/>
                  </a:lnTo>
                  <a:lnTo>
                    <a:pt x="283" y="1"/>
                  </a:lnTo>
                  <a:lnTo>
                    <a:pt x="290" y="3"/>
                  </a:lnTo>
                  <a:lnTo>
                    <a:pt x="296" y="5"/>
                  </a:lnTo>
                  <a:lnTo>
                    <a:pt x="302" y="8"/>
                  </a:lnTo>
                  <a:lnTo>
                    <a:pt x="308" y="11"/>
                  </a:lnTo>
                  <a:lnTo>
                    <a:pt x="313" y="14"/>
                  </a:lnTo>
                  <a:lnTo>
                    <a:pt x="317" y="17"/>
                  </a:lnTo>
                  <a:lnTo>
                    <a:pt x="322" y="22"/>
                  </a:lnTo>
                  <a:lnTo>
                    <a:pt x="330" y="31"/>
                  </a:lnTo>
                  <a:lnTo>
                    <a:pt x="336" y="42"/>
                  </a:lnTo>
                  <a:lnTo>
                    <a:pt x="349" y="67"/>
                  </a:lnTo>
                  <a:lnTo>
                    <a:pt x="361" y="95"/>
                  </a:lnTo>
                  <a:lnTo>
                    <a:pt x="367" y="110"/>
                  </a:lnTo>
                  <a:lnTo>
                    <a:pt x="373" y="124"/>
                  </a:lnTo>
                  <a:lnTo>
                    <a:pt x="381" y="139"/>
                  </a:lnTo>
                  <a:lnTo>
                    <a:pt x="389"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1" name="Freeform 280">
              <a:extLst>
                <a:ext uri="{FF2B5EF4-FFF2-40B4-BE49-F238E27FC236}">
                  <a16:creationId xmlns:a16="http://schemas.microsoft.com/office/drawing/2014/main" id="{6FE99B49-3A13-479E-87E3-FF0E0F288B95}"/>
                </a:ext>
              </a:extLst>
            </p:cNvPr>
            <p:cNvSpPr>
              <a:spLocks/>
            </p:cNvSpPr>
            <p:nvPr/>
          </p:nvSpPr>
          <p:spPr bwMode="auto">
            <a:xfrm>
              <a:off x="3442" y="3696"/>
              <a:ext cx="150" cy="95"/>
            </a:xfrm>
            <a:custGeom>
              <a:avLst/>
              <a:gdLst>
                <a:gd name="T0" fmla="*/ 0 w 1050"/>
                <a:gd name="T1" fmla="*/ 0 h 1036"/>
                <a:gd name="T2" fmla="*/ 0 w 1050"/>
                <a:gd name="T3" fmla="*/ 0 h 1036"/>
                <a:gd name="T4" fmla="*/ 0 w 1050"/>
                <a:gd name="T5" fmla="*/ 0 h 1036"/>
                <a:gd name="T6" fmla="*/ 0 w 1050"/>
                <a:gd name="T7" fmla="*/ 0 h 1036"/>
                <a:gd name="T8" fmla="*/ 0 w 1050"/>
                <a:gd name="T9" fmla="*/ 0 h 1036"/>
                <a:gd name="T10" fmla="*/ 0 w 1050"/>
                <a:gd name="T11" fmla="*/ 0 h 1036"/>
                <a:gd name="T12" fmla="*/ 0 w 1050"/>
                <a:gd name="T13" fmla="*/ 0 h 1036"/>
                <a:gd name="T14" fmla="*/ 0 w 1050"/>
                <a:gd name="T15" fmla="*/ 0 h 1036"/>
                <a:gd name="T16" fmla="*/ 0 w 1050"/>
                <a:gd name="T17" fmla="*/ 0 h 1036"/>
                <a:gd name="T18" fmla="*/ 0 w 1050"/>
                <a:gd name="T19" fmla="*/ 0 h 1036"/>
                <a:gd name="T20" fmla="*/ 0 w 1050"/>
                <a:gd name="T21" fmla="*/ 0 h 1036"/>
                <a:gd name="T22" fmla="*/ 0 w 1050"/>
                <a:gd name="T23" fmla="*/ 0 h 1036"/>
                <a:gd name="T24" fmla="*/ 0 w 1050"/>
                <a:gd name="T25" fmla="*/ 0 h 1036"/>
                <a:gd name="T26" fmla="*/ 0 w 1050"/>
                <a:gd name="T27" fmla="*/ 0 h 1036"/>
                <a:gd name="T28" fmla="*/ 0 w 1050"/>
                <a:gd name="T29" fmla="*/ 0 h 1036"/>
                <a:gd name="T30" fmla="*/ 0 w 1050"/>
                <a:gd name="T31" fmla="*/ 0 h 1036"/>
                <a:gd name="T32" fmla="*/ 0 w 1050"/>
                <a:gd name="T33" fmla="*/ 0 h 1036"/>
                <a:gd name="T34" fmla="*/ 0 w 1050"/>
                <a:gd name="T35" fmla="*/ 0 h 1036"/>
                <a:gd name="T36" fmla="*/ 0 w 1050"/>
                <a:gd name="T37" fmla="*/ 0 h 1036"/>
                <a:gd name="T38" fmla="*/ 0 w 1050"/>
                <a:gd name="T39" fmla="*/ 0 h 1036"/>
                <a:gd name="T40" fmla="*/ 0 w 1050"/>
                <a:gd name="T41" fmla="*/ 0 h 1036"/>
                <a:gd name="T42" fmla="*/ 0 w 1050"/>
                <a:gd name="T43" fmla="*/ 0 h 1036"/>
                <a:gd name="T44" fmla="*/ 0 w 1050"/>
                <a:gd name="T45" fmla="*/ 0 h 1036"/>
                <a:gd name="T46" fmla="*/ 0 w 1050"/>
                <a:gd name="T47" fmla="*/ 0 h 1036"/>
                <a:gd name="T48" fmla="*/ 0 w 1050"/>
                <a:gd name="T49" fmla="*/ 0 h 1036"/>
                <a:gd name="T50" fmla="*/ 0 w 1050"/>
                <a:gd name="T51" fmla="*/ 0 h 1036"/>
                <a:gd name="T52" fmla="*/ 0 w 1050"/>
                <a:gd name="T53" fmla="*/ 0 h 1036"/>
                <a:gd name="T54" fmla="*/ 0 w 1050"/>
                <a:gd name="T55" fmla="*/ 0 h 1036"/>
                <a:gd name="T56" fmla="*/ 0 w 1050"/>
                <a:gd name="T57" fmla="*/ 0 h 1036"/>
                <a:gd name="T58" fmla="*/ 0 w 1050"/>
                <a:gd name="T59" fmla="*/ 0 h 1036"/>
                <a:gd name="T60" fmla="*/ 0 w 1050"/>
                <a:gd name="T61" fmla="*/ 0 h 1036"/>
                <a:gd name="T62" fmla="*/ 0 w 1050"/>
                <a:gd name="T63" fmla="*/ 0 h 1036"/>
                <a:gd name="T64" fmla="*/ 0 w 1050"/>
                <a:gd name="T65" fmla="*/ 0 h 1036"/>
                <a:gd name="T66" fmla="*/ 0 w 1050"/>
                <a:gd name="T67" fmla="*/ 0 h 1036"/>
                <a:gd name="T68" fmla="*/ 0 w 1050"/>
                <a:gd name="T69" fmla="*/ 0 h 1036"/>
                <a:gd name="T70" fmla="*/ 0 w 1050"/>
                <a:gd name="T71" fmla="*/ 0 h 1036"/>
                <a:gd name="T72" fmla="*/ 0 w 1050"/>
                <a:gd name="T73" fmla="*/ 0 h 1036"/>
                <a:gd name="T74" fmla="*/ 0 w 1050"/>
                <a:gd name="T75" fmla="*/ 0 h 1036"/>
                <a:gd name="T76" fmla="*/ 0 w 1050"/>
                <a:gd name="T77" fmla="*/ 0 h 1036"/>
                <a:gd name="T78" fmla="*/ 0 w 1050"/>
                <a:gd name="T79" fmla="*/ 0 h 1036"/>
                <a:gd name="T80" fmla="*/ 0 w 1050"/>
                <a:gd name="T81" fmla="*/ 0 h 1036"/>
                <a:gd name="T82" fmla="*/ 0 w 1050"/>
                <a:gd name="T83" fmla="*/ 0 h 1036"/>
                <a:gd name="T84" fmla="*/ 0 w 1050"/>
                <a:gd name="T85" fmla="*/ 0 h 1036"/>
                <a:gd name="T86" fmla="*/ 0 w 1050"/>
                <a:gd name="T87" fmla="*/ 0 h 1036"/>
                <a:gd name="T88" fmla="*/ 0 w 1050"/>
                <a:gd name="T89" fmla="*/ 0 h 1036"/>
                <a:gd name="T90" fmla="*/ 0 w 1050"/>
                <a:gd name="T91" fmla="*/ 0 h 1036"/>
                <a:gd name="T92" fmla="*/ 0 w 1050"/>
                <a:gd name="T93" fmla="*/ 0 h 1036"/>
                <a:gd name="T94" fmla="*/ 0 w 1050"/>
                <a:gd name="T95" fmla="*/ 0 h 1036"/>
                <a:gd name="T96" fmla="*/ 0 w 1050"/>
                <a:gd name="T97" fmla="*/ 0 h 1036"/>
                <a:gd name="T98" fmla="*/ 0 w 1050"/>
                <a:gd name="T99" fmla="*/ 0 h 1036"/>
                <a:gd name="T100" fmla="*/ 0 w 1050"/>
                <a:gd name="T101" fmla="*/ 0 h 1036"/>
                <a:gd name="T102" fmla="*/ 0 w 1050"/>
                <a:gd name="T103" fmla="*/ 0 h 1036"/>
                <a:gd name="T104" fmla="*/ 0 w 1050"/>
                <a:gd name="T105" fmla="*/ 0 h 1036"/>
                <a:gd name="T106" fmla="*/ 0 w 1050"/>
                <a:gd name="T107" fmla="*/ 0 h 1036"/>
                <a:gd name="T108" fmla="*/ 0 w 1050"/>
                <a:gd name="T109" fmla="*/ 0 h 1036"/>
                <a:gd name="T110" fmla="*/ 0 w 1050"/>
                <a:gd name="T111" fmla="*/ 0 h 1036"/>
                <a:gd name="T112" fmla="*/ 0 w 1050"/>
                <a:gd name="T113" fmla="*/ 0 h 10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50" h="1036">
                  <a:moveTo>
                    <a:pt x="398" y="96"/>
                  </a:moveTo>
                  <a:lnTo>
                    <a:pt x="410" y="107"/>
                  </a:lnTo>
                  <a:lnTo>
                    <a:pt x="423" y="116"/>
                  </a:lnTo>
                  <a:lnTo>
                    <a:pt x="437" y="123"/>
                  </a:lnTo>
                  <a:lnTo>
                    <a:pt x="452" y="130"/>
                  </a:lnTo>
                  <a:lnTo>
                    <a:pt x="469" y="135"/>
                  </a:lnTo>
                  <a:lnTo>
                    <a:pt x="485" y="140"/>
                  </a:lnTo>
                  <a:lnTo>
                    <a:pt x="503" y="144"/>
                  </a:lnTo>
                  <a:lnTo>
                    <a:pt x="522" y="147"/>
                  </a:lnTo>
                  <a:lnTo>
                    <a:pt x="597" y="158"/>
                  </a:lnTo>
                  <a:lnTo>
                    <a:pt x="669" y="168"/>
                  </a:lnTo>
                  <a:lnTo>
                    <a:pt x="686" y="171"/>
                  </a:lnTo>
                  <a:lnTo>
                    <a:pt x="703" y="175"/>
                  </a:lnTo>
                  <a:lnTo>
                    <a:pt x="718" y="180"/>
                  </a:lnTo>
                  <a:lnTo>
                    <a:pt x="732" y="186"/>
                  </a:lnTo>
                  <a:lnTo>
                    <a:pt x="745" y="193"/>
                  </a:lnTo>
                  <a:lnTo>
                    <a:pt x="757" y="201"/>
                  </a:lnTo>
                  <a:lnTo>
                    <a:pt x="767" y="211"/>
                  </a:lnTo>
                  <a:lnTo>
                    <a:pt x="776" y="222"/>
                  </a:lnTo>
                  <a:lnTo>
                    <a:pt x="783" y="233"/>
                  </a:lnTo>
                  <a:lnTo>
                    <a:pt x="789" y="247"/>
                  </a:lnTo>
                  <a:lnTo>
                    <a:pt x="792" y="264"/>
                  </a:lnTo>
                  <a:lnTo>
                    <a:pt x="794" y="282"/>
                  </a:lnTo>
                  <a:lnTo>
                    <a:pt x="793" y="302"/>
                  </a:lnTo>
                  <a:lnTo>
                    <a:pt x="790" y="323"/>
                  </a:lnTo>
                  <a:lnTo>
                    <a:pt x="785" y="348"/>
                  </a:lnTo>
                  <a:lnTo>
                    <a:pt x="777" y="375"/>
                  </a:lnTo>
                  <a:lnTo>
                    <a:pt x="667" y="664"/>
                  </a:lnTo>
                  <a:lnTo>
                    <a:pt x="671" y="668"/>
                  </a:lnTo>
                  <a:lnTo>
                    <a:pt x="676" y="671"/>
                  </a:lnTo>
                  <a:lnTo>
                    <a:pt x="682" y="673"/>
                  </a:lnTo>
                  <a:lnTo>
                    <a:pt x="687" y="675"/>
                  </a:lnTo>
                  <a:lnTo>
                    <a:pt x="700" y="679"/>
                  </a:lnTo>
                  <a:lnTo>
                    <a:pt x="712" y="680"/>
                  </a:lnTo>
                  <a:lnTo>
                    <a:pt x="738" y="681"/>
                  </a:lnTo>
                  <a:lnTo>
                    <a:pt x="764" y="681"/>
                  </a:lnTo>
                  <a:lnTo>
                    <a:pt x="777" y="682"/>
                  </a:lnTo>
                  <a:lnTo>
                    <a:pt x="789" y="684"/>
                  </a:lnTo>
                  <a:lnTo>
                    <a:pt x="801" y="687"/>
                  </a:lnTo>
                  <a:lnTo>
                    <a:pt x="812" y="693"/>
                  </a:lnTo>
                  <a:lnTo>
                    <a:pt x="818" y="696"/>
                  </a:lnTo>
                  <a:lnTo>
                    <a:pt x="823" y="700"/>
                  </a:lnTo>
                  <a:lnTo>
                    <a:pt x="827" y="705"/>
                  </a:lnTo>
                  <a:lnTo>
                    <a:pt x="832" y="710"/>
                  </a:lnTo>
                  <a:lnTo>
                    <a:pt x="836" y="715"/>
                  </a:lnTo>
                  <a:lnTo>
                    <a:pt x="840" y="723"/>
                  </a:lnTo>
                  <a:lnTo>
                    <a:pt x="843" y="731"/>
                  </a:lnTo>
                  <a:lnTo>
                    <a:pt x="846" y="739"/>
                  </a:lnTo>
                  <a:lnTo>
                    <a:pt x="858" y="723"/>
                  </a:lnTo>
                  <a:lnTo>
                    <a:pt x="871" y="709"/>
                  </a:lnTo>
                  <a:lnTo>
                    <a:pt x="878" y="702"/>
                  </a:lnTo>
                  <a:lnTo>
                    <a:pt x="885" y="697"/>
                  </a:lnTo>
                  <a:lnTo>
                    <a:pt x="892" y="692"/>
                  </a:lnTo>
                  <a:lnTo>
                    <a:pt x="900" y="686"/>
                  </a:lnTo>
                  <a:lnTo>
                    <a:pt x="908" y="683"/>
                  </a:lnTo>
                  <a:lnTo>
                    <a:pt x="917" y="679"/>
                  </a:lnTo>
                  <a:lnTo>
                    <a:pt x="926" y="677"/>
                  </a:lnTo>
                  <a:lnTo>
                    <a:pt x="935" y="674"/>
                  </a:lnTo>
                  <a:lnTo>
                    <a:pt x="944" y="673"/>
                  </a:lnTo>
                  <a:lnTo>
                    <a:pt x="954" y="672"/>
                  </a:lnTo>
                  <a:lnTo>
                    <a:pt x="965" y="673"/>
                  </a:lnTo>
                  <a:lnTo>
                    <a:pt x="976" y="674"/>
                  </a:lnTo>
                  <a:lnTo>
                    <a:pt x="991" y="699"/>
                  </a:lnTo>
                  <a:lnTo>
                    <a:pt x="1006" y="723"/>
                  </a:lnTo>
                  <a:lnTo>
                    <a:pt x="1020" y="748"/>
                  </a:lnTo>
                  <a:lnTo>
                    <a:pt x="1033" y="774"/>
                  </a:lnTo>
                  <a:lnTo>
                    <a:pt x="1038" y="787"/>
                  </a:lnTo>
                  <a:lnTo>
                    <a:pt x="1042" y="801"/>
                  </a:lnTo>
                  <a:lnTo>
                    <a:pt x="1047" y="814"/>
                  </a:lnTo>
                  <a:lnTo>
                    <a:pt x="1049" y="828"/>
                  </a:lnTo>
                  <a:lnTo>
                    <a:pt x="1050" y="843"/>
                  </a:lnTo>
                  <a:lnTo>
                    <a:pt x="1050" y="858"/>
                  </a:lnTo>
                  <a:lnTo>
                    <a:pt x="1049" y="873"/>
                  </a:lnTo>
                  <a:lnTo>
                    <a:pt x="1046" y="888"/>
                  </a:lnTo>
                  <a:lnTo>
                    <a:pt x="1035" y="899"/>
                  </a:lnTo>
                  <a:lnTo>
                    <a:pt x="1025" y="908"/>
                  </a:lnTo>
                  <a:lnTo>
                    <a:pt x="1014" y="916"/>
                  </a:lnTo>
                  <a:lnTo>
                    <a:pt x="1004" y="923"/>
                  </a:lnTo>
                  <a:lnTo>
                    <a:pt x="994" y="928"/>
                  </a:lnTo>
                  <a:lnTo>
                    <a:pt x="984" y="934"/>
                  </a:lnTo>
                  <a:lnTo>
                    <a:pt x="973" y="937"/>
                  </a:lnTo>
                  <a:lnTo>
                    <a:pt x="963" y="940"/>
                  </a:lnTo>
                  <a:lnTo>
                    <a:pt x="952" y="942"/>
                  </a:lnTo>
                  <a:lnTo>
                    <a:pt x="942" y="943"/>
                  </a:lnTo>
                  <a:lnTo>
                    <a:pt x="931" y="945"/>
                  </a:lnTo>
                  <a:lnTo>
                    <a:pt x="921" y="945"/>
                  </a:lnTo>
                  <a:lnTo>
                    <a:pt x="900" y="943"/>
                  </a:lnTo>
                  <a:lnTo>
                    <a:pt x="878" y="939"/>
                  </a:lnTo>
                  <a:lnTo>
                    <a:pt x="832" y="929"/>
                  </a:lnTo>
                  <a:lnTo>
                    <a:pt x="786" y="919"/>
                  </a:lnTo>
                  <a:lnTo>
                    <a:pt x="762" y="914"/>
                  </a:lnTo>
                  <a:lnTo>
                    <a:pt x="738" y="911"/>
                  </a:lnTo>
                  <a:lnTo>
                    <a:pt x="726" y="910"/>
                  </a:lnTo>
                  <a:lnTo>
                    <a:pt x="713" y="910"/>
                  </a:lnTo>
                  <a:lnTo>
                    <a:pt x="700" y="910"/>
                  </a:lnTo>
                  <a:lnTo>
                    <a:pt x="686" y="910"/>
                  </a:lnTo>
                  <a:lnTo>
                    <a:pt x="681" y="902"/>
                  </a:lnTo>
                  <a:lnTo>
                    <a:pt x="677" y="894"/>
                  </a:lnTo>
                  <a:lnTo>
                    <a:pt x="674" y="884"/>
                  </a:lnTo>
                  <a:lnTo>
                    <a:pt x="672" y="874"/>
                  </a:lnTo>
                  <a:lnTo>
                    <a:pt x="670" y="855"/>
                  </a:lnTo>
                  <a:lnTo>
                    <a:pt x="669" y="835"/>
                  </a:lnTo>
                  <a:lnTo>
                    <a:pt x="669" y="815"/>
                  </a:lnTo>
                  <a:lnTo>
                    <a:pt x="670" y="795"/>
                  </a:lnTo>
                  <a:lnTo>
                    <a:pt x="669" y="777"/>
                  </a:lnTo>
                  <a:lnTo>
                    <a:pt x="667" y="760"/>
                  </a:lnTo>
                  <a:lnTo>
                    <a:pt x="653" y="762"/>
                  </a:lnTo>
                  <a:lnTo>
                    <a:pt x="641" y="764"/>
                  </a:lnTo>
                  <a:lnTo>
                    <a:pt x="631" y="769"/>
                  </a:lnTo>
                  <a:lnTo>
                    <a:pt x="621" y="777"/>
                  </a:lnTo>
                  <a:lnTo>
                    <a:pt x="612" y="785"/>
                  </a:lnTo>
                  <a:lnTo>
                    <a:pt x="604" y="795"/>
                  </a:lnTo>
                  <a:lnTo>
                    <a:pt x="597" y="806"/>
                  </a:lnTo>
                  <a:lnTo>
                    <a:pt x="591" y="818"/>
                  </a:lnTo>
                  <a:lnTo>
                    <a:pt x="585" y="831"/>
                  </a:lnTo>
                  <a:lnTo>
                    <a:pt x="580" y="845"/>
                  </a:lnTo>
                  <a:lnTo>
                    <a:pt x="575" y="860"/>
                  </a:lnTo>
                  <a:lnTo>
                    <a:pt x="570" y="875"/>
                  </a:lnTo>
                  <a:lnTo>
                    <a:pt x="562" y="906"/>
                  </a:lnTo>
                  <a:lnTo>
                    <a:pt x="553" y="936"/>
                  </a:lnTo>
                  <a:lnTo>
                    <a:pt x="548" y="950"/>
                  </a:lnTo>
                  <a:lnTo>
                    <a:pt x="543" y="964"/>
                  </a:lnTo>
                  <a:lnTo>
                    <a:pt x="537" y="977"/>
                  </a:lnTo>
                  <a:lnTo>
                    <a:pt x="531" y="990"/>
                  </a:lnTo>
                  <a:lnTo>
                    <a:pt x="524" y="1001"/>
                  </a:lnTo>
                  <a:lnTo>
                    <a:pt x="516" y="1012"/>
                  </a:lnTo>
                  <a:lnTo>
                    <a:pt x="508" y="1020"/>
                  </a:lnTo>
                  <a:lnTo>
                    <a:pt x="498" y="1027"/>
                  </a:lnTo>
                  <a:lnTo>
                    <a:pt x="488" y="1032"/>
                  </a:lnTo>
                  <a:lnTo>
                    <a:pt x="477" y="1035"/>
                  </a:lnTo>
                  <a:lnTo>
                    <a:pt x="464" y="1036"/>
                  </a:lnTo>
                  <a:lnTo>
                    <a:pt x="450" y="1036"/>
                  </a:lnTo>
                  <a:lnTo>
                    <a:pt x="434" y="1032"/>
                  </a:lnTo>
                  <a:lnTo>
                    <a:pt x="417" y="1027"/>
                  </a:lnTo>
                  <a:lnTo>
                    <a:pt x="399" y="1018"/>
                  </a:lnTo>
                  <a:lnTo>
                    <a:pt x="378" y="1006"/>
                  </a:lnTo>
                  <a:lnTo>
                    <a:pt x="379" y="985"/>
                  </a:lnTo>
                  <a:lnTo>
                    <a:pt x="380" y="963"/>
                  </a:lnTo>
                  <a:lnTo>
                    <a:pt x="383" y="941"/>
                  </a:lnTo>
                  <a:lnTo>
                    <a:pt x="386" y="920"/>
                  </a:lnTo>
                  <a:lnTo>
                    <a:pt x="391" y="899"/>
                  </a:lnTo>
                  <a:lnTo>
                    <a:pt x="396" y="878"/>
                  </a:lnTo>
                  <a:lnTo>
                    <a:pt x="401" y="857"/>
                  </a:lnTo>
                  <a:lnTo>
                    <a:pt x="408" y="836"/>
                  </a:lnTo>
                  <a:lnTo>
                    <a:pt x="422" y="795"/>
                  </a:lnTo>
                  <a:lnTo>
                    <a:pt x="438" y="754"/>
                  </a:lnTo>
                  <a:lnTo>
                    <a:pt x="456" y="714"/>
                  </a:lnTo>
                  <a:lnTo>
                    <a:pt x="474" y="673"/>
                  </a:lnTo>
                  <a:lnTo>
                    <a:pt x="492" y="632"/>
                  </a:lnTo>
                  <a:lnTo>
                    <a:pt x="509" y="591"/>
                  </a:lnTo>
                  <a:lnTo>
                    <a:pt x="527" y="550"/>
                  </a:lnTo>
                  <a:lnTo>
                    <a:pt x="542" y="508"/>
                  </a:lnTo>
                  <a:lnTo>
                    <a:pt x="549" y="487"/>
                  </a:lnTo>
                  <a:lnTo>
                    <a:pt x="555" y="466"/>
                  </a:lnTo>
                  <a:lnTo>
                    <a:pt x="561" y="444"/>
                  </a:lnTo>
                  <a:lnTo>
                    <a:pt x="566" y="423"/>
                  </a:lnTo>
                  <a:lnTo>
                    <a:pt x="570" y="400"/>
                  </a:lnTo>
                  <a:lnTo>
                    <a:pt x="574" y="377"/>
                  </a:lnTo>
                  <a:lnTo>
                    <a:pt x="576" y="354"/>
                  </a:lnTo>
                  <a:lnTo>
                    <a:pt x="577" y="332"/>
                  </a:lnTo>
                  <a:lnTo>
                    <a:pt x="572" y="325"/>
                  </a:lnTo>
                  <a:lnTo>
                    <a:pt x="566" y="320"/>
                  </a:lnTo>
                  <a:lnTo>
                    <a:pt x="559" y="314"/>
                  </a:lnTo>
                  <a:lnTo>
                    <a:pt x="553" y="309"/>
                  </a:lnTo>
                  <a:lnTo>
                    <a:pt x="546" y="306"/>
                  </a:lnTo>
                  <a:lnTo>
                    <a:pt x="539" y="303"/>
                  </a:lnTo>
                  <a:lnTo>
                    <a:pt x="532" y="299"/>
                  </a:lnTo>
                  <a:lnTo>
                    <a:pt x="525" y="297"/>
                  </a:lnTo>
                  <a:lnTo>
                    <a:pt x="509" y="293"/>
                  </a:lnTo>
                  <a:lnTo>
                    <a:pt x="493" y="291"/>
                  </a:lnTo>
                  <a:lnTo>
                    <a:pt x="477" y="291"/>
                  </a:lnTo>
                  <a:lnTo>
                    <a:pt x="460" y="291"/>
                  </a:lnTo>
                  <a:lnTo>
                    <a:pt x="426" y="293"/>
                  </a:lnTo>
                  <a:lnTo>
                    <a:pt x="393" y="294"/>
                  </a:lnTo>
                  <a:lnTo>
                    <a:pt x="376" y="295"/>
                  </a:lnTo>
                  <a:lnTo>
                    <a:pt x="360" y="294"/>
                  </a:lnTo>
                  <a:lnTo>
                    <a:pt x="344" y="293"/>
                  </a:lnTo>
                  <a:lnTo>
                    <a:pt x="328" y="290"/>
                  </a:lnTo>
                  <a:lnTo>
                    <a:pt x="317" y="302"/>
                  </a:lnTo>
                  <a:lnTo>
                    <a:pt x="307" y="316"/>
                  </a:lnTo>
                  <a:lnTo>
                    <a:pt x="297" y="330"/>
                  </a:lnTo>
                  <a:lnTo>
                    <a:pt x="288" y="346"/>
                  </a:lnTo>
                  <a:lnTo>
                    <a:pt x="280" y="361"/>
                  </a:lnTo>
                  <a:lnTo>
                    <a:pt x="272" y="378"/>
                  </a:lnTo>
                  <a:lnTo>
                    <a:pt x="264" y="396"/>
                  </a:lnTo>
                  <a:lnTo>
                    <a:pt x="257" y="413"/>
                  </a:lnTo>
                  <a:lnTo>
                    <a:pt x="229" y="484"/>
                  </a:lnTo>
                  <a:lnTo>
                    <a:pt x="201" y="554"/>
                  </a:lnTo>
                  <a:lnTo>
                    <a:pt x="194" y="571"/>
                  </a:lnTo>
                  <a:lnTo>
                    <a:pt x="186" y="586"/>
                  </a:lnTo>
                  <a:lnTo>
                    <a:pt x="177" y="601"/>
                  </a:lnTo>
                  <a:lnTo>
                    <a:pt x="169" y="615"/>
                  </a:lnTo>
                  <a:lnTo>
                    <a:pt x="158" y="628"/>
                  </a:lnTo>
                  <a:lnTo>
                    <a:pt x="148" y="640"/>
                  </a:lnTo>
                  <a:lnTo>
                    <a:pt x="138" y="651"/>
                  </a:lnTo>
                  <a:lnTo>
                    <a:pt x="126" y="659"/>
                  </a:lnTo>
                  <a:lnTo>
                    <a:pt x="114" y="668"/>
                  </a:lnTo>
                  <a:lnTo>
                    <a:pt x="101" y="674"/>
                  </a:lnTo>
                  <a:lnTo>
                    <a:pt x="87" y="679"/>
                  </a:lnTo>
                  <a:lnTo>
                    <a:pt x="72" y="682"/>
                  </a:lnTo>
                  <a:lnTo>
                    <a:pt x="55" y="683"/>
                  </a:lnTo>
                  <a:lnTo>
                    <a:pt x="38" y="682"/>
                  </a:lnTo>
                  <a:lnTo>
                    <a:pt x="20" y="680"/>
                  </a:lnTo>
                  <a:lnTo>
                    <a:pt x="0" y="674"/>
                  </a:lnTo>
                  <a:lnTo>
                    <a:pt x="8" y="631"/>
                  </a:lnTo>
                  <a:lnTo>
                    <a:pt x="17" y="587"/>
                  </a:lnTo>
                  <a:lnTo>
                    <a:pt x="27" y="540"/>
                  </a:lnTo>
                  <a:lnTo>
                    <a:pt x="38" y="493"/>
                  </a:lnTo>
                  <a:lnTo>
                    <a:pt x="51" y="444"/>
                  </a:lnTo>
                  <a:lnTo>
                    <a:pt x="66" y="397"/>
                  </a:lnTo>
                  <a:lnTo>
                    <a:pt x="82" y="348"/>
                  </a:lnTo>
                  <a:lnTo>
                    <a:pt x="100" y="302"/>
                  </a:lnTo>
                  <a:lnTo>
                    <a:pt x="110" y="278"/>
                  </a:lnTo>
                  <a:lnTo>
                    <a:pt x="120" y="255"/>
                  </a:lnTo>
                  <a:lnTo>
                    <a:pt x="131" y="232"/>
                  </a:lnTo>
                  <a:lnTo>
                    <a:pt x="142" y="211"/>
                  </a:lnTo>
                  <a:lnTo>
                    <a:pt x="154" y="189"/>
                  </a:lnTo>
                  <a:lnTo>
                    <a:pt x="168" y="169"/>
                  </a:lnTo>
                  <a:lnTo>
                    <a:pt x="181" y="148"/>
                  </a:lnTo>
                  <a:lnTo>
                    <a:pt x="194" y="129"/>
                  </a:lnTo>
                  <a:lnTo>
                    <a:pt x="209" y="109"/>
                  </a:lnTo>
                  <a:lnTo>
                    <a:pt x="224" y="91"/>
                  </a:lnTo>
                  <a:lnTo>
                    <a:pt x="239" y="73"/>
                  </a:lnTo>
                  <a:lnTo>
                    <a:pt x="256" y="57"/>
                  </a:lnTo>
                  <a:lnTo>
                    <a:pt x="273" y="41"/>
                  </a:lnTo>
                  <a:lnTo>
                    <a:pt x="290" y="26"/>
                  </a:lnTo>
                  <a:lnTo>
                    <a:pt x="309" y="13"/>
                  </a:lnTo>
                  <a:lnTo>
                    <a:pt x="328" y="0"/>
                  </a:lnTo>
                  <a:lnTo>
                    <a:pt x="398"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2" name="Freeform 281">
              <a:extLst>
                <a:ext uri="{FF2B5EF4-FFF2-40B4-BE49-F238E27FC236}">
                  <a16:creationId xmlns:a16="http://schemas.microsoft.com/office/drawing/2014/main" id="{A0D22120-2302-435E-8704-3D4FEDB694B8}"/>
                </a:ext>
              </a:extLst>
            </p:cNvPr>
            <p:cNvSpPr>
              <a:spLocks/>
            </p:cNvSpPr>
            <p:nvPr/>
          </p:nvSpPr>
          <p:spPr bwMode="auto">
            <a:xfrm>
              <a:off x="5070" y="3698"/>
              <a:ext cx="145" cy="80"/>
            </a:xfrm>
            <a:custGeom>
              <a:avLst/>
              <a:gdLst>
                <a:gd name="T0" fmla="*/ 0 w 1011"/>
                <a:gd name="T1" fmla="*/ 0 h 879"/>
                <a:gd name="T2" fmla="*/ 0 w 1011"/>
                <a:gd name="T3" fmla="*/ 0 h 879"/>
                <a:gd name="T4" fmla="*/ 0 w 1011"/>
                <a:gd name="T5" fmla="*/ 0 h 879"/>
                <a:gd name="T6" fmla="*/ 0 w 1011"/>
                <a:gd name="T7" fmla="*/ 0 h 879"/>
                <a:gd name="T8" fmla="*/ 0 w 1011"/>
                <a:gd name="T9" fmla="*/ 0 h 879"/>
                <a:gd name="T10" fmla="*/ 0 w 1011"/>
                <a:gd name="T11" fmla="*/ 0 h 879"/>
                <a:gd name="T12" fmla="*/ 0 w 1011"/>
                <a:gd name="T13" fmla="*/ 0 h 879"/>
                <a:gd name="T14" fmla="*/ 0 w 1011"/>
                <a:gd name="T15" fmla="*/ 0 h 879"/>
                <a:gd name="T16" fmla="*/ 0 w 1011"/>
                <a:gd name="T17" fmla="*/ 0 h 879"/>
                <a:gd name="T18" fmla="*/ 0 w 1011"/>
                <a:gd name="T19" fmla="*/ 0 h 879"/>
                <a:gd name="T20" fmla="*/ 0 w 1011"/>
                <a:gd name="T21" fmla="*/ 0 h 879"/>
                <a:gd name="T22" fmla="*/ 0 w 1011"/>
                <a:gd name="T23" fmla="*/ 0 h 879"/>
                <a:gd name="T24" fmla="*/ 0 w 1011"/>
                <a:gd name="T25" fmla="*/ 0 h 879"/>
                <a:gd name="T26" fmla="*/ 0 w 1011"/>
                <a:gd name="T27" fmla="*/ 0 h 879"/>
                <a:gd name="T28" fmla="*/ 0 w 1011"/>
                <a:gd name="T29" fmla="*/ 0 h 879"/>
                <a:gd name="T30" fmla="*/ 0 w 1011"/>
                <a:gd name="T31" fmla="*/ 0 h 879"/>
                <a:gd name="T32" fmla="*/ 0 w 1011"/>
                <a:gd name="T33" fmla="*/ 0 h 879"/>
                <a:gd name="T34" fmla="*/ 0 w 1011"/>
                <a:gd name="T35" fmla="*/ 0 h 879"/>
                <a:gd name="T36" fmla="*/ 0 w 1011"/>
                <a:gd name="T37" fmla="*/ 0 h 879"/>
                <a:gd name="T38" fmla="*/ 0 w 1011"/>
                <a:gd name="T39" fmla="*/ 0 h 879"/>
                <a:gd name="T40" fmla="*/ 0 w 1011"/>
                <a:gd name="T41" fmla="*/ 0 h 879"/>
                <a:gd name="T42" fmla="*/ 0 w 1011"/>
                <a:gd name="T43" fmla="*/ 0 h 879"/>
                <a:gd name="T44" fmla="*/ 0 w 1011"/>
                <a:gd name="T45" fmla="*/ 0 h 879"/>
                <a:gd name="T46" fmla="*/ 0 w 1011"/>
                <a:gd name="T47" fmla="*/ 0 h 879"/>
                <a:gd name="T48" fmla="*/ 0 w 1011"/>
                <a:gd name="T49" fmla="*/ 0 h 879"/>
                <a:gd name="T50" fmla="*/ 0 w 1011"/>
                <a:gd name="T51" fmla="*/ 0 h 879"/>
                <a:gd name="T52" fmla="*/ 0 w 1011"/>
                <a:gd name="T53" fmla="*/ 0 h 879"/>
                <a:gd name="T54" fmla="*/ 0 w 1011"/>
                <a:gd name="T55" fmla="*/ 0 h 879"/>
                <a:gd name="T56" fmla="*/ 0 w 1011"/>
                <a:gd name="T57" fmla="*/ 0 h 879"/>
                <a:gd name="T58" fmla="*/ 0 w 1011"/>
                <a:gd name="T59" fmla="*/ 0 h 879"/>
                <a:gd name="T60" fmla="*/ 0 w 1011"/>
                <a:gd name="T61" fmla="*/ 0 h 879"/>
                <a:gd name="T62" fmla="*/ 0 w 1011"/>
                <a:gd name="T63" fmla="*/ 0 h 879"/>
                <a:gd name="T64" fmla="*/ 0 w 1011"/>
                <a:gd name="T65" fmla="*/ 0 h 879"/>
                <a:gd name="T66" fmla="*/ 0 w 1011"/>
                <a:gd name="T67" fmla="*/ 0 h 879"/>
                <a:gd name="T68" fmla="*/ 0 w 1011"/>
                <a:gd name="T69" fmla="*/ 0 h 879"/>
                <a:gd name="T70" fmla="*/ 0 w 1011"/>
                <a:gd name="T71" fmla="*/ 0 h 879"/>
                <a:gd name="T72" fmla="*/ 0 w 1011"/>
                <a:gd name="T73" fmla="*/ 0 h 879"/>
                <a:gd name="T74" fmla="*/ 0 w 1011"/>
                <a:gd name="T75" fmla="*/ 0 h 879"/>
                <a:gd name="T76" fmla="*/ 0 w 1011"/>
                <a:gd name="T77" fmla="*/ 0 h 879"/>
                <a:gd name="T78" fmla="*/ 0 w 1011"/>
                <a:gd name="T79" fmla="*/ 0 h 879"/>
                <a:gd name="T80" fmla="*/ 0 w 1011"/>
                <a:gd name="T81" fmla="*/ 0 h 879"/>
                <a:gd name="T82" fmla="*/ 0 w 1011"/>
                <a:gd name="T83" fmla="*/ 0 h 879"/>
                <a:gd name="T84" fmla="*/ 0 w 1011"/>
                <a:gd name="T85" fmla="*/ 0 h 879"/>
                <a:gd name="T86" fmla="*/ 0 w 1011"/>
                <a:gd name="T87" fmla="*/ 0 h 879"/>
                <a:gd name="T88" fmla="*/ 0 w 1011"/>
                <a:gd name="T89" fmla="*/ 0 h 879"/>
                <a:gd name="T90" fmla="*/ 0 w 1011"/>
                <a:gd name="T91" fmla="*/ 0 h 879"/>
                <a:gd name="T92" fmla="*/ 0 w 1011"/>
                <a:gd name="T93" fmla="*/ 0 h 879"/>
                <a:gd name="T94" fmla="*/ 0 w 1011"/>
                <a:gd name="T95" fmla="*/ 0 h 879"/>
                <a:gd name="T96" fmla="*/ 0 w 1011"/>
                <a:gd name="T97" fmla="*/ 0 h 879"/>
                <a:gd name="T98" fmla="*/ 0 w 1011"/>
                <a:gd name="T99" fmla="*/ 0 h 879"/>
                <a:gd name="T100" fmla="*/ 0 w 1011"/>
                <a:gd name="T101" fmla="*/ 0 h 879"/>
                <a:gd name="T102" fmla="*/ 0 w 1011"/>
                <a:gd name="T103" fmla="*/ 0 h 879"/>
                <a:gd name="T104" fmla="*/ 0 w 1011"/>
                <a:gd name="T105" fmla="*/ 0 h 879"/>
                <a:gd name="T106" fmla="*/ 0 w 1011"/>
                <a:gd name="T107" fmla="*/ 0 h 879"/>
                <a:gd name="T108" fmla="*/ 0 w 1011"/>
                <a:gd name="T109" fmla="*/ 0 h 879"/>
                <a:gd name="T110" fmla="*/ 0 w 1011"/>
                <a:gd name="T111" fmla="*/ 0 h 8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11" h="879">
                  <a:moveTo>
                    <a:pt x="797" y="74"/>
                  </a:moveTo>
                  <a:lnTo>
                    <a:pt x="811" y="87"/>
                  </a:lnTo>
                  <a:lnTo>
                    <a:pt x="823" y="100"/>
                  </a:lnTo>
                  <a:lnTo>
                    <a:pt x="832" y="112"/>
                  </a:lnTo>
                  <a:lnTo>
                    <a:pt x="839" y="124"/>
                  </a:lnTo>
                  <a:lnTo>
                    <a:pt x="844" y="136"/>
                  </a:lnTo>
                  <a:lnTo>
                    <a:pt x="848" y="148"/>
                  </a:lnTo>
                  <a:lnTo>
                    <a:pt x="850" y="160"/>
                  </a:lnTo>
                  <a:lnTo>
                    <a:pt x="850" y="170"/>
                  </a:lnTo>
                  <a:lnTo>
                    <a:pt x="849" y="181"/>
                  </a:lnTo>
                  <a:lnTo>
                    <a:pt x="846" y="192"/>
                  </a:lnTo>
                  <a:lnTo>
                    <a:pt x="843" y="203"/>
                  </a:lnTo>
                  <a:lnTo>
                    <a:pt x="838" y="214"/>
                  </a:lnTo>
                  <a:lnTo>
                    <a:pt x="832" y="224"/>
                  </a:lnTo>
                  <a:lnTo>
                    <a:pt x="825" y="234"/>
                  </a:lnTo>
                  <a:lnTo>
                    <a:pt x="818" y="245"/>
                  </a:lnTo>
                  <a:lnTo>
                    <a:pt x="810" y="255"/>
                  </a:lnTo>
                  <a:lnTo>
                    <a:pt x="773" y="296"/>
                  </a:lnTo>
                  <a:lnTo>
                    <a:pt x="736" y="338"/>
                  </a:lnTo>
                  <a:lnTo>
                    <a:pt x="727" y="349"/>
                  </a:lnTo>
                  <a:lnTo>
                    <a:pt x="719" y="359"/>
                  </a:lnTo>
                  <a:lnTo>
                    <a:pt x="712" y="370"/>
                  </a:lnTo>
                  <a:lnTo>
                    <a:pt x="704" y="381"/>
                  </a:lnTo>
                  <a:lnTo>
                    <a:pt x="698" y="393"/>
                  </a:lnTo>
                  <a:lnTo>
                    <a:pt x="694" y="404"/>
                  </a:lnTo>
                  <a:lnTo>
                    <a:pt x="690" y="416"/>
                  </a:lnTo>
                  <a:lnTo>
                    <a:pt x="688" y="428"/>
                  </a:lnTo>
                  <a:lnTo>
                    <a:pt x="714" y="427"/>
                  </a:lnTo>
                  <a:lnTo>
                    <a:pt x="740" y="429"/>
                  </a:lnTo>
                  <a:lnTo>
                    <a:pt x="765" y="432"/>
                  </a:lnTo>
                  <a:lnTo>
                    <a:pt x="790" y="437"/>
                  </a:lnTo>
                  <a:lnTo>
                    <a:pt x="813" y="445"/>
                  </a:lnTo>
                  <a:lnTo>
                    <a:pt x="837" y="455"/>
                  </a:lnTo>
                  <a:lnTo>
                    <a:pt x="859" y="465"/>
                  </a:lnTo>
                  <a:lnTo>
                    <a:pt x="880" y="478"/>
                  </a:lnTo>
                  <a:lnTo>
                    <a:pt x="902" y="494"/>
                  </a:lnTo>
                  <a:lnTo>
                    <a:pt x="921" y="510"/>
                  </a:lnTo>
                  <a:lnTo>
                    <a:pt x="939" y="528"/>
                  </a:lnTo>
                  <a:lnTo>
                    <a:pt x="956" y="549"/>
                  </a:lnTo>
                  <a:lnTo>
                    <a:pt x="971" y="569"/>
                  </a:lnTo>
                  <a:lnTo>
                    <a:pt x="984" y="592"/>
                  </a:lnTo>
                  <a:lnTo>
                    <a:pt x="996" y="617"/>
                  </a:lnTo>
                  <a:lnTo>
                    <a:pt x="1007" y="642"/>
                  </a:lnTo>
                  <a:lnTo>
                    <a:pt x="1009" y="652"/>
                  </a:lnTo>
                  <a:lnTo>
                    <a:pt x="1010" y="661"/>
                  </a:lnTo>
                  <a:lnTo>
                    <a:pt x="1011" y="671"/>
                  </a:lnTo>
                  <a:lnTo>
                    <a:pt x="1011" y="680"/>
                  </a:lnTo>
                  <a:lnTo>
                    <a:pt x="1010" y="689"/>
                  </a:lnTo>
                  <a:lnTo>
                    <a:pt x="1008" y="698"/>
                  </a:lnTo>
                  <a:lnTo>
                    <a:pt x="1006" y="706"/>
                  </a:lnTo>
                  <a:lnTo>
                    <a:pt x="1003" y="715"/>
                  </a:lnTo>
                  <a:lnTo>
                    <a:pt x="999" y="723"/>
                  </a:lnTo>
                  <a:lnTo>
                    <a:pt x="995" y="731"/>
                  </a:lnTo>
                  <a:lnTo>
                    <a:pt x="990" y="739"/>
                  </a:lnTo>
                  <a:lnTo>
                    <a:pt x="985" y="746"/>
                  </a:lnTo>
                  <a:lnTo>
                    <a:pt x="974" y="760"/>
                  </a:lnTo>
                  <a:lnTo>
                    <a:pt x="961" y="775"/>
                  </a:lnTo>
                  <a:lnTo>
                    <a:pt x="947" y="787"/>
                  </a:lnTo>
                  <a:lnTo>
                    <a:pt x="932" y="800"/>
                  </a:lnTo>
                  <a:lnTo>
                    <a:pt x="917" y="812"/>
                  </a:lnTo>
                  <a:lnTo>
                    <a:pt x="902" y="824"/>
                  </a:lnTo>
                  <a:lnTo>
                    <a:pt x="872" y="846"/>
                  </a:lnTo>
                  <a:lnTo>
                    <a:pt x="847" y="866"/>
                  </a:lnTo>
                  <a:lnTo>
                    <a:pt x="833" y="871"/>
                  </a:lnTo>
                  <a:lnTo>
                    <a:pt x="819" y="874"/>
                  </a:lnTo>
                  <a:lnTo>
                    <a:pt x="806" y="876"/>
                  </a:lnTo>
                  <a:lnTo>
                    <a:pt x="793" y="877"/>
                  </a:lnTo>
                  <a:lnTo>
                    <a:pt x="780" y="878"/>
                  </a:lnTo>
                  <a:lnTo>
                    <a:pt x="767" y="879"/>
                  </a:lnTo>
                  <a:lnTo>
                    <a:pt x="754" y="878"/>
                  </a:lnTo>
                  <a:lnTo>
                    <a:pt x="741" y="877"/>
                  </a:lnTo>
                  <a:lnTo>
                    <a:pt x="729" y="876"/>
                  </a:lnTo>
                  <a:lnTo>
                    <a:pt x="717" y="874"/>
                  </a:lnTo>
                  <a:lnTo>
                    <a:pt x="704" y="872"/>
                  </a:lnTo>
                  <a:lnTo>
                    <a:pt x="692" y="869"/>
                  </a:lnTo>
                  <a:lnTo>
                    <a:pt x="681" y="864"/>
                  </a:lnTo>
                  <a:lnTo>
                    <a:pt x="670" y="860"/>
                  </a:lnTo>
                  <a:lnTo>
                    <a:pt x="659" y="854"/>
                  </a:lnTo>
                  <a:lnTo>
                    <a:pt x="648" y="849"/>
                  </a:lnTo>
                  <a:lnTo>
                    <a:pt x="637" y="844"/>
                  </a:lnTo>
                  <a:lnTo>
                    <a:pt x="627" y="837"/>
                  </a:lnTo>
                  <a:lnTo>
                    <a:pt x="617" y="830"/>
                  </a:lnTo>
                  <a:lnTo>
                    <a:pt x="607" y="822"/>
                  </a:lnTo>
                  <a:lnTo>
                    <a:pt x="588" y="806"/>
                  </a:lnTo>
                  <a:lnTo>
                    <a:pt x="570" y="787"/>
                  </a:lnTo>
                  <a:lnTo>
                    <a:pt x="553" y="767"/>
                  </a:lnTo>
                  <a:lnTo>
                    <a:pt x="537" y="744"/>
                  </a:lnTo>
                  <a:lnTo>
                    <a:pt x="522" y="720"/>
                  </a:lnTo>
                  <a:lnTo>
                    <a:pt x="508" y="696"/>
                  </a:lnTo>
                  <a:lnTo>
                    <a:pt x="499" y="702"/>
                  </a:lnTo>
                  <a:lnTo>
                    <a:pt x="491" y="709"/>
                  </a:lnTo>
                  <a:lnTo>
                    <a:pt x="482" y="715"/>
                  </a:lnTo>
                  <a:lnTo>
                    <a:pt x="475" y="723"/>
                  </a:lnTo>
                  <a:lnTo>
                    <a:pt x="460" y="739"/>
                  </a:lnTo>
                  <a:lnTo>
                    <a:pt x="447" y="755"/>
                  </a:lnTo>
                  <a:lnTo>
                    <a:pt x="423" y="789"/>
                  </a:lnTo>
                  <a:lnTo>
                    <a:pt x="399" y="820"/>
                  </a:lnTo>
                  <a:lnTo>
                    <a:pt x="387" y="834"/>
                  </a:lnTo>
                  <a:lnTo>
                    <a:pt x="374" y="846"/>
                  </a:lnTo>
                  <a:lnTo>
                    <a:pt x="367" y="851"/>
                  </a:lnTo>
                  <a:lnTo>
                    <a:pt x="359" y="856"/>
                  </a:lnTo>
                  <a:lnTo>
                    <a:pt x="351" y="860"/>
                  </a:lnTo>
                  <a:lnTo>
                    <a:pt x="343" y="863"/>
                  </a:lnTo>
                  <a:lnTo>
                    <a:pt x="334" y="865"/>
                  </a:lnTo>
                  <a:lnTo>
                    <a:pt x="325" y="866"/>
                  </a:lnTo>
                  <a:lnTo>
                    <a:pt x="316" y="867"/>
                  </a:lnTo>
                  <a:lnTo>
                    <a:pt x="306" y="867"/>
                  </a:lnTo>
                  <a:lnTo>
                    <a:pt x="295" y="866"/>
                  </a:lnTo>
                  <a:lnTo>
                    <a:pt x="284" y="864"/>
                  </a:lnTo>
                  <a:lnTo>
                    <a:pt x="272" y="861"/>
                  </a:lnTo>
                  <a:lnTo>
                    <a:pt x="259" y="856"/>
                  </a:lnTo>
                  <a:lnTo>
                    <a:pt x="254" y="849"/>
                  </a:lnTo>
                  <a:lnTo>
                    <a:pt x="250" y="842"/>
                  </a:lnTo>
                  <a:lnTo>
                    <a:pt x="246" y="834"/>
                  </a:lnTo>
                  <a:lnTo>
                    <a:pt x="243" y="826"/>
                  </a:lnTo>
                  <a:lnTo>
                    <a:pt x="240" y="819"/>
                  </a:lnTo>
                  <a:lnTo>
                    <a:pt x="239" y="810"/>
                  </a:lnTo>
                  <a:lnTo>
                    <a:pt x="237" y="802"/>
                  </a:lnTo>
                  <a:lnTo>
                    <a:pt x="237" y="793"/>
                  </a:lnTo>
                  <a:lnTo>
                    <a:pt x="237" y="777"/>
                  </a:lnTo>
                  <a:lnTo>
                    <a:pt x="240" y="758"/>
                  </a:lnTo>
                  <a:lnTo>
                    <a:pt x="244" y="741"/>
                  </a:lnTo>
                  <a:lnTo>
                    <a:pt x="250" y="724"/>
                  </a:lnTo>
                  <a:lnTo>
                    <a:pt x="257" y="706"/>
                  </a:lnTo>
                  <a:lnTo>
                    <a:pt x="265" y="689"/>
                  </a:lnTo>
                  <a:lnTo>
                    <a:pt x="274" y="672"/>
                  </a:lnTo>
                  <a:lnTo>
                    <a:pt x="285" y="656"/>
                  </a:lnTo>
                  <a:lnTo>
                    <a:pt x="295" y="640"/>
                  </a:lnTo>
                  <a:lnTo>
                    <a:pt x="306" y="625"/>
                  </a:lnTo>
                  <a:lnTo>
                    <a:pt x="318" y="611"/>
                  </a:lnTo>
                  <a:lnTo>
                    <a:pt x="329" y="599"/>
                  </a:lnTo>
                  <a:lnTo>
                    <a:pt x="368" y="551"/>
                  </a:lnTo>
                  <a:lnTo>
                    <a:pt x="406" y="501"/>
                  </a:lnTo>
                  <a:lnTo>
                    <a:pt x="444" y="450"/>
                  </a:lnTo>
                  <a:lnTo>
                    <a:pt x="480" y="399"/>
                  </a:lnTo>
                  <a:lnTo>
                    <a:pt x="496" y="374"/>
                  </a:lnTo>
                  <a:lnTo>
                    <a:pt x="512" y="349"/>
                  </a:lnTo>
                  <a:lnTo>
                    <a:pt x="527" y="323"/>
                  </a:lnTo>
                  <a:lnTo>
                    <a:pt x="541" y="297"/>
                  </a:lnTo>
                  <a:lnTo>
                    <a:pt x="553" y="271"/>
                  </a:lnTo>
                  <a:lnTo>
                    <a:pt x="563" y="245"/>
                  </a:lnTo>
                  <a:lnTo>
                    <a:pt x="572" y="218"/>
                  </a:lnTo>
                  <a:lnTo>
                    <a:pt x="579" y="192"/>
                  </a:lnTo>
                  <a:lnTo>
                    <a:pt x="561" y="190"/>
                  </a:lnTo>
                  <a:lnTo>
                    <a:pt x="542" y="188"/>
                  </a:lnTo>
                  <a:lnTo>
                    <a:pt x="523" y="187"/>
                  </a:lnTo>
                  <a:lnTo>
                    <a:pt x="504" y="185"/>
                  </a:lnTo>
                  <a:lnTo>
                    <a:pt x="466" y="184"/>
                  </a:lnTo>
                  <a:lnTo>
                    <a:pt x="426" y="184"/>
                  </a:lnTo>
                  <a:lnTo>
                    <a:pt x="346" y="187"/>
                  </a:lnTo>
                  <a:lnTo>
                    <a:pt x="267" y="185"/>
                  </a:lnTo>
                  <a:lnTo>
                    <a:pt x="247" y="184"/>
                  </a:lnTo>
                  <a:lnTo>
                    <a:pt x="228" y="183"/>
                  </a:lnTo>
                  <a:lnTo>
                    <a:pt x="209" y="181"/>
                  </a:lnTo>
                  <a:lnTo>
                    <a:pt x="191" y="179"/>
                  </a:lnTo>
                  <a:lnTo>
                    <a:pt x="171" y="176"/>
                  </a:lnTo>
                  <a:lnTo>
                    <a:pt x="153" y="171"/>
                  </a:lnTo>
                  <a:lnTo>
                    <a:pt x="136" y="166"/>
                  </a:lnTo>
                  <a:lnTo>
                    <a:pt x="118" y="161"/>
                  </a:lnTo>
                  <a:lnTo>
                    <a:pt x="102" y="154"/>
                  </a:lnTo>
                  <a:lnTo>
                    <a:pt x="86" y="147"/>
                  </a:lnTo>
                  <a:lnTo>
                    <a:pt x="70" y="137"/>
                  </a:lnTo>
                  <a:lnTo>
                    <a:pt x="55" y="127"/>
                  </a:lnTo>
                  <a:lnTo>
                    <a:pt x="40" y="116"/>
                  </a:lnTo>
                  <a:lnTo>
                    <a:pt x="26" y="103"/>
                  </a:lnTo>
                  <a:lnTo>
                    <a:pt x="13" y="89"/>
                  </a:lnTo>
                  <a:lnTo>
                    <a:pt x="0" y="74"/>
                  </a:lnTo>
                  <a:lnTo>
                    <a:pt x="60" y="0"/>
                  </a:lnTo>
                  <a:lnTo>
                    <a:pt x="797"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3" name="Freeform 282">
              <a:extLst>
                <a:ext uri="{FF2B5EF4-FFF2-40B4-BE49-F238E27FC236}">
                  <a16:creationId xmlns:a16="http://schemas.microsoft.com/office/drawing/2014/main" id="{A14906AB-89F0-45F1-A05C-BBC956B6A791}"/>
                </a:ext>
              </a:extLst>
            </p:cNvPr>
            <p:cNvSpPr>
              <a:spLocks/>
            </p:cNvSpPr>
            <p:nvPr/>
          </p:nvSpPr>
          <p:spPr bwMode="auto">
            <a:xfrm>
              <a:off x="3640" y="3700"/>
              <a:ext cx="65" cy="91"/>
            </a:xfrm>
            <a:custGeom>
              <a:avLst/>
              <a:gdLst>
                <a:gd name="T0" fmla="*/ 0 w 457"/>
                <a:gd name="T1" fmla="*/ 0 h 1007"/>
                <a:gd name="T2" fmla="*/ 0 w 457"/>
                <a:gd name="T3" fmla="*/ 0 h 1007"/>
                <a:gd name="T4" fmla="*/ 0 w 457"/>
                <a:gd name="T5" fmla="*/ 0 h 1007"/>
                <a:gd name="T6" fmla="*/ 0 w 457"/>
                <a:gd name="T7" fmla="*/ 0 h 1007"/>
                <a:gd name="T8" fmla="*/ 0 w 457"/>
                <a:gd name="T9" fmla="*/ 0 h 1007"/>
                <a:gd name="T10" fmla="*/ 0 w 457"/>
                <a:gd name="T11" fmla="*/ 0 h 1007"/>
                <a:gd name="T12" fmla="*/ 0 w 457"/>
                <a:gd name="T13" fmla="*/ 0 h 1007"/>
                <a:gd name="T14" fmla="*/ 0 w 457"/>
                <a:gd name="T15" fmla="*/ 0 h 1007"/>
                <a:gd name="T16" fmla="*/ 0 w 457"/>
                <a:gd name="T17" fmla="*/ 0 h 1007"/>
                <a:gd name="T18" fmla="*/ 0 w 457"/>
                <a:gd name="T19" fmla="*/ 0 h 1007"/>
                <a:gd name="T20" fmla="*/ 0 w 457"/>
                <a:gd name="T21" fmla="*/ 0 h 1007"/>
                <a:gd name="T22" fmla="*/ 0 w 457"/>
                <a:gd name="T23" fmla="*/ 0 h 1007"/>
                <a:gd name="T24" fmla="*/ 0 w 457"/>
                <a:gd name="T25" fmla="*/ 0 h 1007"/>
                <a:gd name="T26" fmla="*/ 0 w 457"/>
                <a:gd name="T27" fmla="*/ 0 h 1007"/>
                <a:gd name="T28" fmla="*/ 0 w 457"/>
                <a:gd name="T29" fmla="*/ 0 h 1007"/>
                <a:gd name="T30" fmla="*/ 0 w 457"/>
                <a:gd name="T31" fmla="*/ 0 h 1007"/>
                <a:gd name="T32" fmla="*/ 0 w 457"/>
                <a:gd name="T33" fmla="*/ 0 h 1007"/>
                <a:gd name="T34" fmla="*/ 0 w 457"/>
                <a:gd name="T35" fmla="*/ 0 h 1007"/>
                <a:gd name="T36" fmla="*/ 0 w 457"/>
                <a:gd name="T37" fmla="*/ 0 h 1007"/>
                <a:gd name="T38" fmla="*/ 0 w 457"/>
                <a:gd name="T39" fmla="*/ 0 h 1007"/>
                <a:gd name="T40" fmla="*/ 0 w 457"/>
                <a:gd name="T41" fmla="*/ 0 h 1007"/>
                <a:gd name="T42" fmla="*/ 0 w 457"/>
                <a:gd name="T43" fmla="*/ 0 h 1007"/>
                <a:gd name="T44" fmla="*/ 0 w 457"/>
                <a:gd name="T45" fmla="*/ 0 h 1007"/>
                <a:gd name="T46" fmla="*/ 0 w 457"/>
                <a:gd name="T47" fmla="*/ 0 h 1007"/>
                <a:gd name="T48" fmla="*/ 0 w 457"/>
                <a:gd name="T49" fmla="*/ 0 h 1007"/>
                <a:gd name="T50" fmla="*/ 0 w 457"/>
                <a:gd name="T51" fmla="*/ 0 h 1007"/>
                <a:gd name="T52" fmla="*/ 0 w 457"/>
                <a:gd name="T53" fmla="*/ 0 h 1007"/>
                <a:gd name="T54" fmla="*/ 0 w 457"/>
                <a:gd name="T55" fmla="*/ 0 h 1007"/>
                <a:gd name="T56" fmla="*/ 0 w 457"/>
                <a:gd name="T57" fmla="*/ 0 h 1007"/>
                <a:gd name="T58" fmla="*/ 0 w 457"/>
                <a:gd name="T59" fmla="*/ 0 h 1007"/>
                <a:gd name="T60" fmla="*/ 0 w 457"/>
                <a:gd name="T61" fmla="*/ 0 h 1007"/>
                <a:gd name="T62" fmla="*/ 0 w 457"/>
                <a:gd name="T63" fmla="*/ 0 h 1007"/>
                <a:gd name="T64" fmla="*/ 0 w 457"/>
                <a:gd name="T65" fmla="*/ 0 h 1007"/>
                <a:gd name="T66" fmla="*/ 0 w 457"/>
                <a:gd name="T67" fmla="*/ 0 h 1007"/>
                <a:gd name="T68" fmla="*/ 0 w 457"/>
                <a:gd name="T69" fmla="*/ 0 h 1007"/>
                <a:gd name="T70" fmla="*/ 0 w 457"/>
                <a:gd name="T71" fmla="*/ 0 h 1007"/>
                <a:gd name="T72" fmla="*/ 0 w 457"/>
                <a:gd name="T73" fmla="*/ 0 h 1007"/>
                <a:gd name="T74" fmla="*/ 0 w 457"/>
                <a:gd name="T75" fmla="*/ 0 h 1007"/>
                <a:gd name="T76" fmla="*/ 0 w 457"/>
                <a:gd name="T77" fmla="*/ 0 h 1007"/>
                <a:gd name="T78" fmla="*/ 0 w 457"/>
                <a:gd name="T79" fmla="*/ 0 h 1007"/>
                <a:gd name="T80" fmla="*/ 0 w 457"/>
                <a:gd name="T81" fmla="*/ 0 h 1007"/>
                <a:gd name="T82" fmla="*/ 0 w 457"/>
                <a:gd name="T83" fmla="*/ 0 h 1007"/>
                <a:gd name="T84" fmla="*/ 0 w 457"/>
                <a:gd name="T85" fmla="*/ 0 h 1007"/>
                <a:gd name="T86" fmla="*/ 0 w 457"/>
                <a:gd name="T87" fmla="*/ 0 h 10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57" h="1007">
                  <a:moveTo>
                    <a:pt x="167" y="123"/>
                  </a:moveTo>
                  <a:lnTo>
                    <a:pt x="167" y="743"/>
                  </a:lnTo>
                  <a:lnTo>
                    <a:pt x="176" y="747"/>
                  </a:lnTo>
                  <a:lnTo>
                    <a:pt x="186" y="748"/>
                  </a:lnTo>
                  <a:lnTo>
                    <a:pt x="196" y="748"/>
                  </a:lnTo>
                  <a:lnTo>
                    <a:pt x="207" y="746"/>
                  </a:lnTo>
                  <a:lnTo>
                    <a:pt x="218" y="742"/>
                  </a:lnTo>
                  <a:lnTo>
                    <a:pt x="229" y="738"/>
                  </a:lnTo>
                  <a:lnTo>
                    <a:pt x="240" y="733"/>
                  </a:lnTo>
                  <a:lnTo>
                    <a:pt x="252" y="726"/>
                  </a:lnTo>
                  <a:lnTo>
                    <a:pt x="301" y="697"/>
                  </a:lnTo>
                  <a:lnTo>
                    <a:pt x="349" y="668"/>
                  </a:lnTo>
                  <a:lnTo>
                    <a:pt x="362" y="661"/>
                  </a:lnTo>
                  <a:lnTo>
                    <a:pt x="373" y="657"/>
                  </a:lnTo>
                  <a:lnTo>
                    <a:pt x="383" y="653"/>
                  </a:lnTo>
                  <a:lnTo>
                    <a:pt x="394" y="650"/>
                  </a:lnTo>
                  <a:lnTo>
                    <a:pt x="403" y="648"/>
                  </a:lnTo>
                  <a:lnTo>
                    <a:pt x="412" y="649"/>
                  </a:lnTo>
                  <a:lnTo>
                    <a:pt x="421" y="652"/>
                  </a:lnTo>
                  <a:lnTo>
                    <a:pt x="429" y="655"/>
                  </a:lnTo>
                  <a:lnTo>
                    <a:pt x="435" y="661"/>
                  </a:lnTo>
                  <a:lnTo>
                    <a:pt x="441" y="669"/>
                  </a:lnTo>
                  <a:lnTo>
                    <a:pt x="447" y="680"/>
                  </a:lnTo>
                  <a:lnTo>
                    <a:pt x="451" y="694"/>
                  </a:lnTo>
                  <a:lnTo>
                    <a:pt x="454" y="710"/>
                  </a:lnTo>
                  <a:lnTo>
                    <a:pt x="456" y="728"/>
                  </a:lnTo>
                  <a:lnTo>
                    <a:pt x="457" y="751"/>
                  </a:lnTo>
                  <a:lnTo>
                    <a:pt x="457" y="776"/>
                  </a:lnTo>
                  <a:lnTo>
                    <a:pt x="433" y="795"/>
                  </a:lnTo>
                  <a:lnTo>
                    <a:pt x="409" y="816"/>
                  </a:lnTo>
                  <a:lnTo>
                    <a:pt x="385" y="837"/>
                  </a:lnTo>
                  <a:lnTo>
                    <a:pt x="361" y="860"/>
                  </a:lnTo>
                  <a:lnTo>
                    <a:pt x="336" y="883"/>
                  </a:lnTo>
                  <a:lnTo>
                    <a:pt x="312" y="905"/>
                  </a:lnTo>
                  <a:lnTo>
                    <a:pt x="287" y="927"/>
                  </a:lnTo>
                  <a:lnTo>
                    <a:pt x="262" y="948"/>
                  </a:lnTo>
                  <a:lnTo>
                    <a:pt x="250" y="956"/>
                  </a:lnTo>
                  <a:lnTo>
                    <a:pt x="237" y="965"/>
                  </a:lnTo>
                  <a:lnTo>
                    <a:pt x="224" y="974"/>
                  </a:lnTo>
                  <a:lnTo>
                    <a:pt x="211" y="980"/>
                  </a:lnTo>
                  <a:lnTo>
                    <a:pt x="198" y="988"/>
                  </a:lnTo>
                  <a:lnTo>
                    <a:pt x="185" y="993"/>
                  </a:lnTo>
                  <a:lnTo>
                    <a:pt x="170" y="997"/>
                  </a:lnTo>
                  <a:lnTo>
                    <a:pt x="157" y="1002"/>
                  </a:lnTo>
                  <a:lnTo>
                    <a:pt x="143" y="1005"/>
                  </a:lnTo>
                  <a:lnTo>
                    <a:pt x="128" y="1006"/>
                  </a:lnTo>
                  <a:lnTo>
                    <a:pt x="114" y="1007"/>
                  </a:lnTo>
                  <a:lnTo>
                    <a:pt x="99" y="1006"/>
                  </a:lnTo>
                  <a:lnTo>
                    <a:pt x="85" y="1004"/>
                  </a:lnTo>
                  <a:lnTo>
                    <a:pt x="70" y="1001"/>
                  </a:lnTo>
                  <a:lnTo>
                    <a:pt x="54" y="996"/>
                  </a:lnTo>
                  <a:lnTo>
                    <a:pt x="39" y="990"/>
                  </a:lnTo>
                  <a:lnTo>
                    <a:pt x="30" y="933"/>
                  </a:lnTo>
                  <a:lnTo>
                    <a:pt x="22" y="874"/>
                  </a:lnTo>
                  <a:lnTo>
                    <a:pt x="16" y="814"/>
                  </a:lnTo>
                  <a:lnTo>
                    <a:pt x="11" y="752"/>
                  </a:lnTo>
                  <a:lnTo>
                    <a:pt x="6" y="689"/>
                  </a:lnTo>
                  <a:lnTo>
                    <a:pt x="3" y="626"/>
                  </a:lnTo>
                  <a:lnTo>
                    <a:pt x="1" y="562"/>
                  </a:lnTo>
                  <a:lnTo>
                    <a:pt x="0" y="497"/>
                  </a:lnTo>
                  <a:lnTo>
                    <a:pt x="1" y="433"/>
                  </a:lnTo>
                  <a:lnTo>
                    <a:pt x="3" y="369"/>
                  </a:lnTo>
                  <a:lnTo>
                    <a:pt x="6" y="306"/>
                  </a:lnTo>
                  <a:lnTo>
                    <a:pt x="11" y="243"/>
                  </a:lnTo>
                  <a:lnTo>
                    <a:pt x="16" y="181"/>
                  </a:lnTo>
                  <a:lnTo>
                    <a:pt x="22" y="121"/>
                  </a:lnTo>
                  <a:lnTo>
                    <a:pt x="30" y="63"/>
                  </a:lnTo>
                  <a:lnTo>
                    <a:pt x="39" y="5"/>
                  </a:lnTo>
                  <a:lnTo>
                    <a:pt x="47" y="2"/>
                  </a:lnTo>
                  <a:lnTo>
                    <a:pt x="54" y="1"/>
                  </a:lnTo>
                  <a:lnTo>
                    <a:pt x="61" y="0"/>
                  </a:lnTo>
                  <a:lnTo>
                    <a:pt x="67" y="0"/>
                  </a:lnTo>
                  <a:lnTo>
                    <a:pt x="73" y="0"/>
                  </a:lnTo>
                  <a:lnTo>
                    <a:pt x="78" y="1"/>
                  </a:lnTo>
                  <a:lnTo>
                    <a:pt x="83" y="3"/>
                  </a:lnTo>
                  <a:lnTo>
                    <a:pt x="88" y="5"/>
                  </a:lnTo>
                  <a:lnTo>
                    <a:pt x="96" y="12"/>
                  </a:lnTo>
                  <a:lnTo>
                    <a:pt x="103" y="19"/>
                  </a:lnTo>
                  <a:lnTo>
                    <a:pt x="109" y="29"/>
                  </a:lnTo>
                  <a:lnTo>
                    <a:pt x="114" y="40"/>
                  </a:lnTo>
                  <a:lnTo>
                    <a:pt x="124" y="63"/>
                  </a:lnTo>
                  <a:lnTo>
                    <a:pt x="135" y="86"/>
                  </a:lnTo>
                  <a:lnTo>
                    <a:pt x="141" y="97"/>
                  </a:lnTo>
                  <a:lnTo>
                    <a:pt x="148" y="107"/>
                  </a:lnTo>
                  <a:lnTo>
                    <a:pt x="153" y="111"/>
                  </a:lnTo>
                  <a:lnTo>
                    <a:pt x="157" y="115"/>
                  </a:lnTo>
                  <a:lnTo>
                    <a:pt x="162" y="120"/>
                  </a:lnTo>
                  <a:lnTo>
                    <a:pt x="167"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4" name="Freeform 283">
              <a:extLst>
                <a:ext uri="{FF2B5EF4-FFF2-40B4-BE49-F238E27FC236}">
                  <a16:creationId xmlns:a16="http://schemas.microsoft.com/office/drawing/2014/main" id="{B854FFDE-BEA9-4689-ADEE-4D6D7BCA256B}"/>
                </a:ext>
              </a:extLst>
            </p:cNvPr>
            <p:cNvSpPr>
              <a:spLocks/>
            </p:cNvSpPr>
            <p:nvPr/>
          </p:nvSpPr>
          <p:spPr bwMode="auto">
            <a:xfrm>
              <a:off x="4881" y="3700"/>
              <a:ext cx="30" cy="72"/>
            </a:xfrm>
            <a:custGeom>
              <a:avLst/>
              <a:gdLst>
                <a:gd name="T0" fmla="*/ 0 w 209"/>
                <a:gd name="T1" fmla="*/ 0 h 799"/>
                <a:gd name="T2" fmla="*/ 0 w 209"/>
                <a:gd name="T3" fmla="*/ 0 h 799"/>
                <a:gd name="T4" fmla="*/ 0 w 209"/>
                <a:gd name="T5" fmla="*/ 0 h 799"/>
                <a:gd name="T6" fmla="*/ 0 w 209"/>
                <a:gd name="T7" fmla="*/ 0 h 799"/>
                <a:gd name="T8" fmla="*/ 0 w 209"/>
                <a:gd name="T9" fmla="*/ 0 h 799"/>
                <a:gd name="T10" fmla="*/ 0 w 209"/>
                <a:gd name="T11" fmla="*/ 0 h 799"/>
                <a:gd name="T12" fmla="*/ 0 w 209"/>
                <a:gd name="T13" fmla="*/ 0 h 799"/>
                <a:gd name="T14" fmla="*/ 0 w 209"/>
                <a:gd name="T15" fmla="*/ 0 h 799"/>
                <a:gd name="T16" fmla="*/ 0 w 209"/>
                <a:gd name="T17" fmla="*/ 0 h 799"/>
                <a:gd name="T18" fmla="*/ 0 w 209"/>
                <a:gd name="T19" fmla="*/ 0 h 799"/>
                <a:gd name="T20" fmla="*/ 0 w 209"/>
                <a:gd name="T21" fmla="*/ 0 h 799"/>
                <a:gd name="T22" fmla="*/ 0 w 209"/>
                <a:gd name="T23" fmla="*/ 0 h 799"/>
                <a:gd name="T24" fmla="*/ 0 w 209"/>
                <a:gd name="T25" fmla="*/ 0 h 799"/>
                <a:gd name="T26" fmla="*/ 0 w 209"/>
                <a:gd name="T27" fmla="*/ 0 h 799"/>
                <a:gd name="T28" fmla="*/ 0 w 209"/>
                <a:gd name="T29" fmla="*/ 0 h 799"/>
                <a:gd name="T30" fmla="*/ 0 w 209"/>
                <a:gd name="T31" fmla="*/ 0 h 799"/>
                <a:gd name="T32" fmla="*/ 0 w 209"/>
                <a:gd name="T33" fmla="*/ 0 h 799"/>
                <a:gd name="T34" fmla="*/ 0 w 209"/>
                <a:gd name="T35" fmla="*/ 0 h 799"/>
                <a:gd name="T36" fmla="*/ 0 w 209"/>
                <a:gd name="T37" fmla="*/ 0 h 799"/>
                <a:gd name="T38" fmla="*/ 0 w 209"/>
                <a:gd name="T39" fmla="*/ 0 h 7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 h="799">
                  <a:moveTo>
                    <a:pt x="209" y="103"/>
                  </a:moveTo>
                  <a:lnTo>
                    <a:pt x="160" y="799"/>
                  </a:lnTo>
                  <a:lnTo>
                    <a:pt x="0" y="799"/>
                  </a:lnTo>
                  <a:lnTo>
                    <a:pt x="70" y="7"/>
                  </a:lnTo>
                  <a:lnTo>
                    <a:pt x="82" y="2"/>
                  </a:lnTo>
                  <a:lnTo>
                    <a:pt x="95" y="0"/>
                  </a:lnTo>
                  <a:lnTo>
                    <a:pt x="107" y="0"/>
                  </a:lnTo>
                  <a:lnTo>
                    <a:pt x="119" y="1"/>
                  </a:lnTo>
                  <a:lnTo>
                    <a:pt x="129" y="4"/>
                  </a:lnTo>
                  <a:lnTo>
                    <a:pt x="140" y="9"/>
                  </a:lnTo>
                  <a:lnTo>
                    <a:pt x="149" y="16"/>
                  </a:lnTo>
                  <a:lnTo>
                    <a:pt x="158" y="23"/>
                  </a:lnTo>
                  <a:lnTo>
                    <a:pt x="167" y="32"/>
                  </a:lnTo>
                  <a:lnTo>
                    <a:pt x="175" y="41"/>
                  </a:lnTo>
                  <a:lnTo>
                    <a:pt x="182" y="50"/>
                  </a:lnTo>
                  <a:lnTo>
                    <a:pt x="189" y="61"/>
                  </a:lnTo>
                  <a:lnTo>
                    <a:pt x="195" y="72"/>
                  </a:lnTo>
                  <a:lnTo>
                    <a:pt x="200" y="83"/>
                  </a:lnTo>
                  <a:lnTo>
                    <a:pt x="205" y="93"/>
                  </a:lnTo>
                  <a:lnTo>
                    <a:pt x="209"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5" name="Freeform 284">
              <a:extLst>
                <a:ext uri="{FF2B5EF4-FFF2-40B4-BE49-F238E27FC236}">
                  <a16:creationId xmlns:a16="http://schemas.microsoft.com/office/drawing/2014/main" id="{CA04DE2B-553D-4280-A72F-FEDE640EA7B2}"/>
                </a:ext>
              </a:extLst>
            </p:cNvPr>
            <p:cNvSpPr>
              <a:spLocks/>
            </p:cNvSpPr>
            <p:nvPr/>
          </p:nvSpPr>
          <p:spPr bwMode="auto">
            <a:xfrm>
              <a:off x="4920" y="3700"/>
              <a:ext cx="77" cy="84"/>
            </a:xfrm>
            <a:custGeom>
              <a:avLst/>
              <a:gdLst>
                <a:gd name="T0" fmla="*/ 0 w 535"/>
                <a:gd name="T1" fmla="*/ 0 h 922"/>
                <a:gd name="T2" fmla="*/ 0 w 535"/>
                <a:gd name="T3" fmla="*/ 0 h 922"/>
                <a:gd name="T4" fmla="*/ 0 w 535"/>
                <a:gd name="T5" fmla="*/ 0 h 922"/>
                <a:gd name="T6" fmla="*/ 0 w 535"/>
                <a:gd name="T7" fmla="*/ 0 h 922"/>
                <a:gd name="T8" fmla="*/ 0 w 535"/>
                <a:gd name="T9" fmla="*/ 0 h 922"/>
                <a:gd name="T10" fmla="*/ 0 w 535"/>
                <a:gd name="T11" fmla="*/ 0 h 922"/>
                <a:gd name="T12" fmla="*/ 0 w 535"/>
                <a:gd name="T13" fmla="*/ 0 h 922"/>
                <a:gd name="T14" fmla="*/ 0 w 535"/>
                <a:gd name="T15" fmla="*/ 0 h 922"/>
                <a:gd name="T16" fmla="*/ 0 w 535"/>
                <a:gd name="T17" fmla="*/ 0 h 922"/>
                <a:gd name="T18" fmla="*/ 0 w 535"/>
                <a:gd name="T19" fmla="*/ 0 h 922"/>
                <a:gd name="T20" fmla="*/ 0 w 535"/>
                <a:gd name="T21" fmla="*/ 0 h 922"/>
                <a:gd name="T22" fmla="*/ 0 w 535"/>
                <a:gd name="T23" fmla="*/ 0 h 922"/>
                <a:gd name="T24" fmla="*/ 0 w 535"/>
                <a:gd name="T25" fmla="*/ 0 h 922"/>
                <a:gd name="T26" fmla="*/ 0 w 535"/>
                <a:gd name="T27" fmla="*/ 0 h 922"/>
                <a:gd name="T28" fmla="*/ 0 w 535"/>
                <a:gd name="T29" fmla="*/ 0 h 922"/>
                <a:gd name="T30" fmla="*/ 0 w 535"/>
                <a:gd name="T31" fmla="*/ 0 h 922"/>
                <a:gd name="T32" fmla="*/ 0 w 535"/>
                <a:gd name="T33" fmla="*/ 0 h 922"/>
                <a:gd name="T34" fmla="*/ 0 w 535"/>
                <a:gd name="T35" fmla="*/ 0 h 922"/>
                <a:gd name="T36" fmla="*/ 0 w 535"/>
                <a:gd name="T37" fmla="*/ 0 h 922"/>
                <a:gd name="T38" fmla="*/ 0 w 535"/>
                <a:gd name="T39" fmla="*/ 0 h 922"/>
                <a:gd name="T40" fmla="*/ 0 w 535"/>
                <a:gd name="T41" fmla="*/ 0 h 922"/>
                <a:gd name="T42" fmla="*/ 0 w 535"/>
                <a:gd name="T43" fmla="*/ 0 h 922"/>
                <a:gd name="T44" fmla="*/ 0 w 535"/>
                <a:gd name="T45" fmla="*/ 0 h 922"/>
                <a:gd name="T46" fmla="*/ 0 w 535"/>
                <a:gd name="T47" fmla="*/ 0 h 922"/>
                <a:gd name="T48" fmla="*/ 0 w 535"/>
                <a:gd name="T49" fmla="*/ 0 h 922"/>
                <a:gd name="T50" fmla="*/ 0 w 535"/>
                <a:gd name="T51" fmla="*/ 0 h 922"/>
                <a:gd name="T52" fmla="*/ 0 w 535"/>
                <a:gd name="T53" fmla="*/ 0 h 922"/>
                <a:gd name="T54" fmla="*/ 0 w 535"/>
                <a:gd name="T55" fmla="*/ 0 h 922"/>
                <a:gd name="T56" fmla="*/ 0 w 535"/>
                <a:gd name="T57" fmla="*/ 0 h 922"/>
                <a:gd name="T58" fmla="*/ 0 w 535"/>
                <a:gd name="T59" fmla="*/ 0 h 922"/>
                <a:gd name="T60" fmla="*/ 0 w 535"/>
                <a:gd name="T61" fmla="*/ 0 h 922"/>
                <a:gd name="T62" fmla="*/ 0 w 535"/>
                <a:gd name="T63" fmla="*/ 0 h 922"/>
                <a:gd name="T64" fmla="*/ 0 w 535"/>
                <a:gd name="T65" fmla="*/ 0 h 922"/>
                <a:gd name="T66" fmla="*/ 0 w 535"/>
                <a:gd name="T67" fmla="*/ 0 h 922"/>
                <a:gd name="T68" fmla="*/ 0 w 535"/>
                <a:gd name="T69" fmla="*/ 0 h 922"/>
                <a:gd name="T70" fmla="*/ 0 w 535"/>
                <a:gd name="T71" fmla="*/ 0 h 922"/>
                <a:gd name="T72" fmla="*/ 0 w 535"/>
                <a:gd name="T73" fmla="*/ 0 h 922"/>
                <a:gd name="T74" fmla="*/ 0 w 535"/>
                <a:gd name="T75" fmla="*/ 0 h 922"/>
                <a:gd name="T76" fmla="*/ 0 w 535"/>
                <a:gd name="T77" fmla="*/ 0 h 922"/>
                <a:gd name="T78" fmla="*/ 0 w 535"/>
                <a:gd name="T79" fmla="*/ 0 h 922"/>
                <a:gd name="T80" fmla="*/ 0 w 535"/>
                <a:gd name="T81" fmla="*/ 0 h 922"/>
                <a:gd name="T82" fmla="*/ 0 w 535"/>
                <a:gd name="T83" fmla="*/ 0 h 922"/>
                <a:gd name="T84" fmla="*/ 0 w 535"/>
                <a:gd name="T85" fmla="*/ 0 h 922"/>
                <a:gd name="T86" fmla="*/ 0 w 535"/>
                <a:gd name="T87" fmla="*/ 0 h 922"/>
                <a:gd name="T88" fmla="*/ 0 w 535"/>
                <a:gd name="T89" fmla="*/ 0 h 922"/>
                <a:gd name="T90" fmla="*/ 0 w 535"/>
                <a:gd name="T91" fmla="*/ 0 h 922"/>
                <a:gd name="T92" fmla="*/ 0 w 535"/>
                <a:gd name="T93" fmla="*/ 0 h 922"/>
                <a:gd name="T94" fmla="*/ 0 w 535"/>
                <a:gd name="T95" fmla="*/ 0 h 922"/>
                <a:gd name="T96" fmla="*/ 0 w 535"/>
                <a:gd name="T97" fmla="*/ 0 h 92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35" h="922">
                  <a:moveTo>
                    <a:pt x="175" y="631"/>
                  </a:moveTo>
                  <a:lnTo>
                    <a:pt x="187" y="635"/>
                  </a:lnTo>
                  <a:lnTo>
                    <a:pt x="199" y="635"/>
                  </a:lnTo>
                  <a:lnTo>
                    <a:pt x="211" y="632"/>
                  </a:lnTo>
                  <a:lnTo>
                    <a:pt x="224" y="628"/>
                  </a:lnTo>
                  <a:lnTo>
                    <a:pt x="237" y="623"/>
                  </a:lnTo>
                  <a:lnTo>
                    <a:pt x="250" y="615"/>
                  </a:lnTo>
                  <a:lnTo>
                    <a:pt x="263" y="607"/>
                  </a:lnTo>
                  <a:lnTo>
                    <a:pt x="276" y="597"/>
                  </a:lnTo>
                  <a:lnTo>
                    <a:pt x="331" y="550"/>
                  </a:lnTo>
                  <a:lnTo>
                    <a:pt x="385" y="503"/>
                  </a:lnTo>
                  <a:lnTo>
                    <a:pt x="398" y="493"/>
                  </a:lnTo>
                  <a:lnTo>
                    <a:pt x="411" y="484"/>
                  </a:lnTo>
                  <a:lnTo>
                    <a:pt x="423" y="477"/>
                  </a:lnTo>
                  <a:lnTo>
                    <a:pt x="435" y="470"/>
                  </a:lnTo>
                  <a:lnTo>
                    <a:pt x="446" y="466"/>
                  </a:lnTo>
                  <a:lnTo>
                    <a:pt x="457" y="464"/>
                  </a:lnTo>
                  <a:lnTo>
                    <a:pt x="468" y="464"/>
                  </a:lnTo>
                  <a:lnTo>
                    <a:pt x="478" y="466"/>
                  </a:lnTo>
                  <a:lnTo>
                    <a:pt x="487" y="471"/>
                  </a:lnTo>
                  <a:lnTo>
                    <a:pt x="496" y="479"/>
                  </a:lnTo>
                  <a:lnTo>
                    <a:pt x="504" y="490"/>
                  </a:lnTo>
                  <a:lnTo>
                    <a:pt x="512" y="504"/>
                  </a:lnTo>
                  <a:lnTo>
                    <a:pt x="518" y="522"/>
                  </a:lnTo>
                  <a:lnTo>
                    <a:pt x="524" y="544"/>
                  </a:lnTo>
                  <a:lnTo>
                    <a:pt x="530" y="570"/>
                  </a:lnTo>
                  <a:lnTo>
                    <a:pt x="535" y="600"/>
                  </a:lnTo>
                  <a:lnTo>
                    <a:pt x="520" y="610"/>
                  </a:lnTo>
                  <a:lnTo>
                    <a:pt x="506" y="622"/>
                  </a:lnTo>
                  <a:lnTo>
                    <a:pt x="492" y="634"/>
                  </a:lnTo>
                  <a:lnTo>
                    <a:pt x="478" y="647"/>
                  </a:lnTo>
                  <a:lnTo>
                    <a:pt x="450" y="675"/>
                  </a:lnTo>
                  <a:lnTo>
                    <a:pt x="421" y="704"/>
                  </a:lnTo>
                  <a:lnTo>
                    <a:pt x="392" y="734"/>
                  </a:lnTo>
                  <a:lnTo>
                    <a:pt x="363" y="764"/>
                  </a:lnTo>
                  <a:lnTo>
                    <a:pt x="332" y="795"/>
                  </a:lnTo>
                  <a:lnTo>
                    <a:pt x="301" y="823"/>
                  </a:lnTo>
                  <a:lnTo>
                    <a:pt x="285" y="837"/>
                  </a:lnTo>
                  <a:lnTo>
                    <a:pt x="270" y="850"/>
                  </a:lnTo>
                  <a:lnTo>
                    <a:pt x="253" y="862"/>
                  </a:lnTo>
                  <a:lnTo>
                    <a:pt x="237" y="873"/>
                  </a:lnTo>
                  <a:lnTo>
                    <a:pt x="220" y="883"/>
                  </a:lnTo>
                  <a:lnTo>
                    <a:pt x="204" y="893"/>
                  </a:lnTo>
                  <a:lnTo>
                    <a:pt x="186" y="902"/>
                  </a:lnTo>
                  <a:lnTo>
                    <a:pt x="168" y="908"/>
                  </a:lnTo>
                  <a:lnTo>
                    <a:pt x="150" y="915"/>
                  </a:lnTo>
                  <a:lnTo>
                    <a:pt x="132" y="919"/>
                  </a:lnTo>
                  <a:lnTo>
                    <a:pt x="114" y="921"/>
                  </a:lnTo>
                  <a:lnTo>
                    <a:pt x="95" y="922"/>
                  </a:lnTo>
                  <a:lnTo>
                    <a:pt x="76" y="922"/>
                  </a:lnTo>
                  <a:lnTo>
                    <a:pt x="57" y="920"/>
                  </a:lnTo>
                  <a:lnTo>
                    <a:pt x="37" y="916"/>
                  </a:lnTo>
                  <a:lnTo>
                    <a:pt x="17" y="910"/>
                  </a:lnTo>
                  <a:lnTo>
                    <a:pt x="9" y="791"/>
                  </a:lnTo>
                  <a:lnTo>
                    <a:pt x="4" y="675"/>
                  </a:lnTo>
                  <a:lnTo>
                    <a:pt x="2" y="617"/>
                  </a:lnTo>
                  <a:lnTo>
                    <a:pt x="0" y="560"/>
                  </a:lnTo>
                  <a:lnTo>
                    <a:pt x="0" y="504"/>
                  </a:lnTo>
                  <a:lnTo>
                    <a:pt x="3" y="447"/>
                  </a:lnTo>
                  <a:lnTo>
                    <a:pt x="6" y="390"/>
                  </a:lnTo>
                  <a:lnTo>
                    <a:pt x="11" y="335"/>
                  </a:lnTo>
                  <a:lnTo>
                    <a:pt x="14" y="307"/>
                  </a:lnTo>
                  <a:lnTo>
                    <a:pt x="17" y="279"/>
                  </a:lnTo>
                  <a:lnTo>
                    <a:pt x="22" y="251"/>
                  </a:lnTo>
                  <a:lnTo>
                    <a:pt x="26" y="224"/>
                  </a:lnTo>
                  <a:lnTo>
                    <a:pt x="31" y="196"/>
                  </a:lnTo>
                  <a:lnTo>
                    <a:pt x="37" y="168"/>
                  </a:lnTo>
                  <a:lnTo>
                    <a:pt x="44" y="140"/>
                  </a:lnTo>
                  <a:lnTo>
                    <a:pt x="51" y="112"/>
                  </a:lnTo>
                  <a:lnTo>
                    <a:pt x="58" y="85"/>
                  </a:lnTo>
                  <a:lnTo>
                    <a:pt x="67" y="56"/>
                  </a:lnTo>
                  <a:lnTo>
                    <a:pt x="76" y="28"/>
                  </a:lnTo>
                  <a:lnTo>
                    <a:pt x="86" y="0"/>
                  </a:lnTo>
                  <a:lnTo>
                    <a:pt x="105" y="11"/>
                  </a:lnTo>
                  <a:lnTo>
                    <a:pt x="122" y="24"/>
                  </a:lnTo>
                  <a:lnTo>
                    <a:pt x="137" y="38"/>
                  </a:lnTo>
                  <a:lnTo>
                    <a:pt x="150" y="52"/>
                  </a:lnTo>
                  <a:lnTo>
                    <a:pt x="161" y="67"/>
                  </a:lnTo>
                  <a:lnTo>
                    <a:pt x="170" y="83"/>
                  </a:lnTo>
                  <a:lnTo>
                    <a:pt x="178" y="101"/>
                  </a:lnTo>
                  <a:lnTo>
                    <a:pt x="184" y="118"/>
                  </a:lnTo>
                  <a:lnTo>
                    <a:pt x="189" y="136"/>
                  </a:lnTo>
                  <a:lnTo>
                    <a:pt x="192" y="156"/>
                  </a:lnTo>
                  <a:lnTo>
                    <a:pt x="194" y="175"/>
                  </a:lnTo>
                  <a:lnTo>
                    <a:pt x="195" y="195"/>
                  </a:lnTo>
                  <a:lnTo>
                    <a:pt x="195" y="215"/>
                  </a:lnTo>
                  <a:lnTo>
                    <a:pt x="194" y="237"/>
                  </a:lnTo>
                  <a:lnTo>
                    <a:pt x="193" y="259"/>
                  </a:lnTo>
                  <a:lnTo>
                    <a:pt x="191" y="280"/>
                  </a:lnTo>
                  <a:lnTo>
                    <a:pt x="179" y="369"/>
                  </a:lnTo>
                  <a:lnTo>
                    <a:pt x="167" y="460"/>
                  </a:lnTo>
                  <a:lnTo>
                    <a:pt x="165" y="481"/>
                  </a:lnTo>
                  <a:lnTo>
                    <a:pt x="163" y="504"/>
                  </a:lnTo>
                  <a:lnTo>
                    <a:pt x="163" y="527"/>
                  </a:lnTo>
                  <a:lnTo>
                    <a:pt x="163" y="548"/>
                  </a:lnTo>
                  <a:lnTo>
                    <a:pt x="164" y="570"/>
                  </a:lnTo>
                  <a:lnTo>
                    <a:pt x="167" y="590"/>
                  </a:lnTo>
                  <a:lnTo>
                    <a:pt x="170" y="611"/>
                  </a:lnTo>
                  <a:lnTo>
                    <a:pt x="175" y="6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6" name="Freeform 285">
              <a:extLst>
                <a:ext uri="{FF2B5EF4-FFF2-40B4-BE49-F238E27FC236}">
                  <a16:creationId xmlns:a16="http://schemas.microsoft.com/office/drawing/2014/main" id="{A49D12F2-EDEC-47CF-B653-87DF12856000}"/>
                </a:ext>
              </a:extLst>
            </p:cNvPr>
            <p:cNvSpPr>
              <a:spLocks/>
            </p:cNvSpPr>
            <p:nvPr/>
          </p:nvSpPr>
          <p:spPr bwMode="auto">
            <a:xfrm>
              <a:off x="3758" y="3702"/>
              <a:ext cx="158" cy="91"/>
            </a:xfrm>
            <a:custGeom>
              <a:avLst/>
              <a:gdLst>
                <a:gd name="T0" fmla="*/ 0 w 1104"/>
                <a:gd name="T1" fmla="*/ 0 h 996"/>
                <a:gd name="T2" fmla="*/ 0 w 1104"/>
                <a:gd name="T3" fmla="*/ 0 h 996"/>
                <a:gd name="T4" fmla="*/ 0 w 1104"/>
                <a:gd name="T5" fmla="*/ 0 h 996"/>
                <a:gd name="T6" fmla="*/ 0 w 1104"/>
                <a:gd name="T7" fmla="*/ 0 h 996"/>
                <a:gd name="T8" fmla="*/ 0 w 1104"/>
                <a:gd name="T9" fmla="*/ 0 h 996"/>
                <a:gd name="T10" fmla="*/ 0 w 1104"/>
                <a:gd name="T11" fmla="*/ 0 h 996"/>
                <a:gd name="T12" fmla="*/ 0 w 1104"/>
                <a:gd name="T13" fmla="*/ 0 h 996"/>
                <a:gd name="T14" fmla="*/ 0 w 1104"/>
                <a:gd name="T15" fmla="*/ 0 h 996"/>
                <a:gd name="T16" fmla="*/ 0 w 1104"/>
                <a:gd name="T17" fmla="*/ 0 h 996"/>
                <a:gd name="T18" fmla="*/ 0 w 1104"/>
                <a:gd name="T19" fmla="*/ 0 h 996"/>
                <a:gd name="T20" fmla="*/ 0 w 1104"/>
                <a:gd name="T21" fmla="*/ 0 h 996"/>
                <a:gd name="T22" fmla="*/ 0 w 1104"/>
                <a:gd name="T23" fmla="*/ 0 h 996"/>
                <a:gd name="T24" fmla="*/ 0 w 1104"/>
                <a:gd name="T25" fmla="*/ 0 h 996"/>
                <a:gd name="T26" fmla="*/ 0 w 1104"/>
                <a:gd name="T27" fmla="*/ 0 h 996"/>
                <a:gd name="T28" fmla="*/ 0 w 1104"/>
                <a:gd name="T29" fmla="*/ 0 h 996"/>
                <a:gd name="T30" fmla="*/ 0 w 1104"/>
                <a:gd name="T31" fmla="*/ 0 h 996"/>
                <a:gd name="T32" fmla="*/ 0 w 1104"/>
                <a:gd name="T33" fmla="*/ 0 h 996"/>
                <a:gd name="T34" fmla="*/ 0 w 1104"/>
                <a:gd name="T35" fmla="*/ 0 h 996"/>
                <a:gd name="T36" fmla="*/ 0 w 1104"/>
                <a:gd name="T37" fmla="*/ 0 h 996"/>
                <a:gd name="T38" fmla="*/ 0 w 1104"/>
                <a:gd name="T39" fmla="*/ 0 h 996"/>
                <a:gd name="T40" fmla="*/ 0 w 1104"/>
                <a:gd name="T41" fmla="*/ 0 h 996"/>
                <a:gd name="T42" fmla="*/ 0 w 1104"/>
                <a:gd name="T43" fmla="*/ 0 h 996"/>
                <a:gd name="T44" fmla="*/ 0 w 1104"/>
                <a:gd name="T45" fmla="*/ 0 h 996"/>
                <a:gd name="T46" fmla="*/ 0 w 1104"/>
                <a:gd name="T47" fmla="*/ 0 h 996"/>
                <a:gd name="T48" fmla="*/ 0 w 1104"/>
                <a:gd name="T49" fmla="*/ 0 h 996"/>
                <a:gd name="T50" fmla="*/ 0 w 1104"/>
                <a:gd name="T51" fmla="*/ 0 h 996"/>
                <a:gd name="T52" fmla="*/ 0 w 1104"/>
                <a:gd name="T53" fmla="*/ 0 h 996"/>
                <a:gd name="T54" fmla="*/ 0 w 1104"/>
                <a:gd name="T55" fmla="*/ 0 h 996"/>
                <a:gd name="T56" fmla="*/ 0 w 1104"/>
                <a:gd name="T57" fmla="*/ 0 h 996"/>
                <a:gd name="T58" fmla="*/ 0 w 1104"/>
                <a:gd name="T59" fmla="*/ 0 h 996"/>
                <a:gd name="T60" fmla="*/ 0 w 1104"/>
                <a:gd name="T61" fmla="*/ 0 h 996"/>
                <a:gd name="T62" fmla="*/ 0 w 1104"/>
                <a:gd name="T63" fmla="*/ 0 h 996"/>
                <a:gd name="T64" fmla="*/ 0 w 1104"/>
                <a:gd name="T65" fmla="*/ 0 h 996"/>
                <a:gd name="T66" fmla="*/ 0 w 1104"/>
                <a:gd name="T67" fmla="*/ 0 h 996"/>
                <a:gd name="T68" fmla="*/ 0 w 1104"/>
                <a:gd name="T69" fmla="*/ 0 h 996"/>
                <a:gd name="T70" fmla="*/ 0 w 1104"/>
                <a:gd name="T71" fmla="*/ 0 h 996"/>
                <a:gd name="T72" fmla="*/ 0 w 1104"/>
                <a:gd name="T73" fmla="*/ 0 h 996"/>
                <a:gd name="T74" fmla="*/ 0 w 1104"/>
                <a:gd name="T75" fmla="*/ 0 h 996"/>
                <a:gd name="T76" fmla="*/ 0 w 1104"/>
                <a:gd name="T77" fmla="*/ 0 h 996"/>
                <a:gd name="T78" fmla="*/ 0 w 1104"/>
                <a:gd name="T79" fmla="*/ 0 h 996"/>
                <a:gd name="T80" fmla="*/ 0 w 1104"/>
                <a:gd name="T81" fmla="*/ 0 h 996"/>
                <a:gd name="T82" fmla="*/ 0 w 1104"/>
                <a:gd name="T83" fmla="*/ 0 h 996"/>
                <a:gd name="T84" fmla="*/ 0 w 1104"/>
                <a:gd name="T85" fmla="*/ 0 h 996"/>
                <a:gd name="T86" fmla="*/ 0 w 1104"/>
                <a:gd name="T87" fmla="*/ 0 h 996"/>
                <a:gd name="T88" fmla="*/ 0 w 1104"/>
                <a:gd name="T89" fmla="*/ 0 h 996"/>
                <a:gd name="T90" fmla="*/ 0 w 1104"/>
                <a:gd name="T91" fmla="*/ 0 h 996"/>
                <a:gd name="T92" fmla="*/ 0 w 1104"/>
                <a:gd name="T93" fmla="*/ 0 h 996"/>
                <a:gd name="T94" fmla="*/ 0 w 1104"/>
                <a:gd name="T95" fmla="*/ 0 h 996"/>
                <a:gd name="T96" fmla="*/ 0 w 1104"/>
                <a:gd name="T97" fmla="*/ 0 h 996"/>
                <a:gd name="T98" fmla="*/ 0 w 1104"/>
                <a:gd name="T99" fmla="*/ 0 h 996"/>
                <a:gd name="T100" fmla="*/ 0 w 1104"/>
                <a:gd name="T101" fmla="*/ 0 h 996"/>
                <a:gd name="T102" fmla="*/ 0 w 1104"/>
                <a:gd name="T103" fmla="*/ 0 h 996"/>
                <a:gd name="T104" fmla="*/ 0 w 1104"/>
                <a:gd name="T105" fmla="*/ 0 h 996"/>
                <a:gd name="T106" fmla="*/ 0 w 1104"/>
                <a:gd name="T107" fmla="*/ 0 h 996"/>
                <a:gd name="T108" fmla="*/ 0 w 1104"/>
                <a:gd name="T109" fmla="*/ 0 h 996"/>
                <a:gd name="T110" fmla="*/ 0 w 1104"/>
                <a:gd name="T111" fmla="*/ 0 h 996"/>
                <a:gd name="T112" fmla="*/ 0 w 1104"/>
                <a:gd name="T113" fmla="*/ 0 h 996"/>
                <a:gd name="T114" fmla="*/ 0 w 1104"/>
                <a:gd name="T115" fmla="*/ 0 h 9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04" h="996">
                  <a:moveTo>
                    <a:pt x="818" y="118"/>
                  </a:moveTo>
                  <a:lnTo>
                    <a:pt x="813" y="136"/>
                  </a:lnTo>
                  <a:lnTo>
                    <a:pt x="807" y="153"/>
                  </a:lnTo>
                  <a:lnTo>
                    <a:pt x="800" y="171"/>
                  </a:lnTo>
                  <a:lnTo>
                    <a:pt x="792" y="188"/>
                  </a:lnTo>
                  <a:lnTo>
                    <a:pt x="774" y="221"/>
                  </a:lnTo>
                  <a:lnTo>
                    <a:pt x="755" y="255"/>
                  </a:lnTo>
                  <a:lnTo>
                    <a:pt x="746" y="272"/>
                  </a:lnTo>
                  <a:lnTo>
                    <a:pt x="737" y="289"/>
                  </a:lnTo>
                  <a:lnTo>
                    <a:pt x="729" y="308"/>
                  </a:lnTo>
                  <a:lnTo>
                    <a:pt x="722" y="326"/>
                  </a:lnTo>
                  <a:lnTo>
                    <a:pt x="716" y="346"/>
                  </a:lnTo>
                  <a:lnTo>
                    <a:pt x="712" y="365"/>
                  </a:lnTo>
                  <a:lnTo>
                    <a:pt x="709" y="386"/>
                  </a:lnTo>
                  <a:lnTo>
                    <a:pt x="708" y="407"/>
                  </a:lnTo>
                  <a:lnTo>
                    <a:pt x="726" y="413"/>
                  </a:lnTo>
                  <a:lnTo>
                    <a:pt x="746" y="417"/>
                  </a:lnTo>
                  <a:lnTo>
                    <a:pt x="766" y="420"/>
                  </a:lnTo>
                  <a:lnTo>
                    <a:pt x="786" y="422"/>
                  </a:lnTo>
                  <a:lnTo>
                    <a:pt x="825" y="427"/>
                  </a:lnTo>
                  <a:lnTo>
                    <a:pt x="865" y="431"/>
                  </a:lnTo>
                  <a:lnTo>
                    <a:pt x="884" y="435"/>
                  </a:lnTo>
                  <a:lnTo>
                    <a:pt x="903" y="440"/>
                  </a:lnTo>
                  <a:lnTo>
                    <a:pt x="922" y="445"/>
                  </a:lnTo>
                  <a:lnTo>
                    <a:pt x="941" y="453"/>
                  </a:lnTo>
                  <a:lnTo>
                    <a:pt x="959" y="461"/>
                  </a:lnTo>
                  <a:lnTo>
                    <a:pt x="975" y="473"/>
                  </a:lnTo>
                  <a:lnTo>
                    <a:pt x="984" y="480"/>
                  </a:lnTo>
                  <a:lnTo>
                    <a:pt x="992" y="487"/>
                  </a:lnTo>
                  <a:lnTo>
                    <a:pt x="999" y="495"/>
                  </a:lnTo>
                  <a:lnTo>
                    <a:pt x="1007" y="503"/>
                  </a:lnTo>
                  <a:lnTo>
                    <a:pt x="1029" y="531"/>
                  </a:lnTo>
                  <a:lnTo>
                    <a:pt x="1050" y="561"/>
                  </a:lnTo>
                  <a:lnTo>
                    <a:pt x="1060" y="575"/>
                  </a:lnTo>
                  <a:lnTo>
                    <a:pt x="1069" y="590"/>
                  </a:lnTo>
                  <a:lnTo>
                    <a:pt x="1077" y="606"/>
                  </a:lnTo>
                  <a:lnTo>
                    <a:pt x="1085" y="621"/>
                  </a:lnTo>
                  <a:lnTo>
                    <a:pt x="1091" y="637"/>
                  </a:lnTo>
                  <a:lnTo>
                    <a:pt x="1097" y="655"/>
                  </a:lnTo>
                  <a:lnTo>
                    <a:pt x="1100" y="672"/>
                  </a:lnTo>
                  <a:lnTo>
                    <a:pt x="1103" y="690"/>
                  </a:lnTo>
                  <a:lnTo>
                    <a:pt x="1104" y="710"/>
                  </a:lnTo>
                  <a:lnTo>
                    <a:pt x="1103" y="729"/>
                  </a:lnTo>
                  <a:lnTo>
                    <a:pt x="1101" y="750"/>
                  </a:lnTo>
                  <a:lnTo>
                    <a:pt x="1096" y="771"/>
                  </a:lnTo>
                  <a:lnTo>
                    <a:pt x="1086" y="789"/>
                  </a:lnTo>
                  <a:lnTo>
                    <a:pt x="1075" y="805"/>
                  </a:lnTo>
                  <a:lnTo>
                    <a:pt x="1063" y="819"/>
                  </a:lnTo>
                  <a:lnTo>
                    <a:pt x="1052" y="833"/>
                  </a:lnTo>
                  <a:lnTo>
                    <a:pt x="1040" y="845"/>
                  </a:lnTo>
                  <a:lnTo>
                    <a:pt x="1027" y="856"/>
                  </a:lnTo>
                  <a:lnTo>
                    <a:pt x="1014" y="867"/>
                  </a:lnTo>
                  <a:lnTo>
                    <a:pt x="1001" y="875"/>
                  </a:lnTo>
                  <a:lnTo>
                    <a:pt x="988" y="883"/>
                  </a:lnTo>
                  <a:lnTo>
                    <a:pt x="974" y="889"/>
                  </a:lnTo>
                  <a:lnTo>
                    <a:pt x="960" y="895"/>
                  </a:lnTo>
                  <a:lnTo>
                    <a:pt x="946" y="899"/>
                  </a:lnTo>
                  <a:lnTo>
                    <a:pt x="931" y="903"/>
                  </a:lnTo>
                  <a:lnTo>
                    <a:pt x="916" y="907"/>
                  </a:lnTo>
                  <a:lnTo>
                    <a:pt x="902" y="908"/>
                  </a:lnTo>
                  <a:lnTo>
                    <a:pt x="887" y="909"/>
                  </a:lnTo>
                  <a:lnTo>
                    <a:pt x="872" y="910"/>
                  </a:lnTo>
                  <a:lnTo>
                    <a:pt x="857" y="909"/>
                  </a:lnTo>
                  <a:lnTo>
                    <a:pt x="842" y="908"/>
                  </a:lnTo>
                  <a:lnTo>
                    <a:pt x="827" y="907"/>
                  </a:lnTo>
                  <a:lnTo>
                    <a:pt x="812" y="904"/>
                  </a:lnTo>
                  <a:lnTo>
                    <a:pt x="797" y="901"/>
                  </a:lnTo>
                  <a:lnTo>
                    <a:pt x="781" y="897"/>
                  </a:lnTo>
                  <a:lnTo>
                    <a:pt x="766" y="894"/>
                  </a:lnTo>
                  <a:lnTo>
                    <a:pt x="735" y="884"/>
                  </a:lnTo>
                  <a:lnTo>
                    <a:pt x="706" y="872"/>
                  </a:lnTo>
                  <a:lnTo>
                    <a:pt x="677" y="860"/>
                  </a:lnTo>
                  <a:lnTo>
                    <a:pt x="648" y="846"/>
                  </a:lnTo>
                  <a:lnTo>
                    <a:pt x="558" y="750"/>
                  </a:lnTo>
                  <a:lnTo>
                    <a:pt x="550" y="755"/>
                  </a:lnTo>
                  <a:lnTo>
                    <a:pt x="542" y="763"/>
                  </a:lnTo>
                  <a:lnTo>
                    <a:pt x="535" y="770"/>
                  </a:lnTo>
                  <a:lnTo>
                    <a:pt x="529" y="780"/>
                  </a:lnTo>
                  <a:lnTo>
                    <a:pt x="522" y="790"/>
                  </a:lnTo>
                  <a:lnTo>
                    <a:pt x="516" y="801"/>
                  </a:lnTo>
                  <a:lnTo>
                    <a:pt x="511" y="812"/>
                  </a:lnTo>
                  <a:lnTo>
                    <a:pt x="505" y="824"/>
                  </a:lnTo>
                  <a:lnTo>
                    <a:pt x="484" y="875"/>
                  </a:lnTo>
                  <a:lnTo>
                    <a:pt x="461" y="925"/>
                  </a:lnTo>
                  <a:lnTo>
                    <a:pt x="455" y="937"/>
                  </a:lnTo>
                  <a:lnTo>
                    <a:pt x="449" y="948"/>
                  </a:lnTo>
                  <a:lnTo>
                    <a:pt x="442" y="957"/>
                  </a:lnTo>
                  <a:lnTo>
                    <a:pt x="434" y="967"/>
                  </a:lnTo>
                  <a:lnTo>
                    <a:pt x="426" y="975"/>
                  </a:lnTo>
                  <a:lnTo>
                    <a:pt x="418" y="982"/>
                  </a:lnTo>
                  <a:lnTo>
                    <a:pt x="408" y="988"/>
                  </a:lnTo>
                  <a:lnTo>
                    <a:pt x="398" y="992"/>
                  </a:lnTo>
                  <a:lnTo>
                    <a:pt x="388" y="995"/>
                  </a:lnTo>
                  <a:lnTo>
                    <a:pt x="376" y="996"/>
                  </a:lnTo>
                  <a:lnTo>
                    <a:pt x="364" y="996"/>
                  </a:lnTo>
                  <a:lnTo>
                    <a:pt x="351" y="994"/>
                  </a:lnTo>
                  <a:lnTo>
                    <a:pt x="337" y="990"/>
                  </a:lnTo>
                  <a:lnTo>
                    <a:pt x="323" y="983"/>
                  </a:lnTo>
                  <a:lnTo>
                    <a:pt x="307" y="975"/>
                  </a:lnTo>
                  <a:lnTo>
                    <a:pt x="290" y="964"/>
                  </a:lnTo>
                  <a:lnTo>
                    <a:pt x="295" y="938"/>
                  </a:lnTo>
                  <a:lnTo>
                    <a:pt x="302" y="912"/>
                  </a:lnTo>
                  <a:lnTo>
                    <a:pt x="308" y="887"/>
                  </a:lnTo>
                  <a:lnTo>
                    <a:pt x="316" y="861"/>
                  </a:lnTo>
                  <a:lnTo>
                    <a:pt x="331" y="811"/>
                  </a:lnTo>
                  <a:lnTo>
                    <a:pt x="349" y="763"/>
                  </a:lnTo>
                  <a:lnTo>
                    <a:pt x="367" y="714"/>
                  </a:lnTo>
                  <a:lnTo>
                    <a:pt x="387" y="666"/>
                  </a:lnTo>
                  <a:lnTo>
                    <a:pt x="407" y="618"/>
                  </a:lnTo>
                  <a:lnTo>
                    <a:pt x="429" y="570"/>
                  </a:lnTo>
                  <a:lnTo>
                    <a:pt x="473" y="476"/>
                  </a:lnTo>
                  <a:lnTo>
                    <a:pt x="516" y="382"/>
                  </a:lnTo>
                  <a:lnTo>
                    <a:pt x="538" y="336"/>
                  </a:lnTo>
                  <a:lnTo>
                    <a:pt x="558" y="288"/>
                  </a:lnTo>
                  <a:lnTo>
                    <a:pt x="579" y="241"/>
                  </a:lnTo>
                  <a:lnTo>
                    <a:pt x="599" y="193"/>
                  </a:lnTo>
                  <a:lnTo>
                    <a:pt x="581" y="186"/>
                  </a:lnTo>
                  <a:lnTo>
                    <a:pt x="564" y="179"/>
                  </a:lnTo>
                  <a:lnTo>
                    <a:pt x="547" y="174"/>
                  </a:lnTo>
                  <a:lnTo>
                    <a:pt x="529" y="168"/>
                  </a:lnTo>
                  <a:lnTo>
                    <a:pt x="511" y="164"/>
                  </a:lnTo>
                  <a:lnTo>
                    <a:pt x="494" y="161"/>
                  </a:lnTo>
                  <a:lnTo>
                    <a:pt x="476" y="158"/>
                  </a:lnTo>
                  <a:lnTo>
                    <a:pt x="457" y="155"/>
                  </a:lnTo>
                  <a:lnTo>
                    <a:pt x="421" y="153"/>
                  </a:lnTo>
                  <a:lnTo>
                    <a:pt x="382" y="151"/>
                  </a:lnTo>
                  <a:lnTo>
                    <a:pt x="345" y="151"/>
                  </a:lnTo>
                  <a:lnTo>
                    <a:pt x="307" y="151"/>
                  </a:lnTo>
                  <a:lnTo>
                    <a:pt x="269" y="152"/>
                  </a:lnTo>
                  <a:lnTo>
                    <a:pt x="229" y="152"/>
                  </a:lnTo>
                  <a:lnTo>
                    <a:pt x="191" y="151"/>
                  </a:lnTo>
                  <a:lnTo>
                    <a:pt x="153" y="149"/>
                  </a:lnTo>
                  <a:lnTo>
                    <a:pt x="133" y="148"/>
                  </a:lnTo>
                  <a:lnTo>
                    <a:pt x="114" y="146"/>
                  </a:lnTo>
                  <a:lnTo>
                    <a:pt x="95" y="142"/>
                  </a:lnTo>
                  <a:lnTo>
                    <a:pt x="76" y="139"/>
                  </a:lnTo>
                  <a:lnTo>
                    <a:pt x="56" y="135"/>
                  </a:lnTo>
                  <a:lnTo>
                    <a:pt x="38" y="131"/>
                  </a:lnTo>
                  <a:lnTo>
                    <a:pt x="19" y="125"/>
                  </a:lnTo>
                  <a:lnTo>
                    <a:pt x="0" y="118"/>
                  </a:lnTo>
                  <a:lnTo>
                    <a:pt x="3" y="95"/>
                  </a:lnTo>
                  <a:lnTo>
                    <a:pt x="4" y="72"/>
                  </a:lnTo>
                  <a:lnTo>
                    <a:pt x="5" y="53"/>
                  </a:lnTo>
                  <a:lnTo>
                    <a:pt x="8" y="35"/>
                  </a:lnTo>
                  <a:lnTo>
                    <a:pt x="10" y="28"/>
                  </a:lnTo>
                  <a:lnTo>
                    <a:pt x="13" y="20"/>
                  </a:lnTo>
                  <a:lnTo>
                    <a:pt x="17" y="15"/>
                  </a:lnTo>
                  <a:lnTo>
                    <a:pt x="23" y="9"/>
                  </a:lnTo>
                  <a:lnTo>
                    <a:pt x="29" y="6"/>
                  </a:lnTo>
                  <a:lnTo>
                    <a:pt x="38" y="3"/>
                  </a:lnTo>
                  <a:lnTo>
                    <a:pt x="48" y="1"/>
                  </a:lnTo>
                  <a:lnTo>
                    <a:pt x="60" y="1"/>
                  </a:lnTo>
                  <a:lnTo>
                    <a:pt x="109" y="2"/>
                  </a:lnTo>
                  <a:lnTo>
                    <a:pt x="159" y="2"/>
                  </a:lnTo>
                  <a:lnTo>
                    <a:pt x="209" y="2"/>
                  </a:lnTo>
                  <a:lnTo>
                    <a:pt x="260" y="1"/>
                  </a:lnTo>
                  <a:lnTo>
                    <a:pt x="311" y="0"/>
                  </a:lnTo>
                  <a:lnTo>
                    <a:pt x="361" y="0"/>
                  </a:lnTo>
                  <a:lnTo>
                    <a:pt x="411" y="1"/>
                  </a:lnTo>
                  <a:lnTo>
                    <a:pt x="461" y="3"/>
                  </a:lnTo>
                  <a:lnTo>
                    <a:pt x="486" y="5"/>
                  </a:lnTo>
                  <a:lnTo>
                    <a:pt x="510" y="7"/>
                  </a:lnTo>
                  <a:lnTo>
                    <a:pt x="534" y="9"/>
                  </a:lnTo>
                  <a:lnTo>
                    <a:pt x="558" y="13"/>
                  </a:lnTo>
                  <a:lnTo>
                    <a:pt x="582" y="17"/>
                  </a:lnTo>
                  <a:lnTo>
                    <a:pt x="606" y="21"/>
                  </a:lnTo>
                  <a:lnTo>
                    <a:pt x="629" y="27"/>
                  </a:lnTo>
                  <a:lnTo>
                    <a:pt x="652" y="33"/>
                  </a:lnTo>
                  <a:lnTo>
                    <a:pt x="674" y="41"/>
                  </a:lnTo>
                  <a:lnTo>
                    <a:pt x="696" y="48"/>
                  </a:lnTo>
                  <a:lnTo>
                    <a:pt x="717" y="57"/>
                  </a:lnTo>
                  <a:lnTo>
                    <a:pt x="738" y="68"/>
                  </a:lnTo>
                  <a:lnTo>
                    <a:pt x="758" y="79"/>
                  </a:lnTo>
                  <a:lnTo>
                    <a:pt x="779" y="91"/>
                  </a:lnTo>
                  <a:lnTo>
                    <a:pt x="799" y="104"/>
                  </a:lnTo>
                  <a:lnTo>
                    <a:pt x="818" y="1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7" name="Freeform 286">
              <a:extLst>
                <a:ext uri="{FF2B5EF4-FFF2-40B4-BE49-F238E27FC236}">
                  <a16:creationId xmlns:a16="http://schemas.microsoft.com/office/drawing/2014/main" id="{A8CE45EA-0AD1-4D7F-9B6D-E6CC32ED0A9C}"/>
                </a:ext>
              </a:extLst>
            </p:cNvPr>
            <p:cNvSpPr>
              <a:spLocks/>
            </p:cNvSpPr>
            <p:nvPr/>
          </p:nvSpPr>
          <p:spPr bwMode="auto">
            <a:xfrm>
              <a:off x="4221" y="3702"/>
              <a:ext cx="28" cy="79"/>
            </a:xfrm>
            <a:custGeom>
              <a:avLst/>
              <a:gdLst>
                <a:gd name="T0" fmla="*/ 0 w 200"/>
                <a:gd name="T1" fmla="*/ 0 h 871"/>
                <a:gd name="T2" fmla="*/ 0 w 200"/>
                <a:gd name="T3" fmla="*/ 0 h 871"/>
                <a:gd name="T4" fmla="*/ 0 w 200"/>
                <a:gd name="T5" fmla="*/ 0 h 871"/>
                <a:gd name="T6" fmla="*/ 0 w 200"/>
                <a:gd name="T7" fmla="*/ 0 h 871"/>
                <a:gd name="T8" fmla="*/ 0 w 200"/>
                <a:gd name="T9" fmla="*/ 0 h 871"/>
                <a:gd name="T10" fmla="*/ 0 w 200"/>
                <a:gd name="T11" fmla="*/ 0 h 871"/>
                <a:gd name="T12" fmla="*/ 0 w 200"/>
                <a:gd name="T13" fmla="*/ 0 h 871"/>
                <a:gd name="T14" fmla="*/ 0 w 200"/>
                <a:gd name="T15" fmla="*/ 0 h 871"/>
                <a:gd name="T16" fmla="*/ 0 w 200"/>
                <a:gd name="T17" fmla="*/ 0 h 871"/>
                <a:gd name="T18" fmla="*/ 0 w 200"/>
                <a:gd name="T19" fmla="*/ 0 h 871"/>
                <a:gd name="T20" fmla="*/ 0 w 200"/>
                <a:gd name="T21" fmla="*/ 0 h 871"/>
                <a:gd name="T22" fmla="*/ 0 w 200"/>
                <a:gd name="T23" fmla="*/ 0 h 871"/>
                <a:gd name="T24" fmla="*/ 0 w 200"/>
                <a:gd name="T25" fmla="*/ 0 h 871"/>
                <a:gd name="T26" fmla="*/ 0 w 200"/>
                <a:gd name="T27" fmla="*/ 0 h 871"/>
                <a:gd name="T28" fmla="*/ 0 w 200"/>
                <a:gd name="T29" fmla="*/ 0 h 871"/>
                <a:gd name="T30" fmla="*/ 0 w 200"/>
                <a:gd name="T31" fmla="*/ 0 h 871"/>
                <a:gd name="T32" fmla="*/ 0 w 200"/>
                <a:gd name="T33" fmla="*/ 0 h 871"/>
                <a:gd name="T34" fmla="*/ 0 w 200"/>
                <a:gd name="T35" fmla="*/ 0 h 871"/>
                <a:gd name="T36" fmla="*/ 0 w 200"/>
                <a:gd name="T37" fmla="*/ 0 h 871"/>
                <a:gd name="T38" fmla="*/ 0 w 200"/>
                <a:gd name="T39" fmla="*/ 0 h 871"/>
                <a:gd name="T40" fmla="*/ 0 w 200"/>
                <a:gd name="T41" fmla="*/ 0 h 871"/>
                <a:gd name="T42" fmla="*/ 0 w 200"/>
                <a:gd name="T43" fmla="*/ 0 h 871"/>
                <a:gd name="T44" fmla="*/ 0 w 200"/>
                <a:gd name="T45" fmla="*/ 0 h 871"/>
                <a:gd name="T46" fmla="*/ 0 w 200"/>
                <a:gd name="T47" fmla="*/ 0 h 871"/>
                <a:gd name="T48" fmla="*/ 0 w 200"/>
                <a:gd name="T49" fmla="*/ 0 h 871"/>
                <a:gd name="T50" fmla="*/ 0 w 200"/>
                <a:gd name="T51" fmla="*/ 0 h 871"/>
                <a:gd name="T52" fmla="*/ 0 w 200"/>
                <a:gd name="T53" fmla="*/ 0 h 871"/>
                <a:gd name="T54" fmla="*/ 0 w 200"/>
                <a:gd name="T55" fmla="*/ 0 h 871"/>
                <a:gd name="T56" fmla="*/ 0 w 200"/>
                <a:gd name="T57" fmla="*/ 0 h 871"/>
                <a:gd name="T58" fmla="*/ 0 w 200"/>
                <a:gd name="T59" fmla="*/ 0 h 871"/>
                <a:gd name="T60" fmla="*/ 0 w 200"/>
                <a:gd name="T61" fmla="*/ 0 h 871"/>
                <a:gd name="T62" fmla="*/ 0 w 200"/>
                <a:gd name="T63" fmla="*/ 0 h 871"/>
                <a:gd name="T64" fmla="*/ 0 w 200"/>
                <a:gd name="T65" fmla="*/ 0 h 871"/>
                <a:gd name="T66" fmla="*/ 0 w 200"/>
                <a:gd name="T67" fmla="*/ 0 h 871"/>
                <a:gd name="T68" fmla="*/ 0 w 200"/>
                <a:gd name="T69" fmla="*/ 0 h 871"/>
                <a:gd name="T70" fmla="*/ 0 w 200"/>
                <a:gd name="T71" fmla="*/ 0 h 871"/>
                <a:gd name="T72" fmla="*/ 0 w 200"/>
                <a:gd name="T73" fmla="*/ 0 h 871"/>
                <a:gd name="T74" fmla="*/ 0 w 200"/>
                <a:gd name="T75" fmla="*/ 0 h 871"/>
                <a:gd name="T76" fmla="*/ 0 w 200"/>
                <a:gd name="T77" fmla="*/ 0 h 871"/>
                <a:gd name="T78" fmla="*/ 0 w 200"/>
                <a:gd name="T79" fmla="*/ 0 h 871"/>
                <a:gd name="T80" fmla="*/ 0 w 200"/>
                <a:gd name="T81" fmla="*/ 0 h 871"/>
                <a:gd name="T82" fmla="*/ 0 w 200"/>
                <a:gd name="T83" fmla="*/ 0 h 871"/>
                <a:gd name="T84" fmla="*/ 0 w 200"/>
                <a:gd name="T85" fmla="*/ 0 h 871"/>
                <a:gd name="T86" fmla="*/ 0 w 200"/>
                <a:gd name="T87" fmla="*/ 0 h 871"/>
                <a:gd name="T88" fmla="*/ 0 w 200"/>
                <a:gd name="T89" fmla="*/ 0 h 871"/>
                <a:gd name="T90" fmla="*/ 0 w 200"/>
                <a:gd name="T91" fmla="*/ 0 h 871"/>
                <a:gd name="T92" fmla="*/ 0 w 200"/>
                <a:gd name="T93" fmla="*/ 0 h 871"/>
                <a:gd name="T94" fmla="*/ 0 w 200"/>
                <a:gd name="T95" fmla="*/ 0 h 871"/>
                <a:gd name="T96" fmla="*/ 0 w 200"/>
                <a:gd name="T97" fmla="*/ 0 h 871"/>
                <a:gd name="T98" fmla="*/ 0 w 200"/>
                <a:gd name="T99" fmla="*/ 0 h 8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0" h="871">
                  <a:moveTo>
                    <a:pt x="161" y="817"/>
                  </a:moveTo>
                  <a:lnTo>
                    <a:pt x="154" y="828"/>
                  </a:lnTo>
                  <a:lnTo>
                    <a:pt x="146" y="838"/>
                  </a:lnTo>
                  <a:lnTo>
                    <a:pt x="138" y="847"/>
                  </a:lnTo>
                  <a:lnTo>
                    <a:pt x="129" y="853"/>
                  </a:lnTo>
                  <a:lnTo>
                    <a:pt x="120" y="860"/>
                  </a:lnTo>
                  <a:lnTo>
                    <a:pt x="109" y="864"/>
                  </a:lnTo>
                  <a:lnTo>
                    <a:pt x="99" y="867"/>
                  </a:lnTo>
                  <a:lnTo>
                    <a:pt x="88" y="870"/>
                  </a:lnTo>
                  <a:lnTo>
                    <a:pt x="77" y="871"/>
                  </a:lnTo>
                  <a:lnTo>
                    <a:pt x="65" y="871"/>
                  </a:lnTo>
                  <a:lnTo>
                    <a:pt x="54" y="868"/>
                  </a:lnTo>
                  <a:lnTo>
                    <a:pt x="43" y="866"/>
                  </a:lnTo>
                  <a:lnTo>
                    <a:pt x="32" y="864"/>
                  </a:lnTo>
                  <a:lnTo>
                    <a:pt x="21" y="860"/>
                  </a:lnTo>
                  <a:lnTo>
                    <a:pt x="11" y="854"/>
                  </a:lnTo>
                  <a:lnTo>
                    <a:pt x="1" y="849"/>
                  </a:lnTo>
                  <a:lnTo>
                    <a:pt x="0" y="800"/>
                  </a:lnTo>
                  <a:lnTo>
                    <a:pt x="0" y="752"/>
                  </a:lnTo>
                  <a:lnTo>
                    <a:pt x="0" y="703"/>
                  </a:lnTo>
                  <a:lnTo>
                    <a:pt x="2" y="652"/>
                  </a:lnTo>
                  <a:lnTo>
                    <a:pt x="7" y="552"/>
                  </a:lnTo>
                  <a:lnTo>
                    <a:pt x="14" y="450"/>
                  </a:lnTo>
                  <a:lnTo>
                    <a:pt x="21" y="348"/>
                  </a:lnTo>
                  <a:lnTo>
                    <a:pt x="29" y="244"/>
                  </a:lnTo>
                  <a:lnTo>
                    <a:pt x="36" y="140"/>
                  </a:lnTo>
                  <a:lnTo>
                    <a:pt x="41" y="35"/>
                  </a:lnTo>
                  <a:lnTo>
                    <a:pt x="46" y="27"/>
                  </a:lnTo>
                  <a:lnTo>
                    <a:pt x="52" y="20"/>
                  </a:lnTo>
                  <a:lnTo>
                    <a:pt x="58" y="14"/>
                  </a:lnTo>
                  <a:lnTo>
                    <a:pt x="64" y="9"/>
                  </a:lnTo>
                  <a:lnTo>
                    <a:pt x="70" y="5"/>
                  </a:lnTo>
                  <a:lnTo>
                    <a:pt x="76" y="2"/>
                  </a:lnTo>
                  <a:lnTo>
                    <a:pt x="82" y="1"/>
                  </a:lnTo>
                  <a:lnTo>
                    <a:pt x="88" y="0"/>
                  </a:lnTo>
                  <a:lnTo>
                    <a:pt x="94" y="0"/>
                  </a:lnTo>
                  <a:lnTo>
                    <a:pt x="100" y="0"/>
                  </a:lnTo>
                  <a:lnTo>
                    <a:pt x="106" y="2"/>
                  </a:lnTo>
                  <a:lnTo>
                    <a:pt x="112" y="3"/>
                  </a:lnTo>
                  <a:lnTo>
                    <a:pt x="124" y="9"/>
                  </a:lnTo>
                  <a:lnTo>
                    <a:pt x="135" y="18"/>
                  </a:lnTo>
                  <a:lnTo>
                    <a:pt x="146" y="29"/>
                  </a:lnTo>
                  <a:lnTo>
                    <a:pt x="156" y="41"/>
                  </a:lnTo>
                  <a:lnTo>
                    <a:pt x="167" y="54"/>
                  </a:lnTo>
                  <a:lnTo>
                    <a:pt x="176" y="68"/>
                  </a:lnTo>
                  <a:lnTo>
                    <a:pt x="183" y="82"/>
                  </a:lnTo>
                  <a:lnTo>
                    <a:pt x="190" y="95"/>
                  </a:lnTo>
                  <a:lnTo>
                    <a:pt x="196" y="109"/>
                  </a:lnTo>
                  <a:lnTo>
                    <a:pt x="200" y="121"/>
                  </a:lnTo>
                  <a:lnTo>
                    <a:pt x="161" y="8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8" name="Freeform 287">
              <a:extLst>
                <a:ext uri="{FF2B5EF4-FFF2-40B4-BE49-F238E27FC236}">
                  <a16:creationId xmlns:a16="http://schemas.microsoft.com/office/drawing/2014/main" id="{F5CB499D-77A0-4BD2-888C-1672B9B89D0E}"/>
                </a:ext>
              </a:extLst>
            </p:cNvPr>
            <p:cNvSpPr>
              <a:spLocks/>
            </p:cNvSpPr>
            <p:nvPr/>
          </p:nvSpPr>
          <p:spPr bwMode="auto">
            <a:xfrm>
              <a:off x="4262" y="3701"/>
              <a:ext cx="80" cy="91"/>
            </a:xfrm>
            <a:custGeom>
              <a:avLst/>
              <a:gdLst>
                <a:gd name="T0" fmla="*/ 0 w 558"/>
                <a:gd name="T1" fmla="*/ 0 h 998"/>
                <a:gd name="T2" fmla="*/ 0 w 558"/>
                <a:gd name="T3" fmla="*/ 0 h 998"/>
                <a:gd name="T4" fmla="*/ 0 w 558"/>
                <a:gd name="T5" fmla="*/ 0 h 998"/>
                <a:gd name="T6" fmla="*/ 0 w 558"/>
                <a:gd name="T7" fmla="*/ 0 h 998"/>
                <a:gd name="T8" fmla="*/ 0 w 558"/>
                <a:gd name="T9" fmla="*/ 0 h 998"/>
                <a:gd name="T10" fmla="*/ 0 w 558"/>
                <a:gd name="T11" fmla="*/ 0 h 998"/>
                <a:gd name="T12" fmla="*/ 0 w 558"/>
                <a:gd name="T13" fmla="*/ 0 h 998"/>
                <a:gd name="T14" fmla="*/ 0 w 558"/>
                <a:gd name="T15" fmla="*/ 0 h 998"/>
                <a:gd name="T16" fmla="*/ 0 w 558"/>
                <a:gd name="T17" fmla="*/ 0 h 998"/>
                <a:gd name="T18" fmla="*/ 0 w 558"/>
                <a:gd name="T19" fmla="*/ 0 h 998"/>
                <a:gd name="T20" fmla="*/ 0 w 558"/>
                <a:gd name="T21" fmla="*/ 0 h 998"/>
                <a:gd name="T22" fmla="*/ 0 w 558"/>
                <a:gd name="T23" fmla="*/ 0 h 998"/>
                <a:gd name="T24" fmla="*/ 0 w 558"/>
                <a:gd name="T25" fmla="*/ 0 h 998"/>
                <a:gd name="T26" fmla="*/ 0 w 558"/>
                <a:gd name="T27" fmla="*/ 0 h 998"/>
                <a:gd name="T28" fmla="*/ 0 w 558"/>
                <a:gd name="T29" fmla="*/ 0 h 998"/>
                <a:gd name="T30" fmla="*/ 0 w 558"/>
                <a:gd name="T31" fmla="*/ 0 h 998"/>
                <a:gd name="T32" fmla="*/ 0 w 558"/>
                <a:gd name="T33" fmla="*/ 0 h 998"/>
                <a:gd name="T34" fmla="*/ 0 w 558"/>
                <a:gd name="T35" fmla="*/ 0 h 998"/>
                <a:gd name="T36" fmla="*/ 0 w 558"/>
                <a:gd name="T37" fmla="*/ 0 h 998"/>
                <a:gd name="T38" fmla="*/ 0 w 558"/>
                <a:gd name="T39" fmla="*/ 0 h 998"/>
                <a:gd name="T40" fmla="*/ 0 w 558"/>
                <a:gd name="T41" fmla="*/ 0 h 998"/>
                <a:gd name="T42" fmla="*/ 0 w 558"/>
                <a:gd name="T43" fmla="*/ 0 h 998"/>
                <a:gd name="T44" fmla="*/ 0 w 558"/>
                <a:gd name="T45" fmla="*/ 0 h 998"/>
                <a:gd name="T46" fmla="*/ 0 w 558"/>
                <a:gd name="T47" fmla="*/ 0 h 998"/>
                <a:gd name="T48" fmla="*/ 0 w 558"/>
                <a:gd name="T49" fmla="*/ 0 h 998"/>
                <a:gd name="T50" fmla="*/ 0 w 558"/>
                <a:gd name="T51" fmla="*/ 0 h 998"/>
                <a:gd name="T52" fmla="*/ 0 w 558"/>
                <a:gd name="T53" fmla="*/ 0 h 998"/>
                <a:gd name="T54" fmla="*/ 0 w 558"/>
                <a:gd name="T55" fmla="*/ 0 h 998"/>
                <a:gd name="T56" fmla="*/ 0 w 558"/>
                <a:gd name="T57" fmla="*/ 0 h 998"/>
                <a:gd name="T58" fmla="*/ 0 w 558"/>
                <a:gd name="T59" fmla="*/ 0 h 998"/>
                <a:gd name="T60" fmla="*/ 0 w 558"/>
                <a:gd name="T61" fmla="*/ 0 h 998"/>
                <a:gd name="T62" fmla="*/ 0 w 558"/>
                <a:gd name="T63" fmla="*/ 0 h 998"/>
                <a:gd name="T64" fmla="*/ 0 w 558"/>
                <a:gd name="T65" fmla="*/ 0 h 998"/>
                <a:gd name="T66" fmla="*/ 0 w 558"/>
                <a:gd name="T67" fmla="*/ 0 h 998"/>
                <a:gd name="T68" fmla="*/ 0 w 558"/>
                <a:gd name="T69" fmla="*/ 0 h 998"/>
                <a:gd name="T70" fmla="*/ 0 w 558"/>
                <a:gd name="T71" fmla="*/ 0 h 998"/>
                <a:gd name="T72" fmla="*/ 0 w 558"/>
                <a:gd name="T73" fmla="*/ 0 h 998"/>
                <a:gd name="T74" fmla="*/ 0 w 558"/>
                <a:gd name="T75" fmla="*/ 0 h 998"/>
                <a:gd name="T76" fmla="*/ 0 w 558"/>
                <a:gd name="T77" fmla="*/ 0 h 998"/>
                <a:gd name="T78" fmla="*/ 0 w 558"/>
                <a:gd name="T79" fmla="*/ 0 h 998"/>
                <a:gd name="T80" fmla="*/ 0 w 558"/>
                <a:gd name="T81" fmla="*/ 0 h 998"/>
                <a:gd name="T82" fmla="*/ 0 w 558"/>
                <a:gd name="T83" fmla="*/ 0 h 998"/>
                <a:gd name="T84" fmla="*/ 0 w 558"/>
                <a:gd name="T85" fmla="*/ 0 h 998"/>
                <a:gd name="T86" fmla="*/ 0 w 558"/>
                <a:gd name="T87" fmla="*/ 0 h 998"/>
                <a:gd name="T88" fmla="*/ 0 w 558"/>
                <a:gd name="T89" fmla="*/ 0 h 9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58" h="998">
                  <a:moveTo>
                    <a:pt x="160" y="128"/>
                  </a:moveTo>
                  <a:lnTo>
                    <a:pt x="160" y="738"/>
                  </a:lnTo>
                  <a:lnTo>
                    <a:pt x="176" y="745"/>
                  </a:lnTo>
                  <a:lnTo>
                    <a:pt x="193" y="748"/>
                  </a:lnTo>
                  <a:lnTo>
                    <a:pt x="208" y="749"/>
                  </a:lnTo>
                  <a:lnTo>
                    <a:pt x="225" y="746"/>
                  </a:lnTo>
                  <a:lnTo>
                    <a:pt x="240" y="741"/>
                  </a:lnTo>
                  <a:lnTo>
                    <a:pt x="254" y="735"/>
                  </a:lnTo>
                  <a:lnTo>
                    <a:pt x="269" y="726"/>
                  </a:lnTo>
                  <a:lnTo>
                    <a:pt x="283" y="717"/>
                  </a:lnTo>
                  <a:lnTo>
                    <a:pt x="297" y="706"/>
                  </a:lnTo>
                  <a:lnTo>
                    <a:pt x="310" y="694"/>
                  </a:lnTo>
                  <a:lnTo>
                    <a:pt x="323" y="681"/>
                  </a:lnTo>
                  <a:lnTo>
                    <a:pt x="336" y="667"/>
                  </a:lnTo>
                  <a:lnTo>
                    <a:pt x="361" y="640"/>
                  </a:lnTo>
                  <a:lnTo>
                    <a:pt x="385" y="614"/>
                  </a:lnTo>
                  <a:lnTo>
                    <a:pt x="398" y="602"/>
                  </a:lnTo>
                  <a:lnTo>
                    <a:pt x="409" y="591"/>
                  </a:lnTo>
                  <a:lnTo>
                    <a:pt x="421" y="583"/>
                  </a:lnTo>
                  <a:lnTo>
                    <a:pt x="432" y="574"/>
                  </a:lnTo>
                  <a:lnTo>
                    <a:pt x="443" y="569"/>
                  </a:lnTo>
                  <a:lnTo>
                    <a:pt x="454" y="565"/>
                  </a:lnTo>
                  <a:lnTo>
                    <a:pt x="465" y="564"/>
                  </a:lnTo>
                  <a:lnTo>
                    <a:pt x="475" y="565"/>
                  </a:lnTo>
                  <a:lnTo>
                    <a:pt x="486" y="570"/>
                  </a:lnTo>
                  <a:lnTo>
                    <a:pt x="496" y="577"/>
                  </a:lnTo>
                  <a:lnTo>
                    <a:pt x="507" y="589"/>
                  </a:lnTo>
                  <a:lnTo>
                    <a:pt x="517" y="603"/>
                  </a:lnTo>
                  <a:lnTo>
                    <a:pt x="528" y="623"/>
                  </a:lnTo>
                  <a:lnTo>
                    <a:pt x="538" y="646"/>
                  </a:lnTo>
                  <a:lnTo>
                    <a:pt x="548" y="673"/>
                  </a:lnTo>
                  <a:lnTo>
                    <a:pt x="558" y="706"/>
                  </a:lnTo>
                  <a:lnTo>
                    <a:pt x="532" y="733"/>
                  </a:lnTo>
                  <a:lnTo>
                    <a:pt x="504" y="760"/>
                  </a:lnTo>
                  <a:lnTo>
                    <a:pt x="475" y="787"/>
                  </a:lnTo>
                  <a:lnTo>
                    <a:pt x="446" y="813"/>
                  </a:lnTo>
                  <a:lnTo>
                    <a:pt x="415" y="840"/>
                  </a:lnTo>
                  <a:lnTo>
                    <a:pt x="383" y="865"/>
                  </a:lnTo>
                  <a:lnTo>
                    <a:pt x="351" y="888"/>
                  </a:lnTo>
                  <a:lnTo>
                    <a:pt x="318" y="911"/>
                  </a:lnTo>
                  <a:lnTo>
                    <a:pt x="302" y="922"/>
                  </a:lnTo>
                  <a:lnTo>
                    <a:pt x="285" y="932"/>
                  </a:lnTo>
                  <a:lnTo>
                    <a:pt x="268" y="941"/>
                  </a:lnTo>
                  <a:lnTo>
                    <a:pt x="251" y="950"/>
                  </a:lnTo>
                  <a:lnTo>
                    <a:pt x="234" y="959"/>
                  </a:lnTo>
                  <a:lnTo>
                    <a:pt x="216" y="966"/>
                  </a:lnTo>
                  <a:lnTo>
                    <a:pt x="199" y="973"/>
                  </a:lnTo>
                  <a:lnTo>
                    <a:pt x="181" y="979"/>
                  </a:lnTo>
                  <a:lnTo>
                    <a:pt x="164" y="985"/>
                  </a:lnTo>
                  <a:lnTo>
                    <a:pt x="147" y="989"/>
                  </a:lnTo>
                  <a:lnTo>
                    <a:pt x="129" y="992"/>
                  </a:lnTo>
                  <a:lnTo>
                    <a:pt x="112" y="994"/>
                  </a:lnTo>
                  <a:lnTo>
                    <a:pt x="94" y="996"/>
                  </a:lnTo>
                  <a:lnTo>
                    <a:pt x="76" y="998"/>
                  </a:lnTo>
                  <a:lnTo>
                    <a:pt x="59" y="996"/>
                  </a:lnTo>
                  <a:lnTo>
                    <a:pt x="40" y="995"/>
                  </a:lnTo>
                  <a:lnTo>
                    <a:pt x="30" y="937"/>
                  </a:lnTo>
                  <a:lnTo>
                    <a:pt x="21" y="877"/>
                  </a:lnTo>
                  <a:lnTo>
                    <a:pt x="14" y="816"/>
                  </a:lnTo>
                  <a:lnTo>
                    <a:pt x="9" y="754"/>
                  </a:lnTo>
                  <a:lnTo>
                    <a:pt x="5" y="692"/>
                  </a:lnTo>
                  <a:lnTo>
                    <a:pt x="2" y="629"/>
                  </a:lnTo>
                  <a:lnTo>
                    <a:pt x="1" y="566"/>
                  </a:lnTo>
                  <a:lnTo>
                    <a:pt x="0" y="503"/>
                  </a:lnTo>
                  <a:lnTo>
                    <a:pt x="1" y="440"/>
                  </a:lnTo>
                  <a:lnTo>
                    <a:pt x="2" y="376"/>
                  </a:lnTo>
                  <a:lnTo>
                    <a:pt x="4" y="313"/>
                  </a:lnTo>
                  <a:lnTo>
                    <a:pt x="7" y="252"/>
                  </a:lnTo>
                  <a:lnTo>
                    <a:pt x="13" y="129"/>
                  </a:lnTo>
                  <a:lnTo>
                    <a:pt x="20" y="11"/>
                  </a:lnTo>
                  <a:lnTo>
                    <a:pt x="29" y="7"/>
                  </a:lnTo>
                  <a:lnTo>
                    <a:pt x="38" y="4"/>
                  </a:lnTo>
                  <a:lnTo>
                    <a:pt x="46" y="2"/>
                  </a:lnTo>
                  <a:lnTo>
                    <a:pt x="54" y="1"/>
                  </a:lnTo>
                  <a:lnTo>
                    <a:pt x="60" y="0"/>
                  </a:lnTo>
                  <a:lnTo>
                    <a:pt x="67" y="1"/>
                  </a:lnTo>
                  <a:lnTo>
                    <a:pt x="72" y="1"/>
                  </a:lnTo>
                  <a:lnTo>
                    <a:pt x="78" y="3"/>
                  </a:lnTo>
                  <a:lnTo>
                    <a:pt x="83" y="5"/>
                  </a:lnTo>
                  <a:lnTo>
                    <a:pt x="87" y="8"/>
                  </a:lnTo>
                  <a:lnTo>
                    <a:pt x="92" y="11"/>
                  </a:lnTo>
                  <a:lnTo>
                    <a:pt x="96" y="15"/>
                  </a:lnTo>
                  <a:lnTo>
                    <a:pt x="103" y="23"/>
                  </a:lnTo>
                  <a:lnTo>
                    <a:pt x="109" y="34"/>
                  </a:lnTo>
                  <a:lnTo>
                    <a:pt x="120" y="56"/>
                  </a:lnTo>
                  <a:lnTo>
                    <a:pt x="131" y="81"/>
                  </a:lnTo>
                  <a:lnTo>
                    <a:pt x="137" y="94"/>
                  </a:lnTo>
                  <a:lnTo>
                    <a:pt x="144" y="106"/>
                  </a:lnTo>
                  <a:lnTo>
                    <a:pt x="151" y="118"/>
                  </a:lnTo>
                  <a:lnTo>
                    <a:pt x="160"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79" name="Freeform 288">
              <a:extLst>
                <a:ext uri="{FF2B5EF4-FFF2-40B4-BE49-F238E27FC236}">
                  <a16:creationId xmlns:a16="http://schemas.microsoft.com/office/drawing/2014/main" id="{208951BC-2201-422B-81F9-9A4B63F03575}"/>
                </a:ext>
              </a:extLst>
            </p:cNvPr>
            <p:cNvSpPr>
              <a:spLocks/>
            </p:cNvSpPr>
            <p:nvPr/>
          </p:nvSpPr>
          <p:spPr bwMode="auto">
            <a:xfrm>
              <a:off x="3600" y="3703"/>
              <a:ext cx="26" cy="85"/>
            </a:xfrm>
            <a:custGeom>
              <a:avLst/>
              <a:gdLst>
                <a:gd name="T0" fmla="*/ 0 w 179"/>
                <a:gd name="T1" fmla="*/ 0 h 936"/>
                <a:gd name="T2" fmla="*/ 0 w 179"/>
                <a:gd name="T3" fmla="*/ 0 h 936"/>
                <a:gd name="T4" fmla="*/ 0 w 179"/>
                <a:gd name="T5" fmla="*/ 0 h 936"/>
                <a:gd name="T6" fmla="*/ 0 w 179"/>
                <a:gd name="T7" fmla="*/ 0 h 936"/>
                <a:gd name="T8" fmla="*/ 0 w 179"/>
                <a:gd name="T9" fmla="*/ 0 h 936"/>
                <a:gd name="T10" fmla="*/ 0 w 179"/>
                <a:gd name="T11" fmla="*/ 0 h 936"/>
                <a:gd name="T12" fmla="*/ 0 w 179"/>
                <a:gd name="T13" fmla="*/ 0 h 936"/>
                <a:gd name="T14" fmla="*/ 0 w 179"/>
                <a:gd name="T15" fmla="*/ 0 h 936"/>
                <a:gd name="T16" fmla="*/ 0 w 179"/>
                <a:gd name="T17" fmla="*/ 0 h 936"/>
                <a:gd name="T18" fmla="*/ 0 w 179"/>
                <a:gd name="T19" fmla="*/ 0 h 936"/>
                <a:gd name="T20" fmla="*/ 0 w 179"/>
                <a:gd name="T21" fmla="*/ 0 h 936"/>
                <a:gd name="T22" fmla="*/ 0 w 179"/>
                <a:gd name="T23" fmla="*/ 0 h 936"/>
                <a:gd name="T24" fmla="*/ 0 w 179"/>
                <a:gd name="T25" fmla="*/ 0 h 936"/>
                <a:gd name="T26" fmla="*/ 0 w 179"/>
                <a:gd name="T27" fmla="*/ 0 h 936"/>
                <a:gd name="T28" fmla="*/ 0 w 179"/>
                <a:gd name="T29" fmla="*/ 0 h 936"/>
                <a:gd name="T30" fmla="*/ 0 w 179"/>
                <a:gd name="T31" fmla="*/ 0 h 936"/>
                <a:gd name="T32" fmla="*/ 0 w 179"/>
                <a:gd name="T33" fmla="*/ 0 h 936"/>
                <a:gd name="T34" fmla="*/ 0 w 179"/>
                <a:gd name="T35" fmla="*/ 0 h 936"/>
                <a:gd name="T36" fmla="*/ 0 w 179"/>
                <a:gd name="T37" fmla="*/ 0 h 936"/>
                <a:gd name="T38" fmla="*/ 0 w 179"/>
                <a:gd name="T39" fmla="*/ 0 h 936"/>
                <a:gd name="T40" fmla="*/ 0 w 179"/>
                <a:gd name="T41" fmla="*/ 0 h 936"/>
                <a:gd name="T42" fmla="*/ 0 w 179"/>
                <a:gd name="T43" fmla="*/ 0 h 936"/>
                <a:gd name="T44" fmla="*/ 0 w 179"/>
                <a:gd name="T45" fmla="*/ 0 h 936"/>
                <a:gd name="T46" fmla="*/ 0 w 179"/>
                <a:gd name="T47" fmla="*/ 0 h 936"/>
                <a:gd name="T48" fmla="*/ 0 w 179"/>
                <a:gd name="T49" fmla="*/ 0 h 936"/>
                <a:gd name="T50" fmla="*/ 0 w 179"/>
                <a:gd name="T51" fmla="*/ 0 h 936"/>
                <a:gd name="T52" fmla="*/ 0 w 179"/>
                <a:gd name="T53" fmla="*/ 0 h 936"/>
                <a:gd name="T54" fmla="*/ 0 w 179"/>
                <a:gd name="T55" fmla="*/ 0 h 936"/>
                <a:gd name="T56" fmla="*/ 0 w 179"/>
                <a:gd name="T57" fmla="*/ 0 h 936"/>
                <a:gd name="T58" fmla="*/ 0 w 179"/>
                <a:gd name="T59" fmla="*/ 0 h 936"/>
                <a:gd name="T60" fmla="*/ 0 w 179"/>
                <a:gd name="T61" fmla="*/ 0 h 936"/>
                <a:gd name="T62" fmla="*/ 0 w 179"/>
                <a:gd name="T63" fmla="*/ 0 h 936"/>
                <a:gd name="T64" fmla="*/ 0 w 179"/>
                <a:gd name="T65" fmla="*/ 0 h 936"/>
                <a:gd name="T66" fmla="*/ 0 w 179"/>
                <a:gd name="T67" fmla="*/ 0 h 936"/>
                <a:gd name="T68" fmla="*/ 0 w 179"/>
                <a:gd name="T69" fmla="*/ 0 h 936"/>
                <a:gd name="T70" fmla="*/ 0 w 179"/>
                <a:gd name="T71" fmla="*/ 0 h 936"/>
                <a:gd name="T72" fmla="*/ 0 w 179"/>
                <a:gd name="T73" fmla="*/ 0 h 936"/>
                <a:gd name="T74" fmla="*/ 0 w 179"/>
                <a:gd name="T75" fmla="*/ 0 h 936"/>
                <a:gd name="T76" fmla="*/ 0 w 179"/>
                <a:gd name="T77" fmla="*/ 0 h 936"/>
                <a:gd name="T78" fmla="*/ 0 w 179"/>
                <a:gd name="T79" fmla="*/ 0 h 936"/>
                <a:gd name="T80" fmla="*/ 0 w 179"/>
                <a:gd name="T81" fmla="*/ 0 h 936"/>
                <a:gd name="T82" fmla="*/ 0 w 179"/>
                <a:gd name="T83" fmla="*/ 0 h 936"/>
                <a:gd name="T84" fmla="*/ 0 w 179"/>
                <a:gd name="T85" fmla="*/ 0 h 936"/>
                <a:gd name="T86" fmla="*/ 0 w 179"/>
                <a:gd name="T87" fmla="*/ 0 h 936"/>
                <a:gd name="T88" fmla="*/ 0 w 179"/>
                <a:gd name="T89" fmla="*/ 0 h 936"/>
                <a:gd name="T90" fmla="*/ 0 w 179"/>
                <a:gd name="T91" fmla="*/ 0 h 936"/>
                <a:gd name="T92" fmla="*/ 0 w 179"/>
                <a:gd name="T93" fmla="*/ 0 h 936"/>
                <a:gd name="T94" fmla="*/ 0 w 179"/>
                <a:gd name="T95" fmla="*/ 0 h 936"/>
                <a:gd name="T96" fmla="*/ 0 w 179"/>
                <a:gd name="T97" fmla="*/ 0 h 936"/>
                <a:gd name="T98" fmla="*/ 0 w 179"/>
                <a:gd name="T99" fmla="*/ 0 h 936"/>
                <a:gd name="T100" fmla="*/ 0 w 179"/>
                <a:gd name="T101" fmla="*/ 0 h 936"/>
                <a:gd name="T102" fmla="*/ 0 w 179"/>
                <a:gd name="T103" fmla="*/ 0 h 936"/>
                <a:gd name="T104" fmla="*/ 0 w 179"/>
                <a:gd name="T105" fmla="*/ 0 h 936"/>
                <a:gd name="T106" fmla="*/ 0 w 179"/>
                <a:gd name="T107" fmla="*/ 0 h 9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79" h="936">
                  <a:moveTo>
                    <a:pt x="179" y="141"/>
                  </a:moveTo>
                  <a:lnTo>
                    <a:pt x="177" y="249"/>
                  </a:lnTo>
                  <a:lnTo>
                    <a:pt x="177" y="354"/>
                  </a:lnTo>
                  <a:lnTo>
                    <a:pt x="177" y="457"/>
                  </a:lnTo>
                  <a:lnTo>
                    <a:pt x="175" y="557"/>
                  </a:lnTo>
                  <a:lnTo>
                    <a:pt x="173" y="607"/>
                  </a:lnTo>
                  <a:lnTo>
                    <a:pt x="170" y="655"/>
                  </a:lnTo>
                  <a:lnTo>
                    <a:pt x="166" y="704"/>
                  </a:lnTo>
                  <a:lnTo>
                    <a:pt x="161" y="751"/>
                  </a:lnTo>
                  <a:lnTo>
                    <a:pt x="153" y="798"/>
                  </a:lnTo>
                  <a:lnTo>
                    <a:pt x="144" y="843"/>
                  </a:lnTo>
                  <a:lnTo>
                    <a:pt x="139" y="866"/>
                  </a:lnTo>
                  <a:lnTo>
                    <a:pt x="133" y="889"/>
                  </a:lnTo>
                  <a:lnTo>
                    <a:pt x="127" y="912"/>
                  </a:lnTo>
                  <a:lnTo>
                    <a:pt x="119" y="933"/>
                  </a:lnTo>
                  <a:lnTo>
                    <a:pt x="109" y="935"/>
                  </a:lnTo>
                  <a:lnTo>
                    <a:pt x="100" y="936"/>
                  </a:lnTo>
                  <a:lnTo>
                    <a:pt x="92" y="936"/>
                  </a:lnTo>
                  <a:lnTo>
                    <a:pt x="83" y="935"/>
                  </a:lnTo>
                  <a:lnTo>
                    <a:pt x="75" y="934"/>
                  </a:lnTo>
                  <a:lnTo>
                    <a:pt x="67" y="933"/>
                  </a:lnTo>
                  <a:lnTo>
                    <a:pt x="59" y="930"/>
                  </a:lnTo>
                  <a:lnTo>
                    <a:pt x="52" y="927"/>
                  </a:lnTo>
                  <a:lnTo>
                    <a:pt x="44" y="923"/>
                  </a:lnTo>
                  <a:lnTo>
                    <a:pt x="37" y="919"/>
                  </a:lnTo>
                  <a:lnTo>
                    <a:pt x="30" y="914"/>
                  </a:lnTo>
                  <a:lnTo>
                    <a:pt x="24" y="908"/>
                  </a:lnTo>
                  <a:lnTo>
                    <a:pt x="17" y="902"/>
                  </a:lnTo>
                  <a:lnTo>
                    <a:pt x="11" y="895"/>
                  </a:lnTo>
                  <a:lnTo>
                    <a:pt x="5" y="888"/>
                  </a:lnTo>
                  <a:lnTo>
                    <a:pt x="0" y="880"/>
                  </a:lnTo>
                  <a:lnTo>
                    <a:pt x="29" y="12"/>
                  </a:lnTo>
                  <a:lnTo>
                    <a:pt x="39" y="8"/>
                  </a:lnTo>
                  <a:lnTo>
                    <a:pt x="48" y="5"/>
                  </a:lnTo>
                  <a:lnTo>
                    <a:pt x="57" y="3"/>
                  </a:lnTo>
                  <a:lnTo>
                    <a:pt x="65" y="2"/>
                  </a:lnTo>
                  <a:lnTo>
                    <a:pt x="72" y="0"/>
                  </a:lnTo>
                  <a:lnTo>
                    <a:pt x="78" y="2"/>
                  </a:lnTo>
                  <a:lnTo>
                    <a:pt x="84" y="3"/>
                  </a:lnTo>
                  <a:lnTo>
                    <a:pt x="90" y="4"/>
                  </a:lnTo>
                  <a:lnTo>
                    <a:pt x="95" y="7"/>
                  </a:lnTo>
                  <a:lnTo>
                    <a:pt x="100" y="10"/>
                  </a:lnTo>
                  <a:lnTo>
                    <a:pt x="104" y="15"/>
                  </a:lnTo>
                  <a:lnTo>
                    <a:pt x="108" y="19"/>
                  </a:lnTo>
                  <a:lnTo>
                    <a:pt x="117" y="29"/>
                  </a:lnTo>
                  <a:lnTo>
                    <a:pt x="123" y="40"/>
                  </a:lnTo>
                  <a:lnTo>
                    <a:pt x="134" y="67"/>
                  </a:lnTo>
                  <a:lnTo>
                    <a:pt x="146" y="96"/>
                  </a:lnTo>
                  <a:lnTo>
                    <a:pt x="152" y="109"/>
                  </a:lnTo>
                  <a:lnTo>
                    <a:pt x="160" y="122"/>
                  </a:lnTo>
                  <a:lnTo>
                    <a:pt x="164" y="127"/>
                  </a:lnTo>
                  <a:lnTo>
                    <a:pt x="169" y="132"/>
                  </a:lnTo>
                  <a:lnTo>
                    <a:pt x="173" y="137"/>
                  </a:lnTo>
                  <a:lnTo>
                    <a:pt x="179" y="1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0" name="Freeform 289">
              <a:extLst>
                <a:ext uri="{FF2B5EF4-FFF2-40B4-BE49-F238E27FC236}">
                  <a16:creationId xmlns:a16="http://schemas.microsoft.com/office/drawing/2014/main" id="{DEDB4476-D0BB-47B6-9A67-4731FAEA05BE}"/>
                </a:ext>
              </a:extLst>
            </p:cNvPr>
            <p:cNvSpPr>
              <a:spLocks/>
            </p:cNvSpPr>
            <p:nvPr/>
          </p:nvSpPr>
          <p:spPr bwMode="auto">
            <a:xfrm>
              <a:off x="4411" y="3706"/>
              <a:ext cx="157" cy="76"/>
            </a:xfrm>
            <a:custGeom>
              <a:avLst/>
              <a:gdLst>
                <a:gd name="T0" fmla="*/ 0 w 1096"/>
                <a:gd name="T1" fmla="*/ 0 h 845"/>
                <a:gd name="T2" fmla="*/ 0 w 1096"/>
                <a:gd name="T3" fmla="*/ 0 h 845"/>
                <a:gd name="T4" fmla="*/ 0 w 1096"/>
                <a:gd name="T5" fmla="*/ 0 h 845"/>
                <a:gd name="T6" fmla="*/ 0 w 1096"/>
                <a:gd name="T7" fmla="*/ 0 h 845"/>
                <a:gd name="T8" fmla="*/ 0 w 1096"/>
                <a:gd name="T9" fmla="*/ 0 h 845"/>
                <a:gd name="T10" fmla="*/ 0 w 1096"/>
                <a:gd name="T11" fmla="*/ 0 h 845"/>
                <a:gd name="T12" fmla="*/ 0 w 1096"/>
                <a:gd name="T13" fmla="*/ 0 h 845"/>
                <a:gd name="T14" fmla="*/ 0 w 1096"/>
                <a:gd name="T15" fmla="*/ 0 h 845"/>
                <a:gd name="T16" fmla="*/ 0 w 1096"/>
                <a:gd name="T17" fmla="*/ 0 h 845"/>
                <a:gd name="T18" fmla="*/ 0 w 1096"/>
                <a:gd name="T19" fmla="*/ 0 h 845"/>
                <a:gd name="T20" fmla="*/ 0 w 1096"/>
                <a:gd name="T21" fmla="*/ 0 h 845"/>
                <a:gd name="T22" fmla="*/ 0 w 1096"/>
                <a:gd name="T23" fmla="*/ 0 h 845"/>
                <a:gd name="T24" fmla="*/ 0 w 1096"/>
                <a:gd name="T25" fmla="*/ 0 h 845"/>
                <a:gd name="T26" fmla="*/ 0 w 1096"/>
                <a:gd name="T27" fmla="*/ 0 h 845"/>
                <a:gd name="T28" fmla="*/ 0 w 1096"/>
                <a:gd name="T29" fmla="*/ 0 h 845"/>
                <a:gd name="T30" fmla="*/ 0 w 1096"/>
                <a:gd name="T31" fmla="*/ 0 h 845"/>
                <a:gd name="T32" fmla="*/ 0 w 1096"/>
                <a:gd name="T33" fmla="*/ 0 h 845"/>
                <a:gd name="T34" fmla="*/ 0 w 1096"/>
                <a:gd name="T35" fmla="*/ 0 h 845"/>
                <a:gd name="T36" fmla="*/ 0 w 1096"/>
                <a:gd name="T37" fmla="*/ 0 h 845"/>
                <a:gd name="T38" fmla="*/ 0 w 1096"/>
                <a:gd name="T39" fmla="*/ 0 h 845"/>
                <a:gd name="T40" fmla="*/ 0 w 1096"/>
                <a:gd name="T41" fmla="*/ 0 h 845"/>
                <a:gd name="T42" fmla="*/ 0 w 1096"/>
                <a:gd name="T43" fmla="*/ 0 h 845"/>
                <a:gd name="T44" fmla="*/ 0 w 1096"/>
                <a:gd name="T45" fmla="*/ 0 h 845"/>
                <a:gd name="T46" fmla="*/ 0 w 1096"/>
                <a:gd name="T47" fmla="*/ 0 h 845"/>
                <a:gd name="T48" fmla="*/ 0 w 1096"/>
                <a:gd name="T49" fmla="*/ 0 h 845"/>
                <a:gd name="T50" fmla="*/ 0 w 1096"/>
                <a:gd name="T51" fmla="*/ 0 h 845"/>
                <a:gd name="T52" fmla="*/ 0 w 1096"/>
                <a:gd name="T53" fmla="*/ 0 h 845"/>
                <a:gd name="T54" fmla="*/ 0 w 1096"/>
                <a:gd name="T55" fmla="*/ 0 h 845"/>
                <a:gd name="T56" fmla="*/ 0 w 1096"/>
                <a:gd name="T57" fmla="*/ 0 h 845"/>
                <a:gd name="T58" fmla="*/ 0 w 1096"/>
                <a:gd name="T59" fmla="*/ 0 h 845"/>
                <a:gd name="T60" fmla="*/ 0 w 1096"/>
                <a:gd name="T61" fmla="*/ 0 h 845"/>
                <a:gd name="T62" fmla="*/ 0 w 1096"/>
                <a:gd name="T63" fmla="*/ 0 h 845"/>
                <a:gd name="T64" fmla="*/ 0 w 1096"/>
                <a:gd name="T65" fmla="*/ 0 h 845"/>
                <a:gd name="T66" fmla="*/ 0 w 1096"/>
                <a:gd name="T67" fmla="*/ 0 h 845"/>
                <a:gd name="T68" fmla="*/ 0 w 1096"/>
                <a:gd name="T69" fmla="*/ 0 h 845"/>
                <a:gd name="T70" fmla="*/ 0 w 1096"/>
                <a:gd name="T71" fmla="*/ 0 h 845"/>
                <a:gd name="T72" fmla="*/ 0 w 1096"/>
                <a:gd name="T73" fmla="*/ 0 h 845"/>
                <a:gd name="T74" fmla="*/ 0 w 1096"/>
                <a:gd name="T75" fmla="*/ 0 h 845"/>
                <a:gd name="T76" fmla="*/ 0 w 1096"/>
                <a:gd name="T77" fmla="*/ 0 h 845"/>
                <a:gd name="T78" fmla="*/ 0 w 1096"/>
                <a:gd name="T79" fmla="*/ 0 h 845"/>
                <a:gd name="T80" fmla="*/ 0 w 1096"/>
                <a:gd name="T81" fmla="*/ 0 h 845"/>
                <a:gd name="T82" fmla="*/ 0 w 1096"/>
                <a:gd name="T83" fmla="*/ 0 h 845"/>
                <a:gd name="T84" fmla="*/ 0 w 1096"/>
                <a:gd name="T85" fmla="*/ 0 h 845"/>
                <a:gd name="T86" fmla="*/ 0 w 1096"/>
                <a:gd name="T87" fmla="*/ 0 h 845"/>
                <a:gd name="T88" fmla="*/ 0 w 1096"/>
                <a:gd name="T89" fmla="*/ 0 h 845"/>
                <a:gd name="T90" fmla="*/ 0 w 1096"/>
                <a:gd name="T91" fmla="*/ 0 h 845"/>
                <a:gd name="T92" fmla="*/ 0 w 1096"/>
                <a:gd name="T93" fmla="*/ 0 h 845"/>
                <a:gd name="T94" fmla="*/ 0 w 1096"/>
                <a:gd name="T95" fmla="*/ 0 h 845"/>
                <a:gd name="T96" fmla="*/ 0 w 1096"/>
                <a:gd name="T97" fmla="*/ 0 h 845"/>
                <a:gd name="T98" fmla="*/ 0 w 1096"/>
                <a:gd name="T99" fmla="*/ 0 h 845"/>
                <a:gd name="T100" fmla="*/ 0 w 1096"/>
                <a:gd name="T101" fmla="*/ 0 h 845"/>
                <a:gd name="T102" fmla="*/ 0 w 1096"/>
                <a:gd name="T103" fmla="*/ 0 h 845"/>
                <a:gd name="T104" fmla="*/ 0 w 1096"/>
                <a:gd name="T105" fmla="*/ 0 h 845"/>
                <a:gd name="T106" fmla="*/ 0 w 1096"/>
                <a:gd name="T107" fmla="*/ 0 h 845"/>
                <a:gd name="T108" fmla="*/ 0 w 1096"/>
                <a:gd name="T109" fmla="*/ 0 h 845"/>
                <a:gd name="T110" fmla="*/ 0 w 1096"/>
                <a:gd name="T111" fmla="*/ 0 h 8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96" h="845">
                  <a:moveTo>
                    <a:pt x="787" y="178"/>
                  </a:moveTo>
                  <a:lnTo>
                    <a:pt x="768" y="189"/>
                  </a:lnTo>
                  <a:lnTo>
                    <a:pt x="795" y="196"/>
                  </a:lnTo>
                  <a:lnTo>
                    <a:pt x="822" y="206"/>
                  </a:lnTo>
                  <a:lnTo>
                    <a:pt x="849" y="216"/>
                  </a:lnTo>
                  <a:lnTo>
                    <a:pt x="874" y="225"/>
                  </a:lnTo>
                  <a:lnTo>
                    <a:pt x="899" y="237"/>
                  </a:lnTo>
                  <a:lnTo>
                    <a:pt x="923" y="250"/>
                  </a:lnTo>
                  <a:lnTo>
                    <a:pt x="947" y="264"/>
                  </a:lnTo>
                  <a:lnTo>
                    <a:pt x="969" y="279"/>
                  </a:lnTo>
                  <a:lnTo>
                    <a:pt x="990" y="296"/>
                  </a:lnTo>
                  <a:lnTo>
                    <a:pt x="1009" y="314"/>
                  </a:lnTo>
                  <a:lnTo>
                    <a:pt x="1019" y="325"/>
                  </a:lnTo>
                  <a:lnTo>
                    <a:pt x="1028" y="335"/>
                  </a:lnTo>
                  <a:lnTo>
                    <a:pt x="1036" y="345"/>
                  </a:lnTo>
                  <a:lnTo>
                    <a:pt x="1044" y="357"/>
                  </a:lnTo>
                  <a:lnTo>
                    <a:pt x="1052" y="369"/>
                  </a:lnTo>
                  <a:lnTo>
                    <a:pt x="1060" y="381"/>
                  </a:lnTo>
                  <a:lnTo>
                    <a:pt x="1067" y="394"/>
                  </a:lnTo>
                  <a:lnTo>
                    <a:pt x="1073" y="407"/>
                  </a:lnTo>
                  <a:lnTo>
                    <a:pt x="1080" y="421"/>
                  </a:lnTo>
                  <a:lnTo>
                    <a:pt x="1085" y="436"/>
                  </a:lnTo>
                  <a:lnTo>
                    <a:pt x="1091" y="451"/>
                  </a:lnTo>
                  <a:lnTo>
                    <a:pt x="1096" y="466"/>
                  </a:lnTo>
                  <a:lnTo>
                    <a:pt x="1096" y="475"/>
                  </a:lnTo>
                  <a:lnTo>
                    <a:pt x="1096" y="485"/>
                  </a:lnTo>
                  <a:lnTo>
                    <a:pt x="1096" y="493"/>
                  </a:lnTo>
                  <a:lnTo>
                    <a:pt x="1095" y="502"/>
                  </a:lnTo>
                  <a:lnTo>
                    <a:pt x="1092" y="518"/>
                  </a:lnTo>
                  <a:lnTo>
                    <a:pt x="1087" y="534"/>
                  </a:lnTo>
                  <a:lnTo>
                    <a:pt x="1080" y="551"/>
                  </a:lnTo>
                  <a:lnTo>
                    <a:pt x="1072" y="566"/>
                  </a:lnTo>
                  <a:lnTo>
                    <a:pt x="1063" y="581"/>
                  </a:lnTo>
                  <a:lnTo>
                    <a:pt x="1053" y="595"/>
                  </a:lnTo>
                  <a:lnTo>
                    <a:pt x="1043" y="609"/>
                  </a:lnTo>
                  <a:lnTo>
                    <a:pt x="1032" y="622"/>
                  </a:lnTo>
                  <a:lnTo>
                    <a:pt x="1021" y="635"/>
                  </a:lnTo>
                  <a:lnTo>
                    <a:pt x="1009" y="647"/>
                  </a:lnTo>
                  <a:lnTo>
                    <a:pt x="987" y="671"/>
                  </a:lnTo>
                  <a:lnTo>
                    <a:pt x="967" y="691"/>
                  </a:lnTo>
                  <a:lnTo>
                    <a:pt x="948" y="704"/>
                  </a:lnTo>
                  <a:lnTo>
                    <a:pt x="928" y="713"/>
                  </a:lnTo>
                  <a:lnTo>
                    <a:pt x="909" y="718"/>
                  </a:lnTo>
                  <a:lnTo>
                    <a:pt x="890" y="721"/>
                  </a:lnTo>
                  <a:lnTo>
                    <a:pt x="871" y="723"/>
                  </a:lnTo>
                  <a:lnTo>
                    <a:pt x="852" y="720"/>
                  </a:lnTo>
                  <a:lnTo>
                    <a:pt x="833" y="717"/>
                  </a:lnTo>
                  <a:lnTo>
                    <a:pt x="814" y="712"/>
                  </a:lnTo>
                  <a:lnTo>
                    <a:pt x="795" y="704"/>
                  </a:lnTo>
                  <a:lnTo>
                    <a:pt x="776" y="697"/>
                  </a:lnTo>
                  <a:lnTo>
                    <a:pt x="757" y="688"/>
                  </a:lnTo>
                  <a:lnTo>
                    <a:pt x="738" y="679"/>
                  </a:lnTo>
                  <a:lnTo>
                    <a:pt x="703" y="660"/>
                  </a:lnTo>
                  <a:lnTo>
                    <a:pt x="669" y="641"/>
                  </a:lnTo>
                  <a:lnTo>
                    <a:pt x="652" y="634"/>
                  </a:lnTo>
                  <a:lnTo>
                    <a:pt x="637" y="627"/>
                  </a:lnTo>
                  <a:lnTo>
                    <a:pt x="622" y="622"/>
                  </a:lnTo>
                  <a:lnTo>
                    <a:pt x="607" y="619"/>
                  </a:lnTo>
                  <a:lnTo>
                    <a:pt x="593" y="617"/>
                  </a:lnTo>
                  <a:lnTo>
                    <a:pt x="580" y="618"/>
                  </a:lnTo>
                  <a:lnTo>
                    <a:pt x="567" y="621"/>
                  </a:lnTo>
                  <a:lnTo>
                    <a:pt x="556" y="626"/>
                  </a:lnTo>
                  <a:lnTo>
                    <a:pt x="545" y="636"/>
                  </a:lnTo>
                  <a:lnTo>
                    <a:pt x="535" y="648"/>
                  </a:lnTo>
                  <a:lnTo>
                    <a:pt x="526" y="664"/>
                  </a:lnTo>
                  <a:lnTo>
                    <a:pt x="518" y="685"/>
                  </a:lnTo>
                  <a:lnTo>
                    <a:pt x="512" y="708"/>
                  </a:lnTo>
                  <a:lnTo>
                    <a:pt x="506" y="738"/>
                  </a:lnTo>
                  <a:lnTo>
                    <a:pt x="501" y="771"/>
                  </a:lnTo>
                  <a:lnTo>
                    <a:pt x="498" y="809"/>
                  </a:lnTo>
                  <a:lnTo>
                    <a:pt x="489" y="822"/>
                  </a:lnTo>
                  <a:lnTo>
                    <a:pt x="480" y="832"/>
                  </a:lnTo>
                  <a:lnTo>
                    <a:pt x="470" y="838"/>
                  </a:lnTo>
                  <a:lnTo>
                    <a:pt x="461" y="842"/>
                  </a:lnTo>
                  <a:lnTo>
                    <a:pt x="451" y="845"/>
                  </a:lnTo>
                  <a:lnTo>
                    <a:pt x="442" y="845"/>
                  </a:lnTo>
                  <a:lnTo>
                    <a:pt x="432" y="844"/>
                  </a:lnTo>
                  <a:lnTo>
                    <a:pt x="423" y="841"/>
                  </a:lnTo>
                  <a:lnTo>
                    <a:pt x="402" y="834"/>
                  </a:lnTo>
                  <a:lnTo>
                    <a:pt x="381" y="824"/>
                  </a:lnTo>
                  <a:lnTo>
                    <a:pt x="371" y="820"/>
                  </a:lnTo>
                  <a:lnTo>
                    <a:pt x="360" y="815"/>
                  </a:lnTo>
                  <a:lnTo>
                    <a:pt x="350" y="812"/>
                  </a:lnTo>
                  <a:lnTo>
                    <a:pt x="339" y="809"/>
                  </a:lnTo>
                  <a:lnTo>
                    <a:pt x="343" y="788"/>
                  </a:lnTo>
                  <a:lnTo>
                    <a:pt x="347" y="767"/>
                  </a:lnTo>
                  <a:lnTo>
                    <a:pt x="353" y="746"/>
                  </a:lnTo>
                  <a:lnTo>
                    <a:pt x="358" y="726"/>
                  </a:lnTo>
                  <a:lnTo>
                    <a:pt x="372" y="685"/>
                  </a:lnTo>
                  <a:lnTo>
                    <a:pt x="387" y="645"/>
                  </a:lnTo>
                  <a:lnTo>
                    <a:pt x="404" y="604"/>
                  </a:lnTo>
                  <a:lnTo>
                    <a:pt x="421" y="565"/>
                  </a:lnTo>
                  <a:lnTo>
                    <a:pt x="438" y="525"/>
                  </a:lnTo>
                  <a:lnTo>
                    <a:pt x="456" y="486"/>
                  </a:lnTo>
                  <a:lnTo>
                    <a:pt x="473" y="446"/>
                  </a:lnTo>
                  <a:lnTo>
                    <a:pt x="490" y="408"/>
                  </a:lnTo>
                  <a:lnTo>
                    <a:pt x="506" y="369"/>
                  </a:lnTo>
                  <a:lnTo>
                    <a:pt x="521" y="330"/>
                  </a:lnTo>
                  <a:lnTo>
                    <a:pt x="533" y="292"/>
                  </a:lnTo>
                  <a:lnTo>
                    <a:pt x="544" y="253"/>
                  </a:lnTo>
                  <a:lnTo>
                    <a:pt x="548" y="235"/>
                  </a:lnTo>
                  <a:lnTo>
                    <a:pt x="552" y="216"/>
                  </a:lnTo>
                  <a:lnTo>
                    <a:pt x="555" y="196"/>
                  </a:lnTo>
                  <a:lnTo>
                    <a:pt x="558" y="178"/>
                  </a:lnTo>
                  <a:lnTo>
                    <a:pt x="540" y="169"/>
                  </a:lnTo>
                  <a:lnTo>
                    <a:pt x="521" y="163"/>
                  </a:lnTo>
                  <a:lnTo>
                    <a:pt x="502" y="158"/>
                  </a:lnTo>
                  <a:lnTo>
                    <a:pt x="482" y="154"/>
                  </a:lnTo>
                  <a:lnTo>
                    <a:pt x="462" y="152"/>
                  </a:lnTo>
                  <a:lnTo>
                    <a:pt x="442" y="151"/>
                  </a:lnTo>
                  <a:lnTo>
                    <a:pt x="421" y="151"/>
                  </a:lnTo>
                  <a:lnTo>
                    <a:pt x="399" y="152"/>
                  </a:lnTo>
                  <a:lnTo>
                    <a:pt x="356" y="155"/>
                  </a:lnTo>
                  <a:lnTo>
                    <a:pt x="314" y="161"/>
                  </a:lnTo>
                  <a:lnTo>
                    <a:pt x="272" y="166"/>
                  </a:lnTo>
                  <a:lnTo>
                    <a:pt x="231" y="170"/>
                  </a:lnTo>
                  <a:lnTo>
                    <a:pt x="210" y="172"/>
                  </a:lnTo>
                  <a:lnTo>
                    <a:pt x="190" y="175"/>
                  </a:lnTo>
                  <a:lnTo>
                    <a:pt x="171" y="176"/>
                  </a:lnTo>
                  <a:lnTo>
                    <a:pt x="153" y="175"/>
                  </a:lnTo>
                  <a:lnTo>
                    <a:pt x="135" y="175"/>
                  </a:lnTo>
                  <a:lnTo>
                    <a:pt x="118" y="172"/>
                  </a:lnTo>
                  <a:lnTo>
                    <a:pt x="101" y="169"/>
                  </a:lnTo>
                  <a:lnTo>
                    <a:pt x="86" y="164"/>
                  </a:lnTo>
                  <a:lnTo>
                    <a:pt x="71" y="157"/>
                  </a:lnTo>
                  <a:lnTo>
                    <a:pt x="58" y="150"/>
                  </a:lnTo>
                  <a:lnTo>
                    <a:pt x="44" y="140"/>
                  </a:lnTo>
                  <a:lnTo>
                    <a:pt x="33" y="128"/>
                  </a:lnTo>
                  <a:lnTo>
                    <a:pt x="23" y="115"/>
                  </a:lnTo>
                  <a:lnTo>
                    <a:pt x="14" y="99"/>
                  </a:lnTo>
                  <a:lnTo>
                    <a:pt x="6" y="81"/>
                  </a:lnTo>
                  <a:lnTo>
                    <a:pt x="0" y="60"/>
                  </a:lnTo>
                  <a:lnTo>
                    <a:pt x="24" y="48"/>
                  </a:lnTo>
                  <a:lnTo>
                    <a:pt x="49" y="38"/>
                  </a:lnTo>
                  <a:lnTo>
                    <a:pt x="74" y="30"/>
                  </a:lnTo>
                  <a:lnTo>
                    <a:pt x="97" y="22"/>
                  </a:lnTo>
                  <a:lnTo>
                    <a:pt x="120" y="16"/>
                  </a:lnTo>
                  <a:lnTo>
                    <a:pt x="142" y="11"/>
                  </a:lnTo>
                  <a:lnTo>
                    <a:pt x="164" y="7"/>
                  </a:lnTo>
                  <a:lnTo>
                    <a:pt x="186" y="4"/>
                  </a:lnTo>
                  <a:lnTo>
                    <a:pt x="208" y="2"/>
                  </a:lnTo>
                  <a:lnTo>
                    <a:pt x="230" y="0"/>
                  </a:lnTo>
                  <a:lnTo>
                    <a:pt x="252" y="0"/>
                  </a:lnTo>
                  <a:lnTo>
                    <a:pt x="273" y="0"/>
                  </a:lnTo>
                  <a:lnTo>
                    <a:pt x="315" y="1"/>
                  </a:lnTo>
                  <a:lnTo>
                    <a:pt x="357" y="5"/>
                  </a:lnTo>
                  <a:lnTo>
                    <a:pt x="444" y="16"/>
                  </a:lnTo>
                  <a:lnTo>
                    <a:pt x="534" y="28"/>
                  </a:lnTo>
                  <a:lnTo>
                    <a:pt x="582" y="33"/>
                  </a:lnTo>
                  <a:lnTo>
                    <a:pt x="631" y="37"/>
                  </a:lnTo>
                  <a:lnTo>
                    <a:pt x="656" y="38"/>
                  </a:lnTo>
                  <a:lnTo>
                    <a:pt x="683" y="38"/>
                  </a:lnTo>
                  <a:lnTo>
                    <a:pt x="709" y="39"/>
                  </a:lnTo>
                  <a:lnTo>
                    <a:pt x="737" y="38"/>
                  </a:lnTo>
                  <a:lnTo>
                    <a:pt x="744" y="45"/>
                  </a:lnTo>
                  <a:lnTo>
                    <a:pt x="751" y="51"/>
                  </a:lnTo>
                  <a:lnTo>
                    <a:pt x="758" y="58"/>
                  </a:lnTo>
                  <a:lnTo>
                    <a:pt x="764" y="64"/>
                  </a:lnTo>
                  <a:lnTo>
                    <a:pt x="769" y="72"/>
                  </a:lnTo>
                  <a:lnTo>
                    <a:pt x="774" y="79"/>
                  </a:lnTo>
                  <a:lnTo>
                    <a:pt x="778" y="87"/>
                  </a:lnTo>
                  <a:lnTo>
                    <a:pt x="781" y="96"/>
                  </a:lnTo>
                  <a:lnTo>
                    <a:pt x="784" y="104"/>
                  </a:lnTo>
                  <a:lnTo>
                    <a:pt x="787" y="114"/>
                  </a:lnTo>
                  <a:lnTo>
                    <a:pt x="788" y="123"/>
                  </a:lnTo>
                  <a:lnTo>
                    <a:pt x="789" y="134"/>
                  </a:lnTo>
                  <a:lnTo>
                    <a:pt x="790" y="143"/>
                  </a:lnTo>
                  <a:lnTo>
                    <a:pt x="790" y="154"/>
                  </a:lnTo>
                  <a:lnTo>
                    <a:pt x="789" y="166"/>
                  </a:lnTo>
                  <a:lnTo>
                    <a:pt x="787" y="1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1" name="Freeform 290">
              <a:extLst>
                <a:ext uri="{FF2B5EF4-FFF2-40B4-BE49-F238E27FC236}">
                  <a16:creationId xmlns:a16="http://schemas.microsoft.com/office/drawing/2014/main" id="{FB107713-1372-4AF4-91D0-E9C2EBE3C8D8}"/>
                </a:ext>
              </a:extLst>
            </p:cNvPr>
            <p:cNvSpPr>
              <a:spLocks/>
            </p:cNvSpPr>
            <p:nvPr/>
          </p:nvSpPr>
          <p:spPr bwMode="auto">
            <a:xfrm>
              <a:off x="5004" y="3729"/>
              <a:ext cx="83" cy="18"/>
            </a:xfrm>
            <a:custGeom>
              <a:avLst/>
              <a:gdLst>
                <a:gd name="T0" fmla="*/ 0 w 582"/>
                <a:gd name="T1" fmla="*/ 0 h 200"/>
                <a:gd name="T2" fmla="*/ 0 w 582"/>
                <a:gd name="T3" fmla="*/ 0 h 200"/>
                <a:gd name="T4" fmla="*/ 0 w 582"/>
                <a:gd name="T5" fmla="*/ 0 h 200"/>
                <a:gd name="T6" fmla="*/ 0 w 582"/>
                <a:gd name="T7" fmla="*/ 0 h 200"/>
                <a:gd name="T8" fmla="*/ 0 w 582"/>
                <a:gd name="T9" fmla="*/ 0 h 200"/>
                <a:gd name="T10" fmla="*/ 0 w 582"/>
                <a:gd name="T11" fmla="*/ 0 h 200"/>
                <a:gd name="T12" fmla="*/ 0 w 582"/>
                <a:gd name="T13" fmla="*/ 0 h 200"/>
                <a:gd name="T14" fmla="*/ 0 w 582"/>
                <a:gd name="T15" fmla="*/ 0 h 200"/>
                <a:gd name="T16" fmla="*/ 0 w 582"/>
                <a:gd name="T17" fmla="*/ 0 h 200"/>
                <a:gd name="T18" fmla="*/ 0 w 582"/>
                <a:gd name="T19" fmla="*/ 0 h 200"/>
                <a:gd name="T20" fmla="*/ 0 w 582"/>
                <a:gd name="T21" fmla="*/ 0 h 200"/>
                <a:gd name="T22" fmla="*/ 0 w 582"/>
                <a:gd name="T23" fmla="*/ 0 h 200"/>
                <a:gd name="T24" fmla="*/ 0 w 582"/>
                <a:gd name="T25" fmla="*/ 0 h 200"/>
                <a:gd name="T26" fmla="*/ 0 w 582"/>
                <a:gd name="T27" fmla="*/ 0 h 200"/>
                <a:gd name="T28" fmla="*/ 0 w 582"/>
                <a:gd name="T29" fmla="*/ 0 h 200"/>
                <a:gd name="T30" fmla="*/ 0 w 582"/>
                <a:gd name="T31" fmla="*/ 0 h 200"/>
                <a:gd name="T32" fmla="*/ 0 w 582"/>
                <a:gd name="T33" fmla="*/ 0 h 200"/>
                <a:gd name="T34" fmla="*/ 0 w 582"/>
                <a:gd name="T35" fmla="*/ 0 h 200"/>
                <a:gd name="T36" fmla="*/ 0 w 582"/>
                <a:gd name="T37" fmla="*/ 0 h 200"/>
                <a:gd name="T38" fmla="*/ 0 w 582"/>
                <a:gd name="T39" fmla="*/ 0 h 200"/>
                <a:gd name="T40" fmla="*/ 0 w 582"/>
                <a:gd name="T41" fmla="*/ 0 h 200"/>
                <a:gd name="T42" fmla="*/ 0 w 582"/>
                <a:gd name="T43" fmla="*/ 0 h 200"/>
                <a:gd name="T44" fmla="*/ 0 w 582"/>
                <a:gd name="T45" fmla="*/ 0 h 200"/>
                <a:gd name="T46" fmla="*/ 0 w 582"/>
                <a:gd name="T47" fmla="*/ 0 h 200"/>
                <a:gd name="T48" fmla="*/ 0 w 582"/>
                <a:gd name="T49" fmla="*/ 0 h 200"/>
                <a:gd name="T50" fmla="*/ 0 w 582"/>
                <a:gd name="T51" fmla="*/ 0 h 200"/>
                <a:gd name="T52" fmla="*/ 0 w 582"/>
                <a:gd name="T53" fmla="*/ 0 h 200"/>
                <a:gd name="T54" fmla="*/ 0 w 582"/>
                <a:gd name="T55" fmla="*/ 0 h 200"/>
                <a:gd name="T56" fmla="*/ 0 w 582"/>
                <a:gd name="T57" fmla="*/ 0 h 200"/>
                <a:gd name="T58" fmla="*/ 0 w 582"/>
                <a:gd name="T59" fmla="*/ 0 h 200"/>
                <a:gd name="T60" fmla="*/ 0 w 582"/>
                <a:gd name="T61" fmla="*/ 0 h 200"/>
                <a:gd name="T62" fmla="*/ 0 w 582"/>
                <a:gd name="T63" fmla="*/ 0 h 200"/>
                <a:gd name="T64" fmla="*/ 0 w 582"/>
                <a:gd name="T65" fmla="*/ 0 h 200"/>
                <a:gd name="T66" fmla="*/ 0 w 582"/>
                <a:gd name="T67" fmla="*/ 0 h 200"/>
                <a:gd name="T68" fmla="*/ 0 w 582"/>
                <a:gd name="T69" fmla="*/ 0 h 2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2" h="200">
                  <a:moveTo>
                    <a:pt x="578" y="129"/>
                  </a:moveTo>
                  <a:lnTo>
                    <a:pt x="563" y="138"/>
                  </a:lnTo>
                  <a:lnTo>
                    <a:pt x="547" y="146"/>
                  </a:lnTo>
                  <a:lnTo>
                    <a:pt x="530" y="154"/>
                  </a:lnTo>
                  <a:lnTo>
                    <a:pt x="513" y="160"/>
                  </a:lnTo>
                  <a:lnTo>
                    <a:pt x="496" y="167"/>
                  </a:lnTo>
                  <a:lnTo>
                    <a:pt x="478" y="173"/>
                  </a:lnTo>
                  <a:lnTo>
                    <a:pt x="458" y="179"/>
                  </a:lnTo>
                  <a:lnTo>
                    <a:pt x="440" y="183"/>
                  </a:lnTo>
                  <a:lnTo>
                    <a:pt x="421" y="187"/>
                  </a:lnTo>
                  <a:lnTo>
                    <a:pt x="401" y="191"/>
                  </a:lnTo>
                  <a:lnTo>
                    <a:pt x="382" y="194"/>
                  </a:lnTo>
                  <a:lnTo>
                    <a:pt x="362" y="196"/>
                  </a:lnTo>
                  <a:lnTo>
                    <a:pt x="342" y="198"/>
                  </a:lnTo>
                  <a:lnTo>
                    <a:pt x="322" y="199"/>
                  </a:lnTo>
                  <a:lnTo>
                    <a:pt x="302" y="200"/>
                  </a:lnTo>
                  <a:lnTo>
                    <a:pt x="281" y="200"/>
                  </a:lnTo>
                  <a:lnTo>
                    <a:pt x="261" y="199"/>
                  </a:lnTo>
                  <a:lnTo>
                    <a:pt x="241" y="198"/>
                  </a:lnTo>
                  <a:lnTo>
                    <a:pt x="222" y="196"/>
                  </a:lnTo>
                  <a:lnTo>
                    <a:pt x="202" y="194"/>
                  </a:lnTo>
                  <a:lnTo>
                    <a:pt x="183" y="191"/>
                  </a:lnTo>
                  <a:lnTo>
                    <a:pt x="164" y="187"/>
                  </a:lnTo>
                  <a:lnTo>
                    <a:pt x="145" y="183"/>
                  </a:lnTo>
                  <a:lnTo>
                    <a:pt x="127" y="179"/>
                  </a:lnTo>
                  <a:lnTo>
                    <a:pt x="108" y="173"/>
                  </a:lnTo>
                  <a:lnTo>
                    <a:pt x="91" y="167"/>
                  </a:lnTo>
                  <a:lnTo>
                    <a:pt x="74" y="160"/>
                  </a:lnTo>
                  <a:lnTo>
                    <a:pt x="58" y="154"/>
                  </a:lnTo>
                  <a:lnTo>
                    <a:pt x="43" y="145"/>
                  </a:lnTo>
                  <a:lnTo>
                    <a:pt x="28" y="137"/>
                  </a:lnTo>
                  <a:lnTo>
                    <a:pt x="14" y="128"/>
                  </a:lnTo>
                  <a:lnTo>
                    <a:pt x="0" y="118"/>
                  </a:lnTo>
                  <a:lnTo>
                    <a:pt x="8" y="101"/>
                  </a:lnTo>
                  <a:lnTo>
                    <a:pt x="17" y="86"/>
                  </a:lnTo>
                  <a:lnTo>
                    <a:pt x="26" y="73"/>
                  </a:lnTo>
                  <a:lnTo>
                    <a:pt x="37" y="61"/>
                  </a:lnTo>
                  <a:lnTo>
                    <a:pt x="48" y="51"/>
                  </a:lnTo>
                  <a:lnTo>
                    <a:pt x="60" y="43"/>
                  </a:lnTo>
                  <a:lnTo>
                    <a:pt x="73" y="35"/>
                  </a:lnTo>
                  <a:lnTo>
                    <a:pt x="86" y="30"/>
                  </a:lnTo>
                  <a:lnTo>
                    <a:pt x="100" y="24"/>
                  </a:lnTo>
                  <a:lnTo>
                    <a:pt x="114" y="21"/>
                  </a:lnTo>
                  <a:lnTo>
                    <a:pt x="130" y="18"/>
                  </a:lnTo>
                  <a:lnTo>
                    <a:pt x="145" y="16"/>
                  </a:lnTo>
                  <a:lnTo>
                    <a:pt x="177" y="14"/>
                  </a:lnTo>
                  <a:lnTo>
                    <a:pt x="211" y="16"/>
                  </a:lnTo>
                  <a:lnTo>
                    <a:pt x="280" y="20"/>
                  </a:lnTo>
                  <a:lnTo>
                    <a:pt x="352" y="23"/>
                  </a:lnTo>
                  <a:lnTo>
                    <a:pt x="370" y="23"/>
                  </a:lnTo>
                  <a:lnTo>
                    <a:pt x="387" y="23"/>
                  </a:lnTo>
                  <a:lnTo>
                    <a:pt x="404" y="21"/>
                  </a:lnTo>
                  <a:lnTo>
                    <a:pt x="422" y="19"/>
                  </a:lnTo>
                  <a:lnTo>
                    <a:pt x="439" y="17"/>
                  </a:lnTo>
                  <a:lnTo>
                    <a:pt x="455" y="12"/>
                  </a:lnTo>
                  <a:lnTo>
                    <a:pt x="473" y="7"/>
                  </a:lnTo>
                  <a:lnTo>
                    <a:pt x="489" y="0"/>
                  </a:lnTo>
                  <a:lnTo>
                    <a:pt x="508" y="12"/>
                  </a:lnTo>
                  <a:lnTo>
                    <a:pt x="526" y="23"/>
                  </a:lnTo>
                  <a:lnTo>
                    <a:pt x="535" y="30"/>
                  </a:lnTo>
                  <a:lnTo>
                    <a:pt x="544" y="35"/>
                  </a:lnTo>
                  <a:lnTo>
                    <a:pt x="552" y="41"/>
                  </a:lnTo>
                  <a:lnTo>
                    <a:pt x="559" y="49"/>
                  </a:lnTo>
                  <a:lnTo>
                    <a:pt x="566" y="56"/>
                  </a:lnTo>
                  <a:lnTo>
                    <a:pt x="571" y="64"/>
                  </a:lnTo>
                  <a:lnTo>
                    <a:pt x="576" y="73"/>
                  </a:lnTo>
                  <a:lnTo>
                    <a:pt x="579" y="81"/>
                  </a:lnTo>
                  <a:lnTo>
                    <a:pt x="581" y="92"/>
                  </a:lnTo>
                  <a:lnTo>
                    <a:pt x="582" y="103"/>
                  </a:lnTo>
                  <a:lnTo>
                    <a:pt x="581" y="116"/>
                  </a:lnTo>
                  <a:lnTo>
                    <a:pt x="578"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2" name="Freeform 291">
              <a:extLst>
                <a:ext uri="{FF2B5EF4-FFF2-40B4-BE49-F238E27FC236}">
                  <a16:creationId xmlns:a16="http://schemas.microsoft.com/office/drawing/2014/main" id="{C86AF2F2-144B-42CA-AB90-8A312DDD27C6}"/>
                </a:ext>
              </a:extLst>
            </p:cNvPr>
            <p:cNvSpPr>
              <a:spLocks/>
            </p:cNvSpPr>
            <p:nvPr/>
          </p:nvSpPr>
          <p:spPr bwMode="auto">
            <a:xfrm>
              <a:off x="3697" y="3731"/>
              <a:ext cx="77" cy="17"/>
            </a:xfrm>
            <a:custGeom>
              <a:avLst/>
              <a:gdLst>
                <a:gd name="T0" fmla="*/ 0 w 538"/>
                <a:gd name="T1" fmla="*/ 0 h 190"/>
                <a:gd name="T2" fmla="*/ 0 w 538"/>
                <a:gd name="T3" fmla="*/ 0 h 190"/>
                <a:gd name="T4" fmla="*/ 0 w 538"/>
                <a:gd name="T5" fmla="*/ 0 h 190"/>
                <a:gd name="T6" fmla="*/ 0 w 538"/>
                <a:gd name="T7" fmla="*/ 0 h 190"/>
                <a:gd name="T8" fmla="*/ 0 w 538"/>
                <a:gd name="T9" fmla="*/ 0 h 190"/>
                <a:gd name="T10" fmla="*/ 0 w 538"/>
                <a:gd name="T11" fmla="*/ 0 h 190"/>
                <a:gd name="T12" fmla="*/ 0 w 538"/>
                <a:gd name="T13" fmla="*/ 0 h 190"/>
                <a:gd name="T14" fmla="*/ 0 w 538"/>
                <a:gd name="T15" fmla="*/ 0 h 190"/>
                <a:gd name="T16" fmla="*/ 0 w 538"/>
                <a:gd name="T17" fmla="*/ 0 h 190"/>
                <a:gd name="T18" fmla="*/ 0 w 538"/>
                <a:gd name="T19" fmla="*/ 0 h 190"/>
                <a:gd name="T20" fmla="*/ 0 w 538"/>
                <a:gd name="T21" fmla="*/ 0 h 190"/>
                <a:gd name="T22" fmla="*/ 0 w 538"/>
                <a:gd name="T23" fmla="*/ 0 h 190"/>
                <a:gd name="T24" fmla="*/ 0 w 538"/>
                <a:gd name="T25" fmla="*/ 0 h 190"/>
                <a:gd name="T26" fmla="*/ 0 w 538"/>
                <a:gd name="T27" fmla="*/ 0 h 190"/>
                <a:gd name="T28" fmla="*/ 0 w 538"/>
                <a:gd name="T29" fmla="*/ 0 h 190"/>
                <a:gd name="T30" fmla="*/ 0 w 538"/>
                <a:gd name="T31" fmla="*/ 0 h 190"/>
                <a:gd name="T32" fmla="*/ 0 w 538"/>
                <a:gd name="T33" fmla="*/ 0 h 190"/>
                <a:gd name="T34" fmla="*/ 0 w 538"/>
                <a:gd name="T35" fmla="*/ 0 h 190"/>
                <a:gd name="T36" fmla="*/ 0 w 538"/>
                <a:gd name="T37" fmla="*/ 0 h 190"/>
                <a:gd name="T38" fmla="*/ 0 w 538"/>
                <a:gd name="T39" fmla="*/ 0 h 190"/>
                <a:gd name="T40" fmla="*/ 0 w 538"/>
                <a:gd name="T41" fmla="*/ 0 h 190"/>
                <a:gd name="T42" fmla="*/ 0 w 538"/>
                <a:gd name="T43" fmla="*/ 0 h 190"/>
                <a:gd name="T44" fmla="*/ 0 w 538"/>
                <a:gd name="T45" fmla="*/ 0 h 190"/>
                <a:gd name="T46" fmla="*/ 0 w 538"/>
                <a:gd name="T47" fmla="*/ 0 h 190"/>
                <a:gd name="T48" fmla="*/ 0 w 538"/>
                <a:gd name="T49" fmla="*/ 0 h 190"/>
                <a:gd name="T50" fmla="*/ 0 w 538"/>
                <a:gd name="T51" fmla="*/ 0 h 190"/>
                <a:gd name="T52" fmla="*/ 0 w 538"/>
                <a:gd name="T53" fmla="*/ 0 h 190"/>
                <a:gd name="T54" fmla="*/ 0 w 538"/>
                <a:gd name="T55" fmla="*/ 0 h 190"/>
                <a:gd name="T56" fmla="*/ 0 w 538"/>
                <a:gd name="T57" fmla="*/ 0 h 190"/>
                <a:gd name="T58" fmla="*/ 0 w 538"/>
                <a:gd name="T59" fmla="*/ 0 h 190"/>
                <a:gd name="T60" fmla="*/ 0 w 538"/>
                <a:gd name="T61" fmla="*/ 0 h 190"/>
                <a:gd name="T62" fmla="*/ 0 w 538"/>
                <a:gd name="T63" fmla="*/ 0 h 190"/>
                <a:gd name="T64" fmla="*/ 0 w 538"/>
                <a:gd name="T65" fmla="*/ 0 h 190"/>
                <a:gd name="T66" fmla="*/ 0 w 538"/>
                <a:gd name="T67" fmla="*/ 0 h 190"/>
                <a:gd name="T68" fmla="*/ 0 w 538"/>
                <a:gd name="T69" fmla="*/ 0 h 190"/>
                <a:gd name="T70" fmla="*/ 0 w 538"/>
                <a:gd name="T71" fmla="*/ 0 h 190"/>
                <a:gd name="T72" fmla="*/ 0 w 538"/>
                <a:gd name="T73" fmla="*/ 0 h 190"/>
                <a:gd name="T74" fmla="*/ 0 w 538"/>
                <a:gd name="T75" fmla="*/ 0 h 190"/>
                <a:gd name="T76" fmla="*/ 0 w 538"/>
                <a:gd name="T77" fmla="*/ 0 h 190"/>
                <a:gd name="T78" fmla="*/ 0 w 538"/>
                <a:gd name="T79" fmla="*/ 0 h 190"/>
                <a:gd name="T80" fmla="*/ 0 w 538"/>
                <a:gd name="T81" fmla="*/ 0 h 190"/>
                <a:gd name="T82" fmla="*/ 0 w 538"/>
                <a:gd name="T83" fmla="*/ 0 h 190"/>
                <a:gd name="T84" fmla="*/ 0 w 538"/>
                <a:gd name="T85" fmla="*/ 0 h 190"/>
                <a:gd name="T86" fmla="*/ 0 w 538"/>
                <a:gd name="T87" fmla="*/ 0 h 190"/>
                <a:gd name="T88" fmla="*/ 0 w 538"/>
                <a:gd name="T89" fmla="*/ 0 h 190"/>
                <a:gd name="T90" fmla="*/ 0 w 538"/>
                <a:gd name="T91" fmla="*/ 0 h 190"/>
                <a:gd name="T92" fmla="*/ 0 w 538"/>
                <a:gd name="T93" fmla="*/ 0 h 190"/>
                <a:gd name="T94" fmla="*/ 0 w 538"/>
                <a:gd name="T95" fmla="*/ 0 h 190"/>
                <a:gd name="T96" fmla="*/ 0 w 538"/>
                <a:gd name="T97" fmla="*/ 0 h 190"/>
                <a:gd name="T98" fmla="*/ 0 w 538"/>
                <a:gd name="T99" fmla="*/ 0 h 190"/>
                <a:gd name="T100" fmla="*/ 0 w 538"/>
                <a:gd name="T101" fmla="*/ 0 h 190"/>
                <a:gd name="T102" fmla="*/ 0 w 538"/>
                <a:gd name="T103" fmla="*/ 0 h 1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8" h="190">
                  <a:moveTo>
                    <a:pt x="538" y="107"/>
                  </a:moveTo>
                  <a:lnTo>
                    <a:pt x="525" y="120"/>
                  </a:lnTo>
                  <a:lnTo>
                    <a:pt x="511" y="132"/>
                  </a:lnTo>
                  <a:lnTo>
                    <a:pt x="496" y="143"/>
                  </a:lnTo>
                  <a:lnTo>
                    <a:pt x="480" y="152"/>
                  </a:lnTo>
                  <a:lnTo>
                    <a:pt x="464" y="161"/>
                  </a:lnTo>
                  <a:lnTo>
                    <a:pt x="448" y="169"/>
                  </a:lnTo>
                  <a:lnTo>
                    <a:pt x="432" y="174"/>
                  </a:lnTo>
                  <a:lnTo>
                    <a:pt x="415" y="179"/>
                  </a:lnTo>
                  <a:lnTo>
                    <a:pt x="397" y="184"/>
                  </a:lnTo>
                  <a:lnTo>
                    <a:pt x="380" y="186"/>
                  </a:lnTo>
                  <a:lnTo>
                    <a:pt x="362" y="188"/>
                  </a:lnTo>
                  <a:lnTo>
                    <a:pt x="344" y="190"/>
                  </a:lnTo>
                  <a:lnTo>
                    <a:pt x="325" y="190"/>
                  </a:lnTo>
                  <a:lnTo>
                    <a:pt x="306" y="190"/>
                  </a:lnTo>
                  <a:lnTo>
                    <a:pt x="287" y="189"/>
                  </a:lnTo>
                  <a:lnTo>
                    <a:pt x="269" y="187"/>
                  </a:lnTo>
                  <a:lnTo>
                    <a:pt x="250" y="185"/>
                  </a:lnTo>
                  <a:lnTo>
                    <a:pt x="232" y="182"/>
                  </a:lnTo>
                  <a:lnTo>
                    <a:pt x="213" y="178"/>
                  </a:lnTo>
                  <a:lnTo>
                    <a:pt x="195" y="175"/>
                  </a:lnTo>
                  <a:lnTo>
                    <a:pt x="159" y="165"/>
                  </a:lnTo>
                  <a:lnTo>
                    <a:pt x="123" y="156"/>
                  </a:lnTo>
                  <a:lnTo>
                    <a:pt x="89" y="144"/>
                  </a:lnTo>
                  <a:lnTo>
                    <a:pt x="57" y="132"/>
                  </a:lnTo>
                  <a:lnTo>
                    <a:pt x="28" y="119"/>
                  </a:lnTo>
                  <a:lnTo>
                    <a:pt x="0" y="107"/>
                  </a:lnTo>
                  <a:lnTo>
                    <a:pt x="6" y="91"/>
                  </a:lnTo>
                  <a:lnTo>
                    <a:pt x="12" y="77"/>
                  </a:lnTo>
                  <a:lnTo>
                    <a:pt x="20" y="64"/>
                  </a:lnTo>
                  <a:lnTo>
                    <a:pt x="29" y="53"/>
                  </a:lnTo>
                  <a:lnTo>
                    <a:pt x="39" y="43"/>
                  </a:lnTo>
                  <a:lnTo>
                    <a:pt x="50" y="35"/>
                  </a:lnTo>
                  <a:lnTo>
                    <a:pt x="62" y="28"/>
                  </a:lnTo>
                  <a:lnTo>
                    <a:pt x="74" y="23"/>
                  </a:lnTo>
                  <a:lnTo>
                    <a:pt x="88" y="18"/>
                  </a:lnTo>
                  <a:lnTo>
                    <a:pt x="102" y="14"/>
                  </a:lnTo>
                  <a:lnTo>
                    <a:pt x="117" y="12"/>
                  </a:lnTo>
                  <a:lnTo>
                    <a:pt x="133" y="10"/>
                  </a:lnTo>
                  <a:lnTo>
                    <a:pt x="166" y="9"/>
                  </a:lnTo>
                  <a:lnTo>
                    <a:pt x="201" y="10"/>
                  </a:lnTo>
                  <a:lnTo>
                    <a:pt x="272" y="14"/>
                  </a:lnTo>
                  <a:lnTo>
                    <a:pt x="344" y="18"/>
                  </a:lnTo>
                  <a:lnTo>
                    <a:pt x="361" y="18"/>
                  </a:lnTo>
                  <a:lnTo>
                    <a:pt x="378" y="18"/>
                  </a:lnTo>
                  <a:lnTo>
                    <a:pt x="394" y="17"/>
                  </a:lnTo>
                  <a:lnTo>
                    <a:pt x="410" y="15"/>
                  </a:lnTo>
                  <a:lnTo>
                    <a:pt x="426" y="13"/>
                  </a:lnTo>
                  <a:lnTo>
                    <a:pt x="440" y="10"/>
                  </a:lnTo>
                  <a:lnTo>
                    <a:pt x="454" y="5"/>
                  </a:lnTo>
                  <a:lnTo>
                    <a:pt x="468" y="0"/>
                  </a:lnTo>
                  <a:lnTo>
                    <a:pt x="538" y="1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3" name="Freeform 292">
              <a:extLst>
                <a:ext uri="{FF2B5EF4-FFF2-40B4-BE49-F238E27FC236}">
                  <a16:creationId xmlns:a16="http://schemas.microsoft.com/office/drawing/2014/main" id="{2A095481-FAD4-4F51-87C3-C715428F5CEE}"/>
                </a:ext>
              </a:extLst>
            </p:cNvPr>
            <p:cNvSpPr>
              <a:spLocks/>
            </p:cNvSpPr>
            <p:nvPr/>
          </p:nvSpPr>
          <p:spPr bwMode="auto">
            <a:xfrm>
              <a:off x="4335" y="3731"/>
              <a:ext cx="84" cy="15"/>
            </a:xfrm>
            <a:custGeom>
              <a:avLst/>
              <a:gdLst>
                <a:gd name="T0" fmla="*/ 0 w 593"/>
                <a:gd name="T1" fmla="*/ 0 h 163"/>
                <a:gd name="T2" fmla="*/ 0 w 593"/>
                <a:gd name="T3" fmla="*/ 0 h 163"/>
                <a:gd name="T4" fmla="*/ 0 w 593"/>
                <a:gd name="T5" fmla="*/ 0 h 163"/>
                <a:gd name="T6" fmla="*/ 0 w 593"/>
                <a:gd name="T7" fmla="*/ 0 h 163"/>
                <a:gd name="T8" fmla="*/ 0 w 593"/>
                <a:gd name="T9" fmla="*/ 0 h 163"/>
                <a:gd name="T10" fmla="*/ 0 w 593"/>
                <a:gd name="T11" fmla="*/ 0 h 163"/>
                <a:gd name="T12" fmla="*/ 0 w 593"/>
                <a:gd name="T13" fmla="*/ 0 h 163"/>
                <a:gd name="T14" fmla="*/ 0 w 593"/>
                <a:gd name="T15" fmla="*/ 0 h 163"/>
                <a:gd name="T16" fmla="*/ 0 w 593"/>
                <a:gd name="T17" fmla="*/ 0 h 163"/>
                <a:gd name="T18" fmla="*/ 0 w 593"/>
                <a:gd name="T19" fmla="*/ 0 h 163"/>
                <a:gd name="T20" fmla="*/ 0 w 593"/>
                <a:gd name="T21" fmla="*/ 0 h 163"/>
                <a:gd name="T22" fmla="*/ 0 w 593"/>
                <a:gd name="T23" fmla="*/ 0 h 163"/>
                <a:gd name="T24" fmla="*/ 0 w 593"/>
                <a:gd name="T25" fmla="*/ 0 h 163"/>
                <a:gd name="T26" fmla="*/ 0 w 593"/>
                <a:gd name="T27" fmla="*/ 0 h 163"/>
                <a:gd name="T28" fmla="*/ 0 w 593"/>
                <a:gd name="T29" fmla="*/ 0 h 163"/>
                <a:gd name="T30" fmla="*/ 0 w 593"/>
                <a:gd name="T31" fmla="*/ 0 h 163"/>
                <a:gd name="T32" fmla="*/ 0 w 593"/>
                <a:gd name="T33" fmla="*/ 0 h 163"/>
                <a:gd name="T34" fmla="*/ 0 w 593"/>
                <a:gd name="T35" fmla="*/ 0 h 163"/>
                <a:gd name="T36" fmla="*/ 0 w 593"/>
                <a:gd name="T37" fmla="*/ 0 h 163"/>
                <a:gd name="T38" fmla="*/ 0 w 593"/>
                <a:gd name="T39" fmla="*/ 0 h 163"/>
                <a:gd name="T40" fmla="*/ 0 w 593"/>
                <a:gd name="T41" fmla="*/ 0 h 163"/>
                <a:gd name="T42" fmla="*/ 0 w 593"/>
                <a:gd name="T43" fmla="*/ 0 h 163"/>
                <a:gd name="T44" fmla="*/ 0 w 593"/>
                <a:gd name="T45" fmla="*/ 0 h 163"/>
                <a:gd name="T46" fmla="*/ 0 w 593"/>
                <a:gd name="T47" fmla="*/ 0 h 163"/>
                <a:gd name="T48" fmla="*/ 0 w 593"/>
                <a:gd name="T49" fmla="*/ 0 h 163"/>
                <a:gd name="T50" fmla="*/ 0 w 593"/>
                <a:gd name="T51" fmla="*/ 0 h 163"/>
                <a:gd name="T52" fmla="*/ 0 w 593"/>
                <a:gd name="T53" fmla="*/ 0 h 163"/>
                <a:gd name="T54" fmla="*/ 0 w 593"/>
                <a:gd name="T55" fmla="*/ 0 h 163"/>
                <a:gd name="T56" fmla="*/ 0 w 593"/>
                <a:gd name="T57" fmla="*/ 0 h 163"/>
                <a:gd name="T58" fmla="*/ 0 w 593"/>
                <a:gd name="T59" fmla="*/ 0 h 163"/>
                <a:gd name="T60" fmla="*/ 0 w 593"/>
                <a:gd name="T61" fmla="*/ 0 h 163"/>
                <a:gd name="T62" fmla="*/ 0 w 593"/>
                <a:gd name="T63" fmla="*/ 0 h 163"/>
                <a:gd name="T64" fmla="*/ 0 w 593"/>
                <a:gd name="T65" fmla="*/ 0 h 163"/>
                <a:gd name="T66" fmla="*/ 0 w 593"/>
                <a:gd name="T67" fmla="*/ 0 h 163"/>
                <a:gd name="T68" fmla="*/ 0 w 593"/>
                <a:gd name="T69" fmla="*/ 0 h 163"/>
                <a:gd name="T70" fmla="*/ 0 w 593"/>
                <a:gd name="T71" fmla="*/ 0 h 163"/>
                <a:gd name="T72" fmla="*/ 0 w 593"/>
                <a:gd name="T73" fmla="*/ 0 h 163"/>
                <a:gd name="T74" fmla="*/ 0 w 593"/>
                <a:gd name="T75" fmla="*/ 0 h 163"/>
                <a:gd name="T76" fmla="*/ 0 w 593"/>
                <a:gd name="T77" fmla="*/ 0 h 163"/>
                <a:gd name="T78" fmla="*/ 0 w 593"/>
                <a:gd name="T79" fmla="*/ 0 h 163"/>
                <a:gd name="T80" fmla="*/ 0 w 593"/>
                <a:gd name="T81" fmla="*/ 0 h 163"/>
                <a:gd name="T82" fmla="*/ 0 w 593"/>
                <a:gd name="T83" fmla="*/ 0 h 163"/>
                <a:gd name="T84" fmla="*/ 0 w 593"/>
                <a:gd name="T85" fmla="*/ 0 h 163"/>
                <a:gd name="T86" fmla="*/ 0 w 593"/>
                <a:gd name="T87" fmla="*/ 0 h 163"/>
                <a:gd name="T88" fmla="*/ 0 w 593"/>
                <a:gd name="T89" fmla="*/ 0 h 1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93" h="163">
                  <a:moveTo>
                    <a:pt x="587" y="67"/>
                  </a:moveTo>
                  <a:lnTo>
                    <a:pt x="591" y="75"/>
                  </a:lnTo>
                  <a:lnTo>
                    <a:pt x="592" y="84"/>
                  </a:lnTo>
                  <a:lnTo>
                    <a:pt x="593" y="91"/>
                  </a:lnTo>
                  <a:lnTo>
                    <a:pt x="593" y="99"/>
                  </a:lnTo>
                  <a:lnTo>
                    <a:pt x="593" y="105"/>
                  </a:lnTo>
                  <a:lnTo>
                    <a:pt x="592" y="112"/>
                  </a:lnTo>
                  <a:lnTo>
                    <a:pt x="590" y="117"/>
                  </a:lnTo>
                  <a:lnTo>
                    <a:pt x="586" y="123"/>
                  </a:lnTo>
                  <a:lnTo>
                    <a:pt x="584" y="127"/>
                  </a:lnTo>
                  <a:lnTo>
                    <a:pt x="580" y="131"/>
                  </a:lnTo>
                  <a:lnTo>
                    <a:pt x="576" y="136"/>
                  </a:lnTo>
                  <a:lnTo>
                    <a:pt x="572" y="140"/>
                  </a:lnTo>
                  <a:lnTo>
                    <a:pt x="562" y="147"/>
                  </a:lnTo>
                  <a:lnTo>
                    <a:pt x="551" y="151"/>
                  </a:lnTo>
                  <a:lnTo>
                    <a:pt x="539" y="155"/>
                  </a:lnTo>
                  <a:lnTo>
                    <a:pt x="526" y="158"/>
                  </a:lnTo>
                  <a:lnTo>
                    <a:pt x="513" y="161"/>
                  </a:lnTo>
                  <a:lnTo>
                    <a:pt x="499" y="162"/>
                  </a:lnTo>
                  <a:lnTo>
                    <a:pt x="473" y="163"/>
                  </a:lnTo>
                  <a:lnTo>
                    <a:pt x="449" y="163"/>
                  </a:lnTo>
                  <a:lnTo>
                    <a:pt x="0" y="142"/>
                  </a:lnTo>
                  <a:lnTo>
                    <a:pt x="0" y="45"/>
                  </a:lnTo>
                  <a:lnTo>
                    <a:pt x="33" y="35"/>
                  </a:lnTo>
                  <a:lnTo>
                    <a:pt x="69" y="27"/>
                  </a:lnTo>
                  <a:lnTo>
                    <a:pt x="105" y="19"/>
                  </a:lnTo>
                  <a:lnTo>
                    <a:pt x="144" y="13"/>
                  </a:lnTo>
                  <a:lnTo>
                    <a:pt x="183" y="7"/>
                  </a:lnTo>
                  <a:lnTo>
                    <a:pt x="223" y="3"/>
                  </a:lnTo>
                  <a:lnTo>
                    <a:pt x="265" y="1"/>
                  </a:lnTo>
                  <a:lnTo>
                    <a:pt x="305" y="0"/>
                  </a:lnTo>
                  <a:lnTo>
                    <a:pt x="345" y="1"/>
                  </a:lnTo>
                  <a:lnTo>
                    <a:pt x="385" y="4"/>
                  </a:lnTo>
                  <a:lnTo>
                    <a:pt x="404" y="6"/>
                  </a:lnTo>
                  <a:lnTo>
                    <a:pt x="424" y="8"/>
                  </a:lnTo>
                  <a:lnTo>
                    <a:pt x="443" y="11"/>
                  </a:lnTo>
                  <a:lnTo>
                    <a:pt x="461" y="16"/>
                  </a:lnTo>
                  <a:lnTo>
                    <a:pt x="479" y="20"/>
                  </a:lnTo>
                  <a:lnTo>
                    <a:pt x="496" y="24"/>
                  </a:lnTo>
                  <a:lnTo>
                    <a:pt x="513" y="30"/>
                  </a:lnTo>
                  <a:lnTo>
                    <a:pt x="529" y="36"/>
                  </a:lnTo>
                  <a:lnTo>
                    <a:pt x="545" y="43"/>
                  </a:lnTo>
                  <a:lnTo>
                    <a:pt x="560" y="50"/>
                  </a:lnTo>
                  <a:lnTo>
                    <a:pt x="574" y="58"/>
                  </a:lnTo>
                  <a:lnTo>
                    <a:pt x="587" y="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4" name="Freeform 293">
              <a:extLst>
                <a:ext uri="{FF2B5EF4-FFF2-40B4-BE49-F238E27FC236}">
                  <a16:creationId xmlns:a16="http://schemas.microsoft.com/office/drawing/2014/main" id="{003AD900-F852-4CD9-87C3-3075E106CCDF}"/>
                </a:ext>
              </a:extLst>
            </p:cNvPr>
            <p:cNvSpPr>
              <a:spLocks/>
            </p:cNvSpPr>
            <p:nvPr/>
          </p:nvSpPr>
          <p:spPr bwMode="auto">
            <a:xfrm>
              <a:off x="4517" y="3741"/>
              <a:ext cx="23" cy="14"/>
            </a:xfrm>
            <a:custGeom>
              <a:avLst/>
              <a:gdLst>
                <a:gd name="T0" fmla="*/ 0 w 163"/>
                <a:gd name="T1" fmla="*/ 0 h 156"/>
                <a:gd name="T2" fmla="*/ 0 w 163"/>
                <a:gd name="T3" fmla="*/ 0 h 156"/>
                <a:gd name="T4" fmla="*/ 0 w 163"/>
                <a:gd name="T5" fmla="*/ 0 h 156"/>
                <a:gd name="T6" fmla="*/ 0 w 163"/>
                <a:gd name="T7" fmla="*/ 0 h 156"/>
                <a:gd name="T8" fmla="*/ 0 w 163"/>
                <a:gd name="T9" fmla="*/ 0 h 156"/>
                <a:gd name="T10" fmla="*/ 0 w 163"/>
                <a:gd name="T11" fmla="*/ 0 h 156"/>
                <a:gd name="T12" fmla="*/ 0 w 163"/>
                <a:gd name="T13" fmla="*/ 0 h 156"/>
                <a:gd name="T14" fmla="*/ 0 w 163"/>
                <a:gd name="T15" fmla="*/ 0 h 156"/>
                <a:gd name="T16" fmla="*/ 0 w 163"/>
                <a:gd name="T17" fmla="*/ 0 h 156"/>
                <a:gd name="T18" fmla="*/ 0 w 163"/>
                <a:gd name="T19" fmla="*/ 0 h 156"/>
                <a:gd name="T20" fmla="*/ 0 w 163"/>
                <a:gd name="T21" fmla="*/ 0 h 156"/>
                <a:gd name="T22" fmla="*/ 0 w 163"/>
                <a:gd name="T23" fmla="*/ 0 h 156"/>
                <a:gd name="T24" fmla="*/ 0 w 163"/>
                <a:gd name="T25" fmla="*/ 0 h 156"/>
                <a:gd name="T26" fmla="*/ 0 w 163"/>
                <a:gd name="T27" fmla="*/ 0 h 156"/>
                <a:gd name="T28" fmla="*/ 0 w 163"/>
                <a:gd name="T29" fmla="*/ 0 h 156"/>
                <a:gd name="T30" fmla="*/ 0 w 163"/>
                <a:gd name="T31" fmla="*/ 0 h 156"/>
                <a:gd name="T32" fmla="*/ 0 w 163"/>
                <a:gd name="T33" fmla="*/ 0 h 156"/>
                <a:gd name="T34" fmla="*/ 0 w 163"/>
                <a:gd name="T35" fmla="*/ 0 h 156"/>
                <a:gd name="T36" fmla="*/ 0 w 163"/>
                <a:gd name="T37" fmla="*/ 0 h 156"/>
                <a:gd name="T38" fmla="*/ 0 w 163"/>
                <a:gd name="T39" fmla="*/ 0 h 156"/>
                <a:gd name="T40" fmla="*/ 0 w 163"/>
                <a:gd name="T41" fmla="*/ 0 h 156"/>
                <a:gd name="T42" fmla="*/ 0 w 163"/>
                <a:gd name="T43" fmla="*/ 0 h 156"/>
                <a:gd name="T44" fmla="*/ 0 w 163"/>
                <a:gd name="T45" fmla="*/ 0 h 156"/>
                <a:gd name="T46" fmla="*/ 0 w 163"/>
                <a:gd name="T47" fmla="*/ 0 h 156"/>
                <a:gd name="T48" fmla="*/ 0 w 163"/>
                <a:gd name="T49" fmla="*/ 0 h 156"/>
                <a:gd name="T50" fmla="*/ 0 w 163"/>
                <a:gd name="T51" fmla="*/ 0 h 156"/>
                <a:gd name="T52" fmla="*/ 0 w 163"/>
                <a:gd name="T53" fmla="*/ 0 h 156"/>
                <a:gd name="T54" fmla="*/ 0 w 163"/>
                <a:gd name="T55" fmla="*/ 0 h 156"/>
                <a:gd name="T56" fmla="*/ 0 w 163"/>
                <a:gd name="T57" fmla="*/ 0 h 156"/>
                <a:gd name="T58" fmla="*/ 0 w 163"/>
                <a:gd name="T59" fmla="*/ 0 h 156"/>
                <a:gd name="T60" fmla="*/ 0 w 163"/>
                <a:gd name="T61" fmla="*/ 0 h 156"/>
                <a:gd name="T62" fmla="*/ 0 w 163"/>
                <a:gd name="T63" fmla="*/ 0 h 156"/>
                <a:gd name="T64" fmla="*/ 0 w 163"/>
                <a:gd name="T65" fmla="*/ 0 h 156"/>
                <a:gd name="T66" fmla="*/ 0 w 163"/>
                <a:gd name="T67" fmla="*/ 0 h 156"/>
                <a:gd name="T68" fmla="*/ 0 w 163"/>
                <a:gd name="T69" fmla="*/ 0 h 156"/>
                <a:gd name="T70" fmla="*/ 0 w 163"/>
                <a:gd name="T71" fmla="*/ 0 h 156"/>
                <a:gd name="T72" fmla="*/ 0 w 163"/>
                <a:gd name="T73" fmla="*/ 0 h 156"/>
                <a:gd name="T74" fmla="*/ 0 w 163"/>
                <a:gd name="T75" fmla="*/ 0 h 156"/>
                <a:gd name="T76" fmla="*/ 0 w 163"/>
                <a:gd name="T77" fmla="*/ 0 h 156"/>
                <a:gd name="T78" fmla="*/ 0 w 163"/>
                <a:gd name="T79" fmla="*/ 0 h 156"/>
                <a:gd name="T80" fmla="*/ 0 w 163"/>
                <a:gd name="T81" fmla="*/ 0 h 156"/>
                <a:gd name="T82" fmla="*/ 0 w 163"/>
                <a:gd name="T83" fmla="*/ 0 h 156"/>
                <a:gd name="T84" fmla="*/ 0 w 163"/>
                <a:gd name="T85" fmla="*/ 0 h 156"/>
                <a:gd name="T86" fmla="*/ 0 w 163"/>
                <a:gd name="T87" fmla="*/ 0 h 156"/>
                <a:gd name="T88" fmla="*/ 0 w 163"/>
                <a:gd name="T89" fmla="*/ 0 h 156"/>
                <a:gd name="T90" fmla="*/ 0 w 163"/>
                <a:gd name="T91" fmla="*/ 0 h 156"/>
                <a:gd name="T92" fmla="*/ 0 w 163"/>
                <a:gd name="T93" fmla="*/ 0 h 156"/>
                <a:gd name="T94" fmla="*/ 0 w 163"/>
                <a:gd name="T95" fmla="*/ 0 h 156"/>
                <a:gd name="T96" fmla="*/ 0 w 163"/>
                <a:gd name="T97" fmla="*/ 0 h 156"/>
                <a:gd name="T98" fmla="*/ 0 w 163"/>
                <a:gd name="T99" fmla="*/ 0 h 156"/>
                <a:gd name="T100" fmla="*/ 0 w 163"/>
                <a:gd name="T101" fmla="*/ 0 h 156"/>
                <a:gd name="T102" fmla="*/ 0 w 163"/>
                <a:gd name="T103" fmla="*/ 0 h 156"/>
                <a:gd name="T104" fmla="*/ 0 w 163"/>
                <a:gd name="T105" fmla="*/ 0 h 156"/>
                <a:gd name="T106" fmla="*/ 0 w 163"/>
                <a:gd name="T107" fmla="*/ 0 h 156"/>
                <a:gd name="T108" fmla="*/ 0 w 163"/>
                <a:gd name="T109" fmla="*/ 0 h 1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3" h="156">
                  <a:moveTo>
                    <a:pt x="159" y="59"/>
                  </a:moveTo>
                  <a:lnTo>
                    <a:pt x="162" y="67"/>
                  </a:lnTo>
                  <a:lnTo>
                    <a:pt x="163" y="74"/>
                  </a:lnTo>
                  <a:lnTo>
                    <a:pt x="163" y="81"/>
                  </a:lnTo>
                  <a:lnTo>
                    <a:pt x="161" y="88"/>
                  </a:lnTo>
                  <a:lnTo>
                    <a:pt x="158" y="94"/>
                  </a:lnTo>
                  <a:lnTo>
                    <a:pt x="154" y="100"/>
                  </a:lnTo>
                  <a:lnTo>
                    <a:pt x="150" y="106"/>
                  </a:lnTo>
                  <a:lnTo>
                    <a:pt x="145" y="112"/>
                  </a:lnTo>
                  <a:lnTo>
                    <a:pt x="133" y="123"/>
                  </a:lnTo>
                  <a:lnTo>
                    <a:pt x="120" y="133"/>
                  </a:lnTo>
                  <a:lnTo>
                    <a:pt x="114" y="139"/>
                  </a:lnTo>
                  <a:lnTo>
                    <a:pt x="109" y="144"/>
                  </a:lnTo>
                  <a:lnTo>
                    <a:pt x="104" y="150"/>
                  </a:lnTo>
                  <a:lnTo>
                    <a:pt x="100" y="156"/>
                  </a:lnTo>
                  <a:lnTo>
                    <a:pt x="85" y="155"/>
                  </a:lnTo>
                  <a:lnTo>
                    <a:pt x="71" y="152"/>
                  </a:lnTo>
                  <a:lnTo>
                    <a:pt x="63" y="150"/>
                  </a:lnTo>
                  <a:lnTo>
                    <a:pt x="56" y="146"/>
                  </a:lnTo>
                  <a:lnTo>
                    <a:pt x="50" y="143"/>
                  </a:lnTo>
                  <a:lnTo>
                    <a:pt x="43" y="140"/>
                  </a:lnTo>
                  <a:lnTo>
                    <a:pt x="37" y="136"/>
                  </a:lnTo>
                  <a:lnTo>
                    <a:pt x="30" y="130"/>
                  </a:lnTo>
                  <a:lnTo>
                    <a:pt x="25" y="125"/>
                  </a:lnTo>
                  <a:lnTo>
                    <a:pt x="19" y="119"/>
                  </a:lnTo>
                  <a:lnTo>
                    <a:pt x="13" y="113"/>
                  </a:lnTo>
                  <a:lnTo>
                    <a:pt x="8" y="106"/>
                  </a:lnTo>
                  <a:lnTo>
                    <a:pt x="4" y="99"/>
                  </a:lnTo>
                  <a:lnTo>
                    <a:pt x="0" y="91"/>
                  </a:lnTo>
                  <a:lnTo>
                    <a:pt x="1" y="85"/>
                  </a:lnTo>
                  <a:lnTo>
                    <a:pt x="3" y="79"/>
                  </a:lnTo>
                  <a:lnTo>
                    <a:pt x="6" y="73"/>
                  </a:lnTo>
                  <a:lnTo>
                    <a:pt x="9" y="66"/>
                  </a:lnTo>
                  <a:lnTo>
                    <a:pt x="16" y="54"/>
                  </a:lnTo>
                  <a:lnTo>
                    <a:pt x="27" y="43"/>
                  </a:lnTo>
                  <a:lnTo>
                    <a:pt x="38" y="32"/>
                  </a:lnTo>
                  <a:lnTo>
                    <a:pt x="50" y="22"/>
                  </a:lnTo>
                  <a:lnTo>
                    <a:pt x="63" y="13"/>
                  </a:lnTo>
                  <a:lnTo>
                    <a:pt x="76" y="7"/>
                  </a:lnTo>
                  <a:lnTo>
                    <a:pt x="83" y="5"/>
                  </a:lnTo>
                  <a:lnTo>
                    <a:pt x="90" y="3"/>
                  </a:lnTo>
                  <a:lnTo>
                    <a:pt x="97" y="1"/>
                  </a:lnTo>
                  <a:lnTo>
                    <a:pt x="103" y="0"/>
                  </a:lnTo>
                  <a:lnTo>
                    <a:pt x="110" y="0"/>
                  </a:lnTo>
                  <a:lnTo>
                    <a:pt x="116" y="1"/>
                  </a:lnTo>
                  <a:lnTo>
                    <a:pt x="122" y="3"/>
                  </a:lnTo>
                  <a:lnTo>
                    <a:pt x="128" y="6"/>
                  </a:lnTo>
                  <a:lnTo>
                    <a:pt x="133" y="9"/>
                  </a:lnTo>
                  <a:lnTo>
                    <a:pt x="138" y="13"/>
                  </a:lnTo>
                  <a:lnTo>
                    <a:pt x="143" y="18"/>
                  </a:lnTo>
                  <a:lnTo>
                    <a:pt x="147" y="24"/>
                  </a:lnTo>
                  <a:lnTo>
                    <a:pt x="151" y="32"/>
                  </a:lnTo>
                  <a:lnTo>
                    <a:pt x="154" y="39"/>
                  </a:lnTo>
                  <a:lnTo>
                    <a:pt x="157" y="49"/>
                  </a:lnTo>
                  <a:lnTo>
                    <a:pt x="159" y="59"/>
                  </a:lnTo>
                  <a:close/>
                </a:path>
              </a:pathLst>
            </a:custGeom>
            <a:solidFill>
              <a:srgbClr val="B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5" name="Freeform 294">
              <a:extLst>
                <a:ext uri="{FF2B5EF4-FFF2-40B4-BE49-F238E27FC236}">
                  <a16:creationId xmlns:a16="http://schemas.microsoft.com/office/drawing/2014/main" id="{13488C87-858C-43F8-8A52-34CDAEC15A28}"/>
                </a:ext>
              </a:extLst>
            </p:cNvPr>
            <p:cNvSpPr>
              <a:spLocks/>
            </p:cNvSpPr>
            <p:nvPr/>
          </p:nvSpPr>
          <p:spPr bwMode="auto">
            <a:xfrm>
              <a:off x="3863" y="3756"/>
              <a:ext cx="22" cy="13"/>
            </a:xfrm>
            <a:custGeom>
              <a:avLst/>
              <a:gdLst>
                <a:gd name="T0" fmla="*/ 0 w 153"/>
                <a:gd name="T1" fmla="*/ 0 h 137"/>
                <a:gd name="T2" fmla="*/ 0 w 153"/>
                <a:gd name="T3" fmla="*/ 0 h 137"/>
                <a:gd name="T4" fmla="*/ 0 w 153"/>
                <a:gd name="T5" fmla="*/ 0 h 137"/>
                <a:gd name="T6" fmla="*/ 0 w 153"/>
                <a:gd name="T7" fmla="*/ 0 h 137"/>
                <a:gd name="T8" fmla="*/ 0 w 153"/>
                <a:gd name="T9" fmla="*/ 0 h 137"/>
                <a:gd name="T10" fmla="*/ 0 w 153"/>
                <a:gd name="T11" fmla="*/ 0 h 137"/>
                <a:gd name="T12" fmla="*/ 0 w 153"/>
                <a:gd name="T13" fmla="*/ 0 h 137"/>
                <a:gd name="T14" fmla="*/ 0 w 153"/>
                <a:gd name="T15" fmla="*/ 0 h 137"/>
                <a:gd name="T16" fmla="*/ 0 w 153"/>
                <a:gd name="T17" fmla="*/ 0 h 137"/>
                <a:gd name="T18" fmla="*/ 0 w 153"/>
                <a:gd name="T19" fmla="*/ 0 h 137"/>
                <a:gd name="T20" fmla="*/ 0 w 153"/>
                <a:gd name="T21" fmla="*/ 0 h 137"/>
                <a:gd name="T22" fmla="*/ 0 w 153"/>
                <a:gd name="T23" fmla="*/ 0 h 137"/>
                <a:gd name="T24" fmla="*/ 0 w 153"/>
                <a:gd name="T25" fmla="*/ 0 h 137"/>
                <a:gd name="T26" fmla="*/ 0 w 153"/>
                <a:gd name="T27" fmla="*/ 0 h 137"/>
                <a:gd name="T28" fmla="*/ 0 w 153"/>
                <a:gd name="T29" fmla="*/ 0 h 137"/>
                <a:gd name="T30" fmla="*/ 0 w 153"/>
                <a:gd name="T31" fmla="*/ 0 h 137"/>
                <a:gd name="T32" fmla="*/ 0 w 153"/>
                <a:gd name="T33" fmla="*/ 0 h 137"/>
                <a:gd name="T34" fmla="*/ 0 w 153"/>
                <a:gd name="T35" fmla="*/ 0 h 137"/>
                <a:gd name="T36" fmla="*/ 0 w 153"/>
                <a:gd name="T37" fmla="*/ 0 h 137"/>
                <a:gd name="T38" fmla="*/ 0 w 153"/>
                <a:gd name="T39" fmla="*/ 0 h 137"/>
                <a:gd name="T40" fmla="*/ 0 w 153"/>
                <a:gd name="T41" fmla="*/ 0 h 137"/>
                <a:gd name="T42" fmla="*/ 0 w 153"/>
                <a:gd name="T43" fmla="*/ 0 h 137"/>
                <a:gd name="T44" fmla="*/ 0 w 153"/>
                <a:gd name="T45" fmla="*/ 0 h 137"/>
                <a:gd name="T46" fmla="*/ 0 w 153"/>
                <a:gd name="T47" fmla="*/ 0 h 137"/>
                <a:gd name="T48" fmla="*/ 0 w 153"/>
                <a:gd name="T49" fmla="*/ 0 h 137"/>
                <a:gd name="T50" fmla="*/ 0 w 153"/>
                <a:gd name="T51" fmla="*/ 0 h 137"/>
                <a:gd name="T52" fmla="*/ 0 w 153"/>
                <a:gd name="T53" fmla="*/ 0 h 137"/>
                <a:gd name="T54" fmla="*/ 0 w 153"/>
                <a:gd name="T55" fmla="*/ 0 h 137"/>
                <a:gd name="T56" fmla="*/ 0 w 153"/>
                <a:gd name="T57" fmla="*/ 0 h 137"/>
                <a:gd name="T58" fmla="*/ 0 w 153"/>
                <a:gd name="T59" fmla="*/ 0 h 137"/>
                <a:gd name="T60" fmla="*/ 0 w 153"/>
                <a:gd name="T61" fmla="*/ 0 h 137"/>
                <a:gd name="T62" fmla="*/ 0 w 153"/>
                <a:gd name="T63" fmla="*/ 0 h 137"/>
                <a:gd name="T64" fmla="*/ 0 w 153"/>
                <a:gd name="T65" fmla="*/ 0 h 137"/>
                <a:gd name="T66" fmla="*/ 0 w 153"/>
                <a:gd name="T67" fmla="*/ 0 h 137"/>
                <a:gd name="T68" fmla="*/ 0 w 153"/>
                <a:gd name="T69" fmla="*/ 0 h 137"/>
                <a:gd name="T70" fmla="*/ 0 w 153"/>
                <a:gd name="T71" fmla="*/ 0 h 137"/>
                <a:gd name="T72" fmla="*/ 0 w 153"/>
                <a:gd name="T73" fmla="*/ 0 h 137"/>
                <a:gd name="T74" fmla="*/ 0 w 153"/>
                <a:gd name="T75" fmla="*/ 0 h 137"/>
                <a:gd name="T76" fmla="*/ 0 w 153"/>
                <a:gd name="T77" fmla="*/ 0 h 137"/>
                <a:gd name="T78" fmla="*/ 0 w 153"/>
                <a:gd name="T79" fmla="*/ 0 h 137"/>
                <a:gd name="T80" fmla="*/ 0 w 153"/>
                <a:gd name="T81" fmla="*/ 0 h 137"/>
                <a:gd name="T82" fmla="*/ 0 w 153"/>
                <a:gd name="T83" fmla="*/ 0 h 137"/>
                <a:gd name="T84" fmla="*/ 0 w 153"/>
                <a:gd name="T85" fmla="*/ 0 h 137"/>
                <a:gd name="T86" fmla="*/ 0 w 153"/>
                <a:gd name="T87" fmla="*/ 0 h 137"/>
                <a:gd name="T88" fmla="*/ 0 w 153"/>
                <a:gd name="T89" fmla="*/ 0 h 137"/>
                <a:gd name="T90" fmla="*/ 0 w 153"/>
                <a:gd name="T91" fmla="*/ 0 h 137"/>
                <a:gd name="T92" fmla="*/ 0 w 153"/>
                <a:gd name="T93" fmla="*/ 0 h 137"/>
                <a:gd name="T94" fmla="*/ 0 w 153"/>
                <a:gd name="T95" fmla="*/ 0 h 137"/>
                <a:gd name="T96" fmla="*/ 0 w 153"/>
                <a:gd name="T97" fmla="*/ 0 h 137"/>
                <a:gd name="T98" fmla="*/ 0 w 153"/>
                <a:gd name="T99" fmla="*/ 0 h 137"/>
                <a:gd name="T100" fmla="*/ 0 w 153"/>
                <a:gd name="T101" fmla="*/ 0 h 137"/>
                <a:gd name="T102" fmla="*/ 0 w 153"/>
                <a:gd name="T103" fmla="*/ 0 h 1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3" h="137">
                  <a:moveTo>
                    <a:pt x="153" y="61"/>
                  </a:moveTo>
                  <a:lnTo>
                    <a:pt x="153" y="124"/>
                  </a:lnTo>
                  <a:lnTo>
                    <a:pt x="145" y="122"/>
                  </a:lnTo>
                  <a:lnTo>
                    <a:pt x="136" y="121"/>
                  </a:lnTo>
                  <a:lnTo>
                    <a:pt x="126" y="121"/>
                  </a:lnTo>
                  <a:lnTo>
                    <a:pt x="116" y="123"/>
                  </a:lnTo>
                  <a:lnTo>
                    <a:pt x="94" y="129"/>
                  </a:lnTo>
                  <a:lnTo>
                    <a:pt x="71" y="134"/>
                  </a:lnTo>
                  <a:lnTo>
                    <a:pt x="60" y="136"/>
                  </a:lnTo>
                  <a:lnTo>
                    <a:pt x="50" y="137"/>
                  </a:lnTo>
                  <a:lnTo>
                    <a:pt x="40" y="137"/>
                  </a:lnTo>
                  <a:lnTo>
                    <a:pt x="30" y="135"/>
                  </a:lnTo>
                  <a:lnTo>
                    <a:pt x="25" y="134"/>
                  </a:lnTo>
                  <a:lnTo>
                    <a:pt x="21" y="131"/>
                  </a:lnTo>
                  <a:lnTo>
                    <a:pt x="17" y="129"/>
                  </a:lnTo>
                  <a:lnTo>
                    <a:pt x="14" y="124"/>
                  </a:lnTo>
                  <a:lnTo>
                    <a:pt x="11" y="121"/>
                  </a:lnTo>
                  <a:lnTo>
                    <a:pt x="8" y="116"/>
                  </a:lnTo>
                  <a:lnTo>
                    <a:pt x="5" y="110"/>
                  </a:lnTo>
                  <a:lnTo>
                    <a:pt x="3" y="103"/>
                  </a:lnTo>
                  <a:lnTo>
                    <a:pt x="1" y="93"/>
                  </a:lnTo>
                  <a:lnTo>
                    <a:pt x="0" y="82"/>
                  </a:lnTo>
                  <a:lnTo>
                    <a:pt x="0" y="73"/>
                  </a:lnTo>
                  <a:lnTo>
                    <a:pt x="2" y="64"/>
                  </a:lnTo>
                  <a:lnTo>
                    <a:pt x="4" y="55"/>
                  </a:lnTo>
                  <a:lnTo>
                    <a:pt x="7" y="48"/>
                  </a:lnTo>
                  <a:lnTo>
                    <a:pt x="11" y="40"/>
                  </a:lnTo>
                  <a:lnTo>
                    <a:pt x="15" y="34"/>
                  </a:lnTo>
                  <a:lnTo>
                    <a:pt x="21" y="27"/>
                  </a:lnTo>
                  <a:lnTo>
                    <a:pt x="27" y="22"/>
                  </a:lnTo>
                  <a:lnTo>
                    <a:pt x="34" y="17"/>
                  </a:lnTo>
                  <a:lnTo>
                    <a:pt x="41" y="13"/>
                  </a:lnTo>
                  <a:lnTo>
                    <a:pt x="48" y="9"/>
                  </a:lnTo>
                  <a:lnTo>
                    <a:pt x="56" y="5"/>
                  </a:lnTo>
                  <a:lnTo>
                    <a:pt x="63" y="3"/>
                  </a:lnTo>
                  <a:lnTo>
                    <a:pt x="71" y="1"/>
                  </a:lnTo>
                  <a:lnTo>
                    <a:pt x="79" y="0"/>
                  </a:lnTo>
                  <a:lnTo>
                    <a:pt x="87" y="0"/>
                  </a:lnTo>
                  <a:lnTo>
                    <a:pt x="95" y="0"/>
                  </a:lnTo>
                  <a:lnTo>
                    <a:pt x="102" y="1"/>
                  </a:lnTo>
                  <a:lnTo>
                    <a:pt x="110" y="2"/>
                  </a:lnTo>
                  <a:lnTo>
                    <a:pt x="117" y="4"/>
                  </a:lnTo>
                  <a:lnTo>
                    <a:pt x="124" y="7"/>
                  </a:lnTo>
                  <a:lnTo>
                    <a:pt x="130" y="10"/>
                  </a:lnTo>
                  <a:lnTo>
                    <a:pt x="135" y="14"/>
                  </a:lnTo>
                  <a:lnTo>
                    <a:pt x="140" y="18"/>
                  </a:lnTo>
                  <a:lnTo>
                    <a:pt x="145" y="24"/>
                  </a:lnTo>
                  <a:lnTo>
                    <a:pt x="148" y="30"/>
                  </a:lnTo>
                  <a:lnTo>
                    <a:pt x="151" y="37"/>
                  </a:lnTo>
                  <a:lnTo>
                    <a:pt x="153" y="43"/>
                  </a:lnTo>
                  <a:lnTo>
                    <a:pt x="153" y="52"/>
                  </a:lnTo>
                  <a:lnTo>
                    <a:pt x="153" y="61"/>
                  </a:lnTo>
                  <a:close/>
                </a:path>
              </a:pathLst>
            </a:custGeom>
            <a:solidFill>
              <a:srgbClr val="B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6" name="Freeform 295">
              <a:extLst>
                <a:ext uri="{FF2B5EF4-FFF2-40B4-BE49-F238E27FC236}">
                  <a16:creationId xmlns:a16="http://schemas.microsoft.com/office/drawing/2014/main" id="{7572AA35-F8B0-44F0-B6D4-920C1A200576}"/>
                </a:ext>
              </a:extLst>
            </p:cNvPr>
            <p:cNvSpPr>
              <a:spLocks/>
            </p:cNvSpPr>
            <p:nvPr/>
          </p:nvSpPr>
          <p:spPr bwMode="auto">
            <a:xfrm>
              <a:off x="5176" y="3757"/>
              <a:ext cx="8" cy="7"/>
            </a:xfrm>
            <a:custGeom>
              <a:avLst/>
              <a:gdLst>
                <a:gd name="T0" fmla="*/ 0 w 59"/>
                <a:gd name="T1" fmla="*/ 0 h 78"/>
                <a:gd name="T2" fmla="*/ 0 w 59"/>
                <a:gd name="T3" fmla="*/ 0 h 78"/>
                <a:gd name="T4" fmla="*/ 0 w 59"/>
                <a:gd name="T5" fmla="*/ 0 h 78"/>
                <a:gd name="T6" fmla="*/ 0 w 59"/>
                <a:gd name="T7" fmla="*/ 0 h 78"/>
                <a:gd name="T8" fmla="*/ 0 w 59"/>
                <a:gd name="T9" fmla="*/ 0 h 78"/>
                <a:gd name="T10" fmla="*/ 0 w 59"/>
                <a:gd name="T11" fmla="*/ 0 h 78"/>
                <a:gd name="T12" fmla="*/ 0 w 59"/>
                <a:gd name="T13" fmla="*/ 0 h 78"/>
                <a:gd name="T14" fmla="*/ 0 w 59"/>
                <a:gd name="T15" fmla="*/ 0 h 78"/>
                <a:gd name="T16" fmla="*/ 0 w 59"/>
                <a:gd name="T17" fmla="*/ 0 h 78"/>
                <a:gd name="T18" fmla="*/ 0 w 59"/>
                <a:gd name="T19" fmla="*/ 0 h 78"/>
                <a:gd name="T20" fmla="*/ 0 w 59"/>
                <a:gd name="T21" fmla="*/ 0 h 78"/>
                <a:gd name="T22" fmla="*/ 0 w 59"/>
                <a:gd name="T23" fmla="*/ 0 h 78"/>
                <a:gd name="T24" fmla="*/ 0 w 59"/>
                <a:gd name="T25" fmla="*/ 0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78">
                  <a:moveTo>
                    <a:pt x="59" y="13"/>
                  </a:moveTo>
                  <a:lnTo>
                    <a:pt x="0" y="78"/>
                  </a:lnTo>
                  <a:lnTo>
                    <a:pt x="0" y="3"/>
                  </a:lnTo>
                  <a:lnTo>
                    <a:pt x="8" y="3"/>
                  </a:lnTo>
                  <a:lnTo>
                    <a:pt x="16" y="1"/>
                  </a:lnTo>
                  <a:lnTo>
                    <a:pt x="25" y="0"/>
                  </a:lnTo>
                  <a:lnTo>
                    <a:pt x="33" y="0"/>
                  </a:lnTo>
                  <a:lnTo>
                    <a:pt x="41" y="0"/>
                  </a:lnTo>
                  <a:lnTo>
                    <a:pt x="49" y="3"/>
                  </a:lnTo>
                  <a:lnTo>
                    <a:pt x="52" y="5"/>
                  </a:lnTo>
                  <a:lnTo>
                    <a:pt x="55" y="7"/>
                  </a:lnTo>
                  <a:lnTo>
                    <a:pt x="57" y="10"/>
                  </a:lnTo>
                  <a:lnTo>
                    <a:pt x="59" y="13"/>
                  </a:lnTo>
                  <a:close/>
                </a:path>
              </a:pathLst>
            </a:custGeom>
            <a:solidFill>
              <a:srgbClr val="F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7" name="Freeform 296">
              <a:extLst>
                <a:ext uri="{FF2B5EF4-FFF2-40B4-BE49-F238E27FC236}">
                  <a16:creationId xmlns:a16="http://schemas.microsoft.com/office/drawing/2014/main" id="{4CE8DE41-A905-4838-BCC1-1F524F8B27A9}"/>
                </a:ext>
              </a:extLst>
            </p:cNvPr>
            <p:cNvSpPr>
              <a:spLocks/>
            </p:cNvSpPr>
            <p:nvPr/>
          </p:nvSpPr>
          <p:spPr bwMode="auto">
            <a:xfrm>
              <a:off x="4152" y="3762"/>
              <a:ext cx="56" cy="26"/>
            </a:xfrm>
            <a:custGeom>
              <a:avLst/>
              <a:gdLst>
                <a:gd name="T0" fmla="*/ 0 w 397"/>
                <a:gd name="T1" fmla="*/ 0 h 288"/>
                <a:gd name="T2" fmla="*/ 0 w 397"/>
                <a:gd name="T3" fmla="*/ 0 h 288"/>
                <a:gd name="T4" fmla="*/ 0 w 397"/>
                <a:gd name="T5" fmla="*/ 0 h 288"/>
                <a:gd name="T6" fmla="*/ 0 w 397"/>
                <a:gd name="T7" fmla="*/ 0 h 288"/>
                <a:gd name="T8" fmla="*/ 0 w 397"/>
                <a:gd name="T9" fmla="*/ 0 h 288"/>
                <a:gd name="T10" fmla="*/ 0 w 397"/>
                <a:gd name="T11" fmla="*/ 0 h 288"/>
                <a:gd name="T12" fmla="*/ 0 w 397"/>
                <a:gd name="T13" fmla="*/ 0 h 288"/>
                <a:gd name="T14" fmla="*/ 0 w 397"/>
                <a:gd name="T15" fmla="*/ 0 h 288"/>
                <a:gd name="T16" fmla="*/ 0 w 397"/>
                <a:gd name="T17" fmla="*/ 0 h 288"/>
                <a:gd name="T18" fmla="*/ 0 w 397"/>
                <a:gd name="T19" fmla="*/ 0 h 288"/>
                <a:gd name="T20" fmla="*/ 0 w 397"/>
                <a:gd name="T21" fmla="*/ 0 h 288"/>
                <a:gd name="T22" fmla="*/ 0 w 397"/>
                <a:gd name="T23" fmla="*/ 0 h 288"/>
                <a:gd name="T24" fmla="*/ 0 w 397"/>
                <a:gd name="T25" fmla="*/ 0 h 288"/>
                <a:gd name="T26" fmla="*/ 0 w 397"/>
                <a:gd name="T27" fmla="*/ 0 h 288"/>
                <a:gd name="T28" fmla="*/ 0 w 397"/>
                <a:gd name="T29" fmla="*/ 0 h 288"/>
                <a:gd name="T30" fmla="*/ 0 w 397"/>
                <a:gd name="T31" fmla="*/ 0 h 288"/>
                <a:gd name="T32" fmla="*/ 0 w 397"/>
                <a:gd name="T33" fmla="*/ 0 h 288"/>
                <a:gd name="T34" fmla="*/ 0 w 397"/>
                <a:gd name="T35" fmla="*/ 0 h 288"/>
                <a:gd name="T36" fmla="*/ 0 w 397"/>
                <a:gd name="T37" fmla="*/ 0 h 288"/>
                <a:gd name="T38" fmla="*/ 0 w 397"/>
                <a:gd name="T39" fmla="*/ 0 h 288"/>
                <a:gd name="T40" fmla="*/ 0 w 397"/>
                <a:gd name="T41" fmla="*/ 0 h 288"/>
                <a:gd name="T42" fmla="*/ 0 w 397"/>
                <a:gd name="T43" fmla="*/ 0 h 288"/>
                <a:gd name="T44" fmla="*/ 0 w 397"/>
                <a:gd name="T45" fmla="*/ 0 h 288"/>
                <a:gd name="T46" fmla="*/ 0 w 397"/>
                <a:gd name="T47" fmla="*/ 0 h 288"/>
                <a:gd name="T48" fmla="*/ 0 w 397"/>
                <a:gd name="T49" fmla="*/ 0 h 288"/>
                <a:gd name="T50" fmla="*/ 0 w 397"/>
                <a:gd name="T51" fmla="*/ 0 h 288"/>
                <a:gd name="T52" fmla="*/ 0 w 397"/>
                <a:gd name="T53" fmla="*/ 0 h 288"/>
                <a:gd name="T54" fmla="*/ 0 w 397"/>
                <a:gd name="T55" fmla="*/ 0 h 288"/>
                <a:gd name="T56" fmla="*/ 0 w 397"/>
                <a:gd name="T57" fmla="*/ 0 h 288"/>
                <a:gd name="T58" fmla="*/ 0 w 397"/>
                <a:gd name="T59" fmla="*/ 0 h 288"/>
                <a:gd name="T60" fmla="*/ 0 w 397"/>
                <a:gd name="T61" fmla="*/ 0 h 288"/>
                <a:gd name="T62" fmla="*/ 0 w 397"/>
                <a:gd name="T63" fmla="*/ 0 h 288"/>
                <a:gd name="T64" fmla="*/ 0 w 397"/>
                <a:gd name="T65" fmla="*/ 0 h 288"/>
                <a:gd name="T66" fmla="*/ 0 w 397"/>
                <a:gd name="T67" fmla="*/ 0 h 288"/>
                <a:gd name="T68" fmla="*/ 0 w 397"/>
                <a:gd name="T69" fmla="*/ 0 h 288"/>
                <a:gd name="T70" fmla="*/ 0 w 397"/>
                <a:gd name="T71" fmla="*/ 0 h 288"/>
                <a:gd name="T72" fmla="*/ 0 w 397"/>
                <a:gd name="T73" fmla="*/ 0 h 288"/>
                <a:gd name="T74" fmla="*/ 0 w 397"/>
                <a:gd name="T75" fmla="*/ 0 h 288"/>
                <a:gd name="T76" fmla="*/ 0 w 397"/>
                <a:gd name="T77" fmla="*/ 0 h 288"/>
                <a:gd name="T78" fmla="*/ 0 w 397"/>
                <a:gd name="T79" fmla="*/ 0 h 288"/>
                <a:gd name="T80" fmla="*/ 0 w 397"/>
                <a:gd name="T81" fmla="*/ 0 h 288"/>
                <a:gd name="T82" fmla="*/ 0 w 397"/>
                <a:gd name="T83" fmla="*/ 0 h 288"/>
                <a:gd name="T84" fmla="*/ 0 w 397"/>
                <a:gd name="T85" fmla="*/ 0 h 288"/>
                <a:gd name="T86" fmla="*/ 0 w 397"/>
                <a:gd name="T87" fmla="*/ 0 h 288"/>
                <a:gd name="T88" fmla="*/ 0 w 397"/>
                <a:gd name="T89" fmla="*/ 0 h 288"/>
                <a:gd name="T90" fmla="*/ 0 w 397"/>
                <a:gd name="T91" fmla="*/ 0 h 288"/>
                <a:gd name="T92" fmla="*/ 0 w 397"/>
                <a:gd name="T93" fmla="*/ 0 h 288"/>
                <a:gd name="T94" fmla="*/ 0 w 397"/>
                <a:gd name="T95" fmla="*/ 0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7" h="288">
                  <a:moveTo>
                    <a:pt x="394" y="160"/>
                  </a:moveTo>
                  <a:lnTo>
                    <a:pt x="396" y="168"/>
                  </a:lnTo>
                  <a:lnTo>
                    <a:pt x="397" y="177"/>
                  </a:lnTo>
                  <a:lnTo>
                    <a:pt x="397" y="186"/>
                  </a:lnTo>
                  <a:lnTo>
                    <a:pt x="397" y="195"/>
                  </a:lnTo>
                  <a:lnTo>
                    <a:pt x="397" y="204"/>
                  </a:lnTo>
                  <a:lnTo>
                    <a:pt x="396" y="213"/>
                  </a:lnTo>
                  <a:lnTo>
                    <a:pt x="394" y="221"/>
                  </a:lnTo>
                  <a:lnTo>
                    <a:pt x="392" y="230"/>
                  </a:lnTo>
                  <a:lnTo>
                    <a:pt x="388" y="237"/>
                  </a:lnTo>
                  <a:lnTo>
                    <a:pt x="384" y="245"/>
                  </a:lnTo>
                  <a:lnTo>
                    <a:pt x="380" y="251"/>
                  </a:lnTo>
                  <a:lnTo>
                    <a:pt x="374" y="257"/>
                  </a:lnTo>
                  <a:lnTo>
                    <a:pt x="368" y="261"/>
                  </a:lnTo>
                  <a:lnTo>
                    <a:pt x="361" y="264"/>
                  </a:lnTo>
                  <a:lnTo>
                    <a:pt x="353" y="267"/>
                  </a:lnTo>
                  <a:lnTo>
                    <a:pt x="344" y="268"/>
                  </a:lnTo>
                  <a:lnTo>
                    <a:pt x="319" y="267"/>
                  </a:lnTo>
                  <a:lnTo>
                    <a:pt x="296" y="265"/>
                  </a:lnTo>
                  <a:lnTo>
                    <a:pt x="284" y="264"/>
                  </a:lnTo>
                  <a:lnTo>
                    <a:pt x="274" y="263"/>
                  </a:lnTo>
                  <a:lnTo>
                    <a:pt x="264" y="261"/>
                  </a:lnTo>
                  <a:lnTo>
                    <a:pt x="254" y="258"/>
                  </a:lnTo>
                  <a:lnTo>
                    <a:pt x="245" y="254"/>
                  </a:lnTo>
                  <a:lnTo>
                    <a:pt x="237" y="249"/>
                  </a:lnTo>
                  <a:lnTo>
                    <a:pt x="228" y="243"/>
                  </a:lnTo>
                  <a:lnTo>
                    <a:pt x="221" y="235"/>
                  </a:lnTo>
                  <a:lnTo>
                    <a:pt x="214" y="227"/>
                  </a:lnTo>
                  <a:lnTo>
                    <a:pt x="207" y="217"/>
                  </a:lnTo>
                  <a:lnTo>
                    <a:pt x="201" y="205"/>
                  </a:lnTo>
                  <a:lnTo>
                    <a:pt x="195" y="192"/>
                  </a:lnTo>
                  <a:lnTo>
                    <a:pt x="190" y="206"/>
                  </a:lnTo>
                  <a:lnTo>
                    <a:pt x="184" y="219"/>
                  </a:lnTo>
                  <a:lnTo>
                    <a:pt x="177" y="232"/>
                  </a:lnTo>
                  <a:lnTo>
                    <a:pt x="168" y="243"/>
                  </a:lnTo>
                  <a:lnTo>
                    <a:pt x="159" y="254"/>
                  </a:lnTo>
                  <a:lnTo>
                    <a:pt x="148" y="263"/>
                  </a:lnTo>
                  <a:lnTo>
                    <a:pt x="136" y="271"/>
                  </a:lnTo>
                  <a:lnTo>
                    <a:pt x="124" y="277"/>
                  </a:lnTo>
                  <a:lnTo>
                    <a:pt x="110" y="283"/>
                  </a:lnTo>
                  <a:lnTo>
                    <a:pt x="97" y="287"/>
                  </a:lnTo>
                  <a:lnTo>
                    <a:pt x="84" y="288"/>
                  </a:lnTo>
                  <a:lnTo>
                    <a:pt x="70" y="288"/>
                  </a:lnTo>
                  <a:lnTo>
                    <a:pt x="56" y="286"/>
                  </a:lnTo>
                  <a:lnTo>
                    <a:pt x="42" y="283"/>
                  </a:lnTo>
                  <a:lnTo>
                    <a:pt x="35" y="280"/>
                  </a:lnTo>
                  <a:lnTo>
                    <a:pt x="29" y="276"/>
                  </a:lnTo>
                  <a:lnTo>
                    <a:pt x="22" y="272"/>
                  </a:lnTo>
                  <a:lnTo>
                    <a:pt x="16" y="268"/>
                  </a:lnTo>
                  <a:lnTo>
                    <a:pt x="10" y="253"/>
                  </a:lnTo>
                  <a:lnTo>
                    <a:pt x="6" y="236"/>
                  </a:lnTo>
                  <a:lnTo>
                    <a:pt x="3" y="220"/>
                  </a:lnTo>
                  <a:lnTo>
                    <a:pt x="1" y="203"/>
                  </a:lnTo>
                  <a:lnTo>
                    <a:pt x="0" y="186"/>
                  </a:lnTo>
                  <a:lnTo>
                    <a:pt x="0" y="167"/>
                  </a:lnTo>
                  <a:lnTo>
                    <a:pt x="2" y="150"/>
                  </a:lnTo>
                  <a:lnTo>
                    <a:pt x="4" y="131"/>
                  </a:lnTo>
                  <a:lnTo>
                    <a:pt x="8" y="114"/>
                  </a:lnTo>
                  <a:lnTo>
                    <a:pt x="13" y="98"/>
                  </a:lnTo>
                  <a:lnTo>
                    <a:pt x="20" y="82"/>
                  </a:lnTo>
                  <a:lnTo>
                    <a:pt x="28" y="67"/>
                  </a:lnTo>
                  <a:lnTo>
                    <a:pt x="37" y="54"/>
                  </a:lnTo>
                  <a:lnTo>
                    <a:pt x="48" y="41"/>
                  </a:lnTo>
                  <a:lnTo>
                    <a:pt x="54" y="35"/>
                  </a:lnTo>
                  <a:lnTo>
                    <a:pt x="61" y="30"/>
                  </a:lnTo>
                  <a:lnTo>
                    <a:pt x="68" y="26"/>
                  </a:lnTo>
                  <a:lnTo>
                    <a:pt x="75" y="21"/>
                  </a:lnTo>
                  <a:lnTo>
                    <a:pt x="86" y="21"/>
                  </a:lnTo>
                  <a:lnTo>
                    <a:pt x="95" y="24"/>
                  </a:lnTo>
                  <a:lnTo>
                    <a:pt x="105" y="28"/>
                  </a:lnTo>
                  <a:lnTo>
                    <a:pt x="113" y="33"/>
                  </a:lnTo>
                  <a:lnTo>
                    <a:pt x="122" y="40"/>
                  </a:lnTo>
                  <a:lnTo>
                    <a:pt x="129" y="47"/>
                  </a:lnTo>
                  <a:lnTo>
                    <a:pt x="136" y="55"/>
                  </a:lnTo>
                  <a:lnTo>
                    <a:pt x="143" y="63"/>
                  </a:lnTo>
                  <a:lnTo>
                    <a:pt x="155" y="83"/>
                  </a:lnTo>
                  <a:lnTo>
                    <a:pt x="168" y="102"/>
                  </a:lnTo>
                  <a:lnTo>
                    <a:pt x="181" y="122"/>
                  </a:lnTo>
                  <a:lnTo>
                    <a:pt x="195" y="139"/>
                  </a:lnTo>
                  <a:lnTo>
                    <a:pt x="274" y="0"/>
                  </a:lnTo>
                  <a:lnTo>
                    <a:pt x="285" y="2"/>
                  </a:lnTo>
                  <a:lnTo>
                    <a:pt x="297" y="6"/>
                  </a:lnTo>
                  <a:lnTo>
                    <a:pt x="308" y="12"/>
                  </a:lnTo>
                  <a:lnTo>
                    <a:pt x="319" y="19"/>
                  </a:lnTo>
                  <a:lnTo>
                    <a:pt x="329" y="27"/>
                  </a:lnTo>
                  <a:lnTo>
                    <a:pt x="339" y="35"/>
                  </a:lnTo>
                  <a:lnTo>
                    <a:pt x="348" y="45"/>
                  </a:lnTo>
                  <a:lnTo>
                    <a:pt x="357" y="56"/>
                  </a:lnTo>
                  <a:lnTo>
                    <a:pt x="365" y="67"/>
                  </a:lnTo>
                  <a:lnTo>
                    <a:pt x="372" y="80"/>
                  </a:lnTo>
                  <a:lnTo>
                    <a:pt x="378" y="91"/>
                  </a:lnTo>
                  <a:lnTo>
                    <a:pt x="384" y="104"/>
                  </a:lnTo>
                  <a:lnTo>
                    <a:pt x="388" y="118"/>
                  </a:lnTo>
                  <a:lnTo>
                    <a:pt x="391" y="133"/>
                  </a:lnTo>
                  <a:lnTo>
                    <a:pt x="393" y="147"/>
                  </a:lnTo>
                  <a:lnTo>
                    <a:pt x="394" y="1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289" name="吹き出し: 角を丸めた四角形 288">
            <a:extLst>
              <a:ext uri="{FF2B5EF4-FFF2-40B4-BE49-F238E27FC236}">
                <a16:creationId xmlns:a16="http://schemas.microsoft.com/office/drawing/2014/main" id="{CBE36F16-DC53-4B08-A780-C5303D984A6E}"/>
              </a:ext>
            </a:extLst>
          </p:cNvPr>
          <p:cNvSpPr/>
          <p:nvPr/>
        </p:nvSpPr>
        <p:spPr>
          <a:xfrm>
            <a:off x="5196886" y="196985"/>
            <a:ext cx="1890548" cy="380118"/>
          </a:xfrm>
          <a:prstGeom prst="wedgeRoundRectCallou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でのテキスト</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0">
            <a:extLst>
              <a:ext uri="{FF2B5EF4-FFF2-40B4-BE49-F238E27FC236}">
                <a16:creationId xmlns:a16="http://schemas.microsoft.com/office/drawing/2014/main" id="{67C5D742-6D00-427B-0EA1-47E0E8591118}"/>
              </a:ext>
            </a:extLst>
          </p:cNvPr>
          <p:cNvSpPr txBox="1">
            <a:spLocks noChangeArrowheads="1"/>
          </p:cNvSpPr>
          <p:nvPr/>
        </p:nvSpPr>
        <p:spPr bwMode="auto">
          <a:xfrm>
            <a:off x="290631" y="334290"/>
            <a:ext cx="8755045" cy="20815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40000"/>
              </a:spcBef>
              <a:buFontTx/>
              <a:buNone/>
            </a:pPr>
            <a:r>
              <a:rPr lang="en-US" altLang="ja-JP" sz="1800" b="1" dirty="0">
                <a:latin typeface="HGP創英角ﾎﾟｯﾌﾟ体" panose="040B0A00000000000000" pitchFamily="50" charset="-128"/>
                <a:ea typeface="HGP創英角ﾎﾟｯﾌﾟ体" panose="040B0A00000000000000" pitchFamily="50" charset="-128"/>
              </a:rPr>
              <a:t> </a:t>
            </a: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a:t>
            </a: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　層  別</a:t>
            </a:r>
            <a:r>
              <a:rPr lang="ja-JP" altLang="en-US" sz="1800" dirty="0">
                <a:latin typeface="HGP創英角ﾎﾟｯﾌﾟ体" panose="040B0A00000000000000" pitchFamily="50" charset="-128"/>
                <a:ea typeface="HGP創英角ﾎﾟｯﾌﾟ体" panose="040B0A00000000000000" pitchFamily="50" charset="-128"/>
              </a:rPr>
              <a:t> </a:t>
            </a:r>
          </a:p>
          <a:p>
            <a:pPr>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・層別とは，データをある基準に照らし合わせ，項目別に分類すること。</a:t>
            </a:r>
          </a:p>
          <a:p>
            <a:pPr>
              <a:spcBef>
                <a:spcPct val="40000"/>
              </a:spcBef>
              <a:buFontTx/>
              <a:buNone/>
            </a:pPr>
            <a:r>
              <a:rPr lang="ja-JP" altLang="en-US" sz="1400" b="1" dirty="0">
                <a:solidFill>
                  <a:srgbClr val="FF0000"/>
                </a:solidFill>
                <a:latin typeface="HGP創英角ﾎﾟｯﾌﾟ体" panose="040B0A00000000000000" pitchFamily="50" charset="-128"/>
                <a:ea typeface="HGP創英角ﾎﾟｯﾌﾟ体" panose="040B0A00000000000000" pitchFamily="50" charset="-128"/>
              </a:rPr>
              <a:t>■層別の活用方法</a:t>
            </a:r>
          </a:p>
          <a:p>
            <a:pPr>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・層別は，データから有効な情報を得るために行う。</a:t>
            </a:r>
          </a:p>
          <a:p>
            <a:pPr>
              <a:lnSpc>
                <a:spcPts val="13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・層別は，データを分析する時の切り口を決めるナイフのようなもの。 </a:t>
            </a:r>
            <a:endParaRPr lang="en-US" altLang="ja-JP" sz="1400" dirty="0">
              <a:latin typeface="HGP創英角ﾎﾟｯﾌﾟ体" panose="040B0A00000000000000" pitchFamily="50" charset="-128"/>
              <a:ea typeface="HGP創英角ﾎﾟｯﾌﾟ体" panose="040B0A00000000000000" pitchFamily="50" charset="-128"/>
            </a:endParaRPr>
          </a:p>
          <a:p>
            <a:pPr>
              <a:lnSpc>
                <a:spcPts val="13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どのようにナイフを入れるかで，データは生きも死にもする。</a:t>
            </a:r>
          </a:p>
          <a:p>
            <a:pPr>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a:t>
            </a:r>
            <a:r>
              <a:rPr lang="en-US" altLang="ja-JP" sz="1400" dirty="0">
                <a:latin typeface="HGP創英角ﾎﾟｯﾌﾟ体" panose="040B0A00000000000000" pitchFamily="50" charset="-128"/>
                <a:ea typeface="HGP創英角ﾎﾟｯﾌﾟ体" panose="040B0A00000000000000" pitchFamily="50" charset="-128"/>
              </a:rPr>
              <a:t>※</a:t>
            </a:r>
            <a:r>
              <a:rPr lang="ja-JP" altLang="en-US" sz="1400" dirty="0">
                <a:latin typeface="HGP創英角ﾎﾟｯﾌﾟ体" panose="040B0A00000000000000" pitchFamily="50" charset="-128"/>
                <a:ea typeface="HGP創英角ﾎﾟｯﾌﾟ体" panose="040B0A00000000000000" pitchFamily="50" charset="-128"/>
              </a:rPr>
              <a:t>データの場合：データが得られた特徴やデータの持つ現象によって２つ以上のグループに分けられます</a:t>
            </a:r>
          </a:p>
        </p:txBody>
      </p:sp>
      <p:grpSp>
        <p:nvGrpSpPr>
          <p:cNvPr id="17411" name="Group 21">
            <a:extLst>
              <a:ext uri="{FF2B5EF4-FFF2-40B4-BE49-F238E27FC236}">
                <a16:creationId xmlns:a16="http://schemas.microsoft.com/office/drawing/2014/main" id="{3D23F396-62DC-E299-520E-CE8D3B9F0459}"/>
              </a:ext>
            </a:extLst>
          </p:cNvPr>
          <p:cNvGrpSpPr>
            <a:grpSpLocks/>
          </p:cNvGrpSpPr>
          <p:nvPr/>
        </p:nvGrpSpPr>
        <p:grpSpPr bwMode="auto">
          <a:xfrm>
            <a:off x="1143000" y="2422520"/>
            <a:ext cx="6477000" cy="2015320"/>
            <a:chOff x="96" y="2784"/>
            <a:chExt cx="3984" cy="994"/>
          </a:xfrm>
        </p:grpSpPr>
        <p:sp>
          <p:nvSpPr>
            <p:cNvPr id="17414" name="Text Box 22">
              <a:extLst>
                <a:ext uri="{FF2B5EF4-FFF2-40B4-BE49-F238E27FC236}">
                  <a16:creationId xmlns:a16="http://schemas.microsoft.com/office/drawing/2014/main" id="{6DA06E40-D602-4DC9-122C-6AF4107BA78F}"/>
                </a:ext>
              </a:extLst>
            </p:cNvPr>
            <p:cNvSpPr txBox="1">
              <a:spLocks noChangeArrowheads="1"/>
            </p:cNvSpPr>
            <p:nvPr/>
          </p:nvSpPr>
          <p:spPr bwMode="auto">
            <a:xfrm>
              <a:off x="239" y="2830"/>
              <a:ext cx="145"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15" name="Text Box 23">
              <a:extLst>
                <a:ext uri="{FF2B5EF4-FFF2-40B4-BE49-F238E27FC236}">
                  <a16:creationId xmlns:a16="http://schemas.microsoft.com/office/drawing/2014/main" id="{E8D3E086-9B25-AE5F-0497-829F8A559F7F}"/>
                </a:ext>
              </a:extLst>
            </p:cNvPr>
            <p:cNvSpPr txBox="1">
              <a:spLocks noChangeArrowheads="1"/>
            </p:cNvSpPr>
            <p:nvPr/>
          </p:nvSpPr>
          <p:spPr bwMode="auto">
            <a:xfrm>
              <a:off x="96" y="3168"/>
              <a:ext cx="143"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16" name="Text Box 24">
              <a:extLst>
                <a:ext uri="{FF2B5EF4-FFF2-40B4-BE49-F238E27FC236}">
                  <a16:creationId xmlns:a16="http://schemas.microsoft.com/office/drawing/2014/main" id="{6E6F310D-07EE-524E-BC49-BF80FC69A466}"/>
                </a:ext>
              </a:extLst>
            </p:cNvPr>
            <p:cNvSpPr txBox="1">
              <a:spLocks noChangeArrowheads="1"/>
            </p:cNvSpPr>
            <p:nvPr/>
          </p:nvSpPr>
          <p:spPr bwMode="auto">
            <a:xfrm>
              <a:off x="336" y="3024"/>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17" name="Text Box 25">
              <a:extLst>
                <a:ext uri="{FF2B5EF4-FFF2-40B4-BE49-F238E27FC236}">
                  <a16:creationId xmlns:a16="http://schemas.microsoft.com/office/drawing/2014/main" id="{C61F5E8A-07B8-5500-4A58-9C92A096EC74}"/>
                </a:ext>
              </a:extLst>
            </p:cNvPr>
            <p:cNvSpPr txBox="1">
              <a:spLocks noChangeArrowheads="1"/>
            </p:cNvSpPr>
            <p:nvPr/>
          </p:nvSpPr>
          <p:spPr bwMode="auto">
            <a:xfrm>
              <a:off x="336" y="3120"/>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18" name="Text Box 26">
              <a:extLst>
                <a:ext uri="{FF2B5EF4-FFF2-40B4-BE49-F238E27FC236}">
                  <a16:creationId xmlns:a16="http://schemas.microsoft.com/office/drawing/2014/main" id="{5626134D-4634-4D68-B896-1E9394376E90}"/>
                </a:ext>
              </a:extLst>
            </p:cNvPr>
            <p:cNvSpPr txBox="1">
              <a:spLocks noChangeArrowheads="1"/>
            </p:cNvSpPr>
            <p:nvPr/>
          </p:nvSpPr>
          <p:spPr bwMode="auto">
            <a:xfrm>
              <a:off x="239" y="3444"/>
              <a:ext cx="145"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19" name="Text Box 27">
              <a:extLst>
                <a:ext uri="{FF2B5EF4-FFF2-40B4-BE49-F238E27FC236}">
                  <a16:creationId xmlns:a16="http://schemas.microsoft.com/office/drawing/2014/main" id="{E67F9315-7961-3F4C-6771-BEB2CA2B79D0}"/>
                </a:ext>
              </a:extLst>
            </p:cNvPr>
            <p:cNvSpPr txBox="1">
              <a:spLocks noChangeArrowheads="1"/>
            </p:cNvSpPr>
            <p:nvPr/>
          </p:nvSpPr>
          <p:spPr bwMode="auto">
            <a:xfrm>
              <a:off x="336" y="3648"/>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0" name="Text Box 28">
              <a:extLst>
                <a:ext uri="{FF2B5EF4-FFF2-40B4-BE49-F238E27FC236}">
                  <a16:creationId xmlns:a16="http://schemas.microsoft.com/office/drawing/2014/main" id="{91B12BAF-8A5F-4FBB-2288-290D02D5F6C9}"/>
                </a:ext>
              </a:extLst>
            </p:cNvPr>
            <p:cNvSpPr txBox="1">
              <a:spLocks noChangeArrowheads="1"/>
            </p:cNvSpPr>
            <p:nvPr/>
          </p:nvSpPr>
          <p:spPr bwMode="auto">
            <a:xfrm>
              <a:off x="576" y="3649"/>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1" name="Text Box 29">
              <a:extLst>
                <a:ext uri="{FF2B5EF4-FFF2-40B4-BE49-F238E27FC236}">
                  <a16:creationId xmlns:a16="http://schemas.microsoft.com/office/drawing/2014/main" id="{0CD0E2E9-074C-D1E9-3115-D099CD50151D}"/>
                </a:ext>
              </a:extLst>
            </p:cNvPr>
            <p:cNvSpPr txBox="1">
              <a:spLocks noChangeArrowheads="1"/>
            </p:cNvSpPr>
            <p:nvPr/>
          </p:nvSpPr>
          <p:spPr bwMode="auto">
            <a:xfrm>
              <a:off x="480" y="2926"/>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2" name="Text Box 30">
              <a:extLst>
                <a:ext uri="{FF2B5EF4-FFF2-40B4-BE49-F238E27FC236}">
                  <a16:creationId xmlns:a16="http://schemas.microsoft.com/office/drawing/2014/main" id="{000650B4-A81C-1AEB-75E6-FFE38CBCEB06}"/>
                </a:ext>
              </a:extLst>
            </p:cNvPr>
            <p:cNvSpPr txBox="1">
              <a:spLocks noChangeArrowheads="1"/>
            </p:cNvSpPr>
            <p:nvPr/>
          </p:nvSpPr>
          <p:spPr bwMode="auto">
            <a:xfrm>
              <a:off x="576" y="2879"/>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3" name="Text Box 31">
              <a:extLst>
                <a:ext uri="{FF2B5EF4-FFF2-40B4-BE49-F238E27FC236}">
                  <a16:creationId xmlns:a16="http://schemas.microsoft.com/office/drawing/2014/main" id="{51E79240-AD6F-8C11-2283-695300685016}"/>
                </a:ext>
              </a:extLst>
            </p:cNvPr>
            <p:cNvSpPr txBox="1">
              <a:spLocks noChangeArrowheads="1"/>
            </p:cNvSpPr>
            <p:nvPr/>
          </p:nvSpPr>
          <p:spPr bwMode="auto">
            <a:xfrm>
              <a:off x="720" y="2784"/>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4" name="Text Box 32">
              <a:extLst>
                <a:ext uri="{FF2B5EF4-FFF2-40B4-BE49-F238E27FC236}">
                  <a16:creationId xmlns:a16="http://schemas.microsoft.com/office/drawing/2014/main" id="{D443B4FE-6386-3601-FD84-C1AD71FA4F5E}"/>
                </a:ext>
              </a:extLst>
            </p:cNvPr>
            <p:cNvSpPr txBox="1">
              <a:spLocks noChangeArrowheads="1"/>
            </p:cNvSpPr>
            <p:nvPr/>
          </p:nvSpPr>
          <p:spPr bwMode="auto">
            <a:xfrm>
              <a:off x="816" y="3120"/>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5" name="Text Box 33">
              <a:extLst>
                <a:ext uri="{FF2B5EF4-FFF2-40B4-BE49-F238E27FC236}">
                  <a16:creationId xmlns:a16="http://schemas.microsoft.com/office/drawing/2014/main" id="{E7317B0F-B5C3-ADFF-450D-C2B00DCA6B32}"/>
                </a:ext>
              </a:extLst>
            </p:cNvPr>
            <p:cNvSpPr txBox="1">
              <a:spLocks noChangeArrowheads="1"/>
            </p:cNvSpPr>
            <p:nvPr/>
          </p:nvSpPr>
          <p:spPr bwMode="auto">
            <a:xfrm>
              <a:off x="720" y="3216"/>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6" name="Text Box 34">
              <a:extLst>
                <a:ext uri="{FF2B5EF4-FFF2-40B4-BE49-F238E27FC236}">
                  <a16:creationId xmlns:a16="http://schemas.microsoft.com/office/drawing/2014/main" id="{8FDA7DED-3E71-7042-6C2E-83CF9379DDEB}"/>
                </a:ext>
              </a:extLst>
            </p:cNvPr>
            <p:cNvSpPr txBox="1">
              <a:spLocks noChangeArrowheads="1"/>
            </p:cNvSpPr>
            <p:nvPr/>
          </p:nvSpPr>
          <p:spPr bwMode="auto">
            <a:xfrm>
              <a:off x="864" y="3456"/>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27" name="Text Box 35">
              <a:extLst>
                <a:ext uri="{FF2B5EF4-FFF2-40B4-BE49-F238E27FC236}">
                  <a16:creationId xmlns:a16="http://schemas.microsoft.com/office/drawing/2014/main" id="{821DC4A3-A5E3-19E8-8550-55E79BA929DC}"/>
                </a:ext>
              </a:extLst>
            </p:cNvPr>
            <p:cNvSpPr txBox="1">
              <a:spLocks noChangeArrowheads="1"/>
            </p:cNvSpPr>
            <p:nvPr/>
          </p:nvSpPr>
          <p:spPr bwMode="auto">
            <a:xfrm>
              <a:off x="192" y="302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28" name="Text Box 36">
              <a:extLst>
                <a:ext uri="{FF2B5EF4-FFF2-40B4-BE49-F238E27FC236}">
                  <a16:creationId xmlns:a16="http://schemas.microsoft.com/office/drawing/2014/main" id="{A6AD759A-5634-05F2-9AEC-DA5CEDD692B9}"/>
                </a:ext>
              </a:extLst>
            </p:cNvPr>
            <p:cNvSpPr txBox="1">
              <a:spLocks noChangeArrowheads="1"/>
            </p:cNvSpPr>
            <p:nvPr/>
          </p:nvSpPr>
          <p:spPr bwMode="auto">
            <a:xfrm>
              <a:off x="432" y="2793"/>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29" name="Text Box 37">
              <a:extLst>
                <a:ext uri="{FF2B5EF4-FFF2-40B4-BE49-F238E27FC236}">
                  <a16:creationId xmlns:a16="http://schemas.microsoft.com/office/drawing/2014/main" id="{3C24A253-8A8E-427D-D407-3B007F9AAAF7}"/>
                </a:ext>
              </a:extLst>
            </p:cNvPr>
            <p:cNvSpPr txBox="1">
              <a:spLocks noChangeArrowheads="1"/>
            </p:cNvSpPr>
            <p:nvPr/>
          </p:nvSpPr>
          <p:spPr bwMode="auto">
            <a:xfrm>
              <a:off x="528" y="3071"/>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0" name="Text Box 38">
              <a:extLst>
                <a:ext uri="{FF2B5EF4-FFF2-40B4-BE49-F238E27FC236}">
                  <a16:creationId xmlns:a16="http://schemas.microsoft.com/office/drawing/2014/main" id="{0555B0B7-B517-59F6-D8B2-6353DA6DE25A}"/>
                </a:ext>
              </a:extLst>
            </p:cNvPr>
            <p:cNvSpPr txBox="1">
              <a:spLocks noChangeArrowheads="1"/>
            </p:cNvSpPr>
            <p:nvPr/>
          </p:nvSpPr>
          <p:spPr bwMode="auto">
            <a:xfrm>
              <a:off x="528" y="3167"/>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31" name="Text Box 39">
              <a:extLst>
                <a:ext uri="{FF2B5EF4-FFF2-40B4-BE49-F238E27FC236}">
                  <a16:creationId xmlns:a16="http://schemas.microsoft.com/office/drawing/2014/main" id="{95183DB1-3090-C474-84D6-5686ECE5AFBC}"/>
                </a:ext>
              </a:extLst>
            </p:cNvPr>
            <p:cNvSpPr txBox="1">
              <a:spLocks noChangeArrowheads="1"/>
            </p:cNvSpPr>
            <p:nvPr/>
          </p:nvSpPr>
          <p:spPr bwMode="auto">
            <a:xfrm>
              <a:off x="576" y="3505"/>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2" name="Text Box 40">
              <a:extLst>
                <a:ext uri="{FF2B5EF4-FFF2-40B4-BE49-F238E27FC236}">
                  <a16:creationId xmlns:a16="http://schemas.microsoft.com/office/drawing/2014/main" id="{0AFAB1A8-272E-8347-433E-F36DE0135668}"/>
                </a:ext>
              </a:extLst>
            </p:cNvPr>
            <p:cNvSpPr txBox="1">
              <a:spLocks noChangeArrowheads="1"/>
            </p:cNvSpPr>
            <p:nvPr/>
          </p:nvSpPr>
          <p:spPr bwMode="auto">
            <a:xfrm>
              <a:off x="816" y="3600"/>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3" name="Text Box 41">
              <a:extLst>
                <a:ext uri="{FF2B5EF4-FFF2-40B4-BE49-F238E27FC236}">
                  <a16:creationId xmlns:a16="http://schemas.microsoft.com/office/drawing/2014/main" id="{D3385B65-0BB8-835F-4922-D894C2E3D361}"/>
                </a:ext>
              </a:extLst>
            </p:cNvPr>
            <p:cNvSpPr txBox="1">
              <a:spLocks noChangeArrowheads="1"/>
            </p:cNvSpPr>
            <p:nvPr/>
          </p:nvSpPr>
          <p:spPr bwMode="auto">
            <a:xfrm>
              <a:off x="912" y="3360"/>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4" name="Text Box 42">
              <a:extLst>
                <a:ext uri="{FF2B5EF4-FFF2-40B4-BE49-F238E27FC236}">
                  <a16:creationId xmlns:a16="http://schemas.microsoft.com/office/drawing/2014/main" id="{15AA4612-3531-5484-93A6-45E45A6B7C29}"/>
                </a:ext>
              </a:extLst>
            </p:cNvPr>
            <p:cNvSpPr txBox="1">
              <a:spLocks noChangeArrowheads="1"/>
            </p:cNvSpPr>
            <p:nvPr/>
          </p:nvSpPr>
          <p:spPr bwMode="auto">
            <a:xfrm>
              <a:off x="239" y="3313"/>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5" name="Text Box 43">
              <a:extLst>
                <a:ext uri="{FF2B5EF4-FFF2-40B4-BE49-F238E27FC236}">
                  <a16:creationId xmlns:a16="http://schemas.microsoft.com/office/drawing/2014/main" id="{9788FE68-E2A0-F98D-0699-FABCBC81DDC4}"/>
                </a:ext>
              </a:extLst>
            </p:cNvPr>
            <p:cNvSpPr txBox="1">
              <a:spLocks noChangeArrowheads="1"/>
            </p:cNvSpPr>
            <p:nvPr/>
          </p:nvSpPr>
          <p:spPr bwMode="auto">
            <a:xfrm>
              <a:off x="143" y="3600"/>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6" name="Text Box 44">
              <a:extLst>
                <a:ext uri="{FF2B5EF4-FFF2-40B4-BE49-F238E27FC236}">
                  <a16:creationId xmlns:a16="http://schemas.microsoft.com/office/drawing/2014/main" id="{570EE0AA-B380-3B16-7144-CDF3DADE3F94}"/>
                </a:ext>
              </a:extLst>
            </p:cNvPr>
            <p:cNvSpPr txBox="1">
              <a:spLocks noChangeArrowheads="1"/>
            </p:cNvSpPr>
            <p:nvPr/>
          </p:nvSpPr>
          <p:spPr bwMode="auto">
            <a:xfrm>
              <a:off x="624" y="326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7" name="Text Box 45">
              <a:extLst>
                <a:ext uri="{FF2B5EF4-FFF2-40B4-BE49-F238E27FC236}">
                  <a16:creationId xmlns:a16="http://schemas.microsoft.com/office/drawing/2014/main" id="{585510E4-6260-8111-9BDC-E372A4BEEE08}"/>
                </a:ext>
              </a:extLst>
            </p:cNvPr>
            <p:cNvSpPr txBox="1">
              <a:spLocks noChangeArrowheads="1"/>
            </p:cNvSpPr>
            <p:nvPr/>
          </p:nvSpPr>
          <p:spPr bwMode="auto">
            <a:xfrm>
              <a:off x="672"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8" name="Text Box 46">
              <a:extLst>
                <a:ext uri="{FF2B5EF4-FFF2-40B4-BE49-F238E27FC236}">
                  <a16:creationId xmlns:a16="http://schemas.microsoft.com/office/drawing/2014/main" id="{385062BB-CDEE-3231-79AD-2AC475314CB1}"/>
                </a:ext>
              </a:extLst>
            </p:cNvPr>
            <p:cNvSpPr txBox="1">
              <a:spLocks noChangeArrowheads="1"/>
            </p:cNvSpPr>
            <p:nvPr/>
          </p:nvSpPr>
          <p:spPr bwMode="auto">
            <a:xfrm>
              <a:off x="624" y="3360"/>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39" name="Text Box 47">
              <a:extLst>
                <a:ext uri="{FF2B5EF4-FFF2-40B4-BE49-F238E27FC236}">
                  <a16:creationId xmlns:a16="http://schemas.microsoft.com/office/drawing/2014/main" id="{D620BE79-646D-C5EC-0D9A-F7D48F641E66}"/>
                </a:ext>
              </a:extLst>
            </p:cNvPr>
            <p:cNvSpPr txBox="1">
              <a:spLocks noChangeArrowheads="1"/>
            </p:cNvSpPr>
            <p:nvPr/>
          </p:nvSpPr>
          <p:spPr bwMode="auto">
            <a:xfrm>
              <a:off x="432" y="3552"/>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0" name="Text Box 48">
              <a:extLst>
                <a:ext uri="{FF2B5EF4-FFF2-40B4-BE49-F238E27FC236}">
                  <a16:creationId xmlns:a16="http://schemas.microsoft.com/office/drawing/2014/main" id="{585DADB8-94FF-3D7C-A95B-81FEF7F2A097}"/>
                </a:ext>
              </a:extLst>
            </p:cNvPr>
            <p:cNvSpPr txBox="1">
              <a:spLocks noChangeArrowheads="1"/>
            </p:cNvSpPr>
            <p:nvPr/>
          </p:nvSpPr>
          <p:spPr bwMode="auto">
            <a:xfrm>
              <a:off x="96" y="3360"/>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1" name="Text Box 49">
              <a:extLst>
                <a:ext uri="{FF2B5EF4-FFF2-40B4-BE49-F238E27FC236}">
                  <a16:creationId xmlns:a16="http://schemas.microsoft.com/office/drawing/2014/main" id="{1047350C-7CF2-03B1-9F10-E757F45B1E21}"/>
                </a:ext>
              </a:extLst>
            </p:cNvPr>
            <p:cNvSpPr txBox="1">
              <a:spLocks noChangeArrowheads="1"/>
            </p:cNvSpPr>
            <p:nvPr/>
          </p:nvSpPr>
          <p:spPr bwMode="auto">
            <a:xfrm>
              <a:off x="960" y="3216"/>
              <a:ext cx="240"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42" name="Text Box 50">
              <a:extLst>
                <a:ext uri="{FF2B5EF4-FFF2-40B4-BE49-F238E27FC236}">
                  <a16:creationId xmlns:a16="http://schemas.microsoft.com/office/drawing/2014/main" id="{C5EF3F95-4CBB-52BC-5F51-24D80B83E6CE}"/>
                </a:ext>
              </a:extLst>
            </p:cNvPr>
            <p:cNvSpPr txBox="1">
              <a:spLocks noChangeArrowheads="1"/>
            </p:cNvSpPr>
            <p:nvPr/>
          </p:nvSpPr>
          <p:spPr bwMode="auto">
            <a:xfrm>
              <a:off x="912" y="3120"/>
              <a:ext cx="240"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43" name="Text Box 51">
              <a:extLst>
                <a:ext uri="{FF2B5EF4-FFF2-40B4-BE49-F238E27FC236}">
                  <a16:creationId xmlns:a16="http://schemas.microsoft.com/office/drawing/2014/main" id="{F2F90989-1444-B939-0046-4AB8CE3C5F24}"/>
                </a:ext>
              </a:extLst>
            </p:cNvPr>
            <p:cNvSpPr txBox="1">
              <a:spLocks noChangeArrowheads="1"/>
            </p:cNvSpPr>
            <p:nvPr/>
          </p:nvSpPr>
          <p:spPr bwMode="auto">
            <a:xfrm>
              <a:off x="672" y="2926"/>
              <a:ext cx="240"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44" name="Text Box 52">
              <a:extLst>
                <a:ext uri="{FF2B5EF4-FFF2-40B4-BE49-F238E27FC236}">
                  <a16:creationId xmlns:a16="http://schemas.microsoft.com/office/drawing/2014/main" id="{B2DC166A-21DE-1D78-350E-F0B85EAC35E8}"/>
                </a:ext>
              </a:extLst>
            </p:cNvPr>
            <p:cNvSpPr txBox="1">
              <a:spLocks noChangeArrowheads="1"/>
            </p:cNvSpPr>
            <p:nvPr/>
          </p:nvSpPr>
          <p:spPr bwMode="auto">
            <a:xfrm>
              <a:off x="384" y="2879"/>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5" name="Text Box 53">
              <a:extLst>
                <a:ext uri="{FF2B5EF4-FFF2-40B4-BE49-F238E27FC236}">
                  <a16:creationId xmlns:a16="http://schemas.microsoft.com/office/drawing/2014/main" id="{F7D3C862-C7DE-7907-A82B-1A4F2762A186}"/>
                </a:ext>
              </a:extLst>
            </p:cNvPr>
            <p:cNvSpPr txBox="1">
              <a:spLocks noChangeArrowheads="1"/>
            </p:cNvSpPr>
            <p:nvPr/>
          </p:nvSpPr>
          <p:spPr bwMode="auto">
            <a:xfrm>
              <a:off x="288" y="2976"/>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6" name="Text Box 54">
              <a:extLst>
                <a:ext uri="{FF2B5EF4-FFF2-40B4-BE49-F238E27FC236}">
                  <a16:creationId xmlns:a16="http://schemas.microsoft.com/office/drawing/2014/main" id="{0820C070-AF3F-0F7B-E156-31F5DFAA21BA}"/>
                </a:ext>
              </a:extLst>
            </p:cNvPr>
            <p:cNvSpPr txBox="1">
              <a:spLocks noChangeArrowheads="1"/>
            </p:cNvSpPr>
            <p:nvPr/>
          </p:nvSpPr>
          <p:spPr bwMode="auto">
            <a:xfrm>
              <a:off x="192" y="3408"/>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7" name="Text Box 55">
              <a:extLst>
                <a:ext uri="{FF2B5EF4-FFF2-40B4-BE49-F238E27FC236}">
                  <a16:creationId xmlns:a16="http://schemas.microsoft.com/office/drawing/2014/main" id="{2BF45906-3322-009F-135E-FAA6BE688A75}"/>
                </a:ext>
              </a:extLst>
            </p:cNvPr>
            <p:cNvSpPr txBox="1">
              <a:spLocks noChangeArrowheads="1"/>
            </p:cNvSpPr>
            <p:nvPr/>
          </p:nvSpPr>
          <p:spPr bwMode="auto">
            <a:xfrm>
              <a:off x="336" y="3313"/>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8" name="Text Box 56">
              <a:extLst>
                <a:ext uri="{FF2B5EF4-FFF2-40B4-BE49-F238E27FC236}">
                  <a16:creationId xmlns:a16="http://schemas.microsoft.com/office/drawing/2014/main" id="{482C1A1A-0B72-8C3D-A5F5-AEEFA14D86D3}"/>
                </a:ext>
              </a:extLst>
            </p:cNvPr>
            <p:cNvSpPr txBox="1">
              <a:spLocks noChangeArrowheads="1"/>
            </p:cNvSpPr>
            <p:nvPr/>
          </p:nvSpPr>
          <p:spPr bwMode="auto">
            <a:xfrm>
              <a:off x="336" y="3600"/>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49" name="Text Box 57">
              <a:extLst>
                <a:ext uri="{FF2B5EF4-FFF2-40B4-BE49-F238E27FC236}">
                  <a16:creationId xmlns:a16="http://schemas.microsoft.com/office/drawing/2014/main" id="{F4B6B4B3-5364-C603-D2C1-671B9D2B8498}"/>
                </a:ext>
              </a:extLst>
            </p:cNvPr>
            <p:cNvSpPr txBox="1">
              <a:spLocks noChangeArrowheads="1"/>
            </p:cNvSpPr>
            <p:nvPr/>
          </p:nvSpPr>
          <p:spPr bwMode="auto">
            <a:xfrm>
              <a:off x="528" y="3360"/>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0" name="Text Box 58">
              <a:extLst>
                <a:ext uri="{FF2B5EF4-FFF2-40B4-BE49-F238E27FC236}">
                  <a16:creationId xmlns:a16="http://schemas.microsoft.com/office/drawing/2014/main" id="{981B3507-EB56-314D-DE76-F05FFE6DAF95}"/>
                </a:ext>
              </a:extLst>
            </p:cNvPr>
            <p:cNvSpPr txBox="1">
              <a:spLocks noChangeArrowheads="1"/>
            </p:cNvSpPr>
            <p:nvPr/>
          </p:nvSpPr>
          <p:spPr bwMode="auto">
            <a:xfrm>
              <a:off x="672" y="3505"/>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1" name="Text Box 59">
              <a:extLst>
                <a:ext uri="{FF2B5EF4-FFF2-40B4-BE49-F238E27FC236}">
                  <a16:creationId xmlns:a16="http://schemas.microsoft.com/office/drawing/2014/main" id="{96601602-AAC9-9BED-5AC3-F364634C504B}"/>
                </a:ext>
              </a:extLst>
            </p:cNvPr>
            <p:cNvSpPr txBox="1">
              <a:spLocks noChangeArrowheads="1"/>
            </p:cNvSpPr>
            <p:nvPr/>
          </p:nvSpPr>
          <p:spPr bwMode="auto">
            <a:xfrm>
              <a:off x="720" y="3360"/>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2" name="Text Box 60">
              <a:extLst>
                <a:ext uri="{FF2B5EF4-FFF2-40B4-BE49-F238E27FC236}">
                  <a16:creationId xmlns:a16="http://schemas.microsoft.com/office/drawing/2014/main" id="{FE2DE3EB-5A25-CB00-0F3E-57B8B7D61F66}"/>
                </a:ext>
              </a:extLst>
            </p:cNvPr>
            <p:cNvSpPr txBox="1">
              <a:spLocks noChangeArrowheads="1"/>
            </p:cNvSpPr>
            <p:nvPr/>
          </p:nvSpPr>
          <p:spPr bwMode="auto">
            <a:xfrm>
              <a:off x="864" y="3264"/>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3" name="Text Box 61">
              <a:extLst>
                <a:ext uri="{FF2B5EF4-FFF2-40B4-BE49-F238E27FC236}">
                  <a16:creationId xmlns:a16="http://schemas.microsoft.com/office/drawing/2014/main" id="{A0CCC111-2E21-F73A-54E2-B37C61D2C9B6}"/>
                </a:ext>
              </a:extLst>
            </p:cNvPr>
            <p:cNvSpPr txBox="1">
              <a:spLocks noChangeArrowheads="1"/>
            </p:cNvSpPr>
            <p:nvPr/>
          </p:nvSpPr>
          <p:spPr bwMode="auto">
            <a:xfrm>
              <a:off x="960" y="3505"/>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4" name="Text Box 62">
              <a:extLst>
                <a:ext uri="{FF2B5EF4-FFF2-40B4-BE49-F238E27FC236}">
                  <a16:creationId xmlns:a16="http://schemas.microsoft.com/office/drawing/2014/main" id="{54CAF229-69E9-3221-B29C-D4289BF84A9A}"/>
                </a:ext>
              </a:extLst>
            </p:cNvPr>
            <p:cNvSpPr txBox="1">
              <a:spLocks noChangeArrowheads="1"/>
            </p:cNvSpPr>
            <p:nvPr/>
          </p:nvSpPr>
          <p:spPr bwMode="auto">
            <a:xfrm>
              <a:off x="864" y="2976"/>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55" name="Text Box 63">
              <a:extLst>
                <a:ext uri="{FF2B5EF4-FFF2-40B4-BE49-F238E27FC236}">
                  <a16:creationId xmlns:a16="http://schemas.microsoft.com/office/drawing/2014/main" id="{D3CFE661-883B-9D1F-26B8-D77B9645323A}"/>
                </a:ext>
              </a:extLst>
            </p:cNvPr>
            <p:cNvSpPr txBox="1">
              <a:spLocks noChangeArrowheads="1"/>
            </p:cNvSpPr>
            <p:nvPr/>
          </p:nvSpPr>
          <p:spPr bwMode="auto">
            <a:xfrm>
              <a:off x="1392" y="3071"/>
              <a:ext cx="143"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56" name="AutoShape 64">
              <a:extLst>
                <a:ext uri="{FF2B5EF4-FFF2-40B4-BE49-F238E27FC236}">
                  <a16:creationId xmlns:a16="http://schemas.microsoft.com/office/drawing/2014/main" id="{4B962B57-5D32-7AB4-67D2-C11D36E45B22}"/>
                </a:ext>
              </a:extLst>
            </p:cNvPr>
            <p:cNvSpPr>
              <a:spLocks noChangeArrowheads="1"/>
            </p:cNvSpPr>
            <p:nvPr/>
          </p:nvSpPr>
          <p:spPr bwMode="auto">
            <a:xfrm>
              <a:off x="1152" y="3072"/>
              <a:ext cx="240" cy="480"/>
            </a:xfrm>
            <a:prstGeom prst="rightArrow">
              <a:avLst>
                <a:gd name="adj1" fmla="val 47500"/>
                <a:gd name="adj2" fmla="val 6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2400">
                <a:latin typeface="HGP創英角ﾎﾟｯﾌﾟ体" panose="040B0A00000000000000" pitchFamily="50" charset="-128"/>
                <a:ea typeface="HGP創英角ﾎﾟｯﾌﾟ体" panose="040B0A00000000000000" pitchFamily="50" charset="-128"/>
              </a:endParaRPr>
            </a:p>
          </p:txBody>
        </p:sp>
        <p:sp>
          <p:nvSpPr>
            <p:cNvPr id="17457" name="Text Box 65">
              <a:extLst>
                <a:ext uri="{FF2B5EF4-FFF2-40B4-BE49-F238E27FC236}">
                  <a16:creationId xmlns:a16="http://schemas.microsoft.com/office/drawing/2014/main" id="{ED4B3F07-CB24-005A-1A7E-1217B0AD9F09}"/>
                </a:ext>
              </a:extLst>
            </p:cNvPr>
            <p:cNvSpPr txBox="1">
              <a:spLocks noChangeArrowheads="1"/>
            </p:cNvSpPr>
            <p:nvPr/>
          </p:nvSpPr>
          <p:spPr bwMode="auto">
            <a:xfrm>
              <a:off x="1488" y="3071"/>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58" name="Text Box 66">
              <a:extLst>
                <a:ext uri="{FF2B5EF4-FFF2-40B4-BE49-F238E27FC236}">
                  <a16:creationId xmlns:a16="http://schemas.microsoft.com/office/drawing/2014/main" id="{7831C200-8D0C-3CB1-756E-B768A9F3747A}"/>
                </a:ext>
              </a:extLst>
            </p:cNvPr>
            <p:cNvSpPr txBox="1">
              <a:spLocks noChangeArrowheads="1"/>
            </p:cNvSpPr>
            <p:nvPr/>
          </p:nvSpPr>
          <p:spPr bwMode="auto">
            <a:xfrm>
              <a:off x="1584" y="3071"/>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59" name="Text Box 67">
              <a:extLst>
                <a:ext uri="{FF2B5EF4-FFF2-40B4-BE49-F238E27FC236}">
                  <a16:creationId xmlns:a16="http://schemas.microsoft.com/office/drawing/2014/main" id="{30942926-E999-7928-2EC8-3EBF375BEEA4}"/>
                </a:ext>
              </a:extLst>
            </p:cNvPr>
            <p:cNvSpPr txBox="1">
              <a:spLocks noChangeArrowheads="1"/>
            </p:cNvSpPr>
            <p:nvPr/>
          </p:nvSpPr>
          <p:spPr bwMode="auto">
            <a:xfrm>
              <a:off x="1680" y="3071"/>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0" name="Text Box 68">
              <a:extLst>
                <a:ext uri="{FF2B5EF4-FFF2-40B4-BE49-F238E27FC236}">
                  <a16:creationId xmlns:a16="http://schemas.microsoft.com/office/drawing/2014/main" id="{343532F5-B0B3-E981-B237-9A72E13B6BD4}"/>
                </a:ext>
              </a:extLst>
            </p:cNvPr>
            <p:cNvSpPr txBox="1">
              <a:spLocks noChangeArrowheads="1"/>
            </p:cNvSpPr>
            <p:nvPr/>
          </p:nvSpPr>
          <p:spPr bwMode="auto">
            <a:xfrm>
              <a:off x="1776" y="3071"/>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1" name="Text Box 69">
              <a:extLst>
                <a:ext uri="{FF2B5EF4-FFF2-40B4-BE49-F238E27FC236}">
                  <a16:creationId xmlns:a16="http://schemas.microsoft.com/office/drawing/2014/main" id="{BAA61495-4299-7312-19C5-8F435059C86D}"/>
                </a:ext>
              </a:extLst>
            </p:cNvPr>
            <p:cNvSpPr txBox="1">
              <a:spLocks noChangeArrowheads="1"/>
            </p:cNvSpPr>
            <p:nvPr/>
          </p:nvSpPr>
          <p:spPr bwMode="auto">
            <a:xfrm>
              <a:off x="1392" y="3158"/>
              <a:ext cx="143"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2" name="Text Box 70">
              <a:extLst>
                <a:ext uri="{FF2B5EF4-FFF2-40B4-BE49-F238E27FC236}">
                  <a16:creationId xmlns:a16="http://schemas.microsoft.com/office/drawing/2014/main" id="{4BD9DADA-CAFE-D790-C167-511C4CC45EDA}"/>
                </a:ext>
              </a:extLst>
            </p:cNvPr>
            <p:cNvSpPr txBox="1">
              <a:spLocks noChangeArrowheads="1"/>
            </p:cNvSpPr>
            <p:nvPr/>
          </p:nvSpPr>
          <p:spPr bwMode="auto">
            <a:xfrm>
              <a:off x="1488" y="3158"/>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3" name="Text Box 71">
              <a:extLst>
                <a:ext uri="{FF2B5EF4-FFF2-40B4-BE49-F238E27FC236}">
                  <a16:creationId xmlns:a16="http://schemas.microsoft.com/office/drawing/2014/main" id="{06302C82-051E-FEB4-B9DD-E7CBB69E4802}"/>
                </a:ext>
              </a:extLst>
            </p:cNvPr>
            <p:cNvSpPr txBox="1">
              <a:spLocks noChangeArrowheads="1"/>
            </p:cNvSpPr>
            <p:nvPr/>
          </p:nvSpPr>
          <p:spPr bwMode="auto">
            <a:xfrm>
              <a:off x="1584" y="3158"/>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4" name="Text Box 72">
              <a:extLst>
                <a:ext uri="{FF2B5EF4-FFF2-40B4-BE49-F238E27FC236}">
                  <a16:creationId xmlns:a16="http://schemas.microsoft.com/office/drawing/2014/main" id="{0D6AE8A6-A0D3-925B-827E-00890F844C33}"/>
                </a:ext>
              </a:extLst>
            </p:cNvPr>
            <p:cNvSpPr txBox="1">
              <a:spLocks noChangeArrowheads="1"/>
            </p:cNvSpPr>
            <p:nvPr/>
          </p:nvSpPr>
          <p:spPr bwMode="auto">
            <a:xfrm>
              <a:off x="1680" y="3158"/>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5" name="Text Box 73">
              <a:extLst>
                <a:ext uri="{FF2B5EF4-FFF2-40B4-BE49-F238E27FC236}">
                  <a16:creationId xmlns:a16="http://schemas.microsoft.com/office/drawing/2014/main" id="{01C9BD11-2F12-8F60-D21E-B42B03F94858}"/>
                </a:ext>
              </a:extLst>
            </p:cNvPr>
            <p:cNvSpPr txBox="1">
              <a:spLocks noChangeArrowheads="1"/>
            </p:cNvSpPr>
            <p:nvPr/>
          </p:nvSpPr>
          <p:spPr bwMode="auto">
            <a:xfrm>
              <a:off x="1776" y="3158"/>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6" name="Text Box 74">
              <a:extLst>
                <a:ext uri="{FF2B5EF4-FFF2-40B4-BE49-F238E27FC236}">
                  <a16:creationId xmlns:a16="http://schemas.microsoft.com/office/drawing/2014/main" id="{5BE17D21-04FB-94F1-B1CF-9F71B6783734}"/>
                </a:ext>
              </a:extLst>
            </p:cNvPr>
            <p:cNvSpPr txBox="1">
              <a:spLocks noChangeArrowheads="1"/>
            </p:cNvSpPr>
            <p:nvPr/>
          </p:nvSpPr>
          <p:spPr bwMode="auto">
            <a:xfrm>
              <a:off x="1392" y="3254"/>
              <a:ext cx="143"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7" name="Text Box 75">
              <a:extLst>
                <a:ext uri="{FF2B5EF4-FFF2-40B4-BE49-F238E27FC236}">
                  <a16:creationId xmlns:a16="http://schemas.microsoft.com/office/drawing/2014/main" id="{FCBD5C69-31BA-B23E-F1DA-041B24F86FBA}"/>
                </a:ext>
              </a:extLst>
            </p:cNvPr>
            <p:cNvSpPr txBox="1">
              <a:spLocks noChangeArrowheads="1"/>
            </p:cNvSpPr>
            <p:nvPr/>
          </p:nvSpPr>
          <p:spPr bwMode="auto">
            <a:xfrm>
              <a:off x="1488" y="3254"/>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8" name="Text Box 76">
              <a:extLst>
                <a:ext uri="{FF2B5EF4-FFF2-40B4-BE49-F238E27FC236}">
                  <a16:creationId xmlns:a16="http://schemas.microsoft.com/office/drawing/2014/main" id="{62CBE5C0-98C7-340C-1BCC-0C7CB96C3272}"/>
                </a:ext>
              </a:extLst>
            </p:cNvPr>
            <p:cNvSpPr txBox="1">
              <a:spLocks noChangeArrowheads="1"/>
            </p:cNvSpPr>
            <p:nvPr/>
          </p:nvSpPr>
          <p:spPr bwMode="auto">
            <a:xfrm>
              <a:off x="1584" y="3254"/>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69" name="Text Box 77">
              <a:extLst>
                <a:ext uri="{FF2B5EF4-FFF2-40B4-BE49-F238E27FC236}">
                  <a16:creationId xmlns:a16="http://schemas.microsoft.com/office/drawing/2014/main" id="{C6D436A2-98C1-8B04-ED0C-D6B54219A6CB}"/>
                </a:ext>
              </a:extLst>
            </p:cNvPr>
            <p:cNvSpPr txBox="1">
              <a:spLocks noChangeArrowheads="1"/>
            </p:cNvSpPr>
            <p:nvPr/>
          </p:nvSpPr>
          <p:spPr bwMode="auto">
            <a:xfrm>
              <a:off x="1680" y="3254"/>
              <a:ext cx="144"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70" name="Text Box 78">
              <a:extLst>
                <a:ext uri="{FF2B5EF4-FFF2-40B4-BE49-F238E27FC236}">
                  <a16:creationId xmlns:a16="http://schemas.microsoft.com/office/drawing/2014/main" id="{1A47A423-7689-8288-581F-57686743D647}"/>
                </a:ext>
              </a:extLst>
            </p:cNvPr>
            <p:cNvSpPr txBox="1">
              <a:spLocks noChangeArrowheads="1"/>
            </p:cNvSpPr>
            <p:nvPr/>
          </p:nvSpPr>
          <p:spPr bwMode="auto">
            <a:xfrm>
              <a:off x="1968" y="308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1" name="Text Box 79">
              <a:extLst>
                <a:ext uri="{FF2B5EF4-FFF2-40B4-BE49-F238E27FC236}">
                  <a16:creationId xmlns:a16="http://schemas.microsoft.com/office/drawing/2014/main" id="{34B58283-D11C-9E13-C09D-B465A9AE206E}"/>
                </a:ext>
              </a:extLst>
            </p:cNvPr>
            <p:cNvSpPr txBox="1">
              <a:spLocks noChangeArrowheads="1"/>
            </p:cNvSpPr>
            <p:nvPr/>
          </p:nvSpPr>
          <p:spPr bwMode="auto">
            <a:xfrm>
              <a:off x="2064"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2" name="Text Box 80">
              <a:extLst>
                <a:ext uri="{FF2B5EF4-FFF2-40B4-BE49-F238E27FC236}">
                  <a16:creationId xmlns:a16="http://schemas.microsoft.com/office/drawing/2014/main" id="{33B8AEB4-FE5B-65B0-1A79-33DE4EAE0270}"/>
                </a:ext>
              </a:extLst>
            </p:cNvPr>
            <p:cNvSpPr txBox="1">
              <a:spLocks noChangeArrowheads="1"/>
            </p:cNvSpPr>
            <p:nvPr/>
          </p:nvSpPr>
          <p:spPr bwMode="auto">
            <a:xfrm>
              <a:off x="2160"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3" name="Text Box 81">
              <a:extLst>
                <a:ext uri="{FF2B5EF4-FFF2-40B4-BE49-F238E27FC236}">
                  <a16:creationId xmlns:a16="http://schemas.microsoft.com/office/drawing/2014/main" id="{2F04636A-6B1F-B05B-147A-9CBB069699A5}"/>
                </a:ext>
              </a:extLst>
            </p:cNvPr>
            <p:cNvSpPr txBox="1">
              <a:spLocks noChangeArrowheads="1"/>
            </p:cNvSpPr>
            <p:nvPr/>
          </p:nvSpPr>
          <p:spPr bwMode="auto">
            <a:xfrm>
              <a:off x="2256"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4" name="Text Box 82">
              <a:extLst>
                <a:ext uri="{FF2B5EF4-FFF2-40B4-BE49-F238E27FC236}">
                  <a16:creationId xmlns:a16="http://schemas.microsoft.com/office/drawing/2014/main" id="{228C137E-427F-2837-382B-58330BE783A0}"/>
                </a:ext>
              </a:extLst>
            </p:cNvPr>
            <p:cNvSpPr txBox="1">
              <a:spLocks noChangeArrowheads="1"/>
            </p:cNvSpPr>
            <p:nvPr/>
          </p:nvSpPr>
          <p:spPr bwMode="auto">
            <a:xfrm>
              <a:off x="2352" y="3071"/>
              <a:ext cx="19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5" name="Text Box 83">
              <a:extLst>
                <a:ext uri="{FF2B5EF4-FFF2-40B4-BE49-F238E27FC236}">
                  <a16:creationId xmlns:a16="http://schemas.microsoft.com/office/drawing/2014/main" id="{96DAA72D-EBF1-2997-E644-8FC81D569013}"/>
                </a:ext>
              </a:extLst>
            </p:cNvPr>
            <p:cNvSpPr txBox="1">
              <a:spLocks noChangeArrowheads="1"/>
            </p:cNvSpPr>
            <p:nvPr/>
          </p:nvSpPr>
          <p:spPr bwMode="auto">
            <a:xfrm>
              <a:off x="1968" y="3177"/>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6" name="Text Box 84">
              <a:extLst>
                <a:ext uri="{FF2B5EF4-FFF2-40B4-BE49-F238E27FC236}">
                  <a16:creationId xmlns:a16="http://schemas.microsoft.com/office/drawing/2014/main" id="{BC004617-626B-27B1-F201-8815A41726AA}"/>
                </a:ext>
              </a:extLst>
            </p:cNvPr>
            <p:cNvSpPr txBox="1">
              <a:spLocks noChangeArrowheads="1"/>
            </p:cNvSpPr>
            <p:nvPr/>
          </p:nvSpPr>
          <p:spPr bwMode="auto">
            <a:xfrm>
              <a:off x="2064" y="3167"/>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7" name="Text Box 85">
              <a:extLst>
                <a:ext uri="{FF2B5EF4-FFF2-40B4-BE49-F238E27FC236}">
                  <a16:creationId xmlns:a16="http://schemas.microsoft.com/office/drawing/2014/main" id="{210E2D37-98F4-A4D6-F06F-1668BC904C3F}"/>
                </a:ext>
              </a:extLst>
            </p:cNvPr>
            <p:cNvSpPr txBox="1">
              <a:spLocks noChangeArrowheads="1"/>
            </p:cNvSpPr>
            <p:nvPr/>
          </p:nvSpPr>
          <p:spPr bwMode="auto">
            <a:xfrm>
              <a:off x="2160" y="3167"/>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8" name="Text Box 86">
              <a:extLst>
                <a:ext uri="{FF2B5EF4-FFF2-40B4-BE49-F238E27FC236}">
                  <a16:creationId xmlns:a16="http://schemas.microsoft.com/office/drawing/2014/main" id="{40B4C719-CE3F-108C-6C6A-463B8B27B135}"/>
                </a:ext>
              </a:extLst>
            </p:cNvPr>
            <p:cNvSpPr txBox="1">
              <a:spLocks noChangeArrowheads="1"/>
            </p:cNvSpPr>
            <p:nvPr/>
          </p:nvSpPr>
          <p:spPr bwMode="auto">
            <a:xfrm>
              <a:off x="2256" y="3167"/>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79" name="Text Box 87">
              <a:extLst>
                <a:ext uri="{FF2B5EF4-FFF2-40B4-BE49-F238E27FC236}">
                  <a16:creationId xmlns:a16="http://schemas.microsoft.com/office/drawing/2014/main" id="{287D9626-6167-E99D-A0BA-71093D97F54C}"/>
                </a:ext>
              </a:extLst>
            </p:cNvPr>
            <p:cNvSpPr txBox="1">
              <a:spLocks noChangeArrowheads="1"/>
            </p:cNvSpPr>
            <p:nvPr/>
          </p:nvSpPr>
          <p:spPr bwMode="auto">
            <a:xfrm>
              <a:off x="2352" y="3167"/>
              <a:ext cx="19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0" name="Text Box 88">
              <a:extLst>
                <a:ext uri="{FF2B5EF4-FFF2-40B4-BE49-F238E27FC236}">
                  <a16:creationId xmlns:a16="http://schemas.microsoft.com/office/drawing/2014/main" id="{FD4E8974-C3C2-7D6C-26DA-78B1BFF7C2FB}"/>
                </a:ext>
              </a:extLst>
            </p:cNvPr>
            <p:cNvSpPr txBox="1">
              <a:spLocks noChangeArrowheads="1"/>
            </p:cNvSpPr>
            <p:nvPr/>
          </p:nvSpPr>
          <p:spPr bwMode="auto">
            <a:xfrm>
              <a:off x="1968" y="3273"/>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1" name="Text Box 89">
              <a:extLst>
                <a:ext uri="{FF2B5EF4-FFF2-40B4-BE49-F238E27FC236}">
                  <a16:creationId xmlns:a16="http://schemas.microsoft.com/office/drawing/2014/main" id="{2635A932-7435-FBB7-888C-0B80C7A87A04}"/>
                </a:ext>
              </a:extLst>
            </p:cNvPr>
            <p:cNvSpPr txBox="1">
              <a:spLocks noChangeArrowheads="1"/>
            </p:cNvSpPr>
            <p:nvPr/>
          </p:nvSpPr>
          <p:spPr bwMode="auto">
            <a:xfrm>
              <a:off x="2545" y="3081"/>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2" name="Text Box 90">
              <a:extLst>
                <a:ext uri="{FF2B5EF4-FFF2-40B4-BE49-F238E27FC236}">
                  <a16:creationId xmlns:a16="http://schemas.microsoft.com/office/drawing/2014/main" id="{DCE12898-AFBC-9542-3D3C-C50620EBA59E}"/>
                </a:ext>
              </a:extLst>
            </p:cNvPr>
            <p:cNvSpPr txBox="1">
              <a:spLocks noChangeArrowheads="1"/>
            </p:cNvSpPr>
            <p:nvPr/>
          </p:nvSpPr>
          <p:spPr bwMode="auto">
            <a:xfrm>
              <a:off x="2641" y="3081"/>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3" name="Text Box 91">
              <a:extLst>
                <a:ext uri="{FF2B5EF4-FFF2-40B4-BE49-F238E27FC236}">
                  <a16:creationId xmlns:a16="http://schemas.microsoft.com/office/drawing/2014/main" id="{6721B3EE-C06A-8DC5-4274-6576019EAFF0}"/>
                </a:ext>
              </a:extLst>
            </p:cNvPr>
            <p:cNvSpPr txBox="1">
              <a:spLocks noChangeArrowheads="1"/>
            </p:cNvSpPr>
            <p:nvPr/>
          </p:nvSpPr>
          <p:spPr bwMode="auto">
            <a:xfrm>
              <a:off x="2737" y="3081"/>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4" name="Text Box 92">
              <a:extLst>
                <a:ext uri="{FF2B5EF4-FFF2-40B4-BE49-F238E27FC236}">
                  <a16:creationId xmlns:a16="http://schemas.microsoft.com/office/drawing/2014/main" id="{A4960C99-B61E-C91A-07B1-C9760B0B8771}"/>
                </a:ext>
              </a:extLst>
            </p:cNvPr>
            <p:cNvSpPr txBox="1">
              <a:spLocks noChangeArrowheads="1"/>
            </p:cNvSpPr>
            <p:nvPr/>
          </p:nvSpPr>
          <p:spPr bwMode="auto">
            <a:xfrm>
              <a:off x="2831" y="3081"/>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5" name="Text Box 93">
              <a:extLst>
                <a:ext uri="{FF2B5EF4-FFF2-40B4-BE49-F238E27FC236}">
                  <a16:creationId xmlns:a16="http://schemas.microsoft.com/office/drawing/2014/main" id="{35120E2C-2181-1938-F9AB-FE2D7C4ADA2E}"/>
                </a:ext>
              </a:extLst>
            </p:cNvPr>
            <p:cNvSpPr txBox="1">
              <a:spLocks noChangeArrowheads="1"/>
            </p:cNvSpPr>
            <p:nvPr/>
          </p:nvSpPr>
          <p:spPr bwMode="auto">
            <a:xfrm>
              <a:off x="2927" y="3081"/>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6" name="Text Box 94">
              <a:extLst>
                <a:ext uri="{FF2B5EF4-FFF2-40B4-BE49-F238E27FC236}">
                  <a16:creationId xmlns:a16="http://schemas.microsoft.com/office/drawing/2014/main" id="{C7675CC2-8F10-1E39-D886-1D866AC568BB}"/>
                </a:ext>
              </a:extLst>
            </p:cNvPr>
            <p:cNvSpPr txBox="1">
              <a:spLocks noChangeArrowheads="1"/>
            </p:cNvSpPr>
            <p:nvPr/>
          </p:nvSpPr>
          <p:spPr bwMode="auto">
            <a:xfrm>
              <a:off x="2545" y="3177"/>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7" name="Text Box 95">
              <a:extLst>
                <a:ext uri="{FF2B5EF4-FFF2-40B4-BE49-F238E27FC236}">
                  <a16:creationId xmlns:a16="http://schemas.microsoft.com/office/drawing/2014/main" id="{A00A9ACD-157E-5361-9875-C199F3DCF492}"/>
                </a:ext>
              </a:extLst>
            </p:cNvPr>
            <p:cNvSpPr txBox="1">
              <a:spLocks noChangeArrowheads="1"/>
            </p:cNvSpPr>
            <p:nvPr/>
          </p:nvSpPr>
          <p:spPr bwMode="auto">
            <a:xfrm>
              <a:off x="2641" y="3177"/>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8" name="Text Box 96">
              <a:extLst>
                <a:ext uri="{FF2B5EF4-FFF2-40B4-BE49-F238E27FC236}">
                  <a16:creationId xmlns:a16="http://schemas.microsoft.com/office/drawing/2014/main" id="{C3590C7D-E019-D084-3E6A-7E2C8938FA8E}"/>
                </a:ext>
              </a:extLst>
            </p:cNvPr>
            <p:cNvSpPr txBox="1">
              <a:spLocks noChangeArrowheads="1"/>
            </p:cNvSpPr>
            <p:nvPr/>
          </p:nvSpPr>
          <p:spPr bwMode="auto">
            <a:xfrm>
              <a:off x="2737" y="3177"/>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89" name="Text Box 97">
              <a:extLst>
                <a:ext uri="{FF2B5EF4-FFF2-40B4-BE49-F238E27FC236}">
                  <a16:creationId xmlns:a16="http://schemas.microsoft.com/office/drawing/2014/main" id="{307ED6F0-F6D1-4FCE-9B54-B5C75D75F192}"/>
                </a:ext>
              </a:extLst>
            </p:cNvPr>
            <p:cNvSpPr txBox="1">
              <a:spLocks noChangeArrowheads="1"/>
            </p:cNvSpPr>
            <p:nvPr/>
          </p:nvSpPr>
          <p:spPr bwMode="auto">
            <a:xfrm>
              <a:off x="2831" y="3177"/>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90" name="Text Box 98">
              <a:extLst>
                <a:ext uri="{FF2B5EF4-FFF2-40B4-BE49-F238E27FC236}">
                  <a16:creationId xmlns:a16="http://schemas.microsoft.com/office/drawing/2014/main" id="{3CB716F4-6BC5-1DB4-5725-19FB73B7D919}"/>
                </a:ext>
              </a:extLst>
            </p:cNvPr>
            <p:cNvSpPr txBox="1">
              <a:spLocks noChangeArrowheads="1"/>
            </p:cNvSpPr>
            <p:nvPr/>
          </p:nvSpPr>
          <p:spPr bwMode="auto">
            <a:xfrm>
              <a:off x="3120"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91" name="Text Box 99">
              <a:extLst>
                <a:ext uri="{FF2B5EF4-FFF2-40B4-BE49-F238E27FC236}">
                  <a16:creationId xmlns:a16="http://schemas.microsoft.com/office/drawing/2014/main" id="{E871948F-CAC9-7E65-67FA-161DE578372B}"/>
                </a:ext>
              </a:extLst>
            </p:cNvPr>
            <p:cNvSpPr txBox="1">
              <a:spLocks noChangeArrowheads="1"/>
            </p:cNvSpPr>
            <p:nvPr/>
          </p:nvSpPr>
          <p:spPr bwMode="auto">
            <a:xfrm>
              <a:off x="3216"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92" name="Text Box 100">
              <a:extLst>
                <a:ext uri="{FF2B5EF4-FFF2-40B4-BE49-F238E27FC236}">
                  <a16:creationId xmlns:a16="http://schemas.microsoft.com/office/drawing/2014/main" id="{CAF0CA42-1928-9A88-F6DD-D544BC83D176}"/>
                </a:ext>
              </a:extLst>
            </p:cNvPr>
            <p:cNvSpPr txBox="1">
              <a:spLocks noChangeArrowheads="1"/>
            </p:cNvSpPr>
            <p:nvPr/>
          </p:nvSpPr>
          <p:spPr bwMode="auto">
            <a:xfrm>
              <a:off x="3312"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93" name="Text Box 101">
              <a:extLst>
                <a:ext uri="{FF2B5EF4-FFF2-40B4-BE49-F238E27FC236}">
                  <a16:creationId xmlns:a16="http://schemas.microsoft.com/office/drawing/2014/main" id="{82B068BE-2158-2687-99AA-D9C752D48F15}"/>
                </a:ext>
              </a:extLst>
            </p:cNvPr>
            <p:cNvSpPr txBox="1">
              <a:spLocks noChangeArrowheads="1"/>
            </p:cNvSpPr>
            <p:nvPr/>
          </p:nvSpPr>
          <p:spPr bwMode="auto">
            <a:xfrm>
              <a:off x="3408" y="3071"/>
              <a:ext cx="192"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dirty="0">
                  <a:latin typeface="HGP創英角ﾎﾟｯﾌﾟ体" panose="040B0A00000000000000" pitchFamily="50" charset="-128"/>
                  <a:ea typeface="HGP創英角ﾎﾟｯﾌﾟ体" panose="040B0A00000000000000" pitchFamily="50" charset="-128"/>
                </a:rPr>
                <a:t>■</a:t>
              </a:r>
            </a:p>
          </p:txBody>
        </p:sp>
        <p:sp>
          <p:nvSpPr>
            <p:cNvPr id="17494" name="Text Box 102">
              <a:extLst>
                <a:ext uri="{FF2B5EF4-FFF2-40B4-BE49-F238E27FC236}">
                  <a16:creationId xmlns:a16="http://schemas.microsoft.com/office/drawing/2014/main" id="{1781A66C-566C-DF9A-A6FF-BDFC98DBCDDA}"/>
                </a:ext>
              </a:extLst>
            </p:cNvPr>
            <p:cNvSpPr txBox="1">
              <a:spLocks noChangeArrowheads="1"/>
            </p:cNvSpPr>
            <p:nvPr/>
          </p:nvSpPr>
          <p:spPr bwMode="auto">
            <a:xfrm>
              <a:off x="3600" y="3071"/>
              <a:ext cx="240"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95" name="Text Box 103">
              <a:extLst>
                <a:ext uri="{FF2B5EF4-FFF2-40B4-BE49-F238E27FC236}">
                  <a16:creationId xmlns:a16="http://schemas.microsoft.com/office/drawing/2014/main" id="{B4CD1968-83DC-7BE7-4378-B97215A8331F}"/>
                </a:ext>
              </a:extLst>
            </p:cNvPr>
            <p:cNvSpPr txBox="1">
              <a:spLocks noChangeArrowheads="1"/>
            </p:cNvSpPr>
            <p:nvPr/>
          </p:nvSpPr>
          <p:spPr bwMode="auto">
            <a:xfrm>
              <a:off x="3696" y="3071"/>
              <a:ext cx="241"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96" name="Text Box 104">
              <a:extLst>
                <a:ext uri="{FF2B5EF4-FFF2-40B4-BE49-F238E27FC236}">
                  <a16:creationId xmlns:a16="http://schemas.microsoft.com/office/drawing/2014/main" id="{3F30F99B-316E-5E20-3CA6-F15E88E58606}"/>
                </a:ext>
              </a:extLst>
            </p:cNvPr>
            <p:cNvSpPr txBox="1">
              <a:spLocks noChangeArrowheads="1"/>
            </p:cNvSpPr>
            <p:nvPr/>
          </p:nvSpPr>
          <p:spPr bwMode="auto">
            <a:xfrm>
              <a:off x="3792" y="3071"/>
              <a:ext cx="241" cy="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100" dirty="0">
                  <a:latin typeface="HGP創英角ﾎﾟｯﾌﾟ体" panose="040B0A00000000000000" pitchFamily="50" charset="-128"/>
                  <a:ea typeface="HGP創英角ﾎﾟｯﾌﾟ体" panose="040B0A00000000000000" pitchFamily="50" charset="-128"/>
                </a:rPr>
                <a:t>◆</a:t>
              </a:r>
            </a:p>
          </p:txBody>
        </p:sp>
        <p:sp>
          <p:nvSpPr>
            <p:cNvPr id="17497" name="Text Box 105">
              <a:extLst>
                <a:ext uri="{FF2B5EF4-FFF2-40B4-BE49-F238E27FC236}">
                  <a16:creationId xmlns:a16="http://schemas.microsoft.com/office/drawing/2014/main" id="{FCDD8DD2-0CAD-50A6-9CF8-D61AA67EE3A6}"/>
                </a:ext>
              </a:extLst>
            </p:cNvPr>
            <p:cNvSpPr txBox="1">
              <a:spLocks noChangeArrowheads="1"/>
            </p:cNvSpPr>
            <p:nvPr/>
          </p:nvSpPr>
          <p:spPr bwMode="auto">
            <a:xfrm>
              <a:off x="1439" y="3456"/>
              <a:ext cx="529"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600" b="1">
                  <a:latin typeface="HGP創英角ﾎﾟｯﾌﾟ体" panose="040B0A00000000000000" pitchFamily="50" charset="-128"/>
                  <a:ea typeface="HGP創英角ﾎﾟｯﾌﾟ体" panose="040B0A00000000000000" pitchFamily="50" charset="-128"/>
                </a:rPr>
                <a:t>（１４）</a:t>
              </a:r>
            </a:p>
          </p:txBody>
        </p:sp>
        <p:sp>
          <p:nvSpPr>
            <p:cNvPr id="17498" name="Text Box 106">
              <a:extLst>
                <a:ext uri="{FF2B5EF4-FFF2-40B4-BE49-F238E27FC236}">
                  <a16:creationId xmlns:a16="http://schemas.microsoft.com/office/drawing/2014/main" id="{FB12B68B-FAF2-303A-187E-C47DD7D28884}"/>
                </a:ext>
              </a:extLst>
            </p:cNvPr>
            <p:cNvSpPr txBox="1">
              <a:spLocks noChangeArrowheads="1"/>
            </p:cNvSpPr>
            <p:nvPr/>
          </p:nvSpPr>
          <p:spPr bwMode="auto">
            <a:xfrm>
              <a:off x="1968" y="3456"/>
              <a:ext cx="528"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600" b="1">
                  <a:latin typeface="HGP創英角ﾎﾟｯﾌﾟ体" panose="040B0A00000000000000" pitchFamily="50" charset="-128"/>
                  <a:ea typeface="HGP創英角ﾎﾟｯﾌﾟ体" panose="040B0A00000000000000" pitchFamily="50" charset="-128"/>
                </a:rPr>
                <a:t>（１１）</a:t>
              </a:r>
            </a:p>
          </p:txBody>
        </p:sp>
        <p:sp>
          <p:nvSpPr>
            <p:cNvPr id="17499" name="Text Box 107">
              <a:extLst>
                <a:ext uri="{FF2B5EF4-FFF2-40B4-BE49-F238E27FC236}">
                  <a16:creationId xmlns:a16="http://schemas.microsoft.com/office/drawing/2014/main" id="{C07DB92C-C711-FB33-6FE1-11B99F06A713}"/>
                </a:ext>
              </a:extLst>
            </p:cNvPr>
            <p:cNvSpPr txBox="1">
              <a:spLocks noChangeArrowheads="1"/>
            </p:cNvSpPr>
            <p:nvPr/>
          </p:nvSpPr>
          <p:spPr bwMode="auto">
            <a:xfrm>
              <a:off x="2545" y="3456"/>
              <a:ext cx="527"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600" b="1">
                  <a:latin typeface="HGP創英角ﾎﾟｯﾌﾟ体" panose="040B0A00000000000000" pitchFamily="50" charset="-128"/>
                  <a:ea typeface="HGP創英角ﾎﾟｯﾌﾟ体" panose="040B0A00000000000000" pitchFamily="50" charset="-128"/>
                </a:rPr>
                <a:t>（９）</a:t>
              </a:r>
            </a:p>
          </p:txBody>
        </p:sp>
        <p:sp>
          <p:nvSpPr>
            <p:cNvPr id="17500" name="Text Box 108">
              <a:extLst>
                <a:ext uri="{FF2B5EF4-FFF2-40B4-BE49-F238E27FC236}">
                  <a16:creationId xmlns:a16="http://schemas.microsoft.com/office/drawing/2014/main" id="{B57AF318-FCAD-672F-7047-DE49197DD770}"/>
                </a:ext>
              </a:extLst>
            </p:cNvPr>
            <p:cNvSpPr txBox="1">
              <a:spLocks noChangeArrowheads="1"/>
            </p:cNvSpPr>
            <p:nvPr/>
          </p:nvSpPr>
          <p:spPr bwMode="auto">
            <a:xfrm>
              <a:off x="3072" y="3456"/>
              <a:ext cx="528"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600" b="1">
                  <a:latin typeface="HGP創英角ﾎﾟｯﾌﾟ体" panose="040B0A00000000000000" pitchFamily="50" charset="-128"/>
                  <a:ea typeface="HGP創英角ﾎﾟｯﾌﾟ体" panose="040B0A00000000000000" pitchFamily="50" charset="-128"/>
                </a:rPr>
                <a:t>（４）</a:t>
              </a:r>
            </a:p>
          </p:txBody>
        </p:sp>
        <p:sp>
          <p:nvSpPr>
            <p:cNvPr id="17501" name="Text Box 109">
              <a:extLst>
                <a:ext uri="{FF2B5EF4-FFF2-40B4-BE49-F238E27FC236}">
                  <a16:creationId xmlns:a16="http://schemas.microsoft.com/office/drawing/2014/main" id="{647717E7-58A1-BBD3-02AF-1E8AEDA162C9}"/>
                </a:ext>
              </a:extLst>
            </p:cNvPr>
            <p:cNvSpPr txBox="1">
              <a:spLocks noChangeArrowheads="1"/>
            </p:cNvSpPr>
            <p:nvPr/>
          </p:nvSpPr>
          <p:spPr bwMode="auto">
            <a:xfrm>
              <a:off x="3552" y="3456"/>
              <a:ext cx="528"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600" b="1">
                  <a:latin typeface="HGP創英角ﾎﾟｯﾌﾟ体" panose="040B0A00000000000000" pitchFamily="50" charset="-128"/>
                  <a:ea typeface="HGP創英角ﾎﾟｯﾌﾟ体" panose="040B0A00000000000000" pitchFamily="50" charset="-128"/>
                </a:rPr>
                <a:t>（３）</a:t>
              </a:r>
            </a:p>
          </p:txBody>
        </p:sp>
      </p:grpSp>
      <p:sp>
        <p:nvSpPr>
          <p:cNvPr id="17412" name="Text Box 16">
            <a:extLst>
              <a:ext uri="{FF2B5EF4-FFF2-40B4-BE49-F238E27FC236}">
                <a16:creationId xmlns:a16="http://schemas.microsoft.com/office/drawing/2014/main" id="{66679C60-331F-F6C6-8CDA-6FB121C4B845}"/>
              </a:ext>
            </a:extLst>
          </p:cNvPr>
          <p:cNvSpPr txBox="1">
            <a:spLocks noChangeArrowheads="1"/>
          </p:cNvSpPr>
          <p:nvPr/>
        </p:nvSpPr>
        <p:spPr bwMode="auto">
          <a:xfrm>
            <a:off x="152400" y="4356100"/>
            <a:ext cx="6375400" cy="2495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40000"/>
              </a:spcBef>
              <a:buFontTx/>
              <a:buNone/>
            </a:pP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a:t>
            </a:r>
            <a:r>
              <a:rPr lang="ja-JP" altLang="en-US" sz="1800" b="1" dirty="0">
                <a:solidFill>
                  <a:srgbClr val="FF0000"/>
                </a:solidFill>
                <a:latin typeface="HGP創英角ﾎﾟｯﾌﾟ体" panose="040B0A00000000000000" pitchFamily="50" charset="-128"/>
                <a:ea typeface="HGP創英角ﾎﾟｯﾌﾟ体" panose="040B0A00000000000000" pitchFamily="50" charset="-128"/>
              </a:rPr>
              <a:t>層別の手順</a:t>
            </a:r>
            <a:r>
              <a:rPr lang="en-US" altLang="ja-JP" sz="1800" b="1" dirty="0">
                <a:solidFill>
                  <a:srgbClr val="FF0000"/>
                </a:solidFill>
                <a:latin typeface="HGP創英角ﾎﾟｯﾌﾟ体" panose="040B0A00000000000000" pitchFamily="50" charset="-128"/>
                <a:ea typeface="HGP創英角ﾎﾟｯﾌﾟ体" panose="040B0A00000000000000" pitchFamily="50" charset="-128"/>
              </a:rPr>
              <a:t>】</a:t>
            </a:r>
          </a:p>
          <a:p>
            <a:pPr eaLnBrk="1" hangingPunct="1">
              <a:lnSpc>
                <a:spcPts val="1400"/>
              </a:lnSpc>
              <a:spcBef>
                <a:spcPct val="40000"/>
              </a:spcBef>
              <a:buFontTx/>
              <a:buNone/>
            </a:pPr>
            <a:r>
              <a:rPr lang="ja-JP" altLang="en-US" sz="1200" dirty="0">
                <a:latin typeface="HGP創英角ﾎﾟｯﾌﾟ体" panose="040B0A00000000000000" pitchFamily="50" charset="-128"/>
                <a:ea typeface="HGP創英角ﾎﾟｯﾌﾟ体" panose="040B0A00000000000000" pitchFamily="50" charset="-128"/>
              </a:rPr>
              <a:t>　</a:t>
            </a:r>
            <a:r>
              <a:rPr lang="ja-JP" altLang="en-US" sz="1400" dirty="0">
                <a:latin typeface="HGP創英角ﾎﾟｯﾌﾟ体" panose="040B0A00000000000000" pitchFamily="50" charset="-128"/>
                <a:ea typeface="HGP創英角ﾎﾟｯﾌﾟ体" panose="040B0A00000000000000" pitchFamily="50" charset="-128"/>
              </a:rPr>
              <a:t>１）層別する対象を明確にし、特性及び範囲を明確にする</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２）対象の全体像を把握する</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３）全体を構成していると思われる要素（層別項目）を考える</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４）各要素を把握できるチェックシートを作成し、実態を把握する</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５）要素（層別項目）ごとに、いくつかの小グループに分ける（層別するという）</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６）小グループの姿をつかむ（グラフ、パレート図、散布図などを利用すると良い）</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７）小グループの特徴を言葉で表現する</a:t>
            </a:r>
          </a:p>
          <a:p>
            <a:pPr eaLnBrk="1" hangingPunct="1">
              <a:lnSpc>
                <a:spcPts val="1400"/>
              </a:lnSpc>
              <a:spcBef>
                <a:spcPct val="40000"/>
              </a:spcBef>
              <a:buFontTx/>
              <a:buNone/>
            </a:pPr>
            <a:r>
              <a:rPr lang="ja-JP" altLang="en-US" sz="1400" dirty="0">
                <a:latin typeface="HGP創英角ﾎﾟｯﾌﾟ体" panose="040B0A00000000000000" pitchFamily="50" charset="-128"/>
                <a:ea typeface="HGP創英角ﾎﾟｯﾌﾟ体" panose="040B0A00000000000000" pitchFamily="50" charset="-128"/>
              </a:rPr>
              <a:t>　８）小グループ同士を比較検討し、全体像を把握する</a:t>
            </a:r>
            <a:endParaRPr lang="ja-JP" altLang="en-US" sz="1200" dirty="0">
              <a:latin typeface="HGP創英角ﾎﾟｯﾌﾟ体" panose="040B0A00000000000000" pitchFamily="50" charset="-128"/>
              <a:ea typeface="HGP創英角ﾎﾟｯﾌﾟ体" panose="040B0A00000000000000" pitchFamily="50" charset="-128"/>
            </a:endParaRPr>
          </a:p>
        </p:txBody>
      </p:sp>
      <p:sp>
        <p:nvSpPr>
          <p:cNvPr id="17413" name="Text Box 16">
            <a:extLst>
              <a:ext uri="{FF2B5EF4-FFF2-40B4-BE49-F238E27FC236}">
                <a16:creationId xmlns:a16="http://schemas.microsoft.com/office/drawing/2014/main" id="{AD890CB8-9725-AAC2-A1A7-B5AC97A9AB71}"/>
              </a:ext>
            </a:extLst>
          </p:cNvPr>
          <p:cNvSpPr txBox="1">
            <a:spLocks noChangeArrowheads="1"/>
          </p:cNvSpPr>
          <p:nvPr/>
        </p:nvSpPr>
        <p:spPr bwMode="auto">
          <a:xfrm>
            <a:off x="5062538" y="3960813"/>
            <a:ext cx="3711575"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en-US" altLang="ja-JP" sz="1200" dirty="0">
              <a:latin typeface="HGP創英角ﾎﾟｯﾌﾟ体" panose="040B0A00000000000000" pitchFamily="50" charset="-128"/>
              <a:ea typeface="HGP創英角ﾎﾟｯﾌﾟ体" panose="040B0A00000000000000" pitchFamily="50" charset="-128"/>
            </a:endParaRPr>
          </a:p>
          <a:p>
            <a:pPr eaLnBrk="1" hangingPunct="1">
              <a:spcBef>
                <a:spcPct val="0"/>
              </a:spcBef>
              <a:buFontTx/>
              <a:buNone/>
            </a:pPr>
            <a:r>
              <a:rPr lang="en-US" altLang="ja-JP" sz="1400" dirty="0">
                <a:latin typeface="HGP創英角ﾎﾟｯﾌﾟ体" panose="040B0A00000000000000" pitchFamily="50" charset="-128"/>
                <a:ea typeface="HGP創英角ﾎﾟｯﾌﾟ体" panose="040B0A00000000000000" pitchFamily="50" charset="-128"/>
              </a:rPr>
              <a:t>【</a:t>
            </a:r>
            <a:r>
              <a:rPr lang="ja-JP" altLang="en-US" sz="1400" dirty="0">
                <a:latin typeface="HGP創英角ﾎﾟｯﾌﾟ体" panose="040B0A00000000000000" pitchFamily="50" charset="-128"/>
                <a:ea typeface="HGP創英角ﾎﾟｯﾌﾟ体" panose="040B0A00000000000000" pitchFamily="50" charset="-128"/>
              </a:rPr>
              <a:t>注意事項</a:t>
            </a:r>
            <a:r>
              <a:rPr lang="en-US" altLang="ja-JP" sz="1400" dirty="0">
                <a:latin typeface="HGP創英角ﾎﾟｯﾌﾟ体" panose="040B0A00000000000000" pitchFamily="50" charset="-128"/>
                <a:ea typeface="HGP創英角ﾎﾟｯﾌﾟ体" panose="040B0A00000000000000" pitchFamily="50" charset="-128"/>
              </a:rPr>
              <a:t>】</a:t>
            </a:r>
          </a:p>
          <a:p>
            <a:pP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　（１）できるだけ多くの要素　　（層別項目）で層別する</a:t>
            </a:r>
          </a:p>
          <a:p>
            <a:pP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　（２）データの性格や、履歴を明らかにする</a:t>
            </a:r>
          </a:p>
          <a:p>
            <a:pP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　（３）比較しやすい形でまとめる</a:t>
            </a:r>
          </a:p>
          <a:p>
            <a:pPr eaLnBrk="1" hangingPunct="1">
              <a:spcBef>
                <a:spcPct val="0"/>
              </a:spcBef>
              <a:buFontTx/>
              <a:buNone/>
            </a:pPr>
            <a:r>
              <a:rPr lang="ja-JP" altLang="en-US" sz="1200" dirty="0">
                <a:latin typeface="HGP創英角ﾎﾟｯﾌﾟ体" panose="040B0A00000000000000" pitchFamily="50" charset="-128"/>
                <a:ea typeface="HGP創英角ﾎﾟｯﾌﾟ体" panose="040B0A00000000000000" pitchFamily="50" charset="-128"/>
              </a:rPr>
              <a:t>　（４）層別で得られた情報はアクションに結びつける</a:t>
            </a:r>
          </a:p>
        </p:txBody>
      </p:sp>
      <p:sp>
        <p:nvSpPr>
          <p:cNvPr id="97" name="吹き出し: 角を丸めた四角形 96">
            <a:extLst>
              <a:ext uri="{FF2B5EF4-FFF2-40B4-BE49-F238E27FC236}">
                <a16:creationId xmlns:a16="http://schemas.microsoft.com/office/drawing/2014/main" id="{D8011D31-1193-4894-B58E-4A697E4C5CF2}"/>
              </a:ext>
            </a:extLst>
          </p:cNvPr>
          <p:cNvSpPr/>
          <p:nvPr/>
        </p:nvSpPr>
        <p:spPr>
          <a:xfrm>
            <a:off x="5240710" y="104380"/>
            <a:ext cx="1890548" cy="380118"/>
          </a:xfrm>
          <a:prstGeom prst="wedgeRoundRectCallou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でのテキスト</a:t>
            </a:r>
          </a:p>
        </p:txBody>
      </p:sp>
    </p:spTree>
    <p:extLst>
      <p:ext uri="{BB962C8B-B14F-4D97-AF65-F5344CB8AC3E}">
        <p14:creationId xmlns:p14="http://schemas.microsoft.com/office/powerpoint/2010/main" val="3577887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nvGraphicFramePr>
        <p:xfrm>
          <a:off x="158232" y="3108883"/>
          <a:ext cx="8726754" cy="3472785"/>
        </p:xfrm>
        <a:graphic>
          <a:graphicData uri="http://schemas.openxmlformats.org/drawingml/2006/table">
            <a:tbl>
              <a:tblPr firstRow="1" bandRow="1">
                <a:tableStyleId>{5C22544A-7EE6-4342-B048-85BDC9FD1C3A}</a:tableStyleId>
              </a:tblPr>
              <a:tblGrid>
                <a:gridCol w="1878001">
                  <a:extLst>
                    <a:ext uri="{9D8B030D-6E8A-4147-A177-3AD203B41FA5}">
                      <a16:colId xmlns:a16="http://schemas.microsoft.com/office/drawing/2014/main" val="1475416007"/>
                    </a:ext>
                  </a:extLst>
                </a:gridCol>
                <a:gridCol w="1766618">
                  <a:extLst>
                    <a:ext uri="{9D8B030D-6E8A-4147-A177-3AD203B41FA5}">
                      <a16:colId xmlns:a16="http://schemas.microsoft.com/office/drawing/2014/main" val="1995151907"/>
                    </a:ext>
                  </a:extLst>
                </a:gridCol>
                <a:gridCol w="1694045">
                  <a:extLst>
                    <a:ext uri="{9D8B030D-6E8A-4147-A177-3AD203B41FA5}">
                      <a16:colId xmlns:a16="http://schemas.microsoft.com/office/drawing/2014/main" val="403357445"/>
                    </a:ext>
                  </a:extLst>
                </a:gridCol>
                <a:gridCol w="1694045">
                  <a:extLst>
                    <a:ext uri="{9D8B030D-6E8A-4147-A177-3AD203B41FA5}">
                      <a16:colId xmlns:a16="http://schemas.microsoft.com/office/drawing/2014/main" val="613296964"/>
                    </a:ext>
                  </a:extLst>
                </a:gridCol>
                <a:gridCol w="1694045">
                  <a:extLst>
                    <a:ext uri="{9D8B030D-6E8A-4147-A177-3AD203B41FA5}">
                      <a16:colId xmlns:a16="http://schemas.microsoft.com/office/drawing/2014/main" val="2067756931"/>
                    </a:ext>
                  </a:extLst>
                </a:gridCol>
              </a:tblGrid>
              <a:tr h="385865">
                <a:tc>
                  <a:txBody>
                    <a:bodyPr/>
                    <a:lstStyle/>
                    <a:p>
                      <a:pPr algn="ct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品物</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チェック欄</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損失金額</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おにぎり</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26</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1,820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6653232"/>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弁当</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13</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300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3,900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サンドウィッチ</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5</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100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500</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バナナ</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150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900</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3391706"/>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あんぱん</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4</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280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フランクフルト</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2</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50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100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ヨーグルト</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2</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120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4994319"/>
                  </a:ext>
                </a:extLst>
              </a:tr>
              <a:tr h="385865">
                <a:tc>
                  <a:txBody>
                    <a:bodyPr/>
                    <a:lstStyle/>
                    <a:p>
                      <a:r>
                        <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rPr>
                        <a:t>クリームパン</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2</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latin typeface="HGS創英角ﾎﾟｯﾌﾟ体" panose="040B0A00000000000000" pitchFamily="50" charset="-128"/>
                          <a:ea typeface="HGS創英角ﾎﾟｯﾌﾟ体" panose="040B0A00000000000000" pitchFamily="50" charset="-128"/>
                        </a:rPr>
                        <a:t>120</a:t>
                      </a:r>
                      <a:endParaRPr kumimoji="1" lang="ja-JP" altLang="en-US"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9141322"/>
                  </a:ext>
                </a:extLst>
              </a:tr>
            </a:tbl>
          </a:graphicData>
        </a:graphic>
      </p:graphicFrame>
      <p:sp>
        <p:nvSpPr>
          <p:cNvPr id="3" name="テキスト ボックス 2">
            <a:extLst>
              <a:ext uri="{FF2B5EF4-FFF2-40B4-BE49-F238E27FC236}">
                <a16:creationId xmlns:a16="http://schemas.microsoft.com/office/drawing/2014/main" id="{B89A8D07-7856-F4B1-74CF-21FA466EB502}"/>
              </a:ext>
            </a:extLst>
          </p:cNvPr>
          <p:cNvSpPr txBox="1"/>
          <p:nvPr/>
        </p:nvSpPr>
        <p:spPr>
          <a:xfrm>
            <a:off x="139879" y="122822"/>
            <a:ext cx="7558779" cy="646331"/>
          </a:xfrm>
          <a:prstGeom prst="rect">
            <a:avLst/>
          </a:prstGeom>
          <a:noFill/>
        </p:spPr>
        <p:txBody>
          <a:bodyPr wrap="square" rtlCol="0">
            <a:spAutoFit/>
          </a:bodyPr>
          <a:lstStyle/>
          <a:p>
            <a:r>
              <a:rPr lang="ja-JP" altLang="en-US" b="1" dirty="0">
                <a:latin typeface="HGS創英角ﾎﾟｯﾌﾟ体" panose="040B0A00000000000000" pitchFamily="50" charset="-128"/>
                <a:ea typeface="HGS創英角ﾎﾟｯﾌﾟ体" panose="040B0A00000000000000" pitchFamily="50" charset="-128"/>
              </a:rPr>
              <a:t>パレート展開の前に一週間のフードロス品を層別してみましょう。</a:t>
            </a:r>
            <a:endParaRPr lang="en-US" altLang="ja-JP" b="1" dirty="0">
              <a:latin typeface="HGS創英角ﾎﾟｯﾌﾟ体" panose="040B0A00000000000000" pitchFamily="50" charset="-128"/>
              <a:ea typeface="HGS創英角ﾎﾟｯﾌﾟ体" panose="040B0A00000000000000" pitchFamily="50" charset="-128"/>
            </a:endParaRPr>
          </a:p>
          <a:p>
            <a:r>
              <a:rPr lang="ja-JP" altLang="en-US" b="1" dirty="0">
                <a:latin typeface="HGS創英角ﾎﾟｯﾌﾟ体" panose="040B0A00000000000000" pitchFamily="50" charset="-128"/>
                <a:ea typeface="HGS創英角ﾎﾟｯﾌﾟ体" panose="040B0A00000000000000" pitchFamily="50" charset="-128"/>
              </a:rPr>
              <a:t>仕入れ値については以下の通り。</a:t>
            </a:r>
          </a:p>
        </p:txBody>
      </p:sp>
      <p:grpSp>
        <p:nvGrpSpPr>
          <p:cNvPr id="99" name="グループ化 98">
            <a:extLst>
              <a:ext uri="{FF2B5EF4-FFF2-40B4-BE49-F238E27FC236}">
                <a16:creationId xmlns:a16="http://schemas.microsoft.com/office/drawing/2014/main" id="{B441AEEF-4A7E-6626-A54E-FC49E63A8D2A}"/>
              </a:ext>
            </a:extLst>
          </p:cNvPr>
          <p:cNvGrpSpPr/>
          <p:nvPr/>
        </p:nvGrpSpPr>
        <p:grpSpPr>
          <a:xfrm>
            <a:off x="2148491" y="3534627"/>
            <a:ext cx="217188" cy="280981"/>
            <a:chOff x="2997899" y="3065488"/>
            <a:chExt cx="217188" cy="280981"/>
          </a:xfrm>
        </p:grpSpPr>
        <p:cxnSp>
          <p:nvCxnSpPr>
            <p:cNvPr id="18" name="直線コネクタ 17">
              <a:extLst>
                <a:ext uri="{FF2B5EF4-FFF2-40B4-BE49-F238E27FC236}">
                  <a16:creationId xmlns:a16="http://schemas.microsoft.com/office/drawing/2014/main" id="{24998467-7F12-87EC-EF74-C6301094645E}"/>
                </a:ext>
              </a:extLst>
            </p:cNvPr>
            <p:cNvCxnSpPr/>
            <p:nvPr/>
          </p:nvCxnSpPr>
          <p:spPr>
            <a:xfrm flipH="1">
              <a:off x="2997899"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CE7A942E-C5C0-D9C1-B706-B0BFADB40367}"/>
                </a:ext>
              </a:extLst>
            </p:cNvPr>
            <p:cNvCxnSpPr/>
            <p:nvPr/>
          </p:nvCxnSpPr>
          <p:spPr>
            <a:xfrm flipH="1">
              <a:off x="3040761"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260D187C-EF16-5161-3BE4-9AFE474235FD}"/>
                </a:ext>
              </a:extLst>
            </p:cNvPr>
            <p:cNvCxnSpPr/>
            <p:nvPr/>
          </p:nvCxnSpPr>
          <p:spPr>
            <a:xfrm flipH="1">
              <a:off x="3070877"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BA05F0E7-C324-3DF3-5E78-451330C6AEF5}"/>
                </a:ext>
              </a:extLst>
            </p:cNvPr>
            <p:cNvCxnSpPr/>
            <p:nvPr/>
          </p:nvCxnSpPr>
          <p:spPr>
            <a:xfrm flipH="1">
              <a:off x="3112198"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F91DEDFA-9C89-1041-A186-557DB7819774}"/>
                </a:ext>
              </a:extLst>
            </p:cNvPr>
            <p:cNvCxnSpPr>
              <a:cxnSpLocks/>
            </p:cNvCxnSpPr>
            <p:nvPr/>
          </p:nvCxnSpPr>
          <p:spPr>
            <a:xfrm flipH="1" flipV="1">
              <a:off x="3009309" y="3195568"/>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グループ化 76">
            <a:extLst>
              <a:ext uri="{FF2B5EF4-FFF2-40B4-BE49-F238E27FC236}">
                <a16:creationId xmlns:a16="http://schemas.microsoft.com/office/drawing/2014/main" id="{FDB79722-854E-1FA1-8886-8F3DBE042E74}"/>
              </a:ext>
            </a:extLst>
          </p:cNvPr>
          <p:cNvGrpSpPr/>
          <p:nvPr/>
        </p:nvGrpSpPr>
        <p:grpSpPr>
          <a:xfrm>
            <a:off x="2361822" y="3534627"/>
            <a:ext cx="217188" cy="280981"/>
            <a:chOff x="3211230" y="3053181"/>
            <a:chExt cx="217188" cy="280981"/>
          </a:xfrm>
        </p:grpSpPr>
        <p:cxnSp>
          <p:nvCxnSpPr>
            <p:cNvPr id="31" name="直線コネクタ 30">
              <a:extLst>
                <a:ext uri="{FF2B5EF4-FFF2-40B4-BE49-F238E27FC236}">
                  <a16:creationId xmlns:a16="http://schemas.microsoft.com/office/drawing/2014/main" id="{7CDC3312-772C-FD09-7784-3E0810FD87DC}"/>
                </a:ext>
              </a:extLst>
            </p:cNvPr>
            <p:cNvCxnSpPr/>
            <p:nvPr/>
          </p:nvCxnSpPr>
          <p:spPr>
            <a:xfrm flipH="1">
              <a:off x="321123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F1C8DF20-4A09-D1CA-1D0A-5B3F12B3DE30}"/>
                </a:ext>
              </a:extLst>
            </p:cNvPr>
            <p:cNvCxnSpPr/>
            <p:nvPr/>
          </p:nvCxnSpPr>
          <p:spPr>
            <a:xfrm flipH="1">
              <a:off x="325409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1752789D-C913-87FE-E613-8B405460BF0A}"/>
                </a:ext>
              </a:extLst>
            </p:cNvPr>
            <p:cNvCxnSpPr/>
            <p:nvPr/>
          </p:nvCxnSpPr>
          <p:spPr>
            <a:xfrm flipH="1">
              <a:off x="3284208"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FEC24CA0-543B-69F8-939B-E97FDEB25F7A}"/>
                </a:ext>
              </a:extLst>
            </p:cNvPr>
            <p:cNvCxnSpPr/>
            <p:nvPr/>
          </p:nvCxnSpPr>
          <p:spPr>
            <a:xfrm flipH="1">
              <a:off x="332552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AEF765E-A389-8BDA-03E6-84603281712F}"/>
                </a:ext>
              </a:extLst>
            </p:cNvPr>
            <p:cNvCxnSpPr>
              <a:cxnSpLocks/>
            </p:cNvCxnSpPr>
            <p:nvPr/>
          </p:nvCxnSpPr>
          <p:spPr>
            <a:xfrm flipH="1" flipV="1">
              <a:off x="3222640"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6" name="グループ化 75">
            <a:extLst>
              <a:ext uri="{FF2B5EF4-FFF2-40B4-BE49-F238E27FC236}">
                <a16:creationId xmlns:a16="http://schemas.microsoft.com/office/drawing/2014/main" id="{3AE22166-AC6E-B391-6D2C-4654CD4C8E97}"/>
              </a:ext>
            </a:extLst>
          </p:cNvPr>
          <p:cNvGrpSpPr/>
          <p:nvPr/>
        </p:nvGrpSpPr>
        <p:grpSpPr>
          <a:xfrm>
            <a:off x="2609419" y="3534627"/>
            <a:ext cx="217188" cy="280981"/>
            <a:chOff x="3458827" y="3053181"/>
            <a:chExt cx="217188" cy="280981"/>
          </a:xfrm>
        </p:grpSpPr>
        <p:cxnSp>
          <p:nvCxnSpPr>
            <p:cNvPr id="37" name="直線コネクタ 36">
              <a:extLst>
                <a:ext uri="{FF2B5EF4-FFF2-40B4-BE49-F238E27FC236}">
                  <a16:creationId xmlns:a16="http://schemas.microsoft.com/office/drawing/2014/main" id="{0A97DE7E-3567-A7F8-A665-272BE342FCE9}"/>
                </a:ext>
              </a:extLst>
            </p:cNvPr>
            <p:cNvCxnSpPr/>
            <p:nvPr/>
          </p:nvCxnSpPr>
          <p:spPr>
            <a:xfrm flipH="1">
              <a:off x="3458827"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F39EC734-6A1F-891F-D58F-8EA3A8AA485C}"/>
                </a:ext>
              </a:extLst>
            </p:cNvPr>
            <p:cNvCxnSpPr/>
            <p:nvPr/>
          </p:nvCxnSpPr>
          <p:spPr>
            <a:xfrm flipH="1">
              <a:off x="350168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D5C2FDC0-45E1-5580-C610-2FD5BC5E0F5D}"/>
                </a:ext>
              </a:extLst>
            </p:cNvPr>
            <p:cNvCxnSpPr/>
            <p:nvPr/>
          </p:nvCxnSpPr>
          <p:spPr>
            <a:xfrm flipH="1">
              <a:off x="3531805"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985DA877-5F8F-5669-F094-6D37FF0E783B}"/>
                </a:ext>
              </a:extLst>
            </p:cNvPr>
            <p:cNvCxnSpPr/>
            <p:nvPr/>
          </p:nvCxnSpPr>
          <p:spPr>
            <a:xfrm flipH="1">
              <a:off x="3573126"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320341E4-11E2-F6A0-D614-4B87A62C4212}"/>
                </a:ext>
              </a:extLst>
            </p:cNvPr>
            <p:cNvCxnSpPr>
              <a:cxnSpLocks/>
            </p:cNvCxnSpPr>
            <p:nvPr/>
          </p:nvCxnSpPr>
          <p:spPr>
            <a:xfrm flipH="1" flipV="1">
              <a:off x="3470237"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グループ化 74">
            <a:extLst>
              <a:ext uri="{FF2B5EF4-FFF2-40B4-BE49-F238E27FC236}">
                <a16:creationId xmlns:a16="http://schemas.microsoft.com/office/drawing/2014/main" id="{DEFC6ED2-5A14-9A0D-5526-B8A941D2C49D}"/>
              </a:ext>
            </a:extLst>
          </p:cNvPr>
          <p:cNvGrpSpPr/>
          <p:nvPr/>
        </p:nvGrpSpPr>
        <p:grpSpPr>
          <a:xfrm>
            <a:off x="2848200" y="3534627"/>
            <a:ext cx="217188" cy="280981"/>
            <a:chOff x="3648792" y="3053181"/>
            <a:chExt cx="217188" cy="280981"/>
          </a:xfrm>
        </p:grpSpPr>
        <p:cxnSp>
          <p:nvCxnSpPr>
            <p:cNvPr id="43" name="直線コネクタ 42">
              <a:extLst>
                <a:ext uri="{FF2B5EF4-FFF2-40B4-BE49-F238E27FC236}">
                  <a16:creationId xmlns:a16="http://schemas.microsoft.com/office/drawing/2014/main" id="{017BC4D9-B19D-3A1E-C878-57BB799E2B99}"/>
                </a:ext>
              </a:extLst>
            </p:cNvPr>
            <p:cNvCxnSpPr/>
            <p:nvPr/>
          </p:nvCxnSpPr>
          <p:spPr>
            <a:xfrm flipH="1">
              <a:off x="364879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EA15F43E-3A04-5549-E244-71316A014EF7}"/>
                </a:ext>
              </a:extLst>
            </p:cNvPr>
            <p:cNvCxnSpPr/>
            <p:nvPr/>
          </p:nvCxnSpPr>
          <p:spPr>
            <a:xfrm flipH="1">
              <a:off x="3691654"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928A2D73-EBD1-5C49-A4BE-F9A74A356235}"/>
                </a:ext>
              </a:extLst>
            </p:cNvPr>
            <p:cNvCxnSpPr/>
            <p:nvPr/>
          </p:nvCxnSpPr>
          <p:spPr>
            <a:xfrm flipH="1">
              <a:off x="372177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A06641C1-834A-2E71-11ED-23766862A1FB}"/>
                </a:ext>
              </a:extLst>
            </p:cNvPr>
            <p:cNvCxnSpPr/>
            <p:nvPr/>
          </p:nvCxnSpPr>
          <p:spPr>
            <a:xfrm flipH="1">
              <a:off x="3763091"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066B6088-58E6-A189-6057-61506F948622}"/>
                </a:ext>
              </a:extLst>
            </p:cNvPr>
            <p:cNvCxnSpPr>
              <a:cxnSpLocks/>
            </p:cNvCxnSpPr>
            <p:nvPr/>
          </p:nvCxnSpPr>
          <p:spPr>
            <a:xfrm flipH="1" flipV="1">
              <a:off x="3660202"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6980DD27-11CF-6D2D-38C5-C16A6B5807DD}"/>
              </a:ext>
            </a:extLst>
          </p:cNvPr>
          <p:cNvGrpSpPr/>
          <p:nvPr/>
        </p:nvGrpSpPr>
        <p:grpSpPr>
          <a:xfrm>
            <a:off x="3045395" y="3534627"/>
            <a:ext cx="217188" cy="280981"/>
            <a:chOff x="3865980" y="3053181"/>
            <a:chExt cx="217188" cy="280981"/>
          </a:xfrm>
        </p:grpSpPr>
        <p:cxnSp>
          <p:nvCxnSpPr>
            <p:cNvPr id="49" name="直線コネクタ 48">
              <a:extLst>
                <a:ext uri="{FF2B5EF4-FFF2-40B4-BE49-F238E27FC236}">
                  <a16:creationId xmlns:a16="http://schemas.microsoft.com/office/drawing/2014/main" id="{B27A5EC2-3591-FAF1-D610-F427407C76B0}"/>
                </a:ext>
              </a:extLst>
            </p:cNvPr>
            <p:cNvCxnSpPr/>
            <p:nvPr/>
          </p:nvCxnSpPr>
          <p:spPr>
            <a:xfrm flipH="1">
              <a:off x="386598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F2CADCD9-A0A4-616A-7B27-07F35D95794F}"/>
                </a:ext>
              </a:extLst>
            </p:cNvPr>
            <p:cNvCxnSpPr/>
            <p:nvPr/>
          </p:nvCxnSpPr>
          <p:spPr>
            <a:xfrm flipH="1">
              <a:off x="390884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CA82241B-7C9E-2A8F-ED56-BE5B7601B801}"/>
                </a:ext>
              </a:extLst>
            </p:cNvPr>
            <p:cNvCxnSpPr/>
            <p:nvPr/>
          </p:nvCxnSpPr>
          <p:spPr>
            <a:xfrm flipH="1">
              <a:off x="3938958"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58424BC6-8464-872F-50C9-A61659B441A9}"/>
                </a:ext>
              </a:extLst>
            </p:cNvPr>
            <p:cNvCxnSpPr/>
            <p:nvPr/>
          </p:nvCxnSpPr>
          <p:spPr>
            <a:xfrm flipH="1">
              <a:off x="398027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2B6BAAF2-F64B-C1C0-F696-A21FD39AA3CE}"/>
                </a:ext>
              </a:extLst>
            </p:cNvPr>
            <p:cNvCxnSpPr>
              <a:cxnSpLocks/>
            </p:cNvCxnSpPr>
            <p:nvPr/>
          </p:nvCxnSpPr>
          <p:spPr>
            <a:xfrm flipH="1" flipV="1">
              <a:off x="3877390"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3" name="グループ化 72">
            <a:extLst>
              <a:ext uri="{FF2B5EF4-FFF2-40B4-BE49-F238E27FC236}">
                <a16:creationId xmlns:a16="http://schemas.microsoft.com/office/drawing/2014/main" id="{497AC5DE-4470-0FB4-4F56-2AEBAB9E5875}"/>
              </a:ext>
            </a:extLst>
          </p:cNvPr>
          <p:cNvGrpSpPr/>
          <p:nvPr/>
        </p:nvGrpSpPr>
        <p:grpSpPr>
          <a:xfrm>
            <a:off x="2170499" y="3940120"/>
            <a:ext cx="217188" cy="280981"/>
            <a:chOff x="2994042" y="3472121"/>
            <a:chExt cx="217188" cy="280981"/>
          </a:xfrm>
        </p:grpSpPr>
        <p:cxnSp>
          <p:nvCxnSpPr>
            <p:cNvPr id="55" name="直線コネクタ 54">
              <a:extLst>
                <a:ext uri="{FF2B5EF4-FFF2-40B4-BE49-F238E27FC236}">
                  <a16:creationId xmlns:a16="http://schemas.microsoft.com/office/drawing/2014/main" id="{F5463F02-2131-CEFF-F555-6BB83BE69709}"/>
                </a:ext>
              </a:extLst>
            </p:cNvPr>
            <p:cNvCxnSpPr/>
            <p:nvPr/>
          </p:nvCxnSpPr>
          <p:spPr>
            <a:xfrm flipH="1">
              <a:off x="2994042"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E0F44985-CC05-4280-490A-F2316FF3ADC6}"/>
                </a:ext>
              </a:extLst>
            </p:cNvPr>
            <p:cNvCxnSpPr/>
            <p:nvPr/>
          </p:nvCxnSpPr>
          <p:spPr>
            <a:xfrm flipH="1">
              <a:off x="3036904"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118C3E40-18ED-9C2C-3003-BEA4ADB3464C}"/>
                </a:ext>
              </a:extLst>
            </p:cNvPr>
            <p:cNvCxnSpPr/>
            <p:nvPr/>
          </p:nvCxnSpPr>
          <p:spPr>
            <a:xfrm flipH="1">
              <a:off x="3067020"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4D6AF0B-A68A-62C5-DE9B-18C04FD64AC6}"/>
                </a:ext>
              </a:extLst>
            </p:cNvPr>
            <p:cNvCxnSpPr/>
            <p:nvPr/>
          </p:nvCxnSpPr>
          <p:spPr>
            <a:xfrm flipH="1">
              <a:off x="3108341"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3592B27E-65A3-6B01-94DD-7ED147944747}"/>
                </a:ext>
              </a:extLst>
            </p:cNvPr>
            <p:cNvCxnSpPr>
              <a:cxnSpLocks/>
            </p:cNvCxnSpPr>
            <p:nvPr/>
          </p:nvCxnSpPr>
          <p:spPr>
            <a:xfrm flipH="1" flipV="1">
              <a:off x="3005452" y="360220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2" name="グループ化 71">
            <a:extLst>
              <a:ext uri="{FF2B5EF4-FFF2-40B4-BE49-F238E27FC236}">
                <a16:creationId xmlns:a16="http://schemas.microsoft.com/office/drawing/2014/main" id="{87C852C1-72AF-DE20-8FC4-4A7C47355C5A}"/>
              </a:ext>
            </a:extLst>
          </p:cNvPr>
          <p:cNvGrpSpPr/>
          <p:nvPr/>
        </p:nvGrpSpPr>
        <p:grpSpPr>
          <a:xfrm>
            <a:off x="2402745" y="3940120"/>
            <a:ext cx="217188" cy="280981"/>
            <a:chOff x="3241639" y="3464242"/>
            <a:chExt cx="217188" cy="280981"/>
          </a:xfrm>
        </p:grpSpPr>
        <p:cxnSp>
          <p:nvCxnSpPr>
            <p:cNvPr id="61" name="直線コネクタ 60">
              <a:extLst>
                <a:ext uri="{FF2B5EF4-FFF2-40B4-BE49-F238E27FC236}">
                  <a16:creationId xmlns:a16="http://schemas.microsoft.com/office/drawing/2014/main" id="{22A8AA48-699B-4664-A8DD-3F9A7B77070B}"/>
                </a:ext>
              </a:extLst>
            </p:cNvPr>
            <p:cNvCxnSpPr/>
            <p:nvPr/>
          </p:nvCxnSpPr>
          <p:spPr>
            <a:xfrm flipH="1">
              <a:off x="3241639"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DA474195-3E38-3F09-0D4C-AA0C37F00015}"/>
                </a:ext>
              </a:extLst>
            </p:cNvPr>
            <p:cNvCxnSpPr/>
            <p:nvPr/>
          </p:nvCxnSpPr>
          <p:spPr>
            <a:xfrm flipH="1">
              <a:off x="3284501"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A40C1E2D-C579-EBB9-BCBA-64671A8B9C6E}"/>
                </a:ext>
              </a:extLst>
            </p:cNvPr>
            <p:cNvCxnSpPr/>
            <p:nvPr/>
          </p:nvCxnSpPr>
          <p:spPr>
            <a:xfrm flipH="1">
              <a:off x="3314617"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AE3FCC12-BA42-E732-3DEF-620EF8824444}"/>
                </a:ext>
              </a:extLst>
            </p:cNvPr>
            <p:cNvCxnSpPr/>
            <p:nvPr/>
          </p:nvCxnSpPr>
          <p:spPr>
            <a:xfrm flipH="1">
              <a:off x="3355938"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38254B2E-9553-66F2-1D42-EE50F60F870C}"/>
                </a:ext>
              </a:extLst>
            </p:cNvPr>
            <p:cNvCxnSpPr>
              <a:cxnSpLocks/>
            </p:cNvCxnSpPr>
            <p:nvPr/>
          </p:nvCxnSpPr>
          <p:spPr>
            <a:xfrm flipH="1" flipV="1">
              <a:off x="3253049" y="3594322"/>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CE199052-0D94-BAC3-ACD0-E58643F1B94F}"/>
              </a:ext>
            </a:extLst>
          </p:cNvPr>
          <p:cNvGrpSpPr/>
          <p:nvPr/>
        </p:nvGrpSpPr>
        <p:grpSpPr>
          <a:xfrm>
            <a:off x="2211346" y="4312585"/>
            <a:ext cx="217188" cy="280981"/>
            <a:chOff x="2976878" y="3866270"/>
            <a:chExt cx="217188" cy="280981"/>
          </a:xfrm>
        </p:grpSpPr>
        <p:cxnSp>
          <p:nvCxnSpPr>
            <p:cNvPr id="67" name="直線コネクタ 66">
              <a:extLst>
                <a:ext uri="{FF2B5EF4-FFF2-40B4-BE49-F238E27FC236}">
                  <a16:creationId xmlns:a16="http://schemas.microsoft.com/office/drawing/2014/main" id="{B9D35262-4796-02A1-B61C-F5611D3492C8}"/>
                </a:ext>
              </a:extLst>
            </p:cNvPr>
            <p:cNvCxnSpPr/>
            <p:nvPr/>
          </p:nvCxnSpPr>
          <p:spPr>
            <a:xfrm flipH="1">
              <a:off x="2976878"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A3F7CCF5-27A1-0AD8-44EE-0B6D62F745B1}"/>
                </a:ext>
              </a:extLst>
            </p:cNvPr>
            <p:cNvCxnSpPr/>
            <p:nvPr/>
          </p:nvCxnSpPr>
          <p:spPr>
            <a:xfrm flipH="1">
              <a:off x="3019740"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DFE91776-5B25-7B42-327F-3A0806A9E189}"/>
                </a:ext>
              </a:extLst>
            </p:cNvPr>
            <p:cNvCxnSpPr/>
            <p:nvPr/>
          </p:nvCxnSpPr>
          <p:spPr>
            <a:xfrm flipH="1">
              <a:off x="3049856"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03552071-6EDC-5290-85DD-7C0F8551A457}"/>
                </a:ext>
              </a:extLst>
            </p:cNvPr>
            <p:cNvCxnSpPr/>
            <p:nvPr/>
          </p:nvCxnSpPr>
          <p:spPr>
            <a:xfrm flipH="1">
              <a:off x="3091177"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644E6460-079C-8CE0-3851-9BC112DA6E80}"/>
                </a:ext>
              </a:extLst>
            </p:cNvPr>
            <p:cNvCxnSpPr>
              <a:cxnSpLocks/>
            </p:cNvCxnSpPr>
            <p:nvPr/>
          </p:nvCxnSpPr>
          <p:spPr>
            <a:xfrm flipH="1" flipV="1">
              <a:off x="2988288" y="3996350"/>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8" name="直線コネクタ 77">
            <a:extLst>
              <a:ext uri="{FF2B5EF4-FFF2-40B4-BE49-F238E27FC236}">
                <a16:creationId xmlns:a16="http://schemas.microsoft.com/office/drawing/2014/main" id="{69F9D28B-3894-50B0-B543-5DAD6D8DD333}"/>
              </a:ext>
            </a:extLst>
          </p:cNvPr>
          <p:cNvCxnSpPr/>
          <p:nvPr/>
        </p:nvCxnSpPr>
        <p:spPr>
          <a:xfrm flipH="1">
            <a:off x="3323433" y="35231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972A26C-459F-6D39-C0E3-2F88685B9C38}"/>
              </a:ext>
            </a:extLst>
          </p:cNvPr>
          <p:cNvCxnSpPr/>
          <p:nvPr/>
        </p:nvCxnSpPr>
        <p:spPr>
          <a:xfrm flipH="1">
            <a:off x="2656469" y="393406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268A1B1-1C2D-FC38-14D5-3E25D0198080}"/>
              </a:ext>
            </a:extLst>
          </p:cNvPr>
          <p:cNvCxnSpPr/>
          <p:nvPr/>
        </p:nvCxnSpPr>
        <p:spPr>
          <a:xfrm flipH="1">
            <a:off x="2694163" y="393406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A216C24F-0326-6FEF-1199-49424FA758D2}"/>
              </a:ext>
            </a:extLst>
          </p:cNvPr>
          <p:cNvCxnSpPr/>
          <p:nvPr/>
        </p:nvCxnSpPr>
        <p:spPr>
          <a:xfrm flipH="1">
            <a:off x="2745070" y="394011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グループ化 26">
            <a:extLst>
              <a:ext uri="{FF2B5EF4-FFF2-40B4-BE49-F238E27FC236}">
                <a16:creationId xmlns:a16="http://schemas.microsoft.com/office/drawing/2014/main" id="{EB21C5F7-DC6E-5886-862A-D9439843F251}"/>
              </a:ext>
            </a:extLst>
          </p:cNvPr>
          <p:cNvGrpSpPr/>
          <p:nvPr/>
        </p:nvGrpSpPr>
        <p:grpSpPr>
          <a:xfrm>
            <a:off x="2161917" y="4708394"/>
            <a:ext cx="217188" cy="280981"/>
            <a:chOff x="2958426" y="4209247"/>
            <a:chExt cx="217188" cy="280981"/>
          </a:xfrm>
        </p:grpSpPr>
        <p:cxnSp>
          <p:nvCxnSpPr>
            <p:cNvPr id="83" name="直線コネクタ 82">
              <a:extLst>
                <a:ext uri="{FF2B5EF4-FFF2-40B4-BE49-F238E27FC236}">
                  <a16:creationId xmlns:a16="http://schemas.microsoft.com/office/drawing/2014/main" id="{7788FA66-B9CB-147F-91DC-14EFC71A9174}"/>
                </a:ext>
              </a:extLst>
            </p:cNvPr>
            <p:cNvCxnSpPr/>
            <p:nvPr/>
          </p:nvCxnSpPr>
          <p:spPr>
            <a:xfrm flipH="1">
              <a:off x="2958426"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D8A12B18-727A-9E40-E009-E319DA067B68}"/>
                </a:ext>
              </a:extLst>
            </p:cNvPr>
            <p:cNvCxnSpPr/>
            <p:nvPr/>
          </p:nvCxnSpPr>
          <p:spPr>
            <a:xfrm flipH="1">
              <a:off x="3001288"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E9CCB23A-B9D7-9667-E201-65997B60C76A}"/>
                </a:ext>
              </a:extLst>
            </p:cNvPr>
            <p:cNvCxnSpPr/>
            <p:nvPr/>
          </p:nvCxnSpPr>
          <p:spPr>
            <a:xfrm flipH="1">
              <a:off x="3031404"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0CDD711B-75CE-CB57-B6E8-1BBEAE3EA2CA}"/>
                </a:ext>
              </a:extLst>
            </p:cNvPr>
            <p:cNvCxnSpPr/>
            <p:nvPr/>
          </p:nvCxnSpPr>
          <p:spPr>
            <a:xfrm flipH="1">
              <a:off x="3072725"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D97D40A0-6F9E-302B-EB7E-8A57520A0101}"/>
                </a:ext>
              </a:extLst>
            </p:cNvPr>
            <p:cNvCxnSpPr>
              <a:cxnSpLocks/>
            </p:cNvCxnSpPr>
            <p:nvPr/>
          </p:nvCxnSpPr>
          <p:spPr>
            <a:xfrm flipH="1" flipV="1">
              <a:off x="2969836" y="4339327"/>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線コネクタ 87">
            <a:extLst>
              <a:ext uri="{FF2B5EF4-FFF2-40B4-BE49-F238E27FC236}">
                <a16:creationId xmlns:a16="http://schemas.microsoft.com/office/drawing/2014/main" id="{E6C8A8B4-DB16-EE24-EFDB-9DB218DE4DA8}"/>
              </a:ext>
            </a:extLst>
          </p:cNvPr>
          <p:cNvCxnSpPr/>
          <p:nvPr/>
        </p:nvCxnSpPr>
        <p:spPr>
          <a:xfrm flipH="1">
            <a:off x="2430841" y="4704786"/>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線コネクタ 88">
            <a:extLst>
              <a:ext uri="{FF2B5EF4-FFF2-40B4-BE49-F238E27FC236}">
                <a16:creationId xmlns:a16="http://schemas.microsoft.com/office/drawing/2014/main" id="{49D3D397-1D3A-B891-E172-E5C71144F1E2}"/>
              </a:ext>
            </a:extLst>
          </p:cNvPr>
          <p:cNvCxnSpPr/>
          <p:nvPr/>
        </p:nvCxnSpPr>
        <p:spPr>
          <a:xfrm flipH="1">
            <a:off x="2428396" y="508704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線コネクタ 89">
            <a:extLst>
              <a:ext uri="{FF2B5EF4-FFF2-40B4-BE49-F238E27FC236}">
                <a16:creationId xmlns:a16="http://schemas.microsoft.com/office/drawing/2014/main" id="{26BACBAE-4F8C-2340-7A8E-3EB836788828}"/>
              </a:ext>
            </a:extLst>
          </p:cNvPr>
          <p:cNvCxnSpPr/>
          <p:nvPr/>
        </p:nvCxnSpPr>
        <p:spPr>
          <a:xfrm flipH="1">
            <a:off x="2191353" y="511431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44A1AF62-E19C-4306-62B5-BEC15E311631}"/>
              </a:ext>
            </a:extLst>
          </p:cNvPr>
          <p:cNvCxnSpPr/>
          <p:nvPr/>
        </p:nvCxnSpPr>
        <p:spPr>
          <a:xfrm flipH="1">
            <a:off x="2286339" y="508705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2A94432C-3322-4353-684F-01687B149A3F}"/>
              </a:ext>
            </a:extLst>
          </p:cNvPr>
          <p:cNvCxnSpPr/>
          <p:nvPr/>
        </p:nvCxnSpPr>
        <p:spPr>
          <a:xfrm flipH="1">
            <a:off x="2339933" y="50664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5AEF2815-F702-8143-F30D-8F44003B324B}"/>
              </a:ext>
            </a:extLst>
          </p:cNvPr>
          <p:cNvCxnSpPr/>
          <p:nvPr/>
        </p:nvCxnSpPr>
        <p:spPr>
          <a:xfrm flipH="1">
            <a:off x="2272226" y="5475475"/>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BB45C209-4E8E-6067-6EB9-44C0A208DC52}"/>
              </a:ext>
            </a:extLst>
          </p:cNvPr>
          <p:cNvCxnSpPr/>
          <p:nvPr/>
        </p:nvCxnSpPr>
        <p:spPr>
          <a:xfrm flipH="1">
            <a:off x="2154196" y="549413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78F40345-2C36-5E41-0C3F-2A454394DC9C}"/>
              </a:ext>
            </a:extLst>
          </p:cNvPr>
          <p:cNvCxnSpPr/>
          <p:nvPr/>
        </p:nvCxnSpPr>
        <p:spPr>
          <a:xfrm flipH="1">
            <a:off x="2220183" y="588036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55C745FA-B9E4-B878-99FC-7B3BA1E05D06}"/>
              </a:ext>
            </a:extLst>
          </p:cNvPr>
          <p:cNvCxnSpPr/>
          <p:nvPr/>
        </p:nvCxnSpPr>
        <p:spPr>
          <a:xfrm flipH="1">
            <a:off x="2323799" y="587676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a:extLst>
              <a:ext uri="{FF2B5EF4-FFF2-40B4-BE49-F238E27FC236}">
                <a16:creationId xmlns:a16="http://schemas.microsoft.com/office/drawing/2014/main" id="{C2DEA962-89F5-EAC8-A937-CEBFCC397403}"/>
              </a:ext>
            </a:extLst>
          </p:cNvPr>
          <p:cNvCxnSpPr/>
          <p:nvPr/>
        </p:nvCxnSpPr>
        <p:spPr>
          <a:xfrm flipH="1">
            <a:off x="2200614" y="622731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82B12BF6-2FD5-0BD7-4926-342760EEBBEA}"/>
              </a:ext>
            </a:extLst>
          </p:cNvPr>
          <p:cNvCxnSpPr/>
          <p:nvPr/>
        </p:nvCxnSpPr>
        <p:spPr>
          <a:xfrm flipH="1">
            <a:off x="2284324" y="622606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8" name="図 107">
            <a:extLst>
              <a:ext uri="{FF2B5EF4-FFF2-40B4-BE49-F238E27FC236}">
                <a16:creationId xmlns:a16="http://schemas.microsoft.com/office/drawing/2014/main" id="{EB9A44B9-3642-9ABA-07E2-DF7448DDD3C7}"/>
              </a:ext>
            </a:extLst>
          </p:cNvPr>
          <p:cNvPicPr>
            <a:picLocks noChangeAspect="1"/>
          </p:cNvPicPr>
          <p:nvPr/>
        </p:nvPicPr>
        <p:blipFill>
          <a:blip r:embed="rId2"/>
          <a:stretch>
            <a:fillRect/>
          </a:stretch>
        </p:blipFill>
        <p:spPr>
          <a:xfrm>
            <a:off x="7239036" y="1835858"/>
            <a:ext cx="721033" cy="559106"/>
          </a:xfrm>
          <a:prstGeom prst="rect">
            <a:avLst/>
          </a:prstGeom>
        </p:spPr>
      </p:pic>
      <p:graphicFrame>
        <p:nvGraphicFramePr>
          <p:cNvPr id="110" name="表 9">
            <a:extLst>
              <a:ext uri="{FF2B5EF4-FFF2-40B4-BE49-F238E27FC236}">
                <a16:creationId xmlns:a16="http://schemas.microsoft.com/office/drawing/2014/main" id="{2B69E3E0-AE14-423F-B0BB-59746B36C59A}"/>
              </a:ext>
            </a:extLst>
          </p:cNvPr>
          <p:cNvGraphicFramePr>
            <a:graphicFrameLocks noGrp="1"/>
          </p:cNvGraphicFramePr>
          <p:nvPr/>
        </p:nvGraphicFramePr>
        <p:xfrm>
          <a:off x="120889" y="1134113"/>
          <a:ext cx="8851239" cy="1774557"/>
        </p:xfrm>
        <a:graphic>
          <a:graphicData uri="http://schemas.openxmlformats.org/drawingml/2006/table">
            <a:tbl>
              <a:tblPr firstRow="1" bandRow="1">
                <a:tableStyleId>{5C22544A-7EE6-4342-B048-85BDC9FD1C3A}</a:tableStyleId>
              </a:tblPr>
              <a:tblGrid>
                <a:gridCol w="983471">
                  <a:extLst>
                    <a:ext uri="{9D8B030D-6E8A-4147-A177-3AD203B41FA5}">
                      <a16:colId xmlns:a16="http://schemas.microsoft.com/office/drawing/2014/main" val="2268368797"/>
                    </a:ext>
                  </a:extLst>
                </a:gridCol>
                <a:gridCol w="983471">
                  <a:extLst>
                    <a:ext uri="{9D8B030D-6E8A-4147-A177-3AD203B41FA5}">
                      <a16:colId xmlns:a16="http://schemas.microsoft.com/office/drawing/2014/main" val="637845026"/>
                    </a:ext>
                  </a:extLst>
                </a:gridCol>
                <a:gridCol w="983471">
                  <a:extLst>
                    <a:ext uri="{9D8B030D-6E8A-4147-A177-3AD203B41FA5}">
                      <a16:colId xmlns:a16="http://schemas.microsoft.com/office/drawing/2014/main" val="1291605968"/>
                    </a:ext>
                  </a:extLst>
                </a:gridCol>
                <a:gridCol w="983471">
                  <a:extLst>
                    <a:ext uri="{9D8B030D-6E8A-4147-A177-3AD203B41FA5}">
                      <a16:colId xmlns:a16="http://schemas.microsoft.com/office/drawing/2014/main" val="3741618590"/>
                    </a:ext>
                  </a:extLst>
                </a:gridCol>
                <a:gridCol w="983471">
                  <a:extLst>
                    <a:ext uri="{9D8B030D-6E8A-4147-A177-3AD203B41FA5}">
                      <a16:colId xmlns:a16="http://schemas.microsoft.com/office/drawing/2014/main" val="895199231"/>
                    </a:ext>
                  </a:extLst>
                </a:gridCol>
                <a:gridCol w="983471">
                  <a:extLst>
                    <a:ext uri="{9D8B030D-6E8A-4147-A177-3AD203B41FA5}">
                      <a16:colId xmlns:a16="http://schemas.microsoft.com/office/drawing/2014/main" val="349842268"/>
                    </a:ext>
                  </a:extLst>
                </a:gridCol>
                <a:gridCol w="983471">
                  <a:extLst>
                    <a:ext uri="{9D8B030D-6E8A-4147-A177-3AD203B41FA5}">
                      <a16:colId xmlns:a16="http://schemas.microsoft.com/office/drawing/2014/main" val="4011430588"/>
                    </a:ext>
                  </a:extLst>
                </a:gridCol>
                <a:gridCol w="983471">
                  <a:extLst>
                    <a:ext uri="{9D8B030D-6E8A-4147-A177-3AD203B41FA5}">
                      <a16:colId xmlns:a16="http://schemas.microsoft.com/office/drawing/2014/main" val="977951181"/>
                    </a:ext>
                  </a:extLst>
                </a:gridCol>
                <a:gridCol w="983471">
                  <a:extLst>
                    <a:ext uri="{9D8B030D-6E8A-4147-A177-3AD203B41FA5}">
                      <a16:colId xmlns:a16="http://schemas.microsoft.com/office/drawing/2014/main" val="1351579910"/>
                    </a:ext>
                  </a:extLst>
                </a:gridCol>
              </a:tblGrid>
              <a:tr h="389240">
                <a:tc rowSpan="2">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品物</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おにぎり</a:t>
                      </a:r>
                    </a:p>
                    <a:p>
                      <a:pPr algn="ct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弁当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サンドウィッチ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バナナ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あんぱん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b="1" dirty="0">
                          <a:solidFill>
                            <a:schemeClr val="tx1"/>
                          </a:solidFill>
                          <a:latin typeface="HGS創英角ﾎﾟｯﾌﾟ体" panose="040B0A00000000000000" pitchFamily="50" charset="-128"/>
                          <a:ea typeface="HGS創英角ﾎﾟｯﾌﾟ体" panose="040B0A00000000000000" pitchFamily="50" charset="-128"/>
                        </a:rPr>
                        <a:t>ヨーグルト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クリームパン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フランクフルト</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vMerge="1">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200" b="1" dirty="0">
                          <a:solidFill>
                            <a:schemeClr val="tx1"/>
                          </a:solidFill>
                          <a:latin typeface="HGS創英角ﾎﾟｯﾌﾟ体" panose="040B0A00000000000000" pitchFamily="50" charset="-128"/>
                          <a:ea typeface="HGS創英角ﾎﾟｯﾌﾟ体" panose="040B0A00000000000000" pitchFamily="50" charset="-128"/>
                        </a:rPr>
                        <a:t>仕入れ単価</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300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100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150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70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60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r"/>
                      <a:r>
                        <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rPr>
                        <a:t>￥</a:t>
                      </a:r>
                      <a:r>
                        <a:rPr kumimoji="1" lang="en-US" altLang="ja-JP" sz="1400" b="1" dirty="0">
                          <a:solidFill>
                            <a:schemeClr val="tx1"/>
                          </a:solidFill>
                          <a:latin typeface="HGS創英角ﾎﾟｯﾌﾟ体" panose="040B0A00000000000000" pitchFamily="50" charset="-128"/>
                          <a:ea typeface="HGS創英角ﾎﾟｯﾌﾟ体" panose="040B0A00000000000000" pitchFamily="50" charset="-128"/>
                        </a:rPr>
                        <a:t>50</a:t>
                      </a:r>
                      <a:endParaRPr kumimoji="1" lang="ja-JP" altLang="en-US" sz="1400" b="1" dirty="0">
                        <a:solidFill>
                          <a:schemeClr val="tx1"/>
                        </a:solidFill>
                        <a:latin typeface="HGS創英角ﾎﾟｯﾌﾟ体" panose="040B0A00000000000000" pitchFamily="50" charset="-128"/>
                        <a:ea typeface="HGS創英角ﾎﾟｯﾌﾟ体" panose="040B0A00000000000000"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pic>
        <p:nvPicPr>
          <p:cNvPr id="111" name="図 110">
            <a:extLst>
              <a:ext uri="{FF2B5EF4-FFF2-40B4-BE49-F238E27FC236}">
                <a16:creationId xmlns:a16="http://schemas.microsoft.com/office/drawing/2014/main" id="{631D99EB-9522-461D-8E68-6F406DDC6EDE}"/>
              </a:ext>
            </a:extLst>
          </p:cNvPr>
          <p:cNvPicPr>
            <a:picLocks noChangeAspect="1"/>
          </p:cNvPicPr>
          <p:nvPr/>
        </p:nvPicPr>
        <p:blipFill>
          <a:blip r:embed="rId3"/>
          <a:stretch>
            <a:fillRect/>
          </a:stretch>
        </p:blipFill>
        <p:spPr>
          <a:xfrm>
            <a:off x="1251035" y="1808170"/>
            <a:ext cx="527037" cy="426442"/>
          </a:xfrm>
          <a:prstGeom prst="rect">
            <a:avLst/>
          </a:prstGeom>
        </p:spPr>
      </p:pic>
      <p:pic>
        <p:nvPicPr>
          <p:cNvPr id="112" name="図 111">
            <a:extLst>
              <a:ext uri="{FF2B5EF4-FFF2-40B4-BE49-F238E27FC236}">
                <a16:creationId xmlns:a16="http://schemas.microsoft.com/office/drawing/2014/main" id="{9DCF23D5-2197-4AED-AECC-2E0F526B1E49}"/>
              </a:ext>
            </a:extLst>
          </p:cNvPr>
          <p:cNvPicPr>
            <a:picLocks noChangeAspect="1"/>
          </p:cNvPicPr>
          <p:nvPr/>
        </p:nvPicPr>
        <p:blipFill>
          <a:blip r:embed="rId4"/>
          <a:stretch>
            <a:fillRect/>
          </a:stretch>
        </p:blipFill>
        <p:spPr>
          <a:xfrm>
            <a:off x="2191353" y="1757129"/>
            <a:ext cx="697651" cy="528524"/>
          </a:xfrm>
          <a:prstGeom prst="rect">
            <a:avLst/>
          </a:prstGeom>
        </p:spPr>
      </p:pic>
      <p:pic>
        <p:nvPicPr>
          <p:cNvPr id="113" name="図 112">
            <a:extLst>
              <a:ext uri="{FF2B5EF4-FFF2-40B4-BE49-F238E27FC236}">
                <a16:creationId xmlns:a16="http://schemas.microsoft.com/office/drawing/2014/main" id="{2F564A41-3BEF-4700-9ED3-72095B3D42AE}"/>
              </a:ext>
            </a:extLst>
          </p:cNvPr>
          <p:cNvPicPr>
            <a:picLocks noChangeAspect="1"/>
          </p:cNvPicPr>
          <p:nvPr/>
        </p:nvPicPr>
        <p:blipFill>
          <a:blip r:embed="rId5"/>
          <a:stretch>
            <a:fillRect/>
          </a:stretch>
        </p:blipFill>
        <p:spPr>
          <a:xfrm>
            <a:off x="3233760" y="1784275"/>
            <a:ext cx="597118" cy="610689"/>
          </a:xfrm>
          <a:prstGeom prst="rect">
            <a:avLst/>
          </a:prstGeom>
        </p:spPr>
      </p:pic>
      <p:pic>
        <p:nvPicPr>
          <p:cNvPr id="114" name="図 113">
            <a:extLst>
              <a:ext uri="{FF2B5EF4-FFF2-40B4-BE49-F238E27FC236}">
                <a16:creationId xmlns:a16="http://schemas.microsoft.com/office/drawing/2014/main" id="{10361AFA-81B8-41CC-8CD0-A918BDEF2103}"/>
              </a:ext>
            </a:extLst>
          </p:cNvPr>
          <p:cNvPicPr>
            <a:picLocks noChangeAspect="1"/>
          </p:cNvPicPr>
          <p:nvPr/>
        </p:nvPicPr>
        <p:blipFill>
          <a:blip r:embed="rId6"/>
          <a:stretch>
            <a:fillRect/>
          </a:stretch>
        </p:blipFill>
        <p:spPr>
          <a:xfrm>
            <a:off x="4144256" y="1761639"/>
            <a:ext cx="676050" cy="538411"/>
          </a:xfrm>
          <a:prstGeom prst="rect">
            <a:avLst/>
          </a:prstGeom>
        </p:spPr>
      </p:pic>
      <p:pic>
        <p:nvPicPr>
          <p:cNvPr id="115" name="図 114">
            <a:extLst>
              <a:ext uri="{FF2B5EF4-FFF2-40B4-BE49-F238E27FC236}">
                <a16:creationId xmlns:a16="http://schemas.microsoft.com/office/drawing/2014/main" id="{7A64CD16-522C-45EC-8AC9-FD89A365A33A}"/>
              </a:ext>
            </a:extLst>
          </p:cNvPr>
          <p:cNvPicPr>
            <a:picLocks noChangeAspect="1"/>
          </p:cNvPicPr>
          <p:nvPr/>
        </p:nvPicPr>
        <p:blipFill>
          <a:blip r:embed="rId7"/>
          <a:stretch>
            <a:fillRect/>
          </a:stretch>
        </p:blipFill>
        <p:spPr>
          <a:xfrm>
            <a:off x="5131023" y="1789314"/>
            <a:ext cx="737380" cy="464154"/>
          </a:xfrm>
          <a:prstGeom prst="rect">
            <a:avLst/>
          </a:prstGeom>
        </p:spPr>
      </p:pic>
      <p:pic>
        <p:nvPicPr>
          <p:cNvPr id="116" name="図 115">
            <a:extLst>
              <a:ext uri="{FF2B5EF4-FFF2-40B4-BE49-F238E27FC236}">
                <a16:creationId xmlns:a16="http://schemas.microsoft.com/office/drawing/2014/main" id="{96CB9724-F019-4641-8379-BF9532BE92BE}"/>
              </a:ext>
            </a:extLst>
          </p:cNvPr>
          <p:cNvPicPr>
            <a:picLocks noChangeAspect="1"/>
          </p:cNvPicPr>
          <p:nvPr/>
        </p:nvPicPr>
        <p:blipFill>
          <a:blip r:embed="rId8"/>
          <a:stretch>
            <a:fillRect/>
          </a:stretch>
        </p:blipFill>
        <p:spPr>
          <a:xfrm>
            <a:off x="6240986" y="1790462"/>
            <a:ext cx="505804" cy="522055"/>
          </a:xfrm>
          <a:prstGeom prst="rect">
            <a:avLst/>
          </a:prstGeom>
        </p:spPr>
      </p:pic>
      <p:pic>
        <p:nvPicPr>
          <p:cNvPr id="117" name="図 116">
            <a:extLst>
              <a:ext uri="{FF2B5EF4-FFF2-40B4-BE49-F238E27FC236}">
                <a16:creationId xmlns:a16="http://schemas.microsoft.com/office/drawing/2014/main" id="{7AF39FDE-E4F4-4926-B66C-DA88622512ED}"/>
              </a:ext>
            </a:extLst>
          </p:cNvPr>
          <p:cNvPicPr>
            <a:picLocks noChangeAspect="1"/>
          </p:cNvPicPr>
          <p:nvPr/>
        </p:nvPicPr>
        <p:blipFill>
          <a:blip r:embed="rId9"/>
          <a:stretch>
            <a:fillRect/>
          </a:stretch>
        </p:blipFill>
        <p:spPr>
          <a:xfrm>
            <a:off x="7170604" y="1835896"/>
            <a:ext cx="676051" cy="421695"/>
          </a:xfrm>
          <a:prstGeom prst="rect">
            <a:avLst/>
          </a:prstGeom>
        </p:spPr>
      </p:pic>
      <p:pic>
        <p:nvPicPr>
          <p:cNvPr id="118" name="図 117">
            <a:extLst>
              <a:ext uri="{FF2B5EF4-FFF2-40B4-BE49-F238E27FC236}">
                <a16:creationId xmlns:a16="http://schemas.microsoft.com/office/drawing/2014/main" id="{C29D8261-D444-4D87-9AD2-32529E7A119D}"/>
              </a:ext>
            </a:extLst>
          </p:cNvPr>
          <p:cNvPicPr>
            <a:picLocks noChangeAspect="1"/>
          </p:cNvPicPr>
          <p:nvPr/>
        </p:nvPicPr>
        <p:blipFill>
          <a:blip r:embed="rId2"/>
          <a:stretch>
            <a:fillRect/>
          </a:stretch>
        </p:blipFill>
        <p:spPr>
          <a:xfrm>
            <a:off x="8100390" y="1751291"/>
            <a:ext cx="721033" cy="559106"/>
          </a:xfrm>
          <a:prstGeom prst="rect">
            <a:avLst/>
          </a:prstGeom>
        </p:spPr>
      </p:pic>
      <p:sp>
        <p:nvSpPr>
          <p:cNvPr id="100" name="object 2">
            <a:extLst>
              <a:ext uri="{FF2B5EF4-FFF2-40B4-BE49-F238E27FC236}">
                <a16:creationId xmlns:a16="http://schemas.microsoft.com/office/drawing/2014/main" id="{AD04B30B-E40A-4502-9B2A-8BD032D01C69}"/>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4</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
        <p:nvSpPr>
          <p:cNvPr id="101" name="吹き出し: 角を丸めた四角形 100">
            <a:extLst>
              <a:ext uri="{FF2B5EF4-FFF2-40B4-BE49-F238E27FC236}">
                <a16:creationId xmlns:a16="http://schemas.microsoft.com/office/drawing/2014/main" id="{2EA46B13-EE67-40C6-B717-D3C4D60239DE}"/>
              </a:ext>
            </a:extLst>
          </p:cNvPr>
          <p:cNvSpPr/>
          <p:nvPr/>
        </p:nvSpPr>
        <p:spPr>
          <a:xfrm>
            <a:off x="6654278" y="589248"/>
            <a:ext cx="1890548" cy="380118"/>
          </a:xfrm>
          <a:prstGeom prst="wedgeRoundRectCallout">
            <a:avLst>
              <a:gd name="adj1" fmla="val -18233"/>
              <a:gd name="adj2" fmla="val 44394"/>
              <a:gd name="adj3" fmla="val 16667"/>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rgbClr val="FF0000"/>
                </a:solidFill>
                <a:latin typeface="Meiryo UI" panose="020B0604030504040204" pitchFamily="50" charset="-128"/>
                <a:ea typeface="Meiryo UI" panose="020B0604030504040204" pitchFamily="50" charset="-128"/>
              </a:rPr>
              <a:t>AM</a:t>
            </a:r>
            <a:r>
              <a:rPr kumimoji="1" lang="ja-JP" altLang="en-US" b="1" dirty="0">
                <a:solidFill>
                  <a:srgbClr val="FF0000"/>
                </a:solidFill>
                <a:latin typeface="Meiryo UI" panose="020B0604030504040204" pitchFamily="50" charset="-128"/>
                <a:ea typeface="Meiryo UI" panose="020B0604030504040204" pitchFamily="50" charset="-128"/>
              </a:rPr>
              <a:t>での演習</a:t>
            </a:r>
          </a:p>
        </p:txBody>
      </p:sp>
    </p:spTree>
    <p:extLst>
      <p:ext uri="{BB962C8B-B14F-4D97-AF65-F5344CB8AC3E}">
        <p14:creationId xmlns:p14="http://schemas.microsoft.com/office/powerpoint/2010/main" val="2181814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8172438E-4193-42BD-BECA-F9FAE21304A6}"/>
              </a:ext>
            </a:extLst>
          </p:cNvPr>
          <p:cNvGraphicFramePr/>
          <p:nvPr>
            <p:extLst>
              <p:ext uri="{D42A27DB-BD31-4B8C-83A1-F6EECF244321}">
                <p14:modId xmlns:p14="http://schemas.microsoft.com/office/powerpoint/2010/main" val="1347061583"/>
              </p:ext>
            </p:extLst>
          </p:nvPr>
        </p:nvGraphicFramePr>
        <p:xfrm>
          <a:off x="-353961" y="1268133"/>
          <a:ext cx="5712542" cy="5191664"/>
        </p:xfrm>
        <a:graphic>
          <a:graphicData uri="http://schemas.openxmlformats.org/drawingml/2006/chart">
            <c:chart xmlns:c="http://schemas.openxmlformats.org/drawingml/2006/chart" xmlns:r="http://schemas.openxmlformats.org/officeDocument/2006/relationships" r:id="rId2"/>
          </a:graphicData>
        </a:graphic>
      </p:graphicFrame>
      <p:sp>
        <p:nvSpPr>
          <p:cNvPr id="11" name="object 10">
            <a:extLst>
              <a:ext uri="{FF2B5EF4-FFF2-40B4-BE49-F238E27FC236}">
                <a16:creationId xmlns:a16="http://schemas.microsoft.com/office/drawing/2014/main" id="{89D30F9B-9CD4-46A3-9E82-ADBD8F131D96}"/>
              </a:ext>
            </a:extLst>
          </p:cNvPr>
          <p:cNvSpPr txBox="1"/>
          <p:nvPr/>
        </p:nvSpPr>
        <p:spPr>
          <a:xfrm>
            <a:off x="169080" y="-6857"/>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２）</a:t>
            </a:r>
            <a: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t>‐</a:t>
            </a: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１現状の把握</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12" name="テキスト ボックス 11">
            <a:extLst>
              <a:ext uri="{FF2B5EF4-FFF2-40B4-BE49-F238E27FC236}">
                <a16:creationId xmlns:a16="http://schemas.microsoft.com/office/drawing/2014/main" id="{5E2A5A08-3759-4CF6-946B-85F45B727BE4}"/>
              </a:ext>
            </a:extLst>
          </p:cNvPr>
          <p:cNvSpPr txBox="1"/>
          <p:nvPr/>
        </p:nvSpPr>
        <p:spPr>
          <a:xfrm>
            <a:off x="1874477" y="3677469"/>
            <a:ext cx="1049528" cy="584775"/>
          </a:xfrm>
          <a:prstGeom prst="rect">
            <a:avLst/>
          </a:prstGeom>
          <a:noFill/>
        </p:spPr>
        <p:txBody>
          <a:bodyPr wrap="square" rtlCol="0">
            <a:spAutoFit/>
          </a:bodyPr>
          <a:lstStyle/>
          <a:p>
            <a:r>
              <a:rPr kumimoji="1" lang="ja-JP" altLang="en-US" sz="1600" b="1" dirty="0">
                <a:latin typeface="HGS創英角ﾎﾟｯﾌﾟ体" panose="040B0A00000000000000" pitchFamily="50" charset="-128"/>
                <a:ea typeface="HGS創英角ﾎﾟｯﾌﾟ体" panose="040B0A00000000000000" pitchFamily="50" charset="-128"/>
              </a:rPr>
              <a:t>合計</a:t>
            </a:r>
            <a:endParaRPr kumimoji="1" lang="en-US" altLang="ja-JP" sz="1600" b="1" dirty="0">
              <a:latin typeface="HGS創英角ﾎﾟｯﾌﾟ体" panose="040B0A00000000000000" pitchFamily="50" charset="-128"/>
              <a:ea typeface="HGS創英角ﾎﾟｯﾌﾟ体" panose="040B0A00000000000000" pitchFamily="50" charset="-128"/>
            </a:endParaRPr>
          </a:p>
          <a:p>
            <a:r>
              <a:rPr kumimoji="1" lang="ja-JP" altLang="en-US" sz="1600" b="1" dirty="0">
                <a:latin typeface="HGS創英角ﾎﾟｯﾌﾟ体" panose="040B0A00000000000000" pitchFamily="50" charset="-128"/>
                <a:ea typeface="HGS創英角ﾎﾟｯﾌﾟ体" panose="040B0A00000000000000" pitchFamily="50" charset="-128"/>
              </a:rPr>
              <a:t>６</a:t>
            </a:r>
            <a:r>
              <a:rPr kumimoji="1" lang="en-US" altLang="ja-JP" sz="1600" b="1" dirty="0">
                <a:latin typeface="HGS創英角ﾎﾟｯﾌﾟ体" panose="040B0A00000000000000" pitchFamily="50" charset="-128"/>
                <a:ea typeface="HGS創英角ﾎﾟｯﾌﾟ体" panose="040B0A00000000000000" pitchFamily="50" charset="-128"/>
              </a:rPr>
              <a:t>0(</a:t>
            </a:r>
            <a:r>
              <a:rPr kumimoji="1" lang="ja-JP" altLang="en-US" sz="1600" b="1" dirty="0">
                <a:latin typeface="HGS創英角ﾎﾟｯﾌﾟ体" panose="040B0A00000000000000" pitchFamily="50" charset="-128"/>
                <a:ea typeface="HGS創英角ﾎﾟｯﾌﾟ体" panose="040B0A00000000000000" pitchFamily="50" charset="-128"/>
              </a:rPr>
              <a:t>個</a:t>
            </a:r>
            <a:r>
              <a:rPr kumimoji="1" lang="en-US" altLang="ja-JP" sz="1600" b="1" dirty="0">
                <a:latin typeface="HGS創英角ﾎﾟｯﾌﾟ体" panose="040B0A00000000000000" pitchFamily="50" charset="-128"/>
                <a:ea typeface="HGS創英角ﾎﾟｯﾌﾟ体" panose="040B0A00000000000000" pitchFamily="50" charset="-128"/>
              </a:rPr>
              <a:t>)</a:t>
            </a:r>
            <a:endParaRPr kumimoji="1" lang="ja-JP" altLang="en-US" sz="1600" b="1" dirty="0">
              <a:latin typeface="HGS創英角ﾎﾟｯﾌﾟ体" panose="040B0A00000000000000" pitchFamily="50" charset="-128"/>
              <a:ea typeface="HGS創英角ﾎﾟｯﾌﾟ体" panose="040B0A00000000000000" pitchFamily="50" charset="-128"/>
            </a:endParaRPr>
          </a:p>
        </p:txBody>
      </p:sp>
      <p:sp>
        <p:nvSpPr>
          <p:cNvPr id="15" name="テキスト ボックス 14">
            <a:extLst>
              <a:ext uri="{FF2B5EF4-FFF2-40B4-BE49-F238E27FC236}">
                <a16:creationId xmlns:a16="http://schemas.microsoft.com/office/drawing/2014/main" id="{538F87A6-8890-417A-B995-FD37914A704A}"/>
              </a:ext>
            </a:extLst>
          </p:cNvPr>
          <p:cNvSpPr txBox="1"/>
          <p:nvPr/>
        </p:nvSpPr>
        <p:spPr>
          <a:xfrm>
            <a:off x="833750" y="1165836"/>
            <a:ext cx="2489553" cy="369332"/>
          </a:xfrm>
          <a:prstGeom prst="rect">
            <a:avLst/>
          </a:prstGeom>
          <a:noFill/>
        </p:spPr>
        <p:txBody>
          <a:bodyPr wrap="square" rtlCol="0">
            <a:spAutoFit/>
          </a:bodyPr>
          <a:lstStyle/>
          <a:p>
            <a:r>
              <a:rPr lang="ja-JP" altLang="en-US" b="1" u="sng" dirty="0">
                <a:solidFill>
                  <a:srgbClr val="FF0000"/>
                </a:solidFill>
                <a:latin typeface="HGS創英角ﾎﾟｯﾌﾟ体" panose="040B0A00000000000000" pitchFamily="50" charset="-128"/>
                <a:ea typeface="HGS創英角ﾎﾟｯﾌﾟ体" panose="040B0A00000000000000" pitchFamily="50" charset="-128"/>
              </a:rPr>
              <a:t>おにぎりのロスが多い</a:t>
            </a:r>
          </a:p>
        </p:txBody>
      </p:sp>
      <p:sp>
        <p:nvSpPr>
          <p:cNvPr id="16" name="テキスト ボックス 15">
            <a:extLst>
              <a:ext uri="{FF2B5EF4-FFF2-40B4-BE49-F238E27FC236}">
                <a16:creationId xmlns:a16="http://schemas.microsoft.com/office/drawing/2014/main" id="{3D1A0E5D-9730-4AA5-9887-71D094E32241}"/>
              </a:ext>
            </a:extLst>
          </p:cNvPr>
          <p:cNvSpPr txBox="1"/>
          <p:nvPr/>
        </p:nvSpPr>
        <p:spPr>
          <a:xfrm>
            <a:off x="5854113" y="1220791"/>
            <a:ext cx="2489553" cy="369332"/>
          </a:xfrm>
          <a:prstGeom prst="rect">
            <a:avLst/>
          </a:prstGeom>
          <a:noFill/>
        </p:spPr>
        <p:txBody>
          <a:bodyPr wrap="square" rtlCol="0">
            <a:spAutoFit/>
          </a:bodyPr>
          <a:lstStyle/>
          <a:p>
            <a:r>
              <a:rPr lang="ja-JP" altLang="en-US" b="1" u="sng" dirty="0">
                <a:solidFill>
                  <a:srgbClr val="FF0000"/>
                </a:solidFill>
                <a:latin typeface="HGS創英角ﾎﾟｯﾌﾟ体" panose="040B0A00000000000000" pitchFamily="50" charset="-128"/>
                <a:ea typeface="HGS創英角ﾎﾟｯﾌﾟ体" panose="040B0A00000000000000" pitchFamily="50" charset="-128"/>
              </a:rPr>
              <a:t>弁当のロスが多い</a:t>
            </a:r>
          </a:p>
        </p:txBody>
      </p:sp>
      <p:graphicFrame>
        <p:nvGraphicFramePr>
          <p:cNvPr id="17" name="グラフ 16">
            <a:extLst>
              <a:ext uri="{FF2B5EF4-FFF2-40B4-BE49-F238E27FC236}">
                <a16:creationId xmlns:a16="http://schemas.microsoft.com/office/drawing/2014/main" id="{5BC8A05D-5F1E-4878-8F6B-835B2020DAE6}"/>
              </a:ext>
            </a:extLst>
          </p:cNvPr>
          <p:cNvGraphicFramePr/>
          <p:nvPr/>
        </p:nvGraphicFramePr>
        <p:xfrm>
          <a:off x="4242619" y="1350502"/>
          <a:ext cx="5712542" cy="5191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グラフ 17">
            <a:extLst>
              <a:ext uri="{FF2B5EF4-FFF2-40B4-BE49-F238E27FC236}">
                <a16:creationId xmlns:a16="http://schemas.microsoft.com/office/drawing/2014/main" id="{768BF813-9E77-4753-AA75-4053C768D09B}"/>
              </a:ext>
            </a:extLst>
          </p:cNvPr>
          <p:cNvGraphicFramePr/>
          <p:nvPr>
            <p:extLst>
              <p:ext uri="{D42A27DB-BD31-4B8C-83A1-F6EECF244321}">
                <p14:modId xmlns:p14="http://schemas.microsoft.com/office/powerpoint/2010/main" val="2883318493"/>
              </p:ext>
            </p:extLst>
          </p:nvPr>
        </p:nvGraphicFramePr>
        <p:xfrm>
          <a:off x="4242619" y="1268133"/>
          <a:ext cx="5712542" cy="5191664"/>
        </p:xfrm>
        <a:graphic>
          <a:graphicData uri="http://schemas.openxmlformats.org/drawingml/2006/chart">
            <c:chart xmlns:c="http://schemas.openxmlformats.org/drawingml/2006/chart" xmlns:r="http://schemas.openxmlformats.org/officeDocument/2006/relationships" r:id="rId4"/>
          </a:graphicData>
        </a:graphic>
      </p:graphicFrame>
      <p:sp>
        <p:nvSpPr>
          <p:cNvPr id="19" name="テキスト ボックス 18">
            <a:extLst>
              <a:ext uri="{FF2B5EF4-FFF2-40B4-BE49-F238E27FC236}">
                <a16:creationId xmlns:a16="http://schemas.microsoft.com/office/drawing/2014/main" id="{CA3D3E3F-0E19-4878-9327-F03CA9407EF9}"/>
              </a:ext>
            </a:extLst>
          </p:cNvPr>
          <p:cNvSpPr txBox="1"/>
          <p:nvPr/>
        </p:nvSpPr>
        <p:spPr>
          <a:xfrm>
            <a:off x="6416034" y="3677469"/>
            <a:ext cx="1170985" cy="584775"/>
          </a:xfrm>
          <a:prstGeom prst="rect">
            <a:avLst/>
          </a:prstGeom>
          <a:noFill/>
        </p:spPr>
        <p:txBody>
          <a:bodyPr wrap="square" rtlCol="0">
            <a:spAutoFit/>
          </a:bodyPr>
          <a:lstStyle/>
          <a:p>
            <a:r>
              <a:rPr kumimoji="1" lang="ja-JP" altLang="en-US" sz="1600" b="1" dirty="0">
                <a:latin typeface="HGS創英角ﾎﾟｯﾌﾟ体" panose="040B0A00000000000000" pitchFamily="50" charset="-128"/>
                <a:ea typeface="HGS創英角ﾎﾟｯﾌﾟ体" panose="040B0A00000000000000" pitchFamily="50" charset="-128"/>
              </a:rPr>
              <a:t>合計</a:t>
            </a:r>
            <a:endParaRPr kumimoji="1" lang="en-US" altLang="ja-JP" sz="1600" b="1" dirty="0">
              <a:latin typeface="HGS創英角ﾎﾟｯﾌﾟ体" panose="040B0A00000000000000" pitchFamily="50" charset="-128"/>
              <a:ea typeface="HGS創英角ﾎﾟｯﾌﾟ体" panose="040B0A00000000000000" pitchFamily="50" charset="-128"/>
            </a:endParaRPr>
          </a:p>
          <a:p>
            <a:r>
              <a:rPr kumimoji="1" lang="en-US" altLang="ja-JP" sz="1600" b="1" dirty="0">
                <a:latin typeface="HGS創英角ﾎﾟｯﾌﾟ体" panose="040B0A00000000000000" pitchFamily="50" charset="-128"/>
                <a:ea typeface="HGS創英角ﾎﾟｯﾌﾟ体" panose="040B0A00000000000000" pitchFamily="50" charset="-128"/>
              </a:rPr>
              <a:t>7740(</a:t>
            </a:r>
            <a:r>
              <a:rPr kumimoji="1" lang="ja-JP" altLang="en-US" sz="1600" b="1" dirty="0">
                <a:latin typeface="HGS創英角ﾎﾟｯﾌﾟ体" panose="040B0A00000000000000" pitchFamily="50" charset="-128"/>
                <a:ea typeface="HGS創英角ﾎﾟｯﾌﾟ体" panose="040B0A00000000000000" pitchFamily="50" charset="-128"/>
              </a:rPr>
              <a:t>円</a:t>
            </a:r>
            <a:r>
              <a:rPr kumimoji="1" lang="en-US" altLang="ja-JP" sz="1600" b="1" dirty="0">
                <a:latin typeface="HGS創英角ﾎﾟｯﾌﾟ体" panose="040B0A00000000000000" pitchFamily="50" charset="-128"/>
                <a:ea typeface="HGS創英角ﾎﾟｯﾌﾟ体" panose="040B0A00000000000000" pitchFamily="50" charset="-128"/>
              </a:rPr>
              <a:t>)</a:t>
            </a:r>
            <a:endParaRPr kumimoji="1" lang="ja-JP" altLang="en-US" sz="1600" b="1" dirty="0">
              <a:latin typeface="HGS創英角ﾎﾟｯﾌﾟ体" panose="040B0A00000000000000" pitchFamily="50" charset="-128"/>
              <a:ea typeface="HGS創英角ﾎﾟｯﾌﾟ体" panose="040B0A00000000000000" pitchFamily="50" charset="-128"/>
            </a:endParaRPr>
          </a:p>
        </p:txBody>
      </p:sp>
      <p:pic>
        <p:nvPicPr>
          <p:cNvPr id="10" name="図 9">
            <a:extLst>
              <a:ext uri="{FF2B5EF4-FFF2-40B4-BE49-F238E27FC236}">
                <a16:creationId xmlns:a16="http://schemas.microsoft.com/office/drawing/2014/main" id="{648F0AE7-7B8E-411C-8BBF-30A9CED6E9D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1085" y="636982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DD025C74-3401-4FF7-8D45-0E020E796148}"/>
              </a:ext>
            </a:extLst>
          </p:cNvPr>
          <p:cNvSpPr txBox="1"/>
          <p:nvPr/>
        </p:nvSpPr>
        <p:spPr>
          <a:xfrm>
            <a:off x="673896" y="6404546"/>
            <a:ext cx="8470104" cy="369332"/>
          </a:xfrm>
          <a:prstGeom prst="rect">
            <a:avLst/>
          </a:prstGeom>
          <a:noFill/>
        </p:spPr>
        <p:txBody>
          <a:bodyPr wrap="square" rtlCol="0">
            <a:spAutoFit/>
          </a:bodyPr>
          <a:lstStyle/>
          <a:p>
            <a:r>
              <a:rPr lang="ja-JP" altLang="en-US" b="1" dirty="0">
                <a:solidFill>
                  <a:srgbClr val="0000CC"/>
                </a:solidFill>
                <a:latin typeface="HGS創英角ﾎﾟｯﾌﾟ体" panose="040B0A00000000000000" pitchFamily="50" charset="-128"/>
                <a:ea typeface="HGS創英角ﾎﾟｯﾌﾟ体" panose="040B0A00000000000000" pitchFamily="50" charset="-128"/>
              </a:rPr>
              <a:t>選んだ問題が、どのように悪い状態なのかグラフてで表すと一目でわかる</a:t>
            </a:r>
            <a:endParaRPr lang="en-US" altLang="ja-JP" b="1" dirty="0">
              <a:solidFill>
                <a:srgbClr val="0000CC"/>
              </a:solidFill>
              <a:latin typeface="HGS創英角ﾎﾟｯﾌﾟ体" panose="040B0A00000000000000" pitchFamily="50" charset="-128"/>
              <a:ea typeface="HGS創英角ﾎﾟｯﾌﾟ体" panose="040B0A00000000000000" pitchFamily="50" charset="-128"/>
            </a:endParaRPr>
          </a:p>
        </p:txBody>
      </p:sp>
      <p:sp>
        <p:nvSpPr>
          <p:cNvPr id="20" name="テキスト ボックス 19">
            <a:extLst>
              <a:ext uri="{FF2B5EF4-FFF2-40B4-BE49-F238E27FC236}">
                <a16:creationId xmlns:a16="http://schemas.microsoft.com/office/drawing/2014/main" id="{49DE1ADB-E537-4320-80BA-63E2FA6FAED7}"/>
              </a:ext>
            </a:extLst>
          </p:cNvPr>
          <p:cNvSpPr txBox="1"/>
          <p:nvPr/>
        </p:nvSpPr>
        <p:spPr>
          <a:xfrm>
            <a:off x="1096989" y="729727"/>
            <a:ext cx="1576727" cy="369332"/>
          </a:xfrm>
          <a:prstGeom prst="rect">
            <a:avLst/>
          </a:prstGeom>
          <a:noFill/>
        </p:spPr>
        <p:txBody>
          <a:bodyPr wrap="square" rtlCol="0">
            <a:spAutoFit/>
          </a:bodyPr>
          <a:lstStyle/>
          <a:p>
            <a:r>
              <a:rPr kumimoji="1" lang="ja-JP" altLang="en-US" b="1" dirty="0">
                <a:solidFill>
                  <a:srgbClr val="0000CC"/>
                </a:solidFill>
                <a:latin typeface="HGS創英角ﾎﾟｯﾌﾟ体" panose="040B0A00000000000000" pitchFamily="50" charset="-128"/>
                <a:ea typeface="HGS創英角ﾎﾟｯﾌﾟ体" panose="040B0A00000000000000" pitchFamily="50" charset="-128"/>
              </a:rPr>
              <a:t>個数で調査</a:t>
            </a:r>
          </a:p>
        </p:txBody>
      </p:sp>
      <p:sp>
        <p:nvSpPr>
          <p:cNvPr id="21" name="テキスト ボックス 20">
            <a:extLst>
              <a:ext uri="{FF2B5EF4-FFF2-40B4-BE49-F238E27FC236}">
                <a16:creationId xmlns:a16="http://schemas.microsoft.com/office/drawing/2014/main" id="{8F59B589-A15C-442E-83B4-E06E9EAE17DB}"/>
              </a:ext>
            </a:extLst>
          </p:cNvPr>
          <p:cNvSpPr txBox="1"/>
          <p:nvPr/>
        </p:nvSpPr>
        <p:spPr>
          <a:xfrm>
            <a:off x="5924628" y="729727"/>
            <a:ext cx="1576727" cy="369332"/>
          </a:xfrm>
          <a:prstGeom prst="rect">
            <a:avLst/>
          </a:prstGeom>
          <a:noFill/>
        </p:spPr>
        <p:txBody>
          <a:bodyPr wrap="square" rtlCol="0">
            <a:spAutoFit/>
          </a:bodyPr>
          <a:lstStyle/>
          <a:p>
            <a:r>
              <a:rPr kumimoji="1" lang="ja-JP" altLang="en-US" b="1" dirty="0">
                <a:solidFill>
                  <a:srgbClr val="0000CC"/>
                </a:solidFill>
                <a:latin typeface="HGS創英角ﾎﾟｯﾌﾟ体" panose="040B0A00000000000000" pitchFamily="50" charset="-128"/>
                <a:ea typeface="HGS創英角ﾎﾟｯﾌﾟ体" panose="040B0A00000000000000" pitchFamily="50" charset="-128"/>
              </a:rPr>
              <a:t>金額で調査</a:t>
            </a:r>
          </a:p>
        </p:txBody>
      </p:sp>
      <p:sp>
        <p:nvSpPr>
          <p:cNvPr id="14" name="object 2">
            <a:extLst>
              <a:ext uri="{FF2B5EF4-FFF2-40B4-BE49-F238E27FC236}">
                <a16:creationId xmlns:a16="http://schemas.microsoft.com/office/drawing/2014/main" id="{03FFD059-FA18-4F1A-86FA-DFD6A2CE288A}"/>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5</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3608375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グラフ 8">
            <a:extLst>
              <a:ext uri="{FF2B5EF4-FFF2-40B4-BE49-F238E27FC236}">
                <a16:creationId xmlns:a16="http://schemas.microsoft.com/office/drawing/2014/main" id="{AF2364B0-E762-4B98-8CC0-9D7257E14526}"/>
              </a:ext>
            </a:extLst>
          </p:cNvPr>
          <p:cNvGraphicFramePr/>
          <p:nvPr/>
        </p:nvGraphicFramePr>
        <p:xfrm>
          <a:off x="465666" y="749979"/>
          <a:ext cx="8545407" cy="27601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グラフ 12">
            <a:extLst>
              <a:ext uri="{FF2B5EF4-FFF2-40B4-BE49-F238E27FC236}">
                <a16:creationId xmlns:a16="http://schemas.microsoft.com/office/drawing/2014/main" id="{A5152637-A05A-430E-BF39-74CE2750D766}"/>
              </a:ext>
            </a:extLst>
          </p:cNvPr>
          <p:cNvGraphicFramePr/>
          <p:nvPr/>
        </p:nvGraphicFramePr>
        <p:xfrm>
          <a:off x="268393" y="3480547"/>
          <a:ext cx="8607213" cy="3352867"/>
        </p:xfrm>
        <a:graphic>
          <a:graphicData uri="http://schemas.openxmlformats.org/drawingml/2006/chart">
            <c:chart xmlns:c="http://schemas.openxmlformats.org/drawingml/2006/chart" xmlns:r="http://schemas.openxmlformats.org/officeDocument/2006/relationships" r:id="rId3"/>
          </a:graphicData>
        </a:graphic>
      </p:graphicFrame>
      <p:sp>
        <p:nvSpPr>
          <p:cNvPr id="11" name="object 10">
            <a:extLst>
              <a:ext uri="{FF2B5EF4-FFF2-40B4-BE49-F238E27FC236}">
                <a16:creationId xmlns:a16="http://schemas.microsoft.com/office/drawing/2014/main" id="{89D30F9B-9CD4-46A3-9E82-ADBD8F131D96}"/>
              </a:ext>
            </a:extLst>
          </p:cNvPr>
          <p:cNvSpPr txBox="1"/>
          <p:nvPr/>
        </p:nvSpPr>
        <p:spPr>
          <a:xfrm>
            <a:off x="169080" y="-6857"/>
            <a:ext cx="7863840" cy="599523"/>
          </a:xfrm>
          <a:prstGeom prst="rect">
            <a:avLst/>
          </a:prstGeom>
        </p:spPr>
        <p:txBody>
          <a:bodyPr vert="horz" wrap="square" lIns="0" tIns="106045" rIns="0" bIns="0" rtlCol="0">
            <a:spAutoFit/>
          </a:bodyPr>
          <a:lstStyle/>
          <a:p>
            <a:pPr marL="12700">
              <a:spcBef>
                <a:spcPts val="835"/>
              </a:spcBef>
            </a:pP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２）</a:t>
            </a:r>
            <a:r>
              <a:rPr lang="en-US" altLang="ja-JP" sz="3200" spc="-5" dirty="0">
                <a:latin typeface="HGP創英角ﾎﾟｯﾌﾟ体" panose="040B0A00000000000000" pitchFamily="50" charset="-128"/>
                <a:ea typeface="HGP創英角ﾎﾟｯﾌﾟ体" panose="040B0A00000000000000" pitchFamily="50" charset="-128"/>
                <a:cs typeface="HGP創英角ﾎﾟｯﾌﾟ体"/>
              </a:rPr>
              <a:t>‐</a:t>
            </a:r>
            <a:r>
              <a:rPr lang="ja-JP" altLang="en-US" sz="3200" spc="-5" dirty="0">
                <a:latin typeface="HGP創英角ﾎﾟｯﾌﾟ体" panose="040B0A00000000000000" pitchFamily="50" charset="-128"/>
                <a:ea typeface="HGP創英角ﾎﾟｯﾌﾟ体" panose="040B0A00000000000000" pitchFamily="50" charset="-128"/>
                <a:cs typeface="HGP創英角ﾎﾟｯﾌﾟ体"/>
              </a:rPr>
              <a:t>１現状の把握</a:t>
            </a:r>
            <a:endParaRPr sz="2800" dirty="0">
              <a:latin typeface="HGP創英角ﾎﾟｯﾌﾟ体" panose="040B0A00000000000000" pitchFamily="50" charset="-128"/>
              <a:ea typeface="HGP創英角ﾎﾟｯﾌﾟ体" panose="040B0A00000000000000" pitchFamily="50" charset="-128"/>
              <a:cs typeface="Microsoft JhengHei"/>
            </a:endParaRPr>
          </a:p>
        </p:txBody>
      </p:sp>
      <p:sp>
        <p:nvSpPr>
          <p:cNvPr id="12" name="テキスト ボックス 11">
            <a:extLst>
              <a:ext uri="{FF2B5EF4-FFF2-40B4-BE49-F238E27FC236}">
                <a16:creationId xmlns:a16="http://schemas.microsoft.com/office/drawing/2014/main" id="{5E2A5A08-3759-4CF6-946B-85F45B727BE4}"/>
              </a:ext>
            </a:extLst>
          </p:cNvPr>
          <p:cNvSpPr txBox="1"/>
          <p:nvPr/>
        </p:nvSpPr>
        <p:spPr>
          <a:xfrm>
            <a:off x="581584" y="913217"/>
            <a:ext cx="778933" cy="307777"/>
          </a:xfrm>
          <a:prstGeom prst="rect">
            <a:avLst/>
          </a:prstGeom>
          <a:noFill/>
        </p:spPr>
        <p:txBody>
          <a:bodyPr wrap="square" rtlCol="0">
            <a:spAutoFit/>
          </a:bodyPr>
          <a:lstStyle/>
          <a:p>
            <a:r>
              <a:rPr kumimoji="1" lang="ja-JP" altLang="en-US" sz="1400" b="1" dirty="0">
                <a:latin typeface="HGS創英角ﾎﾟｯﾌﾟ体" panose="040B0A00000000000000" pitchFamily="50" charset="-128"/>
                <a:ea typeface="HGS創英角ﾎﾟｯﾌﾟ体" panose="040B0A00000000000000" pitchFamily="50" charset="-128"/>
              </a:rPr>
              <a:t>（個）</a:t>
            </a:r>
          </a:p>
        </p:txBody>
      </p:sp>
      <p:sp>
        <p:nvSpPr>
          <p:cNvPr id="8" name="テキスト ボックス 7">
            <a:extLst>
              <a:ext uri="{FF2B5EF4-FFF2-40B4-BE49-F238E27FC236}">
                <a16:creationId xmlns:a16="http://schemas.microsoft.com/office/drawing/2014/main" id="{61BD77EA-0D74-45EC-A332-5CC4F59C56C6}"/>
              </a:ext>
            </a:extLst>
          </p:cNvPr>
          <p:cNvSpPr txBox="1"/>
          <p:nvPr/>
        </p:nvSpPr>
        <p:spPr>
          <a:xfrm>
            <a:off x="3783635" y="172990"/>
            <a:ext cx="1576727" cy="369332"/>
          </a:xfrm>
          <a:prstGeom prst="rect">
            <a:avLst/>
          </a:prstGeom>
          <a:noFill/>
        </p:spPr>
        <p:txBody>
          <a:bodyPr wrap="square" rtlCol="0">
            <a:spAutoFit/>
          </a:bodyPr>
          <a:lstStyle/>
          <a:p>
            <a:r>
              <a:rPr kumimoji="1" lang="ja-JP" altLang="en-US" b="1" dirty="0">
                <a:solidFill>
                  <a:srgbClr val="0000CC"/>
                </a:solidFill>
                <a:latin typeface="HGS創英角ﾎﾟｯﾌﾟ体" panose="040B0A00000000000000" pitchFamily="50" charset="-128"/>
                <a:ea typeface="HGS創英角ﾎﾟｯﾌﾟ体" panose="040B0A00000000000000" pitchFamily="50" charset="-128"/>
              </a:rPr>
              <a:t>曜日別で調査</a:t>
            </a:r>
          </a:p>
        </p:txBody>
      </p:sp>
      <p:sp>
        <p:nvSpPr>
          <p:cNvPr id="7" name="object 2">
            <a:extLst>
              <a:ext uri="{FF2B5EF4-FFF2-40B4-BE49-F238E27FC236}">
                <a16:creationId xmlns:a16="http://schemas.microsoft.com/office/drawing/2014/main" id="{A85281C2-903A-41B8-95ED-39E498D21698}"/>
              </a:ext>
            </a:extLst>
          </p:cNvPr>
          <p:cNvSpPr txBox="1"/>
          <p:nvPr/>
        </p:nvSpPr>
        <p:spPr>
          <a:xfrm>
            <a:off x="8246968" y="152169"/>
            <a:ext cx="871220" cy="269304"/>
          </a:xfrm>
          <a:prstGeom prst="rect">
            <a:avLst/>
          </a:prstGeom>
        </p:spPr>
        <p:txBody>
          <a:bodyPr vert="horz" wrap="square" lIns="0" tIns="0" rIns="0" bIns="0" rtlCol="0">
            <a:spAutoFit/>
          </a:bodyPr>
          <a:lstStyle/>
          <a:p>
            <a:pPr>
              <a:lnSpc>
                <a:spcPts val="2090"/>
              </a:lnSpc>
              <a:tabLst>
                <a:tab pos="258445" algn="l"/>
              </a:tabLst>
            </a:pPr>
            <a:r>
              <a:rPr lang="en-US" altLang="ja-JP" sz="2000" b="1" spc="5" dirty="0">
                <a:latin typeface="HGS創英角ﾎﾟｯﾌﾟ体" panose="040B0A00000000000000" pitchFamily="50" charset="-128"/>
                <a:ea typeface="HGS創英角ﾎﾟｯﾌﾟ体" panose="040B0A00000000000000" pitchFamily="50" charset="-128"/>
                <a:cs typeface="MS UI Gothic"/>
              </a:rPr>
              <a:t>6</a:t>
            </a:r>
            <a:r>
              <a:rPr sz="2000" b="1" spc="5" dirty="0">
                <a:latin typeface="HGS創英角ﾎﾟｯﾌﾟ体" panose="040B0A00000000000000" pitchFamily="50" charset="-128"/>
                <a:ea typeface="HGS創英角ﾎﾟｯﾌﾟ体" panose="040B0A00000000000000" pitchFamily="50" charset="-128"/>
                <a:cs typeface="MS UI Gothic"/>
              </a:rPr>
              <a:t>/</a:t>
            </a:r>
            <a:r>
              <a:rPr lang="en-US" sz="2000" b="1" spc="5" dirty="0">
                <a:latin typeface="HGS創英角ﾎﾟｯﾌﾟ体" panose="040B0A00000000000000" pitchFamily="50" charset="-128"/>
                <a:ea typeface="HGS創英角ﾎﾟｯﾌﾟ体" panose="040B0A00000000000000" pitchFamily="50" charset="-128"/>
                <a:cs typeface="MS UI Gothic"/>
              </a:rPr>
              <a:t>14</a:t>
            </a:r>
            <a:endParaRPr sz="2000" b="1" dirty="0">
              <a:latin typeface="HGS創英角ﾎﾟｯﾌﾟ体" panose="040B0A00000000000000" pitchFamily="50" charset="-128"/>
              <a:ea typeface="HGS創英角ﾎﾟｯﾌﾟ体" panose="040B0A00000000000000" pitchFamily="50" charset="-128"/>
              <a:cs typeface="MS UI Gothic"/>
            </a:endParaRPr>
          </a:p>
        </p:txBody>
      </p:sp>
    </p:spTree>
    <p:extLst>
      <p:ext uri="{BB962C8B-B14F-4D97-AF65-F5344CB8AC3E}">
        <p14:creationId xmlns:p14="http://schemas.microsoft.com/office/powerpoint/2010/main" val="316566921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7676</TotalTime>
  <Words>3845</Words>
  <Application>Microsoft Office PowerPoint</Application>
  <PresentationFormat>画面に合わせる (4:3)</PresentationFormat>
  <Paragraphs>855</Paragraphs>
  <Slides>23</Slides>
  <Notes>3</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23</vt:i4>
      </vt:variant>
    </vt:vector>
  </HeadingPairs>
  <TitlesOfParts>
    <vt:vector size="36" baseType="lpstr">
      <vt:lpstr>HGP創英角ｺﾞｼｯｸUB</vt:lpstr>
      <vt:lpstr>HGP創英角ﾎﾟｯﾌﾟ体</vt:lpstr>
      <vt:lpstr>HGS創英角ﾎﾟｯﾌﾟ体</vt:lpstr>
      <vt:lpstr>HG丸ｺﾞｼｯｸM-PRO</vt:lpstr>
      <vt:lpstr>Meiryo UI</vt:lpstr>
      <vt:lpstr>イワタ中丸ゴシック体(GT)</vt:lpstr>
      <vt:lpstr>メイリオ</vt:lpstr>
      <vt:lpstr>游ゴシック</vt:lpstr>
      <vt:lpstr>Arial</vt:lpstr>
      <vt:lpstr>Calibri</vt:lpstr>
      <vt:lpstr>Calibri Light</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　　層別はデータ解析の第一歩</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株式会社アイシン</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Iwase Yoichi／岩瀬　洋一／AI</dc:creator>
  <cp:lastModifiedBy>INAGAKI SATOMI／稲垣 里美／AT</cp:lastModifiedBy>
  <cp:revision>197</cp:revision>
  <cp:lastPrinted>2024-11-14T01:30:46Z</cp:lastPrinted>
  <dcterms:created xsi:type="dcterms:W3CDTF">2024-06-24T23:13:28Z</dcterms:created>
  <dcterms:modified xsi:type="dcterms:W3CDTF">2024-11-14T08:29:32Z</dcterms:modified>
</cp:coreProperties>
</file>