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60"/>
  </p:notesMasterIdLst>
  <p:handoutMasterIdLst>
    <p:handoutMasterId r:id="rId61"/>
  </p:handoutMasterIdLst>
  <p:sldIdLst>
    <p:sldId id="668" r:id="rId2"/>
    <p:sldId id="853" r:id="rId3"/>
    <p:sldId id="669" r:id="rId4"/>
    <p:sldId id="261" r:id="rId5"/>
    <p:sldId id="857" r:id="rId6"/>
    <p:sldId id="858" r:id="rId7"/>
    <p:sldId id="859" r:id="rId8"/>
    <p:sldId id="359" r:id="rId9"/>
    <p:sldId id="268" r:id="rId10"/>
    <p:sldId id="269" r:id="rId11"/>
    <p:sldId id="533" r:id="rId12"/>
    <p:sldId id="272" r:id="rId13"/>
    <p:sldId id="360" r:id="rId14"/>
    <p:sldId id="659" r:id="rId15"/>
    <p:sldId id="354" r:id="rId16"/>
    <p:sldId id="275" r:id="rId17"/>
    <p:sldId id="274" r:id="rId18"/>
    <p:sldId id="383" r:id="rId19"/>
    <p:sldId id="356" r:id="rId20"/>
    <p:sldId id="856" r:id="rId21"/>
    <p:sldId id="357" r:id="rId22"/>
    <p:sldId id="660" r:id="rId23"/>
    <p:sldId id="517" r:id="rId24"/>
    <p:sldId id="397" r:id="rId25"/>
    <p:sldId id="860" r:id="rId26"/>
    <p:sldId id="303" r:id="rId27"/>
    <p:sldId id="861" r:id="rId28"/>
    <p:sldId id="286" r:id="rId29"/>
    <p:sldId id="404" r:id="rId30"/>
    <p:sldId id="405" r:id="rId31"/>
    <p:sldId id="406" r:id="rId32"/>
    <p:sldId id="407" r:id="rId33"/>
    <p:sldId id="862" r:id="rId34"/>
    <p:sldId id="262" r:id="rId35"/>
    <p:sldId id="409" r:id="rId36"/>
    <p:sldId id="410" r:id="rId37"/>
    <p:sldId id="411" r:id="rId38"/>
    <p:sldId id="412" r:id="rId39"/>
    <p:sldId id="413" r:id="rId40"/>
    <p:sldId id="414" r:id="rId41"/>
    <p:sldId id="415" r:id="rId42"/>
    <p:sldId id="416" r:id="rId43"/>
    <p:sldId id="419" r:id="rId44"/>
    <p:sldId id="420" r:id="rId45"/>
    <p:sldId id="421" r:id="rId46"/>
    <p:sldId id="422" r:id="rId47"/>
    <p:sldId id="423" r:id="rId48"/>
    <p:sldId id="424" r:id="rId49"/>
    <p:sldId id="425" r:id="rId50"/>
    <p:sldId id="426" r:id="rId51"/>
    <p:sldId id="863" r:id="rId52"/>
    <p:sldId id="427" r:id="rId53"/>
    <p:sldId id="665" r:id="rId54"/>
    <p:sldId id="260" r:id="rId55"/>
    <p:sldId id="854" r:id="rId56"/>
    <p:sldId id="266" r:id="rId57"/>
    <p:sldId id="855" r:id="rId58"/>
    <p:sldId id="694" r:id="rId59"/>
  </p:sldIdLst>
  <p:sldSz cx="9144000" cy="6858000" type="screen4x3"/>
  <p:notesSz cx="6770688" cy="99028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福田 富夫(Tomio Fukuta)" initials="福田" lastIdx="2" clrIdx="0">
    <p:extLst>
      <p:ext uri="{19B8F6BF-5375-455C-9EA6-DF929625EA0E}">
        <p15:presenceInfo xmlns:p15="http://schemas.microsoft.com/office/powerpoint/2012/main" userId="S::tomio.fukuta@toyoda-gosei.co.jp::f56b68d1-f095-4594-9219-89b8868a9b1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0000FF"/>
    <a:srgbClr val="0066FF"/>
    <a:srgbClr val="FF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90" autoAdjust="0"/>
    <p:restoredTop sz="93681" autoAdjust="0"/>
  </p:normalViewPr>
  <p:slideViewPr>
    <p:cSldViewPr snapToGrid="0">
      <p:cViewPr varScale="1">
        <p:scale>
          <a:sx n="73" d="100"/>
          <a:sy n="73" d="100"/>
        </p:scale>
        <p:origin x="1320" y="72"/>
      </p:cViewPr>
      <p:guideLst/>
    </p:cSldViewPr>
  </p:slideViewPr>
  <p:notesTextViewPr>
    <p:cViewPr>
      <p:scale>
        <a:sx n="1" d="1"/>
        <a:sy n="1" d="1"/>
      </p:scale>
      <p:origin x="0" y="0"/>
    </p:cViewPr>
  </p:notesTextViewPr>
  <p:notesViewPr>
    <p:cSldViewPr snapToGrid="0">
      <p:cViewPr varScale="1">
        <p:scale>
          <a:sx n="52" d="100"/>
          <a:sy n="52" d="100"/>
        </p:scale>
        <p:origin x="2958"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872340425531917E-2"/>
          <c:y val="7.0967741935483872E-2"/>
          <c:w val="0.88297872340425532"/>
          <c:h val="0.79354838709677422"/>
        </c:manualLayout>
      </c:layout>
      <c:barChart>
        <c:barDir val="col"/>
        <c:grouping val="clustered"/>
        <c:varyColors val="0"/>
        <c:ser>
          <c:idx val="0"/>
          <c:order val="0"/>
          <c:tx>
            <c:strRef>
              <c:f>Sheet1!$A$2</c:f>
              <c:strCache>
                <c:ptCount val="1"/>
                <c:pt idx="0">
                  <c:v>東京</c:v>
                </c:pt>
              </c:strCache>
            </c:strRef>
          </c:tx>
          <c:spPr>
            <a:solidFill>
              <a:schemeClr val="accent1"/>
            </a:solidFill>
            <a:ln w="16404">
              <a:solidFill>
                <a:srgbClr val="000000"/>
              </a:solidFill>
              <a:prstDash val="solid"/>
            </a:ln>
          </c:spPr>
          <c:invertIfNegative val="0"/>
          <c:cat>
            <c:strRef>
              <c:f>Sheet1!$B$1:$F$1</c:f>
              <c:strCache>
                <c:ptCount val="5"/>
                <c:pt idx="0">
                  <c:v>A君</c:v>
                </c:pt>
                <c:pt idx="1">
                  <c:v>Ｂ君</c:v>
                </c:pt>
                <c:pt idx="2">
                  <c:v>Ｃ君</c:v>
                </c:pt>
                <c:pt idx="3">
                  <c:v>Ｄ君</c:v>
                </c:pt>
                <c:pt idx="4">
                  <c:v>Ｅ君</c:v>
                </c:pt>
              </c:strCache>
            </c:strRef>
          </c:cat>
          <c:val>
            <c:numRef>
              <c:f>Sheet1!$B$2:$F$2</c:f>
              <c:numCache>
                <c:formatCode>0.0_ </c:formatCode>
                <c:ptCount val="5"/>
                <c:pt idx="0">
                  <c:v>30</c:v>
                </c:pt>
                <c:pt idx="1">
                  <c:v>12</c:v>
                </c:pt>
                <c:pt idx="2">
                  <c:v>15</c:v>
                </c:pt>
                <c:pt idx="3">
                  <c:v>32</c:v>
                </c:pt>
                <c:pt idx="4">
                  <c:v>0</c:v>
                </c:pt>
              </c:numCache>
            </c:numRef>
          </c:val>
          <c:extLst>
            <c:ext xmlns:c16="http://schemas.microsoft.com/office/drawing/2014/chart" uri="{C3380CC4-5D6E-409C-BE32-E72D297353CC}">
              <c16:uniqueId val="{00000000-136D-4382-AFB1-961DF585C498}"/>
            </c:ext>
          </c:extLst>
        </c:ser>
        <c:ser>
          <c:idx val="1"/>
          <c:order val="1"/>
          <c:tx>
            <c:strRef>
              <c:f>Sheet1!$A$3</c:f>
              <c:strCache>
                <c:ptCount val="1"/>
              </c:strCache>
            </c:strRef>
          </c:tx>
          <c:spPr>
            <a:solidFill>
              <a:schemeClr val="accent2"/>
            </a:solidFill>
            <a:ln w="5468">
              <a:solidFill>
                <a:schemeClr val="tx1"/>
              </a:solidFill>
              <a:prstDash val="solid"/>
            </a:ln>
          </c:spPr>
          <c:invertIfNegative val="0"/>
          <c:cat>
            <c:strRef>
              <c:f>Sheet1!$B$1:$F$1</c:f>
              <c:strCache>
                <c:ptCount val="5"/>
                <c:pt idx="0">
                  <c:v>A君</c:v>
                </c:pt>
                <c:pt idx="1">
                  <c:v>Ｂ君</c:v>
                </c:pt>
                <c:pt idx="2">
                  <c:v>Ｃ君</c:v>
                </c:pt>
                <c:pt idx="3">
                  <c:v>Ｄ君</c:v>
                </c:pt>
                <c:pt idx="4">
                  <c:v>Ｅ君</c:v>
                </c:pt>
              </c:strCache>
            </c:strRef>
          </c:cat>
          <c:val>
            <c:numRef>
              <c:f>Sheet1!$B$3:$F$3</c:f>
              <c:numCache>
                <c:formatCode>g/"標""準"</c:formatCode>
                <c:ptCount val="5"/>
                <c:pt idx="0">
                  <c:v>35</c:v>
                </c:pt>
                <c:pt idx="1">
                  <c:v>30</c:v>
                </c:pt>
                <c:pt idx="2">
                  <c:v>40</c:v>
                </c:pt>
                <c:pt idx="3">
                  <c:v>34</c:v>
                </c:pt>
                <c:pt idx="4">
                  <c:v>15</c:v>
                </c:pt>
              </c:numCache>
            </c:numRef>
          </c:val>
          <c:extLst>
            <c:ext xmlns:c16="http://schemas.microsoft.com/office/drawing/2014/chart" uri="{C3380CC4-5D6E-409C-BE32-E72D297353CC}">
              <c16:uniqueId val="{00000001-136D-4382-AFB1-961DF585C498}"/>
            </c:ext>
          </c:extLst>
        </c:ser>
        <c:dLbls>
          <c:showLegendKey val="0"/>
          <c:showVal val="0"/>
          <c:showCatName val="0"/>
          <c:showSerName val="0"/>
          <c:showPercent val="0"/>
          <c:showBubbleSize val="0"/>
        </c:dLbls>
        <c:gapWidth val="150"/>
        <c:axId val="211360688"/>
        <c:axId val="1"/>
      </c:barChart>
      <c:catAx>
        <c:axId val="211360688"/>
        <c:scaling>
          <c:orientation val="minMax"/>
        </c:scaling>
        <c:delete val="0"/>
        <c:axPos val="b"/>
        <c:numFmt formatCode="General" sourceLinked="1"/>
        <c:majorTickMark val="in"/>
        <c:minorTickMark val="none"/>
        <c:tickLblPos val="nextTo"/>
        <c:spPr>
          <a:ln w="16404">
            <a:solidFill>
              <a:schemeClr val="tx1"/>
            </a:solidFill>
            <a:prstDash val="solid"/>
          </a:ln>
        </c:spPr>
        <c:txPr>
          <a:bodyPr rot="0" vert="horz"/>
          <a:lstStyle/>
          <a:p>
            <a:pPr>
              <a:defRPr sz="800" b="0" i="0" u="none" strike="noStrike" baseline="0">
                <a:solidFill>
                  <a:schemeClr val="tx1"/>
                </a:solidFill>
                <a:latin typeface="HGS創英角ﾎﾟｯﾌﾟ体" panose="040B0A00000000000000" pitchFamily="50" charset="-128"/>
                <a:ea typeface="HGS創英角ﾎﾟｯﾌﾟ体" panose="040B0A00000000000000" pitchFamily="50" charset="-128"/>
                <a:cs typeface="HG丸ｺﾞｼｯｸM-PRO"/>
              </a:defRPr>
            </a:pPr>
            <a:endParaRPr lang="ja-JP"/>
          </a:p>
        </c:txPr>
        <c:crossAx val="1"/>
        <c:crosses val="autoZero"/>
        <c:auto val="1"/>
        <c:lblAlgn val="ctr"/>
        <c:lblOffset val="100"/>
        <c:tickLblSkip val="1"/>
        <c:tickMarkSkip val="1"/>
        <c:noMultiLvlLbl val="0"/>
      </c:catAx>
      <c:valAx>
        <c:axId val="1"/>
        <c:scaling>
          <c:orientation val="minMax"/>
        </c:scaling>
        <c:delete val="0"/>
        <c:axPos val="l"/>
        <c:numFmt formatCode="0_ " sourceLinked="0"/>
        <c:majorTickMark val="in"/>
        <c:minorTickMark val="none"/>
        <c:tickLblPos val="nextTo"/>
        <c:spPr>
          <a:ln w="16404">
            <a:solidFill>
              <a:schemeClr val="tx1"/>
            </a:solidFill>
            <a:prstDash val="solid"/>
          </a:ln>
        </c:spPr>
        <c:txPr>
          <a:bodyPr rot="0" vert="horz"/>
          <a:lstStyle/>
          <a:p>
            <a:pPr>
              <a:defRPr sz="900" b="0" i="0" u="none" strike="noStrike" baseline="0">
                <a:solidFill>
                  <a:schemeClr val="tx1"/>
                </a:solidFill>
                <a:latin typeface="HGS創英角ﾎﾟｯﾌﾟ体" panose="040B0A00000000000000" pitchFamily="50" charset="-128"/>
                <a:ea typeface="HGS創英角ﾎﾟｯﾌﾟ体" panose="040B0A00000000000000" pitchFamily="50" charset="-128"/>
                <a:cs typeface="ＭＳ Ｐゴシック"/>
              </a:defRPr>
            </a:pPr>
            <a:endParaRPr lang="ja-JP"/>
          </a:p>
        </c:txPr>
        <c:crossAx val="211360688"/>
        <c:crosses val="autoZero"/>
        <c:crossBetween val="between"/>
        <c:majorUnit val="10"/>
      </c:valAx>
      <c:spPr>
        <a:noFill/>
        <a:ln w="10936">
          <a:noFill/>
        </a:ln>
      </c:spPr>
    </c:plotArea>
    <c:plotVisOnly val="1"/>
    <c:dispBlanksAs val="gap"/>
    <c:showDLblsOverMax val="0"/>
  </c:chart>
  <c:spPr>
    <a:noFill/>
    <a:ln>
      <a:noFill/>
    </a:ln>
  </c:spPr>
  <c:txPr>
    <a:bodyPr/>
    <a:lstStyle/>
    <a:p>
      <a:pPr>
        <a:defRPr sz="775" b="1" i="0" u="none" strike="noStrike" baseline="0">
          <a:solidFill>
            <a:schemeClr val="tx1"/>
          </a:solidFill>
          <a:latin typeface="ＭＳ Ｐゴシック"/>
          <a:ea typeface="ＭＳ Ｐゴシック"/>
          <a:cs typeface="ＭＳ Ｐゴシック"/>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415148620885377"/>
          <c:y val="0.15947685723900015"/>
          <c:w val="0.5890303929127001"/>
          <c:h val="0.65171653810290753"/>
        </c:manualLayout>
      </c:layout>
      <c:scatterChart>
        <c:scatterStyle val="lineMarker"/>
        <c:varyColors val="0"/>
        <c:ser>
          <c:idx val="0"/>
          <c:order val="0"/>
          <c:tx>
            <c:strRef>
              <c:f>Sheet1!$U$3</c:f>
              <c:strCache>
                <c:ptCount val="1"/>
                <c:pt idx="0">
                  <c:v>強度</c:v>
                </c:pt>
              </c:strCache>
            </c:strRef>
          </c:tx>
          <c:spPr>
            <a:ln w="36296">
              <a:noFill/>
            </a:ln>
          </c:spPr>
          <c:marker>
            <c:symbol val="diamond"/>
            <c:size val="9"/>
            <c:spPr>
              <a:solidFill>
                <a:srgbClr val="000080"/>
              </a:solidFill>
              <a:ln>
                <a:solidFill>
                  <a:srgbClr val="000080"/>
                </a:solidFill>
                <a:prstDash val="solid"/>
              </a:ln>
            </c:spPr>
          </c:marker>
          <c:xVal>
            <c:numRef>
              <c:f>Sheet1!$V$2:$AZ$2</c:f>
              <c:numCache>
                <c:formatCode>General</c:formatCode>
                <c:ptCount val="31"/>
                <c:pt idx="0">
                  <c:v>1</c:v>
                </c:pt>
                <c:pt idx="1">
                  <c:v>1.2</c:v>
                </c:pt>
                <c:pt idx="2">
                  <c:v>1.4</c:v>
                </c:pt>
                <c:pt idx="3">
                  <c:v>1.6</c:v>
                </c:pt>
                <c:pt idx="4">
                  <c:v>1.8</c:v>
                </c:pt>
                <c:pt idx="5">
                  <c:v>2</c:v>
                </c:pt>
                <c:pt idx="6">
                  <c:v>2.2000000000000002</c:v>
                </c:pt>
                <c:pt idx="7">
                  <c:v>2.4</c:v>
                </c:pt>
                <c:pt idx="8">
                  <c:v>2.6</c:v>
                </c:pt>
                <c:pt idx="9">
                  <c:v>2.8</c:v>
                </c:pt>
                <c:pt idx="10">
                  <c:v>3</c:v>
                </c:pt>
                <c:pt idx="11">
                  <c:v>3.2</c:v>
                </c:pt>
                <c:pt idx="12">
                  <c:v>3.4</c:v>
                </c:pt>
                <c:pt idx="13">
                  <c:v>3.6</c:v>
                </c:pt>
                <c:pt idx="14">
                  <c:v>3.8</c:v>
                </c:pt>
                <c:pt idx="15">
                  <c:v>4</c:v>
                </c:pt>
                <c:pt idx="16">
                  <c:v>4.2</c:v>
                </c:pt>
                <c:pt idx="17">
                  <c:v>4.4000000000000004</c:v>
                </c:pt>
                <c:pt idx="18">
                  <c:v>4.5999999999999996</c:v>
                </c:pt>
                <c:pt idx="19">
                  <c:v>4.8</c:v>
                </c:pt>
                <c:pt idx="20">
                  <c:v>5</c:v>
                </c:pt>
                <c:pt idx="21">
                  <c:v>5.2</c:v>
                </c:pt>
                <c:pt idx="22">
                  <c:v>5.4</c:v>
                </c:pt>
                <c:pt idx="23">
                  <c:v>5.6</c:v>
                </c:pt>
                <c:pt idx="24">
                  <c:v>5.8</c:v>
                </c:pt>
                <c:pt idx="25">
                  <c:v>6</c:v>
                </c:pt>
                <c:pt idx="26">
                  <c:v>6.2</c:v>
                </c:pt>
                <c:pt idx="27">
                  <c:v>6.4</c:v>
                </c:pt>
                <c:pt idx="28">
                  <c:v>6.6</c:v>
                </c:pt>
                <c:pt idx="29">
                  <c:v>6.8</c:v>
                </c:pt>
                <c:pt idx="30">
                  <c:v>7</c:v>
                </c:pt>
              </c:numCache>
            </c:numRef>
          </c:xVal>
          <c:yVal>
            <c:numRef>
              <c:f>Sheet1!$V$3:$AZ$3</c:f>
              <c:numCache>
                <c:formatCode>General</c:formatCode>
                <c:ptCount val="31"/>
                <c:pt idx="0">
                  <c:v>12.22</c:v>
                </c:pt>
                <c:pt idx="1">
                  <c:v>13</c:v>
                </c:pt>
                <c:pt idx="2">
                  <c:v>12.66</c:v>
                </c:pt>
                <c:pt idx="3">
                  <c:v>12.5</c:v>
                </c:pt>
                <c:pt idx="4">
                  <c:v>14</c:v>
                </c:pt>
                <c:pt idx="5">
                  <c:v>13.1</c:v>
                </c:pt>
                <c:pt idx="6">
                  <c:v>14.5</c:v>
                </c:pt>
                <c:pt idx="7">
                  <c:v>13.9</c:v>
                </c:pt>
                <c:pt idx="8">
                  <c:v>15</c:v>
                </c:pt>
                <c:pt idx="9">
                  <c:v>14.1</c:v>
                </c:pt>
                <c:pt idx="10">
                  <c:v>15.5</c:v>
                </c:pt>
                <c:pt idx="11">
                  <c:v>14.5</c:v>
                </c:pt>
                <c:pt idx="12">
                  <c:v>15.7</c:v>
                </c:pt>
                <c:pt idx="13">
                  <c:v>15.15</c:v>
                </c:pt>
                <c:pt idx="14">
                  <c:v>16</c:v>
                </c:pt>
                <c:pt idx="15">
                  <c:v>15.4</c:v>
                </c:pt>
                <c:pt idx="16">
                  <c:v>16.7</c:v>
                </c:pt>
                <c:pt idx="17">
                  <c:v>16.05</c:v>
                </c:pt>
                <c:pt idx="18">
                  <c:v>17</c:v>
                </c:pt>
                <c:pt idx="19">
                  <c:v>16.399999999999999</c:v>
                </c:pt>
                <c:pt idx="20">
                  <c:v>17</c:v>
                </c:pt>
                <c:pt idx="21">
                  <c:v>16.84</c:v>
                </c:pt>
                <c:pt idx="22">
                  <c:v>18</c:v>
                </c:pt>
                <c:pt idx="23">
                  <c:v>17.28</c:v>
                </c:pt>
                <c:pt idx="24">
                  <c:v>18.3</c:v>
                </c:pt>
                <c:pt idx="25">
                  <c:v>17.72</c:v>
                </c:pt>
                <c:pt idx="26">
                  <c:v>18</c:v>
                </c:pt>
                <c:pt idx="27">
                  <c:v>18.5</c:v>
                </c:pt>
                <c:pt idx="28">
                  <c:v>18.38</c:v>
                </c:pt>
                <c:pt idx="29">
                  <c:v>19</c:v>
                </c:pt>
                <c:pt idx="30">
                  <c:v>18.7</c:v>
                </c:pt>
              </c:numCache>
            </c:numRef>
          </c:yVal>
          <c:smooth val="0"/>
          <c:extLst>
            <c:ext xmlns:c16="http://schemas.microsoft.com/office/drawing/2014/chart" uri="{C3380CC4-5D6E-409C-BE32-E72D297353CC}">
              <c16:uniqueId val="{00000000-0431-446B-8931-2D2B70063319}"/>
            </c:ext>
          </c:extLst>
        </c:ser>
        <c:dLbls>
          <c:showLegendKey val="0"/>
          <c:showVal val="0"/>
          <c:showCatName val="0"/>
          <c:showSerName val="0"/>
          <c:showPercent val="0"/>
          <c:showBubbleSize val="0"/>
        </c:dLbls>
        <c:axId val="195664936"/>
        <c:axId val="1"/>
      </c:scatterChart>
      <c:valAx>
        <c:axId val="195664936"/>
        <c:scaling>
          <c:orientation val="minMax"/>
        </c:scaling>
        <c:delete val="0"/>
        <c:axPos val="b"/>
        <c:title>
          <c:tx>
            <c:rich>
              <a:bodyPr/>
              <a:lstStyle/>
              <a:p>
                <a:pPr>
                  <a:defRPr sz="2400" b="1"/>
                </a:pPr>
                <a:r>
                  <a:rPr lang="en-US" sz="2400" b="1" dirty="0"/>
                  <a:t>（</a:t>
                </a:r>
                <a:r>
                  <a:rPr lang="en-US" sz="2400" b="1" dirty="0" err="1"/>
                  <a:t>ｍｍ</a:t>
                </a:r>
                <a:r>
                  <a:rPr lang="en-US" sz="2400" b="1"/>
                  <a:t>）</a:t>
                </a:r>
              </a:p>
            </c:rich>
          </c:tx>
          <c:layout>
            <c:manualLayout>
              <c:xMode val="edge"/>
              <c:yMode val="edge"/>
              <c:x val="0.84840460484039459"/>
              <c:y val="0.76422074435976273"/>
            </c:manualLayout>
          </c:layout>
          <c:overlay val="0"/>
          <c:spPr>
            <a:noFill/>
            <a:ln w="48395">
              <a:noFill/>
            </a:ln>
          </c:spPr>
        </c:title>
        <c:numFmt formatCode="#,##0_);[Red]\(#,##0\)" sourceLinked="0"/>
        <c:majorTickMark val="in"/>
        <c:minorTickMark val="none"/>
        <c:tickLblPos val="nextTo"/>
        <c:spPr>
          <a:ln w="6049">
            <a:solidFill>
              <a:srgbClr val="000000"/>
            </a:solidFill>
            <a:prstDash val="solid"/>
          </a:ln>
        </c:spPr>
        <c:txPr>
          <a:bodyPr rot="0" vert="horz"/>
          <a:lstStyle/>
          <a:p>
            <a:pPr>
              <a:defRPr b="1"/>
            </a:pPr>
            <a:endParaRPr lang="ja-JP"/>
          </a:p>
        </c:txPr>
        <c:crossAx val="1"/>
        <c:crossesAt val="0"/>
        <c:crossBetween val="midCat"/>
        <c:majorUnit val="1"/>
      </c:valAx>
      <c:valAx>
        <c:axId val="1"/>
        <c:scaling>
          <c:orientation val="minMax"/>
        </c:scaling>
        <c:delete val="0"/>
        <c:axPos val="l"/>
        <c:title>
          <c:tx>
            <c:rich>
              <a:bodyPr rot="0" vert="horz"/>
              <a:lstStyle/>
              <a:p>
                <a:pPr algn="ctr">
                  <a:defRPr sz="2400" b="1"/>
                </a:pPr>
                <a:r>
                  <a:rPr lang="en-US" sz="2400" b="1" dirty="0"/>
                  <a:t>（</a:t>
                </a:r>
                <a:r>
                  <a:rPr lang="en-US" sz="2400" b="1" dirty="0" err="1"/>
                  <a:t>ｋｇｆ</a:t>
                </a:r>
                <a:r>
                  <a:rPr lang="en-US" sz="2400" b="1"/>
                  <a:t>）</a:t>
                </a:r>
              </a:p>
            </c:rich>
          </c:tx>
          <c:layout>
            <c:manualLayout>
              <c:xMode val="edge"/>
              <c:yMode val="edge"/>
              <c:x val="0.19659362553739504"/>
              <c:y val="6.7022940304747609E-3"/>
            </c:manualLayout>
          </c:layout>
          <c:overlay val="0"/>
          <c:spPr>
            <a:noFill/>
            <a:ln w="48395">
              <a:noFill/>
            </a:ln>
          </c:spPr>
        </c:title>
        <c:numFmt formatCode="#,##0_);[Red]\(#,##0\)" sourceLinked="0"/>
        <c:majorTickMark val="out"/>
        <c:minorTickMark val="none"/>
        <c:tickLblPos val="nextTo"/>
        <c:spPr>
          <a:noFill/>
          <a:ln w="6049">
            <a:solidFill>
              <a:srgbClr val="000000"/>
            </a:solidFill>
            <a:prstDash val="solid"/>
          </a:ln>
        </c:spPr>
        <c:txPr>
          <a:bodyPr rot="0" vert="horz"/>
          <a:lstStyle/>
          <a:p>
            <a:pPr>
              <a:defRPr sz="2400" b="1"/>
            </a:pPr>
            <a:endParaRPr lang="ja-JP"/>
          </a:p>
        </c:txPr>
        <c:crossAx val="195664936"/>
        <c:crosses val="autoZero"/>
        <c:crossBetween val="midCat"/>
      </c:valAx>
      <c:spPr>
        <a:noFill/>
        <a:ln w="48395">
          <a:noFill/>
        </a:ln>
      </c:spPr>
    </c:plotArea>
    <c:plotVisOnly val="1"/>
    <c:dispBlanksAs val="gap"/>
    <c:showDLblsOverMax val="0"/>
  </c:chart>
  <c:spPr>
    <a:noFill/>
    <a:ln>
      <a:noFill/>
    </a:ln>
  </c:spPr>
  <c:txPr>
    <a:bodyPr/>
    <a:lstStyle/>
    <a:p>
      <a:pPr>
        <a:defRPr sz="2667" b="0" i="0" u="none" strike="noStrike" baseline="0" dirty="0">
          <a:solidFill>
            <a:srgbClr val="000000"/>
          </a:solidFill>
          <a:latin typeface="HGｺﾞｼｯｸM"/>
          <a:ea typeface="HGｺﾞｼｯｸM"/>
          <a:cs typeface="HGｺﾞｼｯｸM"/>
        </a:defRPr>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378028804786543"/>
          <c:y val="8.9070352224325758E-2"/>
          <c:w val="0.68344157960647067"/>
          <c:h val="0.678381923571029"/>
        </c:manualLayout>
      </c:layout>
      <c:barChart>
        <c:barDir val="col"/>
        <c:grouping val="clustered"/>
        <c:varyColors val="0"/>
        <c:ser>
          <c:idx val="0"/>
          <c:order val="0"/>
          <c:tx>
            <c:strRef>
              <c:f>Sheet2!$F$2:$F$7</c:f>
              <c:strCache>
                <c:ptCount val="6"/>
                <c:pt idx="0">
                  <c:v>おにぎり</c:v>
                </c:pt>
                <c:pt idx="1">
                  <c:v>弁当</c:v>
                </c:pt>
                <c:pt idx="2">
                  <c:v>バナナ</c:v>
                </c:pt>
                <c:pt idx="3">
                  <c:v>サンドウィッチ</c:v>
                </c:pt>
                <c:pt idx="4">
                  <c:v>あんぱん</c:v>
                </c:pt>
                <c:pt idx="5">
                  <c:v>その他</c:v>
                </c:pt>
              </c:strCache>
            </c:strRef>
          </c:tx>
          <c:spPr>
            <a:solidFill>
              <a:schemeClr val="bg1"/>
            </a:solidFill>
            <a:ln>
              <a:solidFill>
                <a:schemeClr val="bg1"/>
              </a:solidFill>
            </a:ln>
            <a:effectLst/>
          </c:spPr>
          <c:invertIfNegative val="0"/>
          <c:dPt>
            <c:idx val="0"/>
            <c:invertIfNegative val="0"/>
            <c:bubble3D val="0"/>
            <c:spPr>
              <a:solidFill>
                <a:schemeClr val="bg1"/>
              </a:solidFill>
              <a:ln>
                <a:solidFill>
                  <a:schemeClr val="bg1"/>
                </a:solidFill>
              </a:ln>
              <a:effectLst/>
            </c:spPr>
            <c:extLst>
              <c:ext xmlns:c16="http://schemas.microsoft.com/office/drawing/2014/chart" uri="{C3380CC4-5D6E-409C-BE32-E72D297353CC}">
                <c16:uniqueId val="{00000001-D3D8-4FA1-8755-C5FCDD6FA1ED}"/>
              </c:ext>
            </c:extLst>
          </c:dPt>
          <c:dPt>
            <c:idx val="1"/>
            <c:invertIfNegative val="0"/>
            <c:bubble3D val="0"/>
            <c:spPr>
              <a:solidFill>
                <a:schemeClr val="bg1"/>
              </a:solidFill>
              <a:ln>
                <a:solidFill>
                  <a:schemeClr val="bg1"/>
                </a:solidFill>
              </a:ln>
              <a:effectLst/>
            </c:spPr>
            <c:extLst>
              <c:ext xmlns:c16="http://schemas.microsoft.com/office/drawing/2014/chart" uri="{C3380CC4-5D6E-409C-BE32-E72D297353CC}">
                <c16:uniqueId val="{00000003-D3D8-4FA1-8755-C5FCDD6FA1ED}"/>
              </c:ext>
            </c:extLst>
          </c:dPt>
          <c:dPt>
            <c:idx val="2"/>
            <c:invertIfNegative val="0"/>
            <c:bubble3D val="0"/>
            <c:spPr>
              <a:solidFill>
                <a:schemeClr val="bg1"/>
              </a:solidFill>
              <a:ln>
                <a:solidFill>
                  <a:schemeClr val="bg1"/>
                </a:solidFill>
              </a:ln>
              <a:effectLst/>
            </c:spPr>
            <c:extLst>
              <c:ext xmlns:c16="http://schemas.microsoft.com/office/drawing/2014/chart" uri="{C3380CC4-5D6E-409C-BE32-E72D297353CC}">
                <c16:uniqueId val="{00000005-D3D8-4FA1-8755-C5FCDD6FA1ED}"/>
              </c:ext>
            </c:extLst>
          </c:dPt>
          <c:dPt>
            <c:idx val="3"/>
            <c:invertIfNegative val="0"/>
            <c:bubble3D val="0"/>
            <c:spPr>
              <a:solidFill>
                <a:schemeClr val="bg1"/>
              </a:solidFill>
              <a:ln>
                <a:solidFill>
                  <a:schemeClr val="bg1"/>
                </a:solidFill>
              </a:ln>
              <a:effectLst/>
            </c:spPr>
            <c:extLst>
              <c:ext xmlns:c16="http://schemas.microsoft.com/office/drawing/2014/chart" uri="{C3380CC4-5D6E-409C-BE32-E72D297353CC}">
                <c16:uniqueId val="{00000007-D3D8-4FA1-8755-C5FCDD6FA1ED}"/>
              </c:ext>
            </c:extLst>
          </c:dPt>
          <c:dLbls>
            <c:spPr>
              <a:noFill/>
              <a:ln>
                <a:noFill/>
              </a:ln>
              <a:effectLst/>
            </c:spPr>
            <c:txPr>
              <a:bodyPr rot="0" spcFirstLastPara="1" vertOverflow="ellipsis" vert="horz" wrap="square" anchor="ctr" anchorCtr="1"/>
              <a:lstStyle/>
              <a:p>
                <a:pPr>
                  <a:defRPr sz="1800" b="0" i="0" u="none" strike="noStrike" kern="1200" baseline="0">
                    <a:solidFill>
                      <a:schemeClr val="bg1"/>
                    </a:solidFill>
                    <a:latin typeface="HGS創英角ﾎﾟｯﾌﾟ体" panose="040B0A00000000000000" pitchFamily="50" charset="-128"/>
                    <a:ea typeface="HGS創英角ﾎﾟｯﾌﾟ体" panose="040B0A00000000000000" pitchFamily="50"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Sheet2!$E$2:$E$7</c:f>
              <c:strCache>
                <c:ptCount val="6"/>
                <c:pt idx="0">
                  <c:v>おにぎり</c:v>
                </c:pt>
                <c:pt idx="1">
                  <c:v>弁当</c:v>
                </c:pt>
                <c:pt idx="2">
                  <c:v>バナナ</c:v>
                </c:pt>
                <c:pt idx="3">
                  <c:v>サンドウィッチ</c:v>
                </c:pt>
                <c:pt idx="4">
                  <c:v>あんぱん</c:v>
                </c:pt>
                <c:pt idx="5">
                  <c:v>その他</c:v>
                </c:pt>
              </c:strCache>
            </c:strRef>
          </c:cat>
          <c:val>
            <c:numRef>
              <c:f>Sheet2!$F$2:$F$7</c:f>
              <c:numCache>
                <c:formatCode>General</c:formatCode>
                <c:ptCount val="6"/>
              </c:numCache>
            </c:numRef>
          </c:val>
          <c:extLst>
            <c:ext xmlns:c16="http://schemas.microsoft.com/office/drawing/2014/chart" uri="{C3380CC4-5D6E-409C-BE32-E72D297353CC}">
              <c16:uniqueId val="{00000008-D3D8-4FA1-8755-C5FCDD6FA1ED}"/>
            </c:ext>
          </c:extLst>
        </c:ser>
        <c:dLbls>
          <c:showLegendKey val="0"/>
          <c:showVal val="0"/>
          <c:showCatName val="0"/>
          <c:showSerName val="0"/>
          <c:showPercent val="0"/>
          <c:showBubbleSize val="0"/>
        </c:dLbls>
        <c:gapWidth val="0"/>
        <c:axId val="491685640"/>
        <c:axId val="491686296"/>
      </c:barChart>
      <c:lineChart>
        <c:grouping val="standard"/>
        <c:varyColors val="0"/>
        <c:ser>
          <c:idx val="1"/>
          <c:order val="1"/>
          <c:tx>
            <c:strRef>
              <c:f>Sheet2!$G$1</c:f>
              <c:strCache>
                <c:ptCount val="1"/>
                <c:pt idx="0">
                  <c:v>累積比率</c:v>
                </c:pt>
              </c:strCache>
            </c:strRef>
          </c:tx>
          <c:spPr>
            <a:ln w="28575" cap="rnd">
              <a:noFill/>
              <a:round/>
            </a:ln>
            <a:effectLst/>
          </c:spPr>
          <c:marker>
            <c:symbol val="circle"/>
            <c:size val="5"/>
            <c:spPr>
              <a:noFill/>
              <a:ln w="9525">
                <a:noFill/>
              </a:ln>
              <a:effectLst/>
            </c:spPr>
          </c:marker>
          <c:cat>
            <c:strRef>
              <c:f>Sheet2!$E$2:$E$7</c:f>
              <c:strCache>
                <c:ptCount val="6"/>
                <c:pt idx="0">
                  <c:v>おにぎり</c:v>
                </c:pt>
                <c:pt idx="1">
                  <c:v>弁当</c:v>
                </c:pt>
                <c:pt idx="2">
                  <c:v>バナナ</c:v>
                </c:pt>
                <c:pt idx="3">
                  <c:v>サンドウィッチ</c:v>
                </c:pt>
                <c:pt idx="4">
                  <c:v>あんぱん</c:v>
                </c:pt>
                <c:pt idx="5">
                  <c:v>その他</c:v>
                </c:pt>
              </c:strCache>
            </c:strRef>
          </c:cat>
          <c:val>
            <c:numRef>
              <c:f>Sheet2!$G$2:$G$7</c:f>
              <c:numCache>
                <c:formatCode>General</c:formatCode>
                <c:ptCount val="6"/>
              </c:numCache>
            </c:numRef>
          </c:val>
          <c:smooth val="0"/>
          <c:extLst>
            <c:ext xmlns:c16="http://schemas.microsoft.com/office/drawing/2014/chart" uri="{C3380CC4-5D6E-409C-BE32-E72D297353CC}">
              <c16:uniqueId val="{00000009-D3D8-4FA1-8755-C5FCDD6FA1ED}"/>
            </c:ext>
          </c:extLst>
        </c:ser>
        <c:dLbls>
          <c:showLegendKey val="0"/>
          <c:showVal val="0"/>
          <c:showCatName val="0"/>
          <c:showSerName val="0"/>
          <c:showPercent val="0"/>
          <c:showBubbleSize val="0"/>
        </c:dLbls>
        <c:marker val="1"/>
        <c:smooth val="0"/>
        <c:axId val="487945352"/>
        <c:axId val="487948960"/>
      </c:lineChart>
      <c:catAx>
        <c:axId val="491685640"/>
        <c:scaling>
          <c:orientation val="minMax"/>
        </c:scaling>
        <c:delete val="0"/>
        <c:axPos val="b"/>
        <c:numFmt formatCode="General" sourceLinked="1"/>
        <c:majorTickMark val="in"/>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800" b="0" i="0" u="none" strike="noStrike" kern="1200" baseline="0">
                <a:solidFill>
                  <a:schemeClr val="bg1"/>
                </a:solidFill>
                <a:latin typeface="HGS創英角ﾎﾟｯﾌﾟ体" panose="040B0A00000000000000" pitchFamily="50" charset="-128"/>
                <a:ea typeface="HGS創英角ﾎﾟｯﾌﾟ体" panose="040B0A00000000000000" pitchFamily="50" charset="-128"/>
                <a:cs typeface="+mn-cs"/>
              </a:defRPr>
            </a:pPr>
            <a:endParaRPr lang="ja-JP"/>
          </a:p>
        </c:txPr>
        <c:crossAx val="491686296"/>
        <c:crosses val="autoZero"/>
        <c:auto val="1"/>
        <c:lblAlgn val="ctr"/>
        <c:lblOffset val="100"/>
        <c:noMultiLvlLbl val="0"/>
      </c:catAx>
      <c:valAx>
        <c:axId val="491686296"/>
        <c:scaling>
          <c:orientation val="minMax"/>
          <c:max val="7740"/>
          <c:min val="0"/>
        </c:scaling>
        <c:delete val="0"/>
        <c:axPos val="l"/>
        <c:title>
          <c:tx>
            <c:rich>
              <a:bodyPr rot="0" spcFirstLastPara="1" vertOverflow="ellipsis" vert="eaVert"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r>
                  <a:rPr lang="ja-JP"/>
                  <a:t>金額</a:t>
                </a:r>
              </a:p>
            </c:rich>
          </c:tx>
          <c:overlay val="0"/>
          <c:spPr>
            <a:noFill/>
            <a:ln>
              <a:noFill/>
            </a:ln>
            <a:effectLst/>
          </c:spPr>
          <c:txPr>
            <a:bodyPr rot="0" spcFirstLastPara="1" vertOverflow="ellipsis" vert="eaVert"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title>
        <c:numFmt formatCode="General" sourceLinked="1"/>
        <c:majorTickMark val="in"/>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bg1"/>
                </a:solidFill>
                <a:latin typeface="HGS創英角ﾎﾟｯﾌﾟ体" panose="040B0A00000000000000" pitchFamily="50" charset="-128"/>
                <a:ea typeface="HGS創英角ﾎﾟｯﾌﾟ体" panose="040B0A00000000000000" pitchFamily="50" charset="-128"/>
                <a:cs typeface="+mn-cs"/>
              </a:defRPr>
            </a:pPr>
            <a:endParaRPr lang="ja-JP"/>
          </a:p>
        </c:txPr>
        <c:crossAx val="491685640"/>
        <c:crosses val="autoZero"/>
        <c:crossBetween val="between"/>
      </c:valAx>
      <c:valAx>
        <c:axId val="487948960"/>
        <c:scaling>
          <c:orientation val="minMax"/>
          <c:max val="1"/>
        </c:scaling>
        <c:delete val="0"/>
        <c:axPos val="r"/>
        <c:title>
          <c:tx>
            <c:rich>
              <a:bodyPr rot="0" spcFirstLastPara="1" vertOverflow="ellipsis" vert="eaVert"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r>
                  <a:rPr lang="ja-JP"/>
                  <a:t>比率</a:t>
                </a:r>
              </a:p>
            </c:rich>
          </c:tx>
          <c:overlay val="0"/>
          <c:spPr>
            <a:noFill/>
            <a:ln>
              <a:noFill/>
            </a:ln>
            <a:effectLst/>
          </c:spPr>
          <c:txPr>
            <a:bodyPr rot="0" spcFirstLastPara="1" vertOverflow="ellipsis" vert="eaVert"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title>
        <c:numFmt formatCode="0%" sourceLinked="0"/>
        <c:majorTickMark val="none"/>
        <c:minorTickMark val="none"/>
        <c:tickLblPos val="high"/>
        <c:spPr>
          <a:noFill/>
          <a:ln>
            <a:solidFill>
              <a:schemeClr val="accent1"/>
            </a:solidFill>
          </a:ln>
          <a:effectLst/>
        </c:spPr>
        <c:txPr>
          <a:bodyPr rot="-60000000" spcFirstLastPara="1" vertOverflow="ellipsis" vert="horz"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crossAx val="487945352"/>
        <c:crosses val="max"/>
        <c:crossBetween val="midCat"/>
        <c:majorUnit val="0.2"/>
      </c:valAx>
      <c:catAx>
        <c:axId val="487945352"/>
        <c:scaling>
          <c:orientation val="minMax"/>
        </c:scaling>
        <c:delete val="0"/>
        <c:axPos val="t"/>
        <c:majorGridlines>
          <c:spPr>
            <a:ln w="9525" cap="flat" cmpd="sng" algn="ctr">
              <a:noFill/>
              <a:round/>
            </a:ln>
            <a:effectLst/>
          </c:spPr>
        </c:majorGridlines>
        <c:numFmt formatCode="General" sourceLinked="1"/>
        <c:majorTickMark val="none"/>
        <c:minorTickMark val="none"/>
        <c:tickLblPos val="none"/>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crossAx val="487948960"/>
        <c:crosses val="max"/>
        <c:auto val="1"/>
        <c:lblAlgn val="ctr"/>
        <c:lblOffset val="100"/>
        <c:noMultiLvlLbl val="0"/>
      </c:catAx>
      <c:spPr>
        <a:noFill/>
        <a:ln w="12700">
          <a:solidFill>
            <a:schemeClr val="tx1"/>
          </a:solidFill>
        </a:ln>
        <a:effectLst/>
      </c:spPr>
    </c:plotArea>
    <c:plotVisOnly val="1"/>
    <c:dispBlanksAs val="gap"/>
    <c:showDLblsOverMax val="0"/>
  </c:chart>
  <c:spPr>
    <a:noFill/>
    <a:ln>
      <a:noFill/>
    </a:ln>
    <a:effectLst/>
  </c:spPr>
  <c:txPr>
    <a:bodyPr/>
    <a:lstStyle/>
    <a:p>
      <a:pPr>
        <a:defRPr sz="1800">
          <a:solidFill>
            <a:schemeClr val="tx1"/>
          </a:solidFill>
          <a:latin typeface="HGS創英角ﾎﾟｯﾌﾟ体" panose="040B0A00000000000000" pitchFamily="50" charset="-128"/>
          <a:ea typeface="HGS創英角ﾎﾟｯﾌﾟ体" panose="040B0A00000000000000" pitchFamily="50" charset="-128"/>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solidFill>
                <a:latin typeface="HGS創英角ﾎﾟｯﾌﾟ体" panose="040B0A00000000000000" pitchFamily="50" charset="-128"/>
                <a:ea typeface="HGS創英角ﾎﾟｯﾌﾟ体" panose="040B0A00000000000000" pitchFamily="50" charset="-128"/>
                <a:cs typeface="+mn-cs"/>
              </a:defRPr>
            </a:pPr>
            <a:r>
              <a:rPr lang="en-US" sz="2000" dirty="0"/>
              <a:t>1</a:t>
            </a:r>
            <a:r>
              <a:rPr lang="ja-JP" sz="2000" dirty="0"/>
              <a:t>週間のフードロス金額</a:t>
            </a:r>
          </a:p>
        </c:rich>
      </c:tx>
      <c:layout>
        <c:manualLayout>
          <c:xMode val="edge"/>
          <c:yMode val="edge"/>
          <c:x val="0.31753159397990249"/>
          <c:y val="0.91900355754047502"/>
        </c:manualLayout>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title>
    <c:autoTitleDeleted val="0"/>
    <c:plotArea>
      <c:layout>
        <c:manualLayout>
          <c:layoutTarget val="inner"/>
          <c:xMode val="edge"/>
          <c:yMode val="edge"/>
          <c:x val="0.16378028804786543"/>
          <c:y val="8.9070352224325758E-2"/>
          <c:w val="0.68344157960647067"/>
          <c:h val="0.63632892452178091"/>
        </c:manualLayout>
      </c:layout>
      <c:barChart>
        <c:barDir val="col"/>
        <c:grouping val="clustered"/>
        <c:varyColors val="0"/>
        <c:ser>
          <c:idx val="0"/>
          <c:order val="0"/>
          <c:tx>
            <c:strRef>
              <c:f>Sheet2!$F$2:$F$7</c:f>
              <c:strCache>
                <c:ptCount val="6"/>
                <c:pt idx="0">
                  <c:v>3,900</c:v>
                </c:pt>
                <c:pt idx="1">
                  <c:v>1,820</c:v>
                </c:pt>
                <c:pt idx="2">
                  <c:v>900</c:v>
                </c:pt>
                <c:pt idx="3">
                  <c:v>500</c:v>
                </c:pt>
                <c:pt idx="4">
                  <c:v>280</c:v>
                </c:pt>
                <c:pt idx="5">
                  <c:v>340</c:v>
                </c:pt>
              </c:strCache>
            </c:strRef>
          </c:tx>
          <c:spPr>
            <a:solidFill>
              <a:schemeClr val="accent1"/>
            </a:solidFill>
            <a:ln>
              <a:solidFill>
                <a:sysClr val="windowText" lastClr="000000"/>
              </a:solidFill>
            </a:ln>
            <a:effectLst/>
          </c:spPr>
          <c:invertIfNegative val="0"/>
          <c:dPt>
            <c:idx val="0"/>
            <c:invertIfNegative val="0"/>
            <c:bubble3D val="0"/>
            <c:spPr>
              <a:pattFill prst="wdDnDiag">
                <a:fgClr>
                  <a:schemeClr val="accent1">
                    <a:lumMod val="60000"/>
                    <a:lumOff val="40000"/>
                  </a:schemeClr>
                </a:fgClr>
                <a:bgClr>
                  <a:schemeClr val="bg1"/>
                </a:bgClr>
              </a:pattFill>
              <a:ln>
                <a:solidFill>
                  <a:schemeClr val="tx1"/>
                </a:solidFill>
              </a:ln>
              <a:effectLst/>
            </c:spPr>
            <c:extLst>
              <c:ext xmlns:c16="http://schemas.microsoft.com/office/drawing/2014/chart" uri="{C3380CC4-5D6E-409C-BE32-E72D297353CC}">
                <c16:uniqueId val="{00000001-4713-4099-B08D-0A57F8B8E3B5}"/>
              </c:ext>
            </c:extLst>
          </c:dPt>
          <c:dPt>
            <c:idx val="1"/>
            <c:invertIfNegative val="0"/>
            <c:bubble3D val="0"/>
            <c:spPr>
              <a:solidFill>
                <a:schemeClr val="accent2">
                  <a:lumMod val="75000"/>
                </a:schemeClr>
              </a:solidFill>
              <a:ln>
                <a:solidFill>
                  <a:sysClr val="windowText" lastClr="000000"/>
                </a:solidFill>
              </a:ln>
              <a:effectLst/>
            </c:spPr>
            <c:extLst>
              <c:ext xmlns:c16="http://schemas.microsoft.com/office/drawing/2014/chart" uri="{C3380CC4-5D6E-409C-BE32-E72D297353CC}">
                <c16:uniqueId val="{00000003-4713-4099-B08D-0A57F8B8E3B5}"/>
              </c:ext>
            </c:extLst>
          </c:dPt>
          <c:dPt>
            <c:idx val="2"/>
            <c:invertIfNegative val="0"/>
            <c:bubble3D val="0"/>
            <c:spPr>
              <a:solidFill>
                <a:schemeClr val="tx2">
                  <a:lumMod val="60000"/>
                  <a:lumOff val="40000"/>
                </a:schemeClr>
              </a:solidFill>
              <a:ln>
                <a:solidFill>
                  <a:sysClr val="windowText" lastClr="000000"/>
                </a:solidFill>
              </a:ln>
              <a:effectLst/>
            </c:spPr>
            <c:extLst>
              <c:ext xmlns:c16="http://schemas.microsoft.com/office/drawing/2014/chart" uri="{C3380CC4-5D6E-409C-BE32-E72D297353CC}">
                <c16:uniqueId val="{00000005-4713-4099-B08D-0A57F8B8E3B5}"/>
              </c:ext>
            </c:extLst>
          </c:dPt>
          <c:dPt>
            <c:idx val="3"/>
            <c:invertIfNegative val="0"/>
            <c:bubble3D val="0"/>
            <c:spPr>
              <a:solidFill>
                <a:schemeClr val="accent4">
                  <a:lumMod val="60000"/>
                  <a:lumOff val="40000"/>
                </a:schemeClr>
              </a:solidFill>
              <a:ln>
                <a:solidFill>
                  <a:sysClr val="windowText" lastClr="000000"/>
                </a:solidFill>
              </a:ln>
              <a:effectLst/>
            </c:spPr>
            <c:extLst>
              <c:ext xmlns:c16="http://schemas.microsoft.com/office/drawing/2014/chart" uri="{C3380CC4-5D6E-409C-BE32-E72D297353CC}">
                <c16:uniqueId val="{00000007-4713-4099-B08D-0A57F8B8E3B5}"/>
              </c:ext>
            </c:extLst>
          </c:dPt>
          <c:dLbls>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Sheet2!$E$2:$E$7</c:f>
              <c:strCache>
                <c:ptCount val="6"/>
                <c:pt idx="0">
                  <c:v>弁当</c:v>
                </c:pt>
                <c:pt idx="1">
                  <c:v>おにぎり</c:v>
                </c:pt>
                <c:pt idx="2">
                  <c:v>バナナ</c:v>
                </c:pt>
                <c:pt idx="3">
                  <c:v>サンドウィッチ</c:v>
                </c:pt>
                <c:pt idx="4">
                  <c:v>あんぱん</c:v>
                </c:pt>
                <c:pt idx="5">
                  <c:v>その他</c:v>
                </c:pt>
              </c:strCache>
            </c:strRef>
          </c:cat>
          <c:val>
            <c:numRef>
              <c:f>Sheet2!$F$2:$F$7</c:f>
              <c:numCache>
                <c:formatCode>#,##0</c:formatCode>
                <c:ptCount val="6"/>
                <c:pt idx="0">
                  <c:v>3900</c:v>
                </c:pt>
                <c:pt idx="1">
                  <c:v>1820</c:v>
                </c:pt>
                <c:pt idx="2" formatCode="General">
                  <c:v>900</c:v>
                </c:pt>
                <c:pt idx="3" formatCode="General">
                  <c:v>500</c:v>
                </c:pt>
                <c:pt idx="4" formatCode="General">
                  <c:v>280</c:v>
                </c:pt>
                <c:pt idx="5" formatCode="General">
                  <c:v>340</c:v>
                </c:pt>
              </c:numCache>
            </c:numRef>
          </c:val>
          <c:extLst>
            <c:ext xmlns:c16="http://schemas.microsoft.com/office/drawing/2014/chart" uri="{C3380CC4-5D6E-409C-BE32-E72D297353CC}">
              <c16:uniqueId val="{00000008-4713-4099-B08D-0A57F8B8E3B5}"/>
            </c:ext>
          </c:extLst>
        </c:ser>
        <c:dLbls>
          <c:showLegendKey val="0"/>
          <c:showVal val="0"/>
          <c:showCatName val="0"/>
          <c:showSerName val="0"/>
          <c:showPercent val="0"/>
          <c:showBubbleSize val="0"/>
        </c:dLbls>
        <c:gapWidth val="0"/>
        <c:axId val="491685640"/>
        <c:axId val="491686296"/>
      </c:barChart>
      <c:lineChart>
        <c:grouping val="standard"/>
        <c:varyColors val="0"/>
        <c:ser>
          <c:idx val="1"/>
          <c:order val="1"/>
          <c:tx>
            <c:strRef>
              <c:f>Sheet2!$G$1</c:f>
              <c:strCache>
                <c:ptCount val="1"/>
                <c:pt idx="0">
                  <c:v>累積比率</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dPt>
            <c:idx val="0"/>
            <c:marker>
              <c:symbol val="none"/>
            </c:marker>
            <c:bubble3D val="0"/>
            <c:extLst>
              <c:ext xmlns:c16="http://schemas.microsoft.com/office/drawing/2014/chart" uri="{C3380CC4-5D6E-409C-BE32-E72D297353CC}">
                <c16:uniqueId val="{00000009-4713-4099-B08D-0A57F8B8E3B5}"/>
              </c:ext>
            </c:extLst>
          </c:dPt>
          <c:cat>
            <c:strRef>
              <c:f>Sheet2!$E$2:$E$7</c:f>
              <c:strCache>
                <c:ptCount val="6"/>
                <c:pt idx="0">
                  <c:v>弁当</c:v>
                </c:pt>
                <c:pt idx="1">
                  <c:v>おにぎり</c:v>
                </c:pt>
                <c:pt idx="2">
                  <c:v>バナナ</c:v>
                </c:pt>
                <c:pt idx="3">
                  <c:v>サンドウィッチ</c:v>
                </c:pt>
                <c:pt idx="4">
                  <c:v>あんぱん</c:v>
                </c:pt>
                <c:pt idx="5">
                  <c:v>その他</c:v>
                </c:pt>
              </c:strCache>
            </c:strRef>
          </c:cat>
          <c:val>
            <c:numRef>
              <c:f>Sheet2!$G$2:$G$8</c:f>
              <c:numCache>
                <c:formatCode>0.0%</c:formatCode>
                <c:ptCount val="7"/>
                <c:pt idx="0" formatCode="General">
                  <c:v>0</c:v>
                </c:pt>
                <c:pt idx="1">
                  <c:v>0.50387596899224807</c:v>
                </c:pt>
                <c:pt idx="2">
                  <c:v>0.73901808785529721</c:v>
                </c:pt>
                <c:pt idx="3">
                  <c:v>0.85529715762273906</c:v>
                </c:pt>
                <c:pt idx="4">
                  <c:v>0.91989664082687339</c:v>
                </c:pt>
                <c:pt idx="5">
                  <c:v>0.95607235142118863</c:v>
                </c:pt>
                <c:pt idx="6">
                  <c:v>1</c:v>
                </c:pt>
              </c:numCache>
            </c:numRef>
          </c:val>
          <c:smooth val="0"/>
          <c:extLst>
            <c:ext xmlns:c16="http://schemas.microsoft.com/office/drawing/2014/chart" uri="{C3380CC4-5D6E-409C-BE32-E72D297353CC}">
              <c16:uniqueId val="{0000000A-4713-4099-B08D-0A57F8B8E3B5}"/>
            </c:ext>
          </c:extLst>
        </c:ser>
        <c:dLbls>
          <c:showLegendKey val="0"/>
          <c:showVal val="0"/>
          <c:showCatName val="0"/>
          <c:showSerName val="0"/>
          <c:showPercent val="0"/>
          <c:showBubbleSize val="0"/>
        </c:dLbls>
        <c:marker val="1"/>
        <c:smooth val="0"/>
        <c:axId val="487945352"/>
        <c:axId val="487948960"/>
      </c:lineChart>
      <c:catAx>
        <c:axId val="491685640"/>
        <c:scaling>
          <c:orientation val="minMax"/>
        </c:scaling>
        <c:delete val="0"/>
        <c:axPos val="b"/>
        <c:numFmt formatCode="General"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crossAx val="491686296"/>
        <c:crosses val="autoZero"/>
        <c:auto val="1"/>
        <c:lblAlgn val="ctr"/>
        <c:lblOffset val="100"/>
        <c:noMultiLvlLbl val="0"/>
      </c:catAx>
      <c:valAx>
        <c:axId val="491686296"/>
        <c:scaling>
          <c:orientation val="minMax"/>
          <c:max val="7740"/>
          <c:min val="0"/>
        </c:scaling>
        <c:delete val="0"/>
        <c:axPos val="l"/>
        <c:title>
          <c:tx>
            <c:rich>
              <a:bodyPr rot="0" spcFirstLastPara="1" vertOverflow="ellipsis" vert="eaVert"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r>
                  <a:rPr lang="ja-JP"/>
                  <a:t>金額</a:t>
                </a:r>
              </a:p>
            </c:rich>
          </c:tx>
          <c:overlay val="0"/>
          <c:spPr>
            <a:noFill/>
            <a:ln>
              <a:noFill/>
            </a:ln>
            <a:effectLst/>
          </c:spPr>
          <c:txPr>
            <a:bodyPr rot="0" spcFirstLastPara="1" vertOverflow="ellipsis" vert="eaVert"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title>
        <c:numFmt formatCode="#,##0" sourceLinked="1"/>
        <c:majorTickMark val="in"/>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crossAx val="491685640"/>
        <c:crosses val="autoZero"/>
        <c:crossBetween val="between"/>
      </c:valAx>
      <c:valAx>
        <c:axId val="487948960"/>
        <c:scaling>
          <c:orientation val="minMax"/>
          <c:max val="1"/>
        </c:scaling>
        <c:delete val="0"/>
        <c:axPos val="r"/>
        <c:majorGridlines>
          <c:spPr>
            <a:ln w="9525" cap="flat" cmpd="sng" algn="ctr">
              <a:solidFill>
                <a:schemeClr val="tx1">
                  <a:lumMod val="15000"/>
                  <a:lumOff val="85000"/>
                </a:schemeClr>
              </a:solidFill>
              <a:round/>
            </a:ln>
            <a:effectLst/>
          </c:spPr>
        </c:majorGridlines>
        <c:title>
          <c:tx>
            <c:rich>
              <a:bodyPr rot="0" spcFirstLastPara="1" vertOverflow="ellipsis" vert="eaVert"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r>
                  <a:rPr lang="ja-JP"/>
                  <a:t>比率</a:t>
                </a:r>
              </a:p>
            </c:rich>
          </c:tx>
          <c:overlay val="0"/>
          <c:spPr>
            <a:noFill/>
            <a:ln>
              <a:noFill/>
            </a:ln>
            <a:effectLst/>
          </c:spPr>
          <c:txPr>
            <a:bodyPr rot="0" spcFirstLastPara="1" vertOverflow="ellipsis" vert="eaVert"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title>
        <c:numFmt formatCode="0%" sourceLinked="0"/>
        <c:majorTickMark val="none"/>
        <c:minorTickMark val="none"/>
        <c:tickLblPos val="high"/>
        <c:spPr>
          <a:noFill/>
          <a:ln>
            <a:solidFill>
              <a:schemeClr val="accent1"/>
            </a:solidFill>
          </a:ln>
          <a:effectLst/>
        </c:spPr>
        <c:txPr>
          <a:bodyPr rot="-60000000" spcFirstLastPara="1" vertOverflow="ellipsis" vert="horz"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crossAx val="487945352"/>
        <c:crosses val="max"/>
        <c:crossBetween val="midCat"/>
        <c:majorUnit val="0.2"/>
      </c:valAx>
      <c:catAx>
        <c:axId val="487945352"/>
        <c:scaling>
          <c:orientation val="minMax"/>
        </c:scaling>
        <c:delete val="0"/>
        <c:axPos val="t"/>
        <c:majorGridlines>
          <c:spPr>
            <a:ln w="9525" cap="flat" cmpd="sng" algn="ctr">
              <a:noFill/>
              <a:round/>
            </a:ln>
            <a:effectLst/>
          </c:spPr>
        </c:majorGridlines>
        <c:numFmt formatCode="General" sourceLinked="1"/>
        <c:majorTickMark val="none"/>
        <c:minorTickMark val="none"/>
        <c:tickLblPos val="none"/>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HGS創英角ﾎﾟｯﾌﾟ体" panose="040B0A00000000000000" pitchFamily="50" charset="-128"/>
                <a:ea typeface="HGS創英角ﾎﾟｯﾌﾟ体" panose="040B0A00000000000000" pitchFamily="50" charset="-128"/>
                <a:cs typeface="+mn-cs"/>
              </a:defRPr>
            </a:pPr>
            <a:endParaRPr lang="ja-JP"/>
          </a:p>
        </c:txPr>
        <c:crossAx val="487948960"/>
        <c:crosses val="max"/>
        <c:auto val="1"/>
        <c:lblAlgn val="ctr"/>
        <c:lblOffset val="100"/>
        <c:noMultiLvlLbl val="0"/>
      </c:catAx>
      <c:spPr>
        <a:noFill/>
        <a:ln w="25400">
          <a:noFill/>
        </a:ln>
        <a:effectLst/>
      </c:spPr>
    </c:plotArea>
    <c:plotVisOnly val="1"/>
    <c:dispBlanksAs val="gap"/>
    <c:showDLblsOverMax val="0"/>
  </c:chart>
  <c:spPr>
    <a:noFill/>
    <a:ln>
      <a:noFill/>
    </a:ln>
    <a:effectLst/>
  </c:spPr>
  <c:txPr>
    <a:bodyPr/>
    <a:lstStyle/>
    <a:p>
      <a:pPr>
        <a:defRPr sz="1800">
          <a:solidFill>
            <a:schemeClr val="tx1"/>
          </a:solidFill>
          <a:latin typeface="HGS創英角ﾎﾟｯﾌﾟ体" panose="040B0A00000000000000" pitchFamily="50" charset="-128"/>
          <a:ea typeface="HGS創英角ﾎﾟｯﾌﾟ体" panose="040B0A00000000000000"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103043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33965" cy="496861"/>
          </a:xfrm>
          <a:prstGeom prst="rect">
            <a:avLst/>
          </a:prstGeom>
        </p:spPr>
        <p:txBody>
          <a:bodyPr vert="horz" lIns="91429" tIns="45715" rIns="91429"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35157" y="1"/>
            <a:ext cx="2933965" cy="496861"/>
          </a:xfrm>
          <a:prstGeom prst="rect">
            <a:avLst/>
          </a:prstGeom>
        </p:spPr>
        <p:txBody>
          <a:bodyPr vert="horz" lIns="91429" tIns="45715" rIns="91429" bIns="45715" rtlCol="0"/>
          <a:lstStyle>
            <a:lvl1pPr algn="r">
              <a:defRPr sz="1200"/>
            </a:lvl1pPr>
          </a:lstStyle>
          <a:p>
            <a:fld id="{B484B8BD-597D-4CE2-A563-08BCF58FA4F5}" type="datetimeFigureOut">
              <a:rPr kumimoji="1" lang="ja-JP" altLang="en-US" smtClean="0"/>
              <a:t>2024/11/14</a:t>
            </a:fld>
            <a:endParaRPr kumimoji="1" lang="ja-JP" altLang="en-US"/>
          </a:p>
        </p:txBody>
      </p:sp>
      <p:sp>
        <p:nvSpPr>
          <p:cNvPr id="4" name="スライド イメージ プレースホルダー 3"/>
          <p:cNvSpPr>
            <a:spLocks noGrp="1" noRot="1" noChangeAspect="1"/>
          </p:cNvSpPr>
          <p:nvPr>
            <p:ph type="sldImg" idx="2"/>
          </p:nvPr>
        </p:nvSpPr>
        <p:spPr>
          <a:xfrm>
            <a:off x="1158875" y="1238250"/>
            <a:ext cx="4452938" cy="3341688"/>
          </a:xfrm>
          <a:prstGeom prst="rect">
            <a:avLst/>
          </a:prstGeom>
          <a:noFill/>
          <a:ln w="12700">
            <a:solidFill>
              <a:prstClr val="black"/>
            </a:solidFill>
          </a:ln>
        </p:spPr>
        <p:txBody>
          <a:bodyPr vert="horz" lIns="91429" tIns="45715" rIns="91429" bIns="45715" rtlCol="0" anchor="ctr"/>
          <a:lstStyle/>
          <a:p>
            <a:endParaRPr lang="ja-JP" altLang="en-US"/>
          </a:p>
        </p:txBody>
      </p:sp>
      <p:sp>
        <p:nvSpPr>
          <p:cNvPr id="5" name="ノート プレースホルダー 4"/>
          <p:cNvSpPr>
            <a:spLocks noGrp="1"/>
          </p:cNvSpPr>
          <p:nvPr>
            <p:ph type="body" sz="quarter" idx="3"/>
          </p:nvPr>
        </p:nvSpPr>
        <p:spPr>
          <a:xfrm>
            <a:off x="677069" y="4765735"/>
            <a:ext cx="5416550" cy="3899237"/>
          </a:xfrm>
          <a:prstGeom prst="rect">
            <a:avLst/>
          </a:prstGeom>
        </p:spPr>
        <p:txBody>
          <a:bodyPr vert="horz" lIns="91429" tIns="45715" rIns="91429" bIns="4571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05966"/>
            <a:ext cx="2933965" cy="496860"/>
          </a:xfrm>
          <a:prstGeom prst="rect">
            <a:avLst/>
          </a:prstGeom>
        </p:spPr>
        <p:txBody>
          <a:bodyPr vert="horz" lIns="91429" tIns="45715" rIns="91429"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35157" y="9405966"/>
            <a:ext cx="2933965" cy="496860"/>
          </a:xfrm>
          <a:prstGeom prst="rect">
            <a:avLst/>
          </a:prstGeom>
        </p:spPr>
        <p:txBody>
          <a:bodyPr vert="horz" lIns="91429" tIns="45715" rIns="91429" bIns="45715" rtlCol="0" anchor="b"/>
          <a:lstStyle>
            <a:lvl1pPr algn="r">
              <a:defRPr sz="1200"/>
            </a:lvl1pPr>
          </a:lstStyle>
          <a:p>
            <a:fld id="{3F114294-3863-4D2F-8309-9C16CB3D5400}" type="slidenum">
              <a:rPr kumimoji="1" lang="ja-JP" altLang="en-US" smtClean="0"/>
              <a:t>‹#›</a:t>
            </a:fld>
            <a:endParaRPr kumimoji="1" lang="ja-JP" altLang="en-US"/>
          </a:p>
        </p:txBody>
      </p:sp>
    </p:spTree>
    <p:extLst>
      <p:ext uri="{BB962C8B-B14F-4D97-AF65-F5344CB8AC3E}">
        <p14:creationId xmlns:p14="http://schemas.microsoft.com/office/powerpoint/2010/main" val="6032197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553855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026"/>
          <p:cNvSpPr>
            <a:spLocks noGrp="1" noRot="1" noChangeAspect="1" noChangeArrowheads="1" noTextEdit="1"/>
          </p:cNvSpPr>
          <p:nvPr>
            <p:ph type="sldImg"/>
          </p:nvPr>
        </p:nvSpPr>
        <p:spPr>
          <a:xfrm>
            <a:off x="673100" y="808038"/>
            <a:ext cx="5378450" cy="4035425"/>
          </a:xfrm>
          <a:ln/>
        </p:spPr>
      </p:sp>
      <p:sp>
        <p:nvSpPr>
          <p:cNvPr id="96259" name="Rectangle 1027"/>
          <p:cNvSpPr>
            <a:spLocks noGrp="1" noChangeArrowheads="1"/>
          </p:cNvSpPr>
          <p:nvPr>
            <p:ph type="body" idx="1"/>
          </p:nvPr>
        </p:nvSpPr>
        <p:spPr>
          <a:xfrm>
            <a:off x="896497" y="5112762"/>
            <a:ext cx="4927547" cy="4842575"/>
          </a:xfrm>
          <a:noFill/>
        </p:spPr>
        <p:txBody>
          <a:bodyPr/>
          <a:lstStyle/>
          <a:p>
            <a:pPr algn="l" eaLnBrk="1" hangingPunct="1">
              <a:spcBef>
                <a:spcPct val="0"/>
              </a:spcBef>
            </a:pPr>
            <a:r>
              <a:rPr lang="ja-JP" altLang="en-US" sz="1000" dirty="0">
                <a:ea typeface="ＭＳ Ｐゴシック" charset="-128"/>
              </a:rPr>
              <a:t>３．</a:t>
            </a:r>
            <a:r>
              <a:rPr lang="en-US" altLang="ja-JP" sz="1000" dirty="0">
                <a:ea typeface="ＭＳ Ｐゴシック" charset="-128"/>
              </a:rPr>
              <a:t>QC</a:t>
            </a:r>
            <a:r>
              <a:rPr lang="ja-JP" altLang="en-US" sz="1000" dirty="0">
                <a:ea typeface="ＭＳ Ｐゴシック" charset="-128"/>
              </a:rPr>
              <a:t>ストーリーについて、説明します。</a:t>
            </a:r>
            <a:endParaRPr lang="en-US" altLang="ja-JP" sz="1000" dirty="0">
              <a:ea typeface="ＭＳ Ｐゴシック" charset="-128"/>
            </a:endParaRPr>
          </a:p>
          <a:p>
            <a:pPr algn="l" eaLnBrk="1" hangingPunct="1">
              <a:spcBef>
                <a:spcPct val="0"/>
              </a:spcBef>
            </a:pPr>
            <a:r>
              <a:rPr lang="ja-JP" altLang="en-US" sz="1000" dirty="0">
                <a:ea typeface="ＭＳ Ｐゴシック" charset="-128"/>
              </a:rPr>
              <a:t>「</a:t>
            </a:r>
            <a:r>
              <a:rPr lang="en-US" altLang="ja-JP" sz="1000" dirty="0">
                <a:ea typeface="ＭＳ Ｐゴシック" charset="-128"/>
              </a:rPr>
              <a:t>QC</a:t>
            </a:r>
            <a:r>
              <a:rPr lang="ja-JP" altLang="en-US" sz="1000" dirty="0">
                <a:ea typeface="ＭＳ Ｐゴシック" charset="-128"/>
              </a:rPr>
              <a:t>ストーリー」と「問題解決の基本ステップ」の違いは、記載の通りです。</a:t>
            </a:r>
            <a:endParaRPr lang="en-US" altLang="ja-JP" sz="1000" dirty="0">
              <a:ea typeface="ＭＳ Ｐゴシック" charset="-128"/>
            </a:endParaRPr>
          </a:p>
          <a:p>
            <a:pPr algn="l" eaLnBrk="1" hangingPunct="1">
              <a:spcBef>
                <a:spcPct val="0"/>
              </a:spcBef>
            </a:pPr>
            <a:r>
              <a:rPr lang="ja-JP" altLang="en-US" sz="1000" dirty="0">
                <a:ea typeface="ＭＳ Ｐゴシック" charset="-128"/>
              </a:rPr>
              <a:t>「</a:t>
            </a:r>
            <a:r>
              <a:rPr lang="en-US" altLang="ja-JP" sz="1000" dirty="0">
                <a:ea typeface="ＭＳ Ｐゴシック" charset="-128"/>
              </a:rPr>
              <a:t>QC</a:t>
            </a:r>
            <a:r>
              <a:rPr lang="ja-JP" altLang="en-US" sz="1000" dirty="0">
                <a:ea typeface="ＭＳ Ｐゴシック" charset="-128"/>
              </a:rPr>
              <a:t>ストーリー」というのは、問題解決の基本ステップの前後に、いくつかの説明を付け加えたものです。</a:t>
            </a:r>
            <a:endParaRPr lang="en-US" altLang="ja-JP" sz="1000" dirty="0">
              <a:ea typeface="ＭＳ Ｐゴシック" charset="-128"/>
            </a:endParaRPr>
          </a:p>
          <a:p>
            <a:pPr algn="l" eaLnBrk="1" hangingPunct="1">
              <a:spcBef>
                <a:spcPct val="0"/>
              </a:spcBef>
            </a:pPr>
            <a:r>
              <a:rPr lang="ja-JP" altLang="en-US" sz="1000" dirty="0">
                <a:ea typeface="ＭＳ Ｐゴシック" charset="-128"/>
              </a:rPr>
              <a:t>最初に、会社・職場・工程などの概要の説明があります。</a:t>
            </a:r>
            <a:endParaRPr lang="en-US" altLang="ja-JP" sz="1000" dirty="0">
              <a:ea typeface="ＭＳ Ｐゴシック" charset="-128"/>
            </a:endParaRPr>
          </a:p>
          <a:p>
            <a:pPr algn="l" eaLnBrk="1" hangingPunct="1">
              <a:spcBef>
                <a:spcPct val="0"/>
              </a:spcBef>
            </a:pPr>
            <a:r>
              <a:rPr lang="ja-JP" altLang="en-US" sz="1000" dirty="0">
                <a:ea typeface="ＭＳ Ｐゴシック" charset="-128"/>
              </a:rPr>
              <a:t>その中でサークルの紹介があり、サークルの特徴、サークルのレベル把握などの説明がされます。</a:t>
            </a:r>
            <a:endParaRPr lang="en-US" altLang="ja-JP" sz="1000" dirty="0">
              <a:ea typeface="ＭＳ Ｐゴシック" charset="-128"/>
            </a:endParaRPr>
          </a:p>
          <a:p>
            <a:pPr algn="l" eaLnBrk="1" hangingPunct="1">
              <a:spcBef>
                <a:spcPct val="0"/>
              </a:spcBef>
            </a:pPr>
            <a:r>
              <a:rPr lang="ja-JP" altLang="en-US" sz="1000" dirty="0">
                <a:ea typeface="ＭＳ Ｐゴシック" charset="-128"/>
              </a:rPr>
              <a:t>ここで、サークルの強いところ・弱いところの説明があり、強みを生かして改善する説明と、弱みをテーマ解決を通して強くしていったという説明があるのが、一般的です。</a:t>
            </a:r>
            <a:endParaRPr lang="en-US" altLang="ja-JP" sz="1000" dirty="0">
              <a:ea typeface="ＭＳ Ｐゴシック" charset="-128"/>
            </a:endParaRPr>
          </a:p>
          <a:p>
            <a:pPr algn="l" eaLnBrk="1" hangingPunct="1">
              <a:spcBef>
                <a:spcPct val="0"/>
              </a:spcBef>
            </a:pPr>
            <a:endParaRPr lang="en-US" altLang="ja-JP" sz="1000" dirty="0">
              <a:ea typeface="ＭＳ Ｐゴシック" charset="-128"/>
            </a:endParaRPr>
          </a:p>
          <a:p>
            <a:pPr algn="l" eaLnBrk="1" hangingPunct="1">
              <a:spcBef>
                <a:spcPct val="0"/>
              </a:spcBef>
            </a:pPr>
            <a:r>
              <a:rPr lang="en-US" altLang="ja-JP" sz="1000" dirty="0">
                <a:ea typeface="ＭＳ Ｐゴシック" charset="-128"/>
              </a:rPr>
              <a:t>QC</a:t>
            </a:r>
            <a:r>
              <a:rPr lang="ja-JP" altLang="en-US" sz="1000" dirty="0">
                <a:ea typeface="ＭＳ Ｐゴシック" charset="-128"/>
              </a:rPr>
              <a:t>サークル活動というのは、人材育成と明るい職場作りのための活動であり、職場の方針管理と同じように</a:t>
            </a:r>
            <a:r>
              <a:rPr lang="en-US" altLang="ja-JP" sz="1000" dirty="0">
                <a:ea typeface="ＭＳ Ｐゴシック" charset="-128"/>
              </a:rPr>
              <a:t>PDCA</a:t>
            </a:r>
            <a:r>
              <a:rPr lang="ja-JP" altLang="en-US" sz="1000" dirty="0">
                <a:ea typeface="ＭＳ Ｐゴシック" charset="-128"/>
              </a:rPr>
              <a:t>サイクルを回す必要があるので、覚えておいてください。</a:t>
            </a:r>
            <a:endParaRPr lang="en-US" altLang="ja-JP" sz="1000" dirty="0">
              <a:ea typeface="ＭＳ Ｐゴシック" charset="-128"/>
            </a:endParaRPr>
          </a:p>
          <a:p>
            <a:pPr algn="l" eaLnBrk="1" hangingPunct="1">
              <a:spcBef>
                <a:spcPct val="0"/>
              </a:spcBef>
            </a:pPr>
            <a:endParaRPr lang="en-US" altLang="ja-JP" sz="1000" dirty="0">
              <a:ea typeface="ＭＳ Ｐゴシック" charset="-128"/>
            </a:endParaRPr>
          </a:p>
        </p:txBody>
      </p:sp>
    </p:spTree>
    <p:extLst>
      <p:ext uri="{BB962C8B-B14F-4D97-AF65-F5344CB8AC3E}">
        <p14:creationId xmlns:p14="http://schemas.microsoft.com/office/powerpoint/2010/main" val="2582490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09671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330143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3C227E9-709A-45B7-9837-F8C8FBEFF1F6}"/>
              </a:ext>
            </a:extLst>
          </p:cNvPr>
          <p:cNvSpPr>
            <a:spLocks noGrp="1" noChangeArrowheads="1"/>
          </p:cNvSpPr>
          <p:nvPr>
            <p:ph type="sldNum" sz="quarter" idx="5"/>
          </p:nvPr>
        </p:nvSpPr>
        <p:spPr>
          <a:ln/>
        </p:spPr>
        <p:txBody>
          <a:bodyPr/>
          <a:lstStyle/>
          <a:p>
            <a:fld id="{F5344C0F-1469-4553-99AF-4285D3070281}" type="slidenum">
              <a:rPr lang="en-US" altLang="ja-JP"/>
              <a:pPr/>
              <a:t>20</a:t>
            </a:fld>
            <a:endParaRPr lang="en-US" altLang="ja-JP"/>
          </a:p>
        </p:txBody>
      </p:sp>
      <p:sp>
        <p:nvSpPr>
          <p:cNvPr id="51202" name="Rectangle 2">
            <a:extLst>
              <a:ext uri="{FF2B5EF4-FFF2-40B4-BE49-F238E27FC236}">
                <a16:creationId xmlns:a16="http://schemas.microsoft.com/office/drawing/2014/main" id="{0B82BB9F-6495-4E9C-9A2F-923490E2B975}"/>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38A176AD-E662-491E-864A-1676CBF2ACA3}"/>
              </a:ext>
            </a:extLst>
          </p:cNvPr>
          <p:cNvSpPr>
            <a:spLocks noGrp="1" noChangeArrowheads="1"/>
          </p:cNvSpPr>
          <p:nvPr>
            <p:ph type="body" idx="1"/>
          </p:nvPr>
        </p:nvSpPr>
        <p:spPr/>
        <p:txBody>
          <a:bodyPr/>
          <a:lstStyle/>
          <a:p>
            <a:r>
              <a:rPr lang="en-US" altLang="ja-JP" sz="1000"/>
              <a:t>○</a:t>
            </a:r>
            <a:r>
              <a:rPr lang="ja-JP" altLang="en-US" sz="1000"/>
              <a:t>ばらつきを生じさせる原因としては，何があるでしょう？</a:t>
            </a:r>
          </a:p>
          <a:p>
            <a:r>
              <a:rPr lang="ja-JP" altLang="en-US" sz="1000"/>
              <a:t>一般的には，４つのＭ（</a:t>
            </a:r>
            <a:r>
              <a:rPr lang="en-US" altLang="ja-JP" sz="1000"/>
              <a:t>Man</a:t>
            </a:r>
            <a:r>
              <a:rPr lang="ja-JP" altLang="en-US" sz="1000"/>
              <a:t>，</a:t>
            </a:r>
            <a:r>
              <a:rPr lang="en-US" altLang="ja-JP" sz="1000"/>
              <a:t>Machine</a:t>
            </a:r>
            <a:r>
              <a:rPr lang="ja-JP" altLang="en-US" sz="1000"/>
              <a:t>，</a:t>
            </a:r>
            <a:r>
              <a:rPr lang="en-US" altLang="ja-JP" sz="1000"/>
              <a:t>Material</a:t>
            </a:r>
            <a:r>
              <a:rPr lang="ja-JP" altLang="en-US" sz="1000"/>
              <a:t>，</a:t>
            </a:r>
            <a:r>
              <a:rPr lang="en-US" altLang="ja-JP" sz="1000"/>
              <a:t>Method</a:t>
            </a:r>
            <a:r>
              <a:rPr lang="ja-JP" altLang="en-US" sz="1000"/>
              <a:t>）に起因します。この４つのＭ（通称４Ｍ＝ヨンエム）のいずれか，あるいは複数のどこかに，普段とは異なる変化が生じ，結果として部品などによくないばらつきを引き起こすことになります。</a:t>
            </a:r>
          </a:p>
          <a:p>
            <a:endParaRPr lang="ja-JP" altLang="en-US" sz="1000"/>
          </a:p>
          <a:p>
            <a:r>
              <a:rPr lang="ja-JP" altLang="en-US" sz="1000"/>
              <a:t>○仕事の結果として生じるばらつきに注目すると同時に，ばらつきの原因である</a:t>
            </a:r>
            <a:r>
              <a:rPr lang="en-US" altLang="ja-JP" sz="1000"/>
              <a:t>4</a:t>
            </a:r>
            <a:r>
              <a:rPr lang="ja-JP" altLang="en-US" sz="1000"/>
              <a:t>Ｍに注目し，望ましい状態にコントロールすることが求められます。</a:t>
            </a:r>
          </a:p>
          <a:p>
            <a:r>
              <a:rPr lang="ja-JP" altLang="en-US" sz="1000"/>
              <a:t>実は，品質管理の実務は，</a:t>
            </a:r>
            <a:r>
              <a:rPr lang="en-US" altLang="ja-JP" sz="1000"/>
              <a:t>4</a:t>
            </a:r>
            <a:r>
              <a:rPr lang="ja-JP" altLang="en-US" sz="1000"/>
              <a:t>Ｍを望ましい状態に維持すること，問題が生じたら速やかに元に戻す処置を行うことがかなりのウエイトを占めるともいえます。</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017233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88401E0C-FDA7-483B-8056-37D047A0EE2F}"/>
              </a:ext>
            </a:extLst>
          </p:cNvPr>
          <p:cNvSpPr>
            <a:spLocks noGrp="1" noChangeArrowheads="1"/>
          </p:cNvSpPr>
          <p:nvPr>
            <p:ph type="sldNum" sz="quarter" idx="4294967295"/>
          </p:nvPr>
        </p:nvSpPr>
        <p:spPr bwMode="auto">
          <a:xfrm>
            <a:off x="3806947" y="10224324"/>
            <a:ext cx="2912023" cy="53812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58735">
              <a:defRPr kumimoji="1" sz="1200">
                <a:solidFill>
                  <a:schemeClr val="tx1"/>
                </a:solidFill>
                <a:latin typeface="Arial" panose="020B0604020202020204" pitchFamily="34" charset="0"/>
                <a:ea typeface="ＭＳ Ｐゴシック" panose="020B0600070205080204" pitchFamily="50" charset="-128"/>
              </a:defRPr>
            </a:lvl1pPr>
            <a:lvl2pPr marL="717464" indent="-276192" defTabSz="758735">
              <a:defRPr kumimoji="1" sz="1200">
                <a:solidFill>
                  <a:schemeClr val="tx1"/>
                </a:solidFill>
                <a:latin typeface="Arial" panose="020B0604020202020204" pitchFamily="34" charset="0"/>
                <a:ea typeface="ＭＳ Ｐゴシック" panose="020B0600070205080204" pitchFamily="50" charset="-128"/>
              </a:defRPr>
            </a:lvl2pPr>
            <a:lvl3pPr marL="1103182" indent="-220637" defTabSz="758735">
              <a:defRPr kumimoji="1" sz="1200">
                <a:solidFill>
                  <a:schemeClr val="tx1"/>
                </a:solidFill>
                <a:latin typeface="Arial" panose="020B0604020202020204" pitchFamily="34" charset="0"/>
                <a:ea typeface="ＭＳ Ｐゴシック" panose="020B0600070205080204" pitchFamily="50" charset="-128"/>
              </a:defRPr>
            </a:lvl3pPr>
            <a:lvl4pPr marL="1546041" indent="-220637" defTabSz="758735">
              <a:defRPr kumimoji="1" sz="1200">
                <a:solidFill>
                  <a:schemeClr val="tx1"/>
                </a:solidFill>
                <a:latin typeface="Arial" panose="020B0604020202020204" pitchFamily="34" charset="0"/>
                <a:ea typeface="ＭＳ Ｐゴシック" panose="020B0600070205080204" pitchFamily="50" charset="-128"/>
              </a:defRPr>
            </a:lvl4pPr>
            <a:lvl5pPr marL="1985727" indent="-220637" defTabSz="758735">
              <a:defRPr kumimoji="1" sz="1200">
                <a:solidFill>
                  <a:schemeClr val="tx1"/>
                </a:solidFill>
                <a:latin typeface="Arial" panose="020B0604020202020204" pitchFamily="34" charset="0"/>
                <a:ea typeface="ＭＳ Ｐゴシック" panose="020B0600070205080204" pitchFamily="50" charset="-128"/>
              </a:defRPr>
            </a:lvl5pPr>
            <a:lvl6pPr marL="2442873" indent="-220637" defTabSz="758735"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6pPr>
            <a:lvl7pPr marL="2900019" indent="-220637" defTabSz="758735"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7pPr>
            <a:lvl8pPr marL="3357164" indent="-220637" defTabSz="758735"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8pPr>
            <a:lvl9pPr marL="3814309" indent="-220637" defTabSz="758735" eaLnBrk="0" fontAlgn="base" hangingPunct="0">
              <a:spcBef>
                <a:spcPct val="0"/>
              </a:spcBef>
              <a:spcAft>
                <a:spcPct val="0"/>
              </a:spcAft>
              <a:defRPr kumimoji="1" sz="1200">
                <a:solidFill>
                  <a:schemeClr val="tx1"/>
                </a:solidFill>
                <a:latin typeface="Arial" panose="020B0604020202020204" pitchFamily="34" charset="0"/>
                <a:ea typeface="ＭＳ Ｐゴシック" panose="020B0600070205080204" pitchFamily="50" charset="-128"/>
              </a:defRPr>
            </a:lvl9pPr>
          </a:lstStyle>
          <a:p>
            <a:pPr eaLnBrk="1" hangingPunct="1"/>
            <a:fld id="{ACD27BC7-4A3D-4E09-B96B-7BBB00DB38C9}" type="slidenum">
              <a:rPr lang="en-US" altLang="ja-JP" sz="1000">
                <a:latin typeface="Times New Roman" panose="02020603050405020304" pitchFamily="18" charset="0"/>
              </a:rPr>
              <a:pPr eaLnBrk="1" hangingPunct="1"/>
              <a:t>26</a:t>
            </a:fld>
            <a:endParaRPr lang="en-US" altLang="ja-JP" sz="1000" dirty="0">
              <a:latin typeface="Times New Roman" panose="02020603050405020304" pitchFamily="18" charset="0"/>
            </a:endParaRPr>
          </a:p>
        </p:txBody>
      </p:sp>
      <p:sp>
        <p:nvSpPr>
          <p:cNvPr id="32771" name="Rectangle 2">
            <a:extLst>
              <a:ext uri="{FF2B5EF4-FFF2-40B4-BE49-F238E27FC236}">
                <a16:creationId xmlns:a16="http://schemas.microsoft.com/office/drawing/2014/main" id="{CBE11268-EB53-4266-B452-9A027CBDD447}"/>
              </a:ext>
            </a:extLst>
          </p:cNvPr>
          <p:cNvSpPr>
            <a:spLocks noGrp="1" noRot="1" noChangeAspect="1" noChangeArrowheads="1" noTextEdit="1"/>
          </p:cNvSpPr>
          <p:nvPr>
            <p:ph type="sldImg"/>
          </p:nvPr>
        </p:nvSpPr>
        <p:spPr bwMode="auto">
          <a:xfrm>
            <a:off x="720725" y="830263"/>
            <a:ext cx="5322888" cy="39925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2772" name="Rectangle 3">
            <a:extLst>
              <a:ext uri="{FF2B5EF4-FFF2-40B4-BE49-F238E27FC236}">
                <a16:creationId xmlns:a16="http://schemas.microsoft.com/office/drawing/2014/main" id="{D21E04C4-00DB-4314-880E-69D73234CF43}"/>
              </a:ext>
            </a:extLst>
          </p:cNvPr>
          <p:cNvSpPr>
            <a:spLocks noGrp="1" noChangeArrowheads="1"/>
          </p:cNvSpPr>
          <p:nvPr>
            <p:ph type="body" idx="1"/>
          </p:nvPr>
        </p:nvSpPr>
        <p:spPr bwMode="auto">
          <a:xfrm>
            <a:off x="912163" y="5154284"/>
            <a:ext cx="4941662" cy="482247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ja-JP" altLang="en-US" sz="2400" u="sng"/>
              <a:t>説明のポイント</a:t>
            </a:r>
          </a:p>
          <a:p>
            <a:pPr eaLnBrk="1" hangingPunct="1"/>
            <a:r>
              <a:rPr lang="ja-JP" altLang="en-US" sz="2400"/>
              <a:t>■ </a:t>
            </a:r>
            <a:r>
              <a:rPr lang="en-US" altLang="ja-JP" sz="2400" dirty="0">
                <a:latin typeface="HGP創英角ﾎﾟｯﾌﾟ体" panose="040B0A00000000000000" pitchFamily="50" charset="-128"/>
              </a:rPr>
              <a:t>『</a:t>
            </a:r>
            <a:r>
              <a:rPr lang="ja-JP" altLang="en-US" sz="2400">
                <a:latin typeface="HGP創英角ﾎﾟｯﾌﾟ体" panose="040B0A00000000000000" pitchFamily="50" charset="-128"/>
              </a:rPr>
              <a:t>特性要因図</a:t>
            </a:r>
            <a:r>
              <a:rPr lang="en-US" altLang="ja-JP" sz="2400" dirty="0">
                <a:latin typeface="HGP創英角ﾎﾟｯﾌﾟ体" panose="040B0A00000000000000" pitchFamily="50" charset="-128"/>
              </a:rPr>
              <a:t>』</a:t>
            </a:r>
            <a:r>
              <a:rPr lang="ja-JP" altLang="en-US" sz="2400"/>
              <a:t>は、ＱＣストーリーの</a:t>
            </a:r>
            <a:r>
              <a:rPr lang="ja-JP" altLang="en-US" sz="2400">
                <a:solidFill>
                  <a:srgbClr val="FF0000"/>
                </a:solidFill>
                <a:latin typeface="ＡＲＰ新藝体Ｕ"/>
              </a:rPr>
              <a:t>「要因の解析」・「対策の検討」で活用出来る手法。</a:t>
            </a:r>
          </a:p>
          <a:p>
            <a:pPr eaLnBrk="1" hangingPunct="1"/>
            <a:endParaRPr lang="ja-JP" altLang="en-US">
              <a:latin typeface="HGP創英角ﾎﾟｯﾌﾟ体" panose="040B0A00000000000000" pitchFamily="50"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AF41CEA-7D48-41F0-AB50-558BCA424BF8}"/>
              </a:ext>
            </a:extLst>
          </p:cNvPr>
          <p:cNvSpPr>
            <a:spLocks noGrp="1" noChangeArrowheads="1"/>
          </p:cNvSpPr>
          <p:nvPr>
            <p:ph type="sldNum" sz="quarter" idx="5"/>
          </p:nvPr>
        </p:nvSpPr>
        <p:spPr>
          <a:ln/>
        </p:spPr>
        <p:txBody>
          <a:bodyPr/>
          <a:lstStyle/>
          <a:p>
            <a:fld id="{A3EFA94B-3434-4B69-AD6A-757F6F9A44C9}" type="slidenum">
              <a:rPr lang="en-US" altLang="ja-JP"/>
              <a:pPr/>
              <a:t>28</a:t>
            </a:fld>
            <a:endParaRPr lang="en-US" altLang="ja-JP" dirty="0"/>
          </a:p>
        </p:txBody>
      </p:sp>
      <p:sp>
        <p:nvSpPr>
          <p:cNvPr id="50178" name="Rectangle 2">
            <a:extLst>
              <a:ext uri="{FF2B5EF4-FFF2-40B4-BE49-F238E27FC236}">
                <a16:creationId xmlns:a16="http://schemas.microsoft.com/office/drawing/2014/main" id="{AF9F8417-1E8F-4947-A3F4-693DDE80584A}"/>
              </a:ext>
            </a:extLst>
          </p:cNvPr>
          <p:cNvSpPr>
            <a:spLocks noGrp="1" noRot="1" noChangeAspect="1" noChangeArrowheads="1" noTextEdit="1"/>
          </p:cNvSpPr>
          <p:nvPr>
            <p:ph type="sldImg"/>
          </p:nvPr>
        </p:nvSpPr>
        <p:spPr>
          <a:ln/>
        </p:spPr>
      </p:sp>
      <p:sp>
        <p:nvSpPr>
          <p:cNvPr id="50179" name="Rectangle 3">
            <a:extLst>
              <a:ext uri="{FF2B5EF4-FFF2-40B4-BE49-F238E27FC236}">
                <a16:creationId xmlns:a16="http://schemas.microsoft.com/office/drawing/2014/main" id="{366F99CC-369E-4EA7-B5D9-F4E5F1B1D28E}"/>
              </a:ext>
            </a:extLst>
          </p:cNvPr>
          <p:cNvSpPr>
            <a:spLocks noGrp="1" noChangeArrowheads="1"/>
          </p:cNvSpPr>
          <p:nvPr>
            <p:ph type="body" idx="1"/>
          </p:nvPr>
        </p:nvSpPr>
        <p:spPr>
          <a:xfrm>
            <a:off x="474890" y="3505533"/>
            <a:ext cx="3656484" cy="3319853"/>
          </a:xfrm>
          <a:noFill/>
        </p:spPr>
        <p:txBody>
          <a:bodyPr/>
          <a:lstStyle/>
          <a:p>
            <a:r>
              <a:rPr lang="ja-JP" altLang="en-US" sz="1000"/>
              <a:t>＜前ページからのつづき＞</a:t>
            </a:r>
          </a:p>
          <a:p>
            <a:r>
              <a:rPr lang="ja-JP" altLang="en-US" sz="1000"/>
              <a:t>しっかりと層別を行ってデータをとることにより，問題点，言い換えるとばらつきをしっかりと把握できることにつながります。</a:t>
            </a:r>
          </a:p>
          <a:p>
            <a:r>
              <a:rPr lang="ja-JP" altLang="en-US" sz="1000"/>
              <a:t>　　　・時系列で分ける　　　　　・種類別で分ける</a:t>
            </a:r>
          </a:p>
          <a:p>
            <a:r>
              <a:rPr lang="ja-JP" altLang="en-US" sz="1000"/>
              <a:t>　　　・現象や症状別で分ける　　・場所や箇所別で分ける</a:t>
            </a:r>
          </a:p>
          <a:p>
            <a:r>
              <a:rPr lang="ja-JP" altLang="en-US" sz="1000"/>
              <a:t>実際に層別を検討する際には，少なくても上記の４種類を必ず含めることをお薦めします。</a:t>
            </a:r>
          </a:p>
          <a:p>
            <a:r>
              <a:rPr lang="ja-JP" altLang="en-US" sz="1000"/>
              <a:t>（参考）付録の</a:t>
            </a:r>
            <a:r>
              <a:rPr lang="en-US" altLang="ja-JP" sz="1000" dirty="0"/>
              <a:t>CD─ROM</a:t>
            </a:r>
            <a:r>
              <a:rPr lang="ja-JP" altLang="en-US" sz="1000"/>
              <a:t>内に「付録</a:t>
            </a:r>
            <a:r>
              <a:rPr lang="en-US" altLang="ja-JP" sz="1000" dirty="0"/>
              <a:t>4. </a:t>
            </a:r>
            <a:r>
              <a:rPr lang="ja-JP" altLang="en-US" sz="1000"/>
              <a:t>おまけに</a:t>
            </a:r>
            <a:r>
              <a:rPr lang="en-US" altLang="ja-JP" sz="1000" dirty="0"/>
              <a:t>『</a:t>
            </a:r>
            <a:r>
              <a:rPr lang="ja-JP" altLang="en-US" sz="1000"/>
              <a:t>層別って何？</a:t>
            </a:r>
            <a:r>
              <a:rPr lang="en-US" altLang="ja-JP" sz="1000" dirty="0"/>
              <a:t>』</a:t>
            </a:r>
            <a:r>
              <a:rPr lang="ja-JP" altLang="en-US" sz="1000"/>
              <a:t>」の演習が入っていますので，実施し，理解を深めてください。</a:t>
            </a:r>
          </a:p>
          <a:p>
            <a:r>
              <a:rPr lang="ja-JP" altLang="en-US" sz="1000"/>
              <a:t>　③　データの種類</a:t>
            </a:r>
          </a:p>
          <a:p>
            <a:r>
              <a:rPr lang="ja-JP" altLang="en-US" sz="1000"/>
              <a:t>　　数値データには，大きく２種類があります。</a:t>
            </a:r>
          </a:p>
          <a:p>
            <a:r>
              <a:rPr lang="ja-JP" altLang="en-US" sz="1000"/>
              <a:t>寸法や時間などを示す計量値，台数や個数などを示す計数値に分けられ，その性質が異なるため，活用する</a:t>
            </a:r>
            <a:r>
              <a:rPr lang="en-US" altLang="ja-JP" sz="1000" dirty="0"/>
              <a:t>QC</a:t>
            </a:r>
            <a:r>
              <a:rPr lang="ja-JP" altLang="en-US" sz="1000"/>
              <a:t>手法も異なってきますので，注意が必要です。</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2019C16-C2FA-44E1-91CF-BB541E1FE0D4}" type="slidenum">
              <a:rPr kumimoji="1" lang="ja-JP" altLang="en-US" smtClean="0"/>
              <a:t>58</a:t>
            </a:fld>
            <a:endParaRPr kumimoji="1" lang="ja-JP" altLang="en-US" dirty="0"/>
          </a:p>
        </p:txBody>
      </p:sp>
    </p:spTree>
    <p:extLst>
      <p:ext uri="{BB962C8B-B14F-4D97-AF65-F5344CB8AC3E}">
        <p14:creationId xmlns:p14="http://schemas.microsoft.com/office/powerpoint/2010/main" val="895278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47673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00140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0B817FE-2832-428A-8D63-1E574ADE60BC}"/>
              </a:ext>
            </a:extLst>
          </p:cNvPr>
          <p:cNvSpPr>
            <a:spLocks noGrp="1" noChangeArrowheads="1"/>
          </p:cNvSpPr>
          <p:nvPr>
            <p:ph type="sldNum" sz="quarter" idx="5"/>
          </p:nvPr>
        </p:nvSpPr>
        <p:spPr>
          <a:ln/>
        </p:spPr>
        <p:txBody>
          <a:bodyPr/>
          <a:lstStyle/>
          <a:p>
            <a:fld id="{0E6AF3BC-88AC-4F4D-BE6B-5E19B37E9E4B}" type="slidenum">
              <a:rPr lang="en-US" altLang="ja-JP"/>
              <a:pPr/>
              <a:t>7</a:t>
            </a:fld>
            <a:endParaRPr lang="en-US" altLang="ja-JP" dirty="0"/>
          </a:p>
        </p:txBody>
      </p:sp>
      <p:sp>
        <p:nvSpPr>
          <p:cNvPr id="357378" name="Rectangle 2">
            <a:extLst>
              <a:ext uri="{FF2B5EF4-FFF2-40B4-BE49-F238E27FC236}">
                <a16:creationId xmlns:a16="http://schemas.microsoft.com/office/drawing/2014/main" id="{15253F46-5A76-4751-995D-FA3D8FB5942C}"/>
              </a:ext>
            </a:extLst>
          </p:cNvPr>
          <p:cNvSpPr>
            <a:spLocks noGrp="1" noRot="1" noChangeAspect="1" noChangeArrowheads="1" noTextEdit="1"/>
          </p:cNvSpPr>
          <p:nvPr>
            <p:ph type="sldImg"/>
          </p:nvPr>
        </p:nvSpPr>
        <p:spPr bwMode="auto">
          <a:xfrm>
            <a:off x="439738" y="554038"/>
            <a:ext cx="3687762" cy="2767012"/>
          </a:xfrm>
          <a:prstGeom prst="rect">
            <a:avLst/>
          </a:prstGeom>
          <a:solidFill>
            <a:srgbClr val="FFFFFF"/>
          </a:solidFill>
          <a:ln>
            <a:solidFill>
              <a:srgbClr val="000000"/>
            </a:solidFill>
            <a:miter lim="800000"/>
            <a:headEnd/>
            <a:tailEnd/>
          </a:ln>
        </p:spPr>
      </p:sp>
      <p:sp>
        <p:nvSpPr>
          <p:cNvPr id="357379" name="Rectangle 3">
            <a:extLst>
              <a:ext uri="{FF2B5EF4-FFF2-40B4-BE49-F238E27FC236}">
                <a16:creationId xmlns:a16="http://schemas.microsoft.com/office/drawing/2014/main" id="{54417EE8-350A-4257-B057-D232FEC32EBC}"/>
              </a:ext>
            </a:extLst>
          </p:cNvPr>
          <p:cNvSpPr>
            <a:spLocks noGrp="1" noChangeArrowheads="1"/>
          </p:cNvSpPr>
          <p:nvPr>
            <p:ph type="body" idx="1"/>
          </p:nvPr>
        </p:nvSpPr>
        <p:spPr bwMode="auto">
          <a:xfrm>
            <a:off x="506235" y="3505533"/>
            <a:ext cx="3554611" cy="3319853"/>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lIns="63076" tIns="31539" rIns="63076" bIns="31539"/>
          <a:lstStyle/>
          <a:p>
            <a:pPr>
              <a:lnSpc>
                <a:spcPct val="90000"/>
              </a:lnSpc>
            </a:pPr>
            <a:r>
              <a:rPr lang="ja-JP" altLang="en-US" sz="1000"/>
              <a:t>この活動は，会合と日常業務を繰り返すことで，●</a:t>
            </a:r>
          </a:p>
          <a:p>
            <a:pPr>
              <a:lnSpc>
                <a:spcPct val="90000"/>
              </a:lnSpc>
            </a:pPr>
            <a:r>
              <a:rPr lang="ja-JP" altLang="en-US" sz="1000"/>
              <a:t>自分の知らなかったことに気づき，磨くことで成長し，●</a:t>
            </a:r>
          </a:p>
          <a:p>
            <a:pPr>
              <a:lnSpc>
                <a:spcPct val="90000"/>
              </a:lnSpc>
            </a:pPr>
            <a:r>
              <a:rPr lang="ja-JP" altLang="en-US" sz="1000"/>
              <a:t>お互いの意見を尊重することで，チームワークを高め，●</a:t>
            </a:r>
          </a:p>
          <a:p>
            <a:pPr>
              <a:lnSpc>
                <a:spcPct val="90000"/>
              </a:lnSpc>
            </a:pPr>
            <a:r>
              <a:rPr lang="ja-JP" altLang="en-US" sz="1000"/>
              <a:t>それを仕事に結びつけるための「手段」なんです。</a:t>
            </a:r>
          </a:p>
          <a:p>
            <a:pPr>
              <a:lnSpc>
                <a:spcPct val="90000"/>
              </a:lnSpc>
            </a:pPr>
            <a:r>
              <a:rPr lang="ja-JP" altLang="en-US" sz="1000"/>
              <a:t>あくまでも手段です。ちょっと難しい言葉ですが，</a:t>
            </a:r>
            <a:r>
              <a:rPr lang="en-US" altLang="ja-JP" sz="1000" dirty="0"/>
              <a:t>QC</a:t>
            </a:r>
            <a:r>
              <a:rPr lang="ja-JP" altLang="en-US" sz="1000"/>
              <a:t>サークル本部では</a:t>
            </a:r>
            <a:r>
              <a:rPr lang="en-US" altLang="ja-JP" sz="1000" dirty="0"/>
              <a:t>QC</a:t>
            </a:r>
            <a:r>
              <a:rPr lang="ja-JP" altLang="en-US" sz="1000"/>
              <a:t>サークル活動の基本理念をこのように定義しています。●</a:t>
            </a:r>
          </a:p>
          <a:p>
            <a:pPr>
              <a:lnSpc>
                <a:spcPct val="90000"/>
              </a:lnSpc>
            </a:pPr>
            <a:r>
              <a:rPr lang="ja-JP" altLang="en-US" sz="1000"/>
              <a:t>　・人間の能力を発揮し，無限の可能性を引き出す</a:t>
            </a:r>
          </a:p>
          <a:p>
            <a:pPr>
              <a:lnSpc>
                <a:spcPct val="90000"/>
              </a:lnSpc>
            </a:pPr>
            <a:r>
              <a:rPr lang="ja-JP" altLang="en-US" sz="1000"/>
              <a:t>　・人間性を尊重して，生きがいのある明るい職場をつくる</a:t>
            </a:r>
          </a:p>
          <a:p>
            <a:pPr>
              <a:lnSpc>
                <a:spcPct val="90000"/>
              </a:lnSpc>
            </a:pPr>
            <a:r>
              <a:rPr lang="ja-JP" altLang="en-US" sz="1000"/>
              <a:t>　・企業の体質改善・発展に寄与する●</a:t>
            </a:r>
          </a:p>
          <a:p>
            <a:pPr>
              <a:lnSpc>
                <a:spcPct val="90000"/>
              </a:lnSpc>
            </a:pPr>
            <a:endParaRPr lang="ja-JP" altLang="en-US" sz="1000"/>
          </a:p>
          <a:p>
            <a:pPr>
              <a:lnSpc>
                <a:spcPct val="90000"/>
              </a:lnSpc>
            </a:pPr>
            <a:r>
              <a:rPr lang="ja-JP" altLang="en-US" sz="1000"/>
              <a:t>簡単な言葉でいえば，自分のため，●</a:t>
            </a:r>
          </a:p>
          <a:p>
            <a:pPr>
              <a:lnSpc>
                <a:spcPct val="90000"/>
              </a:lnSpc>
            </a:pPr>
            <a:r>
              <a:rPr lang="ja-JP" altLang="en-US" sz="1000"/>
              <a:t>仲間のため，●</a:t>
            </a:r>
          </a:p>
          <a:p>
            <a:pPr>
              <a:lnSpc>
                <a:spcPct val="90000"/>
              </a:lnSpc>
            </a:pPr>
            <a:r>
              <a:rPr lang="ja-JP" altLang="en-US" sz="1000"/>
              <a:t>会社のために，</a:t>
            </a:r>
          </a:p>
          <a:p>
            <a:pPr>
              <a:lnSpc>
                <a:spcPct val="90000"/>
              </a:lnSpc>
            </a:pPr>
            <a:r>
              <a:rPr lang="en-US" altLang="ja-JP" sz="1000" dirty="0"/>
              <a:t>QC</a:t>
            </a:r>
            <a:r>
              <a:rPr lang="ja-JP" altLang="en-US" sz="1000"/>
              <a:t>サークル活動をやるのです。●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4E899AF-26AE-457A-9CEC-8E06BE806720}"/>
              </a:ext>
            </a:extLst>
          </p:cNvPr>
          <p:cNvSpPr>
            <a:spLocks noGrp="1" noChangeArrowheads="1"/>
          </p:cNvSpPr>
          <p:nvPr>
            <p:ph type="sldNum" sz="quarter" idx="5"/>
          </p:nvPr>
        </p:nvSpPr>
        <p:spPr>
          <a:ln/>
        </p:spPr>
        <p:txBody>
          <a:bodyPr/>
          <a:lstStyle/>
          <a:p>
            <a:fld id="{697208D1-1FFE-45F2-870A-65A8625E5E17}" type="slidenum">
              <a:rPr lang="en-US" altLang="ja-JP"/>
              <a:pPr/>
              <a:t>8</a:t>
            </a:fld>
            <a:endParaRPr lang="en-US" altLang="ja-JP" dirty="0"/>
          </a:p>
        </p:txBody>
      </p:sp>
      <p:sp>
        <p:nvSpPr>
          <p:cNvPr id="359426" name="Rectangle 2">
            <a:extLst>
              <a:ext uri="{FF2B5EF4-FFF2-40B4-BE49-F238E27FC236}">
                <a16:creationId xmlns:a16="http://schemas.microsoft.com/office/drawing/2014/main" id="{1DE6EC7F-7525-490F-913E-F6A98272A7C2}"/>
              </a:ext>
            </a:extLst>
          </p:cNvPr>
          <p:cNvSpPr>
            <a:spLocks noGrp="1" noRot="1" noChangeAspect="1" noChangeArrowheads="1" noTextEdit="1"/>
          </p:cNvSpPr>
          <p:nvPr>
            <p:ph type="sldImg"/>
          </p:nvPr>
        </p:nvSpPr>
        <p:spPr bwMode="auto">
          <a:xfrm>
            <a:off x="439738" y="554038"/>
            <a:ext cx="3687762" cy="2767012"/>
          </a:xfrm>
          <a:prstGeom prst="rect">
            <a:avLst/>
          </a:prstGeom>
          <a:solidFill>
            <a:srgbClr val="FFFFFF"/>
          </a:solidFill>
          <a:ln>
            <a:solidFill>
              <a:srgbClr val="000000"/>
            </a:solidFill>
            <a:miter lim="800000"/>
            <a:headEnd/>
            <a:tailEnd/>
          </a:ln>
        </p:spPr>
      </p:sp>
      <p:sp>
        <p:nvSpPr>
          <p:cNvPr id="359427" name="Rectangle 3">
            <a:extLst>
              <a:ext uri="{FF2B5EF4-FFF2-40B4-BE49-F238E27FC236}">
                <a16:creationId xmlns:a16="http://schemas.microsoft.com/office/drawing/2014/main" id="{C32D653D-0D10-4918-860A-255F2D1774C2}"/>
              </a:ext>
            </a:extLst>
          </p:cNvPr>
          <p:cNvSpPr>
            <a:spLocks noGrp="1" noChangeArrowheads="1"/>
          </p:cNvSpPr>
          <p:nvPr>
            <p:ph type="body" idx="1"/>
          </p:nvPr>
        </p:nvSpPr>
        <p:spPr bwMode="auto">
          <a:xfrm>
            <a:off x="506235" y="3505533"/>
            <a:ext cx="3554611" cy="3319853"/>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lIns="63076" tIns="31539" rIns="63076" bIns="31539"/>
          <a:lstStyle/>
          <a:p>
            <a:r>
              <a:rPr lang="ja-JP" altLang="en-US" sz="1000"/>
              <a:t>この</a:t>
            </a:r>
            <a:r>
              <a:rPr lang="en-US" altLang="ja-JP" sz="1000" dirty="0"/>
              <a:t>QC</a:t>
            </a:r>
            <a:r>
              <a:rPr lang="ja-JP" altLang="en-US" sz="1000"/>
              <a:t>サークル活動の３つの基本理念をわかりやすく説明すると，●</a:t>
            </a:r>
          </a:p>
          <a:p>
            <a:endParaRPr lang="ja-JP" altLang="en-US" sz="1000"/>
          </a:p>
          <a:p>
            <a:r>
              <a:rPr lang="ja-JP" altLang="en-US" sz="1000"/>
              <a:t>まずは自分のために，一人ひとりが職場の問題を解決できる力を身につける。●</a:t>
            </a:r>
          </a:p>
          <a:p>
            <a:endParaRPr lang="ja-JP" altLang="en-US" sz="1000"/>
          </a:p>
          <a:p>
            <a:r>
              <a:rPr lang="ja-JP" altLang="en-US" sz="1000"/>
              <a:t>仲間のために，相手を認めることでチームワークを高め，●</a:t>
            </a:r>
          </a:p>
          <a:p>
            <a:r>
              <a:rPr lang="ja-JP" altLang="en-US" sz="1000"/>
              <a:t>会社のために，活動を自分たちの仕事に活かし，会社から認められる。●</a:t>
            </a:r>
          </a:p>
          <a:p>
            <a:endParaRPr lang="ja-JP" altLang="en-US" sz="1000"/>
          </a:p>
          <a:p>
            <a:r>
              <a:rPr lang="ja-JP" altLang="en-US" sz="1000"/>
              <a:t>そのために</a:t>
            </a:r>
            <a:r>
              <a:rPr lang="en-US" altLang="ja-JP" sz="1000" dirty="0"/>
              <a:t>QC</a:t>
            </a:r>
            <a:r>
              <a:rPr lang="ja-JP" altLang="en-US" sz="1000"/>
              <a:t>サークル活動をやるのです。この活動のねらい・目指すものが基本理念と呼ばれるものなのです。●</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422368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129558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62872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12825" y="1384300"/>
            <a:ext cx="4987925" cy="3741738"/>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779744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2041593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4062376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1759453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92976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5581425"/>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562479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255144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4054571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2172425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1661066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2286715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2029407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62A377-D9B7-42FE-ABAB-297C3375417F}" type="datetimeFigureOut">
              <a:rPr kumimoji="1" lang="ja-JP" altLang="en-US" smtClean="0"/>
              <a:t>2024/11/14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2126230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62A377-D9B7-42FE-ABAB-297C3375417F}" type="datetimeFigureOut">
              <a:rPr kumimoji="1" lang="ja-JP" altLang="en-US" smtClean="0"/>
              <a:t>2024/11/14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352867-4EAD-45C4-958A-73329321B842}" type="slidenum">
              <a:rPr kumimoji="1" lang="ja-JP" altLang="en-US" smtClean="0"/>
              <a:t>‹#›</a:t>
            </a:fld>
            <a:endParaRPr kumimoji="1" lang="ja-JP" altLang="en-US"/>
          </a:p>
        </p:txBody>
      </p:sp>
    </p:spTree>
    <p:extLst>
      <p:ext uri="{BB962C8B-B14F-4D97-AF65-F5344CB8AC3E}">
        <p14:creationId xmlns:p14="http://schemas.microsoft.com/office/powerpoint/2010/main" val="197412568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8.emf"/><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microsoft.com/office/2007/relationships/hdphoto" Target="../media/hdphoto3.wdp"/><Relationship Id="rId5" Type="http://schemas.openxmlformats.org/officeDocument/2006/relationships/image" Target="../media/image20.png"/><Relationship Id="rId4" Type="http://schemas.openxmlformats.org/officeDocument/2006/relationships/image" Target="../media/image19.emf"/></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24.emf"/><Relationship Id="rId4" Type="http://schemas.openxmlformats.org/officeDocument/2006/relationships/image" Target="../media/image23.wmf"/></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microsoft.com/office/2007/relationships/hdphoto" Target="../media/hdphoto5.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microsoft.com/office/2007/relationships/hdphoto" Target="../media/hdphoto6.wd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Furoku-04.ppt"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oleObject" Target="../embeddings/oleObject1.bin"/><Relationship Id="rId1" Type="http://schemas.openxmlformats.org/officeDocument/2006/relationships/slideLayout" Target="../slideLayouts/slideLayout7.xml"/><Relationship Id="rId5" Type="http://schemas.openxmlformats.org/officeDocument/2006/relationships/image" Target="../media/image30.emf"/><Relationship Id="rId4" Type="http://schemas.openxmlformats.org/officeDocument/2006/relationships/oleObject" Target="../embeddings/oleObject2.bin"/></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2.png"/><Relationship Id="rId5" Type="http://schemas.openxmlformats.org/officeDocument/2006/relationships/image" Target="../media/image37.png"/><Relationship Id="rId10" Type="http://schemas.microsoft.com/office/2007/relationships/hdphoto" Target="../media/hdphoto7.wdp"/><Relationship Id="rId4" Type="http://schemas.openxmlformats.org/officeDocument/2006/relationships/image" Target="../media/image36.png"/><Relationship Id="rId9" Type="http://schemas.openxmlformats.org/officeDocument/2006/relationships/image" Target="../media/image41.png"/></Relationships>
</file>

<file path=ppt/slides/_rels/slide5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5.png"/><Relationship Id="rId7" Type="http://schemas.openxmlformats.org/officeDocument/2006/relationships/image" Target="../media/image40.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39.png"/></Relationships>
</file>

<file path=ppt/slides/_rels/slide5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2.png"/></Relationships>
</file>

<file path=ppt/slides/_rels/slide5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3.emf"/></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8.wmf"/><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wmf"/><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13.png"/><Relationship Id="rId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a:extLst>
              <a:ext uri="{FF2B5EF4-FFF2-40B4-BE49-F238E27FC236}">
                <a16:creationId xmlns:a16="http://schemas.microsoft.com/office/drawing/2014/main" id="{E26E7F02-B17C-41F4-BF27-1391FC1A9DF4}"/>
              </a:ext>
            </a:extLst>
          </p:cNvPr>
          <p:cNvSpPr txBox="1">
            <a:spLocks noChangeArrowheads="1"/>
          </p:cNvSpPr>
          <p:nvPr/>
        </p:nvSpPr>
        <p:spPr bwMode="auto">
          <a:xfrm>
            <a:off x="1761247" y="700151"/>
            <a:ext cx="7673514" cy="1144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10000"/>
              </a:spcBef>
              <a:buFontTx/>
              <a:buNone/>
            </a:pPr>
            <a:r>
              <a:rPr lang="ja-JP" altLang="en-US" sz="2000" dirty="0">
                <a:latin typeface="HGP創英角ｺﾞｼｯｸUB" panose="020B0900000000000000" pitchFamily="50" charset="-128"/>
                <a:ea typeface="HGP創英角ｺﾞｼｯｸUB" panose="020B0900000000000000" pitchFamily="50" charset="-128"/>
              </a:rPr>
              <a:t>ＱＣサークル東海支部 愛知地区</a:t>
            </a:r>
          </a:p>
          <a:p>
            <a:pPr eaLnBrk="1" hangingPunct="1">
              <a:spcBef>
                <a:spcPct val="10000"/>
              </a:spcBef>
              <a:buFontTx/>
              <a:buNone/>
            </a:pPr>
            <a:r>
              <a:rPr lang="ja-JP" altLang="en-US" sz="4400" dirty="0">
                <a:latin typeface="HGP創英角ｺﾞｼｯｸUB" panose="020B0900000000000000" pitchFamily="50" charset="-128"/>
                <a:ea typeface="HGP創英角ｺﾞｼｯｸUB" panose="020B0900000000000000" pitchFamily="50" charset="-128"/>
              </a:rPr>
              <a:t>ＱＣ入門基本コース研修会</a:t>
            </a:r>
          </a:p>
        </p:txBody>
      </p:sp>
      <p:grpSp>
        <p:nvGrpSpPr>
          <p:cNvPr id="7" name="Group 5">
            <a:extLst>
              <a:ext uri="{FF2B5EF4-FFF2-40B4-BE49-F238E27FC236}">
                <a16:creationId xmlns:a16="http://schemas.microsoft.com/office/drawing/2014/main" id="{4834097A-C284-4D2A-BB1C-40FB43A87817}"/>
              </a:ext>
            </a:extLst>
          </p:cNvPr>
          <p:cNvGrpSpPr>
            <a:grpSpLocks/>
          </p:cNvGrpSpPr>
          <p:nvPr/>
        </p:nvGrpSpPr>
        <p:grpSpPr bwMode="auto">
          <a:xfrm>
            <a:off x="417563" y="768584"/>
            <a:ext cx="1008063" cy="1008062"/>
            <a:chOff x="1901" y="1273"/>
            <a:chExt cx="1260" cy="1303"/>
          </a:xfrm>
        </p:grpSpPr>
        <p:sp>
          <p:nvSpPr>
            <p:cNvPr id="8" name="AutoShape 6">
              <a:extLst>
                <a:ext uri="{FF2B5EF4-FFF2-40B4-BE49-F238E27FC236}">
                  <a16:creationId xmlns:a16="http://schemas.microsoft.com/office/drawing/2014/main" id="{CA9557DB-B9EB-408D-A76A-8C58391EB0C3}"/>
                </a:ext>
              </a:extLst>
            </p:cNvPr>
            <p:cNvSpPr>
              <a:spLocks noChangeArrowheads="1"/>
            </p:cNvSpPr>
            <p:nvPr/>
          </p:nvSpPr>
          <p:spPr bwMode="auto">
            <a:xfrm>
              <a:off x="1901" y="1273"/>
              <a:ext cx="1260" cy="12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71 w 21600"/>
                <a:gd name="T25" fmla="*/ 3155 h 21600"/>
                <a:gd name="T26" fmla="*/ 18429 w 21600"/>
                <a:gd name="T27" fmla="*/ 184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2700" tIns="12700" rIns="12700" bIns="12700"/>
            <a:lstStyle/>
            <a:p>
              <a:endParaRPr lang="ja-JP" altLang="en-US"/>
            </a:p>
          </p:txBody>
        </p:sp>
        <p:sp>
          <p:nvSpPr>
            <p:cNvPr id="9" name="AutoShape 7">
              <a:extLst>
                <a:ext uri="{FF2B5EF4-FFF2-40B4-BE49-F238E27FC236}">
                  <a16:creationId xmlns:a16="http://schemas.microsoft.com/office/drawing/2014/main" id="{7F9D83D3-B52C-4457-A441-D04435A698BF}"/>
                </a:ext>
              </a:extLst>
            </p:cNvPr>
            <p:cNvSpPr>
              <a:spLocks noChangeArrowheads="1"/>
            </p:cNvSpPr>
            <p:nvPr/>
          </p:nvSpPr>
          <p:spPr bwMode="auto">
            <a:xfrm>
              <a:off x="2595" y="2004"/>
              <a:ext cx="525" cy="572"/>
            </a:xfrm>
            <a:prstGeom prst="rtTriangle">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2700" tIns="12700" rIns="12700" bIns="12700"/>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0" name="AutoShape 8">
              <a:extLst>
                <a:ext uri="{FF2B5EF4-FFF2-40B4-BE49-F238E27FC236}">
                  <a16:creationId xmlns:a16="http://schemas.microsoft.com/office/drawing/2014/main" id="{0238EFA7-2923-40BC-9A70-92C9AB98F11D}"/>
                </a:ext>
              </a:extLst>
            </p:cNvPr>
            <p:cNvSpPr>
              <a:spLocks noChangeArrowheads="1"/>
            </p:cNvSpPr>
            <p:nvPr/>
          </p:nvSpPr>
          <p:spPr bwMode="auto">
            <a:xfrm>
              <a:off x="2648" y="2131"/>
              <a:ext cx="420" cy="429"/>
            </a:xfrm>
            <a:prstGeom prst="rtTriangle">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2700" tIns="12700" rIns="12700" bIns="12700"/>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1" name="テキスト ボックス 10">
            <a:extLst>
              <a:ext uri="{FF2B5EF4-FFF2-40B4-BE49-F238E27FC236}">
                <a16:creationId xmlns:a16="http://schemas.microsoft.com/office/drawing/2014/main" id="{D7057169-F599-48BD-9440-9DD1B93618E4}"/>
              </a:ext>
            </a:extLst>
          </p:cNvPr>
          <p:cNvSpPr txBox="1"/>
          <p:nvPr/>
        </p:nvSpPr>
        <p:spPr>
          <a:xfrm>
            <a:off x="4144298" y="6157849"/>
            <a:ext cx="4999702" cy="400110"/>
          </a:xfrm>
          <a:prstGeom prst="rect">
            <a:avLst/>
          </a:prstGeom>
          <a:noFill/>
        </p:spPr>
        <p:txBody>
          <a:bodyPr wrap="square">
            <a:spAutoFit/>
          </a:bodyPr>
          <a:lstStyle/>
          <a:p>
            <a:pPr algn="ctr"/>
            <a:r>
              <a:rPr lang="ja-JP" altLang="ja-JP" sz="2000" b="1"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主催　</a:t>
            </a:r>
            <a:r>
              <a:rPr lang="en-US" altLang="ja-JP" sz="2000" b="1"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QC</a:t>
            </a:r>
            <a:r>
              <a:rPr lang="ja-JP" altLang="ja-JP" sz="2000" b="1"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サークル東海支部　愛知地区</a:t>
            </a:r>
            <a:endParaRPr lang="ja-JP" altLang="ja-JP" sz="1200" b="1"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A9BB9C1C-DA0C-46ED-94CC-C940896506A0}"/>
              </a:ext>
            </a:extLst>
          </p:cNvPr>
          <p:cNvSpPr txBox="1"/>
          <p:nvPr/>
        </p:nvSpPr>
        <p:spPr>
          <a:xfrm>
            <a:off x="2458065" y="2104789"/>
            <a:ext cx="4719484" cy="646331"/>
          </a:xfrm>
          <a:prstGeom prst="rect">
            <a:avLst/>
          </a:prstGeom>
          <a:noFill/>
        </p:spPr>
        <p:txBody>
          <a:bodyPr wrap="square">
            <a:spAutoFit/>
          </a:bodyPr>
          <a:lstStyle/>
          <a:p>
            <a:pPr algn="ctr"/>
            <a:r>
              <a:rPr lang="ja-JP" altLang="ja-JP" sz="3600" b="1" dirty="0">
                <a:effectLst/>
                <a:latin typeface="イワタ中丸ゴシック体(GT)"/>
                <a:ea typeface="HG丸ｺﾞｼｯｸM-PRO" panose="020F0600000000000000" pitchFamily="50" charset="-128"/>
                <a:cs typeface="Times New Roman" panose="02020603050405020304" pitchFamily="18" charset="0"/>
              </a:rPr>
              <a:t>テキスト</a:t>
            </a:r>
            <a:endParaRPr lang="ja-JP" altLang="ja-JP" sz="1200" dirty="0">
              <a:effectLst/>
              <a:latin typeface="イワタ中丸ゴシック体(GT)"/>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1312078D-EDFB-41AB-8AA5-F2FFDF096BC7}"/>
              </a:ext>
            </a:extLst>
          </p:cNvPr>
          <p:cNvSpPr txBox="1"/>
          <p:nvPr/>
        </p:nvSpPr>
        <p:spPr>
          <a:xfrm>
            <a:off x="417563" y="2733831"/>
            <a:ext cx="8641877" cy="1177245"/>
          </a:xfrm>
          <a:prstGeom prst="rect">
            <a:avLst/>
          </a:prstGeom>
          <a:noFill/>
        </p:spPr>
        <p:txBody>
          <a:bodyPr wrap="square">
            <a:spAutoFit/>
          </a:bodyPr>
          <a:lstStyle/>
          <a:p>
            <a:pPr indent="234950" algn="l"/>
            <a:r>
              <a:rPr lang="ja-JP" altLang="ja-JP" sz="2800" spc="25" dirty="0">
                <a:effectLst/>
                <a:latin typeface="Century" panose="02040604050505020304" pitchFamily="18" charset="0"/>
                <a:ea typeface="HG丸ｺﾞｼｯｸM-PRO" panose="020F0600000000000000" pitchFamily="50" charset="-128"/>
                <a:cs typeface="Times New Roman" panose="02020603050405020304" pitchFamily="18" charset="0"/>
              </a:rPr>
              <a:t>≪研修のポイント≫</a:t>
            </a:r>
            <a:endParaRPr lang="ja-JP" altLang="ja-JP" sz="1400" spc="25" dirty="0">
              <a:effectLst/>
              <a:latin typeface="Century" panose="02040604050505020304" pitchFamily="18" charset="0"/>
              <a:ea typeface="ＭＳ 明朝" panose="02020609040205080304" pitchFamily="17" charset="-128"/>
              <a:cs typeface="Times New Roman" panose="02020603050405020304" pitchFamily="18" charset="0"/>
            </a:endParaRPr>
          </a:p>
          <a:p>
            <a:pPr indent="158750" algn="l">
              <a:lnSpc>
                <a:spcPts val="1700"/>
              </a:lnSpc>
            </a:pPr>
            <a:r>
              <a:rPr lang="ja-JP" altLang="ja-JP" sz="1800" spc="25" dirty="0">
                <a:effectLst/>
                <a:latin typeface="Century" panose="02040604050505020304" pitchFamily="18" charset="0"/>
                <a:ea typeface="Segoe UI Emoji" panose="020B0502040204020203" pitchFamily="34" charset="0"/>
                <a:cs typeface="Segoe UI Emoji" panose="020B0502040204020203" pitchFamily="34" charset="0"/>
              </a:rPr>
              <a:t>●</a:t>
            </a:r>
            <a:r>
              <a:rPr lang="ja-JP" altLang="ja-JP"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本研修は</a:t>
            </a:r>
            <a:r>
              <a:rPr lang="ja-JP" altLang="en-US"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自社自職場において、</a:t>
            </a:r>
            <a:r>
              <a:rPr lang="en-US" altLang="ja-JP"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QC</a:t>
            </a:r>
            <a:r>
              <a:rPr lang="ja-JP" altLang="en-US"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サークル活動のねらい・すすめ方を</a:t>
            </a:r>
            <a:br>
              <a:rPr lang="en-US" altLang="ja-JP"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br>
            <a:r>
              <a:rPr lang="en-US" altLang="ja-JP"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a:t>
            </a:r>
            <a:r>
              <a:rPr lang="ja-JP" altLang="en-US"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理解し　  </a:t>
            </a:r>
            <a:r>
              <a:rPr lang="en-US" altLang="ja-JP"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QC</a:t>
            </a:r>
            <a:r>
              <a:rPr lang="ja-JP" altLang="en-US"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手法、問題解決のステップ演習を通じ</a:t>
            </a:r>
            <a:r>
              <a:rPr lang="ja-JP" altLang="ja-JP"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br>
              <a:rPr lang="en-US" altLang="ja-JP"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br>
            <a:r>
              <a:rPr lang="en-US" altLang="ja-JP"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a:t>
            </a:r>
            <a:r>
              <a:rPr lang="ja-JP" altLang="en-US"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ＱＣサークル改善活動が   できるように、</a:t>
            </a:r>
            <a:r>
              <a:rPr lang="ja-JP" altLang="ja-JP" sz="18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学んでいただきます。</a:t>
            </a:r>
            <a:endParaRPr lang="ja-JP" altLang="ja-JP" sz="1400" spc="25"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3F090D25-37BD-49B6-8415-7E416611D7C7}"/>
              </a:ext>
            </a:extLst>
          </p:cNvPr>
          <p:cNvSpPr txBox="1"/>
          <p:nvPr/>
        </p:nvSpPr>
        <p:spPr>
          <a:xfrm>
            <a:off x="757762" y="1782405"/>
            <a:ext cx="9520698" cy="369332"/>
          </a:xfrm>
          <a:prstGeom prst="rect">
            <a:avLst/>
          </a:prstGeom>
          <a:noFill/>
        </p:spPr>
        <p:txBody>
          <a:bodyPr wrap="square">
            <a:spAutoFit/>
          </a:bodyPr>
          <a:lstStyle/>
          <a:p>
            <a:r>
              <a:rPr lang="ja-JP" altLang="en-US" dirty="0">
                <a:latin typeface="HG丸ｺﾞｼｯｸM-PRO" panose="020F0600000000000000" pitchFamily="50" charset="-128"/>
                <a:ea typeface="HG丸ｺﾞｼｯｸM-PRO" panose="020F0600000000000000" pitchFamily="50" charset="-128"/>
              </a:rPr>
              <a:t>（対象：これから活動を開始しようとしている企業</a:t>
            </a:r>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始めて間もない企業の方）</a:t>
            </a:r>
          </a:p>
        </p:txBody>
      </p:sp>
    </p:spTree>
    <p:extLst>
      <p:ext uri="{BB962C8B-B14F-4D97-AF65-F5344CB8AC3E}">
        <p14:creationId xmlns:p14="http://schemas.microsoft.com/office/powerpoint/2010/main" val="3281157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254510" y="1199390"/>
            <a:ext cx="8568055" cy="5374005"/>
          </a:xfrm>
          <a:custGeom>
            <a:avLst/>
            <a:gdLst/>
            <a:ahLst/>
            <a:cxnLst/>
            <a:rect l="l" t="t" r="r" b="b"/>
            <a:pathLst>
              <a:path w="8568055" h="5374005">
                <a:moveTo>
                  <a:pt x="0" y="210185"/>
                </a:moveTo>
                <a:lnTo>
                  <a:pt x="5552" y="161992"/>
                </a:lnTo>
                <a:lnTo>
                  <a:pt x="21366" y="117752"/>
                </a:lnTo>
                <a:lnTo>
                  <a:pt x="46182" y="78726"/>
                </a:lnTo>
                <a:lnTo>
                  <a:pt x="78736" y="46176"/>
                </a:lnTo>
                <a:lnTo>
                  <a:pt x="117767" y="21364"/>
                </a:lnTo>
                <a:lnTo>
                  <a:pt x="162012" y="5551"/>
                </a:lnTo>
                <a:lnTo>
                  <a:pt x="210210" y="0"/>
                </a:lnTo>
                <a:lnTo>
                  <a:pt x="8357743" y="0"/>
                </a:lnTo>
                <a:lnTo>
                  <a:pt x="8405935" y="5551"/>
                </a:lnTo>
                <a:lnTo>
                  <a:pt x="8450175" y="21364"/>
                </a:lnTo>
                <a:lnTo>
                  <a:pt x="8489201" y="46176"/>
                </a:lnTo>
                <a:lnTo>
                  <a:pt x="8521751" y="78726"/>
                </a:lnTo>
                <a:lnTo>
                  <a:pt x="8546563" y="117752"/>
                </a:lnTo>
                <a:lnTo>
                  <a:pt x="8562376" y="161992"/>
                </a:lnTo>
                <a:lnTo>
                  <a:pt x="8567928" y="210185"/>
                </a:lnTo>
                <a:lnTo>
                  <a:pt x="8567928" y="5163400"/>
                </a:lnTo>
                <a:lnTo>
                  <a:pt x="8562376" y="5211603"/>
                </a:lnTo>
                <a:lnTo>
                  <a:pt x="8546563" y="5255851"/>
                </a:lnTo>
                <a:lnTo>
                  <a:pt x="8521751" y="5294884"/>
                </a:lnTo>
                <a:lnTo>
                  <a:pt x="8489201" y="5327440"/>
                </a:lnTo>
                <a:lnTo>
                  <a:pt x="8450175" y="5352256"/>
                </a:lnTo>
                <a:lnTo>
                  <a:pt x="8405935" y="5368071"/>
                </a:lnTo>
                <a:lnTo>
                  <a:pt x="8357743" y="5373624"/>
                </a:lnTo>
                <a:lnTo>
                  <a:pt x="210210" y="5373624"/>
                </a:lnTo>
                <a:lnTo>
                  <a:pt x="162012" y="5368071"/>
                </a:lnTo>
                <a:lnTo>
                  <a:pt x="117767" y="5352256"/>
                </a:lnTo>
                <a:lnTo>
                  <a:pt x="78736" y="5327440"/>
                </a:lnTo>
                <a:lnTo>
                  <a:pt x="46182" y="5294884"/>
                </a:lnTo>
                <a:lnTo>
                  <a:pt x="21366" y="5255851"/>
                </a:lnTo>
                <a:lnTo>
                  <a:pt x="5552" y="5211603"/>
                </a:lnTo>
                <a:lnTo>
                  <a:pt x="0" y="5163400"/>
                </a:lnTo>
                <a:lnTo>
                  <a:pt x="0" y="210185"/>
                </a:lnTo>
                <a:close/>
              </a:path>
            </a:pathLst>
          </a:custGeom>
          <a:ln w="39624">
            <a:solidFill>
              <a:srgbClr val="000000"/>
            </a:solidFill>
          </a:ln>
        </p:spPr>
        <p:txBody>
          <a:bodyPr wrap="square" lIns="0" tIns="0" rIns="0" bIns="0" rtlCol="0"/>
          <a:lstStyle/>
          <a:p>
            <a:endParaRPr dirty="0">
              <a:latin typeface="HGP創英角ﾎﾟｯﾌﾟ体" panose="040B0A00000000000000" pitchFamily="50" charset="-128"/>
              <a:ea typeface="HGP創英角ﾎﾟｯﾌﾟ体" panose="040B0A00000000000000" pitchFamily="50" charset="-128"/>
            </a:endParaRPr>
          </a:p>
        </p:txBody>
      </p:sp>
      <p:sp>
        <p:nvSpPr>
          <p:cNvPr id="6" name="object 6"/>
          <p:cNvSpPr/>
          <p:nvPr/>
        </p:nvSpPr>
        <p:spPr>
          <a:xfrm>
            <a:off x="471055" y="2659379"/>
            <a:ext cx="744220" cy="2298700"/>
          </a:xfrm>
          <a:custGeom>
            <a:avLst/>
            <a:gdLst/>
            <a:ahLst/>
            <a:cxnLst/>
            <a:rect l="l" t="t" r="r" b="b"/>
            <a:pathLst>
              <a:path w="744219" h="2298700">
                <a:moveTo>
                  <a:pt x="0" y="2298192"/>
                </a:moveTo>
                <a:lnTo>
                  <a:pt x="743712" y="2298192"/>
                </a:lnTo>
                <a:lnTo>
                  <a:pt x="743712" y="0"/>
                </a:lnTo>
                <a:lnTo>
                  <a:pt x="0" y="0"/>
                </a:lnTo>
                <a:lnTo>
                  <a:pt x="0" y="2298192"/>
                </a:lnTo>
                <a:close/>
              </a:path>
            </a:pathLst>
          </a:custGeom>
          <a:solidFill>
            <a:srgbClr val="FFFFFF"/>
          </a:solidFill>
        </p:spPr>
        <p:txBody>
          <a:bodyPr wrap="square" lIns="0" tIns="0" rIns="0" bIns="0" rtlCol="0"/>
          <a:lstStyle/>
          <a:p>
            <a:endParaRPr dirty="0">
              <a:latin typeface="HGP創英角ﾎﾟｯﾌﾟ体" panose="040B0A00000000000000" pitchFamily="50" charset="-128"/>
              <a:ea typeface="HGP創英角ﾎﾟｯﾌﾟ体" panose="040B0A00000000000000" pitchFamily="50" charset="-128"/>
            </a:endParaRPr>
          </a:p>
        </p:txBody>
      </p:sp>
      <p:sp>
        <p:nvSpPr>
          <p:cNvPr id="7" name="object 7"/>
          <p:cNvSpPr/>
          <p:nvPr/>
        </p:nvSpPr>
        <p:spPr>
          <a:xfrm>
            <a:off x="470418" y="2629102"/>
            <a:ext cx="744220" cy="2298700"/>
          </a:xfrm>
          <a:custGeom>
            <a:avLst/>
            <a:gdLst/>
            <a:ahLst/>
            <a:cxnLst/>
            <a:rect l="l" t="t" r="r" b="b"/>
            <a:pathLst>
              <a:path w="744219" h="2298700">
                <a:moveTo>
                  <a:pt x="0" y="2298192"/>
                </a:moveTo>
                <a:lnTo>
                  <a:pt x="743712" y="2298192"/>
                </a:lnTo>
                <a:lnTo>
                  <a:pt x="743712" y="0"/>
                </a:lnTo>
                <a:lnTo>
                  <a:pt x="0" y="0"/>
                </a:lnTo>
                <a:lnTo>
                  <a:pt x="0" y="2298192"/>
                </a:lnTo>
                <a:close/>
              </a:path>
            </a:pathLst>
          </a:custGeom>
          <a:ln w="39624">
            <a:solidFill>
              <a:srgbClr val="000000"/>
            </a:solidFill>
          </a:ln>
        </p:spPr>
        <p:txBody>
          <a:bodyPr wrap="square" lIns="0" tIns="0" rIns="0" bIns="0" rtlCol="0"/>
          <a:lstStyle/>
          <a:p>
            <a:endParaRPr dirty="0">
              <a:latin typeface="HGS創英角ﾎﾟｯﾌﾟ体" panose="040B0A00000000000000" pitchFamily="50" charset="-128"/>
              <a:ea typeface="HGS創英角ﾎﾟｯﾌﾟ体" panose="040B0A00000000000000" pitchFamily="50" charset="-128"/>
            </a:endParaRPr>
          </a:p>
        </p:txBody>
      </p:sp>
      <p:sp>
        <p:nvSpPr>
          <p:cNvPr id="8" name="object 8"/>
          <p:cNvSpPr/>
          <p:nvPr/>
        </p:nvSpPr>
        <p:spPr>
          <a:xfrm>
            <a:off x="3482340" y="1629157"/>
            <a:ext cx="1728470" cy="597535"/>
          </a:xfrm>
          <a:custGeom>
            <a:avLst/>
            <a:gdLst/>
            <a:ahLst/>
            <a:cxnLst/>
            <a:rect l="l" t="t" r="r" b="b"/>
            <a:pathLst>
              <a:path w="1728470" h="597535">
                <a:moveTo>
                  <a:pt x="0" y="597408"/>
                </a:moveTo>
                <a:lnTo>
                  <a:pt x="1728215" y="597408"/>
                </a:lnTo>
                <a:lnTo>
                  <a:pt x="1728215" y="0"/>
                </a:lnTo>
                <a:lnTo>
                  <a:pt x="0" y="0"/>
                </a:lnTo>
                <a:lnTo>
                  <a:pt x="0" y="597408"/>
                </a:lnTo>
                <a:close/>
              </a:path>
            </a:pathLst>
          </a:custGeom>
          <a:solidFill>
            <a:srgbClr val="FFFFFF"/>
          </a:solidFill>
        </p:spPr>
        <p:txBody>
          <a:bodyPr wrap="square" lIns="0" tIns="0" rIns="0" bIns="0" rtlCol="0"/>
          <a:lstStyle/>
          <a:p>
            <a:endParaRPr dirty="0"/>
          </a:p>
        </p:txBody>
      </p:sp>
      <p:sp>
        <p:nvSpPr>
          <p:cNvPr id="9" name="object 9"/>
          <p:cNvSpPr/>
          <p:nvPr/>
        </p:nvSpPr>
        <p:spPr>
          <a:xfrm>
            <a:off x="3482340" y="1629157"/>
            <a:ext cx="1728470" cy="597535"/>
          </a:xfrm>
          <a:custGeom>
            <a:avLst/>
            <a:gdLst/>
            <a:ahLst/>
            <a:cxnLst/>
            <a:rect l="l" t="t" r="r" b="b"/>
            <a:pathLst>
              <a:path w="1728470" h="597535">
                <a:moveTo>
                  <a:pt x="0" y="597408"/>
                </a:moveTo>
                <a:lnTo>
                  <a:pt x="1728215" y="597408"/>
                </a:lnTo>
                <a:lnTo>
                  <a:pt x="1728215" y="0"/>
                </a:lnTo>
                <a:lnTo>
                  <a:pt x="0" y="0"/>
                </a:lnTo>
                <a:lnTo>
                  <a:pt x="0" y="597408"/>
                </a:lnTo>
                <a:close/>
              </a:path>
            </a:pathLst>
          </a:custGeom>
          <a:ln w="39624">
            <a:solidFill>
              <a:srgbClr val="000000"/>
            </a:solidFill>
          </a:ln>
        </p:spPr>
        <p:txBody>
          <a:bodyPr wrap="square" lIns="0" tIns="0" rIns="0" bIns="0" rtlCol="0"/>
          <a:lstStyle/>
          <a:p>
            <a:endParaRPr dirty="0"/>
          </a:p>
        </p:txBody>
      </p:sp>
      <p:sp>
        <p:nvSpPr>
          <p:cNvPr id="10" name="object 10"/>
          <p:cNvSpPr/>
          <p:nvPr/>
        </p:nvSpPr>
        <p:spPr>
          <a:xfrm>
            <a:off x="3482342" y="2744723"/>
            <a:ext cx="5184775" cy="683260"/>
          </a:xfrm>
          <a:custGeom>
            <a:avLst/>
            <a:gdLst/>
            <a:ahLst/>
            <a:cxnLst/>
            <a:rect l="l" t="t" r="r" b="b"/>
            <a:pathLst>
              <a:path w="5184775" h="683260">
                <a:moveTo>
                  <a:pt x="0" y="682751"/>
                </a:moveTo>
                <a:lnTo>
                  <a:pt x="5184648" y="682751"/>
                </a:lnTo>
                <a:lnTo>
                  <a:pt x="5184648" y="0"/>
                </a:lnTo>
                <a:lnTo>
                  <a:pt x="0" y="0"/>
                </a:lnTo>
                <a:lnTo>
                  <a:pt x="0" y="682751"/>
                </a:lnTo>
                <a:close/>
              </a:path>
            </a:pathLst>
          </a:custGeom>
          <a:solidFill>
            <a:srgbClr val="FFFFFF"/>
          </a:solidFill>
        </p:spPr>
        <p:txBody>
          <a:bodyPr wrap="square" lIns="0" tIns="0" rIns="0" bIns="0" rtlCol="0"/>
          <a:lstStyle/>
          <a:p>
            <a:endParaRPr dirty="0"/>
          </a:p>
        </p:txBody>
      </p:sp>
      <p:sp>
        <p:nvSpPr>
          <p:cNvPr id="11" name="object 11"/>
          <p:cNvSpPr/>
          <p:nvPr/>
        </p:nvSpPr>
        <p:spPr>
          <a:xfrm>
            <a:off x="3482342" y="2714446"/>
            <a:ext cx="5184775" cy="683260"/>
          </a:xfrm>
          <a:custGeom>
            <a:avLst/>
            <a:gdLst/>
            <a:ahLst/>
            <a:cxnLst/>
            <a:rect l="l" t="t" r="r" b="b"/>
            <a:pathLst>
              <a:path w="5184775" h="683260">
                <a:moveTo>
                  <a:pt x="0" y="682751"/>
                </a:moveTo>
                <a:lnTo>
                  <a:pt x="5184648" y="682751"/>
                </a:lnTo>
                <a:lnTo>
                  <a:pt x="5184648" y="0"/>
                </a:lnTo>
                <a:lnTo>
                  <a:pt x="0" y="0"/>
                </a:lnTo>
                <a:lnTo>
                  <a:pt x="0" y="682751"/>
                </a:lnTo>
                <a:close/>
              </a:path>
            </a:pathLst>
          </a:custGeom>
          <a:ln w="39624">
            <a:solidFill>
              <a:srgbClr val="000000"/>
            </a:solidFill>
          </a:ln>
        </p:spPr>
        <p:txBody>
          <a:bodyPr wrap="square" lIns="0" tIns="0" rIns="0" bIns="0" rtlCol="0"/>
          <a:lstStyle/>
          <a:p>
            <a:endParaRPr dirty="0">
              <a:latin typeface="HGS創英角ﾎﾟｯﾌﾟ体" panose="040B0A00000000000000" pitchFamily="50" charset="-128"/>
              <a:ea typeface="HGS創英角ﾎﾟｯﾌﾟ体" panose="040B0A00000000000000" pitchFamily="50" charset="-128"/>
            </a:endParaRPr>
          </a:p>
        </p:txBody>
      </p:sp>
      <p:sp>
        <p:nvSpPr>
          <p:cNvPr id="12" name="object 12"/>
          <p:cNvSpPr/>
          <p:nvPr/>
        </p:nvSpPr>
        <p:spPr>
          <a:xfrm>
            <a:off x="1680974" y="5743957"/>
            <a:ext cx="1627250" cy="582295"/>
          </a:xfrm>
          <a:custGeom>
            <a:avLst/>
            <a:gdLst/>
            <a:ahLst/>
            <a:cxnLst/>
            <a:rect l="l" t="t" r="r" b="b"/>
            <a:pathLst>
              <a:path w="1503045" h="582295">
                <a:moveTo>
                  <a:pt x="0" y="582168"/>
                </a:moveTo>
                <a:lnTo>
                  <a:pt x="1502664" y="582168"/>
                </a:lnTo>
                <a:lnTo>
                  <a:pt x="1502664" y="0"/>
                </a:lnTo>
                <a:lnTo>
                  <a:pt x="0" y="0"/>
                </a:lnTo>
                <a:lnTo>
                  <a:pt x="0" y="582168"/>
                </a:lnTo>
                <a:close/>
              </a:path>
            </a:pathLst>
          </a:custGeom>
          <a:solidFill>
            <a:srgbClr val="E1F3F5"/>
          </a:solidFill>
        </p:spPr>
        <p:txBody>
          <a:bodyPr wrap="square" lIns="0" tIns="0" rIns="0" bIns="0" rtlCol="0"/>
          <a:lstStyle/>
          <a:p>
            <a:endParaRPr dirty="0"/>
          </a:p>
        </p:txBody>
      </p:sp>
      <p:sp>
        <p:nvSpPr>
          <p:cNvPr id="13" name="object 13"/>
          <p:cNvSpPr/>
          <p:nvPr/>
        </p:nvSpPr>
        <p:spPr>
          <a:xfrm>
            <a:off x="1680974" y="5743957"/>
            <a:ext cx="1584000" cy="576000"/>
          </a:xfrm>
          <a:custGeom>
            <a:avLst/>
            <a:gdLst/>
            <a:ahLst/>
            <a:cxnLst/>
            <a:rect l="l" t="t" r="r" b="b"/>
            <a:pathLst>
              <a:path w="1503045" h="582295">
                <a:moveTo>
                  <a:pt x="0" y="582168"/>
                </a:moveTo>
                <a:lnTo>
                  <a:pt x="1502664" y="582168"/>
                </a:lnTo>
                <a:lnTo>
                  <a:pt x="1502664" y="0"/>
                </a:lnTo>
                <a:lnTo>
                  <a:pt x="0" y="0"/>
                </a:lnTo>
                <a:lnTo>
                  <a:pt x="0" y="582168"/>
                </a:lnTo>
                <a:close/>
              </a:path>
            </a:pathLst>
          </a:custGeom>
          <a:ln w="39624">
            <a:solidFill>
              <a:srgbClr val="000000"/>
            </a:solidFill>
          </a:ln>
        </p:spPr>
        <p:txBody>
          <a:bodyPr wrap="square" lIns="0" tIns="0" rIns="0" bIns="0" rtlCol="0"/>
          <a:lstStyle/>
          <a:p>
            <a:endParaRPr dirty="0">
              <a:latin typeface="HGP創英角ﾎﾟｯﾌﾟ体" panose="040B0A00000000000000" pitchFamily="50" charset="-128"/>
              <a:ea typeface="HGP創英角ﾎﾟｯﾌﾟ体" panose="040B0A00000000000000" pitchFamily="50" charset="-128"/>
            </a:endParaRPr>
          </a:p>
        </p:txBody>
      </p:sp>
      <p:sp>
        <p:nvSpPr>
          <p:cNvPr id="14" name="object 14"/>
          <p:cNvSpPr txBox="1"/>
          <p:nvPr/>
        </p:nvSpPr>
        <p:spPr>
          <a:xfrm>
            <a:off x="3643629" y="1713559"/>
            <a:ext cx="1245870" cy="391160"/>
          </a:xfrm>
          <a:prstGeom prst="rect">
            <a:avLst/>
          </a:prstGeom>
        </p:spPr>
        <p:txBody>
          <a:bodyPr vert="horz" wrap="square" lIns="0" tIns="12700" rIns="0" bIns="0" rtlCol="0">
            <a:spAutoFit/>
          </a:bodyPr>
          <a:lstStyle/>
          <a:p>
            <a:pPr marL="12700">
              <a:spcBef>
                <a:spcPts val="100"/>
              </a:spcBef>
            </a:pPr>
            <a:r>
              <a:rPr sz="2400" dirty="0">
                <a:latin typeface="HGP創英角ﾎﾟｯﾌﾟ体" panose="040B0A00000000000000" pitchFamily="50" charset="-128"/>
                <a:ea typeface="HGP創英角ﾎﾟｯﾌﾟ体" panose="040B0A00000000000000" pitchFamily="50" charset="-128"/>
                <a:cs typeface="HGP創英角ｺﾞｼｯｸUB"/>
              </a:rPr>
              <a:t>製品品質</a:t>
            </a:r>
          </a:p>
        </p:txBody>
      </p:sp>
      <p:sp>
        <p:nvSpPr>
          <p:cNvPr id="15" name="object 15"/>
          <p:cNvSpPr txBox="1"/>
          <p:nvPr/>
        </p:nvSpPr>
        <p:spPr>
          <a:xfrm>
            <a:off x="1708591" y="5821100"/>
            <a:ext cx="1688461" cy="382156"/>
          </a:xfrm>
          <a:prstGeom prst="rect">
            <a:avLst/>
          </a:prstGeom>
        </p:spPr>
        <p:txBody>
          <a:bodyPr vert="horz" wrap="square" lIns="0" tIns="12700" rIns="0" bIns="0" rtlCol="0">
            <a:spAutoFit/>
          </a:bodyPr>
          <a:lstStyle/>
          <a:p>
            <a:pPr marL="12700">
              <a:spcBef>
                <a:spcPts val="100"/>
              </a:spcBef>
            </a:pPr>
            <a:r>
              <a:rPr sz="2400" dirty="0">
                <a:latin typeface="HGS創英角ﾎﾟｯﾌﾟ体" panose="040B0A00000000000000" pitchFamily="50" charset="-128"/>
                <a:ea typeface="HGS創英角ﾎﾟｯﾌﾟ体" panose="040B0A00000000000000" pitchFamily="50" charset="-128"/>
                <a:cs typeface="HGP創英角ｺﾞｼｯｸUB"/>
              </a:rPr>
              <a:t>社会的</a:t>
            </a:r>
            <a:r>
              <a:rPr lang="ja-JP" altLang="en-US" sz="2000" spc="5" dirty="0">
                <a:latin typeface="HGS創英角ﾎﾟｯﾌﾟ体" panose="040B0A00000000000000" pitchFamily="50" charset="-128"/>
                <a:ea typeface="HGS創英角ﾎﾟｯﾌﾟ体" panose="040B0A00000000000000" pitchFamily="50" charset="-128"/>
                <a:cs typeface="HGP創英角ｺﾞｼｯｸUB"/>
              </a:rPr>
              <a:t>な</a:t>
            </a:r>
            <a:r>
              <a:rPr sz="2400" dirty="0">
                <a:latin typeface="HGS創英角ﾎﾟｯﾌﾟ体" panose="040B0A00000000000000" pitchFamily="50" charset="-128"/>
                <a:ea typeface="HGS創英角ﾎﾟｯﾌﾟ体" panose="040B0A00000000000000" pitchFamily="50" charset="-128"/>
                <a:cs typeface="HGP創英角ｺﾞｼｯｸUB"/>
              </a:rPr>
              <a:t>質</a:t>
            </a:r>
          </a:p>
        </p:txBody>
      </p:sp>
      <p:sp>
        <p:nvSpPr>
          <p:cNvPr id="16" name="object 16"/>
          <p:cNvSpPr/>
          <p:nvPr/>
        </p:nvSpPr>
        <p:spPr>
          <a:xfrm>
            <a:off x="6112766" y="1284732"/>
            <a:ext cx="2638424" cy="685800"/>
          </a:xfrm>
          <a:custGeom>
            <a:avLst/>
            <a:gdLst/>
            <a:ahLst/>
            <a:cxnLst/>
            <a:rect l="l" t="t" r="r" b="b"/>
            <a:pathLst>
              <a:path w="2554604" h="685800">
                <a:moveTo>
                  <a:pt x="0" y="685800"/>
                </a:moveTo>
                <a:lnTo>
                  <a:pt x="2554224" y="685800"/>
                </a:lnTo>
                <a:lnTo>
                  <a:pt x="2554224" y="0"/>
                </a:lnTo>
                <a:lnTo>
                  <a:pt x="0" y="0"/>
                </a:lnTo>
                <a:lnTo>
                  <a:pt x="0" y="685800"/>
                </a:lnTo>
                <a:close/>
              </a:path>
            </a:pathLst>
          </a:custGeom>
          <a:solidFill>
            <a:srgbClr val="FFFFFF"/>
          </a:solidFill>
        </p:spPr>
        <p:txBody>
          <a:bodyPr wrap="square" lIns="0" tIns="0" rIns="0" bIns="0" rtlCol="0"/>
          <a:lstStyle/>
          <a:p>
            <a:endParaRPr dirty="0"/>
          </a:p>
        </p:txBody>
      </p:sp>
      <p:sp>
        <p:nvSpPr>
          <p:cNvPr id="17" name="object 17"/>
          <p:cNvSpPr/>
          <p:nvPr/>
        </p:nvSpPr>
        <p:spPr>
          <a:xfrm>
            <a:off x="6112766" y="1284732"/>
            <a:ext cx="2554605" cy="685800"/>
          </a:xfrm>
          <a:custGeom>
            <a:avLst/>
            <a:gdLst/>
            <a:ahLst/>
            <a:cxnLst/>
            <a:rect l="l" t="t" r="r" b="b"/>
            <a:pathLst>
              <a:path w="2554604" h="685800">
                <a:moveTo>
                  <a:pt x="0" y="685800"/>
                </a:moveTo>
                <a:lnTo>
                  <a:pt x="2554224" y="685800"/>
                </a:lnTo>
                <a:lnTo>
                  <a:pt x="2554224" y="0"/>
                </a:lnTo>
                <a:lnTo>
                  <a:pt x="0" y="0"/>
                </a:lnTo>
                <a:lnTo>
                  <a:pt x="0" y="685800"/>
                </a:lnTo>
                <a:close/>
              </a:path>
            </a:pathLst>
          </a:custGeom>
          <a:ln w="39624">
            <a:solidFill>
              <a:srgbClr val="000000"/>
            </a:solidFill>
          </a:ln>
        </p:spPr>
        <p:txBody>
          <a:bodyPr wrap="square" lIns="0" tIns="0" rIns="0" bIns="0" rtlCol="0"/>
          <a:lstStyle/>
          <a:p>
            <a:endParaRPr dirty="0"/>
          </a:p>
        </p:txBody>
      </p:sp>
      <p:sp>
        <p:nvSpPr>
          <p:cNvPr id="18" name="object 18"/>
          <p:cNvSpPr/>
          <p:nvPr/>
        </p:nvSpPr>
        <p:spPr>
          <a:xfrm>
            <a:off x="6112766" y="2055876"/>
            <a:ext cx="2554605" cy="600710"/>
          </a:xfrm>
          <a:custGeom>
            <a:avLst/>
            <a:gdLst/>
            <a:ahLst/>
            <a:cxnLst/>
            <a:rect l="l" t="t" r="r" b="b"/>
            <a:pathLst>
              <a:path w="2554604" h="600710">
                <a:moveTo>
                  <a:pt x="0" y="600456"/>
                </a:moveTo>
                <a:lnTo>
                  <a:pt x="2554224" y="600456"/>
                </a:lnTo>
                <a:lnTo>
                  <a:pt x="2554224" y="0"/>
                </a:lnTo>
                <a:lnTo>
                  <a:pt x="0" y="0"/>
                </a:lnTo>
                <a:lnTo>
                  <a:pt x="0" y="600456"/>
                </a:lnTo>
                <a:close/>
              </a:path>
            </a:pathLst>
          </a:custGeom>
          <a:solidFill>
            <a:srgbClr val="FFFFFF"/>
          </a:solidFill>
        </p:spPr>
        <p:txBody>
          <a:bodyPr wrap="square" lIns="0" tIns="0" rIns="0" bIns="0" rtlCol="0"/>
          <a:lstStyle/>
          <a:p>
            <a:endParaRPr dirty="0"/>
          </a:p>
        </p:txBody>
      </p:sp>
      <p:sp>
        <p:nvSpPr>
          <p:cNvPr id="19" name="object 19"/>
          <p:cNvSpPr/>
          <p:nvPr/>
        </p:nvSpPr>
        <p:spPr>
          <a:xfrm>
            <a:off x="6112766" y="2055876"/>
            <a:ext cx="2554605" cy="600710"/>
          </a:xfrm>
          <a:custGeom>
            <a:avLst/>
            <a:gdLst/>
            <a:ahLst/>
            <a:cxnLst/>
            <a:rect l="l" t="t" r="r" b="b"/>
            <a:pathLst>
              <a:path w="2554604" h="600710">
                <a:moveTo>
                  <a:pt x="0" y="600456"/>
                </a:moveTo>
                <a:lnTo>
                  <a:pt x="2554224" y="600456"/>
                </a:lnTo>
                <a:lnTo>
                  <a:pt x="2554224" y="0"/>
                </a:lnTo>
                <a:lnTo>
                  <a:pt x="0" y="0"/>
                </a:lnTo>
                <a:lnTo>
                  <a:pt x="0" y="600456"/>
                </a:lnTo>
                <a:close/>
              </a:path>
            </a:pathLst>
          </a:custGeom>
          <a:ln w="39623">
            <a:solidFill>
              <a:srgbClr val="000000"/>
            </a:solidFill>
          </a:ln>
        </p:spPr>
        <p:txBody>
          <a:bodyPr wrap="square" lIns="0" tIns="0" rIns="0" bIns="0" rtlCol="0"/>
          <a:lstStyle/>
          <a:p>
            <a:endParaRPr dirty="0"/>
          </a:p>
        </p:txBody>
      </p:sp>
      <p:sp>
        <p:nvSpPr>
          <p:cNvPr id="20" name="object 20"/>
          <p:cNvSpPr/>
          <p:nvPr/>
        </p:nvSpPr>
        <p:spPr>
          <a:xfrm>
            <a:off x="3482340" y="4628388"/>
            <a:ext cx="5196840" cy="1033780"/>
          </a:xfrm>
          <a:custGeom>
            <a:avLst/>
            <a:gdLst/>
            <a:ahLst/>
            <a:cxnLst/>
            <a:rect l="l" t="t" r="r" b="b"/>
            <a:pathLst>
              <a:path w="5196840" h="1033779">
                <a:moveTo>
                  <a:pt x="0" y="1033272"/>
                </a:moveTo>
                <a:lnTo>
                  <a:pt x="5196840" y="1033272"/>
                </a:lnTo>
                <a:lnTo>
                  <a:pt x="5196840" y="0"/>
                </a:lnTo>
                <a:lnTo>
                  <a:pt x="0" y="0"/>
                </a:lnTo>
                <a:lnTo>
                  <a:pt x="0" y="1033272"/>
                </a:lnTo>
                <a:close/>
              </a:path>
            </a:pathLst>
          </a:custGeom>
          <a:solidFill>
            <a:srgbClr val="FFFFFF"/>
          </a:solidFill>
        </p:spPr>
        <p:txBody>
          <a:bodyPr wrap="square" lIns="0" tIns="0" rIns="0" bIns="0" rtlCol="0"/>
          <a:lstStyle/>
          <a:p>
            <a:endParaRPr dirty="0"/>
          </a:p>
        </p:txBody>
      </p:sp>
      <p:sp>
        <p:nvSpPr>
          <p:cNvPr id="21" name="object 21"/>
          <p:cNvSpPr/>
          <p:nvPr/>
        </p:nvSpPr>
        <p:spPr>
          <a:xfrm>
            <a:off x="3482340" y="4628388"/>
            <a:ext cx="5196840" cy="1033780"/>
          </a:xfrm>
          <a:custGeom>
            <a:avLst/>
            <a:gdLst/>
            <a:ahLst/>
            <a:cxnLst/>
            <a:rect l="l" t="t" r="r" b="b"/>
            <a:pathLst>
              <a:path w="5196840" h="1033779">
                <a:moveTo>
                  <a:pt x="0" y="1033272"/>
                </a:moveTo>
                <a:lnTo>
                  <a:pt x="5196840" y="1033272"/>
                </a:lnTo>
                <a:lnTo>
                  <a:pt x="5196840" y="0"/>
                </a:lnTo>
                <a:lnTo>
                  <a:pt x="0" y="0"/>
                </a:lnTo>
                <a:lnTo>
                  <a:pt x="0" y="1033272"/>
                </a:lnTo>
                <a:close/>
              </a:path>
            </a:pathLst>
          </a:custGeom>
          <a:ln w="39624">
            <a:solidFill>
              <a:srgbClr val="000000"/>
            </a:solidFill>
          </a:ln>
        </p:spPr>
        <p:txBody>
          <a:bodyPr wrap="square" lIns="0" tIns="0" rIns="0" bIns="0" rtlCol="0"/>
          <a:lstStyle/>
          <a:p>
            <a:endParaRPr dirty="0"/>
          </a:p>
        </p:txBody>
      </p:sp>
      <p:sp>
        <p:nvSpPr>
          <p:cNvPr id="22" name="object 22"/>
          <p:cNvSpPr/>
          <p:nvPr/>
        </p:nvSpPr>
        <p:spPr>
          <a:xfrm>
            <a:off x="3471048" y="5779327"/>
            <a:ext cx="5196840" cy="744220"/>
          </a:xfrm>
          <a:custGeom>
            <a:avLst/>
            <a:gdLst/>
            <a:ahLst/>
            <a:cxnLst/>
            <a:rect l="l" t="t" r="r" b="b"/>
            <a:pathLst>
              <a:path w="5196840" h="744220">
                <a:moveTo>
                  <a:pt x="0" y="743712"/>
                </a:moveTo>
                <a:lnTo>
                  <a:pt x="5196840" y="743712"/>
                </a:lnTo>
                <a:lnTo>
                  <a:pt x="5196840" y="0"/>
                </a:lnTo>
                <a:lnTo>
                  <a:pt x="0" y="0"/>
                </a:lnTo>
                <a:lnTo>
                  <a:pt x="0" y="743712"/>
                </a:lnTo>
                <a:close/>
              </a:path>
            </a:pathLst>
          </a:custGeom>
          <a:solidFill>
            <a:srgbClr val="E1F3F5"/>
          </a:solidFill>
        </p:spPr>
        <p:txBody>
          <a:bodyPr wrap="square" lIns="0" tIns="0" rIns="0" bIns="0" rtlCol="0"/>
          <a:lstStyle/>
          <a:p>
            <a:endParaRPr dirty="0"/>
          </a:p>
        </p:txBody>
      </p:sp>
      <p:sp>
        <p:nvSpPr>
          <p:cNvPr id="23" name="object 23"/>
          <p:cNvSpPr/>
          <p:nvPr/>
        </p:nvSpPr>
        <p:spPr>
          <a:xfrm>
            <a:off x="3482340" y="5743955"/>
            <a:ext cx="5196840" cy="744220"/>
          </a:xfrm>
          <a:custGeom>
            <a:avLst/>
            <a:gdLst/>
            <a:ahLst/>
            <a:cxnLst/>
            <a:rect l="l" t="t" r="r" b="b"/>
            <a:pathLst>
              <a:path w="5196840" h="744220">
                <a:moveTo>
                  <a:pt x="0" y="743712"/>
                </a:moveTo>
                <a:lnTo>
                  <a:pt x="5196840" y="743712"/>
                </a:lnTo>
                <a:lnTo>
                  <a:pt x="5196840" y="0"/>
                </a:lnTo>
                <a:lnTo>
                  <a:pt x="0" y="0"/>
                </a:lnTo>
                <a:lnTo>
                  <a:pt x="0" y="743712"/>
                </a:lnTo>
                <a:close/>
              </a:path>
            </a:pathLst>
          </a:custGeom>
          <a:ln w="39624">
            <a:solidFill>
              <a:srgbClr val="000000"/>
            </a:solidFill>
          </a:ln>
        </p:spPr>
        <p:txBody>
          <a:bodyPr wrap="square" lIns="0" tIns="0" rIns="0" bIns="0" rtlCol="0"/>
          <a:lstStyle/>
          <a:p>
            <a:endParaRPr dirty="0"/>
          </a:p>
        </p:txBody>
      </p:sp>
      <p:sp>
        <p:nvSpPr>
          <p:cNvPr id="24" name="object 24"/>
          <p:cNvSpPr txBox="1"/>
          <p:nvPr/>
        </p:nvSpPr>
        <p:spPr>
          <a:xfrm>
            <a:off x="6272981" y="1220757"/>
            <a:ext cx="2141021" cy="645048"/>
          </a:xfrm>
          <a:prstGeom prst="rect">
            <a:avLst/>
          </a:prstGeom>
        </p:spPr>
        <p:txBody>
          <a:bodyPr vert="horz" wrap="square" lIns="0" tIns="69850" rIns="0" bIns="0" rtlCol="0">
            <a:spAutoFit/>
          </a:bodyPr>
          <a:lstStyle/>
          <a:p>
            <a:pPr marL="12700">
              <a:spcBef>
                <a:spcPts val="550"/>
              </a:spcBef>
            </a:pPr>
            <a:r>
              <a:rPr dirty="0">
                <a:latin typeface="HGP創英角ﾎﾟｯﾌﾟ体" panose="040B0A00000000000000" pitchFamily="50" charset="-128"/>
                <a:ea typeface="HGP創英角ﾎﾟｯﾌﾟ体" panose="040B0A00000000000000" pitchFamily="50" charset="-128"/>
                <a:cs typeface="HGP創英角ｺﾞｼｯｸUB"/>
              </a:rPr>
              <a:t>企画</a:t>
            </a:r>
            <a:r>
              <a:rPr spc="10" dirty="0">
                <a:latin typeface="HGP創英角ﾎﾟｯﾌﾟ体" panose="040B0A00000000000000" pitchFamily="50" charset="-128"/>
                <a:ea typeface="HGP創英角ﾎﾟｯﾌﾟ体" panose="040B0A00000000000000" pitchFamily="50" charset="-128"/>
                <a:cs typeface="HGP創英角ｺﾞｼｯｸUB"/>
              </a:rPr>
              <a:t>・</a:t>
            </a:r>
            <a:r>
              <a:rPr dirty="0">
                <a:latin typeface="HGP創英角ﾎﾟｯﾌﾟ体" panose="040B0A00000000000000" pitchFamily="50" charset="-128"/>
                <a:ea typeface="HGP創英角ﾎﾟｯﾌﾟ体" panose="040B0A00000000000000" pitchFamily="50" charset="-128"/>
                <a:cs typeface="HGP創英角ｺﾞｼｯｸUB"/>
              </a:rPr>
              <a:t>設計</a:t>
            </a:r>
            <a:r>
              <a:rPr spc="5" dirty="0">
                <a:latin typeface="HGP創英角ﾎﾟｯﾌﾟ体" panose="040B0A00000000000000" pitchFamily="50" charset="-128"/>
                <a:ea typeface="HGP創英角ﾎﾟｯﾌﾟ体" panose="040B0A00000000000000" pitchFamily="50" charset="-128"/>
                <a:cs typeface="HGP創英角ｺﾞｼｯｸUB"/>
              </a:rPr>
              <a:t>品</a:t>
            </a:r>
            <a:r>
              <a:rPr dirty="0">
                <a:latin typeface="HGP創英角ﾎﾟｯﾌﾟ体" panose="040B0A00000000000000" pitchFamily="50" charset="-128"/>
                <a:ea typeface="HGP創英角ﾎﾟｯﾌﾟ体" panose="040B0A00000000000000" pitchFamily="50" charset="-128"/>
                <a:cs typeface="HGP創英角ｺﾞｼｯｸUB"/>
              </a:rPr>
              <a:t>質</a:t>
            </a:r>
          </a:p>
          <a:p>
            <a:pPr marL="518795">
              <a:spcBef>
                <a:spcPts val="420"/>
              </a:spcBef>
            </a:pPr>
            <a:r>
              <a:rPr sz="1600" spc="10" dirty="0">
                <a:latin typeface="HGP創英角ﾎﾟｯﾌﾟ体" panose="040B0A00000000000000" pitchFamily="50" charset="-128"/>
                <a:ea typeface="HGP創英角ﾎﾟｯﾌﾟ体" panose="040B0A00000000000000" pitchFamily="50" charset="-128"/>
                <a:cs typeface="HGP創英角ｺﾞｼｯｸUB"/>
              </a:rPr>
              <a:t>（</a:t>
            </a:r>
            <a:r>
              <a:rPr sz="1600" spc="5" dirty="0">
                <a:latin typeface="HGP創英角ﾎﾟｯﾌﾟ体" panose="040B0A00000000000000" pitchFamily="50" charset="-128"/>
                <a:ea typeface="HGP創英角ﾎﾟｯﾌﾟ体" panose="040B0A00000000000000" pitchFamily="50" charset="-128"/>
                <a:cs typeface="HGP創英角ｺﾞｼｯｸUB"/>
              </a:rPr>
              <a:t>ねら</a:t>
            </a:r>
            <a:r>
              <a:rPr sz="1600" spc="-5" dirty="0">
                <a:latin typeface="HGP創英角ﾎﾟｯﾌﾟ体" panose="040B0A00000000000000" pitchFamily="50" charset="-128"/>
                <a:ea typeface="HGP創英角ﾎﾟｯﾌﾟ体" panose="040B0A00000000000000" pitchFamily="50" charset="-128"/>
                <a:cs typeface="HGP創英角ｺﾞｼｯｸUB"/>
              </a:rPr>
              <a:t>い</a:t>
            </a:r>
            <a:r>
              <a:rPr sz="1600" spc="5" dirty="0">
                <a:latin typeface="HGP創英角ﾎﾟｯﾌﾟ体" panose="040B0A00000000000000" pitchFamily="50" charset="-128"/>
                <a:ea typeface="HGP創英角ﾎﾟｯﾌﾟ体" panose="040B0A00000000000000" pitchFamily="50" charset="-128"/>
                <a:cs typeface="HGP創英角ｺﾞｼｯｸUB"/>
              </a:rPr>
              <a:t>の品質）</a:t>
            </a:r>
            <a:endParaRPr sz="1600"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25" name="object 25"/>
          <p:cNvSpPr txBox="1"/>
          <p:nvPr/>
        </p:nvSpPr>
        <p:spPr>
          <a:xfrm>
            <a:off x="6381117" y="2040980"/>
            <a:ext cx="2182238" cy="536044"/>
          </a:xfrm>
          <a:prstGeom prst="rect">
            <a:avLst/>
          </a:prstGeom>
        </p:spPr>
        <p:txBody>
          <a:bodyPr vert="horz" wrap="square" lIns="0" tIns="12700" rIns="0" bIns="0" rtlCol="0">
            <a:spAutoFit/>
          </a:bodyPr>
          <a:lstStyle/>
          <a:p>
            <a:pPr marL="12700">
              <a:spcBef>
                <a:spcPts val="100"/>
              </a:spcBef>
            </a:pPr>
            <a:r>
              <a:rPr dirty="0">
                <a:latin typeface="HGP創英角ﾎﾟｯﾌﾟ体" panose="040B0A00000000000000" pitchFamily="50" charset="-128"/>
                <a:ea typeface="HGP創英角ﾎﾟｯﾌﾟ体" panose="040B0A00000000000000" pitchFamily="50" charset="-128"/>
                <a:cs typeface="HGP創英角ｺﾞｼｯｸUB"/>
              </a:rPr>
              <a:t>製造</a:t>
            </a:r>
            <a:r>
              <a:rPr spc="-20"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品質</a:t>
            </a:r>
          </a:p>
          <a:p>
            <a:pPr marL="283845">
              <a:spcBef>
                <a:spcPts val="10"/>
              </a:spcBef>
            </a:pPr>
            <a:r>
              <a:rPr sz="1600" spc="5" dirty="0">
                <a:latin typeface="HGP創英角ﾎﾟｯﾌﾟ体" panose="040B0A00000000000000" pitchFamily="50" charset="-128"/>
                <a:ea typeface="HGP創英角ﾎﾟｯﾌﾟ体" panose="040B0A00000000000000" pitchFamily="50" charset="-128"/>
                <a:cs typeface="HGP創英角ｺﾞｼｯｸUB"/>
              </a:rPr>
              <a:t>（できばえの品質）</a:t>
            </a:r>
            <a:endParaRPr sz="1600"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26" name="object 26"/>
          <p:cNvSpPr txBox="1"/>
          <p:nvPr/>
        </p:nvSpPr>
        <p:spPr>
          <a:xfrm>
            <a:off x="3571168" y="5743572"/>
            <a:ext cx="6615536" cy="856645"/>
          </a:xfrm>
          <a:prstGeom prst="rect">
            <a:avLst/>
          </a:prstGeom>
        </p:spPr>
        <p:txBody>
          <a:bodyPr vert="horz" wrap="square" lIns="0" tIns="12700" rIns="0" bIns="0" rtlCol="0">
            <a:spAutoFit/>
          </a:bodyPr>
          <a:lstStyle/>
          <a:p>
            <a:pPr marL="12700">
              <a:spcBef>
                <a:spcPts val="100"/>
              </a:spcBef>
            </a:pPr>
            <a:r>
              <a:rPr dirty="0">
                <a:latin typeface="HGP創英角ﾎﾟｯﾌﾟ体" panose="040B0A00000000000000" pitchFamily="50" charset="-128"/>
                <a:ea typeface="HGP創英角ﾎﾟｯﾌﾟ体" panose="040B0A00000000000000" pitchFamily="50" charset="-128"/>
                <a:cs typeface="HGP創英角ｺﾞｼｯｸUB"/>
              </a:rPr>
              <a:t>商品</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生産</a:t>
            </a:r>
            <a:r>
              <a:rPr spc="10" dirty="0">
                <a:latin typeface="HGP創英角ﾎﾟｯﾌﾟ体" panose="040B0A00000000000000" pitchFamily="50" charset="-128"/>
                <a:ea typeface="HGP創英角ﾎﾟｯﾌﾟ体" panose="040B0A00000000000000" pitchFamily="50" charset="-128"/>
                <a:cs typeface="HGP創英角ｺﾞｼｯｸUB"/>
              </a:rPr>
              <a:t>・</a:t>
            </a:r>
            <a:r>
              <a:rPr dirty="0">
                <a:latin typeface="HGP創英角ﾎﾟｯﾌﾟ体" panose="040B0A00000000000000" pitchFamily="50" charset="-128"/>
                <a:ea typeface="HGP創英角ﾎﾟｯﾌﾟ体" panose="040B0A00000000000000" pitchFamily="50" charset="-128"/>
                <a:cs typeface="HGP創英角ｺﾞｼｯｸUB"/>
              </a:rPr>
              <a:t>使用</a:t>
            </a:r>
            <a:r>
              <a:rPr spc="10" dirty="0">
                <a:latin typeface="HGP創英角ﾎﾟｯﾌﾟ体" panose="040B0A00000000000000" pitchFamily="50" charset="-128"/>
                <a:ea typeface="HGP創英角ﾎﾟｯﾌﾟ体" panose="040B0A00000000000000" pitchFamily="50" charset="-128"/>
                <a:cs typeface="HGP創英角ｺﾞｼｯｸUB"/>
              </a:rPr>
              <a:t>・</a:t>
            </a:r>
            <a:r>
              <a:rPr dirty="0">
                <a:latin typeface="HGP創英角ﾎﾟｯﾌﾟ体" panose="040B0A00000000000000" pitchFamily="50" charset="-128"/>
                <a:ea typeface="HGP創英角ﾎﾟｯﾌﾟ体" panose="040B0A00000000000000" pitchFamily="50" charset="-128"/>
                <a:cs typeface="HGP創英角ｺﾞｼｯｸUB"/>
              </a:rPr>
              <a:t>廃却</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過程で第三者</a:t>
            </a:r>
            <a:r>
              <a:rPr spc="-10" dirty="0">
                <a:latin typeface="HGP創英角ﾎﾟｯﾌﾟ体" panose="040B0A00000000000000" pitchFamily="50" charset="-128"/>
                <a:ea typeface="HGP創英角ﾎﾟｯﾌﾟ体" panose="040B0A00000000000000" pitchFamily="50" charset="-128"/>
                <a:cs typeface="HGP創英角ｺﾞｼｯｸUB"/>
              </a:rPr>
              <a:t>に</a:t>
            </a:r>
            <a:br>
              <a:rPr lang="en-US" spc="-10" dirty="0">
                <a:latin typeface="HGP創英角ﾎﾟｯﾌﾟ体" panose="040B0A00000000000000" pitchFamily="50" charset="-128"/>
                <a:ea typeface="HGP創英角ﾎﾟｯﾌﾟ体" panose="040B0A00000000000000" pitchFamily="50" charset="-128"/>
                <a:cs typeface="HGP創英角ｺﾞｼｯｸUB"/>
              </a:rPr>
            </a:br>
            <a:r>
              <a:rPr dirty="0">
                <a:latin typeface="HGP創英角ﾎﾟｯﾌﾟ体" panose="040B0A00000000000000" pitchFamily="50" charset="-128"/>
                <a:ea typeface="HGP創英角ﾎﾟｯﾌﾟ体" panose="040B0A00000000000000" pitchFamily="50" charset="-128"/>
                <a:cs typeface="HGP創英角ｺﾞｼｯｸUB"/>
              </a:rPr>
              <a:t>迷惑を与</a:t>
            </a:r>
            <a:r>
              <a:rPr lang="ja-JP" altLang="en-US" dirty="0">
                <a:latin typeface="HGP創英角ﾎﾟｯﾌﾟ体" panose="040B0A00000000000000" pitchFamily="50" charset="-128"/>
                <a:ea typeface="HGP創英角ﾎﾟｯﾌﾟ体" panose="040B0A00000000000000" pitchFamily="50" charset="-128"/>
                <a:cs typeface="HGP創英角ｺﾞｼｯｸUB"/>
              </a:rPr>
              <a:t>えない品質</a:t>
            </a:r>
          </a:p>
          <a:p>
            <a:pPr marL="12700">
              <a:spcBef>
                <a:spcPts val="100"/>
              </a:spcBef>
            </a:pPr>
            <a:endParaRPr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28" name="object 28"/>
          <p:cNvSpPr txBox="1"/>
          <p:nvPr/>
        </p:nvSpPr>
        <p:spPr>
          <a:xfrm>
            <a:off x="5556809" y="6047339"/>
            <a:ext cx="3265945" cy="229550"/>
          </a:xfrm>
          <a:prstGeom prst="rect">
            <a:avLst/>
          </a:prstGeom>
        </p:spPr>
        <p:txBody>
          <a:bodyPr vert="horz" wrap="square" lIns="0" tIns="13970" rIns="0" bIns="0" rtlCol="0">
            <a:spAutoFit/>
          </a:bodyPr>
          <a:lstStyle/>
          <a:p>
            <a:pPr marL="12700">
              <a:spcBef>
                <a:spcPts val="110"/>
              </a:spcBef>
            </a:pPr>
            <a:r>
              <a:rPr sz="1400" spc="10" dirty="0">
                <a:latin typeface="HGS創英角ﾎﾟｯﾌﾟ体" panose="040B0A00000000000000" pitchFamily="50" charset="-128"/>
                <a:ea typeface="HGS創英角ﾎﾟｯﾌﾟ体" panose="040B0A00000000000000" pitchFamily="50" charset="-128"/>
                <a:cs typeface="HGP創英角ｺﾞｼｯｸUB"/>
              </a:rPr>
              <a:t>（地球</a:t>
            </a:r>
            <a:r>
              <a:rPr sz="1400" dirty="0">
                <a:latin typeface="HGS創英角ﾎﾟｯﾌﾟ体" panose="040B0A00000000000000" pitchFamily="50" charset="-128"/>
                <a:ea typeface="HGS創英角ﾎﾟｯﾌﾟ体" panose="040B0A00000000000000" pitchFamily="50" charset="-128"/>
                <a:cs typeface="HGP創英角ｺﾞｼｯｸUB"/>
              </a:rPr>
              <a:t>環</a:t>
            </a:r>
            <a:r>
              <a:rPr sz="1400" spc="10" dirty="0">
                <a:latin typeface="HGS創英角ﾎﾟｯﾌﾟ体" panose="040B0A00000000000000" pitchFamily="50" charset="-128"/>
                <a:ea typeface="HGS創英角ﾎﾟｯﾌﾟ体" panose="040B0A00000000000000" pitchFamily="50" charset="-128"/>
                <a:cs typeface="HGP創英角ｺﾞｼｯｸUB"/>
              </a:rPr>
              <a:t>境汚</a:t>
            </a:r>
            <a:r>
              <a:rPr sz="1400" dirty="0">
                <a:latin typeface="HGS創英角ﾎﾟｯﾌﾟ体" panose="040B0A00000000000000" pitchFamily="50" charset="-128"/>
                <a:ea typeface="HGS創英角ﾎﾟｯﾌﾟ体" panose="040B0A00000000000000" pitchFamily="50" charset="-128"/>
                <a:cs typeface="HGP創英角ｺﾞｼｯｸUB"/>
              </a:rPr>
              <a:t>染</a:t>
            </a:r>
            <a:r>
              <a:rPr sz="1400" spc="-10" dirty="0">
                <a:latin typeface="HGS創英角ﾎﾟｯﾌﾟ体" panose="040B0A00000000000000" pitchFamily="50" charset="-128"/>
                <a:ea typeface="HGS創英角ﾎﾟｯﾌﾟ体" panose="040B0A00000000000000" pitchFamily="50" charset="-128"/>
                <a:cs typeface="HGP創英角ｺﾞｼｯｸUB"/>
              </a:rPr>
              <a:t>、</a:t>
            </a:r>
            <a:r>
              <a:rPr sz="1400" spc="10" dirty="0">
                <a:latin typeface="HGS創英角ﾎﾟｯﾌﾟ体" panose="040B0A00000000000000" pitchFamily="50" charset="-128"/>
                <a:ea typeface="HGS創英角ﾎﾟｯﾌﾟ体" panose="040B0A00000000000000" pitchFamily="50" charset="-128"/>
                <a:cs typeface="HGP創英角ｺﾞｼｯｸUB"/>
              </a:rPr>
              <a:t>一般</a:t>
            </a:r>
            <a:r>
              <a:rPr sz="1400" dirty="0">
                <a:latin typeface="HGS創英角ﾎﾟｯﾌﾟ体" panose="040B0A00000000000000" pitchFamily="50" charset="-128"/>
                <a:ea typeface="HGS創英角ﾎﾟｯﾌﾟ体" panose="040B0A00000000000000" pitchFamily="50" charset="-128"/>
                <a:cs typeface="HGP創英角ｺﾞｼｯｸUB"/>
              </a:rPr>
              <a:t>廃</a:t>
            </a:r>
            <a:r>
              <a:rPr sz="1400" spc="10" dirty="0">
                <a:latin typeface="HGS創英角ﾎﾟｯﾌﾟ体" panose="040B0A00000000000000" pitchFamily="50" charset="-128"/>
                <a:ea typeface="HGS創英角ﾎﾟｯﾌﾟ体" panose="040B0A00000000000000" pitchFamily="50" charset="-128"/>
                <a:cs typeface="HGP創英角ｺﾞｼｯｸUB"/>
              </a:rPr>
              <a:t>却</a:t>
            </a:r>
            <a:r>
              <a:rPr sz="1400" spc="-20" dirty="0">
                <a:latin typeface="HGS創英角ﾎﾟｯﾌﾟ体" panose="040B0A00000000000000" pitchFamily="50" charset="-128"/>
                <a:ea typeface="HGS創英角ﾎﾟｯﾌﾟ体" panose="040B0A00000000000000" pitchFamily="50" charset="-128"/>
                <a:cs typeface="HGP創英角ｺﾞｼｯｸUB"/>
              </a:rPr>
              <a:t>物</a:t>
            </a:r>
            <a:r>
              <a:rPr sz="1400" spc="5" dirty="0">
                <a:latin typeface="HGS創英角ﾎﾟｯﾌﾟ体" panose="040B0A00000000000000" pitchFamily="50" charset="-128"/>
                <a:ea typeface="HGS創英角ﾎﾟｯﾌﾟ体" panose="040B0A00000000000000" pitchFamily="50" charset="-128"/>
                <a:cs typeface="HGP創英角ｺﾞｼｯｸUB"/>
              </a:rPr>
              <a:t>の削</a:t>
            </a:r>
            <a:r>
              <a:rPr sz="1400" spc="10" dirty="0">
                <a:latin typeface="HGS創英角ﾎﾟｯﾌﾟ体" panose="040B0A00000000000000" pitchFamily="50" charset="-128"/>
                <a:ea typeface="HGS創英角ﾎﾟｯﾌﾟ体" panose="040B0A00000000000000" pitchFamily="50" charset="-128"/>
                <a:cs typeface="HGP創英角ｺﾞｼｯｸUB"/>
              </a:rPr>
              <a:t>減</a:t>
            </a:r>
            <a:r>
              <a:rPr sz="1400" spc="-20" dirty="0">
                <a:latin typeface="HGS創英角ﾎﾟｯﾌﾟ体" panose="040B0A00000000000000" pitchFamily="50" charset="-128"/>
                <a:ea typeface="HGS創英角ﾎﾟｯﾌﾟ体" panose="040B0A00000000000000" pitchFamily="50" charset="-128"/>
                <a:cs typeface="HGP創英角ｺﾞｼｯｸUB"/>
              </a:rPr>
              <a:t>等</a:t>
            </a:r>
            <a:r>
              <a:rPr sz="1400" spc="5" dirty="0">
                <a:latin typeface="HGS創英角ﾎﾟｯﾌﾟ体" panose="040B0A00000000000000" pitchFamily="50" charset="-128"/>
                <a:ea typeface="HGS創英角ﾎﾟｯﾌﾟ体" panose="040B0A00000000000000" pitchFamily="50" charset="-128"/>
                <a:cs typeface="HGP創英角ｺﾞｼｯｸUB"/>
              </a:rPr>
              <a:t>）</a:t>
            </a:r>
            <a:endParaRPr sz="1400" dirty="0">
              <a:latin typeface="HGS創英角ﾎﾟｯﾌﾟ体" panose="040B0A00000000000000" pitchFamily="50" charset="-128"/>
              <a:ea typeface="HGS創英角ﾎﾟｯﾌﾟ体" panose="040B0A00000000000000" pitchFamily="50" charset="-128"/>
              <a:cs typeface="HGP創英角ｺﾞｼｯｸUB"/>
            </a:endParaRPr>
          </a:p>
        </p:txBody>
      </p:sp>
      <p:sp>
        <p:nvSpPr>
          <p:cNvPr id="29" name="object 29"/>
          <p:cNvSpPr txBox="1"/>
          <p:nvPr/>
        </p:nvSpPr>
        <p:spPr>
          <a:xfrm>
            <a:off x="648691" y="2890014"/>
            <a:ext cx="431165" cy="512445"/>
          </a:xfrm>
          <a:prstGeom prst="rect">
            <a:avLst/>
          </a:prstGeom>
        </p:spPr>
        <p:txBody>
          <a:bodyPr vert="horz" wrap="square" lIns="0" tIns="11430" rIns="0" bIns="0" rtlCol="0">
            <a:spAutoFit/>
          </a:bodyPr>
          <a:lstStyle/>
          <a:p>
            <a:pPr marL="12700">
              <a:spcBef>
                <a:spcPts val="90"/>
              </a:spcBef>
            </a:pPr>
            <a:r>
              <a:rPr sz="3200" spc="-10" dirty="0">
                <a:latin typeface="HGS創英角ﾎﾟｯﾌﾟ体" panose="040B0A00000000000000" pitchFamily="50" charset="-128"/>
                <a:ea typeface="HGS創英角ﾎﾟｯﾌﾟ体" panose="040B0A00000000000000" pitchFamily="50" charset="-128"/>
                <a:cs typeface="HGP創英角ｺﾞｼｯｸUB"/>
              </a:rPr>
              <a:t>品</a:t>
            </a:r>
            <a:endParaRPr sz="3200" dirty="0">
              <a:latin typeface="HGS創英角ﾎﾟｯﾌﾟ体" panose="040B0A00000000000000" pitchFamily="50" charset="-128"/>
              <a:ea typeface="HGS創英角ﾎﾟｯﾌﾟ体" panose="040B0A00000000000000" pitchFamily="50" charset="-128"/>
              <a:cs typeface="HGP創英角ｺﾞｼｯｸUB"/>
            </a:endParaRPr>
          </a:p>
        </p:txBody>
      </p:sp>
      <p:sp>
        <p:nvSpPr>
          <p:cNvPr id="30" name="object 30"/>
          <p:cNvSpPr txBox="1"/>
          <p:nvPr/>
        </p:nvSpPr>
        <p:spPr>
          <a:xfrm>
            <a:off x="648691" y="3835274"/>
            <a:ext cx="431165" cy="512445"/>
          </a:xfrm>
          <a:prstGeom prst="rect">
            <a:avLst/>
          </a:prstGeom>
        </p:spPr>
        <p:txBody>
          <a:bodyPr vert="horz" wrap="square" lIns="0" tIns="11430" rIns="0" bIns="0" rtlCol="0">
            <a:spAutoFit/>
          </a:bodyPr>
          <a:lstStyle/>
          <a:p>
            <a:pPr marL="12700">
              <a:spcBef>
                <a:spcPts val="90"/>
              </a:spcBef>
            </a:pPr>
            <a:r>
              <a:rPr sz="3200" spc="-10" dirty="0">
                <a:latin typeface="HGS創英角ﾎﾟｯﾌﾟ体" panose="040B0A00000000000000" pitchFamily="50" charset="-128"/>
                <a:ea typeface="HGS創英角ﾎﾟｯﾌﾟ体" panose="040B0A00000000000000" pitchFamily="50" charset="-128"/>
                <a:cs typeface="HGP創英角ｺﾞｼｯｸUB"/>
              </a:rPr>
              <a:t>質</a:t>
            </a:r>
            <a:endParaRPr sz="3200" dirty="0">
              <a:latin typeface="HGS創英角ﾎﾟｯﾌﾟ体" panose="040B0A00000000000000" pitchFamily="50" charset="-128"/>
              <a:ea typeface="HGS創英角ﾎﾟｯﾌﾟ体" panose="040B0A00000000000000" pitchFamily="50" charset="-128"/>
              <a:cs typeface="HGP創英角ｺﾞｼｯｸUB"/>
            </a:endParaRPr>
          </a:p>
        </p:txBody>
      </p:sp>
      <p:sp>
        <p:nvSpPr>
          <p:cNvPr id="31" name="object 31"/>
          <p:cNvSpPr/>
          <p:nvPr/>
        </p:nvSpPr>
        <p:spPr>
          <a:xfrm>
            <a:off x="1379219" y="1970534"/>
            <a:ext cx="0" cy="4032885"/>
          </a:xfrm>
          <a:custGeom>
            <a:avLst/>
            <a:gdLst/>
            <a:ahLst/>
            <a:cxnLst/>
            <a:rect l="l" t="t" r="r" b="b"/>
            <a:pathLst>
              <a:path h="4032885">
                <a:moveTo>
                  <a:pt x="0" y="0"/>
                </a:moveTo>
                <a:lnTo>
                  <a:pt x="0" y="4032567"/>
                </a:lnTo>
              </a:path>
            </a:pathLst>
          </a:custGeom>
          <a:ln w="39624">
            <a:solidFill>
              <a:srgbClr val="000000"/>
            </a:solidFill>
          </a:ln>
        </p:spPr>
        <p:txBody>
          <a:bodyPr wrap="square" lIns="0" tIns="0" rIns="0" bIns="0" rtlCol="0"/>
          <a:lstStyle/>
          <a:p>
            <a:endParaRPr dirty="0"/>
          </a:p>
        </p:txBody>
      </p:sp>
      <p:sp>
        <p:nvSpPr>
          <p:cNvPr id="32" name="object 32"/>
          <p:cNvSpPr/>
          <p:nvPr/>
        </p:nvSpPr>
        <p:spPr>
          <a:xfrm>
            <a:off x="1359410" y="1971484"/>
            <a:ext cx="321945" cy="0"/>
          </a:xfrm>
          <a:custGeom>
            <a:avLst/>
            <a:gdLst/>
            <a:ahLst/>
            <a:cxnLst/>
            <a:rect l="l" t="t" r="r" b="b"/>
            <a:pathLst>
              <a:path w="321944">
                <a:moveTo>
                  <a:pt x="0" y="0"/>
                </a:moveTo>
                <a:lnTo>
                  <a:pt x="321564" y="0"/>
                </a:lnTo>
              </a:path>
            </a:pathLst>
          </a:custGeom>
          <a:ln w="41528">
            <a:solidFill>
              <a:srgbClr val="000000"/>
            </a:solidFill>
          </a:ln>
        </p:spPr>
        <p:txBody>
          <a:bodyPr wrap="square" lIns="0" tIns="0" rIns="0" bIns="0" rtlCol="0"/>
          <a:lstStyle/>
          <a:p>
            <a:endParaRPr dirty="0"/>
          </a:p>
        </p:txBody>
      </p:sp>
      <p:sp>
        <p:nvSpPr>
          <p:cNvPr id="33" name="object 33"/>
          <p:cNvSpPr/>
          <p:nvPr/>
        </p:nvSpPr>
        <p:spPr>
          <a:xfrm>
            <a:off x="1254252" y="3952877"/>
            <a:ext cx="124460" cy="9525"/>
          </a:xfrm>
          <a:custGeom>
            <a:avLst/>
            <a:gdLst/>
            <a:ahLst/>
            <a:cxnLst/>
            <a:rect l="l" t="t" r="r" b="b"/>
            <a:pathLst>
              <a:path w="124459" h="9525">
                <a:moveTo>
                  <a:pt x="-19812" y="4698"/>
                </a:moveTo>
                <a:lnTo>
                  <a:pt x="144018" y="4698"/>
                </a:lnTo>
              </a:path>
            </a:pathLst>
          </a:custGeom>
          <a:ln w="49021">
            <a:solidFill>
              <a:srgbClr val="000000"/>
            </a:solidFill>
          </a:ln>
        </p:spPr>
        <p:txBody>
          <a:bodyPr wrap="square" lIns="0" tIns="0" rIns="0" bIns="0" rtlCol="0"/>
          <a:lstStyle/>
          <a:p>
            <a:endParaRPr dirty="0"/>
          </a:p>
        </p:txBody>
      </p:sp>
      <p:sp>
        <p:nvSpPr>
          <p:cNvPr id="34" name="object 34"/>
          <p:cNvSpPr/>
          <p:nvPr/>
        </p:nvSpPr>
        <p:spPr>
          <a:xfrm>
            <a:off x="3273495" y="1924813"/>
            <a:ext cx="210243" cy="45719"/>
          </a:xfrm>
          <a:custGeom>
            <a:avLst/>
            <a:gdLst/>
            <a:ahLst/>
            <a:cxnLst/>
            <a:rect l="l" t="t" r="r" b="b"/>
            <a:pathLst>
              <a:path w="324485">
                <a:moveTo>
                  <a:pt x="0" y="0"/>
                </a:moveTo>
                <a:lnTo>
                  <a:pt x="324103" y="0"/>
                </a:lnTo>
              </a:path>
            </a:pathLst>
          </a:custGeom>
          <a:ln w="39624">
            <a:solidFill>
              <a:srgbClr val="000000"/>
            </a:solidFill>
          </a:ln>
        </p:spPr>
        <p:txBody>
          <a:bodyPr wrap="square" lIns="0" tIns="0" rIns="0" bIns="0" rtlCol="0"/>
          <a:lstStyle/>
          <a:p>
            <a:endParaRPr dirty="0"/>
          </a:p>
        </p:txBody>
      </p:sp>
      <p:sp>
        <p:nvSpPr>
          <p:cNvPr id="35" name="object 35"/>
          <p:cNvSpPr/>
          <p:nvPr/>
        </p:nvSpPr>
        <p:spPr>
          <a:xfrm>
            <a:off x="3378706" y="3151133"/>
            <a:ext cx="105412" cy="45719"/>
          </a:xfrm>
          <a:custGeom>
            <a:avLst/>
            <a:gdLst/>
            <a:ahLst/>
            <a:cxnLst/>
            <a:rect l="l" t="t" r="r" b="b"/>
            <a:pathLst>
              <a:path w="151129">
                <a:moveTo>
                  <a:pt x="150622" y="0"/>
                </a:moveTo>
                <a:lnTo>
                  <a:pt x="0" y="0"/>
                </a:lnTo>
              </a:path>
            </a:pathLst>
          </a:custGeom>
          <a:ln w="39624">
            <a:solidFill>
              <a:srgbClr val="000000"/>
            </a:solidFill>
          </a:ln>
        </p:spPr>
        <p:txBody>
          <a:bodyPr wrap="square" lIns="0" tIns="0" rIns="0" bIns="0" rtlCol="0"/>
          <a:lstStyle/>
          <a:p>
            <a:endParaRPr dirty="0"/>
          </a:p>
        </p:txBody>
      </p:sp>
      <p:sp>
        <p:nvSpPr>
          <p:cNvPr id="36" name="object 36"/>
          <p:cNvSpPr/>
          <p:nvPr/>
        </p:nvSpPr>
        <p:spPr>
          <a:xfrm>
            <a:off x="5509259" y="1629157"/>
            <a:ext cx="0" cy="600075"/>
          </a:xfrm>
          <a:custGeom>
            <a:avLst/>
            <a:gdLst/>
            <a:ahLst/>
            <a:cxnLst/>
            <a:rect l="l" t="t" r="r" b="b"/>
            <a:pathLst>
              <a:path h="600075">
                <a:moveTo>
                  <a:pt x="0" y="0"/>
                </a:moveTo>
                <a:lnTo>
                  <a:pt x="0" y="599567"/>
                </a:lnTo>
              </a:path>
            </a:pathLst>
          </a:custGeom>
          <a:ln w="39624">
            <a:solidFill>
              <a:srgbClr val="000000"/>
            </a:solidFill>
          </a:ln>
        </p:spPr>
        <p:txBody>
          <a:bodyPr wrap="square" lIns="0" tIns="0" rIns="0" bIns="0" rtlCol="0"/>
          <a:lstStyle/>
          <a:p>
            <a:endParaRPr dirty="0"/>
          </a:p>
        </p:txBody>
      </p:sp>
      <p:sp>
        <p:nvSpPr>
          <p:cNvPr id="37" name="object 37"/>
          <p:cNvSpPr/>
          <p:nvPr/>
        </p:nvSpPr>
        <p:spPr>
          <a:xfrm>
            <a:off x="5509261" y="1629155"/>
            <a:ext cx="601345" cy="0"/>
          </a:xfrm>
          <a:custGeom>
            <a:avLst/>
            <a:gdLst/>
            <a:ahLst/>
            <a:cxnLst/>
            <a:rect l="l" t="t" r="r" b="b"/>
            <a:pathLst>
              <a:path w="601345">
                <a:moveTo>
                  <a:pt x="0" y="0"/>
                </a:moveTo>
                <a:lnTo>
                  <a:pt x="601090" y="0"/>
                </a:lnTo>
              </a:path>
            </a:pathLst>
          </a:custGeom>
          <a:ln w="39624">
            <a:solidFill>
              <a:srgbClr val="000000"/>
            </a:solidFill>
          </a:ln>
        </p:spPr>
        <p:txBody>
          <a:bodyPr wrap="square" lIns="0" tIns="0" rIns="0" bIns="0" rtlCol="0"/>
          <a:lstStyle/>
          <a:p>
            <a:endParaRPr dirty="0"/>
          </a:p>
        </p:txBody>
      </p:sp>
      <p:sp>
        <p:nvSpPr>
          <p:cNvPr id="38" name="object 38"/>
          <p:cNvSpPr/>
          <p:nvPr/>
        </p:nvSpPr>
        <p:spPr>
          <a:xfrm>
            <a:off x="5509261" y="2226564"/>
            <a:ext cx="601345" cy="0"/>
          </a:xfrm>
          <a:custGeom>
            <a:avLst/>
            <a:gdLst/>
            <a:ahLst/>
            <a:cxnLst/>
            <a:rect l="l" t="t" r="r" b="b"/>
            <a:pathLst>
              <a:path w="601345">
                <a:moveTo>
                  <a:pt x="0" y="0"/>
                </a:moveTo>
                <a:lnTo>
                  <a:pt x="601090" y="0"/>
                </a:lnTo>
              </a:path>
            </a:pathLst>
          </a:custGeom>
          <a:ln w="39624">
            <a:solidFill>
              <a:srgbClr val="000000"/>
            </a:solidFill>
          </a:ln>
        </p:spPr>
        <p:txBody>
          <a:bodyPr wrap="square" lIns="0" tIns="0" rIns="0" bIns="0" rtlCol="0"/>
          <a:lstStyle/>
          <a:p>
            <a:endParaRPr dirty="0"/>
          </a:p>
        </p:txBody>
      </p:sp>
      <p:sp>
        <p:nvSpPr>
          <p:cNvPr id="39" name="object 39"/>
          <p:cNvSpPr/>
          <p:nvPr/>
        </p:nvSpPr>
        <p:spPr>
          <a:xfrm>
            <a:off x="5210555" y="1970532"/>
            <a:ext cx="299720" cy="0"/>
          </a:xfrm>
          <a:custGeom>
            <a:avLst/>
            <a:gdLst/>
            <a:ahLst/>
            <a:cxnLst/>
            <a:rect l="l" t="t" r="r" b="b"/>
            <a:pathLst>
              <a:path w="299720">
                <a:moveTo>
                  <a:pt x="299720" y="0"/>
                </a:moveTo>
                <a:lnTo>
                  <a:pt x="0" y="0"/>
                </a:lnTo>
              </a:path>
            </a:pathLst>
          </a:custGeom>
          <a:ln w="39624">
            <a:solidFill>
              <a:srgbClr val="000000"/>
            </a:solidFill>
          </a:ln>
        </p:spPr>
        <p:txBody>
          <a:bodyPr wrap="square" lIns="0" tIns="0" rIns="0" bIns="0" rtlCol="0"/>
          <a:lstStyle/>
          <a:p>
            <a:endParaRPr dirty="0"/>
          </a:p>
        </p:txBody>
      </p:sp>
      <p:sp>
        <p:nvSpPr>
          <p:cNvPr id="40" name="object 40"/>
          <p:cNvSpPr/>
          <p:nvPr/>
        </p:nvSpPr>
        <p:spPr>
          <a:xfrm>
            <a:off x="1680971" y="1629157"/>
            <a:ext cx="1568197" cy="597535"/>
          </a:xfrm>
          <a:custGeom>
            <a:avLst/>
            <a:gdLst/>
            <a:ahLst/>
            <a:cxnLst/>
            <a:rect l="l" t="t" r="r" b="b"/>
            <a:pathLst>
              <a:path w="1478280" h="597535">
                <a:moveTo>
                  <a:pt x="0" y="597408"/>
                </a:moveTo>
                <a:lnTo>
                  <a:pt x="1478280" y="597408"/>
                </a:lnTo>
                <a:lnTo>
                  <a:pt x="1478280" y="0"/>
                </a:lnTo>
                <a:lnTo>
                  <a:pt x="0" y="0"/>
                </a:lnTo>
                <a:lnTo>
                  <a:pt x="0" y="597408"/>
                </a:lnTo>
                <a:close/>
              </a:path>
            </a:pathLst>
          </a:custGeom>
          <a:solidFill>
            <a:srgbClr val="FFFFFF"/>
          </a:solidFill>
        </p:spPr>
        <p:txBody>
          <a:bodyPr wrap="square" lIns="0" tIns="0" rIns="0" bIns="0" rtlCol="0"/>
          <a:lstStyle/>
          <a:p>
            <a:endParaRPr dirty="0"/>
          </a:p>
        </p:txBody>
      </p:sp>
      <p:sp>
        <p:nvSpPr>
          <p:cNvPr id="41" name="object 41"/>
          <p:cNvSpPr/>
          <p:nvPr/>
        </p:nvSpPr>
        <p:spPr>
          <a:xfrm>
            <a:off x="1680972" y="1629157"/>
            <a:ext cx="1584000" cy="576000"/>
          </a:xfrm>
          <a:custGeom>
            <a:avLst/>
            <a:gdLst/>
            <a:ahLst/>
            <a:cxnLst/>
            <a:rect l="l" t="t" r="r" b="b"/>
            <a:pathLst>
              <a:path w="1478280" h="597535">
                <a:moveTo>
                  <a:pt x="0" y="597408"/>
                </a:moveTo>
                <a:lnTo>
                  <a:pt x="1478280" y="597408"/>
                </a:lnTo>
                <a:lnTo>
                  <a:pt x="1478280" y="0"/>
                </a:lnTo>
                <a:lnTo>
                  <a:pt x="0" y="0"/>
                </a:lnTo>
                <a:lnTo>
                  <a:pt x="0" y="597408"/>
                </a:lnTo>
                <a:close/>
              </a:path>
            </a:pathLst>
          </a:custGeom>
          <a:ln w="39624">
            <a:solidFill>
              <a:srgbClr val="000000"/>
            </a:solidFill>
          </a:ln>
        </p:spPr>
        <p:txBody>
          <a:bodyPr wrap="square" lIns="0" tIns="0" rIns="0" bIns="0" rtlCol="0"/>
          <a:lstStyle/>
          <a:p>
            <a:endParaRPr dirty="0"/>
          </a:p>
        </p:txBody>
      </p:sp>
      <p:sp>
        <p:nvSpPr>
          <p:cNvPr id="42" name="object 42"/>
          <p:cNvSpPr txBox="1"/>
          <p:nvPr/>
        </p:nvSpPr>
        <p:spPr>
          <a:xfrm>
            <a:off x="1832482" y="1723925"/>
            <a:ext cx="1223645" cy="382156"/>
          </a:xfrm>
          <a:prstGeom prst="rect">
            <a:avLst/>
          </a:prstGeom>
        </p:spPr>
        <p:txBody>
          <a:bodyPr vert="horz" wrap="square" lIns="0" tIns="12700" rIns="0" bIns="0" rtlCol="0">
            <a:spAutoFit/>
          </a:bodyPr>
          <a:lstStyle/>
          <a:p>
            <a:pPr marL="12700">
              <a:spcBef>
                <a:spcPts val="100"/>
              </a:spcBef>
            </a:pPr>
            <a:r>
              <a:rPr sz="2400" dirty="0">
                <a:latin typeface="HGP創英角ﾎﾟｯﾌﾟ体" panose="040B0A00000000000000" pitchFamily="50" charset="-128"/>
                <a:ea typeface="HGP創英角ﾎﾟｯﾌﾟ体" panose="040B0A00000000000000" pitchFamily="50" charset="-128"/>
                <a:cs typeface="HGP創英角ｺﾞｼｯｸUB"/>
              </a:rPr>
              <a:t>製品</a:t>
            </a:r>
            <a:r>
              <a:rPr sz="2000" dirty="0">
                <a:latin typeface="HGP創英角ﾎﾟｯﾌﾟ体" panose="040B0A00000000000000" pitchFamily="50" charset="-128"/>
                <a:ea typeface="HGP創英角ﾎﾟｯﾌﾟ体" panose="040B0A00000000000000" pitchFamily="50" charset="-128"/>
                <a:cs typeface="HGP創英角ｺﾞｼｯｸUB"/>
              </a:rPr>
              <a:t>の</a:t>
            </a:r>
            <a:r>
              <a:rPr sz="2400" dirty="0">
                <a:latin typeface="HGP創英角ﾎﾟｯﾌﾟ体" panose="040B0A00000000000000" pitchFamily="50" charset="-128"/>
                <a:ea typeface="HGP創英角ﾎﾟｯﾌﾟ体" panose="040B0A00000000000000" pitchFamily="50" charset="-128"/>
                <a:cs typeface="HGP創英角ｺﾞｼｯｸUB"/>
              </a:rPr>
              <a:t>質</a:t>
            </a:r>
          </a:p>
        </p:txBody>
      </p:sp>
      <p:sp>
        <p:nvSpPr>
          <p:cNvPr id="43" name="object 43"/>
          <p:cNvSpPr txBox="1"/>
          <p:nvPr/>
        </p:nvSpPr>
        <p:spPr>
          <a:xfrm>
            <a:off x="3636392" y="2781680"/>
            <a:ext cx="4926961" cy="559572"/>
          </a:xfrm>
          <a:prstGeom prst="rect">
            <a:avLst/>
          </a:prstGeom>
        </p:spPr>
        <p:txBody>
          <a:bodyPr vert="horz" wrap="square" lIns="0" tIns="36000" rIns="0" bIns="0" rtlCol="0">
            <a:spAutoFit/>
          </a:bodyPr>
          <a:lstStyle/>
          <a:p>
            <a:pPr marL="12700">
              <a:spcBef>
                <a:spcPts val="100"/>
              </a:spcBef>
            </a:pPr>
            <a:r>
              <a:rPr dirty="0">
                <a:latin typeface="HGP創英角ﾎﾟｯﾌﾟ体" panose="040B0A00000000000000" pitchFamily="50" charset="-128"/>
                <a:ea typeface="HGP創英角ﾎﾟｯﾌﾟ体" panose="040B0A00000000000000" pitchFamily="50" charset="-128"/>
                <a:cs typeface="HGP創英角ｺﾞｼｯｸUB"/>
              </a:rPr>
              <a:t>価格、納期</a:t>
            </a:r>
            <a:r>
              <a:rPr spc="5" dirty="0">
                <a:latin typeface="HGP創英角ﾎﾟｯﾌﾟ体" panose="040B0A00000000000000" pitchFamily="50" charset="-128"/>
                <a:ea typeface="HGP創英角ﾎﾟｯﾌﾟ体" panose="040B0A00000000000000" pitchFamily="50" charset="-128"/>
                <a:cs typeface="HGP創英角ｺﾞｼｯｸUB"/>
              </a:rPr>
              <a:t>、</a:t>
            </a:r>
            <a:r>
              <a:rPr spc="-10" dirty="0">
                <a:latin typeface="HGP創英角ﾎﾟｯﾌﾟ体" panose="040B0A00000000000000" pitchFamily="50" charset="-128"/>
                <a:ea typeface="HGP創英角ﾎﾟｯﾌﾟ体" panose="040B0A00000000000000" pitchFamily="50" charset="-128"/>
                <a:cs typeface="HGP創英角ｺﾞｼｯｸUB"/>
              </a:rPr>
              <a:t>アフ</a:t>
            </a:r>
            <a:r>
              <a:rPr spc="5" dirty="0">
                <a:latin typeface="HGP創英角ﾎﾟｯﾌﾟ体" panose="040B0A00000000000000" pitchFamily="50" charset="-128"/>
                <a:ea typeface="HGP創英角ﾎﾟｯﾌﾟ体" panose="040B0A00000000000000" pitchFamily="50" charset="-128"/>
                <a:cs typeface="HGP創英角ｺﾞｼｯｸUB"/>
              </a:rPr>
              <a:t>ター</a:t>
            </a:r>
            <a:r>
              <a:rPr spc="-5" dirty="0">
                <a:latin typeface="HGP創英角ﾎﾟｯﾌﾟ体" panose="040B0A00000000000000" pitchFamily="50" charset="-128"/>
                <a:ea typeface="HGP創英角ﾎﾟｯﾌﾟ体" panose="040B0A00000000000000" pitchFamily="50" charset="-128"/>
                <a:cs typeface="HGP創英角ｺﾞｼｯｸUB"/>
              </a:rPr>
              <a:t>サ</a:t>
            </a:r>
            <a:r>
              <a:rPr spc="5" dirty="0">
                <a:latin typeface="HGP創英角ﾎﾟｯﾌﾟ体" panose="040B0A00000000000000" pitchFamily="50" charset="-128"/>
                <a:ea typeface="HGP創英角ﾎﾟｯﾌﾟ体" panose="040B0A00000000000000" pitchFamily="50" charset="-128"/>
                <a:cs typeface="HGP創英角ｺﾞｼｯｸUB"/>
              </a:rPr>
              <a:t>ー</a:t>
            </a:r>
            <a:r>
              <a:rPr spc="-5" dirty="0">
                <a:latin typeface="HGP創英角ﾎﾟｯﾌﾟ体" panose="040B0A00000000000000" pitchFamily="50" charset="-128"/>
                <a:ea typeface="HGP創英角ﾎﾟｯﾌﾟ体" panose="040B0A00000000000000" pitchFamily="50" charset="-128"/>
                <a:cs typeface="HGP創英角ｺﾞｼｯｸUB"/>
              </a:rPr>
              <a:t>ビス等</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品質</a:t>
            </a:r>
          </a:p>
          <a:p>
            <a:pPr marL="2037080">
              <a:spcBef>
                <a:spcPts val="5"/>
              </a:spcBef>
            </a:pPr>
            <a:r>
              <a:rPr sz="1600" spc="5" dirty="0">
                <a:latin typeface="HGP創英角ﾎﾟｯﾌﾟ体" panose="040B0A00000000000000" pitchFamily="50" charset="-128"/>
                <a:ea typeface="HGP創英角ﾎﾟｯﾌﾟ体" panose="040B0A00000000000000" pitchFamily="50" charset="-128"/>
                <a:cs typeface="HGP創英角ｺﾞｼｯｸUB"/>
              </a:rPr>
              <a:t>（</a:t>
            </a:r>
            <a:r>
              <a:rPr sz="1600" spc="-10" dirty="0">
                <a:latin typeface="HGP創英角ﾎﾟｯﾌﾟ体" panose="040B0A00000000000000" pitchFamily="50" charset="-128"/>
                <a:ea typeface="HGP創英角ﾎﾟｯﾌﾟ体" panose="040B0A00000000000000" pitchFamily="50" charset="-128"/>
                <a:cs typeface="HGP創英角ｺﾞｼｯｸUB"/>
              </a:rPr>
              <a:t>お</a:t>
            </a:r>
            <a:r>
              <a:rPr sz="1600" spc="5" dirty="0">
                <a:latin typeface="HGP創英角ﾎﾟｯﾌﾟ体" panose="040B0A00000000000000" pitchFamily="50" charset="-128"/>
                <a:ea typeface="HGP創英角ﾎﾟｯﾌﾟ体" panose="040B0A00000000000000" pitchFamily="50" charset="-128"/>
                <a:cs typeface="HGP創英角ｺﾞｼｯｸUB"/>
              </a:rPr>
              <a:t>客様に満足</a:t>
            </a:r>
            <a:r>
              <a:rPr sz="1600" spc="-5" dirty="0">
                <a:latin typeface="HGP創英角ﾎﾟｯﾌﾟ体" panose="040B0A00000000000000" pitchFamily="50" charset="-128"/>
                <a:ea typeface="HGP創英角ﾎﾟｯﾌﾟ体" panose="040B0A00000000000000" pitchFamily="50" charset="-128"/>
                <a:cs typeface="HGP創英角ｺﾞｼｯｸUB"/>
              </a:rPr>
              <a:t>して</a:t>
            </a:r>
            <a:r>
              <a:rPr sz="1600" spc="5" dirty="0">
                <a:latin typeface="HGP創英角ﾎﾟｯﾌﾟ体" panose="040B0A00000000000000" pitchFamily="50" charset="-128"/>
                <a:ea typeface="HGP創英角ﾎﾟｯﾌﾟ体" panose="040B0A00000000000000" pitchFamily="50" charset="-128"/>
                <a:cs typeface="HGP創英角ｺﾞｼｯｸUB"/>
              </a:rPr>
              <a:t>頂く品質</a:t>
            </a:r>
            <a:r>
              <a:rPr sz="1600" dirty="0">
                <a:latin typeface="HGP創英角ﾎﾟｯﾌﾟ体" panose="040B0A00000000000000" pitchFamily="50" charset="-128"/>
                <a:ea typeface="HGP創英角ﾎﾟｯﾌﾟ体" panose="040B0A00000000000000" pitchFamily="50" charset="-128"/>
                <a:cs typeface="HGP創英角ｺﾞｼｯｸUB"/>
              </a:rPr>
              <a:t>）</a:t>
            </a:r>
          </a:p>
        </p:txBody>
      </p:sp>
      <p:sp>
        <p:nvSpPr>
          <p:cNvPr id="44" name="object 44"/>
          <p:cNvSpPr/>
          <p:nvPr/>
        </p:nvSpPr>
        <p:spPr>
          <a:xfrm>
            <a:off x="1680971" y="3686555"/>
            <a:ext cx="1536455" cy="600710"/>
          </a:xfrm>
          <a:custGeom>
            <a:avLst/>
            <a:gdLst/>
            <a:ahLst/>
            <a:cxnLst/>
            <a:rect l="l" t="t" r="r" b="b"/>
            <a:pathLst>
              <a:path w="1478280" h="600710">
                <a:moveTo>
                  <a:pt x="0" y="600456"/>
                </a:moveTo>
                <a:lnTo>
                  <a:pt x="1478280" y="600456"/>
                </a:lnTo>
                <a:lnTo>
                  <a:pt x="1478280" y="0"/>
                </a:lnTo>
                <a:lnTo>
                  <a:pt x="0" y="0"/>
                </a:lnTo>
                <a:lnTo>
                  <a:pt x="0" y="600456"/>
                </a:lnTo>
                <a:close/>
              </a:path>
            </a:pathLst>
          </a:custGeom>
          <a:solidFill>
            <a:srgbClr val="FFFFFF"/>
          </a:solidFill>
        </p:spPr>
        <p:txBody>
          <a:bodyPr wrap="square" lIns="0" tIns="0" rIns="0" bIns="0" rtlCol="0"/>
          <a:lstStyle/>
          <a:p>
            <a:endParaRPr dirty="0"/>
          </a:p>
        </p:txBody>
      </p:sp>
      <p:sp>
        <p:nvSpPr>
          <p:cNvPr id="45" name="object 45"/>
          <p:cNvSpPr/>
          <p:nvPr/>
        </p:nvSpPr>
        <p:spPr>
          <a:xfrm>
            <a:off x="1680971" y="3686555"/>
            <a:ext cx="1584000" cy="576000"/>
          </a:xfrm>
          <a:custGeom>
            <a:avLst/>
            <a:gdLst/>
            <a:ahLst/>
            <a:cxnLst/>
            <a:rect l="l" t="t" r="r" b="b"/>
            <a:pathLst>
              <a:path w="1478280" h="600710">
                <a:moveTo>
                  <a:pt x="0" y="600456"/>
                </a:moveTo>
                <a:lnTo>
                  <a:pt x="1478280" y="600456"/>
                </a:lnTo>
                <a:lnTo>
                  <a:pt x="1478280" y="0"/>
                </a:lnTo>
                <a:lnTo>
                  <a:pt x="0" y="0"/>
                </a:lnTo>
                <a:lnTo>
                  <a:pt x="0" y="600456"/>
                </a:lnTo>
                <a:close/>
              </a:path>
            </a:pathLst>
          </a:custGeom>
          <a:ln w="39624">
            <a:solidFill>
              <a:srgbClr val="000000"/>
            </a:solidFill>
          </a:ln>
        </p:spPr>
        <p:txBody>
          <a:bodyPr wrap="square" lIns="0" tIns="0" rIns="0" bIns="0" rtlCol="0"/>
          <a:lstStyle/>
          <a:p>
            <a:endParaRPr dirty="0"/>
          </a:p>
        </p:txBody>
      </p:sp>
      <p:sp>
        <p:nvSpPr>
          <p:cNvPr id="48" name="object 48"/>
          <p:cNvSpPr txBox="1"/>
          <p:nvPr/>
        </p:nvSpPr>
        <p:spPr>
          <a:xfrm>
            <a:off x="3482339" y="3515869"/>
            <a:ext cx="5184775" cy="1081064"/>
          </a:xfrm>
          <a:prstGeom prst="rect">
            <a:avLst/>
          </a:prstGeom>
          <a:ln w="39623">
            <a:solidFill>
              <a:srgbClr val="000000"/>
            </a:solidFill>
          </a:ln>
        </p:spPr>
        <p:txBody>
          <a:bodyPr vert="horz" wrap="square" lIns="0" tIns="110489" rIns="0" bIns="0" rtlCol="0">
            <a:spAutoFit/>
          </a:bodyPr>
          <a:lstStyle/>
          <a:p>
            <a:pPr marR="659130">
              <a:spcBef>
                <a:spcPts val="869"/>
              </a:spcBef>
            </a:pPr>
            <a:endParaRPr lang="en-US" sz="1600" dirty="0">
              <a:latin typeface="+mn-ea"/>
              <a:cs typeface="HGP創英角ｺﾞｼｯｸUB"/>
            </a:endParaRPr>
          </a:p>
          <a:p>
            <a:pPr marR="659130">
              <a:spcBef>
                <a:spcPts val="869"/>
              </a:spcBef>
            </a:pPr>
            <a:endParaRPr lang="en-US" sz="1600" dirty="0">
              <a:latin typeface="+mn-ea"/>
              <a:cs typeface="HGP創英角ｺﾞｼｯｸUB"/>
            </a:endParaRPr>
          </a:p>
          <a:p>
            <a:pPr marR="659130">
              <a:spcBef>
                <a:spcPts val="869"/>
              </a:spcBef>
            </a:pPr>
            <a:endParaRPr sz="1600" dirty="0">
              <a:latin typeface="+mn-ea"/>
              <a:cs typeface="HGP創英角ｺﾞｼｯｸUB"/>
            </a:endParaRPr>
          </a:p>
        </p:txBody>
      </p:sp>
      <p:sp>
        <p:nvSpPr>
          <p:cNvPr id="49" name="object 49"/>
          <p:cNvSpPr/>
          <p:nvPr/>
        </p:nvSpPr>
        <p:spPr>
          <a:xfrm>
            <a:off x="1680974" y="4598113"/>
            <a:ext cx="1568193" cy="603885"/>
          </a:xfrm>
          <a:custGeom>
            <a:avLst/>
            <a:gdLst/>
            <a:ahLst/>
            <a:cxnLst/>
            <a:rect l="l" t="t" r="r" b="b"/>
            <a:pathLst>
              <a:path w="1503045" h="603885">
                <a:moveTo>
                  <a:pt x="0" y="603504"/>
                </a:moveTo>
                <a:lnTo>
                  <a:pt x="1502664" y="603504"/>
                </a:lnTo>
                <a:lnTo>
                  <a:pt x="1502664" y="0"/>
                </a:lnTo>
                <a:lnTo>
                  <a:pt x="0" y="0"/>
                </a:lnTo>
                <a:lnTo>
                  <a:pt x="0" y="603504"/>
                </a:lnTo>
                <a:close/>
              </a:path>
            </a:pathLst>
          </a:custGeom>
          <a:solidFill>
            <a:srgbClr val="FFFFFF"/>
          </a:solidFill>
        </p:spPr>
        <p:txBody>
          <a:bodyPr wrap="square" lIns="0" tIns="0" rIns="0" bIns="0" rtlCol="0"/>
          <a:lstStyle/>
          <a:p>
            <a:endParaRPr dirty="0">
              <a:latin typeface="HGS創英角ﾎﾟｯﾌﾟ体" panose="040B0A00000000000000" pitchFamily="50" charset="-128"/>
              <a:ea typeface="HGS創英角ﾎﾟｯﾌﾟ体" panose="040B0A00000000000000" pitchFamily="50" charset="-128"/>
            </a:endParaRPr>
          </a:p>
        </p:txBody>
      </p:sp>
      <p:sp>
        <p:nvSpPr>
          <p:cNvPr id="50" name="object 50"/>
          <p:cNvSpPr/>
          <p:nvPr/>
        </p:nvSpPr>
        <p:spPr>
          <a:xfrm>
            <a:off x="1680974" y="4628390"/>
            <a:ext cx="1584000" cy="576000"/>
          </a:xfrm>
          <a:custGeom>
            <a:avLst/>
            <a:gdLst/>
            <a:ahLst/>
            <a:cxnLst/>
            <a:rect l="l" t="t" r="r" b="b"/>
            <a:pathLst>
              <a:path w="1503045" h="603885">
                <a:moveTo>
                  <a:pt x="0" y="603504"/>
                </a:moveTo>
                <a:lnTo>
                  <a:pt x="1502664" y="603504"/>
                </a:lnTo>
                <a:lnTo>
                  <a:pt x="1502664" y="0"/>
                </a:lnTo>
                <a:lnTo>
                  <a:pt x="0" y="0"/>
                </a:lnTo>
                <a:lnTo>
                  <a:pt x="0" y="603504"/>
                </a:lnTo>
                <a:close/>
              </a:path>
            </a:pathLst>
          </a:custGeom>
          <a:ln w="39624">
            <a:solidFill>
              <a:srgbClr val="000000"/>
            </a:solidFill>
          </a:ln>
        </p:spPr>
        <p:txBody>
          <a:bodyPr wrap="square" lIns="0" tIns="0" rIns="0" bIns="0" rtlCol="0"/>
          <a:lstStyle/>
          <a:p>
            <a:endParaRPr dirty="0"/>
          </a:p>
        </p:txBody>
      </p:sp>
      <p:sp>
        <p:nvSpPr>
          <p:cNvPr id="51" name="object 51"/>
          <p:cNvSpPr txBox="1"/>
          <p:nvPr/>
        </p:nvSpPr>
        <p:spPr>
          <a:xfrm>
            <a:off x="1833116" y="4758944"/>
            <a:ext cx="1264035" cy="391160"/>
          </a:xfrm>
          <a:prstGeom prst="rect">
            <a:avLst/>
          </a:prstGeom>
        </p:spPr>
        <p:txBody>
          <a:bodyPr vert="horz" wrap="square" lIns="0" tIns="12700" rIns="0" bIns="0" rtlCol="0">
            <a:spAutoFit/>
          </a:bodyPr>
          <a:lstStyle/>
          <a:p>
            <a:pPr marL="12700">
              <a:spcBef>
                <a:spcPts val="100"/>
              </a:spcBef>
            </a:pPr>
            <a:r>
              <a:rPr sz="2400" dirty="0">
                <a:latin typeface="HGP創英角ﾎﾟｯﾌﾟ体" panose="040B0A00000000000000" pitchFamily="50" charset="-128"/>
                <a:ea typeface="HGP創英角ﾎﾟｯﾌﾟ体" panose="040B0A00000000000000" pitchFamily="50" charset="-128"/>
                <a:cs typeface="HGP創英角ｺﾞｼｯｸUB"/>
              </a:rPr>
              <a:t>仕事</a:t>
            </a:r>
            <a:r>
              <a:rPr sz="2000" spc="5" dirty="0">
                <a:latin typeface="HGP創英角ﾎﾟｯﾌﾟ体" panose="040B0A00000000000000" pitchFamily="50" charset="-128"/>
                <a:ea typeface="HGP創英角ﾎﾟｯﾌﾟ体" panose="040B0A00000000000000" pitchFamily="50" charset="-128"/>
                <a:cs typeface="HGP創英角ｺﾞｼｯｸUB"/>
              </a:rPr>
              <a:t>の</a:t>
            </a:r>
            <a:r>
              <a:rPr sz="2400" dirty="0">
                <a:latin typeface="HGP創英角ﾎﾟｯﾌﾟ体" panose="040B0A00000000000000" pitchFamily="50" charset="-128"/>
                <a:ea typeface="HGP創英角ﾎﾟｯﾌﾟ体" panose="040B0A00000000000000" pitchFamily="50" charset="-128"/>
                <a:cs typeface="HGP創英角ｺﾞｼｯｸUB"/>
              </a:rPr>
              <a:t>質</a:t>
            </a:r>
          </a:p>
        </p:txBody>
      </p:sp>
      <p:sp>
        <p:nvSpPr>
          <p:cNvPr id="52" name="object 52"/>
          <p:cNvSpPr txBox="1"/>
          <p:nvPr/>
        </p:nvSpPr>
        <p:spPr>
          <a:xfrm>
            <a:off x="3571747" y="4663721"/>
            <a:ext cx="5095367" cy="805793"/>
          </a:xfrm>
          <a:prstGeom prst="rect">
            <a:avLst/>
          </a:prstGeom>
        </p:spPr>
        <p:txBody>
          <a:bodyPr vert="horz" wrap="square" lIns="0" tIns="36000" rIns="0" bIns="0" rtlCol="0">
            <a:spAutoFit/>
          </a:bodyPr>
          <a:lstStyle/>
          <a:p>
            <a:pPr marL="12700">
              <a:spcBef>
                <a:spcPts val="100"/>
              </a:spcBef>
            </a:pPr>
            <a:r>
              <a:rPr dirty="0">
                <a:latin typeface="HGP創英角ﾎﾟｯﾌﾟ体" panose="040B0A00000000000000" pitchFamily="50" charset="-128"/>
                <a:ea typeface="HGP創英角ﾎﾟｯﾌﾟ体" panose="040B0A00000000000000" pitchFamily="50" charset="-128"/>
                <a:cs typeface="HGP創英角ｺﾞｼｯｸUB"/>
              </a:rPr>
              <a:t>仕事</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spc="5" dirty="0">
                <a:latin typeface="HGP創英角ﾎﾟｯﾌﾟ体" panose="040B0A00000000000000" pitchFamily="50" charset="-128"/>
                <a:ea typeface="HGP創英角ﾎﾟｯﾌﾟ体" panose="040B0A00000000000000" pitchFamily="50" charset="-128"/>
                <a:cs typeface="HGP創英角ｺﾞｼｯｸUB"/>
              </a:rPr>
              <a:t>プ</a:t>
            </a:r>
            <a:r>
              <a:rPr spc="-10" dirty="0">
                <a:latin typeface="HGP創英角ﾎﾟｯﾌﾟ体" panose="040B0A00000000000000" pitchFamily="50" charset="-128"/>
                <a:ea typeface="HGP創英角ﾎﾟｯﾌﾟ体" panose="040B0A00000000000000" pitchFamily="50" charset="-128"/>
                <a:cs typeface="HGP創英角ｺﾞｼｯｸUB"/>
              </a:rPr>
              <a:t>ロ</a:t>
            </a:r>
            <a:r>
              <a:rPr dirty="0">
                <a:latin typeface="HGP創英角ﾎﾟｯﾌﾟ体" panose="040B0A00000000000000" pitchFamily="50" charset="-128"/>
                <a:ea typeface="HGP創英角ﾎﾟｯﾌﾟ体" panose="040B0A00000000000000" pitchFamily="50" charset="-128"/>
                <a:cs typeface="HGP創英角ｺﾞｼｯｸUB"/>
              </a:rPr>
              <a:t>セ</a:t>
            </a:r>
            <a:r>
              <a:rPr spc="-15" dirty="0">
                <a:latin typeface="HGP創英角ﾎﾟｯﾌﾟ体" panose="040B0A00000000000000" pitchFamily="50" charset="-128"/>
                <a:ea typeface="HGP創英角ﾎﾟｯﾌﾟ体" panose="040B0A00000000000000" pitchFamily="50" charset="-128"/>
                <a:cs typeface="HGP創英角ｺﾞｼｯｸUB"/>
              </a:rPr>
              <a:t>スの</a:t>
            </a:r>
            <a:r>
              <a:rPr dirty="0">
                <a:latin typeface="HGP創英角ﾎﾟｯﾌﾟ体" panose="040B0A00000000000000" pitchFamily="50" charset="-128"/>
                <a:ea typeface="HGP創英角ﾎﾟｯﾌﾟ体" panose="040B0A00000000000000" pitchFamily="50" charset="-128"/>
                <a:cs typeface="HGP創英角ｺﾞｼｯｸUB"/>
              </a:rPr>
              <a:t>品質</a:t>
            </a:r>
          </a:p>
          <a:p>
            <a:pPr marL="146685">
              <a:spcBef>
                <a:spcPts val="10"/>
              </a:spcBef>
            </a:pPr>
            <a:r>
              <a:rPr sz="1600" spc="5" dirty="0">
                <a:latin typeface="HGP創英角ﾎﾟｯﾌﾟ体" panose="040B0A00000000000000" pitchFamily="50" charset="-128"/>
                <a:ea typeface="HGP創英角ﾎﾟｯﾌﾟ体" panose="040B0A00000000000000" pitchFamily="50" charset="-128"/>
                <a:cs typeface="HGP創英角ｺﾞｼｯｸUB"/>
              </a:rPr>
              <a:t>（結果</a:t>
            </a:r>
            <a:r>
              <a:rPr sz="1600" spc="-5" dirty="0">
                <a:latin typeface="HGP創英角ﾎﾟｯﾌﾟ体" panose="040B0A00000000000000" pitchFamily="50" charset="-128"/>
                <a:ea typeface="HGP創英角ﾎﾟｯﾌﾟ体" panose="040B0A00000000000000" pitchFamily="50" charset="-128"/>
                <a:cs typeface="HGP創英角ｺﾞｼｯｸUB"/>
              </a:rPr>
              <a:t>として</a:t>
            </a:r>
            <a:r>
              <a:rPr sz="1600" spc="5" dirty="0">
                <a:latin typeface="HGP創英角ﾎﾟｯﾌﾟ体" panose="040B0A00000000000000" pitchFamily="50" charset="-128"/>
                <a:ea typeface="HGP創英角ﾎﾟｯﾌﾟ体" panose="040B0A00000000000000" pitchFamily="50" charset="-128"/>
                <a:cs typeface="HGP創英角ｺﾞｼｯｸUB"/>
              </a:rPr>
              <a:t>「できばえ</a:t>
            </a:r>
            <a:r>
              <a:rPr sz="1600" spc="10" dirty="0">
                <a:latin typeface="HGP創英角ﾎﾟｯﾌﾟ体" panose="040B0A00000000000000" pitchFamily="50" charset="-128"/>
                <a:ea typeface="HGP創英角ﾎﾟｯﾌﾟ体" panose="040B0A00000000000000" pitchFamily="50" charset="-128"/>
                <a:cs typeface="HGP創英角ｺﾞｼｯｸUB"/>
              </a:rPr>
              <a:t>」を</a:t>
            </a:r>
            <a:r>
              <a:rPr sz="1600" spc="-20" dirty="0">
                <a:latin typeface="HGP創英角ﾎﾟｯﾌﾟ体" panose="040B0A00000000000000" pitchFamily="50" charset="-128"/>
                <a:ea typeface="HGP創英角ﾎﾟｯﾌﾟ体" panose="040B0A00000000000000" pitchFamily="50" charset="-128"/>
                <a:cs typeface="HGP創英角ｺﾞｼｯｸUB"/>
              </a:rPr>
              <a:t>良</a:t>
            </a:r>
            <a:r>
              <a:rPr sz="1600" spc="5" dirty="0">
                <a:latin typeface="HGP創英角ﾎﾟｯﾌﾟ体" panose="040B0A00000000000000" pitchFamily="50" charset="-128"/>
                <a:ea typeface="HGP創英角ﾎﾟｯﾌﾟ体" panose="040B0A00000000000000" pitchFamily="50" charset="-128"/>
                <a:cs typeface="HGP創英角ｺﾞｼｯｸUB"/>
              </a:rPr>
              <a:t>く</a:t>
            </a:r>
            <a:r>
              <a:rPr sz="1600" spc="-5" dirty="0">
                <a:latin typeface="HGP創英角ﾎﾟｯﾌﾟ体" panose="040B0A00000000000000" pitchFamily="50" charset="-128"/>
                <a:ea typeface="HGP創英角ﾎﾟｯﾌﾟ体" panose="040B0A00000000000000" pitchFamily="50" charset="-128"/>
                <a:cs typeface="HGP創英角ｺﾞｼｯｸUB"/>
              </a:rPr>
              <a:t>す</a:t>
            </a:r>
            <a:r>
              <a:rPr sz="1600" spc="15" dirty="0">
                <a:latin typeface="HGP創英角ﾎﾟｯﾌﾟ体" panose="040B0A00000000000000" pitchFamily="50" charset="-128"/>
                <a:ea typeface="HGP創英角ﾎﾟｯﾌﾟ体" panose="040B0A00000000000000" pitchFamily="50" charset="-128"/>
                <a:cs typeface="HGP創英角ｺﾞｼｯｸUB"/>
              </a:rPr>
              <a:t>る</a:t>
            </a:r>
            <a:r>
              <a:rPr sz="1600" spc="-10" dirty="0">
                <a:latin typeface="HGP創英角ﾎﾟｯﾌﾟ体" panose="040B0A00000000000000" pitchFamily="50" charset="-128"/>
                <a:ea typeface="HGP創英角ﾎﾟｯﾌﾟ体" panose="040B0A00000000000000" pitchFamily="50" charset="-128"/>
                <a:cs typeface="HGP創英角ｺﾞｼｯｸUB"/>
              </a:rPr>
              <a:t>た</a:t>
            </a:r>
            <a:r>
              <a:rPr sz="1600" spc="-5" dirty="0">
                <a:latin typeface="HGP創英角ﾎﾟｯﾌﾟ体" panose="040B0A00000000000000" pitchFamily="50" charset="-128"/>
                <a:ea typeface="HGP創英角ﾎﾟｯﾌﾟ体" panose="040B0A00000000000000" pitchFamily="50" charset="-128"/>
                <a:cs typeface="HGP創英角ｺﾞｼｯｸUB"/>
              </a:rPr>
              <a:t>め</a:t>
            </a:r>
            <a:r>
              <a:rPr sz="1600" spc="5" dirty="0">
                <a:latin typeface="HGP創英角ﾎﾟｯﾌﾟ体" panose="040B0A00000000000000" pitchFamily="50" charset="-128"/>
                <a:ea typeface="HGP創英角ﾎﾟｯﾌﾟ体" panose="040B0A00000000000000" pitchFamily="50" charset="-128"/>
                <a:cs typeface="HGP創英角ｺﾞｼｯｸUB"/>
              </a:rPr>
              <a:t>、</a:t>
            </a:r>
            <a:endParaRPr sz="1600" dirty="0">
              <a:latin typeface="HGP創英角ﾎﾟｯﾌﾟ体" panose="040B0A00000000000000" pitchFamily="50" charset="-128"/>
              <a:ea typeface="HGP創英角ﾎﾟｯﾌﾟ体" panose="040B0A00000000000000" pitchFamily="50" charset="-128"/>
              <a:cs typeface="HGP創英角ｺﾞｼｯｸUB"/>
            </a:endParaRPr>
          </a:p>
          <a:p>
            <a:pPr marL="1768475"/>
            <a:r>
              <a:rPr sz="1600" dirty="0">
                <a:latin typeface="HGP創英角ﾎﾟｯﾌﾟ体" panose="040B0A00000000000000" pitchFamily="50" charset="-128"/>
                <a:ea typeface="HGP創英角ﾎﾟｯﾌﾟ体" panose="040B0A00000000000000" pitchFamily="50" charset="-128"/>
                <a:cs typeface="HGP創英角ｺﾞｼｯｸUB"/>
              </a:rPr>
              <a:t>そ</a:t>
            </a:r>
            <a:r>
              <a:rPr sz="1600" spc="10" dirty="0">
                <a:latin typeface="HGP創英角ﾎﾟｯﾌﾟ体" panose="040B0A00000000000000" pitchFamily="50" charset="-128"/>
                <a:ea typeface="HGP創英角ﾎﾟｯﾌﾟ体" panose="040B0A00000000000000" pitchFamily="50" charset="-128"/>
                <a:cs typeface="HGP創英角ｺﾞｼｯｸUB"/>
              </a:rPr>
              <a:t>れを</a:t>
            </a:r>
            <a:r>
              <a:rPr sz="1600" spc="5" dirty="0">
                <a:latin typeface="HGP創英角ﾎﾟｯﾌﾟ体" panose="040B0A00000000000000" pitchFamily="50" charset="-128"/>
                <a:ea typeface="HGP創英角ﾎﾟｯﾌﾟ体" panose="040B0A00000000000000" pitchFamily="50" charset="-128"/>
                <a:cs typeface="HGP創英角ｺﾞｼｯｸUB"/>
              </a:rPr>
              <a:t>生</a:t>
            </a:r>
            <a:r>
              <a:rPr sz="1600" spc="10" dirty="0">
                <a:latin typeface="HGP創英角ﾎﾟｯﾌﾟ体" panose="040B0A00000000000000" pitchFamily="50" charset="-128"/>
                <a:ea typeface="HGP創英角ﾎﾟｯﾌﾟ体" panose="040B0A00000000000000" pitchFamily="50" charset="-128"/>
                <a:cs typeface="HGP創英角ｺﾞｼｯｸUB"/>
              </a:rPr>
              <a:t>み</a:t>
            </a:r>
            <a:r>
              <a:rPr sz="1600" spc="5" dirty="0">
                <a:latin typeface="HGP創英角ﾎﾟｯﾌﾟ体" panose="040B0A00000000000000" pitchFamily="50" charset="-128"/>
                <a:ea typeface="HGP創英角ﾎﾟｯﾌﾟ体" panose="040B0A00000000000000" pitchFamily="50" charset="-128"/>
                <a:cs typeface="HGP創英角ｺﾞｼｯｸUB"/>
              </a:rPr>
              <a:t>出</a:t>
            </a:r>
            <a:r>
              <a:rPr sz="1600" spc="-5" dirty="0">
                <a:latin typeface="HGP創英角ﾎﾟｯﾌﾟ体" panose="040B0A00000000000000" pitchFamily="50" charset="-128"/>
                <a:ea typeface="HGP創英角ﾎﾟｯﾌﾟ体" panose="040B0A00000000000000" pitchFamily="50" charset="-128"/>
                <a:cs typeface="HGP創英角ｺﾞｼｯｸUB"/>
              </a:rPr>
              <a:t>す</a:t>
            </a:r>
            <a:r>
              <a:rPr sz="1600" spc="5" dirty="0">
                <a:latin typeface="HGP創英角ﾎﾟｯﾌﾟ体" panose="040B0A00000000000000" pitchFamily="50" charset="-128"/>
                <a:ea typeface="HGP創英角ﾎﾟｯﾌﾟ体" panose="040B0A00000000000000" pitchFamily="50" charset="-128"/>
                <a:cs typeface="HGP創英角ｺﾞｼｯｸUB"/>
              </a:rPr>
              <a:t>仕事の仕</a:t>
            </a:r>
            <a:r>
              <a:rPr sz="1600" spc="-25" dirty="0">
                <a:latin typeface="HGP創英角ﾎﾟｯﾌﾟ体" panose="040B0A00000000000000" pitchFamily="50" charset="-128"/>
                <a:ea typeface="HGP創英角ﾎﾟｯﾌﾟ体" panose="040B0A00000000000000" pitchFamily="50" charset="-128"/>
                <a:cs typeface="HGP創英角ｺﾞｼｯｸUB"/>
              </a:rPr>
              <a:t>方</a:t>
            </a:r>
            <a:r>
              <a:rPr sz="1600" spc="5" dirty="0">
                <a:latin typeface="HGP創英角ﾎﾟｯﾌﾟ体" panose="040B0A00000000000000" pitchFamily="50" charset="-128"/>
                <a:ea typeface="HGP創英角ﾎﾟｯﾌﾟ体" panose="040B0A00000000000000" pitchFamily="50" charset="-128"/>
                <a:cs typeface="HGP創英角ｺﾞｼｯｸUB"/>
              </a:rPr>
              <a:t>の品質</a:t>
            </a:r>
            <a:r>
              <a:rPr sz="1600" dirty="0">
                <a:latin typeface="HGP創英角ﾎﾟｯﾌﾟ体" panose="040B0A00000000000000" pitchFamily="50" charset="-128"/>
                <a:ea typeface="HGP創英角ﾎﾟｯﾌﾟ体" panose="040B0A00000000000000" pitchFamily="50" charset="-128"/>
                <a:cs typeface="HGP創英角ｺﾞｼｯｸUB"/>
              </a:rPr>
              <a:t>）</a:t>
            </a:r>
          </a:p>
        </p:txBody>
      </p:sp>
      <p:sp>
        <p:nvSpPr>
          <p:cNvPr id="53" name="object 53"/>
          <p:cNvSpPr/>
          <p:nvPr/>
        </p:nvSpPr>
        <p:spPr>
          <a:xfrm flipH="1">
            <a:off x="3332987" y="1924813"/>
            <a:ext cx="45719" cy="1247139"/>
          </a:xfrm>
          <a:custGeom>
            <a:avLst/>
            <a:gdLst/>
            <a:ahLst/>
            <a:cxnLst/>
            <a:rect l="l" t="t" r="r" b="b"/>
            <a:pathLst>
              <a:path h="1201420">
                <a:moveTo>
                  <a:pt x="0" y="0"/>
                </a:moveTo>
                <a:lnTo>
                  <a:pt x="0" y="1201039"/>
                </a:lnTo>
              </a:path>
            </a:pathLst>
          </a:custGeom>
          <a:ln w="39624">
            <a:solidFill>
              <a:srgbClr val="000000"/>
            </a:solidFill>
          </a:ln>
        </p:spPr>
        <p:txBody>
          <a:bodyPr wrap="square" lIns="0" tIns="0" rIns="0" bIns="0" rtlCol="0"/>
          <a:lstStyle/>
          <a:p>
            <a:endParaRPr dirty="0"/>
          </a:p>
        </p:txBody>
      </p:sp>
      <p:sp>
        <p:nvSpPr>
          <p:cNvPr id="54" name="object 54"/>
          <p:cNvSpPr/>
          <p:nvPr/>
        </p:nvSpPr>
        <p:spPr>
          <a:xfrm>
            <a:off x="1379221" y="3945635"/>
            <a:ext cx="301625" cy="0"/>
          </a:xfrm>
          <a:custGeom>
            <a:avLst/>
            <a:gdLst/>
            <a:ahLst/>
            <a:cxnLst/>
            <a:rect l="l" t="t" r="r" b="b"/>
            <a:pathLst>
              <a:path w="301625">
                <a:moveTo>
                  <a:pt x="0" y="0"/>
                </a:moveTo>
                <a:lnTo>
                  <a:pt x="301371" y="0"/>
                </a:lnTo>
              </a:path>
            </a:pathLst>
          </a:custGeom>
          <a:ln w="39624">
            <a:solidFill>
              <a:srgbClr val="000000"/>
            </a:solidFill>
          </a:ln>
        </p:spPr>
        <p:txBody>
          <a:bodyPr wrap="square" lIns="0" tIns="0" rIns="0" bIns="0" rtlCol="0"/>
          <a:lstStyle/>
          <a:p>
            <a:endParaRPr dirty="0"/>
          </a:p>
        </p:txBody>
      </p:sp>
      <p:sp>
        <p:nvSpPr>
          <p:cNvPr id="55" name="object 55"/>
          <p:cNvSpPr/>
          <p:nvPr/>
        </p:nvSpPr>
        <p:spPr>
          <a:xfrm>
            <a:off x="1379221" y="4972811"/>
            <a:ext cx="301625" cy="0"/>
          </a:xfrm>
          <a:custGeom>
            <a:avLst/>
            <a:gdLst/>
            <a:ahLst/>
            <a:cxnLst/>
            <a:rect l="l" t="t" r="r" b="b"/>
            <a:pathLst>
              <a:path w="301625">
                <a:moveTo>
                  <a:pt x="0" y="0"/>
                </a:moveTo>
                <a:lnTo>
                  <a:pt x="301371" y="0"/>
                </a:lnTo>
              </a:path>
            </a:pathLst>
          </a:custGeom>
          <a:ln w="39624">
            <a:solidFill>
              <a:srgbClr val="000000"/>
            </a:solidFill>
          </a:ln>
        </p:spPr>
        <p:txBody>
          <a:bodyPr wrap="square" lIns="0" tIns="0" rIns="0" bIns="0" rtlCol="0"/>
          <a:lstStyle/>
          <a:p>
            <a:endParaRPr dirty="0"/>
          </a:p>
        </p:txBody>
      </p:sp>
      <p:sp>
        <p:nvSpPr>
          <p:cNvPr id="56" name="object 56"/>
          <p:cNvSpPr/>
          <p:nvPr/>
        </p:nvSpPr>
        <p:spPr>
          <a:xfrm>
            <a:off x="1379221" y="6003035"/>
            <a:ext cx="301625" cy="0"/>
          </a:xfrm>
          <a:custGeom>
            <a:avLst/>
            <a:gdLst/>
            <a:ahLst/>
            <a:cxnLst/>
            <a:rect l="l" t="t" r="r" b="b"/>
            <a:pathLst>
              <a:path w="301625">
                <a:moveTo>
                  <a:pt x="0" y="0"/>
                </a:moveTo>
                <a:lnTo>
                  <a:pt x="301371" y="0"/>
                </a:lnTo>
              </a:path>
            </a:pathLst>
          </a:custGeom>
          <a:ln w="39624">
            <a:solidFill>
              <a:srgbClr val="000000"/>
            </a:solidFill>
          </a:ln>
        </p:spPr>
        <p:txBody>
          <a:bodyPr wrap="square" lIns="0" tIns="0" rIns="0" bIns="0" rtlCol="0"/>
          <a:lstStyle/>
          <a:p>
            <a:endParaRPr dirty="0"/>
          </a:p>
        </p:txBody>
      </p:sp>
      <p:sp>
        <p:nvSpPr>
          <p:cNvPr id="57" name="object 57"/>
          <p:cNvSpPr/>
          <p:nvPr/>
        </p:nvSpPr>
        <p:spPr>
          <a:xfrm>
            <a:off x="3264236" y="3933444"/>
            <a:ext cx="216000" cy="0"/>
          </a:xfrm>
          <a:custGeom>
            <a:avLst/>
            <a:gdLst/>
            <a:ahLst/>
            <a:cxnLst/>
            <a:rect l="l" t="t" r="r" b="b"/>
            <a:pathLst>
              <a:path w="301625">
                <a:moveTo>
                  <a:pt x="0" y="0"/>
                </a:moveTo>
                <a:lnTo>
                  <a:pt x="301370" y="0"/>
                </a:lnTo>
              </a:path>
            </a:pathLst>
          </a:custGeom>
          <a:ln w="39624">
            <a:solidFill>
              <a:srgbClr val="000000"/>
            </a:solidFill>
          </a:ln>
        </p:spPr>
        <p:txBody>
          <a:bodyPr wrap="square" lIns="0" tIns="0" rIns="0" bIns="0" rtlCol="0"/>
          <a:lstStyle/>
          <a:p>
            <a:endParaRPr dirty="0"/>
          </a:p>
        </p:txBody>
      </p:sp>
      <p:sp>
        <p:nvSpPr>
          <p:cNvPr id="58" name="object 58"/>
          <p:cNvSpPr/>
          <p:nvPr/>
        </p:nvSpPr>
        <p:spPr>
          <a:xfrm>
            <a:off x="3242899" y="4972811"/>
            <a:ext cx="216000" cy="0"/>
          </a:xfrm>
          <a:custGeom>
            <a:avLst/>
            <a:gdLst/>
            <a:ahLst/>
            <a:cxnLst/>
            <a:rect l="l" t="t" r="r" b="b"/>
            <a:pathLst>
              <a:path w="301625">
                <a:moveTo>
                  <a:pt x="0" y="0"/>
                </a:moveTo>
                <a:lnTo>
                  <a:pt x="301371" y="0"/>
                </a:lnTo>
              </a:path>
            </a:pathLst>
          </a:custGeom>
          <a:ln w="39624">
            <a:solidFill>
              <a:srgbClr val="000000"/>
            </a:solidFill>
          </a:ln>
        </p:spPr>
        <p:txBody>
          <a:bodyPr wrap="square" lIns="0" tIns="0" rIns="0" bIns="0" rtlCol="0"/>
          <a:lstStyle/>
          <a:p>
            <a:endParaRPr dirty="0"/>
          </a:p>
        </p:txBody>
      </p:sp>
      <p:sp>
        <p:nvSpPr>
          <p:cNvPr id="59" name="object 59"/>
          <p:cNvSpPr/>
          <p:nvPr/>
        </p:nvSpPr>
        <p:spPr>
          <a:xfrm>
            <a:off x="3255606" y="6003035"/>
            <a:ext cx="216000" cy="0"/>
          </a:xfrm>
          <a:custGeom>
            <a:avLst/>
            <a:gdLst/>
            <a:ahLst/>
            <a:cxnLst/>
            <a:rect l="l" t="t" r="r" b="b"/>
            <a:pathLst>
              <a:path w="301625">
                <a:moveTo>
                  <a:pt x="0" y="0"/>
                </a:moveTo>
                <a:lnTo>
                  <a:pt x="301371" y="0"/>
                </a:lnTo>
              </a:path>
            </a:pathLst>
          </a:custGeom>
          <a:ln w="39624">
            <a:solidFill>
              <a:srgbClr val="000000"/>
            </a:solidFill>
          </a:ln>
        </p:spPr>
        <p:txBody>
          <a:bodyPr wrap="square" lIns="0" tIns="0" rIns="0" bIns="0" rtlCol="0"/>
          <a:lstStyle/>
          <a:p>
            <a:endParaRPr dirty="0"/>
          </a:p>
        </p:txBody>
      </p:sp>
      <p:sp>
        <p:nvSpPr>
          <p:cNvPr id="61" name="object 42">
            <a:extLst>
              <a:ext uri="{FF2B5EF4-FFF2-40B4-BE49-F238E27FC236}">
                <a16:creationId xmlns:a16="http://schemas.microsoft.com/office/drawing/2014/main" id="{951F7C66-4466-C90A-1666-A58399D22B21}"/>
              </a:ext>
            </a:extLst>
          </p:cNvPr>
          <p:cNvSpPr txBox="1"/>
          <p:nvPr/>
        </p:nvSpPr>
        <p:spPr>
          <a:xfrm>
            <a:off x="1712708" y="3741045"/>
            <a:ext cx="1536459" cy="382156"/>
          </a:xfrm>
          <a:prstGeom prst="rect">
            <a:avLst/>
          </a:prstGeom>
        </p:spPr>
        <p:txBody>
          <a:bodyPr vert="horz" wrap="square" lIns="0" tIns="12700" rIns="0" bIns="0" rtlCol="0">
            <a:spAutoFit/>
          </a:bodyPr>
          <a:lstStyle/>
          <a:p>
            <a:pPr marL="12700">
              <a:spcBef>
                <a:spcPts val="100"/>
              </a:spcBef>
            </a:pPr>
            <a:r>
              <a:rPr lang="ja-JP" altLang="en-US" sz="2400" b="1" dirty="0">
                <a:latin typeface="HGP創英角ﾎﾟｯﾌﾟ体" panose="040B0A00000000000000" pitchFamily="50" charset="-128"/>
                <a:ea typeface="HGP創英角ﾎﾟｯﾌﾟ体" panose="040B0A00000000000000" pitchFamily="50" charset="-128"/>
                <a:cs typeface="HGP創英角ｺﾞｼｯｸUB"/>
              </a:rPr>
              <a:t>ｻｰﾋﾞｽ</a:t>
            </a:r>
            <a:r>
              <a:rPr sz="2000" dirty="0">
                <a:latin typeface="HGP創英角ﾎﾟｯﾌﾟ体" panose="040B0A00000000000000" pitchFamily="50" charset="-128"/>
                <a:ea typeface="HGP創英角ﾎﾟｯﾌﾟ体" panose="040B0A00000000000000" pitchFamily="50" charset="-128"/>
                <a:cs typeface="HGP創英角ｺﾞｼｯｸUB"/>
              </a:rPr>
              <a:t>の</a:t>
            </a:r>
            <a:r>
              <a:rPr sz="2400" dirty="0">
                <a:latin typeface="HGP創英角ﾎﾟｯﾌﾟ体" panose="040B0A00000000000000" pitchFamily="50" charset="-128"/>
                <a:ea typeface="HGP創英角ﾎﾟｯﾌﾟ体" panose="040B0A00000000000000" pitchFamily="50" charset="-128"/>
                <a:cs typeface="HGP創英角ｺﾞｼｯｸUB"/>
              </a:rPr>
              <a:t>質</a:t>
            </a:r>
          </a:p>
        </p:txBody>
      </p:sp>
      <p:sp>
        <p:nvSpPr>
          <p:cNvPr id="63" name="object 10">
            <a:extLst>
              <a:ext uri="{FF2B5EF4-FFF2-40B4-BE49-F238E27FC236}">
                <a16:creationId xmlns:a16="http://schemas.microsoft.com/office/drawing/2014/main" id="{E341939B-9E2D-4BDA-936E-38251E1FBB31}"/>
              </a:ext>
            </a:extLst>
          </p:cNvPr>
          <p:cNvSpPr txBox="1">
            <a:spLocks/>
          </p:cNvSpPr>
          <p:nvPr/>
        </p:nvSpPr>
        <p:spPr>
          <a:xfrm>
            <a:off x="199861" y="210603"/>
            <a:ext cx="3925655" cy="512704"/>
          </a:xfrm>
          <a:prstGeom prst="rect">
            <a:avLst/>
          </a:prstGeom>
        </p:spPr>
        <p:txBody>
          <a:bodyPr vert="horz" wrap="square" lIns="0" tIns="1397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10"/>
              </a:spcBef>
            </a:pPr>
            <a:r>
              <a:rPr lang="ja-JP" altLang="en-US" sz="3600" dirty="0">
                <a:latin typeface="HGP創英角ﾎﾟｯﾌﾟ体" panose="040B0A00000000000000" pitchFamily="50" charset="-128"/>
                <a:ea typeface="HGP創英角ﾎﾟｯﾌﾟ体" panose="040B0A00000000000000" pitchFamily="50" charset="-128"/>
              </a:rPr>
              <a:t>６）</a:t>
            </a:r>
            <a:r>
              <a:rPr lang="ja-JP" altLang="en-US" sz="3600" spc="5" dirty="0">
                <a:latin typeface="HGP創英角ﾎﾟｯﾌﾟ体" panose="040B0A00000000000000" pitchFamily="50" charset="-128"/>
                <a:ea typeface="HGP創英角ﾎﾟｯﾌﾟ体" panose="040B0A00000000000000" pitchFamily="50" charset="-128"/>
              </a:rPr>
              <a:t>品質</a:t>
            </a:r>
            <a:r>
              <a:rPr lang="ja-JP" altLang="en-US" sz="3600" dirty="0">
                <a:latin typeface="HGP創英角ﾎﾟｯﾌﾟ体" panose="040B0A00000000000000" pitchFamily="50" charset="-128"/>
                <a:ea typeface="HGP創英角ﾎﾟｯﾌﾟ体" panose="040B0A00000000000000" pitchFamily="50" charset="-128"/>
              </a:rPr>
              <a:t>とは</a:t>
            </a:r>
          </a:p>
        </p:txBody>
      </p:sp>
      <p:sp>
        <p:nvSpPr>
          <p:cNvPr id="64" name="object 10">
            <a:extLst>
              <a:ext uri="{FF2B5EF4-FFF2-40B4-BE49-F238E27FC236}">
                <a16:creationId xmlns:a16="http://schemas.microsoft.com/office/drawing/2014/main" id="{EDE5C0EF-A9DE-4494-99C3-670C6C7764D3}"/>
              </a:ext>
            </a:extLst>
          </p:cNvPr>
          <p:cNvSpPr/>
          <p:nvPr/>
        </p:nvSpPr>
        <p:spPr>
          <a:xfrm>
            <a:off x="3520585" y="3540505"/>
            <a:ext cx="5146530" cy="1002662"/>
          </a:xfrm>
          <a:custGeom>
            <a:avLst/>
            <a:gdLst/>
            <a:ahLst/>
            <a:cxnLst/>
            <a:rect l="l" t="t" r="r" b="b"/>
            <a:pathLst>
              <a:path w="5184775" h="683260">
                <a:moveTo>
                  <a:pt x="0" y="682751"/>
                </a:moveTo>
                <a:lnTo>
                  <a:pt x="5184648" y="682751"/>
                </a:lnTo>
                <a:lnTo>
                  <a:pt x="5184648" y="0"/>
                </a:lnTo>
                <a:lnTo>
                  <a:pt x="0" y="0"/>
                </a:lnTo>
                <a:lnTo>
                  <a:pt x="0" y="682751"/>
                </a:lnTo>
                <a:close/>
              </a:path>
            </a:pathLst>
          </a:custGeom>
          <a:solidFill>
            <a:srgbClr val="FFFFFF"/>
          </a:solidFill>
        </p:spPr>
        <p:txBody>
          <a:bodyPr wrap="square" lIns="0" tIns="36000" rIns="0" bIns="0" rtlCol="0"/>
          <a:lstStyle/>
          <a:p>
            <a:r>
              <a:rPr lang="ja-JP" altLang="en-US" b="1" dirty="0">
                <a:latin typeface="HGP創英角ﾎﾟｯﾌﾟ体" panose="040B0A00000000000000" pitchFamily="50" charset="-128"/>
                <a:ea typeface="HGP創英角ﾎﾟｯﾌﾟ体" panose="040B0A00000000000000" pitchFamily="50" charset="-128"/>
              </a:rPr>
              <a:t>　事務、販売、サービスの品質</a:t>
            </a:r>
            <a:r>
              <a:rPr lang="ja-JP" altLang="en-US" sz="1600" b="1" dirty="0">
                <a:latin typeface="HGP創英角ﾎﾟｯﾌﾟ体" panose="040B0A00000000000000" pitchFamily="50" charset="-128"/>
                <a:ea typeface="HGP創英角ﾎﾟｯﾌﾟ体" panose="040B0A00000000000000" pitchFamily="50" charset="-128"/>
              </a:rPr>
              <a:t>（含む医療・福祉）</a:t>
            </a:r>
            <a:endParaRPr lang="en-US" altLang="ja-JP" sz="1600" b="1" dirty="0">
              <a:latin typeface="HGP創英角ﾎﾟｯﾌﾟ体" panose="040B0A00000000000000" pitchFamily="50" charset="-128"/>
              <a:ea typeface="HGP創英角ﾎﾟｯﾌﾟ体" panose="040B0A00000000000000" pitchFamily="50" charset="-128"/>
            </a:endParaRPr>
          </a:p>
          <a:p>
            <a:r>
              <a:rPr lang="ja-JP" altLang="en-US" sz="1600" b="1" dirty="0">
                <a:latin typeface="HGP創英角ﾎﾟｯﾌﾟ体" panose="040B0A00000000000000" pitchFamily="50" charset="-128"/>
                <a:ea typeface="HGP創英角ﾎﾟｯﾌﾟ体" panose="040B0A00000000000000" pitchFamily="50" charset="-128"/>
              </a:rPr>
              <a:t>　（お客様の立場に立って、的確、スピード、</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親切さ等のお客様満足度の品質）</a:t>
            </a:r>
          </a:p>
        </p:txBody>
      </p:sp>
      <p:sp>
        <p:nvSpPr>
          <p:cNvPr id="60" name="object 2">
            <a:extLst>
              <a:ext uri="{FF2B5EF4-FFF2-40B4-BE49-F238E27FC236}">
                <a16:creationId xmlns:a16="http://schemas.microsoft.com/office/drawing/2014/main" id="{7C399D86-4A25-4F56-A594-1BF5848D001E}"/>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9</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正方形/長方形 3">
            <a:extLst>
              <a:ext uri="{FF2B5EF4-FFF2-40B4-BE49-F238E27FC236}">
                <a16:creationId xmlns:a16="http://schemas.microsoft.com/office/drawing/2014/main" id="{374EBE4B-093D-49DF-A4AF-6DCE849BBD3B}"/>
              </a:ext>
            </a:extLst>
          </p:cNvPr>
          <p:cNvSpPr>
            <a:spLocks noChangeArrowheads="1"/>
          </p:cNvSpPr>
          <p:nvPr/>
        </p:nvSpPr>
        <p:spPr bwMode="auto">
          <a:xfrm>
            <a:off x="250825" y="981075"/>
            <a:ext cx="8137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en-US" altLang="ja-JP" sz="2800" b="1" dirty="0">
                <a:latin typeface="HGS創英角ﾎﾟｯﾌﾟ体" panose="040B0A00000000000000" pitchFamily="50" charset="-128"/>
                <a:ea typeface="HGS創英角ﾎﾟｯﾌﾟ体" panose="040B0A00000000000000" pitchFamily="50" charset="-128"/>
              </a:rPr>
              <a:t>B</a:t>
            </a:r>
            <a:r>
              <a:rPr lang="ja-JP" altLang="en-US" sz="2800" b="1" dirty="0">
                <a:latin typeface="HGS創英角ﾎﾟｯﾌﾟ体" panose="040B0A00000000000000" pitchFamily="50" charset="-128"/>
                <a:ea typeface="HGS創英角ﾎﾟｯﾌﾟ体" panose="040B0A00000000000000" pitchFamily="50" charset="-128"/>
              </a:rPr>
              <a:t>社：修理費の水増し</a:t>
            </a:r>
          </a:p>
        </p:txBody>
      </p:sp>
      <p:sp>
        <p:nvSpPr>
          <p:cNvPr id="11267" name="正方形/長方形 4">
            <a:extLst>
              <a:ext uri="{FF2B5EF4-FFF2-40B4-BE49-F238E27FC236}">
                <a16:creationId xmlns:a16="http://schemas.microsoft.com/office/drawing/2014/main" id="{874D1813-C654-4396-ADE1-A03775E171BB}"/>
              </a:ext>
            </a:extLst>
          </p:cNvPr>
          <p:cNvSpPr>
            <a:spLocks noChangeArrowheads="1"/>
          </p:cNvSpPr>
          <p:nvPr/>
        </p:nvSpPr>
        <p:spPr bwMode="auto">
          <a:xfrm>
            <a:off x="250825" y="2444750"/>
            <a:ext cx="8659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en-US" altLang="ja-JP" sz="2800" b="1" dirty="0">
                <a:latin typeface="HGS創英角ﾎﾟｯﾌﾟ体" panose="040B0A00000000000000" pitchFamily="50" charset="-128"/>
                <a:ea typeface="HGS創英角ﾎﾟｯﾌﾟ体" panose="040B0A00000000000000" pitchFamily="50" charset="-128"/>
              </a:rPr>
              <a:t>D</a:t>
            </a:r>
            <a:r>
              <a:rPr lang="ja-JP" altLang="en-US" sz="2800" b="1" dirty="0">
                <a:latin typeface="HGS創英角ﾎﾟｯﾌﾟ体" panose="040B0A00000000000000" pitchFamily="50" charset="-128"/>
                <a:ea typeface="HGS創英角ﾎﾟｯﾌﾟ体" panose="040B0A00000000000000" pitchFamily="50" charset="-128"/>
              </a:rPr>
              <a:t>社：衝突試験の認証申請　不正</a:t>
            </a:r>
          </a:p>
        </p:txBody>
      </p:sp>
      <p:sp>
        <p:nvSpPr>
          <p:cNvPr id="11268" name="正方形/長方形 5">
            <a:extLst>
              <a:ext uri="{FF2B5EF4-FFF2-40B4-BE49-F238E27FC236}">
                <a16:creationId xmlns:a16="http://schemas.microsoft.com/office/drawing/2014/main" id="{C5F7B77A-B5C5-4C1D-8C10-B4564A40A566}"/>
              </a:ext>
            </a:extLst>
          </p:cNvPr>
          <p:cNvSpPr>
            <a:spLocks noChangeArrowheads="1"/>
          </p:cNvSpPr>
          <p:nvPr/>
        </p:nvSpPr>
        <p:spPr bwMode="auto">
          <a:xfrm>
            <a:off x="250825" y="3910013"/>
            <a:ext cx="8883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en-US" altLang="ja-JP" sz="2800" b="1" dirty="0">
                <a:latin typeface="HGS創英角ﾎﾟｯﾌﾟ体" panose="040B0A00000000000000" pitchFamily="50" charset="-128"/>
                <a:ea typeface="HGS創英角ﾎﾟｯﾌﾟ体" panose="040B0A00000000000000" pitchFamily="50" charset="-128"/>
              </a:rPr>
              <a:t>H</a:t>
            </a:r>
            <a:r>
              <a:rPr lang="ja-JP" altLang="en-US" sz="2800" b="1" dirty="0">
                <a:latin typeface="HGS創英角ﾎﾟｯﾌﾟ体" panose="040B0A00000000000000" pitchFamily="50" charset="-128"/>
                <a:ea typeface="HGS創英角ﾎﾟｯﾌﾟ体" panose="040B0A00000000000000" pitchFamily="50" charset="-128"/>
              </a:rPr>
              <a:t>社：エンジンの検査　不正</a:t>
            </a:r>
            <a:endParaRPr lang="en-US" altLang="ja-JP" sz="2800" b="1" dirty="0">
              <a:latin typeface="HGS創英角ﾎﾟｯﾌﾟ体" panose="040B0A00000000000000" pitchFamily="50" charset="-128"/>
              <a:ea typeface="HGS創英角ﾎﾟｯﾌﾟ体" panose="040B0A00000000000000" pitchFamily="50" charset="-128"/>
            </a:endParaRPr>
          </a:p>
        </p:txBody>
      </p:sp>
      <p:sp>
        <p:nvSpPr>
          <p:cNvPr id="11269" name="正方形/長方形 6">
            <a:extLst>
              <a:ext uri="{FF2B5EF4-FFF2-40B4-BE49-F238E27FC236}">
                <a16:creationId xmlns:a16="http://schemas.microsoft.com/office/drawing/2014/main" id="{818CBF1C-15DB-49FE-94DD-91E101288730}"/>
              </a:ext>
            </a:extLst>
          </p:cNvPr>
          <p:cNvSpPr>
            <a:spLocks noChangeArrowheads="1"/>
          </p:cNvSpPr>
          <p:nvPr/>
        </p:nvSpPr>
        <p:spPr bwMode="auto">
          <a:xfrm>
            <a:off x="250825" y="5373688"/>
            <a:ext cx="448832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en-US" altLang="ja-JP" sz="2800" b="1" dirty="0">
                <a:latin typeface="HGS創英角ﾎﾟｯﾌﾟ体" panose="040B0A00000000000000" pitchFamily="50" charset="-128"/>
                <a:ea typeface="HGS創英角ﾎﾟｯﾌﾟ体" panose="040B0A00000000000000" pitchFamily="50" charset="-128"/>
              </a:rPr>
              <a:t>K</a:t>
            </a:r>
            <a:r>
              <a:rPr lang="ja-JP" altLang="en-US" sz="2800" b="1" dirty="0">
                <a:latin typeface="HGS創英角ﾎﾟｯﾌﾟ体" panose="040B0A00000000000000" pitchFamily="50" charset="-128"/>
                <a:ea typeface="HGS創英角ﾎﾟｯﾌﾟ体" panose="040B0A00000000000000" pitchFamily="50" charset="-128"/>
              </a:rPr>
              <a:t>社：コロナ関連事業</a:t>
            </a:r>
            <a:br>
              <a:rPr lang="en-US" altLang="ja-JP" sz="2800" b="1" dirty="0">
                <a:latin typeface="HGS創英角ﾎﾟｯﾌﾟ体" panose="040B0A00000000000000" pitchFamily="50" charset="-128"/>
                <a:ea typeface="HGS創英角ﾎﾟｯﾌﾟ体" panose="040B0A00000000000000" pitchFamily="50" charset="-128"/>
              </a:rPr>
            </a:br>
            <a:r>
              <a:rPr lang="ja-JP" altLang="en-US" sz="2800" b="1" dirty="0">
                <a:latin typeface="HGS創英角ﾎﾟｯﾌﾟ体" panose="040B0A00000000000000" pitchFamily="50" charset="-128"/>
                <a:ea typeface="HGS創英角ﾎﾟｯﾌﾟ体" panose="040B0A00000000000000" pitchFamily="50" charset="-128"/>
              </a:rPr>
              <a:t>　　　業務委託費過大請求</a:t>
            </a:r>
          </a:p>
        </p:txBody>
      </p:sp>
      <p:sp>
        <p:nvSpPr>
          <p:cNvPr id="11270" name="正方形/長方形 7">
            <a:extLst>
              <a:ext uri="{FF2B5EF4-FFF2-40B4-BE49-F238E27FC236}">
                <a16:creationId xmlns:a16="http://schemas.microsoft.com/office/drawing/2014/main" id="{97FAF441-85B2-4C3E-B6E4-96CEC174ABC7}"/>
              </a:ext>
            </a:extLst>
          </p:cNvPr>
          <p:cNvSpPr>
            <a:spLocks noChangeArrowheads="1"/>
          </p:cNvSpPr>
          <p:nvPr/>
        </p:nvSpPr>
        <p:spPr bwMode="auto">
          <a:xfrm>
            <a:off x="296863" y="238125"/>
            <a:ext cx="42878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en-US">
                <a:solidFill>
                  <a:srgbClr val="3333CC"/>
                </a:solidFill>
                <a:latin typeface="HGS創英角ﾎﾟｯﾌﾟ体" panose="040B0A00000000000000" pitchFamily="50" charset="-128"/>
                <a:ea typeface="HGS創英角ﾎﾟｯﾌﾟ体" panose="040B0A00000000000000" pitchFamily="50" charset="-128"/>
              </a:rPr>
              <a:t>会社の質</a:t>
            </a:r>
            <a:r>
              <a:rPr lang="ja-JP" altLang="en-US" sz="2400">
                <a:latin typeface="HGS創英角ﾎﾟｯﾌﾟ体" panose="040B0A00000000000000" pitchFamily="50" charset="-128"/>
                <a:ea typeface="HGS創英角ﾎﾟｯﾌﾟ体" panose="040B0A00000000000000" pitchFamily="50" charset="-128"/>
              </a:rPr>
              <a:t>（最近の出来事）</a:t>
            </a:r>
            <a:endParaRPr lang="ja-JP" altLang="en-US">
              <a:latin typeface="HGS創英角ﾎﾟｯﾌﾟ体" panose="040B0A00000000000000" pitchFamily="50" charset="-128"/>
              <a:ea typeface="HGS創英角ﾎﾟｯﾌﾟ体" panose="040B0A00000000000000" pitchFamily="50" charset="-128"/>
            </a:endParaRPr>
          </a:p>
        </p:txBody>
      </p:sp>
      <p:sp>
        <p:nvSpPr>
          <p:cNvPr id="11271" name="テキスト ボックス 1">
            <a:extLst>
              <a:ext uri="{FF2B5EF4-FFF2-40B4-BE49-F238E27FC236}">
                <a16:creationId xmlns:a16="http://schemas.microsoft.com/office/drawing/2014/main" id="{EF801187-B739-4267-A485-444021039D0D}"/>
              </a:ext>
            </a:extLst>
          </p:cNvPr>
          <p:cNvSpPr txBox="1">
            <a:spLocks noChangeArrowheads="1"/>
          </p:cNvSpPr>
          <p:nvPr/>
        </p:nvSpPr>
        <p:spPr bwMode="auto">
          <a:xfrm>
            <a:off x="5496232" y="151652"/>
            <a:ext cx="39288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000" b="1" u="sng" dirty="0">
                <a:latin typeface="HGS創英角ﾎﾟｯﾌﾟ体" panose="040B0A00000000000000" pitchFamily="50" charset="-128"/>
                <a:ea typeface="HGS創英角ﾎﾟｯﾌﾟ体" panose="040B0A00000000000000" pitchFamily="50" charset="-128"/>
              </a:rPr>
              <a:t>補足：</a:t>
            </a:r>
            <a:r>
              <a:rPr lang="en-US" altLang="ja-JP" sz="1600" b="1" u="sng" dirty="0">
                <a:latin typeface="HGS創英角ﾎﾟｯﾌﾟ体" panose="040B0A00000000000000" pitchFamily="50" charset="-128"/>
                <a:ea typeface="HGS創英角ﾎﾟｯﾌﾟ体" panose="040B0A00000000000000" pitchFamily="50" charset="-128"/>
              </a:rPr>
              <a:t>《</a:t>
            </a:r>
            <a:r>
              <a:rPr lang="ja-JP" altLang="en-US" sz="1600" b="1" u="sng" dirty="0">
                <a:latin typeface="HGS創英角ﾎﾟｯﾌﾟ体" panose="040B0A00000000000000" pitchFamily="50" charset="-128"/>
                <a:ea typeface="HGS創英角ﾎﾟｯﾌﾟ体" panose="040B0A00000000000000" pitchFamily="50" charset="-128"/>
              </a:rPr>
              <a:t>テキストにはありません</a:t>
            </a:r>
            <a:r>
              <a:rPr lang="en-US" altLang="ja-JP" sz="1600" b="1" u="sng" dirty="0">
                <a:latin typeface="HGS創英角ﾎﾟｯﾌﾟ体" panose="040B0A00000000000000" pitchFamily="50" charset="-128"/>
                <a:ea typeface="HGS創英角ﾎﾟｯﾌﾟ体" panose="040B0A00000000000000" pitchFamily="50" charset="-128"/>
              </a:rPr>
              <a:t>》</a:t>
            </a:r>
            <a:endParaRPr lang="ja-JP" altLang="en-US" sz="1600" b="1" u="sng" dirty="0">
              <a:latin typeface="HGS創英角ﾎﾟｯﾌﾟ体" panose="040B0A00000000000000" pitchFamily="50" charset="-128"/>
              <a:ea typeface="HGS創英角ﾎﾟｯﾌﾟ体" panose="040B0A00000000000000" pitchFamily="50" charset="-128"/>
            </a:endParaRPr>
          </a:p>
        </p:txBody>
      </p:sp>
      <p:pic>
        <p:nvPicPr>
          <p:cNvPr id="11272" name="図 11">
            <a:extLst>
              <a:ext uri="{FF2B5EF4-FFF2-40B4-BE49-F238E27FC236}">
                <a16:creationId xmlns:a16="http://schemas.microsoft.com/office/drawing/2014/main" id="{660ABAEC-5F21-48CB-B208-7FE95ACCF28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89571" y="3531781"/>
            <a:ext cx="1490868" cy="1244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図 15">
            <a:extLst>
              <a:ext uri="{FF2B5EF4-FFF2-40B4-BE49-F238E27FC236}">
                <a16:creationId xmlns:a16="http://schemas.microsoft.com/office/drawing/2014/main" id="{7B884821-0942-4A75-8D76-CD9B1A3BF8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6837" y="2068106"/>
            <a:ext cx="1941513" cy="119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5" name="図 16">
            <a:extLst>
              <a:ext uri="{FF2B5EF4-FFF2-40B4-BE49-F238E27FC236}">
                <a16:creationId xmlns:a16="http://schemas.microsoft.com/office/drawing/2014/main" id="{B96A4F55-184B-468E-BB9E-34D01E006F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6913" y="5373688"/>
            <a:ext cx="1849438"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2A3D68D8-CA36-43F3-A00D-58C43237798D}"/>
              </a:ext>
            </a:extLst>
          </p:cNvPr>
          <p:cNvPicPr>
            <a:picLocks noChangeAspect="1"/>
          </p:cNvPicPr>
          <p:nvPr/>
        </p:nvPicPr>
        <p:blipFill>
          <a:blip r:embed="rId5"/>
          <a:stretch>
            <a:fillRect/>
          </a:stretch>
        </p:blipFill>
        <p:spPr>
          <a:xfrm>
            <a:off x="4105298" y="992858"/>
            <a:ext cx="1666317" cy="113029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273070" y="836677"/>
            <a:ext cx="8689575" cy="5907405"/>
          </a:xfrm>
          <a:custGeom>
            <a:avLst/>
            <a:gdLst/>
            <a:ahLst/>
            <a:cxnLst/>
            <a:rect l="l" t="t" r="r" b="b"/>
            <a:pathLst>
              <a:path w="8430895" h="5907405">
                <a:moveTo>
                  <a:pt x="8238743" y="0"/>
                </a:moveTo>
                <a:lnTo>
                  <a:pt x="191973" y="0"/>
                </a:lnTo>
                <a:lnTo>
                  <a:pt x="147956" y="5071"/>
                </a:lnTo>
                <a:lnTo>
                  <a:pt x="107550" y="19518"/>
                </a:lnTo>
                <a:lnTo>
                  <a:pt x="71905" y="42187"/>
                </a:lnTo>
                <a:lnTo>
                  <a:pt x="42175" y="71925"/>
                </a:lnTo>
                <a:lnTo>
                  <a:pt x="19513" y="107579"/>
                </a:lnTo>
                <a:lnTo>
                  <a:pt x="5070" y="147996"/>
                </a:lnTo>
                <a:lnTo>
                  <a:pt x="0" y="192024"/>
                </a:lnTo>
                <a:lnTo>
                  <a:pt x="0" y="5715050"/>
                </a:lnTo>
                <a:lnTo>
                  <a:pt x="5070" y="5759067"/>
                </a:lnTo>
                <a:lnTo>
                  <a:pt x="19513" y="5799473"/>
                </a:lnTo>
                <a:lnTo>
                  <a:pt x="42175" y="5835118"/>
                </a:lnTo>
                <a:lnTo>
                  <a:pt x="71905" y="5864848"/>
                </a:lnTo>
                <a:lnTo>
                  <a:pt x="107550" y="5887510"/>
                </a:lnTo>
                <a:lnTo>
                  <a:pt x="147956" y="5901953"/>
                </a:lnTo>
                <a:lnTo>
                  <a:pt x="191973" y="5907024"/>
                </a:lnTo>
                <a:lnTo>
                  <a:pt x="8238743" y="5907024"/>
                </a:lnTo>
                <a:lnTo>
                  <a:pt x="8282771" y="5901953"/>
                </a:lnTo>
                <a:lnTo>
                  <a:pt x="8323188" y="5887510"/>
                </a:lnTo>
                <a:lnTo>
                  <a:pt x="8358842" y="5864848"/>
                </a:lnTo>
                <a:lnTo>
                  <a:pt x="8388580" y="5835118"/>
                </a:lnTo>
                <a:lnTo>
                  <a:pt x="8411249" y="5799473"/>
                </a:lnTo>
                <a:lnTo>
                  <a:pt x="8425696" y="5759067"/>
                </a:lnTo>
                <a:lnTo>
                  <a:pt x="8430767" y="5715050"/>
                </a:lnTo>
                <a:lnTo>
                  <a:pt x="8430767" y="192024"/>
                </a:lnTo>
                <a:lnTo>
                  <a:pt x="8425696" y="147996"/>
                </a:lnTo>
                <a:lnTo>
                  <a:pt x="8411249" y="107579"/>
                </a:lnTo>
                <a:lnTo>
                  <a:pt x="8388580" y="71925"/>
                </a:lnTo>
                <a:lnTo>
                  <a:pt x="8358842" y="42187"/>
                </a:lnTo>
                <a:lnTo>
                  <a:pt x="8323188" y="19518"/>
                </a:lnTo>
                <a:lnTo>
                  <a:pt x="8282771" y="5071"/>
                </a:lnTo>
                <a:lnTo>
                  <a:pt x="8238743" y="0"/>
                </a:lnTo>
                <a:close/>
              </a:path>
            </a:pathLst>
          </a:custGeom>
          <a:solidFill>
            <a:srgbClr val="FFFFCC"/>
          </a:solidFill>
        </p:spPr>
        <p:txBody>
          <a:bodyPr wrap="square" lIns="0" tIns="0" rIns="0" bIns="0" rtlCol="0"/>
          <a:lstStyle/>
          <a:p>
            <a:endParaRPr dirty="0"/>
          </a:p>
        </p:txBody>
      </p:sp>
      <p:sp>
        <p:nvSpPr>
          <p:cNvPr id="5" name="object 5"/>
          <p:cNvSpPr/>
          <p:nvPr/>
        </p:nvSpPr>
        <p:spPr>
          <a:xfrm>
            <a:off x="202668" y="836677"/>
            <a:ext cx="8816204" cy="5907405"/>
          </a:xfrm>
          <a:custGeom>
            <a:avLst/>
            <a:gdLst/>
            <a:ahLst/>
            <a:cxnLst/>
            <a:rect l="l" t="t" r="r" b="b"/>
            <a:pathLst>
              <a:path w="8430895" h="5907405">
                <a:moveTo>
                  <a:pt x="0" y="192024"/>
                </a:moveTo>
                <a:lnTo>
                  <a:pt x="5070" y="147996"/>
                </a:lnTo>
                <a:lnTo>
                  <a:pt x="19513" y="107579"/>
                </a:lnTo>
                <a:lnTo>
                  <a:pt x="42175" y="71925"/>
                </a:lnTo>
                <a:lnTo>
                  <a:pt x="71905" y="42187"/>
                </a:lnTo>
                <a:lnTo>
                  <a:pt x="107550" y="19518"/>
                </a:lnTo>
                <a:lnTo>
                  <a:pt x="147956" y="5071"/>
                </a:lnTo>
                <a:lnTo>
                  <a:pt x="191973" y="0"/>
                </a:lnTo>
                <a:lnTo>
                  <a:pt x="8238743" y="0"/>
                </a:lnTo>
                <a:lnTo>
                  <a:pt x="8282771" y="5071"/>
                </a:lnTo>
                <a:lnTo>
                  <a:pt x="8323188" y="19518"/>
                </a:lnTo>
                <a:lnTo>
                  <a:pt x="8358842" y="42187"/>
                </a:lnTo>
                <a:lnTo>
                  <a:pt x="8388580" y="71925"/>
                </a:lnTo>
                <a:lnTo>
                  <a:pt x="8411249" y="107579"/>
                </a:lnTo>
                <a:lnTo>
                  <a:pt x="8425696" y="147996"/>
                </a:lnTo>
                <a:lnTo>
                  <a:pt x="8430767" y="192024"/>
                </a:lnTo>
                <a:lnTo>
                  <a:pt x="8430767" y="5715050"/>
                </a:lnTo>
                <a:lnTo>
                  <a:pt x="8425696" y="5759067"/>
                </a:lnTo>
                <a:lnTo>
                  <a:pt x="8411249" y="5799473"/>
                </a:lnTo>
                <a:lnTo>
                  <a:pt x="8388580" y="5835118"/>
                </a:lnTo>
                <a:lnTo>
                  <a:pt x="8358842" y="5864848"/>
                </a:lnTo>
                <a:lnTo>
                  <a:pt x="8323188" y="5887510"/>
                </a:lnTo>
                <a:lnTo>
                  <a:pt x="8282771" y="5901953"/>
                </a:lnTo>
                <a:lnTo>
                  <a:pt x="8238743" y="5907024"/>
                </a:lnTo>
                <a:lnTo>
                  <a:pt x="191973" y="5907024"/>
                </a:lnTo>
                <a:lnTo>
                  <a:pt x="147956" y="5901953"/>
                </a:lnTo>
                <a:lnTo>
                  <a:pt x="107550" y="5887510"/>
                </a:lnTo>
                <a:lnTo>
                  <a:pt x="71905" y="5864848"/>
                </a:lnTo>
                <a:lnTo>
                  <a:pt x="42175" y="5835118"/>
                </a:lnTo>
                <a:lnTo>
                  <a:pt x="19513" y="5799473"/>
                </a:lnTo>
                <a:lnTo>
                  <a:pt x="5070" y="5759067"/>
                </a:lnTo>
                <a:lnTo>
                  <a:pt x="0" y="5715050"/>
                </a:lnTo>
                <a:lnTo>
                  <a:pt x="0" y="192024"/>
                </a:lnTo>
                <a:close/>
              </a:path>
            </a:pathLst>
          </a:custGeom>
          <a:ln w="39624">
            <a:solidFill>
              <a:srgbClr val="000000"/>
            </a:solidFill>
          </a:ln>
        </p:spPr>
        <p:txBody>
          <a:bodyPr wrap="square" lIns="0" tIns="0" rIns="0" bIns="0" rtlCol="0"/>
          <a:lstStyle/>
          <a:p>
            <a:endParaRPr dirty="0"/>
          </a:p>
        </p:txBody>
      </p:sp>
      <p:sp>
        <p:nvSpPr>
          <p:cNvPr id="6" name="object 6"/>
          <p:cNvSpPr txBox="1"/>
          <p:nvPr/>
        </p:nvSpPr>
        <p:spPr>
          <a:xfrm>
            <a:off x="346508" y="879477"/>
            <a:ext cx="8742765" cy="5993298"/>
          </a:xfrm>
          <a:prstGeom prst="rect">
            <a:avLst/>
          </a:prstGeom>
        </p:spPr>
        <p:txBody>
          <a:bodyPr vert="horz" wrap="square" lIns="0" tIns="108000" rIns="0" bIns="0" rtlCol="0">
            <a:spAutoFit/>
          </a:bodyPr>
          <a:lstStyle/>
          <a:p>
            <a:pPr marL="12700">
              <a:lnSpc>
                <a:spcPts val="2390"/>
              </a:lnSpc>
              <a:spcBef>
                <a:spcPts val="90"/>
              </a:spcBef>
            </a:pPr>
            <a:r>
              <a:rPr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rPr>
              <a:t> </a:t>
            </a: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品質優</a:t>
            </a:r>
            <a:r>
              <a:rPr sz="2800" u="sng" spc="-1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先</a:t>
            </a:r>
            <a:endParaRPr sz="2800" dirty="0">
              <a:latin typeface="HGP創英角ﾎﾟｯﾌﾟ体" panose="040B0A00000000000000" pitchFamily="50" charset="-128"/>
              <a:ea typeface="HGP創英角ﾎﾟｯﾌﾟ体" panose="040B0A00000000000000" pitchFamily="50" charset="-128"/>
              <a:cs typeface="HGP創英角ﾎﾟｯﾌﾟ体"/>
            </a:endParaRPr>
          </a:p>
          <a:p>
            <a:pPr marL="146685">
              <a:lnSpc>
                <a:spcPts val="2150"/>
              </a:lnSpc>
            </a:pPr>
            <a:endParaRPr lang="en-US" sz="2000" spc="5" dirty="0">
              <a:latin typeface="HGP創英角ﾎﾟｯﾌﾟ体" panose="040B0A00000000000000" pitchFamily="50" charset="-128"/>
              <a:ea typeface="HGP創英角ﾎﾟｯﾌﾟ体" panose="040B0A00000000000000" pitchFamily="50" charset="-128"/>
              <a:cs typeface="HGP創英角ｺﾞｼｯｸUB"/>
            </a:endParaRPr>
          </a:p>
          <a:p>
            <a:pPr marL="146685">
              <a:lnSpc>
                <a:spcPts val="2150"/>
              </a:lnSpc>
            </a:pP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品質</a:t>
            </a:r>
            <a:r>
              <a:rPr sz="2000" spc="-10" dirty="0">
                <a:latin typeface="HGP創英角ﾎﾟｯﾌﾟ体" panose="040B0A00000000000000" pitchFamily="50" charset="-128"/>
                <a:ea typeface="HGP創英角ﾎﾟｯﾌﾟ体" panose="040B0A00000000000000" pitchFamily="50" charset="-128"/>
                <a:cs typeface="HGP創英角ｺﾞｼｯｸUB"/>
              </a:rPr>
              <a:t>第</a:t>
            </a:r>
            <a:r>
              <a:rPr sz="2000" dirty="0">
                <a:latin typeface="HGP創英角ﾎﾟｯﾌﾟ体" panose="040B0A00000000000000" pitchFamily="50" charset="-128"/>
                <a:ea typeface="HGP創英角ﾎﾟｯﾌﾟ体" panose="040B0A00000000000000" pitchFamily="50" charset="-128"/>
                <a:cs typeface="HGP創英角ｺﾞｼｯｸUB"/>
              </a:rPr>
              <a:t>一</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お客様</a:t>
            </a:r>
            <a:r>
              <a:rPr sz="2000" spc="-10" dirty="0">
                <a:latin typeface="HGP創英角ﾎﾟｯﾌﾟ体" panose="040B0A00000000000000" pitchFamily="50" charset="-128"/>
                <a:ea typeface="HGP創英角ﾎﾟｯﾌﾟ体" panose="040B0A00000000000000" pitchFamily="50" charset="-128"/>
                <a:cs typeface="HGP創英角ｺﾞｼｯｸUB"/>
              </a:rPr>
              <a:t>優</a:t>
            </a:r>
            <a:r>
              <a:rPr sz="2000" dirty="0">
                <a:latin typeface="HGP創英角ﾎﾟｯﾌﾟ体" panose="040B0A00000000000000" pitchFamily="50" charset="-128"/>
                <a:ea typeface="HGP創英角ﾎﾟｯﾌﾟ体" panose="040B0A00000000000000" pitchFamily="50" charset="-128"/>
                <a:cs typeface="HGP創英角ｺﾞｼｯｸUB"/>
              </a:rPr>
              <a:t>先</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sz="2000" spc="-10" dirty="0">
                <a:latin typeface="HGP創英角ﾎﾟｯﾌﾟ体" panose="040B0A00000000000000" pitchFamily="50" charset="-128"/>
                <a:ea typeface="HGP創英角ﾎﾟｯﾌﾟ体" panose="040B0A00000000000000" pitchFamily="50" charset="-128"/>
                <a:cs typeface="HGP創英角ｺﾞｼｯｸUB"/>
              </a:rPr>
              <a:t>で</a:t>
            </a:r>
            <a:r>
              <a:rPr sz="2000" dirty="0">
                <a:latin typeface="HGP創英角ﾎﾟｯﾌﾟ体" panose="040B0A00000000000000" pitchFamily="50" charset="-128"/>
                <a:ea typeface="HGP創英角ﾎﾟｯﾌﾟ体" panose="040B0A00000000000000" pitchFamily="50" charset="-128"/>
                <a:cs typeface="HGP創英角ｺﾞｼｯｸUB"/>
              </a:rPr>
              <a:t>製品</a:t>
            </a:r>
            <a:r>
              <a:rPr sz="2000" spc="-15" dirty="0">
                <a:latin typeface="HGP創英角ﾎﾟｯﾌﾟ体" panose="040B0A00000000000000" pitchFamily="50" charset="-128"/>
                <a:ea typeface="HGP創英角ﾎﾟｯﾌﾟ体" panose="040B0A00000000000000" pitchFamily="50" charset="-128"/>
                <a:cs typeface="HGP創英角ｺﾞｼｯｸUB"/>
              </a:rPr>
              <a:t>を</a:t>
            </a:r>
            <a:r>
              <a:rPr sz="2000" dirty="0">
                <a:latin typeface="HGP創英角ﾎﾟｯﾌﾟ体" panose="040B0A00000000000000" pitchFamily="50" charset="-128"/>
                <a:ea typeface="HGP創英角ﾎﾟｯﾌﾟ体" panose="040B0A00000000000000" pitchFamily="50" charset="-128"/>
                <a:cs typeface="HGP創英角ｺﾞｼｯｸUB"/>
              </a:rPr>
              <a:t>つく</a:t>
            </a:r>
            <a:r>
              <a:rPr sz="2000" spc="-15" dirty="0">
                <a:latin typeface="HGP創英角ﾎﾟｯﾌﾟ体" panose="040B0A00000000000000" pitchFamily="50" charset="-128"/>
                <a:ea typeface="HGP創英角ﾎﾟｯﾌﾟ体" panose="040B0A00000000000000" pitchFamily="50" charset="-128"/>
                <a:cs typeface="HGP創英角ｺﾞｼｯｸUB"/>
              </a:rPr>
              <a:t>り</a:t>
            </a:r>
            <a:r>
              <a:rPr sz="2000" spc="-5" dirty="0">
                <a:latin typeface="HGP創英角ﾎﾟｯﾌﾟ体" panose="040B0A00000000000000" pitchFamily="50" charset="-128"/>
                <a:ea typeface="HGP創英角ﾎﾟｯﾌﾟ体" panose="040B0A00000000000000" pitchFamily="50" charset="-128"/>
                <a:cs typeface="HGP創英角ｺﾞｼｯｸUB"/>
              </a:rPr>
              <a:t>、サ</a:t>
            </a:r>
            <a:r>
              <a:rPr sz="2000" spc="5" dirty="0">
                <a:latin typeface="HGP創英角ﾎﾟｯﾌﾟ体" panose="040B0A00000000000000" pitchFamily="50" charset="-128"/>
                <a:ea typeface="HGP創英角ﾎﾟｯﾌﾟ体" panose="040B0A00000000000000" pitchFamily="50" charset="-128"/>
                <a:cs typeface="HGP創英角ｺﾞｼｯｸUB"/>
              </a:rPr>
              <a:t>ー</a:t>
            </a:r>
            <a:r>
              <a:rPr sz="2000" spc="-5" dirty="0">
                <a:latin typeface="HGP創英角ﾎﾟｯﾌﾟ体" panose="040B0A00000000000000" pitchFamily="50" charset="-128"/>
                <a:ea typeface="HGP創英角ﾎﾟｯﾌﾟ体" panose="040B0A00000000000000" pitchFamily="50" charset="-128"/>
                <a:cs typeface="HGP創英角ｺﾞｼｯｸUB"/>
              </a:rPr>
              <a:t>ビ</a:t>
            </a:r>
            <a:r>
              <a:rPr sz="2000" spc="-10" dirty="0">
                <a:latin typeface="HGP創英角ﾎﾟｯﾌﾟ体" panose="040B0A00000000000000" pitchFamily="50" charset="-128"/>
                <a:ea typeface="HGP創英角ﾎﾟｯﾌﾟ体" panose="040B0A00000000000000" pitchFamily="50" charset="-128"/>
                <a:cs typeface="HGP創英角ｺﾞｼｯｸUB"/>
              </a:rPr>
              <a:t>スを</a:t>
            </a:r>
            <a:r>
              <a:rPr sz="2000" dirty="0">
                <a:latin typeface="HGP創英角ﾎﾟｯﾌﾟ体" panose="040B0A00000000000000" pitchFamily="50" charset="-128"/>
                <a:ea typeface="HGP創英角ﾎﾟｯﾌﾟ体" panose="040B0A00000000000000" pitchFamily="50" charset="-128"/>
                <a:cs typeface="HGP創英角ｺﾞｼｯｸUB"/>
              </a:rPr>
              <a:t>提供</a:t>
            </a:r>
            <a:r>
              <a:rPr sz="2000" spc="-15" dirty="0">
                <a:latin typeface="HGP創英角ﾎﾟｯﾌﾟ体" panose="040B0A00000000000000" pitchFamily="50" charset="-128"/>
                <a:ea typeface="HGP創英角ﾎﾟｯﾌﾟ体" panose="040B0A00000000000000" pitchFamily="50" charset="-128"/>
                <a:cs typeface="HGP創英角ｺﾞｼｯｸUB"/>
              </a:rPr>
              <a:t>す</a:t>
            </a:r>
            <a:r>
              <a:rPr sz="2000" dirty="0">
                <a:latin typeface="HGP創英角ﾎﾟｯﾌﾟ体" panose="040B0A00000000000000" pitchFamily="50" charset="-128"/>
                <a:ea typeface="HGP創英角ﾎﾟｯﾌﾟ体" panose="040B0A00000000000000" pitchFamily="50" charset="-128"/>
                <a:cs typeface="HGP創英角ｺﾞｼｯｸUB"/>
              </a:rPr>
              <a:t>る</a:t>
            </a:r>
            <a:r>
              <a:rPr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rPr>
              <a:t> </a:t>
            </a:r>
            <a:endParaRPr lang="en-US"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90"/>
              </a:lnSpc>
              <a:spcBef>
                <a:spcPts val="20"/>
              </a:spcBef>
            </a:pPr>
            <a:endParaRPr lang="en-US"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90"/>
              </a:lnSpc>
              <a:spcBef>
                <a:spcPts val="20"/>
              </a:spcBef>
            </a:pP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ｺﾞｼｯｸUB"/>
              </a:rPr>
              <a:t>後工程はお客</a:t>
            </a:r>
            <a:r>
              <a:rPr sz="2800" u="sng" spc="-1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ｺﾞｼｯｸUB"/>
              </a:rPr>
              <a:t>様</a:t>
            </a:r>
            <a:endParaRPr sz="2800" dirty="0">
              <a:latin typeface="HGP創英角ﾎﾟｯﾌﾟ体" panose="040B0A00000000000000" pitchFamily="50" charset="-128"/>
              <a:ea typeface="HGP創英角ﾎﾟｯﾌﾟ体" panose="040B0A00000000000000" pitchFamily="50" charset="-128"/>
              <a:cs typeface="HGP創英角ｺﾞｼｯｸUB"/>
            </a:endParaRPr>
          </a:p>
          <a:p>
            <a:pPr marL="165100">
              <a:lnSpc>
                <a:spcPts val="2150"/>
              </a:lnSpc>
            </a:pPr>
            <a:endParaRPr lang="en-US" sz="2000" spc="10" dirty="0">
              <a:latin typeface="HGP創英角ﾎﾟｯﾌﾟ体" panose="040B0A00000000000000" pitchFamily="50" charset="-128"/>
              <a:ea typeface="HGP創英角ﾎﾟｯﾌﾟ体" panose="040B0A00000000000000" pitchFamily="50" charset="-128"/>
              <a:cs typeface="HGP創英角ｺﾞｼｯｸUB"/>
            </a:endParaRPr>
          </a:p>
          <a:p>
            <a:pPr marL="165100">
              <a:lnSpc>
                <a:spcPts val="2150"/>
              </a:lnSpc>
            </a:pP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一人</a:t>
            </a:r>
            <a:r>
              <a:rPr sz="2000" spc="5" dirty="0">
                <a:latin typeface="HGP創英角ﾎﾟｯﾌﾟ体" panose="040B0A00000000000000" pitchFamily="50" charset="-128"/>
                <a:ea typeface="HGP創英角ﾎﾟｯﾌﾟ体" panose="040B0A00000000000000" pitchFamily="50" charset="-128"/>
                <a:cs typeface="HGP創英角ｺﾞｼｯｸUB"/>
              </a:rPr>
              <a:t>ひ</a:t>
            </a:r>
            <a:r>
              <a:rPr sz="2000" dirty="0">
                <a:latin typeface="HGP創英角ﾎﾟｯﾌﾟ体" panose="040B0A00000000000000" pitchFamily="50" charset="-128"/>
                <a:ea typeface="HGP創英角ﾎﾟｯﾌﾟ体" panose="040B0A00000000000000" pitchFamily="50" charset="-128"/>
                <a:cs typeface="HGP創英角ｺﾞｼｯｸUB"/>
              </a:rPr>
              <a:t>と</a:t>
            </a:r>
            <a:r>
              <a:rPr sz="2000" spc="-15" dirty="0">
                <a:latin typeface="HGP創英角ﾎﾟｯﾌﾟ体" panose="040B0A00000000000000" pitchFamily="50" charset="-128"/>
                <a:ea typeface="HGP創英角ﾎﾟｯﾌﾟ体" panose="040B0A00000000000000" pitchFamily="50" charset="-128"/>
                <a:cs typeface="HGP創英角ｺﾞｼｯｸUB"/>
              </a:rPr>
              <a:t>り</a:t>
            </a:r>
            <a:r>
              <a:rPr sz="2000" spc="5" dirty="0">
                <a:latin typeface="HGP創英角ﾎﾟｯﾌﾟ体" panose="040B0A00000000000000" pitchFamily="50" charset="-128"/>
                <a:ea typeface="HGP創英角ﾎﾟｯﾌﾟ体" panose="040B0A00000000000000" pitchFamily="50" charset="-128"/>
                <a:cs typeface="HGP創英角ｺﾞｼｯｸUB"/>
              </a:rPr>
              <a:t>が</a:t>
            </a:r>
            <a:r>
              <a:rPr sz="2000" dirty="0">
                <a:latin typeface="HGP創英角ﾎﾟｯﾌﾟ体" panose="040B0A00000000000000" pitchFamily="50" charset="-128"/>
                <a:ea typeface="HGP創英角ﾎﾟｯﾌﾟ体" panose="040B0A00000000000000" pitchFamily="50" charset="-128"/>
                <a:cs typeface="HGP創英角ｺﾞｼｯｸUB"/>
              </a:rPr>
              <a:t>後工程</a:t>
            </a:r>
            <a:r>
              <a:rPr sz="2000" spc="-15" dirty="0">
                <a:latin typeface="HGP創英角ﾎﾟｯﾌﾟ体" panose="040B0A00000000000000" pitchFamily="50" charset="-128"/>
                <a:ea typeface="HGP創英角ﾎﾟｯﾌﾟ体" panose="040B0A00000000000000" pitchFamily="50" charset="-128"/>
                <a:cs typeface="HGP創英角ｺﾞｼｯｸUB"/>
              </a:rPr>
              <a:t>は</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sz="2000" spc="10" dirty="0">
                <a:latin typeface="HGP創英角ﾎﾟｯﾌﾟ体" panose="040B0A00000000000000" pitchFamily="50" charset="-128"/>
                <a:ea typeface="HGP創英角ﾎﾟｯﾌﾟ体" panose="040B0A00000000000000" pitchFamily="50" charset="-128"/>
                <a:cs typeface="HGP創英角ｺﾞｼｯｸUB"/>
              </a:rPr>
              <a:t>お</a:t>
            </a:r>
            <a:r>
              <a:rPr sz="2000" dirty="0">
                <a:latin typeface="HGP創英角ﾎﾟｯﾌﾟ体" panose="040B0A00000000000000" pitchFamily="50" charset="-128"/>
                <a:ea typeface="HGP創英角ﾎﾟｯﾌﾟ体" panose="040B0A00000000000000" pitchFamily="50" charset="-128"/>
                <a:cs typeface="HGP創英角ｺﾞｼｯｸUB"/>
              </a:rPr>
              <a:t>客様</a:t>
            </a: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spc="-15" dirty="0">
                <a:latin typeface="HGP創英角ﾎﾟｯﾌﾟ体" panose="040B0A00000000000000" pitchFamily="50" charset="-128"/>
                <a:ea typeface="HGP創英角ﾎﾟｯﾌﾟ体" panose="040B0A00000000000000" pitchFamily="50" charset="-128"/>
                <a:cs typeface="HGP創英角ｺﾞｼｯｸUB"/>
              </a:rPr>
              <a:t>マ</a:t>
            </a:r>
            <a:r>
              <a:rPr sz="2000" spc="5" dirty="0">
                <a:latin typeface="HGP創英角ﾎﾟｯﾌﾟ体" panose="040B0A00000000000000" pitchFamily="50" charset="-128"/>
                <a:ea typeface="HGP創英角ﾎﾟｯﾌﾟ体" panose="040B0A00000000000000" pitchFamily="50" charset="-128"/>
                <a:cs typeface="HGP創英角ｺﾞｼｯｸUB"/>
              </a:rPr>
              <a:t>ー</a:t>
            </a:r>
            <a:r>
              <a:rPr sz="2000" spc="-10" dirty="0">
                <a:latin typeface="HGP創英角ﾎﾟｯﾌﾟ体" panose="040B0A00000000000000" pitchFamily="50" charset="-128"/>
                <a:ea typeface="HGP創英角ﾎﾟｯﾌﾟ体" panose="040B0A00000000000000" pitchFamily="50" charset="-128"/>
                <a:cs typeface="HGP創英角ｺﾞｼｯｸUB"/>
              </a:rPr>
              <a:t>ケ</a:t>
            </a:r>
            <a:r>
              <a:rPr sz="2000" dirty="0">
                <a:latin typeface="HGP創英角ﾎﾟｯﾌﾟ体" panose="040B0A00000000000000" pitchFamily="50" charset="-128"/>
                <a:ea typeface="HGP創英角ﾎﾟｯﾌﾟ体" panose="040B0A00000000000000" pitchFamily="50" charset="-128"/>
                <a:cs typeface="HGP創英角ｺﾞｼｯｸUB"/>
              </a:rPr>
              <a:t>ッ</a:t>
            </a:r>
            <a:r>
              <a:rPr sz="2000" spc="5" dirty="0">
                <a:latin typeface="HGP創英角ﾎﾟｯﾌﾟ体" panose="040B0A00000000000000" pitchFamily="50" charset="-128"/>
                <a:ea typeface="HGP創英角ﾎﾟｯﾌﾟ体" panose="040B0A00000000000000" pitchFamily="50" charset="-128"/>
                <a:cs typeface="HGP創英角ｺﾞｼｯｸUB"/>
              </a:rPr>
              <a:t>ト</a:t>
            </a:r>
            <a:r>
              <a:rPr sz="2000" spc="-5" dirty="0">
                <a:latin typeface="HGP創英角ﾎﾟｯﾌﾟ体" panose="040B0A00000000000000" pitchFamily="50" charset="-128"/>
                <a:ea typeface="HGP創英角ﾎﾟｯﾌﾟ体" panose="040B0A00000000000000" pitchFamily="50" charset="-128"/>
                <a:cs typeface="HGP創英角ｺﾞｼｯｸUB"/>
              </a:rPr>
              <a:t>イ</a:t>
            </a:r>
            <a:r>
              <a:rPr sz="2000" spc="5" dirty="0">
                <a:latin typeface="HGP創英角ﾎﾟｯﾌﾟ体" panose="040B0A00000000000000" pitchFamily="50" charset="-128"/>
                <a:ea typeface="HGP創英角ﾎﾟｯﾌﾟ体" panose="040B0A00000000000000" pitchFamily="50" charset="-128"/>
                <a:cs typeface="HGP創英角ｺﾞｼｯｸUB"/>
              </a:rPr>
              <a:t>ン</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sz="2000" spc="5" dirty="0">
                <a:latin typeface="HGP創英角ﾎﾟｯﾌﾟ体" panose="040B0A00000000000000" pitchFamily="50" charset="-128"/>
                <a:ea typeface="HGP創英角ﾎﾟｯﾌﾟ体" panose="040B0A00000000000000" pitchFamily="50" charset="-128"/>
                <a:cs typeface="HGP創英角ｺﾞｼｯｸUB"/>
              </a:rPr>
              <a:t>ユー</a:t>
            </a:r>
            <a:r>
              <a:rPr sz="2000" spc="-10" dirty="0">
                <a:latin typeface="HGP創英角ﾎﾟｯﾌﾟ体" panose="040B0A00000000000000" pitchFamily="50" charset="-128"/>
                <a:ea typeface="HGP創英角ﾎﾟｯﾌﾟ体" panose="040B0A00000000000000" pitchFamily="50" charset="-128"/>
                <a:cs typeface="HGP創英角ｺﾞｼｯｸUB"/>
              </a:rPr>
              <a:t>ザ</a:t>
            </a:r>
            <a:r>
              <a:rPr sz="2000" spc="5" dirty="0">
                <a:latin typeface="HGP創英角ﾎﾟｯﾌﾟ体" panose="040B0A00000000000000" pitchFamily="50" charset="-128"/>
                <a:ea typeface="HGP創英角ﾎﾟｯﾌﾟ体" panose="040B0A00000000000000" pitchFamily="50" charset="-128"/>
                <a:cs typeface="HGP創英角ｺﾞｼｯｸUB"/>
              </a:rPr>
              <a:t>ー</a:t>
            </a:r>
            <a:r>
              <a:rPr sz="2000" dirty="0">
                <a:latin typeface="HGP創英角ﾎﾟｯﾌﾟ体" panose="040B0A00000000000000" pitchFamily="50" charset="-128"/>
                <a:ea typeface="HGP創英角ﾎﾟｯﾌﾟ体" panose="040B0A00000000000000" pitchFamily="50" charset="-128"/>
                <a:cs typeface="HGP創英角ｺﾞｼｯｸUB"/>
              </a:rPr>
              <a:t>指向</a:t>
            </a: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とい</a:t>
            </a:r>
            <a:r>
              <a:rPr sz="2000" spc="-5" dirty="0">
                <a:latin typeface="HGP創英角ﾎﾟｯﾌﾟ体" panose="040B0A00000000000000" pitchFamily="50" charset="-128"/>
                <a:ea typeface="HGP創英角ﾎﾟｯﾌﾟ体" panose="040B0A00000000000000" pitchFamily="50" charset="-128"/>
                <a:cs typeface="HGP創英角ｺﾞｼｯｸUB"/>
              </a:rPr>
              <a:t>う</a:t>
            </a:r>
            <a:endParaRPr lang="en-US" sz="2000" spc="-5" dirty="0">
              <a:latin typeface="HGP創英角ﾎﾟｯﾌﾟ体" panose="040B0A00000000000000" pitchFamily="50" charset="-128"/>
              <a:ea typeface="HGP創英角ﾎﾟｯﾌﾟ体" panose="040B0A00000000000000" pitchFamily="50" charset="-128"/>
              <a:cs typeface="HGP創英角ｺﾞｼｯｸUB"/>
            </a:endParaRPr>
          </a:p>
          <a:p>
            <a:pPr marL="165100">
              <a:lnSpc>
                <a:spcPts val="2150"/>
              </a:lnSpc>
            </a:pPr>
            <a:r>
              <a:rPr lang="ja-JP" altLang="en-US" sz="2000" spc="-5" dirty="0">
                <a:latin typeface="HGP創英角ﾎﾟｯﾌﾟ体" panose="040B0A00000000000000" pitchFamily="50" charset="-128"/>
                <a:ea typeface="HGP創英角ﾎﾟｯﾌﾟ体" panose="040B0A00000000000000" pitchFamily="50" charset="-128"/>
                <a:cs typeface="HGP創英角ｺﾞｼｯｸUB"/>
              </a:rPr>
              <a:t>　</a:t>
            </a:r>
            <a:r>
              <a:rPr sz="2000" spc="-5" dirty="0">
                <a:latin typeface="HGP創英角ﾎﾟｯﾌﾟ体" panose="040B0A00000000000000" pitchFamily="50" charset="-128"/>
                <a:ea typeface="HGP創英角ﾎﾟｯﾌﾟ体" panose="040B0A00000000000000" pitchFamily="50" charset="-128"/>
                <a:cs typeface="HGP創英角ｺﾞｼｯｸUB"/>
              </a:rPr>
              <a:t>考</a:t>
            </a:r>
            <a:r>
              <a:rPr sz="2000" spc="-25" dirty="0">
                <a:latin typeface="HGP創英角ﾎﾟｯﾌﾟ体" panose="040B0A00000000000000" pitchFamily="50" charset="-128"/>
                <a:ea typeface="HGP創英角ﾎﾟｯﾌﾟ体" panose="040B0A00000000000000" pitchFamily="50" charset="-128"/>
                <a:cs typeface="HGP創英角ｺﾞｼｯｸUB"/>
              </a:rPr>
              <a:t>え</a:t>
            </a:r>
            <a:r>
              <a:rPr sz="2000" spc="40" dirty="0">
                <a:latin typeface="HGP創英角ﾎﾟｯﾌﾟ体" panose="040B0A00000000000000" pitchFamily="50" charset="-128"/>
                <a:ea typeface="HGP創英角ﾎﾟｯﾌﾟ体" panose="040B0A00000000000000" pitchFamily="50" charset="-128"/>
                <a:cs typeface="HGP創英角ｺﾞｼｯｸUB"/>
              </a:rPr>
              <a:t>方</a:t>
            </a:r>
            <a:r>
              <a:rPr sz="2000" dirty="0">
                <a:latin typeface="HGP創英角ﾎﾟｯﾌﾟ体" panose="040B0A00000000000000" pitchFamily="50" charset="-128"/>
                <a:ea typeface="HGP創英角ﾎﾟｯﾌﾟ体" panose="040B0A00000000000000" pitchFamily="50" charset="-128"/>
                <a:cs typeface="HGP創英角ｺﾞｼｯｸUB"/>
              </a:rPr>
              <a:t>で</a:t>
            </a:r>
            <a:r>
              <a:rPr lang="ja-JP" altLang="en-US" sz="2000" dirty="0">
                <a:latin typeface="HGP創英角ﾎﾟｯﾌﾟ体" panose="040B0A00000000000000" pitchFamily="50" charset="-128"/>
                <a:ea typeface="HGP創英角ﾎﾟｯﾌﾟ体" panose="040B0A00000000000000" pitchFamily="50" charset="-128"/>
                <a:cs typeface="HGP創英角ｺﾞｼｯｸUB"/>
              </a:rPr>
              <a:t>仕事</a:t>
            </a:r>
            <a:r>
              <a:rPr lang="ja-JP" altLang="en-US" sz="2000" spc="-15" dirty="0">
                <a:latin typeface="HGP創英角ﾎﾟｯﾌﾟ体" panose="040B0A00000000000000" pitchFamily="50" charset="-128"/>
                <a:ea typeface="HGP創英角ﾎﾟｯﾌﾟ体" panose="040B0A00000000000000" pitchFamily="50" charset="-128"/>
                <a:cs typeface="HGP創英角ｺﾞｼｯｸUB"/>
              </a:rPr>
              <a:t>を</a:t>
            </a:r>
            <a:r>
              <a:rPr lang="ja-JP" altLang="en-US" sz="2000" spc="5" dirty="0">
                <a:latin typeface="HGP創英角ﾎﾟｯﾌﾟ体" panose="040B0A00000000000000" pitchFamily="50" charset="-128"/>
                <a:ea typeface="HGP創英角ﾎﾟｯﾌﾟ体" panose="040B0A00000000000000" pitchFamily="50" charset="-128"/>
                <a:cs typeface="HGP創英角ｺﾞｼｯｸUB"/>
              </a:rPr>
              <a:t>ま</a:t>
            </a:r>
            <a:r>
              <a:rPr lang="ja-JP" altLang="en-US" sz="2000" dirty="0">
                <a:latin typeface="HGP創英角ﾎﾟｯﾌﾟ体" panose="040B0A00000000000000" pitchFamily="50" charset="-128"/>
                <a:ea typeface="HGP創英角ﾎﾟｯﾌﾟ体" panose="040B0A00000000000000" pitchFamily="50" charset="-128"/>
                <a:cs typeface="HGP創英角ｺﾞｼｯｸUB"/>
              </a:rPr>
              <a:t>わす</a:t>
            </a:r>
          </a:p>
          <a:p>
            <a:pPr marL="12700">
              <a:lnSpc>
                <a:spcPts val="2390"/>
              </a:lnSpc>
              <a:spcBef>
                <a:spcPts val="15"/>
              </a:spcBef>
            </a:pPr>
            <a:r>
              <a:rPr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rPr>
              <a:t> </a:t>
            </a:r>
            <a:endParaRPr lang="en-US"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90"/>
              </a:lnSpc>
              <a:spcBef>
                <a:spcPts val="15"/>
              </a:spcBef>
            </a:pPr>
            <a:endParaRPr lang="en-US"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90"/>
              </a:lnSpc>
              <a:spcBef>
                <a:spcPts val="15"/>
              </a:spcBef>
            </a:pP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管理</a:t>
            </a:r>
            <a:r>
              <a:rPr sz="2800" u="sng"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の</a:t>
            </a: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サ</a:t>
            </a:r>
            <a:r>
              <a:rPr sz="2800" u="sng" spc="-2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イク</a:t>
            </a: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ル</a:t>
            </a:r>
            <a:endParaRPr lang="en-US"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endParaRPr>
          </a:p>
          <a:p>
            <a:pPr marL="165100">
              <a:lnSpc>
                <a:spcPts val="2150"/>
              </a:lnSpc>
            </a:pPr>
            <a:endParaRPr lang="en-US" sz="2000" spc="5" dirty="0">
              <a:latin typeface="HGP創英角ﾎﾟｯﾌﾟ体" panose="040B0A00000000000000" pitchFamily="50" charset="-128"/>
              <a:ea typeface="HGP創英角ﾎﾟｯﾌﾟ体" panose="040B0A00000000000000" pitchFamily="50" charset="-128"/>
              <a:cs typeface="HGP創英角ｺﾞｼｯｸUB"/>
            </a:endParaRPr>
          </a:p>
          <a:p>
            <a:pPr marL="165100">
              <a:lnSpc>
                <a:spcPts val="2150"/>
              </a:lnSpc>
            </a:pP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目的</a:t>
            </a:r>
            <a:r>
              <a:rPr sz="2000" spc="-15" dirty="0">
                <a:latin typeface="HGP創英角ﾎﾟｯﾌﾟ体" panose="040B0A00000000000000" pitchFamily="50" charset="-128"/>
                <a:ea typeface="HGP創英角ﾎﾟｯﾌﾟ体" panose="040B0A00000000000000" pitchFamily="50" charset="-128"/>
                <a:cs typeface="HGP創英角ｺﾞｼｯｸUB"/>
              </a:rPr>
              <a:t>を</a:t>
            </a:r>
            <a:r>
              <a:rPr sz="2000" dirty="0">
                <a:latin typeface="HGP創英角ﾎﾟｯﾌﾟ体" panose="040B0A00000000000000" pitchFamily="50" charset="-128"/>
                <a:ea typeface="HGP創英角ﾎﾟｯﾌﾟ体" panose="040B0A00000000000000" pitchFamily="50" charset="-128"/>
                <a:cs typeface="HGP創英角ｺﾞｼｯｸUB"/>
              </a:rPr>
              <a:t>達成</a:t>
            </a:r>
            <a:r>
              <a:rPr sz="2000" spc="-15" dirty="0">
                <a:latin typeface="HGP創英角ﾎﾟｯﾌﾟ体" panose="040B0A00000000000000" pitchFamily="50" charset="-128"/>
                <a:ea typeface="HGP創英角ﾎﾟｯﾌﾟ体" panose="040B0A00000000000000" pitchFamily="50" charset="-128"/>
                <a:cs typeface="HGP創英角ｺﾞｼｯｸUB"/>
              </a:rPr>
              <a:t>す</a:t>
            </a:r>
            <a:r>
              <a:rPr sz="2000" spc="-10" dirty="0">
                <a:latin typeface="HGP創英角ﾎﾟｯﾌﾟ体" panose="040B0A00000000000000" pitchFamily="50" charset="-128"/>
                <a:ea typeface="HGP創英角ﾎﾟｯﾌﾟ体" panose="040B0A00000000000000" pitchFamily="50" charset="-128"/>
                <a:cs typeface="HGP創英角ｺﾞｼｯｸUB"/>
              </a:rPr>
              <a:t>る</a:t>
            </a:r>
            <a:r>
              <a:rPr sz="2000" dirty="0">
                <a:latin typeface="HGP創英角ﾎﾟｯﾌﾟ体" panose="040B0A00000000000000" pitchFamily="50" charset="-128"/>
                <a:ea typeface="HGP創英角ﾎﾟｯﾌﾟ体" panose="040B0A00000000000000" pitchFamily="50" charset="-128"/>
                <a:cs typeface="HGP創英角ｺﾞｼｯｸUB"/>
              </a:rPr>
              <a:t>た</a:t>
            </a:r>
            <a:r>
              <a:rPr sz="2000" spc="5" dirty="0">
                <a:latin typeface="HGP創英角ﾎﾟｯﾌﾟ体" panose="040B0A00000000000000" pitchFamily="50" charset="-128"/>
                <a:ea typeface="HGP創英角ﾎﾟｯﾌﾟ体" panose="040B0A00000000000000" pitchFamily="50" charset="-128"/>
                <a:cs typeface="HGP創英角ｺﾞｼｯｸUB"/>
              </a:rPr>
              <a:t>め</a:t>
            </a:r>
            <a:r>
              <a:rPr sz="2000" spc="-10" dirty="0">
                <a:latin typeface="HGP創英角ﾎﾟｯﾌﾟ体" panose="040B0A00000000000000" pitchFamily="50" charset="-128"/>
                <a:ea typeface="HGP創英角ﾎﾟｯﾌﾟ体" panose="040B0A00000000000000" pitchFamily="50" charset="-128"/>
                <a:cs typeface="HGP創英角ｺﾞｼｯｸUB"/>
              </a:rPr>
              <a:t>に</a:t>
            </a:r>
            <a:r>
              <a:rPr sz="2000" spc="-5" dirty="0">
                <a:latin typeface="HGP創英角ﾎﾟｯﾌﾟ体" panose="040B0A00000000000000" pitchFamily="50" charset="-128"/>
                <a:ea typeface="HGP創英角ﾎﾟｯﾌﾟ体" panose="040B0A00000000000000" pitchFamily="50" charset="-128"/>
                <a:cs typeface="HGP創英角ｺﾞｼｯｸUB"/>
              </a:rPr>
              <a:t>、計画</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実施・結果</a:t>
            </a:r>
            <a:r>
              <a:rPr sz="2000" spc="-20" dirty="0">
                <a:latin typeface="HGP創英角ﾎﾟｯﾌﾟ体" panose="040B0A00000000000000" pitchFamily="50" charset="-128"/>
                <a:ea typeface="HGP創英角ﾎﾟｯﾌﾟ体" panose="040B0A00000000000000" pitchFamily="50" charset="-128"/>
                <a:cs typeface="HGP創英角ｺﾞｼｯｸUB"/>
              </a:rPr>
              <a:t>の</a:t>
            </a:r>
            <a:r>
              <a:rPr sz="2000" dirty="0">
                <a:latin typeface="HGP創英角ﾎﾟｯﾌﾟ体" panose="040B0A00000000000000" pitchFamily="50" charset="-128"/>
                <a:ea typeface="HGP創英角ﾎﾟｯﾌﾟ体" panose="040B0A00000000000000" pitchFamily="50" charset="-128"/>
                <a:cs typeface="HGP創英角ｺﾞｼｯｸUB"/>
              </a:rPr>
              <a:t>確認・処置</a:t>
            </a:r>
            <a:r>
              <a:rPr sz="2000" spc="-20" dirty="0">
                <a:latin typeface="HGP創英角ﾎﾟｯﾌﾟ体" panose="040B0A00000000000000" pitchFamily="50" charset="-128"/>
                <a:ea typeface="HGP創英角ﾎﾟｯﾌﾟ体" panose="040B0A00000000000000" pitchFamily="50" charset="-128"/>
                <a:cs typeface="HGP創英角ｺﾞｼｯｸUB"/>
              </a:rPr>
              <a:t>の</a:t>
            </a:r>
            <a:r>
              <a:rPr sz="2000" spc="-10" dirty="0">
                <a:latin typeface="HGP創英角ﾎﾟｯﾌﾟ体" panose="040B0A00000000000000" pitchFamily="50" charset="-128"/>
                <a:ea typeface="HGP創英角ﾎﾟｯﾌﾟ体" panose="040B0A00000000000000" pitchFamily="50" charset="-128"/>
                <a:cs typeface="HGP創英角ｺﾞｼｯｸUB"/>
              </a:rPr>
              <a:t>４</a:t>
            </a:r>
            <a:r>
              <a:rPr sz="2000" dirty="0">
                <a:latin typeface="HGP創英角ﾎﾟｯﾌﾟ体" panose="040B0A00000000000000" pitchFamily="50" charset="-128"/>
                <a:ea typeface="HGP創英角ﾎﾟｯﾌﾟ体" panose="040B0A00000000000000" pitchFamily="50" charset="-128"/>
                <a:cs typeface="HGP創英角ｺﾞｼｯｸUB"/>
              </a:rPr>
              <a:t>つ</a:t>
            </a:r>
            <a:r>
              <a:rPr sz="2000" spc="-10" dirty="0">
                <a:latin typeface="HGP創英角ﾎﾟｯﾌﾟ体" panose="040B0A00000000000000" pitchFamily="50" charset="-128"/>
                <a:ea typeface="HGP創英角ﾎﾟｯﾌﾟ体" panose="040B0A00000000000000" pitchFamily="50" charset="-128"/>
                <a:cs typeface="HGP創英角ｺﾞｼｯｸUB"/>
              </a:rPr>
              <a:t>の</a:t>
            </a:r>
            <a:br>
              <a:rPr lang="en-US" sz="2000" spc="-10" dirty="0">
                <a:latin typeface="HGP創英角ﾎﾟｯﾌﾟ体" panose="040B0A00000000000000" pitchFamily="50" charset="-128"/>
                <a:ea typeface="HGP創英角ﾎﾟｯﾌﾟ体" panose="040B0A00000000000000" pitchFamily="50" charset="-128"/>
                <a:cs typeface="HGP創英角ｺﾞｼｯｸUB"/>
              </a:rPr>
            </a:br>
            <a:r>
              <a:rPr lang="ja-JP" altLang="en-US" sz="2000" spc="-10" dirty="0">
                <a:latin typeface="HGP創英角ﾎﾟｯﾌﾟ体" panose="040B0A00000000000000" pitchFamily="50" charset="-128"/>
                <a:ea typeface="HGP創英角ﾎﾟｯﾌﾟ体" panose="040B0A00000000000000" pitchFamily="50" charset="-128"/>
                <a:cs typeface="HGP創英角ｺﾞｼｯｸUB"/>
              </a:rPr>
              <a:t>　</a:t>
            </a:r>
            <a:r>
              <a:rPr sz="2000" spc="-10" dirty="0">
                <a:latin typeface="HGP創英角ﾎﾟｯﾌﾟ体" panose="040B0A00000000000000" pitchFamily="50" charset="-128"/>
                <a:ea typeface="HGP創英角ﾎﾟｯﾌﾟ体" panose="040B0A00000000000000" pitchFamily="50" charset="-128"/>
                <a:cs typeface="HGP創英角ｺﾞｼｯｸUB"/>
              </a:rPr>
              <a:t>ス</a:t>
            </a:r>
            <a:r>
              <a:rPr sz="2000" spc="-15" dirty="0">
                <a:latin typeface="HGP創英角ﾎﾟｯﾌﾟ体" panose="040B0A00000000000000" pitchFamily="50" charset="-128"/>
                <a:ea typeface="HGP創英角ﾎﾟｯﾌﾟ体" panose="040B0A00000000000000" pitchFamily="50" charset="-128"/>
                <a:cs typeface="HGP創英角ｺﾞｼｯｸUB"/>
              </a:rPr>
              <a:t>テ</a:t>
            </a:r>
            <a:r>
              <a:rPr sz="2000" spc="-5" dirty="0">
                <a:latin typeface="HGP創英角ﾎﾟｯﾌﾟ体" panose="040B0A00000000000000" pitchFamily="50" charset="-128"/>
                <a:ea typeface="HGP創英角ﾎﾟｯﾌﾟ体" panose="040B0A00000000000000" pitchFamily="50" charset="-128"/>
                <a:cs typeface="HGP創英角ｺﾞｼｯｸUB"/>
              </a:rPr>
              <a:t>ッ</a:t>
            </a:r>
            <a:r>
              <a:rPr sz="2000" spc="5" dirty="0">
                <a:latin typeface="HGP創英角ﾎﾟｯﾌﾟ体" panose="040B0A00000000000000" pitchFamily="50" charset="-128"/>
                <a:ea typeface="HGP創英角ﾎﾟｯﾌﾟ体" panose="040B0A00000000000000" pitchFamily="50" charset="-128"/>
                <a:cs typeface="HGP創英角ｺﾞｼｯｸUB"/>
              </a:rPr>
              <a:t>プ</a:t>
            </a:r>
            <a:r>
              <a:rPr sz="2000" spc="-10" dirty="0">
                <a:latin typeface="HGP創英角ﾎﾟｯﾌﾟ体" panose="040B0A00000000000000" pitchFamily="50" charset="-128"/>
                <a:ea typeface="HGP創英角ﾎﾟｯﾌﾟ体" panose="040B0A00000000000000" pitchFamily="50" charset="-128"/>
                <a:cs typeface="HGP創英角ｺﾞｼｯｸUB"/>
              </a:rPr>
              <a:t>を１</a:t>
            </a:r>
            <a:r>
              <a:rPr sz="2000" dirty="0">
                <a:latin typeface="HGP創英角ﾎﾟｯﾌﾟ体" panose="040B0A00000000000000" pitchFamily="50" charset="-128"/>
                <a:ea typeface="HGP創英角ﾎﾟｯﾌﾟ体" panose="040B0A00000000000000" pitchFamily="50" charset="-128"/>
                <a:cs typeface="HGP創英角ｺﾞｼｯｸUB"/>
              </a:rPr>
              <a:t>つ１つ確実に行い</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目的を達成</a:t>
            </a:r>
            <a:r>
              <a:rPr sz="2000" spc="-15" dirty="0">
                <a:latin typeface="HGP創英角ﾎﾟｯﾌﾟ体" panose="040B0A00000000000000" pitchFamily="50" charset="-128"/>
                <a:ea typeface="HGP創英角ﾎﾟｯﾌﾟ体" panose="040B0A00000000000000" pitchFamily="50" charset="-128"/>
                <a:cs typeface="HGP創英角ｺﾞｼｯｸUB"/>
              </a:rPr>
              <a:t>す</a:t>
            </a:r>
            <a:r>
              <a:rPr sz="2000" spc="-10" dirty="0">
                <a:latin typeface="HGP創英角ﾎﾟｯﾌﾟ体" panose="040B0A00000000000000" pitchFamily="50" charset="-128"/>
                <a:ea typeface="HGP創英角ﾎﾟｯﾌﾟ体" panose="040B0A00000000000000" pitchFamily="50" charset="-128"/>
                <a:cs typeface="HGP創英角ｺﾞｼｯｸUB"/>
              </a:rPr>
              <a:t>る</a:t>
            </a:r>
            <a:r>
              <a:rPr sz="2000" spc="10" dirty="0">
                <a:latin typeface="HGP創英角ﾎﾟｯﾌﾟ体" panose="040B0A00000000000000" pitchFamily="50" charset="-128"/>
                <a:ea typeface="HGP創英角ﾎﾟｯﾌﾟ体" panose="040B0A00000000000000" pitchFamily="50" charset="-128"/>
                <a:cs typeface="HGP創英角ｺﾞｼｯｸUB"/>
              </a:rPr>
              <a:t>ま</a:t>
            </a:r>
            <a:r>
              <a:rPr sz="2000" spc="-10" dirty="0">
                <a:latin typeface="HGP創英角ﾎﾟｯﾌﾟ体" panose="040B0A00000000000000" pitchFamily="50" charset="-128"/>
                <a:ea typeface="HGP創英角ﾎﾟｯﾌﾟ体" panose="040B0A00000000000000" pitchFamily="50" charset="-128"/>
                <a:cs typeface="HGP創英角ｺﾞｼｯｸUB"/>
              </a:rPr>
              <a:t>で</a:t>
            </a:r>
            <a:r>
              <a:rPr sz="2000" dirty="0">
                <a:latin typeface="HGP創英角ﾎﾟｯﾌﾟ体" panose="040B0A00000000000000" pitchFamily="50" charset="-128"/>
                <a:ea typeface="HGP創英角ﾎﾟｯﾌﾟ体" panose="040B0A00000000000000" pitchFamily="50" charset="-128"/>
                <a:cs typeface="HGP創英角ｺﾞｼｯｸUB"/>
              </a:rPr>
              <a:t>繰</a:t>
            </a:r>
            <a:r>
              <a:rPr sz="2000" spc="-15" dirty="0">
                <a:latin typeface="HGP創英角ﾎﾟｯﾌﾟ体" panose="040B0A00000000000000" pitchFamily="50" charset="-128"/>
                <a:ea typeface="HGP創英角ﾎﾟｯﾌﾟ体" panose="040B0A00000000000000" pitchFamily="50" charset="-128"/>
                <a:cs typeface="HGP創英角ｺﾞｼｯｸUB"/>
              </a:rPr>
              <a:t>り</a:t>
            </a:r>
            <a:r>
              <a:rPr sz="2000" dirty="0">
                <a:latin typeface="HGP創英角ﾎﾟｯﾌﾟ体" panose="040B0A00000000000000" pitchFamily="50" charset="-128"/>
                <a:ea typeface="HGP創英角ﾎﾟｯﾌﾟ体" panose="040B0A00000000000000" pitchFamily="50" charset="-128"/>
                <a:cs typeface="HGP創英角ｺﾞｼｯｸUB"/>
              </a:rPr>
              <a:t>返</a:t>
            </a:r>
            <a:r>
              <a:rPr sz="2000" spc="5" dirty="0">
                <a:latin typeface="HGP創英角ﾎﾟｯﾌﾟ体" panose="040B0A00000000000000" pitchFamily="50" charset="-128"/>
                <a:ea typeface="HGP創英角ﾎﾟｯﾌﾟ体" panose="040B0A00000000000000" pitchFamily="50" charset="-128"/>
                <a:cs typeface="HGP創英角ｺﾞｼｯｸUB"/>
              </a:rPr>
              <a:t>し</a:t>
            </a:r>
            <a:r>
              <a:rPr sz="2000" dirty="0">
                <a:latin typeface="HGP創英角ﾎﾟｯﾌﾟ体" panose="040B0A00000000000000" pitchFamily="50" charset="-128"/>
                <a:ea typeface="HGP創英角ﾎﾟｯﾌﾟ体" panose="040B0A00000000000000" pitchFamily="50" charset="-128"/>
                <a:cs typeface="HGP創英角ｺﾞｼｯｸUB"/>
              </a:rPr>
              <a:t>回す</a:t>
            </a:r>
          </a:p>
          <a:p>
            <a:pPr marL="12700">
              <a:spcBef>
                <a:spcPts val="15"/>
              </a:spcBef>
            </a:pPr>
            <a:br>
              <a:rPr lang="en-US"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br>
            <a:r>
              <a:rPr sz="2800" u="sng" spc="-10" dirty="0" err="1">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事実に基</a:t>
            </a:r>
            <a:r>
              <a:rPr sz="2800" u="sng" spc="-20" dirty="0" err="1">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づ</a:t>
            </a:r>
            <a:r>
              <a:rPr sz="2800" u="sng" spc="-15" dirty="0" err="1">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い</a:t>
            </a:r>
            <a:r>
              <a:rPr sz="2800" u="sng" spc="-25" dirty="0" err="1">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た</a:t>
            </a:r>
            <a:r>
              <a:rPr sz="2800" u="sng" spc="-10" dirty="0" err="1">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管理</a:t>
            </a:r>
            <a:endParaRPr lang="en-US"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endParaRPr>
          </a:p>
          <a:p>
            <a:pPr marL="165100" marR="422909" indent="15240">
              <a:lnSpc>
                <a:spcPct val="101099"/>
              </a:lnSpc>
              <a:spcBef>
                <a:spcPts val="180"/>
              </a:spcBef>
            </a:pP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思い込</a:t>
            </a:r>
            <a:r>
              <a:rPr sz="2000" spc="10" dirty="0">
                <a:latin typeface="HGP創英角ﾎﾟｯﾌﾟ体" panose="040B0A00000000000000" pitchFamily="50" charset="-128"/>
                <a:ea typeface="HGP創英角ﾎﾟｯﾌﾟ体" panose="040B0A00000000000000" pitchFamily="50" charset="-128"/>
                <a:cs typeface="HGP創英角ｺﾞｼｯｸUB"/>
              </a:rPr>
              <a:t>み</a:t>
            </a:r>
            <a:r>
              <a:rPr sz="2000" spc="5" dirty="0">
                <a:latin typeface="HGP創英角ﾎﾟｯﾌﾟ体" panose="040B0A00000000000000" pitchFamily="50" charset="-128"/>
                <a:ea typeface="HGP創英角ﾎﾟｯﾌﾟ体" panose="040B0A00000000000000" pitchFamily="50" charset="-128"/>
                <a:cs typeface="HGP創英角ｺﾞｼｯｸUB"/>
              </a:rPr>
              <a:t>や</a:t>
            </a:r>
            <a:r>
              <a:rPr sz="2000" dirty="0">
                <a:latin typeface="HGP創英角ﾎﾟｯﾌﾟ体" panose="040B0A00000000000000" pitchFamily="50" charset="-128"/>
                <a:ea typeface="HGP創英角ﾎﾟｯﾌﾟ体" panose="040B0A00000000000000" pitchFamily="50" charset="-128"/>
                <a:cs typeface="HGP創英角ｺﾞｼｯｸUB"/>
              </a:rPr>
              <a:t>先入観による判断</a:t>
            </a:r>
            <a:r>
              <a:rPr sz="2000" spc="-10" dirty="0">
                <a:latin typeface="HGP創英角ﾎﾟｯﾌﾟ体" panose="040B0A00000000000000" pitchFamily="50" charset="-128"/>
                <a:ea typeface="HGP創英角ﾎﾟｯﾌﾟ体" panose="040B0A00000000000000" pitchFamily="50" charset="-128"/>
                <a:cs typeface="HGP創英角ｺﾞｼｯｸUB"/>
              </a:rPr>
              <a:t>でな</a:t>
            </a:r>
            <a:r>
              <a:rPr sz="2000" dirty="0">
                <a:latin typeface="HGP創英角ﾎﾟｯﾌﾟ体" panose="040B0A00000000000000" pitchFamily="50" charset="-128"/>
                <a:ea typeface="HGP創英角ﾎﾟｯﾌﾟ体" panose="040B0A00000000000000" pitchFamily="50" charset="-128"/>
                <a:cs typeface="HGP創英角ｺﾞｼｯｸUB"/>
              </a:rPr>
              <a:t>く、事実</a:t>
            </a: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三現主義</a:t>
            </a: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spc="-5" dirty="0">
                <a:latin typeface="HGP創英角ﾎﾟｯﾌﾟ体" panose="040B0A00000000000000" pitchFamily="50" charset="-128"/>
                <a:ea typeface="HGP創英角ﾎﾟｯﾌﾟ体" panose="040B0A00000000000000" pitchFamily="50" charset="-128"/>
                <a:cs typeface="HGP創英角ｺﾞｼｯｸUB"/>
              </a:rPr>
              <a:t>を把握し</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br>
              <a:rPr lang="en-US" sz="2000" spc="5" dirty="0">
                <a:latin typeface="HGP創英角ﾎﾟｯﾌﾟ体" panose="040B0A00000000000000" pitchFamily="50" charset="-128"/>
                <a:ea typeface="HGP創英角ﾎﾟｯﾌﾟ体" panose="040B0A00000000000000" pitchFamily="50" charset="-128"/>
                <a:cs typeface="HGP創英角ｺﾞｼｯｸUB"/>
              </a:rPr>
            </a:br>
            <a:r>
              <a:rPr lang="ja-JP" altLang="en-US" sz="2000" spc="5" dirty="0">
                <a:latin typeface="HGP創英角ﾎﾟｯﾌﾟ体" panose="040B0A00000000000000" pitchFamily="50" charset="-128"/>
                <a:ea typeface="HGP創英角ﾎﾟｯﾌﾟ体" panose="040B0A00000000000000" pitchFamily="50" charset="-128"/>
                <a:cs typeface="HGP創英角ｺﾞｼｯｸUB"/>
              </a:rPr>
              <a:t>　</a:t>
            </a:r>
            <a:r>
              <a:rPr sz="2000" dirty="0">
                <a:latin typeface="HGP創英角ﾎﾟｯﾌﾟ体" panose="040B0A00000000000000" pitchFamily="50" charset="-128"/>
                <a:ea typeface="HGP創英角ﾎﾟｯﾌﾟ体" panose="040B0A00000000000000" pitchFamily="50" charset="-128"/>
                <a:cs typeface="HGP創英角ｺﾞｼｯｸUB"/>
              </a:rPr>
              <a:t>判断、検</a:t>
            </a:r>
            <a:r>
              <a:rPr sz="2000" spc="30" dirty="0">
                <a:latin typeface="HGP創英角ﾎﾟｯﾌﾟ体" panose="040B0A00000000000000" pitchFamily="50" charset="-128"/>
                <a:ea typeface="HGP創英角ﾎﾟｯﾌﾟ体" panose="040B0A00000000000000" pitchFamily="50" charset="-128"/>
                <a:cs typeface="HGP創英角ｺﾞｼｯｸUB"/>
              </a:rPr>
              <a:t>討</a:t>
            </a:r>
            <a:r>
              <a:rPr sz="2000" spc="10" dirty="0">
                <a:latin typeface="HGP創英角ﾎﾟｯﾌﾟ体" panose="040B0A00000000000000" pitchFamily="50" charset="-128"/>
                <a:ea typeface="HGP創英角ﾎﾟｯﾌﾟ体" panose="040B0A00000000000000" pitchFamily="50" charset="-128"/>
                <a:cs typeface="HGP創英角ｺﾞｼｯｸUB"/>
              </a:rPr>
              <a:t>して </a:t>
            </a:r>
            <a:r>
              <a:rPr sz="2000" dirty="0">
                <a:latin typeface="HGP創英角ﾎﾟｯﾌﾟ体" panose="040B0A00000000000000" pitchFamily="50" charset="-128"/>
                <a:ea typeface="HGP創英角ﾎﾟｯﾌﾟ体" panose="040B0A00000000000000" pitchFamily="50" charset="-128"/>
                <a:cs typeface="HGP創英角ｺﾞｼｯｸUB"/>
              </a:rPr>
              <a:t>行動</a:t>
            </a:r>
            <a:r>
              <a:rPr sz="2000" spc="-10" dirty="0">
                <a:latin typeface="HGP創英角ﾎﾟｯﾌﾟ体" panose="040B0A00000000000000" pitchFamily="50" charset="-128"/>
                <a:ea typeface="HGP創英角ﾎﾟｯﾌﾟ体" panose="040B0A00000000000000" pitchFamily="50" charset="-128"/>
                <a:cs typeface="HGP創英角ｺﾞｼｯｸUB"/>
              </a:rPr>
              <a:t>す</a:t>
            </a:r>
            <a:r>
              <a:rPr sz="2000" dirty="0">
                <a:latin typeface="HGP創英角ﾎﾟｯﾌﾟ体" panose="040B0A00000000000000" pitchFamily="50" charset="-128"/>
                <a:ea typeface="HGP創英角ﾎﾟｯﾌﾟ体" panose="040B0A00000000000000" pitchFamily="50" charset="-128"/>
                <a:cs typeface="HGP創英角ｺﾞｼｯｸUB"/>
              </a:rPr>
              <a:t>る</a:t>
            </a:r>
          </a:p>
          <a:p>
            <a:pPr marL="12700">
              <a:lnSpc>
                <a:spcPts val="2395"/>
              </a:lnSpc>
              <a:spcBef>
                <a:spcPts val="15"/>
              </a:spcBef>
            </a:pPr>
            <a:r>
              <a:rPr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rPr>
              <a:t> </a:t>
            </a:r>
            <a:endParaRPr sz="1700"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8" name="object 10">
            <a:extLst>
              <a:ext uri="{FF2B5EF4-FFF2-40B4-BE49-F238E27FC236}">
                <a16:creationId xmlns:a16="http://schemas.microsoft.com/office/drawing/2014/main" id="{3001A80D-514B-47EC-8BCB-E948692C5E97}"/>
              </a:ext>
            </a:extLst>
          </p:cNvPr>
          <p:cNvSpPr txBox="1">
            <a:spLocks/>
          </p:cNvSpPr>
          <p:nvPr/>
        </p:nvSpPr>
        <p:spPr>
          <a:xfrm>
            <a:off x="202668" y="184406"/>
            <a:ext cx="8982059" cy="512704"/>
          </a:xfrm>
          <a:prstGeom prst="rect">
            <a:avLst/>
          </a:prstGeom>
        </p:spPr>
        <p:txBody>
          <a:bodyPr vert="horz" wrap="square" lIns="0" tIns="1397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10"/>
              </a:spcBef>
            </a:pPr>
            <a:r>
              <a:rPr lang="ja-JP" altLang="en-US" sz="3600" dirty="0">
                <a:latin typeface="HGP創英角ﾎﾟｯﾌﾟ体" panose="040B0A00000000000000" pitchFamily="50" charset="-128"/>
                <a:ea typeface="HGP創英角ﾎﾟｯﾌﾟ体" panose="040B0A00000000000000" pitchFamily="50" charset="-128"/>
              </a:rPr>
              <a:t>７）ＱＣ的なものの見方・考え方</a:t>
            </a:r>
          </a:p>
        </p:txBody>
      </p:sp>
      <p:pic>
        <p:nvPicPr>
          <p:cNvPr id="10" name="Picture 78">
            <a:extLst>
              <a:ext uri="{FF2B5EF4-FFF2-40B4-BE49-F238E27FC236}">
                <a16:creationId xmlns:a16="http://schemas.microsoft.com/office/drawing/2014/main" id="{B1CE588D-0EAA-4F6A-9A35-5785AB04417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79661" y="4945626"/>
            <a:ext cx="1613546" cy="1075697"/>
          </a:xfrm>
          <a:prstGeom prst="rect">
            <a:avLst/>
          </a:prstGeom>
          <a:noFill/>
          <a:ln>
            <a:noFill/>
          </a:ln>
          <a:effectLst/>
          <a:extLst>
            <a:ext uri="{909E8E84-426E-40DD-AFC4-6F175D3DCCD1}">
              <a14:hiddenFill xmlns:a14="http://schemas.microsoft.com/office/drawing/2010/main">
                <a:solidFill>
                  <a:srgbClr xmlns:mc="http://schemas.openxmlformats.org/markup-compatibility/2006" val="000000" mc:Ignorable="a14" a14:legacySpreadsheetColorIndex="64"/>
                </a:solidFill>
              </a14:hiddenFill>
            </a:ext>
            <a:ext uri="{91240B29-F687-4F45-9708-019B960494DF}">
              <a14:hiddenLine xmlns:a14="http://schemas.microsoft.com/office/drawing/2010/main" w="1">
                <a:solidFill>
                  <a:srgbClr xmlns:mc="http://schemas.openxmlformats.org/markup-compatibility/2006" val="FFFFFF" mc:Ignorable="a14" a14:legacySpreadsheetColorIndex="65"/>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1">
            <a:extLst>
              <a:ext uri="{FF2B5EF4-FFF2-40B4-BE49-F238E27FC236}">
                <a16:creationId xmlns:a16="http://schemas.microsoft.com/office/drawing/2014/main" id="{F25F9575-ABDE-4752-A6FE-76BFDE4F989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7242" y="954815"/>
            <a:ext cx="471584" cy="514456"/>
          </a:xfrm>
          <a:prstGeom prst="rect">
            <a:avLst/>
          </a:prstGeom>
          <a:noFill/>
          <a:ln>
            <a:noFill/>
          </a:ln>
          <a:effectLst/>
          <a:extLst>
            <a:ext uri="{909E8E84-426E-40DD-AFC4-6F175D3DCCD1}">
              <a14:hiddenFill xmlns:a14="http://schemas.microsoft.com/office/drawing/2010/main">
                <a:solidFill>
                  <a:srgbClr xmlns:mc="http://schemas.openxmlformats.org/markup-compatibility/2006" val="000000" mc:Ignorable="a14" a14:legacySpreadsheetColorIndex="64"/>
                </a:solidFill>
              </a14:hiddenFill>
            </a:ext>
            <a:ext uri="{91240B29-F687-4F45-9708-019B960494DF}">
              <a14:hiddenLine xmlns:a14="http://schemas.microsoft.com/office/drawing/2010/main" w="1">
                <a:solidFill>
                  <a:srgbClr xmlns:mc="http://schemas.openxmlformats.org/markup-compatibility/2006" val="FFFFFF" mc:Ignorable="a14" a14:legacySpreadsheetColorIndex="65"/>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四角形: 角度付き 1">
            <a:extLst>
              <a:ext uri="{FF2B5EF4-FFF2-40B4-BE49-F238E27FC236}">
                <a16:creationId xmlns:a16="http://schemas.microsoft.com/office/drawing/2014/main" id="{FA31FDD3-E95C-4644-B5F2-3A3FCFBAE8E3}"/>
              </a:ext>
            </a:extLst>
          </p:cNvPr>
          <p:cNvSpPr/>
          <p:nvPr/>
        </p:nvSpPr>
        <p:spPr>
          <a:xfrm>
            <a:off x="7295535" y="980985"/>
            <a:ext cx="1501957" cy="462116"/>
          </a:xfrm>
          <a:prstGeom prst="bevel">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HGP創英角ﾎﾟｯﾌﾟ体" panose="040B0A00000000000000" pitchFamily="50" charset="-128"/>
                <a:ea typeface="HGP創英角ﾎﾟｯﾌﾟ体" panose="040B0A00000000000000" pitchFamily="50" charset="-128"/>
              </a:rPr>
              <a:t>品質第一</a:t>
            </a:r>
          </a:p>
        </p:txBody>
      </p:sp>
      <p:pic>
        <p:nvPicPr>
          <p:cNvPr id="12" name="図 11">
            <a:extLst>
              <a:ext uri="{FF2B5EF4-FFF2-40B4-BE49-F238E27FC236}">
                <a16:creationId xmlns:a16="http://schemas.microsoft.com/office/drawing/2014/main" id="{16F3C6D3-A1B7-4741-B9DF-6A3616A17CF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9538" r="99077">
                        <a14:foregroundMark x1="18154" y1="88421" x2="18154" y2="88421"/>
                        <a14:foregroundMark x1="92209" y1="19213" x2="93846" y2="19474"/>
                        <a14:foregroundMark x1="80615" y1="17368" x2="81461" y2="17503"/>
                        <a14:foregroundMark x1="3385" y1="88421" x2="60308" y2="86316"/>
                        <a14:foregroundMark x1="60308" y1="86316" x2="88000" y2="86842"/>
                        <a14:foregroundMark x1="88000" y1="86842" x2="98154" y2="86316"/>
                        <a14:foregroundMark x1="98154" y1="86316" x2="99077" y2="84737"/>
                        <a14:foregroundMark x1="82154" y1="68421" x2="82154" y2="74737"/>
                        <a14:foregroundMark x1="89538" y1="66842" x2="88000" y2="74737"/>
                        <a14:foregroundMark x1="65231" y1="55263" x2="65231" y2="55263"/>
                        <a14:foregroundMark x1="62462" y1="28947" x2="62462" y2="28947"/>
                        <a14:foregroundMark x1="24000" y1="40000" x2="24000" y2="40000"/>
                        <a14:backgroundMark x1="11385" y1="12105" x2="23385" y2="13158"/>
                        <a14:backgroundMark x1="26769" y1="20000" x2="15692" y2="20000"/>
                        <a14:backgroundMark x1="15692" y1="20000" x2="15692" y2="20000"/>
                        <a14:backgroundMark x1="80923" y1="18947" x2="92308" y2="18947"/>
                      </a14:backgroundRemoval>
                    </a14:imgEffect>
                  </a14:imgLayer>
                </a14:imgProps>
              </a:ext>
            </a:extLst>
          </a:blip>
          <a:stretch>
            <a:fillRect/>
          </a:stretch>
        </p:blipFill>
        <p:spPr>
          <a:xfrm>
            <a:off x="4502482" y="2919479"/>
            <a:ext cx="2164760" cy="1265552"/>
          </a:xfrm>
          <a:prstGeom prst="rect">
            <a:avLst/>
          </a:prstGeom>
        </p:spPr>
      </p:pic>
      <p:pic>
        <p:nvPicPr>
          <p:cNvPr id="14" name="図 13">
            <a:extLst>
              <a:ext uri="{FF2B5EF4-FFF2-40B4-BE49-F238E27FC236}">
                <a16:creationId xmlns:a16="http://schemas.microsoft.com/office/drawing/2014/main" id="{7821B30C-483C-441E-AD3E-FD42605229BC}"/>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4038" b="94886" l="4241" r="95486">
                        <a14:foregroundMark x1="4241" y1="52624" x2="4241" y2="52624"/>
                        <a14:foregroundMark x1="75239" y1="53970" x2="75239" y2="53970"/>
                        <a14:foregroundMark x1="91382" y1="51144" x2="91382" y2="51144"/>
                        <a14:foregroundMark x1="52668" y1="18035" x2="52668" y2="18035"/>
                        <a14:foregroundMark x1="49932" y1="8345" x2="49932" y2="8345"/>
                        <a14:foregroundMark x1="27086" y1="41050" x2="13269" y2="48991"/>
                        <a14:foregroundMark x1="28317" y1="55047" x2="10397" y2="51817"/>
                        <a14:foregroundMark x1="51300" y1="25437" x2="41860" y2="17227"/>
                        <a14:foregroundMark x1="52120" y1="5787" x2="52941" y2="4038"/>
                        <a14:foregroundMark x1="29549" y1="50202" x2="9576" y2="48048"/>
                        <a14:foregroundMark x1="40219" y1="91655" x2="49248" y2="92598"/>
                        <a14:foregroundMark x1="51300" y1="95020" x2="51300" y2="95020"/>
                        <a14:foregroundMark x1="39398" y1="79408" x2="55404" y2="79408"/>
                        <a14:foregroundMark x1="34063" y1="76043" x2="40219" y2="80215"/>
                        <a14:foregroundMark x1="39808" y1="72409" x2="37756" y2="79408"/>
                        <a14:foregroundMark x1="38988" y1="82234" x2="38988" y2="82234"/>
                        <a14:foregroundMark x1="78659" y1="53028" x2="78659" y2="53028"/>
                        <a14:foregroundMark x1="78249" y1="45626" x2="84405" y2="54240"/>
                        <a14:foregroundMark x1="73735" y1="49798" x2="79070" y2="49394"/>
                        <a14:foregroundMark x1="57045" y1="25841" x2="60739" y2="23015"/>
                        <a14:foregroundMark x1="43912" y1="22207" x2="44323" y2="20996"/>
                        <a14:foregroundMark x1="45554" y1="17631" x2="45554" y2="17631"/>
                        <a14:foregroundMark x1="43502" y1="19246" x2="43502" y2="19246"/>
                        <a14:foregroundMark x1="44323" y1="18439" x2="44323" y2="18439"/>
                        <a14:foregroundMark x1="40629" y1="18843" x2="46375" y2="27591"/>
                        <a14:foregroundMark x1="46375" y1="16824" x2="46785" y2="19785"/>
                        <a14:foregroundMark x1="53762" y1="21803" x2="53762" y2="21803"/>
                        <a14:foregroundMark x1="19836" y1="50202" x2="19836" y2="50202"/>
                        <a14:foregroundMark x1="12038" y1="48048" x2="9166" y2="51413"/>
                        <a14:foregroundMark x1="33653" y1="54643" x2="8345" y2="53028"/>
                        <a14:foregroundMark x1="8345" y1="49394" x2="5472" y2="54643"/>
                        <a14:foregroundMark x1="34473" y1="51009" x2="34473" y2="51009"/>
                        <a14:foregroundMark x1="59508" y1="81023" x2="58276" y2="81023"/>
                        <a14:foregroundMark x1="59918" y1="81830" x2="51710" y2="81830"/>
                        <a14:foregroundMark x1="60328" y1="79004" x2="64432" y2="82638"/>
                        <a14:foregroundMark x1="94254" y1="50202" x2="95486" y2="46030"/>
                        <a14:foregroundMark x1="52531" y1="80619" x2="52531" y2="80619"/>
                        <a14:foregroundMark x1="51710" y1="85195" x2="51710" y2="85195"/>
                        <a14:foregroundMark x1="50068" y1="81427" x2="50068" y2="81427"/>
                      </a14:backgroundRemoval>
                    </a14:imgEffect>
                  </a14:imgLayer>
                </a14:imgProps>
              </a:ext>
            </a:extLst>
          </a:blip>
          <a:stretch>
            <a:fillRect/>
          </a:stretch>
        </p:blipFill>
        <p:spPr>
          <a:xfrm>
            <a:off x="7800122" y="3698715"/>
            <a:ext cx="1070285" cy="1064544"/>
          </a:xfrm>
          <a:prstGeom prst="rect">
            <a:avLst/>
          </a:prstGeom>
        </p:spPr>
      </p:pic>
      <p:sp>
        <p:nvSpPr>
          <p:cNvPr id="13" name="object 2">
            <a:extLst>
              <a:ext uri="{FF2B5EF4-FFF2-40B4-BE49-F238E27FC236}">
                <a16:creationId xmlns:a16="http://schemas.microsoft.com/office/drawing/2014/main" id="{CC18B34E-9C9E-4FC3-A061-39907E8654B5}"/>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10</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273070" y="836677"/>
            <a:ext cx="8593837" cy="5907405"/>
          </a:xfrm>
          <a:custGeom>
            <a:avLst/>
            <a:gdLst/>
            <a:ahLst/>
            <a:cxnLst/>
            <a:rect l="l" t="t" r="r" b="b"/>
            <a:pathLst>
              <a:path w="8430895" h="5907405">
                <a:moveTo>
                  <a:pt x="8238743" y="0"/>
                </a:moveTo>
                <a:lnTo>
                  <a:pt x="191973" y="0"/>
                </a:lnTo>
                <a:lnTo>
                  <a:pt x="147956" y="5071"/>
                </a:lnTo>
                <a:lnTo>
                  <a:pt x="107550" y="19518"/>
                </a:lnTo>
                <a:lnTo>
                  <a:pt x="71905" y="42187"/>
                </a:lnTo>
                <a:lnTo>
                  <a:pt x="42175" y="71925"/>
                </a:lnTo>
                <a:lnTo>
                  <a:pt x="19513" y="107579"/>
                </a:lnTo>
                <a:lnTo>
                  <a:pt x="5070" y="147996"/>
                </a:lnTo>
                <a:lnTo>
                  <a:pt x="0" y="192024"/>
                </a:lnTo>
                <a:lnTo>
                  <a:pt x="0" y="5715050"/>
                </a:lnTo>
                <a:lnTo>
                  <a:pt x="5070" y="5759067"/>
                </a:lnTo>
                <a:lnTo>
                  <a:pt x="19513" y="5799473"/>
                </a:lnTo>
                <a:lnTo>
                  <a:pt x="42175" y="5835118"/>
                </a:lnTo>
                <a:lnTo>
                  <a:pt x="71905" y="5864848"/>
                </a:lnTo>
                <a:lnTo>
                  <a:pt x="107550" y="5887510"/>
                </a:lnTo>
                <a:lnTo>
                  <a:pt x="147956" y="5901953"/>
                </a:lnTo>
                <a:lnTo>
                  <a:pt x="191973" y="5907024"/>
                </a:lnTo>
                <a:lnTo>
                  <a:pt x="8238743" y="5907024"/>
                </a:lnTo>
                <a:lnTo>
                  <a:pt x="8282771" y="5901953"/>
                </a:lnTo>
                <a:lnTo>
                  <a:pt x="8323188" y="5887510"/>
                </a:lnTo>
                <a:lnTo>
                  <a:pt x="8358842" y="5864848"/>
                </a:lnTo>
                <a:lnTo>
                  <a:pt x="8388580" y="5835118"/>
                </a:lnTo>
                <a:lnTo>
                  <a:pt x="8411249" y="5799473"/>
                </a:lnTo>
                <a:lnTo>
                  <a:pt x="8425696" y="5759067"/>
                </a:lnTo>
                <a:lnTo>
                  <a:pt x="8430767" y="5715050"/>
                </a:lnTo>
                <a:lnTo>
                  <a:pt x="8430767" y="192024"/>
                </a:lnTo>
                <a:lnTo>
                  <a:pt x="8425696" y="147996"/>
                </a:lnTo>
                <a:lnTo>
                  <a:pt x="8411249" y="107579"/>
                </a:lnTo>
                <a:lnTo>
                  <a:pt x="8388580" y="71925"/>
                </a:lnTo>
                <a:lnTo>
                  <a:pt x="8358842" y="42187"/>
                </a:lnTo>
                <a:lnTo>
                  <a:pt x="8323188" y="19518"/>
                </a:lnTo>
                <a:lnTo>
                  <a:pt x="8282771" y="5071"/>
                </a:lnTo>
                <a:lnTo>
                  <a:pt x="8238743" y="0"/>
                </a:lnTo>
                <a:close/>
              </a:path>
            </a:pathLst>
          </a:custGeom>
          <a:solidFill>
            <a:srgbClr val="FFFFCC"/>
          </a:solidFill>
        </p:spPr>
        <p:txBody>
          <a:bodyPr wrap="square" lIns="0" tIns="0" rIns="0" bIns="0" rtlCol="0"/>
          <a:lstStyle/>
          <a:p>
            <a:endParaRPr dirty="0"/>
          </a:p>
        </p:txBody>
      </p:sp>
      <p:sp>
        <p:nvSpPr>
          <p:cNvPr id="5" name="object 5"/>
          <p:cNvSpPr/>
          <p:nvPr/>
        </p:nvSpPr>
        <p:spPr>
          <a:xfrm>
            <a:off x="202668" y="836677"/>
            <a:ext cx="8816204" cy="5907405"/>
          </a:xfrm>
          <a:custGeom>
            <a:avLst/>
            <a:gdLst/>
            <a:ahLst/>
            <a:cxnLst/>
            <a:rect l="l" t="t" r="r" b="b"/>
            <a:pathLst>
              <a:path w="8430895" h="5907405">
                <a:moveTo>
                  <a:pt x="0" y="192024"/>
                </a:moveTo>
                <a:lnTo>
                  <a:pt x="5070" y="147996"/>
                </a:lnTo>
                <a:lnTo>
                  <a:pt x="19513" y="107579"/>
                </a:lnTo>
                <a:lnTo>
                  <a:pt x="42175" y="71925"/>
                </a:lnTo>
                <a:lnTo>
                  <a:pt x="71905" y="42187"/>
                </a:lnTo>
                <a:lnTo>
                  <a:pt x="107550" y="19518"/>
                </a:lnTo>
                <a:lnTo>
                  <a:pt x="147956" y="5071"/>
                </a:lnTo>
                <a:lnTo>
                  <a:pt x="191973" y="0"/>
                </a:lnTo>
                <a:lnTo>
                  <a:pt x="8238743" y="0"/>
                </a:lnTo>
                <a:lnTo>
                  <a:pt x="8282771" y="5071"/>
                </a:lnTo>
                <a:lnTo>
                  <a:pt x="8323188" y="19518"/>
                </a:lnTo>
                <a:lnTo>
                  <a:pt x="8358842" y="42187"/>
                </a:lnTo>
                <a:lnTo>
                  <a:pt x="8388580" y="71925"/>
                </a:lnTo>
                <a:lnTo>
                  <a:pt x="8411249" y="107579"/>
                </a:lnTo>
                <a:lnTo>
                  <a:pt x="8425696" y="147996"/>
                </a:lnTo>
                <a:lnTo>
                  <a:pt x="8430767" y="192024"/>
                </a:lnTo>
                <a:lnTo>
                  <a:pt x="8430767" y="5715050"/>
                </a:lnTo>
                <a:lnTo>
                  <a:pt x="8425696" y="5759067"/>
                </a:lnTo>
                <a:lnTo>
                  <a:pt x="8411249" y="5799473"/>
                </a:lnTo>
                <a:lnTo>
                  <a:pt x="8388580" y="5835118"/>
                </a:lnTo>
                <a:lnTo>
                  <a:pt x="8358842" y="5864848"/>
                </a:lnTo>
                <a:lnTo>
                  <a:pt x="8323188" y="5887510"/>
                </a:lnTo>
                <a:lnTo>
                  <a:pt x="8282771" y="5901953"/>
                </a:lnTo>
                <a:lnTo>
                  <a:pt x="8238743" y="5907024"/>
                </a:lnTo>
                <a:lnTo>
                  <a:pt x="191973" y="5907024"/>
                </a:lnTo>
                <a:lnTo>
                  <a:pt x="147956" y="5901953"/>
                </a:lnTo>
                <a:lnTo>
                  <a:pt x="107550" y="5887510"/>
                </a:lnTo>
                <a:lnTo>
                  <a:pt x="71905" y="5864848"/>
                </a:lnTo>
                <a:lnTo>
                  <a:pt x="42175" y="5835118"/>
                </a:lnTo>
                <a:lnTo>
                  <a:pt x="19513" y="5799473"/>
                </a:lnTo>
                <a:lnTo>
                  <a:pt x="5070" y="5759067"/>
                </a:lnTo>
                <a:lnTo>
                  <a:pt x="0" y="5715050"/>
                </a:lnTo>
                <a:lnTo>
                  <a:pt x="0" y="192024"/>
                </a:lnTo>
                <a:close/>
              </a:path>
            </a:pathLst>
          </a:custGeom>
          <a:ln w="39624">
            <a:solidFill>
              <a:srgbClr val="000000"/>
            </a:solidFill>
          </a:ln>
        </p:spPr>
        <p:txBody>
          <a:bodyPr wrap="square" lIns="0" tIns="0" rIns="0" bIns="0" rtlCol="0"/>
          <a:lstStyle/>
          <a:p>
            <a:endParaRPr dirty="0"/>
          </a:p>
        </p:txBody>
      </p:sp>
      <p:sp>
        <p:nvSpPr>
          <p:cNvPr id="6" name="object 6"/>
          <p:cNvSpPr txBox="1"/>
          <p:nvPr/>
        </p:nvSpPr>
        <p:spPr>
          <a:xfrm>
            <a:off x="346509" y="879477"/>
            <a:ext cx="8616136" cy="5418200"/>
          </a:xfrm>
          <a:prstGeom prst="rect">
            <a:avLst/>
          </a:prstGeom>
        </p:spPr>
        <p:txBody>
          <a:bodyPr vert="horz" wrap="square" lIns="0" tIns="108000" rIns="0" bIns="0" rtlCol="0">
            <a:spAutoFit/>
          </a:bodyPr>
          <a:lstStyle/>
          <a:p>
            <a:pPr marL="12700">
              <a:lnSpc>
                <a:spcPts val="2390"/>
              </a:lnSpc>
              <a:spcBef>
                <a:spcPts val="90"/>
              </a:spcBef>
            </a:pPr>
            <a:r>
              <a:rPr sz="2800" u="sng" spc="-1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重点指向</a:t>
            </a:r>
            <a:endParaRPr sz="2800" dirty="0">
              <a:latin typeface="HGP創英角ﾎﾟｯﾌﾟ体" panose="040B0A00000000000000" pitchFamily="50" charset="-128"/>
              <a:ea typeface="HGP創英角ﾎﾟｯﾌﾟ体" panose="040B0A00000000000000" pitchFamily="50" charset="-128"/>
              <a:cs typeface="HGP創英角ﾎﾟｯﾌﾟ体"/>
            </a:endParaRPr>
          </a:p>
          <a:p>
            <a:pPr marL="165100">
              <a:lnSpc>
                <a:spcPts val="2155"/>
              </a:lnSpc>
            </a:pP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限</a:t>
            </a:r>
            <a:r>
              <a:rPr sz="2000" spc="-10" dirty="0">
                <a:latin typeface="HGP創英角ﾎﾟｯﾌﾟ体" panose="040B0A00000000000000" pitchFamily="50" charset="-128"/>
                <a:ea typeface="HGP創英角ﾎﾟｯﾌﾟ体" panose="040B0A00000000000000" pitchFamily="50" charset="-128"/>
                <a:cs typeface="HGP創英角ｺﾞｼｯｸUB"/>
              </a:rPr>
              <a:t>ら</a:t>
            </a:r>
            <a:r>
              <a:rPr sz="2000" dirty="0">
                <a:latin typeface="HGP創英角ﾎﾟｯﾌﾟ体" panose="040B0A00000000000000" pitchFamily="50" charset="-128"/>
                <a:ea typeface="HGP創英角ﾎﾟｯﾌﾟ体" panose="040B0A00000000000000" pitchFamily="50" charset="-128"/>
                <a:cs typeface="HGP創英角ｺﾞｼｯｸUB"/>
              </a:rPr>
              <a:t>れ</a:t>
            </a:r>
            <a:r>
              <a:rPr sz="2000" spc="10" dirty="0">
                <a:latin typeface="HGP創英角ﾎﾟｯﾌﾟ体" panose="040B0A00000000000000" pitchFamily="50" charset="-128"/>
                <a:ea typeface="HGP創英角ﾎﾟｯﾌﾟ体" panose="040B0A00000000000000" pitchFamily="50" charset="-128"/>
                <a:cs typeface="HGP創英角ｺﾞｼｯｸUB"/>
              </a:rPr>
              <a:t>た</a:t>
            </a:r>
            <a:r>
              <a:rPr sz="2000" dirty="0">
                <a:latin typeface="HGP創英角ﾎﾟｯﾌﾟ体" panose="040B0A00000000000000" pitchFamily="50" charset="-128"/>
                <a:ea typeface="HGP創英角ﾎﾟｯﾌﾟ体" panose="040B0A00000000000000" pitchFamily="50" charset="-128"/>
                <a:cs typeface="HGP創英角ｺﾞｼｯｸUB"/>
              </a:rPr>
              <a:t>人と資源で効率的</a:t>
            </a:r>
            <a:r>
              <a:rPr sz="2000" spc="-10" dirty="0">
                <a:latin typeface="HGP創英角ﾎﾟｯﾌﾟ体" panose="040B0A00000000000000" pitchFamily="50" charset="-128"/>
                <a:ea typeface="HGP創英角ﾎﾟｯﾌﾟ体" panose="040B0A00000000000000" pitchFamily="50" charset="-128"/>
                <a:cs typeface="HGP創英角ｺﾞｼｯｸUB"/>
              </a:rPr>
              <a:t>に</a:t>
            </a:r>
            <a:r>
              <a:rPr sz="2000" dirty="0">
                <a:latin typeface="HGP創英角ﾎﾟｯﾌﾟ体" panose="040B0A00000000000000" pitchFamily="50" charset="-128"/>
                <a:ea typeface="HGP創英角ﾎﾟｯﾌﾟ体" panose="040B0A00000000000000" pitchFamily="50" charset="-128"/>
                <a:cs typeface="HGP創英角ｺﾞｼｯｸUB"/>
              </a:rPr>
              <a:t>解決</a:t>
            </a:r>
            <a:r>
              <a:rPr sz="2000" spc="5" dirty="0">
                <a:latin typeface="HGP創英角ﾎﾟｯﾌﾟ体" panose="040B0A00000000000000" pitchFamily="50" charset="-128"/>
                <a:ea typeface="HGP創英角ﾎﾟｯﾌﾟ体" panose="040B0A00000000000000" pitchFamily="50" charset="-128"/>
                <a:cs typeface="HGP創英角ｺﾞｼｯｸUB"/>
              </a:rPr>
              <a:t>し</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br>
              <a:rPr lang="en-US" sz="2000" spc="-5" dirty="0">
                <a:latin typeface="HGP創英角ﾎﾟｯﾌﾟ体" panose="040B0A00000000000000" pitchFamily="50" charset="-128"/>
                <a:ea typeface="HGP創英角ﾎﾟｯﾌﾟ体" panose="040B0A00000000000000" pitchFamily="50" charset="-128"/>
                <a:cs typeface="HGP創英角ｺﾞｼｯｸUB"/>
              </a:rPr>
            </a:br>
            <a:r>
              <a:rPr lang="en-US" sz="2000" spc="-5" dirty="0">
                <a:latin typeface="HGP創英角ﾎﾟｯﾌﾟ体" panose="040B0A00000000000000" pitchFamily="50" charset="-128"/>
                <a:ea typeface="HGP創英角ﾎﾟｯﾌﾟ体" panose="040B0A00000000000000" pitchFamily="50" charset="-128"/>
                <a:cs typeface="HGP創英角ｺﾞｼｯｸUB"/>
              </a:rPr>
              <a:t>   </a:t>
            </a:r>
            <a:r>
              <a:rPr sz="2000" spc="-5" dirty="0">
                <a:latin typeface="HGP創英角ﾎﾟｯﾌﾟ体" panose="040B0A00000000000000" pitchFamily="50" charset="-128"/>
                <a:ea typeface="HGP創英角ﾎﾟｯﾌﾟ体" panose="040B0A00000000000000" pitchFamily="50" charset="-128"/>
                <a:cs typeface="HGP創英角ｺﾞｼｯｸUB"/>
              </a:rPr>
              <a:t>成果を上げ</a:t>
            </a:r>
            <a:r>
              <a:rPr sz="2000" spc="-15" dirty="0">
                <a:latin typeface="HGP創英角ﾎﾟｯﾌﾟ体" panose="040B0A00000000000000" pitchFamily="50" charset="-128"/>
                <a:ea typeface="HGP創英角ﾎﾟｯﾌﾟ体" panose="040B0A00000000000000" pitchFamily="50" charset="-128"/>
                <a:cs typeface="HGP創英角ｺﾞｼｯｸUB"/>
              </a:rPr>
              <a:t>て</a:t>
            </a:r>
            <a:r>
              <a:rPr sz="2000" dirty="0">
                <a:latin typeface="HGP創英角ﾎﾟｯﾌﾟ体" panose="040B0A00000000000000" pitchFamily="50" charset="-128"/>
                <a:ea typeface="HGP創英角ﾎﾟｯﾌﾟ体" panose="040B0A00000000000000" pitchFamily="50" charset="-128"/>
                <a:cs typeface="HGP創英角ｺﾞｼｯｸUB"/>
              </a:rPr>
              <a:t>行くた</a:t>
            </a:r>
            <a:r>
              <a:rPr sz="2000" spc="5" dirty="0">
                <a:latin typeface="HGP創英角ﾎﾟｯﾌﾟ体" panose="040B0A00000000000000" pitchFamily="50" charset="-128"/>
                <a:ea typeface="HGP創英角ﾎﾟｯﾌﾟ体" panose="040B0A00000000000000" pitchFamily="50" charset="-128"/>
                <a:cs typeface="HGP創英角ｺﾞｼｯｸUB"/>
              </a:rPr>
              <a:t>め</a:t>
            </a:r>
            <a:r>
              <a:rPr sz="2000" dirty="0">
                <a:latin typeface="HGP創英角ﾎﾟｯﾌﾟ体" panose="040B0A00000000000000" pitchFamily="50" charset="-128"/>
                <a:ea typeface="HGP創英角ﾎﾟｯﾌﾟ体" panose="040B0A00000000000000" pitchFamily="50" charset="-128"/>
                <a:cs typeface="HGP創英角ｺﾞｼｯｸUB"/>
              </a:rPr>
              <a:t>に活動</a:t>
            </a:r>
            <a:r>
              <a:rPr sz="2000" spc="-15" dirty="0">
                <a:latin typeface="HGP創英角ﾎﾟｯﾌﾟ体" panose="040B0A00000000000000" pitchFamily="50" charset="-128"/>
                <a:ea typeface="HGP創英角ﾎﾟｯﾌﾟ体" panose="040B0A00000000000000" pitchFamily="50" charset="-128"/>
                <a:cs typeface="HGP創英角ｺﾞｼｯｸUB"/>
              </a:rPr>
              <a:t>の</a:t>
            </a:r>
            <a:r>
              <a:rPr sz="2000" dirty="0">
                <a:latin typeface="HGP創英角ﾎﾟｯﾌﾟ体" panose="040B0A00000000000000" pitchFamily="50" charset="-128"/>
                <a:ea typeface="HGP創英角ﾎﾟｯﾌﾟ体" panose="040B0A00000000000000" pitchFamily="50" charset="-128"/>
                <a:cs typeface="HGP創英角ｺﾞｼｯｸUB"/>
              </a:rPr>
              <a:t>重点を絞る</a:t>
            </a:r>
          </a:p>
          <a:p>
            <a:pPr marL="12700">
              <a:lnSpc>
                <a:spcPts val="2395"/>
              </a:lnSpc>
              <a:spcBef>
                <a:spcPts val="15"/>
              </a:spcBef>
            </a:pPr>
            <a:r>
              <a:rPr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rPr>
              <a:t> </a:t>
            </a:r>
            <a:endParaRPr lang="en-US"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95"/>
              </a:lnSpc>
              <a:spcBef>
                <a:spcPts val="15"/>
              </a:spcBef>
            </a:pPr>
            <a:endParaRPr lang="en-US"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95"/>
              </a:lnSpc>
              <a:spcBef>
                <a:spcPts val="15"/>
              </a:spcBef>
            </a:pP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プロセ</a:t>
            </a:r>
            <a:r>
              <a:rPr sz="2800" u="sng" spc="-2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ス</a:t>
            </a: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管</a:t>
            </a:r>
            <a:r>
              <a:rPr sz="2800" u="sng" spc="-1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理</a:t>
            </a:r>
            <a:endParaRPr sz="2800" dirty="0">
              <a:latin typeface="HGP創英角ﾎﾟｯﾌﾟ体" panose="040B0A00000000000000" pitchFamily="50" charset="-128"/>
              <a:ea typeface="HGP創英角ﾎﾟｯﾌﾟ体" panose="040B0A00000000000000" pitchFamily="50" charset="-128"/>
              <a:cs typeface="HGP創英角ﾎﾟｯﾌﾟ体"/>
            </a:endParaRPr>
          </a:p>
          <a:p>
            <a:pPr marL="165100" marR="740410">
              <a:lnSpc>
                <a:spcPts val="2160"/>
              </a:lnSpc>
              <a:spcBef>
                <a:spcPts val="65"/>
              </a:spcBef>
            </a:pP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よ</a:t>
            </a:r>
            <a:r>
              <a:rPr sz="2000" spc="-15" dirty="0">
                <a:latin typeface="HGP創英角ﾎﾟｯﾌﾟ体" panose="040B0A00000000000000" pitchFamily="50" charset="-128"/>
                <a:ea typeface="HGP創英角ﾎﾟｯﾌﾟ体" panose="040B0A00000000000000" pitchFamily="50" charset="-128"/>
                <a:cs typeface="HGP創英角ｺﾞｼｯｸUB"/>
              </a:rPr>
              <a:t>り</a:t>
            </a:r>
            <a:r>
              <a:rPr sz="2000" dirty="0">
                <a:latin typeface="HGP創英角ﾎﾟｯﾌﾟ体" panose="040B0A00000000000000" pitchFamily="50" charset="-128"/>
                <a:ea typeface="HGP創英角ﾎﾟｯﾌﾟ体" panose="040B0A00000000000000" pitchFamily="50" charset="-128"/>
                <a:cs typeface="HGP創英角ｺﾞｼｯｸUB"/>
              </a:rPr>
              <a:t>結果</a:t>
            </a:r>
            <a:r>
              <a:rPr sz="2000" spc="5" dirty="0">
                <a:latin typeface="HGP創英角ﾎﾟｯﾌﾟ体" panose="040B0A00000000000000" pitchFamily="50" charset="-128"/>
                <a:ea typeface="HGP創英角ﾎﾟｯﾌﾟ体" panose="040B0A00000000000000" pitchFamily="50" charset="-128"/>
                <a:cs typeface="HGP創英角ｺﾞｼｯｸUB"/>
              </a:rPr>
              <a:t>が</a:t>
            </a:r>
            <a:r>
              <a:rPr sz="2000" dirty="0">
                <a:latin typeface="HGP創英角ﾎﾟｯﾌﾟ体" panose="040B0A00000000000000" pitchFamily="50" charset="-128"/>
                <a:ea typeface="HGP創英角ﾎﾟｯﾌﾟ体" panose="040B0A00000000000000" pitchFamily="50" charset="-128"/>
                <a:cs typeface="HGP創英角ｺﾞｼｯｸUB"/>
              </a:rPr>
              <a:t>得</a:t>
            </a:r>
            <a:r>
              <a:rPr sz="2000" spc="-10" dirty="0">
                <a:latin typeface="HGP創英角ﾎﾟｯﾌﾟ体" panose="040B0A00000000000000" pitchFamily="50" charset="-128"/>
                <a:ea typeface="HGP創英角ﾎﾟｯﾌﾟ体" panose="040B0A00000000000000" pitchFamily="50" charset="-128"/>
                <a:cs typeface="HGP創英角ｺﾞｼｯｸUB"/>
              </a:rPr>
              <a:t>ら</a:t>
            </a:r>
            <a:r>
              <a:rPr sz="2000" dirty="0">
                <a:latin typeface="HGP創英角ﾎﾟｯﾌﾟ体" panose="040B0A00000000000000" pitchFamily="50" charset="-128"/>
                <a:ea typeface="HGP創英角ﾎﾟｯﾌﾟ体" panose="040B0A00000000000000" pitchFamily="50" charset="-128"/>
                <a:cs typeface="HGP創英角ｺﾞｼｯｸUB"/>
              </a:rPr>
              <a:t>れるように、仕事</a:t>
            </a:r>
            <a:r>
              <a:rPr sz="2000" spc="-15" dirty="0">
                <a:latin typeface="HGP創英角ﾎﾟｯﾌﾟ体" panose="040B0A00000000000000" pitchFamily="50" charset="-128"/>
                <a:ea typeface="HGP創英角ﾎﾟｯﾌﾟ体" panose="040B0A00000000000000" pitchFamily="50" charset="-128"/>
                <a:cs typeface="HGP創英角ｺﾞｼｯｸUB"/>
              </a:rPr>
              <a:t>の</a:t>
            </a:r>
            <a:r>
              <a:rPr sz="2000" spc="5" dirty="0">
                <a:latin typeface="HGP創英角ﾎﾟｯﾌﾟ体" panose="040B0A00000000000000" pitchFamily="50" charset="-128"/>
                <a:ea typeface="HGP創英角ﾎﾟｯﾌﾟ体" panose="040B0A00000000000000" pitchFamily="50" charset="-128"/>
                <a:cs typeface="HGP創英角ｺﾞｼｯｸUB"/>
              </a:rPr>
              <a:t>や</a:t>
            </a:r>
            <a:r>
              <a:rPr sz="2000" spc="-15" dirty="0">
                <a:latin typeface="HGP創英角ﾎﾟｯﾌﾟ体" panose="040B0A00000000000000" pitchFamily="50" charset="-128"/>
                <a:ea typeface="HGP創英角ﾎﾟｯﾌﾟ体" panose="040B0A00000000000000" pitchFamily="50" charset="-128"/>
                <a:cs typeface="HGP創英角ｺﾞｼｯｸUB"/>
              </a:rPr>
              <a:t>り</a:t>
            </a:r>
            <a:r>
              <a:rPr sz="2000" dirty="0">
                <a:latin typeface="HGP創英角ﾎﾟｯﾌﾟ体" panose="040B0A00000000000000" pitchFamily="50" charset="-128"/>
                <a:ea typeface="HGP創英角ﾎﾟｯﾌﾟ体" panose="040B0A00000000000000" pitchFamily="50" charset="-128"/>
                <a:cs typeface="HGP創英角ｺﾞｼｯｸUB"/>
              </a:rPr>
              <a:t>方</a:t>
            </a: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spc="5" dirty="0">
                <a:latin typeface="HGP創英角ﾎﾟｯﾌﾟ体" panose="040B0A00000000000000" pitchFamily="50" charset="-128"/>
                <a:ea typeface="HGP創英角ﾎﾟｯﾌﾟ体" panose="040B0A00000000000000" pitchFamily="50" charset="-128"/>
                <a:cs typeface="HGP創英角ｺﾞｼｯｸUB"/>
              </a:rPr>
              <a:t>プ</a:t>
            </a:r>
            <a:r>
              <a:rPr sz="2000" spc="-10" dirty="0">
                <a:latin typeface="HGP創英角ﾎﾟｯﾌﾟ体" panose="040B0A00000000000000" pitchFamily="50" charset="-128"/>
                <a:ea typeface="HGP創英角ﾎﾟｯﾌﾟ体" panose="040B0A00000000000000" pitchFamily="50" charset="-128"/>
                <a:cs typeface="HGP創英角ｺﾞｼｯｸUB"/>
              </a:rPr>
              <a:t>ロセス</a:t>
            </a: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spc="-5" dirty="0">
                <a:latin typeface="HGP創英角ﾎﾟｯﾌﾟ体" panose="040B0A00000000000000" pitchFamily="50" charset="-128"/>
                <a:ea typeface="HGP創英角ﾎﾟｯﾌﾟ体" panose="040B0A00000000000000" pitchFamily="50" charset="-128"/>
                <a:cs typeface="HGP創英角ｺﾞｼｯｸUB"/>
              </a:rPr>
              <a:t>を管理し</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仕事</a:t>
            </a:r>
            <a:r>
              <a:rPr sz="2000" spc="-15" dirty="0">
                <a:latin typeface="HGP創英角ﾎﾟｯﾌﾟ体" panose="040B0A00000000000000" pitchFamily="50" charset="-128"/>
                <a:ea typeface="HGP創英角ﾎﾟｯﾌﾟ体" panose="040B0A00000000000000" pitchFamily="50" charset="-128"/>
                <a:cs typeface="HGP創英角ｺﾞｼｯｸUB"/>
              </a:rPr>
              <a:t>の</a:t>
            </a:r>
            <a:r>
              <a:rPr sz="2000" spc="5" dirty="0">
                <a:latin typeface="HGP創英角ﾎﾟｯﾌﾟ体" panose="040B0A00000000000000" pitchFamily="50" charset="-128"/>
                <a:ea typeface="HGP創英角ﾎﾟｯﾌﾟ体" panose="040B0A00000000000000" pitchFamily="50" charset="-128"/>
                <a:cs typeface="HGP創英角ｺﾞｼｯｸUB"/>
              </a:rPr>
              <a:t>や</a:t>
            </a:r>
            <a:r>
              <a:rPr sz="2000" spc="-15" dirty="0">
                <a:latin typeface="HGP創英角ﾎﾟｯﾌﾟ体" panose="040B0A00000000000000" pitchFamily="50" charset="-128"/>
                <a:ea typeface="HGP創英角ﾎﾟｯﾌﾟ体" panose="040B0A00000000000000" pitchFamily="50" charset="-128"/>
                <a:cs typeface="HGP創英角ｺﾞｼｯｸUB"/>
              </a:rPr>
              <a:t>り</a:t>
            </a:r>
            <a:r>
              <a:rPr sz="2000" spc="30" dirty="0">
                <a:latin typeface="HGP創英角ﾎﾟｯﾌﾟ体" panose="040B0A00000000000000" pitchFamily="50" charset="-128"/>
                <a:ea typeface="HGP創英角ﾎﾟｯﾌﾟ体" panose="040B0A00000000000000" pitchFamily="50" charset="-128"/>
                <a:cs typeface="HGP創英角ｺﾞｼｯｸUB"/>
              </a:rPr>
              <a:t>方</a:t>
            </a:r>
            <a:r>
              <a:rPr sz="2000" dirty="0">
                <a:latin typeface="HGP創英角ﾎﾟｯﾌﾟ体" panose="040B0A00000000000000" pitchFamily="50" charset="-128"/>
                <a:ea typeface="HGP創英角ﾎﾟｯﾌﾟ体" panose="040B0A00000000000000" pitchFamily="50" charset="-128"/>
                <a:cs typeface="HGP創英角ｺﾞｼｯｸUB"/>
              </a:rPr>
              <a:t>、 </a:t>
            </a:r>
            <a:r>
              <a:rPr sz="2000" spc="5" dirty="0">
                <a:latin typeface="HGP創英角ﾎﾟｯﾌﾟ体" panose="040B0A00000000000000" pitchFamily="50" charset="-128"/>
                <a:ea typeface="HGP創英角ﾎﾟｯﾌﾟ体" panose="040B0A00000000000000" pitchFamily="50" charset="-128"/>
                <a:cs typeface="HGP創英角ｺﾞｼｯｸUB"/>
              </a:rPr>
              <a:t>し</a:t>
            </a:r>
            <a:r>
              <a:rPr sz="2000" dirty="0">
                <a:latin typeface="HGP創英角ﾎﾟｯﾌﾟ体" panose="040B0A00000000000000" pitchFamily="50" charset="-128"/>
                <a:ea typeface="HGP創英角ﾎﾟｯﾌﾟ体" panose="040B0A00000000000000" pitchFamily="50" charset="-128"/>
                <a:cs typeface="HGP創英角ｺﾞｼｯｸUB"/>
              </a:rPr>
              <a:t>く</a:t>
            </a:r>
            <a:r>
              <a:rPr sz="2000" spc="5" dirty="0">
                <a:latin typeface="HGP創英角ﾎﾟｯﾌﾟ体" panose="040B0A00000000000000" pitchFamily="50" charset="-128"/>
                <a:ea typeface="HGP創英角ﾎﾟｯﾌﾟ体" panose="040B0A00000000000000" pitchFamily="50" charset="-128"/>
                <a:cs typeface="HGP創英角ｺﾞｼｯｸUB"/>
              </a:rPr>
              <a:t>み</a:t>
            </a:r>
            <a:r>
              <a:rPr sz="2000" spc="-5" dirty="0">
                <a:latin typeface="HGP創英角ﾎﾟｯﾌﾟ体" panose="040B0A00000000000000" pitchFamily="50" charset="-128"/>
                <a:ea typeface="HGP創英角ﾎﾟｯﾌﾟ体" panose="040B0A00000000000000" pitchFamily="50" charset="-128"/>
                <a:cs typeface="HGP創英角ｺﾞｼｯｸUB"/>
              </a:rPr>
              <a:t>を</a:t>
            </a:r>
            <a:r>
              <a:rPr sz="2000" dirty="0">
                <a:latin typeface="HGP創英角ﾎﾟｯﾌﾟ体" panose="040B0A00000000000000" pitchFamily="50" charset="-128"/>
                <a:ea typeface="HGP創英角ﾎﾟｯﾌﾟ体" panose="040B0A00000000000000" pitchFamily="50" charset="-128"/>
                <a:cs typeface="HGP創英角ｺﾞｼｯｸUB"/>
              </a:rPr>
              <a:t>改善</a:t>
            </a:r>
            <a:r>
              <a:rPr sz="2000" spc="15" dirty="0">
                <a:latin typeface="HGP創英角ﾎﾟｯﾌﾟ体" panose="040B0A00000000000000" pitchFamily="50" charset="-128"/>
                <a:ea typeface="HGP創英角ﾎﾟｯﾌﾟ体" panose="040B0A00000000000000" pitchFamily="50" charset="-128"/>
                <a:cs typeface="HGP創英角ｺﾞｼｯｸUB"/>
              </a:rPr>
              <a:t>し</a:t>
            </a:r>
            <a:r>
              <a:rPr sz="2000" spc="-10" dirty="0">
                <a:latin typeface="HGP創英角ﾎﾟｯﾌﾟ体" panose="040B0A00000000000000" pitchFamily="50" charset="-128"/>
                <a:ea typeface="HGP創英角ﾎﾟｯﾌﾟ体" panose="040B0A00000000000000" pitchFamily="50" charset="-128"/>
                <a:cs typeface="HGP創英角ｺﾞｼｯｸUB"/>
              </a:rPr>
              <a:t>て</a:t>
            </a:r>
            <a:r>
              <a:rPr sz="2000" dirty="0">
                <a:latin typeface="HGP創英角ﾎﾟｯﾌﾟ体" panose="040B0A00000000000000" pitchFamily="50" charset="-128"/>
                <a:ea typeface="HGP創英角ﾎﾟｯﾌﾟ体" panose="040B0A00000000000000" pitchFamily="50" charset="-128"/>
                <a:cs typeface="HGP創英角ｺﾞｼｯｸUB"/>
              </a:rPr>
              <a:t>行く</a:t>
            </a:r>
          </a:p>
          <a:p>
            <a:pPr marL="12700">
              <a:lnSpc>
                <a:spcPts val="2335"/>
              </a:lnSpc>
            </a:pPr>
            <a:r>
              <a:rPr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rPr>
              <a:t> </a:t>
            </a:r>
            <a:endParaRPr lang="en-US"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35"/>
              </a:lnSpc>
            </a:pPr>
            <a:endParaRPr lang="en-US" sz="28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35"/>
              </a:lnSpc>
            </a:pP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源流</a:t>
            </a:r>
            <a:r>
              <a:rPr sz="2800" u="sng" spc="-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a:t>
            </a: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上流</a:t>
            </a:r>
            <a:r>
              <a:rPr sz="2800" u="sng" spc="-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a:t>
            </a:r>
            <a:r>
              <a:rPr sz="2800" u="sng" spc="-10"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管</a:t>
            </a:r>
            <a:r>
              <a:rPr sz="2800" u="sng" spc="-1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理</a:t>
            </a:r>
            <a:endParaRPr sz="2800" dirty="0">
              <a:latin typeface="HGP創英角ﾎﾟｯﾌﾟ体" panose="040B0A00000000000000" pitchFamily="50" charset="-128"/>
              <a:ea typeface="HGP創英角ﾎﾟｯﾌﾟ体" panose="040B0A00000000000000" pitchFamily="50" charset="-128"/>
              <a:cs typeface="HGP創英角ﾎﾟｯﾌﾟ体"/>
            </a:endParaRPr>
          </a:p>
          <a:p>
            <a:pPr marL="165100">
              <a:lnSpc>
                <a:spcPts val="2155"/>
              </a:lnSpc>
            </a:pP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仕事</a:t>
            </a:r>
            <a:r>
              <a:rPr sz="2000" spc="-15" dirty="0">
                <a:latin typeface="HGP創英角ﾎﾟｯﾌﾟ体" panose="040B0A00000000000000" pitchFamily="50" charset="-128"/>
                <a:ea typeface="HGP創英角ﾎﾟｯﾌﾟ体" panose="040B0A00000000000000" pitchFamily="50" charset="-128"/>
                <a:cs typeface="HGP創英角ｺﾞｼｯｸUB"/>
              </a:rPr>
              <a:t>の</a:t>
            </a:r>
            <a:r>
              <a:rPr sz="2000" dirty="0">
                <a:latin typeface="HGP創英角ﾎﾟｯﾌﾟ体" panose="040B0A00000000000000" pitchFamily="50" charset="-128"/>
                <a:ea typeface="HGP創英角ﾎﾟｯﾌﾟ体" panose="040B0A00000000000000" pitchFamily="50" charset="-128"/>
                <a:cs typeface="HGP創英角ｺﾞｼｯｸUB"/>
              </a:rPr>
              <a:t>仕組</a:t>
            </a:r>
            <a:r>
              <a:rPr sz="2000" spc="10" dirty="0">
                <a:latin typeface="HGP創英角ﾎﾟｯﾌﾟ体" panose="040B0A00000000000000" pitchFamily="50" charset="-128"/>
                <a:ea typeface="HGP創英角ﾎﾟｯﾌﾟ体" panose="040B0A00000000000000" pitchFamily="50" charset="-128"/>
                <a:cs typeface="HGP創英角ｺﾞｼｯｸUB"/>
              </a:rPr>
              <a:t>み</a:t>
            </a:r>
            <a:r>
              <a:rPr sz="2000" dirty="0">
                <a:latin typeface="HGP創英角ﾎﾟｯﾌﾟ体" panose="040B0A00000000000000" pitchFamily="50" charset="-128"/>
                <a:ea typeface="HGP創英角ﾎﾟｯﾌﾟ体" panose="040B0A00000000000000" pitchFamily="50" charset="-128"/>
                <a:cs typeface="HGP創英角ｺﾞｼｯｸUB"/>
              </a:rPr>
              <a:t>上</a:t>
            </a:r>
            <a:r>
              <a:rPr sz="2000" spc="-15" dirty="0">
                <a:latin typeface="HGP創英角ﾎﾟｯﾌﾟ体" panose="040B0A00000000000000" pitchFamily="50" charset="-128"/>
                <a:ea typeface="HGP創英角ﾎﾟｯﾌﾟ体" panose="040B0A00000000000000" pitchFamily="50" charset="-128"/>
                <a:cs typeface="HGP創英角ｺﾞｼｯｸUB"/>
              </a:rPr>
              <a:t>の</a:t>
            </a:r>
            <a:r>
              <a:rPr sz="2000" dirty="0">
                <a:latin typeface="HGP創英角ﾎﾟｯﾌﾟ体" panose="040B0A00000000000000" pitchFamily="50" charset="-128"/>
                <a:ea typeface="HGP創英角ﾎﾟｯﾌﾟ体" panose="040B0A00000000000000" pitchFamily="50" charset="-128"/>
                <a:cs typeface="HGP創英角ｺﾞｼｯｸUB"/>
              </a:rPr>
              <a:t>源流に</a:t>
            </a:r>
            <a:r>
              <a:rPr sz="2000" spc="-10" dirty="0">
                <a:latin typeface="HGP創英角ﾎﾟｯﾌﾟ体" panose="040B0A00000000000000" pitchFamily="50" charset="-128"/>
                <a:ea typeface="HGP創英角ﾎﾟｯﾌﾟ体" panose="040B0A00000000000000" pitchFamily="50" charset="-128"/>
                <a:cs typeface="HGP創英角ｺﾞｼｯｸUB"/>
              </a:rPr>
              <a:t>さ</a:t>
            </a:r>
            <a:r>
              <a:rPr sz="2000" spc="-5" dirty="0">
                <a:latin typeface="HGP創英角ﾎﾟｯﾌﾟ体" panose="040B0A00000000000000" pitchFamily="50" charset="-128"/>
                <a:ea typeface="HGP創英角ﾎﾟｯﾌﾟ体" panose="040B0A00000000000000" pitchFamily="50" charset="-128"/>
                <a:cs typeface="HGP創英角ｺﾞｼｯｸUB"/>
              </a:rPr>
              <a:t>か</a:t>
            </a:r>
            <a:r>
              <a:rPr sz="2000" spc="-10" dirty="0">
                <a:latin typeface="HGP創英角ﾎﾟｯﾌﾟ体" panose="040B0A00000000000000" pitchFamily="50" charset="-128"/>
                <a:ea typeface="HGP創英角ﾎﾟｯﾌﾟ体" panose="040B0A00000000000000" pitchFamily="50" charset="-128"/>
                <a:cs typeface="HGP創英角ｺﾞｼｯｸUB"/>
              </a:rPr>
              <a:t>の</a:t>
            </a:r>
            <a:r>
              <a:rPr sz="2000" spc="-5" dirty="0">
                <a:latin typeface="HGP創英角ﾎﾟｯﾌﾟ体" panose="040B0A00000000000000" pitchFamily="50" charset="-128"/>
                <a:ea typeface="HGP創英角ﾎﾟｯﾌﾟ体" panose="040B0A00000000000000" pitchFamily="50" charset="-128"/>
                <a:cs typeface="HGP創英角ｺﾞｼｯｸUB"/>
              </a:rPr>
              <a:t>ぼっ</a:t>
            </a:r>
            <a:r>
              <a:rPr sz="2000" spc="-10" dirty="0">
                <a:latin typeface="HGP創英角ﾎﾟｯﾌﾟ体" panose="040B0A00000000000000" pitchFamily="50" charset="-128"/>
                <a:ea typeface="HGP創英角ﾎﾟｯﾌﾟ体" panose="040B0A00000000000000" pitchFamily="50" charset="-128"/>
                <a:cs typeface="HGP創英角ｺﾞｼｯｸUB"/>
              </a:rPr>
              <a:t>て</a:t>
            </a:r>
            <a:r>
              <a:rPr sz="2000" spc="-5" dirty="0">
                <a:latin typeface="HGP創英角ﾎﾟｯﾌﾟ体" panose="040B0A00000000000000" pitchFamily="50" charset="-128"/>
                <a:ea typeface="HGP創英角ﾎﾟｯﾌﾟ体" panose="040B0A00000000000000" pitchFamily="50" charset="-128"/>
                <a:cs typeface="HGP創英角ｺﾞｼｯｸUB"/>
              </a:rPr>
              <a:t>、機能</a:t>
            </a:r>
            <a:r>
              <a:rPr sz="2000" spc="10" dirty="0">
                <a:latin typeface="HGP創英角ﾎﾟｯﾌﾟ体" panose="040B0A00000000000000" pitchFamily="50" charset="-128"/>
                <a:ea typeface="HGP創英角ﾎﾟｯﾌﾟ体" panose="040B0A00000000000000" pitchFamily="50" charset="-128"/>
                <a:cs typeface="HGP創英角ｺﾞｼｯｸUB"/>
              </a:rPr>
              <a:t>や</a:t>
            </a:r>
            <a:r>
              <a:rPr sz="2000" dirty="0">
                <a:latin typeface="HGP創英角ﾎﾟｯﾌﾟ体" panose="040B0A00000000000000" pitchFamily="50" charset="-128"/>
                <a:ea typeface="HGP創英角ﾎﾟｯﾌﾟ体" panose="040B0A00000000000000" pitchFamily="50" charset="-128"/>
                <a:cs typeface="HGP創英角ｺﾞｼｯｸUB"/>
              </a:rPr>
              <a:t>要因を堀</a:t>
            </a:r>
            <a:r>
              <a:rPr sz="2000" spc="-20" dirty="0">
                <a:latin typeface="HGP創英角ﾎﾟｯﾌﾟ体" panose="040B0A00000000000000" pitchFamily="50" charset="-128"/>
                <a:ea typeface="HGP創英角ﾎﾟｯﾌﾟ体" panose="040B0A00000000000000" pitchFamily="50" charset="-128"/>
                <a:cs typeface="HGP創英角ｺﾞｼｯｸUB"/>
              </a:rPr>
              <a:t>り</a:t>
            </a:r>
            <a:r>
              <a:rPr sz="2000" dirty="0">
                <a:latin typeface="HGP創英角ﾎﾟｯﾌﾟ体" panose="040B0A00000000000000" pitchFamily="50" charset="-128"/>
                <a:ea typeface="HGP創英角ﾎﾟｯﾌﾟ体" panose="040B0A00000000000000" pitchFamily="50" charset="-128"/>
                <a:cs typeface="HGP創英角ｺﾞｼｯｸUB"/>
              </a:rPr>
              <a:t>下げ</a:t>
            </a:r>
            <a:r>
              <a:rPr sz="2000" spc="-15" dirty="0">
                <a:latin typeface="HGP創英角ﾎﾟｯﾌﾟ体" panose="040B0A00000000000000" pitchFamily="50" charset="-128"/>
                <a:ea typeface="HGP創英角ﾎﾟｯﾌﾟ体" panose="040B0A00000000000000" pitchFamily="50" charset="-128"/>
                <a:cs typeface="HGP創英角ｺﾞｼｯｸUB"/>
              </a:rPr>
              <a:t>て</a:t>
            </a:r>
            <a:br>
              <a:rPr lang="en-US" sz="2000" spc="-15" dirty="0">
                <a:latin typeface="HGP創英角ﾎﾟｯﾌﾟ体" panose="040B0A00000000000000" pitchFamily="50" charset="-128"/>
                <a:ea typeface="HGP創英角ﾎﾟｯﾌﾟ体" panose="040B0A00000000000000" pitchFamily="50" charset="-128"/>
                <a:cs typeface="HGP創英角ｺﾞｼｯｸUB"/>
              </a:rPr>
            </a:br>
            <a:r>
              <a:rPr lang="ja-JP" altLang="en-US" sz="2000" spc="-15" dirty="0">
                <a:latin typeface="HGP創英角ﾎﾟｯﾌﾟ体" panose="040B0A00000000000000" pitchFamily="50" charset="-128"/>
                <a:ea typeface="HGP創英角ﾎﾟｯﾌﾟ体" panose="040B0A00000000000000" pitchFamily="50" charset="-128"/>
                <a:cs typeface="HGP創英角ｺﾞｼｯｸUB"/>
              </a:rPr>
              <a:t>　</a:t>
            </a:r>
            <a:r>
              <a:rPr sz="2000" dirty="0">
                <a:latin typeface="HGP創英角ﾎﾟｯﾌﾟ体" panose="040B0A00000000000000" pitchFamily="50" charset="-128"/>
                <a:ea typeface="HGP創英角ﾎﾟｯﾌﾟ体" panose="040B0A00000000000000" pitchFamily="50" charset="-128"/>
                <a:cs typeface="HGP創英角ｺﾞｼｯｸUB"/>
              </a:rPr>
              <a:t>源流を管理し</a:t>
            </a:r>
            <a:r>
              <a:rPr sz="2000" spc="-10" dirty="0">
                <a:latin typeface="HGP創英角ﾎﾟｯﾌﾟ体" panose="040B0A00000000000000" pitchFamily="50" charset="-128"/>
                <a:ea typeface="HGP創英角ﾎﾟｯﾌﾟ体" panose="040B0A00000000000000" pitchFamily="50" charset="-128"/>
                <a:cs typeface="HGP創英角ｺﾞｼｯｸUB"/>
              </a:rPr>
              <a:t>て</a:t>
            </a:r>
            <a:r>
              <a:rPr sz="2000" dirty="0">
                <a:latin typeface="HGP創英角ﾎﾟｯﾌﾟ体" panose="040B0A00000000000000" pitchFamily="50" charset="-128"/>
                <a:ea typeface="HGP創英角ﾎﾟｯﾌﾟ体" panose="040B0A00000000000000" pitchFamily="50" charset="-128"/>
                <a:cs typeface="HGP創英角ｺﾞｼｯｸUB"/>
              </a:rPr>
              <a:t>行く</a:t>
            </a:r>
          </a:p>
          <a:p>
            <a:pPr marL="12700">
              <a:lnSpc>
                <a:spcPts val="2395"/>
              </a:lnSpc>
              <a:spcBef>
                <a:spcPts val="15"/>
              </a:spcBef>
            </a:pPr>
            <a:r>
              <a:rPr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rPr>
              <a:t> </a:t>
            </a:r>
            <a:endParaRPr lang="en-US" sz="20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95"/>
              </a:lnSpc>
              <a:spcBef>
                <a:spcPts val="15"/>
              </a:spcBef>
            </a:pPr>
            <a:endParaRPr lang="en-US" sz="2800" u="sng" spc="-50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Times New Roman"/>
            </a:endParaRPr>
          </a:p>
          <a:p>
            <a:pPr marL="12700">
              <a:lnSpc>
                <a:spcPts val="2395"/>
              </a:lnSpc>
              <a:spcBef>
                <a:spcPts val="15"/>
              </a:spcBef>
            </a:pPr>
            <a:r>
              <a:rPr sz="2800" u="sng" spc="-15" dirty="0">
                <a:solidFill>
                  <a:srgbClr val="0033CC"/>
                </a:solidFill>
                <a:uFill>
                  <a:solidFill>
                    <a:srgbClr val="0033CC"/>
                  </a:solidFill>
                </a:uFill>
                <a:latin typeface="HGP創英角ﾎﾟｯﾌﾟ体" panose="040B0A00000000000000" pitchFamily="50" charset="-128"/>
                <a:ea typeface="HGP創英角ﾎﾟｯﾌﾟ体" panose="040B0A00000000000000" pitchFamily="50" charset="-128"/>
                <a:cs typeface="HGP創英角ﾎﾟｯﾌﾟ体"/>
              </a:rPr>
              <a:t>標準化</a:t>
            </a:r>
            <a:endParaRPr sz="2800" dirty="0">
              <a:latin typeface="HGP創英角ﾎﾟｯﾌﾟ体" panose="040B0A00000000000000" pitchFamily="50" charset="-128"/>
              <a:ea typeface="HGP創英角ﾎﾟｯﾌﾟ体" panose="040B0A00000000000000" pitchFamily="50" charset="-128"/>
              <a:cs typeface="HGP創英角ﾎﾟｯﾌﾟ体"/>
            </a:endParaRPr>
          </a:p>
          <a:p>
            <a:pPr marL="165100">
              <a:lnSpc>
                <a:spcPts val="2155"/>
              </a:lnSpc>
            </a:pPr>
            <a:r>
              <a:rPr sz="2000" spc="10" dirty="0">
                <a:latin typeface="HGP創英角ﾎﾟｯﾌﾟ体" panose="040B0A00000000000000" pitchFamily="50" charset="-128"/>
                <a:ea typeface="HGP創英角ﾎﾟｯﾌﾟ体" panose="040B0A00000000000000" pitchFamily="50" charset="-128"/>
                <a:cs typeface="HGP創英角ｺﾞｼｯｸUB"/>
              </a:rPr>
              <a:t>・</a:t>
            </a:r>
            <a:r>
              <a:rPr sz="2000" dirty="0">
                <a:latin typeface="HGP創英角ﾎﾟｯﾌﾟ体" panose="040B0A00000000000000" pitchFamily="50" charset="-128"/>
                <a:ea typeface="HGP創英角ﾎﾟｯﾌﾟ体" panose="040B0A00000000000000" pitchFamily="50" charset="-128"/>
                <a:cs typeface="HGP創英角ｺﾞｼｯｸUB"/>
              </a:rPr>
              <a:t>管理</a:t>
            </a:r>
            <a:r>
              <a:rPr sz="2000" spc="-15" dirty="0">
                <a:latin typeface="HGP創英角ﾎﾟｯﾌﾟ体" panose="040B0A00000000000000" pitchFamily="50" charset="-128"/>
                <a:ea typeface="HGP創英角ﾎﾟｯﾌﾟ体" panose="040B0A00000000000000" pitchFamily="50" charset="-128"/>
                <a:cs typeface="HGP創英角ｺﾞｼｯｸUB"/>
              </a:rPr>
              <a:t>の</a:t>
            </a:r>
            <a:r>
              <a:rPr sz="2000" spc="5" dirty="0">
                <a:latin typeface="HGP創英角ﾎﾟｯﾌﾟ体" panose="040B0A00000000000000" pitchFamily="50" charset="-128"/>
                <a:ea typeface="HGP創英角ﾎﾟｯﾌﾟ体" panose="040B0A00000000000000" pitchFamily="50" charset="-128"/>
                <a:cs typeface="HGP創英角ｺﾞｼｯｸUB"/>
              </a:rPr>
              <a:t>ため</a:t>
            </a:r>
            <a:r>
              <a:rPr sz="2000" dirty="0">
                <a:latin typeface="HGP創英角ﾎﾟｯﾌﾟ体" panose="040B0A00000000000000" pitchFamily="50" charset="-128"/>
                <a:ea typeface="HGP創英角ﾎﾟｯﾌﾟ体" panose="040B0A00000000000000" pitchFamily="50" charset="-128"/>
                <a:cs typeface="HGP創英角ｺﾞｼｯｸUB"/>
              </a:rPr>
              <a:t>に、目的、目標を達成</a:t>
            </a:r>
            <a:r>
              <a:rPr sz="2000" spc="-15" dirty="0">
                <a:latin typeface="HGP創英角ﾎﾟｯﾌﾟ体" panose="040B0A00000000000000" pitchFamily="50" charset="-128"/>
                <a:ea typeface="HGP創英角ﾎﾟｯﾌﾟ体" panose="040B0A00000000000000" pitchFamily="50" charset="-128"/>
                <a:cs typeface="HGP創英角ｺﾞｼｯｸUB"/>
              </a:rPr>
              <a:t>す</a:t>
            </a:r>
            <a:r>
              <a:rPr sz="2000" spc="-10" dirty="0">
                <a:latin typeface="HGP創英角ﾎﾟｯﾌﾟ体" panose="040B0A00000000000000" pitchFamily="50" charset="-128"/>
                <a:ea typeface="HGP創英角ﾎﾟｯﾌﾟ体" panose="040B0A00000000000000" pitchFamily="50" charset="-128"/>
                <a:cs typeface="HGP創英角ｺﾞｼｯｸUB"/>
              </a:rPr>
              <a:t>る</a:t>
            </a:r>
            <a:r>
              <a:rPr sz="2000" spc="5" dirty="0">
                <a:latin typeface="HGP創英角ﾎﾟｯﾌﾟ体" panose="040B0A00000000000000" pitchFamily="50" charset="-128"/>
                <a:ea typeface="HGP創英角ﾎﾟｯﾌﾟ体" panose="040B0A00000000000000" pitchFamily="50" charset="-128"/>
                <a:cs typeface="HGP創英角ｺﾞｼｯｸUB"/>
              </a:rPr>
              <a:t>ため</a:t>
            </a:r>
            <a:r>
              <a:rPr sz="2000" spc="-15" dirty="0">
                <a:latin typeface="HGP創英角ﾎﾟｯﾌﾟ体" panose="040B0A00000000000000" pitchFamily="50" charset="-128"/>
                <a:ea typeface="HGP創英角ﾎﾟｯﾌﾟ体" panose="040B0A00000000000000" pitchFamily="50" charset="-128"/>
                <a:cs typeface="HGP創英角ｺﾞｼｯｸUB"/>
              </a:rPr>
              <a:t>の</a:t>
            </a:r>
            <a:endParaRPr lang="en-US" sz="2000" spc="-15" dirty="0">
              <a:latin typeface="HGP創英角ﾎﾟｯﾌﾟ体" panose="040B0A00000000000000" pitchFamily="50" charset="-128"/>
              <a:ea typeface="HGP創英角ﾎﾟｯﾌﾟ体" panose="040B0A00000000000000" pitchFamily="50" charset="-128"/>
              <a:cs typeface="HGP創英角ｺﾞｼｯｸUB"/>
            </a:endParaRPr>
          </a:p>
          <a:p>
            <a:pPr marL="165100">
              <a:lnSpc>
                <a:spcPts val="2155"/>
              </a:lnSpc>
            </a:pPr>
            <a:r>
              <a:rPr lang="ja-JP" altLang="en-US" sz="2000" spc="-15" dirty="0">
                <a:latin typeface="HGP創英角ﾎﾟｯﾌﾟ体" panose="040B0A00000000000000" pitchFamily="50" charset="-128"/>
                <a:ea typeface="HGP創英角ﾎﾟｯﾌﾟ体" panose="040B0A00000000000000" pitchFamily="50" charset="-128"/>
                <a:cs typeface="HGP創英角ｺﾞｼｯｸUB"/>
              </a:rPr>
              <a:t>　</a:t>
            </a:r>
            <a:r>
              <a:rPr sz="2000" spc="5" dirty="0">
                <a:latin typeface="HGP創英角ﾎﾟｯﾌﾟ体" panose="040B0A00000000000000" pitchFamily="50" charset="-128"/>
                <a:ea typeface="HGP創英角ﾎﾟｯﾌﾟ体" panose="040B0A00000000000000" pitchFamily="50" charset="-128"/>
                <a:cs typeface="HGP創英角ｺﾞｼｯｸUB"/>
              </a:rPr>
              <a:t>し</a:t>
            </a:r>
            <a:r>
              <a:rPr sz="2000" dirty="0">
                <a:latin typeface="HGP創英角ﾎﾟｯﾌﾟ体" panose="040B0A00000000000000" pitchFamily="50" charset="-128"/>
                <a:ea typeface="HGP創英角ﾎﾟｯﾌﾟ体" panose="040B0A00000000000000" pitchFamily="50" charset="-128"/>
                <a:cs typeface="HGP創英角ｺﾞｼｯｸUB"/>
              </a:rPr>
              <a:t>く</a:t>
            </a:r>
            <a:r>
              <a:rPr sz="2000" spc="5" dirty="0">
                <a:latin typeface="HGP創英角ﾎﾟｯﾌﾟ体" panose="040B0A00000000000000" pitchFamily="50" charset="-128"/>
                <a:ea typeface="HGP創英角ﾎﾟｯﾌﾟ体" panose="040B0A00000000000000" pitchFamily="50" charset="-128"/>
                <a:cs typeface="HGP創英角ｺﾞｼｯｸUB"/>
              </a:rPr>
              <a:t>み</a:t>
            </a:r>
            <a:r>
              <a:rPr sz="2000" spc="-5" dirty="0">
                <a:latin typeface="HGP創英角ﾎﾟｯﾌﾟ体" panose="040B0A00000000000000" pitchFamily="50" charset="-128"/>
                <a:ea typeface="HGP創英角ﾎﾟｯﾌﾟ体" panose="040B0A00000000000000" pitchFamily="50" charset="-128"/>
                <a:cs typeface="HGP創英角ｺﾞｼｯｸUB"/>
              </a:rPr>
              <a:t>、</a:t>
            </a:r>
            <a:r>
              <a:rPr lang="ja-JP" altLang="en-US" sz="2000" spc="-5" dirty="0">
                <a:latin typeface="HGP創英角ﾎﾟｯﾌﾟ体" panose="040B0A00000000000000" pitchFamily="50" charset="-128"/>
                <a:ea typeface="HGP創英角ﾎﾟｯﾌﾟ体" panose="040B0A00000000000000" pitchFamily="50" charset="-128"/>
                <a:cs typeface="HGP創英角ｺﾞｼｯｸUB"/>
              </a:rPr>
              <a:t>　</a:t>
            </a:r>
            <a:r>
              <a:rPr sz="2000" spc="-5" dirty="0">
                <a:latin typeface="HGP創英角ﾎﾟｯﾌﾟ体" panose="040B0A00000000000000" pitchFamily="50" charset="-128"/>
                <a:ea typeface="HGP創英角ﾎﾟｯﾌﾟ体" panose="040B0A00000000000000" pitchFamily="50" charset="-128"/>
                <a:cs typeface="HGP創英角ｺﾞｼｯｸUB"/>
              </a:rPr>
              <a:t>方法を決</a:t>
            </a:r>
            <a:r>
              <a:rPr sz="2000" spc="5" dirty="0">
                <a:latin typeface="HGP創英角ﾎﾟｯﾌﾟ体" panose="040B0A00000000000000" pitchFamily="50" charset="-128"/>
                <a:ea typeface="HGP創英角ﾎﾟｯﾌﾟ体" panose="040B0A00000000000000" pitchFamily="50" charset="-128"/>
                <a:cs typeface="HGP創英角ｺﾞｼｯｸUB"/>
              </a:rPr>
              <a:t>め</a:t>
            </a:r>
            <a:r>
              <a:rPr sz="2000" dirty="0">
                <a:latin typeface="HGP創英角ﾎﾟｯﾌﾟ体" panose="040B0A00000000000000" pitchFamily="50" charset="-128"/>
                <a:ea typeface="HGP創英角ﾎﾟｯﾌﾟ体" panose="040B0A00000000000000" pitchFamily="50" charset="-128"/>
                <a:cs typeface="HGP創英角ｺﾞｼｯｸUB"/>
              </a:rPr>
              <a:t>る</a:t>
            </a:r>
          </a:p>
        </p:txBody>
      </p:sp>
      <p:sp>
        <p:nvSpPr>
          <p:cNvPr id="8" name="object 10">
            <a:extLst>
              <a:ext uri="{FF2B5EF4-FFF2-40B4-BE49-F238E27FC236}">
                <a16:creationId xmlns:a16="http://schemas.microsoft.com/office/drawing/2014/main" id="{3001A80D-514B-47EC-8BCB-E948692C5E97}"/>
              </a:ext>
            </a:extLst>
          </p:cNvPr>
          <p:cNvSpPr txBox="1">
            <a:spLocks/>
          </p:cNvSpPr>
          <p:nvPr/>
        </p:nvSpPr>
        <p:spPr>
          <a:xfrm>
            <a:off x="202668" y="184406"/>
            <a:ext cx="8982059" cy="512704"/>
          </a:xfrm>
          <a:prstGeom prst="rect">
            <a:avLst/>
          </a:prstGeom>
        </p:spPr>
        <p:txBody>
          <a:bodyPr vert="horz" wrap="square" lIns="0" tIns="1397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10"/>
              </a:spcBef>
            </a:pPr>
            <a:r>
              <a:rPr lang="ja-JP" altLang="en-US" sz="3600" dirty="0">
                <a:latin typeface="HGP創英角ﾎﾟｯﾌﾟ体" panose="040B0A00000000000000" pitchFamily="50" charset="-128"/>
                <a:ea typeface="HGP創英角ﾎﾟｯﾌﾟ体" panose="040B0A00000000000000" pitchFamily="50" charset="-128"/>
              </a:rPr>
              <a:t>７）ＱＣ的なものの見方・考え方</a:t>
            </a:r>
          </a:p>
        </p:txBody>
      </p:sp>
      <p:pic>
        <p:nvPicPr>
          <p:cNvPr id="10" name="Picture 8" descr="008">
            <a:extLst>
              <a:ext uri="{FF2B5EF4-FFF2-40B4-BE49-F238E27FC236}">
                <a16:creationId xmlns:a16="http://schemas.microsoft.com/office/drawing/2014/main" id="{64BA62BC-3BBF-4AF9-93C0-23BE023203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021" y="1129060"/>
            <a:ext cx="2201586" cy="135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
            <a:extLst>
              <a:ext uri="{FF2B5EF4-FFF2-40B4-BE49-F238E27FC236}">
                <a16:creationId xmlns:a16="http://schemas.microsoft.com/office/drawing/2014/main" id="{19E5CB8C-D922-426B-8AD3-B64125C62F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9280" y="5000187"/>
            <a:ext cx="1435411" cy="1457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99">
            <a:extLst>
              <a:ext uri="{FF2B5EF4-FFF2-40B4-BE49-F238E27FC236}">
                <a16:creationId xmlns:a16="http://schemas.microsoft.com/office/drawing/2014/main" id="{7EA88564-3163-484F-9B5A-08D033590BD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23125" y="3059382"/>
            <a:ext cx="911083" cy="1475216"/>
          </a:xfrm>
          <a:prstGeom prst="rect">
            <a:avLst/>
          </a:prstGeom>
          <a:noFill/>
          <a:ln>
            <a:noFill/>
          </a:ln>
          <a:effectLst/>
          <a:extLst>
            <a:ext uri="{909E8E84-426E-40DD-AFC4-6F175D3DCCD1}">
              <a14:hiddenFill xmlns:a14="http://schemas.microsoft.com/office/drawing/2010/main">
                <a:solidFill>
                  <a:srgbClr xmlns:mc="http://schemas.openxmlformats.org/markup-compatibility/2006" val="000000" mc:Ignorable="a14" a14:legacySpreadsheetColorIndex="64"/>
                </a:solidFill>
              </a14:hiddenFill>
            </a:ext>
            <a:ext uri="{91240B29-F687-4F45-9708-019B960494DF}">
              <a14:hiddenLine xmlns:a14="http://schemas.microsoft.com/office/drawing/2010/main" w="1">
                <a:solidFill>
                  <a:srgbClr xmlns:mc="http://schemas.openxmlformats.org/markup-compatibility/2006" val="FFFFFF" mc:Ignorable="a14" a14:legacySpreadsheetColorIndex="65"/>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object 2">
            <a:extLst>
              <a:ext uri="{FF2B5EF4-FFF2-40B4-BE49-F238E27FC236}">
                <a16:creationId xmlns:a16="http://schemas.microsoft.com/office/drawing/2014/main" id="{F2FB6F55-C207-4F11-8797-C8A203FB63D8}"/>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11</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extLst>
      <p:ext uri="{BB962C8B-B14F-4D97-AF65-F5344CB8AC3E}">
        <p14:creationId xmlns:p14="http://schemas.microsoft.com/office/powerpoint/2010/main" val="1372731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6"/>
          <p:cNvSpPr txBox="1">
            <a:spLocks noChangeArrowheads="1"/>
          </p:cNvSpPr>
          <p:nvPr/>
        </p:nvSpPr>
        <p:spPr bwMode="auto">
          <a:xfrm>
            <a:off x="129077" y="851935"/>
            <a:ext cx="7265361" cy="77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600">
                <a:solidFill>
                  <a:schemeClr val="tx1"/>
                </a:solidFill>
                <a:latin typeface="Times New Roman" pitchFamily="18" charset="0"/>
                <a:ea typeface="ＭＳ Ｐゴシック" charset="-128"/>
              </a:defRPr>
            </a:lvl1pPr>
            <a:lvl2pPr marL="742950" indent="-285750" eaLnBrk="0" hangingPunct="0">
              <a:defRPr kumimoji="1" sz="2600">
                <a:solidFill>
                  <a:schemeClr val="tx1"/>
                </a:solidFill>
                <a:latin typeface="Times New Roman" pitchFamily="18" charset="0"/>
                <a:ea typeface="ＭＳ Ｐゴシック" charset="-128"/>
              </a:defRPr>
            </a:lvl2pPr>
            <a:lvl3pPr marL="1143000" indent="-228600" eaLnBrk="0" hangingPunct="0">
              <a:defRPr kumimoji="1" sz="2600">
                <a:solidFill>
                  <a:schemeClr val="tx1"/>
                </a:solidFill>
                <a:latin typeface="Times New Roman" pitchFamily="18" charset="0"/>
                <a:ea typeface="ＭＳ Ｐゴシック" charset="-128"/>
              </a:defRPr>
            </a:lvl3pPr>
            <a:lvl4pPr marL="1600200" indent="-228600" eaLnBrk="0" hangingPunct="0">
              <a:defRPr kumimoji="1" sz="2600">
                <a:solidFill>
                  <a:schemeClr val="tx1"/>
                </a:solidFill>
                <a:latin typeface="Times New Roman" pitchFamily="18" charset="0"/>
                <a:ea typeface="ＭＳ Ｐゴシック" charset="-128"/>
              </a:defRPr>
            </a:lvl4pPr>
            <a:lvl5pPr marL="2057400" indent="-228600" eaLnBrk="0" hangingPunct="0">
              <a:defRPr kumimoji="1" sz="2600">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9pPr>
          </a:lstStyle>
          <a:p>
            <a:pPr algn="l" eaLnBrk="1" hangingPunct="1">
              <a:spcBef>
                <a:spcPct val="50000"/>
              </a:spcBef>
            </a:pPr>
            <a:r>
              <a:rPr lang="ja-JP" altLang="en-US" sz="2215" b="1" dirty="0">
                <a:latin typeface="HGP創英角ﾎﾟｯﾌﾟ体" panose="040B0A00000000000000" pitchFamily="50" charset="-128"/>
                <a:ea typeface="HGP創英角ﾎﾟｯﾌﾟ体" panose="040B0A00000000000000" pitchFamily="50" charset="-128"/>
                <a:cs typeface="Meiryo UI" pitchFamily="50" charset="-128"/>
              </a:rPr>
              <a:t>「ＱＣ（品質管理）の問題解決活動をどのように</a:t>
            </a:r>
            <a:br>
              <a:rPr lang="en-US" altLang="ja-JP" sz="2215" b="1" dirty="0">
                <a:latin typeface="HGP創英角ﾎﾟｯﾌﾟ体" panose="040B0A00000000000000" pitchFamily="50" charset="-128"/>
                <a:ea typeface="HGP創英角ﾎﾟｯﾌﾟ体" panose="040B0A00000000000000" pitchFamily="50" charset="-128"/>
                <a:cs typeface="Meiryo UI" pitchFamily="50" charset="-128"/>
              </a:rPr>
            </a:br>
            <a:r>
              <a:rPr lang="en-US" altLang="ja-JP" sz="2215" b="1" dirty="0">
                <a:latin typeface="HGP創英角ﾎﾟｯﾌﾟ体" panose="040B0A00000000000000" pitchFamily="50" charset="-128"/>
                <a:ea typeface="HGP創英角ﾎﾟｯﾌﾟ体" panose="040B0A00000000000000" pitchFamily="50" charset="-128"/>
                <a:cs typeface="Meiryo UI" pitchFamily="50" charset="-128"/>
              </a:rPr>
              <a:t> </a:t>
            </a:r>
            <a:r>
              <a:rPr lang="ja-JP" altLang="en-US" sz="2215" b="1" dirty="0">
                <a:latin typeface="HGP創英角ﾎﾟｯﾌﾟ体" panose="040B0A00000000000000" pitchFamily="50" charset="-128"/>
                <a:ea typeface="HGP創英角ﾎﾟｯﾌﾟ体" panose="040B0A00000000000000" pitchFamily="50" charset="-128"/>
                <a:cs typeface="Meiryo UI" pitchFamily="50" charset="-128"/>
              </a:rPr>
              <a:t>まとめるかという発表や報告のための１つの方式」である。</a:t>
            </a:r>
          </a:p>
        </p:txBody>
      </p:sp>
      <p:sp>
        <p:nvSpPr>
          <p:cNvPr id="19460" name="Text Box 10"/>
          <p:cNvSpPr txBox="1">
            <a:spLocks noChangeArrowheads="1"/>
          </p:cNvSpPr>
          <p:nvPr/>
        </p:nvSpPr>
        <p:spPr bwMode="auto">
          <a:xfrm>
            <a:off x="1318847" y="1780559"/>
            <a:ext cx="4778958" cy="487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600">
                <a:solidFill>
                  <a:schemeClr val="tx1"/>
                </a:solidFill>
                <a:latin typeface="Times New Roman" pitchFamily="18" charset="0"/>
                <a:ea typeface="ＭＳ Ｐゴシック" charset="-128"/>
              </a:defRPr>
            </a:lvl1pPr>
            <a:lvl2pPr marL="742950" indent="-285750" eaLnBrk="0" hangingPunct="0">
              <a:defRPr kumimoji="1" sz="2600">
                <a:solidFill>
                  <a:schemeClr val="tx1"/>
                </a:solidFill>
                <a:latin typeface="Times New Roman" pitchFamily="18" charset="0"/>
                <a:ea typeface="ＭＳ Ｐゴシック" charset="-128"/>
              </a:defRPr>
            </a:lvl2pPr>
            <a:lvl3pPr marL="1143000" indent="-228600" eaLnBrk="0" hangingPunct="0">
              <a:defRPr kumimoji="1" sz="2600">
                <a:solidFill>
                  <a:schemeClr val="tx1"/>
                </a:solidFill>
                <a:latin typeface="Times New Roman" pitchFamily="18" charset="0"/>
                <a:ea typeface="ＭＳ Ｐゴシック" charset="-128"/>
              </a:defRPr>
            </a:lvl3pPr>
            <a:lvl4pPr marL="1600200" indent="-228600" eaLnBrk="0" hangingPunct="0">
              <a:defRPr kumimoji="1" sz="2600">
                <a:solidFill>
                  <a:schemeClr val="tx1"/>
                </a:solidFill>
                <a:latin typeface="Times New Roman" pitchFamily="18" charset="0"/>
                <a:ea typeface="ＭＳ Ｐゴシック" charset="-128"/>
              </a:defRPr>
            </a:lvl4pPr>
            <a:lvl5pPr marL="2057400" indent="-228600" eaLnBrk="0" hangingPunct="0">
              <a:defRPr kumimoji="1" sz="2600">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9pPr>
          </a:lstStyle>
          <a:p>
            <a:pPr algn="l" eaLnBrk="1" hangingPunct="1">
              <a:lnSpc>
                <a:spcPct val="80000"/>
              </a:lnSpc>
              <a:spcBef>
                <a:spcPct val="50000"/>
              </a:spcBef>
            </a:pPr>
            <a:r>
              <a:rPr lang="en-US" altLang="ja-JP" sz="1600" b="1" dirty="0">
                <a:latin typeface="HGP創英角ﾎﾟｯﾌﾟ体" panose="040B0A00000000000000" pitchFamily="50" charset="-128"/>
                <a:ea typeface="HGP創英角ﾎﾟｯﾌﾟ体" panose="040B0A00000000000000" pitchFamily="50" charset="-128"/>
              </a:rPr>
              <a:t> </a:t>
            </a:r>
            <a:r>
              <a:rPr lang="ja-JP" altLang="en-US" sz="1800" b="1" dirty="0">
                <a:latin typeface="HGP創英角ﾎﾟｯﾌﾟ体" panose="040B0A00000000000000" pitchFamily="50" charset="-128"/>
                <a:ea typeface="HGP創英角ﾎﾟｯﾌﾟ体" panose="040B0A00000000000000" pitchFamily="50" charset="-128"/>
              </a:rPr>
              <a:t>はじめに</a:t>
            </a:r>
          </a:p>
          <a:p>
            <a:pPr algn="l" eaLnBrk="1" hangingPunct="1">
              <a:lnSpc>
                <a:spcPct val="80000"/>
              </a:lnSpc>
              <a:spcBef>
                <a:spcPct val="50000"/>
              </a:spcBef>
            </a:pPr>
            <a:r>
              <a:rPr lang="ja-JP" altLang="en-US" sz="1800" b="1" dirty="0">
                <a:latin typeface="HGP創英角ﾎﾟｯﾌﾟ体" panose="040B0A00000000000000" pitchFamily="50" charset="-128"/>
                <a:ea typeface="HGP創英角ﾎﾟｯﾌﾟ体" panose="040B0A00000000000000" pitchFamily="50" charset="-128"/>
              </a:rPr>
              <a:t> １．会社・職場の概要　ＱＣサークル紹介</a:t>
            </a:r>
          </a:p>
          <a:p>
            <a:pPr algn="l" eaLnBrk="1" hangingPunct="1">
              <a:lnSpc>
                <a:spcPct val="80000"/>
              </a:lnSpc>
              <a:spcBef>
                <a:spcPct val="50000"/>
              </a:spcBef>
            </a:pPr>
            <a:r>
              <a:rPr lang="ja-JP" altLang="en-US" sz="1800" b="1" dirty="0">
                <a:latin typeface="HGP創英角ﾎﾟｯﾌﾟ体" panose="040B0A00000000000000" pitchFamily="50" charset="-128"/>
                <a:ea typeface="HGP創英角ﾎﾟｯﾌﾟ体" panose="040B0A00000000000000" pitchFamily="50" charset="-128"/>
              </a:rPr>
              <a:t> ２．工程の概要・サークルの紹介</a:t>
            </a:r>
            <a:br>
              <a:rPr lang="en-US" altLang="ja-JP" sz="1600" b="1" dirty="0">
                <a:latin typeface="HGP創英角ﾎﾟｯﾌﾟ体" panose="040B0A00000000000000" pitchFamily="50" charset="-128"/>
                <a:ea typeface="HGP創英角ﾎﾟｯﾌﾟ体" panose="040B0A00000000000000" pitchFamily="50" charset="-128"/>
              </a:rPr>
            </a:br>
            <a:endParaRPr lang="ja-JP" altLang="en-US" sz="1600" b="1" dirty="0">
              <a:latin typeface="HGP創英角ﾎﾟｯﾌﾟ体" panose="040B0A00000000000000" pitchFamily="50" charset="-128"/>
              <a:ea typeface="HGP創英角ﾎﾟｯﾌﾟ体" panose="040B0A00000000000000" pitchFamily="50" charset="-128"/>
            </a:endParaRPr>
          </a:p>
          <a:p>
            <a:pPr algn="l" eaLnBrk="1" hangingPunct="1">
              <a:lnSpc>
                <a:spcPct val="80000"/>
              </a:lnSpc>
              <a:spcBef>
                <a:spcPct val="50000"/>
              </a:spcBef>
            </a:pPr>
            <a:r>
              <a:rPr lang="ja-JP" altLang="en-US" sz="2000" b="1" dirty="0">
                <a:solidFill>
                  <a:srgbClr val="0000FF"/>
                </a:solidFill>
                <a:latin typeface="HGP創英角ﾎﾟｯﾌﾟ体" panose="040B0A00000000000000" pitchFamily="50" charset="-128"/>
                <a:ea typeface="HGP創英角ﾎﾟｯﾌﾟ体" panose="040B0A00000000000000" pitchFamily="50" charset="-128"/>
              </a:rPr>
              <a:t> ３．テーマの選定（理由）</a:t>
            </a:r>
          </a:p>
          <a:p>
            <a:pPr algn="l" eaLnBrk="1" hangingPunct="1">
              <a:spcBef>
                <a:spcPct val="50000"/>
              </a:spcBef>
            </a:pPr>
            <a:r>
              <a:rPr lang="ja-JP" altLang="en-US" sz="2000" b="1" dirty="0">
                <a:solidFill>
                  <a:srgbClr val="0000FF"/>
                </a:solidFill>
                <a:latin typeface="HGP創英角ﾎﾟｯﾌﾟ体" panose="040B0A00000000000000" pitchFamily="50" charset="-128"/>
                <a:ea typeface="HGP創英角ﾎﾟｯﾌﾟ体" panose="040B0A00000000000000" pitchFamily="50" charset="-128"/>
              </a:rPr>
              <a:t> ４．現状の把握と目標の設定</a:t>
            </a:r>
          </a:p>
          <a:p>
            <a:pPr algn="l" eaLnBrk="1" hangingPunct="1">
              <a:spcBef>
                <a:spcPct val="50000"/>
              </a:spcBef>
            </a:pPr>
            <a:r>
              <a:rPr lang="ja-JP" altLang="en-US" sz="2000" b="1" dirty="0">
                <a:solidFill>
                  <a:srgbClr val="0000FF"/>
                </a:solidFill>
                <a:latin typeface="HGP創英角ﾎﾟｯﾌﾟ体" panose="040B0A00000000000000" pitchFamily="50" charset="-128"/>
                <a:ea typeface="HGP創英角ﾎﾟｯﾌﾟ体" panose="040B0A00000000000000" pitchFamily="50" charset="-128"/>
              </a:rPr>
              <a:t> ５．活動計画の作成</a:t>
            </a:r>
          </a:p>
          <a:p>
            <a:pPr algn="l" eaLnBrk="1" hangingPunct="1">
              <a:spcBef>
                <a:spcPct val="50000"/>
              </a:spcBef>
            </a:pPr>
            <a:r>
              <a:rPr lang="ja-JP" altLang="en-US" sz="2000" b="1" dirty="0">
                <a:solidFill>
                  <a:srgbClr val="0000FF"/>
                </a:solidFill>
                <a:latin typeface="HGP創英角ﾎﾟｯﾌﾟ体" panose="040B0A00000000000000" pitchFamily="50" charset="-128"/>
                <a:ea typeface="HGP創英角ﾎﾟｯﾌﾟ体" panose="040B0A00000000000000" pitchFamily="50" charset="-128"/>
              </a:rPr>
              <a:t> ６．要因の解析</a:t>
            </a:r>
          </a:p>
          <a:p>
            <a:pPr algn="l" eaLnBrk="1" hangingPunct="1">
              <a:spcBef>
                <a:spcPct val="50000"/>
              </a:spcBef>
            </a:pPr>
            <a:r>
              <a:rPr lang="ja-JP" altLang="en-US" sz="2000" b="1" dirty="0">
                <a:solidFill>
                  <a:srgbClr val="0000FF"/>
                </a:solidFill>
                <a:latin typeface="HGP創英角ﾎﾟｯﾌﾟ体" panose="040B0A00000000000000" pitchFamily="50" charset="-128"/>
                <a:ea typeface="HGP創英角ﾎﾟｯﾌﾟ体" panose="040B0A00000000000000" pitchFamily="50" charset="-128"/>
              </a:rPr>
              <a:t> ７．対策の検討と実施</a:t>
            </a:r>
          </a:p>
          <a:p>
            <a:pPr algn="l" eaLnBrk="1" hangingPunct="1">
              <a:spcBef>
                <a:spcPct val="50000"/>
              </a:spcBef>
            </a:pPr>
            <a:r>
              <a:rPr lang="ja-JP" altLang="en-US" sz="2000" b="1" dirty="0">
                <a:solidFill>
                  <a:srgbClr val="0000FF"/>
                </a:solidFill>
                <a:latin typeface="HGP創英角ﾎﾟｯﾌﾟ体" panose="040B0A00000000000000" pitchFamily="50" charset="-128"/>
                <a:ea typeface="HGP創英角ﾎﾟｯﾌﾟ体" panose="040B0A00000000000000" pitchFamily="50" charset="-128"/>
              </a:rPr>
              <a:t> ８．効果の確認</a:t>
            </a:r>
          </a:p>
          <a:p>
            <a:pPr algn="l" eaLnBrk="1" hangingPunct="1">
              <a:spcBef>
                <a:spcPct val="50000"/>
              </a:spcBef>
            </a:pPr>
            <a:r>
              <a:rPr lang="ja-JP" altLang="en-US" sz="2000" b="1" dirty="0">
                <a:solidFill>
                  <a:srgbClr val="0000FF"/>
                </a:solidFill>
                <a:latin typeface="HGP創英角ﾎﾟｯﾌﾟ体" panose="040B0A00000000000000" pitchFamily="50" charset="-128"/>
                <a:ea typeface="HGP創英角ﾎﾟｯﾌﾟ体" panose="040B0A00000000000000" pitchFamily="50" charset="-128"/>
              </a:rPr>
              <a:t> ９．標準化と管理の定着</a:t>
            </a:r>
          </a:p>
          <a:p>
            <a:pPr algn="l" eaLnBrk="1" hangingPunct="1">
              <a:lnSpc>
                <a:spcPct val="80000"/>
              </a:lnSpc>
              <a:spcBef>
                <a:spcPct val="50000"/>
              </a:spcBef>
            </a:pPr>
            <a:br>
              <a:rPr lang="en-US" altLang="ja-JP" sz="1477"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１０．反省と今後の進め方（課題）</a:t>
            </a:r>
            <a:endParaRPr lang="ja-JP" altLang="en-US" sz="1477" b="1" dirty="0">
              <a:latin typeface="HGP創英角ﾎﾟｯﾌﾟ体" panose="040B0A00000000000000" pitchFamily="50" charset="-128"/>
              <a:ea typeface="HGP創英角ﾎﾟｯﾌﾟ体" panose="040B0A00000000000000" pitchFamily="50" charset="-128"/>
            </a:endParaRPr>
          </a:p>
        </p:txBody>
      </p:sp>
      <p:sp>
        <p:nvSpPr>
          <p:cNvPr id="19461" name="Rectangle 11"/>
          <p:cNvSpPr>
            <a:spLocks noChangeArrowheads="1"/>
          </p:cNvSpPr>
          <p:nvPr/>
        </p:nvSpPr>
        <p:spPr bwMode="auto">
          <a:xfrm>
            <a:off x="1260683" y="2767782"/>
            <a:ext cx="4350163" cy="3359869"/>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ja-JP" sz="1292">
              <a:latin typeface="HG丸ｺﾞｼｯｸM-PRO" pitchFamily="50" charset="-128"/>
              <a:ea typeface="HG丸ｺﾞｼｯｸM-PRO" pitchFamily="50" charset="-128"/>
            </a:endParaRPr>
          </a:p>
        </p:txBody>
      </p:sp>
      <p:sp>
        <p:nvSpPr>
          <p:cNvPr id="19462" name="AutoShape 16"/>
          <p:cNvSpPr>
            <a:spLocks noChangeArrowheads="1"/>
          </p:cNvSpPr>
          <p:nvPr/>
        </p:nvSpPr>
        <p:spPr bwMode="auto">
          <a:xfrm>
            <a:off x="936044" y="4273062"/>
            <a:ext cx="252948" cy="679857"/>
          </a:xfrm>
          <a:prstGeom prst="rightArrow">
            <a:avLst>
              <a:gd name="adj1" fmla="val 47759"/>
              <a:gd name="adj2" fmla="val 47917"/>
            </a:avLst>
          </a:prstGeom>
          <a:solidFill>
            <a:schemeClr val="accent6">
              <a:lumMod val="40000"/>
              <a:lumOff val="60000"/>
            </a:schemeClr>
          </a:solidFill>
          <a:ln w="38100">
            <a:solidFill>
              <a:srgbClr val="FF0000"/>
            </a:solidFill>
            <a:miter lim="800000"/>
            <a:headEnd/>
            <a:tailEnd/>
          </a:ln>
        </p:spPr>
        <p:txBody>
          <a:bodyPr wrap="none" anchor="ctr"/>
          <a:lstStyle/>
          <a:p>
            <a:endParaRPr lang="ja-JP" altLang="ja-JP" sz="1292">
              <a:latin typeface="HG丸ｺﾞｼｯｸM-PRO" pitchFamily="50" charset="-128"/>
              <a:ea typeface="HG丸ｺﾞｼｯｸM-PRO" pitchFamily="50" charset="-128"/>
            </a:endParaRPr>
          </a:p>
        </p:txBody>
      </p:sp>
      <p:sp>
        <p:nvSpPr>
          <p:cNvPr id="19463" name="AutoShape 15"/>
          <p:cNvSpPr>
            <a:spLocks noChangeArrowheads="1"/>
          </p:cNvSpPr>
          <p:nvPr/>
        </p:nvSpPr>
        <p:spPr bwMode="auto">
          <a:xfrm>
            <a:off x="5742054" y="2345751"/>
            <a:ext cx="3401945" cy="2978603"/>
          </a:xfrm>
          <a:prstGeom prst="roundRect">
            <a:avLst>
              <a:gd name="adj" fmla="val 6824"/>
            </a:avLst>
          </a:prstGeom>
          <a:solidFill>
            <a:srgbClr val="FFFF99"/>
          </a:solidFill>
          <a:ln w="9525">
            <a:solidFill>
              <a:schemeClr val="tx1"/>
            </a:solidFill>
            <a:round/>
            <a:headEnd/>
            <a:tailEnd/>
          </a:ln>
        </p:spPr>
        <p:txBody>
          <a:bodyPr wrap="none" anchor="ctr"/>
          <a:lstStyle/>
          <a:p>
            <a:endParaRPr lang="ja-JP" altLang="ja-JP" sz="1292">
              <a:latin typeface="HG丸ｺﾞｼｯｸM-PRO" pitchFamily="50" charset="-128"/>
              <a:ea typeface="HG丸ｺﾞｼｯｸM-PRO" pitchFamily="50" charset="-128"/>
            </a:endParaRPr>
          </a:p>
        </p:txBody>
      </p:sp>
      <p:sp>
        <p:nvSpPr>
          <p:cNvPr id="19464" name="Text Box 8"/>
          <p:cNvSpPr txBox="1">
            <a:spLocks noChangeArrowheads="1"/>
          </p:cNvSpPr>
          <p:nvPr/>
        </p:nvSpPr>
        <p:spPr bwMode="auto">
          <a:xfrm>
            <a:off x="5740702" y="2613217"/>
            <a:ext cx="3307473" cy="3501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600">
                <a:solidFill>
                  <a:schemeClr val="tx1"/>
                </a:solidFill>
                <a:latin typeface="Times New Roman" pitchFamily="18" charset="0"/>
                <a:ea typeface="ＭＳ Ｐゴシック" charset="-128"/>
              </a:defRPr>
            </a:lvl1pPr>
            <a:lvl2pPr marL="742950" indent="-285750" eaLnBrk="0" hangingPunct="0">
              <a:defRPr kumimoji="1" sz="2600">
                <a:solidFill>
                  <a:schemeClr val="tx1"/>
                </a:solidFill>
                <a:latin typeface="Times New Roman" pitchFamily="18" charset="0"/>
                <a:ea typeface="ＭＳ Ｐゴシック" charset="-128"/>
              </a:defRPr>
            </a:lvl2pPr>
            <a:lvl3pPr marL="1143000" indent="-228600" eaLnBrk="0" hangingPunct="0">
              <a:defRPr kumimoji="1" sz="2600">
                <a:solidFill>
                  <a:schemeClr val="tx1"/>
                </a:solidFill>
                <a:latin typeface="Times New Roman" pitchFamily="18" charset="0"/>
                <a:ea typeface="ＭＳ Ｐゴシック" charset="-128"/>
              </a:defRPr>
            </a:lvl3pPr>
            <a:lvl4pPr marL="1600200" indent="-228600" eaLnBrk="0" hangingPunct="0">
              <a:defRPr kumimoji="1" sz="2600">
                <a:solidFill>
                  <a:schemeClr val="tx1"/>
                </a:solidFill>
                <a:latin typeface="Times New Roman" pitchFamily="18" charset="0"/>
                <a:ea typeface="ＭＳ Ｐゴシック" charset="-128"/>
              </a:defRPr>
            </a:lvl4pPr>
            <a:lvl5pPr marL="2057400" indent="-228600" eaLnBrk="0" hangingPunct="0">
              <a:defRPr kumimoji="1" sz="2600">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9pPr>
          </a:lstStyle>
          <a:p>
            <a:pPr algn="l" eaLnBrk="1" hangingPunct="1">
              <a:spcBef>
                <a:spcPct val="50000"/>
              </a:spcBef>
            </a:pPr>
            <a:r>
              <a:rPr lang="en-US" altLang="ja-JP" sz="2215" b="1" dirty="0">
                <a:latin typeface="HGP創英角ﾎﾟｯﾌﾟ体" panose="040B0A00000000000000" pitchFamily="50" charset="-128"/>
                <a:ea typeface="HGP創英角ﾎﾟｯﾌﾟ体" panose="040B0A00000000000000" pitchFamily="50" charset="-128"/>
                <a:cs typeface="Meiryo UI" pitchFamily="50" charset="-128"/>
              </a:rPr>
              <a:t>①</a:t>
            </a:r>
            <a:r>
              <a:rPr lang="ja-JP" altLang="en-US" sz="2215" b="1" dirty="0">
                <a:solidFill>
                  <a:srgbClr val="FF0000"/>
                </a:solidFill>
                <a:latin typeface="HGP創英角ﾎﾟｯﾌﾟ体" panose="040B0A00000000000000" pitchFamily="50" charset="-128"/>
                <a:ea typeface="HGP創英角ﾎﾟｯﾌﾟ体" panose="040B0A00000000000000" pitchFamily="50" charset="-128"/>
                <a:cs typeface="Meiryo UI" pitchFamily="50" charset="-128"/>
              </a:rPr>
              <a:t>問題解決を進める手順</a:t>
            </a:r>
          </a:p>
          <a:p>
            <a:pPr algn="l" eaLnBrk="1" hangingPunct="1">
              <a:spcBef>
                <a:spcPct val="50000"/>
              </a:spcBef>
            </a:pPr>
            <a:br>
              <a:rPr lang="en-US" altLang="ja-JP" sz="2215" b="1" dirty="0">
                <a:latin typeface="HGP創英角ﾎﾟｯﾌﾟ体" panose="040B0A00000000000000" pitchFamily="50" charset="-128"/>
                <a:ea typeface="HGP創英角ﾎﾟｯﾌﾟ体" panose="040B0A00000000000000" pitchFamily="50" charset="-128"/>
                <a:cs typeface="Meiryo UI" pitchFamily="50" charset="-128"/>
              </a:rPr>
            </a:br>
            <a:r>
              <a:rPr lang="ja-JP" altLang="en-US" sz="2215" b="1" dirty="0">
                <a:latin typeface="HGP創英角ﾎﾟｯﾌﾟ体" panose="040B0A00000000000000" pitchFamily="50" charset="-128"/>
                <a:ea typeface="HGP創英角ﾎﾟｯﾌﾟ体" panose="040B0A00000000000000" pitchFamily="50" charset="-128"/>
                <a:cs typeface="Meiryo UI" pitchFamily="50" charset="-128"/>
              </a:rPr>
              <a:t>②活動をまとめる手順</a:t>
            </a:r>
            <a:br>
              <a:rPr lang="en-US" altLang="ja-JP" sz="2215" b="1" dirty="0">
                <a:latin typeface="HGP創英角ﾎﾟｯﾌﾟ体" panose="040B0A00000000000000" pitchFamily="50" charset="-128"/>
                <a:ea typeface="HGP創英角ﾎﾟｯﾌﾟ体" panose="040B0A00000000000000" pitchFamily="50" charset="-128"/>
                <a:cs typeface="Meiryo UI" pitchFamily="50" charset="-128"/>
              </a:rPr>
            </a:br>
            <a:endParaRPr lang="en-US" altLang="ja-JP" sz="2215" b="1" dirty="0">
              <a:latin typeface="HGP創英角ﾎﾟｯﾌﾟ体" panose="040B0A00000000000000" pitchFamily="50" charset="-128"/>
              <a:ea typeface="HGP創英角ﾎﾟｯﾌﾟ体" panose="040B0A00000000000000" pitchFamily="50" charset="-128"/>
              <a:cs typeface="Meiryo UI" pitchFamily="50" charset="-128"/>
            </a:endParaRPr>
          </a:p>
          <a:p>
            <a:pPr algn="l" eaLnBrk="1" hangingPunct="1">
              <a:spcBef>
                <a:spcPct val="50000"/>
              </a:spcBef>
            </a:pPr>
            <a:r>
              <a:rPr lang="ja-JP" altLang="en-US" sz="2215" b="1" dirty="0">
                <a:latin typeface="HGP創英角ﾎﾟｯﾌﾟ体" panose="040B0A00000000000000" pitchFamily="50" charset="-128"/>
                <a:ea typeface="HGP創英角ﾎﾟｯﾌﾟ体" panose="040B0A00000000000000" pitchFamily="50" charset="-128"/>
                <a:cs typeface="Meiryo UI" pitchFamily="50" charset="-128"/>
              </a:rPr>
              <a:t>③活動プロセスと</a:t>
            </a:r>
            <a:br>
              <a:rPr lang="en-US" altLang="ja-JP" sz="2215" b="1" dirty="0">
                <a:latin typeface="HGP創英角ﾎﾟｯﾌﾟ体" panose="040B0A00000000000000" pitchFamily="50" charset="-128"/>
                <a:ea typeface="HGP創英角ﾎﾟｯﾌﾟ体" panose="040B0A00000000000000" pitchFamily="50" charset="-128"/>
                <a:cs typeface="Meiryo UI" pitchFamily="50" charset="-128"/>
              </a:rPr>
            </a:br>
            <a:r>
              <a:rPr lang="en-US" altLang="ja-JP" sz="2215" b="1" dirty="0">
                <a:latin typeface="HGP創英角ﾎﾟｯﾌﾟ体" panose="040B0A00000000000000" pitchFamily="50" charset="-128"/>
                <a:ea typeface="HGP創英角ﾎﾟｯﾌﾟ体" panose="040B0A00000000000000" pitchFamily="50" charset="-128"/>
                <a:cs typeface="Meiryo UI" pitchFamily="50" charset="-128"/>
              </a:rPr>
              <a:t>  </a:t>
            </a:r>
            <a:r>
              <a:rPr lang="ja-JP" altLang="en-US" sz="2215" b="1" dirty="0">
                <a:latin typeface="HGP創英角ﾎﾟｯﾌﾟ体" panose="040B0A00000000000000" pitchFamily="50" charset="-128"/>
                <a:ea typeface="HGP創英角ﾎﾟｯﾌﾟ体" panose="040B0A00000000000000" pitchFamily="50" charset="-128"/>
                <a:cs typeface="Meiryo UI" pitchFamily="50" charset="-128"/>
              </a:rPr>
              <a:t>成果を</a:t>
            </a:r>
            <a:r>
              <a:rPr lang="en-US" altLang="ja-JP" sz="2215" b="1" dirty="0">
                <a:latin typeface="HGP創英角ﾎﾟｯﾌﾟ体" panose="040B0A00000000000000" pitchFamily="50" charset="-128"/>
                <a:ea typeface="HGP創英角ﾎﾟｯﾌﾟ体" panose="040B0A00000000000000" pitchFamily="50" charset="-128"/>
                <a:cs typeface="Meiryo UI" pitchFamily="50" charset="-128"/>
              </a:rPr>
              <a:t> </a:t>
            </a:r>
            <a:r>
              <a:rPr lang="ja-JP" altLang="en-US" sz="2215" b="1" dirty="0">
                <a:latin typeface="HGP創英角ﾎﾟｯﾌﾟ体" panose="040B0A00000000000000" pitchFamily="50" charset="-128"/>
                <a:ea typeface="HGP創英角ﾎﾟｯﾌﾟ体" panose="040B0A00000000000000" pitchFamily="50" charset="-128"/>
                <a:cs typeface="Meiryo UI" pitchFamily="50" charset="-128"/>
              </a:rPr>
              <a:t>示す手順</a:t>
            </a:r>
          </a:p>
          <a:p>
            <a:pPr algn="l" eaLnBrk="1" hangingPunct="1">
              <a:spcBef>
                <a:spcPct val="50000"/>
              </a:spcBef>
            </a:pPr>
            <a:endParaRPr lang="ja-JP" altLang="en-US" sz="1662" dirty="0">
              <a:latin typeface="HGP創英角ﾎﾟｯﾌﾟ体" panose="040B0A00000000000000" pitchFamily="50" charset="-128"/>
              <a:ea typeface="HGP創英角ﾎﾟｯﾌﾟ体" panose="040B0A00000000000000" pitchFamily="50" charset="-128"/>
              <a:cs typeface="Meiryo UI" pitchFamily="50" charset="-128"/>
            </a:endParaRPr>
          </a:p>
          <a:p>
            <a:pPr algn="l" eaLnBrk="1" hangingPunct="1">
              <a:spcBef>
                <a:spcPct val="50000"/>
              </a:spcBef>
            </a:pPr>
            <a:r>
              <a:rPr lang="ja-JP" altLang="en-US" sz="1662" b="1" dirty="0">
                <a:latin typeface="HGP創英角ﾎﾟｯﾌﾟ体" panose="040B0A00000000000000" pitchFamily="50" charset="-128"/>
                <a:ea typeface="HGP創英角ﾎﾟｯﾌﾟ体" panose="040B0A00000000000000" pitchFamily="50" charset="-128"/>
                <a:cs typeface="Meiryo UI" pitchFamily="50" charset="-128"/>
              </a:rPr>
              <a:t>ＱＣサークル活動に欠かせない</a:t>
            </a:r>
            <a:br>
              <a:rPr lang="en-US" altLang="ja-JP" sz="1662" b="1" dirty="0">
                <a:latin typeface="HGP創英角ﾎﾟｯﾌﾟ体" panose="040B0A00000000000000" pitchFamily="50" charset="-128"/>
                <a:ea typeface="HGP創英角ﾎﾟｯﾌﾟ体" panose="040B0A00000000000000" pitchFamily="50" charset="-128"/>
                <a:cs typeface="Meiryo UI" pitchFamily="50" charset="-128"/>
              </a:rPr>
            </a:br>
            <a:r>
              <a:rPr lang="ja-JP" altLang="en-US" sz="1662" b="1" dirty="0">
                <a:latin typeface="HGP創英角ﾎﾟｯﾌﾟ体" panose="040B0A00000000000000" pitchFamily="50" charset="-128"/>
                <a:ea typeface="HGP創英角ﾎﾟｯﾌﾟ体" panose="040B0A00000000000000" pitchFamily="50" charset="-128"/>
                <a:cs typeface="Meiryo UI" pitchFamily="50" charset="-128"/>
              </a:rPr>
              <a:t>「定石」として幅広く定着</a:t>
            </a:r>
            <a:r>
              <a:rPr lang="ja-JP" altLang="en-US" sz="1662" b="1" dirty="0">
                <a:solidFill>
                  <a:srgbClr val="0000CC"/>
                </a:solidFill>
                <a:latin typeface="HGP創英角ﾎﾟｯﾌﾟ体" panose="040B0A00000000000000" pitchFamily="50" charset="-128"/>
                <a:ea typeface="HGP創英角ﾎﾟｯﾌﾟ体" panose="040B0A00000000000000" pitchFamily="50" charset="-128"/>
                <a:cs typeface="Meiryo UI" pitchFamily="50" charset="-128"/>
              </a:rPr>
              <a:t>　　</a:t>
            </a:r>
          </a:p>
        </p:txBody>
      </p:sp>
      <p:sp>
        <p:nvSpPr>
          <p:cNvPr id="19465" name="AutoShape 20"/>
          <p:cNvSpPr>
            <a:spLocks noChangeArrowheads="1"/>
          </p:cNvSpPr>
          <p:nvPr/>
        </p:nvSpPr>
        <p:spPr bwMode="auto">
          <a:xfrm>
            <a:off x="6229013" y="2108668"/>
            <a:ext cx="1778751" cy="437531"/>
          </a:xfrm>
          <a:prstGeom prst="parallelogram">
            <a:avLst>
              <a:gd name="adj" fmla="val 44619"/>
            </a:avLst>
          </a:prstGeom>
          <a:solidFill>
            <a:srgbClr val="FFCCFF"/>
          </a:solidFill>
          <a:ln w="9525">
            <a:solidFill>
              <a:schemeClr val="tx1"/>
            </a:solidFill>
            <a:miter lim="800000"/>
            <a:headEnd/>
            <a:tailEnd/>
          </a:ln>
        </p:spPr>
        <p:txBody>
          <a:bodyPr lIns="33231" tIns="9969" rIns="33231" bIns="9969" anchor="ctr">
            <a:spAutoFit/>
          </a:bodyPr>
          <a:lstStyle/>
          <a:p>
            <a:pPr>
              <a:lnSpc>
                <a:spcPct val="90000"/>
              </a:lnSpc>
              <a:spcBef>
                <a:spcPct val="50000"/>
              </a:spcBef>
            </a:pPr>
            <a:r>
              <a:rPr lang="ja-JP" altLang="en-US" sz="2215" b="1">
                <a:latin typeface="HGP創英角ﾎﾟｯﾌﾟ体" panose="040B0A00000000000000" pitchFamily="50" charset="-128"/>
                <a:ea typeface="HGP創英角ﾎﾟｯﾌﾟ体" panose="040B0A00000000000000" pitchFamily="50" charset="-128"/>
              </a:rPr>
              <a:t>ポイント</a:t>
            </a:r>
          </a:p>
        </p:txBody>
      </p:sp>
      <p:sp>
        <p:nvSpPr>
          <p:cNvPr id="19466" name="Line 18"/>
          <p:cNvSpPr>
            <a:spLocks noChangeShapeType="1"/>
          </p:cNvSpPr>
          <p:nvPr/>
        </p:nvSpPr>
        <p:spPr bwMode="auto">
          <a:xfrm flipH="1">
            <a:off x="5287560" y="2613217"/>
            <a:ext cx="0" cy="3514434"/>
          </a:xfrm>
          <a:prstGeom prst="line">
            <a:avLst/>
          </a:prstGeom>
          <a:noFill/>
          <a:ln w="57150">
            <a:solidFill>
              <a:schemeClr val="accent2"/>
            </a:solidFill>
            <a:round/>
            <a:headEnd type="arrow" w="sm" len="sm"/>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9389" tIns="45426" rIns="89389" bIns="45426" anchor="ctr"/>
          <a:lstStyle/>
          <a:p>
            <a:endParaRPr lang="ja-JP" altLang="en-US" sz="1662"/>
          </a:p>
        </p:txBody>
      </p:sp>
      <p:sp>
        <p:nvSpPr>
          <p:cNvPr id="19467" name="Text Box 12"/>
          <p:cNvSpPr txBox="1">
            <a:spLocks noChangeArrowheads="1"/>
          </p:cNvSpPr>
          <p:nvPr/>
        </p:nvSpPr>
        <p:spPr bwMode="auto">
          <a:xfrm>
            <a:off x="4907672" y="2963119"/>
            <a:ext cx="551678" cy="2870496"/>
          </a:xfrm>
          <a:prstGeom prst="rect">
            <a:avLst/>
          </a:prstGeom>
          <a:solidFill>
            <a:srgbClr val="CCFFFF"/>
          </a:solidFill>
          <a:ln w="57150">
            <a:solidFill>
              <a:schemeClr val="accent2"/>
            </a:solidFill>
            <a:miter lim="800000"/>
            <a:headEnd/>
            <a:tailEnd/>
          </a:ln>
        </p:spPr>
        <p:txBody>
          <a:bodyPr vert="eaVert" anchor="ctr"/>
          <a:lstStyle>
            <a:lvl1pPr eaLnBrk="0" hangingPunct="0">
              <a:defRPr kumimoji="1" sz="2600">
                <a:solidFill>
                  <a:schemeClr val="tx1"/>
                </a:solidFill>
                <a:latin typeface="Times New Roman" pitchFamily="18" charset="0"/>
                <a:ea typeface="ＭＳ Ｐゴシック" charset="-128"/>
              </a:defRPr>
            </a:lvl1pPr>
            <a:lvl2pPr marL="742950" indent="-285750" eaLnBrk="0" hangingPunct="0">
              <a:defRPr kumimoji="1" sz="2600">
                <a:solidFill>
                  <a:schemeClr val="tx1"/>
                </a:solidFill>
                <a:latin typeface="Times New Roman" pitchFamily="18" charset="0"/>
                <a:ea typeface="ＭＳ Ｐゴシック" charset="-128"/>
              </a:defRPr>
            </a:lvl2pPr>
            <a:lvl3pPr marL="1143000" indent="-228600" eaLnBrk="0" hangingPunct="0">
              <a:defRPr kumimoji="1" sz="2600">
                <a:solidFill>
                  <a:schemeClr val="tx1"/>
                </a:solidFill>
                <a:latin typeface="Times New Roman" pitchFamily="18" charset="0"/>
                <a:ea typeface="ＭＳ Ｐゴシック" charset="-128"/>
              </a:defRPr>
            </a:lvl3pPr>
            <a:lvl4pPr marL="1600200" indent="-228600" eaLnBrk="0" hangingPunct="0">
              <a:defRPr kumimoji="1" sz="2600">
                <a:solidFill>
                  <a:schemeClr val="tx1"/>
                </a:solidFill>
                <a:latin typeface="Times New Roman" pitchFamily="18" charset="0"/>
                <a:ea typeface="ＭＳ Ｐゴシック" charset="-128"/>
              </a:defRPr>
            </a:lvl4pPr>
            <a:lvl5pPr marL="2057400" indent="-228600" eaLnBrk="0" hangingPunct="0">
              <a:defRPr kumimoji="1" sz="2600">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9pPr>
          </a:lstStyle>
          <a:p>
            <a:pPr algn="l" eaLnBrk="1" hangingPunct="1">
              <a:spcBef>
                <a:spcPct val="50000"/>
              </a:spcBef>
            </a:pPr>
            <a:r>
              <a:rPr lang="ja-JP" altLang="en-US" sz="1300" b="1" dirty="0">
                <a:solidFill>
                  <a:srgbClr val="FF0000"/>
                </a:solidFill>
                <a:latin typeface="HGS創英角ﾎﾟｯﾌﾟ体" panose="040B0A00000000000000" pitchFamily="50" charset="-128"/>
                <a:ea typeface="HGS創英角ﾎﾟｯﾌﾟ体" panose="040B0A00000000000000" pitchFamily="50" charset="-128"/>
              </a:rPr>
              <a:t>　</a:t>
            </a:r>
            <a:r>
              <a:rPr lang="ja-JP" altLang="en-US" sz="1800" b="1" dirty="0">
                <a:solidFill>
                  <a:srgbClr val="FF0000"/>
                </a:solidFill>
                <a:latin typeface="HGS創英角ﾎﾟｯﾌﾟ体" panose="040B0A00000000000000" pitchFamily="50" charset="-128"/>
                <a:ea typeface="HGS創英角ﾎﾟｯﾌﾟ体" panose="040B0A00000000000000" pitchFamily="50" charset="-128"/>
              </a:rPr>
              <a:t>問題解決の基本ステップ</a:t>
            </a:r>
            <a:endParaRPr lang="ja-JP" altLang="en-US" sz="1300" b="1"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19468" name="AutoShape 19"/>
          <p:cNvSpPr>
            <a:spLocks noChangeArrowheads="1"/>
          </p:cNvSpPr>
          <p:nvPr/>
        </p:nvSpPr>
        <p:spPr bwMode="auto">
          <a:xfrm>
            <a:off x="481549" y="1918108"/>
            <a:ext cx="389567" cy="422031"/>
          </a:xfrm>
          <a:prstGeom prst="upArrow">
            <a:avLst>
              <a:gd name="adj1" fmla="val 50000"/>
              <a:gd name="adj2" fmla="val 55556"/>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9389" tIns="45426" rIns="89389" bIns="45426" anchor="ctr"/>
          <a:lstStyle/>
          <a:p>
            <a:endParaRPr lang="ja-JP" altLang="en-US" sz="1662"/>
          </a:p>
        </p:txBody>
      </p:sp>
      <p:sp>
        <p:nvSpPr>
          <p:cNvPr id="19469" name="AutoShape 20"/>
          <p:cNvSpPr>
            <a:spLocks noChangeArrowheads="1"/>
          </p:cNvSpPr>
          <p:nvPr/>
        </p:nvSpPr>
        <p:spPr bwMode="auto">
          <a:xfrm>
            <a:off x="481549" y="5997738"/>
            <a:ext cx="389567" cy="422031"/>
          </a:xfrm>
          <a:prstGeom prst="downArrow">
            <a:avLst>
              <a:gd name="adj1" fmla="val 50000"/>
              <a:gd name="adj2" fmla="val 48333"/>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9389" tIns="45426" rIns="89389" bIns="45426" anchor="ctr"/>
          <a:lstStyle/>
          <a:p>
            <a:endParaRPr lang="ja-JP" altLang="en-US" sz="1662"/>
          </a:p>
        </p:txBody>
      </p:sp>
      <p:sp>
        <p:nvSpPr>
          <p:cNvPr id="19470" name="Line 21"/>
          <p:cNvSpPr>
            <a:spLocks noChangeShapeType="1"/>
          </p:cNvSpPr>
          <p:nvPr/>
        </p:nvSpPr>
        <p:spPr bwMode="auto">
          <a:xfrm>
            <a:off x="676331" y="2340138"/>
            <a:ext cx="0" cy="36576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9389" tIns="45426" rIns="89389" bIns="45426" anchor="ctr"/>
          <a:lstStyle/>
          <a:p>
            <a:endParaRPr lang="ja-JP" altLang="en-US" sz="1662"/>
          </a:p>
        </p:txBody>
      </p:sp>
      <p:sp>
        <p:nvSpPr>
          <p:cNvPr id="19471" name="Text Box 12"/>
          <p:cNvSpPr txBox="1">
            <a:spLocks noChangeArrowheads="1"/>
          </p:cNvSpPr>
          <p:nvPr/>
        </p:nvSpPr>
        <p:spPr bwMode="auto">
          <a:xfrm>
            <a:off x="503192" y="2410476"/>
            <a:ext cx="361161" cy="3510832"/>
          </a:xfrm>
          <a:prstGeom prst="rect">
            <a:avLst/>
          </a:prstGeom>
          <a:solidFill>
            <a:srgbClr val="FFFF00"/>
          </a:solidFill>
          <a:ln w="57150">
            <a:solidFill>
              <a:schemeClr val="tx1"/>
            </a:solidFill>
            <a:miter lim="800000"/>
            <a:headEnd/>
            <a:tailEnd/>
          </a:ln>
        </p:spPr>
        <p:txBody>
          <a:bodyPr vert="eaVert" anchor="ctr"/>
          <a:lstStyle>
            <a:lvl1pPr eaLnBrk="0" hangingPunct="0">
              <a:defRPr kumimoji="1" sz="2600">
                <a:solidFill>
                  <a:schemeClr val="tx1"/>
                </a:solidFill>
                <a:latin typeface="Times New Roman" pitchFamily="18" charset="0"/>
                <a:ea typeface="ＭＳ Ｐゴシック" charset="-128"/>
              </a:defRPr>
            </a:lvl1pPr>
            <a:lvl2pPr marL="742950" indent="-285750" eaLnBrk="0" hangingPunct="0">
              <a:defRPr kumimoji="1" sz="2600">
                <a:solidFill>
                  <a:schemeClr val="tx1"/>
                </a:solidFill>
                <a:latin typeface="Times New Roman" pitchFamily="18" charset="0"/>
                <a:ea typeface="ＭＳ Ｐゴシック" charset="-128"/>
              </a:defRPr>
            </a:lvl2pPr>
            <a:lvl3pPr marL="1143000" indent="-228600" eaLnBrk="0" hangingPunct="0">
              <a:defRPr kumimoji="1" sz="2600">
                <a:solidFill>
                  <a:schemeClr val="tx1"/>
                </a:solidFill>
                <a:latin typeface="Times New Roman" pitchFamily="18" charset="0"/>
                <a:ea typeface="ＭＳ Ｐゴシック" charset="-128"/>
              </a:defRPr>
            </a:lvl3pPr>
            <a:lvl4pPr marL="1600200" indent="-228600" eaLnBrk="0" hangingPunct="0">
              <a:defRPr kumimoji="1" sz="2600">
                <a:solidFill>
                  <a:schemeClr val="tx1"/>
                </a:solidFill>
                <a:latin typeface="Times New Roman" pitchFamily="18" charset="0"/>
                <a:ea typeface="ＭＳ Ｐゴシック" charset="-128"/>
              </a:defRPr>
            </a:lvl4pPr>
            <a:lvl5pPr marL="2057400" indent="-228600" eaLnBrk="0" hangingPunct="0">
              <a:defRPr kumimoji="1" sz="2600">
                <a:solidFill>
                  <a:schemeClr val="tx1"/>
                </a:solidFill>
                <a:latin typeface="Times New Roman" pitchFamily="18" charset="0"/>
                <a:ea typeface="ＭＳ Ｐゴシック" charset="-128"/>
              </a:defRPr>
            </a:lvl5pPr>
            <a:lvl6pPr marL="25146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6pPr>
            <a:lvl7pPr marL="29718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7pPr>
            <a:lvl8pPr marL="34290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8pPr>
            <a:lvl9pPr marL="3886200" indent="-228600" algn="ctr" eaLnBrk="0" fontAlgn="base" hangingPunct="0">
              <a:spcBef>
                <a:spcPct val="0"/>
              </a:spcBef>
              <a:spcAft>
                <a:spcPct val="0"/>
              </a:spcAft>
              <a:defRPr kumimoji="1" sz="2600">
                <a:solidFill>
                  <a:schemeClr val="tx1"/>
                </a:solidFill>
                <a:latin typeface="Times New Roman" pitchFamily="18" charset="0"/>
                <a:ea typeface="ＭＳ Ｐゴシック" charset="-128"/>
              </a:defRPr>
            </a:lvl9pPr>
          </a:lstStyle>
          <a:p>
            <a:pPr algn="ctr" eaLnBrk="1" hangingPunct="1">
              <a:spcBef>
                <a:spcPct val="50000"/>
              </a:spcBef>
            </a:pPr>
            <a:r>
              <a:rPr lang="ja-JP" altLang="en-US" sz="2000" dirty="0">
                <a:latin typeface="HGP創英角ﾎﾟｯﾌﾟ体" panose="040B0A00000000000000" pitchFamily="50" charset="-128"/>
                <a:ea typeface="HGP創英角ﾎﾟｯﾌﾟ体" panose="040B0A00000000000000" pitchFamily="50" charset="-128"/>
              </a:rPr>
              <a:t>ＱＣストーリー</a:t>
            </a:r>
          </a:p>
        </p:txBody>
      </p:sp>
      <p:sp>
        <p:nvSpPr>
          <p:cNvPr id="19472" name="Line 22"/>
          <p:cNvSpPr>
            <a:spLocks noChangeShapeType="1"/>
          </p:cNvSpPr>
          <p:nvPr/>
        </p:nvSpPr>
        <p:spPr bwMode="auto">
          <a:xfrm flipH="1">
            <a:off x="416621" y="6419769"/>
            <a:ext cx="90898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9389" tIns="45426" rIns="89389" bIns="45426" anchor="ctr"/>
          <a:lstStyle/>
          <a:p>
            <a:endParaRPr lang="ja-JP" altLang="en-US" sz="1662"/>
          </a:p>
        </p:txBody>
      </p:sp>
      <p:sp>
        <p:nvSpPr>
          <p:cNvPr id="19473" name="Line 23"/>
          <p:cNvSpPr>
            <a:spLocks noChangeShapeType="1"/>
          </p:cNvSpPr>
          <p:nvPr/>
        </p:nvSpPr>
        <p:spPr bwMode="auto">
          <a:xfrm flipH="1">
            <a:off x="416621" y="1918108"/>
            <a:ext cx="90898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9389" tIns="45426" rIns="89389" bIns="45426" anchor="ctr"/>
          <a:lstStyle/>
          <a:p>
            <a:endParaRPr lang="ja-JP" altLang="en-US" sz="1662"/>
          </a:p>
        </p:txBody>
      </p:sp>
      <p:sp>
        <p:nvSpPr>
          <p:cNvPr id="19" name="Text Box 3"/>
          <p:cNvSpPr txBox="1">
            <a:spLocks noChangeArrowheads="1"/>
          </p:cNvSpPr>
          <p:nvPr/>
        </p:nvSpPr>
        <p:spPr bwMode="auto">
          <a:xfrm>
            <a:off x="258155" y="111241"/>
            <a:ext cx="4952942" cy="72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83077" bIns="83077" anchor="ctr">
            <a:spAutoFit/>
          </a:bodyPr>
          <a:lstStyle/>
          <a:p>
            <a:pPr algn="l">
              <a:defRPr/>
            </a:pPr>
            <a:r>
              <a:rPr lang="ja-JP" altLang="en-US" sz="3600" b="1" dirty="0">
                <a:latin typeface="HGP創英角ﾎﾟｯﾌﾟ体" panose="040B0A00000000000000" pitchFamily="50" charset="-128"/>
                <a:ea typeface="HGP創英角ﾎﾟｯﾌﾟ体" panose="040B0A00000000000000" pitchFamily="50" charset="-128"/>
              </a:rPr>
              <a:t>８）ＱＣストーリーとは</a:t>
            </a:r>
          </a:p>
        </p:txBody>
      </p:sp>
      <p:pic>
        <p:nvPicPr>
          <p:cNvPr id="22" name="図 21">
            <a:extLst>
              <a:ext uri="{FF2B5EF4-FFF2-40B4-BE49-F238E27FC236}">
                <a16:creationId xmlns:a16="http://schemas.microsoft.com/office/drawing/2014/main" id="{00000000-0008-0000-0200-00003900000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12778" y1="9091" x2="13333" y2="64545"/>
                        <a14:foregroundMark x1="29722" y1="31818" x2="58056" y2="55000"/>
                        <a14:foregroundMark x1="51111" y1="21364" x2="21944" y2="54091"/>
                        <a14:foregroundMark x1="71111" y1="8636" x2="14444" y2="67273"/>
                        <a14:foregroundMark x1="18611" y1="20909" x2="53889" y2="49091"/>
                        <a14:foregroundMark x1="28611" y1="10000" x2="52778" y2="13182"/>
                        <a14:foregroundMark x1="22500" y1="19091" x2="66111" y2="30909"/>
                        <a14:foregroundMark x1="27222" y1="18636" x2="27222" y2="18636"/>
                        <a14:foregroundMark x1="13889" y1="11818" x2="18611" y2="11818"/>
                        <a14:foregroundMark x1="22222" y1="11818" x2="14722" y2="30000"/>
                        <a14:foregroundMark x1="20556" y1="36818" x2="19444" y2="47273"/>
                        <a14:foregroundMark x1="64722" y1="28182" x2="60833" y2="47273"/>
                        <a14:foregroundMark x1="70000" y1="24545" x2="71667" y2="46818"/>
                        <a14:foregroundMark x1="61667" y1="18182" x2="61667" y2="18182"/>
                        <a14:foregroundMark x1="58889" y1="16364" x2="58889" y2="16364"/>
                        <a14:foregroundMark x1="47778" y1="57727" x2="47778" y2="57727"/>
                        <a14:foregroundMark x1="23889" y1="42273" x2="23889" y2="42273"/>
                        <a14:foregroundMark x1="23889" y1="35000" x2="15833" y2="59091"/>
                        <a14:foregroundMark x1="54167" y1="42273" x2="65556" y2="46818"/>
                        <a14:foregroundMark x1="66667" y1="51818" x2="66667" y2="51818"/>
                        <a14:foregroundMark x1="63611" y1="55000" x2="63611" y2="55000"/>
                        <a14:foregroundMark x1="39722" y1="56818" x2="39722" y2="56818"/>
                        <a14:foregroundMark x1="42500" y1="49091" x2="44444" y2="58182"/>
                        <a14:foregroundMark x1="43056" y1="46818" x2="42222" y2="55000"/>
                        <a14:foregroundMark x1="4444" y1="83636" x2="4444" y2="83636"/>
                        <a14:foregroundMark x1="10278" y1="75909" x2="8333" y2="84091"/>
                        <a14:foregroundMark x1="6944" y1="78182" x2="4444" y2="83182"/>
                        <a14:foregroundMark x1="12500" y1="96364" x2="12500" y2="96364"/>
                        <a14:foregroundMark x1="16667" y1="97273" x2="16667" y2="97273"/>
                        <a14:foregroundMark x1="8333" y1="97273" x2="8333" y2="97273"/>
                        <a14:foregroundMark x1="29722" y1="91818" x2="29722" y2="91818"/>
                        <a14:foregroundMark x1="33611" y1="86364" x2="33611" y2="86364"/>
                        <a14:foregroundMark x1="35556" y1="93182" x2="35556" y2="93182"/>
                        <a14:foregroundMark x1="31944" y1="91364" x2="31944" y2="91364"/>
                        <a14:foregroundMark x1="40000" y1="94545" x2="40000" y2="94545"/>
                        <a14:foregroundMark x1="35000" y1="98182" x2="35000" y2="98182"/>
                        <a14:foregroundMark x1="29167" y1="96818" x2="29167" y2="96818"/>
                        <a14:foregroundMark x1="39167" y1="95455" x2="39167" y2="95455"/>
                        <a14:foregroundMark x1="56944" y1="93636" x2="56944" y2="93636"/>
                        <a14:foregroundMark x1="49722" y1="95909" x2="49722" y2="95909"/>
                        <a14:foregroundMark x1="57222" y1="92273" x2="57222" y2="92273"/>
                        <a14:foregroundMark x1="55278" y1="92273" x2="55278" y2="92273"/>
                        <a14:foregroundMark x1="53889" y1="91364" x2="53889" y2="91364"/>
                        <a14:foregroundMark x1="58056" y1="97273" x2="58056" y2="97273"/>
                        <a14:foregroundMark x1="65000" y1="96818" x2="65000" y2="96818"/>
                        <a14:foregroundMark x1="74167" y1="96364" x2="74167" y2="96364"/>
                        <a14:foregroundMark x1="78611" y1="91364" x2="78611" y2="91364"/>
                        <a14:foregroundMark x1="71389" y1="96364" x2="71389" y2="96364"/>
                        <a14:foregroundMark x1="74722" y1="92273" x2="74722" y2="92273"/>
                        <a14:foregroundMark x1="80556" y1="97273" x2="80556" y2="97273"/>
                        <a14:foregroundMark x1="89722" y1="94545" x2="89722" y2="94545"/>
                        <a14:foregroundMark x1="89722" y1="74091" x2="89722" y2="74091"/>
                        <a14:foregroundMark x1="86389" y1="31364" x2="86389" y2="31364"/>
                        <a14:foregroundMark x1="93333" y1="34545" x2="93333" y2="34545"/>
                        <a14:foregroundMark x1="87500" y1="61818" x2="87500" y2="61818"/>
                        <a14:foregroundMark x1="90556" y1="63636" x2="90556" y2="63636"/>
                        <a14:foregroundMark x1="95000" y1="67727" x2="95000" y2="67727"/>
                        <a14:foregroundMark x1="87222" y1="68182" x2="87222" y2="68182"/>
                        <a14:foregroundMark x1="94722" y1="63636" x2="94722" y2="63636"/>
                        <a14:foregroundMark x1="96111" y1="73636" x2="96111" y2="73636"/>
                        <a14:foregroundMark x1="90556" y1="86818" x2="90556" y2="86818"/>
                        <a14:foregroundMark x1="90000" y1="91364" x2="90000" y2="91364"/>
                        <a14:foregroundMark x1="67500" y1="41364" x2="67500" y2="41364"/>
                        <a14:foregroundMark x1="69444" y1="54545" x2="69444" y2="54545"/>
                        <a14:foregroundMark x1="62778" y1="51364" x2="62778" y2="51364"/>
                        <a14:foregroundMark x1="37500" y1="55000" x2="37500" y2="55000"/>
                      </a14:backgroundRemoval>
                    </a14:imgEffect>
                  </a14:imgLayer>
                </a14:imgProps>
              </a:ext>
            </a:extLst>
          </a:blip>
          <a:stretch>
            <a:fillRect/>
          </a:stretch>
        </p:blipFill>
        <p:spPr>
          <a:xfrm>
            <a:off x="7158185" y="794173"/>
            <a:ext cx="1856738" cy="1143621"/>
          </a:xfrm>
          <a:prstGeom prst="rect">
            <a:avLst/>
          </a:prstGeom>
        </p:spPr>
      </p:pic>
      <p:sp>
        <p:nvSpPr>
          <p:cNvPr id="20" name="object 2">
            <a:extLst>
              <a:ext uri="{FF2B5EF4-FFF2-40B4-BE49-F238E27FC236}">
                <a16:creationId xmlns:a16="http://schemas.microsoft.com/office/drawing/2014/main" id="{461F5C06-3524-4BEF-900D-9E70764C0AA3}"/>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12</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extLst>
      <p:ext uri="{BB962C8B-B14F-4D97-AF65-F5344CB8AC3E}">
        <p14:creationId xmlns:p14="http://schemas.microsoft.com/office/powerpoint/2010/main" val="2022339475"/>
      </p:ext>
    </p:extLst>
  </p:cSld>
  <p:clrMapOvr>
    <a:masterClrMapping/>
  </p:clrMapOvr>
  <p:transition advClick="0" advTm="58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6">
            <a:extLst>
              <a:ext uri="{FF2B5EF4-FFF2-40B4-BE49-F238E27FC236}">
                <a16:creationId xmlns:a16="http://schemas.microsoft.com/office/drawing/2014/main" id="{8ADA9488-72BE-BE37-1314-BAFF0A3A74B2}"/>
              </a:ext>
            </a:extLst>
          </p:cNvPr>
          <p:cNvSpPr>
            <a:spLocks noChangeArrowheads="1"/>
          </p:cNvSpPr>
          <p:nvPr/>
        </p:nvSpPr>
        <p:spPr bwMode="auto">
          <a:xfrm>
            <a:off x="3829564" y="2938036"/>
            <a:ext cx="1295400" cy="396875"/>
          </a:xfrm>
          <a:prstGeom prst="downArrow">
            <a:avLst>
              <a:gd name="adj1" fmla="val 50037"/>
              <a:gd name="adj2" fmla="val 54801"/>
            </a:avLst>
          </a:prstGeom>
          <a:solidFill>
            <a:schemeClr val="accent2">
              <a:lumMod val="40000"/>
              <a:lumOff val="60000"/>
            </a:schemeClr>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5128" name="Text Box 8">
            <a:extLst>
              <a:ext uri="{FF2B5EF4-FFF2-40B4-BE49-F238E27FC236}">
                <a16:creationId xmlns:a16="http://schemas.microsoft.com/office/drawing/2014/main" id="{F9C715D5-6849-25E5-EC4B-B26A427378F0}"/>
              </a:ext>
            </a:extLst>
          </p:cNvPr>
          <p:cNvSpPr txBox="1">
            <a:spLocks noChangeArrowheads="1"/>
          </p:cNvSpPr>
          <p:nvPr/>
        </p:nvSpPr>
        <p:spPr bwMode="auto">
          <a:xfrm>
            <a:off x="76200" y="228600"/>
            <a:ext cx="7407875" cy="2739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40000"/>
              </a:spcBef>
              <a:buFontTx/>
              <a:buNone/>
            </a:pPr>
            <a:r>
              <a:rPr lang="ja-JP" altLang="en-US" dirty="0">
                <a:latin typeface="HGP創英角ﾎﾟｯﾌﾟ体" panose="040B0A00000000000000" pitchFamily="50" charset="-128"/>
                <a:ea typeface="HGP創英角ﾎﾟｯﾌﾟ体" panose="040B0A00000000000000" pitchFamily="50" charset="-128"/>
              </a:rPr>
              <a:t>・ＱＣストーリーの手順に従うと</a:t>
            </a:r>
            <a:endParaRPr lang="en-US" altLang="ja-JP" dirty="0">
              <a:latin typeface="HGP創英角ﾎﾟｯﾌﾟ体" panose="040B0A00000000000000" pitchFamily="50" charset="-128"/>
              <a:ea typeface="HGP創英角ﾎﾟｯﾌﾟ体" panose="040B0A00000000000000" pitchFamily="50" charset="-128"/>
            </a:endParaRPr>
          </a:p>
          <a:p>
            <a:pPr>
              <a:spcBef>
                <a:spcPct val="40000"/>
              </a:spcBef>
              <a:buFontTx/>
              <a:buNone/>
            </a:pPr>
            <a:r>
              <a:rPr lang="ja-JP" altLang="en-US" sz="2400" b="1" dirty="0">
                <a:latin typeface="HGP創英角ﾎﾟｯﾌﾟ体" panose="040B0A00000000000000" pitchFamily="50" charset="-128"/>
                <a:ea typeface="HGP創英角ﾎﾟｯﾌﾟ体" panose="040B0A00000000000000" pitchFamily="50" charset="-128"/>
              </a:rPr>
              <a:t>　　　　①問題解決が進めやすい</a:t>
            </a:r>
          </a:p>
          <a:p>
            <a:pPr>
              <a:spcBef>
                <a:spcPct val="40000"/>
              </a:spcBef>
              <a:buFontTx/>
              <a:buNone/>
            </a:pPr>
            <a:r>
              <a:rPr lang="ja-JP" altLang="en-US" sz="2400" b="1" dirty="0">
                <a:latin typeface="HGP創英角ﾎﾟｯﾌﾟ体" panose="040B0A00000000000000" pitchFamily="50" charset="-128"/>
                <a:ea typeface="HGP創英角ﾎﾟｯﾌﾟ体" panose="040B0A00000000000000" pitchFamily="50" charset="-128"/>
              </a:rPr>
              <a:t>　　　　②活動をまとめやすい</a:t>
            </a:r>
          </a:p>
          <a:p>
            <a:pPr>
              <a:spcBef>
                <a:spcPct val="40000"/>
              </a:spcBef>
              <a:buFontTx/>
              <a:buNone/>
            </a:pPr>
            <a:r>
              <a:rPr lang="ja-JP" altLang="en-US" sz="2400" b="1" dirty="0">
                <a:latin typeface="HGP創英角ﾎﾟｯﾌﾟ体" panose="040B0A00000000000000" pitchFamily="50" charset="-128"/>
                <a:ea typeface="HGP創英角ﾎﾟｯﾌﾟ体" panose="040B0A00000000000000" pitchFamily="50" charset="-128"/>
              </a:rPr>
              <a:t>　　　　③活動成果がわかりやすい</a:t>
            </a:r>
          </a:p>
          <a:p>
            <a:pPr>
              <a:spcBef>
                <a:spcPct val="40000"/>
              </a:spcBef>
              <a:buFontTx/>
              <a:buNone/>
            </a:pPr>
            <a:r>
              <a:rPr lang="ja-JP" altLang="en-US" sz="2400" dirty="0">
                <a:latin typeface="HGP創英角ﾎﾟｯﾌﾟ体" panose="040B0A00000000000000" pitchFamily="50" charset="-128"/>
                <a:ea typeface="HGP創英角ﾎﾟｯﾌﾟ体" panose="040B0A00000000000000" pitchFamily="50" charset="-128"/>
              </a:rPr>
              <a:t>　</a:t>
            </a:r>
            <a:r>
              <a:rPr lang="ja-JP" altLang="en-US" sz="2800" dirty="0">
                <a:latin typeface="HGP創英角ﾎﾟｯﾌﾟ体" panose="040B0A00000000000000" pitchFamily="50" charset="-128"/>
                <a:ea typeface="HGP創英角ﾎﾟｯﾌﾟ体" panose="040B0A00000000000000" pitchFamily="50" charset="-128"/>
              </a:rPr>
              <a:t>そのため、幅広く活用されている</a:t>
            </a:r>
            <a:endParaRPr lang="ja-JP" altLang="en-US" sz="2400" dirty="0">
              <a:latin typeface="HGP創英角ﾎﾟｯﾌﾟ体" panose="040B0A00000000000000" pitchFamily="50" charset="-128"/>
              <a:ea typeface="HGP創英角ﾎﾟｯﾌﾟ体" panose="040B0A00000000000000" pitchFamily="50" charset="-128"/>
            </a:endParaRPr>
          </a:p>
        </p:txBody>
      </p:sp>
      <p:grpSp>
        <p:nvGrpSpPr>
          <p:cNvPr id="33" name="グループ化 32">
            <a:extLst>
              <a:ext uri="{FF2B5EF4-FFF2-40B4-BE49-F238E27FC236}">
                <a16:creationId xmlns:a16="http://schemas.microsoft.com/office/drawing/2014/main" id="{EBDAEA90-DE40-EDD0-7C48-E565CF1BEC4E}"/>
              </a:ext>
            </a:extLst>
          </p:cNvPr>
          <p:cNvGrpSpPr/>
          <p:nvPr/>
        </p:nvGrpSpPr>
        <p:grpSpPr>
          <a:xfrm>
            <a:off x="467497" y="3052681"/>
            <a:ext cx="8600302" cy="3636538"/>
            <a:chOff x="260350" y="6569487"/>
            <a:chExt cx="6629400" cy="3217451"/>
          </a:xfrm>
        </p:grpSpPr>
        <p:sp>
          <p:nvSpPr>
            <p:cNvPr id="2" name="Rectangle 51">
              <a:extLst>
                <a:ext uri="{FF2B5EF4-FFF2-40B4-BE49-F238E27FC236}">
                  <a16:creationId xmlns:a16="http://schemas.microsoft.com/office/drawing/2014/main" id="{744FAFA1-2C16-7A7F-BBDD-6292F1D13CE4}"/>
                </a:ext>
              </a:extLst>
            </p:cNvPr>
            <p:cNvSpPr>
              <a:spLocks noChangeArrowheads="1"/>
            </p:cNvSpPr>
            <p:nvPr/>
          </p:nvSpPr>
          <p:spPr bwMode="auto">
            <a:xfrm>
              <a:off x="392168" y="6569487"/>
              <a:ext cx="2343037" cy="408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tabLst>
                  <a:tab pos="547688"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47688"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47688"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9pPr>
            </a:lstStyle>
            <a:p>
              <a:pPr algn="ctr" fontAlgn="base">
                <a:spcBef>
                  <a:spcPct val="0"/>
                </a:spcBef>
                <a:spcAft>
                  <a:spcPct val="0"/>
                </a:spcAft>
                <a:buFontTx/>
                <a:buNone/>
              </a:pPr>
              <a:r>
                <a:rPr lang="en-US" altLang="ja-JP" sz="24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r>
                <a:rPr lang="ja-JP" altLang="en-US" sz="24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３つのＱＣストーリー</a:t>
              </a:r>
              <a:r>
                <a:rPr lang="en-US" altLang="ja-JP" sz="24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endParaRPr lang="ja-JP" altLang="en-US" sz="24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3" name="Rectangle 51">
              <a:extLst>
                <a:ext uri="{FF2B5EF4-FFF2-40B4-BE49-F238E27FC236}">
                  <a16:creationId xmlns:a16="http://schemas.microsoft.com/office/drawing/2014/main" id="{07D71FDA-0153-AA1D-6FB4-D4F13F41AFC2}"/>
                </a:ext>
              </a:extLst>
            </p:cNvPr>
            <p:cNvSpPr>
              <a:spLocks noChangeArrowheads="1"/>
            </p:cNvSpPr>
            <p:nvPr/>
          </p:nvSpPr>
          <p:spPr bwMode="auto">
            <a:xfrm>
              <a:off x="333523" y="7164388"/>
              <a:ext cx="2238375" cy="898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547688"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47688"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47688"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en-US" altLang="ja-JP" sz="20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r>
                <a:rPr lang="ja-JP" altLang="en-US" sz="20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１．問題解決型</a:t>
              </a:r>
              <a:r>
                <a:rPr lang="en-US" altLang="ja-JP" sz="20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br>
                <a:rPr lang="en-US" altLang="ja-JP" sz="20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ja-JP" altLang="en-US" sz="20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・あるべき姿をめざす</a:t>
              </a:r>
              <a:endParaRPr lang="en-US" altLang="ja-JP" sz="20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eaLnBrk="0" fontAlgn="base" hangingPunct="0">
                <a:spcBef>
                  <a:spcPct val="0"/>
                </a:spcBef>
                <a:spcAft>
                  <a:spcPct val="0"/>
                </a:spcAft>
                <a:buFontTx/>
                <a:buNone/>
              </a:pPr>
              <a:r>
                <a:rPr lang="ja-JP" altLang="en-US" sz="2000" b="1" dirty="0">
                  <a:solidFill>
                    <a:srgbClr val="00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・悪さの追究</a:t>
              </a:r>
            </a:p>
          </p:txBody>
        </p:sp>
        <p:sp>
          <p:nvSpPr>
            <p:cNvPr id="4" name="AutoShape 5">
              <a:extLst>
                <a:ext uri="{FF2B5EF4-FFF2-40B4-BE49-F238E27FC236}">
                  <a16:creationId xmlns:a16="http://schemas.microsoft.com/office/drawing/2014/main" id="{D130C242-BCBA-0B64-4DDD-751D5937BBBF}"/>
                </a:ext>
              </a:extLst>
            </p:cNvPr>
            <p:cNvSpPr>
              <a:spLocks noChangeArrowheads="1"/>
            </p:cNvSpPr>
            <p:nvPr/>
          </p:nvSpPr>
          <p:spPr bwMode="auto">
            <a:xfrm>
              <a:off x="260350" y="8923338"/>
              <a:ext cx="1260475" cy="690562"/>
            </a:xfrm>
            <a:prstGeom prst="cube">
              <a:avLst>
                <a:gd name="adj" fmla="val 18639"/>
              </a:avLst>
            </a:prstGeom>
            <a:solidFill>
              <a:srgbClr val="66FF33"/>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5" name="Rectangle 6">
              <a:extLst>
                <a:ext uri="{FF2B5EF4-FFF2-40B4-BE49-F238E27FC236}">
                  <a16:creationId xmlns:a16="http://schemas.microsoft.com/office/drawing/2014/main" id="{F6CD313D-2B96-E5B7-38BA-200BBBFA737E}"/>
                </a:ext>
              </a:extLst>
            </p:cNvPr>
            <p:cNvSpPr>
              <a:spLocks noChangeArrowheads="1"/>
            </p:cNvSpPr>
            <p:nvPr/>
          </p:nvSpPr>
          <p:spPr bwMode="auto">
            <a:xfrm>
              <a:off x="319088" y="9110663"/>
              <a:ext cx="882650" cy="409029"/>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現状</a:t>
              </a:r>
            </a:p>
            <a:p>
              <a:pPr algn="ct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レベル</a:t>
              </a:r>
            </a:p>
          </p:txBody>
        </p:sp>
        <p:sp>
          <p:nvSpPr>
            <p:cNvPr id="6" name="AutoShape 7">
              <a:extLst>
                <a:ext uri="{FF2B5EF4-FFF2-40B4-BE49-F238E27FC236}">
                  <a16:creationId xmlns:a16="http://schemas.microsoft.com/office/drawing/2014/main" id="{65F63C71-7AA7-1ECE-1E82-3F431213193B}"/>
                </a:ext>
              </a:extLst>
            </p:cNvPr>
            <p:cNvSpPr>
              <a:spLocks noChangeArrowheads="1"/>
            </p:cNvSpPr>
            <p:nvPr/>
          </p:nvSpPr>
          <p:spPr bwMode="auto">
            <a:xfrm>
              <a:off x="260350" y="8516938"/>
              <a:ext cx="1260475" cy="565150"/>
            </a:xfrm>
            <a:prstGeom prst="cube">
              <a:avLst>
                <a:gd name="adj" fmla="val 26519"/>
              </a:avLst>
            </a:prstGeom>
            <a:solidFill>
              <a:srgbClr val="FF3399"/>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7" name="AutoShape 8">
              <a:extLst>
                <a:ext uri="{FF2B5EF4-FFF2-40B4-BE49-F238E27FC236}">
                  <a16:creationId xmlns:a16="http://schemas.microsoft.com/office/drawing/2014/main" id="{E8D96665-6EC2-597D-0C74-24DC6039439A}"/>
                </a:ext>
              </a:extLst>
            </p:cNvPr>
            <p:cNvSpPr>
              <a:spLocks noChangeArrowheads="1"/>
            </p:cNvSpPr>
            <p:nvPr/>
          </p:nvSpPr>
          <p:spPr bwMode="auto">
            <a:xfrm>
              <a:off x="260350" y="8367713"/>
              <a:ext cx="2087563" cy="287337"/>
            </a:xfrm>
            <a:prstGeom prst="parallelogram">
              <a:avLst>
                <a:gd name="adj" fmla="val 88696"/>
              </a:avLst>
            </a:prstGeom>
            <a:solidFill>
              <a:srgbClr val="FFFF00"/>
            </a:solidFill>
            <a:ln w="12700">
              <a:solidFill>
                <a:srgbClr val="00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8" name="Rectangle 9">
              <a:extLst>
                <a:ext uri="{FF2B5EF4-FFF2-40B4-BE49-F238E27FC236}">
                  <a16:creationId xmlns:a16="http://schemas.microsoft.com/office/drawing/2014/main" id="{D2EF7FDE-485C-BF76-020D-23AED4762824}"/>
                </a:ext>
              </a:extLst>
            </p:cNvPr>
            <p:cNvSpPr>
              <a:spLocks noChangeArrowheads="1"/>
            </p:cNvSpPr>
            <p:nvPr/>
          </p:nvSpPr>
          <p:spPr bwMode="auto">
            <a:xfrm>
              <a:off x="333375" y="8367713"/>
              <a:ext cx="2286000" cy="24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50000"/>
                </a:spcBef>
                <a:spcAft>
                  <a:spcPct val="0"/>
                </a:spcAft>
                <a:buFontTx/>
                <a:buNone/>
              </a:pPr>
              <a:r>
                <a:rPr lang="ja-JP" altLang="en-US" sz="1200" b="1" i="1" dirty="0">
                  <a:solidFill>
                    <a:srgbClr val="000000"/>
                  </a:solidFill>
                  <a:latin typeface="HGP創英角ﾎﾟｯﾌﾟ体" panose="040B0A00000000000000" pitchFamily="50" charset="-128"/>
                  <a:ea typeface="HGP創英角ﾎﾟｯﾌﾟ体" panose="040B0A00000000000000" pitchFamily="50" charset="-128"/>
                </a:rPr>
                <a:t>現在のあるべき姿（目標）</a:t>
              </a:r>
            </a:p>
          </p:txBody>
        </p:sp>
        <p:sp>
          <p:nvSpPr>
            <p:cNvPr id="9" name="Rectangle 10">
              <a:extLst>
                <a:ext uri="{FF2B5EF4-FFF2-40B4-BE49-F238E27FC236}">
                  <a16:creationId xmlns:a16="http://schemas.microsoft.com/office/drawing/2014/main" id="{76A0ADE4-F891-E609-42E1-DF104D63C8A9}"/>
                </a:ext>
              </a:extLst>
            </p:cNvPr>
            <p:cNvSpPr>
              <a:spLocks noChangeArrowheads="1"/>
            </p:cNvSpPr>
            <p:nvPr/>
          </p:nvSpPr>
          <p:spPr bwMode="auto">
            <a:xfrm>
              <a:off x="357188" y="8731250"/>
              <a:ext cx="865187" cy="2456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1" lang="ja-JP" altLang="en-US" sz="1200" b="1" i="0" u="none" strike="noStrike" kern="0" cap="none" spc="0" normalizeH="0" baseline="0" noProof="0">
                  <a:ln>
                    <a:noFill/>
                  </a:ln>
                  <a:solidFill>
                    <a:srgbClr val="000000"/>
                  </a:solidFill>
                  <a:effectLst/>
                  <a:uLnTx/>
                  <a:uFillTx/>
                  <a:latin typeface="HGP創英角ﾎﾟｯﾌﾟ体" panose="040B0A00000000000000" pitchFamily="50" charset="-128"/>
                  <a:ea typeface="HGP創英角ﾎﾟｯﾌﾟ体" panose="040B0A00000000000000" pitchFamily="50" charset="-128"/>
                </a:rPr>
                <a:t>ギャップ</a:t>
              </a:r>
            </a:p>
          </p:txBody>
        </p:sp>
        <p:sp>
          <p:nvSpPr>
            <p:cNvPr id="10" name="AutoShape 11">
              <a:extLst>
                <a:ext uri="{FF2B5EF4-FFF2-40B4-BE49-F238E27FC236}">
                  <a16:creationId xmlns:a16="http://schemas.microsoft.com/office/drawing/2014/main" id="{B21F193D-5E28-64AB-3B2A-C8545B64F08C}"/>
                </a:ext>
              </a:extLst>
            </p:cNvPr>
            <p:cNvSpPr>
              <a:spLocks noChangeArrowheads="1"/>
            </p:cNvSpPr>
            <p:nvPr/>
          </p:nvSpPr>
          <p:spPr bwMode="auto">
            <a:xfrm rot="5400000">
              <a:off x="1620838" y="8612188"/>
              <a:ext cx="557212" cy="900112"/>
            </a:xfrm>
            <a:prstGeom prst="wedgeRoundRectCallout">
              <a:avLst>
                <a:gd name="adj1" fmla="val -51153"/>
                <a:gd name="adj2" fmla="val 80333"/>
                <a:gd name="adj3" fmla="val 16667"/>
              </a:avLst>
            </a:prstGeom>
            <a:solidFill>
              <a:srgbClr val="FFFFFF"/>
            </a:solidFill>
            <a:ln w="12700">
              <a:solidFill>
                <a:srgbClr val="000000"/>
              </a:solidFill>
              <a:miter lim="800000"/>
              <a:headEnd/>
              <a:tailEnd/>
            </a:ln>
          </p:spPr>
          <p:txBody>
            <a:bodyPr rot="10800000"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11" name="Rectangle 12">
              <a:extLst>
                <a:ext uri="{FF2B5EF4-FFF2-40B4-BE49-F238E27FC236}">
                  <a16:creationId xmlns:a16="http://schemas.microsoft.com/office/drawing/2014/main" id="{734339CC-1E91-BA0D-5E73-F65D37B40DE1}"/>
                </a:ext>
              </a:extLst>
            </p:cNvPr>
            <p:cNvSpPr>
              <a:spLocks noChangeArrowheads="1"/>
            </p:cNvSpPr>
            <p:nvPr/>
          </p:nvSpPr>
          <p:spPr bwMode="auto">
            <a:xfrm>
              <a:off x="1363663" y="8667750"/>
              <a:ext cx="1079500" cy="73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ct val="0"/>
                </a:spcBef>
                <a:spcAft>
                  <a:spcPct val="0"/>
                </a:spcAft>
                <a:buFontTx/>
                <a:buNone/>
              </a:pPr>
              <a:br>
                <a:rPr lang="en-US" altLang="ja-JP" sz="1200" b="1" dirty="0">
                  <a:solidFill>
                    <a:srgbClr val="000000"/>
                  </a:solidFill>
                  <a:latin typeface="HGP創英角ﾎﾟｯﾌﾟ体" panose="040B0A00000000000000" pitchFamily="50" charset="-128"/>
                  <a:ea typeface="HGP創英角ﾎﾟｯﾌﾟ体" panose="040B0A00000000000000" pitchFamily="50" charset="-128"/>
                </a:rPr>
              </a:b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目に見える</a:t>
              </a:r>
              <a:endParaRPr lang="en-US" altLang="ja-JP" sz="1200" b="1" dirty="0">
                <a:solidFill>
                  <a:srgbClr val="000000"/>
                </a:solidFill>
                <a:latin typeface="HGP創英角ﾎﾟｯﾌﾟ体" panose="040B0A00000000000000" pitchFamily="50" charset="-128"/>
                <a:ea typeface="HGP創英角ﾎﾟｯﾌﾟ体" panose="040B0A00000000000000" pitchFamily="50" charset="-128"/>
              </a:endParaRPr>
            </a:p>
            <a:p>
              <a:pPr algn="ct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問題</a:t>
              </a:r>
            </a:p>
            <a:p>
              <a:pPr algn="ctr" eaLnBrk="0" fontAlgn="base" hangingPunct="0">
                <a:spcBef>
                  <a:spcPct val="0"/>
                </a:spcBef>
                <a:spcAft>
                  <a:spcPct val="0"/>
                </a:spcAft>
                <a:buFontTx/>
                <a:buNone/>
              </a:pPr>
              <a:endParaRPr lang="ja-JP" altLang="en-US" sz="1200" b="1">
                <a:solidFill>
                  <a:srgbClr val="000000"/>
                </a:solidFill>
                <a:latin typeface="HGP創英角ﾎﾟｯﾌﾟ体" panose="040B0A00000000000000" pitchFamily="50" charset="-128"/>
                <a:ea typeface="HGP創英角ﾎﾟｯﾌﾟ体" panose="040B0A00000000000000" pitchFamily="50" charset="-128"/>
              </a:endParaRPr>
            </a:p>
          </p:txBody>
        </p:sp>
        <p:sp>
          <p:nvSpPr>
            <p:cNvPr id="12" name="AutoShape 13">
              <a:extLst>
                <a:ext uri="{FF2B5EF4-FFF2-40B4-BE49-F238E27FC236}">
                  <a16:creationId xmlns:a16="http://schemas.microsoft.com/office/drawing/2014/main" id="{7A6AD811-C576-B12F-8EDA-02D4EBE36920}"/>
                </a:ext>
              </a:extLst>
            </p:cNvPr>
            <p:cNvSpPr>
              <a:spLocks noChangeArrowheads="1"/>
            </p:cNvSpPr>
            <p:nvPr/>
          </p:nvSpPr>
          <p:spPr bwMode="auto">
            <a:xfrm>
              <a:off x="2420938" y="8491538"/>
              <a:ext cx="1260475" cy="1122362"/>
            </a:xfrm>
            <a:prstGeom prst="cube">
              <a:avLst>
                <a:gd name="adj" fmla="val 20000"/>
              </a:avLst>
            </a:prstGeom>
            <a:solidFill>
              <a:srgbClr val="66FF33"/>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13" name="AutoShape 14">
              <a:extLst>
                <a:ext uri="{FF2B5EF4-FFF2-40B4-BE49-F238E27FC236}">
                  <a16:creationId xmlns:a16="http://schemas.microsoft.com/office/drawing/2014/main" id="{73712781-C807-260A-928C-558F14448F40}"/>
                </a:ext>
              </a:extLst>
            </p:cNvPr>
            <p:cNvSpPr>
              <a:spLocks noChangeArrowheads="1"/>
            </p:cNvSpPr>
            <p:nvPr/>
          </p:nvSpPr>
          <p:spPr bwMode="auto">
            <a:xfrm>
              <a:off x="2420938" y="8080375"/>
              <a:ext cx="1260475" cy="617538"/>
            </a:xfrm>
            <a:prstGeom prst="cube">
              <a:avLst>
                <a:gd name="adj" fmla="val 31199"/>
              </a:avLst>
            </a:prstGeom>
            <a:solidFill>
              <a:srgbClr val="FF3399"/>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14" name="AutoShape 15">
              <a:extLst>
                <a:ext uri="{FF2B5EF4-FFF2-40B4-BE49-F238E27FC236}">
                  <a16:creationId xmlns:a16="http://schemas.microsoft.com/office/drawing/2014/main" id="{B7E84662-9E48-799F-DE60-6B384A12E909}"/>
                </a:ext>
              </a:extLst>
            </p:cNvPr>
            <p:cNvSpPr>
              <a:spLocks noChangeArrowheads="1"/>
            </p:cNvSpPr>
            <p:nvPr/>
          </p:nvSpPr>
          <p:spPr bwMode="auto">
            <a:xfrm>
              <a:off x="2422525" y="8018463"/>
              <a:ext cx="2052638" cy="287337"/>
            </a:xfrm>
            <a:prstGeom prst="parallelogram">
              <a:avLst>
                <a:gd name="adj" fmla="val 65252"/>
              </a:avLst>
            </a:prstGeom>
            <a:solidFill>
              <a:srgbClr val="FFFF00"/>
            </a:solidFill>
            <a:ln w="12700">
              <a:solidFill>
                <a:srgbClr val="00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15" name="Rectangle 16">
              <a:extLst>
                <a:ext uri="{FF2B5EF4-FFF2-40B4-BE49-F238E27FC236}">
                  <a16:creationId xmlns:a16="http://schemas.microsoft.com/office/drawing/2014/main" id="{87381A61-0EA5-E26B-A046-0C2F38F5D15F}"/>
                </a:ext>
              </a:extLst>
            </p:cNvPr>
            <p:cNvSpPr>
              <a:spLocks noChangeArrowheads="1"/>
            </p:cNvSpPr>
            <p:nvPr/>
          </p:nvSpPr>
          <p:spPr bwMode="auto">
            <a:xfrm>
              <a:off x="2468563" y="8031163"/>
              <a:ext cx="2557462" cy="24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ja-JP" altLang="en-US" sz="1200" b="1" i="1" dirty="0">
                  <a:solidFill>
                    <a:srgbClr val="000000"/>
                  </a:solidFill>
                  <a:latin typeface="HGP創英角ﾎﾟｯﾌﾟ体" panose="040B0A00000000000000" pitchFamily="50" charset="-128"/>
                  <a:ea typeface="HGP創英角ﾎﾟｯﾌﾟ体" panose="040B0A00000000000000" pitchFamily="50" charset="-128"/>
                </a:rPr>
                <a:t>将来のありたい姿（目標）</a:t>
              </a:r>
            </a:p>
          </p:txBody>
        </p:sp>
        <p:sp>
          <p:nvSpPr>
            <p:cNvPr id="16" name="Rectangle 20">
              <a:extLst>
                <a:ext uri="{FF2B5EF4-FFF2-40B4-BE49-F238E27FC236}">
                  <a16:creationId xmlns:a16="http://schemas.microsoft.com/office/drawing/2014/main" id="{8D098440-DFB0-9D73-58BE-2955D31BF2C6}"/>
                </a:ext>
              </a:extLst>
            </p:cNvPr>
            <p:cNvSpPr>
              <a:spLocks noChangeArrowheads="1"/>
            </p:cNvSpPr>
            <p:nvPr/>
          </p:nvSpPr>
          <p:spPr bwMode="auto">
            <a:xfrm>
              <a:off x="2398713" y="8926513"/>
              <a:ext cx="1073150" cy="409029"/>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現状</a:t>
              </a:r>
            </a:p>
            <a:p>
              <a:pPr algn="ct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レベル</a:t>
              </a:r>
            </a:p>
          </p:txBody>
        </p:sp>
        <p:sp>
          <p:nvSpPr>
            <p:cNvPr id="17" name="Rectangle 10">
              <a:extLst>
                <a:ext uri="{FF2B5EF4-FFF2-40B4-BE49-F238E27FC236}">
                  <a16:creationId xmlns:a16="http://schemas.microsoft.com/office/drawing/2014/main" id="{A59FA79D-8D13-0805-FEDD-372E39387F2E}"/>
                </a:ext>
              </a:extLst>
            </p:cNvPr>
            <p:cNvSpPr>
              <a:spLocks noChangeArrowheads="1"/>
            </p:cNvSpPr>
            <p:nvPr/>
          </p:nvSpPr>
          <p:spPr bwMode="auto">
            <a:xfrm>
              <a:off x="2463800" y="8362950"/>
              <a:ext cx="776288" cy="2456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46038" rIns="0"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1" lang="ja-JP" altLang="en-US" sz="1200" b="1" i="0" u="none" strike="noStrike" kern="0" cap="none" spc="0" normalizeH="0" baseline="0" noProof="0">
                  <a:ln>
                    <a:noFill/>
                  </a:ln>
                  <a:solidFill>
                    <a:srgbClr val="000000"/>
                  </a:solidFill>
                  <a:effectLst/>
                  <a:uLnTx/>
                  <a:uFillTx/>
                  <a:latin typeface="HGP創英角ﾎﾟｯﾌﾟ体" panose="040B0A00000000000000" pitchFamily="50" charset="-128"/>
                  <a:ea typeface="HGP創英角ﾎﾟｯﾌﾟ体" panose="040B0A00000000000000" pitchFamily="50" charset="-128"/>
                </a:rPr>
                <a:t>ギャップ</a:t>
              </a:r>
            </a:p>
          </p:txBody>
        </p:sp>
        <p:sp>
          <p:nvSpPr>
            <p:cNvPr id="18" name="Rectangle 51">
              <a:extLst>
                <a:ext uri="{FF2B5EF4-FFF2-40B4-BE49-F238E27FC236}">
                  <a16:creationId xmlns:a16="http://schemas.microsoft.com/office/drawing/2014/main" id="{FDCB0730-A634-CBE6-CC22-85C59261476A}"/>
                </a:ext>
              </a:extLst>
            </p:cNvPr>
            <p:cNvSpPr>
              <a:spLocks noChangeArrowheads="1"/>
            </p:cNvSpPr>
            <p:nvPr/>
          </p:nvSpPr>
          <p:spPr bwMode="auto">
            <a:xfrm>
              <a:off x="2509311" y="7081676"/>
              <a:ext cx="1903146" cy="898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tabLst>
                  <a:tab pos="547688"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47688"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47688"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en-US" altLang="ja-JP" sz="2000" b="1" dirty="0">
                  <a:solidFill>
                    <a:srgbClr val="000000"/>
                  </a:solidFill>
                  <a:latin typeface="HGP創英角ﾎﾟｯﾌﾟ体" panose="040B0A00000000000000" pitchFamily="50" charset="-128"/>
                  <a:ea typeface="HGP創英角ﾎﾟｯﾌﾟ体" panose="040B0A00000000000000" pitchFamily="50" charset="-128"/>
                </a:rPr>
                <a:t>【</a:t>
              </a:r>
              <a:r>
                <a:rPr lang="ja-JP" altLang="en-US" sz="2000" b="1" dirty="0">
                  <a:solidFill>
                    <a:srgbClr val="000000"/>
                  </a:solidFill>
                  <a:latin typeface="HGP創英角ﾎﾟｯﾌﾟ体" panose="040B0A00000000000000" pitchFamily="50" charset="-128"/>
                  <a:ea typeface="HGP創英角ﾎﾟｯﾌﾟ体" panose="040B0A00000000000000" pitchFamily="50" charset="-128"/>
                </a:rPr>
                <a:t>２．課題達成型</a:t>
              </a:r>
              <a:r>
                <a:rPr lang="en-US" altLang="ja-JP" sz="2000" b="1" dirty="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2000" b="1" dirty="0">
                <a:solidFill>
                  <a:srgbClr val="000000"/>
                </a:solidFill>
                <a:latin typeface="HGP創英角ﾎﾟｯﾌﾟ体" panose="040B0A00000000000000" pitchFamily="50" charset="-128"/>
                <a:ea typeface="HGP創英角ﾎﾟｯﾌﾟ体" panose="040B0A00000000000000" pitchFamily="50" charset="-128"/>
              </a:endParaRPr>
            </a:p>
            <a:p>
              <a:pPr eaLnBrk="0" fontAlgn="base" hangingPunct="0">
                <a:spcBef>
                  <a:spcPct val="0"/>
                </a:spcBef>
                <a:spcAft>
                  <a:spcPct val="0"/>
                </a:spcAft>
                <a:buFontTx/>
                <a:buNone/>
              </a:pPr>
              <a:r>
                <a:rPr lang="ja-JP" altLang="en-US" sz="2000" b="1" dirty="0">
                  <a:solidFill>
                    <a:srgbClr val="000000"/>
                  </a:solidFill>
                  <a:latin typeface="HGP創英角ﾎﾟｯﾌﾟ体" panose="040B0A00000000000000" pitchFamily="50" charset="-128"/>
                  <a:ea typeface="HGP創英角ﾎﾟｯﾌﾟ体" panose="040B0A00000000000000" pitchFamily="50" charset="-128"/>
                </a:rPr>
                <a:t>・ありたい姿をめざす</a:t>
              </a:r>
              <a:endParaRPr lang="en-US" altLang="ja-JP" sz="2000" b="1" dirty="0">
                <a:solidFill>
                  <a:srgbClr val="000000"/>
                </a:solidFill>
                <a:latin typeface="HGP創英角ﾎﾟｯﾌﾟ体" panose="040B0A00000000000000" pitchFamily="50" charset="-128"/>
                <a:ea typeface="HGP創英角ﾎﾟｯﾌﾟ体" panose="040B0A00000000000000" pitchFamily="50" charset="-128"/>
              </a:endParaRPr>
            </a:p>
            <a:p>
              <a:pPr eaLnBrk="0" fontAlgn="base" hangingPunct="0">
                <a:spcBef>
                  <a:spcPct val="0"/>
                </a:spcBef>
                <a:spcAft>
                  <a:spcPct val="0"/>
                </a:spcAft>
                <a:buFontTx/>
                <a:buNone/>
              </a:pPr>
              <a:r>
                <a:rPr lang="ja-JP" altLang="en-US" sz="2000" b="1" dirty="0">
                  <a:solidFill>
                    <a:srgbClr val="000000"/>
                  </a:solidFill>
                  <a:latin typeface="HGP創英角ﾎﾟｯﾌﾟ体" panose="040B0A00000000000000" pitchFamily="50" charset="-128"/>
                  <a:ea typeface="HGP創英角ﾎﾟｯﾌﾟ体" panose="040B0A00000000000000" pitchFamily="50" charset="-128"/>
                </a:rPr>
                <a:t>・良さの追究</a:t>
              </a:r>
            </a:p>
          </p:txBody>
        </p:sp>
        <p:sp>
          <p:nvSpPr>
            <p:cNvPr id="19" name="Rectangle 51">
              <a:extLst>
                <a:ext uri="{FF2B5EF4-FFF2-40B4-BE49-F238E27FC236}">
                  <a16:creationId xmlns:a16="http://schemas.microsoft.com/office/drawing/2014/main" id="{AFE38E8E-759E-6B88-19CC-FBC3CB4E865B}"/>
                </a:ext>
              </a:extLst>
            </p:cNvPr>
            <p:cNvSpPr>
              <a:spLocks noChangeArrowheads="1"/>
            </p:cNvSpPr>
            <p:nvPr/>
          </p:nvSpPr>
          <p:spPr bwMode="auto">
            <a:xfrm>
              <a:off x="4638675" y="7132548"/>
              <a:ext cx="2060575" cy="898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547688"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547688"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547688"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547688" algn="l"/>
                </a:tabLst>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en-US" altLang="ja-JP" sz="2000" b="1" dirty="0">
                  <a:solidFill>
                    <a:srgbClr val="000000"/>
                  </a:solidFill>
                  <a:latin typeface="HGP創英角ﾎﾟｯﾌﾟ体" panose="040B0A00000000000000" pitchFamily="50" charset="-128"/>
                  <a:ea typeface="HGP創英角ﾎﾟｯﾌﾟ体" panose="040B0A00000000000000" pitchFamily="50" charset="-128"/>
                </a:rPr>
                <a:t>【</a:t>
              </a:r>
              <a:r>
                <a:rPr lang="ja-JP" altLang="en-US" sz="2000" b="1" dirty="0">
                  <a:solidFill>
                    <a:srgbClr val="000000"/>
                  </a:solidFill>
                  <a:latin typeface="HGP創英角ﾎﾟｯﾌﾟ体" panose="040B0A00000000000000" pitchFamily="50" charset="-128"/>
                  <a:ea typeface="HGP創英角ﾎﾟｯﾌﾟ体" panose="040B0A00000000000000" pitchFamily="50" charset="-128"/>
                </a:rPr>
                <a:t>３．施策実行型</a:t>
              </a:r>
              <a:r>
                <a:rPr lang="en-US" altLang="ja-JP" sz="2000" b="1" dirty="0">
                  <a:solidFill>
                    <a:srgbClr val="000000"/>
                  </a:solidFill>
                  <a:latin typeface="HGP創英角ﾎﾟｯﾌﾟ体" panose="040B0A00000000000000" pitchFamily="50" charset="-128"/>
                  <a:ea typeface="HGP創英角ﾎﾟｯﾌﾟ体" panose="040B0A00000000000000" pitchFamily="50" charset="-128"/>
                </a:rPr>
                <a:t>】</a:t>
              </a:r>
            </a:p>
            <a:p>
              <a:pPr eaLnBrk="0" fontAlgn="base" hangingPunct="0">
                <a:spcBef>
                  <a:spcPct val="0"/>
                </a:spcBef>
                <a:spcAft>
                  <a:spcPct val="0"/>
                </a:spcAft>
                <a:buFontTx/>
                <a:buNone/>
              </a:pPr>
              <a:r>
                <a:rPr lang="ja-JP" altLang="en-US" sz="2000" b="1" dirty="0">
                  <a:solidFill>
                    <a:srgbClr val="000000"/>
                  </a:solidFill>
                  <a:latin typeface="HGP創英角ﾎﾟｯﾌﾟ体" panose="040B0A00000000000000" pitchFamily="50" charset="-128"/>
                  <a:ea typeface="HGP創英角ﾎﾟｯﾌﾟ体" panose="040B0A00000000000000" pitchFamily="50" charset="-128"/>
                </a:rPr>
                <a:t>・対策が見えている</a:t>
              </a:r>
              <a:endParaRPr lang="en-US" altLang="ja-JP" sz="2000" b="1" dirty="0">
                <a:solidFill>
                  <a:srgbClr val="000000"/>
                </a:solidFill>
                <a:latin typeface="HGP創英角ﾎﾟｯﾌﾟ体" panose="040B0A00000000000000" pitchFamily="50" charset="-128"/>
                <a:ea typeface="HGP創英角ﾎﾟｯﾌﾟ体" panose="040B0A00000000000000" pitchFamily="50" charset="-128"/>
              </a:endParaRPr>
            </a:p>
            <a:p>
              <a:pPr eaLnBrk="0" fontAlgn="base" hangingPunct="0">
                <a:spcBef>
                  <a:spcPct val="0"/>
                </a:spcBef>
                <a:spcAft>
                  <a:spcPct val="0"/>
                </a:spcAft>
                <a:buFontTx/>
                <a:buNone/>
              </a:pPr>
              <a:r>
                <a:rPr lang="ja-JP" altLang="en-US" sz="2000" b="1" dirty="0">
                  <a:solidFill>
                    <a:srgbClr val="000000"/>
                  </a:solidFill>
                  <a:latin typeface="HGP創英角ﾎﾟｯﾌﾟ体" panose="040B0A00000000000000" pitchFamily="50" charset="-128"/>
                  <a:ea typeface="HGP創英角ﾎﾟｯﾌﾟ体" panose="040B0A00000000000000" pitchFamily="50" charset="-128"/>
                </a:rPr>
                <a:t>・対策優先</a:t>
              </a:r>
            </a:p>
          </p:txBody>
        </p:sp>
        <p:sp>
          <p:nvSpPr>
            <p:cNvPr id="20" name="角丸四角形 1">
              <a:extLst>
                <a:ext uri="{FF2B5EF4-FFF2-40B4-BE49-F238E27FC236}">
                  <a16:creationId xmlns:a16="http://schemas.microsoft.com/office/drawing/2014/main" id="{FCF480E0-40D1-1343-18F3-D6DDA57BCDE2}"/>
                </a:ext>
              </a:extLst>
            </p:cNvPr>
            <p:cNvSpPr>
              <a:spLocks noChangeArrowheads="1"/>
            </p:cNvSpPr>
            <p:nvPr/>
          </p:nvSpPr>
          <p:spPr bwMode="auto">
            <a:xfrm>
              <a:off x="2393950" y="7023100"/>
              <a:ext cx="2087563" cy="2763838"/>
            </a:xfrm>
            <a:prstGeom prst="roundRect">
              <a:avLst>
                <a:gd name="adj" fmla="val 5866"/>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21" name="角丸四角形 48">
              <a:extLst>
                <a:ext uri="{FF2B5EF4-FFF2-40B4-BE49-F238E27FC236}">
                  <a16:creationId xmlns:a16="http://schemas.microsoft.com/office/drawing/2014/main" id="{CC76BA19-AF70-0CD0-4B30-AF555317B2FE}"/>
                </a:ext>
              </a:extLst>
            </p:cNvPr>
            <p:cNvSpPr>
              <a:spLocks noChangeArrowheads="1"/>
            </p:cNvSpPr>
            <p:nvPr/>
          </p:nvSpPr>
          <p:spPr bwMode="auto">
            <a:xfrm>
              <a:off x="269875" y="7023100"/>
              <a:ext cx="2087563" cy="2763838"/>
            </a:xfrm>
            <a:prstGeom prst="roundRect">
              <a:avLst>
                <a:gd name="adj" fmla="val 5866"/>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22" name="角丸四角形 49">
              <a:extLst>
                <a:ext uri="{FF2B5EF4-FFF2-40B4-BE49-F238E27FC236}">
                  <a16:creationId xmlns:a16="http://schemas.microsoft.com/office/drawing/2014/main" id="{0CF54EA0-F2AA-FFE4-F62B-649A757DFA3C}"/>
                </a:ext>
              </a:extLst>
            </p:cNvPr>
            <p:cNvSpPr>
              <a:spLocks noChangeArrowheads="1"/>
            </p:cNvSpPr>
            <p:nvPr/>
          </p:nvSpPr>
          <p:spPr bwMode="auto">
            <a:xfrm>
              <a:off x="4530725" y="7023100"/>
              <a:ext cx="2087563" cy="2763838"/>
            </a:xfrm>
            <a:prstGeom prst="roundRect">
              <a:avLst>
                <a:gd name="adj" fmla="val 5866"/>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23" name="AutoShape 5">
              <a:extLst>
                <a:ext uri="{FF2B5EF4-FFF2-40B4-BE49-F238E27FC236}">
                  <a16:creationId xmlns:a16="http://schemas.microsoft.com/office/drawing/2014/main" id="{7289C9C0-A37F-E7FF-4149-1B905F2A7BEC}"/>
                </a:ext>
              </a:extLst>
            </p:cNvPr>
            <p:cNvSpPr>
              <a:spLocks noChangeArrowheads="1"/>
            </p:cNvSpPr>
            <p:nvPr/>
          </p:nvSpPr>
          <p:spPr bwMode="auto">
            <a:xfrm>
              <a:off x="4583113" y="8923338"/>
              <a:ext cx="1260475" cy="690562"/>
            </a:xfrm>
            <a:prstGeom prst="cube">
              <a:avLst>
                <a:gd name="adj" fmla="val 18639"/>
              </a:avLst>
            </a:prstGeom>
            <a:solidFill>
              <a:srgbClr val="66FF33"/>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24" name="Rectangle 6">
              <a:extLst>
                <a:ext uri="{FF2B5EF4-FFF2-40B4-BE49-F238E27FC236}">
                  <a16:creationId xmlns:a16="http://schemas.microsoft.com/office/drawing/2014/main" id="{641832B2-AA8E-37BD-2454-8761673770B7}"/>
                </a:ext>
              </a:extLst>
            </p:cNvPr>
            <p:cNvSpPr>
              <a:spLocks noChangeArrowheads="1"/>
            </p:cNvSpPr>
            <p:nvPr/>
          </p:nvSpPr>
          <p:spPr bwMode="auto">
            <a:xfrm>
              <a:off x="4699000" y="9097963"/>
              <a:ext cx="882650" cy="409029"/>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現状</a:t>
              </a:r>
            </a:p>
            <a:p>
              <a:pPr algn="ct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レベル</a:t>
              </a:r>
            </a:p>
          </p:txBody>
        </p:sp>
        <p:sp>
          <p:nvSpPr>
            <p:cNvPr id="25" name="AutoShape 7">
              <a:extLst>
                <a:ext uri="{FF2B5EF4-FFF2-40B4-BE49-F238E27FC236}">
                  <a16:creationId xmlns:a16="http://schemas.microsoft.com/office/drawing/2014/main" id="{D2E388EA-BC85-0C60-7774-F2A417E3AF6A}"/>
                </a:ext>
              </a:extLst>
            </p:cNvPr>
            <p:cNvSpPr>
              <a:spLocks noChangeArrowheads="1"/>
            </p:cNvSpPr>
            <p:nvPr/>
          </p:nvSpPr>
          <p:spPr bwMode="auto">
            <a:xfrm>
              <a:off x="4573588" y="8516938"/>
              <a:ext cx="1260475" cy="565150"/>
            </a:xfrm>
            <a:prstGeom prst="cube">
              <a:avLst>
                <a:gd name="adj" fmla="val 26519"/>
              </a:avLst>
            </a:prstGeom>
            <a:solidFill>
              <a:srgbClr val="FF3399"/>
            </a:solidFill>
            <a:ln w="12700">
              <a:solidFill>
                <a:srgbClr val="0033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endParaRPr lang="ja-JP" altLang="ja-JP" sz="800" b="1">
                <a:solidFill>
                  <a:srgbClr val="000000"/>
                </a:solidFill>
                <a:latin typeface="HG丸ｺﾞｼｯｸM-PRO" panose="020F0600000000000000" pitchFamily="50" charset="-128"/>
                <a:ea typeface="HG丸ｺﾞｼｯｸM-PRO" panose="020F0600000000000000" pitchFamily="50" charset="-128"/>
              </a:endParaRPr>
            </a:p>
          </p:txBody>
        </p:sp>
        <p:sp>
          <p:nvSpPr>
            <p:cNvPr id="26" name="Rectangle 10">
              <a:extLst>
                <a:ext uri="{FF2B5EF4-FFF2-40B4-BE49-F238E27FC236}">
                  <a16:creationId xmlns:a16="http://schemas.microsoft.com/office/drawing/2014/main" id="{B3C085E6-AA6D-4DE5-BF77-896D4C5CC727}"/>
                </a:ext>
              </a:extLst>
            </p:cNvPr>
            <p:cNvSpPr>
              <a:spLocks noChangeArrowheads="1"/>
            </p:cNvSpPr>
            <p:nvPr/>
          </p:nvSpPr>
          <p:spPr bwMode="auto">
            <a:xfrm>
              <a:off x="4670425" y="8731250"/>
              <a:ext cx="865188" cy="2456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1" lang="ja-JP" altLang="en-US" sz="1200" b="1" i="0" u="none" strike="noStrike" kern="0" cap="none" spc="0" normalizeH="0" baseline="0" noProof="0">
                  <a:ln>
                    <a:noFill/>
                  </a:ln>
                  <a:solidFill>
                    <a:srgbClr val="000000"/>
                  </a:solidFill>
                  <a:effectLst/>
                  <a:uLnTx/>
                  <a:uFillTx/>
                  <a:latin typeface="HGP創英角ﾎﾟｯﾌﾟ体" panose="040B0A00000000000000" pitchFamily="50" charset="-128"/>
                  <a:ea typeface="HGP創英角ﾎﾟｯﾌﾟ体" panose="040B0A00000000000000" pitchFamily="50" charset="-128"/>
                </a:rPr>
                <a:t>ギャップ</a:t>
              </a:r>
            </a:p>
          </p:txBody>
        </p:sp>
        <p:sp>
          <p:nvSpPr>
            <p:cNvPr id="27" name="AutoShape 11">
              <a:extLst>
                <a:ext uri="{FF2B5EF4-FFF2-40B4-BE49-F238E27FC236}">
                  <a16:creationId xmlns:a16="http://schemas.microsoft.com/office/drawing/2014/main" id="{047B360D-02C6-95AD-5463-26C37971977C}"/>
                </a:ext>
              </a:extLst>
            </p:cNvPr>
            <p:cNvSpPr>
              <a:spLocks noChangeArrowheads="1"/>
            </p:cNvSpPr>
            <p:nvPr/>
          </p:nvSpPr>
          <p:spPr bwMode="auto">
            <a:xfrm rot="5400000">
              <a:off x="5795169" y="8684419"/>
              <a:ext cx="647700" cy="900112"/>
            </a:xfrm>
            <a:prstGeom prst="wedgeRoundRectCallout">
              <a:avLst>
                <a:gd name="adj1" fmla="val -47917"/>
                <a:gd name="adj2" fmla="val 65444"/>
                <a:gd name="adj3" fmla="val 16667"/>
              </a:avLst>
            </a:prstGeom>
            <a:solidFill>
              <a:srgbClr val="FFFFFF"/>
            </a:solidFill>
            <a:ln w="12700">
              <a:solidFill>
                <a:srgbClr val="000000"/>
              </a:solidFill>
              <a:miter lim="800000"/>
              <a:headEnd/>
              <a:tailEnd/>
            </a:ln>
          </p:spPr>
          <p:txBody>
            <a:bodyPr rot="10800000"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28" name="Rectangle 12">
              <a:extLst>
                <a:ext uri="{FF2B5EF4-FFF2-40B4-BE49-F238E27FC236}">
                  <a16:creationId xmlns:a16="http://schemas.microsoft.com/office/drawing/2014/main" id="{8D61B73B-9C03-C1B9-4B1E-2F0DE8A00AFC}"/>
                </a:ext>
              </a:extLst>
            </p:cNvPr>
            <p:cNvSpPr>
              <a:spLocks noChangeArrowheads="1"/>
            </p:cNvSpPr>
            <p:nvPr/>
          </p:nvSpPr>
          <p:spPr bwMode="auto">
            <a:xfrm>
              <a:off x="5681663" y="8702675"/>
              <a:ext cx="1060450" cy="57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br>
                <a:rPr lang="en-US" altLang="ja-JP" sz="1200" b="1" dirty="0">
                  <a:solidFill>
                    <a:srgbClr val="000000"/>
                  </a:solidFill>
                  <a:latin typeface="HGP創英角ﾎﾟｯﾌﾟ体" panose="040B0A00000000000000" pitchFamily="50" charset="-128"/>
                  <a:ea typeface="HGP創英角ﾎﾟｯﾌﾟ体" panose="040B0A00000000000000" pitchFamily="50" charset="-128"/>
                </a:rPr>
              </a:b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目に見える</a:t>
              </a:r>
              <a:endParaRPr lang="en-US" altLang="ja-JP" sz="1200" b="1" dirty="0">
                <a:solidFill>
                  <a:srgbClr val="000000"/>
                </a:solidFill>
                <a:latin typeface="HGP創英角ﾎﾟｯﾌﾟ体" panose="040B0A00000000000000" pitchFamily="50" charset="-128"/>
                <a:ea typeface="HGP創英角ﾎﾟｯﾌﾟ体" panose="040B0A00000000000000" pitchFamily="50" charset="-128"/>
              </a:endParaRPr>
            </a:p>
            <a:p>
              <a:pP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問題対策</a:t>
              </a:r>
            </a:p>
          </p:txBody>
        </p:sp>
        <p:sp>
          <p:nvSpPr>
            <p:cNvPr id="29" name="AutoShape 15">
              <a:extLst>
                <a:ext uri="{FF2B5EF4-FFF2-40B4-BE49-F238E27FC236}">
                  <a16:creationId xmlns:a16="http://schemas.microsoft.com/office/drawing/2014/main" id="{2DC39B46-2886-439D-0519-E756E94F09FF}"/>
                </a:ext>
              </a:extLst>
            </p:cNvPr>
            <p:cNvSpPr>
              <a:spLocks noChangeArrowheads="1"/>
            </p:cNvSpPr>
            <p:nvPr/>
          </p:nvSpPr>
          <p:spPr bwMode="auto">
            <a:xfrm>
              <a:off x="4567238" y="8380413"/>
              <a:ext cx="2052637" cy="288925"/>
            </a:xfrm>
            <a:prstGeom prst="parallelogram">
              <a:avLst>
                <a:gd name="adj" fmla="val 64893"/>
              </a:avLst>
            </a:prstGeom>
            <a:solidFill>
              <a:srgbClr val="FFFF00"/>
            </a:solidFill>
            <a:ln w="12700">
              <a:solidFill>
                <a:srgbClr val="00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30" name="Rectangle 9">
              <a:extLst>
                <a:ext uri="{FF2B5EF4-FFF2-40B4-BE49-F238E27FC236}">
                  <a16:creationId xmlns:a16="http://schemas.microsoft.com/office/drawing/2014/main" id="{E6F075B5-4E03-3845-1BEE-51F4A3D06F0A}"/>
                </a:ext>
              </a:extLst>
            </p:cNvPr>
            <p:cNvSpPr>
              <a:spLocks noChangeArrowheads="1"/>
            </p:cNvSpPr>
            <p:nvPr/>
          </p:nvSpPr>
          <p:spPr bwMode="auto">
            <a:xfrm>
              <a:off x="4624388" y="8378825"/>
              <a:ext cx="2265362" cy="24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50000"/>
                </a:spcBef>
                <a:spcAft>
                  <a:spcPct val="0"/>
                </a:spcAft>
                <a:buFontTx/>
                <a:buNone/>
              </a:pPr>
              <a:r>
                <a:rPr lang="ja-JP" altLang="en-US" sz="1200" b="1" i="1" dirty="0">
                  <a:solidFill>
                    <a:srgbClr val="000000"/>
                  </a:solidFill>
                  <a:latin typeface="HGP創英角ﾎﾟｯﾌﾟ体" panose="040B0A00000000000000" pitchFamily="50" charset="-128"/>
                  <a:ea typeface="HGP創英角ﾎﾟｯﾌﾟ体" panose="040B0A00000000000000" pitchFamily="50" charset="-128"/>
                </a:rPr>
                <a:t>現在のあるべき姿（目標）</a:t>
              </a:r>
            </a:p>
          </p:txBody>
        </p:sp>
        <p:sp>
          <p:nvSpPr>
            <p:cNvPr id="31" name="AutoShape 17">
              <a:extLst>
                <a:ext uri="{FF2B5EF4-FFF2-40B4-BE49-F238E27FC236}">
                  <a16:creationId xmlns:a16="http://schemas.microsoft.com/office/drawing/2014/main" id="{DBF3B010-768C-EB1D-4119-AB543FD5F0A3}"/>
                </a:ext>
              </a:extLst>
            </p:cNvPr>
            <p:cNvSpPr>
              <a:spLocks noChangeArrowheads="1"/>
            </p:cNvSpPr>
            <p:nvPr/>
          </p:nvSpPr>
          <p:spPr bwMode="auto">
            <a:xfrm rot="5400000">
              <a:off x="3448050" y="8461375"/>
              <a:ext cx="1081088" cy="973138"/>
            </a:xfrm>
            <a:prstGeom prst="wedgeRoundRectCallout">
              <a:avLst>
                <a:gd name="adj1" fmla="val -46634"/>
                <a:gd name="adj2" fmla="val 74125"/>
                <a:gd name="adj3" fmla="val 16667"/>
              </a:avLst>
            </a:prstGeom>
            <a:solidFill>
              <a:srgbClr val="FFFFFF"/>
            </a:solidFill>
            <a:ln w="12700">
              <a:solidFill>
                <a:srgbClr val="000000"/>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ja-JP" sz="800" b="1" i="0" u="none" strike="noStrike" kern="0" cap="none" spc="0" normalizeH="0" baseline="0" noProof="0">
                <a:ln>
                  <a:noFill/>
                </a:ln>
                <a:solidFill>
                  <a:srgbClr val="000000"/>
                </a:solidFill>
                <a:effectLst/>
                <a:uLnTx/>
                <a:uFillTx/>
                <a:latin typeface="HG丸ｺﾞｼｯｸM-PRO" panose="020F0600000000000000" pitchFamily="50" charset="-128"/>
                <a:ea typeface="HG丸ｺﾞｼｯｸM-PRO" panose="020F0600000000000000" pitchFamily="50" charset="-128"/>
              </a:endParaRPr>
            </a:p>
          </p:txBody>
        </p:sp>
        <p:sp>
          <p:nvSpPr>
            <p:cNvPr id="32" name="Rectangle 18">
              <a:extLst>
                <a:ext uri="{FF2B5EF4-FFF2-40B4-BE49-F238E27FC236}">
                  <a16:creationId xmlns:a16="http://schemas.microsoft.com/office/drawing/2014/main" id="{BF28B9E8-50DB-B3D3-F835-B2389F1CF46C}"/>
                </a:ext>
              </a:extLst>
            </p:cNvPr>
            <p:cNvSpPr>
              <a:spLocks noChangeArrowheads="1"/>
            </p:cNvSpPr>
            <p:nvPr/>
          </p:nvSpPr>
          <p:spPr bwMode="auto">
            <a:xfrm>
              <a:off x="3506788" y="8393113"/>
              <a:ext cx="782637"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見えにくい</a:t>
              </a:r>
              <a:endParaRPr lang="en-US" altLang="ja-JP" sz="1200" b="1" dirty="0">
                <a:solidFill>
                  <a:srgbClr val="000000"/>
                </a:solidFill>
                <a:latin typeface="HGP創英角ﾎﾟｯﾌﾟ体" panose="040B0A00000000000000" pitchFamily="50" charset="-128"/>
                <a:ea typeface="HGP創英角ﾎﾟｯﾌﾟ体" panose="040B0A00000000000000" pitchFamily="50" charset="-128"/>
              </a:endParaRPr>
            </a:p>
            <a:p>
              <a:pP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新たに課す</a:t>
              </a:r>
              <a:endParaRPr lang="en-US" altLang="ja-JP" sz="1200" b="1" dirty="0">
                <a:solidFill>
                  <a:srgbClr val="000000"/>
                </a:solidFill>
                <a:latin typeface="HGP創英角ﾎﾟｯﾌﾟ体" panose="040B0A00000000000000" pitchFamily="50" charset="-128"/>
                <a:ea typeface="HGP創英角ﾎﾟｯﾌﾟ体" panose="040B0A00000000000000" pitchFamily="50" charset="-128"/>
              </a:endParaRPr>
            </a:p>
            <a:p>
              <a:pPr eaLnBrk="0" fontAlgn="base" hangingPunct="0">
                <a:spcBef>
                  <a:spcPct val="0"/>
                </a:spcBef>
                <a:spcAft>
                  <a:spcPct val="0"/>
                </a:spcAft>
                <a:buFontTx/>
                <a:buNone/>
              </a:pPr>
              <a:r>
                <a:rPr lang="ja-JP" altLang="en-US" sz="1200" b="1">
                  <a:solidFill>
                    <a:srgbClr val="000000"/>
                  </a:solidFill>
                  <a:latin typeface="HGP創英角ﾎﾟｯﾌﾟ体" panose="040B0A00000000000000" pitchFamily="50" charset="-128"/>
                  <a:ea typeface="HGP創英角ﾎﾟｯﾌﾟ体" panose="040B0A00000000000000" pitchFamily="50" charset="-128"/>
                </a:rPr>
                <a:t>問題（課題）</a:t>
              </a:r>
              <a:endParaRPr lang="en-US" altLang="ja-JP" sz="1200" b="1" dirty="0">
                <a:solidFill>
                  <a:srgbClr val="000000"/>
                </a:solidFill>
                <a:latin typeface="HGP創英角ﾎﾟｯﾌﾟ体" panose="040B0A00000000000000" pitchFamily="50" charset="-128"/>
                <a:ea typeface="HGP創英角ﾎﾟｯﾌﾟ体" panose="040B0A00000000000000" pitchFamily="50" charset="-128"/>
              </a:endParaRPr>
            </a:p>
          </p:txBody>
        </p:sp>
      </p:grpSp>
      <p:sp>
        <p:nvSpPr>
          <p:cNvPr id="37" name="object 2">
            <a:extLst>
              <a:ext uri="{FF2B5EF4-FFF2-40B4-BE49-F238E27FC236}">
                <a16:creationId xmlns:a16="http://schemas.microsoft.com/office/drawing/2014/main" id="{F9FE5920-C0C2-42BF-B850-3221F550BB56}"/>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13</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74142" y="823982"/>
            <a:ext cx="2234565" cy="5739765"/>
          </a:xfrm>
          <a:custGeom>
            <a:avLst/>
            <a:gdLst/>
            <a:ahLst/>
            <a:cxnLst/>
            <a:rect l="l" t="t" r="r" b="b"/>
            <a:pathLst>
              <a:path w="2234565" h="5739765">
                <a:moveTo>
                  <a:pt x="0" y="5739384"/>
                </a:moveTo>
                <a:lnTo>
                  <a:pt x="2234184" y="5739384"/>
                </a:lnTo>
                <a:lnTo>
                  <a:pt x="2234184" y="0"/>
                </a:lnTo>
                <a:lnTo>
                  <a:pt x="0" y="0"/>
                </a:lnTo>
                <a:lnTo>
                  <a:pt x="0" y="5739384"/>
                </a:lnTo>
                <a:close/>
              </a:path>
            </a:pathLst>
          </a:custGeom>
          <a:solidFill>
            <a:srgbClr val="CCFFFF"/>
          </a:solidFill>
          <a:ln w="39624">
            <a:solidFill>
              <a:srgbClr val="000000"/>
            </a:solidFill>
          </a:ln>
        </p:spPr>
        <p:txBody>
          <a:bodyPr wrap="square" lIns="0" tIns="0" rIns="0" bIns="0" rtlCol="0"/>
          <a:lstStyle/>
          <a:p>
            <a:endParaRPr lang="ja-JP" altLang="en-US" dirty="0"/>
          </a:p>
        </p:txBody>
      </p:sp>
      <p:sp>
        <p:nvSpPr>
          <p:cNvPr id="5" name="object 5"/>
          <p:cNvSpPr txBox="1"/>
          <p:nvPr/>
        </p:nvSpPr>
        <p:spPr>
          <a:xfrm>
            <a:off x="521434" y="102107"/>
            <a:ext cx="5981601" cy="567463"/>
          </a:xfrm>
          <a:prstGeom prst="rect">
            <a:avLst/>
          </a:prstGeom>
        </p:spPr>
        <p:txBody>
          <a:bodyPr vert="horz" wrap="square" lIns="0" tIns="13335" rIns="0" bIns="0" rtlCol="0">
            <a:spAutoFit/>
          </a:bodyPr>
          <a:lstStyle/>
          <a:p>
            <a:pPr marL="12700">
              <a:spcBef>
                <a:spcPts val="105"/>
              </a:spcBef>
            </a:pPr>
            <a:r>
              <a:rPr lang="ja-JP" altLang="en-US" sz="3600" spc="5" dirty="0">
                <a:latin typeface="HGP創英角ﾎﾟｯﾌﾟ体" panose="040B0A00000000000000" pitchFamily="50" charset="-128"/>
                <a:ea typeface="HGP創英角ﾎﾟｯﾌﾟ体" panose="040B0A00000000000000" pitchFamily="50" charset="-128"/>
                <a:cs typeface="HGP創英角ﾎﾟｯﾌﾟ体"/>
              </a:rPr>
              <a:t>９）改善</a:t>
            </a:r>
            <a:r>
              <a:rPr sz="3600" spc="-10" dirty="0" err="1">
                <a:latin typeface="HGP創英角ﾎﾟｯﾌﾟ体" panose="040B0A00000000000000" pitchFamily="50" charset="-128"/>
                <a:ea typeface="HGP創英角ﾎﾟｯﾌﾟ体" panose="040B0A00000000000000" pitchFamily="50" charset="-128"/>
                <a:cs typeface="HGP創英角ﾎﾟｯﾌﾟ体"/>
              </a:rPr>
              <a:t>の</a:t>
            </a:r>
            <a:r>
              <a:rPr sz="3600" spc="5" dirty="0" err="1">
                <a:latin typeface="HGP創英角ﾎﾟｯﾌﾟ体" panose="040B0A00000000000000" pitchFamily="50" charset="-128"/>
                <a:ea typeface="HGP創英角ﾎﾟｯﾌﾟ体" panose="040B0A00000000000000" pitchFamily="50" charset="-128"/>
                <a:cs typeface="HGP創英角ﾎﾟｯﾌﾟ体"/>
              </a:rPr>
              <a:t>基本ス</a:t>
            </a:r>
            <a:r>
              <a:rPr sz="3600" spc="-15" dirty="0" err="1">
                <a:latin typeface="HGP創英角ﾎﾟｯﾌﾟ体" panose="040B0A00000000000000" pitchFamily="50" charset="-128"/>
                <a:ea typeface="HGP創英角ﾎﾟｯﾌﾟ体" panose="040B0A00000000000000" pitchFamily="50" charset="-128"/>
                <a:cs typeface="HGP創英角ﾎﾟｯﾌﾟ体"/>
              </a:rPr>
              <a:t>テ</a:t>
            </a:r>
            <a:r>
              <a:rPr sz="3600" dirty="0" err="1">
                <a:latin typeface="HGP創英角ﾎﾟｯﾌﾟ体" panose="040B0A00000000000000" pitchFamily="50" charset="-128"/>
                <a:ea typeface="HGP創英角ﾎﾟｯﾌﾟ体" panose="040B0A00000000000000" pitchFamily="50" charset="-128"/>
                <a:cs typeface="HGP創英角ﾎﾟｯﾌﾟ体"/>
              </a:rPr>
              <a:t>ップ</a:t>
            </a:r>
            <a:endParaRPr sz="3600" dirty="0">
              <a:latin typeface="HGP創英角ﾎﾟｯﾌﾟ体" panose="040B0A00000000000000" pitchFamily="50" charset="-128"/>
              <a:ea typeface="HGP創英角ﾎﾟｯﾌﾟ体" panose="040B0A00000000000000" pitchFamily="50" charset="-128"/>
              <a:cs typeface="HGP創英角ﾎﾟｯﾌﾟ体"/>
            </a:endParaRPr>
          </a:p>
        </p:txBody>
      </p:sp>
      <p:sp>
        <p:nvSpPr>
          <p:cNvPr id="7" name="object 7"/>
          <p:cNvSpPr/>
          <p:nvPr/>
        </p:nvSpPr>
        <p:spPr>
          <a:xfrm>
            <a:off x="2655317" y="786939"/>
            <a:ext cx="6303645" cy="5742940"/>
          </a:xfrm>
          <a:custGeom>
            <a:avLst/>
            <a:gdLst/>
            <a:ahLst/>
            <a:cxnLst/>
            <a:rect l="l" t="t" r="r" b="b"/>
            <a:pathLst>
              <a:path w="6303645" h="5742940">
                <a:moveTo>
                  <a:pt x="0" y="5742432"/>
                </a:moveTo>
                <a:lnTo>
                  <a:pt x="6303263" y="5742432"/>
                </a:lnTo>
                <a:lnTo>
                  <a:pt x="6303263" y="0"/>
                </a:lnTo>
                <a:lnTo>
                  <a:pt x="0" y="0"/>
                </a:lnTo>
                <a:lnTo>
                  <a:pt x="0" y="5742432"/>
                </a:lnTo>
                <a:close/>
              </a:path>
            </a:pathLst>
          </a:custGeom>
          <a:solidFill>
            <a:srgbClr val="FFFF00"/>
          </a:solidFill>
          <a:ln w="39624">
            <a:solidFill>
              <a:srgbClr val="000000"/>
            </a:solidFill>
          </a:ln>
        </p:spPr>
        <p:txBody>
          <a:bodyPr wrap="square" lIns="0" tIns="0" rIns="0" bIns="0" rtlCol="0"/>
          <a:lstStyle/>
          <a:p>
            <a:endParaRPr dirty="0"/>
          </a:p>
        </p:txBody>
      </p:sp>
      <p:sp>
        <p:nvSpPr>
          <p:cNvPr id="8" name="object 8"/>
          <p:cNvSpPr/>
          <p:nvPr/>
        </p:nvSpPr>
        <p:spPr>
          <a:xfrm>
            <a:off x="2695957" y="1126238"/>
            <a:ext cx="1920239" cy="497205"/>
          </a:xfrm>
          <a:custGeom>
            <a:avLst/>
            <a:gdLst/>
            <a:ahLst/>
            <a:cxnLst/>
            <a:rect l="l" t="t" r="r" b="b"/>
            <a:pathLst>
              <a:path w="1920239" h="497205">
                <a:moveTo>
                  <a:pt x="1920240" y="0"/>
                </a:moveTo>
                <a:lnTo>
                  <a:pt x="0" y="0"/>
                </a:lnTo>
                <a:lnTo>
                  <a:pt x="0" y="363600"/>
                </a:lnTo>
                <a:lnTo>
                  <a:pt x="960119" y="496824"/>
                </a:lnTo>
                <a:lnTo>
                  <a:pt x="1920240" y="363600"/>
                </a:lnTo>
                <a:lnTo>
                  <a:pt x="1920240" y="0"/>
                </a:lnTo>
                <a:close/>
              </a:path>
            </a:pathLst>
          </a:custGeom>
          <a:solidFill>
            <a:srgbClr val="FFCC00"/>
          </a:solidFill>
        </p:spPr>
        <p:txBody>
          <a:bodyPr wrap="square" lIns="0" tIns="0" rIns="0" bIns="0" rtlCol="0"/>
          <a:lstStyle/>
          <a:p>
            <a:endParaRPr dirty="0"/>
          </a:p>
        </p:txBody>
      </p:sp>
      <p:sp>
        <p:nvSpPr>
          <p:cNvPr id="9" name="object 9"/>
          <p:cNvSpPr/>
          <p:nvPr/>
        </p:nvSpPr>
        <p:spPr>
          <a:xfrm>
            <a:off x="2695957" y="1092370"/>
            <a:ext cx="1920239" cy="497205"/>
          </a:xfrm>
          <a:custGeom>
            <a:avLst/>
            <a:gdLst/>
            <a:ahLst/>
            <a:cxnLst/>
            <a:rect l="l" t="t" r="r" b="b"/>
            <a:pathLst>
              <a:path w="1920239" h="497205">
                <a:moveTo>
                  <a:pt x="1920240" y="0"/>
                </a:moveTo>
                <a:lnTo>
                  <a:pt x="1920240" y="363600"/>
                </a:lnTo>
                <a:lnTo>
                  <a:pt x="960119" y="496824"/>
                </a:lnTo>
                <a:lnTo>
                  <a:pt x="0" y="363600"/>
                </a:lnTo>
                <a:lnTo>
                  <a:pt x="0" y="0"/>
                </a:lnTo>
                <a:lnTo>
                  <a:pt x="1920240" y="0"/>
                </a:lnTo>
                <a:close/>
              </a:path>
            </a:pathLst>
          </a:custGeom>
          <a:ln w="27432">
            <a:solidFill>
              <a:srgbClr val="000000"/>
            </a:solidFill>
          </a:ln>
        </p:spPr>
        <p:txBody>
          <a:bodyPr wrap="square" lIns="0" tIns="0" rIns="0" bIns="0" rtlCol="0"/>
          <a:lstStyle/>
          <a:p>
            <a:endParaRPr dirty="0"/>
          </a:p>
        </p:txBody>
      </p:sp>
      <p:sp>
        <p:nvSpPr>
          <p:cNvPr id="10" name="object 10"/>
          <p:cNvSpPr/>
          <p:nvPr/>
        </p:nvSpPr>
        <p:spPr>
          <a:xfrm>
            <a:off x="4768598" y="1092370"/>
            <a:ext cx="1920239" cy="497205"/>
          </a:xfrm>
          <a:custGeom>
            <a:avLst/>
            <a:gdLst/>
            <a:ahLst/>
            <a:cxnLst/>
            <a:rect l="l" t="t" r="r" b="b"/>
            <a:pathLst>
              <a:path w="1920240" h="497205">
                <a:moveTo>
                  <a:pt x="1920239" y="0"/>
                </a:moveTo>
                <a:lnTo>
                  <a:pt x="0" y="0"/>
                </a:lnTo>
                <a:lnTo>
                  <a:pt x="0" y="363600"/>
                </a:lnTo>
                <a:lnTo>
                  <a:pt x="960119" y="496824"/>
                </a:lnTo>
                <a:lnTo>
                  <a:pt x="1920239" y="363600"/>
                </a:lnTo>
                <a:lnTo>
                  <a:pt x="1920239" y="0"/>
                </a:lnTo>
                <a:close/>
              </a:path>
            </a:pathLst>
          </a:custGeom>
          <a:solidFill>
            <a:srgbClr val="FFCC00"/>
          </a:solidFill>
        </p:spPr>
        <p:txBody>
          <a:bodyPr wrap="square" lIns="0" tIns="0" rIns="0" bIns="0" rtlCol="0"/>
          <a:lstStyle/>
          <a:p>
            <a:endParaRPr dirty="0"/>
          </a:p>
        </p:txBody>
      </p:sp>
      <p:sp>
        <p:nvSpPr>
          <p:cNvPr id="11" name="object 11"/>
          <p:cNvSpPr/>
          <p:nvPr/>
        </p:nvSpPr>
        <p:spPr>
          <a:xfrm>
            <a:off x="4768598" y="1126238"/>
            <a:ext cx="1920239" cy="497205"/>
          </a:xfrm>
          <a:custGeom>
            <a:avLst/>
            <a:gdLst/>
            <a:ahLst/>
            <a:cxnLst/>
            <a:rect l="l" t="t" r="r" b="b"/>
            <a:pathLst>
              <a:path w="1920240" h="497205">
                <a:moveTo>
                  <a:pt x="1920239" y="0"/>
                </a:moveTo>
                <a:lnTo>
                  <a:pt x="1920239" y="363600"/>
                </a:lnTo>
                <a:lnTo>
                  <a:pt x="960119" y="496824"/>
                </a:lnTo>
                <a:lnTo>
                  <a:pt x="0" y="363600"/>
                </a:lnTo>
                <a:lnTo>
                  <a:pt x="0" y="0"/>
                </a:lnTo>
                <a:lnTo>
                  <a:pt x="1920239" y="0"/>
                </a:lnTo>
                <a:close/>
              </a:path>
            </a:pathLst>
          </a:custGeom>
          <a:ln w="27432">
            <a:solidFill>
              <a:srgbClr val="000000"/>
            </a:solidFill>
          </a:ln>
        </p:spPr>
        <p:txBody>
          <a:bodyPr wrap="square" lIns="0" tIns="0" rIns="0" bIns="0" rtlCol="0"/>
          <a:lstStyle/>
          <a:p>
            <a:endParaRPr dirty="0"/>
          </a:p>
        </p:txBody>
      </p:sp>
      <p:sp>
        <p:nvSpPr>
          <p:cNvPr id="12" name="object 12"/>
          <p:cNvSpPr/>
          <p:nvPr/>
        </p:nvSpPr>
        <p:spPr>
          <a:xfrm>
            <a:off x="6804659" y="1092370"/>
            <a:ext cx="1923414" cy="497205"/>
          </a:xfrm>
          <a:custGeom>
            <a:avLst/>
            <a:gdLst/>
            <a:ahLst/>
            <a:cxnLst/>
            <a:rect l="l" t="t" r="r" b="b"/>
            <a:pathLst>
              <a:path w="1923415" h="497205">
                <a:moveTo>
                  <a:pt x="1923288" y="0"/>
                </a:moveTo>
                <a:lnTo>
                  <a:pt x="0" y="0"/>
                </a:lnTo>
                <a:lnTo>
                  <a:pt x="0" y="363600"/>
                </a:lnTo>
                <a:lnTo>
                  <a:pt x="961644" y="496824"/>
                </a:lnTo>
                <a:lnTo>
                  <a:pt x="1923288" y="363600"/>
                </a:lnTo>
                <a:lnTo>
                  <a:pt x="1923288" y="0"/>
                </a:lnTo>
                <a:close/>
              </a:path>
            </a:pathLst>
          </a:custGeom>
          <a:solidFill>
            <a:srgbClr val="FFCC00"/>
          </a:solidFill>
        </p:spPr>
        <p:txBody>
          <a:bodyPr wrap="square" lIns="0" tIns="0" rIns="0" bIns="0" rtlCol="0"/>
          <a:lstStyle/>
          <a:p>
            <a:endParaRPr dirty="0"/>
          </a:p>
        </p:txBody>
      </p:sp>
      <p:sp>
        <p:nvSpPr>
          <p:cNvPr id="13" name="object 13"/>
          <p:cNvSpPr/>
          <p:nvPr/>
        </p:nvSpPr>
        <p:spPr>
          <a:xfrm>
            <a:off x="6804659" y="1126238"/>
            <a:ext cx="1923414" cy="497205"/>
          </a:xfrm>
          <a:custGeom>
            <a:avLst/>
            <a:gdLst/>
            <a:ahLst/>
            <a:cxnLst/>
            <a:rect l="l" t="t" r="r" b="b"/>
            <a:pathLst>
              <a:path w="1923415" h="497205">
                <a:moveTo>
                  <a:pt x="1923288" y="0"/>
                </a:moveTo>
                <a:lnTo>
                  <a:pt x="1923288" y="363600"/>
                </a:lnTo>
                <a:lnTo>
                  <a:pt x="961644" y="496824"/>
                </a:lnTo>
                <a:lnTo>
                  <a:pt x="0" y="363600"/>
                </a:lnTo>
                <a:lnTo>
                  <a:pt x="0" y="0"/>
                </a:lnTo>
                <a:lnTo>
                  <a:pt x="1923288" y="0"/>
                </a:lnTo>
                <a:close/>
              </a:path>
            </a:pathLst>
          </a:custGeom>
          <a:ln w="27432">
            <a:solidFill>
              <a:srgbClr val="000000"/>
            </a:solidFill>
          </a:ln>
        </p:spPr>
        <p:txBody>
          <a:bodyPr wrap="square" lIns="0" tIns="0" rIns="0" bIns="0" rtlCol="0"/>
          <a:lstStyle/>
          <a:p>
            <a:endParaRPr dirty="0"/>
          </a:p>
        </p:txBody>
      </p:sp>
      <p:sp>
        <p:nvSpPr>
          <p:cNvPr id="15" name="object 15"/>
          <p:cNvSpPr/>
          <p:nvPr/>
        </p:nvSpPr>
        <p:spPr>
          <a:xfrm>
            <a:off x="492250" y="1839467"/>
            <a:ext cx="1908000" cy="432000"/>
          </a:xfrm>
          <a:custGeom>
            <a:avLst/>
            <a:gdLst/>
            <a:ahLst/>
            <a:cxnLst/>
            <a:rect l="l" t="t" r="r" b="b"/>
            <a:pathLst>
              <a:path w="1771014" h="424180">
                <a:moveTo>
                  <a:pt x="0" y="70612"/>
                </a:moveTo>
                <a:lnTo>
                  <a:pt x="5548" y="43130"/>
                </a:lnTo>
                <a:lnTo>
                  <a:pt x="20680" y="20685"/>
                </a:lnTo>
                <a:lnTo>
                  <a:pt x="43125" y="5550"/>
                </a:lnTo>
                <a:lnTo>
                  <a:pt x="70612" y="0"/>
                </a:lnTo>
                <a:lnTo>
                  <a:pt x="1700276" y="0"/>
                </a:lnTo>
                <a:lnTo>
                  <a:pt x="1727757" y="5550"/>
                </a:lnTo>
                <a:lnTo>
                  <a:pt x="1750202" y="20685"/>
                </a:lnTo>
                <a:lnTo>
                  <a:pt x="1765337" y="43130"/>
                </a:lnTo>
                <a:lnTo>
                  <a:pt x="1770888" y="70612"/>
                </a:lnTo>
                <a:lnTo>
                  <a:pt x="1770888" y="353060"/>
                </a:lnTo>
                <a:lnTo>
                  <a:pt x="1765337" y="380541"/>
                </a:lnTo>
                <a:lnTo>
                  <a:pt x="1750202" y="402986"/>
                </a:lnTo>
                <a:lnTo>
                  <a:pt x="1727757" y="418121"/>
                </a:lnTo>
                <a:lnTo>
                  <a:pt x="1700276" y="423672"/>
                </a:lnTo>
                <a:lnTo>
                  <a:pt x="70612" y="423672"/>
                </a:lnTo>
                <a:lnTo>
                  <a:pt x="43125" y="418121"/>
                </a:lnTo>
                <a:lnTo>
                  <a:pt x="20680" y="402986"/>
                </a:lnTo>
                <a:lnTo>
                  <a:pt x="5548" y="380541"/>
                </a:lnTo>
                <a:lnTo>
                  <a:pt x="0" y="353060"/>
                </a:lnTo>
                <a:lnTo>
                  <a:pt x="0" y="70612"/>
                </a:lnTo>
                <a:close/>
              </a:path>
            </a:pathLst>
          </a:custGeom>
          <a:solidFill>
            <a:schemeClr val="bg1"/>
          </a:solidFill>
          <a:ln w="27431">
            <a:solidFill>
              <a:srgbClr val="000000"/>
            </a:solidFill>
          </a:ln>
        </p:spPr>
        <p:txBody>
          <a:bodyPr wrap="square" lIns="0" tIns="0" rIns="0" bIns="0" rtlCol="0" anchor="ctr" anchorCtr="0"/>
          <a:lstStyle/>
          <a:p>
            <a:pPr algn="ctr"/>
            <a:r>
              <a:rPr lang="ja-JP" altLang="en-US" b="1" dirty="0">
                <a:latin typeface="HGP創英角ﾎﾟｯﾌﾟ体" panose="040B0A00000000000000" pitchFamily="50" charset="-128"/>
                <a:ea typeface="HGP創英角ﾎﾟｯﾌﾟ体" panose="040B0A00000000000000" pitchFamily="50" charset="-128"/>
              </a:rPr>
              <a:t>目的の明確化</a:t>
            </a:r>
          </a:p>
        </p:txBody>
      </p:sp>
      <p:sp>
        <p:nvSpPr>
          <p:cNvPr id="29" name="object 29"/>
          <p:cNvSpPr/>
          <p:nvPr/>
        </p:nvSpPr>
        <p:spPr>
          <a:xfrm>
            <a:off x="4896611" y="3861773"/>
            <a:ext cx="1701164" cy="497205"/>
          </a:xfrm>
          <a:custGeom>
            <a:avLst/>
            <a:gdLst/>
            <a:ahLst/>
            <a:cxnLst/>
            <a:rect l="l" t="t" r="r" b="b"/>
            <a:pathLst>
              <a:path w="1701165" h="497204">
                <a:moveTo>
                  <a:pt x="0" y="496824"/>
                </a:moveTo>
                <a:lnTo>
                  <a:pt x="1700784" y="496824"/>
                </a:lnTo>
                <a:lnTo>
                  <a:pt x="1700784" y="0"/>
                </a:lnTo>
                <a:lnTo>
                  <a:pt x="0" y="0"/>
                </a:lnTo>
                <a:lnTo>
                  <a:pt x="0" y="496824"/>
                </a:lnTo>
                <a:close/>
              </a:path>
            </a:pathLst>
          </a:custGeom>
          <a:solidFill>
            <a:schemeClr val="bg1"/>
          </a:solidFill>
          <a:ln w="27432">
            <a:solidFill>
              <a:srgbClr val="000000"/>
            </a:solidFill>
          </a:ln>
        </p:spPr>
        <p:txBody>
          <a:bodyPr wrap="square" lIns="0" tIns="0" rIns="0" bIns="0" rtlCol="0"/>
          <a:lstStyle/>
          <a:p>
            <a:pPr algn="ctr"/>
            <a:r>
              <a:rPr lang="ja-JP" altLang="en-US" dirty="0">
                <a:latin typeface="HGP創英角ﾎﾟｯﾌﾟ体" panose="040B0A00000000000000" pitchFamily="50" charset="-128"/>
                <a:ea typeface="HGP創英角ﾎﾟｯﾌﾟ体" panose="040B0A00000000000000" pitchFamily="50" charset="-128"/>
              </a:rPr>
              <a:t>成功シナリオ</a:t>
            </a:r>
          </a:p>
          <a:p>
            <a:pPr algn="ctr"/>
            <a:r>
              <a:rPr lang="ja-JP" altLang="en-US" dirty="0">
                <a:latin typeface="HGP創英角ﾎﾟｯﾌﾟ体" panose="040B0A00000000000000" pitchFamily="50" charset="-128"/>
                <a:ea typeface="HGP創英角ﾎﾟｯﾌﾟ体" panose="040B0A00000000000000" pitchFamily="50" charset="-128"/>
              </a:rPr>
              <a:t>       の追究</a:t>
            </a:r>
          </a:p>
        </p:txBody>
      </p:sp>
      <p:sp>
        <p:nvSpPr>
          <p:cNvPr id="30" name="object 30"/>
          <p:cNvSpPr/>
          <p:nvPr/>
        </p:nvSpPr>
        <p:spPr>
          <a:xfrm>
            <a:off x="4896611" y="4564510"/>
            <a:ext cx="1701164" cy="497205"/>
          </a:xfrm>
          <a:custGeom>
            <a:avLst/>
            <a:gdLst/>
            <a:ahLst/>
            <a:cxnLst/>
            <a:rect l="l" t="t" r="r" b="b"/>
            <a:pathLst>
              <a:path w="1701165" h="497204">
                <a:moveTo>
                  <a:pt x="0" y="496823"/>
                </a:moveTo>
                <a:lnTo>
                  <a:pt x="1700784" y="496823"/>
                </a:lnTo>
                <a:lnTo>
                  <a:pt x="1700784" y="0"/>
                </a:lnTo>
                <a:lnTo>
                  <a:pt x="0" y="0"/>
                </a:lnTo>
                <a:lnTo>
                  <a:pt x="0" y="496823"/>
                </a:lnTo>
                <a:close/>
              </a:path>
            </a:pathLst>
          </a:custGeom>
          <a:solidFill>
            <a:srgbClr val="FFFFFF"/>
          </a:solidFill>
        </p:spPr>
        <p:txBody>
          <a:bodyPr wrap="square" lIns="0" tIns="0" rIns="0" bIns="0" rtlCol="0"/>
          <a:lstStyle/>
          <a:p>
            <a:endParaRPr dirty="0"/>
          </a:p>
        </p:txBody>
      </p:sp>
      <p:sp>
        <p:nvSpPr>
          <p:cNvPr id="31" name="object 31"/>
          <p:cNvSpPr/>
          <p:nvPr/>
        </p:nvSpPr>
        <p:spPr>
          <a:xfrm>
            <a:off x="4896611" y="4582669"/>
            <a:ext cx="1701164" cy="497205"/>
          </a:xfrm>
          <a:custGeom>
            <a:avLst/>
            <a:gdLst/>
            <a:ahLst/>
            <a:cxnLst/>
            <a:rect l="l" t="t" r="r" b="b"/>
            <a:pathLst>
              <a:path w="1701165" h="497204">
                <a:moveTo>
                  <a:pt x="0" y="496823"/>
                </a:moveTo>
                <a:lnTo>
                  <a:pt x="1700784" y="496823"/>
                </a:lnTo>
                <a:lnTo>
                  <a:pt x="1700784" y="0"/>
                </a:lnTo>
                <a:lnTo>
                  <a:pt x="0" y="0"/>
                </a:lnTo>
                <a:lnTo>
                  <a:pt x="0" y="496823"/>
                </a:lnTo>
                <a:close/>
              </a:path>
            </a:pathLst>
          </a:custGeom>
          <a:ln w="27432">
            <a:solidFill>
              <a:srgbClr val="000000"/>
            </a:solidFill>
          </a:ln>
        </p:spPr>
        <p:txBody>
          <a:bodyPr wrap="square" lIns="0" tIns="0" rIns="0" bIns="0" rtlCol="0"/>
          <a:lstStyle/>
          <a:p>
            <a:endParaRPr dirty="0"/>
          </a:p>
        </p:txBody>
      </p:sp>
      <p:sp>
        <p:nvSpPr>
          <p:cNvPr id="32" name="object 32"/>
          <p:cNvSpPr/>
          <p:nvPr/>
        </p:nvSpPr>
        <p:spPr>
          <a:xfrm>
            <a:off x="7030084" y="5256645"/>
            <a:ext cx="1697989" cy="468000"/>
          </a:xfrm>
          <a:custGeom>
            <a:avLst/>
            <a:gdLst/>
            <a:ahLst/>
            <a:cxnLst/>
            <a:rect l="l" t="t" r="r" b="b"/>
            <a:pathLst>
              <a:path w="1697990" h="497204">
                <a:moveTo>
                  <a:pt x="0" y="496823"/>
                </a:moveTo>
                <a:lnTo>
                  <a:pt x="1697736" y="496823"/>
                </a:lnTo>
                <a:lnTo>
                  <a:pt x="1697736" y="0"/>
                </a:lnTo>
                <a:lnTo>
                  <a:pt x="0" y="0"/>
                </a:lnTo>
                <a:lnTo>
                  <a:pt x="0" y="496823"/>
                </a:lnTo>
                <a:close/>
              </a:path>
            </a:pathLst>
          </a:custGeom>
          <a:solidFill>
            <a:srgbClr val="FFFFFF"/>
          </a:solidFill>
        </p:spPr>
        <p:txBody>
          <a:bodyPr wrap="square" lIns="0" tIns="0" rIns="0" bIns="0" rtlCol="0"/>
          <a:lstStyle/>
          <a:p>
            <a:endParaRPr dirty="0"/>
          </a:p>
        </p:txBody>
      </p:sp>
      <p:sp>
        <p:nvSpPr>
          <p:cNvPr id="33" name="object 33"/>
          <p:cNvSpPr/>
          <p:nvPr/>
        </p:nvSpPr>
        <p:spPr>
          <a:xfrm>
            <a:off x="6969254" y="5195317"/>
            <a:ext cx="1697989" cy="468000"/>
          </a:xfrm>
          <a:custGeom>
            <a:avLst/>
            <a:gdLst/>
            <a:ahLst/>
            <a:cxnLst/>
            <a:rect l="l" t="t" r="r" b="b"/>
            <a:pathLst>
              <a:path w="1697990" h="497204">
                <a:moveTo>
                  <a:pt x="0" y="496823"/>
                </a:moveTo>
                <a:lnTo>
                  <a:pt x="1697736" y="496823"/>
                </a:lnTo>
                <a:lnTo>
                  <a:pt x="1697736" y="0"/>
                </a:lnTo>
                <a:lnTo>
                  <a:pt x="0" y="0"/>
                </a:lnTo>
                <a:lnTo>
                  <a:pt x="0" y="496823"/>
                </a:lnTo>
                <a:close/>
              </a:path>
            </a:pathLst>
          </a:custGeom>
          <a:ln w="27431">
            <a:solidFill>
              <a:srgbClr val="000000"/>
            </a:solidFill>
          </a:ln>
        </p:spPr>
        <p:txBody>
          <a:bodyPr wrap="square" lIns="0" tIns="0" rIns="0" bIns="0" rtlCol="0"/>
          <a:lstStyle/>
          <a:p>
            <a:endParaRPr dirty="0"/>
          </a:p>
        </p:txBody>
      </p:sp>
      <p:sp>
        <p:nvSpPr>
          <p:cNvPr id="34" name="object 34"/>
          <p:cNvSpPr txBox="1"/>
          <p:nvPr/>
        </p:nvSpPr>
        <p:spPr>
          <a:xfrm>
            <a:off x="467870" y="1087442"/>
            <a:ext cx="1996439" cy="640080"/>
          </a:xfrm>
          <a:prstGeom prst="rect">
            <a:avLst/>
          </a:prstGeom>
          <a:solidFill>
            <a:srgbClr val="E2DED1"/>
          </a:solidFill>
          <a:ln w="27432">
            <a:solidFill>
              <a:srgbClr val="000000"/>
            </a:solidFill>
          </a:ln>
        </p:spPr>
        <p:txBody>
          <a:bodyPr vert="horz" wrap="square" lIns="0" tIns="0" rIns="0" bIns="0" rtlCol="0">
            <a:spAutoFit/>
          </a:bodyPr>
          <a:lstStyle/>
          <a:p>
            <a:pPr marL="596900" marR="144780" indent="-506095"/>
            <a:r>
              <a:rPr sz="2000" spc="-10" dirty="0">
                <a:latin typeface="HGP創英角ﾎﾟｯﾌﾟ体" panose="040B0A00000000000000" pitchFamily="50" charset="-128"/>
                <a:ea typeface="HGP創英角ﾎﾟｯﾌﾟ体" panose="040B0A00000000000000" pitchFamily="50" charset="-128"/>
                <a:cs typeface="HGP創英角ｺﾞｼｯｸUB"/>
              </a:rPr>
              <a:t>問題解決の基本 </a:t>
            </a:r>
            <a:r>
              <a:rPr sz="2000" spc="-20" dirty="0">
                <a:latin typeface="HGP創英角ﾎﾟｯﾌﾟ体" panose="040B0A00000000000000" pitchFamily="50" charset="-128"/>
                <a:ea typeface="HGP創英角ﾎﾟｯﾌﾟ体" panose="040B0A00000000000000" pitchFamily="50" charset="-128"/>
                <a:cs typeface="HGP創英角ｺﾞｼｯｸUB"/>
              </a:rPr>
              <a:t>ス</a:t>
            </a:r>
            <a:r>
              <a:rPr sz="2000" spc="-15" dirty="0">
                <a:latin typeface="HGP創英角ﾎﾟｯﾌﾟ体" panose="040B0A00000000000000" pitchFamily="50" charset="-128"/>
                <a:ea typeface="HGP創英角ﾎﾟｯﾌﾟ体" panose="040B0A00000000000000" pitchFamily="50" charset="-128"/>
                <a:cs typeface="HGP創英角ｺﾞｼｯｸUB"/>
              </a:rPr>
              <a:t>テ</a:t>
            </a:r>
            <a:r>
              <a:rPr sz="2000" spc="-20" dirty="0">
                <a:latin typeface="HGP創英角ﾎﾟｯﾌﾟ体" panose="040B0A00000000000000" pitchFamily="50" charset="-128"/>
                <a:ea typeface="HGP創英角ﾎﾟｯﾌﾟ体" panose="040B0A00000000000000" pitchFamily="50" charset="-128"/>
                <a:cs typeface="HGP創英角ｺﾞｼｯｸUB"/>
              </a:rPr>
              <a:t>ッ</a:t>
            </a:r>
            <a:r>
              <a:rPr sz="2000" spc="-10" dirty="0">
                <a:latin typeface="HGP創英角ﾎﾟｯﾌﾟ体" panose="040B0A00000000000000" pitchFamily="50" charset="-128"/>
                <a:ea typeface="HGP創英角ﾎﾟｯﾌﾟ体" panose="040B0A00000000000000" pitchFamily="50" charset="-128"/>
                <a:cs typeface="HGP創英角ｺﾞｼｯｸUB"/>
              </a:rPr>
              <a:t>プ</a:t>
            </a:r>
            <a:endParaRPr sz="2000"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42" name="object 42"/>
          <p:cNvSpPr txBox="1"/>
          <p:nvPr/>
        </p:nvSpPr>
        <p:spPr>
          <a:xfrm>
            <a:off x="2870456" y="1060383"/>
            <a:ext cx="1551305" cy="391795"/>
          </a:xfrm>
          <a:prstGeom prst="rect">
            <a:avLst/>
          </a:prstGeom>
        </p:spPr>
        <p:txBody>
          <a:bodyPr vert="horz" wrap="square" lIns="0" tIns="12700" rIns="0" bIns="0" rtlCol="0">
            <a:spAutoFit/>
          </a:bodyPr>
          <a:lstStyle/>
          <a:p>
            <a:pPr marL="12700">
              <a:spcBef>
                <a:spcPts val="100"/>
              </a:spcBef>
            </a:pPr>
            <a:r>
              <a:rPr sz="2400" dirty="0">
                <a:latin typeface="HGP創英角ﾎﾟｯﾌﾟ体" panose="040B0A00000000000000" pitchFamily="50" charset="-128"/>
                <a:ea typeface="HGP創英角ﾎﾟｯﾌﾟ体" panose="040B0A00000000000000" pitchFamily="50" charset="-128"/>
                <a:cs typeface="HGP創英角ｺﾞｼｯｸUB"/>
              </a:rPr>
              <a:t>問題解決型</a:t>
            </a:r>
          </a:p>
        </p:txBody>
      </p:sp>
      <p:sp>
        <p:nvSpPr>
          <p:cNvPr id="43" name="object 43"/>
          <p:cNvSpPr txBox="1"/>
          <p:nvPr/>
        </p:nvSpPr>
        <p:spPr>
          <a:xfrm>
            <a:off x="4939665" y="1060383"/>
            <a:ext cx="1549400" cy="391795"/>
          </a:xfrm>
          <a:prstGeom prst="rect">
            <a:avLst/>
          </a:prstGeom>
        </p:spPr>
        <p:txBody>
          <a:bodyPr vert="horz" wrap="square" lIns="0" tIns="12700" rIns="0" bIns="0" rtlCol="0">
            <a:spAutoFit/>
          </a:bodyPr>
          <a:lstStyle/>
          <a:p>
            <a:pPr marL="12700">
              <a:spcBef>
                <a:spcPts val="100"/>
              </a:spcBef>
            </a:pPr>
            <a:r>
              <a:rPr sz="2400" spc="-5" dirty="0">
                <a:latin typeface="HGP創英角ﾎﾟｯﾌﾟ体" panose="040B0A00000000000000" pitchFamily="50" charset="-128"/>
                <a:ea typeface="HGP創英角ﾎﾟｯﾌﾟ体" panose="040B0A00000000000000" pitchFamily="50" charset="-128"/>
                <a:cs typeface="HGP創英角ｺﾞｼｯｸUB"/>
              </a:rPr>
              <a:t>課題達成型</a:t>
            </a:r>
            <a:endParaRPr sz="2400"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44" name="object 44"/>
          <p:cNvSpPr txBox="1"/>
          <p:nvPr/>
        </p:nvSpPr>
        <p:spPr>
          <a:xfrm>
            <a:off x="6958076" y="1049764"/>
            <a:ext cx="1549400" cy="391160"/>
          </a:xfrm>
          <a:prstGeom prst="rect">
            <a:avLst/>
          </a:prstGeom>
        </p:spPr>
        <p:txBody>
          <a:bodyPr vert="horz" wrap="square" lIns="0" tIns="12700" rIns="0" bIns="0" rtlCol="0">
            <a:spAutoFit/>
          </a:bodyPr>
          <a:lstStyle/>
          <a:p>
            <a:pPr marL="12700">
              <a:spcBef>
                <a:spcPts val="100"/>
              </a:spcBef>
            </a:pPr>
            <a:r>
              <a:rPr sz="2400" dirty="0">
                <a:latin typeface="HGP創英角ﾎﾟｯﾌﾟ体" panose="040B0A00000000000000" pitchFamily="50" charset="-128"/>
                <a:ea typeface="HGP創英角ﾎﾟｯﾌﾟ体" panose="040B0A00000000000000" pitchFamily="50" charset="-128"/>
                <a:cs typeface="HGP創英角ｺﾞｼｯｸUB"/>
              </a:rPr>
              <a:t>施策実行型</a:t>
            </a:r>
          </a:p>
        </p:txBody>
      </p:sp>
      <p:sp>
        <p:nvSpPr>
          <p:cNvPr id="45" name="object 45"/>
          <p:cNvSpPr txBox="1"/>
          <p:nvPr/>
        </p:nvSpPr>
        <p:spPr>
          <a:xfrm>
            <a:off x="2827023" y="1727524"/>
            <a:ext cx="1687226" cy="468000"/>
          </a:xfrm>
          <a:prstGeom prst="rect">
            <a:avLst/>
          </a:prstGeom>
          <a:solidFill>
            <a:srgbClr val="FFFFFF"/>
          </a:solidFill>
          <a:ln w="27431">
            <a:solidFill>
              <a:srgbClr val="000000"/>
            </a:solidFill>
          </a:ln>
        </p:spPr>
        <p:txBody>
          <a:bodyPr vert="horz" wrap="square" lIns="0" tIns="0" rIns="0" bIns="0" rtlCol="0" anchor="ctr" anchorCtr="0">
            <a:spAutoFit/>
          </a:bodyPr>
          <a:lstStyle/>
          <a:p>
            <a:pPr marL="501650">
              <a:lnSpc>
                <a:spcPts val="1760"/>
              </a:lnSpc>
            </a:pPr>
            <a:r>
              <a:rPr sz="1900" spc="-5" dirty="0">
                <a:latin typeface="HGP創英角ﾎﾟｯﾌﾟ体" panose="040B0A00000000000000" pitchFamily="50" charset="-128"/>
                <a:ea typeface="HGP創英角ﾎﾟｯﾌﾟ体" panose="040B0A00000000000000" pitchFamily="50" charset="-128"/>
                <a:cs typeface="HGP創英角ｺﾞｼｯｸUB"/>
              </a:rPr>
              <a:t>テーマ名</a:t>
            </a:r>
            <a:endParaRPr sz="1900" dirty="0">
              <a:latin typeface="HGP創英角ﾎﾟｯﾌﾟ体" panose="040B0A00000000000000" pitchFamily="50" charset="-128"/>
              <a:ea typeface="HGP創英角ﾎﾟｯﾌﾟ体" panose="040B0A00000000000000" pitchFamily="50" charset="-128"/>
              <a:cs typeface="HGP創英角ｺﾞｼｯｸUB"/>
            </a:endParaRPr>
          </a:p>
          <a:p>
            <a:pPr marL="181610">
              <a:lnSpc>
                <a:spcPts val="2135"/>
              </a:lnSpc>
            </a:pPr>
            <a:r>
              <a:rPr sz="1900" spc="-10" dirty="0">
                <a:latin typeface="HGP創英角ﾎﾟｯﾌﾟ体" panose="040B0A00000000000000" pitchFamily="50" charset="-128"/>
                <a:ea typeface="HGP創英角ﾎﾟｯﾌﾟ体" panose="040B0A00000000000000" pitchFamily="50" charset="-128"/>
                <a:cs typeface="HGP創英角ｺﾞｼｯｸUB"/>
              </a:rPr>
              <a:t>テーマの選定</a:t>
            </a:r>
            <a:endParaRPr sz="1900"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46" name="object 46"/>
          <p:cNvSpPr txBox="1"/>
          <p:nvPr/>
        </p:nvSpPr>
        <p:spPr>
          <a:xfrm>
            <a:off x="2827022" y="2437420"/>
            <a:ext cx="1697989" cy="468000"/>
          </a:xfrm>
          <a:prstGeom prst="rect">
            <a:avLst/>
          </a:prstGeom>
          <a:solidFill>
            <a:srgbClr val="FFFFFF"/>
          </a:solidFill>
          <a:ln w="27431">
            <a:solidFill>
              <a:srgbClr val="000000"/>
            </a:solidFill>
          </a:ln>
        </p:spPr>
        <p:txBody>
          <a:bodyPr vert="horz" wrap="square" lIns="0" tIns="0" rIns="0" bIns="0" rtlCol="0" anchor="ctr" anchorCtr="0">
            <a:spAutoFit/>
          </a:bodyPr>
          <a:lstStyle/>
          <a:p>
            <a:pPr marR="293370" algn="r">
              <a:lnSpc>
                <a:spcPts val="1989"/>
              </a:lnSpc>
            </a:pPr>
            <a:r>
              <a:rPr dirty="0">
                <a:latin typeface="HGP創英角ﾎﾟｯﾌﾟ体" panose="040B0A00000000000000" pitchFamily="50" charset="-128"/>
                <a:ea typeface="HGP創英角ﾎﾟｯﾌﾟ体" panose="040B0A00000000000000" pitchFamily="50" charset="-128"/>
                <a:cs typeface="HGP創英角ｺﾞｼｯｸUB"/>
              </a:rPr>
              <a:t>現状</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把握と</a:t>
            </a:r>
          </a:p>
          <a:p>
            <a:pPr marR="322580" algn="r">
              <a:lnSpc>
                <a:spcPts val="1920"/>
              </a:lnSpc>
            </a:pPr>
            <a:r>
              <a:rPr dirty="0">
                <a:latin typeface="HGP創英角ﾎﾟｯﾌﾟ体" panose="040B0A00000000000000" pitchFamily="50" charset="-128"/>
                <a:ea typeface="HGP創英角ﾎﾟｯﾌﾟ体" panose="040B0A00000000000000" pitchFamily="50" charset="-128"/>
                <a:cs typeface="HGP創英角ｺﾞｼｯｸUB"/>
              </a:rPr>
              <a:t>目標</a:t>
            </a:r>
            <a:r>
              <a:rPr spc="-20"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設定</a:t>
            </a:r>
          </a:p>
        </p:txBody>
      </p:sp>
      <p:sp>
        <p:nvSpPr>
          <p:cNvPr id="47" name="object 47"/>
          <p:cNvSpPr txBox="1"/>
          <p:nvPr/>
        </p:nvSpPr>
        <p:spPr>
          <a:xfrm>
            <a:off x="2827022" y="3160018"/>
            <a:ext cx="1697989" cy="468000"/>
          </a:xfrm>
          <a:prstGeom prst="rect">
            <a:avLst/>
          </a:prstGeom>
          <a:solidFill>
            <a:srgbClr val="FFFFFF"/>
          </a:solidFill>
          <a:ln w="27431">
            <a:solidFill>
              <a:srgbClr val="000000"/>
            </a:solidFill>
          </a:ln>
        </p:spPr>
        <p:txBody>
          <a:bodyPr vert="horz" wrap="square" lIns="0" tIns="0" rIns="0" bIns="0" rtlCol="0" anchor="ctr" anchorCtr="0">
            <a:spAutoFit/>
          </a:bodyPr>
          <a:lstStyle/>
          <a:p>
            <a:pPr marL="17780" algn="ctr">
              <a:spcBef>
                <a:spcPts val="980"/>
              </a:spcBef>
            </a:pPr>
            <a:r>
              <a:rPr dirty="0">
                <a:latin typeface="HGP創英角ﾎﾟｯﾌﾟ体" panose="040B0A00000000000000" pitchFamily="50" charset="-128"/>
                <a:ea typeface="HGP創英角ﾎﾟｯﾌﾟ体" panose="040B0A00000000000000" pitchFamily="50" charset="-128"/>
                <a:cs typeface="HGP創英角ｺﾞｼｯｸUB"/>
              </a:rPr>
              <a:t>活動計画</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作成</a:t>
            </a:r>
          </a:p>
        </p:txBody>
      </p:sp>
      <p:sp>
        <p:nvSpPr>
          <p:cNvPr id="48" name="object 48"/>
          <p:cNvSpPr txBox="1"/>
          <p:nvPr/>
        </p:nvSpPr>
        <p:spPr>
          <a:xfrm>
            <a:off x="2827022" y="3861773"/>
            <a:ext cx="1697989" cy="468000"/>
          </a:xfrm>
          <a:prstGeom prst="rect">
            <a:avLst/>
          </a:prstGeom>
          <a:solidFill>
            <a:srgbClr val="FFFFFF"/>
          </a:solidFill>
          <a:ln w="27431">
            <a:solidFill>
              <a:srgbClr val="000000"/>
            </a:solidFill>
          </a:ln>
        </p:spPr>
        <p:txBody>
          <a:bodyPr vert="horz" wrap="square" lIns="0" tIns="0" rIns="0" bIns="0" rtlCol="0" anchor="ctr" anchorCtr="0">
            <a:spAutoFit/>
          </a:bodyPr>
          <a:lstStyle/>
          <a:p>
            <a:pPr marL="160655">
              <a:spcBef>
                <a:spcPts val="165"/>
              </a:spcBef>
            </a:pPr>
            <a:r>
              <a:rPr dirty="0">
                <a:latin typeface="HGP創英角ﾎﾟｯﾌﾟ体" panose="040B0A00000000000000" pitchFamily="50" charset="-128"/>
                <a:ea typeface="HGP創英角ﾎﾟｯﾌﾟ体" panose="040B0A00000000000000" pitchFamily="50" charset="-128"/>
                <a:cs typeface="HGP創英角ｺﾞｼｯｸUB"/>
              </a:rPr>
              <a:t>要因</a:t>
            </a:r>
            <a:r>
              <a:rPr spc="-20"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解析</a:t>
            </a:r>
          </a:p>
        </p:txBody>
      </p:sp>
      <p:sp>
        <p:nvSpPr>
          <p:cNvPr id="49" name="object 49"/>
          <p:cNvSpPr txBox="1"/>
          <p:nvPr/>
        </p:nvSpPr>
        <p:spPr>
          <a:xfrm>
            <a:off x="2827022" y="4564510"/>
            <a:ext cx="1697989" cy="468000"/>
          </a:xfrm>
          <a:prstGeom prst="rect">
            <a:avLst/>
          </a:prstGeom>
          <a:solidFill>
            <a:srgbClr val="FFFFFF"/>
          </a:solidFill>
          <a:ln w="27431">
            <a:solidFill>
              <a:srgbClr val="000000"/>
            </a:solidFill>
          </a:ln>
        </p:spPr>
        <p:txBody>
          <a:bodyPr vert="horz" wrap="square" lIns="0" tIns="0" rIns="0" bIns="0" rtlCol="0" anchor="ctr" anchorCtr="0">
            <a:spAutoFit/>
          </a:bodyPr>
          <a:lstStyle/>
          <a:p>
            <a:pPr marL="89535">
              <a:lnSpc>
                <a:spcPts val="2010"/>
              </a:lnSpc>
            </a:pPr>
            <a:r>
              <a:rPr dirty="0">
                <a:latin typeface="HGP創英角ﾎﾟｯﾌﾟ体" panose="040B0A00000000000000" pitchFamily="50" charset="-128"/>
                <a:ea typeface="HGP創英角ﾎﾟｯﾌﾟ体" panose="040B0A00000000000000" pitchFamily="50" charset="-128"/>
                <a:cs typeface="HGP創英角ｺﾞｼｯｸUB"/>
              </a:rPr>
              <a:t>対策</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検討と</a:t>
            </a:r>
          </a:p>
          <a:p>
            <a:pPr marL="1003935">
              <a:lnSpc>
                <a:spcPts val="1900"/>
              </a:lnSpc>
            </a:pPr>
            <a:r>
              <a:rPr dirty="0">
                <a:latin typeface="HGP創英角ﾎﾟｯﾌﾟ体" panose="040B0A00000000000000" pitchFamily="50" charset="-128"/>
                <a:ea typeface="HGP創英角ﾎﾟｯﾌﾟ体" panose="040B0A00000000000000" pitchFamily="50" charset="-128"/>
                <a:cs typeface="HGP創英角ｺﾞｼｯｸUB"/>
              </a:rPr>
              <a:t>実施</a:t>
            </a:r>
          </a:p>
        </p:txBody>
      </p:sp>
      <p:sp>
        <p:nvSpPr>
          <p:cNvPr id="50" name="object 50"/>
          <p:cNvSpPr txBox="1"/>
          <p:nvPr/>
        </p:nvSpPr>
        <p:spPr>
          <a:xfrm>
            <a:off x="2827022" y="5279987"/>
            <a:ext cx="1697989" cy="468000"/>
          </a:xfrm>
          <a:prstGeom prst="rect">
            <a:avLst/>
          </a:prstGeom>
          <a:solidFill>
            <a:srgbClr val="FFFFFF"/>
          </a:solidFill>
          <a:ln w="27431">
            <a:solidFill>
              <a:srgbClr val="000000"/>
            </a:solidFill>
          </a:ln>
        </p:spPr>
        <p:txBody>
          <a:bodyPr vert="horz" wrap="square" lIns="0" tIns="0" rIns="0" bIns="0" rtlCol="0" anchor="ctr" anchorCtr="0">
            <a:noAutofit/>
          </a:bodyPr>
          <a:lstStyle/>
          <a:p>
            <a:pPr marL="160655" algn="ctr">
              <a:spcBef>
                <a:spcPts val="970"/>
              </a:spcBef>
            </a:pPr>
            <a:r>
              <a:rPr dirty="0">
                <a:latin typeface="HGP創英角ﾎﾟｯﾌﾟ体" panose="040B0A00000000000000" pitchFamily="50" charset="-128"/>
                <a:ea typeface="HGP創英角ﾎﾟｯﾌﾟ体" panose="040B0A00000000000000" pitchFamily="50" charset="-128"/>
                <a:cs typeface="HGP創英角ｺﾞｼｯｸUB"/>
              </a:rPr>
              <a:t>効果</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確認</a:t>
            </a:r>
          </a:p>
        </p:txBody>
      </p:sp>
      <p:sp>
        <p:nvSpPr>
          <p:cNvPr id="51" name="object 51"/>
          <p:cNvSpPr txBox="1"/>
          <p:nvPr/>
        </p:nvSpPr>
        <p:spPr>
          <a:xfrm>
            <a:off x="2827022" y="5949566"/>
            <a:ext cx="1697989" cy="500137"/>
          </a:xfrm>
          <a:prstGeom prst="rect">
            <a:avLst/>
          </a:prstGeom>
          <a:solidFill>
            <a:srgbClr val="FFFFFF"/>
          </a:solidFill>
          <a:ln w="27431">
            <a:solidFill>
              <a:srgbClr val="000000"/>
            </a:solidFill>
          </a:ln>
        </p:spPr>
        <p:txBody>
          <a:bodyPr vert="horz" wrap="square" lIns="0" tIns="0" rIns="0" bIns="0" rtlCol="0" anchor="ctr" anchorCtr="0">
            <a:spAutoFit/>
          </a:bodyPr>
          <a:lstStyle/>
          <a:p>
            <a:pPr marL="211454">
              <a:lnSpc>
                <a:spcPts val="2014"/>
              </a:lnSpc>
            </a:pPr>
            <a:r>
              <a:rPr dirty="0">
                <a:latin typeface="HGP創英角ﾎﾟｯﾌﾟ体" panose="040B0A00000000000000" pitchFamily="50" charset="-128"/>
                <a:ea typeface="HGP創英角ﾎﾟｯﾌﾟ体" panose="040B0A00000000000000" pitchFamily="50" charset="-128"/>
                <a:cs typeface="HGP創英角ｺﾞｼｯｸUB"/>
              </a:rPr>
              <a:t>標準</a:t>
            </a:r>
            <a:r>
              <a:rPr spc="-10" dirty="0">
                <a:latin typeface="HGP創英角ﾎﾟｯﾌﾟ体" panose="040B0A00000000000000" pitchFamily="50" charset="-128"/>
                <a:ea typeface="HGP創英角ﾎﾟｯﾌﾟ体" panose="040B0A00000000000000" pitchFamily="50" charset="-128"/>
                <a:cs typeface="HGP創英角ｺﾞｼｯｸUB"/>
              </a:rPr>
              <a:t>化</a:t>
            </a:r>
            <a:r>
              <a:rPr dirty="0">
                <a:latin typeface="HGP創英角ﾎﾟｯﾌﾟ体" panose="040B0A00000000000000" pitchFamily="50" charset="-128"/>
                <a:ea typeface="HGP創英角ﾎﾟｯﾌﾟ体" panose="040B0A00000000000000" pitchFamily="50" charset="-128"/>
                <a:cs typeface="HGP創英角ｺﾞｼｯｸUB"/>
              </a:rPr>
              <a:t>と管理</a:t>
            </a:r>
          </a:p>
          <a:p>
            <a:pPr marL="211454">
              <a:lnSpc>
                <a:spcPts val="1895"/>
              </a:lnSpc>
            </a:pP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定着</a:t>
            </a:r>
          </a:p>
        </p:txBody>
      </p:sp>
      <p:sp>
        <p:nvSpPr>
          <p:cNvPr id="52" name="object 52"/>
          <p:cNvSpPr txBox="1"/>
          <p:nvPr/>
        </p:nvSpPr>
        <p:spPr>
          <a:xfrm>
            <a:off x="4896611" y="5279987"/>
            <a:ext cx="1701164" cy="468000"/>
          </a:xfrm>
          <a:prstGeom prst="rect">
            <a:avLst/>
          </a:prstGeom>
          <a:solidFill>
            <a:srgbClr val="FFFFFF"/>
          </a:solidFill>
          <a:ln w="27432">
            <a:solidFill>
              <a:srgbClr val="000000"/>
            </a:solidFill>
          </a:ln>
        </p:spPr>
        <p:txBody>
          <a:bodyPr vert="horz" wrap="square" lIns="0" tIns="123190" rIns="0" bIns="0" rtlCol="0">
            <a:spAutoFit/>
          </a:bodyPr>
          <a:lstStyle/>
          <a:p>
            <a:pPr marL="163195">
              <a:spcBef>
                <a:spcPts val="970"/>
              </a:spcBef>
            </a:pPr>
            <a:r>
              <a:rPr dirty="0">
                <a:latin typeface="HGP創英角ﾎﾟｯﾌﾟ体" panose="040B0A00000000000000" pitchFamily="50" charset="-128"/>
                <a:ea typeface="HGP創英角ﾎﾟｯﾌﾟ体" panose="040B0A00000000000000" pitchFamily="50" charset="-128"/>
                <a:cs typeface="HGP創英角ｺﾞｼｯｸUB"/>
              </a:rPr>
              <a:t>効果</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確認</a:t>
            </a:r>
          </a:p>
        </p:txBody>
      </p:sp>
      <p:sp>
        <p:nvSpPr>
          <p:cNvPr id="53" name="object 53"/>
          <p:cNvSpPr txBox="1"/>
          <p:nvPr/>
        </p:nvSpPr>
        <p:spPr>
          <a:xfrm>
            <a:off x="7196667" y="5307329"/>
            <a:ext cx="1158028" cy="289823"/>
          </a:xfrm>
          <a:prstGeom prst="rect">
            <a:avLst/>
          </a:prstGeom>
        </p:spPr>
        <p:txBody>
          <a:bodyPr vert="horz" wrap="square" lIns="0" tIns="12700" rIns="0" bIns="0" rtlCol="0">
            <a:spAutoFit/>
          </a:bodyPr>
          <a:lstStyle/>
          <a:p>
            <a:pPr marL="12700">
              <a:spcBef>
                <a:spcPts val="100"/>
              </a:spcBef>
            </a:pPr>
            <a:r>
              <a:rPr dirty="0">
                <a:latin typeface="HGP創英角ﾎﾟｯﾌﾟ体" panose="040B0A00000000000000" pitchFamily="50" charset="-128"/>
                <a:ea typeface="HGP創英角ﾎﾟｯﾌﾟ体" panose="040B0A00000000000000" pitchFamily="50" charset="-128"/>
                <a:cs typeface="HGP創英角ｺﾞｼｯｸUB"/>
              </a:rPr>
              <a:t>効果</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確認</a:t>
            </a:r>
          </a:p>
        </p:txBody>
      </p:sp>
      <p:sp>
        <p:nvSpPr>
          <p:cNvPr id="54" name="object 54"/>
          <p:cNvSpPr txBox="1"/>
          <p:nvPr/>
        </p:nvSpPr>
        <p:spPr>
          <a:xfrm>
            <a:off x="4896611" y="5981702"/>
            <a:ext cx="1701164" cy="500137"/>
          </a:xfrm>
          <a:prstGeom prst="rect">
            <a:avLst/>
          </a:prstGeom>
          <a:solidFill>
            <a:srgbClr val="FFFFFF"/>
          </a:solidFill>
          <a:ln w="27432">
            <a:solidFill>
              <a:srgbClr val="000000"/>
            </a:solidFill>
          </a:ln>
        </p:spPr>
        <p:txBody>
          <a:bodyPr vert="horz" wrap="square" lIns="0" tIns="0" rIns="0" bIns="0" rtlCol="0">
            <a:spAutoFit/>
          </a:bodyPr>
          <a:lstStyle/>
          <a:p>
            <a:pPr marL="92075">
              <a:lnSpc>
                <a:spcPts val="2014"/>
              </a:lnSpc>
            </a:pPr>
            <a:r>
              <a:rPr dirty="0">
                <a:latin typeface="HGP創英角ﾎﾟｯﾌﾟ体" panose="040B0A00000000000000" pitchFamily="50" charset="-128"/>
                <a:ea typeface="HGP創英角ﾎﾟｯﾌﾟ体" panose="040B0A00000000000000" pitchFamily="50" charset="-128"/>
                <a:cs typeface="HGP創英角ｺﾞｼｯｸUB"/>
              </a:rPr>
              <a:t>標準</a:t>
            </a:r>
            <a:r>
              <a:rPr spc="-10" dirty="0">
                <a:latin typeface="HGP創英角ﾎﾟｯﾌﾟ体" panose="040B0A00000000000000" pitchFamily="50" charset="-128"/>
                <a:ea typeface="HGP創英角ﾎﾟｯﾌﾟ体" panose="040B0A00000000000000" pitchFamily="50" charset="-128"/>
                <a:cs typeface="HGP創英角ｺﾞｼｯｸUB"/>
              </a:rPr>
              <a:t>化</a:t>
            </a:r>
            <a:r>
              <a:rPr dirty="0">
                <a:latin typeface="HGP創英角ﾎﾟｯﾌﾟ体" panose="040B0A00000000000000" pitchFamily="50" charset="-128"/>
                <a:ea typeface="HGP創英角ﾎﾟｯﾌﾟ体" panose="040B0A00000000000000" pitchFamily="50" charset="-128"/>
                <a:cs typeface="HGP創英角ｺﾞｼｯｸUB"/>
              </a:rPr>
              <a:t>と管理</a:t>
            </a:r>
          </a:p>
          <a:p>
            <a:pPr marL="92075">
              <a:lnSpc>
                <a:spcPts val="1895"/>
              </a:lnSpc>
            </a:pP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定着</a:t>
            </a:r>
          </a:p>
        </p:txBody>
      </p:sp>
      <p:sp>
        <p:nvSpPr>
          <p:cNvPr id="55" name="object 55"/>
          <p:cNvSpPr txBox="1"/>
          <p:nvPr/>
        </p:nvSpPr>
        <p:spPr>
          <a:xfrm>
            <a:off x="6969254" y="5981702"/>
            <a:ext cx="1697989" cy="500137"/>
          </a:xfrm>
          <a:prstGeom prst="rect">
            <a:avLst/>
          </a:prstGeom>
          <a:solidFill>
            <a:srgbClr val="FFFFFF"/>
          </a:solidFill>
          <a:ln w="27432">
            <a:solidFill>
              <a:srgbClr val="000000"/>
            </a:solidFill>
          </a:ln>
        </p:spPr>
        <p:txBody>
          <a:bodyPr vert="horz" wrap="square" lIns="0" tIns="0" rIns="0" bIns="0" rtlCol="0">
            <a:spAutoFit/>
          </a:bodyPr>
          <a:lstStyle/>
          <a:p>
            <a:pPr marL="102870">
              <a:lnSpc>
                <a:spcPts val="2014"/>
              </a:lnSpc>
            </a:pPr>
            <a:r>
              <a:rPr dirty="0">
                <a:latin typeface="HGP創英角ﾎﾟｯﾌﾟ体" panose="040B0A00000000000000" pitchFamily="50" charset="-128"/>
                <a:ea typeface="HGP創英角ﾎﾟｯﾌﾟ体" panose="040B0A00000000000000" pitchFamily="50" charset="-128"/>
                <a:cs typeface="HGP創英角ｺﾞｼｯｸUB"/>
              </a:rPr>
              <a:t>標準</a:t>
            </a:r>
            <a:r>
              <a:rPr spc="-10" dirty="0">
                <a:latin typeface="HGP創英角ﾎﾟｯﾌﾟ体" panose="040B0A00000000000000" pitchFamily="50" charset="-128"/>
                <a:ea typeface="HGP創英角ﾎﾟｯﾌﾟ体" panose="040B0A00000000000000" pitchFamily="50" charset="-128"/>
                <a:cs typeface="HGP創英角ｺﾞｼｯｸUB"/>
              </a:rPr>
              <a:t>化</a:t>
            </a:r>
            <a:r>
              <a:rPr dirty="0">
                <a:latin typeface="HGP創英角ﾎﾟｯﾌﾟ体" panose="040B0A00000000000000" pitchFamily="50" charset="-128"/>
                <a:ea typeface="HGP創英角ﾎﾟｯﾌﾟ体" panose="040B0A00000000000000" pitchFamily="50" charset="-128"/>
                <a:cs typeface="HGP創英角ｺﾞｼｯｸUB"/>
              </a:rPr>
              <a:t>と管理</a:t>
            </a:r>
          </a:p>
          <a:p>
            <a:pPr marL="102870">
              <a:lnSpc>
                <a:spcPts val="1895"/>
              </a:lnSpc>
            </a:pP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定着</a:t>
            </a:r>
          </a:p>
        </p:txBody>
      </p:sp>
      <p:sp>
        <p:nvSpPr>
          <p:cNvPr id="56" name="object 56"/>
          <p:cNvSpPr txBox="1"/>
          <p:nvPr/>
        </p:nvSpPr>
        <p:spPr>
          <a:xfrm>
            <a:off x="4896611" y="1727524"/>
            <a:ext cx="1701164" cy="468000"/>
          </a:xfrm>
          <a:prstGeom prst="rect">
            <a:avLst/>
          </a:prstGeom>
          <a:solidFill>
            <a:srgbClr val="FFFFFF"/>
          </a:solidFill>
          <a:ln w="27432">
            <a:solidFill>
              <a:srgbClr val="000000"/>
            </a:solidFill>
          </a:ln>
        </p:spPr>
        <p:txBody>
          <a:bodyPr vert="horz" wrap="square" lIns="0" tIns="0" rIns="0" bIns="0" rtlCol="0">
            <a:spAutoFit/>
          </a:bodyPr>
          <a:lstStyle/>
          <a:p>
            <a:pPr marL="396875">
              <a:lnSpc>
                <a:spcPts val="1775"/>
              </a:lnSpc>
            </a:pPr>
            <a:r>
              <a:rPr spc="-10" dirty="0">
                <a:latin typeface="HGP創英角ﾎﾟｯﾌﾟ体" panose="040B0A00000000000000" pitchFamily="50" charset="-128"/>
                <a:ea typeface="HGP創英角ﾎﾟｯﾌﾟ体" panose="040B0A00000000000000" pitchFamily="50" charset="-128"/>
                <a:cs typeface="HGP創英角ｺﾞｼｯｸUB"/>
              </a:rPr>
              <a:t>テ</a:t>
            </a:r>
            <a:r>
              <a:rPr spc="5" dirty="0">
                <a:latin typeface="HGP創英角ﾎﾟｯﾌﾟ体" panose="040B0A00000000000000" pitchFamily="50" charset="-128"/>
                <a:ea typeface="HGP創英角ﾎﾟｯﾌﾟ体" panose="040B0A00000000000000" pitchFamily="50" charset="-128"/>
                <a:cs typeface="HGP創英角ｺﾞｼｯｸUB"/>
              </a:rPr>
              <a:t>ー</a:t>
            </a:r>
            <a:r>
              <a:rPr spc="-15" dirty="0">
                <a:latin typeface="HGP創英角ﾎﾟｯﾌﾟ体" panose="040B0A00000000000000" pitchFamily="50" charset="-128"/>
                <a:ea typeface="HGP創英角ﾎﾟｯﾌﾟ体" panose="040B0A00000000000000" pitchFamily="50" charset="-128"/>
                <a:cs typeface="HGP創英角ｺﾞｼｯｸUB"/>
              </a:rPr>
              <a:t>マ</a:t>
            </a:r>
            <a:r>
              <a:rPr dirty="0">
                <a:latin typeface="HGP創英角ﾎﾟｯﾌﾟ体" panose="040B0A00000000000000" pitchFamily="50" charset="-128"/>
                <a:ea typeface="HGP創英角ﾎﾟｯﾌﾟ体" panose="040B0A00000000000000" pitchFamily="50" charset="-128"/>
                <a:cs typeface="HGP創英角ｺﾞｼｯｸUB"/>
              </a:rPr>
              <a:t>名</a:t>
            </a:r>
          </a:p>
          <a:p>
            <a:pPr marL="92075">
              <a:lnSpc>
                <a:spcPts val="2075"/>
              </a:lnSpc>
            </a:pPr>
            <a:r>
              <a:rPr spc="-15" dirty="0">
                <a:latin typeface="HGP創英角ﾎﾟｯﾌﾟ体" panose="040B0A00000000000000" pitchFamily="50" charset="-128"/>
                <a:ea typeface="HGP創英角ﾎﾟｯﾌﾟ体" panose="040B0A00000000000000" pitchFamily="50" charset="-128"/>
                <a:cs typeface="HGP創英角ｺﾞｼｯｸUB"/>
              </a:rPr>
              <a:t>テ</a:t>
            </a:r>
            <a:r>
              <a:rPr spc="5" dirty="0">
                <a:latin typeface="HGP創英角ﾎﾟｯﾌﾟ体" panose="040B0A00000000000000" pitchFamily="50" charset="-128"/>
                <a:ea typeface="HGP創英角ﾎﾟｯﾌﾟ体" panose="040B0A00000000000000" pitchFamily="50" charset="-128"/>
                <a:cs typeface="HGP創英角ｺﾞｼｯｸUB"/>
              </a:rPr>
              <a:t>ー</a:t>
            </a:r>
            <a:r>
              <a:rPr spc="-15" dirty="0">
                <a:latin typeface="HGP創英角ﾎﾟｯﾌﾟ体" panose="040B0A00000000000000" pitchFamily="50" charset="-128"/>
                <a:ea typeface="HGP創英角ﾎﾟｯﾌﾟ体" panose="040B0A00000000000000" pitchFamily="50" charset="-128"/>
                <a:cs typeface="HGP創英角ｺﾞｼｯｸUB"/>
              </a:rPr>
              <a:t>マの</a:t>
            </a:r>
            <a:r>
              <a:rPr dirty="0">
                <a:latin typeface="HGP創英角ﾎﾟｯﾌﾟ体" panose="040B0A00000000000000" pitchFamily="50" charset="-128"/>
                <a:ea typeface="HGP創英角ﾎﾟｯﾌﾟ体" panose="040B0A00000000000000" pitchFamily="50" charset="-128"/>
                <a:cs typeface="HGP創英角ｺﾞｼｯｸUB"/>
              </a:rPr>
              <a:t>選定</a:t>
            </a:r>
          </a:p>
        </p:txBody>
      </p:sp>
      <p:sp>
        <p:nvSpPr>
          <p:cNvPr id="57" name="object 57"/>
          <p:cNvSpPr txBox="1"/>
          <p:nvPr/>
        </p:nvSpPr>
        <p:spPr>
          <a:xfrm>
            <a:off x="6969254" y="1727524"/>
            <a:ext cx="1697989" cy="468000"/>
          </a:xfrm>
          <a:prstGeom prst="rect">
            <a:avLst/>
          </a:prstGeom>
          <a:solidFill>
            <a:srgbClr val="FFFFFF"/>
          </a:solidFill>
          <a:ln w="27432">
            <a:solidFill>
              <a:srgbClr val="000000"/>
            </a:solidFill>
          </a:ln>
        </p:spPr>
        <p:txBody>
          <a:bodyPr vert="horz" wrap="square" lIns="0" tIns="0" rIns="0" bIns="0" rtlCol="0">
            <a:spAutoFit/>
          </a:bodyPr>
          <a:lstStyle/>
          <a:p>
            <a:pPr marL="396875">
              <a:lnSpc>
                <a:spcPts val="1775"/>
              </a:lnSpc>
            </a:pPr>
            <a:r>
              <a:rPr spc="-10" dirty="0">
                <a:latin typeface="HGP創英角ﾎﾟｯﾌﾟ体" panose="040B0A00000000000000" pitchFamily="50" charset="-128"/>
                <a:ea typeface="HGP創英角ﾎﾟｯﾌﾟ体" panose="040B0A00000000000000" pitchFamily="50" charset="-128"/>
                <a:cs typeface="HGP創英角ｺﾞｼｯｸUB"/>
              </a:rPr>
              <a:t>テ</a:t>
            </a:r>
            <a:r>
              <a:rPr spc="5" dirty="0">
                <a:latin typeface="HGP創英角ﾎﾟｯﾌﾟ体" panose="040B0A00000000000000" pitchFamily="50" charset="-128"/>
                <a:ea typeface="HGP創英角ﾎﾟｯﾌﾟ体" panose="040B0A00000000000000" pitchFamily="50" charset="-128"/>
                <a:cs typeface="HGP創英角ｺﾞｼｯｸUB"/>
              </a:rPr>
              <a:t>ー</a:t>
            </a:r>
            <a:r>
              <a:rPr spc="-15" dirty="0">
                <a:latin typeface="HGP創英角ﾎﾟｯﾌﾟ体" panose="040B0A00000000000000" pitchFamily="50" charset="-128"/>
                <a:ea typeface="HGP創英角ﾎﾟｯﾌﾟ体" panose="040B0A00000000000000" pitchFamily="50" charset="-128"/>
                <a:cs typeface="HGP創英角ｺﾞｼｯｸUB"/>
              </a:rPr>
              <a:t>マ</a:t>
            </a:r>
            <a:r>
              <a:rPr dirty="0">
                <a:latin typeface="HGP創英角ﾎﾟｯﾌﾟ体" panose="040B0A00000000000000" pitchFamily="50" charset="-128"/>
                <a:ea typeface="HGP創英角ﾎﾟｯﾌﾟ体" panose="040B0A00000000000000" pitchFamily="50" charset="-128"/>
                <a:cs typeface="HGP創英角ｺﾞｼｯｸUB"/>
              </a:rPr>
              <a:t>名</a:t>
            </a:r>
          </a:p>
          <a:p>
            <a:pPr marL="92075">
              <a:lnSpc>
                <a:spcPts val="2075"/>
              </a:lnSpc>
            </a:pPr>
            <a:r>
              <a:rPr spc="-15" dirty="0">
                <a:latin typeface="HGP創英角ﾎﾟｯﾌﾟ体" panose="040B0A00000000000000" pitchFamily="50" charset="-128"/>
                <a:ea typeface="HGP創英角ﾎﾟｯﾌﾟ体" panose="040B0A00000000000000" pitchFamily="50" charset="-128"/>
                <a:cs typeface="HGP創英角ｺﾞｼｯｸUB"/>
              </a:rPr>
              <a:t>テ</a:t>
            </a:r>
            <a:r>
              <a:rPr spc="5" dirty="0">
                <a:latin typeface="HGP創英角ﾎﾟｯﾌﾟ体" panose="040B0A00000000000000" pitchFamily="50" charset="-128"/>
                <a:ea typeface="HGP創英角ﾎﾟｯﾌﾟ体" panose="040B0A00000000000000" pitchFamily="50" charset="-128"/>
                <a:cs typeface="HGP創英角ｺﾞｼｯｸUB"/>
              </a:rPr>
              <a:t>ー</a:t>
            </a:r>
            <a:r>
              <a:rPr spc="-15" dirty="0">
                <a:latin typeface="HGP創英角ﾎﾟｯﾌﾟ体" panose="040B0A00000000000000" pitchFamily="50" charset="-128"/>
                <a:ea typeface="HGP創英角ﾎﾟｯﾌﾟ体" panose="040B0A00000000000000" pitchFamily="50" charset="-128"/>
                <a:cs typeface="HGP創英角ｺﾞｼｯｸUB"/>
              </a:rPr>
              <a:t>マの</a:t>
            </a:r>
            <a:r>
              <a:rPr dirty="0">
                <a:latin typeface="HGP創英角ﾎﾟｯﾌﾟ体" panose="040B0A00000000000000" pitchFamily="50" charset="-128"/>
                <a:ea typeface="HGP創英角ﾎﾟｯﾌﾟ体" panose="040B0A00000000000000" pitchFamily="50" charset="-128"/>
                <a:cs typeface="HGP創英角ｺﾞｼｯｸUB"/>
              </a:rPr>
              <a:t>選定</a:t>
            </a:r>
          </a:p>
        </p:txBody>
      </p:sp>
      <p:sp>
        <p:nvSpPr>
          <p:cNvPr id="58" name="object 58"/>
          <p:cNvSpPr txBox="1"/>
          <p:nvPr/>
        </p:nvSpPr>
        <p:spPr>
          <a:xfrm>
            <a:off x="4896611" y="2437420"/>
            <a:ext cx="1701164" cy="468000"/>
          </a:xfrm>
          <a:prstGeom prst="rect">
            <a:avLst/>
          </a:prstGeom>
          <a:solidFill>
            <a:srgbClr val="FFFFFF"/>
          </a:solidFill>
          <a:ln w="27432">
            <a:solidFill>
              <a:srgbClr val="000000"/>
            </a:solidFill>
          </a:ln>
        </p:spPr>
        <p:txBody>
          <a:bodyPr vert="horz" wrap="square" lIns="0" tIns="0" rIns="0" bIns="0" rtlCol="0">
            <a:spAutoFit/>
          </a:bodyPr>
          <a:lstStyle/>
          <a:p>
            <a:pPr marL="92075">
              <a:lnSpc>
                <a:spcPts val="1989"/>
              </a:lnSpc>
            </a:pPr>
            <a:r>
              <a:rPr dirty="0">
                <a:latin typeface="HGP創英角ﾎﾟｯﾌﾟ体" panose="040B0A00000000000000" pitchFamily="50" charset="-128"/>
                <a:ea typeface="HGP創英角ﾎﾟｯﾌﾟ体" panose="040B0A00000000000000" pitchFamily="50" charset="-128"/>
                <a:cs typeface="HGP創英角ｺﾞｼｯｸUB"/>
              </a:rPr>
              <a:t>攻</a:t>
            </a:r>
            <a:r>
              <a:rPr spc="5" dirty="0">
                <a:latin typeface="HGP創英角ﾎﾟｯﾌﾟ体" panose="040B0A00000000000000" pitchFamily="50" charset="-128"/>
                <a:ea typeface="HGP創英角ﾎﾟｯﾌﾟ体" panose="040B0A00000000000000" pitchFamily="50" charset="-128"/>
                <a:cs typeface="HGP創英角ｺﾞｼｯｸUB"/>
              </a:rPr>
              <a:t>め</a:t>
            </a:r>
            <a:r>
              <a:rPr dirty="0">
                <a:latin typeface="HGP創英角ﾎﾟｯﾌﾟ体" panose="040B0A00000000000000" pitchFamily="50" charset="-128"/>
                <a:ea typeface="HGP創英角ﾎﾟｯﾌﾟ体" panose="040B0A00000000000000" pitchFamily="50" charset="-128"/>
                <a:cs typeface="HGP創英角ｺﾞｼｯｸUB"/>
              </a:rPr>
              <a:t>所</a:t>
            </a:r>
            <a:r>
              <a:rPr spc="10" dirty="0">
                <a:latin typeface="HGP創英角ﾎﾟｯﾌﾟ体" panose="040B0A00000000000000" pitchFamily="50" charset="-128"/>
                <a:ea typeface="HGP創英角ﾎﾟｯﾌﾟ体" panose="040B0A00000000000000" pitchFamily="50" charset="-128"/>
                <a:cs typeface="HGP創英角ｺﾞｼｯｸUB"/>
              </a:rPr>
              <a:t>・</a:t>
            </a:r>
            <a:r>
              <a:rPr dirty="0">
                <a:latin typeface="HGP創英角ﾎﾟｯﾌﾟ体" panose="040B0A00000000000000" pitchFamily="50" charset="-128"/>
                <a:ea typeface="HGP創英角ﾎﾟｯﾌﾟ体" panose="040B0A00000000000000" pitchFamily="50" charset="-128"/>
                <a:cs typeface="HGP創英角ｺﾞｼｯｸUB"/>
              </a:rPr>
              <a:t>目標</a:t>
            </a:r>
          </a:p>
          <a:p>
            <a:pPr marL="854710">
              <a:lnSpc>
                <a:spcPts val="1920"/>
              </a:lnSpc>
            </a:pP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設定</a:t>
            </a:r>
          </a:p>
        </p:txBody>
      </p:sp>
      <p:sp>
        <p:nvSpPr>
          <p:cNvPr id="59" name="object 59"/>
          <p:cNvSpPr txBox="1"/>
          <p:nvPr/>
        </p:nvSpPr>
        <p:spPr>
          <a:xfrm>
            <a:off x="5047615" y="4530727"/>
            <a:ext cx="1455420" cy="468000"/>
          </a:xfrm>
          <a:prstGeom prst="rect">
            <a:avLst/>
          </a:prstGeom>
        </p:spPr>
        <p:txBody>
          <a:bodyPr vert="horz" wrap="square" lIns="0" tIns="12700" rIns="0" bIns="0" rtlCol="0">
            <a:spAutoFit/>
          </a:bodyPr>
          <a:lstStyle/>
          <a:p>
            <a:pPr marL="12700">
              <a:spcBef>
                <a:spcPts val="100"/>
              </a:spcBef>
            </a:pPr>
            <a:r>
              <a:rPr dirty="0">
                <a:latin typeface="HGP創英角ﾎﾟｯﾌﾟ体" panose="040B0A00000000000000" pitchFamily="50" charset="-128"/>
                <a:ea typeface="HGP創英角ﾎﾟｯﾌﾟ体" panose="040B0A00000000000000" pitchFamily="50" charset="-128"/>
                <a:cs typeface="HGP創英角ｺﾞｼｯｸUB"/>
              </a:rPr>
              <a:t>成功</a:t>
            </a:r>
            <a:r>
              <a:rPr spc="-15" dirty="0">
                <a:latin typeface="HGP創英角ﾎﾟｯﾌﾟ体" panose="040B0A00000000000000" pitchFamily="50" charset="-128"/>
                <a:ea typeface="HGP創英角ﾎﾟｯﾌﾟ体" panose="040B0A00000000000000" pitchFamily="50" charset="-128"/>
                <a:cs typeface="HGP創英角ｺﾞｼｯｸUB"/>
              </a:rPr>
              <a:t>シ</a:t>
            </a:r>
            <a:r>
              <a:rPr spc="-5" dirty="0">
                <a:latin typeface="HGP創英角ﾎﾟｯﾌﾟ体" panose="040B0A00000000000000" pitchFamily="50" charset="-128"/>
                <a:ea typeface="HGP創英角ﾎﾟｯﾌﾟ体" panose="040B0A00000000000000" pitchFamily="50" charset="-128"/>
                <a:cs typeface="HGP創英角ｺﾞｼｯｸUB"/>
              </a:rPr>
              <a:t>ナ</a:t>
            </a:r>
            <a:r>
              <a:rPr spc="-20" dirty="0">
                <a:latin typeface="HGP創英角ﾎﾟｯﾌﾟ体" panose="040B0A00000000000000" pitchFamily="50" charset="-128"/>
                <a:ea typeface="HGP創英角ﾎﾟｯﾌﾟ体" panose="040B0A00000000000000" pitchFamily="50" charset="-128"/>
                <a:cs typeface="HGP創英角ｺﾞｼｯｸUB"/>
              </a:rPr>
              <a:t>リ</a:t>
            </a:r>
            <a:r>
              <a:rPr dirty="0">
                <a:latin typeface="HGP創英角ﾎﾟｯﾌﾟ体" panose="040B0A00000000000000" pitchFamily="50" charset="-128"/>
                <a:ea typeface="HGP創英角ﾎﾟｯﾌﾟ体" panose="040B0A00000000000000" pitchFamily="50" charset="-128"/>
                <a:cs typeface="HGP創英角ｺﾞｼｯｸUB"/>
              </a:rPr>
              <a:t>オ</a:t>
            </a:r>
          </a:p>
          <a:p>
            <a:pPr marL="774700">
              <a:spcBef>
                <a:spcPts val="5"/>
              </a:spcBef>
            </a:pP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実施</a:t>
            </a:r>
          </a:p>
        </p:txBody>
      </p:sp>
      <p:sp>
        <p:nvSpPr>
          <p:cNvPr id="60" name="object 60"/>
          <p:cNvSpPr txBox="1"/>
          <p:nvPr/>
        </p:nvSpPr>
        <p:spPr>
          <a:xfrm>
            <a:off x="4896611" y="3160018"/>
            <a:ext cx="1701164" cy="468000"/>
          </a:xfrm>
          <a:prstGeom prst="rect">
            <a:avLst/>
          </a:prstGeom>
          <a:solidFill>
            <a:srgbClr val="FFFFFF"/>
          </a:solidFill>
          <a:ln w="27432">
            <a:solidFill>
              <a:srgbClr val="000000"/>
            </a:solidFill>
          </a:ln>
        </p:spPr>
        <p:txBody>
          <a:bodyPr vert="horz" wrap="square" lIns="0" tIns="124460" rIns="0" bIns="0" rtlCol="0">
            <a:spAutoFit/>
          </a:bodyPr>
          <a:lstStyle/>
          <a:p>
            <a:pPr marL="163195">
              <a:spcBef>
                <a:spcPts val="980"/>
              </a:spcBef>
            </a:pPr>
            <a:r>
              <a:rPr dirty="0">
                <a:latin typeface="HGP創英角ﾎﾟｯﾌﾟ体" panose="040B0A00000000000000" pitchFamily="50" charset="-128"/>
                <a:ea typeface="HGP創英角ﾎﾟｯﾌﾟ体" panose="040B0A00000000000000" pitchFamily="50" charset="-128"/>
                <a:cs typeface="HGP創英角ｺﾞｼｯｸUB"/>
              </a:rPr>
              <a:t>方策</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立案</a:t>
            </a:r>
          </a:p>
        </p:txBody>
      </p:sp>
      <p:sp>
        <p:nvSpPr>
          <p:cNvPr id="62" name="object 62"/>
          <p:cNvSpPr txBox="1"/>
          <p:nvPr/>
        </p:nvSpPr>
        <p:spPr>
          <a:xfrm>
            <a:off x="6969254" y="2437420"/>
            <a:ext cx="1697989" cy="468000"/>
          </a:xfrm>
          <a:prstGeom prst="rect">
            <a:avLst/>
          </a:prstGeom>
          <a:solidFill>
            <a:srgbClr val="FFFFFF"/>
          </a:solidFill>
          <a:ln w="27432">
            <a:solidFill>
              <a:srgbClr val="000000"/>
            </a:solidFill>
          </a:ln>
        </p:spPr>
        <p:txBody>
          <a:bodyPr vert="horz" wrap="square" lIns="0" tIns="0" rIns="0" bIns="0" rtlCol="0">
            <a:spAutoFit/>
          </a:bodyPr>
          <a:lstStyle/>
          <a:p>
            <a:pPr marL="92075">
              <a:lnSpc>
                <a:spcPts val="1995"/>
              </a:lnSpc>
            </a:pPr>
            <a:r>
              <a:rPr dirty="0">
                <a:latin typeface="HGP創英角ﾎﾟｯﾌﾟ体" panose="040B0A00000000000000" pitchFamily="50" charset="-128"/>
                <a:ea typeface="HGP創英角ﾎﾟｯﾌﾟ体" panose="040B0A00000000000000" pitchFamily="50" charset="-128"/>
                <a:cs typeface="HGP創英角ｺﾞｼｯｸUB"/>
              </a:rPr>
              <a:t>現状</a:t>
            </a:r>
            <a:r>
              <a:rPr spc="-20"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把握と</a:t>
            </a:r>
          </a:p>
          <a:p>
            <a:pPr marL="92075">
              <a:lnSpc>
                <a:spcPts val="1914"/>
              </a:lnSpc>
            </a:pPr>
            <a:r>
              <a:rPr dirty="0">
                <a:latin typeface="HGP創英角ﾎﾟｯﾌﾟ体" panose="040B0A00000000000000" pitchFamily="50" charset="-128"/>
                <a:ea typeface="HGP創英角ﾎﾟｯﾌﾟ体" panose="040B0A00000000000000" pitchFamily="50" charset="-128"/>
                <a:cs typeface="HGP創英角ｺﾞｼｯｸUB"/>
              </a:rPr>
              <a:t>対策</a:t>
            </a:r>
            <a:r>
              <a:rPr spc="-15" dirty="0">
                <a:latin typeface="HGP創英角ﾎﾟｯﾌﾟ体" panose="040B0A00000000000000" pitchFamily="50" charset="-128"/>
                <a:ea typeface="HGP創英角ﾎﾟｯﾌﾟ体" panose="040B0A00000000000000" pitchFamily="50" charset="-128"/>
                <a:cs typeface="HGP創英角ｺﾞｼｯｸUB"/>
              </a:rPr>
              <a:t>のね</a:t>
            </a:r>
            <a:r>
              <a:rPr spc="-10" dirty="0">
                <a:latin typeface="HGP創英角ﾎﾟｯﾌﾟ体" panose="040B0A00000000000000" pitchFamily="50" charset="-128"/>
                <a:ea typeface="HGP創英角ﾎﾟｯﾌﾟ体" panose="040B0A00000000000000" pitchFamily="50" charset="-128"/>
                <a:cs typeface="HGP創英角ｺﾞｼｯｸUB"/>
              </a:rPr>
              <a:t>ら</a:t>
            </a:r>
            <a:r>
              <a:rPr dirty="0">
                <a:latin typeface="HGP創英角ﾎﾟｯﾌﾟ体" panose="040B0A00000000000000" pitchFamily="50" charset="-128"/>
                <a:ea typeface="HGP創英角ﾎﾟｯﾌﾟ体" panose="040B0A00000000000000" pitchFamily="50" charset="-128"/>
                <a:cs typeface="HGP創英角ｺﾞｼｯｸUB"/>
              </a:rPr>
              <a:t>い所</a:t>
            </a:r>
          </a:p>
        </p:txBody>
      </p:sp>
      <p:sp>
        <p:nvSpPr>
          <p:cNvPr id="63" name="object 63"/>
          <p:cNvSpPr txBox="1"/>
          <p:nvPr/>
        </p:nvSpPr>
        <p:spPr>
          <a:xfrm>
            <a:off x="6969254" y="3160018"/>
            <a:ext cx="1697989" cy="468000"/>
          </a:xfrm>
          <a:prstGeom prst="rect">
            <a:avLst/>
          </a:prstGeom>
          <a:solidFill>
            <a:srgbClr val="FFFFFF"/>
          </a:solidFill>
          <a:ln w="27432">
            <a:solidFill>
              <a:srgbClr val="000000"/>
            </a:solidFill>
          </a:ln>
        </p:spPr>
        <p:txBody>
          <a:bodyPr vert="horz" wrap="square" lIns="0" tIns="123189" rIns="0" bIns="0" rtlCol="0">
            <a:spAutoFit/>
          </a:bodyPr>
          <a:lstStyle/>
          <a:p>
            <a:pPr marL="163195">
              <a:spcBef>
                <a:spcPts val="969"/>
              </a:spcBef>
            </a:pPr>
            <a:r>
              <a:rPr dirty="0">
                <a:latin typeface="HGP創英角ﾎﾟｯﾌﾟ体" panose="040B0A00000000000000" pitchFamily="50" charset="-128"/>
                <a:ea typeface="HGP創英角ﾎﾟｯﾌﾟ体" panose="040B0A00000000000000" pitchFamily="50" charset="-128"/>
                <a:cs typeface="HGP創英角ｺﾞｼｯｸUB"/>
              </a:rPr>
              <a:t>目標</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設定</a:t>
            </a:r>
          </a:p>
        </p:txBody>
      </p:sp>
      <p:sp>
        <p:nvSpPr>
          <p:cNvPr id="64" name="object 64"/>
          <p:cNvSpPr txBox="1"/>
          <p:nvPr/>
        </p:nvSpPr>
        <p:spPr>
          <a:xfrm>
            <a:off x="6969254" y="4564510"/>
            <a:ext cx="1697989" cy="468000"/>
          </a:xfrm>
          <a:prstGeom prst="rect">
            <a:avLst/>
          </a:prstGeom>
          <a:solidFill>
            <a:srgbClr val="FFFFFF"/>
          </a:solidFill>
          <a:ln w="27432">
            <a:solidFill>
              <a:srgbClr val="000000"/>
            </a:solidFill>
          </a:ln>
        </p:spPr>
        <p:txBody>
          <a:bodyPr vert="horz" wrap="square" lIns="0" tIns="0" rIns="0" bIns="0" rtlCol="0">
            <a:spAutoFit/>
          </a:bodyPr>
          <a:lstStyle/>
          <a:p>
            <a:pPr marL="99695">
              <a:lnSpc>
                <a:spcPts val="2010"/>
              </a:lnSpc>
            </a:pPr>
            <a:r>
              <a:rPr dirty="0">
                <a:latin typeface="HGP創英角ﾎﾟｯﾌﾟ体" panose="040B0A00000000000000" pitchFamily="50" charset="-128"/>
                <a:ea typeface="HGP創英角ﾎﾟｯﾌﾟ体" panose="040B0A00000000000000" pitchFamily="50" charset="-128"/>
                <a:cs typeface="HGP創英角ｺﾞｼｯｸUB"/>
              </a:rPr>
              <a:t>対策</a:t>
            </a:r>
            <a:r>
              <a:rPr spc="-15" dirty="0">
                <a:latin typeface="HGP創英角ﾎﾟｯﾌﾟ体" panose="040B0A00000000000000" pitchFamily="50" charset="-128"/>
                <a:ea typeface="HGP創英角ﾎﾟｯﾌﾟ体" panose="040B0A00000000000000" pitchFamily="50" charset="-128"/>
                <a:cs typeface="HGP創英角ｺﾞｼｯｸUB"/>
              </a:rPr>
              <a:t>の</a:t>
            </a:r>
            <a:r>
              <a:rPr dirty="0">
                <a:latin typeface="HGP創英角ﾎﾟｯﾌﾟ体" panose="040B0A00000000000000" pitchFamily="50" charset="-128"/>
                <a:ea typeface="HGP創英角ﾎﾟｯﾌﾟ体" panose="040B0A00000000000000" pitchFamily="50" charset="-128"/>
                <a:cs typeface="HGP創英角ｺﾞｼｯｸUB"/>
              </a:rPr>
              <a:t>検討と</a:t>
            </a:r>
          </a:p>
          <a:p>
            <a:pPr marL="1014094">
              <a:lnSpc>
                <a:spcPts val="1900"/>
              </a:lnSpc>
            </a:pPr>
            <a:r>
              <a:rPr dirty="0">
                <a:latin typeface="HGP創英角ﾎﾟｯﾌﾟ体" panose="040B0A00000000000000" pitchFamily="50" charset="-128"/>
                <a:ea typeface="HGP創英角ﾎﾟｯﾌﾟ体" panose="040B0A00000000000000" pitchFamily="50" charset="-128"/>
                <a:cs typeface="HGP創英角ｺﾞｼｯｸUB"/>
              </a:rPr>
              <a:t>実施</a:t>
            </a:r>
          </a:p>
        </p:txBody>
      </p:sp>
      <p:sp>
        <p:nvSpPr>
          <p:cNvPr id="65" name="object 65"/>
          <p:cNvSpPr/>
          <p:nvPr/>
        </p:nvSpPr>
        <p:spPr>
          <a:xfrm>
            <a:off x="1198629" y="2324407"/>
            <a:ext cx="518159" cy="140335"/>
          </a:xfrm>
          <a:custGeom>
            <a:avLst/>
            <a:gdLst/>
            <a:ahLst/>
            <a:cxnLst/>
            <a:rect l="l" t="t" r="r" b="b"/>
            <a:pathLst>
              <a:path w="518160" h="140335">
                <a:moveTo>
                  <a:pt x="518159" y="70103"/>
                </a:moveTo>
                <a:lnTo>
                  <a:pt x="0" y="70103"/>
                </a:lnTo>
                <a:lnTo>
                  <a:pt x="259080" y="140207"/>
                </a:lnTo>
                <a:lnTo>
                  <a:pt x="518159" y="70103"/>
                </a:lnTo>
                <a:close/>
              </a:path>
              <a:path w="518160" h="140335">
                <a:moveTo>
                  <a:pt x="388620" y="0"/>
                </a:moveTo>
                <a:lnTo>
                  <a:pt x="129540" y="0"/>
                </a:lnTo>
                <a:lnTo>
                  <a:pt x="129540" y="70103"/>
                </a:lnTo>
                <a:lnTo>
                  <a:pt x="388620" y="70103"/>
                </a:lnTo>
                <a:lnTo>
                  <a:pt x="388620" y="0"/>
                </a:lnTo>
                <a:close/>
              </a:path>
            </a:pathLst>
          </a:custGeom>
          <a:solidFill>
            <a:srgbClr val="0033CC"/>
          </a:solidFill>
        </p:spPr>
        <p:txBody>
          <a:bodyPr wrap="square" lIns="0" tIns="0" rIns="0" bIns="0" rtlCol="0"/>
          <a:lstStyle/>
          <a:p>
            <a:endParaRPr dirty="0"/>
          </a:p>
        </p:txBody>
      </p:sp>
      <p:sp>
        <p:nvSpPr>
          <p:cNvPr id="67" name="object 67"/>
          <p:cNvSpPr/>
          <p:nvPr/>
        </p:nvSpPr>
        <p:spPr>
          <a:xfrm>
            <a:off x="1198629" y="3030858"/>
            <a:ext cx="518159" cy="140335"/>
          </a:xfrm>
          <a:custGeom>
            <a:avLst/>
            <a:gdLst/>
            <a:ahLst/>
            <a:cxnLst/>
            <a:rect l="l" t="t" r="r" b="b"/>
            <a:pathLst>
              <a:path w="518160" h="140335">
                <a:moveTo>
                  <a:pt x="518159" y="70104"/>
                </a:moveTo>
                <a:lnTo>
                  <a:pt x="0" y="70104"/>
                </a:lnTo>
                <a:lnTo>
                  <a:pt x="259080" y="140208"/>
                </a:lnTo>
                <a:lnTo>
                  <a:pt x="518159" y="70104"/>
                </a:lnTo>
                <a:close/>
              </a:path>
              <a:path w="518160" h="140335">
                <a:moveTo>
                  <a:pt x="388620" y="0"/>
                </a:moveTo>
                <a:lnTo>
                  <a:pt x="129540" y="0"/>
                </a:lnTo>
                <a:lnTo>
                  <a:pt x="129540" y="70104"/>
                </a:lnTo>
                <a:lnTo>
                  <a:pt x="388620" y="70104"/>
                </a:lnTo>
                <a:lnTo>
                  <a:pt x="388620" y="0"/>
                </a:lnTo>
                <a:close/>
              </a:path>
            </a:pathLst>
          </a:custGeom>
          <a:solidFill>
            <a:srgbClr val="0033CC"/>
          </a:solidFill>
        </p:spPr>
        <p:txBody>
          <a:bodyPr wrap="square" lIns="0" tIns="0" rIns="0" bIns="0" rtlCol="0"/>
          <a:lstStyle/>
          <a:p>
            <a:endParaRPr dirty="0"/>
          </a:p>
        </p:txBody>
      </p:sp>
      <p:sp>
        <p:nvSpPr>
          <p:cNvPr id="69" name="object 69"/>
          <p:cNvSpPr/>
          <p:nvPr/>
        </p:nvSpPr>
        <p:spPr>
          <a:xfrm>
            <a:off x="1222440" y="3721734"/>
            <a:ext cx="518159" cy="140335"/>
          </a:xfrm>
          <a:custGeom>
            <a:avLst/>
            <a:gdLst/>
            <a:ahLst/>
            <a:cxnLst/>
            <a:rect l="l" t="t" r="r" b="b"/>
            <a:pathLst>
              <a:path w="518160" h="140335">
                <a:moveTo>
                  <a:pt x="518159" y="70103"/>
                </a:moveTo>
                <a:lnTo>
                  <a:pt x="0" y="70103"/>
                </a:lnTo>
                <a:lnTo>
                  <a:pt x="259080" y="140207"/>
                </a:lnTo>
                <a:lnTo>
                  <a:pt x="518159" y="70103"/>
                </a:lnTo>
                <a:close/>
              </a:path>
              <a:path w="518160" h="140335">
                <a:moveTo>
                  <a:pt x="388620" y="0"/>
                </a:moveTo>
                <a:lnTo>
                  <a:pt x="129540" y="0"/>
                </a:lnTo>
                <a:lnTo>
                  <a:pt x="129540" y="70103"/>
                </a:lnTo>
                <a:lnTo>
                  <a:pt x="388620" y="70103"/>
                </a:lnTo>
                <a:lnTo>
                  <a:pt x="388620" y="0"/>
                </a:lnTo>
                <a:close/>
              </a:path>
            </a:pathLst>
          </a:custGeom>
          <a:solidFill>
            <a:srgbClr val="0033CC"/>
          </a:solidFill>
        </p:spPr>
        <p:txBody>
          <a:bodyPr wrap="square" lIns="0" tIns="0" rIns="0" bIns="0" rtlCol="0"/>
          <a:lstStyle/>
          <a:p>
            <a:endParaRPr dirty="0"/>
          </a:p>
        </p:txBody>
      </p:sp>
      <p:sp>
        <p:nvSpPr>
          <p:cNvPr id="71" name="object 71"/>
          <p:cNvSpPr/>
          <p:nvPr/>
        </p:nvSpPr>
        <p:spPr>
          <a:xfrm>
            <a:off x="1198629" y="4420134"/>
            <a:ext cx="518159" cy="143510"/>
          </a:xfrm>
          <a:custGeom>
            <a:avLst/>
            <a:gdLst/>
            <a:ahLst/>
            <a:cxnLst/>
            <a:rect l="l" t="t" r="r" b="b"/>
            <a:pathLst>
              <a:path w="518160" h="143510">
                <a:moveTo>
                  <a:pt x="518159" y="71627"/>
                </a:moveTo>
                <a:lnTo>
                  <a:pt x="0" y="71627"/>
                </a:lnTo>
                <a:lnTo>
                  <a:pt x="259080" y="143256"/>
                </a:lnTo>
                <a:lnTo>
                  <a:pt x="518159" y="71627"/>
                </a:lnTo>
                <a:close/>
              </a:path>
              <a:path w="518160" h="143510">
                <a:moveTo>
                  <a:pt x="388620" y="0"/>
                </a:moveTo>
                <a:lnTo>
                  <a:pt x="129540" y="0"/>
                </a:lnTo>
                <a:lnTo>
                  <a:pt x="129540" y="71627"/>
                </a:lnTo>
                <a:lnTo>
                  <a:pt x="388620" y="71627"/>
                </a:lnTo>
                <a:lnTo>
                  <a:pt x="388620" y="0"/>
                </a:lnTo>
                <a:close/>
              </a:path>
            </a:pathLst>
          </a:custGeom>
          <a:solidFill>
            <a:srgbClr val="0033CC"/>
          </a:solidFill>
        </p:spPr>
        <p:txBody>
          <a:bodyPr wrap="square" lIns="0" tIns="0" rIns="0" bIns="0" rtlCol="0"/>
          <a:lstStyle/>
          <a:p>
            <a:endParaRPr dirty="0"/>
          </a:p>
        </p:txBody>
      </p:sp>
      <p:sp>
        <p:nvSpPr>
          <p:cNvPr id="73" name="object 73"/>
          <p:cNvSpPr/>
          <p:nvPr/>
        </p:nvSpPr>
        <p:spPr>
          <a:xfrm>
            <a:off x="1198629" y="5084064"/>
            <a:ext cx="518159" cy="143510"/>
          </a:xfrm>
          <a:custGeom>
            <a:avLst/>
            <a:gdLst/>
            <a:ahLst/>
            <a:cxnLst/>
            <a:rect l="l" t="t" r="r" b="b"/>
            <a:pathLst>
              <a:path w="518160" h="143510">
                <a:moveTo>
                  <a:pt x="518159" y="71628"/>
                </a:moveTo>
                <a:lnTo>
                  <a:pt x="0" y="71628"/>
                </a:lnTo>
                <a:lnTo>
                  <a:pt x="259080" y="143256"/>
                </a:lnTo>
                <a:lnTo>
                  <a:pt x="518159" y="71628"/>
                </a:lnTo>
                <a:close/>
              </a:path>
              <a:path w="518160" h="143510">
                <a:moveTo>
                  <a:pt x="388620" y="0"/>
                </a:moveTo>
                <a:lnTo>
                  <a:pt x="129540" y="0"/>
                </a:lnTo>
                <a:lnTo>
                  <a:pt x="129540" y="71628"/>
                </a:lnTo>
                <a:lnTo>
                  <a:pt x="388620" y="71628"/>
                </a:lnTo>
                <a:lnTo>
                  <a:pt x="388620" y="0"/>
                </a:lnTo>
                <a:close/>
              </a:path>
            </a:pathLst>
          </a:custGeom>
          <a:solidFill>
            <a:srgbClr val="0033CC"/>
          </a:solidFill>
        </p:spPr>
        <p:txBody>
          <a:bodyPr wrap="square" lIns="0" tIns="0" rIns="0" bIns="0" rtlCol="0"/>
          <a:lstStyle/>
          <a:p>
            <a:endParaRPr dirty="0"/>
          </a:p>
        </p:txBody>
      </p:sp>
      <p:sp>
        <p:nvSpPr>
          <p:cNvPr id="77" name="object 77"/>
          <p:cNvSpPr/>
          <p:nvPr/>
        </p:nvSpPr>
        <p:spPr>
          <a:xfrm>
            <a:off x="3396996" y="2267650"/>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12" name="object 15">
            <a:extLst>
              <a:ext uri="{FF2B5EF4-FFF2-40B4-BE49-F238E27FC236}">
                <a16:creationId xmlns:a16="http://schemas.microsoft.com/office/drawing/2014/main" id="{47C8EA82-1DAA-4349-988E-3F2202AE35C6}"/>
              </a:ext>
            </a:extLst>
          </p:cNvPr>
          <p:cNvSpPr/>
          <p:nvPr/>
        </p:nvSpPr>
        <p:spPr>
          <a:xfrm>
            <a:off x="492250" y="2528270"/>
            <a:ext cx="1908000" cy="432000"/>
          </a:xfrm>
          <a:custGeom>
            <a:avLst/>
            <a:gdLst/>
            <a:ahLst/>
            <a:cxnLst/>
            <a:rect l="l" t="t" r="r" b="b"/>
            <a:pathLst>
              <a:path w="1771014" h="424180">
                <a:moveTo>
                  <a:pt x="0" y="70612"/>
                </a:moveTo>
                <a:lnTo>
                  <a:pt x="5548" y="43130"/>
                </a:lnTo>
                <a:lnTo>
                  <a:pt x="20680" y="20685"/>
                </a:lnTo>
                <a:lnTo>
                  <a:pt x="43125" y="5550"/>
                </a:lnTo>
                <a:lnTo>
                  <a:pt x="70612" y="0"/>
                </a:lnTo>
                <a:lnTo>
                  <a:pt x="1700276" y="0"/>
                </a:lnTo>
                <a:lnTo>
                  <a:pt x="1727757" y="5550"/>
                </a:lnTo>
                <a:lnTo>
                  <a:pt x="1750202" y="20685"/>
                </a:lnTo>
                <a:lnTo>
                  <a:pt x="1765337" y="43130"/>
                </a:lnTo>
                <a:lnTo>
                  <a:pt x="1770888" y="70612"/>
                </a:lnTo>
                <a:lnTo>
                  <a:pt x="1770888" y="353060"/>
                </a:lnTo>
                <a:lnTo>
                  <a:pt x="1765337" y="380541"/>
                </a:lnTo>
                <a:lnTo>
                  <a:pt x="1750202" y="402986"/>
                </a:lnTo>
                <a:lnTo>
                  <a:pt x="1727757" y="418121"/>
                </a:lnTo>
                <a:lnTo>
                  <a:pt x="1700276" y="423672"/>
                </a:lnTo>
                <a:lnTo>
                  <a:pt x="70612" y="423672"/>
                </a:lnTo>
                <a:lnTo>
                  <a:pt x="43125" y="418121"/>
                </a:lnTo>
                <a:lnTo>
                  <a:pt x="20680" y="402986"/>
                </a:lnTo>
                <a:lnTo>
                  <a:pt x="5548" y="380541"/>
                </a:lnTo>
                <a:lnTo>
                  <a:pt x="0" y="353060"/>
                </a:lnTo>
                <a:lnTo>
                  <a:pt x="0" y="70612"/>
                </a:lnTo>
                <a:close/>
              </a:path>
            </a:pathLst>
          </a:custGeom>
          <a:solidFill>
            <a:schemeClr val="bg1"/>
          </a:solidFill>
          <a:ln w="27431">
            <a:solidFill>
              <a:srgbClr val="000000"/>
            </a:solidFill>
          </a:ln>
        </p:spPr>
        <p:txBody>
          <a:bodyPr wrap="square" lIns="0" tIns="0" rIns="0" bIns="0" rtlCol="0" anchor="ctr" anchorCtr="0"/>
          <a:lstStyle/>
          <a:p>
            <a:pPr algn="ctr"/>
            <a:r>
              <a:rPr lang="ja-JP" altLang="en-US" b="1">
                <a:latin typeface="HGP創英角ﾎﾟｯﾌﾟ体" panose="040B0A00000000000000" pitchFamily="50" charset="-128"/>
                <a:ea typeface="HGP創英角ﾎﾟｯﾌﾟ体" panose="040B0A00000000000000" pitchFamily="50" charset="-128"/>
              </a:rPr>
              <a:t>現状レベルの設定</a:t>
            </a:r>
            <a:endParaRPr lang="ja-JP" altLang="en-US" b="1" dirty="0">
              <a:latin typeface="HGP創英角ﾎﾟｯﾌﾟ体" panose="040B0A00000000000000" pitchFamily="50" charset="-128"/>
              <a:ea typeface="HGP創英角ﾎﾟｯﾌﾟ体" panose="040B0A00000000000000" pitchFamily="50" charset="-128"/>
            </a:endParaRPr>
          </a:p>
        </p:txBody>
      </p:sp>
      <p:sp>
        <p:nvSpPr>
          <p:cNvPr id="113" name="object 15">
            <a:extLst>
              <a:ext uri="{FF2B5EF4-FFF2-40B4-BE49-F238E27FC236}">
                <a16:creationId xmlns:a16="http://schemas.microsoft.com/office/drawing/2014/main" id="{67C62B15-0F22-4E88-A7BE-B6585ACD62EC}"/>
              </a:ext>
            </a:extLst>
          </p:cNvPr>
          <p:cNvSpPr/>
          <p:nvPr/>
        </p:nvSpPr>
        <p:spPr>
          <a:xfrm>
            <a:off x="492250" y="3217073"/>
            <a:ext cx="1908000" cy="432000"/>
          </a:xfrm>
          <a:custGeom>
            <a:avLst/>
            <a:gdLst/>
            <a:ahLst/>
            <a:cxnLst/>
            <a:rect l="l" t="t" r="r" b="b"/>
            <a:pathLst>
              <a:path w="1771014" h="424180">
                <a:moveTo>
                  <a:pt x="0" y="70612"/>
                </a:moveTo>
                <a:lnTo>
                  <a:pt x="5548" y="43130"/>
                </a:lnTo>
                <a:lnTo>
                  <a:pt x="20680" y="20685"/>
                </a:lnTo>
                <a:lnTo>
                  <a:pt x="43125" y="5550"/>
                </a:lnTo>
                <a:lnTo>
                  <a:pt x="70612" y="0"/>
                </a:lnTo>
                <a:lnTo>
                  <a:pt x="1700276" y="0"/>
                </a:lnTo>
                <a:lnTo>
                  <a:pt x="1727757" y="5550"/>
                </a:lnTo>
                <a:lnTo>
                  <a:pt x="1750202" y="20685"/>
                </a:lnTo>
                <a:lnTo>
                  <a:pt x="1765337" y="43130"/>
                </a:lnTo>
                <a:lnTo>
                  <a:pt x="1770888" y="70612"/>
                </a:lnTo>
                <a:lnTo>
                  <a:pt x="1770888" y="353060"/>
                </a:lnTo>
                <a:lnTo>
                  <a:pt x="1765337" y="380541"/>
                </a:lnTo>
                <a:lnTo>
                  <a:pt x="1750202" y="402986"/>
                </a:lnTo>
                <a:lnTo>
                  <a:pt x="1727757" y="418121"/>
                </a:lnTo>
                <a:lnTo>
                  <a:pt x="1700276" y="423672"/>
                </a:lnTo>
                <a:lnTo>
                  <a:pt x="70612" y="423672"/>
                </a:lnTo>
                <a:lnTo>
                  <a:pt x="43125" y="418121"/>
                </a:lnTo>
                <a:lnTo>
                  <a:pt x="20680" y="402986"/>
                </a:lnTo>
                <a:lnTo>
                  <a:pt x="5548" y="380541"/>
                </a:lnTo>
                <a:lnTo>
                  <a:pt x="0" y="353060"/>
                </a:lnTo>
                <a:lnTo>
                  <a:pt x="0" y="70612"/>
                </a:lnTo>
                <a:close/>
              </a:path>
            </a:pathLst>
          </a:custGeom>
          <a:solidFill>
            <a:schemeClr val="bg1"/>
          </a:solidFill>
          <a:ln w="27431">
            <a:solidFill>
              <a:srgbClr val="000000"/>
            </a:solidFill>
          </a:ln>
        </p:spPr>
        <p:txBody>
          <a:bodyPr wrap="square" lIns="0" tIns="0" rIns="0" bIns="0" rtlCol="0" anchor="ctr" anchorCtr="0"/>
          <a:lstStyle/>
          <a:p>
            <a:pPr algn="ctr"/>
            <a:r>
              <a:rPr lang="ja-JP" altLang="en-US" b="1">
                <a:latin typeface="HGP創英角ﾎﾟｯﾌﾟ体" panose="040B0A00000000000000" pitchFamily="50" charset="-128"/>
                <a:ea typeface="HGP創英角ﾎﾟｯﾌﾟ体" panose="040B0A00000000000000" pitchFamily="50" charset="-128"/>
              </a:rPr>
              <a:t>目標レベルの設定</a:t>
            </a:r>
            <a:endParaRPr lang="ja-JP" altLang="en-US" b="1" dirty="0">
              <a:latin typeface="HGP創英角ﾎﾟｯﾌﾟ体" panose="040B0A00000000000000" pitchFamily="50" charset="-128"/>
              <a:ea typeface="HGP創英角ﾎﾟｯﾌﾟ体" panose="040B0A00000000000000" pitchFamily="50" charset="-128"/>
            </a:endParaRPr>
          </a:p>
        </p:txBody>
      </p:sp>
      <p:sp>
        <p:nvSpPr>
          <p:cNvPr id="114" name="object 15">
            <a:extLst>
              <a:ext uri="{FF2B5EF4-FFF2-40B4-BE49-F238E27FC236}">
                <a16:creationId xmlns:a16="http://schemas.microsoft.com/office/drawing/2014/main" id="{BC40782D-2196-4C1C-BFA2-9B11D4011818}"/>
              </a:ext>
            </a:extLst>
          </p:cNvPr>
          <p:cNvSpPr/>
          <p:nvPr/>
        </p:nvSpPr>
        <p:spPr>
          <a:xfrm>
            <a:off x="492250" y="3905876"/>
            <a:ext cx="1908000" cy="432000"/>
          </a:xfrm>
          <a:custGeom>
            <a:avLst/>
            <a:gdLst/>
            <a:ahLst/>
            <a:cxnLst/>
            <a:rect l="l" t="t" r="r" b="b"/>
            <a:pathLst>
              <a:path w="1771014" h="424180">
                <a:moveTo>
                  <a:pt x="0" y="70612"/>
                </a:moveTo>
                <a:lnTo>
                  <a:pt x="5548" y="43130"/>
                </a:lnTo>
                <a:lnTo>
                  <a:pt x="20680" y="20685"/>
                </a:lnTo>
                <a:lnTo>
                  <a:pt x="43125" y="5550"/>
                </a:lnTo>
                <a:lnTo>
                  <a:pt x="70612" y="0"/>
                </a:lnTo>
                <a:lnTo>
                  <a:pt x="1700276" y="0"/>
                </a:lnTo>
                <a:lnTo>
                  <a:pt x="1727757" y="5550"/>
                </a:lnTo>
                <a:lnTo>
                  <a:pt x="1750202" y="20685"/>
                </a:lnTo>
                <a:lnTo>
                  <a:pt x="1765337" y="43130"/>
                </a:lnTo>
                <a:lnTo>
                  <a:pt x="1770888" y="70612"/>
                </a:lnTo>
                <a:lnTo>
                  <a:pt x="1770888" y="353060"/>
                </a:lnTo>
                <a:lnTo>
                  <a:pt x="1765337" y="380541"/>
                </a:lnTo>
                <a:lnTo>
                  <a:pt x="1750202" y="402986"/>
                </a:lnTo>
                <a:lnTo>
                  <a:pt x="1727757" y="418121"/>
                </a:lnTo>
                <a:lnTo>
                  <a:pt x="1700276" y="423672"/>
                </a:lnTo>
                <a:lnTo>
                  <a:pt x="70612" y="423672"/>
                </a:lnTo>
                <a:lnTo>
                  <a:pt x="43125" y="418121"/>
                </a:lnTo>
                <a:lnTo>
                  <a:pt x="20680" y="402986"/>
                </a:lnTo>
                <a:lnTo>
                  <a:pt x="5548" y="380541"/>
                </a:lnTo>
                <a:lnTo>
                  <a:pt x="0" y="353060"/>
                </a:lnTo>
                <a:lnTo>
                  <a:pt x="0" y="70612"/>
                </a:lnTo>
                <a:close/>
              </a:path>
            </a:pathLst>
          </a:custGeom>
          <a:solidFill>
            <a:schemeClr val="bg1"/>
          </a:solidFill>
          <a:ln w="27431">
            <a:solidFill>
              <a:srgbClr val="000000"/>
            </a:solidFill>
          </a:ln>
        </p:spPr>
        <p:txBody>
          <a:bodyPr wrap="square" lIns="0" tIns="0" rIns="0" bIns="0" rtlCol="0" anchor="ctr" anchorCtr="0"/>
          <a:lstStyle/>
          <a:p>
            <a:pPr algn="ctr"/>
            <a:r>
              <a:rPr lang="ja-JP" altLang="en-US" b="1" dirty="0">
                <a:latin typeface="HGP創英角ﾎﾟｯﾌﾟ体" panose="040B0A00000000000000" pitchFamily="50" charset="-128"/>
                <a:ea typeface="HGP創英角ﾎﾟｯﾌﾟ体" panose="040B0A00000000000000" pitchFamily="50" charset="-128"/>
              </a:rPr>
              <a:t>要因の明確化</a:t>
            </a:r>
          </a:p>
        </p:txBody>
      </p:sp>
      <p:sp>
        <p:nvSpPr>
          <p:cNvPr id="115" name="object 15">
            <a:extLst>
              <a:ext uri="{FF2B5EF4-FFF2-40B4-BE49-F238E27FC236}">
                <a16:creationId xmlns:a16="http://schemas.microsoft.com/office/drawing/2014/main" id="{001AA599-C664-4D0B-9FEF-3B88293C7143}"/>
              </a:ext>
            </a:extLst>
          </p:cNvPr>
          <p:cNvSpPr/>
          <p:nvPr/>
        </p:nvSpPr>
        <p:spPr>
          <a:xfrm>
            <a:off x="492250" y="4594679"/>
            <a:ext cx="1908000" cy="432000"/>
          </a:xfrm>
          <a:custGeom>
            <a:avLst/>
            <a:gdLst/>
            <a:ahLst/>
            <a:cxnLst/>
            <a:rect l="l" t="t" r="r" b="b"/>
            <a:pathLst>
              <a:path w="1771014" h="424180">
                <a:moveTo>
                  <a:pt x="0" y="70612"/>
                </a:moveTo>
                <a:lnTo>
                  <a:pt x="5548" y="43130"/>
                </a:lnTo>
                <a:lnTo>
                  <a:pt x="20680" y="20685"/>
                </a:lnTo>
                <a:lnTo>
                  <a:pt x="43125" y="5550"/>
                </a:lnTo>
                <a:lnTo>
                  <a:pt x="70612" y="0"/>
                </a:lnTo>
                <a:lnTo>
                  <a:pt x="1700276" y="0"/>
                </a:lnTo>
                <a:lnTo>
                  <a:pt x="1727757" y="5550"/>
                </a:lnTo>
                <a:lnTo>
                  <a:pt x="1750202" y="20685"/>
                </a:lnTo>
                <a:lnTo>
                  <a:pt x="1765337" y="43130"/>
                </a:lnTo>
                <a:lnTo>
                  <a:pt x="1770888" y="70612"/>
                </a:lnTo>
                <a:lnTo>
                  <a:pt x="1770888" y="353060"/>
                </a:lnTo>
                <a:lnTo>
                  <a:pt x="1765337" y="380541"/>
                </a:lnTo>
                <a:lnTo>
                  <a:pt x="1750202" y="402986"/>
                </a:lnTo>
                <a:lnTo>
                  <a:pt x="1727757" y="418121"/>
                </a:lnTo>
                <a:lnTo>
                  <a:pt x="1700276" y="423672"/>
                </a:lnTo>
                <a:lnTo>
                  <a:pt x="70612" y="423672"/>
                </a:lnTo>
                <a:lnTo>
                  <a:pt x="43125" y="418121"/>
                </a:lnTo>
                <a:lnTo>
                  <a:pt x="20680" y="402986"/>
                </a:lnTo>
                <a:lnTo>
                  <a:pt x="5548" y="380541"/>
                </a:lnTo>
                <a:lnTo>
                  <a:pt x="0" y="353060"/>
                </a:lnTo>
                <a:lnTo>
                  <a:pt x="0" y="70612"/>
                </a:lnTo>
                <a:close/>
              </a:path>
            </a:pathLst>
          </a:custGeom>
          <a:solidFill>
            <a:schemeClr val="bg1"/>
          </a:solidFill>
          <a:ln w="27431">
            <a:solidFill>
              <a:srgbClr val="000000"/>
            </a:solidFill>
          </a:ln>
        </p:spPr>
        <p:txBody>
          <a:bodyPr wrap="square" lIns="0" tIns="0" rIns="0" bIns="0" rtlCol="0" anchor="ctr" anchorCtr="0"/>
          <a:lstStyle/>
          <a:p>
            <a:pPr algn="ctr"/>
            <a:r>
              <a:rPr lang="ja-JP" altLang="en-US" b="1" dirty="0">
                <a:latin typeface="HGP創英角ﾎﾟｯﾌﾟ体" panose="040B0A00000000000000" pitchFamily="50" charset="-128"/>
                <a:ea typeface="HGP創英角ﾎﾟｯﾌﾟ体" panose="040B0A00000000000000" pitchFamily="50" charset="-128"/>
              </a:rPr>
              <a:t>対策の検討と実施</a:t>
            </a:r>
          </a:p>
        </p:txBody>
      </p:sp>
      <p:sp>
        <p:nvSpPr>
          <p:cNvPr id="116" name="object 15">
            <a:extLst>
              <a:ext uri="{FF2B5EF4-FFF2-40B4-BE49-F238E27FC236}">
                <a16:creationId xmlns:a16="http://schemas.microsoft.com/office/drawing/2014/main" id="{7372729E-52CD-434A-9861-35F94B364295}"/>
              </a:ext>
            </a:extLst>
          </p:cNvPr>
          <p:cNvSpPr/>
          <p:nvPr/>
        </p:nvSpPr>
        <p:spPr>
          <a:xfrm>
            <a:off x="492250" y="5283482"/>
            <a:ext cx="1908000" cy="432000"/>
          </a:xfrm>
          <a:custGeom>
            <a:avLst/>
            <a:gdLst/>
            <a:ahLst/>
            <a:cxnLst/>
            <a:rect l="l" t="t" r="r" b="b"/>
            <a:pathLst>
              <a:path w="1771014" h="424180">
                <a:moveTo>
                  <a:pt x="0" y="70612"/>
                </a:moveTo>
                <a:lnTo>
                  <a:pt x="5548" y="43130"/>
                </a:lnTo>
                <a:lnTo>
                  <a:pt x="20680" y="20685"/>
                </a:lnTo>
                <a:lnTo>
                  <a:pt x="43125" y="5550"/>
                </a:lnTo>
                <a:lnTo>
                  <a:pt x="70612" y="0"/>
                </a:lnTo>
                <a:lnTo>
                  <a:pt x="1700276" y="0"/>
                </a:lnTo>
                <a:lnTo>
                  <a:pt x="1727757" y="5550"/>
                </a:lnTo>
                <a:lnTo>
                  <a:pt x="1750202" y="20685"/>
                </a:lnTo>
                <a:lnTo>
                  <a:pt x="1765337" y="43130"/>
                </a:lnTo>
                <a:lnTo>
                  <a:pt x="1770888" y="70612"/>
                </a:lnTo>
                <a:lnTo>
                  <a:pt x="1770888" y="353060"/>
                </a:lnTo>
                <a:lnTo>
                  <a:pt x="1765337" y="380541"/>
                </a:lnTo>
                <a:lnTo>
                  <a:pt x="1750202" y="402986"/>
                </a:lnTo>
                <a:lnTo>
                  <a:pt x="1727757" y="418121"/>
                </a:lnTo>
                <a:lnTo>
                  <a:pt x="1700276" y="423672"/>
                </a:lnTo>
                <a:lnTo>
                  <a:pt x="70612" y="423672"/>
                </a:lnTo>
                <a:lnTo>
                  <a:pt x="43125" y="418121"/>
                </a:lnTo>
                <a:lnTo>
                  <a:pt x="20680" y="402986"/>
                </a:lnTo>
                <a:lnTo>
                  <a:pt x="5548" y="380541"/>
                </a:lnTo>
                <a:lnTo>
                  <a:pt x="0" y="353060"/>
                </a:lnTo>
                <a:lnTo>
                  <a:pt x="0" y="70612"/>
                </a:lnTo>
                <a:close/>
              </a:path>
            </a:pathLst>
          </a:custGeom>
          <a:solidFill>
            <a:schemeClr val="bg1"/>
          </a:solidFill>
          <a:ln w="27431">
            <a:solidFill>
              <a:srgbClr val="000000"/>
            </a:solidFill>
          </a:ln>
        </p:spPr>
        <p:txBody>
          <a:bodyPr wrap="square" lIns="0" tIns="0" rIns="0" bIns="0" rtlCol="0" anchor="ctr" anchorCtr="0"/>
          <a:lstStyle/>
          <a:p>
            <a:pPr algn="ctr"/>
            <a:r>
              <a:rPr lang="ja-JP" altLang="en-US" b="1" dirty="0">
                <a:latin typeface="HGP創英角ﾎﾟｯﾌﾟ体" panose="040B0A00000000000000" pitchFamily="50" charset="-128"/>
                <a:ea typeface="HGP創英角ﾎﾟｯﾌﾟ体" panose="040B0A00000000000000" pitchFamily="50" charset="-128"/>
              </a:rPr>
              <a:t>効果の確認</a:t>
            </a:r>
          </a:p>
        </p:txBody>
      </p:sp>
      <p:sp>
        <p:nvSpPr>
          <p:cNvPr id="117" name="object 15">
            <a:extLst>
              <a:ext uri="{FF2B5EF4-FFF2-40B4-BE49-F238E27FC236}">
                <a16:creationId xmlns:a16="http://schemas.microsoft.com/office/drawing/2014/main" id="{B7BD0895-E5ED-449A-87B8-FFDED59A9949}"/>
              </a:ext>
            </a:extLst>
          </p:cNvPr>
          <p:cNvSpPr/>
          <p:nvPr/>
        </p:nvSpPr>
        <p:spPr>
          <a:xfrm>
            <a:off x="492250" y="5972287"/>
            <a:ext cx="1908000" cy="432000"/>
          </a:xfrm>
          <a:custGeom>
            <a:avLst/>
            <a:gdLst/>
            <a:ahLst/>
            <a:cxnLst/>
            <a:rect l="l" t="t" r="r" b="b"/>
            <a:pathLst>
              <a:path w="1771014" h="424180">
                <a:moveTo>
                  <a:pt x="0" y="70612"/>
                </a:moveTo>
                <a:lnTo>
                  <a:pt x="5548" y="43130"/>
                </a:lnTo>
                <a:lnTo>
                  <a:pt x="20680" y="20685"/>
                </a:lnTo>
                <a:lnTo>
                  <a:pt x="43125" y="5550"/>
                </a:lnTo>
                <a:lnTo>
                  <a:pt x="70612" y="0"/>
                </a:lnTo>
                <a:lnTo>
                  <a:pt x="1700276" y="0"/>
                </a:lnTo>
                <a:lnTo>
                  <a:pt x="1727757" y="5550"/>
                </a:lnTo>
                <a:lnTo>
                  <a:pt x="1750202" y="20685"/>
                </a:lnTo>
                <a:lnTo>
                  <a:pt x="1765337" y="43130"/>
                </a:lnTo>
                <a:lnTo>
                  <a:pt x="1770888" y="70612"/>
                </a:lnTo>
                <a:lnTo>
                  <a:pt x="1770888" y="353060"/>
                </a:lnTo>
                <a:lnTo>
                  <a:pt x="1765337" y="380541"/>
                </a:lnTo>
                <a:lnTo>
                  <a:pt x="1750202" y="402986"/>
                </a:lnTo>
                <a:lnTo>
                  <a:pt x="1727757" y="418121"/>
                </a:lnTo>
                <a:lnTo>
                  <a:pt x="1700276" y="423672"/>
                </a:lnTo>
                <a:lnTo>
                  <a:pt x="70612" y="423672"/>
                </a:lnTo>
                <a:lnTo>
                  <a:pt x="43125" y="418121"/>
                </a:lnTo>
                <a:lnTo>
                  <a:pt x="20680" y="402986"/>
                </a:lnTo>
                <a:lnTo>
                  <a:pt x="5548" y="380541"/>
                </a:lnTo>
                <a:lnTo>
                  <a:pt x="0" y="353060"/>
                </a:lnTo>
                <a:lnTo>
                  <a:pt x="0" y="70612"/>
                </a:lnTo>
                <a:close/>
              </a:path>
            </a:pathLst>
          </a:custGeom>
          <a:solidFill>
            <a:schemeClr val="bg1"/>
          </a:solidFill>
          <a:ln w="27431">
            <a:solidFill>
              <a:srgbClr val="000000"/>
            </a:solidFill>
          </a:ln>
        </p:spPr>
        <p:txBody>
          <a:bodyPr wrap="square" lIns="0" tIns="0" rIns="0" bIns="0" rtlCol="0" anchor="ctr" anchorCtr="0"/>
          <a:lstStyle/>
          <a:p>
            <a:pPr algn="ctr"/>
            <a:r>
              <a:rPr lang="ja-JP" altLang="en-US" b="1">
                <a:latin typeface="HGP創英角ﾎﾟｯﾌﾟ体" panose="040B0A00000000000000" pitchFamily="50" charset="-128"/>
                <a:ea typeface="HGP創英角ﾎﾟｯﾌﾟ体" panose="040B0A00000000000000" pitchFamily="50" charset="-128"/>
              </a:rPr>
              <a:t>標	準	化</a:t>
            </a:r>
            <a:endParaRPr lang="ja-JP" altLang="en-US" b="1" dirty="0">
              <a:latin typeface="HGP創英角ﾎﾟｯﾌﾟ体" panose="040B0A00000000000000" pitchFamily="50" charset="-128"/>
              <a:ea typeface="HGP創英角ﾎﾟｯﾌﾟ体" panose="040B0A00000000000000" pitchFamily="50" charset="-128"/>
            </a:endParaRPr>
          </a:p>
        </p:txBody>
      </p:sp>
      <p:sp>
        <p:nvSpPr>
          <p:cNvPr id="118" name="object 77">
            <a:extLst>
              <a:ext uri="{FF2B5EF4-FFF2-40B4-BE49-F238E27FC236}">
                <a16:creationId xmlns:a16="http://schemas.microsoft.com/office/drawing/2014/main" id="{4EC0EF8F-00BC-48B4-8BCC-F6285D82BC92}"/>
              </a:ext>
            </a:extLst>
          </p:cNvPr>
          <p:cNvSpPr/>
          <p:nvPr/>
        </p:nvSpPr>
        <p:spPr>
          <a:xfrm>
            <a:off x="3430522" y="2940554"/>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19" name="object 77">
            <a:extLst>
              <a:ext uri="{FF2B5EF4-FFF2-40B4-BE49-F238E27FC236}">
                <a16:creationId xmlns:a16="http://schemas.microsoft.com/office/drawing/2014/main" id="{BC0503BA-A142-4067-817A-5ABA10050C95}"/>
              </a:ext>
            </a:extLst>
          </p:cNvPr>
          <p:cNvSpPr/>
          <p:nvPr/>
        </p:nvSpPr>
        <p:spPr>
          <a:xfrm>
            <a:off x="3416808" y="3692277"/>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23" name="object 77">
            <a:extLst>
              <a:ext uri="{FF2B5EF4-FFF2-40B4-BE49-F238E27FC236}">
                <a16:creationId xmlns:a16="http://schemas.microsoft.com/office/drawing/2014/main" id="{5CC5D0C7-3957-48D5-82E9-EA64DBFEAA63}"/>
              </a:ext>
            </a:extLst>
          </p:cNvPr>
          <p:cNvSpPr/>
          <p:nvPr/>
        </p:nvSpPr>
        <p:spPr>
          <a:xfrm>
            <a:off x="3366516" y="4403499"/>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24" name="object 77">
            <a:extLst>
              <a:ext uri="{FF2B5EF4-FFF2-40B4-BE49-F238E27FC236}">
                <a16:creationId xmlns:a16="http://schemas.microsoft.com/office/drawing/2014/main" id="{B7A00AE5-15F3-4352-9842-C8B967D47244}"/>
              </a:ext>
            </a:extLst>
          </p:cNvPr>
          <p:cNvSpPr/>
          <p:nvPr/>
        </p:nvSpPr>
        <p:spPr>
          <a:xfrm>
            <a:off x="3396996" y="5099990"/>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25" name="object 77">
            <a:extLst>
              <a:ext uri="{FF2B5EF4-FFF2-40B4-BE49-F238E27FC236}">
                <a16:creationId xmlns:a16="http://schemas.microsoft.com/office/drawing/2014/main" id="{BC9F69FD-D00D-4D09-81E8-26E0BCF9CF43}"/>
              </a:ext>
            </a:extLst>
          </p:cNvPr>
          <p:cNvSpPr/>
          <p:nvPr/>
        </p:nvSpPr>
        <p:spPr>
          <a:xfrm>
            <a:off x="3351343" y="5806061"/>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26" name="object 73">
            <a:extLst>
              <a:ext uri="{FF2B5EF4-FFF2-40B4-BE49-F238E27FC236}">
                <a16:creationId xmlns:a16="http://schemas.microsoft.com/office/drawing/2014/main" id="{24E18C54-85EB-4CC8-84EC-A11439D97B4C}"/>
              </a:ext>
            </a:extLst>
          </p:cNvPr>
          <p:cNvSpPr/>
          <p:nvPr/>
        </p:nvSpPr>
        <p:spPr>
          <a:xfrm>
            <a:off x="1187170" y="5788553"/>
            <a:ext cx="518159" cy="143510"/>
          </a:xfrm>
          <a:custGeom>
            <a:avLst/>
            <a:gdLst/>
            <a:ahLst/>
            <a:cxnLst/>
            <a:rect l="l" t="t" r="r" b="b"/>
            <a:pathLst>
              <a:path w="518160" h="143510">
                <a:moveTo>
                  <a:pt x="518159" y="71628"/>
                </a:moveTo>
                <a:lnTo>
                  <a:pt x="0" y="71628"/>
                </a:lnTo>
                <a:lnTo>
                  <a:pt x="259080" y="143256"/>
                </a:lnTo>
                <a:lnTo>
                  <a:pt x="518159" y="71628"/>
                </a:lnTo>
                <a:close/>
              </a:path>
              <a:path w="518160" h="143510">
                <a:moveTo>
                  <a:pt x="388620" y="0"/>
                </a:moveTo>
                <a:lnTo>
                  <a:pt x="129540" y="0"/>
                </a:lnTo>
                <a:lnTo>
                  <a:pt x="129540" y="71628"/>
                </a:lnTo>
                <a:lnTo>
                  <a:pt x="388620" y="71628"/>
                </a:lnTo>
                <a:lnTo>
                  <a:pt x="388620" y="0"/>
                </a:lnTo>
                <a:close/>
              </a:path>
            </a:pathLst>
          </a:custGeom>
          <a:solidFill>
            <a:srgbClr val="0033CC"/>
          </a:solidFill>
        </p:spPr>
        <p:txBody>
          <a:bodyPr wrap="square" lIns="0" tIns="0" rIns="0" bIns="0" rtlCol="0"/>
          <a:lstStyle/>
          <a:p>
            <a:endParaRPr dirty="0"/>
          </a:p>
        </p:txBody>
      </p:sp>
      <p:sp>
        <p:nvSpPr>
          <p:cNvPr id="127" name="object 77">
            <a:extLst>
              <a:ext uri="{FF2B5EF4-FFF2-40B4-BE49-F238E27FC236}">
                <a16:creationId xmlns:a16="http://schemas.microsoft.com/office/drawing/2014/main" id="{BA964726-A5FC-46FD-AD74-2B5CE38C48E8}"/>
              </a:ext>
            </a:extLst>
          </p:cNvPr>
          <p:cNvSpPr/>
          <p:nvPr/>
        </p:nvSpPr>
        <p:spPr>
          <a:xfrm>
            <a:off x="5463389" y="2302892"/>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28" name="object 77">
            <a:extLst>
              <a:ext uri="{FF2B5EF4-FFF2-40B4-BE49-F238E27FC236}">
                <a16:creationId xmlns:a16="http://schemas.microsoft.com/office/drawing/2014/main" id="{F462DAAF-CABE-4612-952A-069D5F3F4A6A}"/>
              </a:ext>
            </a:extLst>
          </p:cNvPr>
          <p:cNvSpPr/>
          <p:nvPr/>
        </p:nvSpPr>
        <p:spPr>
          <a:xfrm>
            <a:off x="5463389" y="2982341"/>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29" name="object 77">
            <a:extLst>
              <a:ext uri="{FF2B5EF4-FFF2-40B4-BE49-F238E27FC236}">
                <a16:creationId xmlns:a16="http://schemas.microsoft.com/office/drawing/2014/main" id="{9E41AE7B-9474-4564-8030-00D13FDA5F92}"/>
              </a:ext>
            </a:extLst>
          </p:cNvPr>
          <p:cNvSpPr/>
          <p:nvPr/>
        </p:nvSpPr>
        <p:spPr>
          <a:xfrm>
            <a:off x="5463389" y="3710576"/>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30" name="object 77">
            <a:extLst>
              <a:ext uri="{FF2B5EF4-FFF2-40B4-BE49-F238E27FC236}">
                <a16:creationId xmlns:a16="http://schemas.microsoft.com/office/drawing/2014/main" id="{1A210E91-F8B2-43C8-84BF-01B5131B03DA}"/>
              </a:ext>
            </a:extLst>
          </p:cNvPr>
          <p:cNvSpPr/>
          <p:nvPr/>
        </p:nvSpPr>
        <p:spPr>
          <a:xfrm>
            <a:off x="5463389" y="4441145"/>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31" name="object 77">
            <a:extLst>
              <a:ext uri="{FF2B5EF4-FFF2-40B4-BE49-F238E27FC236}">
                <a16:creationId xmlns:a16="http://schemas.microsoft.com/office/drawing/2014/main" id="{DEE4E918-80FF-49FB-8723-F43F24FE7086}"/>
              </a:ext>
            </a:extLst>
          </p:cNvPr>
          <p:cNvSpPr/>
          <p:nvPr/>
        </p:nvSpPr>
        <p:spPr>
          <a:xfrm>
            <a:off x="5463389" y="5106591"/>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32" name="object 77">
            <a:extLst>
              <a:ext uri="{FF2B5EF4-FFF2-40B4-BE49-F238E27FC236}">
                <a16:creationId xmlns:a16="http://schemas.microsoft.com/office/drawing/2014/main" id="{ED9C65DB-2E7B-445F-BCD3-6DF05C5FC7D6}"/>
              </a:ext>
            </a:extLst>
          </p:cNvPr>
          <p:cNvSpPr/>
          <p:nvPr/>
        </p:nvSpPr>
        <p:spPr>
          <a:xfrm>
            <a:off x="5463389" y="5807714"/>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33" name="object 77">
            <a:extLst>
              <a:ext uri="{FF2B5EF4-FFF2-40B4-BE49-F238E27FC236}">
                <a16:creationId xmlns:a16="http://schemas.microsoft.com/office/drawing/2014/main" id="{A2364AE2-F622-4A4B-AEF6-1D93AEB9FA21}"/>
              </a:ext>
            </a:extLst>
          </p:cNvPr>
          <p:cNvSpPr/>
          <p:nvPr/>
        </p:nvSpPr>
        <p:spPr>
          <a:xfrm>
            <a:off x="7539036" y="5783006"/>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34" name="object 77">
            <a:extLst>
              <a:ext uri="{FF2B5EF4-FFF2-40B4-BE49-F238E27FC236}">
                <a16:creationId xmlns:a16="http://schemas.microsoft.com/office/drawing/2014/main" id="{0144A5AA-1597-438C-BDB0-97A00770C5F4}"/>
              </a:ext>
            </a:extLst>
          </p:cNvPr>
          <p:cNvSpPr/>
          <p:nvPr/>
        </p:nvSpPr>
        <p:spPr>
          <a:xfrm>
            <a:off x="7589836" y="5074983"/>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35" name="object 77">
            <a:extLst>
              <a:ext uri="{FF2B5EF4-FFF2-40B4-BE49-F238E27FC236}">
                <a16:creationId xmlns:a16="http://schemas.microsoft.com/office/drawing/2014/main" id="{9022AF31-9A4E-44A0-8B2A-2D2C5517280D}"/>
              </a:ext>
            </a:extLst>
          </p:cNvPr>
          <p:cNvSpPr/>
          <p:nvPr/>
        </p:nvSpPr>
        <p:spPr>
          <a:xfrm>
            <a:off x="7539036" y="3919327"/>
            <a:ext cx="518159" cy="376801"/>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36" name="object 77">
            <a:extLst>
              <a:ext uri="{FF2B5EF4-FFF2-40B4-BE49-F238E27FC236}">
                <a16:creationId xmlns:a16="http://schemas.microsoft.com/office/drawing/2014/main" id="{E73EDD6A-BEEC-41EA-A6BE-6935C6645065}"/>
              </a:ext>
            </a:extLst>
          </p:cNvPr>
          <p:cNvSpPr/>
          <p:nvPr/>
        </p:nvSpPr>
        <p:spPr>
          <a:xfrm>
            <a:off x="7589835" y="2987231"/>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137" name="object 77">
            <a:extLst>
              <a:ext uri="{FF2B5EF4-FFF2-40B4-BE49-F238E27FC236}">
                <a16:creationId xmlns:a16="http://schemas.microsoft.com/office/drawing/2014/main" id="{7D700582-B6EA-4792-9E27-2CC349BCD07B}"/>
              </a:ext>
            </a:extLst>
          </p:cNvPr>
          <p:cNvSpPr/>
          <p:nvPr/>
        </p:nvSpPr>
        <p:spPr>
          <a:xfrm>
            <a:off x="7559168" y="2282446"/>
            <a:ext cx="518159" cy="140335"/>
          </a:xfrm>
          <a:custGeom>
            <a:avLst/>
            <a:gdLst/>
            <a:ahLst/>
            <a:cxnLst/>
            <a:rect l="l" t="t" r="r" b="b"/>
            <a:pathLst>
              <a:path w="518160" h="140335">
                <a:moveTo>
                  <a:pt x="518160" y="70104"/>
                </a:moveTo>
                <a:lnTo>
                  <a:pt x="0" y="70104"/>
                </a:lnTo>
                <a:lnTo>
                  <a:pt x="259079" y="140208"/>
                </a:lnTo>
                <a:lnTo>
                  <a:pt x="518160" y="70104"/>
                </a:lnTo>
                <a:close/>
              </a:path>
              <a:path w="518160" h="140335">
                <a:moveTo>
                  <a:pt x="388619" y="0"/>
                </a:moveTo>
                <a:lnTo>
                  <a:pt x="129539" y="0"/>
                </a:lnTo>
                <a:lnTo>
                  <a:pt x="129539" y="70104"/>
                </a:lnTo>
                <a:lnTo>
                  <a:pt x="388619" y="70104"/>
                </a:lnTo>
                <a:lnTo>
                  <a:pt x="388619" y="0"/>
                </a:lnTo>
                <a:close/>
              </a:path>
            </a:pathLst>
          </a:custGeom>
          <a:solidFill>
            <a:srgbClr val="0033CC"/>
          </a:solidFill>
        </p:spPr>
        <p:txBody>
          <a:bodyPr wrap="square" lIns="0" tIns="0" rIns="0" bIns="0" rtlCol="0"/>
          <a:lstStyle/>
          <a:p>
            <a:endParaRPr dirty="0"/>
          </a:p>
        </p:txBody>
      </p:sp>
      <p:sp>
        <p:nvSpPr>
          <p:cNvPr id="70" name="object 2">
            <a:extLst>
              <a:ext uri="{FF2B5EF4-FFF2-40B4-BE49-F238E27FC236}">
                <a16:creationId xmlns:a16="http://schemas.microsoft.com/office/drawing/2014/main" id="{CD246F34-3F01-4316-BB6E-ED3070B33718}"/>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14</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760478" y="1098803"/>
            <a:ext cx="2265045" cy="570230"/>
          </a:xfrm>
          <a:custGeom>
            <a:avLst/>
            <a:gdLst/>
            <a:ahLst/>
            <a:cxnLst/>
            <a:rect l="l" t="t" r="r" b="b"/>
            <a:pathLst>
              <a:path w="2265045" h="570230">
                <a:moveTo>
                  <a:pt x="0" y="284988"/>
                </a:moveTo>
                <a:lnTo>
                  <a:pt x="19651" y="231857"/>
                </a:lnTo>
                <a:lnTo>
                  <a:pt x="53482" y="198200"/>
                </a:lnTo>
                <a:lnTo>
                  <a:pt x="102658" y="166268"/>
                </a:lnTo>
                <a:lnTo>
                  <a:pt x="166119" y="136326"/>
                </a:lnTo>
                <a:lnTo>
                  <a:pt x="202875" y="122186"/>
                </a:lnTo>
                <a:lnTo>
                  <a:pt x="242804" y="108643"/>
                </a:lnTo>
                <a:lnTo>
                  <a:pt x="285773" y="95732"/>
                </a:lnTo>
                <a:lnTo>
                  <a:pt x="331650" y="83486"/>
                </a:lnTo>
                <a:lnTo>
                  <a:pt x="380303" y="71938"/>
                </a:lnTo>
                <a:lnTo>
                  <a:pt x="431599" y="61122"/>
                </a:lnTo>
                <a:lnTo>
                  <a:pt x="485404" y="51071"/>
                </a:lnTo>
                <a:lnTo>
                  <a:pt x="541587" y="41819"/>
                </a:lnTo>
                <a:lnTo>
                  <a:pt x="600015" y="33398"/>
                </a:lnTo>
                <a:lnTo>
                  <a:pt x="660555" y="25844"/>
                </a:lnTo>
                <a:lnTo>
                  <a:pt x="723074" y="19188"/>
                </a:lnTo>
                <a:lnTo>
                  <a:pt x="787440" y="13464"/>
                </a:lnTo>
                <a:lnTo>
                  <a:pt x="853521" y="8706"/>
                </a:lnTo>
                <a:lnTo>
                  <a:pt x="921183" y="4947"/>
                </a:lnTo>
                <a:lnTo>
                  <a:pt x="990293" y="2221"/>
                </a:lnTo>
                <a:lnTo>
                  <a:pt x="1060721" y="560"/>
                </a:lnTo>
                <a:lnTo>
                  <a:pt x="1132332" y="0"/>
                </a:lnTo>
                <a:lnTo>
                  <a:pt x="1203940" y="560"/>
                </a:lnTo>
                <a:lnTo>
                  <a:pt x="1274365" y="2221"/>
                </a:lnTo>
                <a:lnTo>
                  <a:pt x="1343474" y="4947"/>
                </a:lnTo>
                <a:lnTo>
                  <a:pt x="1411134" y="8706"/>
                </a:lnTo>
                <a:lnTo>
                  <a:pt x="1477213" y="13464"/>
                </a:lnTo>
                <a:lnTo>
                  <a:pt x="1541579" y="19188"/>
                </a:lnTo>
                <a:lnTo>
                  <a:pt x="1604097" y="25844"/>
                </a:lnTo>
                <a:lnTo>
                  <a:pt x="1664637" y="33398"/>
                </a:lnTo>
                <a:lnTo>
                  <a:pt x="1723065" y="41819"/>
                </a:lnTo>
                <a:lnTo>
                  <a:pt x="1779248" y="51071"/>
                </a:lnTo>
                <a:lnTo>
                  <a:pt x="1833054" y="61122"/>
                </a:lnTo>
                <a:lnTo>
                  <a:pt x="1884350" y="71938"/>
                </a:lnTo>
                <a:lnTo>
                  <a:pt x="1933003" y="83486"/>
                </a:lnTo>
                <a:lnTo>
                  <a:pt x="1978881" y="95732"/>
                </a:lnTo>
                <a:lnTo>
                  <a:pt x="2021852" y="108643"/>
                </a:lnTo>
                <a:lnTo>
                  <a:pt x="2061781" y="122186"/>
                </a:lnTo>
                <a:lnTo>
                  <a:pt x="2098538" y="136326"/>
                </a:lnTo>
                <a:lnTo>
                  <a:pt x="2162001" y="166268"/>
                </a:lnTo>
                <a:lnTo>
                  <a:pt x="2211179" y="198200"/>
                </a:lnTo>
                <a:lnTo>
                  <a:pt x="2245011" y="231857"/>
                </a:lnTo>
                <a:lnTo>
                  <a:pt x="2262436" y="266969"/>
                </a:lnTo>
                <a:lnTo>
                  <a:pt x="2264664" y="284988"/>
                </a:lnTo>
                <a:lnTo>
                  <a:pt x="2262436" y="303006"/>
                </a:lnTo>
                <a:lnTo>
                  <a:pt x="2245011" y="338118"/>
                </a:lnTo>
                <a:lnTo>
                  <a:pt x="2211179" y="371775"/>
                </a:lnTo>
                <a:lnTo>
                  <a:pt x="2162001" y="403707"/>
                </a:lnTo>
                <a:lnTo>
                  <a:pt x="2098538" y="433649"/>
                </a:lnTo>
                <a:lnTo>
                  <a:pt x="2061781" y="447789"/>
                </a:lnTo>
                <a:lnTo>
                  <a:pt x="2021852" y="461332"/>
                </a:lnTo>
                <a:lnTo>
                  <a:pt x="1978881" y="474243"/>
                </a:lnTo>
                <a:lnTo>
                  <a:pt x="1933003" y="486489"/>
                </a:lnTo>
                <a:lnTo>
                  <a:pt x="1884350" y="498037"/>
                </a:lnTo>
                <a:lnTo>
                  <a:pt x="1833054" y="508853"/>
                </a:lnTo>
                <a:lnTo>
                  <a:pt x="1779248" y="518904"/>
                </a:lnTo>
                <a:lnTo>
                  <a:pt x="1723065" y="528156"/>
                </a:lnTo>
                <a:lnTo>
                  <a:pt x="1664637" y="536577"/>
                </a:lnTo>
                <a:lnTo>
                  <a:pt x="1604097" y="544131"/>
                </a:lnTo>
                <a:lnTo>
                  <a:pt x="1541579" y="550787"/>
                </a:lnTo>
                <a:lnTo>
                  <a:pt x="1477213" y="556511"/>
                </a:lnTo>
                <a:lnTo>
                  <a:pt x="1411134" y="561269"/>
                </a:lnTo>
                <a:lnTo>
                  <a:pt x="1343474" y="565028"/>
                </a:lnTo>
                <a:lnTo>
                  <a:pt x="1274365" y="567754"/>
                </a:lnTo>
                <a:lnTo>
                  <a:pt x="1203940" y="569415"/>
                </a:lnTo>
                <a:lnTo>
                  <a:pt x="1132332" y="569976"/>
                </a:lnTo>
                <a:lnTo>
                  <a:pt x="1060721" y="569415"/>
                </a:lnTo>
                <a:lnTo>
                  <a:pt x="990293" y="567754"/>
                </a:lnTo>
                <a:lnTo>
                  <a:pt x="921183" y="565028"/>
                </a:lnTo>
                <a:lnTo>
                  <a:pt x="853521" y="561269"/>
                </a:lnTo>
                <a:lnTo>
                  <a:pt x="787440" y="556511"/>
                </a:lnTo>
                <a:lnTo>
                  <a:pt x="723074" y="550787"/>
                </a:lnTo>
                <a:lnTo>
                  <a:pt x="660555" y="544131"/>
                </a:lnTo>
                <a:lnTo>
                  <a:pt x="600015" y="536577"/>
                </a:lnTo>
                <a:lnTo>
                  <a:pt x="541587" y="528156"/>
                </a:lnTo>
                <a:lnTo>
                  <a:pt x="485404" y="518904"/>
                </a:lnTo>
                <a:lnTo>
                  <a:pt x="431599" y="508853"/>
                </a:lnTo>
                <a:lnTo>
                  <a:pt x="380303" y="498037"/>
                </a:lnTo>
                <a:lnTo>
                  <a:pt x="331650" y="486489"/>
                </a:lnTo>
                <a:lnTo>
                  <a:pt x="285773" y="474243"/>
                </a:lnTo>
                <a:lnTo>
                  <a:pt x="242804" y="461332"/>
                </a:lnTo>
                <a:lnTo>
                  <a:pt x="202875" y="447789"/>
                </a:lnTo>
                <a:lnTo>
                  <a:pt x="166119" y="433649"/>
                </a:lnTo>
                <a:lnTo>
                  <a:pt x="102658" y="403707"/>
                </a:lnTo>
                <a:lnTo>
                  <a:pt x="53482" y="371775"/>
                </a:lnTo>
                <a:lnTo>
                  <a:pt x="19651" y="338118"/>
                </a:lnTo>
                <a:lnTo>
                  <a:pt x="2227" y="303006"/>
                </a:lnTo>
                <a:lnTo>
                  <a:pt x="0" y="284988"/>
                </a:lnTo>
                <a:close/>
              </a:path>
            </a:pathLst>
          </a:custGeom>
          <a:ln w="39624">
            <a:solidFill>
              <a:srgbClr val="000000"/>
            </a:solidFill>
          </a:ln>
        </p:spPr>
        <p:txBody>
          <a:bodyPr wrap="square" lIns="0" tIns="0" rIns="0" bIns="0" rtlCol="0"/>
          <a:lstStyle/>
          <a:p>
            <a:endParaRPr dirty="0"/>
          </a:p>
        </p:txBody>
      </p:sp>
      <p:sp>
        <p:nvSpPr>
          <p:cNvPr id="5" name="object 5"/>
          <p:cNvSpPr/>
          <p:nvPr/>
        </p:nvSpPr>
        <p:spPr>
          <a:xfrm>
            <a:off x="562641" y="2089752"/>
            <a:ext cx="2520000" cy="936000"/>
          </a:xfrm>
          <a:custGeom>
            <a:avLst/>
            <a:gdLst/>
            <a:ahLst/>
            <a:cxnLst/>
            <a:rect l="l" t="t" r="r" b="b"/>
            <a:pathLst>
              <a:path w="2265045" h="856614">
                <a:moveTo>
                  <a:pt x="0" y="428243"/>
                </a:moveTo>
                <a:lnTo>
                  <a:pt x="1132332" y="0"/>
                </a:lnTo>
                <a:lnTo>
                  <a:pt x="2264664" y="428243"/>
                </a:lnTo>
                <a:lnTo>
                  <a:pt x="1132332" y="856488"/>
                </a:lnTo>
                <a:lnTo>
                  <a:pt x="0" y="428243"/>
                </a:lnTo>
                <a:close/>
              </a:path>
            </a:pathLst>
          </a:custGeom>
          <a:ln w="39623">
            <a:solidFill>
              <a:srgbClr val="000000"/>
            </a:solidFill>
          </a:ln>
        </p:spPr>
        <p:txBody>
          <a:bodyPr wrap="square" lIns="0" tIns="0" rIns="0" bIns="0" rtlCol="0"/>
          <a:lstStyle/>
          <a:p>
            <a:endParaRPr dirty="0"/>
          </a:p>
        </p:txBody>
      </p:sp>
      <p:sp>
        <p:nvSpPr>
          <p:cNvPr id="6" name="object 6"/>
          <p:cNvSpPr/>
          <p:nvPr/>
        </p:nvSpPr>
        <p:spPr>
          <a:xfrm>
            <a:off x="2141856" y="4026408"/>
            <a:ext cx="2747645" cy="713740"/>
          </a:xfrm>
          <a:custGeom>
            <a:avLst/>
            <a:gdLst/>
            <a:ahLst/>
            <a:cxnLst/>
            <a:rect l="l" t="t" r="r" b="b"/>
            <a:pathLst>
              <a:path w="2747645" h="713739">
                <a:moveTo>
                  <a:pt x="775081" y="118872"/>
                </a:moveTo>
                <a:lnTo>
                  <a:pt x="784421" y="72598"/>
                </a:lnTo>
                <a:lnTo>
                  <a:pt x="809894" y="34813"/>
                </a:lnTo>
                <a:lnTo>
                  <a:pt x="847679" y="9340"/>
                </a:lnTo>
                <a:lnTo>
                  <a:pt x="893952" y="0"/>
                </a:lnTo>
                <a:lnTo>
                  <a:pt x="1103757" y="0"/>
                </a:lnTo>
                <a:lnTo>
                  <a:pt x="1596770" y="0"/>
                </a:lnTo>
                <a:lnTo>
                  <a:pt x="2628265" y="0"/>
                </a:lnTo>
                <a:lnTo>
                  <a:pt x="2674538" y="9340"/>
                </a:lnTo>
                <a:lnTo>
                  <a:pt x="2712323" y="34813"/>
                </a:lnTo>
                <a:lnTo>
                  <a:pt x="2737796" y="72598"/>
                </a:lnTo>
                <a:lnTo>
                  <a:pt x="2747136" y="118872"/>
                </a:lnTo>
                <a:lnTo>
                  <a:pt x="2747136" y="297180"/>
                </a:lnTo>
                <a:lnTo>
                  <a:pt x="2747136" y="594360"/>
                </a:lnTo>
                <a:lnTo>
                  <a:pt x="2737796" y="640633"/>
                </a:lnTo>
                <a:lnTo>
                  <a:pt x="2712323" y="678418"/>
                </a:lnTo>
                <a:lnTo>
                  <a:pt x="2674538" y="703891"/>
                </a:lnTo>
                <a:lnTo>
                  <a:pt x="2628265" y="713232"/>
                </a:lnTo>
                <a:lnTo>
                  <a:pt x="1596770" y="713232"/>
                </a:lnTo>
                <a:lnTo>
                  <a:pt x="1103757" y="713232"/>
                </a:lnTo>
                <a:lnTo>
                  <a:pt x="893952" y="713232"/>
                </a:lnTo>
                <a:lnTo>
                  <a:pt x="847679" y="703891"/>
                </a:lnTo>
                <a:lnTo>
                  <a:pt x="809894" y="678418"/>
                </a:lnTo>
                <a:lnTo>
                  <a:pt x="784421" y="640633"/>
                </a:lnTo>
                <a:lnTo>
                  <a:pt x="775081" y="594360"/>
                </a:lnTo>
                <a:lnTo>
                  <a:pt x="775081" y="297180"/>
                </a:lnTo>
                <a:lnTo>
                  <a:pt x="0" y="305181"/>
                </a:lnTo>
                <a:lnTo>
                  <a:pt x="775081" y="118872"/>
                </a:lnTo>
                <a:close/>
              </a:path>
            </a:pathLst>
          </a:custGeom>
          <a:ln w="18288">
            <a:solidFill>
              <a:srgbClr val="000000"/>
            </a:solidFill>
          </a:ln>
        </p:spPr>
        <p:txBody>
          <a:bodyPr wrap="square" lIns="0" tIns="0" rIns="0" bIns="0" rtlCol="0"/>
          <a:lstStyle/>
          <a:p>
            <a:endParaRPr dirty="0"/>
          </a:p>
        </p:txBody>
      </p:sp>
      <p:sp>
        <p:nvSpPr>
          <p:cNvPr id="7" name="object 7"/>
          <p:cNvSpPr/>
          <p:nvPr/>
        </p:nvSpPr>
        <p:spPr>
          <a:xfrm>
            <a:off x="1377597" y="1795107"/>
            <a:ext cx="878205" cy="216535"/>
          </a:xfrm>
          <a:custGeom>
            <a:avLst/>
            <a:gdLst/>
            <a:ahLst/>
            <a:cxnLst/>
            <a:rect l="l" t="t" r="r" b="b"/>
            <a:pathLst>
              <a:path w="878205" h="216535">
                <a:moveTo>
                  <a:pt x="877824" y="92583"/>
                </a:moveTo>
                <a:lnTo>
                  <a:pt x="0" y="92583"/>
                </a:lnTo>
                <a:lnTo>
                  <a:pt x="438912" y="216408"/>
                </a:lnTo>
                <a:lnTo>
                  <a:pt x="877824" y="92583"/>
                </a:lnTo>
                <a:close/>
              </a:path>
              <a:path w="878205" h="216535">
                <a:moveTo>
                  <a:pt x="658368" y="0"/>
                </a:moveTo>
                <a:lnTo>
                  <a:pt x="219456" y="0"/>
                </a:lnTo>
                <a:lnTo>
                  <a:pt x="219456" y="92583"/>
                </a:lnTo>
                <a:lnTo>
                  <a:pt x="658368" y="92583"/>
                </a:lnTo>
                <a:lnTo>
                  <a:pt x="658368" y="0"/>
                </a:lnTo>
                <a:close/>
              </a:path>
            </a:pathLst>
          </a:custGeom>
          <a:solidFill>
            <a:srgbClr val="6CC1CE"/>
          </a:solidFill>
        </p:spPr>
        <p:txBody>
          <a:bodyPr wrap="square" lIns="0" tIns="0" rIns="0" bIns="0" rtlCol="0"/>
          <a:lstStyle/>
          <a:p>
            <a:endParaRPr dirty="0"/>
          </a:p>
        </p:txBody>
      </p:sp>
      <p:sp>
        <p:nvSpPr>
          <p:cNvPr id="8" name="object 8"/>
          <p:cNvSpPr/>
          <p:nvPr/>
        </p:nvSpPr>
        <p:spPr>
          <a:xfrm>
            <a:off x="1379503" y="1796389"/>
            <a:ext cx="878205" cy="216535"/>
          </a:xfrm>
          <a:custGeom>
            <a:avLst/>
            <a:gdLst/>
            <a:ahLst/>
            <a:cxnLst/>
            <a:rect l="l" t="t" r="r" b="b"/>
            <a:pathLst>
              <a:path w="878205" h="216535">
                <a:moveTo>
                  <a:pt x="0" y="92583"/>
                </a:moveTo>
                <a:lnTo>
                  <a:pt x="219456" y="92583"/>
                </a:lnTo>
                <a:lnTo>
                  <a:pt x="219456" y="0"/>
                </a:lnTo>
                <a:lnTo>
                  <a:pt x="658368" y="0"/>
                </a:lnTo>
                <a:lnTo>
                  <a:pt x="658368" y="92583"/>
                </a:lnTo>
                <a:lnTo>
                  <a:pt x="877824" y="92583"/>
                </a:lnTo>
                <a:lnTo>
                  <a:pt x="438912" y="216408"/>
                </a:lnTo>
                <a:lnTo>
                  <a:pt x="0" y="92583"/>
                </a:lnTo>
                <a:close/>
              </a:path>
            </a:pathLst>
          </a:custGeom>
          <a:ln w="18287">
            <a:solidFill>
              <a:srgbClr val="4E8D96"/>
            </a:solidFill>
          </a:ln>
        </p:spPr>
        <p:txBody>
          <a:bodyPr wrap="square" lIns="0" tIns="0" rIns="0" bIns="0" rtlCol="0"/>
          <a:lstStyle/>
          <a:p>
            <a:endParaRPr dirty="0"/>
          </a:p>
        </p:txBody>
      </p:sp>
      <p:sp>
        <p:nvSpPr>
          <p:cNvPr id="9" name="object 9"/>
          <p:cNvSpPr/>
          <p:nvPr/>
        </p:nvSpPr>
        <p:spPr>
          <a:xfrm>
            <a:off x="562641" y="3302854"/>
            <a:ext cx="2520000" cy="936000"/>
          </a:xfrm>
          <a:custGeom>
            <a:avLst/>
            <a:gdLst/>
            <a:ahLst/>
            <a:cxnLst/>
            <a:rect l="l" t="t" r="r" b="b"/>
            <a:pathLst>
              <a:path w="2265045" h="859789">
                <a:moveTo>
                  <a:pt x="0" y="429768"/>
                </a:moveTo>
                <a:lnTo>
                  <a:pt x="1132332" y="0"/>
                </a:lnTo>
                <a:lnTo>
                  <a:pt x="2264664" y="429768"/>
                </a:lnTo>
                <a:lnTo>
                  <a:pt x="1132332" y="859536"/>
                </a:lnTo>
                <a:lnTo>
                  <a:pt x="0" y="429768"/>
                </a:lnTo>
                <a:close/>
              </a:path>
            </a:pathLst>
          </a:custGeom>
          <a:ln w="39623">
            <a:solidFill>
              <a:srgbClr val="000000"/>
            </a:solidFill>
          </a:ln>
        </p:spPr>
        <p:txBody>
          <a:bodyPr wrap="square" lIns="0" tIns="0" rIns="0" bIns="0" rtlCol="0"/>
          <a:lstStyle/>
          <a:p>
            <a:endParaRPr dirty="0"/>
          </a:p>
        </p:txBody>
      </p:sp>
      <p:sp>
        <p:nvSpPr>
          <p:cNvPr id="10" name="object 10"/>
          <p:cNvSpPr/>
          <p:nvPr/>
        </p:nvSpPr>
        <p:spPr>
          <a:xfrm>
            <a:off x="562641" y="4519005"/>
            <a:ext cx="2520000" cy="936000"/>
          </a:xfrm>
          <a:custGeom>
            <a:avLst/>
            <a:gdLst/>
            <a:ahLst/>
            <a:cxnLst/>
            <a:rect l="l" t="t" r="r" b="b"/>
            <a:pathLst>
              <a:path w="2265045" h="929639">
                <a:moveTo>
                  <a:pt x="0" y="464820"/>
                </a:moveTo>
                <a:lnTo>
                  <a:pt x="1132332" y="0"/>
                </a:lnTo>
                <a:lnTo>
                  <a:pt x="2264664" y="464820"/>
                </a:lnTo>
                <a:lnTo>
                  <a:pt x="1132332" y="929640"/>
                </a:lnTo>
                <a:lnTo>
                  <a:pt x="0" y="464820"/>
                </a:lnTo>
                <a:close/>
              </a:path>
            </a:pathLst>
          </a:custGeom>
          <a:ln w="39624">
            <a:solidFill>
              <a:srgbClr val="000000"/>
            </a:solidFill>
          </a:ln>
        </p:spPr>
        <p:txBody>
          <a:bodyPr wrap="square" lIns="0" tIns="0" rIns="0" bIns="0" rtlCol="0"/>
          <a:lstStyle/>
          <a:p>
            <a:endParaRPr dirty="0"/>
          </a:p>
        </p:txBody>
      </p:sp>
      <p:sp>
        <p:nvSpPr>
          <p:cNvPr id="11" name="object 11"/>
          <p:cNvSpPr/>
          <p:nvPr/>
        </p:nvSpPr>
        <p:spPr>
          <a:xfrm>
            <a:off x="684276" y="6027422"/>
            <a:ext cx="2414270" cy="573405"/>
          </a:xfrm>
          <a:custGeom>
            <a:avLst/>
            <a:gdLst/>
            <a:ahLst/>
            <a:cxnLst/>
            <a:rect l="l" t="t" r="r" b="b"/>
            <a:pathLst>
              <a:path w="2414270" h="573404">
                <a:moveTo>
                  <a:pt x="2318512" y="0"/>
                </a:moveTo>
                <a:lnTo>
                  <a:pt x="95503" y="0"/>
                </a:lnTo>
                <a:lnTo>
                  <a:pt x="58330" y="7505"/>
                </a:lnTo>
                <a:lnTo>
                  <a:pt x="27973" y="27973"/>
                </a:lnTo>
                <a:lnTo>
                  <a:pt x="7505" y="58330"/>
                </a:lnTo>
                <a:lnTo>
                  <a:pt x="0" y="95503"/>
                </a:lnTo>
                <a:lnTo>
                  <a:pt x="0" y="477519"/>
                </a:lnTo>
                <a:lnTo>
                  <a:pt x="7505" y="514693"/>
                </a:lnTo>
                <a:lnTo>
                  <a:pt x="27973" y="545050"/>
                </a:lnTo>
                <a:lnTo>
                  <a:pt x="58330" y="565518"/>
                </a:lnTo>
                <a:lnTo>
                  <a:pt x="95503" y="573023"/>
                </a:lnTo>
                <a:lnTo>
                  <a:pt x="2318512" y="573023"/>
                </a:lnTo>
                <a:lnTo>
                  <a:pt x="2355669" y="565518"/>
                </a:lnTo>
                <a:lnTo>
                  <a:pt x="2386028" y="545050"/>
                </a:lnTo>
                <a:lnTo>
                  <a:pt x="2406505" y="514693"/>
                </a:lnTo>
                <a:lnTo>
                  <a:pt x="2414016" y="477519"/>
                </a:lnTo>
                <a:lnTo>
                  <a:pt x="2414016" y="95503"/>
                </a:lnTo>
                <a:lnTo>
                  <a:pt x="2406505" y="58330"/>
                </a:lnTo>
                <a:lnTo>
                  <a:pt x="2386028" y="27973"/>
                </a:lnTo>
                <a:lnTo>
                  <a:pt x="2355669" y="7505"/>
                </a:lnTo>
                <a:lnTo>
                  <a:pt x="2318512" y="0"/>
                </a:lnTo>
                <a:close/>
              </a:path>
            </a:pathLst>
          </a:custGeom>
          <a:solidFill>
            <a:srgbClr val="FFFFCC"/>
          </a:solidFill>
        </p:spPr>
        <p:txBody>
          <a:bodyPr wrap="square" lIns="0" tIns="0" rIns="0" bIns="0" rtlCol="0"/>
          <a:lstStyle/>
          <a:p>
            <a:endParaRPr dirty="0"/>
          </a:p>
        </p:txBody>
      </p:sp>
      <p:sp>
        <p:nvSpPr>
          <p:cNvPr id="12" name="object 12"/>
          <p:cNvSpPr/>
          <p:nvPr/>
        </p:nvSpPr>
        <p:spPr>
          <a:xfrm>
            <a:off x="684276" y="6027422"/>
            <a:ext cx="2414270" cy="573405"/>
          </a:xfrm>
          <a:custGeom>
            <a:avLst/>
            <a:gdLst/>
            <a:ahLst/>
            <a:cxnLst/>
            <a:rect l="l" t="t" r="r" b="b"/>
            <a:pathLst>
              <a:path w="2414270" h="573404">
                <a:moveTo>
                  <a:pt x="0" y="95503"/>
                </a:moveTo>
                <a:lnTo>
                  <a:pt x="7505" y="58330"/>
                </a:lnTo>
                <a:lnTo>
                  <a:pt x="27973" y="27973"/>
                </a:lnTo>
                <a:lnTo>
                  <a:pt x="58330" y="7505"/>
                </a:lnTo>
                <a:lnTo>
                  <a:pt x="95503" y="0"/>
                </a:lnTo>
                <a:lnTo>
                  <a:pt x="2318512" y="0"/>
                </a:lnTo>
                <a:lnTo>
                  <a:pt x="2355669" y="7505"/>
                </a:lnTo>
                <a:lnTo>
                  <a:pt x="2386028" y="27973"/>
                </a:lnTo>
                <a:lnTo>
                  <a:pt x="2406505" y="58330"/>
                </a:lnTo>
                <a:lnTo>
                  <a:pt x="2414016" y="95503"/>
                </a:lnTo>
                <a:lnTo>
                  <a:pt x="2414016" y="477519"/>
                </a:lnTo>
                <a:lnTo>
                  <a:pt x="2406505" y="514693"/>
                </a:lnTo>
                <a:lnTo>
                  <a:pt x="2386028" y="545050"/>
                </a:lnTo>
                <a:lnTo>
                  <a:pt x="2355669" y="565518"/>
                </a:lnTo>
                <a:lnTo>
                  <a:pt x="2318512" y="573023"/>
                </a:lnTo>
                <a:lnTo>
                  <a:pt x="95503" y="573023"/>
                </a:lnTo>
                <a:lnTo>
                  <a:pt x="58330" y="565518"/>
                </a:lnTo>
                <a:lnTo>
                  <a:pt x="27973" y="545050"/>
                </a:lnTo>
                <a:lnTo>
                  <a:pt x="7505" y="514693"/>
                </a:lnTo>
                <a:lnTo>
                  <a:pt x="0" y="477519"/>
                </a:lnTo>
                <a:lnTo>
                  <a:pt x="0" y="95503"/>
                </a:lnTo>
                <a:close/>
              </a:path>
            </a:pathLst>
          </a:custGeom>
          <a:ln w="39623">
            <a:solidFill>
              <a:srgbClr val="000000"/>
            </a:solidFill>
          </a:ln>
        </p:spPr>
        <p:txBody>
          <a:bodyPr wrap="square" lIns="0" tIns="0" rIns="0" bIns="0" rtlCol="0"/>
          <a:lstStyle/>
          <a:p>
            <a:endParaRPr dirty="0"/>
          </a:p>
        </p:txBody>
      </p:sp>
      <p:sp>
        <p:nvSpPr>
          <p:cNvPr id="13" name="object 13"/>
          <p:cNvSpPr/>
          <p:nvPr/>
        </p:nvSpPr>
        <p:spPr>
          <a:xfrm>
            <a:off x="3512820" y="6027422"/>
            <a:ext cx="2414270" cy="573405"/>
          </a:xfrm>
          <a:custGeom>
            <a:avLst/>
            <a:gdLst/>
            <a:ahLst/>
            <a:cxnLst/>
            <a:rect l="l" t="t" r="r" b="b"/>
            <a:pathLst>
              <a:path w="2414270" h="573404">
                <a:moveTo>
                  <a:pt x="2318512" y="0"/>
                </a:moveTo>
                <a:lnTo>
                  <a:pt x="95503" y="0"/>
                </a:lnTo>
                <a:lnTo>
                  <a:pt x="58346" y="7505"/>
                </a:lnTo>
                <a:lnTo>
                  <a:pt x="27987" y="27973"/>
                </a:lnTo>
                <a:lnTo>
                  <a:pt x="7510" y="58330"/>
                </a:lnTo>
                <a:lnTo>
                  <a:pt x="0" y="95503"/>
                </a:lnTo>
                <a:lnTo>
                  <a:pt x="0" y="477519"/>
                </a:lnTo>
                <a:lnTo>
                  <a:pt x="7510" y="514693"/>
                </a:lnTo>
                <a:lnTo>
                  <a:pt x="27987" y="545050"/>
                </a:lnTo>
                <a:lnTo>
                  <a:pt x="58346" y="565518"/>
                </a:lnTo>
                <a:lnTo>
                  <a:pt x="95503" y="573023"/>
                </a:lnTo>
                <a:lnTo>
                  <a:pt x="2318512" y="573023"/>
                </a:lnTo>
                <a:lnTo>
                  <a:pt x="2355669" y="565518"/>
                </a:lnTo>
                <a:lnTo>
                  <a:pt x="2386028" y="545050"/>
                </a:lnTo>
                <a:lnTo>
                  <a:pt x="2406505" y="514693"/>
                </a:lnTo>
                <a:lnTo>
                  <a:pt x="2414016" y="477519"/>
                </a:lnTo>
                <a:lnTo>
                  <a:pt x="2414016" y="95503"/>
                </a:lnTo>
                <a:lnTo>
                  <a:pt x="2406505" y="58330"/>
                </a:lnTo>
                <a:lnTo>
                  <a:pt x="2386028" y="27973"/>
                </a:lnTo>
                <a:lnTo>
                  <a:pt x="2355669" y="7505"/>
                </a:lnTo>
                <a:lnTo>
                  <a:pt x="2318512" y="0"/>
                </a:lnTo>
                <a:close/>
              </a:path>
            </a:pathLst>
          </a:custGeom>
          <a:solidFill>
            <a:srgbClr val="FFFFCC"/>
          </a:solidFill>
        </p:spPr>
        <p:txBody>
          <a:bodyPr wrap="square" lIns="0" tIns="0" rIns="0" bIns="0" rtlCol="0"/>
          <a:lstStyle/>
          <a:p>
            <a:endParaRPr dirty="0"/>
          </a:p>
        </p:txBody>
      </p:sp>
      <p:sp>
        <p:nvSpPr>
          <p:cNvPr id="14" name="object 14"/>
          <p:cNvSpPr/>
          <p:nvPr/>
        </p:nvSpPr>
        <p:spPr>
          <a:xfrm>
            <a:off x="3512820" y="6027422"/>
            <a:ext cx="2414270" cy="573405"/>
          </a:xfrm>
          <a:custGeom>
            <a:avLst/>
            <a:gdLst/>
            <a:ahLst/>
            <a:cxnLst/>
            <a:rect l="l" t="t" r="r" b="b"/>
            <a:pathLst>
              <a:path w="2414270" h="573404">
                <a:moveTo>
                  <a:pt x="0" y="95503"/>
                </a:moveTo>
                <a:lnTo>
                  <a:pt x="7510" y="58330"/>
                </a:lnTo>
                <a:lnTo>
                  <a:pt x="27987" y="27973"/>
                </a:lnTo>
                <a:lnTo>
                  <a:pt x="58346" y="7505"/>
                </a:lnTo>
                <a:lnTo>
                  <a:pt x="95503" y="0"/>
                </a:lnTo>
                <a:lnTo>
                  <a:pt x="2318512" y="0"/>
                </a:lnTo>
                <a:lnTo>
                  <a:pt x="2355669" y="7505"/>
                </a:lnTo>
                <a:lnTo>
                  <a:pt x="2386028" y="27973"/>
                </a:lnTo>
                <a:lnTo>
                  <a:pt x="2406505" y="58330"/>
                </a:lnTo>
                <a:lnTo>
                  <a:pt x="2414016" y="95503"/>
                </a:lnTo>
                <a:lnTo>
                  <a:pt x="2414016" y="477519"/>
                </a:lnTo>
                <a:lnTo>
                  <a:pt x="2406505" y="514693"/>
                </a:lnTo>
                <a:lnTo>
                  <a:pt x="2386028" y="545050"/>
                </a:lnTo>
                <a:lnTo>
                  <a:pt x="2355669" y="565518"/>
                </a:lnTo>
                <a:lnTo>
                  <a:pt x="2318512" y="573023"/>
                </a:lnTo>
                <a:lnTo>
                  <a:pt x="95503" y="573023"/>
                </a:lnTo>
                <a:lnTo>
                  <a:pt x="58346" y="565518"/>
                </a:lnTo>
                <a:lnTo>
                  <a:pt x="27987" y="545050"/>
                </a:lnTo>
                <a:lnTo>
                  <a:pt x="7510" y="514693"/>
                </a:lnTo>
                <a:lnTo>
                  <a:pt x="0" y="477519"/>
                </a:lnTo>
                <a:lnTo>
                  <a:pt x="0" y="95503"/>
                </a:lnTo>
                <a:close/>
              </a:path>
            </a:pathLst>
          </a:custGeom>
          <a:ln w="39623">
            <a:solidFill>
              <a:srgbClr val="000000"/>
            </a:solidFill>
          </a:ln>
        </p:spPr>
        <p:txBody>
          <a:bodyPr wrap="square" lIns="0" tIns="0" rIns="0" bIns="0" rtlCol="0"/>
          <a:lstStyle/>
          <a:p>
            <a:endParaRPr dirty="0"/>
          </a:p>
        </p:txBody>
      </p:sp>
      <p:sp>
        <p:nvSpPr>
          <p:cNvPr id="15" name="object 15"/>
          <p:cNvSpPr/>
          <p:nvPr/>
        </p:nvSpPr>
        <p:spPr>
          <a:xfrm>
            <a:off x="6192013" y="6027422"/>
            <a:ext cx="2411095" cy="573405"/>
          </a:xfrm>
          <a:custGeom>
            <a:avLst/>
            <a:gdLst/>
            <a:ahLst/>
            <a:cxnLst/>
            <a:rect l="l" t="t" r="r" b="b"/>
            <a:pathLst>
              <a:path w="2411095" h="573404">
                <a:moveTo>
                  <a:pt x="2315464" y="0"/>
                </a:moveTo>
                <a:lnTo>
                  <a:pt x="95503" y="0"/>
                </a:lnTo>
                <a:lnTo>
                  <a:pt x="58346" y="7505"/>
                </a:lnTo>
                <a:lnTo>
                  <a:pt x="27987" y="27973"/>
                </a:lnTo>
                <a:lnTo>
                  <a:pt x="7510" y="58330"/>
                </a:lnTo>
                <a:lnTo>
                  <a:pt x="0" y="95503"/>
                </a:lnTo>
                <a:lnTo>
                  <a:pt x="0" y="477519"/>
                </a:lnTo>
                <a:lnTo>
                  <a:pt x="7510" y="514693"/>
                </a:lnTo>
                <a:lnTo>
                  <a:pt x="27987" y="545050"/>
                </a:lnTo>
                <a:lnTo>
                  <a:pt x="58346" y="565518"/>
                </a:lnTo>
                <a:lnTo>
                  <a:pt x="95503" y="573023"/>
                </a:lnTo>
                <a:lnTo>
                  <a:pt x="2315464" y="573023"/>
                </a:lnTo>
                <a:lnTo>
                  <a:pt x="2352621" y="565518"/>
                </a:lnTo>
                <a:lnTo>
                  <a:pt x="2382980" y="545050"/>
                </a:lnTo>
                <a:lnTo>
                  <a:pt x="2403457" y="514693"/>
                </a:lnTo>
                <a:lnTo>
                  <a:pt x="2410967" y="477519"/>
                </a:lnTo>
                <a:lnTo>
                  <a:pt x="2410967" y="95503"/>
                </a:lnTo>
                <a:lnTo>
                  <a:pt x="2403457" y="58330"/>
                </a:lnTo>
                <a:lnTo>
                  <a:pt x="2382980" y="27973"/>
                </a:lnTo>
                <a:lnTo>
                  <a:pt x="2352621" y="7505"/>
                </a:lnTo>
                <a:lnTo>
                  <a:pt x="2315464" y="0"/>
                </a:lnTo>
                <a:close/>
              </a:path>
            </a:pathLst>
          </a:custGeom>
          <a:solidFill>
            <a:srgbClr val="FFFFCC"/>
          </a:solidFill>
        </p:spPr>
        <p:txBody>
          <a:bodyPr wrap="square" lIns="0" tIns="0" rIns="0" bIns="0" rtlCol="0"/>
          <a:lstStyle/>
          <a:p>
            <a:endParaRPr dirty="0"/>
          </a:p>
        </p:txBody>
      </p:sp>
      <p:sp>
        <p:nvSpPr>
          <p:cNvPr id="16" name="object 16"/>
          <p:cNvSpPr/>
          <p:nvPr/>
        </p:nvSpPr>
        <p:spPr>
          <a:xfrm>
            <a:off x="6192013" y="6027422"/>
            <a:ext cx="2411095" cy="573405"/>
          </a:xfrm>
          <a:custGeom>
            <a:avLst/>
            <a:gdLst/>
            <a:ahLst/>
            <a:cxnLst/>
            <a:rect l="l" t="t" r="r" b="b"/>
            <a:pathLst>
              <a:path w="2411095" h="573404">
                <a:moveTo>
                  <a:pt x="0" y="95503"/>
                </a:moveTo>
                <a:lnTo>
                  <a:pt x="7510" y="58330"/>
                </a:lnTo>
                <a:lnTo>
                  <a:pt x="27987" y="27973"/>
                </a:lnTo>
                <a:lnTo>
                  <a:pt x="58346" y="7505"/>
                </a:lnTo>
                <a:lnTo>
                  <a:pt x="95503" y="0"/>
                </a:lnTo>
                <a:lnTo>
                  <a:pt x="2315464" y="0"/>
                </a:lnTo>
                <a:lnTo>
                  <a:pt x="2352621" y="7505"/>
                </a:lnTo>
                <a:lnTo>
                  <a:pt x="2382980" y="27973"/>
                </a:lnTo>
                <a:lnTo>
                  <a:pt x="2403457" y="58330"/>
                </a:lnTo>
                <a:lnTo>
                  <a:pt x="2410967" y="95503"/>
                </a:lnTo>
                <a:lnTo>
                  <a:pt x="2410967" y="477519"/>
                </a:lnTo>
                <a:lnTo>
                  <a:pt x="2403457" y="514693"/>
                </a:lnTo>
                <a:lnTo>
                  <a:pt x="2382980" y="545050"/>
                </a:lnTo>
                <a:lnTo>
                  <a:pt x="2352621" y="565518"/>
                </a:lnTo>
                <a:lnTo>
                  <a:pt x="2315464" y="573023"/>
                </a:lnTo>
                <a:lnTo>
                  <a:pt x="95503" y="573023"/>
                </a:lnTo>
                <a:lnTo>
                  <a:pt x="58346" y="565518"/>
                </a:lnTo>
                <a:lnTo>
                  <a:pt x="27987" y="545050"/>
                </a:lnTo>
                <a:lnTo>
                  <a:pt x="7510" y="514693"/>
                </a:lnTo>
                <a:lnTo>
                  <a:pt x="0" y="477519"/>
                </a:lnTo>
                <a:lnTo>
                  <a:pt x="0" y="95503"/>
                </a:lnTo>
                <a:close/>
              </a:path>
            </a:pathLst>
          </a:custGeom>
          <a:ln w="39623">
            <a:solidFill>
              <a:srgbClr val="000000"/>
            </a:solidFill>
          </a:ln>
        </p:spPr>
        <p:txBody>
          <a:bodyPr wrap="square" lIns="0" tIns="0" rIns="0" bIns="0" rtlCol="0"/>
          <a:lstStyle/>
          <a:p>
            <a:endParaRPr dirty="0"/>
          </a:p>
        </p:txBody>
      </p:sp>
      <p:sp>
        <p:nvSpPr>
          <p:cNvPr id="17" name="object 17"/>
          <p:cNvSpPr/>
          <p:nvPr/>
        </p:nvSpPr>
        <p:spPr>
          <a:xfrm>
            <a:off x="1369315" y="3033014"/>
            <a:ext cx="878205" cy="213360"/>
          </a:xfrm>
          <a:custGeom>
            <a:avLst/>
            <a:gdLst/>
            <a:ahLst/>
            <a:cxnLst/>
            <a:rect l="l" t="t" r="r" b="b"/>
            <a:pathLst>
              <a:path w="878205" h="213360">
                <a:moveTo>
                  <a:pt x="877824" y="91312"/>
                </a:moveTo>
                <a:lnTo>
                  <a:pt x="0" y="91312"/>
                </a:lnTo>
                <a:lnTo>
                  <a:pt x="438912" y="213360"/>
                </a:lnTo>
                <a:lnTo>
                  <a:pt x="877824" y="91312"/>
                </a:lnTo>
                <a:close/>
              </a:path>
              <a:path w="878205" h="213360">
                <a:moveTo>
                  <a:pt x="658368" y="0"/>
                </a:moveTo>
                <a:lnTo>
                  <a:pt x="219456" y="0"/>
                </a:lnTo>
                <a:lnTo>
                  <a:pt x="219456" y="91312"/>
                </a:lnTo>
                <a:lnTo>
                  <a:pt x="658368" y="91312"/>
                </a:lnTo>
                <a:lnTo>
                  <a:pt x="658368" y="0"/>
                </a:lnTo>
                <a:close/>
              </a:path>
            </a:pathLst>
          </a:custGeom>
          <a:solidFill>
            <a:srgbClr val="0033CC"/>
          </a:solidFill>
        </p:spPr>
        <p:txBody>
          <a:bodyPr wrap="square" lIns="0" tIns="0" rIns="0" bIns="0" rtlCol="0"/>
          <a:lstStyle/>
          <a:p>
            <a:endParaRPr dirty="0"/>
          </a:p>
        </p:txBody>
      </p:sp>
      <p:sp>
        <p:nvSpPr>
          <p:cNvPr id="19" name="object 19"/>
          <p:cNvSpPr/>
          <p:nvPr/>
        </p:nvSpPr>
        <p:spPr>
          <a:xfrm>
            <a:off x="1369315" y="4246117"/>
            <a:ext cx="878205" cy="213360"/>
          </a:xfrm>
          <a:custGeom>
            <a:avLst/>
            <a:gdLst/>
            <a:ahLst/>
            <a:cxnLst/>
            <a:rect l="l" t="t" r="r" b="b"/>
            <a:pathLst>
              <a:path w="878205" h="213360">
                <a:moveTo>
                  <a:pt x="877824" y="91312"/>
                </a:moveTo>
                <a:lnTo>
                  <a:pt x="0" y="91312"/>
                </a:lnTo>
                <a:lnTo>
                  <a:pt x="438912" y="213359"/>
                </a:lnTo>
                <a:lnTo>
                  <a:pt x="877824" y="91312"/>
                </a:lnTo>
                <a:close/>
              </a:path>
              <a:path w="878205" h="213360">
                <a:moveTo>
                  <a:pt x="658368" y="0"/>
                </a:moveTo>
                <a:lnTo>
                  <a:pt x="219456" y="0"/>
                </a:lnTo>
                <a:lnTo>
                  <a:pt x="219456" y="91312"/>
                </a:lnTo>
                <a:lnTo>
                  <a:pt x="658368" y="91312"/>
                </a:lnTo>
                <a:lnTo>
                  <a:pt x="658368" y="0"/>
                </a:lnTo>
                <a:close/>
              </a:path>
            </a:pathLst>
          </a:custGeom>
          <a:solidFill>
            <a:srgbClr val="0033CC"/>
          </a:solidFill>
        </p:spPr>
        <p:txBody>
          <a:bodyPr wrap="square" lIns="0" tIns="0" rIns="0" bIns="0" rtlCol="0"/>
          <a:lstStyle/>
          <a:p>
            <a:endParaRPr dirty="0"/>
          </a:p>
        </p:txBody>
      </p:sp>
      <p:sp>
        <p:nvSpPr>
          <p:cNvPr id="21" name="object 21"/>
          <p:cNvSpPr/>
          <p:nvPr/>
        </p:nvSpPr>
        <p:spPr>
          <a:xfrm>
            <a:off x="1377597" y="5545721"/>
            <a:ext cx="878205" cy="287020"/>
          </a:xfrm>
          <a:custGeom>
            <a:avLst/>
            <a:gdLst/>
            <a:ahLst/>
            <a:cxnLst/>
            <a:rect l="l" t="t" r="r" b="b"/>
            <a:pathLst>
              <a:path w="878205" h="287020">
                <a:moveTo>
                  <a:pt x="877824" y="122593"/>
                </a:moveTo>
                <a:lnTo>
                  <a:pt x="0" y="122593"/>
                </a:lnTo>
                <a:lnTo>
                  <a:pt x="438912" y="286512"/>
                </a:lnTo>
                <a:lnTo>
                  <a:pt x="877824" y="122593"/>
                </a:lnTo>
                <a:close/>
              </a:path>
              <a:path w="878205" h="287020">
                <a:moveTo>
                  <a:pt x="658368" y="0"/>
                </a:moveTo>
                <a:lnTo>
                  <a:pt x="219456" y="0"/>
                </a:lnTo>
                <a:lnTo>
                  <a:pt x="219456" y="122593"/>
                </a:lnTo>
                <a:lnTo>
                  <a:pt x="658368" y="122593"/>
                </a:lnTo>
                <a:lnTo>
                  <a:pt x="658368" y="0"/>
                </a:lnTo>
                <a:close/>
              </a:path>
            </a:pathLst>
          </a:custGeom>
          <a:solidFill>
            <a:srgbClr val="0033CC"/>
          </a:solidFill>
        </p:spPr>
        <p:txBody>
          <a:bodyPr wrap="square" lIns="0" tIns="0" rIns="0" bIns="0" rtlCol="0"/>
          <a:lstStyle/>
          <a:p>
            <a:endParaRPr dirty="0"/>
          </a:p>
        </p:txBody>
      </p:sp>
      <p:sp>
        <p:nvSpPr>
          <p:cNvPr id="23" name="object 23"/>
          <p:cNvSpPr/>
          <p:nvPr/>
        </p:nvSpPr>
        <p:spPr>
          <a:xfrm>
            <a:off x="1998091" y="2810255"/>
            <a:ext cx="2894330" cy="716280"/>
          </a:xfrm>
          <a:custGeom>
            <a:avLst/>
            <a:gdLst/>
            <a:ahLst/>
            <a:cxnLst/>
            <a:rect l="l" t="t" r="r" b="b"/>
            <a:pathLst>
              <a:path w="2894329" h="716279">
                <a:moveTo>
                  <a:pt x="991996" y="119380"/>
                </a:moveTo>
                <a:lnTo>
                  <a:pt x="1001381" y="72919"/>
                </a:lnTo>
                <a:lnTo>
                  <a:pt x="1026969" y="34972"/>
                </a:lnTo>
                <a:lnTo>
                  <a:pt x="1064916" y="9384"/>
                </a:lnTo>
                <a:lnTo>
                  <a:pt x="1111377" y="0"/>
                </a:lnTo>
                <a:lnTo>
                  <a:pt x="1308988" y="0"/>
                </a:lnTo>
                <a:lnTo>
                  <a:pt x="1784476" y="0"/>
                </a:lnTo>
                <a:lnTo>
                  <a:pt x="2774569" y="0"/>
                </a:lnTo>
                <a:lnTo>
                  <a:pt x="2821029" y="9384"/>
                </a:lnTo>
                <a:lnTo>
                  <a:pt x="2858976" y="34972"/>
                </a:lnTo>
                <a:lnTo>
                  <a:pt x="2884564" y="72919"/>
                </a:lnTo>
                <a:lnTo>
                  <a:pt x="2893948" y="119380"/>
                </a:lnTo>
                <a:lnTo>
                  <a:pt x="2893948" y="298450"/>
                </a:lnTo>
                <a:lnTo>
                  <a:pt x="2893948" y="596900"/>
                </a:lnTo>
                <a:lnTo>
                  <a:pt x="2884564" y="643360"/>
                </a:lnTo>
                <a:lnTo>
                  <a:pt x="2858976" y="681307"/>
                </a:lnTo>
                <a:lnTo>
                  <a:pt x="2821029" y="706895"/>
                </a:lnTo>
                <a:lnTo>
                  <a:pt x="2774569" y="716280"/>
                </a:lnTo>
                <a:lnTo>
                  <a:pt x="1784476" y="716280"/>
                </a:lnTo>
                <a:lnTo>
                  <a:pt x="1308988" y="716280"/>
                </a:lnTo>
                <a:lnTo>
                  <a:pt x="1111377" y="716280"/>
                </a:lnTo>
                <a:lnTo>
                  <a:pt x="1064916" y="706895"/>
                </a:lnTo>
                <a:lnTo>
                  <a:pt x="1026969" y="681307"/>
                </a:lnTo>
                <a:lnTo>
                  <a:pt x="1001381" y="643360"/>
                </a:lnTo>
                <a:lnTo>
                  <a:pt x="991996" y="596900"/>
                </a:lnTo>
                <a:lnTo>
                  <a:pt x="991996" y="298450"/>
                </a:lnTo>
                <a:lnTo>
                  <a:pt x="0" y="254889"/>
                </a:lnTo>
                <a:lnTo>
                  <a:pt x="991996" y="119380"/>
                </a:lnTo>
                <a:close/>
              </a:path>
            </a:pathLst>
          </a:custGeom>
          <a:ln w="18288">
            <a:solidFill>
              <a:srgbClr val="000000"/>
            </a:solidFill>
          </a:ln>
        </p:spPr>
        <p:txBody>
          <a:bodyPr wrap="square" lIns="0" tIns="0" rIns="0" bIns="0" rtlCol="0"/>
          <a:lstStyle/>
          <a:p>
            <a:endParaRPr dirty="0"/>
          </a:p>
        </p:txBody>
      </p:sp>
      <p:sp>
        <p:nvSpPr>
          <p:cNvPr id="24" name="object 24"/>
          <p:cNvSpPr/>
          <p:nvPr/>
        </p:nvSpPr>
        <p:spPr>
          <a:xfrm>
            <a:off x="3139439" y="2453641"/>
            <a:ext cx="2192020" cy="216535"/>
          </a:xfrm>
          <a:custGeom>
            <a:avLst/>
            <a:gdLst/>
            <a:ahLst/>
            <a:cxnLst/>
            <a:rect l="l" t="t" r="r" b="b"/>
            <a:pathLst>
              <a:path w="2192020" h="216535">
                <a:moveTo>
                  <a:pt x="0" y="216408"/>
                </a:moveTo>
                <a:lnTo>
                  <a:pt x="2191512" y="216408"/>
                </a:lnTo>
                <a:lnTo>
                  <a:pt x="2191512" y="0"/>
                </a:lnTo>
                <a:lnTo>
                  <a:pt x="0" y="0"/>
                </a:lnTo>
                <a:lnTo>
                  <a:pt x="0" y="216408"/>
                </a:lnTo>
                <a:close/>
              </a:path>
            </a:pathLst>
          </a:custGeom>
          <a:solidFill>
            <a:srgbClr val="FFC000"/>
          </a:solidFill>
        </p:spPr>
        <p:txBody>
          <a:bodyPr wrap="square" lIns="0" tIns="0" rIns="0" bIns="0" rtlCol="0"/>
          <a:lstStyle/>
          <a:p>
            <a:endParaRPr dirty="0"/>
          </a:p>
        </p:txBody>
      </p:sp>
      <p:sp>
        <p:nvSpPr>
          <p:cNvPr id="25" name="object 25"/>
          <p:cNvSpPr/>
          <p:nvPr/>
        </p:nvSpPr>
        <p:spPr>
          <a:xfrm>
            <a:off x="3139439" y="2453641"/>
            <a:ext cx="2192020" cy="216535"/>
          </a:xfrm>
          <a:custGeom>
            <a:avLst/>
            <a:gdLst/>
            <a:ahLst/>
            <a:cxnLst/>
            <a:rect l="l" t="t" r="r" b="b"/>
            <a:pathLst>
              <a:path w="2192020" h="216535">
                <a:moveTo>
                  <a:pt x="0" y="216408"/>
                </a:moveTo>
                <a:lnTo>
                  <a:pt x="2191512" y="216408"/>
                </a:lnTo>
                <a:lnTo>
                  <a:pt x="2191512" y="0"/>
                </a:lnTo>
                <a:lnTo>
                  <a:pt x="0" y="0"/>
                </a:lnTo>
                <a:lnTo>
                  <a:pt x="0" y="216408"/>
                </a:lnTo>
                <a:close/>
              </a:path>
            </a:pathLst>
          </a:custGeom>
          <a:ln w="18288">
            <a:solidFill>
              <a:srgbClr val="4E8D96"/>
            </a:solidFill>
          </a:ln>
        </p:spPr>
        <p:txBody>
          <a:bodyPr wrap="square" lIns="0" tIns="0" rIns="0" bIns="0" rtlCol="0"/>
          <a:lstStyle/>
          <a:p>
            <a:endParaRPr dirty="0"/>
          </a:p>
        </p:txBody>
      </p:sp>
      <p:sp>
        <p:nvSpPr>
          <p:cNvPr id="26" name="object 26"/>
          <p:cNvSpPr/>
          <p:nvPr/>
        </p:nvSpPr>
        <p:spPr>
          <a:xfrm>
            <a:off x="4998722" y="2453639"/>
            <a:ext cx="512445" cy="3572510"/>
          </a:xfrm>
          <a:custGeom>
            <a:avLst/>
            <a:gdLst/>
            <a:ahLst/>
            <a:cxnLst/>
            <a:rect l="l" t="t" r="r" b="b"/>
            <a:pathLst>
              <a:path w="512445" h="3572510">
                <a:moveTo>
                  <a:pt x="512063" y="3279292"/>
                </a:moveTo>
                <a:lnTo>
                  <a:pt x="0" y="3279292"/>
                </a:lnTo>
                <a:lnTo>
                  <a:pt x="256031" y="3572256"/>
                </a:lnTo>
                <a:lnTo>
                  <a:pt x="512063" y="3279292"/>
                </a:lnTo>
                <a:close/>
              </a:path>
              <a:path w="512445" h="3572510">
                <a:moveTo>
                  <a:pt x="384047" y="0"/>
                </a:moveTo>
                <a:lnTo>
                  <a:pt x="128015" y="0"/>
                </a:lnTo>
                <a:lnTo>
                  <a:pt x="128015" y="3279292"/>
                </a:lnTo>
                <a:lnTo>
                  <a:pt x="384047" y="3279292"/>
                </a:lnTo>
                <a:lnTo>
                  <a:pt x="384047" y="0"/>
                </a:lnTo>
                <a:close/>
              </a:path>
            </a:pathLst>
          </a:custGeom>
          <a:solidFill>
            <a:srgbClr val="FFC000"/>
          </a:solidFill>
        </p:spPr>
        <p:txBody>
          <a:bodyPr wrap="square" lIns="0" tIns="0" rIns="0" bIns="0" rtlCol="0"/>
          <a:lstStyle/>
          <a:p>
            <a:endParaRPr dirty="0"/>
          </a:p>
        </p:txBody>
      </p:sp>
      <p:sp>
        <p:nvSpPr>
          <p:cNvPr id="27" name="object 27"/>
          <p:cNvSpPr/>
          <p:nvPr/>
        </p:nvSpPr>
        <p:spPr>
          <a:xfrm>
            <a:off x="4998722" y="2453639"/>
            <a:ext cx="512445" cy="3572510"/>
          </a:xfrm>
          <a:custGeom>
            <a:avLst/>
            <a:gdLst/>
            <a:ahLst/>
            <a:cxnLst/>
            <a:rect l="l" t="t" r="r" b="b"/>
            <a:pathLst>
              <a:path w="512445" h="3572510">
                <a:moveTo>
                  <a:pt x="0" y="3279292"/>
                </a:moveTo>
                <a:lnTo>
                  <a:pt x="128015" y="3279292"/>
                </a:lnTo>
                <a:lnTo>
                  <a:pt x="128015" y="0"/>
                </a:lnTo>
                <a:lnTo>
                  <a:pt x="384047" y="0"/>
                </a:lnTo>
                <a:lnTo>
                  <a:pt x="384047" y="3279292"/>
                </a:lnTo>
                <a:lnTo>
                  <a:pt x="512063" y="3279292"/>
                </a:lnTo>
                <a:lnTo>
                  <a:pt x="256031" y="3572256"/>
                </a:lnTo>
                <a:lnTo>
                  <a:pt x="0" y="3279292"/>
                </a:lnTo>
                <a:close/>
              </a:path>
            </a:pathLst>
          </a:custGeom>
          <a:ln w="18288">
            <a:solidFill>
              <a:srgbClr val="4E8D96"/>
            </a:solidFill>
          </a:ln>
        </p:spPr>
        <p:txBody>
          <a:bodyPr wrap="square" lIns="0" tIns="0" rIns="0" bIns="0" rtlCol="0"/>
          <a:lstStyle/>
          <a:p>
            <a:endParaRPr dirty="0"/>
          </a:p>
        </p:txBody>
      </p:sp>
      <p:sp>
        <p:nvSpPr>
          <p:cNvPr id="28" name="object 28"/>
          <p:cNvSpPr/>
          <p:nvPr/>
        </p:nvSpPr>
        <p:spPr>
          <a:xfrm>
            <a:off x="3066288" y="3669791"/>
            <a:ext cx="4386580" cy="213360"/>
          </a:xfrm>
          <a:custGeom>
            <a:avLst/>
            <a:gdLst/>
            <a:ahLst/>
            <a:cxnLst/>
            <a:rect l="l" t="t" r="r" b="b"/>
            <a:pathLst>
              <a:path w="4386580" h="213360">
                <a:moveTo>
                  <a:pt x="0" y="213360"/>
                </a:moveTo>
                <a:lnTo>
                  <a:pt x="4386071" y="213360"/>
                </a:lnTo>
                <a:lnTo>
                  <a:pt x="4386071" y="0"/>
                </a:lnTo>
                <a:lnTo>
                  <a:pt x="0" y="0"/>
                </a:lnTo>
                <a:lnTo>
                  <a:pt x="0" y="213360"/>
                </a:lnTo>
                <a:close/>
              </a:path>
            </a:pathLst>
          </a:custGeom>
          <a:solidFill>
            <a:srgbClr val="FF0000"/>
          </a:solidFill>
        </p:spPr>
        <p:txBody>
          <a:bodyPr wrap="square" lIns="0" tIns="0" rIns="0" bIns="0" rtlCol="0"/>
          <a:lstStyle/>
          <a:p>
            <a:endParaRPr dirty="0"/>
          </a:p>
        </p:txBody>
      </p:sp>
      <p:sp>
        <p:nvSpPr>
          <p:cNvPr id="29" name="object 29"/>
          <p:cNvSpPr/>
          <p:nvPr/>
        </p:nvSpPr>
        <p:spPr>
          <a:xfrm>
            <a:off x="3066288" y="3669791"/>
            <a:ext cx="4386580" cy="213360"/>
          </a:xfrm>
          <a:custGeom>
            <a:avLst/>
            <a:gdLst/>
            <a:ahLst/>
            <a:cxnLst/>
            <a:rect l="l" t="t" r="r" b="b"/>
            <a:pathLst>
              <a:path w="4386580" h="213360">
                <a:moveTo>
                  <a:pt x="0" y="213360"/>
                </a:moveTo>
                <a:lnTo>
                  <a:pt x="4386071" y="213360"/>
                </a:lnTo>
                <a:lnTo>
                  <a:pt x="4386071" y="0"/>
                </a:lnTo>
                <a:lnTo>
                  <a:pt x="0" y="0"/>
                </a:lnTo>
                <a:lnTo>
                  <a:pt x="0" y="213360"/>
                </a:lnTo>
                <a:close/>
              </a:path>
            </a:pathLst>
          </a:custGeom>
          <a:ln w="18288">
            <a:solidFill>
              <a:srgbClr val="4E8D96"/>
            </a:solidFill>
          </a:ln>
        </p:spPr>
        <p:txBody>
          <a:bodyPr wrap="square" lIns="0" tIns="0" rIns="0" bIns="0" rtlCol="0"/>
          <a:lstStyle/>
          <a:p>
            <a:endParaRPr dirty="0"/>
          </a:p>
        </p:txBody>
      </p:sp>
      <p:sp>
        <p:nvSpPr>
          <p:cNvPr id="30" name="object 30"/>
          <p:cNvSpPr/>
          <p:nvPr/>
        </p:nvSpPr>
        <p:spPr>
          <a:xfrm>
            <a:off x="7156706" y="3669793"/>
            <a:ext cx="512445" cy="2356485"/>
          </a:xfrm>
          <a:custGeom>
            <a:avLst/>
            <a:gdLst/>
            <a:ahLst/>
            <a:cxnLst/>
            <a:rect l="l" t="t" r="r" b="b"/>
            <a:pathLst>
              <a:path w="512445" h="2356485">
                <a:moveTo>
                  <a:pt x="512064" y="2063153"/>
                </a:moveTo>
                <a:lnTo>
                  <a:pt x="0" y="2063153"/>
                </a:lnTo>
                <a:lnTo>
                  <a:pt x="256031" y="2356104"/>
                </a:lnTo>
                <a:lnTo>
                  <a:pt x="512064" y="2063153"/>
                </a:lnTo>
                <a:close/>
              </a:path>
              <a:path w="512445" h="2356485">
                <a:moveTo>
                  <a:pt x="384048" y="0"/>
                </a:moveTo>
                <a:lnTo>
                  <a:pt x="128016" y="0"/>
                </a:lnTo>
                <a:lnTo>
                  <a:pt x="128016" y="2063153"/>
                </a:lnTo>
                <a:lnTo>
                  <a:pt x="384048" y="2063153"/>
                </a:lnTo>
                <a:lnTo>
                  <a:pt x="384048" y="0"/>
                </a:lnTo>
                <a:close/>
              </a:path>
            </a:pathLst>
          </a:custGeom>
          <a:solidFill>
            <a:srgbClr val="FF0000"/>
          </a:solidFill>
        </p:spPr>
        <p:txBody>
          <a:bodyPr wrap="square" lIns="0" tIns="0" rIns="0" bIns="0" rtlCol="0"/>
          <a:lstStyle/>
          <a:p>
            <a:endParaRPr dirty="0"/>
          </a:p>
        </p:txBody>
      </p:sp>
      <p:sp>
        <p:nvSpPr>
          <p:cNvPr id="31" name="object 31"/>
          <p:cNvSpPr/>
          <p:nvPr/>
        </p:nvSpPr>
        <p:spPr>
          <a:xfrm>
            <a:off x="7156706" y="3669793"/>
            <a:ext cx="512445" cy="2356485"/>
          </a:xfrm>
          <a:custGeom>
            <a:avLst/>
            <a:gdLst/>
            <a:ahLst/>
            <a:cxnLst/>
            <a:rect l="l" t="t" r="r" b="b"/>
            <a:pathLst>
              <a:path w="512445" h="2356485">
                <a:moveTo>
                  <a:pt x="0" y="2063153"/>
                </a:moveTo>
                <a:lnTo>
                  <a:pt x="128016" y="2063153"/>
                </a:lnTo>
                <a:lnTo>
                  <a:pt x="128016" y="0"/>
                </a:lnTo>
                <a:lnTo>
                  <a:pt x="384048" y="0"/>
                </a:lnTo>
                <a:lnTo>
                  <a:pt x="384048" y="2063153"/>
                </a:lnTo>
                <a:lnTo>
                  <a:pt x="512064" y="2063153"/>
                </a:lnTo>
                <a:lnTo>
                  <a:pt x="256031" y="2356104"/>
                </a:lnTo>
                <a:lnTo>
                  <a:pt x="0" y="2063153"/>
                </a:lnTo>
                <a:close/>
              </a:path>
            </a:pathLst>
          </a:custGeom>
          <a:ln w="18288">
            <a:solidFill>
              <a:srgbClr val="4E8D96"/>
            </a:solidFill>
          </a:ln>
        </p:spPr>
        <p:txBody>
          <a:bodyPr wrap="square" lIns="0" tIns="0" rIns="0" bIns="0" rtlCol="0"/>
          <a:lstStyle/>
          <a:p>
            <a:endParaRPr dirty="0"/>
          </a:p>
        </p:txBody>
      </p:sp>
      <p:sp>
        <p:nvSpPr>
          <p:cNvPr id="32" name="object 32"/>
          <p:cNvSpPr/>
          <p:nvPr/>
        </p:nvSpPr>
        <p:spPr>
          <a:xfrm>
            <a:off x="3066288" y="4739640"/>
            <a:ext cx="1972310" cy="485140"/>
          </a:xfrm>
          <a:custGeom>
            <a:avLst/>
            <a:gdLst/>
            <a:ahLst/>
            <a:cxnLst/>
            <a:rect l="l" t="t" r="r" b="b"/>
            <a:pathLst>
              <a:path w="1972310" h="485139">
                <a:moveTo>
                  <a:pt x="1729739" y="0"/>
                </a:moveTo>
                <a:lnTo>
                  <a:pt x="1729739" y="121158"/>
                </a:lnTo>
                <a:lnTo>
                  <a:pt x="0" y="121158"/>
                </a:lnTo>
                <a:lnTo>
                  <a:pt x="0" y="363474"/>
                </a:lnTo>
                <a:lnTo>
                  <a:pt x="1729739" y="363474"/>
                </a:lnTo>
                <a:lnTo>
                  <a:pt x="1729739" y="484632"/>
                </a:lnTo>
                <a:lnTo>
                  <a:pt x="1972056" y="242316"/>
                </a:lnTo>
                <a:lnTo>
                  <a:pt x="1729739" y="0"/>
                </a:lnTo>
                <a:close/>
              </a:path>
            </a:pathLst>
          </a:custGeom>
          <a:solidFill>
            <a:srgbClr val="FFFF00"/>
          </a:solidFill>
        </p:spPr>
        <p:txBody>
          <a:bodyPr wrap="square" lIns="0" tIns="0" rIns="0" bIns="0" rtlCol="0"/>
          <a:lstStyle/>
          <a:p>
            <a:endParaRPr dirty="0"/>
          </a:p>
        </p:txBody>
      </p:sp>
      <p:sp>
        <p:nvSpPr>
          <p:cNvPr id="33" name="object 33"/>
          <p:cNvSpPr/>
          <p:nvPr/>
        </p:nvSpPr>
        <p:spPr>
          <a:xfrm>
            <a:off x="3066288" y="4739640"/>
            <a:ext cx="1972310" cy="485140"/>
          </a:xfrm>
          <a:custGeom>
            <a:avLst/>
            <a:gdLst/>
            <a:ahLst/>
            <a:cxnLst/>
            <a:rect l="l" t="t" r="r" b="b"/>
            <a:pathLst>
              <a:path w="1972310" h="485139">
                <a:moveTo>
                  <a:pt x="0" y="121158"/>
                </a:moveTo>
                <a:lnTo>
                  <a:pt x="1729739" y="121158"/>
                </a:lnTo>
                <a:lnTo>
                  <a:pt x="1729739" y="0"/>
                </a:lnTo>
                <a:lnTo>
                  <a:pt x="1972056" y="242316"/>
                </a:lnTo>
                <a:lnTo>
                  <a:pt x="1729739" y="484632"/>
                </a:lnTo>
                <a:lnTo>
                  <a:pt x="1729739" y="363474"/>
                </a:lnTo>
                <a:lnTo>
                  <a:pt x="0" y="363474"/>
                </a:lnTo>
                <a:lnTo>
                  <a:pt x="0" y="121158"/>
                </a:lnTo>
                <a:close/>
              </a:path>
            </a:pathLst>
          </a:custGeom>
          <a:ln w="18288">
            <a:solidFill>
              <a:srgbClr val="4E8D96"/>
            </a:solidFill>
          </a:ln>
        </p:spPr>
        <p:txBody>
          <a:bodyPr wrap="square" lIns="0" tIns="0" rIns="0" bIns="0" rtlCol="0"/>
          <a:lstStyle/>
          <a:p>
            <a:endParaRPr dirty="0"/>
          </a:p>
        </p:txBody>
      </p:sp>
      <p:sp>
        <p:nvSpPr>
          <p:cNvPr id="34" name="object 34"/>
          <p:cNvSpPr txBox="1"/>
          <p:nvPr/>
        </p:nvSpPr>
        <p:spPr>
          <a:xfrm>
            <a:off x="1263724" y="4713225"/>
            <a:ext cx="1271905" cy="565539"/>
          </a:xfrm>
          <a:prstGeom prst="rect">
            <a:avLst/>
          </a:prstGeom>
        </p:spPr>
        <p:txBody>
          <a:bodyPr vert="horz" wrap="square" lIns="0" tIns="11430" rIns="0" bIns="0" rtlCol="0">
            <a:spAutoFit/>
          </a:bodyPr>
          <a:lstStyle/>
          <a:p>
            <a:pPr marL="12700">
              <a:spcBef>
                <a:spcPts val="90"/>
              </a:spcBef>
            </a:pPr>
            <a:r>
              <a:rPr spc="-10" dirty="0">
                <a:latin typeface="HGP創英角ｺﾞｼｯｸUB"/>
                <a:cs typeface="HGP創英角ｺﾞｼｯｸUB"/>
              </a:rPr>
              <a:t>要因の解析</a:t>
            </a:r>
            <a:endParaRPr dirty="0">
              <a:latin typeface="HGP創英角ｺﾞｼｯｸUB"/>
              <a:cs typeface="HGP創英角ｺﾞｼｯｸUB"/>
            </a:endParaRPr>
          </a:p>
          <a:p>
            <a:pPr marL="12700"/>
            <a:r>
              <a:rPr spc="-15" dirty="0">
                <a:latin typeface="HGP創英角ｺﾞｼｯｸUB"/>
                <a:cs typeface="HGP創英角ｺﾞｼｯｸUB"/>
              </a:rPr>
              <a:t>が</a:t>
            </a:r>
            <a:r>
              <a:rPr spc="-20" dirty="0">
                <a:latin typeface="HGP創英角ｺﾞｼｯｸUB"/>
                <a:cs typeface="HGP創英角ｺﾞｼｯｸUB"/>
              </a:rPr>
              <a:t>で</a:t>
            </a:r>
            <a:r>
              <a:rPr spc="-5" dirty="0">
                <a:latin typeface="HGP創英角ｺﾞｼｯｸUB"/>
                <a:cs typeface="HGP創英角ｺﾞｼｯｸUB"/>
              </a:rPr>
              <a:t>きる？</a:t>
            </a:r>
            <a:endParaRPr dirty="0">
              <a:latin typeface="HGP創英角ｺﾞｼｯｸUB"/>
              <a:cs typeface="HGP創英角ｺﾞｼｯｸUB"/>
            </a:endParaRPr>
          </a:p>
        </p:txBody>
      </p:sp>
      <p:sp>
        <p:nvSpPr>
          <p:cNvPr id="35" name="object 35"/>
          <p:cNvSpPr txBox="1"/>
          <p:nvPr/>
        </p:nvSpPr>
        <p:spPr>
          <a:xfrm>
            <a:off x="1186688" y="3458141"/>
            <a:ext cx="3503295" cy="566181"/>
          </a:xfrm>
          <a:prstGeom prst="rect">
            <a:avLst/>
          </a:prstGeom>
        </p:spPr>
        <p:txBody>
          <a:bodyPr vert="horz" wrap="square" lIns="0" tIns="12065" rIns="0" bIns="0" rtlCol="0">
            <a:spAutoFit/>
          </a:bodyPr>
          <a:lstStyle/>
          <a:p>
            <a:pPr marL="12700">
              <a:spcBef>
                <a:spcPts val="95"/>
              </a:spcBef>
            </a:pPr>
            <a:r>
              <a:rPr spc="-10" dirty="0">
                <a:latin typeface="HGP創英角ｺﾞｼｯｸUB"/>
                <a:cs typeface="HGP創英角ｺﾞｼｯｸUB"/>
              </a:rPr>
              <a:t>対策</a:t>
            </a:r>
            <a:r>
              <a:rPr spc="-20" dirty="0">
                <a:latin typeface="HGP創英角ｺﾞｼｯｸUB"/>
                <a:cs typeface="HGP創英角ｺﾞｼｯｸUB"/>
              </a:rPr>
              <a:t>が</a:t>
            </a:r>
            <a:br>
              <a:rPr lang="en-US" spc="-20" dirty="0">
                <a:latin typeface="HGP創英角ｺﾞｼｯｸUB"/>
                <a:cs typeface="HGP創英角ｺﾞｼｯｸUB"/>
              </a:rPr>
            </a:br>
            <a:r>
              <a:rPr spc="-10" dirty="0">
                <a:latin typeface="HGP創英角ｺﾞｼｯｸUB"/>
                <a:cs typeface="HGP創英角ｺﾞｼｯｸUB"/>
              </a:rPr>
              <a:t>見</a:t>
            </a:r>
            <a:r>
              <a:rPr spc="-5" dirty="0">
                <a:latin typeface="HGP創英角ｺﾞｼｯｸUB"/>
                <a:cs typeface="HGP創英角ｺﾞｼｯｸUB"/>
              </a:rPr>
              <a:t>え</a:t>
            </a:r>
            <a:r>
              <a:rPr spc="-20" dirty="0">
                <a:latin typeface="HGP創英角ｺﾞｼｯｸUB"/>
                <a:cs typeface="HGP創英角ｺﾞｼｯｸUB"/>
              </a:rPr>
              <a:t>て</a:t>
            </a:r>
            <a:r>
              <a:rPr spc="-10" dirty="0">
                <a:latin typeface="HGP創英角ｺﾞｼｯｸUB"/>
                <a:cs typeface="HGP創英角ｺﾞｼｯｸUB"/>
              </a:rPr>
              <a:t>いる</a:t>
            </a:r>
            <a:r>
              <a:rPr spc="-30" dirty="0">
                <a:latin typeface="HGP創英角ｺﾞｼｯｸUB"/>
                <a:cs typeface="HGP創英角ｺﾞｼｯｸUB"/>
              </a:rPr>
              <a:t>か</a:t>
            </a:r>
            <a:r>
              <a:rPr spc="-10" dirty="0">
                <a:latin typeface="HGP創英角ｺﾞｼｯｸUB"/>
                <a:cs typeface="HGP創英角ｺﾞｼｯｸUB"/>
              </a:rPr>
              <a:t>？</a:t>
            </a:r>
            <a:endParaRPr dirty="0">
              <a:latin typeface="HGP創英角ｺﾞｼｯｸUB"/>
              <a:cs typeface="HGP創英角ｺﾞｼｯｸUB"/>
            </a:endParaRPr>
          </a:p>
        </p:txBody>
      </p:sp>
      <p:sp>
        <p:nvSpPr>
          <p:cNvPr id="36" name="object 36"/>
          <p:cNvSpPr txBox="1"/>
          <p:nvPr/>
        </p:nvSpPr>
        <p:spPr>
          <a:xfrm>
            <a:off x="3145282" y="2854528"/>
            <a:ext cx="1426210" cy="635000"/>
          </a:xfrm>
          <a:prstGeom prst="rect">
            <a:avLst/>
          </a:prstGeom>
        </p:spPr>
        <p:txBody>
          <a:bodyPr vert="horz" wrap="square" lIns="0" tIns="12065" rIns="0" bIns="0" rtlCol="0">
            <a:spAutoFit/>
          </a:bodyPr>
          <a:lstStyle/>
          <a:p>
            <a:pPr marL="12700">
              <a:spcBef>
                <a:spcPts val="95"/>
              </a:spcBef>
            </a:pPr>
            <a:r>
              <a:rPr sz="2000" spc="-10" dirty="0">
                <a:latin typeface="HGP創英角ｺﾞｼｯｸUB"/>
                <a:cs typeface="HGP創英角ｺﾞｼｯｸUB"/>
              </a:rPr>
              <a:t>従来</a:t>
            </a:r>
            <a:r>
              <a:rPr sz="2000" spc="-30" dirty="0">
                <a:latin typeface="HGP創英角ｺﾞｼｯｸUB"/>
                <a:cs typeface="HGP創英角ｺﾞｼｯｸUB"/>
              </a:rPr>
              <a:t>か</a:t>
            </a:r>
            <a:r>
              <a:rPr sz="2000" spc="-10" dirty="0">
                <a:latin typeface="HGP創英角ｺﾞｼｯｸUB"/>
                <a:cs typeface="HGP創英角ｺﾞｼｯｸUB"/>
              </a:rPr>
              <a:t>ら行っ</a:t>
            </a:r>
            <a:endParaRPr sz="2000" dirty="0">
              <a:latin typeface="HGP創英角ｺﾞｼｯｸUB"/>
              <a:cs typeface="HGP創英角ｺﾞｼｯｸUB"/>
            </a:endParaRPr>
          </a:p>
          <a:p>
            <a:pPr marL="12700"/>
            <a:r>
              <a:rPr sz="2000" spc="-20" dirty="0">
                <a:latin typeface="HGP創英角ｺﾞｼｯｸUB"/>
                <a:cs typeface="HGP創英角ｺﾞｼｯｸUB"/>
              </a:rPr>
              <a:t>て</a:t>
            </a:r>
            <a:r>
              <a:rPr sz="2000" spc="-10" dirty="0">
                <a:latin typeface="HGP創英角ｺﾞｼｯｸUB"/>
                <a:cs typeface="HGP創英角ｺﾞｼｯｸUB"/>
              </a:rPr>
              <a:t>来た仕事</a:t>
            </a:r>
            <a:endParaRPr sz="2000" dirty="0">
              <a:latin typeface="HGP創英角ｺﾞｼｯｸUB"/>
              <a:cs typeface="HGP創英角ｺﾞｼｯｸUB"/>
            </a:endParaRPr>
          </a:p>
        </p:txBody>
      </p:sp>
      <p:sp>
        <p:nvSpPr>
          <p:cNvPr id="37" name="object 37"/>
          <p:cNvSpPr txBox="1"/>
          <p:nvPr/>
        </p:nvSpPr>
        <p:spPr>
          <a:xfrm>
            <a:off x="1136149" y="1133772"/>
            <a:ext cx="6351510" cy="444352"/>
          </a:xfrm>
          <a:prstGeom prst="rect">
            <a:avLst/>
          </a:prstGeom>
        </p:spPr>
        <p:txBody>
          <a:bodyPr vert="horz" wrap="square" lIns="0" tIns="13335" rIns="0" bIns="0" rtlCol="0">
            <a:spAutoFit/>
          </a:bodyPr>
          <a:lstStyle/>
          <a:p>
            <a:pPr marL="161290">
              <a:spcBef>
                <a:spcPts val="105"/>
              </a:spcBef>
            </a:pPr>
            <a:r>
              <a:rPr sz="2800" dirty="0">
                <a:latin typeface="HGS創英角ﾎﾟｯﾌﾟ体" panose="040B0A00000000000000" pitchFamily="50" charset="-128"/>
                <a:ea typeface="HGS創英角ﾎﾟｯﾌﾟ体" panose="040B0A00000000000000" pitchFamily="50" charset="-128"/>
                <a:cs typeface="HGP創英角ｺﾞｼｯｸUB"/>
              </a:rPr>
              <a:t>テ</a:t>
            </a:r>
            <a:r>
              <a:rPr sz="2800" spc="-5" dirty="0">
                <a:latin typeface="HGS創英角ﾎﾟｯﾌﾟ体" panose="040B0A00000000000000" pitchFamily="50" charset="-128"/>
                <a:ea typeface="HGS創英角ﾎﾟｯﾌﾟ体" panose="040B0A00000000000000" pitchFamily="50" charset="-128"/>
                <a:cs typeface="HGP創英角ｺﾞｼｯｸUB"/>
              </a:rPr>
              <a:t>ー</a:t>
            </a:r>
            <a:r>
              <a:rPr sz="2800" spc="5" dirty="0">
                <a:latin typeface="HGS創英角ﾎﾟｯﾌﾟ体" panose="040B0A00000000000000" pitchFamily="50" charset="-128"/>
                <a:ea typeface="HGS創英角ﾎﾟｯﾌﾟ体" panose="040B0A00000000000000" pitchFamily="50" charset="-128"/>
                <a:cs typeface="HGP創英角ｺﾞｼｯｸUB"/>
              </a:rPr>
              <a:t>マ</a:t>
            </a:r>
            <a:endParaRPr lang="ja-JP" altLang="en-US" dirty="0">
              <a:latin typeface="HGS創英角ﾎﾟｯﾌﾟ体" panose="040B0A00000000000000" pitchFamily="50" charset="-128"/>
              <a:ea typeface="HGS創英角ﾎﾟｯﾌﾟ体" panose="040B0A00000000000000" pitchFamily="50" charset="-128"/>
              <a:cs typeface="HGP創英角ｺﾞｼｯｸUB"/>
            </a:endParaRPr>
          </a:p>
        </p:txBody>
      </p:sp>
      <p:sp>
        <p:nvSpPr>
          <p:cNvPr id="38" name="object 38"/>
          <p:cNvSpPr txBox="1"/>
          <p:nvPr/>
        </p:nvSpPr>
        <p:spPr>
          <a:xfrm>
            <a:off x="5600193" y="3069464"/>
            <a:ext cx="2999866" cy="319318"/>
          </a:xfrm>
          <a:prstGeom prst="rect">
            <a:avLst/>
          </a:prstGeom>
        </p:spPr>
        <p:txBody>
          <a:bodyPr vert="horz" wrap="square" lIns="0" tIns="11430" rIns="0" bIns="0" rtlCol="0">
            <a:spAutoFit/>
          </a:bodyPr>
          <a:lstStyle/>
          <a:p>
            <a:pPr marL="12700">
              <a:spcBef>
                <a:spcPts val="90"/>
              </a:spcBef>
            </a:pPr>
            <a:r>
              <a:rPr sz="2000" spc="-10"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要因や対策が</a:t>
            </a:r>
            <a:r>
              <a:rPr sz="2000" spc="-5"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見</a:t>
            </a:r>
            <a:r>
              <a:rPr sz="2000" spc="-15"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えて</a:t>
            </a:r>
            <a:r>
              <a:rPr sz="2000" spc="-20"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い</a:t>
            </a:r>
            <a:r>
              <a:rPr sz="2000" spc="-10"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る</a:t>
            </a:r>
            <a:endParaRPr sz="2000" dirty="0">
              <a:latin typeface="HGS創英角ﾎﾟｯﾌﾟ体" panose="040B0A00000000000000" pitchFamily="50" charset="-128"/>
              <a:ea typeface="HGS創英角ﾎﾟｯﾌﾟ体" panose="040B0A00000000000000" pitchFamily="50" charset="-128"/>
              <a:cs typeface="HGP創英角ﾎﾟｯﾌﾟ体"/>
            </a:endParaRPr>
          </a:p>
        </p:txBody>
      </p:sp>
      <p:sp>
        <p:nvSpPr>
          <p:cNvPr id="39" name="object 39"/>
          <p:cNvSpPr txBox="1"/>
          <p:nvPr/>
        </p:nvSpPr>
        <p:spPr>
          <a:xfrm>
            <a:off x="1130300" y="6096000"/>
            <a:ext cx="4965700" cy="382156"/>
          </a:xfrm>
          <a:prstGeom prst="rect">
            <a:avLst/>
          </a:prstGeom>
        </p:spPr>
        <p:txBody>
          <a:bodyPr vert="horz" wrap="square" lIns="0" tIns="12700" rIns="0" bIns="0" rtlCol="0">
            <a:spAutoFit/>
          </a:bodyPr>
          <a:lstStyle/>
          <a:p>
            <a:pPr marL="12700">
              <a:spcBef>
                <a:spcPts val="100"/>
              </a:spcBef>
              <a:tabLst>
                <a:tab pos="2840355" algn="l"/>
              </a:tabLst>
            </a:pPr>
            <a:r>
              <a:rPr sz="2400" dirty="0">
                <a:latin typeface="HGS創英角ﾎﾟｯﾌﾟ体" panose="040B0A00000000000000" pitchFamily="50" charset="-128"/>
                <a:ea typeface="HGS創英角ﾎﾟｯﾌﾟ体" panose="040B0A00000000000000" pitchFamily="50" charset="-128"/>
                <a:cs typeface="HGP創英角ｺﾞｼｯｸUB"/>
              </a:rPr>
              <a:t>問題解</a:t>
            </a:r>
            <a:r>
              <a:rPr lang="ja-JP" altLang="en-US" sz="2400" dirty="0">
                <a:latin typeface="HGS創英角ﾎﾟｯﾌﾟ体" panose="040B0A00000000000000" pitchFamily="50" charset="-128"/>
                <a:ea typeface="HGS創英角ﾎﾟｯﾌﾟ体" panose="040B0A00000000000000" pitchFamily="50" charset="-128"/>
                <a:cs typeface="HGP創英角ｺﾞｼｯｸUB"/>
              </a:rPr>
              <a:t>決</a:t>
            </a:r>
            <a:r>
              <a:rPr lang="ja-JP" altLang="en-US" sz="2400" spc="5" dirty="0">
                <a:latin typeface="HGS創英角ﾎﾟｯﾌﾟ体" panose="040B0A00000000000000" pitchFamily="50" charset="-128"/>
                <a:ea typeface="HGS創英角ﾎﾟｯﾌﾟ体" panose="040B0A00000000000000" pitchFamily="50" charset="-128"/>
                <a:cs typeface="HGP創英角ｺﾞｼｯｸUB"/>
              </a:rPr>
              <a:t>型</a:t>
            </a:r>
            <a:r>
              <a:rPr sz="2400" dirty="0">
                <a:latin typeface="HGS創英角ﾎﾟｯﾌﾟ体" panose="040B0A00000000000000" pitchFamily="50" charset="-128"/>
                <a:ea typeface="HGS創英角ﾎﾟｯﾌﾟ体" panose="040B0A00000000000000" pitchFamily="50" charset="-128"/>
                <a:cs typeface="HGP創英角ｺﾞｼｯｸUB"/>
              </a:rPr>
              <a:t>	課題達成</a:t>
            </a:r>
            <a:r>
              <a:rPr lang="ja-JP" altLang="en-US" sz="2400" spc="5" dirty="0">
                <a:latin typeface="HGS創英角ﾎﾟｯﾌﾟ体" panose="040B0A00000000000000" pitchFamily="50" charset="-128"/>
                <a:ea typeface="HGS創英角ﾎﾟｯﾌﾟ体" panose="040B0A00000000000000" pitchFamily="50" charset="-128"/>
                <a:cs typeface="HGP創英角ｺﾞｼｯｸUB"/>
              </a:rPr>
              <a:t>型</a:t>
            </a:r>
            <a:endParaRPr sz="2400" dirty="0">
              <a:latin typeface="HGS創英角ﾎﾟｯﾌﾟ体" panose="040B0A00000000000000" pitchFamily="50" charset="-128"/>
              <a:ea typeface="HGS創英角ﾎﾟｯﾌﾟ体" panose="040B0A00000000000000" pitchFamily="50" charset="-128"/>
              <a:cs typeface="HGP創英角ｺﾞｼｯｸUB"/>
            </a:endParaRPr>
          </a:p>
        </p:txBody>
      </p:sp>
      <p:sp>
        <p:nvSpPr>
          <p:cNvPr id="40" name="object 40"/>
          <p:cNvSpPr txBox="1"/>
          <p:nvPr/>
        </p:nvSpPr>
        <p:spPr>
          <a:xfrm>
            <a:off x="6625590" y="6096000"/>
            <a:ext cx="2137410" cy="391160"/>
          </a:xfrm>
          <a:prstGeom prst="rect">
            <a:avLst/>
          </a:prstGeom>
        </p:spPr>
        <p:txBody>
          <a:bodyPr vert="horz" wrap="square" lIns="0" tIns="12700" rIns="0" bIns="0" rtlCol="0">
            <a:spAutoFit/>
          </a:bodyPr>
          <a:lstStyle/>
          <a:p>
            <a:pPr marL="12700">
              <a:spcBef>
                <a:spcPts val="100"/>
              </a:spcBef>
            </a:pPr>
            <a:r>
              <a:rPr sz="2400" dirty="0">
                <a:latin typeface="HGS創英角ﾎﾟｯﾌﾟ体" panose="040B0A00000000000000" pitchFamily="50" charset="-128"/>
                <a:ea typeface="HGS創英角ﾎﾟｯﾌﾟ体" panose="040B0A00000000000000" pitchFamily="50" charset="-128"/>
                <a:cs typeface="HGP創英角ｺﾞｼｯｸUB"/>
              </a:rPr>
              <a:t>施策実行</a:t>
            </a:r>
            <a:r>
              <a:rPr lang="ja-JP" altLang="en-US" sz="2400" spc="5" dirty="0">
                <a:latin typeface="HGS創英角ﾎﾟｯﾌﾟ体" panose="040B0A00000000000000" pitchFamily="50" charset="-128"/>
                <a:ea typeface="HGS創英角ﾎﾟｯﾌﾟ体" panose="040B0A00000000000000" pitchFamily="50" charset="-128"/>
                <a:cs typeface="HGP創英角ｺﾞｼｯｸUB"/>
              </a:rPr>
              <a:t>型</a:t>
            </a:r>
            <a:endParaRPr sz="2400" dirty="0">
              <a:latin typeface="HGS創英角ﾎﾟｯﾌﾟ体" panose="040B0A00000000000000" pitchFamily="50" charset="-128"/>
              <a:ea typeface="HGS創英角ﾎﾟｯﾌﾟ体" panose="040B0A00000000000000" pitchFamily="50" charset="-128"/>
              <a:cs typeface="HGP創英角ｺﾞｼｯｸUB"/>
            </a:endParaRPr>
          </a:p>
        </p:txBody>
      </p:sp>
      <p:sp>
        <p:nvSpPr>
          <p:cNvPr id="41" name="object 41"/>
          <p:cNvSpPr/>
          <p:nvPr/>
        </p:nvSpPr>
        <p:spPr>
          <a:xfrm>
            <a:off x="4186809" y="2178980"/>
            <a:ext cx="250190" cy="314960"/>
          </a:xfrm>
          <a:custGeom>
            <a:avLst/>
            <a:gdLst/>
            <a:ahLst/>
            <a:cxnLst/>
            <a:rect l="l" t="t" r="r" b="b"/>
            <a:pathLst>
              <a:path w="250189" h="314960">
                <a:moveTo>
                  <a:pt x="33960" y="34932"/>
                </a:moveTo>
                <a:lnTo>
                  <a:pt x="38" y="57435"/>
                </a:lnTo>
                <a:lnTo>
                  <a:pt x="0" y="69246"/>
                </a:lnTo>
                <a:lnTo>
                  <a:pt x="51435" y="314737"/>
                </a:lnTo>
                <a:lnTo>
                  <a:pt x="80617" y="289097"/>
                </a:lnTo>
                <a:lnTo>
                  <a:pt x="71828" y="289097"/>
                </a:lnTo>
                <a:lnTo>
                  <a:pt x="60451" y="287686"/>
                </a:lnTo>
                <a:lnTo>
                  <a:pt x="50448" y="281953"/>
                </a:lnTo>
                <a:lnTo>
                  <a:pt x="43672" y="273161"/>
                </a:lnTo>
                <a:lnTo>
                  <a:pt x="40681" y="262487"/>
                </a:lnTo>
                <a:lnTo>
                  <a:pt x="42037" y="251110"/>
                </a:lnTo>
                <a:lnTo>
                  <a:pt x="75945" y="149497"/>
                </a:lnTo>
                <a:lnTo>
                  <a:pt x="56641" y="57435"/>
                </a:lnTo>
                <a:lnTo>
                  <a:pt x="52161" y="46886"/>
                </a:lnTo>
                <a:lnTo>
                  <a:pt x="44227" y="39147"/>
                </a:lnTo>
                <a:lnTo>
                  <a:pt x="33960" y="34932"/>
                </a:lnTo>
                <a:close/>
              </a:path>
              <a:path w="250189" h="314960">
                <a:moveTo>
                  <a:pt x="75945" y="149497"/>
                </a:moveTo>
                <a:lnTo>
                  <a:pt x="42037" y="251110"/>
                </a:lnTo>
                <a:lnTo>
                  <a:pt x="40681" y="262487"/>
                </a:lnTo>
                <a:lnTo>
                  <a:pt x="43672" y="273161"/>
                </a:lnTo>
                <a:lnTo>
                  <a:pt x="50448" y="281953"/>
                </a:lnTo>
                <a:lnTo>
                  <a:pt x="60451" y="287686"/>
                </a:lnTo>
                <a:lnTo>
                  <a:pt x="71828" y="289097"/>
                </a:lnTo>
                <a:lnTo>
                  <a:pt x="82502" y="286115"/>
                </a:lnTo>
                <a:lnTo>
                  <a:pt x="91295" y="279346"/>
                </a:lnTo>
                <a:lnTo>
                  <a:pt x="97027" y="269398"/>
                </a:lnTo>
                <a:lnTo>
                  <a:pt x="102062" y="254285"/>
                </a:lnTo>
                <a:lnTo>
                  <a:pt x="97916" y="254285"/>
                </a:lnTo>
                <a:lnTo>
                  <a:pt x="50418" y="238410"/>
                </a:lnTo>
                <a:lnTo>
                  <a:pt x="87720" y="205654"/>
                </a:lnTo>
                <a:lnTo>
                  <a:pt x="75945" y="149497"/>
                </a:lnTo>
                <a:close/>
              </a:path>
              <a:path w="250189" h="314960">
                <a:moveTo>
                  <a:pt x="222519" y="98552"/>
                </a:moveTo>
                <a:lnTo>
                  <a:pt x="211492" y="99968"/>
                </a:lnTo>
                <a:lnTo>
                  <a:pt x="201549" y="105695"/>
                </a:lnTo>
                <a:lnTo>
                  <a:pt x="130895" y="167740"/>
                </a:lnTo>
                <a:lnTo>
                  <a:pt x="97027" y="269398"/>
                </a:lnTo>
                <a:lnTo>
                  <a:pt x="91295" y="279346"/>
                </a:lnTo>
                <a:lnTo>
                  <a:pt x="82502" y="286115"/>
                </a:lnTo>
                <a:lnTo>
                  <a:pt x="71828" y="289097"/>
                </a:lnTo>
                <a:lnTo>
                  <a:pt x="80617" y="289097"/>
                </a:lnTo>
                <a:lnTo>
                  <a:pt x="239775" y="149256"/>
                </a:lnTo>
                <a:lnTo>
                  <a:pt x="246764" y="140045"/>
                </a:lnTo>
                <a:lnTo>
                  <a:pt x="249586" y="129286"/>
                </a:lnTo>
                <a:lnTo>
                  <a:pt x="248169" y="118288"/>
                </a:lnTo>
                <a:lnTo>
                  <a:pt x="242442" y="108362"/>
                </a:lnTo>
                <a:lnTo>
                  <a:pt x="233285" y="101373"/>
                </a:lnTo>
                <a:lnTo>
                  <a:pt x="222519" y="98552"/>
                </a:lnTo>
                <a:close/>
              </a:path>
              <a:path w="250189" h="314960">
                <a:moveTo>
                  <a:pt x="87720" y="205654"/>
                </a:moveTo>
                <a:lnTo>
                  <a:pt x="50418" y="238410"/>
                </a:lnTo>
                <a:lnTo>
                  <a:pt x="97916" y="254285"/>
                </a:lnTo>
                <a:lnTo>
                  <a:pt x="87720" y="205654"/>
                </a:lnTo>
                <a:close/>
              </a:path>
              <a:path w="250189" h="314960">
                <a:moveTo>
                  <a:pt x="130895" y="167740"/>
                </a:moveTo>
                <a:lnTo>
                  <a:pt x="87720" y="205654"/>
                </a:lnTo>
                <a:lnTo>
                  <a:pt x="97916" y="254285"/>
                </a:lnTo>
                <a:lnTo>
                  <a:pt x="102062" y="254285"/>
                </a:lnTo>
                <a:lnTo>
                  <a:pt x="130895" y="167740"/>
                </a:lnTo>
                <a:close/>
              </a:path>
              <a:path w="250189" h="314960">
                <a:moveTo>
                  <a:pt x="144452" y="0"/>
                </a:moveTo>
                <a:lnTo>
                  <a:pt x="133778" y="2952"/>
                </a:lnTo>
                <a:lnTo>
                  <a:pt x="124985" y="9715"/>
                </a:lnTo>
                <a:lnTo>
                  <a:pt x="119252" y="19716"/>
                </a:lnTo>
                <a:lnTo>
                  <a:pt x="75945" y="149497"/>
                </a:lnTo>
                <a:lnTo>
                  <a:pt x="87720" y="205654"/>
                </a:lnTo>
                <a:lnTo>
                  <a:pt x="130895" y="167740"/>
                </a:lnTo>
                <a:lnTo>
                  <a:pt x="174116" y="38004"/>
                </a:lnTo>
                <a:lnTo>
                  <a:pt x="175545" y="26628"/>
                </a:lnTo>
                <a:lnTo>
                  <a:pt x="172592" y="15954"/>
                </a:lnTo>
                <a:lnTo>
                  <a:pt x="165830" y="7161"/>
                </a:lnTo>
                <a:lnTo>
                  <a:pt x="155828" y="1428"/>
                </a:lnTo>
                <a:lnTo>
                  <a:pt x="144452" y="0"/>
                </a:lnTo>
                <a:close/>
              </a:path>
            </a:pathLst>
          </a:custGeom>
          <a:solidFill>
            <a:schemeClr val="accent1">
              <a:lumMod val="75000"/>
            </a:schemeClr>
          </a:solidFill>
          <a:ln>
            <a:solidFill>
              <a:schemeClr val="accent1">
                <a:lumMod val="75000"/>
              </a:schemeClr>
            </a:solidFill>
          </a:ln>
        </p:spPr>
        <p:txBody>
          <a:bodyPr wrap="square" lIns="0" tIns="0" rIns="0" bIns="0" rtlCol="0"/>
          <a:lstStyle/>
          <a:p>
            <a:endParaRPr dirty="0"/>
          </a:p>
        </p:txBody>
      </p:sp>
      <p:sp>
        <p:nvSpPr>
          <p:cNvPr id="42" name="object 42"/>
          <p:cNvSpPr/>
          <p:nvPr/>
        </p:nvSpPr>
        <p:spPr>
          <a:xfrm rot="11364972">
            <a:off x="6623313" y="3382108"/>
            <a:ext cx="244475" cy="389890"/>
          </a:xfrm>
          <a:custGeom>
            <a:avLst/>
            <a:gdLst/>
            <a:ahLst/>
            <a:cxnLst/>
            <a:rect l="l" t="t" r="r" b="b"/>
            <a:pathLst>
              <a:path w="244475" h="389889">
                <a:moveTo>
                  <a:pt x="77304" y="105949"/>
                </a:moveTo>
                <a:lnTo>
                  <a:pt x="69758" y="162905"/>
                </a:lnTo>
                <a:lnTo>
                  <a:pt x="157098" y="371729"/>
                </a:lnTo>
                <a:lnTo>
                  <a:pt x="183745" y="389445"/>
                </a:lnTo>
                <a:lnTo>
                  <a:pt x="195071" y="387223"/>
                </a:lnTo>
                <a:lnTo>
                  <a:pt x="204565" y="380753"/>
                </a:lnTo>
                <a:lnTo>
                  <a:pt x="210629" y="371475"/>
                </a:lnTo>
                <a:lnTo>
                  <a:pt x="212788" y="360576"/>
                </a:lnTo>
                <a:lnTo>
                  <a:pt x="210565" y="349250"/>
                </a:lnTo>
                <a:lnTo>
                  <a:pt x="123284" y="140653"/>
                </a:lnTo>
                <a:lnTo>
                  <a:pt x="77304" y="105949"/>
                </a:lnTo>
                <a:close/>
              </a:path>
              <a:path w="244475" h="389889">
                <a:moveTo>
                  <a:pt x="33019" y="0"/>
                </a:moveTo>
                <a:lnTo>
                  <a:pt x="0" y="248665"/>
                </a:lnTo>
                <a:lnTo>
                  <a:pt x="799" y="260084"/>
                </a:lnTo>
                <a:lnTo>
                  <a:pt x="5730" y="270001"/>
                </a:lnTo>
                <a:lnTo>
                  <a:pt x="14019" y="277348"/>
                </a:lnTo>
                <a:lnTo>
                  <a:pt x="24891" y="281050"/>
                </a:lnTo>
                <a:lnTo>
                  <a:pt x="36383" y="280304"/>
                </a:lnTo>
                <a:lnTo>
                  <a:pt x="46339" y="275367"/>
                </a:lnTo>
                <a:lnTo>
                  <a:pt x="53699" y="267049"/>
                </a:lnTo>
                <a:lnTo>
                  <a:pt x="57403" y="256159"/>
                </a:lnTo>
                <a:lnTo>
                  <a:pt x="69758" y="162905"/>
                </a:lnTo>
                <a:lnTo>
                  <a:pt x="28447" y="64135"/>
                </a:lnTo>
                <a:lnTo>
                  <a:pt x="26171" y="52881"/>
                </a:lnTo>
                <a:lnTo>
                  <a:pt x="28336" y="42021"/>
                </a:lnTo>
                <a:lnTo>
                  <a:pt x="34430" y="32756"/>
                </a:lnTo>
                <a:lnTo>
                  <a:pt x="43941" y="26288"/>
                </a:lnTo>
                <a:lnTo>
                  <a:pt x="55215" y="24066"/>
                </a:lnTo>
                <a:lnTo>
                  <a:pt x="64919" y="24066"/>
                </a:lnTo>
                <a:lnTo>
                  <a:pt x="33019" y="0"/>
                </a:lnTo>
                <a:close/>
              </a:path>
              <a:path w="244475" h="389889">
                <a:moveTo>
                  <a:pt x="64919" y="24066"/>
                </a:moveTo>
                <a:lnTo>
                  <a:pt x="55215" y="24066"/>
                </a:lnTo>
                <a:lnTo>
                  <a:pt x="66119" y="26225"/>
                </a:lnTo>
                <a:lnTo>
                  <a:pt x="75428" y="32289"/>
                </a:lnTo>
                <a:lnTo>
                  <a:pt x="81914" y="41783"/>
                </a:lnTo>
                <a:lnTo>
                  <a:pt x="123284" y="140653"/>
                </a:lnTo>
                <a:lnTo>
                  <a:pt x="198246" y="197230"/>
                </a:lnTo>
                <a:lnTo>
                  <a:pt x="208651" y="202215"/>
                </a:lnTo>
                <a:lnTo>
                  <a:pt x="219757" y="202819"/>
                </a:lnTo>
                <a:lnTo>
                  <a:pt x="230268" y="199231"/>
                </a:lnTo>
                <a:lnTo>
                  <a:pt x="238886" y="191642"/>
                </a:lnTo>
                <a:lnTo>
                  <a:pt x="243798" y="181238"/>
                </a:lnTo>
                <a:lnTo>
                  <a:pt x="244363" y="170132"/>
                </a:lnTo>
                <a:lnTo>
                  <a:pt x="240762" y="159621"/>
                </a:lnTo>
                <a:lnTo>
                  <a:pt x="233171" y="151002"/>
                </a:lnTo>
                <a:lnTo>
                  <a:pt x="64919" y="24066"/>
                </a:lnTo>
                <a:close/>
              </a:path>
              <a:path w="244475" h="389889">
                <a:moveTo>
                  <a:pt x="55215" y="24066"/>
                </a:moveTo>
                <a:lnTo>
                  <a:pt x="43941" y="26288"/>
                </a:lnTo>
                <a:lnTo>
                  <a:pt x="34430" y="32756"/>
                </a:lnTo>
                <a:lnTo>
                  <a:pt x="28336" y="42021"/>
                </a:lnTo>
                <a:lnTo>
                  <a:pt x="26171" y="52881"/>
                </a:lnTo>
                <a:lnTo>
                  <a:pt x="28447" y="64135"/>
                </a:lnTo>
                <a:lnTo>
                  <a:pt x="69758" y="162905"/>
                </a:lnTo>
                <a:lnTo>
                  <a:pt x="77304" y="105949"/>
                </a:lnTo>
                <a:lnTo>
                  <a:pt x="37718" y="76073"/>
                </a:lnTo>
                <a:lnTo>
                  <a:pt x="83819" y="56769"/>
                </a:lnTo>
                <a:lnTo>
                  <a:pt x="88185" y="56769"/>
                </a:lnTo>
                <a:lnTo>
                  <a:pt x="81914" y="41783"/>
                </a:lnTo>
                <a:lnTo>
                  <a:pt x="75428" y="32289"/>
                </a:lnTo>
                <a:lnTo>
                  <a:pt x="66119" y="26225"/>
                </a:lnTo>
                <a:lnTo>
                  <a:pt x="55215" y="24066"/>
                </a:lnTo>
                <a:close/>
              </a:path>
              <a:path w="244475" h="389889">
                <a:moveTo>
                  <a:pt x="88185" y="56769"/>
                </a:moveTo>
                <a:lnTo>
                  <a:pt x="83819" y="56769"/>
                </a:lnTo>
                <a:lnTo>
                  <a:pt x="77304" y="105949"/>
                </a:lnTo>
                <a:lnTo>
                  <a:pt x="123284" y="140653"/>
                </a:lnTo>
                <a:lnTo>
                  <a:pt x="88185" y="56769"/>
                </a:lnTo>
                <a:close/>
              </a:path>
              <a:path w="244475" h="389889">
                <a:moveTo>
                  <a:pt x="83819" y="56769"/>
                </a:moveTo>
                <a:lnTo>
                  <a:pt x="37718" y="76073"/>
                </a:lnTo>
                <a:lnTo>
                  <a:pt x="77304" y="105949"/>
                </a:lnTo>
                <a:lnTo>
                  <a:pt x="83819" y="56769"/>
                </a:lnTo>
                <a:close/>
              </a:path>
            </a:pathLst>
          </a:custGeom>
          <a:solidFill>
            <a:schemeClr val="accent1">
              <a:lumMod val="75000"/>
            </a:schemeClr>
          </a:solidFill>
          <a:ln>
            <a:solidFill>
              <a:schemeClr val="accent1">
                <a:lumMod val="75000"/>
              </a:schemeClr>
            </a:solidFill>
          </a:ln>
        </p:spPr>
        <p:txBody>
          <a:bodyPr wrap="square" lIns="0" tIns="0" rIns="0" bIns="0" rtlCol="0"/>
          <a:lstStyle/>
          <a:p>
            <a:endParaRPr dirty="0"/>
          </a:p>
        </p:txBody>
      </p:sp>
      <p:sp>
        <p:nvSpPr>
          <p:cNvPr id="43" name="object 43"/>
          <p:cNvSpPr/>
          <p:nvPr/>
        </p:nvSpPr>
        <p:spPr>
          <a:xfrm>
            <a:off x="3627167" y="4987488"/>
            <a:ext cx="267335" cy="260350"/>
          </a:xfrm>
          <a:custGeom>
            <a:avLst/>
            <a:gdLst/>
            <a:ahLst/>
            <a:cxnLst/>
            <a:rect l="l" t="t" r="r" b="b"/>
            <a:pathLst>
              <a:path w="267335" h="260350">
                <a:moveTo>
                  <a:pt x="264172" y="10048"/>
                </a:moveTo>
                <a:lnTo>
                  <a:pt x="226139" y="10048"/>
                </a:lnTo>
                <a:lnTo>
                  <a:pt x="236960" y="12598"/>
                </a:lnTo>
                <a:lnTo>
                  <a:pt x="246316" y="19303"/>
                </a:lnTo>
                <a:lnTo>
                  <a:pt x="252253" y="29158"/>
                </a:lnTo>
                <a:lnTo>
                  <a:pt x="253904" y="40131"/>
                </a:lnTo>
                <a:lnTo>
                  <a:pt x="251317" y="50915"/>
                </a:lnTo>
                <a:lnTo>
                  <a:pt x="244538" y="60197"/>
                </a:lnTo>
                <a:lnTo>
                  <a:pt x="165831" y="132633"/>
                </a:lnTo>
                <a:lnTo>
                  <a:pt x="138112" y="222630"/>
                </a:lnTo>
                <a:lnTo>
                  <a:pt x="157162" y="258825"/>
                </a:lnTo>
                <a:lnTo>
                  <a:pt x="168640" y="259972"/>
                </a:lnTo>
                <a:lnTo>
                  <a:pt x="179260" y="256762"/>
                </a:lnTo>
                <a:lnTo>
                  <a:pt x="187880" y="249789"/>
                </a:lnTo>
                <a:lnTo>
                  <a:pt x="193357" y="239648"/>
                </a:lnTo>
                <a:lnTo>
                  <a:pt x="264172" y="10048"/>
                </a:lnTo>
                <a:close/>
              </a:path>
              <a:path w="267335" h="260350">
                <a:moveTo>
                  <a:pt x="182707" y="77841"/>
                </a:moveTo>
                <a:lnTo>
                  <a:pt x="126538" y="90186"/>
                </a:lnTo>
                <a:lnTo>
                  <a:pt x="28511" y="180466"/>
                </a:lnTo>
                <a:lnTo>
                  <a:pt x="21732" y="189749"/>
                </a:lnTo>
                <a:lnTo>
                  <a:pt x="19145" y="200532"/>
                </a:lnTo>
                <a:lnTo>
                  <a:pt x="20796" y="211506"/>
                </a:lnTo>
                <a:lnTo>
                  <a:pt x="26733" y="221360"/>
                </a:lnTo>
                <a:lnTo>
                  <a:pt x="36034" y="228137"/>
                </a:lnTo>
                <a:lnTo>
                  <a:pt x="46847" y="230711"/>
                </a:lnTo>
                <a:lnTo>
                  <a:pt x="57826" y="229022"/>
                </a:lnTo>
                <a:lnTo>
                  <a:pt x="67627" y="223011"/>
                </a:lnTo>
                <a:lnTo>
                  <a:pt x="165831" y="132633"/>
                </a:lnTo>
                <a:lnTo>
                  <a:pt x="182707" y="77841"/>
                </a:lnTo>
                <a:close/>
              </a:path>
              <a:path w="267335" h="260350">
                <a:moveTo>
                  <a:pt x="252452" y="30479"/>
                </a:moveTo>
                <a:lnTo>
                  <a:pt x="197294" y="30479"/>
                </a:lnTo>
                <a:lnTo>
                  <a:pt x="231203" y="67182"/>
                </a:lnTo>
                <a:lnTo>
                  <a:pt x="182707" y="77841"/>
                </a:lnTo>
                <a:lnTo>
                  <a:pt x="165831" y="132633"/>
                </a:lnTo>
                <a:lnTo>
                  <a:pt x="244538" y="60197"/>
                </a:lnTo>
                <a:lnTo>
                  <a:pt x="251317" y="50915"/>
                </a:lnTo>
                <a:lnTo>
                  <a:pt x="253904" y="40131"/>
                </a:lnTo>
                <a:lnTo>
                  <a:pt x="252452" y="30479"/>
                </a:lnTo>
                <a:close/>
              </a:path>
              <a:path w="267335" h="260350">
                <a:moveTo>
                  <a:pt x="267271" y="0"/>
                </a:moveTo>
                <a:lnTo>
                  <a:pt x="22288" y="53720"/>
                </a:lnTo>
                <a:lnTo>
                  <a:pt x="11763" y="58368"/>
                </a:lnTo>
                <a:lnTo>
                  <a:pt x="4095" y="66420"/>
                </a:lnTo>
                <a:lnTo>
                  <a:pt x="0" y="76759"/>
                </a:lnTo>
                <a:lnTo>
                  <a:pt x="190" y="88264"/>
                </a:lnTo>
                <a:lnTo>
                  <a:pt x="4837" y="98790"/>
                </a:lnTo>
                <a:lnTo>
                  <a:pt x="12890" y="106457"/>
                </a:lnTo>
                <a:lnTo>
                  <a:pt x="23229" y="110553"/>
                </a:lnTo>
                <a:lnTo>
                  <a:pt x="34734" y="110362"/>
                </a:lnTo>
                <a:lnTo>
                  <a:pt x="126538" y="90186"/>
                </a:lnTo>
                <a:lnTo>
                  <a:pt x="205295" y="17652"/>
                </a:lnTo>
                <a:lnTo>
                  <a:pt x="215151" y="11713"/>
                </a:lnTo>
                <a:lnTo>
                  <a:pt x="226139" y="10048"/>
                </a:lnTo>
                <a:lnTo>
                  <a:pt x="264172" y="10048"/>
                </a:lnTo>
                <a:lnTo>
                  <a:pt x="267271" y="0"/>
                </a:lnTo>
                <a:close/>
              </a:path>
              <a:path w="267335" h="260350">
                <a:moveTo>
                  <a:pt x="226139" y="10048"/>
                </a:moveTo>
                <a:lnTo>
                  <a:pt x="215151" y="11713"/>
                </a:lnTo>
                <a:lnTo>
                  <a:pt x="205295" y="17652"/>
                </a:lnTo>
                <a:lnTo>
                  <a:pt x="126538" y="90186"/>
                </a:lnTo>
                <a:lnTo>
                  <a:pt x="182707" y="77841"/>
                </a:lnTo>
                <a:lnTo>
                  <a:pt x="197294" y="30479"/>
                </a:lnTo>
                <a:lnTo>
                  <a:pt x="252452" y="30479"/>
                </a:lnTo>
                <a:lnTo>
                  <a:pt x="252253" y="29158"/>
                </a:lnTo>
                <a:lnTo>
                  <a:pt x="246316" y="19303"/>
                </a:lnTo>
                <a:lnTo>
                  <a:pt x="236960" y="12598"/>
                </a:lnTo>
                <a:lnTo>
                  <a:pt x="226139" y="10048"/>
                </a:lnTo>
                <a:close/>
              </a:path>
              <a:path w="267335" h="260350">
                <a:moveTo>
                  <a:pt x="197294" y="30479"/>
                </a:moveTo>
                <a:lnTo>
                  <a:pt x="182707" y="77841"/>
                </a:lnTo>
                <a:lnTo>
                  <a:pt x="231203" y="67182"/>
                </a:lnTo>
                <a:lnTo>
                  <a:pt x="197294" y="30479"/>
                </a:lnTo>
                <a:close/>
              </a:path>
            </a:pathLst>
          </a:custGeom>
          <a:solidFill>
            <a:schemeClr val="accent1">
              <a:lumMod val="75000"/>
            </a:schemeClr>
          </a:solidFill>
          <a:ln>
            <a:solidFill>
              <a:schemeClr val="accent1">
                <a:lumMod val="75000"/>
              </a:schemeClr>
            </a:solidFill>
          </a:ln>
        </p:spPr>
        <p:txBody>
          <a:bodyPr wrap="square" lIns="0" tIns="0" rIns="0" bIns="0" rtlCol="0"/>
          <a:lstStyle/>
          <a:p>
            <a:endParaRPr dirty="0"/>
          </a:p>
        </p:txBody>
      </p:sp>
      <p:sp>
        <p:nvSpPr>
          <p:cNvPr id="44" name="object 44"/>
          <p:cNvSpPr/>
          <p:nvPr/>
        </p:nvSpPr>
        <p:spPr>
          <a:xfrm>
            <a:off x="2149984" y="5596130"/>
            <a:ext cx="2736215" cy="360045"/>
          </a:xfrm>
          <a:custGeom>
            <a:avLst/>
            <a:gdLst/>
            <a:ahLst/>
            <a:cxnLst/>
            <a:rect l="l" t="t" r="r" b="b"/>
            <a:pathLst>
              <a:path w="2736215" h="360045">
                <a:moveTo>
                  <a:pt x="541401" y="59944"/>
                </a:moveTo>
                <a:lnTo>
                  <a:pt x="546105" y="36609"/>
                </a:lnTo>
                <a:lnTo>
                  <a:pt x="558942" y="17556"/>
                </a:lnTo>
                <a:lnTo>
                  <a:pt x="577994" y="4710"/>
                </a:lnTo>
                <a:lnTo>
                  <a:pt x="601344" y="0"/>
                </a:lnTo>
                <a:lnTo>
                  <a:pt x="907161" y="0"/>
                </a:lnTo>
                <a:lnTo>
                  <a:pt x="1455801" y="0"/>
                </a:lnTo>
                <a:lnTo>
                  <a:pt x="2676017" y="0"/>
                </a:lnTo>
                <a:lnTo>
                  <a:pt x="2699367" y="4710"/>
                </a:lnTo>
                <a:lnTo>
                  <a:pt x="2718419" y="17556"/>
                </a:lnTo>
                <a:lnTo>
                  <a:pt x="2731256" y="36609"/>
                </a:lnTo>
                <a:lnTo>
                  <a:pt x="2735961" y="59944"/>
                </a:lnTo>
                <a:lnTo>
                  <a:pt x="2735961" y="149860"/>
                </a:lnTo>
                <a:lnTo>
                  <a:pt x="2735961" y="299720"/>
                </a:lnTo>
                <a:lnTo>
                  <a:pt x="2731256" y="323054"/>
                </a:lnTo>
                <a:lnTo>
                  <a:pt x="2718419" y="342107"/>
                </a:lnTo>
                <a:lnTo>
                  <a:pt x="2699367" y="354953"/>
                </a:lnTo>
                <a:lnTo>
                  <a:pt x="2676017" y="359664"/>
                </a:lnTo>
                <a:lnTo>
                  <a:pt x="1455801" y="359664"/>
                </a:lnTo>
                <a:lnTo>
                  <a:pt x="907161" y="359664"/>
                </a:lnTo>
                <a:lnTo>
                  <a:pt x="601344" y="359664"/>
                </a:lnTo>
                <a:lnTo>
                  <a:pt x="577994" y="354953"/>
                </a:lnTo>
                <a:lnTo>
                  <a:pt x="558942" y="342107"/>
                </a:lnTo>
                <a:lnTo>
                  <a:pt x="546105" y="323054"/>
                </a:lnTo>
                <a:lnTo>
                  <a:pt x="541401" y="299720"/>
                </a:lnTo>
                <a:lnTo>
                  <a:pt x="541401" y="149860"/>
                </a:lnTo>
                <a:lnTo>
                  <a:pt x="0" y="127977"/>
                </a:lnTo>
                <a:lnTo>
                  <a:pt x="541401" y="59944"/>
                </a:lnTo>
                <a:close/>
              </a:path>
            </a:pathLst>
          </a:custGeom>
          <a:ln w="18287">
            <a:solidFill>
              <a:srgbClr val="000000"/>
            </a:solidFill>
          </a:ln>
        </p:spPr>
        <p:txBody>
          <a:bodyPr wrap="square" lIns="0" tIns="0" rIns="0" bIns="0" rtlCol="0"/>
          <a:lstStyle/>
          <a:p>
            <a:endParaRPr dirty="0"/>
          </a:p>
        </p:txBody>
      </p:sp>
      <p:sp>
        <p:nvSpPr>
          <p:cNvPr id="45" name="object 45"/>
          <p:cNvSpPr txBox="1"/>
          <p:nvPr/>
        </p:nvSpPr>
        <p:spPr>
          <a:xfrm>
            <a:off x="2712594" y="5036419"/>
            <a:ext cx="2445738" cy="882293"/>
          </a:xfrm>
          <a:prstGeom prst="rect">
            <a:avLst/>
          </a:prstGeom>
        </p:spPr>
        <p:txBody>
          <a:bodyPr vert="horz" wrap="square" lIns="0" tIns="137160" rIns="0" bIns="0" rtlCol="0">
            <a:spAutoFit/>
          </a:bodyPr>
          <a:lstStyle/>
          <a:p>
            <a:pPr marL="12700">
              <a:spcBef>
                <a:spcPts val="1080"/>
              </a:spcBef>
            </a:pPr>
            <a:r>
              <a:rPr sz="2000" spc="-10"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要因</a:t>
            </a:r>
            <a:r>
              <a:rPr sz="2000" spc="-20"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解</a:t>
            </a:r>
            <a:r>
              <a:rPr sz="2000" spc="-10"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析が出来ない</a:t>
            </a:r>
            <a:endParaRPr sz="2000" dirty="0">
              <a:latin typeface="HGS創英角ﾎﾟｯﾌﾟ体" panose="040B0A00000000000000" pitchFamily="50" charset="-128"/>
              <a:ea typeface="HGS創英角ﾎﾟｯﾌﾟ体" panose="040B0A00000000000000" pitchFamily="50" charset="-128"/>
              <a:cs typeface="HGP創英角ﾎﾟｯﾌﾟ体"/>
            </a:endParaRPr>
          </a:p>
          <a:p>
            <a:pPr marL="85090">
              <a:spcBef>
                <a:spcPts val="980"/>
              </a:spcBef>
            </a:pPr>
            <a:r>
              <a:rPr sz="2000" spc="-10" dirty="0">
                <a:latin typeface="HGS創英角ﾎﾟｯﾌﾟ体" panose="040B0A00000000000000" pitchFamily="50" charset="-128"/>
                <a:ea typeface="HGS創英角ﾎﾟｯﾌﾟ体" panose="040B0A00000000000000" pitchFamily="50" charset="-128"/>
                <a:cs typeface="HGP創英角ｺﾞｼｯｸUB"/>
              </a:rPr>
              <a:t>要因</a:t>
            </a:r>
            <a:r>
              <a:rPr sz="2000" spc="-5" dirty="0">
                <a:latin typeface="HGS創英角ﾎﾟｯﾌﾟ体" panose="040B0A00000000000000" pitchFamily="50" charset="-128"/>
                <a:ea typeface="HGS創英角ﾎﾟｯﾌﾟ体" panose="040B0A00000000000000" pitchFamily="50" charset="-128"/>
                <a:cs typeface="HGP創英角ｺﾞｼｯｸUB"/>
              </a:rPr>
              <a:t>解</a:t>
            </a:r>
            <a:r>
              <a:rPr sz="2000" spc="-10" dirty="0">
                <a:latin typeface="HGS創英角ﾎﾟｯﾌﾟ体" panose="040B0A00000000000000" pitchFamily="50" charset="-128"/>
                <a:ea typeface="HGS創英角ﾎﾟｯﾌﾟ体" panose="040B0A00000000000000" pitchFamily="50" charset="-128"/>
                <a:cs typeface="HGP創英角ｺﾞｼｯｸUB"/>
              </a:rPr>
              <a:t>析が出来る</a:t>
            </a:r>
            <a:endParaRPr sz="2000" dirty="0">
              <a:latin typeface="HGS創英角ﾎﾟｯﾌﾟ体" panose="040B0A00000000000000" pitchFamily="50" charset="-128"/>
              <a:ea typeface="HGS創英角ﾎﾟｯﾌﾟ体" panose="040B0A00000000000000" pitchFamily="50" charset="-128"/>
              <a:cs typeface="HGP創英角ｺﾞｼｯｸUB"/>
            </a:endParaRPr>
          </a:p>
        </p:txBody>
      </p:sp>
      <p:sp>
        <p:nvSpPr>
          <p:cNvPr id="46" name="object 46"/>
          <p:cNvSpPr/>
          <p:nvPr/>
        </p:nvSpPr>
        <p:spPr>
          <a:xfrm>
            <a:off x="6807475" y="786750"/>
            <a:ext cx="1764510" cy="2108850"/>
          </a:xfrm>
          <a:prstGeom prst="rect">
            <a:avLst/>
          </a:prstGeom>
          <a:blipFill>
            <a:blip r:embed="rId3" cstate="print"/>
            <a:stretch>
              <a:fillRect/>
            </a:stretch>
          </a:blipFill>
        </p:spPr>
        <p:txBody>
          <a:bodyPr wrap="square" lIns="0" tIns="0" rIns="0" bIns="0" rtlCol="0"/>
          <a:lstStyle/>
          <a:p>
            <a:endParaRPr dirty="0"/>
          </a:p>
        </p:txBody>
      </p:sp>
      <p:sp>
        <p:nvSpPr>
          <p:cNvPr id="50" name="object 3">
            <a:extLst>
              <a:ext uri="{FF2B5EF4-FFF2-40B4-BE49-F238E27FC236}">
                <a16:creationId xmlns:a16="http://schemas.microsoft.com/office/drawing/2014/main" id="{5BE0B374-837B-B659-6B56-56D64EB1208A}"/>
              </a:ext>
            </a:extLst>
          </p:cNvPr>
          <p:cNvSpPr txBox="1">
            <a:spLocks noGrp="1"/>
          </p:cNvSpPr>
          <p:nvPr>
            <p:ph type="title" idx="4294967295"/>
          </p:nvPr>
        </p:nvSpPr>
        <p:spPr>
          <a:xfrm>
            <a:off x="328930" y="150378"/>
            <a:ext cx="6367780" cy="511422"/>
          </a:xfrm>
          <a:prstGeom prst="rect">
            <a:avLst/>
          </a:prstGeom>
        </p:spPr>
        <p:txBody>
          <a:bodyPr vert="horz" wrap="square" lIns="0" tIns="12700" rIns="0" bIns="0" rtlCol="0">
            <a:spAutoFit/>
          </a:bodyPr>
          <a:lstStyle/>
          <a:p>
            <a:pPr marL="12700">
              <a:spcBef>
                <a:spcPts val="100"/>
              </a:spcBef>
              <a:tabLst>
                <a:tab pos="1054735" algn="l"/>
              </a:tabLst>
            </a:pPr>
            <a:r>
              <a:rPr lang="ja-JP" altLang="en-US" sz="3600" dirty="0">
                <a:latin typeface="HGP創英角ﾎﾟｯﾌﾟ体" panose="040B0A00000000000000" pitchFamily="50" charset="-128"/>
                <a:ea typeface="HGP創英角ﾎﾟｯﾌﾟ体" panose="040B0A00000000000000" pitchFamily="50" charset="-128"/>
              </a:rPr>
              <a:t>１０</a:t>
            </a:r>
            <a:r>
              <a:rPr sz="3600" u="none" dirty="0">
                <a:latin typeface="HGP創英角ﾎﾟｯﾌﾟ体" panose="040B0A00000000000000" pitchFamily="50" charset="-128"/>
                <a:ea typeface="HGP創英角ﾎﾟｯﾌﾟ体" panose="040B0A00000000000000" pitchFamily="50" charset="-128"/>
              </a:rPr>
              <a:t>）</a:t>
            </a:r>
            <a:r>
              <a:rPr lang="ja-JP" altLang="en-US" sz="3600" u="none" spc="-5" dirty="0">
                <a:latin typeface="HGP創英角ﾎﾟｯﾌﾟ体" panose="040B0A00000000000000" pitchFamily="50" charset="-128"/>
                <a:ea typeface="HGP創英角ﾎﾟｯﾌﾟ体" panose="040B0A00000000000000" pitchFamily="50" charset="-128"/>
              </a:rPr>
              <a:t>問題解決の手順</a:t>
            </a:r>
            <a:endParaRPr sz="3600" dirty="0">
              <a:latin typeface="HGP創英角ﾎﾟｯﾌﾟ体" panose="040B0A00000000000000" pitchFamily="50" charset="-128"/>
              <a:ea typeface="HGP創英角ﾎﾟｯﾌﾟ体" panose="040B0A00000000000000" pitchFamily="50" charset="-128"/>
            </a:endParaRPr>
          </a:p>
        </p:txBody>
      </p:sp>
      <p:sp>
        <p:nvSpPr>
          <p:cNvPr id="48" name="object 37">
            <a:extLst>
              <a:ext uri="{FF2B5EF4-FFF2-40B4-BE49-F238E27FC236}">
                <a16:creationId xmlns:a16="http://schemas.microsoft.com/office/drawing/2014/main" id="{0A49E476-F380-47EF-B22C-CFF7398C5A90}"/>
              </a:ext>
            </a:extLst>
          </p:cNvPr>
          <p:cNvSpPr txBox="1"/>
          <p:nvPr/>
        </p:nvSpPr>
        <p:spPr>
          <a:xfrm>
            <a:off x="1130300" y="2289755"/>
            <a:ext cx="4796790" cy="567463"/>
          </a:xfrm>
          <a:prstGeom prst="rect">
            <a:avLst/>
          </a:prstGeom>
        </p:spPr>
        <p:txBody>
          <a:bodyPr vert="horz" wrap="square" lIns="0" tIns="13335" rIns="0" bIns="0" rtlCol="0">
            <a:spAutoFit/>
          </a:bodyPr>
          <a:lstStyle/>
          <a:p>
            <a:pPr marL="12700" marR="3385185">
              <a:spcBef>
                <a:spcPts val="409"/>
              </a:spcBef>
            </a:pPr>
            <a:r>
              <a:rPr spc="-10" dirty="0">
                <a:latin typeface="HGS創英角ﾎﾟｯﾌﾟ体" panose="040B0A00000000000000" pitchFamily="50" charset="-128"/>
                <a:ea typeface="HGS創英角ﾎﾟｯﾌﾟ体" panose="040B0A00000000000000" pitchFamily="50" charset="-128"/>
                <a:cs typeface="HGP創英角ｺﾞｼｯｸUB"/>
              </a:rPr>
              <a:t>取組む</a:t>
            </a:r>
            <a:r>
              <a:rPr spc="-15" dirty="0">
                <a:latin typeface="HGS創英角ﾎﾟｯﾌﾟ体" panose="040B0A00000000000000" pitchFamily="50" charset="-128"/>
                <a:ea typeface="HGS創英角ﾎﾟｯﾌﾟ体" panose="040B0A00000000000000" pitchFamily="50" charset="-128"/>
                <a:cs typeface="HGP創英角ｺﾞｼｯｸUB"/>
              </a:rPr>
              <a:t>テ</a:t>
            </a:r>
            <a:r>
              <a:rPr spc="-20" dirty="0">
                <a:latin typeface="HGS創英角ﾎﾟｯﾌﾟ体" panose="040B0A00000000000000" pitchFamily="50" charset="-128"/>
                <a:ea typeface="HGS創英角ﾎﾟｯﾌﾟ体" panose="040B0A00000000000000" pitchFamily="50" charset="-128"/>
                <a:cs typeface="HGP創英角ｺﾞｼｯｸUB"/>
              </a:rPr>
              <a:t>ー</a:t>
            </a:r>
            <a:r>
              <a:rPr spc="-5" dirty="0">
                <a:latin typeface="HGS創英角ﾎﾟｯﾌﾟ体" panose="040B0A00000000000000" pitchFamily="50" charset="-128"/>
                <a:ea typeface="HGS創英角ﾎﾟｯﾌﾟ体" panose="040B0A00000000000000" pitchFamily="50" charset="-128"/>
                <a:cs typeface="HGP創英角ｺﾞｼｯｸUB"/>
              </a:rPr>
              <a:t>マ </a:t>
            </a:r>
            <a:r>
              <a:rPr spc="-10" dirty="0">
                <a:latin typeface="HGS創英角ﾎﾟｯﾌﾟ体" panose="040B0A00000000000000" pitchFamily="50" charset="-128"/>
                <a:ea typeface="HGS創英角ﾎﾟｯﾌﾟ体" panose="040B0A00000000000000" pitchFamily="50" charset="-128"/>
                <a:cs typeface="HGP創英角ｺﾞｼｯｸUB"/>
              </a:rPr>
              <a:t>の対象は？</a:t>
            </a:r>
            <a:endParaRPr dirty="0">
              <a:latin typeface="HGS創英角ﾎﾟｯﾌﾟ体" panose="040B0A00000000000000" pitchFamily="50" charset="-128"/>
              <a:ea typeface="HGS創英角ﾎﾟｯﾌﾟ体" panose="040B0A00000000000000" pitchFamily="50" charset="-128"/>
              <a:cs typeface="HGP創英角ｺﾞｼｯｸUB"/>
            </a:endParaRPr>
          </a:p>
        </p:txBody>
      </p:sp>
      <p:sp>
        <p:nvSpPr>
          <p:cNvPr id="49" name="object 37">
            <a:extLst>
              <a:ext uri="{FF2B5EF4-FFF2-40B4-BE49-F238E27FC236}">
                <a16:creationId xmlns:a16="http://schemas.microsoft.com/office/drawing/2014/main" id="{12CB0637-2752-481F-B95E-E2514FD62171}"/>
              </a:ext>
            </a:extLst>
          </p:cNvPr>
          <p:cNvSpPr txBox="1"/>
          <p:nvPr/>
        </p:nvSpPr>
        <p:spPr>
          <a:xfrm>
            <a:off x="975869" y="1841636"/>
            <a:ext cx="4938774" cy="307777"/>
          </a:xfrm>
          <a:prstGeom prst="rect">
            <a:avLst/>
          </a:prstGeom>
        </p:spPr>
        <p:txBody>
          <a:bodyPr vert="horz" wrap="square" lIns="0" tIns="0" rIns="0" bIns="0" rtlCol="0" anchor="ctr" anchorCtr="0">
            <a:spAutoFit/>
          </a:bodyPr>
          <a:lstStyle/>
          <a:p>
            <a:pPr marL="2095500">
              <a:spcBef>
                <a:spcPts val="2155"/>
              </a:spcBef>
            </a:pPr>
            <a:r>
              <a:rPr sz="2000" spc="-10"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今まで</a:t>
            </a:r>
            <a:r>
              <a:rPr sz="2000" spc="-15"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に経験</a:t>
            </a:r>
            <a:r>
              <a:rPr sz="2000"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のな</a:t>
            </a:r>
            <a:r>
              <a:rPr sz="2000" spc="-15"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い仕</a:t>
            </a:r>
            <a:r>
              <a:rPr lang="ja-JP" altLang="en-US" sz="2000" spc="-15" dirty="0">
                <a:solidFill>
                  <a:srgbClr val="6F2F9F"/>
                </a:solidFill>
                <a:latin typeface="HGS創英角ﾎﾟｯﾌﾟ体" panose="040B0A00000000000000" pitchFamily="50" charset="-128"/>
                <a:ea typeface="HGS創英角ﾎﾟｯﾌﾟ体" panose="040B0A00000000000000" pitchFamily="50" charset="-128"/>
                <a:cs typeface="HGP創英角ﾎﾟｯﾌﾟ体"/>
              </a:rPr>
              <a:t>事</a:t>
            </a:r>
            <a:endParaRPr dirty="0">
              <a:latin typeface="HGS創英角ﾎﾟｯﾌﾟ体" panose="040B0A00000000000000" pitchFamily="50" charset="-128"/>
              <a:ea typeface="HGS創英角ﾎﾟｯﾌﾟ体" panose="040B0A00000000000000" pitchFamily="50" charset="-128"/>
              <a:cs typeface="HGP創英角ｺﾞｼｯｸUB"/>
            </a:endParaRPr>
          </a:p>
        </p:txBody>
      </p:sp>
      <p:sp>
        <p:nvSpPr>
          <p:cNvPr id="51" name="object 35">
            <a:extLst>
              <a:ext uri="{FF2B5EF4-FFF2-40B4-BE49-F238E27FC236}">
                <a16:creationId xmlns:a16="http://schemas.microsoft.com/office/drawing/2014/main" id="{41263B9E-A44F-4DAB-A6FA-F9C82603FA81}"/>
              </a:ext>
            </a:extLst>
          </p:cNvPr>
          <p:cNvSpPr txBox="1"/>
          <p:nvPr/>
        </p:nvSpPr>
        <p:spPr>
          <a:xfrm>
            <a:off x="1266209" y="4094789"/>
            <a:ext cx="3778485" cy="566181"/>
          </a:xfrm>
          <a:prstGeom prst="rect">
            <a:avLst/>
          </a:prstGeom>
        </p:spPr>
        <p:txBody>
          <a:bodyPr vert="horz" wrap="square" lIns="0" tIns="12065" rIns="0" bIns="0" rtlCol="0">
            <a:spAutoFit/>
          </a:bodyPr>
          <a:lstStyle/>
          <a:p>
            <a:pPr marL="1798955" marR="5080">
              <a:spcBef>
                <a:spcPts val="325"/>
              </a:spcBef>
            </a:pPr>
            <a:r>
              <a:rPr spc="-10" dirty="0">
                <a:latin typeface="HGP創英角ｺﾞｼｯｸUB"/>
                <a:cs typeface="HGP創英角ｺﾞｼｯｸUB"/>
              </a:rPr>
              <a:t>要因</a:t>
            </a:r>
            <a:r>
              <a:rPr spc="-20" dirty="0">
                <a:latin typeface="HGP創英角ｺﾞｼｯｸUB"/>
                <a:cs typeface="HGP創英角ｺﾞｼｯｸUB"/>
              </a:rPr>
              <a:t>も</a:t>
            </a:r>
            <a:r>
              <a:rPr spc="-10" dirty="0">
                <a:latin typeface="HGP創英角ｺﾞｼｯｸUB"/>
                <a:cs typeface="HGP創英角ｺﾞｼｯｸUB"/>
              </a:rPr>
              <a:t>対策</a:t>
            </a:r>
            <a:r>
              <a:rPr spc="-20" dirty="0">
                <a:latin typeface="HGP創英角ｺﾞｼｯｸUB"/>
                <a:cs typeface="HGP創英角ｺﾞｼｯｸUB"/>
              </a:rPr>
              <a:t>も</a:t>
            </a:r>
            <a:br>
              <a:rPr lang="en-US" spc="-20" dirty="0">
                <a:latin typeface="HGP創英角ｺﾞｼｯｸUB"/>
                <a:cs typeface="HGP創英角ｺﾞｼｯｸUB"/>
              </a:rPr>
            </a:br>
            <a:r>
              <a:rPr spc="-10" dirty="0">
                <a:latin typeface="HGP創英角ｺﾞｼｯｸUB"/>
                <a:cs typeface="HGP創英角ｺﾞｼｯｸUB"/>
              </a:rPr>
              <a:t>見通しがつ</a:t>
            </a:r>
            <a:r>
              <a:rPr spc="-25" dirty="0">
                <a:latin typeface="HGP創英角ｺﾞｼｯｸUB"/>
                <a:cs typeface="HGP創英角ｺﾞｼｯｸUB"/>
              </a:rPr>
              <a:t>か</a:t>
            </a:r>
            <a:r>
              <a:rPr spc="-20" dirty="0">
                <a:latin typeface="HGP創英角ｺﾞｼｯｸUB"/>
                <a:cs typeface="HGP創英角ｺﾞｼｯｸUB"/>
              </a:rPr>
              <a:t>な</a:t>
            </a:r>
            <a:r>
              <a:rPr spc="-10" dirty="0">
                <a:latin typeface="HGP創英角ｺﾞｼｯｸUB"/>
                <a:cs typeface="HGP創英角ｺﾞｼｯｸUB"/>
              </a:rPr>
              <a:t>い</a:t>
            </a:r>
            <a:endParaRPr dirty="0">
              <a:latin typeface="HGP創英角ｺﾞｼｯｸUB"/>
              <a:cs typeface="HGP創英角ｺﾞｼｯｸUB"/>
            </a:endParaRPr>
          </a:p>
        </p:txBody>
      </p:sp>
      <p:sp>
        <p:nvSpPr>
          <p:cNvPr id="52" name="object 2">
            <a:extLst>
              <a:ext uri="{FF2B5EF4-FFF2-40B4-BE49-F238E27FC236}">
                <a16:creationId xmlns:a16="http://schemas.microsoft.com/office/drawing/2014/main" id="{3A43F7C9-ED3E-4D8E-90AE-1AABC355067A}"/>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15</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5" name="Rectangle 5">
            <a:extLst>
              <a:ext uri="{FF2B5EF4-FFF2-40B4-BE49-F238E27FC236}">
                <a16:creationId xmlns:a16="http://schemas.microsoft.com/office/drawing/2014/main" id="{607D743A-E03A-4639-BB0C-B9383D27C707}"/>
              </a:ext>
            </a:extLst>
          </p:cNvPr>
          <p:cNvSpPr>
            <a:spLocks noChangeArrowheads="1"/>
          </p:cNvSpPr>
          <p:nvPr/>
        </p:nvSpPr>
        <p:spPr bwMode="auto">
          <a:xfrm>
            <a:off x="2590800" y="609600"/>
            <a:ext cx="6553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b="1" u="sng" dirty="0">
                <a:latin typeface="HGS創英角ﾎﾟｯﾌﾟ体" panose="040B0A00000000000000" pitchFamily="50" charset="-128"/>
                <a:ea typeface="HGS創英角ﾎﾟｯﾌﾟ体" panose="040B0A00000000000000" pitchFamily="50" charset="-128"/>
              </a:rPr>
              <a:t>どんな問題をテーマ</a:t>
            </a:r>
            <a:r>
              <a:rPr lang="ja-JP" altLang="en-US" sz="2400" b="1" dirty="0">
                <a:latin typeface="HGS創英角ﾎﾟｯﾌﾟ体" panose="040B0A00000000000000" pitchFamily="50" charset="-128"/>
                <a:ea typeface="HGS創英角ﾎﾟｯﾌﾟ体" panose="040B0A00000000000000" pitchFamily="50" charset="-128"/>
              </a:rPr>
              <a:t>にするか？決める</a:t>
            </a:r>
          </a:p>
        </p:txBody>
      </p:sp>
      <p:sp>
        <p:nvSpPr>
          <p:cNvPr id="179206" name="Rectangle 6">
            <a:extLst>
              <a:ext uri="{FF2B5EF4-FFF2-40B4-BE49-F238E27FC236}">
                <a16:creationId xmlns:a16="http://schemas.microsoft.com/office/drawing/2014/main" id="{04A9C681-5756-4AA9-B51D-64FC2A6DF504}"/>
              </a:ext>
            </a:extLst>
          </p:cNvPr>
          <p:cNvSpPr>
            <a:spLocks noChangeArrowheads="1"/>
          </p:cNvSpPr>
          <p:nvPr/>
        </p:nvSpPr>
        <p:spPr bwMode="auto">
          <a:xfrm>
            <a:off x="2667000" y="1295400"/>
            <a:ext cx="6248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b="1" dirty="0">
                <a:latin typeface="HGS創英角ﾎﾟｯﾌﾟ体" panose="040B0A00000000000000" pitchFamily="50" charset="-128"/>
                <a:ea typeface="HGS創英角ﾎﾟｯﾌﾟ体" panose="040B0A00000000000000" pitchFamily="50" charset="-128"/>
              </a:rPr>
              <a:t>その問題の</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現状</a:t>
            </a:r>
            <a:r>
              <a:rPr lang="ja-JP" altLang="en-US" sz="2400" b="1" u="sng" dirty="0">
                <a:latin typeface="HGS創英角ﾎﾟｯﾌﾟ体" panose="040B0A00000000000000" pitchFamily="50" charset="-128"/>
                <a:ea typeface="HGS創英角ﾎﾟｯﾌﾟ体" panose="040B0A00000000000000" pitchFamily="50" charset="-128"/>
              </a:rPr>
              <a:t>がどれくらい</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悪い</a:t>
            </a:r>
            <a:r>
              <a:rPr lang="ja-JP" altLang="en-US" sz="2400" b="1" u="sng" dirty="0">
                <a:latin typeface="HGS創英角ﾎﾟｯﾌﾟ体" panose="040B0A00000000000000" pitchFamily="50" charset="-128"/>
                <a:ea typeface="HGS創英角ﾎﾟｯﾌﾟ体" panose="040B0A00000000000000" pitchFamily="50" charset="-128"/>
              </a:rPr>
              <a:t>のか？</a:t>
            </a:r>
          </a:p>
          <a:p>
            <a:r>
              <a:rPr lang="ja-JP" altLang="en-US" sz="2400" b="1" u="sng" dirty="0">
                <a:latin typeface="HGS創英角ﾎﾟｯﾌﾟ体" panose="040B0A00000000000000" pitchFamily="50" charset="-128"/>
                <a:ea typeface="HGS創英角ﾎﾟｯﾌﾟ体" panose="040B0A00000000000000" pitchFamily="50" charset="-128"/>
              </a:rPr>
              <a:t> を</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調べ</a:t>
            </a:r>
            <a:r>
              <a:rPr lang="ja-JP" altLang="en-US" sz="2400" b="1" dirty="0">
                <a:latin typeface="HGS創英角ﾎﾟｯﾌﾟ体" panose="040B0A00000000000000" pitchFamily="50" charset="-128"/>
                <a:ea typeface="HGS創英角ﾎﾟｯﾌﾟ体" panose="040B0A00000000000000" pitchFamily="50" charset="-128"/>
              </a:rPr>
              <a:t>、</a:t>
            </a:r>
            <a:r>
              <a:rPr lang="ja-JP" altLang="en-US" sz="2400" b="1" dirty="0">
                <a:solidFill>
                  <a:srgbClr val="0000FF"/>
                </a:solidFill>
                <a:latin typeface="HGS創英角ﾎﾟｯﾌﾟ体" panose="040B0A00000000000000" pitchFamily="50" charset="-128"/>
                <a:ea typeface="HGS創英角ﾎﾟｯﾌﾟ体" panose="040B0A00000000000000" pitchFamily="50" charset="-128"/>
              </a:rPr>
              <a:t>目標</a:t>
            </a:r>
            <a:r>
              <a:rPr lang="ja-JP" altLang="en-US" sz="2400" b="1" dirty="0">
                <a:latin typeface="HGS創英角ﾎﾟｯﾌﾟ体" panose="040B0A00000000000000" pitchFamily="50" charset="-128"/>
                <a:ea typeface="HGS創英角ﾎﾟｯﾌﾟ体" panose="040B0A00000000000000" pitchFamily="50" charset="-128"/>
              </a:rPr>
              <a:t>を決める</a:t>
            </a:r>
            <a:br>
              <a:rPr lang="en-US" altLang="ja-JP" sz="2400" b="1" dirty="0">
                <a:latin typeface="HGS創英角ﾎﾟｯﾌﾟ体" panose="040B0A00000000000000" pitchFamily="50" charset="-128"/>
                <a:ea typeface="HGS創英角ﾎﾟｯﾌﾟ体" panose="040B0A00000000000000" pitchFamily="50" charset="-128"/>
              </a:rPr>
            </a:br>
            <a:r>
              <a:rPr lang="ja-JP" altLang="en-US" sz="2400" b="1" dirty="0">
                <a:latin typeface="HGS創英角ﾎﾟｯﾌﾟ体" panose="040B0A00000000000000" pitchFamily="50" charset="-128"/>
                <a:ea typeface="HGS創英角ﾎﾟｯﾌﾟ体" panose="040B0A00000000000000" pitchFamily="50" charset="-128"/>
              </a:rPr>
              <a:t>（</a:t>
            </a:r>
            <a:r>
              <a:rPr lang="ja-JP" altLang="en-US" sz="2400" b="1" u="sng" dirty="0">
                <a:latin typeface="HGS創英角ﾎﾟｯﾌﾟ体" panose="040B0A00000000000000" pitchFamily="50" charset="-128"/>
                <a:ea typeface="HGS創英角ﾎﾟｯﾌﾟ体" panose="040B0A00000000000000" pitchFamily="50" charset="-128"/>
              </a:rPr>
              <a:t>いつまでに、どこまで解決するか？</a:t>
            </a:r>
            <a:r>
              <a:rPr lang="ja-JP" altLang="en-US" sz="2400" b="1" dirty="0">
                <a:latin typeface="HGS創英角ﾎﾟｯﾌﾟ体" panose="040B0A00000000000000" pitchFamily="50" charset="-128"/>
                <a:ea typeface="HGS創英角ﾎﾟｯﾌﾟ体" panose="040B0A00000000000000" pitchFamily="50" charset="-128"/>
              </a:rPr>
              <a:t>）</a:t>
            </a:r>
          </a:p>
        </p:txBody>
      </p:sp>
      <p:sp>
        <p:nvSpPr>
          <p:cNvPr id="179208" name="Rectangle 8">
            <a:extLst>
              <a:ext uri="{FF2B5EF4-FFF2-40B4-BE49-F238E27FC236}">
                <a16:creationId xmlns:a16="http://schemas.microsoft.com/office/drawing/2014/main" id="{ABC45CE6-12C8-44FC-9C43-A599A4C6122D}"/>
              </a:ext>
            </a:extLst>
          </p:cNvPr>
          <p:cNvSpPr>
            <a:spLocks noChangeArrowheads="1"/>
          </p:cNvSpPr>
          <p:nvPr/>
        </p:nvSpPr>
        <p:spPr bwMode="auto">
          <a:xfrm>
            <a:off x="2667000" y="2309244"/>
            <a:ext cx="61722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誰が</a:t>
            </a:r>
            <a:r>
              <a:rPr lang="ja-JP" altLang="en-US" sz="2400" b="1" u="sng" dirty="0">
                <a:latin typeface="HGS創英角ﾎﾟｯﾌﾟ体" panose="040B0A00000000000000" pitchFamily="50" charset="-128"/>
                <a:ea typeface="HGS創英角ﾎﾟｯﾌﾟ体" panose="040B0A00000000000000" pitchFamily="50" charset="-128"/>
              </a:rPr>
              <a:t>、</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いつ</a:t>
            </a:r>
            <a:r>
              <a:rPr lang="ja-JP" altLang="en-US" sz="2400" b="1" u="sng" dirty="0">
                <a:latin typeface="HGS創英角ﾎﾟｯﾌﾟ体" panose="040B0A00000000000000" pitchFamily="50" charset="-128"/>
                <a:ea typeface="HGS創英角ﾎﾟｯﾌﾟ体" panose="040B0A00000000000000" pitchFamily="50" charset="-128"/>
              </a:rPr>
              <a:t>、</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何を</a:t>
            </a:r>
            <a:r>
              <a:rPr lang="ja-JP" altLang="en-US" sz="2400" b="1" u="sng" dirty="0">
                <a:latin typeface="HGS創英角ﾎﾟｯﾌﾟ体" panose="040B0A00000000000000" pitchFamily="50" charset="-128"/>
                <a:ea typeface="HGS創英角ﾎﾟｯﾌﾟ体" panose="040B0A00000000000000" pitchFamily="50" charset="-128"/>
              </a:rPr>
              <a:t>する</a:t>
            </a:r>
            <a:r>
              <a:rPr lang="ja-JP" altLang="en-US" sz="2400" b="1" dirty="0">
                <a:latin typeface="HGS創英角ﾎﾟｯﾌﾟ体" panose="040B0A00000000000000" pitchFamily="50" charset="-128"/>
                <a:ea typeface="HGS創英角ﾎﾟｯﾌﾟ体" panose="040B0A00000000000000" pitchFamily="50" charset="-128"/>
              </a:rPr>
              <a:t>か？決める</a:t>
            </a:r>
          </a:p>
        </p:txBody>
      </p:sp>
      <p:sp>
        <p:nvSpPr>
          <p:cNvPr id="179210" name="Rectangle 10">
            <a:extLst>
              <a:ext uri="{FF2B5EF4-FFF2-40B4-BE49-F238E27FC236}">
                <a16:creationId xmlns:a16="http://schemas.microsoft.com/office/drawing/2014/main" id="{86FE388E-BE61-4232-A756-2D0A8FD57601}"/>
              </a:ext>
            </a:extLst>
          </p:cNvPr>
          <p:cNvSpPr>
            <a:spLocks noChangeArrowheads="1"/>
          </p:cNvSpPr>
          <p:nvPr/>
        </p:nvSpPr>
        <p:spPr bwMode="auto">
          <a:xfrm>
            <a:off x="2667000" y="3352800"/>
            <a:ext cx="6096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b="1" dirty="0">
                <a:latin typeface="HGS創英角ﾎﾟｯﾌﾟ体" panose="040B0A00000000000000" pitchFamily="50" charset="-128"/>
                <a:ea typeface="HGS創英角ﾎﾟｯﾌﾟ体" panose="040B0A00000000000000" pitchFamily="50" charset="-128"/>
              </a:rPr>
              <a:t>なぜこんな状態になったのか？</a:t>
            </a:r>
          </a:p>
          <a:p>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原因</a:t>
            </a:r>
            <a:r>
              <a:rPr lang="ja-JP" altLang="en-US" sz="2400" b="1" u="sng" dirty="0">
                <a:latin typeface="HGS創英角ﾎﾟｯﾌﾟ体" panose="040B0A00000000000000" pitchFamily="50" charset="-128"/>
                <a:ea typeface="HGS創英角ﾎﾟｯﾌﾟ体" panose="040B0A00000000000000" pitchFamily="50" charset="-128"/>
              </a:rPr>
              <a:t>をつきとめ</a:t>
            </a:r>
            <a:r>
              <a:rPr lang="ja-JP" altLang="en-US" sz="2400" b="1" dirty="0">
                <a:latin typeface="HGS創英角ﾎﾟｯﾌﾟ体" panose="040B0A00000000000000" pitchFamily="50" charset="-128"/>
                <a:ea typeface="HGS創英角ﾎﾟｯﾌﾟ体" panose="040B0A00000000000000" pitchFamily="50" charset="-128"/>
              </a:rPr>
              <a:t>、</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対策</a:t>
            </a:r>
            <a:r>
              <a:rPr lang="ja-JP" altLang="en-US" sz="2400" b="1" u="sng" dirty="0">
                <a:latin typeface="HGS創英角ﾎﾟｯﾌﾟ体" panose="040B0A00000000000000" pitchFamily="50" charset="-128"/>
                <a:ea typeface="HGS創英角ﾎﾟｯﾌﾟ体" panose="040B0A00000000000000" pitchFamily="50" charset="-128"/>
              </a:rPr>
              <a:t>項目を決める</a:t>
            </a:r>
          </a:p>
        </p:txBody>
      </p:sp>
      <p:sp>
        <p:nvSpPr>
          <p:cNvPr id="179212" name="Rectangle 12">
            <a:extLst>
              <a:ext uri="{FF2B5EF4-FFF2-40B4-BE49-F238E27FC236}">
                <a16:creationId xmlns:a16="http://schemas.microsoft.com/office/drawing/2014/main" id="{485C29FA-B41F-4AAD-BE90-AF23CFD6EB47}"/>
              </a:ext>
            </a:extLst>
          </p:cNvPr>
          <p:cNvSpPr>
            <a:spLocks noChangeArrowheads="1"/>
          </p:cNvSpPr>
          <p:nvPr/>
        </p:nvSpPr>
        <p:spPr bwMode="auto">
          <a:xfrm>
            <a:off x="2667000" y="4343400"/>
            <a:ext cx="6019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具体的</a:t>
            </a:r>
            <a:r>
              <a:rPr lang="ja-JP" altLang="en-US" sz="2400" b="1" u="sng" dirty="0">
                <a:latin typeface="HGS創英角ﾎﾟｯﾌﾟ体" panose="040B0A00000000000000" pitchFamily="50" charset="-128"/>
                <a:ea typeface="HGS創英角ﾎﾟｯﾌﾟ体" panose="040B0A00000000000000" pitchFamily="50" charset="-128"/>
              </a:rPr>
              <a:t>にどんな対策</a:t>
            </a:r>
            <a:r>
              <a:rPr lang="ja-JP" altLang="en-US" sz="2400" b="1" dirty="0">
                <a:latin typeface="HGS創英角ﾎﾟｯﾌﾟ体" panose="040B0A00000000000000" pitchFamily="50" charset="-128"/>
                <a:ea typeface="HGS創英角ﾎﾟｯﾌﾟ体" panose="040B0A00000000000000" pitchFamily="50" charset="-128"/>
              </a:rPr>
              <a:t>をうつのか？</a:t>
            </a:r>
          </a:p>
          <a:p>
            <a:r>
              <a:rPr lang="ja-JP" altLang="en-US" sz="2400" b="1" dirty="0">
                <a:latin typeface="HGS創英角ﾎﾟｯﾌﾟ体" panose="040B0A00000000000000" pitchFamily="50" charset="-128"/>
                <a:ea typeface="HGS創英角ﾎﾟｯﾌﾟ体" panose="040B0A00000000000000" pitchFamily="50" charset="-128"/>
              </a:rPr>
              <a:t>を検討して決め、</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実施</a:t>
            </a:r>
            <a:r>
              <a:rPr lang="ja-JP" altLang="en-US" sz="2400" b="1" u="sng" dirty="0">
                <a:latin typeface="HGS創英角ﾎﾟｯﾌﾟ体" panose="040B0A00000000000000" pitchFamily="50" charset="-128"/>
                <a:ea typeface="HGS創英角ﾎﾟｯﾌﾟ体" panose="040B0A00000000000000" pitchFamily="50" charset="-128"/>
              </a:rPr>
              <a:t>する</a:t>
            </a:r>
          </a:p>
        </p:txBody>
      </p:sp>
      <p:sp>
        <p:nvSpPr>
          <p:cNvPr id="179214" name="Rectangle 14">
            <a:extLst>
              <a:ext uri="{FF2B5EF4-FFF2-40B4-BE49-F238E27FC236}">
                <a16:creationId xmlns:a16="http://schemas.microsoft.com/office/drawing/2014/main" id="{E7974D13-233B-4786-A845-A1B7EE347A7C}"/>
              </a:ext>
            </a:extLst>
          </p:cNvPr>
          <p:cNvSpPr>
            <a:spLocks noChangeArrowheads="1"/>
          </p:cNvSpPr>
          <p:nvPr/>
        </p:nvSpPr>
        <p:spPr bwMode="auto">
          <a:xfrm>
            <a:off x="2667000" y="5181600"/>
            <a:ext cx="59436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b="1" dirty="0">
                <a:latin typeface="HGS創英角ﾎﾟｯﾌﾟ体" panose="040B0A00000000000000" pitchFamily="50" charset="-128"/>
                <a:ea typeface="HGS創英角ﾎﾟｯﾌﾟ体" panose="040B0A00000000000000" pitchFamily="50" charset="-128"/>
              </a:rPr>
              <a:t>対策</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結果</a:t>
            </a:r>
            <a:r>
              <a:rPr lang="ja-JP" altLang="en-US" sz="2400" b="1" u="sng" dirty="0">
                <a:latin typeface="HGS創英角ﾎﾟｯﾌﾟ体" panose="040B0A00000000000000" pitchFamily="50" charset="-128"/>
                <a:ea typeface="HGS創英角ﾎﾟｯﾌﾟ体" panose="040B0A00000000000000" pitchFamily="50" charset="-128"/>
              </a:rPr>
              <a:t>を</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確認</a:t>
            </a:r>
            <a:r>
              <a:rPr lang="ja-JP" altLang="en-US" sz="2400" b="1" dirty="0">
                <a:latin typeface="HGS創英角ﾎﾟｯﾌﾟ体" panose="040B0A00000000000000" pitchFamily="50" charset="-128"/>
                <a:ea typeface="HGS創英角ﾎﾟｯﾌﾟ体" panose="040B0A00000000000000" pitchFamily="50" charset="-128"/>
              </a:rPr>
              <a:t>し、</a:t>
            </a:r>
            <a:r>
              <a:rPr lang="ja-JP" altLang="en-US" sz="2400" b="1" u="sng" dirty="0">
                <a:latin typeface="HGS創英角ﾎﾟｯﾌﾟ体" panose="040B0A00000000000000" pitchFamily="50" charset="-128"/>
                <a:ea typeface="HGS創英角ﾎﾟｯﾌﾟ体" panose="040B0A00000000000000" pitchFamily="50" charset="-128"/>
              </a:rPr>
              <a:t>目標値と比べる</a:t>
            </a:r>
          </a:p>
        </p:txBody>
      </p:sp>
      <p:grpSp>
        <p:nvGrpSpPr>
          <p:cNvPr id="179218" name="Group 18">
            <a:extLst>
              <a:ext uri="{FF2B5EF4-FFF2-40B4-BE49-F238E27FC236}">
                <a16:creationId xmlns:a16="http://schemas.microsoft.com/office/drawing/2014/main" id="{039A615A-C554-4941-A1A4-56BCAE944C51}"/>
              </a:ext>
            </a:extLst>
          </p:cNvPr>
          <p:cNvGrpSpPr>
            <a:grpSpLocks/>
          </p:cNvGrpSpPr>
          <p:nvPr/>
        </p:nvGrpSpPr>
        <p:grpSpPr bwMode="auto">
          <a:xfrm>
            <a:off x="304800" y="685800"/>
            <a:ext cx="2209800" cy="6172200"/>
            <a:chOff x="192" y="432"/>
            <a:chExt cx="1392" cy="3888"/>
          </a:xfrm>
        </p:grpSpPr>
        <p:sp>
          <p:nvSpPr>
            <p:cNvPr id="179202" name="AutoShape 2">
              <a:extLst>
                <a:ext uri="{FF2B5EF4-FFF2-40B4-BE49-F238E27FC236}">
                  <a16:creationId xmlns:a16="http://schemas.microsoft.com/office/drawing/2014/main" id="{0B552560-557E-485F-A74F-CC9BF3F74127}"/>
                </a:ext>
              </a:extLst>
            </p:cNvPr>
            <p:cNvSpPr>
              <a:spLocks noChangeArrowheads="1"/>
            </p:cNvSpPr>
            <p:nvPr/>
          </p:nvSpPr>
          <p:spPr bwMode="auto">
            <a:xfrm>
              <a:off x="768" y="528"/>
              <a:ext cx="240" cy="3312"/>
            </a:xfrm>
            <a:prstGeom prst="downArrow">
              <a:avLst>
                <a:gd name="adj1" fmla="val 33333"/>
                <a:gd name="adj2" fmla="val 5788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79203" name="Rectangle 3">
              <a:extLst>
                <a:ext uri="{FF2B5EF4-FFF2-40B4-BE49-F238E27FC236}">
                  <a16:creationId xmlns:a16="http://schemas.microsoft.com/office/drawing/2014/main" id="{30714A0A-E430-4539-B768-0EEECC1C0417}"/>
                </a:ext>
              </a:extLst>
            </p:cNvPr>
            <p:cNvSpPr>
              <a:spLocks noChangeArrowheads="1"/>
            </p:cNvSpPr>
            <p:nvPr/>
          </p:nvSpPr>
          <p:spPr bwMode="auto">
            <a:xfrm>
              <a:off x="192" y="432"/>
              <a:ext cx="1392" cy="288"/>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200" b="1">
                  <a:latin typeface="HGS創英角ﾎﾟｯﾌﾟ体" panose="040B0A00000000000000" pitchFamily="50" charset="-128"/>
                  <a:ea typeface="HGS創英角ﾎﾟｯﾌﾟ体" panose="040B0A00000000000000" pitchFamily="50" charset="-128"/>
                </a:rPr>
                <a:t>テーマ選定</a:t>
              </a:r>
            </a:p>
          </p:txBody>
        </p:sp>
        <p:sp>
          <p:nvSpPr>
            <p:cNvPr id="179204" name="Rectangle 4">
              <a:extLst>
                <a:ext uri="{FF2B5EF4-FFF2-40B4-BE49-F238E27FC236}">
                  <a16:creationId xmlns:a16="http://schemas.microsoft.com/office/drawing/2014/main" id="{4B3E34D7-5C14-47B1-83C6-C1CDA151BF31}"/>
                </a:ext>
              </a:extLst>
            </p:cNvPr>
            <p:cNvSpPr>
              <a:spLocks noChangeArrowheads="1"/>
            </p:cNvSpPr>
            <p:nvPr/>
          </p:nvSpPr>
          <p:spPr bwMode="auto">
            <a:xfrm>
              <a:off x="192" y="864"/>
              <a:ext cx="1392" cy="528"/>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200" b="1" dirty="0">
                  <a:latin typeface="HGS創英角ﾎﾟｯﾌﾟ体" panose="040B0A00000000000000" pitchFamily="50" charset="-128"/>
                  <a:ea typeface="HGS創英角ﾎﾟｯﾌﾟ体" panose="040B0A00000000000000" pitchFamily="50" charset="-128"/>
                </a:rPr>
                <a:t>現状の把握と</a:t>
              </a:r>
            </a:p>
            <a:p>
              <a:pPr algn="ctr"/>
              <a:r>
                <a:rPr lang="ja-JP" altLang="en-US" sz="2200" b="1" dirty="0">
                  <a:latin typeface="HGS創英角ﾎﾟｯﾌﾟ体" panose="040B0A00000000000000" pitchFamily="50" charset="-128"/>
                  <a:ea typeface="HGS創英角ﾎﾟｯﾌﾟ体" panose="040B0A00000000000000" pitchFamily="50" charset="-128"/>
                </a:rPr>
                <a:t>目標の設定</a:t>
              </a:r>
            </a:p>
          </p:txBody>
        </p:sp>
        <p:sp>
          <p:nvSpPr>
            <p:cNvPr id="179207" name="Rectangle 7">
              <a:extLst>
                <a:ext uri="{FF2B5EF4-FFF2-40B4-BE49-F238E27FC236}">
                  <a16:creationId xmlns:a16="http://schemas.microsoft.com/office/drawing/2014/main" id="{B1E4C859-80E6-46AC-9428-924CF2954472}"/>
                </a:ext>
              </a:extLst>
            </p:cNvPr>
            <p:cNvSpPr>
              <a:spLocks noChangeArrowheads="1"/>
            </p:cNvSpPr>
            <p:nvPr/>
          </p:nvSpPr>
          <p:spPr bwMode="auto">
            <a:xfrm>
              <a:off x="192" y="1536"/>
              <a:ext cx="1392" cy="48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200" b="1">
                  <a:latin typeface="HGS創英角ﾎﾟｯﾌﾟ体" panose="040B0A00000000000000" pitchFamily="50" charset="-128"/>
                  <a:ea typeface="HGS創英角ﾎﾟｯﾌﾟ体" panose="040B0A00000000000000" pitchFamily="50" charset="-128"/>
                </a:rPr>
                <a:t>活動計画の</a:t>
              </a:r>
            </a:p>
            <a:p>
              <a:pPr algn="ctr"/>
              <a:r>
                <a:rPr lang="ja-JP" altLang="en-US" sz="2200" b="1">
                  <a:latin typeface="HGS創英角ﾎﾟｯﾌﾟ体" panose="040B0A00000000000000" pitchFamily="50" charset="-128"/>
                  <a:ea typeface="HGS創英角ﾎﾟｯﾌﾟ体" panose="040B0A00000000000000" pitchFamily="50" charset="-128"/>
                </a:rPr>
                <a:t>作成</a:t>
              </a:r>
            </a:p>
          </p:txBody>
        </p:sp>
        <p:sp>
          <p:nvSpPr>
            <p:cNvPr id="179209" name="Rectangle 9">
              <a:extLst>
                <a:ext uri="{FF2B5EF4-FFF2-40B4-BE49-F238E27FC236}">
                  <a16:creationId xmlns:a16="http://schemas.microsoft.com/office/drawing/2014/main" id="{58AC77B7-7F6E-4F72-9C02-778879432115}"/>
                </a:ext>
              </a:extLst>
            </p:cNvPr>
            <p:cNvSpPr>
              <a:spLocks noChangeArrowheads="1"/>
            </p:cNvSpPr>
            <p:nvPr/>
          </p:nvSpPr>
          <p:spPr bwMode="auto">
            <a:xfrm>
              <a:off x="192" y="2160"/>
              <a:ext cx="1392" cy="4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200" b="1">
                  <a:latin typeface="HGS創英角ﾎﾟｯﾌﾟ体" panose="040B0A00000000000000" pitchFamily="50" charset="-128"/>
                  <a:ea typeface="HGS創英角ﾎﾟｯﾌﾟ体" panose="040B0A00000000000000" pitchFamily="50" charset="-128"/>
                </a:rPr>
                <a:t>要因の解析</a:t>
              </a:r>
            </a:p>
          </p:txBody>
        </p:sp>
        <p:sp>
          <p:nvSpPr>
            <p:cNvPr id="179211" name="Rectangle 11">
              <a:extLst>
                <a:ext uri="{FF2B5EF4-FFF2-40B4-BE49-F238E27FC236}">
                  <a16:creationId xmlns:a16="http://schemas.microsoft.com/office/drawing/2014/main" id="{63489DFB-F1F4-47B4-96FD-B4B295CDE2BE}"/>
                </a:ext>
              </a:extLst>
            </p:cNvPr>
            <p:cNvSpPr>
              <a:spLocks noChangeArrowheads="1"/>
            </p:cNvSpPr>
            <p:nvPr/>
          </p:nvSpPr>
          <p:spPr bwMode="auto">
            <a:xfrm>
              <a:off x="192" y="2688"/>
              <a:ext cx="1392" cy="528"/>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200" b="1">
                  <a:latin typeface="HGS創英角ﾎﾟｯﾌﾟ体" panose="040B0A00000000000000" pitchFamily="50" charset="-128"/>
                  <a:ea typeface="HGS創英角ﾎﾟｯﾌﾟ体" panose="040B0A00000000000000" pitchFamily="50" charset="-128"/>
                </a:rPr>
                <a:t>対策の</a:t>
              </a:r>
            </a:p>
            <a:p>
              <a:pPr algn="ctr"/>
              <a:r>
                <a:rPr lang="ja-JP" altLang="en-US" sz="2200" b="1">
                  <a:latin typeface="HGS創英角ﾎﾟｯﾌﾟ体" panose="040B0A00000000000000" pitchFamily="50" charset="-128"/>
                  <a:ea typeface="HGS創英角ﾎﾟｯﾌﾟ体" panose="040B0A00000000000000" pitchFamily="50" charset="-128"/>
                </a:rPr>
                <a:t>検討と実施</a:t>
              </a:r>
            </a:p>
          </p:txBody>
        </p:sp>
        <p:sp>
          <p:nvSpPr>
            <p:cNvPr id="179213" name="Rectangle 13">
              <a:extLst>
                <a:ext uri="{FF2B5EF4-FFF2-40B4-BE49-F238E27FC236}">
                  <a16:creationId xmlns:a16="http://schemas.microsoft.com/office/drawing/2014/main" id="{3C39DE47-08B4-40A8-9C15-29AC7B23A1E5}"/>
                </a:ext>
              </a:extLst>
            </p:cNvPr>
            <p:cNvSpPr>
              <a:spLocks noChangeArrowheads="1"/>
            </p:cNvSpPr>
            <p:nvPr/>
          </p:nvSpPr>
          <p:spPr bwMode="auto">
            <a:xfrm>
              <a:off x="192" y="3312"/>
              <a:ext cx="1392" cy="336"/>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200" b="1">
                  <a:latin typeface="HGS創英角ﾎﾟｯﾌﾟ体" panose="040B0A00000000000000" pitchFamily="50" charset="-128"/>
                  <a:ea typeface="HGS創英角ﾎﾟｯﾌﾟ体" panose="040B0A00000000000000" pitchFamily="50" charset="-128"/>
                </a:rPr>
                <a:t>効果の確認</a:t>
              </a:r>
            </a:p>
          </p:txBody>
        </p:sp>
        <p:sp>
          <p:nvSpPr>
            <p:cNvPr id="179215" name="Rectangle 15">
              <a:extLst>
                <a:ext uri="{FF2B5EF4-FFF2-40B4-BE49-F238E27FC236}">
                  <a16:creationId xmlns:a16="http://schemas.microsoft.com/office/drawing/2014/main" id="{805F3E50-364D-4512-B55C-D076E3593636}"/>
                </a:ext>
              </a:extLst>
            </p:cNvPr>
            <p:cNvSpPr>
              <a:spLocks noChangeArrowheads="1"/>
            </p:cNvSpPr>
            <p:nvPr/>
          </p:nvSpPr>
          <p:spPr bwMode="auto">
            <a:xfrm>
              <a:off x="192" y="3840"/>
              <a:ext cx="1392" cy="48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200" b="1" dirty="0">
                  <a:latin typeface="HGS創英角ﾎﾟｯﾌﾟ体" panose="040B0A00000000000000" pitchFamily="50" charset="-128"/>
                  <a:ea typeface="HGS創英角ﾎﾟｯﾌﾟ体" panose="040B0A00000000000000" pitchFamily="50" charset="-128"/>
                </a:rPr>
                <a:t>標準化と</a:t>
              </a:r>
            </a:p>
            <a:p>
              <a:pPr algn="ctr"/>
              <a:r>
                <a:rPr lang="ja-JP" altLang="en-US" sz="2200" b="1" dirty="0">
                  <a:latin typeface="HGS創英角ﾎﾟｯﾌﾟ体" panose="040B0A00000000000000" pitchFamily="50" charset="-128"/>
                  <a:ea typeface="HGS創英角ﾎﾟｯﾌﾟ体" panose="040B0A00000000000000" pitchFamily="50" charset="-128"/>
                </a:rPr>
                <a:t>管理の定着</a:t>
              </a:r>
            </a:p>
          </p:txBody>
        </p:sp>
      </p:grpSp>
      <p:sp>
        <p:nvSpPr>
          <p:cNvPr id="179216" name="Rectangle 16">
            <a:extLst>
              <a:ext uri="{FF2B5EF4-FFF2-40B4-BE49-F238E27FC236}">
                <a16:creationId xmlns:a16="http://schemas.microsoft.com/office/drawing/2014/main" id="{4A322A4E-B0C6-4332-B3F7-50252EF1F785}"/>
              </a:ext>
            </a:extLst>
          </p:cNvPr>
          <p:cNvSpPr>
            <a:spLocks noChangeArrowheads="1"/>
          </p:cNvSpPr>
          <p:nvPr/>
        </p:nvSpPr>
        <p:spPr bwMode="auto">
          <a:xfrm>
            <a:off x="2743200" y="6019800"/>
            <a:ext cx="6096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b="1" dirty="0">
                <a:latin typeface="HGS創英角ﾎﾟｯﾌﾟ体" panose="040B0A00000000000000" pitchFamily="50" charset="-128"/>
                <a:ea typeface="HGS創英角ﾎﾟｯﾌﾟ体" panose="040B0A00000000000000" pitchFamily="50" charset="-128"/>
              </a:rPr>
              <a:t>解決した内容を、</a:t>
            </a:r>
            <a:r>
              <a:rPr lang="ja-JP" altLang="en-US" sz="2400" b="1" u="sng" dirty="0">
                <a:latin typeface="HGS創英角ﾎﾟｯﾌﾟ体" panose="040B0A00000000000000" pitchFamily="50" charset="-128"/>
                <a:ea typeface="HGS創英角ﾎﾟｯﾌﾟ体" panose="040B0A00000000000000" pitchFamily="50" charset="-128"/>
              </a:rPr>
              <a:t>どのように守り</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維持</a:t>
            </a:r>
            <a:r>
              <a:rPr lang="ja-JP" altLang="en-US" sz="2400" b="1" u="sng" dirty="0">
                <a:latin typeface="HGS創英角ﾎﾟｯﾌﾟ体" panose="040B0A00000000000000" pitchFamily="50" charset="-128"/>
                <a:ea typeface="HGS創英角ﾎﾟｯﾌﾟ体" panose="040B0A00000000000000" pitchFamily="50" charset="-128"/>
              </a:rPr>
              <a:t>して</a:t>
            </a:r>
          </a:p>
          <a:p>
            <a:r>
              <a:rPr lang="ja-JP" altLang="en-US" sz="2400" b="1" u="sng" dirty="0">
                <a:latin typeface="HGS創英角ﾎﾟｯﾌﾟ体" panose="040B0A00000000000000" pitchFamily="50" charset="-128"/>
                <a:ea typeface="HGS創英角ﾎﾟｯﾌﾟ体" panose="040B0A00000000000000" pitchFamily="50" charset="-128"/>
              </a:rPr>
              <a:t>いくのか？</a:t>
            </a:r>
            <a:r>
              <a:rPr lang="ja-JP" altLang="en-US" sz="2400" b="1" dirty="0">
                <a:latin typeface="HGS創英角ﾎﾟｯﾌﾟ体" panose="040B0A00000000000000" pitchFamily="50" charset="-128"/>
                <a:ea typeface="HGS創英角ﾎﾟｯﾌﾟ体" panose="040B0A00000000000000" pitchFamily="50" charset="-128"/>
              </a:rPr>
              <a:t>を決め、</a:t>
            </a:r>
            <a:r>
              <a:rPr lang="ja-JP" altLang="en-US" sz="2400" b="1" u="sng" dirty="0">
                <a:latin typeface="HGS創英角ﾎﾟｯﾌﾟ体" panose="040B0A00000000000000" pitchFamily="50" charset="-128"/>
                <a:ea typeface="HGS創英角ﾎﾟｯﾌﾟ体" panose="040B0A00000000000000" pitchFamily="50" charset="-128"/>
              </a:rPr>
              <a:t>関係者へ</a:t>
            </a:r>
            <a:r>
              <a:rPr lang="ja-JP" altLang="en-US" sz="2400" b="1" u="sng" dirty="0">
                <a:solidFill>
                  <a:srgbClr val="0000FF"/>
                </a:solidFill>
                <a:latin typeface="HGS創英角ﾎﾟｯﾌﾟ体" panose="040B0A00000000000000" pitchFamily="50" charset="-128"/>
                <a:ea typeface="HGS創英角ﾎﾟｯﾌﾟ体" panose="040B0A00000000000000" pitchFamily="50" charset="-128"/>
              </a:rPr>
              <a:t>徹底</a:t>
            </a:r>
            <a:r>
              <a:rPr lang="ja-JP" altLang="en-US" sz="2400" b="1" dirty="0">
                <a:latin typeface="HGS創英角ﾎﾟｯﾌﾟ体" panose="040B0A00000000000000" pitchFamily="50" charset="-128"/>
                <a:ea typeface="HGS創英角ﾎﾟｯﾌﾟ体" panose="040B0A00000000000000" pitchFamily="50" charset="-128"/>
              </a:rPr>
              <a:t>する</a:t>
            </a:r>
          </a:p>
        </p:txBody>
      </p:sp>
      <p:sp>
        <p:nvSpPr>
          <p:cNvPr id="179217" name="Rectangle 17">
            <a:extLst>
              <a:ext uri="{FF2B5EF4-FFF2-40B4-BE49-F238E27FC236}">
                <a16:creationId xmlns:a16="http://schemas.microsoft.com/office/drawing/2014/main" id="{BE8FD778-3E46-476A-BD78-8D7C6610BD82}"/>
              </a:ext>
            </a:extLst>
          </p:cNvPr>
          <p:cNvSpPr>
            <a:spLocks noChangeArrowheads="1"/>
          </p:cNvSpPr>
          <p:nvPr/>
        </p:nvSpPr>
        <p:spPr bwMode="auto">
          <a:xfrm>
            <a:off x="0" y="0"/>
            <a:ext cx="8068962"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3600" b="1" dirty="0">
                <a:latin typeface="HGP創英角ﾎﾟｯﾌﾟ体" panose="040B0A00000000000000" pitchFamily="50" charset="-128"/>
                <a:ea typeface="HGP創英角ﾎﾟｯﾌﾟ体" panose="040B0A00000000000000" pitchFamily="50" charset="-128"/>
              </a:rPr>
              <a:t>10)</a:t>
            </a:r>
            <a:r>
              <a:rPr lang="ja-JP" altLang="en-US" sz="3600" b="1" dirty="0">
                <a:latin typeface="HGP創英角ﾎﾟｯﾌﾟ体" panose="040B0A00000000000000" pitchFamily="50" charset="-128"/>
                <a:ea typeface="HGP創英角ﾎﾟｯﾌﾟ体" panose="040B0A00000000000000" pitchFamily="50" charset="-128"/>
              </a:rPr>
              <a:t>問題解決型手順</a:t>
            </a:r>
            <a:r>
              <a:rPr lang="ja-JP" altLang="en-US" sz="2800" b="1" dirty="0">
                <a:latin typeface="HGP創英角ﾎﾟｯﾌﾟ体" panose="040B0A00000000000000" pitchFamily="50" charset="-128"/>
                <a:ea typeface="HGP創英角ﾎﾟｯﾌﾟ体" panose="040B0A00000000000000" pitchFamily="50" charset="-128"/>
              </a:rPr>
              <a:t>（ＱＣストーリー）</a:t>
            </a:r>
            <a:r>
              <a:rPr lang="ja-JP" altLang="en-US" sz="3600" b="1" dirty="0">
                <a:latin typeface="HGP創英角ﾎﾟｯﾌﾟ体" panose="040B0A00000000000000" pitchFamily="50" charset="-128"/>
                <a:ea typeface="HGP創英角ﾎﾟｯﾌﾟ体" panose="040B0A00000000000000" pitchFamily="50" charset="-128"/>
              </a:rPr>
              <a:t>の内容</a:t>
            </a:r>
          </a:p>
        </p:txBody>
      </p:sp>
      <p:grpSp>
        <p:nvGrpSpPr>
          <p:cNvPr id="179222" name="Group 22">
            <a:extLst>
              <a:ext uri="{FF2B5EF4-FFF2-40B4-BE49-F238E27FC236}">
                <a16:creationId xmlns:a16="http://schemas.microsoft.com/office/drawing/2014/main" id="{1CB9568A-881A-47CD-AD3E-30618E884027}"/>
              </a:ext>
            </a:extLst>
          </p:cNvPr>
          <p:cNvGrpSpPr>
            <a:grpSpLocks/>
          </p:cNvGrpSpPr>
          <p:nvPr/>
        </p:nvGrpSpPr>
        <p:grpSpPr bwMode="auto">
          <a:xfrm>
            <a:off x="6037338" y="2915144"/>
            <a:ext cx="2953657" cy="2392242"/>
            <a:chOff x="4017" y="1824"/>
            <a:chExt cx="1776" cy="1497"/>
          </a:xfrm>
        </p:grpSpPr>
        <p:pic>
          <p:nvPicPr>
            <p:cNvPr id="179219" name="Picture 19">
              <a:extLst>
                <a:ext uri="{FF2B5EF4-FFF2-40B4-BE49-F238E27FC236}">
                  <a16:creationId xmlns:a16="http://schemas.microsoft.com/office/drawing/2014/main" id="{DA390150-A76E-49D5-A154-969651DE71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5" y="2341"/>
              <a:ext cx="763" cy="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9220" name="AutoShape 20">
              <a:extLst>
                <a:ext uri="{FF2B5EF4-FFF2-40B4-BE49-F238E27FC236}">
                  <a16:creationId xmlns:a16="http://schemas.microsoft.com/office/drawing/2014/main" id="{97EF2A9C-5FF9-4404-9325-781CAA562211}"/>
                </a:ext>
              </a:extLst>
            </p:cNvPr>
            <p:cNvSpPr>
              <a:spLocks noChangeArrowheads="1"/>
            </p:cNvSpPr>
            <p:nvPr/>
          </p:nvSpPr>
          <p:spPr bwMode="auto">
            <a:xfrm>
              <a:off x="4017" y="1824"/>
              <a:ext cx="1776" cy="288"/>
            </a:xfrm>
            <a:prstGeom prst="wedgeRoundRectCallout">
              <a:avLst>
                <a:gd name="adj1" fmla="val 26083"/>
                <a:gd name="adj2" fmla="val 106483"/>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sz="2400" dirty="0">
                  <a:ea typeface="HG創英角ﾎﾟｯﾌﾟ体" panose="040B0A09000000000000" pitchFamily="49" charset="-128"/>
                </a:rPr>
                <a:t>効果的に解決！</a:t>
              </a:r>
            </a:p>
          </p:txBody>
        </p:sp>
      </p:grpSp>
      <p:sp>
        <p:nvSpPr>
          <p:cNvPr id="23" name="object 2">
            <a:extLst>
              <a:ext uri="{FF2B5EF4-FFF2-40B4-BE49-F238E27FC236}">
                <a16:creationId xmlns:a16="http://schemas.microsoft.com/office/drawing/2014/main" id="{700D013B-FD31-4CC6-84A6-6A045E67A37B}"/>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16</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882" name="Group 2">
            <a:extLst>
              <a:ext uri="{FF2B5EF4-FFF2-40B4-BE49-F238E27FC236}">
                <a16:creationId xmlns:a16="http://schemas.microsoft.com/office/drawing/2014/main" id="{916590D6-F3F1-D89A-6BAE-D1B765A8D80D}"/>
              </a:ext>
            </a:extLst>
          </p:cNvPr>
          <p:cNvGraphicFramePr>
            <a:graphicFrameLocks noGrp="1"/>
          </p:cNvGraphicFramePr>
          <p:nvPr>
            <p:extLst>
              <p:ext uri="{D42A27DB-BD31-4B8C-83A1-F6EECF244321}">
                <p14:modId xmlns:p14="http://schemas.microsoft.com/office/powerpoint/2010/main" val="2838752403"/>
              </p:ext>
            </p:extLst>
          </p:nvPr>
        </p:nvGraphicFramePr>
        <p:xfrm>
          <a:off x="195943" y="387047"/>
          <a:ext cx="8766702" cy="6370266"/>
        </p:xfrm>
        <a:graphic>
          <a:graphicData uri="http://schemas.openxmlformats.org/drawingml/2006/table">
            <a:tbl>
              <a:tblPr/>
              <a:tblGrid>
                <a:gridCol w="1859111">
                  <a:extLst>
                    <a:ext uri="{9D8B030D-6E8A-4147-A177-3AD203B41FA5}">
                      <a16:colId xmlns:a16="http://schemas.microsoft.com/office/drawing/2014/main" val="20000"/>
                    </a:ext>
                  </a:extLst>
                </a:gridCol>
                <a:gridCol w="2001871">
                  <a:extLst>
                    <a:ext uri="{9D8B030D-6E8A-4147-A177-3AD203B41FA5}">
                      <a16:colId xmlns:a16="http://schemas.microsoft.com/office/drawing/2014/main" val="20001"/>
                    </a:ext>
                  </a:extLst>
                </a:gridCol>
                <a:gridCol w="4905720">
                  <a:extLst>
                    <a:ext uri="{9D8B030D-6E8A-4147-A177-3AD203B41FA5}">
                      <a16:colId xmlns:a16="http://schemas.microsoft.com/office/drawing/2014/main" val="20002"/>
                    </a:ext>
                  </a:extLst>
                </a:gridCol>
              </a:tblGrid>
              <a:tr h="293986">
                <a:tc gridSpan="2">
                  <a:txBody>
                    <a:bodyPr/>
                    <a:lstStyle>
                      <a:lvl1pPr>
                        <a:spcBef>
                          <a:spcPct val="20000"/>
                        </a:spcBef>
                        <a:tabLst>
                          <a:tab pos="533400" algn="r"/>
                          <a:tab pos="2700338" algn="ctr"/>
                          <a:tab pos="5400675" algn="r"/>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tabLst>
                          <a:tab pos="533400" algn="r"/>
                          <a:tab pos="2700338" algn="ctr"/>
                          <a:tab pos="5400675" algn="r"/>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533400" algn="r"/>
                          <a:tab pos="2700338" algn="ctr"/>
                          <a:tab pos="5400675" algn="r"/>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問題解決の手順</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手順のポイント</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11370">
                <a:tc rowSpan="3">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ＱＣストーリーの顔</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身の回りの</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問題</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の中から</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上司方針</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の中から</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次工程や関係部門の</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ニーズ</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の中から</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4.</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今迄の活動で</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残った問題</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から</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05575">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改善の要求度</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重要度、緊急度、経済性</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サークルの</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実力</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全員参加、能力、解決期間</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前回の反省</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やり方のしくみ</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11370">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悪さ加減を具体的に</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の</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を</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にする</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サブテーマで補足</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4.</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対策的なテーマにしない</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05575">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a:t>
                      </a:r>
                      <a:r>
                        <a:rPr kumimoji="1" lang="en-US" altLang="ja-JP"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テーマの</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選定理由</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職場の悪さ加減（困り具合）</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前回の反省をどう生かすか</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どう絞り込んだか</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93986">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改善する特性または代用特性を明らかにする</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705575">
                <a:tc rowSpan="3">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a:t>
                      </a: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現状の把握と　　目標の設定</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現象の追及</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悪さ加減</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を浮きぼりに</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rowSpan="3">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現場・現物・現実（</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３現主義</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定量的</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把握</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客観</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データ</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で</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911370">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データの構造に注意</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層別</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をする                      </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rgbClr val="0000FF"/>
                          </a:solidFill>
                          <a:effectLst/>
                          <a:highlight>
                            <a:srgbClr val="FFFF00"/>
                          </a:highlight>
                          <a:latin typeface="HGP創英角ﾎﾟｯﾌﾟ体" panose="040B0A00000000000000" pitchFamily="50" charset="-128"/>
                          <a:ea typeface="HGP創英角ﾎﾟｯﾌﾟ体" panose="040B0A00000000000000" pitchFamily="50" charset="-128"/>
                        </a:rPr>
                        <a:t>バラツキ</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に注意</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時間、場所、種類、症状</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4.</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手法の活用</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705575">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目標の３要素</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何を</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何時までに</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どのくらい</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数値化</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（定量化）の工夫</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やや高めの目標</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8"/>
                  </a:ext>
                </a:extLst>
              </a:tr>
            </a:tbl>
          </a:graphicData>
        </a:graphic>
      </p:graphicFrame>
      <p:sp>
        <p:nvSpPr>
          <p:cNvPr id="8224" name="Text Box 267">
            <a:extLst>
              <a:ext uri="{FF2B5EF4-FFF2-40B4-BE49-F238E27FC236}">
                <a16:creationId xmlns:a16="http://schemas.microsoft.com/office/drawing/2014/main" id="{A0EEA481-E301-098C-6327-76C4033600CA}"/>
              </a:ext>
            </a:extLst>
          </p:cNvPr>
          <p:cNvSpPr txBox="1">
            <a:spLocks noChangeArrowheads="1"/>
          </p:cNvSpPr>
          <p:nvPr/>
        </p:nvSpPr>
        <p:spPr bwMode="auto">
          <a:xfrm>
            <a:off x="76199" y="0"/>
            <a:ext cx="44037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問題解決型の手順</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（ポイント）</a:t>
            </a:r>
            <a:endParaRPr lang="ja-JP" altLang="en-US" sz="1800" b="1" dirty="0">
              <a:solidFill>
                <a:srgbClr val="FF0000"/>
              </a:solidFill>
              <a:latin typeface="HGP創英角ﾎﾟｯﾌﾟ体" panose="040B0A00000000000000" pitchFamily="50" charset="-128"/>
              <a:ea typeface="HGP創英角ﾎﾟｯﾌﾟ体" panose="040B0A00000000000000" pitchFamily="50" charset="-128"/>
            </a:endParaRPr>
          </a:p>
        </p:txBody>
      </p:sp>
      <p:sp>
        <p:nvSpPr>
          <p:cNvPr id="8225" name="AutoShape 28">
            <a:extLst>
              <a:ext uri="{FF2B5EF4-FFF2-40B4-BE49-F238E27FC236}">
                <a16:creationId xmlns:a16="http://schemas.microsoft.com/office/drawing/2014/main" id="{1BEFACED-DBEF-1C3C-5A9F-148824DF3535}"/>
              </a:ext>
            </a:extLst>
          </p:cNvPr>
          <p:cNvSpPr>
            <a:spLocks noChangeArrowheads="1"/>
          </p:cNvSpPr>
          <p:nvPr/>
        </p:nvSpPr>
        <p:spPr bwMode="auto">
          <a:xfrm>
            <a:off x="381001" y="1828800"/>
            <a:ext cx="1565276" cy="384175"/>
          </a:xfrm>
          <a:prstGeom prst="bracketPair">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26" name="AutoShape 22">
            <a:extLst>
              <a:ext uri="{FF2B5EF4-FFF2-40B4-BE49-F238E27FC236}">
                <a16:creationId xmlns:a16="http://schemas.microsoft.com/office/drawing/2014/main" id="{35F72787-4A02-09B0-2184-E27C9AE40B4B}"/>
              </a:ext>
            </a:extLst>
          </p:cNvPr>
          <p:cNvSpPr>
            <a:spLocks/>
          </p:cNvSpPr>
          <p:nvPr/>
        </p:nvSpPr>
        <p:spPr bwMode="auto">
          <a:xfrm>
            <a:off x="381000" y="5638800"/>
            <a:ext cx="85725" cy="681038"/>
          </a:xfrm>
          <a:prstGeom prst="leftBracket">
            <a:avLst>
              <a:gd name="adj" fmla="val 66204"/>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27" name="AutoShape 23">
            <a:extLst>
              <a:ext uri="{FF2B5EF4-FFF2-40B4-BE49-F238E27FC236}">
                <a16:creationId xmlns:a16="http://schemas.microsoft.com/office/drawing/2014/main" id="{E4C06AD8-63B2-0F20-AAB6-D86B94B40F9D}"/>
              </a:ext>
            </a:extLst>
          </p:cNvPr>
          <p:cNvSpPr>
            <a:spLocks/>
          </p:cNvSpPr>
          <p:nvPr/>
        </p:nvSpPr>
        <p:spPr bwMode="auto">
          <a:xfrm>
            <a:off x="1730375" y="5641975"/>
            <a:ext cx="98425" cy="676275"/>
          </a:xfrm>
          <a:prstGeom prst="rightBracket">
            <a:avLst>
              <a:gd name="adj" fmla="val 57258"/>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28" name="Text Box 30">
            <a:extLst>
              <a:ext uri="{FF2B5EF4-FFF2-40B4-BE49-F238E27FC236}">
                <a16:creationId xmlns:a16="http://schemas.microsoft.com/office/drawing/2014/main" id="{EE521F6F-3128-FD98-9266-5E03451FE079}"/>
              </a:ext>
            </a:extLst>
          </p:cNvPr>
          <p:cNvSpPr txBox="1">
            <a:spLocks noChangeArrowheads="1"/>
          </p:cNvSpPr>
          <p:nvPr/>
        </p:nvSpPr>
        <p:spPr bwMode="auto">
          <a:xfrm>
            <a:off x="2209800" y="755650"/>
            <a:ext cx="1730375" cy="539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現場の問題点を</a:t>
            </a:r>
          </a:p>
          <a:p>
            <a:pPr>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洗い出す</a:t>
            </a:r>
          </a:p>
        </p:txBody>
      </p:sp>
      <p:sp>
        <p:nvSpPr>
          <p:cNvPr id="8229" name="Text Box 31">
            <a:extLst>
              <a:ext uri="{FF2B5EF4-FFF2-40B4-BE49-F238E27FC236}">
                <a16:creationId xmlns:a16="http://schemas.microsoft.com/office/drawing/2014/main" id="{9DD62BA3-F7AA-C0C1-7F73-DA3EAE0D2877}"/>
              </a:ext>
            </a:extLst>
          </p:cNvPr>
          <p:cNvSpPr txBox="1">
            <a:spLocks noChangeArrowheads="1"/>
          </p:cNvSpPr>
          <p:nvPr/>
        </p:nvSpPr>
        <p:spPr bwMode="auto">
          <a:xfrm>
            <a:off x="2209800" y="1547813"/>
            <a:ext cx="1730375" cy="342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絞　り　込　み</a:t>
            </a:r>
          </a:p>
        </p:txBody>
      </p:sp>
      <p:sp>
        <p:nvSpPr>
          <p:cNvPr id="8230" name="Text Box 32">
            <a:extLst>
              <a:ext uri="{FF2B5EF4-FFF2-40B4-BE49-F238E27FC236}">
                <a16:creationId xmlns:a16="http://schemas.microsoft.com/office/drawing/2014/main" id="{D585EAD5-9738-47B0-C1D5-78AE97255A78}"/>
              </a:ext>
            </a:extLst>
          </p:cNvPr>
          <p:cNvSpPr txBox="1">
            <a:spLocks noChangeArrowheads="1"/>
          </p:cNvSpPr>
          <p:nvPr/>
        </p:nvSpPr>
        <p:spPr bwMode="auto">
          <a:xfrm>
            <a:off x="2209800" y="2133600"/>
            <a:ext cx="1730375" cy="3429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テーマ名の決定</a:t>
            </a:r>
          </a:p>
        </p:txBody>
      </p:sp>
      <p:sp>
        <p:nvSpPr>
          <p:cNvPr id="8231" name="AutoShape 33">
            <a:extLst>
              <a:ext uri="{FF2B5EF4-FFF2-40B4-BE49-F238E27FC236}">
                <a16:creationId xmlns:a16="http://schemas.microsoft.com/office/drawing/2014/main" id="{1924916D-4F14-48F0-DA85-6C79CD4F5D7E}"/>
              </a:ext>
            </a:extLst>
          </p:cNvPr>
          <p:cNvSpPr>
            <a:spLocks noChangeArrowheads="1"/>
          </p:cNvSpPr>
          <p:nvPr/>
        </p:nvSpPr>
        <p:spPr bwMode="auto">
          <a:xfrm>
            <a:off x="2889250" y="1295400"/>
            <a:ext cx="365125" cy="192088"/>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32" name="AutoShape 29">
            <a:extLst>
              <a:ext uri="{FF2B5EF4-FFF2-40B4-BE49-F238E27FC236}">
                <a16:creationId xmlns:a16="http://schemas.microsoft.com/office/drawing/2014/main" id="{29AF3635-983E-1DF8-D64D-F1D2A46564A2}"/>
              </a:ext>
            </a:extLst>
          </p:cNvPr>
          <p:cNvSpPr>
            <a:spLocks noChangeArrowheads="1"/>
          </p:cNvSpPr>
          <p:nvPr/>
        </p:nvSpPr>
        <p:spPr bwMode="auto">
          <a:xfrm>
            <a:off x="2889250" y="1908175"/>
            <a:ext cx="365125"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33" name="AutoShape 34">
            <a:extLst>
              <a:ext uri="{FF2B5EF4-FFF2-40B4-BE49-F238E27FC236}">
                <a16:creationId xmlns:a16="http://schemas.microsoft.com/office/drawing/2014/main" id="{4C0E5E94-2DA2-538C-45BC-79630DC892BA}"/>
              </a:ext>
            </a:extLst>
          </p:cNvPr>
          <p:cNvSpPr>
            <a:spLocks noChangeArrowheads="1"/>
          </p:cNvSpPr>
          <p:nvPr/>
        </p:nvSpPr>
        <p:spPr bwMode="auto">
          <a:xfrm>
            <a:off x="2889250" y="2514600"/>
            <a:ext cx="365125" cy="1524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34" name="Text Box 27">
            <a:extLst>
              <a:ext uri="{FF2B5EF4-FFF2-40B4-BE49-F238E27FC236}">
                <a16:creationId xmlns:a16="http://schemas.microsoft.com/office/drawing/2014/main" id="{0AEC3B53-40A1-AE96-7A92-8689BCABC55C}"/>
              </a:ext>
            </a:extLst>
          </p:cNvPr>
          <p:cNvSpPr txBox="1">
            <a:spLocks noChangeArrowheads="1"/>
          </p:cNvSpPr>
          <p:nvPr/>
        </p:nvSpPr>
        <p:spPr bwMode="auto">
          <a:xfrm>
            <a:off x="2209800" y="2667000"/>
            <a:ext cx="1730375" cy="561975"/>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選定テーマの</a:t>
            </a:r>
          </a:p>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　　　　まとめ</a:t>
            </a:r>
          </a:p>
        </p:txBody>
      </p:sp>
      <p:sp>
        <p:nvSpPr>
          <p:cNvPr id="8235" name="Text Box 26">
            <a:extLst>
              <a:ext uri="{FF2B5EF4-FFF2-40B4-BE49-F238E27FC236}">
                <a16:creationId xmlns:a16="http://schemas.microsoft.com/office/drawing/2014/main" id="{9329998C-0B96-207A-CB6F-8C48539576C2}"/>
              </a:ext>
            </a:extLst>
          </p:cNvPr>
          <p:cNvSpPr txBox="1">
            <a:spLocks noChangeArrowheads="1"/>
          </p:cNvSpPr>
          <p:nvPr/>
        </p:nvSpPr>
        <p:spPr bwMode="auto">
          <a:xfrm>
            <a:off x="2216150" y="3733800"/>
            <a:ext cx="1730375" cy="287338"/>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ねらいの明確化</a:t>
            </a:r>
          </a:p>
        </p:txBody>
      </p:sp>
      <p:sp>
        <p:nvSpPr>
          <p:cNvPr id="8236" name="AutoShape 24">
            <a:extLst>
              <a:ext uri="{FF2B5EF4-FFF2-40B4-BE49-F238E27FC236}">
                <a16:creationId xmlns:a16="http://schemas.microsoft.com/office/drawing/2014/main" id="{996F4FF6-6FEC-3A59-9236-CF76E8453415}"/>
              </a:ext>
            </a:extLst>
          </p:cNvPr>
          <p:cNvSpPr>
            <a:spLocks noChangeArrowheads="1"/>
          </p:cNvSpPr>
          <p:nvPr/>
        </p:nvSpPr>
        <p:spPr bwMode="auto">
          <a:xfrm>
            <a:off x="2906713" y="3276600"/>
            <a:ext cx="330200" cy="457200"/>
          </a:xfrm>
          <a:prstGeom prst="downArrow">
            <a:avLst>
              <a:gd name="adj1" fmla="val 50000"/>
              <a:gd name="adj2" fmla="val 34615"/>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37" name="AutoShape 25">
            <a:extLst>
              <a:ext uri="{FF2B5EF4-FFF2-40B4-BE49-F238E27FC236}">
                <a16:creationId xmlns:a16="http://schemas.microsoft.com/office/drawing/2014/main" id="{25018D2A-C62B-5CB0-DA27-930A075D8EEE}"/>
              </a:ext>
            </a:extLst>
          </p:cNvPr>
          <p:cNvSpPr>
            <a:spLocks noChangeArrowheads="1"/>
          </p:cNvSpPr>
          <p:nvPr/>
        </p:nvSpPr>
        <p:spPr bwMode="auto">
          <a:xfrm>
            <a:off x="2889250" y="4114800"/>
            <a:ext cx="365125" cy="457200"/>
          </a:xfrm>
          <a:prstGeom prst="downArrow">
            <a:avLst>
              <a:gd name="adj1" fmla="val 50000"/>
              <a:gd name="adj2" fmla="val 31304"/>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38" name="Text Box 17">
            <a:extLst>
              <a:ext uri="{FF2B5EF4-FFF2-40B4-BE49-F238E27FC236}">
                <a16:creationId xmlns:a16="http://schemas.microsoft.com/office/drawing/2014/main" id="{3DF2C956-8E9C-5493-1FAB-527D84D03AB2}"/>
              </a:ext>
            </a:extLst>
          </p:cNvPr>
          <p:cNvSpPr txBox="1">
            <a:spLocks noChangeArrowheads="1"/>
          </p:cNvSpPr>
          <p:nvPr/>
        </p:nvSpPr>
        <p:spPr bwMode="auto">
          <a:xfrm>
            <a:off x="2209800" y="4600575"/>
            <a:ext cx="1730375" cy="504825"/>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現状を正しく</a:t>
            </a:r>
          </a:p>
          <a:p>
            <a:pPr>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把握する</a:t>
            </a:r>
          </a:p>
        </p:txBody>
      </p:sp>
      <p:sp>
        <p:nvSpPr>
          <p:cNvPr id="8239" name="Text Box 18">
            <a:extLst>
              <a:ext uri="{FF2B5EF4-FFF2-40B4-BE49-F238E27FC236}">
                <a16:creationId xmlns:a16="http://schemas.microsoft.com/office/drawing/2014/main" id="{F1E7E742-D99D-12C6-C875-016F50513379}"/>
              </a:ext>
            </a:extLst>
          </p:cNvPr>
          <p:cNvSpPr txBox="1">
            <a:spLocks noChangeArrowheads="1"/>
          </p:cNvSpPr>
          <p:nvPr/>
        </p:nvSpPr>
        <p:spPr bwMode="auto">
          <a:xfrm>
            <a:off x="2209800" y="5372100"/>
            <a:ext cx="1730375" cy="4953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問題点の悪さ</a:t>
            </a:r>
          </a:p>
          <a:p>
            <a:pPr>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加減の掘り起し</a:t>
            </a:r>
          </a:p>
        </p:txBody>
      </p:sp>
      <p:sp>
        <p:nvSpPr>
          <p:cNvPr id="8240" name="Text Box 19">
            <a:extLst>
              <a:ext uri="{FF2B5EF4-FFF2-40B4-BE49-F238E27FC236}">
                <a16:creationId xmlns:a16="http://schemas.microsoft.com/office/drawing/2014/main" id="{A8AA44D4-6D9A-A711-C0CF-D0BE76B750DA}"/>
              </a:ext>
            </a:extLst>
          </p:cNvPr>
          <p:cNvSpPr txBox="1">
            <a:spLocks noChangeArrowheads="1"/>
          </p:cNvSpPr>
          <p:nvPr/>
        </p:nvSpPr>
        <p:spPr bwMode="auto">
          <a:xfrm>
            <a:off x="2209800" y="6286500"/>
            <a:ext cx="1730375" cy="3429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目　標　設　定</a:t>
            </a:r>
          </a:p>
        </p:txBody>
      </p:sp>
      <p:sp>
        <p:nvSpPr>
          <p:cNvPr id="8241" name="AutoShape 20">
            <a:extLst>
              <a:ext uri="{FF2B5EF4-FFF2-40B4-BE49-F238E27FC236}">
                <a16:creationId xmlns:a16="http://schemas.microsoft.com/office/drawing/2014/main" id="{BD5CEB1D-F98C-3A5C-599F-B5EAD49EA481}"/>
              </a:ext>
            </a:extLst>
          </p:cNvPr>
          <p:cNvSpPr>
            <a:spLocks noChangeArrowheads="1"/>
          </p:cNvSpPr>
          <p:nvPr/>
        </p:nvSpPr>
        <p:spPr bwMode="auto">
          <a:xfrm>
            <a:off x="2889250" y="5176838"/>
            <a:ext cx="365125" cy="157162"/>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42" name="AutoShape 16">
            <a:extLst>
              <a:ext uri="{FF2B5EF4-FFF2-40B4-BE49-F238E27FC236}">
                <a16:creationId xmlns:a16="http://schemas.microsoft.com/office/drawing/2014/main" id="{35865F57-27F9-0A68-53AE-897A6BD5E242}"/>
              </a:ext>
            </a:extLst>
          </p:cNvPr>
          <p:cNvSpPr>
            <a:spLocks noChangeArrowheads="1"/>
          </p:cNvSpPr>
          <p:nvPr/>
        </p:nvSpPr>
        <p:spPr bwMode="auto">
          <a:xfrm>
            <a:off x="2874963" y="5943600"/>
            <a:ext cx="392112"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8243" name="Rectangle 39">
            <a:extLst>
              <a:ext uri="{FF2B5EF4-FFF2-40B4-BE49-F238E27FC236}">
                <a16:creationId xmlns:a16="http://schemas.microsoft.com/office/drawing/2014/main" id="{134E555E-63EB-CC1D-1897-A03532C8FC87}"/>
              </a:ext>
            </a:extLst>
          </p:cNvPr>
          <p:cNvSpPr>
            <a:spLocks noChangeArrowheads="1"/>
          </p:cNvSpPr>
          <p:nvPr/>
        </p:nvSpPr>
        <p:spPr bwMode="auto">
          <a:xfrm>
            <a:off x="421038" y="928748"/>
            <a:ext cx="165100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dirty="0">
                <a:latin typeface="HGP創英角ﾎﾟｯﾌﾟ体" panose="040B0A00000000000000" pitchFamily="50" charset="-128"/>
                <a:ea typeface="HGP創英角ﾎﾟｯﾌﾟ体" panose="040B0A00000000000000" pitchFamily="50" charset="-128"/>
              </a:rPr>
              <a:t>テーマ選定の　　　　　　</a:t>
            </a:r>
            <a:r>
              <a:rPr lang="ja-JP" altLang="en-US" sz="1600" dirty="0">
                <a:solidFill>
                  <a:srgbClr val="0000FF"/>
                </a:solidFill>
                <a:latin typeface="HGP創英角ﾎﾟｯﾌﾟ体" panose="040B0A00000000000000" pitchFamily="50" charset="-128"/>
                <a:ea typeface="HGP創英角ﾎﾟｯﾌﾟ体" panose="040B0A00000000000000" pitchFamily="50" charset="-128"/>
              </a:rPr>
              <a:t>背景</a:t>
            </a:r>
          </a:p>
          <a:p>
            <a:pPr>
              <a:spcBef>
                <a:spcPct val="0"/>
              </a:spcBef>
              <a:buFontTx/>
              <a:buNone/>
            </a:pPr>
            <a:endParaRPr lang="en-US" altLang="ja-JP" sz="1400" dirty="0">
              <a:latin typeface="HGP創英角ﾎﾟｯﾌﾟ体" panose="040B0A00000000000000" pitchFamily="50" charset="-128"/>
              <a:ea typeface="HGP創英角ﾎﾟｯﾌﾟ体" panose="040B0A00000000000000" pitchFamily="50" charset="-128"/>
            </a:endParaRPr>
          </a:p>
        </p:txBody>
      </p:sp>
      <p:sp>
        <p:nvSpPr>
          <p:cNvPr id="8244" name="Rectangle 53">
            <a:extLst>
              <a:ext uri="{FF2B5EF4-FFF2-40B4-BE49-F238E27FC236}">
                <a16:creationId xmlns:a16="http://schemas.microsoft.com/office/drawing/2014/main" id="{98C4399B-26AB-B2EE-B3AB-F404AD6C0677}"/>
              </a:ext>
            </a:extLst>
          </p:cNvPr>
          <p:cNvSpPr>
            <a:spLocks noChangeArrowheads="1"/>
          </p:cNvSpPr>
          <p:nvPr/>
        </p:nvSpPr>
        <p:spPr bwMode="auto">
          <a:xfrm>
            <a:off x="4479925" y="30480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4400">
              <a:solidFill>
                <a:schemeClr val="tx2"/>
              </a:solidFill>
            </a:endParaRPr>
          </a:p>
        </p:txBody>
      </p:sp>
      <p:sp>
        <p:nvSpPr>
          <p:cNvPr id="25" name="object 2">
            <a:extLst>
              <a:ext uri="{FF2B5EF4-FFF2-40B4-BE49-F238E27FC236}">
                <a16:creationId xmlns:a16="http://schemas.microsoft.com/office/drawing/2014/main" id="{7176A509-4C40-4874-A0E7-6201631AF949}"/>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17</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cxnSp>
        <p:nvCxnSpPr>
          <p:cNvPr id="3" name="直線コネクタ 2">
            <a:extLst>
              <a:ext uri="{FF2B5EF4-FFF2-40B4-BE49-F238E27FC236}">
                <a16:creationId xmlns:a16="http://schemas.microsoft.com/office/drawing/2014/main" id="{496BDA10-2DD0-3708-5EEA-46FC8FBF5298}"/>
              </a:ext>
            </a:extLst>
          </p:cNvPr>
          <p:cNvCxnSpPr>
            <a:cxnSpLocks/>
          </p:cNvCxnSpPr>
          <p:nvPr/>
        </p:nvCxnSpPr>
        <p:spPr>
          <a:xfrm>
            <a:off x="182880" y="6757313"/>
            <a:ext cx="8779765" cy="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5EE6712-1A85-4520-948A-18A1D344D30D}"/>
              </a:ext>
            </a:extLst>
          </p:cNvPr>
          <p:cNvSpPr txBox="1"/>
          <p:nvPr/>
        </p:nvSpPr>
        <p:spPr>
          <a:xfrm>
            <a:off x="448758" y="245545"/>
            <a:ext cx="2591268" cy="461665"/>
          </a:xfrm>
          <a:prstGeom prst="rect">
            <a:avLst/>
          </a:prstGeom>
          <a:noFill/>
        </p:spPr>
        <p:txBody>
          <a:bodyPr wrap="square" rtlCol="0">
            <a:spAutoFit/>
          </a:bodyPr>
          <a:lstStyle/>
          <a:p>
            <a:r>
              <a:rPr kumimoji="1" lang="ja-JP" altLang="en-US" sz="2400" b="1" u="sng" dirty="0">
                <a:latin typeface="HG丸ｺﾞｼｯｸM-PRO" panose="020F0600000000000000" pitchFamily="50" charset="-128"/>
                <a:ea typeface="HG丸ｺﾞｼｯｸM-PRO" panose="020F0600000000000000" pitchFamily="50" charset="-128"/>
              </a:rPr>
              <a:t>スケジュール</a:t>
            </a:r>
          </a:p>
        </p:txBody>
      </p:sp>
      <p:graphicFrame>
        <p:nvGraphicFramePr>
          <p:cNvPr id="3" name="表 3">
            <a:extLst>
              <a:ext uri="{FF2B5EF4-FFF2-40B4-BE49-F238E27FC236}">
                <a16:creationId xmlns:a16="http://schemas.microsoft.com/office/drawing/2014/main" id="{43944185-A701-64CC-4FF9-4F10BA44F87F}"/>
              </a:ext>
            </a:extLst>
          </p:cNvPr>
          <p:cNvGraphicFramePr>
            <a:graphicFrameLocks noGrp="1"/>
          </p:cNvGraphicFramePr>
          <p:nvPr>
            <p:extLst>
              <p:ext uri="{D42A27DB-BD31-4B8C-83A1-F6EECF244321}">
                <p14:modId xmlns:p14="http://schemas.microsoft.com/office/powerpoint/2010/main" val="2596819274"/>
              </p:ext>
            </p:extLst>
          </p:nvPr>
        </p:nvGraphicFramePr>
        <p:xfrm>
          <a:off x="448758" y="839343"/>
          <a:ext cx="8246483" cy="5542279"/>
        </p:xfrm>
        <a:graphic>
          <a:graphicData uri="http://schemas.openxmlformats.org/drawingml/2006/table">
            <a:tbl>
              <a:tblPr firstRow="1" bandRow="1">
                <a:tableStyleId>{5C22544A-7EE6-4342-B048-85BDC9FD1C3A}</a:tableStyleId>
              </a:tblPr>
              <a:tblGrid>
                <a:gridCol w="3041694">
                  <a:extLst>
                    <a:ext uri="{9D8B030D-6E8A-4147-A177-3AD203B41FA5}">
                      <a16:colId xmlns:a16="http://schemas.microsoft.com/office/drawing/2014/main" val="636547160"/>
                    </a:ext>
                  </a:extLst>
                </a:gridCol>
                <a:gridCol w="3077496">
                  <a:extLst>
                    <a:ext uri="{9D8B030D-6E8A-4147-A177-3AD203B41FA5}">
                      <a16:colId xmlns:a16="http://schemas.microsoft.com/office/drawing/2014/main" val="3716260435"/>
                    </a:ext>
                  </a:extLst>
                </a:gridCol>
                <a:gridCol w="2127293">
                  <a:extLst>
                    <a:ext uri="{9D8B030D-6E8A-4147-A177-3AD203B41FA5}">
                      <a16:colId xmlns:a16="http://schemas.microsoft.com/office/drawing/2014/main" val="2867190329"/>
                    </a:ext>
                  </a:extLst>
                </a:gridCol>
              </a:tblGrid>
              <a:tr h="498057">
                <a:tc>
                  <a:txBody>
                    <a:bodyPr/>
                    <a:lstStyle/>
                    <a:p>
                      <a:pPr algn="ctr"/>
                      <a:r>
                        <a:rPr kumimoji="1" lang="ja-JP" altLang="en-US" sz="1600" dirty="0">
                          <a:solidFill>
                            <a:sysClr val="windowText" lastClr="000000"/>
                          </a:solidFill>
                          <a:latin typeface="HG丸ｺﾞｼｯｸM-PRO" panose="020F0600000000000000" pitchFamily="50" charset="-128"/>
                          <a:ea typeface="HG丸ｺﾞｼｯｸM-PRO" panose="020F0600000000000000" pitchFamily="50" charset="-128"/>
                        </a:rPr>
                        <a:t>項目（内容）</a:t>
                      </a: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kumimoji="1" lang="ja-JP" altLang="en-US" sz="1600" dirty="0">
                          <a:solidFill>
                            <a:sysClr val="windowText" lastClr="000000"/>
                          </a:solidFill>
                          <a:latin typeface="HG丸ｺﾞｼｯｸM-PRO" panose="020F0600000000000000" pitchFamily="50" charset="-128"/>
                          <a:ea typeface="HG丸ｺﾞｼｯｸM-PRO" panose="020F0600000000000000" pitchFamily="50" charset="-128"/>
                        </a:rPr>
                        <a:t>時間</a:t>
                      </a: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kumimoji="1" lang="ja-JP" altLang="en-US" sz="1600" dirty="0">
                          <a:solidFill>
                            <a:sysClr val="windowText" lastClr="000000"/>
                          </a:solidFill>
                          <a:latin typeface="HG丸ｺﾞｼｯｸM-PRO" panose="020F0600000000000000" pitchFamily="50" charset="-128"/>
                          <a:ea typeface="HG丸ｺﾞｼｯｸM-PRO" panose="020F0600000000000000" pitchFamily="50" charset="-128"/>
                        </a:rPr>
                        <a:t>備考</a:t>
                      </a: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9267949"/>
                  </a:ext>
                </a:extLst>
              </a:tr>
              <a:tr h="498057">
                <a:tc>
                  <a:txBody>
                    <a:bodyPr/>
                    <a:lstStyle/>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挨拶</a:t>
                      </a: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９：３０</a:t>
                      </a:r>
                      <a:r>
                        <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rPr>
                        <a:t>〜</a:t>
                      </a: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９：３５</a:t>
                      </a: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渡辺幹事長</a:t>
                      </a: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607341"/>
                  </a:ext>
                </a:extLst>
              </a:tr>
              <a:tr h="918150">
                <a:tc>
                  <a:txBody>
                    <a:bodyPr/>
                    <a:lstStyle/>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ＱＣサークルとは、</a:t>
                      </a:r>
                    </a:p>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品質管理とは</a:t>
                      </a:r>
                      <a:endPar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endParaRPr>
                    </a:p>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ＱＣ的ものの見方・考え方</a:t>
                      </a:r>
                    </a:p>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ＱＣストーリー（問題解決）</a:t>
                      </a:r>
                      <a:endPar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endParaRP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９：３５</a:t>
                      </a:r>
                      <a:r>
                        <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rPr>
                        <a:t>〜</a:t>
                      </a: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１１：００</a:t>
                      </a: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講義</a:t>
                      </a: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7922477"/>
                  </a:ext>
                </a:extLst>
              </a:tr>
              <a:tr h="498057">
                <a:tc>
                  <a:txBody>
                    <a:bodyPr/>
                    <a:lstStyle/>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ＱＣ手法（演習含む）</a:t>
                      </a: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１１：００</a:t>
                      </a:r>
                      <a:r>
                        <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rPr>
                        <a:t>〜</a:t>
                      </a: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１２：３０</a:t>
                      </a:r>
                      <a:endPar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講義・個人演習</a:t>
                      </a:r>
                      <a:endPar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endParaRP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4612019"/>
                  </a:ext>
                </a:extLst>
              </a:tr>
              <a:tr h="498057">
                <a:tc>
                  <a:txBody>
                    <a:bodyPr/>
                    <a:lstStyle/>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休憩</a:t>
                      </a: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１２：３０</a:t>
                      </a:r>
                      <a:r>
                        <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rPr>
                        <a:t>〜</a:t>
                      </a: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１３：３０</a:t>
                      </a:r>
                      <a:endPar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endParaRP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1219800"/>
                  </a:ext>
                </a:extLst>
              </a:tr>
              <a:tr h="498057">
                <a:tc>
                  <a:txBody>
                    <a:bodyPr/>
                    <a:lstStyle/>
                    <a:p>
                      <a:pPr algn="l"/>
                      <a:r>
                        <a:rPr kumimoji="1" lang="zh-TW" altLang="en-US" sz="1600" b="1" dirty="0">
                          <a:solidFill>
                            <a:sysClr val="windowText" lastClr="000000"/>
                          </a:solidFill>
                          <a:latin typeface="HG丸ｺﾞｼｯｸM-PRO" panose="020F0600000000000000" pitchFamily="50" charset="-128"/>
                          <a:ea typeface="HG丸ｺﾞｼｯｸM-PRO" panose="020F0600000000000000" pitchFamily="50" charset="-128"/>
                        </a:rPr>
                        <a:t>問題解決演習</a:t>
                      </a: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１３：３０</a:t>
                      </a:r>
                      <a:r>
                        <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rPr>
                        <a:t>〜</a:t>
                      </a: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１５：３０</a:t>
                      </a: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グループ演習</a:t>
                      </a: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65895630"/>
                  </a:ext>
                </a:extLst>
              </a:tr>
              <a:tr h="498057">
                <a:tc>
                  <a:txBody>
                    <a:bodyPr/>
                    <a:lstStyle/>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発表</a:t>
                      </a: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１５：３０</a:t>
                      </a:r>
                      <a:r>
                        <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rPr>
                        <a:t>〜</a:t>
                      </a: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１５：４５</a:t>
                      </a: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グループ発表</a:t>
                      </a: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26761844"/>
                  </a:ext>
                </a:extLst>
              </a:tr>
              <a:tr h="498057">
                <a:tc>
                  <a:txBody>
                    <a:bodyPr/>
                    <a:lstStyle/>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講評</a:t>
                      </a: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１５：４５</a:t>
                      </a:r>
                      <a:r>
                        <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rPr>
                        <a:t>〜</a:t>
                      </a: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１５：５０</a:t>
                      </a: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遠藤世話人</a:t>
                      </a: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6180303"/>
                  </a:ext>
                </a:extLst>
              </a:tr>
              <a:tr h="498057">
                <a:tc>
                  <a:txBody>
                    <a:bodyPr/>
                    <a:lstStyle/>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アンケート記入</a:t>
                      </a: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１５：５０</a:t>
                      </a:r>
                      <a:r>
                        <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rPr>
                        <a:t>〜</a:t>
                      </a: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１５：５５</a:t>
                      </a: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参加者様</a:t>
                      </a: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6446563"/>
                  </a:ext>
                </a:extLst>
              </a:tr>
              <a:tr h="498057">
                <a:tc>
                  <a:txBody>
                    <a:bodyPr/>
                    <a:lstStyle/>
                    <a:p>
                      <a:pPr algn="l"/>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閉会挨拶</a:t>
                      </a:r>
                    </a:p>
                  </a:txBody>
                  <a:tcPr marL="84406" marR="84406" marT="42203" marB="42203"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１５：５５</a:t>
                      </a:r>
                      <a:r>
                        <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rPr>
                        <a:t>〜</a:t>
                      </a: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１６：００</a:t>
                      </a:r>
                      <a:endParaRPr kumimoji="1" lang="en-US" altLang="ja-JP" sz="1600" b="1" dirty="0">
                        <a:solidFill>
                          <a:sysClr val="windowText" lastClr="000000"/>
                        </a:solidFill>
                        <a:latin typeface="HG丸ｺﾞｼｯｸM-PRO" panose="020F0600000000000000" pitchFamily="50" charset="-128"/>
                        <a:ea typeface="HG丸ｺﾞｼｯｸM-PRO" panose="020F0600000000000000" pitchFamily="50" charset="-128"/>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kumimoji="1" lang="ja-JP" altLang="en-US" sz="1600" b="1" dirty="0">
                          <a:solidFill>
                            <a:sysClr val="windowText" lastClr="000000"/>
                          </a:solidFill>
                          <a:latin typeface="HG丸ｺﾞｼｯｸM-PRO" panose="020F0600000000000000" pitchFamily="50" charset="-128"/>
                          <a:ea typeface="HG丸ｺﾞｼｯｸM-PRO" panose="020F0600000000000000" pitchFamily="50" charset="-128"/>
                        </a:rPr>
                        <a:t>尾崎副幹事長</a:t>
                      </a:r>
                    </a:p>
                  </a:txBody>
                  <a:tcPr marL="84406" marR="84406" marT="42203" marB="42203"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9521222"/>
                  </a:ext>
                </a:extLst>
              </a:tr>
            </a:tbl>
          </a:graphicData>
        </a:graphic>
      </p:graphicFrame>
      <p:sp>
        <p:nvSpPr>
          <p:cNvPr id="4" name="object 2">
            <a:extLst>
              <a:ext uri="{FF2B5EF4-FFF2-40B4-BE49-F238E27FC236}">
                <a16:creationId xmlns:a16="http://schemas.microsoft.com/office/drawing/2014/main" id="{789D0EC6-9FD3-4B8C-81A2-DDEC702D1406}"/>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extLst>
      <p:ext uri="{BB962C8B-B14F-4D97-AF65-F5344CB8AC3E}">
        <p14:creationId xmlns:p14="http://schemas.microsoft.com/office/powerpoint/2010/main" val="16250257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3">
            <a:extLst>
              <a:ext uri="{FF2B5EF4-FFF2-40B4-BE49-F238E27FC236}">
                <a16:creationId xmlns:a16="http://schemas.microsoft.com/office/drawing/2014/main" id="{F1F8C3A5-27DF-46BC-B26D-691559B3F28C}"/>
              </a:ext>
            </a:extLst>
          </p:cNvPr>
          <p:cNvSpPr txBox="1">
            <a:spLocks noChangeArrowheads="1"/>
          </p:cNvSpPr>
          <p:nvPr/>
        </p:nvSpPr>
        <p:spPr bwMode="auto">
          <a:xfrm>
            <a:off x="412955" y="1109663"/>
            <a:ext cx="754359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kumimoji="1" lang="ja-JP" altLang="en-US" sz="2800" b="1" dirty="0">
                <a:solidFill>
                  <a:srgbClr val="FF0000"/>
                </a:solidFill>
                <a:latin typeface="Times New Roman" panose="02020603050405020304" pitchFamily="18" charset="0"/>
                <a:ea typeface="AR P丸ゴシック体M" pitchFamily="50" charset="-128"/>
              </a:rPr>
              <a:t>品質はばらつく→その原因はおもに</a:t>
            </a:r>
            <a:r>
              <a:rPr kumimoji="1" lang="ja-JP" altLang="en-US" sz="2800" b="1" dirty="0">
                <a:solidFill>
                  <a:srgbClr val="0000FF"/>
                </a:solidFill>
                <a:latin typeface="Times New Roman" panose="02020603050405020304" pitchFamily="18" charset="0"/>
                <a:ea typeface="AR P丸ゴシック体M" pitchFamily="50" charset="-128"/>
              </a:rPr>
              <a:t>４</a:t>
            </a:r>
            <a:r>
              <a:rPr kumimoji="1" lang="ja-JP" altLang="en-US" sz="2800" b="1" dirty="0">
                <a:solidFill>
                  <a:srgbClr val="FF0000"/>
                </a:solidFill>
                <a:latin typeface="Times New Roman" panose="02020603050405020304" pitchFamily="18" charset="0"/>
                <a:ea typeface="AR P丸ゴシック体M" pitchFamily="50" charset="-128"/>
              </a:rPr>
              <a:t>つの</a:t>
            </a:r>
            <a:r>
              <a:rPr kumimoji="1" lang="ja-JP" altLang="en-US" sz="2800" b="1" dirty="0">
                <a:solidFill>
                  <a:srgbClr val="0000FF"/>
                </a:solidFill>
                <a:latin typeface="Times New Roman" panose="02020603050405020304" pitchFamily="18" charset="0"/>
                <a:ea typeface="AR P丸ゴシック体M" pitchFamily="50" charset="-128"/>
              </a:rPr>
              <a:t>Ｍ</a:t>
            </a:r>
            <a:endParaRPr kumimoji="1" lang="ja-JP" altLang="en-US" sz="2400" dirty="0">
              <a:solidFill>
                <a:srgbClr val="0000FF"/>
              </a:solidFill>
              <a:latin typeface="Times New Roman" panose="02020603050405020304" pitchFamily="18" charset="0"/>
              <a:ea typeface="AR P丸ゴシック体M" pitchFamily="50" charset="-128"/>
            </a:endParaRPr>
          </a:p>
        </p:txBody>
      </p:sp>
      <p:sp>
        <p:nvSpPr>
          <p:cNvPr id="23557" name="Line 5">
            <a:extLst>
              <a:ext uri="{FF2B5EF4-FFF2-40B4-BE49-F238E27FC236}">
                <a16:creationId xmlns:a16="http://schemas.microsoft.com/office/drawing/2014/main" id="{6D00EEDD-0953-4719-B2EC-2BB5958126D5}"/>
              </a:ext>
            </a:extLst>
          </p:cNvPr>
          <p:cNvSpPr>
            <a:spLocks noChangeShapeType="1"/>
          </p:cNvSpPr>
          <p:nvPr/>
        </p:nvSpPr>
        <p:spPr bwMode="auto">
          <a:xfrm>
            <a:off x="1371599" y="3521075"/>
            <a:ext cx="6584951" cy="0"/>
          </a:xfrm>
          <a:prstGeom prst="line">
            <a:avLst/>
          </a:prstGeom>
          <a:noFill/>
          <a:ln w="57150">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90000" anchor="ctr"/>
          <a:lstStyle/>
          <a:p>
            <a:endParaRPr lang="ja-JP" altLang="en-US"/>
          </a:p>
        </p:txBody>
      </p:sp>
      <p:sp>
        <p:nvSpPr>
          <p:cNvPr id="23558" name="Text Box 6">
            <a:extLst>
              <a:ext uri="{FF2B5EF4-FFF2-40B4-BE49-F238E27FC236}">
                <a16:creationId xmlns:a16="http://schemas.microsoft.com/office/drawing/2014/main" id="{758BB67F-570B-4AE8-ACC5-853CA466A41B}"/>
              </a:ext>
            </a:extLst>
          </p:cNvPr>
          <p:cNvSpPr txBox="1">
            <a:spLocks noChangeArrowheads="1"/>
          </p:cNvSpPr>
          <p:nvPr/>
        </p:nvSpPr>
        <p:spPr bwMode="auto">
          <a:xfrm>
            <a:off x="7927030" y="1931193"/>
            <a:ext cx="1027356" cy="2816225"/>
          </a:xfrm>
          <a:prstGeom prst="rect">
            <a:avLst/>
          </a:prstGeom>
          <a:solidFill>
            <a:srgbClr val="FFCC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lIns="126000" rIns="198000">
            <a:spAutoFit/>
          </a:bodyPr>
          <a:lstStyle/>
          <a:p>
            <a:pPr>
              <a:lnSpc>
                <a:spcPct val="50000"/>
              </a:lnSpc>
              <a:spcBef>
                <a:spcPct val="50000"/>
              </a:spcBef>
            </a:pPr>
            <a:r>
              <a:rPr kumimoji="1" lang="en-US" altLang="ja-JP" sz="2800" dirty="0">
                <a:latin typeface="Times New Roman" panose="02020603050405020304" pitchFamily="18" charset="0"/>
              </a:rPr>
              <a:t>  </a:t>
            </a:r>
            <a:r>
              <a:rPr kumimoji="1" lang="ja-JP" altLang="en-US" sz="2800" b="1" dirty="0">
                <a:solidFill>
                  <a:srgbClr val="0000FF"/>
                </a:solidFill>
                <a:latin typeface="Times New Roman" panose="02020603050405020304" pitchFamily="18" charset="0"/>
              </a:rPr>
              <a:t>ばらつき</a:t>
            </a:r>
          </a:p>
          <a:p>
            <a:pPr fontAlgn="t">
              <a:lnSpc>
                <a:spcPct val="50000"/>
              </a:lnSpc>
              <a:spcBef>
                <a:spcPct val="50000"/>
              </a:spcBef>
            </a:pPr>
            <a:r>
              <a:rPr kumimoji="1" lang="ja-JP" altLang="en-US" sz="2800" dirty="0">
                <a:latin typeface="Times New Roman" panose="02020603050405020304" pitchFamily="18" charset="0"/>
              </a:rPr>
              <a:t>（仕事の結果）</a:t>
            </a:r>
          </a:p>
        </p:txBody>
      </p:sp>
      <p:sp>
        <p:nvSpPr>
          <p:cNvPr id="23559" name="Text Box 7">
            <a:extLst>
              <a:ext uri="{FF2B5EF4-FFF2-40B4-BE49-F238E27FC236}">
                <a16:creationId xmlns:a16="http://schemas.microsoft.com/office/drawing/2014/main" id="{9158C801-D9CB-459D-901C-F1EF796DDE40}"/>
              </a:ext>
            </a:extLst>
          </p:cNvPr>
          <p:cNvSpPr txBox="1">
            <a:spLocks noChangeArrowheads="1"/>
          </p:cNvSpPr>
          <p:nvPr/>
        </p:nvSpPr>
        <p:spPr bwMode="auto">
          <a:xfrm>
            <a:off x="482604" y="1811578"/>
            <a:ext cx="2686050" cy="461665"/>
          </a:xfrm>
          <a:prstGeom prst="rect">
            <a:avLst/>
          </a:prstGeom>
          <a:solidFill>
            <a:srgbClr val="CCECFF"/>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Ins="90000">
            <a:spAutoFit/>
          </a:bodyPr>
          <a:lstStyle/>
          <a:p>
            <a:pPr>
              <a:spcBef>
                <a:spcPct val="50000"/>
              </a:spcBef>
            </a:pPr>
            <a:r>
              <a:rPr kumimoji="1" lang="ja-JP" altLang="en-US" sz="2400" b="1" dirty="0">
                <a:latin typeface="Times New Roman" panose="02020603050405020304" pitchFamily="18" charset="0"/>
              </a:rPr>
              <a:t>人</a:t>
            </a:r>
            <a:r>
              <a:rPr kumimoji="1" lang="ja-JP" altLang="en-US" sz="2000" b="1" dirty="0">
                <a:latin typeface="Times New Roman" panose="02020603050405020304" pitchFamily="18" charset="0"/>
              </a:rPr>
              <a:t>（</a:t>
            </a:r>
            <a:r>
              <a:rPr kumimoji="1" lang="ja-JP" altLang="en-US" sz="2000" b="1" dirty="0">
                <a:solidFill>
                  <a:srgbClr val="FF0066"/>
                </a:solidFill>
                <a:latin typeface="Times New Roman" panose="02020603050405020304" pitchFamily="18" charset="0"/>
              </a:rPr>
              <a:t>Ｍ</a:t>
            </a:r>
            <a:r>
              <a:rPr kumimoji="1" lang="ja-JP" altLang="en-US" sz="2000" b="1" dirty="0">
                <a:latin typeface="Times New Roman" panose="02020603050405020304" pitchFamily="18" charset="0"/>
              </a:rPr>
              <a:t>ａｎ）</a:t>
            </a:r>
            <a:endParaRPr kumimoji="1" lang="ja-JP" altLang="en-US" sz="2400" b="1" dirty="0">
              <a:latin typeface="Times New Roman" panose="02020603050405020304" pitchFamily="18" charset="0"/>
            </a:endParaRPr>
          </a:p>
        </p:txBody>
      </p:sp>
      <p:sp>
        <p:nvSpPr>
          <p:cNvPr id="23560" name="Text Box 8">
            <a:extLst>
              <a:ext uri="{FF2B5EF4-FFF2-40B4-BE49-F238E27FC236}">
                <a16:creationId xmlns:a16="http://schemas.microsoft.com/office/drawing/2014/main" id="{D616DCA2-C3A3-4FDE-BC3D-FB77E152464A}"/>
              </a:ext>
            </a:extLst>
          </p:cNvPr>
          <p:cNvSpPr txBox="1">
            <a:spLocks noChangeArrowheads="1"/>
          </p:cNvSpPr>
          <p:nvPr/>
        </p:nvSpPr>
        <p:spPr bwMode="auto">
          <a:xfrm>
            <a:off x="3422215" y="1796240"/>
            <a:ext cx="4258749" cy="461665"/>
          </a:xfrm>
          <a:prstGeom prst="rect">
            <a:avLst/>
          </a:prstGeom>
          <a:solidFill>
            <a:srgbClr val="CCECFF"/>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Ins="90000">
            <a:spAutoFit/>
          </a:bodyPr>
          <a:lstStyle/>
          <a:p>
            <a:pPr>
              <a:spcBef>
                <a:spcPct val="50000"/>
              </a:spcBef>
            </a:pPr>
            <a:r>
              <a:rPr kumimoji="1" lang="ja-JP" altLang="en-US" sz="2400" b="1" dirty="0">
                <a:latin typeface="Times New Roman" panose="02020603050405020304" pitchFamily="18" charset="0"/>
              </a:rPr>
              <a:t>機械</a:t>
            </a:r>
            <a:r>
              <a:rPr kumimoji="1" lang="ja-JP" altLang="en-US" sz="2000" b="1" dirty="0">
                <a:latin typeface="Times New Roman" panose="02020603050405020304" pitchFamily="18" charset="0"/>
              </a:rPr>
              <a:t>（</a:t>
            </a:r>
            <a:r>
              <a:rPr kumimoji="1" lang="ja-JP" altLang="en-US" sz="2000" b="1" dirty="0">
                <a:solidFill>
                  <a:srgbClr val="FF0066"/>
                </a:solidFill>
                <a:latin typeface="Times New Roman" panose="02020603050405020304" pitchFamily="18" charset="0"/>
              </a:rPr>
              <a:t>Ｍ</a:t>
            </a:r>
            <a:r>
              <a:rPr kumimoji="1" lang="ja-JP" altLang="en-US" sz="2000" b="1" dirty="0">
                <a:latin typeface="Times New Roman" panose="02020603050405020304" pitchFamily="18" charset="0"/>
              </a:rPr>
              <a:t>ａｃｈｉｎｅ）</a:t>
            </a:r>
            <a:endParaRPr kumimoji="1" lang="ja-JP" altLang="en-US" sz="2400" b="1" dirty="0">
              <a:latin typeface="Times New Roman" panose="02020603050405020304" pitchFamily="18" charset="0"/>
            </a:endParaRPr>
          </a:p>
        </p:txBody>
      </p:sp>
      <p:sp>
        <p:nvSpPr>
          <p:cNvPr id="23561" name="Text Box 9">
            <a:extLst>
              <a:ext uri="{FF2B5EF4-FFF2-40B4-BE49-F238E27FC236}">
                <a16:creationId xmlns:a16="http://schemas.microsoft.com/office/drawing/2014/main" id="{285D997E-3E58-4FEE-B030-8BC633F3183B}"/>
              </a:ext>
            </a:extLst>
          </p:cNvPr>
          <p:cNvSpPr txBox="1">
            <a:spLocks noChangeArrowheads="1"/>
          </p:cNvSpPr>
          <p:nvPr/>
        </p:nvSpPr>
        <p:spPr bwMode="auto">
          <a:xfrm>
            <a:off x="65088" y="4587875"/>
            <a:ext cx="3975970" cy="461665"/>
          </a:xfrm>
          <a:prstGeom prst="rect">
            <a:avLst/>
          </a:prstGeom>
          <a:solidFill>
            <a:srgbClr val="CCECFF"/>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Ins="90000">
            <a:spAutoFit/>
          </a:bodyPr>
          <a:lstStyle/>
          <a:p>
            <a:pPr>
              <a:spcBef>
                <a:spcPct val="50000"/>
              </a:spcBef>
            </a:pPr>
            <a:r>
              <a:rPr kumimoji="1" lang="ja-JP" altLang="en-US" sz="2400" b="1" dirty="0">
                <a:latin typeface="Times New Roman" panose="02020603050405020304" pitchFamily="18" charset="0"/>
              </a:rPr>
              <a:t>材料</a:t>
            </a:r>
            <a:r>
              <a:rPr kumimoji="1" lang="ja-JP" altLang="en-US" sz="2000" b="1" dirty="0">
                <a:latin typeface="Times New Roman" panose="02020603050405020304" pitchFamily="18" charset="0"/>
              </a:rPr>
              <a:t>（</a:t>
            </a:r>
            <a:r>
              <a:rPr kumimoji="1" lang="ja-JP" altLang="en-US" sz="2000" b="1" dirty="0">
                <a:solidFill>
                  <a:srgbClr val="FF0066"/>
                </a:solidFill>
                <a:latin typeface="Times New Roman" panose="02020603050405020304" pitchFamily="18" charset="0"/>
              </a:rPr>
              <a:t>Ｍ</a:t>
            </a:r>
            <a:r>
              <a:rPr kumimoji="1" lang="ja-JP" altLang="en-US" sz="2000" b="1" dirty="0">
                <a:latin typeface="Times New Roman" panose="02020603050405020304" pitchFamily="18" charset="0"/>
              </a:rPr>
              <a:t>ａｔｅｒｉａｌ）</a:t>
            </a:r>
          </a:p>
        </p:txBody>
      </p:sp>
      <p:sp>
        <p:nvSpPr>
          <p:cNvPr id="23562" name="Text Box 10">
            <a:extLst>
              <a:ext uri="{FF2B5EF4-FFF2-40B4-BE49-F238E27FC236}">
                <a16:creationId xmlns:a16="http://schemas.microsoft.com/office/drawing/2014/main" id="{AF7A97D5-8735-42C2-9B5F-34F339DFCB45}"/>
              </a:ext>
            </a:extLst>
          </p:cNvPr>
          <p:cNvSpPr txBox="1">
            <a:spLocks noChangeArrowheads="1"/>
          </p:cNvSpPr>
          <p:nvPr/>
        </p:nvSpPr>
        <p:spPr bwMode="auto">
          <a:xfrm>
            <a:off x="4237964" y="4587875"/>
            <a:ext cx="3613150" cy="461665"/>
          </a:xfrm>
          <a:prstGeom prst="rect">
            <a:avLst/>
          </a:prstGeom>
          <a:solidFill>
            <a:srgbClr val="CCECFF"/>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Ins="90000">
            <a:spAutoFit/>
          </a:bodyPr>
          <a:lstStyle/>
          <a:p>
            <a:pPr>
              <a:spcBef>
                <a:spcPct val="50000"/>
              </a:spcBef>
            </a:pPr>
            <a:r>
              <a:rPr kumimoji="1" lang="ja-JP" altLang="en-US" sz="2400" b="1" dirty="0">
                <a:latin typeface="Times New Roman" panose="02020603050405020304" pitchFamily="18" charset="0"/>
              </a:rPr>
              <a:t>方法（</a:t>
            </a:r>
            <a:r>
              <a:rPr kumimoji="1" lang="ja-JP" altLang="en-US" sz="2000" b="1" dirty="0">
                <a:solidFill>
                  <a:srgbClr val="FF0066"/>
                </a:solidFill>
                <a:latin typeface="Times New Roman" panose="02020603050405020304" pitchFamily="18" charset="0"/>
              </a:rPr>
              <a:t>Ｍ</a:t>
            </a:r>
            <a:r>
              <a:rPr kumimoji="1" lang="ja-JP" altLang="en-US" sz="2000" b="1" dirty="0">
                <a:latin typeface="Times New Roman" panose="02020603050405020304" pitchFamily="18" charset="0"/>
              </a:rPr>
              <a:t>ｅｔｈｏｄ）</a:t>
            </a:r>
          </a:p>
        </p:txBody>
      </p:sp>
      <p:sp>
        <p:nvSpPr>
          <p:cNvPr id="23563" name="Line 11">
            <a:extLst>
              <a:ext uri="{FF2B5EF4-FFF2-40B4-BE49-F238E27FC236}">
                <a16:creationId xmlns:a16="http://schemas.microsoft.com/office/drawing/2014/main" id="{7E480187-43E3-4A52-B682-203CDE97D969}"/>
              </a:ext>
            </a:extLst>
          </p:cNvPr>
          <p:cNvSpPr>
            <a:spLocks noChangeShapeType="1"/>
          </p:cNvSpPr>
          <p:nvPr/>
        </p:nvSpPr>
        <p:spPr bwMode="auto">
          <a:xfrm>
            <a:off x="5651500" y="2420938"/>
            <a:ext cx="673100" cy="1100137"/>
          </a:xfrm>
          <a:prstGeom prst="line">
            <a:avLst/>
          </a:prstGeom>
          <a:noFill/>
          <a:ln w="38100">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90000" anchor="ctr"/>
          <a:lstStyle/>
          <a:p>
            <a:endParaRPr lang="ja-JP" altLang="en-US"/>
          </a:p>
        </p:txBody>
      </p:sp>
      <p:sp>
        <p:nvSpPr>
          <p:cNvPr id="23564" name="Line 12">
            <a:extLst>
              <a:ext uri="{FF2B5EF4-FFF2-40B4-BE49-F238E27FC236}">
                <a16:creationId xmlns:a16="http://schemas.microsoft.com/office/drawing/2014/main" id="{32E4B451-20A5-4BCB-96C3-C05D79A9A6D0}"/>
              </a:ext>
            </a:extLst>
          </p:cNvPr>
          <p:cNvSpPr>
            <a:spLocks noChangeShapeType="1"/>
          </p:cNvSpPr>
          <p:nvPr/>
        </p:nvSpPr>
        <p:spPr bwMode="auto">
          <a:xfrm flipV="1">
            <a:off x="5257800" y="3521075"/>
            <a:ext cx="609600" cy="1066800"/>
          </a:xfrm>
          <a:prstGeom prst="line">
            <a:avLst/>
          </a:prstGeom>
          <a:noFill/>
          <a:ln w="38100">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90000" anchor="ctr"/>
          <a:lstStyle/>
          <a:p>
            <a:endParaRPr lang="ja-JP" altLang="en-US"/>
          </a:p>
        </p:txBody>
      </p:sp>
      <p:sp>
        <p:nvSpPr>
          <p:cNvPr id="23565" name="Line 13">
            <a:extLst>
              <a:ext uri="{FF2B5EF4-FFF2-40B4-BE49-F238E27FC236}">
                <a16:creationId xmlns:a16="http://schemas.microsoft.com/office/drawing/2014/main" id="{AD9D26D7-E48E-409F-BB94-9DA76FDD55DE}"/>
              </a:ext>
            </a:extLst>
          </p:cNvPr>
          <p:cNvSpPr>
            <a:spLocks noChangeShapeType="1"/>
          </p:cNvSpPr>
          <p:nvPr/>
        </p:nvSpPr>
        <p:spPr bwMode="auto">
          <a:xfrm>
            <a:off x="2700338" y="2378075"/>
            <a:ext cx="685800" cy="1143000"/>
          </a:xfrm>
          <a:prstGeom prst="line">
            <a:avLst/>
          </a:prstGeom>
          <a:noFill/>
          <a:ln w="38100">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90000" anchor="ctr"/>
          <a:lstStyle/>
          <a:p>
            <a:endParaRPr lang="ja-JP" altLang="en-US"/>
          </a:p>
        </p:txBody>
      </p:sp>
      <p:sp>
        <p:nvSpPr>
          <p:cNvPr id="23566" name="Line 14">
            <a:extLst>
              <a:ext uri="{FF2B5EF4-FFF2-40B4-BE49-F238E27FC236}">
                <a16:creationId xmlns:a16="http://schemas.microsoft.com/office/drawing/2014/main" id="{52EC7FDE-EA86-46D7-A61D-CB6475F769A1}"/>
              </a:ext>
            </a:extLst>
          </p:cNvPr>
          <p:cNvSpPr>
            <a:spLocks noChangeShapeType="1"/>
          </p:cNvSpPr>
          <p:nvPr/>
        </p:nvSpPr>
        <p:spPr bwMode="auto">
          <a:xfrm flipV="1">
            <a:off x="2209800" y="3521075"/>
            <a:ext cx="685800" cy="1066800"/>
          </a:xfrm>
          <a:prstGeom prst="line">
            <a:avLst/>
          </a:prstGeom>
          <a:noFill/>
          <a:ln w="38100">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90000" anchor="ctr"/>
          <a:lstStyle/>
          <a:p>
            <a:endParaRPr lang="ja-JP" altLang="en-US"/>
          </a:p>
        </p:txBody>
      </p:sp>
      <p:sp>
        <p:nvSpPr>
          <p:cNvPr id="23567" name="Text Box 15">
            <a:extLst>
              <a:ext uri="{FF2B5EF4-FFF2-40B4-BE49-F238E27FC236}">
                <a16:creationId xmlns:a16="http://schemas.microsoft.com/office/drawing/2014/main" id="{8C39530D-EA26-4AB6-B4E7-334B22D1132C}"/>
              </a:ext>
            </a:extLst>
          </p:cNvPr>
          <p:cNvSpPr txBox="1">
            <a:spLocks noChangeArrowheads="1"/>
          </p:cNvSpPr>
          <p:nvPr/>
        </p:nvSpPr>
        <p:spPr bwMode="auto">
          <a:xfrm>
            <a:off x="-1" y="5740400"/>
            <a:ext cx="9045677" cy="748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60000"/>
              </a:lnSpc>
              <a:spcBef>
                <a:spcPct val="50000"/>
              </a:spcBef>
            </a:pPr>
            <a:r>
              <a:rPr kumimoji="1" lang="ja-JP" altLang="en-US" sz="2400" dirty="0">
                <a:latin typeface="Times New Roman" panose="02020603050405020304" pitchFamily="18" charset="0"/>
              </a:rPr>
              <a:t>（注）事務</a:t>
            </a:r>
            <a:r>
              <a:rPr kumimoji="1" lang="ja-JP" altLang="en-US" sz="2400" dirty="0">
                <a:latin typeface="Times New Roman" panose="02020603050405020304" pitchFamily="18" charset="0"/>
                <a:ea typeface="ＭＳ ゴシック" panose="020B0609070205080204" pitchFamily="49" charset="-128"/>
              </a:rPr>
              <a:t>・</a:t>
            </a:r>
            <a:r>
              <a:rPr kumimoji="1" lang="ja-JP" altLang="en-US" sz="2400" dirty="0">
                <a:latin typeface="Times New Roman" panose="02020603050405020304" pitchFamily="18" charset="0"/>
              </a:rPr>
              <a:t>販売</a:t>
            </a:r>
            <a:r>
              <a:rPr kumimoji="1" lang="ja-JP" altLang="en-US" sz="2400" dirty="0">
                <a:latin typeface="Times New Roman" panose="02020603050405020304" pitchFamily="18" charset="0"/>
                <a:ea typeface="ＭＳ ゴシック" panose="020B0609070205080204" pitchFamily="49" charset="-128"/>
              </a:rPr>
              <a:t>・</a:t>
            </a:r>
            <a:r>
              <a:rPr kumimoji="1" lang="ja-JP" altLang="en-US" sz="2400" dirty="0">
                <a:latin typeface="Times New Roman" panose="02020603050405020304" pitchFamily="18" charset="0"/>
              </a:rPr>
              <a:t>サービス部門などでは，機械をＯＡ機器に，         </a:t>
            </a:r>
          </a:p>
          <a:p>
            <a:pPr>
              <a:lnSpc>
                <a:spcPct val="60000"/>
              </a:lnSpc>
              <a:spcBef>
                <a:spcPct val="50000"/>
              </a:spcBef>
            </a:pPr>
            <a:r>
              <a:rPr kumimoji="1" lang="ja-JP" altLang="en-US" sz="2400" dirty="0">
                <a:latin typeface="Times New Roman" panose="02020603050405020304" pitchFamily="18" charset="0"/>
              </a:rPr>
              <a:t>        　材料を情報に置き換えると理解しやすい　　環境等</a:t>
            </a:r>
          </a:p>
        </p:txBody>
      </p:sp>
      <p:sp>
        <p:nvSpPr>
          <p:cNvPr id="23568" name="Rectangle 16">
            <a:extLst>
              <a:ext uri="{FF2B5EF4-FFF2-40B4-BE49-F238E27FC236}">
                <a16:creationId xmlns:a16="http://schemas.microsoft.com/office/drawing/2014/main" id="{24926B6E-BBC9-462A-B68F-E62497C7957E}"/>
              </a:ext>
            </a:extLst>
          </p:cNvPr>
          <p:cNvSpPr>
            <a:spLocks noGrp="1" noChangeArrowheads="1"/>
          </p:cNvSpPr>
          <p:nvPr>
            <p:ph type="title"/>
          </p:nvPr>
        </p:nvSpPr>
        <p:spPr>
          <a:xfrm>
            <a:off x="65088" y="102395"/>
            <a:ext cx="5956299" cy="704850"/>
          </a:xfrm>
          <a:noFill/>
        </p:spPr>
        <p:txBody>
          <a:bodyPr/>
          <a:lstStyle/>
          <a:p>
            <a:pPr algn="l"/>
            <a:r>
              <a:rPr lang="ja-JP" altLang="en-US" sz="3200" b="1" dirty="0">
                <a:solidFill>
                  <a:schemeClr val="tx1"/>
                </a:solidFill>
                <a:ea typeface="ＭＳ Ｐ明朝" panose="02020600040205080304" pitchFamily="18" charset="-128"/>
              </a:rPr>
              <a:t>ばらつく原因はおもに４つのＭ！</a:t>
            </a:r>
            <a:endParaRPr lang="ja-JP" altLang="en-US" sz="4000" b="1" dirty="0">
              <a:solidFill>
                <a:schemeClr val="accent2"/>
              </a:solidFill>
            </a:endParaRPr>
          </a:p>
        </p:txBody>
      </p:sp>
      <p:sp>
        <p:nvSpPr>
          <p:cNvPr id="19" name="テキスト ボックス 1">
            <a:extLst>
              <a:ext uri="{FF2B5EF4-FFF2-40B4-BE49-F238E27FC236}">
                <a16:creationId xmlns:a16="http://schemas.microsoft.com/office/drawing/2014/main" id="{65C599F7-99C5-4226-ADA4-A0F75838A3F5}"/>
              </a:ext>
            </a:extLst>
          </p:cNvPr>
          <p:cNvSpPr txBox="1">
            <a:spLocks noChangeArrowheads="1"/>
          </p:cNvSpPr>
          <p:nvPr/>
        </p:nvSpPr>
        <p:spPr bwMode="auto">
          <a:xfrm>
            <a:off x="5651500" y="71408"/>
            <a:ext cx="392885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000" b="1" u="sng" dirty="0">
                <a:latin typeface="HGS創英角ﾎﾟｯﾌﾟ体" panose="040B0A00000000000000" pitchFamily="50" charset="-128"/>
                <a:ea typeface="HGS創英角ﾎﾟｯﾌﾟ体" panose="040B0A00000000000000" pitchFamily="50" charset="-128"/>
              </a:rPr>
              <a:t>補足：</a:t>
            </a:r>
            <a:r>
              <a:rPr lang="en-US" altLang="ja-JP" sz="1600" b="1" u="sng" dirty="0">
                <a:latin typeface="HGS創英角ﾎﾟｯﾌﾟ体" panose="040B0A00000000000000" pitchFamily="50" charset="-128"/>
                <a:ea typeface="HGS創英角ﾎﾟｯﾌﾟ体" panose="040B0A00000000000000" pitchFamily="50" charset="-128"/>
              </a:rPr>
              <a:t>《</a:t>
            </a:r>
            <a:r>
              <a:rPr lang="ja-JP" altLang="en-US" sz="1600" b="1" u="sng" dirty="0">
                <a:latin typeface="HGS創英角ﾎﾟｯﾌﾟ体" panose="040B0A00000000000000" pitchFamily="50" charset="-128"/>
                <a:ea typeface="HGS創英角ﾎﾟｯﾌﾟ体" panose="040B0A00000000000000" pitchFamily="50" charset="-128"/>
              </a:rPr>
              <a:t>テキストにはありません</a:t>
            </a:r>
            <a:r>
              <a:rPr lang="en-US" altLang="ja-JP" sz="1600" b="1" u="sng" dirty="0">
                <a:latin typeface="HGS創英角ﾎﾟｯﾌﾟ体" panose="040B0A00000000000000" pitchFamily="50" charset="-128"/>
                <a:ea typeface="HGS創英角ﾎﾟｯﾌﾟ体" panose="040B0A00000000000000" pitchFamily="50" charset="-128"/>
              </a:rPr>
              <a:t>》</a:t>
            </a:r>
            <a:br>
              <a:rPr lang="en-US" altLang="ja-JP" sz="1600" b="1" u="sng" dirty="0">
                <a:latin typeface="HGS創英角ﾎﾟｯﾌﾟ体" panose="040B0A00000000000000" pitchFamily="50" charset="-128"/>
                <a:ea typeface="HGS創英角ﾎﾟｯﾌﾟ体" panose="040B0A00000000000000" pitchFamily="50" charset="-128"/>
              </a:rPr>
            </a:br>
            <a:r>
              <a:rPr lang="ja-JP" altLang="en-US" sz="1600" b="1" u="sng" dirty="0">
                <a:latin typeface="HGS創英角ﾎﾟｯﾌﾟ体" panose="040B0A00000000000000" pitchFamily="50" charset="-128"/>
                <a:ea typeface="HGS創英角ﾎﾟｯﾌﾟ体" panose="040B0A00000000000000" pitchFamily="50" charset="-128"/>
              </a:rPr>
              <a:t>　　　　　　　知っ徳基本　本より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4027" name="Group 123">
            <a:extLst>
              <a:ext uri="{FF2B5EF4-FFF2-40B4-BE49-F238E27FC236}">
                <a16:creationId xmlns:a16="http://schemas.microsoft.com/office/drawing/2014/main" id="{29068AF0-86E3-91C6-5E1E-7953103C714E}"/>
              </a:ext>
            </a:extLst>
          </p:cNvPr>
          <p:cNvGraphicFramePr>
            <a:graphicFrameLocks noGrp="1"/>
          </p:cNvGraphicFramePr>
          <p:nvPr>
            <p:extLst>
              <p:ext uri="{D42A27DB-BD31-4B8C-83A1-F6EECF244321}">
                <p14:modId xmlns:p14="http://schemas.microsoft.com/office/powerpoint/2010/main" val="2324612033"/>
              </p:ext>
            </p:extLst>
          </p:nvPr>
        </p:nvGraphicFramePr>
        <p:xfrm>
          <a:off x="368300" y="396876"/>
          <a:ext cx="8470900" cy="6359406"/>
        </p:xfrm>
        <a:graphic>
          <a:graphicData uri="http://schemas.openxmlformats.org/drawingml/2006/table">
            <a:tbl>
              <a:tblPr/>
              <a:tblGrid>
                <a:gridCol w="1796383">
                  <a:extLst>
                    <a:ext uri="{9D8B030D-6E8A-4147-A177-3AD203B41FA5}">
                      <a16:colId xmlns:a16="http://schemas.microsoft.com/office/drawing/2014/main" val="20000"/>
                    </a:ext>
                  </a:extLst>
                </a:gridCol>
                <a:gridCol w="1934324">
                  <a:extLst>
                    <a:ext uri="{9D8B030D-6E8A-4147-A177-3AD203B41FA5}">
                      <a16:colId xmlns:a16="http://schemas.microsoft.com/office/drawing/2014/main" val="20001"/>
                    </a:ext>
                  </a:extLst>
                </a:gridCol>
                <a:gridCol w="4740193">
                  <a:extLst>
                    <a:ext uri="{9D8B030D-6E8A-4147-A177-3AD203B41FA5}">
                      <a16:colId xmlns:a16="http://schemas.microsoft.com/office/drawing/2014/main" val="20002"/>
                    </a:ext>
                  </a:extLst>
                </a:gridCol>
              </a:tblGrid>
              <a:tr h="303259">
                <a:tc gridSpan="2">
                  <a:txBody>
                    <a:bodyPr/>
                    <a:lstStyle>
                      <a:lvl1pPr>
                        <a:spcBef>
                          <a:spcPct val="20000"/>
                        </a:spcBef>
                        <a:tabLst>
                          <a:tab pos="533400" algn="r"/>
                          <a:tab pos="2700338" algn="ctr"/>
                          <a:tab pos="5400675" algn="r"/>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tabLst>
                          <a:tab pos="533400" algn="r"/>
                          <a:tab pos="2700338" algn="ctr"/>
                          <a:tab pos="5400675" algn="r"/>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533400" algn="r"/>
                          <a:tab pos="2700338" algn="ctr"/>
                          <a:tab pos="5400675" algn="r"/>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問題解決の手順</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手順のポイント</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27830">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a:t>
                      </a:r>
                      <a:r>
                        <a:rPr kumimoji="1" lang="ja-JP" altLang="en-US" sz="16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活動計画の</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作成</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全体のスケジュール</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役割分担</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・・運営上の、</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ステップ</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上の</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所属長のアドバイスを受ける</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0989">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活動の</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見える化</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を図る</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進度の遅れた項目について応援する</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各調査項目を</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共有化</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する</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27830">
                <a:tc rowSpan="3">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④</a:t>
                      </a: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要因の解析</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原因の追求</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ホシを</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あげろ</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要因の洗い出し</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特性要因図で衆知結集</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絞り込み</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原因系と結果系の関係のない</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ものをまず外す</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98728">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データで</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仮説</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を</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検証</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する</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現状の把握と違うデータを使用する</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5545">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見つけた真の</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要因</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で悪さを</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再現</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してみる</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真の原因を取り除き、実験、試行</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364687">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悪くなった事</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を良くする</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絞り込んだ真の原因と対策の</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結びつき</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創意工夫</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全員</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参加、衆知結集</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応急対策と恒久対策（再発防止対策）の明確化</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応急対策</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現象の除去</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恒久対策</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原因の除去</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4.</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計画の立案</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1364687">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先ずは自力で</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上司、スタッフの援助活用</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粘り強く</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4.</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対策と効果のからみ</a:t>
                      </a: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en-US" altLang="ja-JP"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1</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次</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対策、</a:t>
                      </a:r>
                      <a:r>
                        <a:rPr kumimoji="1" lang="en-US" altLang="ja-JP"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2</a:t>
                      </a:r>
                      <a:r>
                        <a:rPr kumimoji="1" lang="ja-JP" altLang="en-US" sz="14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次</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対策</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実験、試行</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5.</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教育訓練</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9251" name="AutoShape 15">
            <a:extLst>
              <a:ext uri="{FF2B5EF4-FFF2-40B4-BE49-F238E27FC236}">
                <a16:creationId xmlns:a16="http://schemas.microsoft.com/office/drawing/2014/main" id="{2C4E3C6A-C242-F184-5578-C9F9D3EA22DA}"/>
              </a:ext>
            </a:extLst>
          </p:cNvPr>
          <p:cNvSpPr>
            <a:spLocks noChangeArrowheads="1"/>
          </p:cNvSpPr>
          <p:nvPr/>
        </p:nvSpPr>
        <p:spPr bwMode="auto">
          <a:xfrm>
            <a:off x="2960149" y="1981943"/>
            <a:ext cx="385762" cy="211420"/>
          </a:xfrm>
          <a:prstGeom prst="downArrow">
            <a:avLst>
              <a:gd name="adj1" fmla="val 50000"/>
              <a:gd name="adj2" fmla="val 36111"/>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9256" name="AutoShape 5">
            <a:extLst>
              <a:ext uri="{FF2B5EF4-FFF2-40B4-BE49-F238E27FC236}">
                <a16:creationId xmlns:a16="http://schemas.microsoft.com/office/drawing/2014/main" id="{595C4313-A9D6-15CB-BB6E-810C628CA2CC}"/>
              </a:ext>
            </a:extLst>
          </p:cNvPr>
          <p:cNvSpPr>
            <a:spLocks noChangeArrowheads="1"/>
          </p:cNvSpPr>
          <p:nvPr/>
        </p:nvSpPr>
        <p:spPr bwMode="auto">
          <a:xfrm>
            <a:off x="2900363" y="3222625"/>
            <a:ext cx="366712" cy="1778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grpSp>
        <p:nvGrpSpPr>
          <p:cNvPr id="3" name="グループ化 2">
            <a:extLst>
              <a:ext uri="{FF2B5EF4-FFF2-40B4-BE49-F238E27FC236}">
                <a16:creationId xmlns:a16="http://schemas.microsoft.com/office/drawing/2014/main" id="{6E277421-D997-EC0C-CD62-097320323F64}"/>
              </a:ext>
            </a:extLst>
          </p:cNvPr>
          <p:cNvGrpSpPr/>
          <p:nvPr/>
        </p:nvGrpSpPr>
        <p:grpSpPr>
          <a:xfrm>
            <a:off x="2227580" y="854644"/>
            <a:ext cx="1828800" cy="5486400"/>
            <a:chOff x="2197100" y="762000"/>
            <a:chExt cx="1765300" cy="5562600"/>
          </a:xfrm>
        </p:grpSpPr>
        <p:sp>
          <p:nvSpPr>
            <p:cNvPr id="9248" name="AutoShape 14">
              <a:extLst>
                <a:ext uri="{FF2B5EF4-FFF2-40B4-BE49-F238E27FC236}">
                  <a16:creationId xmlns:a16="http://schemas.microsoft.com/office/drawing/2014/main" id="{7012882B-5162-E742-D343-3F3F53F3AC95}"/>
                </a:ext>
              </a:extLst>
            </p:cNvPr>
            <p:cNvSpPr>
              <a:spLocks noChangeArrowheads="1"/>
            </p:cNvSpPr>
            <p:nvPr/>
          </p:nvSpPr>
          <p:spPr bwMode="auto">
            <a:xfrm>
              <a:off x="2890838" y="1122363"/>
              <a:ext cx="385762"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9249" name="Text Box 13">
              <a:extLst>
                <a:ext uri="{FF2B5EF4-FFF2-40B4-BE49-F238E27FC236}">
                  <a16:creationId xmlns:a16="http://schemas.microsoft.com/office/drawing/2014/main" id="{2A7C2404-0F6C-8416-64F3-01E1D220B194}"/>
                </a:ext>
              </a:extLst>
            </p:cNvPr>
            <p:cNvSpPr txBox="1">
              <a:spLocks noChangeArrowheads="1"/>
            </p:cNvSpPr>
            <p:nvPr/>
          </p:nvSpPr>
          <p:spPr bwMode="auto">
            <a:xfrm>
              <a:off x="2209800" y="762000"/>
              <a:ext cx="1752600" cy="3429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役　割　分　担</a:t>
              </a:r>
            </a:p>
          </p:txBody>
        </p:sp>
        <p:sp>
          <p:nvSpPr>
            <p:cNvPr id="9250" name="Text Box 12">
              <a:extLst>
                <a:ext uri="{FF2B5EF4-FFF2-40B4-BE49-F238E27FC236}">
                  <a16:creationId xmlns:a16="http://schemas.microsoft.com/office/drawing/2014/main" id="{A3420FB6-E54F-4280-8153-F8B7103103FC}"/>
                </a:ext>
              </a:extLst>
            </p:cNvPr>
            <p:cNvSpPr txBox="1">
              <a:spLocks noChangeArrowheads="1"/>
            </p:cNvSpPr>
            <p:nvPr/>
          </p:nvSpPr>
          <p:spPr bwMode="auto">
            <a:xfrm>
              <a:off x="2209800" y="1371600"/>
              <a:ext cx="1752600" cy="481013"/>
            </a:xfrm>
            <a:prstGeom prst="rect">
              <a:avLst/>
            </a:prstGeom>
            <a:solidFill>
              <a:srgbClr val="FFFFFF"/>
            </a:solidFill>
            <a:ln w="9525">
              <a:solidFill>
                <a:srgbClr val="000000"/>
              </a:solidFill>
              <a:miter lim="800000"/>
              <a:headEnd/>
              <a:tailEnd/>
            </a:ln>
          </p:spPr>
          <p:txBody>
            <a:bodyPr lIns="55440" rIns="5544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各ステップの進度状況を把握する</a:t>
              </a:r>
            </a:p>
          </p:txBody>
        </p:sp>
        <p:sp>
          <p:nvSpPr>
            <p:cNvPr id="9252" name="Text Box 9">
              <a:extLst>
                <a:ext uri="{FF2B5EF4-FFF2-40B4-BE49-F238E27FC236}">
                  <a16:creationId xmlns:a16="http://schemas.microsoft.com/office/drawing/2014/main" id="{B26BAAA1-3220-3B5D-EBB3-E1ACA6D8CC3B}"/>
                </a:ext>
              </a:extLst>
            </p:cNvPr>
            <p:cNvSpPr txBox="1">
              <a:spLocks noChangeArrowheads="1"/>
            </p:cNvSpPr>
            <p:nvPr/>
          </p:nvSpPr>
          <p:spPr bwMode="auto">
            <a:xfrm>
              <a:off x="2203450" y="2209800"/>
              <a:ext cx="1752600" cy="32385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仮説の発想</a:t>
              </a:r>
            </a:p>
          </p:txBody>
        </p:sp>
        <p:sp>
          <p:nvSpPr>
            <p:cNvPr id="9253" name="Text Box 4">
              <a:extLst>
                <a:ext uri="{FF2B5EF4-FFF2-40B4-BE49-F238E27FC236}">
                  <a16:creationId xmlns:a16="http://schemas.microsoft.com/office/drawing/2014/main" id="{0BB7F9BF-811E-14BA-DC79-E5D39FD79123}"/>
                </a:ext>
              </a:extLst>
            </p:cNvPr>
            <p:cNvSpPr txBox="1">
              <a:spLocks noChangeArrowheads="1"/>
            </p:cNvSpPr>
            <p:nvPr/>
          </p:nvSpPr>
          <p:spPr bwMode="auto">
            <a:xfrm>
              <a:off x="2197100" y="2895600"/>
              <a:ext cx="1752600" cy="32385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仮説の検証</a:t>
              </a:r>
            </a:p>
          </p:txBody>
        </p:sp>
        <p:sp>
          <p:nvSpPr>
            <p:cNvPr id="9254" name="Text Box 11">
              <a:extLst>
                <a:ext uri="{FF2B5EF4-FFF2-40B4-BE49-F238E27FC236}">
                  <a16:creationId xmlns:a16="http://schemas.microsoft.com/office/drawing/2014/main" id="{69364841-337D-5E61-D4E1-5C50C3F5E6A7}"/>
                </a:ext>
              </a:extLst>
            </p:cNvPr>
            <p:cNvSpPr txBox="1">
              <a:spLocks noChangeArrowheads="1"/>
            </p:cNvSpPr>
            <p:nvPr/>
          </p:nvSpPr>
          <p:spPr bwMode="auto">
            <a:xfrm>
              <a:off x="2209800" y="3505200"/>
              <a:ext cx="1752600" cy="3429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悪さの再現</a:t>
              </a:r>
            </a:p>
          </p:txBody>
        </p:sp>
        <p:sp>
          <p:nvSpPr>
            <p:cNvPr id="9255" name="AutoShape 10">
              <a:extLst>
                <a:ext uri="{FF2B5EF4-FFF2-40B4-BE49-F238E27FC236}">
                  <a16:creationId xmlns:a16="http://schemas.microsoft.com/office/drawing/2014/main" id="{71BA1A68-4ACF-2970-4371-EF2CF9FB9BAF}"/>
                </a:ext>
              </a:extLst>
            </p:cNvPr>
            <p:cNvSpPr>
              <a:spLocks noChangeArrowheads="1"/>
            </p:cNvSpPr>
            <p:nvPr/>
          </p:nvSpPr>
          <p:spPr bwMode="auto">
            <a:xfrm>
              <a:off x="2890838" y="2533650"/>
              <a:ext cx="385762"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9257" name="AutoShape 6">
              <a:extLst>
                <a:ext uri="{FF2B5EF4-FFF2-40B4-BE49-F238E27FC236}">
                  <a16:creationId xmlns:a16="http://schemas.microsoft.com/office/drawing/2014/main" id="{4AA6A8E5-A29E-F714-C12A-8B6C2B4EA8A2}"/>
                </a:ext>
              </a:extLst>
            </p:cNvPr>
            <p:cNvSpPr>
              <a:spLocks noChangeArrowheads="1"/>
            </p:cNvSpPr>
            <p:nvPr/>
          </p:nvSpPr>
          <p:spPr bwMode="auto">
            <a:xfrm>
              <a:off x="2890838" y="3852863"/>
              <a:ext cx="385762" cy="228600"/>
            </a:xfrm>
            <a:prstGeom prst="downArrow">
              <a:avLst>
                <a:gd name="adj1" fmla="val 40472"/>
                <a:gd name="adj2" fmla="val 52778"/>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9258" name="Text Box 22">
              <a:extLst>
                <a:ext uri="{FF2B5EF4-FFF2-40B4-BE49-F238E27FC236}">
                  <a16:creationId xmlns:a16="http://schemas.microsoft.com/office/drawing/2014/main" id="{CFCAEC70-F9F9-7D32-D766-7F58BB41E7D4}"/>
                </a:ext>
              </a:extLst>
            </p:cNvPr>
            <p:cNvSpPr txBox="1">
              <a:spLocks noChangeArrowheads="1"/>
            </p:cNvSpPr>
            <p:nvPr/>
          </p:nvSpPr>
          <p:spPr bwMode="auto">
            <a:xfrm>
              <a:off x="2209800" y="4451350"/>
              <a:ext cx="1746250" cy="3429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対策の立案</a:t>
              </a:r>
            </a:p>
          </p:txBody>
        </p:sp>
        <p:sp>
          <p:nvSpPr>
            <p:cNvPr id="9259" name="Text Box 17">
              <a:extLst>
                <a:ext uri="{FF2B5EF4-FFF2-40B4-BE49-F238E27FC236}">
                  <a16:creationId xmlns:a16="http://schemas.microsoft.com/office/drawing/2014/main" id="{AAAA0ADB-C02F-B919-A6CC-2528BBACDD10}"/>
                </a:ext>
              </a:extLst>
            </p:cNvPr>
            <p:cNvSpPr txBox="1">
              <a:spLocks noChangeArrowheads="1"/>
            </p:cNvSpPr>
            <p:nvPr/>
          </p:nvSpPr>
          <p:spPr bwMode="auto">
            <a:xfrm>
              <a:off x="2216150" y="5519738"/>
              <a:ext cx="1746250" cy="3429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対策の実施</a:t>
              </a:r>
            </a:p>
          </p:txBody>
        </p:sp>
        <p:sp>
          <p:nvSpPr>
            <p:cNvPr id="9260" name="AutoShape 18">
              <a:extLst>
                <a:ext uri="{FF2B5EF4-FFF2-40B4-BE49-F238E27FC236}">
                  <a16:creationId xmlns:a16="http://schemas.microsoft.com/office/drawing/2014/main" id="{19AAEDE6-6D8F-AA52-5061-E31A159D11EF}"/>
                </a:ext>
              </a:extLst>
            </p:cNvPr>
            <p:cNvSpPr>
              <a:spLocks noChangeArrowheads="1"/>
            </p:cNvSpPr>
            <p:nvPr/>
          </p:nvSpPr>
          <p:spPr bwMode="auto">
            <a:xfrm>
              <a:off x="2898775" y="5003800"/>
              <a:ext cx="368300"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9261" name="AutoShape 19">
              <a:extLst>
                <a:ext uri="{FF2B5EF4-FFF2-40B4-BE49-F238E27FC236}">
                  <a16:creationId xmlns:a16="http://schemas.microsoft.com/office/drawing/2014/main" id="{8395AA31-1D24-A4D4-7594-2897D525553F}"/>
                </a:ext>
              </a:extLst>
            </p:cNvPr>
            <p:cNvSpPr>
              <a:spLocks noChangeArrowheads="1"/>
            </p:cNvSpPr>
            <p:nvPr/>
          </p:nvSpPr>
          <p:spPr bwMode="auto">
            <a:xfrm>
              <a:off x="2898775" y="6096000"/>
              <a:ext cx="368300"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grpSp>
      <p:sp>
        <p:nvSpPr>
          <p:cNvPr id="9262" name="Rectangle 27">
            <a:extLst>
              <a:ext uri="{FF2B5EF4-FFF2-40B4-BE49-F238E27FC236}">
                <a16:creationId xmlns:a16="http://schemas.microsoft.com/office/drawing/2014/main" id="{76D1E6BA-5088-B36C-F39A-F71774705429}"/>
              </a:ext>
            </a:extLst>
          </p:cNvPr>
          <p:cNvSpPr>
            <a:spLocks noChangeArrowheads="1"/>
          </p:cNvSpPr>
          <p:nvPr/>
        </p:nvSpPr>
        <p:spPr bwMode="auto">
          <a:xfrm>
            <a:off x="351692" y="4555876"/>
            <a:ext cx="18288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600" b="1" dirty="0">
                <a:latin typeface="HGP創英角ﾎﾟｯﾌﾟ体" panose="040B0A00000000000000" pitchFamily="50" charset="-128"/>
                <a:ea typeface="HGP創英角ﾎﾟｯﾌﾟ体" panose="040B0A00000000000000" pitchFamily="50" charset="-128"/>
              </a:rPr>
              <a:t>⑤</a:t>
            </a:r>
            <a:r>
              <a:rPr lang="ja-JP" altLang="en-US" sz="1600" b="1" dirty="0">
                <a:latin typeface="HGP創英角ﾎﾟｯﾌﾟ体" panose="040B0A00000000000000" pitchFamily="50" charset="-128"/>
                <a:ea typeface="HGP創英角ﾎﾟｯﾌﾟ体" panose="040B0A00000000000000" pitchFamily="50" charset="-128"/>
              </a:rPr>
              <a:t>対策の</a:t>
            </a:r>
          </a:p>
          <a:p>
            <a:pPr>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検討と実施</a:t>
            </a:r>
          </a:p>
          <a:p>
            <a:pPr>
              <a:spcBef>
                <a:spcPct val="0"/>
              </a:spcBef>
              <a:buFontTx/>
              <a:buNone/>
            </a:pPr>
            <a:endParaRPr lang="en-US" altLang="ja-JP" sz="1600" b="1" dirty="0">
              <a:latin typeface="HGP創英角ﾎﾟｯﾌﾟ体" panose="040B0A00000000000000" pitchFamily="50" charset="-128"/>
              <a:ea typeface="HGP創英角ﾎﾟｯﾌﾟ体" panose="040B0A00000000000000" pitchFamily="50" charset="-128"/>
            </a:endParaRPr>
          </a:p>
        </p:txBody>
      </p:sp>
      <p:sp>
        <p:nvSpPr>
          <p:cNvPr id="9263" name="AutoShape 20">
            <a:extLst>
              <a:ext uri="{FF2B5EF4-FFF2-40B4-BE49-F238E27FC236}">
                <a16:creationId xmlns:a16="http://schemas.microsoft.com/office/drawing/2014/main" id="{DF531491-E367-23C7-CB12-B897BC477034}"/>
              </a:ext>
            </a:extLst>
          </p:cNvPr>
          <p:cNvSpPr>
            <a:spLocks/>
          </p:cNvSpPr>
          <p:nvPr/>
        </p:nvSpPr>
        <p:spPr bwMode="auto">
          <a:xfrm>
            <a:off x="457200" y="5201982"/>
            <a:ext cx="88900" cy="495300"/>
          </a:xfrm>
          <a:prstGeom prst="leftBracket">
            <a:avLst>
              <a:gd name="adj" fmla="val 46429"/>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9264" name="AutoShape 21">
            <a:extLst>
              <a:ext uri="{FF2B5EF4-FFF2-40B4-BE49-F238E27FC236}">
                <a16:creationId xmlns:a16="http://schemas.microsoft.com/office/drawing/2014/main" id="{F773D426-E5F6-7668-BA2B-886D19C28565}"/>
              </a:ext>
            </a:extLst>
          </p:cNvPr>
          <p:cNvSpPr>
            <a:spLocks/>
          </p:cNvSpPr>
          <p:nvPr/>
        </p:nvSpPr>
        <p:spPr bwMode="auto">
          <a:xfrm>
            <a:off x="1762125" y="5219700"/>
            <a:ext cx="88900" cy="495300"/>
          </a:xfrm>
          <a:prstGeom prst="rightBracket">
            <a:avLst>
              <a:gd name="adj" fmla="val 46429"/>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 name="Text Box 267">
            <a:extLst>
              <a:ext uri="{FF2B5EF4-FFF2-40B4-BE49-F238E27FC236}">
                <a16:creationId xmlns:a16="http://schemas.microsoft.com/office/drawing/2014/main" id="{0F90BDB9-ADAF-4FCC-A02F-8AB34BFE6ABA}"/>
              </a:ext>
            </a:extLst>
          </p:cNvPr>
          <p:cNvSpPr txBox="1">
            <a:spLocks noChangeArrowheads="1"/>
          </p:cNvSpPr>
          <p:nvPr/>
        </p:nvSpPr>
        <p:spPr bwMode="auto">
          <a:xfrm>
            <a:off x="76199" y="0"/>
            <a:ext cx="44037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問題解決型の手順</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（ポイント）</a:t>
            </a:r>
            <a:endParaRPr lang="ja-JP" altLang="en-US" sz="1800" b="1" dirty="0">
              <a:solidFill>
                <a:srgbClr val="FF0000"/>
              </a:solidFill>
              <a:latin typeface="HGP創英角ﾎﾟｯﾌﾟ体" panose="040B0A00000000000000" pitchFamily="50" charset="-128"/>
              <a:ea typeface="HGP創英角ﾎﾟｯﾌﾟ体" panose="040B0A00000000000000" pitchFamily="50" charset="-128"/>
            </a:endParaRPr>
          </a:p>
        </p:txBody>
      </p:sp>
      <p:sp>
        <p:nvSpPr>
          <p:cNvPr id="24" name="object 2">
            <a:extLst>
              <a:ext uri="{FF2B5EF4-FFF2-40B4-BE49-F238E27FC236}">
                <a16:creationId xmlns:a16="http://schemas.microsoft.com/office/drawing/2014/main" id="{B590F6DB-F328-4C96-B0B1-28289038CFF6}"/>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18</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4995" name="Group 67">
            <a:extLst>
              <a:ext uri="{FF2B5EF4-FFF2-40B4-BE49-F238E27FC236}">
                <a16:creationId xmlns:a16="http://schemas.microsoft.com/office/drawing/2014/main" id="{AF814563-3C04-AA9A-16FB-9AA33D8B942C}"/>
              </a:ext>
            </a:extLst>
          </p:cNvPr>
          <p:cNvGraphicFramePr>
            <a:graphicFrameLocks noGrp="1"/>
          </p:cNvGraphicFramePr>
          <p:nvPr>
            <p:extLst>
              <p:ext uri="{D42A27DB-BD31-4B8C-83A1-F6EECF244321}">
                <p14:modId xmlns:p14="http://schemas.microsoft.com/office/powerpoint/2010/main" val="280709287"/>
              </p:ext>
            </p:extLst>
          </p:nvPr>
        </p:nvGraphicFramePr>
        <p:xfrm>
          <a:off x="336550" y="369332"/>
          <a:ext cx="8492818" cy="6447376"/>
        </p:xfrm>
        <a:graphic>
          <a:graphicData uri="http://schemas.openxmlformats.org/drawingml/2006/table">
            <a:tbl>
              <a:tblPr/>
              <a:tblGrid>
                <a:gridCol w="1786679">
                  <a:extLst>
                    <a:ext uri="{9D8B030D-6E8A-4147-A177-3AD203B41FA5}">
                      <a16:colId xmlns:a16="http://schemas.microsoft.com/office/drawing/2014/main" val="20000"/>
                    </a:ext>
                  </a:extLst>
                </a:gridCol>
                <a:gridCol w="1924236">
                  <a:extLst>
                    <a:ext uri="{9D8B030D-6E8A-4147-A177-3AD203B41FA5}">
                      <a16:colId xmlns:a16="http://schemas.microsoft.com/office/drawing/2014/main" val="20001"/>
                    </a:ext>
                  </a:extLst>
                </a:gridCol>
                <a:gridCol w="4781903">
                  <a:extLst>
                    <a:ext uri="{9D8B030D-6E8A-4147-A177-3AD203B41FA5}">
                      <a16:colId xmlns:a16="http://schemas.microsoft.com/office/drawing/2014/main" val="20002"/>
                    </a:ext>
                  </a:extLst>
                </a:gridCol>
              </a:tblGrid>
              <a:tr h="290073">
                <a:tc gridSpan="2">
                  <a:txBody>
                    <a:bodyPr/>
                    <a:lstStyle>
                      <a:lvl1pPr>
                        <a:spcBef>
                          <a:spcPct val="20000"/>
                        </a:spcBef>
                        <a:tabLst>
                          <a:tab pos="533400" algn="r"/>
                          <a:tab pos="2700338" algn="ctr"/>
                          <a:tab pos="5400675" algn="r"/>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tabLst>
                          <a:tab pos="533400" algn="r"/>
                          <a:tab pos="2700338" algn="ctr"/>
                          <a:tab pos="5400675" algn="r"/>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tabLst>
                          <a:tab pos="533400" algn="r"/>
                          <a:tab pos="2700338" algn="ctr"/>
                          <a:tab pos="5400675" algn="r"/>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tabLst>
                          <a:tab pos="533400" algn="r"/>
                          <a:tab pos="2700338" algn="ctr"/>
                          <a:tab pos="5400675" algn="r"/>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533400" algn="r"/>
                          <a:tab pos="2700338" algn="ctr"/>
                          <a:tab pos="5400675" algn="r"/>
                        </a:tabLst>
                      </a:pP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問題解決の手順</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手順のポイント</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83989">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⑥</a:t>
                      </a:r>
                      <a:r>
                        <a:rPr kumimoji="1" lang="ja-JP" altLang="en-US" sz="16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効果の確認</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3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（活動の結果）</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効果のとらえ方、示し方現状把握と同じものさしで</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3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目標と比較</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効果は対策ごとに把握</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4.</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二次的効果の把握も</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5.</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効果が得られなかったら、</a:t>
                      </a:r>
                      <a:r>
                        <a:rPr kumimoji="1" lang="ja-JP" altLang="en-US" sz="13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解析</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から</a:t>
                      </a:r>
                      <a:r>
                        <a:rPr kumimoji="1" lang="ja-JP" altLang="en-US" sz="13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見直す</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30493">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個人または</a:t>
                      </a:r>
                      <a:r>
                        <a:rPr kumimoji="1" lang="ja-JP" altLang="en-US" sz="13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サークルレベル</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職場レベル</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会社レベル　　　　　　　　　　　</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4.</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地域レベル</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7031">
                <a:tc rowSpan="4">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a:t>
                      </a:r>
                      <a:b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もとに戻らない</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ための対策</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300" b="0" i="0" u="none" strike="noStrike" cap="none" normalizeH="0" baseline="0" dirty="0">
                          <a:ln>
                            <a:noFill/>
                          </a:ln>
                          <a:solidFill>
                            <a:srgbClr val="0000FF"/>
                          </a:solidFill>
                          <a:effectLst/>
                          <a:highlight>
                            <a:srgbClr val="FFFF00"/>
                          </a:highlight>
                          <a:latin typeface="HGP創英角ﾎﾟｯﾌﾟ体" panose="040B0A00000000000000" pitchFamily="50" charset="-128"/>
                          <a:ea typeface="HGP創英角ﾎﾟｯﾌﾟ体" panose="040B0A00000000000000" pitchFamily="50" charset="-128"/>
                        </a:rPr>
                        <a:t>５Ｗ１Ｈ</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関連部門との連携</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実施時期の明確化</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87031">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書類上の手続きを大切に</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新設</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改訂</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廃止の手続き</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切替え期日の連絡の徹底（混乱防止）</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関係者の教育・訓練</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87031">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確実に実施する</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確実にやる工夫</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フールプルーフ化、フェイルセーフ化</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フェイルソフト化、</a:t>
                      </a:r>
                      <a:r>
                        <a:rPr kumimoji="1" lang="ja-JP" altLang="en-US" sz="13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ポカヨケ</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53125">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実施状況の</a:t>
                      </a:r>
                      <a:r>
                        <a:rPr kumimoji="1" lang="ja-JP" altLang="en-US" sz="13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チェック</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体制の確立</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3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日常管理</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体制への取り組み</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グラフ、管理図</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87031">
                <a:tc rowSpan="3">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3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反省と</a:t>
                      </a: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3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今後の進め方</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計画と実績の差</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問題解決のステップでの活動の反省</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サークル運営上の反省</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687031">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活動の反省をどう今後の活動に生かすか</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3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残された問題</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点を明確に</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3.</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得られた効果を水平展開</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54541">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反省を今後に生かす：</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QC</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的な考え方</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2.</a:t>
                      </a:r>
                      <a:r>
                        <a:rPr kumimoji="1" lang="ja-JP" altLang="en-US" sz="1300" b="0"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サークル成長</a:t>
                      </a:r>
                      <a:r>
                        <a:rPr kumimoji="1" lang="ja-JP" altLang="en-US"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へ大きく寄与：サークル活動</a:t>
                      </a:r>
                      <a:r>
                        <a:rPr kumimoji="1" lang="en-US" altLang="ja-JP" sz="13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PDCA</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10278" name="AutoShape 16">
            <a:extLst>
              <a:ext uri="{FF2B5EF4-FFF2-40B4-BE49-F238E27FC236}">
                <a16:creationId xmlns:a16="http://schemas.microsoft.com/office/drawing/2014/main" id="{51811D3B-6BF2-14D8-FC05-7B70EA14351C}"/>
              </a:ext>
            </a:extLst>
          </p:cNvPr>
          <p:cNvSpPr>
            <a:spLocks noChangeArrowheads="1"/>
          </p:cNvSpPr>
          <p:nvPr/>
        </p:nvSpPr>
        <p:spPr bwMode="auto">
          <a:xfrm>
            <a:off x="2882900" y="1905000"/>
            <a:ext cx="368300"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10284" name="AutoShape 6">
            <a:extLst>
              <a:ext uri="{FF2B5EF4-FFF2-40B4-BE49-F238E27FC236}">
                <a16:creationId xmlns:a16="http://schemas.microsoft.com/office/drawing/2014/main" id="{A11544CD-074A-73C9-F36E-60159BDBCC11}"/>
              </a:ext>
            </a:extLst>
          </p:cNvPr>
          <p:cNvSpPr>
            <a:spLocks noChangeArrowheads="1"/>
          </p:cNvSpPr>
          <p:nvPr/>
        </p:nvSpPr>
        <p:spPr bwMode="auto">
          <a:xfrm>
            <a:off x="2882900" y="3284538"/>
            <a:ext cx="368300"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10289" name="AutoShape 247">
            <a:extLst>
              <a:ext uri="{FF2B5EF4-FFF2-40B4-BE49-F238E27FC236}">
                <a16:creationId xmlns:a16="http://schemas.microsoft.com/office/drawing/2014/main" id="{B216C8FB-F434-BEC0-304B-163768FB7EAD}"/>
              </a:ext>
            </a:extLst>
          </p:cNvPr>
          <p:cNvSpPr>
            <a:spLocks noChangeArrowheads="1"/>
          </p:cNvSpPr>
          <p:nvPr/>
        </p:nvSpPr>
        <p:spPr bwMode="auto">
          <a:xfrm>
            <a:off x="2862263" y="4652963"/>
            <a:ext cx="409575" cy="144462"/>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10290" name="AutoShape 248">
            <a:extLst>
              <a:ext uri="{FF2B5EF4-FFF2-40B4-BE49-F238E27FC236}">
                <a16:creationId xmlns:a16="http://schemas.microsoft.com/office/drawing/2014/main" id="{107C7437-020F-4221-AD44-21D657185483}"/>
              </a:ext>
            </a:extLst>
          </p:cNvPr>
          <p:cNvSpPr>
            <a:spLocks noChangeArrowheads="1"/>
          </p:cNvSpPr>
          <p:nvPr/>
        </p:nvSpPr>
        <p:spPr bwMode="auto">
          <a:xfrm>
            <a:off x="2857500" y="5300663"/>
            <a:ext cx="419100" cy="157162"/>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grpSp>
        <p:nvGrpSpPr>
          <p:cNvPr id="2" name="グループ化 1">
            <a:extLst>
              <a:ext uri="{FF2B5EF4-FFF2-40B4-BE49-F238E27FC236}">
                <a16:creationId xmlns:a16="http://schemas.microsoft.com/office/drawing/2014/main" id="{58D31A24-D70B-B133-0A83-C11BB66AD33C}"/>
              </a:ext>
            </a:extLst>
          </p:cNvPr>
          <p:cNvGrpSpPr/>
          <p:nvPr/>
        </p:nvGrpSpPr>
        <p:grpSpPr>
          <a:xfrm>
            <a:off x="2185988" y="907864"/>
            <a:ext cx="1757362" cy="5851525"/>
            <a:chOff x="2205038" y="762000"/>
            <a:chExt cx="1757362" cy="5851525"/>
          </a:xfrm>
        </p:grpSpPr>
        <p:sp>
          <p:nvSpPr>
            <p:cNvPr id="10276" name="Text Box 14">
              <a:extLst>
                <a:ext uri="{FF2B5EF4-FFF2-40B4-BE49-F238E27FC236}">
                  <a16:creationId xmlns:a16="http://schemas.microsoft.com/office/drawing/2014/main" id="{F4FABCE0-43A9-B98F-BFBB-0147DB8191BB}"/>
                </a:ext>
              </a:extLst>
            </p:cNvPr>
            <p:cNvSpPr txBox="1">
              <a:spLocks noChangeArrowheads="1"/>
            </p:cNvSpPr>
            <p:nvPr/>
          </p:nvSpPr>
          <p:spPr bwMode="auto">
            <a:xfrm>
              <a:off x="2211388" y="1524000"/>
              <a:ext cx="1751012" cy="307975"/>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無形効果の把握</a:t>
              </a:r>
            </a:p>
          </p:txBody>
        </p:sp>
        <p:sp>
          <p:nvSpPr>
            <p:cNvPr id="10277" name="AutoShape 15">
              <a:extLst>
                <a:ext uri="{FF2B5EF4-FFF2-40B4-BE49-F238E27FC236}">
                  <a16:creationId xmlns:a16="http://schemas.microsoft.com/office/drawing/2014/main" id="{7F48E31B-8FF4-7415-8A10-B536B7EBC7D7}"/>
                </a:ext>
              </a:extLst>
            </p:cNvPr>
            <p:cNvSpPr>
              <a:spLocks noChangeArrowheads="1"/>
            </p:cNvSpPr>
            <p:nvPr/>
          </p:nvSpPr>
          <p:spPr bwMode="auto">
            <a:xfrm>
              <a:off x="2882900" y="1143000"/>
              <a:ext cx="368300"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latin typeface="HGP創英角ﾎﾟｯﾌﾟ体" panose="040B0A00000000000000" pitchFamily="50" charset="-128"/>
                <a:ea typeface="HGP創英角ﾎﾟｯﾌﾟ体" panose="040B0A00000000000000" pitchFamily="50" charset="-128"/>
              </a:endParaRPr>
            </a:p>
          </p:txBody>
        </p:sp>
        <p:sp>
          <p:nvSpPr>
            <p:cNvPr id="10279" name="Text Box 13">
              <a:extLst>
                <a:ext uri="{FF2B5EF4-FFF2-40B4-BE49-F238E27FC236}">
                  <a16:creationId xmlns:a16="http://schemas.microsoft.com/office/drawing/2014/main" id="{A42BBE65-1AF9-9F9F-7204-ACF81F0824F9}"/>
                </a:ext>
              </a:extLst>
            </p:cNvPr>
            <p:cNvSpPr txBox="1">
              <a:spLocks noChangeArrowheads="1"/>
            </p:cNvSpPr>
            <p:nvPr/>
          </p:nvSpPr>
          <p:spPr bwMode="auto">
            <a:xfrm>
              <a:off x="2211388" y="762000"/>
              <a:ext cx="1751012" cy="307975"/>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有形効果の把握</a:t>
              </a:r>
            </a:p>
          </p:txBody>
        </p:sp>
        <p:sp>
          <p:nvSpPr>
            <p:cNvPr id="10280" name="Text Box 9">
              <a:extLst>
                <a:ext uri="{FF2B5EF4-FFF2-40B4-BE49-F238E27FC236}">
                  <a16:creationId xmlns:a16="http://schemas.microsoft.com/office/drawing/2014/main" id="{2E3DD079-B6BB-E722-42B6-FFD8A35C5836}"/>
                </a:ext>
              </a:extLst>
            </p:cNvPr>
            <p:cNvSpPr txBox="1">
              <a:spLocks noChangeArrowheads="1"/>
            </p:cNvSpPr>
            <p:nvPr/>
          </p:nvSpPr>
          <p:spPr bwMode="auto">
            <a:xfrm>
              <a:off x="2211388" y="2209800"/>
              <a:ext cx="1751012" cy="338138"/>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標　準　化</a:t>
              </a:r>
            </a:p>
          </p:txBody>
        </p:sp>
        <p:sp>
          <p:nvSpPr>
            <p:cNvPr id="10281" name="Text Box 7">
              <a:extLst>
                <a:ext uri="{FF2B5EF4-FFF2-40B4-BE49-F238E27FC236}">
                  <a16:creationId xmlns:a16="http://schemas.microsoft.com/office/drawing/2014/main" id="{55ED78D4-DE55-A5D9-3F54-99D575BD02D8}"/>
                </a:ext>
              </a:extLst>
            </p:cNvPr>
            <p:cNvSpPr txBox="1">
              <a:spLocks noChangeArrowheads="1"/>
            </p:cNvSpPr>
            <p:nvPr/>
          </p:nvSpPr>
          <p:spPr bwMode="auto">
            <a:xfrm>
              <a:off x="2211388" y="2895600"/>
              <a:ext cx="1751012" cy="338138"/>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周知徹底</a:t>
              </a:r>
            </a:p>
          </p:txBody>
        </p:sp>
        <p:sp>
          <p:nvSpPr>
            <p:cNvPr id="10282" name="Text Box 5">
              <a:extLst>
                <a:ext uri="{FF2B5EF4-FFF2-40B4-BE49-F238E27FC236}">
                  <a16:creationId xmlns:a16="http://schemas.microsoft.com/office/drawing/2014/main" id="{59BE33EB-1FA0-3763-D55B-9C9884B0A19F}"/>
                </a:ext>
              </a:extLst>
            </p:cNvPr>
            <p:cNvSpPr txBox="1">
              <a:spLocks noChangeArrowheads="1"/>
            </p:cNvSpPr>
            <p:nvPr/>
          </p:nvSpPr>
          <p:spPr bwMode="auto">
            <a:xfrm>
              <a:off x="2211388" y="3581400"/>
              <a:ext cx="1751012" cy="3429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実　　施</a:t>
              </a:r>
            </a:p>
          </p:txBody>
        </p:sp>
        <p:sp>
          <p:nvSpPr>
            <p:cNvPr id="10283" name="AutoShape 8">
              <a:extLst>
                <a:ext uri="{FF2B5EF4-FFF2-40B4-BE49-F238E27FC236}">
                  <a16:creationId xmlns:a16="http://schemas.microsoft.com/office/drawing/2014/main" id="{CFADB7DB-520B-A5FB-65C3-81B367074AF8}"/>
                </a:ext>
              </a:extLst>
            </p:cNvPr>
            <p:cNvSpPr>
              <a:spLocks noChangeArrowheads="1"/>
            </p:cNvSpPr>
            <p:nvPr/>
          </p:nvSpPr>
          <p:spPr bwMode="auto">
            <a:xfrm>
              <a:off x="2882900" y="2667000"/>
              <a:ext cx="368300"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latin typeface="HGP創英角ﾎﾟｯﾌﾟ体" panose="040B0A00000000000000" pitchFamily="50" charset="-128"/>
                <a:ea typeface="HGP創英角ﾎﾟｯﾌﾟ体" panose="040B0A00000000000000" pitchFamily="50" charset="-128"/>
              </a:endParaRPr>
            </a:p>
          </p:txBody>
        </p:sp>
        <p:sp>
          <p:nvSpPr>
            <p:cNvPr id="10285" name="Text Box 4">
              <a:extLst>
                <a:ext uri="{FF2B5EF4-FFF2-40B4-BE49-F238E27FC236}">
                  <a16:creationId xmlns:a16="http://schemas.microsoft.com/office/drawing/2014/main" id="{A6463036-60EC-5C6B-DBF3-2BCA570F2029}"/>
                </a:ext>
              </a:extLst>
            </p:cNvPr>
            <p:cNvSpPr txBox="1">
              <a:spLocks noChangeArrowheads="1"/>
            </p:cNvSpPr>
            <p:nvPr/>
          </p:nvSpPr>
          <p:spPr bwMode="auto">
            <a:xfrm>
              <a:off x="2211388" y="4191000"/>
              <a:ext cx="1751012" cy="3429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管理の定着</a:t>
              </a:r>
            </a:p>
          </p:txBody>
        </p:sp>
        <p:sp>
          <p:nvSpPr>
            <p:cNvPr id="10286" name="AutoShape 10">
              <a:extLst>
                <a:ext uri="{FF2B5EF4-FFF2-40B4-BE49-F238E27FC236}">
                  <a16:creationId xmlns:a16="http://schemas.microsoft.com/office/drawing/2014/main" id="{EEB067D4-8A15-04BA-ADB3-3F0A181D28BF}"/>
                </a:ext>
              </a:extLst>
            </p:cNvPr>
            <p:cNvSpPr>
              <a:spLocks noChangeArrowheads="1"/>
            </p:cNvSpPr>
            <p:nvPr/>
          </p:nvSpPr>
          <p:spPr bwMode="auto">
            <a:xfrm>
              <a:off x="2882900" y="3962400"/>
              <a:ext cx="368300" cy="17145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latin typeface="HGP創英角ﾎﾟｯﾌﾟ体" panose="040B0A00000000000000" pitchFamily="50" charset="-128"/>
                <a:ea typeface="HGP創英角ﾎﾟｯﾌﾟ体" panose="040B0A00000000000000" pitchFamily="50" charset="-128"/>
              </a:endParaRPr>
            </a:p>
          </p:txBody>
        </p:sp>
        <p:sp>
          <p:nvSpPr>
            <p:cNvPr id="10287" name="Text Box 245">
              <a:extLst>
                <a:ext uri="{FF2B5EF4-FFF2-40B4-BE49-F238E27FC236}">
                  <a16:creationId xmlns:a16="http://schemas.microsoft.com/office/drawing/2014/main" id="{BC455864-F799-A92C-90BC-1BF93556EFFF}"/>
                </a:ext>
              </a:extLst>
            </p:cNvPr>
            <p:cNvSpPr txBox="1">
              <a:spLocks noChangeArrowheads="1"/>
            </p:cNvSpPr>
            <p:nvPr/>
          </p:nvSpPr>
          <p:spPr bwMode="auto">
            <a:xfrm>
              <a:off x="2205038" y="4948238"/>
              <a:ext cx="1751012" cy="338137"/>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活動の反省</a:t>
              </a:r>
            </a:p>
          </p:txBody>
        </p:sp>
        <p:sp>
          <p:nvSpPr>
            <p:cNvPr id="10288" name="Text Box 246">
              <a:extLst>
                <a:ext uri="{FF2B5EF4-FFF2-40B4-BE49-F238E27FC236}">
                  <a16:creationId xmlns:a16="http://schemas.microsoft.com/office/drawing/2014/main" id="{3DB93F80-F62C-691A-F900-EE81F9F1E03C}"/>
                </a:ext>
              </a:extLst>
            </p:cNvPr>
            <p:cNvSpPr txBox="1">
              <a:spLocks noChangeArrowheads="1"/>
            </p:cNvSpPr>
            <p:nvPr/>
          </p:nvSpPr>
          <p:spPr bwMode="auto">
            <a:xfrm>
              <a:off x="2205038" y="5524500"/>
              <a:ext cx="1751012" cy="342900"/>
            </a:xfrm>
            <a:prstGeom prst="rect">
              <a:avLst/>
            </a:prstGeom>
            <a:solidFill>
              <a:srgbClr val="FFFFFF"/>
            </a:solidFill>
            <a:ln w="9525">
              <a:solidFill>
                <a:srgbClr val="000000"/>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今後の計画</a:t>
              </a:r>
            </a:p>
          </p:txBody>
        </p:sp>
        <p:sp>
          <p:nvSpPr>
            <p:cNvPr id="10291" name="Text Box 249">
              <a:extLst>
                <a:ext uri="{FF2B5EF4-FFF2-40B4-BE49-F238E27FC236}">
                  <a16:creationId xmlns:a16="http://schemas.microsoft.com/office/drawing/2014/main" id="{008410CA-A2C9-DDDF-A8A5-E768B3C91BB9}"/>
                </a:ext>
              </a:extLst>
            </p:cNvPr>
            <p:cNvSpPr txBox="1">
              <a:spLocks noChangeArrowheads="1"/>
            </p:cNvSpPr>
            <p:nvPr/>
          </p:nvSpPr>
          <p:spPr bwMode="auto">
            <a:xfrm>
              <a:off x="2205038" y="6126163"/>
              <a:ext cx="1751012" cy="487362"/>
            </a:xfrm>
            <a:prstGeom prst="rect">
              <a:avLst/>
            </a:prstGeom>
            <a:solidFill>
              <a:srgbClr val="FFFFFF"/>
            </a:solidFill>
            <a:ln w="9525">
              <a:solidFill>
                <a:srgbClr val="000000"/>
              </a:solidFill>
              <a:prstDash val="dash"/>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反省を次の活動へ生かす</a:t>
              </a:r>
            </a:p>
          </p:txBody>
        </p:sp>
      </p:grpSp>
      <p:sp>
        <p:nvSpPr>
          <p:cNvPr id="10292" name="AutoShape 250">
            <a:extLst>
              <a:ext uri="{FF2B5EF4-FFF2-40B4-BE49-F238E27FC236}">
                <a16:creationId xmlns:a16="http://schemas.microsoft.com/office/drawing/2014/main" id="{558C0249-5B28-3670-0647-68D6D4B0C3C7}"/>
              </a:ext>
            </a:extLst>
          </p:cNvPr>
          <p:cNvSpPr>
            <a:spLocks noChangeArrowheads="1"/>
          </p:cNvSpPr>
          <p:nvPr/>
        </p:nvSpPr>
        <p:spPr bwMode="auto">
          <a:xfrm>
            <a:off x="2882900" y="5884863"/>
            <a:ext cx="368300" cy="22860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10293" name="AutoShape 12">
            <a:extLst>
              <a:ext uri="{FF2B5EF4-FFF2-40B4-BE49-F238E27FC236}">
                <a16:creationId xmlns:a16="http://schemas.microsoft.com/office/drawing/2014/main" id="{7B17370E-CA1C-157B-9130-8C5DF7684472}"/>
              </a:ext>
            </a:extLst>
          </p:cNvPr>
          <p:cNvSpPr>
            <a:spLocks/>
          </p:cNvSpPr>
          <p:nvPr/>
        </p:nvSpPr>
        <p:spPr bwMode="auto">
          <a:xfrm>
            <a:off x="381000" y="3352800"/>
            <a:ext cx="171450" cy="485775"/>
          </a:xfrm>
          <a:prstGeom prst="leftBracket">
            <a:avLst>
              <a:gd name="adj" fmla="val 23611"/>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10294" name="AutoShape 11">
            <a:extLst>
              <a:ext uri="{FF2B5EF4-FFF2-40B4-BE49-F238E27FC236}">
                <a16:creationId xmlns:a16="http://schemas.microsoft.com/office/drawing/2014/main" id="{BC72B4C9-1B8E-B256-664F-9F5C883912FE}"/>
              </a:ext>
            </a:extLst>
          </p:cNvPr>
          <p:cNvSpPr>
            <a:spLocks/>
          </p:cNvSpPr>
          <p:nvPr/>
        </p:nvSpPr>
        <p:spPr bwMode="auto">
          <a:xfrm>
            <a:off x="1876425" y="3352800"/>
            <a:ext cx="104775" cy="485775"/>
          </a:xfrm>
          <a:prstGeom prst="rightBracket">
            <a:avLst>
              <a:gd name="adj" fmla="val 38636"/>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ea typeface="HG丸ｺﾞｼｯｸM-PRO" panose="020F0600000000000000" pitchFamily="50" charset="-128"/>
            </a:endParaRPr>
          </a:p>
        </p:txBody>
      </p:sp>
      <p:sp>
        <p:nvSpPr>
          <p:cNvPr id="10295" name="Rectangle 39">
            <a:extLst>
              <a:ext uri="{FF2B5EF4-FFF2-40B4-BE49-F238E27FC236}">
                <a16:creationId xmlns:a16="http://schemas.microsoft.com/office/drawing/2014/main" id="{6D7FE927-BB14-3C50-F9FB-81CDEDCE19EA}"/>
              </a:ext>
            </a:extLst>
          </p:cNvPr>
          <p:cNvSpPr>
            <a:spLocks noChangeArrowheads="1"/>
          </p:cNvSpPr>
          <p:nvPr/>
        </p:nvSpPr>
        <p:spPr bwMode="auto">
          <a:xfrm>
            <a:off x="304800" y="2528888"/>
            <a:ext cx="1752600" cy="763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600" b="1" dirty="0">
                <a:latin typeface="HGP創英角ﾎﾟｯﾌﾟ体" panose="040B0A00000000000000" pitchFamily="50" charset="-128"/>
                <a:ea typeface="HGP創英角ﾎﾟｯﾌﾟ体" panose="040B0A00000000000000" pitchFamily="50" charset="-128"/>
              </a:rPr>
              <a:t>⑦</a:t>
            </a:r>
            <a:r>
              <a:rPr lang="ja-JP" altLang="en-US" sz="1600" b="1" dirty="0">
                <a:latin typeface="HGP創英角ﾎﾟｯﾌﾟ体" panose="040B0A00000000000000" pitchFamily="50" charset="-128"/>
                <a:ea typeface="HGP創英角ﾎﾟｯﾌﾟ体" panose="040B0A00000000000000" pitchFamily="50" charset="-128"/>
              </a:rPr>
              <a:t>標準化と</a:t>
            </a:r>
          </a:p>
          <a:p>
            <a:pPr>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管理の定着</a:t>
            </a:r>
          </a:p>
          <a:p>
            <a:pPr>
              <a:spcBef>
                <a:spcPct val="0"/>
              </a:spcBef>
              <a:buFontTx/>
              <a:buNone/>
            </a:pPr>
            <a:endParaRPr lang="en-US" altLang="ja-JP" sz="1200" b="1" dirty="0">
              <a:latin typeface="HGP創英角ﾎﾟｯﾌﾟ体" panose="040B0A00000000000000" pitchFamily="50" charset="-128"/>
              <a:ea typeface="HGP創英角ﾎﾟｯﾌﾟ体" panose="040B0A00000000000000" pitchFamily="50" charset="-128"/>
            </a:endParaRPr>
          </a:p>
        </p:txBody>
      </p:sp>
      <p:sp>
        <p:nvSpPr>
          <p:cNvPr id="10296" name="Rectangle 39">
            <a:extLst>
              <a:ext uri="{FF2B5EF4-FFF2-40B4-BE49-F238E27FC236}">
                <a16:creationId xmlns:a16="http://schemas.microsoft.com/office/drawing/2014/main" id="{AE97D26E-7081-E31F-99C4-F200ED408D88}"/>
              </a:ext>
            </a:extLst>
          </p:cNvPr>
          <p:cNvSpPr>
            <a:spLocks noChangeArrowheads="1"/>
          </p:cNvSpPr>
          <p:nvPr/>
        </p:nvSpPr>
        <p:spPr bwMode="auto">
          <a:xfrm>
            <a:off x="304800" y="4965700"/>
            <a:ext cx="17526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600" b="1" dirty="0">
                <a:latin typeface="HGP創英角ﾎﾟｯﾌﾟ体" panose="040B0A00000000000000" pitchFamily="50" charset="-128"/>
                <a:ea typeface="HGP創英角ﾎﾟｯﾌﾟ体" panose="040B0A00000000000000" pitchFamily="50" charset="-128"/>
              </a:rPr>
              <a:t>⑦</a:t>
            </a:r>
            <a:r>
              <a:rPr lang="ja-JP" altLang="en-US" sz="1600" b="1" dirty="0">
                <a:latin typeface="HGP創英角ﾎﾟｯﾌﾟ体" panose="040B0A00000000000000" pitchFamily="50" charset="-128"/>
                <a:ea typeface="HGP創英角ﾎﾟｯﾌﾟ体" panose="040B0A00000000000000" pitchFamily="50" charset="-128"/>
              </a:rPr>
              <a:t>標準化と</a:t>
            </a:r>
          </a:p>
          <a:p>
            <a:pPr>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管理の定着</a:t>
            </a:r>
          </a:p>
          <a:p>
            <a:pPr>
              <a:spcBef>
                <a:spcPct val="0"/>
              </a:spcBef>
              <a:buFontTx/>
              <a:buNone/>
            </a:pPr>
            <a:endParaRPr lang="en-US" altLang="ja-JP" sz="1600" b="1" dirty="0">
              <a:latin typeface="HGP創英角ﾎﾟｯﾌﾟ体" panose="040B0A00000000000000" pitchFamily="50" charset="-128"/>
              <a:ea typeface="HGP創英角ﾎﾟｯﾌﾟ体" panose="040B0A00000000000000" pitchFamily="50" charset="-128"/>
            </a:endParaRPr>
          </a:p>
        </p:txBody>
      </p:sp>
      <p:sp>
        <p:nvSpPr>
          <p:cNvPr id="27" name="Text Box 267">
            <a:extLst>
              <a:ext uri="{FF2B5EF4-FFF2-40B4-BE49-F238E27FC236}">
                <a16:creationId xmlns:a16="http://schemas.microsoft.com/office/drawing/2014/main" id="{BB781198-56ED-43F4-8218-E324E239DF6E}"/>
              </a:ext>
            </a:extLst>
          </p:cNvPr>
          <p:cNvSpPr txBox="1">
            <a:spLocks noChangeArrowheads="1"/>
          </p:cNvSpPr>
          <p:nvPr/>
        </p:nvSpPr>
        <p:spPr bwMode="auto">
          <a:xfrm>
            <a:off x="76199" y="0"/>
            <a:ext cx="44037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問題解決型の手順</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（ポイント）</a:t>
            </a:r>
            <a:endParaRPr lang="ja-JP" altLang="en-US" sz="1800" b="1" dirty="0">
              <a:solidFill>
                <a:srgbClr val="FF0000"/>
              </a:solidFill>
              <a:latin typeface="HGP創英角ﾎﾟｯﾌﾟ体" panose="040B0A00000000000000" pitchFamily="50" charset="-128"/>
              <a:ea typeface="HGP創英角ﾎﾟｯﾌﾟ体" panose="040B0A00000000000000" pitchFamily="50" charset="-128"/>
            </a:endParaRPr>
          </a:p>
        </p:txBody>
      </p:sp>
      <p:sp>
        <p:nvSpPr>
          <p:cNvPr id="28" name="object 2">
            <a:extLst>
              <a:ext uri="{FF2B5EF4-FFF2-40B4-BE49-F238E27FC236}">
                <a16:creationId xmlns:a16="http://schemas.microsoft.com/office/drawing/2014/main" id="{456E5D6D-F3D3-40FF-871D-DC70C4D36C42}"/>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19</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8851" name="Group 3">
            <a:extLst>
              <a:ext uri="{FF2B5EF4-FFF2-40B4-BE49-F238E27FC236}">
                <a16:creationId xmlns:a16="http://schemas.microsoft.com/office/drawing/2014/main" id="{CF74328C-A425-46FD-A84A-28C69294E82D}"/>
              </a:ext>
            </a:extLst>
          </p:cNvPr>
          <p:cNvGraphicFramePr>
            <a:graphicFrameLocks noGrp="1"/>
          </p:cNvGraphicFramePr>
          <p:nvPr>
            <p:extLst>
              <p:ext uri="{D42A27DB-BD31-4B8C-83A1-F6EECF244321}">
                <p14:modId xmlns:p14="http://schemas.microsoft.com/office/powerpoint/2010/main" val="1981286077"/>
              </p:ext>
            </p:extLst>
          </p:nvPr>
        </p:nvGraphicFramePr>
        <p:xfrm>
          <a:off x="228600" y="793750"/>
          <a:ext cx="8686800" cy="6019800"/>
        </p:xfrm>
        <a:graphic>
          <a:graphicData uri="http://schemas.openxmlformats.org/drawingml/2006/table">
            <a:tbl>
              <a:tblPr/>
              <a:tblGrid>
                <a:gridCol w="8686800">
                  <a:extLst>
                    <a:ext uri="{9D8B030D-6E8A-4147-A177-3AD203B41FA5}">
                      <a16:colId xmlns:a16="http://schemas.microsoft.com/office/drawing/2014/main" val="20000"/>
                    </a:ext>
                  </a:extLst>
                </a:gridCol>
              </a:tblGrid>
              <a:tr h="601980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dirty="0">
                          <a:ln>
                            <a:noFill/>
                          </a:ln>
                          <a:solidFill>
                            <a:srgbClr val="0000FF"/>
                          </a:solidFill>
                          <a:effectLst/>
                          <a:latin typeface="Meiryo UI" panose="020B0604030504040204" pitchFamily="50" charset="-128"/>
                          <a:ea typeface="Meiryo UI" panose="020B0604030504040204" pitchFamily="50" charset="-128"/>
                        </a:rPr>
                        <a:t>５Ｗ１Ｈ</a:t>
                      </a:r>
                      <a:r>
                        <a:rPr kumimoji="1" lang="ja-JP" altLang="en-US" sz="2000" b="1" i="0" u="none" strike="noStrike" cap="none" normalizeH="0" baseline="0" dirty="0">
                          <a:ln>
                            <a:noFill/>
                          </a:ln>
                          <a:solidFill>
                            <a:schemeClr val="tx1"/>
                          </a:solidFill>
                          <a:effectLst/>
                          <a:latin typeface="Times New Roman" charset="0"/>
                          <a:ea typeface="HG丸ｺﾞｼｯｸM-PRO" pitchFamily="49" charset="-128"/>
                        </a:rPr>
                        <a:t>で表す</a:t>
                      </a:r>
                      <a:endParaRPr kumimoji="1" lang="ja-JP" altLang="en-US" sz="1400" b="1" i="0" u="none" strike="noStrike" cap="none" normalizeH="0" baseline="0" dirty="0">
                        <a:ln>
                          <a:noFill/>
                        </a:ln>
                        <a:solidFill>
                          <a:schemeClr val="tx1"/>
                        </a:solidFill>
                        <a:effectLst/>
                        <a:latin typeface="Times New Roman" charset="0"/>
                        <a:ea typeface="HG丸ｺﾞｼｯｸM-PRO" pitchFamily="49"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charset="0"/>
                          <a:ea typeface="HG丸ｺﾞｼｯｸM-PRO" pitchFamily="49" charset="-128"/>
                        </a:rPr>
                        <a:t>　</a:t>
                      </a:r>
                      <a:r>
                        <a:rPr kumimoji="1" lang="ja-JP" altLang="en-US" sz="1800" b="0" i="0" u="none" strike="noStrike" cap="none" normalizeH="0" baseline="0" dirty="0">
                          <a:ln>
                            <a:noFill/>
                          </a:ln>
                          <a:solidFill>
                            <a:schemeClr val="tx1"/>
                          </a:solidFill>
                          <a:effectLst/>
                          <a:latin typeface="Times New Roman" charset="0"/>
                          <a:ea typeface="HG丸ｺﾞｼｯｸM-PRO" pitchFamily="49" charset="-128"/>
                        </a:rPr>
                        <a:t>情報を正確に伝えるため、あるいは現象を確認する時に見落としのないようにするための表現方法。</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charset="0"/>
                          <a:ea typeface="HG丸ｺﾞｼｯｸM-PRO" pitchFamily="49" charset="-128"/>
                        </a:rPr>
                        <a:t>　　・Ｗｈｅｎ（いつ）　　　・Ｗｈｅｒｅ（どこで）　　　　・Ｗｈｏ（だれが）　　　　　　　　　</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charset="0"/>
                          <a:ea typeface="HG丸ｺﾞｼｯｸM-PRO" pitchFamily="49" charset="-128"/>
                        </a:rPr>
                        <a:t>　　・Ｗｈａｔ（何を）　　　・Ｗｈｙ（なぜ）　　　　　　　・Ｈｏｗ（どのように）</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Times New Roman" charset="0"/>
                          <a:ea typeface="HG丸ｺﾞｼｯｸM-PRO" pitchFamily="49" charset="-128"/>
                        </a:rPr>
                        <a:t>（例）ＱＣサークル活動で、現状把握のためのデータをとった時は下記のように表現する。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charset="0"/>
                          <a:ea typeface="HG丸ｺﾞｼｯｸM-PRO" pitchFamily="49" charset="-128"/>
                        </a:rPr>
                        <a:t>　　　Ｗｈｅｎ</a:t>
                      </a:r>
                      <a:r>
                        <a:rPr kumimoji="1" lang="ja-JP" altLang="en-US" sz="1400" b="0" i="0" u="none" strike="noStrike" cap="none" normalizeH="0" baseline="0" dirty="0">
                          <a:ln>
                            <a:noFill/>
                          </a:ln>
                          <a:solidFill>
                            <a:schemeClr val="tx1"/>
                          </a:solidFill>
                          <a:effectLst/>
                          <a:latin typeface="Times New Roman" charset="0"/>
                          <a:ea typeface="HG丸ｺﾞｼｯｸM-PRO" pitchFamily="49" charset="-128"/>
                        </a:rPr>
                        <a:t>・・・データをとった月日、時間　　　</a:t>
                      </a:r>
                      <a:r>
                        <a:rPr kumimoji="1" lang="ja-JP" altLang="en-US" sz="1400" b="1" i="0" u="none" strike="noStrike" cap="none" normalizeH="0" baseline="0" dirty="0">
                          <a:ln>
                            <a:noFill/>
                          </a:ln>
                          <a:solidFill>
                            <a:schemeClr val="tx1"/>
                          </a:solidFill>
                          <a:effectLst/>
                          <a:latin typeface="Times New Roman" charset="0"/>
                          <a:ea typeface="HG丸ｺﾞｼｯｸM-PRO" pitchFamily="49" charset="-128"/>
                        </a:rPr>
                        <a:t>Ｗｈｅｒｅ</a:t>
                      </a:r>
                      <a:r>
                        <a:rPr kumimoji="1" lang="ja-JP" altLang="en-US" sz="1400" b="0" i="0" u="none" strike="noStrike" cap="none" normalizeH="0" baseline="0" dirty="0">
                          <a:ln>
                            <a:noFill/>
                          </a:ln>
                          <a:solidFill>
                            <a:schemeClr val="tx1"/>
                          </a:solidFill>
                          <a:effectLst/>
                          <a:latin typeface="Times New Roman" charset="0"/>
                          <a:ea typeface="HG丸ｺﾞｼｯｸM-PRO" pitchFamily="49" charset="-128"/>
                        </a:rPr>
                        <a:t>・・データをとった場所、工程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charset="0"/>
                          <a:ea typeface="HG丸ｺﾞｼｯｸM-PRO" pitchFamily="49" charset="-128"/>
                        </a:rPr>
                        <a:t>　　　Ｗｈｏ</a:t>
                      </a:r>
                      <a:r>
                        <a:rPr kumimoji="1" lang="ja-JP" altLang="en-US" sz="1400" b="0" i="0" u="none" strike="noStrike" cap="none" normalizeH="0" baseline="0" dirty="0">
                          <a:ln>
                            <a:noFill/>
                          </a:ln>
                          <a:solidFill>
                            <a:schemeClr val="tx1"/>
                          </a:solidFill>
                          <a:effectLst/>
                          <a:latin typeface="Times New Roman" charset="0"/>
                          <a:ea typeface="HG丸ｺﾞｼｯｸM-PRO" pitchFamily="49" charset="-128"/>
                        </a:rPr>
                        <a:t>　・・・データをとった人　　　　　　　</a:t>
                      </a:r>
                      <a:r>
                        <a:rPr kumimoji="1" lang="ja-JP" altLang="en-US" sz="1400" b="1" i="0" u="none" strike="noStrike" cap="none" normalizeH="0" baseline="0" dirty="0">
                          <a:ln>
                            <a:noFill/>
                          </a:ln>
                          <a:solidFill>
                            <a:schemeClr val="tx1"/>
                          </a:solidFill>
                          <a:effectLst/>
                          <a:latin typeface="Times New Roman" charset="0"/>
                          <a:ea typeface="HG丸ｺﾞｼｯｸM-PRO" pitchFamily="49" charset="-128"/>
                        </a:rPr>
                        <a:t>Ｗｈａｔ</a:t>
                      </a:r>
                      <a:r>
                        <a:rPr kumimoji="1" lang="ja-JP" altLang="en-US" sz="1400" b="0" i="0" u="none" strike="noStrike" cap="none" normalizeH="0" baseline="0" dirty="0">
                          <a:ln>
                            <a:noFill/>
                          </a:ln>
                          <a:solidFill>
                            <a:schemeClr val="tx1"/>
                          </a:solidFill>
                          <a:effectLst/>
                          <a:latin typeface="Times New Roman" charset="0"/>
                          <a:ea typeface="HG丸ｺﾞｼｯｸM-PRO" pitchFamily="49" charset="-128"/>
                        </a:rPr>
                        <a:t>・・・データをとったもの（対象）</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Times New Roman" charset="0"/>
                          <a:ea typeface="HG丸ｺﾞｼｯｸM-PRO" pitchFamily="49" charset="-128"/>
                        </a:rPr>
                        <a:t>　　　Ｗｈｙ</a:t>
                      </a:r>
                      <a:r>
                        <a:rPr kumimoji="1" lang="ja-JP" altLang="en-US" sz="1400" b="0" i="0" u="none" strike="noStrike" cap="none" normalizeH="0" baseline="0" dirty="0">
                          <a:ln>
                            <a:noFill/>
                          </a:ln>
                          <a:solidFill>
                            <a:schemeClr val="tx1"/>
                          </a:solidFill>
                          <a:effectLst/>
                          <a:latin typeface="Times New Roman" charset="0"/>
                          <a:ea typeface="HG丸ｺﾞｼｯｸM-PRO" pitchFamily="49" charset="-128"/>
                        </a:rPr>
                        <a:t>　・・・データをとった理由、目的　　　</a:t>
                      </a:r>
                      <a:r>
                        <a:rPr kumimoji="1" lang="ja-JP" altLang="en-US" sz="1400" b="1" i="0" u="none" strike="noStrike" cap="none" normalizeH="0" baseline="0" dirty="0">
                          <a:ln>
                            <a:noFill/>
                          </a:ln>
                          <a:solidFill>
                            <a:schemeClr val="tx1"/>
                          </a:solidFill>
                          <a:effectLst/>
                          <a:latin typeface="Times New Roman" charset="0"/>
                          <a:ea typeface="HG丸ｺﾞｼｯｸM-PRO" pitchFamily="49" charset="-128"/>
                        </a:rPr>
                        <a:t>Ｈｏｗ</a:t>
                      </a:r>
                      <a:r>
                        <a:rPr kumimoji="1" lang="ja-JP" altLang="en-US" sz="1400" b="0" i="0" u="none" strike="noStrike" cap="none" normalizeH="0" baseline="0" dirty="0">
                          <a:ln>
                            <a:noFill/>
                          </a:ln>
                          <a:solidFill>
                            <a:schemeClr val="tx1"/>
                          </a:solidFill>
                          <a:effectLst/>
                          <a:latin typeface="Times New Roman" charset="0"/>
                          <a:ea typeface="HG丸ｺﾞｼｯｸM-PRO" pitchFamily="49" charset="-128"/>
                        </a:rPr>
                        <a:t>　・・・データをとった方法、測定器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78909" name="Group 61">
            <a:extLst>
              <a:ext uri="{FF2B5EF4-FFF2-40B4-BE49-F238E27FC236}">
                <a16:creationId xmlns:a16="http://schemas.microsoft.com/office/drawing/2014/main" id="{38C0F657-482B-44F8-A489-F79723A78150}"/>
              </a:ext>
            </a:extLst>
          </p:cNvPr>
          <p:cNvGraphicFramePr>
            <a:graphicFrameLocks noGrp="1"/>
          </p:cNvGraphicFramePr>
          <p:nvPr>
            <p:extLst>
              <p:ext uri="{D42A27DB-BD31-4B8C-83A1-F6EECF244321}">
                <p14:modId xmlns:p14="http://schemas.microsoft.com/office/powerpoint/2010/main" val="677104075"/>
              </p:ext>
            </p:extLst>
          </p:nvPr>
        </p:nvGraphicFramePr>
        <p:xfrm>
          <a:off x="685800" y="3352800"/>
          <a:ext cx="7924800" cy="3251200"/>
        </p:xfrm>
        <a:graphic>
          <a:graphicData uri="http://schemas.openxmlformats.org/drawingml/2006/table">
            <a:tbl>
              <a:tblPr/>
              <a:tblGrid>
                <a:gridCol w="579438">
                  <a:extLst>
                    <a:ext uri="{9D8B030D-6E8A-4147-A177-3AD203B41FA5}">
                      <a16:colId xmlns:a16="http://schemas.microsoft.com/office/drawing/2014/main" val="20000"/>
                    </a:ext>
                  </a:extLst>
                </a:gridCol>
                <a:gridCol w="871537">
                  <a:extLst>
                    <a:ext uri="{9D8B030D-6E8A-4147-A177-3AD203B41FA5}">
                      <a16:colId xmlns:a16="http://schemas.microsoft.com/office/drawing/2014/main" val="20001"/>
                    </a:ext>
                  </a:extLst>
                </a:gridCol>
                <a:gridCol w="866775">
                  <a:extLst>
                    <a:ext uri="{9D8B030D-6E8A-4147-A177-3AD203B41FA5}">
                      <a16:colId xmlns:a16="http://schemas.microsoft.com/office/drawing/2014/main" val="20002"/>
                    </a:ext>
                  </a:extLst>
                </a:gridCol>
                <a:gridCol w="968375">
                  <a:extLst>
                    <a:ext uri="{9D8B030D-6E8A-4147-A177-3AD203B41FA5}">
                      <a16:colId xmlns:a16="http://schemas.microsoft.com/office/drawing/2014/main" val="20003"/>
                    </a:ext>
                  </a:extLst>
                </a:gridCol>
                <a:gridCol w="968375">
                  <a:extLst>
                    <a:ext uri="{9D8B030D-6E8A-4147-A177-3AD203B41FA5}">
                      <a16:colId xmlns:a16="http://schemas.microsoft.com/office/drawing/2014/main" val="20004"/>
                    </a:ext>
                  </a:extLst>
                </a:gridCol>
                <a:gridCol w="850900">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gridCol w="936625">
                  <a:extLst>
                    <a:ext uri="{9D8B030D-6E8A-4147-A177-3AD203B41FA5}">
                      <a16:colId xmlns:a16="http://schemas.microsoft.com/office/drawing/2014/main" val="20007"/>
                    </a:ext>
                  </a:extLst>
                </a:gridCol>
                <a:gridCol w="485775">
                  <a:extLst>
                    <a:ext uri="{9D8B030D-6E8A-4147-A177-3AD203B41FA5}">
                      <a16:colId xmlns:a16="http://schemas.microsoft.com/office/drawing/2014/main" val="20008"/>
                    </a:ext>
                  </a:extLst>
                </a:gridCol>
                <a:gridCol w="482600">
                  <a:extLst>
                    <a:ext uri="{9D8B030D-6E8A-4147-A177-3AD203B41FA5}">
                      <a16:colId xmlns:a16="http://schemas.microsoft.com/office/drawing/2014/main" val="20009"/>
                    </a:ext>
                  </a:extLst>
                </a:gridCol>
              </a:tblGrid>
              <a:tr h="960438">
                <a:tc rowSpan="2">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　項目対策№</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rgbClr val="0000FF"/>
                          </a:solidFill>
                          <a:effectLst/>
                          <a:latin typeface="HG丸ｺﾞｼｯｸM-PRO" pitchFamily="49" charset="-128"/>
                          <a:ea typeface="HG丸ｺﾞｼｯｸM-PRO" pitchFamily="49" charset="-128"/>
                        </a:rPr>
                        <a:t>なぜ</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rgbClr val="0000FF"/>
                          </a:solidFill>
                          <a:effectLst/>
                          <a:latin typeface="HG丸ｺﾞｼｯｸM-PRO" pitchFamily="49" charset="-128"/>
                          <a:ea typeface="HG丸ｺﾞｼｯｸM-PRO" pitchFamily="49" charset="-128"/>
                        </a:rPr>
                        <a:t>いつ</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dirty="0">
                          <a:ln>
                            <a:noFill/>
                          </a:ln>
                          <a:solidFill>
                            <a:schemeClr val="tx1"/>
                          </a:solidFill>
                          <a:effectLst/>
                          <a:latin typeface="HG丸ｺﾞｼｯｸM-PRO" pitchFamily="49" charset="-128"/>
                          <a:ea typeface="HG丸ｺﾞｼｯｸM-PRO" pitchFamily="49" charset="-128"/>
                        </a:rPr>
                        <a:t>（頻度）</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rgbClr val="0000FF"/>
                          </a:solidFill>
                          <a:effectLst/>
                          <a:latin typeface="HG丸ｺﾞｼｯｸM-PRO" pitchFamily="49" charset="-128"/>
                          <a:ea typeface="HG丸ｺﾞｼｯｸM-PRO" pitchFamily="49" charset="-128"/>
                        </a:rPr>
                        <a:t>誰が</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dirty="0">
                          <a:ln>
                            <a:noFill/>
                          </a:ln>
                          <a:solidFill>
                            <a:schemeClr val="tx1"/>
                          </a:solidFill>
                          <a:effectLst/>
                          <a:latin typeface="HG丸ｺﾞｼｯｸM-PRO" pitchFamily="49" charset="-128"/>
                          <a:ea typeface="HG丸ｺﾞｼｯｸM-PRO" pitchFamily="49" charset="-128"/>
                        </a:rPr>
                        <a:t>（実施者）</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rgbClr val="0000FF"/>
                          </a:solidFill>
                          <a:effectLst/>
                          <a:latin typeface="HG丸ｺﾞｼｯｸM-PRO" pitchFamily="49" charset="-128"/>
                          <a:ea typeface="HG丸ｺﾞｼｯｸM-PRO" pitchFamily="49" charset="-128"/>
                        </a:rPr>
                        <a:t>何を</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dirty="0">
                          <a:ln>
                            <a:noFill/>
                          </a:ln>
                          <a:solidFill>
                            <a:schemeClr val="tx1"/>
                          </a:solidFill>
                          <a:effectLst/>
                          <a:latin typeface="HG丸ｺﾞｼｯｸM-PRO" pitchFamily="49" charset="-128"/>
                          <a:ea typeface="HG丸ｺﾞｼｯｸM-PRO" pitchFamily="49" charset="-128"/>
                        </a:rPr>
                        <a:t>（管理項目）</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rgbClr val="0000FF"/>
                          </a:solidFill>
                          <a:effectLst/>
                          <a:latin typeface="HG丸ｺﾞｼｯｸM-PRO" pitchFamily="49" charset="-128"/>
                          <a:ea typeface="HG丸ｺﾞｼｯｸM-PRO" pitchFamily="49" charset="-128"/>
                        </a:rPr>
                        <a:t>どこで</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dirty="0">
                          <a:ln>
                            <a:noFill/>
                          </a:ln>
                          <a:solidFill>
                            <a:schemeClr val="tx1"/>
                          </a:solidFill>
                          <a:effectLst/>
                          <a:latin typeface="HG丸ｺﾞｼｯｸM-PRO" pitchFamily="49" charset="-128"/>
                          <a:ea typeface="HG丸ｺﾞｼｯｸM-PRO" pitchFamily="49" charset="-128"/>
                        </a:rPr>
                        <a:t>（場所）</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rgbClr val="0000FF"/>
                          </a:solidFill>
                          <a:effectLst/>
                          <a:latin typeface="HG丸ｺﾞｼｯｸM-PRO" pitchFamily="49" charset="-128"/>
                          <a:ea typeface="HG丸ｺﾞｼｯｸM-PRO" pitchFamily="49" charset="-128"/>
                        </a:rPr>
                        <a:t>どうする</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標準化</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担当</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実施日</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411163">
                <a:tc vMerge="1">
                  <a:txBody>
                    <a:bodyPr/>
                    <a:lstStyle/>
                    <a:p>
                      <a:endParaRPr kumimoji="1" lang="ja-JP" altLang="en-US"/>
                    </a:p>
                  </a:txBody>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HG丸ｺﾞｼｯｸM-PRO" pitchFamily="49" charset="-128"/>
                          <a:ea typeface="HG丸ｺﾞｼｯｸM-PRO" pitchFamily="49" charset="-128"/>
                        </a:rPr>
                        <a:t>why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HG丸ｺﾞｼｯｸM-PRO" pitchFamily="49" charset="-128"/>
                          <a:ea typeface="HG丸ｺﾞｼｯｸM-PRO" pitchFamily="49" charset="-128"/>
                        </a:rPr>
                        <a:t>when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HG丸ｺﾞｼｯｸM-PRO" pitchFamily="49" charset="-128"/>
                          <a:ea typeface="HG丸ｺﾞｼｯｸM-PRO" pitchFamily="49" charset="-128"/>
                        </a:rPr>
                        <a:t>who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HG丸ｺﾞｼｯｸM-PRO" pitchFamily="49" charset="-128"/>
                          <a:ea typeface="HG丸ｺﾞｼｯｸM-PRO" pitchFamily="49" charset="-128"/>
                        </a:rPr>
                        <a:t>What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HG丸ｺﾞｼｯｸM-PRO" pitchFamily="49" charset="-128"/>
                          <a:ea typeface="HG丸ｺﾞｼｯｸM-PRO" pitchFamily="49" charset="-128"/>
                        </a:rPr>
                        <a:t>where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HG丸ｺﾞｼｯｸM-PRO" pitchFamily="49" charset="-128"/>
                          <a:ea typeface="HG丸ｺﾞｼｯｸM-PRO" pitchFamily="49" charset="-128"/>
                        </a:rPr>
                        <a:t>how</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1"/>
                  </a:ext>
                </a:extLst>
              </a:tr>
              <a:tr h="1879599">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対     策</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○○の為に××を△△する</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１／Ｍ　等の決めた時間</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担当作業者・ＨＬ等職制</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○○の圧力</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　　　・○○の値を</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管理項目を実施する場所</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○○である事を確認</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　　　・測定する</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300" b="0" i="0" u="none" strike="noStrike" cap="none" normalizeH="0" baseline="0">
                          <a:ln>
                            <a:noFill/>
                          </a:ln>
                          <a:solidFill>
                            <a:schemeClr val="tx1"/>
                          </a:solidFill>
                          <a:effectLst/>
                          <a:latin typeface="HG丸ｺﾞｼｯｸM-PRO" pitchFamily="49" charset="-128"/>
                          <a:ea typeface="HG丸ｺﾞｼｯｸM-PRO" pitchFamily="49" charset="-128"/>
                        </a:rPr>
                        <a:t>○○の標準書作成、</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300" b="0" i="0" u="none" strike="noStrike" cap="none" normalizeH="0" baseline="0">
                          <a:ln>
                            <a:noFill/>
                          </a:ln>
                          <a:solidFill>
                            <a:schemeClr val="tx1"/>
                          </a:solidFill>
                          <a:effectLst/>
                          <a:latin typeface="HG丸ｺﾞｼｯｸM-PRO" pitchFamily="49" charset="-128"/>
                          <a:ea typeface="HG丸ｺﾞｼｯｸM-PRO" pitchFamily="49" charset="-128"/>
                        </a:rPr>
                        <a:t>改訂</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300" b="0" i="0" u="none" strike="noStrike" cap="none" normalizeH="0" baseline="0">
                          <a:ln>
                            <a:noFill/>
                          </a:ln>
                          <a:solidFill>
                            <a:schemeClr val="tx1"/>
                          </a:solidFill>
                          <a:effectLst/>
                          <a:latin typeface="HG丸ｺﾞｼｯｸM-PRO" pitchFamily="49" charset="-128"/>
                          <a:ea typeface="HG丸ｺﾞｼｯｸM-PRO" pitchFamily="49" charset="-128"/>
                        </a:rPr>
                        <a:t>・チェックシート作成、追記</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a:ln>
                            <a:noFill/>
                          </a:ln>
                          <a:solidFill>
                            <a:schemeClr val="tx1"/>
                          </a:solidFill>
                          <a:effectLst/>
                          <a:latin typeface="HG丸ｺﾞｼｯｸM-PRO" pitchFamily="49" charset="-128"/>
                          <a:ea typeface="HG丸ｺﾞｼｯｸM-PRO" pitchFamily="49" charset="-128"/>
                        </a:rPr>
                        <a:t>作成実施者</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500" b="0" i="0" u="none" strike="noStrike" cap="none" normalizeH="0" baseline="0" dirty="0">
                          <a:ln>
                            <a:noFill/>
                          </a:ln>
                          <a:solidFill>
                            <a:schemeClr val="tx1"/>
                          </a:solidFill>
                          <a:effectLst/>
                          <a:latin typeface="HG丸ｺﾞｼｯｸM-PRO" pitchFamily="49" charset="-128"/>
                          <a:ea typeface="HG丸ｺﾞｼｯｸM-PRO" pitchFamily="49" charset="-128"/>
                        </a:rPr>
                        <a:t>実施完了日</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bl>
          </a:graphicData>
        </a:graphic>
      </p:graphicFrame>
      <p:sp>
        <p:nvSpPr>
          <p:cNvPr id="124978" name="Rectangle 3">
            <a:extLst>
              <a:ext uri="{FF2B5EF4-FFF2-40B4-BE49-F238E27FC236}">
                <a16:creationId xmlns:a16="http://schemas.microsoft.com/office/drawing/2014/main" id="{B43A2048-96DE-482C-A9CA-37D2E6D9BF18}"/>
              </a:ext>
            </a:extLst>
          </p:cNvPr>
          <p:cNvSpPr>
            <a:spLocks noChangeArrowheads="1"/>
          </p:cNvSpPr>
          <p:nvPr/>
        </p:nvSpPr>
        <p:spPr bwMode="auto">
          <a:xfrm>
            <a:off x="76200" y="574675"/>
            <a:ext cx="8686800" cy="115888"/>
          </a:xfrm>
          <a:prstGeom prst="rect">
            <a:avLst/>
          </a:prstGeom>
          <a:gradFill rotWithShape="0">
            <a:gsLst>
              <a:gs pos="0">
                <a:srgbClr val="3366FF"/>
              </a:gs>
              <a:gs pos="100000">
                <a:srgbClr val="FFFF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ja-JP" sz="2400"/>
          </a:p>
        </p:txBody>
      </p:sp>
      <p:sp>
        <p:nvSpPr>
          <p:cNvPr id="124979" name="Text Box 6">
            <a:extLst>
              <a:ext uri="{FF2B5EF4-FFF2-40B4-BE49-F238E27FC236}">
                <a16:creationId xmlns:a16="http://schemas.microsoft.com/office/drawing/2014/main" id="{9AAC9656-8A30-41C4-A5D5-1D40DF319042}"/>
              </a:ext>
            </a:extLst>
          </p:cNvPr>
          <p:cNvSpPr txBox="1">
            <a:spLocks noChangeArrowheads="1"/>
          </p:cNvSpPr>
          <p:nvPr/>
        </p:nvSpPr>
        <p:spPr bwMode="auto">
          <a:xfrm>
            <a:off x="334451" y="78287"/>
            <a:ext cx="78676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b="1" dirty="0">
                <a:latin typeface="HG丸ｺﾞｼｯｸM-PRO" panose="020F0600000000000000" pitchFamily="50" charset="-128"/>
                <a:ea typeface="HG丸ｺﾞｼｯｸM-PRO" panose="020F0600000000000000" pitchFamily="50" charset="-128"/>
              </a:rPr>
              <a:t>標準化と管理の定着</a:t>
            </a:r>
          </a:p>
        </p:txBody>
      </p:sp>
      <p:sp>
        <p:nvSpPr>
          <p:cNvPr id="7" name="テキスト ボックス 1">
            <a:extLst>
              <a:ext uri="{FF2B5EF4-FFF2-40B4-BE49-F238E27FC236}">
                <a16:creationId xmlns:a16="http://schemas.microsoft.com/office/drawing/2014/main" id="{51B0CAF9-157A-414A-AC75-56A12F34BC92}"/>
              </a:ext>
            </a:extLst>
          </p:cNvPr>
          <p:cNvSpPr txBox="1">
            <a:spLocks noChangeArrowheads="1"/>
          </p:cNvSpPr>
          <p:nvPr/>
        </p:nvSpPr>
        <p:spPr bwMode="auto">
          <a:xfrm>
            <a:off x="5494184" y="122972"/>
            <a:ext cx="39288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000" b="1" u="sng" dirty="0">
                <a:latin typeface="HGS創英角ﾎﾟｯﾌﾟ体" panose="040B0A00000000000000" pitchFamily="50" charset="-128"/>
                <a:ea typeface="HGS創英角ﾎﾟｯﾌﾟ体" panose="040B0A00000000000000" pitchFamily="50" charset="-128"/>
              </a:rPr>
              <a:t>補足：</a:t>
            </a:r>
            <a:r>
              <a:rPr lang="en-US" altLang="ja-JP" sz="1600" b="1" u="sng" dirty="0">
                <a:latin typeface="HGS創英角ﾎﾟｯﾌﾟ体" panose="040B0A00000000000000" pitchFamily="50" charset="-128"/>
                <a:ea typeface="HGS創英角ﾎﾟｯﾌﾟ体" panose="040B0A00000000000000" pitchFamily="50" charset="-128"/>
              </a:rPr>
              <a:t>《</a:t>
            </a:r>
            <a:r>
              <a:rPr lang="ja-JP" altLang="en-US" sz="1600" b="1" u="sng" dirty="0">
                <a:latin typeface="HGS創英角ﾎﾟｯﾌﾟ体" panose="040B0A00000000000000" pitchFamily="50" charset="-128"/>
                <a:ea typeface="HGS創英角ﾎﾟｯﾌﾟ体" panose="040B0A00000000000000" pitchFamily="50" charset="-128"/>
              </a:rPr>
              <a:t>テキストにはありません</a:t>
            </a:r>
            <a:r>
              <a:rPr lang="en-US" altLang="ja-JP" sz="1600" b="1" u="sng" dirty="0">
                <a:latin typeface="HGS創英角ﾎﾟｯﾌﾟ体" panose="040B0A00000000000000" pitchFamily="50" charset="-128"/>
                <a:ea typeface="HGS創英角ﾎﾟｯﾌﾟ体" panose="040B0A00000000000000" pitchFamily="50" charset="-128"/>
              </a:rPr>
              <a:t>》</a:t>
            </a:r>
            <a:endParaRPr lang="ja-JP" altLang="en-US" sz="1600" b="1" u="sng" dirty="0">
              <a:latin typeface="HGS創英角ﾎﾟｯﾌﾟ体" panose="040B0A00000000000000" pitchFamily="50" charset="-128"/>
              <a:ea typeface="HGS創英角ﾎﾟｯﾌﾟ体" panose="040B0A00000000000000" pitchFamily="50" charset="-128"/>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5">
            <a:extLst>
              <a:ext uri="{FF2B5EF4-FFF2-40B4-BE49-F238E27FC236}">
                <a16:creationId xmlns:a16="http://schemas.microsoft.com/office/drawing/2014/main" id="{69B8AC4E-A498-E526-57F1-2307B6EAAD1E}"/>
              </a:ext>
            </a:extLst>
          </p:cNvPr>
          <p:cNvSpPr txBox="1">
            <a:spLocks noChangeArrowheads="1"/>
          </p:cNvSpPr>
          <p:nvPr/>
        </p:nvSpPr>
        <p:spPr bwMode="auto">
          <a:xfrm>
            <a:off x="6115356" y="2383397"/>
            <a:ext cx="1019869" cy="353749"/>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事　実</a:t>
            </a:r>
            <a:endParaRPr lang="ja-JP" altLang="en-US" sz="1600" dirty="0">
              <a:latin typeface="HGP創英角ﾎﾟｯﾌﾟ体" panose="040B0A00000000000000" pitchFamily="50" charset="-128"/>
              <a:ea typeface="HGP創英角ﾎﾟｯﾌﾟ体" panose="040B0A00000000000000" pitchFamily="50" charset="-128"/>
            </a:endParaRPr>
          </a:p>
        </p:txBody>
      </p:sp>
      <p:sp>
        <p:nvSpPr>
          <p:cNvPr id="11267" name="Text Box 13">
            <a:extLst>
              <a:ext uri="{FF2B5EF4-FFF2-40B4-BE49-F238E27FC236}">
                <a16:creationId xmlns:a16="http://schemas.microsoft.com/office/drawing/2014/main" id="{6F896937-C63D-053C-0FAA-83D44587354B}"/>
              </a:ext>
            </a:extLst>
          </p:cNvPr>
          <p:cNvSpPr txBox="1">
            <a:spLocks noChangeArrowheads="1"/>
          </p:cNvSpPr>
          <p:nvPr/>
        </p:nvSpPr>
        <p:spPr bwMode="auto">
          <a:xfrm>
            <a:off x="5972482" y="3267635"/>
            <a:ext cx="1366044" cy="415946"/>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a:latin typeface="HGP創英角ﾎﾟｯﾌﾟ体" panose="040B0A00000000000000" pitchFamily="50" charset="-128"/>
                <a:ea typeface="HGP創英角ﾎﾟｯﾌﾟ体" panose="040B0A00000000000000" pitchFamily="50" charset="-128"/>
              </a:rPr>
              <a:t>データをとる</a:t>
            </a:r>
            <a:endParaRPr lang="ja-JP" altLang="en-US" sz="1600">
              <a:latin typeface="HGP創英角ﾎﾟｯﾌﾟ体" panose="040B0A00000000000000" pitchFamily="50" charset="-128"/>
              <a:ea typeface="HGP創英角ﾎﾟｯﾌﾟ体" panose="040B0A00000000000000" pitchFamily="50" charset="-128"/>
            </a:endParaRPr>
          </a:p>
        </p:txBody>
      </p:sp>
      <p:sp>
        <p:nvSpPr>
          <p:cNvPr id="11268" name="Text Box 10">
            <a:extLst>
              <a:ext uri="{FF2B5EF4-FFF2-40B4-BE49-F238E27FC236}">
                <a16:creationId xmlns:a16="http://schemas.microsoft.com/office/drawing/2014/main" id="{29DA5D41-9417-8566-426B-6F6FBD1CC915}"/>
              </a:ext>
            </a:extLst>
          </p:cNvPr>
          <p:cNvSpPr txBox="1">
            <a:spLocks noChangeArrowheads="1"/>
          </p:cNvSpPr>
          <p:nvPr/>
        </p:nvSpPr>
        <p:spPr bwMode="auto">
          <a:xfrm>
            <a:off x="5899456" y="4151872"/>
            <a:ext cx="1643814" cy="480088"/>
          </a:xfrm>
          <a:prstGeom prst="rect">
            <a:avLst/>
          </a:prstGeom>
          <a:solidFill>
            <a:srgbClr val="FFFFFF"/>
          </a:solidFill>
          <a:ln w="38100" cmpd="dbl">
            <a:solidFill>
              <a:srgbClr val="000000"/>
            </a:solidFill>
            <a:miter lim="800000"/>
            <a:headEnd/>
            <a:tailEnd/>
          </a:ln>
          <a:effectLst>
            <a:outerShdw dist="35921" dir="2700000" algn="ctr" rotWithShape="0">
              <a:srgbClr val="000000"/>
            </a:outerShdw>
          </a:effectLst>
        </p:spPr>
        <p:txBody>
          <a:bodyPr tIns="18000" bIns="1800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a:latin typeface="HGP創英角ﾎﾟｯﾌﾟ体" panose="040B0A00000000000000" pitchFamily="50" charset="-128"/>
                <a:ea typeface="HGP創英角ﾎﾟｯﾌﾟ体" panose="040B0A00000000000000" pitchFamily="50" charset="-128"/>
              </a:rPr>
              <a:t>データの処理</a:t>
            </a:r>
            <a:endParaRPr lang="ja-JP" altLang="en-US" sz="1600">
              <a:latin typeface="HGP創英角ﾎﾟｯﾌﾟ体" panose="040B0A00000000000000" pitchFamily="50" charset="-128"/>
              <a:ea typeface="HGP創英角ﾎﾟｯﾌﾟ体" panose="040B0A00000000000000" pitchFamily="50" charset="-128"/>
            </a:endParaRPr>
          </a:p>
        </p:txBody>
      </p:sp>
      <p:sp>
        <p:nvSpPr>
          <p:cNvPr id="11269" name="Text Box 7">
            <a:extLst>
              <a:ext uri="{FF2B5EF4-FFF2-40B4-BE49-F238E27FC236}">
                <a16:creationId xmlns:a16="http://schemas.microsoft.com/office/drawing/2014/main" id="{2338A8A2-4B0B-2443-30F4-4C49E69CE44F}"/>
              </a:ext>
            </a:extLst>
          </p:cNvPr>
          <p:cNvSpPr txBox="1">
            <a:spLocks noChangeArrowheads="1"/>
          </p:cNvSpPr>
          <p:nvPr/>
        </p:nvSpPr>
        <p:spPr bwMode="auto">
          <a:xfrm>
            <a:off x="6134406" y="5120246"/>
            <a:ext cx="1019869" cy="303213"/>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a:latin typeface="HGP創英角ﾎﾟｯﾌﾟ体" panose="040B0A00000000000000" pitchFamily="50" charset="-128"/>
                <a:ea typeface="HGP創英角ﾎﾟｯﾌﾟ体" panose="040B0A00000000000000" pitchFamily="50" charset="-128"/>
              </a:rPr>
              <a:t>判　断</a:t>
            </a:r>
            <a:endParaRPr lang="ja-JP" altLang="en-US" sz="1600">
              <a:latin typeface="HGP創英角ﾎﾟｯﾌﾟ体" panose="040B0A00000000000000" pitchFamily="50" charset="-128"/>
              <a:ea typeface="HGP創英角ﾎﾟｯﾌﾟ体" panose="040B0A00000000000000" pitchFamily="50" charset="-128"/>
            </a:endParaRPr>
          </a:p>
        </p:txBody>
      </p:sp>
      <p:sp>
        <p:nvSpPr>
          <p:cNvPr id="11270" name="Text Box 4">
            <a:extLst>
              <a:ext uri="{FF2B5EF4-FFF2-40B4-BE49-F238E27FC236}">
                <a16:creationId xmlns:a16="http://schemas.microsoft.com/office/drawing/2014/main" id="{3CF4AEE6-E00A-A583-5224-3D18D0A3803C}"/>
              </a:ext>
            </a:extLst>
          </p:cNvPr>
          <p:cNvSpPr txBox="1">
            <a:spLocks noChangeArrowheads="1"/>
          </p:cNvSpPr>
          <p:nvPr/>
        </p:nvSpPr>
        <p:spPr bwMode="auto">
          <a:xfrm>
            <a:off x="6077256" y="5907646"/>
            <a:ext cx="1169118" cy="303213"/>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a:latin typeface="HGP創英角ﾎﾟｯﾌﾟ体" panose="040B0A00000000000000" pitchFamily="50" charset="-128"/>
                <a:ea typeface="HGP創英角ﾎﾟｯﾌﾟ体" panose="040B0A00000000000000" pitchFamily="50" charset="-128"/>
              </a:rPr>
              <a:t>対策・行動</a:t>
            </a:r>
            <a:endParaRPr lang="ja-JP" altLang="en-US" sz="1600">
              <a:latin typeface="HGP創英角ﾎﾟｯﾌﾟ体" panose="040B0A00000000000000" pitchFamily="50" charset="-128"/>
              <a:ea typeface="HGP創英角ﾎﾟｯﾌﾟ体" panose="040B0A00000000000000" pitchFamily="50" charset="-128"/>
            </a:endParaRPr>
          </a:p>
        </p:txBody>
      </p:sp>
      <p:sp>
        <p:nvSpPr>
          <p:cNvPr id="11271" name="Text Box 12">
            <a:extLst>
              <a:ext uri="{FF2B5EF4-FFF2-40B4-BE49-F238E27FC236}">
                <a16:creationId xmlns:a16="http://schemas.microsoft.com/office/drawing/2014/main" id="{8BB479F8-739E-9F58-5751-416A97E25AE6}"/>
              </a:ext>
            </a:extLst>
          </p:cNvPr>
          <p:cNvSpPr txBox="1">
            <a:spLocks noChangeArrowheads="1"/>
          </p:cNvSpPr>
          <p:nvPr/>
        </p:nvSpPr>
        <p:spPr bwMode="auto">
          <a:xfrm>
            <a:off x="7408342" y="3337003"/>
            <a:ext cx="17653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520" bIns="252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dirty="0">
                <a:latin typeface="HGP創英角ﾎﾟｯﾌﾟ体" panose="040B0A00000000000000" pitchFamily="50" charset="-128"/>
                <a:ea typeface="HGP創英角ﾎﾟｯﾌﾟ体" panose="040B0A00000000000000" pitchFamily="50" charset="-128"/>
              </a:rPr>
              <a:t>・チェックシート</a:t>
            </a:r>
          </a:p>
        </p:txBody>
      </p:sp>
      <p:sp>
        <p:nvSpPr>
          <p:cNvPr id="11272" name="Oval 9">
            <a:extLst>
              <a:ext uri="{FF2B5EF4-FFF2-40B4-BE49-F238E27FC236}">
                <a16:creationId xmlns:a16="http://schemas.microsoft.com/office/drawing/2014/main" id="{7D5B4D69-643B-5D9A-79FD-9ACA500005E0}"/>
              </a:ext>
            </a:extLst>
          </p:cNvPr>
          <p:cNvSpPr>
            <a:spLocks noChangeArrowheads="1"/>
          </p:cNvSpPr>
          <p:nvPr/>
        </p:nvSpPr>
        <p:spPr bwMode="auto">
          <a:xfrm>
            <a:off x="7503617" y="4053266"/>
            <a:ext cx="1540129" cy="677202"/>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37440" tIns="38520" rIns="37440" bIns="2052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dirty="0">
                <a:latin typeface="HGP創英角ﾎﾟｯﾌﾟ体" panose="040B0A00000000000000" pitchFamily="50" charset="-128"/>
                <a:ea typeface="HGP創英角ﾎﾟｯﾌﾟ体" panose="040B0A00000000000000" pitchFamily="50" charset="-128"/>
              </a:rPr>
              <a:t>・ＱＣ手法の</a:t>
            </a:r>
            <a:br>
              <a:rPr lang="en-US" altLang="ja-JP" sz="1600" dirty="0">
                <a:latin typeface="HGP創英角ﾎﾟｯﾌﾟ体" panose="040B0A00000000000000" pitchFamily="50" charset="-128"/>
                <a:ea typeface="HGP創英角ﾎﾟｯﾌﾟ体" panose="040B0A00000000000000" pitchFamily="50" charset="-128"/>
              </a:rPr>
            </a:br>
            <a:r>
              <a:rPr lang="ja-JP" altLang="en-US" sz="1600" dirty="0">
                <a:latin typeface="HGP創英角ﾎﾟｯﾌﾟ体" panose="040B0A00000000000000" pitchFamily="50" charset="-128"/>
                <a:ea typeface="HGP創英角ﾎﾟｯﾌﾟ体" panose="040B0A00000000000000" pitchFamily="50" charset="-128"/>
              </a:rPr>
              <a:t>　　　活用</a:t>
            </a:r>
          </a:p>
        </p:txBody>
      </p:sp>
      <p:sp>
        <p:nvSpPr>
          <p:cNvPr id="11273" name="Text Box 6">
            <a:extLst>
              <a:ext uri="{FF2B5EF4-FFF2-40B4-BE49-F238E27FC236}">
                <a16:creationId xmlns:a16="http://schemas.microsoft.com/office/drawing/2014/main" id="{A1D322B0-FF6C-4199-9701-8E5299AE72AF}"/>
              </a:ext>
            </a:extLst>
          </p:cNvPr>
          <p:cNvSpPr txBox="1">
            <a:spLocks noChangeArrowheads="1"/>
          </p:cNvSpPr>
          <p:nvPr/>
        </p:nvSpPr>
        <p:spPr bwMode="auto">
          <a:xfrm>
            <a:off x="7089947" y="4880866"/>
            <a:ext cx="2020887"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520" bIns="252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en-US" altLang="ja-JP" sz="1600" dirty="0">
              <a:latin typeface="HGP創英角ﾎﾟｯﾌﾟ体" panose="040B0A00000000000000" pitchFamily="50" charset="-128"/>
              <a:ea typeface="HGP創英角ﾎﾟｯﾌﾟ体" panose="040B0A00000000000000" pitchFamily="50" charset="-128"/>
            </a:endParaRPr>
          </a:p>
          <a:p>
            <a:pPr>
              <a:spcBef>
                <a:spcPct val="0"/>
              </a:spcBef>
              <a:buFontTx/>
              <a:buNone/>
            </a:pPr>
            <a:r>
              <a:rPr lang="ja-JP" altLang="en-US" sz="1600" dirty="0">
                <a:latin typeface="HGP創英角ﾎﾟｯﾌﾟ体" panose="040B0A00000000000000" pitchFamily="50" charset="-128"/>
                <a:ea typeface="HGP創英角ﾎﾟｯﾌﾟ体" panose="040B0A00000000000000" pitchFamily="50" charset="-128"/>
              </a:rPr>
              <a:t>・技術、経験を加えて</a:t>
            </a:r>
          </a:p>
        </p:txBody>
      </p:sp>
      <p:sp>
        <p:nvSpPr>
          <p:cNvPr id="11274" name="AutoShape 14">
            <a:extLst>
              <a:ext uri="{FF2B5EF4-FFF2-40B4-BE49-F238E27FC236}">
                <a16:creationId xmlns:a16="http://schemas.microsoft.com/office/drawing/2014/main" id="{04480752-4BCB-1514-630E-CFC4A6A1A82E}"/>
              </a:ext>
            </a:extLst>
          </p:cNvPr>
          <p:cNvSpPr>
            <a:spLocks noChangeArrowheads="1"/>
          </p:cNvSpPr>
          <p:nvPr/>
        </p:nvSpPr>
        <p:spPr bwMode="auto">
          <a:xfrm>
            <a:off x="6338888" y="2869181"/>
            <a:ext cx="304800" cy="20955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5" name="AutoShape 11">
            <a:extLst>
              <a:ext uri="{FF2B5EF4-FFF2-40B4-BE49-F238E27FC236}">
                <a16:creationId xmlns:a16="http://schemas.microsoft.com/office/drawing/2014/main" id="{74D1E3D2-88F8-B62A-FEA9-5027E09C17F4}"/>
              </a:ext>
            </a:extLst>
          </p:cNvPr>
          <p:cNvSpPr>
            <a:spLocks noChangeArrowheads="1"/>
          </p:cNvSpPr>
          <p:nvPr/>
        </p:nvSpPr>
        <p:spPr bwMode="auto">
          <a:xfrm>
            <a:off x="6357938" y="3743894"/>
            <a:ext cx="304800" cy="20955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6" name="AutoShape 8">
            <a:extLst>
              <a:ext uri="{FF2B5EF4-FFF2-40B4-BE49-F238E27FC236}">
                <a16:creationId xmlns:a16="http://schemas.microsoft.com/office/drawing/2014/main" id="{11E9691F-850B-D026-C9D9-4E2F2D57D890}"/>
              </a:ext>
            </a:extLst>
          </p:cNvPr>
          <p:cNvSpPr>
            <a:spLocks noChangeArrowheads="1"/>
          </p:cNvSpPr>
          <p:nvPr/>
        </p:nvSpPr>
        <p:spPr bwMode="auto">
          <a:xfrm>
            <a:off x="6357938" y="4696394"/>
            <a:ext cx="304800" cy="20955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7" name="AutoShape 5">
            <a:extLst>
              <a:ext uri="{FF2B5EF4-FFF2-40B4-BE49-F238E27FC236}">
                <a16:creationId xmlns:a16="http://schemas.microsoft.com/office/drawing/2014/main" id="{2DE91149-FD9D-521D-4646-20F824382623}"/>
              </a:ext>
            </a:extLst>
          </p:cNvPr>
          <p:cNvSpPr>
            <a:spLocks noChangeArrowheads="1"/>
          </p:cNvSpPr>
          <p:nvPr/>
        </p:nvSpPr>
        <p:spPr bwMode="auto">
          <a:xfrm>
            <a:off x="6348413" y="5571106"/>
            <a:ext cx="304800" cy="209550"/>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8" name="Rectangle 18">
            <a:extLst>
              <a:ext uri="{FF2B5EF4-FFF2-40B4-BE49-F238E27FC236}">
                <a16:creationId xmlns:a16="http://schemas.microsoft.com/office/drawing/2014/main" id="{108C17EB-4BBE-4EB5-F72F-07D686668EE2}"/>
              </a:ext>
            </a:extLst>
          </p:cNvPr>
          <p:cNvSpPr>
            <a:spLocks noChangeArrowheads="1"/>
          </p:cNvSpPr>
          <p:nvPr/>
        </p:nvSpPr>
        <p:spPr bwMode="auto">
          <a:xfrm>
            <a:off x="0" y="-28575"/>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11279" name="Rectangle 20">
            <a:extLst>
              <a:ext uri="{FF2B5EF4-FFF2-40B4-BE49-F238E27FC236}">
                <a16:creationId xmlns:a16="http://schemas.microsoft.com/office/drawing/2014/main" id="{074426D8-7B9D-5AB3-13C0-CE5E20D41D03}"/>
              </a:ext>
            </a:extLst>
          </p:cNvPr>
          <p:cNvSpPr>
            <a:spLocks noChangeArrowheads="1"/>
          </p:cNvSpPr>
          <p:nvPr/>
        </p:nvSpPr>
        <p:spPr bwMode="auto">
          <a:xfrm>
            <a:off x="303571" y="866270"/>
            <a:ext cx="182293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b="1" dirty="0">
                <a:solidFill>
                  <a:srgbClr val="FF0000"/>
                </a:solidFill>
                <a:latin typeface="HGP創英角ﾎﾟｯﾌﾟ体" panose="040B0A00000000000000" pitchFamily="50" charset="-128"/>
                <a:ea typeface="HGP創英角ﾎﾟｯﾌﾟ体" panose="040B0A00000000000000" pitchFamily="50" charset="-128"/>
              </a:rPr>
              <a:t>ＱＣ手法とは</a:t>
            </a:r>
            <a:endParaRPr lang="ja-JP" altLang="en-US" sz="2400" dirty="0">
              <a:solidFill>
                <a:srgbClr val="FF0000"/>
              </a:solidFill>
              <a:latin typeface="HGP創英角ﾎﾟｯﾌﾟ体" panose="040B0A00000000000000" pitchFamily="50" charset="-128"/>
              <a:ea typeface="HGP創英角ﾎﾟｯﾌﾟ体" panose="040B0A00000000000000" pitchFamily="50" charset="-128"/>
            </a:endParaRPr>
          </a:p>
        </p:txBody>
      </p:sp>
      <p:sp>
        <p:nvSpPr>
          <p:cNvPr id="11280" name="Rectangle 23">
            <a:extLst>
              <a:ext uri="{FF2B5EF4-FFF2-40B4-BE49-F238E27FC236}">
                <a16:creationId xmlns:a16="http://schemas.microsoft.com/office/drawing/2014/main" id="{C121F5A2-4CE3-E970-1637-DE88869F2BBE}"/>
              </a:ext>
            </a:extLst>
          </p:cNvPr>
          <p:cNvSpPr>
            <a:spLocks noChangeArrowheads="1"/>
          </p:cNvSpPr>
          <p:nvPr/>
        </p:nvSpPr>
        <p:spPr bwMode="auto">
          <a:xfrm>
            <a:off x="292458" y="2869885"/>
            <a:ext cx="5710683" cy="1530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r>
              <a:rPr lang="en-US" altLang="ja-JP" sz="1600" b="1" dirty="0">
                <a:latin typeface="HGP創英角ﾎﾟｯﾌﾟ体" panose="040B0A00000000000000" pitchFamily="50" charset="-128"/>
                <a:ea typeface="HGP創英角ﾎﾟｯﾌﾟ体" panose="040B0A00000000000000" pitchFamily="50" charset="-128"/>
              </a:rPr>
              <a:t>■“</a:t>
            </a:r>
            <a:r>
              <a:rPr lang="ja-JP" altLang="en-US" sz="1600" b="1" dirty="0">
                <a:latin typeface="HGP創英角ﾎﾟｯﾌﾟ体" panose="040B0A00000000000000" pitchFamily="50" charset="-128"/>
                <a:ea typeface="HGP創英角ﾎﾟｯﾌﾟ体" panose="040B0A00000000000000" pitchFamily="50" charset="-128"/>
              </a:rPr>
              <a:t>事実に基づく”ということを具体化するためには、</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データにより判断するのがよい。データをとってこれを</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解析してみると、従来の勘だけでは気がつかなかった状態や　</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原因が発見されたり、経験的に「そうではなかろうか」と</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思っていたことが明らかになったりします。</a:t>
            </a:r>
          </a:p>
        </p:txBody>
      </p:sp>
      <p:sp>
        <p:nvSpPr>
          <p:cNvPr id="11281" name="Rectangle 33">
            <a:extLst>
              <a:ext uri="{FF2B5EF4-FFF2-40B4-BE49-F238E27FC236}">
                <a16:creationId xmlns:a16="http://schemas.microsoft.com/office/drawing/2014/main" id="{21268004-DD36-5CFD-5778-577A84C8DAA6}"/>
              </a:ext>
            </a:extLst>
          </p:cNvPr>
          <p:cNvSpPr>
            <a:spLocks noChangeArrowheads="1"/>
          </p:cNvSpPr>
          <p:nvPr/>
        </p:nvSpPr>
        <p:spPr bwMode="auto">
          <a:xfrm>
            <a:off x="565039" y="4457686"/>
            <a:ext cx="5569769" cy="212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2667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職場で問題解決をするためには、どのような不具合　　　　　　が出ているのか、その実態をつかむことが 必要になる。　</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不具合の状況や不良品を徹底的に分析し、</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結果を悪くしている要因系のうち、真の要因を追求し、</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つき止めなければならない。</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ここにおいて必要となる道具が</a:t>
            </a:r>
            <a:r>
              <a:rPr lang="en-US" altLang="ja-JP" sz="1600" b="1" dirty="0">
                <a:latin typeface="HGP創英角ﾎﾟｯﾌﾟ体" panose="040B0A00000000000000" pitchFamily="50" charset="-128"/>
                <a:ea typeface="HGP創英角ﾎﾟｯﾌﾟ体" panose="040B0A00000000000000" pitchFamily="50" charset="-128"/>
              </a:rPr>
              <a:t>『</a:t>
            </a:r>
            <a:r>
              <a:rPr lang="ja-JP" altLang="en-US" sz="1600" b="1" dirty="0">
                <a:latin typeface="HGP創英角ﾎﾟｯﾌﾟ体" panose="040B0A00000000000000" pitchFamily="50" charset="-128"/>
                <a:ea typeface="HGP創英角ﾎﾟｯﾌﾟ体" panose="040B0A00000000000000" pitchFamily="50" charset="-128"/>
              </a:rPr>
              <a:t>ＱＣ手法</a:t>
            </a:r>
            <a:r>
              <a:rPr lang="en-US" altLang="ja-JP" sz="1600" b="1" dirty="0">
                <a:latin typeface="HGP創英角ﾎﾟｯﾌﾟ体" panose="040B0A00000000000000" pitchFamily="50" charset="-128"/>
                <a:ea typeface="HGP創英角ﾎﾟｯﾌﾟ体" panose="040B0A00000000000000" pitchFamily="50" charset="-128"/>
              </a:rPr>
              <a:t>』</a:t>
            </a:r>
            <a:r>
              <a:rPr lang="ja-JP" altLang="en-US" sz="1600" b="1" dirty="0">
                <a:latin typeface="HGP創英角ﾎﾟｯﾌﾟ体" panose="040B0A00000000000000" pitchFamily="50" charset="-128"/>
                <a:ea typeface="HGP創英角ﾎﾟｯﾌﾟ体" panose="040B0A00000000000000" pitchFamily="50" charset="-128"/>
              </a:rPr>
              <a:t>です。</a:t>
            </a:r>
          </a:p>
        </p:txBody>
      </p:sp>
      <p:sp>
        <p:nvSpPr>
          <p:cNvPr id="11283" name="Text Box 38">
            <a:extLst>
              <a:ext uri="{FF2B5EF4-FFF2-40B4-BE49-F238E27FC236}">
                <a16:creationId xmlns:a16="http://schemas.microsoft.com/office/drawing/2014/main" id="{7600879C-24A7-B465-E36C-ACA28993BFEA}"/>
              </a:ext>
            </a:extLst>
          </p:cNvPr>
          <p:cNvSpPr txBox="1">
            <a:spLocks noChangeArrowheads="1"/>
          </p:cNvSpPr>
          <p:nvPr/>
        </p:nvSpPr>
        <p:spPr bwMode="auto">
          <a:xfrm>
            <a:off x="260350" y="1447800"/>
            <a:ext cx="8655050" cy="78194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25000"/>
              </a:spcBef>
              <a:buFontTx/>
              <a:buNone/>
            </a:pPr>
            <a:r>
              <a:rPr lang="ja-JP" altLang="en-US" sz="2000" dirty="0">
                <a:latin typeface="HGP創英角ﾎﾟｯﾌﾟ体" panose="040B0A00000000000000" pitchFamily="50" charset="-128"/>
                <a:ea typeface="HGP創英角ﾎﾟｯﾌﾟ体" panose="040B0A00000000000000" pitchFamily="50" charset="-128"/>
              </a:rPr>
              <a:t>「品質管理活動において問題を発見し、情報を整理し、発想し、要因を解析し、対策し、改善を行なって、管理の定着を図っていくための手法」をいう。</a:t>
            </a:r>
          </a:p>
        </p:txBody>
      </p:sp>
      <p:sp>
        <p:nvSpPr>
          <p:cNvPr id="11284" name="Text Box 20">
            <a:extLst>
              <a:ext uri="{FF2B5EF4-FFF2-40B4-BE49-F238E27FC236}">
                <a16:creationId xmlns:a16="http://schemas.microsoft.com/office/drawing/2014/main" id="{BAF8176D-AE89-1C1F-22B3-3CDFFFE12CE0}"/>
              </a:ext>
            </a:extLst>
          </p:cNvPr>
          <p:cNvSpPr txBox="1">
            <a:spLocks noChangeArrowheads="1"/>
          </p:cNvSpPr>
          <p:nvPr/>
        </p:nvSpPr>
        <p:spPr bwMode="auto">
          <a:xfrm>
            <a:off x="152400" y="2378126"/>
            <a:ext cx="582008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　“事実に基づく”を具体化するためにデータで判断する</a:t>
            </a:r>
            <a:endParaRPr lang="ja-JP" altLang="en-US" sz="2000" dirty="0">
              <a:solidFill>
                <a:srgbClr val="0000FF"/>
              </a:solidFill>
              <a:latin typeface="HGP創英角ﾎﾟｯﾌﾟ体" panose="040B0A00000000000000" pitchFamily="50" charset="-128"/>
              <a:ea typeface="HGP創英角ﾎﾟｯﾌﾟ体" panose="040B0A00000000000000" pitchFamily="50" charset="-128"/>
            </a:endParaRPr>
          </a:p>
        </p:txBody>
      </p:sp>
      <p:sp>
        <p:nvSpPr>
          <p:cNvPr id="11286" name="Text Box 12">
            <a:extLst>
              <a:ext uri="{FF2B5EF4-FFF2-40B4-BE49-F238E27FC236}">
                <a16:creationId xmlns:a16="http://schemas.microsoft.com/office/drawing/2014/main" id="{8A72200A-0FEF-038B-1EE5-A298E4D91DD1}"/>
              </a:ext>
            </a:extLst>
          </p:cNvPr>
          <p:cNvSpPr txBox="1">
            <a:spLocks noChangeArrowheads="1"/>
          </p:cNvSpPr>
          <p:nvPr/>
        </p:nvSpPr>
        <p:spPr bwMode="auto">
          <a:xfrm>
            <a:off x="7378700" y="5925881"/>
            <a:ext cx="1765300" cy="3032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2520" bIns="2520"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データの活用</a:t>
            </a:r>
          </a:p>
        </p:txBody>
      </p:sp>
      <p:sp>
        <p:nvSpPr>
          <p:cNvPr id="23" name="Rectangle 17">
            <a:extLst>
              <a:ext uri="{FF2B5EF4-FFF2-40B4-BE49-F238E27FC236}">
                <a16:creationId xmlns:a16="http://schemas.microsoft.com/office/drawing/2014/main" id="{A39262B3-C3D1-4042-B87A-5F1C554E7396}"/>
              </a:ext>
            </a:extLst>
          </p:cNvPr>
          <p:cNvSpPr>
            <a:spLocks noChangeArrowheads="1"/>
          </p:cNvSpPr>
          <p:nvPr/>
        </p:nvSpPr>
        <p:spPr bwMode="auto">
          <a:xfrm>
            <a:off x="152400" y="138524"/>
            <a:ext cx="783006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3600" b="1" dirty="0">
                <a:latin typeface="HGP創英角ﾎﾟｯﾌﾟ体" panose="040B0A00000000000000" pitchFamily="50" charset="-128"/>
                <a:ea typeface="HGP創英角ﾎﾟｯﾌﾟ体" panose="040B0A00000000000000" pitchFamily="50" charset="-128"/>
              </a:rPr>
              <a:t>1</a:t>
            </a:r>
            <a:r>
              <a:rPr lang="ja-JP" altLang="en-US" sz="3600" b="1" dirty="0">
                <a:latin typeface="HGP創英角ﾎﾟｯﾌﾟ体" panose="040B0A00000000000000" pitchFamily="50" charset="-128"/>
                <a:ea typeface="HGP創英角ﾎﾟｯﾌﾟ体" panose="040B0A00000000000000" pitchFamily="50" charset="-128"/>
              </a:rPr>
              <a:t>１</a:t>
            </a:r>
            <a:r>
              <a:rPr lang="en-US" altLang="ja-JP" sz="3600" b="1" dirty="0">
                <a:latin typeface="HGP創英角ﾎﾟｯﾌﾟ体" panose="040B0A00000000000000" pitchFamily="50" charset="-128"/>
                <a:ea typeface="HGP創英角ﾎﾟｯﾌﾟ体" panose="040B0A00000000000000" pitchFamily="50" charset="-128"/>
              </a:rPr>
              <a:t>)</a:t>
            </a:r>
            <a:r>
              <a:rPr lang="ja-JP" altLang="en-US" sz="3600" b="1" dirty="0">
                <a:latin typeface="HGP創英角ﾎﾟｯﾌﾟ体" panose="040B0A00000000000000" pitchFamily="50" charset="-128"/>
                <a:ea typeface="HGP創英角ﾎﾟｯﾌﾟ体" panose="040B0A00000000000000" pitchFamily="50" charset="-128"/>
              </a:rPr>
              <a:t>　ＱＣ手法</a:t>
            </a:r>
          </a:p>
        </p:txBody>
      </p:sp>
      <p:sp>
        <p:nvSpPr>
          <p:cNvPr id="25" name="object 2">
            <a:extLst>
              <a:ext uri="{FF2B5EF4-FFF2-40B4-BE49-F238E27FC236}">
                <a16:creationId xmlns:a16="http://schemas.microsoft.com/office/drawing/2014/main" id="{81596B29-90EA-4841-9BB9-DC2F2D7B3464}"/>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20</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1">
            <a:extLst>
              <a:ext uri="{FF2B5EF4-FFF2-40B4-BE49-F238E27FC236}">
                <a16:creationId xmlns:a16="http://schemas.microsoft.com/office/drawing/2014/main" id="{904E6DBB-7714-45B6-B34F-B6EC3A7D1F6C}"/>
              </a:ext>
            </a:extLst>
          </p:cNvPr>
          <p:cNvSpPr/>
          <p:nvPr/>
        </p:nvSpPr>
        <p:spPr>
          <a:xfrm>
            <a:off x="521067" y="1003300"/>
            <a:ext cx="8225168" cy="3842714"/>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5" name="object 5"/>
          <p:cNvSpPr/>
          <p:nvPr/>
        </p:nvSpPr>
        <p:spPr>
          <a:xfrm>
            <a:off x="397765" y="909826"/>
            <a:ext cx="8498205" cy="5710683"/>
          </a:xfrm>
          <a:custGeom>
            <a:avLst/>
            <a:gdLst/>
            <a:ahLst/>
            <a:cxnLst/>
            <a:rect l="l" t="t" r="r" b="b"/>
            <a:pathLst>
              <a:path w="8498205" h="5544820">
                <a:moveTo>
                  <a:pt x="0" y="372999"/>
                </a:moveTo>
                <a:lnTo>
                  <a:pt x="2905" y="326212"/>
                </a:lnTo>
                <a:lnTo>
                  <a:pt x="11390" y="281159"/>
                </a:lnTo>
                <a:lnTo>
                  <a:pt x="25104" y="238190"/>
                </a:lnTo>
                <a:lnTo>
                  <a:pt x="43698" y="197653"/>
                </a:lnTo>
                <a:lnTo>
                  <a:pt x="66822" y="159899"/>
                </a:lnTo>
                <a:lnTo>
                  <a:pt x="94127" y="125278"/>
                </a:lnTo>
                <a:lnTo>
                  <a:pt x="125264" y="94139"/>
                </a:lnTo>
                <a:lnTo>
                  <a:pt x="159882" y="66831"/>
                </a:lnTo>
                <a:lnTo>
                  <a:pt x="197634" y="43704"/>
                </a:lnTo>
                <a:lnTo>
                  <a:pt x="238168" y="25108"/>
                </a:lnTo>
                <a:lnTo>
                  <a:pt x="281135" y="11392"/>
                </a:lnTo>
                <a:lnTo>
                  <a:pt x="326187" y="2906"/>
                </a:lnTo>
                <a:lnTo>
                  <a:pt x="372973" y="0"/>
                </a:lnTo>
                <a:lnTo>
                  <a:pt x="8124825" y="0"/>
                </a:lnTo>
                <a:lnTo>
                  <a:pt x="8171611" y="2906"/>
                </a:lnTo>
                <a:lnTo>
                  <a:pt x="8216664" y="11392"/>
                </a:lnTo>
                <a:lnTo>
                  <a:pt x="8259633" y="25108"/>
                </a:lnTo>
                <a:lnTo>
                  <a:pt x="8300170" y="43704"/>
                </a:lnTo>
                <a:lnTo>
                  <a:pt x="8337924" y="66831"/>
                </a:lnTo>
                <a:lnTo>
                  <a:pt x="8372545" y="94139"/>
                </a:lnTo>
                <a:lnTo>
                  <a:pt x="8403684" y="125278"/>
                </a:lnTo>
                <a:lnTo>
                  <a:pt x="8430992" y="159899"/>
                </a:lnTo>
                <a:lnTo>
                  <a:pt x="8454119" y="197653"/>
                </a:lnTo>
                <a:lnTo>
                  <a:pt x="8472715" y="238190"/>
                </a:lnTo>
                <a:lnTo>
                  <a:pt x="8486431" y="281159"/>
                </a:lnTo>
                <a:lnTo>
                  <a:pt x="8494917" y="326212"/>
                </a:lnTo>
                <a:lnTo>
                  <a:pt x="8497824" y="372999"/>
                </a:lnTo>
                <a:lnTo>
                  <a:pt x="8497824" y="5171338"/>
                </a:lnTo>
                <a:lnTo>
                  <a:pt x="8494917" y="5218124"/>
                </a:lnTo>
                <a:lnTo>
                  <a:pt x="8486431" y="5263176"/>
                </a:lnTo>
                <a:lnTo>
                  <a:pt x="8472715" y="5306143"/>
                </a:lnTo>
                <a:lnTo>
                  <a:pt x="8454119" y="5346677"/>
                </a:lnTo>
                <a:lnTo>
                  <a:pt x="8430992" y="5384429"/>
                </a:lnTo>
                <a:lnTo>
                  <a:pt x="8403684" y="5419047"/>
                </a:lnTo>
                <a:lnTo>
                  <a:pt x="8372545" y="5450184"/>
                </a:lnTo>
                <a:lnTo>
                  <a:pt x="8337924" y="5477489"/>
                </a:lnTo>
                <a:lnTo>
                  <a:pt x="8300170" y="5500613"/>
                </a:lnTo>
                <a:lnTo>
                  <a:pt x="8259633" y="5519207"/>
                </a:lnTo>
                <a:lnTo>
                  <a:pt x="8216664" y="5532921"/>
                </a:lnTo>
                <a:lnTo>
                  <a:pt x="8171611" y="5541406"/>
                </a:lnTo>
                <a:lnTo>
                  <a:pt x="8124825" y="5544312"/>
                </a:lnTo>
                <a:lnTo>
                  <a:pt x="372973" y="5544312"/>
                </a:lnTo>
                <a:lnTo>
                  <a:pt x="326187" y="5541406"/>
                </a:lnTo>
                <a:lnTo>
                  <a:pt x="281135" y="5532921"/>
                </a:lnTo>
                <a:lnTo>
                  <a:pt x="238168" y="5519207"/>
                </a:lnTo>
                <a:lnTo>
                  <a:pt x="197634" y="5500613"/>
                </a:lnTo>
                <a:lnTo>
                  <a:pt x="159882" y="5477489"/>
                </a:lnTo>
                <a:lnTo>
                  <a:pt x="125264" y="5450184"/>
                </a:lnTo>
                <a:lnTo>
                  <a:pt x="94127" y="5419047"/>
                </a:lnTo>
                <a:lnTo>
                  <a:pt x="66822" y="5384429"/>
                </a:lnTo>
                <a:lnTo>
                  <a:pt x="43698" y="5346677"/>
                </a:lnTo>
                <a:lnTo>
                  <a:pt x="25104" y="5306143"/>
                </a:lnTo>
                <a:lnTo>
                  <a:pt x="11390" y="5263176"/>
                </a:lnTo>
                <a:lnTo>
                  <a:pt x="2905" y="5218124"/>
                </a:lnTo>
                <a:lnTo>
                  <a:pt x="0" y="5171338"/>
                </a:lnTo>
                <a:lnTo>
                  <a:pt x="0" y="372999"/>
                </a:lnTo>
                <a:close/>
              </a:path>
            </a:pathLst>
          </a:custGeom>
          <a:noFill/>
          <a:ln w="39624">
            <a:solidFill>
              <a:srgbClr val="000000"/>
            </a:solidFill>
          </a:ln>
        </p:spPr>
        <p:txBody>
          <a:bodyPr wrap="square" lIns="0" tIns="0" rIns="0" bIns="0" rtlCol="0"/>
          <a:lstStyle/>
          <a:p>
            <a:endParaRPr dirty="0"/>
          </a:p>
        </p:txBody>
      </p:sp>
      <p:sp>
        <p:nvSpPr>
          <p:cNvPr id="6" name="object 6"/>
          <p:cNvSpPr/>
          <p:nvPr/>
        </p:nvSpPr>
        <p:spPr>
          <a:xfrm>
            <a:off x="2912890" y="2123349"/>
            <a:ext cx="258421" cy="45719"/>
          </a:xfrm>
          <a:custGeom>
            <a:avLst/>
            <a:gdLst/>
            <a:ahLst/>
            <a:cxnLst/>
            <a:rect l="l" t="t" r="r" b="b"/>
            <a:pathLst>
              <a:path w="363220">
                <a:moveTo>
                  <a:pt x="0" y="0"/>
                </a:moveTo>
                <a:lnTo>
                  <a:pt x="362712" y="0"/>
                </a:lnTo>
              </a:path>
            </a:pathLst>
          </a:custGeom>
          <a:ln w="39624">
            <a:solidFill>
              <a:srgbClr val="000000"/>
            </a:solidFill>
          </a:ln>
        </p:spPr>
        <p:txBody>
          <a:bodyPr wrap="square" lIns="0" tIns="0" rIns="0" bIns="0" rtlCol="0"/>
          <a:lstStyle/>
          <a:p>
            <a:endParaRPr dirty="0"/>
          </a:p>
        </p:txBody>
      </p:sp>
      <p:sp>
        <p:nvSpPr>
          <p:cNvPr id="7" name="object 7"/>
          <p:cNvSpPr/>
          <p:nvPr/>
        </p:nvSpPr>
        <p:spPr>
          <a:xfrm>
            <a:off x="2917605" y="3827643"/>
            <a:ext cx="258421" cy="0"/>
          </a:xfrm>
          <a:custGeom>
            <a:avLst/>
            <a:gdLst/>
            <a:ahLst/>
            <a:cxnLst/>
            <a:rect l="l" t="t" r="r" b="b"/>
            <a:pathLst>
              <a:path w="360045">
                <a:moveTo>
                  <a:pt x="0" y="0"/>
                </a:moveTo>
                <a:lnTo>
                  <a:pt x="359663" y="0"/>
                </a:lnTo>
              </a:path>
            </a:pathLst>
          </a:custGeom>
          <a:ln w="39624">
            <a:solidFill>
              <a:srgbClr val="000000"/>
            </a:solidFill>
          </a:ln>
        </p:spPr>
        <p:txBody>
          <a:bodyPr wrap="square" lIns="0" tIns="0" rIns="0" bIns="0" rtlCol="0"/>
          <a:lstStyle/>
          <a:p>
            <a:endParaRPr dirty="0"/>
          </a:p>
        </p:txBody>
      </p:sp>
      <p:sp>
        <p:nvSpPr>
          <p:cNvPr id="9" name="object 9"/>
          <p:cNvSpPr txBox="1"/>
          <p:nvPr/>
        </p:nvSpPr>
        <p:spPr>
          <a:xfrm>
            <a:off x="902329" y="1806702"/>
            <a:ext cx="2052000" cy="648000"/>
          </a:xfrm>
          <a:prstGeom prst="rect">
            <a:avLst/>
          </a:prstGeom>
          <a:solidFill>
            <a:srgbClr val="CCFFFF"/>
          </a:solidFill>
          <a:ln w="27432">
            <a:solidFill>
              <a:srgbClr val="000000"/>
            </a:solidFill>
          </a:ln>
        </p:spPr>
        <p:txBody>
          <a:bodyPr vert="horz" wrap="none" lIns="0" tIns="0" rIns="0" bIns="0" rtlCol="0" anchor="ctr" anchorCtr="0">
            <a:noAutofit/>
          </a:bodyPr>
          <a:lstStyle/>
          <a:p>
            <a:pPr marL="254635">
              <a:spcBef>
                <a:spcPts val="895"/>
              </a:spcBef>
            </a:pPr>
            <a:r>
              <a:rPr lang="ja-JP" altLang="en-US" sz="2400" b="1" spc="-455" dirty="0">
                <a:latin typeface="HGP創英角ﾎﾟｯﾌﾟ体" panose="040B0A00000000000000" pitchFamily="50" charset="-128"/>
                <a:ea typeface="HGP創英角ﾎﾟｯﾌﾟ体" panose="040B0A00000000000000" pitchFamily="50" charset="-128"/>
                <a:cs typeface="Microsoft JhengHei"/>
              </a:rPr>
              <a:t>Ｑ Ｃ七つ道具</a:t>
            </a:r>
            <a:endParaRPr sz="2400" dirty="0">
              <a:latin typeface="HGP創英角ﾎﾟｯﾌﾟ体" panose="040B0A00000000000000" pitchFamily="50" charset="-128"/>
              <a:ea typeface="HGP創英角ﾎﾟｯﾌﾟ体" panose="040B0A00000000000000" pitchFamily="50" charset="-128"/>
              <a:cs typeface="Microsoft JhengHei"/>
            </a:endParaRPr>
          </a:p>
        </p:txBody>
      </p:sp>
      <p:sp>
        <p:nvSpPr>
          <p:cNvPr id="10" name="object 10"/>
          <p:cNvSpPr txBox="1"/>
          <p:nvPr/>
        </p:nvSpPr>
        <p:spPr>
          <a:xfrm>
            <a:off x="834643" y="3459763"/>
            <a:ext cx="2078247" cy="648000"/>
          </a:xfrm>
          <a:prstGeom prst="rect">
            <a:avLst/>
          </a:prstGeom>
          <a:solidFill>
            <a:srgbClr val="CCFFFF"/>
          </a:solidFill>
          <a:ln w="27432">
            <a:solidFill>
              <a:srgbClr val="000000"/>
            </a:solidFill>
          </a:ln>
        </p:spPr>
        <p:txBody>
          <a:bodyPr vert="horz" wrap="square" lIns="0" tIns="0" rIns="0" bIns="0" rtlCol="0" anchor="ctr" anchorCtr="0">
            <a:noAutofit/>
          </a:bodyPr>
          <a:lstStyle/>
          <a:p>
            <a:pPr marL="135890" algn="ctr">
              <a:spcBef>
                <a:spcPts val="890"/>
              </a:spcBef>
            </a:pPr>
            <a:r>
              <a:rPr lang="ja-JP" altLang="en-US" sz="2400" b="1" spc="20" dirty="0">
                <a:latin typeface="HGP創英角ﾎﾟｯﾌﾟ体" panose="040B0A00000000000000" pitchFamily="50" charset="-128"/>
                <a:ea typeface="HGP創英角ﾎﾟｯﾌﾟ体" panose="040B0A00000000000000" pitchFamily="50" charset="-128"/>
                <a:cs typeface="Microsoft JhengHei"/>
              </a:rPr>
              <a:t>新</a:t>
            </a:r>
            <a:r>
              <a:rPr lang="en-US" sz="2400" b="1" spc="-455" dirty="0">
                <a:latin typeface="HGP創英角ﾎﾟｯﾌﾟ体" panose="040B0A00000000000000" pitchFamily="50" charset="-128"/>
                <a:ea typeface="HGP創英角ﾎﾟｯﾌﾟ体" panose="040B0A00000000000000" pitchFamily="50" charset="-128"/>
                <a:cs typeface="Microsoft JhengHei"/>
              </a:rPr>
              <a:t>Q </a:t>
            </a:r>
            <a:r>
              <a:rPr lang="ja-JP" altLang="en-US" sz="2400" b="1" spc="-455" dirty="0">
                <a:latin typeface="HGP創英角ﾎﾟｯﾌﾟ体" panose="040B0A00000000000000" pitchFamily="50" charset="-128"/>
                <a:ea typeface="HGP創英角ﾎﾟｯﾌﾟ体" panose="040B0A00000000000000" pitchFamily="50" charset="-128"/>
                <a:cs typeface="Microsoft JhengHei"/>
              </a:rPr>
              <a:t> Ｃ七つ道具</a:t>
            </a:r>
            <a:endParaRPr lang="en-US" sz="2400" b="1" spc="-455" dirty="0">
              <a:latin typeface="HGP創英角ﾎﾟｯﾌﾟ体" panose="040B0A00000000000000" pitchFamily="50" charset="-128"/>
              <a:ea typeface="HGP創英角ﾎﾟｯﾌﾟ体" panose="040B0A00000000000000" pitchFamily="50" charset="-128"/>
              <a:cs typeface="Microsoft JhengHei"/>
            </a:endParaRPr>
          </a:p>
        </p:txBody>
      </p:sp>
      <p:sp>
        <p:nvSpPr>
          <p:cNvPr id="12" name="object 12"/>
          <p:cNvSpPr/>
          <p:nvPr/>
        </p:nvSpPr>
        <p:spPr>
          <a:xfrm>
            <a:off x="3300105" y="1126236"/>
            <a:ext cx="5362632" cy="1294018"/>
          </a:xfrm>
          <a:custGeom>
            <a:avLst/>
            <a:gdLst/>
            <a:ahLst/>
            <a:cxnLst/>
            <a:rect l="l" t="t" r="r" b="b"/>
            <a:pathLst>
              <a:path w="5184775" h="1369060">
                <a:moveTo>
                  <a:pt x="0" y="1368552"/>
                </a:moveTo>
                <a:lnTo>
                  <a:pt x="5184648" y="1368552"/>
                </a:lnTo>
                <a:lnTo>
                  <a:pt x="5184648" y="0"/>
                </a:lnTo>
                <a:lnTo>
                  <a:pt x="0" y="0"/>
                </a:lnTo>
                <a:lnTo>
                  <a:pt x="0" y="1368552"/>
                </a:lnTo>
                <a:close/>
              </a:path>
            </a:pathLst>
          </a:custGeom>
          <a:noFill/>
        </p:spPr>
        <p:txBody>
          <a:bodyPr wrap="square" lIns="0" tIns="0" rIns="0" bIns="0" rtlCol="0"/>
          <a:lstStyle/>
          <a:p>
            <a:endParaRPr dirty="0"/>
          </a:p>
        </p:txBody>
      </p:sp>
      <p:sp>
        <p:nvSpPr>
          <p:cNvPr id="13" name="object 13"/>
          <p:cNvSpPr/>
          <p:nvPr/>
        </p:nvSpPr>
        <p:spPr>
          <a:xfrm>
            <a:off x="3174980" y="1420228"/>
            <a:ext cx="5323626" cy="1389044"/>
          </a:xfrm>
          <a:custGeom>
            <a:avLst/>
            <a:gdLst/>
            <a:ahLst/>
            <a:cxnLst/>
            <a:rect l="l" t="t" r="r" b="b"/>
            <a:pathLst>
              <a:path w="5184775" h="1369060">
                <a:moveTo>
                  <a:pt x="0" y="1368552"/>
                </a:moveTo>
                <a:lnTo>
                  <a:pt x="5184648" y="1368552"/>
                </a:lnTo>
                <a:lnTo>
                  <a:pt x="5184648" y="0"/>
                </a:lnTo>
                <a:lnTo>
                  <a:pt x="0" y="0"/>
                </a:lnTo>
                <a:lnTo>
                  <a:pt x="0" y="1368552"/>
                </a:lnTo>
                <a:close/>
              </a:path>
            </a:pathLst>
          </a:custGeom>
          <a:ln w="27431">
            <a:solidFill>
              <a:srgbClr val="000000"/>
            </a:solidFill>
          </a:ln>
        </p:spPr>
        <p:txBody>
          <a:bodyPr wrap="square" lIns="0" tIns="0" rIns="0" bIns="0" rtlCol="0"/>
          <a:lstStyle/>
          <a:p>
            <a:endParaRPr dirty="0"/>
          </a:p>
        </p:txBody>
      </p:sp>
      <p:sp>
        <p:nvSpPr>
          <p:cNvPr id="15" name="object 15"/>
          <p:cNvSpPr/>
          <p:nvPr/>
        </p:nvSpPr>
        <p:spPr>
          <a:xfrm>
            <a:off x="3174980" y="3028952"/>
            <a:ext cx="5323626" cy="1511935"/>
          </a:xfrm>
          <a:custGeom>
            <a:avLst/>
            <a:gdLst/>
            <a:ahLst/>
            <a:cxnLst/>
            <a:rect l="l" t="t" r="r" b="b"/>
            <a:pathLst>
              <a:path w="5184775" h="1511935">
                <a:moveTo>
                  <a:pt x="0" y="1511808"/>
                </a:moveTo>
                <a:lnTo>
                  <a:pt x="5184648" y="1511808"/>
                </a:lnTo>
                <a:lnTo>
                  <a:pt x="5184648" y="0"/>
                </a:lnTo>
                <a:lnTo>
                  <a:pt x="0" y="0"/>
                </a:lnTo>
                <a:lnTo>
                  <a:pt x="0" y="1511808"/>
                </a:lnTo>
                <a:close/>
              </a:path>
            </a:pathLst>
          </a:custGeom>
          <a:noFill/>
          <a:ln w="27432">
            <a:solidFill>
              <a:srgbClr val="000000"/>
            </a:solidFill>
          </a:ln>
        </p:spPr>
        <p:txBody>
          <a:bodyPr wrap="square" lIns="0" tIns="0" rIns="0" bIns="0" rtlCol="0"/>
          <a:lstStyle/>
          <a:p>
            <a:endParaRPr dirty="0"/>
          </a:p>
        </p:txBody>
      </p:sp>
      <p:sp>
        <p:nvSpPr>
          <p:cNvPr id="28" name="テキスト ボックス 27">
            <a:extLst>
              <a:ext uri="{FF2B5EF4-FFF2-40B4-BE49-F238E27FC236}">
                <a16:creationId xmlns:a16="http://schemas.microsoft.com/office/drawing/2014/main" id="{8FC6F131-BB10-879D-FCEA-38D1BF711CD3}"/>
              </a:ext>
            </a:extLst>
          </p:cNvPr>
          <p:cNvSpPr txBox="1"/>
          <p:nvPr/>
        </p:nvSpPr>
        <p:spPr>
          <a:xfrm>
            <a:off x="3245920" y="1511573"/>
            <a:ext cx="2102614" cy="1267458"/>
          </a:xfrm>
          <a:prstGeom prst="rect">
            <a:avLst/>
          </a:prstGeom>
          <a:noFill/>
        </p:spPr>
        <p:txBody>
          <a:bodyPr wrap="square" lIns="0" tIns="0" rIns="0" bIns="0" rtlCol="0">
            <a:spAutoFit/>
          </a:bodyPr>
          <a:lstStyle/>
          <a:p>
            <a:r>
              <a:rPr lang="ja-JP" altLang="en-US" sz="2000" b="1" dirty="0">
                <a:latin typeface="HGP創英角ﾎﾟｯﾌﾟ体" panose="040B0A00000000000000" pitchFamily="50" charset="-128"/>
                <a:ea typeface="HGP創英角ﾎﾟｯﾌﾟ体" panose="040B0A00000000000000" pitchFamily="50" charset="-128"/>
              </a:rPr>
              <a:t>①チェックシート</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②グラフ</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③パレート図</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④特性要因図</a:t>
            </a:r>
          </a:p>
        </p:txBody>
      </p:sp>
      <p:sp>
        <p:nvSpPr>
          <p:cNvPr id="29" name="テキスト ボックス 28">
            <a:extLst>
              <a:ext uri="{FF2B5EF4-FFF2-40B4-BE49-F238E27FC236}">
                <a16:creationId xmlns:a16="http://schemas.microsoft.com/office/drawing/2014/main" id="{C5962B4A-1F4E-D4C6-1DBD-572004707873}"/>
              </a:ext>
            </a:extLst>
          </p:cNvPr>
          <p:cNvSpPr txBox="1"/>
          <p:nvPr/>
        </p:nvSpPr>
        <p:spPr>
          <a:xfrm>
            <a:off x="5308852" y="1543672"/>
            <a:ext cx="2102614" cy="959681"/>
          </a:xfrm>
          <a:prstGeom prst="rect">
            <a:avLst/>
          </a:prstGeom>
          <a:noFill/>
        </p:spPr>
        <p:txBody>
          <a:bodyPr wrap="square" lIns="0" tIns="0" rIns="0" bIns="0" rtlCol="0">
            <a:spAutoFit/>
          </a:bodyPr>
          <a:lstStyle/>
          <a:p>
            <a:r>
              <a:rPr lang="ja-JP" altLang="en-US" sz="2000" b="1" dirty="0">
                <a:latin typeface="HGP創英角ﾎﾟｯﾌﾟ体" panose="040B0A00000000000000" pitchFamily="50" charset="-128"/>
                <a:ea typeface="HGP創英角ﾎﾟｯﾌﾟ体" panose="040B0A00000000000000" pitchFamily="50" charset="-128"/>
              </a:rPr>
              <a:t>⑤ヒストグラム</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⑥管理図</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⑦散布図</a:t>
            </a:r>
          </a:p>
        </p:txBody>
      </p:sp>
      <p:sp>
        <p:nvSpPr>
          <p:cNvPr id="30" name="テキスト ボックス 29">
            <a:extLst>
              <a:ext uri="{FF2B5EF4-FFF2-40B4-BE49-F238E27FC236}">
                <a16:creationId xmlns:a16="http://schemas.microsoft.com/office/drawing/2014/main" id="{8B7737B7-D26A-DAF7-452D-F564E0A5CE0C}"/>
              </a:ext>
            </a:extLst>
          </p:cNvPr>
          <p:cNvSpPr txBox="1"/>
          <p:nvPr/>
        </p:nvSpPr>
        <p:spPr>
          <a:xfrm>
            <a:off x="3245920" y="3130183"/>
            <a:ext cx="2385377" cy="1267458"/>
          </a:xfrm>
          <a:prstGeom prst="rect">
            <a:avLst/>
          </a:prstGeom>
          <a:noFill/>
        </p:spPr>
        <p:txBody>
          <a:bodyPr wrap="square" lIns="0" tIns="0" rIns="0" bIns="0" rtlCol="0">
            <a:spAutoFit/>
          </a:bodyPr>
          <a:lstStyle/>
          <a:p>
            <a:r>
              <a:rPr lang="ja-JP" altLang="en-US" sz="2000" b="1" dirty="0">
                <a:latin typeface="HGP創英角ﾎﾟｯﾌﾟ体" panose="040B0A00000000000000" pitchFamily="50" charset="-128"/>
                <a:ea typeface="HGP創英角ﾎﾟｯﾌﾟ体" panose="040B0A00000000000000" pitchFamily="50" charset="-128"/>
              </a:rPr>
              <a:t>①親和図法</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②連関図法</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③系統図法</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④マトリックス図法</a:t>
            </a:r>
          </a:p>
        </p:txBody>
      </p:sp>
      <p:sp>
        <p:nvSpPr>
          <p:cNvPr id="31" name="テキスト ボックス 30">
            <a:extLst>
              <a:ext uri="{FF2B5EF4-FFF2-40B4-BE49-F238E27FC236}">
                <a16:creationId xmlns:a16="http://schemas.microsoft.com/office/drawing/2014/main" id="{8E259C23-D9E7-B8CA-522F-CD5D3E7DC763}"/>
              </a:ext>
            </a:extLst>
          </p:cNvPr>
          <p:cNvSpPr txBox="1"/>
          <p:nvPr/>
        </p:nvSpPr>
        <p:spPr>
          <a:xfrm>
            <a:off x="5273479" y="3120187"/>
            <a:ext cx="3131111" cy="923330"/>
          </a:xfrm>
          <a:prstGeom prst="rect">
            <a:avLst/>
          </a:prstGeom>
          <a:noFill/>
        </p:spPr>
        <p:txBody>
          <a:bodyPr wrap="square" lIns="0" tIns="0" rIns="0" bIns="0" rtlCol="0">
            <a:spAutoFit/>
          </a:bodyPr>
          <a:lstStyle/>
          <a:p>
            <a:r>
              <a:rPr lang="ja-JP" altLang="en-US" sz="2000" b="1" dirty="0">
                <a:latin typeface="HGP創英角ﾎﾟｯﾌﾟ体" panose="040B0A00000000000000" pitchFamily="50" charset="-128"/>
                <a:ea typeface="HGP創英角ﾎﾟｯﾌﾟ体" panose="040B0A00000000000000" pitchFamily="50" charset="-128"/>
              </a:rPr>
              <a:t>⑤マトリックス、データ解析法</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⑥アロー、ダイヤグラム法</a:t>
            </a:r>
            <a:endParaRPr lang="en-US" altLang="ja-JP" sz="2000" b="1" dirty="0">
              <a:latin typeface="HGP創英角ﾎﾟｯﾌﾟ体" panose="040B0A00000000000000" pitchFamily="50" charset="-128"/>
              <a:ea typeface="HGP創英角ﾎﾟｯﾌﾟ体" panose="040B0A00000000000000" pitchFamily="50" charset="-128"/>
            </a:endParaRPr>
          </a:p>
          <a:p>
            <a:r>
              <a:rPr lang="ja-JP" altLang="en-US" sz="2000" b="1" dirty="0">
                <a:latin typeface="HGP創英角ﾎﾟｯﾌﾟ体" panose="040B0A00000000000000" pitchFamily="50" charset="-128"/>
                <a:ea typeface="HGP創英角ﾎﾟｯﾌﾟ体" panose="040B0A00000000000000" pitchFamily="50" charset="-128"/>
              </a:rPr>
              <a:t>⑦ＰＤＰＣ法</a:t>
            </a:r>
          </a:p>
        </p:txBody>
      </p:sp>
      <p:sp>
        <p:nvSpPr>
          <p:cNvPr id="16" name="object 3">
            <a:extLst>
              <a:ext uri="{FF2B5EF4-FFF2-40B4-BE49-F238E27FC236}">
                <a16:creationId xmlns:a16="http://schemas.microsoft.com/office/drawing/2014/main" id="{240653C3-2798-5632-CF9C-B014A3D8F755}"/>
              </a:ext>
            </a:extLst>
          </p:cNvPr>
          <p:cNvSpPr txBox="1">
            <a:spLocks noGrp="1"/>
          </p:cNvSpPr>
          <p:nvPr>
            <p:ph type="title" idx="4294967295"/>
          </p:nvPr>
        </p:nvSpPr>
        <p:spPr>
          <a:xfrm>
            <a:off x="205379" y="180113"/>
            <a:ext cx="6367780" cy="511422"/>
          </a:xfrm>
          <a:prstGeom prst="rect">
            <a:avLst/>
          </a:prstGeom>
        </p:spPr>
        <p:txBody>
          <a:bodyPr vert="horz" wrap="square" lIns="0" tIns="12700" rIns="0" bIns="0" rtlCol="0">
            <a:spAutoFit/>
          </a:bodyPr>
          <a:lstStyle/>
          <a:p>
            <a:pPr marL="12700">
              <a:spcBef>
                <a:spcPts val="100"/>
              </a:spcBef>
              <a:tabLst>
                <a:tab pos="1054735" algn="l"/>
              </a:tabLst>
            </a:pPr>
            <a:r>
              <a:rPr lang="en-US" altLang="ja-JP" sz="3600" spc="-5" dirty="0">
                <a:latin typeface="HGP創英角ﾎﾟｯﾌﾟ体" panose="040B0A00000000000000" pitchFamily="50" charset="-128"/>
                <a:ea typeface="HGP創英角ﾎﾟｯﾌﾟ体" panose="040B0A00000000000000" pitchFamily="50" charset="-128"/>
              </a:rPr>
              <a:t>1</a:t>
            </a:r>
            <a:r>
              <a:rPr lang="ja-JP" altLang="en-US" sz="3600" spc="-5" dirty="0">
                <a:latin typeface="HGP創英角ﾎﾟｯﾌﾟ体" panose="040B0A00000000000000" pitchFamily="50" charset="-128"/>
                <a:ea typeface="HGP創英角ﾎﾟｯﾌﾟ体" panose="040B0A00000000000000" pitchFamily="50" charset="-128"/>
              </a:rPr>
              <a:t>２</a:t>
            </a:r>
            <a:r>
              <a:rPr sz="3600" u="none" dirty="0">
                <a:latin typeface="HGP創英角ﾎﾟｯﾌﾟ体" panose="040B0A00000000000000" pitchFamily="50" charset="-128"/>
                <a:ea typeface="HGP創英角ﾎﾟｯﾌﾟ体" panose="040B0A00000000000000" pitchFamily="50" charset="-128"/>
              </a:rPr>
              <a:t>）</a:t>
            </a:r>
            <a:r>
              <a:rPr lang="ja-JP" altLang="en-US" sz="3600" u="none" dirty="0">
                <a:latin typeface="HGP創英角ﾎﾟｯﾌﾟ体" panose="040B0A00000000000000" pitchFamily="50" charset="-128"/>
                <a:ea typeface="HGP創英角ﾎﾟｯﾌﾟ体" panose="040B0A00000000000000" pitchFamily="50" charset="-128"/>
              </a:rPr>
              <a:t>　</a:t>
            </a:r>
            <a:r>
              <a:rPr sz="3600" u="none" spc="-5" dirty="0">
                <a:latin typeface="HGP創英角ﾎﾟｯﾌﾟ体" panose="040B0A00000000000000" pitchFamily="50" charset="-128"/>
                <a:ea typeface="HGP創英角ﾎﾟｯﾌﾟ体" panose="040B0A00000000000000" pitchFamily="50" charset="-128"/>
              </a:rPr>
              <a:t>Ｑ</a:t>
            </a:r>
            <a:r>
              <a:rPr sz="3600" u="none" spc="10" dirty="0">
                <a:latin typeface="HGP創英角ﾎﾟｯﾌﾟ体" panose="040B0A00000000000000" pitchFamily="50" charset="-128"/>
                <a:ea typeface="HGP創英角ﾎﾟｯﾌﾟ体" panose="040B0A00000000000000" pitchFamily="50" charset="-128"/>
              </a:rPr>
              <a:t>Ｃ</a:t>
            </a:r>
            <a:r>
              <a:rPr lang="ja-JP" altLang="en-US" sz="3600" u="none" spc="10" dirty="0">
                <a:latin typeface="HGP創英角ﾎﾟｯﾌﾟ体" panose="040B0A00000000000000" pitchFamily="50" charset="-128"/>
                <a:ea typeface="HGP創英角ﾎﾟｯﾌﾟ体" panose="040B0A00000000000000" pitchFamily="50" charset="-128"/>
              </a:rPr>
              <a:t>で使用する手法</a:t>
            </a:r>
            <a:endParaRPr sz="3600" dirty="0">
              <a:latin typeface="HGP創英角ﾎﾟｯﾌﾟ体" panose="040B0A00000000000000" pitchFamily="50" charset="-128"/>
              <a:ea typeface="HGP創英角ﾎﾟｯﾌﾟ体" panose="040B0A00000000000000" pitchFamily="50" charset="-128"/>
            </a:endParaRPr>
          </a:p>
        </p:txBody>
      </p:sp>
      <p:sp>
        <p:nvSpPr>
          <p:cNvPr id="27" name="Text Box 11">
            <a:extLst>
              <a:ext uri="{FF2B5EF4-FFF2-40B4-BE49-F238E27FC236}">
                <a16:creationId xmlns:a16="http://schemas.microsoft.com/office/drawing/2014/main" id="{87683820-A366-418D-BAC4-20885493BFB3}"/>
              </a:ext>
            </a:extLst>
          </p:cNvPr>
          <p:cNvSpPr txBox="1">
            <a:spLocks noChangeArrowheads="1"/>
          </p:cNvSpPr>
          <p:nvPr/>
        </p:nvSpPr>
        <p:spPr bwMode="auto">
          <a:xfrm>
            <a:off x="670802" y="5021567"/>
            <a:ext cx="1871924" cy="346156"/>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kumimoji="0" lang="ja-JP" altLang="en-US" sz="1800" dirty="0">
                <a:latin typeface="HGP創英角ﾎﾟｯﾌﾟ体" panose="040B0A00000000000000" pitchFamily="50" charset="-128"/>
                <a:ea typeface="HGP創英角ﾎﾟｯﾌﾟ体" panose="040B0A00000000000000" pitchFamily="50" charset="-128"/>
              </a:rPr>
              <a:t>統計的方法</a:t>
            </a:r>
          </a:p>
        </p:txBody>
      </p:sp>
      <p:sp>
        <p:nvSpPr>
          <p:cNvPr id="33" name="Text Box 13">
            <a:extLst>
              <a:ext uri="{FF2B5EF4-FFF2-40B4-BE49-F238E27FC236}">
                <a16:creationId xmlns:a16="http://schemas.microsoft.com/office/drawing/2014/main" id="{528B28C5-AC45-4F85-9ABC-A7969B3BCA32}"/>
              </a:ext>
            </a:extLst>
          </p:cNvPr>
          <p:cNvSpPr txBox="1">
            <a:spLocks noChangeArrowheads="1"/>
          </p:cNvSpPr>
          <p:nvPr/>
        </p:nvSpPr>
        <p:spPr bwMode="auto">
          <a:xfrm>
            <a:off x="670802" y="5964031"/>
            <a:ext cx="1897312" cy="346156"/>
          </a:xfrm>
          <a:prstGeom prst="rect">
            <a:avLst/>
          </a:prstGeom>
          <a:solidFill>
            <a:srgbClr val="FFFFFF"/>
          </a:solidFill>
          <a:ln w="9525">
            <a:solidFill>
              <a:srgbClr val="000000"/>
            </a:solidFill>
            <a:miter lim="800000"/>
            <a:headEnd/>
            <a:tailEnd/>
          </a:ln>
          <a:effectLst>
            <a:outerShdw dist="35921" dir="2700000" algn="ctr" rotWithShape="0">
              <a:srgbClr val="000000"/>
            </a:outerShdw>
          </a:effec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kumimoji="0" lang="ja-JP" altLang="en-US" sz="1800" dirty="0">
                <a:latin typeface="HGP創英角ﾎﾟｯﾌﾟ体" panose="040B0A00000000000000" pitchFamily="50" charset="-128"/>
                <a:ea typeface="HGP創英角ﾎﾟｯﾌﾟ体" panose="040B0A00000000000000" pitchFamily="50" charset="-128"/>
              </a:rPr>
              <a:t>その他のＱＣ手法</a:t>
            </a:r>
          </a:p>
        </p:txBody>
      </p:sp>
      <p:sp>
        <p:nvSpPr>
          <p:cNvPr id="36" name="Text Box 16">
            <a:extLst>
              <a:ext uri="{FF2B5EF4-FFF2-40B4-BE49-F238E27FC236}">
                <a16:creationId xmlns:a16="http://schemas.microsoft.com/office/drawing/2014/main" id="{872473FD-B29F-4CB9-9B3B-74CD177F12CB}"/>
              </a:ext>
            </a:extLst>
          </p:cNvPr>
          <p:cNvSpPr txBox="1">
            <a:spLocks noChangeArrowheads="1"/>
          </p:cNvSpPr>
          <p:nvPr/>
        </p:nvSpPr>
        <p:spPr bwMode="auto">
          <a:xfrm>
            <a:off x="3174979" y="4938876"/>
            <a:ext cx="5487757" cy="667857"/>
          </a:xfrm>
          <a:prstGeom prst="rect">
            <a:avLst/>
          </a:prstGeom>
          <a:solidFill>
            <a:srgbClr val="FFFFFF"/>
          </a:solidFill>
          <a:ln w="38100" cmpd="dbl">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en-US" altLang="ja-JP" sz="1400" dirty="0">
                <a:latin typeface="HGP創英角ﾎﾟｯﾌﾟ体" panose="040B0A00000000000000" pitchFamily="50" charset="-128"/>
                <a:ea typeface="HGP創英角ﾎﾟｯﾌﾟ体" panose="040B0A00000000000000" pitchFamily="50" charset="-128"/>
              </a:rPr>
              <a:t>①</a:t>
            </a:r>
            <a:r>
              <a:rPr kumimoji="0" lang="ja-JP" altLang="en-US" sz="1400" dirty="0">
                <a:latin typeface="HGP創英角ﾎﾟｯﾌﾟ体" panose="040B0A00000000000000" pitchFamily="50" charset="-128"/>
                <a:ea typeface="HGP創英角ﾎﾟｯﾌﾟ体" panose="040B0A00000000000000" pitchFamily="50" charset="-128"/>
              </a:rPr>
              <a:t>検定・推定　　 ②相関分析　　　③回帰分析       ④実験計画法</a:t>
            </a:r>
          </a:p>
          <a:p>
            <a:pPr algn="just">
              <a:spcBef>
                <a:spcPct val="0"/>
              </a:spcBef>
              <a:buFontTx/>
              <a:buNone/>
            </a:pPr>
            <a:r>
              <a:rPr kumimoji="0" lang="ja-JP" altLang="en-US" sz="1400" dirty="0">
                <a:latin typeface="HGP創英角ﾎﾟｯﾌﾟ体" panose="040B0A00000000000000" pitchFamily="50" charset="-128"/>
                <a:ea typeface="HGP創英角ﾎﾟｯﾌﾟ体" panose="040B0A00000000000000" pitchFamily="50" charset="-128"/>
              </a:rPr>
              <a:t>⑤二項確率紙    ⑥簡易分析法　⑦多変量解析法など</a:t>
            </a:r>
          </a:p>
        </p:txBody>
      </p:sp>
      <p:sp>
        <p:nvSpPr>
          <p:cNvPr id="37" name="Text Box 17">
            <a:extLst>
              <a:ext uri="{FF2B5EF4-FFF2-40B4-BE49-F238E27FC236}">
                <a16:creationId xmlns:a16="http://schemas.microsoft.com/office/drawing/2014/main" id="{521BCA79-5179-42F9-915F-FAE1A11D9B6E}"/>
              </a:ext>
            </a:extLst>
          </p:cNvPr>
          <p:cNvSpPr txBox="1">
            <a:spLocks noChangeArrowheads="1"/>
          </p:cNvSpPr>
          <p:nvPr/>
        </p:nvSpPr>
        <p:spPr bwMode="auto">
          <a:xfrm>
            <a:off x="3174979" y="5791012"/>
            <a:ext cx="5487757" cy="667857"/>
          </a:xfrm>
          <a:prstGeom prst="rect">
            <a:avLst/>
          </a:prstGeom>
          <a:solidFill>
            <a:srgbClr val="FFFFFF"/>
          </a:solidFill>
          <a:ln w="38100" cmpd="dbl">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tIns="18000" bIns="1800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en-US" altLang="ja-JP" sz="1400" dirty="0">
                <a:latin typeface="HGP創英角ﾎﾟｯﾌﾟ体" panose="040B0A00000000000000" pitchFamily="50" charset="-128"/>
                <a:ea typeface="HGP創英角ﾎﾟｯﾌﾟ体" panose="040B0A00000000000000" pitchFamily="50" charset="-128"/>
              </a:rPr>
              <a:t>①</a:t>
            </a:r>
            <a:r>
              <a:rPr kumimoji="0" lang="ja-JP" altLang="en-US" sz="1400">
                <a:latin typeface="HGP創英角ﾎﾟｯﾌﾟ体" panose="040B0A00000000000000" pitchFamily="50" charset="-128"/>
                <a:ea typeface="HGP創英角ﾎﾟｯﾌﾟ体" panose="040B0A00000000000000" pitchFamily="50" charset="-128"/>
              </a:rPr>
              <a:t>サンプリング法　②抜取検査法　　③官能検査法　　　</a:t>
            </a:r>
          </a:p>
          <a:p>
            <a:pPr algn="just">
              <a:spcBef>
                <a:spcPct val="0"/>
              </a:spcBef>
              <a:buFontTx/>
              <a:buNone/>
            </a:pPr>
            <a:r>
              <a:rPr kumimoji="0" lang="ja-JP" altLang="en-US" sz="1400">
                <a:latin typeface="HGP創英角ﾎﾟｯﾌﾟ体" panose="040B0A00000000000000" pitchFamily="50" charset="-128"/>
                <a:ea typeface="HGP創英角ﾎﾟｯﾌﾟ体" panose="040B0A00000000000000" pitchFamily="50" charset="-128"/>
              </a:rPr>
              <a:t>④信頼性工学（ＦＴＡ・ＦＭＥＡ・ワイブル確率紙）など</a:t>
            </a:r>
          </a:p>
        </p:txBody>
      </p:sp>
      <p:sp>
        <p:nvSpPr>
          <p:cNvPr id="38" name="object 7">
            <a:extLst>
              <a:ext uri="{FF2B5EF4-FFF2-40B4-BE49-F238E27FC236}">
                <a16:creationId xmlns:a16="http://schemas.microsoft.com/office/drawing/2014/main" id="{6699DC1B-6698-4BD2-AE72-5C33E55B3D09}"/>
              </a:ext>
            </a:extLst>
          </p:cNvPr>
          <p:cNvSpPr/>
          <p:nvPr/>
        </p:nvSpPr>
        <p:spPr>
          <a:xfrm flipV="1">
            <a:off x="2567721" y="5194700"/>
            <a:ext cx="723140" cy="45719"/>
          </a:xfrm>
          <a:custGeom>
            <a:avLst/>
            <a:gdLst/>
            <a:ahLst/>
            <a:cxnLst/>
            <a:rect l="l" t="t" r="r" b="b"/>
            <a:pathLst>
              <a:path w="360045">
                <a:moveTo>
                  <a:pt x="0" y="0"/>
                </a:moveTo>
                <a:lnTo>
                  <a:pt x="359663" y="0"/>
                </a:lnTo>
              </a:path>
            </a:pathLst>
          </a:custGeom>
          <a:ln w="28575">
            <a:solidFill>
              <a:srgbClr val="000000"/>
            </a:solidFill>
          </a:ln>
        </p:spPr>
        <p:txBody>
          <a:bodyPr wrap="square" lIns="0" tIns="0" rIns="0" bIns="0" rtlCol="0"/>
          <a:lstStyle/>
          <a:p>
            <a:endParaRPr dirty="0"/>
          </a:p>
        </p:txBody>
      </p:sp>
      <p:sp>
        <p:nvSpPr>
          <p:cNvPr id="39" name="object 7">
            <a:extLst>
              <a:ext uri="{FF2B5EF4-FFF2-40B4-BE49-F238E27FC236}">
                <a16:creationId xmlns:a16="http://schemas.microsoft.com/office/drawing/2014/main" id="{88131979-4755-47C5-A8CD-D6BDE2925B40}"/>
              </a:ext>
            </a:extLst>
          </p:cNvPr>
          <p:cNvSpPr/>
          <p:nvPr/>
        </p:nvSpPr>
        <p:spPr>
          <a:xfrm>
            <a:off x="2568114" y="6125942"/>
            <a:ext cx="723140" cy="45719"/>
          </a:xfrm>
          <a:custGeom>
            <a:avLst/>
            <a:gdLst/>
            <a:ahLst/>
            <a:cxnLst/>
            <a:rect l="l" t="t" r="r" b="b"/>
            <a:pathLst>
              <a:path w="360045">
                <a:moveTo>
                  <a:pt x="0" y="0"/>
                </a:moveTo>
                <a:lnTo>
                  <a:pt x="359663" y="0"/>
                </a:lnTo>
              </a:path>
            </a:pathLst>
          </a:custGeom>
          <a:ln w="28575">
            <a:solidFill>
              <a:srgbClr val="000000"/>
            </a:solidFill>
          </a:ln>
        </p:spPr>
        <p:txBody>
          <a:bodyPr wrap="square" lIns="0" tIns="0" rIns="0" bIns="0" rtlCol="0"/>
          <a:lstStyle/>
          <a:p>
            <a:endParaRPr dirty="0"/>
          </a:p>
        </p:txBody>
      </p:sp>
      <p:sp>
        <p:nvSpPr>
          <p:cNvPr id="43" name="Text Box 18">
            <a:extLst>
              <a:ext uri="{FF2B5EF4-FFF2-40B4-BE49-F238E27FC236}">
                <a16:creationId xmlns:a16="http://schemas.microsoft.com/office/drawing/2014/main" id="{B5D67D67-E624-410B-98FD-B4A012874E42}"/>
              </a:ext>
            </a:extLst>
          </p:cNvPr>
          <p:cNvSpPr txBox="1">
            <a:spLocks noChangeArrowheads="1"/>
          </p:cNvSpPr>
          <p:nvPr/>
        </p:nvSpPr>
        <p:spPr bwMode="auto">
          <a:xfrm>
            <a:off x="911183" y="1065636"/>
            <a:ext cx="70548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1800" b="1" dirty="0">
                <a:latin typeface="HGP創英角ﾎﾟｯﾌﾟ体" panose="040B0A00000000000000" pitchFamily="50" charset="-128"/>
                <a:ea typeface="HGP創英角ﾎﾟｯﾌﾟ体" panose="040B0A00000000000000" pitchFamily="50" charset="-128"/>
              </a:rPr>
              <a:t>問題を解決するために用いられる「ＱＣ手法」には次のようなものがある</a:t>
            </a:r>
          </a:p>
        </p:txBody>
      </p:sp>
      <p:pic>
        <p:nvPicPr>
          <p:cNvPr id="45" name="図 44">
            <a:extLst>
              <a:ext uri="{FF2B5EF4-FFF2-40B4-BE49-F238E27FC236}">
                <a16:creationId xmlns:a16="http://schemas.microsoft.com/office/drawing/2014/main" id="{00000000-0008-0000-0B00-00001000000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852" b="96667" l="322" r="95820">
                        <a14:foregroundMark x1="21222" y1="38519" x2="31833" y2="65185"/>
                        <a14:foregroundMark x1="37942" y1="42963" x2="51125" y2="61111"/>
                        <a14:foregroundMark x1="64630" y1="42963" x2="75563" y2="59630"/>
                        <a14:foregroundMark x1="83601" y1="41111" x2="68810" y2="51111"/>
                        <a14:foregroundMark x1="71061" y1="38519" x2="81672" y2="36667"/>
                        <a14:foregroundMark x1="52733" y1="65185" x2="84887" y2="82593"/>
                        <a14:foregroundMark x1="86495" y1="63333" x2="51768" y2="81481"/>
                        <a14:foregroundMark x1="56592" y1="68148" x2="56592" y2="68148"/>
                        <a14:foregroundMark x1="25080" y1="44815" x2="25080" y2="44815"/>
                        <a14:foregroundMark x1="27010" y1="45926" x2="26688" y2="51852"/>
                        <a14:foregroundMark x1="26688" y1="40741" x2="16399" y2="52593"/>
                        <a14:foregroundMark x1="35691" y1="41481" x2="39228" y2="41481"/>
                        <a14:foregroundMark x1="34405" y1="35556" x2="31511" y2="48148"/>
                        <a14:foregroundMark x1="37942" y1="52222" x2="41158" y2="56667"/>
                        <a14:foregroundMark x1="64309" y1="35556" x2="82958" y2="36296"/>
                        <a14:foregroundMark x1="56592" y1="33333" x2="83280" y2="33333"/>
                        <a14:foregroundMark x1="84566" y1="33333" x2="85852" y2="56296"/>
                        <a14:foregroundMark x1="53055" y1="63704" x2="84244" y2="62963"/>
                        <a14:foregroundMark x1="84566" y1="64815" x2="86495" y2="85185"/>
                        <a14:foregroundMark x1="51768" y1="65556" x2="51447" y2="79630"/>
                        <a14:foregroundMark x1="54662" y1="84074" x2="82315" y2="71481"/>
                        <a14:foregroundMark x1="70740" y1="84074" x2="83923" y2="71852"/>
                        <a14:foregroundMark x1="25402" y1="35926" x2="12219" y2="47407"/>
                        <a14:foregroundMark x1="34727" y1="54074" x2="45338" y2="60741"/>
                        <a14:foregroundMark x1="72026" y1="66296" x2="63344" y2="66667"/>
                        <a14:foregroundMark x1="54341" y1="71852" x2="59807" y2="70741"/>
                        <a14:foregroundMark x1="65273" y1="82222" x2="71704" y2="81481"/>
                        <a14:foregroundMark x1="55627" y1="32593" x2="55627" y2="52963"/>
                        <a14:foregroundMark x1="62379" y1="47037" x2="62379" y2="52963"/>
                      </a14:backgroundRemoval>
                    </a14:imgEffect>
                  </a14:imgLayer>
                </a14:imgProps>
              </a:ext>
            </a:extLst>
          </a:blip>
          <a:stretch>
            <a:fillRect/>
          </a:stretch>
        </p:blipFill>
        <p:spPr>
          <a:xfrm>
            <a:off x="7200762" y="1603776"/>
            <a:ext cx="1186545" cy="1053852"/>
          </a:xfrm>
          <a:prstGeom prst="rect">
            <a:avLst/>
          </a:prstGeom>
        </p:spPr>
      </p:pic>
      <p:sp>
        <p:nvSpPr>
          <p:cNvPr id="25" name="object 2">
            <a:extLst>
              <a:ext uri="{FF2B5EF4-FFF2-40B4-BE49-F238E27FC236}">
                <a16:creationId xmlns:a16="http://schemas.microsoft.com/office/drawing/2014/main" id="{5CAE60CE-BE25-408A-A9BA-8A72F89C3952}"/>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21</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871">
            <a:extLst>
              <a:ext uri="{FF2B5EF4-FFF2-40B4-BE49-F238E27FC236}">
                <a16:creationId xmlns:a16="http://schemas.microsoft.com/office/drawing/2014/main" id="{3847A6E3-E539-4164-B9A2-F27CE41B0C9A}"/>
              </a:ext>
            </a:extLst>
          </p:cNvPr>
          <p:cNvGraphicFramePr>
            <a:graphicFrameLocks noGrp="1"/>
          </p:cNvGraphicFramePr>
          <p:nvPr>
            <p:extLst>
              <p:ext uri="{D42A27DB-BD31-4B8C-83A1-F6EECF244321}">
                <p14:modId xmlns:p14="http://schemas.microsoft.com/office/powerpoint/2010/main" val="3855690221"/>
              </p:ext>
            </p:extLst>
          </p:nvPr>
        </p:nvGraphicFramePr>
        <p:xfrm>
          <a:off x="200024" y="884903"/>
          <a:ext cx="8753970" cy="5837256"/>
        </p:xfrm>
        <a:graphic>
          <a:graphicData uri="http://schemas.openxmlformats.org/drawingml/2006/table">
            <a:tbl>
              <a:tblPr/>
              <a:tblGrid>
                <a:gridCol w="229459">
                  <a:extLst>
                    <a:ext uri="{9D8B030D-6E8A-4147-A177-3AD203B41FA5}">
                      <a16:colId xmlns:a16="http://schemas.microsoft.com/office/drawing/2014/main" val="20000"/>
                    </a:ext>
                  </a:extLst>
                </a:gridCol>
                <a:gridCol w="1348517">
                  <a:extLst>
                    <a:ext uri="{9D8B030D-6E8A-4147-A177-3AD203B41FA5}">
                      <a16:colId xmlns:a16="http://schemas.microsoft.com/office/drawing/2014/main" val="20001"/>
                    </a:ext>
                  </a:extLst>
                </a:gridCol>
                <a:gridCol w="512571">
                  <a:extLst>
                    <a:ext uri="{9D8B030D-6E8A-4147-A177-3AD203B41FA5}">
                      <a16:colId xmlns:a16="http://schemas.microsoft.com/office/drawing/2014/main" val="20003"/>
                    </a:ext>
                  </a:extLst>
                </a:gridCol>
                <a:gridCol w="512571">
                  <a:extLst>
                    <a:ext uri="{9D8B030D-6E8A-4147-A177-3AD203B41FA5}">
                      <a16:colId xmlns:a16="http://schemas.microsoft.com/office/drawing/2014/main" val="20004"/>
                    </a:ext>
                  </a:extLst>
                </a:gridCol>
                <a:gridCol w="512571">
                  <a:extLst>
                    <a:ext uri="{9D8B030D-6E8A-4147-A177-3AD203B41FA5}">
                      <a16:colId xmlns:a16="http://schemas.microsoft.com/office/drawing/2014/main" val="20005"/>
                    </a:ext>
                  </a:extLst>
                </a:gridCol>
                <a:gridCol w="512571">
                  <a:extLst>
                    <a:ext uri="{9D8B030D-6E8A-4147-A177-3AD203B41FA5}">
                      <a16:colId xmlns:a16="http://schemas.microsoft.com/office/drawing/2014/main" val="20006"/>
                    </a:ext>
                  </a:extLst>
                </a:gridCol>
                <a:gridCol w="512571">
                  <a:extLst>
                    <a:ext uri="{9D8B030D-6E8A-4147-A177-3AD203B41FA5}">
                      <a16:colId xmlns:a16="http://schemas.microsoft.com/office/drawing/2014/main" val="20007"/>
                    </a:ext>
                  </a:extLst>
                </a:gridCol>
                <a:gridCol w="512571">
                  <a:extLst>
                    <a:ext uri="{9D8B030D-6E8A-4147-A177-3AD203B41FA5}">
                      <a16:colId xmlns:a16="http://schemas.microsoft.com/office/drawing/2014/main" val="20008"/>
                    </a:ext>
                  </a:extLst>
                </a:gridCol>
                <a:gridCol w="512571">
                  <a:extLst>
                    <a:ext uri="{9D8B030D-6E8A-4147-A177-3AD203B41FA5}">
                      <a16:colId xmlns:a16="http://schemas.microsoft.com/office/drawing/2014/main" val="20009"/>
                    </a:ext>
                  </a:extLst>
                </a:gridCol>
                <a:gridCol w="512571">
                  <a:extLst>
                    <a:ext uri="{9D8B030D-6E8A-4147-A177-3AD203B41FA5}">
                      <a16:colId xmlns:a16="http://schemas.microsoft.com/office/drawing/2014/main" val="20010"/>
                    </a:ext>
                  </a:extLst>
                </a:gridCol>
                <a:gridCol w="512571">
                  <a:extLst>
                    <a:ext uri="{9D8B030D-6E8A-4147-A177-3AD203B41FA5}">
                      <a16:colId xmlns:a16="http://schemas.microsoft.com/office/drawing/2014/main" val="20011"/>
                    </a:ext>
                  </a:extLst>
                </a:gridCol>
                <a:gridCol w="512571">
                  <a:extLst>
                    <a:ext uri="{9D8B030D-6E8A-4147-A177-3AD203B41FA5}">
                      <a16:colId xmlns:a16="http://schemas.microsoft.com/office/drawing/2014/main" val="20012"/>
                    </a:ext>
                  </a:extLst>
                </a:gridCol>
                <a:gridCol w="512571">
                  <a:extLst>
                    <a:ext uri="{9D8B030D-6E8A-4147-A177-3AD203B41FA5}">
                      <a16:colId xmlns:a16="http://schemas.microsoft.com/office/drawing/2014/main" val="20013"/>
                    </a:ext>
                  </a:extLst>
                </a:gridCol>
                <a:gridCol w="512571">
                  <a:extLst>
                    <a:ext uri="{9D8B030D-6E8A-4147-A177-3AD203B41FA5}">
                      <a16:colId xmlns:a16="http://schemas.microsoft.com/office/drawing/2014/main" val="20014"/>
                    </a:ext>
                  </a:extLst>
                </a:gridCol>
                <a:gridCol w="512571">
                  <a:extLst>
                    <a:ext uri="{9D8B030D-6E8A-4147-A177-3AD203B41FA5}">
                      <a16:colId xmlns:a16="http://schemas.microsoft.com/office/drawing/2014/main" val="20015"/>
                    </a:ext>
                  </a:extLst>
                </a:gridCol>
                <a:gridCol w="512571">
                  <a:extLst>
                    <a:ext uri="{9D8B030D-6E8A-4147-A177-3AD203B41FA5}">
                      <a16:colId xmlns:a16="http://schemas.microsoft.com/office/drawing/2014/main" val="20016"/>
                    </a:ext>
                  </a:extLst>
                </a:gridCol>
              </a:tblGrid>
              <a:tr h="335114">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管理のサイクル</a:t>
                      </a:r>
                    </a:p>
                  </a:txBody>
                  <a:tcPr marL="0" marR="0" marT="0" marB="0"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ＱＣ７つ道具（Ｑ</a:t>
                      </a:r>
                      <a:r>
                        <a:rPr kumimoji="1" lang="en-US" altLang="ja-JP"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7</a:t>
                      </a: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a:txBody>
                  <a:tcPr marL="0" marR="0" marT="0" marB="0"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新ＱＣ７つ道具（Ｎ</a:t>
                      </a:r>
                      <a:r>
                        <a:rPr kumimoji="1" lang="en-US" altLang="ja-JP"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7</a:t>
                      </a: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a:txBody>
                  <a:tcPr marL="0" marR="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1257757">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　　　　　手法</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問題解決</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ステップ</a:t>
                      </a:r>
                    </a:p>
                  </a:txBody>
                  <a:tcPr marL="91433" marR="91433" marT="45701" marB="4570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3175" cap="flat" cmpd="sng" algn="ctr">
                      <a:solidFill>
                        <a:schemeClr val="tx1"/>
                      </a:solidFill>
                      <a:prstDash val="solid"/>
                      <a:round/>
                      <a:headEnd type="none" w="med" len="med"/>
                      <a:tailEnd type="none" w="med" len="med"/>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cs typeface="Meiryo UI" panose="020B0604030504040204" pitchFamily="50" charset="-128"/>
                        </a:rPr>
                        <a:t>パレート図</a:t>
                      </a:r>
                    </a:p>
                  </a:txBody>
                  <a:tcPr marL="89993" marR="89993" marT="46781" marB="46781" vert="eaVert"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特性要因図</a:t>
                      </a:r>
                    </a:p>
                  </a:txBody>
                  <a:tcPr marL="89993" marR="89993" marT="46781" marB="46781" vert="eaVert"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グラフ</a:t>
                      </a:r>
                    </a:p>
                  </a:txBody>
                  <a:tcPr marL="89993" marR="89993" marT="46781" marB="46781" vert="eaVert"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管理図</a:t>
                      </a:r>
                    </a:p>
                  </a:txBody>
                  <a:tcPr marL="89993" marR="89993" marT="46781" marB="46781" vert="eaVert"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チェックシート</a:t>
                      </a:r>
                    </a:p>
                  </a:txBody>
                  <a:tcPr marL="89993" marR="89993" marT="46781" marB="46781" vert="eaVert"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ヒストグラム</a:t>
                      </a:r>
                    </a:p>
                  </a:txBody>
                  <a:tcPr marL="89993" marR="89993" marT="46781" marB="46781" vert="eaVert"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散布図</a:t>
                      </a:r>
                    </a:p>
                  </a:txBody>
                  <a:tcPr marL="89993" marR="89993" marT="46781" marB="46781" vert="eaVert"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親和図</a:t>
                      </a:r>
                    </a:p>
                  </a:txBody>
                  <a:tcPr marL="89993" marR="89993" marT="46781" marB="46781" vert="eaVert"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連関図</a:t>
                      </a:r>
                    </a:p>
                  </a:txBody>
                  <a:tcPr marL="89993" marR="89993" marT="46781" marB="46781" vert="eaVert"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系統図</a:t>
                      </a:r>
                    </a:p>
                  </a:txBody>
                  <a:tcPr marL="89993" marR="89993" marT="46781" marB="46781" vert="eaVert"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マトリックス図</a:t>
                      </a:r>
                    </a:p>
                  </a:txBody>
                  <a:tcPr marL="89993" marR="89993" marT="46781" marB="46781" vert="eaVert"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データ解析</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マトリックス</a:t>
                      </a:r>
                    </a:p>
                  </a:txBody>
                  <a:tcPr marL="89993" marR="89993" marT="46781" marB="46781" vert="wordArtVertRtl"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アローダイヤグラム</a:t>
                      </a:r>
                    </a:p>
                  </a:txBody>
                  <a:tcPr marL="89993" marR="89993" marT="46781" marB="46781" vert="eaVert"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ＰＤＰＣ</a:t>
                      </a:r>
                    </a:p>
                  </a:txBody>
                  <a:tcPr marL="89993" marR="89993" marT="46781" marB="46781" vert="eaVert"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78354">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Ｐ</a:t>
                      </a:r>
                    </a:p>
                  </a:txBody>
                  <a:tcPr marL="0" marR="0" marT="0" marB="0" vert="eaVert" anchor="ctr" anchorCtr="1"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テーマの選定</a:t>
                      </a:r>
                    </a:p>
                  </a:txBody>
                  <a:tcPr marL="89993" marR="89993" marT="46781" marB="4678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78354">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現状の把握</a:t>
                      </a:r>
                    </a:p>
                  </a:txBody>
                  <a:tcPr marL="89993" marR="89993" marT="46781" marB="46781" anchor="ctr" horzOverflow="overflow">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78354">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目標の設定</a:t>
                      </a:r>
                    </a:p>
                  </a:txBody>
                  <a:tcPr marL="89993" marR="89993" marT="46781" marB="4678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78354">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Ｄ</a:t>
                      </a:r>
                    </a:p>
                  </a:txBody>
                  <a:tcPr marL="0" marR="0" marT="0" marB="0" anchor="ctr" anchorCtr="1"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要因の解析</a:t>
                      </a:r>
                    </a:p>
                  </a:txBody>
                  <a:tcPr marL="89993" marR="89993" marT="46781" marB="4678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rgbClr val="FF0000"/>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65770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対策の</a:t>
                      </a:r>
                      <a:b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検討と実施</a:t>
                      </a:r>
                    </a:p>
                  </a:txBody>
                  <a:tcPr marL="89993" marR="89993" marT="46781" marB="4678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rgbClr val="FF0000"/>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65770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Ｃ</a:t>
                      </a:r>
                    </a:p>
                  </a:txBody>
                  <a:tcPr marL="0" marR="0" marT="0" marB="0" anchor="ctr" anchorCtr="1"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効果の確認</a:t>
                      </a:r>
                    </a:p>
                  </a:txBody>
                  <a:tcPr marL="89993" marR="89993" marT="46781" marB="4678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5783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Ａ</a:t>
                      </a:r>
                    </a:p>
                  </a:txBody>
                  <a:tcPr marL="0" marR="0" marT="0" marB="0" anchor="ctr" anchorCtr="1"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標準化と</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cs typeface="Meiryo UI" panose="020B0604030504040204" pitchFamily="50" charset="-128"/>
                        </a:rPr>
                        <a:t>管理の定着</a:t>
                      </a:r>
                    </a:p>
                  </a:txBody>
                  <a:tcPr marL="89993" marR="89993" marT="46781" marB="4678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rPr>
                        <a:t>○</a:t>
                      </a:r>
                      <a:endParaRPr kumimoji="1" lang="en-US"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381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Meiryo UI" panose="020B0604030504040204" pitchFamily="50" charset="-128"/>
                      </a:endParaRPr>
                    </a:p>
                  </a:txBody>
                  <a:tcPr marL="91433" marR="91433" marT="45701" marB="45701" anchor="ctr" horzOverflow="overflow">
                    <a:lnL w="63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bl>
          </a:graphicData>
        </a:graphic>
      </p:graphicFrame>
      <p:sp>
        <p:nvSpPr>
          <p:cNvPr id="32116" name="テキスト ボックス 1">
            <a:extLst>
              <a:ext uri="{FF2B5EF4-FFF2-40B4-BE49-F238E27FC236}">
                <a16:creationId xmlns:a16="http://schemas.microsoft.com/office/drawing/2014/main" id="{9C0E5D3C-481A-49A8-AB19-EC59ABDFC3A7}"/>
              </a:ext>
            </a:extLst>
          </p:cNvPr>
          <p:cNvSpPr txBox="1">
            <a:spLocks noChangeArrowheads="1"/>
          </p:cNvSpPr>
          <p:nvPr/>
        </p:nvSpPr>
        <p:spPr bwMode="auto">
          <a:xfrm>
            <a:off x="6908801" y="567655"/>
            <a:ext cx="20351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b="1" dirty="0">
                <a:latin typeface="HGP創英角ｺﾞｼｯｸUB" panose="020B0900000000000000" pitchFamily="50" charset="-128"/>
                <a:ea typeface="HGP創英角ｺﾞｼｯｸUB" panose="020B0900000000000000" pitchFamily="50" charset="-128"/>
              </a:rPr>
              <a:t>◎</a:t>
            </a:r>
            <a:r>
              <a:rPr lang="ja-JP" altLang="en-US" sz="1200" b="1" dirty="0">
                <a:latin typeface="HGS創英角ﾎﾟｯﾌﾟ体" panose="040B0A00000000000000" pitchFamily="50" charset="-128"/>
                <a:ea typeface="HGS創英角ﾎﾟｯﾌﾟ体" panose="040B0A00000000000000" pitchFamily="50" charset="-128"/>
              </a:rPr>
              <a:t>よく使う　○たまに使う</a:t>
            </a:r>
          </a:p>
        </p:txBody>
      </p:sp>
      <p:sp>
        <p:nvSpPr>
          <p:cNvPr id="20" name="object 3">
            <a:extLst>
              <a:ext uri="{FF2B5EF4-FFF2-40B4-BE49-F238E27FC236}">
                <a16:creationId xmlns:a16="http://schemas.microsoft.com/office/drawing/2014/main" id="{2ADDD999-949A-4B60-BB95-D07B57ECF483}"/>
              </a:ext>
            </a:extLst>
          </p:cNvPr>
          <p:cNvSpPr txBox="1">
            <a:spLocks/>
          </p:cNvSpPr>
          <p:nvPr/>
        </p:nvSpPr>
        <p:spPr>
          <a:xfrm>
            <a:off x="200024" y="56233"/>
            <a:ext cx="7901757" cy="511422"/>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1054735" algn="l"/>
              </a:tabLst>
            </a:pPr>
            <a:r>
              <a:rPr lang="en-US" altLang="ja-JP" sz="3600" spc="-5" dirty="0">
                <a:latin typeface="HGP創英角ﾎﾟｯﾌﾟ体" panose="040B0A00000000000000" pitchFamily="50" charset="-128"/>
                <a:ea typeface="HGP創英角ﾎﾟｯﾌﾟ体" panose="040B0A00000000000000" pitchFamily="50" charset="-128"/>
              </a:rPr>
              <a:t>1</a:t>
            </a:r>
            <a:r>
              <a:rPr lang="ja-JP" altLang="en-US" sz="3600" spc="-5" dirty="0">
                <a:latin typeface="HGP創英角ﾎﾟｯﾌﾟ体" panose="040B0A00000000000000" pitchFamily="50" charset="-128"/>
                <a:ea typeface="HGP創英角ﾎﾟｯﾌﾟ体" panose="040B0A00000000000000" pitchFamily="50" charset="-128"/>
              </a:rPr>
              <a:t>３</a:t>
            </a:r>
            <a:r>
              <a:rPr lang="ja-JP" altLang="en-US" sz="3600" dirty="0">
                <a:latin typeface="HGP創英角ﾎﾟｯﾌﾟ体" panose="040B0A00000000000000" pitchFamily="50" charset="-128"/>
                <a:ea typeface="HGP創英角ﾎﾟｯﾌﾟ体" panose="040B0A00000000000000" pitchFamily="50" charset="-128"/>
              </a:rPr>
              <a:t>）　</a:t>
            </a:r>
            <a:r>
              <a:rPr lang="en-US" altLang="ja-JP" sz="3600" dirty="0">
                <a:latin typeface="HGP創英角ﾎﾟｯﾌﾟ体" panose="040B0A00000000000000" pitchFamily="50" charset="-128"/>
                <a:ea typeface="HGP創英角ﾎﾟｯﾌﾟ体" panose="040B0A00000000000000" pitchFamily="50" charset="-128"/>
              </a:rPr>
              <a:t>QC</a:t>
            </a:r>
            <a:r>
              <a:rPr lang="ja-JP" altLang="en-US" sz="3600" dirty="0">
                <a:latin typeface="HGP創英角ﾎﾟｯﾌﾟ体" panose="040B0A00000000000000" pitchFamily="50" charset="-128"/>
                <a:ea typeface="HGP創英角ﾎﾟｯﾌﾟ体" panose="040B0A00000000000000" pitchFamily="50" charset="-128"/>
              </a:rPr>
              <a:t>ステップと</a:t>
            </a:r>
            <a:r>
              <a:rPr lang="en-US" altLang="ja-JP" sz="3600" dirty="0">
                <a:latin typeface="HGP創英角ﾎﾟｯﾌﾟ体" panose="040B0A00000000000000" pitchFamily="50" charset="-128"/>
                <a:ea typeface="HGP創英角ﾎﾟｯﾌﾟ体" panose="040B0A00000000000000" pitchFamily="50" charset="-128"/>
              </a:rPr>
              <a:t>QC</a:t>
            </a:r>
            <a:r>
              <a:rPr lang="ja-JP" altLang="en-US" sz="3600" dirty="0">
                <a:latin typeface="HGP創英角ﾎﾟｯﾌﾟ体" panose="040B0A00000000000000" pitchFamily="50" charset="-128"/>
                <a:ea typeface="HGP創英角ﾎﾟｯﾌﾟ体" panose="040B0A00000000000000" pitchFamily="50" charset="-128"/>
              </a:rPr>
              <a:t>手法の活用例</a:t>
            </a:r>
          </a:p>
        </p:txBody>
      </p:sp>
      <p:sp>
        <p:nvSpPr>
          <p:cNvPr id="7" name="object 2">
            <a:extLst>
              <a:ext uri="{FF2B5EF4-FFF2-40B4-BE49-F238E27FC236}">
                <a16:creationId xmlns:a16="http://schemas.microsoft.com/office/drawing/2014/main" id="{9741546C-C0A0-4869-AE88-3750A38EDBE0}"/>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22</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0">
            <a:extLst>
              <a:ext uri="{FF2B5EF4-FFF2-40B4-BE49-F238E27FC236}">
                <a16:creationId xmlns:a16="http://schemas.microsoft.com/office/drawing/2014/main" id="{67C5D742-6D00-427B-0EA1-47E0E8591118}"/>
              </a:ext>
            </a:extLst>
          </p:cNvPr>
          <p:cNvSpPr txBox="1">
            <a:spLocks noChangeArrowheads="1"/>
          </p:cNvSpPr>
          <p:nvPr/>
        </p:nvSpPr>
        <p:spPr bwMode="auto">
          <a:xfrm>
            <a:off x="290631" y="334290"/>
            <a:ext cx="8755045" cy="20815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40000"/>
              </a:spcBef>
              <a:buFontTx/>
              <a:buNone/>
            </a:pPr>
            <a:r>
              <a:rPr lang="en-US" altLang="ja-JP" sz="1800" b="1" dirty="0">
                <a:latin typeface="HGP創英角ﾎﾟｯﾌﾟ体" panose="040B0A00000000000000" pitchFamily="50" charset="-128"/>
                <a:ea typeface="HGP創英角ﾎﾟｯﾌﾟ体" panose="040B0A00000000000000" pitchFamily="50" charset="-128"/>
              </a:rPr>
              <a:t> </a:t>
            </a: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層  別</a:t>
            </a:r>
            <a:r>
              <a:rPr lang="ja-JP" altLang="en-US" sz="1800" dirty="0">
                <a:latin typeface="HGP創英角ﾎﾟｯﾌﾟ体" panose="040B0A00000000000000" pitchFamily="50" charset="-128"/>
                <a:ea typeface="HGP創英角ﾎﾟｯﾌﾟ体" panose="040B0A00000000000000" pitchFamily="50" charset="-128"/>
              </a:rPr>
              <a:t> </a:t>
            </a:r>
          </a:p>
          <a:p>
            <a:pPr>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・層別とは，データをある基準に照らし合わせ，項目別に分類すること。</a:t>
            </a:r>
          </a:p>
          <a:p>
            <a:pPr>
              <a:spcBef>
                <a:spcPct val="40000"/>
              </a:spcBef>
              <a:buFontTx/>
              <a:buNone/>
            </a:pPr>
            <a:r>
              <a:rPr lang="ja-JP" altLang="en-US" sz="1400" b="1" dirty="0">
                <a:solidFill>
                  <a:srgbClr val="FF0000"/>
                </a:solidFill>
                <a:latin typeface="HGP創英角ﾎﾟｯﾌﾟ体" panose="040B0A00000000000000" pitchFamily="50" charset="-128"/>
                <a:ea typeface="HGP創英角ﾎﾟｯﾌﾟ体" panose="040B0A00000000000000" pitchFamily="50" charset="-128"/>
              </a:rPr>
              <a:t>■層別の活用方法</a:t>
            </a:r>
          </a:p>
          <a:p>
            <a:pPr>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・層別は，データから有効な情報を得るために行う。</a:t>
            </a:r>
          </a:p>
          <a:p>
            <a:pPr>
              <a:lnSpc>
                <a:spcPts val="1300"/>
              </a:lnSpc>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・層別は，データを分析する時の切り口を決めるナイフのようなもの。 </a:t>
            </a:r>
            <a:endParaRPr lang="en-US" altLang="ja-JP" sz="1400" dirty="0">
              <a:latin typeface="HGP創英角ﾎﾟｯﾌﾟ体" panose="040B0A00000000000000" pitchFamily="50" charset="-128"/>
              <a:ea typeface="HGP創英角ﾎﾟｯﾌﾟ体" panose="040B0A00000000000000" pitchFamily="50" charset="-128"/>
            </a:endParaRPr>
          </a:p>
          <a:p>
            <a:pPr>
              <a:lnSpc>
                <a:spcPts val="1300"/>
              </a:lnSpc>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どのようにナイフを入れるかで，データは生きも死にもする。</a:t>
            </a:r>
          </a:p>
          <a:p>
            <a:pPr>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a:t>
            </a:r>
            <a:r>
              <a:rPr lang="en-US" altLang="ja-JP" sz="1400" dirty="0">
                <a:latin typeface="HGP創英角ﾎﾟｯﾌﾟ体" panose="040B0A00000000000000" pitchFamily="50" charset="-128"/>
                <a:ea typeface="HGP創英角ﾎﾟｯﾌﾟ体" panose="040B0A00000000000000" pitchFamily="50" charset="-128"/>
              </a:rPr>
              <a:t>※</a:t>
            </a:r>
            <a:r>
              <a:rPr lang="ja-JP" altLang="en-US" sz="1400" dirty="0">
                <a:latin typeface="HGP創英角ﾎﾟｯﾌﾟ体" panose="040B0A00000000000000" pitchFamily="50" charset="-128"/>
                <a:ea typeface="HGP創英角ﾎﾟｯﾌﾟ体" panose="040B0A00000000000000" pitchFamily="50" charset="-128"/>
              </a:rPr>
              <a:t>データの場合：データが得られた特徴やデータの持つ現象によって２つ以上のグループに分けられます</a:t>
            </a:r>
          </a:p>
        </p:txBody>
      </p:sp>
      <p:grpSp>
        <p:nvGrpSpPr>
          <p:cNvPr id="17411" name="Group 21">
            <a:extLst>
              <a:ext uri="{FF2B5EF4-FFF2-40B4-BE49-F238E27FC236}">
                <a16:creationId xmlns:a16="http://schemas.microsoft.com/office/drawing/2014/main" id="{3D23F396-62DC-E299-520E-CE8D3B9F0459}"/>
              </a:ext>
            </a:extLst>
          </p:cNvPr>
          <p:cNvGrpSpPr>
            <a:grpSpLocks/>
          </p:cNvGrpSpPr>
          <p:nvPr/>
        </p:nvGrpSpPr>
        <p:grpSpPr bwMode="auto">
          <a:xfrm>
            <a:off x="1143000" y="2422520"/>
            <a:ext cx="6477000" cy="2015320"/>
            <a:chOff x="96" y="2784"/>
            <a:chExt cx="3984" cy="994"/>
          </a:xfrm>
        </p:grpSpPr>
        <p:sp>
          <p:nvSpPr>
            <p:cNvPr id="17414" name="Text Box 22">
              <a:extLst>
                <a:ext uri="{FF2B5EF4-FFF2-40B4-BE49-F238E27FC236}">
                  <a16:creationId xmlns:a16="http://schemas.microsoft.com/office/drawing/2014/main" id="{6DA06E40-D602-4DC9-122C-6AF4107BA78F}"/>
                </a:ext>
              </a:extLst>
            </p:cNvPr>
            <p:cNvSpPr txBox="1">
              <a:spLocks noChangeArrowheads="1"/>
            </p:cNvSpPr>
            <p:nvPr/>
          </p:nvSpPr>
          <p:spPr bwMode="auto">
            <a:xfrm>
              <a:off x="239" y="2830"/>
              <a:ext cx="145"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15" name="Text Box 23">
              <a:extLst>
                <a:ext uri="{FF2B5EF4-FFF2-40B4-BE49-F238E27FC236}">
                  <a16:creationId xmlns:a16="http://schemas.microsoft.com/office/drawing/2014/main" id="{E8D3E086-9B25-AE5F-0497-829F8A559F7F}"/>
                </a:ext>
              </a:extLst>
            </p:cNvPr>
            <p:cNvSpPr txBox="1">
              <a:spLocks noChangeArrowheads="1"/>
            </p:cNvSpPr>
            <p:nvPr/>
          </p:nvSpPr>
          <p:spPr bwMode="auto">
            <a:xfrm>
              <a:off x="96" y="3168"/>
              <a:ext cx="143"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16" name="Text Box 24">
              <a:extLst>
                <a:ext uri="{FF2B5EF4-FFF2-40B4-BE49-F238E27FC236}">
                  <a16:creationId xmlns:a16="http://schemas.microsoft.com/office/drawing/2014/main" id="{6E6F310D-07EE-524E-BC49-BF80FC69A466}"/>
                </a:ext>
              </a:extLst>
            </p:cNvPr>
            <p:cNvSpPr txBox="1">
              <a:spLocks noChangeArrowheads="1"/>
            </p:cNvSpPr>
            <p:nvPr/>
          </p:nvSpPr>
          <p:spPr bwMode="auto">
            <a:xfrm>
              <a:off x="336" y="3024"/>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17" name="Text Box 25">
              <a:extLst>
                <a:ext uri="{FF2B5EF4-FFF2-40B4-BE49-F238E27FC236}">
                  <a16:creationId xmlns:a16="http://schemas.microsoft.com/office/drawing/2014/main" id="{C61F5E8A-07B8-5500-4A58-9C92A096EC74}"/>
                </a:ext>
              </a:extLst>
            </p:cNvPr>
            <p:cNvSpPr txBox="1">
              <a:spLocks noChangeArrowheads="1"/>
            </p:cNvSpPr>
            <p:nvPr/>
          </p:nvSpPr>
          <p:spPr bwMode="auto">
            <a:xfrm>
              <a:off x="336" y="3120"/>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18" name="Text Box 26">
              <a:extLst>
                <a:ext uri="{FF2B5EF4-FFF2-40B4-BE49-F238E27FC236}">
                  <a16:creationId xmlns:a16="http://schemas.microsoft.com/office/drawing/2014/main" id="{5626134D-4634-4D68-B896-1E9394376E90}"/>
                </a:ext>
              </a:extLst>
            </p:cNvPr>
            <p:cNvSpPr txBox="1">
              <a:spLocks noChangeArrowheads="1"/>
            </p:cNvSpPr>
            <p:nvPr/>
          </p:nvSpPr>
          <p:spPr bwMode="auto">
            <a:xfrm>
              <a:off x="239" y="3444"/>
              <a:ext cx="145"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19" name="Text Box 27">
              <a:extLst>
                <a:ext uri="{FF2B5EF4-FFF2-40B4-BE49-F238E27FC236}">
                  <a16:creationId xmlns:a16="http://schemas.microsoft.com/office/drawing/2014/main" id="{E67F9315-7961-3F4C-6771-BEB2CA2B79D0}"/>
                </a:ext>
              </a:extLst>
            </p:cNvPr>
            <p:cNvSpPr txBox="1">
              <a:spLocks noChangeArrowheads="1"/>
            </p:cNvSpPr>
            <p:nvPr/>
          </p:nvSpPr>
          <p:spPr bwMode="auto">
            <a:xfrm>
              <a:off x="336" y="3648"/>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20" name="Text Box 28">
              <a:extLst>
                <a:ext uri="{FF2B5EF4-FFF2-40B4-BE49-F238E27FC236}">
                  <a16:creationId xmlns:a16="http://schemas.microsoft.com/office/drawing/2014/main" id="{91B12BAF-8A5F-4FBB-2288-290D02D5F6C9}"/>
                </a:ext>
              </a:extLst>
            </p:cNvPr>
            <p:cNvSpPr txBox="1">
              <a:spLocks noChangeArrowheads="1"/>
            </p:cNvSpPr>
            <p:nvPr/>
          </p:nvSpPr>
          <p:spPr bwMode="auto">
            <a:xfrm>
              <a:off x="576" y="3649"/>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21" name="Text Box 29">
              <a:extLst>
                <a:ext uri="{FF2B5EF4-FFF2-40B4-BE49-F238E27FC236}">
                  <a16:creationId xmlns:a16="http://schemas.microsoft.com/office/drawing/2014/main" id="{0CD0E2E9-074C-D1E9-3115-D099CD50151D}"/>
                </a:ext>
              </a:extLst>
            </p:cNvPr>
            <p:cNvSpPr txBox="1">
              <a:spLocks noChangeArrowheads="1"/>
            </p:cNvSpPr>
            <p:nvPr/>
          </p:nvSpPr>
          <p:spPr bwMode="auto">
            <a:xfrm>
              <a:off x="480" y="2926"/>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22" name="Text Box 30">
              <a:extLst>
                <a:ext uri="{FF2B5EF4-FFF2-40B4-BE49-F238E27FC236}">
                  <a16:creationId xmlns:a16="http://schemas.microsoft.com/office/drawing/2014/main" id="{000650B4-A81C-1AEB-75E6-FFE38CBCEB06}"/>
                </a:ext>
              </a:extLst>
            </p:cNvPr>
            <p:cNvSpPr txBox="1">
              <a:spLocks noChangeArrowheads="1"/>
            </p:cNvSpPr>
            <p:nvPr/>
          </p:nvSpPr>
          <p:spPr bwMode="auto">
            <a:xfrm>
              <a:off x="576" y="2879"/>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23" name="Text Box 31">
              <a:extLst>
                <a:ext uri="{FF2B5EF4-FFF2-40B4-BE49-F238E27FC236}">
                  <a16:creationId xmlns:a16="http://schemas.microsoft.com/office/drawing/2014/main" id="{51E79240-AD6F-8C11-2283-695300685016}"/>
                </a:ext>
              </a:extLst>
            </p:cNvPr>
            <p:cNvSpPr txBox="1">
              <a:spLocks noChangeArrowheads="1"/>
            </p:cNvSpPr>
            <p:nvPr/>
          </p:nvSpPr>
          <p:spPr bwMode="auto">
            <a:xfrm>
              <a:off x="720" y="2784"/>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24" name="Text Box 32">
              <a:extLst>
                <a:ext uri="{FF2B5EF4-FFF2-40B4-BE49-F238E27FC236}">
                  <a16:creationId xmlns:a16="http://schemas.microsoft.com/office/drawing/2014/main" id="{D443B4FE-6386-3601-FD84-C1AD71FA4F5E}"/>
                </a:ext>
              </a:extLst>
            </p:cNvPr>
            <p:cNvSpPr txBox="1">
              <a:spLocks noChangeArrowheads="1"/>
            </p:cNvSpPr>
            <p:nvPr/>
          </p:nvSpPr>
          <p:spPr bwMode="auto">
            <a:xfrm>
              <a:off x="816" y="3120"/>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25" name="Text Box 33">
              <a:extLst>
                <a:ext uri="{FF2B5EF4-FFF2-40B4-BE49-F238E27FC236}">
                  <a16:creationId xmlns:a16="http://schemas.microsoft.com/office/drawing/2014/main" id="{E7317B0F-B5C3-ADFF-450D-C2B00DCA6B32}"/>
                </a:ext>
              </a:extLst>
            </p:cNvPr>
            <p:cNvSpPr txBox="1">
              <a:spLocks noChangeArrowheads="1"/>
            </p:cNvSpPr>
            <p:nvPr/>
          </p:nvSpPr>
          <p:spPr bwMode="auto">
            <a:xfrm>
              <a:off x="720" y="3216"/>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26" name="Text Box 34">
              <a:extLst>
                <a:ext uri="{FF2B5EF4-FFF2-40B4-BE49-F238E27FC236}">
                  <a16:creationId xmlns:a16="http://schemas.microsoft.com/office/drawing/2014/main" id="{8FDA7DED-3E71-7042-6C2E-83CF9379DDEB}"/>
                </a:ext>
              </a:extLst>
            </p:cNvPr>
            <p:cNvSpPr txBox="1">
              <a:spLocks noChangeArrowheads="1"/>
            </p:cNvSpPr>
            <p:nvPr/>
          </p:nvSpPr>
          <p:spPr bwMode="auto">
            <a:xfrm>
              <a:off x="864" y="3456"/>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27" name="Text Box 35">
              <a:extLst>
                <a:ext uri="{FF2B5EF4-FFF2-40B4-BE49-F238E27FC236}">
                  <a16:creationId xmlns:a16="http://schemas.microsoft.com/office/drawing/2014/main" id="{821DC4A3-A5E3-19E8-8550-55E79BA929DC}"/>
                </a:ext>
              </a:extLst>
            </p:cNvPr>
            <p:cNvSpPr txBox="1">
              <a:spLocks noChangeArrowheads="1"/>
            </p:cNvSpPr>
            <p:nvPr/>
          </p:nvSpPr>
          <p:spPr bwMode="auto">
            <a:xfrm>
              <a:off x="192" y="3024"/>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28" name="Text Box 36">
              <a:extLst>
                <a:ext uri="{FF2B5EF4-FFF2-40B4-BE49-F238E27FC236}">
                  <a16:creationId xmlns:a16="http://schemas.microsoft.com/office/drawing/2014/main" id="{A6AD759A-5634-05F2-9AEC-DA5CEDD692B9}"/>
                </a:ext>
              </a:extLst>
            </p:cNvPr>
            <p:cNvSpPr txBox="1">
              <a:spLocks noChangeArrowheads="1"/>
            </p:cNvSpPr>
            <p:nvPr/>
          </p:nvSpPr>
          <p:spPr bwMode="auto">
            <a:xfrm>
              <a:off x="432" y="2793"/>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29" name="Text Box 37">
              <a:extLst>
                <a:ext uri="{FF2B5EF4-FFF2-40B4-BE49-F238E27FC236}">
                  <a16:creationId xmlns:a16="http://schemas.microsoft.com/office/drawing/2014/main" id="{3C24A253-8A8E-427D-D407-3B007F9AAAF7}"/>
                </a:ext>
              </a:extLst>
            </p:cNvPr>
            <p:cNvSpPr txBox="1">
              <a:spLocks noChangeArrowheads="1"/>
            </p:cNvSpPr>
            <p:nvPr/>
          </p:nvSpPr>
          <p:spPr bwMode="auto">
            <a:xfrm>
              <a:off x="528" y="3071"/>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30" name="Text Box 38">
              <a:extLst>
                <a:ext uri="{FF2B5EF4-FFF2-40B4-BE49-F238E27FC236}">
                  <a16:creationId xmlns:a16="http://schemas.microsoft.com/office/drawing/2014/main" id="{0555B0B7-B517-59F6-D8B2-6353DA6DE25A}"/>
                </a:ext>
              </a:extLst>
            </p:cNvPr>
            <p:cNvSpPr txBox="1">
              <a:spLocks noChangeArrowheads="1"/>
            </p:cNvSpPr>
            <p:nvPr/>
          </p:nvSpPr>
          <p:spPr bwMode="auto">
            <a:xfrm>
              <a:off x="528" y="3167"/>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31" name="Text Box 39">
              <a:extLst>
                <a:ext uri="{FF2B5EF4-FFF2-40B4-BE49-F238E27FC236}">
                  <a16:creationId xmlns:a16="http://schemas.microsoft.com/office/drawing/2014/main" id="{95183DB1-3090-C474-84D6-5686ECE5AFBC}"/>
                </a:ext>
              </a:extLst>
            </p:cNvPr>
            <p:cNvSpPr txBox="1">
              <a:spLocks noChangeArrowheads="1"/>
            </p:cNvSpPr>
            <p:nvPr/>
          </p:nvSpPr>
          <p:spPr bwMode="auto">
            <a:xfrm>
              <a:off x="576" y="3505"/>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32" name="Text Box 40">
              <a:extLst>
                <a:ext uri="{FF2B5EF4-FFF2-40B4-BE49-F238E27FC236}">
                  <a16:creationId xmlns:a16="http://schemas.microsoft.com/office/drawing/2014/main" id="{0AFAB1A8-272E-8347-433E-F36DE0135668}"/>
                </a:ext>
              </a:extLst>
            </p:cNvPr>
            <p:cNvSpPr txBox="1">
              <a:spLocks noChangeArrowheads="1"/>
            </p:cNvSpPr>
            <p:nvPr/>
          </p:nvSpPr>
          <p:spPr bwMode="auto">
            <a:xfrm>
              <a:off x="816" y="3600"/>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33" name="Text Box 41">
              <a:extLst>
                <a:ext uri="{FF2B5EF4-FFF2-40B4-BE49-F238E27FC236}">
                  <a16:creationId xmlns:a16="http://schemas.microsoft.com/office/drawing/2014/main" id="{D3385B65-0BB8-835F-4922-D894C2E3D361}"/>
                </a:ext>
              </a:extLst>
            </p:cNvPr>
            <p:cNvSpPr txBox="1">
              <a:spLocks noChangeArrowheads="1"/>
            </p:cNvSpPr>
            <p:nvPr/>
          </p:nvSpPr>
          <p:spPr bwMode="auto">
            <a:xfrm>
              <a:off x="912" y="3360"/>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34" name="Text Box 42">
              <a:extLst>
                <a:ext uri="{FF2B5EF4-FFF2-40B4-BE49-F238E27FC236}">
                  <a16:creationId xmlns:a16="http://schemas.microsoft.com/office/drawing/2014/main" id="{15AA4612-3531-5484-93A6-45E45A6B7C29}"/>
                </a:ext>
              </a:extLst>
            </p:cNvPr>
            <p:cNvSpPr txBox="1">
              <a:spLocks noChangeArrowheads="1"/>
            </p:cNvSpPr>
            <p:nvPr/>
          </p:nvSpPr>
          <p:spPr bwMode="auto">
            <a:xfrm>
              <a:off x="239" y="3313"/>
              <a:ext cx="145"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35" name="Text Box 43">
              <a:extLst>
                <a:ext uri="{FF2B5EF4-FFF2-40B4-BE49-F238E27FC236}">
                  <a16:creationId xmlns:a16="http://schemas.microsoft.com/office/drawing/2014/main" id="{9788FE68-E2A0-F98D-0699-FABCBC81DDC4}"/>
                </a:ext>
              </a:extLst>
            </p:cNvPr>
            <p:cNvSpPr txBox="1">
              <a:spLocks noChangeArrowheads="1"/>
            </p:cNvSpPr>
            <p:nvPr/>
          </p:nvSpPr>
          <p:spPr bwMode="auto">
            <a:xfrm>
              <a:off x="143" y="3600"/>
              <a:ext cx="145"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36" name="Text Box 44">
              <a:extLst>
                <a:ext uri="{FF2B5EF4-FFF2-40B4-BE49-F238E27FC236}">
                  <a16:creationId xmlns:a16="http://schemas.microsoft.com/office/drawing/2014/main" id="{570EE0AA-B380-3B16-7144-CDF3DADE3F94}"/>
                </a:ext>
              </a:extLst>
            </p:cNvPr>
            <p:cNvSpPr txBox="1">
              <a:spLocks noChangeArrowheads="1"/>
            </p:cNvSpPr>
            <p:nvPr/>
          </p:nvSpPr>
          <p:spPr bwMode="auto">
            <a:xfrm>
              <a:off x="624" y="3264"/>
              <a:ext cx="144"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37" name="Text Box 45">
              <a:extLst>
                <a:ext uri="{FF2B5EF4-FFF2-40B4-BE49-F238E27FC236}">
                  <a16:creationId xmlns:a16="http://schemas.microsoft.com/office/drawing/2014/main" id="{585510E4-6260-8111-9BDC-E372A4BEEE08}"/>
                </a:ext>
              </a:extLst>
            </p:cNvPr>
            <p:cNvSpPr txBox="1">
              <a:spLocks noChangeArrowheads="1"/>
            </p:cNvSpPr>
            <p:nvPr/>
          </p:nvSpPr>
          <p:spPr bwMode="auto">
            <a:xfrm>
              <a:off x="672" y="3071"/>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38" name="Text Box 46">
              <a:extLst>
                <a:ext uri="{FF2B5EF4-FFF2-40B4-BE49-F238E27FC236}">
                  <a16:creationId xmlns:a16="http://schemas.microsoft.com/office/drawing/2014/main" id="{385062BB-CDEE-3231-79AD-2AC475314CB1}"/>
                </a:ext>
              </a:extLst>
            </p:cNvPr>
            <p:cNvSpPr txBox="1">
              <a:spLocks noChangeArrowheads="1"/>
            </p:cNvSpPr>
            <p:nvPr/>
          </p:nvSpPr>
          <p:spPr bwMode="auto">
            <a:xfrm>
              <a:off x="624" y="3360"/>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39" name="Text Box 47">
              <a:extLst>
                <a:ext uri="{FF2B5EF4-FFF2-40B4-BE49-F238E27FC236}">
                  <a16:creationId xmlns:a16="http://schemas.microsoft.com/office/drawing/2014/main" id="{D620BE79-646D-C5EC-0D9A-F7D48F641E66}"/>
                </a:ext>
              </a:extLst>
            </p:cNvPr>
            <p:cNvSpPr txBox="1">
              <a:spLocks noChangeArrowheads="1"/>
            </p:cNvSpPr>
            <p:nvPr/>
          </p:nvSpPr>
          <p:spPr bwMode="auto">
            <a:xfrm>
              <a:off x="432" y="3552"/>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40" name="Text Box 48">
              <a:extLst>
                <a:ext uri="{FF2B5EF4-FFF2-40B4-BE49-F238E27FC236}">
                  <a16:creationId xmlns:a16="http://schemas.microsoft.com/office/drawing/2014/main" id="{585DADB8-94FF-3D7C-A95B-81FEF7F2A097}"/>
                </a:ext>
              </a:extLst>
            </p:cNvPr>
            <p:cNvSpPr txBox="1">
              <a:spLocks noChangeArrowheads="1"/>
            </p:cNvSpPr>
            <p:nvPr/>
          </p:nvSpPr>
          <p:spPr bwMode="auto">
            <a:xfrm>
              <a:off x="96" y="3360"/>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41" name="Text Box 49">
              <a:extLst>
                <a:ext uri="{FF2B5EF4-FFF2-40B4-BE49-F238E27FC236}">
                  <a16:creationId xmlns:a16="http://schemas.microsoft.com/office/drawing/2014/main" id="{1047350C-7CF2-03B1-9F10-E757F45B1E21}"/>
                </a:ext>
              </a:extLst>
            </p:cNvPr>
            <p:cNvSpPr txBox="1">
              <a:spLocks noChangeArrowheads="1"/>
            </p:cNvSpPr>
            <p:nvPr/>
          </p:nvSpPr>
          <p:spPr bwMode="auto">
            <a:xfrm>
              <a:off x="960" y="3216"/>
              <a:ext cx="240"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42" name="Text Box 50">
              <a:extLst>
                <a:ext uri="{FF2B5EF4-FFF2-40B4-BE49-F238E27FC236}">
                  <a16:creationId xmlns:a16="http://schemas.microsoft.com/office/drawing/2014/main" id="{C5EF3F95-4CBB-52BC-5F51-24D80B83E6CE}"/>
                </a:ext>
              </a:extLst>
            </p:cNvPr>
            <p:cNvSpPr txBox="1">
              <a:spLocks noChangeArrowheads="1"/>
            </p:cNvSpPr>
            <p:nvPr/>
          </p:nvSpPr>
          <p:spPr bwMode="auto">
            <a:xfrm>
              <a:off x="912" y="3120"/>
              <a:ext cx="240"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43" name="Text Box 51">
              <a:extLst>
                <a:ext uri="{FF2B5EF4-FFF2-40B4-BE49-F238E27FC236}">
                  <a16:creationId xmlns:a16="http://schemas.microsoft.com/office/drawing/2014/main" id="{F2F90989-1444-B939-0046-4AB8CE3C5F24}"/>
                </a:ext>
              </a:extLst>
            </p:cNvPr>
            <p:cNvSpPr txBox="1">
              <a:spLocks noChangeArrowheads="1"/>
            </p:cNvSpPr>
            <p:nvPr/>
          </p:nvSpPr>
          <p:spPr bwMode="auto">
            <a:xfrm>
              <a:off x="672" y="2926"/>
              <a:ext cx="240"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44" name="Text Box 52">
              <a:extLst>
                <a:ext uri="{FF2B5EF4-FFF2-40B4-BE49-F238E27FC236}">
                  <a16:creationId xmlns:a16="http://schemas.microsoft.com/office/drawing/2014/main" id="{B2DC166A-21DE-1D78-350E-F0B85EAC35E8}"/>
                </a:ext>
              </a:extLst>
            </p:cNvPr>
            <p:cNvSpPr txBox="1">
              <a:spLocks noChangeArrowheads="1"/>
            </p:cNvSpPr>
            <p:nvPr/>
          </p:nvSpPr>
          <p:spPr bwMode="auto">
            <a:xfrm>
              <a:off x="384" y="2879"/>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45" name="Text Box 53">
              <a:extLst>
                <a:ext uri="{FF2B5EF4-FFF2-40B4-BE49-F238E27FC236}">
                  <a16:creationId xmlns:a16="http://schemas.microsoft.com/office/drawing/2014/main" id="{F7D3C862-C7DE-7907-A82B-1A4F2762A186}"/>
                </a:ext>
              </a:extLst>
            </p:cNvPr>
            <p:cNvSpPr txBox="1">
              <a:spLocks noChangeArrowheads="1"/>
            </p:cNvSpPr>
            <p:nvPr/>
          </p:nvSpPr>
          <p:spPr bwMode="auto">
            <a:xfrm>
              <a:off x="288" y="2976"/>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46" name="Text Box 54">
              <a:extLst>
                <a:ext uri="{FF2B5EF4-FFF2-40B4-BE49-F238E27FC236}">
                  <a16:creationId xmlns:a16="http://schemas.microsoft.com/office/drawing/2014/main" id="{0820C070-AF3F-0F7B-E156-31F5DFAA21BA}"/>
                </a:ext>
              </a:extLst>
            </p:cNvPr>
            <p:cNvSpPr txBox="1">
              <a:spLocks noChangeArrowheads="1"/>
            </p:cNvSpPr>
            <p:nvPr/>
          </p:nvSpPr>
          <p:spPr bwMode="auto">
            <a:xfrm>
              <a:off x="192" y="3408"/>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47" name="Text Box 55">
              <a:extLst>
                <a:ext uri="{FF2B5EF4-FFF2-40B4-BE49-F238E27FC236}">
                  <a16:creationId xmlns:a16="http://schemas.microsoft.com/office/drawing/2014/main" id="{2BF45906-3322-009F-135E-FAA6BE688A75}"/>
                </a:ext>
              </a:extLst>
            </p:cNvPr>
            <p:cNvSpPr txBox="1">
              <a:spLocks noChangeArrowheads="1"/>
            </p:cNvSpPr>
            <p:nvPr/>
          </p:nvSpPr>
          <p:spPr bwMode="auto">
            <a:xfrm>
              <a:off x="336" y="3313"/>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48" name="Text Box 56">
              <a:extLst>
                <a:ext uri="{FF2B5EF4-FFF2-40B4-BE49-F238E27FC236}">
                  <a16:creationId xmlns:a16="http://schemas.microsoft.com/office/drawing/2014/main" id="{482C1A1A-0B72-8C3D-A5F5-AEEFA14D86D3}"/>
                </a:ext>
              </a:extLst>
            </p:cNvPr>
            <p:cNvSpPr txBox="1">
              <a:spLocks noChangeArrowheads="1"/>
            </p:cNvSpPr>
            <p:nvPr/>
          </p:nvSpPr>
          <p:spPr bwMode="auto">
            <a:xfrm>
              <a:off x="336" y="3600"/>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49" name="Text Box 57">
              <a:extLst>
                <a:ext uri="{FF2B5EF4-FFF2-40B4-BE49-F238E27FC236}">
                  <a16:creationId xmlns:a16="http://schemas.microsoft.com/office/drawing/2014/main" id="{F4B6B4B3-5364-C603-D2C1-671B9D2B8498}"/>
                </a:ext>
              </a:extLst>
            </p:cNvPr>
            <p:cNvSpPr txBox="1">
              <a:spLocks noChangeArrowheads="1"/>
            </p:cNvSpPr>
            <p:nvPr/>
          </p:nvSpPr>
          <p:spPr bwMode="auto">
            <a:xfrm>
              <a:off x="528" y="3360"/>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50" name="Text Box 58">
              <a:extLst>
                <a:ext uri="{FF2B5EF4-FFF2-40B4-BE49-F238E27FC236}">
                  <a16:creationId xmlns:a16="http://schemas.microsoft.com/office/drawing/2014/main" id="{981B3507-EB56-314D-DE76-F05FFE6DAF95}"/>
                </a:ext>
              </a:extLst>
            </p:cNvPr>
            <p:cNvSpPr txBox="1">
              <a:spLocks noChangeArrowheads="1"/>
            </p:cNvSpPr>
            <p:nvPr/>
          </p:nvSpPr>
          <p:spPr bwMode="auto">
            <a:xfrm>
              <a:off x="672" y="3505"/>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51" name="Text Box 59">
              <a:extLst>
                <a:ext uri="{FF2B5EF4-FFF2-40B4-BE49-F238E27FC236}">
                  <a16:creationId xmlns:a16="http://schemas.microsoft.com/office/drawing/2014/main" id="{96601602-AAC9-9BED-5AC3-F364634C504B}"/>
                </a:ext>
              </a:extLst>
            </p:cNvPr>
            <p:cNvSpPr txBox="1">
              <a:spLocks noChangeArrowheads="1"/>
            </p:cNvSpPr>
            <p:nvPr/>
          </p:nvSpPr>
          <p:spPr bwMode="auto">
            <a:xfrm>
              <a:off x="720" y="3360"/>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52" name="Text Box 60">
              <a:extLst>
                <a:ext uri="{FF2B5EF4-FFF2-40B4-BE49-F238E27FC236}">
                  <a16:creationId xmlns:a16="http://schemas.microsoft.com/office/drawing/2014/main" id="{FE2DE3EB-5A25-CB00-0F3E-57B8B7D61F66}"/>
                </a:ext>
              </a:extLst>
            </p:cNvPr>
            <p:cNvSpPr txBox="1">
              <a:spLocks noChangeArrowheads="1"/>
            </p:cNvSpPr>
            <p:nvPr/>
          </p:nvSpPr>
          <p:spPr bwMode="auto">
            <a:xfrm>
              <a:off x="864" y="3264"/>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53" name="Text Box 61">
              <a:extLst>
                <a:ext uri="{FF2B5EF4-FFF2-40B4-BE49-F238E27FC236}">
                  <a16:creationId xmlns:a16="http://schemas.microsoft.com/office/drawing/2014/main" id="{A0CCC111-2E21-F73A-54E2-B37C61D2C9B6}"/>
                </a:ext>
              </a:extLst>
            </p:cNvPr>
            <p:cNvSpPr txBox="1">
              <a:spLocks noChangeArrowheads="1"/>
            </p:cNvSpPr>
            <p:nvPr/>
          </p:nvSpPr>
          <p:spPr bwMode="auto">
            <a:xfrm>
              <a:off x="960" y="3505"/>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54" name="Text Box 62">
              <a:extLst>
                <a:ext uri="{FF2B5EF4-FFF2-40B4-BE49-F238E27FC236}">
                  <a16:creationId xmlns:a16="http://schemas.microsoft.com/office/drawing/2014/main" id="{54CAF229-69E9-3221-B29C-D4289BF84A9A}"/>
                </a:ext>
              </a:extLst>
            </p:cNvPr>
            <p:cNvSpPr txBox="1">
              <a:spLocks noChangeArrowheads="1"/>
            </p:cNvSpPr>
            <p:nvPr/>
          </p:nvSpPr>
          <p:spPr bwMode="auto">
            <a:xfrm>
              <a:off x="864" y="2976"/>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55" name="Text Box 63">
              <a:extLst>
                <a:ext uri="{FF2B5EF4-FFF2-40B4-BE49-F238E27FC236}">
                  <a16:creationId xmlns:a16="http://schemas.microsoft.com/office/drawing/2014/main" id="{D3CFE661-883B-9D1F-26B8-D77B9645323A}"/>
                </a:ext>
              </a:extLst>
            </p:cNvPr>
            <p:cNvSpPr txBox="1">
              <a:spLocks noChangeArrowheads="1"/>
            </p:cNvSpPr>
            <p:nvPr/>
          </p:nvSpPr>
          <p:spPr bwMode="auto">
            <a:xfrm>
              <a:off x="1392" y="3071"/>
              <a:ext cx="143"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56" name="AutoShape 64">
              <a:extLst>
                <a:ext uri="{FF2B5EF4-FFF2-40B4-BE49-F238E27FC236}">
                  <a16:creationId xmlns:a16="http://schemas.microsoft.com/office/drawing/2014/main" id="{4B962B57-5D32-7AB4-67D2-C11D36E45B22}"/>
                </a:ext>
              </a:extLst>
            </p:cNvPr>
            <p:cNvSpPr>
              <a:spLocks noChangeArrowheads="1"/>
            </p:cNvSpPr>
            <p:nvPr/>
          </p:nvSpPr>
          <p:spPr bwMode="auto">
            <a:xfrm>
              <a:off x="1152" y="3072"/>
              <a:ext cx="240" cy="480"/>
            </a:xfrm>
            <a:prstGeom prst="rightArrow">
              <a:avLst>
                <a:gd name="adj1" fmla="val 47500"/>
                <a:gd name="adj2" fmla="val 62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2400">
                <a:latin typeface="HGP創英角ﾎﾟｯﾌﾟ体" panose="040B0A00000000000000" pitchFamily="50" charset="-128"/>
                <a:ea typeface="HGP創英角ﾎﾟｯﾌﾟ体" panose="040B0A00000000000000" pitchFamily="50" charset="-128"/>
              </a:endParaRPr>
            </a:p>
          </p:txBody>
        </p:sp>
        <p:sp>
          <p:nvSpPr>
            <p:cNvPr id="17457" name="Text Box 65">
              <a:extLst>
                <a:ext uri="{FF2B5EF4-FFF2-40B4-BE49-F238E27FC236}">
                  <a16:creationId xmlns:a16="http://schemas.microsoft.com/office/drawing/2014/main" id="{ED4B3F07-CB24-005A-1A7E-1217B0AD9F09}"/>
                </a:ext>
              </a:extLst>
            </p:cNvPr>
            <p:cNvSpPr txBox="1">
              <a:spLocks noChangeArrowheads="1"/>
            </p:cNvSpPr>
            <p:nvPr/>
          </p:nvSpPr>
          <p:spPr bwMode="auto">
            <a:xfrm>
              <a:off x="1488" y="3071"/>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58" name="Text Box 66">
              <a:extLst>
                <a:ext uri="{FF2B5EF4-FFF2-40B4-BE49-F238E27FC236}">
                  <a16:creationId xmlns:a16="http://schemas.microsoft.com/office/drawing/2014/main" id="{7831C200-8D0C-3CB1-756E-B768A9F3747A}"/>
                </a:ext>
              </a:extLst>
            </p:cNvPr>
            <p:cNvSpPr txBox="1">
              <a:spLocks noChangeArrowheads="1"/>
            </p:cNvSpPr>
            <p:nvPr/>
          </p:nvSpPr>
          <p:spPr bwMode="auto">
            <a:xfrm>
              <a:off x="1584" y="3071"/>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59" name="Text Box 67">
              <a:extLst>
                <a:ext uri="{FF2B5EF4-FFF2-40B4-BE49-F238E27FC236}">
                  <a16:creationId xmlns:a16="http://schemas.microsoft.com/office/drawing/2014/main" id="{30942926-E999-7928-2EC8-3EBF375BEEA4}"/>
                </a:ext>
              </a:extLst>
            </p:cNvPr>
            <p:cNvSpPr txBox="1">
              <a:spLocks noChangeArrowheads="1"/>
            </p:cNvSpPr>
            <p:nvPr/>
          </p:nvSpPr>
          <p:spPr bwMode="auto">
            <a:xfrm>
              <a:off x="1680" y="3071"/>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0" name="Text Box 68">
              <a:extLst>
                <a:ext uri="{FF2B5EF4-FFF2-40B4-BE49-F238E27FC236}">
                  <a16:creationId xmlns:a16="http://schemas.microsoft.com/office/drawing/2014/main" id="{343532F5-B0B3-E981-B237-9A72E13B6BD4}"/>
                </a:ext>
              </a:extLst>
            </p:cNvPr>
            <p:cNvSpPr txBox="1">
              <a:spLocks noChangeArrowheads="1"/>
            </p:cNvSpPr>
            <p:nvPr/>
          </p:nvSpPr>
          <p:spPr bwMode="auto">
            <a:xfrm>
              <a:off x="1776" y="3071"/>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1" name="Text Box 69">
              <a:extLst>
                <a:ext uri="{FF2B5EF4-FFF2-40B4-BE49-F238E27FC236}">
                  <a16:creationId xmlns:a16="http://schemas.microsoft.com/office/drawing/2014/main" id="{BAA61495-4299-7312-19C5-8F435059C86D}"/>
                </a:ext>
              </a:extLst>
            </p:cNvPr>
            <p:cNvSpPr txBox="1">
              <a:spLocks noChangeArrowheads="1"/>
            </p:cNvSpPr>
            <p:nvPr/>
          </p:nvSpPr>
          <p:spPr bwMode="auto">
            <a:xfrm>
              <a:off x="1392" y="3158"/>
              <a:ext cx="143"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2" name="Text Box 70">
              <a:extLst>
                <a:ext uri="{FF2B5EF4-FFF2-40B4-BE49-F238E27FC236}">
                  <a16:creationId xmlns:a16="http://schemas.microsoft.com/office/drawing/2014/main" id="{4BD9DADA-CAFE-D790-C167-511C4CC45EDA}"/>
                </a:ext>
              </a:extLst>
            </p:cNvPr>
            <p:cNvSpPr txBox="1">
              <a:spLocks noChangeArrowheads="1"/>
            </p:cNvSpPr>
            <p:nvPr/>
          </p:nvSpPr>
          <p:spPr bwMode="auto">
            <a:xfrm>
              <a:off x="1488" y="3158"/>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3" name="Text Box 71">
              <a:extLst>
                <a:ext uri="{FF2B5EF4-FFF2-40B4-BE49-F238E27FC236}">
                  <a16:creationId xmlns:a16="http://schemas.microsoft.com/office/drawing/2014/main" id="{06302C82-051E-FEB4-B9DD-E7CBB69E4802}"/>
                </a:ext>
              </a:extLst>
            </p:cNvPr>
            <p:cNvSpPr txBox="1">
              <a:spLocks noChangeArrowheads="1"/>
            </p:cNvSpPr>
            <p:nvPr/>
          </p:nvSpPr>
          <p:spPr bwMode="auto">
            <a:xfrm>
              <a:off x="1584" y="3158"/>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4" name="Text Box 72">
              <a:extLst>
                <a:ext uri="{FF2B5EF4-FFF2-40B4-BE49-F238E27FC236}">
                  <a16:creationId xmlns:a16="http://schemas.microsoft.com/office/drawing/2014/main" id="{0D6AE8A6-A0D3-925B-827E-00890F844C33}"/>
                </a:ext>
              </a:extLst>
            </p:cNvPr>
            <p:cNvSpPr txBox="1">
              <a:spLocks noChangeArrowheads="1"/>
            </p:cNvSpPr>
            <p:nvPr/>
          </p:nvSpPr>
          <p:spPr bwMode="auto">
            <a:xfrm>
              <a:off x="1680" y="3158"/>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5" name="Text Box 73">
              <a:extLst>
                <a:ext uri="{FF2B5EF4-FFF2-40B4-BE49-F238E27FC236}">
                  <a16:creationId xmlns:a16="http://schemas.microsoft.com/office/drawing/2014/main" id="{01C9BD11-2F12-8F60-D21E-B42B03F94858}"/>
                </a:ext>
              </a:extLst>
            </p:cNvPr>
            <p:cNvSpPr txBox="1">
              <a:spLocks noChangeArrowheads="1"/>
            </p:cNvSpPr>
            <p:nvPr/>
          </p:nvSpPr>
          <p:spPr bwMode="auto">
            <a:xfrm>
              <a:off x="1776" y="3158"/>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6" name="Text Box 74">
              <a:extLst>
                <a:ext uri="{FF2B5EF4-FFF2-40B4-BE49-F238E27FC236}">
                  <a16:creationId xmlns:a16="http://schemas.microsoft.com/office/drawing/2014/main" id="{5BE17D21-04FB-94F1-B1CF-9F71B6783734}"/>
                </a:ext>
              </a:extLst>
            </p:cNvPr>
            <p:cNvSpPr txBox="1">
              <a:spLocks noChangeArrowheads="1"/>
            </p:cNvSpPr>
            <p:nvPr/>
          </p:nvSpPr>
          <p:spPr bwMode="auto">
            <a:xfrm>
              <a:off x="1392" y="3254"/>
              <a:ext cx="143"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7" name="Text Box 75">
              <a:extLst>
                <a:ext uri="{FF2B5EF4-FFF2-40B4-BE49-F238E27FC236}">
                  <a16:creationId xmlns:a16="http://schemas.microsoft.com/office/drawing/2014/main" id="{FCBD5C69-31BA-B23E-F1DA-041B24F86FBA}"/>
                </a:ext>
              </a:extLst>
            </p:cNvPr>
            <p:cNvSpPr txBox="1">
              <a:spLocks noChangeArrowheads="1"/>
            </p:cNvSpPr>
            <p:nvPr/>
          </p:nvSpPr>
          <p:spPr bwMode="auto">
            <a:xfrm>
              <a:off x="1488" y="3254"/>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8" name="Text Box 76">
              <a:extLst>
                <a:ext uri="{FF2B5EF4-FFF2-40B4-BE49-F238E27FC236}">
                  <a16:creationId xmlns:a16="http://schemas.microsoft.com/office/drawing/2014/main" id="{62CBE5C0-98C7-340C-1BCC-0C7CB96C3272}"/>
                </a:ext>
              </a:extLst>
            </p:cNvPr>
            <p:cNvSpPr txBox="1">
              <a:spLocks noChangeArrowheads="1"/>
            </p:cNvSpPr>
            <p:nvPr/>
          </p:nvSpPr>
          <p:spPr bwMode="auto">
            <a:xfrm>
              <a:off x="1584" y="3254"/>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69" name="Text Box 77">
              <a:extLst>
                <a:ext uri="{FF2B5EF4-FFF2-40B4-BE49-F238E27FC236}">
                  <a16:creationId xmlns:a16="http://schemas.microsoft.com/office/drawing/2014/main" id="{C6D436A2-98C1-8B04-ED0C-D6B54219A6CB}"/>
                </a:ext>
              </a:extLst>
            </p:cNvPr>
            <p:cNvSpPr txBox="1">
              <a:spLocks noChangeArrowheads="1"/>
            </p:cNvSpPr>
            <p:nvPr/>
          </p:nvSpPr>
          <p:spPr bwMode="auto">
            <a:xfrm>
              <a:off x="1680" y="3254"/>
              <a:ext cx="144"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70" name="Text Box 78">
              <a:extLst>
                <a:ext uri="{FF2B5EF4-FFF2-40B4-BE49-F238E27FC236}">
                  <a16:creationId xmlns:a16="http://schemas.microsoft.com/office/drawing/2014/main" id="{1A47A423-7689-8288-581F-57686743D647}"/>
                </a:ext>
              </a:extLst>
            </p:cNvPr>
            <p:cNvSpPr txBox="1">
              <a:spLocks noChangeArrowheads="1"/>
            </p:cNvSpPr>
            <p:nvPr/>
          </p:nvSpPr>
          <p:spPr bwMode="auto">
            <a:xfrm>
              <a:off x="1968" y="3081"/>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71" name="Text Box 79">
              <a:extLst>
                <a:ext uri="{FF2B5EF4-FFF2-40B4-BE49-F238E27FC236}">
                  <a16:creationId xmlns:a16="http://schemas.microsoft.com/office/drawing/2014/main" id="{34B58283-D11C-9E13-C09D-B465A9AE206E}"/>
                </a:ext>
              </a:extLst>
            </p:cNvPr>
            <p:cNvSpPr txBox="1">
              <a:spLocks noChangeArrowheads="1"/>
            </p:cNvSpPr>
            <p:nvPr/>
          </p:nvSpPr>
          <p:spPr bwMode="auto">
            <a:xfrm>
              <a:off x="2064" y="3071"/>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72" name="Text Box 80">
              <a:extLst>
                <a:ext uri="{FF2B5EF4-FFF2-40B4-BE49-F238E27FC236}">
                  <a16:creationId xmlns:a16="http://schemas.microsoft.com/office/drawing/2014/main" id="{33B8AEB4-FE5B-65B0-1A79-33DE4EAE0270}"/>
                </a:ext>
              </a:extLst>
            </p:cNvPr>
            <p:cNvSpPr txBox="1">
              <a:spLocks noChangeArrowheads="1"/>
            </p:cNvSpPr>
            <p:nvPr/>
          </p:nvSpPr>
          <p:spPr bwMode="auto">
            <a:xfrm>
              <a:off x="2160" y="3071"/>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73" name="Text Box 81">
              <a:extLst>
                <a:ext uri="{FF2B5EF4-FFF2-40B4-BE49-F238E27FC236}">
                  <a16:creationId xmlns:a16="http://schemas.microsoft.com/office/drawing/2014/main" id="{2F04636A-6B1F-B05B-147A-9CBB069699A5}"/>
                </a:ext>
              </a:extLst>
            </p:cNvPr>
            <p:cNvSpPr txBox="1">
              <a:spLocks noChangeArrowheads="1"/>
            </p:cNvSpPr>
            <p:nvPr/>
          </p:nvSpPr>
          <p:spPr bwMode="auto">
            <a:xfrm>
              <a:off x="2256" y="3071"/>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74" name="Text Box 82">
              <a:extLst>
                <a:ext uri="{FF2B5EF4-FFF2-40B4-BE49-F238E27FC236}">
                  <a16:creationId xmlns:a16="http://schemas.microsoft.com/office/drawing/2014/main" id="{228C137E-427F-2837-382B-58330BE783A0}"/>
                </a:ext>
              </a:extLst>
            </p:cNvPr>
            <p:cNvSpPr txBox="1">
              <a:spLocks noChangeArrowheads="1"/>
            </p:cNvSpPr>
            <p:nvPr/>
          </p:nvSpPr>
          <p:spPr bwMode="auto">
            <a:xfrm>
              <a:off x="2352" y="3071"/>
              <a:ext cx="19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75" name="Text Box 83">
              <a:extLst>
                <a:ext uri="{FF2B5EF4-FFF2-40B4-BE49-F238E27FC236}">
                  <a16:creationId xmlns:a16="http://schemas.microsoft.com/office/drawing/2014/main" id="{96DAA72D-EBF1-2997-E644-8FC81D569013}"/>
                </a:ext>
              </a:extLst>
            </p:cNvPr>
            <p:cNvSpPr txBox="1">
              <a:spLocks noChangeArrowheads="1"/>
            </p:cNvSpPr>
            <p:nvPr/>
          </p:nvSpPr>
          <p:spPr bwMode="auto">
            <a:xfrm>
              <a:off x="1968" y="3177"/>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76" name="Text Box 84">
              <a:extLst>
                <a:ext uri="{FF2B5EF4-FFF2-40B4-BE49-F238E27FC236}">
                  <a16:creationId xmlns:a16="http://schemas.microsoft.com/office/drawing/2014/main" id="{BC004617-626B-27B1-F201-8815A41726AA}"/>
                </a:ext>
              </a:extLst>
            </p:cNvPr>
            <p:cNvSpPr txBox="1">
              <a:spLocks noChangeArrowheads="1"/>
            </p:cNvSpPr>
            <p:nvPr/>
          </p:nvSpPr>
          <p:spPr bwMode="auto">
            <a:xfrm>
              <a:off x="2064" y="3167"/>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77" name="Text Box 85">
              <a:extLst>
                <a:ext uri="{FF2B5EF4-FFF2-40B4-BE49-F238E27FC236}">
                  <a16:creationId xmlns:a16="http://schemas.microsoft.com/office/drawing/2014/main" id="{210E2D37-98F4-A4D6-F06F-1668BC904C3F}"/>
                </a:ext>
              </a:extLst>
            </p:cNvPr>
            <p:cNvSpPr txBox="1">
              <a:spLocks noChangeArrowheads="1"/>
            </p:cNvSpPr>
            <p:nvPr/>
          </p:nvSpPr>
          <p:spPr bwMode="auto">
            <a:xfrm>
              <a:off x="2160" y="3167"/>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78" name="Text Box 86">
              <a:extLst>
                <a:ext uri="{FF2B5EF4-FFF2-40B4-BE49-F238E27FC236}">
                  <a16:creationId xmlns:a16="http://schemas.microsoft.com/office/drawing/2014/main" id="{40B4C719-CE3F-108C-6C6A-463B8B27B135}"/>
                </a:ext>
              </a:extLst>
            </p:cNvPr>
            <p:cNvSpPr txBox="1">
              <a:spLocks noChangeArrowheads="1"/>
            </p:cNvSpPr>
            <p:nvPr/>
          </p:nvSpPr>
          <p:spPr bwMode="auto">
            <a:xfrm>
              <a:off x="2256" y="3167"/>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79" name="Text Box 87">
              <a:extLst>
                <a:ext uri="{FF2B5EF4-FFF2-40B4-BE49-F238E27FC236}">
                  <a16:creationId xmlns:a16="http://schemas.microsoft.com/office/drawing/2014/main" id="{287D9626-6167-E99D-A0BA-71093D97F54C}"/>
                </a:ext>
              </a:extLst>
            </p:cNvPr>
            <p:cNvSpPr txBox="1">
              <a:spLocks noChangeArrowheads="1"/>
            </p:cNvSpPr>
            <p:nvPr/>
          </p:nvSpPr>
          <p:spPr bwMode="auto">
            <a:xfrm>
              <a:off x="2352" y="3167"/>
              <a:ext cx="19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0" name="Text Box 88">
              <a:extLst>
                <a:ext uri="{FF2B5EF4-FFF2-40B4-BE49-F238E27FC236}">
                  <a16:creationId xmlns:a16="http://schemas.microsoft.com/office/drawing/2014/main" id="{FD4E8974-C3C2-7D6C-26DA-78B1BFF7C2FB}"/>
                </a:ext>
              </a:extLst>
            </p:cNvPr>
            <p:cNvSpPr txBox="1">
              <a:spLocks noChangeArrowheads="1"/>
            </p:cNvSpPr>
            <p:nvPr/>
          </p:nvSpPr>
          <p:spPr bwMode="auto">
            <a:xfrm>
              <a:off x="1968" y="3273"/>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1" name="Text Box 89">
              <a:extLst>
                <a:ext uri="{FF2B5EF4-FFF2-40B4-BE49-F238E27FC236}">
                  <a16:creationId xmlns:a16="http://schemas.microsoft.com/office/drawing/2014/main" id="{2635A932-7435-FBB7-888C-0B80C7A87A04}"/>
                </a:ext>
              </a:extLst>
            </p:cNvPr>
            <p:cNvSpPr txBox="1">
              <a:spLocks noChangeArrowheads="1"/>
            </p:cNvSpPr>
            <p:nvPr/>
          </p:nvSpPr>
          <p:spPr bwMode="auto">
            <a:xfrm>
              <a:off x="2545" y="3081"/>
              <a:ext cx="14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2" name="Text Box 90">
              <a:extLst>
                <a:ext uri="{FF2B5EF4-FFF2-40B4-BE49-F238E27FC236}">
                  <a16:creationId xmlns:a16="http://schemas.microsoft.com/office/drawing/2014/main" id="{DCE12898-AFBC-9542-3D3C-C50620EBA59E}"/>
                </a:ext>
              </a:extLst>
            </p:cNvPr>
            <p:cNvSpPr txBox="1">
              <a:spLocks noChangeArrowheads="1"/>
            </p:cNvSpPr>
            <p:nvPr/>
          </p:nvSpPr>
          <p:spPr bwMode="auto">
            <a:xfrm>
              <a:off x="2641" y="3081"/>
              <a:ext cx="14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3" name="Text Box 91">
              <a:extLst>
                <a:ext uri="{FF2B5EF4-FFF2-40B4-BE49-F238E27FC236}">
                  <a16:creationId xmlns:a16="http://schemas.microsoft.com/office/drawing/2014/main" id="{6721B3EE-C06A-8DC5-4274-6576019EAFF0}"/>
                </a:ext>
              </a:extLst>
            </p:cNvPr>
            <p:cNvSpPr txBox="1">
              <a:spLocks noChangeArrowheads="1"/>
            </p:cNvSpPr>
            <p:nvPr/>
          </p:nvSpPr>
          <p:spPr bwMode="auto">
            <a:xfrm>
              <a:off x="2737" y="3081"/>
              <a:ext cx="14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4" name="Text Box 92">
              <a:extLst>
                <a:ext uri="{FF2B5EF4-FFF2-40B4-BE49-F238E27FC236}">
                  <a16:creationId xmlns:a16="http://schemas.microsoft.com/office/drawing/2014/main" id="{A4960C99-B61E-C91A-07B1-C9760B0B8771}"/>
                </a:ext>
              </a:extLst>
            </p:cNvPr>
            <p:cNvSpPr txBox="1">
              <a:spLocks noChangeArrowheads="1"/>
            </p:cNvSpPr>
            <p:nvPr/>
          </p:nvSpPr>
          <p:spPr bwMode="auto">
            <a:xfrm>
              <a:off x="2831" y="3081"/>
              <a:ext cx="145"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5" name="Text Box 93">
              <a:extLst>
                <a:ext uri="{FF2B5EF4-FFF2-40B4-BE49-F238E27FC236}">
                  <a16:creationId xmlns:a16="http://schemas.microsoft.com/office/drawing/2014/main" id="{35120E2C-2181-1938-F9AB-FE2D7C4ADA2E}"/>
                </a:ext>
              </a:extLst>
            </p:cNvPr>
            <p:cNvSpPr txBox="1">
              <a:spLocks noChangeArrowheads="1"/>
            </p:cNvSpPr>
            <p:nvPr/>
          </p:nvSpPr>
          <p:spPr bwMode="auto">
            <a:xfrm>
              <a:off x="2927" y="3081"/>
              <a:ext cx="145"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6" name="Text Box 94">
              <a:extLst>
                <a:ext uri="{FF2B5EF4-FFF2-40B4-BE49-F238E27FC236}">
                  <a16:creationId xmlns:a16="http://schemas.microsoft.com/office/drawing/2014/main" id="{C7675CC2-8F10-1E39-D886-1D866AC568BB}"/>
                </a:ext>
              </a:extLst>
            </p:cNvPr>
            <p:cNvSpPr txBox="1">
              <a:spLocks noChangeArrowheads="1"/>
            </p:cNvSpPr>
            <p:nvPr/>
          </p:nvSpPr>
          <p:spPr bwMode="auto">
            <a:xfrm>
              <a:off x="2545" y="3177"/>
              <a:ext cx="14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7" name="Text Box 95">
              <a:extLst>
                <a:ext uri="{FF2B5EF4-FFF2-40B4-BE49-F238E27FC236}">
                  <a16:creationId xmlns:a16="http://schemas.microsoft.com/office/drawing/2014/main" id="{A00A9ACD-157E-5361-9875-C199F3DCF492}"/>
                </a:ext>
              </a:extLst>
            </p:cNvPr>
            <p:cNvSpPr txBox="1">
              <a:spLocks noChangeArrowheads="1"/>
            </p:cNvSpPr>
            <p:nvPr/>
          </p:nvSpPr>
          <p:spPr bwMode="auto">
            <a:xfrm>
              <a:off x="2641" y="3177"/>
              <a:ext cx="14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8" name="Text Box 96">
              <a:extLst>
                <a:ext uri="{FF2B5EF4-FFF2-40B4-BE49-F238E27FC236}">
                  <a16:creationId xmlns:a16="http://schemas.microsoft.com/office/drawing/2014/main" id="{C3590C7D-E019-D084-3E6A-7E2C8938FA8E}"/>
                </a:ext>
              </a:extLst>
            </p:cNvPr>
            <p:cNvSpPr txBox="1">
              <a:spLocks noChangeArrowheads="1"/>
            </p:cNvSpPr>
            <p:nvPr/>
          </p:nvSpPr>
          <p:spPr bwMode="auto">
            <a:xfrm>
              <a:off x="2737" y="3177"/>
              <a:ext cx="143"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89" name="Text Box 97">
              <a:extLst>
                <a:ext uri="{FF2B5EF4-FFF2-40B4-BE49-F238E27FC236}">
                  <a16:creationId xmlns:a16="http://schemas.microsoft.com/office/drawing/2014/main" id="{307ED6F0-F6D1-4FCE-9B54-B5C75D75F192}"/>
                </a:ext>
              </a:extLst>
            </p:cNvPr>
            <p:cNvSpPr txBox="1">
              <a:spLocks noChangeArrowheads="1"/>
            </p:cNvSpPr>
            <p:nvPr/>
          </p:nvSpPr>
          <p:spPr bwMode="auto">
            <a:xfrm>
              <a:off x="2831" y="3177"/>
              <a:ext cx="145"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90" name="Text Box 98">
              <a:extLst>
                <a:ext uri="{FF2B5EF4-FFF2-40B4-BE49-F238E27FC236}">
                  <a16:creationId xmlns:a16="http://schemas.microsoft.com/office/drawing/2014/main" id="{3CB716F4-6BC5-1DB4-5725-19FB73B7D919}"/>
                </a:ext>
              </a:extLst>
            </p:cNvPr>
            <p:cNvSpPr txBox="1">
              <a:spLocks noChangeArrowheads="1"/>
            </p:cNvSpPr>
            <p:nvPr/>
          </p:nvSpPr>
          <p:spPr bwMode="auto">
            <a:xfrm>
              <a:off x="3120" y="3071"/>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91" name="Text Box 99">
              <a:extLst>
                <a:ext uri="{FF2B5EF4-FFF2-40B4-BE49-F238E27FC236}">
                  <a16:creationId xmlns:a16="http://schemas.microsoft.com/office/drawing/2014/main" id="{E871948F-CAC9-7E65-67FA-161DE578372B}"/>
                </a:ext>
              </a:extLst>
            </p:cNvPr>
            <p:cNvSpPr txBox="1">
              <a:spLocks noChangeArrowheads="1"/>
            </p:cNvSpPr>
            <p:nvPr/>
          </p:nvSpPr>
          <p:spPr bwMode="auto">
            <a:xfrm>
              <a:off x="3216" y="3071"/>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92" name="Text Box 100">
              <a:extLst>
                <a:ext uri="{FF2B5EF4-FFF2-40B4-BE49-F238E27FC236}">
                  <a16:creationId xmlns:a16="http://schemas.microsoft.com/office/drawing/2014/main" id="{CAF0CA42-1928-9A88-F6DD-D544BC83D176}"/>
                </a:ext>
              </a:extLst>
            </p:cNvPr>
            <p:cNvSpPr txBox="1">
              <a:spLocks noChangeArrowheads="1"/>
            </p:cNvSpPr>
            <p:nvPr/>
          </p:nvSpPr>
          <p:spPr bwMode="auto">
            <a:xfrm>
              <a:off x="3312" y="3071"/>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93" name="Text Box 101">
              <a:extLst>
                <a:ext uri="{FF2B5EF4-FFF2-40B4-BE49-F238E27FC236}">
                  <a16:creationId xmlns:a16="http://schemas.microsoft.com/office/drawing/2014/main" id="{82B068BE-2158-2687-99AA-D9C752D48F15}"/>
                </a:ext>
              </a:extLst>
            </p:cNvPr>
            <p:cNvSpPr txBox="1">
              <a:spLocks noChangeArrowheads="1"/>
            </p:cNvSpPr>
            <p:nvPr/>
          </p:nvSpPr>
          <p:spPr bwMode="auto">
            <a:xfrm>
              <a:off x="3408" y="3071"/>
              <a:ext cx="192" cy="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p>
          </p:txBody>
        </p:sp>
        <p:sp>
          <p:nvSpPr>
            <p:cNvPr id="17494" name="Text Box 102">
              <a:extLst>
                <a:ext uri="{FF2B5EF4-FFF2-40B4-BE49-F238E27FC236}">
                  <a16:creationId xmlns:a16="http://schemas.microsoft.com/office/drawing/2014/main" id="{1781A66C-566C-DF9A-A6FF-BDFC98DBCDDA}"/>
                </a:ext>
              </a:extLst>
            </p:cNvPr>
            <p:cNvSpPr txBox="1">
              <a:spLocks noChangeArrowheads="1"/>
            </p:cNvSpPr>
            <p:nvPr/>
          </p:nvSpPr>
          <p:spPr bwMode="auto">
            <a:xfrm>
              <a:off x="3600" y="3071"/>
              <a:ext cx="240"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95" name="Text Box 103">
              <a:extLst>
                <a:ext uri="{FF2B5EF4-FFF2-40B4-BE49-F238E27FC236}">
                  <a16:creationId xmlns:a16="http://schemas.microsoft.com/office/drawing/2014/main" id="{B4CD1968-83DC-7BE7-4378-B97215A8331F}"/>
                </a:ext>
              </a:extLst>
            </p:cNvPr>
            <p:cNvSpPr txBox="1">
              <a:spLocks noChangeArrowheads="1"/>
            </p:cNvSpPr>
            <p:nvPr/>
          </p:nvSpPr>
          <p:spPr bwMode="auto">
            <a:xfrm>
              <a:off x="3696" y="3071"/>
              <a:ext cx="241"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96" name="Text Box 104">
              <a:extLst>
                <a:ext uri="{FF2B5EF4-FFF2-40B4-BE49-F238E27FC236}">
                  <a16:creationId xmlns:a16="http://schemas.microsoft.com/office/drawing/2014/main" id="{3F30F99B-316E-5E20-3CA6-F15E88E58606}"/>
                </a:ext>
              </a:extLst>
            </p:cNvPr>
            <p:cNvSpPr txBox="1">
              <a:spLocks noChangeArrowheads="1"/>
            </p:cNvSpPr>
            <p:nvPr/>
          </p:nvSpPr>
          <p:spPr bwMode="auto">
            <a:xfrm>
              <a:off x="3792" y="3071"/>
              <a:ext cx="241"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17497" name="Text Box 105">
              <a:extLst>
                <a:ext uri="{FF2B5EF4-FFF2-40B4-BE49-F238E27FC236}">
                  <a16:creationId xmlns:a16="http://schemas.microsoft.com/office/drawing/2014/main" id="{FCDD8DD2-0CAD-50A6-9CF8-D61AA67EE3A6}"/>
                </a:ext>
              </a:extLst>
            </p:cNvPr>
            <p:cNvSpPr txBox="1">
              <a:spLocks noChangeArrowheads="1"/>
            </p:cNvSpPr>
            <p:nvPr/>
          </p:nvSpPr>
          <p:spPr bwMode="auto">
            <a:xfrm>
              <a:off x="1439" y="3456"/>
              <a:ext cx="529"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b="1">
                  <a:latin typeface="HGP創英角ﾎﾟｯﾌﾟ体" panose="040B0A00000000000000" pitchFamily="50" charset="-128"/>
                  <a:ea typeface="HGP創英角ﾎﾟｯﾌﾟ体" panose="040B0A00000000000000" pitchFamily="50" charset="-128"/>
                </a:rPr>
                <a:t>（１４）</a:t>
              </a:r>
            </a:p>
          </p:txBody>
        </p:sp>
        <p:sp>
          <p:nvSpPr>
            <p:cNvPr id="17498" name="Text Box 106">
              <a:extLst>
                <a:ext uri="{FF2B5EF4-FFF2-40B4-BE49-F238E27FC236}">
                  <a16:creationId xmlns:a16="http://schemas.microsoft.com/office/drawing/2014/main" id="{FB12B68B-FAF2-303A-187E-C47DD7D28884}"/>
                </a:ext>
              </a:extLst>
            </p:cNvPr>
            <p:cNvSpPr txBox="1">
              <a:spLocks noChangeArrowheads="1"/>
            </p:cNvSpPr>
            <p:nvPr/>
          </p:nvSpPr>
          <p:spPr bwMode="auto">
            <a:xfrm>
              <a:off x="1968" y="3456"/>
              <a:ext cx="528"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b="1">
                  <a:latin typeface="HGP創英角ﾎﾟｯﾌﾟ体" panose="040B0A00000000000000" pitchFamily="50" charset="-128"/>
                  <a:ea typeface="HGP創英角ﾎﾟｯﾌﾟ体" panose="040B0A00000000000000" pitchFamily="50" charset="-128"/>
                </a:rPr>
                <a:t>（１１）</a:t>
              </a:r>
            </a:p>
          </p:txBody>
        </p:sp>
        <p:sp>
          <p:nvSpPr>
            <p:cNvPr id="17499" name="Text Box 107">
              <a:extLst>
                <a:ext uri="{FF2B5EF4-FFF2-40B4-BE49-F238E27FC236}">
                  <a16:creationId xmlns:a16="http://schemas.microsoft.com/office/drawing/2014/main" id="{C07DB92C-C711-FB33-6FE1-11B99F06A713}"/>
                </a:ext>
              </a:extLst>
            </p:cNvPr>
            <p:cNvSpPr txBox="1">
              <a:spLocks noChangeArrowheads="1"/>
            </p:cNvSpPr>
            <p:nvPr/>
          </p:nvSpPr>
          <p:spPr bwMode="auto">
            <a:xfrm>
              <a:off x="2545" y="3456"/>
              <a:ext cx="527"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b="1">
                  <a:latin typeface="HGP創英角ﾎﾟｯﾌﾟ体" panose="040B0A00000000000000" pitchFamily="50" charset="-128"/>
                  <a:ea typeface="HGP創英角ﾎﾟｯﾌﾟ体" panose="040B0A00000000000000" pitchFamily="50" charset="-128"/>
                </a:rPr>
                <a:t>（９）</a:t>
              </a:r>
            </a:p>
          </p:txBody>
        </p:sp>
        <p:sp>
          <p:nvSpPr>
            <p:cNvPr id="17500" name="Text Box 108">
              <a:extLst>
                <a:ext uri="{FF2B5EF4-FFF2-40B4-BE49-F238E27FC236}">
                  <a16:creationId xmlns:a16="http://schemas.microsoft.com/office/drawing/2014/main" id="{B57AF318-FCAD-672F-7047-DE49197DD770}"/>
                </a:ext>
              </a:extLst>
            </p:cNvPr>
            <p:cNvSpPr txBox="1">
              <a:spLocks noChangeArrowheads="1"/>
            </p:cNvSpPr>
            <p:nvPr/>
          </p:nvSpPr>
          <p:spPr bwMode="auto">
            <a:xfrm>
              <a:off x="3072" y="3456"/>
              <a:ext cx="528"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b="1">
                  <a:latin typeface="HGP創英角ﾎﾟｯﾌﾟ体" panose="040B0A00000000000000" pitchFamily="50" charset="-128"/>
                  <a:ea typeface="HGP創英角ﾎﾟｯﾌﾟ体" panose="040B0A00000000000000" pitchFamily="50" charset="-128"/>
                </a:rPr>
                <a:t>（４）</a:t>
              </a:r>
            </a:p>
          </p:txBody>
        </p:sp>
        <p:sp>
          <p:nvSpPr>
            <p:cNvPr id="17501" name="Text Box 109">
              <a:extLst>
                <a:ext uri="{FF2B5EF4-FFF2-40B4-BE49-F238E27FC236}">
                  <a16:creationId xmlns:a16="http://schemas.microsoft.com/office/drawing/2014/main" id="{647717E7-58A1-BBD3-02AF-1E8AEDA162C9}"/>
                </a:ext>
              </a:extLst>
            </p:cNvPr>
            <p:cNvSpPr txBox="1">
              <a:spLocks noChangeArrowheads="1"/>
            </p:cNvSpPr>
            <p:nvPr/>
          </p:nvSpPr>
          <p:spPr bwMode="auto">
            <a:xfrm>
              <a:off x="3552" y="3456"/>
              <a:ext cx="528"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b="1">
                  <a:latin typeface="HGP創英角ﾎﾟｯﾌﾟ体" panose="040B0A00000000000000" pitchFamily="50" charset="-128"/>
                  <a:ea typeface="HGP創英角ﾎﾟｯﾌﾟ体" panose="040B0A00000000000000" pitchFamily="50" charset="-128"/>
                </a:rPr>
                <a:t>（３）</a:t>
              </a:r>
            </a:p>
          </p:txBody>
        </p:sp>
      </p:grpSp>
      <p:sp>
        <p:nvSpPr>
          <p:cNvPr id="17412" name="Text Box 16">
            <a:extLst>
              <a:ext uri="{FF2B5EF4-FFF2-40B4-BE49-F238E27FC236}">
                <a16:creationId xmlns:a16="http://schemas.microsoft.com/office/drawing/2014/main" id="{66679C60-331F-F6C6-8CDA-6FB121C4B845}"/>
              </a:ext>
            </a:extLst>
          </p:cNvPr>
          <p:cNvSpPr txBox="1">
            <a:spLocks noChangeArrowheads="1"/>
          </p:cNvSpPr>
          <p:nvPr/>
        </p:nvSpPr>
        <p:spPr bwMode="auto">
          <a:xfrm>
            <a:off x="152400" y="4356100"/>
            <a:ext cx="6375400" cy="2495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40000"/>
              </a:spcBef>
              <a:buFontTx/>
              <a:buNone/>
            </a:pP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層別の手順</a:t>
            </a: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p>
          <a:p>
            <a:pPr eaLnBrk="1" hangingPunct="1">
              <a:lnSpc>
                <a:spcPts val="1400"/>
              </a:lnSpc>
              <a:spcBef>
                <a:spcPct val="40000"/>
              </a:spcBef>
              <a:buFontTx/>
              <a:buNone/>
            </a:pPr>
            <a:r>
              <a:rPr lang="ja-JP" altLang="en-US" sz="1200" dirty="0">
                <a:latin typeface="HGP創英角ﾎﾟｯﾌﾟ体" panose="040B0A00000000000000" pitchFamily="50" charset="-128"/>
                <a:ea typeface="HGP創英角ﾎﾟｯﾌﾟ体" panose="040B0A00000000000000" pitchFamily="50" charset="-128"/>
              </a:rPr>
              <a:t>　</a:t>
            </a:r>
            <a:r>
              <a:rPr lang="ja-JP" altLang="en-US" sz="1400" dirty="0">
                <a:latin typeface="HGP創英角ﾎﾟｯﾌﾟ体" panose="040B0A00000000000000" pitchFamily="50" charset="-128"/>
                <a:ea typeface="HGP創英角ﾎﾟｯﾌﾟ体" panose="040B0A00000000000000" pitchFamily="50" charset="-128"/>
              </a:rPr>
              <a:t>１）層別する対象を明確にし、特性及び範囲を明確にする</a:t>
            </a:r>
          </a:p>
          <a:p>
            <a:pPr eaLnBrk="1" hangingPunct="1">
              <a:lnSpc>
                <a:spcPts val="1400"/>
              </a:lnSpc>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２）対象の全体像を把握する</a:t>
            </a:r>
          </a:p>
          <a:p>
            <a:pPr eaLnBrk="1" hangingPunct="1">
              <a:lnSpc>
                <a:spcPts val="1400"/>
              </a:lnSpc>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３）全体を構成していると思われる要素（層別項目）を考える</a:t>
            </a:r>
          </a:p>
          <a:p>
            <a:pPr eaLnBrk="1" hangingPunct="1">
              <a:lnSpc>
                <a:spcPts val="1400"/>
              </a:lnSpc>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４）各要素を把握できるチェックシートを作成し、実態を把握する</a:t>
            </a:r>
          </a:p>
          <a:p>
            <a:pPr eaLnBrk="1" hangingPunct="1">
              <a:lnSpc>
                <a:spcPts val="1400"/>
              </a:lnSpc>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５）要素（層別項目）ごとに、いくつかの小グループに分ける（層別するという）</a:t>
            </a:r>
          </a:p>
          <a:p>
            <a:pPr eaLnBrk="1" hangingPunct="1">
              <a:lnSpc>
                <a:spcPts val="1400"/>
              </a:lnSpc>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６）小グループの姿をつかむ（グラフ、パレート図、散布図などを利用すると良い）</a:t>
            </a:r>
          </a:p>
          <a:p>
            <a:pPr eaLnBrk="1" hangingPunct="1">
              <a:lnSpc>
                <a:spcPts val="1400"/>
              </a:lnSpc>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７）小グループの特徴を言葉で表現する</a:t>
            </a:r>
          </a:p>
          <a:p>
            <a:pPr eaLnBrk="1" hangingPunct="1">
              <a:lnSpc>
                <a:spcPts val="1400"/>
              </a:lnSpc>
              <a:spcBef>
                <a:spcPct val="40000"/>
              </a:spcBef>
              <a:buFontTx/>
              <a:buNone/>
            </a:pPr>
            <a:r>
              <a:rPr lang="ja-JP" altLang="en-US" sz="1400" dirty="0">
                <a:latin typeface="HGP創英角ﾎﾟｯﾌﾟ体" panose="040B0A00000000000000" pitchFamily="50" charset="-128"/>
                <a:ea typeface="HGP創英角ﾎﾟｯﾌﾟ体" panose="040B0A00000000000000" pitchFamily="50" charset="-128"/>
              </a:rPr>
              <a:t>　８）小グループ同士を比較検討し、全体像を把握する</a:t>
            </a:r>
            <a:endParaRPr lang="ja-JP" altLang="en-US" sz="1200" dirty="0">
              <a:latin typeface="HGP創英角ﾎﾟｯﾌﾟ体" panose="040B0A00000000000000" pitchFamily="50" charset="-128"/>
              <a:ea typeface="HGP創英角ﾎﾟｯﾌﾟ体" panose="040B0A00000000000000" pitchFamily="50" charset="-128"/>
            </a:endParaRPr>
          </a:p>
        </p:txBody>
      </p:sp>
      <p:sp>
        <p:nvSpPr>
          <p:cNvPr id="17413" name="Text Box 16">
            <a:extLst>
              <a:ext uri="{FF2B5EF4-FFF2-40B4-BE49-F238E27FC236}">
                <a16:creationId xmlns:a16="http://schemas.microsoft.com/office/drawing/2014/main" id="{AD890CB8-9725-AAC2-A1A7-B5AC97A9AB71}"/>
              </a:ext>
            </a:extLst>
          </p:cNvPr>
          <p:cNvSpPr txBox="1">
            <a:spLocks noChangeArrowheads="1"/>
          </p:cNvSpPr>
          <p:nvPr/>
        </p:nvSpPr>
        <p:spPr bwMode="auto">
          <a:xfrm>
            <a:off x="5062538" y="3960813"/>
            <a:ext cx="3711575"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en-US" altLang="ja-JP" sz="1200" dirty="0">
              <a:latin typeface="HGP創英角ﾎﾟｯﾌﾟ体" panose="040B0A00000000000000" pitchFamily="50" charset="-128"/>
              <a:ea typeface="HGP創英角ﾎﾟｯﾌﾟ体" panose="040B0A00000000000000" pitchFamily="50" charset="-128"/>
            </a:endParaRPr>
          </a:p>
          <a:p>
            <a:pPr eaLnBrk="1" hangingPunct="1">
              <a:spcBef>
                <a:spcPct val="0"/>
              </a:spcBef>
              <a:buFontTx/>
              <a:buNone/>
            </a:pPr>
            <a:r>
              <a:rPr lang="en-US" altLang="ja-JP" sz="1400" dirty="0">
                <a:latin typeface="HGP創英角ﾎﾟｯﾌﾟ体" panose="040B0A00000000000000" pitchFamily="50" charset="-128"/>
                <a:ea typeface="HGP創英角ﾎﾟｯﾌﾟ体" panose="040B0A00000000000000" pitchFamily="50" charset="-128"/>
              </a:rPr>
              <a:t>【</a:t>
            </a:r>
            <a:r>
              <a:rPr lang="ja-JP" altLang="en-US" sz="1400" dirty="0">
                <a:latin typeface="HGP創英角ﾎﾟｯﾌﾟ体" panose="040B0A00000000000000" pitchFamily="50" charset="-128"/>
                <a:ea typeface="HGP創英角ﾎﾟｯﾌﾟ体" panose="040B0A00000000000000" pitchFamily="50" charset="-128"/>
              </a:rPr>
              <a:t>注意事項</a:t>
            </a:r>
            <a:r>
              <a:rPr lang="en-US" altLang="ja-JP" sz="1400" dirty="0">
                <a:latin typeface="HGP創英角ﾎﾟｯﾌﾟ体" panose="040B0A00000000000000" pitchFamily="50" charset="-128"/>
                <a:ea typeface="HGP創英角ﾎﾟｯﾌﾟ体" panose="040B0A00000000000000" pitchFamily="50" charset="-128"/>
              </a:rPr>
              <a:t>】</a:t>
            </a:r>
          </a:p>
          <a:p>
            <a:pP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　（１）できるだけ多くの要素　　（層別項目）で層別する</a:t>
            </a:r>
          </a:p>
          <a:p>
            <a:pP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　（２）データの性格や、履歴を明らかにする</a:t>
            </a:r>
          </a:p>
          <a:p>
            <a:pP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　（３）比較しやすい形でまとめる</a:t>
            </a:r>
          </a:p>
          <a:p>
            <a:pP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　（４）層別で得られた情報はアクションに結びつける</a:t>
            </a:r>
          </a:p>
        </p:txBody>
      </p:sp>
      <p:sp>
        <p:nvSpPr>
          <p:cNvPr id="96" name="object 2">
            <a:extLst>
              <a:ext uri="{FF2B5EF4-FFF2-40B4-BE49-F238E27FC236}">
                <a16:creationId xmlns:a16="http://schemas.microsoft.com/office/drawing/2014/main" id="{F30214B1-50F0-4DBF-AB3B-F7ABE5933680}"/>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23</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extLst>
      <p:ext uri="{BB962C8B-B14F-4D97-AF65-F5344CB8AC3E}">
        <p14:creationId xmlns:p14="http://schemas.microsoft.com/office/powerpoint/2010/main" val="2170028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 Box 3">
            <a:extLst>
              <a:ext uri="{FF2B5EF4-FFF2-40B4-BE49-F238E27FC236}">
                <a16:creationId xmlns:a16="http://schemas.microsoft.com/office/drawing/2014/main" id="{237D90ED-B0C4-4A46-9B12-71392B7F5C2F}"/>
              </a:ext>
            </a:extLst>
          </p:cNvPr>
          <p:cNvSpPr txBox="1">
            <a:spLocks noChangeArrowheads="1"/>
          </p:cNvSpPr>
          <p:nvPr/>
        </p:nvSpPr>
        <p:spPr bwMode="auto">
          <a:xfrm>
            <a:off x="122560" y="1888748"/>
            <a:ext cx="444944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kumimoji="1" lang="en-US" altLang="ja-JP" sz="2800" b="1" dirty="0">
                <a:solidFill>
                  <a:srgbClr val="CC0000"/>
                </a:solidFill>
                <a:latin typeface="HGP創英角ﾎﾟｯﾌﾟ体" panose="040B0A00000000000000" pitchFamily="50" charset="-128"/>
                <a:ea typeface="HGP創英角ﾎﾟｯﾌﾟ体" panose="040B0A00000000000000" pitchFamily="50" charset="-128"/>
              </a:rPr>
              <a:t>《</a:t>
            </a:r>
            <a:r>
              <a:rPr kumimoji="1" lang="ja-JP" altLang="en-US" sz="2800" b="1" dirty="0">
                <a:solidFill>
                  <a:srgbClr val="CC0000"/>
                </a:solidFill>
                <a:latin typeface="HGP創英角ﾎﾟｯﾌﾟ体" panose="040B0A00000000000000" pitchFamily="50" charset="-128"/>
                <a:ea typeface="HGP創英角ﾎﾟｯﾌﾟ体" panose="040B0A00000000000000" pitchFamily="50" charset="-128"/>
              </a:rPr>
              <a:t>層 別 の 例</a:t>
            </a:r>
            <a:r>
              <a:rPr kumimoji="1" lang="en-US" altLang="ja-JP" sz="2800" b="1" dirty="0">
                <a:solidFill>
                  <a:srgbClr val="CC0000"/>
                </a:solidFill>
                <a:latin typeface="HGP創英角ﾎﾟｯﾌﾟ体" panose="040B0A00000000000000" pitchFamily="50" charset="-128"/>
                <a:ea typeface="HGP創英角ﾎﾟｯﾌﾟ体" panose="040B0A00000000000000" pitchFamily="50" charset="-128"/>
              </a:rPr>
              <a:t>》</a:t>
            </a:r>
          </a:p>
        </p:txBody>
      </p:sp>
      <p:sp>
        <p:nvSpPr>
          <p:cNvPr id="49156" name="Text Box 4">
            <a:extLst>
              <a:ext uri="{FF2B5EF4-FFF2-40B4-BE49-F238E27FC236}">
                <a16:creationId xmlns:a16="http://schemas.microsoft.com/office/drawing/2014/main" id="{F0F85CE3-ABCE-48A7-8BE5-6800BD928707}"/>
              </a:ext>
            </a:extLst>
          </p:cNvPr>
          <p:cNvSpPr txBox="1">
            <a:spLocks noChangeArrowheads="1"/>
          </p:cNvSpPr>
          <p:nvPr/>
        </p:nvSpPr>
        <p:spPr bwMode="auto">
          <a:xfrm>
            <a:off x="215900" y="2704683"/>
            <a:ext cx="8775700" cy="3490913"/>
          </a:xfrm>
          <a:prstGeom prst="rect">
            <a:avLst/>
          </a:prstGeom>
          <a:solidFill>
            <a:srgbClr val="FFFFCC"/>
          </a:solidFill>
          <a:ln w="25400">
            <a:solidFill>
              <a:schemeClr val="tx1"/>
            </a:solidFill>
            <a:miter lim="800000"/>
            <a:headEnd/>
            <a:tailEnd/>
          </a:ln>
          <a:effectLst/>
        </p:spPr>
        <p:txBody>
          <a:bodyPr wrap="square">
            <a:spAutoFit/>
          </a:bodyPr>
          <a:lstStyle/>
          <a:p>
            <a:pPr>
              <a:spcBef>
                <a:spcPct val="50000"/>
              </a:spcBef>
            </a:pPr>
            <a:r>
              <a:rPr kumimoji="1" lang="en-US" altLang="ja-JP" sz="2600" b="1" dirty="0">
                <a:latin typeface="HGP創英角ﾎﾟｯﾌﾟ体" panose="040B0A00000000000000" pitchFamily="50" charset="-128"/>
                <a:ea typeface="HGP創英角ﾎﾟｯﾌﾟ体" panose="040B0A00000000000000" pitchFamily="50" charset="-128"/>
              </a:rPr>
              <a:t>○ </a:t>
            </a:r>
            <a:r>
              <a:rPr kumimoji="1" lang="ja-JP" altLang="en-US" sz="2600" b="1" dirty="0">
                <a:latin typeface="HGP創英角ﾎﾟｯﾌﾟ体" panose="040B0A00000000000000" pitchFamily="50" charset="-128"/>
                <a:ea typeface="HGP創英角ﾎﾟｯﾌﾟ体" panose="040B0A00000000000000" pitchFamily="50" charset="-128"/>
              </a:rPr>
              <a:t>時 間 別  ：時間，日，昼・夜，週，月，季節など</a:t>
            </a:r>
          </a:p>
          <a:p>
            <a:pPr>
              <a:spcBef>
                <a:spcPct val="50000"/>
              </a:spcBef>
            </a:pPr>
            <a:r>
              <a:rPr kumimoji="1" lang="ja-JP" altLang="en-US" sz="2600" b="1" dirty="0">
                <a:latin typeface="HGP創英角ﾎﾟｯﾌﾟ体" panose="040B0A00000000000000" pitchFamily="50" charset="-128"/>
                <a:ea typeface="HGP創英角ﾎﾟｯﾌﾟ体" panose="040B0A00000000000000" pitchFamily="50" charset="-128"/>
              </a:rPr>
              <a:t>○ 作業者別 ：年齢，勤続，班，熟練度・身長など</a:t>
            </a:r>
          </a:p>
          <a:p>
            <a:pPr>
              <a:spcBef>
                <a:spcPct val="50000"/>
              </a:spcBef>
            </a:pPr>
            <a:r>
              <a:rPr kumimoji="1" lang="ja-JP" altLang="en-US" sz="2600" b="1" dirty="0">
                <a:latin typeface="HGP創英角ﾎﾟｯﾌﾟ体" panose="040B0A00000000000000" pitchFamily="50" charset="-128"/>
                <a:ea typeface="HGP創英角ﾎﾟｯﾌﾟ体" panose="040B0A00000000000000" pitchFamily="50" charset="-128"/>
              </a:rPr>
              <a:t>○ 機 械 別  ：機械，型式，装置，構造，治具など</a:t>
            </a:r>
          </a:p>
          <a:p>
            <a:pPr>
              <a:spcBef>
                <a:spcPct val="50000"/>
              </a:spcBef>
            </a:pPr>
            <a:r>
              <a:rPr kumimoji="1" lang="ja-JP" altLang="en-US" sz="2600" b="1" dirty="0">
                <a:latin typeface="HGP創英角ﾎﾟｯﾌﾟ体" panose="040B0A00000000000000" pitchFamily="50" charset="-128"/>
                <a:ea typeface="HGP創英角ﾎﾟｯﾌﾟ体" panose="040B0A00000000000000" pitchFamily="50" charset="-128"/>
              </a:rPr>
              <a:t>○ 材 料 別  ：供給者，成分，ロット，メーカーなど</a:t>
            </a:r>
          </a:p>
          <a:p>
            <a:pPr>
              <a:spcBef>
                <a:spcPct val="50000"/>
              </a:spcBef>
            </a:pPr>
            <a:r>
              <a:rPr kumimoji="1" lang="ja-JP" altLang="en-US" sz="2600" b="1" dirty="0">
                <a:latin typeface="HGP創英角ﾎﾟｯﾌﾟ体" panose="040B0A00000000000000" pitchFamily="50" charset="-128"/>
                <a:ea typeface="HGP創英角ﾎﾟｯﾌﾟ体" panose="040B0A00000000000000" pitchFamily="50" charset="-128"/>
              </a:rPr>
              <a:t>○ 測 定 別  ：試験機，計測器，測定者，検査具など</a:t>
            </a:r>
          </a:p>
          <a:p>
            <a:pPr>
              <a:spcBef>
                <a:spcPct val="50000"/>
              </a:spcBef>
            </a:pPr>
            <a:r>
              <a:rPr kumimoji="1" lang="ja-JP" altLang="en-US" sz="2600" b="1" dirty="0">
                <a:latin typeface="HGP創英角ﾎﾟｯﾌﾟ体" panose="040B0A00000000000000" pitchFamily="50" charset="-128"/>
                <a:ea typeface="HGP創英角ﾎﾟｯﾌﾟ体" panose="040B0A00000000000000" pitchFamily="50" charset="-128"/>
              </a:rPr>
              <a:t>○ そ の 他   ：現象別，症状別，箇所別，条件別など</a:t>
            </a:r>
            <a:endParaRPr kumimoji="1" lang="ja-JP" altLang="en-US" sz="2400" b="1" dirty="0">
              <a:latin typeface="HGP創英角ﾎﾟｯﾌﾟ体" panose="040B0A00000000000000" pitchFamily="50" charset="-128"/>
              <a:ea typeface="HGP創英角ﾎﾟｯﾌﾟ体" panose="040B0A00000000000000" pitchFamily="50" charset="-128"/>
            </a:endParaRPr>
          </a:p>
        </p:txBody>
      </p:sp>
      <p:sp>
        <p:nvSpPr>
          <p:cNvPr id="49160" name="Text Box 8">
            <a:extLst>
              <a:ext uri="{FF2B5EF4-FFF2-40B4-BE49-F238E27FC236}">
                <a16:creationId xmlns:a16="http://schemas.microsoft.com/office/drawing/2014/main" id="{8A243B6E-02D8-49F7-850F-D38B8B1EC62B}"/>
              </a:ext>
            </a:extLst>
          </p:cNvPr>
          <p:cNvSpPr txBox="1">
            <a:spLocks noChangeArrowheads="1"/>
          </p:cNvSpPr>
          <p:nvPr/>
        </p:nvSpPr>
        <p:spPr bwMode="auto">
          <a:xfrm>
            <a:off x="215900" y="876320"/>
            <a:ext cx="6184489" cy="892552"/>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ja-JP" altLang="en-US" sz="2600" b="1" dirty="0">
                <a:solidFill>
                  <a:srgbClr val="FF0000"/>
                </a:solidFill>
                <a:latin typeface="HGP創英角ﾎﾟｯﾌﾟ体" panose="040B0A00000000000000" pitchFamily="50" charset="-128"/>
                <a:ea typeface="HGP創英角ﾎﾟｯﾌﾟ体" panose="040B0A00000000000000" pitchFamily="50" charset="-128"/>
                <a:hlinkClick r:id="rId3" action="ppaction://hlinkpres?slideindex=1&amp;slidetitle="/>
              </a:rPr>
              <a:t>しっかりと層別を行うことにより，</a:t>
            </a:r>
            <a:br>
              <a:rPr kumimoji="1" lang="en-US" altLang="ja-JP" sz="2600" b="1" dirty="0">
                <a:solidFill>
                  <a:srgbClr val="FF0000"/>
                </a:solidFill>
                <a:latin typeface="HGP創英角ﾎﾟｯﾌﾟ体" panose="040B0A00000000000000" pitchFamily="50" charset="-128"/>
                <a:ea typeface="HGP創英角ﾎﾟｯﾌﾟ体" panose="040B0A00000000000000" pitchFamily="50" charset="-128"/>
                <a:hlinkClick r:id="rId3" action="ppaction://hlinkpres?slideindex=1&amp;slidetitle="/>
              </a:rPr>
            </a:br>
            <a:r>
              <a:rPr kumimoji="1" lang="ja-JP" altLang="en-US" sz="2600" b="1" dirty="0">
                <a:solidFill>
                  <a:srgbClr val="FF0000"/>
                </a:solidFill>
                <a:latin typeface="HGP創英角ﾎﾟｯﾌﾟ体" panose="040B0A00000000000000" pitchFamily="50" charset="-128"/>
                <a:ea typeface="HGP創英角ﾎﾟｯﾌﾟ体" panose="040B0A00000000000000" pitchFamily="50" charset="-128"/>
                <a:hlinkClick r:id="rId3" action="ppaction://hlinkpres?slideindex=1&amp;slidetitle="/>
              </a:rPr>
              <a:t>問題点（ばらつき）をしっかりと把握できる。</a:t>
            </a:r>
            <a:endParaRPr kumimoji="1" lang="ja-JP" altLang="en-US" sz="2600" b="1" dirty="0">
              <a:solidFill>
                <a:srgbClr val="FF0000"/>
              </a:solidFill>
              <a:latin typeface="HGP創英角ﾎﾟｯﾌﾟ体" panose="040B0A00000000000000" pitchFamily="50" charset="-128"/>
              <a:ea typeface="HGP創英角ﾎﾟｯﾌﾟ体" panose="040B0A00000000000000" pitchFamily="50" charset="-128"/>
            </a:endParaRPr>
          </a:p>
        </p:txBody>
      </p:sp>
      <p:sp>
        <p:nvSpPr>
          <p:cNvPr id="87046" name="Rectangle 6">
            <a:extLst>
              <a:ext uri="{FF2B5EF4-FFF2-40B4-BE49-F238E27FC236}">
                <a16:creationId xmlns:a16="http://schemas.microsoft.com/office/drawing/2014/main" id="{189C898F-9A46-462F-AC0B-6C7CE70EFFAB}"/>
              </a:ext>
            </a:extLst>
          </p:cNvPr>
          <p:cNvSpPr>
            <a:spLocks noGrp="1" noChangeArrowheads="1"/>
          </p:cNvSpPr>
          <p:nvPr>
            <p:ph type="title"/>
          </p:nvPr>
        </p:nvSpPr>
        <p:spPr>
          <a:xfrm>
            <a:off x="0" y="51594"/>
            <a:ext cx="8229600" cy="704850"/>
          </a:xfrm>
          <a:noFill/>
        </p:spPr>
        <p:txBody>
          <a:bodyPr>
            <a:normAutofit/>
          </a:bodyPr>
          <a:lstStyle/>
          <a:p>
            <a:pPr algn="l"/>
            <a:r>
              <a:rPr lang="ja-JP" altLang="en-US" sz="2800" b="1" dirty="0">
                <a:solidFill>
                  <a:schemeClr val="tx1"/>
                </a:solidFill>
                <a:latin typeface="HGP創英角ﾎﾟｯﾌﾟ体" panose="040B0A00000000000000" pitchFamily="50" charset="-128"/>
                <a:ea typeface="HGP創英角ﾎﾟｯﾌﾟ体" panose="040B0A00000000000000" pitchFamily="50" charset="-128"/>
              </a:rPr>
              <a:t>　　層別はデータ解析の第一歩</a:t>
            </a:r>
            <a:endParaRPr lang="ja-JP" altLang="en-US" sz="2400" b="1" dirty="0">
              <a:solidFill>
                <a:srgbClr val="FF0000"/>
              </a:solidFill>
              <a:latin typeface="HGP創英角ﾎﾟｯﾌﾟ体" panose="040B0A00000000000000" pitchFamily="50" charset="-128"/>
              <a:ea typeface="HGP創英角ﾎﾟｯﾌﾟ体" panose="040B0A00000000000000" pitchFamily="50" charset="-128"/>
            </a:endParaRPr>
          </a:p>
        </p:txBody>
      </p:sp>
      <p:grpSp>
        <p:nvGrpSpPr>
          <p:cNvPr id="7" name="Group 298">
            <a:extLst>
              <a:ext uri="{FF2B5EF4-FFF2-40B4-BE49-F238E27FC236}">
                <a16:creationId xmlns:a16="http://schemas.microsoft.com/office/drawing/2014/main" id="{4FB1F8A7-BF68-4495-A110-1BD7FABEF41F}"/>
              </a:ext>
            </a:extLst>
          </p:cNvPr>
          <p:cNvGrpSpPr>
            <a:grpSpLocks/>
          </p:cNvGrpSpPr>
          <p:nvPr/>
        </p:nvGrpSpPr>
        <p:grpSpPr bwMode="auto">
          <a:xfrm>
            <a:off x="6685525" y="671845"/>
            <a:ext cx="1691035" cy="1711902"/>
            <a:chOff x="3379" y="2251"/>
            <a:chExt cx="1906" cy="1572"/>
          </a:xfrm>
        </p:grpSpPr>
        <p:sp>
          <p:nvSpPr>
            <p:cNvPr id="8" name="AutoShape 17">
              <a:extLst>
                <a:ext uri="{FF2B5EF4-FFF2-40B4-BE49-F238E27FC236}">
                  <a16:creationId xmlns:a16="http://schemas.microsoft.com/office/drawing/2014/main" id="{4E586972-2261-46FC-9BF5-78375693D0C4}"/>
                </a:ext>
              </a:extLst>
            </p:cNvPr>
            <p:cNvSpPr>
              <a:spLocks noChangeAspect="1" noChangeArrowheads="1" noTextEdit="1"/>
            </p:cNvSpPr>
            <p:nvPr/>
          </p:nvSpPr>
          <p:spPr bwMode="auto">
            <a:xfrm>
              <a:off x="3379" y="2251"/>
              <a:ext cx="1906" cy="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9" name="Group 297">
              <a:extLst>
                <a:ext uri="{FF2B5EF4-FFF2-40B4-BE49-F238E27FC236}">
                  <a16:creationId xmlns:a16="http://schemas.microsoft.com/office/drawing/2014/main" id="{AAC9530C-8853-4B90-9876-3375BCE4957D}"/>
                </a:ext>
              </a:extLst>
            </p:cNvPr>
            <p:cNvGrpSpPr>
              <a:grpSpLocks/>
            </p:cNvGrpSpPr>
            <p:nvPr/>
          </p:nvGrpSpPr>
          <p:grpSpPr bwMode="auto">
            <a:xfrm>
              <a:off x="3379" y="2251"/>
              <a:ext cx="1906" cy="1572"/>
              <a:chOff x="3379" y="2251"/>
              <a:chExt cx="1906" cy="1572"/>
            </a:xfrm>
          </p:grpSpPr>
          <p:sp>
            <p:nvSpPr>
              <p:cNvPr id="88" name="Freeform 19">
                <a:extLst>
                  <a:ext uri="{FF2B5EF4-FFF2-40B4-BE49-F238E27FC236}">
                    <a16:creationId xmlns:a16="http://schemas.microsoft.com/office/drawing/2014/main" id="{2CE1900D-73AB-48E8-AD91-79ABEB31CC80}"/>
                  </a:ext>
                </a:extLst>
              </p:cNvPr>
              <p:cNvSpPr>
                <a:spLocks/>
              </p:cNvSpPr>
              <p:nvPr/>
            </p:nvSpPr>
            <p:spPr bwMode="auto">
              <a:xfrm>
                <a:off x="4017" y="3535"/>
                <a:ext cx="583" cy="272"/>
              </a:xfrm>
              <a:custGeom>
                <a:avLst/>
                <a:gdLst>
                  <a:gd name="T0" fmla="*/ 0 w 4086"/>
                  <a:gd name="T1" fmla="*/ 0 h 3001"/>
                  <a:gd name="T2" fmla="*/ 0 w 4086"/>
                  <a:gd name="T3" fmla="*/ 0 h 3001"/>
                  <a:gd name="T4" fmla="*/ 0 w 4086"/>
                  <a:gd name="T5" fmla="*/ 0 h 3001"/>
                  <a:gd name="T6" fmla="*/ 0 w 4086"/>
                  <a:gd name="T7" fmla="*/ 0 h 3001"/>
                  <a:gd name="T8" fmla="*/ 0 w 4086"/>
                  <a:gd name="T9" fmla="*/ 0 h 30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86" h="3001">
                    <a:moveTo>
                      <a:pt x="0" y="36"/>
                    </a:moveTo>
                    <a:lnTo>
                      <a:pt x="4086" y="0"/>
                    </a:lnTo>
                    <a:lnTo>
                      <a:pt x="4005" y="3001"/>
                    </a:lnTo>
                    <a:lnTo>
                      <a:pt x="289" y="2948"/>
                    </a:lnTo>
                    <a:lnTo>
                      <a:pt x="0" y="36"/>
                    </a:lnTo>
                    <a:close/>
                  </a:path>
                </a:pathLst>
              </a:custGeom>
              <a:solidFill>
                <a:srgbClr val="B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9" name="Freeform 20">
                <a:extLst>
                  <a:ext uri="{FF2B5EF4-FFF2-40B4-BE49-F238E27FC236}">
                    <a16:creationId xmlns:a16="http://schemas.microsoft.com/office/drawing/2014/main" id="{2A47EBCF-2DDA-430F-BAB1-B7FD32946535}"/>
                  </a:ext>
                </a:extLst>
              </p:cNvPr>
              <p:cNvSpPr>
                <a:spLocks/>
              </p:cNvSpPr>
              <p:nvPr/>
            </p:nvSpPr>
            <p:spPr bwMode="auto">
              <a:xfrm>
                <a:off x="4474" y="2251"/>
                <a:ext cx="71" cy="19"/>
              </a:xfrm>
              <a:custGeom>
                <a:avLst/>
                <a:gdLst>
                  <a:gd name="T0" fmla="*/ 0 w 497"/>
                  <a:gd name="T1" fmla="*/ 0 h 214"/>
                  <a:gd name="T2" fmla="*/ 0 w 497"/>
                  <a:gd name="T3" fmla="*/ 0 h 214"/>
                  <a:gd name="T4" fmla="*/ 0 w 497"/>
                  <a:gd name="T5" fmla="*/ 0 h 214"/>
                  <a:gd name="T6" fmla="*/ 0 w 497"/>
                  <a:gd name="T7" fmla="*/ 0 h 214"/>
                  <a:gd name="T8" fmla="*/ 0 w 497"/>
                  <a:gd name="T9" fmla="*/ 0 h 214"/>
                  <a:gd name="T10" fmla="*/ 0 w 497"/>
                  <a:gd name="T11" fmla="*/ 0 h 214"/>
                  <a:gd name="T12" fmla="*/ 0 w 497"/>
                  <a:gd name="T13" fmla="*/ 0 h 214"/>
                  <a:gd name="T14" fmla="*/ 0 w 497"/>
                  <a:gd name="T15" fmla="*/ 0 h 214"/>
                  <a:gd name="T16" fmla="*/ 0 w 497"/>
                  <a:gd name="T17" fmla="*/ 0 h 214"/>
                  <a:gd name="T18" fmla="*/ 0 w 497"/>
                  <a:gd name="T19" fmla="*/ 0 h 214"/>
                  <a:gd name="T20" fmla="*/ 0 w 497"/>
                  <a:gd name="T21" fmla="*/ 0 h 214"/>
                  <a:gd name="T22" fmla="*/ 0 w 497"/>
                  <a:gd name="T23" fmla="*/ 0 h 214"/>
                  <a:gd name="T24" fmla="*/ 0 w 497"/>
                  <a:gd name="T25" fmla="*/ 0 h 214"/>
                  <a:gd name="T26" fmla="*/ 0 w 497"/>
                  <a:gd name="T27" fmla="*/ 0 h 214"/>
                  <a:gd name="T28" fmla="*/ 0 w 497"/>
                  <a:gd name="T29" fmla="*/ 0 h 214"/>
                  <a:gd name="T30" fmla="*/ 0 w 497"/>
                  <a:gd name="T31" fmla="*/ 0 h 214"/>
                  <a:gd name="T32" fmla="*/ 0 w 497"/>
                  <a:gd name="T33" fmla="*/ 0 h 2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7" h="214">
                    <a:moveTo>
                      <a:pt x="497" y="203"/>
                    </a:moveTo>
                    <a:lnTo>
                      <a:pt x="487" y="214"/>
                    </a:lnTo>
                    <a:lnTo>
                      <a:pt x="0" y="0"/>
                    </a:lnTo>
                    <a:lnTo>
                      <a:pt x="67" y="16"/>
                    </a:lnTo>
                    <a:lnTo>
                      <a:pt x="133" y="31"/>
                    </a:lnTo>
                    <a:lnTo>
                      <a:pt x="167" y="40"/>
                    </a:lnTo>
                    <a:lnTo>
                      <a:pt x="199" y="50"/>
                    </a:lnTo>
                    <a:lnTo>
                      <a:pt x="231" y="59"/>
                    </a:lnTo>
                    <a:lnTo>
                      <a:pt x="263" y="69"/>
                    </a:lnTo>
                    <a:lnTo>
                      <a:pt x="295" y="81"/>
                    </a:lnTo>
                    <a:lnTo>
                      <a:pt x="326" y="94"/>
                    </a:lnTo>
                    <a:lnTo>
                      <a:pt x="357" y="108"/>
                    </a:lnTo>
                    <a:lnTo>
                      <a:pt x="386" y="123"/>
                    </a:lnTo>
                    <a:lnTo>
                      <a:pt x="415" y="140"/>
                    </a:lnTo>
                    <a:lnTo>
                      <a:pt x="443" y="160"/>
                    </a:lnTo>
                    <a:lnTo>
                      <a:pt x="471" y="180"/>
                    </a:lnTo>
                    <a:lnTo>
                      <a:pt x="497" y="20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0" name="Freeform 21">
                <a:extLst>
                  <a:ext uri="{FF2B5EF4-FFF2-40B4-BE49-F238E27FC236}">
                    <a16:creationId xmlns:a16="http://schemas.microsoft.com/office/drawing/2014/main" id="{D2AD17B4-0D85-4982-AECB-FFC3AA79A9F1}"/>
                  </a:ext>
                </a:extLst>
              </p:cNvPr>
              <p:cNvSpPr>
                <a:spLocks/>
              </p:cNvSpPr>
              <p:nvPr/>
            </p:nvSpPr>
            <p:spPr bwMode="auto">
              <a:xfrm>
                <a:off x="3410" y="2266"/>
                <a:ext cx="1817" cy="854"/>
              </a:xfrm>
              <a:custGeom>
                <a:avLst/>
                <a:gdLst>
                  <a:gd name="T0" fmla="*/ 0 w 12716"/>
                  <a:gd name="T1" fmla="*/ 0 h 9394"/>
                  <a:gd name="T2" fmla="*/ 0 w 12716"/>
                  <a:gd name="T3" fmla="*/ 0 h 9394"/>
                  <a:gd name="T4" fmla="*/ 0 w 12716"/>
                  <a:gd name="T5" fmla="*/ 0 h 9394"/>
                  <a:gd name="T6" fmla="*/ 0 w 12716"/>
                  <a:gd name="T7" fmla="*/ 0 h 9394"/>
                  <a:gd name="T8" fmla="*/ 0 w 12716"/>
                  <a:gd name="T9" fmla="*/ 0 h 9394"/>
                  <a:gd name="T10" fmla="*/ 0 w 12716"/>
                  <a:gd name="T11" fmla="*/ 0 h 9394"/>
                  <a:gd name="T12" fmla="*/ 0 w 12716"/>
                  <a:gd name="T13" fmla="*/ 0 h 9394"/>
                  <a:gd name="T14" fmla="*/ 0 w 12716"/>
                  <a:gd name="T15" fmla="*/ 0 h 9394"/>
                  <a:gd name="T16" fmla="*/ 0 w 12716"/>
                  <a:gd name="T17" fmla="*/ 0 h 9394"/>
                  <a:gd name="T18" fmla="*/ 0 w 12716"/>
                  <a:gd name="T19" fmla="*/ 0 h 9394"/>
                  <a:gd name="T20" fmla="*/ 0 w 12716"/>
                  <a:gd name="T21" fmla="*/ 0 h 9394"/>
                  <a:gd name="T22" fmla="*/ 0 w 12716"/>
                  <a:gd name="T23" fmla="*/ 0 h 9394"/>
                  <a:gd name="T24" fmla="*/ 0 w 12716"/>
                  <a:gd name="T25" fmla="*/ 0 h 9394"/>
                  <a:gd name="T26" fmla="*/ 0 w 12716"/>
                  <a:gd name="T27" fmla="*/ 0 h 9394"/>
                  <a:gd name="T28" fmla="*/ 0 w 12716"/>
                  <a:gd name="T29" fmla="*/ 0 h 9394"/>
                  <a:gd name="T30" fmla="*/ 0 w 12716"/>
                  <a:gd name="T31" fmla="*/ 0 h 9394"/>
                  <a:gd name="T32" fmla="*/ 0 w 12716"/>
                  <a:gd name="T33" fmla="*/ 0 h 9394"/>
                  <a:gd name="T34" fmla="*/ 0 w 12716"/>
                  <a:gd name="T35" fmla="*/ 0 h 9394"/>
                  <a:gd name="T36" fmla="*/ 0 w 12716"/>
                  <a:gd name="T37" fmla="*/ 0 h 9394"/>
                  <a:gd name="T38" fmla="*/ 0 w 12716"/>
                  <a:gd name="T39" fmla="*/ 0 h 9394"/>
                  <a:gd name="T40" fmla="*/ 0 w 12716"/>
                  <a:gd name="T41" fmla="*/ 0 h 9394"/>
                  <a:gd name="T42" fmla="*/ 0 w 12716"/>
                  <a:gd name="T43" fmla="*/ 0 h 9394"/>
                  <a:gd name="T44" fmla="*/ 0 w 12716"/>
                  <a:gd name="T45" fmla="*/ 0 h 9394"/>
                  <a:gd name="T46" fmla="*/ 0 w 12716"/>
                  <a:gd name="T47" fmla="*/ 0 h 9394"/>
                  <a:gd name="T48" fmla="*/ 0 w 12716"/>
                  <a:gd name="T49" fmla="*/ 0 h 9394"/>
                  <a:gd name="T50" fmla="*/ 0 w 12716"/>
                  <a:gd name="T51" fmla="*/ 0 h 9394"/>
                  <a:gd name="T52" fmla="*/ 0 w 12716"/>
                  <a:gd name="T53" fmla="*/ 0 h 9394"/>
                  <a:gd name="T54" fmla="*/ 0 w 12716"/>
                  <a:gd name="T55" fmla="*/ 0 h 9394"/>
                  <a:gd name="T56" fmla="*/ 0 w 12716"/>
                  <a:gd name="T57" fmla="*/ 0 h 9394"/>
                  <a:gd name="T58" fmla="*/ 0 w 12716"/>
                  <a:gd name="T59" fmla="*/ 0 h 9394"/>
                  <a:gd name="T60" fmla="*/ 0 w 12716"/>
                  <a:gd name="T61" fmla="*/ 0 h 9394"/>
                  <a:gd name="T62" fmla="*/ 0 w 12716"/>
                  <a:gd name="T63" fmla="*/ 0 h 9394"/>
                  <a:gd name="T64" fmla="*/ 0 w 12716"/>
                  <a:gd name="T65" fmla="*/ 0 h 9394"/>
                  <a:gd name="T66" fmla="*/ 0 w 12716"/>
                  <a:gd name="T67" fmla="*/ 0 h 9394"/>
                  <a:gd name="T68" fmla="*/ 0 w 12716"/>
                  <a:gd name="T69" fmla="*/ 0 h 9394"/>
                  <a:gd name="T70" fmla="*/ 0 w 12716"/>
                  <a:gd name="T71" fmla="*/ 0 h 9394"/>
                  <a:gd name="T72" fmla="*/ 0 w 12716"/>
                  <a:gd name="T73" fmla="*/ 0 h 9394"/>
                  <a:gd name="T74" fmla="*/ 0 w 12716"/>
                  <a:gd name="T75" fmla="*/ 0 h 9394"/>
                  <a:gd name="T76" fmla="*/ 0 w 12716"/>
                  <a:gd name="T77" fmla="*/ 0 h 9394"/>
                  <a:gd name="T78" fmla="*/ 0 w 12716"/>
                  <a:gd name="T79" fmla="*/ 0 h 9394"/>
                  <a:gd name="T80" fmla="*/ 0 w 12716"/>
                  <a:gd name="T81" fmla="*/ 0 h 9394"/>
                  <a:gd name="T82" fmla="*/ 0 w 12716"/>
                  <a:gd name="T83" fmla="*/ 0 h 9394"/>
                  <a:gd name="T84" fmla="*/ 0 w 12716"/>
                  <a:gd name="T85" fmla="*/ 0 h 9394"/>
                  <a:gd name="T86" fmla="*/ 0 w 12716"/>
                  <a:gd name="T87" fmla="*/ 0 h 9394"/>
                  <a:gd name="T88" fmla="*/ 0 w 12716"/>
                  <a:gd name="T89" fmla="*/ 0 h 9394"/>
                  <a:gd name="T90" fmla="*/ 0 w 12716"/>
                  <a:gd name="T91" fmla="*/ 0 h 9394"/>
                  <a:gd name="T92" fmla="*/ 0 w 12716"/>
                  <a:gd name="T93" fmla="*/ 0 h 9394"/>
                  <a:gd name="T94" fmla="*/ 0 w 12716"/>
                  <a:gd name="T95" fmla="*/ 0 h 9394"/>
                  <a:gd name="T96" fmla="*/ 0 w 12716"/>
                  <a:gd name="T97" fmla="*/ 0 h 9394"/>
                  <a:gd name="T98" fmla="*/ 0 w 12716"/>
                  <a:gd name="T99" fmla="*/ 0 h 9394"/>
                  <a:gd name="T100" fmla="*/ 0 w 12716"/>
                  <a:gd name="T101" fmla="*/ 0 h 9394"/>
                  <a:gd name="T102" fmla="*/ 0 w 12716"/>
                  <a:gd name="T103" fmla="*/ 0 h 9394"/>
                  <a:gd name="T104" fmla="*/ 0 w 12716"/>
                  <a:gd name="T105" fmla="*/ 0 h 9394"/>
                  <a:gd name="T106" fmla="*/ 0 w 12716"/>
                  <a:gd name="T107" fmla="*/ 0 h 9394"/>
                  <a:gd name="T108" fmla="*/ 0 w 12716"/>
                  <a:gd name="T109" fmla="*/ 0 h 9394"/>
                  <a:gd name="T110" fmla="*/ 0 w 12716"/>
                  <a:gd name="T111" fmla="*/ 0 h 9394"/>
                  <a:gd name="T112" fmla="*/ 0 w 12716"/>
                  <a:gd name="T113" fmla="*/ 0 h 9394"/>
                  <a:gd name="T114" fmla="*/ 0 w 12716"/>
                  <a:gd name="T115" fmla="*/ 0 h 9394"/>
                  <a:gd name="T116" fmla="*/ 0 w 12716"/>
                  <a:gd name="T117" fmla="*/ 0 h 9394"/>
                  <a:gd name="T118" fmla="*/ 0 w 12716"/>
                  <a:gd name="T119" fmla="*/ 0 h 9394"/>
                  <a:gd name="T120" fmla="*/ 0 w 12716"/>
                  <a:gd name="T121" fmla="*/ 0 h 939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716" h="9394">
                    <a:moveTo>
                      <a:pt x="8071" y="617"/>
                    </a:moveTo>
                    <a:lnTo>
                      <a:pt x="8107" y="596"/>
                    </a:lnTo>
                    <a:lnTo>
                      <a:pt x="8144" y="575"/>
                    </a:lnTo>
                    <a:lnTo>
                      <a:pt x="8181" y="556"/>
                    </a:lnTo>
                    <a:lnTo>
                      <a:pt x="8218" y="537"/>
                    </a:lnTo>
                    <a:lnTo>
                      <a:pt x="8257" y="520"/>
                    </a:lnTo>
                    <a:lnTo>
                      <a:pt x="8297" y="505"/>
                    </a:lnTo>
                    <a:lnTo>
                      <a:pt x="8336" y="491"/>
                    </a:lnTo>
                    <a:lnTo>
                      <a:pt x="8376" y="480"/>
                    </a:lnTo>
                    <a:lnTo>
                      <a:pt x="8397" y="475"/>
                    </a:lnTo>
                    <a:lnTo>
                      <a:pt x="8417" y="470"/>
                    </a:lnTo>
                    <a:lnTo>
                      <a:pt x="8438" y="466"/>
                    </a:lnTo>
                    <a:lnTo>
                      <a:pt x="8458" y="463"/>
                    </a:lnTo>
                    <a:lnTo>
                      <a:pt x="8480" y="461"/>
                    </a:lnTo>
                    <a:lnTo>
                      <a:pt x="8501" y="459"/>
                    </a:lnTo>
                    <a:lnTo>
                      <a:pt x="8522" y="457"/>
                    </a:lnTo>
                    <a:lnTo>
                      <a:pt x="8543" y="456"/>
                    </a:lnTo>
                    <a:lnTo>
                      <a:pt x="8565" y="456"/>
                    </a:lnTo>
                    <a:lnTo>
                      <a:pt x="8586" y="457"/>
                    </a:lnTo>
                    <a:lnTo>
                      <a:pt x="8608" y="459"/>
                    </a:lnTo>
                    <a:lnTo>
                      <a:pt x="8630" y="461"/>
                    </a:lnTo>
                    <a:lnTo>
                      <a:pt x="8653" y="464"/>
                    </a:lnTo>
                    <a:lnTo>
                      <a:pt x="8675" y="468"/>
                    </a:lnTo>
                    <a:lnTo>
                      <a:pt x="8697" y="473"/>
                    </a:lnTo>
                    <a:lnTo>
                      <a:pt x="8719" y="478"/>
                    </a:lnTo>
                    <a:lnTo>
                      <a:pt x="8734" y="489"/>
                    </a:lnTo>
                    <a:lnTo>
                      <a:pt x="8749" y="500"/>
                    </a:lnTo>
                    <a:lnTo>
                      <a:pt x="8763" y="511"/>
                    </a:lnTo>
                    <a:lnTo>
                      <a:pt x="8776" y="523"/>
                    </a:lnTo>
                    <a:lnTo>
                      <a:pt x="8789" y="536"/>
                    </a:lnTo>
                    <a:lnTo>
                      <a:pt x="8800" y="549"/>
                    </a:lnTo>
                    <a:lnTo>
                      <a:pt x="8811" y="563"/>
                    </a:lnTo>
                    <a:lnTo>
                      <a:pt x="8823" y="577"/>
                    </a:lnTo>
                    <a:lnTo>
                      <a:pt x="8832" y="591"/>
                    </a:lnTo>
                    <a:lnTo>
                      <a:pt x="8841" y="607"/>
                    </a:lnTo>
                    <a:lnTo>
                      <a:pt x="8850" y="622"/>
                    </a:lnTo>
                    <a:lnTo>
                      <a:pt x="8857" y="638"/>
                    </a:lnTo>
                    <a:lnTo>
                      <a:pt x="8864" y="654"/>
                    </a:lnTo>
                    <a:lnTo>
                      <a:pt x="8870" y="670"/>
                    </a:lnTo>
                    <a:lnTo>
                      <a:pt x="8876" y="688"/>
                    </a:lnTo>
                    <a:lnTo>
                      <a:pt x="8881" y="705"/>
                    </a:lnTo>
                    <a:lnTo>
                      <a:pt x="8885" y="722"/>
                    </a:lnTo>
                    <a:lnTo>
                      <a:pt x="8889" y="740"/>
                    </a:lnTo>
                    <a:lnTo>
                      <a:pt x="8892" y="758"/>
                    </a:lnTo>
                    <a:lnTo>
                      <a:pt x="8894" y="776"/>
                    </a:lnTo>
                    <a:lnTo>
                      <a:pt x="8896" y="795"/>
                    </a:lnTo>
                    <a:lnTo>
                      <a:pt x="8897" y="813"/>
                    </a:lnTo>
                    <a:lnTo>
                      <a:pt x="8898" y="831"/>
                    </a:lnTo>
                    <a:lnTo>
                      <a:pt x="8898" y="851"/>
                    </a:lnTo>
                    <a:lnTo>
                      <a:pt x="8898" y="869"/>
                    </a:lnTo>
                    <a:lnTo>
                      <a:pt x="8897" y="889"/>
                    </a:lnTo>
                    <a:lnTo>
                      <a:pt x="8895" y="907"/>
                    </a:lnTo>
                    <a:lnTo>
                      <a:pt x="8893" y="926"/>
                    </a:lnTo>
                    <a:lnTo>
                      <a:pt x="8890" y="946"/>
                    </a:lnTo>
                    <a:lnTo>
                      <a:pt x="8887" y="965"/>
                    </a:lnTo>
                    <a:lnTo>
                      <a:pt x="8883" y="984"/>
                    </a:lnTo>
                    <a:lnTo>
                      <a:pt x="8878" y="1003"/>
                    </a:lnTo>
                    <a:lnTo>
                      <a:pt x="8895" y="1006"/>
                    </a:lnTo>
                    <a:lnTo>
                      <a:pt x="8911" y="1010"/>
                    </a:lnTo>
                    <a:lnTo>
                      <a:pt x="8929" y="1012"/>
                    </a:lnTo>
                    <a:lnTo>
                      <a:pt x="8946" y="1014"/>
                    </a:lnTo>
                    <a:lnTo>
                      <a:pt x="8983" y="1016"/>
                    </a:lnTo>
                    <a:lnTo>
                      <a:pt x="9023" y="1017"/>
                    </a:lnTo>
                    <a:lnTo>
                      <a:pt x="9062" y="1018"/>
                    </a:lnTo>
                    <a:lnTo>
                      <a:pt x="9101" y="1019"/>
                    </a:lnTo>
                    <a:lnTo>
                      <a:pt x="9141" y="1023"/>
                    </a:lnTo>
                    <a:lnTo>
                      <a:pt x="9180" y="1027"/>
                    </a:lnTo>
                    <a:lnTo>
                      <a:pt x="9199" y="1030"/>
                    </a:lnTo>
                    <a:lnTo>
                      <a:pt x="9218" y="1035"/>
                    </a:lnTo>
                    <a:lnTo>
                      <a:pt x="9236" y="1040"/>
                    </a:lnTo>
                    <a:lnTo>
                      <a:pt x="9253" y="1045"/>
                    </a:lnTo>
                    <a:lnTo>
                      <a:pt x="9270" y="1053"/>
                    </a:lnTo>
                    <a:lnTo>
                      <a:pt x="9287" y="1062"/>
                    </a:lnTo>
                    <a:lnTo>
                      <a:pt x="9303" y="1070"/>
                    </a:lnTo>
                    <a:lnTo>
                      <a:pt x="9318" y="1081"/>
                    </a:lnTo>
                    <a:lnTo>
                      <a:pt x="9332" y="1094"/>
                    </a:lnTo>
                    <a:lnTo>
                      <a:pt x="9346" y="1107"/>
                    </a:lnTo>
                    <a:lnTo>
                      <a:pt x="9359" y="1123"/>
                    </a:lnTo>
                    <a:lnTo>
                      <a:pt x="9371" y="1140"/>
                    </a:lnTo>
                    <a:lnTo>
                      <a:pt x="9381" y="1159"/>
                    </a:lnTo>
                    <a:lnTo>
                      <a:pt x="9391" y="1180"/>
                    </a:lnTo>
                    <a:lnTo>
                      <a:pt x="9399" y="1203"/>
                    </a:lnTo>
                    <a:lnTo>
                      <a:pt x="9407" y="1228"/>
                    </a:lnTo>
                    <a:lnTo>
                      <a:pt x="9444" y="1220"/>
                    </a:lnTo>
                    <a:lnTo>
                      <a:pt x="9483" y="1212"/>
                    </a:lnTo>
                    <a:lnTo>
                      <a:pt x="9523" y="1201"/>
                    </a:lnTo>
                    <a:lnTo>
                      <a:pt x="9564" y="1189"/>
                    </a:lnTo>
                    <a:lnTo>
                      <a:pt x="9605" y="1177"/>
                    </a:lnTo>
                    <a:lnTo>
                      <a:pt x="9646" y="1165"/>
                    </a:lnTo>
                    <a:lnTo>
                      <a:pt x="9688" y="1155"/>
                    </a:lnTo>
                    <a:lnTo>
                      <a:pt x="9730" y="1145"/>
                    </a:lnTo>
                    <a:lnTo>
                      <a:pt x="9751" y="1140"/>
                    </a:lnTo>
                    <a:lnTo>
                      <a:pt x="9772" y="1137"/>
                    </a:lnTo>
                    <a:lnTo>
                      <a:pt x="9793" y="1134"/>
                    </a:lnTo>
                    <a:lnTo>
                      <a:pt x="9814" y="1131"/>
                    </a:lnTo>
                    <a:lnTo>
                      <a:pt x="9835" y="1130"/>
                    </a:lnTo>
                    <a:lnTo>
                      <a:pt x="9855" y="1129"/>
                    </a:lnTo>
                    <a:lnTo>
                      <a:pt x="9877" y="1127"/>
                    </a:lnTo>
                    <a:lnTo>
                      <a:pt x="9897" y="1129"/>
                    </a:lnTo>
                    <a:lnTo>
                      <a:pt x="9917" y="1131"/>
                    </a:lnTo>
                    <a:lnTo>
                      <a:pt x="9937" y="1133"/>
                    </a:lnTo>
                    <a:lnTo>
                      <a:pt x="9957" y="1137"/>
                    </a:lnTo>
                    <a:lnTo>
                      <a:pt x="9977" y="1142"/>
                    </a:lnTo>
                    <a:lnTo>
                      <a:pt x="9996" y="1148"/>
                    </a:lnTo>
                    <a:lnTo>
                      <a:pt x="10016" y="1156"/>
                    </a:lnTo>
                    <a:lnTo>
                      <a:pt x="10035" y="1164"/>
                    </a:lnTo>
                    <a:lnTo>
                      <a:pt x="10055" y="1174"/>
                    </a:lnTo>
                    <a:lnTo>
                      <a:pt x="10079" y="1203"/>
                    </a:lnTo>
                    <a:lnTo>
                      <a:pt x="10102" y="1231"/>
                    </a:lnTo>
                    <a:lnTo>
                      <a:pt x="10125" y="1260"/>
                    </a:lnTo>
                    <a:lnTo>
                      <a:pt x="10146" y="1291"/>
                    </a:lnTo>
                    <a:lnTo>
                      <a:pt x="10166" y="1321"/>
                    </a:lnTo>
                    <a:lnTo>
                      <a:pt x="10186" y="1351"/>
                    </a:lnTo>
                    <a:lnTo>
                      <a:pt x="10204" y="1381"/>
                    </a:lnTo>
                    <a:lnTo>
                      <a:pt x="10222" y="1413"/>
                    </a:lnTo>
                    <a:lnTo>
                      <a:pt x="10258" y="1475"/>
                    </a:lnTo>
                    <a:lnTo>
                      <a:pt x="10290" y="1539"/>
                    </a:lnTo>
                    <a:lnTo>
                      <a:pt x="10321" y="1603"/>
                    </a:lnTo>
                    <a:lnTo>
                      <a:pt x="10351" y="1667"/>
                    </a:lnTo>
                    <a:lnTo>
                      <a:pt x="10382" y="1732"/>
                    </a:lnTo>
                    <a:lnTo>
                      <a:pt x="10413" y="1795"/>
                    </a:lnTo>
                    <a:lnTo>
                      <a:pt x="10445" y="1858"/>
                    </a:lnTo>
                    <a:lnTo>
                      <a:pt x="10479" y="1921"/>
                    </a:lnTo>
                    <a:lnTo>
                      <a:pt x="10496" y="1952"/>
                    </a:lnTo>
                    <a:lnTo>
                      <a:pt x="10514" y="1983"/>
                    </a:lnTo>
                    <a:lnTo>
                      <a:pt x="10533" y="2014"/>
                    </a:lnTo>
                    <a:lnTo>
                      <a:pt x="10553" y="2043"/>
                    </a:lnTo>
                    <a:lnTo>
                      <a:pt x="10573" y="2073"/>
                    </a:lnTo>
                    <a:lnTo>
                      <a:pt x="10596" y="2102"/>
                    </a:lnTo>
                    <a:lnTo>
                      <a:pt x="10618" y="2132"/>
                    </a:lnTo>
                    <a:lnTo>
                      <a:pt x="10642" y="2160"/>
                    </a:lnTo>
                    <a:lnTo>
                      <a:pt x="10675" y="2204"/>
                    </a:lnTo>
                    <a:lnTo>
                      <a:pt x="10707" y="2248"/>
                    </a:lnTo>
                    <a:lnTo>
                      <a:pt x="10739" y="2294"/>
                    </a:lnTo>
                    <a:lnTo>
                      <a:pt x="10771" y="2339"/>
                    </a:lnTo>
                    <a:lnTo>
                      <a:pt x="10832" y="2430"/>
                    </a:lnTo>
                    <a:lnTo>
                      <a:pt x="10891" y="2523"/>
                    </a:lnTo>
                    <a:lnTo>
                      <a:pt x="11006" y="2709"/>
                    </a:lnTo>
                    <a:lnTo>
                      <a:pt x="11119" y="2895"/>
                    </a:lnTo>
                    <a:lnTo>
                      <a:pt x="11176" y="2986"/>
                    </a:lnTo>
                    <a:lnTo>
                      <a:pt x="11233" y="3079"/>
                    </a:lnTo>
                    <a:lnTo>
                      <a:pt x="11292" y="3170"/>
                    </a:lnTo>
                    <a:lnTo>
                      <a:pt x="11352" y="3260"/>
                    </a:lnTo>
                    <a:lnTo>
                      <a:pt x="11383" y="3305"/>
                    </a:lnTo>
                    <a:lnTo>
                      <a:pt x="11414" y="3348"/>
                    </a:lnTo>
                    <a:lnTo>
                      <a:pt x="11446" y="3393"/>
                    </a:lnTo>
                    <a:lnTo>
                      <a:pt x="11480" y="3436"/>
                    </a:lnTo>
                    <a:lnTo>
                      <a:pt x="11513" y="3479"/>
                    </a:lnTo>
                    <a:lnTo>
                      <a:pt x="11547" y="3521"/>
                    </a:lnTo>
                    <a:lnTo>
                      <a:pt x="11582" y="3564"/>
                    </a:lnTo>
                    <a:lnTo>
                      <a:pt x="11618" y="3605"/>
                    </a:lnTo>
                    <a:lnTo>
                      <a:pt x="11629" y="3636"/>
                    </a:lnTo>
                    <a:lnTo>
                      <a:pt x="11640" y="3667"/>
                    </a:lnTo>
                    <a:lnTo>
                      <a:pt x="11648" y="3699"/>
                    </a:lnTo>
                    <a:lnTo>
                      <a:pt x="11655" y="3730"/>
                    </a:lnTo>
                    <a:lnTo>
                      <a:pt x="11660" y="3761"/>
                    </a:lnTo>
                    <a:lnTo>
                      <a:pt x="11664" y="3793"/>
                    </a:lnTo>
                    <a:lnTo>
                      <a:pt x="11667" y="3824"/>
                    </a:lnTo>
                    <a:lnTo>
                      <a:pt x="11668" y="3855"/>
                    </a:lnTo>
                    <a:lnTo>
                      <a:pt x="11669" y="3887"/>
                    </a:lnTo>
                    <a:lnTo>
                      <a:pt x="11668" y="3919"/>
                    </a:lnTo>
                    <a:lnTo>
                      <a:pt x="11667" y="3950"/>
                    </a:lnTo>
                    <a:lnTo>
                      <a:pt x="11665" y="3982"/>
                    </a:lnTo>
                    <a:lnTo>
                      <a:pt x="11662" y="4013"/>
                    </a:lnTo>
                    <a:lnTo>
                      <a:pt x="11658" y="4044"/>
                    </a:lnTo>
                    <a:lnTo>
                      <a:pt x="11654" y="4077"/>
                    </a:lnTo>
                    <a:lnTo>
                      <a:pt x="11649" y="4108"/>
                    </a:lnTo>
                    <a:lnTo>
                      <a:pt x="11638" y="4171"/>
                    </a:lnTo>
                    <a:lnTo>
                      <a:pt x="11624" y="4235"/>
                    </a:lnTo>
                    <a:lnTo>
                      <a:pt x="11611" y="4297"/>
                    </a:lnTo>
                    <a:lnTo>
                      <a:pt x="11598" y="4361"/>
                    </a:lnTo>
                    <a:lnTo>
                      <a:pt x="11586" y="4424"/>
                    </a:lnTo>
                    <a:lnTo>
                      <a:pt x="11575" y="4486"/>
                    </a:lnTo>
                    <a:lnTo>
                      <a:pt x="11570" y="4518"/>
                    </a:lnTo>
                    <a:lnTo>
                      <a:pt x="11565" y="4549"/>
                    </a:lnTo>
                    <a:lnTo>
                      <a:pt x="11562" y="4580"/>
                    </a:lnTo>
                    <a:lnTo>
                      <a:pt x="11559" y="4612"/>
                    </a:lnTo>
                    <a:lnTo>
                      <a:pt x="11584" y="4620"/>
                    </a:lnTo>
                    <a:lnTo>
                      <a:pt x="11610" y="4631"/>
                    </a:lnTo>
                    <a:lnTo>
                      <a:pt x="11637" y="4643"/>
                    </a:lnTo>
                    <a:lnTo>
                      <a:pt x="11662" y="4655"/>
                    </a:lnTo>
                    <a:lnTo>
                      <a:pt x="11687" y="4668"/>
                    </a:lnTo>
                    <a:lnTo>
                      <a:pt x="11711" y="4682"/>
                    </a:lnTo>
                    <a:lnTo>
                      <a:pt x="11735" y="4697"/>
                    </a:lnTo>
                    <a:lnTo>
                      <a:pt x="11759" y="4712"/>
                    </a:lnTo>
                    <a:lnTo>
                      <a:pt x="11783" y="4729"/>
                    </a:lnTo>
                    <a:lnTo>
                      <a:pt x="11807" y="4746"/>
                    </a:lnTo>
                    <a:lnTo>
                      <a:pt x="11829" y="4764"/>
                    </a:lnTo>
                    <a:lnTo>
                      <a:pt x="11851" y="4783"/>
                    </a:lnTo>
                    <a:lnTo>
                      <a:pt x="11873" y="4802"/>
                    </a:lnTo>
                    <a:lnTo>
                      <a:pt x="11893" y="4823"/>
                    </a:lnTo>
                    <a:lnTo>
                      <a:pt x="11914" y="4843"/>
                    </a:lnTo>
                    <a:lnTo>
                      <a:pt x="11933" y="4865"/>
                    </a:lnTo>
                    <a:lnTo>
                      <a:pt x="11952" y="4886"/>
                    </a:lnTo>
                    <a:lnTo>
                      <a:pt x="11970" y="4909"/>
                    </a:lnTo>
                    <a:lnTo>
                      <a:pt x="11989" y="4933"/>
                    </a:lnTo>
                    <a:lnTo>
                      <a:pt x="12006" y="4957"/>
                    </a:lnTo>
                    <a:lnTo>
                      <a:pt x="12022" y="4981"/>
                    </a:lnTo>
                    <a:lnTo>
                      <a:pt x="12037" y="5006"/>
                    </a:lnTo>
                    <a:lnTo>
                      <a:pt x="12051" y="5032"/>
                    </a:lnTo>
                    <a:lnTo>
                      <a:pt x="12064" y="5058"/>
                    </a:lnTo>
                    <a:lnTo>
                      <a:pt x="12077" y="5085"/>
                    </a:lnTo>
                    <a:lnTo>
                      <a:pt x="12088" y="5112"/>
                    </a:lnTo>
                    <a:lnTo>
                      <a:pt x="12099" y="5140"/>
                    </a:lnTo>
                    <a:lnTo>
                      <a:pt x="12109" y="5168"/>
                    </a:lnTo>
                    <a:lnTo>
                      <a:pt x="12117" y="5198"/>
                    </a:lnTo>
                    <a:lnTo>
                      <a:pt x="12125" y="5227"/>
                    </a:lnTo>
                    <a:lnTo>
                      <a:pt x="12131" y="5256"/>
                    </a:lnTo>
                    <a:lnTo>
                      <a:pt x="12136" y="5286"/>
                    </a:lnTo>
                    <a:lnTo>
                      <a:pt x="12171" y="5276"/>
                    </a:lnTo>
                    <a:lnTo>
                      <a:pt x="12205" y="5266"/>
                    </a:lnTo>
                    <a:lnTo>
                      <a:pt x="12240" y="5253"/>
                    </a:lnTo>
                    <a:lnTo>
                      <a:pt x="12276" y="5240"/>
                    </a:lnTo>
                    <a:lnTo>
                      <a:pt x="12311" y="5227"/>
                    </a:lnTo>
                    <a:lnTo>
                      <a:pt x="12349" y="5214"/>
                    </a:lnTo>
                    <a:lnTo>
                      <a:pt x="12385" y="5202"/>
                    </a:lnTo>
                    <a:lnTo>
                      <a:pt x="12422" y="5191"/>
                    </a:lnTo>
                    <a:lnTo>
                      <a:pt x="12440" y="5187"/>
                    </a:lnTo>
                    <a:lnTo>
                      <a:pt x="12458" y="5182"/>
                    </a:lnTo>
                    <a:lnTo>
                      <a:pt x="12477" y="5179"/>
                    </a:lnTo>
                    <a:lnTo>
                      <a:pt x="12495" y="5177"/>
                    </a:lnTo>
                    <a:lnTo>
                      <a:pt x="12515" y="5175"/>
                    </a:lnTo>
                    <a:lnTo>
                      <a:pt x="12533" y="5175"/>
                    </a:lnTo>
                    <a:lnTo>
                      <a:pt x="12551" y="5175"/>
                    </a:lnTo>
                    <a:lnTo>
                      <a:pt x="12570" y="5176"/>
                    </a:lnTo>
                    <a:lnTo>
                      <a:pt x="12588" y="5178"/>
                    </a:lnTo>
                    <a:lnTo>
                      <a:pt x="12606" y="5182"/>
                    </a:lnTo>
                    <a:lnTo>
                      <a:pt x="12624" y="5187"/>
                    </a:lnTo>
                    <a:lnTo>
                      <a:pt x="12642" y="5193"/>
                    </a:lnTo>
                    <a:lnTo>
                      <a:pt x="12660" y="5201"/>
                    </a:lnTo>
                    <a:lnTo>
                      <a:pt x="12678" y="5209"/>
                    </a:lnTo>
                    <a:lnTo>
                      <a:pt x="12697" y="5220"/>
                    </a:lnTo>
                    <a:lnTo>
                      <a:pt x="12715" y="5232"/>
                    </a:lnTo>
                    <a:lnTo>
                      <a:pt x="12701" y="5257"/>
                    </a:lnTo>
                    <a:lnTo>
                      <a:pt x="12689" y="5282"/>
                    </a:lnTo>
                    <a:lnTo>
                      <a:pt x="12677" y="5307"/>
                    </a:lnTo>
                    <a:lnTo>
                      <a:pt x="12668" y="5333"/>
                    </a:lnTo>
                    <a:lnTo>
                      <a:pt x="12660" y="5359"/>
                    </a:lnTo>
                    <a:lnTo>
                      <a:pt x="12654" y="5386"/>
                    </a:lnTo>
                    <a:lnTo>
                      <a:pt x="12648" y="5413"/>
                    </a:lnTo>
                    <a:lnTo>
                      <a:pt x="12645" y="5440"/>
                    </a:lnTo>
                    <a:lnTo>
                      <a:pt x="12642" y="5467"/>
                    </a:lnTo>
                    <a:lnTo>
                      <a:pt x="12640" y="5495"/>
                    </a:lnTo>
                    <a:lnTo>
                      <a:pt x="12639" y="5524"/>
                    </a:lnTo>
                    <a:lnTo>
                      <a:pt x="12638" y="5552"/>
                    </a:lnTo>
                    <a:lnTo>
                      <a:pt x="12640" y="5610"/>
                    </a:lnTo>
                    <a:lnTo>
                      <a:pt x="12643" y="5669"/>
                    </a:lnTo>
                    <a:lnTo>
                      <a:pt x="12653" y="5789"/>
                    </a:lnTo>
                    <a:lnTo>
                      <a:pt x="12662" y="5910"/>
                    </a:lnTo>
                    <a:lnTo>
                      <a:pt x="12664" y="5940"/>
                    </a:lnTo>
                    <a:lnTo>
                      <a:pt x="12665" y="5971"/>
                    </a:lnTo>
                    <a:lnTo>
                      <a:pt x="12665" y="6002"/>
                    </a:lnTo>
                    <a:lnTo>
                      <a:pt x="12665" y="6032"/>
                    </a:lnTo>
                    <a:lnTo>
                      <a:pt x="12663" y="6062"/>
                    </a:lnTo>
                    <a:lnTo>
                      <a:pt x="12661" y="6092"/>
                    </a:lnTo>
                    <a:lnTo>
                      <a:pt x="12658" y="6123"/>
                    </a:lnTo>
                    <a:lnTo>
                      <a:pt x="12654" y="6153"/>
                    </a:lnTo>
                    <a:lnTo>
                      <a:pt x="12653" y="6161"/>
                    </a:lnTo>
                    <a:lnTo>
                      <a:pt x="12652" y="6167"/>
                    </a:lnTo>
                    <a:lnTo>
                      <a:pt x="12652" y="6174"/>
                    </a:lnTo>
                    <a:lnTo>
                      <a:pt x="12653" y="6179"/>
                    </a:lnTo>
                    <a:lnTo>
                      <a:pt x="12655" y="6185"/>
                    </a:lnTo>
                    <a:lnTo>
                      <a:pt x="12657" y="6191"/>
                    </a:lnTo>
                    <a:lnTo>
                      <a:pt x="12659" y="6196"/>
                    </a:lnTo>
                    <a:lnTo>
                      <a:pt x="12662" y="6201"/>
                    </a:lnTo>
                    <a:lnTo>
                      <a:pt x="12669" y="6210"/>
                    </a:lnTo>
                    <a:lnTo>
                      <a:pt x="12676" y="6220"/>
                    </a:lnTo>
                    <a:lnTo>
                      <a:pt x="12686" y="6229"/>
                    </a:lnTo>
                    <a:lnTo>
                      <a:pt x="12694" y="6237"/>
                    </a:lnTo>
                    <a:lnTo>
                      <a:pt x="12701" y="6246"/>
                    </a:lnTo>
                    <a:lnTo>
                      <a:pt x="12708" y="6255"/>
                    </a:lnTo>
                    <a:lnTo>
                      <a:pt x="12712" y="6263"/>
                    </a:lnTo>
                    <a:lnTo>
                      <a:pt x="12715" y="6272"/>
                    </a:lnTo>
                    <a:lnTo>
                      <a:pt x="12716" y="6277"/>
                    </a:lnTo>
                    <a:lnTo>
                      <a:pt x="12715" y="6282"/>
                    </a:lnTo>
                    <a:lnTo>
                      <a:pt x="12714" y="6287"/>
                    </a:lnTo>
                    <a:lnTo>
                      <a:pt x="12712" y="6291"/>
                    </a:lnTo>
                    <a:lnTo>
                      <a:pt x="12709" y="6297"/>
                    </a:lnTo>
                    <a:lnTo>
                      <a:pt x="12706" y="6302"/>
                    </a:lnTo>
                    <a:lnTo>
                      <a:pt x="12701" y="6308"/>
                    </a:lnTo>
                    <a:lnTo>
                      <a:pt x="12695" y="6314"/>
                    </a:lnTo>
                    <a:lnTo>
                      <a:pt x="12664" y="6327"/>
                    </a:lnTo>
                    <a:lnTo>
                      <a:pt x="12632" y="6339"/>
                    </a:lnTo>
                    <a:lnTo>
                      <a:pt x="12600" y="6350"/>
                    </a:lnTo>
                    <a:lnTo>
                      <a:pt x="12567" y="6359"/>
                    </a:lnTo>
                    <a:lnTo>
                      <a:pt x="12533" y="6368"/>
                    </a:lnTo>
                    <a:lnTo>
                      <a:pt x="12497" y="6377"/>
                    </a:lnTo>
                    <a:lnTo>
                      <a:pt x="12462" y="6384"/>
                    </a:lnTo>
                    <a:lnTo>
                      <a:pt x="12427" y="6392"/>
                    </a:lnTo>
                    <a:lnTo>
                      <a:pt x="12355" y="6405"/>
                    </a:lnTo>
                    <a:lnTo>
                      <a:pt x="12281" y="6419"/>
                    </a:lnTo>
                    <a:lnTo>
                      <a:pt x="12245" y="6426"/>
                    </a:lnTo>
                    <a:lnTo>
                      <a:pt x="12209" y="6435"/>
                    </a:lnTo>
                    <a:lnTo>
                      <a:pt x="12173" y="6444"/>
                    </a:lnTo>
                    <a:lnTo>
                      <a:pt x="12136" y="6453"/>
                    </a:lnTo>
                    <a:lnTo>
                      <a:pt x="12118" y="6536"/>
                    </a:lnTo>
                    <a:lnTo>
                      <a:pt x="12098" y="6620"/>
                    </a:lnTo>
                    <a:lnTo>
                      <a:pt x="12087" y="6663"/>
                    </a:lnTo>
                    <a:lnTo>
                      <a:pt x="12075" y="6705"/>
                    </a:lnTo>
                    <a:lnTo>
                      <a:pt x="12061" y="6747"/>
                    </a:lnTo>
                    <a:lnTo>
                      <a:pt x="12046" y="6787"/>
                    </a:lnTo>
                    <a:lnTo>
                      <a:pt x="12037" y="6808"/>
                    </a:lnTo>
                    <a:lnTo>
                      <a:pt x="12028" y="6827"/>
                    </a:lnTo>
                    <a:lnTo>
                      <a:pt x="12019" y="6847"/>
                    </a:lnTo>
                    <a:lnTo>
                      <a:pt x="12009" y="6865"/>
                    </a:lnTo>
                    <a:lnTo>
                      <a:pt x="11998" y="6884"/>
                    </a:lnTo>
                    <a:lnTo>
                      <a:pt x="11987" y="6901"/>
                    </a:lnTo>
                    <a:lnTo>
                      <a:pt x="11974" y="6918"/>
                    </a:lnTo>
                    <a:lnTo>
                      <a:pt x="11961" y="6934"/>
                    </a:lnTo>
                    <a:lnTo>
                      <a:pt x="11947" y="6951"/>
                    </a:lnTo>
                    <a:lnTo>
                      <a:pt x="11933" y="6966"/>
                    </a:lnTo>
                    <a:lnTo>
                      <a:pt x="11918" y="6981"/>
                    </a:lnTo>
                    <a:lnTo>
                      <a:pt x="11902" y="6995"/>
                    </a:lnTo>
                    <a:lnTo>
                      <a:pt x="11885" y="7008"/>
                    </a:lnTo>
                    <a:lnTo>
                      <a:pt x="11867" y="7020"/>
                    </a:lnTo>
                    <a:lnTo>
                      <a:pt x="11848" y="7032"/>
                    </a:lnTo>
                    <a:lnTo>
                      <a:pt x="11828" y="7041"/>
                    </a:lnTo>
                    <a:lnTo>
                      <a:pt x="11809" y="7053"/>
                    </a:lnTo>
                    <a:lnTo>
                      <a:pt x="11790" y="7062"/>
                    </a:lnTo>
                    <a:lnTo>
                      <a:pt x="11772" y="7069"/>
                    </a:lnTo>
                    <a:lnTo>
                      <a:pt x="11754" y="7076"/>
                    </a:lnTo>
                    <a:lnTo>
                      <a:pt x="11735" y="7080"/>
                    </a:lnTo>
                    <a:lnTo>
                      <a:pt x="11717" y="7084"/>
                    </a:lnTo>
                    <a:lnTo>
                      <a:pt x="11700" y="7086"/>
                    </a:lnTo>
                    <a:lnTo>
                      <a:pt x="11682" y="7087"/>
                    </a:lnTo>
                    <a:lnTo>
                      <a:pt x="11664" y="7088"/>
                    </a:lnTo>
                    <a:lnTo>
                      <a:pt x="11646" y="7087"/>
                    </a:lnTo>
                    <a:lnTo>
                      <a:pt x="11628" y="7086"/>
                    </a:lnTo>
                    <a:lnTo>
                      <a:pt x="11610" y="7084"/>
                    </a:lnTo>
                    <a:lnTo>
                      <a:pt x="11576" y="7079"/>
                    </a:lnTo>
                    <a:lnTo>
                      <a:pt x="11541" y="7074"/>
                    </a:lnTo>
                    <a:lnTo>
                      <a:pt x="11507" y="7069"/>
                    </a:lnTo>
                    <a:lnTo>
                      <a:pt x="11473" y="7066"/>
                    </a:lnTo>
                    <a:lnTo>
                      <a:pt x="11456" y="7066"/>
                    </a:lnTo>
                    <a:lnTo>
                      <a:pt x="11438" y="7066"/>
                    </a:lnTo>
                    <a:lnTo>
                      <a:pt x="11421" y="7067"/>
                    </a:lnTo>
                    <a:lnTo>
                      <a:pt x="11404" y="7069"/>
                    </a:lnTo>
                    <a:lnTo>
                      <a:pt x="11387" y="7073"/>
                    </a:lnTo>
                    <a:lnTo>
                      <a:pt x="11371" y="7077"/>
                    </a:lnTo>
                    <a:lnTo>
                      <a:pt x="11354" y="7082"/>
                    </a:lnTo>
                    <a:lnTo>
                      <a:pt x="11337" y="7090"/>
                    </a:lnTo>
                    <a:lnTo>
                      <a:pt x="11320" y="7100"/>
                    </a:lnTo>
                    <a:lnTo>
                      <a:pt x="11304" y="7111"/>
                    </a:lnTo>
                    <a:lnTo>
                      <a:pt x="11287" y="7123"/>
                    </a:lnTo>
                    <a:lnTo>
                      <a:pt x="11269" y="7139"/>
                    </a:lnTo>
                    <a:lnTo>
                      <a:pt x="11262" y="7159"/>
                    </a:lnTo>
                    <a:lnTo>
                      <a:pt x="11256" y="7182"/>
                    </a:lnTo>
                    <a:lnTo>
                      <a:pt x="11250" y="7203"/>
                    </a:lnTo>
                    <a:lnTo>
                      <a:pt x="11244" y="7226"/>
                    </a:lnTo>
                    <a:lnTo>
                      <a:pt x="11235" y="7273"/>
                    </a:lnTo>
                    <a:lnTo>
                      <a:pt x="11227" y="7319"/>
                    </a:lnTo>
                    <a:lnTo>
                      <a:pt x="11215" y="7415"/>
                    </a:lnTo>
                    <a:lnTo>
                      <a:pt x="11202" y="7510"/>
                    </a:lnTo>
                    <a:lnTo>
                      <a:pt x="11195" y="7557"/>
                    </a:lnTo>
                    <a:lnTo>
                      <a:pt x="11187" y="7602"/>
                    </a:lnTo>
                    <a:lnTo>
                      <a:pt x="11183" y="7625"/>
                    </a:lnTo>
                    <a:lnTo>
                      <a:pt x="11178" y="7647"/>
                    </a:lnTo>
                    <a:lnTo>
                      <a:pt x="11172" y="7668"/>
                    </a:lnTo>
                    <a:lnTo>
                      <a:pt x="11166" y="7690"/>
                    </a:lnTo>
                    <a:lnTo>
                      <a:pt x="11159" y="7710"/>
                    </a:lnTo>
                    <a:lnTo>
                      <a:pt x="11152" y="7730"/>
                    </a:lnTo>
                    <a:lnTo>
                      <a:pt x="11144" y="7749"/>
                    </a:lnTo>
                    <a:lnTo>
                      <a:pt x="11135" y="7768"/>
                    </a:lnTo>
                    <a:lnTo>
                      <a:pt x="11125" y="7785"/>
                    </a:lnTo>
                    <a:lnTo>
                      <a:pt x="11115" y="7802"/>
                    </a:lnTo>
                    <a:lnTo>
                      <a:pt x="11102" y="7818"/>
                    </a:lnTo>
                    <a:lnTo>
                      <a:pt x="11090" y="7835"/>
                    </a:lnTo>
                    <a:lnTo>
                      <a:pt x="10896" y="7853"/>
                    </a:lnTo>
                    <a:lnTo>
                      <a:pt x="10701" y="7870"/>
                    </a:lnTo>
                    <a:lnTo>
                      <a:pt x="10504" y="7885"/>
                    </a:lnTo>
                    <a:lnTo>
                      <a:pt x="10306" y="7899"/>
                    </a:lnTo>
                    <a:lnTo>
                      <a:pt x="10106" y="7911"/>
                    </a:lnTo>
                    <a:lnTo>
                      <a:pt x="9906" y="7922"/>
                    </a:lnTo>
                    <a:lnTo>
                      <a:pt x="9706" y="7932"/>
                    </a:lnTo>
                    <a:lnTo>
                      <a:pt x="9504" y="7941"/>
                    </a:lnTo>
                    <a:lnTo>
                      <a:pt x="9304" y="7947"/>
                    </a:lnTo>
                    <a:lnTo>
                      <a:pt x="9105" y="7954"/>
                    </a:lnTo>
                    <a:lnTo>
                      <a:pt x="8907" y="7958"/>
                    </a:lnTo>
                    <a:lnTo>
                      <a:pt x="8710" y="7962"/>
                    </a:lnTo>
                    <a:lnTo>
                      <a:pt x="8321" y="7969"/>
                    </a:lnTo>
                    <a:lnTo>
                      <a:pt x="7941" y="7973"/>
                    </a:lnTo>
                    <a:lnTo>
                      <a:pt x="7942" y="8005"/>
                    </a:lnTo>
                    <a:lnTo>
                      <a:pt x="7946" y="8037"/>
                    </a:lnTo>
                    <a:lnTo>
                      <a:pt x="7950" y="8068"/>
                    </a:lnTo>
                    <a:lnTo>
                      <a:pt x="7955" y="8098"/>
                    </a:lnTo>
                    <a:lnTo>
                      <a:pt x="7966" y="8160"/>
                    </a:lnTo>
                    <a:lnTo>
                      <a:pt x="7976" y="8222"/>
                    </a:lnTo>
                    <a:lnTo>
                      <a:pt x="7979" y="8252"/>
                    </a:lnTo>
                    <a:lnTo>
                      <a:pt x="7981" y="8283"/>
                    </a:lnTo>
                    <a:lnTo>
                      <a:pt x="7982" y="8298"/>
                    </a:lnTo>
                    <a:lnTo>
                      <a:pt x="7982" y="8313"/>
                    </a:lnTo>
                    <a:lnTo>
                      <a:pt x="7981" y="8330"/>
                    </a:lnTo>
                    <a:lnTo>
                      <a:pt x="7980" y="8346"/>
                    </a:lnTo>
                    <a:lnTo>
                      <a:pt x="7978" y="8361"/>
                    </a:lnTo>
                    <a:lnTo>
                      <a:pt x="7975" y="8377"/>
                    </a:lnTo>
                    <a:lnTo>
                      <a:pt x="7972" y="8393"/>
                    </a:lnTo>
                    <a:lnTo>
                      <a:pt x="7968" y="8410"/>
                    </a:lnTo>
                    <a:lnTo>
                      <a:pt x="7963" y="8426"/>
                    </a:lnTo>
                    <a:lnTo>
                      <a:pt x="7957" y="8443"/>
                    </a:lnTo>
                    <a:lnTo>
                      <a:pt x="7950" y="8459"/>
                    </a:lnTo>
                    <a:lnTo>
                      <a:pt x="7941" y="8477"/>
                    </a:lnTo>
                    <a:lnTo>
                      <a:pt x="7934" y="8490"/>
                    </a:lnTo>
                    <a:lnTo>
                      <a:pt x="7927" y="8501"/>
                    </a:lnTo>
                    <a:lnTo>
                      <a:pt x="7920" y="8512"/>
                    </a:lnTo>
                    <a:lnTo>
                      <a:pt x="7912" y="8522"/>
                    </a:lnTo>
                    <a:lnTo>
                      <a:pt x="7905" y="8531"/>
                    </a:lnTo>
                    <a:lnTo>
                      <a:pt x="7896" y="8539"/>
                    </a:lnTo>
                    <a:lnTo>
                      <a:pt x="7888" y="8548"/>
                    </a:lnTo>
                    <a:lnTo>
                      <a:pt x="7879" y="8554"/>
                    </a:lnTo>
                    <a:lnTo>
                      <a:pt x="7861" y="8567"/>
                    </a:lnTo>
                    <a:lnTo>
                      <a:pt x="7843" y="8578"/>
                    </a:lnTo>
                    <a:lnTo>
                      <a:pt x="7823" y="8587"/>
                    </a:lnTo>
                    <a:lnTo>
                      <a:pt x="7804" y="8594"/>
                    </a:lnTo>
                    <a:lnTo>
                      <a:pt x="7762" y="8607"/>
                    </a:lnTo>
                    <a:lnTo>
                      <a:pt x="7721" y="8618"/>
                    </a:lnTo>
                    <a:lnTo>
                      <a:pt x="7701" y="8625"/>
                    </a:lnTo>
                    <a:lnTo>
                      <a:pt x="7681" y="8631"/>
                    </a:lnTo>
                    <a:lnTo>
                      <a:pt x="7662" y="8639"/>
                    </a:lnTo>
                    <a:lnTo>
                      <a:pt x="7643" y="8648"/>
                    </a:lnTo>
                    <a:lnTo>
                      <a:pt x="7656" y="8660"/>
                    </a:lnTo>
                    <a:lnTo>
                      <a:pt x="7668" y="8673"/>
                    </a:lnTo>
                    <a:lnTo>
                      <a:pt x="7680" y="8686"/>
                    </a:lnTo>
                    <a:lnTo>
                      <a:pt x="7692" y="8699"/>
                    </a:lnTo>
                    <a:lnTo>
                      <a:pt x="7703" y="8713"/>
                    </a:lnTo>
                    <a:lnTo>
                      <a:pt x="7714" y="8727"/>
                    </a:lnTo>
                    <a:lnTo>
                      <a:pt x="7725" y="8742"/>
                    </a:lnTo>
                    <a:lnTo>
                      <a:pt x="7735" y="8758"/>
                    </a:lnTo>
                    <a:lnTo>
                      <a:pt x="7744" y="8773"/>
                    </a:lnTo>
                    <a:lnTo>
                      <a:pt x="7753" y="8789"/>
                    </a:lnTo>
                    <a:lnTo>
                      <a:pt x="7762" y="8804"/>
                    </a:lnTo>
                    <a:lnTo>
                      <a:pt x="7771" y="8820"/>
                    </a:lnTo>
                    <a:lnTo>
                      <a:pt x="7778" y="8838"/>
                    </a:lnTo>
                    <a:lnTo>
                      <a:pt x="7785" y="8854"/>
                    </a:lnTo>
                    <a:lnTo>
                      <a:pt x="7792" y="8871"/>
                    </a:lnTo>
                    <a:lnTo>
                      <a:pt x="7797" y="8888"/>
                    </a:lnTo>
                    <a:lnTo>
                      <a:pt x="7803" y="8907"/>
                    </a:lnTo>
                    <a:lnTo>
                      <a:pt x="7807" y="8924"/>
                    </a:lnTo>
                    <a:lnTo>
                      <a:pt x="7811" y="8942"/>
                    </a:lnTo>
                    <a:lnTo>
                      <a:pt x="7815" y="8961"/>
                    </a:lnTo>
                    <a:lnTo>
                      <a:pt x="7818" y="8979"/>
                    </a:lnTo>
                    <a:lnTo>
                      <a:pt x="7820" y="8999"/>
                    </a:lnTo>
                    <a:lnTo>
                      <a:pt x="7821" y="9017"/>
                    </a:lnTo>
                    <a:lnTo>
                      <a:pt x="7822" y="9036"/>
                    </a:lnTo>
                    <a:lnTo>
                      <a:pt x="7822" y="9056"/>
                    </a:lnTo>
                    <a:lnTo>
                      <a:pt x="7822" y="9075"/>
                    </a:lnTo>
                    <a:lnTo>
                      <a:pt x="7820" y="9095"/>
                    </a:lnTo>
                    <a:lnTo>
                      <a:pt x="7818" y="9114"/>
                    </a:lnTo>
                    <a:lnTo>
                      <a:pt x="7816" y="9134"/>
                    </a:lnTo>
                    <a:lnTo>
                      <a:pt x="7812" y="9154"/>
                    </a:lnTo>
                    <a:lnTo>
                      <a:pt x="7808" y="9174"/>
                    </a:lnTo>
                    <a:lnTo>
                      <a:pt x="7802" y="9194"/>
                    </a:lnTo>
                    <a:lnTo>
                      <a:pt x="7766" y="9224"/>
                    </a:lnTo>
                    <a:lnTo>
                      <a:pt x="7730" y="9253"/>
                    </a:lnTo>
                    <a:lnTo>
                      <a:pt x="7693" y="9277"/>
                    </a:lnTo>
                    <a:lnTo>
                      <a:pt x="7655" y="9299"/>
                    </a:lnTo>
                    <a:lnTo>
                      <a:pt x="7618" y="9319"/>
                    </a:lnTo>
                    <a:lnTo>
                      <a:pt x="7578" y="9336"/>
                    </a:lnTo>
                    <a:lnTo>
                      <a:pt x="7539" y="9350"/>
                    </a:lnTo>
                    <a:lnTo>
                      <a:pt x="7500" y="9363"/>
                    </a:lnTo>
                    <a:lnTo>
                      <a:pt x="7461" y="9373"/>
                    </a:lnTo>
                    <a:lnTo>
                      <a:pt x="7421" y="9380"/>
                    </a:lnTo>
                    <a:lnTo>
                      <a:pt x="7379" y="9387"/>
                    </a:lnTo>
                    <a:lnTo>
                      <a:pt x="7339" y="9391"/>
                    </a:lnTo>
                    <a:lnTo>
                      <a:pt x="7298" y="9393"/>
                    </a:lnTo>
                    <a:lnTo>
                      <a:pt x="7257" y="9394"/>
                    </a:lnTo>
                    <a:lnTo>
                      <a:pt x="7214" y="9394"/>
                    </a:lnTo>
                    <a:lnTo>
                      <a:pt x="7173" y="9392"/>
                    </a:lnTo>
                    <a:lnTo>
                      <a:pt x="7131" y="9389"/>
                    </a:lnTo>
                    <a:lnTo>
                      <a:pt x="7090" y="9384"/>
                    </a:lnTo>
                    <a:lnTo>
                      <a:pt x="7047" y="9379"/>
                    </a:lnTo>
                    <a:lnTo>
                      <a:pt x="7005" y="9374"/>
                    </a:lnTo>
                    <a:lnTo>
                      <a:pt x="6963" y="9366"/>
                    </a:lnTo>
                    <a:lnTo>
                      <a:pt x="6921" y="9358"/>
                    </a:lnTo>
                    <a:lnTo>
                      <a:pt x="6878" y="9350"/>
                    </a:lnTo>
                    <a:lnTo>
                      <a:pt x="6836" y="9341"/>
                    </a:lnTo>
                    <a:lnTo>
                      <a:pt x="6670" y="9304"/>
                    </a:lnTo>
                    <a:lnTo>
                      <a:pt x="6506" y="9269"/>
                    </a:lnTo>
                    <a:lnTo>
                      <a:pt x="6477" y="9216"/>
                    </a:lnTo>
                    <a:lnTo>
                      <a:pt x="6491" y="9138"/>
                    </a:lnTo>
                    <a:lnTo>
                      <a:pt x="6506" y="9060"/>
                    </a:lnTo>
                    <a:lnTo>
                      <a:pt x="6522" y="8983"/>
                    </a:lnTo>
                    <a:lnTo>
                      <a:pt x="6541" y="8908"/>
                    </a:lnTo>
                    <a:lnTo>
                      <a:pt x="6578" y="8755"/>
                    </a:lnTo>
                    <a:lnTo>
                      <a:pt x="6616" y="8605"/>
                    </a:lnTo>
                    <a:lnTo>
                      <a:pt x="6655" y="8455"/>
                    </a:lnTo>
                    <a:lnTo>
                      <a:pt x="6692" y="8303"/>
                    </a:lnTo>
                    <a:lnTo>
                      <a:pt x="6710" y="8227"/>
                    </a:lnTo>
                    <a:lnTo>
                      <a:pt x="6727" y="8150"/>
                    </a:lnTo>
                    <a:lnTo>
                      <a:pt x="6742" y="8072"/>
                    </a:lnTo>
                    <a:lnTo>
                      <a:pt x="6756" y="7995"/>
                    </a:lnTo>
                    <a:lnTo>
                      <a:pt x="6686" y="7952"/>
                    </a:lnTo>
                    <a:lnTo>
                      <a:pt x="6475" y="7955"/>
                    </a:lnTo>
                    <a:lnTo>
                      <a:pt x="6264" y="7958"/>
                    </a:lnTo>
                    <a:lnTo>
                      <a:pt x="6053" y="7962"/>
                    </a:lnTo>
                    <a:lnTo>
                      <a:pt x="5841" y="7966"/>
                    </a:lnTo>
                    <a:lnTo>
                      <a:pt x="5417" y="7976"/>
                    </a:lnTo>
                    <a:lnTo>
                      <a:pt x="4991" y="7986"/>
                    </a:lnTo>
                    <a:lnTo>
                      <a:pt x="4777" y="7990"/>
                    </a:lnTo>
                    <a:lnTo>
                      <a:pt x="4563" y="7994"/>
                    </a:lnTo>
                    <a:lnTo>
                      <a:pt x="4348" y="7997"/>
                    </a:lnTo>
                    <a:lnTo>
                      <a:pt x="4132" y="7999"/>
                    </a:lnTo>
                    <a:lnTo>
                      <a:pt x="3915" y="8000"/>
                    </a:lnTo>
                    <a:lnTo>
                      <a:pt x="3697" y="8000"/>
                    </a:lnTo>
                    <a:lnTo>
                      <a:pt x="3478" y="7998"/>
                    </a:lnTo>
                    <a:lnTo>
                      <a:pt x="3259" y="7995"/>
                    </a:lnTo>
                    <a:lnTo>
                      <a:pt x="3238" y="8031"/>
                    </a:lnTo>
                    <a:lnTo>
                      <a:pt x="3217" y="8068"/>
                    </a:lnTo>
                    <a:lnTo>
                      <a:pt x="3197" y="8105"/>
                    </a:lnTo>
                    <a:lnTo>
                      <a:pt x="3178" y="8142"/>
                    </a:lnTo>
                    <a:lnTo>
                      <a:pt x="3160" y="8179"/>
                    </a:lnTo>
                    <a:lnTo>
                      <a:pt x="3142" y="8216"/>
                    </a:lnTo>
                    <a:lnTo>
                      <a:pt x="3125" y="8254"/>
                    </a:lnTo>
                    <a:lnTo>
                      <a:pt x="3108" y="8292"/>
                    </a:lnTo>
                    <a:lnTo>
                      <a:pt x="3076" y="8369"/>
                    </a:lnTo>
                    <a:lnTo>
                      <a:pt x="3045" y="8445"/>
                    </a:lnTo>
                    <a:lnTo>
                      <a:pt x="3013" y="8522"/>
                    </a:lnTo>
                    <a:lnTo>
                      <a:pt x="2983" y="8599"/>
                    </a:lnTo>
                    <a:lnTo>
                      <a:pt x="2953" y="8675"/>
                    </a:lnTo>
                    <a:lnTo>
                      <a:pt x="2922" y="8751"/>
                    </a:lnTo>
                    <a:lnTo>
                      <a:pt x="2890" y="8828"/>
                    </a:lnTo>
                    <a:lnTo>
                      <a:pt x="2857" y="8902"/>
                    </a:lnTo>
                    <a:lnTo>
                      <a:pt x="2839" y="8940"/>
                    </a:lnTo>
                    <a:lnTo>
                      <a:pt x="2821" y="8977"/>
                    </a:lnTo>
                    <a:lnTo>
                      <a:pt x="2802" y="9014"/>
                    </a:lnTo>
                    <a:lnTo>
                      <a:pt x="2784" y="9050"/>
                    </a:lnTo>
                    <a:lnTo>
                      <a:pt x="2764" y="9087"/>
                    </a:lnTo>
                    <a:lnTo>
                      <a:pt x="2744" y="9123"/>
                    </a:lnTo>
                    <a:lnTo>
                      <a:pt x="2723" y="9159"/>
                    </a:lnTo>
                    <a:lnTo>
                      <a:pt x="2701" y="9194"/>
                    </a:lnTo>
                    <a:lnTo>
                      <a:pt x="2689" y="9184"/>
                    </a:lnTo>
                    <a:lnTo>
                      <a:pt x="2677" y="9175"/>
                    </a:lnTo>
                    <a:lnTo>
                      <a:pt x="2665" y="9167"/>
                    </a:lnTo>
                    <a:lnTo>
                      <a:pt x="2652" y="9159"/>
                    </a:lnTo>
                    <a:lnTo>
                      <a:pt x="2627" y="9144"/>
                    </a:lnTo>
                    <a:lnTo>
                      <a:pt x="2600" y="9132"/>
                    </a:lnTo>
                    <a:lnTo>
                      <a:pt x="2546" y="9109"/>
                    </a:lnTo>
                    <a:lnTo>
                      <a:pt x="2490" y="9088"/>
                    </a:lnTo>
                    <a:lnTo>
                      <a:pt x="2462" y="9077"/>
                    </a:lnTo>
                    <a:lnTo>
                      <a:pt x="2436" y="9066"/>
                    </a:lnTo>
                    <a:lnTo>
                      <a:pt x="2410" y="9054"/>
                    </a:lnTo>
                    <a:lnTo>
                      <a:pt x="2385" y="9039"/>
                    </a:lnTo>
                    <a:lnTo>
                      <a:pt x="2373" y="9031"/>
                    </a:lnTo>
                    <a:lnTo>
                      <a:pt x="2362" y="9022"/>
                    </a:lnTo>
                    <a:lnTo>
                      <a:pt x="2351" y="9014"/>
                    </a:lnTo>
                    <a:lnTo>
                      <a:pt x="2340" y="9004"/>
                    </a:lnTo>
                    <a:lnTo>
                      <a:pt x="2330" y="8994"/>
                    </a:lnTo>
                    <a:lnTo>
                      <a:pt x="2319" y="8982"/>
                    </a:lnTo>
                    <a:lnTo>
                      <a:pt x="2310" y="8972"/>
                    </a:lnTo>
                    <a:lnTo>
                      <a:pt x="2302" y="8959"/>
                    </a:lnTo>
                    <a:lnTo>
                      <a:pt x="2303" y="8948"/>
                    </a:lnTo>
                    <a:lnTo>
                      <a:pt x="2305" y="8936"/>
                    </a:lnTo>
                    <a:lnTo>
                      <a:pt x="2308" y="8925"/>
                    </a:lnTo>
                    <a:lnTo>
                      <a:pt x="2312" y="8913"/>
                    </a:lnTo>
                    <a:lnTo>
                      <a:pt x="2321" y="8889"/>
                    </a:lnTo>
                    <a:lnTo>
                      <a:pt x="2332" y="8866"/>
                    </a:lnTo>
                    <a:lnTo>
                      <a:pt x="2356" y="8817"/>
                    </a:lnTo>
                    <a:lnTo>
                      <a:pt x="2378" y="8768"/>
                    </a:lnTo>
                    <a:lnTo>
                      <a:pt x="2383" y="8757"/>
                    </a:lnTo>
                    <a:lnTo>
                      <a:pt x="2387" y="8745"/>
                    </a:lnTo>
                    <a:lnTo>
                      <a:pt x="2390" y="8733"/>
                    </a:lnTo>
                    <a:lnTo>
                      <a:pt x="2393" y="8721"/>
                    </a:lnTo>
                    <a:lnTo>
                      <a:pt x="2395" y="8709"/>
                    </a:lnTo>
                    <a:lnTo>
                      <a:pt x="2396" y="8698"/>
                    </a:lnTo>
                    <a:lnTo>
                      <a:pt x="2397" y="8686"/>
                    </a:lnTo>
                    <a:lnTo>
                      <a:pt x="2396" y="8675"/>
                    </a:lnTo>
                    <a:lnTo>
                      <a:pt x="2394" y="8665"/>
                    </a:lnTo>
                    <a:lnTo>
                      <a:pt x="2391" y="8654"/>
                    </a:lnTo>
                    <a:lnTo>
                      <a:pt x="2386" y="8643"/>
                    </a:lnTo>
                    <a:lnTo>
                      <a:pt x="2381" y="8633"/>
                    </a:lnTo>
                    <a:lnTo>
                      <a:pt x="2373" y="8622"/>
                    </a:lnTo>
                    <a:lnTo>
                      <a:pt x="2365" y="8613"/>
                    </a:lnTo>
                    <a:lnTo>
                      <a:pt x="2354" y="8604"/>
                    </a:lnTo>
                    <a:lnTo>
                      <a:pt x="2342" y="8594"/>
                    </a:lnTo>
                    <a:lnTo>
                      <a:pt x="2317" y="8605"/>
                    </a:lnTo>
                    <a:lnTo>
                      <a:pt x="2294" y="8618"/>
                    </a:lnTo>
                    <a:lnTo>
                      <a:pt x="2272" y="8633"/>
                    </a:lnTo>
                    <a:lnTo>
                      <a:pt x="2249" y="8648"/>
                    </a:lnTo>
                    <a:lnTo>
                      <a:pt x="2206" y="8683"/>
                    </a:lnTo>
                    <a:lnTo>
                      <a:pt x="2164" y="8718"/>
                    </a:lnTo>
                    <a:lnTo>
                      <a:pt x="2142" y="8734"/>
                    </a:lnTo>
                    <a:lnTo>
                      <a:pt x="2121" y="8750"/>
                    </a:lnTo>
                    <a:lnTo>
                      <a:pt x="2101" y="8765"/>
                    </a:lnTo>
                    <a:lnTo>
                      <a:pt x="2080" y="8778"/>
                    </a:lnTo>
                    <a:lnTo>
                      <a:pt x="2058" y="8789"/>
                    </a:lnTo>
                    <a:lnTo>
                      <a:pt x="2037" y="8799"/>
                    </a:lnTo>
                    <a:lnTo>
                      <a:pt x="2026" y="8802"/>
                    </a:lnTo>
                    <a:lnTo>
                      <a:pt x="2015" y="8805"/>
                    </a:lnTo>
                    <a:lnTo>
                      <a:pt x="2005" y="8807"/>
                    </a:lnTo>
                    <a:lnTo>
                      <a:pt x="1993" y="8808"/>
                    </a:lnTo>
                    <a:lnTo>
                      <a:pt x="1979" y="8785"/>
                    </a:lnTo>
                    <a:lnTo>
                      <a:pt x="1962" y="8762"/>
                    </a:lnTo>
                    <a:lnTo>
                      <a:pt x="1945" y="8740"/>
                    </a:lnTo>
                    <a:lnTo>
                      <a:pt x="1926" y="8719"/>
                    </a:lnTo>
                    <a:lnTo>
                      <a:pt x="1888" y="8675"/>
                    </a:lnTo>
                    <a:lnTo>
                      <a:pt x="1851" y="8632"/>
                    </a:lnTo>
                    <a:lnTo>
                      <a:pt x="1834" y="8610"/>
                    </a:lnTo>
                    <a:lnTo>
                      <a:pt x="1819" y="8587"/>
                    </a:lnTo>
                    <a:lnTo>
                      <a:pt x="1812" y="8575"/>
                    </a:lnTo>
                    <a:lnTo>
                      <a:pt x="1805" y="8563"/>
                    </a:lnTo>
                    <a:lnTo>
                      <a:pt x="1799" y="8550"/>
                    </a:lnTo>
                    <a:lnTo>
                      <a:pt x="1794" y="8537"/>
                    </a:lnTo>
                    <a:lnTo>
                      <a:pt x="1789" y="8524"/>
                    </a:lnTo>
                    <a:lnTo>
                      <a:pt x="1786" y="8511"/>
                    </a:lnTo>
                    <a:lnTo>
                      <a:pt x="1783" y="8498"/>
                    </a:lnTo>
                    <a:lnTo>
                      <a:pt x="1781" y="8484"/>
                    </a:lnTo>
                    <a:lnTo>
                      <a:pt x="1780" y="8469"/>
                    </a:lnTo>
                    <a:lnTo>
                      <a:pt x="1780" y="8454"/>
                    </a:lnTo>
                    <a:lnTo>
                      <a:pt x="1781" y="8439"/>
                    </a:lnTo>
                    <a:lnTo>
                      <a:pt x="1783" y="8424"/>
                    </a:lnTo>
                    <a:lnTo>
                      <a:pt x="2163" y="8016"/>
                    </a:lnTo>
                    <a:lnTo>
                      <a:pt x="2139" y="8009"/>
                    </a:lnTo>
                    <a:lnTo>
                      <a:pt x="2116" y="8002"/>
                    </a:lnTo>
                    <a:lnTo>
                      <a:pt x="2093" y="7997"/>
                    </a:lnTo>
                    <a:lnTo>
                      <a:pt x="2070" y="7991"/>
                    </a:lnTo>
                    <a:lnTo>
                      <a:pt x="2048" y="7987"/>
                    </a:lnTo>
                    <a:lnTo>
                      <a:pt x="2025" y="7983"/>
                    </a:lnTo>
                    <a:lnTo>
                      <a:pt x="2003" y="7981"/>
                    </a:lnTo>
                    <a:lnTo>
                      <a:pt x="1981" y="7977"/>
                    </a:lnTo>
                    <a:lnTo>
                      <a:pt x="1935" y="7974"/>
                    </a:lnTo>
                    <a:lnTo>
                      <a:pt x="1891" y="7972"/>
                    </a:lnTo>
                    <a:lnTo>
                      <a:pt x="1847" y="7972"/>
                    </a:lnTo>
                    <a:lnTo>
                      <a:pt x="1803" y="7972"/>
                    </a:lnTo>
                    <a:lnTo>
                      <a:pt x="1713" y="7973"/>
                    </a:lnTo>
                    <a:lnTo>
                      <a:pt x="1622" y="7973"/>
                    </a:lnTo>
                    <a:lnTo>
                      <a:pt x="1577" y="7971"/>
                    </a:lnTo>
                    <a:lnTo>
                      <a:pt x="1530" y="7966"/>
                    </a:lnTo>
                    <a:lnTo>
                      <a:pt x="1507" y="7964"/>
                    </a:lnTo>
                    <a:lnTo>
                      <a:pt x="1483" y="7961"/>
                    </a:lnTo>
                    <a:lnTo>
                      <a:pt x="1460" y="7957"/>
                    </a:lnTo>
                    <a:lnTo>
                      <a:pt x="1435" y="7952"/>
                    </a:lnTo>
                    <a:lnTo>
                      <a:pt x="1422" y="7935"/>
                    </a:lnTo>
                    <a:lnTo>
                      <a:pt x="1411" y="7918"/>
                    </a:lnTo>
                    <a:lnTo>
                      <a:pt x="1400" y="7901"/>
                    </a:lnTo>
                    <a:lnTo>
                      <a:pt x="1390" y="7882"/>
                    </a:lnTo>
                    <a:lnTo>
                      <a:pt x="1381" y="7865"/>
                    </a:lnTo>
                    <a:lnTo>
                      <a:pt x="1373" y="7847"/>
                    </a:lnTo>
                    <a:lnTo>
                      <a:pt x="1365" y="7828"/>
                    </a:lnTo>
                    <a:lnTo>
                      <a:pt x="1359" y="7810"/>
                    </a:lnTo>
                    <a:lnTo>
                      <a:pt x="1352" y="7791"/>
                    </a:lnTo>
                    <a:lnTo>
                      <a:pt x="1347" y="7773"/>
                    </a:lnTo>
                    <a:lnTo>
                      <a:pt x="1342" y="7755"/>
                    </a:lnTo>
                    <a:lnTo>
                      <a:pt x="1338" y="7735"/>
                    </a:lnTo>
                    <a:lnTo>
                      <a:pt x="1330" y="7697"/>
                    </a:lnTo>
                    <a:lnTo>
                      <a:pt x="1324" y="7658"/>
                    </a:lnTo>
                    <a:lnTo>
                      <a:pt x="1320" y="7621"/>
                    </a:lnTo>
                    <a:lnTo>
                      <a:pt x="1316" y="7581"/>
                    </a:lnTo>
                    <a:lnTo>
                      <a:pt x="1313" y="7542"/>
                    </a:lnTo>
                    <a:lnTo>
                      <a:pt x="1311" y="7502"/>
                    </a:lnTo>
                    <a:lnTo>
                      <a:pt x="1308" y="7462"/>
                    </a:lnTo>
                    <a:lnTo>
                      <a:pt x="1305" y="7422"/>
                    </a:lnTo>
                    <a:lnTo>
                      <a:pt x="1301" y="7382"/>
                    </a:lnTo>
                    <a:lnTo>
                      <a:pt x="1296" y="7342"/>
                    </a:lnTo>
                    <a:lnTo>
                      <a:pt x="1238" y="7291"/>
                    </a:lnTo>
                    <a:lnTo>
                      <a:pt x="1178" y="7238"/>
                    </a:lnTo>
                    <a:lnTo>
                      <a:pt x="1147" y="7212"/>
                    </a:lnTo>
                    <a:lnTo>
                      <a:pt x="1116" y="7188"/>
                    </a:lnTo>
                    <a:lnTo>
                      <a:pt x="1100" y="7176"/>
                    </a:lnTo>
                    <a:lnTo>
                      <a:pt x="1083" y="7166"/>
                    </a:lnTo>
                    <a:lnTo>
                      <a:pt x="1067" y="7156"/>
                    </a:lnTo>
                    <a:lnTo>
                      <a:pt x="1051" y="7146"/>
                    </a:lnTo>
                    <a:lnTo>
                      <a:pt x="1035" y="7138"/>
                    </a:lnTo>
                    <a:lnTo>
                      <a:pt x="1018" y="7130"/>
                    </a:lnTo>
                    <a:lnTo>
                      <a:pt x="1002" y="7123"/>
                    </a:lnTo>
                    <a:lnTo>
                      <a:pt x="985" y="7118"/>
                    </a:lnTo>
                    <a:lnTo>
                      <a:pt x="968" y="7113"/>
                    </a:lnTo>
                    <a:lnTo>
                      <a:pt x="952" y="7109"/>
                    </a:lnTo>
                    <a:lnTo>
                      <a:pt x="935" y="7107"/>
                    </a:lnTo>
                    <a:lnTo>
                      <a:pt x="917" y="7107"/>
                    </a:lnTo>
                    <a:lnTo>
                      <a:pt x="900" y="7107"/>
                    </a:lnTo>
                    <a:lnTo>
                      <a:pt x="882" y="7109"/>
                    </a:lnTo>
                    <a:lnTo>
                      <a:pt x="865" y="7114"/>
                    </a:lnTo>
                    <a:lnTo>
                      <a:pt x="848" y="7119"/>
                    </a:lnTo>
                    <a:lnTo>
                      <a:pt x="830" y="7127"/>
                    </a:lnTo>
                    <a:lnTo>
                      <a:pt x="813" y="7135"/>
                    </a:lnTo>
                    <a:lnTo>
                      <a:pt x="795" y="7146"/>
                    </a:lnTo>
                    <a:lnTo>
                      <a:pt x="778" y="7159"/>
                    </a:lnTo>
                    <a:lnTo>
                      <a:pt x="763" y="7162"/>
                    </a:lnTo>
                    <a:lnTo>
                      <a:pt x="748" y="7165"/>
                    </a:lnTo>
                    <a:lnTo>
                      <a:pt x="733" y="7166"/>
                    </a:lnTo>
                    <a:lnTo>
                      <a:pt x="718" y="7167"/>
                    </a:lnTo>
                    <a:lnTo>
                      <a:pt x="704" y="7167"/>
                    </a:lnTo>
                    <a:lnTo>
                      <a:pt x="690" y="7167"/>
                    </a:lnTo>
                    <a:lnTo>
                      <a:pt x="676" y="7166"/>
                    </a:lnTo>
                    <a:lnTo>
                      <a:pt x="662" y="7165"/>
                    </a:lnTo>
                    <a:lnTo>
                      <a:pt x="649" y="7162"/>
                    </a:lnTo>
                    <a:lnTo>
                      <a:pt x="635" y="7160"/>
                    </a:lnTo>
                    <a:lnTo>
                      <a:pt x="622" y="7157"/>
                    </a:lnTo>
                    <a:lnTo>
                      <a:pt x="609" y="7154"/>
                    </a:lnTo>
                    <a:lnTo>
                      <a:pt x="596" y="7149"/>
                    </a:lnTo>
                    <a:lnTo>
                      <a:pt x="583" y="7145"/>
                    </a:lnTo>
                    <a:lnTo>
                      <a:pt x="570" y="7140"/>
                    </a:lnTo>
                    <a:lnTo>
                      <a:pt x="558" y="7134"/>
                    </a:lnTo>
                    <a:lnTo>
                      <a:pt x="534" y="7121"/>
                    </a:lnTo>
                    <a:lnTo>
                      <a:pt x="511" y="7107"/>
                    </a:lnTo>
                    <a:lnTo>
                      <a:pt x="490" y="7091"/>
                    </a:lnTo>
                    <a:lnTo>
                      <a:pt x="469" y="7074"/>
                    </a:lnTo>
                    <a:lnTo>
                      <a:pt x="450" y="7054"/>
                    </a:lnTo>
                    <a:lnTo>
                      <a:pt x="432" y="7034"/>
                    </a:lnTo>
                    <a:lnTo>
                      <a:pt x="415" y="7012"/>
                    </a:lnTo>
                    <a:lnTo>
                      <a:pt x="399" y="6988"/>
                    </a:lnTo>
                    <a:lnTo>
                      <a:pt x="381" y="6975"/>
                    </a:lnTo>
                    <a:lnTo>
                      <a:pt x="366" y="6961"/>
                    </a:lnTo>
                    <a:lnTo>
                      <a:pt x="353" y="6945"/>
                    </a:lnTo>
                    <a:lnTo>
                      <a:pt x="342" y="6928"/>
                    </a:lnTo>
                    <a:lnTo>
                      <a:pt x="332" y="6910"/>
                    </a:lnTo>
                    <a:lnTo>
                      <a:pt x="324" y="6890"/>
                    </a:lnTo>
                    <a:lnTo>
                      <a:pt x="318" y="6870"/>
                    </a:lnTo>
                    <a:lnTo>
                      <a:pt x="313" y="6848"/>
                    </a:lnTo>
                    <a:lnTo>
                      <a:pt x="308" y="6826"/>
                    </a:lnTo>
                    <a:lnTo>
                      <a:pt x="305" y="6804"/>
                    </a:lnTo>
                    <a:lnTo>
                      <a:pt x="302" y="6781"/>
                    </a:lnTo>
                    <a:lnTo>
                      <a:pt x="300" y="6758"/>
                    </a:lnTo>
                    <a:lnTo>
                      <a:pt x="297" y="6713"/>
                    </a:lnTo>
                    <a:lnTo>
                      <a:pt x="293" y="6669"/>
                    </a:lnTo>
                    <a:lnTo>
                      <a:pt x="291" y="6647"/>
                    </a:lnTo>
                    <a:lnTo>
                      <a:pt x="288" y="6626"/>
                    </a:lnTo>
                    <a:lnTo>
                      <a:pt x="284" y="6606"/>
                    </a:lnTo>
                    <a:lnTo>
                      <a:pt x="280" y="6587"/>
                    </a:lnTo>
                    <a:lnTo>
                      <a:pt x="274" y="6569"/>
                    </a:lnTo>
                    <a:lnTo>
                      <a:pt x="267" y="6552"/>
                    </a:lnTo>
                    <a:lnTo>
                      <a:pt x="259" y="6537"/>
                    </a:lnTo>
                    <a:lnTo>
                      <a:pt x="249" y="6523"/>
                    </a:lnTo>
                    <a:lnTo>
                      <a:pt x="237" y="6511"/>
                    </a:lnTo>
                    <a:lnTo>
                      <a:pt x="224" y="6501"/>
                    </a:lnTo>
                    <a:lnTo>
                      <a:pt x="207" y="6492"/>
                    </a:lnTo>
                    <a:lnTo>
                      <a:pt x="189" y="6486"/>
                    </a:lnTo>
                    <a:lnTo>
                      <a:pt x="168" y="6483"/>
                    </a:lnTo>
                    <a:lnTo>
                      <a:pt x="145" y="6480"/>
                    </a:lnTo>
                    <a:lnTo>
                      <a:pt x="119" y="6482"/>
                    </a:lnTo>
                    <a:lnTo>
                      <a:pt x="90" y="6485"/>
                    </a:lnTo>
                    <a:lnTo>
                      <a:pt x="80" y="6455"/>
                    </a:lnTo>
                    <a:lnTo>
                      <a:pt x="72" y="6423"/>
                    </a:lnTo>
                    <a:lnTo>
                      <a:pt x="65" y="6392"/>
                    </a:lnTo>
                    <a:lnTo>
                      <a:pt x="58" y="6359"/>
                    </a:lnTo>
                    <a:lnTo>
                      <a:pt x="53" y="6327"/>
                    </a:lnTo>
                    <a:lnTo>
                      <a:pt x="48" y="6293"/>
                    </a:lnTo>
                    <a:lnTo>
                      <a:pt x="43" y="6260"/>
                    </a:lnTo>
                    <a:lnTo>
                      <a:pt x="40" y="6226"/>
                    </a:lnTo>
                    <a:lnTo>
                      <a:pt x="38" y="6192"/>
                    </a:lnTo>
                    <a:lnTo>
                      <a:pt x="36" y="6157"/>
                    </a:lnTo>
                    <a:lnTo>
                      <a:pt x="35" y="6123"/>
                    </a:lnTo>
                    <a:lnTo>
                      <a:pt x="34" y="6088"/>
                    </a:lnTo>
                    <a:lnTo>
                      <a:pt x="33" y="6018"/>
                    </a:lnTo>
                    <a:lnTo>
                      <a:pt x="33" y="5948"/>
                    </a:lnTo>
                    <a:lnTo>
                      <a:pt x="34" y="5877"/>
                    </a:lnTo>
                    <a:lnTo>
                      <a:pt x="34" y="5807"/>
                    </a:lnTo>
                    <a:lnTo>
                      <a:pt x="34" y="5739"/>
                    </a:lnTo>
                    <a:lnTo>
                      <a:pt x="32" y="5672"/>
                    </a:lnTo>
                    <a:lnTo>
                      <a:pt x="30" y="5640"/>
                    </a:lnTo>
                    <a:lnTo>
                      <a:pt x="28" y="5607"/>
                    </a:lnTo>
                    <a:lnTo>
                      <a:pt x="25" y="5575"/>
                    </a:lnTo>
                    <a:lnTo>
                      <a:pt x="22" y="5543"/>
                    </a:lnTo>
                    <a:lnTo>
                      <a:pt x="18" y="5513"/>
                    </a:lnTo>
                    <a:lnTo>
                      <a:pt x="13" y="5483"/>
                    </a:lnTo>
                    <a:lnTo>
                      <a:pt x="7" y="5454"/>
                    </a:lnTo>
                    <a:lnTo>
                      <a:pt x="0" y="5426"/>
                    </a:lnTo>
                    <a:lnTo>
                      <a:pt x="50" y="5361"/>
                    </a:lnTo>
                    <a:lnTo>
                      <a:pt x="80" y="5366"/>
                    </a:lnTo>
                    <a:lnTo>
                      <a:pt x="109" y="5373"/>
                    </a:lnTo>
                    <a:lnTo>
                      <a:pt x="138" y="5381"/>
                    </a:lnTo>
                    <a:lnTo>
                      <a:pt x="166" y="5391"/>
                    </a:lnTo>
                    <a:lnTo>
                      <a:pt x="222" y="5414"/>
                    </a:lnTo>
                    <a:lnTo>
                      <a:pt x="277" y="5435"/>
                    </a:lnTo>
                    <a:lnTo>
                      <a:pt x="304" y="5446"/>
                    </a:lnTo>
                    <a:lnTo>
                      <a:pt x="330" y="5457"/>
                    </a:lnTo>
                    <a:lnTo>
                      <a:pt x="357" y="5466"/>
                    </a:lnTo>
                    <a:lnTo>
                      <a:pt x="383" y="5472"/>
                    </a:lnTo>
                    <a:lnTo>
                      <a:pt x="397" y="5475"/>
                    </a:lnTo>
                    <a:lnTo>
                      <a:pt x="410" y="5478"/>
                    </a:lnTo>
                    <a:lnTo>
                      <a:pt x="423" y="5480"/>
                    </a:lnTo>
                    <a:lnTo>
                      <a:pt x="436" y="5481"/>
                    </a:lnTo>
                    <a:lnTo>
                      <a:pt x="449" y="5481"/>
                    </a:lnTo>
                    <a:lnTo>
                      <a:pt x="462" y="5481"/>
                    </a:lnTo>
                    <a:lnTo>
                      <a:pt x="475" y="5481"/>
                    </a:lnTo>
                    <a:lnTo>
                      <a:pt x="488" y="5479"/>
                    </a:lnTo>
                    <a:lnTo>
                      <a:pt x="498" y="5427"/>
                    </a:lnTo>
                    <a:lnTo>
                      <a:pt x="510" y="5374"/>
                    </a:lnTo>
                    <a:lnTo>
                      <a:pt x="522" y="5322"/>
                    </a:lnTo>
                    <a:lnTo>
                      <a:pt x="537" y="5270"/>
                    </a:lnTo>
                    <a:lnTo>
                      <a:pt x="544" y="5245"/>
                    </a:lnTo>
                    <a:lnTo>
                      <a:pt x="553" y="5219"/>
                    </a:lnTo>
                    <a:lnTo>
                      <a:pt x="561" y="5194"/>
                    </a:lnTo>
                    <a:lnTo>
                      <a:pt x="572" y="5170"/>
                    </a:lnTo>
                    <a:lnTo>
                      <a:pt x="582" y="5145"/>
                    </a:lnTo>
                    <a:lnTo>
                      <a:pt x="592" y="5121"/>
                    </a:lnTo>
                    <a:lnTo>
                      <a:pt x="603" y="5097"/>
                    </a:lnTo>
                    <a:lnTo>
                      <a:pt x="615" y="5073"/>
                    </a:lnTo>
                    <a:lnTo>
                      <a:pt x="627" y="5051"/>
                    </a:lnTo>
                    <a:lnTo>
                      <a:pt x="639" y="5027"/>
                    </a:lnTo>
                    <a:lnTo>
                      <a:pt x="653" y="5005"/>
                    </a:lnTo>
                    <a:lnTo>
                      <a:pt x="667" y="4984"/>
                    </a:lnTo>
                    <a:lnTo>
                      <a:pt x="682" y="4962"/>
                    </a:lnTo>
                    <a:lnTo>
                      <a:pt x="697" y="4941"/>
                    </a:lnTo>
                    <a:lnTo>
                      <a:pt x="713" y="4922"/>
                    </a:lnTo>
                    <a:lnTo>
                      <a:pt x="730" y="4901"/>
                    </a:lnTo>
                    <a:lnTo>
                      <a:pt x="749" y="4883"/>
                    </a:lnTo>
                    <a:lnTo>
                      <a:pt x="768" y="4865"/>
                    </a:lnTo>
                    <a:lnTo>
                      <a:pt x="787" y="4847"/>
                    </a:lnTo>
                    <a:lnTo>
                      <a:pt x="807" y="4831"/>
                    </a:lnTo>
                    <a:lnTo>
                      <a:pt x="828" y="4815"/>
                    </a:lnTo>
                    <a:lnTo>
                      <a:pt x="850" y="4800"/>
                    </a:lnTo>
                    <a:lnTo>
                      <a:pt x="873" y="4786"/>
                    </a:lnTo>
                    <a:lnTo>
                      <a:pt x="897" y="4772"/>
                    </a:lnTo>
                    <a:lnTo>
                      <a:pt x="1117" y="4708"/>
                    </a:lnTo>
                    <a:lnTo>
                      <a:pt x="1122" y="4676"/>
                    </a:lnTo>
                    <a:lnTo>
                      <a:pt x="1126" y="4642"/>
                    </a:lnTo>
                    <a:lnTo>
                      <a:pt x="1129" y="4609"/>
                    </a:lnTo>
                    <a:lnTo>
                      <a:pt x="1130" y="4575"/>
                    </a:lnTo>
                    <a:lnTo>
                      <a:pt x="1130" y="4541"/>
                    </a:lnTo>
                    <a:lnTo>
                      <a:pt x="1130" y="4506"/>
                    </a:lnTo>
                    <a:lnTo>
                      <a:pt x="1128" y="4470"/>
                    </a:lnTo>
                    <a:lnTo>
                      <a:pt x="1126" y="4436"/>
                    </a:lnTo>
                    <a:lnTo>
                      <a:pt x="1112" y="4292"/>
                    </a:lnTo>
                    <a:lnTo>
                      <a:pt x="1099" y="4149"/>
                    </a:lnTo>
                    <a:lnTo>
                      <a:pt x="1096" y="4115"/>
                    </a:lnTo>
                    <a:lnTo>
                      <a:pt x="1095" y="4079"/>
                    </a:lnTo>
                    <a:lnTo>
                      <a:pt x="1095" y="4044"/>
                    </a:lnTo>
                    <a:lnTo>
                      <a:pt x="1096" y="4011"/>
                    </a:lnTo>
                    <a:lnTo>
                      <a:pt x="1099" y="3976"/>
                    </a:lnTo>
                    <a:lnTo>
                      <a:pt x="1102" y="3943"/>
                    </a:lnTo>
                    <a:lnTo>
                      <a:pt x="1107" y="3910"/>
                    </a:lnTo>
                    <a:lnTo>
                      <a:pt x="1114" y="3878"/>
                    </a:lnTo>
                    <a:lnTo>
                      <a:pt x="1122" y="3847"/>
                    </a:lnTo>
                    <a:lnTo>
                      <a:pt x="1133" y="3815"/>
                    </a:lnTo>
                    <a:lnTo>
                      <a:pt x="1145" y="3785"/>
                    </a:lnTo>
                    <a:lnTo>
                      <a:pt x="1160" y="3756"/>
                    </a:lnTo>
                    <a:lnTo>
                      <a:pt x="1177" y="3728"/>
                    </a:lnTo>
                    <a:lnTo>
                      <a:pt x="1197" y="3700"/>
                    </a:lnTo>
                    <a:lnTo>
                      <a:pt x="1220" y="3674"/>
                    </a:lnTo>
                    <a:lnTo>
                      <a:pt x="1245" y="3648"/>
                    </a:lnTo>
                    <a:lnTo>
                      <a:pt x="1255" y="3634"/>
                    </a:lnTo>
                    <a:lnTo>
                      <a:pt x="1265" y="3621"/>
                    </a:lnTo>
                    <a:lnTo>
                      <a:pt x="1278" y="3608"/>
                    </a:lnTo>
                    <a:lnTo>
                      <a:pt x="1291" y="3596"/>
                    </a:lnTo>
                    <a:lnTo>
                      <a:pt x="1306" y="3584"/>
                    </a:lnTo>
                    <a:lnTo>
                      <a:pt x="1321" y="3572"/>
                    </a:lnTo>
                    <a:lnTo>
                      <a:pt x="1336" y="3560"/>
                    </a:lnTo>
                    <a:lnTo>
                      <a:pt x="1352" y="3549"/>
                    </a:lnTo>
                    <a:lnTo>
                      <a:pt x="1385" y="3528"/>
                    </a:lnTo>
                    <a:lnTo>
                      <a:pt x="1418" y="3505"/>
                    </a:lnTo>
                    <a:lnTo>
                      <a:pt x="1451" y="3484"/>
                    </a:lnTo>
                    <a:lnTo>
                      <a:pt x="1479" y="3462"/>
                    </a:lnTo>
                    <a:lnTo>
                      <a:pt x="1492" y="3450"/>
                    </a:lnTo>
                    <a:lnTo>
                      <a:pt x="1503" y="3439"/>
                    </a:lnTo>
                    <a:lnTo>
                      <a:pt x="1513" y="3426"/>
                    </a:lnTo>
                    <a:lnTo>
                      <a:pt x="1521" y="3414"/>
                    </a:lnTo>
                    <a:lnTo>
                      <a:pt x="1528" y="3401"/>
                    </a:lnTo>
                    <a:lnTo>
                      <a:pt x="1533" y="3388"/>
                    </a:lnTo>
                    <a:lnTo>
                      <a:pt x="1535" y="3374"/>
                    </a:lnTo>
                    <a:lnTo>
                      <a:pt x="1536" y="3360"/>
                    </a:lnTo>
                    <a:lnTo>
                      <a:pt x="1534" y="3345"/>
                    </a:lnTo>
                    <a:lnTo>
                      <a:pt x="1529" y="3330"/>
                    </a:lnTo>
                    <a:lnTo>
                      <a:pt x="1521" y="3314"/>
                    </a:lnTo>
                    <a:lnTo>
                      <a:pt x="1511" y="3297"/>
                    </a:lnTo>
                    <a:lnTo>
                      <a:pt x="1497" y="3278"/>
                    </a:lnTo>
                    <a:lnTo>
                      <a:pt x="1480" y="3260"/>
                    </a:lnTo>
                    <a:lnTo>
                      <a:pt x="1460" y="3240"/>
                    </a:lnTo>
                    <a:lnTo>
                      <a:pt x="1435" y="3220"/>
                    </a:lnTo>
                    <a:lnTo>
                      <a:pt x="1419" y="3184"/>
                    </a:lnTo>
                    <a:lnTo>
                      <a:pt x="1402" y="3150"/>
                    </a:lnTo>
                    <a:lnTo>
                      <a:pt x="1385" y="3115"/>
                    </a:lnTo>
                    <a:lnTo>
                      <a:pt x="1367" y="3081"/>
                    </a:lnTo>
                    <a:lnTo>
                      <a:pt x="1331" y="3013"/>
                    </a:lnTo>
                    <a:lnTo>
                      <a:pt x="1293" y="2946"/>
                    </a:lnTo>
                    <a:lnTo>
                      <a:pt x="1214" y="2815"/>
                    </a:lnTo>
                    <a:lnTo>
                      <a:pt x="1134" y="2683"/>
                    </a:lnTo>
                    <a:lnTo>
                      <a:pt x="1093" y="2617"/>
                    </a:lnTo>
                    <a:lnTo>
                      <a:pt x="1054" y="2551"/>
                    </a:lnTo>
                    <a:lnTo>
                      <a:pt x="1016" y="2484"/>
                    </a:lnTo>
                    <a:lnTo>
                      <a:pt x="978" y="2417"/>
                    </a:lnTo>
                    <a:lnTo>
                      <a:pt x="960" y="2383"/>
                    </a:lnTo>
                    <a:lnTo>
                      <a:pt x="943" y="2349"/>
                    </a:lnTo>
                    <a:lnTo>
                      <a:pt x="926" y="2314"/>
                    </a:lnTo>
                    <a:lnTo>
                      <a:pt x="908" y="2280"/>
                    </a:lnTo>
                    <a:lnTo>
                      <a:pt x="892" y="2245"/>
                    </a:lnTo>
                    <a:lnTo>
                      <a:pt x="876" y="2209"/>
                    </a:lnTo>
                    <a:lnTo>
                      <a:pt x="861" y="2174"/>
                    </a:lnTo>
                    <a:lnTo>
                      <a:pt x="847" y="2138"/>
                    </a:lnTo>
                    <a:lnTo>
                      <a:pt x="868" y="2102"/>
                    </a:lnTo>
                    <a:lnTo>
                      <a:pt x="890" y="2068"/>
                    </a:lnTo>
                    <a:lnTo>
                      <a:pt x="913" y="2034"/>
                    </a:lnTo>
                    <a:lnTo>
                      <a:pt x="939" y="2001"/>
                    </a:lnTo>
                    <a:lnTo>
                      <a:pt x="964" y="1969"/>
                    </a:lnTo>
                    <a:lnTo>
                      <a:pt x="990" y="1938"/>
                    </a:lnTo>
                    <a:lnTo>
                      <a:pt x="1018" y="1909"/>
                    </a:lnTo>
                    <a:lnTo>
                      <a:pt x="1046" y="1880"/>
                    </a:lnTo>
                    <a:lnTo>
                      <a:pt x="1075" y="1853"/>
                    </a:lnTo>
                    <a:lnTo>
                      <a:pt x="1106" y="1826"/>
                    </a:lnTo>
                    <a:lnTo>
                      <a:pt x="1137" y="1801"/>
                    </a:lnTo>
                    <a:lnTo>
                      <a:pt x="1168" y="1777"/>
                    </a:lnTo>
                    <a:lnTo>
                      <a:pt x="1201" y="1754"/>
                    </a:lnTo>
                    <a:lnTo>
                      <a:pt x="1234" y="1733"/>
                    </a:lnTo>
                    <a:lnTo>
                      <a:pt x="1268" y="1712"/>
                    </a:lnTo>
                    <a:lnTo>
                      <a:pt x="1303" y="1694"/>
                    </a:lnTo>
                    <a:lnTo>
                      <a:pt x="1338" y="1677"/>
                    </a:lnTo>
                    <a:lnTo>
                      <a:pt x="1374" y="1660"/>
                    </a:lnTo>
                    <a:lnTo>
                      <a:pt x="1411" y="1646"/>
                    </a:lnTo>
                    <a:lnTo>
                      <a:pt x="1447" y="1633"/>
                    </a:lnTo>
                    <a:lnTo>
                      <a:pt x="1486" y="1621"/>
                    </a:lnTo>
                    <a:lnTo>
                      <a:pt x="1524" y="1612"/>
                    </a:lnTo>
                    <a:lnTo>
                      <a:pt x="1562" y="1603"/>
                    </a:lnTo>
                    <a:lnTo>
                      <a:pt x="1601" y="1597"/>
                    </a:lnTo>
                    <a:lnTo>
                      <a:pt x="1641" y="1591"/>
                    </a:lnTo>
                    <a:lnTo>
                      <a:pt x="1680" y="1587"/>
                    </a:lnTo>
                    <a:lnTo>
                      <a:pt x="1720" y="1586"/>
                    </a:lnTo>
                    <a:lnTo>
                      <a:pt x="1760" y="1586"/>
                    </a:lnTo>
                    <a:lnTo>
                      <a:pt x="1801" y="1587"/>
                    </a:lnTo>
                    <a:lnTo>
                      <a:pt x="1842" y="1590"/>
                    </a:lnTo>
                    <a:lnTo>
                      <a:pt x="1882" y="1595"/>
                    </a:lnTo>
                    <a:lnTo>
                      <a:pt x="1923" y="1603"/>
                    </a:lnTo>
                    <a:lnTo>
                      <a:pt x="1935" y="1602"/>
                    </a:lnTo>
                    <a:lnTo>
                      <a:pt x="1947" y="1602"/>
                    </a:lnTo>
                    <a:lnTo>
                      <a:pt x="1959" y="1604"/>
                    </a:lnTo>
                    <a:lnTo>
                      <a:pt x="1972" y="1608"/>
                    </a:lnTo>
                    <a:lnTo>
                      <a:pt x="1985" y="1613"/>
                    </a:lnTo>
                    <a:lnTo>
                      <a:pt x="1997" y="1619"/>
                    </a:lnTo>
                    <a:lnTo>
                      <a:pt x="2009" y="1626"/>
                    </a:lnTo>
                    <a:lnTo>
                      <a:pt x="2021" y="1633"/>
                    </a:lnTo>
                    <a:lnTo>
                      <a:pt x="2069" y="1668"/>
                    </a:lnTo>
                    <a:lnTo>
                      <a:pt x="2115" y="1704"/>
                    </a:lnTo>
                    <a:lnTo>
                      <a:pt x="2126" y="1710"/>
                    </a:lnTo>
                    <a:lnTo>
                      <a:pt x="2137" y="1718"/>
                    </a:lnTo>
                    <a:lnTo>
                      <a:pt x="2147" y="1723"/>
                    </a:lnTo>
                    <a:lnTo>
                      <a:pt x="2159" y="1727"/>
                    </a:lnTo>
                    <a:lnTo>
                      <a:pt x="2169" y="1731"/>
                    </a:lnTo>
                    <a:lnTo>
                      <a:pt x="2179" y="1733"/>
                    </a:lnTo>
                    <a:lnTo>
                      <a:pt x="2189" y="1733"/>
                    </a:lnTo>
                    <a:lnTo>
                      <a:pt x="2198" y="1731"/>
                    </a:lnTo>
                    <a:lnTo>
                      <a:pt x="2207" y="1727"/>
                    </a:lnTo>
                    <a:lnTo>
                      <a:pt x="2216" y="1722"/>
                    </a:lnTo>
                    <a:lnTo>
                      <a:pt x="2225" y="1713"/>
                    </a:lnTo>
                    <a:lnTo>
                      <a:pt x="2233" y="1704"/>
                    </a:lnTo>
                    <a:lnTo>
                      <a:pt x="2241" y="1691"/>
                    </a:lnTo>
                    <a:lnTo>
                      <a:pt x="2248" y="1674"/>
                    </a:lnTo>
                    <a:lnTo>
                      <a:pt x="2255" y="1656"/>
                    </a:lnTo>
                    <a:lnTo>
                      <a:pt x="2262" y="1634"/>
                    </a:lnTo>
                    <a:lnTo>
                      <a:pt x="2283" y="1518"/>
                    </a:lnTo>
                    <a:lnTo>
                      <a:pt x="2304" y="1398"/>
                    </a:lnTo>
                    <a:lnTo>
                      <a:pt x="2324" y="1278"/>
                    </a:lnTo>
                    <a:lnTo>
                      <a:pt x="2345" y="1159"/>
                    </a:lnTo>
                    <a:lnTo>
                      <a:pt x="2355" y="1099"/>
                    </a:lnTo>
                    <a:lnTo>
                      <a:pt x="2366" y="1041"/>
                    </a:lnTo>
                    <a:lnTo>
                      <a:pt x="2377" y="984"/>
                    </a:lnTo>
                    <a:lnTo>
                      <a:pt x="2388" y="928"/>
                    </a:lnTo>
                    <a:lnTo>
                      <a:pt x="2400" y="871"/>
                    </a:lnTo>
                    <a:lnTo>
                      <a:pt x="2413" y="817"/>
                    </a:lnTo>
                    <a:lnTo>
                      <a:pt x="2427" y="765"/>
                    </a:lnTo>
                    <a:lnTo>
                      <a:pt x="2441" y="714"/>
                    </a:lnTo>
                    <a:lnTo>
                      <a:pt x="2484" y="698"/>
                    </a:lnTo>
                    <a:lnTo>
                      <a:pt x="2529" y="684"/>
                    </a:lnTo>
                    <a:lnTo>
                      <a:pt x="2574" y="671"/>
                    </a:lnTo>
                    <a:lnTo>
                      <a:pt x="2619" y="660"/>
                    </a:lnTo>
                    <a:lnTo>
                      <a:pt x="2665" y="650"/>
                    </a:lnTo>
                    <a:lnTo>
                      <a:pt x="2713" y="640"/>
                    </a:lnTo>
                    <a:lnTo>
                      <a:pt x="2759" y="633"/>
                    </a:lnTo>
                    <a:lnTo>
                      <a:pt x="2806" y="626"/>
                    </a:lnTo>
                    <a:lnTo>
                      <a:pt x="2854" y="621"/>
                    </a:lnTo>
                    <a:lnTo>
                      <a:pt x="2901" y="616"/>
                    </a:lnTo>
                    <a:lnTo>
                      <a:pt x="2948" y="613"/>
                    </a:lnTo>
                    <a:lnTo>
                      <a:pt x="2995" y="612"/>
                    </a:lnTo>
                    <a:lnTo>
                      <a:pt x="3042" y="611"/>
                    </a:lnTo>
                    <a:lnTo>
                      <a:pt x="3088" y="612"/>
                    </a:lnTo>
                    <a:lnTo>
                      <a:pt x="3133" y="614"/>
                    </a:lnTo>
                    <a:lnTo>
                      <a:pt x="3178" y="617"/>
                    </a:lnTo>
                    <a:lnTo>
                      <a:pt x="3468" y="1292"/>
                    </a:lnTo>
                    <a:lnTo>
                      <a:pt x="3500" y="1264"/>
                    </a:lnTo>
                    <a:lnTo>
                      <a:pt x="3533" y="1237"/>
                    </a:lnTo>
                    <a:lnTo>
                      <a:pt x="3569" y="1211"/>
                    </a:lnTo>
                    <a:lnTo>
                      <a:pt x="3605" y="1187"/>
                    </a:lnTo>
                    <a:lnTo>
                      <a:pt x="3641" y="1163"/>
                    </a:lnTo>
                    <a:lnTo>
                      <a:pt x="3679" y="1142"/>
                    </a:lnTo>
                    <a:lnTo>
                      <a:pt x="3717" y="1121"/>
                    </a:lnTo>
                    <a:lnTo>
                      <a:pt x="3757" y="1103"/>
                    </a:lnTo>
                    <a:lnTo>
                      <a:pt x="3797" y="1085"/>
                    </a:lnTo>
                    <a:lnTo>
                      <a:pt x="3838" y="1069"/>
                    </a:lnTo>
                    <a:lnTo>
                      <a:pt x="3879" y="1054"/>
                    </a:lnTo>
                    <a:lnTo>
                      <a:pt x="3922" y="1041"/>
                    </a:lnTo>
                    <a:lnTo>
                      <a:pt x="3964" y="1029"/>
                    </a:lnTo>
                    <a:lnTo>
                      <a:pt x="4006" y="1019"/>
                    </a:lnTo>
                    <a:lnTo>
                      <a:pt x="4049" y="1011"/>
                    </a:lnTo>
                    <a:lnTo>
                      <a:pt x="4093" y="1003"/>
                    </a:lnTo>
                    <a:lnTo>
                      <a:pt x="4137" y="998"/>
                    </a:lnTo>
                    <a:lnTo>
                      <a:pt x="4180" y="993"/>
                    </a:lnTo>
                    <a:lnTo>
                      <a:pt x="4223" y="990"/>
                    </a:lnTo>
                    <a:lnTo>
                      <a:pt x="4268" y="989"/>
                    </a:lnTo>
                    <a:lnTo>
                      <a:pt x="4311" y="989"/>
                    </a:lnTo>
                    <a:lnTo>
                      <a:pt x="4354" y="991"/>
                    </a:lnTo>
                    <a:lnTo>
                      <a:pt x="4397" y="995"/>
                    </a:lnTo>
                    <a:lnTo>
                      <a:pt x="4441" y="1000"/>
                    </a:lnTo>
                    <a:lnTo>
                      <a:pt x="4483" y="1006"/>
                    </a:lnTo>
                    <a:lnTo>
                      <a:pt x="4525" y="1015"/>
                    </a:lnTo>
                    <a:lnTo>
                      <a:pt x="4566" y="1025"/>
                    </a:lnTo>
                    <a:lnTo>
                      <a:pt x="4606" y="1037"/>
                    </a:lnTo>
                    <a:lnTo>
                      <a:pt x="4647" y="1050"/>
                    </a:lnTo>
                    <a:lnTo>
                      <a:pt x="4687" y="1065"/>
                    </a:lnTo>
                    <a:lnTo>
                      <a:pt x="4725" y="1081"/>
                    </a:lnTo>
                    <a:lnTo>
                      <a:pt x="4763" y="1099"/>
                    </a:lnTo>
                    <a:lnTo>
                      <a:pt x="4767" y="1081"/>
                    </a:lnTo>
                    <a:lnTo>
                      <a:pt x="4770" y="1063"/>
                    </a:lnTo>
                    <a:lnTo>
                      <a:pt x="4772" y="1044"/>
                    </a:lnTo>
                    <a:lnTo>
                      <a:pt x="4773" y="1026"/>
                    </a:lnTo>
                    <a:lnTo>
                      <a:pt x="4773" y="1008"/>
                    </a:lnTo>
                    <a:lnTo>
                      <a:pt x="4773" y="989"/>
                    </a:lnTo>
                    <a:lnTo>
                      <a:pt x="4772" y="970"/>
                    </a:lnTo>
                    <a:lnTo>
                      <a:pt x="4770" y="951"/>
                    </a:lnTo>
                    <a:lnTo>
                      <a:pt x="4764" y="914"/>
                    </a:lnTo>
                    <a:lnTo>
                      <a:pt x="4756" y="875"/>
                    </a:lnTo>
                    <a:lnTo>
                      <a:pt x="4747" y="836"/>
                    </a:lnTo>
                    <a:lnTo>
                      <a:pt x="4737" y="797"/>
                    </a:lnTo>
                    <a:lnTo>
                      <a:pt x="4715" y="718"/>
                    </a:lnTo>
                    <a:lnTo>
                      <a:pt x="4694" y="639"/>
                    </a:lnTo>
                    <a:lnTo>
                      <a:pt x="4686" y="599"/>
                    </a:lnTo>
                    <a:lnTo>
                      <a:pt x="4679" y="559"/>
                    </a:lnTo>
                    <a:lnTo>
                      <a:pt x="4677" y="538"/>
                    </a:lnTo>
                    <a:lnTo>
                      <a:pt x="4675" y="519"/>
                    </a:lnTo>
                    <a:lnTo>
                      <a:pt x="4674" y="498"/>
                    </a:lnTo>
                    <a:lnTo>
                      <a:pt x="4674" y="478"/>
                    </a:lnTo>
                    <a:lnTo>
                      <a:pt x="4722" y="465"/>
                    </a:lnTo>
                    <a:lnTo>
                      <a:pt x="4773" y="453"/>
                    </a:lnTo>
                    <a:lnTo>
                      <a:pt x="4825" y="442"/>
                    </a:lnTo>
                    <a:lnTo>
                      <a:pt x="4877" y="433"/>
                    </a:lnTo>
                    <a:lnTo>
                      <a:pt x="4929" y="424"/>
                    </a:lnTo>
                    <a:lnTo>
                      <a:pt x="4984" y="417"/>
                    </a:lnTo>
                    <a:lnTo>
                      <a:pt x="5037" y="412"/>
                    </a:lnTo>
                    <a:lnTo>
                      <a:pt x="5090" y="408"/>
                    </a:lnTo>
                    <a:lnTo>
                      <a:pt x="5145" y="404"/>
                    </a:lnTo>
                    <a:lnTo>
                      <a:pt x="5198" y="403"/>
                    </a:lnTo>
                    <a:lnTo>
                      <a:pt x="5250" y="403"/>
                    </a:lnTo>
                    <a:lnTo>
                      <a:pt x="5302" y="404"/>
                    </a:lnTo>
                    <a:lnTo>
                      <a:pt x="5354" y="408"/>
                    </a:lnTo>
                    <a:lnTo>
                      <a:pt x="5404" y="412"/>
                    </a:lnTo>
                    <a:lnTo>
                      <a:pt x="5453" y="417"/>
                    </a:lnTo>
                    <a:lnTo>
                      <a:pt x="5501" y="425"/>
                    </a:lnTo>
                    <a:lnTo>
                      <a:pt x="5512" y="436"/>
                    </a:lnTo>
                    <a:lnTo>
                      <a:pt x="5522" y="449"/>
                    </a:lnTo>
                    <a:lnTo>
                      <a:pt x="5532" y="462"/>
                    </a:lnTo>
                    <a:lnTo>
                      <a:pt x="5540" y="475"/>
                    </a:lnTo>
                    <a:lnTo>
                      <a:pt x="5547" y="489"/>
                    </a:lnTo>
                    <a:lnTo>
                      <a:pt x="5553" y="503"/>
                    </a:lnTo>
                    <a:lnTo>
                      <a:pt x="5558" y="518"/>
                    </a:lnTo>
                    <a:lnTo>
                      <a:pt x="5563" y="534"/>
                    </a:lnTo>
                    <a:lnTo>
                      <a:pt x="5567" y="549"/>
                    </a:lnTo>
                    <a:lnTo>
                      <a:pt x="5570" y="567"/>
                    </a:lnTo>
                    <a:lnTo>
                      <a:pt x="5573" y="583"/>
                    </a:lnTo>
                    <a:lnTo>
                      <a:pt x="5576" y="600"/>
                    </a:lnTo>
                    <a:lnTo>
                      <a:pt x="5580" y="635"/>
                    </a:lnTo>
                    <a:lnTo>
                      <a:pt x="5583" y="670"/>
                    </a:lnTo>
                    <a:lnTo>
                      <a:pt x="5585" y="706"/>
                    </a:lnTo>
                    <a:lnTo>
                      <a:pt x="5588" y="742"/>
                    </a:lnTo>
                    <a:lnTo>
                      <a:pt x="5593" y="777"/>
                    </a:lnTo>
                    <a:lnTo>
                      <a:pt x="5598" y="812"/>
                    </a:lnTo>
                    <a:lnTo>
                      <a:pt x="5602" y="829"/>
                    </a:lnTo>
                    <a:lnTo>
                      <a:pt x="5606" y="845"/>
                    </a:lnTo>
                    <a:lnTo>
                      <a:pt x="5611" y="863"/>
                    </a:lnTo>
                    <a:lnTo>
                      <a:pt x="5617" y="879"/>
                    </a:lnTo>
                    <a:lnTo>
                      <a:pt x="5624" y="894"/>
                    </a:lnTo>
                    <a:lnTo>
                      <a:pt x="5631" y="909"/>
                    </a:lnTo>
                    <a:lnTo>
                      <a:pt x="5640" y="924"/>
                    </a:lnTo>
                    <a:lnTo>
                      <a:pt x="5649" y="938"/>
                    </a:lnTo>
                    <a:lnTo>
                      <a:pt x="5673" y="943"/>
                    </a:lnTo>
                    <a:lnTo>
                      <a:pt x="5695" y="945"/>
                    </a:lnTo>
                    <a:lnTo>
                      <a:pt x="5717" y="946"/>
                    </a:lnTo>
                    <a:lnTo>
                      <a:pt x="5739" y="946"/>
                    </a:lnTo>
                    <a:lnTo>
                      <a:pt x="5761" y="946"/>
                    </a:lnTo>
                    <a:lnTo>
                      <a:pt x="5783" y="944"/>
                    </a:lnTo>
                    <a:lnTo>
                      <a:pt x="5804" y="942"/>
                    </a:lnTo>
                    <a:lnTo>
                      <a:pt x="5825" y="937"/>
                    </a:lnTo>
                    <a:lnTo>
                      <a:pt x="5847" y="933"/>
                    </a:lnTo>
                    <a:lnTo>
                      <a:pt x="5867" y="926"/>
                    </a:lnTo>
                    <a:lnTo>
                      <a:pt x="5886" y="920"/>
                    </a:lnTo>
                    <a:lnTo>
                      <a:pt x="5905" y="912"/>
                    </a:lnTo>
                    <a:lnTo>
                      <a:pt x="5923" y="903"/>
                    </a:lnTo>
                    <a:lnTo>
                      <a:pt x="5941" y="893"/>
                    </a:lnTo>
                    <a:lnTo>
                      <a:pt x="5958" y="882"/>
                    </a:lnTo>
                    <a:lnTo>
                      <a:pt x="5973" y="870"/>
                    </a:lnTo>
                    <a:lnTo>
                      <a:pt x="5988" y="858"/>
                    </a:lnTo>
                    <a:lnTo>
                      <a:pt x="6002" y="844"/>
                    </a:lnTo>
                    <a:lnTo>
                      <a:pt x="6016" y="829"/>
                    </a:lnTo>
                    <a:lnTo>
                      <a:pt x="6028" y="814"/>
                    </a:lnTo>
                    <a:lnTo>
                      <a:pt x="6038" y="797"/>
                    </a:lnTo>
                    <a:lnTo>
                      <a:pt x="6047" y="779"/>
                    </a:lnTo>
                    <a:lnTo>
                      <a:pt x="6055" y="761"/>
                    </a:lnTo>
                    <a:lnTo>
                      <a:pt x="6062" y="742"/>
                    </a:lnTo>
                    <a:lnTo>
                      <a:pt x="6067" y="721"/>
                    </a:lnTo>
                    <a:lnTo>
                      <a:pt x="6071" y="700"/>
                    </a:lnTo>
                    <a:lnTo>
                      <a:pt x="6073" y="678"/>
                    </a:lnTo>
                    <a:lnTo>
                      <a:pt x="6074" y="655"/>
                    </a:lnTo>
                    <a:lnTo>
                      <a:pt x="6073" y="630"/>
                    </a:lnTo>
                    <a:lnTo>
                      <a:pt x="6070" y="605"/>
                    </a:lnTo>
                    <a:lnTo>
                      <a:pt x="6065" y="580"/>
                    </a:lnTo>
                    <a:lnTo>
                      <a:pt x="6059" y="554"/>
                    </a:lnTo>
                    <a:lnTo>
                      <a:pt x="6062" y="546"/>
                    </a:lnTo>
                    <a:lnTo>
                      <a:pt x="6065" y="538"/>
                    </a:lnTo>
                    <a:lnTo>
                      <a:pt x="6069" y="531"/>
                    </a:lnTo>
                    <a:lnTo>
                      <a:pt x="6074" y="524"/>
                    </a:lnTo>
                    <a:lnTo>
                      <a:pt x="6084" y="510"/>
                    </a:lnTo>
                    <a:lnTo>
                      <a:pt x="6095" y="498"/>
                    </a:lnTo>
                    <a:lnTo>
                      <a:pt x="6119" y="475"/>
                    </a:lnTo>
                    <a:lnTo>
                      <a:pt x="6143" y="450"/>
                    </a:lnTo>
                    <a:lnTo>
                      <a:pt x="6153" y="438"/>
                    </a:lnTo>
                    <a:lnTo>
                      <a:pt x="6163" y="424"/>
                    </a:lnTo>
                    <a:lnTo>
                      <a:pt x="6167" y="416"/>
                    </a:lnTo>
                    <a:lnTo>
                      <a:pt x="6170" y="409"/>
                    </a:lnTo>
                    <a:lnTo>
                      <a:pt x="6173" y="401"/>
                    </a:lnTo>
                    <a:lnTo>
                      <a:pt x="6176" y="393"/>
                    </a:lnTo>
                    <a:lnTo>
                      <a:pt x="6177" y="384"/>
                    </a:lnTo>
                    <a:lnTo>
                      <a:pt x="6178" y="374"/>
                    </a:lnTo>
                    <a:lnTo>
                      <a:pt x="6179" y="364"/>
                    </a:lnTo>
                    <a:lnTo>
                      <a:pt x="6178" y="354"/>
                    </a:lnTo>
                    <a:lnTo>
                      <a:pt x="6177" y="343"/>
                    </a:lnTo>
                    <a:lnTo>
                      <a:pt x="6175" y="332"/>
                    </a:lnTo>
                    <a:lnTo>
                      <a:pt x="6172" y="320"/>
                    </a:lnTo>
                    <a:lnTo>
                      <a:pt x="6168" y="307"/>
                    </a:lnTo>
                    <a:lnTo>
                      <a:pt x="6212" y="277"/>
                    </a:lnTo>
                    <a:lnTo>
                      <a:pt x="6257" y="248"/>
                    </a:lnTo>
                    <a:lnTo>
                      <a:pt x="6302" y="220"/>
                    </a:lnTo>
                    <a:lnTo>
                      <a:pt x="6349" y="194"/>
                    </a:lnTo>
                    <a:lnTo>
                      <a:pt x="6398" y="169"/>
                    </a:lnTo>
                    <a:lnTo>
                      <a:pt x="6447" y="145"/>
                    </a:lnTo>
                    <a:lnTo>
                      <a:pt x="6497" y="123"/>
                    </a:lnTo>
                    <a:lnTo>
                      <a:pt x="6548" y="103"/>
                    </a:lnTo>
                    <a:lnTo>
                      <a:pt x="6599" y="85"/>
                    </a:lnTo>
                    <a:lnTo>
                      <a:pt x="6651" y="67"/>
                    </a:lnTo>
                    <a:lnTo>
                      <a:pt x="6703" y="52"/>
                    </a:lnTo>
                    <a:lnTo>
                      <a:pt x="6757" y="39"/>
                    </a:lnTo>
                    <a:lnTo>
                      <a:pt x="6810" y="27"/>
                    </a:lnTo>
                    <a:lnTo>
                      <a:pt x="6863" y="18"/>
                    </a:lnTo>
                    <a:lnTo>
                      <a:pt x="6918" y="10"/>
                    </a:lnTo>
                    <a:lnTo>
                      <a:pt x="6971" y="5"/>
                    </a:lnTo>
                    <a:lnTo>
                      <a:pt x="7025" y="1"/>
                    </a:lnTo>
                    <a:lnTo>
                      <a:pt x="7080" y="0"/>
                    </a:lnTo>
                    <a:lnTo>
                      <a:pt x="7133" y="0"/>
                    </a:lnTo>
                    <a:lnTo>
                      <a:pt x="7186" y="4"/>
                    </a:lnTo>
                    <a:lnTo>
                      <a:pt x="7239" y="9"/>
                    </a:lnTo>
                    <a:lnTo>
                      <a:pt x="7293" y="16"/>
                    </a:lnTo>
                    <a:lnTo>
                      <a:pt x="7345" y="26"/>
                    </a:lnTo>
                    <a:lnTo>
                      <a:pt x="7396" y="39"/>
                    </a:lnTo>
                    <a:lnTo>
                      <a:pt x="7448" y="54"/>
                    </a:lnTo>
                    <a:lnTo>
                      <a:pt x="7499" y="72"/>
                    </a:lnTo>
                    <a:lnTo>
                      <a:pt x="7548" y="91"/>
                    </a:lnTo>
                    <a:lnTo>
                      <a:pt x="7598" y="114"/>
                    </a:lnTo>
                    <a:lnTo>
                      <a:pt x="7645" y="140"/>
                    </a:lnTo>
                    <a:lnTo>
                      <a:pt x="7692" y="168"/>
                    </a:lnTo>
                    <a:lnTo>
                      <a:pt x="7737" y="198"/>
                    </a:lnTo>
                    <a:lnTo>
                      <a:pt x="7783" y="233"/>
                    </a:lnTo>
                    <a:lnTo>
                      <a:pt x="7808" y="249"/>
                    </a:lnTo>
                    <a:lnTo>
                      <a:pt x="7832" y="267"/>
                    </a:lnTo>
                    <a:lnTo>
                      <a:pt x="7855" y="287"/>
                    </a:lnTo>
                    <a:lnTo>
                      <a:pt x="7878" y="307"/>
                    </a:lnTo>
                    <a:lnTo>
                      <a:pt x="7899" y="330"/>
                    </a:lnTo>
                    <a:lnTo>
                      <a:pt x="7919" y="353"/>
                    </a:lnTo>
                    <a:lnTo>
                      <a:pt x="7938" y="376"/>
                    </a:lnTo>
                    <a:lnTo>
                      <a:pt x="7957" y="401"/>
                    </a:lnTo>
                    <a:lnTo>
                      <a:pt x="7974" y="426"/>
                    </a:lnTo>
                    <a:lnTo>
                      <a:pt x="7990" y="452"/>
                    </a:lnTo>
                    <a:lnTo>
                      <a:pt x="8006" y="479"/>
                    </a:lnTo>
                    <a:lnTo>
                      <a:pt x="8020" y="506"/>
                    </a:lnTo>
                    <a:lnTo>
                      <a:pt x="8034" y="534"/>
                    </a:lnTo>
                    <a:lnTo>
                      <a:pt x="8047" y="561"/>
                    </a:lnTo>
                    <a:lnTo>
                      <a:pt x="8059" y="589"/>
                    </a:lnTo>
                    <a:lnTo>
                      <a:pt x="8071" y="6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1" name="Freeform 22">
                <a:extLst>
                  <a:ext uri="{FF2B5EF4-FFF2-40B4-BE49-F238E27FC236}">
                    <a16:creationId xmlns:a16="http://schemas.microsoft.com/office/drawing/2014/main" id="{9FA84BE7-2339-4C08-9711-E12994FB6514}"/>
                  </a:ext>
                </a:extLst>
              </p:cNvPr>
              <p:cNvSpPr>
                <a:spLocks/>
              </p:cNvSpPr>
              <p:nvPr/>
            </p:nvSpPr>
            <p:spPr bwMode="auto">
              <a:xfrm>
                <a:off x="4096" y="2278"/>
                <a:ext cx="39" cy="6"/>
              </a:xfrm>
              <a:custGeom>
                <a:avLst/>
                <a:gdLst>
                  <a:gd name="T0" fmla="*/ 0 w 269"/>
                  <a:gd name="T1" fmla="*/ 0 h 62"/>
                  <a:gd name="T2" fmla="*/ 0 w 269"/>
                  <a:gd name="T3" fmla="*/ 0 h 62"/>
                  <a:gd name="T4" fmla="*/ 0 w 269"/>
                  <a:gd name="T5" fmla="*/ 0 h 62"/>
                  <a:gd name="T6" fmla="*/ 0 w 269"/>
                  <a:gd name="T7" fmla="*/ 0 h 62"/>
                  <a:gd name="T8" fmla="*/ 0 w 269"/>
                  <a:gd name="T9" fmla="*/ 0 h 62"/>
                  <a:gd name="T10" fmla="*/ 0 w 269"/>
                  <a:gd name="T11" fmla="*/ 0 h 62"/>
                  <a:gd name="T12" fmla="*/ 0 w 269"/>
                  <a:gd name="T13" fmla="*/ 0 h 62"/>
                  <a:gd name="T14" fmla="*/ 0 w 269"/>
                  <a:gd name="T15" fmla="*/ 0 h 62"/>
                  <a:gd name="T16" fmla="*/ 0 w 269"/>
                  <a:gd name="T17" fmla="*/ 0 h 62"/>
                  <a:gd name="T18" fmla="*/ 0 w 269"/>
                  <a:gd name="T19" fmla="*/ 0 h 62"/>
                  <a:gd name="T20" fmla="*/ 0 w 269"/>
                  <a:gd name="T21" fmla="*/ 0 h 62"/>
                  <a:gd name="T22" fmla="*/ 0 w 269"/>
                  <a:gd name="T23" fmla="*/ 0 h 62"/>
                  <a:gd name="T24" fmla="*/ 0 w 269"/>
                  <a:gd name="T25" fmla="*/ 0 h 62"/>
                  <a:gd name="T26" fmla="*/ 0 w 269"/>
                  <a:gd name="T27" fmla="*/ 0 h 62"/>
                  <a:gd name="T28" fmla="*/ 0 w 269"/>
                  <a:gd name="T29" fmla="*/ 0 h 62"/>
                  <a:gd name="T30" fmla="*/ 0 w 269"/>
                  <a:gd name="T31" fmla="*/ 0 h 62"/>
                  <a:gd name="T32" fmla="*/ 0 w 269"/>
                  <a:gd name="T33" fmla="*/ 0 h 62"/>
                  <a:gd name="T34" fmla="*/ 0 w 269"/>
                  <a:gd name="T35" fmla="*/ 0 h 62"/>
                  <a:gd name="T36" fmla="*/ 0 w 269"/>
                  <a:gd name="T37" fmla="*/ 0 h 62"/>
                  <a:gd name="T38" fmla="*/ 0 w 269"/>
                  <a:gd name="T39" fmla="*/ 0 h 62"/>
                  <a:gd name="T40" fmla="*/ 0 w 269"/>
                  <a:gd name="T41" fmla="*/ 0 h 62"/>
                  <a:gd name="T42" fmla="*/ 0 w 269"/>
                  <a:gd name="T43" fmla="*/ 0 h 62"/>
                  <a:gd name="T44" fmla="*/ 0 w 269"/>
                  <a:gd name="T45" fmla="*/ 0 h 62"/>
                  <a:gd name="T46" fmla="*/ 0 w 269"/>
                  <a:gd name="T47" fmla="*/ 0 h 62"/>
                  <a:gd name="T48" fmla="*/ 0 w 269"/>
                  <a:gd name="T49" fmla="*/ 0 h 62"/>
                  <a:gd name="T50" fmla="*/ 0 w 269"/>
                  <a:gd name="T51" fmla="*/ 0 h 62"/>
                  <a:gd name="T52" fmla="*/ 0 w 269"/>
                  <a:gd name="T53" fmla="*/ 0 h 62"/>
                  <a:gd name="T54" fmla="*/ 0 w 269"/>
                  <a:gd name="T55" fmla="*/ 0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69" h="62">
                    <a:moveTo>
                      <a:pt x="269" y="14"/>
                    </a:moveTo>
                    <a:lnTo>
                      <a:pt x="269" y="57"/>
                    </a:lnTo>
                    <a:lnTo>
                      <a:pt x="251" y="61"/>
                    </a:lnTo>
                    <a:lnTo>
                      <a:pt x="233" y="62"/>
                    </a:lnTo>
                    <a:lnTo>
                      <a:pt x="216" y="62"/>
                    </a:lnTo>
                    <a:lnTo>
                      <a:pt x="199" y="60"/>
                    </a:lnTo>
                    <a:lnTo>
                      <a:pt x="167" y="54"/>
                    </a:lnTo>
                    <a:lnTo>
                      <a:pt x="134" y="47"/>
                    </a:lnTo>
                    <a:lnTo>
                      <a:pt x="102" y="39"/>
                    </a:lnTo>
                    <a:lnTo>
                      <a:pt x="70" y="34"/>
                    </a:lnTo>
                    <a:lnTo>
                      <a:pt x="53" y="31"/>
                    </a:lnTo>
                    <a:lnTo>
                      <a:pt x="36" y="31"/>
                    </a:lnTo>
                    <a:lnTo>
                      <a:pt x="19" y="33"/>
                    </a:lnTo>
                    <a:lnTo>
                      <a:pt x="0" y="36"/>
                    </a:lnTo>
                    <a:lnTo>
                      <a:pt x="17" y="34"/>
                    </a:lnTo>
                    <a:lnTo>
                      <a:pt x="42" y="26"/>
                    </a:lnTo>
                    <a:lnTo>
                      <a:pt x="74" y="17"/>
                    </a:lnTo>
                    <a:lnTo>
                      <a:pt x="112" y="9"/>
                    </a:lnTo>
                    <a:lnTo>
                      <a:pt x="132" y="6"/>
                    </a:lnTo>
                    <a:lnTo>
                      <a:pt x="152" y="2"/>
                    </a:lnTo>
                    <a:lnTo>
                      <a:pt x="173" y="0"/>
                    </a:lnTo>
                    <a:lnTo>
                      <a:pt x="194" y="0"/>
                    </a:lnTo>
                    <a:lnTo>
                      <a:pt x="214" y="0"/>
                    </a:lnTo>
                    <a:lnTo>
                      <a:pt x="233" y="3"/>
                    </a:lnTo>
                    <a:lnTo>
                      <a:pt x="242" y="6"/>
                    </a:lnTo>
                    <a:lnTo>
                      <a:pt x="251" y="8"/>
                    </a:lnTo>
                    <a:lnTo>
                      <a:pt x="260" y="11"/>
                    </a:lnTo>
                    <a:lnTo>
                      <a:pt x="269"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2" name="Freeform 23">
                <a:extLst>
                  <a:ext uri="{FF2B5EF4-FFF2-40B4-BE49-F238E27FC236}">
                    <a16:creationId xmlns:a16="http://schemas.microsoft.com/office/drawing/2014/main" id="{D208413B-5915-4694-8669-ED006E1E66B9}"/>
                  </a:ext>
                </a:extLst>
              </p:cNvPr>
              <p:cNvSpPr>
                <a:spLocks/>
              </p:cNvSpPr>
              <p:nvPr/>
            </p:nvSpPr>
            <p:spPr bwMode="auto">
              <a:xfrm>
                <a:off x="4317" y="2280"/>
                <a:ext cx="234" cy="124"/>
              </a:xfrm>
              <a:custGeom>
                <a:avLst/>
                <a:gdLst>
                  <a:gd name="T0" fmla="*/ 0 w 1635"/>
                  <a:gd name="T1" fmla="*/ 0 h 1371"/>
                  <a:gd name="T2" fmla="*/ 0 w 1635"/>
                  <a:gd name="T3" fmla="*/ 0 h 1371"/>
                  <a:gd name="T4" fmla="*/ 0 w 1635"/>
                  <a:gd name="T5" fmla="*/ 0 h 1371"/>
                  <a:gd name="T6" fmla="*/ 0 w 1635"/>
                  <a:gd name="T7" fmla="*/ 0 h 1371"/>
                  <a:gd name="T8" fmla="*/ 0 w 1635"/>
                  <a:gd name="T9" fmla="*/ 0 h 1371"/>
                  <a:gd name="T10" fmla="*/ 0 w 1635"/>
                  <a:gd name="T11" fmla="*/ 0 h 1371"/>
                  <a:gd name="T12" fmla="*/ 0 w 1635"/>
                  <a:gd name="T13" fmla="*/ 0 h 1371"/>
                  <a:gd name="T14" fmla="*/ 0 w 1635"/>
                  <a:gd name="T15" fmla="*/ 0 h 1371"/>
                  <a:gd name="T16" fmla="*/ 0 w 1635"/>
                  <a:gd name="T17" fmla="*/ 0 h 1371"/>
                  <a:gd name="T18" fmla="*/ 0 w 1635"/>
                  <a:gd name="T19" fmla="*/ 0 h 1371"/>
                  <a:gd name="T20" fmla="*/ 0 w 1635"/>
                  <a:gd name="T21" fmla="*/ 0 h 1371"/>
                  <a:gd name="T22" fmla="*/ 0 w 1635"/>
                  <a:gd name="T23" fmla="*/ 0 h 1371"/>
                  <a:gd name="T24" fmla="*/ 0 w 1635"/>
                  <a:gd name="T25" fmla="*/ 0 h 1371"/>
                  <a:gd name="T26" fmla="*/ 0 w 1635"/>
                  <a:gd name="T27" fmla="*/ 0 h 1371"/>
                  <a:gd name="T28" fmla="*/ 0 w 1635"/>
                  <a:gd name="T29" fmla="*/ 0 h 1371"/>
                  <a:gd name="T30" fmla="*/ 0 w 1635"/>
                  <a:gd name="T31" fmla="*/ 0 h 1371"/>
                  <a:gd name="T32" fmla="*/ 0 w 1635"/>
                  <a:gd name="T33" fmla="*/ 0 h 1371"/>
                  <a:gd name="T34" fmla="*/ 0 w 1635"/>
                  <a:gd name="T35" fmla="*/ 0 h 1371"/>
                  <a:gd name="T36" fmla="*/ 0 w 1635"/>
                  <a:gd name="T37" fmla="*/ 0 h 1371"/>
                  <a:gd name="T38" fmla="*/ 0 w 1635"/>
                  <a:gd name="T39" fmla="*/ 0 h 1371"/>
                  <a:gd name="T40" fmla="*/ 0 w 1635"/>
                  <a:gd name="T41" fmla="*/ 0 h 1371"/>
                  <a:gd name="T42" fmla="*/ 0 w 1635"/>
                  <a:gd name="T43" fmla="*/ 0 h 1371"/>
                  <a:gd name="T44" fmla="*/ 0 w 1635"/>
                  <a:gd name="T45" fmla="*/ 0 h 1371"/>
                  <a:gd name="T46" fmla="*/ 0 w 1635"/>
                  <a:gd name="T47" fmla="*/ 0 h 1371"/>
                  <a:gd name="T48" fmla="*/ 0 w 1635"/>
                  <a:gd name="T49" fmla="*/ 0 h 1371"/>
                  <a:gd name="T50" fmla="*/ 0 w 1635"/>
                  <a:gd name="T51" fmla="*/ 0 h 1371"/>
                  <a:gd name="T52" fmla="*/ 0 w 1635"/>
                  <a:gd name="T53" fmla="*/ 0 h 1371"/>
                  <a:gd name="T54" fmla="*/ 0 w 1635"/>
                  <a:gd name="T55" fmla="*/ 0 h 1371"/>
                  <a:gd name="T56" fmla="*/ 0 w 1635"/>
                  <a:gd name="T57" fmla="*/ 0 h 1371"/>
                  <a:gd name="T58" fmla="*/ 0 w 1635"/>
                  <a:gd name="T59" fmla="*/ 0 h 1371"/>
                  <a:gd name="T60" fmla="*/ 0 w 1635"/>
                  <a:gd name="T61" fmla="*/ 0 h 1371"/>
                  <a:gd name="T62" fmla="*/ 0 w 1635"/>
                  <a:gd name="T63" fmla="*/ 0 h 1371"/>
                  <a:gd name="T64" fmla="*/ 0 w 1635"/>
                  <a:gd name="T65" fmla="*/ 0 h 1371"/>
                  <a:gd name="T66" fmla="*/ 0 w 1635"/>
                  <a:gd name="T67" fmla="*/ 0 h 1371"/>
                  <a:gd name="T68" fmla="*/ 0 w 1635"/>
                  <a:gd name="T69" fmla="*/ 0 h 1371"/>
                  <a:gd name="T70" fmla="*/ 0 w 1635"/>
                  <a:gd name="T71" fmla="*/ 0 h 1371"/>
                  <a:gd name="T72" fmla="*/ 0 w 1635"/>
                  <a:gd name="T73" fmla="*/ 0 h 1371"/>
                  <a:gd name="T74" fmla="*/ 0 w 1635"/>
                  <a:gd name="T75" fmla="*/ 0 h 1371"/>
                  <a:gd name="T76" fmla="*/ 0 w 1635"/>
                  <a:gd name="T77" fmla="*/ 0 h 1371"/>
                  <a:gd name="T78" fmla="*/ 0 w 1635"/>
                  <a:gd name="T79" fmla="*/ 0 h 1371"/>
                  <a:gd name="T80" fmla="*/ 0 w 1635"/>
                  <a:gd name="T81" fmla="*/ 0 h 1371"/>
                  <a:gd name="T82" fmla="*/ 0 w 1635"/>
                  <a:gd name="T83" fmla="*/ 0 h 1371"/>
                  <a:gd name="T84" fmla="*/ 0 w 1635"/>
                  <a:gd name="T85" fmla="*/ 0 h 1371"/>
                  <a:gd name="T86" fmla="*/ 0 w 1635"/>
                  <a:gd name="T87" fmla="*/ 0 h 1371"/>
                  <a:gd name="T88" fmla="*/ 0 w 1635"/>
                  <a:gd name="T89" fmla="*/ 0 h 1371"/>
                  <a:gd name="T90" fmla="*/ 0 w 1635"/>
                  <a:gd name="T91" fmla="*/ 0 h 1371"/>
                  <a:gd name="T92" fmla="*/ 0 w 1635"/>
                  <a:gd name="T93" fmla="*/ 0 h 1371"/>
                  <a:gd name="T94" fmla="*/ 0 w 1635"/>
                  <a:gd name="T95" fmla="*/ 0 h 1371"/>
                  <a:gd name="T96" fmla="*/ 0 w 1635"/>
                  <a:gd name="T97" fmla="*/ 0 h 1371"/>
                  <a:gd name="T98" fmla="*/ 0 w 1635"/>
                  <a:gd name="T99" fmla="*/ 0 h 1371"/>
                  <a:gd name="T100" fmla="*/ 0 w 1635"/>
                  <a:gd name="T101" fmla="*/ 0 h 1371"/>
                  <a:gd name="T102" fmla="*/ 0 w 1635"/>
                  <a:gd name="T103" fmla="*/ 0 h 1371"/>
                  <a:gd name="T104" fmla="*/ 0 w 1635"/>
                  <a:gd name="T105" fmla="*/ 0 h 1371"/>
                  <a:gd name="T106" fmla="*/ 0 w 1635"/>
                  <a:gd name="T107" fmla="*/ 0 h 1371"/>
                  <a:gd name="T108" fmla="*/ 0 w 1635"/>
                  <a:gd name="T109" fmla="*/ 0 h 137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35" h="1371">
                    <a:moveTo>
                      <a:pt x="1495" y="350"/>
                    </a:moveTo>
                    <a:lnTo>
                      <a:pt x="1515" y="381"/>
                    </a:lnTo>
                    <a:lnTo>
                      <a:pt x="1535" y="413"/>
                    </a:lnTo>
                    <a:lnTo>
                      <a:pt x="1553" y="448"/>
                    </a:lnTo>
                    <a:lnTo>
                      <a:pt x="1570" y="485"/>
                    </a:lnTo>
                    <a:lnTo>
                      <a:pt x="1586" y="521"/>
                    </a:lnTo>
                    <a:lnTo>
                      <a:pt x="1601" y="559"/>
                    </a:lnTo>
                    <a:lnTo>
                      <a:pt x="1607" y="579"/>
                    </a:lnTo>
                    <a:lnTo>
                      <a:pt x="1613" y="598"/>
                    </a:lnTo>
                    <a:lnTo>
                      <a:pt x="1618" y="618"/>
                    </a:lnTo>
                    <a:lnTo>
                      <a:pt x="1622" y="638"/>
                    </a:lnTo>
                    <a:lnTo>
                      <a:pt x="1626" y="658"/>
                    </a:lnTo>
                    <a:lnTo>
                      <a:pt x="1629" y="677"/>
                    </a:lnTo>
                    <a:lnTo>
                      <a:pt x="1632" y="698"/>
                    </a:lnTo>
                    <a:lnTo>
                      <a:pt x="1634" y="717"/>
                    </a:lnTo>
                    <a:lnTo>
                      <a:pt x="1635" y="738"/>
                    </a:lnTo>
                    <a:lnTo>
                      <a:pt x="1635" y="757"/>
                    </a:lnTo>
                    <a:lnTo>
                      <a:pt x="1634" y="778"/>
                    </a:lnTo>
                    <a:lnTo>
                      <a:pt x="1633" y="797"/>
                    </a:lnTo>
                    <a:lnTo>
                      <a:pt x="1630" y="816"/>
                    </a:lnTo>
                    <a:lnTo>
                      <a:pt x="1627" y="836"/>
                    </a:lnTo>
                    <a:lnTo>
                      <a:pt x="1622" y="855"/>
                    </a:lnTo>
                    <a:lnTo>
                      <a:pt x="1617" y="875"/>
                    </a:lnTo>
                    <a:lnTo>
                      <a:pt x="1611" y="894"/>
                    </a:lnTo>
                    <a:lnTo>
                      <a:pt x="1603" y="913"/>
                    </a:lnTo>
                    <a:lnTo>
                      <a:pt x="1594" y="931"/>
                    </a:lnTo>
                    <a:lnTo>
                      <a:pt x="1584" y="949"/>
                    </a:lnTo>
                    <a:lnTo>
                      <a:pt x="1575" y="965"/>
                    </a:lnTo>
                    <a:lnTo>
                      <a:pt x="1565" y="979"/>
                    </a:lnTo>
                    <a:lnTo>
                      <a:pt x="1555" y="993"/>
                    </a:lnTo>
                    <a:lnTo>
                      <a:pt x="1544" y="1006"/>
                    </a:lnTo>
                    <a:lnTo>
                      <a:pt x="1523" y="1030"/>
                    </a:lnTo>
                    <a:lnTo>
                      <a:pt x="1500" y="1054"/>
                    </a:lnTo>
                    <a:lnTo>
                      <a:pt x="1476" y="1076"/>
                    </a:lnTo>
                    <a:lnTo>
                      <a:pt x="1452" y="1095"/>
                    </a:lnTo>
                    <a:lnTo>
                      <a:pt x="1427" y="1115"/>
                    </a:lnTo>
                    <a:lnTo>
                      <a:pt x="1400" y="1133"/>
                    </a:lnTo>
                    <a:lnTo>
                      <a:pt x="1374" y="1150"/>
                    </a:lnTo>
                    <a:lnTo>
                      <a:pt x="1347" y="1167"/>
                    </a:lnTo>
                    <a:lnTo>
                      <a:pt x="1320" y="1183"/>
                    </a:lnTo>
                    <a:lnTo>
                      <a:pt x="1293" y="1198"/>
                    </a:lnTo>
                    <a:lnTo>
                      <a:pt x="1239" y="1228"/>
                    </a:lnTo>
                    <a:lnTo>
                      <a:pt x="1186" y="1260"/>
                    </a:lnTo>
                    <a:lnTo>
                      <a:pt x="1156" y="1248"/>
                    </a:lnTo>
                    <a:lnTo>
                      <a:pt x="1126" y="1236"/>
                    </a:lnTo>
                    <a:lnTo>
                      <a:pt x="1096" y="1224"/>
                    </a:lnTo>
                    <a:lnTo>
                      <a:pt x="1065" y="1213"/>
                    </a:lnTo>
                    <a:lnTo>
                      <a:pt x="1034" y="1202"/>
                    </a:lnTo>
                    <a:lnTo>
                      <a:pt x="1002" y="1193"/>
                    </a:lnTo>
                    <a:lnTo>
                      <a:pt x="970" y="1183"/>
                    </a:lnTo>
                    <a:lnTo>
                      <a:pt x="937" y="1174"/>
                    </a:lnTo>
                    <a:lnTo>
                      <a:pt x="937" y="1179"/>
                    </a:lnTo>
                    <a:lnTo>
                      <a:pt x="936" y="1183"/>
                    </a:lnTo>
                    <a:lnTo>
                      <a:pt x="937" y="1187"/>
                    </a:lnTo>
                    <a:lnTo>
                      <a:pt x="938" y="1190"/>
                    </a:lnTo>
                    <a:lnTo>
                      <a:pt x="941" y="1199"/>
                    </a:lnTo>
                    <a:lnTo>
                      <a:pt x="946" y="1208"/>
                    </a:lnTo>
                    <a:lnTo>
                      <a:pt x="953" y="1215"/>
                    </a:lnTo>
                    <a:lnTo>
                      <a:pt x="961" y="1224"/>
                    </a:lnTo>
                    <a:lnTo>
                      <a:pt x="970" y="1231"/>
                    </a:lnTo>
                    <a:lnTo>
                      <a:pt x="981" y="1239"/>
                    </a:lnTo>
                    <a:lnTo>
                      <a:pt x="992" y="1246"/>
                    </a:lnTo>
                    <a:lnTo>
                      <a:pt x="1003" y="1252"/>
                    </a:lnTo>
                    <a:lnTo>
                      <a:pt x="1015" y="1257"/>
                    </a:lnTo>
                    <a:lnTo>
                      <a:pt x="1028" y="1262"/>
                    </a:lnTo>
                    <a:lnTo>
                      <a:pt x="1040" y="1265"/>
                    </a:lnTo>
                    <a:lnTo>
                      <a:pt x="1052" y="1268"/>
                    </a:lnTo>
                    <a:lnTo>
                      <a:pt x="1064" y="1270"/>
                    </a:lnTo>
                    <a:lnTo>
                      <a:pt x="1077" y="1270"/>
                    </a:lnTo>
                    <a:lnTo>
                      <a:pt x="1045" y="1293"/>
                    </a:lnTo>
                    <a:lnTo>
                      <a:pt x="1015" y="1313"/>
                    </a:lnTo>
                    <a:lnTo>
                      <a:pt x="984" y="1329"/>
                    </a:lnTo>
                    <a:lnTo>
                      <a:pt x="953" y="1342"/>
                    </a:lnTo>
                    <a:lnTo>
                      <a:pt x="923" y="1353"/>
                    </a:lnTo>
                    <a:lnTo>
                      <a:pt x="891" y="1361"/>
                    </a:lnTo>
                    <a:lnTo>
                      <a:pt x="861" y="1367"/>
                    </a:lnTo>
                    <a:lnTo>
                      <a:pt x="830" y="1370"/>
                    </a:lnTo>
                    <a:lnTo>
                      <a:pt x="799" y="1371"/>
                    </a:lnTo>
                    <a:lnTo>
                      <a:pt x="769" y="1370"/>
                    </a:lnTo>
                    <a:lnTo>
                      <a:pt x="739" y="1368"/>
                    </a:lnTo>
                    <a:lnTo>
                      <a:pt x="707" y="1362"/>
                    </a:lnTo>
                    <a:lnTo>
                      <a:pt x="677" y="1357"/>
                    </a:lnTo>
                    <a:lnTo>
                      <a:pt x="646" y="1349"/>
                    </a:lnTo>
                    <a:lnTo>
                      <a:pt x="616" y="1341"/>
                    </a:lnTo>
                    <a:lnTo>
                      <a:pt x="586" y="1331"/>
                    </a:lnTo>
                    <a:lnTo>
                      <a:pt x="556" y="1320"/>
                    </a:lnTo>
                    <a:lnTo>
                      <a:pt x="525" y="1308"/>
                    </a:lnTo>
                    <a:lnTo>
                      <a:pt x="495" y="1296"/>
                    </a:lnTo>
                    <a:lnTo>
                      <a:pt x="465" y="1283"/>
                    </a:lnTo>
                    <a:lnTo>
                      <a:pt x="405" y="1257"/>
                    </a:lnTo>
                    <a:lnTo>
                      <a:pt x="345" y="1230"/>
                    </a:lnTo>
                    <a:lnTo>
                      <a:pt x="286" y="1204"/>
                    </a:lnTo>
                    <a:lnTo>
                      <a:pt x="227" y="1180"/>
                    </a:lnTo>
                    <a:lnTo>
                      <a:pt x="198" y="1169"/>
                    </a:lnTo>
                    <a:lnTo>
                      <a:pt x="168" y="1159"/>
                    </a:lnTo>
                    <a:lnTo>
                      <a:pt x="139" y="1150"/>
                    </a:lnTo>
                    <a:lnTo>
                      <a:pt x="110" y="1142"/>
                    </a:lnTo>
                    <a:lnTo>
                      <a:pt x="105" y="1119"/>
                    </a:lnTo>
                    <a:lnTo>
                      <a:pt x="98" y="1095"/>
                    </a:lnTo>
                    <a:lnTo>
                      <a:pt x="90" y="1073"/>
                    </a:lnTo>
                    <a:lnTo>
                      <a:pt x="83" y="1050"/>
                    </a:lnTo>
                    <a:lnTo>
                      <a:pt x="79" y="1038"/>
                    </a:lnTo>
                    <a:lnTo>
                      <a:pt x="76" y="1026"/>
                    </a:lnTo>
                    <a:lnTo>
                      <a:pt x="73" y="1014"/>
                    </a:lnTo>
                    <a:lnTo>
                      <a:pt x="71" y="1002"/>
                    </a:lnTo>
                    <a:lnTo>
                      <a:pt x="69" y="989"/>
                    </a:lnTo>
                    <a:lnTo>
                      <a:pt x="69" y="976"/>
                    </a:lnTo>
                    <a:lnTo>
                      <a:pt x="69" y="963"/>
                    </a:lnTo>
                    <a:lnTo>
                      <a:pt x="70" y="949"/>
                    </a:lnTo>
                    <a:lnTo>
                      <a:pt x="118" y="960"/>
                    </a:lnTo>
                    <a:lnTo>
                      <a:pt x="167" y="973"/>
                    </a:lnTo>
                    <a:lnTo>
                      <a:pt x="219" y="987"/>
                    </a:lnTo>
                    <a:lnTo>
                      <a:pt x="271" y="1002"/>
                    </a:lnTo>
                    <a:lnTo>
                      <a:pt x="381" y="1036"/>
                    </a:lnTo>
                    <a:lnTo>
                      <a:pt x="492" y="1070"/>
                    </a:lnTo>
                    <a:lnTo>
                      <a:pt x="549" y="1087"/>
                    </a:lnTo>
                    <a:lnTo>
                      <a:pt x="606" y="1103"/>
                    </a:lnTo>
                    <a:lnTo>
                      <a:pt x="662" y="1119"/>
                    </a:lnTo>
                    <a:lnTo>
                      <a:pt x="718" y="1133"/>
                    </a:lnTo>
                    <a:lnTo>
                      <a:pt x="775" y="1146"/>
                    </a:lnTo>
                    <a:lnTo>
                      <a:pt x="830" y="1158"/>
                    </a:lnTo>
                    <a:lnTo>
                      <a:pt x="884" y="1167"/>
                    </a:lnTo>
                    <a:lnTo>
                      <a:pt x="937" y="1174"/>
                    </a:lnTo>
                    <a:lnTo>
                      <a:pt x="51" y="853"/>
                    </a:lnTo>
                    <a:lnTo>
                      <a:pt x="0" y="564"/>
                    </a:lnTo>
                    <a:lnTo>
                      <a:pt x="14" y="562"/>
                    </a:lnTo>
                    <a:lnTo>
                      <a:pt x="29" y="561"/>
                    </a:lnTo>
                    <a:lnTo>
                      <a:pt x="44" y="561"/>
                    </a:lnTo>
                    <a:lnTo>
                      <a:pt x="58" y="561"/>
                    </a:lnTo>
                    <a:lnTo>
                      <a:pt x="88" y="565"/>
                    </a:lnTo>
                    <a:lnTo>
                      <a:pt x="119" y="569"/>
                    </a:lnTo>
                    <a:lnTo>
                      <a:pt x="150" y="575"/>
                    </a:lnTo>
                    <a:lnTo>
                      <a:pt x="181" y="584"/>
                    </a:lnTo>
                    <a:lnTo>
                      <a:pt x="214" y="594"/>
                    </a:lnTo>
                    <a:lnTo>
                      <a:pt x="246" y="605"/>
                    </a:lnTo>
                    <a:lnTo>
                      <a:pt x="310" y="627"/>
                    </a:lnTo>
                    <a:lnTo>
                      <a:pt x="375" y="651"/>
                    </a:lnTo>
                    <a:lnTo>
                      <a:pt x="406" y="663"/>
                    </a:lnTo>
                    <a:lnTo>
                      <a:pt x="438" y="674"/>
                    </a:lnTo>
                    <a:lnTo>
                      <a:pt x="468" y="684"/>
                    </a:lnTo>
                    <a:lnTo>
                      <a:pt x="498" y="692"/>
                    </a:lnTo>
                    <a:lnTo>
                      <a:pt x="501" y="709"/>
                    </a:lnTo>
                    <a:lnTo>
                      <a:pt x="502" y="727"/>
                    </a:lnTo>
                    <a:lnTo>
                      <a:pt x="503" y="744"/>
                    </a:lnTo>
                    <a:lnTo>
                      <a:pt x="502" y="762"/>
                    </a:lnTo>
                    <a:lnTo>
                      <a:pt x="501" y="799"/>
                    </a:lnTo>
                    <a:lnTo>
                      <a:pt x="501" y="835"/>
                    </a:lnTo>
                    <a:lnTo>
                      <a:pt x="502" y="851"/>
                    </a:lnTo>
                    <a:lnTo>
                      <a:pt x="505" y="866"/>
                    </a:lnTo>
                    <a:lnTo>
                      <a:pt x="508" y="874"/>
                    </a:lnTo>
                    <a:lnTo>
                      <a:pt x="510" y="881"/>
                    </a:lnTo>
                    <a:lnTo>
                      <a:pt x="514" y="888"/>
                    </a:lnTo>
                    <a:lnTo>
                      <a:pt x="518" y="894"/>
                    </a:lnTo>
                    <a:lnTo>
                      <a:pt x="522" y="900"/>
                    </a:lnTo>
                    <a:lnTo>
                      <a:pt x="528" y="906"/>
                    </a:lnTo>
                    <a:lnTo>
                      <a:pt x="534" y="910"/>
                    </a:lnTo>
                    <a:lnTo>
                      <a:pt x="541" y="915"/>
                    </a:lnTo>
                    <a:lnTo>
                      <a:pt x="550" y="919"/>
                    </a:lnTo>
                    <a:lnTo>
                      <a:pt x="558" y="922"/>
                    </a:lnTo>
                    <a:lnTo>
                      <a:pt x="568" y="926"/>
                    </a:lnTo>
                    <a:lnTo>
                      <a:pt x="579" y="928"/>
                    </a:lnTo>
                    <a:lnTo>
                      <a:pt x="606" y="912"/>
                    </a:lnTo>
                    <a:lnTo>
                      <a:pt x="634" y="898"/>
                    </a:lnTo>
                    <a:lnTo>
                      <a:pt x="661" y="887"/>
                    </a:lnTo>
                    <a:lnTo>
                      <a:pt x="687" y="877"/>
                    </a:lnTo>
                    <a:lnTo>
                      <a:pt x="714" y="871"/>
                    </a:lnTo>
                    <a:lnTo>
                      <a:pt x="741" y="866"/>
                    </a:lnTo>
                    <a:lnTo>
                      <a:pt x="767" y="864"/>
                    </a:lnTo>
                    <a:lnTo>
                      <a:pt x="793" y="864"/>
                    </a:lnTo>
                    <a:lnTo>
                      <a:pt x="819" y="865"/>
                    </a:lnTo>
                    <a:lnTo>
                      <a:pt x="844" y="868"/>
                    </a:lnTo>
                    <a:lnTo>
                      <a:pt x="869" y="873"/>
                    </a:lnTo>
                    <a:lnTo>
                      <a:pt x="896" y="878"/>
                    </a:lnTo>
                    <a:lnTo>
                      <a:pt x="921" y="885"/>
                    </a:lnTo>
                    <a:lnTo>
                      <a:pt x="946" y="892"/>
                    </a:lnTo>
                    <a:lnTo>
                      <a:pt x="971" y="901"/>
                    </a:lnTo>
                    <a:lnTo>
                      <a:pt x="995" y="910"/>
                    </a:lnTo>
                    <a:lnTo>
                      <a:pt x="1096" y="953"/>
                    </a:lnTo>
                    <a:lnTo>
                      <a:pt x="1196" y="996"/>
                    </a:lnTo>
                    <a:lnTo>
                      <a:pt x="1221" y="1006"/>
                    </a:lnTo>
                    <a:lnTo>
                      <a:pt x="1248" y="1014"/>
                    </a:lnTo>
                    <a:lnTo>
                      <a:pt x="1273" y="1023"/>
                    </a:lnTo>
                    <a:lnTo>
                      <a:pt x="1299" y="1029"/>
                    </a:lnTo>
                    <a:lnTo>
                      <a:pt x="1325" y="1036"/>
                    </a:lnTo>
                    <a:lnTo>
                      <a:pt x="1352" y="1040"/>
                    </a:lnTo>
                    <a:lnTo>
                      <a:pt x="1378" y="1045"/>
                    </a:lnTo>
                    <a:lnTo>
                      <a:pt x="1405" y="1046"/>
                    </a:lnTo>
                    <a:lnTo>
                      <a:pt x="1385" y="1028"/>
                    </a:lnTo>
                    <a:lnTo>
                      <a:pt x="1362" y="1011"/>
                    </a:lnTo>
                    <a:lnTo>
                      <a:pt x="1338" y="995"/>
                    </a:lnTo>
                    <a:lnTo>
                      <a:pt x="1311" y="980"/>
                    </a:lnTo>
                    <a:lnTo>
                      <a:pt x="1282" y="965"/>
                    </a:lnTo>
                    <a:lnTo>
                      <a:pt x="1252" y="949"/>
                    </a:lnTo>
                    <a:lnTo>
                      <a:pt x="1220" y="936"/>
                    </a:lnTo>
                    <a:lnTo>
                      <a:pt x="1187" y="922"/>
                    </a:lnTo>
                    <a:lnTo>
                      <a:pt x="1120" y="898"/>
                    </a:lnTo>
                    <a:lnTo>
                      <a:pt x="1050" y="874"/>
                    </a:lnTo>
                    <a:lnTo>
                      <a:pt x="983" y="852"/>
                    </a:lnTo>
                    <a:lnTo>
                      <a:pt x="917" y="832"/>
                    </a:lnTo>
                    <a:lnTo>
                      <a:pt x="925" y="823"/>
                    </a:lnTo>
                    <a:lnTo>
                      <a:pt x="933" y="812"/>
                    </a:lnTo>
                    <a:lnTo>
                      <a:pt x="942" y="799"/>
                    </a:lnTo>
                    <a:lnTo>
                      <a:pt x="950" y="785"/>
                    </a:lnTo>
                    <a:lnTo>
                      <a:pt x="958" y="770"/>
                    </a:lnTo>
                    <a:lnTo>
                      <a:pt x="966" y="754"/>
                    </a:lnTo>
                    <a:lnTo>
                      <a:pt x="973" y="736"/>
                    </a:lnTo>
                    <a:lnTo>
                      <a:pt x="979" y="718"/>
                    </a:lnTo>
                    <a:lnTo>
                      <a:pt x="984" y="699"/>
                    </a:lnTo>
                    <a:lnTo>
                      <a:pt x="988" y="680"/>
                    </a:lnTo>
                    <a:lnTo>
                      <a:pt x="990" y="660"/>
                    </a:lnTo>
                    <a:lnTo>
                      <a:pt x="990" y="640"/>
                    </a:lnTo>
                    <a:lnTo>
                      <a:pt x="989" y="631"/>
                    </a:lnTo>
                    <a:lnTo>
                      <a:pt x="988" y="621"/>
                    </a:lnTo>
                    <a:lnTo>
                      <a:pt x="986" y="611"/>
                    </a:lnTo>
                    <a:lnTo>
                      <a:pt x="984" y="601"/>
                    </a:lnTo>
                    <a:lnTo>
                      <a:pt x="980" y="592"/>
                    </a:lnTo>
                    <a:lnTo>
                      <a:pt x="977" y="582"/>
                    </a:lnTo>
                    <a:lnTo>
                      <a:pt x="972" y="573"/>
                    </a:lnTo>
                    <a:lnTo>
                      <a:pt x="967" y="564"/>
                    </a:lnTo>
                    <a:lnTo>
                      <a:pt x="1008" y="577"/>
                    </a:lnTo>
                    <a:lnTo>
                      <a:pt x="1049" y="591"/>
                    </a:lnTo>
                    <a:lnTo>
                      <a:pt x="1090" y="605"/>
                    </a:lnTo>
                    <a:lnTo>
                      <a:pt x="1131" y="620"/>
                    </a:lnTo>
                    <a:lnTo>
                      <a:pt x="1213" y="651"/>
                    </a:lnTo>
                    <a:lnTo>
                      <a:pt x="1295" y="684"/>
                    </a:lnTo>
                    <a:lnTo>
                      <a:pt x="1335" y="699"/>
                    </a:lnTo>
                    <a:lnTo>
                      <a:pt x="1375" y="713"/>
                    </a:lnTo>
                    <a:lnTo>
                      <a:pt x="1415" y="727"/>
                    </a:lnTo>
                    <a:lnTo>
                      <a:pt x="1456" y="740"/>
                    </a:lnTo>
                    <a:lnTo>
                      <a:pt x="1496" y="752"/>
                    </a:lnTo>
                    <a:lnTo>
                      <a:pt x="1535" y="762"/>
                    </a:lnTo>
                    <a:lnTo>
                      <a:pt x="1575" y="771"/>
                    </a:lnTo>
                    <a:lnTo>
                      <a:pt x="1615" y="779"/>
                    </a:lnTo>
                    <a:lnTo>
                      <a:pt x="1570" y="749"/>
                    </a:lnTo>
                    <a:lnTo>
                      <a:pt x="1525" y="724"/>
                    </a:lnTo>
                    <a:lnTo>
                      <a:pt x="1480" y="699"/>
                    </a:lnTo>
                    <a:lnTo>
                      <a:pt x="1434" y="675"/>
                    </a:lnTo>
                    <a:lnTo>
                      <a:pt x="1387" y="653"/>
                    </a:lnTo>
                    <a:lnTo>
                      <a:pt x="1340" y="632"/>
                    </a:lnTo>
                    <a:lnTo>
                      <a:pt x="1293" y="612"/>
                    </a:lnTo>
                    <a:lnTo>
                      <a:pt x="1244" y="594"/>
                    </a:lnTo>
                    <a:lnTo>
                      <a:pt x="1196" y="577"/>
                    </a:lnTo>
                    <a:lnTo>
                      <a:pt x="1148" y="559"/>
                    </a:lnTo>
                    <a:lnTo>
                      <a:pt x="1099" y="543"/>
                    </a:lnTo>
                    <a:lnTo>
                      <a:pt x="1049" y="527"/>
                    </a:lnTo>
                    <a:lnTo>
                      <a:pt x="951" y="497"/>
                    </a:lnTo>
                    <a:lnTo>
                      <a:pt x="852" y="467"/>
                    </a:lnTo>
                    <a:lnTo>
                      <a:pt x="754" y="438"/>
                    </a:lnTo>
                    <a:lnTo>
                      <a:pt x="655" y="408"/>
                    </a:lnTo>
                    <a:lnTo>
                      <a:pt x="606" y="393"/>
                    </a:lnTo>
                    <a:lnTo>
                      <a:pt x="557" y="377"/>
                    </a:lnTo>
                    <a:lnTo>
                      <a:pt x="508" y="359"/>
                    </a:lnTo>
                    <a:lnTo>
                      <a:pt x="460" y="342"/>
                    </a:lnTo>
                    <a:lnTo>
                      <a:pt x="412" y="323"/>
                    </a:lnTo>
                    <a:lnTo>
                      <a:pt x="364" y="303"/>
                    </a:lnTo>
                    <a:lnTo>
                      <a:pt x="317" y="283"/>
                    </a:lnTo>
                    <a:lnTo>
                      <a:pt x="271" y="260"/>
                    </a:lnTo>
                    <a:lnTo>
                      <a:pt x="225" y="237"/>
                    </a:lnTo>
                    <a:lnTo>
                      <a:pt x="179" y="212"/>
                    </a:lnTo>
                    <a:lnTo>
                      <a:pt x="134" y="185"/>
                    </a:lnTo>
                    <a:lnTo>
                      <a:pt x="90" y="157"/>
                    </a:lnTo>
                    <a:lnTo>
                      <a:pt x="112" y="146"/>
                    </a:lnTo>
                    <a:lnTo>
                      <a:pt x="133" y="138"/>
                    </a:lnTo>
                    <a:lnTo>
                      <a:pt x="154" y="131"/>
                    </a:lnTo>
                    <a:lnTo>
                      <a:pt x="176" y="127"/>
                    </a:lnTo>
                    <a:lnTo>
                      <a:pt x="199" y="124"/>
                    </a:lnTo>
                    <a:lnTo>
                      <a:pt x="220" y="123"/>
                    </a:lnTo>
                    <a:lnTo>
                      <a:pt x="242" y="124"/>
                    </a:lnTo>
                    <a:lnTo>
                      <a:pt x="264" y="126"/>
                    </a:lnTo>
                    <a:lnTo>
                      <a:pt x="285" y="129"/>
                    </a:lnTo>
                    <a:lnTo>
                      <a:pt x="307" y="135"/>
                    </a:lnTo>
                    <a:lnTo>
                      <a:pt x="329" y="140"/>
                    </a:lnTo>
                    <a:lnTo>
                      <a:pt x="351" y="147"/>
                    </a:lnTo>
                    <a:lnTo>
                      <a:pt x="395" y="163"/>
                    </a:lnTo>
                    <a:lnTo>
                      <a:pt x="439" y="181"/>
                    </a:lnTo>
                    <a:lnTo>
                      <a:pt x="482" y="200"/>
                    </a:lnTo>
                    <a:lnTo>
                      <a:pt x="526" y="221"/>
                    </a:lnTo>
                    <a:lnTo>
                      <a:pt x="571" y="239"/>
                    </a:lnTo>
                    <a:lnTo>
                      <a:pt x="614" y="257"/>
                    </a:lnTo>
                    <a:lnTo>
                      <a:pt x="636" y="264"/>
                    </a:lnTo>
                    <a:lnTo>
                      <a:pt x="658" y="271"/>
                    </a:lnTo>
                    <a:lnTo>
                      <a:pt x="679" y="276"/>
                    </a:lnTo>
                    <a:lnTo>
                      <a:pt x="701" y="281"/>
                    </a:lnTo>
                    <a:lnTo>
                      <a:pt x="723" y="285"/>
                    </a:lnTo>
                    <a:lnTo>
                      <a:pt x="745" y="286"/>
                    </a:lnTo>
                    <a:lnTo>
                      <a:pt x="766" y="287"/>
                    </a:lnTo>
                    <a:lnTo>
                      <a:pt x="788" y="286"/>
                    </a:lnTo>
                    <a:lnTo>
                      <a:pt x="777" y="277"/>
                    </a:lnTo>
                    <a:lnTo>
                      <a:pt x="766" y="269"/>
                    </a:lnTo>
                    <a:lnTo>
                      <a:pt x="755" y="261"/>
                    </a:lnTo>
                    <a:lnTo>
                      <a:pt x="743" y="253"/>
                    </a:lnTo>
                    <a:lnTo>
                      <a:pt x="718" y="239"/>
                    </a:lnTo>
                    <a:lnTo>
                      <a:pt x="692" y="226"/>
                    </a:lnTo>
                    <a:lnTo>
                      <a:pt x="665" y="216"/>
                    </a:lnTo>
                    <a:lnTo>
                      <a:pt x="638" y="205"/>
                    </a:lnTo>
                    <a:lnTo>
                      <a:pt x="610" y="194"/>
                    </a:lnTo>
                    <a:lnTo>
                      <a:pt x="581" y="184"/>
                    </a:lnTo>
                    <a:lnTo>
                      <a:pt x="552" y="173"/>
                    </a:lnTo>
                    <a:lnTo>
                      <a:pt x="522" y="164"/>
                    </a:lnTo>
                    <a:lnTo>
                      <a:pt x="494" y="153"/>
                    </a:lnTo>
                    <a:lnTo>
                      <a:pt x="465" y="141"/>
                    </a:lnTo>
                    <a:lnTo>
                      <a:pt x="437" y="128"/>
                    </a:lnTo>
                    <a:lnTo>
                      <a:pt x="410" y="115"/>
                    </a:lnTo>
                    <a:lnTo>
                      <a:pt x="397" y="107"/>
                    </a:lnTo>
                    <a:lnTo>
                      <a:pt x="384" y="99"/>
                    </a:lnTo>
                    <a:lnTo>
                      <a:pt x="372" y="91"/>
                    </a:lnTo>
                    <a:lnTo>
                      <a:pt x="359" y="83"/>
                    </a:lnTo>
                    <a:lnTo>
                      <a:pt x="394" y="59"/>
                    </a:lnTo>
                    <a:lnTo>
                      <a:pt x="428" y="40"/>
                    </a:lnTo>
                    <a:lnTo>
                      <a:pt x="463" y="25"/>
                    </a:lnTo>
                    <a:lnTo>
                      <a:pt x="498" y="15"/>
                    </a:lnTo>
                    <a:lnTo>
                      <a:pt x="532" y="7"/>
                    </a:lnTo>
                    <a:lnTo>
                      <a:pt x="568" y="2"/>
                    </a:lnTo>
                    <a:lnTo>
                      <a:pt x="603" y="0"/>
                    </a:lnTo>
                    <a:lnTo>
                      <a:pt x="637" y="2"/>
                    </a:lnTo>
                    <a:lnTo>
                      <a:pt x="672" y="6"/>
                    </a:lnTo>
                    <a:lnTo>
                      <a:pt x="707" y="12"/>
                    </a:lnTo>
                    <a:lnTo>
                      <a:pt x="743" y="21"/>
                    </a:lnTo>
                    <a:lnTo>
                      <a:pt x="778" y="32"/>
                    </a:lnTo>
                    <a:lnTo>
                      <a:pt x="813" y="45"/>
                    </a:lnTo>
                    <a:lnTo>
                      <a:pt x="848" y="59"/>
                    </a:lnTo>
                    <a:lnTo>
                      <a:pt x="884" y="75"/>
                    </a:lnTo>
                    <a:lnTo>
                      <a:pt x="920" y="91"/>
                    </a:lnTo>
                    <a:lnTo>
                      <a:pt x="1061" y="166"/>
                    </a:lnTo>
                    <a:lnTo>
                      <a:pt x="1205" y="244"/>
                    </a:lnTo>
                    <a:lnTo>
                      <a:pt x="1241" y="261"/>
                    </a:lnTo>
                    <a:lnTo>
                      <a:pt x="1278" y="278"/>
                    </a:lnTo>
                    <a:lnTo>
                      <a:pt x="1314" y="294"/>
                    </a:lnTo>
                    <a:lnTo>
                      <a:pt x="1350" y="309"/>
                    </a:lnTo>
                    <a:lnTo>
                      <a:pt x="1386" y="323"/>
                    </a:lnTo>
                    <a:lnTo>
                      <a:pt x="1423" y="333"/>
                    </a:lnTo>
                    <a:lnTo>
                      <a:pt x="1459" y="343"/>
                    </a:lnTo>
                    <a:lnTo>
                      <a:pt x="1495" y="350"/>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 name="Freeform 24">
                <a:extLst>
                  <a:ext uri="{FF2B5EF4-FFF2-40B4-BE49-F238E27FC236}">
                    <a16:creationId xmlns:a16="http://schemas.microsoft.com/office/drawing/2014/main" id="{7CA6B4DE-3508-4B6D-9CE6-B620E4C5B17C}"/>
                  </a:ext>
                </a:extLst>
              </p:cNvPr>
              <p:cNvSpPr>
                <a:spLocks/>
              </p:cNvSpPr>
              <p:nvPr/>
            </p:nvSpPr>
            <p:spPr bwMode="auto">
              <a:xfrm>
                <a:off x="4442" y="2279"/>
                <a:ext cx="73" cy="22"/>
              </a:xfrm>
              <a:custGeom>
                <a:avLst/>
                <a:gdLst>
                  <a:gd name="T0" fmla="*/ 0 w 508"/>
                  <a:gd name="T1" fmla="*/ 0 h 236"/>
                  <a:gd name="T2" fmla="*/ 0 w 508"/>
                  <a:gd name="T3" fmla="*/ 0 h 236"/>
                  <a:gd name="T4" fmla="*/ 0 w 508"/>
                  <a:gd name="T5" fmla="*/ 0 h 236"/>
                  <a:gd name="T6" fmla="*/ 0 w 508"/>
                  <a:gd name="T7" fmla="*/ 0 h 2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8" h="236">
                    <a:moveTo>
                      <a:pt x="508" y="236"/>
                    </a:moveTo>
                    <a:lnTo>
                      <a:pt x="0" y="0"/>
                    </a:lnTo>
                    <a:lnTo>
                      <a:pt x="419" y="161"/>
                    </a:lnTo>
                    <a:lnTo>
                      <a:pt x="508" y="236"/>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4" name="Freeform 25">
                <a:extLst>
                  <a:ext uri="{FF2B5EF4-FFF2-40B4-BE49-F238E27FC236}">
                    <a16:creationId xmlns:a16="http://schemas.microsoft.com/office/drawing/2014/main" id="{07E6705E-03D1-433F-A201-4C126B92EE0D}"/>
                  </a:ext>
                </a:extLst>
              </p:cNvPr>
              <p:cNvSpPr>
                <a:spLocks/>
              </p:cNvSpPr>
              <p:nvPr/>
            </p:nvSpPr>
            <p:spPr bwMode="auto">
              <a:xfrm>
                <a:off x="4694" y="2283"/>
                <a:ext cx="77" cy="35"/>
              </a:xfrm>
              <a:custGeom>
                <a:avLst/>
                <a:gdLst>
                  <a:gd name="T0" fmla="*/ 0 w 539"/>
                  <a:gd name="T1" fmla="*/ 0 h 386"/>
                  <a:gd name="T2" fmla="*/ 0 w 539"/>
                  <a:gd name="T3" fmla="*/ 0 h 386"/>
                  <a:gd name="T4" fmla="*/ 0 w 539"/>
                  <a:gd name="T5" fmla="*/ 0 h 386"/>
                  <a:gd name="T6" fmla="*/ 0 w 539"/>
                  <a:gd name="T7" fmla="*/ 0 h 386"/>
                  <a:gd name="T8" fmla="*/ 0 w 539"/>
                  <a:gd name="T9" fmla="*/ 0 h 386"/>
                  <a:gd name="T10" fmla="*/ 0 w 539"/>
                  <a:gd name="T11" fmla="*/ 0 h 386"/>
                  <a:gd name="T12" fmla="*/ 0 w 539"/>
                  <a:gd name="T13" fmla="*/ 0 h 386"/>
                  <a:gd name="T14" fmla="*/ 0 w 539"/>
                  <a:gd name="T15" fmla="*/ 0 h 386"/>
                  <a:gd name="T16" fmla="*/ 0 w 539"/>
                  <a:gd name="T17" fmla="*/ 0 h 386"/>
                  <a:gd name="T18" fmla="*/ 0 w 539"/>
                  <a:gd name="T19" fmla="*/ 0 h 386"/>
                  <a:gd name="T20" fmla="*/ 0 w 539"/>
                  <a:gd name="T21" fmla="*/ 0 h 386"/>
                  <a:gd name="T22" fmla="*/ 0 w 539"/>
                  <a:gd name="T23" fmla="*/ 0 h 386"/>
                  <a:gd name="T24" fmla="*/ 0 w 539"/>
                  <a:gd name="T25" fmla="*/ 0 h 386"/>
                  <a:gd name="T26" fmla="*/ 0 w 539"/>
                  <a:gd name="T27" fmla="*/ 0 h 386"/>
                  <a:gd name="T28" fmla="*/ 0 w 539"/>
                  <a:gd name="T29" fmla="*/ 0 h 386"/>
                  <a:gd name="T30" fmla="*/ 0 w 539"/>
                  <a:gd name="T31" fmla="*/ 0 h 386"/>
                  <a:gd name="T32" fmla="*/ 0 w 539"/>
                  <a:gd name="T33" fmla="*/ 0 h 386"/>
                  <a:gd name="T34" fmla="*/ 0 w 539"/>
                  <a:gd name="T35" fmla="*/ 0 h 386"/>
                  <a:gd name="T36" fmla="*/ 0 w 539"/>
                  <a:gd name="T37" fmla="*/ 0 h 386"/>
                  <a:gd name="T38" fmla="*/ 0 w 539"/>
                  <a:gd name="T39" fmla="*/ 0 h 386"/>
                  <a:gd name="T40" fmla="*/ 0 w 539"/>
                  <a:gd name="T41" fmla="*/ 0 h 386"/>
                  <a:gd name="T42" fmla="*/ 0 w 539"/>
                  <a:gd name="T43" fmla="*/ 0 h 386"/>
                  <a:gd name="T44" fmla="*/ 0 w 539"/>
                  <a:gd name="T45" fmla="*/ 0 h 386"/>
                  <a:gd name="T46" fmla="*/ 0 w 539"/>
                  <a:gd name="T47" fmla="*/ 0 h 386"/>
                  <a:gd name="T48" fmla="*/ 0 w 539"/>
                  <a:gd name="T49" fmla="*/ 0 h 386"/>
                  <a:gd name="T50" fmla="*/ 0 w 539"/>
                  <a:gd name="T51" fmla="*/ 0 h 386"/>
                  <a:gd name="T52" fmla="*/ 0 w 539"/>
                  <a:gd name="T53" fmla="*/ 0 h 386"/>
                  <a:gd name="T54" fmla="*/ 0 w 539"/>
                  <a:gd name="T55" fmla="*/ 0 h 386"/>
                  <a:gd name="T56" fmla="*/ 0 w 539"/>
                  <a:gd name="T57" fmla="*/ 0 h 386"/>
                  <a:gd name="T58" fmla="*/ 0 w 539"/>
                  <a:gd name="T59" fmla="*/ 0 h 386"/>
                  <a:gd name="T60" fmla="*/ 0 w 539"/>
                  <a:gd name="T61" fmla="*/ 0 h 38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9" h="386">
                    <a:moveTo>
                      <a:pt x="539" y="386"/>
                    </a:moveTo>
                    <a:lnTo>
                      <a:pt x="522" y="382"/>
                    </a:lnTo>
                    <a:lnTo>
                      <a:pt x="504" y="378"/>
                    </a:lnTo>
                    <a:lnTo>
                      <a:pt x="487" y="373"/>
                    </a:lnTo>
                    <a:lnTo>
                      <a:pt x="469" y="367"/>
                    </a:lnTo>
                    <a:lnTo>
                      <a:pt x="452" y="360"/>
                    </a:lnTo>
                    <a:lnTo>
                      <a:pt x="434" y="353"/>
                    </a:lnTo>
                    <a:lnTo>
                      <a:pt x="416" y="345"/>
                    </a:lnTo>
                    <a:lnTo>
                      <a:pt x="398" y="337"/>
                    </a:lnTo>
                    <a:lnTo>
                      <a:pt x="360" y="317"/>
                    </a:lnTo>
                    <a:lnTo>
                      <a:pt x="324" y="295"/>
                    </a:lnTo>
                    <a:lnTo>
                      <a:pt x="287" y="271"/>
                    </a:lnTo>
                    <a:lnTo>
                      <a:pt x="251" y="246"/>
                    </a:lnTo>
                    <a:lnTo>
                      <a:pt x="216" y="218"/>
                    </a:lnTo>
                    <a:lnTo>
                      <a:pt x="180" y="190"/>
                    </a:lnTo>
                    <a:lnTo>
                      <a:pt x="147" y="159"/>
                    </a:lnTo>
                    <a:lnTo>
                      <a:pt x="114" y="128"/>
                    </a:lnTo>
                    <a:lnTo>
                      <a:pt x="83" y="97"/>
                    </a:lnTo>
                    <a:lnTo>
                      <a:pt x="54" y="65"/>
                    </a:lnTo>
                    <a:lnTo>
                      <a:pt x="27" y="33"/>
                    </a:lnTo>
                    <a:lnTo>
                      <a:pt x="0" y="0"/>
                    </a:lnTo>
                    <a:lnTo>
                      <a:pt x="36" y="21"/>
                    </a:lnTo>
                    <a:lnTo>
                      <a:pt x="71" y="43"/>
                    </a:lnTo>
                    <a:lnTo>
                      <a:pt x="105" y="64"/>
                    </a:lnTo>
                    <a:lnTo>
                      <a:pt x="139" y="88"/>
                    </a:lnTo>
                    <a:lnTo>
                      <a:pt x="207" y="135"/>
                    </a:lnTo>
                    <a:lnTo>
                      <a:pt x="274" y="185"/>
                    </a:lnTo>
                    <a:lnTo>
                      <a:pt x="339" y="236"/>
                    </a:lnTo>
                    <a:lnTo>
                      <a:pt x="406" y="287"/>
                    </a:lnTo>
                    <a:lnTo>
                      <a:pt x="472" y="337"/>
                    </a:lnTo>
                    <a:lnTo>
                      <a:pt x="539" y="3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5" name="Freeform 26">
                <a:extLst>
                  <a:ext uri="{FF2B5EF4-FFF2-40B4-BE49-F238E27FC236}">
                    <a16:creationId xmlns:a16="http://schemas.microsoft.com/office/drawing/2014/main" id="{B253B2EF-24D3-4117-8E67-FB4723D37ED9}"/>
                  </a:ext>
                </a:extLst>
              </p:cNvPr>
              <p:cNvSpPr>
                <a:spLocks/>
              </p:cNvSpPr>
              <p:nvPr/>
            </p:nvSpPr>
            <p:spPr bwMode="auto">
              <a:xfrm>
                <a:off x="4081" y="2290"/>
                <a:ext cx="79" cy="6"/>
              </a:xfrm>
              <a:custGeom>
                <a:avLst/>
                <a:gdLst>
                  <a:gd name="T0" fmla="*/ 0 w 558"/>
                  <a:gd name="T1" fmla="*/ 0 h 62"/>
                  <a:gd name="T2" fmla="*/ 0 w 558"/>
                  <a:gd name="T3" fmla="*/ 0 h 62"/>
                  <a:gd name="T4" fmla="*/ 0 w 558"/>
                  <a:gd name="T5" fmla="*/ 0 h 62"/>
                  <a:gd name="T6" fmla="*/ 0 w 558"/>
                  <a:gd name="T7" fmla="*/ 0 h 62"/>
                  <a:gd name="T8" fmla="*/ 0 w 558"/>
                  <a:gd name="T9" fmla="*/ 0 h 62"/>
                  <a:gd name="T10" fmla="*/ 0 w 558"/>
                  <a:gd name="T11" fmla="*/ 0 h 62"/>
                  <a:gd name="T12" fmla="*/ 0 w 558"/>
                  <a:gd name="T13" fmla="*/ 0 h 62"/>
                  <a:gd name="T14" fmla="*/ 0 w 558"/>
                  <a:gd name="T15" fmla="*/ 0 h 62"/>
                  <a:gd name="T16" fmla="*/ 0 w 558"/>
                  <a:gd name="T17" fmla="*/ 0 h 62"/>
                  <a:gd name="T18" fmla="*/ 0 w 558"/>
                  <a:gd name="T19" fmla="*/ 0 h 62"/>
                  <a:gd name="T20" fmla="*/ 0 w 558"/>
                  <a:gd name="T21" fmla="*/ 0 h 62"/>
                  <a:gd name="T22" fmla="*/ 0 w 558"/>
                  <a:gd name="T23" fmla="*/ 0 h 62"/>
                  <a:gd name="T24" fmla="*/ 0 w 558"/>
                  <a:gd name="T25" fmla="*/ 0 h 62"/>
                  <a:gd name="T26" fmla="*/ 0 w 558"/>
                  <a:gd name="T27" fmla="*/ 0 h 62"/>
                  <a:gd name="T28" fmla="*/ 0 w 558"/>
                  <a:gd name="T29" fmla="*/ 0 h 62"/>
                  <a:gd name="T30" fmla="*/ 0 w 558"/>
                  <a:gd name="T31" fmla="*/ 0 h 62"/>
                  <a:gd name="T32" fmla="*/ 0 w 558"/>
                  <a:gd name="T33" fmla="*/ 0 h 62"/>
                  <a:gd name="T34" fmla="*/ 0 w 558"/>
                  <a:gd name="T35" fmla="*/ 0 h 62"/>
                  <a:gd name="T36" fmla="*/ 0 w 558"/>
                  <a:gd name="T37" fmla="*/ 0 h 62"/>
                  <a:gd name="T38" fmla="*/ 0 w 558"/>
                  <a:gd name="T39" fmla="*/ 0 h 62"/>
                  <a:gd name="T40" fmla="*/ 0 w 558"/>
                  <a:gd name="T41" fmla="*/ 0 h 62"/>
                  <a:gd name="T42" fmla="*/ 0 w 558"/>
                  <a:gd name="T43" fmla="*/ 0 h 62"/>
                  <a:gd name="T44" fmla="*/ 0 w 558"/>
                  <a:gd name="T45" fmla="*/ 0 h 62"/>
                  <a:gd name="T46" fmla="*/ 0 w 558"/>
                  <a:gd name="T47" fmla="*/ 0 h 62"/>
                  <a:gd name="T48" fmla="*/ 0 w 558"/>
                  <a:gd name="T49" fmla="*/ 0 h 62"/>
                  <a:gd name="T50" fmla="*/ 0 w 558"/>
                  <a:gd name="T51" fmla="*/ 0 h 62"/>
                  <a:gd name="T52" fmla="*/ 0 w 558"/>
                  <a:gd name="T53" fmla="*/ 0 h 62"/>
                  <a:gd name="T54" fmla="*/ 0 w 558"/>
                  <a:gd name="T55" fmla="*/ 0 h 62"/>
                  <a:gd name="T56" fmla="*/ 0 w 558"/>
                  <a:gd name="T57" fmla="*/ 0 h 62"/>
                  <a:gd name="T58" fmla="*/ 0 w 558"/>
                  <a:gd name="T59" fmla="*/ 0 h 62"/>
                  <a:gd name="T60" fmla="*/ 0 w 558"/>
                  <a:gd name="T61" fmla="*/ 0 h 62"/>
                  <a:gd name="T62" fmla="*/ 0 w 558"/>
                  <a:gd name="T63" fmla="*/ 0 h 62"/>
                  <a:gd name="T64" fmla="*/ 0 w 558"/>
                  <a:gd name="T65" fmla="*/ 0 h 6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58" h="62">
                    <a:moveTo>
                      <a:pt x="558" y="0"/>
                    </a:moveTo>
                    <a:lnTo>
                      <a:pt x="548" y="9"/>
                    </a:lnTo>
                    <a:lnTo>
                      <a:pt x="537" y="17"/>
                    </a:lnTo>
                    <a:lnTo>
                      <a:pt x="526" y="24"/>
                    </a:lnTo>
                    <a:lnTo>
                      <a:pt x="513" y="30"/>
                    </a:lnTo>
                    <a:lnTo>
                      <a:pt x="499" y="36"/>
                    </a:lnTo>
                    <a:lnTo>
                      <a:pt x="485" y="41"/>
                    </a:lnTo>
                    <a:lnTo>
                      <a:pt x="469" y="45"/>
                    </a:lnTo>
                    <a:lnTo>
                      <a:pt x="453" y="50"/>
                    </a:lnTo>
                    <a:lnTo>
                      <a:pt x="436" y="53"/>
                    </a:lnTo>
                    <a:lnTo>
                      <a:pt x="418" y="55"/>
                    </a:lnTo>
                    <a:lnTo>
                      <a:pt x="401" y="57"/>
                    </a:lnTo>
                    <a:lnTo>
                      <a:pt x="382" y="59"/>
                    </a:lnTo>
                    <a:lnTo>
                      <a:pt x="345" y="62"/>
                    </a:lnTo>
                    <a:lnTo>
                      <a:pt x="306" y="62"/>
                    </a:lnTo>
                    <a:lnTo>
                      <a:pt x="265" y="62"/>
                    </a:lnTo>
                    <a:lnTo>
                      <a:pt x="225" y="59"/>
                    </a:lnTo>
                    <a:lnTo>
                      <a:pt x="185" y="57"/>
                    </a:lnTo>
                    <a:lnTo>
                      <a:pt x="145" y="54"/>
                    </a:lnTo>
                    <a:lnTo>
                      <a:pt x="68" y="49"/>
                    </a:lnTo>
                    <a:lnTo>
                      <a:pt x="0" y="43"/>
                    </a:lnTo>
                    <a:lnTo>
                      <a:pt x="32" y="36"/>
                    </a:lnTo>
                    <a:lnTo>
                      <a:pt x="65" y="30"/>
                    </a:lnTo>
                    <a:lnTo>
                      <a:pt x="100" y="27"/>
                    </a:lnTo>
                    <a:lnTo>
                      <a:pt x="134" y="25"/>
                    </a:lnTo>
                    <a:lnTo>
                      <a:pt x="204" y="22"/>
                    </a:lnTo>
                    <a:lnTo>
                      <a:pt x="276" y="22"/>
                    </a:lnTo>
                    <a:lnTo>
                      <a:pt x="348" y="22"/>
                    </a:lnTo>
                    <a:lnTo>
                      <a:pt x="419" y="19"/>
                    </a:lnTo>
                    <a:lnTo>
                      <a:pt x="455" y="16"/>
                    </a:lnTo>
                    <a:lnTo>
                      <a:pt x="490" y="13"/>
                    </a:lnTo>
                    <a:lnTo>
                      <a:pt x="524" y="8"/>
                    </a:lnTo>
                    <a:lnTo>
                      <a:pt x="55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6" name="Freeform 27">
                <a:extLst>
                  <a:ext uri="{FF2B5EF4-FFF2-40B4-BE49-F238E27FC236}">
                    <a16:creationId xmlns:a16="http://schemas.microsoft.com/office/drawing/2014/main" id="{21642938-2BD9-45C0-B60E-27305A7D7BFA}"/>
                  </a:ext>
                </a:extLst>
              </p:cNvPr>
              <p:cNvSpPr>
                <a:spLocks/>
              </p:cNvSpPr>
              <p:nvPr/>
            </p:nvSpPr>
            <p:spPr bwMode="auto">
              <a:xfrm>
                <a:off x="4653" y="2292"/>
                <a:ext cx="169" cy="59"/>
              </a:xfrm>
              <a:custGeom>
                <a:avLst/>
                <a:gdLst>
                  <a:gd name="T0" fmla="*/ 0 w 1186"/>
                  <a:gd name="T1" fmla="*/ 0 h 652"/>
                  <a:gd name="T2" fmla="*/ 0 w 1186"/>
                  <a:gd name="T3" fmla="*/ 0 h 652"/>
                  <a:gd name="T4" fmla="*/ 0 w 1186"/>
                  <a:gd name="T5" fmla="*/ 0 h 652"/>
                  <a:gd name="T6" fmla="*/ 0 w 1186"/>
                  <a:gd name="T7" fmla="*/ 0 h 652"/>
                  <a:gd name="T8" fmla="*/ 0 w 1186"/>
                  <a:gd name="T9" fmla="*/ 0 h 652"/>
                  <a:gd name="T10" fmla="*/ 0 w 1186"/>
                  <a:gd name="T11" fmla="*/ 0 h 652"/>
                  <a:gd name="T12" fmla="*/ 0 w 1186"/>
                  <a:gd name="T13" fmla="*/ 0 h 652"/>
                  <a:gd name="T14" fmla="*/ 0 w 1186"/>
                  <a:gd name="T15" fmla="*/ 0 h 652"/>
                  <a:gd name="T16" fmla="*/ 0 w 1186"/>
                  <a:gd name="T17" fmla="*/ 0 h 652"/>
                  <a:gd name="T18" fmla="*/ 0 w 1186"/>
                  <a:gd name="T19" fmla="*/ 0 h 652"/>
                  <a:gd name="T20" fmla="*/ 0 w 1186"/>
                  <a:gd name="T21" fmla="*/ 0 h 652"/>
                  <a:gd name="T22" fmla="*/ 0 w 1186"/>
                  <a:gd name="T23" fmla="*/ 0 h 652"/>
                  <a:gd name="T24" fmla="*/ 0 w 1186"/>
                  <a:gd name="T25" fmla="*/ 0 h 652"/>
                  <a:gd name="T26" fmla="*/ 0 w 1186"/>
                  <a:gd name="T27" fmla="*/ 0 h 652"/>
                  <a:gd name="T28" fmla="*/ 0 w 1186"/>
                  <a:gd name="T29" fmla="*/ 0 h 652"/>
                  <a:gd name="T30" fmla="*/ 0 w 1186"/>
                  <a:gd name="T31" fmla="*/ 0 h 652"/>
                  <a:gd name="T32" fmla="*/ 0 w 1186"/>
                  <a:gd name="T33" fmla="*/ 0 h 652"/>
                  <a:gd name="T34" fmla="*/ 0 w 1186"/>
                  <a:gd name="T35" fmla="*/ 0 h 652"/>
                  <a:gd name="T36" fmla="*/ 0 w 1186"/>
                  <a:gd name="T37" fmla="*/ 0 h 652"/>
                  <a:gd name="T38" fmla="*/ 0 w 1186"/>
                  <a:gd name="T39" fmla="*/ 0 h 652"/>
                  <a:gd name="T40" fmla="*/ 0 w 1186"/>
                  <a:gd name="T41" fmla="*/ 0 h 652"/>
                  <a:gd name="T42" fmla="*/ 0 w 1186"/>
                  <a:gd name="T43" fmla="*/ 0 h 652"/>
                  <a:gd name="T44" fmla="*/ 0 w 1186"/>
                  <a:gd name="T45" fmla="*/ 0 h 652"/>
                  <a:gd name="T46" fmla="*/ 0 w 1186"/>
                  <a:gd name="T47" fmla="*/ 0 h 652"/>
                  <a:gd name="T48" fmla="*/ 0 w 1186"/>
                  <a:gd name="T49" fmla="*/ 0 h 652"/>
                  <a:gd name="T50" fmla="*/ 0 w 1186"/>
                  <a:gd name="T51" fmla="*/ 0 h 652"/>
                  <a:gd name="T52" fmla="*/ 0 w 1186"/>
                  <a:gd name="T53" fmla="*/ 0 h 652"/>
                  <a:gd name="T54" fmla="*/ 0 w 1186"/>
                  <a:gd name="T55" fmla="*/ 0 h 652"/>
                  <a:gd name="T56" fmla="*/ 0 w 1186"/>
                  <a:gd name="T57" fmla="*/ 0 h 652"/>
                  <a:gd name="T58" fmla="*/ 0 w 1186"/>
                  <a:gd name="T59" fmla="*/ 0 h 652"/>
                  <a:gd name="T60" fmla="*/ 0 w 1186"/>
                  <a:gd name="T61" fmla="*/ 0 h 652"/>
                  <a:gd name="T62" fmla="*/ 0 w 1186"/>
                  <a:gd name="T63" fmla="*/ 0 h 652"/>
                  <a:gd name="T64" fmla="*/ 0 w 1186"/>
                  <a:gd name="T65" fmla="*/ 0 h 652"/>
                  <a:gd name="T66" fmla="*/ 0 w 1186"/>
                  <a:gd name="T67" fmla="*/ 0 h 652"/>
                  <a:gd name="T68" fmla="*/ 0 w 1186"/>
                  <a:gd name="T69" fmla="*/ 0 h 652"/>
                  <a:gd name="T70" fmla="*/ 0 w 1186"/>
                  <a:gd name="T71" fmla="*/ 0 h 652"/>
                  <a:gd name="T72" fmla="*/ 0 w 1186"/>
                  <a:gd name="T73" fmla="*/ 0 h 652"/>
                  <a:gd name="T74" fmla="*/ 0 w 1186"/>
                  <a:gd name="T75" fmla="*/ 0 h 6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86" h="652">
                    <a:moveTo>
                      <a:pt x="827" y="556"/>
                    </a:moveTo>
                    <a:lnTo>
                      <a:pt x="839" y="557"/>
                    </a:lnTo>
                    <a:lnTo>
                      <a:pt x="851" y="557"/>
                    </a:lnTo>
                    <a:lnTo>
                      <a:pt x="863" y="556"/>
                    </a:lnTo>
                    <a:lnTo>
                      <a:pt x="875" y="555"/>
                    </a:lnTo>
                    <a:lnTo>
                      <a:pt x="898" y="552"/>
                    </a:lnTo>
                    <a:lnTo>
                      <a:pt x="921" y="546"/>
                    </a:lnTo>
                    <a:lnTo>
                      <a:pt x="965" y="533"/>
                    </a:lnTo>
                    <a:lnTo>
                      <a:pt x="1010" y="517"/>
                    </a:lnTo>
                    <a:lnTo>
                      <a:pt x="1032" y="511"/>
                    </a:lnTo>
                    <a:lnTo>
                      <a:pt x="1054" y="504"/>
                    </a:lnTo>
                    <a:lnTo>
                      <a:pt x="1076" y="499"/>
                    </a:lnTo>
                    <a:lnTo>
                      <a:pt x="1097" y="495"/>
                    </a:lnTo>
                    <a:lnTo>
                      <a:pt x="1108" y="493"/>
                    </a:lnTo>
                    <a:lnTo>
                      <a:pt x="1119" y="492"/>
                    </a:lnTo>
                    <a:lnTo>
                      <a:pt x="1130" y="492"/>
                    </a:lnTo>
                    <a:lnTo>
                      <a:pt x="1141" y="493"/>
                    </a:lnTo>
                    <a:lnTo>
                      <a:pt x="1152" y="495"/>
                    </a:lnTo>
                    <a:lnTo>
                      <a:pt x="1163" y="497"/>
                    </a:lnTo>
                    <a:lnTo>
                      <a:pt x="1174" y="499"/>
                    </a:lnTo>
                    <a:lnTo>
                      <a:pt x="1186" y="503"/>
                    </a:lnTo>
                    <a:lnTo>
                      <a:pt x="1143" y="524"/>
                    </a:lnTo>
                    <a:lnTo>
                      <a:pt x="1098" y="546"/>
                    </a:lnTo>
                    <a:lnTo>
                      <a:pt x="1051" y="568"/>
                    </a:lnTo>
                    <a:lnTo>
                      <a:pt x="1003" y="590"/>
                    </a:lnTo>
                    <a:lnTo>
                      <a:pt x="977" y="600"/>
                    </a:lnTo>
                    <a:lnTo>
                      <a:pt x="952" y="610"/>
                    </a:lnTo>
                    <a:lnTo>
                      <a:pt x="927" y="620"/>
                    </a:lnTo>
                    <a:lnTo>
                      <a:pt x="901" y="628"/>
                    </a:lnTo>
                    <a:lnTo>
                      <a:pt x="875" y="636"/>
                    </a:lnTo>
                    <a:lnTo>
                      <a:pt x="850" y="643"/>
                    </a:lnTo>
                    <a:lnTo>
                      <a:pt x="823" y="648"/>
                    </a:lnTo>
                    <a:lnTo>
                      <a:pt x="797" y="652"/>
                    </a:lnTo>
                    <a:lnTo>
                      <a:pt x="776" y="625"/>
                    </a:lnTo>
                    <a:lnTo>
                      <a:pt x="754" y="599"/>
                    </a:lnTo>
                    <a:lnTo>
                      <a:pt x="731" y="575"/>
                    </a:lnTo>
                    <a:lnTo>
                      <a:pt x="708" y="551"/>
                    </a:lnTo>
                    <a:lnTo>
                      <a:pt x="684" y="528"/>
                    </a:lnTo>
                    <a:lnTo>
                      <a:pt x="659" y="506"/>
                    </a:lnTo>
                    <a:lnTo>
                      <a:pt x="632" y="485"/>
                    </a:lnTo>
                    <a:lnTo>
                      <a:pt x="606" y="465"/>
                    </a:lnTo>
                    <a:lnTo>
                      <a:pt x="580" y="446"/>
                    </a:lnTo>
                    <a:lnTo>
                      <a:pt x="553" y="426"/>
                    </a:lnTo>
                    <a:lnTo>
                      <a:pt x="526" y="408"/>
                    </a:lnTo>
                    <a:lnTo>
                      <a:pt x="499" y="391"/>
                    </a:lnTo>
                    <a:lnTo>
                      <a:pt x="443" y="356"/>
                    </a:lnTo>
                    <a:lnTo>
                      <a:pt x="387" y="323"/>
                    </a:lnTo>
                    <a:lnTo>
                      <a:pt x="332" y="288"/>
                    </a:lnTo>
                    <a:lnTo>
                      <a:pt x="277" y="255"/>
                    </a:lnTo>
                    <a:lnTo>
                      <a:pt x="250" y="237"/>
                    </a:lnTo>
                    <a:lnTo>
                      <a:pt x="224" y="219"/>
                    </a:lnTo>
                    <a:lnTo>
                      <a:pt x="199" y="201"/>
                    </a:lnTo>
                    <a:lnTo>
                      <a:pt x="174" y="181"/>
                    </a:lnTo>
                    <a:lnTo>
                      <a:pt x="149" y="162"/>
                    </a:lnTo>
                    <a:lnTo>
                      <a:pt x="125" y="141"/>
                    </a:lnTo>
                    <a:lnTo>
                      <a:pt x="101" y="121"/>
                    </a:lnTo>
                    <a:lnTo>
                      <a:pt x="79" y="99"/>
                    </a:lnTo>
                    <a:lnTo>
                      <a:pt x="58" y="75"/>
                    </a:lnTo>
                    <a:lnTo>
                      <a:pt x="38" y="51"/>
                    </a:lnTo>
                    <a:lnTo>
                      <a:pt x="18" y="27"/>
                    </a:lnTo>
                    <a:lnTo>
                      <a:pt x="0" y="0"/>
                    </a:lnTo>
                    <a:lnTo>
                      <a:pt x="56" y="27"/>
                    </a:lnTo>
                    <a:lnTo>
                      <a:pt x="111" y="55"/>
                    </a:lnTo>
                    <a:lnTo>
                      <a:pt x="167" y="84"/>
                    </a:lnTo>
                    <a:lnTo>
                      <a:pt x="221" y="114"/>
                    </a:lnTo>
                    <a:lnTo>
                      <a:pt x="276" y="145"/>
                    </a:lnTo>
                    <a:lnTo>
                      <a:pt x="330" y="178"/>
                    </a:lnTo>
                    <a:lnTo>
                      <a:pt x="383" y="211"/>
                    </a:lnTo>
                    <a:lnTo>
                      <a:pt x="436" y="246"/>
                    </a:lnTo>
                    <a:lnTo>
                      <a:pt x="488" y="282"/>
                    </a:lnTo>
                    <a:lnTo>
                      <a:pt x="539" y="318"/>
                    </a:lnTo>
                    <a:lnTo>
                      <a:pt x="589" y="356"/>
                    </a:lnTo>
                    <a:lnTo>
                      <a:pt x="638" y="394"/>
                    </a:lnTo>
                    <a:lnTo>
                      <a:pt x="688" y="434"/>
                    </a:lnTo>
                    <a:lnTo>
                      <a:pt x="735" y="474"/>
                    </a:lnTo>
                    <a:lnTo>
                      <a:pt x="781" y="515"/>
                    </a:lnTo>
                    <a:lnTo>
                      <a:pt x="827" y="5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7" name="Freeform 28">
                <a:extLst>
                  <a:ext uri="{FF2B5EF4-FFF2-40B4-BE49-F238E27FC236}">
                    <a16:creationId xmlns:a16="http://schemas.microsoft.com/office/drawing/2014/main" id="{6CBCEAD8-C643-42CD-9428-BC78BDBE8C44}"/>
                  </a:ext>
                </a:extLst>
              </p:cNvPr>
              <p:cNvSpPr>
                <a:spLocks/>
              </p:cNvSpPr>
              <p:nvPr/>
            </p:nvSpPr>
            <p:spPr bwMode="auto">
              <a:xfrm>
                <a:off x="4314" y="2299"/>
                <a:ext cx="108" cy="35"/>
              </a:xfrm>
              <a:custGeom>
                <a:avLst/>
                <a:gdLst>
                  <a:gd name="T0" fmla="*/ 0 w 758"/>
                  <a:gd name="T1" fmla="*/ 0 h 391"/>
                  <a:gd name="T2" fmla="*/ 0 w 758"/>
                  <a:gd name="T3" fmla="*/ 0 h 391"/>
                  <a:gd name="T4" fmla="*/ 0 w 758"/>
                  <a:gd name="T5" fmla="*/ 0 h 391"/>
                  <a:gd name="T6" fmla="*/ 0 w 758"/>
                  <a:gd name="T7" fmla="*/ 0 h 391"/>
                  <a:gd name="T8" fmla="*/ 0 w 758"/>
                  <a:gd name="T9" fmla="*/ 0 h 391"/>
                  <a:gd name="T10" fmla="*/ 0 w 758"/>
                  <a:gd name="T11" fmla="*/ 0 h 391"/>
                  <a:gd name="T12" fmla="*/ 0 w 758"/>
                  <a:gd name="T13" fmla="*/ 0 h 391"/>
                  <a:gd name="T14" fmla="*/ 0 w 758"/>
                  <a:gd name="T15" fmla="*/ 0 h 391"/>
                  <a:gd name="T16" fmla="*/ 0 w 758"/>
                  <a:gd name="T17" fmla="*/ 0 h 391"/>
                  <a:gd name="T18" fmla="*/ 0 w 758"/>
                  <a:gd name="T19" fmla="*/ 0 h 391"/>
                  <a:gd name="T20" fmla="*/ 0 w 758"/>
                  <a:gd name="T21" fmla="*/ 0 h 391"/>
                  <a:gd name="T22" fmla="*/ 0 w 758"/>
                  <a:gd name="T23" fmla="*/ 0 h 391"/>
                  <a:gd name="T24" fmla="*/ 0 w 758"/>
                  <a:gd name="T25" fmla="*/ 0 h 391"/>
                  <a:gd name="T26" fmla="*/ 0 w 758"/>
                  <a:gd name="T27" fmla="*/ 0 h 391"/>
                  <a:gd name="T28" fmla="*/ 0 w 758"/>
                  <a:gd name="T29" fmla="*/ 0 h 391"/>
                  <a:gd name="T30" fmla="*/ 0 w 758"/>
                  <a:gd name="T31" fmla="*/ 0 h 391"/>
                  <a:gd name="T32" fmla="*/ 0 w 758"/>
                  <a:gd name="T33" fmla="*/ 0 h 391"/>
                  <a:gd name="T34" fmla="*/ 0 w 758"/>
                  <a:gd name="T35" fmla="*/ 0 h 391"/>
                  <a:gd name="T36" fmla="*/ 0 w 758"/>
                  <a:gd name="T37" fmla="*/ 0 h 391"/>
                  <a:gd name="T38" fmla="*/ 0 w 758"/>
                  <a:gd name="T39" fmla="*/ 0 h 391"/>
                  <a:gd name="T40" fmla="*/ 0 w 758"/>
                  <a:gd name="T41" fmla="*/ 0 h 391"/>
                  <a:gd name="T42" fmla="*/ 0 w 758"/>
                  <a:gd name="T43" fmla="*/ 0 h 391"/>
                  <a:gd name="T44" fmla="*/ 0 w 758"/>
                  <a:gd name="T45" fmla="*/ 0 h 391"/>
                  <a:gd name="T46" fmla="*/ 0 w 758"/>
                  <a:gd name="T47" fmla="*/ 0 h 391"/>
                  <a:gd name="T48" fmla="*/ 0 w 758"/>
                  <a:gd name="T49" fmla="*/ 0 h 391"/>
                  <a:gd name="T50" fmla="*/ 0 w 758"/>
                  <a:gd name="T51" fmla="*/ 0 h 391"/>
                  <a:gd name="T52" fmla="*/ 0 w 758"/>
                  <a:gd name="T53" fmla="*/ 0 h 391"/>
                  <a:gd name="T54" fmla="*/ 0 w 758"/>
                  <a:gd name="T55" fmla="*/ 0 h 391"/>
                  <a:gd name="T56" fmla="*/ 0 w 758"/>
                  <a:gd name="T57" fmla="*/ 0 h 391"/>
                  <a:gd name="T58" fmla="*/ 0 w 758"/>
                  <a:gd name="T59" fmla="*/ 0 h 391"/>
                  <a:gd name="T60" fmla="*/ 0 w 758"/>
                  <a:gd name="T61" fmla="*/ 0 h 391"/>
                  <a:gd name="T62" fmla="*/ 0 w 758"/>
                  <a:gd name="T63" fmla="*/ 0 h 391"/>
                  <a:gd name="T64" fmla="*/ 0 w 758"/>
                  <a:gd name="T65" fmla="*/ 0 h 391"/>
                  <a:gd name="T66" fmla="*/ 0 w 758"/>
                  <a:gd name="T67" fmla="*/ 0 h 391"/>
                  <a:gd name="T68" fmla="*/ 0 w 758"/>
                  <a:gd name="T69" fmla="*/ 0 h 391"/>
                  <a:gd name="T70" fmla="*/ 0 w 758"/>
                  <a:gd name="T71" fmla="*/ 0 h 391"/>
                  <a:gd name="T72" fmla="*/ 0 w 758"/>
                  <a:gd name="T73" fmla="*/ 0 h 391"/>
                  <a:gd name="T74" fmla="*/ 0 w 758"/>
                  <a:gd name="T75" fmla="*/ 0 h 391"/>
                  <a:gd name="T76" fmla="*/ 0 w 758"/>
                  <a:gd name="T77" fmla="*/ 0 h 391"/>
                  <a:gd name="T78" fmla="*/ 0 w 758"/>
                  <a:gd name="T79" fmla="*/ 0 h 391"/>
                  <a:gd name="T80" fmla="*/ 0 w 758"/>
                  <a:gd name="T81" fmla="*/ 0 h 391"/>
                  <a:gd name="T82" fmla="*/ 0 w 758"/>
                  <a:gd name="T83" fmla="*/ 0 h 3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58" h="391">
                    <a:moveTo>
                      <a:pt x="758" y="268"/>
                    </a:moveTo>
                    <a:lnTo>
                      <a:pt x="738" y="291"/>
                    </a:lnTo>
                    <a:lnTo>
                      <a:pt x="719" y="311"/>
                    </a:lnTo>
                    <a:lnTo>
                      <a:pt x="700" y="329"/>
                    </a:lnTo>
                    <a:lnTo>
                      <a:pt x="680" y="344"/>
                    </a:lnTo>
                    <a:lnTo>
                      <a:pt x="660" y="357"/>
                    </a:lnTo>
                    <a:lnTo>
                      <a:pt x="640" y="368"/>
                    </a:lnTo>
                    <a:lnTo>
                      <a:pt x="619" y="376"/>
                    </a:lnTo>
                    <a:lnTo>
                      <a:pt x="598" y="383"/>
                    </a:lnTo>
                    <a:lnTo>
                      <a:pt x="577" y="387"/>
                    </a:lnTo>
                    <a:lnTo>
                      <a:pt x="554" y="390"/>
                    </a:lnTo>
                    <a:lnTo>
                      <a:pt x="532" y="391"/>
                    </a:lnTo>
                    <a:lnTo>
                      <a:pt x="510" y="391"/>
                    </a:lnTo>
                    <a:lnTo>
                      <a:pt x="488" y="389"/>
                    </a:lnTo>
                    <a:lnTo>
                      <a:pt x="465" y="386"/>
                    </a:lnTo>
                    <a:lnTo>
                      <a:pt x="442" y="382"/>
                    </a:lnTo>
                    <a:lnTo>
                      <a:pt x="419" y="376"/>
                    </a:lnTo>
                    <a:lnTo>
                      <a:pt x="396" y="371"/>
                    </a:lnTo>
                    <a:lnTo>
                      <a:pt x="371" y="363"/>
                    </a:lnTo>
                    <a:lnTo>
                      <a:pt x="347" y="356"/>
                    </a:lnTo>
                    <a:lnTo>
                      <a:pt x="324" y="347"/>
                    </a:lnTo>
                    <a:lnTo>
                      <a:pt x="275" y="329"/>
                    </a:lnTo>
                    <a:lnTo>
                      <a:pt x="226" y="309"/>
                    </a:lnTo>
                    <a:lnTo>
                      <a:pt x="175" y="289"/>
                    </a:lnTo>
                    <a:lnTo>
                      <a:pt x="124" y="269"/>
                    </a:lnTo>
                    <a:lnTo>
                      <a:pt x="98" y="261"/>
                    </a:lnTo>
                    <a:lnTo>
                      <a:pt x="73" y="252"/>
                    </a:lnTo>
                    <a:lnTo>
                      <a:pt x="47" y="243"/>
                    </a:lnTo>
                    <a:lnTo>
                      <a:pt x="20" y="236"/>
                    </a:lnTo>
                    <a:lnTo>
                      <a:pt x="0" y="0"/>
                    </a:lnTo>
                    <a:lnTo>
                      <a:pt x="98" y="32"/>
                    </a:lnTo>
                    <a:lnTo>
                      <a:pt x="194" y="62"/>
                    </a:lnTo>
                    <a:lnTo>
                      <a:pt x="291" y="92"/>
                    </a:lnTo>
                    <a:lnTo>
                      <a:pt x="386" y="122"/>
                    </a:lnTo>
                    <a:lnTo>
                      <a:pt x="434" y="138"/>
                    </a:lnTo>
                    <a:lnTo>
                      <a:pt x="481" y="155"/>
                    </a:lnTo>
                    <a:lnTo>
                      <a:pt x="528" y="171"/>
                    </a:lnTo>
                    <a:lnTo>
                      <a:pt x="575" y="189"/>
                    </a:lnTo>
                    <a:lnTo>
                      <a:pt x="621" y="208"/>
                    </a:lnTo>
                    <a:lnTo>
                      <a:pt x="667" y="226"/>
                    </a:lnTo>
                    <a:lnTo>
                      <a:pt x="712" y="247"/>
                    </a:lnTo>
                    <a:lnTo>
                      <a:pt x="758" y="268"/>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8" name="Freeform 29">
                <a:extLst>
                  <a:ext uri="{FF2B5EF4-FFF2-40B4-BE49-F238E27FC236}">
                    <a16:creationId xmlns:a16="http://schemas.microsoft.com/office/drawing/2014/main" id="{232D339B-E6F8-4BDF-91D0-3552C7200102}"/>
                  </a:ext>
                </a:extLst>
              </p:cNvPr>
              <p:cNvSpPr>
                <a:spLocks/>
              </p:cNvSpPr>
              <p:nvPr/>
            </p:nvSpPr>
            <p:spPr bwMode="auto">
              <a:xfrm>
                <a:off x="4430" y="2307"/>
                <a:ext cx="82" cy="20"/>
              </a:xfrm>
              <a:custGeom>
                <a:avLst/>
                <a:gdLst>
                  <a:gd name="T0" fmla="*/ 0 w 577"/>
                  <a:gd name="T1" fmla="*/ 0 h 214"/>
                  <a:gd name="T2" fmla="*/ 0 w 577"/>
                  <a:gd name="T3" fmla="*/ 0 h 214"/>
                  <a:gd name="T4" fmla="*/ 0 w 577"/>
                  <a:gd name="T5" fmla="*/ 0 h 214"/>
                  <a:gd name="T6" fmla="*/ 0 w 577"/>
                  <a:gd name="T7" fmla="*/ 0 h 2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7" h="214">
                    <a:moveTo>
                      <a:pt x="577" y="214"/>
                    </a:moveTo>
                    <a:lnTo>
                      <a:pt x="0" y="0"/>
                    </a:lnTo>
                    <a:lnTo>
                      <a:pt x="309" y="97"/>
                    </a:lnTo>
                    <a:lnTo>
                      <a:pt x="577"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9" name="Freeform 30">
                <a:extLst>
                  <a:ext uri="{FF2B5EF4-FFF2-40B4-BE49-F238E27FC236}">
                    <a16:creationId xmlns:a16="http://schemas.microsoft.com/office/drawing/2014/main" id="{90CEAFED-07AB-4C4B-8CBC-25D827303F52}"/>
                  </a:ext>
                </a:extLst>
              </p:cNvPr>
              <p:cNvSpPr>
                <a:spLocks/>
              </p:cNvSpPr>
              <p:nvPr/>
            </p:nvSpPr>
            <p:spPr bwMode="auto">
              <a:xfrm>
                <a:off x="3937" y="2316"/>
                <a:ext cx="77" cy="24"/>
              </a:xfrm>
              <a:custGeom>
                <a:avLst/>
                <a:gdLst>
                  <a:gd name="T0" fmla="*/ 0 w 538"/>
                  <a:gd name="T1" fmla="*/ 0 h 257"/>
                  <a:gd name="T2" fmla="*/ 0 w 538"/>
                  <a:gd name="T3" fmla="*/ 0 h 257"/>
                  <a:gd name="T4" fmla="*/ 0 w 538"/>
                  <a:gd name="T5" fmla="*/ 0 h 257"/>
                  <a:gd name="T6" fmla="*/ 0 w 538"/>
                  <a:gd name="T7" fmla="*/ 0 h 257"/>
                  <a:gd name="T8" fmla="*/ 0 w 538"/>
                  <a:gd name="T9" fmla="*/ 0 h 257"/>
                  <a:gd name="T10" fmla="*/ 0 w 538"/>
                  <a:gd name="T11" fmla="*/ 0 h 257"/>
                  <a:gd name="T12" fmla="*/ 0 w 538"/>
                  <a:gd name="T13" fmla="*/ 0 h 257"/>
                  <a:gd name="T14" fmla="*/ 0 w 538"/>
                  <a:gd name="T15" fmla="*/ 0 h 257"/>
                  <a:gd name="T16" fmla="*/ 0 w 538"/>
                  <a:gd name="T17" fmla="*/ 0 h 257"/>
                  <a:gd name="T18" fmla="*/ 0 w 538"/>
                  <a:gd name="T19" fmla="*/ 0 h 257"/>
                  <a:gd name="T20" fmla="*/ 0 w 538"/>
                  <a:gd name="T21" fmla="*/ 0 h 257"/>
                  <a:gd name="T22" fmla="*/ 0 w 538"/>
                  <a:gd name="T23" fmla="*/ 0 h 257"/>
                  <a:gd name="T24" fmla="*/ 0 w 538"/>
                  <a:gd name="T25" fmla="*/ 0 h 257"/>
                  <a:gd name="T26" fmla="*/ 0 w 538"/>
                  <a:gd name="T27" fmla="*/ 0 h 257"/>
                  <a:gd name="T28" fmla="*/ 0 w 538"/>
                  <a:gd name="T29" fmla="*/ 0 h 257"/>
                  <a:gd name="T30" fmla="*/ 0 w 538"/>
                  <a:gd name="T31" fmla="*/ 0 h 257"/>
                  <a:gd name="T32" fmla="*/ 0 w 538"/>
                  <a:gd name="T33" fmla="*/ 0 h 257"/>
                  <a:gd name="T34" fmla="*/ 0 w 538"/>
                  <a:gd name="T35" fmla="*/ 0 h 257"/>
                  <a:gd name="T36" fmla="*/ 0 w 538"/>
                  <a:gd name="T37" fmla="*/ 0 h 257"/>
                  <a:gd name="T38" fmla="*/ 0 w 538"/>
                  <a:gd name="T39" fmla="*/ 0 h 257"/>
                  <a:gd name="T40" fmla="*/ 0 w 538"/>
                  <a:gd name="T41" fmla="*/ 0 h 257"/>
                  <a:gd name="T42" fmla="*/ 0 w 538"/>
                  <a:gd name="T43" fmla="*/ 0 h 257"/>
                  <a:gd name="T44" fmla="*/ 0 w 538"/>
                  <a:gd name="T45" fmla="*/ 0 h 257"/>
                  <a:gd name="T46" fmla="*/ 0 w 538"/>
                  <a:gd name="T47" fmla="*/ 0 h 257"/>
                  <a:gd name="T48" fmla="*/ 0 w 538"/>
                  <a:gd name="T49" fmla="*/ 0 h 257"/>
                  <a:gd name="T50" fmla="*/ 0 w 538"/>
                  <a:gd name="T51" fmla="*/ 0 h 257"/>
                  <a:gd name="T52" fmla="*/ 0 w 538"/>
                  <a:gd name="T53" fmla="*/ 0 h 257"/>
                  <a:gd name="T54" fmla="*/ 0 w 538"/>
                  <a:gd name="T55" fmla="*/ 0 h 257"/>
                  <a:gd name="T56" fmla="*/ 0 w 538"/>
                  <a:gd name="T57" fmla="*/ 0 h 257"/>
                  <a:gd name="T58" fmla="*/ 0 w 538"/>
                  <a:gd name="T59" fmla="*/ 0 h 257"/>
                  <a:gd name="T60" fmla="*/ 0 w 538"/>
                  <a:gd name="T61" fmla="*/ 0 h 257"/>
                  <a:gd name="T62" fmla="*/ 0 w 538"/>
                  <a:gd name="T63" fmla="*/ 0 h 257"/>
                  <a:gd name="T64" fmla="*/ 0 w 538"/>
                  <a:gd name="T65" fmla="*/ 0 h 257"/>
                  <a:gd name="T66" fmla="*/ 0 w 538"/>
                  <a:gd name="T67" fmla="*/ 0 h 257"/>
                  <a:gd name="T68" fmla="*/ 0 w 538"/>
                  <a:gd name="T69" fmla="*/ 0 h 257"/>
                  <a:gd name="T70" fmla="*/ 0 w 538"/>
                  <a:gd name="T71" fmla="*/ 0 h 257"/>
                  <a:gd name="T72" fmla="*/ 0 w 538"/>
                  <a:gd name="T73" fmla="*/ 0 h 257"/>
                  <a:gd name="T74" fmla="*/ 0 w 538"/>
                  <a:gd name="T75" fmla="*/ 0 h 257"/>
                  <a:gd name="T76" fmla="*/ 0 w 538"/>
                  <a:gd name="T77" fmla="*/ 0 h 257"/>
                  <a:gd name="T78" fmla="*/ 0 w 538"/>
                  <a:gd name="T79" fmla="*/ 0 h 257"/>
                  <a:gd name="T80" fmla="*/ 0 w 538"/>
                  <a:gd name="T81" fmla="*/ 0 h 2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38" h="257">
                    <a:moveTo>
                      <a:pt x="498" y="63"/>
                    </a:moveTo>
                    <a:lnTo>
                      <a:pt x="538" y="96"/>
                    </a:lnTo>
                    <a:lnTo>
                      <a:pt x="528" y="103"/>
                    </a:lnTo>
                    <a:lnTo>
                      <a:pt x="517" y="112"/>
                    </a:lnTo>
                    <a:lnTo>
                      <a:pt x="506" y="120"/>
                    </a:lnTo>
                    <a:lnTo>
                      <a:pt x="494" y="127"/>
                    </a:lnTo>
                    <a:lnTo>
                      <a:pt x="467" y="142"/>
                    </a:lnTo>
                    <a:lnTo>
                      <a:pt x="437" y="157"/>
                    </a:lnTo>
                    <a:lnTo>
                      <a:pt x="406" y="171"/>
                    </a:lnTo>
                    <a:lnTo>
                      <a:pt x="371" y="184"/>
                    </a:lnTo>
                    <a:lnTo>
                      <a:pt x="336" y="196"/>
                    </a:lnTo>
                    <a:lnTo>
                      <a:pt x="299" y="208"/>
                    </a:lnTo>
                    <a:lnTo>
                      <a:pt x="261" y="219"/>
                    </a:lnTo>
                    <a:lnTo>
                      <a:pt x="223" y="228"/>
                    </a:lnTo>
                    <a:lnTo>
                      <a:pt x="184" y="236"/>
                    </a:lnTo>
                    <a:lnTo>
                      <a:pt x="146" y="244"/>
                    </a:lnTo>
                    <a:lnTo>
                      <a:pt x="108" y="249"/>
                    </a:lnTo>
                    <a:lnTo>
                      <a:pt x="71" y="253"/>
                    </a:lnTo>
                    <a:lnTo>
                      <a:pt x="34" y="256"/>
                    </a:lnTo>
                    <a:lnTo>
                      <a:pt x="0" y="257"/>
                    </a:lnTo>
                    <a:lnTo>
                      <a:pt x="12" y="246"/>
                    </a:lnTo>
                    <a:lnTo>
                      <a:pt x="25" y="236"/>
                    </a:lnTo>
                    <a:lnTo>
                      <a:pt x="38" y="227"/>
                    </a:lnTo>
                    <a:lnTo>
                      <a:pt x="53" y="219"/>
                    </a:lnTo>
                    <a:lnTo>
                      <a:pt x="67" y="211"/>
                    </a:lnTo>
                    <a:lnTo>
                      <a:pt x="81" y="204"/>
                    </a:lnTo>
                    <a:lnTo>
                      <a:pt x="96" y="197"/>
                    </a:lnTo>
                    <a:lnTo>
                      <a:pt x="112" y="192"/>
                    </a:lnTo>
                    <a:lnTo>
                      <a:pt x="143" y="181"/>
                    </a:lnTo>
                    <a:lnTo>
                      <a:pt x="175" y="173"/>
                    </a:lnTo>
                    <a:lnTo>
                      <a:pt x="208" y="165"/>
                    </a:lnTo>
                    <a:lnTo>
                      <a:pt x="242" y="157"/>
                    </a:lnTo>
                    <a:lnTo>
                      <a:pt x="275" y="151"/>
                    </a:lnTo>
                    <a:lnTo>
                      <a:pt x="309" y="143"/>
                    </a:lnTo>
                    <a:lnTo>
                      <a:pt x="342" y="136"/>
                    </a:lnTo>
                    <a:lnTo>
                      <a:pt x="375" y="127"/>
                    </a:lnTo>
                    <a:lnTo>
                      <a:pt x="408" y="116"/>
                    </a:lnTo>
                    <a:lnTo>
                      <a:pt x="439" y="106"/>
                    </a:lnTo>
                    <a:lnTo>
                      <a:pt x="455" y="98"/>
                    </a:lnTo>
                    <a:lnTo>
                      <a:pt x="469" y="91"/>
                    </a:lnTo>
                    <a:lnTo>
                      <a:pt x="484" y="83"/>
                    </a:lnTo>
                    <a:lnTo>
                      <a:pt x="498" y="74"/>
                    </a:lnTo>
                    <a:lnTo>
                      <a:pt x="484" y="67"/>
                    </a:lnTo>
                    <a:lnTo>
                      <a:pt x="470" y="60"/>
                    </a:lnTo>
                    <a:lnTo>
                      <a:pt x="457" y="55"/>
                    </a:lnTo>
                    <a:lnTo>
                      <a:pt x="443" y="50"/>
                    </a:lnTo>
                    <a:lnTo>
                      <a:pt x="430" y="47"/>
                    </a:lnTo>
                    <a:lnTo>
                      <a:pt x="416" y="44"/>
                    </a:lnTo>
                    <a:lnTo>
                      <a:pt x="403" y="42"/>
                    </a:lnTo>
                    <a:lnTo>
                      <a:pt x="389" y="41"/>
                    </a:lnTo>
                    <a:lnTo>
                      <a:pt x="362" y="40"/>
                    </a:lnTo>
                    <a:lnTo>
                      <a:pt x="336" y="41"/>
                    </a:lnTo>
                    <a:lnTo>
                      <a:pt x="310" y="43"/>
                    </a:lnTo>
                    <a:lnTo>
                      <a:pt x="284" y="46"/>
                    </a:lnTo>
                    <a:lnTo>
                      <a:pt x="258" y="50"/>
                    </a:lnTo>
                    <a:lnTo>
                      <a:pt x="232" y="54"/>
                    </a:lnTo>
                    <a:lnTo>
                      <a:pt x="205" y="56"/>
                    </a:lnTo>
                    <a:lnTo>
                      <a:pt x="178" y="58"/>
                    </a:lnTo>
                    <a:lnTo>
                      <a:pt x="165" y="58"/>
                    </a:lnTo>
                    <a:lnTo>
                      <a:pt x="152" y="58"/>
                    </a:lnTo>
                    <a:lnTo>
                      <a:pt x="138" y="57"/>
                    </a:lnTo>
                    <a:lnTo>
                      <a:pt x="125" y="56"/>
                    </a:lnTo>
                    <a:lnTo>
                      <a:pt x="111" y="54"/>
                    </a:lnTo>
                    <a:lnTo>
                      <a:pt x="98" y="50"/>
                    </a:lnTo>
                    <a:lnTo>
                      <a:pt x="84" y="47"/>
                    </a:lnTo>
                    <a:lnTo>
                      <a:pt x="70" y="42"/>
                    </a:lnTo>
                    <a:lnTo>
                      <a:pt x="83" y="36"/>
                    </a:lnTo>
                    <a:lnTo>
                      <a:pt x="97" y="31"/>
                    </a:lnTo>
                    <a:lnTo>
                      <a:pt x="111" y="27"/>
                    </a:lnTo>
                    <a:lnTo>
                      <a:pt x="125" y="22"/>
                    </a:lnTo>
                    <a:lnTo>
                      <a:pt x="154" y="15"/>
                    </a:lnTo>
                    <a:lnTo>
                      <a:pt x="185" y="8"/>
                    </a:lnTo>
                    <a:lnTo>
                      <a:pt x="215" y="5"/>
                    </a:lnTo>
                    <a:lnTo>
                      <a:pt x="248" y="2"/>
                    </a:lnTo>
                    <a:lnTo>
                      <a:pt x="280" y="0"/>
                    </a:lnTo>
                    <a:lnTo>
                      <a:pt x="311" y="0"/>
                    </a:lnTo>
                    <a:lnTo>
                      <a:pt x="343" y="0"/>
                    </a:lnTo>
                    <a:lnTo>
                      <a:pt x="374" y="2"/>
                    </a:lnTo>
                    <a:lnTo>
                      <a:pt x="405" y="3"/>
                    </a:lnTo>
                    <a:lnTo>
                      <a:pt x="434" y="6"/>
                    </a:lnTo>
                    <a:lnTo>
                      <a:pt x="489" y="13"/>
                    </a:lnTo>
                    <a:lnTo>
                      <a:pt x="538" y="21"/>
                    </a:lnTo>
                    <a:lnTo>
                      <a:pt x="498"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0" name="Freeform 31">
                <a:extLst>
                  <a:ext uri="{FF2B5EF4-FFF2-40B4-BE49-F238E27FC236}">
                    <a16:creationId xmlns:a16="http://schemas.microsoft.com/office/drawing/2014/main" id="{E27CD50F-7900-4F2B-B930-6E6AC1883754}"/>
                  </a:ext>
                </a:extLst>
              </p:cNvPr>
              <p:cNvSpPr>
                <a:spLocks/>
              </p:cNvSpPr>
              <p:nvPr/>
            </p:nvSpPr>
            <p:spPr bwMode="auto">
              <a:xfrm>
                <a:off x="4101" y="2314"/>
                <a:ext cx="229" cy="236"/>
              </a:xfrm>
              <a:custGeom>
                <a:avLst/>
                <a:gdLst>
                  <a:gd name="T0" fmla="*/ 0 w 1604"/>
                  <a:gd name="T1" fmla="*/ 0 h 2595"/>
                  <a:gd name="T2" fmla="*/ 0 w 1604"/>
                  <a:gd name="T3" fmla="*/ 0 h 2595"/>
                  <a:gd name="T4" fmla="*/ 0 w 1604"/>
                  <a:gd name="T5" fmla="*/ 0 h 2595"/>
                  <a:gd name="T6" fmla="*/ 0 w 1604"/>
                  <a:gd name="T7" fmla="*/ 0 h 2595"/>
                  <a:gd name="T8" fmla="*/ 0 w 1604"/>
                  <a:gd name="T9" fmla="*/ 0 h 2595"/>
                  <a:gd name="T10" fmla="*/ 0 w 1604"/>
                  <a:gd name="T11" fmla="*/ 0 h 2595"/>
                  <a:gd name="T12" fmla="*/ 0 w 1604"/>
                  <a:gd name="T13" fmla="*/ 0 h 2595"/>
                  <a:gd name="T14" fmla="*/ 0 w 1604"/>
                  <a:gd name="T15" fmla="*/ 0 h 2595"/>
                  <a:gd name="T16" fmla="*/ 0 w 1604"/>
                  <a:gd name="T17" fmla="*/ 0 h 2595"/>
                  <a:gd name="T18" fmla="*/ 0 w 1604"/>
                  <a:gd name="T19" fmla="*/ 0 h 2595"/>
                  <a:gd name="T20" fmla="*/ 0 w 1604"/>
                  <a:gd name="T21" fmla="*/ 0 h 2595"/>
                  <a:gd name="T22" fmla="*/ 0 w 1604"/>
                  <a:gd name="T23" fmla="*/ 0 h 2595"/>
                  <a:gd name="T24" fmla="*/ 0 w 1604"/>
                  <a:gd name="T25" fmla="*/ 0 h 2595"/>
                  <a:gd name="T26" fmla="*/ 0 w 1604"/>
                  <a:gd name="T27" fmla="*/ 0 h 2595"/>
                  <a:gd name="T28" fmla="*/ 0 w 1604"/>
                  <a:gd name="T29" fmla="*/ 0 h 2595"/>
                  <a:gd name="T30" fmla="*/ 0 w 1604"/>
                  <a:gd name="T31" fmla="*/ 0 h 2595"/>
                  <a:gd name="T32" fmla="*/ 0 w 1604"/>
                  <a:gd name="T33" fmla="*/ 0 h 2595"/>
                  <a:gd name="T34" fmla="*/ 0 w 1604"/>
                  <a:gd name="T35" fmla="*/ 0 h 2595"/>
                  <a:gd name="T36" fmla="*/ 0 w 1604"/>
                  <a:gd name="T37" fmla="*/ 0 h 2595"/>
                  <a:gd name="T38" fmla="*/ 0 w 1604"/>
                  <a:gd name="T39" fmla="*/ 0 h 2595"/>
                  <a:gd name="T40" fmla="*/ 0 w 1604"/>
                  <a:gd name="T41" fmla="*/ 0 h 2595"/>
                  <a:gd name="T42" fmla="*/ 0 w 1604"/>
                  <a:gd name="T43" fmla="*/ 0 h 2595"/>
                  <a:gd name="T44" fmla="*/ 0 w 1604"/>
                  <a:gd name="T45" fmla="*/ 0 h 2595"/>
                  <a:gd name="T46" fmla="*/ 0 w 1604"/>
                  <a:gd name="T47" fmla="*/ 0 h 2595"/>
                  <a:gd name="T48" fmla="*/ 0 w 1604"/>
                  <a:gd name="T49" fmla="*/ 0 h 2595"/>
                  <a:gd name="T50" fmla="*/ 0 w 1604"/>
                  <a:gd name="T51" fmla="*/ 0 h 2595"/>
                  <a:gd name="T52" fmla="*/ 0 w 1604"/>
                  <a:gd name="T53" fmla="*/ 0 h 2595"/>
                  <a:gd name="T54" fmla="*/ 0 w 1604"/>
                  <a:gd name="T55" fmla="*/ 0 h 2595"/>
                  <a:gd name="T56" fmla="*/ 0 w 1604"/>
                  <a:gd name="T57" fmla="*/ 0 h 2595"/>
                  <a:gd name="T58" fmla="*/ 0 w 1604"/>
                  <a:gd name="T59" fmla="*/ 0 h 2595"/>
                  <a:gd name="T60" fmla="*/ 0 w 1604"/>
                  <a:gd name="T61" fmla="*/ 0 h 2595"/>
                  <a:gd name="T62" fmla="*/ 0 w 1604"/>
                  <a:gd name="T63" fmla="*/ 0 h 2595"/>
                  <a:gd name="T64" fmla="*/ 0 w 1604"/>
                  <a:gd name="T65" fmla="*/ 0 h 2595"/>
                  <a:gd name="T66" fmla="*/ 0 w 1604"/>
                  <a:gd name="T67" fmla="*/ 0 h 2595"/>
                  <a:gd name="T68" fmla="*/ 0 w 1604"/>
                  <a:gd name="T69" fmla="*/ 0 h 2595"/>
                  <a:gd name="T70" fmla="*/ 0 w 1604"/>
                  <a:gd name="T71" fmla="*/ 0 h 2595"/>
                  <a:gd name="T72" fmla="*/ 0 w 1604"/>
                  <a:gd name="T73" fmla="*/ 0 h 2595"/>
                  <a:gd name="T74" fmla="*/ 0 w 1604"/>
                  <a:gd name="T75" fmla="*/ 0 h 2595"/>
                  <a:gd name="T76" fmla="*/ 0 w 1604"/>
                  <a:gd name="T77" fmla="*/ 0 h 2595"/>
                  <a:gd name="T78" fmla="*/ 0 w 1604"/>
                  <a:gd name="T79" fmla="*/ 0 h 2595"/>
                  <a:gd name="T80" fmla="*/ 0 w 1604"/>
                  <a:gd name="T81" fmla="*/ 0 h 2595"/>
                  <a:gd name="T82" fmla="*/ 0 w 1604"/>
                  <a:gd name="T83" fmla="*/ 0 h 2595"/>
                  <a:gd name="T84" fmla="*/ 0 w 1604"/>
                  <a:gd name="T85" fmla="*/ 0 h 2595"/>
                  <a:gd name="T86" fmla="*/ 0 w 1604"/>
                  <a:gd name="T87" fmla="*/ 0 h 2595"/>
                  <a:gd name="T88" fmla="*/ 0 w 1604"/>
                  <a:gd name="T89" fmla="*/ 0 h 2595"/>
                  <a:gd name="T90" fmla="*/ 0 w 1604"/>
                  <a:gd name="T91" fmla="*/ 0 h 2595"/>
                  <a:gd name="T92" fmla="*/ 0 w 1604"/>
                  <a:gd name="T93" fmla="*/ 0 h 2595"/>
                  <a:gd name="T94" fmla="*/ 0 w 1604"/>
                  <a:gd name="T95" fmla="*/ 0 h 2595"/>
                  <a:gd name="T96" fmla="*/ 0 w 1604"/>
                  <a:gd name="T97" fmla="*/ 0 h 2595"/>
                  <a:gd name="T98" fmla="*/ 0 w 1604"/>
                  <a:gd name="T99" fmla="*/ 0 h 2595"/>
                  <a:gd name="T100" fmla="*/ 0 w 1604"/>
                  <a:gd name="T101" fmla="*/ 0 h 2595"/>
                  <a:gd name="T102" fmla="*/ 0 w 1604"/>
                  <a:gd name="T103" fmla="*/ 0 h 2595"/>
                  <a:gd name="T104" fmla="*/ 0 w 1604"/>
                  <a:gd name="T105" fmla="*/ 0 h 2595"/>
                  <a:gd name="T106" fmla="*/ 0 w 1604"/>
                  <a:gd name="T107" fmla="*/ 0 h 2595"/>
                  <a:gd name="T108" fmla="*/ 0 w 1604"/>
                  <a:gd name="T109" fmla="*/ 0 h 2595"/>
                  <a:gd name="T110" fmla="*/ 0 w 1604"/>
                  <a:gd name="T111" fmla="*/ 0 h 2595"/>
                  <a:gd name="T112" fmla="*/ 0 w 1604"/>
                  <a:gd name="T113" fmla="*/ 0 h 2595"/>
                  <a:gd name="T114" fmla="*/ 0 w 1604"/>
                  <a:gd name="T115" fmla="*/ 0 h 2595"/>
                  <a:gd name="T116" fmla="*/ 0 w 1604"/>
                  <a:gd name="T117" fmla="*/ 0 h 2595"/>
                  <a:gd name="T118" fmla="*/ 0 w 1604"/>
                  <a:gd name="T119" fmla="*/ 0 h 259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604" h="2595">
                    <a:moveTo>
                      <a:pt x="578" y="0"/>
                    </a:moveTo>
                    <a:lnTo>
                      <a:pt x="586" y="35"/>
                    </a:lnTo>
                    <a:lnTo>
                      <a:pt x="594" y="69"/>
                    </a:lnTo>
                    <a:lnTo>
                      <a:pt x="600" y="104"/>
                    </a:lnTo>
                    <a:lnTo>
                      <a:pt x="606" y="139"/>
                    </a:lnTo>
                    <a:lnTo>
                      <a:pt x="618" y="211"/>
                    </a:lnTo>
                    <a:lnTo>
                      <a:pt x="630" y="281"/>
                    </a:lnTo>
                    <a:lnTo>
                      <a:pt x="637" y="316"/>
                    </a:lnTo>
                    <a:lnTo>
                      <a:pt x="644" y="351"/>
                    </a:lnTo>
                    <a:lnTo>
                      <a:pt x="654" y="385"/>
                    </a:lnTo>
                    <a:lnTo>
                      <a:pt x="665" y="418"/>
                    </a:lnTo>
                    <a:lnTo>
                      <a:pt x="671" y="436"/>
                    </a:lnTo>
                    <a:lnTo>
                      <a:pt x="677" y="452"/>
                    </a:lnTo>
                    <a:lnTo>
                      <a:pt x="684" y="468"/>
                    </a:lnTo>
                    <a:lnTo>
                      <a:pt x="692" y="484"/>
                    </a:lnTo>
                    <a:lnTo>
                      <a:pt x="700" y="499"/>
                    </a:lnTo>
                    <a:lnTo>
                      <a:pt x="708" y="516"/>
                    </a:lnTo>
                    <a:lnTo>
                      <a:pt x="717" y="531"/>
                    </a:lnTo>
                    <a:lnTo>
                      <a:pt x="727" y="546"/>
                    </a:lnTo>
                    <a:lnTo>
                      <a:pt x="810" y="544"/>
                    </a:lnTo>
                    <a:lnTo>
                      <a:pt x="894" y="540"/>
                    </a:lnTo>
                    <a:lnTo>
                      <a:pt x="935" y="539"/>
                    </a:lnTo>
                    <a:lnTo>
                      <a:pt x="976" y="536"/>
                    </a:lnTo>
                    <a:lnTo>
                      <a:pt x="1018" y="533"/>
                    </a:lnTo>
                    <a:lnTo>
                      <a:pt x="1057" y="527"/>
                    </a:lnTo>
                    <a:lnTo>
                      <a:pt x="1077" y="524"/>
                    </a:lnTo>
                    <a:lnTo>
                      <a:pt x="1096" y="520"/>
                    </a:lnTo>
                    <a:lnTo>
                      <a:pt x="1116" y="517"/>
                    </a:lnTo>
                    <a:lnTo>
                      <a:pt x="1135" y="511"/>
                    </a:lnTo>
                    <a:lnTo>
                      <a:pt x="1153" y="506"/>
                    </a:lnTo>
                    <a:lnTo>
                      <a:pt x="1171" y="500"/>
                    </a:lnTo>
                    <a:lnTo>
                      <a:pt x="1190" y="493"/>
                    </a:lnTo>
                    <a:lnTo>
                      <a:pt x="1208" y="486"/>
                    </a:lnTo>
                    <a:lnTo>
                      <a:pt x="1225" y="478"/>
                    </a:lnTo>
                    <a:lnTo>
                      <a:pt x="1242" y="469"/>
                    </a:lnTo>
                    <a:lnTo>
                      <a:pt x="1259" y="459"/>
                    </a:lnTo>
                    <a:lnTo>
                      <a:pt x="1275" y="449"/>
                    </a:lnTo>
                    <a:lnTo>
                      <a:pt x="1291" y="437"/>
                    </a:lnTo>
                    <a:lnTo>
                      <a:pt x="1306" y="424"/>
                    </a:lnTo>
                    <a:lnTo>
                      <a:pt x="1320" y="411"/>
                    </a:lnTo>
                    <a:lnTo>
                      <a:pt x="1335" y="397"/>
                    </a:lnTo>
                    <a:lnTo>
                      <a:pt x="1354" y="182"/>
                    </a:lnTo>
                    <a:lnTo>
                      <a:pt x="1604" y="1628"/>
                    </a:lnTo>
                    <a:lnTo>
                      <a:pt x="1562" y="1602"/>
                    </a:lnTo>
                    <a:lnTo>
                      <a:pt x="1518" y="1574"/>
                    </a:lnTo>
                    <a:lnTo>
                      <a:pt x="1475" y="1543"/>
                    </a:lnTo>
                    <a:lnTo>
                      <a:pt x="1431" y="1510"/>
                    </a:lnTo>
                    <a:lnTo>
                      <a:pt x="1388" y="1474"/>
                    </a:lnTo>
                    <a:lnTo>
                      <a:pt x="1344" y="1437"/>
                    </a:lnTo>
                    <a:lnTo>
                      <a:pt x="1324" y="1419"/>
                    </a:lnTo>
                    <a:lnTo>
                      <a:pt x="1304" y="1400"/>
                    </a:lnTo>
                    <a:lnTo>
                      <a:pt x="1284" y="1380"/>
                    </a:lnTo>
                    <a:lnTo>
                      <a:pt x="1265" y="1360"/>
                    </a:lnTo>
                    <a:lnTo>
                      <a:pt x="1260" y="1352"/>
                    </a:lnTo>
                    <a:lnTo>
                      <a:pt x="1257" y="1343"/>
                    </a:lnTo>
                    <a:lnTo>
                      <a:pt x="1254" y="1334"/>
                    </a:lnTo>
                    <a:lnTo>
                      <a:pt x="1253" y="1325"/>
                    </a:lnTo>
                    <a:lnTo>
                      <a:pt x="1253" y="1315"/>
                    </a:lnTo>
                    <a:lnTo>
                      <a:pt x="1253" y="1306"/>
                    </a:lnTo>
                    <a:lnTo>
                      <a:pt x="1255" y="1296"/>
                    </a:lnTo>
                    <a:lnTo>
                      <a:pt x="1257" y="1286"/>
                    </a:lnTo>
                    <a:lnTo>
                      <a:pt x="1262" y="1264"/>
                    </a:lnTo>
                    <a:lnTo>
                      <a:pt x="1269" y="1244"/>
                    </a:lnTo>
                    <a:lnTo>
                      <a:pt x="1277" y="1222"/>
                    </a:lnTo>
                    <a:lnTo>
                      <a:pt x="1285" y="1201"/>
                    </a:lnTo>
                    <a:lnTo>
                      <a:pt x="1292" y="1179"/>
                    </a:lnTo>
                    <a:lnTo>
                      <a:pt x="1297" y="1157"/>
                    </a:lnTo>
                    <a:lnTo>
                      <a:pt x="1299" y="1148"/>
                    </a:lnTo>
                    <a:lnTo>
                      <a:pt x="1300" y="1137"/>
                    </a:lnTo>
                    <a:lnTo>
                      <a:pt x="1300" y="1127"/>
                    </a:lnTo>
                    <a:lnTo>
                      <a:pt x="1299" y="1117"/>
                    </a:lnTo>
                    <a:lnTo>
                      <a:pt x="1297" y="1108"/>
                    </a:lnTo>
                    <a:lnTo>
                      <a:pt x="1294" y="1098"/>
                    </a:lnTo>
                    <a:lnTo>
                      <a:pt x="1289" y="1089"/>
                    </a:lnTo>
                    <a:lnTo>
                      <a:pt x="1284" y="1081"/>
                    </a:lnTo>
                    <a:lnTo>
                      <a:pt x="1277" y="1072"/>
                    </a:lnTo>
                    <a:lnTo>
                      <a:pt x="1268" y="1065"/>
                    </a:lnTo>
                    <a:lnTo>
                      <a:pt x="1258" y="1057"/>
                    </a:lnTo>
                    <a:lnTo>
                      <a:pt x="1245" y="1049"/>
                    </a:lnTo>
                    <a:lnTo>
                      <a:pt x="1216" y="1055"/>
                    </a:lnTo>
                    <a:lnTo>
                      <a:pt x="1185" y="1059"/>
                    </a:lnTo>
                    <a:lnTo>
                      <a:pt x="1154" y="1062"/>
                    </a:lnTo>
                    <a:lnTo>
                      <a:pt x="1123" y="1065"/>
                    </a:lnTo>
                    <a:lnTo>
                      <a:pt x="1061" y="1069"/>
                    </a:lnTo>
                    <a:lnTo>
                      <a:pt x="999" y="1073"/>
                    </a:lnTo>
                    <a:lnTo>
                      <a:pt x="969" y="1076"/>
                    </a:lnTo>
                    <a:lnTo>
                      <a:pt x="940" y="1082"/>
                    </a:lnTo>
                    <a:lnTo>
                      <a:pt x="911" y="1087"/>
                    </a:lnTo>
                    <a:lnTo>
                      <a:pt x="883" y="1095"/>
                    </a:lnTo>
                    <a:lnTo>
                      <a:pt x="869" y="1099"/>
                    </a:lnTo>
                    <a:lnTo>
                      <a:pt x="855" y="1103"/>
                    </a:lnTo>
                    <a:lnTo>
                      <a:pt x="841" y="1109"/>
                    </a:lnTo>
                    <a:lnTo>
                      <a:pt x="827" y="1115"/>
                    </a:lnTo>
                    <a:lnTo>
                      <a:pt x="814" y="1122"/>
                    </a:lnTo>
                    <a:lnTo>
                      <a:pt x="801" y="1129"/>
                    </a:lnTo>
                    <a:lnTo>
                      <a:pt x="789" y="1137"/>
                    </a:lnTo>
                    <a:lnTo>
                      <a:pt x="777" y="1146"/>
                    </a:lnTo>
                    <a:lnTo>
                      <a:pt x="781" y="1165"/>
                    </a:lnTo>
                    <a:lnTo>
                      <a:pt x="786" y="1185"/>
                    </a:lnTo>
                    <a:lnTo>
                      <a:pt x="792" y="1204"/>
                    </a:lnTo>
                    <a:lnTo>
                      <a:pt x="798" y="1224"/>
                    </a:lnTo>
                    <a:lnTo>
                      <a:pt x="812" y="1264"/>
                    </a:lnTo>
                    <a:lnTo>
                      <a:pt x="828" y="1307"/>
                    </a:lnTo>
                    <a:lnTo>
                      <a:pt x="844" y="1349"/>
                    </a:lnTo>
                    <a:lnTo>
                      <a:pt x="860" y="1391"/>
                    </a:lnTo>
                    <a:lnTo>
                      <a:pt x="874" y="1433"/>
                    </a:lnTo>
                    <a:lnTo>
                      <a:pt x="887" y="1476"/>
                    </a:lnTo>
                    <a:lnTo>
                      <a:pt x="892" y="1498"/>
                    </a:lnTo>
                    <a:lnTo>
                      <a:pt x="896" y="1518"/>
                    </a:lnTo>
                    <a:lnTo>
                      <a:pt x="900" y="1540"/>
                    </a:lnTo>
                    <a:lnTo>
                      <a:pt x="902" y="1561"/>
                    </a:lnTo>
                    <a:lnTo>
                      <a:pt x="904" y="1582"/>
                    </a:lnTo>
                    <a:lnTo>
                      <a:pt x="904" y="1603"/>
                    </a:lnTo>
                    <a:lnTo>
                      <a:pt x="903" y="1623"/>
                    </a:lnTo>
                    <a:lnTo>
                      <a:pt x="900" y="1644"/>
                    </a:lnTo>
                    <a:lnTo>
                      <a:pt x="896" y="1664"/>
                    </a:lnTo>
                    <a:lnTo>
                      <a:pt x="891" y="1685"/>
                    </a:lnTo>
                    <a:lnTo>
                      <a:pt x="883" y="1704"/>
                    </a:lnTo>
                    <a:lnTo>
                      <a:pt x="874" y="1724"/>
                    </a:lnTo>
                    <a:lnTo>
                      <a:pt x="863" y="1743"/>
                    </a:lnTo>
                    <a:lnTo>
                      <a:pt x="850" y="1762"/>
                    </a:lnTo>
                    <a:lnTo>
                      <a:pt x="835" y="1781"/>
                    </a:lnTo>
                    <a:lnTo>
                      <a:pt x="816" y="1798"/>
                    </a:lnTo>
                    <a:lnTo>
                      <a:pt x="578" y="2130"/>
                    </a:lnTo>
                    <a:lnTo>
                      <a:pt x="587" y="2145"/>
                    </a:lnTo>
                    <a:lnTo>
                      <a:pt x="596" y="2159"/>
                    </a:lnTo>
                    <a:lnTo>
                      <a:pt x="607" y="2173"/>
                    </a:lnTo>
                    <a:lnTo>
                      <a:pt x="619" y="2186"/>
                    </a:lnTo>
                    <a:lnTo>
                      <a:pt x="631" y="2198"/>
                    </a:lnTo>
                    <a:lnTo>
                      <a:pt x="644" y="2211"/>
                    </a:lnTo>
                    <a:lnTo>
                      <a:pt x="659" y="2222"/>
                    </a:lnTo>
                    <a:lnTo>
                      <a:pt x="673" y="2234"/>
                    </a:lnTo>
                    <a:lnTo>
                      <a:pt x="732" y="2278"/>
                    </a:lnTo>
                    <a:lnTo>
                      <a:pt x="790" y="2323"/>
                    </a:lnTo>
                    <a:lnTo>
                      <a:pt x="804" y="2333"/>
                    </a:lnTo>
                    <a:lnTo>
                      <a:pt x="818" y="2345"/>
                    </a:lnTo>
                    <a:lnTo>
                      <a:pt x="832" y="2357"/>
                    </a:lnTo>
                    <a:lnTo>
                      <a:pt x="844" y="2370"/>
                    </a:lnTo>
                    <a:lnTo>
                      <a:pt x="856" y="2383"/>
                    </a:lnTo>
                    <a:lnTo>
                      <a:pt x="866" y="2396"/>
                    </a:lnTo>
                    <a:lnTo>
                      <a:pt x="876" y="2410"/>
                    </a:lnTo>
                    <a:lnTo>
                      <a:pt x="885" y="2424"/>
                    </a:lnTo>
                    <a:lnTo>
                      <a:pt x="892" y="2439"/>
                    </a:lnTo>
                    <a:lnTo>
                      <a:pt x="899" y="2455"/>
                    </a:lnTo>
                    <a:lnTo>
                      <a:pt x="904" y="2473"/>
                    </a:lnTo>
                    <a:lnTo>
                      <a:pt x="908" y="2490"/>
                    </a:lnTo>
                    <a:lnTo>
                      <a:pt x="910" y="2508"/>
                    </a:lnTo>
                    <a:lnTo>
                      <a:pt x="910" y="2528"/>
                    </a:lnTo>
                    <a:lnTo>
                      <a:pt x="909" y="2548"/>
                    </a:lnTo>
                    <a:lnTo>
                      <a:pt x="907" y="2570"/>
                    </a:lnTo>
                    <a:lnTo>
                      <a:pt x="898" y="2577"/>
                    </a:lnTo>
                    <a:lnTo>
                      <a:pt x="890" y="2582"/>
                    </a:lnTo>
                    <a:lnTo>
                      <a:pt x="881" y="2586"/>
                    </a:lnTo>
                    <a:lnTo>
                      <a:pt x="872" y="2589"/>
                    </a:lnTo>
                    <a:lnTo>
                      <a:pt x="863" y="2592"/>
                    </a:lnTo>
                    <a:lnTo>
                      <a:pt x="854" y="2594"/>
                    </a:lnTo>
                    <a:lnTo>
                      <a:pt x="845" y="2595"/>
                    </a:lnTo>
                    <a:lnTo>
                      <a:pt x="836" y="2595"/>
                    </a:lnTo>
                    <a:lnTo>
                      <a:pt x="817" y="2594"/>
                    </a:lnTo>
                    <a:lnTo>
                      <a:pt x="798" y="2589"/>
                    </a:lnTo>
                    <a:lnTo>
                      <a:pt x="779" y="2584"/>
                    </a:lnTo>
                    <a:lnTo>
                      <a:pt x="759" y="2578"/>
                    </a:lnTo>
                    <a:lnTo>
                      <a:pt x="720" y="2562"/>
                    </a:lnTo>
                    <a:lnTo>
                      <a:pt x="680" y="2548"/>
                    </a:lnTo>
                    <a:lnTo>
                      <a:pt x="660" y="2543"/>
                    </a:lnTo>
                    <a:lnTo>
                      <a:pt x="638" y="2539"/>
                    </a:lnTo>
                    <a:lnTo>
                      <a:pt x="628" y="2538"/>
                    </a:lnTo>
                    <a:lnTo>
                      <a:pt x="618" y="2537"/>
                    </a:lnTo>
                    <a:lnTo>
                      <a:pt x="608" y="2537"/>
                    </a:lnTo>
                    <a:lnTo>
                      <a:pt x="597" y="2538"/>
                    </a:lnTo>
                    <a:lnTo>
                      <a:pt x="576" y="2465"/>
                    </a:lnTo>
                    <a:lnTo>
                      <a:pt x="555" y="2391"/>
                    </a:lnTo>
                    <a:lnTo>
                      <a:pt x="535" y="2316"/>
                    </a:lnTo>
                    <a:lnTo>
                      <a:pt x="516" y="2239"/>
                    </a:lnTo>
                    <a:lnTo>
                      <a:pt x="498" y="2163"/>
                    </a:lnTo>
                    <a:lnTo>
                      <a:pt x="480" y="2086"/>
                    </a:lnTo>
                    <a:lnTo>
                      <a:pt x="462" y="2007"/>
                    </a:lnTo>
                    <a:lnTo>
                      <a:pt x="445" y="1928"/>
                    </a:lnTo>
                    <a:lnTo>
                      <a:pt x="412" y="1770"/>
                    </a:lnTo>
                    <a:lnTo>
                      <a:pt x="379" y="1611"/>
                    </a:lnTo>
                    <a:lnTo>
                      <a:pt x="362" y="1533"/>
                    </a:lnTo>
                    <a:lnTo>
                      <a:pt x="345" y="1453"/>
                    </a:lnTo>
                    <a:lnTo>
                      <a:pt x="327" y="1374"/>
                    </a:lnTo>
                    <a:lnTo>
                      <a:pt x="309" y="1296"/>
                    </a:lnTo>
                    <a:lnTo>
                      <a:pt x="350" y="1247"/>
                    </a:lnTo>
                    <a:lnTo>
                      <a:pt x="390" y="1197"/>
                    </a:lnTo>
                    <a:lnTo>
                      <a:pt x="409" y="1172"/>
                    </a:lnTo>
                    <a:lnTo>
                      <a:pt x="429" y="1147"/>
                    </a:lnTo>
                    <a:lnTo>
                      <a:pt x="447" y="1121"/>
                    </a:lnTo>
                    <a:lnTo>
                      <a:pt x="465" y="1095"/>
                    </a:lnTo>
                    <a:lnTo>
                      <a:pt x="483" y="1069"/>
                    </a:lnTo>
                    <a:lnTo>
                      <a:pt x="500" y="1042"/>
                    </a:lnTo>
                    <a:lnTo>
                      <a:pt x="516" y="1016"/>
                    </a:lnTo>
                    <a:lnTo>
                      <a:pt x="530" y="989"/>
                    </a:lnTo>
                    <a:lnTo>
                      <a:pt x="544" y="961"/>
                    </a:lnTo>
                    <a:lnTo>
                      <a:pt x="556" y="934"/>
                    </a:lnTo>
                    <a:lnTo>
                      <a:pt x="568" y="906"/>
                    </a:lnTo>
                    <a:lnTo>
                      <a:pt x="578" y="878"/>
                    </a:lnTo>
                    <a:lnTo>
                      <a:pt x="79" y="600"/>
                    </a:lnTo>
                    <a:lnTo>
                      <a:pt x="80" y="551"/>
                    </a:lnTo>
                    <a:lnTo>
                      <a:pt x="79" y="494"/>
                    </a:lnTo>
                    <a:lnTo>
                      <a:pt x="79" y="464"/>
                    </a:lnTo>
                    <a:lnTo>
                      <a:pt x="78" y="432"/>
                    </a:lnTo>
                    <a:lnTo>
                      <a:pt x="76" y="400"/>
                    </a:lnTo>
                    <a:lnTo>
                      <a:pt x="73" y="366"/>
                    </a:lnTo>
                    <a:lnTo>
                      <a:pt x="69" y="334"/>
                    </a:lnTo>
                    <a:lnTo>
                      <a:pt x="64" y="300"/>
                    </a:lnTo>
                    <a:lnTo>
                      <a:pt x="58" y="268"/>
                    </a:lnTo>
                    <a:lnTo>
                      <a:pt x="50" y="236"/>
                    </a:lnTo>
                    <a:lnTo>
                      <a:pt x="45" y="219"/>
                    </a:lnTo>
                    <a:lnTo>
                      <a:pt x="40" y="204"/>
                    </a:lnTo>
                    <a:lnTo>
                      <a:pt x="35" y="189"/>
                    </a:lnTo>
                    <a:lnTo>
                      <a:pt x="29" y="174"/>
                    </a:lnTo>
                    <a:lnTo>
                      <a:pt x="23" y="159"/>
                    </a:lnTo>
                    <a:lnTo>
                      <a:pt x="16" y="145"/>
                    </a:lnTo>
                    <a:lnTo>
                      <a:pt x="8" y="131"/>
                    </a:lnTo>
                    <a:lnTo>
                      <a:pt x="0" y="118"/>
                    </a:lnTo>
                    <a:lnTo>
                      <a:pt x="11" y="103"/>
                    </a:lnTo>
                    <a:lnTo>
                      <a:pt x="22" y="89"/>
                    </a:lnTo>
                    <a:lnTo>
                      <a:pt x="35" y="77"/>
                    </a:lnTo>
                    <a:lnTo>
                      <a:pt x="49" y="66"/>
                    </a:lnTo>
                    <a:lnTo>
                      <a:pt x="63" y="57"/>
                    </a:lnTo>
                    <a:lnTo>
                      <a:pt x="78" y="49"/>
                    </a:lnTo>
                    <a:lnTo>
                      <a:pt x="94" y="42"/>
                    </a:lnTo>
                    <a:lnTo>
                      <a:pt x="111" y="36"/>
                    </a:lnTo>
                    <a:lnTo>
                      <a:pt x="129" y="31"/>
                    </a:lnTo>
                    <a:lnTo>
                      <a:pt x="147" y="27"/>
                    </a:lnTo>
                    <a:lnTo>
                      <a:pt x="165" y="25"/>
                    </a:lnTo>
                    <a:lnTo>
                      <a:pt x="184" y="23"/>
                    </a:lnTo>
                    <a:lnTo>
                      <a:pt x="222" y="19"/>
                    </a:lnTo>
                    <a:lnTo>
                      <a:pt x="262" y="18"/>
                    </a:lnTo>
                    <a:lnTo>
                      <a:pt x="345" y="21"/>
                    </a:lnTo>
                    <a:lnTo>
                      <a:pt x="427" y="22"/>
                    </a:lnTo>
                    <a:lnTo>
                      <a:pt x="447" y="21"/>
                    </a:lnTo>
                    <a:lnTo>
                      <a:pt x="467" y="21"/>
                    </a:lnTo>
                    <a:lnTo>
                      <a:pt x="487" y="18"/>
                    </a:lnTo>
                    <a:lnTo>
                      <a:pt x="506" y="16"/>
                    </a:lnTo>
                    <a:lnTo>
                      <a:pt x="525" y="14"/>
                    </a:lnTo>
                    <a:lnTo>
                      <a:pt x="543" y="10"/>
                    </a:lnTo>
                    <a:lnTo>
                      <a:pt x="561" y="5"/>
                    </a:lnTo>
                    <a:lnTo>
                      <a:pt x="578" y="0"/>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1" name="Freeform 32">
                <a:extLst>
                  <a:ext uri="{FF2B5EF4-FFF2-40B4-BE49-F238E27FC236}">
                    <a16:creationId xmlns:a16="http://schemas.microsoft.com/office/drawing/2014/main" id="{407D8889-2DAD-451B-B354-D9CD640B580D}"/>
                  </a:ext>
                </a:extLst>
              </p:cNvPr>
              <p:cNvSpPr>
                <a:spLocks/>
              </p:cNvSpPr>
              <p:nvPr/>
            </p:nvSpPr>
            <p:spPr bwMode="auto">
              <a:xfrm>
                <a:off x="4556" y="2321"/>
                <a:ext cx="185" cy="104"/>
              </a:xfrm>
              <a:custGeom>
                <a:avLst/>
                <a:gdLst>
                  <a:gd name="T0" fmla="*/ 0 w 1297"/>
                  <a:gd name="T1" fmla="*/ 0 h 1145"/>
                  <a:gd name="T2" fmla="*/ 0 w 1297"/>
                  <a:gd name="T3" fmla="*/ 0 h 1145"/>
                  <a:gd name="T4" fmla="*/ 0 w 1297"/>
                  <a:gd name="T5" fmla="*/ 0 h 1145"/>
                  <a:gd name="T6" fmla="*/ 0 w 1297"/>
                  <a:gd name="T7" fmla="*/ 0 h 1145"/>
                  <a:gd name="T8" fmla="*/ 0 w 1297"/>
                  <a:gd name="T9" fmla="*/ 0 h 1145"/>
                  <a:gd name="T10" fmla="*/ 0 w 1297"/>
                  <a:gd name="T11" fmla="*/ 0 h 1145"/>
                  <a:gd name="T12" fmla="*/ 0 w 1297"/>
                  <a:gd name="T13" fmla="*/ 0 h 1145"/>
                  <a:gd name="T14" fmla="*/ 0 w 1297"/>
                  <a:gd name="T15" fmla="*/ 0 h 1145"/>
                  <a:gd name="T16" fmla="*/ 0 w 1297"/>
                  <a:gd name="T17" fmla="*/ 0 h 1145"/>
                  <a:gd name="T18" fmla="*/ 0 w 1297"/>
                  <a:gd name="T19" fmla="*/ 0 h 1145"/>
                  <a:gd name="T20" fmla="*/ 0 w 1297"/>
                  <a:gd name="T21" fmla="*/ 0 h 1145"/>
                  <a:gd name="T22" fmla="*/ 0 w 1297"/>
                  <a:gd name="T23" fmla="*/ 0 h 1145"/>
                  <a:gd name="T24" fmla="*/ 0 w 1297"/>
                  <a:gd name="T25" fmla="*/ 0 h 1145"/>
                  <a:gd name="T26" fmla="*/ 0 w 1297"/>
                  <a:gd name="T27" fmla="*/ 0 h 1145"/>
                  <a:gd name="T28" fmla="*/ 0 w 1297"/>
                  <a:gd name="T29" fmla="*/ 0 h 1145"/>
                  <a:gd name="T30" fmla="*/ 0 w 1297"/>
                  <a:gd name="T31" fmla="*/ 0 h 1145"/>
                  <a:gd name="T32" fmla="*/ 0 w 1297"/>
                  <a:gd name="T33" fmla="*/ 0 h 1145"/>
                  <a:gd name="T34" fmla="*/ 0 w 1297"/>
                  <a:gd name="T35" fmla="*/ 0 h 1145"/>
                  <a:gd name="T36" fmla="*/ 0 w 1297"/>
                  <a:gd name="T37" fmla="*/ 0 h 1145"/>
                  <a:gd name="T38" fmla="*/ 0 w 1297"/>
                  <a:gd name="T39" fmla="*/ 0 h 1145"/>
                  <a:gd name="T40" fmla="*/ 0 w 1297"/>
                  <a:gd name="T41" fmla="*/ 0 h 1145"/>
                  <a:gd name="T42" fmla="*/ 0 w 1297"/>
                  <a:gd name="T43" fmla="*/ 0 h 1145"/>
                  <a:gd name="T44" fmla="*/ 0 w 1297"/>
                  <a:gd name="T45" fmla="*/ 0 h 1145"/>
                  <a:gd name="T46" fmla="*/ 0 w 1297"/>
                  <a:gd name="T47" fmla="*/ 0 h 1145"/>
                  <a:gd name="T48" fmla="*/ 0 w 1297"/>
                  <a:gd name="T49" fmla="*/ 0 h 1145"/>
                  <a:gd name="T50" fmla="*/ 0 w 1297"/>
                  <a:gd name="T51" fmla="*/ 0 h 1145"/>
                  <a:gd name="T52" fmla="*/ 0 w 1297"/>
                  <a:gd name="T53" fmla="*/ 0 h 1145"/>
                  <a:gd name="T54" fmla="*/ 0 w 1297"/>
                  <a:gd name="T55" fmla="*/ 0 h 1145"/>
                  <a:gd name="T56" fmla="*/ 0 w 1297"/>
                  <a:gd name="T57" fmla="*/ 0 h 1145"/>
                  <a:gd name="T58" fmla="*/ 0 w 1297"/>
                  <a:gd name="T59" fmla="*/ 0 h 1145"/>
                  <a:gd name="T60" fmla="*/ 0 w 1297"/>
                  <a:gd name="T61" fmla="*/ 0 h 1145"/>
                  <a:gd name="T62" fmla="*/ 0 w 1297"/>
                  <a:gd name="T63" fmla="*/ 0 h 1145"/>
                  <a:gd name="T64" fmla="*/ 0 w 1297"/>
                  <a:gd name="T65" fmla="*/ 0 h 1145"/>
                  <a:gd name="T66" fmla="*/ 0 w 1297"/>
                  <a:gd name="T67" fmla="*/ 0 h 1145"/>
                  <a:gd name="T68" fmla="*/ 0 w 1297"/>
                  <a:gd name="T69" fmla="*/ 0 h 1145"/>
                  <a:gd name="T70" fmla="*/ 0 w 1297"/>
                  <a:gd name="T71" fmla="*/ 0 h 1145"/>
                  <a:gd name="T72" fmla="*/ 0 w 1297"/>
                  <a:gd name="T73" fmla="*/ 0 h 1145"/>
                  <a:gd name="T74" fmla="*/ 0 w 1297"/>
                  <a:gd name="T75" fmla="*/ 0 h 1145"/>
                  <a:gd name="T76" fmla="*/ 0 w 1297"/>
                  <a:gd name="T77" fmla="*/ 0 h 1145"/>
                  <a:gd name="T78" fmla="*/ 0 w 1297"/>
                  <a:gd name="T79" fmla="*/ 0 h 1145"/>
                  <a:gd name="T80" fmla="*/ 0 w 1297"/>
                  <a:gd name="T81" fmla="*/ 0 h 1145"/>
                  <a:gd name="T82" fmla="*/ 0 w 1297"/>
                  <a:gd name="T83" fmla="*/ 0 h 1145"/>
                  <a:gd name="T84" fmla="*/ 0 w 1297"/>
                  <a:gd name="T85" fmla="*/ 0 h 1145"/>
                  <a:gd name="T86" fmla="*/ 0 w 1297"/>
                  <a:gd name="T87" fmla="*/ 0 h 1145"/>
                  <a:gd name="T88" fmla="*/ 0 w 1297"/>
                  <a:gd name="T89" fmla="*/ 0 h 1145"/>
                  <a:gd name="T90" fmla="*/ 0 w 1297"/>
                  <a:gd name="T91" fmla="*/ 0 h 1145"/>
                  <a:gd name="T92" fmla="*/ 0 w 1297"/>
                  <a:gd name="T93" fmla="*/ 0 h 1145"/>
                  <a:gd name="T94" fmla="*/ 0 w 1297"/>
                  <a:gd name="T95" fmla="*/ 0 h 1145"/>
                  <a:gd name="T96" fmla="*/ 0 w 1297"/>
                  <a:gd name="T97" fmla="*/ 0 h 1145"/>
                  <a:gd name="T98" fmla="*/ 0 w 1297"/>
                  <a:gd name="T99" fmla="*/ 0 h 1145"/>
                  <a:gd name="T100" fmla="*/ 0 w 1297"/>
                  <a:gd name="T101" fmla="*/ 0 h 1145"/>
                  <a:gd name="T102" fmla="*/ 0 w 1297"/>
                  <a:gd name="T103" fmla="*/ 0 h 114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297" h="1145">
                    <a:moveTo>
                      <a:pt x="698" y="61"/>
                    </a:moveTo>
                    <a:lnTo>
                      <a:pt x="708" y="78"/>
                    </a:lnTo>
                    <a:lnTo>
                      <a:pt x="717" y="94"/>
                    </a:lnTo>
                    <a:lnTo>
                      <a:pt x="723" y="110"/>
                    </a:lnTo>
                    <a:lnTo>
                      <a:pt x="729" y="127"/>
                    </a:lnTo>
                    <a:lnTo>
                      <a:pt x="733" y="145"/>
                    </a:lnTo>
                    <a:lnTo>
                      <a:pt x="735" y="162"/>
                    </a:lnTo>
                    <a:lnTo>
                      <a:pt x="737" y="179"/>
                    </a:lnTo>
                    <a:lnTo>
                      <a:pt x="737" y="197"/>
                    </a:lnTo>
                    <a:lnTo>
                      <a:pt x="736" y="214"/>
                    </a:lnTo>
                    <a:lnTo>
                      <a:pt x="735" y="232"/>
                    </a:lnTo>
                    <a:lnTo>
                      <a:pt x="732" y="249"/>
                    </a:lnTo>
                    <a:lnTo>
                      <a:pt x="729" y="268"/>
                    </a:lnTo>
                    <a:lnTo>
                      <a:pt x="722" y="304"/>
                    </a:lnTo>
                    <a:lnTo>
                      <a:pt x="713" y="339"/>
                    </a:lnTo>
                    <a:lnTo>
                      <a:pt x="703" y="376"/>
                    </a:lnTo>
                    <a:lnTo>
                      <a:pt x="694" y="412"/>
                    </a:lnTo>
                    <a:lnTo>
                      <a:pt x="690" y="430"/>
                    </a:lnTo>
                    <a:lnTo>
                      <a:pt x="687" y="447"/>
                    </a:lnTo>
                    <a:lnTo>
                      <a:pt x="684" y="466"/>
                    </a:lnTo>
                    <a:lnTo>
                      <a:pt x="681" y="483"/>
                    </a:lnTo>
                    <a:lnTo>
                      <a:pt x="679" y="500"/>
                    </a:lnTo>
                    <a:lnTo>
                      <a:pt x="679" y="517"/>
                    </a:lnTo>
                    <a:lnTo>
                      <a:pt x="679" y="535"/>
                    </a:lnTo>
                    <a:lnTo>
                      <a:pt x="680" y="552"/>
                    </a:lnTo>
                    <a:lnTo>
                      <a:pt x="682" y="568"/>
                    </a:lnTo>
                    <a:lnTo>
                      <a:pt x="686" y="586"/>
                    </a:lnTo>
                    <a:lnTo>
                      <a:pt x="691" y="602"/>
                    </a:lnTo>
                    <a:lnTo>
                      <a:pt x="698" y="618"/>
                    </a:lnTo>
                    <a:lnTo>
                      <a:pt x="723" y="605"/>
                    </a:lnTo>
                    <a:lnTo>
                      <a:pt x="748" y="592"/>
                    </a:lnTo>
                    <a:lnTo>
                      <a:pt x="775" y="581"/>
                    </a:lnTo>
                    <a:lnTo>
                      <a:pt x="804" y="572"/>
                    </a:lnTo>
                    <a:lnTo>
                      <a:pt x="832" y="564"/>
                    </a:lnTo>
                    <a:lnTo>
                      <a:pt x="861" y="556"/>
                    </a:lnTo>
                    <a:lnTo>
                      <a:pt x="891" y="551"/>
                    </a:lnTo>
                    <a:lnTo>
                      <a:pt x="921" y="547"/>
                    </a:lnTo>
                    <a:lnTo>
                      <a:pt x="951" y="545"/>
                    </a:lnTo>
                    <a:lnTo>
                      <a:pt x="983" y="542"/>
                    </a:lnTo>
                    <a:lnTo>
                      <a:pt x="1013" y="542"/>
                    </a:lnTo>
                    <a:lnTo>
                      <a:pt x="1044" y="545"/>
                    </a:lnTo>
                    <a:lnTo>
                      <a:pt x="1075" y="547"/>
                    </a:lnTo>
                    <a:lnTo>
                      <a:pt x="1105" y="551"/>
                    </a:lnTo>
                    <a:lnTo>
                      <a:pt x="1136" y="557"/>
                    </a:lnTo>
                    <a:lnTo>
                      <a:pt x="1167" y="564"/>
                    </a:lnTo>
                    <a:lnTo>
                      <a:pt x="1178" y="592"/>
                    </a:lnTo>
                    <a:lnTo>
                      <a:pt x="1191" y="621"/>
                    </a:lnTo>
                    <a:lnTo>
                      <a:pt x="1205" y="649"/>
                    </a:lnTo>
                    <a:lnTo>
                      <a:pt x="1218" y="677"/>
                    </a:lnTo>
                    <a:lnTo>
                      <a:pt x="1232" y="706"/>
                    </a:lnTo>
                    <a:lnTo>
                      <a:pt x="1245" y="735"/>
                    </a:lnTo>
                    <a:lnTo>
                      <a:pt x="1258" y="764"/>
                    </a:lnTo>
                    <a:lnTo>
                      <a:pt x="1269" y="793"/>
                    </a:lnTo>
                    <a:lnTo>
                      <a:pt x="1279" y="823"/>
                    </a:lnTo>
                    <a:lnTo>
                      <a:pt x="1287" y="854"/>
                    </a:lnTo>
                    <a:lnTo>
                      <a:pt x="1290" y="869"/>
                    </a:lnTo>
                    <a:lnTo>
                      <a:pt x="1293" y="884"/>
                    </a:lnTo>
                    <a:lnTo>
                      <a:pt x="1295" y="900"/>
                    </a:lnTo>
                    <a:lnTo>
                      <a:pt x="1296" y="915"/>
                    </a:lnTo>
                    <a:lnTo>
                      <a:pt x="1297" y="931"/>
                    </a:lnTo>
                    <a:lnTo>
                      <a:pt x="1296" y="947"/>
                    </a:lnTo>
                    <a:lnTo>
                      <a:pt x="1295" y="963"/>
                    </a:lnTo>
                    <a:lnTo>
                      <a:pt x="1293" y="979"/>
                    </a:lnTo>
                    <a:lnTo>
                      <a:pt x="1290" y="996"/>
                    </a:lnTo>
                    <a:lnTo>
                      <a:pt x="1286" y="1012"/>
                    </a:lnTo>
                    <a:lnTo>
                      <a:pt x="1281" y="1030"/>
                    </a:lnTo>
                    <a:lnTo>
                      <a:pt x="1276" y="1046"/>
                    </a:lnTo>
                    <a:lnTo>
                      <a:pt x="1252" y="1068"/>
                    </a:lnTo>
                    <a:lnTo>
                      <a:pt x="1228" y="1086"/>
                    </a:lnTo>
                    <a:lnTo>
                      <a:pt x="1204" y="1102"/>
                    </a:lnTo>
                    <a:lnTo>
                      <a:pt x="1180" y="1115"/>
                    </a:lnTo>
                    <a:lnTo>
                      <a:pt x="1155" y="1126"/>
                    </a:lnTo>
                    <a:lnTo>
                      <a:pt x="1130" y="1134"/>
                    </a:lnTo>
                    <a:lnTo>
                      <a:pt x="1104" y="1140"/>
                    </a:lnTo>
                    <a:lnTo>
                      <a:pt x="1079" y="1143"/>
                    </a:lnTo>
                    <a:lnTo>
                      <a:pt x="1054" y="1145"/>
                    </a:lnTo>
                    <a:lnTo>
                      <a:pt x="1028" y="1145"/>
                    </a:lnTo>
                    <a:lnTo>
                      <a:pt x="1002" y="1143"/>
                    </a:lnTo>
                    <a:lnTo>
                      <a:pt x="975" y="1140"/>
                    </a:lnTo>
                    <a:lnTo>
                      <a:pt x="949" y="1136"/>
                    </a:lnTo>
                    <a:lnTo>
                      <a:pt x="923" y="1130"/>
                    </a:lnTo>
                    <a:lnTo>
                      <a:pt x="896" y="1124"/>
                    </a:lnTo>
                    <a:lnTo>
                      <a:pt x="870" y="1116"/>
                    </a:lnTo>
                    <a:lnTo>
                      <a:pt x="817" y="1099"/>
                    </a:lnTo>
                    <a:lnTo>
                      <a:pt x="763" y="1079"/>
                    </a:lnTo>
                    <a:lnTo>
                      <a:pt x="710" y="1060"/>
                    </a:lnTo>
                    <a:lnTo>
                      <a:pt x="657" y="1041"/>
                    </a:lnTo>
                    <a:lnTo>
                      <a:pt x="630" y="1031"/>
                    </a:lnTo>
                    <a:lnTo>
                      <a:pt x="603" y="1022"/>
                    </a:lnTo>
                    <a:lnTo>
                      <a:pt x="577" y="1015"/>
                    </a:lnTo>
                    <a:lnTo>
                      <a:pt x="551" y="1008"/>
                    </a:lnTo>
                    <a:lnTo>
                      <a:pt x="525" y="1003"/>
                    </a:lnTo>
                    <a:lnTo>
                      <a:pt x="500" y="997"/>
                    </a:lnTo>
                    <a:lnTo>
                      <a:pt x="474" y="994"/>
                    </a:lnTo>
                    <a:lnTo>
                      <a:pt x="448" y="993"/>
                    </a:lnTo>
                    <a:lnTo>
                      <a:pt x="420" y="971"/>
                    </a:lnTo>
                    <a:lnTo>
                      <a:pt x="391" y="950"/>
                    </a:lnTo>
                    <a:lnTo>
                      <a:pt x="362" y="929"/>
                    </a:lnTo>
                    <a:lnTo>
                      <a:pt x="333" y="909"/>
                    </a:lnTo>
                    <a:lnTo>
                      <a:pt x="272" y="869"/>
                    </a:lnTo>
                    <a:lnTo>
                      <a:pt x="213" y="828"/>
                    </a:lnTo>
                    <a:lnTo>
                      <a:pt x="184" y="807"/>
                    </a:lnTo>
                    <a:lnTo>
                      <a:pt x="156" y="786"/>
                    </a:lnTo>
                    <a:lnTo>
                      <a:pt x="128" y="764"/>
                    </a:lnTo>
                    <a:lnTo>
                      <a:pt x="100" y="741"/>
                    </a:lnTo>
                    <a:lnTo>
                      <a:pt x="73" y="717"/>
                    </a:lnTo>
                    <a:lnTo>
                      <a:pt x="48" y="693"/>
                    </a:lnTo>
                    <a:lnTo>
                      <a:pt x="23" y="667"/>
                    </a:lnTo>
                    <a:lnTo>
                      <a:pt x="0" y="640"/>
                    </a:lnTo>
                    <a:lnTo>
                      <a:pt x="19" y="621"/>
                    </a:lnTo>
                    <a:lnTo>
                      <a:pt x="36" y="603"/>
                    </a:lnTo>
                    <a:lnTo>
                      <a:pt x="50" y="583"/>
                    </a:lnTo>
                    <a:lnTo>
                      <a:pt x="62" y="563"/>
                    </a:lnTo>
                    <a:lnTo>
                      <a:pt x="72" y="542"/>
                    </a:lnTo>
                    <a:lnTo>
                      <a:pt x="81" y="520"/>
                    </a:lnTo>
                    <a:lnTo>
                      <a:pt x="88" y="498"/>
                    </a:lnTo>
                    <a:lnTo>
                      <a:pt x="93" y="474"/>
                    </a:lnTo>
                    <a:lnTo>
                      <a:pt x="97" y="452"/>
                    </a:lnTo>
                    <a:lnTo>
                      <a:pt x="102" y="428"/>
                    </a:lnTo>
                    <a:lnTo>
                      <a:pt x="104" y="404"/>
                    </a:lnTo>
                    <a:lnTo>
                      <a:pt x="106" y="380"/>
                    </a:lnTo>
                    <a:lnTo>
                      <a:pt x="109" y="332"/>
                    </a:lnTo>
                    <a:lnTo>
                      <a:pt x="112" y="285"/>
                    </a:lnTo>
                    <a:lnTo>
                      <a:pt x="113" y="261"/>
                    </a:lnTo>
                    <a:lnTo>
                      <a:pt x="116" y="239"/>
                    </a:lnTo>
                    <a:lnTo>
                      <a:pt x="119" y="217"/>
                    </a:lnTo>
                    <a:lnTo>
                      <a:pt x="123" y="195"/>
                    </a:lnTo>
                    <a:lnTo>
                      <a:pt x="128" y="174"/>
                    </a:lnTo>
                    <a:lnTo>
                      <a:pt x="135" y="154"/>
                    </a:lnTo>
                    <a:lnTo>
                      <a:pt x="143" y="135"/>
                    </a:lnTo>
                    <a:lnTo>
                      <a:pt x="153" y="117"/>
                    </a:lnTo>
                    <a:lnTo>
                      <a:pt x="165" y="100"/>
                    </a:lnTo>
                    <a:lnTo>
                      <a:pt x="179" y="84"/>
                    </a:lnTo>
                    <a:lnTo>
                      <a:pt x="195" y="69"/>
                    </a:lnTo>
                    <a:lnTo>
                      <a:pt x="214" y="56"/>
                    </a:lnTo>
                    <a:lnTo>
                      <a:pt x="236" y="44"/>
                    </a:lnTo>
                    <a:lnTo>
                      <a:pt x="260" y="34"/>
                    </a:lnTo>
                    <a:lnTo>
                      <a:pt x="289" y="26"/>
                    </a:lnTo>
                    <a:lnTo>
                      <a:pt x="319" y="18"/>
                    </a:lnTo>
                    <a:lnTo>
                      <a:pt x="371" y="13"/>
                    </a:lnTo>
                    <a:lnTo>
                      <a:pt x="421" y="7"/>
                    </a:lnTo>
                    <a:lnTo>
                      <a:pt x="446" y="4"/>
                    </a:lnTo>
                    <a:lnTo>
                      <a:pt x="472" y="2"/>
                    </a:lnTo>
                    <a:lnTo>
                      <a:pt x="496" y="0"/>
                    </a:lnTo>
                    <a:lnTo>
                      <a:pt x="520" y="0"/>
                    </a:lnTo>
                    <a:lnTo>
                      <a:pt x="543" y="0"/>
                    </a:lnTo>
                    <a:lnTo>
                      <a:pt x="566" y="2"/>
                    </a:lnTo>
                    <a:lnTo>
                      <a:pt x="589" y="6"/>
                    </a:lnTo>
                    <a:lnTo>
                      <a:pt x="612" y="13"/>
                    </a:lnTo>
                    <a:lnTo>
                      <a:pt x="623" y="16"/>
                    </a:lnTo>
                    <a:lnTo>
                      <a:pt x="635" y="20"/>
                    </a:lnTo>
                    <a:lnTo>
                      <a:pt x="645" y="26"/>
                    </a:lnTo>
                    <a:lnTo>
                      <a:pt x="656" y="31"/>
                    </a:lnTo>
                    <a:lnTo>
                      <a:pt x="667" y="38"/>
                    </a:lnTo>
                    <a:lnTo>
                      <a:pt x="677" y="45"/>
                    </a:lnTo>
                    <a:lnTo>
                      <a:pt x="688" y="53"/>
                    </a:lnTo>
                    <a:lnTo>
                      <a:pt x="698" y="61"/>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2" name="Freeform 33">
                <a:extLst>
                  <a:ext uri="{FF2B5EF4-FFF2-40B4-BE49-F238E27FC236}">
                    <a16:creationId xmlns:a16="http://schemas.microsoft.com/office/drawing/2014/main" id="{CF4BAEE9-C6F5-41AE-83F1-FD466F4C7068}"/>
                  </a:ext>
                </a:extLst>
              </p:cNvPr>
              <p:cNvSpPr>
                <a:spLocks/>
              </p:cNvSpPr>
              <p:nvPr/>
            </p:nvSpPr>
            <p:spPr bwMode="auto">
              <a:xfrm>
                <a:off x="3803" y="2332"/>
                <a:ext cx="73" cy="36"/>
              </a:xfrm>
              <a:custGeom>
                <a:avLst/>
                <a:gdLst>
                  <a:gd name="T0" fmla="*/ 0 w 509"/>
                  <a:gd name="T1" fmla="*/ 0 h 398"/>
                  <a:gd name="T2" fmla="*/ 0 w 509"/>
                  <a:gd name="T3" fmla="*/ 0 h 398"/>
                  <a:gd name="T4" fmla="*/ 0 w 509"/>
                  <a:gd name="T5" fmla="*/ 0 h 398"/>
                  <a:gd name="T6" fmla="*/ 0 w 509"/>
                  <a:gd name="T7" fmla="*/ 0 h 398"/>
                  <a:gd name="T8" fmla="*/ 0 w 509"/>
                  <a:gd name="T9" fmla="*/ 0 h 398"/>
                  <a:gd name="T10" fmla="*/ 0 w 509"/>
                  <a:gd name="T11" fmla="*/ 0 h 398"/>
                  <a:gd name="T12" fmla="*/ 0 w 509"/>
                  <a:gd name="T13" fmla="*/ 0 h 398"/>
                  <a:gd name="T14" fmla="*/ 0 w 509"/>
                  <a:gd name="T15" fmla="*/ 0 h 398"/>
                  <a:gd name="T16" fmla="*/ 0 w 509"/>
                  <a:gd name="T17" fmla="*/ 0 h 398"/>
                  <a:gd name="T18" fmla="*/ 0 w 509"/>
                  <a:gd name="T19" fmla="*/ 0 h 398"/>
                  <a:gd name="T20" fmla="*/ 0 w 509"/>
                  <a:gd name="T21" fmla="*/ 0 h 398"/>
                  <a:gd name="T22" fmla="*/ 0 w 509"/>
                  <a:gd name="T23" fmla="*/ 0 h 398"/>
                  <a:gd name="T24" fmla="*/ 0 w 509"/>
                  <a:gd name="T25" fmla="*/ 0 h 398"/>
                  <a:gd name="T26" fmla="*/ 0 w 509"/>
                  <a:gd name="T27" fmla="*/ 0 h 398"/>
                  <a:gd name="T28" fmla="*/ 0 w 509"/>
                  <a:gd name="T29" fmla="*/ 0 h 398"/>
                  <a:gd name="T30" fmla="*/ 0 w 509"/>
                  <a:gd name="T31" fmla="*/ 0 h 398"/>
                  <a:gd name="T32" fmla="*/ 0 w 509"/>
                  <a:gd name="T33" fmla="*/ 0 h 398"/>
                  <a:gd name="T34" fmla="*/ 0 w 509"/>
                  <a:gd name="T35" fmla="*/ 0 h 398"/>
                  <a:gd name="T36" fmla="*/ 0 w 509"/>
                  <a:gd name="T37" fmla="*/ 0 h 398"/>
                  <a:gd name="T38" fmla="*/ 0 w 509"/>
                  <a:gd name="T39" fmla="*/ 0 h 398"/>
                  <a:gd name="T40" fmla="*/ 0 w 509"/>
                  <a:gd name="T41" fmla="*/ 0 h 398"/>
                  <a:gd name="T42" fmla="*/ 0 w 509"/>
                  <a:gd name="T43" fmla="*/ 0 h 3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9" h="398">
                    <a:moveTo>
                      <a:pt x="509" y="398"/>
                    </a:moveTo>
                    <a:lnTo>
                      <a:pt x="0" y="45"/>
                    </a:lnTo>
                    <a:lnTo>
                      <a:pt x="41" y="39"/>
                    </a:lnTo>
                    <a:lnTo>
                      <a:pt x="81" y="32"/>
                    </a:lnTo>
                    <a:lnTo>
                      <a:pt x="121" y="23"/>
                    </a:lnTo>
                    <a:lnTo>
                      <a:pt x="161" y="15"/>
                    </a:lnTo>
                    <a:lnTo>
                      <a:pt x="201" y="8"/>
                    </a:lnTo>
                    <a:lnTo>
                      <a:pt x="242" y="2"/>
                    </a:lnTo>
                    <a:lnTo>
                      <a:pt x="263" y="0"/>
                    </a:lnTo>
                    <a:lnTo>
                      <a:pt x="286" y="0"/>
                    </a:lnTo>
                    <a:lnTo>
                      <a:pt x="307" y="0"/>
                    </a:lnTo>
                    <a:lnTo>
                      <a:pt x="329" y="1"/>
                    </a:lnTo>
                    <a:lnTo>
                      <a:pt x="344" y="24"/>
                    </a:lnTo>
                    <a:lnTo>
                      <a:pt x="357" y="47"/>
                    </a:lnTo>
                    <a:lnTo>
                      <a:pt x="370" y="71"/>
                    </a:lnTo>
                    <a:lnTo>
                      <a:pt x="382" y="95"/>
                    </a:lnTo>
                    <a:lnTo>
                      <a:pt x="405" y="145"/>
                    </a:lnTo>
                    <a:lnTo>
                      <a:pt x="426" y="196"/>
                    </a:lnTo>
                    <a:lnTo>
                      <a:pt x="446" y="247"/>
                    </a:lnTo>
                    <a:lnTo>
                      <a:pt x="467" y="299"/>
                    </a:lnTo>
                    <a:lnTo>
                      <a:pt x="487" y="348"/>
                    </a:lnTo>
                    <a:lnTo>
                      <a:pt x="509" y="398"/>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3" name="Freeform 34">
                <a:extLst>
                  <a:ext uri="{FF2B5EF4-FFF2-40B4-BE49-F238E27FC236}">
                    <a16:creationId xmlns:a16="http://schemas.microsoft.com/office/drawing/2014/main" id="{94FF93D7-B3E9-4220-8ADF-26F0021724E3}"/>
                  </a:ext>
                </a:extLst>
              </p:cNvPr>
              <p:cNvSpPr>
                <a:spLocks/>
              </p:cNvSpPr>
              <p:nvPr/>
            </p:nvSpPr>
            <p:spPr bwMode="auto">
              <a:xfrm>
                <a:off x="3706" y="2334"/>
                <a:ext cx="13" cy="43"/>
              </a:xfrm>
              <a:custGeom>
                <a:avLst/>
                <a:gdLst>
                  <a:gd name="T0" fmla="*/ 0 w 88"/>
                  <a:gd name="T1" fmla="*/ 0 h 471"/>
                  <a:gd name="T2" fmla="*/ 0 w 88"/>
                  <a:gd name="T3" fmla="*/ 0 h 471"/>
                  <a:gd name="T4" fmla="*/ 0 w 88"/>
                  <a:gd name="T5" fmla="*/ 0 h 471"/>
                  <a:gd name="T6" fmla="*/ 0 w 88"/>
                  <a:gd name="T7" fmla="*/ 0 h 471"/>
                  <a:gd name="T8" fmla="*/ 0 w 88"/>
                  <a:gd name="T9" fmla="*/ 0 h 471"/>
                  <a:gd name="T10" fmla="*/ 0 w 88"/>
                  <a:gd name="T11" fmla="*/ 0 h 471"/>
                  <a:gd name="T12" fmla="*/ 0 w 88"/>
                  <a:gd name="T13" fmla="*/ 0 h 471"/>
                  <a:gd name="T14" fmla="*/ 0 w 88"/>
                  <a:gd name="T15" fmla="*/ 0 h 471"/>
                  <a:gd name="T16" fmla="*/ 0 w 88"/>
                  <a:gd name="T17" fmla="*/ 0 h 471"/>
                  <a:gd name="T18" fmla="*/ 0 w 88"/>
                  <a:gd name="T19" fmla="*/ 0 h 471"/>
                  <a:gd name="T20" fmla="*/ 0 w 88"/>
                  <a:gd name="T21" fmla="*/ 0 h 471"/>
                  <a:gd name="T22" fmla="*/ 0 w 88"/>
                  <a:gd name="T23" fmla="*/ 0 h 471"/>
                  <a:gd name="T24" fmla="*/ 0 w 88"/>
                  <a:gd name="T25" fmla="*/ 0 h 471"/>
                  <a:gd name="T26" fmla="*/ 0 w 88"/>
                  <a:gd name="T27" fmla="*/ 0 h 471"/>
                  <a:gd name="T28" fmla="*/ 0 w 88"/>
                  <a:gd name="T29" fmla="*/ 0 h 471"/>
                  <a:gd name="T30" fmla="*/ 0 w 88"/>
                  <a:gd name="T31" fmla="*/ 0 h 471"/>
                  <a:gd name="T32" fmla="*/ 0 w 88"/>
                  <a:gd name="T33" fmla="*/ 0 h 471"/>
                  <a:gd name="T34" fmla="*/ 0 w 88"/>
                  <a:gd name="T35" fmla="*/ 0 h 471"/>
                  <a:gd name="T36" fmla="*/ 0 w 88"/>
                  <a:gd name="T37" fmla="*/ 0 h 471"/>
                  <a:gd name="T38" fmla="*/ 0 w 88"/>
                  <a:gd name="T39" fmla="*/ 0 h 471"/>
                  <a:gd name="T40" fmla="*/ 0 w 88"/>
                  <a:gd name="T41" fmla="*/ 0 h 471"/>
                  <a:gd name="T42" fmla="*/ 0 w 88"/>
                  <a:gd name="T43" fmla="*/ 0 h 471"/>
                  <a:gd name="T44" fmla="*/ 0 w 88"/>
                  <a:gd name="T45" fmla="*/ 0 h 4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8" h="471">
                    <a:moveTo>
                      <a:pt x="10" y="471"/>
                    </a:moveTo>
                    <a:lnTo>
                      <a:pt x="0" y="471"/>
                    </a:lnTo>
                    <a:lnTo>
                      <a:pt x="49" y="0"/>
                    </a:lnTo>
                    <a:lnTo>
                      <a:pt x="60" y="27"/>
                    </a:lnTo>
                    <a:lnTo>
                      <a:pt x="68" y="55"/>
                    </a:lnTo>
                    <a:lnTo>
                      <a:pt x="75" y="84"/>
                    </a:lnTo>
                    <a:lnTo>
                      <a:pt x="82" y="115"/>
                    </a:lnTo>
                    <a:lnTo>
                      <a:pt x="85" y="145"/>
                    </a:lnTo>
                    <a:lnTo>
                      <a:pt x="87" y="176"/>
                    </a:lnTo>
                    <a:lnTo>
                      <a:pt x="88" y="209"/>
                    </a:lnTo>
                    <a:lnTo>
                      <a:pt x="86" y="240"/>
                    </a:lnTo>
                    <a:lnTo>
                      <a:pt x="83" y="271"/>
                    </a:lnTo>
                    <a:lnTo>
                      <a:pt x="77" y="303"/>
                    </a:lnTo>
                    <a:lnTo>
                      <a:pt x="70" y="333"/>
                    </a:lnTo>
                    <a:lnTo>
                      <a:pt x="62" y="363"/>
                    </a:lnTo>
                    <a:lnTo>
                      <a:pt x="57" y="377"/>
                    </a:lnTo>
                    <a:lnTo>
                      <a:pt x="51" y="392"/>
                    </a:lnTo>
                    <a:lnTo>
                      <a:pt x="46" y="406"/>
                    </a:lnTo>
                    <a:lnTo>
                      <a:pt x="39" y="419"/>
                    </a:lnTo>
                    <a:lnTo>
                      <a:pt x="33" y="433"/>
                    </a:lnTo>
                    <a:lnTo>
                      <a:pt x="25" y="446"/>
                    </a:lnTo>
                    <a:lnTo>
                      <a:pt x="18" y="459"/>
                    </a:lnTo>
                    <a:lnTo>
                      <a:pt x="10" y="4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 name="Freeform 35">
                <a:extLst>
                  <a:ext uri="{FF2B5EF4-FFF2-40B4-BE49-F238E27FC236}">
                    <a16:creationId xmlns:a16="http://schemas.microsoft.com/office/drawing/2014/main" id="{B1174843-9078-4605-A71F-3085D5AAF96A}"/>
                  </a:ext>
                </a:extLst>
              </p:cNvPr>
              <p:cNvSpPr>
                <a:spLocks/>
              </p:cNvSpPr>
              <p:nvPr/>
            </p:nvSpPr>
            <p:spPr bwMode="auto">
              <a:xfrm>
                <a:off x="3770" y="2336"/>
                <a:ext cx="119" cy="91"/>
              </a:xfrm>
              <a:custGeom>
                <a:avLst/>
                <a:gdLst>
                  <a:gd name="T0" fmla="*/ 0 w 831"/>
                  <a:gd name="T1" fmla="*/ 0 h 1006"/>
                  <a:gd name="T2" fmla="*/ 0 w 831"/>
                  <a:gd name="T3" fmla="*/ 0 h 1006"/>
                  <a:gd name="T4" fmla="*/ 0 w 831"/>
                  <a:gd name="T5" fmla="*/ 0 h 1006"/>
                  <a:gd name="T6" fmla="*/ 0 w 831"/>
                  <a:gd name="T7" fmla="*/ 0 h 1006"/>
                  <a:gd name="T8" fmla="*/ 0 w 831"/>
                  <a:gd name="T9" fmla="*/ 0 h 1006"/>
                  <a:gd name="T10" fmla="*/ 0 w 831"/>
                  <a:gd name="T11" fmla="*/ 0 h 1006"/>
                  <a:gd name="T12" fmla="*/ 0 w 831"/>
                  <a:gd name="T13" fmla="*/ 0 h 1006"/>
                  <a:gd name="T14" fmla="*/ 0 w 831"/>
                  <a:gd name="T15" fmla="*/ 0 h 1006"/>
                  <a:gd name="T16" fmla="*/ 0 w 831"/>
                  <a:gd name="T17" fmla="*/ 0 h 1006"/>
                  <a:gd name="T18" fmla="*/ 0 w 831"/>
                  <a:gd name="T19" fmla="*/ 0 h 1006"/>
                  <a:gd name="T20" fmla="*/ 0 w 831"/>
                  <a:gd name="T21" fmla="*/ 0 h 1006"/>
                  <a:gd name="T22" fmla="*/ 0 w 831"/>
                  <a:gd name="T23" fmla="*/ 0 h 1006"/>
                  <a:gd name="T24" fmla="*/ 0 w 831"/>
                  <a:gd name="T25" fmla="*/ 0 h 1006"/>
                  <a:gd name="T26" fmla="*/ 0 w 831"/>
                  <a:gd name="T27" fmla="*/ 0 h 1006"/>
                  <a:gd name="T28" fmla="*/ 0 w 831"/>
                  <a:gd name="T29" fmla="*/ 0 h 1006"/>
                  <a:gd name="T30" fmla="*/ 0 w 831"/>
                  <a:gd name="T31" fmla="*/ 0 h 1006"/>
                  <a:gd name="T32" fmla="*/ 0 w 831"/>
                  <a:gd name="T33" fmla="*/ 0 h 1006"/>
                  <a:gd name="T34" fmla="*/ 0 w 831"/>
                  <a:gd name="T35" fmla="*/ 0 h 1006"/>
                  <a:gd name="T36" fmla="*/ 0 w 831"/>
                  <a:gd name="T37" fmla="*/ 0 h 1006"/>
                  <a:gd name="T38" fmla="*/ 0 w 831"/>
                  <a:gd name="T39" fmla="*/ 0 h 1006"/>
                  <a:gd name="T40" fmla="*/ 0 w 831"/>
                  <a:gd name="T41" fmla="*/ 0 h 1006"/>
                  <a:gd name="T42" fmla="*/ 0 w 831"/>
                  <a:gd name="T43" fmla="*/ 0 h 1006"/>
                  <a:gd name="T44" fmla="*/ 0 w 831"/>
                  <a:gd name="T45" fmla="*/ 0 h 1006"/>
                  <a:gd name="T46" fmla="*/ 0 w 831"/>
                  <a:gd name="T47" fmla="*/ 0 h 1006"/>
                  <a:gd name="T48" fmla="*/ 0 w 831"/>
                  <a:gd name="T49" fmla="*/ 0 h 1006"/>
                  <a:gd name="T50" fmla="*/ 0 w 831"/>
                  <a:gd name="T51" fmla="*/ 0 h 1006"/>
                  <a:gd name="T52" fmla="*/ 0 w 831"/>
                  <a:gd name="T53" fmla="*/ 0 h 1006"/>
                  <a:gd name="T54" fmla="*/ 0 w 831"/>
                  <a:gd name="T55" fmla="*/ 0 h 1006"/>
                  <a:gd name="T56" fmla="*/ 0 w 831"/>
                  <a:gd name="T57" fmla="*/ 0 h 1006"/>
                  <a:gd name="T58" fmla="*/ 0 w 831"/>
                  <a:gd name="T59" fmla="*/ 0 h 1006"/>
                  <a:gd name="T60" fmla="*/ 0 w 831"/>
                  <a:gd name="T61" fmla="*/ 0 h 1006"/>
                  <a:gd name="T62" fmla="*/ 0 w 831"/>
                  <a:gd name="T63" fmla="*/ 0 h 1006"/>
                  <a:gd name="T64" fmla="*/ 0 w 831"/>
                  <a:gd name="T65" fmla="*/ 0 h 1006"/>
                  <a:gd name="T66" fmla="*/ 0 w 831"/>
                  <a:gd name="T67" fmla="*/ 0 h 1006"/>
                  <a:gd name="T68" fmla="*/ 0 w 831"/>
                  <a:gd name="T69" fmla="*/ 0 h 1006"/>
                  <a:gd name="T70" fmla="*/ 0 w 831"/>
                  <a:gd name="T71" fmla="*/ 0 h 1006"/>
                  <a:gd name="T72" fmla="*/ 0 w 831"/>
                  <a:gd name="T73" fmla="*/ 0 h 1006"/>
                  <a:gd name="T74" fmla="*/ 0 w 831"/>
                  <a:gd name="T75" fmla="*/ 0 h 1006"/>
                  <a:gd name="T76" fmla="*/ 0 w 831"/>
                  <a:gd name="T77" fmla="*/ 0 h 1006"/>
                  <a:gd name="T78" fmla="*/ 0 w 831"/>
                  <a:gd name="T79" fmla="*/ 0 h 1006"/>
                  <a:gd name="T80" fmla="*/ 0 w 831"/>
                  <a:gd name="T81" fmla="*/ 0 h 1006"/>
                  <a:gd name="T82" fmla="*/ 0 w 831"/>
                  <a:gd name="T83" fmla="*/ 0 h 1006"/>
                  <a:gd name="T84" fmla="*/ 0 w 831"/>
                  <a:gd name="T85" fmla="*/ 0 h 1006"/>
                  <a:gd name="T86" fmla="*/ 0 w 831"/>
                  <a:gd name="T87" fmla="*/ 0 h 1006"/>
                  <a:gd name="T88" fmla="*/ 0 w 831"/>
                  <a:gd name="T89" fmla="*/ 0 h 1006"/>
                  <a:gd name="T90" fmla="*/ 0 w 831"/>
                  <a:gd name="T91" fmla="*/ 0 h 1006"/>
                  <a:gd name="T92" fmla="*/ 0 w 831"/>
                  <a:gd name="T93" fmla="*/ 0 h 1006"/>
                  <a:gd name="T94" fmla="*/ 0 w 831"/>
                  <a:gd name="T95" fmla="*/ 0 h 1006"/>
                  <a:gd name="T96" fmla="*/ 0 w 831"/>
                  <a:gd name="T97" fmla="*/ 0 h 1006"/>
                  <a:gd name="T98" fmla="*/ 0 w 831"/>
                  <a:gd name="T99" fmla="*/ 0 h 1006"/>
                  <a:gd name="T100" fmla="*/ 0 w 831"/>
                  <a:gd name="T101" fmla="*/ 0 h 1006"/>
                  <a:gd name="T102" fmla="*/ 0 w 831"/>
                  <a:gd name="T103" fmla="*/ 0 h 1006"/>
                  <a:gd name="T104" fmla="*/ 0 w 831"/>
                  <a:gd name="T105" fmla="*/ 0 h 1006"/>
                  <a:gd name="T106" fmla="*/ 0 w 831"/>
                  <a:gd name="T107" fmla="*/ 0 h 1006"/>
                  <a:gd name="T108" fmla="*/ 0 w 831"/>
                  <a:gd name="T109" fmla="*/ 0 h 100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831" h="1006">
                    <a:moveTo>
                      <a:pt x="788" y="482"/>
                    </a:moveTo>
                    <a:lnTo>
                      <a:pt x="796" y="496"/>
                    </a:lnTo>
                    <a:lnTo>
                      <a:pt x="803" y="510"/>
                    </a:lnTo>
                    <a:lnTo>
                      <a:pt x="809" y="524"/>
                    </a:lnTo>
                    <a:lnTo>
                      <a:pt x="814" y="537"/>
                    </a:lnTo>
                    <a:lnTo>
                      <a:pt x="819" y="551"/>
                    </a:lnTo>
                    <a:lnTo>
                      <a:pt x="823" y="565"/>
                    </a:lnTo>
                    <a:lnTo>
                      <a:pt x="826" y="578"/>
                    </a:lnTo>
                    <a:lnTo>
                      <a:pt x="828" y="592"/>
                    </a:lnTo>
                    <a:lnTo>
                      <a:pt x="829" y="606"/>
                    </a:lnTo>
                    <a:lnTo>
                      <a:pt x="830" y="619"/>
                    </a:lnTo>
                    <a:lnTo>
                      <a:pt x="831" y="633"/>
                    </a:lnTo>
                    <a:lnTo>
                      <a:pt x="830" y="646"/>
                    </a:lnTo>
                    <a:lnTo>
                      <a:pt x="828" y="673"/>
                    </a:lnTo>
                    <a:lnTo>
                      <a:pt x="824" y="700"/>
                    </a:lnTo>
                    <a:lnTo>
                      <a:pt x="818" y="726"/>
                    </a:lnTo>
                    <a:lnTo>
                      <a:pt x="811" y="753"/>
                    </a:lnTo>
                    <a:lnTo>
                      <a:pt x="802" y="779"/>
                    </a:lnTo>
                    <a:lnTo>
                      <a:pt x="792" y="805"/>
                    </a:lnTo>
                    <a:lnTo>
                      <a:pt x="771" y="858"/>
                    </a:lnTo>
                    <a:lnTo>
                      <a:pt x="749" y="910"/>
                    </a:lnTo>
                    <a:lnTo>
                      <a:pt x="589" y="835"/>
                    </a:lnTo>
                    <a:lnTo>
                      <a:pt x="699" y="1006"/>
                    </a:lnTo>
                    <a:lnTo>
                      <a:pt x="686" y="999"/>
                    </a:lnTo>
                    <a:lnTo>
                      <a:pt x="673" y="993"/>
                    </a:lnTo>
                    <a:lnTo>
                      <a:pt x="661" y="985"/>
                    </a:lnTo>
                    <a:lnTo>
                      <a:pt x="649" y="977"/>
                    </a:lnTo>
                    <a:lnTo>
                      <a:pt x="627" y="959"/>
                    </a:lnTo>
                    <a:lnTo>
                      <a:pt x="605" y="941"/>
                    </a:lnTo>
                    <a:lnTo>
                      <a:pt x="584" y="921"/>
                    </a:lnTo>
                    <a:lnTo>
                      <a:pt x="563" y="902"/>
                    </a:lnTo>
                    <a:lnTo>
                      <a:pt x="542" y="884"/>
                    </a:lnTo>
                    <a:lnTo>
                      <a:pt x="520" y="866"/>
                    </a:lnTo>
                    <a:lnTo>
                      <a:pt x="589" y="835"/>
                    </a:lnTo>
                    <a:lnTo>
                      <a:pt x="577" y="817"/>
                    </a:lnTo>
                    <a:lnTo>
                      <a:pt x="566" y="797"/>
                    </a:lnTo>
                    <a:lnTo>
                      <a:pt x="556" y="779"/>
                    </a:lnTo>
                    <a:lnTo>
                      <a:pt x="547" y="759"/>
                    </a:lnTo>
                    <a:lnTo>
                      <a:pt x="539" y="740"/>
                    </a:lnTo>
                    <a:lnTo>
                      <a:pt x="531" y="719"/>
                    </a:lnTo>
                    <a:lnTo>
                      <a:pt x="525" y="700"/>
                    </a:lnTo>
                    <a:lnTo>
                      <a:pt x="518" y="679"/>
                    </a:lnTo>
                    <a:lnTo>
                      <a:pt x="506" y="639"/>
                    </a:lnTo>
                    <a:lnTo>
                      <a:pt x="495" y="599"/>
                    </a:lnTo>
                    <a:lnTo>
                      <a:pt x="489" y="580"/>
                    </a:lnTo>
                    <a:lnTo>
                      <a:pt x="483" y="562"/>
                    </a:lnTo>
                    <a:lnTo>
                      <a:pt x="476" y="542"/>
                    </a:lnTo>
                    <a:lnTo>
                      <a:pt x="469" y="524"/>
                    </a:lnTo>
                    <a:lnTo>
                      <a:pt x="496" y="543"/>
                    </a:lnTo>
                    <a:lnTo>
                      <a:pt x="525" y="562"/>
                    </a:lnTo>
                    <a:lnTo>
                      <a:pt x="554" y="578"/>
                    </a:lnTo>
                    <a:lnTo>
                      <a:pt x="584" y="595"/>
                    </a:lnTo>
                    <a:lnTo>
                      <a:pt x="614" y="612"/>
                    </a:lnTo>
                    <a:lnTo>
                      <a:pt x="643" y="631"/>
                    </a:lnTo>
                    <a:lnTo>
                      <a:pt x="657" y="640"/>
                    </a:lnTo>
                    <a:lnTo>
                      <a:pt x="671" y="651"/>
                    </a:lnTo>
                    <a:lnTo>
                      <a:pt x="686" y="662"/>
                    </a:lnTo>
                    <a:lnTo>
                      <a:pt x="699" y="674"/>
                    </a:lnTo>
                    <a:lnTo>
                      <a:pt x="719" y="652"/>
                    </a:lnTo>
                    <a:lnTo>
                      <a:pt x="699" y="631"/>
                    </a:lnTo>
                    <a:lnTo>
                      <a:pt x="678" y="610"/>
                    </a:lnTo>
                    <a:lnTo>
                      <a:pt x="658" y="590"/>
                    </a:lnTo>
                    <a:lnTo>
                      <a:pt x="637" y="570"/>
                    </a:lnTo>
                    <a:lnTo>
                      <a:pt x="616" y="551"/>
                    </a:lnTo>
                    <a:lnTo>
                      <a:pt x="594" y="532"/>
                    </a:lnTo>
                    <a:lnTo>
                      <a:pt x="573" y="514"/>
                    </a:lnTo>
                    <a:lnTo>
                      <a:pt x="551" y="497"/>
                    </a:lnTo>
                    <a:lnTo>
                      <a:pt x="505" y="463"/>
                    </a:lnTo>
                    <a:lnTo>
                      <a:pt x="460" y="431"/>
                    </a:lnTo>
                    <a:lnTo>
                      <a:pt x="414" y="399"/>
                    </a:lnTo>
                    <a:lnTo>
                      <a:pt x="368" y="369"/>
                    </a:lnTo>
                    <a:lnTo>
                      <a:pt x="273" y="310"/>
                    </a:lnTo>
                    <a:lnTo>
                      <a:pt x="181" y="249"/>
                    </a:lnTo>
                    <a:lnTo>
                      <a:pt x="134" y="218"/>
                    </a:lnTo>
                    <a:lnTo>
                      <a:pt x="89" y="185"/>
                    </a:lnTo>
                    <a:lnTo>
                      <a:pt x="45" y="152"/>
                    </a:lnTo>
                    <a:lnTo>
                      <a:pt x="2" y="117"/>
                    </a:lnTo>
                    <a:lnTo>
                      <a:pt x="0" y="108"/>
                    </a:lnTo>
                    <a:lnTo>
                      <a:pt x="0" y="98"/>
                    </a:lnTo>
                    <a:lnTo>
                      <a:pt x="0" y="88"/>
                    </a:lnTo>
                    <a:lnTo>
                      <a:pt x="1" y="80"/>
                    </a:lnTo>
                    <a:lnTo>
                      <a:pt x="3" y="71"/>
                    </a:lnTo>
                    <a:lnTo>
                      <a:pt x="5" y="63"/>
                    </a:lnTo>
                    <a:lnTo>
                      <a:pt x="9" y="56"/>
                    </a:lnTo>
                    <a:lnTo>
                      <a:pt x="13" y="48"/>
                    </a:lnTo>
                    <a:lnTo>
                      <a:pt x="17" y="42"/>
                    </a:lnTo>
                    <a:lnTo>
                      <a:pt x="22" y="35"/>
                    </a:lnTo>
                    <a:lnTo>
                      <a:pt x="28" y="30"/>
                    </a:lnTo>
                    <a:lnTo>
                      <a:pt x="34" y="24"/>
                    </a:lnTo>
                    <a:lnTo>
                      <a:pt x="40" y="19"/>
                    </a:lnTo>
                    <a:lnTo>
                      <a:pt x="47" y="15"/>
                    </a:lnTo>
                    <a:lnTo>
                      <a:pt x="54" y="10"/>
                    </a:lnTo>
                    <a:lnTo>
                      <a:pt x="61" y="7"/>
                    </a:lnTo>
                    <a:lnTo>
                      <a:pt x="68" y="5"/>
                    </a:lnTo>
                    <a:lnTo>
                      <a:pt x="76" y="3"/>
                    </a:lnTo>
                    <a:lnTo>
                      <a:pt x="84" y="1"/>
                    </a:lnTo>
                    <a:lnTo>
                      <a:pt x="92" y="1"/>
                    </a:lnTo>
                    <a:lnTo>
                      <a:pt x="100" y="0"/>
                    </a:lnTo>
                    <a:lnTo>
                      <a:pt x="108" y="1"/>
                    </a:lnTo>
                    <a:lnTo>
                      <a:pt x="116" y="2"/>
                    </a:lnTo>
                    <a:lnTo>
                      <a:pt x="124" y="3"/>
                    </a:lnTo>
                    <a:lnTo>
                      <a:pt x="132" y="5"/>
                    </a:lnTo>
                    <a:lnTo>
                      <a:pt x="140" y="8"/>
                    </a:lnTo>
                    <a:lnTo>
                      <a:pt x="147" y="13"/>
                    </a:lnTo>
                    <a:lnTo>
                      <a:pt x="154" y="17"/>
                    </a:lnTo>
                    <a:lnTo>
                      <a:pt x="162" y="22"/>
                    </a:lnTo>
                    <a:lnTo>
                      <a:pt x="169" y="28"/>
                    </a:lnTo>
                    <a:lnTo>
                      <a:pt x="175" y="35"/>
                    </a:lnTo>
                    <a:lnTo>
                      <a:pt x="181" y="43"/>
                    </a:lnTo>
                    <a:lnTo>
                      <a:pt x="788" y="482"/>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5" name="Freeform 36">
                <a:extLst>
                  <a:ext uri="{FF2B5EF4-FFF2-40B4-BE49-F238E27FC236}">
                    <a16:creationId xmlns:a16="http://schemas.microsoft.com/office/drawing/2014/main" id="{E60E414F-22BC-4B21-A05A-81D72F1719F0}"/>
                  </a:ext>
                </a:extLst>
              </p:cNvPr>
              <p:cNvSpPr>
                <a:spLocks/>
              </p:cNvSpPr>
              <p:nvPr/>
            </p:nvSpPr>
            <p:spPr bwMode="auto">
              <a:xfrm>
                <a:off x="4597" y="2336"/>
                <a:ext cx="11" cy="3"/>
              </a:xfrm>
              <a:custGeom>
                <a:avLst/>
                <a:gdLst>
                  <a:gd name="T0" fmla="*/ 0 w 73"/>
                  <a:gd name="T1" fmla="*/ 0 h 40"/>
                  <a:gd name="T2" fmla="*/ 0 w 73"/>
                  <a:gd name="T3" fmla="*/ 0 h 40"/>
                  <a:gd name="T4" fmla="*/ 0 w 73"/>
                  <a:gd name="T5" fmla="*/ 0 h 40"/>
                  <a:gd name="T6" fmla="*/ 0 w 73"/>
                  <a:gd name="T7" fmla="*/ 0 h 40"/>
                  <a:gd name="T8" fmla="*/ 0 w 73"/>
                  <a:gd name="T9" fmla="*/ 0 h 40"/>
                  <a:gd name="T10" fmla="*/ 0 w 73"/>
                  <a:gd name="T11" fmla="*/ 0 h 40"/>
                  <a:gd name="T12" fmla="*/ 0 w 73"/>
                  <a:gd name="T13" fmla="*/ 0 h 40"/>
                  <a:gd name="T14" fmla="*/ 0 w 73"/>
                  <a:gd name="T15" fmla="*/ 0 h 40"/>
                  <a:gd name="T16" fmla="*/ 0 w 73"/>
                  <a:gd name="T17" fmla="*/ 0 h 40"/>
                  <a:gd name="T18" fmla="*/ 0 w 73"/>
                  <a:gd name="T19" fmla="*/ 0 h 40"/>
                  <a:gd name="T20" fmla="*/ 0 w 73"/>
                  <a:gd name="T21" fmla="*/ 0 h 40"/>
                  <a:gd name="T22" fmla="*/ 0 w 73"/>
                  <a:gd name="T23" fmla="*/ 0 h 40"/>
                  <a:gd name="T24" fmla="*/ 0 w 73"/>
                  <a:gd name="T25" fmla="*/ 0 h 40"/>
                  <a:gd name="T26" fmla="*/ 0 w 73"/>
                  <a:gd name="T27" fmla="*/ 0 h 40"/>
                  <a:gd name="T28" fmla="*/ 0 w 73"/>
                  <a:gd name="T29" fmla="*/ 0 h 40"/>
                  <a:gd name="T30" fmla="*/ 0 w 73"/>
                  <a:gd name="T31" fmla="*/ 0 h 40"/>
                  <a:gd name="T32" fmla="*/ 0 w 73"/>
                  <a:gd name="T33" fmla="*/ 0 h 40"/>
                  <a:gd name="T34" fmla="*/ 0 w 73"/>
                  <a:gd name="T35" fmla="*/ 0 h 40"/>
                  <a:gd name="T36" fmla="*/ 0 w 73"/>
                  <a:gd name="T37" fmla="*/ 0 h 40"/>
                  <a:gd name="T38" fmla="*/ 0 w 73"/>
                  <a:gd name="T39" fmla="*/ 0 h 40"/>
                  <a:gd name="T40" fmla="*/ 0 w 73"/>
                  <a:gd name="T41" fmla="*/ 0 h 40"/>
                  <a:gd name="T42" fmla="*/ 0 w 73"/>
                  <a:gd name="T43" fmla="*/ 0 h 40"/>
                  <a:gd name="T44" fmla="*/ 0 w 73"/>
                  <a:gd name="T45" fmla="*/ 0 h 40"/>
                  <a:gd name="T46" fmla="*/ 0 w 73"/>
                  <a:gd name="T47" fmla="*/ 0 h 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40">
                    <a:moveTo>
                      <a:pt x="72" y="0"/>
                    </a:moveTo>
                    <a:lnTo>
                      <a:pt x="73" y="4"/>
                    </a:lnTo>
                    <a:lnTo>
                      <a:pt x="73" y="9"/>
                    </a:lnTo>
                    <a:lnTo>
                      <a:pt x="72" y="14"/>
                    </a:lnTo>
                    <a:lnTo>
                      <a:pt x="71" y="17"/>
                    </a:lnTo>
                    <a:lnTo>
                      <a:pt x="68" y="24"/>
                    </a:lnTo>
                    <a:lnTo>
                      <a:pt x="63" y="30"/>
                    </a:lnTo>
                    <a:lnTo>
                      <a:pt x="56" y="34"/>
                    </a:lnTo>
                    <a:lnTo>
                      <a:pt x="49" y="37"/>
                    </a:lnTo>
                    <a:lnTo>
                      <a:pt x="41" y="40"/>
                    </a:lnTo>
                    <a:lnTo>
                      <a:pt x="34" y="40"/>
                    </a:lnTo>
                    <a:lnTo>
                      <a:pt x="26" y="40"/>
                    </a:lnTo>
                    <a:lnTo>
                      <a:pt x="18" y="37"/>
                    </a:lnTo>
                    <a:lnTo>
                      <a:pt x="12" y="34"/>
                    </a:lnTo>
                    <a:lnTo>
                      <a:pt x="7" y="30"/>
                    </a:lnTo>
                    <a:lnTo>
                      <a:pt x="4" y="27"/>
                    </a:lnTo>
                    <a:lnTo>
                      <a:pt x="3" y="24"/>
                    </a:lnTo>
                    <a:lnTo>
                      <a:pt x="1" y="21"/>
                    </a:lnTo>
                    <a:lnTo>
                      <a:pt x="0" y="17"/>
                    </a:lnTo>
                    <a:lnTo>
                      <a:pt x="0" y="14"/>
                    </a:lnTo>
                    <a:lnTo>
                      <a:pt x="0" y="9"/>
                    </a:lnTo>
                    <a:lnTo>
                      <a:pt x="1" y="4"/>
                    </a:lnTo>
                    <a:lnTo>
                      <a:pt x="3" y="0"/>
                    </a:lnTo>
                    <a:lnTo>
                      <a:pt x="7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6" name="Freeform 37">
                <a:extLst>
                  <a:ext uri="{FF2B5EF4-FFF2-40B4-BE49-F238E27FC236}">
                    <a16:creationId xmlns:a16="http://schemas.microsoft.com/office/drawing/2014/main" id="{AB4B92EA-BEDD-412A-B4F0-8927B04D1576}"/>
                  </a:ext>
                </a:extLst>
              </p:cNvPr>
              <p:cNvSpPr>
                <a:spLocks/>
              </p:cNvSpPr>
              <p:nvPr/>
            </p:nvSpPr>
            <p:spPr bwMode="auto">
              <a:xfrm>
                <a:off x="4633" y="2338"/>
                <a:ext cx="7" cy="4"/>
              </a:xfrm>
              <a:custGeom>
                <a:avLst/>
                <a:gdLst>
                  <a:gd name="T0" fmla="*/ 0 w 50"/>
                  <a:gd name="T1" fmla="*/ 0 h 53"/>
                  <a:gd name="T2" fmla="*/ 0 w 50"/>
                  <a:gd name="T3" fmla="*/ 0 h 53"/>
                  <a:gd name="T4" fmla="*/ 0 w 50"/>
                  <a:gd name="T5" fmla="*/ 0 h 53"/>
                  <a:gd name="T6" fmla="*/ 0 w 50"/>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 h="53">
                    <a:moveTo>
                      <a:pt x="50" y="53"/>
                    </a:moveTo>
                    <a:lnTo>
                      <a:pt x="0" y="0"/>
                    </a:lnTo>
                    <a:lnTo>
                      <a:pt x="50" y="22"/>
                    </a:lnTo>
                    <a:lnTo>
                      <a:pt x="50" y="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7" name="Freeform 38">
                <a:extLst>
                  <a:ext uri="{FF2B5EF4-FFF2-40B4-BE49-F238E27FC236}">
                    <a16:creationId xmlns:a16="http://schemas.microsoft.com/office/drawing/2014/main" id="{30FA802D-3AD3-40FD-8F10-91E8B3E99414}"/>
                  </a:ext>
                </a:extLst>
              </p:cNvPr>
              <p:cNvSpPr>
                <a:spLocks/>
              </p:cNvSpPr>
              <p:nvPr/>
            </p:nvSpPr>
            <p:spPr bwMode="auto">
              <a:xfrm>
                <a:off x="4414" y="2340"/>
                <a:ext cx="16" cy="6"/>
              </a:xfrm>
              <a:custGeom>
                <a:avLst/>
                <a:gdLst>
                  <a:gd name="T0" fmla="*/ 0 w 115"/>
                  <a:gd name="T1" fmla="*/ 0 h 74"/>
                  <a:gd name="T2" fmla="*/ 0 w 115"/>
                  <a:gd name="T3" fmla="*/ 0 h 74"/>
                  <a:gd name="T4" fmla="*/ 0 w 115"/>
                  <a:gd name="T5" fmla="*/ 0 h 74"/>
                  <a:gd name="T6" fmla="*/ 0 w 115"/>
                  <a:gd name="T7" fmla="*/ 0 h 74"/>
                  <a:gd name="T8" fmla="*/ 0 w 115"/>
                  <a:gd name="T9" fmla="*/ 0 h 74"/>
                  <a:gd name="T10" fmla="*/ 0 w 115"/>
                  <a:gd name="T11" fmla="*/ 0 h 74"/>
                  <a:gd name="T12" fmla="*/ 0 w 115"/>
                  <a:gd name="T13" fmla="*/ 0 h 74"/>
                  <a:gd name="T14" fmla="*/ 0 w 115"/>
                  <a:gd name="T15" fmla="*/ 0 h 74"/>
                  <a:gd name="T16" fmla="*/ 0 w 115"/>
                  <a:gd name="T17" fmla="*/ 0 h 74"/>
                  <a:gd name="T18" fmla="*/ 0 w 115"/>
                  <a:gd name="T19" fmla="*/ 0 h 74"/>
                  <a:gd name="T20" fmla="*/ 0 w 115"/>
                  <a:gd name="T21" fmla="*/ 0 h 74"/>
                  <a:gd name="T22" fmla="*/ 0 w 115"/>
                  <a:gd name="T23" fmla="*/ 0 h 74"/>
                  <a:gd name="T24" fmla="*/ 0 w 115"/>
                  <a:gd name="T25" fmla="*/ 0 h 74"/>
                  <a:gd name="T26" fmla="*/ 0 w 115"/>
                  <a:gd name="T27" fmla="*/ 0 h 74"/>
                  <a:gd name="T28" fmla="*/ 0 w 115"/>
                  <a:gd name="T29" fmla="*/ 0 h 74"/>
                  <a:gd name="T30" fmla="*/ 0 w 115"/>
                  <a:gd name="T31" fmla="*/ 0 h 74"/>
                  <a:gd name="T32" fmla="*/ 0 w 115"/>
                  <a:gd name="T33" fmla="*/ 0 h 74"/>
                  <a:gd name="T34" fmla="*/ 0 w 115"/>
                  <a:gd name="T35" fmla="*/ 0 h 74"/>
                  <a:gd name="T36" fmla="*/ 0 w 115"/>
                  <a:gd name="T37" fmla="*/ 0 h 74"/>
                  <a:gd name="T38" fmla="*/ 0 w 115"/>
                  <a:gd name="T39" fmla="*/ 0 h 74"/>
                  <a:gd name="T40" fmla="*/ 0 w 115"/>
                  <a:gd name="T41" fmla="*/ 0 h 74"/>
                  <a:gd name="T42" fmla="*/ 0 w 115"/>
                  <a:gd name="T43" fmla="*/ 0 h 74"/>
                  <a:gd name="T44" fmla="*/ 0 w 115"/>
                  <a:gd name="T45" fmla="*/ 0 h 74"/>
                  <a:gd name="T46" fmla="*/ 0 w 115"/>
                  <a:gd name="T47" fmla="*/ 0 h 74"/>
                  <a:gd name="T48" fmla="*/ 0 w 115"/>
                  <a:gd name="T49" fmla="*/ 0 h 74"/>
                  <a:gd name="T50" fmla="*/ 0 w 115"/>
                  <a:gd name="T51" fmla="*/ 0 h 74"/>
                  <a:gd name="T52" fmla="*/ 0 w 115"/>
                  <a:gd name="T53" fmla="*/ 0 h 74"/>
                  <a:gd name="T54" fmla="*/ 0 w 115"/>
                  <a:gd name="T55" fmla="*/ 0 h 74"/>
                  <a:gd name="T56" fmla="*/ 0 w 115"/>
                  <a:gd name="T57" fmla="*/ 0 h 74"/>
                  <a:gd name="T58" fmla="*/ 0 w 115"/>
                  <a:gd name="T59" fmla="*/ 0 h 74"/>
                  <a:gd name="T60" fmla="*/ 0 w 115"/>
                  <a:gd name="T61" fmla="*/ 0 h 74"/>
                  <a:gd name="T62" fmla="*/ 0 w 115"/>
                  <a:gd name="T63" fmla="*/ 0 h 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5" h="74">
                    <a:moveTo>
                      <a:pt x="111" y="0"/>
                    </a:moveTo>
                    <a:lnTo>
                      <a:pt x="113" y="8"/>
                    </a:lnTo>
                    <a:lnTo>
                      <a:pt x="115" y="17"/>
                    </a:lnTo>
                    <a:lnTo>
                      <a:pt x="114" y="25"/>
                    </a:lnTo>
                    <a:lnTo>
                      <a:pt x="112" y="31"/>
                    </a:lnTo>
                    <a:lnTo>
                      <a:pt x="109" y="37"/>
                    </a:lnTo>
                    <a:lnTo>
                      <a:pt x="105" y="41"/>
                    </a:lnTo>
                    <a:lnTo>
                      <a:pt x="100" y="45"/>
                    </a:lnTo>
                    <a:lnTo>
                      <a:pt x="95" y="48"/>
                    </a:lnTo>
                    <a:lnTo>
                      <a:pt x="81" y="55"/>
                    </a:lnTo>
                    <a:lnTo>
                      <a:pt x="67" y="61"/>
                    </a:lnTo>
                    <a:lnTo>
                      <a:pt x="54" y="67"/>
                    </a:lnTo>
                    <a:lnTo>
                      <a:pt x="40" y="74"/>
                    </a:lnTo>
                    <a:lnTo>
                      <a:pt x="1" y="74"/>
                    </a:lnTo>
                    <a:lnTo>
                      <a:pt x="0" y="67"/>
                    </a:lnTo>
                    <a:lnTo>
                      <a:pt x="0" y="59"/>
                    </a:lnTo>
                    <a:lnTo>
                      <a:pt x="0" y="53"/>
                    </a:lnTo>
                    <a:lnTo>
                      <a:pt x="1" y="47"/>
                    </a:lnTo>
                    <a:lnTo>
                      <a:pt x="3" y="42"/>
                    </a:lnTo>
                    <a:lnTo>
                      <a:pt x="4" y="38"/>
                    </a:lnTo>
                    <a:lnTo>
                      <a:pt x="7" y="33"/>
                    </a:lnTo>
                    <a:lnTo>
                      <a:pt x="9" y="29"/>
                    </a:lnTo>
                    <a:lnTo>
                      <a:pt x="15" y="24"/>
                    </a:lnTo>
                    <a:lnTo>
                      <a:pt x="23" y="18"/>
                    </a:lnTo>
                    <a:lnTo>
                      <a:pt x="31" y="15"/>
                    </a:lnTo>
                    <a:lnTo>
                      <a:pt x="40" y="13"/>
                    </a:lnTo>
                    <a:lnTo>
                      <a:pt x="60" y="10"/>
                    </a:lnTo>
                    <a:lnTo>
                      <a:pt x="80" y="8"/>
                    </a:lnTo>
                    <a:lnTo>
                      <a:pt x="89" y="7"/>
                    </a:lnTo>
                    <a:lnTo>
                      <a:pt x="97" y="5"/>
                    </a:lnTo>
                    <a:lnTo>
                      <a:pt x="104" y="3"/>
                    </a:lnTo>
                    <a:lnTo>
                      <a:pt x="1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8" name="Freeform 39">
                <a:extLst>
                  <a:ext uri="{FF2B5EF4-FFF2-40B4-BE49-F238E27FC236}">
                    <a16:creationId xmlns:a16="http://schemas.microsoft.com/office/drawing/2014/main" id="{A54095B7-C282-439D-B95C-837259DCE726}"/>
                  </a:ext>
                </a:extLst>
              </p:cNvPr>
              <p:cNvSpPr>
                <a:spLocks/>
              </p:cNvSpPr>
              <p:nvPr/>
            </p:nvSpPr>
            <p:spPr bwMode="auto">
              <a:xfrm>
                <a:off x="3767" y="2355"/>
                <a:ext cx="41" cy="29"/>
              </a:xfrm>
              <a:custGeom>
                <a:avLst/>
                <a:gdLst>
                  <a:gd name="T0" fmla="*/ 0 w 288"/>
                  <a:gd name="T1" fmla="*/ 0 h 313"/>
                  <a:gd name="T2" fmla="*/ 0 w 288"/>
                  <a:gd name="T3" fmla="*/ 0 h 313"/>
                  <a:gd name="T4" fmla="*/ 0 w 288"/>
                  <a:gd name="T5" fmla="*/ 0 h 313"/>
                  <a:gd name="T6" fmla="*/ 0 w 288"/>
                  <a:gd name="T7" fmla="*/ 0 h 313"/>
                  <a:gd name="T8" fmla="*/ 0 w 288"/>
                  <a:gd name="T9" fmla="*/ 0 h 313"/>
                  <a:gd name="T10" fmla="*/ 0 w 288"/>
                  <a:gd name="T11" fmla="*/ 0 h 313"/>
                  <a:gd name="T12" fmla="*/ 0 w 288"/>
                  <a:gd name="T13" fmla="*/ 0 h 313"/>
                  <a:gd name="T14" fmla="*/ 0 w 288"/>
                  <a:gd name="T15" fmla="*/ 0 h 313"/>
                  <a:gd name="T16" fmla="*/ 0 w 288"/>
                  <a:gd name="T17" fmla="*/ 0 h 313"/>
                  <a:gd name="T18" fmla="*/ 0 w 288"/>
                  <a:gd name="T19" fmla="*/ 0 h 313"/>
                  <a:gd name="T20" fmla="*/ 0 w 288"/>
                  <a:gd name="T21" fmla="*/ 0 h 313"/>
                  <a:gd name="T22" fmla="*/ 0 w 288"/>
                  <a:gd name="T23" fmla="*/ 0 h 313"/>
                  <a:gd name="T24" fmla="*/ 0 w 288"/>
                  <a:gd name="T25" fmla="*/ 0 h 313"/>
                  <a:gd name="T26" fmla="*/ 0 w 288"/>
                  <a:gd name="T27" fmla="*/ 0 h 313"/>
                  <a:gd name="T28" fmla="*/ 0 w 288"/>
                  <a:gd name="T29" fmla="*/ 0 h 313"/>
                  <a:gd name="T30" fmla="*/ 0 w 288"/>
                  <a:gd name="T31" fmla="*/ 0 h 313"/>
                  <a:gd name="T32" fmla="*/ 0 w 288"/>
                  <a:gd name="T33" fmla="*/ 0 h 313"/>
                  <a:gd name="T34" fmla="*/ 0 w 288"/>
                  <a:gd name="T35" fmla="*/ 0 h 313"/>
                  <a:gd name="T36" fmla="*/ 0 w 288"/>
                  <a:gd name="T37" fmla="*/ 0 h 313"/>
                  <a:gd name="T38" fmla="*/ 0 w 288"/>
                  <a:gd name="T39" fmla="*/ 0 h 313"/>
                  <a:gd name="T40" fmla="*/ 0 w 288"/>
                  <a:gd name="T41" fmla="*/ 0 h 313"/>
                  <a:gd name="T42" fmla="*/ 0 w 288"/>
                  <a:gd name="T43" fmla="*/ 0 h 313"/>
                  <a:gd name="T44" fmla="*/ 0 w 288"/>
                  <a:gd name="T45" fmla="*/ 0 h 313"/>
                  <a:gd name="T46" fmla="*/ 0 w 288"/>
                  <a:gd name="T47" fmla="*/ 0 h 313"/>
                  <a:gd name="T48" fmla="*/ 0 w 288"/>
                  <a:gd name="T49" fmla="*/ 0 h 313"/>
                  <a:gd name="T50" fmla="*/ 0 w 288"/>
                  <a:gd name="T51" fmla="*/ 0 h 313"/>
                  <a:gd name="T52" fmla="*/ 0 w 288"/>
                  <a:gd name="T53" fmla="*/ 0 h 313"/>
                  <a:gd name="T54" fmla="*/ 0 w 288"/>
                  <a:gd name="T55" fmla="*/ 0 h 313"/>
                  <a:gd name="T56" fmla="*/ 0 w 288"/>
                  <a:gd name="T57" fmla="*/ 0 h 313"/>
                  <a:gd name="T58" fmla="*/ 0 w 288"/>
                  <a:gd name="T59" fmla="*/ 0 h 313"/>
                  <a:gd name="T60" fmla="*/ 0 w 288"/>
                  <a:gd name="T61" fmla="*/ 0 h 313"/>
                  <a:gd name="T62" fmla="*/ 0 w 288"/>
                  <a:gd name="T63" fmla="*/ 0 h 313"/>
                  <a:gd name="T64" fmla="*/ 0 w 288"/>
                  <a:gd name="T65" fmla="*/ 0 h 313"/>
                  <a:gd name="T66" fmla="*/ 0 w 288"/>
                  <a:gd name="T67" fmla="*/ 0 h 313"/>
                  <a:gd name="T68" fmla="*/ 0 w 288"/>
                  <a:gd name="T69" fmla="*/ 0 h 313"/>
                  <a:gd name="T70" fmla="*/ 0 w 288"/>
                  <a:gd name="T71" fmla="*/ 0 h 313"/>
                  <a:gd name="T72" fmla="*/ 0 w 288"/>
                  <a:gd name="T73" fmla="*/ 0 h 313"/>
                  <a:gd name="T74" fmla="*/ 0 w 288"/>
                  <a:gd name="T75" fmla="*/ 0 h 313"/>
                  <a:gd name="T76" fmla="*/ 0 w 288"/>
                  <a:gd name="T77" fmla="*/ 0 h 313"/>
                  <a:gd name="T78" fmla="*/ 0 w 288"/>
                  <a:gd name="T79" fmla="*/ 0 h 313"/>
                  <a:gd name="T80" fmla="*/ 0 w 288"/>
                  <a:gd name="T81" fmla="*/ 0 h 313"/>
                  <a:gd name="T82" fmla="*/ 0 w 288"/>
                  <a:gd name="T83" fmla="*/ 0 h 313"/>
                  <a:gd name="T84" fmla="*/ 0 w 288"/>
                  <a:gd name="T85" fmla="*/ 0 h 313"/>
                  <a:gd name="T86" fmla="*/ 0 w 288"/>
                  <a:gd name="T87" fmla="*/ 0 h 313"/>
                  <a:gd name="T88" fmla="*/ 0 w 288"/>
                  <a:gd name="T89" fmla="*/ 0 h 313"/>
                  <a:gd name="T90" fmla="*/ 0 w 288"/>
                  <a:gd name="T91" fmla="*/ 0 h 313"/>
                  <a:gd name="T92" fmla="*/ 0 w 288"/>
                  <a:gd name="T93" fmla="*/ 0 h 313"/>
                  <a:gd name="T94" fmla="*/ 0 w 288"/>
                  <a:gd name="T95" fmla="*/ 0 h 313"/>
                  <a:gd name="T96" fmla="*/ 0 w 288"/>
                  <a:gd name="T97" fmla="*/ 0 h 313"/>
                  <a:gd name="T98" fmla="*/ 0 w 288"/>
                  <a:gd name="T99" fmla="*/ 0 h 313"/>
                  <a:gd name="T100" fmla="*/ 0 w 288"/>
                  <a:gd name="T101" fmla="*/ 0 h 313"/>
                  <a:gd name="T102" fmla="*/ 0 w 288"/>
                  <a:gd name="T103" fmla="*/ 0 h 313"/>
                  <a:gd name="T104" fmla="*/ 0 w 288"/>
                  <a:gd name="T105" fmla="*/ 0 h 313"/>
                  <a:gd name="T106" fmla="*/ 0 w 288"/>
                  <a:gd name="T107" fmla="*/ 0 h 313"/>
                  <a:gd name="T108" fmla="*/ 0 w 288"/>
                  <a:gd name="T109" fmla="*/ 0 h 313"/>
                  <a:gd name="T110" fmla="*/ 0 w 288"/>
                  <a:gd name="T111" fmla="*/ 0 h 31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8" h="313">
                    <a:moveTo>
                      <a:pt x="253" y="289"/>
                    </a:moveTo>
                    <a:lnTo>
                      <a:pt x="253" y="310"/>
                    </a:lnTo>
                    <a:lnTo>
                      <a:pt x="246" y="312"/>
                    </a:lnTo>
                    <a:lnTo>
                      <a:pt x="238" y="313"/>
                    </a:lnTo>
                    <a:lnTo>
                      <a:pt x="231" y="313"/>
                    </a:lnTo>
                    <a:lnTo>
                      <a:pt x="223" y="313"/>
                    </a:lnTo>
                    <a:lnTo>
                      <a:pt x="208" y="311"/>
                    </a:lnTo>
                    <a:lnTo>
                      <a:pt x="192" y="307"/>
                    </a:lnTo>
                    <a:lnTo>
                      <a:pt x="176" y="301"/>
                    </a:lnTo>
                    <a:lnTo>
                      <a:pt x="160" y="294"/>
                    </a:lnTo>
                    <a:lnTo>
                      <a:pt x="144" y="285"/>
                    </a:lnTo>
                    <a:lnTo>
                      <a:pt x="129" y="275"/>
                    </a:lnTo>
                    <a:lnTo>
                      <a:pt x="97" y="255"/>
                    </a:lnTo>
                    <a:lnTo>
                      <a:pt x="66" y="232"/>
                    </a:lnTo>
                    <a:lnTo>
                      <a:pt x="35" y="210"/>
                    </a:lnTo>
                    <a:lnTo>
                      <a:pt x="4" y="192"/>
                    </a:lnTo>
                    <a:lnTo>
                      <a:pt x="6" y="180"/>
                    </a:lnTo>
                    <a:lnTo>
                      <a:pt x="6" y="167"/>
                    </a:lnTo>
                    <a:lnTo>
                      <a:pt x="6" y="154"/>
                    </a:lnTo>
                    <a:lnTo>
                      <a:pt x="4" y="141"/>
                    </a:lnTo>
                    <a:lnTo>
                      <a:pt x="2" y="114"/>
                    </a:lnTo>
                    <a:lnTo>
                      <a:pt x="0" y="88"/>
                    </a:lnTo>
                    <a:lnTo>
                      <a:pt x="0" y="75"/>
                    </a:lnTo>
                    <a:lnTo>
                      <a:pt x="0" y="62"/>
                    </a:lnTo>
                    <a:lnTo>
                      <a:pt x="2" y="50"/>
                    </a:lnTo>
                    <a:lnTo>
                      <a:pt x="6" y="39"/>
                    </a:lnTo>
                    <a:lnTo>
                      <a:pt x="10" y="28"/>
                    </a:lnTo>
                    <a:lnTo>
                      <a:pt x="16" y="18"/>
                    </a:lnTo>
                    <a:lnTo>
                      <a:pt x="20" y="13"/>
                    </a:lnTo>
                    <a:lnTo>
                      <a:pt x="24" y="8"/>
                    </a:lnTo>
                    <a:lnTo>
                      <a:pt x="29" y="4"/>
                    </a:lnTo>
                    <a:lnTo>
                      <a:pt x="34" y="0"/>
                    </a:lnTo>
                    <a:lnTo>
                      <a:pt x="42" y="8"/>
                    </a:lnTo>
                    <a:lnTo>
                      <a:pt x="51" y="17"/>
                    </a:lnTo>
                    <a:lnTo>
                      <a:pt x="61" y="24"/>
                    </a:lnTo>
                    <a:lnTo>
                      <a:pt x="72" y="32"/>
                    </a:lnTo>
                    <a:lnTo>
                      <a:pt x="95" y="46"/>
                    </a:lnTo>
                    <a:lnTo>
                      <a:pt x="120" y="60"/>
                    </a:lnTo>
                    <a:lnTo>
                      <a:pt x="172" y="86"/>
                    </a:lnTo>
                    <a:lnTo>
                      <a:pt x="222" y="112"/>
                    </a:lnTo>
                    <a:lnTo>
                      <a:pt x="233" y="120"/>
                    </a:lnTo>
                    <a:lnTo>
                      <a:pt x="244" y="127"/>
                    </a:lnTo>
                    <a:lnTo>
                      <a:pt x="253" y="135"/>
                    </a:lnTo>
                    <a:lnTo>
                      <a:pt x="262" y="142"/>
                    </a:lnTo>
                    <a:lnTo>
                      <a:pt x="269" y="151"/>
                    </a:lnTo>
                    <a:lnTo>
                      <a:pt x="276" y="161"/>
                    </a:lnTo>
                    <a:lnTo>
                      <a:pt x="281" y="170"/>
                    </a:lnTo>
                    <a:lnTo>
                      <a:pt x="285" y="180"/>
                    </a:lnTo>
                    <a:lnTo>
                      <a:pt x="287" y="191"/>
                    </a:lnTo>
                    <a:lnTo>
                      <a:pt x="288" y="203"/>
                    </a:lnTo>
                    <a:lnTo>
                      <a:pt x="287" y="215"/>
                    </a:lnTo>
                    <a:lnTo>
                      <a:pt x="284" y="228"/>
                    </a:lnTo>
                    <a:lnTo>
                      <a:pt x="280" y="242"/>
                    </a:lnTo>
                    <a:lnTo>
                      <a:pt x="273" y="257"/>
                    </a:lnTo>
                    <a:lnTo>
                      <a:pt x="264" y="272"/>
                    </a:lnTo>
                    <a:lnTo>
                      <a:pt x="253" y="289"/>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9" name="Freeform 40">
                <a:extLst>
                  <a:ext uri="{FF2B5EF4-FFF2-40B4-BE49-F238E27FC236}">
                    <a16:creationId xmlns:a16="http://schemas.microsoft.com/office/drawing/2014/main" id="{7B87079E-A31F-4765-9A06-88AA4C692C7F}"/>
                  </a:ext>
                </a:extLst>
              </p:cNvPr>
              <p:cNvSpPr>
                <a:spLocks/>
              </p:cNvSpPr>
              <p:nvPr/>
            </p:nvSpPr>
            <p:spPr bwMode="auto">
              <a:xfrm>
                <a:off x="4594" y="2356"/>
                <a:ext cx="32" cy="18"/>
              </a:xfrm>
              <a:custGeom>
                <a:avLst/>
                <a:gdLst>
                  <a:gd name="T0" fmla="*/ 0 w 224"/>
                  <a:gd name="T1" fmla="*/ 0 h 200"/>
                  <a:gd name="T2" fmla="*/ 0 w 224"/>
                  <a:gd name="T3" fmla="*/ 0 h 200"/>
                  <a:gd name="T4" fmla="*/ 0 w 224"/>
                  <a:gd name="T5" fmla="*/ 0 h 200"/>
                  <a:gd name="T6" fmla="*/ 0 w 224"/>
                  <a:gd name="T7" fmla="*/ 0 h 200"/>
                  <a:gd name="T8" fmla="*/ 0 w 224"/>
                  <a:gd name="T9" fmla="*/ 0 h 200"/>
                  <a:gd name="T10" fmla="*/ 0 w 224"/>
                  <a:gd name="T11" fmla="*/ 0 h 200"/>
                  <a:gd name="T12" fmla="*/ 0 w 224"/>
                  <a:gd name="T13" fmla="*/ 0 h 200"/>
                  <a:gd name="T14" fmla="*/ 0 w 224"/>
                  <a:gd name="T15" fmla="*/ 0 h 200"/>
                  <a:gd name="T16" fmla="*/ 0 w 224"/>
                  <a:gd name="T17" fmla="*/ 0 h 200"/>
                  <a:gd name="T18" fmla="*/ 0 w 224"/>
                  <a:gd name="T19" fmla="*/ 0 h 200"/>
                  <a:gd name="T20" fmla="*/ 0 w 224"/>
                  <a:gd name="T21" fmla="*/ 0 h 200"/>
                  <a:gd name="T22" fmla="*/ 0 w 224"/>
                  <a:gd name="T23" fmla="*/ 0 h 200"/>
                  <a:gd name="T24" fmla="*/ 0 w 224"/>
                  <a:gd name="T25" fmla="*/ 0 h 200"/>
                  <a:gd name="T26" fmla="*/ 0 w 224"/>
                  <a:gd name="T27" fmla="*/ 0 h 200"/>
                  <a:gd name="T28" fmla="*/ 0 w 224"/>
                  <a:gd name="T29" fmla="*/ 0 h 200"/>
                  <a:gd name="T30" fmla="*/ 0 w 224"/>
                  <a:gd name="T31" fmla="*/ 0 h 200"/>
                  <a:gd name="T32" fmla="*/ 0 w 224"/>
                  <a:gd name="T33" fmla="*/ 0 h 200"/>
                  <a:gd name="T34" fmla="*/ 0 w 224"/>
                  <a:gd name="T35" fmla="*/ 0 h 200"/>
                  <a:gd name="T36" fmla="*/ 0 w 224"/>
                  <a:gd name="T37" fmla="*/ 0 h 200"/>
                  <a:gd name="T38" fmla="*/ 0 w 224"/>
                  <a:gd name="T39" fmla="*/ 0 h 200"/>
                  <a:gd name="T40" fmla="*/ 0 w 224"/>
                  <a:gd name="T41" fmla="*/ 0 h 200"/>
                  <a:gd name="T42" fmla="*/ 0 w 224"/>
                  <a:gd name="T43" fmla="*/ 0 h 200"/>
                  <a:gd name="T44" fmla="*/ 0 w 224"/>
                  <a:gd name="T45" fmla="*/ 0 h 200"/>
                  <a:gd name="T46" fmla="*/ 0 w 224"/>
                  <a:gd name="T47" fmla="*/ 0 h 200"/>
                  <a:gd name="T48" fmla="*/ 0 w 224"/>
                  <a:gd name="T49" fmla="*/ 0 h 200"/>
                  <a:gd name="T50" fmla="*/ 0 w 224"/>
                  <a:gd name="T51" fmla="*/ 0 h 200"/>
                  <a:gd name="T52" fmla="*/ 0 w 224"/>
                  <a:gd name="T53" fmla="*/ 0 h 200"/>
                  <a:gd name="T54" fmla="*/ 0 w 224"/>
                  <a:gd name="T55" fmla="*/ 0 h 200"/>
                  <a:gd name="T56" fmla="*/ 0 w 224"/>
                  <a:gd name="T57" fmla="*/ 0 h 200"/>
                  <a:gd name="T58" fmla="*/ 0 w 224"/>
                  <a:gd name="T59" fmla="*/ 0 h 200"/>
                  <a:gd name="T60" fmla="*/ 0 w 224"/>
                  <a:gd name="T61" fmla="*/ 0 h 200"/>
                  <a:gd name="T62" fmla="*/ 0 w 224"/>
                  <a:gd name="T63" fmla="*/ 0 h 200"/>
                  <a:gd name="T64" fmla="*/ 0 w 224"/>
                  <a:gd name="T65" fmla="*/ 0 h 200"/>
                  <a:gd name="T66" fmla="*/ 0 w 224"/>
                  <a:gd name="T67" fmla="*/ 0 h 200"/>
                  <a:gd name="T68" fmla="*/ 0 w 224"/>
                  <a:gd name="T69" fmla="*/ 0 h 200"/>
                  <a:gd name="T70" fmla="*/ 0 w 224"/>
                  <a:gd name="T71" fmla="*/ 0 h 200"/>
                  <a:gd name="T72" fmla="*/ 0 w 224"/>
                  <a:gd name="T73" fmla="*/ 0 h 200"/>
                  <a:gd name="T74" fmla="*/ 0 w 224"/>
                  <a:gd name="T75" fmla="*/ 0 h 200"/>
                  <a:gd name="T76" fmla="*/ 0 w 224"/>
                  <a:gd name="T77" fmla="*/ 0 h 200"/>
                  <a:gd name="T78" fmla="*/ 0 w 224"/>
                  <a:gd name="T79" fmla="*/ 0 h 200"/>
                  <a:gd name="T80" fmla="*/ 0 w 224"/>
                  <a:gd name="T81" fmla="*/ 0 h 200"/>
                  <a:gd name="T82" fmla="*/ 0 w 224"/>
                  <a:gd name="T83" fmla="*/ 0 h 200"/>
                  <a:gd name="T84" fmla="*/ 0 w 224"/>
                  <a:gd name="T85" fmla="*/ 0 h 200"/>
                  <a:gd name="T86" fmla="*/ 0 w 224"/>
                  <a:gd name="T87" fmla="*/ 0 h 200"/>
                  <a:gd name="T88" fmla="*/ 0 w 224"/>
                  <a:gd name="T89" fmla="*/ 0 h 200"/>
                  <a:gd name="T90" fmla="*/ 0 w 224"/>
                  <a:gd name="T91" fmla="*/ 0 h 200"/>
                  <a:gd name="T92" fmla="*/ 0 w 224"/>
                  <a:gd name="T93" fmla="*/ 0 h 200"/>
                  <a:gd name="T94" fmla="*/ 0 w 224"/>
                  <a:gd name="T95" fmla="*/ 0 h 200"/>
                  <a:gd name="T96" fmla="*/ 0 w 224"/>
                  <a:gd name="T97" fmla="*/ 0 h 200"/>
                  <a:gd name="T98" fmla="*/ 0 w 224"/>
                  <a:gd name="T99" fmla="*/ 0 h 200"/>
                  <a:gd name="T100" fmla="*/ 0 w 224"/>
                  <a:gd name="T101" fmla="*/ 0 h 200"/>
                  <a:gd name="T102" fmla="*/ 0 w 224"/>
                  <a:gd name="T103" fmla="*/ 0 h 200"/>
                  <a:gd name="T104" fmla="*/ 0 w 224"/>
                  <a:gd name="T105" fmla="*/ 0 h 200"/>
                  <a:gd name="T106" fmla="*/ 0 w 224"/>
                  <a:gd name="T107" fmla="*/ 0 h 200"/>
                  <a:gd name="T108" fmla="*/ 0 w 224"/>
                  <a:gd name="T109" fmla="*/ 0 h 200"/>
                  <a:gd name="T110" fmla="*/ 0 w 224"/>
                  <a:gd name="T111" fmla="*/ 0 h 200"/>
                  <a:gd name="T112" fmla="*/ 0 w 224"/>
                  <a:gd name="T113" fmla="*/ 0 h 200"/>
                  <a:gd name="T114" fmla="*/ 0 w 224"/>
                  <a:gd name="T115" fmla="*/ 0 h 200"/>
                  <a:gd name="T116" fmla="*/ 0 w 224"/>
                  <a:gd name="T117" fmla="*/ 0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4" h="200">
                    <a:moveTo>
                      <a:pt x="214" y="134"/>
                    </a:moveTo>
                    <a:lnTo>
                      <a:pt x="208" y="147"/>
                    </a:lnTo>
                    <a:lnTo>
                      <a:pt x="200" y="159"/>
                    </a:lnTo>
                    <a:lnTo>
                      <a:pt x="191" y="169"/>
                    </a:lnTo>
                    <a:lnTo>
                      <a:pt x="181" y="177"/>
                    </a:lnTo>
                    <a:lnTo>
                      <a:pt x="170" y="184"/>
                    </a:lnTo>
                    <a:lnTo>
                      <a:pt x="159" y="189"/>
                    </a:lnTo>
                    <a:lnTo>
                      <a:pt x="147" y="193"/>
                    </a:lnTo>
                    <a:lnTo>
                      <a:pt x="135" y="197"/>
                    </a:lnTo>
                    <a:lnTo>
                      <a:pt x="122" y="199"/>
                    </a:lnTo>
                    <a:lnTo>
                      <a:pt x="109" y="200"/>
                    </a:lnTo>
                    <a:lnTo>
                      <a:pt x="96" y="200"/>
                    </a:lnTo>
                    <a:lnTo>
                      <a:pt x="83" y="199"/>
                    </a:lnTo>
                    <a:lnTo>
                      <a:pt x="71" y="197"/>
                    </a:lnTo>
                    <a:lnTo>
                      <a:pt x="58" y="195"/>
                    </a:lnTo>
                    <a:lnTo>
                      <a:pt x="46" y="191"/>
                    </a:lnTo>
                    <a:lnTo>
                      <a:pt x="35" y="187"/>
                    </a:lnTo>
                    <a:lnTo>
                      <a:pt x="24" y="179"/>
                    </a:lnTo>
                    <a:lnTo>
                      <a:pt x="16" y="170"/>
                    </a:lnTo>
                    <a:lnTo>
                      <a:pt x="12" y="164"/>
                    </a:lnTo>
                    <a:lnTo>
                      <a:pt x="10" y="159"/>
                    </a:lnTo>
                    <a:lnTo>
                      <a:pt x="6" y="153"/>
                    </a:lnTo>
                    <a:lnTo>
                      <a:pt x="4" y="147"/>
                    </a:lnTo>
                    <a:lnTo>
                      <a:pt x="1" y="135"/>
                    </a:lnTo>
                    <a:lnTo>
                      <a:pt x="0" y="121"/>
                    </a:lnTo>
                    <a:lnTo>
                      <a:pt x="1" y="107"/>
                    </a:lnTo>
                    <a:lnTo>
                      <a:pt x="4" y="91"/>
                    </a:lnTo>
                    <a:lnTo>
                      <a:pt x="10" y="81"/>
                    </a:lnTo>
                    <a:lnTo>
                      <a:pt x="16" y="71"/>
                    </a:lnTo>
                    <a:lnTo>
                      <a:pt x="23" y="63"/>
                    </a:lnTo>
                    <a:lnTo>
                      <a:pt x="30" y="54"/>
                    </a:lnTo>
                    <a:lnTo>
                      <a:pt x="39" y="46"/>
                    </a:lnTo>
                    <a:lnTo>
                      <a:pt x="48" y="39"/>
                    </a:lnTo>
                    <a:lnTo>
                      <a:pt x="57" y="31"/>
                    </a:lnTo>
                    <a:lnTo>
                      <a:pt x="67" y="26"/>
                    </a:lnTo>
                    <a:lnTo>
                      <a:pt x="77" y="19"/>
                    </a:lnTo>
                    <a:lnTo>
                      <a:pt x="87" y="15"/>
                    </a:lnTo>
                    <a:lnTo>
                      <a:pt x="98" y="11"/>
                    </a:lnTo>
                    <a:lnTo>
                      <a:pt x="108" y="6"/>
                    </a:lnTo>
                    <a:lnTo>
                      <a:pt x="119" y="4"/>
                    </a:lnTo>
                    <a:lnTo>
                      <a:pt x="129" y="2"/>
                    </a:lnTo>
                    <a:lnTo>
                      <a:pt x="140" y="0"/>
                    </a:lnTo>
                    <a:lnTo>
                      <a:pt x="150" y="0"/>
                    </a:lnTo>
                    <a:lnTo>
                      <a:pt x="160" y="0"/>
                    </a:lnTo>
                    <a:lnTo>
                      <a:pt x="169" y="2"/>
                    </a:lnTo>
                    <a:lnTo>
                      <a:pt x="178" y="4"/>
                    </a:lnTo>
                    <a:lnTo>
                      <a:pt x="187" y="8"/>
                    </a:lnTo>
                    <a:lnTo>
                      <a:pt x="195" y="12"/>
                    </a:lnTo>
                    <a:lnTo>
                      <a:pt x="202" y="17"/>
                    </a:lnTo>
                    <a:lnTo>
                      <a:pt x="208" y="24"/>
                    </a:lnTo>
                    <a:lnTo>
                      <a:pt x="213" y="31"/>
                    </a:lnTo>
                    <a:lnTo>
                      <a:pt x="218" y="40"/>
                    </a:lnTo>
                    <a:lnTo>
                      <a:pt x="221" y="50"/>
                    </a:lnTo>
                    <a:lnTo>
                      <a:pt x="223" y="61"/>
                    </a:lnTo>
                    <a:lnTo>
                      <a:pt x="224" y="72"/>
                    </a:lnTo>
                    <a:lnTo>
                      <a:pt x="224" y="85"/>
                    </a:lnTo>
                    <a:lnTo>
                      <a:pt x="222" y="101"/>
                    </a:lnTo>
                    <a:lnTo>
                      <a:pt x="219" y="117"/>
                    </a:lnTo>
                    <a:lnTo>
                      <a:pt x="214" y="1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0" name="Freeform 41">
                <a:extLst>
                  <a:ext uri="{FF2B5EF4-FFF2-40B4-BE49-F238E27FC236}">
                    <a16:creationId xmlns:a16="http://schemas.microsoft.com/office/drawing/2014/main" id="{F1453C24-347E-4657-8158-36202F293835}"/>
                  </a:ext>
                </a:extLst>
              </p:cNvPr>
              <p:cNvSpPr>
                <a:spLocks/>
              </p:cNvSpPr>
              <p:nvPr/>
            </p:nvSpPr>
            <p:spPr bwMode="auto">
              <a:xfrm>
                <a:off x="3896" y="2368"/>
                <a:ext cx="464" cy="268"/>
              </a:xfrm>
              <a:custGeom>
                <a:avLst/>
                <a:gdLst>
                  <a:gd name="T0" fmla="*/ 0 w 3245"/>
                  <a:gd name="T1" fmla="*/ 0 h 2958"/>
                  <a:gd name="T2" fmla="*/ 0 w 3245"/>
                  <a:gd name="T3" fmla="*/ 0 h 2958"/>
                  <a:gd name="T4" fmla="*/ 0 w 3245"/>
                  <a:gd name="T5" fmla="*/ 0 h 2958"/>
                  <a:gd name="T6" fmla="*/ 0 w 3245"/>
                  <a:gd name="T7" fmla="*/ 0 h 2958"/>
                  <a:gd name="T8" fmla="*/ 0 w 3245"/>
                  <a:gd name="T9" fmla="*/ 0 h 2958"/>
                  <a:gd name="T10" fmla="*/ 0 w 3245"/>
                  <a:gd name="T11" fmla="*/ 0 h 2958"/>
                  <a:gd name="T12" fmla="*/ 0 w 3245"/>
                  <a:gd name="T13" fmla="*/ 0 h 2958"/>
                  <a:gd name="T14" fmla="*/ 0 w 3245"/>
                  <a:gd name="T15" fmla="*/ 0 h 2958"/>
                  <a:gd name="T16" fmla="*/ 0 w 3245"/>
                  <a:gd name="T17" fmla="*/ 0 h 2958"/>
                  <a:gd name="T18" fmla="*/ 0 w 3245"/>
                  <a:gd name="T19" fmla="*/ 0 h 2958"/>
                  <a:gd name="T20" fmla="*/ 0 w 3245"/>
                  <a:gd name="T21" fmla="*/ 0 h 2958"/>
                  <a:gd name="T22" fmla="*/ 0 w 3245"/>
                  <a:gd name="T23" fmla="*/ 0 h 2958"/>
                  <a:gd name="T24" fmla="*/ 0 w 3245"/>
                  <a:gd name="T25" fmla="*/ 0 h 2958"/>
                  <a:gd name="T26" fmla="*/ 0 w 3245"/>
                  <a:gd name="T27" fmla="*/ 0 h 2958"/>
                  <a:gd name="T28" fmla="*/ 0 w 3245"/>
                  <a:gd name="T29" fmla="*/ 0 h 2958"/>
                  <a:gd name="T30" fmla="*/ 0 w 3245"/>
                  <a:gd name="T31" fmla="*/ 0 h 2958"/>
                  <a:gd name="T32" fmla="*/ 0 w 3245"/>
                  <a:gd name="T33" fmla="*/ 0 h 2958"/>
                  <a:gd name="T34" fmla="*/ 0 w 3245"/>
                  <a:gd name="T35" fmla="*/ 0 h 2958"/>
                  <a:gd name="T36" fmla="*/ 0 w 3245"/>
                  <a:gd name="T37" fmla="*/ 0 h 2958"/>
                  <a:gd name="T38" fmla="*/ 0 w 3245"/>
                  <a:gd name="T39" fmla="*/ 0 h 2958"/>
                  <a:gd name="T40" fmla="*/ 0 w 3245"/>
                  <a:gd name="T41" fmla="*/ 0 h 2958"/>
                  <a:gd name="T42" fmla="*/ 0 w 3245"/>
                  <a:gd name="T43" fmla="*/ 0 h 2958"/>
                  <a:gd name="T44" fmla="*/ 0 w 3245"/>
                  <a:gd name="T45" fmla="*/ 0 h 2958"/>
                  <a:gd name="T46" fmla="*/ 0 w 3245"/>
                  <a:gd name="T47" fmla="*/ 0 h 2958"/>
                  <a:gd name="T48" fmla="*/ 0 w 3245"/>
                  <a:gd name="T49" fmla="*/ 0 h 2958"/>
                  <a:gd name="T50" fmla="*/ 0 w 3245"/>
                  <a:gd name="T51" fmla="*/ 0 h 2958"/>
                  <a:gd name="T52" fmla="*/ 0 w 3245"/>
                  <a:gd name="T53" fmla="*/ 0 h 2958"/>
                  <a:gd name="T54" fmla="*/ 0 w 3245"/>
                  <a:gd name="T55" fmla="*/ 0 h 2958"/>
                  <a:gd name="T56" fmla="*/ 0 w 3245"/>
                  <a:gd name="T57" fmla="*/ 0 h 2958"/>
                  <a:gd name="T58" fmla="*/ 0 w 3245"/>
                  <a:gd name="T59" fmla="*/ 0 h 2958"/>
                  <a:gd name="T60" fmla="*/ 0 w 3245"/>
                  <a:gd name="T61" fmla="*/ 0 h 2958"/>
                  <a:gd name="T62" fmla="*/ 0 w 3245"/>
                  <a:gd name="T63" fmla="*/ 0 h 2958"/>
                  <a:gd name="T64" fmla="*/ 0 w 3245"/>
                  <a:gd name="T65" fmla="*/ 0 h 2958"/>
                  <a:gd name="T66" fmla="*/ 0 w 3245"/>
                  <a:gd name="T67" fmla="*/ 0 h 2958"/>
                  <a:gd name="T68" fmla="*/ 0 w 3245"/>
                  <a:gd name="T69" fmla="*/ 0 h 2958"/>
                  <a:gd name="T70" fmla="*/ 0 w 3245"/>
                  <a:gd name="T71" fmla="*/ 0 h 2958"/>
                  <a:gd name="T72" fmla="*/ 0 w 3245"/>
                  <a:gd name="T73" fmla="*/ 0 h 2958"/>
                  <a:gd name="T74" fmla="*/ 0 w 3245"/>
                  <a:gd name="T75" fmla="*/ 0 h 2958"/>
                  <a:gd name="T76" fmla="*/ 0 w 3245"/>
                  <a:gd name="T77" fmla="*/ 0 h 2958"/>
                  <a:gd name="T78" fmla="*/ 0 w 3245"/>
                  <a:gd name="T79" fmla="*/ 0 h 2958"/>
                  <a:gd name="T80" fmla="*/ 0 w 3245"/>
                  <a:gd name="T81" fmla="*/ 0 h 2958"/>
                  <a:gd name="T82" fmla="*/ 0 w 3245"/>
                  <a:gd name="T83" fmla="*/ 0 h 2958"/>
                  <a:gd name="T84" fmla="*/ 0 w 3245"/>
                  <a:gd name="T85" fmla="*/ 0 h 2958"/>
                  <a:gd name="T86" fmla="*/ 0 w 3245"/>
                  <a:gd name="T87" fmla="*/ 0 h 2958"/>
                  <a:gd name="T88" fmla="*/ 0 w 3245"/>
                  <a:gd name="T89" fmla="*/ 0 h 2958"/>
                  <a:gd name="T90" fmla="*/ 0 w 3245"/>
                  <a:gd name="T91" fmla="*/ 0 h 2958"/>
                  <a:gd name="T92" fmla="*/ 0 w 3245"/>
                  <a:gd name="T93" fmla="*/ 0 h 2958"/>
                  <a:gd name="T94" fmla="*/ 0 w 3245"/>
                  <a:gd name="T95" fmla="*/ 0 h 2958"/>
                  <a:gd name="T96" fmla="*/ 0 w 3245"/>
                  <a:gd name="T97" fmla="*/ 0 h 2958"/>
                  <a:gd name="T98" fmla="*/ 0 w 3245"/>
                  <a:gd name="T99" fmla="*/ 0 h 2958"/>
                  <a:gd name="T100" fmla="*/ 0 w 3245"/>
                  <a:gd name="T101" fmla="*/ 0 h 2958"/>
                  <a:gd name="T102" fmla="*/ 0 w 3245"/>
                  <a:gd name="T103" fmla="*/ 0 h 2958"/>
                  <a:gd name="T104" fmla="*/ 0 w 3245"/>
                  <a:gd name="T105" fmla="*/ 0 h 2958"/>
                  <a:gd name="T106" fmla="*/ 0 w 3245"/>
                  <a:gd name="T107" fmla="*/ 0 h 2958"/>
                  <a:gd name="T108" fmla="*/ 0 w 3245"/>
                  <a:gd name="T109" fmla="*/ 0 h 295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45" h="2958">
                    <a:moveTo>
                      <a:pt x="1792" y="324"/>
                    </a:moveTo>
                    <a:lnTo>
                      <a:pt x="1781" y="353"/>
                    </a:lnTo>
                    <a:lnTo>
                      <a:pt x="1769" y="382"/>
                    </a:lnTo>
                    <a:lnTo>
                      <a:pt x="1755" y="414"/>
                    </a:lnTo>
                    <a:lnTo>
                      <a:pt x="1740" y="445"/>
                    </a:lnTo>
                    <a:lnTo>
                      <a:pt x="1722" y="477"/>
                    </a:lnTo>
                    <a:lnTo>
                      <a:pt x="1704" y="510"/>
                    </a:lnTo>
                    <a:lnTo>
                      <a:pt x="1684" y="542"/>
                    </a:lnTo>
                    <a:lnTo>
                      <a:pt x="1664" y="576"/>
                    </a:lnTo>
                    <a:lnTo>
                      <a:pt x="1622" y="642"/>
                    </a:lnTo>
                    <a:lnTo>
                      <a:pt x="1579" y="707"/>
                    </a:lnTo>
                    <a:lnTo>
                      <a:pt x="1535" y="769"/>
                    </a:lnTo>
                    <a:lnTo>
                      <a:pt x="1492" y="828"/>
                    </a:lnTo>
                    <a:lnTo>
                      <a:pt x="1458" y="822"/>
                    </a:lnTo>
                    <a:lnTo>
                      <a:pt x="1423" y="815"/>
                    </a:lnTo>
                    <a:lnTo>
                      <a:pt x="1387" y="805"/>
                    </a:lnTo>
                    <a:lnTo>
                      <a:pt x="1348" y="795"/>
                    </a:lnTo>
                    <a:lnTo>
                      <a:pt x="1272" y="773"/>
                    </a:lnTo>
                    <a:lnTo>
                      <a:pt x="1193" y="752"/>
                    </a:lnTo>
                    <a:lnTo>
                      <a:pt x="1154" y="744"/>
                    </a:lnTo>
                    <a:lnTo>
                      <a:pt x="1115" y="738"/>
                    </a:lnTo>
                    <a:lnTo>
                      <a:pt x="1096" y="736"/>
                    </a:lnTo>
                    <a:lnTo>
                      <a:pt x="1077" y="735"/>
                    </a:lnTo>
                    <a:lnTo>
                      <a:pt x="1058" y="734"/>
                    </a:lnTo>
                    <a:lnTo>
                      <a:pt x="1039" y="734"/>
                    </a:lnTo>
                    <a:lnTo>
                      <a:pt x="1019" y="735"/>
                    </a:lnTo>
                    <a:lnTo>
                      <a:pt x="1001" y="737"/>
                    </a:lnTo>
                    <a:lnTo>
                      <a:pt x="982" y="740"/>
                    </a:lnTo>
                    <a:lnTo>
                      <a:pt x="964" y="744"/>
                    </a:lnTo>
                    <a:lnTo>
                      <a:pt x="947" y="750"/>
                    </a:lnTo>
                    <a:lnTo>
                      <a:pt x="929" y="756"/>
                    </a:lnTo>
                    <a:lnTo>
                      <a:pt x="912" y="765"/>
                    </a:lnTo>
                    <a:lnTo>
                      <a:pt x="895" y="774"/>
                    </a:lnTo>
                    <a:lnTo>
                      <a:pt x="877" y="794"/>
                    </a:lnTo>
                    <a:lnTo>
                      <a:pt x="859" y="817"/>
                    </a:lnTo>
                    <a:lnTo>
                      <a:pt x="841" y="840"/>
                    </a:lnTo>
                    <a:lnTo>
                      <a:pt x="825" y="863"/>
                    </a:lnTo>
                    <a:lnTo>
                      <a:pt x="811" y="888"/>
                    </a:lnTo>
                    <a:lnTo>
                      <a:pt x="798" y="913"/>
                    </a:lnTo>
                    <a:lnTo>
                      <a:pt x="786" y="939"/>
                    </a:lnTo>
                    <a:lnTo>
                      <a:pt x="776" y="965"/>
                    </a:lnTo>
                    <a:lnTo>
                      <a:pt x="772" y="979"/>
                    </a:lnTo>
                    <a:lnTo>
                      <a:pt x="769" y="992"/>
                    </a:lnTo>
                    <a:lnTo>
                      <a:pt x="765" y="1006"/>
                    </a:lnTo>
                    <a:lnTo>
                      <a:pt x="763" y="1019"/>
                    </a:lnTo>
                    <a:lnTo>
                      <a:pt x="761" y="1033"/>
                    </a:lnTo>
                    <a:lnTo>
                      <a:pt x="760" y="1046"/>
                    </a:lnTo>
                    <a:lnTo>
                      <a:pt x="759" y="1060"/>
                    </a:lnTo>
                    <a:lnTo>
                      <a:pt x="759" y="1073"/>
                    </a:lnTo>
                    <a:lnTo>
                      <a:pt x="759" y="1087"/>
                    </a:lnTo>
                    <a:lnTo>
                      <a:pt x="761" y="1101"/>
                    </a:lnTo>
                    <a:lnTo>
                      <a:pt x="763" y="1114"/>
                    </a:lnTo>
                    <a:lnTo>
                      <a:pt x="766" y="1128"/>
                    </a:lnTo>
                    <a:lnTo>
                      <a:pt x="769" y="1141"/>
                    </a:lnTo>
                    <a:lnTo>
                      <a:pt x="774" y="1154"/>
                    </a:lnTo>
                    <a:lnTo>
                      <a:pt x="779" y="1168"/>
                    </a:lnTo>
                    <a:lnTo>
                      <a:pt x="785" y="1181"/>
                    </a:lnTo>
                    <a:lnTo>
                      <a:pt x="822" y="1225"/>
                    </a:lnTo>
                    <a:lnTo>
                      <a:pt x="860" y="1271"/>
                    </a:lnTo>
                    <a:lnTo>
                      <a:pt x="898" y="1315"/>
                    </a:lnTo>
                    <a:lnTo>
                      <a:pt x="936" y="1358"/>
                    </a:lnTo>
                    <a:lnTo>
                      <a:pt x="976" y="1402"/>
                    </a:lnTo>
                    <a:lnTo>
                      <a:pt x="1016" y="1444"/>
                    </a:lnTo>
                    <a:lnTo>
                      <a:pt x="1057" y="1486"/>
                    </a:lnTo>
                    <a:lnTo>
                      <a:pt x="1098" y="1528"/>
                    </a:lnTo>
                    <a:lnTo>
                      <a:pt x="1140" y="1568"/>
                    </a:lnTo>
                    <a:lnTo>
                      <a:pt x="1183" y="1608"/>
                    </a:lnTo>
                    <a:lnTo>
                      <a:pt x="1227" y="1647"/>
                    </a:lnTo>
                    <a:lnTo>
                      <a:pt x="1270" y="1685"/>
                    </a:lnTo>
                    <a:lnTo>
                      <a:pt x="1314" y="1722"/>
                    </a:lnTo>
                    <a:lnTo>
                      <a:pt x="1359" y="1758"/>
                    </a:lnTo>
                    <a:lnTo>
                      <a:pt x="1406" y="1793"/>
                    </a:lnTo>
                    <a:lnTo>
                      <a:pt x="1452" y="1827"/>
                    </a:lnTo>
                    <a:lnTo>
                      <a:pt x="1498" y="1860"/>
                    </a:lnTo>
                    <a:lnTo>
                      <a:pt x="1545" y="1891"/>
                    </a:lnTo>
                    <a:lnTo>
                      <a:pt x="1594" y="1921"/>
                    </a:lnTo>
                    <a:lnTo>
                      <a:pt x="1642" y="1951"/>
                    </a:lnTo>
                    <a:lnTo>
                      <a:pt x="1690" y="1979"/>
                    </a:lnTo>
                    <a:lnTo>
                      <a:pt x="1740" y="2005"/>
                    </a:lnTo>
                    <a:lnTo>
                      <a:pt x="1790" y="2029"/>
                    </a:lnTo>
                    <a:lnTo>
                      <a:pt x="1840" y="2052"/>
                    </a:lnTo>
                    <a:lnTo>
                      <a:pt x="1891" y="2074"/>
                    </a:lnTo>
                    <a:lnTo>
                      <a:pt x="1943" y="2094"/>
                    </a:lnTo>
                    <a:lnTo>
                      <a:pt x="1994" y="2113"/>
                    </a:lnTo>
                    <a:lnTo>
                      <a:pt x="2046" y="2129"/>
                    </a:lnTo>
                    <a:lnTo>
                      <a:pt x="2100" y="2144"/>
                    </a:lnTo>
                    <a:lnTo>
                      <a:pt x="2152" y="2157"/>
                    </a:lnTo>
                    <a:lnTo>
                      <a:pt x="2206" y="2168"/>
                    </a:lnTo>
                    <a:lnTo>
                      <a:pt x="2259" y="2176"/>
                    </a:lnTo>
                    <a:lnTo>
                      <a:pt x="2284" y="2175"/>
                    </a:lnTo>
                    <a:lnTo>
                      <a:pt x="2308" y="2172"/>
                    </a:lnTo>
                    <a:lnTo>
                      <a:pt x="2331" y="2168"/>
                    </a:lnTo>
                    <a:lnTo>
                      <a:pt x="2354" y="2161"/>
                    </a:lnTo>
                    <a:lnTo>
                      <a:pt x="2375" y="2153"/>
                    </a:lnTo>
                    <a:lnTo>
                      <a:pt x="2396" y="2142"/>
                    </a:lnTo>
                    <a:lnTo>
                      <a:pt x="2415" y="2130"/>
                    </a:lnTo>
                    <a:lnTo>
                      <a:pt x="2434" y="2116"/>
                    </a:lnTo>
                    <a:lnTo>
                      <a:pt x="2443" y="2108"/>
                    </a:lnTo>
                    <a:lnTo>
                      <a:pt x="2452" y="2101"/>
                    </a:lnTo>
                    <a:lnTo>
                      <a:pt x="2459" y="2092"/>
                    </a:lnTo>
                    <a:lnTo>
                      <a:pt x="2467" y="2083"/>
                    </a:lnTo>
                    <a:lnTo>
                      <a:pt x="2474" y="2075"/>
                    </a:lnTo>
                    <a:lnTo>
                      <a:pt x="2481" y="2065"/>
                    </a:lnTo>
                    <a:lnTo>
                      <a:pt x="2487" y="2055"/>
                    </a:lnTo>
                    <a:lnTo>
                      <a:pt x="2493" y="2046"/>
                    </a:lnTo>
                    <a:lnTo>
                      <a:pt x="2498" y="2035"/>
                    </a:lnTo>
                    <a:lnTo>
                      <a:pt x="2502" y="2024"/>
                    </a:lnTo>
                    <a:lnTo>
                      <a:pt x="2507" y="2013"/>
                    </a:lnTo>
                    <a:lnTo>
                      <a:pt x="2510" y="2001"/>
                    </a:lnTo>
                    <a:lnTo>
                      <a:pt x="2513" y="1989"/>
                    </a:lnTo>
                    <a:lnTo>
                      <a:pt x="2516" y="1978"/>
                    </a:lnTo>
                    <a:lnTo>
                      <a:pt x="2518" y="1965"/>
                    </a:lnTo>
                    <a:lnTo>
                      <a:pt x="2519" y="1952"/>
                    </a:lnTo>
                    <a:lnTo>
                      <a:pt x="2520" y="1933"/>
                    </a:lnTo>
                    <a:lnTo>
                      <a:pt x="2520" y="1915"/>
                    </a:lnTo>
                    <a:lnTo>
                      <a:pt x="2519" y="1896"/>
                    </a:lnTo>
                    <a:lnTo>
                      <a:pt x="2517" y="1879"/>
                    </a:lnTo>
                    <a:lnTo>
                      <a:pt x="2513" y="1862"/>
                    </a:lnTo>
                    <a:lnTo>
                      <a:pt x="2509" y="1846"/>
                    </a:lnTo>
                    <a:lnTo>
                      <a:pt x="2504" y="1829"/>
                    </a:lnTo>
                    <a:lnTo>
                      <a:pt x="2498" y="1813"/>
                    </a:lnTo>
                    <a:lnTo>
                      <a:pt x="2491" y="1798"/>
                    </a:lnTo>
                    <a:lnTo>
                      <a:pt x="2484" y="1783"/>
                    </a:lnTo>
                    <a:lnTo>
                      <a:pt x="2475" y="1768"/>
                    </a:lnTo>
                    <a:lnTo>
                      <a:pt x="2466" y="1754"/>
                    </a:lnTo>
                    <a:lnTo>
                      <a:pt x="2447" y="1726"/>
                    </a:lnTo>
                    <a:lnTo>
                      <a:pt x="2425" y="1699"/>
                    </a:lnTo>
                    <a:lnTo>
                      <a:pt x="2403" y="1673"/>
                    </a:lnTo>
                    <a:lnTo>
                      <a:pt x="2379" y="1647"/>
                    </a:lnTo>
                    <a:lnTo>
                      <a:pt x="2356" y="1622"/>
                    </a:lnTo>
                    <a:lnTo>
                      <a:pt x="2333" y="1598"/>
                    </a:lnTo>
                    <a:lnTo>
                      <a:pt x="2310" y="1573"/>
                    </a:lnTo>
                    <a:lnTo>
                      <a:pt x="2288" y="1550"/>
                    </a:lnTo>
                    <a:lnTo>
                      <a:pt x="2268" y="1526"/>
                    </a:lnTo>
                    <a:lnTo>
                      <a:pt x="2249" y="1502"/>
                    </a:lnTo>
                    <a:lnTo>
                      <a:pt x="2264" y="1485"/>
                    </a:lnTo>
                    <a:lnTo>
                      <a:pt x="2277" y="1466"/>
                    </a:lnTo>
                    <a:lnTo>
                      <a:pt x="2290" y="1447"/>
                    </a:lnTo>
                    <a:lnTo>
                      <a:pt x="2302" y="1427"/>
                    </a:lnTo>
                    <a:lnTo>
                      <a:pt x="2326" y="1386"/>
                    </a:lnTo>
                    <a:lnTo>
                      <a:pt x="2349" y="1343"/>
                    </a:lnTo>
                    <a:lnTo>
                      <a:pt x="2394" y="1256"/>
                    </a:lnTo>
                    <a:lnTo>
                      <a:pt x="2441" y="1170"/>
                    </a:lnTo>
                    <a:lnTo>
                      <a:pt x="2453" y="1150"/>
                    </a:lnTo>
                    <a:lnTo>
                      <a:pt x="2465" y="1130"/>
                    </a:lnTo>
                    <a:lnTo>
                      <a:pt x="2478" y="1111"/>
                    </a:lnTo>
                    <a:lnTo>
                      <a:pt x="2491" y="1092"/>
                    </a:lnTo>
                    <a:lnTo>
                      <a:pt x="2504" y="1075"/>
                    </a:lnTo>
                    <a:lnTo>
                      <a:pt x="2518" y="1059"/>
                    </a:lnTo>
                    <a:lnTo>
                      <a:pt x="2533" y="1044"/>
                    </a:lnTo>
                    <a:lnTo>
                      <a:pt x="2548" y="1029"/>
                    </a:lnTo>
                    <a:lnTo>
                      <a:pt x="2564" y="1016"/>
                    </a:lnTo>
                    <a:lnTo>
                      <a:pt x="2581" y="1005"/>
                    </a:lnTo>
                    <a:lnTo>
                      <a:pt x="2598" y="994"/>
                    </a:lnTo>
                    <a:lnTo>
                      <a:pt x="2617" y="985"/>
                    </a:lnTo>
                    <a:lnTo>
                      <a:pt x="2636" y="978"/>
                    </a:lnTo>
                    <a:lnTo>
                      <a:pt x="2656" y="972"/>
                    </a:lnTo>
                    <a:lnTo>
                      <a:pt x="2676" y="968"/>
                    </a:lnTo>
                    <a:lnTo>
                      <a:pt x="2698" y="966"/>
                    </a:lnTo>
                    <a:lnTo>
                      <a:pt x="2732" y="994"/>
                    </a:lnTo>
                    <a:lnTo>
                      <a:pt x="2765" y="1022"/>
                    </a:lnTo>
                    <a:lnTo>
                      <a:pt x="2799" y="1052"/>
                    </a:lnTo>
                    <a:lnTo>
                      <a:pt x="2830" y="1083"/>
                    </a:lnTo>
                    <a:lnTo>
                      <a:pt x="2860" y="1113"/>
                    </a:lnTo>
                    <a:lnTo>
                      <a:pt x="2890" y="1145"/>
                    </a:lnTo>
                    <a:lnTo>
                      <a:pt x="2918" y="1178"/>
                    </a:lnTo>
                    <a:lnTo>
                      <a:pt x="2946" y="1211"/>
                    </a:lnTo>
                    <a:lnTo>
                      <a:pt x="2973" y="1246"/>
                    </a:lnTo>
                    <a:lnTo>
                      <a:pt x="2999" y="1282"/>
                    </a:lnTo>
                    <a:lnTo>
                      <a:pt x="3023" y="1317"/>
                    </a:lnTo>
                    <a:lnTo>
                      <a:pt x="3046" y="1353"/>
                    </a:lnTo>
                    <a:lnTo>
                      <a:pt x="3068" y="1391"/>
                    </a:lnTo>
                    <a:lnTo>
                      <a:pt x="3089" y="1429"/>
                    </a:lnTo>
                    <a:lnTo>
                      <a:pt x="3109" y="1466"/>
                    </a:lnTo>
                    <a:lnTo>
                      <a:pt x="3128" y="1506"/>
                    </a:lnTo>
                    <a:lnTo>
                      <a:pt x="3146" y="1545"/>
                    </a:lnTo>
                    <a:lnTo>
                      <a:pt x="3162" y="1586"/>
                    </a:lnTo>
                    <a:lnTo>
                      <a:pt x="3176" y="1626"/>
                    </a:lnTo>
                    <a:lnTo>
                      <a:pt x="3190" y="1668"/>
                    </a:lnTo>
                    <a:lnTo>
                      <a:pt x="3202" y="1710"/>
                    </a:lnTo>
                    <a:lnTo>
                      <a:pt x="3212" y="1753"/>
                    </a:lnTo>
                    <a:lnTo>
                      <a:pt x="3221" y="1795"/>
                    </a:lnTo>
                    <a:lnTo>
                      <a:pt x="3229" y="1838"/>
                    </a:lnTo>
                    <a:lnTo>
                      <a:pt x="3236" y="1882"/>
                    </a:lnTo>
                    <a:lnTo>
                      <a:pt x="3240" y="1926"/>
                    </a:lnTo>
                    <a:lnTo>
                      <a:pt x="3244" y="1971"/>
                    </a:lnTo>
                    <a:lnTo>
                      <a:pt x="3245" y="2015"/>
                    </a:lnTo>
                    <a:lnTo>
                      <a:pt x="3245" y="2061"/>
                    </a:lnTo>
                    <a:lnTo>
                      <a:pt x="3244" y="2106"/>
                    </a:lnTo>
                    <a:lnTo>
                      <a:pt x="3241" y="2152"/>
                    </a:lnTo>
                    <a:lnTo>
                      <a:pt x="3236" y="2198"/>
                    </a:lnTo>
                    <a:lnTo>
                      <a:pt x="3224" y="2235"/>
                    </a:lnTo>
                    <a:lnTo>
                      <a:pt x="3211" y="2270"/>
                    </a:lnTo>
                    <a:lnTo>
                      <a:pt x="3196" y="2306"/>
                    </a:lnTo>
                    <a:lnTo>
                      <a:pt x="3180" y="2340"/>
                    </a:lnTo>
                    <a:lnTo>
                      <a:pt x="3162" y="2373"/>
                    </a:lnTo>
                    <a:lnTo>
                      <a:pt x="3143" y="2406"/>
                    </a:lnTo>
                    <a:lnTo>
                      <a:pt x="3122" y="2438"/>
                    </a:lnTo>
                    <a:lnTo>
                      <a:pt x="3101" y="2468"/>
                    </a:lnTo>
                    <a:lnTo>
                      <a:pt x="3078" y="2498"/>
                    </a:lnTo>
                    <a:lnTo>
                      <a:pt x="3054" y="2528"/>
                    </a:lnTo>
                    <a:lnTo>
                      <a:pt x="3030" y="2557"/>
                    </a:lnTo>
                    <a:lnTo>
                      <a:pt x="3004" y="2584"/>
                    </a:lnTo>
                    <a:lnTo>
                      <a:pt x="2978" y="2611"/>
                    </a:lnTo>
                    <a:lnTo>
                      <a:pt x="2949" y="2637"/>
                    </a:lnTo>
                    <a:lnTo>
                      <a:pt x="2921" y="2662"/>
                    </a:lnTo>
                    <a:lnTo>
                      <a:pt x="2892" y="2687"/>
                    </a:lnTo>
                    <a:lnTo>
                      <a:pt x="2863" y="2710"/>
                    </a:lnTo>
                    <a:lnTo>
                      <a:pt x="2833" y="2732"/>
                    </a:lnTo>
                    <a:lnTo>
                      <a:pt x="2802" y="2755"/>
                    </a:lnTo>
                    <a:lnTo>
                      <a:pt x="2769" y="2775"/>
                    </a:lnTo>
                    <a:lnTo>
                      <a:pt x="2738" y="2795"/>
                    </a:lnTo>
                    <a:lnTo>
                      <a:pt x="2705" y="2814"/>
                    </a:lnTo>
                    <a:lnTo>
                      <a:pt x="2673" y="2832"/>
                    </a:lnTo>
                    <a:lnTo>
                      <a:pt x="2640" y="2850"/>
                    </a:lnTo>
                    <a:lnTo>
                      <a:pt x="2605" y="2867"/>
                    </a:lnTo>
                    <a:lnTo>
                      <a:pt x="2572" y="2882"/>
                    </a:lnTo>
                    <a:lnTo>
                      <a:pt x="2539" y="2897"/>
                    </a:lnTo>
                    <a:lnTo>
                      <a:pt x="2505" y="2911"/>
                    </a:lnTo>
                    <a:lnTo>
                      <a:pt x="2471" y="2924"/>
                    </a:lnTo>
                    <a:lnTo>
                      <a:pt x="2436" y="2936"/>
                    </a:lnTo>
                    <a:lnTo>
                      <a:pt x="2403" y="2948"/>
                    </a:lnTo>
                    <a:lnTo>
                      <a:pt x="2369" y="2958"/>
                    </a:lnTo>
                    <a:lnTo>
                      <a:pt x="2356" y="2956"/>
                    </a:lnTo>
                    <a:lnTo>
                      <a:pt x="2343" y="2953"/>
                    </a:lnTo>
                    <a:lnTo>
                      <a:pt x="2329" y="2952"/>
                    </a:lnTo>
                    <a:lnTo>
                      <a:pt x="2315" y="2951"/>
                    </a:lnTo>
                    <a:lnTo>
                      <a:pt x="2287" y="2950"/>
                    </a:lnTo>
                    <a:lnTo>
                      <a:pt x="2257" y="2950"/>
                    </a:lnTo>
                    <a:lnTo>
                      <a:pt x="2199" y="2953"/>
                    </a:lnTo>
                    <a:lnTo>
                      <a:pt x="2140" y="2956"/>
                    </a:lnTo>
                    <a:lnTo>
                      <a:pt x="2112" y="2955"/>
                    </a:lnTo>
                    <a:lnTo>
                      <a:pt x="2083" y="2952"/>
                    </a:lnTo>
                    <a:lnTo>
                      <a:pt x="2069" y="2950"/>
                    </a:lnTo>
                    <a:lnTo>
                      <a:pt x="2056" y="2947"/>
                    </a:lnTo>
                    <a:lnTo>
                      <a:pt x="2043" y="2944"/>
                    </a:lnTo>
                    <a:lnTo>
                      <a:pt x="2030" y="2940"/>
                    </a:lnTo>
                    <a:lnTo>
                      <a:pt x="2018" y="2935"/>
                    </a:lnTo>
                    <a:lnTo>
                      <a:pt x="2006" y="2930"/>
                    </a:lnTo>
                    <a:lnTo>
                      <a:pt x="1994" y="2922"/>
                    </a:lnTo>
                    <a:lnTo>
                      <a:pt x="1982" y="2915"/>
                    </a:lnTo>
                    <a:lnTo>
                      <a:pt x="1971" y="2906"/>
                    </a:lnTo>
                    <a:lnTo>
                      <a:pt x="1961" y="2896"/>
                    </a:lnTo>
                    <a:lnTo>
                      <a:pt x="1951" y="2884"/>
                    </a:lnTo>
                    <a:lnTo>
                      <a:pt x="1941" y="2872"/>
                    </a:lnTo>
                    <a:lnTo>
                      <a:pt x="1931" y="2825"/>
                    </a:lnTo>
                    <a:lnTo>
                      <a:pt x="1920" y="2778"/>
                    </a:lnTo>
                    <a:lnTo>
                      <a:pt x="1906" y="2732"/>
                    </a:lnTo>
                    <a:lnTo>
                      <a:pt x="1891" y="2687"/>
                    </a:lnTo>
                    <a:lnTo>
                      <a:pt x="1876" y="2640"/>
                    </a:lnTo>
                    <a:lnTo>
                      <a:pt x="1859" y="2595"/>
                    </a:lnTo>
                    <a:lnTo>
                      <a:pt x="1840" y="2550"/>
                    </a:lnTo>
                    <a:lnTo>
                      <a:pt x="1820" y="2506"/>
                    </a:lnTo>
                    <a:lnTo>
                      <a:pt x="1799" y="2463"/>
                    </a:lnTo>
                    <a:lnTo>
                      <a:pt x="1777" y="2420"/>
                    </a:lnTo>
                    <a:lnTo>
                      <a:pt x="1754" y="2376"/>
                    </a:lnTo>
                    <a:lnTo>
                      <a:pt x="1729" y="2334"/>
                    </a:lnTo>
                    <a:lnTo>
                      <a:pt x="1703" y="2293"/>
                    </a:lnTo>
                    <a:lnTo>
                      <a:pt x="1676" y="2253"/>
                    </a:lnTo>
                    <a:lnTo>
                      <a:pt x="1649" y="2213"/>
                    </a:lnTo>
                    <a:lnTo>
                      <a:pt x="1620" y="2174"/>
                    </a:lnTo>
                    <a:lnTo>
                      <a:pt x="1590" y="2135"/>
                    </a:lnTo>
                    <a:lnTo>
                      <a:pt x="1558" y="2099"/>
                    </a:lnTo>
                    <a:lnTo>
                      <a:pt x="1527" y="2062"/>
                    </a:lnTo>
                    <a:lnTo>
                      <a:pt x="1494" y="2026"/>
                    </a:lnTo>
                    <a:lnTo>
                      <a:pt x="1461" y="1992"/>
                    </a:lnTo>
                    <a:lnTo>
                      <a:pt x="1427" y="1958"/>
                    </a:lnTo>
                    <a:lnTo>
                      <a:pt x="1392" y="1926"/>
                    </a:lnTo>
                    <a:lnTo>
                      <a:pt x="1355" y="1893"/>
                    </a:lnTo>
                    <a:lnTo>
                      <a:pt x="1318" y="1863"/>
                    </a:lnTo>
                    <a:lnTo>
                      <a:pt x="1281" y="1834"/>
                    </a:lnTo>
                    <a:lnTo>
                      <a:pt x="1243" y="1806"/>
                    </a:lnTo>
                    <a:lnTo>
                      <a:pt x="1204" y="1779"/>
                    </a:lnTo>
                    <a:lnTo>
                      <a:pt x="1165" y="1753"/>
                    </a:lnTo>
                    <a:lnTo>
                      <a:pt x="1125" y="1729"/>
                    </a:lnTo>
                    <a:lnTo>
                      <a:pt x="1085" y="1705"/>
                    </a:lnTo>
                    <a:lnTo>
                      <a:pt x="1045" y="1684"/>
                    </a:lnTo>
                    <a:lnTo>
                      <a:pt x="1029" y="1688"/>
                    </a:lnTo>
                    <a:lnTo>
                      <a:pt x="1014" y="1694"/>
                    </a:lnTo>
                    <a:lnTo>
                      <a:pt x="1000" y="1700"/>
                    </a:lnTo>
                    <a:lnTo>
                      <a:pt x="986" y="1707"/>
                    </a:lnTo>
                    <a:lnTo>
                      <a:pt x="973" y="1715"/>
                    </a:lnTo>
                    <a:lnTo>
                      <a:pt x="959" y="1724"/>
                    </a:lnTo>
                    <a:lnTo>
                      <a:pt x="946" y="1733"/>
                    </a:lnTo>
                    <a:lnTo>
                      <a:pt x="933" y="1743"/>
                    </a:lnTo>
                    <a:lnTo>
                      <a:pt x="907" y="1764"/>
                    </a:lnTo>
                    <a:lnTo>
                      <a:pt x="882" y="1786"/>
                    </a:lnTo>
                    <a:lnTo>
                      <a:pt x="856" y="1810"/>
                    </a:lnTo>
                    <a:lnTo>
                      <a:pt x="831" y="1834"/>
                    </a:lnTo>
                    <a:lnTo>
                      <a:pt x="806" y="1858"/>
                    </a:lnTo>
                    <a:lnTo>
                      <a:pt x="782" y="1881"/>
                    </a:lnTo>
                    <a:lnTo>
                      <a:pt x="757" y="1904"/>
                    </a:lnTo>
                    <a:lnTo>
                      <a:pt x="732" y="1925"/>
                    </a:lnTo>
                    <a:lnTo>
                      <a:pt x="719" y="1934"/>
                    </a:lnTo>
                    <a:lnTo>
                      <a:pt x="706" y="1944"/>
                    </a:lnTo>
                    <a:lnTo>
                      <a:pt x="694" y="1953"/>
                    </a:lnTo>
                    <a:lnTo>
                      <a:pt x="680" y="1960"/>
                    </a:lnTo>
                    <a:lnTo>
                      <a:pt x="666" y="1968"/>
                    </a:lnTo>
                    <a:lnTo>
                      <a:pt x="653" y="1973"/>
                    </a:lnTo>
                    <a:lnTo>
                      <a:pt x="639" y="1980"/>
                    </a:lnTo>
                    <a:lnTo>
                      <a:pt x="626" y="1984"/>
                    </a:lnTo>
                    <a:lnTo>
                      <a:pt x="590" y="1949"/>
                    </a:lnTo>
                    <a:lnTo>
                      <a:pt x="556" y="1915"/>
                    </a:lnTo>
                    <a:lnTo>
                      <a:pt x="521" y="1879"/>
                    </a:lnTo>
                    <a:lnTo>
                      <a:pt x="486" y="1844"/>
                    </a:lnTo>
                    <a:lnTo>
                      <a:pt x="453" y="1807"/>
                    </a:lnTo>
                    <a:lnTo>
                      <a:pt x="420" y="1770"/>
                    </a:lnTo>
                    <a:lnTo>
                      <a:pt x="388" y="1732"/>
                    </a:lnTo>
                    <a:lnTo>
                      <a:pt x="357" y="1694"/>
                    </a:lnTo>
                    <a:lnTo>
                      <a:pt x="326" y="1655"/>
                    </a:lnTo>
                    <a:lnTo>
                      <a:pt x="297" y="1617"/>
                    </a:lnTo>
                    <a:lnTo>
                      <a:pt x="268" y="1577"/>
                    </a:lnTo>
                    <a:lnTo>
                      <a:pt x="241" y="1536"/>
                    </a:lnTo>
                    <a:lnTo>
                      <a:pt x="214" y="1494"/>
                    </a:lnTo>
                    <a:lnTo>
                      <a:pt x="189" y="1453"/>
                    </a:lnTo>
                    <a:lnTo>
                      <a:pt x="166" y="1411"/>
                    </a:lnTo>
                    <a:lnTo>
                      <a:pt x="142" y="1368"/>
                    </a:lnTo>
                    <a:lnTo>
                      <a:pt x="121" y="1325"/>
                    </a:lnTo>
                    <a:lnTo>
                      <a:pt x="101" y="1280"/>
                    </a:lnTo>
                    <a:lnTo>
                      <a:pt x="83" y="1236"/>
                    </a:lnTo>
                    <a:lnTo>
                      <a:pt x="67" y="1191"/>
                    </a:lnTo>
                    <a:lnTo>
                      <a:pt x="52" y="1144"/>
                    </a:lnTo>
                    <a:lnTo>
                      <a:pt x="39" y="1098"/>
                    </a:lnTo>
                    <a:lnTo>
                      <a:pt x="27" y="1050"/>
                    </a:lnTo>
                    <a:lnTo>
                      <a:pt x="18" y="1002"/>
                    </a:lnTo>
                    <a:lnTo>
                      <a:pt x="10" y="953"/>
                    </a:lnTo>
                    <a:lnTo>
                      <a:pt x="5" y="903"/>
                    </a:lnTo>
                    <a:lnTo>
                      <a:pt x="1" y="854"/>
                    </a:lnTo>
                    <a:lnTo>
                      <a:pt x="0" y="803"/>
                    </a:lnTo>
                    <a:lnTo>
                      <a:pt x="1" y="751"/>
                    </a:lnTo>
                    <a:lnTo>
                      <a:pt x="5" y="699"/>
                    </a:lnTo>
                    <a:lnTo>
                      <a:pt x="10" y="646"/>
                    </a:lnTo>
                    <a:lnTo>
                      <a:pt x="18" y="592"/>
                    </a:lnTo>
                    <a:lnTo>
                      <a:pt x="31" y="561"/>
                    </a:lnTo>
                    <a:lnTo>
                      <a:pt x="44" y="531"/>
                    </a:lnTo>
                    <a:lnTo>
                      <a:pt x="58" y="502"/>
                    </a:lnTo>
                    <a:lnTo>
                      <a:pt x="74" y="474"/>
                    </a:lnTo>
                    <a:lnTo>
                      <a:pt x="90" y="446"/>
                    </a:lnTo>
                    <a:lnTo>
                      <a:pt x="106" y="420"/>
                    </a:lnTo>
                    <a:lnTo>
                      <a:pt x="124" y="394"/>
                    </a:lnTo>
                    <a:lnTo>
                      <a:pt x="142" y="368"/>
                    </a:lnTo>
                    <a:lnTo>
                      <a:pt x="163" y="345"/>
                    </a:lnTo>
                    <a:lnTo>
                      <a:pt x="182" y="321"/>
                    </a:lnTo>
                    <a:lnTo>
                      <a:pt x="203" y="298"/>
                    </a:lnTo>
                    <a:lnTo>
                      <a:pt x="224" y="276"/>
                    </a:lnTo>
                    <a:lnTo>
                      <a:pt x="246" y="256"/>
                    </a:lnTo>
                    <a:lnTo>
                      <a:pt x="268" y="235"/>
                    </a:lnTo>
                    <a:lnTo>
                      <a:pt x="292" y="216"/>
                    </a:lnTo>
                    <a:lnTo>
                      <a:pt x="315" y="196"/>
                    </a:lnTo>
                    <a:lnTo>
                      <a:pt x="340" y="179"/>
                    </a:lnTo>
                    <a:lnTo>
                      <a:pt x="365" y="162"/>
                    </a:lnTo>
                    <a:lnTo>
                      <a:pt x="390" y="146"/>
                    </a:lnTo>
                    <a:lnTo>
                      <a:pt x="416" y="129"/>
                    </a:lnTo>
                    <a:lnTo>
                      <a:pt x="442" y="115"/>
                    </a:lnTo>
                    <a:lnTo>
                      <a:pt x="469" y="101"/>
                    </a:lnTo>
                    <a:lnTo>
                      <a:pt x="496" y="88"/>
                    </a:lnTo>
                    <a:lnTo>
                      <a:pt x="524" y="75"/>
                    </a:lnTo>
                    <a:lnTo>
                      <a:pt x="552" y="64"/>
                    </a:lnTo>
                    <a:lnTo>
                      <a:pt x="580" y="53"/>
                    </a:lnTo>
                    <a:lnTo>
                      <a:pt x="608" y="43"/>
                    </a:lnTo>
                    <a:lnTo>
                      <a:pt x="637" y="33"/>
                    </a:lnTo>
                    <a:lnTo>
                      <a:pt x="666" y="25"/>
                    </a:lnTo>
                    <a:lnTo>
                      <a:pt x="696" y="16"/>
                    </a:lnTo>
                    <a:lnTo>
                      <a:pt x="726" y="9"/>
                    </a:lnTo>
                    <a:lnTo>
                      <a:pt x="755" y="3"/>
                    </a:lnTo>
                    <a:lnTo>
                      <a:pt x="792" y="1"/>
                    </a:lnTo>
                    <a:lnTo>
                      <a:pt x="829" y="0"/>
                    </a:lnTo>
                    <a:lnTo>
                      <a:pt x="865" y="0"/>
                    </a:lnTo>
                    <a:lnTo>
                      <a:pt x="901" y="1"/>
                    </a:lnTo>
                    <a:lnTo>
                      <a:pt x="936" y="4"/>
                    </a:lnTo>
                    <a:lnTo>
                      <a:pt x="971" y="7"/>
                    </a:lnTo>
                    <a:lnTo>
                      <a:pt x="1005" y="13"/>
                    </a:lnTo>
                    <a:lnTo>
                      <a:pt x="1040" y="18"/>
                    </a:lnTo>
                    <a:lnTo>
                      <a:pt x="1073" y="26"/>
                    </a:lnTo>
                    <a:lnTo>
                      <a:pt x="1106" y="33"/>
                    </a:lnTo>
                    <a:lnTo>
                      <a:pt x="1139" y="42"/>
                    </a:lnTo>
                    <a:lnTo>
                      <a:pt x="1171" y="51"/>
                    </a:lnTo>
                    <a:lnTo>
                      <a:pt x="1203" y="61"/>
                    </a:lnTo>
                    <a:lnTo>
                      <a:pt x="1236" y="72"/>
                    </a:lnTo>
                    <a:lnTo>
                      <a:pt x="1268" y="83"/>
                    </a:lnTo>
                    <a:lnTo>
                      <a:pt x="1300" y="95"/>
                    </a:lnTo>
                    <a:lnTo>
                      <a:pt x="1362" y="121"/>
                    </a:lnTo>
                    <a:lnTo>
                      <a:pt x="1424" y="148"/>
                    </a:lnTo>
                    <a:lnTo>
                      <a:pt x="1486" y="177"/>
                    </a:lnTo>
                    <a:lnTo>
                      <a:pt x="1547" y="206"/>
                    </a:lnTo>
                    <a:lnTo>
                      <a:pt x="1669" y="266"/>
                    </a:lnTo>
                    <a:lnTo>
                      <a:pt x="1792" y="324"/>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1" name="Freeform 42">
                <a:extLst>
                  <a:ext uri="{FF2B5EF4-FFF2-40B4-BE49-F238E27FC236}">
                    <a16:creationId xmlns:a16="http://schemas.microsoft.com/office/drawing/2014/main" id="{D48A0899-DF4A-40D7-90EF-55A8BAFB2452}"/>
                  </a:ext>
                </a:extLst>
              </p:cNvPr>
              <p:cNvSpPr>
                <a:spLocks/>
              </p:cNvSpPr>
              <p:nvPr/>
            </p:nvSpPr>
            <p:spPr bwMode="auto">
              <a:xfrm>
                <a:off x="3544" y="2371"/>
                <a:ext cx="74" cy="14"/>
              </a:xfrm>
              <a:custGeom>
                <a:avLst/>
                <a:gdLst>
                  <a:gd name="T0" fmla="*/ 0 w 518"/>
                  <a:gd name="T1" fmla="*/ 0 h 160"/>
                  <a:gd name="T2" fmla="*/ 0 w 518"/>
                  <a:gd name="T3" fmla="*/ 0 h 160"/>
                  <a:gd name="T4" fmla="*/ 0 w 518"/>
                  <a:gd name="T5" fmla="*/ 0 h 160"/>
                  <a:gd name="T6" fmla="*/ 0 w 518"/>
                  <a:gd name="T7" fmla="*/ 0 h 160"/>
                  <a:gd name="T8" fmla="*/ 0 w 518"/>
                  <a:gd name="T9" fmla="*/ 0 h 160"/>
                  <a:gd name="T10" fmla="*/ 0 w 518"/>
                  <a:gd name="T11" fmla="*/ 0 h 160"/>
                  <a:gd name="T12" fmla="*/ 0 w 518"/>
                  <a:gd name="T13" fmla="*/ 0 h 160"/>
                  <a:gd name="T14" fmla="*/ 0 w 518"/>
                  <a:gd name="T15" fmla="*/ 0 h 160"/>
                  <a:gd name="T16" fmla="*/ 0 w 518"/>
                  <a:gd name="T17" fmla="*/ 0 h 160"/>
                  <a:gd name="T18" fmla="*/ 0 w 518"/>
                  <a:gd name="T19" fmla="*/ 0 h 160"/>
                  <a:gd name="T20" fmla="*/ 0 w 518"/>
                  <a:gd name="T21" fmla="*/ 0 h 160"/>
                  <a:gd name="T22" fmla="*/ 0 w 518"/>
                  <a:gd name="T23" fmla="*/ 0 h 160"/>
                  <a:gd name="T24" fmla="*/ 0 w 518"/>
                  <a:gd name="T25" fmla="*/ 0 h 160"/>
                  <a:gd name="T26" fmla="*/ 0 w 518"/>
                  <a:gd name="T27" fmla="*/ 0 h 160"/>
                  <a:gd name="T28" fmla="*/ 0 w 518"/>
                  <a:gd name="T29" fmla="*/ 0 h 160"/>
                  <a:gd name="T30" fmla="*/ 0 w 518"/>
                  <a:gd name="T31" fmla="*/ 0 h 160"/>
                  <a:gd name="T32" fmla="*/ 0 w 518"/>
                  <a:gd name="T33" fmla="*/ 0 h 160"/>
                  <a:gd name="T34" fmla="*/ 0 w 518"/>
                  <a:gd name="T35" fmla="*/ 0 h 160"/>
                  <a:gd name="T36" fmla="*/ 0 w 518"/>
                  <a:gd name="T37" fmla="*/ 0 h 160"/>
                  <a:gd name="T38" fmla="*/ 0 w 518"/>
                  <a:gd name="T39" fmla="*/ 0 h 160"/>
                  <a:gd name="T40" fmla="*/ 0 w 518"/>
                  <a:gd name="T41" fmla="*/ 0 h 160"/>
                  <a:gd name="T42" fmla="*/ 0 w 518"/>
                  <a:gd name="T43" fmla="*/ 0 h 160"/>
                  <a:gd name="T44" fmla="*/ 0 w 518"/>
                  <a:gd name="T45" fmla="*/ 0 h 160"/>
                  <a:gd name="T46" fmla="*/ 0 w 518"/>
                  <a:gd name="T47" fmla="*/ 0 h 160"/>
                  <a:gd name="T48" fmla="*/ 0 w 518"/>
                  <a:gd name="T49" fmla="*/ 0 h 160"/>
                  <a:gd name="T50" fmla="*/ 0 w 518"/>
                  <a:gd name="T51" fmla="*/ 0 h 160"/>
                  <a:gd name="T52" fmla="*/ 0 w 518"/>
                  <a:gd name="T53" fmla="*/ 0 h 160"/>
                  <a:gd name="T54" fmla="*/ 0 w 518"/>
                  <a:gd name="T55" fmla="*/ 0 h 160"/>
                  <a:gd name="T56" fmla="*/ 0 w 518"/>
                  <a:gd name="T57" fmla="*/ 0 h 160"/>
                  <a:gd name="T58" fmla="*/ 0 w 518"/>
                  <a:gd name="T59" fmla="*/ 0 h 160"/>
                  <a:gd name="T60" fmla="*/ 0 w 518"/>
                  <a:gd name="T61" fmla="*/ 0 h 160"/>
                  <a:gd name="T62" fmla="*/ 0 w 518"/>
                  <a:gd name="T63" fmla="*/ 0 h 160"/>
                  <a:gd name="T64" fmla="*/ 0 w 518"/>
                  <a:gd name="T65" fmla="*/ 0 h 160"/>
                  <a:gd name="T66" fmla="*/ 0 w 518"/>
                  <a:gd name="T67" fmla="*/ 0 h 160"/>
                  <a:gd name="T68" fmla="*/ 0 w 518"/>
                  <a:gd name="T69" fmla="*/ 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18" h="160">
                    <a:moveTo>
                      <a:pt x="518" y="0"/>
                    </a:moveTo>
                    <a:lnTo>
                      <a:pt x="494" y="18"/>
                    </a:lnTo>
                    <a:lnTo>
                      <a:pt x="469" y="35"/>
                    </a:lnTo>
                    <a:lnTo>
                      <a:pt x="442" y="50"/>
                    </a:lnTo>
                    <a:lnTo>
                      <a:pt x="413" y="65"/>
                    </a:lnTo>
                    <a:lnTo>
                      <a:pt x="383" y="80"/>
                    </a:lnTo>
                    <a:lnTo>
                      <a:pt x="352" y="93"/>
                    </a:lnTo>
                    <a:lnTo>
                      <a:pt x="318" y="105"/>
                    </a:lnTo>
                    <a:lnTo>
                      <a:pt x="285" y="116"/>
                    </a:lnTo>
                    <a:lnTo>
                      <a:pt x="251" y="127"/>
                    </a:lnTo>
                    <a:lnTo>
                      <a:pt x="216" y="136"/>
                    </a:lnTo>
                    <a:lnTo>
                      <a:pt x="180" y="143"/>
                    </a:lnTo>
                    <a:lnTo>
                      <a:pt x="143" y="150"/>
                    </a:lnTo>
                    <a:lnTo>
                      <a:pt x="107" y="154"/>
                    </a:lnTo>
                    <a:lnTo>
                      <a:pt x="72" y="157"/>
                    </a:lnTo>
                    <a:lnTo>
                      <a:pt x="36" y="160"/>
                    </a:lnTo>
                    <a:lnTo>
                      <a:pt x="0" y="160"/>
                    </a:lnTo>
                    <a:lnTo>
                      <a:pt x="10" y="150"/>
                    </a:lnTo>
                    <a:lnTo>
                      <a:pt x="21" y="140"/>
                    </a:lnTo>
                    <a:lnTo>
                      <a:pt x="32" y="131"/>
                    </a:lnTo>
                    <a:lnTo>
                      <a:pt x="45" y="123"/>
                    </a:lnTo>
                    <a:lnTo>
                      <a:pt x="58" y="114"/>
                    </a:lnTo>
                    <a:lnTo>
                      <a:pt x="72" y="106"/>
                    </a:lnTo>
                    <a:lnTo>
                      <a:pt x="86" y="100"/>
                    </a:lnTo>
                    <a:lnTo>
                      <a:pt x="102" y="93"/>
                    </a:lnTo>
                    <a:lnTo>
                      <a:pt x="134" y="81"/>
                    </a:lnTo>
                    <a:lnTo>
                      <a:pt x="169" y="72"/>
                    </a:lnTo>
                    <a:lnTo>
                      <a:pt x="204" y="64"/>
                    </a:lnTo>
                    <a:lnTo>
                      <a:pt x="240" y="57"/>
                    </a:lnTo>
                    <a:lnTo>
                      <a:pt x="314" y="44"/>
                    </a:lnTo>
                    <a:lnTo>
                      <a:pt x="388" y="31"/>
                    </a:lnTo>
                    <a:lnTo>
                      <a:pt x="423" y="24"/>
                    </a:lnTo>
                    <a:lnTo>
                      <a:pt x="457" y="18"/>
                    </a:lnTo>
                    <a:lnTo>
                      <a:pt x="488" y="9"/>
                    </a:lnTo>
                    <a:lnTo>
                      <a:pt x="5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2" name="Freeform 43">
                <a:extLst>
                  <a:ext uri="{FF2B5EF4-FFF2-40B4-BE49-F238E27FC236}">
                    <a16:creationId xmlns:a16="http://schemas.microsoft.com/office/drawing/2014/main" id="{47A37F65-D020-43E0-A58F-C457C0290306}"/>
                  </a:ext>
                </a:extLst>
              </p:cNvPr>
              <p:cNvSpPr>
                <a:spLocks/>
              </p:cNvSpPr>
              <p:nvPr/>
            </p:nvSpPr>
            <p:spPr bwMode="auto">
              <a:xfrm>
                <a:off x="4569" y="2371"/>
                <a:ext cx="10" cy="4"/>
              </a:xfrm>
              <a:custGeom>
                <a:avLst/>
                <a:gdLst>
                  <a:gd name="T0" fmla="*/ 0 w 70"/>
                  <a:gd name="T1" fmla="*/ 0 h 43"/>
                  <a:gd name="T2" fmla="*/ 0 w 70"/>
                  <a:gd name="T3" fmla="*/ 0 h 43"/>
                  <a:gd name="T4" fmla="*/ 0 w 70"/>
                  <a:gd name="T5" fmla="*/ 0 h 43"/>
                  <a:gd name="T6" fmla="*/ 0 w 70"/>
                  <a:gd name="T7" fmla="*/ 0 h 4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0" h="43">
                    <a:moveTo>
                      <a:pt x="70" y="43"/>
                    </a:moveTo>
                    <a:lnTo>
                      <a:pt x="0" y="0"/>
                    </a:lnTo>
                    <a:lnTo>
                      <a:pt x="70" y="0"/>
                    </a:lnTo>
                    <a:lnTo>
                      <a:pt x="70"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3" name="Freeform 44">
                <a:extLst>
                  <a:ext uri="{FF2B5EF4-FFF2-40B4-BE49-F238E27FC236}">
                    <a16:creationId xmlns:a16="http://schemas.microsoft.com/office/drawing/2014/main" id="{A6B76826-D5D2-4068-AA24-B3D3FF3CD2D2}"/>
                  </a:ext>
                </a:extLst>
              </p:cNvPr>
              <p:cNvSpPr>
                <a:spLocks/>
              </p:cNvSpPr>
              <p:nvPr/>
            </p:nvSpPr>
            <p:spPr bwMode="auto">
              <a:xfrm>
                <a:off x="4874" y="2375"/>
                <a:ext cx="142" cy="154"/>
              </a:xfrm>
              <a:custGeom>
                <a:avLst/>
                <a:gdLst>
                  <a:gd name="T0" fmla="*/ 0 w 996"/>
                  <a:gd name="T1" fmla="*/ 0 h 1702"/>
                  <a:gd name="T2" fmla="*/ 0 w 996"/>
                  <a:gd name="T3" fmla="*/ 0 h 1702"/>
                  <a:gd name="T4" fmla="*/ 0 w 996"/>
                  <a:gd name="T5" fmla="*/ 0 h 1702"/>
                  <a:gd name="T6" fmla="*/ 0 w 996"/>
                  <a:gd name="T7" fmla="*/ 0 h 1702"/>
                  <a:gd name="T8" fmla="*/ 0 w 996"/>
                  <a:gd name="T9" fmla="*/ 0 h 1702"/>
                  <a:gd name="T10" fmla="*/ 0 w 996"/>
                  <a:gd name="T11" fmla="*/ 0 h 1702"/>
                  <a:gd name="T12" fmla="*/ 0 w 996"/>
                  <a:gd name="T13" fmla="*/ 0 h 1702"/>
                  <a:gd name="T14" fmla="*/ 0 w 996"/>
                  <a:gd name="T15" fmla="*/ 0 h 1702"/>
                  <a:gd name="T16" fmla="*/ 0 w 996"/>
                  <a:gd name="T17" fmla="*/ 0 h 1702"/>
                  <a:gd name="T18" fmla="*/ 0 w 996"/>
                  <a:gd name="T19" fmla="*/ 0 h 1702"/>
                  <a:gd name="T20" fmla="*/ 0 w 996"/>
                  <a:gd name="T21" fmla="*/ 0 h 1702"/>
                  <a:gd name="T22" fmla="*/ 0 w 996"/>
                  <a:gd name="T23" fmla="*/ 0 h 1702"/>
                  <a:gd name="T24" fmla="*/ 0 w 996"/>
                  <a:gd name="T25" fmla="*/ 0 h 1702"/>
                  <a:gd name="T26" fmla="*/ 0 w 996"/>
                  <a:gd name="T27" fmla="*/ 0 h 1702"/>
                  <a:gd name="T28" fmla="*/ 0 w 996"/>
                  <a:gd name="T29" fmla="*/ 0 h 1702"/>
                  <a:gd name="T30" fmla="*/ 0 w 996"/>
                  <a:gd name="T31" fmla="*/ 0 h 1702"/>
                  <a:gd name="T32" fmla="*/ 0 w 996"/>
                  <a:gd name="T33" fmla="*/ 0 h 1702"/>
                  <a:gd name="T34" fmla="*/ 0 w 996"/>
                  <a:gd name="T35" fmla="*/ 0 h 1702"/>
                  <a:gd name="T36" fmla="*/ 0 w 996"/>
                  <a:gd name="T37" fmla="*/ 0 h 1702"/>
                  <a:gd name="T38" fmla="*/ 0 w 996"/>
                  <a:gd name="T39" fmla="*/ 0 h 1702"/>
                  <a:gd name="T40" fmla="*/ 0 w 996"/>
                  <a:gd name="T41" fmla="*/ 0 h 1702"/>
                  <a:gd name="T42" fmla="*/ 0 w 996"/>
                  <a:gd name="T43" fmla="*/ 0 h 1702"/>
                  <a:gd name="T44" fmla="*/ 0 w 996"/>
                  <a:gd name="T45" fmla="*/ 0 h 1702"/>
                  <a:gd name="T46" fmla="*/ 0 w 996"/>
                  <a:gd name="T47" fmla="*/ 0 h 1702"/>
                  <a:gd name="T48" fmla="*/ 0 w 996"/>
                  <a:gd name="T49" fmla="*/ 0 h 1702"/>
                  <a:gd name="T50" fmla="*/ 0 w 996"/>
                  <a:gd name="T51" fmla="*/ 0 h 1702"/>
                  <a:gd name="T52" fmla="*/ 0 w 996"/>
                  <a:gd name="T53" fmla="*/ 0 h 1702"/>
                  <a:gd name="T54" fmla="*/ 0 w 996"/>
                  <a:gd name="T55" fmla="*/ 0 h 1702"/>
                  <a:gd name="T56" fmla="*/ 0 w 996"/>
                  <a:gd name="T57" fmla="*/ 0 h 1702"/>
                  <a:gd name="T58" fmla="*/ 0 w 996"/>
                  <a:gd name="T59" fmla="*/ 0 h 1702"/>
                  <a:gd name="T60" fmla="*/ 0 w 996"/>
                  <a:gd name="T61" fmla="*/ 0 h 1702"/>
                  <a:gd name="T62" fmla="*/ 0 w 996"/>
                  <a:gd name="T63" fmla="*/ 0 h 1702"/>
                  <a:gd name="T64" fmla="*/ 0 w 996"/>
                  <a:gd name="T65" fmla="*/ 0 h 1702"/>
                  <a:gd name="T66" fmla="*/ 0 w 996"/>
                  <a:gd name="T67" fmla="*/ 0 h 1702"/>
                  <a:gd name="T68" fmla="*/ 0 w 996"/>
                  <a:gd name="T69" fmla="*/ 0 h 1702"/>
                  <a:gd name="T70" fmla="*/ 0 w 996"/>
                  <a:gd name="T71" fmla="*/ 0 h 1702"/>
                  <a:gd name="T72" fmla="*/ 0 w 996"/>
                  <a:gd name="T73" fmla="*/ 0 h 1702"/>
                  <a:gd name="T74" fmla="*/ 0 w 996"/>
                  <a:gd name="T75" fmla="*/ 0 h 1702"/>
                  <a:gd name="T76" fmla="*/ 0 w 996"/>
                  <a:gd name="T77" fmla="*/ 0 h 1702"/>
                  <a:gd name="T78" fmla="*/ 0 w 996"/>
                  <a:gd name="T79" fmla="*/ 0 h 1702"/>
                  <a:gd name="T80" fmla="*/ 0 w 996"/>
                  <a:gd name="T81" fmla="*/ 0 h 1702"/>
                  <a:gd name="T82" fmla="*/ 0 w 996"/>
                  <a:gd name="T83" fmla="*/ 0 h 1702"/>
                  <a:gd name="T84" fmla="*/ 0 w 996"/>
                  <a:gd name="T85" fmla="*/ 0 h 1702"/>
                  <a:gd name="T86" fmla="*/ 0 w 996"/>
                  <a:gd name="T87" fmla="*/ 0 h 1702"/>
                  <a:gd name="T88" fmla="*/ 0 w 996"/>
                  <a:gd name="T89" fmla="*/ 0 h 17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996" h="1702">
                    <a:moveTo>
                      <a:pt x="996" y="1702"/>
                    </a:moveTo>
                    <a:lnTo>
                      <a:pt x="968" y="1648"/>
                    </a:lnTo>
                    <a:lnTo>
                      <a:pt x="940" y="1593"/>
                    </a:lnTo>
                    <a:lnTo>
                      <a:pt x="911" y="1537"/>
                    </a:lnTo>
                    <a:lnTo>
                      <a:pt x="881" y="1483"/>
                    </a:lnTo>
                    <a:lnTo>
                      <a:pt x="850" y="1429"/>
                    </a:lnTo>
                    <a:lnTo>
                      <a:pt x="819" y="1375"/>
                    </a:lnTo>
                    <a:lnTo>
                      <a:pt x="788" y="1321"/>
                    </a:lnTo>
                    <a:lnTo>
                      <a:pt x="756" y="1267"/>
                    </a:lnTo>
                    <a:lnTo>
                      <a:pt x="691" y="1160"/>
                    </a:lnTo>
                    <a:lnTo>
                      <a:pt x="624" y="1054"/>
                    </a:lnTo>
                    <a:lnTo>
                      <a:pt x="558" y="948"/>
                    </a:lnTo>
                    <a:lnTo>
                      <a:pt x="490" y="843"/>
                    </a:lnTo>
                    <a:lnTo>
                      <a:pt x="423" y="738"/>
                    </a:lnTo>
                    <a:lnTo>
                      <a:pt x="357" y="633"/>
                    </a:lnTo>
                    <a:lnTo>
                      <a:pt x="291" y="528"/>
                    </a:lnTo>
                    <a:lnTo>
                      <a:pt x="228" y="422"/>
                    </a:lnTo>
                    <a:lnTo>
                      <a:pt x="197" y="370"/>
                    </a:lnTo>
                    <a:lnTo>
                      <a:pt x="167" y="317"/>
                    </a:lnTo>
                    <a:lnTo>
                      <a:pt x="136" y="264"/>
                    </a:lnTo>
                    <a:lnTo>
                      <a:pt x="107" y="211"/>
                    </a:lnTo>
                    <a:lnTo>
                      <a:pt x="79" y="158"/>
                    </a:lnTo>
                    <a:lnTo>
                      <a:pt x="52" y="105"/>
                    </a:lnTo>
                    <a:lnTo>
                      <a:pt x="25" y="53"/>
                    </a:lnTo>
                    <a:lnTo>
                      <a:pt x="0" y="0"/>
                    </a:lnTo>
                    <a:lnTo>
                      <a:pt x="137" y="204"/>
                    </a:lnTo>
                    <a:lnTo>
                      <a:pt x="275" y="409"/>
                    </a:lnTo>
                    <a:lnTo>
                      <a:pt x="344" y="512"/>
                    </a:lnTo>
                    <a:lnTo>
                      <a:pt x="411" y="615"/>
                    </a:lnTo>
                    <a:lnTo>
                      <a:pt x="477" y="718"/>
                    </a:lnTo>
                    <a:lnTo>
                      <a:pt x="543" y="823"/>
                    </a:lnTo>
                    <a:lnTo>
                      <a:pt x="606" y="928"/>
                    </a:lnTo>
                    <a:lnTo>
                      <a:pt x="668" y="1035"/>
                    </a:lnTo>
                    <a:lnTo>
                      <a:pt x="699" y="1088"/>
                    </a:lnTo>
                    <a:lnTo>
                      <a:pt x="729" y="1142"/>
                    </a:lnTo>
                    <a:lnTo>
                      <a:pt x="758" y="1197"/>
                    </a:lnTo>
                    <a:lnTo>
                      <a:pt x="787" y="1251"/>
                    </a:lnTo>
                    <a:lnTo>
                      <a:pt x="815" y="1306"/>
                    </a:lnTo>
                    <a:lnTo>
                      <a:pt x="842" y="1361"/>
                    </a:lnTo>
                    <a:lnTo>
                      <a:pt x="870" y="1418"/>
                    </a:lnTo>
                    <a:lnTo>
                      <a:pt x="897" y="1474"/>
                    </a:lnTo>
                    <a:lnTo>
                      <a:pt x="923" y="1530"/>
                    </a:lnTo>
                    <a:lnTo>
                      <a:pt x="948" y="1587"/>
                    </a:lnTo>
                    <a:lnTo>
                      <a:pt x="972" y="1644"/>
                    </a:lnTo>
                    <a:lnTo>
                      <a:pt x="996" y="17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4" name="Freeform 45">
                <a:extLst>
                  <a:ext uri="{FF2B5EF4-FFF2-40B4-BE49-F238E27FC236}">
                    <a16:creationId xmlns:a16="http://schemas.microsoft.com/office/drawing/2014/main" id="{50BE8179-018D-4DB9-87E1-1682D009901C}"/>
                  </a:ext>
                </a:extLst>
              </p:cNvPr>
              <p:cNvSpPr>
                <a:spLocks/>
              </p:cNvSpPr>
              <p:nvPr/>
            </p:nvSpPr>
            <p:spPr bwMode="auto">
              <a:xfrm>
                <a:off x="4713" y="2378"/>
                <a:ext cx="7" cy="5"/>
              </a:xfrm>
              <a:custGeom>
                <a:avLst/>
                <a:gdLst>
                  <a:gd name="T0" fmla="*/ 0 w 50"/>
                  <a:gd name="T1" fmla="*/ 0 h 64"/>
                  <a:gd name="T2" fmla="*/ 0 w 50"/>
                  <a:gd name="T3" fmla="*/ 0 h 64"/>
                  <a:gd name="T4" fmla="*/ 0 w 50"/>
                  <a:gd name="T5" fmla="*/ 0 h 64"/>
                  <a:gd name="T6" fmla="*/ 0 w 50"/>
                  <a:gd name="T7" fmla="*/ 0 h 64"/>
                  <a:gd name="T8" fmla="*/ 0 w 50"/>
                  <a:gd name="T9" fmla="*/ 0 h 64"/>
                  <a:gd name="T10" fmla="*/ 0 w 50"/>
                  <a:gd name="T11" fmla="*/ 0 h 64"/>
                  <a:gd name="T12" fmla="*/ 0 w 50"/>
                  <a:gd name="T13" fmla="*/ 0 h 64"/>
                  <a:gd name="T14" fmla="*/ 0 w 50"/>
                  <a:gd name="T15" fmla="*/ 0 h 64"/>
                  <a:gd name="T16" fmla="*/ 0 w 50"/>
                  <a:gd name="T17" fmla="*/ 0 h 64"/>
                  <a:gd name="T18" fmla="*/ 0 w 50"/>
                  <a:gd name="T19" fmla="*/ 0 h 64"/>
                  <a:gd name="T20" fmla="*/ 0 w 50"/>
                  <a:gd name="T21" fmla="*/ 0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 h="64">
                    <a:moveTo>
                      <a:pt x="50" y="22"/>
                    </a:moveTo>
                    <a:lnTo>
                      <a:pt x="50" y="64"/>
                    </a:lnTo>
                    <a:lnTo>
                      <a:pt x="0" y="0"/>
                    </a:lnTo>
                    <a:lnTo>
                      <a:pt x="8" y="0"/>
                    </a:lnTo>
                    <a:lnTo>
                      <a:pt x="15" y="0"/>
                    </a:lnTo>
                    <a:lnTo>
                      <a:pt x="22" y="1"/>
                    </a:lnTo>
                    <a:lnTo>
                      <a:pt x="29" y="2"/>
                    </a:lnTo>
                    <a:lnTo>
                      <a:pt x="35" y="5"/>
                    </a:lnTo>
                    <a:lnTo>
                      <a:pt x="41" y="9"/>
                    </a:lnTo>
                    <a:lnTo>
                      <a:pt x="46" y="14"/>
                    </a:lnTo>
                    <a:lnTo>
                      <a:pt x="5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5" name="Freeform 46">
                <a:extLst>
                  <a:ext uri="{FF2B5EF4-FFF2-40B4-BE49-F238E27FC236}">
                    <a16:creationId xmlns:a16="http://schemas.microsoft.com/office/drawing/2014/main" id="{FC8D77B1-FA99-456F-8B27-5099605894AD}"/>
                  </a:ext>
                </a:extLst>
              </p:cNvPr>
              <p:cNvSpPr>
                <a:spLocks/>
              </p:cNvSpPr>
              <p:nvPr/>
            </p:nvSpPr>
            <p:spPr bwMode="auto">
              <a:xfrm>
                <a:off x="3544" y="2380"/>
                <a:ext cx="110" cy="32"/>
              </a:xfrm>
              <a:custGeom>
                <a:avLst/>
                <a:gdLst>
                  <a:gd name="T0" fmla="*/ 0 w 767"/>
                  <a:gd name="T1" fmla="*/ 0 h 353"/>
                  <a:gd name="T2" fmla="*/ 0 w 767"/>
                  <a:gd name="T3" fmla="*/ 0 h 353"/>
                  <a:gd name="T4" fmla="*/ 0 w 767"/>
                  <a:gd name="T5" fmla="*/ 0 h 353"/>
                  <a:gd name="T6" fmla="*/ 0 w 767"/>
                  <a:gd name="T7" fmla="*/ 0 h 353"/>
                  <a:gd name="T8" fmla="*/ 0 w 767"/>
                  <a:gd name="T9" fmla="*/ 0 h 353"/>
                  <a:gd name="T10" fmla="*/ 0 w 767"/>
                  <a:gd name="T11" fmla="*/ 0 h 353"/>
                  <a:gd name="T12" fmla="*/ 0 w 767"/>
                  <a:gd name="T13" fmla="*/ 0 h 353"/>
                  <a:gd name="T14" fmla="*/ 0 w 767"/>
                  <a:gd name="T15" fmla="*/ 0 h 353"/>
                  <a:gd name="T16" fmla="*/ 0 w 767"/>
                  <a:gd name="T17" fmla="*/ 0 h 353"/>
                  <a:gd name="T18" fmla="*/ 0 w 767"/>
                  <a:gd name="T19" fmla="*/ 0 h 353"/>
                  <a:gd name="T20" fmla="*/ 0 w 767"/>
                  <a:gd name="T21" fmla="*/ 0 h 353"/>
                  <a:gd name="T22" fmla="*/ 0 w 767"/>
                  <a:gd name="T23" fmla="*/ 0 h 353"/>
                  <a:gd name="T24" fmla="*/ 0 w 767"/>
                  <a:gd name="T25" fmla="*/ 0 h 353"/>
                  <a:gd name="T26" fmla="*/ 0 w 767"/>
                  <a:gd name="T27" fmla="*/ 0 h 353"/>
                  <a:gd name="T28" fmla="*/ 0 w 767"/>
                  <a:gd name="T29" fmla="*/ 0 h 353"/>
                  <a:gd name="T30" fmla="*/ 0 w 767"/>
                  <a:gd name="T31" fmla="*/ 0 h 353"/>
                  <a:gd name="T32" fmla="*/ 0 w 767"/>
                  <a:gd name="T33" fmla="*/ 0 h 353"/>
                  <a:gd name="T34" fmla="*/ 0 w 767"/>
                  <a:gd name="T35" fmla="*/ 0 h 353"/>
                  <a:gd name="T36" fmla="*/ 0 w 767"/>
                  <a:gd name="T37" fmla="*/ 0 h 353"/>
                  <a:gd name="T38" fmla="*/ 0 w 767"/>
                  <a:gd name="T39" fmla="*/ 0 h 353"/>
                  <a:gd name="T40" fmla="*/ 0 w 767"/>
                  <a:gd name="T41" fmla="*/ 0 h 353"/>
                  <a:gd name="T42" fmla="*/ 0 w 767"/>
                  <a:gd name="T43" fmla="*/ 0 h 353"/>
                  <a:gd name="T44" fmla="*/ 0 w 767"/>
                  <a:gd name="T45" fmla="*/ 0 h 353"/>
                  <a:gd name="T46" fmla="*/ 0 w 767"/>
                  <a:gd name="T47" fmla="*/ 0 h 3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67" h="353">
                    <a:moveTo>
                      <a:pt x="0" y="353"/>
                    </a:moveTo>
                    <a:lnTo>
                      <a:pt x="33" y="323"/>
                    </a:lnTo>
                    <a:lnTo>
                      <a:pt x="70" y="293"/>
                    </a:lnTo>
                    <a:lnTo>
                      <a:pt x="109" y="262"/>
                    </a:lnTo>
                    <a:lnTo>
                      <a:pt x="150" y="233"/>
                    </a:lnTo>
                    <a:lnTo>
                      <a:pt x="195" y="204"/>
                    </a:lnTo>
                    <a:lnTo>
                      <a:pt x="241" y="176"/>
                    </a:lnTo>
                    <a:lnTo>
                      <a:pt x="289" y="149"/>
                    </a:lnTo>
                    <a:lnTo>
                      <a:pt x="339" y="124"/>
                    </a:lnTo>
                    <a:lnTo>
                      <a:pt x="390" y="100"/>
                    </a:lnTo>
                    <a:lnTo>
                      <a:pt x="442" y="79"/>
                    </a:lnTo>
                    <a:lnTo>
                      <a:pt x="468" y="68"/>
                    </a:lnTo>
                    <a:lnTo>
                      <a:pt x="495" y="58"/>
                    </a:lnTo>
                    <a:lnTo>
                      <a:pt x="522" y="49"/>
                    </a:lnTo>
                    <a:lnTo>
                      <a:pt x="549" y="41"/>
                    </a:lnTo>
                    <a:lnTo>
                      <a:pt x="576" y="33"/>
                    </a:lnTo>
                    <a:lnTo>
                      <a:pt x="603" y="27"/>
                    </a:lnTo>
                    <a:lnTo>
                      <a:pt x="631" y="20"/>
                    </a:lnTo>
                    <a:lnTo>
                      <a:pt x="658" y="14"/>
                    </a:lnTo>
                    <a:lnTo>
                      <a:pt x="685" y="9"/>
                    </a:lnTo>
                    <a:lnTo>
                      <a:pt x="713" y="5"/>
                    </a:lnTo>
                    <a:lnTo>
                      <a:pt x="740" y="2"/>
                    </a:lnTo>
                    <a:lnTo>
                      <a:pt x="767" y="0"/>
                    </a:lnTo>
                    <a:lnTo>
                      <a:pt x="0" y="3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6" name="Freeform 47">
                <a:extLst>
                  <a:ext uri="{FF2B5EF4-FFF2-40B4-BE49-F238E27FC236}">
                    <a16:creationId xmlns:a16="http://schemas.microsoft.com/office/drawing/2014/main" id="{040B1F6F-4783-4F06-94C2-2DC0DA79DCA9}"/>
                  </a:ext>
                </a:extLst>
              </p:cNvPr>
              <p:cNvSpPr>
                <a:spLocks/>
              </p:cNvSpPr>
              <p:nvPr/>
            </p:nvSpPr>
            <p:spPr bwMode="auto">
              <a:xfrm>
                <a:off x="3758" y="2380"/>
                <a:ext cx="40" cy="23"/>
              </a:xfrm>
              <a:custGeom>
                <a:avLst/>
                <a:gdLst>
                  <a:gd name="T0" fmla="*/ 0 w 281"/>
                  <a:gd name="T1" fmla="*/ 0 h 257"/>
                  <a:gd name="T2" fmla="*/ 0 w 281"/>
                  <a:gd name="T3" fmla="*/ 0 h 257"/>
                  <a:gd name="T4" fmla="*/ 0 w 281"/>
                  <a:gd name="T5" fmla="*/ 0 h 257"/>
                  <a:gd name="T6" fmla="*/ 0 w 281"/>
                  <a:gd name="T7" fmla="*/ 0 h 257"/>
                  <a:gd name="T8" fmla="*/ 0 w 281"/>
                  <a:gd name="T9" fmla="*/ 0 h 257"/>
                  <a:gd name="T10" fmla="*/ 0 w 281"/>
                  <a:gd name="T11" fmla="*/ 0 h 257"/>
                  <a:gd name="T12" fmla="*/ 0 w 281"/>
                  <a:gd name="T13" fmla="*/ 0 h 257"/>
                  <a:gd name="T14" fmla="*/ 0 w 281"/>
                  <a:gd name="T15" fmla="*/ 0 h 257"/>
                  <a:gd name="T16" fmla="*/ 0 w 281"/>
                  <a:gd name="T17" fmla="*/ 0 h 257"/>
                  <a:gd name="T18" fmla="*/ 0 w 281"/>
                  <a:gd name="T19" fmla="*/ 0 h 257"/>
                  <a:gd name="T20" fmla="*/ 0 w 281"/>
                  <a:gd name="T21" fmla="*/ 0 h 257"/>
                  <a:gd name="T22" fmla="*/ 0 w 281"/>
                  <a:gd name="T23" fmla="*/ 0 h 257"/>
                  <a:gd name="T24" fmla="*/ 0 w 281"/>
                  <a:gd name="T25" fmla="*/ 0 h 257"/>
                  <a:gd name="T26" fmla="*/ 0 w 281"/>
                  <a:gd name="T27" fmla="*/ 0 h 257"/>
                  <a:gd name="T28" fmla="*/ 0 w 281"/>
                  <a:gd name="T29" fmla="*/ 0 h 257"/>
                  <a:gd name="T30" fmla="*/ 0 w 281"/>
                  <a:gd name="T31" fmla="*/ 0 h 257"/>
                  <a:gd name="T32" fmla="*/ 0 w 281"/>
                  <a:gd name="T33" fmla="*/ 0 h 257"/>
                  <a:gd name="T34" fmla="*/ 0 w 281"/>
                  <a:gd name="T35" fmla="*/ 0 h 257"/>
                  <a:gd name="T36" fmla="*/ 0 w 281"/>
                  <a:gd name="T37" fmla="*/ 0 h 257"/>
                  <a:gd name="T38" fmla="*/ 0 w 281"/>
                  <a:gd name="T39" fmla="*/ 0 h 257"/>
                  <a:gd name="T40" fmla="*/ 0 w 281"/>
                  <a:gd name="T41" fmla="*/ 0 h 257"/>
                  <a:gd name="T42" fmla="*/ 0 w 281"/>
                  <a:gd name="T43" fmla="*/ 0 h 257"/>
                  <a:gd name="T44" fmla="*/ 0 w 281"/>
                  <a:gd name="T45" fmla="*/ 0 h 257"/>
                  <a:gd name="T46" fmla="*/ 0 w 281"/>
                  <a:gd name="T47" fmla="*/ 0 h 257"/>
                  <a:gd name="T48" fmla="*/ 0 w 281"/>
                  <a:gd name="T49" fmla="*/ 0 h 257"/>
                  <a:gd name="T50" fmla="*/ 0 w 281"/>
                  <a:gd name="T51" fmla="*/ 0 h 257"/>
                  <a:gd name="T52" fmla="*/ 0 w 281"/>
                  <a:gd name="T53" fmla="*/ 0 h 257"/>
                  <a:gd name="T54" fmla="*/ 0 w 281"/>
                  <a:gd name="T55" fmla="*/ 0 h 257"/>
                  <a:gd name="T56" fmla="*/ 0 w 281"/>
                  <a:gd name="T57" fmla="*/ 0 h 257"/>
                  <a:gd name="T58" fmla="*/ 0 w 281"/>
                  <a:gd name="T59" fmla="*/ 0 h 257"/>
                  <a:gd name="T60" fmla="*/ 0 w 281"/>
                  <a:gd name="T61" fmla="*/ 0 h 257"/>
                  <a:gd name="T62" fmla="*/ 0 w 281"/>
                  <a:gd name="T63" fmla="*/ 0 h 257"/>
                  <a:gd name="T64" fmla="*/ 0 w 281"/>
                  <a:gd name="T65" fmla="*/ 0 h 257"/>
                  <a:gd name="T66" fmla="*/ 0 w 281"/>
                  <a:gd name="T67" fmla="*/ 0 h 257"/>
                  <a:gd name="T68" fmla="*/ 0 w 281"/>
                  <a:gd name="T69" fmla="*/ 0 h 257"/>
                  <a:gd name="T70" fmla="*/ 0 w 281"/>
                  <a:gd name="T71" fmla="*/ 0 h 257"/>
                  <a:gd name="T72" fmla="*/ 0 w 281"/>
                  <a:gd name="T73" fmla="*/ 0 h 257"/>
                  <a:gd name="T74" fmla="*/ 0 w 281"/>
                  <a:gd name="T75" fmla="*/ 0 h 257"/>
                  <a:gd name="T76" fmla="*/ 0 w 281"/>
                  <a:gd name="T77" fmla="*/ 0 h 257"/>
                  <a:gd name="T78" fmla="*/ 0 w 281"/>
                  <a:gd name="T79" fmla="*/ 0 h 257"/>
                  <a:gd name="T80" fmla="*/ 0 w 281"/>
                  <a:gd name="T81" fmla="*/ 0 h 257"/>
                  <a:gd name="T82" fmla="*/ 0 w 281"/>
                  <a:gd name="T83" fmla="*/ 0 h 257"/>
                  <a:gd name="T84" fmla="*/ 0 w 281"/>
                  <a:gd name="T85" fmla="*/ 0 h 257"/>
                  <a:gd name="T86" fmla="*/ 0 w 281"/>
                  <a:gd name="T87" fmla="*/ 0 h 257"/>
                  <a:gd name="T88" fmla="*/ 0 w 281"/>
                  <a:gd name="T89" fmla="*/ 0 h 257"/>
                  <a:gd name="T90" fmla="*/ 0 w 281"/>
                  <a:gd name="T91" fmla="*/ 0 h 257"/>
                  <a:gd name="T92" fmla="*/ 0 w 281"/>
                  <a:gd name="T93" fmla="*/ 0 h 257"/>
                  <a:gd name="T94" fmla="*/ 0 w 281"/>
                  <a:gd name="T95" fmla="*/ 0 h 257"/>
                  <a:gd name="T96" fmla="*/ 0 w 281"/>
                  <a:gd name="T97" fmla="*/ 0 h 2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1" h="257">
                    <a:moveTo>
                      <a:pt x="245" y="257"/>
                    </a:moveTo>
                    <a:lnTo>
                      <a:pt x="204" y="243"/>
                    </a:lnTo>
                    <a:lnTo>
                      <a:pt x="155" y="227"/>
                    </a:lnTo>
                    <a:lnTo>
                      <a:pt x="129" y="217"/>
                    </a:lnTo>
                    <a:lnTo>
                      <a:pt x="103" y="206"/>
                    </a:lnTo>
                    <a:lnTo>
                      <a:pt x="90" y="201"/>
                    </a:lnTo>
                    <a:lnTo>
                      <a:pt x="78" y="194"/>
                    </a:lnTo>
                    <a:lnTo>
                      <a:pt x="67" y="188"/>
                    </a:lnTo>
                    <a:lnTo>
                      <a:pt x="55" y="180"/>
                    </a:lnTo>
                    <a:lnTo>
                      <a:pt x="44" y="173"/>
                    </a:lnTo>
                    <a:lnTo>
                      <a:pt x="35" y="165"/>
                    </a:lnTo>
                    <a:lnTo>
                      <a:pt x="26" y="156"/>
                    </a:lnTo>
                    <a:lnTo>
                      <a:pt x="19" y="148"/>
                    </a:lnTo>
                    <a:lnTo>
                      <a:pt x="12" y="138"/>
                    </a:lnTo>
                    <a:lnTo>
                      <a:pt x="7" y="128"/>
                    </a:lnTo>
                    <a:lnTo>
                      <a:pt x="3" y="119"/>
                    </a:lnTo>
                    <a:lnTo>
                      <a:pt x="1" y="108"/>
                    </a:lnTo>
                    <a:lnTo>
                      <a:pt x="0" y="96"/>
                    </a:lnTo>
                    <a:lnTo>
                      <a:pt x="0" y="84"/>
                    </a:lnTo>
                    <a:lnTo>
                      <a:pt x="3" y="71"/>
                    </a:lnTo>
                    <a:lnTo>
                      <a:pt x="7" y="58"/>
                    </a:lnTo>
                    <a:lnTo>
                      <a:pt x="13" y="45"/>
                    </a:lnTo>
                    <a:lnTo>
                      <a:pt x="22" y="30"/>
                    </a:lnTo>
                    <a:lnTo>
                      <a:pt x="32" y="15"/>
                    </a:lnTo>
                    <a:lnTo>
                      <a:pt x="45" y="0"/>
                    </a:lnTo>
                    <a:lnTo>
                      <a:pt x="62" y="9"/>
                    </a:lnTo>
                    <a:lnTo>
                      <a:pt x="82" y="20"/>
                    </a:lnTo>
                    <a:lnTo>
                      <a:pt x="105" y="30"/>
                    </a:lnTo>
                    <a:lnTo>
                      <a:pt x="128" y="41"/>
                    </a:lnTo>
                    <a:lnTo>
                      <a:pt x="153" y="53"/>
                    </a:lnTo>
                    <a:lnTo>
                      <a:pt x="177" y="64"/>
                    </a:lnTo>
                    <a:lnTo>
                      <a:pt x="201" y="77"/>
                    </a:lnTo>
                    <a:lnTo>
                      <a:pt x="223" y="91"/>
                    </a:lnTo>
                    <a:lnTo>
                      <a:pt x="233" y="99"/>
                    </a:lnTo>
                    <a:lnTo>
                      <a:pt x="244" y="107"/>
                    </a:lnTo>
                    <a:lnTo>
                      <a:pt x="252" y="115"/>
                    </a:lnTo>
                    <a:lnTo>
                      <a:pt x="260" y="123"/>
                    </a:lnTo>
                    <a:lnTo>
                      <a:pt x="266" y="133"/>
                    </a:lnTo>
                    <a:lnTo>
                      <a:pt x="272" y="141"/>
                    </a:lnTo>
                    <a:lnTo>
                      <a:pt x="276" y="151"/>
                    </a:lnTo>
                    <a:lnTo>
                      <a:pt x="280" y="161"/>
                    </a:lnTo>
                    <a:lnTo>
                      <a:pt x="281" y="170"/>
                    </a:lnTo>
                    <a:lnTo>
                      <a:pt x="281" y="181"/>
                    </a:lnTo>
                    <a:lnTo>
                      <a:pt x="280" y="193"/>
                    </a:lnTo>
                    <a:lnTo>
                      <a:pt x="277" y="205"/>
                    </a:lnTo>
                    <a:lnTo>
                      <a:pt x="272" y="217"/>
                    </a:lnTo>
                    <a:lnTo>
                      <a:pt x="265" y="230"/>
                    </a:lnTo>
                    <a:lnTo>
                      <a:pt x="256" y="243"/>
                    </a:lnTo>
                    <a:lnTo>
                      <a:pt x="245" y="257"/>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7" name="Freeform 48">
                <a:extLst>
                  <a:ext uri="{FF2B5EF4-FFF2-40B4-BE49-F238E27FC236}">
                    <a16:creationId xmlns:a16="http://schemas.microsoft.com/office/drawing/2014/main" id="{3566FF92-7AF4-42B0-AB71-223063D395F2}"/>
                  </a:ext>
                </a:extLst>
              </p:cNvPr>
              <p:cNvSpPr>
                <a:spLocks/>
              </p:cNvSpPr>
              <p:nvPr/>
            </p:nvSpPr>
            <p:spPr bwMode="auto">
              <a:xfrm>
                <a:off x="4763" y="2379"/>
                <a:ext cx="68" cy="127"/>
              </a:xfrm>
              <a:custGeom>
                <a:avLst/>
                <a:gdLst>
                  <a:gd name="T0" fmla="*/ 0 w 475"/>
                  <a:gd name="T1" fmla="*/ 0 h 1396"/>
                  <a:gd name="T2" fmla="*/ 0 w 475"/>
                  <a:gd name="T3" fmla="*/ 0 h 1396"/>
                  <a:gd name="T4" fmla="*/ 0 w 475"/>
                  <a:gd name="T5" fmla="*/ 0 h 1396"/>
                  <a:gd name="T6" fmla="*/ 0 w 475"/>
                  <a:gd name="T7" fmla="*/ 0 h 1396"/>
                  <a:gd name="T8" fmla="*/ 0 w 475"/>
                  <a:gd name="T9" fmla="*/ 0 h 1396"/>
                  <a:gd name="T10" fmla="*/ 0 w 475"/>
                  <a:gd name="T11" fmla="*/ 0 h 1396"/>
                  <a:gd name="T12" fmla="*/ 0 w 475"/>
                  <a:gd name="T13" fmla="*/ 0 h 1396"/>
                  <a:gd name="T14" fmla="*/ 0 w 475"/>
                  <a:gd name="T15" fmla="*/ 0 h 1396"/>
                  <a:gd name="T16" fmla="*/ 0 w 475"/>
                  <a:gd name="T17" fmla="*/ 0 h 1396"/>
                  <a:gd name="T18" fmla="*/ 0 w 475"/>
                  <a:gd name="T19" fmla="*/ 0 h 1396"/>
                  <a:gd name="T20" fmla="*/ 0 w 475"/>
                  <a:gd name="T21" fmla="*/ 0 h 1396"/>
                  <a:gd name="T22" fmla="*/ 0 w 475"/>
                  <a:gd name="T23" fmla="*/ 0 h 1396"/>
                  <a:gd name="T24" fmla="*/ 0 w 475"/>
                  <a:gd name="T25" fmla="*/ 0 h 1396"/>
                  <a:gd name="T26" fmla="*/ 0 w 475"/>
                  <a:gd name="T27" fmla="*/ 0 h 1396"/>
                  <a:gd name="T28" fmla="*/ 0 w 475"/>
                  <a:gd name="T29" fmla="*/ 0 h 1396"/>
                  <a:gd name="T30" fmla="*/ 0 w 475"/>
                  <a:gd name="T31" fmla="*/ 0 h 1396"/>
                  <a:gd name="T32" fmla="*/ 0 w 475"/>
                  <a:gd name="T33" fmla="*/ 0 h 1396"/>
                  <a:gd name="T34" fmla="*/ 0 w 475"/>
                  <a:gd name="T35" fmla="*/ 0 h 1396"/>
                  <a:gd name="T36" fmla="*/ 0 w 475"/>
                  <a:gd name="T37" fmla="*/ 0 h 1396"/>
                  <a:gd name="T38" fmla="*/ 0 w 475"/>
                  <a:gd name="T39" fmla="*/ 0 h 1396"/>
                  <a:gd name="T40" fmla="*/ 0 w 475"/>
                  <a:gd name="T41" fmla="*/ 0 h 1396"/>
                  <a:gd name="T42" fmla="*/ 0 w 475"/>
                  <a:gd name="T43" fmla="*/ 0 h 1396"/>
                  <a:gd name="T44" fmla="*/ 0 w 475"/>
                  <a:gd name="T45" fmla="*/ 0 h 1396"/>
                  <a:gd name="T46" fmla="*/ 0 w 475"/>
                  <a:gd name="T47" fmla="*/ 0 h 1396"/>
                  <a:gd name="T48" fmla="*/ 0 w 475"/>
                  <a:gd name="T49" fmla="*/ 0 h 1396"/>
                  <a:gd name="T50" fmla="*/ 0 w 475"/>
                  <a:gd name="T51" fmla="*/ 0 h 1396"/>
                  <a:gd name="T52" fmla="*/ 0 w 475"/>
                  <a:gd name="T53" fmla="*/ 0 h 1396"/>
                  <a:gd name="T54" fmla="*/ 0 w 475"/>
                  <a:gd name="T55" fmla="*/ 0 h 1396"/>
                  <a:gd name="T56" fmla="*/ 0 w 475"/>
                  <a:gd name="T57" fmla="*/ 0 h 1396"/>
                  <a:gd name="T58" fmla="*/ 0 w 475"/>
                  <a:gd name="T59" fmla="*/ 0 h 1396"/>
                  <a:gd name="T60" fmla="*/ 0 w 475"/>
                  <a:gd name="T61" fmla="*/ 0 h 1396"/>
                  <a:gd name="T62" fmla="*/ 0 w 475"/>
                  <a:gd name="T63" fmla="*/ 0 h 1396"/>
                  <a:gd name="T64" fmla="*/ 0 w 475"/>
                  <a:gd name="T65" fmla="*/ 0 h 1396"/>
                  <a:gd name="T66" fmla="*/ 0 w 475"/>
                  <a:gd name="T67" fmla="*/ 0 h 1396"/>
                  <a:gd name="T68" fmla="*/ 0 w 475"/>
                  <a:gd name="T69" fmla="*/ 0 h 1396"/>
                  <a:gd name="T70" fmla="*/ 0 w 475"/>
                  <a:gd name="T71" fmla="*/ 0 h 1396"/>
                  <a:gd name="T72" fmla="*/ 0 w 475"/>
                  <a:gd name="T73" fmla="*/ 0 h 1396"/>
                  <a:gd name="T74" fmla="*/ 0 w 475"/>
                  <a:gd name="T75" fmla="*/ 0 h 1396"/>
                  <a:gd name="T76" fmla="*/ 0 w 475"/>
                  <a:gd name="T77" fmla="*/ 0 h 1396"/>
                  <a:gd name="T78" fmla="*/ 0 w 475"/>
                  <a:gd name="T79" fmla="*/ 0 h 1396"/>
                  <a:gd name="T80" fmla="*/ 0 w 475"/>
                  <a:gd name="T81" fmla="*/ 0 h 1396"/>
                  <a:gd name="T82" fmla="*/ 0 w 475"/>
                  <a:gd name="T83" fmla="*/ 0 h 1396"/>
                  <a:gd name="T84" fmla="*/ 0 w 475"/>
                  <a:gd name="T85" fmla="*/ 0 h 1396"/>
                  <a:gd name="T86" fmla="*/ 0 w 475"/>
                  <a:gd name="T87" fmla="*/ 0 h 1396"/>
                  <a:gd name="T88" fmla="*/ 0 w 475"/>
                  <a:gd name="T89" fmla="*/ 0 h 1396"/>
                  <a:gd name="T90" fmla="*/ 0 w 475"/>
                  <a:gd name="T91" fmla="*/ 0 h 1396"/>
                  <a:gd name="T92" fmla="*/ 0 w 475"/>
                  <a:gd name="T93" fmla="*/ 0 h 1396"/>
                  <a:gd name="T94" fmla="*/ 0 w 475"/>
                  <a:gd name="T95" fmla="*/ 0 h 1396"/>
                  <a:gd name="T96" fmla="*/ 0 w 475"/>
                  <a:gd name="T97" fmla="*/ 0 h 1396"/>
                  <a:gd name="T98" fmla="*/ 0 w 475"/>
                  <a:gd name="T99" fmla="*/ 0 h 139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75" h="1396">
                    <a:moveTo>
                      <a:pt x="475" y="4"/>
                    </a:moveTo>
                    <a:lnTo>
                      <a:pt x="467" y="48"/>
                    </a:lnTo>
                    <a:lnTo>
                      <a:pt x="458" y="91"/>
                    </a:lnTo>
                    <a:lnTo>
                      <a:pt x="448" y="135"/>
                    </a:lnTo>
                    <a:lnTo>
                      <a:pt x="437" y="179"/>
                    </a:lnTo>
                    <a:lnTo>
                      <a:pt x="425" y="222"/>
                    </a:lnTo>
                    <a:lnTo>
                      <a:pt x="413" y="265"/>
                    </a:lnTo>
                    <a:lnTo>
                      <a:pt x="399" y="308"/>
                    </a:lnTo>
                    <a:lnTo>
                      <a:pt x="386" y="352"/>
                    </a:lnTo>
                    <a:lnTo>
                      <a:pt x="357" y="438"/>
                    </a:lnTo>
                    <a:lnTo>
                      <a:pt x="326" y="523"/>
                    </a:lnTo>
                    <a:lnTo>
                      <a:pt x="294" y="610"/>
                    </a:lnTo>
                    <a:lnTo>
                      <a:pt x="262" y="695"/>
                    </a:lnTo>
                    <a:lnTo>
                      <a:pt x="228" y="782"/>
                    </a:lnTo>
                    <a:lnTo>
                      <a:pt x="195" y="867"/>
                    </a:lnTo>
                    <a:lnTo>
                      <a:pt x="162" y="954"/>
                    </a:lnTo>
                    <a:lnTo>
                      <a:pt x="131" y="1041"/>
                    </a:lnTo>
                    <a:lnTo>
                      <a:pt x="116" y="1084"/>
                    </a:lnTo>
                    <a:lnTo>
                      <a:pt x="101" y="1129"/>
                    </a:lnTo>
                    <a:lnTo>
                      <a:pt x="87" y="1172"/>
                    </a:lnTo>
                    <a:lnTo>
                      <a:pt x="74" y="1216"/>
                    </a:lnTo>
                    <a:lnTo>
                      <a:pt x="61" y="1261"/>
                    </a:lnTo>
                    <a:lnTo>
                      <a:pt x="48" y="1306"/>
                    </a:lnTo>
                    <a:lnTo>
                      <a:pt x="36" y="1350"/>
                    </a:lnTo>
                    <a:lnTo>
                      <a:pt x="26" y="1396"/>
                    </a:lnTo>
                    <a:lnTo>
                      <a:pt x="18" y="1348"/>
                    </a:lnTo>
                    <a:lnTo>
                      <a:pt x="9" y="1296"/>
                    </a:lnTo>
                    <a:lnTo>
                      <a:pt x="6" y="1269"/>
                    </a:lnTo>
                    <a:lnTo>
                      <a:pt x="3" y="1241"/>
                    </a:lnTo>
                    <a:lnTo>
                      <a:pt x="1" y="1214"/>
                    </a:lnTo>
                    <a:lnTo>
                      <a:pt x="0" y="1186"/>
                    </a:lnTo>
                    <a:lnTo>
                      <a:pt x="0" y="1160"/>
                    </a:lnTo>
                    <a:lnTo>
                      <a:pt x="2" y="1134"/>
                    </a:lnTo>
                    <a:lnTo>
                      <a:pt x="3" y="1121"/>
                    </a:lnTo>
                    <a:lnTo>
                      <a:pt x="5" y="1109"/>
                    </a:lnTo>
                    <a:lnTo>
                      <a:pt x="7" y="1097"/>
                    </a:lnTo>
                    <a:lnTo>
                      <a:pt x="10" y="1085"/>
                    </a:lnTo>
                    <a:lnTo>
                      <a:pt x="14" y="1074"/>
                    </a:lnTo>
                    <a:lnTo>
                      <a:pt x="18" y="1063"/>
                    </a:lnTo>
                    <a:lnTo>
                      <a:pt x="22" y="1053"/>
                    </a:lnTo>
                    <a:lnTo>
                      <a:pt x="28" y="1043"/>
                    </a:lnTo>
                    <a:lnTo>
                      <a:pt x="34" y="1034"/>
                    </a:lnTo>
                    <a:lnTo>
                      <a:pt x="40" y="1025"/>
                    </a:lnTo>
                    <a:lnTo>
                      <a:pt x="47" y="1017"/>
                    </a:lnTo>
                    <a:lnTo>
                      <a:pt x="56" y="1010"/>
                    </a:lnTo>
                    <a:lnTo>
                      <a:pt x="325" y="100"/>
                    </a:lnTo>
                    <a:lnTo>
                      <a:pt x="316" y="108"/>
                    </a:lnTo>
                    <a:lnTo>
                      <a:pt x="307" y="117"/>
                    </a:lnTo>
                    <a:lnTo>
                      <a:pt x="298" y="127"/>
                    </a:lnTo>
                    <a:lnTo>
                      <a:pt x="290" y="138"/>
                    </a:lnTo>
                    <a:lnTo>
                      <a:pt x="273" y="161"/>
                    </a:lnTo>
                    <a:lnTo>
                      <a:pt x="258" y="187"/>
                    </a:lnTo>
                    <a:lnTo>
                      <a:pt x="243" y="215"/>
                    </a:lnTo>
                    <a:lnTo>
                      <a:pt x="228" y="245"/>
                    </a:lnTo>
                    <a:lnTo>
                      <a:pt x="215" y="276"/>
                    </a:lnTo>
                    <a:lnTo>
                      <a:pt x="203" y="308"/>
                    </a:lnTo>
                    <a:lnTo>
                      <a:pt x="191" y="342"/>
                    </a:lnTo>
                    <a:lnTo>
                      <a:pt x="180" y="376"/>
                    </a:lnTo>
                    <a:lnTo>
                      <a:pt x="169" y="411"/>
                    </a:lnTo>
                    <a:lnTo>
                      <a:pt x="159" y="446"/>
                    </a:lnTo>
                    <a:lnTo>
                      <a:pt x="142" y="515"/>
                    </a:lnTo>
                    <a:lnTo>
                      <a:pt x="126" y="582"/>
                    </a:lnTo>
                    <a:lnTo>
                      <a:pt x="26" y="914"/>
                    </a:lnTo>
                    <a:lnTo>
                      <a:pt x="19" y="889"/>
                    </a:lnTo>
                    <a:lnTo>
                      <a:pt x="13" y="863"/>
                    </a:lnTo>
                    <a:lnTo>
                      <a:pt x="9" y="837"/>
                    </a:lnTo>
                    <a:lnTo>
                      <a:pt x="6" y="811"/>
                    </a:lnTo>
                    <a:lnTo>
                      <a:pt x="5" y="785"/>
                    </a:lnTo>
                    <a:lnTo>
                      <a:pt x="4" y="758"/>
                    </a:lnTo>
                    <a:lnTo>
                      <a:pt x="5" y="731"/>
                    </a:lnTo>
                    <a:lnTo>
                      <a:pt x="6" y="705"/>
                    </a:lnTo>
                    <a:lnTo>
                      <a:pt x="9" y="678"/>
                    </a:lnTo>
                    <a:lnTo>
                      <a:pt x="12" y="651"/>
                    </a:lnTo>
                    <a:lnTo>
                      <a:pt x="16" y="623"/>
                    </a:lnTo>
                    <a:lnTo>
                      <a:pt x="21" y="596"/>
                    </a:lnTo>
                    <a:lnTo>
                      <a:pt x="27" y="569"/>
                    </a:lnTo>
                    <a:lnTo>
                      <a:pt x="33" y="541"/>
                    </a:lnTo>
                    <a:lnTo>
                      <a:pt x="40" y="514"/>
                    </a:lnTo>
                    <a:lnTo>
                      <a:pt x="48" y="487"/>
                    </a:lnTo>
                    <a:lnTo>
                      <a:pt x="66" y="432"/>
                    </a:lnTo>
                    <a:lnTo>
                      <a:pt x="84" y="378"/>
                    </a:lnTo>
                    <a:lnTo>
                      <a:pt x="104" y="324"/>
                    </a:lnTo>
                    <a:lnTo>
                      <a:pt x="124" y="271"/>
                    </a:lnTo>
                    <a:lnTo>
                      <a:pt x="166" y="167"/>
                    </a:lnTo>
                    <a:lnTo>
                      <a:pt x="205" y="67"/>
                    </a:lnTo>
                    <a:lnTo>
                      <a:pt x="220" y="58"/>
                    </a:lnTo>
                    <a:lnTo>
                      <a:pt x="236" y="49"/>
                    </a:lnTo>
                    <a:lnTo>
                      <a:pt x="252" y="41"/>
                    </a:lnTo>
                    <a:lnTo>
                      <a:pt x="267" y="34"/>
                    </a:lnTo>
                    <a:lnTo>
                      <a:pt x="283" y="27"/>
                    </a:lnTo>
                    <a:lnTo>
                      <a:pt x="299" y="21"/>
                    </a:lnTo>
                    <a:lnTo>
                      <a:pt x="316" y="16"/>
                    </a:lnTo>
                    <a:lnTo>
                      <a:pt x="332" y="11"/>
                    </a:lnTo>
                    <a:lnTo>
                      <a:pt x="349" y="8"/>
                    </a:lnTo>
                    <a:lnTo>
                      <a:pt x="366" y="5"/>
                    </a:lnTo>
                    <a:lnTo>
                      <a:pt x="384" y="3"/>
                    </a:lnTo>
                    <a:lnTo>
                      <a:pt x="401" y="1"/>
                    </a:lnTo>
                    <a:lnTo>
                      <a:pt x="420" y="0"/>
                    </a:lnTo>
                    <a:lnTo>
                      <a:pt x="438" y="0"/>
                    </a:lnTo>
                    <a:lnTo>
                      <a:pt x="456" y="1"/>
                    </a:lnTo>
                    <a:lnTo>
                      <a:pt x="475" y="4"/>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8" name="Freeform 49">
                <a:extLst>
                  <a:ext uri="{FF2B5EF4-FFF2-40B4-BE49-F238E27FC236}">
                    <a16:creationId xmlns:a16="http://schemas.microsoft.com/office/drawing/2014/main" id="{6888163F-3957-4B9F-AF7D-3E43191D3A6E}"/>
                  </a:ext>
                </a:extLst>
              </p:cNvPr>
              <p:cNvSpPr>
                <a:spLocks/>
              </p:cNvSpPr>
              <p:nvPr/>
            </p:nvSpPr>
            <p:spPr bwMode="auto">
              <a:xfrm>
                <a:off x="4911" y="2383"/>
                <a:ext cx="87" cy="84"/>
              </a:xfrm>
              <a:custGeom>
                <a:avLst/>
                <a:gdLst>
                  <a:gd name="T0" fmla="*/ 0 w 609"/>
                  <a:gd name="T1" fmla="*/ 0 h 921"/>
                  <a:gd name="T2" fmla="*/ 0 w 609"/>
                  <a:gd name="T3" fmla="*/ 0 h 921"/>
                  <a:gd name="T4" fmla="*/ 0 w 609"/>
                  <a:gd name="T5" fmla="*/ 0 h 921"/>
                  <a:gd name="T6" fmla="*/ 0 w 609"/>
                  <a:gd name="T7" fmla="*/ 0 h 921"/>
                  <a:gd name="T8" fmla="*/ 0 w 609"/>
                  <a:gd name="T9" fmla="*/ 0 h 921"/>
                  <a:gd name="T10" fmla="*/ 0 w 609"/>
                  <a:gd name="T11" fmla="*/ 0 h 921"/>
                  <a:gd name="T12" fmla="*/ 0 w 609"/>
                  <a:gd name="T13" fmla="*/ 0 h 921"/>
                  <a:gd name="T14" fmla="*/ 0 w 609"/>
                  <a:gd name="T15" fmla="*/ 0 h 921"/>
                  <a:gd name="T16" fmla="*/ 0 w 609"/>
                  <a:gd name="T17" fmla="*/ 0 h 921"/>
                  <a:gd name="T18" fmla="*/ 0 w 609"/>
                  <a:gd name="T19" fmla="*/ 0 h 921"/>
                  <a:gd name="T20" fmla="*/ 0 w 609"/>
                  <a:gd name="T21" fmla="*/ 0 h 921"/>
                  <a:gd name="T22" fmla="*/ 0 w 609"/>
                  <a:gd name="T23" fmla="*/ 0 h 921"/>
                  <a:gd name="T24" fmla="*/ 0 w 609"/>
                  <a:gd name="T25" fmla="*/ 0 h 921"/>
                  <a:gd name="T26" fmla="*/ 0 w 609"/>
                  <a:gd name="T27" fmla="*/ 0 h 921"/>
                  <a:gd name="T28" fmla="*/ 0 w 609"/>
                  <a:gd name="T29" fmla="*/ 0 h 921"/>
                  <a:gd name="T30" fmla="*/ 0 w 609"/>
                  <a:gd name="T31" fmla="*/ 0 h 921"/>
                  <a:gd name="T32" fmla="*/ 0 w 609"/>
                  <a:gd name="T33" fmla="*/ 0 h 921"/>
                  <a:gd name="T34" fmla="*/ 0 w 609"/>
                  <a:gd name="T35" fmla="*/ 0 h 921"/>
                  <a:gd name="T36" fmla="*/ 0 w 609"/>
                  <a:gd name="T37" fmla="*/ 0 h 921"/>
                  <a:gd name="T38" fmla="*/ 0 w 609"/>
                  <a:gd name="T39" fmla="*/ 0 h 921"/>
                  <a:gd name="T40" fmla="*/ 0 w 609"/>
                  <a:gd name="T41" fmla="*/ 0 h 921"/>
                  <a:gd name="T42" fmla="*/ 0 w 609"/>
                  <a:gd name="T43" fmla="*/ 0 h 921"/>
                  <a:gd name="T44" fmla="*/ 0 w 609"/>
                  <a:gd name="T45" fmla="*/ 0 h 921"/>
                  <a:gd name="T46" fmla="*/ 0 w 609"/>
                  <a:gd name="T47" fmla="*/ 0 h 921"/>
                  <a:gd name="T48" fmla="*/ 0 w 609"/>
                  <a:gd name="T49" fmla="*/ 0 h 921"/>
                  <a:gd name="T50" fmla="*/ 0 w 609"/>
                  <a:gd name="T51" fmla="*/ 0 h 921"/>
                  <a:gd name="T52" fmla="*/ 0 w 609"/>
                  <a:gd name="T53" fmla="*/ 0 h 921"/>
                  <a:gd name="T54" fmla="*/ 0 w 609"/>
                  <a:gd name="T55" fmla="*/ 0 h 921"/>
                  <a:gd name="T56" fmla="*/ 0 w 609"/>
                  <a:gd name="T57" fmla="*/ 0 h 921"/>
                  <a:gd name="T58" fmla="*/ 0 w 609"/>
                  <a:gd name="T59" fmla="*/ 0 h 921"/>
                  <a:gd name="T60" fmla="*/ 0 w 609"/>
                  <a:gd name="T61" fmla="*/ 0 h 921"/>
                  <a:gd name="T62" fmla="*/ 0 w 609"/>
                  <a:gd name="T63" fmla="*/ 0 h 921"/>
                  <a:gd name="T64" fmla="*/ 0 w 609"/>
                  <a:gd name="T65" fmla="*/ 0 h 9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09" h="921">
                    <a:moveTo>
                      <a:pt x="609" y="921"/>
                    </a:moveTo>
                    <a:lnTo>
                      <a:pt x="586" y="900"/>
                    </a:lnTo>
                    <a:lnTo>
                      <a:pt x="565" y="880"/>
                    </a:lnTo>
                    <a:lnTo>
                      <a:pt x="544" y="857"/>
                    </a:lnTo>
                    <a:lnTo>
                      <a:pt x="523" y="834"/>
                    </a:lnTo>
                    <a:lnTo>
                      <a:pt x="502" y="810"/>
                    </a:lnTo>
                    <a:lnTo>
                      <a:pt x="481" y="785"/>
                    </a:lnTo>
                    <a:lnTo>
                      <a:pt x="460" y="761"/>
                    </a:lnTo>
                    <a:lnTo>
                      <a:pt x="439" y="735"/>
                    </a:lnTo>
                    <a:lnTo>
                      <a:pt x="397" y="682"/>
                    </a:lnTo>
                    <a:lnTo>
                      <a:pt x="357" y="626"/>
                    </a:lnTo>
                    <a:lnTo>
                      <a:pt x="317" y="568"/>
                    </a:lnTo>
                    <a:lnTo>
                      <a:pt x="278" y="509"/>
                    </a:lnTo>
                    <a:lnTo>
                      <a:pt x="239" y="448"/>
                    </a:lnTo>
                    <a:lnTo>
                      <a:pt x="202" y="386"/>
                    </a:lnTo>
                    <a:lnTo>
                      <a:pt x="166" y="323"/>
                    </a:lnTo>
                    <a:lnTo>
                      <a:pt x="131" y="258"/>
                    </a:lnTo>
                    <a:lnTo>
                      <a:pt x="96" y="194"/>
                    </a:lnTo>
                    <a:lnTo>
                      <a:pt x="62" y="129"/>
                    </a:lnTo>
                    <a:lnTo>
                      <a:pt x="31" y="65"/>
                    </a:lnTo>
                    <a:lnTo>
                      <a:pt x="0" y="0"/>
                    </a:lnTo>
                    <a:lnTo>
                      <a:pt x="43" y="53"/>
                    </a:lnTo>
                    <a:lnTo>
                      <a:pt x="85" y="107"/>
                    </a:lnTo>
                    <a:lnTo>
                      <a:pt x="126" y="162"/>
                    </a:lnTo>
                    <a:lnTo>
                      <a:pt x="165" y="218"/>
                    </a:lnTo>
                    <a:lnTo>
                      <a:pt x="205" y="274"/>
                    </a:lnTo>
                    <a:lnTo>
                      <a:pt x="243" y="332"/>
                    </a:lnTo>
                    <a:lnTo>
                      <a:pt x="282" y="390"/>
                    </a:lnTo>
                    <a:lnTo>
                      <a:pt x="319" y="448"/>
                    </a:lnTo>
                    <a:lnTo>
                      <a:pt x="393" y="567"/>
                    </a:lnTo>
                    <a:lnTo>
                      <a:pt x="466" y="685"/>
                    </a:lnTo>
                    <a:lnTo>
                      <a:pt x="537" y="804"/>
                    </a:lnTo>
                    <a:lnTo>
                      <a:pt x="609" y="9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19" name="Freeform 50">
                <a:extLst>
                  <a:ext uri="{FF2B5EF4-FFF2-40B4-BE49-F238E27FC236}">
                    <a16:creationId xmlns:a16="http://schemas.microsoft.com/office/drawing/2014/main" id="{A2D91997-0297-4041-ACDD-4EBD15713D57}"/>
                  </a:ext>
                </a:extLst>
              </p:cNvPr>
              <p:cNvSpPr>
                <a:spLocks/>
              </p:cNvSpPr>
              <p:nvPr/>
            </p:nvSpPr>
            <p:spPr bwMode="auto">
              <a:xfrm>
                <a:off x="3998" y="2386"/>
                <a:ext cx="13" cy="6"/>
              </a:xfrm>
              <a:custGeom>
                <a:avLst/>
                <a:gdLst>
                  <a:gd name="T0" fmla="*/ 0 w 89"/>
                  <a:gd name="T1" fmla="*/ 0 h 66"/>
                  <a:gd name="T2" fmla="*/ 0 w 89"/>
                  <a:gd name="T3" fmla="*/ 0 h 66"/>
                  <a:gd name="T4" fmla="*/ 0 w 89"/>
                  <a:gd name="T5" fmla="*/ 0 h 66"/>
                  <a:gd name="T6" fmla="*/ 0 w 89"/>
                  <a:gd name="T7" fmla="*/ 0 h 66"/>
                  <a:gd name="T8" fmla="*/ 0 w 89"/>
                  <a:gd name="T9" fmla="*/ 0 h 66"/>
                  <a:gd name="T10" fmla="*/ 0 w 89"/>
                  <a:gd name="T11" fmla="*/ 0 h 66"/>
                  <a:gd name="T12" fmla="*/ 0 w 89"/>
                  <a:gd name="T13" fmla="*/ 0 h 66"/>
                  <a:gd name="T14" fmla="*/ 0 w 89"/>
                  <a:gd name="T15" fmla="*/ 0 h 66"/>
                  <a:gd name="T16" fmla="*/ 0 w 89"/>
                  <a:gd name="T17" fmla="*/ 0 h 66"/>
                  <a:gd name="T18" fmla="*/ 0 w 89"/>
                  <a:gd name="T19" fmla="*/ 0 h 66"/>
                  <a:gd name="T20" fmla="*/ 0 w 89"/>
                  <a:gd name="T21" fmla="*/ 0 h 66"/>
                  <a:gd name="T22" fmla="*/ 0 w 89"/>
                  <a:gd name="T23" fmla="*/ 0 h 66"/>
                  <a:gd name="T24" fmla="*/ 0 w 89"/>
                  <a:gd name="T25" fmla="*/ 0 h 66"/>
                  <a:gd name="T26" fmla="*/ 0 w 89"/>
                  <a:gd name="T27" fmla="*/ 0 h 66"/>
                  <a:gd name="T28" fmla="*/ 0 w 89"/>
                  <a:gd name="T29" fmla="*/ 0 h 66"/>
                  <a:gd name="T30" fmla="*/ 0 w 89"/>
                  <a:gd name="T31" fmla="*/ 0 h 66"/>
                  <a:gd name="T32" fmla="*/ 0 w 89"/>
                  <a:gd name="T33" fmla="*/ 0 h 66"/>
                  <a:gd name="T34" fmla="*/ 0 w 89"/>
                  <a:gd name="T35" fmla="*/ 0 h 66"/>
                  <a:gd name="T36" fmla="*/ 0 w 89"/>
                  <a:gd name="T37" fmla="*/ 0 h 66"/>
                  <a:gd name="T38" fmla="*/ 0 w 89"/>
                  <a:gd name="T39" fmla="*/ 0 h 66"/>
                  <a:gd name="T40" fmla="*/ 0 w 89"/>
                  <a:gd name="T41" fmla="*/ 0 h 66"/>
                  <a:gd name="T42" fmla="*/ 0 w 89"/>
                  <a:gd name="T43" fmla="*/ 0 h 66"/>
                  <a:gd name="T44" fmla="*/ 0 w 89"/>
                  <a:gd name="T45" fmla="*/ 0 h 66"/>
                  <a:gd name="T46" fmla="*/ 0 w 89"/>
                  <a:gd name="T47" fmla="*/ 0 h 66"/>
                  <a:gd name="T48" fmla="*/ 0 w 89"/>
                  <a:gd name="T49" fmla="*/ 0 h 66"/>
                  <a:gd name="T50" fmla="*/ 0 w 89"/>
                  <a:gd name="T51" fmla="*/ 0 h 66"/>
                  <a:gd name="T52" fmla="*/ 0 w 89"/>
                  <a:gd name="T53" fmla="*/ 0 h 66"/>
                  <a:gd name="T54" fmla="*/ 0 w 89"/>
                  <a:gd name="T55" fmla="*/ 0 h 6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89" h="66">
                    <a:moveTo>
                      <a:pt x="89" y="22"/>
                    </a:moveTo>
                    <a:lnTo>
                      <a:pt x="89" y="65"/>
                    </a:lnTo>
                    <a:lnTo>
                      <a:pt x="81" y="66"/>
                    </a:lnTo>
                    <a:lnTo>
                      <a:pt x="74" y="66"/>
                    </a:lnTo>
                    <a:lnTo>
                      <a:pt x="67" y="66"/>
                    </a:lnTo>
                    <a:lnTo>
                      <a:pt x="60" y="65"/>
                    </a:lnTo>
                    <a:lnTo>
                      <a:pt x="53" y="63"/>
                    </a:lnTo>
                    <a:lnTo>
                      <a:pt x="46" y="61"/>
                    </a:lnTo>
                    <a:lnTo>
                      <a:pt x="39" y="56"/>
                    </a:lnTo>
                    <a:lnTo>
                      <a:pt x="33" y="52"/>
                    </a:lnTo>
                    <a:lnTo>
                      <a:pt x="27" y="48"/>
                    </a:lnTo>
                    <a:lnTo>
                      <a:pt x="22" y="42"/>
                    </a:lnTo>
                    <a:lnTo>
                      <a:pt x="17" y="37"/>
                    </a:lnTo>
                    <a:lnTo>
                      <a:pt x="12" y="30"/>
                    </a:lnTo>
                    <a:lnTo>
                      <a:pt x="8" y="23"/>
                    </a:lnTo>
                    <a:lnTo>
                      <a:pt x="5" y="15"/>
                    </a:lnTo>
                    <a:lnTo>
                      <a:pt x="2" y="8"/>
                    </a:lnTo>
                    <a:lnTo>
                      <a:pt x="0" y="0"/>
                    </a:lnTo>
                    <a:lnTo>
                      <a:pt x="11" y="3"/>
                    </a:lnTo>
                    <a:lnTo>
                      <a:pt x="23" y="3"/>
                    </a:lnTo>
                    <a:lnTo>
                      <a:pt x="36" y="3"/>
                    </a:lnTo>
                    <a:lnTo>
                      <a:pt x="48" y="3"/>
                    </a:lnTo>
                    <a:lnTo>
                      <a:pt x="60" y="3"/>
                    </a:lnTo>
                    <a:lnTo>
                      <a:pt x="71" y="7"/>
                    </a:lnTo>
                    <a:lnTo>
                      <a:pt x="76" y="9"/>
                    </a:lnTo>
                    <a:lnTo>
                      <a:pt x="81" y="12"/>
                    </a:lnTo>
                    <a:lnTo>
                      <a:pt x="85" y="16"/>
                    </a:lnTo>
                    <a:lnTo>
                      <a:pt x="89"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0" name="Freeform 51">
                <a:extLst>
                  <a:ext uri="{FF2B5EF4-FFF2-40B4-BE49-F238E27FC236}">
                    <a16:creationId xmlns:a16="http://schemas.microsoft.com/office/drawing/2014/main" id="{701D2EF7-426A-44A1-B257-6DA35490FB08}"/>
                  </a:ext>
                </a:extLst>
              </p:cNvPr>
              <p:cNvSpPr>
                <a:spLocks/>
              </p:cNvSpPr>
              <p:nvPr/>
            </p:nvSpPr>
            <p:spPr bwMode="auto">
              <a:xfrm>
                <a:off x="4763" y="2388"/>
                <a:ext cx="14" cy="26"/>
              </a:xfrm>
              <a:custGeom>
                <a:avLst/>
                <a:gdLst>
                  <a:gd name="T0" fmla="*/ 0 w 96"/>
                  <a:gd name="T1" fmla="*/ 0 h 288"/>
                  <a:gd name="T2" fmla="*/ 0 w 96"/>
                  <a:gd name="T3" fmla="*/ 0 h 288"/>
                  <a:gd name="T4" fmla="*/ 0 w 96"/>
                  <a:gd name="T5" fmla="*/ 0 h 288"/>
                  <a:gd name="T6" fmla="*/ 0 w 96"/>
                  <a:gd name="T7" fmla="*/ 0 h 288"/>
                  <a:gd name="T8" fmla="*/ 0 w 96"/>
                  <a:gd name="T9" fmla="*/ 0 h 288"/>
                  <a:gd name="T10" fmla="*/ 0 w 96"/>
                  <a:gd name="T11" fmla="*/ 0 h 288"/>
                  <a:gd name="T12" fmla="*/ 0 w 96"/>
                  <a:gd name="T13" fmla="*/ 0 h 288"/>
                  <a:gd name="T14" fmla="*/ 0 w 96"/>
                  <a:gd name="T15" fmla="*/ 0 h 288"/>
                  <a:gd name="T16" fmla="*/ 0 w 96"/>
                  <a:gd name="T17" fmla="*/ 0 h 288"/>
                  <a:gd name="T18" fmla="*/ 0 w 96"/>
                  <a:gd name="T19" fmla="*/ 0 h 288"/>
                  <a:gd name="T20" fmla="*/ 0 w 96"/>
                  <a:gd name="T21" fmla="*/ 0 h 288"/>
                  <a:gd name="T22" fmla="*/ 0 w 96"/>
                  <a:gd name="T23" fmla="*/ 0 h 288"/>
                  <a:gd name="T24" fmla="*/ 0 w 96"/>
                  <a:gd name="T25" fmla="*/ 0 h 288"/>
                  <a:gd name="T26" fmla="*/ 0 w 96"/>
                  <a:gd name="T27" fmla="*/ 0 h 288"/>
                  <a:gd name="T28" fmla="*/ 0 w 96"/>
                  <a:gd name="T29" fmla="*/ 0 h 288"/>
                  <a:gd name="T30" fmla="*/ 0 w 96"/>
                  <a:gd name="T31" fmla="*/ 0 h 288"/>
                  <a:gd name="T32" fmla="*/ 0 w 96"/>
                  <a:gd name="T33" fmla="*/ 0 h 288"/>
                  <a:gd name="T34" fmla="*/ 0 w 96"/>
                  <a:gd name="T35" fmla="*/ 0 h 288"/>
                  <a:gd name="T36" fmla="*/ 0 w 96"/>
                  <a:gd name="T37" fmla="*/ 0 h 288"/>
                  <a:gd name="T38" fmla="*/ 0 w 96"/>
                  <a:gd name="T39" fmla="*/ 0 h 288"/>
                  <a:gd name="T40" fmla="*/ 0 w 96"/>
                  <a:gd name="T41" fmla="*/ 0 h 288"/>
                  <a:gd name="T42" fmla="*/ 0 w 96"/>
                  <a:gd name="T43" fmla="*/ 0 h 288"/>
                  <a:gd name="T44" fmla="*/ 0 w 96"/>
                  <a:gd name="T45" fmla="*/ 0 h 288"/>
                  <a:gd name="T46" fmla="*/ 0 w 96"/>
                  <a:gd name="T47" fmla="*/ 0 h 288"/>
                  <a:gd name="T48" fmla="*/ 0 w 96"/>
                  <a:gd name="T49" fmla="*/ 0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6" h="288">
                    <a:moveTo>
                      <a:pt x="26" y="288"/>
                    </a:moveTo>
                    <a:lnTo>
                      <a:pt x="22" y="283"/>
                    </a:lnTo>
                    <a:lnTo>
                      <a:pt x="18" y="272"/>
                    </a:lnTo>
                    <a:lnTo>
                      <a:pt x="13" y="258"/>
                    </a:lnTo>
                    <a:lnTo>
                      <a:pt x="9" y="241"/>
                    </a:lnTo>
                    <a:lnTo>
                      <a:pt x="6" y="221"/>
                    </a:lnTo>
                    <a:lnTo>
                      <a:pt x="3" y="200"/>
                    </a:lnTo>
                    <a:lnTo>
                      <a:pt x="1" y="176"/>
                    </a:lnTo>
                    <a:lnTo>
                      <a:pt x="0" y="152"/>
                    </a:lnTo>
                    <a:lnTo>
                      <a:pt x="0" y="128"/>
                    </a:lnTo>
                    <a:lnTo>
                      <a:pt x="2" y="105"/>
                    </a:lnTo>
                    <a:lnTo>
                      <a:pt x="3" y="93"/>
                    </a:lnTo>
                    <a:lnTo>
                      <a:pt x="5" y="82"/>
                    </a:lnTo>
                    <a:lnTo>
                      <a:pt x="7" y="70"/>
                    </a:lnTo>
                    <a:lnTo>
                      <a:pt x="10" y="60"/>
                    </a:lnTo>
                    <a:lnTo>
                      <a:pt x="14" y="50"/>
                    </a:lnTo>
                    <a:lnTo>
                      <a:pt x="18" y="41"/>
                    </a:lnTo>
                    <a:lnTo>
                      <a:pt x="22" y="32"/>
                    </a:lnTo>
                    <a:lnTo>
                      <a:pt x="28" y="24"/>
                    </a:lnTo>
                    <a:lnTo>
                      <a:pt x="34" y="16"/>
                    </a:lnTo>
                    <a:lnTo>
                      <a:pt x="40" y="10"/>
                    </a:lnTo>
                    <a:lnTo>
                      <a:pt x="47" y="4"/>
                    </a:lnTo>
                    <a:lnTo>
                      <a:pt x="56" y="0"/>
                    </a:lnTo>
                    <a:lnTo>
                      <a:pt x="96" y="0"/>
                    </a:lnTo>
                    <a:lnTo>
                      <a:pt x="26" y="288"/>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1" name="Freeform 52">
                <a:extLst>
                  <a:ext uri="{FF2B5EF4-FFF2-40B4-BE49-F238E27FC236}">
                    <a16:creationId xmlns:a16="http://schemas.microsoft.com/office/drawing/2014/main" id="{668FED44-DF26-4798-B788-3AC1B176ACC1}"/>
                  </a:ext>
                </a:extLst>
              </p:cNvPr>
              <p:cNvSpPr>
                <a:spLocks/>
              </p:cNvSpPr>
              <p:nvPr/>
            </p:nvSpPr>
            <p:spPr bwMode="auto">
              <a:xfrm>
                <a:off x="4336" y="2390"/>
                <a:ext cx="248" cy="98"/>
              </a:xfrm>
              <a:custGeom>
                <a:avLst/>
                <a:gdLst>
                  <a:gd name="T0" fmla="*/ 0 w 1741"/>
                  <a:gd name="T1" fmla="*/ 0 h 1081"/>
                  <a:gd name="T2" fmla="*/ 0 w 1741"/>
                  <a:gd name="T3" fmla="*/ 0 h 1081"/>
                  <a:gd name="T4" fmla="*/ 0 w 1741"/>
                  <a:gd name="T5" fmla="*/ 0 h 1081"/>
                  <a:gd name="T6" fmla="*/ 0 w 1741"/>
                  <a:gd name="T7" fmla="*/ 0 h 1081"/>
                  <a:gd name="T8" fmla="*/ 0 w 1741"/>
                  <a:gd name="T9" fmla="*/ 0 h 1081"/>
                  <a:gd name="T10" fmla="*/ 0 w 1741"/>
                  <a:gd name="T11" fmla="*/ 0 h 1081"/>
                  <a:gd name="T12" fmla="*/ 0 w 1741"/>
                  <a:gd name="T13" fmla="*/ 0 h 1081"/>
                  <a:gd name="T14" fmla="*/ 0 w 1741"/>
                  <a:gd name="T15" fmla="*/ 0 h 1081"/>
                  <a:gd name="T16" fmla="*/ 0 w 1741"/>
                  <a:gd name="T17" fmla="*/ 0 h 1081"/>
                  <a:gd name="T18" fmla="*/ 0 w 1741"/>
                  <a:gd name="T19" fmla="*/ 0 h 1081"/>
                  <a:gd name="T20" fmla="*/ 0 w 1741"/>
                  <a:gd name="T21" fmla="*/ 0 h 1081"/>
                  <a:gd name="T22" fmla="*/ 0 w 1741"/>
                  <a:gd name="T23" fmla="*/ 0 h 1081"/>
                  <a:gd name="T24" fmla="*/ 0 w 1741"/>
                  <a:gd name="T25" fmla="*/ 0 h 1081"/>
                  <a:gd name="T26" fmla="*/ 0 w 1741"/>
                  <a:gd name="T27" fmla="*/ 0 h 1081"/>
                  <a:gd name="T28" fmla="*/ 0 w 1741"/>
                  <a:gd name="T29" fmla="*/ 0 h 1081"/>
                  <a:gd name="T30" fmla="*/ 0 w 1741"/>
                  <a:gd name="T31" fmla="*/ 0 h 1081"/>
                  <a:gd name="T32" fmla="*/ 0 w 1741"/>
                  <a:gd name="T33" fmla="*/ 0 h 1081"/>
                  <a:gd name="T34" fmla="*/ 0 w 1741"/>
                  <a:gd name="T35" fmla="*/ 0 h 1081"/>
                  <a:gd name="T36" fmla="*/ 0 w 1741"/>
                  <a:gd name="T37" fmla="*/ 0 h 1081"/>
                  <a:gd name="T38" fmla="*/ 0 w 1741"/>
                  <a:gd name="T39" fmla="*/ 0 h 1081"/>
                  <a:gd name="T40" fmla="*/ 0 w 1741"/>
                  <a:gd name="T41" fmla="*/ 0 h 1081"/>
                  <a:gd name="T42" fmla="*/ 0 w 1741"/>
                  <a:gd name="T43" fmla="*/ 0 h 1081"/>
                  <a:gd name="T44" fmla="*/ 0 w 1741"/>
                  <a:gd name="T45" fmla="*/ 0 h 1081"/>
                  <a:gd name="T46" fmla="*/ 0 w 1741"/>
                  <a:gd name="T47" fmla="*/ 0 h 1081"/>
                  <a:gd name="T48" fmla="*/ 0 w 1741"/>
                  <a:gd name="T49" fmla="*/ 0 h 1081"/>
                  <a:gd name="T50" fmla="*/ 0 w 1741"/>
                  <a:gd name="T51" fmla="*/ 0 h 1081"/>
                  <a:gd name="T52" fmla="*/ 0 w 1741"/>
                  <a:gd name="T53" fmla="*/ 0 h 1081"/>
                  <a:gd name="T54" fmla="*/ 0 w 1741"/>
                  <a:gd name="T55" fmla="*/ 0 h 1081"/>
                  <a:gd name="T56" fmla="*/ 0 w 1741"/>
                  <a:gd name="T57" fmla="*/ 0 h 1081"/>
                  <a:gd name="T58" fmla="*/ 0 w 1741"/>
                  <a:gd name="T59" fmla="*/ 0 h 1081"/>
                  <a:gd name="T60" fmla="*/ 0 w 1741"/>
                  <a:gd name="T61" fmla="*/ 0 h 1081"/>
                  <a:gd name="T62" fmla="*/ 0 w 1741"/>
                  <a:gd name="T63" fmla="*/ 0 h 1081"/>
                  <a:gd name="T64" fmla="*/ 0 w 1741"/>
                  <a:gd name="T65" fmla="*/ 0 h 1081"/>
                  <a:gd name="T66" fmla="*/ 0 w 1741"/>
                  <a:gd name="T67" fmla="*/ 0 h 1081"/>
                  <a:gd name="T68" fmla="*/ 0 w 1741"/>
                  <a:gd name="T69" fmla="*/ 0 h 1081"/>
                  <a:gd name="T70" fmla="*/ 0 w 1741"/>
                  <a:gd name="T71" fmla="*/ 0 h 1081"/>
                  <a:gd name="T72" fmla="*/ 0 w 1741"/>
                  <a:gd name="T73" fmla="*/ 0 h 1081"/>
                  <a:gd name="T74" fmla="*/ 0 w 1741"/>
                  <a:gd name="T75" fmla="*/ 0 h 1081"/>
                  <a:gd name="T76" fmla="*/ 0 w 1741"/>
                  <a:gd name="T77" fmla="*/ 0 h 1081"/>
                  <a:gd name="T78" fmla="*/ 0 w 1741"/>
                  <a:gd name="T79" fmla="*/ 0 h 1081"/>
                  <a:gd name="T80" fmla="*/ 0 w 1741"/>
                  <a:gd name="T81" fmla="*/ 0 h 1081"/>
                  <a:gd name="T82" fmla="*/ 0 w 1741"/>
                  <a:gd name="T83" fmla="*/ 0 h 1081"/>
                  <a:gd name="T84" fmla="*/ 0 w 1741"/>
                  <a:gd name="T85" fmla="*/ 0 h 1081"/>
                  <a:gd name="T86" fmla="*/ 0 w 1741"/>
                  <a:gd name="T87" fmla="*/ 0 h 1081"/>
                  <a:gd name="T88" fmla="*/ 0 w 1741"/>
                  <a:gd name="T89" fmla="*/ 0 h 1081"/>
                  <a:gd name="T90" fmla="*/ 0 w 1741"/>
                  <a:gd name="T91" fmla="*/ 0 h 1081"/>
                  <a:gd name="T92" fmla="*/ 0 w 1741"/>
                  <a:gd name="T93" fmla="*/ 0 h 1081"/>
                  <a:gd name="T94" fmla="*/ 0 w 1741"/>
                  <a:gd name="T95" fmla="*/ 0 h 1081"/>
                  <a:gd name="T96" fmla="*/ 0 w 1741"/>
                  <a:gd name="T97" fmla="*/ 0 h 1081"/>
                  <a:gd name="T98" fmla="*/ 0 w 1741"/>
                  <a:gd name="T99" fmla="*/ 0 h 1081"/>
                  <a:gd name="T100" fmla="*/ 0 w 1741"/>
                  <a:gd name="T101" fmla="*/ 0 h 1081"/>
                  <a:gd name="T102" fmla="*/ 0 w 1741"/>
                  <a:gd name="T103" fmla="*/ 0 h 1081"/>
                  <a:gd name="T104" fmla="*/ 0 w 1741"/>
                  <a:gd name="T105" fmla="*/ 0 h 1081"/>
                  <a:gd name="T106" fmla="*/ 0 w 1741"/>
                  <a:gd name="T107" fmla="*/ 0 h 1081"/>
                  <a:gd name="T108" fmla="*/ 0 w 1741"/>
                  <a:gd name="T109" fmla="*/ 0 h 1081"/>
                  <a:gd name="T110" fmla="*/ 0 w 1741"/>
                  <a:gd name="T111" fmla="*/ 0 h 1081"/>
                  <a:gd name="T112" fmla="*/ 0 w 1741"/>
                  <a:gd name="T113" fmla="*/ 0 h 1081"/>
                  <a:gd name="T114" fmla="*/ 0 w 1741"/>
                  <a:gd name="T115" fmla="*/ 0 h 1081"/>
                  <a:gd name="T116" fmla="*/ 0 w 1741"/>
                  <a:gd name="T117" fmla="*/ 0 h 108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741" h="1081">
                    <a:moveTo>
                      <a:pt x="498" y="214"/>
                    </a:moveTo>
                    <a:lnTo>
                      <a:pt x="488" y="220"/>
                    </a:lnTo>
                    <a:lnTo>
                      <a:pt x="481" y="226"/>
                    </a:lnTo>
                    <a:lnTo>
                      <a:pt x="475" y="232"/>
                    </a:lnTo>
                    <a:lnTo>
                      <a:pt x="472" y="237"/>
                    </a:lnTo>
                    <a:lnTo>
                      <a:pt x="470" y="243"/>
                    </a:lnTo>
                    <a:lnTo>
                      <a:pt x="469" y="248"/>
                    </a:lnTo>
                    <a:lnTo>
                      <a:pt x="470" y="253"/>
                    </a:lnTo>
                    <a:lnTo>
                      <a:pt x="472" y="259"/>
                    </a:lnTo>
                    <a:lnTo>
                      <a:pt x="478" y="270"/>
                    </a:lnTo>
                    <a:lnTo>
                      <a:pt x="486" y="282"/>
                    </a:lnTo>
                    <a:lnTo>
                      <a:pt x="489" y="289"/>
                    </a:lnTo>
                    <a:lnTo>
                      <a:pt x="493" y="295"/>
                    </a:lnTo>
                    <a:lnTo>
                      <a:pt x="496" y="303"/>
                    </a:lnTo>
                    <a:lnTo>
                      <a:pt x="498" y="311"/>
                    </a:lnTo>
                    <a:lnTo>
                      <a:pt x="536" y="304"/>
                    </a:lnTo>
                    <a:lnTo>
                      <a:pt x="574" y="299"/>
                    </a:lnTo>
                    <a:lnTo>
                      <a:pt x="612" y="295"/>
                    </a:lnTo>
                    <a:lnTo>
                      <a:pt x="649" y="295"/>
                    </a:lnTo>
                    <a:lnTo>
                      <a:pt x="686" y="295"/>
                    </a:lnTo>
                    <a:lnTo>
                      <a:pt x="722" y="298"/>
                    </a:lnTo>
                    <a:lnTo>
                      <a:pt x="758" y="302"/>
                    </a:lnTo>
                    <a:lnTo>
                      <a:pt x="795" y="307"/>
                    </a:lnTo>
                    <a:lnTo>
                      <a:pt x="831" y="314"/>
                    </a:lnTo>
                    <a:lnTo>
                      <a:pt x="867" y="321"/>
                    </a:lnTo>
                    <a:lnTo>
                      <a:pt x="902" y="331"/>
                    </a:lnTo>
                    <a:lnTo>
                      <a:pt x="938" y="341"/>
                    </a:lnTo>
                    <a:lnTo>
                      <a:pt x="974" y="352"/>
                    </a:lnTo>
                    <a:lnTo>
                      <a:pt x="1009" y="364"/>
                    </a:lnTo>
                    <a:lnTo>
                      <a:pt x="1044" y="375"/>
                    </a:lnTo>
                    <a:lnTo>
                      <a:pt x="1079" y="388"/>
                    </a:lnTo>
                    <a:lnTo>
                      <a:pt x="1221" y="442"/>
                    </a:lnTo>
                    <a:lnTo>
                      <a:pt x="1363" y="498"/>
                    </a:lnTo>
                    <a:lnTo>
                      <a:pt x="1398" y="511"/>
                    </a:lnTo>
                    <a:lnTo>
                      <a:pt x="1434" y="522"/>
                    </a:lnTo>
                    <a:lnTo>
                      <a:pt x="1471" y="534"/>
                    </a:lnTo>
                    <a:lnTo>
                      <a:pt x="1507" y="545"/>
                    </a:lnTo>
                    <a:lnTo>
                      <a:pt x="1543" y="555"/>
                    </a:lnTo>
                    <a:lnTo>
                      <a:pt x="1580" y="563"/>
                    </a:lnTo>
                    <a:lnTo>
                      <a:pt x="1616" y="572"/>
                    </a:lnTo>
                    <a:lnTo>
                      <a:pt x="1654" y="579"/>
                    </a:lnTo>
                    <a:lnTo>
                      <a:pt x="1674" y="639"/>
                    </a:lnTo>
                    <a:lnTo>
                      <a:pt x="1693" y="699"/>
                    </a:lnTo>
                    <a:lnTo>
                      <a:pt x="1702" y="730"/>
                    </a:lnTo>
                    <a:lnTo>
                      <a:pt x="1711" y="760"/>
                    </a:lnTo>
                    <a:lnTo>
                      <a:pt x="1719" y="790"/>
                    </a:lnTo>
                    <a:lnTo>
                      <a:pt x="1726" y="822"/>
                    </a:lnTo>
                    <a:lnTo>
                      <a:pt x="1732" y="853"/>
                    </a:lnTo>
                    <a:lnTo>
                      <a:pt x="1737" y="884"/>
                    </a:lnTo>
                    <a:lnTo>
                      <a:pt x="1740" y="917"/>
                    </a:lnTo>
                    <a:lnTo>
                      <a:pt x="1741" y="948"/>
                    </a:lnTo>
                    <a:lnTo>
                      <a:pt x="1741" y="966"/>
                    </a:lnTo>
                    <a:lnTo>
                      <a:pt x="1740" y="982"/>
                    </a:lnTo>
                    <a:lnTo>
                      <a:pt x="1739" y="998"/>
                    </a:lnTo>
                    <a:lnTo>
                      <a:pt x="1737" y="1014"/>
                    </a:lnTo>
                    <a:lnTo>
                      <a:pt x="1735" y="1031"/>
                    </a:lnTo>
                    <a:lnTo>
                      <a:pt x="1732" y="1048"/>
                    </a:lnTo>
                    <a:lnTo>
                      <a:pt x="1728" y="1065"/>
                    </a:lnTo>
                    <a:lnTo>
                      <a:pt x="1724" y="1081"/>
                    </a:lnTo>
                    <a:lnTo>
                      <a:pt x="1634" y="1058"/>
                    </a:lnTo>
                    <a:lnTo>
                      <a:pt x="1542" y="1035"/>
                    </a:lnTo>
                    <a:lnTo>
                      <a:pt x="1494" y="1022"/>
                    </a:lnTo>
                    <a:lnTo>
                      <a:pt x="1446" y="1009"/>
                    </a:lnTo>
                    <a:lnTo>
                      <a:pt x="1399" y="995"/>
                    </a:lnTo>
                    <a:lnTo>
                      <a:pt x="1351" y="979"/>
                    </a:lnTo>
                    <a:lnTo>
                      <a:pt x="1328" y="970"/>
                    </a:lnTo>
                    <a:lnTo>
                      <a:pt x="1305" y="961"/>
                    </a:lnTo>
                    <a:lnTo>
                      <a:pt x="1281" y="951"/>
                    </a:lnTo>
                    <a:lnTo>
                      <a:pt x="1258" y="942"/>
                    </a:lnTo>
                    <a:lnTo>
                      <a:pt x="1236" y="931"/>
                    </a:lnTo>
                    <a:lnTo>
                      <a:pt x="1214" y="920"/>
                    </a:lnTo>
                    <a:lnTo>
                      <a:pt x="1192" y="908"/>
                    </a:lnTo>
                    <a:lnTo>
                      <a:pt x="1170" y="896"/>
                    </a:lnTo>
                    <a:lnTo>
                      <a:pt x="1149" y="883"/>
                    </a:lnTo>
                    <a:lnTo>
                      <a:pt x="1129" y="869"/>
                    </a:lnTo>
                    <a:lnTo>
                      <a:pt x="1108" y="855"/>
                    </a:lnTo>
                    <a:lnTo>
                      <a:pt x="1088" y="840"/>
                    </a:lnTo>
                    <a:lnTo>
                      <a:pt x="1069" y="824"/>
                    </a:lnTo>
                    <a:lnTo>
                      <a:pt x="1051" y="808"/>
                    </a:lnTo>
                    <a:lnTo>
                      <a:pt x="1033" y="789"/>
                    </a:lnTo>
                    <a:lnTo>
                      <a:pt x="1016" y="771"/>
                    </a:lnTo>
                    <a:lnTo>
                      <a:pt x="1002" y="762"/>
                    </a:lnTo>
                    <a:lnTo>
                      <a:pt x="988" y="756"/>
                    </a:lnTo>
                    <a:lnTo>
                      <a:pt x="975" y="750"/>
                    </a:lnTo>
                    <a:lnTo>
                      <a:pt x="961" y="746"/>
                    </a:lnTo>
                    <a:lnTo>
                      <a:pt x="947" y="743"/>
                    </a:lnTo>
                    <a:lnTo>
                      <a:pt x="932" y="741"/>
                    </a:lnTo>
                    <a:lnTo>
                      <a:pt x="919" y="740"/>
                    </a:lnTo>
                    <a:lnTo>
                      <a:pt x="905" y="740"/>
                    </a:lnTo>
                    <a:lnTo>
                      <a:pt x="891" y="741"/>
                    </a:lnTo>
                    <a:lnTo>
                      <a:pt x="877" y="743"/>
                    </a:lnTo>
                    <a:lnTo>
                      <a:pt x="863" y="745"/>
                    </a:lnTo>
                    <a:lnTo>
                      <a:pt x="850" y="748"/>
                    </a:lnTo>
                    <a:lnTo>
                      <a:pt x="822" y="756"/>
                    </a:lnTo>
                    <a:lnTo>
                      <a:pt x="794" y="765"/>
                    </a:lnTo>
                    <a:lnTo>
                      <a:pt x="764" y="774"/>
                    </a:lnTo>
                    <a:lnTo>
                      <a:pt x="735" y="784"/>
                    </a:lnTo>
                    <a:lnTo>
                      <a:pt x="706" y="794"/>
                    </a:lnTo>
                    <a:lnTo>
                      <a:pt x="676" y="802"/>
                    </a:lnTo>
                    <a:lnTo>
                      <a:pt x="660" y="807"/>
                    </a:lnTo>
                    <a:lnTo>
                      <a:pt x="645" y="810"/>
                    </a:lnTo>
                    <a:lnTo>
                      <a:pt x="629" y="812"/>
                    </a:lnTo>
                    <a:lnTo>
                      <a:pt x="614" y="814"/>
                    </a:lnTo>
                    <a:lnTo>
                      <a:pt x="598" y="815"/>
                    </a:lnTo>
                    <a:lnTo>
                      <a:pt x="581" y="816"/>
                    </a:lnTo>
                    <a:lnTo>
                      <a:pt x="564" y="815"/>
                    </a:lnTo>
                    <a:lnTo>
                      <a:pt x="548" y="814"/>
                    </a:lnTo>
                    <a:lnTo>
                      <a:pt x="541" y="826"/>
                    </a:lnTo>
                    <a:lnTo>
                      <a:pt x="536" y="838"/>
                    </a:lnTo>
                    <a:lnTo>
                      <a:pt x="533" y="851"/>
                    </a:lnTo>
                    <a:lnTo>
                      <a:pt x="532" y="864"/>
                    </a:lnTo>
                    <a:lnTo>
                      <a:pt x="531" y="876"/>
                    </a:lnTo>
                    <a:lnTo>
                      <a:pt x="532" y="889"/>
                    </a:lnTo>
                    <a:lnTo>
                      <a:pt x="534" y="902"/>
                    </a:lnTo>
                    <a:lnTo>
                      <a:pt x="538" y="915"/>
                    </a:lnTo>
                    <a:lnTo>
                      <a:pt x="542" y="927"/>
                    </a:lnTo>
                    <a:lnTo>
                      <a:pt x="547" y="939"/>
                    </a:lnTo>
                    <a:lnTo>
                      <a:pt x="552" y="951"/>
                    </a:lnTo>
                    <a:lnTo>
                      <a:pt x="559" y="963"/>
                    </a:lnTo>
                    <a:lnTo>
                      <a:pt x="573" y="986"/>
                    </a:lnTo>
                    <a:lnTo>
                      <a:pt x="587" y="1007"/>
                    </a:lnTo>
                    <a:lnTo>
                      <a:pt x="559" y="1002"/>
                    </a:lnTo>
                    <a:lnTo>
                      <a:pt x="528" y="996"/>
                    </a:lnTo>
                    <a:lnTo>
                      <a:pt x="497" y="989"/>
                    </a:lnTo>
                    <a:lnTo>
                      <a:pt x="464" y="981"/>
                    </a:lnTo>
                    <a:lnTo>
                      <a:pt x="431" y="971"/>
                    </a:lnTo>
                    <a:lnTo>
                      <a:pt x="396" y="959"/>
                    </a:lnTo>
                    <a:lnTo>
                      <a:pt x="362" y="947"/>
                    </a:lnTo>
                    <a:lnTo>
                      <a:pt x="329" y="933"/>
                    </a:lnTo>
                    <a:lnTo>
                      <a:pt x="295" y="918"/>
                    </a:lnTo>
                    <a:lnTo>
                      <a:pt x="263" y="901"/>
                    </a:lnTo>
                    <a:lnTo>
                      <a:pt x="231" y="883"/>
                    </a:lnTo>
                    <a:lnTo>
                      <a:pt x="201" y="864"/>
                    </a:lnTo>
                    <a:lnTo>
                      <a:pt x="186" y="853"/>
                    </a:lnTo>
                    <a:lnTo>
                      <a:pt x="172" y="842"/>
                    </a:lnTo>
                    <a:lnTo>
                      <a:pt x="159" y="832"/>
                    </a:lnTo>
                    <a:lnTo>
                      <a:pt x="146" y="821"/>
                    </a:lnTo>
                    <a:lnTo>
                      <a:pt x="133" y="809"/>
                    </a:lnTo>
                    <a:lnTo>
                      <a:pt x="122" y="797"/>
                    </a:lnTo>
                    <a:lnTo>
                      <a:pt x="110" y="784"/>
                    </a:lnTo>
                    <a:lnTo>
                      <a:pt x="100" y="771"/>
                    </a:lnTo>
                    <a:lnTo>
                      <a:pt x="100" y="600"/>
                    </a:lnTo>
                    <a:lnTo>
                      <a:pt x="116" y="600"/>
                    </a:lnTo>
                    <a:lnTo>
                      <a:pt x="133" y="601"/>
                    </a:lnTo>
                    <a:lnTo>
                      <a:pt x="149" y="603"/>
                    </a:lnTo>
                    <a:lnTo>
                      <a:pt x="165" y="607"/>
                    </a:lnTo>
                    <a:lnTo>
                      <a:pt x="181" y="611"/>
                    </a:lnTo>
                    <a:lnTo>
                      <a:pt x="196" y="615"/>
                    </a:lnTo>
                    <a:lnTo>
                      <a:pt x="212" y="621"/>
                    </a:lnTo>
                    <a:lnTo>
                      <a:pt x="227" y="626"/>
                    </a:lnTo>
                    <a:lnTo>
                      <a:pt x="258" y="638"/>
                    </a:lnTo>
                    <a:lnTo>
                      <a:pt x="288" y="652"/>
                    </a:lnTo>
                    <a:lnTo>
                      <a:pt x="318" y="667"/>
                    </a:lnTo>
                    <a:lnTo>
                      <a:pt x="347" y="681"/>
                    </a:lnTo>
                    <a:lnTo>
                      <a:pt x="376" y="695"/>
                    </a:lnTo>
                    <a:lnTo>
                      <a:pt x="406" y="709"/>
                    </a:lnTo>
                    <a:lnTo>
                      <a:pt x="436" y="721"/>
                    </a:lnTo>
                    <a:lnTo>
                      <a:pt x="465" y="731"/>
                    </a:lnTo>
                    <a:lnTo>
                      <a:pt x="480" y="734"/>
                    </a:lnTo>
                    <a:lnTo>
                      <a:pt x="495" y="739"/>
                    </a:lnTo>
                    <a:lnTo>
                      <a:pt x="510" y="741"/>
                    </a:lnTo>
                    <a:lnTo>
                      <a:pt x="525" y="742"/>
                    </a:lnTo>
                    <a:lnTo>
                      <a:pt x="541" y="743"/>
                    </a:lnTo>
                    <a:lnTo>
                      <a:pt x="556" y="743"/>
                    </a:lnTo>
                    <a:lnTo>
                      <a:pt x="572" y="742"/>
                    </a:lnTo>
                    <a:lnTo>
                      <a:pt x="587" y="739"/>
                    </a:lnTo>
                    <a:lnTo>
                      <a:pt x="573" y="722"/>
                    </a:lnTo>
                    <a:lnTo>
                      <a:pt x="557" y="708"/>
                    </a:lnTo>
                    <a:lnTo>
                      <a:pt x="539" y="694"/>
                    </a:lnTo>
                    <a:lnTo>
                      <a:pt x="521" y="682"/>
                    </a:lnTo>
                    <a:lnTo>
                      <a:pt x="501" y="672"/>
                    </a:lnTo>
                    <a:lnTo>
                      <a:pt x="481" y="662"/>
                    </a:lnTo>
                    <a:lnTo>
                      <a:pt x="460" y="652"/>
                    </a:lnTo>
                    <a:lnTo>
                      <a:pt x="438" y="643"/>
                    </a:lnTo>
                    <a:lnTo>
                      <a:pt x="346" y="615"/>
                    </a:lnTo>
                    <a:lnTo>
                      <a:pt x="256" y="587"/>
                    </a:lnTo>
                    <a:lnTo>
                      <a:pt x="233" y="580"/>
                    </a:lnTo>
                    <a:lnTo>
                      <a:pt x="212" y="572"/>
                    </a:lnTo>
                    <a:lnTo>
                      <a:pt x="191" y="563"/>
                    </a:lnTo>
                    <a:lnTo>
                      <a:pt x="172" y="554"/>
                    </a:lnTo>
                    <a:lnTo>
                      <a:pt x="153" y="544"/>
                    </a:lnTo>
                    <a:lnTo>
                      <a:pt x="136" y="532"/>
                    </a:lnTo>
                    <a:lnTo>
                      <a:pt x="119" y="519"/>
                    </a:lnTo>
                    <a:lnTo>
                      <a:pt x="105" y="505"/>
                    </a:lnTo>
                    <a:lnTo>
                      <a:pt x="91" y="490"/>
                    </a:lnTo>
                    <a:lnTo>
                      <a:pt x="80" y="474"/>
                    </a:lnTo>
                    <a:lnTo>
                      <a:pt x="70" y="454"/>
                    </a:lnTo>
                    <a:lnTo>
                      <a:pt x="60" y="434"/>
                    </a:lnTo>
                    <a:lnTo>
                      <a:pt x="54" y="412"/>
                    </a:lnTo>
                    <a:lnTo>
                      <a:pt x="50" y="387"/>
                    </a:lnTo>
                    <a:lnTo>
                      <a:pt x="49" y="361"/>
                    </a:lnTo>
                    <a:lnTo>
                      <a:pt x="49" y="332"/>
                    </a:lnTo>
                    <a:lnTo>
                      <a:pt x="232" y="386"/>
                    </a:lnTo>
                    <a:lnTo>
                      <a:pt x="420" y="442"/>
                    </a:lnTo>
                    <a:lnTo>
                      <a:pt x="514" y="473"/>
                    </a:lnTo>
                    <a:lnTo>
                      <a:pt x="611" y="503"/>
                    </a:lnTo>
                    <a:lnTo>
                      <a:pt x="706" y="535"/>
                    </a:lnTo>
                    <a:lnTo>
                      <a:pt x="804" y="568"/>
                    </a:lnTo>
                    <a:lnTo>
                      <a:pt x="900" y="601"/>
                    </a:lnTo>
                    <a:lnTo>
                      <a:pt x="997" y="636"/>
                    </a:lnTo>
                    <a:lnTo>
                      <a:pt x="1093" y="672"/>
                    </a:lnTo>
                    <a:lnTo>
                      <a:pt x="1189" y="708"/>
                    </a:lnTo>
                    <a:lnTo>
                      <a:pt x="1284" y="746"/>
                    </a:lnTo>
                    <a:lnTo>
                      <a:pt x="1379" y="785"/>
                    </a:lnTo>
                    <a:lnTo>
                      <a:pt x="1472" y="826"/>
                    </a:lnTo>
                    <a:lnTo>
                      <a:pt x="1564" y="867"/>
                    </a:lnTo>
                    <a:lnTo>
                      <a:pt x="1594" y="835"/>
                    </a:lnTo>
                    <a:lnTo>
                      <a:pt x="1547" y="811"/>
                    </a:lnTo>
                    <a:lnTo>
                      <a:pt x="1500" y="787"/>
                    </a:lnTo>
                    <a:lnTo>
                      <a:pt x="1452" y="763"/>
                    </a:lnTo>
                    <a:lnTo>
                      <a:pt x="1405" y="742"/>
                    </a:lnTo>
                    <a:lnTo>
                      <a:pt x="1357" y="720"/>
                    </a:lnTo>
                    <a:lnTo>
                      <a:pt x="1310" y="699"/>
                    </a:lnTo>
                    <a:lnTo>
                      <a:pt x="1261" y="679"/>
                    </a:lnTo>
                    <a:lnTo>
                      <a:pt x="1212" y="659"/>
                    </a:lnTo>
                    <a:lnTo>
                      <a:pt x="1114" y="621"/>
                    </a:lnTo>
                    <a:lnTo>
                      <a:pt x="1017" y="584"/>
                    </a:lnTo>
                    <a:lnTo>
                      <a:pt x="918" y="549"/>
                    </a:lnTo>
                    <a:lnTo>
                      <a:pt x="820" y="516"/>
                    </a:lnTo>
                    <a:lnTo>
                      <a:pt x="621" y="449"/>
                    </a:lnTo>
                    <a:lnTo>
                      <a:pt x="423" y="382"/>
                    </a:lnTo>
                    <a:lnTo>
                      <a:pt x="324" y="347"/>
                    </a:lnTo>
                    <a:lnTo>
                      <a:pt x="225" y="312"/>
                    </a:lnTo>
                    <a:lnTo>
                      <a:pt x="127" y="275"/>
                    </a:lnTo>
                    <a:lnTo>
                      <a:pt x="29" y="236"/>
                    </a:lnTo>
                    <a:lnTo>
                      <a:pt x="0" y="0"/>
                    </a:lnTo>
                    <a:lnTo>
                      <a:pt x="60" y="27"/>
                    </a:lnTo>
                    <a:lnTo>
                      <a:pt x="124" y="53"/>
                    </a:lnTo>
                    <a:lnTo>
                      <a:pt x="188" y="78"/>
                    </a:lnTo>
                    <a:lnTo>
                      <a:pt x="253" y="103"/>
                    </a:lnTo>
                    <a:lnTo>
                      <a:pt x="317" y="129"/>
                    </a:lnTo>
                    <a:lnTo>
                      <a:pt x="379" y="155"/>
                    </a:lnTo>
                    <a:lnTo>
                      <a:pt x="410" y="169"/>
                    </a:lnTo>
                    <a:lnTo>
                      <a:pt x="441" y="183"/>
                    </a:lnTo>
                    <a:lnTo>
                      <a:pt x="470" y="198"/>
                    </a:lnTo>
                    <a:lnTo>
                      <a:pt x="498" y="214"/>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2" name="Freeform 53">
                <a:extLst>
                  <a:ext uri="{FF2B5EF4-FFF2-40B4-BE49-F238E27FC236}">
                    <a16:creationId xmlns:a16="http://schemas.microsoft.com/office/drawing/2014/main" id="{C624BC27-6BA4-4B68-8211-01D34325A79F}"/>
                  </a:ext>
                </a:extLst>
              </p:cNvPr>
              <p:cNvSpPr>
                <a:spLocks/>
              </p:cNvSpPr>
              <p:nvPr/>
            </p:nvSpPr>
            <p:spPr bwMode="auto">
              <a:xfrm>
                <a:off x="4512" y="2391"/>
                <a:ext cx="90" cy="43"/>
              </a:xfrm>
              <a:custGeom>
                <a:avLst/>
                <a:gdLst>
                  <a:gd name="T0" fmla="*/ 0 w 632"/>
                  <a:gd name="T1" fmla="*/ 0 h 474"/>
                  <a:gd name="T2" fmla="*/ 0 w 632"/>
                  <a:gd name="T3" fmla="*/ 0 h 474"/>
                  <a:gd name="T4" fmla="*/ 0 w 632"/>
                  <a:gd name="T5" fmla="*/ 0 h 474"/>
                  <a:gd name="T6" fmla="*/ 0 w 632"/>
                  <a:gd name="T7" fmla="*/ 0 h 474"/>
                  <a:gd name="T8" fmla="*/ 0 w 632"/>
                  <a:gd name="T9" fmla="*/ 0 h 474"/>
                  <a:gd name="T10" fmla="*/ 0 w 632"/>
                  <a:gd name="T11" fmla="*/ 0 h 474"/>
                  <a:gd name="T12" fmla="*/ 0 w 632"/>
                  <a:gd name="T13" fmla="*/ 0 h 474"/>
                  <a:gd name="T14" fmla="*/ 0 w 632"/>
                  <a:gd name="T15" fmla="*/ 0 h 474"/>
                  <a:gd name="T16" fmla="*/ 0 w 632"/>
                  <a:gd name="T17" fmla="*/ 0 h 474"/>
                  <a:gd name="T18" fmla="*/ 0 w 632"/>
                  <a:gd name="T19" fmla="*/ 0 h 474"/>
                  <a:gd name="T20" fmla="*/ 0 w 632"/>
                  <a:gd name="T21" fmla="*/ 0 h 474"/>
                  <a:gd name="T22" fmla="*/ 0 w 632"/>
                  <a:gd name="T23" fmla="*/ 0 h 474"/>
                  <a:gd name="T24" fmla="*/ 0 w 632"/>
                  <a:gd name="T25" fmla="*/ 0 h 474"/>
                  <a:gd name="T26" fmla="*/ 0 w 632"/>
                  <a:gd name="T27" fmla="*/ 0 h 474"/>
                  <a:gd name="T28" fmla="*/ 0 w 632"/>
                  <a:gd name="T29" fmla="*/ 0 h 474"/>
                  <a:gd name="T30" fmla="*/ 0 w 632"/>
                  <a:gd name="T31" fmla="*/ 0 h 474"/>
                  <a:gd name="T32" fmla="*/ 0 w 632"/>
                  <a:gd name="T33" fmla="*/ 0 h 474"/>
                  <a:gd name="T34" fmla="*/ 0 w 632"/>
                  <a:gd name="T35" fmla="*/ 0 h 474"/>
                  <a:gd name="T36" fmla="*/ 0 w 632"/>
                  <a:gd name="T37" fmla="*/ 0 h 474"/>
                  <a:gd name="T38" fmla="*/ 0 w 632"/>
                  <a:gd name="T39" fmla="*/ 0 h 474"/>
                  <a:gd name="T40" fmla="*/ 0 w 632"/>
                  <a:gd name="T41" fmla="*/ 0 h 474"/>
                  <a:gd name="T42" fmla="*/ 0 w 632"/>
                  <a:gd name="T43" fmla="*/ 0 h 474"/>
                  <a:gd name="T44" fmla="*/ 0 w 632"/>
                  <a:gd name="T45" fmla="*/ 0 h 474"/>
                  <a:gd name="T46" fmla="*/ 0 w 632"/>
                  <a:gd name="T47" fmla="*/ 0 h 474"/>
                  <a:gd name="T48" fmla="*/ 0 w 632"/>
                  <a:gd name="T49" fmla="*/ 0 h 474"/>
                  <a:gd name="T50" fmla="*/ 0 w 632"/>
                  <a:gd name="T51" fmla="*/ 0 h 474"/>
                  <a:gd name="T52" fmla="*/ 0 w 632"/>
                  <a:gd name="T53" fmla="*/ 0 h 474"/>
                  <a:gd name="T54" fmla="*/ 0 w 632"/>
                  <a:gd name="T55" fmla="*/ 0 h 474"/>
                  <a:gd name="T56" fmla="*/ 0 w 632"/>
                  <a:gd name="T57" fmla="*/ 0 h 474"/>
                  <a:gd name="T58" fmla="*/ 0 w 632"/>
                  <a:gd name="T59" fmla="*/ 0 h 474"/>
                  <a:gd name="T60" fmla="*/ 0 w 632"/>
                  <a:gd name="T61" fmla="*/ 0 h 474"/>
                  <a:gd name="T62" fmla="*/ 0 w 632"/>
                  <a:gd name="T63" fmla="*/ 0 h 474"/>
                  <a:gd name="T64" fmla="*/ 0 w 632"/>
                  <a:gd name="T65" fmla="*/ 0 h 474"/>
                  <a:gd name="T66" fmla="*/ 0 w 632"/>
                  <a:gd name="T67" fmla="*/ 0 h 474"/>
                  <a:gd name="T68" fmla="*/ 0 w 632"/>
                  <a:gd name="T69" fmla="*/ 0 h 474"/>
                  <a:gd name="T70" fmla="*/ 0 w 632"/>
                  <a:gd name="T71" fmla="*/ 0 h 474"/>
                  <a:gd name="T72" fmla="*/ 0 w 632"/>
                  <a:gd name="T73" fmla="*/ 0 h 474"/>
                  <a:gd name="T74" fmla="*/ 0 w 632"/>
                  <a:gd name="T75" fmla="*/ 0 h 474"/>
                  <a:gd name="T76" fmla="*/ 0 w 632"/>
                  <a:gd name="T77" fmla="*/ 0 h 474"/>
                  <a:gd name="T78" fmla="*/ 0 w 632"/>
                  <a:gd name="T79" fmla="*/ 0 h 474"/>
                  <a:gd name="T80" fmla="*/ 0 w 632"/>
                  <a:gd name="T81" fmla="*/ 0 h 474"/>
                  <a:gd name="T82" fmla="*/ 0 w 632"/>
                  <a:gd name="T83" fmla="*/ 0 h 474"/>
                  <a:gd name="T84" fmla="*/ 0 w 632"/>
                  <a:gd name="T85" fmla="*/ 0 h 474"/>
                  <a:gd name="T86" fmla="*/ 0 w 632"/>
                  <a:gd name="T87" fmla="*/ 0 h 474"/>
                  <a:gd name="T88" fmla="*/ 0 w 632"/>
                  <a:gd name="T89" fmla="*/ 0 h 474"/>
                  <a:gd name="T90" fmla="*/ 0 w 632"/>
                  <a:gd name="T91" fmla="*/ 0 h 474"/>
                  <a:gd name="T92" fmla="*/ 0 w 632"/>
                  <a:gd name="T93" fmla="*/ 0 h 474"/>
                  <a:gd name="T94" fmla="*/ 0 w 632"/>
                  <a:gd name="T95" fmla="*/ 0 h 474"/>
                  <a:gd name="T96" fmla="*/ 0 w 632"/>
                  <a:gd name="T97" fmla="*/ 0 h 474"/>
                  <a:gd name="T98" fmla="*/ 0 w 632"/>
                  <a:gd name="T99" fmla="*/ 0 h 474"/>
                  <a:gd name="T100" fmla="*/ 0 w 632"/>
                  <a:gd name="T101" fmla="*/ 0 h 474"/>
                  <a:gd name="T102" fmla="*/ 0 w 632"/>
                  <a:gd name="T103" fmla="*/ 0 h 474"/>
                  <a:gd name="T104" fmla="*/ 0 w 632"/>
                  <a:gd name="T105" fmla="*/ 0 h 474"/>
                  <a:gd name="T106" fmla="*/ 0 w 632"/>
                  <a:gd name="T107" fmla="*/ 0 h 474"/>
                  <a:gd name="T108" fmla="*/ 0 w 632"/>
                  <a:gd name="T109" fmla="*/ 0 h 474"/>
                  <a:gd name="T110" fmla="*/ 0 w 632"/>
                  <a:gd name="T111" fmla="*/ 0 h 474"/>
                  <a:gd name="T112" fmla="*/ 0 w 632"/>
                  <a:gd name="T113" fmla="*/ 0 h 474"/>
                  <a:gd name="T114" fmla="*/ 0 w 632"/>
                  <a:gd name="T115" fmla="*/ 0 h 474"/>
                  <a:gd name="T116" fmla="*/ 0 w 632"/>
                  <a:gd name="T117" fmla="*/ 0 h 4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32" h="474">
                    <a:moveTo>
                      <a:pt x="628" y="324"/>
                    </a:moveTo>
                    <a:lnTo>
                      <a:pt x="631" y="331"/>
                    </a:lnTo>
                    <a:lnTo>
                      <a:pt x="632" y="338"/>
                    </a:lnTo>
                    <a:lnTo>
                      <a:pt x="632" y="346"/>
                    </a:lnTo>
                    <a:lnTo>
                      <a:pt x="630" y="356"/>
                    </a:lnTo>
                    <a:lnTo>
                      <a:pt x="626" y="364"/>
                    </a:lnTo>
                    <a:lnTo>
                      <a:pt x="622" y="374"/>
                    </a:lnTo>
                    <a:lnTo>
                      <a:pt x="616" y="385"/>
                    </a:lnTo>
                    <a:lnTo>
                      <a:pt x="610" y="394"/>
                    </a:lnTo>
                    <a:lnTo>
                      <a:pt x="594" y="416"/>
                    </a:lnTo>
                    <a:lnTo>
                      <a:pt x="576" y="437"/>
                    </a:lnTo>
                    <a:lnTo>
                      <a:pt x="557" y="456"/>
                    </a:lnTo>
                    <a:lnTo>
                      <a:pt x="538" y="474"/>
                    </a:lnTo>
                    <a:lnTo>
                      <a:pt x="508" y="442"/>
                    </a:lnTo>
                    <a:lnTo>
                      <a:pt x="478" y="412"/>
                    </a:lnTo>
                    <a:lnTo>
                      <a:pt x="447" y="384"/>
                    </a:lnTo>
                    <a:lnTo>
                      <a:pt x="416" y="356"/>
                    </a:lnTo>
                    <a:lnTo>
                      <a:pt x="383" y="330"/>
                    </a:lnTo>
                    <a:lnTo>
                      <a:pt x="351" y="305"/>
                    </a:lnTo>
                    <a:lnTo>
                      <a:pt x="318" y="281"/>
                    </a:lnTo>
                    <a:lnTo>
                      <a:pt x="285" y="258"/>
                    </a:lnTo>
                    <a:lnTo>
                      <a:pt x="251" y="238"/>
                    </a:lnTo>
                    <a:lnTo>
                      <a:pt x="216" y="218"/>
                    </a:lnTo>
                    <a:lnTo>
                      <a:pt x="181" y="200"/>
                    </a:lnTo>
                    <a:lnTo>
                      <a:pt x="146" y="184"/>
                    </a:lnTo>
                    <a:lnTo>
                      <a:pt x="111" y="169"/>
                    </a:lnTo>
                    <a:lnTo>
                      <a:pt x="75" y="155"/>
                    </a:lnTo>
                    <a:lnTo>
                      <a:pt x="37" y="143"/>
                    </a:lnTo>
                    <a:lnTo>
                      <a:pt x="0" y="132"/>
                    </a:lnTo>
                    <a:lnTo>
                      <a:pt x="19" y="100"/>
                    </a:lnTo>
                    <a:lnTo>
                      <a:pt x="38" y="75"/>
                    </a:lnTo>
                    <a:lnTo>
                      <a:pt x="58" y="53"/>
                    </a:lnTo>
                    <a:lnTo>
                      <a:pt x="77" y="35"/>
                    </a:lnTo>
                    <a:lnTo>
                      <a:pt x="96" y="21"/>
                    </a:lnTo>
                    <a:lnTo>
                      <a:pt x="115" y="11"/>
                    </a:lnTo>
                    <a:lnTo>
                      <a:pt x="135" y="4"/>
                    </a:lnTo>
                    <a:lnTo>
                      <a:pt x="155" y="0"/>
                    </a:lnTo>
                    <a:lnTo>
                      <a:pt x="174" y="0"/>
                    </a:lnTo>
                    <a:lnTo>
                      <a:pt x="194" y="2"/>
                    </a:lnTo>
                    <a:lnTo>
                      <a:pt x="214" y="8"/>
                    </a:lnTo>
                    <a:lnTo>
                      <a:pt x="235" y="14"/>
                    </a:lnTo>
                    <a:lnTo>
                      <a:pt x="254" y="24"/>
                    </a:lnTo>
                    <a:lnTo>
                      <a:pt x="274" y="36"/>
                    </a:lnTo>
                    <a:lnTo>
                      <a:pt x="294" y="49"/>
                    </a:lnTo>
                    <a:lnTo>
                      <a:pt x="314" y="63"/>
                    </a:lnTo>
                    <a:lnTo>
                      <a:pt x="334" y="79"/>
                    </a:lnTo>
                    <a:lnTo>
                      <a:pt x="354" y="96"/>
                    </a:lnTo>
                    <a:lnTo>
                      <a:pt x="374" y="113"/>
                    </a:lnTo>
                    <a:lnTo>
                      <a:pt x="394" y="132"/>
                    </a:lnTo>
                    <a:lnTo>
                      <a:pt x="435" y="171"/>
                    </a:lnTo>
                    <a:lnTo>
                      <a:pt x="474" y="209"/>
                    </a:lnTo>
                    <a:lnTo>
                      <a:pt x="494" y="227"/>
                    </a:lnTo>
                    <a:lnTo>
                      <a:pt x="513" y="244"/>
                    </a:lnTo>
                    <a:lnTo>
                      <a:pt x="533" y="262"/>
                    </a:lnTo>
                    <a:lnTo>
                      <a:pt x="552" y="277"/>
                    </a:lnTo>
                    <a:lnTo>
                      <a:pt x="571" y="291"/>
                    </a:lnTo>
                    <a:lnTo>
                      <a:pt x="591" y="304"/>
                    </a:lnTo>
                    <a:lnTo>
                      <a:pt x="610" y="314"/>
                    </a:lnTo>
                    <a:lnTo>
                      <a:pt x="628" y="3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3" name="Freeform 54">
                <a:extLst>
                  <a:ext uri="{FF2B5EF4-FFF2-40B4-BE49-F238E27FC236}">
                    <a16:creationId xmlns:a16="http://schemas.microsoft.com/office/drawing/2014/main" id="{494DEBB0-7EEE-4EF1-B60D-BA415B3EDB53}"/>
                  </a:ext>
                </a:extLst>
              </p:cNvPr>
              <p:cNvSpPr>
                <a:spLocks/>
              </p:cNvSpPr>
              <p:nvPr/>
            </p:nvSpPr>
            <p:spPr bwMode="auto">
              <a:xfrm>
                <a:off x="4765" y="2390"/>
                <a:ext cx="170" cy="232"/>
              </a:xfrm>
              <a:custGeom>
                <a:avLst/>
                <a:gdLst>
                  <a:gd name="T0" fmla="*/ 0 w 1185"/>
                  <a:gd name="T1" fmla="*/ 0 h 2549"/>
                  <a:gd name="T2" fmla="*/ 0 w 1185"/>
                  <a:gd name="T3" fmla="*/ 0 h 2549"/>
                  <a:gd name="T4" fmla="*/ 0 w 1185"/>
                  <a:gd name="T5" fmla="*/ 0 h 2549"/>
                  <a:gd name="T6" fmla="*/ 0 w 1185"/>
                  <a:gd name="T7" fmla="*/ 0 h 2549"/>
                  <a:gd name="T8" fmla="*/ 0 w 1185"/>
                  <a:gd name="T9" fmla="*/ 0 h 2549"/>
                  <a:gd name="T10" fmla="*/ 0 w 1185"/>
                  <a:gd name="T11" fmla="*/ 0 h 2549"/>
                  <a:gd name="T12" fmla="*/ 0 w 1185"/>
                  <a:gd name="T13" fmla="*/ 0 h 2549"/>
                  <a:gd name="T14" fmla="*/ 0 w 1185"/>
                  <a:gd name="T15" fmla="*/ 0 h 2549"/>
                  <a:gd name="T16" fmla="*/ 0 w 1185"/>
                  <a:gd name="T17" fmla="*/ 0 h 2549"/>
                  <a:gd name="T18" fmla="*/ 0 w 1185"/>
                  <a:gd name="T19" fmla="*/ 0 h 2549"/>
                  <a:gd name="T20" fmla="*/ 0 w 1185"/>
                  <a:gd name="T21" fmla="*/ 0 h 2549"/>
                  <a:gd name="T22" fmla="*/ 0 w 1185"/>
                  <a:gd name="T23" fmla="*/ 0 h 2549"/>
                  <a:gd name="T24" fmla="*/ 0 w 1185"/>
                  <a:gd name="T25" fmla="*/ 0 h 2549"/>
                  <a:gd name="T26" fmla="*/ 0 w 1185"/>
                  <a:gd name="T27" fmla="*/ 0 h 2549"/>
                  <a:gd name="T28" fmla="*/ 0 w 1185"/>
                  <a:gd name="T29" fmla="*/ 0 h 2549"/>
                  <a:gd name="T30" fmla="*/ 0 w 1185"/>
                  <a:gd name="T31" fmla="*/ 0 h 2549"/>
                  <a:gd name="T32" fmla="*/ 0 w 1185"/>
                  <a:gd name="T33" fmla="*/ 0 h 2549"/>
                  <a:gd name="T34" fmla="*/ 0 w 1185"/>
                  <a:gd name="T35" fmla="*/ 0 h 2549"/>
                  <a:gd name="T36" fmla="*/ 0 w 1185"/>
                  <a:gd name="T37" fmla="*/ 0 h 2549"/>
                  <a:gd name="T38" fmla="*/ 0 w 1185"/>
                  <a:gd name="T39" fmla="*/ 0 h 2549"/>
                  <a:gd name="T40" fmla="*/ 0 w 1185"/>
                  <a:gd name="T41" fmla="*/ 0 h 2549"/>
                  <a:gd name="T42" fmla="*/ 0 w 1185"/>
                  <a:gd name="T43" fmla="*/ 0 h 2549"/>
                  <a:gd name="T44" fmla="*/ 0 w 1185"/>
                  <a:gd name="T45" fmla="*/ 0 h 2549"/>
                  <a:gd name="T46" fmla="*/ 0 w 1185"/>
                  <a:gd name="T47" fmla="*/ 0 h 2549"/>
                  <a:gd name="T48" fmla="*/ 0 w 1185"/>
                  <a:gd name="T49" fmla="*/ 0 h 2549"/>
                  <a:gd name="T50" fmla="*/ 0 w 1185"/>
                  <a:gd name="T51" fmla="*/ 0 h 2549"/>
                  <a:gd name="T52" fmla="*/ 0 w 1185"/>
                  <a:gd name="T53" fmla="*/ 0 h 2549"/>
                  <a:gd name="T54" fmla="*/ 0 w 1185"/>
                  <a:gd name="T55" fmla="*/ 0 h 2549"/>
                  <a:gd name="T56" fmla="*/ 0 w 1185"/>
                  <a:gd name="T57" fmla="*/ 0 h 2549"/>
                  <a:gd name="T58" fmla="*/ 0 w 1185"/>
                  <a:gd name="T59" fmla="*/ 0 h 2549"/>
                  <a:gd name="T60" fmla="*/ 0 w 1185"/>
                  <a:gd name="T61" fmla="*/ 0 h 2549"/>
                  <a:gd name="T62" fmla="*/ 0 w 1185"/>
                  <a:gd name="T63" fmla="*/ 0 h 2549"/>
                  <a:gd name="T64" fmla="*/ 0 w 1185"/>
                  <a:gd name="T65" fmla="*/ 0 h 2549"/>
                  <a:gd name="T66" fmla="*/ 0 w 1185"/>
                  <a:gd name="T67" fmla="*/ 0 h 2549"/>
                  <a:gd name="T68" fmla="*/ 0 w 1185"/>
                  <a:gd name="T69" fmla="*/ 0 h 2549"/>
                  <a:gd name="T70" fmla="*/ 0 w 1185"/>
                  <a:gd name="T71" fmla="*/ 0 h 2549"/>
                  <a:gd name="T72" fmla="*/ 0 w 1185"/>
                  <a:gd name="T73" fmla="*/ 0 h 2549"/>
                  <a:gd name="T74" fmla="*/ 0 w 1185"/>
                  <a:gd name="T75" fmla="*/ 0 h 2549"/>
                  <a:gd name="T76" fmla="*/ 0 w 1185"/>
                  <a:gd name="T77" fmla="*/ 0 h 2549"/>
                  <a:gd name="T78" fmla="*/ 0 w 1185"/>
                  <a:gd name="T79" fmla="*/ 0 h 2549"/>
                  <a:gd name="T80" fmla="*/ 0 w 1185"/>
                  <a:gd name="T81" fmla="*/ 0 h 2549"/>
                  <a:gd name="T82" fmla="*/ 0 w 1185"/>
                  <a:gd name="T83" fmla="*/ 0 h 2549"/>
                  <a:gd name="T84" fmla="*/ 0 w 1185"/>
                  <a:gd name="T85" fmla="*/ 0 h 2549"/>
                  <a:gd name="T86" fmla="*/ 0 w 1185"/>
                  <a:gd name="T87" fmla="*/ 0 h 2549"/>
                  <a:gd name="T88" fmla="*/ 0 w 1185"/>
                  <a:gd name="T89" fmla="*/ 0 h 2549"/>
                  <a:gd name="T90" fmla="*/ 0 w 1185"/>
                  <a:gd name="T91" fmla="*/ 0 h 2549"/>
                  <a:gd name="T92" fmla="*/ 0 w 1185"/>
                  <a:gd name="T93" fmla="*/ 0 h 2549"/>
                  <a:gd name="T94" fmla="*/ 0 w 1185"/>
                  <a:gd name="T95" fmla="*/ 0 h 2549"/>
                  <a:gd name="T96" fmla="*/ 0 w 1185"/>
                  <a:gd name="T97" fmla="*/ 0 h 2549"/>
                  <a:gd name="T98" fmla="*/ 0 w 1185"/>
                  <a:gd name="T99" fmla="*/ 0 h 2549"/>
                  <a:gd name="T100" fmla="*/ 0 w 1185"/>
                  <a:gd name="T101" fmla="*/ 0 h 2549"/>
                  <a:gd name="T102" fmla="*/ 0 w 1185"/>
                  <a:gd name="T103" fmla="*/ 0 h 2549"/>
                  <a:gd name="T104" fmla="*/ 0 w 1185"/>
                  <a:gd name="T105" fmla="*/ 0 h 2549"/>
                  <a:gd name="T106" fmla="*/ 0 w 1185"/>
                  <a:gd name="T107" fmla="*/ 0 h 2549"/>
                  <a:gd name="T108" fmla="*/ 0 w 1185"/>
                  <a:gd name="T109" fmla="*/ 0 h 2549"/>
                  <a:gd name="T110" fmla="*/ 0 w 1185"/>
                  <a:gd name="T111" fmla="*/ 0 h 25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85" h="2549">
                    <a:moveTo>
                      <a:pt x="778" y="428"/>
                    </a:moveTo>
                    <a:lnTo>
                      <a:pt x="768" y="456"/>
                    </a:lnTo>
                    <a:lnTo>
                      <a:pt x="757" y="484"/>
                    </a:lnTo>
                    <a:lnTo>
                      <a:pt x="746" y="511"/>
                    </a:lnTo>
                    <a:lnTo>
                      <a:pt x="734" y="538"/>
                    </a:lnTo>
                    <a:lnTo>
                      <a:pt x="710" y="591"/>
                    </a:lnTo>
                    <a:lnTo>
                      <a:pt x="686" y="643"/>
                    </a:lnTo>
                    <a:lnTo>
                      <a:pt x="675" y="670"/>
                    </a:lnTo>
                    <a:lnTo>
                      <a:pt x="664" y="698"/>
                    </a:lnTo>
                    <a:lnTo>
                      <a:pt x="654" y="725"/>
                    </a:lnTo>
                    <a:lnTo>
                      <a:pt x="644" y="753"/>
                    </a:lnTo>
                    <a:lnTo>
                      <a:pt x="636" y="780"/>
                    </a:lnTo>
                    <a:lnTo>
                      <a:pt x="628" y="809"/>
                    </a:lnTo>
                    <a:lnTo>
                      <a:pt x="623" y="838"/>
                    </a:lnTo>
                    <a:lnTo>
                      <a:pt x="618" y="867"/>
                    </a:lnTo>
                    <a:lnTo>
                      <a:pt x="627" y="864"/>
                    </a:lnTo>
                    <a:lnTo>
                      <a:pt x="636" y="860"/>
                    </a:lnTo>
                    <a:lnTo>
                      <a:pt x="644" y="854"/>
                    </a:lnTo>
                    <a:lnTo>
                      <a:pt x="651" y="848"/>
                    </a:lnTo>
                    <a:lnTo>
                      <a:pt x="659" y="840"/>
                    </a:lnTo>
                    <a:lnTo>
                      <a:pt x="665" y="833"/>
                    </a:lnTo>
                    <a:lnTo>
                      <a:pt x="672" y="824"/>
                    </a:lnTo>
                    <a:lnTo>
                      <a:pt x="678" y="814"/>
                    </a:lnTo>
                    <a:lnTo>
                      <a:pt x="690" y="794"/>
                    </a:lnTo>
                    <a:lnTo>
                      <a:pt x="701" y="771"/>
                    </a:lnTo>
                    <a:lnTo>
                      <a:pt x="711" y="747"/>
                    </a:lnTo>
                    <a:lnTo>
                      <a:pt x="721" y="722"/>
                    </a:lnTo>
                    <a:lnTo>
                      <a:pt x="730" y="698"/>
                    </a:lnTo>
                    <a:lnTo>
                      <a:pt x="741" y="673"/>
                    </a:lnTo>
                    <a:lnTo>
                      <a:pt x="752" y="648"/>
                    </a:lnTo>
                    <a:lnTo>
                      <a:pt x="763" y="624"/>
                    </a:lnTo>
                    <a:lnTo>
                      <a:pt x="774" y="601"/>
                    </a:lnTo>
                    <a:lnTo>
                      <a:pt x="787" y="580"/>
                    </a:lnTo>
                    <a:lnTo>
                      <a:pt x="794" y="571"/>
                    </a:lnTo>
                    <a:lnTo>
                      <a:pt x="801" y="561"/>
                    </a:lnTo>
                    <a:lnTo>
                      <a:pt x="809" y="554"/>
                    </a:lnTo>
                    <a:lnTo>
                      <a:pt x="817" y="546"/>
                    </a:lnTo>
                    <a:lnTo>
                      <a:pt x="835" y="562"/>
                    </a:lnTo>
                    <a:lnTo>
                      <a:pt x="851" y="579"/>
                    </a:lnTo>
                    <a:lnTo>
                      <a:pt x="863" y="596"/>
                    </a:lnTo>
                    <a:lnTo>
                      <a:pt x="874" y="613"/>
                    </a:lnTo>
                    <a:lnTo>
                      <a:pt x="882" y="631"/>
                    </a:lnTo>
                    <a:lnTo>
                      <a:pt x="888" y="649"/>
                    </a:lnTo>
                    <a:lnTo>
                      <a:pt x="892" y="667"/>
                    </a:lnTo>
                    <a:lnTo>
                      <a:pt x="893" y="686"/>
                    </a:lnTo>
                    <a:lnTo>
                      <a:pt x="894" y="704"/>
                    </a:lnTo>
                    <a:lnTo>
                      <a:pt x="892" y="722"/>
                    </a:lnTo>
                    <a:lnTo>
                      <a:pt x="889" y="742"/>
                    </a:lnTo>
                    <a:lnTo>
                      <a:pt x="885" y="761"/>
                    </a:lnTo>
                    <a:lnTo>
                      <a:pt x="879" y="781"/>
                    </a:lnTo>
                    <a:lnTo>
                      <a:pt x="872" y="800"/>
                    </a:lnTo>
                    <a:lnTo>
                      <a:pt x="864" y="820"/>
                    </a:lnTo>
                    <a:lnTo>
                      <a:pt x="856" y="839"/>
                    </a:lnTo>
                    <a:lnTo>
                      <a:pt x="836" y="879"/>
                    </a:lnTo>
                    <a:lnTo>
                      <a:pt x="815" y="919"/>
                    </a:lnTo>
                    <a:lnTo>
                      <a:pt x="793" y="959"/>
                    </a:lnTo>
                    <a:lnTo>
                      <a:pt x="771" y="999"/>
                    </a:lnTo>
                    <a:lnTo>
                      <a:pt x="751" y="1039"/>
                    </a:lnTo>
                    <a:lnTo>
                      <a:pt x="732" y="1079"/>
                    </a:lnTo>
                    <a:lnTo>
                      <a:pt x="724" y="1098"/>
                    </a:lnTo>
                    <a:lnTo>
                      <a:pt x="717" y="1118"/>
                    </a:lnTo>
                    <a:lnTo>
                      <a:pt x="712" y="1137"/>
                    </a:lnTo>
                    <a:lnTo>
                      <a:pt x="707" y="1157"/>
                    </a:lnTo>
                    <a:lnTo>
                      <a:pt x="696" y="1141"/>
                    </a:lnTo>
                    <a:lnTo>
                      <a:pt x="686" y="1125"/>
                    </a:lnTo>
                    <a:lnTo>
                      <a:pt x="676" y="1108"/>
                    </a:lnTo>
                    <a:lnTo>
                      <a:pt x="666" y="1092"/>
                    </a:lnTo>
                    <a:lnTo>
                      <a:pt x="647" y="1056"/>
                    </a:lnTo>
                    <a:lnTo>
                      <a:pt x="629" y="1020"/>
                    </a:lnTo>
                    <a:lnTo>
                      <a:pt x="595" y="945"/>
                    </a:lnTo>
                    <a:lnTo>
                      <a:pt x="560" y="872"/>
                    </a:lnTo>
                    <a:lnTo>
                      <a:pt x="542" y="837"/>
                    </a:lnTo>
                    <a:lnTo>
                      <a:pt x="523" y="803"/>
                    </a:lnTo>
                    <a:lnTo>
                      <a:pt x="513" y="788"/>
                    </a:lnTo>
                    <a:lnTo>
                      <a:pt x="503" y="773"/>
                    </a:lnTo>
                    <a:lnTo>
                      <a:pt x="492" y="759"/>
                    </a:lnTo>
                    <a:lnTo>
                      <a:pt x="480" y="745"/>
                    </a:lnTo>
                    <a:lnTo>
                      <a:pt x="469" y="733"/>
                    </a:lnTo>
                    <a:lnTo>
                      <a:pt x="456" y="721"/>
                    </a:lnTo>
                    <a:lnTo>
                      <a:pt x="444" y="710"/>
                    </a:lnTo>
                    <a:lnTo>
                      <a:pt x="430" y="701"/>
                    </a:lnTo>
                    <a:lnTo>
                      <a:pt x="416" y="693"/>
                    </a:lnTo>
                    <a:lnTo>
                      <a:pt x="401" y="686"/>
                    </a:lnTo>
                    <a:lnTo>
                      <a:pt x="385" y="679"/>
                    </a:lnTo>
                    <a:lnTo>
                      <a:pt x="368" y="675"/>
                    </a:lnTo>
                    <a:lnTo>
                      <a:pt x="354" y="681"/>
                    </a:lnTo>
                    <a:lnTo>
                      <a:pt x="342" y="688"/>
                    </a:lnTo>
                    <a:lnTo>
                      <a:pt x="332" y="695"/>
                    </a:lnTo>
                    <a:lnTo>
                      <a:pt x="323" y="704"/>
                    </a:lnTo>
                    <a:lnTo>
                      <a:pt x="315" y="713"/>
                    </a:lnTo>
                    <a:lnTo>
                      <a:pt x="309" y="722"/>
                    </a:lnTo>
                    <a:lnTo>
                      <a:pt x="304" y="732"/>
                    </a:lnTo>
                    <a:lnTo>
                      <a:pt x="300" y="742"/>
                    </a:lnTo>
                    <a:lnTo>
                      <a:pt x="298" y="753"/>
                    </a:lnTo>
                    <a:lnTo>
                      <a:pt x="296" y="763"/>
                    </a:lnTo>
                    <a:lnTo>
                      <a:pt x="295" y="775"/>
                    </a:lnTo>
                    <a:lnTo>
                      <a:pt x="295" y="787"/>
                    </a:lnTo>
                    <a:lnTo>
                      <a:pt x="297" y="811"/>
                    </a:lnTo>
                    <a:lnTo>
                      <a:pt x="300" y="837"/>
                    </a:lnTo>
                    <a:lnTo>
                      <a:pt x="305" y="863"/>
                    </a:lnTo>
                    <a:lnTo>
                      <a:pt x="310" y="889"/>
                    </a:lnTo>
                    <a:lnTo>
                      <a:pt x="314" y="915"/>
                    </a:lnTo>
                    <a:lnTo>
                      <a:pt x="317" y="941"/>
                    </a:lnTo>
                    <a:lnTo>
                      <a:pt x="317" y="954"/>
                    </a:lnTo>
                    <a:lnTo>
                      <a:pt x="318" y="967"/>
                    </a:lnTo>
                    <a:lnTo>
                      <a:pt x="317" y="980"/>
                    </a:lnTo>
                    <a:lnTo>
                      <a:pt x="315" y="991"/>
                    </a:lnTo>
                    <a:lnTo>
                      <a:pt x="313" y="1004"/>
                    </a:lnTo>
                    <a:lnTo>
                      <a:pt x="309" y="1016"/>
                    </a:lnTo>
                    <a:lnTo>
                      <a:pt x="305" y="1027"/>
                    </a:lnTo>
                    <a:lnTo>
                      <a:pt x="299" y="1039"/>
                    </a:lnTo>
                    <a:lnTo>
                      <a:pt x="293" y="1061"/>
                    </a:lnTo>
                    <a:lnTo>
                      <a:pt x="287" y="1082"/>
                    </a:lnTo>
                    <a:lnTo>
                      <a:pt x="280" y="1103"/>
                    </a:lnTo>
                    <a:lnTo>
                      <a:pt x="272" y="1123"/>
                    </a:lnTo>
                    <a:lnTo>
                      <a:pt x="257" y="1164"/>
                    </a:lnTo>
                    <a:lnTo>
                      <a:pt x="242" y="1204"/>
                    </a:lnTo>
                    <a:lnTo>
                      <a:pt x="228" y="1245"/>
                    </a:lnTo>
                    <a:lnTo>
                      <a:pt x="215" y="1285"/>
                    </a:lnTo>
                    <a:lnTo>
                      <a:pt x="209" y="1306"/>
                    </a:lnTo>
                    <a:lnTo>
                      <a:pt x="205" y="1328"/>
                    </a:lnTo>
                    <a:lnTo>
                      <a:pt x="201" y="1349"/>
                    </a:lnTo>
                    <a:lnTo>
                      <a:pt x="199" y="1371"/>
                    </a:lnTo>
                    <a:lnTo>
                      <a:pt x="206" y="1371"/>
                    </a:lnTo>
                    <a:lnTo>
                      <a:pt x="213" y="1371"/>
                    </a:lnTo>
                    <a:lnTo>
                      <a:pt x="220" y="1370"/>
                    </a:lnTo>
                    <a:lnTo>
                      <a:pt x="225" y="1368"/>
                    </a:lnTo>
                    <a:lnTo>
                      <a:pt x="230" y="1365"/>
                    </a:lnTo>
                    <a:lnTo>
                      <a:pt x="235" y="1361"/>
                    </a:lnTo>
                    <a:lnTo>
                      <a:pt x="239" y="1358"/>
                    </a:lnTo>
                    <a:lnTo>
                      <a:pt x="243" y="1352"/>
                    </a:lnTo>
                    <a:lnTo>
                      <a:pt x="250" y="1342"/>
                    </a:lnTo>
                    <a:lnTo>
                      <a:pt x="256" y="1329"/>
                    </a:lnTo>
                    <a:lnTo>
                      <a:pt x="261" y="1314"/>
                    </a:lnTo>
                    <a:lnTo>
                      <a:pt x="266" y="1298"/>
                    </a:lnTo>
                    <a:lnTo>
                      <a:pt x="274" y="1265"/>
                    </a:lnTo>
                    <a:lnTo>
                      <a:pt x="282" y="1232"/>
                    </a:lnTo>
                    <a:lnTo>
                      <a:pt x="287" y="1216"/>
                    </a:lnTo>
                    <a:lnTo>
                      <a:pt x="293" y="1202"/>
                    </a:lnTo>
                    <a:lnTo>
                      <a:pt x="297" y="1196"/>
                    </a:lnTo>
                    <a:lnTo>
                      <a:pt x="300" y="1189"/>
                    </a:lnTo>
                    <a:lnTo>
                      <a:pt x="304" y="1183"/>
                    </a:lnTo>
                    <a:lnTo>
                      <a:pt x="309" y="1178"/>
                    </a:lnTo>
                    <a:lnTo>
                      <a:pt x="323" y="1213"/>
                    </a:lnTo>
                    <a:lnTo>
                      <a:pt x="334" y="1249"/>
                    </a:lnTo>
                    <a:lnTo>
                      <a:pt x="342" y="1284"/>
                    </a:lnTo>
                    <a:lnTo>
                      <a:pt x="348" y="1319"/>
                    </a:lnTo>
                    <a:lnTo>
                      <a:pt x="351" y="1356"/>
                    </a:lnTo>
                    <a:lnTo>
                      <a:pt x="351" y="1391"/>
                    </a:lnTo>
                    <a:lnTo>
                      <a:pt x="350" y="1427"/>
                    </a:lnTo>
                    <a:lnTo>
                      <a:pt x="346" y="1463"/>
                    </a:lnTo>
                    <a:lnTo>
                      <a:pt x="340" y="1499"/>
                    </a:lnTo>
                    <a:lnTo>
                      <a:pt x="333" y="1535"/>
                    </a:lnTo>
                    <a:lnTo>
                      <a:pt x="325" y="1572"/>
                    </a:lnTo>
                    <a:lnTo>
                      <a:pt x="314" y="1609"/>
                    </a:lnTo>
                    <a:lnTo>
                      <a:pt x="303" y="1644"/>
                    </a:lnTo>
                    <a:lnTo>
                      <a:pt x="291" y="1681"/>
                    </a:lnTo>
                    <a:lnTo>
                      <a:pt x="278" y="1718"/>
                    </a:lnTo>
                    <a:lnTo>
                      <a:pt x="264" y="1754"/>
                    </a:lnTo>
                    <a:lnTo>
                      <a:pt x="236" y="1829"/>
                    </a:lnTo>
                    <a:lnTo>
                      <a:pt x="206" y="1904"/>
                    </a:lnTo>
                    <a:lnTo>
                      <a:pt x="191" y="1940"/>
                    </a:lnTo>
                    <a:lnTo>
                      <a:pt x="178" y="1978"/>
                    </a:lnTo>
                    <a:lnTo>
                      <a:pt x="164" y="2015"/>
                    </a:lnTo>
                    <a:lnTo>
                      <a:pt x="152" y="2053"/>
                    </a:lnTo>
                    <a:lnTo>
                      <a:pt x="140" y="2091"/>
                    </a:lnTo>
                    <a:lnTo>
                      <a:pt x="130" y="2128"/>
                    </a:lnTo>
                    <a:lnTo>
                      <a:pt x="121" y="2166"/>
                    </a:lnTo>
                    <a:lnTo>
                      <a:pt x="113" y="2204"/>
                    </a:lnTo>
                    <a:lnTo>
                      <a:pt x="107" y="2242"/>
                    </a:lnTo>
                    <a:lnTo>
                      <a:pt x="102" y="2280"/>
                    </a:lnTo>
                    <a:lnTo>
                      <a:pt x="100" y="2318"/>
                    </a:lnTo>
                    <a:lnTo>
                      <a:pt x="100" y="2355"/>
                    </a:lnTo>
                    <a:lnTo>
                      <a:pt x="112" y="2334"/>
                    </a:lnTo>
                    <a:lnTo>
                      <a:pt x="123" y="2311"/>
                    </a:lnTo>
                    <a:lnTo>
                      <a:pt x="134" y="2287"/>
                    </a:lnTo>
                    <a:lnTo>
                      <a:pt x="144" y="2264"/>
                    </a:lnTo>
                    <a:lnTo>
                      <a:pt x="164" y="2215"/>
                    </a:lnTo>
                    <a:lnTo>
                      <a:pt x="182" y="2165"/>
                    </a:lnTo>
                    <a:lnTo>
                      <a:pt x="200" y="2114"/>
                    </a:lnTo>
                    <a:lnTo>
                      <a:pt x="217" y="2062"/>
                    </a:lnTo>
                    <a:lnTo>
                      <a:pt x="234" y="2010"/>
                    </a:lnTo>
                    <a:lnTo>
                      <a:pt x="249" y="1957"/>
                    </a:lnTo>
                    <a:lnTo>
                      <a:pt x="265" y="1904"/>
                    </a:lnTo>
                    <a:lnTo>
                      <a:pt x="281" y="1851"/>
                    </a:lnTo>
                    <a:lnTo>
                      <a:pt x="298" y="1797"/>
                    </a:lnTo>
                    <a:lnTo>
                      <a:pt x="315" y="1745"/>
                    </a:lnTo>
                    <a:lnTo>
                      <a:pt x="334" y="1692"/>
                    </a:lnTo>
                    <a:lnTo>
                      <a:pt x="354" y="1641"/>
                    </a:lnTo>
                    <a:lnTo>
                      <a:pt x="364" y="1616"/>
                    </a:lnTo>
                    <a:lnTo>
                      <a:pt x="375" y="1591"/>
                    </a:lnTo>
                    <a:lnTo>
                      <a:pt x="386" y="1566"/>
                    </a:lnTo>
                    <a:lnTo>
                      <a:pt x="399" y="1542"/>
                    </a:lnTo>
                    <a:lnTo>
                      <a:pt x="425" y="1534"/>
                    </a:lnTo>
                    <a:lnTo>
                      <a:pt x="452" y="1528"/>
                    </a:lnTo>
                    <a:lnTo>
                      <a:pt x="479" y="1521"/>
                    </a:lnTo>
                    <a:lnTo>
                      <a:pt x="506" y="1516"/>
                    </a:lnTo>
                    <a:lnTo>
                      <a:pt x="559" y="1504"/>
                    </a:lnTo>
                    <a:lnTo>
                      <a:pt x="613" y="1491"/>
                    </a:lnTo>
                    <a:lnTo>
                      <a:pt x="639" y="1483"/>
                    </a:lnTo>
                    <a:lnTo>
                      <a:pt x="664" y="1476"/>
                    </a:lnTo>
                    <a:lnTo>
                      <a:pt x="688" y="1466"/>
                    </a:lnTo>
                    <a:lnTo>
                      <a:pt x="712" y="1455"/>
                    </a:lnTo>
                    <a:lnTo>
                      <a:pt x="735" y="1442"/>
                    </a:lnTo>
                    <a:lnTo>
                      <a:pt x="758" y="1427"/>
                    </a:lnTo>
                    <a:lnTo>
                      <a:pt x="768" y="1419"/>
                    </a:lnTo>
                    <a:lnTo>
                      <a:pt x="778" y="1411"/>
                    </a:lnTo>
                    <a:lnTo>
                      <a:pt x="788" y="1402"/>
                    </a:lnTo>
                    <a:lnTo>
                      <a:pt x="797" y="1392"/>
                    </a:lnTo>
                    <a:lnTo>
                      <a:pt x="790" y="1373"/>
                    </a:lnTo>
                    <a:lnTo>
                      <a:pt x="783" y="1354"/>
                    </a:lnTo>
                    <a:lnTo>
                      <a:pt x="778" y="1334"/>
                    </a:lnTo>
                    <a:lnTo>
                      <a:pt x="775" y="1314"/>
                    </a:lnTo>
                    <a:lnTo>
                      <a:pt x="772" y="1294"/>
                    </a:lnTo>
                    <a:lnTo>
                      <a:pt x="771" y="1274"/>
                    </a:lnTo>
                    <a:lnTo>
                      <a:pt x="771" y="1253"/>
                    </a:lnTo>
                    <a:lnTo>
                      <a:pt x="772" y="1232"/>
                    </a:lnTo>
                    <a:lnTo>
                      <a:pt x="773" y="1212"/>
                    </a:lnTo>
                    <a:lnTo>
                      <a:pt x="776" y="1191"/>
                    </a:lnTo>
                    <a:lnTo>
                      <a:pt x="779" y="1171"/>
                    </a:lnTo>
                    <a:lnTo>
                      <a:pt x="784" y="1149"/>
                    </a:lnTo>
                    <a:lnTo>
                      <a:pt x="789" y="1129"/>
                    </a:lnTo>
                    <a:lnTo>
                      <a:pt x="794" y="1107"/>
                    </a:lnTo>
                    <a:lnTo>
                      <a:pt x="800" y="1087"/>
                    </a:lnTo>
                    <a:lnTo>
                      <a:pt x="807" y="1065"/>
                    </a:lnTo>
                    <a:lnTo>
                      <a:pt x="822" y="1024"/>
                    </a:lnTo>
                    <a:lnTo>
                      <a:pt x="838" y="982"/>
                    </a:lnTo>
                    <a:lnTo>
                      <a:pt x="855" y="940"/>
                    </a:lnTo>
                    <a:lnTo>
                      <a:pt x="873" y="899"/>
                    </a:lnTo>
                    <a:lnTo>
                      <a:pt x="890" y="857"/>
                    </a:lnTo>
                    <a:lnTo>
                      <a:pt x="907" y="817"/>
                    </a:lnTo>
                    <a:lnTo>
                      <a:pt x="923" y="777"/>
                    </a:lnTo>
                    <a:lnTo>
                      <a:pt x="937" y="739"/>
                    </a:lnTo>
                    <a:lnTo>
                      <a:pt x="944" y="740"/>
                    </a:lnTo>
                    <a:lnTo>
                      <a:pt x="951" y="740"/>
                    </a:lnTo>
                    <a:lnTo>
                      <a:pt x="957" y="742"/>
                    </a:lnTo>
                    <a:lnTo>
                      <a:pt x="963" y="744"/>
                    </a:lnTo>
                    <a:lnTo>
                      <a:pt x="969" y="746"/>
                    </a:lnTo>
                    <a:lnTo>
                      <a:pt x="974" y="749"/>
                    </a:lnTo>
                    <a:lnTo>
                      <a:pt x="979" y="753"/>
                    </a:lnTo>
                    <a:lnTo>
                      <a:pt x="983" y="757"/>
                    </a:lnTo>
                    <a:lnTo>
                      <a:pt x="991" y="766"/>
                    </a:lnTo>
                    <a:lnTo>
                      <a:pt x="999" y="776"/>
                    </a:lnTo>
                    <a:lnTo>
                      <a:pt x="1005" y="788"/>
                    </a:lnTo>
                    <a:lnTo>
                      <a:pt x="1010" y="800"/>
                    </a:lnTo>
                    <a:lnTo>
                      <a:pt x="1019" y="828"/>
                    </a:lnTo>
                    <a:lnTo>
                      <a:pt x="1028" y="856"/>
                    </a:lnTo>
                    <a:lnTo>
                      <a:pt x="1032" y="870"/>
                    </a:lnTo>
                    <a:lnTo>
                      <a:pt x="1036" y="884"/>
                    </a:lnTo>
                    <a:lnTo>
                      <a:pt x="1041" y="897"/>
                    </a:lnTo>
                    <a:lnTo>
                      <a:pt x="1046" y="910"/>
                    </a:lnTo>
                    <a:lnTo>
                      <a:pt x="1025" y="974"/>
                    </a:lnTo>
                    <a:lnTo>
                      <a:pt x="1003" y="1039"/>
                    </a:lnTo>
                    <a:lnTo>
                      <a:pt x="980" y="1104"/>
                    </a:lnTo>
                    <a:lnTo>
                      <a:pt x="956" y="1169"/>
                    </a:lnTo>
                    <a:lnTo>
                      <a:pt x="906" y="1299"/>
                    </a:lnTo>
                    <a:lnTo>
                      <a:pt x="858" y="1429"/>
                    </a:lnTo>
                    <a:lnTo>
                      <a:pt x="835" y="1495"/>
                    </a:lnTo>
                    <a:lnTo>
                      <a:pt x="812" y="1560"/>
                    </a:lnTo>
                    <a:lnTo>
                      <a:pt x="791" y="1625"/>
                    </a:lnTo>
                    <a:lnTo>
                      <a:pt x="771" y="1691"/>
                    </a:lnTo>
                    <a:lnTo>
                      <a:pt x="752" y="1756"/>
                    </a:lnTo>
                    <a:lnTo>
                      <a:pt x="734" y="1820"/>
                    </a:lnTo>
                    <a:lnTo>
                      <a:pt x="727" y="1852"/>
                    </a:lnTo>
                    <a:lnTo>
                      <a:pt x="720" y="1884"/>
                    </a:lnTo>
                    <a:lnTo>
                      <a:pt x="713" y="1917"/>
                    </a:lnTo>
                    <a:lnTo>
                      <a:pt x="707" y="1949"/>
                    </a:lnTo>
                    <a:lnTo>
                      <a:pt x="736" y="1894"/>
                    </a:lnTo>
                    <a:lnTo>
                      <a:pt x="765" y="1838"/>
                    </a:lnTo>
                    <a:lnTo>
                      <a:pt x="792" y="1780"/>
                    </a:lnTo>
                    <a:lnTo>
                      <a:pt x="817" y="1721"/>
                    </a:lnTo>
                    <a:lnTo>
                      <a:pt x="842" y="1662"/>
                    </a:lnTo>
                    <a:lnTo>
                      <a:pt x="867" y="1602"/>
                    </a:lnTo>
                    <a:lnTo>
                      <a:pt x="890" y="1540"/>
                    </a:lnTo>
                    <a:lnTo>
                      <a:pt x="914" y="1479"/>
                    </a:lnTo>
                    <a:lnTo>
                      <a:pt x="961" y="1355"/>
                    </a:lnTo>
                    <a:lnTo>
                      <a:pt x="1007" y="1230"/>
                    </a:lnTo>
                    <a:lnTo>
                      <a:pt x="1031" y="1169"/>
                    </a:lnTo>
                    <a:lnTo>
                      <a:pt x="1055" y="1107"/>
                    </a:lnTo>
                    <a:lnTo>
                      <a:pt x="1080" y="1046"/>
                    </a:lnTo>
                    <a:lnTo>
                      <a:pt x="1107" y="985"/>
                    </a:lnTo>
                    <a:lnTo>
                      <a:pt x="1124" y="999"/>
                    </a:lnTo>
                    <a:lnTo>
                      <a:pt x="1139" y="1012"/>
                    </a:lnTo>
                    <a:lnTo>
                      <a:pt x="1151" y="1026"/>
                    </a:lnTo>
                    <a:lnTo>
                      <a:pt x="1162" y="1041"/>
                    </a:lnTo>
                    <a:lnTo>
                      <a:pt x="1170" y="1056"/>
                    </a:lnTo>
                    <a:lnTo>
                      <a:pt x="1176" y="1071"/>
                    </a:lnTo>
                    <a:lnTo>
                      <a:pt x="1181" y="1088"/>
                    </a:lnTo>
                    <a:lnTo>
                      <a:pt x="1184" y="1104"/>
                    </a:lnTo>
                    <a:lnTo>
                      <a:pt x="1185" y="1120"/>
                    </a:lnTo>
                    <a:lnTo>
                      <a:pt x="1184" y="1137"/>
                    </a:lnTo>
                    <a:lnTo>
                      <a:pt x="1183" y="1154"/>
                    </a:lnTo>
                    <a:lnTo>
                      <a:pt x="1180" y="1171"/>
                    </a:lnTo>
                    <a:lnTo>
                      <a:pt x="1176" y="1188"/>
                    </a:lnTo>
                    <a:lnTo>
                      <a:pt x="1171" y="1207"/>
                    </a:lnTo>
                    <a:lnTo>
                      <a:pt x="1165" y="1224"/>
                    </a:lnTo>
                    <a:lnTo>
                      <a:pt x="1159" y="1242"/>
                    </a:lnTo>
                    <a:lnTo>
                      <a:pt x="1143" y="1279"/>
                    </a:lnTo>
                    <a:lnTo>
                      <a:pt x="1127" y="1316"/>
                    </a:lnTo>
                    <a:lnTo>
                      <a:pt x="1109" y="1352"/>
                    </a:lnTo>
                    <a:lnTo>
                      <a:pt x="1093" y="1389"/>
                    </a:lnTo>
                    <a:lnTo>
                      <a:pt x="1076" y="1425"/>
                    </a:lnTo>
                    <a:lnTo>
                      <a:pt x="1062" y="1462"/>
                    </a:lnTo>
                    <a:lnTo>
                      <a:pt x="1057" y="1479"/>
                    </a:lnTo>
                    <a:lnTo>
                      <a:pt x="1052" y="1496"/>
                    </a:lnTo>
                    <a:lnTo>
                      <a:pt x="1048" y="1515"/>
                    </a:lnTo>
                    <a:lnTo>
                      <a:pt x="1046" y="1531"/>
                    </a:lnTo>
                    <a:lnTo>
                      <a:pt x="1038" y="1557"/>
                    </a:lnTo>
                    <a:lnTo>
                      <a:pt x="1030" y="1582"/>
                    </a:lnTo>
                    <a:lnTo>
                      <a:pt x="1021" y="1606"/>
                    </a:lnTo>
                    <a:lnTo>
                      <a:pt x="1012" y="1631"/>
                    </a:lnTo>
                    <a:lnTo>
                      <a:pt x="1002" y="1655"/>
                    </a:lnTo>
                    <a:lnTo>
                      <a:pt x="992" y="1680"/>
                    </a:lnTo>
                    <a:lnTo>
                      <a:pt x="981" y="1704"/>
                    </a:lnTo>
                    <a:lnTo>
                      <a:pt x="969" y="1727"/>
                    </a:lnTo>
                    <a:lnTo>
                      <a:pt x="957" y="1750"/>
                    </a:lnTo>
                    <a:lnTo>
                      <a:pt x="944" y="1773"/>
                    </a:lnTo>
                    <a:lnTo>
                      <a:pt x="930" y="1794"/>
                    </a:lnTo>
                    <a:lnTo>
                      <a:pt x="915" y="1815"/>
                    </a:lnTo>
                    <a:lnTo>
                      <a:pt x="900" y="1836"/>
                    </a:lnTo>
                    <a:lnTo>
                      <a:pt x="885" y="1856"/>
                    </a:lnTo>
                    <a:lnTo>
                      <a:pt x="869" y="1874"/>
                    </a:lnTo>
                    <a:lnTo>
                      <a:pt x="852" y="1893"/>
                    </a:lnTo>
                    <a:lnTo>
                      <a:pt x="834" y="1910"/>
                    </a:lnTo>
                    <a:lnTo>
                      <a:pt x="816" y="1926"/>
                    </a:lnTo>
                    <a:lnTo>
                      <a:pt x="797" y="1940"/>
                    </a:lnTo>
                    <a:lnTo>
                      <a:pt x="777" y="1954"/>
                    </a:lnTo>
                    <a:lnTo>
                      <a:pt x="757" y="1967"/>
                    </a:lnTo>
                    <a:lnTo>
                      <a:pt x="735" y="1979"/>
                    </a:lnTo>
                    <a:lnTo>
                      <a:pt x="713" y="1989"/>
                    </a:lnTo>
                    <a:lnTo>
                      <a:pt x="690" y="1998"/>
                    </a:lnTo>
                    <a:lnTo>
                      <a:pt x="667" y="2005"/>
                    </a:lnTo>
                    <a:lnTo>
                      <a:pt x="642" y="2012"/>
                    </a:lnTo>
                    <a:lnTo>
                      <a:pt x="617" y="2016"/>
                    </a:lnTo>
                    <a:lnTo>
                      <a:pt x="591" y="2019"/>
                    </a:lnTo>
                    <a:lnTo>
                      <a:pt x="564" y="2020"/>
                    </a:lnTo>
                    <a:lnTo>
                      <a:pt x="536" y="2019"/>
                    </a:lnTo>
                    <a:lnTo>
                      <a:pt x="508" y="2017"/>
                    </a:lnTo>
                    <a:lnTo>
                      <a:pt x="478" y="2013"/>
                    </a:lnTo>
                    <a:lnTo>
                      <a:pt x="459" y="2024"/>
                    </a:lnTo>
                    <a:lnTo>
                      <a:pt x="419" y="1927"/>
                    </a:lnTo>
                    <a:lnTo>
                      <a:pt x="405" y="1947"/>
                    </a:lnTo>
                    <a:lnTo>
                      <a:pt x="392" y="1967"/>
                    </a:lnTo>
                    <a:lnTo>
                      <a:pt x="379" y="1989"/>
                    </a:lnTo>
                    <a:lnTo>
                      <a:pt x="368" y="2012"/>
                    </a:lnTo>
                    <a:lnTo>
                      <a:pt x="357" y="2034"/>
                    </a:lnTo>
                    <a:lnTo>
                      <a:pt x="348" y="2057"/>
                    </a:lnTo>
                    <a:lnTo>
                      <a:pt x="339" y="2082"/>
                    </a:lnTo>
                    <a:lnTo>
                      <a:pt x="331" y="2106"/>
                    </a:lnTo>
                    <a:lnTo>
                      <a:pt x="301" y="2205"/>
                    </a:lnTo>
                    <a:lnTo>
                      <a:pt x="272" y="2302"/>
                    </a:lnTo>
                    <a:lnTo>
                      <a:pt x="264" y="2325"/>
                    </a:lnTo>
                    <a:lnTo>
                      <a:pt x="255" y="2348"/>
                    </a:lnTo>
                    <a:lnTo>
                      <a:pt x="246" y="2371"/>
                    </a:lnTo>
                    <a:lnTo>
                      <a:pt x="236" y="2391"/>
                    </a:lnTo>
                    <a:lnTo>
                      <a:pt x="225" y="2412"/>
                    </a:lnTo>
                    <a:lnTo>
                      <a:pt x="212" y="2431"/>
                    </a:lnTo>
                    <a:lnTo>
                      <a:pt x="199" y="2449"/>
                    </a:lnTo>
                    <a:lnTo>
                      <a:pt x="186" y="2467"/>
                    </a:lnTo>
                    <a:lnTo>
                      <a:pt x="170" y="2482"/>
                    </a:lnTo>
                    <a:lnTo>
                      <a:pt x="154" y="2497"/>
                    </a:lnTo>
                    <a:lnTo>
                      <a:pt x="136" y="2510"/>
                    </a:lnTo>
                    <a:lnTo>
                      <a:pt x="116" y="2521"/>
                    </a:lnTo>
                    <a:lnTo>
                      <a:pt x="95" y="2530"/>
                    </a:lnTo>
                    <a:lnTo>
                      <a:pt x="72" y="2538"/>
                    </a:lnTo>
                    <a:lnTo>
                      <a:pt x="47" y="2545"/>
                    </a:lnTo>
                    <a:lnTo>
                      <a:pt x="20" y="2549"/>
                    </a:lnTo>
                    <a:lnTo>
                      <a:pt x="12" y="2511"/>
                    </a:lnTo>
                    <a:lnTo>
                      <a:pt x="7" y="2473"/>
                    </a:lnTo>
                    <a:lnTo>
                      <a:pt x="3" y="2435"/>
                    </a:lnTo>
                    <a:lnTo>
                      <a:pt x="1" y="2399"/>
                    </a:lnTo>
                    <a:lnTo>
                      <a:pt x="0" y="2362"/>
                    </a:lnTo>
                    <a:lnTo>
                      <a:pt x="1" y="2326"/>
                    </a:lnTo>
                    <a:lnTo>
                      <a:pt x="4" y="2289"/>
                    </a:lnTo>
                    <a:lnTo>
                      <a:pt x="7" y="2254"/>
                    </a:lnTo>
                    <a:lnTo>
                      <a:pt x="12" y="2218"/>
                    </a:lnTo>
                    <a:lnTo>
                      <a:pt x="18" y="2182"/>
                    </a:lnTo>
                    <a:lnTo>
                      <a:pt x="25" y="2148"/>
                    </a:lnTo>
                    <a:lnTo>
                      <a:pt x="33" y="2112"/>
                    </a:lnTo>
                    <a:lnTo>
                      <a:pt x="42" y="2078"/>
                    </a:lnTo>
                    <a:lnTo>
                      <a:pt x="51" y="2042"/>
                    </a:lnTo>
                    <a:lnTo>
                      <a:pt x="61" y="2007"/>
                    </a:lnTo>
                    <a:lnTo>
                      <a:pt x="71" y="1973"/>
                    </a:lnTo>
                    <a:lnTo>
                      <a:pt x="115" y="1834"/>
                    </a:lnTo>
                    <a:lnTo>
                      <a:pt x="159" y="1696"/>
                    </a:lnTo>
                    <a:lnTo>
                      <a:pt x="169" y="1662"/>
                    </a:lnTo>
                    <a:lnTo>
                      <a:pt x="178" y="1627"/>
                    </a:lnTo>
                    <a:lnTo>
                      <a:pt x="187" y="1591"/>
                    </a:lnTo>
                    <a:lnTo>
                      <a:pt x="195" y="1557"/>
                    </a:lnTo>
                    <a:lnTo>
                      <a:pt x="203" y="1521"/>
                    </a:lnTo>
                    <a:lnTo>
                      <a:pt x="209" y="1485"/>
                    </a:lnTo>
                    <a:lnTo>
                      <a:pt x="215" y="1450"/>
                    </a:lnTo>
                    <a:lnTo>
                      <a:pt x="220" y="1413"/>
                    </a:lnTo>
                    <a:lnTo>
                      <a:pt x="204" y="1437"/>
                    </a:lnTo>
                    <a:lnTo>
                      <a:pt x="190" y="1464"/>
                    </a:lnTo>
                    <a:lnTo>
                      <a:pt x="176" y="1493"/>
                    </a:lnTo>
                    <a:lnTo>
                      <a:pt x="163" y="1524"/>
                    </a:lnTo>
                    <a:lnTo>
                      <a:pt x="149" y="1558"/>
                    </a:lnTo>
                    <a:lnTo>
                      <a:pt x="136" y="1593"/>
                    </a:lnTo>
                    <a:lnTo>
                      <a:pt x="124" y="1630"/>
                    </a:lnTo>
                    <a:lnTo>
                      <a:pt x="111" y="1668"/>
                    </a:lnTo>
                    <a:lnTo>
                      <a:pt x="86" y="1745"/>
                    </a:lnTo>
                    <a:lnTo>
                      <a:pt x="61" y="1823"/>
                    </a:lnTo>
                    <a:lnTo>
                      <a:pt x="35" y="1899"/>
                    </a:lnTo>
                    <a:lnTo>
                      <a:pt x="10" y="1971"/>
                    </a:lnTo>
                    <a:lnTo>
                      <a:pt x="5" y="1905"/>
                    </a:lnTo>
                    <a:lnTo>
                      <a:pt x="3" y="1839"/>
                    </a:lnTo>
                    <a:lnTo>
                      <a:pt x="3" y="1774"/>
                    </a:lnTo>
                    <a:lnTo>
                      <a:pt x="5" y="1709"/>
                    </a:lnTo>
                    <a:lnTo>
                      <a:pt x="9" y="1645"/>
                    </a:lnTo>
                    <a:lnTo>
                      <a:pt x="15" y="1582"/>
                    </a:lnTo>
                    <a:lnTo>
                      <a:pt x="23" y="1518"/>
                    </a:lnTo>
                    <a:lnTo>
                      <a:pt x="33" y="1455"/>
                    </a:lnTo>
                    <a:lnTo>
                      <a:pt x="45" y="1392"/>
                    </a:lnTo>
                    <a:lnTo>
                      <a:pt x="57" y="1330"/>
                    </a:lnTo>
                    <a:lnTo>
                      <a:pt x="71" y="1267"/>
                    </a:lnTo>
                    <a:lnTo>
                      <a:pt x="86" y="1205"/>
                    </a:lnTo>
                    <a:lnTo>
                      <a:pt x="103" y="1144"/>
                    </a:lnTo>
                    <a:lnTo>
                      <a:pt x="120" y="1083"/>
                    </a:lnTo>
                    <a:lnTo>
                      <a:pt x="139" y="1022"/>
                    </a:lnTo>
                    <a:lnTo>
                      <a:pt x="158" y="961"/>
                    </a:lnTo>
                    <a:lnTo>
                      <a:pt x="178" y="901"/>
                    </a:lnTo>
                    <a:lnTo>
                      <a:pt x="199" y="840"/>
                    </a:lnTo>
                    <a:lnTo>
                      <a:pt x="221" y="780"/>
                    </a:lnTo>
                    <a:lnTo>
                      <a:pt x="243" y="719"/>
                    </a:lnTo>
                    <a:lnTo>
                      <a:pt x="288" y="599"/>
                    </a:lnTo>
                    <a:lnTo>
                      <a:pt x="333" y="479"/>
                    </a:lnTo>
                    <a:lnTo>
                      <a:pt x="379" y="360"/>
                    </a:lnTo>
                    <a:lnTo>
                      <a:pt x="425" y="240"/>
                    </a:lnTo>
                    <a:lnTo>
                      <a:pt x="446" y="181"/>
                    </a:lnTo>
                    <a:lnTo>
                      <a:pt x="468" y="120"/>
                    </a:lnTo>
                    <a:lnTo>
                      <a:pt x="488" y="60"/>
                    </a:lnTo>
                    <a:lnTo>
                      <a:pt x="508" y="0"/>
                    </a:lnTo>
                    <a:lnTo>
                      <a:pt x="530" y="23"/>
                    </a:lnTo>
                    <a:lnTo>
                      <a:pt x="551" y="46"/>
                    </a:lnTo>
                    <a:lnTo>
                      <a:pt x="573" y="70"/>
                    </a:lnTo>
                    <a:lnTo>
                      <a:pt x="593" y="94"/>
                    </a:lnTo>
                    <a:lnTo>
                      <a:pt x="612" y="119"/>
                    </a:lnTo>
                    <a:lnTo>
                      <a:pt x="630" y="145"/>
                    </a:lnTo>
                    <a:lnTo>
                      <a:pt x="648" y="171"/>
                    </a:lnTo>
                    <a:lnTo>
                      <a:pt x="665" y="198"/>
                    </a:lnTo>
                    <a:lnTo>
                      <a:pt x="681" y="225"/>
                    </a:lnTo>
                    <a:lnTo>
                      <a:pt x="697" y="253"/>
                    </a:lnTo>
                    <a:lnTo>
                      <a:pt x="712" y="281"/>
                    </a:lnTo>
                    <a:lnTo>
                      <a:pt x="726" y="311"/>
                    </a:lnTo>
                    <a:lnTo>
                      <a:pt x="741" y="340"/>
                    </a:lnTo>
                    <a:lnTo>
                      <a:pt x="754" y="369"/>
                    </a:lnTo>
                    <a:lnTo>
                      <a:pt x="766" y="398"/>
                    </a:lnTo>
                    <a:lnTo>
                      <a:pt x="778" y="428"/>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4" name="Freeform 55">
                <a:extLst>
                  <a:ext uri="{FF2B5EF4-FFF2-40B4-BE49-F238E27FC236}">
                    <a16:creationId xmlns:a16="http://schemas.microsoft.com/office/drawing/2014/main" id="{E424C8CC-627E-4A62-94E8-D9093012DC25}"/>
                  </a:ext>
                </a:extLst>
              </p:cNvPr>
              <p:cNvSpPr>
                <a:spLocks/>
              </p:cNvSpPr>
              <p:nvPr/>
            </p:nvSpPr>
            <p:spPr bwMode="auto">
              <a:xfrm>
                <a:off x="4084" y="2395"/>
                <a:ext cx="10" cy="8"/>
              </a:xfrm>
              <a:custGeom>
                <a:avLst/>
                <a:gdLst>
                  <a:gd name="T0" fmla="*/ 0 w 70"/>
                  <a:gd name="T1" fmla="*/ 0 h 87"/>
                  <a:gd name="T2" fmla="*/ 0 w 70"/>
                  <a:gd name="T3" fmla="*/ 0 h 87"/>
                  <a:gd name="T4" fmla="*/ 0 w 70"/>
                  <a:gd name="T5" fmla="*/ 0 h 87"/>
                  <a:gd name="T6" fmla="*/ 0 w 70"/>
                  <a:gd name="T7" fmla="*/ 0 h 87"/>
                  <a:gd name="T8" fmla="*/ 0 w 70"/>
                  <a:gd name="T9" fmla="*/ 0 h 87"/>
                  <a:gd name="T10" fmla="*/ 0 w 70"/>
                  <a:gd name="T11" fmla="*/ 0 h 87"/>
                  <a:gd name="T12" fmla="*/ 0 w 70"/>
                  <a:gd name="T13" fmla="*/ 0 h 87"/>
                  <a:gd name="T14" fmla="*/ 0 w 70"/>
                  <a:gd name="T15" fmla="*/ 0 h 87"/>
                  <a:gd name="T16" fmla="*/ 0 w 70"/>
                  <a:gd name="T17" fmla="*/ 0 h 87"/>
                  <a:gd name="T18" fmla="*/ 0 w 70"/>
                  <a:gd name="T19" fmla="*/ 0 h 87"/>
                  <a:gd name="T20" fmla="*/ 0 w 70"/>
                  <a:gd name="T21" fmla="*/ 0 h 87"/>
                  <a:gd name="T22" fmla="*/ 0 w 70"/>
                  <a:gd name="T23" fmla="*/ 0 h 87"/>
                  <a:gd name="T24" fmla="*/ 0 w 70"/>
                  <a:gd name="T25" fmla="*/ 0 h 87"/>
                  <a:gd name="T26" fmla="*/ 0 w 70"/>
                  <a:gd name="T27" fmla="*/ 0 h 87"/>
                  <a:gd name="T28" fmla="*/ 0 w 70"/>
                  <a:gd name="T29" fmla="*/ 0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0" h="87">
                    <a:moveTo>
                      <a:pt x="70" y="22"/>
                    </a:moveTo>
                    <a:lnTo>
                      <a:pt x="70" y="87"/>
                    </a:lnTo>
                    <a:lnTo>
                      <a:pt x="0" y="0"/>
                    </a:lnTo>
                    <a:lnTo>
                      <a:pt x="4" y="3"/>
                    </a:lnTo>
                    <a:lnTo>
                      <a:pt x="8" y="4"/>
                    </a:lnTo>
                    <a:lnTo>
                      <a:pt x="13" y="4"/>
                    </a:lnTo>
                    <a:lnTo>
                      <a:pt x="18" y="4"/>
                    </a:lnTo>
                    <a:lnTo>
                      <a:pt x="28" y="4"/>
                    </a:lnTo>
                    <a:lnTo>
                      <a:pt x="39" y="4"/>
                    </a:lnTo>
                    <a:lnTo>
                      <a:pt x="48" y="4"/>
                    </a:lnTo>
                    <a:lnTo>
                      <a:pt x="57" y="7"/>
                    </a:lnTo>
                    <a:lnTo>
                      <a:pt x="61" y="9"/>
                    </a:lnTo>
                    <a:lnTo>
                      <a:pt x="64" y="12"/>
                    </a:lnTo>
                    <a:lnTo>
                      <a:pt x="67" y="17"/>
                    </a:lnTo>
                    <a:lnTo>
                      <a:pt x="7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5" name="Freeform 56">
                <a:extLst>
                  <a:ext uri="{FF2B5EF4-FFF2-40B4-BE49-F238E27FC236}">
                    <a16:creationId xmlns:a16="http://schemas.microsoft.com/office/drawing/2014/main" id="{2BE6444B-8322-4BFD-97F1-B4A9D139F92A}"/>
                  </a:ext>
                </a:extLst>
              </p:cNvPr>
              <p:cNvSpPr>
                <a:spLocks/>
              </p:cNvSpPr>
              <p:nvPr/>
            </p:nvSpPr>
            <p:spPr bwMode="auto">
              <a:xfrm>
                <a:off x="3758" y="2397"/>
                <a:ext cx="27" cy="15"/>
              </a:xfrm>
              <a:custGeom>
                <a:avLst/>
                <a:gdLst>
                  <a:gd name="T0" fmla="*/ 0 w 190"/>
                  <a:gd name="T1" fmla="*/ 0 h 162"/>
                  <a:gd name="T2" fmla="*/ 0 w 190"/>
                  <a:gd name="T3" fmla="*/ 0 h 162"/>
                  <a:gd name="T4" fmla="*/ 0 w 190"/>
                  <a:gd name="T5" fmla="*/ 0 h 162"/>
                  <a:gd name="T6" fmla="*/ 0 w 190"/>
                  <a:gd name="T7" fmla="*/ 0 h 162"/>
                  <a:gd name="T8" fmla="*/ 0 w 190"/>
                  <a:gd name="T9" fmla="*/ 0 h 162"/>
                  <a:gd name="T10" fmla="*/ 0 w 190"/>
                  <a:gd name="T11" fmla="*/ 0 h 162"/>
                  <a:gd name="T12" fmla="*/ 0 w 190"/>
                  <a:gd name="T13" fmla="*/ 0 h 162"/>
                  <a:gd name="T14" fmla="*/ 0 w 190"/>
                  <a:gd name="T15" fmla="*/ 0 h 162"/>
                  <a:gd name="T16" fmla="*/ 0 w 190"/>
                  <a:gd name="T17" fmla="*/ 0 h 162"/>
                  <a:gd name="T18" fmla="*/ 0 w 190"/>
                  <a:gd name="T19" fmla="*/ 0 h 162"/>
                  <a:gd name="T20" fmla="*/ 0 w 190"/>
                  <a:gd name="T21" fmla="*/ 0 h 162"/>
                  <a:gd name="T22" fmla="*/ 0 w 190"/>
                  <a:gd name="T23" fmla="*/ 0 h 162"/>
                  <a:gd name="T24" fmla="*/ 0 w 190"/>
                  <a:gd name="T25" fmla="*/ 0 h 162"/>
                  <a:gd name="T26" fmla="*/ 0 w 190"/>
                  <a:gd name="T27" fmla="*/ 0 h 162"/>
                  <a:gd name="T28" fmla="*/ 0 w 190"/>
                  <a:gd name="T29" fmla="*/ 0 h 162"/>
                  <a:gd name="T30" fmla="*/ 0 w 190"/>
                  <a:gd name="T31" fmla="*/ 0 h 162"/>
                  <a:gd name="T32" fmla="*/ 0 w 190"/>
                  <a:gd name="T33" fmla="*/ 0 h 162"/>
                  <a:gd name="T34" fmla="*/ 0 w 190"/>
                  <a:gd name="T35" fmla="*/ 0 h 162"/>
                  <a:gd name="T36" fmla="*/ 0 w 190"/>
                  <a:gd name="T37" fmla="*/ 0 h 162"/>
                  <a:gd name="T38" fmla="*/ 0 w 190"/>
                  <a:gd name="T39" fmla="*/ 0 h 162"/>
                  <a:gd name="T40" fmla="*/ 0 w 190"/>
                  <a:gd name="T41" fmla="*/ 0 h 162"/>
                  <a:gd name="T42" fmla="*/ 0 w 190"/>
                  <a:gd name="T43" fmla="*/ 0 h 162"/>
                  <a:gd name="T44" fmla="*/ 0 w 190"/>
                  <a:gd name="T45" fmla="*/ 0 h 162"/>
                  <a:gd name="T46" fmla="*/ 0 w 190"/>
                  <a:gd name="T47" fmla="*/ 0 h 1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90" h="162">
                    <a:moveTo>
                      <a:pt x="190" y="139"/>
                    </a:moveTo>
                    <a:lnTo>
                      <a:pt x="180" y="138"/>
                    </a:lnTo>
                    <a:lnTo>
                      <a:pt x="170" y="137"/>
                    </a:lnTo>
                    <a:lnTo>
                      <a:pt x="160" y="138"/>
                    </a:lnTo>
                    <a:lnTo>
                      <a:pt x="149" y="139"/>
                    </a:lnTo>
                    <a:lnTo>
                      <a:pt x="127" y="144"/>
                    </a:lnTo>
                    <a:lnTo>
                      <a:pt x="103" y="150"/>
                    </a:lnTo>
                    <a:lnTo>
                      <a:pt x="78" y="156"/>
                    </a:lnTo>
                    <a:lnTo>
                      <a:pt x="52" y="160"/>
                    </a:lnTo>
                    <a:lnTo>
                      <a:pt x="39" y="162"/>
                    </a:lnTo>
                    <a:lnTo>
                      <a:pt x="26" y="162"/>
                    </a:lnTo>
                    <a:lnTo>
                      <a:pt x="13" y="162"/>
                    </a:lnTo>
                    <a:lnTo>
                      <a:pt x="0" y="161"/>
                    </a:lnTo>
                    <a:lnTo>
                      <a:pt x="0" y="0"/>
                    </a:lnTo>
                    <a:lnTo>
                      <a:pt x="13" y="6"/>
                    </a:lnTo>
                    <a:lnTo>
                      <a:pt x="26" y="14"/>
                    </a:lnTo>
                    <a:lnTo>
                      <a:pt x="38" y="22"/>
                    </a:lnTo>
                    <a:lnTo>
                      <a:pt x="51" y="29"/>
                    </a:lnTo>
                    <a:lnTo>
                      <a:pt x="76" y="46"/>
                    </a:lnTo>
                    <a:lnTo>
                      <a:pt x="99" y="66"/>
                    </a:lnTo>
                    <a:lnTo>
                      <a:pt x="122" y="85"/>
                    </a:lnTo>
                    <a:lnTo>
                      <a:pt x="145" y="104"/>
                    </a:lnTo>
                    <a:lnTo>
                      <a:pt x="167" y="122"/>
                    </a:lnTo>
                    <a:lnTo>
                      <a:pt x="190" y="139"/>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6" name="Freeform 57">
                <a:extLst>
                  <a:ext uri="{FF2B5EF4-FFF2-40B4-BE49-F238E27FC236}">
                    <a16:creationId xmlns:a16="http://schemas.microsoft.com/office/drawing/2014/main" id="{CF73C61C-BBB9-42CE-843F-2C5BE0E819EE}"/>
                  </a:ext>
                </a:extLst>
              </p:cNvPr>
              <p:cNvSpPr>
                <a:spLocks/>
              </p:cNvSpPr>
              <p:nvPr/>
            </p:nvSpPr>
            <p:spPr bwMode="auto">
              <a:xfrm>
                <a:off x="4679" y="2397"/>
                <a:ext cx="32" cy="18"/>
              </a:xfrm>
              <a:custGeom>
                <a:avLst/>
                <a:gdLst>
                  <a:gd name="T0" fmla="*/ 0 w 226"/>
                  <a:gd name="T1" fmla="*/ 0 h 197"/>
                  <a:gd name="T2" fmla="*/ 0 w 226"/>
                  <a:gd name="T3" fmla="*/ 0 h 197"/>
                  <a:gd name="T4" fmla="*/ 0 w 226"/>
                  <a:gd name="T5" fmla="*/ 0 h 197"/>
                  <a:gd name="T6" fmla="*/ 0 w 226"/>
                  <a:gd name="T7" fmla="*/ 0 h 197"/>
                  <a:gd name="T8" fmla="*/ 0 w 226"/>
                  <a:gd name="T9" fmla="*/ 0 h 197"/>
                  <a:gd name="T10" fmla="*/ 0 w 226"/>
                  <a:gd name="T11" fmla="*/ 0 h 197"/>
                  <a:gd name="T12" fmla="*/ 0 w 226"/>
                  <a:gd name="T13" fmla="*/ 0 h 197"/>
                  <a:gd name="T14" fmla="*/ 0 w 226"/>
                  <a:gd name="T15" fmla="*/ 0 h 197"/>
                  <a:gd name="T16" fmla="*/ 0 w 226"/>
                  <a:gd name="T17" fmla="*/ 0 h 197"/>
                  <a:gd name="T18" fmla="*/ 0 w 226"/>
                  <a:gd name="T19" fmla="*/ 0 h 197"/>
                  <a:gd name="T20" fmla="*/ 0 w 226"/>
                  <a:gd name="T21" fmla="*/ 0 h 197"/>
                  <a:gd name="T22" fmla="*/ 0 w 226"/>
                  <a:gd name="T23" fmla="*/ 0 h 197"/>
                  <a:gd name="T24" fmla="*/ 0 w 226"/>
                  <a:gd name="T25" fmla="*/ 0 h 197"/>
                  <a:gd name="T26" fmla="*/ 0 w 226"/>
                  <a:gd name="T27" fmla="*/ 0 h 197"/>
                  <a:gd name="T28" fmla="*/ 0 w 226"/>
                  <a:gd name="T29" fmla="*/ 0 h 197"/>
                  <a:gd name="T30" fmla="*/ 0 w 226"/>
                  <a:gd name="T31" fmla="*/ 0 h 197"/>
                  <a:gd name="T32" fmla="*/ 0 w 226"/>
                  <a:gd name="T33" fmla="*/ 0 h 197"/>
                  <a:gd name="T34" fmla="*/ 0 w 226"/>
                  <a:gd name="T35" fmla="*/ 0 h 197"/>
                  <a:gd name="T36" fmla="*/ 0 w 226"/>
                  <a:gd name="T37" fmla="*/ 0 h 197"/>
                  <a:gd name="T38" fmla="*/ 0 w 226"/>
                  <a:gd name="T39" fmla="*/ 0 h 197"/>
                  <a:gd name="T40" fmla="*/ 0 w 226"/>
                  <a:gd name="T41" fmla="*/ 0 h 197"/>
                  <a:gd name="T42" fmla="*/ 0 w 226"/>
                  <a:gd name="T43" fmla="*/ 0 h 197"/>
                  <a:gd name="T44" fmla="*/ 0 w 226"/>
                  <a:gd name="T45" fmla="*/ 0 h 197"/>
                  <a:gd name="T46" fmla="*/ 0 w 226"/>
                  <a:gd name="T47" fmla="*/ 0 h 197"/>
                  <a:gd name="T48" fmla="*/ 0 w 226"/>
                  <a:gd name="T49" fmla="*/ 0 h 197"/>
                  <a:gd name="T50" fmla="*/ 0 w 226"/>
                  <a:gd name="T51" fmla="*/ 0 h 197"/>
                  <a:gd name="T52" fmla="*/ 0 w 226"/>
                  <a:gd name="T53" fmla="*/ 0 h 197"/>
                  <a:gd name="T54" fmla="*/ 0 w 226"/>
                  <a:gd name="T55" fmla="*/ 0 h 197"/>
                  <a:gd name="T56" fmla="*/ 0 w 226"/>
                  <a:gd name="T57" fmla="*/ 0 h 197"/>
                  <a:gd name="T58" fmla="*/ 0 w 226"/>
                  <a:gd name="T59" fmla="*/ 0 h 197"/>
                  <a:gd name="T60" fmla="*/ 0 w 226"/>
                  <a:gd name="T61" fmla="*/ 0 h 197"/>
                  <a:gd name="T62" fmla="*/ 0 w 226"/>
                  <a:gd name="T63" fmla="*/ 0 h 197"/>
                  <a:gd name="T64" fmla="*/ 0 w 226"/>
                  <a:gd name="T65" fmla="*/ 0 h 197"/>
                  <a:gd name="T66" fmla="*/ 0 w 226"/>
                  <a:gd name="T67" fmla="*/ 0 h 197"/>
                  <a:gd name="T68" fmla="*/ 0 w 226"/>
                  <a:gd name="T69" fmla="*/ 0 h 197"/>
                  <a:gd name="T70" fmla="*/ 0 w 226"/>
                  <a:gd name="T71" fmla="*/ 0 h 197"/>
                  <a:gd name="T72" fmla="*/ 0 w 226"/>
                  <a:gd name="T73" fmla="*/ 0 h 197"/>
                  <a:gd name="T74" fmla="*/ 0 w 226"/>
                  <a:gd name="T75" fmla="*/ 0 h 197"/>
                  <a:gd name="T76" fmla="*/ 0 w 226"/>
                  <a:gd name="T77" fmla="*/ 0 h 197"/>
                  <a:gd name="T78" fmla="*/ 0 w 226"/>
                  <a:gd name="T79" fmla="*/ 0 h 197"/>
                  <a:gd name="T80" fmla="*/ 0 w 226"/>
                  <a:gd name="T81" fmla="*/ 0 h 197"/>
                  <a:gd name="T82" fmla="*/ 0 w 226"/>
                  <a:gd name="T83" fmla="*/ 0 h 197"/>
                  <a:gd name="T84" fmla="*/ 0 w 226"/>
                  <a:gd name="T85" fmla="*/ 0 h 197"/>
                  <a:gd name="T86" fmla="*/ 0 w 226"/>
                  <a:gd name="T87" fmla="*/ 0 h 197"/>
                  <a:gd name="T88" fmla="*/ 0 w 226"/>
                  <a:gd name="T89" fmla="*/ 0 h 197"/>
                  <a:gd name="T90" fmla="*/ 0 w 226"/>
                  <a:gd name="T91" fmla="*/ 0 h 197"/>
                  <a:gd name="T92" fmla="*/ 0 w 226"/>
                  <a:gd name="T93" fmla="*/ 0 h 197"/>
                  <a:gd name="T94" fmla="*/ 0 w 226"/>
                  <a:gd name="T95" fmla="*/ 0 h 197"/>
                  <a:gd name="T96" fmla="*/ 0 w 226"/>
                  <a:gd name="T97" fmla="*/ 0 h 197"/>
                  <a:gd name="T98" fmla="*/ 0 w 226"/>
                  <a:gd name="T99" fmla="*/ 0 h 197"/>
                  <a:gd name="T100" fmla="*/ 0 w 226"/>
                  <a:gd name="T101" fmla="*/ 0 h 197"/>
                  <a:gd name="T102" fmla="*/ 0 w 226"/>
                  <a:gd name="T103" fmla="*/ 0 h 197"/>
                  <a:gd name="T104" fmla="*/ 0 w 226"/>
                  <a:gd name="T105" fmla="*/ 0 h 197"/>
                  <a:gd name="T106" fmla="*/ 0 w 226"/>
                  <a:gd name="T107" fmla="*/ 0 h 197"/>
                  <a:gd name="T108" fmla="*/ 0 w 226"/>
                  <a:gd name="T109" fmla="*/ 0 h 197"/>
                  <a:gd name="T110" fmla="*/ 0 w 226"/>
                  <a:gd name="T111" fmla="*/ 0 h 197"/>
                  <a:gd name="T112" fmla="*/ 0 w 226"/>
                  <a:gd name="T113" fmla="*/ 0 h 197"/>
                  <a:gd name="T114" fmla="*/ 0 w 226"/>
                  <a:gd name="T115" fmla="*/ 0 h 197"/>
                  <a:gd name="T116" fmla="*/ 0 w 226"/>
                  <a:gd name="T117" fmla="*/ 0 h 197"/>
                  <a:gd name="T118" fmla="*/ 0 w 226"/>
                  <a:gd name="T119" fmla="*/ 0 h 197"/>
                  <a:gd name="T120" fmla="*/ 0 w 226"/>
                  <a:gd name="T121" fmla="*/ 0 h 19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26" h="197">
                    <a:moveTo>
                      <a:pt x="219" y="23"/>
                    </a:moveTo>
                    <a:lnTo>
                      <a:pt x="223" y="45"/>
                    </a:lnTo>
                    <a:lnTo>
                      <a:pt x="225" y="73"/>
                    </a:lnTo>
                    <a:lnTo>
                      <a:pt x="226" y="89"/>
                    </a:lnTo>
                    <a:lnTo>
                      <a:pt x="225" y="103"/>
                    </a:lnTo>
                    <a:lnTo>
                      <a:pt x="224" y="118"/>
                    </a:lnTo>
                    <a:lnTo>
                      <a:pt x="222" y="132"/>
                    </a:lnTo>
                    <a:lnTo>
                      <a:pt x="218" y="146"/>
                    </a:lnTo>
                    <a:lnTo>
                      <a:pt x="214" y="159"/>
                    </a:lnTo>
                    <a:lnTo>
                      <a:pt x="211" y="164"/>
                    </a:lnTo>
                    <a:lnTo>
                      <a:pt x="208" y="170"/>
                    </a:lnTo>
                    <a:lnTo>
                      <a:pt x="204" y="175"/>
                    </a:lnTo>
                    <a:lnTo>
                      <a:pt x="200" y="179"/>
                    </a:lnTo>
                    <a:lnTo>
                      <a:pt x="195" y="184"/>
                    </a:lnTo>
                    <a:lnTo>
                      <a:pt x="190" y="187"/>
                    </a:lnTo>
                    <a:lnTo>
                      <a:pt x="185" y="189"/>
                    </a:lnTo>
                    <a:lnTo>
                      <a:pt x="179" y="191"/>
                    </a:lnTo>
                    <a:lnTo>
                      <a:pt x="172" y="193"/>
                    </a:lnTo>
                    <a:lnTo>
                      <a:pt x="166" y="194"/>
                    </a:lnTo>
                    <a:lnTo>
                      <a:pt x="158" y="194"/>
                    </a:lnTo>
                    <a:lnTo>
                      <a:pt x="150" y="193"/>
                    </a:lnTo>
                    <a:lnTo>
                      <a:pt x="139" y="196"/>
                    </a:lnTo>
                    <a:lnTo>
                      <a:pt x="128" y="197"/>
                    </a:lnTo>
                    <a:lnTo>
                      <a:pt x="117" y="197"/>
                    </a:lnTo>
                    <a:lnTo>
                      <a:pt x="106" y="196"/>
                    </a:lnTo>
                    <a:lnTo>
                      <a:pt x="96" y="194"/>
                    </a:lnTo>
                    <a:lnTo>
                      <a:pt x="86" y="193"/>
                    </a:lnTo>
                    <a:lnTo>
                      <a:pt x="77" y="190"/>
                    </a:lnTo>
                    <a:lnTo>
                      <a:pt x="67" y="187"/>
                    </a:lnTo>
                    <a:lnTo>
                      <a:pt x="58" y="184"/>
                    </a:lnTo>
                    <a:lnTo>
                      <a:pt x="49" y="179"/>
                    </a:lnTo>
                    <a:lnTo>
                      <a:pt x="40" y="174"/>
                    </a:lnTo>
                    <a:lnTo>
                      <a:pt x="32" y="169"/>
                    </a:lnTo>
                    <a:lnTo>
                      <a:pt x="24" y="162"/>
                    </a:lnTo>
                    <a:lnTo>
                      <a:pt x="16" y="156"/>
                    </a:lnTo>
                    <a:lnTo>
                      <a:pt x="8" y="148"/>
                    </a:lnTo>
                    <a:lnTo>
                      <a:pt x="0" y="140"/>
                    </a:lnTo>
                    <a:lnTo>
                      <a:pt x="5" y="122"/>
                    </a:lnTo>
                    <a:lnTo>
                      <a:pt x="12" y="105"/>
                    </a:lnTo>
                    <a:lnTo>
                      <a:pt x="20" y="89"/>
                    </a:lnTo>
                    <a:lnTo>
                      <a:pt x="30" y="72"/>
                    </a:lnTo>
                    <a:lnTo>
                      <a:pt x="42" y="57"/>
                    </a:lnTo>
                    <a:lnTo>
                      <a:pt x="55" y="44"/>
                    </a:lnTo>
                    <a:lnTo>
                      <a:pt x="68" y="31"/>
                    </a:lnTo>
                    <a:lnTo>
                      <a:pt x="83" y="22"/>
                    </a:lnTo>
                    <a:lnTo>
                      <a:pt x="91" y="17"/>
                    </a:lnTo>
                    <a:lnTo>
                      <a:pt x="99" y="13"/>
                    </a:lnTo>
                    <a:lnTo>
                      <a:pt x="107" y="10"/>
                    </a:lnTo>
                    <a:lnTo>
                      <a:pt x="115" y="6"/>
                    </a:lnTo>
                    <a:lnTo>
                      <a:pt x="125" y="4"/>
                    </a:lnTo>
                    <a:lnTo>
                      <a:pt x="133" y="2"/>
                    </a:lnTo>
                    <a:lnTo>
                      <a:pt x="142" y="1"/>
                    </a:lnTo>
                    <a:lnTo>
                      <a:pt x="150" y="0"/>
                    </a:lnTo>
                    <a:lnTo>
                      <a:pt x="159" y="0"/>
                    </a:lnTo>
                    <a:lnTo>
                      <a:pt x="168" y="1"/>
                    </a:lnTo>
                    <a:lnTo>
                      <a:pt x="176" y="3"/>
                    </a:lnTo>
                    <a:lnTo>
                      <a:pt x="185" y="5"/>
                    </a:lnTo>
                    <a:lnTo>
                      <a:pt x="194" y="9"/>
                    </a:lnTo>
                    <a:lnTo>
                      <a:pt x="202" y="12"/>
                    </a:lnTo>
                    <a:lnTo>
                      <a:pt x="211" y="17"/>
                    </a:lnTo>
                    <a:lnTo>
                      <a:pt x="219"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7" name="Freeform 58">
                <a:extLst>
                  <a:ext uri="{FF2B5EF4-FFF2-40B4-BE49-F238E27FC236}">
                    <a16:creationId xmlns:a16="http://schemas.microsoft.com/office/drawing/2014/main" id="{320F908C-C585-4494-9221-B0E4CF9E32C3}"/>
                  </a:ext>
                </a:extLst>
              </p:cNvPr>
              <p:cNvSpPr>
                <a:spLocks/>
              </p:cNvSpPr>
              <p:nvPr/>
            </p:nvSpPr>
            <p:spPr bwMode="auto">
              <a:xfrm>
                <a:off x="4838" y="2412"/>
                <a:ext cx="16" cy="29"/>
              </a:xfrm>
              <a:custGeom>
                <a:avLst/>
                <a:gdLst>
                  <a:gd name="T0" fmla="*/ 0 w 110"/>
                  <a:gd name="T1" fmla="*/ 0 h 321"/>
                  <a:gd name="T2" fmla="*/ 0 w 110"/>
                  <a:gd name="T3" fmla="*/ 0 h 321"/>
                  <a:gd name="T4" fmla="*/ 0 w 110"/>
                  <a:gd name="T5" fmla="*/ 0 h 321"/>
                  <a:gd name="T6" fmla="*/ 0 w 110"/>
                  <a:gd name="T7" fmla="*/ 0 h 3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0" h="321">
                    <a:moveTo>
                      <a:pt x="0" y="321"/>
                    </a:moveTo>
                    <a:lnTo>
                      <a:pt x="110" y="0"/>
                    </a:lnTo>
                    <a:lnTo>
                      <a:pt x="20" y="310"/>
                    </a:lnTo>
                    <a:lnTo>
                      <a:pt x="0" y="3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8" name="Freeform 59">
                <a:extLst>
                  <a:ext uri="{FF2B5EF4-FFF2-40B4-BE49-F238E27FC236}">
                    <a16:creationId xmlns:a16="http://schemas.microsoft.com/office/drawing/2014/main" id="{6ED03DE6-1AF4-4D33-B654-24545299B69D}"/>
                  </a:ext>
                </a:extLst>
              </p:cNvPr>
              <p:cNvSpPr>
                <a:spLocks/>
              </p:cNvSpPr>
              <p:nvPr/>
            </p:nvSpPr>
            <p:spPr bwMode="auto">
              <a:xfrm>
                <a:off x="4477" y="2416"/>
                <a:ext cx="83" cy="22"/>
              </a:xfrm>
              <a:custGeom>
                <a:avLst/>
                <a:gdLst>
                  <a:gd name="T0" fmla="*/ 0 w 587"/>
                  <a:gd name="T1" fmla="*/ 0 h 243"/>
                  <a:gd name="T2" fmla="*/ 0 w 587"/>
                  <a:gd name="T3" fmla="*/ 0 h 243"/>
                  <a:gd name="T4" fmla="*/ 0 w 587"/>
                  <a:gd name="T5" fmla="*/ 0 h 243"/>
                  <a:gd name="T6" fmla="*/ 0 w 587"/>
                  <a:gd name="T7" fmla="*/ 0 h 243"/>
                  <a:gd name="T8" fmla="*/ 0 w 587"/>
                  <a:gd name="T9" fmla="*/ 0 h 243"/>
                  <a:gd name="T10" fmla="*/ 0 w 587"/>
                  <a:gd name="T11" fmla="*/ 0 h 243"/>
                  <a:gd name="T12" fmla="*/ 0 w 587"/>
                  <a:gd name="T13" fmla="*/ 0 h 243"/>
                  <a:gd name="T14" fmla="*/ 0 w 587"/>
                  <a:gd name="T15" fmla="*/ 0 h 243"/>
                  <a:gd name="T16" fmla="*/ 0 w 587"/>
                  <a:gd name="T17" fmla="*/ 0 h 243"/>
                  <a:gd name="T18" fmla="*/ 0 w 587"/>
                  <a:gd name="T19" fmla="*/ 0 h 243"/>
                  <a:gd name="T20" fmla="*/ 0 w 587"/>
                  <a:gd name="T21" fmla="*/ 0 h 243"/>
                  <a:gd name="T22" fmla="*/ 0 w 587"/>
                  <a:gd name="T23" fmla="*/ 0 h 243"/>
                  <a:gd name="T24" fmla="*/ 0 w 587"/>
                  <a:gd name="T25" fmla="*/ 0 h 243"/>
                  <a:gd name="T26" fmla="*/ 0 w 587"/>
                  <a:gd name="T27" fmla="*/ 0 h 243"/>
                  <a:gd name="T28" fmla="*/ 0 w 587"/>
                  <a:gd name="T29" fmla="*/ 0 h 243"/>
                  <a:gd name="T30" fmla="*/ 0 w 587"/>
                  <a:gd name="T31" fmla="*/ 0 h 243"/>
                  <a:gd name="T32" fmla="*/ 0 w 587"/>
                  <a:gd name="T33" fmla="*/ 0 h 243"/>
                  <a:gd name="T34" fmla="*/ 0 w 587"/>
                  <a:gd name="T35" fmla="*/ 0 h 243"/>
                  <a:gd name="T36" fmla="*/ 0 w 587"/>
                  <a:gd name="T37" fmla="*/ 0 h 243"/>
                  <a:gd name="T38" fmla="*/ 0 w 587"/>
                  <a:gd name="T39" fmla="*/ 0 h 243"/>
                  <a:gd name="T40" fmla="*/ 0 w 587"/>
                  <a:gd name="T41" fmla="*/ 0 h 243"/>
                  <a:gd name="T42" fmla="*/ 0 w 587"/>
                  <a:gd name="T43" fmla="*/ 0 h 243"/>
                  <a:gd name="T44" fmla="*/ 0 w 587"/>
                  <a:gd name="T45" fmla="*/ 0 h 243"/>
                  <a:gd name="T46" fmla="*/ 0 w 587"/>
                  <a:gd name="T47" fmla="*/ 0 h 243"/>
                  <a:gd name="T48" fmla="*/ 0 w 587"/>
                  <a:gd name="T49" fmla="*/ 0 h 243"/>
                  <a:gd name="T50" fmla="*/ 0 w 587"/>
                  <a:gd name="T51" fmla="*/ 0 h 243"/>
                  <a:gd name="T52" fmla="*/ 0 w 587"/>
                  <a:gd name="T53" fmla="*/ 0 h 243"/>
                  <a:gd name="T54" fmla="*/ 0 w 587"/>
                  <a:gd name="T55" fmla="*/ 0 h 243"/>
                  <a:gd name="T56" fmla="*/ 0 w 587"/>
                  <a:gd name="T57" fmla="*/ 0 h 243"/>
                  <a:gd name="T58" fmla="*/ 0 w 587"/>
                  <a:gd name="T59" fmla="*/ 0 h 243"/>
                  <a:gd name="T60" fmla="*/ 0 w 587"/>
                  <a:gd name="T61" fmla="*/ 0 h 243"/>
                  <a:gd name="T62" fmla="*/ 0 w 587"/>
                  <a:gd name="T63" fmla="*/ 0 h 243"/>
                  <a:gd name="T64" fmla="*/ 0 w 587"/>
                  <a:gd name="T65" fmla="*/ 0 h 243"/>
                  <a:gd name="T66" fmla="*/ 0 w 587"/>
                  <a:gd name="T67" fmla="*/ 0 h 24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7" h="243">
                    <a:moveTo>
                      <a:pt x="587" y="243"/>
                    </a:moveTo>
                    <a:lnTo>
                      <a:pt x="0" y="29"/>
                    </a:lnTo>
                    <a:lnTo>
                      <a:pt x="19" y="21"/>
                    </a:lnTo>
                    <a:lnTo>
                      <a:pt x="39" y="15"/>
                    </a:lnTo>
                    <a:lnTo>
                      <a:pt x="59" y="10"/>
                    </a:lnTo>
                    <a:lnTo>
                      <a:pt x="78" y="6"/>
                    </a:lnTo>
                    <a:lnTo>
                      <a:pt x="98" y="3"/>
                    </a:lnTo>
                    <a:lnTo>
                      <a:pt x="118" y="2"/>
                    </a:lnTo>
                    <a:lnTo>
                      <a:pt x="139" y="0"/>
                    </a:lnTo>
                    <a:lnTo>
                      <a:pt x="159" y="0"/>
                    </a:lnTo>
                    <a:lnTo>
                      <a:pt x="179" y="2"/>
                    </a:lnTo>
                    <a:lnTo>
                      <a:pt x="198" y="4"/>
                    </a:lnTo>
                    <a:lnTo>
                      <a:pt x="218" y="7"/>
                    </a:lnTo>
                    <a:lnTo>
                      <a:pt x="238" y="11"/>
                    </a:lnTo>
                    <a:lnTo>
                      <a:pt x="257" y="16"/>
                    </a:lnTo>
                    <a:lnTo>
                      <a:pt x="277" y="21"/>
                    </a:lnTo>
                    <a:lnTo>
                      <a:pt x="296" y="28"/>
                    </a:lnTo>
                    <a:lnTo>
                      <a:pt x="316" y="35"/>
                    </a:lnTo>
                    <a:lnTo>
                      <a:pt x="335" y="44"/>
                    </a:lnTo>
                    <a:lnTo>
                      <a:pt x="354" y="52"/>
                    </a:lnTo>
                    <a:lnTo>
                      <a:pt x="372" y="62"/>
                    </a:lnTo>
                    <a:lnTo>
                      <a:pt x="391" y="73"/>
                    </a:lnTo>
                    <a:lnTo>
                      <a:pt x="409" y="84"/>
                    </a:lnTo>
                    <a:lnTo>
                      <a:pt x="427" y="96"/>
                    </a:lnTo>
                    <a:lnTo>
                      <a:pt x="444" y="107"/>
                    </a:lnTo>
                    <a:lnTo>
                      <a:pt x="461" y="120"/>
                    </a:lnTo>
                    <a:lnTo>
                      <a:pt x="478" y="135"/>
                    </a:lnTo>
                    <a:lnTo>
                      <a:pt x="496" y="149"/>
                    </a:lnTo>
                    <a:lnTo>
                      <a:pt x="512" y="163"/>
                    </a:lnTo>
                    <a:lnTo>
                      <a:pt x="528" y="178"/>
                    </a:lnTo>
                    <a:lnTo>
                      <a:pt x="543" y="194"/>
                    </a:lnTo>
                    <a:lnTo>
                      <a:pt x="558" y="209"/>
                    </a:lnTo>
                    <a:lnTo>
                      <a:pt x="573" y="226"/>
                    </a:lnTo>
                    <a:lnTo>
                      <a:pt x="587" y="243"/>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9" name="Freeform 60">
                <a:extLst>
                  <a:ext uri="{FF2B5EF4-FFF2-40B4-BE49-F238E27FC236}">
                    <a16:creationId xmlns:a16="http://schemas.microsoft.com/office/drawing/2014/main" id="{5743BDEB-036C-4B50-A2F7-2E984604C91D}"/>
                  </a:ext>
                </a:extLst>
              </p:cNvPr>
              <p:cNvSpPr>
                <a:spLocks/>
              </p:cNvSpPr>
              <p:nvPr/>
            </p:nvSpPr>
            <p:spPr bwMode="auto">
              <a:xfrm>
                <a:off x="3914" y="2416"/>
                <a:ext cx="13" cy="6"/>
              </a:xfrm>
              <a:custGeom>
                <a:avLst/>
                <a:gdLst>
                  <a:gd name="T0" fmla="*/ 0 w 90"/>
                  <a:gd name="T1" fmla="*/ 0 h 61"/>
                  <a:gd name="T2" fmla="*/ 0 w 90"/>
                  <a:gd name="T3" fmla="*/ 0 h 61"/>
                  <a:gd name="T4" fmla="*/ 0 w 90"/>
                  <a:gd name="T5" fmla="*/ 0 h 61"/>
                  <a:gd name="T6" fmla="*/ 0 w 90"/>
                  <a:gd name="T7" fmla="*/ 0 h 61"/>
                  <a:gd name="T8" fmla="*/ 0 w 90"/>
                  <a:gd name="T9" fmla="*/ 0 h 61"/>
                  <a:gd name="T10" fmla="*/ 0 w 90"/>
                  <a:gd name="T11" fmla="*/ 0 h 61"/>
                  <a:gd name="T12" fmla="*/ 0 w 90"/>
                  <a:gd name="T13" fmla="*/ 0 h 61"/>
                  <a:gd name="T14" fmla="*/ 0 w 90"/>
                  <a:gd name="T15" fmla="*/ 0 h 61"/>
                  <a:gd name="T16" fmla="*/ 0 w 90"/>
                  <a:gd name="T17" fmla="*/ 0 h 61"/>
                  <a:gd name="T18" fmla="*/ 0 w 90"/>
                  <a:gd name="T19" fmla="*/ 0 h 61"/>
                  <a:gd name="T20" fmla="*/ 0 w 90"/>
                  <a:gd name="T21" fmla="*/ 0 h 61"/>
                  <a:gd name="T22" fmla="*/ 0 w 90"/>
                  <a:gd name="T23" fmla="*/ 0 h 61"/>
                  <a:gd name="T24" fmla="*/ 0 w 90"/>
                  <a:gd name="T25" fmla="*/ 0 h 61"/>
                  <a:gd name="T26" fmla="*/ 0 w 90"/>
                  <a:gd name="T27" fmla="*/ 0 h 61"/>
                  <a:gd name="T28" fmla="*/ 0 w 90"/>
                  <a:gd name="T29" fmla="*/ 0 h 61"/>
                  <a:gd name="T30" fmla="*/ 0 w 90"/>
                  <a:gd name="T31" fmla="*/ 0 h 61"/>
                  <a:gd name="T32" fmla="*/ 0 w 90"/>
                  <a:gd name="T33" fmla="*/ 0 h 61"/>
                  <a:gd name="T34" fmla="*/ 0 w 90"/>
                  <a:gd name="T35" fmla="*/ 0 h 61"/>
                  <a:gd name="T36" fmla="*/ 0 w 90"/>
                  <a:gd name="T37" fmla="*/ 0 h 61"/>
                  <a:gd name="T38" fmla="*/ 0 w 90"/>
                  <a:gd name="T39" fmla="*/ 0 h 61"/>
                  <a:gd name="T40" fmla="*/ 0 w 90"/>
                  <a:gd name="T41" fmla="*/ 0 h 61"/>
                  <a:gd name="T42" fmla="*/ 0 w 90"/>
                  <a:gd name="T43" fmla="*/ 0 h 61"/>
                  <a:gd name="T44" fmla="*/ 0 w 90"/>
                  <a:gd name="T45" fmla="*/ 0 h 61"/>
                  <a:gd name="T46" fmla="*/ 0 w 90"/>
                  <a:gd name="T47" fmla="*/ 0 h 61"/>
                  <a:gd name="T48" fmla="*/ 0 w 90"/>
                  <a:gd name="T49" fmla="*/ 0 h 61"/>
                  <a:gd name="T50" fmla="*/ 0 w 90"/>
                  <a:gd name="T51" fmla="*/ 0 h 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0" h="61">
                    <a:moveTo>
                      <a:pt x="90" y="43"/>
                    </a:moveTo>
                    <a:lnTo>
                      <a:pt x="86" y="49"/>
                    </a:lnTo>
                    <a:lnTo>
                      <a:pt x="82" y="53"/>
                    </a:lnTo>
                    <a:lnTo>
                      <a:pt x="78" y="56"/>
                    </a:lnTo>
                    <a:lnTo>
                      <a:pt x="74" y="58"/>
                    </a:lnTo>
                    <a:lnTo>
                      <a:pt x="69" y="59"/>
                    </a:lnTo>
                    <a:lnTo>
                      <a:pt x="64" y="61"/>
                    </a:lnTo>
                    <a:lnTo>
                      <a:pt x="59" y="61"/>
                    </a:lnTo>
                    <a:lnTo>
                      <a:pt x="54" y="61"/>
                    </a:lnTo>
                    <a:lnTo>
                      <a:pt x="44" y="58"/>
                    </a:lnTo>
                    <a:lnTo>
                      <a:pt x="33" y="56"/>
                    </a:lnTo>
                    <a:lnTo>
                      <a:pt x="21" y="55"/>
                    </a:lnTo>
                    <a:lnTo>
                      <a:pt x="10" y="54"/>
                    </a:lnTo>
                    <a:lnTo>
                      <a:pt x="0" y="0"/>
                    </a:lnTo>
                    <a:lnTo>
                      <a:pt x="12" y="0"/>
                    </a:lnTo>
                    <a:lnTo>
                      <a:pt x="24" y="1"/>
                    </a:lnTo>
                    <a:lnTo>
                      <a:pt x="37" y="2"/>
                    </a:lnTo>
                    <a:lnTo>
                      <a:pt x="49" y="5"/>
                    </a:lnTo>
                    <a:lnTo>
                      <a:pt x="55" y="8"/>
                    </a:lnTo>
                    <a:lnTo>
                      <a:pt x="61" y="11"/>
                    </a:lnTo>
                    <a:lnTo>
                      <a:pt x="67" y="14"/>
                    </a:lnTo>
                    <a:lnTo>
                      <a:pt x="72" y="18"/>
                    </a:lnTo>
                    <a:lnTo>
                      <a:pt x="77" y="24"/>
                    </a:lnTo>
                    <a:lnTo>
                      <a:pt x="82" y="29"/>
                    </a:lnTo>
                    <a:lnTo>
                      <a:pt x="86" y="36"/>
                    </a:lnTo>
                    <a:lnTo>
                      <a:pt x="90"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0" name="Freeform 61">
                <a:extLst>
                  <a:ext uri="{FF2B5EF4-FFF2-40B4-BE49-F238E27FC236}">
                    <a16:creationId xmlns:a16="http://schemas.microsoft.com/office/drawing/2014/main" id="{3E487EAD-5CA8-401B-AB0F-D9E933F54543}"/>
                  </a:ext>
                </a:extLst>
              </p:cNvPr>
              <p:cNvSpPr>
                <a:spLocks/>
              </p:cNvSpPr>
              <p:nvPr/>
            </p:nvSpPr>
            <p:spPr bwMode="auto">
              <a:xfrm>
                <a:off x="4065" y="2416"/>
                <a:ext cx="10" cy="5"/>
              </a:xfrm>
              <a:custGeom>
                <a:avLst/>
                <a:gdLst>
                  <a:gd name="T0" fmla="*/ 0 w 73"/>
                  <a:gd name="T1" fmla="*/ 0 h 54"/>
                  <a:gd name="T2" fmla="*/ 0 w 73"/>
                  <a:gd name="T3" fmla="*/ 0 h 54"/>
                  <a:gd name="T4" fmla="*/ 0 w 73"/>
                  <a:gd name="T5" fmla="*/ 0 h 54"/>
                  <a:gd name="T6" fmla="*/ 0 w 73"/>
                  <a:gd name="T7" fmla="*/ 0 h 54"/>
                  <a:gd name="T8" fmla="*/ 0 w 73"/>
                  <a:gd name="T9" fmla="*/ 0 h 54"/>
                  <a:gd name="T10" fmla="*/ 0 w 73"/>
                  <a:gd name="T11" fmla="*/ 0 h 54"/>
                  <a:gd name="T12" fmla="*/ 0 w 73"/>
                  <a:gd name="T13" fmla="*/ 0 h 54"/>
                  <a:gd name="T14" fmla="*/ 0 w 73"/>
                  <a:gd name="T15" fmla="*/ 0 h 54"/>
                  <a:gd name="T16" fmla="*/ 0 w 73"/>
                  <a:gd name="T17" fmla="*/ 0 h 54"/>
                  <a:gd name="T18" fmla="*/ 0 w 73"/>
                  <a:gd name="T19" fmla="*/ 0 h 54"/>
                  <a:gd name="T20" fmla="*/ 0 w 73"/>
                  <a:gd name="T21" fmla="*/ 0 h 54"/>
                  <a:gd name="T22" fmla="*/ 0 w 73"/>
                  <a:gd name="T23" fmla="*/ 0 h 54"/>
                  <a:gd name="T24" fmla="*/ 0 w 73"/>
                  <a:gd name="T25" fmla="*/ 0 h 54"/>
                  <a:gd name="T26" fmla="*/ 0 w 73"/>
                  <a:gd name="T27" fmla="*/ 0 h 54"/>
                  <a:gd name="T28" fmla="*/ 0 w 73"/>
                  <a:gd name="T29" fmla="*/ 0 h 54"/>
                  <a:gd name="T30" fmla="*/ 0 w 73"/>
                  <a:gd name="T31" fmla="*/ 0 h 54"/>
                  <a:gd name="T32" fmla="*/ 0 w 73"/>
                  <a:gd name="T33" fmla="*/ 0 h 54"/>
                  <a:gd name="T34" fmla="*/ 0 w 73"/>
                  <a:gd name="T35" fmla="*/ 0 h 54"/>
                  <a:gd name="T36" fmla="*/ 0 w 73"/>
                  <a:gd name="T37" fmla="*/ 0 h 54"/>
                  <a:gd name="T38" fmla="*/ 0 w 73"/>
                  <a:gd name="T39" fmla="*/ 0 h 5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3" h="54">
                    <a:moveTo>
                      <a:pt x="71" y="22"/>
                    </a:moveTo>
                    <a:lnTo>
                      <a:pt x="73" y="29"/>
                    </a:lnTo>
                    <a:lnTo>
                      <a:pt x="73" y="35"/>
                    </a:lnTo>
                    <a:lnTo>
                      <a:pt x="72" y="39"/>
                    </a:lnTo>
                    <a:lnTo>
                      <a:pt x="69" y="42"/>
                    </a:lnTo>
                    <a:lnTo>
                      <a:pt x="67" y="44"/>
                    </a:lnTo>
                    <a:lnTo>
                      <a:pt x="64" y="48"/>
                    </a:lnTo>
                    <a:lnTo>
                      <a:pt x="62" y="50"/>
                    </a:lnTo>
                    <a:lnTo>
                      <a:pt x="61" y="54"/>
                    </a:lnTo>
                    <a:lnTo>
                      <a:pt x="0" y="0"/>
                    </a:lnTo>
                    <a:lnTo>
                      <a:pt x="11" y="3"/>
                    </a:lnTo>
                    <a:lnTo>
                      <a:pt x="22" y="3"/>
                    </a:lnTo>
                    <a:lnTo>
                      <a:pt x="34" y="3"/>
                    </a:lnTo>
                    <a:lnTo>
                      <a:pt x="43" y="3"/>
                    </a:lnTo>
                    <a:lnTo>
                      <a:pt x="52" y="3"/>
                    </a:lnTo>
                    <a:lnTo>
                      <a:pt x="60" y="6"/>
                    </a:lnTo>
                    <a:lnTo>
                      <a:pt x="63" y="9"/>
                    </a:lnTo>
                    <a:lnTo>
                      <a:pt x="66" y="12"/>
                    </a:lnTo>
                    <a:lnTo>
                      <a:pt x="69" y="16"/>
                    </a:lnTo>
                    <a:lnTo>
                      <a:pt x="7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1" name="Freeform 62">
                <a:extLst>
                  <a:ext uri="{FF2B5EF4-FFF2-40B4-BE49-F238E27FC236}">
                    <a16:creationId xmlns:a16="http://schemas.microsoft.com/office/drawing/2014/main" id="{B830C033-7A4E-4B6B-AE41-D9226BF53494}"/>
                  </a:ext>
                </a:extLst>
              </p:cNvPr>
              <p:cNvSpPr>
                <a:spLocks/>
              </p:cNvSpPr>
              <p:nvPr/>
            </p:nvSpPr>
            <p:spPr bwMode="auto">
              <a:xfrm>
                <a:off x="3978" y="2420"/>
                <a:ext cx="13" cy="6"/>
              </a:xfrm>
              <a:custGeom>
                <a:avLst/>
                <a:gdLst>
                  <a:gd name="T0" fmla="*/ 0 w 93"/>
                  <a:gd name="T1" fmla="*/ 0 h 64"/>
                  <a:gd name="T2" fmla="*/ 0 w 93"/>
                  <a:gd name="T3" fmla="*/ 0 h 64"/>
                  <a:gd name="T4" fmla="*/ 0 w 93"/>
                  <a:gd name="T5" fmla="*/ 0 h 64"/>
                  <a:gd name="T6" fmla="*/ 0 w 93"/>
                  <a:gd name="T7" fmla="*/ 0 h 64"/>
                  <a:gd name="T8" fmla="*/ 0 w 93"/>
                  <a:gd name="T9" fmla="*/ 0 h 64"/>
                  <a:gd name="T10" fmla="*/ 0 w 93"/>
                  <a:gd name="T11" fmla="*/ 0 h 64"/>
                  <a:gd name="T12" fmla="*/ 0 w 93"/>
                  <a:gd name="T13" fmla="*/ 0 h 64"/>
                  <a:gd name="T14" fmla="*/ 0 w 93"/>
                  <a:gd name="T15" fmla="*/ 0 h 64"/>
                  <a:gd name="T16" fmla="*/ 0 w 93"/>
                  <a:gd name="T17" fmla="*/ 0 h 64"/>
                  <a:gd name="T18" fmla="*/ 0 w 93"/>
                  <a:gd name="T19" fmla="*/ 0 h 64"/>
                  <a:gd name="T20" fmla="*/ 0 w 93"/>
                  <a:gd name="T21" fmla="*/ 0 h 64"/>
                  <a:gd name="T22" fmla="*/ 0 w 93"/>
                  <a:gd name="T23" fmla="*/ 0 h 64"/>
                  <a:gd name="T24" fmla="*/ 0 w 93"/>
                  <a:gd name="T25" fmla="*/ 0 h 64"/>
                  <a:gd name="T26" fmla="*/ 0 w 93"/>
                  <a:gd name="T27" fmla="*/ 0 h 64"/>
                  <a:gd name="T28" fmla="*/ 0 w 93"/>
                  <a:gd name="T29" fmla="*/ 0 h 64"/>
                  <a:gd name="T30" fmla="*/ 0 w 93"/>
                  <a:gd name="T31" fmla="*/ 0 h 64"/>
                  <a:gd name="T32" fmla="*/ 0 w 93"/>
                  <a:gd name="T33" fmla="*/ 0 h 64"/>
                  <a:gd name="T34" fmla="*/ 0 w 93"/>
                  <a:gd name="T35" fmla="*/ 0 h 64"/>
                  <a:gd name="T36" fmla="*/ 0 w 93"/>
                  <a:gd name="T37" fmla="*/ 0 h 64"/>
                  <a:gd name="T38" fmla="*/ 0 w 93"/>
                  <a:gd name="T39" fmla="*/ 0 h 64"/>
                  <a:gd name="T40" fmla="*/ 0 w 93"/>
                  <a:gd name="T41" fmla="*/ 0 h 64"/>
                  <a:gd name="T42" fmla="*/ 0 w 93"/>
                  <a:gd name="T43" fmla="*/ 0 h 64"/>
                  <a:gd name="T44" fmla="*/ 0 w 93"/>
                  <a:gd name="T45" fmla="*/ 0 h 64"/>
                  <a:gd name="T46" fmla="*/ 0 w 93"/>
                  <a:gd name="T47" fmla="*/ 0 h 64"/>
                  <a:gd name="T48" fmla="*/ 0 w 93"/>
                  <a:gd name="T49" fmla="*/ 0 h 64"/>
                  <a:gd name="T50" fmla="*/ 0 w 93"/>
                  <a:gd name="T51" fmla="*/ 0 h 64"/>
                  <a:gd name="T52" fmla="*/ 0 w 93"/>
                  <a:gd name="T53" fmla="*/ 0 h 64"/>
                  <a:gd name="T54" fmla="*/ 0 w 93"/>
                  <a:gd name="T55" fmla="*/ 0 h 64"/>
                  <a:gd name="T56" fmla="*/ 0 w 93"/>
                  <a:gd name="T57" fmla="*/ 0 h 64"/>
                  <a:gd name="T58" fmla="*/ 0 w 93"/>
                  <a:gd name="T59" fmla="*/ 0 h 64"/>
                  <a:gd name="T60" fmla="*/ 0 w 93"/>
                  <a:gd name="T61" fmla="*/ 0 h 64"/>
                  <a:gd name="T62" fmla="*/ 0 w 93"/>
                  <a:gd name="T63" fmla="*/ 0 h 64"/>
                  <a:gd name="T64" fmla="*/ 0 w 93"/>
                  <a:gd name="T65" fmla="*/ 0 h 64"/>
                  <a:gd name="T66" fmla="*/ 0 w 93"/>
                  <a:gd name="T67" fmla="*/ 0 h 64"/>
                  <a:gd name="T68" fmla="*/ 0 w 93"/>
                  <a:gd name="T69" fmla="*/ 0 h 64"/>
                  <a:gd name="T70" fmla="*/ 0 w 93"/>
                  <a:gd name="T71" fmla="*/ 0 h 64"/>
                  <a:gd name="T72" fmla="*/ 0 w 93"/>
                  <a:gd name="T73" fmla="*/ 0 h 6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3" h="64">
                    <a:moveTo>
                      <a:pt x="93" y="18"/>
                    </a:moveTo>
                    <a:lnTo>
                      <a:pt x="93" y="26"/>
                    </a:lnTo>
                    <a:lnTo>
                      <a:pt x="91" y="32"/>
                    </a:lnTo>
                    <a:lnTo>
                      <a:pt x="89" y="37"/>
                    </a:lnTo>
                    <a:lnTo>
                      <a:pt x="87" y="43"/>
                    </a:lnTo>
                    <a:lnTo>
                      <a:pt x="84" y="48"/>
                    </a:lnTo>
                    <a:lnTo>
                      <a:pt x="81" y="53"/>
                    </a:lnTo>
                    <a:lnTo>
                      <a:pt x="77" y="57"/>
                    </a:lnTo>
                    <a:lnTo>
                      <a:pt x="73" y="60"/>
                    </a:lnTo>
                    <a:lnTo>
                      <a:pt x="67" y="62"/>
                    </a:lnTo>
                    <a:lnTo>
                      <a:pt x="61" y="63"/>
                    </a:lnTo>
                    <a:lnTo>
                      <a:pt x="54" y="64"/>
                    </a:lnTo>
                    <a:lnTo>
                      <a:pt x="47" y="64"/>
                    </a:lnTo>
                    <a:lnTo>
                      <a:pt x="40" y="63"/>
                    </a:lnTo>
                    <a:lnTo>
                      <a:pt x="33" y="62"/>
                    </a:lnTo>
                    <a:lnTo>
                      <a:pt x="26" y="60"/>
                    </a:lnTo>
                    <a:lnTo>
                      <a:pt x="20" y="58"/>
                    </a:lnTo>
                    <a:lnTo>
                      <a:pt x="14" y="55"/>
                    </a:lnTo>
                    <a:lnTo>
                      <a:pt x="9" y="50"/>
                    </a:lnTo>
                    <a:lnTo>
                      <a:pt x="5" y="45"/>
                    </a:lnTo>
                    <a:lnTo>
                      <a:pt x="2" y="40"/>
                    </a:lnTo>
                    <a:lnTo>
                      <a:pt x="0" y="33"/>
                    </a:lnTo>
                    <a:lnTo>
                      <a:pt x="0" y="26"/>
                    </a:lnTo>
                    <a:lnTo>
                      <a:pt x="1" y="17"/>
                    </a:lnTo>
                    <a:lnTo>
                      <a:pt x="4" y="7"/>
                    </a:lnTo>
                    <a:lnTo>
                      <a:pt x="16" y="6"/>
                    </a:lnTo>
                    <a:lnTo>
                      <a:pt x="28" y="4"/>
                    </a:lnTo>
                    <a:lnTo>
                      <a:pt x="40" y="2"/>
                    </a:lnTo>
                    <a:lnTo>
                      <a:pt x="52" y="1"/>
                    </a:lnTo>
                    <a:lnTo>
                      <a:pt x="58" y="0"/>
                    </a:lnTo>
                    <a:lnTo>
                      <a:pt x="64" y="1"/>
                    </a:lnTo>
                    <a:lnTo>
                      <a:pt x="70" y="1"/>
                    </a:lnTo>
                    <a:lnTo>
                      <a:pt x="75" y="3"/>
                    </a:lnTo>
                    <a:lnTo>
                      <a:pt x="80" y="5"/>
                    </a:lnTo>
                    <a:lnTo>
                      <a:pt x="85" y="8"/>
                    </a:lnTo>
                    <a:lnTo>
                      <a:pt x="89" y="13"/>
                    </a:lnTo>
                    <a:lnTo>
                      <a:pt x="93"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2" name="Freeform 63">
                <a:extLst>
                  <a:ext uri="{FF2B5EF4-FFF2-40B4-BE49-F238E27FC236}">
                    <a16:creationId xmlns:a16="http://schemas.microsoft.com/office/drawing/2014/main" id="{927125B6-21E3-4D37-9347-B3EB4D779979}"/>
                  </a:ext>
                </a:extLst>
              </p:cNvPr>
              <p:cNvSpPr>
                <a:spLocks/>
              </p:cNvSpPr>
              <p:nvPr/>
            </p:nvSpPr>
            <p:spPr bwMode="auto">
              <a:xfrm>
                <a:off x="3551" y="2422"/>
                <a:ext cx="227" cy="184"/>
              </a:xfrm>
              <a:custGeom>
                <a:avLst/>
                <a:gdLst>
                  <a:gd name="T0" fmla="*/ 0 w 1584"/>
                  <a:gd name="T1" fmla="*/ 0 h 2024"/>
                  <a:gd name="T2" fmla="*/ 0 w 1584"/>
                  <a:gd name="T3" fmla="*/ 0 h 2024"/>
                  <a:gd name="T4" fmla="*/ 0 w 1584"/>
                  <a:gd name="T5" fmla="*/ 0 h 2024"/>
                  <a:gd name="T6" fmla="*/ 0 w 1584"/>
                  <a:gd name="T7" fmla="*/ 0 h 2024"/>
                  <a:gd name="T8" fmla="*/ 0 w 1584"/>
                  <a:gd name="T9" fmla="*/ 0 h 2024"/>
                  <a:gd name="T10" fmla="*/ 0 w 1584"/>
                  <a:gd name="T11" fmla="*/ 0 h 2024"/>
                  <a:gd name="T12" fmla="*/ 0 w 1584"/>
                  <a:gd name="T13" fmla="*/ 0 h 2024"/>
                  <a:gd name="T14" fmla="*/ 0 w 1584"/>
                  <a:gd name="T15" fmla="*/ 0 h 2024"/>
                  <a:gd name="T16" fmla="*/ 0 w 1584"/>
                  <a:gd name="T17" fmla="*/ 0 h 2024"/>
                  <a:gd name="T18" fmla="*/ 0 w 1584"/>
                  <a:gd name="T19" fmla="*/ 0 h 2024"/>
                  <a:gd name="T20" fmla="*/ 0 w 1584"/>
                  <a:gd name="T21" fmla="*/ 0 h 2024"/>
                  <a:gd name="T22" fmla="*/ 0 w 1584"/>
                  <a:gd name="T23" fmla="*/ 0 h 2024"/>
                  <a:gd name="T24" fmla="*/ 0 w 1584"/>
                  <a:gd name="T25" fmla="*/ 0 h 2024"/>
                  <a:gd name="T26" fmla="*/ 0 w 1584"/>
                  <a:gd name="T27" fmla="*/ 0 h 2024"/>
                  <a:gd name="T28" fmla="*/ 0 w 1584"/>
                  <a:gd name="T29" fmla="*/ 0 h 2024"/>
                  <a:gd name="T30" fmla="*/ 0 w 1584"/>
                  <a:gd name="T31" fmla="*/ 0 h 2024"/>
                  <a:gd name="T32" fmla="*/ 0 w 1584"/>
                  <a:gd name="T33" fmla="*/ 0 h 2024"/>
                  <a:gd name="T34" fmla="*/ 0 w 1584"/>
                  <a:gd name="T35" fmla="*/ 0 h 2024"/>
                  <a:gd name="T36" fmla="*/ 0 w 1584"/>
                  <a:gd name="T37" fmla="*/ 0 h 2024"/>
                  <a:gd name="T38" fmla="*/ 0 w 1584"/>
                  <a:gd name="T39" fmla="*/ 0 h 2024"/>
                  <a:gd name="T40" fmla="*/ 0 w 1584"/>
                  <a:gd name="T41" fmla="*/ 0 h 2024"/>
                  <a:gd name="T42" fmla="*/ 0 w 1584"/>
                  <a:gd name="T43" fmla="*/ 0 h 2024"/>
                  <a:gd name="T44" fmla="*/ 0 w 1584"/>
                  <a:gd name="T45" fmla="*/ 0 h 2024"/>
                  <a:gd name="T46" fmla="*/ 0 w 1584"/>
                  <a:gd name="T47" fmla="*/ 0 h 2024"/>
                  <a:gd name="T48" fmla="*/ 0 w 1584"/>
                  <a:gd name="T49" fmla="*/ 0 h 2024"/>
                  <a:gd name="T50" fmla="*/ 0 w 1584"/>
                  <a:gd name="T51" fmla="*/ 0 h 2024"/>
                  <a:gd name="T52" fmla="*/ 0 w 1584"/>
                  <a:gd name="T53" fmla="*/ 0 h 2024"/>
                  <a:gd name="T54" fmla="*/ 0 w 1584"/>
                  <a:gd name="T55" fmla="*/ 0 h 2024"/>
                  <a:gd name="T56" fmla="*/ 0 w 1584"/>
                  <a:gd name="T57" fmla="*/ 0 h 2024"/>
                  <a:gd name="T58" fmla="*/ 0 w 1584"/>
                  <a:gd name="T59" fmla="*/ 0 h 2024"/>
                  <a:gd name="T60" fmla="*/ 0 w 1584"/>
                  <a:gd name="T61" fmla="*/ 0 h 2024"/>
                  <a:gd name="T62" fmla="*/ 0 w 1584"/>
                  <a:gd name="T63" fmla="*/ 0 h 2024"/>
                  <a:gd name="T64" fmla="*/ 0 w 1584"/>
                  <a:gd name="T65" fmla="*/ 0 h 2024"/>
                  <a:gd name="T66" fmla="*/ 0 w 1584"/>
                  <a:gd name="T67" fmla="*/ 0 h 2024"/>
                  <a:gd name="T68" fmla="*/ 0 w 1584"/>
                  <a:gd name="T69" fmla="*/ 0 h 2024"/>
                  <a:gd name="T70" fmla="*/ 0 w 1584"/>
                  <a:gd name="T71" fmla="*/ 0 h 2024"/>
                  <a:gd name="T72" fmla="*/ 0 w 1584"/>
                  <a:gd name="T73" fmla="*/ 0 h 2024"/>
                  <a:gd name="T74" fmla="*/ 0 w 1584"/>
                  <a:gd name="T75" fmla="*/ 0 h 2024"/>
                  <a:gd name="T76" fmla="*/ 0 w 1584"/>
                  <a:gd name="T77" fmla="*/ 0 h 2024"/>
                  <a:gd name="T78" fmla="*/ 0 w 1584"/>
                  <a:gd name="T79" fmla="*/ 0 h 2024"/>
                  <a:gd name="T80" fmla="*/ 0 w 1584"/>
                  <a:gd name="T81" fmla="*/ 0 h 2024"/>
                  <a:gd name="T82" fmla="*/ 0 w 1584"/>
                  <a:gd name="T83" fmla="*/ 0 h 2024"/>
                  <a:gd name="T84" fmla="*/ 0 w 1584"/>
                  <a:gd name="T85" fmla="*/ 0 h 2024"/>
                  <a:gd name="T86" fmla="*/ 0 w 1584"/>
                  <a:gd name="T87" fmla="*/ 0 h 2024"/>
                  <a:gd name="T88" fmla="*/ 0 w 1584"/>
                  <a:gd name="T89" fmla="*/ 0 h 2024"/>
                  <a:gd name="T90" fmla="*/ 0 w 1584"/>
                  <a:gd name="T91" fmla="*/ 0 h 2024"/>
                  <a:gd name="T92" fmla="*/ 0 w 1584"/>
                  <a:gd name="T93" fmla="*/ 0 h 2024"/>
                  <a:gd name="T94" fmla="*/ 0 w 1584"/>
                  <a:gd name="T95" fmla="*/ 0 h 2024"/>
                  <a:gd name="T96" fmla="*/ 0 w 1584"/>
                  <a:gd name="T97" fmla="*/ 0 h 2024"/>
                  <a:gd name="T98" fmla="*/ 0 w 1584"/>
                  <a:gd name="T99" fmla="*/ 0 h 2024"/>
                  <a:gd name="T100" fmla="*/ 0 w 1584"/>
                  <a:gd name="T101" fmla="*/ 0 h 2024"/>
                  <a:gd name="T102" fmla="*/ 0 w 1584"/>
                  <a:gd name="T103" fmla="*/ 0 h 2024"/>
                  <a:gd name="T104" fmla="*/ 0 w 1584"/>
                  <a:gd name="T105" fmla="*/ 0 h 202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584" h="2024">
                    <a:moveTo>
                      <a:pt x="1186" y="289"/>
                    </a:moveTo>
                    <a:lnTo>
                      <a:pt x="1188" y="313"/>
                    </a:lnTo>
                    <a:lnTo>
                      <a:pt x="1190" y="336"/>
                    </a:lnTo>
                    <a:lnTo>
                      <a:pt x="1191" y="359"/>
                    </a:lnTo>
                    <a:lnTo>
                      <a:pt x="1191" y="382"/>
                    </a:lnTo>
                    <a:lnTo>
                      <a:pt x="1190" y="405"/>
                    </a:lnTo>
                    <a:lnTo>
                      <a:pt x="1189" y="428"/>
                    </a:lnTo>
                    <a:lnTo>
                      <a:pt x="1187" y="450"/>
                    </a:lnTo>
                    <a:lnTo>
                      <a:pt x="1185" y="473"/>
                    </a:lnTo>
                    <a:lnTo>
                      <a:pt x="1181" y="496"/>
                    </a:lnTo>
                    <a:lnTo>
                      <a:pt x="1177" y="519"/>
                    </a:lnTo>
                    <a:lnTo>
                      <a:pt x="1173" y="541"/>
                    </a:lnTo>
                    <a:lnTo>
                      <a:pt x="1167" y="563"/>
                    </a:lnTo>
                    <a:lnTo>
                      <a:pt x="1160" y="586"/>
                    </a:lnTo>
                    <a:lnTo>
                      <a:pt x="1154" y="607"/>
                    </a:lnTo>
                    <a:lnTo>
                      <a:pt x="1147" y="630"/>
                    </a:lnTo>
                    <a:lnTo>
                      <a:pt x="1139" y="651"/>
                    </a:lnTo>
                    <a:lnTo>
                      <a:pt x="1130" y="672"/>
                    </a:lnTo>
                    <a:lnTo>
                      <a:pt x="1121" y="694"/>
                    </a:lnTo>
                    <a:lnTo>
                      <a:pt x="1112" y="715"/>
                    </a:lnTo>
                    <a:lnTo>
                      <a:pt x="1102" y="736"/>
                    </a:lnTo>
                    <a:lnTo>
                      <a:pt x="1091" y="756"/>
                    </a:lnTo>
                    <a:lnTo>
                      <a:pt x="1079" y="777"/>
                    </a:lnTo>
                    <a:lnTo>
                      <a:pt x="1068" y="796"/>
                    </a:lnTo>
                    <a:lnTo>
                      <a:pt x="1055" y="817"/>
                    </a:lnTo>
                    <a:lnTo>
                      <a:pt x="1042" y="836"/>
                    </a:lnTo>
                    <a:lnTo>
                      <a:pt x="1029" y="856"/>
                    </a:lnTo>
                    <a:lnTo>
                      <a:pt x="1015" y="874"/>
                    </a:lnTo>
                    <a:lnTo>
                      <a:pt x="1000" y="894"/>
                    </a:lnTo>
                    <a:lnTo>
                      <a:pt x="984" y="911"/>
                    </a:lnTo>
                    <a:lnTo>
                      <a:pt x="969" y="929"/>
                    </a:lnTo>
                    <a:lnTo>
                      <a:pt x="953" y="946"/>
                    </a:lnTo>
                    <a:lnTo>
                      <a:pt x="936" y="964"/>
                    </a:lnTo>
                    <a:lnTo>
                      <a:pt x="944" y="982"/>
                    </a:lnTo>
                    <a:lnTo>
                      <a:pt x="953" y="996"/>
                    </a:lnTo>
                    <a:lnTo>
                      <a:pt x="962" y="1009"/>
                    </a:lnTo>
                    <a:lnTo>
                      <a:pt x="970" y="1019"/>
                    </a:lnTo>
                    <a:lnTo>
                      <a:pt x="979" y="1026"/>
                    </a:lnTo>
                    <a:lnTo>
                      <a:pt x="989" y="1032"/>
                    </a:lnTo>
                    <a:lnTo>
                      <a:pt x="998" y="1035"/>
                    </a:lnTo>
                    <a:lnTo>
                      <a:pt x="1008" y="1037"/>
                    </a:lnTo>
                    <a:lnTo>
                      <a:pt x="1017" y="1037"/>
                    </a:lnTo>
                    <a:lnTo>
                      <a:pt x="1026" y="1035"/>
                    </a:lnTo>
                    <a:lnTo>
                      <a:pt x="1036" y="1032"/>
                    </a:lnTo>
                    <a:lnTo>
                      <a:pt x="1046" y="1028"/>
                    </a:lnTo>
                    <a:lnTo>
                      <a:pt x="1056" y="1022"/>
                    </a:lnTo>
                    <a:lnTo>
                      <a:pt x="1065" y="1016"/>
                    </a:lnTo>
                    <a:lnTo>
                      <a:pt x="1075" y="1008"/>
                    </a:lnTo>
                    <a:lnTo>
                      <a:pt x="1086" y="1001"/>
                    </a:lnTo>
                    <a:lnTo>
                      <a:pt x="1127" y="965"/>
                    </a:lnTo>
                    <a:lnTo>
                      <a:pt x="1172" y="929"/>
                    </a:lnTo>
                    <a:lnTo>
                      <a:pt x="1183" y="922"/>
                    </a:lnTo>
                    <a:lnTo>
                      <a:pt x="1195" y="915"/>
                    </a:lnTo>
                    <a:lnTo>
                      <a:pt x="1206" y="910"/>
                    </a:lnTo>
                    <a:lnTo>
                      <a:pt x="1218" y="904"/>
                    </a:lnTo>
                    <a:lnTo>
                      <a:pt x="1229" y="901"/>
                    </a:lnTo>
                    <a:lnTo>
                      <a:pt x="1241" y="899"/>
                    </a:lnTo>
                    <a:lnTo>
                      <a:pt x="1253" y="899"/>
                    </a:lnTo>
                    <a:lnTo>
                      <a:pt x="1265" y="900"/>
                    </a:lnTo>
                    <a:lnTo>
                      <a:pt x="1284" y="899"/>
                    </a:lnTo>
                    <a:lnTo>
                      <a:pt x="1304" y="899"/>
                    </a:lnTo>
                    <a:lnTo>
                      <a:pt x="1324" y="900"/>
                    </a:lnTo>
                    <a:lnTo>
                      <a:pt x="1346" y="902"/>
                    </a:lnTo>
                    <a:lnTo>
                      <a:pt x="1367" y="905"/>
                    </a:lnTo>
                    <a:lnTo>
                      <a:pt x="1389" y="911"/>
                    </a:lnTo>
                    <a:lnTo>
                      <a:pt x="1410" y="917"/>
                    </a:lnTo>
                    <a:lnTo>
                      <a:pt x="1432" y="925"/>
                    </a:lnTo>
                    <a:lnTo>
                      <a:pt x="1453" y="935"/>
                    </a:lnTo>
                    <a:lnTo>
                      <a:pt x="1474" y="945"/>
                    </a:lnTo>
                    <a:lnTo>
                      <a:pt x="1494" y="957"/>
                    </a:lnTo>
                    <a:lnTo>
                      <a:pt x="1514" y="970"/>
                    </a:lnTo>
                    <a:lnTo>
                      <a:pt x="1534" y="985"/>
                    </a:lnTo>
                    <a:lnTo>
                      <a:pt x="1552" y="1002"/>
                    </a:lnTo>
                    <a:lnTo>
                      <a:pt x="1569" y="1020"/>
                    </a:lnTo>
                    <a:lnTo>
                      <a:pt x="1584" y="1039"/>
                    </a:lnTo>
                    <a:lnTo>
                      <a:pt x="1584" y="1092"/>
                    </a:lnTo>
                    <a:lnTo>
                      <a:pt x="1544" y="1100"/>
                    </a:lnTo>
                    <a:lnTo>
                      <a:pt x="1501" y="1105"/>
                    </a:lnTo>
                    <a:lnTo>
                      <a:pt x="1459" y="1109"/>
                    </a:lnTo>
                    <a:lnTo>
                      <a:pt x="1415" y="1112"/>
                    </a:lnTo>
                    <a:lnTo>
                      <a:pt x="1371" y="1115"/>
                    </a:lnTo>
                    <a:lnTo>
                      <a:pt x="1326" y="1118"/>
                    </a:lnTo>
                    <a:lnTo>
                      <a:pt x="1283" y="1123"/>
                    </a:lnTo>
                    <a:lnTo>
                      <a:pt x="1240" y="1129"/>
                    </a:lnTo>
                    <a:lnTo>
                      <a:pt x="1219" y="1132"/>
                    </a:lnTo>
                    <a:lnTo>
                      <a:pt x="1199" y="1137"/>
                    </a:lnTo>
                    <a:lnTo>
                      <a:pt x="1179" y="1141"/>
                    </a:lnTo>
                    <a:lnTo>
                      <a:pt x="1159" y="1146"/>
                    </a:lnTo>
                    <a:lnTo>
                      <a:pt x="1140" y="1152"/>
                    </a:lnTo>
                    <a:lnTo>
                      <a:pt x="1122" y="1159"/>
                    </a:lnTo>
                    <a:lnTo>
                      <a:pt x="1105" y="1167"/>
                    </a:lnTo>
                    <a:lnTo>
                      <a:pt x="1088" y="1176"/>
                    </a:lnTo>
                    <a:lnTo>
                      <a:pt x="1072" y="1185"/>
                    </a:lnTo>
                    <a:lnTo>
                      <a:pt x="1057" y="1196"/>
                    </a:lnTo>
                    <a:lnTo>
                      <a:pt x="1042" y="1208"/>
                    </a:lnTo>
                    <a:lnTo>
                      <a:pt x="1029" y="1220"/>
                    </a:lnTo>
                    <a:lnTo>
                      <a:pt x="1017" y="1235"/>
                    </a:lnTo>
                    <a:lnTo>
                      <a:pt x="1006" y="1250"/>
                    </a:lnTo>
                    <a:lnTo>
                      <a:pt x="996" y="1267"/>
                    </a:lnTo>
                    <a:lnTo>
                      <a:pt x="986" y="1286"/>
                    </a:lnTo>
                    <a:lnTo>
                      <a:pt x="985" y="1330"/>
                    </a:lnTo>
                    <a:lnTo>
                      <a:pt x="983" y="1374"/>
                    </a:lnTo>
                    <a:lnTo>
                      <a:pt x="980" y="1420"/>
                    </a:lnTo>
                    <a:lnTo>
                      <a:pt x="976" y="1465"/>
                    </a:lnTo>
                    <a:lnTo>
                      <a:pt x="971" y="1512"/>
                    </a:lnTo>
                    <a:lnTo>
                      <a:pt x="965" y="1558"/>
                    </a:lnTo>
                    <a:lnTo>
                      <a:pt x="959" y="1605"/>
                    </a:lnTo>
                    <a:lnTo>
                      <a:pt x="952" y="1651"/>
                    </a:lnTo>
                    <a:lnTo>
                      <a:pt x="938" y="1744"/>
                    </a:lnTo>
                    <a:lnTo>
                      <a:pt x="923" y="1838"/>
                    </a:lnTo>
                    <a:lnTo>
                      <a:pt x="909" y="1931"/>
                    </a:lnTo>
                    <a:lnTo>
                      <a:pt x="896" y="2024"/>
                    </a:lnTo>
                    <a:lnTo>
                      <a:pt x="844" y="1923"/>
                    </a:lnTo>
                    <a:lnTo>
                      <a:pt x="788" y="1823"/>
                    </a:lnTo>
                    <a:lnTo>
                      <a:pt x="733" y="1722"/>
                    </a:lnTo>
                    <a:lnTo>
                      <a:pt x="677" y="1622"/>
                    </a:lnTo>
                    <a:lnTo>
                      <a:pt x="561" y="1421"/>
                    </a:lnTo>
                    <a:lnTo>
                      <a:pt x="444" y="1219"/>
                    </a:lnTo>
                    <a:lnTo>
                      <a:pt x="386" y="1117"/>
                    </a:lnTo>
                    <a:lnTo>
                      <a:pt x="328" y="1016"/>
                    </a:lnTo>
                    <a:lnTo>
                      <a:pt x="270" y="913"/>
                    </a:lnTo>
                    <a:lnTo>
                      <a:pt x="214" y="810"/>
                    </a:lnTo>
                    <a:lnTo>
                      <a:pt x="159" y="708"/>
                    </a:lnTo>
                    <a:lnTo>
                      <a:pt x="103" y="605"/>
                    </a:lnTo>
                    <a:lnTo>
                      <a:pt x="51" y="501"/>
                    </a:lnTo>
                    <a:lnTo>
                      <a:pt x="0" y="396"/>
                    </a:lnTo>
                    <a:lnTo>
                      <a:pt x="23" y="372"/>
                    </a:lnTo>
                    <a:lnTo>
                      <a:pt x="47" y="347"/>
                    </a:lnTo>
                    <a:lnTo>
                      <a:pt x="72" y="323"/>
                    </a:lnTo>
                    <a:lnTo>
                      <a:pt x="97" y="299"/>
                    </a:lnTo>
                    <a:lnTo>
                      <a:pt x="124" y="276"/>
                    </a:lnTo>
                    <a:lnTo>
                      <a:pt x="150" y="254"/>
                    </a:lnTo>
                    <a:lnTo>
                      <a:pt x="177" y="232"/>
                    </a:lnTo>
                    <a:lnTo>
                      <a:pt x="204" y="210"/>
                    </a:lnTo>
                    <a:lnTo>
                      <a:pt x="232" y="190"/>
                    </a:lnTo>
                    <a:lnTo>
                      <a:pt x="260" y="169"/>
                    </a:lnTo>
                    <a:lnTo>
                      <a:pt x="289" y="151"/>
                    </a:lnTo>
                    <a:lnTo>
                      <a:pt x="319" y="133"/>
                    </a:lnTo>
                    <a:lnTo>
                      <a:pt x="348" y="115"/>
                    </a:lnTo>
                    <a:lnTo>
                      <a:pt x="378" y="99"/>
                    </a:lnTo>
                    <a:lnTo>
                      <a:pt x="408" y="84"/>
                    </a:lnTo>
                    <a:lnTo>
                      <a:pt x="439" y="70"/>
                    </a:lnTo>
                    <a:lnTo>
                      <a:pt x="471" y="57"/>
                    </a:lnTo>
                    <a:lnTo>
                      <a:pt x="502" y="45"/>
                    </a:lnTo>
                    <a:lnTo>
                      <a:pt x="534" y="34"/>
                    </a:lnTo>
                    <a:lnTo>
                      <a:pt x="566" y="26"/>
                    </a:lnTo>
                    <a:lnTo>
                      <a:pt x="599" y="17"/>
                    </a:lnTo>
                    <a:lnTo>
                      <a:pt x="632" y="11"/>
                    </a:lnTo>
                    <a:lnTo>
                      <a:pt x="666" y="6"/>
                    </a:lnTo>
                    <a:lnTo>
                      <a:pt x="699" y="2"/>
                    </a:lnTo>
                    <a:lnTo>
                      <a:pt x="733" y="0"/>
                    </a:lnTo>
                    <a:lnTo>
                      <a:pt x="766" y="0"/>
                    </a:lnTo>
                    <a:lnTo>
                      <a:pt x="801" y="1"/>
                    </a:lnTo>
                    <a:lnTo>
                      <a:pt x="836" y="3"/>
                    </a:lnTo>
                    <a:lnTo>
                      <a:pt x="871" y="8"/>
                    </a:lnTo>
                    <a:lnTo>
                      <a:pt x="905" y="14"/>
                    </a:lnTo>
                    <a:lnTo>
                      <a:pt x="940" y="22"/>
                    </a:lnTo>
                    <a:lnTo>
                      <a:pt x="976" y="32"/>
                    </a:lnTo>
                    <a:lnTo>
                      <a:pt x="1186" y="289"/>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3" name="Freeform 64">
                <a:extLst>
                  <a:ext uri="{FF2B5EF4-FFF2-40B4-BE49-F238E27FC236}">
                    <a16:creationId xmlns:a16="http://schemas.microsoft.com/office/drawing/2014/main" id="{2770200F-490A-4259-93D6-C9CCF1635002}"/>
                  </a:ext>
                </a:extLst>
              </p:cNvPr>
              <p:cNvSpPr>
                <a:spLocks/>
              </p:cNvSpPr>
              <p:nvPr/>
            </p:nvSpPr>
            <p:spPr bwMode="auto">
              <a:xfrm>
                <a:off x="4243" y="2424"/>
                <a:ext cx="13" cy="19"/>
              </a:xfrm>
              <a:custGeom>
                <a:avLst/>
                <a:gdLst>
                  <a:gd name="T0" fmla="*/ 0 w 93"/>
                  <a:gd name="T1" fmla="*/ 0 h 211"/>
                  <a:gd name="T2" fmla="*/ 0 w 93"/>
                  <a:gd name="T3" fmla="*/ 0 h 211"/>
                  <a:gd name="T4" fmla="*/ 0 w 93"/>
                  <a:gd name="T5" fmla="*/ 0 h 211"/>
                  <a:gd name="T6" fmla="*/ 0 w 93"/>
                  <a:gd name="T7" fmla="*/ 0 h 211"/>
                  <a:gd name="T8" fmla="*/ 0 w 93"/>
                  <a:gd name="T9" fmla="*/ 0 h 211"/>
                  <a:gd name="T10" fmla="*/ 0 w 93"/>
                  <a:gd name="T11" fmla="*/ 0 h 211"/>
                  <a:gd name="T12" fmla="*/ 0 w 93"/>
                  <a:gd name="T13" fmla="*/ 0 h 211"/>
                  <a:gd name="T14" fmla="*/ 0 w 93"/>
                  <a:gd name="T15" fmla="*/ 0 h 211"/>
                  <a:gd name="T16" fmla="*/ 0 w 93"/>
                  <a:gd name="T17" fmla="*/ 0 h 211"/>
                  <a:gd name="T18" fmla="*/ 0 w 93"/>
                  <a:gd name="T19" fmla="*/ 0 h 211"/>
                  <a:gd name="T20" fmla="*/ 0 w 93"/>
                  <a:gd name="T21" fmla="*/ 0 h 211"/>
                  <a:gd name="T22" fmla="*/ 0 w 93"/>
                  <a:gd name="T23" fmla="*/ 0 h 211"/>
                  <a:gd name="T24" fmla="*/ 0 w 93"/>
                  <a:gd name="T25" fmla="*/ 0 h 211"/>
                  <a:gd name="T26" fmla="*/ 0 w 93"/>
                  <a:gd name="T27" fmla="*/ 0 h 211"/>
                  <a:gd name="T28" fmla="*/ 0 w 93"/>
                  <a:gd name="T29" fmla="*/ 0 h 211"/>
                  <a:gd name="T30" fmla="*/ 0 w 93"/>
                  <a:gd name="T31" fmla="*/ 0 h 211"/>
                  <a:gd name="T32" fmla="*/ 0 w 93"/>
                  <a:gd name="T33" fmla="*/ 0 h 211"/>
                  <a:gd name="T34" fmla="*/ 0 w 93"/>
                  <a:gd name="T35" fmla="*/ 0 h 211"/>
                  <a:gd name="T36" fmla="*/ 0 w 93"/>
                  <a:gd name="T37" fmla="*/ 0 h 211"/>
                  <a:gd name="T38" fmla="*/ 0 w 93"/>
                  <a:gd name="T39" fmla="*/ 0 h 211"/>
                  <a:gd name="T40" fmla="*/ 0 w 93"/>
                  <a:gd name="T41" fmla="*/ 0 h 211"/>
                  <a:gd name="T42" fmla="*/ 0 w 93"/>
                  <a:gd name="T43" fmla="*/ 0 h 211"/>
                  <a:gd name="T44" fmla="*/ 0 w 93"/>
                  <a:gd name="T45" fmla="*/ 0 h 211"/>
                  <a:gd name="T46" fmla="*/ 0 w 93"/>
                  <a:gd name="T47" fmla="*/ 0 h 211"/>
                  <a:gd name="T48" fmla="*/ 0 w 93"/>
                  <a:gd name="T49" fmla="*/ 0 h 211"/>
                  <a:gd name="T50" fmla="*/ 0 w 93"/>
                  <a:gd name="T51" fmla="*/ 0 h 211"/>
                  <a:gd name="T52" fmla="*/ 0 w 93"/>
                  <a:gd name="T53" fmla="*/ 0 h 211"/>
                  <a:gd name="T54" fmla="*/ 0 w 93"/>
                  <a:gd name="T55" fmla="*/ 0 h 211"/>
                  <a:gd name="T56" fmla="*/ 0 w 93"/>
                  <a:gd name="T57" fmla="*/ 0 h 211"/>
                  <a:gd name="T58" fmla="*/ 0 w 93"/>
                  <a:gd name="T59" fmla="*/ 0 h 211"/>
                  <a:gd name="T60" fmla="*/ 0 w 93"/>
                  <a:gd name="T61" fmla="*/ 0 h 211"/>
                  <a:gd name="T62" fmla="*/ 0 w 93"/>
                  <a:gd name="T63" fmla="*/ 0 h 211"/>
                  <a:gd name="T64" fmla="*/ 0 w 93"/>
                  <a:gd name="T65" fmla="*/ 0 h 211"/>
                  <a:gd name="T66" fmla="*/ 0 w 93"/>
                  <a:gd name="T67" fmla="*/ 0 h 211"/>
                  <a:gd name="T68" fmla="*/ 0 w 93"/>
                  <a:gd name="T69" fmla="*/ 0 h 211"/>
                  <a:gd name="T70" fmla="*/ 0 w 93"/>
                  <a:gd name="T71" fmla="*/ 0 h 211"/>
                  <a:gd name="T72" fmla="*/ 0 w 93"/>
                  <a:gd name="T73" fmla="*/ 0 h 211"/>
                  <a:gd name="T74" fmla="*/ 0 w 93"/>
                  <a:gd name="T75" fmla="*/ 0 h 211"/>
                  <a:gd name="T76" fmla="*/ 0 w 93"/>
                  <a:gd name="T77" fmla="*/ 0 h 211"/>
                  <a:gd name="T78" fmla="*/ 0 w 93"/>
                  <a:gd name="T79" fmla="*/ 0 h 21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3" h="211">
                    <a:moveTo>
                      <a:pt x="51" y="189"/>
                    </a:moveTo>
                    <a:lnTo>
                      <a:pt x="32" y="211"/>
                    </a:lnTo>
                    <a:lnTo>
                      <a:pt x="25" y="202"/>
                    </a:lnTo>
                    <a:lnTo>
                      <a:pt x="19" y="193"/>
                    </a:lnTo>
                    <a:lnTo>
                      <a:pt x="14" y="184"/>
                    </a:lnTo>
                    <a:lnTo>
                      <a:pt x="9" y="175"/>
                    </a:lnTo>
                    <a:lnTo>
                      <a:pt x="6" y="164"/>
                    </a:lnTo>
                    <a:lnTo>
                      <a:pt x="4" y="154"/>
                    </a:lnTo>
                    <a:lnTo>
                      <a:pt x="2" y="144"/>
                    </a:lnTo>
                    <a:lnTo>
                      <a:pt x="1" y="133"/>
                    </a:lnTo>
                    <a:lnTo>
                      <a:pt x="0" y="110"/>
                    </a:lnTo>
                    <a:lnTo>
                      <a:pt x="0" y="86"/>
                    </a:lnTo>
                    <a:lnTo>
                      <a:pt x="0" y="63"/>
                    </a:lnTo>
                    <a:lnTo>
                      <a:pt x="1" y="39"/>
                    </a:lnTo>
                    <a:lnTo>
                      <a:pt x="13" y="28"/>
                    </a:lnTo>
                    <a:lnTo>
                      <a:pt x="24" y="19"/>
                    </a:lnTo>
                    <a:lnTo>
                      <a:pt x="34" y="12"/>
                    </a:lnTo>
                    <a:lnTo>
                      <a:pt x="43" y="6"/>
                    </a:lnTo>
                    <a:lnTo>
                      <a:pt x="51" y="3"/>
                    </a:lnTo>
                    <a:lnTo>
                      <a:pt x="58" y="1"/>
                    </a:lnTo>
                    <a:lnTo>
                      <a:pt x="65" y="0"/>
                    </a:lnTo>
                    <a:lnTo>
                      <a:pt x="71" y="1"/>
                    </a:lnTo>
                    <a:lnTo>
                      <a:pt x="76" y="3"/>
                    </a:lnTo>
                    <a:lnTo>
                      <a:pt x="80" y="6"/>
                    </a:lnTo>
                    <a:lnTo>
                      <a:pt x="84" y="11"/>
                    </a:lnTo>
                    <a:lnTo>
                      <a:pt x="87" y="16"/>
                    </a:lnTo>
                    <a:lnTo>
                      <a:pt x="90" y="23"/>
                    </a:lnTo>
                    <a:lnTo>
                      <a:pt x="91" y="29"/>
                    </a:lnTo>
                    <a:lnTo>
                      <a:pt x="93" y="38"/>
                    </a:lnTo>
                    <a:lnTo>
                      <a:pt x="93" y="45"/>
                    </a:lnTo>
                    <a:lnTo>
                      <a:pt x="93" y="65"/>
                    </a:lnTo>
                    <a:lnTo>
                      <a:pt x="91" y="84"/>
                    </a:lnTo>
                    <a:lnTo>
                      <a:pt x="88" y="105"/>
                    </a:lnTo>
                    <a:lnTo>
                      <a:pt x="83" y="125"/>
                    </a:lnTo>
                    <a:lnTo>
                      <a:pt x="76" y="145"/>
                    </a:lnTo>
                    <a:lnTo>
                      <a:pt x="69" y="162"/>
                    </a:lnTo>
                    <a:lnTo>
                      <a:pt x="65" y="170"/>
                    </a:lnTo>
                    <a:lnTo>
                      <a:pt x="60" y="177"/>
                    </a:lnTo>
                    <a:lnTo>
                      <a:pt x="56" y="184"/>
                    </a:lnTo>
                    <a:lnTo>
                      <a:pt x="51" y="1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4" name="Freeform 65">
                <a:extLst>
                  <a:ext uri="{FF2B5EF4-FFF2-40B4-BE49-F238E27FC236}">
                    <a16:creationId xmlns:a16="http://schemas.microsoft.com/office/drawing/2014/main" id="{CDF5880A-E5CE-4211-BF36-F325382BCA44}"/>
                  </a:ext>
                </a:extLst>
              </p:cNvPr>
              <p:cNvSpPr>
                <a:spLocks/>
              </p:cNvSpPr>
              <p:nvPr/>
            </p:nvSpPr>
            <p:spPr bwMode="auto">
              <a:xfrm>
                <a:off x="3739" y="2426"/>
                <a:ext cx="158" cy="122"/>
              </a:xfrm>
              <a:custGeom>
                <a:avLst/>
                <a:gdLst>
                  <a:gd name="T0" fmla="*/ 0 w 1102"/>
                  <a:gd name="T1" fmla="*/ 0 h 1342"/>
                  <a:gd name="T2" fmla="*/ 0 w 1102"/>
                  <a:gd name="T3" fmla="*/ 0 h 1342"/>
                  <a:gd name="T4" fmla="*/ 0 w 1102"/>
                  <a:gd name="T5" fmla="*/ 0 h 1342"/>
                  <a:gd name="T6" fmla="*/ 0 w 1102"/>
                  <a:gd name="T7" fmla="*/ 0 h 1342"/>
                  <a:gd name="T8" fmla="*/ 0 w 1102"/>
                  <a:gd name="T9" fmla="*/ 0 h 1342"/>
                  <a:gd name="T10" fmla="*/ 0 w 1102"/>
                  <a:gd name="T11" fmla="*/ 0 h 1342"/>
                  <a:gd name="T12" fmla="*/ 0 w 1102"/>
                  <a:gd name="T13" fmla="*/ 0 h 1342"/>
                  <a:gd name="T14" fmla="*/ 0 w 1102"/>
                  <a:gd name="T15" fmla="*/ 0 h 1342"/>
                  <a:gd name="T16" fmla="*/ 0 w 1102"/>
                  <a:gd name="T17" fmla="*/ 0 h 1342"/>
                  <a:gd name="T18" fmla="*/ 0 w 1102"/>
                  <a:gd name="T19" fmla="*/ 0 h 1342"/>
                  <a:gd name="T20" fmla="*/ 0 w 1102"/>
                  <a:gd name="T21" fmla="*/ 0 h 1342"/>
                  <a:gd name="T22" fmla="*/ 0 w 1102"/>
                  <a:gd name="T23" fmla="*/ 0 h 1342"/>
                  <a:gd name="T24" fmla="*/ 0 w 1102"/>
                  <a:gd name="T25" fmla="*/ 0 h 1342"/>
                  <a:gd name="T26" fmla="*/ 0 w 1102"/>
                  <a:gd name="T27" fmla="*/ 0 h 1342"/>
                  <a:gd name="T28" fmla="*/ 0 w 1102"/>
                  <a:gd name="T29" fmla="*/ 0 h 1342"/>
                  <a:gd name="T30" fmla="*/ 0 w 1102"/>
                  <a:gd name="T31" fmla="*/ 0 h 1342"/>
                  <a:gd name="T32" fmla="*/ 0 w 1102"/>
                  <a:gd name="T33" fmla="*/ 0 h 1342"/>
                  <a:gd name="T34" fmla="*/ 0 w 1102"/>
                  <a:gd name="T35" fmla="*/ 0 h 1342"/>
                  <a:gd name="T36" fmla="*/ 0 w 1102"/>
                  <a:gd name="T37" fmla="*/ 0 h 1342"/>
                  <a:gd name="T38" fmla="*/ 0 w 1102"/>
                  <a:gd name="T39" fmla="*/ 0 h 1342"/>
                  <a:gd name="T40" fmla="*/ 0 w 1102"/>
                  <a:gd name="T41" fmla="*/ 0 h 1342"/>
                  <a:gd name="T42" fmla="*/ 0 w 1102"/>
                  <a:gd name="T43" fmla="*/ 0 h 1342"/>
                  <a:gd name="T44" fmla="*/ 0 w 1102"/>
                  <a:gd name="T45" fmla="*/ 0 h 1342"/>
                  <a:gd name="T46" fmla="*/ 0 w 1102"/>
                  <a:gd name="T47" fmla="*/ 0 h 1342"/>
                  <a:gd name="T48" fmla="*/ 0 w 1102"/>
                  <a:gd name="T49" fmla="*/ 0 h 1342"/>
                  <a:gd name="T50" fmla="*/ 0 w 1102"/>
                  <a:gd name="T51" fmla="*/ 0 h 1342"/>
                  <a:gd name="T52" fmla="*/ 0 w 1102"/>
                  <a:gd name="T53" fmla="*/ 0 h 1342"/>
                  <a:gd name="T54" fmla="*/ 0 w 1102"/>
                  <a:gd name="T55" fmla="*/ 0 h 1342"/>
                  <a:gd name="T56" fmla="*/ 0 w 1102"/>
                  <a:gd name="T57" fmla="*/ 0 h 1342"/>
                  <a:gd name="T58" fmla="*/ 0 w 1102"/>
                  <a:gd name="T59" fmla="*/ 0 h 1342"/>
                  <a:gd name="T60" fmla="*/ 0 w 1102"/>
                  <a:gd name="T61" fmla="*/ 0 h 1342"/>
                  <a:gd name="T62" fmla="*/ 0 w 1102"/>
                  <a:gd name="T63" fmla="*/ 0 h 1342"/>
                  <a:gd name="T64" fmla="*/ 0 w 1102"/>
                  <a:gd name="T65" fmla="*/ 0 h 1342"/>
                  <a:gd name="T66" fmla="*/ 0 w 1102"/>
                  <a:gd name="T67" fmla="*/ 0 h 1342"/>
                  <a:gd name="T68" fmla="*/ 0 w 1102"/>
                  <a:gd name="T69" fmla="*/ 0 h 1342"/>
                  <a:gd name="T70" fmla="*/ 0 w 1102"/>
                  <a:gd name="T71" fmla="*/ 0 h 1342"/>
                  <a:gd name="T72" fmla="*/ 0 w 1102"/>
                  <a:gd name="T73" fmla="*/ 0 h 1342"/>
                  <a:gd name="T74" fmla="*/ 0 w 1102"/>
                  <a:gd name="T75" fmla="*/ 0 h 1342"/>
                  <a:gd name="T76" fmla="*/ 0 w 1102"/>
                  <a:gd name="T77" fmla="*/ 0 h 1342"/>
                  <a:gd name="T78" fmla="*/ 0 w 1102"/>
                  <a:gd name="T79" fmla="*/ 0 h 1342"/>
                  <a:gd name="T80" fmla="*/ 0 w 1102"/>
                  <a:gd name="T81" fmla="*/ 0 h 1342"/>
                  <a:gd name="T82" fmla="*/ 0 w 1102"/>
                  <a:gd name="T83" fmla="*/ 0 h 1342"/>
                  <a:gd name="T84" fmla="*/ 0 w 1102"/>
                  <a:gd name="T85" fmla="*/ 0 h 1342"/>
                  <a:gd name="T86" fmla="*/ 0 w 1102"/>
                  <a:gd name="T87" fmla="*/ 0 h 1342"/>
                  <a:gd name="T88" fmla="*/ 0 w 1102"/>
                  <a:gd name="T89" fmla="*/ 0 h 1342"/>
                  <a:gd name="T90" fmla="*/ 0 w 1102"/>
                  <a:gd name="T91" fmla="*/ 0 h 1342"/>
                  <a:gd name="T92" fmla="*/ 0 w 1102"/>
                  <a:gd name="T93" fmla="*/ 0 h 1342"/>
                  <a:gd name="T94" fmla="*/ 0 w 1102"/>
                  <a:gd name="T95" fmla="*/ 0 h 1342"/>
                  <a:gd name="T96" fmla="*/ 0 w 1102"/>
                  <a:gd name="T97" fmla="*/ 0 h 1342"/>
                  <a:gd name="T98" fmla="*/ 0 w 1102"/>
                  <a:gd name="T99" fmla="*/ 0 h 1342"/>
                  <a:gd name="T100" fmla="*/ 0 w 1102"/>
                  <a:gd name="T101" fmla="*/ 0 h 1342"/>
                  <a:gd name="T102" fmla="*/ 0 w 1102"/>
                  <a:gd name="T103" fmla="*/ 0 h 1342"/>
                  <a:gd name="T104" fmla="*/ 0 w 1102"/>
                  <a:gd name="T105" fmla="*/ 0 h 1342"/>
                  <a:gd name="T106" fmla="*/ 0 w 1102"/>
                  <a:gd name="T107" fmla="*/ 0 h 1342"/>
                  <a:gd name="T108" fmla="*/ 0 w 1102"/>
                  <a:gd name="T109" fmla="*/ 0 h 1342"/>
                  <a:gd name="T110" fmla="*/ 0 w 1102"/>
                  <a:gd name="T111" fmla="*/ 0 h 1342"/>
                  <a:gd name="T112" fmla="*/ 0 w 1102"/>
                  <a:gd name="T113" fmla="*/ 0 h 1342"/>
                  <a:gd name="T114" fmla="*/ 0 w 1102"/>
                  <a:gd name="T115" fmla="*/ 0 h 134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102" h="1342">
                    <a:moveTo>
                      <a:pt x="916" y="249"/>
                    </a:moveTo>
                    <a:lnTo>
                      <a:pt x="918" y="284"/>
                    </a:lnTo>
                    <a:lnTo>
                      <a:pt x="921" y="317"/>
                    </a:lnTo>
                    <a:lnTo>
                      <a:pt x="925" y="351"/>
                    </a:lnTo>
                    <a:lnTo>
                      <a:pt x="930" y="383"/>
                    </a:lnTo>
                    <a:lnTo>
                      <a:pt x="936" y="417"/>
                    </a:lnTo>
                    <a:lnTo>
                      <a:pt x="944" y="449"/>
                    </a:lnTo>
                    <a:lnTo>
                      <a:pt x="952" y="482"/>
                    </a:lnTo>
                    <a:lnTo>
                      <a:pt x="960" y="514"/>
                    </a:lnTo>
                    <a:lnTo>
                      <a:pt x="979" y="578"/>
                    </a:lnTo>
                    <a:lnTo>
                      <a:pt x="999" y="641"/>
                    </a:lnTo>
                    <a:lnTo>
                      <a:pt x="1020" y="704"/>
                    </a:lnTo>
                    <a:lnTo>
                      <a:pt x="1040" y="766"/>
                    </a:lnTo>
                    <a:lnTo>
                      <a:pt x="1049" y="797"/>
                    </a:lnTo>
                    <a:lnTo>
                      <a:pt x="1059" y="829"/>
                    </a:lnTo>
                    <a:lnTo>
                      <a:pt x="1067" y="859"/>
                    </a:lnTo>
                    <a:lnTo>
                      <a:pt x="1075" y="890"/>
                    </a:lnTo>
                    <a:lnTo>
                      <a:pt x="1083" y="922"/>
                    </a:lnTo>
                    <a:lnTo>
                      <a:pt x="1089" y="952"/>
                    </a:lnTo>
                    <a:lnTo>
                      <a:pt x="1094" y="983"/>
                    </a:lnTo>
                    <a:lnTo>
                      <a:pt x="1098" y="1015"/>
                    </a:lnTo>
                    <a:lnTo>
                      <a:pt x="1101" y="1046"/>
                    </a:lnTo>
                    <a:lnTo>
                      <a:pt x="1102" y="1077"/>
                    </a:lnTo>
                    <a:lnTo>
                      <a:pt x="1102" y="1109"/>
                    </a:lnTo>
                    <a:lnTo>
                      <a:pt x="1100" y="1140"/>
                    </a:lnTo>
                    <a:lnTo>
                      <a:pt x="1097" y="1171"/>
                    </a:lnTo>
                    <a:lnTo>
                      <a:pt x="1092" y="1203"/>
                    </a:lnTo>
                    <a:lnTo>
                      <a:pt x="1085" y="1235"/>
                    </a:lnTo>
                    <a:lnTo>
                      <a:pt x="1075" y="1266"/>
                    </a:lnTo>
                    <a:lnTo>
                      <a:pt x="1060" y="1276"/>
                    </a:lnTo>
                    <a:lnTo>
                      <a:pt x="1044" y="1285"/>
                    </a:lnTo>
                    <a:lnTo>
                      <a:pt x="1029" y="1292"/>
                    </a:lnTo>
                    <a:lnTo>
                      <a:pt x="1014" y="1300"/>
                    </a:lnTo>
                    <a:lnTo>
                      <a:pt x="998" y="1305"/>
                    </a:lnTo>
                    <a:lnTo>
                      <a:pt x="982" y="1311"/>
                    </a:lnTo>
                    <a:lnTo>
                      <a:pt x="967" y="1315"/>
                    </a:lnTo>
                    <a:lnTo>
                      <a:pt x="951" y="1319"/>
                    </a:lnTo>
                    <a:lnTo>
                      <a:pt x="918" y="1325"/>
                    </a:lnTo>
                    <a:lnTo>
                      <a:pt x="884" y="1329"/>
                    </a:lnTo>
                    <a:lnTo>
                      <a:pt x="851" y="1331"/>
                    </a:lnTo>
                    <a:lnTo>
                      <a:pt x="817" y="1332"/>
                    </a:lnTo>
                    <a:lnTo>
                      <a:pt x="749" y="1332"/>
                    </a:lnTo>
                    <a:lnTo>
                      <a:pt x="678" y="1331"/>
                    </a:lnTo>
                    <a:lnTo>
                      <a:pt x="643" y="1332"/>
                    </a:lnTo>
                    <a:lnTo>
                      <a:pt x="608" y="1333"/>
                    </a:lnTo>
                    <a:lnTo>
                      <a:pt x="573" y="1337"/>
                    </a:lnTo>
                    <a:lnTo>
                      <a:pt x="537" y="1342"/>
                    </a:lnTo>
                    <a:lnTo>
                      <a:pt x="532" y="1328"/>
                    </a:lnTo>
                    <a:lnTo>
                      <a:pt x="529" y="1315"/>
                    </a:lnTo>
                    <a:lnTo>
                      <a:pt x="529" y="1302"/>
                    </a:lnTo>
                    <a:lnTo>
                      <a:pt x="530" y="1289"/>
                    </a:lnTo>
                    <a:lnTo>
                      <a:pt x="532" y="1277"/>
                    </a:lnTo>
                    <a:lnTo>
                      <a:pt x="536" y="1265"/>
                    </a:lnTo>
                    <a:lnTo>
                      <a:pt x="541" y="1254"/>
                    </a:lnTo>
                    <a:lnTo>
                      <a:pt x="548" y="1243"/>
                    </a:lnTo>
                    <a:lnTo>
                      <a:pt x="557" y="1232"/>
                    </a:lnTo>
                    <a:lnTo>
                      <a:pt x="565" y="1221"/>
                    </a:lnTo>
                    <a:lnTo>
                      <a:pt x="574" y="1210"/>
                    </a:lnTo>
                    <a:lnTo>
                      <a:pt x="585" y="1199"/>
                    </a:lnTo>
                    <a:lnTo>
                      <a:pt x="606" y="1177"/>
                    </a:lnTo>
                    <a:lnTo>
                      <a:pt x="629" y="1154"/>
                    </a:lnTo>
                    <a:lnTo>
                      <a:pt x="652" y="1130"/>
                    </a:lnTo>
                    <a:lnTo>
                      <a:pt x="675" y="1105"/>
                    </a:lnTo>
                    <a:lnTo>
                      <a:pt x="685" y="1092"/>
                    </a:lnTo>
                    <a:lnTo>
                      <a:pt x="695" y="1078"/>
                    </a:lnTo>
                    <a:lnTo>
                      <a:pt x="705" y="1064"/>
                    </a:lnTo>
                    <a:lnTo>
                      <a:pt x="713" y="1049"/>
                    </a:lnTo>
                    <a:lnTo>
                      <a:pt x="721" y="1034"/>
                    </a:lnTo>
                    <a:lnTo>
                      <a:pt x="728" y="1018"/>
                    </a:lnTo>
                    <a:lnTo>
                      <a:pt x="733" y="1001"/>
                    </a:lnTo>
                    <a:lnTo>
                      <a:pt x="737" y="983"/>
                    </a:lnTo>
                    <a:lnTo>
                      <a:pt x="739" y="965"/>
                    </a:lnTo>
                    <a:lnTo>
                      <a:pt x="740" y="944"/>
                    </a:lnTo>
                    <a:lnTo>
                      <a:pt x="739" y="924"/>
                    </a:lnTo>
                    <a:lnTo>
                      <a:pt x="737" y="902"/>
                    </a:lnTo>
                    <a:lnTo>
                      <a:pt x="731" y="860"/>
                    </a:lnTo>
                    <a:lnTo>
                      <a:pt x="722" y="818"/>
                    </a:lnTo>
                    <a:lnTo>
                      <a:pt x="713" y="775"/>
                    </a:lnTo>
                    <a:lnTo>
                      <a:pt x="703" y="732"/>
                    </a:lnTo>
                    <a:lnTo>
                      <a:pt x="691" y="690"/>
                    </a:lnTo>
                    <a:lnTo>
                      <a:pt x="677" y="649"/>
                    </a:lnTo>
                    <a:lnTo>
                      <a:pt x="669" y="629"/>
                    </a:lnTo>
                    <a:lnTo>
                      <a:pt x="661" y="609"/>
                    </a:lnTo>
                    <a:lnTo>
                      <a:pt x="652" y="589"/>
                    </a:lnTo>
                    <a:lnTo>
                      <a:pt x="643" y="569"/>
                    </a:lnTo>
                    <a:lnTo>
                      <a:pt x="633" y="550"/>
                    </a:lnTo>
                    <a:lnTo>
                      <a:pt x="623" y="531"/>
                    </a:lnTo>
                    <a:lnTo>
                      <a:pt x="612" y="513"/>
                    </a:lnTo>
                    <a:lnTo>
                      <a:pt x="600" y="495"/>
                    </a:lnTo>
                    <a:lnTo>
                      <a:pt x="588" y="477"/>
                    </a:lnTo>
                    <a:lnTo>
                      <a:pt x="575" y="461"/>
                    </a:lnTo>
                    <a:lnTo>
                      <a:pt x="562" y="444"/>
                    </a:lnTo>
                    <a:lnTo>
                      <a:pt x="547" y="429"/>
                    </a:lnTo>
                    <a:lnTo>
                      <a:pt x="532" y="413"/>
                    </a:lnTo>
                    <a:lnTo>
                      <a:pt x="516" y="399"/>
                    </a:lnTo>
                    <a:lnTo>
                      <a:pt x="500" y="384"/>
                    </a:lnTo>
                    <a:lnTo>
                      <a:pt x="483" y="370"/>
                    </a:lnTo>
                    <a:lnTo>
                      <a:pt x="465" y="359"/>
                    </a:lnTo>
                    <a:lnTo>
                      <a:pt x="447" y="347"/>
                    </a:lnTo>
                    <a:lnTo>
                      <a:pt x="428" y="335"/>
                    </a:lnTo>
                    <a:lnTo>
                      <a:pt x="408" y="324"/>
                    </a:lnTo>
                    <a:lnTo>
                      <a:pt x="361" y="324"/>
                    </a:lnTo>
                    <a:lnTo>
                      <a:pt x="315" y="323"/>
                    </a:lnTo>
                    <a:lnTo>
                      <a:pt x="292" y="323"/>
                    </a:lnTo>
                    <a:lnTo>
                      <a:pt x="269" y="324"/>
                    </a:lnTo>
                    <a:lnTo>
                      <a:pt x="246" y="326"/>
                    </a:lnTo>
                    <a:lnTo>
                      <a:pt x="223" y="328"/>
                    </a:lnTo>
                    <a:lnTo>
                      <a:pt x="201" y="333"/>
                    </a:lnTo>
                    <a:lnTo>
                      <a:pt x="179" y="339"/>
                    </a:lnTo>
                    <a:lnTo>
                      <a:pt x="168" y="342"/>
                    </a:lnTo>
                    <a:lnTo>
                      <a:pt x="158" y="347"/>
                    </a:lnTo>
                    <a:lnTo>
                      <a:pt x="148" y="351"/>
                    </a:lnTo>
                    <a:lnTo>
                      <a:pt x="138" y="356"/>
                    </a:lnTo>
                    <a:lnTo>
                      <a:pt x="129" y="362"/>
                    </a:lnTo>
                    <a:lnTo>
                      <a:pt x="119" y="368"/>
                    </a:lnTo>
                    <a:lnTo>
                      <a:pt x="110" y="376"/>
                    </a:lnTo>
                    <a:lnTo>
                      <a:pt x="101" y="383"/>
                    </a:lnTo>
                    <a:lnTo>
                      <a:pt x="93" y="391"/>
                    </a:lnTo>
                    <a:lnTo>
                      <a:pt x="84" y="401"/>
                    </a:lnTo>
                    <a:lnTo>
                      <a:pt x="77" y="410"/>
                    </a:lnTo>
                    <a:lnTo>
                      <a:pt x="69" y="421"/>
                    </a:lnTo>
                    <a:lnTo>
                      <a:pt x="73" y="408"/>
                    </a:lnTo>
                    <a:lnTo>
                      <a:pt x="76" y="395"/>
                    </a:lnTo>
                    <a:lnTo>
                      <a:pt x="77" y="381"/>
                    </a:lnTo>
                    <a:lnTo>
                      <a:pt x="77" y="366"/>
                    </a:lnTo>
                    <a:lnTo>
                      <a:pt x="75" y="351"/>
                    </a:lnTo>
                    <a:lnTo>
                      <a:pt x="72" y="336"/>
                    </a:lnTo>
                    <a:lnTo>
                      <a:pt x="68" y="320"/>
                    </a:lnTo>
                    <a:lnTo>
                      <a:pt x="63" y="303"/>
                    </a:lnTo>
                    <a:lnTo>
                      <a:pt x="39" y="235"/>
                    </a:lnTo>
                    <a:lnTo>
                      <a:pt x="13" y="169"/>
                    </a:lnTo>
                    <a:lnTo>
                      <a:pt x="9" y="153"/>
                    </a:lnTo>
                    <a:lnTo>
                      <a:pt x="5" y="138"/>
                    </a:lnTo>
                    <a:lnTo>
                      <a:pt x="2" y="123"/>
                    </a:lnTo>
                    <a:lnTo>
                      <a:pt x="0" y="109"/>
                    </a:lnTo>
                    <a:lnTo>
                      <a:pt x="0" y="95"/>
                    </a:lnTo>
                    <a:lnTo>
                      <a:pt x="1" y="83"/>
                    </a:lnTo>
                    <a:lnTo>
                      <a:pt x="4" y="71"/>
                    </a:lnTo>
                    <a:lnTo>
                      <a:pt x="9" y="59"/>
                    </a:lnTo>
                    <a:lnTo>
                      <a:pt x="16" y="49"/>
                    </a:lnTo>
                    <a:lnTo>
                      <a:pt x="27" y="41"/>
                    </a:lnTo>
                    <a:lnTo>
                      <a:pt x="38" y="33"/>
                    </a:lnTo>
                    <a:lnTo>
                      <a:pt x="52" y="27"/>
                    </a:lnTo>
                    <a:lnTo>
                      <a:pt x="69" y="21"/>
                    </a:lnTo>
                    <a:lnTo>
                      <a:pt x="89" y="17"/>
                    </a:lnTo>
                    <a:lnTo>
                      <a:pt x="112" y="15"/>
                    </a:lnTo>
                    <a:lnTo>
                      <a:pt x="138" y="14"/>
                    </a:lnTo>
                    <a:lnTo>
                      <a:pt x="198" y="8"/>
                    </a:lnTo>
                    <a:lnTo>
                      <a:pt x="257" y="4"/>
                    </a:lnTo>
                    <a:lnTo>
                      <a:pt x="313" y="1"/>
                    </a:lnTo>
                    <a:lnTo>
                      <a:pt x="367" y="0"/>
                    </a:lnTo>
                    <a:lnTo>
                      <a:pt x="395" y="0"/>
                    </a:lnTo>
                    <a:lnTo>
                      <a:pt x="420" y="1"/>
                    </a:lnTo>
                    <a:lnTo>
                      <a:pt x="446" y="2"/>
                    </a:lnTo>
                    <a:lnTo>
                      <a:pt x="471" y="4"/>
                    </a:lnTo>
                    <a:lnTo>
                      <a:pt x="496" y="6"/>
                    </a:lnTo>
                    <a:lnTo>
                      <a:pt x="520" y="11"/>
                    </a:lnTo>
                    <a:lnTo>
                      <a:pt x="544" y="14"/>
                    </a:lnTo>
                    <a:lnTo>
                      <a:pt x="568" y="19"/>
                    </a:lnTo>
                    <a:lnTo>
                      <a:pt x="592" y="26"/>
                    </a:lnTo>
                    <a:lnTo>
                      <a:pt x="615" y="32"/>
                    </a:lnTo>
                    <a:lnTo>
                      <a:pt x="637" y="40"/>
                    </a:lnTo>
                    <a:lnTo>
                      <a:pt x="660" y="49"/>
                    </a:lnTo>
                    <a:lnTo>
                      <a:pt x="682" y="59"/>
                    </a:lnTo>
                    <a:lnTo>
                      <a:pt x="704" y="70"/>
                    </a:lnTo>
                    <a:lnTo>
                      <a:pt x="727" y="82"/>
                    </a:lnTo>
                    <a:lnTo>
                      <a:pt x="748" y="95"/>
                    </a:lnTo>
                    <a:lnTo>
                      <a:pt x="770" y="110"/>
                    </a:lnTo>
                    <a:lnTo>
                      <a:pt x="791" y="126"/>
                    </a:lnTo>
                    <a:lnTo>
                      <a:pt x="812" y="142"/>
                    </a:lnTo>
                    <a:lnTo>
                      <a:pt x="833" y="161"/>
                    </a:lnTo>
                    <a:lnTo>
                      <a:pt x="853" y="181"/>
                    </a:lnTo>
                    <a:lnTo>
                      <a:pt x="874" y="203"/>
                    </a:lnTo>
                    <a:lnTo>
                      <a:pt x="895" y="226"/>
                    </a:lnTo>
                    <a:lnTo>
                      <a:pt x="916" y="249"/>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5" name="Freeform 66">
                <a:extLst>
                  <a:ext uri="{FF2B5EF4-FFF2-40B4-BE49-F238E27FC236}">
                    <a16:creationId xmlns:a16="http://schemas.microsoft.com/office/drawing/2014/main" id="{C1CBF826-76FF-4532-BBD1-FB954A158B60}"/>
                  </a:ext>
                </a:extLst>
              </p:cNvPr>
              <p:cNvSpPr>
                <a:spLocks/>
              </p:cNvSpPr>
              <p:nvPr/>
            </p:nvSpPr>
            <p:spPr bwMode="auto">
              <a:xfrm>
                <a:off x="4630" y="2429"/>
                <a:ext cx="113" cy="149"/>
              </a:xfrm>
              <a:custGeom>
                <a:avLst/>
                <a:gdLst>
                  <a:gd name="T0" fmla="*/ 0 w 791"/>
                  <a:gd name="T1" fmla="*/ 0 h 1639"/>
                  <a:gd name="T2" fmla="*/ 0 w 791"/>
                  <a:gd name="T3" fmla="*/ 0 h 1639"/>
                  <a:gd name="T4" fmla="*/ 0 w 791"/>
                  <a:gd name="T5" fmla="*/ 0 h 1639"/>
                  <a:gd name="T6" fmla="*/ 0 w 791"/>
                  <a:gd name="T7" fmla="*/ 0 h 1639"/>
                  <a:gd name="T8" fmla="*/ 0 w 791"/>
                  <a:gd name="T9" fmla="*/ 0 h 1639"/>
                  <a:gd name="T10" fmla="*/ 0 w 791"/>
                  <a:gd name="T11" fmla="*/ 0 h 1639"/>
                  <a:gd name="T12" fmla="*/ 0 w 791"/>
                  <a:gd name="T13" fmla="*/ 0 h 1639"/>
                  <a:gd name="T14" fmla="*/ 0 w 791"/>
                  <a:gd name="T15" fmla="*/ 0 h 1639"/>
                  <a:gd name="T16" fmla="*/ 0 w 791"/>
                  <a:gd name="T17" fmla="*/ 0 h 1639"/>
                  <a:gd name="T18" fmla="*/ 0 w 791"/>
                  <a:gd name="T19" fmla="*/ 0 h 1639"/>
                  <a:gd name="T20" fmla="*/ 0 w 791"/>
                  <a:gd name="T21" fmla="*/ 0 h 1639"/>
                  <a:gd name="T22" fmla="*/ 0 w 791"/>
                  <a:gd name="T23" fmla="*/ 0 h 1639"/>
                  <a:gd name="T24" fmla="*/ 0 w 791"/>
                  <a:gd name="T25" fmla="*/ 0 h 1639"/>
                  <a:gd name="T26" fmla="*/ 0 w 791"/>
                  <a:gd name="T27" fmla="*/ 0 h 1639"/>
                  <a:gd name="T28" fmla="*/ 0 w 791"/>
                  <a:gd name="T29" fmla="*/ 0 h 1639"/>
                  <a:gd name="T30" fmla="*/ 0 w 791"/>
                  <a:gd name="T31" fmla="*/ 0 h 1639"/>
                  <a:gd name="T32" fmla="*/ 0 w 791"/>
                  <a:gd name="T33" fmla="*/ 0 h 1639"/>
                  <a:gd name="T34" fmla="*/ 0 w 791"/>
                  <a:gd name="T35" fmla="*/ 0 h 1639"/>
                  <a:gd name="T36" fmla="*/ 0 w 791"/>
                  <a:gd name="T37" fmla="*/ 0 h 1639"/>
                  <a:gd name="T38" fmla="*/ 0 w 791"/>
                  <a:gd name="T39" fmla="*/ 0 h 1639"/>
                  <a:gd name="T40" fmla="*/ 0 w 791"/>
                  <a:gd name="T41" fmla="*/ 0 h 1639"/>
                  <a:gd name="T42" fmla="*/ 0 w 791"/>
                  <a:gd name="T43" fmla="*/ 0 h 1639"/>
                  <a:gd name="T44" fmla="*/ 0 w 791"/>
                  <a:gd name="T45" fmla="*/ 0 h 1639"/>
                  <a:gd name="T46" fmla="*/ 0 w 791"/>
                  <a:gd name="T47" fmla="*/ 0 h 1639"/>
                  <a:gd name="T48" fmla="*/ 0 w 791"/>
                  <a:gd name="T49" fmla="*/ 0 h 1639"/>
                  <a:gd name="T50" fmla="*/ 0 w 791"/>
                  <a:gd name="T51" fmla="*/ 0 h 1639"/>
                  <a:gd name="T52" fmla="*/ 0 w 791"/>
                  <a:gd name="T53" fmla="*/ 0 h 1639"/>
                  <a:gd name="T54" fmla="*/ 0 w 791"/>
                  <a:gd name="T55" fmla="*/ 0 h 1639"/>
                  <a:gd name="T56" fmla="*/ 0 w 791"/>
                  <a:gd name="T57" fmla="*/ 0 h 1639"/>
                  <a:gd name="T58" fmla="*/ 0 w 791"/>
                  <a:gd name="T59" fmla="*/ 0 h 1639"/>
                  <a:gd name="T60" fmla="*/ 0 w 791"/>
                  <a:gd name="T61" fmla="*/ 0 h 1639"/>
                  <a:gd name="T62" fmla="*/ 0 w 791"/>
                  <a:gd name="T63" fmla="*/ 0 h 1639"/>
                  <a:gd name="T64" fmla="*/ 0 w 791"/>
                  <a:gd name="T65" fmla="*/ 0 h 1639"/>
                  <a:gd name="T66" fmla="*/ 0 w 791"/>
                  <a:gd name="T67" fmla="*/ 0 h 1639"/>
                  <a:gd name="T68" fmla="*/ 0 w 791"/>
                  <a:gd name="T69" fmla="*/ 0 h 1639"/>
                  <a:gd name="T70" fmla="*/ 0 w 791"/>
                  <a:gd name="T71" fmla="*/ 0 h 1639"/>
                  <a:gd name="T72" fmla="*/ 0 w 791"/>
                  <a:gd name="T73" fmla="*/ 0 h 1639"/>
                  <a:gd name="T74" fmla="*/ 0 w 791"/>
                  <a:gd name="T75" fmla="*/ 0 h 1639"/>
                  <a:gd name="T76" fmla="*/ 0 w 791"/>
                  <a:gd name="T77" fmla="*/ 0 h 1639"/>
                  <a:gd name="T78" fmla="*/ 0 w 791"/>
                  <a:gd name="T79" fmla="*/ 0 h 1639"/>
                  <a:gd name="T80" fmla="*/ 0 w 791"/>
                  <a:gd name="T81" fmla="*/ 0 h 1639"/>
                  <a:gd name="T82" fmla="*/ 0 w 791"/>
                  <a:gd name="T83" fmla="*/ 0 h 1639"/>
                  <a:gd name="T84" fmla="*/ 0 w 791"/>
                  <a:gd name="T85" fmla="*/ 0 h 1639"/>
                  <a:gd name="T86" fmla="*/ 0 w 791"/>
                  <a:gd name="T87" fmla="*/ 0 h 1639"/>
                  <a:gd name="T88" fmla="*/ 0 w 791"/>
                  <a:gd name="T89" fmla="*/ 0 h 1639"/>
                  <a:gd name="T90" fmla="*/ 0 w 791"/>
                  <a:gd name="T91" fmla="*/ 0 h 1639"/>
                  <a:gd name="T92" fmla="*/ 0 w 791"/>
                  <a:gd name="T93" fmla="*/ 0 h 1639"/>
                  <a:gd name="T94" fmla="*/ 0 w 791"/>
                  <a:gd name="T95" fmla="*/ 0 h 1639"/>
                  <a:gd name="T96" fmla="*/ 0 w 791"/>
                  <a:gd name="T97" fmla="*/ 0 h 1639"/>
                  <a:gd name="T98" fmla="*/ 0 w 791"/>
                  <a:gd name="T99" fmla="*/ 0 h 1639"/>
                  <a:gd name="T100" fmla="*/ 0 w 791"/>
                  <a:gd name="T101" fmla="*/ 0 h 1639"/>
                  <a:gd name="T102" fmla="*/ 0 w 791"/>
                  <a:gd name="T103" fmla="*/ 0 h 1639"/>
                  <a:gd name="T104" fmla="*/ 0 w 791"/>
                  <a:gd name="T105" fmla="*/ 0 h 1639"/>
                  <a:gd name="T106" fmla="*/ 0 w 791"/>
                  <a:gd name="T107" fmla="*/ 0 h 1639"/>
                  <a:gd name="T108" fmla="*/ 0 w 791"/>
                  <a:gd name="T109" fmla="*/ 0 h 1639"/>
                  <a:gd name="T110" fmla="*/ 0 w 791"/>
                  <a:gd name="T111" fmla="*/ 0 h 1639"/>
                  <a:gd name="T112" fmla="*/ 0 w 791"/>
                  <a:gd name="T113" fmla="*/ 0 h 1639"/>
                  <a:gd name="T114" fmla="*/ 0 w 791"/>
                  <a:gd name="T115" fmla="*/ 0 h 1639"/>
                  <a:gd name="T116" fmla="*/ 0 w 791"/>
                  <a:gd name="T117" fmla="*/ 0 h 1639"/>
                  <a:gd name="T118" fmla="*/ 0 w 791"/>
                  <a:gd name="T119" fmla="*/ 0 h 1639"/>
                  <a:gd name="T120" fmla="*/ 0 w 791"/>
                  <a:gd name="T121" fmla="*/ 0 h 1639"/>
                  <a:gd name="T122" fmla="*/ 0 w 791"/>
                  <a:gd name="T123" fmla="*/ 0 h 1639"/>
                  <a:gd name="T124" fmla="*/ 0 w 791"/>
                  <a:gd name="T125" fmla="*/ 0 h 163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91" h="1639">
                    <a:moveTo>
                      <a:pt x="791" y="1639"/>
                    </a:moveTo>
                    <a:lnTo>
                      <a:pt x="784" y="1637"/>
                    </a:lnTo>
                    <a:lnTo>
                      <a:pt x="777" y="1633"/>
                    </a:lnTo>
                    <a:lnTo>
                      <a:pt x="770" y="1630"/>
                    </a:lnTo>
                    <a:lnTo>
                      <a:pt x="763" y="1626"/>
                    </a:lnTo>
                    <a:lnTo>
                      <a:pt x="750" y="1617"/>
                    </a:lnTo>
                    <a:lnTo>
                      <a:pt x="738" y="1606"/>
                    </a:lnTo>
                    <a:lnTo>
                      <a:pt x="713" y="1583"/>
                    </a:lnTo>
                    <a:lnTo>
                      <a:pt x="688" y="1557"/>
                    </a:lnTo>
                    <a:lnTo>
                      <a:pt x="676" y="1545"/>
                    </a:lnTo>
                    <a:lnTo>
                      <a:pt x="662" y="1533"/>
                    </a:lnTo>
                    <a:lnTo>
                      <a:pt x="649" y="1523"/>
                    </a:lnTo>
                    <a:lnTo>
                      <a:pt x="633" y="1513"/>
                    </a:lnTo>
                    <a:lnTo>
                      <a:pt x="625" y="1510"/>
                    </a:lnTo>
                    <a:lnTo>
                      <a:pt x="617" y="1507"/>
                    </a:lnTo>
                    <a:lnTo>
                      <a:pt x="609" y="1504"/>
                    </a:lnTo>
                    <a:lnTo>
                      <a:pt x="600" y="1502"/>
                    </a:lnTo>
                    <a:lnTo>
                      <a:pt x="591" y="1499"/>
                    </a:lnTo>
                    <a:lnTo>
                      <a:pt x="582" y="1499"/>
                    </a:lnTo>
                    <a:lnTo>
                      <a:pt x="572" y="1498"/>
                    </a:lnTo>
                    <a:lnTo>
                      <a:pt x="562" y="1499"/>
                    </a:lnTo>
                    <a:lnTo>
                      <a:pt x="567" y="1483"/>
                    </a:lnTo>
                    <a:lnTo>
                      <a:pt x="574" y="1466"/>
                    </a:lnTo>
                    <a:lnTo>
                      <a:pt x="582" y="1448"/>
                    </a:lnTo>
                    <a:lnTo>
                      <a:pt x="591" y="1428"/>
                    </a:lnTo>
                    <a:lnTo>
                      <a:pt x="600" y="1410"/>
                    </a:lnTo>
                    <a:lnTo>
                      <a:pt x="609" y="1389"/>
                    </a:lnTo>
                    <a:lnTo>
                      <a:pt x="617" y="1370"/>
                    </a:lnTo>
                    <a:lnTo>
                      <a:pt x="624" y="1349"/>
                    </a:lnTo>
                    <a:lnTo>
                      <a:pt x="627" y="1339"/>
                    </a:lnTo>
                    <a:lnTo>
                      <a:pt x="630" y="1330"/>
                    </a:lnTo>
                    <a:lnTo>
                      <a:pt x="632" y="1320"/>
                    </a:lnTo>
                    <a:lnTo>
                      <a:pt x="633" y="1309"/>
                    </a:lnTo>
                    <a:lnTo>
                      <a:pt x="634" y="1299"/>
                    </a:lnTo>
                    <a:lnTo>
                      <a:pt x="634" y="1290"/>
                    </a:lnTo>
                    <a:lnTo>
                      <a:pt x="634" y="1280"/>
                    </a:lnTo>
                    <a:lnTo>
                      <a:pt x="632" y="1270"/>
                    </a:lnTo>
                    <a:lnTo>
                      <a:pt x="630" y="1262"/>
                    </a:lnTo>
                    <a:lnTo>
                      <a:pt x="626" y="1252"/>
                    </a:lnTo>
                    <a:lnTo>
                      <a:pt x="622" y="1242"/>
                    </a:lnTo>
                    <a:lnTo>
                      <a:pt x="616" y="1234"/>
                    </a:lnTo>
                    <a:lnTo>
                      <a:pt x="610" y="1225"/>
                    </a:lnTo>
                    <a:lnTo>
                      <a:pt x="602" y="1216"/>
                    </a:lnTo>
                    <a:lnTo>
                      <a:pt x="593" y="1208"/>
                    </a:lnTo>
                    <a:lnTo>
                      <a:pt x="582" y="1200"/>
                    </a:lnTo>
                    <a:lnTo>
                      <a:pt x="571" y="1190"/>
                    </a:lnTo>
                    <a:lnTo>
                      <a:pt x="560" y="1179"/>
                    </a:lnTo>
                    <a:lnTo>
                      <a:pt x="549" y="1169"/>
                    </a:lnTo>
                    <a:lnTo>
                      <a:pt x="538" y="1158"/>
                    </a:lnTo>
                    <a:lnTo>
                      <a:pt x="517" y="1133"/>
                    </a:lnTo>
                    <a:lnTo>
                      <a:pt x="495" y="1107"/>
                    </a:lnTo>
                    <a:lnTo>
                      <a:pt x="474" y="1081"/>
                    </a:lnTo>
                    <a:lnTo>
                      <a:pt x="452" y="1055"/>
                    </a:lnTo>
                    <a:lnTo>
                      <a:pt x="430" y="1031"/>
                    </a:lnTo>
                    <a:lnTo>
                      <a:pt x="408" y="1009"/>
                    </a:lnTo>
                    <a:lnTo>
                      <a:pt x="397" y="998"/>
                    </a:lnTo>
                    <a:lnTo>
                      <a:pt x="385" y="988"/>
                    </a:lnTo>
                    <a:lnTo>
                      <a:pt x="374" y="980"/>
                    </a:lnTo>
                    <a:lnTo>
                      <a:pt x="362" y="971"/>
                    </a:lnTo>
                    <a:lnTo>
                      <a:pt x="350" y="964"/>
                    </a:lnTo>
                    <a:lnTo>
                      <a:pt x="338" y="959"/>
                    </a:lnTo>
                    <a:lnTo>
                      <a:pt x="326" y="955"/>
                    </a:lnTo>
                    <a:lnTo>
                      <a:pt x="314" y="951"/>
                    </a:lnTo>
                    <a:lnTo>
                      <a:pt x="301" y="949"/>
                    </a:lnTo>
                    <a:lnTo>
                      <a:pt x="288" y="949"/>
                    </a:lnTo>
                    <a:lnTo>
                      <a:pt x="274" y="950"/>
                    </a:lnTo>
                    <a:lnTo>
                      <a:pt x="261" y="954"/>
                    </a:lnTo>
                    <a:lnTo>
                      <a:pt x="247" y="959"/>
                    </a:lnTo>
                    <a:lnTo>
                      <a:pt x="233" y="966"/>
                    </a:lnTo>
                    <a:lnTo>
                      <a:pt x="218" y="974"/>
                    </a:lnTo>
                    <a:lnTo>
                      <a:pt x="204" y="985"/>
                    </a:lnTo>
                    <a:lnTo>
                      <a:pt x="185" y="1005"/>
                    </a:lnTo>
                    <a:lnTo>
                      <a:pt x="165" y="1026"/>
                    </a:lnTo>
                    <a:lnTo>
                      <a:pt x="144" y="1047"/>
                    </a:lnTo>
                    <a:lnTo>
                      <a:pt x="122" y="1065"/>
                    </a:lnTo>
                    <a:lnTo>
                      <a:pt x="110" y="1073"/>
                    </a:lnTo>
                    <a:lnTo>
                      <a:pt x="98" y="1080"/>
                    </a:lnTo>
                    <a:lnTo>
                      <a:pt x="86" y="1087"/>
                    </a:lnTo>
                    <a:lnTo>
                      <a:pt x="75" y="1092"/>
                    </a:lnTo>
                    <a:lnTo>
                      <a:pt x="62" y="1097"/>
                    </a:lnTo>
                    <a:lnTo>
                      <a:pt x="50" y="1101"/>
                    </a:lnTo>
                    <a:lnTo>
                      <a:pt x="37" y="1103"/>
                    </a:lnTo>
                    <a:lnTo>
                      <a:pt x="24" y="1103"/>
                    </a:lnTo>
                    <a:lnTo>
                      <a:pt x="18" y="1087"/>
                    </a:lnTo>
                    <a:lnTo>
                      <a:pt x="12" y="1069"/>
                    </a:lnTo>
                    <a:lnTo>
                      <a:pt x="7" y="1052"/>
                    </a:lnTo>
                    <a:lnTo>
                      <a:pt x="4" y="1035"/>
                    </a:lnTo>
                    <a:lnTo>
                      <a:pt x="1" y="1017"/>
                    </a:lnTo>
                    <a:lnTo>
                      <a:pt x="0" y="1000"/>
                    </a:lnTo>
                    <a:lnTo>
                      <a:pt x="0" y="983"/>
                    </a:lnTo>
                    <a:lnTo>
                      <a:pt x="0" y="966"/>
                    </a:lnTo>
                    <a:lnTo>
                      <a:pt x="1" y="948"/>
                    </a:lnTo>
                    <a:lnTo>
                      <a:pt x="3" y="931"/>
                    </a:lnTo>
                    <a:lnTo>
                      <a:pt x="6" y="914"/>
                    </a:lnTo>
                    <a:lnTo>
                      <a:pt x="10" y="896"/>
                    </a:lnTo>
                    <a:lnTo>
                      <a:pt x="14" y="880"/>
                    </a:lnTo>
                    <a:lnTo>
                      <a:pt x="19" y="863"/>
                    </a:lnTo>
                    <a:lnTo>
                      <a:pt x="24" y="846"/>
                    </a:lnTo>
                    <a:lnTo>
                      <a:pt x="31" y="829"/>
                    </a:lnTo>
                    <a:lnTo>
                      <a:pt x="44" y="796"/>
                    </a:lnTo>
                    <a:lnTo>
                      <a:pt x="59" y="762"/>
                    </a:lnTo>
                    <a:lnTo>
                      <a:pt x="75" y="730"/>
                    </a:lnTo>
                    <a:lnTo>
                      <a:pt x="93" y="699"/>
                    </a:lnTo>
                    <a:lnTo>
                      <a:pt x="129" y="637"/>
                    </a:lnTo>
                    <a:lnTo>
                      <a:pt x="164" y="579"/>
                    </a:lnTo>
                    <a:lnTo>
                      <a:pt x="224" y="579"/>
                    </a:lnTo>
                    <a:lnTo>
                      <a:pt x="228" y="588"/>
                    </a:lnTo>
                    <a:lnTo>
                      <a:pt x="232" y="598"/>
                    </a:lnTo>
                    <a:lnTo>
                      <a:pt x="234" y="608"/>
                    </a:lnTo>
                    <a:lnTo>
                      <a:pt x="235" y="618"/>
                    </a:lnTo>
                    <a:lnTo>
                      <a:pt x="235" y="627"/>
                    </a:lnTo>
                    <a:lnTo>
                      <a:pt x="235" y="637"/>
                    </a:lnTo>
                    <a:lnTo>
                      <a:pt x="233" y="646"/>
                    </a:lnTo>
                    <a:lnTo>
                      <a:pt x="231" y="655"/>
                    </a:lnTo>
                    <a:lnTo>
                      <a:pt x="224" y="673"/>
                    </a:lnTo>
                    <a:lnTo>
                      <a:pt x="216" y="691"/>
                    </a:lnTo>
                    <a:lnTo>
                      <a:pt x="207" y="708"/>
                    </a:lnTo>
                    <a:lnTo>
                      <a:pt x="199" y="725"/>
                    </a:lnTo>
                    <a:lnTo>
                      <a:pt x="191" y="741"/>
                    </a:lnTo>
                    <a:lnTo>
                      <a:pt x="185" y="757"/>
                    </a:lnTo>
                    <a:lnTo>
                      <a:pt x="183" y="764"/>
                    </a:lnTo>
                    <a:lnTo>
                      <a:pt x="182" y="773"/>
                    </a:lnTo>
                    <a:lnTo>
                      <a:pt x="181" y="781"/>
                    </a:lnTo>
                    <a:lnTo>
                      <a:pt x="182" y="788"/>
                    </a:lnTo>
                    <a:lnTo>
                      <a:pt x="183" y="796"/>
                    </a:lnTo>
                    <a:lnTo>
                      <a:pt x="186" y="803"/>
                    </a:lnTo>
                    <a:lnTo>
                      <a:pt x="190" y="810"/>
                    </a:lnTo>
                    <a:lnTo>
                      <a:pt x="196" y="817"/>
                    </a:lnTo>
                    <a:lnTo>
                      <a:pt x="203" y="825"/>
                    </a:lnTo>
                    <a:lnTo>
                      <a:pt x="211" y="833"/>
                    </a:lnTo>
                    <a:lnTo>
                      <a:pt x="221" y="839"/>
                    </a:lnTo>
                    <a:lnTo>
                      <a:pt x="233" y="847"/>
                    </a:lnTo>
                    <a:lnTo>
                      <a:pt x="276" y="839"/>
                    </a:lnTo>
                    <a:lnTo>
                      <a:pt x="319" y="835"/>
                    </a:lnTo>
                    <a:lnTo>
                      <a:pt x="360" y="831"/>
                    </a:lnTo>
                    <a:lnTo>
                      <a:pt x="401" y="828"/>
                    </a:lnTo>
                    <a:lnTo>
                      <a:pt x="440" y="826"/>
                    </a:lnTo>
                    <a:lnTo>
                      <a:pt x="479" y="822"/>
                    </a:lnTo>
                    <a:lnTo>
                      <a:pt x="497" y="820"/>
                    </a:lnTo>
                    <a:lnTo>
                      <a:pt x="515" y="816"/>
                    </a:lnTo>
                    <a:lnTo>
                      <a:pt x="532" y="813"/>
                    </a:lnTo>
                    <a:lnTo>
                      <a:pt x="549" y="809"/>
                    </a:lnTo>
                    <a:lnTo>
                      <a:pt x="565" y="804"/>
                    </a:lnTo>
                    <a:lnTo>
                      <a:pt x="581" y="798"/>
                    </a:lnTo>
                    <a:lnTo>
                      <a:pt x="596" y="792"/>
                    </a:lnTo>
                    <a:lnTo>
                      <a:pt x="610" y="784"/>
                    </a:lnTo>
                    <a:lnTo>
                      <a:pt x="624" y="775"/>
                    </a:lnTo>
                    <a:lnTo>
                      <a:pt x="637" y="764"/>
                    </a:lnTo>
                    <a:lnTo>
                      <a:pt x="650" y="754"/>
                    </a:lnTo>
                    <a:lnTo>
                      <a:pt x="661" y="741"/>
                    </a:lnTo>
                    <a:lnTo>
                      <a:pt x="672" y="727"/>
                    </a:lnTo>
                    <a:lnTo>
                      <a:pt x="682" y="712"/>
                    </a:lnTo>
                    <a:lnTo>
                      <a:pt x="691" y="693"/>
                    </a:lnTo>
                    <a:lnTo>
                      <a:pt x="699" y="675"/>
                    </a:lnTo>
                    <a:lnTo>
                      <a:pt x="706" y="653"/>
                    </a:lnTo>
                    <a:lnTo>
                      <a:pt x="712" y="630"/>
                    </a:lnTo>
                    <a:lnTo>
                      <a:pt x="718" y="606"/>
                    </a:lnTo>
                    <a:lnTo>
                      <a:pt x="722" y="579"/>
                    </a:lnTo>
                    <a:lnTo>
                      <a:pt x="732" y="558"/>
                    </a:lnTo>
                    <a:lnTo>
                      <a:pt x="740" y="538"/>
                    </a:lnTo>
                    <a:lnTo>
                      <a:pt x="746" y="517"/>
                    </a:lnTo>
                    <a:lnTo>
                      <a:pt x="748" y="495"/>
                    </a:lnTo>
                    <a:lnTo>
                      <a:pt x="749" y="474"/>
                    </a:lnTo>
                    <a:lnTo>
                      <a:pt x="748" y="452"/>
                    </a:lnTo>
                    <a:lnTo>
                      <a:pt x="745" y="431"/>
                    </a:lnTo>
                    <a:lnTo>
                      <a:pt x="741" y="409"/>
                    </a:lnTo>
                    <a:lnTo>
                      <a:pt x="735" y="386"/>
                    </a:lnTo>
                    <a:lnTo>
                      <a:pt x="729" y="365"/>
                    </a:lnTo>
                    <a:lnTo>
                      <a:pt x="722" y="343"/>
                    </a:lnTo>
                    <a:lnTo>
                      <a:pt x="714" y="321"/>
                    </a:lnTo>
                    <a:lnTo>
                      <a:pt x="697" y="279"/>
                    </a:lnTo>
                    <a:lnTo>
                      <a:pt x="681" y="237"/>
                    </a:lnTo>
                    <a:lnTo>
                      <a:pt x="674" y="218"/>
                    </a:lnTo>
                    <a:lnTo>
                      <a:pt x="667" y="197"/>
                    </a:lnTo>
                    <a:lnTo>
                      <a:pt x="661" y="179"/>
                    </a:lnTo>
                    <a:lnTo>
                      <a:pt x="657" y="160"/>
                    </a:lnTo>
                    <a:lnTo>
                      <a:pt x="654" y="142"/>
                    </a:lnTo>
                    <a:lnTo>
                      <a:pt x="653" y="125"/>
                    </a:lnTo>
                    <a:lnTo>
                      <a:pt x="654" y="108"/>
                    </a:lnTo>
                    <a:lnTo>
                      <a:pt x="656" y="92"/>
                    </a:lnTo>
                    <a:lnTo>
                      <a:pt x="661" y="77"/>
                    </a:lnTo>
                    <a:lnTo>
                      <a:pt x="669" y="63"/>
                    </a:lnTo>
                    <a:lnTo>
                      <a:pt x="680" y="50"/>
                    </a:lnTo>
                    <a:lnTo>
                      <a:pt x="693" y="38"/>
                    </a:lnTo>
                    <a:lnTo>
                      <a:pt x="710" y="27"/>
                    </a:lnTo>
                    <a:lnTo>
                      <a:pt x="730" y="17"/>
                    </a:lnTo>
                    <a:lnTo>
                      <a:pt x="754" y="8"/>
                    </a:lnTo>
                    <a:lnTo>
                      <a:pt x="781" y="0"/>
                    </a:lnTo>
                    <a:lnTo>
                      <a:pt x="791" y="1639"/>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6" name="Freeform 67">
                <a:extLst>
                  <a:ext uri="{FF2B5EF4-FFF2-40B4-BE49-F238E27FC236}">
                    <a16:creationId xmlns:a16="http://schemas.microsoft.com/office/drawing/2014/main" id="{689AA3E5-2A16-4EE5-9EF5-541634C07669}"/>
                  </a:ext>
                </a:extLst>
              </p:cNvPr>
              <p:cNvSpPr>
                <a:spLocks/>
              </p:cNvSpPr>
              <p:nvPr/>
            </p:nvSpPr>
            <p:spPr bwMode="auto">
              <a:xfrm>
                <a:off x="4572" y="2431"/>
                <a:ext cx="141" cy="145"/>
              </a:xfrm>
              <a:custGeom>
                <a:avLst/>
                <a:gdLst>
                  <a:gd name="T0" fmla="*/ 0 w 987"/>
                  <a:gd name="T1" fmla="*/ 0 h 1595"/>
                  <a:gd name="T2" fmla="*/ 0 w 987"/>
                  <a:gd name="T3" fmla="*/ 0 h 1595"/>
                  <a:gd name="T4" fmla="*/ 0 w 987"/>
                  <a:gd name="T5" fmla="*/ 0 h 1595"/>
                  <a:gd name="T6" fmla="*/ 0 w 987"/>
                  <a:gd name="T7" fmla="*/ 0 h 1595"/>
                  <a:gd name="T8" fmla="*/ 0 w 987"/>
                  <a:gd name="T9" fmla="*/ 0 h 1595"/>
                  <a:gd name="T10" fmla="*/ 0 w 987"/>
                  <a:gd name="T11" fmla="*/ 0 h 1595"/>
                  <a:gd name="T12" fmla="*/ 0 w 987"/>
                  <a:gd name="T13" fmla="*/ 0 h 1595"/>
                  <a:gd name="T14" fmla="*/ 0 w 987"/>
                  <a:gd name="T15" fmla="*/ 0 h 1595"/>
                  <a:gd name="T16" fmla="*/ 0 w 987"/>
                  <a:gd name="T17" fmla="*/ 0 h 1595"/>
                  <a:gd name="T18" fmla="*/ 0 w 987"/>
                  <a:gd name="T19" fmla="*/ 0 h 1595"/>
                  <a:gd name="T20" fmla="*/ 0 w 987"/>
                  <a:gd name="T21" fmla="*/ 0 h 1595"/>
                  <a:gd name="T22" fmla="*/ 0 w 987"/>
                  <a:gd name="T23" fmla="*/ 0 h 1595"/>
                  <a:gd name="T24" fmla="*/ 0 w 987"/>
                  <a:gd name="T25" fmla="*/ 0 h 1595"/>
                  <a:gd name="T26" fmla="*/ 0 w 987"/>
                  <a:gd name="T27" fmla="*/ 0 h 1595"/>
                  <a:gd name="T28" fmla="*/ 0 w 987"/>
                  <a:gd name="T29" fmla="*/ 0 h 1595"/>
                  <a:gd name="T30" fmla="*/ 0 w 987"/>
                  <a:gd name="T31" fmla="*/ 0 h 1595"/>
                  <a:gd name="T32" fmla="*/ 0 w 987"/>
                  <a:gd name="T33" fmla="*/ 0 h 1595"/>
                  <a:gd name="T34" fmla="*/ 0 w 987"/>
                  <a:gd name="T35" fmla="*/ 0 h 1595"/>
                  <a:gd name="T36" fmla="*/ 0 w 987"/>
                  <a:gd name="T37" fmla="*/ 0 h 1595"/>
                  <a:gd name="T38" fmla="*/ 0 w 987"/>
                  <a:gd name="T39" fmla="*/ 0 h 1595"/>
                  <a:gd name="T40" fmla="*/ 0 w 987"/>
                  <a:gd name="T41" fmla="*/ 0 h 1595"/>
                  <a:gd name="T42" fmla="*/ 0 w 987"/>
                  <a:gd name="T43" fmla="*/ 0 h 1595"/>
                  <a:gd name="T44" fmla="*/ 0 w 987"/>
                  <a:gd name="T45" fmla="*/ 0 h 1595"/>
                  <a:gd name="T46" fmla="*/ 0 w 987"/>
                  <a:gd name="T47" fmla="*/ 0 h 1595"/>
                  <a:gd name="T48" fmla="*/ 0 w 987"/>
                  <a:gd name="T49" fmla="*/ 0 h 1595"/>
                  <a:gd name="T50" fmla="*/ 0 w 987"/>
                  <a:gd name="T51" fmla="*/ 0 h 1595"/>
                  <a:gd name="T52" fmla="*/ 0 w 987"/>
                  <a:gd name="T53" fmla="*/ 0 h 1595"/>
                  <a:gd name="T54" fmla="*/ 0 w 987"/>
                  <a:gd name="T55" fmla="*/ 0 h 1595"/>
                  <a:gd name="T56" fmla="*/ 0 w 987"/>
                  <a:gd name="T57" fmla="*/ 0 h 1595"/>
                  <a:gd name="T58" fmla="*/ 0 w 987"/>
                  <a:gd name="T59" fmla="*/ 0 h 1595"/>
                  <a:gd name="T60" fmla="*/ 0 w 987"/>
                  <a:gd name="T61" fmla="*/ 0 h 1595"/>
                  <a:gd name="T62" fmla="*/ 0 w 987"/>
                  <a:gd name="T63" fmla="*/ 0 h 1595"/>
                  <a:gd name="T64" fmla="*/ 0 w 987"/>
                  <a:gd name="T65" fmla="*/ 0 h 1595"/>
                  <a:gd name="T66" fmla="*/ 0 w 987"/>
                  <a:gd name="T67" fmla="*/ 0 h 1595"/>
                  <a:gd name="T68" fmla="*/ 0 w 987"/>
                  <a:gd name="T69" fmla="*/ 0 h 1595"/>
                  <a:gd name="T70" fmla="*/ 0 w 987"/>
                  <a:gd name="T71" fmla="*/ 0 h 1595"/>
                  <a:gd name="T72" fmla="*/ 0 w 987"/>
                  <a:gd name="T73" fmla="*/ 0 h 1595"/>
                  <a:gd name="T74" fmla="*/ 0 w 987"/>
                  <a:gd name="T75" fmla="*/ 0 h 1595"/>
                  <a:gd name="T76" fmla="*/ 0 w 987"/>
                  <a:gd name="T77" fmla="*/ 0 h 1595"/>
                  <a:gd name="T78" fmla="*/ 0 w 987"/>
                  <a:gd name="T79" fmla="*/ 0 h 1595"/>
                  <a:gd name="T80" fmla="*/ 0 w 987"/>
                  <a:gd name="T81" fmla="*/ 0 h 1595"/>
                  <a:gd name="T82" fmla="*/ 0 w 987"/>
                  <a:gd name="T83" fmla="*/ 0 h 1595"/>
                  <a:gd name="T84" fmla="*/ 0 w 987"/>
                  <a:gd name="T85" fmla="*/ 0 h 1595"/>
                  <a:gd name="T86" fmla="*/ 0 w 987"/>
                  <a:gd name="T87" fmla="*/ 0 h 1595"/>
                  <a:gd name="T88" fmla="*/ 0 w 987"/>
                  <a:gd name="T89" fmla="*/ 0 h 1595"/>
                  <a:gd name="T90" fmla="*/ 0 w 987"/>
                  <a:gd name="T91" fmla="*/ 0 h 1595"/>
                  <a:gd name="T92" fmla="*/ 0 w 987"/>
                  <a:gd name="T93" fmla="*/ 0 h 1595"/>
                  <a:gd name="T94" fmla="*/ 0 w 987"/>
                  <a:gd name="T95" fmla="*/ 0 h 1595"/>
                  <a:gd name="T96" fmla="*/ 0 w 987"/>
                  <a:gd name="T97" fmla="*/ 0 h 1595"/>
                  <a:gd name="T98" fmla="*/ 0 w 987"/>
                  <a:gd name="T99" fmla="*/ 0 h 1595"/>
                  <a:gd name="T100" fmla="*/ 0 w 987"/>
                  <a:gd name="T101" fmla="*/ 0 h 1595"/>
                  <a:gd name="T102" fmla="*/ 0 w 987"/>
                  <a:gd name="T103" fmla="*/ 0 h 1595"/>
                  <a:gd name="T104" fmla="*/ 0 w 987"/>
                  <a:gd name="T105" fmla="*/ 0 h 159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87" h="1595">
                    <a:moveTo>
                      <a:pt x="987" y="289"/>
                    </a:moveTo>
                    <a:lnTo>
                      <a:pt x="986" y="313"/>
                    </a:lnTo>
                    <a:lnTo>
                      <a:pt x="985" y="339"/>
                    </a:lnTo>
                    <a:lnTo>
                      <a:pt x="985" y="366"/>
                    </a:lnTo>
                    <a:lnTo>
                      <a:pt x="985" y="394"/>
                    </a:lnTo>
                    <a:lnTo>
                      <a:pt x="985" y="422"/>
                    </a:lnTo>
                    <a:lnTo>
                      <a:pt x="985" y="450"/>
                    </a:lnTo>
                    <a:lnTo>
                      <a:pt x="983" y="477"/>
                    </a:lnTo>
                    <a:lnTo>
                      <a:pt x="981" y="503"/>
                    </a:lnTo>
                    <a:lnTo>
                      <a:pt x="977" y="529"/>
                    </a:lnTo>
                    <a:lnTo>
                      <a:pt x="971" y="553"/>
                    </a:lnTo>
                    <a:lnTo>
                      <a:pt x="967" y="564"/>
                    </a:lnTo>
                    <a:lnTo>
                      <a:pt x="963" y="575"/>
                    </a:lnTo>
                    <a:lnTo>
                      <a:pt x="958" y="586"/>
                    </a:lnTo>
                    <a:lnTo>
                      <a:pt x="952" y="597"/>
                    </a:lnTo>
                    <a:lnTo>
                      <a:pt x="946" y="605"/>
                    </a:lnTo>
                    <a:lnTo>
                      <a:pt x="939" y="615"/>
                    </a:lnTo>
                    <a:lnTo>
                      <a:pt x="931" y="623"/>
                    </a:lnTo>
                    <a:lnTo>
                      <a:pt x="922" y="630"/>
                    </a:lnTo>
                    <a:lnTo>
                      <a:pt x="913" y="638"/>
                    </a:lnTo>
                    <a:lnTo>
                      <a:pt x="902" y="643"/>
                    </a:lnTo>
                    <a:lnTo>
                      <a:pt x="891" y="648"/>
                    </a:lnTo>
                    <a:lnTo>
                      <a:pt x="878" y="653"/>
                    </a:lnTo>
                    <a:lnTo>
                      <a:pt x="788" y="653"/>
                    </a:lnTo>
                    <a:lnTo>
                      <a:pt x="791" y="639"/>
                    </a:lnTo>
                    <a:lnTo>
                      <a:pt x="794" y="626"/>
                    </a:lnTo>
                    <a:lnTo>
                      <a:pt x="796" y="613"/>
                    </a:lnTo>
                    <a:lnTo>
                      <a:pt x="797" y="601"/>
                    </a:lnTo>
                    <a:lnTo>
                      <a:pt x="798" y="589"/>
                    </a:lnTo>
                    <a:lnTo>
                      <a:pt x="797" y="577"/>
                    </a:lnTo>
                    <a:lnTo>
                      <a:pt x="797" y="566"/>
                    </a:lnTo>
                    <a:lnTo>
                      <a:pt x="795" y="556"/>
                    </a:lnTo>
                    <a:lnTo>
                      <a:pt x="793" y="545"/>
                    </a:lnTo>
                    <a:lnTo>
                      <a:pt x="791" y="535"/>
                    </a:lnTo>
                    <a:lnTo>
                      <a:pt x="788" y="525"/>
                    </a:lnTo>
                    <a:lnTo>
                      <a:pt x="785" y="516"/>
                    </a:lnTo>
                    <a:lnTo>
                      <a:pt x="776" y="497"/>
                    </a:lnTo>
                    <a:lnTo>
                      <a:pt x="766" y="480"/>
                    </a:lnTo>
                    <a:lnTo>
                      <a:pt x="754" y="465"/>
                    </a:lnTo>
                    <a:lnTo>
                      <a:pt x="740" y="449"/>
                    </a:lnTo>
                    <a:lnTo>
                      <a:pt x="726" y="434"/>
                    </a:lnTo>
                    <a:lnTo>
                      <a:pt x="710" y="419"/>
                    </a:lnTo>
                    <a:lnTo>
                      <a:pt x="675" y="391"/>
                    </a:lnTo>
                    <a:lnTo>
                      <a:pt x="638" y="364"/>
                    </a:lnTo>
                    <a:lnTo>
                      <a:pt x="620" y="366"/>
                    </a:lnTo>
                    <a:lnTo>
                      <a:pt x="603" y="370"/>
                    </a:lnTo>
                    <a:lnTo>
                      <a:pt x="585" y="375"/>
                    </a:lnTo>
                    <a:lnTo>
                      <a:pt x="569" y="380"/>
                    </a:lnTo>
                    <a:lnTo>
                      <a:pt x="553" y="387"/>
                    </a:lnTo>
                    <a:lnTo>
                      <a:pt x="538" y="394"/>
                    </a:lnTo>
                    <a:lnTo>
                      <a:pt x="523" y="403"/>
                    </a:lnTo>
                    <a:lnTo>
                      <a:pt x="508" y="413"/>
                    </a:lnTo>
                    <a:lnTo>
                      <a:pt x="494" y="423"/>
                    </a:lnTo>
                    <a:lnTo>
                      <a:pt x="481" y="433"/>
                    </a:lnTo>
                    <a:lnTo>
                      <a:pt x="468" y="445"/>
                    </a:lnTo>
                    <a:lnTo>
                      <a:pt x="455" y="457"/>
                    </a:lnTo>
                    <a:lnTo>
                      <a:pt x="443" y="470"/>
                    </a:lnTo>
                    <a:lnTo>
                      <a:pt x="432" y="483"/>
                    </a:lnTo>
                    <a:lnTo>
                      <a:pt x="420" y="497"/>
                    </a:lnTo>
                    <a:lnTo>
                      <a:pt x="410" y="511"/>
                    </a:lnTo>
                    <a:lnTo>
                      <a:pt x="389" y="541"/>
                    </a:lnTo>
                    <a:lnTo>
                      <a:pt x="369" y="573"/>
                    </a:lnTo>
                    <a:lnTo>
                      <a:pt x="351" y="605"/>
                    </a:lnTo>
                    <a:lnTo>
                      <a:pt x="333" y="638"/>
                    </a:lnTo>
                    <a:lnTo>
                      <a:pt x="300" y="705"/>
                    </a:lnTo>
                    <a:lnTo>
                      <a:pt x="270" y="771"/>
                    </a:lnTo>
                    <a:lnTo>
                      <a:pt x="262" y="830"/>
                    </a:lnTo>
                    <a:lnTo>
                      <a:pt x="255" y="892"/>
                    </a:lnTo>
                    <a:lnTo>
                      <a:pt x="252" y="924"/>
                    </a:lnTo>
                    <a:lnTo>
                      <a:pt x="251" y="955"/>
                    </a:lnTo>
                    <a:lnTo>
                      <a:pt x="251" y="988"/>
                    </a:lnTo>
                    <a:lnTo>
                      <a:pt x="252" y="1018"/>
                    </a:lnTo>
                    <a:lnTo>
                      <a:pt x="254" y="1033"/>
                    </a:lnTo>
                    <a:lnTo>
                      <a:pt x="256" y="1048"/>
                    </a:lnTo>
                    <a:lnTo>
                      <a:pt x="259" y="1063"/>
                    </a:lnTo>
                    <a:lnTo>
                      <a:pt x="263" y="1078"/>
                    </a:lnTo>
                    <a:lnTo>
                      <a:pt x="267" y="1092"/>
                    </a:lnTo>
                    <a:lnTo>
                      <a:pt x="272" y="1105"/>
                    </a:lnTo>
                    <a:lnTo>
                      <a:pt x="277" y="1119"/>
                    </a:lnTo>
                    <a:lnTo>
                      <a:pt x="284" y="1130"/>
                    </a:lnTo>
                    <a:lnTo>
                      <a:pt x="291" y="1142"/>
                    </a:lnTo>
                    <a:lnTo>
                      <a:pt x="299" y="1154"/>
                    </a:lnTo>
                    <a:lnTo>
                      <a:pt x="308" y="1165"/>
                    </a:lnTo>
                    <a:lnTo>
                      <a:pt x="318" y="1176"/>
                    </a:lnTo>
                    <a:lnTo>
                      <a:pt x="329" y="1186"/>
                    </a:lnTo>
                    <a:lnTo>
                      <a:pt x="342" y="1194"/>
                    </a:lnTo>
                    <a:lnTo>
                      <a:pt x="356" y="1202"/>
                    </a:lnTo>
                    <a:lnTo>
                      <a:pt x="370" y="1209"/>
                    </a:lnTo>
                    <a:lnTo>
                      <a:pt x="389" y="1217"/>
                    </a:lnTo>
                    <a:lnTo>
                      <a:pt x="408" y="1220"/>
                    </a:lnTo>
                    <a:lnTo>
                      <a:pt x="427" y="1222"/>
                    </a:lnTo>
                    <a:lnTo>
                      <a:pt x="446" y="1222"/>
                    </a:lnTo>
                    <a:lnTo>
                      <a:pt x="464" y="1220"/>
                    </a:lnTo>
                    <a:lnTo>
                      <a:pt x="483" y="1216"/>
                    </a:lnTo>
                    <a:lnTo>
                      <a:pt x="501" y="1212"/>
                    </a:lnTo>
                    <a:lnTo>
                      <a:pt x="519" y="1205"/>
                    </a:lnTo>
                    <a:lnTo>
                      <a:pt x="537" y="1197"/>
                    </a:lnTo>
                    <a:lnTo>
                      <a:pt x="554" y="1189"/>
                    </a:lnTo>
                    <a:lnTo>
                      <a:pt x="571" y="1180"/>
                    </a:lnTo>
                    <a:lnTo>
                      <a:pt x="587" y="1172"/>
                    </a:lnTo>
                    <a:lnTo>
                      <a:pt x="620" y="1154"/>
                    </a:lnTo>
                    <a:lnTo>
                      <a:pt x="651" y="1137"/>
                    </a:lnTo>
                    <a:lnTo>
                      <a:pt x="666" y="1130"/>
                    </a:lnTo>
                    <a:lnTo>
                      <a:pt x="681" y="1124"/>
                    </a:lnTo>
                    <a:lnTo>
                      <a:pt x="696" y="1120"/>
                    </a:lnTo>
                    <a:lnTo>
                      <a:pt x="711" y="1116"/>
                    </a:lnTo>
                    <a:lnTo>
                      <a:pt x="725" y="1114"/>
                    </a:lnTo>
                    <a:lnTo>
                      <a:pt x="738" y="1115"/>
                    </a:lnTo>
                    <a:lnTo>
                      <a:pt x="752" y="1118"/>
                    </a:lnTo>
                    <a:lnTo>
                      <a:pt x="765" y="1123"/>
                    </a:lnTo>
                    <a:lnTo>
                      <a:pt x="778" y="1130"/>
                    </a:lnTo>
                    <a:lnTo>
                      <a:pt x="790" y="1140"/>
                    </a:lnTo>
                    <a:lnTo>
                      <a:pt x="802" y="1153"/>
                    </a:lnTo>
                    <a:lnTo>
                      <a:pt x="814" y="1170"/>
                    </a:lnTo>
                    <a:lnTo>
                      <a:pt x="825" y="1190"/>
                    </a:lnTo>
                    <a:lnTo>
                      <a:pt x="836" y="1214"/>
                    </a:lnTo>
                    <a:lnTo>
                      <a:pt x="847" y="1242"/>
                    </a:lnTo>
                    <a:lnTo>
                      <a:pt x="857" y="1274"/>
                    </a:lnTo>
                    <a:lnTo>
                      <a:pt x="853" y="1293"/>
                    </a:lnTo>
                    <a:lnTo>
                      <a:pt x="848" y="1310"/>
                    </a:lnTo>
                    <a:lnTo>
                      <a:pt x="841" y="1327"/>
                    </a:lnTo>
                    <a:lnTo>
                      <a:pt x="834" y="1342"/>
                    </a:lnTo>
                    <a:lnTo>
                      <a:pt x="826" y="1357"/>
                    </a:lnTo>
                    <a:lnTo>
                      <a:pt x="817" y="1371"/>
                    </a:lnTo>
                    <a:lnTo>
                      <a:pt x="807" y="1386"/>
                    </a:lnTo>
                    <a:lnTo>
                      <a:pt x="797" y="1397"/>
                    </a:lnTo>
                    <a:lnTo>
                      <a:pt x="785" y="1410"/>
                    </a:lnTo>
                    <a:lnTo>
                      <a:pt x="774" y="1421"/>
                    </a:lnTo>
                    <a:lnTo>
                      <a:pt x="761" y="1432"/>
                    </a:lnTo>
                    <a:lnTo>
                      <a:pt x="748" y="1443"/>
                    </a:lnTo>
                    <a:lnTo>
                      <a:pt x="734" y="1453"/>
                    </a:lnTo>
                    <a:lnTo>
                      <a:pt x="720" y="1461"/>
                    </a:lnTo>
                    <a:lnTo>
                      <a:pt x="706" y="1470"/>
                    </a:lnTo>
                    <a:lnTo>
                      <a:pt x="690" y="1478"/>
                    </a:lnTo>
                    <a:lnTo>
                      <a:pt x="660" y="1495"/>
                    </a:lnTo>
                    <a:lnTo>
                      <a:pt x="629" y="1510"/>
                    </a:lnTo>
                    <a:lnTo>
                      <a:pt x="598" y="1524"/>
                    </a:lnTo>
                    <a:lnTo>
                      <a:pt x="567" y="1538"/>
                    </a:lnTo>
                    <a:lnTo>
                      <a:pt x="536" y="1551"/>
                    </a:lnTo>
                    <a:lnTo>
                      <a:pt x="505" y="1565"/>
                    </a:lnTo>
                    <a:lnTo>
                      <a:pt x="476" y="1580"/>
                    </a:lnTo>
                    <a:lnTo>
                      <a:pt x="449" y="1595"/>
                    </a:lnTo>
                    <a:lnTo>
                      <a:pt x="417" y="1593"/>
                    </a:lnTo>
                    <a:lnTo>
                      <a:pt x="385" y="1590"/>
                    </a:lnTo>
                    <a:lnTo>
                      <a:pt x="353" y="1585"/>
                    </a:lnTo>
                    <a:lnTo>
                      <a:pt x="320" y="1580"/>
                    </a:lnTo>
                    <a:lnTo>
                      <a:pt x="288" y="1573"/>
                    </a:lnTo>
                    <a:lnTo>
                      <a:pt x="257" y="1565"/>
                    </a:lnTo>
                    <a:lnTo>
                      <a:pt x="227" y="1554"/>
                    </a:lnTo>
                    <a:lnTo>
                      <a:pt x="197" y="1543"/>
                    </a:lnTo>
                    <a:lnTo>
                      <a:pt x="182" y="1537"/>
                    </a:lnTo>
                    <a:lnTo>
                      <a:pt x="168" y="1529"/>
                    </a:lnTo>
                    <a:lnTo>
                      <a:pt x="153" y="1522"/>
                    </a:lnTo>
                    <a:lnTo>
                      <a:pt x="140" y="1514"/>
                    </a:lnTo>
                    <a:lnTo>
                      <a:pt x="126" y="1505"/>
                    </a:lnTo>
                    <a:lnTo>
                      <a:pt x="114" y="1496"/>
                    </a:lnTo>
                    <a:lnTo>
                      <a:pt x="101" y="1487"/>
                    </a:lnTo>
                    <a:lnTo>
                      <a:pt x="89" y="1476"/>
                    </a:lnTo>
                    <a:lnTo>
                      <a:pt x="78" y="1466"/>
                    </a:lnTo>
                    <a:lnTo>
                      <a:pt x="66" y="1454"/>
                    </a:lnTo>
                    <a:lnTo>
                      <a:pt x="56" y="1442"/>
                    </a:lnTo>
                    <a:lnTo>
                      <a:pt x="46" y="1429"/>
                    </a:lnTo>
                    <a:lnTo>
                      <a:pt x="36" y="1416"/>
                    </a:lnTo>
                    <a:lnTo>
                      <a:pt x="27" y="1401"/>
                    </a:lnTo>
                    <a:lnTo>
                      <a:pt x="19" y="1386"/>
                    </a:lnTo>
                    <a:lnTo>
                      <a:pt x="11" y="1370"/>
                    </a:lnTo>
                    <a:lnTo>
                      <a:pt x="7" y="1349"/>
                    </a:lnTo>
                    <a:lnTo>
                      <a:pt x="4" y="1326"/>
                    </a:lnTo>
                    <a:lnTo>
                      <a:pt x="2" y="1304"/>
                    </a:lnTo>
                    <a:lnTo>
                      <a:pt x="0" y="1283"/>
                    </a:lnTo>
                    <a:lnTo>
                      <a:pt x="0" y="1261"/>
                    </a:lnTo>
                    <a:lnTo>
                      <a:pt x="0" y="1241"/>
                    </a:lnTo>
                    <a:lnTo>
                      <a:pt x="1" y="1219"/>
                    </a:lnTo>
                    <a:lnTo>
                      <a:pt x="4" y="1199"/>
                    </a:lnTo>
                    <a:lnTo>
                      <a:pt x="6" y="1177"/>
                    </a:lnTo>
                    <a:lnTo>
                      <a:pt x="10" y="1156"/>
                    </a:lnTo>
                    <a:lnTo>
                      <a:pt x="14" y="1136"/>
                    </a:lnTo>
                    <a:lnTo>
                      <a:pt x="19" y="1115"/>
                    </a:lnTo>
                    <a:lnTo>
                      <a:pt x="25" y="1095"/>
                    </a:lnTo>
                    <a:lnTo>
                      <a:pt x="31" y="1075"/>
                    </a:lnTo>
                    <a:lnTo>
                      <a:pt x="38" y="1056"/>
                    </a:lnTo>
                    <a:lnTo>
                      <a:pt x="46" y="1035"/>
                    </a:lnTo>
                    <a:lnTo>
                      <a:pt x="54" y="1016"/>
                    </a:lnTo>
                    <a:lnTo>
                      <a:pt x="63" y="998"/>
                    </a:lnTo>
                    <a:lnTo>
                      <a:pt x="72" y="978"/>
                    </a:lnTo>
                    <a:lnTo>
                      <a:pt x="82" y="959"/>
                    </a:lnTo>
                    <a:lnTo>
                      <a:pt x="103" y="922"/>
                    </a:lnTo>
                    <a:lnTo>
                      <a:pt x="126" y="885"/>
                    </a:lnTo>
                    <a:lnTo>
                      <a:pt x="150" y="851"/>
                    </a:lnTo>
                    <a:lnTo>
                      <a:pt x="176" y="816"/>
                    </a:lnTo>
                    <a:lnTo>
                      <a:pt x="203" y="782"/>
                    </a:lnTo>
                    <a:lnTo>
                      <a:pt x="230" y="749"/>
                    </a:lnTo>
                    <a:lnTo>
                      <a:pt x="243" y="722"/>
                    </a:lnTo>
                    <a:lnTo>
                      <a:pt x="254" y="695"/>
                    </a:lnTo>
                    <a:lnTo>
                      <a:pt x="261" y="667"/>
                    </a:lnTo>
                    <a:lnTo>
                      <a:pt x="265" y="640"/>
                    </a:lnTo>
                    <a:lnTo>
                      <a:pt x="268" y="612"/>
                    </a:lnTo>
                    <a:lnTo>
                      <a:pt x="268" y="584"/>
                    </a:lnTo>
                    <a:lnTo>
                      <a:pt x="266" y="557"/>
                    </a:lnTo>
                    <a:lnTo>
                      <a:pt x="263" y="529"/>
                    </a:lnTo>
                    <a:lnTo>
                      <a:pt x="258" y="501"/>
                    </a:lnTo>
                    <a:lnTo>
                      <a:pt x="253" y="473"/>
                    </a:lnTo>
                    <a:lnTo>
                      <a:pt x="246" y="446"/>
                    </a:lnTo>
                    <a:lnTo>
                      <a:pt x="239" y="419"/>
                    </a:lnTo>
                    <a:lnTo>
                      <a:pt x="224" y="366"/>
                    </a:lnTo>
                    <a:lnTo>
                      <a:pt x="210" y="316"/>
                    </a:lnTo>
                    <a:lnTo>
                      <a:pt x="204" y="291"/>
                    </a:lnTo>
                    <a:lnTo>
                      <a:pt x="199" y="267"/>
                    </a:lnTo>
                    <a:lnTo>
                      <a:pt x="195" y="243"/>
                    </a:lnTo>
                    <a:lnTo>
                      <a:pt x="193" y="219"/>
                    </a:lnTo>
                    <a:lnTo>
                      <a:pt x="192" y="198"/>
                    </a:lnTo>
                    <a:lnTo>
                      <a:pt x="193" y="176"/>
                    </a:lnTo>
                    <a:lnTo>
                      <a:pt x="196" y="155"/>
                    </a:lnTo>
                    <a:lnTo>
                      <a:pt x="202" y="135"/>
                    </a:lnTo>
                    <a:lnTo>
                      <a:pt x="211" y="116"/>
                    </a:lnTo>
                    <a:lnTo>
                      <a:pt x="223" y="97"/>
                    </a:lnTo>
                    <a:lnTo>
                      <a:pt x="237" y="80"/>
                    </a:lnTo>
                    <a:lnTo>
                      <a:pt x="256" y="64"/>
                    </a:lnTo>
                    <a:lnTo>
                      <a:pt x="278" y="49"/>
                    </a:lnTo>
                    <a:lnTo>
                      <a:pt x="304" y="35"/>
                    </a:lnTo>
                    <a:lnTo>
                      <a:pt x="334" y="23"/>
                    </a:lnTo>
                    <a:lnTo>
                      <a:pt x="370" y="11"/>
                    </a:lnTo>
                    <a:lnTo>
                      <a:pt x="375" y="17"/>
                    </a:lnTo>
                    <a:lnTo>
                      <a:pt x="380" y="24"/>
                    </a:lnTo>
                    <a:lnTo>
                      <a:pt x="385" y="29"/>
                    </a:lnTo>
                    <a:lnTo>
                      <a:pt x="391" y="34"/>
                    </a:lnTo>
                    <a:lnTo>
                      <a:pt x="397" y="38"/>
                    </a:lnTo>
                    <a:lnTo>
                      <a:pt x="403" y="42"/>
                    </a:lnTo>
                    <a:lnTo>
                      <a:pt x="410" y="45"/>
                    </a:lnTo>
                    <a:lnTo>
                      <a:pt x="416" y="48"/>
                    </a:lnTo>
                    <a:lnTo>
                      <a:pt x="430" y="52"/>
                    </a:lnTo>
                    <a:lnTo>
                      <a:pt x="444" y="54"/>
                    </a:lnTo>
                    <a:lnTo>
                      <a:pt x="458" y="55"/>
                    </a:lnTo>
                    <a:lnTo>
                      <a:pt x="473" y="53"/>
                    </a:lnTo>
                    <a:lnTo>
                      <a:pt x="487" y="51"/>
                    </a:lnTo>
                    <a:lnTo>
                      <a:pt x="501" y="46"/>
                    </a:lnTo>
                    <a:lnTo>
                      <a:pt x="514" y="41"/>
                    </a:lnTo>
                    <a:lnTo>
                      <a:pt x="528" y="35"/>
                    </a:lnTo>
                    <a:lnTo>
                      <a:pt x="540" y="27"/>
                    </a:lnTo>
                    <a:lnTo>
                      <a:pt x="551" y="18"/>
                    </a:lnTo>
                    <a:lnTo>
                      <a:pt x="561" y="10"/>
                    </a:lnTo>
                    <a:lnTo>
                      <a:pt x="569" y="0"/>
                    </a:lnTo>
                    <a:lnTo>
                      <a:pt x="600" y="10"/>
                    </a:lnTo>
                    <a:lnTo>
                      <a:pt x="632" y="18"/>
                    </a:lnTo>
                    <a:lnTo>
                      <a:pt x="665" y="26"/>
                    </a:lnTo>
                    <a:lnTo>
                      <a:pt x="699" y="35"/>
                    </a:lnTo>
                    <a:lnTo>
                      <a:pt x="733" y="43"/>
                    </a:lnTo>
                    <a:lnTo>
                      <a:pt x="766" y="53"/>
                    </a:lnTo>
                    <a:lnTo>
                      <a:pt x="799" y="64"/>
                    </a:lnTo>
                    <a:lnTo>
                      <a:pt x="830" y="76"/>
                    </a:lnTo>
                    <a:lnTo>
                      <a:pt x="845" y="83"/>
                    </a:lnTo>
                    <a:lnTo>
                      <a:pt x="860" y="91"/>
                    </a:lnTo>
                    <a:lnTo>
                      <a:pt x="875" y="99"/>
                    </a:lnTo>
                    <a:lnTo>
                      <a:pt x="889" y="108"/>
                    </a:lnTo>
                    <a:lnTo>
                      <a:pt x="902" y="118"/>
                    </a:lnTo>
                    <a:lnTo>
                      <a:pt x="914" y="129"/>
                    </a:lnTo>
                    <a:lnTo>
                      <a:pt x="925" y="139"/>
                    </a:lnTo>
                    <a:lnTo>
                      <a:pt x="936" y="152"/>
                    </a:lnTo>
                    <a:lnTo>
                      <a:pt x="946" y="165"/>
                    </a:lnTo>
                    <a:lnTo>
                      <a:pt x="955" y="179"/>
                    </a:lnTo>
                    <a:lnTo>
                      <a:pt x="963" y="195"/>
                    </a:lnTo>
                    <a:lnTo>
                      <a:pt x="970" y="211"/>
                    </a:lnTo>
                    <a:lnTo>
                      <a:pt x="976" y="229"/>
                    </a:lnTo>
                    <a:lnTo>
                      <a:pt x="981" y="248"/>
                    </a:lnTo>
                    <a:lnTo>
                      <a:pt x="985" y="268"/>
                    </a:lnTo>
                    <a:lnTo>
                      <a:pt x="987" y="289"/>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7" name="Freeform 68">
                <a:extLst>
                  <a:ext uri="{FF2B5EF4-FFF2-40B4-BE49-F238E27FC236}">
                    <a16:creationId xmlns:a16="http://schemas.microsoft.com/office/drawing/2014/main" id="{B619C237-CB72-4569-A969-3A0862DC3877}"/>
                  </a:ext>
                </a:extLst>
              </p:cNvPr>
              <p:cNvSpPr>
                <a:spLocks/>
              </p:cNvSpPr>
              <p:nvPr/>
            </p:nvSpPr>
            <p:spPr bwMode="auto">
              <a:xfrm>
                <a:off x="4027" y="2444"/>
                <a:ext cx="128" cy="88"/>
              </a:xfrm>
              <a:custGeom>
                <a:avLst/>
                <a:gdLst>
                  <a:gd name="T0" fmla="*/ 0 w 898"/>
                  <a:gd name="T1" fmla="*/ 0 h 966"/>
                  <a:gd name="T2" fmla="*/ 0 w 898"/>
                  <a:gd name="T3" fmla="*/ 0 h 966"/>
                  <a:gd name="T4" fmla="*/ 0 w 898"/>
                  <a:gd name="T5" fmla="*/ 0 h 966"/>
                  <a:gd name="T6" fmla="*/ 0 w 898"/>
                  <a:gd name="T7" fmla="*/ 0 h 966"/>
                  <a:gd name="T8" fmla="*/ 0 w 898"/>
                  <a:gd name="T9" fmla="*/ 0 h 966"/>
                  <a:gd name="T10" fmla="*/ 0 w 898"/>
                  <a:gd name="T11" fmla="*/ 0 h 966"/>
                  <a:gd name="T12" fmla="*/ 0 w 898"/>
                  <a:gd name="T13" fmla="*/ 0 h 966"/>
                  <a:gd name="T14" fmla="*/ 0 w 898"/>
                  <a:gd name="T15" fmla="*/ 0 h 966"/>
                  <a:gd name="T16" fmla="*/ 0 w 898"/>
                  <a:gd name="T17" fmla="*/ 0 h 966"/>
                  <a:gd name="T18" fmla="*/ 0 w 898"/>
                  <a:gd name="T19" fmla="*/ 0 h 966"/>
                  <a:gd name="T20" fmla="*/ 0 w 898"/>
                  <a:gd name="T21" fmla="*/ 0 h 966"/>
                  <a:gd name="T22" fmla="*/ 0 w 898"/>
                  <a:gd name="T23" fmla="*/ 0 h 966"/>
                  <a:gd name="T24" fmla="*/ 0 w 898"/>
                  <a:gd name="T25" fmla="*/ 0 h 966"/>
                  <a:gd name="T26" fmla="*/ 0 w 898"/>
                  <a:gd name="T27" fmla="*/ 0 h 966"/>
                  <a:gd name="T28" fmla="*/ 0 w 898"/>
                  <a:gd name="T29" fmla="*/ 0 h 966"/>
                  <a:gd name="T30" fmla="*/ 0 w 898"/>
                  <a:gd name="T31" fmla="*/ 0 h 966"/>
                  <a:gd name="T32" fmla="*/ 0 w 898"/>
                  <a:gd name="T33" fmla="*/ 0 h 966"/>
                  <a:gd name="T34" fmla="*/ 0 w 898"/>
                  <a:gd name="T35" fmla="*/ 0 h 966"/>
                  <a:gd name="T36" fmla="*/ 0 w 898"/>
                  <a:gd name="T37" fmla="*/ 0 h 966"/>
                  <a:gd name="T38" fmla="*/ 0 w 898"/>
                  <a:gd name="T39" fmla="*/ 0 h 966"/>
                  <a:gd name="T40" fmla="*/ 0 w 898"/>
                  <a:gd name="T41" fmla="*/ 0 h 966"/>
                  <a:gd name="T42" fmla="*/ 0 w 898"/>
                  <a:gd name="T43" fmla="*/ 0 h 966"/>
                  <a:gd name="T44" fmla="*/ 0 w 898"/>
                  <a:gd name="T45" fmla="*/ 0 h 966"/>
                  <a:gd name="T46" fmla="*/ 0 w 898"/>
                  <a:gd name="T47" fmla="*/ 0 h 966"/>
                  <a:gd name="T48" fmla="*/ 0 w 898"/>
                  <a:gd name="T49" fmla="*/ 0 h 966"/>
                  <a:gd name="T50" fmla="*/ 0 w 898"/>
                  <a:gd name="T51" fmla="*/ 0 h 966"/>
                  <a:gd name="T52" fmla="*/ 0 w 898"/>
                  <a:gd name="T53" fmla="*/ 0 h 966"/>
                  <a:gd name="T54" fmla="*/ 0 w 898"/>
                  <a:gd name="T55" fmla="*/ 0 h 966"/>
                  <a:gd name="T56" fmla="*/ 0 w 898"/>
                  <a:gd name="T57" fmla="*/ 0 h 966"/>
                  <a:gd name="T58" fmla="*/ 0 w 898"/>
                  <a:gd name="T59" fmla="*/ 0 h 966"/>
                  <a:gd name="T60" fmla="*/ 0 w 898"/>
                  <a:gd name="T61" fmla="*/ 0 h 966"/>
                  <a:gd name="T62" fmla="*/ 0 w 898"/>
                  <a:gd name="T63" fmla="*/ 0 h 966"/>
                  <a:gd name="T64" fmla="*/ 0 w 898"/>
                  <a:gd name="T65" fmla="*/ 0 h 966"/>
                  <a:gd name="T66" fmla="*/ 0 w 898"/>
                  <a:gd name="T67" fmla="*/ 0 h 966"/>
                  <a:gd name="T68" fmla="*/ 0 w 898"/>
                  <a:gd name="T69" fmla="*/ 0 h 96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98" h="966">
                    <a:moveTo>
                      <a:pt x="718" y="56"/>
                    </a:moveTo>
                    <a:lnTo>
                      <a:pt x="898" y="966"/>
                    </a:lnTo>
                    <a:lnTo>
                      <a:pt x="840" y="937"/>
                    </a:lnTo>
                    <a:lnTo>
                      <a:pt x="780" y="906"/>
                    </a:lnTo>
                    <a:lnTo>
                      <a:pt x="718" y="872"/>
                    </a:lnTo>
                    <a:lnTo>
                      <a:pt x="655" y="836"/>
                    </a:lnTo>
                    <a:lnTo>
                      <a:pt x="623" y="818"/>
                    </a:lnTo>
                    <a:lnTo>
                      <a:pt x="591" y="799"/>
                    </a:lnTo>
                    <a:lnTo>
                      <a:pt x="559" y="778"/>
                    </a:lnTo>
                    <a:lnTo>
                      <a:pt x="527" y="758"/>
                    </a:lnTo>
                    <a:lnTo>
                      <a:pt x="495" y="736"/>
                    </a:lnTo>
                    <a:lnTo>
                      <a:pt x="463" y="713"/>
                    </a:lnTo>
                    <a:lnTo>
                      <a:pt x="431" y="691"/>
                    </a:lnTo>
                    <a:lnTo>
                      <a:pt x="400" y="667"/>
                    </a:lnTo>
                    <a:lnTo>
                      <a:pt x="370" y="642"/>
                    </a:lnTo>
                    <a:lnTo>
                      <a:pt x="339" y="617"/>
                    </a:lnTo>
                    <a:lnTo>
                      <a:pt x="310" y="591"/>
                    </a:lnTo>
                    <a:lnTo>
                      <a:pt x="280" y="564"/>
                    </a:lnTo>
                    <a:lnTo>
                      <a:pt x="251" y="536"/>
                    </a:lnTo>
                    <a:lnTo>
                      <a:pt x="223" y="508"/>
                    </a:lnTo>
                    <a:lnTo>
                      <a:pt x="196" y="479"/>
                    </a:lnTo>
                    <a:lnTo>
                      <a:pt x="170" y="449"/>
                    </a:lnTo>
                    <a:lnTo>
                      <a:pt x="145" y="417"/>
                    </a:lnTo>
                    <a:lnTo>
                      <a:pt x="121" y="386"/>
                    </a:lnTo>
                    <a:lnTo>
                      <a:pt x="97" y="352"/>
                    </a:lnTo>
                    <a:lnTo>
                      <a:pt x="75" y="319"/>
                    </a:lnTo>
                    <a:lnTo>
                      <a:pt x="55" y="284"/>
                    </a:lnTo>
                    <a:lnTo>
                      <a:pt x="35" y="249"/>
                    </a:lnTo>
                    <a:lnTo>
                      <a:pt x="17" y="212"/>
                    </a:lnTo>
                    <a:lnTo>
                      <a:pt x="1" y="174"/>
                    </a:lnTo>
                    <a:lnTo>
                      <a:pt x="0" y="160"/>
                    </a:lnTo>
                    <a:lnTo>
                      <a:pt x="1" y="147"/>
                    </a:lnTo>
                    <a:lnTo>
                      <a:pt x="4" y="133"/>
                    </a:lnTo>
                    <a:lnTo>
                      <a:pt x="8" y="120"/>
                    </a:lnTo>
                    <a:lnTo>
                      <a:pt x="14" y="108"/>
                    </a:lnTo>
                    <a:lnTo>
                      <a:pt x="22" y="95"/>
                    </a:lnTo>
                    <a:lnTo>
                      <a:pt x="30" y="83"/>
                    </a:lnTo>
                    <a:lnTo>
                      <a:pt x="39" y="72"/>
                    </a:lnTo>
                    <a:lnTo>
                      <a:pt x="49" y="62"/>
                    </a:lnTo>
                    <a:lnTo>
                      <a:pt x="60" y="52"/>
                    </a:lnTo>
                    <a:lnTo>
                      <a:pt x="71" y="42"/>
                    </a:lnTo>
                    <a:lnTo>
                      <a:pt x="83" y="32"/>
                    </a:lnTo>
                    <a:lnTo>
                      <a:pt x="107" y="16"/>
                    </a:lnTo>
                    <a:lnTo>
                      <a:pt x="131" y="3"/>
                    </a:lnTo>
                    <a:lnTo>
                      <a:pt x="151" y="0"/>
                    </a:lnTo>
                    <a:lnTo>
                      <a:pt x="171" y="0"/>
                    </a:lnTo>
                    <a:lnTo>
                      <a:pt x="192" y="3"/>
                    </a:lnTo>
                    <a:lnTo>
                      <a:pt x="212" y="8"/>
                    </a:lnTo>
                    <a:lnTo>
                      <a:pt x="232" y="14"/>
                    </a:lnTo>
                    <a:lnTo>
                      <a:pt x="253" y="23"/>
                    </a:lnTo>
                    <a:lnTo>
                      <a:pt x="273" y="34"/>
                    </a:lnTo>
                    <a:lnTo>
                      <a:pt x="293" y="44"/>
                    </a:lnTo>
                    <a:lnTo>
                      <a:pt x="373" y="97"/>
                    </a:lnTo>
                    <a:lnTo>
                      <a:pt x="450" y="150"/>
                    </a:lnTo>
                    <a:lnTo>
                      <a:pt x="469" y="161"/>
                    </a:lnTo>
                    <a:lnTo>
                      <a:pt x="488" y="172"/>
                    </a:lnTo>
                    <a:lnTo>
                      <a:pt x="506" y="180"/>
                    </a:lnTo>
                    <a:lnTo>
                      <a:pt x="524" y="188"/>
                    </a:lnTo>
                    <a:lnTo>
                      <a:pt x="542" y="193"/>
                    </a:lnTo>
                    <a:lnTo>
                      <a:pt x="560" y="197"/>
                    </a:lnTo>
                    <a:lnTo>
                      <a:pt x="577" y="198"/>
                    </a:lnTo>
                    <a:lnTo>
                      <a:pt x="594" y="196"/>
                    </a:lnTo>
                    <a:lnTo>
                      <a:pt x="610" y="191"/>
                    </a:lnTo>
                    <a:lnTo>
                      <a:pt x="627" y="183"/>
                    </a:lnTo>
                    <a:lnTo>
                      <a:pt x="643" y="172"/>
                    </a:lnTo>
                    <a:lnTo>
                      <a:pt x="659" y="157"/>
                    </a:lnTo>
                    <a:lnTo>
                      <a:pt x="675" y="138"/>
                    </a:lnTo>
                    <a:lnTo>
                      <a:pt x="690" y="116"/>
                    </a:lnTo>
                    <a:lnTo>
                      <a:pt x="704" y="88"/>
                    </a:lnTo>
                    <a:lnTo>
                      <a:pt x="718" y="56"/>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8" name="Freeform 69">
                <a:extLst>
                  <a:ext uri="{FF2B5EF4-FFF2-40B4-BE49-F238E27FC236}">
                    <a16:creationId xmlns:a16="http://schemas.microsoft.com/office/drawing/2014/main" id="{7D343F5E-3119-4F51-9484-58BC1F130D2E}"/>
                  </a:ext>
                </a:extLst>
              </p:cNvPr>
              <p:cNvSpPr>
                <a:spLocks/>
              </p:cNvSpPr>
              <p:nvPr/>
            </p:nvSpPr>
            <p:spPr bwMode="auto">
              <a:xfrm>
                <a:off x="3493" y="2452"/>
                <a:ext cx="95" cy="104"/>
              </a:xfrm>
              <a:custGeom>
                <a:avLst/>
                <a:gdLst>
                  <a:gd name="T0" fmla="*/ 0 w 666"/>
                  <a:gd name="T1" fmla="*/ 0 h 1145"/>
                  <a:gd name="T2" fmla="*/ 0 w 666"/>
                  <a:gd name="T3" fmla="*/ 0 h 1145"/>
                  <a:gd name="T4" fmla="*/ 0 w 666"/>
                  <a:gd name="T5" fmla="*/ 0 h 1145"/>
                  <a:gd name="T6" fmla="*/ 0 w 666"/>
                  <a:gd name="T7" fmla="*/ 0 h 1145"/>
                  <a:gd name="T8" fmla="*/ 0 w 666"/>
                  <a:gd name="T9" fmla="*/ 0 h 1145"/>
                  <a:gd name="T10" fmla="*/ 0 w 666"/>
                  <a:gd name="T11" fmla="*/ 0 h 1145"/>
                  <a:gd name="T12" fmla="*/ 0 w 666"/>
                  <a:gd name="T13" fmla="*/ 0 h 1145"/>
                  <a:gd name="T14" fmla="*/ 0 w 666"/>
                  <a:gd name="T15" fmla="*/ 0 h 1145"/>
                  <a:gd name="T16" fmla="*/ 0 w 666"/>
                  <a:gd name="T17" fmla="*/ 0 h 1145"/>
                  <a:gd name="T18" fmla="*/ 0 w 666"/>
                  <a:gd name="T19" fmla="*/ 0 h 1145"/>
                  <a:gd name="T20" fmla="*/ 0 w 666"/>
                  <a:gd name="T21" fmla="*/ 0 h 1145"/>
                  <a:gd name="T22" fmla="*/ 0 w 666"/>
                  <a:gd name="T23" fmla="*/ 0 h 1145"/>
                  <a:gd name="T24" fmla="*/ 0 w 666"/>
                  <a:gd name="T25" fmla="*/ 0 h 1145"/>
                  <a:gd name="T26" fmla="*/ 0 w 666"/>
                  <a:gd name="T27" fmla="*/ 0 h 1145"/>
                  <a:gd name="T28" fmla="*/ 0 w 666"/>
                  <a:gd name="T29" fmla="*/ 0 h 1145"/>
                  <a:gd name="T30" fmla="*/ 0 w 666"/>
                  <a:gd name="T31" fmla="*/ 0 h 1145"/>
                  <a:gd name="T32" fmla="*/ 0 w 666"/>
                  <a:gd name="T33" fmla="*/ 0 h 1145"/>
                  <a:gd name="T34" fmla="*/ 0 w 666"/>
                  <a:gd name="T35" fmla="*/ 0 h 1145"/>
                  <a:gd name="T36" fmla="*/ 0 w 666"/>
                  <a:gd name="T37" fmla="*/ 0 h 1145"/>
                  <a:gd name="T38" fmla="*/ 0 w 666"/>
                  <a:gd name="T39" fmla="*/ 0 h 1145"/>
                  <a:gd name="T40" fmla="*/ 0 w 666"/>
                  <a:gd name="T41" fmla="*/ 0 h 1145"/>
                  <a:gd name="T42" fmla="*/ 0 w 666"/>
                  <a:gd name="T43" fmla="*/ 0 h 1145"/>
                  <a:gd name="T44" fmla="*/ 0 w 666"/>
                  <a:gd name="T45" fmla="*/ 0 h 1145"/>
                  <a:gd name="T46" fmla="*/ 0 w 666"/>
                  <a:gd name="T47" fmla="*/ 0 h 1145"/>
                  <a:gd name="T48" fmla="*/ 0 w 666"/>
                  <a:gd name="T49" fmla="*/ 0 h 1145"/>
                  <a:gd name="T50" fmla="*/ 0 w 666"/>
                  <a:gd name="T51" fmla="*/ 0 h 1145"/>
                  <a:gd name="T52" fmla="*/ 0 w 666"/>
                  <a:gd name="T53" fmla="*/ 0 h 1145"/>
                  <a:gd name="T54" fmla="*/ 0 w 666"/>
                  <a:gd name="T55" fmla="*/ 0 h 1145"/>
                  <a:gd name="T56" fmla="*/ 0 w 666"/>
                  <a:gd name="T57" fmla="*/ 0 h 1145"/>
                  <a:gd name="T58" fmla="*/ 0 w 666"/>
                  <a:gd name="T59" fmla="*/ 0 h 1145"/>
                  <a:gd name="T60" fmla="*/ 0 w 666"/>
                  <a:gd name="T61" fmla="*/ 0 h 1145"/>
                  <a:gd name="T62" fmla="*/ 0 w 666"/>
                  <a:gd name="T63" fmla="*/ 0 h 1145"/>
                  <a:gd name="T64" fmla="*/ 0 w 666"/>
                  <a:gd name="T65" fmla="*/ 0 h 114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66" h="1145">
                    <a:moveTo>
                      <a:pt x="666" y="1145"/>
                    </a:moveTo>
                    <a:lnTo>
                      <a:pt x="628" y="1095"/>
                    </a:lnTo>
                    <a:lnTo>
                      <a:pt x="587" y="1039"/>
                    </a:lnTo>
                    <a:lnTo>
                      <a:pt x="544" y="980"/>
                    </a:lnTo>
                    <a:lnTo>
                      <a:pt x="499" y="916"/>
                    </a:lnTo>
                    <a:lnTo>
                      <a:pt x="454" y="850"/>
                    </a:lnTo>
                    <a:lnTo>
                      <a:pt x="407" y="780"/>
                    </a:lnTo>
                    <a:lnTo>
                      <a:pt x="361" y="708"/>
                    </a:lnTo>
                    <a:lnTo>
                      <a:pt x="314" y="633"/>
                    </a:lnTo>
                    <a:lnTo>
                      <a:pt x="268" y="556"/>
                    </a:lnTo>
                    <a:lnTo>
                      <a:pt x="224" y="478"/>
                    </a:lnTo>
                    <a:lnTo>
                      <a:pt x="180" y="399"/>
                    </a:lnTo>
                    <a:lnTo>
                      <a:pt x="138" y="319"/>
                    </a:lnTo>
                    <a:lnTo>
                      <a:pt x="118" y="279"/>
                    </a:lnTo>
                    <a:lnTo>
                      <a:pt x="99" y="239"/>
                    </a:lnTo>
                    <a:lnTo>
                      <a:pt x="80" y="199"/>
                    </a:lnTo>
                    <a:lnTo>
                      <a:pt x="63" y="159"/>
                    </a:lnTo>
                    <a:lnTo>
                      <a:pt x="46" y="119"/>
                    </a:lnTo>
                    <a:lnTo>
                      <a:pt x="29" y="79"/>
                    </a:lnTo>
                    <a:lnTo>
                      <a:pt x="14" y="39"/>
                    </a:lnTo>
                    <a:lnTo>
                      <a:pt x="0" y="0"/>
                    </a:lnTo>
                    <a:lnTo>
                      <a:pt x="83" y="134"/>
                    </a:lnTo>
                    <a:lnTo>
                      <a:pt x="170" y="272"/>
                    </a:lnTo>
                    <a:lnTo>
                      <a:pt x="257" y="413"/>
                    </a:lnTo>
                    <a:lnTo>
                      <a:pt x="345" y="556"/>
                    </a:lnTo>
                    <a:lnTo>
                      <a:pt x="388" y="629"/>
                    </a:lnTo>
                    <a:lnTo>
                      <a:pt x="430" y="702"/>
                    </a:lnTo>
                    <a:lnTo>
                      <a:pt x="472" y="776"/>
                    </a:lnTo>
                    <a:lnTo>
                      <a:pt x="513" y="849"/>
                    </a:lnTo>
                    <a:lnTo>
                      <a:pt x="554" y="923"/>
                    </a:lnTo>
                    <a:lnTo>
                      <a:pt x="593" y="997"/>
                    </a:lnTo>
                    <a:lnTo>
                      <a:pt x="630" y="1071"/>
                    </a:lnTo>
                    <a:lnTo>
                      <a:pt x="666" y="11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9" name="Freeform 70">
                <a:extLst>
                  <a:ext uri="{FF2B5EF4-FFF2-40B4-BE49-F238E27FC236}">
                    <a16:creationId xmlns:a16="http://schemas.microsoft.com/office/drawing/2014/main" id="{CF1A158E-9DD3-4C8C-A543-A4F7F8D03D4B}"/>
                  </a:ext>
                </a:extLst>
              </p:cNvPr>
              <p:cNvSpPr>
                <a:spLocks/>
              </p:cNvSpPr>
              <p:nvPr/>
            </p:nvSpPr>
            <p:spPr bwMode="auto">
              <a:xfrm>
                <a:off x="3611" y="2457"/>
                <a:ext cx="59" cy="36"/>
              </a:xfrm>
              <a:custGeom>
                <a:avLst/>
                <a:gdLst>
                  <a:gd name="T0" fmla="*/ 0 w 411"/>
                  <a:gd name="T1" fmla="*/ 0 h 394"/>
                  <a:gd name="T2" fmla="*/ 0 w 411"/>
                  <a:gd name="T3" fmla="*/ 0 h 394"/>
                  <a:gd name="T4" fmla="*/ 0 w 411"/>
                  <a:gd name="T5" fmla="*/ 0 h 394"/>
                  <a:gd name="T6" fmla="*/ 0 w 411"/>
                  <a:gd name="T7" fmla="*/ 0 h 394"/>
                  <a:gd name="T8" fmla="*/ 0 w 411"/>
                  <a:gd name="T9" fmla="*/ 0 h 394"/>
                  <a:gd name="T10" fmla="*/ 0 w 411"/>
                  <a:gd name="T11" fmla="*/ 0 h 394"/>
                  <a:gd name="T12" fmla="*/ 0 w 411"/>
                  <a:gd name="T13" fmla="*/ 0 h 394"/>
                  <a:gd name="T14" fmla="*/ 0 w 411"/>
                  <a:gd name="T15" fmla="*/ 0 h 394"/>
                  <a:gd name="T16" fmla="*/ 0 w 411"/>
                  <a:gd name="T17" fmla="*/ 0 h 394"/>
                  <a:gd name="T18" fmla="*/ 0 w 411"/>
                  <a:gd name="T19" fmla="*/ 0 h 394"/>
                  <a:gd name="T20" fmla="*/ 0 w 411"/>
                  <a:gd name="T21" fmla="*/ 0 h 394"/>
                  <a:gd name="T22" fmla="*/ 0 w 411"/>
                  <a:gd name="T23" fmla="*/ 0 h 394"/>
                  <a:gd name="T24" fmla="*/ 0 w 411"/>
                  <a:gd name="T25" fmla="*/ 0 h 394"/>
                  <a:gd name="T26" fmla="*/ 0 w 411"/>
                  <a:gd name="T27" fmla="*/ 0 h 394"/>
                  <a:gd name="T28" fmla="*/ 0 w 411"/>
                  <a:gd name="T29" fmla="*/ 0 h 394"/>
                  <a:gd name="T30" fmla="*/ 0 w 411"/>
                  <a:gd name="T31" fmla="*/ 0 h 394"/>
                  <a:gd name="T32" fmla="*/ 0 w 411"/>
                  <a:gd name="T33" fmla="*/ 0 h 394"/>
                  <a:gd name="T34" fmla="*/ 0 w 411"/>
                  <a:gd name="T35" fmla="*/ 0 h 394"/>
                  <a:gd name="T36" fmla="*/ 0 w 411"/>
                  <a:gd name="T37" fmla="*/ 0 h 394"/>
                  <a:gd name="T38" fmla="*/ 0 w 411"/>
                  <a:gd name="T39" fmla="*/ 0 h 394"/>
                  <a:gd name="T40" fmla="*/ 0 w 411"/>
                  <a:gd name="T41" fmla="*/ 0 h 394"/>
                  <a:gd name="T42" fmla="*/ 0 w 411"/>
                  <a:gd name="T43" fmla="*/ 0 h 394"/>
                  <a:gd name="T44" fmla="*/ 0 w 411"/>
                  <a:gd name="T45" fmla="*/ 0 h 394"/>
                  <a:gd name="T46" fmla="*/ 0 w 411"/>
                  <a:gd name="T47" fmla="*/ 0 h 394"/>
                  <a:gd name="T48" fmla="*/ 0 w 411"/>
                  <a:gd name="T49" fmla="*/ 0 h 394"/>
                  <a:gd name="T50" fmla="*/ 0 w 411"/>
                  <a:gd name="T51" fmla="*/ 0 h 394"/>
                  <a:gd name="T52" fmla="*/ 0 w 411"/>
                  <a:gd name="T53" fmla="*/ 0 h 394"/>
                  <a:gd name="T54" fmla="*/ 0 w 411"/>
                  <a:gd name="T55" fmla="*/ 0 h 394"/>
                  <a:gd name="T56" fmla="*/ 0 w 411"/>
                  <a:gd name="T57" fmla="*/ 0 h 394"/>
                  <a:gd name="T58" fmla="*/ 0 w 411"/>
                  <a:gd name="T59" fmla="*/ 0 h 394"/>
                  <a:gd name="T60" fmla="*/ 0 w 411"/>
                  <a:gd name="T61" fmla="*/ 0 h 394"/>
                  <a:gd name="T62" fmla="*/ 0 w 411"/>
                  <a:gd name="T63" fmla="*/ 0 h 394"/>
                  <a:gd name="T64" fmla="*/ 0 w 411"/>
                  <a:gd name="T65" fmla="*/ 0 h 394"/>
                  <a:gd name="T66" fmla="*/ 0 w 411"/>
                  <a:gd name="T67" fmla="*/ 0 h 394"/>
                  <a:gd name="T68" fmla="*/ 0 w 411"/>
                  <a:gd name="T69" fmla="*/ 0 h 394"/>
                  <a:gd name="T70" fmla="*/ 0 w 411"/>
                  <a:gd name="T71" fmla="*/ 0 h 3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1" h="394">
                    <a:moveTo>
                      <a:pt x="409" y="78"/>
                    </a:moveTo>
                    <a:lnTo>
                      <a:pt x="411" y="91"/>
                    </a:lnTo>
                    <a:lnTo>
                      <a:pt x="411" y="103"/>
                    </a:lnTo>
                    <a:lnTo>
                      <a:pt x="411" y="116"/>
                    </a:lnTo>
                    <a:lnTo>
                      <a:pt x="410" y="128"/>
                    </a:lnTo>
                    <a:lnTo>
                      <a:pt x="408" y="140"/>
                    </a:lnTo>
                    <a:lnTo>
                      <a:pt x="406" y="151"/>
                    </a:lnTo>
                    <a:lnTo>
                      <a:pt x="403" y="163"/>
                    </a:lnTo>
                    <a:lnTo>
                      <a:pt x="399" y="173"/>
                    </a:lnTo>
                    <a:lnTo>
                      <a:pt x="394" y="184"/>
                    </a:lnTo>
                    <a:lnTo>
                      <a:pt x="389" y="194"/>
                    </a:lnTo>
                    <a:lnTo>
                      <a:pt x="384" y="205"/>
                    </a:lnTo>
                    <a:lnTo>
                      <a:pt x="379" y="214"/>
                    </a:lnTo>
                    <a:lnTo>
                      <a:pt x="366" y="234"/>
                    </a:lnTo>
                    <a:lnTo>
                      <a:pt x="352" y="253"/>
                    </a:lnTo>
                    <a:lnTo>
                      <a:pt x="337" y="272"/>
                    </a:lnTo>
                    <a:lnTo>
                      <a:pt x="322" y="289"/>
                    </a:lnTo>
                    <a:lnTo>
                      <a:pt x="306" y="306"/>
                    </a:lnTo>
                    <a:lnTo>
                      <a:pt x="290" y="324"/>
                    </a:lnTo>
                    <a:lnTo>
                      <a:pt x="258" y="356"/>
                    </a:lnTo>
                    <a:lnTo>
                      <a:pt x="230" y="388"/>
                    </a:lnTo>
                    <a:lnTo>
                      <a:pt x="214" y="392"/>
                    </a:lnTo>
                    <a:lnTo>
                      <a:pt x="201" y="394"/>
                    </a:lnTo>
                    <a:lnTo>
                      <a:pt x="189" y="394"/>
                    </a:lnTo>
                    <a:lnTo>
                      <a:pt x="177" y="393"/>
                    </a:lnTo>
                    <a:lnTo>
                      <a:pt x="167" y="392"/>
                    </a:lnTo>
                    <a:lnTo>
                      <a:pt x="157" y="388"/>
                    </a:lnTo>
                    <a:lnTo>
                      <a:pt x="148" y="384"/>
                    </a:lnTo>
                    <a:lnTo>
                      <a:pt x="140" y="379"/>
                    </a:lnTo>
                    <a:lnTo>
                      <a:pt x="133" y="373"/>
                    </a:lnTo>
                    <a:lnTo>
                      <a:pt x="126" y="367"/>
                    </a:lnTo>
                    <a:lnTo>
                      <a:pt x="119" y="359"/>
                    </a:lnTo>
                    <a:lnTo>
                      <a:pt x="113" y="351"/>
                    </a:lnTo>
                    <a:lnTo>
                      <a:pt x="102" y="333"/>
                    </a:lnTo>
                    <a:lnTo>
                      <a:pt x="93" y="314"/>
                    </a:lnTo>
                    <a:lnTo>
                      <a:pt x="75" y="272"/>
                    </a:lnTo>
                    <a:lnTo>
                      <a:pt x="56" y="232"/>
                    </a:lnTo>
                    <a:lnTo>
                      <a:pt x="51" y="222"/>
                    </a:lnTo>
                    <a:lnTo>
                      <a:pt x="45" y="213"/>
                    </a:lnTo>
                    <a:lnTo>
                      <a:pt x="38" y="206"/>
                    </a:lnTo>
                    <a:lnTo>
                      <a:pt x="32" y="197"/>
                    </a:lnTo>
                    <a:lnTo>
                      <a:pt x="25" y="191"/>
                    </a:lnTo>
                    <a:lnTo>
                      <a:pt x="17" y="184"/>
                    </a:lnTo>
                    <a:lnTo>
                      <a:pt x="9" y="179"/>
                    </a:lnTo>
                    <a:lnTo>
                      <a:pt x="0" y="174"/>
                    </a:lnTo>
                    <a:lnTo>
                      <a:pt x="18" y="152"/>
                    </a:lnTo>
                    <a:lnTo>
                      <a:pt x="39" y="129"/>
                    </a:lnTo>
                    <a:lnTo>
                      <a:pt x="64" y="107"/>
                    </a:lnTo>
                    <a:lnTo>
                      <a:pt x="89" y="86"/>
                    </a:lnTo>
                    <a:lnTo>
                      <a:pt x="103" y="75"/>
                    </a:lnTo>
                    <a:lnTo>
                      <a:pt x="117" y="65"/>
                    </a:lnTo>
                    <a:lnTo>
                      <a:pt x="131" y="56"/>
                    </a:lnTo>
                    <a:lnTo>
                      <a:pt x="145" y="47"/>
                    </a:lnTo>
                    <a:lnTo>
                      <a:pt x="160" y="38"/>
                    </a:lnTo>
                    <a:lnTo>
                      <a:pt x="174" y="31"/>
                    </a:lnTo>
                    <a:lnTo>
                      <a:pt x="189" y="24"/>
                    </a:lnTo>
                    <a:lnTo>
                      <a:pt x="204" y="18"/>
                    </a:lnTo>
                    <a:lnTo>
                      <a:pt x="220" y="12"/>
                    </a:lnTo>
                    <a:lnTo>
                      <a:pt x="235" y="8"/>
                    </a:lnTo>
                    <a:lnTo>
                      <a:pt x="249" y="5"/>
                    </a:lnTo>
                    <a:lnTo>
                      <a:pt x="264" y="3"/>
                    </a:lnTo>
                    <a:lnTo>
                      <a:pt x="278" y="0"/>
                    </a:lnTo>
                    <a:lnTo>
                      <a:pt x="292" y="0"/>
                    </a:lnTo>
                    <a:lnTo>
                      <a:pt x="306" y="1"/>
                    </a:lnTo>
                    <a:lnTo>
                      <a:pt x="320" y="4"/>
                    </a:lnTo>
                    <a:lnTo>
                      <a:pt x="333" y="8"/>
                    </a:lnTo>
                    <a:lnTo>
                      <a:pt x="345" y="13"/>
                    </a:lnTo>
                    <a:lnTo>
                      <a:pt x="357" y="20"/>
                    </a:lnTo>
                    <a:lnTo>
                      <a:pt x="369" y="29"/>
                    </a:lnTo>
                    <a:lnTo>
                      <a:pt x="380" y="38"/>
                    </a:lnTo>
                    <a:lnTo>
                      <a:pt x="390" y="49"/>
                    </a:lnTo>
                    <a:lnTo>
                      <a:pt x="400" y="63"/>
                    </a:lnTo>
                    <a:lnTo>
                      <a:pt x="409"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0" name="Freeform 71">
                <a:extLst>
                  <a:ext uri="{FF2B5EF4-FFF2-40B4-BE49-F238E27FC236}">
                    <a16:creationId xmlns:a16="http://schemas.microsoft.com/office/drawing/2014/main" id="{30963265-3106-419E-85A1-F03CA063E9DC}"/>
                  </a:ext>
                </a:extLst>
              </p:cNvPr>
              <p:cNvSpPr>
                <a:spLocks/>
              </p:cNvSpPr>
              <p:nvPr/>
            </p:nvSpPr>
            <p:spPr bwMode="auto">
              <a:xfrm>
                <a:off x="3736" y="2469"/>
                <a:ext cx="88" cy="55"/>
              </a:xfrm>
              <a:custGeom>
                <a:avLst/>
                <a:gdLst>
                  <a:gd name="T0" fmla="*/ 0 w 614"/>
                  <a:gd name="T1" fmla="*/ 0 h 603"/>
                  <a:gd name="T2" fmla="*/ 0 w 614"/>
                  <a:gd name="T3" fmla="*/ 0 h 603"/>
                  <a:gd name="T4" fmla="*/ 0 w 614"/>
                  <a:gd name="T5" fmla="*/ 0 h 603"/>
                  <a:gd name="T6" fmla="*/ 0 w 614"/>
                  <a:gd name="T7" fmla="*/ 0 h 603"/>
                  <a:gd name="T8" fmla="*/ 0 w 614"/>
                  <a:gd name="T9" fmla="*/ 0 h 603"/>
                  <a:gd name="T10" fmla="*/ 0 w 614"/>
                  <a:gd name="T11" fmla="*/ 0 h 603"/>
                  <a:gd name="T12" fmla="*/ 0 w 614"/>
                  <a:gd name="T13" fmla="*/ 0 h 603"/>
                  <a:gd name="T14" fmla="*/ 0 w 614"/>
                  <a:gd name="T15" fmla="*/ 0 h 603"/>
                  <a:gd name="T16" fmla="*/ 0 w 614"/>
                  <a:gd name="T17" fmla="*/ 0 h 603"/>
                  <a:gd name="T18" fmla="*/ 0 w 614"/>
                  <a:gd name="T19" fmla="*/ 0 h 603"/>
                  <a:gd name="T20" fmla="*/ 0 w 614"/>
                  <a:gd name="T21" fmla="*/ 0 h 603"/>
                  <a:gd name="T22" fmla="*/ 0 w 614"/>
                  <a:gd name="T23" fmla="*/ 0 h 603"/>
                  <a:gd name="T24" fmla="*/ 0 w 614"/>
                  <a:gd name="T25" fmla="*/ 0 h 603"/>
                  <a:gd name="T26" fmla="*/ 0 w 614"/>
                  <a:gd name="T27" fmla="*/ 0 h 603"/>
                  <a:gd name="T28" fmla="*/ 0 w 614"/>
                  <a:gd name="T29" fmla="*/ 0 h 603"/>
                  <a:gd name="T30" fmla="*/ 0 w 614"/>
                  <a:gd name="T31" fmla="*/ 0 h 603"/>
                  <a:gd name="T32" fmla="*/ 0 w 614"/>
                  <a:gd name="T33" fmla="*/ 0 h 603"/>
                  <a:gd name="T34" fmla="*/ 0 w 614"/>
                  <a:gd name="T35" fmla="*/ 0 h 603"/>
                  <a:gd name="T36" fmla="*/ 0 w 614"/>
                  <a:gd name="T37" fmla="*/ 0 h 603"/>
                  <a:gd name="T38" fmla="*/ 0 w 614"/>
                  <a:gd name="T39" fmla="*/ 0 h 603"/>
                  <a:gd name="T40" fmla="*/ 0 w 614"/>
                  <a:gd name="T41" fmla="*/ 0 h 603"/>
                  <a:gd name="T42" fmla="*/ 0 w 614"/>
                  <a:gd name="T43" fmla="*/ 0 h 603"/>
                  <a:gd name="T44" fmla="*/ 0 w 614"/>
                  <a:gd name="T45" fmla="*/ 0 h 603"/>
                  <a:gd name="T46" fmla="*/ 0 w 614"/>
                  <a:gd name="T47" fmla="*/ 0 h 603"/>
                  <a:gd name="T48" fmla="*/ 0 w 614"/>
                  <a:gd name="T49" fmla="*/ 0 h 603"/>
                  <a:gd name="T50" fmla="*/ 0 w 614"/>
                  <a:gd name="T51" fmla="*/ 0 h 603"/>
                  <a:gd name="T52" fmla="*/ 0 w 614"/>
                  <a:gd name="T53" fmla="*/ 0 h 603"/>
                  <a:gd name="T54" fmla="*/ 0 w 614"/>
                  <a:gd name="T55" fmla="*/ 0 h 603"/>
                  <a:gd name="T56" fmla="*/ 0 w 614"/>
                  <a:gd name="T57" fmla="*/ 0 h 603"/>
                  <a:gd name="T58" fmla="*/ 0 w 614"/>
                  <a:gd name="T59" fmla="*/ 0 h 603"/>
                  <a:gd name="T60" fmla="*/ 0 w 614"/>
                  <a:gd name="T61" fmla="*/ 0 h 603"/>
                  <a:gd name="T62" fmla="*/ 0 w 614"/>
                  <a:gd name="T63" fmla="*/ 0 h 603"/>
                  <a:gd name="T64" fmla="*/ 0 w 614"/>
                  <a:gd name="T65" fmla="*/ 0 h 603"/>
                  <a:gd name="T66" fmla="*/ 0 w 614"/>
                  <a:gd name="T67" fmla="*/ 0 h 603"/>
                  <a:gd name="T68" fmla="*/ 0 w 614"/>
                  <a:gd name="T69" fmla="*/ 0 h 603"/>
                  <a:gd name="T70" fmla="*/ 0 w 614"/>
                  <a:gd name="T71" fmla="*/ 0 h 603"/>
                  <a:gd name="T72" fmla="*/ 0 w 614"/>
                  <a:gd name="T73" fmla="*/ 0 h 603"/>
                  <a:gd name="T74" fmla="*/ 0 w 614"/>
                  <a:gd name="T75" fmla="*/ 0 h 603"/>
                  <a:gd name="T76" fmla="*/ 0 w 614"/>
                  <a:gd name="T77" fmla="*/ 0 h 603"/>
                  <a:gd name="T78" fmla="*/ 0 w 614"/>
                  <a:gd name="T79" fmla="*/ 0 h 603"/>
                  <a:gd name="T80" fmla="*/ 0 w 614"/>
                  <a:gd name="T81" fmla="*/ 0 h 603"/>
                  <a:gd name="T82" fmla="*/ 0 w 614"/>
                  <a:gd name="T83" fmla="*/ 0 h 603"/>
                  <a:gd name="T84" fmla="*/ 0 w 614"/>
                  <a:gd name="T85" fmla="*/ 0 h 603"/>
                  <a:gd name="T86" fmla="*/ 0 w 614"/>
                  <a:gd name="T87" fmla="*/ 0 h 603"/>
                  <a:gd name="T88" fmla="*/ 0 w 614"/>
                  <a:gd name="T89" fmla="*/ 0 h 603"/>
                  <a:gd name="T90" fmla="*/ 0 w 614"/>
                  <a:gd name="T91" fmla="*/ 0 h 6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4" h="603">
                    <a:moveTo>
                      <a:pt x="598" y="293"/>
                    </a:moveTo>
                    <a:lnTo>
                      <a:pt x="605" y="331"/>
                    </a:lnTo>
                    <a:lnTo>
                      <a:pt x="611" y="373"/>
                    </a:lnTo>
                    <a:lnTo>
                      <a:pt x="613" y="394"/>
                    </a:lnTo>
                    <a:lnTo>
                      <a:pt x="614" y="416"/>
                    </a:lnTo>
                    <a:lnTo>
                      <a:pt x="614" y="438"/>
                    </a:lnTo>
                    <a:lnTo>
                      <a:pt x="613" y="460"/>
                    </a:lnTo>
                    <a:lnTo>
                      <a:pt x="610" y="481"/>
                    </a:lnTo>
                    <a:lnTo>
                      <a:pt x="606" y="502"/>
                    </a:lnTo>
                    <a:lnTo>
                      <a:pt x="604" y="512"/>
                    </a:lnTo>
                    <a:lnTo>
                      <a:pt x="600" y="522"/>
                    </a:lnTo>
                    <a:lnTo>
                      <a:pt x="597" y="532"/>
                    </a:lnTo>
                    <a:lnTo>
                      <a:pt x="593" y="541"/>
                    </a:lnTo>
                    <a:lnTo>
                      <a:pt x="588" y="550"/>
                    </a:lnTo>
                    <a:lnTo>
                      <a:pt x="583" y="559"/>
                    </a:lnTo>
                    <a:lnTo>
                      <a:pt x="577" y="567"/>
                    </a:lnTo>
                    <a:lnTo>
                      <a:pt x="570" y="575"/>
                    </a:lnTo>
                    <a:lnTo>
                      <a:pt x="563" y="582"/>
                    </a:lnTo>
                    <a:lnTo>
                      <a:pt x="555" y="590"/>
                    </a:lnTo>
                    <a:lnTo>
                      <a:pt x="547" y="597"/>
                    </a:lnTo>
                    <a:lnTo>
                      <a:pt x="538" y="603"/>
                    </a:lnTo>
                    <a:lnTo>
                      <a:pt x="516" y="568"/>
                    </a:lnTo>
                    <a:lnTo>
                      <a:pt x="493" y="534"/>
                    </a:lnTo>
                    <a:lnTo>
                      <a:pt x="468" y="498"/>
                    </a:lnTo>
                    <a:lnTo>
                      <a:pt x="442" y="464"/>
                    </a:lnTo>
                    <a:lnTo>
                      <a:pt x="413" y="429"/>
                    </a:lnTo>
                    <a:lnTo>
                      <a:pt x="382" y="397"/>
                    </a:lnTo>
                    <a:lnTo>
                      <a:pt x="367" y="380"/>
                    </a:lnTo>
                    <a:lnTo>
                      <a:pt x="351" y="365"/>
                    </a:lnTo>
                    <a:lnTo>
                      <a:pt x="334" y="351"/>
                    </a:lnTo>
                    <a:lnTo>
                      <a:pt x="318" y="337"/>
                    </a:lnTo>
                    <a:lnTo>
                      <a:pt x="300" y="323"/>
                    </a:lnTo>
                    <a:lnTo>
                      <a:pt x="283" y="310"/>
                    </a:lnTo>
                    <a:lnTo>
                      <a:pt x="265" y="298"/>
                    </a:lnTo>
                    <a:lnTo>
                      <a:pt x="247" y="287"/>
                    </a:lnTo>
                    <a:lnTo>
                      <a:pt x="228" y="278"/>
                    </a:lnTo>
                    <a:lnTo>
                      <a:pt x="208" y="268"/>
                    </a:lnTo>
                    <a:lnTo>
                      <a:pt x="189" y="259"/>
                    </a:lnTo>
                    <a:lnTo>
                      <a:pt x="169" y="252"/>
                    </a:lnTo>
                    <a:lnTo>
                      <a:pt x="149" y="246"/>
                    </a:lnTo>
                    <a:lnTo>
                      <a:pt x="129" y="241"/>
                    </a:lnTo>
                    <a:lnTo>
                      <a:pt x="108" y="238"/>
                    </a:lnTo>
                    <a:lnTo>
                      <a:pt x="88" y="234"/>
                    </a:lnTo>
                    <a:lnTo>
                      <a:pt x="66" y="233"/>
                    </a:lnTo>
                    <a:lnTo>
                      <a:pt x="44" y="234"/>
                    </a:lnTo>
                    <a:lnTo>
                      <a:pt x="22" y="236"/>
                    </a:lnTo>
                    <a:lnTo>
                      <a:pt x="0" y="239"/>
                    </a:lnTo>
                    <a:lnTo>
                      <a:pt x="10" y="232"/>
                    </a:lnTo>
                    <a:lnTo>
                      <a:pt x="19" y="226"/>
                    </a:lnTo>
                    <a:lnTo>
                      <a:pt x="28" y="219"/>
                    </a:lnTo>
                    <a:lnTo>
                      <a:pt x="37" y="212"/>
                    </a:lnTo>
                    <a:lnTo>
                      <a:pt x="55" y="196"/>
                    </a:lnTo>
                    <a:lnTo>
                      <a:pt x="70" y="178"/>
                    </a:lnTo>
                    <a:lnTo>
                      <a:pt x="99" y="142"/>
                    </a:lnTo>
                    <a:lnTo>
                      <a:pt x="127" y="105"/>
                    </a:lnTo>
                    <a:lnTo>
                      <a:pt x="141" y="87"/>
                    </a:lnTo>
                    <a:lnTo>
                      <a:pt x="156" y="70"/>
                    </a:lnTo>
                    <a:lnTo>
                      <a:pt x="171" y="55"/>
                    </a:lnTo>
                    <a:lnTo>
                      <a:pt x="187" y="40"/>
                    </a:lnTo>
                    <a:lnTo>
                      <a:pt x="196" y="33"/>
                    </a:lnTo>
                    <a:lnTo>
                      <a:pt x="205" y="28"/>
                    </a:lnTo>
                    <a:lnTo>
                      <a:pt x="214" y="22"/>
                    </a:lnTo>
                    <a:lnTo>
                      <a:pt x="225" y="17"/>
                    </a:lnTo>
                    <a:lnTo>
                      <a:pt x="235" y="13"/>
                    </a:lnTo>
                    <a:lnTo>
                      <a:pt x="246" y="9"/>
                    </a:lnTo>
                    <a:lnTo>
                      <a:pt x="257" y="5"/>
                    </a:lnTo>
                    <a:lnTo>
                      <a:pt x="269" y="3"/>
                    </a:lnTo>
                    <a:lnTo>
                      <a:pt x="286" y="1"/>
                    </a:lnTo>
                    <a:lnTo>
                      <a:pt x="302" y="0"/>
                    </a:lnTo>
                    <a:lnTo>
                      <a:pt x="317" y="0"/>
                    </a:lnTo>
                    <a:lnTo>
                      <a:pt x="332" y="1"/>
                    </a:lnTo>
                    <a:lnTo>
                      <a:pt x="347" y="3"/>
                    </a:lnTo>
                    <a:lnTo>
                      <a:pt x="361" y="6"/>
                    </a:lnTo>
                    <a:lnTo>
                      <a:pt x="375" y="11"/>
                    </a:lnTo>
                    <a:lnTo>
                      <a:pt x="389" y="15"/>
                    </a:lnTo>
                    <a:lnTo>
                      <a:pt x="402" y="22"/>
                    </a:lnTo>
                    <a:lnTo>
                      <a:pt x="415" y="28"/>
                    </a:lnTo>
                    <a:lnTo>
                      <a:pt x="427" y="36"/>
                    </a:lnTo>
                    <a:lnTo>
                      <a:pt x="439" y="44"/>
                    </a:lnTo>
                    <a:lnTo>
                      <a:pt x="450" y="53"/>
                    </a:lnTo>
                    <a:lnTo>
                      <a:pt x="461" y="63"/>
                    </a:lnTo>
                    <a:lnTo>
                      <a:pt x="472" y="73"/>
                    </a:lnTo>
                    <a:lnTo>
                      <a:pt x="482" y="84"/>
                    </a:lnTo>
                    <a:lnTo>
                      <a:pt x="492" y="95"/>
                    </a:lnTo>
                    <a:lnTo>
                      <a:pt x="501" y="107"/>
                    </a:lnTo>
                    <a:lnTo>
                      <a:pt x="510" y="119"/>
                    </a:lnTo>
                    <a:lnTo>
                      <a:pt x="519" y="132"/>
                    </a:lnTo>
                    <a:lnTo>
                      <a:pt x="535" y="158"/>
                    </a:lnTo>
                    <a:lnTo>
                      <a:pt x="550" y="184"/>
                    </a:lnTo>
                    <a:lnTo>
                      <a:pt x="564" y="212"/>
                    </a:lnTo>
                    <a:lnTo>
                      <a:pt x="577" y="239"/>
                    </a:lnTo>
                    <a:lnTo>
                      <a:pt x="588" y="266"/>
                    </a:lnTo>
                    <a:lnTo>
                      <a:pt x="598" y="293"/>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1" name="Freeform 72">
                <a:extLst>
                  <a:ext uri="{FF2B5EF4-FFF2-40B4-BE49-F238E27FC236}">
                    <a16:creationId xmlns:a16="http://schemas.microsoft.com/office/drawing/2014/main" id="{AE081722-9432-4AE3-A9CF-7B2E0CDECE9D}"/>
                  </a:ext>
                </a:extLst>
              </p:cNvPr>
              <p:cNvSpPr>
                <a:spLocks/>
              </p:cNvSpPr>
              <p:nvPr/>
            </p:nvSpPr>
            <p:spPr bwMode="auto">
              <a:xfrm>
                <a:off x="3955" y="2469"/>
                <a:ext cx="10" cy="6"/>
              </a:xfrm>
              <a:custGeom>
                <a:avLst/>
                <a:gdLst>
                  <a:gd name="T0" fmla="*/ 0 w 70"/>
                  <a:gd name="T1" fmla="*/ 0 h 65"/>
                  <a:gd name="T2" fmla="*/ 0 w 70"/>
                  <a:gd name="T3" fmla="*/ 0 h 65"/>
                  <a:gd name="T4" fmla="*/ 0 w 70"/>
                  <a:gd name="T5" fmla="*/ 0 h 65"/>
                  <a:gd name="T6" fmla="*/ 0 w 70"/>
                  <a:gd name="T7" fmla="*/ 0 h 65"/>
                  <a:gd name="T8" fmla="*/ 0 w 70"/>
                  <a:gd name="T9" fmla="*/ 0 h 65"/>
                  <a:gd name="T10" fmla="*/ 0 w 70"/>
                  <a:gd name="T11" fmla="*/ 0 h 65"/>
                  <a:gd name="T12" fmla="*/ 0 w 70"/>
                  <a:gd name="T13" fmla="*/ 0 h 65"/>
                  <a:gd name="T14" fmla="*/ 0 w 70"/>
                  <a:gd name="T15" fmla="*/ 0 h 65"/>
                  <a:gd name="T16" fmla="*/ 0 w 70"/>
                  <a:gd name="T17" fmla="*/ 0 h 65"/>
                  <a:gd name="T18" fmla="*/ 0 w 70"/>
                  <a:gd name="T19" fmla="*/ 0 h 65"/>
                  <a:gd name="T20" fmla="*/ 0 w 70"/>
                  <a:gd name="T21" fmla="*/ 0 h 65"/>
                  <a:gd name="T22" fmla="*/ 0 w 70"/>
                  <a:gd name="T23" fmla="*/ 0 h 65"/>
                  <a:gd name="T24" fmla="*/ 0 w 70"/>
                  <a:gd name="T25" fmla="*/ 0 h 65"/>
                  <a:gd name="T26" fmla="*/ 0 w 70"/>
                  <a:gd name="T27" fmla="*/ 0 h 65"/>
                  <a:gd name="T28" fmla="*/ 0 w 70"/>
                  <a:gd name="T29" fmla="*/ 0 h 65"/>
                  <a:gd name="T30" fmla="*/ 0 w 70"/>
                  <a:gd name="T31" fmla="*/ 0 h 65"/>
                  <a:gd name="T32" fmla="*/ 0 w 70"/>
                  <a:gd name="T33" fmla="*/ 0 h 65"/>
                  <a:gd name="T34" fmla="*/ 0 w 70"/>
                  <a:gd name="T35" fmla="*/ 0 h 65"/>
                  <a:gd name="T36" fmla="*/ 0 w 70"/>
                  <a:gd name="T37" fmla="*/ 0 h 65"/>
                  <a:gd name="T38" fmla="*/ 0 w 70"/>
                  <a:gd name="T39" fmla="*/ 0 h 65"/>
                  <a:gd name="T40" fmla="*/ 0 w 70"/>
                  <a:gd name="T41" fmla="*/ 0 h 65"/>
                  <a:gd name="T42" fmla="*/ 0 w 70"/>
                  <a:gd name="T43" fmla="*/ 0 h 6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0" h="65">
                    <a:moveTo>
                      <a:pt x="70" y="22"/>
                    </a:moveTo>
                    <a:lnTo>
                      <a:pt x="69" y="29"/>
                    </a:lnTo>
                    <a:lnTo>
                      <a:pt x="68" y="36"/>
                    </a:lnTo>
                    <a:lnTo>
                      <a:pt x="66" y="42"/>
                    </a:lnTo>
                    <a:lnTo>
                      <a:pt x="64" y="48"/>
                    </a:lnTo>
                    <a:lnTo>
                      <a:pt x="61" y="52"/>
                    </a:lnTo>
                    <a:lnTo>
                      <a:pt x="57" y="56"/>
                    </a:lnTo>
                    <a:lnTo>
                      <a:pt x="54" y="61"/>
                    </a:lnTo>
                    <a:lnTo>
                      <a:pt x="50" y="65"/>
                    </a:lnTo>
                    <a:lnTo>
                      <a:pt x="0" y="0"/>
                    </a:lnTo>
                    <a:lnTo>
                      <a:pt x="4" y="2"/>
                    </a:lnTo>
                    <a:lnTo>
                      <a:pt x="8" y="3"/>
                    </a:lnTo>
                    <a:lnTo>
                      <a:pt x="12" y="3"/>
                    </a:lnTo>
                    <a:lnTo>
                      <a:pt x="17" y="3"/>
                    </a:lnTo>
                    <a:lnTo>
                      <a:pt x="26" y="3"/>
                    </a:lnTo>
                    <a:lnTo>
                      <a:pt x="35" y="3"/>
                    </a:lnTo>
                    <a:lnTo>
                      <a:pt x="44" y="3"/>
                    </a:lnTo>
                    <a:lnTo>
                      <a:pt x="53" y="7"/>
                    </a:lnTo>
                    <a:lnTo>
                      <a:pt x="58" y="9"/>
                    </a:lnTo>
                    <a:lnTo>
                      <a:pt x="62" y="12"/>
                    </a:lnTo>
                    <a:lnTo>
                      <a:pt x="66" y="16"/>
                    </a:lnTo>
                    <a:lnTo>
                      <a:pt x="7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2" name="Freeform 73">
                <a:extLst>
                  <a:ext uri="{FF2B5EF4-FFF2-40B4-BE49-F238E27FC236}">
                    <a16:creationId xmlns:a16="http://schemas.microsoft.com/office/drawing/2014/main" id="{75768FE6-D5B2-43EA-8FC8-6339FB989852}"/>
                  </a:ext>
                </a:extLst>
              </p:cNvPr>
              <p:cNvSpPr>
                <a:spLocks/>
              </p:cNvSpPr>
              <p:nvPr/>
            </p:nvSpPr>
            <p:spPr bwMode="auto">
              <a:xfrm>
                <a:off x="4442" y="2471"/>
                <a:ext cx="26" cy="13"/>
              </a:xfrm>
              <a:custGeom>
                <a:avLst/>
                <a:gdLst>
                  <a:gd name="T0" fmla="*/ 0 w 181"/>
                  <a:gd name="T1" fmla="*/ 0 h 136"/>
                  <a:gd name="T2" fmla="*/ 0 w 181"/>
                  <a:gd name="T3" fmla="*/ 0 h 136"/>
                  <a:gd name="T4" fmla="*/ 0 w 181"/>
                  <a:gd name="T5" fmla="*/ 0 h 136"/>
                  <a:gd name="T6" fmla="*/ 0 w 181"/>
                  <a:gd name="T7" fmla="*/ 0 h 136"/>
                  <a:gd name="T8" fmla="*/ 0 w 181"/>
                  <a:gd name="T9" fmla="*/ 0 h 136"/>
                  <a:gd name="T10" fmla="*/ 0 w 181"/>
                  <a:gd name="T11" fmla="*/ 0 h 136"/>
                  <a:gd name="T12" fmla="*/ 0 w 181"/>
                  <a:gd name="T13" fmla="*/ 0 h 136"/>
                  <a:gd name="T14" fmla="*/ 0 w 181"/>
                  <a:gd name="T15" fmla="*/ 0 h 136"/>
                  <a:gd name="T16" fmla="*/ 0 w 181"/>
                  <a:gd name="T17" fmla="*/ 0 h 136"/>
                  <a:gd name="T18" fmla="*/ 0 w 181"/>
                  <a:gd name="T19" fmla="*/ 0 h 136"/>
                  <a:gd name="T20" fmla="*/ 0 w 181"/>
                  <a:gd name="T21" fmla="*/ 0 h 136"/>
                  <a:gd name="T22" fmla="*/ 0 w 181"/>
                  <a:gd name="T23" fmla="*/ 0 h 136"/>
                  <a:gd name="T24" fmla="*/ 0 w 181"/>
                  <a:gd name="T25" fmla="*/ 0 h 136"/>
                  <a:gd name="T26" fmla="*/ 0 w 181"/>
                  <a:gd name="T27" fmla="*/ 0 h 136"/>
                  <a:gd name="T28" fmla="*/ 0 w 181"/>
                  <a:gd name="T29" fmla="*/ 0 h 136"/>
                  <a:gd name="T30" fmla="*/ 0 w 181"/>
                  <a:gd name="T31" fmla="*/ 0 h 136"/>
                  <a:gd name="T32" fmla="*/ 0 w 181"/>
                  <a:gd name="T33" fmla="*/ 0 h 136"/>
                  <a:gd name="T34" fmla="*/ 0 w 181"/>
                  <a:gd name="T35" fmla="*/ 0 h 136"/>
                  <a:gd name="T36" fmla="*/ 0 w 181"/>
                  <a:gd name="T37" fmla="*/ 0 h 136"/>
                  <a:gd name="T38" fmla="*/ 0 w 181"/>
                  <a:gd name="T39" fmla="*/ 0 h 136"/>
                  <a:gd name="T40" fmla="*/ 0 w 181"/>
                  <a:gd name="T41" fmla="*/ 0 h 136"/>
                  <a:gd name="T42" fmla="*/ 0 w 181"/>
                  <a:gd name="T43" fmla="*/ 0 h 136"/>
                  <a:gd name="T44" fmla="*/ 0 w 181"/>
                  <a:gd name="T45" fmla="*/ 0 h 136"/>
                  <a:gd name="T46" fmla="*/ 0 w 181"/>
                  <a:gd name="T47" fmla="*/ 0 h 136"/>
                  <a:gd name="T48" fmla="*/ 0 w 181"/>
                  <a:gd name="T49" fmla="*/ 0 h 136"/>
                  <a:gd name="T50" fmla="*/ 0 w 181"/>
                  <a:gd name="T51" fmla="*/ 0 h 136"/>
                  <a:gd name="T52" fmla="*/ 0 w 181"/>
                  <a:gd name="T53" fmla="*/ 0 h 136"/>
                  <a:gd name="T54" fmla="*/ 0 w 181"/>
                  <a:gd name="T55" fmla="*/ 0 h 136"/>
                  <a:gd name="T56" fmla="*/ 0 w 181"/>
                  <a:gd name="T57" fmla="*/ 0 h 136"/>
                  <a:gd name="T58" fmla="*/ 0 w 181"/>
                  <a:gd name="T59" fmla="*/ 0 h 136"/>
                  <a:gd name="T60" fmla="*/ 0 w 181"/>
                  <a:gd name="T61" fmla="*/ 0 h 136"/>
                  <a:gd name="T62" fmla="*/ 0 w 181"/>
                  <a:gd name="T63" fmla="*/ 0 h 136"/>
                  <a:gd name="T64" fmla="*/ 0 w 181"/>
                  <a:gd name="T65" fmla="*/ 0 h 136"/>
                  <a:gd name="T66" fmla="*/ 0 w 181"/>
                  <a:gd name="T67" fmla="*/ 0 h 136"/>
                  <a:gd name="T68" fmla="*/ 0 w 181"/>
                  <a:gd name="T69" fmla="*/ 0 h 136"/>
                  <a:gd name="T70" fmla="*/ 0 w 181"/>
                  <a:gd name="T71" fmla="*/ 0 h 136"/>
                  <a:gd name="T72" fmla="*/ 0 w 181"/>
                  <a:gd name="T73" fmla="*/ 0 h 136"/>
                  <a:gd name="T74" fmla="*/ 0 w 181"/>
                  <a:gd name="T75" fmla="*/ 0 h 136"/>
                  <a:gd name="T76" fmla="*/ 0 w 181"/>
                  <a:gd name="T77" fmla="*/ 0 h 136"/>
                  <a:gd name="T78" fmla="*/ 0 w 181"/>
                  <a:gd name="T79" fmla="*/ 0 h 136"/>
                  <a:gd name="T80" fmla="*/ 0 w 181"/>
                  <a:gd name="T81" fmla="*/ 0 h 136"/>
                  <a:gd name="T82" fmla="*/ 0 w 181"/>
                  <a:gd name="T83" fmla="*/ 0 h 136"/>
                  <a:gd name="T84" fmla="*/ 0 w 181"/>
                  <a:gd name="T85" fmla="*/ 0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81" h="136">
                    <a:moveTo>
                      <a:pt x="179" y="18"/>
                    </a:moveTo>
                    <a:lnTo>
                      <a:pt x="181" y="25"/>
                    </a:lnTo>
                    <a:lnTo>
                      <a:pt x="181" y="31"/>
                    </a:lnTo>
                    <a:lnTo>
                      <a:pt x="181" y="38"/>
                    </a:lnTo>
                    <a:lnTo>
                      <a:pt x="180" y="44"/>
                    </a:lnTo>
                    <a:lnTo>
                      <a:pt x="179" y="50"/>
                    </a:lnTo>
                    <a:lnTo>
                      <a:pt x="177" y="55"/>
                    </a:lnTo>
                    <a:lnTo>
                      <a:pt x="174" y="61"/>
                    </a:lnTo>
                    <a:lnTo>
                      <a:pt x="171" y="65"/>
                    </a:lnTo>
                    <a:lnTo>
                      <a:pt x="163" y="75"/>
                    </a:lnTo>
                    <a:lnTo>
                      <a:pt x="153" y="83"/>
                    </a:lnTo>
                    <a:lnTo>
                      <a:pt x="142" y="91"/>
                    </a:lnTo>
                    <a:lnTo>
                      <a:pt x="130" y="97"/>
                    </a:lnTo>
                    <a:lnTo>
                      <a:pt x="116" y="104"/>
                    </a:lnTo>
                    <a:lnTo>
                      <a:pt x="102" y="109"/>
                    </a:lnTo>
                    <a:lnTo>
                      <a:pt x="88" y="115"/>
                    </a:lnTo>
                    <a:lnTo>
                      <a:pt x="73" y="119"/>
                    </a:lnTo>
                    <a:lnTo>
                      <a:pt x="45" y="128"/>
                    </a:lnTo>
                    <a:lnTo>
                      <a:pt x="21" y="136"/>
                    </a:lnTo>
                    <a:lnTo>
                      <a:pt x="15" y="132"/>
                    </a:lnTo>
                    <a:lnTo>
                      <a:pt x="11" y="128"/>
                    </a:lnTo>
                    <a:lnTo>
                      <a:pt x="8" y="123"/>
                    </a:lnTo>
                    <a:lnTo>
                      <a:pt x="5" y="118"/>
                    </a:lnTo>
                    <a:lnTo>
                      <a:pt x="3" y="108"/>
                    </a:lnTo>
                    <a:lnTo>
                      <a:pt x="2" y="97"/>
                    </a:lnTo>
                    <a:lnTo>
                      <a:pt x="3" y="87"/>
                    </a:lnTo>
                    <a:lnTo>
                      <a:pt x="3" y="75"/>
                    </a:lnTo>
                    <a:lnTo>
                      <a:pt x="2" y="63"/>
                    </a:lnTo>
                    <a:lnTo>
                      <a:pt x="0" y="51"/>
                    </a:lnTo>
                    <a:lnTo>
                      <a:pt x="20" y="38"/>
                    </a:lnTo>
                    <a:lnTo>
                      <a:pt x="41" y="26"/>
                    </a:lnTo>
                    <a:lnTo>
                      <a:pt x="52" y="21"/>
                    </a:lnTo>
                    <a:lnTo>
                      <a:pt x="63" y="15"/>
                    </a:lnTo>
                    <a:lnTo>
                      <a:pt x="75" y="10"/>
                    </a:lnTo>
                    <a:lnTo>
                      <a:pt x="86" y="7"/>
                    </a:lnTo>
                    <a:lnTo>
                      <a:pt x="98" y="3"/>
                    </a:lnTo>
                    <a:lnTo>
                      <a:pt x="110" y="1"/>
                    </a:lnTo>
                    <a:lnTo>
                      <a:pt x="121" y="0"/>
                    </a:lnTo>
                    <a:lnTo>
                      <a:pt x="133" y="1"/>
                    </a:lnTo>
                    <a:lnTo>
                      <a:pt x="145" y="2"/>
                    </a:lnTo>
                    <a:lnTo>
                      <a:pt x="156" y="7"/>
                    </a:lnTo>
                    <a:lnTo>
                      <a:pt x="168" y="11"/>
                    </a:lnTo>
                    <a:lnTo>
                      <a:pt x="179"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3" name="Freeform 74">
                <a:extLst>
                  <a:ext uri="{FF2B5EF4-FFF2-40B4-BE49-F238E27FC236}">
                    <a16:creationId xmlns:a16="http://schemas.microsoft.com/office/drawing/2014/main" id="{A19BEDE9-B2F3-468A-A271-C5BF8E18CA15}"/>
                  </a:ext>
                </a:extLst>
              </p:cNvPr>
              <p:cNvSpPr>
                <a:spLocks/>
              </p:cNvSpPr>
              <p:nvPr/>
            </p:nvSpPr>
            <p:spPr bwMode="auto">
              <a:xfrm>
                <a:off x="4269" y="2475"/>
                <a:ext cx="14" cy="5"/>
              </a:xfrm>
              <a:custGeom>
                <a:avLst/>
                <a:gdLst>
                  <a:gd name="T0" fmla="*/ 0 w 100"/>
                  <a:gd name="T1" fmla="*/ 0 h 50"/>
                  <a:gd name="T2" fmla="*/ 0 w 100"/>
                  <a:gd name="T3" fmla="*/ 0 h 50"/>
                  <a:gd name="T4" fmla="*/ 0 w 100"/>
                  <a:gd name="T5" fmla="*/ 0 h 50"/>
                  <a:gd name="T6" fmla="*/ 0 w 100"/>
                  <a:gd name="T7" fmla="*/ 0 h 50"/>
                  <a:gd name="T8" fmla="*/ 0 w 100"/>
                  <a:gd name="T9" fmla="*/ 0 h 50"/>
                  <a:gd name="T10" fmla="*/ 0 w 100"/>
                  <a:gd name="T11" fmla="*/ 0 h 50"/>
                  <a:gd name="T12" fmla="*/ 0 w 100"/>
                  <a:gd name="T13" fmla="*/ 0 h 50"/>
                  <a:gd name="T14" fmla="*/ 0 w 100"/>
                  <a:gd name="T15" fmla="*/ 0 h 50"/>
                  <a:gd name="T16" fmla="*/ 0 w 100"/>
                  <a:gd name="T17" fmla="*/ 0 h 50"/>
                  <a:gd name="T18" fmla="*/ 0 w 100"/>
                  <a:gd name="T19" fmla="*/ 0 h 50"/>
                  <a:gd name="T20" fmla="*/ 0 w 100"/>
                  <a:gd name="T21" fmla="*/ 0 h 50"/>
                  <a:gd name="T22" fmla="*/ 0 w 100"/>
                  <a:gd name="T23" fmla="*/ 0 h 50"/>
                  <a:gd name="T24" fmla="*/ 0 w 100"/>
                  <a:gd name="T25" fmla="*/ 0 h 50"/>
                  <a:gd name="T26" fmla="*/ 0 w 100"/>
                  <a:gd name="T27" fmla="*/ 0 h 50"/>
                  <a:gd name="T28" fmla="*/ 0 w 100"/>
                  <a:gd name="T29" fmla="*/ 0 h 50"/>
                  <a:gd name="T30" fmla="*/ 0 w 100"/>
                  <a:gd name="T31" fmla="*/ 0 h 50"/>
                  <a:gd name="T32" fmla="*/ 0 w 100"/>
                  <a:gd name="T33" fmla="*/ 0 h 50"/>
                  <a:gd name="T34" fmla="*/ 0 w 100"/>
                  <a:gd name="T35" fmla="*/ 0 h 50"/>
                  <a:gd name="T36" fmla="*/ 0 w 100"/>
                  <a:gd name="T37" fmla="*/ 0 h 50"/>
                  <a:gd name="T38" fmla="*/ 0 w 100"/>
                  <a:gd name="T39" fmla="*/ 0 h 50"/>
                  <a:gd name="T40" fmla="*/ 0 w 100"/>
                  <a:gd name="T41" fmla="*/ 0 h 50"/>
                  <a:gd name="T42" fmla="*/ 0 w 100"/>
                  <a:gd name="T43" fmla="*/ 0 h 50"/>
                  <a:gd name="T44" fmla="*/ 0 w 100"/>
                  <a:gd name="T45" fmla="*/ 0 h 50"/>
                  <a:gd name="T46" fmla="*/ 0 w 100"/>
                  <a:gd name="T47" fmla="*/ 0 h 50"/>
                  <a:gd name="T48" fmla="*/ 0 w 100"/>
                  <a:gd name="T49" fmla="*/ 0 h 50"/>
                  <a:gd name="T50" fmla="*/ 0 w 100"/>
                  <a:gd name="T51" fmla="*/ 0 h 50"/>
                  <a:gd name="T52" fmla="*/ 0 w 100"/>
                  <a:gd name="T53" fmla="*/ 0 h 50"/>
                  <a:gd name="T54" fmla="*/ 0 w 100"/>
                  <a:gd name="T55" fmla="*/ 0 h 5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00" h="50">
                    <a:moveTo>
                      <a:pt x="100" y="26"/>
                    </a:moveTo>
                    <a:lnTo>
                      <a:pt x="98" y="34"/>
                    </a:lnTo>
                    <a:lnTo>
                      <a:pt x="95" y="39"/>
                    </a:lnTo>
                    <a:lnTo>
                      <a:pt x="91" y="44"/>
                    </a:lnTo>
                    <a:lnTo>
                      <a:pt x="86" y="47"/>
                    </a:lnTo>
                    <a:lnTo>
                      <a:pt x="81" y="49"/>
                    </a:lnTo>
                    <a:lnTo>
                      <a:pt x="75" y="49"/>
                    </a:lnTo>
                    <a:lnTo>
                      <a:pt x="69" y="50"/>
                    </a:lnTo>
                    <a:lnTo>
                      <a:pt x="63" y="49"/>
                    </a:lnTo>
                    <a:lnTo>
                      <a:pt x="50" y="48"/>
                    </a:lnTo>
                    <a:lnTo>
                      <a:pt x="36" y="46"/>
                    </a:lnTo>
                    <a:lnTo>
                      <a:pt x="29" y="46"/>
                    </a:lnTo>
                    <a:lnTo>
                      <a:pt x="23" y="46"/>
                    </a:lnTo>
                    <a:lnTo>
                      <a:pt x="17" y="47"/>
                    </a:lnTo>
                    <a:lnTo>
                      <a:pt x="11" y="48"/>
                    </a:lnTo>
                    <a:lnTo>
                      <a:pt x="0" y="26"/>
                    </a:lnTo>
                    <a:lnTo>
                      <a:pt x="4" y="18"/>
                    </a:lnTo>
                    <a:lnTo>
                      <a:pt x="9" y="11"/>
                    </a:lnTo>
                    <a:lnTo>
                      <a:pt x="14" y="6"/>
                    </a:lnTo>
                    <a:lnTo>
                      <a:pt x="19" y="3"/>
                    </a:lnTo>
                    <a:lnTo>
                      <a:pt x="25" y="0"/>
                    </a:lnTo>
                    <a:lnTo>
                      <a:pt x="31" y="0"/>
                    </a:lnTo>
                    <a:lnTo>
                      <a:pt x="37" y="2"/>
                    </a:lnTo>
                    <a:lnTo>
                      <a:pt x="43" y="3"/>
                    </a:lnTo>
                    <a:lnTo>
                      <a:pt x="57" y="8"/>
                    </a:lnTo>
                    <a:lnTo>
                      <a:pt x="71" y="14"/>
                    </a:lnTo>
                    <a:lnTo>
                      <a:pt x="85" y="21"/>
                    </a:lnTo>
                    <a:lnTo>
                      <a:pt x="100"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4" name="Freeform 75">
                <a:extLst>
                  <a:ext uri="{FF2B5EF4-FFF2-40B4-BE49-F238E27FC236}">
                    <a16:creationId xmlns:a16="http://schemas.microsoft.com/office/drawing/2014/main" id="{2DA19180-97C7-40A4-8341-DB6685DFB5EC}"/>
                  </a:ext>
                </a:extLst>
              </p:cNvPr>
              <p:cNvSpPr>
                <a:spLocks/>
              </p:cNvSpPr>
              <p:nvPr/>
            </p:nvSpPr>
            <p:spPr bwMode="auto">
              <a:xfrm>
                <a:off x="4355" y="2475"/>
                <a:ext cx="198" cy="56"/>
              </a:xfrm>
              <a:custGeom>
                <a:avLst/>
                <a:gdLst>
                  <a:gd name="T0" fmla="*/ 0 w 1386"/>
                  <a:gd name="T1" fmla="*/ 0 h 613"/>
                  <a:gd name="T2" fmla="*/ 0 w 1386"/>
                  <a:gd name="T3" fmla="*/ 0 h 613"/>
                  <a:gd name="T4" fmla="*/ 0 w 1386"/>
                  <a:gd name="T5" fmla="*/ 0 h 613"/>
                  <a:gd name="T6" fmla="*/ 0 w 1386"/>
                  <a:gd name="T7" fmla="*/ 0 h 613"/>
                  <a:gd name="T8" fmla="*/ 0 w 1386"/>
                  <a:gd name="T9" fmla="*/ 0 h 613"/>
                  <a:gd name="T10" fmla="*/ 0 w 1386"/>
                  <a:gd name="T11" fmla="*/ 0 h 613"/>
                  <a:gd name="T12" fmla="*/ 0 w 1386"/>
                  <a:gd name="T13" fmla="*/ 0 h 613"/>
                  <a:gd name="T14" fmla="*/ 0 w 1386"/>
                  <a:gd name="T15" fmla="*/ 0 h 613"/>
                  <a:gd name="T16" fmla="*/ 0 w 1386"/>
                  <a:gd name="T17" fmla="*/ 0 h 613"/>
                  <a:gd name="T18" fmla="*/ 0 w 1386"/>
                  <a:gd name="T19" fmla="*/ 0 h 613"/>
                  <a:gd name="T20" fmla="*/ 0 w 1386"/>
                  <a:gd name="T21" fmla="*/ 0 h 613"/>
                  <a:gd name="T22" fmla="*/ 0 w 1386"/>
                  <a:gd name="T23" fmla="*/ 0 h 613"/>
                  <a:gd name="T24" fmla="*/ 0 w 1386"/>
                  <a:gd name="T25" fmla="*/ 0 h 613"/>
                  <a:gd name="T26" fmla="*/ 0 w 1386"/>
                  <a:gd name="T27" fmla="*/ 0 h 613"/>
                  <a:gd name="T28" fmla="*/ 0 w 1386"/>
                  <a:gd name="T29" fmla="*/ 0 h 613"/>
                  <a:gd name="T30" fmla="*/ 0 w 1386"/>
                  <a:gd name="T31" fmla="*/ 0 h 613"/>
                  <a:gd name="T32" fmla="*/ 0 w 1386"/>
                  <a:gd name="T33" fmla="*/ 0 h 613"/>
                  <a:gd name="T34" fmla="*/ 0 w 1386"/>
                  <a:gd name="T35" fmla="*/ 0 h 613"/>
                  <a:gd name="T36" fmla="*/ 0 w 1386"/>
                  <a:gd name="T37" fmla="*/ 0 h 613"/>
                  <a:gd name="T38" fmla="*/ 0 w 1386"/>
                  <a:gd name="T39" fmla="*/ 0 h 613"/>
                  <a:gd name="T40" fmla="*/ 0 w 1386"/>
                  <a:gd name="T41" fmla="*/ 0 h 613"/>
                  <a:gd name="T42" fmla="*/ 0 w 1386"/>
                  <a:gd name="T43" fmla="*/ 0 h 613"/>
                  <a:gd name="T44" fmla="*/ 0 w 1386"/>
                  <a:gd name="T45" fmla="*/ 0 h 613"/>
                  <a:gd name="T46" fmla="*/ 0 w 1386"/>
                  <a:gd name="T47" fmla="*/ 0 h 613"/>
                  <a:gd name="T48" fmla="*/ 0 w 1386"/>
                  <a:gd name="T49" fmla="*/ 0 h 613"/>
                  <a:gd name="T50" fmla="*/ 0 w 1386"/>
                  <a:gd name="T51" fmla="*/ 0 h 613"/>
                  <a:gd name="T52" fmla="*/ 0 w 1386"/>
                  <a:gd name="T53" fmla="*/ 0 h 613"/>
                  <a:gd name="T54" fmla="*/ 0 w 1386"/>
                  <a:gd name="T55" fmla="*/ 0 h 613"/>
                  <a:gd name="T56" fmla="*/ 0 w 1386"/>
                  <a:gd name="T57" fmla="*/ 0 h 613"/>
                  <a:gd name="T58" fmla="*/ 0 w 1386"/>
                  <a:gd name="T59" fmla="*/ 0 h 613"/>
                  <a:gd name="T60" fmla="*/ 0 w 1386"/>
                  <a:gd name="T61" fmla="*/ 0 h 613"/>
                  <a:gd name="T62" fmla="*/ 0 w 1386"/>
                  <a:gd name="T63" fmla="*/ 0 h 613"/>
                  <a:gd name="T64" fmla="*/ 0 w 1386"/>
                  <a:gd name="T65" fmla="*/ 0 h 613"/>
                  <a:gd name="T66" fmla="*/ 0 w 1386"/>
                  <a:gd name="T67" fmla="*/ 0 h 613"/>
                  <a:gd name="T68" fmla="*/ 0 w 1386"/>
                  <a:gd name="T69" fmla="*/ 0 h 6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386" h="613">
                    <a:moveTo>
                      <a:pt x="538" y="246"/>
                    </a:moveTo>
                    <a:lnTo>
                      <a:pt x="567" y="242"/>
                    </a:lnTo>
                    <a:lnTo>
                      <a:pt x="595" y="240"/>
                    </a:lnTo>
                    <a:lnTo>
                      <a:pt x="624" y="240"/>
                    </a:lnTo>
                    <a:lnTo>
                      <a:pt x="652" y="240"/>
                    </a:lnTo>
                    <a:lnTo>
                      <a:pt x="680" y="241"/>
                    </a:lnTo>
                    <a:lnTo>
                      <a:pt x="707" y="243"/>
                    </a:lnTo>
                    <a:lnTo>
                      <a:pt x="735" y="246"/>
                    </a:lnTo>
                    <a:lnTo>
                      <a:pt x="762" y="251"/>
                    </a:lnTo>
                    <a:lnTo>
                      <a:pt x="788" y="256"/>
                    </a:lnTo>
                    <a:lnTo>
                      <a:pt x="816" y="262"/>
                    </a:lnTo>
                    <a:lnTo>
                      <a:pt x="842" y="268"/>
                    </a:lnTo>
                    <a:lnTo>
                      <a:pt x="869" y="276"/>
                    </a:lnTo>
                    <a:lnTo>
                      <a:pt x="921" y="291"/>
                    </a:lnTo>
                    <a:lnTo>
                      <a:pt x="973" y="309"/>
                    </a:lnTo>
                    <a:lnTo>
                      <a:pt x="1076" y="348"/>
                    </a:lnTo>
                    <a:lnTo>
                      <a:pt x="1179" y="389"/>
                    </a:lnTo>
                    <a:lnTo>
                      <a:pt x="1230" y="409"/>
                    </a:lnTo>
                    <a:lnTo>
                      <a:pt x="1281" y="428"/>
                    </a:lnTo>
                    <a:lnTo>
                      <a:pt x="1334" y="445"/>
                    </a:lnTo>
                    <a:lnTo>
                      <a:pt x="1386" y="460"/>
                    </a:lnTo>
                    <a:lnTo>
                      <a:pt x="1381" y="471"/>
                    </a:lnTo>
                    <a:lnTo>
                      <a:pt x="1375" y="482"/>
                    </a:lnTo>
                    <a:lnTo>
                      <a:pt x="1369" y="492"/>
                    </a:lnTo>
                    <a:lnTo>
                      <a:pt x="1362" y="503"/>
                    </a:lnTo>
                    <a:lnTo>
                      <a:pt x="1355" y="512"/>
                    </a:lnTo>
                    <a:lnTo>
                      <a:pt x="1347" y="522"/>
                    </a:lnTo>
                    <a:lnTo>
                      <a:pt x="1339" y="532"/>
                    </a:lnTo>
                    <a:lnTo>
                      <a:pt x="1330" y="540"/>
                    </a:lnTo>
                    <a:lnTo>
                      <a:pt x="1320" y="549"/>
                    </a:lnTo>
                    <a:lnTo>
                      <a:pt x="1311" y="557"/>
                    </a:lnTo>
                    <a:lnTo>
                      <a:pt x="1301" y="564"/>
                    </a:lnTo>
                    <a:lnTo>
                      <a:pt x="1291" y="572"/>
                    </a:lnTo>
                    <a:lnTo>
                      <a:pt x="1280" y="578"/>
                    </a:lnTo>
                    <a:lnTo>
                      <a:pt x="1269" y="585"/>
                    </a:lnTo>
                    <a:lnTo>
                      <a:pt x="1258" y="590"/>
                    </a:lnTo>
                    <a:lnTo>
                      <a:pt x="1247" y="596"/>
                    </a:lnTo>
                    <a:lnTo>
                      <a:pt x="1236" y="600"/>
                    </a:lnTo>
                    <a:lnTo>
                      <a:pt x="1224" y="603"/>
                    </a:lnTo>
                    <a:lnTo>
                      <a:pt x="1212" y="606"/>
                    </a:lnTo>
                    <a:lnTo>
                      <a:pt x="1200" y="610"/>
                    </a:lnTo>
                    <a:lnTo>
                      <a:pt x="1188" y="611"/>
                    </a:lnTo>
                    <a:lnTo>
                      <a:pt x="1176" y="612"/>
                    </a:lnTo>
                    <a:lnTo>
                      <a:pt x="1164" y="613"/>
                    </a:lnTo>
                    <a:lnTo>
                      <a:pt x="1151" y="612"/>
                    </a:lnTo>
                    <a:lnTo>
                      <a:pt x="1139" y="611"/>
                    </a:lnTo>
                    <a:lnTo>
                      <a:pt x="1127" y="608"/>
                    </a:lnTo>
                    <a:lnTo>
                      <a:pt x="1115" y="606"/>
                    </a:lnTo>
                    <a:lnTo>
                      <a:pt x="1103" y="602"/>
                    </a:lnTo>
                    <a:lnTo>
                      <a:pt x="1091" y="598"/>
                    </a:lnTo>
                    <a:lnTo>
                      <a:pt x="1079" y="592"/>
                    </a:lnTo>
                    <a:lnTo>
                      <a:pt x="1068" y="586"/>
                    </a:lnTo>
                    <a:lnTo>
                      <a:pt x="1057" y="578"/>
                    </a:lnTo>
                    <a:lnTo>
                      <a:pt x="70" y="225"/>
                    </a:lnTo>
                    <a:lnTo>
                      <a:pt x="0" y="0"/>
                    </a:lnTo>
                    <a:lnTo>
                      <a:pt x="71" y="19"/>
                    </a:lnTo>
                    <a:lnTo>
                      <a:pt x="144" y="40"/>
                    </a:lnTo>
                    <a:lnTo>
                      <a:pt x="179" y="51"/>
                    </a:lnTo>
                    <a:lnTo>
                      <a:pt x="214" y="62"/>
                    </a:lnTo>
                    <a:lnTo>
                      <a:pt x="249" y="74"/>
                    </a:lnTo>
                    <a:lnTo>
                      <a:pt x="285" y="86"/>
                    </a:lnTo>
                    <a:lnTo>
                      <a:pt x="319" y="101"/>
                    </a:lnTo>
                    <a:lnTo>
                      <a:pt x="352" y="117"/>
                    </a:lnTo>
                    <a:lnTo>
                      <a:pt x="385" y="133"/>
                    </a:lnTo>
                    <a:lnTo>
                      <a:pt x="418" y="151"/>
                    </a:lnTo>
                    <a:lnTo>
                      <a:pt x="449" y="172"/>
                    </a:lnTo>
                    <a:lnTo>
                      <a:pt x="480" y="195"/>
                    </a:lnTo>
                    <a:lnTo>
                      <a:pt x="495" y="206"/>
                    </a:lnTo>
                    <a:lnTo>
                      <a:pt x="510" y="219"/>
                    </a:lnTo>
                    <a:lnTo>
                      <a:pt x="524" y="232"/>
                    </a:lnTo>
                    <a:lnTo>
                      <a:pt x="538" y="246"/>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5" name="Freeform 76">
                <a:extLst>
                  <a:ext uri="{FF2B5EF4-FFF2-40B4-BE49-F238E27FC236}">
                    <a16:creationId xmlns:a16="http://schemas.microsoft.com/office/drawing/2014/main" id="{53072E53-4E3A-437D-BB8B-12EA9556D94E}"/>
                  </a:ext>
                </a:extLst>
              </p:cNvPr>
              <p:cNvSpPr>
                <a:spLocks/>
              </p:cNvSpPr>
              <p:nvPr/>
            </p:nvSpPr>
            <p:spPr bwMode="auto">
              <a:xfrm>
                <a:off x="4477" y="2479"/>
                <a:ext cx="101" cy="33"/>
              </a:xfrm>
              <a:custGeom>
                <a:avLst/>
                <a:gdLst>
                  <a:gd name="T0" fmla="*/ 0 w 708"/>
                  <a:gd name="T1" fmla="*/ 0 h 366"/>
                  <a:gd name="T2" fmla="*/ 0 w 708"/>
                  <a:gd name="T3" fmla="*/ 0 h 366"/>
                  <a:gd name="T4" fmla="*/ 0 w 708"/>
                  <a:gd name="T5" fmla="*/ 0 h 366"/>
                  <a:gd name="T6" fmla="*/ 0 w 708"/>
                  <a:gd name="T7" fmla="*/ 0 h 366"/>
                  <a:gd name="T8" fmla="*/ 0 w 708"/>
                  <a:gd name="T9" fmla="*/ 0 h 366"/>
                  <a:gd name="T10" fmla="*/ 0 w 708"/>
                  <a:gd name="T11" fmla="*/ 0 h 366"/>
                  <a:gd name="T12" fmla="*/ 0 w 708"/>
                  <a:gd name="T13" fmla="*/ 0 h 366"/>
                  <a:gd name="T14" fmla="*/ 0 w 708"/>
                  <a:gd name="T15" fmla="*/ 0 h 366"/>
                  <a:gd name="T16" fmla="*/ 0 w 708"/>
                  <a:gd name="T17" fmla="*/ 0 h 366"/>
                  <a:gd name="T18" fmla="*/ 0 w 708"/>
                  <a:gd name="T19" fmla="*/ 0 h 366"/>
                  <a:gd name="T20" fmla="*/ 0 w 708"/>
                  <a:gd name="T21" fmla="*/ 0 h 366"/>
                  <a:gd name="T22" fmla="*/ 0 w 708"/>
                  <a:gd name="T23" fmla="*/ 0 h 366"/>
                  <a:gd name="T24" fmla="*/ 0 w 708"/>
                  <a:gd name="T25" fmla="*/ 0 h 366"/>
                  <a:gd name="T26" fmla="*/ 0 w 708"/>
                  <a:gd name="T27" fmla="*/ 0 h 366"/>
                  <a:gd name="T28" fmla="*/ 0 w 708"/>
                  <a:gd name="T29" fmla="*/ 0 h 366"/>
                  <a:gd name="T30" fmla="*/ 0 w 708"/>
                  <a:gd name="T31" fmla="*/ 0 h 366"/>
                  <a:gd name="T32" fmla="*/ 0 w 708"/>
                  <a:gd name="T33" fmla="*/ 0 h 366"/>
                  <a:gd name="T34" fmla="*/ 0 w 708"/>
                  <a:gd name="T35" fmla="*/ 0 h 366"/>
                  <a:gd name="T36" fmla="*/ 0 w 708"/>
                  <a:gd name="T37" fmla="*/ 0 h 366"/>
                  <a:gd name="T38" fmla="*/ 0 w 708"/>
                  <a:gd name="T39" fmla="*/ 0 h 366"/>
                  <a:gd name="T40" fmla="*/ 0 w 708"/>
                  <a:gd name="T41" fmla="*/ 0 h 366"/>
                  <a:gd name="T42" fmla="*/ 0 w 708"/>
                  <a:gd name="T43" fmla="*/ 0 h 366"/>
                  <a:gd name="T44" fmla="*/ 0 w 708"/>
                  <a:gd name="T45" fmla="*/ 0 h 366"/>
                  <a:gd name="T46" fmla="*/ 0 w 708"/>
                  <a:gd name="T47" fmla="*/ 0 h 366"/>
                  <a:gd name="T48" fmla="*/ 0 w 708"/>
                  <a:gd name="T49" fmla="*/ 0 h 366"/>
                  <a:gd name="T50" fmla="*/ 0 w 708"/>
                  <a:gd name="T51" fmla="*/ 0 h 366"/>
                  <a:gd name="T52" fmla="*/ 0 w 708"/>
                  <a:gd name="T53" fmla="*/ 0 h 366"/>
                  <a:gd name="T54" fmla="*/ 0 w 708"/>
                  <a:gd name="T55" fmla="*/ 0 h 366"/>
                  <a:gd name="T56" fmla="*/ 0 w 708"/>
                  <a:gd name="T57" fmla="*/ 0 h 366"/>
                  <a:gd name="T58" fmla="*/ 0 w 708"/>
                  <a:gd name="T59" fmla="*/ 0 h 366"/>
                  <a:gd name="T60" fmla="*/ 0 w 708"/>
                  <a:gd name="T61" fmla="*/ 0 h 366"/>
                  <a:gd name="T62" fmla="*/ 0 w 708"/>
                  <a:gd name="T63" fmla="*/ 0 h 366"/>
                  <a:gd name="T64" fmla="*/ 0 w 708"/>
                  <a:gd name="T65" fmla="*/ 0 h 366"/>
                  <a:gd name="T66" fmla="*/ 0 w 708"/>
                  <a:gd name="T67" fmla="*/ 0 h 366"/>
                  <a:gd name="T68" fmla="*/ 0 w 708"/>
                  <a:gd name="T69" fmla="*/ 0 h 366"/>
                  <a:gd name="T70" fmla="*/ 0 w 708"/>
                  <a:gd name="T71" fmla="*/ 0 h 366"/>
                  <a:gd name="T72" fmla="*/ 0 w 708"/>
                  <a:gd name="T73" fmla="*/ 0 h 366"/>
                  <a:gd name="T74" fmla="*/ 0 w 708"/>
                  <a:gd name="T75" fmla="*/ 0 h 366"/>
                  <a:gd name="T76" fmla="*/ 0 w 708"/>
                  <a:gd name="T77" fmla="*/ 0 h 366"/>
                  <a:gd name="T78" fmla="*/ 0 w 708"/>
                  <a:gd name="T79" fmla="*/ 0 h 366"/>
                  <a:gd name="T80" fmla="*/ 0 w 708"/>
                  <a:gd name="T81" fmla="*/ 0 h 366"/>
                  <a:gd name="T82" fmla="*/ 0 w 708"/>
                  <a:gd name="T83" fmla="*/ 0 h 366"/>
                  <a:gd name="T84" fmla="*/ 0 w 708"/>
                  <a:gd name="T85" fmla="*/ 0 h 366"/>
                  <a:gd name="T86" fmla="*/ 0 w 708"/>
                  <a:gd name="T87" fmla="*/ 0 h 366"/>
                  <a:gd name="T88" fmla="*/ 0 w 708"/>
                  <a:gd name="T89" fmla="*/ 0 h 366"/>
                  <a:gd name="T90" fmla="*/ 0 w 708"/>
                  <a:gd name="T91" fmla="*/ 0 h 366"/>
                  <a:gd name="T92" fmla="*/ 0 w 708"/>
                  <a:gd name="T93" fmla="*/ 0 h 366"/>
                  <a:gd name="T94" fmla="*/ 0 w 708"/>
                  <a:gd name="T95" fmla="*/ 0 h 366"/>
                  <a:gd name="T96" fmla="*/ 0 w 708"/>
                  <a:gd name="T97" fmla="*/ 0 h 366"/>
                  <a:gd name="T98" fmla="*/ 0 w 708"/>
                  <a:gd name="T99" fmla="*/ 0 h 3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08" h="366">
                    <a:moveTo>
                      <a:pt x="697" y="185"/>
                    </a:moveTo>
                    <a:lnTo>
                      <a:pt x="700" y="189"/>
                    </a:lnTo>
                    <a:lnTo>
                      <a:pt x="703" y="195"/>
                    </a:lnTo>
                    <a:lnTo>
                      <a:pt x="705" y="200"/>
                    </a:lnTo>
                    <a:lnTo>
                      <a:pt x="707" y="205"/>
                    </a:lnTo>
                    <a:lnTo>
                      <a:pt x="707" y="211"/>
                    </a:lnTo>
                    <a:lnTo>
                      <a:pt x="708" y="216"/>
                    </a:lnTo>
                    <a:lnTo>
                      <a:pt x="708" y="223"/>
                    </a:lnTo>
                    <a:lnTo>
                      <a:pt x="707" y="228"/>
                    </a:lnTo>
                    <a:lnTo>
                      <a:pt x="704" y="240"/>
                    </a:lnTo>
                    <a:lnTo>
                      <a:pt x="699" y="252"/>
                    </a:lnTo>
                    <a:lnTo>
                      <a:pt x="693" y="264"/>
                    </a:lnTo>
                    <a:lnTo>
                      <a:pt x="686" y="276"/>
                    </a:lnTo>
                    <a:lnTo>
                      <a:pt x="678" y="287"/>
                    </a:lnTo>
                    <a:lnTo>
                      <a:pt x="668" y="299"/>
                    </a:lnTo>
                    <a:lnTo>
                      <a:pt x="658" y="311"/>
                    </a:lnTo>
                    <a:lnTo>
                      <a:pt x="647" y="323"/>
                    </a:lnTo>
                    <a:lnTo>
                      <a:pt x="627" y="346"/>
                    </a:lnTo>
                    <a:lnTo>
                      <a:pt x="607" y="366"/>
                    </a:lnTo>
                    <a:lnTo>
                      <a:pt x="0" y="163"/>
                    </a:lnTo>
                    <a:lnTo>
                      <a:pt x="11" y="130"/>
                    </a:lnTo>
                    <a:lnTo>
                      <a:pt x="24" y="102"/>
                    </a:lnTo>
                    <a:lnTo>
                      <a:pt x="39" y="77"/>
                    </a:lnTo>
                    <a:lnTo>
                      <a:pt x="54" y="56"/>
                    </a:lnTo>
                    <a:lnTo>
                      <a:pt x="71" y="39"/>
                    </a:lnTo>
                    <a:lnTo>
                      <a:pt x="88" y="25"/>
                    </a:lnTo>
                    <a:lnTo>
                      <a:pt x="107" y="14"/>
                    </a:lnTo>
                    <a:lnTo>
                      <a:pt x="126" y="7"/>
                    </a:lnTo>
                    <a:lnTo>
                      <a:pt x="147" y="2"/>
                    </a:lnTo>
                    <a:lnTo>
                      <a:pt x="168" y="0"/>
                    </a:lnTo>
                    <a:lnTo>
                      <a:pt x="190" y="0"/>
                    </a:lnTo>
                    <a:lnTo>
                      <a:pt x="212" y="2"/>
                    </a:lnTo>
                    <a:lnTo>
                      <a:pt x="235" y="7"/>
                    </a:lnTo>
                    <a:lnTo>
                      <a:pt x="258" y="13"/>
                    </a:lnTo>
                    <a:lnTo>
                      <a:pt x="282" y="21"/>
                    </a:lnTo>
                    <a:lnTo>
                      <a:pt x="307" y="29"/>
                    </a:lnTo>
                    <a:lnTo>
                      <a:pt x="332" y="39"/>
                    </a:lnTo>
                    <a:lnTo>
                      <a:pt x="357" y="51"/>
                    </a:lnTo>
                    <a:lnTo>
                      <a:pt x="382" y="62"/>
                    </a:lnTo>
                    <a:lnTo>
                      <a:pt x="407" y="75"/>
                    </a:lnTo>
                    <a:lnTo>
                      <a:pt x="457" y="99"/>
                    </a:lnTo>
                    <a:lnTo>
                      <a:pt x="508" y="124"/>
                    </a:lnTo>
                    <a:lnTo>
                      <a:pt x="533" y="135"/>
                    </a:lnTo>
                    <a:lnTo>
                      <a:pt x="558" y="147"/>
                    </a:lnTo>
                    <a:lnTo>
                      <a:pt x="582" y="157"/>
                    </a:lnTo>
                    <a:lnTo>
                      <a:pt x="606" y="165"/>
                    </a:lnTo>
                    <a:lnTo>
                      <a:pt x="629" y="173"/>
                    </a:lnTo>
                    <a:lnTo>
                      <a:pt x="652" y="178"/>
                    </a:lnTo>
                    <a:lnTo>
                      <a:pt x="675" y="183"/>
                    </a:lnTo>
                    <a:lnTo>
                      <a:pt x="697" y="185"/>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6" name="Freeform 77">
                <a:extLst>
                  <a:ext uri="{FF2B5EF4-FFF2-40B4-BE49-F238E27FC236}">
                    <a16:creationId xmlns:a16="http://schemas.microsoft.com/office/drawing/2014/main" id="{0F90FFA5-D98A-4D44-A1E8-62D59EC2C733}"/>
                  </a:ext>
                </a:extLst>
              </p:cNvPr>
              <p:cNvSpPr>
                <a:spLocks/>
              </p:cNvSpPr>
              <p:nvPr/>
            </p:nvSpPr>
            <p:spPr bwMode="auto">
              <a:xfrm>
                <a:off x="4835" y="2488"/>
                <a:ext cx="18" cy="25"/>
              </a:xfrm>
              <a:custGeom>
                <a:avLst/>
                <a:gdLst>
                  <a:gd name="T0" fmla="*/ 0 w 122"/>
                  <a:gd name="T1" fmla="*/ 0 h 268"/>
                  <a:gd name="T2" fmla="*/ 0 w 122"/>
                  <a:gd name="T3" fmla="*/ 0 h 268"/>
                  <a:gd name="T4" fmla="*/ 0 w 122"/>
                  <a:gd name="T5" fmla="*/ 0 h 268"/>
                  <a:gd name="T6" fmla="*/ 0 w 122"/>
                  <a:gd name="T7" fmla="*/ 0 h 268"/>
                  <a:gd name="T8" fmla="*/ 0 w 122"/>
                  <a:gd name="T9" fmla="*/ 0 h 268"/>
                  <a:gd name="T10" fmla="*/ 0 w 122"/>
                  <a:gd name="T11" fmla="*/ 0 h 268"/>
                  <a:gd name="T12" fmla="*/ 0 w 122"/>
                  <a:gd name="T13" fmla="*/ 0 h 268"/>
                  <a:gd name="T14" fmla="*/ 0 w 122"/>
                  <a:gd name="T15" fmla="*/ 0 h 268"/>
                  <a:gd name="T16" fmla="*/ 0 w 122"/>
                  <a:gd name="T17" fmla="*/ 0 h 268"/>
                  <a:gd name="T18" fmla="*/ 0 w 122"/>
                  <a:gd name="T19" fmla="*/ 0 h 268"/>
                  <a:gd name="T20" fmla="*/ 0 w 122"/>
                  <a:gd name="T21" fmla="*/ 0 h 268"/>
                  <a:gd name="T22" fmla="*/ 0 w 122"/>
                  <a:gd name="T23" fmla="*/ 0 h 268"/>
                  <a:gd name="T24" fmla="*/ 0 w 122"/>
                  <a:gd name="T25" fmla="*/ 0 h 268"/>
                  <a:gd name="T26" fmla="*/ 0 w 122"/>
                  <a:gd name="T27" fmla="*/ 0 h 268"/>
                  <a:gd name="T28" fmla="*/ 0 w 122"/>
                  <a:gd name="T29" fmla="*/ 0 h 268"/>
                  <a:gd name="T30" fmla="*/ 0 w 122"/>
                  <a:gd name="T31" fmla="*/ 0 h 268"/>
                  <a:gd name="T32" fmla="*/ 0 w 122"/>
                  <a:gd name="T33" fmla="*/ 0 h 268"/>
                  <a:gd name="T34" fmla="*/ 0 w 122"/>
                  <a:gd name="T35" fmla="*/ 0 h 268"/>
                  <a:gd name="T36" fmla="*/ 0 w 122"/>
                  <a:gd name="T37" fmla="*/ 0 h 268"/>
                  <a:gd name="T38" fmla="*/ 0 w 122"/>
                  <a:gd name="T39" fmla="*/ 0 h 268"/>
                  <a:gd name="T40" fmla="*/ 0 w 122"/>
                  <a:gd name="T41" fmla="*/ 0 h 2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22" h="268">
                    <a:moveTo>
                      <a:pt x="110" y="268"/>
                    </a:moveTo>
                    <a:lnTo>
                      <a:pt x="0" y="268"/>
                    </a:lnTo>
                    <a:lnTo>
                      <a:pt x="0" y="0"/>
                    </a:lnTo>
                    <a:lnTo>
                      <a:pt x="9" y="16"/>
                    </a:lnTo>
                    <a:lnTo>
                      <a:pt x="18" y="33"/>
                    </a:lnTo>
                    <a:lnTo>
                      <a:pt x="29" y="49"/>
                    </a:lnTo>
                    <a:lnTo>
                      <a:pt x="41" y="65"/>
                    </a:lnTo>
                    <a:lnTo>
                      <a:pt x="65" y="97"/>
                    </a:lnTo>
                    <a:lnTo>
                      <a:pt x="89" y="130"/>
                    </a:lnTo>
                    <a:lnTo>
                      <a:pt x="99" y="147"/>
                    </a:lnTo>
                    <a:lnTo>
                      <a:pt x="108" y="163"/>
                    </a:lnTo>
                    <a:lnTo>
                      <a:pt x="115" y="181"/>
                    </a:lnTo>
                    <a:lnTo>
                      <a:pt x="120" y="198"/>
                    </a:lnTo>
                    <a:lnTo>
                      <a:pt x="121" y="207"/>
                    </a:lnTo>
                    <a:lnTo>
                      <a:pt x="122" y="215"/>
                    </a:lnTo>
                    <a:lnTo>
                      <a:pt x="122" y="224"/>
                    </a:lnTo>
                    <a:lnTo>
                      <a:pt x="121" y="233"/>
                    </a:lnTo>
                    <a:lnTo>
                      <a:pt x="120" y="241"/>
                    </a:lnTo>
                    <a:lnTo>
                      <a:pt x="118" y="250"/>
                    </a:lnTo>
                    <a:lnTo>
                      <a:pt x="114" y="260"/>
                    </a:lnTo>
                    <a:lnTo>
                      <a:pt x="110" y="268"/>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7" name="Freeform 78">
                <a:extLst>
                  <a:ext uri="{FF2B5EF4-FFF2-40B4-BE49-F238E27FC236}">
                    <a16:creationId xmlns:a16="http://schemas.microsoft.com/office/drawing/2014/main" id="{E8721361-CE7F-46B9-972A-FE43B3F3AF1E}"/>
                  </a:ext>
                </a:extLst>
              </p:cNvPr>
              <p:cNvSpPr>
                <a:spLocks/>
              </p:cNvSpPr>
              <p:nvPr/>
            </p:nvSpPr>
            <p:spPr bwMode="auto">
              <a:xfrm>
                <a:off x="3995" y="2495"/>
                <a:ext cx="12" cy="4"/>
              </a:xfrm>
              <a:custGeom>
                <a:avLst/>
                <a:gdLst>
                  <a:gd name="T0" fmla="*/ 0 w 79"/>
                  <a:gd name="T1" fmla="*/ 0 h 40"/>
                  <a:gd name="T2" fmla="*/ 0 w 79"/>
                  <a:gd name="T3" fmla="*/ 0 h 40"/>
                  <a:gd name="T4" fmla="*/ 0 w 79"/>
                  <a:gd name="T5" fmla="*/ 0 h 40"/>
                  <a:gd name="T6" fmla="*/ 0 w 79"/>
                  <a:gd name="T7" fmla="*/ 0 h 40"/>
                  <a:gd name="T8" fmla="*/ 0 w 79"/>
                  <a:gd name="T9" fmla="*/ 0 h 40"/>
                  <a:gd name="T10" fmla="*/ 0 w 79"/>
                  <a:gd name="T11" fmla="*/ 0 h 40"/>
                  <a:gd name="T12" fmla="*/ 0 w 79"/>
                  <a:gd name="T13" fmla="*/ 0 h 40"/>
                  <a:gd name="T14" fmla="*/ 0 w 79"/>
                  <a:gd name="T15" fmla="*/ 0 h 40"/>
                  <a:gd name="T16" fmla="*/ 0 w 79"/>
                  <a:gd name="T17" fmla="*/ 0 h 40"/>
                  <a:gd name="T18" fmla="*/ 0 w 79"/>
                  <a:gd name="T19" fmla="*/ 0 h 40"/>
                  <a:gd name="T20" fmla="*/ 0 w 79"/>
                  <a:gd name="T21" fmla="*/ 0 h 40"/>
                  <a:gd name="T22" fmla="*/ 0 w 79"/>
                  <a:gd name="T23" fmla="*/ 0 h 40"/>
                  <a:gd name="T24" fmla="*/ 0 w 79"/>
                  <a:gd name="T25" fmla="*/ 0 h 40"/>
                  <a:gd name="T26" fmla="*/ 0 w 79"/>
                  <a:gd name="T27" fmla="*/ 0 h 40"/>
                  <a:gd name="T28" fmla="*/ 0 w 79"/>
                  <a:gd name="T29" fmla="*/ 0 h 40"/>
                  <a:gd name="T30" fmla="*/ 0 w 79"/>
                  <a:gd name="T31" fmla="*/ 0 h 40"/>
                  <a:gd name="T32" fmla="*/ 0 w 79"/>
                  <a:gd name="T33" fmla="*/ 0 h 40"/>
                  <a:gd name="T34" fmla="*/ 0 w 79"/>
                  <a:gd name="T35" fmla="*/ 0 h 40"/>
                  <a:gd name="T36" fmla="*/ 0 w 79"/>
                  <a:gd name="T37" fmla="*/ 0 h 40"/>
                  <a:gd name="T38" fmla="*/ 0 w 79"/>
                  <a:gd name="T39" fmla="*/ 0 h 40"/>
                  <a:gd name="T40" fmla="*/ 0 w 79"/>
                  <a:gd name="T41" fmla="*/ 0 h 40"/>
                  <a:gd name="T42" fmla="*/ 0 w 79"/>
                  <a:gd name="T43" fmla="*/ 0 h 40"/>
                  <a:gd name="T44" fmla="*/ 0 w 79"/>
                  <a:gd name="T45" fmla="*/ 0 h 40"/>
                  <a:gd name="T46" fmla="*/ 0 w 79"/>
                  <a:gd name="T47" fmla="*/ 0 h 40"/>
                  <a:gd name="T48" fmla="*/ 0 w 79"/>
                  <a:gd name="T49" fmla="*/ 0 h 40"/>
                  <a:gd name="T50" fmla="*/ 0 w 79"/>
                  <a:gd name="T51" fmla="*/ 0 h 40"/>
                  <a:gd name="T52" fmla="*/ 0 w 79"/>
                  <a:gd name="T53" fmla="*/ 0 h 4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79" h="40">
                    <a:moveTo>
                      <a:pt x="79" y="21"/>
                    </a:moveTo>
                    <a:lnTo>
                      <a:pt x="75" y="27"/>
                    </a:lnTo>
                    <a:lnTo>
                      <a:pt x="70" y="31"/>
                    </a:lnTo>
                    <a:lnTo>
                      <a:pt x="64" y="34"/>
                    </a:lnTo>
                    <a:lnTo>
                      <a:pt x="58" y="38"/>
                    </a:lnTo>
                    <a:lnTo>
                      <a:pt x="52" y="39"/>
                    </a:lnTo>
                    <a:lnTo>
                      <a:pt x="45" y="40"/>
                    </a:lnTo>
                    <a:lnTo>
                      <a:pt x="39" y="40"/>
                    </a:lnTo>
                    <a:lnTo>
                      <a:pt x="32" y="39"/>
                    </a:lnTo>
                    <a:lnTo>
                      <a:pt x="26" y="37"/>
                    </a:lnTo>
                    <a:lnTo>
                      <a:pt x="20" y="33"/>
                    </a:lnTo>
                    <a:lnTo>
                      <a:pt x="14" y="30"/>
                    </a:lnTo>
                    <a:lnTo>
                      <a:pt x="9" y="26"/>
                    </a:lnTo>
                    <a:lnTo>
                      <a:pt x="5" y="20"/>
                    </a:lnTo>
                    <a:lnTo>
                      <a:pt x="2" y="14"/>
                    </a:lnTo>
                    <a:lnTo>
                      <a:pt x="1" y="7"/>
                    </a:lnTo>
                    <a:lnTo>
                      <a:pt x="0" y="0"/>
                    </a:lnTo>
                    <a:lnTo>
                      <a:pt x="11" y="2"/>
                    </a:lnTo>
                    <a:lnTo>
                      <a:pt x="22" y="3"/>
                    </a:lnTo>
                    <a:lnTo>
                      <a:pt x="33" y="3"/>
                    </a:lnTo>
                    <a:lnTo>
                      <a:pt x="43" y="2"/>
                    </a:lnTo>
                    <a:lnTo>
                      <a:pt x="53" y="3"/>
                    </a:lnTo>
                    <a:lnTo>
                      <a:pt x="63" y="5"/>
                    </a:lnTo>
                    <a:lnTo>
                      <a:pt x="67" y="8"/>
                    </a:lnTo>
                    <a:lnTo>
                      <a:pt x="71" y="12"/>
                    </a:lnTo>
                    <a:lnTo>
                      <a:pt x="75" y="16"/>
                    </a:lnTo>
                    <a:lnTo>
                      <a:pt x="79"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8" name="Freeform 79">
                <a:extLst>
                  <a:ext uri="{FF2B5EF4-FFF2-40B4-BE49-F238E27FC236}">
                    <a16:creationId xmlns:a16="http://schemas.microsoft.com/office/drawing/2014/main" id="{DBD7EECF-B352-4B55-9E45-AD280721F0BB}"/>
                  </a:ext>
                </a:extLst>
              </p:cNvPr>
              <p:cNvSpPr>
                <a:spLocks/>
              </p:cNvSpPr>
              <p:nvPr/>
            </p:nvSpPr>
            <p:spPr bwMode="auto">
              <a:xfrm>
                <a:off x="4905" y="2497"/>
                <a:ext cx="98" cy="92"/>
              </a:xfrm>
              <a:custGeom>
                <a:avLst/>
                <a:gdLst>
                  <a:gd name="T0" fmla="*/ 0 w 687"/>
                  <a:gd name="T1" fmla="*/ 0 h 1007"/>
                  <a:gd name="T2" fmla="*/ 0 w 687"/>
                  <a:gd name="T3" fmla="*/ 0 h 1007"/>
                  <a:gd name="T4" fmla="*/ 0 w 687"/>
                  <a:gd name="T5" fmla="*/ 0 h 1007"/>
                  <a:gd name="T6" fmla="*/ 0 w 687"/>
                  <a:gd name="T7" fmla="*/ 0 h 1007"/>
                  <a:gd name="T8" fmla="*/ 0 w 687"/>
                  <a:gd name="T9" fmla="*/ 0 h 1007"/>
                  <a:gd name="T10" fmla="*/ 0 w 687"/>
                  <a:gd name="T11" fmla="*/ 0 h 1007"/>
                  <a:gd name="T12" fmla="*/ 0 w 687"/>
                  <a:gd name="T13" fmla="*/ 0 h 1007"/>
                  <a:gd name="T14" fmla="*/ 0 w 687"/>
                  <a:gd name="T15" fmla="*/ 0 h 1007"/>
                  <a:gd name="T16" fmla="*/ 0 w 687"/>
                  <a:gd name="T17" fmla="*/ 0 h 1007"/>
                  <a:gd name="T18" fmla="*/ 0 w 687"/>
                  <a:gd name="T19" fmla="*/ 0 h 1007"/>
                  <a:gd name="T20" fmla="*/ 0 w 687"/>
                  <a:gd name="T21" fmla="*/ 0 h 1007"/>
                  <a:gd name="T22" fmla="*/ 0 w 687"/>
                  <a:gd name="T23" fmla="*/ 0 h 1007"/>
                  <a:gd name="T24" fmla="*/ 0 w 687"/>
                  <a:gd name="T25" fmla="*/ 0 h 1007"/>
                  <a:gd name="T26" fmla="*/ 0 w 687"/>
                  <a:gd name="T27" fmla="*/ 0 h 1007"/>
                  <a:gd name="T28" fmla="*/ 0 w 687"/>
                  <a:gd name="T29" fmla="*/ 0 h 1007"/>
                  <a:gd name="T30" fmla="*/ 0 w 687"/>
                  <a:gd name="T31" fmla="*/ 0 h 1007"/>
                  <a:gd name="T32" fmla="*/ 0 w 687"/>
                  <a:gd name="T33" fmla="*/ 0 h 1007"/>
                  <a:gd name="T34" fmla="*/ 0 w 687"/>
                  <a:gd name="T35" fmla="*/ 0 h 1007"/>
                  <a:gd name="T36" fmla="*/ 0 w 687"/>
                  <a:gd name="T37" fmla="*/ 0 h 1007"/>
                  <a:gd name="T38" fmla="*/ 0 w 687"/>
                  <a:gd name="T39" fmla="*/ 0 h 1007"/>
                  <a:gd name="T40" fmla="*/ 0 w 687"/>
                  <a:gd name="T41" fmla="*/ 0 h 1007"/>
                  <a:gd name="T42" fmla="*/ 0 w 687"/>
                  <a:gd name="T43" fmla="*/ 0 h 1007"/>
                  <a:gd name="T44" fmla="*/ 0 w 687"/>
                  <a:gd name="T45" fmla="*/ 0 h 1007"/>
                  <a:gd name="T46" fmla="*/ 0 w 687"/>
                  <a:gd name="T47" fmla="*/ 0 h 1007"/>
                  <a:gd name="T48" fmla="*/ 0 w 687"/>
                  <a:gd name="T49" fmla="*/ 0 h 1007"/>
                  <a:gd name="T50" fmla="*/ 0 w 687"/>
                  <a:gd name="T51" fmla="*/ 0 h 1007"/>
                  <a:gd name="T52" fmla="*/ 0 w 687"/>
                  <a:gd name="T53" fmla="*/ 0 h 1007"/>
                  <a:gd name="T54" fmla="*/ 0 w 687"/>
                  <a:gd name="T55" fmla="*/ 0 h 1007"/>
                  <a:gd name="T56" fmla="*/ 0 w 687"/>
                  <a:gd name="T57" fmla="*/ 0 h 1007"/>
                  <a:gd name="T58" fmla="*/ 0 w 687"/>
                  <a:gd name="T59" fmla="*/ 0 h 1007"/>
                  <a:gd name="T60" fmla="*/ 0 w 687"/>
                  <a:gd name="T61" fmla="*/ 0 h 1007"/>
                  <a:gd name="T62" fmla="*/ 0 w 687"/>
                  <a:gd name="T63" fmla="*/ 0 h 1007"/>
                  <a:gd name="T64" fmla="*/ 0 w 687"/>
                  <a:gd name="T65" fmla="*/ 0 h 1007"/>
                  <a:gd name="T66" fmla="*/ 0 w 687"/>
                  <a:gd name="T67" fmla="*/ 0 h 1007"/>
                  <a:gd name="T68" fmla="*/ 0 w 687"/>
                  <a:gd name="T69" fmla="*/ 0 h 1007"/>
                  <a:gd name="T70" fmla="*/ 0 w 687"/>
                  <a:gd name="T71" fmla="*/ 0 h 1007"/>
                  <a:gd name="T72" fmla="*/ 0 w 687"/>
                  <a:gd name="T73" fmla="*/ 0 h 1007"/>
                  <a:gd name="T74" fmla="*/ 0 w 687"/>
                  <a:gd name="T75" fmla="*/ 0 h 1007"/>
                  <a:gd name="T76" fmla="*/ 0 w 687"/>
                  <a:gd name="T77" fmla="*/ 0 h 1007"/>
                  <a:gd name="T78" fmla="*/ 0 w 687"/>
                  <a:gd name="T79" fmla="*/ 0 h 1007"/>
                  <a:gd name="T80" fmla="*/ 0 w 687"/>
                  <a:gd name="T81" fmla="*/ 0 h 1007"/>
                  <a:gd name="T82" fmla="*/ 0 w 687"/>
                  <a:gd name="T83" fmla="*/ 0 h 10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87" h="1007">
                    <a:moveTo>
                      <a:pt x="687" y="739"/>
                    </a:moveTo>
                    <a:lnTo>
                      <a:pt x="488" y="889"/>
                    </a:lnTo>
                    <a:lnTo>
                      <a:pt x="486" y="883"/>
                    </a:lnTo>
                    <a:lnTo>
                      <a:pt x="484" y="878"/>
                    </a:lnTo>
                    <a:lnTo>
                      <a:pt x="483" y="873"/>
                    </a:lnTo>
                    <a:lnTo>
                      <a:pt x="482" y="867"/>
                    </a:lnTo>
                    <a:lnTo>
                      <a:pt x="483" y="856"/>
                    </a:lnTo>
                    <a:lnTo>
                      <a:pt x="485" y="845"/>
                    </a:lnTo>
                    <a:lnTo>
                      <a:pt x="488" y="833"/>
                    </a:lnTo>
                    <a:lnTo>
                      <a:pt x="493" y="820"/>
                    </a:lnTo>
                    <a:lnTo>
                      <a:pt x="499" y="807"/>
                    </a:lnTo>
                    <a:lnTo>
                      <a:pt x="506" y="794"/>
                    </a:lnTo>
                    <a:lnTo>
                      <a:pt x="519" y="766"/>
                    </a:lnTo>
                    <a:lnTo>
                      <a:pt x="530" y="736"/>
                    </a:lnTo>
                    <a:lnTo>
                      <a:pt x="534" y="721"/>
                    </a:lnTo>
                    <a:lnTo>
                      <a:pt x="537" y="706"/>
                    </a:lnTo>
                    <a:lnTo>
                      <a:pt x="538" y="690"/>
                    </a:lnTo>
                    <a:lnTo>
                      <a:pt x="538" y="675"/>
                    </a:lnTo>
                    <a:lnTo>
                      <a:pt x="529" y="679"/>
                    </a:lnTo>
                    <a:lnTo>
                      <a:pt x="520" y="685"/>
                    </a:lnTo>
                    <a:lnTo>
                      <a:pt x="512" y="691"/>
                    </a:lnTo>
                    <a:lnTo>
                      <a:pt x="504" y="698"/>
                    </a:lnTo>
                    <a:lnTo>
                      <a:pt x="497" y="706"/>
                    </a:lnTo>
                    <a:lnTo>
                      <a:pt x="490" y="715"/>
                    </a:lnTo>
                    <a:lnTo>
                      <a:pt x="483" y="723"/>
                    </a:lnTo>
                    <a:lnTo>
                      <a:pt x="477" y="734"/>
                    </a:lnTo>
                    <a:lnTo>
                      <a:pt x="464" y="756"/>
                    </a:lnTo>
                    <a:lnTo>
                      <a:pt x="452" y="779"/>
                    </a:lnTo>
                    <a:lnTo>
                      <a:pt x="441" y="803"/>
                    </a:lnTo>
                    <a:lnTo>
                      <a:pt x="430" y="828"/>
                    </a:lnTo>
                    <a:lnTo>
                      <a:pt x="419" y="854"/>
                    </a:lnTo>
                    <a:lnTo>
                      <a:pt x="407" y="880"/>
                    </a:lnTo>
                    <a:lnTo>
                      <a:pt x="394" y="905"/>
                    </a:lnTo>
                    <a:lnTo>
                      <a:pt x="381" y="929"/>
                    </a:lnTo>
                    <a:lnTo>
                      <a:pt x="373" y="941"/>
                    </a:lnTo>
                    <a:lnTo>
                      <a:pt x="365" y="952"/>
                    </a:lnTo>
                    <a:lnTo>
                      <a:pt x="357" y="962"/>
                    </a:lnTo>
                    <a:lnTo>
                      <a:pt x="349" y="972"/>
                    </a:lnTo>
                    <a:lnTo>
                      <a:pt x="340" y="982"/>
                    </a:lnTo>
                    <a:lnTo>
                      <a:pt x="330" y="990"/>
                    </a:lnTo>
                    <a:lnTo>
                      <a:pt x="320" y="999"/>
                    </a:lnTo>
                    <a:lnTo>
                      <a:pt x="309" y="1007"/>
                    </a:lnTo>
                    <a:lnTo>
                      <a:pt x="275" y="985"/>
                    </a:lnTo>
                    <a:lnTo>
                      <a:pt x="247" y="963"/>
                    </a:lnTo>
                    <a:lnTo>
                      <a:pt x="223" y="942"/>
                    </a:lnTo>
                    <a:lnTo>
                      <a:pt x="204" y="919"/>
                    </a:lnTo>
                    <a:lnTo>
                      <a:pt x="188" y="896"/>
                    </a:lnTo>
                    <a:lnTo>
                      <a:pt x="176" y="873"/>
                    </a:lnTo>
                    <a:lnTo>
                      <a:pt x="168" y="849"/>
                    </a:lnTo>
                    <a:lnTo>
                      <a:pt x="163" y="825"/>
                    </a:lnTo>
                    <a:lnTo>
                      <a:pt x="161" y="801"/>
                    </a:lnTo>
                    <a:lnTo>
                      <a:pt x="162" y="776"/>
                    </a:lnTo>
                    <a:lnTo>
                      <a:pt x="165" y="752"/>
                    </a:lnTo>
                    <a:lnTo>
                      <a:pt x="171" y="727"/>
                    </a:lnTo>
                    <a:lnTo>
                      <a:pt x="178" y="701"/>
                    </a:lnTo>
                    <a:lnTo>
                      <a:pt x="188" y="676"/>
                    </a:lnTo>
                    <a:lnTo>
                      <a:pt x="199" y="650"/>
                    </a:lnTo>
                    <a:lnTo>
                      <a:pt x="211" y="624"/>
                    </a:lnTo>
                    <a:lnTo>
                      <a:pt x="269" y="518"/>
                    </a:lnTo>
                    <a:lnTo>
                      <a:pt x="331" y="410"/>
                    </a:lnTo>
                    <a:lnTo>
                      <a:pt x="345" y="383"/>
                    </a:lnTo>
                    <a:lnTo>
                      <a:pt x="357" y="356"/>
                    </a:lnTo>
                    <a:lnTo>
                      <a:pt x="369" y="329"/>
                    </a:lnTo>
                    <a:lnTo>
                      <a:pt x="379" y="302"/>
                    </a:lnTo>
                    <a:lnTo>
                      <a:pt x="387" y="274"/>
                    </a:lnTo>
                    <a:lnTo>
                      <a:pt x="393" y="247"/>
                    </a:lnTo>
                    <a:lnTo>
                      <a:pt x="397" y="220"/>
                    </a:lnTo>
                    <a:lnTo>
                      <a:pt x="398" y="193"/>
                    </a:lnTo>
                    <a:lnTo>
                      <a:pt x="386" y="203"/>
                    </a:lnTo>
                    <a:lnTo>
                      <a:pt x="375" y="212"/>
                    </a:lnTo>
                    <a:lnTo>
                      <a:pt x="364" y="223"/>
                    </a:lnTo>
                    <a:lnTo>
                      <a:pt x="353" y="235"/>
                    </a:lnTo>
                    <a:lnTo>
                      <a:pt x="343" y="247"/>
                    </a:lnTo>
                    <a:lnTo>
                      <a:pt x="333" y="260"/>
                    </a:lnTo>
                    <a:lnTo>
                      <a:pt x="324" y="274"/>
                    </a:lnTo>
                    <a:lnTo>
                      <a:pt x="314" y="288"/>
                    </a:lnTo>
                    <a:lnTo>
                      <a:pt x="297" y="317"/>
                    </a:lnTo>
                    <a:lnTo>
                      <a:pt x="279" y="350"/>
                    </a:lnTo>
                    <a:lnTo>
                      <a:pt x="263" y="382"/>
                    </a:lnTo>
                    <a:lnTo>
                      <a:pt x="248" y="417"/>
                    </a:lnTo>
                    <a:lnTo>
                      <a:pt x="219" y="487"/>
                    </a:lnTo>
                    <a:lnTo>
                      <a:pt x="191" y="558"/>
                    </a:lnTo>
                    <a:lnTo>
                      <a:pt x="176" y="594"/>
                    </a:lnTo>
                    <a:lnTo>
                      <a:pt x="161" y="629"/>
                    </a:lnTo>
                    <a:lnTo>
                      <a:pt x="146" y="663"/>
                    </a:lnTo>
                    <a:lnTo>
                      <a:pt x="130" y="695"/>
                    </a:lnTo>
                    <a:lnTo>
                      <a:pt x="124" y="702"/>
                    </a:lnTo>
                    <a:lnTo>
                      <a:pt x="117" y="705"/>
                    </a:lnTo>
                    <a:lnTo>
                      <a:pt x="109" y="709"/>
                    </a:lnTo>
                    <a:lnTo>
                      <a:pt x="101" y="712"/>
                    </a:lnTo>
                    <a:lnTo>
                      <a:pt x="85" y="714"/>
                    </a:lnTo>
                    <a:lnTo>
                      <a:pt x="68" y="715"/>
                    </a:lnTo>
                    <a:lnTo>
                      <a:pt x="50" y="715"/>
                    </a:lnTo>
                    <a:lnTo>
                      <a:pt x="32" y="714"/>
                    </a:lnTo>
                    <a:lnTo>
                      <a:pt x="15" y="715"/>
                    </a:lnTo>
                    <a:lnTo>
                      <a:pt x="0" y="717"/>
                    </a:lnTo>
                    <a:lnTo>
                      <a:pt x="23" y="632"/>
                    </a:lnTo>
                    <a:lnTo>
                      <a:pt x="50" y="542"/>
                    </a:lnTo>
                    <a:lnTo>
                      <a:pt x="64" y="497"/>
                    </a:lnTo>
                    <a:lnTo>
                      <a:pt x="79" y="451"/>
                    </a:lnTo>
                    <a:lnTo>
                      <a:pt x="95" y="405"/>
                    </a:lnTo>
                    <a:lnTo>
                      <a:pt x="111" y="358"/>
                    </a:lnTo>
                    <a:lnTo>
                      <a:pt x="129" y="313"/>
                    </a:lnTo>
                    <a:lnTo>
                      <a:pt x="147" y="266"/>
                    </a:lnTo>
                    <a:lnTo>
                      <a:pt x="165" y="221"/>
                    </a:lnTo>
                    <a:lnTo>
                      <a:pt x="185" y="176"/>
                    </a:lnTo>
                    <a:lnTo>
                      <a:pt x="204" y="130"/>
                    </a:lnTo>
                    <a:lnTo>
                      <a:pt x="225" y="86"/>
                    </a:lnTo>
                    <a:lnTo>
                      <a:pt x="246" y="43"/>
                    </a:lnTo>
                    <a:lnTo>
                      <a:pt x="268" y="0"/>
                    </a:lnTo>
                    <a:lnTo>
                      <a:pt x="327" y="85"/>
                    </a:lnTo>
                    <a:lnTo>
                      <a:pt x="387" y="171"/>
                    </a:lnTo>
                    <a:lnTo>
                      <a:pt x="418" y="214"/>
                    </a:lnTo>
                    <a:lnTo>
                      <a:pt x="448" y="259"/>
                    </a:lnTo>
                    <a:lnTo>
                      <a:pt x="479" y="304"/>
                    </a:lnTo>
                    <a:lnTo>
                      <a:pt x="508" y="350"/>
                    </a:lnTo>
                    <a:lnTo>
                      <a:pt x="536" y="395"/>
                    </a:lnTo>
                    <a:lnTo>
                      <a:pt x="563" y="441"/>
                    </a:lnTo>
                    <a:lnTo>
                      <a:pt x="589" y="489"/>
                    </a:lnTo>
                    <a:lnTo>
                      <a:pt x="613" y="538"/>
                    </a:lnTo>
                    <a:lnTo>
                      <a:pt x="624" y="562"/>
                    </a:lnTo>
                    <a:lnTo>
                      <a:pt x="635" y="586"/>
                    </a:lnTo>
                    <a:lnTo>
                      <a:pt x="646" y="611"/>
                    </a:lnTo>
                    <a:lnTo>
                      <a:pt x="656" y="636"/>
                    </a:lnTo>
                    <a:lnTo>
                      <a:pt x="665" y="662"/>
                    </a:lnTo>
                    <a:lnTo>
                      <a:pt x="673" y="687"/>
                    </a:lnTo>
                    <a:lnTo>
                      <a:pt x="680" y="713"/>
                    </a:lnTo>
                    <a:lnTo>
                      <a:pt x="687" y="739"/>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9" name="Freeform 80">
                <a:extLst>
                  <a:ext uri="{FF2B5EF4-FFF2-40B4-BE49-F238E27FC236}">
                    <a16:creationId xmlns:a16="http://schemas.microsoft.com/office/drawing/2014/main" id="{3B88BEFE-EB84-4134-8E40-20DC8E136B50}"/>
                  </a:ext>
                </a:extLst>
              </p:cNvPr>
              <p:cNvSpPr>
                <a:spLocks/>
              </p:cNvSpPr>
              <p:nvPr/>
            </p:nvSpPr>
            <p:spPr bwMode="auto">
              <a:xfrm>
                <a:off x="4371" y="2504"/>
                <a:ext cx="8" cy="6"/>
              </a:xfrm>
              <a:custGeom>
                <a:avLst/>
                <a:gdLst>
                  <a:gd name="T0" fmla="*/ 0 w 52"/>
                  <a:gd name="T1" fmla="*/ 0 h 64"/>
                  <a:gd name="T2" fmla="*/ 0 w 52"/>
                  <a:gd name="T3" fmla="*/ 0 h 64"/>
                  <a:gd name="T4" fmla="*/ 0 w 52"/>
                  <a:gd name="T5" fmla="*/ 0 h 64"/>
                  <a:gd name="T6" fmla="*/ 0 w 52"/>
                  <a:gd name="T7" fmla="*/ 0 h 64"/>
                  <a:gd name="T8" fmla="*/ 0 w 52"/>
                  <a:gd name="T9" fmla="*/ 0 h 64"/>
                  <a:gd name="T10" fmla="*/ 0 w 52"/>
                  <a:gd name="T11" fmla="*/ 0 h 64"/>
                  <a:gd name="T12" fmla="*/ 0 w 52"/>
                  <a:gd name="T13" fmla="*/ 0 h 64"/>
                  <a:gd name="T14" fmla="*/ 0 w 52"/>
                  <a:gd name="T15" fmla="*/ 0 h 64"/>
                  <a:gd name="T16" fmla="*/ 0 w 52"/>
                  <a:gd name="T17" fmla="*/ 0 h 64"/>
                  <a:gd name="T18" fmla="*/ 0 w 52"/>
                  <a:gd name="T19" fmla="*/ 0 h 64"/>
                  <a:gd name="T20" fmla="*/ 0 w 52"/>
                  <a:gd name="T21" fmla="*/ 0 h 64"/>
                  <a:gd name="T22" fmla="*/ 0 w 52"/>
                  <a:gd name="T23" fmla="*/ 0 h 64"/>
                  <a:gd name="T24" fmla="*/ 0 w 52"/>
                  <a:gd name="T25" fmla="*/ 0 h 64"/>
                  <a:gd name="T26" fmla="*/ 0 w 52"/>
                  <a:gd name="T27" fmla="*/ 0 h 64"/>
                  <a:gd name="T28" fmla="*/ 0 w 52"/>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2" h="64">
                    <a:moveTo>
                      <a:pt x="50" y="0"/>
                    </a:moveTo>
                    <a:lnTo>
                      <a:pt x="50" y="9"/>
                    </a:lnTo>
                    <a:lnTo>
                      <a:pt x="51" y="17"/>
                    </a:lnTo>
                    <a:lnTo>
                      <a:pt x="52" y="27"/>
                    </a:lnTo>
                    <a:lnTo>
                      <a:pt x="51" y="36"/>
                    </a:lnTo>
                    <a:lnTo>
                      <a:pt x="51" y="40"/>
                    </a:lnTo>
                    <a:lnTo>
                      <a:pt x="49" y="44"/>
                    </a:lnTo>
                    <a:lnTo>
                      <a:pt x="48" y="49"/>
                    </a:lnTo>
                    <a:lnTo>
                      <a:pt x="46" y="53"/>
                    </a:lnTo>
                    <a:lnTo>
                      <a:pt x="43" y="56"/>
                    </a:lnTo>
                    <a:lnTo>
                      <a:pt x="40" y="59"/>
                    </a:lnTo>
                    <a:lnTo>
                      <a:pt x="35" y="62"/>
                    </a:lnTo>
                    <a:lnTo>
                      <a:pt x="30" y="64"/>
                    </a:lnTo>
                    <a:lnTo>
                      <a:pt x="0" y="0"/>
                    </a:lnTo>
                    <a:lnTo>
                      <a:pt x="5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0" name="Freeform 81">
                <a:extLst>
                  <a:ext uri="{FF2B5EF4-FFF2-40B4-BE49-F238E27FC236}">
                    <a16:creationId xmlns:a16="http://schemas.microsoft.com/office/drawing/2014/main" id="{4AE0BAED-C363-4DE4-8BC7-B43FD4FE161C}"/>
                  </a:ext>
                </a:extLst>
              </p:cNvPr>
              <p:cNvSpPr>
                <a:spLocks/>
              </p:cNvSpPr>
              <p:nvPr/>
            </p:nvSpPr>
            <p:spPr bwMode="auto">
              <a:xfrm>
                <a:off x="4430" y="2517"/>
                <a:ext cx="79" cy="24"/>
              </a:xfrm>
              <a:custGeom>
                <a:avLst/>
                <a:gdLst>
                  <a:gd name="T0" fmla="*/ 0 w 557"/>
                  <a:gd name="T1" fmla="*/ 0 h 267"/>
                  <a:gd name="T2" fmla="*/ 0 w 557"/>
                  <a:gd name="T3" fmla="*/ 0 h 267"/>
                  <a:gd name="T4" fmla="*/ 0 w 557"/>
                  <a:gd name="T5" fmla="*/ 0 h 267"/>
                  <a:gd name="T6" fmla="*/ 0 w 557"/>
                  <a:gd name="T7" fmla="*/ 0 h 267"/>
                  <a:gd name="T8" fmla="*/ 0 w 557"/>
                  <a:gd name="T9" fmla="*/ 0 h 267"/>
                  <a:gd name="T10" fmla="*/ 0 w 557"/>
                  <a:gd name="T11" fmla="*/ 0 h 267"/>
                  <a:gd name="T12" fmla="*/ 0 w 557"/>
                  <a:gd name="T13" fmla="*/ 0 h 267"/>
                  <a:gd name="T14" fmla="*/ 0 w 557"/>
                  <a:gd name="T15" fmla="*/ 0 h 267"/>
                  <a:gd name="T16" fmla="*/ 0 w 557"/>
                  <a:gd name="T17" fmla="*/ 0 h 267"/>
                  <a:gd name="T18" fmla="*/ 0 w 557"/>
                  <a:gd name="T19" fmla="*/ 0 h 267"/>
                  <a:gd name="T20" fmla="*/ 0 w 557"/>
                  <a:gd name="T21" fmla="*/ 0 h 267"/>
                  <a:gd name="T22" fmla="*/ 0 w 557"/>
                  <a:gd name="T23" fmla="*/ 0 h 267"/>
                  <a:gd name="T24" fmla="*/ 0 w 557"/>
                  <a:gd name="T25" fmla="*/ 0 h 267"/>
                  <a:gd name="T26" fmla="*/ 0 w 557"/>
                  <a:gd name="T27" fmla="*/ 0 h 267"/>
                  <a:gd name="T28" fmla="*/ 0 w 557"/>
                  <a:gd name="T29" fmla="*/ 0 h 267"/>
                  <a:gd name="T30" fmla="*/ 0 w 557"/>
                  <a:gd name="T31" fmla="*/ 0 h 267"/>
                  <a:gd name="T32" fmla="*/ 0 w 557"/>
                  <a:gd name="T33" fmla="*/ 0 h 267"/>
                  <a:gd name="T34" fmla="*/ 0 w 557"/>
                  <a:gd name="T35" fmla="*/ 0 h 267"/>
                  <a:gd name="T36" fmla="*/ 0 w 557"/>
                  <a:gd name="T37" fmla="*/ 0 h 267"/>
                  <a:gd name="T38" fmla="*/ 0 w 557"/>
                  <a:gd name="T39" fmla="*/ 0 h 267"/>
                  <a:gd name="T40" fmla="*/ 0 w 557"/>
                  <a:gd name="T41" fmla="*/ 0 h 267"/>
                  <a:gd name="T42" fmla="*/ 0 w 557"/>
                  <a:gd name="T43" fmla="*/ 0 h 267"/>
                  <a:gd name="T44" fmla="*/ 0 w 557"/>
                  <a:gd name="T45" fmla="*/ 0 h 267"/>
                  <a:gd name="T46" fmla="*/ 0 w 557"/>
                  <a:gd name="T47" fmla="*/ 0 h 267"/>
                  <a:gd name="T48" fmla="*/ 0 w 557"/>
                  <a:gd name="T49" fmla="*/ 0 h 267"/>
                  <a:gd name="T50" fmla="*/ 0 w 557"/>
                  <a:gd name="T51" fmla="*/ 0 h 267"/>
                  <a:gd name="T52" fmla="*/ 0 w 557"/>
                  <a:gd name="T53" fmla="*/ 0 h 267"/>
                  <a:gd name="T54" fmla="*/ 0 w 557"/>
                  <a:gd name="T55" fmla="*/ 0 h 26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57" h="267">
                    <a:moveTo>
                      <a:pt x="557" y="171"/>
                    </a:moveTo>
                    <a:lnTo>
                      <a:pt x="556" y="177"/>
                    </a:lnTo>
                    <a:lnTo>
                      <a:pt x="554" y="181"/>
                    </a:lnTo>
                    <a:lnTo>
                      <a:pt x="552" y="186"/>
                    </a:lnTo>
                    <a:lnTo>
                      <a:pt x="548" y="191"/>
                    </a:lnTo>
                    <a:lnTo>
                      <a:pt x="540" y="199"/>
                    </a:lnTo>
                    <a:lnTo>
                      <a:pt x="530" y="208"/>
                    </a:lnTo>
                    <a:lnTo>
                      <a:pt x="519" y="215"/>
                    </a:lnTo>
                    <a:lnTo>
                      <a:pt x="506" y="223"/>
                    </a:lnTo>
                    <a:lnTo>
                      <a:pt x="491" y="230"/>
                    </a:lnTo>
                    <a:lnTo>
                      <a:pt x="476" y="236"/>
                    </a:lnTo>
                    <a:lnTo>
                      <a:pt x="442" y="247"/>
                    </a:lnTo>
                    <a:lnTo>
                      <a:pt x="409" y="255"/>
                    </a:lnTo>
                    <a:lnTo>
                      <a:pt x="377" y="263"/>
                    </a:lnTo>
                    <a:lnTo>
                      <a:pt x="348" y="267"/>
                    </a:lnTo>
                    <a:lnTo>
                      <a:pt x="0" y="0"/>
                    </a:lnTo>
                    <a:lnTo>
                      <a:pt x="36" y="7"/>
                    </a:lnTo>
                    <a:lnTo>
                      <a:pt x="73" y="14"/>
                    </a:lnTo>
                    <a:lnTo>
                      <a:pt x="109" y="24"/>
                    </a:lnTo>
                    <a:lnTo>
                      <a:pt x="144" y="34"/>
                    </a:lnTo>
                    <a:lnTo>
                      <a:pt x="214" y="57"/>
                    </a:lnTo>
                    <a:lnTo>
                      <a:pt x="282" y="81"/>
                    </a:lnTo>
                    <a:lnTo>
                      <a:pt x="350" y="106"/>
                    </a:lnTo>
                    <a:lnTo>
                      <a:pt x="418" y="131"/>
                    </a:lnTo>
                    <a:lnTo>
                      <a:pt x="452" y="142"/>
                    </a:lnTo>
                    <a:lnTo>
                      <a:pt x="488" y="153"/>
                    </a:lnTo>
                    <a:lnTo>
                      <a:pt x="522" y="163"/>
                    </a:lnTo>
                    <a:lnTo>
                      <a:pt x="557" y="171"/>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1" name="Freeform 82">
                <a:extLst>
                  <a:ext uri="{FF2B5EF4-FFF2-40B4-BE49-F238E27FC236}">
                    <a16:creationId xmlns:a16="http://schemas.microsoft.com/office/drawing/2014/main" id="{A75A7860-02C6-422E-9C5D-F0BEBEA80CC3}"/>
                  </a:ext>
                </a:extLst>
              </p:cNvPr>
              <p:cNvSpPr>
                <a:spLocks/>
              </p:cNvSpPr>
              <p:nvPr/>
            </p:nvSpPr>
            <p:spPr bwMode="auto">
              <a:xfrm>
                <a:off x="4314" y="2518"/>
                <a:ext cx="13" cy="8"/>
              </a:xfrm>
              <a:custGeom>
                <a:avLst/>
                <a:gdLst>
                  <a:gd name="T0" fmla="*/ 0 w 95"/>
                  <a:gd name="T1" fmla="*/ 0 h 79"/>
                  <a:gd name="T2" fmla="*/ 0 w 95"/>
                  <a:gd name="T3" fmla="*/ 0 h 79"/>
                  <a:gd name="T4" fmla="*/ 0 w 95"/>
                  <a:gd name="T5" fmla="*/ 0 h 79"/>
                  <a:gd name="T6" fmla="*/ 0 w 95"/>
                  <a:gd name="T7" fmla="*/ 0 h 79"/>
                  <a:gd name="T8" fmla="*/ 0 w 95"/>
                  <a:gd name="T9" fmla="*/ 0 h 79"/>
                  <a:gd name="T10" fmla="*/ 0 w 95"/>
                  <a:gd name="T11" fmla="*/ 0 h 79"/>
                  <a:gd name="T12" fmla="*/ 0 w 95"/>
                  <a:gd name="T13" fmla="*/ 0 h 79"/>
                  <a:gd name="T14" fmla="*/ 0 w 95"/>
                  <a:gd name="T15" fmla="*/ 0 h 79"/>
                  <a:gd name="T16" fmla="*/ 0 w 95"/>
                  <a:gd name="T17" fmla="*/ 0 h 79"/>
                  <a:gd name="T18" fmla="*/ 0 w 95"/>
                  <a:gd name="T19" fmla="*/ 0 h 79"/>
                  <a:gd name="T20" fmla="*/ 0 w 95"/>
                  <a:gd name="T21" fmla="*/ 0 h 79"/>
                  <a:gd name="T22" fmla="*/ 0 w 95"/>
                  <a:gd name="T23" fmla="*/ 0 h 79"/>
                  <a:gd name="T24" fmla="*/ 0 w 95"/>
                  <a:gd name="T25" fmla="*/ 0 h 79"/>
                  <a:gd name="T26" fmla="*/ 0 w 95"/>
                  <a:gd name="T27" fmla="*/ 0 h 79"/>
                  <a:gd name="T28" fmla="*/ 0 w 95"/>
                  <a:gd name="T29" fmla="*/ 0 h 79"/>
                  <a:gd name="T30" fmla="*/ 0 w 95"/>
                  <a:gd name="T31" fmla="*/ 0 h 79"/>
                  <a:gd name="T32" fmla="*/ 0 w 95"/>
                  <a:gd name="T33" fmla="*/ 0 h 79"/>
                  <a:gd name="T34" fmla="*/ 0 w 95"/>
                  <a:gd name="T35" fmla="*/ 0 h 79"/>
                  <a:gd name="T36" fmla="*/ 0 w 95"/>
                  <a:gd name="T37" fmla="*/ 0 h 79"/>
                  <a:gd name="T38" fmla="*/ 0 w 95"/>
                  <a:gd name="T39" fmla="*/ 0 h 79"/>
                  <a:gd name="T40" fmla="*/ 0 w 95"/>
                  <a:gd name="T41" fmla="*/ 0 h 79"/>
                  <a:gd name="T42" fmla="*/ 0 w 95"/>
                  <a:gd name="T43" fmla="*/ 0 h 79"/>
                  <a:gd name="T44" fmla="*/ 0 w 95"/>
                  <a:gd name="T45" fmla="*/ 0 h 79"/>
                  <a:gd name="T46" fmla="*/ 0 w 95"/>
                  <a:gd name="T47" fmla="*/ 0 h 79"/>
                  <a:gd name="T48" fmla="*/ 0 w 95"/>
                  <a:gd name="T49" fmla="*/ 0 h 79"/>
                  <a:gd name="T50" fmla="*/ 0 w 95"/>
                  <a:gd name="T51" fmla="*/ 0 h 79"/>
                  <a:gd name="T52" fmla="*/ 0 w 95"/>
                  <a:gd name="T53" fmla="*/ 0 h 79"/>
                  <a:gd name="T54" fmla="*/ 0 w 95"/>
                  <a:gd name="T55" fmla="*/ 0 h 79"/>
                  <a:gd name="T56" fmla="*/ 0 w 95"/>
                  <a:gd name="T57" fmla="*/ 0 h 79"/>
                  <a:gd name="T58" fmla="*/ 0 w 95"/>
                  <a:gd name="T59" fmla="*/ 0 h 79"/>
                  <a:gd name="T60" fmla="*/ 0 w 95"/>
                  <a:gd name="T61" fmla="*/ 0 h 79"/>
                  <a:gd name="T62" fmla="*/ 0 w 95"/>
                  <a:gd name="T63" fmla="*/ 0 h 7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5" h="79">
                    <a:moveTo>
                      <a:pt x="93" y="25"/>
                    </a:moveTo>
                    <a:lnTo>
                      <a:pt x="95" y="29"/>
                    </a:lnTo>
                    <a:lnTo>
                      <a:pt x="95" y="32"/>
                    </a:lnTo>
                    <a:lnTo>
                      <a:pt x="95" y="36"/>
                    </a:lnTo>
                    <a:lnTo>
                      <a:pt x="94" y="40"/>
                    </a:lnTo>
                    <a:lnTo>
                      <a:pt x="91" y="45"/>
                    </a:lnTo>
                    <a:lnTo>
                      <a:pt x="86" y="52"/>
                    </a:lnTo>
                    <a:lnTo>
                      <a:pt x="80" y="58"/>
                    </a:lnTo>
                    <a:lnTo>
                      <a:pt x="74" y="65"/>
                    </a:lnTo>
                    <a:lnTo>
                      <a:pt x="68" y="71"/>
                    </a:lnTo>
                    <a:lnTo>
                      <a:pt x="64" y="79"/>
                    </a:lnTo>
                    <a:lnTo>
                      <a:pt x="3" y="57"/>
                    </a:lnTo>
                    <a:lnTo>
                      <a:pt x="2" y="52"/>
                    </a:lnTo>
                    <a:lnTo>
                      <a:pt x="1" y="45"/>
                    </a:lnTo>
                    <a:lnTo>
                      <a:pt x="0" y="41"/>
                    </a:lnTo>
                    <a:lnTo>
                      <a:pt x="0" y="35"/>
                    </a:lnTo>
                    <a:lnTo>
                      <a:pt x="1" y="31"/>
                    </a:lnTo>
                    <a:lnTo>
                      <a:pt x="2" y="27"/>
                    </a:lnTo>
                    <a:lnTo>
                      <a:pt x="4" y="22"/>
                    </a:lnTo>
                    <a:lnTo>
                      <a:pt x="6" y="19"/>
                    </a:lnTo>
                    <a:lnTo>
                      <a:pt x="11" y="13"/>
                    </a:lnTo>
                    <a:lnTo>
                      <a:pt x="17" y="7"/>
                    </a:lnTo>
                    <a:lnTo>
                      <a:pt x="25" y="3"/>
                    </a:lnTo>
                    <a:lnTo>
                      <a:pt x="33" y="1"/>
                    </a:lnTo>
                    <a:lnTo>
                      <a:pt x="42" y="0"/>
                    </a:lnTo>
                    <a:lnTo>
                      <a:pt x="51" y="0"/>
                    </a:lnTo>
                    <a:lnTo>
                      <a:pt x="60" y="1"/>
                    </a:lnTo>
                    <a:lnTo>
                      <a:pt x="68" y="3"/>
                    </a:lnTo>
                    <a:lnTo>
                      <a:pt x="76" y="6"/>
                    </a:lnTo>
                    <a:lnTo>
                      <a:pt x="83" y="12"/>
                    </a:lnTo>
                    <a:lnTo>
                      <a:pt x="89" y="17"/>
                    </a:lnTo>
                    <a:lnTo>
                      <a:pt x="93"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2" name="Freeform 83">
                <a:extLst>
                  <a:ext uri="{FF2B5EF4-FFF2-40B4-BE49-F238E27FC236}">
                    <a16:creationId xmlns:a16="http://schemas.microsoft.com/office/drawing/2014/main" id="{8CD74538-0A25-4C92-894A-670132B50F1E}"/>
                  </a:ext>
                </a:extLst>
              </p:cNvPr>
              <p:cNvSpPr>
                <a:spLocks/>
              </p:cNvSpPr>
              <p:nvPr/>
            </p:nvSpPr>
            <p:spPr bwMode="auto">
              <a:xfrm>
                <a:off x="4327" y="2522"/>
                <a:ext cx="272" cy="214"/>
              </a:xfrm>
              <a:custGeom>
                <a:avLst/>
                <a:gdLst>
                  <a:gd name="T0" fmla="*/ 0 w 1904"/>
                  <a:gd name="T1" fmla="*/ 0 h 2354"/>
                  <a:gd name="T2" fmla="*/ 0 w 1904"/>
                  <a:gd name="T3" fmla="*/ 0 h 2354"/>
                  <a:gd name="T4" fmla="*/ 0 w 1904"/>
                  <a:gd name="T5" fmla="*/ 0 h 2354"/>
                  <a:gd name="T6" fmla="*/ 0 w 1904"/>
                  <a:gd name="T7" fmla="*/ 0 h 2354"/>
                  <a:gd name="T8" fmla="*/ 0 w 1904"/>
                  <a:gd name="T9" fmla="*/ 0 h 2354"/>
                  <a:gd name="T10" fmla="*/ 0 w 1904"/>
                  <a:gd name="T11" fmla="*/ 0 h 2354"/>
                  <a:gd name="T12" fmla="*/ 0 w 1904"/>
                  <a:gd name="T13" fmla="*/ 0 h 2354"/>
                  <a:gd name="T14" fmla="*/ 0 w 1904"/>
                  <a:gd name="T15" fmla="*/ 0 h 2354"/>
                  <a:gd name="T16" fmla="*/ 0 w 1904"/>
                  <a:gd name="T17" fmla="*/ 0 h 2354"/>
                  <a:gd name="T18" fmla="*/ 0 w 1904"/>
                  <a:gd name="T19" fmla="*/ 0 h 2354"/>
                  <a:gd name="T20" fmla="*/ 0 w 1904"/>
                  <a:gd name="T21" fmla="*/ 0 h 2354"/>
                  <a:gd name="T22" fmla="*/ 0 w 1904"/>
                  <a:gd name="T23" fmla="*/ 0 h 2354"/>
                  <a:gd name="T24" fmla="*/ 0 w 1904"/>
                  <a:gd name="T25" fmla="*/ 0 h 2354"/>
                  <a:gd name="T26" fmla="*/ 0 w 1904"/>
                  <a:gd name="T27" fmla="*/ 0 h 2354"/>
                  <a:gd name="T28" fmla="*/ 0 w 1904"/>
                  <a:gd name="T29" fmla="*/ 0 h 2354"/>
                  <a:gd name="T30" fmla="*/ 0 w 1904"/>
                  <a:gd name="T31" fmla="*/ 0 h 2354"/>
                  <a:gd name="T32" fmla="*/ 0 w 1904"/>
                  <a:gd name="T33" fmla="*/ 0 h 2354"/>
                  <a:gd name="T34" fmla="*/ 0 w 1904"/>
                  <a:gd name="T35" fmla="*/ 0 h 2354"/>
                  <a:gd name="T36" fmla="*/ 0 w 1904"/>
                  <a:gd name="T37" fmla="*/ 0 h 2354"/>
                  <a:gd name="T38" fmla="*/ 0 w 1904"/>
                  <a:gd name="T39" fmla="*/ 0 h 2354"/>
                  <a:gd name="T40" fmla="*/ 0 w 1904"/>
                  <a:gd name="T41" fmla="*/ 0 h 2354"/>
                  <a:gd name="T42" fmla="*/ 0 w 1904"/>
                  <a:gd name="T43" fmla="*/ 0 h 2354"/>
                  <a:gd name="T44" fmla="*/ 0 w 1904"/>
                  <a:gd name="T45" fmla="*/ 0 h 2354"/>
                  <a:gd name="T46" fmla="*/ 0 w 1904"/>
                  <a:gd name="T47" fmla="*/ 0 h 2354"/>
                  <a:gd name="T48" fmla="*/ 0 w 1904"/>
                  <a:gd name="T49" fmla="*/ 0 h 2354"/>
                  <a:gd name="T50" fmla="*/ 0 w 1904"/>
                  <a:gd name="T51" fmla="*/ 0 h 2354"/>
                  <a:gd name="T52" fmla="*/ 0 w 1904"/>
                  <a:gd name="T53" fmla="*/ 0 h 2354"/>
                  <a:gd name="T54" fmla="*/ 0 w 1904"/>
                  <a:gd name="T55" fmla="*/ 0 h 2354"/>
                  <a:gd name="T56" fmla="*/ 0 w 1904"/>
                  <a:gd name="T57" fmla="*/ 0 h 2354"/>
                  <a:gd name="T58" fmla="*/ 0 w 1904"/>
                  <a:gd name="T59" fmla="*/ 0 h 2354"/>
                  <a:gd name="T60" fmla="*/ 0 w 1904"/>
                  <a:gd name="T61" fmla="*/ 0 h 2354"/>
                  <a:gd name="T62" fmla="*/ 0 w 1904"/>
                  <a:gd name="T63" fmla="*/ 0 h 2354"/>
                  <a:gd name="T64" fmla="*/ 0 w 1904"/>
                  <a:gd name="T65" fmla="*/ 0 h 2354"/>
                  <a:gd name="T66" fmla="*/ 0 w 1904"/>
                  <a:gd name="T67" fmla="*/ 0 h 2354"/>
                  <a:gd name="T68" fmla="*/ 0 w 1904"/>
                  <a:gd name="T69" fmla="*/ 0 h 2354"/>
                  <a:gd name="T70" fmla="*/ 0 w 1904"/>
                  <a:gd name="T71" fmla="*/ 0 h 2354"/>
                  <a:gd name="T72" fmla="*/ 0 w 1904"/>
                  <a:gd name="T73" fmla="*/ 0 h 2354"/>
                  <a:gd name="T74" fmla="*/ 0 w 1904"/>
                  <a:gd name="T75" fmla="*/ 0 h 2354"/>
                  <a:gd name="T76" fmla="*/ 0 w 1904"/>
                  <a:gd name="T77" fmla="*/ 0 h 2354"/>
                  <a:gd name="T78" fmla="*/ 0 w 1904"/>
                  <a:gd name="T79" fmla="*/ 0 h 2354"/>
                  <a:gd name="T80" fmla="*/ 0 w 1904"/>
                  <a:gd name="T81" fmla="*/ 0 h 2354"/>
                  <a:gd name="T82" fmla="*/ 0 w 1904"/>
                  <a:gd name="T83" fmla="*/ 0 h 2354"/>
                  <a:gd name="T84" fmla="*/ 0 w 1904"/>
                  <a:gd name="T85" fmla="*/ 0 h 2354"/>
                  <a:gd name="T86" fmla="*/ 0 w 1904"/>
                  <a:gd name="T87" fmla="*/ 0 h 2354"/>
                  <a:gd name="T88" fmla="*/ 0 w 1904"/>
                  <a:gd name="T89" fmla="*/ 0 h 2354"/>
                  <a:gd name="T90" fmla="*/ 0 w 1904"/>
                  <a:gd name="T91" fmla="*/ 0 h 2354"/>
                  <a:gd name="T92" fmla="*/ 0 w 1904"/>
                  <a:gd name="T93" fmla="*/ 0 h 2354"/>
                  <a:gd name="T94" fmla="*/ 0 w 1904"/>
                  <a:gd name="T95" fmla="*/ 0 h 2354"/>
                  <a:gd name="T96" fmla="*/ 0 w 1904"/>
                  <a:gd name="T97" fmla="*/ 0 h 2354"/>
                  <a:gd name="T98" fmla="*/ 0 w 1904"/>
                  <a:gd name="T99" fmla="*/ 0 h 2354"/>
                  <a:gd name="T100" fmla="*/ 0 w 1904"/>
                  <a:gd name="T101" fmla="*/ 0 h 235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904" h="2354">
                    <a:moveTo>
                      <a:pt x="807" y="504"/>
                    </a:moveTo>
                    <a:lnTo>
                      <a:pt x="802" y="510"/>
                    </a:lnTo>
                    <a:lnTo>
                      <a:pt x="798" y="517"/>
                    </a:lnTo>
                    <a:lnTo>
                      <a:pt x="795" y="525"/>
                    </a:lnTo>
                    <a:lnTo>
                      <a:pt x="793" y="533"/>
                    </a:lnTo>
                    <a:lnTo>
                      <a:pt x="791" y="542"/>
                    </a:lnTo>
                    <a:lnTo>
                      <a:pt x="791" y="550"/>
                    </a:lnTo>
                    <a:lnTo>
                      <a:pt x="790" y="560"/>
                    </a:lnTo>
                    <a:lnTo>
                      <a:pt x="791" y="570"/>
                    </a:lnTo>
                    <a:lnTo>
                      <a:pt x="792" y="588"/>
                    </a:lnTo>
                    <a:lnTo>
                      <a:pt x="794" y="608"/>
                    </a:lnTo>
                    <a:lnTo>
                      <a:pt x="796" y="626"/>
                    </a:lnTo>
                    <a:lnTo>
                      <a:pt x="797" y="643"/>
                    </a:lnTo>
                    <a:lnTo>
                      <a:pt x="1246" y="975"/>
                    </a:lnTo>
                    <a:lnTo>
                      <a:pt x="1259" y="974"/>
                    </a:lnTo>
                    <a:lnTo>
                      <a:pt x="1272" y="973"/>
                    </a:lnTo>
                    <a:lnTo>
                      <a:pt x="1284" y="970"/>
                    </a:lnTo>
                    <a:lnTo>
                      <a:pt x="1296" y="967"/>
                    </a:lnTo>
                    <a:lnTo>
                      <a:pt x="1307" y="962"/>
                    </a:lnTo>
                    <a:lnTo>
                      <a:pt x="1318" y="957"/>
                    </a:lnTo>
                    <a:lnTo>
                      <a:pt x="1328" y="950"/>
                    </a:lnTo>
                    <a:lnTo>
                      <a:pt x="1338" y="944"/>
                    </a:lnTo>
                    <a:lnTo>
                      <a:pt x="1347" y="936"/>
                    </a:lnTo>
                    <a:lnTo>
                      <a:pt x="1357" y="928"/>
                    </a:lnTo>
                    <a:lnTo>
                      <a:pt x="1366" y="919"/>
                    </a:lnTo>
                    <a:lnTo>
                      <a:pt x="1375" y="909"/>
                    </a:lnTo>
                    <a:lnTo>
                      <a:pt x="1391" y="890"/>
                    </a:lnTo>
                    <a:lnTo>
                      <a:pt x="1406" y="868"/>
                    </a:lnTo>
                    <a:lnTo>
                      <a:pt x="1437" y="823"/>
                    </a:lnTo>
                    <a:lnTo>
                      <a:pt x="1468" y="776"/>
                    </a:lnTo>
                    <a:lnTo>
                      <a:pt x="1485" y="754"/>
                    </a:lnTo>
                    <a:lnTo>
                      <a:pt x="1503" y="733"/>
                    </a:lnTo>
                    <a:lnTo>
                      <a:pt x="1513" y="723"/>
                    </a:lnTo>
                    <a:lnTo>
                      <a:pt x="1523" y="714"/>
                    </a:lnTo>
                    <a:lnTo>
                      <a:pt x="1534" y="705"/>
                    </a:lnTo>
                    <a:lnTo>
                      <a:pt x="1545" y="696"/>
                    </a:lnTo>
                    <a:lnTo>
                      <a:pt x="1593" y="724"/>
                    </a:lnTo>
                    <a:lnTo>
                      <a:pt x="1641" y="754"/>
                    </a:lnTo>
                    <a:lnTo>
                      <a:pt x="1665" y="769"/>
                    </a:lnTo>
                    <a:lnTo>
                      <a:pt x="1688" y="784"/>
                    </a:lnTo>
                    <a:lnTo>
                      <a:pt x="1712" y="800"/>
                    </a:lnTo>
                    <a:lnTo>
                      <a:pt x="1735" y="817"/>
                    </a:lnTo>
                    <a:lnTo>
                      <a:pt x="1758" y="835"/>
                    </a:lnTo>
                    <a:lnTo>
                      <a:pt x="1780" y="853"/>
                    </a:lnTo>
                    <a:lnTo>
                      <a:pt x="1802" y="873"/>
                    </a:lnTo>
                    <a:lnTo>
                      <a:pt x="1823" y="892"/>
                    </a:lnTo>
                    <a:lnTo>
                      <a:pt x="1844" y="914"/>
                    </a:lnTo>
                    <a:lnTo>
                      <a:pt x="1864" y="936"/>
                    </a:lnTo>
                    <a:lnTo>
                      <a:pt x="1885" y="960"/>
                    </a:lnTo>
                    <a:lnTo>
                      <a:pt x="1904" y="986"/>
                    </a:lnTo>
                    <a:lnTo>
                      <a:pt x="1870" y="1030"/>
                    </a:lnTo>
                    <a:lnTo>
                      <a:pt x="1836" y="1075"/>
                    </a:lnTo>
                    <a:lnTo>
                      <a:pt x="1802" y="1119"/>
                    </a:lnTo>
                    <a:lnTo>
                      <a:pt x="1767" y="1162"/>
                    </a:lnTo>
                    <a:lnTo>
                      <a:pt x="1731" y="1205"/>
                    </a:lnTo>
                    <a:lnTo>
                      <a:pt x="1694" y="1249"/>
                    </a:lnTo>
                    <a:lnTo>
                      <a:pt x="1658" y="1291"/>
                    </a:lnTo>
                    <a:lnTo>
                      <a:pt x="1621" y="1333"/>
                    </a:lnTo>
                    <a:lnTo>
                      <a:pt x="1545" y="1416"/>
                    </a:lnTo>
                    <a:lnTo>
                      <a:pt x="1468" y="1498"/>
                    </a:lnTo>
                    <a:lnTo>
                      <a:pt x="1390" y="1579"/>
                    </a:lnTo>
                    <a:lnTo>
                      <a:pt x="1310" y="1660"/>
                    </a:lnTo>
                    <a:lnTo>
                      <a:pt x="1151" y="1820"/>
                    </a:lnTo>
                    <a:lnTo>
                      <a:pt x="992" y="1979"/>
                    </a:lnTo>
                    <a:lnTo>
                      <a:pt x="914" y="2059"/>
                    </a:lnTo>
                    <a:lnTo>
                      <a:pt x="838" y="2140"/>
                    </a:lnTo>
                    <a:lnTo>
                      <a:pt x="761" y="2221"/>
                    </a:lnTo>
                    <a:lnTo>
                      <a:pt x="688" y="2302"/>
                    </a:lnTo>
                    <a:lnTo>
                      <a:pt x="648" y="2322"/>
                    </a:lnTo>
                    <a:lnTo>
                      <a:pt x="611" y="2336"/>
                    </a:lnTo>
                    <a:lnTo>
                      <a:pt x="577" y="2346"/>
                    </a:lnTo>
                    <a:lnTo>
                      <a:pt x="545" y="2352"/>
                    </a:lnTo>
                    <a:lnTo>
                      <a:pt x="514" y="2354"/>
                    </a:lnTo>
                    <a:lnTo>
                      <a:pt x="485" y="2352"/>
                    </a:lnTo>
                    <a:lnTo>
                      <a:pt x="457" y="2348"/>
                    </a:lnTo>
                    <a:lnTo>
                      <a:pt x="431" y="2339"/>
                    </a:lnTo>
                    <a:lnTo>
                      <a:pt x="407" y="2328"/>
                    </a:lnTo>
                    <a:lnTo>
                      <a:pt x="384" y="2314"/>
                    </a:lnTo>
                    <a:lnTo>
                      <a:pt x="363" y="2299"/>
                    </a:lnTo>
                    <a:lnTo>
                      <a:pt x="342" y="2280"/>
                    </a:lnTo>
                    <a:lnTo>
                      <a:pt x="323" y="2259"/>
                    </a:lnTo>
                    <a:lnTo>
                      <a:pt x="304" y="2238"/>
                    </a:lnTo>
                    <a:lnTo>
                      <a:pt x="286" y="2213"/>
                    </a:lnTo>
                    <a:lnTo>
                      <a:pt x="269" y="2188"/>
                    </a:lnTo>
                    <a:lnTo>
                      <a:pt x="252" y="2161"/>
                    </a:lnTo>
                    <a:lnTo>
                      <a:pt x="236" y="2134"/>
                    </a:lnTo>
                    <a:lnTo>
                      <a:pt x="221" y="2105"/>
                    </a:lnTo>
                    <a:lnTo>
                      <a:pt x="205" y="2077"/>
                    </a:lnTo>
                    <a:lnTo>
                      <a:pt x="175" y="2017"/>
                    </a:lnTo>
                    <a:lnTo>
                      <a:pt x="144" y="1960"/>
                    </a:lnTo>
                    <a:lnTo>
                      <a:pt x="129" y="1931"/>
                    </a:lnTo>
                    <a:lnTo>
                      <a:pt x="111" y="1904"/>
                    </a:lnTo>
                    <a:lnTo>
                      <a:pt x="95" y="1877"/>
                    </a:lnTo>
                    <a:lnTo>
                      <a:pt x="78" y="1852"/>
                    </a:lnTo>
                    <a:lnTo>
                      <a:pt x="60" y="1828"/>
                    </a:lnTo>
                    <a:lnTo>
                      <a:pt x="41" y="1805"/>
                    </a:lnTo>
                    <a:lnTo>
                      <a:pt x="21" y="1786"/>
                    </a:lnTo>
                    <a:lnTo>
                      <a:pt x="0" y="1767"/>
                    </a:lnTo>
                    <a:lnTo>
                      <a:pt x="8" y="1708"/>
                    </a:lnTo>
                    <a:lnTo>
                      <a:pt x="18" y="1651"/>
                    </a:lnTo>
                    <a:lnTo>
                      <a:pt x="29" y="1593"/>
                    </a:lnTo>
                    <a:lnTo>
                      <a:pt x="41" y="1536"/>
                    </a:lnTo>
                    <a:lnTo>
                      <a:pt x="54" y="1480"/>
                    </a:lnTo>
                    <a:lnTo>
                      <a:pt x="68" y="1425"/>
                    </a:lnTo>
                    <a:lnTo>
                      <a:pt x="84" y="1370"/>
                    </a:lnTo>
                    <a:lnTo>
                      <a:pt x="100" y="1315"/>
                    </a:lnTo>
                    <a:lnTo>
                      <a:pt x="116" y="1261"/>
                    </a:lnTo>
                    <a:lnTo>
                      <a:pt x="134" y="1207"/>
                    </a:lnTo>
                    <a:lnTo>
                      <a:pt x="152" y="1154"/>
                    </a:lnTo>
                    <a:lnTo>
                      <a:pt x="170" y="1101"/>
                    </a:lnTo>
                    <a:lnTo>
                      <a:pt x="208" y="994"/>
                    </a:lnTo>
                    <a:lnTo>
                      <a:pt x="245" y="888"/>
                    </a:lnTo>
                    <a:lnTo>
                      <a:pt x="283" y="782"/>
                    </a:lnTo>
                    <a:lnTo>
                      <a:pt x="320" y="676"/>
                    </a:lnTo>
                    <a:lnTo>
                      <a:pt x="337" y="622"/>
                    </a:lnTo>
                    <a:lnTo>
                      <a:pt x="354" y="568"/>
                    </a:lnTo>
                    <a:lnTo>
                      <a:pt x="370" y="514"/>
                    </a:lnTo>
                    <a:lnTo>
                      <a:pt x="385" y="459"/>
                    </a:lnTo>
                    <a:lnTo>
                      <a:pt x="400" y="404"/>
                    </a:lnTo>
                    <a:lnTo>
                      <a:pt x="413" y="348"/>
                    </a:lnTo>
                    <a:lnTo>
                      <a:pt x="426" y="292"/>
                    </a:lnTo>
                    <a:lnTo>
                      <a:pt x="437" y="235"/>
                    </a:lnTo>
                    <a:lnTo>
                      <a:pt x="447" y="178"/>
                    </a:lnTo>
                    <a:lnTo>
                      <a:pt x="455" y="119"/>
                    </a:lnTo>
                    <a:lnTo>
                      <a:pt x="462" y="61"/>
                    </a:lnTo>
                    <a:lnTo>
                      <a:pt x="468" y="0"/>
                    </a:lnTo>
                    <a:lnTo>
                      <a:pt x="483" y="12"/>
                    </a:lnTo>
                    <a:lnTo>
                      <a:pt x="499" y="24"/>
                    </a:lnTo>
                    <a:lnTo>
                      <a:pt x="516" y="35"/>
                    </a:lnTo>
                    <a:lnTo>
                      <a:pt x="535" y="46"/>
                    </a:lnTo>
                    <a:lnTo>
                      <a:pt x="577" y="67"/>
                    </a:lnTo>
                    <a:lnTo>
                      <a:pt x="622" y="88"/>
                    </a:lnTo>
                    <a:lnTo>
                      <a:pt x="669" y="110"/>
                    </a:lnTo>
                    <a:lnTo>
                      <a:pt x="716" y="131"/>
                    </a:lnTo>
                    <a:lnTo>
                      <a:pt x="738" y="143"/>
                    </a:lnTo>
                    <a:lnTo>
                      <a:pt x="761" y="155"/>
                    </a:lnTo>
                    <a:lnTo>
                      <a:pt x="782" y="167"/>
                    </a:lnTo>
                    <a:lnTo>
                      <a:pt x="802" y="180"/>
                    </a:lnTo>
                    <a:lnTo>
                      <a:pt x="821" y="194"/>
                    </a:lnTo>
                    <a:lnTo>
                      <a:pt x="839" y="207"/>
                    </a:lnTo>
                    <a:lnTo>
                      <a:pt x="855" y="222"/>
                    </a:lnTo>
                    <a:lnTo>
                      <a:pt x="868" y="237"/>
                    </a:lnTo>
                    <a:lnTo>
                      <a:pt x="880" y="253"/>
                    </a:lnTo>
                    <a:lnTo>
                      <a:pt x="889" y="271"/>
                    </a:lnTo>
                    <a:lnTo>
                      <a:pt x="896" y="289"/>
                    </a:lnTo>
                    <a:lnTo>
                      <a:pt x="900" y="307"/>
                    </a:lnTo>
                    <a:lnTo>
                      <a:pt x="901" y="328"/>
                    </a:lnTo>
                    <a:lnTo>
                      <a:pt x="899" y="349"/>
                    </a:lnTo>
                    <a:lnTo>
                      <a:pt x="893" y="371"/>
                    </a:lnTo>
                    <a:lnTo>
                      <a:pt x="884" y="395"/>
                    </a:lnTo>
                    <a:lnTo>
                      <a:pt x="871" y="421"/>
                    </a:lnTo>
                    <a:lnTo>
                      <a:pt x="854" y="447"/>
                    </a:lnTo>
                    <a:lnTo>
                      <a:pt x="833" y="475"/>
                    </a:lnTo>
                    <a:lnTo>
                      <a:pt x="807" y="504"/>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3" name="Freeform 84">
                <a:extLst>
                  <a:ext uri="{FF2B5EF4-FFF2-40B4-BE49-F238E27FC236}">
                    <a16:creationId xmlns:a16="http://schemas.microsoft.com/office/drawing/2014/main" id="{F6A613A7-DA7A-4818-81DA-1E9B80131733}"/>
                  </a:ext>
                </a:extLst>
              </p:cNvPr>
              <p:cNvSpPr>
                <a:spLocks/>
              </p:cNvSpPr>
              <p:nvPr/>
            </p:nvSpPr>
            <p:spPr bwMode="auto">
              <a:xfrm>
                <a:off x="3978" y="2524"/>
                <a:ext cx="10" cy="6"/>
              </a:xfrm>
              <a:custGeom>
                <a:avLst/>
                <a:gdLst>
                  <a:gd name="T0" fmla="*/ 0 w 69"/>
                  <a:gd name="T1" fmla="*/ 0 h 66"/>
                  <a:gd name="T2" fmla="*/ 0 w 69"/>
                  <a:gd name="T3" fmla="*/ 0 h 66"/>
                  <a:gd name="T4" fmla="*/ 0 w 69"/>
                  <a:gd name="T5" fmla="*/ 0 h 66"/>
                  <a:gd name="T6" fmla="*/ 0 w 69"/>
                  <a:gd name="T7" fmla="*/ 0 h 66"/>
                  <a:gd name="T8" fmla="*/ 0 w 69"/>
                  <a:gd name="T9" fmla="*/ 0 h 66"/>
                  <a:gd name="T10" fmla="*/ 0 w 69"/>
                  <a:gd name="T11" fmla="*/ 0 h 66"/>
                  <a:gd name="T12" fmla="*/ 0 w 69"/>
                  <a:gd name="T13" fmla="*/ 0 h 66"/>
                  <a:gd name="T14" fmla="*/ 0 w 69"/>
                  <a:gd name="T15" fmla="*/ 0 h 66"/>
                  <a:gd name="T16" fmla="*/ 0 w 69"/>
                  <a:gd name="T17" fmla="*/ 0 h 66"/>
                  <a:gd name="T18" fmla="*/ 0 w 69"/>
                  <a:gd name="T19" fmla="*/ 0 h 66"/>
                  <a:gd name="T20" fmla="*/ 0 w 69"/>
                  <a:gd name="T21" fmla="*/ 0 h 66"/>
                  <a:gd name="T22" fmla="*/ 0 w 69"/>
                  <a:gd name="T23" fmla="*/ 0 h 66"/>
                  <a:gd name="T24" fmla="*/ 0 w 69"/>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9" h="66">
                    <a:moveTo>
                      <a:pt x="69" y="22"/>
                    </a:moveTo>
                    <a:lnTo>
                      <a:pt x="65" y="27"/>
                    </a:lnTo>
                    <a:lnTo>
                      <a:pt x="58" y="35"/>
                    </a:lnTo>
                    <a:lnTo>
                      <a:pt x="51" y="42"/>
                    </a:lnTo>
                    <a:lnTo>
                      <a:pt x="42" y="51"/>
                    </a:lnTo>
                    <a:lnTo>
                      <a:pt x="32" y="58"/>
                    </a:lnTo>
                    <a:lnTo>
                      <a:pt x="22" y="64"/>
                    </a:lnTo>
                    <a:lnTo>
                      <a:pt x="17" y="65"/>
                    </a:lnTo>
                    <a:lnTo>
                      <a:pt x="11" y="66"/>
                    </a:lnTo>
                    <a:lnTo>
                      <a:pt x="6" y="66"/>
                    </a:lnTo>
                    <a:lnTo>
                      <a:pt x="0" y="64"/>
                    </a:lnTo>
                    <a:lnTo>
                      <a:pt x="0" y="0"/>
                    </a:lnTo>
                    <a:lnTo>
                      <a:pt x="69"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4" name="Freeform 85">
                <a:extLst>
                  <a:ext uri="{FF2B5EF4-FFF2-40B4-BE49-F238E27FC236}">
                    <a16:creationId xmlns:a16="http://schemas.microsoft.com/office/drawing/2014/main" id="{7AD61A67-688A-4E3E-A026-FF5841613943}"/>
                  </a:ext>
                </a:extLst>
              </p:cNvPr>
              <p:cNvSpPr>
                <a:spLocks/>
              </p:cNvSpPr>
              <p:nvPr/>
            </p:nvSpPr>
            <p:spPr bwMode="auto">
              <a:xfrm>
                <a:off x="3919" y="2527"/>
                <a:ext cx="15" cy="15"/>
              </a:xfrm>
              <a:custGeom>
                <a:avLst/>
                <a:gdLst>
                  <a:gd name="T0" fmla="*/ 0 w 109"/>
                  <a:gd name="T1" fmla="*/ 0 h 156"/>
                  <a:gd name="T2" fmla="*/ 0 w 109"/>
                  <a:gd name="T3" fmla="*/ 0 h 156"/>
                  <a:gd name="T4" fmla="*/ 0 w 109"/>
                  <a:gd name="T5" fmla="*/ 0 h 156"/>
                  <a:gd name="T6" fmla="*/ 0 w 109"/>
                  <a:gd name="T7" fmla="*/ 0 h 156"/>
                  <a:gd name="T8" fmla="*/ 0 w 109"/>
                  <a:gd name="T9" fmla="*/ 0 h 156"/>
                  <a:gd name="T10" fmla="*/ 0 w 109"/>
                  <a:gd name="T11" fmla="*/ 0 h 156"/>
                  <a:gd name="T12" fmla="*/ 0 w 109"/>
                  <a:gd name="T13" fmla="*/ 0 h 156"/>
                  <a:gd name="T14" fmla="*/ 0 w 109"/>
                  <a:gd name="T15" fmla="*/ 0 h 156"/>
                  <a:gd name="T16" fmla="*/ 0 w 109"/>
                  <a:gd name="T17" fmla="*/ 0 h 156"/>
                  <a:gd name="T18" fmla="*/ 0 w 109"/>
                  <a:gd name="T19" fmla="*/ 0 h 156"/>
                  <a:gd name="T20" fmla="*/ 0 w 109"/>
                  <a:gd name="T21" fmla="*/ 0 h 156"/>
                  <a:gd name="T22" fmla="*/ 0 w 109"/>
                  <a:gd name="T23" fmla="*/ 0 h 156"/>
                  <a:gd name="T24" fmla="*/ 0 w 109"/>
                  <a:gd name="T25" fmla="*/ 0 h 156"/>
                  <a:gd name="T26" fmla="*/ 0 w 109"/>
                  <a:gd name="T27" fmla="*/ 0 h 156"/>
                  <a:gd name="T28" fmla="*/ 0 w 109"/>
                  <a:gd name="T29" fmla="*/ 0 h 1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9" h="156">
                    <a:moveTo>
                      <a:pt x="109" y="118"/>
                    </a:moveTo>
                    <a:lnTo>
                      <a:pt x="100" y="123"/>
                    </a:lnTo>
                    <a:lnTo>
                      <a:pt x="90" y="130"/>
                    </a:lnTo>
                    <a:lnTo>
                      <a:pt x="79" y="139"/>
                    </a:lnTo>
                    <a:lnTo>
                      <a:pt x="66" y="146"/>
                    </a:lnTo>
                    <a:lnTo>
                      <a:pt x="58" y="149"/>
                    </a:lnTo>
                    <a:lnTo>
                      <a:pt x="51" y="152"/>
                    </a:lnTo>
                    <a:lnTo>
                      <a:pt x="43" y="154"/>
                    </a:lnTo>
                    <a:lnTo>
                      <a:pt x="35" y="155"/>
                    </a:lnTo>
                    <a:lnTo>
                      <a:pt x="27" y="156"/>
                    </a:lnTo>
                    <a:lnTo>
                      <a:pt x="18" y="155"/>
                    </a:lnTo>
                    <a:lnTo>
                      <a:pt x="9" y="153"/>
                    </a:lnTo>
                    <a:lnTo>
                      <a:pt x="0" y="149"/>
                    </a:lnTo>
                    <a:lnTo>
                      <a:pt x="0" y="0"/>
                    </a:lnTo>
                    <a:lnTo>
                      <a:pt x="109" y="118"/>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5" name="Freeform 86">
                <a:extLst>
                  <a:ext uri="{FF2B5EF4-FFF2-40B4-BE49-F238E27FC236}">
                    <a16:creationId xmlns:a16="http://schemas.microsoft.com/office/drawing/2014/main" id="{0C556D83-9140-4850-BAD1-EA57E387DCB4}"/>
                  </a:ext>
                </a:extLst>
              </p:cNvPr>
              <p:cNvSpPr>
                <a:spLocks/>
              </p:cNvSpPr>
              <p:nvPr/>
            </p:nvSpPr>
            <p:spPr bwMode="auto">
              <a:xfrm>
                <a:off x="4263" y="2527"/>
                <a:ext cx="13" cy="5"/>
              </a:xfrm>
              <a:custGeom>
                <a:avLst/>
                <a:gdLst>
                  <a:gd name="T0" fmla="*/ 0 w 91"/>
                  <a:gd name="T1" fmla="*/ 0 h 53"/>
                  <a:gd name="T2" fmla="*/ 0 w 91"/>
                  <a:gd name="T3" fmla="*/ 0 h 53"/>
                  <a:gd name="T4" fmla="*/ 0 w 91"/>
                  <a:gd name="T5" fmla="*/ 0 h 53"/>
                  <a:gd name="T6" fmla="*/ 0 w 91"/>
                  <a:gd name="T7" fmla="*/ 0 h 53"/>
                  <a:gd name="T8" fmla="*/ 0 w 91"/>
                  <a:gd name="T9" fmla="*/ 0 h 53"/>
                  <a:gd name="T10" fmla="*/ 0 w 91"/>
                  <a:gd name="T11" fmla="*/ 0 h 53"/>
                  <a:gd name="T12" fmla="*/ 0 w 91"/>
                  <a:gd name="T13" fmla="*/ 0 h 53"/>
                  <a:gd name="T14" fmla="*/ 0 w 91"/>
                  <a:gd name="T15" fmla="*/ 0 h 53"/>
                  <a:gd name="T16" fmla="*/ 0 w 91"/>
                  <a:gd name="T17" fmla="*/ 0 h 53"/>
                  <a:gd name="T18" fmla="*/ 0 w 91"/>
                  <a:gd name="T19" fmla="*/ 0 h 53"/>
                  <a:gd name="T20" fmla="*/ 0 w 91"/>
                  <a:gd name="T21" fmla="*/ 0 h 53"/>
                  <a:gd name="T22" fmla="*/ 0 w 91"/>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1" h="53">
                    <a:moveTo>
                      <a:pt x="71" y="0"/>
                    </a:moveTo>
                    <a:lnTo>
                      <a:pt x="71" y="3"/>
                    </a:lnTo>
                    <a:lnTo>
                      <a:pt x="73" y="8"/>
                    </a:lnTo>
                    <a:lnTo>
                      <a:pt x="74" y="12"/>
                    </a:lnTo>
                    <a:lnTo>
                      <a:pt x="77" y="16"/>
                    </a:lnTo>
                    <a:lnTo>
                      <a:pt x="80" y="20"/>
                    </a:lnTo>
                    <a:lnTo>
                      <a:pt x="83" y="24"/>
                    </a:lnTo>
                    <a:lnTo>
                      <a:pt x="87" y="28"/>
                    </a:lnTo>
                    <a:lnTo>
                      <a:pt x="91" y="32"/>
                    </a:lnTo>
                    <a:lnTo>
                      <a:pt x="71" y="53"/>
                    </a:lnTo>
                    <a:lnTo>
                      <a:pt x="0" y="0"/>
                    </a:lnTo>
                    <a:lnTo>
                      <a:pt x="7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6" name="Freeform 87">
                <a:extLst>
                  <a:ext uri="{FF2B5EF4-FFF2-40B4-BE49-F238E27FC236}">
                    <a16:creationId xmlns:a16="http://schemas.microsoft.com/office/drawing/2014/main" id="{4F647654-6BC3-4736-9C33-7A2AB2A19E7A}"/>
                  </a:ext>
                </a:extLst>
              </p:cNvPr>
              <p:cNvSpPr>
                <a:spLocks/>
              </p:cNvSpPr>
              <p:nvPr/>
            </p:nvSpPr>
            <p:spPr bwMode="auto">
              <a:xfrm>
                <a:off x="4841" y="2530"/>
                <a:ext cx="16" cy="27"/>
              </a:xfrm>
              <a:custGeom>
                <a:avLst/>
                <a:gdLst>
                  <a:gd name="T0" fmla="*/ 0 w 110"/>
                  <a:gd name="T1" fmla="*/ 0 h 289"/>
                  <a:gd name="T2" fmla="*/ 0 w 110"/>
                  <a:gd name="T3" fmla="*/ 0 h 289"/>
                  <a:gd name="T4" fmla="*/ 0 w 110"/>
                  <a:gd name="T5" fmla="*/ 0 h 289"/>
                  <a:gd name="T6" fmla="*/ 0 w 110"/>
                  <a:gd name="T7" fmla="*/ 0 h 28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0" h="289">
                    <a:moveTo>
                      <a:pt x="0" y="289"/>
                    </a:moveTo>
                    <a:lnTo>
                      <a:pt x="110" y="0"/>
                    </a:lnTo>
                    <a:lnTo>
                      <a:pt x="41" y="257"/>
                    </a:lnTo>
                    <a:lnTo>
                      <a:pt x="0" y="2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7" name="Freeform 88">
                <a:extLst>
                  <a:ext uri="{FF2B5EF4-FFF2-40B4-BE49-F238E27FC236}">
                    <a16:creationId xmlns:a16="http://schemas.microsoft.com/office/drawing/2014/main" id="{8CD3E1DA-42D2-4FD1-9314-E644310D2B87}"/>
                  </a:ext>
                </a:extLst>
              </p:cNvPr>
              <p:cNvSpPr>
                <a:spLocks/>
              </p:cNvSpPr>
              <p:nvPr/>
            </p:nvSpPr>
            <p:spPr bwMode="auto">
              <a:xfrm>
                <a:off x="3692" y="2535"/>
                <a:ext cx="165" cy="145"/>
              </a:xfrm>
              <a:custGeom>
                <a:avLst/>
                <a:gdLst>
                  <a:gd name="T0" fmla="*/ 0 w 1156"/>
                  <a:gd name="T1" fmla="*/ 0 h 1595"/>
                  <a:gd name="T2" fmla="*/ 0 w 1156"/>
                  <a:gd name="T3" fmla="*/ 0 h 1595"/>
                  <a:gd name="T4" fmla="*/ 0 w 1156"/>
                  <a:gd name="T5" fmla="*/ 0 h 1595"/>
                  <a:gd name="T6" fmla="*/ 0 w 1156"/>
                  <a:gd name="T7" fmla="*/ 0 h 1595"/>
                  <a:gd name="T8" fmla="*/ 0 w 1156"/>
                  <a:gd name="T9" fmla="*/ 0 h 1595"/>
                  <a:gd name="T10" fmla="*/ 0 w 1156"/>
                  <a:gd name="T11" fmla="*/ 0 h 1595"/>
                  <a:gd name="T12" fmla="*/ 0 w 1156"/>
                  <a:gd name="T13" fmla="*/ 0 h 1595"/>
                  <a:gd name="T14" fmla="*/ 0 w 1156"/>
                  <a:gd name="T15" fmla="*/ 0 h 1595"/>
                  <a:gd name="T16" fmla="*/ 0 w 1156"/>
                  <a:gd name="T17" fmla="*/ 0 h 1595"/>
                  <a:gd name="T18" fmla="*/ 0 w 1156"/>
                  <a:gd name="T19" fmla="*/ 0 h 1595"/>
                  <a:gd name="T20" fmla="*/ 0 w 1156"/>
                  <a:gd name="T21" fmla="*/ 0 h 1595"/>
                  <a:gd name="T22" fmla="*/ 0 w 1156"/>
                  <a:gd name="T23" fmla="*/ 0 h 1595"/>
                  <a:gd name="T24" fmla="*/ 0 w 1156"/>
                  <a:gd name="T25" fmla="*/ 0 h 1595"/>
                  <a:gd name="T26" fmla="*/ 0 w 1156"/>
                  <a:gd name="T27" fmla="*/ 0 h 1595"/>
                  <a:gd name="T28" fmla="*/ 0 w 1156"/>
                  <a:gd name="T29" fmla="*/ 0 h 1595"/>
                  <a:gd name="T30" fmla="*/ 0 w 1156"/>
                  <a:gd name="T31" fmla="*/ 0 h 1595"/>
                  <a:gd name="T32" fmla="*/ 0 w 1156"/>
                  <a:gd name="T33" fmla="*/ 0 h 1595"/>
                  <a:gd name="T34" fmla="*/ 0 w 1156"/>
                  <a:gd name="T35" fmla="*/ 0 h 1595"/>
                  <a:gd name="T36" fmla="*/ 0 w 1156"/>
                  <a:gd name="T37" fmla="*/ 0 h 1595"/>
                  <a:gd name="T38" fmla="*/ 0 w 1156"/>
                  <a:gd name="T39" fmla="*/ 0 h 1595"/>
                  <a:gd name="T40" fmla="*/ 0 w 1156"/>
                  <a:gd name="T41" fmla="*/ 0 h 1595"/>
                  <a:gd name="T42" fmla="*/ 0 w 1156"/>
                  <a:gd name="T43" fmla="*/ 0 h 1595"/>
                  <a:gd name="T44" fmla="*/ 0 w 1156"/>
                  <a:gd name="T45" fmla="*/ 0 h 1595"/>
                  <a:gd name="T46" fmla="*/ 0 w 1156"/>
                  <a:gd name="T47" fmla="*/ 0 h 1595"/>
                  <a:gd name="T48" fmla="*/ 0 w 1156"/>
                  <a:gd name="T49" fmla="*/ 0 h 1595"/>
                  <a:gd name="T50" fmla="*/ 0 w 1156"/>
                  <a:gd name="T51" fmla="*/ 0 h 1595"/>
                  <a:gd name="T52" fmla="*/ 0 w 1156"/>
                  <a:gd name="T53" fmla="*/ 0 h 1595"/>
                  <a:gd name="T54" fmla="*/ 0 w 1156"/>
                  <a:gd name="T55" fmla="*/ 0 h 1595"/>
                  <a:gd name="T56" fmla="*/ 0 w 1156"/>
                  <a:gd name="T57" fmla="*/ 0 h 1595"/>
                  <a:gd name="T58" fmla="*/ 0 w 1156"/>
                  <a:gd name="T59" fmla="*/ 0 h 1595"/>
                  <a:gd name="T60" fmla="*/ 0 w 1156"/>
                  <a:gd name="T61" fmla="*/ 0 h 1595"/>
                  <a:gd name="T62" fmla="*/ 0 w 1156"/>
                  <a:gd name="T63" fmla="*/ 0 h 1595"/>
                  <a:gd name="T64" fmla="*/ 0 w 1156"/>
                  <a:gd name="T65" fmla="*/ 0 h 1595"/>
                  <a:gd name="T66" fmla="*/ 0 w 1156"/>
                  <a:gd name="T67" fmla="*/ 0 h 1595"/>
                  <a:gd name="T68" fmla="*/ 0 w 1156"/>
                  <a:gd name="T69" fmla="*/ 0 h 1595"/>
                  <a:gd name="T70" fmla="*/ 0 w 1156"/>
                  <a:gd name="T71" fmla="*/ 0 h 1595"/>
                  <a:gd name="T72" fmla="*/ 0 w 1156"/>
                  <a:gd name="T73" fmla="*/ 0 h 1595"/>
                  <a:gd name="T74" fmla="*/ 0 w 1156"/>
                  <a:gd name="T75" fmla="*/ 0 h 1595"/>
                  <a:gd name="T76" fmla="*/ 0 w 1156"/>
                  <a:gd name="T77" fmla="*/ 0 h 1595"/>
                  <a:gd name="T78" fmla="*/ 0 w 1156"/>
                  <a:gd name="T79" fmla="*/ 0 h 1595"/>
                  <a:gd name="T80" fmla="*/ 0 w 1156"/>
                  <a:gd name="T81" fmla="*/ 0 h 1595"/>
                  <a:gd name="T82" fmla="*/ 0 w 1156"/>
                  <a:gd name="T83" fmla="*/ 0 h 1595"/>
                  <a:gd name="T84" fmla="*/ 0 w 1156"/>
                  <a:gd name="T85" fmla="*/ 0 h 1595"/>
                  <a:gd name="T86" fmla="*/ 0 w 1156"/>
                  <a:gd name="T87" fmla="*/ 0 h 1595"/>
                  <a:gd name="T88" fmla="*/ 0 w 1156"/>
                  <a:gd name="T89" fmla="*/ 0 h 1595"/>
                  <a:gd name="T90" fmla="*/ 0 w 1156"/>
                  <a:gd name="T91" fmla="*/ 0 h 1595"/>
                  <a:gd name="T92" fmla="*/ 0 w 1156"/>
                  <a:gd name="T93" fmla="*/ 0 h 1595"/>
                  <a:gd name="T94" fmla="*/ 0 w 1156"/>
                  <a:gd name="T95" fmla="*/ 0 h 1595"/>
                  <a:gd name="T96" fmla="*/ 0 w 1156"/>
                  <a:gd name="T97" fmla="*/ 0 h 1595"/>
                  <a:gd name="T98" fmla="*/ 0 w 1156"/>
                  <a:gd name="T99" fmla="*/ 0 h 1595"/>
                  <a:gd name="T100" fmla="*/ 0 w 1156"/>
                  <a:gd name="T101" fmla="*/ 0 h 1595"/>
                  <a:gd name="T102" fmla="*/ 0 w 1156"/>
                  <a:gd name="T103" fmla="*/ 0 h 159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56" h="1595">
                    <a:moveTo>
                      <a:pt x="598" y="10"/>
                    </a:moveTo>
                    <a:lnTo>
                      <a:pt x="623" y="47"/>
                    </a:lnTo>
                    <a:lnTo>
                      <a:pt x="647" y="85"/>
                    </a:lnTo>
                    <a:lnTo>
                      <a:pt x="670" y="123"/>
                    </a:lnTo>
                    <a:lnTo>
                      <a:pt x="693" y="162"/>
                    </a:lnTo>
                    <a:lnTo>
                      <a:pt x="717" y="201"/>
                    </a:lnTo>
                    <a:lnTo>
                      <a:pt x="739" y="240"/>
                    </a:lnTo>
                    <a:lnTo>
                      <a:pt x="760" y="278"/>
                    </a:lnTo>
                    <a:lnTo>
                      <a:pt x="780" y="318"/>
                    </a:lnTo>
                    <a:lnTo>
                      <a:pt x="801" y="357"/>
                    </a:lnTo>
                    <a:lnTo>
                      <a:pt x="820" y="397"/>
                    </a:lnTo>
                    <a:lnTo>
                      <a:pt x="839" y="438"/>
                    </a:lnTo>
                    <a:lnTo>
                      <a:pt x="858" y="478"/>
                    </a:lnTo>
                    <a:lnTo>
                      <a:pt x="895" y="559"/>
                    </a:lnTo>
                    <a:lnTo>
                      <a:pt x="929" y="642"/>
                    </a:lnTo>
                    <a:lnTo>
                      <a:pt x="962" y="725"/>
                    </a:lnTo>
                    <a:lnTo>
                      <a:pt x="993" y="807"/>
                    </a:lnTo>
                    <a:lnTo>
                      <a:pt x="1023" y="890"/>
                    </a:lnTo>
                    <a:lnTo>
                      <a:pt x="1051" y="973"/>
                    </a:lnTo>
                    <a:lnTo>
                      <a:pt x="1080" y="1058"/>
                    </a:lnTo>
                    <a:lnTo>
                      <a:pt x="1106" y="1140"/>
                    </a:lnTo>
                    <a:lnTo>
                      <a:pt x="1131" y="1223"/>
                    </a:lnTo>
                    <a:lnTo>
                      <a:pt x="1156" y="1306"/>
                    </a:lnTo>
                    <a:lnTo>
                      <a:pt x="1139" y="1318"/>
                    </a:lnTo>
                    <a:lnTo>
                      <a:pt x="1123" y="1331"/>
                    </a:lnTo>
                    <a:lnTo>
                      <a:pt x="1107" y="1345"/>
                    </a:lnTo>
                    <a:lnTo>
                      <a:pt x="1091" y="1359"/>
                    </a:lnTo>
                    <a:lnTo>
                      <a:pt x="1059" y="1389"/>
                    </a:lnTo>
                    <a:lnTo>
                      <a:pt x="1027" y="1421"/>
                    </a:lnTo>
                    <a:lnTo>
                      <a:pt x="997" y="1453"/>
                    </a:lnTo>
                    <a:lnTo>
                      <a:pt x="967" y="1487"/>
                    </a:lnTo>
                    <a:lnTo>
                      <a:pt x="937" y="1519"/>
                    </a:lnTo>
                    <a:lnTo>
                      <a:pt x="907" y="1552"/>
                    </a:lnTo>
                    <a:lnTo>
                      <a:pt x="904" y="1526"/>
                    </a:lnTo>
                    <a:lnTo>
                      <a:pt x="899" y="1501"/>
                    </a:lnTo>
                    <a:lnTo>
                      <a:pt x="892" y="1479"/>
                    </a:lnTo>
                    <a:lnTo>
                      <a:pt x="884" y="1460"/>
                    </a:lnTo>
                    <a:lnTo>
                      <a:pt x="872" y="1442"/>
                    </a:lnTo>
                    <a:lnTo>
                      <a:pt x="860" y="1427"/>
                    </a:lnTo>
                    <a:lnTo>
                      <a:pt x="847" y="1413"/>
                    </a:lnTo>
                    <a:lnTo>
                      <a:pt x="832" y="1402"/>
                    </a:lnTo>
                    <a:lnTo>
                      <a:pt x="815" y="1393"/>
                    </a:lnTo>
                    <a:lnTo>
                      <a:pt x="798" y="1385"/>
                    </a:lnTo>
                    <a:lnTo>
                      <a:pt x="779" y="1379"/>
                    </a:lnTo>
                    <a:lnTo>
                      <a:pt x="760" y="1373"/>
                    </a:lnTo>
                    <a:lnTo>
                      <a:pt x="740" y="1370"/>
                    </a:lnTo>
                    <a:lnTo>
                      <a:pt x="719" y="1368"/>
                    </a:lnTo>
                    <a:lnTo>
                      <a:pt x="696" y="1367"/>
                    </a:lnTo>
                    <a:lnTo>
                      <a:pt x="674" y="1366"/>
                    </a:lnTo>
                    <a:lnTo>
                      <a:pt x="651" y="1367"/>
                    </a:lnTo>
                    <a:lnTo>
                      <a:pt x="628" y="1368"/>
                    </a:lnTo>
                    <a:lnTo>
                      <a:pt x="604" y="1370"/>
                    </a:lnTo>
                    <a:lnTo>
                      <a:pt x="581" y="1373"/>
                    </a:lnTo>
                    <a:lnTo>
                      <a:pt x="534" y="1380"/>
                    </a:lnTo>
                    <a:lnTo>
                      <a:pt x="488" y="1388"/>
                    </a:lnTo>
                    <a:lnTo>
                      <a:pt x="443" y="1396"/>
                    </a:lnTo>
                    <a:lnTo>
                      <a:pt x="402" y="1404"/>
                    </a:lnTo>
                    <a:lnTo>
                      <a:pt x="364" y="1409"/>
                    </a:lnTo>
                    <a:lnTo>
                      <a:pt x="329" y="1413"/>
                    </a:lnTo>
                    <a:lnTo>
                      <a:pt x="220" y="1595"/>
                    </a:lnTo>
                    <a:lnTo>
                      <a:pt x="206" y="1585"/>
                    </a:lnTo>
                    <a:lnTo>
                      <a:pt x="193" y="1576"/>
                    </a:lnTo>
                    <a:lnTo>
                      <a:pt x="180" y="1569"/>
                    </a:lnTo>
                    <a:lnTo>
                      <a:pt x="165" y="1561"/>
                    </a:lnTo>
                    <a:lnTo>
                      <a:pt x="137" y="1547"/>
                    </a:lnTo>
                    <a:lnTo>
                      <a:pt x="110" y="1533"/>
                    </a:lnTo>
                    <a:lnTo>
                      <a:pt x="96" y="1526"/>
                    </a:lnTo>
                    <a:lnTo>
                      <a:pt x="82" y="1518"/>
                    </a:lnTo>
                    <a:lnTo>
                      <a:pt x="68" y="1510"/>
                    </a:lnTo>
                    <a:lnTo>
                      <a:pt x="54" y="1502"/>
                    </a:lnTo>
                    <a:lnTo>
                      <a:pt x="41" y="1492"/>
                    </a:lnTo>
                    <a:lnTo>
                      <a:pt x="27" y="1481"/>
                    </a:lnTo>
                    <a:lnTo>
                      <a:pt x="14" y="1469"/>
                    </a:lnTo>
                    <a:lnTo>
                      <a:pt x="0" y="1455"/>
                    </a:lnTo>
                    <a:lnTo>
                      <a:pt x="7" y="1368"/>
                    </a:lnTo>
                    <a:lnTo>
                      <a:pt x="13" y="1279"/>
                    </a:lnTo>
                    <a:lnTo>
                      <a:pt x="21" y="1192"/>
                    </a:lnTo>
                    <a:lnTo>
                      <a:pt x="29" y="1104"/>
                    </a:lnTo>
                    <a:lnTo>
                      <a:pt x="48" y="930"/>
                    </a:lnTo>
                    <a:lnTo>
                      <a:pt x="67" y="756"/>
                    </a:lnTo>
                    <a:lnTo>
                      <a:pt x="88" y="582"/>
                    </a:lnTo>
                    <a:lnTo>
                      <a:pt x="109" y="409"/>
                    </a:lnTo>
                    <a:lnTo>
                      <a:pt x="130" y="236"/>
                    </a:lnTo>
                    <a:lnTo>
                      <a:pt x="149" y="63"/>
                    </a:lnTo>
                    <a:lnTo>
                      <a:pt x="164" y="64"/>
                    </a:lnTo>
                    <a:lnTo>
                      <a:pt x="179" y="64"/>
                    </a:lnTo>
                    <a:lnTo>
                      <a:pt x="194" y="63"/>
                    </a:lnTo>
                    <a:lnTo>
                      <a:pt x="208" y="62"/>
                    </a:lnTo>
                    <a:lnTo>
                      <a:pt x="236" y="59"/>
                    </a:lnTo>
                    <a:lnTo>
                      <a:pt x="263" y="54"/>
                    </a:lnTo>
                    <a:lnTo>
                      <a:pt x="317" y="41"/>
                    </a:lnTo>
                    <a:lnTo>
                      <a:pt x="370" y="24"/>
                    </a:lnTo>
                    <a:lnTo>
                      <a:pt x="397" y="18"/>
                    </a:lnTo>
                    <a:lnTo>
                      <a:pt x="424" y="11"/>
                    </a:lnTo>
                    <a:lnTo>
                      <a:pt x="451" y="6"/>
                    </a:lnTo>
                    <a:lnTo>
                      <a:pt x="479" y="2"/>
                    </a:lnTo>
                    <a:lnTo>
                      <a:pt x="493" y="1"/>
                    </a:lnTo>
                    <a:lnTo>
                      <a:pt x="507" y="1"/>
                    </a:lnTo>
                    <a:lnTo>
                      <a:pt x="521" y="0"/>
                    </a:lnTo>
                    <a:lnTo>
                      <a:pt x="537" y="1"/>
                    </a:lnTo>
                    <a:lnTo>
                      <a:pt x="552" y="2"/>
                    </a:lnTo>
                    <a:lnTo>
                      <a:pt x="567" y="4"/>
                    </a:lnTo>
                    <a:lnTo>
                      <a:pt x="582" y="7"/>
                    </a:lnTo>
                    <a:lnTo>
                      <a:pt x="598" y="10"/>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8" name="Freeform 89">
                <a:extLst>
                  <a:ext uri="{FF2B5EF4-FFF2-40B4-BE49-F238E27FC236}">
                    <a16:creationId xmlns:a16="http://schemas.microsoft.com/office/drawing/2014/main" id="{81BE1243-44DD-40C8-982E-0317B106B430}"/>
                  </a:ext>
                </a:extLst>
              </p:cNvPr>
              <p:cNvSpPr>
                <a:spLocks/>
              </p:cNvSpPr>
              <p:nvPr/>
            </p:nvSpPr>
            <p:spPr bwMode="auto">
              <a:xfrm>
                <a:off x="4034" y="2538"/>
                <a:ext cx="121" cy="145"/>
              </a:xfrm>
              <a:custGeom>
                <a:avLst/>
                <a:gdLst>
                  <a:gd name="T0" fmla="*/ 0 w 851"/>
                  <a:gd name="T1" fmla="*/ 0 h 1601"/>
                  <a:gd name="T2" fmla="*/ 0 w 851"/>
                  <a:gd name="T3" fmla="*/ 0 h 1601"/>
                  <a:gd name="T4" fmla="*/ 0 w 851"/>
                  <a:gd name="T5" fmla="*/ 0 h 1601"/>
                  <a:gd name="T6" fmla="*/ 0 w 851"/>
                  <a:gd name="T7" fmla="*/ 0 h 1601"/>
                  <a:gd name="T8" fmla="*/ 0 w 851"/>
                  <a:gd name="T9" fmla="*/ 0 h 1601"/>
                  <a:gd name="T10" fmla="*/ 0 w 851"/>
                  <a:gd name="T11" fmla="*/ 0 h 1601"/>
                  <a:gd name="T12" fmla="*/ 0 w 851"/>
                  <a:gd name="T13" fmla="*/ 0 h 1601"/>
                  <a:gd name="T14" fmla="*/ 0 w 851"/>
                  <a:gd name="T15" fmla="*/ 0 h 1601"/>
                  <a:gd name="T16" fmla="*/ 0 w 851"/>
                  <a:gd name="T17" fmla="*/ 0 h 1601"/>
                  <a:gd name="T18" fmla="*/ 0 w 851"/>
                  <a:gd name="T19" fmla="*/ 0 h 1601"/>
                  <a:gd name="T20" fmla="*/ 0 w 851"/>
                  <a:gd name="T21" fmla="*/ 0 h 1601"/>
                  <a:gd name="T22" fmla="*/ 0 w 851"/>
                  <a:gd name="T23" fmla="*/ 0 h 1601"/>
                  <a:gd name="T24" fmla="*/ 0 w 851"/>
                  <a:gd name="T25" fmla="*/ 0 h 1601"/>
                  <a:gd name="T26" fmla="*/ 0 w 851"/>
                  <a:gd name="T27" fmla="*/ 0 h 1601"/>
                  <a:gd name="T28" fmla="*/ 0 w 851"/>
                  <a:gd name="T29" fmla="*/ 0 h 1601"/>
                  <a:gd name="T30" fmla="*/ 0 w 851"/>
                  <a:gd name="T31" fmla="*/ 0 h 1601"/>
                  <a:gd name="T32" fmla="*/ 0 w 851"/>
                  <a:gd name="T33" fmla="*/ 0 h 1601"/>
                  <a:gd name="T34" fmla="*/ 0 w 851"/>
                  <a:gd name="T35" fmla="*/ 0 h 1601"/>
                  <a:gd name="T36" fmla="*/ 0 w 851"/>
                  <a:gd name="T37" fmla="*/ 0 h 1601"/>
                  <a:gd name="T38" fmla="*/ 0 w 851"/>
                  <a:gd name="T39" fmla="*/ 0 h 1601"/>
                  <a:gd name="T40" fmla="*/ 0 w 851"/>
                  <a:gd name="T41" fmla="*/ 0 h 1601"/>
                  <a:gd name="T42" fmla="*/ 0 w 851"/>
                  <a:gd name="T43" fmla="*/ 0 h 1601"/>
                  <a:gd name="T44" fmla="*/ 0 w 851"/>
                  <a:gd name="T45" fmla="*/ 0 h 1601"/>
                  <a:gd name="T46" fmla="*/ 0 w 851"/>
                  <a:gd name="T47" fmla="*/ 0 h 1601"/>
                  <a:gd name="T48" fmla="*/ 0 w 851"/>
                  <a:gd name="T49" fmla="*/ 0 h 1601"/>
                  <a:gd name="T50" fmla="*/ 0 w 851"/>
                  <a:gd name="T51" fmla="*/ 0 h 1601"/>
                  <a:gd name="T52" fmla="*/ 0 w 851"/>
                  <a:gd name="T53" fmla="*/ 0 h 1601"/>
                  <a:gd name="T54" fmla="*/ 0 w 851"/>
                  <a:gd name="T55" fmla="*/ 0 h 1601"/>
                  <a:gd name="T56" fmla="*/ 0 w 851"/>
                  <a:gd name="T57" fmla="*/ 0 h 1601"/>
                  <a:gd name="T58" fmla="*/ 0 w 851"/>
                  <a:gd name="T59" fmla="*/ 0 h 1601"/>
                  <a:gd name="T60" fmla="*/ 0 w 851"/>
                  <a:gd name="T61" fmla="*/ 0 h 1601"/>
                  <a:gd name="T62" fmla="*/ 0 w 851"/>
                  <a:gd name="T63" fmla="*/ 0 h 1601"/>
                  <a:gd name="T64" fmla="*/ 0 w 851"/>
                  <a:gd name="T65" fmla="*/ 0 h 1601"/>
                  <a:gd name="T66" fmla="*/ 0 w 851"/>
                  <a:gd name="T67" fmla="*/ 0 h 1601"/>
                  <a:gd name="T68" fmla="*/ 0 w 851"/>
                  <a:gd name="T69" fmla="*/ 0 h 1601"/>
                  <a:gd name="T70" fmla="*/ 0 w 851"/>
                  <a:gd name="T71" fmla="*/ 0 h 1601"/>
                  <a:gd name="T72" fmla="*/ 0 w 851"/>
                  <a:gd name="T73" fmla="*/ 0 h 1601"/>
                  <a:gd name="T74" fmla="*/ 0 w 851"/>
                  <a:gd name="T75" fmla="*/ 0 h 1601"/>
                  <a:gd name="T76" fmla="*/ 0 w 851"/>
                  <a:gd name="T77" fmla="*/ 0 h 1601"/>
                  <a:gd name="T78" fmla="*/ 0 w 851"/>
                  <a:gd name="T79" fmla="*/ 0 h 1601"/>
                  <a:gd name="T80" fmla="*/ 0 w 851"/>
                  <a:gd name="T81" fmla="*/ 0 h 1601"/>
                  <a:gd name="T82" fmla="*/ 0 w 851"/>
                  <a:gd name="T83" fmla="*/ 0 h 1601"/>
                  <a:gd name="T84" fmla="*/ 0 w 851"/>
                  <a:gd name="T85" fmla="*/ 0 h 1601"/>
                  <a:gd name="T86" fmla="*/ 0 w 851"/>
                  <a:gd name="T87" fmla="*/ 0 h 1601"/>
                  <a:gd name="T88" fmla="*/ 0 w 851"/>
                  <a:gd name="T89" fmla="*/ 0 h 1601"/>
                  <a:gd name="T90" fmla="*/ 0 w 851"/>
                  <a:gd name="T91" fmla="*/ 0 h 1601"/>
                  <a:gd name="T92" fmla="*/ 0 w 851"/>
                  <a:gd name="T93" fmla="*/ 0 h 1601"/>
                  <a:gd name="T94" fmla="*/ 0 w 851"/>
                  <a:gd name="T95" fmla="*/ 0 h 1601"/>
                  <a:gd name="T96" fmla="*/ 0 w 851"/>
                  <a:gd name="T97" fmla="*/ 0 h 1601"/>
                  <a:gd name="T98" fmla="*/ 0 w 851"/>
                  <a:gd name="T99" fmla="*/ 0 h 1601"/>
                  <a:gd name="T100" fmla="*/ 0 w 851"/>
                  <a:gd name="T101" fmla="*/ 0 h 1601"/>
                  <a:gd name="T102" fmla="*/ 0 w 851"/>
                  <a:gd name="T103" fmla="*/ 0 h 160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851" h="1601">
                    <a:moveTo>
                      <a:pt x="260" y="251"/>
                    </a:moveTo>
                    <a:lnTo>
                      <a:pt x="289" y="316"/>
                    </a:lnTo>
                    <a:lnTo>
                      <a:pt x="316" y="381"/>
                    </a:lnTo>
                    <a:lnTo>
                      <a:pt x="343" y="447"/>
                    </a:lnTo>
                    <a:lnTo>
                      <a:pt x="368" y="512"/>
                    </a:lnTo>
                    <a:lnTo>
                      <a:pt x="416" y="644"/>
                    </a:lnTo>
                    <a:lnTo>
                      <a:pt x="464" y="776"/>
                    </a:lnTo>
                    <a:lnTo>
                      <a:pt x="511" y="906"/>
                    </a:lnTo>
                    <a:lnTo>
                      <a:pt x="559" y="1036"/>
                    </a:lnTo>
                    <a:lnTo>
                      <a:pt x="584" y="1101"/>
                    </a:lnTo>
                    <a:lnTo>
                      <a:pt x="612" y="1165"/>
                    </a:lnTo>
                    <a:lnTo>
                      <a:pt x="639" y="1228"/>
                    </a:lnTo>
                    <a:lnTo>
                      <a:pt x="668" y="1290"/>
                    </a:lnTo>
                    <a:lnTo>
                      <a:pt x="662" y="1254"/>
                    </a:lnTo>
                    <a:lnTo>
                      <a:pt x="655" y="1219"/>
                    </a:lnTo>
                    <a:lnTo>
                      <a:pt x="648" y="1183"/>
                    </a:lnTo>
                    <a:lnTo>
                      <a:pt x="639" y="1147"/>
                    </a:lnTo>
                    <a:lnTo>
                      <a:pt x="630" y="1112"/>
                    </a:lnTo>
                    <a:lnTo>
                      <a:pt x="621" y="1076"/>
                    </a:lnTo>
                    <a:lnTo>
                      <a:pt x="610" y="1040"/>
                    </a:lnTo>
                    <a:lnTo>
                      <a:pt x="599" y="1005"/>
                    </a:lnTo>
                    <a:lnTo>
                      <a:pt x="575" y="934"/>
                    </a:lnTo>
                    <a:lnTo>
                      <a:pt x="550" y="864"/>
                    </a:lnTo>
                    <a:lnTo>
                      <a:pt x="524" y="793"/>
                    </a:lnTo>
                    <a:lnTo>
                      <a:pt x="496" y="723"/>
                    </a:lnTo>
                    <a:lnTo>
                      <a:pt x="440" y="582"/>
                    </a:lnTo>
                    <a:lnTo>
                      <a:pt x="382" y="442"/>
                    </a:lnTo>
                    <a:lnTo>
                      <a:pt x="354" y="370"/>
                    </a:lnTo>
                    <a:lnTo>
                      <a:pt x="328" y="299"/>
                    </a:lnTo>
                    <a:lnTo>
                      <a:pt x="303" y="228"/>
                    </a:lnTo>
                    <a:lnTo>
                      <a:pt x="280" y="155"/>
                    </a:lnTo>
                    <a:lnTo>
                      <a:pt x="316" y="174"/>
                    </a:lnTo>
                    <a:lnTo>
                      <a:pt x="349" y="193"/>
                    </a:lnTo>
                    <a:lnTo>
                      <a:pt x="379" y="215"/>
                    </a:lnTo>
                    <a:lnTo>
                      <a:pt x="408" y="238"/>
                    </a:lnTo>
                    <a:lnTo>
                      <a:pt x="435" y="263"/>
                    </a:lnTo>
                    <a:lnTo>
                      <a:pt x="458" y="289"/>
                    </a:lnTo>
                    <a:lnTo>
                      <a:pt x="480" y="317"/>
                    </a:lnTo>
                    <a:lnTo>
                      <a:pt x="501" y="345"/>
                    </a:lnTo>
                    <a:lnTo>
                      <a:pt x="519" y="376"/>
                    </a:lnTo>
                    <a:lnTo>
                      <a:pt x="536" y="407"/>
                    </a:lnTo>
                    <a:lnTo>
                      <a:pt x="551" y="439"/>
                    </a:lnTo>
                    <a:lnTo>
                      <a:pt x="566" y="472"/>
                    </a:lnTo>
                    <a:lnTo>
                      <a:pt x="579" y="505"/>
                    </a:lnTo>
                    <a:lnTo>
                      <a:pt x="591" y="540"/>
                    </a:lnTo>
                    <a:lnTo>
                      <a:pt x="603" y="576"/>
                    </a:lnTo>
                    <a:lnTo>
                      <a:pt x="614" y="610"/>
                    </a:lnTo>
                    <a:lnTo>
                      <a:pt x="651" y="755"/>
                    </a:lnTo>
                    <a:lnTo>
                      <a:pt x="689" y="900"/>
                    </a:lnTo>
                    <a:lnTo>
                      <a:pt x="699" y="934"/>
                    </a:lnTo>
                    <a:lnTo>
                      <a:pt x="710" y="969"/>
                    </a:lnTo>
                    <a:lnTo>
                      <a:pt x="722" y="1004"/>
                    </a:lnTo>
                    <a:lnTo>
                      <a:pt x="734" y="1037"/>
                    </a:lnTo>
                    <a:lnTo>
                      <a:pt x="748" y="1069"/>
                    </a:lnTo>
                    <a:lnTo>
                      <a:pt x="763" y="1102"/>
                    </a:lnTo>
                    <a:lnTo>
                      <a:pt x="780" y="1132"/>
                    </a:lnTo>
                    <a:lnTo>
                      <a:pt x="798" y="1162"/>
                    </a:lnTo>
                    <a:lnTo>
                      <a:pt x="799" y="1146"/>
                    </a:lnTo>
                    <a:lnTo>
                      <a:pt x="800" y="1130"/>
                    </a:lnTo>
                    <a:lnTo>
                      <a:pt x="800" y="1115"/>
                    </a:lnTo>
                    <a:lnTo>
                      <a:pt x="799" y="1099"/>
                    </a:lnTo>
                    <a:lnTo>
                      <a:pt x="797" y="1084"/>
                    </a:lnTo>
                    <a:lnTo>
                      <a:pt x="795" y="1068"/>
                    </a:lnTo>
                    <a:lnTo>
                      <a:pt x="792" y="1053"/>
                    </a:lnTo>
                    <a:lnTo>
                      <a:pt x="788" y="1038"/>
                    </a:lnTo>
                    <a:lnTo>
                      <a:pt x="780" y="1008"/>
                    </a:lnTo>
                    <a:lnTo>
                      <a:pt x="770" y="979"/>
                    </a:lnTo>
                    <a:lnTo>
                      <a:pt x="759" y="948"/>
                    </a:lnTo>
                    <a:lnTo>
                      <a:pt x="749" y="918"/>
                    </a:lnTo>
                    <a:lnTo>
                      <a:pt x="738" y="888"/>
                    </a:lnTo>
                    <a:lnTo>
                      <a:pt x="728" y="858"/>
                    </a:lnTo>
                    <a:lnTo>
                      <a:pt x="719" y="826"/>
                    </a:lnTo>
                    <a:lnTo>
                      <a:pt x="712" y="795"/>
                    </a:lnTo>
                    <a:lnTo>
                      <a:pt x="709" y="779"/>
                    </a:lnTo>
                    <a:lnTo>
                      <a:pt x="707" y="763"/>
                    </a:lnTo>
                    <a:lnTo>
                      <a:pt x="705" y="745"/>
                    </a:lnTo>
                    <a:lnTo>
                      <a:pt x="704" y="729"/>
                    </a:lnTo>
                    <a:lnTo>
                      <a:pt x="704" y="712"/>
                    </a:lnTo>
                    <a:lnTo>
                      <a:pt x="704" y="694"/>
                    </a:lnTo>
                    <a:lnTo>
                      <a:pt x="705" y="677"/>
                    </a:lnTo>
                    <a:lnTo>
                      <a:pt x="708" y="659"/>
                    </a:lnTo>
                    <a:lnTo>
                      <a:pt x="741" y="731"/>
                    </a:lnTo>
                    <a:lnTo>
                      <a:pt x="775" y="806"/>
                    </a:lnTo>
                    <a:lnTo>
                      <a:pt x="790" y="844"/>
                    </a:lnTo>
                    <a:lnTo>
                      <a:pt x="804" y="881"/>
                    </a:lnTo>
                    <a:lnTo>
                      <a:pt x="817" y="919"/>
                    </a:lnTo>
                    <a:lnTo>
                      <a:pt x="828" y="958"/>
                    </a:lnTo>
                    <a:lnTo>
                      <a:pt x="833" y="979"/>
                    </a:lnTo>
                    <a:lnTo>
                      <a:pt x="837" y="998"/>
                    </a:lnTo>
                    <a:lnTo>
                      <a:pt x="841" y="1018"/>
                    </a:lnTo>
                    <a:lnTo>
                      <a:pt x="844" y="1038"/>
                    </a:lnTo>
                    <a:lnTo>
                      <a:pt x="847" y="1058"/>
                    </a:lnTo>
                    <a:lnTo>
                      <a:pt x="849" y="1078"/>
                    </a:lnTo>
                    <a:lnTo>
                      <a:pt x="850" y="1099"/>
                    </a:lnTo>
                    <a:lnTo>
                      <a:pt x="851" y="1119"/>
                    </a:lnTo>
                    <a:lnTo>
                      <a:pt x="851" y="1141"/>
                    </a:lnTo>
                    <a:lnTo>
                      <a:pt x="850" y="1161"/>
                    </a:lnTo>
                    <a:lnTo>
                      <a:pt x="848" y="1182"/>
                    </a:lnTo>
                    <a:lnTo>
                      <a:pt x="846" y="1204"/>
                    </a:lnTo>
                    <a:lnTo>
                      <a:pt x="843" y="1225"/>
                    </a:lnTo>
                    <a:lnTo>
                      <a:pt x="839" y="1247"/>
                    </a:lnTo>
                    <a:lnTo>
                      <a:pt x="834" y="1268"/>
                    </a:lnTo>
                    <a:lnTo>
                      <a:pt x="828" y="1290"/>
                    </a:lnTo>
                    <a:lnTo>
                      <a:pt x="815" y="1310"/>
                    </a:lnTo>
                    <a:lnTo>
                      <a:pt x="803" y="1332"/>
                    </a:lnTo>
                    <a:lnTo>
                      <a:pt x="791" y="1354"/>
                    </a:lnTo>
                    <a:lnTo>
                      <a:pt x="780" y="1375"/>
                    </a:lnTo>
                    <a:lnTo>
                      <a:pt x="755" y="1419"/>
                    </a:lnTo>
                    <a:lnTo>
                      <a:pt x="731" y="1462"/>
                    </a:lnTo>
                    <a:lnTo>
                      <a:pt x="718" y="1482"/>
                    </a:lnTo>
                    <a:lnTo>
                      <a:pt x="705" y="1503"/>
                    </a:lnTo>
                    <a:lnTo>
                      <a:pt x="690" y="1522"/>
                    </a:lnTo>
                    <a:lnTo>
                      <a:pt x="675" y="1541"/>
                    </a:lnTo>
                    <a:lnTo>
                      <a:pt x="658" y="1558"/>
                    </a:lnTo>
                    <a:lnTo>
                      <a:pt x="640" y="1573"/>
                    </a:lnTo>
                    <a:lnTo>
                      <a:pt x="630" y="1581"/>
                    </a:lnTo>
                    <a:lnTo>
                      <a:pt x="620" y="1588"/>
                    </a:lnTo>
                    <a:lnTo>
                      <a:pt x="610" y="1595"/>
                    </a:lnTo>
                    <a:lnTo>
                      <a:pt x="599" y="1601"/>
                    </a:lnTo>
                    <a:lnTo>
                      <a:pt x="587" y="1590"/>
                    </a:lnTo>
                    <a:lnTo>
                      <a:pt x="577" y="1580"/>
                    </a:lnTo>
                    <a:lnTo>
                      <a:pt x="567" y="1568"/>
                    </a:lnTo>
                    <a:lnTo>
                      <a:pt x="557" y="1556"/>
                    </a:lnTo>
                    <a:lnTo>
                      <a:pt x="548" y="1544"/>
                    </a:lnTo>
                    <a:lnTo>
                      <a:pt x="539" y="1531"/>
                    </a:lnTo>
                    <a:lnTo>
                      <a:pt x="531" y="1517"/>
                    </a:lnTo>
                    <a:lnTo>
                      <a:pt x="523" y="1503"/>
                    </a:lnTo>
                    <a:lnTo>
                      <a:pt x="508" y="1474"/>
                    </a:lnTo>
                    <a:lnTo>
                      <a:pt x="494" y="1443"/>
                    </a:lnTo>
                    <a:lnTo>
                      <a:pt x="481" y="1412"/>
                    </a:lnTo>
                    <a:lnTo>
                      <a:pt x="469" y="1380"/>
                    </a:lnTo>
                    <a:lnTo>
                      <a:pt x="446" y="1314"/>
                    </a:lnTo>
                    <a:lnTo>
                      <a:pt x="422" y="1247"/>
                    </a:lnTo>
                    <a:lnTo>
                      <a:pt x="409" y="1214"/>
                    </a:lnTo>
                    <a:lnTo>
                      <a:pt x="397" y="1182"/>
                    </a:lnTo>
                    <a:lnTo>
                      <a:pt x="383" y="1149"/>
                    </a:lnTo>
                    <a:lnTo>
                      <a:pt x="369" y="1119"/>
                    </a:lnTo>
                    <a:lnTo>
                      <a:pt x="376" y="1112"/>
                    </a:lnTo>
                    <a:lnTo>
                      <a:pt x="382" y="1105"/>
                    </a:lnTo>
                    <a:lnTo>
                      <a:pt x="387" y="1098"/>
                    </a:lnTo>
                    <a:lnTo>
                      <a:pt x="391" y="1090"/>
                    </a:lnTo>
                    <a:lnTo>
                      <a:pt x="395" y="1082"/>
                    </a:lnTo>
                    <a:lnTo>
                      <a:pt x="397" y="1074"/>
                    </a:lnTo>
                    <a:lnTo>
                      <a:pt x="399" y="1066"/>
                    </a:lnTo>
                    <a:lnTo>
                      <a:pt x="401" y="1058"/>
                    </a:lnTo>
                    <a:lnTo>
                      <a:pt x="401" y="1050"/>
                    </a:lnTo>
                    <a:lnTo>
                      <a:pt x="401" y="1041"/>
                    </a:lnTo>
                    <a:lnTo>
                      <a:pt x="401" y="1033"/>
                    </a:lnTo>
                    <a:lnTo>
                      <a:pt x="400" y="1024"/>
                    </a:lnTo>
                    <a:lnTo>
                      <a:pt x="397" y="1007"/>
                    </a:lnTo>
                    <a:lnTo>
                      <a:pt x="392" y="990"/>
                    </a:lnTo>
                    <a:lnTo>
                      <a:pt x="381" y="954"/>
                    </a:lnTo>
                    <a:lnTo>
                      <a:pt x="368" y="919"/>
                    </a:lnTo>
                    <a:lnTo>
                      <a:pt x="361" y="902"/>
                    </a:lnTo>
                    <a:lnTo>
                      <a:pt x="356" y="885"/>
                    </a:lnTo>
                    <a:lnTo>
                      <a:pt x="352" y="867"/>
                    </a:lnTo>
                    <a:lnTo>
                      <a:pt x="349" y="851"/>
                    </a:lnTo>
                    <a:lnTo>
                      <a:pt x="321" y="835"/>
                    </a:lnTo>
                    <a:lnTo>
                      <a:pt x="296" y="818"/>
                    </a:lnTo>
                    <a:lnTo>
                      <a:pt x="272" y="799"/>
                    </a:lnTo>
                    <a:lnTo>
                      <a:pt x="251" y="780"/>
                    </a:lnTo>
                    <a:lnTo>
                      <a:pt x="230" y="760"/>
                    </a:lnTo>
                    <a:lnTo>
                      <a:pt x="212" y="740"/>
                    </a:lnTo>
                    <a:lnTo>
                      <a:pt x="196" y="718"/>
                    </a:lnTo>
                    <a:lnTo>
                      <a:pt x="181" y="697"/>
                    </a:lnTo>
                    <a:lnTo>
                      <a:pt x="168" y="674"/>
                    </a:lnTo>
                    <a:lnTo>
                      <a:pt x="156" y="651"/>
                    </a:lnTo>
                    <a:lnTo>
                      <a:pt x="145" y="627"/>
                    </a:lnTo>
                    <a:lnTo>
                      <a:pt x="135" y="604"/>
                    </a:lnTo>
                    <a:lnTo>
                      <a:pt x="126" y="580"/>
                    </a:lnTo>
                    <a:lnTo>
                      <a:pt x="118" y="555"/>
                    </a:lnTo>
                    <a:lnTo>
                      <a:pt x="111" y="530"/>
                    </a:lnTo>
                    <a:lnTo>
                      <a:pt x="104" y="505"/>
                    </a:lnTo>
                    <a:lnTo>
                      <a:pt x="93" y="453"/>
                    </a:lnTo>
                    <a:lnTo>
                      <a:pt x="82" y="403"/>
                    </a:lnTo>
                    <a:lnTo>
                      <a:pt x="73" y="351"/>
                    </a:lnTo>
                    <a:lnTo>
                      <a:pt x="62" y="299"/>
                    </a:lnTo>
                    <a:lnTo>
                      <a:pt x="56" y="273"/>
                    </a:lnTo>
                    <a:lnTo>
                      <a:pt x="50" y="248"/>
                    </a:lnTo>
                    <a:lnTo>
                      <a:pt x="44" y="223"/>
                    </a:lnTo>
                    <a:lnTo>
                      <a:pt x="37" y="198"/>
                    </a:lnTo>
                    <a:lnTo>
                      <a:pt x="29" y="174"/>
                    </a:lnTo>
                    <a:lnTo>
                      <a:pt x="20" y="149"/>
                    </a:lnTo>
                    <a:lnTo>
                      <a:pt x="11" y="125"/>
                    </a:lnTo>
                    <a:lnTo>
                      <a:pt x="0" y="102"/>
                    </a:lnTo>
                    <a:lnTo>
                      <a:pt x="8" y="78"/>
                    </a:lnTo>
                    <a:lnTo>
                      <a:pt x="16" y="59"/>
                    </a:lnTo>
                    <a:lnTo>
                      <a:pt x="24" y="42"/>
                    </a:lnTo>
                    <a:lnTo>
                      <a:pt x="32" y="28"/>
                    </a:lnTo>
                    <a:lnTo>
                      <a:pt x="40" y="17"/>
                    </a:lnTo>
                    <a:lnTo>
                      <a:pt x="48" y="9"/>
                    </a:lnTo>
                    <a:lnTo>
                      <a:pt x="57" y="4"/>
                    </a:lnTo>
                    <a:lnTo>
                      <a:pt x="66" y="1"/>
                    </a:lnTo>
                    <a:lnTo>
                      <a:pt x="75" y="0"/>
                    </a:lnTo>
                    <a:lnTo>
                      <a:pt x="84" y="1"/>
                    </a:lnTo>
                    <a:lnTo>
                      <a:pt x="93" y="4"/>
                    </a:lnTo>
                    <a:lnTo>
                      <a:pt x="102" y="9"/>
                    </a:lnTo>
                    <a:lnTo>
                      <a:pt x="111" y="16"/>
                    </a:lnTo>
                    <a:lnTo>
                      <a:pt x="120" y="24"/>
                    </a:lnTo>
                    <a:lnTo>
                      <a:pt x="129" y="34"/>
                    </a:lnTo>
                    <a:lnTo>
                      <a:pt x="138" y="45"/>
                    </a:lnTo>
                    <a:lnTo>
                      <a:pt x="155" y="69"/>
                    </a:lnTo>
                    <a:lnTo>
                      <a:pt x="172" y="96"/>
                    </a:lnTo>
                    <a:lnTo>
                      <a:pt x="189" y="125"/>
                    </a:lnTo>
                    <a:lnTo>
                      <a:pt x="205" y="155"/>
                    </a:lnTo>
                    <a:lnTo>
                      <a:pt x="220" y="183"/>
                    </a:lnTo>
                    <a:lnTo>
                      <a:pt x="234" y="210"/>
                    </a:lnTo>
                    <a:lnTo>
                      <a:pt x="248" y="233"/>
                    </a:lnTo>
                    <a:lnTo>
                      <a:pt x="260" y="251"/>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9" name="Freeform 90">
                <a:extLst>
                  <a:ext uri="{FF2B5EF4-FFF2-40B4-BE49-F238E27FC236}">
                    <a16:creationId xmlns:a16="http://schemas.microsoft.com/office/drawing/2014/main" id="{441B3418-EBBE-42A1-B40D-C3E2E63194D5}"/>
                  </a:ext>
                </a:extLst>
              </p:cNvPr>
              <p:cNvSpPr>
                <a:spLocks/>
              </p:cNvSpPr>
              <p:nvPr/>
            </p:nvSpPr>
            <p:spPr bwMode="auto">
              <a:xfrm>
                <a:off x="4465" y="2539"/>
                <a:ext cx="98" cy="52"/>
              </a:xfrm>
              <a:custGeom>
                <a:avLst/>
                <a:gdLst>
                  <a:gd name="T0" fmla="*/ 0 w 687"/>
                  <a:gd name="T1" fmla="*/ 0 h 567"/>
                  <a:gd name="T2" fmla="*/ 0 w 687"/>
                  <a:gd name="T3" fmla="*/ 0 h 567"/>
                  <a:gd name="T4" fmla="*/ 0 w 687"/>
                  <a:gd name="T5" fmla="*/ 0 h 567"/>
                  <a:gd name="T6" fmla="*/ 0 w 687"/>
                  <a:gd name="T7" fmla="*/ 0 h 567"/>
                  <a:gd name="T8" fmla="*/ 0 w 687"/>
                  <a:gd name="T9" fmla="*/ 0 h 567"/>
                  <a:gd name="T10" fmla="*/ 0 w 687"/>
                  <a:gd name="T11" fmla="*/ 0 h 567"/>
                  <a:gd name="T12" fmla="*/ 0 w 687"/>
                  <a:gd name="T13" fmla="*/ 0 h 567"/>
                  <a:gd name="T14" fmla="*/ 0 w 687"/>
                  <a:gd name="T15" fmla="*/ 0 h 567"/>
                  <a:gd name="T16" fmla="*/ 0 w 687"/>
                  <a:gd name="T17" fmla="*/ 0 h 567"/>
                  <a:gd name="T18" fmla="*/ 0 w 687"/>
                  <a:gd name="T19" fmla="*/ 0 h 567"/>
                  <a:gd name="T20" fmla="*/ 0 w 687"/>
                  <a:gd name="T21" fmla="*/ 0 h 567"/>
                  <a:gd name="T22" fmla="*/ 0 w 687"/>
                  <a:gd name="T23" fmla="*/ 0 h 567"/>
                  <a:gd name="T24" fmla="*/ 0 w 687"/>
                  <a:gd name="T25" fmla="*/ 0 h 567"/>
                  <a:gd name="T26" fmla="*/ 0 w 687"/>
                  <a:gd name="T27" fmla="*/ 0 h 567"/>
                  <a:gd name="T28" fmla="*/ 0 w 687"/>
                  <a:gd name="T29" fmla="*/ 0 h 567"/>
                  <a:gd name="T30" fmla="*/ 0 w 687"/>
                  <a:gd name="T31" fmla="*/ 0 h 567"/>
                  <a:gd name="T32" fmla="*/ 0 w 687"/>
                  <a:gd name="T33" fmla="*/ 0 h 567"/>
                  <a:gd name="T34" fmla="*/ 0 w 687"/>
                  <a:gd name="T35" fmla="*/ 0 h 567"/>
                  <a:gd name="T36" fmla="*/ 0 w 687"/>
                  <a:gd name="T37" fmla="*/ 0 h 567"/>
                  <a:gd name="T38" fmla="*/ 0 w 687"/>
                  <a:gd name="T39" fmla="*/ 0 h 567"/>
                  <a:gd name="T40" fmla="*/ 0 w 687"/>
                  <a:gd name="T41" fmla="*/ 0 h 567"/>
                  <a:gd name="T42" fmla="*/ 0 w 687"/>
                  <a:gd name="T43" fmla="*/ 0 h 567"/>
                  <a:gd name="T44" fmla="*/ 0 w 687"/>
                  <a:gd name="T45" fmla="*/ 0 h 567"/>
                  <a:gd name="T46" fmla="*/ 0 w 687"/>
                  <a:gd name="T47" fmla="*/ 0 h 567"/>
                  <a:gd name="T48" fmla="*/ 0 w 687"/>
                  <a:gd name="T49" fmla="*/ 0 h 567"/>
                  <a:gd name="T50" fmla="*/ 0 w 687"/>
                  <a:gd name="T51" fmla="*/ 0 h 567"/>
                  <a:gd name="T52" fmla="*/ 0 w 687"/>
                  <a:gd name="T53" fmla="*/ 0 h 567"/>
                  <a:gd name="T54" fmla="*/ 0 w 687"/>
                  <a:gd name="T55" fmla="*/ 0 h 567"/>
                  <a:gd name="T56" fmla="*/ 0 w 687"/>
                  <a:gd name="T57" fmla="*/ 0 h 567"/>
                  <a:gd name="T58" fmla="*/ 0 w 687"/>
                  <a:gd name="T59" fmla="*/ 0 h 567"/>
                  <a:gd name="T60" fmla="*/ 0 w 687"/>
                  <a:gd name="T61" fmla="*/ 0 h 567"/>
                  <a:gd name="T62" fmla="*/ 0 w 687"/>
                  <a:gd name="T63" fmla="*/ 0 h 567"/>
                  <a:gd name="T64" fmla="*/ 0 w 687"/>
                  <a:gd name="T65" fmla="*/ 0 h 567"/>
                  <a:gd name="T66" fmla="*/ 0 w 687"/>
                  <a:gd name="T67" fmla="*/ 0 h 567"/>
                  <a:gd name="T68" fmla="*/ 0 w 687"/>
                  <a:gd name="T69" fmla="*/ 0 h 567"/>
                  <a:gd name="T70" fmla="*/ 0 w 687"/>
                  <a:gd name="T71" fmla="*/ 0 h 56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87" h="567">
                    <a:moveTo>
                      <a:pt x="687" y="352"/>
                    </a:moveTo>
                    <a:lnTo>
                      <a:pt x="677" y="348"/>
                    </a:lnTo>
                    <a:lnTo>
                      <a:pt x="662" y="340"/>
                    </a:lnTo>
                    <a:lnTo>
                      <a:pt x="644" y="332"/>
                    </a:lnTo>
                    <a:lnTo>
                      <a:pt x="623" y="323"/>
                    </a:lnTo>
                    <a:lnTo>
                      <a:pt x="599" y="315"/>
                    </a:lnTo>
                    <a:lnTo>
                      <a:pt x="575" y="311"/>
                    </a:lnTo>
                    <a:lnTo>
                      <a:pt x="563" y="309"/>
                    </a:lnTo>
                    <a:lnTo>
                      <a:pt x="550" y="308"/>
                    </a:lnTo>
                    <a:lnTo>
                      <a:pt x="539" y="309"/>
                    </a:lnTo>
                    <a:lnTo>
                      <a:pt x="527" y="310"/>
                    </a:lnTo>
                    <a:lnTo>
                      <a:pt x="497" y="349"/>
                    </a:lnTo>
                    <a:lnTo>
                      <a:pt x="464" y="392"/>
                    </a:lnTo>
                    <a:lnTo>
                      <a:pt x="448" y="415"/>
                    </a:lnTo>
                    <a:lnTo>
                      <a:pt x="430" y="436"/>
                    </a:lnTo>
                    <a:lnTo>
                      <a:pt x="413" y="458"/>
                    </a:lnTo>
                    <a:lnTo>
                      <a:pt x="395" y="479"/>
                    </a:lnTo>
                    <a:lnTo>
                      <a:pt x="376" y="498"/>
                    </a:lnTo>
                    <a:lnTo>
                      <a:pt x="357" y="515"/>
                    </a:lnTo>
                    <a:lnTo>
                      <a:pt x="338" y="532"/>
                    </a:lnTo>
                    <a:lnTo>
                      <a:pt x="319" y="545"/>
                    </a:lnTo>
                    <a:lnTo>
                      <a:pt x="309" y="550"/>
                    </a:lnTo>
                    <a:lnTo>
                      <a:pt x="299" y="555"/>
                    </a:lnTo>
                    <a:lnTo>
                      <a:pt x="289" y="560"/>
                    </a:lnTo>
                    <a:lnTo>
                      <a:pt x="279" y="563"/>
                    </a:lnTo>
                    <a:lnTo>
                      <a:pt x="269" y="565"/>
                    </a:lnTo>
                    <a:lnTo>
                      <a:pt x="259" y="567"/>
                    </a:lnTo>
                    <a:lnTo>
                      <a:pt x="249" y="567"/>
                    </a:lnTo>
                    <a:lnTo>
                      <a:pt x="239" y="567"/>
                    </a:lnTo>
                    <a:lnTo>
                      <a:pt x="217" y="547"/>
                    </a:lnTo>
                    <a:lnTo>
                      <a:pt x="192" y="527"/>
                    </a:lnTo>
                    <a:lnTo>
                      <a:pt x="167" y="508"/>
                    </a:lnTo>
                    <a:lnTo>
                      <a:pt x="141" y="488"/>
                    </a:lnTo>
                    <a:lnTo>
                      <a:pt x="114" y="469"/>
                    </a:lnTo>
                    <a:lnTo>
                      <a:pt x="89" y="448"/>
                    </a:lnTo>
                    <a:lnTo>
                      <a:pt x="77" y="439"/>
                    </a:lnTo>
                    <a:lnTo>
                      <a:pt x="66" y="428"/>
                    </a:lnTo>
                    <a:lnTo>
                      <a:pt x="55" y="417"/>
                    </a:lnTo>
                    <a:lnTo>
                      <a:pt x="45" y="406"/>
                    </a:lnTo>
                    <a:lnTo>
                      <a:pt x="36" y="395"/>
                    </a:lnTo>
                    <a:lnTo>
                      <a:pt x="26" y="384"/>
                    </a:lnTo>
                    <a:lnTo>
                      <a:pt x="19" y="372"/>
                    </a:lnTo>
                    <a:lnTo>
                      <a:pt x="12" y="360"/>
                    </a:lnTo>
                    <a:lnTo>
                      <a:pt x="7" y="348"/>
                    </a:lnTo>
                    <a:lnTo>
                      <a:pt x="3" y="335"/>
                    </a:lnTo>
                    <a:lnTo>
                      <a:pt x="1" y="322"/>
                    </a:lnTo>
                    <a:lnTo>
                      <a:pt x="0" y="308"/>
                    </a:lnTo>
                    <a:lnTo>
                      <a:pt x="1" y="294"/>
                    </a:lnTo>
                    <a:lnTo>
                      <a:pt x="3" y="280"/>
                    </a:lnTo>
                    <a:lnTo>
                      <a:pt x="7" y="265"/>
                    </a:lnTo>
                    <a:lnTo>
                      <a:pt x="14" y="248"/>
                    </a:lnTo>
                    <a:lnTo>
                      <a:pt x="22" y="233"/>
                    </a:lnTo>
                    <a:lnTo>
                      <a:pt x="32" y="216"/>
                    </a:lnTo>
                    <a:lnTo>
                      <a:pt x="45" y="199"/>
                    </a:lnTo>
                    <a:lnTo>
                      <a:pt x="60" y="181"/>
                    </a:lnTo>
                    <a:lnTo>
                      <a:pt x="578" y="0"/>
                    </a:lnTo>
                    <a:lnTo>
                      <a:pt x="575" y="20"/>
                    </a:lnTo>
                    <a:lnTo>
                      <a:pt x="574" y="41"/>
                    </a:lnTo>
                    <a:lnTo>
                      <a:pt x="574" y="64"/>
                    </a:lnTo>
                    <a:lnTo>
                      <a:pt x="575" y="86"/>
                    </a:lnTo>
                    <a:lnTo>
                      <a:pt x="578" y="109"/>
                    </a:lnTo>
                    <a:lnTo>
                      <a:pt x="583" y="133"/>
                    </a:lnTo>
                    <a:lnTo>
                      <a:pt x="588" y="157"/>
                    </a:lnTo>
                    <a:lnTo>
                      <a:pt x="595" y="180"/>
                    </a:lnTo>
                    <a:lnTo>
                      <a:pt x="603" y="204"/>
                    </a:lnTo>
                    <a:lnTo>
                      <a:pt x="612" y="227"/>
                    </a:lnTo>
                    <a:lnTo>
                      <a:pt x="622" y="249"/>
                    </a:lnTo>
                    <a:lnTo>
                      <a:pt x="634" y="272"/>
                    </a:lnTo>
                    <a:lnTo>
                      <a:pt x="646" y="294"/>
                    </a:lnTo>
                    <a:lnTo>
                      <a:pt x="659" y="314"/>
                    </a:lnTo>
                    <a:lnTo>
                      <a:pt x="672" y="334"/>
                    </a:lnTo>
                    <a:lnTo>
                      <a:pt x="687" y="35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0" name="Freeform 91">
                <a:extLst>
                  <a:ext uri="{FF2B5EF4-FFF2-40B4-BE49-F238E27FC236}">
                    <a16:creationId xmlns:a16="http://schemas.microsoft.com/office/drawing/2014/main" id="{D79608A8-9F2C-4DDE-90C5-CDB4D7F6284A}"/>
                  </a:ext>
                </a:extLst>
              </p:cNvPr>
              <p:cNvSpPr>
                <a:spLocks/>
              </p:cNvSpPr>
              <p:nvPr/>
            </p:nvSpPr>
            <p:spPr bwMode="auto">
              <a:xfrm>
                <a:off x="3759" y="2550"/>
                <a:ext cx="12" cy="6"/>
              </a:xfrm>
              <a:custGeom>
                <a:avLst/>
                <a:gdLst>
                  <a:gd name="T0" fmla="*/ 0 w 81"/>
                  <a:gd name="T1" fmla="*/ 0 h 64"/>
                  <a:gd name="T2" fmla="*/ 0 w 81"/>
                  <a:gd name="T3" fmla="*/ 0 h 64"/>
                  <a:gd name="T4" fmla="*/ 0 w 81"/>
                  <a:gd name="T5" fmla="*/ 0 h 64"/>
                  <a:gd name="T6" fmla="*/ 0 w 81"/>
                  <a:gd name="T7" fmla="*/ 0 h 64"/>
                  <a:gd name="T8" fmla="*/ 0 w 81"/>
                  <a:gd name="T9" fmla="*/ 0 h 64"/>
                  <a:gd name="T10" fmla="*/ 0 w 81"/>
                  <a:gd name="T11" fmla="*/ 0 h 64"/>
                  <a:gd name="T12" fmla="*/ 0 w 81"/>
                  <a:gd name="T13" fmla="*/ 0 h 64"/>
                  <a:gd name="T14" fmla="*/ 0 w 81"/>
                  <a:gd name="T15" fmla="*/ 0 h 64"/>
                  <a:gd name="T16" fmla="*/ 0 w 81"/>
                  <a:gd name="T17" fmla="*/ 0 h 64"/>
                  <a:gd name="T18" fmla="*/ 0 w 81"/>
                  <a:gd name="T19" fmla="*/ 0 h 64"/>
                  <a:gd name="T20" fmla="*/ 0 w 81"/>
                  <a:gd name="T21" fmla="*/ 0 h 64"/>
                  <a:gd name="T22" fmla="*/ 0 w 81"/>
                  <a:gd name="T23" fmla="*/ 0 h 64"/>
                  <a:gd name="T24" fmla="*/ 0 w 81"/>
                  <a:gd name="T25" fmla="*/ 0 h 64"/>
                  <a:gd name="T26" fmla="*/ 0 w 81"/>
                  <a:gd name="T27" fmla="*/ 0 h 64"/>
                  <a:gd name="T28" fmla="*/ 0 w 81"/>
                  <a:gd name="T29" fmla="*/ 0 h 64"/>
                  <a:gd name="T30" fmla="*/ 0 w 81"/>
                  <a:gd name="T31" fmla="*/ 0 h 64"/>
                  <a:gd name="T32" fmla="*/ 0 w 81"/>
                  <a:gd name="T33" fmla="*/ 0 h 64"/>
                  <a:gd name="T34" fmla="*/ 0 w 81"/>
                  <a:gd name="T35" fmla="*/ 0 h 64"/>
                  <a:gd name="T36" fmla="*/ 0 w 81"/>
                  <a:gd name="T37" fmla="*/ 0 h 64"/>
                  <a:gd name="T38" fmla="*/ 0 w 81"/>
                  <a:gd name="T39" fmla="*/ 0 h 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1" h="64">
                    <a:moveTo>
                      <a:pt x="81" y="21"/>
                    </a:moveTo>
                    <a:lnTo>
                      <a:pt x="80" y="29"/>
                    </a:lnTo>
                    <a:lnTo>
                      <a:pt x="79" y="35"/>
                    </a:lnTo>
                    <a:lnTo>
                      <a:pt x="77" y="42"/>
                    </a:lnTo>
                    <a:lnTo>
                      <a:pt x="74" y="47"/>
                    </a:lnTo>
                    <a:lnTo>
                      <a:pt x="71" y="51"/>
                    </a:lnTo>
                    <a:lnTo>
                      <a:pt x="68" y="56"/>
                    </a:lnTo>
                    <a:lnTo>
                      <a:pt x="64" y="60"/>
                    </a:lnTo>
                    <a:lnTo>
                      <a:pt x="60" y="64"/>
                    </a:lnTo>
                    <a:lnTo>
                      <a:pt x="0" y="0"/>
                    </a:lnTo>
                    <a:lnTo>
                      <a:pt x="11" y="3"/>
                    </a:lnTo>
                    <a:lnTo>
                      <a:pt x="22" y="4"/>
                    </a:lnTo>
                    <a:lnTo>
                      <a:pt x="33" y="3"/>
                    </a:lnTo>
                    <a:lnTo>
                      <a:pt x="44" y="3"/>
                    </a:lnTo>
                    <a:lnTo>
                      <a:pt x="54" y="4"/>
                    </a:lnTo>
                    <a:lnTo>
                      <a:pt x="64" y="6"/>
                    </a:lnTo>
                    <a:lnTo>
                      <a:pt x="68" y="8"/>
                    </a:lnTo>
                    <a:lnTo>
                      <a:pt x="73" y="11"/>
                    </a:lnTo>
                    <a:lnTo>
                      <a:pt x="77" y="16"/>
                    </a:lnTo>
                    <a:lnTo>
                      <a:pt x="81"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1" name="Freeform 92">
                <a:extLst>
                  <a:ext uri="{FF2B5EF4-FFF2-40B4-BE49-F238E27FC236}">
                    <a16:creationId xmlns:a16="http://schemas.microsoft.com/office/drawing/2014/main" id="{18BAADC1-6DCA-4EE9-A79E-D129421408E4}"/>
                  </a:ext>
                </a:extLst>
              </p:cNvPr>
              <p:cNvSpPr>
                <a:spLocks/>
              </p:cNvSpPr>
              <p:nvPr/>
            </p:nvSpPr>
            <p:spPr bwMode="auto">
              <a:xfrm>
                <a:off x="4009" y="2552"/>
                <a:ext cx="36" cy="49"/>
              </a:xfrm>
              <a:custGeom>
                <a:avLst/>
                <a:gdLst>
                  <a:gd name="T0" fmla="*/ 0 w 254"/>
                  <a:gd name="T1" fmla="*/ 0 h 547"/>
                  <a:gd name="T2" fmla="*/ 0 w 254"/>
                  <a:gd name="T3" fmla="*/ 0 h 547"/>
                  <a:gd name="T4" fmla="*/ 0 w 254"/>
                  <a:gd name="T5" fmla="*/ 0 h 547"/>
                  <a:gd name="T6" fmla="*/ 0 w 254"/>
                  <a:gd name="T7" fmla="*/ 0 h 547"/>
                  <a:gd name="T8" fmla="*/ 0 w 254"/>
                  <a:gd name="T9" fmla="*/ 0 h 547"/>
                  <a:gd name="T10" fmla="*/ 0 w 254"/>
                  <a:gd name="T11" fmla="*/ 0 h 547"/>
                  <a:gd name="T12" fmla="*/ 0 w 254"/>
                  <a:gd name="T13" fmla="*/ 0 h 547"/>
                  <a:gd name="T14" fmla="*/ 0 w 254"/>
                  <a:gd name="T15" fmla="*/ 0 h 547"/>
                  <a:gd name="T16" fmla="*/ 0 w 254"/>
                  <a:gd name="T17" fmla="*/ 0 h 547"/>
                  <a:gd name="T18" fmla="*/ 0 w 254"/>
                  <a:gd name="T19" fmla="*/ 0 h 547"/>
                  <a:gd name="T20" fmla="*/ 0 w 254"/>
                  <a:gd name="T21" fmla="*/ 0 h 547"/>
                  <a:gd name="T22" fmla="*/ 0 w 254"/>
                  <a:gd name="T23" fmla="*/ 0 h 547"/>
                  <a:gd name="T24" fmla="*/ 0 w 254"/>
                  <a:gd name="T25" fmla="*/ 0 h 547"/>
                  <a:gd name="T26" fmla="*/ 0 w 254"/>
                  <a:gd name="T27" fmla="*/ 0 h 547"/>
                  <a:gd name="T28" fmla="*/ 0 w 254"/>
                  <a:gd name="T29" fmla="*/ 0 h 547"/>
                  <a:gd name="T30" fmla="*/ 0 w 254"/>
                  <a:gd name="T31" fmla="*/ 0 h 547"/>
                  <a:gd name="T32" fmla="*/ 0 w 254"/>
                  <a:gd name="T33" fmla="*/ 0 h 547"/>
                  <a:gd name="T34" fmla="*/ 0 w 254"/>
                  <a:gd name="T35" fmla="*/ 0 h 547"/>
                  <a:gd name="T36" fmla="*/ 0 w 254"/>
                  <a:gd name="T37" fmla="*/ 0 h 547"/>
                  <a:gd name="T38" fmla="*/ 0 w 254"/>
                  <a:gd name="T39" fmla="*/ 0 h 547"/>
                  <a:gd name="T40" fmla="*/ 0 w 254"/>
                  <a:gd name="T41" fmla="*/ 0 h 547"/>
                  <a:gd name="T42" fmla="*/ 0 w 254"/>
                  <a:gd name="T43" fmla="*/ 0 h 547"/>
                  <a:gd name="T44" fmla="*/ 0 w 254"/>
                  <a:gd name="T45" fmla="*/ 0 h 547"/>
                  <a:gd name="T46" fmla="*/ 0 w 254"/>
                  <a:gd name="T47" fmla="*/ 0 h 547"/>
                  <a:gd name="T48" fmla="*/ 0 w 254"/>
                  <a:gd name="T49" fmla="*/ 0 h 547"/>
                  <a:gd name="T50" fmla="*/ 0 w 254"/>
                  <a:gd name="T51" fmla="*/ 0 h 547"/>
                  <a:gd name="T52" fmla="*/ 0 w 254"/>
                  <a:gd name="T53" fmla="*/ 0 h 547"/>
                  <a:gd name="T54" fmla="*/ 0 w 254"/>
                  <a:gd name="T55" fmla="*/ 0 h 547"/>
                  <a:gd name="T56" fmla="*/ 0 w 254"/>
                  <a:gd name="T57" fmla="*/ 0 h 547"/>
                  <a:gd name="T58" fmla="*/ 0 w 254"/>
                  <a:gd name="T59" fmla="*/ 0 h 547"/>
                  <a:gd name="T60" fmla="*/ 0 w 254"/>
                  <a:gd name="T61" fmla="*/ 0 h 547"/>
                  <a:gd name="T62" fmla="*/ 0 w 254"/>
                  <a:gd name="T63" fmla="*/ 0 h 547"/>
                  <a:gd name="T64" fmla="*/ 0 w 254"/>
                  <a:gd name="T65" fmla="*/ 0 h 547"/>
                  <a:gd name="T66" fmla="*/ 0 w 254"/>
                  <a:gd name="T67" fmla="*/ 0 h 547"/>
                  <a:gd name="T68" fmla="*/ 0 w 254"/>
                  <a:gd name="T69" fmla="*/ 0 h 547"/>
                  <a:gd name="T70" fmla="*/ 0 w 254"/>
                  <a:gd name="T71" fmla="*/ 0 h 547"/>
                  <a:gd name="T72" fmla="*/ 0 w 254"/>
                  <a:gd name="T73" fmla="*/ 0 h 547"/>
                  <a:gd name="T74" fmla="*/ 0 w 254"/>
                  <a:gd name="T75" fmla="*/ 0 h 547"/>
                  <a:gd name="T76" fmla="*/ 0 w 254"/>
                  <a:gd name="T77" fmla="*/ 0 h 547"/>
                  <a:gd name="T78" fmla="*/ 0 w 254"/>
                  <a:gd name="T79" fmla="*/ 0 h 547"/>
                  <a:gd name="T80" fmla="*/ 0 w 254"/>
                  <a:gd name="T81" fmla="*/ 0 h 547"/>
                  <a:gd name="T82" fmla="*/ 0 w 254"/>
                  <a:gd name="T83" fmla="*/ 0 h 547"/>
                  <a:gd name="T84" fmla="*/ 0 w 254"/>
                  <a:gd name="T85" fmla="*/ 0 h 547"/>
                  <a:gd name="T86" fmla="*/ 0 w 254"/>
                  <a:gd name="T87" fmla="*/ 0 h 547"/>
                  <a:gd name="T88" fmla="*/ 0 w 254"/>
                  <a:gd name="T89" fmla="*/ 0 h 547"/>
                  <a:gd name="T90" fmla="*/ 0 w 254"/>
                  <a:gd name="T91" fmla="*/ 0 h 547"/>
                  <a:gd name="T92" fmla="*/ 0 w 254"/>
                  <a:gd name="T93" fmla="*/ 0 h 547"/>
                  <a:gd name="T94" fmla="*/ 0 w 254"/>
                  <a:gd name="T95" fmla="*/ 0 h 547"/>
                  <a:gd name="T96" fmla="*/ 0 w 254"/>
                  <a:gd name="T97" fmla="*/ 0 h 547"/>
                  <a:gd name="T98" fmla="*/ 0 w 254"/>
                  <a:gd name="T99" fmla="*/ 0 h 547"/>
                  <a:gd name="T100" fmla="*/ 0 w 254"/>
                  <a:gd name="T101" fmla="*/ 0 h 547"/>
                  <a:gd name="T102" fmla="*/ 0 w 254"/>
                  <a:gd name="T103" fmla="*/ 0 h 547"/>
                  <a:gd name="T104" fmla="*/ 0 w 254"/>
                  <a:gd name="T105" fmla="*/ 0 h 547"/>
                  <a:gd name="T106" fmla="*/ 0 w 254"/>
                  <a:gd name="T107" fmla="*/ 0 h 5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54" h="547">
                    <a:moveTo>
                      <a:pt x="254" y="450"/>
                    </a:moveTo>
                    <a:lnTo>
                      <a:pt x="104" y="547"/>
                    </a:lnTo>
                    <a:lnTo>
                      <a:pt x="87" y="507"/>
                    </a:lnTo>
                    <a:lnTo>
                      <a:pt x="65" y="463"/>
                    </a:lnTo>
                    <a:lnTo>
                      <a:pt x="55" y="439"/>
                    </a:lnTo>
                    <a:lnTo>
                      <a:pt x="44" y="415"/>
                    </a:lnTo>
                    <a:lnTo>
                      <a:pt x="34" y="390"/>
                    </a:lnTo>
                    <a:lnTo>
                      <a:pt x="25" y="365"/>
                    </a:lnTo>
                    <a:lnTo>
                      <a:pt x="17" y="342"/>
                    </a:lnTo>
                    <a:lnTo>
                      <a:pt x="10" y="317"/>
                    </a:lnTo>
                    <a:lnTo>
                      <a:pt x="5" y="294"/>
                    </a:lnTo>
                    <a:lnTo>
                      <a:pt x="1" y="271"/>
                    </a:lnTo>
                    <a:lnTo>
                      <a:pt x="0" y="260"/>
                    </a:lnTo>
                    <a:lnTo>
                      <a:pt x="0" y="250"/>
                    </a:lnTo>
                    <a:lnTo>
                      <a:pt x="1" y="239"/>
                    </a:lnTo>
                    <a:lnTo>
                      <a:pt x="2" y="229"/>
                    </a:lnTo>
                    <a:lnTo>
                      <a:pt x="4" y="220"/>
                    </a:lnTo>
                    <a:lnTo>
                      <a:pt x="6" y="210"/>
                    </a:lnTo>
                    <a:lnTo>
                      <a:pt x="10" y="201"/>
                    </a:lnTo>
                    <a:lnTo>
                      <a:pt x="14" y="194"/>
                    </a:lnTo>
                    <a:lnTo>
                      <a:pt x="17" y="189"/>
                    </a:lnTo>
                    <a:lnTo>
                      <a:pt x="20" y="184"/>
                    </a:lnTo>
                    <a:lnTo>
                      <a:pt x="23" y="178"/>
                    </a:lnTo>
                    <a:lnTo>
                      <a:pt x="25" y="172"/>
                    </a:lnTo>
                    <a:lnTo>
                      <a:pt x="28" y="159"/>
                    </a:lnTo>
                    <a:lnTo>
                      <a:pt x="31" y="144"/>
                    </a:lnTo>
                    <a:lnTo>
                      <a:pt x="34" y="110"/>
                    </a:lnTo>
                    <a:lnTo>
                      <a:pt x="39" y="77"/>
                    </a:lnTo>
                    <a:lnTo>
                      <a:pt x="42" y="61"/>
                    </a:lnTo>
                    <a:lnTo>
                      <a:pt x="47" y="46"/>
                    </a:lnTo>
                    <a:lnTo>
                      <a:pt x="49" y="38"/>
                    </a:lnTo>
                    <a:lnTo>
                      <a:pt x="53" y="32"/>
                    </a:lnTo>
                    <a:lnTo>
                      <a:pt x="57" y="26"/>
                    </a:lnTo>
                    <a:lnTo>
                      <a:pt x="61" y="20"/>
                    </a:lnTo>
                    <a:lnTo>
                      <a:pt x="66" y="15"/>
                    </a:lnTo>
                    <a:lnTo>
                      <a:pt x="73" y="11"/>
                    </a:lnTo>
                    <a:lnTo>
                      <a:pt x="79" y="7"/>
                    </a:lnTo>
                    <a:lnTo>
                      <a:pt x="87" y="4"/>
                    </a:lnTo>
                    <a:lnTo>
                      <a:pt x="95" y="2"/>
                    </a:lnTo>
                    <a:lnTo>
                      <a:pt x="103" y="0"/>
                    </a:lnTo>
                    <a:lnTo>
                      <a:pt x="113" y="0"/>
                    </a:lnTo>
                    <a:lnTo>
                      <a:pt x="124" y="0"/>
                    </a:lnTo>
                    <a:lnTo>
                      <a:pt x="136" y="27"/>
                    </a:lnTo>
                    <a:lnTo>
                      <a:pt x="148" y="53"/>
                    </a:lnTo>
                    <a:lnTo>
                      <a:pt x="158" y="80"/>
                    </a:lnTo>
                    <a:lnTo>
                      <a:pt x="168" y="107"/>
                    </a:lnTo>
                    <a:lnTo>
                      <a:pt x="176" y="134"/>
                    </a:lnTo>
                    <a:lnTo>
                      <a:pt x="185" y="161"/>
                    </a:lnTo>
                    <a:lnTo>
                      <a:pt x="192" y="189"/>
                    </a:lnTo>
                    <a:lnTo>
                      <a:pt x="199" y="217"/>
                    </a:lnTo>
                    <a:lnTo>
                      <a:pt x="213" y="274"/>
                    </a:lnTo>
                    <a:lnTo>
                      <a:pt x="226" y="332"/>
                    </a:lnTo>
                    <a:lnTo>
                      <a:pt x="239" y="390"/>
                    </a:lnTo>
                    <a:lnTo>
                      <a:pt x="254" y="450"/>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2" name="Freeform 93">
                <a:extLst>
                  <a:ext uri="{FF2B5EF4-FFF2-40B4-BE49-F238E27FC236}">
                    <a16:creationId xmlns:a16="http://schemas.microsoft.com/office/drawing/2014/main" id="{954F389F-0292-4BEC-8C36-134EE6EF43FA}"/>
                  </a:ext>
                </a:extLst>
              </p:cNvPr>
              <p:cNvSpPr>
                <a:spLocks/>
              </p:cNvSpPr>
              <p:nvPr/>
            </p:nvSpPr>
            <p:spPr bwMode="auto">
              <a:xfrm>
                <a:off x="3832" y="2556"/>
                <a:ext cx="141" cy="78"/>
              </a:xfrm>
              <a:custGeom>
                <a:avLst/>
                <a:gdLst>
                  <a:gd name="T0" fmla="*/ 0 w 986"/>
                  <a:gd name="T1" fmla="*/ 0 h 867"/>
                  <a:gd name="T2" fmla="*/ 0 w 986"/>
                  <a:gd name="T3" fmla="*/ 0 h 867"/>
                  <a:gd name="T4" fmla="*/ 0 w 986"/>
                  <a:gd name="T5" fmla="*/ 0 h 867"/>
                  <a:gd name="T6" fmla="*/ 0 w 986"/>
                  <a:gd name="T7" fmla="*/ 0 h 867"/>
                  <a:gd name="T8" fmla="*/ 0 w 986"/>
                  <a:gd name="T9" fmla="*/ 0 h 867"/>
                  <a:gd name="T10" fmla="*/ 0 w 986"/>
                  <a:gd name="T11" fmla="*/ 0 h 867"/>
                  <a:gd name="T12" fmla="*/ 0 w 986"/>
                  <a:gd name="T13" fmla="*/ 0 h 867"/>
                  <a:gd name="T14" fmla="*/ 0 w 986"/>
                  <a:gd name="T15" fmla="*/ 0 h 867"/>
                  <a:gd name="T16" fmla="*/ 0 w 986"/>
                  <a:gd name="T17" fmla="*/ 0 h 867"/>
                  <a:gd name="T18" fmla="*/ 0 w 986"/>
                  <a:gd name="T19" fmla="*/ 0 h 867"/>
                  <a:gd name="T20" fmla="*/ 0 w 986"/>
                  <a:gd name="T21" fmla="*/ 0 h 867"/>
                  <a:gd name="T22" fmla="*/ 0 w 986"/>
                  <a:gd name="T23" fmla="*/ 0 h 867"/>
                  <a:gd name="T24" fmla="*/ 0 w 986"/>
                  <a:gd name="T25" fmla="*/ 0 h 867"/>
                  <a:gd name="T26" fmla="*/ 0 w 986"/>
                  <a:gd name="T27" fmla="*/ 0 h 867"/>
                  <a:gd name="T28" fmla="*/ 0 w 986"/>
                  <a:gd name="T29" fmla="*/ 0 h 867"/>
                  <a:gd name="T30" fmla="*/ 0 w 986"/>
                  <a:gd name="T31" fmla="*/ 0 h 867"/>
                  <a:gd name="T32" fmla="*/ 0 w 986"/>
                  <a:gd name="T33" fmla="*/ 0 h 867"/>
                  <a:gd name="T34" fmla="*/ 0 w 986"/>
                  <a:gd name="T35" fmla="*/ 0 h 867"/>
                  <a:gd name="T36" fmla="*/ 0 w 986"/>
                  <a:gd name="T37" fmla="*/ 0 h 867"/>
                  <a:gd name="T38" fmla="*/ 0 w 986"/>
                  <a:gd name="T39" fmla="*/ 0 h 867"/>
                  <a:gd name="T40" fmla="*/ 0 w 986"/>
                  <a:gd name="T41" fmla="*/ 0 h 867"/>
                  <a:gd name="T42" fmla="*/ 0 w 986"/>
                  <a:gd name="T43" fmla="*/ 0 h 867"/>
                  <a:gd name="T44" fmla="*/ 0 w 986"/>
                  <a:gd name="T45" fmla="*/ 0 h 867"/>
                  <a:gd name="T46" fmla="*/ 0 w 986"/>
                  <a:gd name="T47" fmla="*/ 0 h 867"/>
                  <a:gd name="T48" fmla="*/ 0 w 986"/>
                  <a:gd name="T49" fmla="*/ 0 h 867"/>
                  <a:gd name="T50" fmla="*/ 0 w 986"/>
                  <a:gd name="T51" fmla="*/ 0 h 867"/>
                  <a:gd name="T52" fmla="*/ 0 w 986"/>
                  <a:gd name="T53" fmla="*/ 0 h 867"/>
                  <a:gd name="T54" fmla="*/ 0 w 986"/>
                  <a:gd name="T55" fmla="*/ 0 h 867"/>
                  <a:gd name="T56" fmla="*/ 0 w 986"/>
                  <a:gd name="T57" fmla="*/ 0 h 867"/>
                  <a:gd name="T58" fmla="*/ 0 w 986"/>
                  <a:gd name="T59" fmla="*/ 0 h 867"/>
                  <a:gd name="T60" fmla="*/ 0 w 986"/>
                  <a:gd name="T61" fmla="*/ 0 h 867"/>
                  <a:gd name="T62" fmla="*/ 0 w 986"/>
                  <a:gd name="T63" fmla="*/ 0 h 867"/>
                  <a:gd name="T64" fmla="*/ 0 w 986"/>
                  <a:gd name="T65" fmla="*/ 0 h 867"/>
                  <a:gd name="T66" fmla="*/ 0 w 986"/>
                  <a:gd name="T67" fmla="*/ 0 h 867"/>
                  <a:gd name="T68" fmla="*/ 0 w 986"/>
                  <a:gd name="T69" fmla="*/ 0 h 867"/>
                  <a:gd name="T70" fmla="*/ 0 w 986"/>
                  <a:gd name="T71" fmla="*/ 0 h 867"/>
                  <a:gd name="T72" fmla="*/ 0 w 986"/>
                  <a:gd name="T73" fmla="*/ 0 h 867"/>
                  <a:gd name="T74" fmla="*/ 0 w 986"/>
                  <a:gd name="T75" fmla="*/ 0 h 867"/>
                  <a:gd name="T76" fmla="*/ 0 w 986"/>
                  <a:gd name="T77" fmla="*/ 0 h 867"/>
                  <a:gd name="T78" fmla="*/ 0 w 986"/>
                  <a:gd name="T79" fmla="*/ 0 h 867"/>
                  <a:gd name="T80" fmla="*/ 0 w 986"/>
                  <a:gd name="T81" fmla="*/ 0 h 867"/>
                  <a:gd name="T82" fmla="*/ 0 w 986"/>
                  <a:gd name="T83" fmla="*/ 0 h 867"/>
                  <a:gd name="T84" fmla="*/ 0 w 986"/>
                  <a:gd name="T85" fmla="*/ 0 h 867"/>
                  <a:gd name="T86" fmla="*/ 0 w 986"/>
                  <a:gd name="T87" fmla="*/ 0 h 867"/>
                  <a:gd name="T88" fmla="*/ 0 w 986"/>
                  <a:gd name="T89" fmla="*/ 0 h 867"/>
                  <a:gd name="T90" fmla="*/ 0 w 986"/>
                  <a:gd name="T91" fmla="*/ 0 h 867"/>
                  <a:gd name="T92" fmla="*/ 0 w 986"/>
                  <a:gd name="T93" fmla="*/ 0 h 867"/>
                  <a:gd name="T94" fmla="*/ 0 w 986"/>
                  <a:gd name="T95" fmla="*/ 0 h 867"/>
                  <a:gd name="T96" fmla="*/ 0 w 986"/>
                  <a:gd name="T97" fmla="*/ 0 h 867"/>
                  <a:gd name="T98" fmla="*/ 0 w 986"/>
                  <a:gd name="T99" fmla="*/ 0 h 867"/>
                  <a:gd name="T100" fmla="*/ 0 w 986"/>
                  <a:gd name="T101" fmla="*/ 0 h 867"/>
                  <a:gd name="T102" fmla="*/ 0 w 986"/>
                  <a:gd name="T103" fmla="*/ 0 h 867"/>
                  <a:gd name="T104" fmla="*/ 0 w 986"/>
                  <a:gd name="T105" fmla="*/ 0 h 867"/>
                  <a:gd name="T106" fmla="*/ 0 w 986"/>
                  <a:gd name="T107" fmla="*/ 0 h 867"/>
                  <a:gd name="T108" fmla="*/ 0 w 986"/>
                  <a:gd name="T109" fmla="*/ 0 h 8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986" h="867">
                    <a:moveTo>
                      <a:pt x="986" y="75"/>
                    </a:moveTo>
                    <a:lnTo>
                      <a:pt x="968" y="108"/>
                    </a:lnTo>
                    <a:lnTo>
                      <a:pt x="947" y="142"/>
                    </a:lnTo>
                    <a:lnTo>
                      <a:pt x="927" y="177"/>
                    </a:lnTo>
                    <a:lnTo>
                      <a:pt x="905" y="210"/>
                    </a:lnTo>
                    <a:lnTo>
                      <a:pt x="893" y="227"/>
                    </a:lnTo>
                    <a:lnTo>
                      <a:pt x="880" y="242"/>
                    </a:lnTo>
                    <a:lnTo>
                      <a:pt x="867" y="258"/>
                    </a:lnTo>
                    <a:lnTo>
                      <a:pt x="853" y="273"/>
                    </a:lnTo>
                    <a:lnTo>
                      <a:pt x="838" y="287"/>
                    </a:lnTo>
                    <a:lnTo>
                      <a:pt x="822" y="299"/>
                    </a:lnTo>
                    <a:lnTo>
                      <a:pt x="805" y="311"/>
                    </a:lnTo>
                    <a:lnTo>
                      <a:pt x="787" y="321"/>
                    </a:lnTo>
                    <a:lnTo>
                      <a:pt x="765" y="318"/>
                    </a:lnTo>
                    <a:lnTo>
                      <a:pt x="743" y="314"/>
                    </a:lnTo>
                    <a:lnTo>
                      <a:pt x="720" y="312"/>
                    </a:lnTo>
                    <a:lnTo>
                      <a:pt x="696" y="310"/>
                    </a:lnTo>
                    <a:lnTo>
                      <a:pt x="672" y="308"/>
                    </a:lnTo>
                    <a:lnTo>
                      <a:pt x="648" y="308"/>
                    </a:lnTo>
                    <a:lnTo>
                      <a:pt x="625" y="310"/>
                    </a:lnTo>
                    <a:lnTo>
                      <a:pt x="601" y="313"/>
                    </a:lnTo>
                    <a:lnTo>
                      <a:pt x="578" y="317"/>
                    </a:lnTo>
                    <a:lnTo>
                      <a:pt x="557" y="322"/>
                    </a:lnTo>
                    <a:lnTo>
                      <a:pt x="547" y="327"/>
                    </a:lnTo>
                    <a:lnTo>
                      <a:pt x="537" y="331"/>
                    </a:lnTo>
                    <a:lnTo>
                      <a:pt x="528" y="335"/>
                    </a:lnTo>
                    <a:lnTo>
                      <a:pt x="519" y="341"/>
                    </a:lnTo>
                    <a:lnTo>
                      <a:pt x="511" y="347"/>
                    </a:lnTo>
                    <a:lnTo>
                      <a:pt x="503" y="354"/>
                    </a:lnTo>
                    <a:lnTo>
                      <a:pt x="495" y="361"/>
                    </a:lnTo>
                    <a:lnTo>
                      <a:pt x="489" y="369"/>
                    </a:lnTo>
                    <a:lnTo>
                      <a:pt x="483" y="378"/>
                    </a:lnTo>
                    <a:lnTo>
                      <a:pt x="477" y="386"/>
                    </a:lnTo>
                    <a:lnTo>
                      <a:pt x="472" y="397"/>
                    </a:lnTo>
                    <a:lnTo>
                      <a:pt x="468" y="407"/>
                    </a:lnTo>
                    <a:lnTo>
                      <a:pt x="474" y="441"/>
                    </a:lnTo>
                    <a:lnTo>
                      <a:pt x="478" y="475"/>
                    </a:lnTo>
                    <a:lnTo>
                      <a:pt x="483" y="508"/>
                    </a:lnTo>
                    <a:lnTo>
                      <a:pt x="486" y="541"/>
                    </a:lnTo>
                    <a:lnTo>
                      <a:pt x="487" y="573"/>
                    </a:lnTo>
                    <a:lnTo>
                      <a:pt x="487" y="605"/>
                    </a:lnTo>
                    <a:lnTo>
                      <a:pt x="487" y="620"/>
                    </a:lnTo>
                    <a:lnTo>
                      <a:pt x="486" y="636"/>
                    </a:lnTo>
                    <a:lnTo>
                      <a:pt x="484" y="651"/>
                    </a:lnTo>
                    <a:lnTo>
                      <a:pt x="482" y="665"/>
                    </a:lnTo>
                    <a:lnTo>
                      <a:pt x="479" y="680"/>
                    </a:lnTo>
                    <a:lnTo>
                      <a:pt x="475" y="694"/>
                    </a:lnTo>
                    <a:lnTo>
                      <a:pt x="471" y="709"/>
                    </a:lnTo>
                    <a:lnTo>
                      <a:pt x="466" y="723"/>
                    </a:lnTo>
                    <a:lnTo>
                      <a:pt x="461" y="736"/>
                    </a:lnTo>
                    <a:lnTo>
                      <a:pt x="454" y="750"/>
                    </a:lnTo>
                    <a:lnTo>
                      <a:pt x="447" y="763"/>
                    </a:lnTo>
                    <a:lnTo>
                      <a:pt x="439" y="776"/>
                    </a:lnTo>
                    <a:lnTo>
                      <a:pt x="429" y="788"/>
                    </a:lnTo>
                    <a:lnTo>
                      <a:pt x="419" y="801"/>
                    </a:lnTo>
                    <a:lnTo>
                      <a:pt x="408" y="813"/>
                    </a:lnTo>
                    <a:lnTo>
                      <a:pt x="396" y="825"/>
                    </a:lnTo>
                    <a:lnTo>
                      <a:pt x="383" y="836"/>
                    </a:lnTo>
                    <a:lnTo>
                      <a:pt x="370" y="847"/>
                    </a:lnTo>
                    <a:lnTo>
                      <a:pt x="355" y="857"/>
                    </a:lnTo>
                    <a:lnTo>
                      <a:pt x="338" y="867"/>
                    </a:lnTo>
                    <a:lnTo>
                      <a:pt x="322" y="849"/>
                    </a:lnTo>
                    <a:lnTo>
                      <a:pt x="307" y="828"/>
                    </a:lnTo>
                    <a:lnTo>
                      <a:pt x="292" y="808"/>
                    </a:lnTo>
                    <a:lnTo>
                      <a:pt x="278" y="787"/>
                    </a:lnTo>
                    <a:lnTo>
                      <a:pt x="265" y="766"/>
                    </a:lnTo>
                    <a:lnTo>
                      <a:pt x="251" y="744"/>
                    </a:lnTo>
                    <a:lnTo>
                      <a:pt x="239" y="722"/>
                    </a:lnTo>
                    <a:lnTo>
                      <a:pt x="228" y="700"/>
                    </a:lnTo>
                    <a:lnTo>
                      <a:pt x="206" y="653"/>
                    </a:lnTo>
                    <a:lnTo>
                      <a:pt x="186" y="607"/>
                    </a:lnTo>
                    <a:lnTo>
                      <a:pt x="168" y="559"/>
                    </a:lnTo>
                    <a:lnTo>
                      <a:pt x="150" y="511"/>
                    </a:lnTo>
                    <a:lnTo>
                      <a:pt x="117" y="412"/>
                    </a:lnTo>
                    <a:lnTo>
                      <a:pt x="82" y="315"/>
                    </a:lnTo>
                    <a:lnTo>
                      <a:pt x="63" y="267"/>
                    </a:lnTo>
                    <a:lnTo>
                      <a:pt x="44" y="220"/>
                    </a:lnTo>
                    <a:lnTo>
                      <a:pt x="33" y="197"/>
                    </a:lnTo>
                    <a:lnTo>
                      <a:pt x="23" y="173"/>
                    </a:lnTo>
                    <a:lnTo>
                      <a:pt x="11" y="151"/>
                    </a:lnTo>
                    <a:lnTo>
                      <a:pt x="0" y="129"/>
                    </a:lnTo>
                    <a:lnTo>
                      <a:pt x="39" y="116"/>
                    </a:lnTo>
                    <a:lnTo>
                      <a:pt x="81" y="103"/>
                    </a:lnTo>
                    <a:lnTo>
                      <a:pt x="122" y="93"/>
                    </a:lnTo>
                    <a:lnTo>
                      <a:pt x="165" y="84"/>
                    </a:lnTo>
                    <a:lnTo>
                      <a:pt x="208" y="75"/>
                    </a:lnTo>
                    <a:lnTo>
                      <a:pt x="251" y="66"/>
                    </a:lnTo>
                    <a:lnTo>
                      <a:pt x="296" y="60"/>
                    </a:lnTo>
                    <a:lnTo>
                      <a:pt x="341" y="52"/>
                    </a:lnTo>
                    <a:lnTo>
                      <a:pt x="431" y="40"/>
                    </a:lnTo>
                    <a:lnTo>
                      <a:pt x="521" y="29"/>
                    </a:lnTo>
                    <a:lnTo>
                      <a:pt x="610" y="16"/>
                    </a:lnTo>
                    <a:lnTo>
                      <a:pt x="697" y="0"/>
                    </a:lnTo>
                    <a:lnTo>
                      <a:pt x="718" y="1"/>
                    </a:lnTo>
                    <a:lnTo>
                      <a:pt x="738" y="3"/>
                    </a:lnTo>
                    <a:lnTo>
                      <a:pt x="759" y="3"/>
                    </a:lnTo>
                    <a:lnTo>
                      <a:pt x="780" y="1"/>
                    </a:lnTo>
                    <a:lnTo>
                      <a:pt x="821" y="0"/>
                    </a:lnTo>
                    <a:lnTo>
                      <a:pt x="860" y="1"/>
                    </a:lnTo>
                    <a:lnTo>
                      <a:pt x="879" y="4"/>
                    </a:lnTo>
                    <a:lnTo>
                      <a:pt x="897" y="7"/>
                    </a:lnTo>
                    <a:lnTo>
                      <a:pt x="914" y="12"/>
                    </a:lnTo>
                    <a:lnTo>
                      <a:pt x="931" y="20"/>
                    </a:lnTo>
                    <a:lnTo>
                      <a:pt x="939" y="24"/>
                    </a:lnTo>
                    <a:lnTo>
                      <a:pt x="946" y="30"/>
                    </a:lnTo>
                    <a:lnTo>
                      <a:pt x="953" y="35"/>
                    </a:lnTo>
                    <a:lnTo>
                      <a:pt x="961" y="41"/>
                    </a:lnTo>
                    <a:lnTo>
                      <a:pt x="968" y="49"/>
                    </a:lnTo>
                    <a:lnTo>
                      <a:pt x="975" y="57"/>
                    </a:lnTo>
                    <a:lnTo>
                      <a:pt x="981" y="65"/>
                    </a:lnTo>
                    <a:lnTo>
                      <a:pt x="986" y="75"/>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3" name="Freeform 94">
                <a:extLst>
                  <a:ext uri="{FF2B5EF4-FFF2-40B4-BE49-F238E27FC236}">
                    <a16:creationId xmlns:a16="http://schemas.microsoft.com/office/drawing/2014/main" id="{265A1006-28BB-44C2-ABE6-6E19809F8693}"/>
                  </a:ext>
                </a:extLst>
              </p:cNvPr>
              <p:cNvSpPr>
                <a:spLocks/>
              </p:cNvSpPr>
              <p:nvPr/>
            </p:nvSpPr>
            <p:spPr bwMode="auto">
              <a:xfrm>
                <a:off x="4309" y="2571"/>
                <a:ext cx="8" cy="5"/>
              </a:xfrm>
              <a:custGeom>
                <a:avLst/>
                <a:gdLst>
                  <a:gd name="T0" fmla="*/ 0 w 59"/>
                  <a:gd name="T1" fmla="*/ 0 h 55"/>
                  <a:gd name="T2" fmla="*/ 0 w 59"/>
                  <a:gd name="T3" fmla="*/ 0 h 55"/>
                  <a:gd name="T4" fmla="*/ 0 w 59"/>
                  <a:gd name="T5" fmla="*/ 0 h 55"/>
                  <a:gd name="T6" fmla="*/ 0 w 59"/>
                  <a:gd name="T7" fmla="*/ 0 h 55"/>
                  <a:gd name="T8" fmla="*/ 0 w 59"/>
                  <a:gd name="T9" fmla="*/ 0 h 55"/>
                  <a:gd name="T10" fmla="*/ 0 w 59"/>
                  <a:gd name="T11" fmla="*/ 0 h 55"/>
                  <a:gd name="T12" fmla="*/ 0 w 59"/>
                  <a:gd name="T13" fmla="*/ 0 h 55"/>
                  <a:gd name="T14" fmla="*/ 0 w 59"/>
                  <a:gd name="T15" fmla="*/ 0 h 55"/>
                  <a:gd name="T16" fmla="*/ 0 w 59"/>
                  <a:gd name="T17" fmla="*/ 0 h 55"/>
                  <a:gd name="T18" fmla="*/ 0 w 59"/>
                  <a:gd name="T19" fmla="*/ 0 h 55"/>
                  <a:gd name="T20" fmla="*/ 0 w 59"/>
                  <a:gd name="T21" fmla="*/ 0 h 55"/>
                  <a:gd name="T22" fmla="*/ 0 w 59"/>
                  <a:gd name="T23" fmla="*/ 0 h 55"/>
                  <a:gd name="T24" fmla="*/ 0 w 59"/>
                  <a:gd name="T25" fmla="*/ 0 h 55"/>
                  <a:gd name="T26" fmla="*/ 0 w 59"/>
                  <a:gd name="T27" fmla="*/ 0 h 55"/>
                  <a:gd name="T28" fmla="*/ 0 w 59"/>
                  <a:gd name="T29" fmla="*/ 0 h 55"/>
                  <a:gd name="T30" fmla="*/ 0 w 59"/>
                  <a:gd name="T31" fmla="*/ 0 h 55"/>
                  <a:gd name="T32" fmla="*/ 0 w 59"/>
                  <a:gd name="T33" fmla="*/ 0 h 55"/>
                  <a:gd name="T34" fmla="*/ 0 w 59"/>
                  <a:gd name="T35" fmla="*/ 0 h 55"/>
                  <a:gd name="T36" fmla="*/ 0 w 59"/>
                  <a:gd name="T37" fmla="*/ 0 h 55"/>
                  <a:gd name="T38" fmla="*/ 0 w 59"/>
                  <a:gd name="T39" fmla="*/ 0 h 55"/>
                  <a:gd name="T40" fmla="*/ 0 w 59"/>
                  <a:gd name="T41" fmla="*/ 0 h 55"/>
                  <a:gd name="T42" fmla="*/ 0 w 59"/>
                  <a:gd name="T43" fmla="*/ 0 h 55"/>
                  <a:gd name="T44" fmla="*/ 0 w 59"/>
                  <a:gd name="T45" fmla="*/ 0 h 5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9" h="55">
                    <a:moveTo>
                      <a:pt x="59" y="23"/>
                    </a:moveTo>
                    <a:lnTo>
                      <a:pt x="59" y="27"/>
                    </a:lnTo>
                    <a:lnTo>
                      <a:pt x="57" y="31"/>
                    </a:lnTo>
                    <a:lnTo>
                      <a:pt x="55" y="35"/>
                    </a:lnTo>
                    <a:lnTo>
                      <a:pt x="53" y="39"/>
                    </a:lnTo>
                    <a:lnTo>
                      <a:pt x="50" y="43"/>
                    </a:lnTo>
                    <a:lnTo>
                      <a:pt x="46" y="48"/>
                    </a:lnTo>
                    <a:lnTo>
                      <a:pt x="43" y="51"/>
                    </a:lnTo>
                    <a:lnTo>
                      <a:pt x="39" y="55"/>
                    </a:lnTo>
                    <a:lnTo>
                      <a:pt x="0" y="55"/>
                    </a:lnTo>
                    <a:lnTo>
                      <a:pt x="0" y="1"/>
                    </a:lnTo>
                    <a:lnTo>
                      <a:pt x="10" y="1"/>
                    </a:lnTo>
                    <a:lnTo>
                      <a:pt x="20" y="0"/>
                    </a:lnTo>
                    <a:lnTo>
                      <a:pt x="29" y="0"/>
                    </a:lnTo>
                    <a:lnTo>
                      <a:pt x="37" y="0"/>
                    </a:lnTo>
                    <a:lnTo>
                      <a:pt x="40" y="1"/>
                    </a:lnTo>
                    <a:lnTo>
                      <a:pt x="44" y="2"/>
                    </a:lnTo>
                    <a:lnTo>
                      <a:pt x="47" y="4"/>
                    </a:lnTo>
                    <a:lnTo>
                      <a:pt x="50" y="7"/>
                    </a:lnTo>
                    <a:lnTo>
                      <a:pt x="52" y="9"/>
                    </a:lnTo>
                    <a:lnTo>
                      <a:pt x="55" y="13"/>
                    </a:lnTo>
                    <a:lnTo>
                      <a:pt x="57" y="17"/>
                    </a:lnTo>
                    <a:lnTo>
                      <a:pt x="59"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4" name="Freeform 95">
                <a:extLst>
                  <a:ext uri="{FF2B5EF4-FFF2-40B4-BE49-F238E27FC236}">
                    <a16:creationId xmlns:a16="http://schemas.microsoft.com/office/drawing/2014/main" id="{A9C4D9AE-8406-4967-8E78-5CEA269529CA}"/>
                  </a:ext>
                </a:extLst>
              </p:cNvPr>
              <p:cNvSpPr>
                <a:spLocks/>
              </p:cNvSpPr>
              <p:nvPr/>
            </p:nvSpPr>
            <p:spPr bwMode="auto">
              <a:xfrm>
                <a:off x="3587" y="2571"/>
                <a:ext cx="1470" cy="409"/>
              </a:xfrm>
              <a:custGeom>
                <a:avLst/>
                <a:gdLst>
                  <a:gd name="T0" fmla="*/ 0 w 10291"/>
                  <a:gd name="T1" fmla="*/ 0 h 4500"/>
                  <a:gd name="T2" fmla="*/ 0 w 10291"/>
                  <a:gd name="T3" fmla="*/ 0 h 4500"/>
                  <a:gd name="T4" fmla="*/ 0 w 10291"/>
                  <a:gd name="T5" fmla="*/ 0 h 4500"/>
                  <a:gd name="T6" fmla="*/ 0 w 10291"/>
                  <a:gd name="T7" fmla="*/ 0 h 4500"/>
                  <a:gd name="T8" fmla="*/ 0 w 10291"/>
                  <a:gd name="T9" fmla="*/ 0 h 4500"/>
                  <a:gd name="T10" fmla="*/ 0 w 10291"/>
                  <a:gd name="T11" fmla="*/ 0 h 4500"/>
                  <a:gd name="T12" fmla="*/ 0 w 10291"/>
                  <a:gd name="T13" fmla="*/ 0 h 4500"/>
                  <a:gd name="T14" fmla="*/ 0 w 10291"/>
                  <a:gd name="T15" fmla="*/ 0 h 4500"/>
                  <a:gd name="T16" fmla="*/ 0 w 10291"/>
                  <a:gd name="T17" fmla="*/ 0 h 4500"/>
                  <a:gd name="T18" fmla="*/ 0 w 10291"/>
                  <a:gd name="T19" fmla="*/ 0 h 4500"/>
                  <a:gd name="T20" fmla="*/ 0 w 10291"/>
                  <a:gd name="T21" fmla="*/ 0 h 4500"/>
                  <a:gd name="T22" fmla="*/ 0 w 10291"/>
                  <a:gd name="T23" fmla="*/ 0 h 4500"/>
                  <a:gd name="T24" fmla="*/ 0 w 10291"/>
                  <a:gd name="T25" fmla="*/ 0 h 4500"/>
                  <a:gd name="T26" fmla="*/ 0 w 10291"/>
                  <a:gd name="T27" fmla="*/ 0 h 4500"/>
                  <a:gd name="T28" fmla="*/ 0 w 10291"/>
                  <a:gd name="T29" fmla="*/ 0 h 4500"/>
                  <a:gd name="T30" fmla="*/ 0 w 10291"/>
                  <a:gd name="T31" fmla="*/ 0 h 4500"/>
                  <a:gd name="T32" fmla="*/ 0 w 10291"/>
                  <a:gd name="T33" fmla="*/ 0 h 4500"/>
                  <a:gd name="T34" fmla="*/ 0 w 10291"/>
                  <a:gd name="T35" fmla="*/ 0 h 4500"/>
                  <a:gd name="T36" fmla="*/ 0 w 10291"/>
                  <a:gd name="T37" fmla="*/ 0 h 4500"/>
                  <a:gd name="T38" fmla="*/ 0 w 10291"/>
                  <a:gd name="T39" fmla="*/ 0 h 4500"/>
                  <a:gd name="T40" fmla="*/ 0 w 10291"/>
                  <a:gd name="T41" fmla="*/ 0 h 4500"/>
                  <a:gd name="T42" fmla="*/ 0 w 10291"/>
                  <a:gd name="T43" fmla="*/ 0 h 4500"/>
                  <a:gd name="T44" fmla="*/ 0 w 10291"/>
                  <a:gd name="T45" fmla="*/ 0 h 4500"/>
                  <a:gd name="T46" fmla="*/ 0 w 10291"/>
                  <a:gd name="T47" fmla="*/ 0 h 4500"/>
                  <a:gd name="T48" fmla="*/ 0 w 10291"/>
                  <a:gd name="T49" fmla="*/ 0 h 4500"/>
                  <a:gd name="T50" fmla="*/ 0 w 10291"/>
                  <a:gd name="T51" fmla="*/ 0 h 4500"/>
                  <a:gd name="T52" fmla="*/ 0 w 10291"/>
                  <a:gd name="T53" fmla="*/ 0 h 4500"/>
                  <a:gd name="T54" fmla="*/ 0 w 10291"/>
                  <a:gd name="T55" fmla="*/ 0 h 4500"/>
                  <a:gd name="T56" fmla="*/ 0 w 10291"/>
                  <a:gd name="T57" fmla="*/ 0 h 4500"/>
                  <a:gd name="T58" fmla="*/ 0 w 10291"/>
                  <a:gd name="T59" fmla="*/ 0 h 4500"/>
                  <a:gd name="T60" fmla="*/ 0 w 10291"/>
                  <a:gd name="T61" fmla="*/ 0 h 4500"/>
                  <a:gd name="T62" fmla="*/ 0 w 10291"/>
                  <a:gd name="T63" fmla="*/ 0 h 4500"/>
                  <a:gd name="T64" fmla="*/ 0 w 10291"/>
                  <a:gd name="T65" fmla="*/ 0 h 4500"/>
                  <a:gd name="T66" fmla="*/ 0 w 10291"/>
                  <a:gd name="T67" fmla="*/ 0 h 4500"/>
                  <a:gd name="T68" fmla="*/ 0 w 10291"/>
                  <a:gd name="T69" fmla="*/ 0 h 4500"/>
                  <a:gd name="T70" fmla="*/ 0 w 10291"/>
                  <a:gd name="T71" fmla="*/ 0 h 4500"/>
                  <a:gd name="T72" fmla="*/ 0 w 10291"/>
                  <a:gd name="T73" fmla="*/ 0 h 4500"/>
                  <a:gd name="T74" fmla="*/ 0 w 10291"/>
                  <a:gd name="T75" fmla="*/ 0 h 4500"/>
                  <a:gd name="T76" fmla="*/ 0 w 10291"/>
                  <a:gd name="T77" fmla="*/ 0 h 4500"/>
                  <a:gd name="T78" fmla="*/ 0 w 10291"/>
                  <a:gd name="T79" fmla="*/ 0 h 4500"/>
                  <a:gd name="T80" fmla="*/ 0 w 10291"/>
                  <a:gd name="T81" fmla="*/ 0 h 4500"/>
                  <a:gd name="T82" fmla="*/ 0 w 10291"/>
                  <a:gd name="T83" fmla="*/ 0 h 4500"/>
                  <a:gd name="T84" fmla="*/ 0 w 10291"/>
                  <a:gd name="T85" fmla="*/ 0 h 4500"/>
                  <a:gd name="T86" fmla="*/ 0 w 10291"/>
                  <a:gd name="T87" fmla="*/ 0 h 4500"/>
                  <a:gd name="T88" fmla="*/ 0 w 10291"/>
                  <a:gd name="T89" fmla="*/ 0 h 4500"/>
                  <a:gd name="T90" fmla="*/ 0 w 10291"/>
                  <a:gd name="T91" fmla="*/ 0 h 4500"/>
                  <a:gd name="T92" fmla="*/ 0 w 10291"/>
                  <a:gd name="T93" fmla="*/ 0 h 4500"/>
                  <a:gd name="T94" fmla="*/ 0 w 10291"/>
                  <a:gd name="T95" fmla="*/ 0 h 4500"/>
                  <a:gd name="T96" fmla="*/ 0 w 10291"/>
                  <a:gd name="T97" fmla="*/ 0 h 4500"/>
                  <a:gd name="T98" fmla="*/ 0 w 10291"/>
                  <a:gd name="T99" fmla="*/ 0 h 4500"/>
                  <a:gd name="T100" fmla="*/ 0 w 10291"/>
                  <a:gd name="T101" fmla="*/ 0 h 4500"/>
                  <a:gd name="T102" fmla="*/ 0 w 10291"/>
                  <a:gd name="T103" fmla="*/ 0 h 4500"/>
                  <a:gd name="T104" fmla="*/ 0 w 10291"/>
                  <a:gd name="T105" fmla="*/ 0 h 4500"/>
                  <a:gd name="T106" fmla="*/ 0 w 10291"/>
                  <a:gd name="T107" fmla="*/ 0 h 4500"/>
                  <a:gd name="T108" fmla="*/ 0 w 10291"/>
                  <a:gd name="T109" fmla="*/ 0 h 4500"/>
                  <a:gd name="T110" fmla="*/ 0 w 10291"/>
                  <a:gd name="T111" fmla="*/ 0 h 4500"/>
                  <a:gd name="T112" fmla="*/ 0 w 10291"/>
                  <a:gd name="T113" fmla="*/ 0 h 4500"/>
                  <a:gd name="T114" fmla="*/ 0 w 10291"/>
                  <a:gd name="T115" fmla="*/ 0 h 4500"/>
                  <a:gd name="T116" fmla="*/ 0 w 10291"/>
                  <a:gd name="T117" fmla="*/ 0 h 4500"/>
                  <a:gd name="T118" fmla="*/ 0 w 10291"/>
                  <a:gd name="T119" fmla="*/ 0 h 4500"/>
                  <a:gd name="T120" fmla="*/ 0 w 10291"/>
                  <a:gd name="T121" fmla="*/ 0 h 45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0291" h="4500">
                    <a:moveTo>
                      <a:pt x="10124" y="1586"/>
                    </a:moveTo>
                    <a:lnTo>
                      <a:pt x="10104" y="1615"/>
                    </a:lnTo>
                    <a:lnTo>
                      <a:pt x="10080" y="1641"/>
                    </a:lnTo>
                    <a:lnTo>
                      <a:pt x="10054" y="1662"/>
                    </a:lnTo>
                    <a:lnTo>
                      <a:pt x="10023" y="1681"/>
                    </a:lnTo>
                    <a:lnTo>
                      <a:pt x="9991" y="1696"/>
                    </a:lnTo>
                    <a:lnTo>
                      <a:pt x="9957" y="1708"/>
                    </a:lnTo>
                    <a:lnTo>
                      <a:pt x="9921" y="1719"/>
                    </a:lnTo>
                    <a:lnTo>
                      <a:pt x="9884" y="1726"/>
                    </a:lnTo>
                    <a:lnTo>
                      <a:pt x="9844" y="1732"/>
                    </a:lnTo>
                    <a:lnTo>
                      <a:pt x="9804" y="1736"/>
                    </a:lnTo>
                    <a:lnTo>
                      <a:pt x="9764" y="1739"/>
                    </a:lnTo>
                    <a:lnTo>
                      <a:pt x="9723" y="1742"/>
                    </a:lnTo>
                    <a:lnTo>
                      <a:pt x="9640" y="1747"/>
                    </a:lnTo>
                    <a:lnTo>
                      <a:pt x="9559" y="1753"/>
                    </a:lnTo>
                    <a:lnTo>
                      <a:pt x="9520" y="1757"/>
                    </a:lnTo>
                    <a:lnTo>
                      <a:pt x="9481" y="1763"/>
                    </a:lnTo>
                    <a:lnTo>
                      <a:pt x="9445" y="1770"/>
                    </a:lnTo>
                    <a:lnTo>
                      <a:pt x="9411" y="1780"/>
                    </a:lnTo>
                    <a:lnTo>
                      <a:pt x="9379" y="1792"/>
                    </a:lnTo>
                    <a:lnTo>
                      <a:pt x="9349" y="1806"/>
                    </a:lnTo>
                    <a:lnTo>
                      <a:pt x="9321" y="1824"/>
                    </a:lnTo>
                    <a:lnTo>
                      <a:pt x="9297" y="1846"/>
                    </a:lnTo>
                    <a:lnTo>
                      <a:pt x="9277" y="1871"/>
                    </a:lnTo>
                    <a:lnTo>
                      <a:pt x="9259" y="1900"/>
                    </a:lnTo>
                    <a:lnTo>
                      <a:pt x="9246" y="1935"/>
                    </a:lnTo>
                    <a:lnTo>
                      <a:pt x="9237" y="1974"/>
                    </a:lnTo>
                    <a:lnTo>
                      <a:pt x="9232" y="2018"/>
                    </a:lnTo>
                    <a:lnTo>
                      <a:pt x="9232" y="2068"/>
                    </a:lnTo>
                    <a:lnTo>
                      <a:pt x="9237" y="2123"/>
                    </a:lnTo>
                    <a:lnTo>
                      <a:pt x="9248" y="2184"/>
                    </a:lnTo>
                    <a:lnTo>
                      <a:pt x="9268" y="2198"/>
                    </a:lnTo>
                    <a:lnTo>
                      <a:pt x="9286" y="2212"/>
                    </a:lnTo>
                    <a:lnTo>
                      <a:pt x="9300" y="2227"/>
                    </a:lnTo>
                    <a:lnTo>
                      <a:pt x="9312" y="2242"/>
                    </a:lnTo>
                    <a:lnTo>
                      <a:pt x="9322" y="2257"/>
                    </a:lnTo>
                    <a:lnTo>
                      <a:pt x="9329" y="2272"/>
                    </a:lnTo>
                    <a:lnTo>
                      <a:pt x="9334" y="2288"/>
                    </a:lnTo>
                    <a:lnTo>
                      <a:pt x="9337" y="2304"/>
                    </a:lnTo>
                    <a:lnTo>
                      <a:pt x="9339" y="2322"/>
                    </a:lnTo>
                    <a:lnTo>
                      <a:pt x="9339" y="2339"/>
                    </a:lnTo>
                    <a:lnTo>
                      <a:pt x="9338" y="2356"/>
                    </a:lnTo>
                    <a:lnTo>
                      <a:pt x="9336" y="2373"/>
                    </a:lnTo>
                    <a:lnTo>
                      <a:pt x="9329" y="2409"/>
                    </a:lnTo>
                    <a:lnTo>
                      <a:pt x="9321" y="2445"/>
                    </a:lnTo>
                    <a:lnTo>
                      <a:pt x="9312" y="2480"/>
                    </a:lnTo>
                    <a:lnTo>
                      <a:pt x="9305" y="2517"/>
                    </a:lnTo>
                    <a:lnTo>
                      <a:pt x="9302" y="2536"/>
                    </a:lnTo>
                    <a:lnTo>
                      <a:pt x="9301" y="2553"/>
                    </a:lnTo>
                    <a:lnTo>
                      <a:pt x="9301" y="2571"/>
                    </a:lnTo>
                    <a:lnTo>
                      <a:pt x="9302" y="2589"/>
                    </a:lnTo>
                    <a:lnTo>
                      <a:pt x="9305" y="2606"/>
                    </a:lnTo>
                    <a:lnTo>
                      <a:pt x="9309" y="2623"/>
                    </a:lnTo>
                    <a:lnTo>
                      <a:pt x="9316" y="2640"/>
                    </a:lnTo>
                    <a:lnTo>
                      <a:pt x="9325" y="2657"/>
                    </a:lnTo>
                    <a:lnTo>
                      <a:pt x="9336" y="2673"/>
                    </a:lnTo>
                    <a:lnTo>
                      <a:pt x="9351" y="2689"/>
                    </a:lnTo>
                    <a:lnTo>
                      <a:pt x="9367" y="2705"/>
                    </a:lnTo>
                    <a:lnTo>
                      <a:pt x="9387" y="2720"/>
                    </a:lnTo>
                    <a:lnTo>
                      <a:pt x="9376" y="2737"/>
                    </a:lnTo>
                    <a:lnTo>
                      <a:pt x="9366" y="2754"/>
                    </a:lnTo>
                    <a:lnTo>
                      <a:pt x="9356" y="2772"/>
                    </a:lnTo>
                    <a:lnTo>
                      <a:pt x="9347" y="2792"/>
                    </a:lnTo>
                    <a:lnTo>
                      <a:pt x="9338" y="2811"/>
                    </a:lnTo>
                    <a:lnTo>
                      <a:pt x="9330" y="2831"/>
                    </a:lnTo>
                    <a:lnTo>
                      <a:pt x="9324" y="2851"/>
                    </a:lnTo>
                    <a:lnTo>
                      <a:pt x="9318" y="2872"/>
                    </a:lnTo>
                    <a:lnTo>
                      <a:pt x="9314" y="2892"/>
                    </a:lnTo>
                    <a:lnTo>
                      <a:pt x="9310" y="2913"/>
                    </a:lnTo>
                    <a:lnTo>
                      <a:pt x="9308" y="2933"/>
                    </a:lnTo>
                    <a:lnTo>
                      <a:pt x="9307" y="2954"/>
                    </a:lnTo>
                    <a:lnTo>
                      <a:pt x="9307" y="2973"/>
                    </a:lnTo>
                    <a:lnTo>
                      <a:pt x="9309" y="2994"/>
                    </a:lnTo>
                    <a:lnTo>
                      <a:pt x="9312" y="3012"/>
                    </a:lnTo>
                    <a:lnTo>
                      <a:pt x="9317" y="3031"/>
                    </a:lnTo>
                    <a:lnTo>
                      <a:pt x="9339" y="3048"/>
                    </a:lnTo>
                    <a:lnTo>
                      <a:pt x="9361" y="3065"/>
                    </a:lnTo>
                    <a:lnTo>
                      <a:pt x="9382" y="3085"/>
                    </a:lnTo>
                    <a:lnTo>
                      <a:pt x="9403" y="3104"/>
                    </a:lnTo>
                    <a:lnTo>
                      <a:pt x="9444" y="3143"/>
                    </a:lnTo>
                    <a:lnTo>
                      <a:pt x="9485" y="3181"/>
                    </a:lnTo>
                    <a:lnTo>
                      <a:pt x="9506" y="3198"/>
                    </a:lnTo>
                    <a:lnTo>
                      <a:pt x="9529" y="3214"/>
                    </a:lnTo>
                    <a:lnTo>
                      <a:pt x="9551" y="3229"/>
                    </a:lnTo>
                    <a:lnTo>
                      <a:pt x="9574" y="3241"/>
                    </a:lnTo>
                    <a:lnTo>
                      <a:pt x="9586" y="3247"/>
                    </a:lnTo>
                    <a:lnTo>
                      <a:pt x="9598" y="3252"/>
                    </a:lnTo>
                    <a:lnTo>
                      <a:pt x="9610" y="3256"/>
                    </a:lnTo>
                    <a:lnTo>
                      <a:pt x="9622" y="3260"/>
                    </a:lnTo>
                    <a:lnTo>
                      <a:pt x="9635" y="3263"/>
                    </a:lnTo>
                    <a:lnTo>
                      <a:pt x="9648" y="3265"/>
                    </a:lnTo>
                    <a:lnTo>
                      <a:pt x="9662" y="3266"/>
                    </a:lnTo>
                    <a:lnTo>
                      <a:pt x="9676" y="3266"/>
                    </a:lnTo>
                    <a:lnTo>
                      <a:pt x="9630" y="3319"/>
                    </a:lnTo>
                    <a:lnTo>
                      <a:pt x="9583" y="3375"/>
                    </a:lnTo>
                    <a:lnTo>
                      <a:pt x="9561" y="3405"/>
                    </a:lnTo>
                    <a:lnTo>
                      <a:pt x="9539" y="3435"/>
                    </a:lnTo>
                    <a:lnTo>
                      <a:pt x="9529" y="3450"/>
                    </a:lnTo>
                    <a:lnTo>
                      <a:pt x="9519" y="3466"/>
                    </a:lnTo>
                    <a:lnTo>
                      <a:pt x="9509" y="3481"/>
                    </a:lnTo>
                    <a:lnTo>
                      <a:pt x="9500" y="3497"/>
                    </a:lnTo>
                    <a:lnTo>
                      <a:pt x="9492" y="3515"/>
                    </a:lnTo>
                    <a:lnTo>
                      <a:pt x="9484" y="3531"/>
                    </a:lnTo>
                    <a:lnTo>
                      <a:pt x="9477" y="3548"/>
                    </a:lnTo>
                    <a:lnTo>
                      <a:pt x="9470" y="3566"/>
                    </a:lnTo>
                    <a:lnTo>
                      <a:pt x="9465" y="3583"/>
                    </a:lnTo>
                    <a:lnTo>
                      <a:pt x="9460" y="3601"/>
                    </a:lnTo>
                    <a:lnTo>
                      <a:pt x="9456" y="3620"/>
                    </a:lnTo>
                    <a:lnTo>
                      <a:pt x="9453" y="3638"/>
                    </a:lnTo>
                    <a:lnTo>
                      <a:pt x="9451" y="3657"/>
                    </a:lnTo>
                    <a:lnTo>
                      <a:pt x="9450" y="3677"/>
                    </a:lnTo>
                    <a:lnTo>
                      <a:pt x="9450" y="3696"/>
                    </a:lnTo>
                    <a:lnTo>
                      <a:pt x="9451" y="3717"/>
                    </a:lnTo>
                    <a:lnTo>
                      <a:pt x="9453" y="3737"/>
                    </a:lnTo>
                    <a:lnTo>
                      <a:pt x="9456" y="3758"/>
                    </a:lnTo>
                    <a:lnTo>
                      <a:pt x="9461" y="3780"/>
                    </a:lnTo>
                    <a:lnTo>
                      <a:pt x="9467" y="3801"/>
                    </a:lnTo>
                    <a:lnTo>
                      <a:pt x="9475" y="3814"/>
                    </a:lnTo>
                    <a:lnTo>
                      <a:pt x="9484" y="3826"/>
                    </a:lnTo>
                    <a:lnTo>
                      <a:pt x="9493" y="3838"/>
                    </a:lnTo>
                    <a:lnTo>
                      <a:pt x="9503" y="3848"/>
                    </a:lnTo>
                    <a:lnTo>
                      <a:pt x="9514" y="3858"/>
                    </a:lnTo>
                    <a:lnTo>
                      <a:pt x="9525" y="3867"/>
                    </a:lnTo>
                    <a:lnTo>
                      <a:pt x="9536" y="3876"/>
                    </a:lnTo>
                    <a:lnTo>
                      <a:pt x="9547" y="3883"/>
                    </a:lnTo>
                    <a:lnTo>
                      <a:pt x="9558" y="3891"/>
                    </a:lnTo>
                    <a:lnTo>
                      <a:pt x="9570" y="3897"/>
                    </a:lnTo>
                    <a:lnTo>
                      <a:pt x="9582" y="3904"/>
                    </a:lnTo>
                    <a:lnTo>
                      <a:pt x="9594" y="3909"/>
                    </a:lnTo>
                    <a:lnTo>
                      <a:pt x="9618" y="3920"/>
                    </a:lnTo>
                    <a:lnTo>
                      <a:pt x="9643" y="3928"/>
                    </a:lnTo>
                    <a:lnTo>
                      <a:pt x="9668" y="3934"/>
                    </a:lnTo>
                    <a:lnTo>
                      <a:pt x="9695" y="3938"/>
                    </a:lnTo>
                    <a:lnTo>
                      <a:pt x="9720" y="3942"/>
                    </a:lnTo>
                    <a:lnTo>
                      <a:pt x="9744" y="3943"/>
                    </a:lnTo>
                    <a:lnTo>
                      <a:pt x="9768" y="3944"/>
                    </a:lnTo>
                    <a:lnTo>
                      <a:pt x="9792" y="3944"/>
                    </a:lnTo>
                    <a:lnTo>
                      <a:pt x="9814" y="3943"/>
                    </a:lnTo>
                    <a:lnTo>
                      <a:pt x="9835" y="3941"/>
                    </a:lnTo>
                    <a:lnTo>
                      <a:pt x="9786" y="4326"/>
                    </a:lnTo>
                    <a:lnTo>
                      <a:pt x="9486" y="4344"/>
                    </a:lnTo>
                    <a:lnTo>
                      <a:pt x="9188" y="4360"/>
                    </a:lnTo>
                    <a:lnTo>
                      <a:pt x="8889" y="4376"/>
                    </a:lnTo>
                    <a:lnTo>
                      <a:pt x="8592" y="4390"/>
                    </a:lnTo>
                    <a:lnTo>
                      <a:pt x="8296" y="4404"/>
                    </a:lnTo>
                    <a:lnTo>
                      <a:pt x="7999" y="4416"/>
                    </a:lnTo>
                    <a:lnTo>
                      <a:pt x="7703" y="4428"/>
                    </a:lnTo>
                    <a:lnTo>
                      <a:pt x="7407" y="4439"/>
                    </a:lnTo>
                    <a:lnTo>
                      <a:pt x="7113" y="4449"/>
                    </a:lnTo>
                    <a:lnTo>
                      <a:pt x="6818" y="4457"/>
                    </a:lnTo>
                    <a:lnTo>
                      <a:pt x="6523" y="4465"/>
                    </a:lnTo>
                    <a:lnTo>
                      <a:pt x="6229" y="4472"/>
                    </a:lnTo>
                    <a:lnTo>
                      <a:pt x="5935" y="4479"/>
                    </a:lnTo>
                    <a:lnTo>
                      <a:pt x="5640" y="4484"/>
                    </a:lnTo>
                    <a:lnTo>
                      <a:pt x="5347" y="4489"/>
                    </a:lnTo>
                    <a:lnTo>
                      <a:pt x="5053" y="4493"/>
                    </a:lnTo>
                    <a:lnTo>
                      <a:pt x="4758" y="4495"/>
                    </a:lnTo>
                    <a:lnTo>
                      <a:pt x="4464" y="4498"/>
                    </a:lnTo>
                    <a:lnTo>
                      <a:pt x="4169" y="4499"/>
                    </a:lnTo>
                    <a:lnTo>
                      <a:pt x="3874" y="4500"/>
                    </a:lnTo>
                    <a:lnTo>
                      <a:pt x="3579" y="4500"/>
                    </a:lnTo>
                    <a:lnTo>
                      <a:pt x="3283" y="4500"/>
                    </a:lnTo>
                    <a:lnTo>
                      <a:pt x="2986" y="4499"/>
                    </a:lnTo>
                    <a:lnTo>
                      <a:pt x="2690" y="4498"/>
                    </a:lnTo>
                    <a:lnTo>
                      <a:pt x="2393" y="4496"/>
                    </a:lnTo>
                    <a:lnTo>
                      <a:pt x="2094" y="4493"/>
                    </a:lnTo>
                    <a:lnTo>
                      <a:pt x="1796" y="4490"/>
                    </a:lnTo>
                    <a:lnTo>
                      <a:pt x="1496" y="4486"/>
                    </a:lnTo>
                    <a:lnTo>
                      <a:pt x="894" y="4477"/>
                    </a:lnTo>
                    <a:lnTo>
                      <a:pt x="290" y="4466"/>
                    </a:lnTo>
                    <a:lnTo>
                      <a:pt x="276" y="4422"/>
                    </a:lnTo>
                    <a:lnTo>
                      <a:pt x="264" y="4377"/>
                    </a:lnTo>
                    <a:lnTo>
                      <a:pt x="259" y="4355"/>
                    </a:lnTo>
                    <a:lnTo>
                      <a:pt x="254" y="4332"/>
                    </a:lnTo>
                    <a:lnTo>
                      <a:pt x="250" y="4309"/>
                    </a:lnTo>
                    <a:lnTo>
                      <a:pt x="246" y="4286"/>
                    </a:lnTo>
                    <a:lnTo>
                      <a:pt x="243" y="4263"/>
                    </a:lnTo>
                    <a:lnTo>
                      <a:pt x="241" y="4240"/>
                    </a:lnTo>
                    <a:lnTo>
                      <a:pt x="239" y="4216"/>
                    </a:lnTo>
                    <a:lnTo>
                      <a:pt x="238" y="4191"/>
                    </a:lnTo>
                    <a:lnTo>
                      <a:pt x="238" y="4168"/>
                    </a:lnTo>
                    <a:lnTo>
                      <a:pt x="238" y="4142"/>
                    </a:lnTo>
                    <a:lnTo>
                      <a:pt x="239" y="4117"/>
                    </a:lnTo>
                    <a:lnTo>
                      <a:pt x="240" y="4091"/>
                    </a:lnTo>
                    <a:lnTo>
                      <a:pt x="269" y="4097"/>
                    </a:lnTo>
                    <a:lnTo>
                      <a:pt x="301" y="4103"/>
                    </a:lnTo>
                    <a:lnTo>
                      <a:pt x="334" y="4107"/>
                    </a:lnTo>
                    <a:lnTo>
                      <a:pt x="369" y="4110"/>
                    </a:lnTo>
                    <a:lnTo>
                      <a:pt x="406" y="4112"/>
                    </a:lnTo>
                    <a:lnTo>
                      <a:pt x="442" y="4112"/>
                    </a:lnTo>
                    <a:lnTo>
                      <a:pt x="460" y="4112"/>
                    </a:lnTo>
                    <a:lnTo>
                      <a:pt x="478" y="4110"/>
                    </a:lnTo>
                    <a:lnTo>
                      <a:pt x="496" y="4108"/>
                    </a:lnTo>
                    <a:lnTo>
                      <a:pt x="514" y="4106"/>
                    </a:lnTo>
                    <a:lnTo>
                      <a:pt x="531" y="4102"/>
                    </a:lnTo>
                    <a:lnTo>
                      <a:pt x="548" y="4097"/>
                    </a:lnTo>
                    <a:lnTo>
                      <a:pt x="566" y="4092"/>
                    </a:lnTo>
                    <a:lnTo>
                      <a:pt x="583" y="4085"/>
                    </a:lnTo>
                    <a:lnTo>
                      <a:pt x="599" y="4079"/>
                    </a:lnTo>
                    <a:lnTo>
                      <a:pt x="614" y="4070"/>
                    </a:lnTo>
                    <a:lnTo>
                      <a:pt x="629" y="4061"/>
                    </a:lnTo>
                    <a:lnTo>
                      <a:pt x="643" y="4050"/>
                    </a:lnTo>
                    <a:lnTo>
                      <a:pt x="657" y="4039"/>
                    </a:lnTo>
                    <a:lnTo>
                      <a:pt x="670" y="4026"/>
                    </a:lnTo>
                    <a:lnTo>
                      <a:pt x="682" y="4011"/>
                    </a:lnTo>
                    <a:lnTo>
                      <a:pt x="693" y="3996"/>
                    </a:lnTo>
                    <a:lnTo>
                      <a:pt x="703" y="3978"/>
                    </a:lnTo>
                    <a:lnTo>
                      <a:pt x="712" y="3961"/>
                    </a:lnTo>
                    <a:lnTo>
                      <a:pt x="721" y="3941"/>
                    </a:lnTo>
                    <a:lnTo>
                      <a:pt x="728" y="3919"/>
                    </a:lnTo>
                    <a:lnTo>
                      <a:pt x="734" y="3905"/>
                    </a:lnTo>
                    <a:lnTo>
                      <a:pt x="739" y="3890"/>
                    </a:lnTo>
                    <a:lnTo>
                      <a:pt x="743" y="3875"/>
                    </a:lnTo>
                    <a:lnTo>
                      <a:pt x="746" y="3860"/>
                    </a:lnTo>
                    <a:lnTo>
                      <a:pt x="748" y="3844"/>
                    </a:lnTo>
                    <a:lnTo>
                      <a:pt x="749" y="3829"/>
                    </a:lnTo>
                    <a:lnTo>
                      <a:pt x="750" y="3814"/>
                    </a:lnTo>
                    <a:lnTo>
                      <a:pt x="749" y="3799"/>
                    </a:lnTo>
                    <a:lnTo>
                      <a:pt x="748" y="3785"/>
                    </a:lnTo>
                    <a:lnTo>
                      <a:pt x="745" y="3770"/>
                    </a:lnTo>
                    <a:lnTo>
                      <a:pt x="743" y="3755"/>
                    </a:lnTo>
                    <a:lnTo>
                      <a:pt x="738" y="3740"/>
                    </a:lnTo>
                    <a:lnTo>
                      <a:pt x="730" y="3710"/>
                    </a:lnTo>
                    <a:lnTo>
                      <a:pt x="719" y="3681"/>
                    </a:lnTo>
                    <a:lnTo>
                      <a:pt x="707" y="3652"/>
                    </a:lnTo>
                    <a:lnTo>
                      <a:pt x="693" y="3624"/>
                    </a:lnTo>
                    <a:lnTo>
                      <a:pt x="678" y="3595"/>
                    </a:lnTo>
                    <a:lnTo>
                      <a:pt x="662" y="3567"/>
                    </a:lnTo>
                    <a:lnTo>
                      <a:pt x="630" y="3513"/>
                    </a:lnTo>
                    <a:lnTo>
                      <a:pt x="599" y="3459"/>
                    </a:lnTo>
                    <a:lnTo>
                      <a:pt x="584" y="3449"/>
                    </a:lnTo>
                    <a:lnTo>
                      <a:pt x="569" y="3440"/>
                    </a:lnTo>
                    <a:lnTo>
                      <a:pt x="554" y="3433"/>
                    </a:lnTo>
                    <a:lnTo>
                      <a:pt x="540" y="3426"/>
                    </a:lnTo>
                    <a:lnTo>
                      <a:pt x="526" y="3419"/>
                    </a:lnTo>
                    <a:lnTo>
                      <a:pt x="513" y="3410"/>
                    </a:lnTo>
                    <a:lnTo>
                      <a:pt x="507" y="3405"/>
                    </a:lnTo>
                    <a:lnTo>
                      <a:pt x="500" y="3398"/>
                    </a:lnTo>
                    <a:lnTo>
                      <a:pt x="495" y="3392"/>
                    </a:lnTo>
                    <a:lnTo>
                      <a:pt x="489" y="3384"/>
                    </a:lnTo>
                    <a:lnTo>
                      <a:pt x="542" y="3356"/>
                    </a:lnTo>
                    <a:lnTo>
                      <a:pt x="599" y="3325"/>
                    </a:lnTo>
                    <a:lnTo>
                      <a:pt x="626" y="3308"/>
                    </a:lnTo>
                    <a:lnTo>
                      <a:pt x="653" y="3291"/>
                    </a:lnTo>
                    <a:lnTo>
                      <a:pt x="680" y="3274"/>
                    </a:lnTo>
                    <a:lnTo>
                      <a:pt x="705" y="3254"/>
                    </a:lnTo>
                    <a:lnTo>
                      <a:pt x="730" y="3234"/>
                    </a:lnTo>
                    <a:lnTo>
                      <a:pt x="754" y="3213"/>
                    </a:lnTo>
                    <a:lnTo>
                      <a:pt x="765" y="3201"/>
                    </a:lnTo>
                    <a:lnTo>
                      <a:pt x="775" y="3191"/>
                    </a:lnTo>
                    <a:lnTo>
                      <a:pt x="785" y="3179"/>
                    </a:lnTo>
                    <a:lnTo>
                      <a:pt x="795" y="3166"/>
                    </a:lnTo>
                    <a:lnTo>
                      <a:pt x="803" y="3153"/>
                    </a:lnTo>
                    <a:lnTo>
                      <a:pt x="812" y="3140"/>
                    </a:lnTo>
                    <a:lnTo>
                      <a:pt x="819" y="3127"/>
                    </a:lnTo>
                    <a:lnTo>
                      <a:pt x="827" y="3113"/>
                    </a:lnTo>
                    <a:lnTo>
                      <a:pt x="833" y="3099"/>
                    </a:lnTo>
                    <a:lnTo>
                      <a:pt x="839" y="3084"/>
                    </a:lnTo>
                    <a:lnTo>
                      <a:pt x="843" y="3068"/>
                    </a:lnTo>
                    <a:lnTo>
                      <a:pt x="848" y="3052"/>
                    </a:lnTo>
                    <a:lnTo>
                      <a:pt x="841" y="3032"/>
                    </a:lnTo>
                    <a:lnTo>
                      <a:pt x="837" y="3012"/>
                    </a:lnTo>
                    <a:lnTo>
                      <a:pt x="834" y="2992"/>
                    </a:lnTo>
                    <a:lnTo>
                      <a:pt x="834" y="2972"/>
                    </a:lnTo>
                    <a:lnTo>
                      <a:pt x="834" y="2952"/>
                    </a:lnTo>
                    <a:lnTo>
                      <a:pt x="837" y="2932"/>
                    </a:lnTo>
                    <a:lnTo>
                      <a:pt x="840" y="2912"/>
                    </a:lnTo>
                    <a:lnTo>
                      <a:pt x="845" y="2892"/>
                    </a:lnTo>
                    <a:lnTo>
                      <a:pt x="851" y="2872"/>
                    </a:lnTo>
                    <a:lnTo>
                      <a:pt x="858" y="2852"/>
                    </a:lnTo>
                    <a:lnTo>
                      <a:pt x="865" y="2833"/>
                    </a:lnTo>
                    <a:lnTo>
                      <a:pt x="873" y="2812"/>
                    </a:lnTo>
                    <a:lnTo>
                      <a:pt x="891" y="2773"/>
                    </a:lnTo>
                    <a:lnTo>
                      <a:pt x="910" y="2733"/>
                    </a:lnTo>
                    <a:lnTo>
                      <a:pt x="929" y="2694"/>
                    </a:lnTo>
                    <a:lnTo>
                      <a:pt x="946" y="2656"/>
                    </a:lnTo>
                    <a:lnTo>
                      <a:pt x="953" y="2637"/>
                    </a:lnTo>
                    <a:lnTo>
                      <a:pt x="960" y="2618"/>
                    </a:lnTo>
                    <a:lnTo>
                      <a:pt x="966" y="2598"/>
                    </a:lnTo>
                    <a:lnTo>
                      <a:pt x="971" y="2580"/>
                    </a:lnTo>
                    <a:lnTo>
                      <a:pt x="975" y="2560"/>
                    </a:lnTo>
                    <a:lnTo>
                      <a:pt x="977" y="2542"/>
                    </a:lnTo>
                    <a:lnTo>
                      <a:pt x="979" y="2523"/>
                    </a:lnTo>
                    <a:lnTo>
                      <a:pt x="978" y="2504"/>
                    </a:lnTo>
                    <a:lnTo>
                      <a:pt x="976" y="2486"/>
                    </a:lnTo>
                    <a:lnTo>
                      <a:pt x="972" y="2468"/>
                    </a:lnTo>
                    <a:lnTo>
                      <a:pt x="966" y="2449"/>
                    </a:lnTo>
                    <a:lnTo>
                      <a:pt x="958" y="2431"/>
                    </a:lnTo>
                    <a:lnTo>
                      <a:pt x="964" y="2423"/>
                    </a:lnTo>
                    <a:lnTo>
                      <a:pt x="969" y="2415"/>
                    </a:lnTo>
                    <a:lnTo>
                      <a:pt x="974" y="2407"/>
                    </a:lnTo>
                    <a:lnTo>
                      <a:pt x="978" y="2398"/>
                    </a:lnTo>
                    <a:lnTo>
                      <a:pt x="981" y="2390"/>
                    </a:lnTo>
                    <a:lnTo>
                      <a:pt x="984" y="2381"/>
                    </a:lnTo>
                    <a:lnTo>
                      <a:pt x="986" y="2372"/>
                    </a:lnTo>
                    <a:lnTo>
                      <a:pt x="988" y="2364"/>
                    </a:lnTo>
                    <a:lnTo>
                      <a:pt x="990" y="2345"/>
                    </a:lnTo>
                    <a:lnTo>
                      <a:pt x="991" y="2327"/>
                    </a:lnTo>
                    <a:lnTo>
                      <a:pt x="990" y="2310"/>
                    </a:lnTo>
                    <a:lnTo>
                      <a:pt x="987" y="2290"/>
                    </a:lnTo>
                    <a:lnTo>
                      <a:pt x="980" y="2254"/>
                    </a:lnTo>
                    <a:lnTo>
                      <a:pt x="971" y="2216"/>
                    </a:lnTo>
                    <a:lnTo>
                      <a:pt x="967" y="2197"/>
                    </a:lnTo>
                    <a:lnTo>
                      <a:pt x="963" y="2179"/>
                    </a:lnTo>
                    <a:lnTo>
                      <a:pt x="960" y="2161"/>
                    </a:lnTo>
                    <a:lnTo>
                      <a:pt x="958" y="2142"/>
                    </a:lnTo>
                    <a:lnTo>
                      <a:pt x="939" y="2114"/>
                    </a:lnTo>
                    <a:lnTo>
                      <a:pt x="920" y="2089"/>
                    </a:lnTo>
                    <a:lnTo>
                      <a:pt x="899" y="2068"/>
                    </a:lnTo>
                    <a:lnTo>
                      <a:pt x="877" y="2047"/>
                    </a:lnTo>
                    <a:lnTo>
                      <a:pt x="855" y="2030"/>
                    </a:lnTo>
                    <a:lnTo>
                      <a:pt x="832" y="2015"/>
                    </a:lnTo>
                    <a:lnTo>
                      <a:pt x="808" y="2001"/>
                    </a:lnTo>
                    <a:lnTo>
                      <a:pt x="783" y="1990"/>
                    </a:lnTo>
                    <a:lnTo>
                      <a:pt x="758" y="1980"/>
                    </a:lnTo>
                    <a:lnTo>
                      <a:pt x="731" y="1971"/>
                    </a:lnTo>
                    <a:lnTo>
                      <a:pt x="704" y="1965"/>
                    </a:lnTo>
                    <a:lnTo>
                      <a:pt x="677" y="1960"/>
                    </a:lnTo>
                    <a:lnTo>
                      <a:pt x="649" y="1955"/>
                    </a:lnTo>
                    <a:lnTo>
                      <a:pt x="621" y="1952"/>
                    </a:lnTo>
                    <a:lnTo>
                      <a:pt x="593" y="1950"/>
                    </a:lnTo>
                    <a:lnTo>
                      <a:pt x="563" y="1948"/>
                    </a:lnTo>
                    <a:lnTo>
                      <a:pt x="447" y="1947"/>
                    </a:lnTo>
                    <a:lnTo>
                      <a:pt x="329" y="1944"/>
                    </a:lnTo>
                    <a:lnTo>
                      <a:pt x="301" y="1943"/>
                    </a:lnTo>
                    <a:lnTo>
                      <a:pt x="272" y="1941"/>
                    </a:lnTo>
                    <a:lnTo>
                      <a:pt x="244" y="1939"/>
                    </a:lnTo>
                    <a:lnTo>
                      <a:pt x="217" y="1935"/>
                    </a:lnTo>
                    <a:lnTo>
                      <a:pt x="189" y="1929"/>
                    </a:lnTo>
                    <a:lnTo>
                      <a:pt x="162" y="1924"/>
                    </a:lnTo>
                    <a:lnTo>
                      <a:pt x="136" y="1915"/>
                    </a:lnTo>
                    <a:lnTo>
                      <a:pt x="110" y="1907"/>
                    </a:lnTo>
                    <a:lnTo>
                      <a:pt x="101" y="1884"/>
                    </a:lnTo>
                    <a:lnTo>
                      <a:pt x="92" y="1861"/>
                    </a:lnTo>
                    <a:lnTo>
                      <a:pt x="85" y="1839"/>
                    </a:lnTo>
                    <a:lnTo>
                      <a:pt x="79" y="1816"/>
                    </a:lnTo>
                    <a:lnTo>
                      <a:pt x="74" y="1793"/>
                    </a:lnTo>
                    <a:lnTo>
                      <a:pt x="69" y="1770"/>
                    </a:lnTo>
                    <a:lnTo>
                      <a:pt x="66" y="1749"/>
                    </a:lnTo>
                    <a:lnTo>
                      <a:pt x="63" y="1726"/>
                    </a:lnTo>
                    <a:lnTo>
                      <a:pt x="61" y="1705"/>
                    </a:lnTo>
                    <a:lnTo>
                      <a:pt x="59" y="1683"/>
                    </a:lnTo>
                    <a:lnTo>
                      <a:pt x="58" y="1660"/>
                    </a:lnTo>
                    <a:lnTo>
                      <a:pt x="58" y="1639"/>
                    </a:lnTo>
                    <a:lnTo>
                      <a:pt x="58" y="1594"/>
                    </a:lnTo>
                    <a:lnTo>
                      <a:pt x="58" y="1551"/>
                    </a:lnTo>
                    <a:lnTo>
                      <a:pt x="59" y="1507"/>
                    </a:lnTo>
                    <a:lnTo>
                      <a:pt x="60" y="1461"/>
                    </a:lnTo>
                    <a:lnTo>
                      <a:pt x="59" y="1416"/>
                    </a:lnTo>
                    <a:lnTo>
                      <a:pt x="57" y="1371"/>
                    </a:lnTo>
                    <a:lnTo>
                      <a:pt x="56" y="1348"/>
                    </a:lnTo>
                    <a:lnTo>
                      <a:pt x="53" y="1324"/>
                    </a:lnTo>
                    <a:lnTo>
                      <a:pt x="50" y="1300"/>
                    </a:lnTo>
                    <a:lnTo>
                      <a:pt x="46" y="1277"/>
                    </a:lnTo>
                    <a:lnTo>
                      <a:pt x="41" y="1253"/>
                    </a:lnTo>
                    <a:lnTo>
                      <a:pt x="35" y="1228"/>
                    </a:lnTo>
                    <a:lnTo>
                      <a:pt x="28" y="1203"/>
                    </a:lnTo>
                    <a:lnTo>
                      <a:pt x="20" y="1178"/>
                    </a:lnTo>
                    <a:lnTo>
                      <a:pt x="37" y="1185"/>
                    </a:lnTo>
                    <a:lnTo>
                      <a:pt x="55" y="1192"/>
                    </a:lnTo>
                    <a:lnTo>
                      <a:pt x="71" y="1200"/>
                    </a:lnTo>
                    <a:lnTo>
                      <a:pt x="88" y="1207"/>
                    </a:lnTo>
                    <a:lnTo>
                      <a:pt x="122" y="1226"/>
                    </a:lnTo>
                    <a:lnTo>
                      <a:pt x="155" y="1245"/>
                    </a:lnTo>
                    <a:lnTo>
                      <a:pt x="188" y="1267"/>
                    </a:lnTo>
                    <a:lnTo>
                      <a:pt x="223" y="1289"/>
                    </a:lnTo>
                    <a:lnTo>
                      <a:pt x="256" y="1313"/>
                    </a:lnTo>
                    <a:lnTo>
                      <a:pt x="290" y="1338"/>
                    </a:lnTo>
                    <a:lnTo>
                      <a:pt x="357" y="1387"/>
                    </a:lnTo>
                    <a:lnTo>
                      <a:pt x="425" y="1436"/>
                    </a:lnTo>
                    <a:lnTo>
                      <a:pt x="458" y="1459"/>
                    </a:lnTo>
                    <a:lnTo>
                      <a:pt x="491" y="1482"/>
                    </a:lnTo>
                    <a:lnTo>
                      <a:pt x="525" y="1502"/>
                    </a:lnTo>
                    <a:lnTo>
                      <a:pt x="558" y="1521"/>
                    </a:lnTo>
                    <a:lnTo>
                      <a:pt x="772" y="1601"/>
                    </a:lnTo>
                    <a:lnTo>
                      <a:pt x="988" y="1674"/>
                    </a:lnTo>
                    <a:lnTo>
                      <a:pt x="1206" y="1743"/>
                    </a:lnTo>
                    <a:lnTo>
                      <a:pt x="1426" y="1806"/>
                    </a:lnTo>
                    <a:lnTo>
                      <a:pt x="1649" y="1864"/>
                    </a:lnTo>
                    <a:lnTo>
                      <a:pt x="1872" y="1918"/>
                    </a:lnTo>
                    <a:lnTo>
                      <a:pt x="2098" y="1966"/>
                    </a:lnTo>
                    <a:lnTo>
                      <a:pt x="2326" y="2010"/>
                    </a:lnTo>
                    <a:lnTo>
                      <a:pt x="2555" y="2049"/>
                    </a:lnTo>
                    <a:lnTo>
                      <a:pt x="2785" y="2084"/>
                    </a:lnTo>
                    <a:lnTo>
                      <a:pt x="3016" y="2114"/>
                    </a:lnTo>
                    <a:lnTo>
                      <a:pt x="3249" y="2140"/>
                    </a:lnTo>
                    <a:lnTo>
                      <a:pt x="3482" y="2162"/>
                    </a:lnTo>
                    <a:lnTo>
                      <a:pt x="3716" y="2179"/>
                    </a:lnTo>
                    <a:lnTo>
                      <a:pt x="3952" y="2193"/>
                    </a:lnTo>
                    <a:lnTo>
                      <a:pt x="4187" y="2204"/>
                    </a:lnTo>
                    <a:lnTo>
                      <a:pt x="4422" y="2210"/>
                    </a:lnTo>
                    <a:lnTo>
                      <a:pt x="4659" y="2214"/>
                    </a:lnTo>
                    <a:lnTo>
                      <a:pt x="4895" y="2214"/>
                    </a:lnTo>
                    <a:lnTo>
                      <a:pt x="5132" y="2210"/>
                    </a:lnTo>
                    <a:lnTo>
                      <a:pt x="5367" y="2205"/>
                    </a:lnTo>
                    <a:lnTo>
                      <a:pt x="5602" y="2195"/>
                    </a:lnTo>
                    <a:lnTo>
                      <a:pt x="5838" y="2183"/>
                    </a:lnTo>
                    <a:lnTo>
                      <a:pt x="6073" y="2168"/>
                    </a:lnTo>
                    <a:lnTo>
                      <a:pt x="6306" y="2152"/>
                    </a:lnTo>
                    <a:lnTo>
                      <a:pt x="6540" y="2131"/>
                    </a:lnTo>
                    <a:lnTo>
                      <a:pt x="6772" y="2110"/>
                    </a:lnTo>
                    <a:lnTo>
                      <a:pt x="7002" y="2086"/>
                    </a:lnTo>
                    <a:lnTo>
                      <a:pt x="7232" y="2060"/>
                    </a:lnTo>
                    <a:lnTo>
                      <a:pt x="7461" y="2032"/>
                    </a:lnTo>
                    <a:lnTo>
                      <a:pt x="7687" y="2002"/>
                    </a:lnTo>
                    <a:lnTo>
                      <a:pt x="7912" y="1970"/>
                    </a:lnTo>
                    <a:lnTo>
                      <a:pt x="7979" y="1954"/>
                    </a:lnTo>
                    <a:lnTo>
                      <a:pt x="8045" y="1938"/>
                    </a:lnTo>
                    <a:lnTo>
                      <a:pt x="8112" y="1923"/>
                    </a:lnTo>
                    <a:lnTo>
                      <a:pt x="8180" y="1909"/>
                    </a:lnTo>
                    <a:lnTo>
                      <a:pt x="8314" y="1882"/>
                    </a:lnTo>
                    <a:lnTo>
                      <a:pt x="8448" y="1855"/>
                    </a:lnTo>
                    <a:lnTo>
                      <a:pt x="8583" y="1829"/>
                    </a:lnTo>
                    <a:lnTo>
                      <a:pt x="8718" y="1802"/>
                    </a:lnTo>
                    <a:lnTo>
                      <a:pt x="8784" y="1788"/>
                    </a:lnTo>
                    <a:lnTo>
                      <a:pt x="8851" y="1773"/>
                    </a:lnTo>
                    <a:lnTo>
                      <a:pt x="8917" y="1757"/>
                    </a:lnTo>
                    <a:lnTo>
                      <a:pt x="8983" y="1742"/>
                    </a:lnTo>
                    <a:lnTo>
                      <a:pt x="9049" y="1725"/>
                    </a:lnTo>
                    <a:lnTo>
                      <a:pt x="9114" y="1708"/>
                    </a:lnTo>
                    <a:lnTo>
                      <a:pt x="9180" y="1688"/>
                    </a:lnTo>
                    <a:lnTo>
                      <a:pt x="9244" y="1669"/>
                    </a:lnTo>
                    <a:lnTo>
                      <a:pt x="9307" y="1647"/>
                    </a:lnTo>
                    <a:lnTo>
                      <a:pt x="9371" y="1625"/>
                    </a:lnTo>
                    <a:lnTo>
                      <a:pt x="9434" y="1601"/>
                    </a:lnTo>
                    <a:lnTo>
                      <a:pt x="9495" y="1575"/>
                    </a:lnTo>
                    <a:lnTo>
                      <a:pt x="9557" y="1548"/>
                    </a:lnTo>
                    <a:lnTo>
                      <a:pt x="9618" y="1518"/>
                    </a:lnTo>
                    <a:lnTo>
                      <a:pt x="9677" y="1486"/>
                    </a:lnTo>
                    <a:lnTo>
                      <a:pt x="9737" y="1453"/>
                    </a:lnTo>
                    <a:lnTo>
                      <a:pt x="9795" y="1417"/>
                    </a:lnTo>
                    <a:lnTo>
                      <a:pt x="9852" y="1379"/>
                    </a:lnTo>
                    <a:lnTo>
                      <a:pt x="9910" y="1339"/>
                    </a:lnTo>
                    <a:lnTo>
                      <a:pt x="9965" y="1296"/>
                    </a:lnTo>
                    <a:lnTo>
                      <a:pt x="9968" y="1284"/>
                    </a:lnTo>
                    <a:lnTo>
                      <a:pt x="9970" y="1272"/>
                    </a:lnTo>
                    <a:lnTo>
                      <a:pt x="9970" y="1261"/>
                    </a:lnTo>
                    <a:lnTo>
                      <a:pt x="9969" y="1251"/>
                    </a:lnTo>
                    <a:lnTo>
                      <a:pt x="9967" y="1240"/>
                    </a:lnTo>
                    <a:lnTo>
                      <a:pt x="9965" y="1230"/>
                    </a:lnTo>
                    <a:lnTo>
                      <a:pt x="9961" y="1220"/>
                    </a:lnTo>
                    <a:lnTo>
                      <a:pt x="9956" y="1211"/>
                    </a:lnTo>
                    <a:lnTo>
                      <a:pt x="9951" y="1202"/>
                    </a:lnTo>
                    <a:lnTo>
                      <a:pt x="9944" y="1193"/>
                    </a:lnTo>
                    <a:lnTo>
                      <a:pt x="9937" y="1186"/>
                    </a:lnTo>
                    <a:lnTo>
                      <a:pt x="9930" y="1179"/>
                    </a:lnTo>
                    <a:lnTo>
                      <a:pt x="9922" y="1173"/>
                    </a:lnTo>
                    <a:lnTo>
                      <a:pt x="9913" y="1166"/>
                    </a:lnTo>
                    <a:lnTo>
                      <a:pt x="9905" y="1162"/>
                    </a:lnTo>
                    <a:lnTo>
                      <a:pt x="9896" y="1157"/>
                    </a:lnTo>
                    <a:lnTo>
                      <a:pt x="9849" y="1188"/>
                    </a:lnTo>
                    <a:lnTo>
                      <a:pt x="9802" y="1218"/>
                    </a:lnTo>
                    <a:lnTo>
                      <a:pt x="9756" y="1247"/>
                    </a:lnTo>
                    <a:lnTo>
                      <a:pt x="9708" y="1274"/>
                    </a:lnTo>
                    <a:lnTo>
                      <a:pt x="9660" y="1300"/>
                    </a:lnTo>
                    <a:lnTo>
                      <a:pt x="9612" y="1325"/>
                    </a:lnTo>
                    <a:lnTo>
                      <a:pt x="9563" y="1349"/>
                    </a:lnTo>
                    <a:lnTo>
                      <a:pt x="9513" y="1372"/>
                    </a:lnTo>
                    <a:lnTo>
                      <a:pt x="9464" y="1393"/>
                    </a:lnTo>
                    <a:lnTo>
                      <a:pt x="9415" y="1414"/>
                    </a:lnTo>
                    <a:lnTo>
                      <a:pt x="9365" y="1433"/>
                    </a:lnTo>
                    <a:lnTo>
                      <a:pt x="9313" y="1453"/>
                    </a:lnTo>
                    <a:lnTo>
                      <a:pt x="9263" y="1470"/>
                    </a:lnTo>
                    <a:lnTo>
                      <a:pt x="9212" y="1488"/>
                    </a:lnTo>
                    <a:lnTo>
                      <a:pt x="9160" y="1505"/>
                    </a:lnTo>
                    <a:lnTo>
                      <a:pt x="9109" y="1521"/>
                    </a:lnTo>
                    <a:lnTo>
                      <a:pt x="9006" y="1552"/>
                    </a:lnTo>
                    <a:lnTo>
                      <a:pt x="8901" y="1582"/>
                    </a:lnTo>
                    <a:lnTo>
                      <a:pt x="8796" y="1610"/>
                    </a:lnTo>
                    <a:lnTo>
                      <a:pt x="8692" y="1639"/>
                    </a:lnTo>
                    <a:lnTo>
                      <a:pt x="8586" y="1667"/>
                    </a:lnTo>
                    <a:lnTo>
                      <a:pt x="8481" y="1696"/>
                    </a:lnTo>
                    <a:lnTo>
                      <a:pt x="8376" y="1725"/>
                    </a:lnTo>
                    <a:lnTo>
                      <a:pt x="8271" y="1756"/>
                    </a:lnTo>
                    <a:lnTo>
                      <a:pt x="8233" y="1757"/>
                    </a:lnTo>
                    <a:lnTo>
                      <a:pt x="8196" y="1760"/>
                    </a:lnTo>
                    <a:lnTo>
                      <a:pt x="8159" y="1763"/>
                    </a:lnTo>
                    <a:lnTo>
                      <a:pt x="8122" y="1766"/>
                    </a:lnTo>
                    <a:lnTo>
                      <a:pt x="8047" y="1774"/>
                    </a:lnTo>
                    <a:lnTo>
                      <a:pt x="7974" y="1783"/>
                    </a:lnTo>
                    <a:lnTo>
                      <a:pt x="7899" y="1794"/>
                    </a:lnTo>
                    <a:lnTo>
                      <a:pt x="7825" y="1807"/>
                    </a:lnTo>
                    <a:lnTo>
                      <a:pt x="7751" y="1820"/>
                    </a:lnTo>
                    <a:lnTo>
                      <a:pt x="7677" y="1834"/>
                    </a:lnTo>
                    <a:lnTo>
                      <a:pt x="7528" y="1862"/>
                    </a:lnTo>
                    <a:lnTo>
                      <a:pt x="7378" y="1889"/>
                    </a:lnTo>
                    <a:lnTo>
                      <a:pt x="7303" y="1901"/>
                    </a:lnTo>
                    <a:lnTo>
                      <a:pt x="7227" y="1912"/>
                    </a:lnTo>
                    <a:lnTo>
                      <a:pt x="7152" y="1921"/>
                    </a:lnTo>
                    <a:lnTo>
                      <a:pt x="7076" y="1928"/>
                    </a:lnTo>
                    <a:lnTo>
                      <a:pt x="6869" y="1942"/>
                    </a:lnTo>
                    <a:lnTo>
                      <a:pt x="6663" y="1956"/>
                    </a:lnTo>
                    <a:lnTo>
                      <a:pt x="6458" y="1969"/>
                    </a:lnTo>
                    <a:lnTo>
                      <a:pt x="6254" y="1981"/>
                    </a:lnTo>
                    <a:lnTo>
                      <a:pt x="6050" y="1992"/>
                    </a:lnTo>
                    <a:lnTo>
                      <a:pt x="5847" y="2002"/>
                    </a:lnTo>
                    <a:lnTo>
                      <a:pt x="5643" y="2010"/>
                    </a:lnTo>
                    <a:lnTo>
                      <a:pt x="5441" y="2017"/>
                    </a:lnTo>
                    <a:lnTo>
                      <a:pt x="5239" y="2022"/>
                    </a:lnTo>
                    <a:lnTo>
                      <a:pt x="5038" y="2025"/>
                    </a:lnTo>
                    <a:lnTo>
                      <a:pt x="4838" y="2027"/>
                    </a:lnTo>
                    <a:lnTo>
                      <a:pt x="4638" y="2027"/>
                    </a:lnTo>
                    <a:lnTo>
                      <a:pt x="4439" y="2024"/>
                    </a:lnTo>
                    <a:lnTo>
                      <a:pt x="4239" y="2020"/>
                    </a:lnTo>
                    <a:lnTo>
                      <a:pt x="4041" y="2014"/>
                    </a:lnTo>
                    <a:lnTo>
                      <a:pt x="3844" y="2004"/>
                    </a:lnTo>
                    <a:lnTo>
                      <a:pt x="3648" y="1993"/>
                    </a:lnTo>
                    <a:lnTo>
                      <a:pt x="3452" y="1979"/>
                    </a:lnTo>
                    <a:lnTo>
                      <a:pt x="3256" y="1962"/>
                    </a:lnTo>
                    <a:lnTo>
                      <a:pt x="3061" y="1942"/>
                    </a:lnTo>
                    <a:lnTo>
                      <a:pt x="2867" y="1920"/>
                    </a:lnTo>
                    <a:lnTo>
                      <a:pt x="2674" y="1894"/>
                    </a:lnTo>
                    <a:lnTo>
                      <a:pt x="2480" y="1866"/>
                    </a:lnTo>
                    <a:lnTo>
                      <a:pt x="2288" y="1833"/>
                    </a:lnTo>
                    <a:lnTo>
                      <a:pt x="2097" y="1797"/>
                    </a:lnTo>
                    <a:lnTo>
                      <a:pt x="1907" y="1759"/>
                    </a:lnTo>
                    <a:lnTo>
                      <a:pt x="1717" y="1716"/>
                    </a:lnTo>
                    <a:lnTo>
                      <a:pt x="1528" y="1670"/>
                    </a:lnTo>
                    <a:lnTo>
                      <a:pt x="1339" y="1620"/>
                    </a:lnTo>
                    <a:lnTo>
                      <a:pt x="1151" y="1566"/>
                    </a:lnTo>
                    <a:lnTo>
                      <a:pt x="964" y="1508"/>
                    </a:lnTo>
                    <a:lnTo>
                      <a:pt x="778" y="1446"/>
                    </a:lnTo>
                    <a:lnTo>
                      <a:pt x="750" y="1421"/>
                    </a:lnTo>
                    <a:lnTo>
                      <a:pt x="720" y="1398"/>
                    </a:lnTo>
                    <a:lnTo>
                      <a:pt x="689" y="1374"/>
                    </a:lnTo>
                    <a:lnTo>
                      <a:pt x="657" y="1351"/>
                    </a:lnTo>
                    <a:lnTo>
                      <a:pt x="589" y="1306"/>
                    </a:lnTo>
                    <a:lnTo>
                      <a:pt x="518" y="1261"/>
                    </a:lnTo>
                    <a:lnTo>
                      <a:pt x="446" y="1216"/>
                    </a:lnTo>
                    <a:lnTo>
                      <a:pt x="374" y="1171"/>
                    </a:lnTo>
                    <a:lnTo>
                      <a:pt x="339" y="1147"/>
                    </a:lnTo>
                    <a:lnTo>
                      <a:pt x="305" y="1123"/>
                    </a:lnTo>
                    <a:lnTo>
                      <a:pt x="271" y="1098"/>
                    </a:lnTo>
                    <a:lnTo>
                      <a:pt x="239" y="1072"/>
                    </a:lnTo>
                    <a:lnTo>
                      <a:pt x="207" y="1046"/>
                    </a:lnTo>
                    <a:lnTo>
                      <a:pt x="177" y="1019"/>
                    </a:lnTo>
                    <a:lnTo>
                      <a:pt x="149" y="991"/>
                    </a:lnTo>
                    <a:lnTo>
                      <a:pt x="123" y="962"/>
                    </a:lnTo>
                    <a:lnTo>
                      <a:pt x="99" y="931"/>
                    </a:lnTo>
                    <a:lnTo>
                      <a:pt x="77" y="899"/>
                    </a:lnTo>
                    <a:lnTo>
                      <a:pt x="57" y="866"/>
                    </a:lnTo>
                    <a:lnTo>
                      <a:pt x="40" y="830"/>
                    </a:lnTo>
                    <a:lnTo>
                      <a:pt x="25" y="793"/>
                    </a:lnTo>
                    <a:lnTo>
                      <a:pt x="14" y="756"/>
                    </a:lnTo>
                    <a:lnTo>
                      <a:pt x="6" y="715"/>
                    </a:lnTo>
                    <a:lnTo>
                      <a:pt x="1" y="672"/>
                    </a:lnTo>
                    <a:lnTo>
                      <a:pt x="0" y="628"/>
                    </a:lnTo>
                    <a:lnTo>
                      <a:pt x="3" y="582"/>
                    </a:lnTo>
                    <a:lnTo>
                      <a:pt x="9" y="533"/>
                    </a:lnTo>
                    <a:lnTo>
                      <a:pt x="20" y="482"/>
                    </a:lnTo>
                    <a:lnTo>
                      <a:pt x="25" y="468"/>
                    </a:lnTo>
                    <a:lnTo>
                      <a:pt x="31" y="454"/>
                    </a:lnTo>
                    <a:lnTo>
                      <a:pt x="37" y="441"/>
                    </a:lnTo>
                    <a:lnTo>
                      <a:pt x="45" y="428"/>
                    </a:lnTo>
                    <a:lnTo>
                      <a:pt x="52" y="416"/>
                    </a:lnTo>
                    <a:lnTo>
                      <a:pt x="60" y="405"/>
                    </a:lnTo>
                    <a:lnTo>
                      <a:pt x="69" y="395"/>
                    </a:lnTo>
                    <a:lnTo>
                      <a:pt x="78" y="384"/>
                    </a:lnTo>
                    <a:lnTo>
                      <a:pt x="96" y="365"/>
                    </a:lnTo>
                    <a:lnTo>
                      <a:pt x="117" y="347"/>
                    </a:lnTo>
                    <a:lnTo>
                      <a:pt x="138" y="331"/>
                    </a:lnTo>
                    <a:lnTo>
                      <a:pt x="160" y="315"/>
                    </a:lnTo>
                    <a:lnTo>
                      <a:pt x="205" y="284"/>
                    </a:lnTo>
                    <a:lnTo>
                      <a:pt x="251" y="252"/>
                    </a:lnTo>
                    <a:lnTo>
                      <a:pt x="272" y="235"/>
                    </a:lnTo>
                    <a:lnTo>
                      <a:pt x="293" y="215"/>
                    </a:lnTo>
                    <a:lnTo>
                      <a:pt x="302" y="206"/>
                    </a:lnTo>
                    <a:lnTo>
                      <a:pt x="312" y="195"/>
                    </a:lnTo>
                    <a:lnTo>
                      <a:pt x="321" y="184"/>
                    </a:lnTo>
                    <a:lnTo>
                      <a:pt x="329" y="172"/>
                    </a:lnTo>
                    <a:lnTo>
                      <a:pt x="339" y="197"/>
                    </a:lnTo>
                    <a:lnTo>
                      <a:pt x="350" y="222"/>
                    </a:lnTo>
                    <a:lnTo>
                      <a:pt x="362" y="245"/>
                    </a:lnTo>
                    <a:lnTo>
                      <a:pt x="375" y="269"/>
                    </a:lnTo>
                    <a:lnTo>
                      <a:pt x="388" y="292"/>
                    </a:lnTo>
                    <a:lnTo>
                      <a:pt x="403" y="315"/>
                    </a:lnTo>
                    <a:lnTo>
                      <a:pt x="417" y="337"/>
                    </a:lnTo>
                    <a:lnTo>
                      <a:pt x="432" y="360"/>
                    </a:lnTo>
                    <a:lnTo>
                      <a:pt x="462" y="404"/>
                    </a:lnTo>
                    <a:lnTo>
                      <a:pt x="491" y="449"/>
                    </a:lnTo>
                    <a:lnTo>
                      <a:pt x="520" y="493"/>
                    </a:lnTo>
                    <a:lnTo>
                      <a:pt x="547" y="537"/>
                    </a:lnTo>
                    <a:lnTo>
                      <a:pt x="559" y="560"/>
                    </a:lnTo>
                    <a:lnTo>
                      <a:pt x="572" y="583"/>
                    </a:lnTo>
                    <a:lnTo>
                      <a:pt x="583" y="605"/>
                    </a:lnTo>
                    <a:lnTo>
                      <a:pt x="592" y="628"/>
                    </a:lnTo>
                    <a:lnTo>
                      <a:pt x="600" y="652"/>
                    </a:lnTo>
                    <a:lnTo>
                      <a:pt x="607" y="676"/>
                    </a:lnTo>
                    <a:lnTo>
                      <a:pt x="613" y="699"/>
                    </a:lnTo>
                    <a:lnTo>
                      <a:pt x="617" y="724"/>
                    </a:lnTo>
                    <a:lnTo>
                      <a:pt x="619" y="750"/>
                    </a:lnTo>
                    <a:lnTo>
                      <a:pt x="620" y="775"/>
                    </a:lnTo>
                    <a:lnTo>
                      <a:pt x="618" y="802"/>
                    </a:lnTo>
                    <a:lnTo>
                      <a:pt x="615" y="828"/>
                    </a:lnTo>
                    <a:lnTo>
                      <a:pt x="610" y="856"/>
                    </a:lnTo>
                    <a:lnTo>
                      <a:pt x="602" y="884"/>
                    </a:lnTo>
                    <a:lnTo>
                      <a:pt x="592" y="913"/>
                    </a:lnTo>
                    <a:lnTo>
                      <a:pt x="579" y="943"/>
                    </a:lnTo>
                    <a:lnTo>
                      <a:pt x="552" y="924"/>
                    </a:lnTo>
                    <a:lnTo>
                      <a:pt x="526" y="905"/>
                    </a:lnTo>
                    <a:lnTo>
                      <a:pt x="500" y="883"/>
                    </a:lnTo>
                    <a:lnTo>
                      <a:pt x="475" y="860"/>
                    </a:lnTo>
                    <a:lnTo>
                      <a:pt x="450" y="838"/>
                    </a:lnTo>
                    <a:lnTo>
                      <a:pt x="428" y="813"/>
                    </a:lnTo>
                    <a:lnTo>
                      <a:pt x="417" y="800"/>
                    </a:lnTo>
                    <a:lnTo>
                      <a:pt x="407" y="787"/>
                    </a:lnTo>
                    <a:lnTo>
                      <a:pt x="397" y="773"/>
                    </a:lnTo>
                    <a:lnTo>
                      <a:pt x="388" y="760"/>
                    </a:lnTo>
                    <a:lnTo>
                      <a:pt x="379" y="746"/>
                    </a:lnTo>
                    <a:lnTo>
                      <a:pt x="372" y="732"/>
                    </a:lnTo>
                    <a:lnTo>
                      <a:pt x="365" y="717"/>
                    </a:lnTo>
                    <a:lnTo>
                      <a:pt x="359" y="703"/>
                    </a:lnTo>
                    <a:lnTo>
                      <a:pt x="354" y="688"/>
                    </a:lnTo>
                    <a:lnTo>
                      <a:pt x="350" y="671"/>
                    </a:lnTo>
                    <a:lnTo>
                      <a:pt x="347" y="656"/>
                    </a:lnTo>
                    <a:lnTo>
                      <a:pt x="344" y="640"/>
                    </a:lnTo>
                    <a:lnTo>
                      <a:pt x="343" y="624"/>
                    </a:lnTo>
                    <a:lnTo>
                      <a:pt x="343" y="608"/>
                    </a:lnTo>
                    <a:lnTo>
                      <a:pt x="344" y="591"/>
                    </a:lnTo>
                    <a:lnTo>
                      <a:pt x="347" y="574"/>
                    </a:lnTo>
                    <a:lnTo>
                      <a:pt x="350" y="557"/>
                    </a:lnTo>
                    <a:lnTo>
                      <a:pt x="355" y="539"/>
                    </a:lnTo>
                    <a:lnTo>
                      <a:pt x="361" y="522"/>
                    </a:lnTo>
                    <a:lnTo>
                      <a:pt x="369" y="504"/>
                    </a:lnTo>
                    <a:lnTo>
                      <a:pt x="373" y="494"/>
                    </a:lnTo>
                    <a:lnTo>
                      <a:pt x="379" y="483"/>
                    </a:lnTo>
                    <a:lnTo>
                      <a:pt x="385" y="472"/>
                    </a:lnTo>
                    <a:lnTo>
                      <a:pt x="393" y="463"/>
                    </a:lnTo>
                    <a:lnTo>
                      <a:pt x="406" y="441"/>
                    </a:lnTo>
                    <a:lnTo>
                      <a:pt x="418" y="419"/>
                    </a:lnTo>
                    <a:lnTo>
                      <a:pt x="423" y="409"/>
                    </a:lnTo>
                    <a:lnTo>
                      <a:pt x="426" y="399"/>
                    </a:lnTo>
                    <a:lnTo>
                      <a:pt x="428" y="389"/>
                    </a:lnTo>
                    <a:lnTo>
                      <a:pt x="427" y="378"/>
                    </a:lnTo>
                    <a:lnTo>
                      <a:pt x="426" y="374"/>
                    </a:lnTo>
                    <a:lnTo>
                      <a:pt x="424" y="370"/>
                    </a:lnTo>
                    <a:lnTo>
                      <a:pt x="422" y="364"/>
                    </a:lnTo>
                    <a:lnTo>
                      <a:pt x="419" y="360"/>
                    </a:lnTo>
                    <a:lnTo>
                      <a:pt x="415" y="356"/>
                    </a:lnTo>
                    <a:lnTo>
                      <a:pt x="411" y="351"/>
                    </a:lnTo>
                    <a:lnTo>
                      <a:pt x="406" y="347"/>
                    </a:lnTo>
                    <a:lnTo>
                      <a:pt x="400" y="343"/>
                    </a:lnTo>
                    <a:lnTo>
                      <a:pt x="388" y="344"/>
                    </a:lnTo>
                    <a:lnTo>
                      <a:pt x="378" y="345"/>
                    </a:lnTo>
                    <a:lnTo>
                      <a:pt x="368" y="347"/>
                    </a:lnTo>
                    <a:lnTo>
                      <a:pt x="359" y="350"/>
                    </a:lnTo>
                    <a:lnTo>
                      <a:pt x="351" y="354"/>
                    </a:lnTo>
                    <a:lnTo>
                      <a:pt x="343" y="358"/>
                    </a:lnTo>
                    <a:lnTo>
                      <a:pt x="336" y="362"/>
                    </a:lnTo>
                    <a:lnTo>
                      <a:pt x="329" y="368"/>
                    </a:lnTo>
                    <a:lnTo>
                      <a:pt x="323" y="374"/>
                    </a:lnTo>
                    <a:lnTo>
                      <a:pt x="317" y="381"/>
                    </a:lnTo>
                    <a:lnTo>
                      <a:pt x="311" y="387"/>
                    </a:lnTo>
                    <a:lnTo>
                      <a:pt x="306" y="395"/>
                    </a:lnTo>
                    <a:lnTo>
                      <a:pt x="296" y="410"/>
                    </a:lnTo>
                    <a:lnTo>
                      <a:pt x="287" y="426"/>
                    </a:lnTo>
                    <a:lnTo>
                      <a:pt x="272" y="462"/>
                    </a:lnTo>
                    <a:lnTo>
                      <a:pt x="257" y="497"/>
                    </a:lnTo>
                    <a:lnTo>
                      <a:pt x="249" y="514"/>
                    </a:lnTo>
                    <a:lnTo>
                      <a:pt x="240" y="530"/>
                    </a:lnTo>
                    <a:lnTo>
                      <a:pt x="231" y="545"/>
                    </a:lnTo>
                    <a:lnTo>
                      <a:pt x="220" y="558"/>
                    </a:lnTo>
                    <a:lnTo>
                      <a:pt x="222" y="603"/>
                    </a:lnTo>
                    <a:lnTo>
                      <a:pt x="226" y="649"/>
                    </a:lnTo>
                    <a:lnTo>
                      <a:pt x="234" y="692"/>
                    </a:lnTo>
                    <a:lnTo>
                      <a:pt x="244" y="733"/>
                    </a:lnTo>
                    <a:lnTo>
                      <a:pt x="256" y="773"/>
                    </a:lnTo>
                    <a:lnTo>
                      <a:pt x="271" y="811"/>
                    </a:lnTo>
                    <a:lnTo>
                      <a:pt x="288" y="847"/>
                    </a:lnTo>
                    <a:lnTo>
                      <a:pt x="308" y="883"/>
                    </a:lnTo>
                    <a:lnTo>
                      <a:pt x="329" y="917"/>
                    </a:lnTo>
                    <a:lnTo>
                      <a:pt x="352" y="949"/>
                    </a:lnTo>
                    <a:lnTo>
                      <a:pt x="378" y="980"/>
                    </a:lnTo>
                    <a:lnTo>
                      <a:pt x="405" y="1011"/>
                    </a:lnTo>
                    <a:lnTo>
                      <a:pt x="434" y="1040"/>
                    </a:lnTo>
                    <a:lnTo>
                      <a:pt x="463" y="1067"/>
                    </a:lnTo>
                    <a:lnTo>
                      <a:pt x="494" y="1094"/>
                    </a:lnTo>
                    <a:lnTo>
                      <a:pt x="526" y="1120"/>
                    </a:lnTo>
                    <a:lnTo>
                      <a:pt x="559" y="1145"/>
                    </a:lnTo>
                    <a:lnTo>
                      <a:pt x="594" y="1167"/>
                    </a:lnTo>
                    <a:lnTo>
                      <a:pt x="628" y="1191"/>
                    </a:lnTo>
                    <a:lnTo>
                      <a:pt x="664" y="1213"/>
                    </a:lnTo>
                    <a:lnTo>
                      <a:pt x="699" y="1233"/>
                    </a:lnTo>
                    <a:lnTo>
                      <a:pt x="735" y="1254"/>
                    </a:lnTo>
                    <a:lnTo>
                      <a:pt x="772" y="1273"/>
                    </a:lnTo>
                    <a:lnTo>
                      <a:pt x="809" y="1293"/>
                    </a:lnTo>
                    <a:lnTo>
                      <a:pt x="881" y="1328"/>
                    </a:lnTo>
                    <a:lnTo>
                      <a:pt x="953" y="1362"/>
                    </a:lnTo>
                    <a:lnTo>
                      <a:pt x="1021" y="1394"/>
                    </a:lnTo>
                    <a:lnTo>
                      <a:pt x="1086" y="1425"/>
                    </a:lnTo>
                    <a:lnTo>
                      <a:pt x="1288" y="1481"/>
                    </a:lnTo>
                    <a:lnTo>
                      <a:pt x="1491" y="1534"/>
                    </a:lnTo>
                    <a:lnTo>
                      <a:pt x="1696" y="1583"/>
                    </a:lnTo>
                    <a:lnTo>
                      <a:pt x="1903" y="1630"/>
                    </a:lnTo>
                    <a:lnTo>
                      <a:pt x="2112" y="1672"/>
                    </a:lnTo>
                    <a:lnTo>
                      <a:pt x="2324" y="1711"/>
                    </a:lnTo>
                    <a:lnTo>
                      <a:pt x="2535" y="1748"/>
                    </a:lnTo>
                    <a:lnTo>
                      <a:pt x="2749" y="1780"/>
                    </a:lnTo>
                    <a:lnTo>
                      <a:pt x="2963" y="1809"/>
                    </a:lnTo>
                    <a:lnTo>
                      <a:pt x="3179" y="1836"/>
                    </a:lnTo>
                    <a:lnTo>
                      <a:pt x="3396" y="1859"/>
                    </a:lnTo>
                    <a:lnTo>
                      <a:pt x="3613" y="1880"/>
                    </a:lnTo>
                    <a:lnTo>
                      <a:pt x="3831" y="1897"/>
                    </a:lnTo>
                    <a:lnTo>
                      <a:pt x="4049" y="1911"/>
                    </a:lnTo>
                    <a:lnTo>
                      <a:pt x="4268" y="1922"/>
                    </a:lnTo>
                    <a:lnTo>
                      <a:pt x="4487" y="1930"/>
                    </a:lnTo>
                    <a:lnTo>
                      <a:pt x="4706" y="1936"/>
                    </a:lnTo>
                    <a:lnTo>
                      <a:pt x="4925" y="1939"/>
                    </a:lnTo>
                    <a:lnTo>
                      <a:pt x="5144" y="1939"/>
                    </a:lnTo>
                    <a:lnTo>
                      <a:pt x="5362" y="1937"/>
                    </a:lnTo>
                    <a:lnTo>
                      <a:pt x="5580" y="1931"/>
                    </a:lnTo>
                    <a:lnTo>
                      <a:pt x="5797" y="1924"/>
                    </a:lnTo>
                    <a:lnTo>
                      <a:pt x="6014" y="1913"/>
                    </a:lnTo>
                    <a:lnTo>
                      <a:pt x="6229" y="1900"/>
                    </a:lnTo>
                    <a:lnTo>
                      <a:pt x="6444" y="1885"/>
                    </a:lnTo>
                    <a:lnTo>
                      <a:pt x="6657" y="1868"/>
                    </a:lnTo>
                    <a:lnTo>
                      <a:pt x="6868" y="1847"/>
                    </a:lnTo>
                    <a:lnTo>
                      <a:pt x="7079" y="1826"/>
                    </a:lnTo>
                    <a:lnTo>
                      <a:pt x="7288" y="1801"/>
                    </a:lnTo>
                    <a:lnTo>
                      <a:pt x="7495" y="1774"/>
                    </a:lnTo>
                    <a:lnTo>
                      <a:pt x="7699" y="1744"/>
                    </a:lnTo>
                    <a:lnTo>
                      <a:pt x="7902" y="1714"/>
                    </a:lnTo>
                    <a:lnTo>
                      <a:pt x="7976" y="1686"/>
                    </a:lnTo>
                    <a:lnTo>
                      <a:pt x="8050" y="1660"/>
                    </a:lnTo>
                    <a:lnTo>
                      <a:pt x="8127" y="1636"/>
                    </a:lnTo>
                    <a:lnTo>
                      <a:pt x="8205" y="1614"/>
                    </a:lnTo>
                    <a:lnTo>
                      <a:pt x="8284" y="1593"/>
                    </a:lnTo>
                    <a:lnTo>
                      <a:pt x="8366" y="1573"/>
                    </a:lnTo>
                    <a:lnTo>
                      <a:pt x="8447" y="1554"/>
                    </a:lnTo>
                    <a:lnTo>
                      <a:pt x="8530" y="1535"/>
                    </a:lnTo>
                    <a:lnTo>
                      <a:pt x="8695" y="1498"/>
                    </a:lnTo>
                    <a:lnTo>
                      <a:pt x="8860" y="1459"/>
                    </a:lnTo>
                    <a:lnTo>
                      <a:pt x="8942" y="1439"/>
                    </a:lnTo>
                    <a:lnTo>
                      <a:pt x="9024" y="1416"/>
                    </a:lnTo>
                    <a:lnTo>
                      <a:pt x="9103" y="1392"/>
                    </a:lnTo>
                    <a:lnTo>
                      <a:pt x="9183" y="1367"/>
                    </a:lnTo>
                    <a:lnTo>
                      <a:pt x="9260" y="1340"/>
                    </a:lnTo>
                    <a:lnTo>
                      <a:pt x="9336" y="1310"/>
                    </a:lnTo>
                    <a:lnTo>
                      <a:pt x="9411" y="1278"/>
                    </a:lnTo>
                    <a:lnTo>
                      <a:pt x="9483" y="1242"/>
                    </a:lnTo>
                    <a:lnTo>
                      <a:pt x="9553" y="1203"/>
                    </a:lnTo>
                    <a:lnTo>
                      <a:pt x="9620" y="1161"/>
                    </a:lnTo>
                    <a:lnTo>
                      <a:pt x="9684" y="1115"/>
                    </a:lnTo>
                    <a:lnTo>
                      <a:pt x="9746" y="1065"/>
                    </a:lnTo>
                    <a:lnTo>
                      <a:pt x="9804" y="1011"/>
                    </a:lnTo>
                    <a:lnTo>
                      <a:pt x="9859" y="951"/>
                    </a:lnTo>
                    <a:lnTo>
                      <a:pt x="9911" y="887"/>
                    </a:lnTo>
                    <a:lnTo>
                      <a:pt x="9958" y="818"/>
                    </a:lnTo>
                    <a:lnTo>
                      <a:pt x="10001" y="743"/>
                    </a:lnTo>
                    <a:lnTo>
                      <a:pt x="10040" y="663"/>
                    </a:lnTo>
                    <a:lnTo>
                      <a:pt x="10075" y="575"/>
                    </a:lnTo>
                    <a:lnTo>
                      <a:pt x="10105" y="482"/>
                    </a:lnTo>
                    <a:lnTo>
                      <a:pt x="10101" y="467"/>
                    </a:lnTo>
                    <a:lnTo>
                      <a:pt x="10097" y="451"/>
                    </a:lnTo>
                    <a:lnTo>
                      <a:pt x="10093" y="435"/>
                    </a:lnTo>
                    <a:lnTo>
                      <a:pt x="10087" y="419"/>
                    </a:lnTo>
                    <a:lnTo>
                      <a:pt x="10075" y="388"/>
                    </a:lnTo>
                    <a:lnTo>
                      <a:pt x="10062" y="358"/>
                    </a:lnTo>
                    <a:lnTo>
                      <a:pt x="10032" y="297"/>
                    </a:lnTo>
                    <a:lnTo>
                      <a:pt x="10006" y="238"/>
                    </a:lnTo>
                    <a:lnTo>
                      <a:pt x="10000" y="223"/>
                    </a:lnTo>
                    <a:lnTo>
                      <a:pt x="9995" y="208"/>
                    </a:lnTo>
                    <a:lnTo>
                      <a:pt x="9991" y="194"/>
                    </a:lnTo>
                    <a:lnTo>
                      <a:pt x="9987" y="178"/>
                    </a:lnTo>
                    <a:lnTo>
                      <a:pt x="9985" y="163"/>
                    </a:lnTo>
                    <a:lnTo>
                      <a:pt x="9983" y="149"/>
                    </a:lnTo>
                    <a:lnTo>
                      <a:pt x="9982" y="134"/>
                    </a:lnTo>
                    <a:lnTo>
                      <a:pt x="9982" y="120"/>
                    </a:lnTo>
                    <a:lnTo>
                      <a:pt x="9984" y="105"/>
                    </a:lnTo>
                    <a:lnTo>
                      <a:pt x="9986" y="90"/>
                    </a:lnTo>
                    <a:lnTo>
                      <a:pt x="9991" y="76"/>
                    </a:lnTo>
                    <a:lnTo>
                      <a:pt x="9996" y="61"/>
                    </a:lnTo>
                    <a:lnTo>
                      <a:pt x="10003" y="46"/>
                    </a:lnTo>
                    <a:lnTo>
                      <a:pt x="10012" y="30"/>
                    </a:lnTo>
                    <a:lnTo>
                      <a:pt x="10022" y="15"/>
                    </a:lnTo>
                    <a:lnTo>
                      <a:pt x="10034" y="0"/>
                    </a:lnTo>
                    <a:lnTo>
                      <a:pt x="10078" y="37"/>
                    </a:lnTo>
                    <a:lnTo>
                      <a:pt x="10117" y="75"/>
                    </a:lnTo>
                    <a:lnTo>
                      <a:pt x="10151" y="115"/>
                    </a:lnTo>
                    <a:lnTo>
                      <a:pt x="10180" y="156"/>
                    </a:lnTo>
                    <a:lnTo>
                      <a:pt x="10206" y="199"/>
                    </a:lnTo>
                    <a:lnTo>
                      <a:pt x="10229" y="244"/>
                    </a:lnTo>
                    <a:lnTo>
                      <a:pt x="10247" y="290"/>
                    </a:lnTo>
                    <a:lnTo>
                      <a:pt x="10262" y="337"/>
                    </a:lnTo>
                    <a:lnTo>
                      <a:pt x="10273" y="386"/>
                    </a:lnTo>
                    <a:lnTo>
                      <a:pt x="10282" y="435"/>
                    </a:lnTo>
                    <a:lnTo>
                      <a:pt x="10288" y="485"/>
                    </a:lnTo>
                    <a:lnTo>
                      <a:pt x="10291" y="537"/>
                    </a:lnTo>
                    <a:lnTo>
                      <a:pt x="10291" y="589"/>
                    </a:lnTo>
                    <a:lnTo>
                      <a:pt x="10290" y="642"/>
                    </a:lnTo>
                    <a:lnTo>
                      <a:pt x="10287" y="695"/>
                    </a:lnTo>
                    <a:lnTo>
                      <a:pt x="10281" y="749"/>
                    </a:lnTo>
                    <a:lnTo>
                      <a:pt x="10275" y="803"/>
                    </a:lnTo>
                    <a:lnTo>
                      <a:pt x="10266" y="857"/>
                    </a:lnTo>
                    <a:lnTo>
                      <a:pt x="10257" y="912"/>
                    </a:lnTo>
                    <a:lnTo>
                      <a:pt x="10247" y="966"/>
                    </a:lnTo>
                    <a:lnTo>
                      <a:pt x="10224" y="1076"/>
                    </a:lnTo>
                    <a:lnTo>
                      <a:pt x="10200" y="1183"/>
                    </a:lnTo>
                    <a:lnTo>
                      <a:pt x="10176" y="1288"/>
                    </a:lnTo>
                    <a:lnTo>
                      <a:pt x="10155" y="1391"/>
                    </a:lnTo>
                    <a:lnTo>
                      <a:pt x="10145" y="1442"/>
                    </a:lnTo>
                    <a:lnTo>
                      <a:pt x="10137" y="1491"/>
                    </a:lnTo>
                    <a:lnTo>
                      <a:pt x="10130" y="1538"/>
                    </a:lnTo>
                    <a:lnTo>
                      <a:pt x="10124" y="1586"/>
                    </a:lnTo>
                    <a:close/>
                  </a:path>
                </a:pathLst>
              </a:custGeom>
              <a:solidFill>
                <a:srgbClr val="FFF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5" name="Freeform 96">
                <a:extLst>
                  <a:ext uri="{FF2B5EF4-FFF2-40B4-BE49-F238E27FC236}">
                    <a16:creationId xmlns:a16="http://schemas.microsoft.com/office/drawing/2014/main" id="{EB2649DA-2FD1-45D0-8CDD-9E93CBC7D446}"/>
                  </a:ext>
                </a:extLst>
              </p:cNvPr>
              <p:cNvSpPr>
                <a:spLocks/>
              </p:cNvSpPr>
              <p:nvPr/>
            </p:nvSpPr>
            <p:spPr bwMode="auto">
              <a:xfrm>
                <a:off x="3950" y="2573"/>
                <a:ext cx="154" cy="117"/>
              </a:xfrm>
              <a:custGeom>
                <a:avLst/>
                <a:gdLst>
                  <a:gd name="T0" fmla="*/ 0 w 1076"/>
                  <a:gd name="T1" fmla="*/ 0 h 1290"/>
                  <a:gd name="T2" fmla="*/ 0 w 1076"/>
                  <a:gd name="T3" fmla="*/ 0 h 1290"/>
                  <a:gd name="T4" fmla="*/ 0 w 1076"/>
                  <a:gd name="T5" fmla="*/ 0 h 1290"/>
                  <a:gd name="T6" fmla="*/ 0 w 1076"/>
                  <a:gd name="T7" fmla="*/ 0 h 1290"/>
                  <a:gd name="T8" fmla="*/ 0 w 1076"/>
                  <a:gd name="T9" fmla="*/ 0 h 1290"/>
                  <a:gd name="T10" fmla="*/ 0 w 1076"/>
                  <a:gd name="T11" fmla="*/ 0 h 1290"/>
                  <a:gd name="T12" fmla="*/ 0 w 1076"/>
                  <a:gd name="T13" fmla="*/ 0 h 1290"/>
                  <a:gd name="T14" fmla="*/ 0 w 1076"/>
                  <a:gd name="T15" fmla="*/ 0 h 1290"/>
                  <a:gd name="T16" fmla="*/ 0 w 1076"/>
                  <a:gd name="T17" fmla="*/ 0 h 1290"/>
                  <a:gd name="T18" fmla="*/ 0 w 1076"/>
                  <a:gd name="T19" fmla="*/ 0 h 1290"/>
                  <a:gd name="T20" fmla="*/ 0 w 1076"/>
                  <a:gd name="T21" fmla="*/ 0 h 1290"/>
                  <a:gd name="T22" fmla="*/ 0 w 1076"/>
                  <a:gd name="T23" fmla="*/ 0 h 1290"/>
                  <a:gd name="T24" fmla="*/ 0 w 1076"/>
                  <a:gd name="T25" fmla="*/ 0 h 1290"/>
                  <a:gd name="T26" fmla="*/ 0 w 1076"/>
                  <a:gd name="T27" fmla="*/ 0 h 1290"/>
                  <a:gd name="T28" fmla="*/ 0 w 1076"/>
                  <a:gd name="T29" fmla="*/ 0 h 1290"/>
                  <a:gd name="T30" fmla="*/ 0 w 1076"/>
                  <a:gd name="T31" fmla="*/ 0 h 1290"/>
                  <a:gd name="T32" fmla="*/ 0 w 1076"/>
                  <a:gd name="T33" fmla="*/ 0 h 1290"/>
                  <a:gd name="T34" fmla="*/ 0 w 1076"/>
                  <a:gd name="T35" fmla="*/ 0 h 1290"/>
                  <a:gd name="T36" fmla="*/ 0 w 1076"/>
                  <a:gd name="T37" fmla="*/ 0 h 1290"/>
                  <a:gd name="T38" fmla="*/ 0 w 1076"/>
                  <a:gd name="T39" fmla="*/ 0 h 1290"/>
                  <a:gd name="T40" fmla="*/ 0 w 1076"/>
                  <a:gd name="T41" fmla="*/ 0 h 1290"/>
                  <a:gd name="T42" fmla="*/ 0 w 1076"/>
                  <a:gd name="T43" fmla="*/ 0 h 1290"/>
                  <a:gd name="T44" fmla="*/ 0 w 1076"/>
                  <a:gd name="T45" fmla="*/ 0 h 1290"/>
                  <a:gd name="T46" fmla="*/ 0 w 1076"/>
                  <a:gd name="T47" fmla="*/ 0 h 1290"/>
                  <a:gd name="T48" fmla="*/ 0 w 1076"/>
                  <a:gd name="T49" fmla="*/ 0 h 1290"/>
                  <a:gd name="T50" fmla="*/ 0 w 1076"/>
                  <a:gd name="T51" fmla="*/ 0 h 1290"/>
                  <a:gd name="T52" fmla="*/ 0 w 1076"/>
                  <a:gd name="T53" fmla="*/ 0 h 1290"/>
                  <a:gd name="T54" fmla="*/ 0 w 1076"/>
                  <a:gd name="T55" fmla="*/ 0 h 1290"/>
                  <a:gd name="T56" fmla="*/ 0 w 1076"/>
                  <a:gd name="T57" fmla="*/ 0 h 1290"/>
                  <a:gd name="T58" fmla="*/ 0 w 1076"/>
                  <a:gd name="T59" fmla="*/ 0 h 1290"/>
                  <a:gd name="T60" fmla="*/ 0 w 1076"/>
                  <a:gd name="T61" fmla="*/ 0 h 1290"/>
                  <a:gd name="T62" fmla="*/ 0 w 1076"/>
                  <a:gd name="T63" fmla="*/ 0 h 1290"/>
                  <a:gd name="T64" fmla="*/ 0 w 1076"/>
                  <a:gd name="T65" fmla="*/ 0 h 1290"/>
                  <a:gd name="T66" fmla="*/ 0 w 1076"/>
                  <a:gd name="T67" fmla="*/ 0 h 1290"/>
                  <a:gd name="T68" fmla="*/ 0 w 1076"/>
                  <a:gd name="T69" fmla="*/ 0 h 1290"/>
                  <a:gd name="T70" fmla="*/ 0 w 1076"/>
                  <a:gd name="T71" fmla="*/ 0 h 1290"/>
                  <a:gd name="T72" fmla="*/ 0 w 1076"/>
                  <a:gd name="T73" fmla="*/ 0 h 1290"/>
                  <a:gd name="T74" fmla="*/ 0 w 1076"/>
                  <a:gd name="T75" fmla="*/ 0 h 1290"/>
                  <a:gd name="T76" fmla="*/ 0 w 1076"/>
                  <a:gd name="T77" fmla="*/ 0 h 1290"/>
                  <a:gd name="T78" fmla="*/ 0 w 1076"/>
                  <a:gd name="T79" fmla="*/ 0 h 1290"/>
                  <a:gd name="T80" fmla="*/ 0 w 1076"/>
                  <a:gd name="T81" fmla="*/ 0 h 1290"/>
                  <a:gd name="T82" fmla="*/ 0 w 1076"/>
                  <a:gd name="T83" fmla="*/ 0 h 1290"/>
                  <a:gd name="T84" fmla="*/ 0 w 1076"/>
                  <a:gd name="T85" fmla="*/ 0 h 1290"/>
                  <a:gd name="T86" fmla="*/ 0 w 1076"/>
                  <a:gd name="T87" fmla="*/ 0 h 1290"/>
                  <a:gd name="T88" fmla="*/ 0 w 1076"/>
                  <a:gd name="T89" fmla="*/ 0 h 1290"/>
                  <a:gd name="T90" fmla="*/ 0 w 1076"/>
                  <a:gd name="T91" fmla="*/ 0 h 1290"/>
                  <a:gd name="T92" fmla="*/ 0 w 1076"/>
                  <a:gd name="T93" fmla="*/ 0 h 1290"/>
                  <a:gd name="T94" fmla="*/ 0 w 1076"/>
                  <a:gd name="T95" fmla="*/ 0 h 1290"/>
                  <a:gd name="T96" fmla="*/ 0 w 1076"/>
                  <a:gd name="T97" fmla="*/ 0 h 1290"/>
                  <a:gd name="T98" fmla="*/ 0 w 1076"/>
                  <a:gd name="T99" fmla="*/ 0 h 1290"/>
                  <a:gd name="T100" fmla="*/ 0 w 1076"/>
                  <a:gd name="T101" fmla="*/ 0 h 1290"/>
                  <a:gd name="T102" fmla="*/ 0 w 1076"/>
                  <a:gd name="T103" fmla="*/ 0 h 1290"/>
                  <a:gd name="T104" fmla="*/ 0 w 1076"/>
                  <a:gd name="T105" fmla="*/ 0 h 1290"/>
                  <a:gd name="T106" fmla="*/ 0 w 1076"/>
                  <a:gd name="T107" fmla="*/ 0 h 1290"/>
                  <a:gd name="T108" fmla="*/ 0 w 1076"/>
                  <a:gd name="T109" fmla="*/ 0 h 1290"/>
                  <a:gd name="T110" fmla="*/ 0 w 1076"/>
                  <a:gd name="T111" fmla="*/ 0 h 1290"/>
                  <a:gd name="T112" fmla="*/ 0 w 1076"/>
                  <a:gd name="T113" fmla="*/ 0 h 1290"/>
                  <a:gd name="T114" fmla="*/ 0 w 1076"/>
                  <a:gd name="T115" fmla="*/ 0 h 129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076" h="1290">
                    <a:moveTo>
                      <a:pt x="359" y="0"/>
                    </a:moveTo>
                    <a:lnTo>
                      <a:pt x="360" y="15"/>
                    </a:lnTo>
                    <a:lnTo>
                      <a:pt x="363" y="30"/>
                    </a:lnTo>
                    <a:lnTo>
                      <a:pt x="366" y="46"/>
                    </a:lnTo>
                    <a:lnTo>
                      <a:pt x="371" y="61"/>
                    </a:lnTo>
                    <a:lnTo>
                      <a:pt x="382" y="93"/>
                    </a:lnTo>
                    <a:lnTo>
                      <a:pt x="395" y="124"/>
                    </a:lnTo>
                    <a:lnTo>
                      <a:pt x="409" y="155"/>
                    </a:lnTo>
                    <a:lnTo>
                      <a:pt x="424" y="187"/>
                    </a:lnTo>
                    <a:lnTo>
                      <a:pt x="438" y="218"/>
                    </a:lnTo>
                    <a:lnTo>
                      <a:pt x="450" y="249"/>
                    </a:lnTo>
                    <a:lnTo>
                      <a:pt x="455" y="265"/>
                    </a:lnTo>
                    <a:lnTo>
                      <a:pt x="460" y="280"/>
                    </a:lnTo>
                    <a:lnTo>
                      <a:pt x="463" y="296"/>
                    </a:lnTo>
                    <a:lnTo>
                      <a:pt x="466" y="311"/>
                    </a:lnTo>
                    <a:lnTo>
                      <a:pt x="468" y="326"/>
                    </a:lnTo>
                    <a:lnTo>
                      <a:pt x="468" y="341"/>
                    </a:lnTo>
                    <a:lnTo>
                      <a:pt x="467" y="355"/>
                    </a:lnTo>
                    <a:lnTo>
                      <a:pt x="464" y="370"/>
                    </a:lnTo>
                    <a:lnTo>
                      <a:pt x="460" y="386"/>
                    </a:lnTo>
                    <a:lnTo>
                      <a:pt x="455" y="400"/>
                    </a:lnTo>
                    <a:lnTo>
                      <a:pt x="447" y="414"/>
                    </a:lnTo>
                    <a:lnTo>
                      <a:pt x="438" y="428"/>
                    </a:lnTo>
                    <a:lnTo>
                      <a:pt x="426" y="442"/>
                    </a:lnTo>
                    <a:lnTo>
                      <a:pt x="412" y="455"/>
                    </a:lnTo>
                    <a:lnTo>
                      <a:pt x="397" y="469"/>
                    </a:lnTo>
                    <a:lnTo>
                      <a:pt x="378" y="482"/>
                    </a:lnTo>
                    <a:lnTo>
                      <a:pt x="397" y="497"/>
                    </a:lnTo>
                    <a:lnTo>
                      <a:pt x="415" y="513"/>
                    </a:lnTo>
                    <a:lnTo>
                      <a:pt x="432" y="529"/>
                    </a:lnTo>
                    <a:lnTo>
                      <a:pt x="450" y="547"/>
                    </a:lnTo>
                    <a:lnTo>
                      <a:pt x="467" y="565"/>
                    </a:lnTo>
                    <a:lnTo>
                      <a:pt x="485" y="582"/>
                    </a:lnTo>
                    <a:lnTo>
                      <a:pt x="501" y="602"/>
                    </a:lnTo>
                    <a:lnTo>
                      <a:pt x="517" y="620"/>
                    </a:lnTo>
                    <a:lnTo>
                      <a:pt x="548" y="660"/>
                    </a:lnTo>
                    <a:lnTo>
                      <a:pt x="578" y="701"/>
                    </a:lnTo>
                    <a:lnTo>
                      <a:pt x="606" y="743"/>
                    </a:lnTo>
                    <a:lnTo>
                      <a:pt x="633" y="787"/>
                    </a:lnTo>
                    <a:lnTo>
                      <a:pt x="660" y="832"/>
                    </a:lnTo>
                    <a:lnTo>
                      <a:pt x="685" y="877"/>
                    </a:lnTo>
                    <a:lnTo>
                      <a:pt x="708" y="923"/>
                    </a:lnTo>
                    <a:lnTo>
                      <a:pt x="730" y="970"/>
                    </a:lnTo>
                    <a:lnTo>
                      <a:pt x="751" y="1017"/>
                    </a:lnTo>
                    <a:lnTo>
                      <a:pt x="771" y="1063"/>
                    </a:lnTo>
                    <a:lnTo>
                      <a:pt x="789" y="1110"/>
                    </a:lnTo>
                    <a:lnTo>
                      <a:pt x="806" y="1156"/>
                    </a:lnTo>
                    <a:lnTo>
                      <a:pt x="809" y="1138"/>
                    </a:lnTo>
                    <a:lnTo>
                      <a:pt x="811" y="1119"/>
                    </a:lnTo>
                    <a:lnTo>
                      <a:pt x="811" y="1100"/>
                    </a:lnTo>
                    <a:lnTo>
                      <a:pt x="809" y="1081"/>
                    </a:lnTo>
                    <a:lnTo>
                      <a:pt x="807" y="1061"/>
                    </a:lnTo>
                    <a:lnTo>
                      <a:pt x="804" y="1042"/>
                    </a:lnTo>
                    <a:lnTo>
                      <a:pt x="799" y="1021"/>
                    </a:lnTo>
                    <a:lnTo>
                      <a:pt x="794" y="1002"/>
                    </a:lnTo>
                    <a:lnTo>
                      <a:pt x="782" y="962"/>
                    </a:lnTo>
                    <a:lnTo>
                      <a:pt x="767" y="922"/>
                    </a:lnTo>
                    <a:lnTo>
                      <a:pt x="752" y="883"/>
                    </a:lnTo>
                    <a:lnTo>
                      <a:pt x="737" y="846"/>
                    </a:lnTo>
                    <a:lnTo>
                      <a:pt x="761" y="832"/>
                    </a:lnTo>
                    <a:lnTo>
                      <a:pt x="784" y="820"/>
                    </a:lnTo>
                    <a:lnTo>
                      <a:pt x="805" y="813"/>
                    </a:lnTo>
                    <a:lnTo>
                      <a:pt x="824" y="807"/>
                    </a:lnTo>
                    <a:lnTo>
                      <a:pt x="843" y="805"/>
                    </a:lnTo>
                    <a:lnTo>
                      <a:pt x="860" y="805"/>
                    </a:lnTo>
                    <a:lnTo>
                      <a:pt x="875" y="807"/>
                    </a:lnTo>
                    <a:lnTo>
                      <a:pt x="890" y="813"/>
                    </a:lnTo>
                    <a:lnTo>
                      <a:pt x="903" y="820"/>
                    </a:lnTo>
                    <a:lnTo>
                      <a:pt x="915" y="829"/>
                    </a:lnTo>
                    <a:lnTo>
                      <a:pt x="926" y="840"/>
                    </a:lnTo>
                    <a:lnTo>
                      <a:pt x="936" y="852"/>
                    </a:lnTo>
                    <a:lnTo>
                      <a:pt x="945" y="867"/>
                    </a:lnTo>
                    <a:lnTo>
                      <a:pt x="954" y="882"/>
                    </a:lnTo>
                    <a:lnTo>
                      <a:pt x="962" y="898"/>
                    </a:lnTo>
                    <a:lnTo>
                      <a:pt x="970" y="915"/>
                    </a:lnTo>
                    <a:lnTo>
                      <a:pt x="983" y="953"/>
                    </a:lnTo>
                    <a:lnTo>
                      <a:pt x="995" y="993"/>
                    </a:lnTo>
                    <a:lnTo>
                      <a:pt x="1008" y="1034"/>
                    </a:lnTo>
                    <a:lnTo>
                      <a:pt x="1019" y="1075"/>
                    </a:lnTo>
                    <a:lnTo>
                      <a:pt x="1031" y="1114"/>
                    </a:lnTo>
                    <a:lnTo>
                      <a:pt x="1044" y="1151"/>
                    </a:lnTo>
                    <a:lnTo>
                      <a:pt x="1051" y="1167"/>
                    </a:lnTo>
                    <a:lnTo>
                      <a:pt x="1059" y="1183"/>
                    </a:lnTo>
                    <a:lnTo>
                      <a:pt x="1067" y="1197"/>
                    </a:lnTo>
                    <a:lnTo>
                      <a:pt x="1076" y="1210"/>
                    </a:lnTo>
                    <a:lnTo>
                      <a:pt x="1065" y="1225"/>
                    </a:lnTo>
                    <a:lnTo>
                      <a:pt x="1054" y="1238"/>
                    </a:lnTo>
                    <a:lnTo>
                      <a:pt x="1042" y="1250"/>
                    </a:lnTo>
                    <a:lnTo>
                      <a:pt x="1029" y="1260"/>
                    </a:lnTo>
                    <a:lnTo>
                      <a:pt x="1016" y="1269"/>
                    </a:lnTo>
                    <a:lnTo>
                      <a:pt x="1001" y="1275"/>
                    </a:lnTo>
                    <a:lnTo>
                      <a:pt x="987" y="1280"/>
                    </a:lnTo>
                    <a:lnTo>
                      <a:pt x="972" y="1285"/>
                    </a:lnTo>
                    <a:lnTo>
                      <a:pt x="957" y="1288"/>
                    </a:lnTo>
                    <a:lnTo>
                      <a:pt x="942" y="1290"/>
                    </a:lnTo>
                    <a:lnTo>
                      <a:pt x="926" y="1290"/>
                    </a:lnTo>
                    <a:lnTo>
                      <a:pt x="909" y="1290"/>
                    </a:lnTo>
                    <a:lnTo>
                      <a:pt x="893" y="1289"/>
                    </a:lnTo>
                    <a:lnTo>
                      <a:pt x="876" y="1287"/>
                    </a:lnTo>
                    <a:lnTo>
                      <a:pt x="859" y="1285"/>
                    </a:lnTo>
                    <a:lnTo>
                      <a:pt x="842" y="1280"/>
                    </a:lnTo>
                    <a:lnTo>
                      <a:pt x="806" y="1272"/>
                    </a:lnTo>
                    <a:lnTo>
                      <a:pt x="772" y="1262"/>
                    </a:lnTo>
                    <a:lnTo>
                      <a:pt x="737" y="1250"/>
                    </a:lnTo>
                    <a:lnTo>
                      <a:pt x="703" y="1238"/>
                    </a:lnTo>
                    <a:lnTo>
                      <a:pt x="670" y="1226"/>
                    </a:lnTo>
                    <a:lnTo>
                      <a:pt x="637" y="1216"/>
                    </a:lnTo>
                    <a:lnTo>
                      <a:pt x="606" y="1207"/>
                    </a:lnTo>
                    <a:lnTo>
                      <a:pt x="577" y="1199"/>
                    </a:lnTo>
                    <a:lnTo>
                      <a:pt x="488" y="1017"/>
                    </a:lnTo>
                    <a:lnTo>
                      <a:pt x="468" y="1135"/>
                    </a:lnTo>
                    <a:lnTo>
                      <a:pt x="438" y="1127"/>
                    </a:lnTo>
                    <a:lnTo>
                      <a:pt x="410" y="1117"/>
                    </a:lnTo>
                    <a:lnTo>
                      <a:pt x="383" y="1105"/>
                    </a:lnTo>
                    <a:lnTo>
                      <a:pt x="359" y="1091"/>
                    </a:lnTo>
                    <a:lnTo>
                      <a:pt x="336" y="1076"/>
                    </a:lnTo>
                    <a:lnTo>
                      <a:pt x="314" y="1059"/>
                    </a:lnTo>
                    <a:lnTo>
                      <a:pt x="293" y="1041"/>
                    </a:lnTo>
                    <a:lnTo>
                      <a:pt x="274" y="1021"/>
                    </a:lnTo>
                    <a:lnTo>
                      <a:pt x="256" y="999"/>
                    </a:lnTo>
                    <a:lnTo>
                      <a:pt x="240" y="977"/>
                    </a:lnTo>
                    <a:lnTo>
                      <a:pt x="224" y="953"/>
                    </a:lnTo>
                    <a:lnTo>
                      <a:pt x="209" y="929"/>
                    </a:lnTo>
                    <a:lnTo>
                      <a:pt x="196" y="903"/>
                    </a:lnTo>
                    <a:lnTo>
                      <a:pt x="183" y="877"/>
                    </a:lnTo>
                    <a:lnTo>
                      <a:pt x="171" y="849"/>
                    </a:lnTo>
                    <a:lnTo>
                      <a:pt x="159" y="822"/>
                    </a:lnTo>
                    <a:lnTo>
                      <a:pt x="148" y="793"/>
                    </a:lnTo>
                    <a:lnTo>
                      <a:pt x="138" y="765"/>
                    </a:lnTo>
                    <a:lnTo>
                      <a:pt x="127" y="736"/>
                    </a:lnTo>
                    <a:lnTo>
                      <a:pt x="118" y="706"/>
                    </a:lnTo>
                    <a:lnTo>
                      <a:pt x="99" y="646"/>
                    </a:lnTo>
                    <a:lnTo>
                      <a:pt x="81" y="587"/>
                    </a:lnTo>
                    <a:lnTo>
                      <a:pt x="63" y="528"/>
                    </a:lnTo>
                    <a:lnTo>
                      <a:pt x="43" y="471"/>
                    </a:lnTo>
                    <a:lnTo>
                      <a:pt x="33" y="443"/>
                    </a:lnTo>
                    <a:lnTo>
                      <a:pt x="23" y="416"/>
                    </a:lnTo>
                    <a:lnTo>
                      <a:pt x="12" y="390"/>
                    </a:lnTo>
                    <a:lnTo>
                      <a:pt x="0" y="364"/>
                    </a:lnTo>
                    <a:lnTo>
                      <a:pt x="109" y="246"/>
                    </a:lnTo>
                    <a:lnTo>
                      <a:pt x="468" y="1038"/>
                    </a:lnTo>
                    <a:lnTo>
                      <a:pt x="463" y="1011"/>
                    </a:lnTo>
                    <a:lnTo>
                      <a:pt x="459" y="984"/>
                    </a:lnTo>
                    <a:lnTo>
                      <a:pt x="454" y="957"/>
                    </a:lnTo>
                    <a:lnTo>
                      <a:pt x="448" y="930"/>
                    </a:lnTo>
                    <a:lnTo>
                      <a:pt x="435" y="876"/>
                    </a:lnTo>
                    <a:lnTo>
                      <a:pt x="420" y="822"/>
                    </a:lnTo>
                    <a:lnTo>
                      <a:pt x="403" y="768"/>
                    </a:lnTo>
                    <a:lnTo>
                      <a:pt x="385" y="713"/>
                    </a:lnTo>
                    <a:lnTo>
                      <a:pt x="366" y="659"/>
                    </a:lnTo>
                    <a:lnTo>
                      <a:pt x="346" y="605"/>
                    </a:lnTo>
                    <a:lnTo>
                      <a:pt x="303" y="497"/>
                    </a:lnTo>
                    <a:lnTo>
                      <a:pt x="260" y="388"/>
                    </a:lnTo>
                    <a:lnTo>
                      <a:pt x="239" y="334"/>
                    </a:lnTo>
                    <a:lnTo>
                      <a:pt x="218" y="280"/>
                    </a:lnTo>
                    <a:lnTo>
                      <a:pt x="198" y="226"/>
                    </a:lnTo>
                    <a:lnTo>
                      <a:pt x="179" y="172"/>
                    </a:lnTo>
                    <a:lnTo>
                      <a:pt x="190" y="159"/>
                    </a:lnTo>
                    <a:lnTo>
                      <a:pt x="200" y="146"/>
                    </a:lnTo>
                    <a:lnTo>
                      <a:pt x="209" y="131"/>
                    </a:lnTo>
                    <a:lnTo>
                      <a:pt x="218" y="117"/>
                    </a:lnTo>
                    <a:lnTo>
                      <a:pt x="236" y="86"/>
                    </a:lnTo>
                    <a:lnTo>
                      <a:pt x="253" y="58"/>
                    </a:lnTo>
                    <a:lnTo>
                      <a:pt x="263" y="44"/>
                    </a:lnTo>
                    <a:lnTo>
                      <a:pt x="273" y="32"/>
                    </a:lnTo>
                    <a:lnTo>
                      <a:pt x="284" y="22"/>
                    </a:lnTo>
                    <a:lnTo>
                      <a:pt x="296" y="14"/>
                    </a:lnTo>
                    <a:lnTo>
                      <a:pt x="303" y="10"/>
                    </a:lnTo>
                    <a:lnTo>
                      <a:pt x="310" y="6"/>
                    </a:lnTo>
                    <a:lnTo>
                      <a:pt x="317" y="4"/>
                    </a:lnTo>
                    <a:lnTo>
                      <a:pt x="325" y="2"/>
                    </a:lnTo>
                    <a:lnTo>
                      <a:pt x="333" y="1"/>
                    </a:lnTo>
                    <a:lnTo>
                      <a:pt x="341" y="0"/>
                    </a:lnTo>
                    <a:lnTo>
                      <a:pt x="349" y="0"/>
                    </a:lnTo>
                    <a:lnTo>
                      <a:pt x="359" y="0"/>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6" name="Freeform 97">
                <a:extLst>
                  <a:ext uri="{FF2B5EF4-FFF2-40B4-BE49-F238E27FC236}">
                    <a16:creationId xmlns:a16="http://schemas.microsoft.com/office/drawing/2014/main" id="{C7A18634-6677-4E9A-927D-F0FC918A902F}"/>
                  </a:ext>
                </a:extLst>
              </p:cNvPr>
              <p:cNvSpPr>
                <a:spLocks/>
              </p:cNvSpPr>
              <p:nvPr/>
            </p:nvSpPr>
            <p:spPr bwMode="auto">
              <a:xfrm>
                <a:off x="4158" y="2573"/>
                <a:ext cx="7" cy="5"/>
              </a:xfrm>
              <a:custGeom>
                <a:avLst/>
                <a:gdLst>
                  <a:gd name="T0" fmla="*/ 0 w 50"/>
                  <a:gd name="T1" fmla="*/ 0 h 54"/>
                  <a:gd name="T2" fmla="*/ 0 w 50"/>
                  <a:gd name="T3" fmla="*/ 0 h 54"/>
                  <a:gd name="T4" fmla="*/ 0 w 50"/>
                  <a:gd name="T5" fmla="*/ 0 h 54"/>
                  <a:gd name="T6" fmla="*/ 0 w 50"/>
                  <a:gd name="T7" fmla="*/ 0 h 54"/>
                  <a:gd name="T8" fmla="*/ 0 w 50"/>
                  <a:gd name="T9" fmla="*/ 0 h 54"/>
                  <a:gd name="T10" fmla="*/ 0 w 50"/>
                  <a:gd name="T11" fmla="*/ 0 h 54"/>
                  <a:gd name="T12" fmla="*/ 0 w 50"/>
                  <a:gd name="T13" fmla="*/ 0 h 54"/>
                  <a:gd name="T14" fmla="*/ 0 w 50"/>
                  <a:gd name="T15" fmla="*/ 0 h 54"/>
                  <a:gd name="T16" fmla="*/ 0 w 50"/>
                  <a:gd name="T17" fmla="*/ 0 h 54"/>
                  <a:gd name="T18" fmla="*/ 0 w 50"/>
                  <a:gd name="T19" fmla="*/ 0 h 54"/>
                  <a:gd name="T20" fmla="*/ 0 w 50"/>
                  <a:gd name="T21" fmla="*/ 0 h 54"/>
                  <a:gd name="T22" fmla="*/ 0 w 50"/>
                  <a:gd name="T23" fmla="*/ 0 h 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54">
                    <a:moveTo>
                      <a:pt x="50" y="11"/>
                    </a:moveTo>
                    <a:lnTo>
                      <a:pt x="50" y="54"/>
                    </a:lnTo>
                    <a:lnTo>
                      <a:pt x="0" y="54"/>
                    </a:lnTo>
                    <a:lnTo>
                      <a:pt x="20" y="0"/>
                    </a:lnTo>
                    <a:lnTo>
                      <a:pt x="24" y="4"/>
                    </a:lnTo>
                    <a:lnTo>
                      <a:pt x="28" y="7"/>
                    </a:lnTo>
                    <a:lnTo>
                      <a:pt x="31" y="11"/>
                    </a:lnTo>
                    <a:lnTo>
                      <a:pt x="35" y="14"/>
                    </a:lnTo>
                    <a:lnTo>
                      <a:pt x="39" y="15"/>
                    </a:lnTo>
                    <a:lnTo>
                      <a:pt x="42" y="15"/>
                    </a:lnTo>
                    <a:lnTo>
                      <a:pt x="46" y="14"/>
                    </a:lnTo>
                    <a:lnTo>
                      <a:pt x="5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7" name="Freeform 98">
                <a:extLst>
                  <a:ext uri="{FF2B5EF4-FFF2-40B4-BE49-F238E27FC236}">
                    <a16:creationId xmlns:a16="http://schemas.microsoft.com/office/drawing/2014/main" id="{17D7D8BF-246B-4A0C-8851-06A0C38BB8B4}"/>
                  </a:ext>
                </a:extLst>
              </p:cNvPr>
              <p:cNvSpPr>
                <a:spLocks/>
              </p:cNvSpPr>
              <p:nvPr/>
            </p:nvSpPr>
            <p:spPr bwMode="auto">
              <a:xfrm>
                <a:off x="3719" y="2576"/>
                <a:ext cx="59" cy="42"/>
              </a:xfrm>
              <a:custGeom>
                <a:avLst/>
                <a:gdLst>
                  <a:gd name="T0" fmla="*/ 0 w 408"/>
                  <a:gd name="T1" fmla="*/ 0 h 463"/>
                  <a:gd name="T2" fmla="*/ 0 w 408"/>
                  <a:gd name="T3" fmla="*/ 0 h 463"/>
                  <a:gd name="T4" fmla="*/ 0 w 408"/>
                  <a:gd name="T5" fmla="*/ 0 h 463"/>
                  <a:gd name="T6" fmla="*/ 0 w 408"/>
                  <a:gd name="T7" fmla="*/ 0 h 463"/>
                  <a:gd name="T8" fmla="*/ 0 w 408"/>
                  <a:gd name="T9" fmla="*/ 0 h 463"/>
                  <a:gd name="T10" fmla="*/ 0 w 408"/>
                  <a:gd name="T11" fmla="*/ 0 h 463"/>
                  <a:gd name="T12" fmla="*/ 0 w 408"/>
                  <a:gd name="T13" fmla="*/ 0 h 463"/>
                  <a:gd name="T14" fmla="*/ 0 w 408"/>
                  <a:gd name="T15" fmla="*/ 0 h 463"/>
                  <a:gd name="T16" fmla="*/ 0 w 408"/>
                  <a:gd name="T17" fmla="*/ 0 h 463"/>
                  <a:gd name="T18" fmla="*/ 0 w 408"/>
                  <a:gd name="T19" fmla="*/ 0 h 463"/>
                  <a:gd name="T20" fmla="*/ 0 w 408"/>
                  <a:gd name="T21" fmla="*/ 0 h 463"/>
                  <a:gd name="T22" fmla="*/ 0 w 408"/>
                  <a:gd name="T23" fmla="*/ 0 h 463"/>
                  <a:gd name="T24" fmla="*/ 0 w 408"/>
                  <a:gd name="T25" fmla="*/ 0 h 463"/>
                  <a:gd name="T26" fmla="*/ 0 w 408"/>
                  <a:gd name="T27" fmla="*/ 0 h 463"/>
                  <a:gd name="T28" fmla="*/ 0 w 408"/>
                  <a:gd name="T29" fmla="*/ 0 h 463"/>
                  <a:gd name="T30" fmla="*/ 0 w 408"/>
                  <a:gd name="T31" fmla="*/ 0 h 463"/>
                  <a:gd name="T32" fmla="*/ 0 w 408"/>
                  <a:gd name="T33" fmla="*/ 0 h 463"/>
                  <a:gd name="T34" fmla="*/ 0 w 408"/>
                  <a:gd name="T35" fmla="*/ 0 h 463"/>
                  <a:gd name="T36" fmla="*/ 0 w 408"/>
                  <a:gd name="T37" fmla="*/ 0 h 463"/>
                  <a:gd name="T38" fmla="*/ 0 w 408"/>
                  <a:gd name="T39" fmla="*/ 0 h 463"/>
                  <a:gd name="T40" fmla="*/ 0 w 408"/>
                  <a:gd name="T41" fmla="*/ 0 h 463"/>
                  <a:gd name="T42" fmla="*/ 0 w 408"/>
                  <a:gd name="T43" fmla="*/ 0 h 463"/>
                  <a:gd name="T44" fmla="*/ 0 w 408"/>
                  <a:gd name="T45" fmla="*/ 0 h 463"/>
                  <a:gd name="T46" fmla="*/ 0 w 408"/>
                  <a:gd name="T47" fmla="*/ 0 h 463"/>
                  <a:gd name="T48" fmla="*/ 0 w 408"/>
                  <a:gd name="T49" fmla="*/ 0 h 463"/>
                  <a:gd name="T50" fmla="*/ 0 w 408"/>
                  <a:gd name="T51" fmla="*/ 0 h 463"/>
                  <a:gd name="T52" fmla="*/ 0 w 408"/>
                  <a:gd name="T53" fmla="*/ 0 h 463"/>
                  <a:gd name="T54" fmla="*/ 0 w 408"/>
                  <a:gd name="T55" fmla="*/ 0 h 463"/>
                  <a:gd name="T56" fmla="*/ 0 w 408"/>
                  <a:gd name="T57" fmla="*/ 0 h 463"/>
                  <a:gd name="T58" fmla="*/ 0 w 408"/>
                  <a:gd name="T59" fmla="*/ 0 h 463"/>
                  <a:gd name="T60" fmla="*/ 0 w 408"/>
                  <a:gd name="T61" fmla="*/ 0 h 463"/>
                  <a:gd name="T62" fmla="*/ 0 w 408"/>
                  <a:gd name="T63" fmla="*/ 0 h 463"/>
                  <a:gd name="T64" fmla="*/ 0 w 408"/>
                  <a:gd name="T65" fmla="*/ 0 h 463"/>
                  <a:gd name="T66" fmla="*/ 0 w 408"/>
                  <a:gd name="T67" fmla="*/ 0 h 463"/>
                  <a:gd name="T68" fmla="*/ 0 w 408"/>
                  <a:gd name="T69" fmla="*/ 0 h 463"/>
                  <a:gd name="T70" fmla="*/ 0 w 408"/>
                  <a:gd name="T71" fmla="*/ 0 h 463"/>
                  <a:gd name="T72" fmla="*/ 0 w 408"/>
                  <a:gd name="T73" fmla="*/ 0 h 463"/>
                  <a:gd name="T74" fmla="*/ 0 w 408"/>
                  <a:gd name="T75" fmla="*/ 0 h 463"/>
                  <a:gd name="T76" fmla="*/ 0 w 408"/>
                  <a:gd name="T77" fmla="*/ 0 h 463"/>
                  <a:gd name="T78" fmla="*/ 0 w 408"/>
                  <a:gd name="T79" fmla="*/ 0 h 46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08" h="463">
                    <a:moveTo>
                      <a:pt x="408" y="386"/>
                    </a:moveTo>
                    <a:lnTo>
                      <a:pt x="374" y="399"/>
                    </a:lnTo>
                    <a:lnTo>
                      <a:pt x="338" y="415"/>
                    </a:lnTo>
                    <a:lnTo>
                      <a:pt x="303" y="431"/>
                    </a:lnTo>
                    <a:lnTo>
                      <a:pt x="267" y="445"/>
                    </a:lnTo>
                    <a:lnTo>
                      <a:pt x="249" y="452"/>
                    </a:lnTo>
                    <a:lnTo>
                      <a:pt x="231" y="457"/>
                    </a:lnTo>
                    <a:lnTo>
                      <a:pt x="212" y="461"/>
                    </a:lnTo>
                    <a:lnTo>
                      <a:pt x="194" y="463"/>
                    </a:lnTo>
                    <a:lnTo>
                      <a:pt x="175" y="463"/>
                    </a:lnTo>
                    <a:lnTo>
                      <a:pt x="156" y="461"/>
                    </a:lnTo>
                    <a:lnTo>
                      <a:pt x="147" y="460"/>
                    </a:lnTo>
                    <a:lnTo>
                      <a:pt x="137" y="456"/>
                    </a:lnTo>
                    <a:lnTo>
                      <a:pt x="128" y="454"/>
                    </a:lnTo>
                    <a:lnTo>
                      <a:pt x="119" y="450"/>
                    </a:lnTo>
                    <a:lnTo>
                      <a:pt x="99" y="310"/>
                    </a:lnTo>
                    <a:lnTo>
                      <a:pt x="10" y="310"/>
                    </a:lnTo>
                    <a:lnTo>
                      <a:pt x="12" y="304"/>
                    </a:lnTo>
                    <a:lnTo>
                      <a:pt x="12" y="298"/>
                    </a:lnTo>
                    <a:lnTo>
                      <a:pt x="11" y="294"/>
                    </a:lnTo>
                    <a:lnTo>
                      <a:pt x="9" y="291"/>
                    </a:lnTo>
                    <a:lnTo>
                      <a:pt x="6" y="288"/>
                    </a:lnTo>
                    <a:lnTo>
                      <a:pt x="3" y="286"/>
                    </a:lnTo>
                    <a:lnTo>
                      <a:pt x="1" y="282"/>
                    </a:lnTo>
                    <a:lnTo>
                      <a:pt x="0" y="279"/>
                    </a:lnTo>
                    <a:lnTo>
                      <a:pt x="6" y="270"/>
                    </a:lnTo>
                    <a:lnTo>
                      <a:pt x="11" y="264"/>
                    </a:lnTo>
                    <a:lnTo>
                      <a:pt x="17" y="260"/>
                    </a:lnTo>
                    <a:lnTo>
                      <a:pt x="24" y="257"/>
                    </a:lnTo>
                    <a:lnTo>
                      <a:pt x="30" y="257"/>
                    </a:lnTo>
                    <a:lnTo>
                      <a:pt x="36" y="259"/>
                    </a:lnTo>
                    <a:lnTo>
                      <a:pt x="43" y="261"/>
                    </a:lnTo>
                    <a:lnTo>
                      <a:pt x="49" y="264"/>
                    </a:lnTo>
                    <a:lnTo>
                      <a:pt x="62" y="271"/>
                    </a:lnTo>
                    <a:lnTo>
                      <a:pt x="75" y="280"/>
                    </a:lnTo>
                    <a:lnTo>
                      <a:pt x="81" y="283"/>
                    </a:lnTo>
                    <a:lnTo>
                      <a:pt x="87" y="287"/>
                    </a:lnTo>
                    <a:lnTo>
                      <a:pt x="93" y="289"/>
                    </a:lnTo>
                    <a:lnTo>
                      <a:pt x="99" y="289"/>
                    </a:lnTo>
                    <a:lnTo>
                      <a:pt x="106" y="281"/>
                    </a:lnTo>
                    <a:lnTo>
                      <a:pt x="112" y="271"/>
                    </a:lnTo>
                    <a:lnTo>
                      <a:pt x="117" y="263"/>
                    </a:lnTo>
                    <a:lnTo>
                      <a:pt x="122" y="252"/>
                    </a:lnTo>
                    <a:lnTo>
                      <a:pt x="125" y="242"/>
                    </a:lnTo>
                    <a:lnTo>
                      <a:pt x="129" y="230"/>
                    </a:lnTo>
                    <a:lnTo>
                      <a:pt x="131" y="220"/>
                    </a:lnTo>
                    <a:lnTo>
                      <a:pt x="134" y="208"/>
                    </a:lnTo>
                    <a:lnTo>
                      <a:pt x="140" y="160"/>
                    </a:lnTo>
                    <a:lnTo>
                      <a:pt x="146" y="113"/>
                    </a:lnTo>
                    <a:lnTo>
                      <a:pt x="148" y="102"/>
                    </a:lnTo>
                    <a:lnTo>
                      <a:pt x="150" y="90"/>
                    </a:lnTo>
                    <a:lnTo>
                      <a:pt x="153" y="79"/>
                    </a:lnTo>
                    <a:lnTo>
                      <a:pt x="157" y="69"/>
                    </a:lnTo>
                    <a:lnTo>
                      <a:pt x="161" y="60"/>
                    </a:lnTo>
                    <a:lnTo>
                      <a:pt x="166" y="50"/>
                    </a:lnTo>
                    <a:lnTo>
                      <a:pt x="172" y="41"/>
                    </a:lnTo>
                    <a:lnTo>
                      <a:pt x="178" y="34"/>
                    </a:lnTo>
                    <a:lnTo>
                      <a:pt x="185" y="26"/>
                    </a:lnTo>
                    <a:lnTo>
                      <a:pt x="193" y="20"/>
                    </a:lnTo>
                    <a:lnTo>
                      <a:pt x="203" y="14"/>
                    </a:lnTo>
                    <a:lnTo>
                      <a:pt x="213" y="9"/>
                    </a:lnTo>
                    <a:lnTo>
                      <a:pt x="225" y="6"/>
                    </a:lnTo>
                    <a:lnTo>
                      <a:pt x="238" y="2"/>
                    </a:lnTo>
                    <a:lnTo>
                      <a:pt x="252" y="1"/>
                    </a:lnTo>
                    <a:lnTo>
                      <a:pt x="268" y="0"/>
                    </a:lnTo>
                    <a:lnTo>
                      <a:pt x="277" y="10"/>
                    </a:lnTo>
                    <a:lnTo>
                      <a:pt x="286" y="21"/>
                    </a:lnTo>
                    <a:lnTo>
                      <a:pt x="293" y="32"/>
                    </a:lnTo>
                    <a:lnTo>
                      <a:pt x="301" y="42"/>
                    </a:lnTo>
                    <a:lnTo>
                      <a:pt x="314" y="65"/>
                    </a:lnTo>
                    <a:lnTo>
                      <a:pt x="325" y="88"/>
                    </a:lnTo>
                    <a:lnTo>
                      <a:pt x="334" y="112"/>
                    </a:lnTo>
                    <a:lnTo>
                      <a:pt x="344" y="135"/>
                    </a:lnTo>
                    <a:lnTo>
                      <a:pt x="351" y="160"/>
                    </a:lnTo>
                    <a:lnTo>
                      <a:pt x="357" y="185"/>
                    </a:lnTo>
                    <a:lnTo>
                      <a:pt x="368" y="236"/>
                    </a:lnTo>
                    <a:lnTo>
                      <a:pt x="379" y="287"/>
                    </a:lnTo>
                    <a:lnTo>
                      <a:pt x="385" y="311"/>
                    </a:lnTo>
                    <a:lnTo>
                      <a:pt x="392" y="336"/>
                    </a:lnTo>
                    <a:lnTo>
                      <a:pt x="399" y="361"/>
                    </a:lnTo>
                    <a:lnTo>
                      <a:pt x="408" y="3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8" name="Freeform 99">
                <a:extLst>
                  <a:ext uri="{FF2B5EF4-FFF2-40B4-BE49-F238E27FC236}">
                    <a16:creationId xmlns:a16="http://schemas.microsoft.com/office/drawing/2014/main" id="{E3548EC3-C160-43C9-9E84-7A48D8B2F9AE}"/>
                  </a:ext>
                </a:extLst>
              </p:cNvPr>
              <p:cNvSpPr>
                <a:spLocks/>
              </p:cNvSpPr>
              <p:nvPr/>
            </p:nvSpPr>
            <p:spPr bwMode="auto">
              <a:xfrm>
                <a:off x="4838" y="2576"/>
                <a:ext cx="77" cy="32"/>
              </a:xfrm>
              <a:custGeom>
                <a:avLst/>
                <a:gdLst>
                  <a:gd name="T0" fmla="*/ 0 w 539"/>
                  <a:gd name="T1" fmla="*/ 0 h 354"/>
                  <a:gd name="T2" fmla="*/ 0 w 539"/>
                  <a:gd name="T3" fmla="*/ 0 h 354"/>
                  <a:gd name="T4" fmla="*/ 0 w 539"/>
                  <a:gd name="T5" fmla="*/ 0 h 354"/>
                  <a:gd name="T6" fmla="*/ 0 w 539"/>
                  <a:gd name="T7" fmla="*/ 0 h 354"/>
                  <a:gd name="T8" fmla="*/ 0 w 539"/>
                  <a:gd name="T9" fmla="*/ 0 h 354"/>
                  <a:gd name="T10" fmla="*/ 0 w 539"/>
                  <a:gd name="T11" fmla="*/ 0 h 354"/>
                  <a:gd name="T12" fmla="*/ 0 w 539"/>
                  <a:gd name="T13" fmla="*/ 0 h 354"/>
                  <a:gd name="T14" fmla="*/ 0 w 539"/>
                  <a:gd name="T15" fmla="*/ 0 h 354"/>
                  <a:gd name="T16" fmla="*/ 0 w 539"/>
                  <a:gd name="T17" fmla="*/ 0 h 354"/>
                  <a:gd name="T18" fmla="*/ 0 w 539"/>
                  <a:gd name="T19" fmla="*/ 0 h 354"/>
                  <a:gd name="T20" fmla="*/ 0 w 539"/>
                  <a:gd name="T21" fmla="*/ 0 h 354"/>
                  <a:gd name="T22" fmla="*/ 0 w 539"/>
                  <a:gd name="T23" fmla="*/ 0 h 354"/>
                  <a:gd name="T24" fmla="*/ 0 w 539"/>
                  <a:gd name="T25" fmla="*/ 0 h 354"/>
                  <a:gd name="T26" fmla="*/ 0 w 539"/>
                  <a:gd name="T27" fmla="*/ 0 h 354"/>
                  <a:gd name="T28" fmla="*/ 0 w 539"/>
                  <a:gd name="T29" fmla="*/ 0 h 354"/>
                  <a:gd name="T30" fmla="*/ 0 w 539"/>
                  <a:gd name="T31" fmla="*/ 0 h 354"/>
                  <a:gd name="T32" fmla="*/ 0 w 539"/>
                  <a:gd name="T33" fmla="*/ 0 h 354"/>
                  <a:gd name="T34" fmla="*/ 0 w 539"/>
                  <a:gd name="T35" fmla="*/ 0 h 354"/>
                  <a:gd name="T36" fmla="*/ 0 w 539"/>
                  <a:gd name="T37" fmla="*/ 0 h 354"/>
                  <a:gd name="T38" fmla="*/ 0 w 539"/>
                  <a:gd name="T39" fmla="*/ 0 h 354"/>
                  <a:gd name="T40" fmla="*/ 0 w 539"/>
                  <a:gd name="T41" fmla="*/ 0 h 354"/>
                  <a:gd name="T42" fmla="*/ 0 w 539"/>
                  <a:gd name="T43" fmla="*/ 0 h 354"/>
                  <a:gd name="T44" fmla="*/ 0 w 539"/>
                  <a:gd name="T45" fmla="*/ 0 h 354"/>
                  <a:gd name="T46" fmla="*/ 0 w 539"/>
                  <a:gd name="T47" fmla="*/ 0 h 354"/>
                  <a:gd name="T48" fmla="*/ 0 w 539"/>
                  <a:gd name="T49" fmla="*/ 0 h 354"/>
                  <a:gd name="T50" fmla="*/ 0 w 539"/>
                  <a:gd name="T51" fmla="*/ 0 h 354"/>
                  <a:gd name="T52" fmla="*/ 0 w 539"/>
                  <a:gd name="T53" fmla="*/ 0 h 354"/>
                  <a:gd name="T54" fmla="*/ 0 w 539"/>
                  <a:gd name="T55" fmla="*/ 0 h 354"/>
                  <a:gd name="T56" fmla="*/ 0 w 539"/>
                  <a:gd name="T57" fmla="*/ 0 h 354"/>
                  <a:gd name="T58" fmla="*/ 0 w 539"/>
                  <a:gd name="T59" fmla="*/ 0 h 354"/>
                  <a:gd name="T60" fmla="*/ 0 w 539"/>
                  <a:gd name="T61" fmla="*/ 0 h 354"/>
                  <a:gd name="T62" fmla="*/ 0 w 539"/>
                  <a:gd name="T63" fmla="*/ 0 h 354"/>
                  <a:gd name="T64" fmla="*/ 0 w 539"/>
                  <a:gd name="T65" fmla="*/ 0 h 354"/>
                  <a:gd name="T66" fmla="*/ 0 w 539"/>
                  <a:gd name="T67" fmla="*/ 0 h 354"/>
                  <a:gd name="T68" fmla="*/ 0 w 539"/>
                  <a:gd name="T69" fmla="*/ 0 h 354"/>
                  <a:gd name="T70" fmla="*/ 0 w 539"/>
                  <a:gd name="T71" fmla="*/ 0 h 354"/>
                  <a:gd name="T72" fmla="*/ 0 w 539"/>
                  <a:gd name="T73" fmla="*/ 0 h 354"/>
                  <a:gd name="T74" fmla="*/ 0 w 539"/>
                  <a:gd name="T75" fmla="*/ 0 h 354"/>
                  <a:gd name="T76" fmla="*/ 0 w 539"/>
                  <a:gd name="T77" fmla="*/ 0 h 354"/>
                  <a:gd name="T78" fmla="*/ 0 w 539"/>
                  <a:gd name="T79" fmla="*/ 0 h 354"/>
                  <a:gd name="T80" fmla="*/ 0 w 539"/>
                  <a:gd name="T81" fmla="*/ 0 h 354"/>
                  <a:gd name="T82" fmla="*/ 0 w 539"/>
                  <a:gd name="T83" fmla="*/ 0 h 3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39" h="354">
                    <a:moveTo>
                      <a:pt x="539" y="96"/>
                    </a:moveTo>
                    <a:lnTo>
                      <a:pt x="509" y="113"/>
                    </a:lnTo>
                    <a:lnTo>
                      <a:pt x="478" y="128"/>
                    </a:lnTo>
                    <a:lnTo>
                      <a:pt x="446" y="142"/>
                    </a:lnTo>
                    <a:lnTo>
                      <a:pt x="414" y="156"/>
                    </a:lnTo>
                    <a:lnTo>
                      <a:pt x="347" y="185"/>
                    </a:lnTo>
                    <a:lnTo>
                      <a:pt x="280" y="213"/>
                    </a:lnTo>
                    <a:lnTo>
                      <a:pt x="247" y="228"/>
                    </a:lnTo>
                    <a:lnTo>
                      <a:pt x="213" y="243"/>
                    </a:lnTo>
                    <a:lnTo>
                      <a:pt x="180" y="260"/>
                    </a:lnTo>
                    <a:lnTo>
                      <a:pt x="147" y="276"/>
                    </a:lnTo>
                    <a:lnTo>
                      <a:pt x="115" y="293"/>
                    </a:lnTo>
                    <a:lnTo>
                      <a:pt x="83" y="313"/>
                    </a:lnTo>
                    <a:lnTo>
                      <a:pt x="51" y="332"/>
                    </a:lnTo>
                    <a:lnTo>
                      <a:pt x="21" y="354"/>
                    </a:lnTo>
                    <a:lnTo>
                      <a:pt x="11" y="318"/>
                    </a:lnTo>
                    <a:lnTo>
                      <a:pt x="5" y="287"/>
                    </a:lnTo>
                    <a:lnTo>
                      <a:pt x="1" y="257"/>
                    </a:lnTo>
                    <a:lnTo>
                      <a:pt x="0" y="231"/>
                    </a:lnTo>
                    <a:lnTo>
                      <a:pt x="2" y="209"/>
                    </a:lnTo>
                    <a:lnTo>
                      <a:pt x="6" y="188"/>
                    </a:lnTo>
                    <a:lnTo>
                      <a:pt x="12" y="171"/>
                    </a:lnTo>
                    <a:lnTo>
                      <a:pt x="21" y="155"/>
                    </a:lnTo>
                    <a:lnTo>
                      <a:pt x="31" y="142"/>
                    </a:lnTo>
                    <a:lnTo>
                      <a:pt x="43" y="131"/>
                    </a:lnTo>
                    <a:lnTo>
                      <a:pt x="57" y="121"/>
                    </a:lnTo>
                    <a:lnTo>
                      <a:pt x="73" y="113"/>
                    </a:lnTo>
                    <a:lnTo>
                      <a:pt x="90" y="106"/>
                    </a:lnTo>
                    <a:lnTo>
                      <a:pt x="107" y="101"/>
                    </a:lnTo>
                    <a:lnTo>
                      <a:pt x="126" y="96"/>
                    </a:lnTo>
                    <a:lnTo>
                      <a:pt x="146" y="92"/>
                    </a:lnTo>
                    <a:lnTo>
                      <a:pt x="229" y="82"/>
                    </a:lnTo>
                    <a:lnTo>
                      <a:pt x="315" y="72"/>
                    </a:lnTo>
                    <a:lnTo>
                      <a:pt x="336" y="68"/>
                    </a:lnTo>
                    <a:lnTo>
                      <a:pt x="355" y="63"/>
                    </a:lnTo>
                    <a:lnTo>
                      <a:pt x="374" y="56"/>
                    </a:lnTo>
                    <a:lnTo>
                      <a:pt x="392" y="49"/>
                    </a:lnTo>
                    <a:lnTo>
                      <a:pt x="408" y="39"/>
                    </a:lnTo>
                    <a:lnTo>
                      <a:pt x="424" y="28"/>
                    </a:lnTo>
                    <a:lnTo>
                      <a:pt x="438" y="15"/>
                    </a:lnTo>
                    <a:lnTo>
                      <a:pt x="450" y="0"/>
                    </a:lnTo>
                    <a:lnTo>
                      <a:pt x="539" y="96"/>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9" name="Freeform 100">
                <a:extLst>
                  <a:ext uri="{FF2B5EF4-FFF2-40B4-BE49-F238E27FC236}">
                    <a16:creationId xmlns:a16="http://schemas.microsoft.com/office/drawing/2014/main" id="{69E2E8DF-DD7D-4CF9-8DA8-74AF0E1B9637}"/>
                  </a:ext>
                </a:extLst>
              </p:cNvPr>
              <p:cNvSpPr>
                <a:spLocks/>
              </p:cNvSpPr>
              <p:nvPr/>
            </p:nvSpPr>
            <p:spPr bwMode="auto">
              <a:xfrm>
                <a:off x="4586" y="2578"/>
                <a:ext cx="280" cy="133"/>
              </a:xfrm>
              <a:custGeom>
                <a:avLst/>
                <a:gdLst>
                  <a:gd name="T0" fmla="*/ 0 w 1963"/>
                  <a:gd name="T1" fmla="*/ 0 h 1466"/>
                  <a:gd name="T2" fmla="*/ 0 w 1963"/>
                  <a:gd name="T3" fmla="*/ 0 h 1466"/>
                  <a:gd name="T4" fmla="*/ 0 w 1963"/>
                  <a:gd name="T5" fmla="*/ 0 h 1466"/>
                  <a:gd name="T6" fmla="*/ 0 w 1963"/>
                  <a:gd name="T7" fmla="*/ 0 h 1466"/>
                  <a:gd name="T8" fmla="*/ 0 w 1963"/>
                  <a:gd name="T9" fmla="*/ 0 h 1466"/>
                  <a:gd name="T10" fmla="*/ 0 w 1963"/>
                  <a:gd name="T11" fmla="*/ 0 h 1466"/>
                  <a:gd name="T12" fmla="*/ 0 w 1963"/>
                  <a:gd name="T13" fmla="*/ 0 h 1466"/>
                  <a:gd name="T14" fmla="*/ 0 w 1963"/>
                  <a:gd name="T15" fmla="*/ 0 h 1466"/>
                  <a:gd name="T16" fmla="*/ 0 w 1963"/>
                  <a:gd name="T17" fmla="*/ 0 h 1466"/>
                  <a:gd name="T18" fmla="*/ 0 w 1963"/>
                  <a:gd name="T19" fmla="*/ 0 h 1466"/>
                  <a:gd name="T20" fmla="*/ 0 w 1963"/>
                  <a:gd name="T21" fmla="*/ 0 h 1466"/>
                  <a:gd name="T22" fmla="*/ 0 w 1963"/>
                  <a:gd name="T23" fmla="*/ 0 h 1466"/>
                  <a:gd name="T24" fmla="*/ 0 w 1963"/>
                  <a:gd name="T25" fmla="*/ 0 h 1466"/>
                  <a:gd name="T26" fmla="*/ 0 w 1963"/>
                  <a:gd name="T27" fmla="*/ 0 h 1466"/>
                  <a:gd name="T28" fmla="*/ 0 w 1963"/>
                  <a:gd name="T29" fmla="*/ 0 h 1466"/>
                  <a:gd name="T30" fmla="*/ 0 w 1963"/>
                  <a:gd name="T31" fmla="*/ 0 h 1466"/>
                  <a:gd name="T32" fmla="*/ 0 w 1963"/>
                  <a:gd name="T33" fmla="*/ 0 h 1466"/>
                  <a:gd name="T34" fmla="*/ 0 w 1963"/>
                  <a:gd name="T35" fmla="*/ 0 h 1466"/>
                  <a:gd name="T36" fmla="*/ 0 w 1963"/>
                  <a:gd name="T37" fmla="*/ 0 h 1466"/>
                  <a:gd name="T38" fmla="*/ 0 w 1963"/>
                  <a:gd name="T39" fmla="*/ 0 h 1466"/>
                  <a:gd name="T40" fmla="*/ 0 w 1963"/>
                  <a:gd name="T41" fmla="*/ 0 h 1466"/>
                  <a:gd name="T42" fmla="*/ 0 w 1963"/>
                  <a:gd name="T43" fmla="*/ 0 h 1466"/>
                  <a:gd name="T44" fmla="*/ 0 w 1963"/>
                  <a:gd name="T45" fmla="*/ 0 h 1466"/>
                  <a:gd name="T46" fmla="*/ 0 w 1963"/>
                  <a:gd name="T47" fmla="*/ 0 h 1466"/>
                  <a:gd name="T48" fmla="*/ 0 w 1963"/>
                  <a:gd name="T49" fmla="*/ 0 h 1466"/>
                  <a:gd name="T50" fmla="*/ 0 w 1963"/>
                  <a:gd name="T51" fmla="*/ 0 h 1466"/>
                  <a:gd name="T52" fmla="*/ 0 w 1963"/>
                  <a:gd name="T53" fmla="*/ 0 h 1466"/>
                  <a:gd name="T54" fmla="*/ 0 w 1963"/>
                  <a:gd name="T55" fmla="*/ 0 h 1466"/>
                  <a:gd name="T56" fmla="*/ 0 w 1963"/>
                  <a:gd name="T57" fmla="*/ 0 h 1466"/>
                  <a:gd name="T58" fmla="*/ 0 w 1963"/>
                  <a:gd name="T59" fmla="*/ 0 h 1466"/>
                  <a:gd name="T60" fmla="*/ 0 w 1963"/>
                  <a:gd name="T61" fmla="*/ 0 h 1466"/>
                  <a:gd name="T62" fmla="*/ 0 w 1963"/>
                  <a:gd name="T63" fmla="*/ 0 h 1466"/>
                  <a:gd name="T64" fmla="*/ 0 w 1963"/>
                  <a:gd name="T65" fmla="*/ 0 h 1466"/>
                  <a:gd name="T66" fmla="*/ 0 w 1963"/>
                  <a:gd name="T67" fmla="*/ 0 h 1466"/>
                  <a:gd name="T68" fmla="*/ 0 w 1963"/>
                  <a:gd name="T69" fmla="*/ 0 h 1466"/>
                  <a:gd name="T70" fmla="*/ 0 w 1963"/>
                  <a:gd name="T71" fmla="*/ 0 h 1466"/>
                  <a:gd name="T72" fmla="*/ 0 w 1963"/>
                  <a:gd name="T73" fmla="*/ 0 h 1466"/>
                  <a:gd name="T74" fmla="*/ 0 w 1963"/>
                  <a:gd name="T75" fmla="*/ 0 h 1466"/>
                  <a:gd name="T76" fmla="*/ 0 w 1963"/>
                  <a:gd name="T77" fmla="*/ 0 h 1466"/>
                  <a:gd name="T78" fmla="*/ 0 w 1963"/>
                  <a:gd name="T79" fmla="*/ 0 h 1466"/>
                  <a:gd name="T80" fmla="*/ 0 w 1963"/>
                  <a:gd name="T81" fmla="*/ 0 h 1466"/>
                  <a:gd name="T82" fmla="*/ 0 w 1963"/>
                  <a:gd name="T83" fmla="*/ 0 h 1466"/>
                  <a:gd name="T84" fmla="*/ 0 w 1963"/>
                  <a:gd name="T85" fmla="*/ 0 h 1466"/>
                  <a:gd name="T86" fmla="*/ 0 w 1963"/>
                  <a:gd name="T87" fmla="*/ 0 h 1466"/>
                  <a:gd name="T88" fmla="*/ 0 w 1963"/>
                  <a:gd name="T89" fmla="*/ 0 h 1466"/>
                  <a:gd name="T90" fmla="*/ 0 w 1963"/>
                  <a:gd name="T91" fmla="*/ 0 h 1466"/>
                  <a:gd name="T92" fmla="*/ 0 w 1963"/>
                  <a:gd name="T93" fmla="*/ 0 h 1466"/>
                  <a:gd name="T94" fmla="*/ 0 w 1963"/>
                  <a:gd name="T95" fmla="*/ 0 h 1466"/>
                  <a:gd name="T96" fmla="*/ 0 w 1963"/>
                  <a:gd name="T97" fmla="*/ 0 h 1466"/>
                  <a:gd name="T98" fmla="*/ 0 w 1963"/>
                  <a:gd name="T99" fmla="*/ 0 h 1466"/>
                  <a:gd name="T100" fmla="*/ 0 w 1963"/>
                  <a:gd name="T101" fmla="*/ 0 h 1466"/>
                  <a:gd name="T102" fmla="*/ 0 w 1963"/>
                  <a:gd name="T103" fmla="*/ 0 h 1466"/>
                  <a:gd name="T104" fmla="*/ 0 w 1963"/>
                  <a:gd name="T105" fmla="*/ 0 h 1466"/>
                  <a:gd name="T106" fmla="*/ 0 w 1963"/>
                  <a:gd name="T107" fmla="*/ 0 h 1466"/>
                  <a:gd name="T108" fmla="*/ 0 w 1963"/>
                  <a:gd name="T109" fmla="*/ 0 h 1466"/>
                  <a:gd name="T110" fmla="*/ 0 w 1963"/>
                  <a:gd name="T111" fmla="*/ 0 h 1466"/>
                  <a:gd name="T112" fmla="*/ 0 w 1963"/>
                  <a:gd name="T113" fmla="*/ 0 h 1466"/>
                  <a:gd name="T114" fmla="*/ 0 w 1963"/>
                  <a:gd name="T115" fmla="*/ 0 h 146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963" h="1466">
                    <a:moveTo>
                      <a:pt x="1086" y="288"/>
                    </a:moveTo>
                    <a:lnTo>
                      <a:pt x="1097" y="307"/>
                    </a:lnTo>
                    <a:lnTo>
                      <a:pt x="1105" y="326"/>
                    </a:lnTo>
                    <a:lnTo>
                      <a:pt x="1111" y="347"/>
                    </a:lnTo>
                    <a:lnTo>
                      <a:pt x="1115" y="366"/>
                    </a:lnTo>
                    <a:lnTo>
                      <a:pt x="1117" y="388"/>
                    </a:lnTo>
                    <a:lnTo>
                      <a:pt x="1118" y="408"/>
                    </a:lnTo>
                    <a:lnTo>
                      <a:pt x="1116" y="430"/>
                    </a:lnTo>
                    <a:lnTo>
                      <a:pt x="1114" y="452"/>
                    </a:lnTo>
                    <a:lnTo>
                      <a:pt x="1110" y="473"/>
                    </a:lnTo>
                    <a:lnTo>
                      <a:pt x="1106" y="495"/>
                    </a:lnTo>
                    <a:lnTo>
                      <a:pt x="1100" y="516"/>
                    </a:lnTo>
                    <a:lnTo>
                      <a:pt x="1094" y="538"/>
                    </a:lnTo>
                    <a:lnTo>
                      <a:pt x="1082" y="580"/>
                    </a:lnTo>
                    <a:lnTo>
                      <a:pt x="1069" y="620"/>
                    </a:lnTo>
                    <a:lnTo>
                      <a:pt x="1063" y="640"/>
                    </a:lnTo>
                    <a:lnTo>
                      <a:pt x="1058" y="658"/>
                    </a:lnTo>
                    <a:lnTo>
                      <a:pt x="1054" y="676"/>
                    </a:lnTo>
                    <a:lnTo>
                      <a:pt x="1050" y="693"/>
                    </a:lnTo>
                    <a:lnTo>
                      <a:pt x="1048" y="709"/>
                    </a:lnTo>
                    <a:lnTo>
                      <a:pt x="1047" y="724"/>
                    </a:lnTo>
                    <a:lnTo>
                      <a:pt x="1048" y="737"/>
                    </a:lnTo>
                    <a:lnTo>
                      <a:pt x="1050" y="750"/>
                    </a:lnTo>
                    <a:lnTo>
                      <a:pt x="1054" y="761"/>
                    </a:lnTo>
                    <a:lnTo>
                      <a:pt x="1061" y="770"/>
                    </a:lnTo>
                    <a:lnTo>
                      <a:pt x="1070" y="778"/>
                    </a:lnTo>
                    <a:lnTo>
                      <a:pt x="1081" y="784"/>
                    </a:lnTo>
                    <a:lnTo>
                      <a:pt x="1095" y="789"/>
                    </a:lnTo>
                    <a:lnTo>
                      <a:pt x="1112" y="792"/>
                    </a:lnTo>
                    <a:lnTo>
                      <a:pt x="1133" y="793"/>
                    </a:lnTo>
                    <a:lnTo>
                      <a:pt x="1157" y="792"/>
                    </a:lnTo>
                    <a:lnTo>
                      <a:pt x="1179" y="766"/>
                    </a:lnTo>
                    <a:lnTo>
                      <a:pt x="1203" y="741"/>
                    </a:lnTo>
                    <a:lnTo>
                      <a:pt x="1228" y="719"/>
                    </a:lnTo>
                    <a:lnTo>
                      <a:pt x="1253" y="696"/>
                    </a:lnTo>
                    <a:lnTo>
                      <a:pt x="1279" y="675"/>
                    </a:lnTo>
                    <a:lnTo>
                      <a:pt x="1308" y="657"/>
                    </a:lnTo>
                    <a:lnTo>
                      <a:pt x="1322" y="648"/>
                    </a:lnTo>
                    <a:lnTo>
                      <a:pt x="1336" y="641"/>
                    </a:lnTo>
                    <a:lnTo>
                      <a:pt x="1350" y="633"/>
                    </a:lnTo>
                    <a:lnTo>
                      <a:pt x="1364" y="626"/>
                    </a:lnTo>
                    <a:lnTo>
                      <a:pt x="1379" y="620"/>
                    </a:lnTo>
                    <a:lnTo>
                      <a:pt x="1394" y="615"/>
                    </a:lnTo>
                    <a:lnTo>
                      <a:pt x="1409" y="609"/>
                    </a:lnTo>
                    <a:lnTo>
                      <a:pt x="1425" y="605"/>
                    </a:lnTo>
                    <a:lnTo>
                      <a:pt x="1440" y="602"/>
                    </a:lnTo>
                    <a:lnTo>
                      <a:pt x="1456" y="600"/>
                    </a:lnTo>
                    <a:lnTo>
                      <a:pt x="1473" y="597"/>
                    </a:lnTo>
                    <a:lnTo>
                      <a:pt x="1489" y="596"/>
                    </a:lnTo>
                    <a:lnTo>
                      <a:pt x="1505" y="596"/>
                    </a:lnTo>
                    <a:lnTo>
                      <a:pt x="1522" y="596"/>
                    </a:lnTo>
                    <a:lnTo>
                      <a:pt x="1538" y="599"/>
                    </a:lnTo>
                    <a:lnTo>
                      <a:pt x="1555" y="601"/>
                    </a:lnTo>
                    <a:lnTo>
                      <a:pt x="1572" y="604"/>
                    </a:lnTo>
                    <a:lnTo>
                      <a:pt x="1589" y="608"/>
                    </a:lnTo>
                    <a:lnTo>
                      <a:pt x="1607" y="614"/>
                    </a:lnTo>
                    <a:lnTo>
                      <a:pt x="1624" y="620"/>
                    </a:lnTo>
                    <a:lnTo>
                      <a:pt x="1643" y="622"/>
                    </a:lnTo>
                    <a:lnTo>
                      <a:pt x="1661" y="626"/>
                    </a:lnTo>
                    <a:lnTo>
                      <a:pt x="1678" y="630"/>
                    </a:lnTo>
                    <a:lnTo>
                      <a:pt x="1694" y="635"/>
                    </a:lnTo>
                    <a:lnTo>
                      <a:pt x="1709" y="642"/>
                    </a:lnTo>
                    <a:lnTo>
                      <a:pt x="1724" y="649"/>
                    </a:lnTo>
                    <a:lnTo>
                      <a:pt x="1738" y="658"/>
                    </a:lnTo>
                    <a:lnTo>
                      <a:pt x="1752" y="668"/>
                    </a:lnTo>
                    <a:lnTo>
                      <a:pt x="1765" y="679"/>
                    </a:lnTo>
                    <a:lnTo>
                      <a:pt x="1777" y="690"/>
                    </a:lnTo>
                    <a:lnTo>
                      <a:pt x="1789" y="702"/>
                    </a:lnTo>
                    <a:lnTo>
                      <a:pt x="1801" y="715"/>
                    </a:lnTo>
                    <a:lnTo>
                      <a:pt x="1812" y="729"/>
                    </a:lnTo>
                    <a:lnTo>
                      <a:pt x="1823" y="743"/>
                    </a:lnTo>
                    <a:lnTo>
                      <a:pt x="1833" y="757"/>
                    </a:lnTo>
                    <a:lnTo>
                      <a:pt x="1843" y="774"/>
                    </a:lnTo>
                    <a:lnTo>
                      <a:pt x="1861" y="805"/>
                    </a:lnTo>
                    <a:lnTo>
                      <a:pt x="1878" y="838"/>
                    </a:lnTo>
                    <a:lnTo>
                      <a:pt x="1894" y="872"/>
                    </a:lnTo>
                    <a:lnTo>
                      <a:pt x="1909" y="907"/>
                    </a:lnTo>
                    <a:lnTo>
                      <a:pt x="1937" y="975"/>
                    </a:lnTo>
                    <a:lnTo>
                      <a:pt x="1963" y="1038"/>
                    </a:lnTo>
                    <a:lnTo>
                      <a:pt x="1962" y="1064"/>
                    </a:lnTo>
                    <a:lnTo>
                      <a:pt x="1960" y="1088"/>
                    </a:lnTo>
                    <a:lnTo>
                      <a:pt x="1956" y="1110"/>
                    </a:lnTo>
                    <a:lnTo>
                      <a:pt x="1950" y="1129"/>
                    </a:lnTo>
                    <a:lnTo>
                      <a:pt x="1943" y="1146"/>
                    </a:lnTo>
                    <a:lnTo>
                      <a:pt x="1935" y="1162"/>
                    </a:lnTo>
                    <a:lnTo>
                      <a:pt x="1925" y="1176"/>
                    </a:lnTo>
                    <a:lnTo>
                      <a:pt x="1914" y="1189"/>
                    </a:lnTo>
                    <a:lnTo>
                      <a:pt x="1903" y="1199"/>
                    </a:lnTo>
                    <a:lnTo>
                      <a:pt x="1890" y="1209"/>
                    </a:lnTo>
                    <a:lnTo>
                      <a:pt x="1876" y="1218"/>
                    </a:lnTo>
                    <a:lnTo>
                      <a:pt x="1861" y="1225"/>
                    </a:lnTo>
                    <a:lnTo>
                      <a:pt x="1846" y="1232"/>
                    </a:lnTo>
                    <a:lnTo>
                      <a:pt x="1830" y="1237"/>
                    </a:lnTo>
                    <a:lnTo>
                      <a:pt x="1812" y="1242"/>
                    </a:lnTo>
                    <a:lnTo>
                      <a:pt x="1795" y="1246"/>
                    </a:lnTo>
                    <a:lnTo>
                      <a:pt x="1723" y="1258"/>
                    </a:lnTo>
                    <a:lnTo>
                      <a:pt x="1649" y="1269"/>
                    </a:lnTo>
                    <a:lnTo>
                      <a:pt x="1630" y="1272"/>
                    </a:lnTo>
                    <a:lnTo>
                      <a:pt x="1612" y="1276"/>
                    </a:lnTo>
                    <a:lnTo>
                      <a:pt x="1594" y="1281"/>
                    </a:lnTo>
                    <a:lnTo>
                      <a:pt x="1577" y="1286"/>
                    </a:lnTo>
                    <a:lnTo>
                      <a:pt x="1561" y="1292"/>
                    </a:lnTo>
                    <a:lnTo>
                      <a:pt x="1545" y="1299"/>
                    </a:lnTo>
                    <a:lnTo>
                      <a:pt x="1530" y="1308"/>
                    </a:lnTo>
                    <a:lnTo>
                      <a:pt x="1515" y="1316"/>
                    </a:lnTo>
                    <a:lnTo>
                      <a:pt x="1527" y="1297"/>
                    </a:lnTo>
                    <a:lnTo>
                      <a:pt x="1538" y="1276"/>
                    </a:lnTo>
                    <a:lnTo>
                      <a:pt x="1549" y="1256"/>
                    </a:lnTo>
                    <a:lnTo>
                      <a:pt x="1559" y="1235"/>
                    </a:lnTo>
                    <a:lnTo>
                      <a:pt x="1563" y="1224"/>
                    </a:lnTo>
                    <a:lnTo>
                      <a:pt x="1566" y="1213"/>
                    </a:lnTo>
                    <a:lnTo>
                      <a:pt x="1568" y="1203"/>
                    </a:lnTo>
                    <a:lnTo>
                      <a:pt x="1570" y="1192"/>
                    </a:lnTo>
                    <a:lnTo>
                      <a:pt x="1570" y="1180"/>
                    </a:lnTo>
                    <a:lnTo>
                      <a:pt x="1570" y="1169"/>
                    </a:lnTo>
                    <a:lnTo>
                      <a:pt x="1568" y="1157"/>
                    </a:lnTo>
                    <a:lnTo>
                      <a:pt x="1565" y="1145"/>
                    </a:lnTo>
                    <a:lnTo>
                      <a:pt x="1554" y="1126"/>
                    </a:lnTo>
                    <a:lnTo>
                      <a:pt x="1542" y="1109"/>
                    </a:lnTo>
                    <a:lnTo>
                      <a:pt x="1531" y="1096"/>
                    </a:lnTo>
                    <a:lnTo>
                      <a:pt x="1520" y="1084"/>
                    </a:lnTo>
                    <a:lnTo>
                      <a:pt x="1509" y="1075"/>
                    </a:lnTo>
                    <a:lnTo>
                      <a:pt x="1497" y="1069"/>
                    </a:lnTo>
                    <a:lnTo>
                      <a:pt x="1486" y="1064"/>
                    </a:lnTo>
                    <a:lnTo>
                      <a:pt x="1474" y="1062"/>
                    </a:lnTo>
                    <a:lnTo>
                      <a:pt x="1462" y="1062"/>
                    </a:lnTo>
                    <a:lnTo>
                      <a:pt x="1450" y="1063"/>
                    </a:lnTo>
                    <a:lnTo>
                      <a:pt x="1439" y="1067"/>
                    </a:lnTo>
                    <a:lnTo>
                      <a:pt x="1427" y="1071"/>
                    </a:lnTo>
                    <a:lnTo>
                      <a:pt x="1416" y="1077"/>
                    </a:lnTo>
                    <a:lnTo>
                      <a:pt x="1405" y="1084"/>
                    </a:lnTo>
                    <a:lnTo>
                      <a:pt x="1393" y="1092"/>
                    </a:lnTo>
                    <a:lnTo>
                      <a:pt x="1382" y="1101"/>
                    </a:lnTo>
                    <a:lnTo>
                      <a:pt x="1359" y="1121"/>
                    </a:lnTo>
                    <a:lnTo>
                      <a:pt x="1337" y="1142"/>
                    </a:lnTo>
                    <a:lnTo>
                      <a:pt x="1314" y="1165"/>
                    </a:lnTo>
                    <a:lnTo>
                      <a:pt x="1291" y="1186"/>
                    </a:lnTo>
                    <a:lnTo>
                      <a:pt x="1269" y="1206"/>
                    </a:lnTo>
                    <a:lnTo>
                      <a:pt x="1248" y="1222"/>
                    </a:lnTo>
                    <a:lnTo>
                      <a:pt x="1237" y="1229"/>
                    </a:lnTo>
                    <a:lnTo>
                      <a:pt x="1227" y="1234"/>
                    </a:lnTo>
                    <a:lnTo>
                      <a:pt x="1216" y="1238"/>
                    </a:lnTo>
                    <a:lnTo>
                      <a:pt x="1206" y="1242"/>
                    </a:lnTo>
                    <a:lnTo>
                      <a:pt x="1202" y="1250"/>
                    </a:lnTo>
                    <a:lnTo>
                      <a:pt x="1199" y="1260"/>
                    </a:lnTo>
                    <a:lnTo>
                      <a:pt x="1196" y="1271"/>
                    </a:lnTo>
                    <a:lnTo>
                      <a:pt x="1193" y="1282"/>
                    </a:lnTo>
                    <a:lnTo>
                      <a:pt x="1190" y="1295"/>
                    </a:lnTo>
                    <a:lnTo>
                      <a:pt x="1188" y="1308"/>
                    </a:lnTo>
                    <a:lnTo>
                      <a:pt x="1187" y="1323"/>
                    </a:lnTo>
                    <a:lnTo>
                      <a:pt x="1186" y="1338"/>
                    </a:lnTo>
                    <a:lnTo>
                      <a:pt x="1226" y="1370"/>
                    </a:lnTo>
                    <a:lnTo>
                      <a:pt x="907" y="1466"/>
                    </a:lnTo>
                    <a:lnTo>
                      <a:pt x="853" y="1425"/>
                    </a:lnTo>
                    <a:lnTo>
                      <a:pt x="799" y="1383"/>
                    </a:lnTo>
                    <a:lnTo>
                      <a:pt x="743" y="1339"/>
                    </a:lnTo>
                    <a:lnTo>
                      <a:pt x="689" y="1295"/>
                    </a:lnTo>
                    <a:lnTo>
                      <a:pt x="577" y="1203"/>
                    </a:lnTo>
                    <a:lnTo>
                      <a:pt x="465" y="1111"/>
                    </a:lnTo>
                    <a:lnTo>
                      <a:pt x="408" y="1064"/>
                    </a:lnTo>
                    <a:lnTo>
                      <a:pt x="351" y="1019"/>
                    </a:lnTo>
                    <a:lnTo>
                      <a:pt x="294" y="975"/>
                    </a:lnTo>
                    <a:lnTo>
                      <a:pt x="236" y="930"/>
                    </a:lnTo>
                    <a:lnTo>
                      <a:pt x="178" y="888"/>
                    </a:lnTo>
                    <a:lnTo>
                      <a:pt x="119" y="847"/>
                    </a:lnTo>
                    <a:lnTo>
                      <a:pt x="60" y="808"/>
                    </a:lnTo>
                    <a:lnTo>
                      <a:pt x="0" y="770"/>
                    </a:lnTo>
                    <a:lnTo>
                      <a:pt x="6" y="754"/>
                    </a:lnTo>
                    <a:lnTo>
                      <a:pt x="13" y="737"/>
                    </a:lnTo>
                    <a:lnTo>
                      <a:pt x="21" y="722"/>
                    </a:lnTo>
                    <a:lnTo>
                      <a:pt x="31" y="706"/>
                    </a:lnTo>
                    <a:lnTo>
                      <a:pt x="42" y="690"/>
                    </a:lnTo>
                    <a:lnTo>
                      <a:pt x="54" y="675"/>
                    </a:lnTo>
                    <a:lnTo>
                      <a:pt x="67" y="661"/>
                    </a:lnTo>
                    <a:lnTo>
                      <a:pt x="81" y="647"/>
                    </a:lnTo>
                    <a:lnTo>
                      <a:pt x="139" y="591"/>
                    </a:lnTo>
                    <a:lnTo>
                      <a:pt x="197" y="535"/>
                    </a:lnTo>
                    <a:lnTo>
                      <a:pt x="211" y="521"/>
                    </a:lnTo>
                    <a:lnTo>
                      <a:pt x="224" y="507"/>
                    </a:lnTo>
                    <a:lnTo>
                      <a:pt x="236" y="493"/>
                    </a:lnTo>
                    <a:lnTo>
                      <a:pt x="248" y="478"/>
                    </a:lnTo>
                    <a:lnTo>
                      <a:pt x="258" y="462"/>
                    </a:lnTo>
                    <a:lnTo>
                      <a:pt x="267" y="447"/>
                    </a:lnTo>
                    <a:lnTo>
                      <a:pt x="275" y="431"/>
                    </a:lnTo>
                    <a:lnTo>
                      <a:pt x="281" y="415"/>
                    </a:lnTo>
                    <a:lnTo>
                      <a:pt x="286" y="399"/>
                    </a:lnTo>
                    <a:lnTo>
                      <a:pt x="288" y="381"/>
                    </a:lnTo>
                    <a:lnTo>
                      <a:pt x="289" y="364"/>
                    </a:lnTo>
                    <a:lnTo>
                      <a:pt x="288" y="346"/>
                    </a:lnTo>
                    <a:lnTo>
                      <a:pt x="285" y="327"/>
                    </a:lnTo>
                    <a:lnTo>
                      <a:pt x="279" y="308"/>
                    </a:lnTo>
                    <a:lnTo>
                      <a:pt x="271" y="288"/>
                    </a:lnTo>
                    <a:lnTo>
                      <a:pt x="260" y="267"/>
                    </a:lnTo>
                    <a:lnTo>
                      <a:pt x="271" y="252"/>
                    </a:lnTo>
                    <a:lnTo>
                      <a:pt x="283" y="237"/>
                    </a:lnTo>
                    <a:lnTo>
                      <a:pt x="295" y="222"/>
                    </a:lnTo>
                    <a:lnTo>
                      <a:pt x="308" y="209"/>
                    </a:lnTo>
                    <a:lnTo>
                      <a:pt x="321" y="197"/>
                    </a:lnTo>
                    <a:lnTo>
                      <a:pt x="335" y="185"/>
                    </a:lnTo>
                    <a:lnTo>
                      <a:pt x="348" y="173"/>
                    </a:lnTo>
                    <a:lnTo>
                      <a:pt x="362" y="162"/>
                    </a:lnTo>
                    <a:lnTo>
                      <a:pt x="377" y="152"/>
                    </a:lnTo>
                    <a:lnTo>
                      <a:pt x="392" y="142"/>
                    </a:lnTo>
                    <a:lnTo>
                      <a:pt x="407" y="133"/>
                    </a:lnTo>
                    <a:lnTo>
                      <a:pt x="423" y="124"/>
                    </a:lnTo>
                    <a:lnTo>
                      <a:pt x="454" y="108"/>
                    </a:lnTo>
                    <a:lnTo>
                      <a:pt x="486" y="94"/>
                    </a:lnTo>
                    <a:lnTo>
                      <a:pt x="519" y="80"/>
                    </a:lnTo>
                    <a:lnTo>
                      <a:pt x="553" y="68"/>
                    </a:lnTo>
                    <a:lnTo>
                      <a:pt x="586" y="56"/>
                    </a:lnTo>
                    <a:lnTo>
                      <a:pt x="621" y="44"/>
                    </a:lnTo>
                    <a:lnTo>
                      <a:pt x="690" y="23"/>
                    </a:lnTo>
                    <a:lnTo>
                      <a:pt x="757" y="0"/>
                    </a:lnTo>
                    <a:lnTo>
                      <a:pt x="771" y="1"/>
                    </a:lnTo>
                    <a:lnTo>
                      <a:pt x="784" y="3"/>
                    </a:lnTo>
                    <a:lnTo>
                      <a:pt x="797" y="6"/>
                    </a:lnTo>
                    <a:lnTo>
                      <a:pt x="810" y="10"/>
                    </a:lnTo>
                    <a:lnTo>
                      <a:pt x="823" y="14"/>
                    </a:lnTo>
                    <a:lnTo>
                      <a:pt x="836" y="18"/>
                    </a:lnTo>
                    <a:lnTo>
                      <a:pt x="848" y="24"/>
                    </a:lnTo>
                    <a:lnTo>
                      <a:pt x="861" y="30"/>
                    </a:lnTo>
                    <a:lnTo>
                      <a:pt x="886" y="43"/>
                    </a:lnTo>
                    <a:lnTo>
                      <a:pt x="910" y="59"/>
                    </a:lnTo>
                    <a:lnTo>
                      <a:pt x="933" y="77"/>
                    </a:lnTo>
                    <a:lnTo>
                      <a:pt x="956" y="96"/>
                    </a:lnTo>
                    <a:lnTo>
                      <a:pt x="978" y="117"/>
                    </a:lnTo>
                    <a:lnTo>
                      <a:pt x="998" y="139"/>
                    </a:lnTo>
                    <a:lnTo>
                      <a:pt x="1016" y="162"/>
                    </a:lnTo>
                    <a:lnTo>
                      <a:pt x="1034" y="187"/>
                    </a:lnTo>
                    <a:lnTo>
                      <a:pt x="1050" y="212"/>
                    </a:lnTo>
                    <a:lnTo>
                      <a:pt x="1064" y="237"/>
                    </a:lnTo>
                    <a:lnTo>
                      <a:pt x="1076" y="262"/>
                    </a:lnTo>
                    <a:lnTo>
                      <a:pt x="1086" y="288"/>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0" name="Freeform 101">
                <a:extLst>
                  <a:ext uri="{FF2B5EF4-FFF2-40B4-BE49-F238E27FC236}">
                    <a16:creationId xmlns:a16="http://schemas.microsoft.com/office/drawing/2014/main" id="{73DAAFBE-E414-474F-85FD-B6F90ECCD280}"/>
                  </a:ext>
                </a:extLst>
              </p:cNvPr>
              <p:cNvSpPr>
                <a:spLocks/>
              </p:cNvSpPr>
              <p:nvPr/>
            </p:nvSpPr>
            <p:spPr bwMode="auto">
              <a:xfrm>
                <a:off x="3540" y="2582"/>
                <a:ext cx="14" cy="86"/>
              </a:xfrm>
              <a:custGeom>
                <a:avLst/>
                <a:gdLst>
                  <a:gd name="T0" fmla="*/ 0 w 96"/>
                  <a:gd name="T1" fmla="*/ 0 h 942"/>
                  <a:gd name="T2" fmla="*/ 0 w 96"/>
                  <a:gd name="T3" fmla="*/ 0 h 942"/>
                  <a:gd name="T4" fmla="*/ 0 w 96"/>
                  <a:gd name="T5" fmla="*/ 0 h 942"/>
                  <a:gd name="T6" fmla="*/ 0 w 96"/>
                  <a:gd name="T7" fmla="*/ 0 h 942"/>
                  <a:gd name="T8" fmla="*/ 0 w 96"/>
                  <a:gd name="T9" fmla="*/ 0 h 942"/>
                  <a:gd name="T10" fmla="*/ 0 w 96"/>
                  <a:gd name="T11" fmla="*/ 0 h 942"/>
                  <a:gd name="T12" fmla="*/ 0 w 96"/>
                  <a:gd name="T13" fmla="*/ 0 h 942"/>
                  <a:gd name="T14" fmla="*/ 0 w 96"/>
                  <a:gd name="T15" fmla="*/ 0 h 942"/>
                  <a:gd name="T16" fmla="*/ 0 w 96"/>
                  <a:gd name="T17" fmla="*/ 0 h 942"/>
                  <a:gd name="T18" fmla="*/ 0 w 96"/>
                  <a:gd name="T19" fmla="*/ 0 h 942"/>
                  <a:gd name="T20" fmla="*/ 0 w 96"/>
                  <a:gd name="T21" fmla="*/ 0 h 942"/>
                  <a:gd name="T22" fmla="*/ 0 w 96"/>
                  <a:gd name="T23" fmla="*/ 0 h 942"/>
                  <a:gd name="T24" fmla="*/ 0 w 96"/>
                  <a:gd name="T25" fmla="*/ 0 h 942"/>
                  <a:gd name="T26" fmla="*/ 0 w 96"/>
                  <a:gd name="T27" fmla="*/ 0 h 942"/>
                  <a:gd name="T28" fmla="*/ 0 w 96"/>
                  <a:gd name="T29" fmla="*/ 0 h 942"/>
                  <a:gd name="T30" fmla="*/ 0 w 96"/>
                  <a:gd name="T31" fmla="*/ 0 h 942"/>
                  <a:gd name="T32" fmla="*/ 0 w 96"/>
                  <a:gd name="T33" fmla="*/ 0 h 942"/>
                  <a:gd name="T34" fmla="*/ 0 w 96"/>
                  <a:gd name="T35" fmla="*/ 0 h 942"/>
                  <a:gd name="T36" fmla="*/ 0 w 96"/>
                  <a:gd name="T37" fmla="*/ 0 h 942"/>
                  <a:gd name="T38" fmla="*/ 0 w 96"/>
                  <a:gd name="T39" fmla="*/ 0 h 942"/>
                  <a:gd name="T40" fmla="*/ 0 w 96"/>
                  <a:gd name="T41" fmla="*/ 0 h 942"/>
                  <a:gd name="T42" fmla="*/ 0 w 96"/>
                  <a:gd name="T43" fmla="*/ 0 h 942"/>
                  <a:gd name="T44" fmla="*/ 0 w 96"/>
                  <a:gd name="T45" fmla="*/ 0 h 942"/>
                  <a:gd name="T46" fmla="*/ 0 w 96"/>
                  <a:gd name="T47" fmla="*/ 0 h 942"/>
                  <a:gd name="T48" fmla="*/ 0 w 96"/>
                  <a:gd name="T49" fmla="*/ 0 h 942"/>
                  <a:gd name="T50" fmla="*/ 0 w 96"/>
                  <a:gd name="T51" fmla="*/ 0 h 942"/>
                  <a:gd name="T52" fmla="*/ 0 w 96"/>
                  <a:gd name="T53" fmla="*/ 0 h 942"/>
                  <a:gd name="T54" fmla="*/ 0 w 96"/>
                  <a:gd name="T55" fmla="*/ 0 h 942"/>
                  <a:gd name="T56" fmla="*/ 0 w 96"/>
                  <a:gd name="T57" fmla="*/ 0 h 942"/>
                  <a:gd name="T58" fmla="*/ 0 w 96"/>
                  <a:gd name="T59" fmla="*/ 0 h 942"/>
                  <a:gd name="T60" fmla="*/ 0 w 96"/>
                  <a:gd name="T61" fmla="*/ 0 h 942"/>
                  <a:gd name="T62" fmla="*/ 0 w 96"/>
                  <a:gd name="T63" fmla="*/ 0 h 942"/>
                  <a:gd name="T64" fmla="*/ 0 w 96"/>
                  <a:gd name="T65" fmla="*/ 0 h 942"/>
                  <a:gd name="T66" fmla="*/ 0 w 96"/>
                  <a:gd name="T67" fmla="*/ 0 h 942"/>
                  <a:gd name="T68" fmla="*/ 0 w 96"/>
                  <a:gd name="T69" fmla="*/ 0 h 942"/>
                  <a:gd name="T70" fmla="*/ 0 w 96"/>
                  <a:gd name="T71" fmla="*/ 0 h 942"/>
                  <a:gd name="T72" fmla="*/ 0 w 96"/>
                  <a:gd name="T73" fmla="*/ 0 h 942"/>
                  <a:gd name="T74" fmla="*/ 0 w 96"/>
                  <a:gd name="T75" fmla="*/ 0 h 942"/>
                  <a:gd name="T76" fmla="*/ 0 w 96"/>
                  <a:gd name="T77" fmla="*/ 0 h 942"/>
                  <a:gd name="T78" fmla="*/ 0 w 96"/>
                  <a:gd name="T79" fmla="*/ 0 h 942"/>
                  <a:gd name="T80" fmla="*/ 0 w 96"/>
                  <a:gd name="T81" fmla="*/ 0 h 942"/>
                  <a:gd name="T82" fmla="*/ 0 w 96"/>
                  <a:gd name="T83" fmla="*/ 0 h 942"/>
                  <a:gd name="T84" fmla="*/ 0 w 96"/>
                  <a:gd name="T85" fmla="*/ 0 h 942"/>
                  <a:gd name="T86" fmla="*/ 0 w 96"/>
                  <a:gd name="T87" fmla="*/ 0 h 942"/>
                  <a:gd name="T88" fmla="*/ 0 w 96"/>
                  <a:gd name="T89" fmla="*/ 0 h 94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96" h="942">
                    <a:moveTo>
                      <a:pt x="76" y="942"/>
                    </a:moveTo>
                    <a:lnTo>
                      <a:pt x="64" y="919"/>
                    </a:lnTo>
                    <a:lnTo>
                      <a:pt x="54" y="893"/>
                    </a:lnTo>
                    <a:lnTo>
                      <a:pt x="44" y="867"/>
                    </a:lnTo>
                    <a:lnTo>
                      <a:pt x="36" y="840"/>
                    </a:lnTo>
                    <a:lnTo>
                      <a:pt x="29" y="813"/>
                    </a:lnTo>
                    <a:lnTo>
                      <a:pt x="22" y="785"/>
                    </a:lnTo>
                    <a:lnTo>
                      <a:pt x="17" y="755"/>
                    </a:lnTo>
                    <a:lnTo>
                      <a:pt x="12" y="726"/>
                    </a:lnTo>
                    <a:lnTo>
                      <a:pt x="7" y="697"/>
                    </a:lnTo>
                    <a:lnTo>
                      <a:pt x="4" y="667"/>
                    </a:lnTo>
                    <a:lnTo>
                      <a:pt x="2" y="635"/>
                    </a:lnTo>
                    <a:lnTo>
                      <a:pt x="1" y="605"/>
                    </a:lnTo>
                    <a:lnTo>
                      <a:pt x="0" y="574"/>
                    </a:lnTo>
                    <a:lnTo>
                      <a:pt x="1" y="543"/>
                    </a:lnTo>
                    <a:lnTo>
                      <a:pt x="1" y="511"/>
                    </a:lnTo>
                    <a:lnTo>
                      <a:pt x="3" y="480"/>
                    </a:lnTo>
                    <a:lnTo>
                      <a:pt x="5" y="448"/>
                    </a:lnTo>
                    <a:lnTo>
                      <a:pt x="8" y="416"/>
                    </a:lnTo>
                    <a:lnTo>
                      <a:pt x="12" y="385"/>
                    </a:lnTo>
                    <a:lnTo>
                      <a:pt x="16" y="353"/>
                    </a:lnTo>
                    <a:lnTo>
                      <a:pt x="21" y="322"/>
                    </a:lnTo>
                    <a:lnTo>
                      <a:pt x="25" y="291"/>
                    </a:lnTo>
                    <a:lnTo>
                      <a:pt x="31" y="259"/>
                    </a:lnTo>
                    <a:lnTo>
                      <a:pt x="37" y="229"/>
                    </a:lnTo>
                    <a:lnTo>
                      <a:pt x="50" y="169"/>
                    </a:lnTo>
                    <a:lnTo>
                      <a:pt x="64" y="110"/>
                    </a:lnTo>
                    <a:lnTo>
                      <a:pt x="79" y="54"/>
                    </a:lnTo>
                    <a:lnTo>
                      <a:pt x="96" y="0"/>
                    </a:lnTo>
                    <a:lnTo>
                      <a:pt x="93" y="55"/>
                    </a:lnTo>
                    <a:lnTo>
                      <a:pt x="90" y="111"/>
                    </a:lnTo>
                    <a:lnTo>
                      <a:pt x="86" y="169"/>
                    </a:lnTo>
                    <a:lnTo>
                      <a:pt x="81" y="226"/>
                    </a:lnTo>
                    <a:lnTo>
                      <a:pt x="72" y="344"/>
                    </a:lnTo>
                    <a:lnTo>
                      <a:pt x="63" y="464"/>
                    </a:lnTo>
                    <a:lnTo>
                      <a:pt x="60" y="524"/>
                    </a:lnTo>
                    <a:lnTo>
                      <a:pt x="58" y="585"/>
                    </a:lnTo>
                    <a:lnTo>
                      <a:pt x="56" y="645"/>
                    </a:lnTo>
                    <a:lnTo>
                      <a:pt x="57" y="705"/>
                    </a:lnTo>
                    <a:lnTo>
                      <a:pt x="58" y="765"/>
                    </a:lnTo>
                    <a:lnTo>
                      <a:pt x="62" y="825"/>
                    </a:lnTo>
                    <a:lnTo>
                      <a:pt x="65" y="855"/>
                    </a:lnTo>
                    <a:lnTo>
                      <a:pt x="68" y="884"/>
                    </a:lnTo>
                    <a:lnTo>
                      <a:pt x="71" y="913"/>
                    </a:lnTo>
                    <a:lnTo>
                      <a:pt x="76" y="9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1" name="Freeform 102">
                <a:extLst>
                  <a:ext uri="{FF2B5EF4-FFF2-40B4-BE49-F238E27FC236}">
                    <a16:creationId xmlns:a16="http://schemas.microsoft.com/office/drawing/2014/main" id="{062DE6EF-86BA-4A54-B8E6-50E20D50A36B}"/>
                  </a:ext>
                </a:extLst>
              </p:cNvPr>
              <p:cNvSpPr>
                <a:spLocks/>
              </p:cNvSpPr>
              <p:nvPr/>
            </p:nvSpPr>
            <p:spPr bwMode="auto">
              <a:xfrm>
                <a:off x="5093" y="2583"/>
                <a:ext cx="12" cy="71"/>
              </a:xfrm>
              <a:custGeom>
                <a:avLst/>
                <a:gdLst>
                  <a:gd name="T0" fmla="*/ 0 w 87"/>
                  <a:gd name="T1" fmla="*/ 0 h 782"/>
                  <a:gd name="T2" fmla="*/ 0 w 87"/>
                  <a:gd name="T3" fmla="*/ 0 h 782"/>
                  <a:gd name="T4" fmla="*/ 0 w 87"/>
                  <a:gd name="T5" fmla="*/ 0 h 782"/>
                  <a:gd name="T6" fmla="*/ 0 w 87"/>
                  <a:gd name="T7" fmla="*/ 0 h 782"/>
                  <a:gd name="T8" fmla="*/ 0 w 87"/>
                  <a:gd name="T9" fmla="*/ 0 h 782"/>
                  <a:gd name="T10" fmla="*/ 0 w 87"/>
                  <a:gd name="T11" fmla="*/ 0 h 782"/>
                  <a:gd name="T12" fmla="*/ 0 w 87"/>
                  <a:gd name="T13" fmla="*/ 0 h 782"/>
                  <a:gd name="T14" fmla="*/ 0 w 87"/>
                  <a:gd name="T15" fmla="*/ 0 h 782"/>
                  <a:gd name="T16" fmla="*/ 0 w 87"/>
                  <a:gd name="T17" fmla="*/ 0 h 782"/>
                  <a:gd name="T18" fmla="*/ 0 w 87"/>
                  <a:gd name="T19" fmla="*/ 0 h 782"/>
                  <a:gd name="T20" fmla="*/ 0 w 87"/>
                  <a:gd name="T21" fmla="*/ 0 h 782"/>
                  <a:gd name="T22" fmla="*/ 0 w 87"/>
                  <a:gd name="T23" fmla="*/ 0 h 782"/>
                  <a:gd name="T24" fmla="*/ 0 w 87"/>
                  <a:gd name="T25" fmla="*/ 0 h 782"/>
                  <a:gd name="T26" fmla="*/ 0 w 87"/>
                  <a:gd name="T27" fmla="*/ 0 h 782"/>
                  <a:gd name="T28" fmla="*/ 0 w 87"/>
                  <a:gd name="T29" fmla="*/ 0 h 782"/>
                  <a:gd name="T30" fmla="*/ 0 w 87"/>
                  <a:gd name="T31" fmla="*/ 0 h 782"/>
                  <a:gd name="T32" fmla="*/ 0 w 87"/>
                  <a:gd name="T33" fmla="*/ 0 h 782"/>
                  <a:gd name="T34" fmla="*/ 0 w 87"/>
                  <a:gd name="T35" fmla="*/ 0 h 782"/>
                  <a:gd name="T36" fmla="*/ 0 w 87"/>
                  <a:gd name="T37" fmla="*/ 0 h 782"/>
                  <a:gd name="T38" fmla="*/ 0 w 87"/>
                  <a:gd name="T39" fmla="*/ 0 h 782"/>
                  <a:gd name="T40" fmla="*/ 0 w 87"/>
                  <a:gd name="T41" fmla="*/ 0 h 782"/>
                  <a:gd name="T42" fmla="*/ 0 w 87"/>
                  <a:gd name="T43" fmla="*/ 0 h 782"/>
                  <a:gd name="T44" fmla="*/ 0 w 87"/>
                  <a:gd name="T45" fmla="*/ 0 h 782"/>
                  <a:gd name="T46" fmla="*/ 0 w 87"/>
                  <a:gd name="T47" fmla="*/ 0 h 782"/>
                  <a:gd name="T48" fmla="*/ 0 w 87"/>
                  <a:gd name="T49" fmla="*/ 0 h 782"/>
                  <a:gd name="T50" fmla="*/ 0 w 87"/>
                  <a:gd name="T51" fmla="*/ 0 h 782"/>
                  <a:gd name="T52" fmla="*/ 0 w 87"/>
                  <a:gd name="T53" fmla="*/ 0 h 782"/>
                  <a:gd name="T54" fmla="*/ 0 w 87"/>
                  <a:gd name="T55" fmla="*/ 0 h 782"/>
                  <a:gd name="T56" fmla="*/ 0 w 87"/>
                  <a:gd name="T57" fmla="*/ 0 h 782"/>
                  <a:gd name="T58" fmla="*/ 0 w 87"/>
                  <a:gd name="T59" fmla="*/ 0 h 782"/>
                  <a:gd name="T60" fmla="*/ 0 w 87"/>
                  <a:gd name="T61" fmla="*/ 0 h 782"/>
                  <a:gd name="T62" fmla="*/ 0 w 87"/>
                  <a:gd name="T63" fmla="*/ 0 h 782"/>
                  <a:gd name="T64" fmla="*/ 0 w 87"/>
                  <a:gd name="T65" fmla="*/ 0 h 782"/>
                  <a:gd name="T66" fmla="*/ 0 w 87"/>
                  <a:gd name="T67" fmla="*/ 0 h 782"/>
                  <a:gd name="T68" fmla="*/ 0 w 87"/>
                  <a:gd name="T69" fmla="*/ 0 h 782"/>
                  <a:gd name="T70" fmla="*/ 0 w 87"/>
                  <a:gd name="T71" fmla="*/ 0 h 782"/>
                  <a:gd name="T72" fmla="*/ 0 w 87"/>
                  <a:gd name="T73" fmla="*/ 0 h 782"/>
                  <a:gd name="T74" fmla="*/ 0 w 87"/>
                  <a:gd name="T75" fmla="*/ 0 h 782"/>
                  <a:gd name="T76" fmla="*/ 0 w 87"/>
                  <a:gd name="T77" fmla="*/ 0 h 782"/>
                  <a:gd name="T78" fmla="*/ 0 w 87"/>
                  <a:gd name="T79" fmla="*/ 0 h 782"/>
                  <a:gd name="T80" fmla="*/ 0 w 87"/>
                  <a:gd name="T81" fmla="*/ 0 h 782"/>
                  <a:gd name="T82" fmla="*/ 0 w 87"/>
                  <a:gd name="T83" fmla="*/ 0 h 7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87" h="782">
                    <a:moveTo>
                      <a:pt x="70" y="782"/>
                    </a:moveTo>
                    <a:lnTo>
                      <a:pt x="62" y="773"/>
                    </a:lnTo>
                    <a:lnTo>
                      <a:pt x="55" y="763"/>
                    </a:lnTo>
                    <a:lnTo>
                      <a:pt x="50" y="753"/>
                    </a:lnTo>
                    <a:lnTo>
                      <a:pt x="45" y="743"/>
                    </a:lnTo>
                    <a:lnTo>
                      <a:pt x="42" y="733"/>
                    </a:lnTo>
                    <a:lnTo>
                      <a:pt x="39" y="723"/>
                    </a:lnTo>
                    <a:lnTo>
                      <a:pt x="37" y="712"/>
                    </a:lnTo>
                    <a:lnTo>
                      <a:pt x="36" y="701"/>
                    </a:lnTo>
                    <a:lnTo>
                      <a:pt x="35" y="678"/>
                    </a:lnTo>
                    <a:lnTo>
                      <a:pt x="36" y="655"/>
                    </a:lnTo>
                    <a:lnTo>
                      <a:pt x="39" y="631"/>
                    </a:lnTo>
                    <a:lnTo>
                      <a:pt x="43" y="606"/>
                    </a:lnTo>
                    <a:lnTo>
                      <a:pt x="46" y="581"/>
                    </a:lnTo>
                    <a:lnTo>
                      <a:pt x="50" y="556"/>
                    </a:lnTo>
                    <a:lnTo>
                      <a:pt x="52" y="532"/>
                    </a:lnTo>
                    <a:lnTo>
                      <a:pt x="53" y="507"/>
                    </a:lnTo>
                    <a:lnTo>
                      <a:pt x="53" y="494"/>
                    </a:lnTo>
                    <a:lnTo>
                      <a:pt x="52" y="481"/>
                    </a:lnTo>
                    <a:lnTo>
                      <a:pt x="50" y="469"/>
                    </a:lnTo>
                    <a:lnTo>
                      <a:pt x="48" y="456"/>
                    </a:lnTo>
                    <a:lnTo>
                      <a:pt x="45" y="444"/>
                    </a:lnTo>
                    <a:lnTo>
                      <a:pt x="41" y="431"/>
                    </a:lnTo>
                    <a:lnTo>
                      <a:pt x="36" y="419"/>
                    </a:lnTo>
                    <a:lnTo>
                      <a:pt x="30" y="407"/>
                    </a:lnTo>
                    <a:lnTo>
                      <a:pt x="0" y="0"/>
                    </a:lnTo>
                    <a:lnTo>
                      <a:pt x="14" y="45"/>
                    </a:lnTo>
                    <a:lnTo>
                      <a:pt x="27" y="91"/>
                    </a:lnTo>
                    <a:lnTo>
                      <a:pt x="40" y="137"/>
                    </a:lnTo>
                    <a:lnTo>
                      <a:pt x="50" y="184"/>
                    </a:lnTo>
                    <a:lnTo>
                      <a:pt x="60" y="232"/>
                    </a:lnTo>
                    <a:lnTo>
                      <a:pt x="68" y="281"/>
                    </a:lnTo>
                    <a:lnTo>
                      <a:pt x="74" y="329"/>
                    </a:lnTo>
                    <a:lnTo>
                      <a:pt x="80" y="379"/>
                    </a:lnTo>
                    <a:lnTo>
                      <a:pt x="84" y="429"/>
                    </a:lnTo>
                    <a:lnTo>
                      <a:pt x="86" y="479"/>
                    </a:lnTo>
                    <a:lnTo>
                      <a:pt x="87" y="529"/>
                    </a:lnTo>
                    <a:lnTo>
                      <a:pt x="87" y="580"/>
                    </a:lnTo>
                    <a:lnTo>
                      <a:pt x="85" y="631"/>
                    </a:lnTo>
                    <a:lnTo>
                      <a:pt x="81" y="681"/>
                    </a:lnTo>
                    <a:lnTo>
                      <a:pt x="76" y="731"/>
                    </a:lnTo>
                    <a:lnTo>
                      <a:pt x="70" y="7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2" name="Freeform 103">
                <a:extLst>
                  <a:ext uri="{FF2B5EF4-FFF2-40B4-BE49-F238E27FC236}">
                    <a16:creationId xmlns:a16="http://schemas.microsoft.com/office/drawing/2014/main" id="{E4AE3475-550E-416D-BBA2-F7DCE6B40725}"/>
                  </a:ext>
                </a:extLst>
              </p:cNvPr>
              <p:cNvSpPr>
                <a:spLocks/>
              </p:cNvSpPr>
              <p:nvPr/>
            </p:nvSpPr>
            <p:spPr bwMode="auto">
              <a:xfrm>
                <a:off x="4595" y="2587"/>
                <a:ext cx="12" cy="6"/>
              </a:xfrm>
              <a:custGeom>
                <a:avLst/>
                <a:gdLst>
                  <a:gd name="T0" fmla="*/ 0 w 90"/>
                  <a:gd name="T1" fmla="*/ 0 h 64"/>
                  <a:gd name="T2" fmla="*/ 0 w 90"/>
                  <a:gd name="T3" fmla="*/ 0 h 64"/>
                  <a:gd name="T4" fmla="*/ 0 w 90"/>
                  <a:gd name="T5" fmla="*/ 0 h 64"/>
                  <a:gd name="T6" fmla="*/ 0 w 90"/>
                  <a:gd name="T7" fmla="*/ 0 h 64"/>
                  <a:gd name="T8" fmla="*/ 0 w 90"/>
                  <a:gd name="T9" fmla="*/ 0 h 64"/>
                  <a:gd name="T10" fmla="*/ 0 w 90"/>
                  <a:gd name="T11" fmla="*/ 0 h 64"/>
                  <a:gd name="T12" fmla="*/ 0 w 90"/>
                  <a:gd name="T13" fmla="*/ 0 h 64"/>
                  <a:gd name="T14" fmla="*/ 0 w 90"/>
                  <a:gd name="T15" fmla="*/ 0 h 64"/>
                  <a:gd name="T16" fmla="*/ 0 w 90"/>
                  <a:gd name="T17" fmla="*/ 0 h 64"/>
                  <a:gd name="T18" fmla="*/ 0 w 90"/>
                  <a:gd name="T19" fmla="*/ 0 h 64"/>
                  <a:gd name="T20" fmla="*/ 0 w 90"/>
                  <a:gd name="T21" fmla="*/ 0 h 64"/>
                  <a:gd name="T22" fmla="*/ 0 w 90"/>
                  <a:gd name="T23" fmla="*/ 0 h 64"/>
                  <a:gd name="T24" fmla="*/ 0 w 90"/>
                  <a:gd name="T25" fmla="*/ 0 h 6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0" h="64">
                    <a:moveTo>
                      <a:pt x="90" y="22"/>
                    </a:moveTo>
                    <a:lnTo>
                      <a:pt x="90" y="64"/>
                    </a:lnTo>
                    <a:lnTo>
                      <a:pt x="0" y="0"/>
                    </a:lnTo>
                    <a:lnTo>
                      <a:pt x="12" y="2"/>
                    </a:lnTo>
                    <a:lnTo>
                      <a:pt x="25" y="3"/>
                    </a:lnTo>
                    <a:lnTo>
                      <a:pt x="37" y="3"/>
                    </a:lnTo>
                    <a:lnTo>
                      <a:pt x="49" y="2"/>
                    </a:lnTo>
                    <a:lnTo>
                      <a:pt x="61" y="3"/>
                    </a:lnTo>
                    <a:lnTo>
                      <a:pt x="72" y="6"/>
                    </a:lnTo>
                    <a:lnTo>
                      <a:pt x="77" y="9"/>
                    </a:lnTo>
                    <a:lnTo>
                      <a:pt x="82" y="12"/>
                    </a:lnTo>
                    <a:lnTo>
                      <a:pt x="86" y="16"/>
                    </a:lnTo>
                    <a:lnTo>
                      <a:pt x="90" y="2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3" name="Freeform 104">
                <a:extLst>
                  <a:ext uri="{FF2B5EF4-FFF2-40B4-BE49-F238E27FC236}">
                    <a16:creationId xmlns:a16="http://schemas.microsoft.com/office/drawing/2014/main" id="{55C0FB5F-5479-4744-89B8-E22D5C448AB3}"/>
                  </a:ext>
                </a:extLst>
              </p:cNvPr>
              <p:cNvSpPr>
                <a:spLocks/>
              </p:cNvSpPr>
              <p:nvPr/>
            </p:nvSpPr>
            <p:spPr bwMode="auto">
              <a:xfrm>
                <a:off x="4243" y="2589"/>
                <a:ext cx="10" cy="5"/>
              </a:xfrm>
              <a:custGeom>
                <a:avLst/>
                <a:gdLst>
                  <a:gd name="T0" fmla="*/ 0 w 70"/>
                  <a:gd name="T1" fmla="*/ 0 h 56"/>
                  <a:gd name="T2" fmla="*/ 0 w 70"/>
                  <a:gd name="T3" fmla="*/ 0 h 56"/>
                  <a:gd name="T4" fmla="*/ 0 w 70"/>
                  <a:gd name="T5" fmla="*/ 0 h 56"/>
                  <a:gd name="T6" fmla="*/ 0 w 70"/>
                  <a:gd name="T7" fmla="*/ 0 h 56"/>
                  <a:gd name="T8" fmla="*/ 0 w 70"/>
                  <a:gd name="T9" fmla="*/ 0 h 56"/>
                  <a:gd name="T10" fmla="*/ 0 w 70"/>
                  <a:gd name="T11" fmla="*/ 0 h 56"/>
                  <a:gd name="T12" fmla="*/ 0 w 70"/>
                  <a:gd name="T13" fmla="*/ 0 h 56"/>
                  <a:gd name="T14" fmla="*/ 0 w 70"/>
                  <a:gd name="T15" fmla="*/ 0 h 56"/>
                  <a:gd name="T16" fmla="*/ 0 w 70"/>
                  <a:gd name="T17" fmla="*/ 0 h 56"/>
                  <a:gd name="T18" fmla="*/ 0 w 70"/>
                  <a:gd name="T19" fmla="*/ 0 h 56"/>
                  <a:gd name="T20" fmla="*/ 0 w 70"/>
                  <a:gd name="T21" fmla="*/ 0 h 56"/>
                  <a:gd name="T22" fmla="*/ 0 w 70"/>
                  <a:gd name="T23" fmla="*/ 0 h 56"/>
                  <a:gd name="T24" fmla="*/ 0 w 70"/>
                  <a:gd name="T25" fmla="*/ 0 h 56"/>
                  <a:gd name="T26" fmla="*/ 0 w 70"/>
                  <a:gd name="T27" fmla="*/ 0 h 56"/>
                  <a:gd name="T28" fmla="*/ 0 w 70"/>
                  <a:gd name="T29" fmla="*/ 0 h 56"/>
                  <a:gd name="T30" fmla="*/ 0 w 70"/>
                  <a:gd name="T31" fmla="*/ 0 h 56"/>
                  <a:gd name="T32" fmla="*/ 0 w 70"/>
                  <a:gd name="T33" fmla="*/ 0 h 56"/>
                  <a:gd name="T34" fmla="*/ 0 w 70"/>
                  <a:gd name="T35" fmla="*/ 0 h 56"/>
                  <a:gd name="T36" fmla="*/ 0 w 70"/>
                  <a:gd name="T37" fmla="*/ 0 h 56"/>
                  <a:gd name="T38" fmla="*/ 0 w 70"/>
                  <a:gd name="T39" fmla="*/ 0 h 56"/>
                  <a:gd name="T40" fmla="*/ 0 w 70"/>
                  <a:gd name="T41" fmla="*/ 0 h 56"/>
                  <a:gd name="T42" fmla="*/ 0 w 70"/>
                  <a:gd name="T43" fmla="*/ 0 h 56"/>
                  <a:gd name="T44" fmla="*/ 0 w 70"/>
                  <a:gd name="T45" fmla="*/ 0 h 56"/>
                  <a:gd name="T46" fmla="*/ 0 w 70"/>
                  <a:gd name="T47" fmla="*/ 0 h 56"/>
                  <a:gd name="T48" fmla="*/ 0 w 70"/>
                  <a:gd name="T49" fmla="*/ 0 h 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0" h="56">
                    <a:moveTo>
                      <a:pt x="70" y="24"/>
                    </a:moveTo>
                    <a:lnTo>
                      <a:pt x="70" y="27"/>
                    </a:lnTo>
                    <a:lnTo>
                      <a:pt x="68" y="32"/>
                    </a:lnTo>
                    <a:lnTo>
                      <a:pt x="66" y="36"/>
                    </a:lnTo>
                    <a:lnTo>
                      <a:pt x="64" y="39"/>
                    </a:lnTo>
                    <a:lnTo>
                      <a:pt x="61" y="44"/>
                    </a:lnTo>
                    <a:lnTo>
                      <a:pt x="58" y="48"/>
                    </a:lnTo>
                    <a:lnTo>
                      <a:pt x="54" y="52"/>
                    </a:lnTo>
                    <a:lnTo>
                      <a:pt x="50" y="56"/>
                    </a:lnTo>
                    <a:lnTo>
                      <a:pt x="0" y="56"/>
                    </a:lnTo>
                    <a:lnTo>
                      <a:pt x="0" y="3"/>
                    </a:lnTo>
                    <a:lnTo>
                      <a:pt x="4" y="4"/>
                    </a:lnTo>
                    <a:lnTo>
                      <a:pt x="8" y="5"/>
                    </a:lnTo>
                    <a:lnTo>
                      <a:pt x="14" y="5"/>
                    </a:lnTo>
                    <a:lnTo>
                      <a:pt x="19" y="4"/>
                    </a:lnTo>
                    <a:lnTo>
                      <a:pt x="29" y="3"/>
                    </a:lnTo>
                    <a:lnTo>
                      <a:pt x="39" y="2"/>
                    </a:lnTo>
                    <a:lnTo>
                      <a:pt x="44" y="0"/>
                    </a:lnTo>
                    <a:lnTo>
                      <a:pt x="49" y="2"/>
                    </a:lnTo>
                    <a:lnTo>
                      <a:pt x="54" y="2"/>
                    </a:lnTo>
                    <a:lnTo>
                      <a:pt x="58" y="4"/>
                    </a:lnTo>
                    <a:lnTo>
                      <a:pt x="62" y="7"/>
                    </a:lnTo>
                    <a:lnTo>
                      <a:pt x="65" y="11"/>
                    </a:lnTo>
                    <a:lnTo>
                      <a:pt x="68" y="17"/>
                    </a:lnTo>
                    <a:lnTo>
                      <a:pt x="70"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4" name="Freeform 105">
                <a:extLst>
                  <a:ext uri="{FF2B5EF4-FFF2-40B4-BE49-F238E27FC236}">
                    <a16:creationId xmlns:a16="http://schemas.microsoft.com/office/drawing/2014/main" id="{3299A366-53FB-4576-A3D7-328EEEE57E91}"/>
                  </a:ext>
                </a:extLst>
              </p:cNvPr>
              <p:cNvSpPr>
                <a:spLocks/>
              </p:cNvSpPr>
              <p:nvPr/>
            </p:nvSpPr>
            <p:spPr bwMode="auto">
              <a:xfrm>
                <a:off x="4802" y="2589"/>
                <a:ext cx="19" cy="30"/>
              </a:xfrm>
              <a:custGeom>
                <a:avLst/>
                <a:gdLst>
                  <a:gd name="T0" fmla="*/ 0 w 129"/>
                  <a:gd name="T1" fmla="*/ 0 h 331"/>
                  <a:gd name="T2" fmla="*/ 0 w 129"/>
                  <a:gd name="T3" fmla="*/ 0 h 331"/>
                  <a:gd name="T4" fmla="*/ 0 w 129"/>
                  <a:gd name="T5" fmla="*/ 0 h 331"/>
                  <a:gd name="T6" fmla="*/ 0 w 129"/>
                  <a:gd name="T7" fmla="*/ 0 h 3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 h="331">
                    <a:moveTo>
                      <a:pt x="0" y="310"/>
                    </a:moveTo>
                    <a:lnTo>
                      <a:pt x="129" y="0"/>
                    </a:lnTo>
                    <a:lnTo>
                      <a:pt x="129" y="331"/>
                    </a:lnTo>
                    <a:lnTo>
                      <a:pt x="0" y="310"/>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5" name="Freeform 106">
                <a:extLst>
                  <a:ext uri="{FF2B5EF4-FFF2-40B4-BE49-F238E27FC236}">
                    <a16:creationId xmlns:a16="http://schemas.microsoft.com/office/drawing/2014/main" id="{4C14917E-75E1-403E-8917-249ED562A5B1}"/>
                  </a:ext>
                </a:extLst>
              </p:cNvPr>
              <p:cNvSpPr>
                <a:spLocks/>
              </p:cNvSpPr>
              <p:nvPr/>
            </p:nvSpPr>
            <p:spPr bwMode="auto">
              <a:xfrm>
                <a:off x="4851" y="2589"/>
                <a:ext cx="159" cy="61"/>
              </a:xfrm>
              <a:custGeom>
                <a:avLst/>
                <a:gdLst>
                  <a:gd name="T0" fmla="*/ 0 w 1116"/>
                  <a:gd name="T1" fmla="*/ 0 h 674"/>
                  <a:gd name="T2" fmla="*/ 0 w 1116"/>
                  <a:gd name="T3" fmla="*/ 0 h 674"/>
                  <a:gd name="T4" fmla="*/ 0 w 1116"/>
                  <a:gd name="T5" fmla="*/ 0 h 674"/>
                  <a:gd name="T6" fmla="*/ 0 w 1116"/>
                  <a:gd name="T7" fmla="*/ 0 h 674"/>
                  <a:gd name="T8" fmla="*/ 0 w 1116"/>
                  <a:gd name="T9" fmla="*/ 0 h 674"/>
                  <a:gd name="T10" fmla="*/ 0 w 1116"/>
                  <a:gd name="T11" fmla="*/ 0 h 674"/>
                  <a:gd name="T12" fmla="*/ 0 w 1116"/>
                  <a:gd name="T13" fmla="*/ 0 h 674"/>
                  <a:gd name="T14" fmla="*/ 0 w 1116"/>
                  <a:gd name="T15" fmla="*/ 0 h 674"/>
                  <a:gd name="T16" fmla="*/ 0 w 1116"/>
                  <a:gd name="T17" fmla="*/ 0 h 674"/>
                  <a:gd name="T18" fmla="*/ 0 w 1116"/>
                  <a:gd name="T19" fmla="*/ 0 h 674"/>
                  <a:gd name="T20" fmla="*/ 0 w 1116"/>
                  <a:gd name="T21" fmla="*/ 0 h 674"/>
                  <a:gd name="T22" fmla="*/ 0 w 1116"/>
                  <a:gd name="T23" fmla="*/ 0 h 674"/>
                  <a:gd name="T24" fmla="*/ 0 w 1116"/>
                  <a:gd name="T25" fmla="*/ 0 h 674"/>
                  <a:gd name="T26" fmla="*/ 0 w 1116"/>
                  <a:gd name="T27" fmla="*/ 0 h 674"/>
                  <a:gd name="T28" fmla="*/ 0 w 1116"/>
                  <a:gd name="T29" fmla="*/ 0 h 674"/>
                  <a:gd name="T30" fmla="*/ 0 w 1116"/>
                  <a:gd name="T31" fmla="*/ 0 h 674"/>
                  <a:gd name="T32" fmla="*/ 0 w 1116"/>
                  <a:gd name="T33" fmla="*/ 0 h 674"/>
                  <a:gd name="T34" fmla="*/ 0 w 1116"/>
                  <a:gd name="T35" fmla="*/ 0 h 674"/>
                  <a:gd name="T36" fmla="*/ 0 w 1116"/>
                  <a:gd name="T37" fmla="*/ 0 h 674"/>
                  <a:gd name="T38" fmla="*/ 0 w 1116"/>
                  <a:gd name="T39" fmla="*/ 0 h 674"/>
                  <a:gd name="T40" fmla="*/ 0 w 1116"/>
                  <a:gd name="T41" fmla="*/ 0 h 674"/>
                  <a:gd name="T42" fmla="*/ 0 w 1116"/>
                  <a:gd name="T43" fmla="*/ 0 h 674"/>
                  <a:gd name="T44" fmla="*/ 0 w 1116"/>
                  <a:gd name="T45" fmla="*/ 0 h 674"/>
                  <a:gd name="T46" fmla="*/ 0 w 1116"/>
                  <a:gd name="T47" fmla="*/ 0 h 674"/>
                  <a:gd name="T48" fmla="*/ 0 w 1116"/>
                  <a:gd name="T49" fmla="*/ 0 h 674"/>
                  <a:gd name="T50" fmla="*/ 0 w 1116"/>
                  <a:gd name="T51" fmla="*/ 0 h 674"/>
                  <a:gd name="T52" fmla="*/ 0 w 1116"/>
                  <a:gd name="T53" fmla="*/ 0 h 674"/>
                  <a:gd name="T54" fmla="*/ 0 w 1116"/>
                  <a:gd name="T55" fmla="*/ 0 h 674"/>
                  <a:gd name="T56" fmla="*/ 0 w 1116"/>
                  <a:gd name="T57" fmla="*/ 0 h 674"/>
                  <a:gd name="T58" fmla="*/ 0 w 1116"/>
                  <a:gd name="T59" fmla="*/ 0 h 674"/>
                  <a:gd name="T60" fmla="*/ 0 w 1116"/>
                  <a:gd name="T61" fmla="*/ 0 h 674"/>
                  <a:gd name="T62" fmla="*/ 0 w 1116"/>
                  <a:gd name="T63" fmla="*/ 0 h 674"/>
                  <a:gd name="T64" fmla="*/ 0 w 1116"/>
                  <a:gd name="T65" fmla="*/ 0 h 674"/>
                  <a:gd name="T66" fmla="*/ 0 w 1116"/>
                  <a:gd name="T67" fmla="*/ 0 h 674"/>
                  <a:gd name="T68" fmla="*/ 0 w 1116"/>
                  <a:gd name="T69" fmla="*/ 0 h 674"/>
                  <a:gd name="T70" fmla="*/ 0 w 1116"/>
                  <a:gd name="T71" fmla="*/ 0 h 674"/>
                  <a:gd name="T72" fmla="*/ 0 w 1116"/>
                  <a:gd name="T73" fmla="*/ 0 h 674"/>
                  <a:gd name="T74" fmla="*/ 0 w 1116"/>
                  <a:gd name="T75" fmla="*/ 0 h 674"/>
                  <a:gd name="T76" fmla="*/ 0 w 1116"/>
                  <a:gd name="T77" fmla="*/ 0 h 674"/>
                  <a:gd name="T78" fmla="*/ 0 w 1116"/>
                  <a:gd name="T79" fmla="*/ 0 h 674"/>
                  <a:gd name="T80" fmla="*/ 0 w 1116"/>
                  <a:gd name="T81" fmla="*/ 0 h 674"/>
                  <a:gd name="T82" fmla="*/ 0 w 1116"/>
                  <a:gd name="T83" fmla="*/ 0 h 674"/>
                  <a:gd name="T84" fmla="*/ 0 w 1116"/>
                  <a:gd name="T85" fmla="*/ 0 h 674"/>
                  <a:gd name="T86" fmla="*/ 0 w 1116"/>
                  <a:gd name="T87" fmla="*/ 0 h 674"/>
                  <a:gd name="T88" fmla="*/ 0 w 1116"/>
                  <a:gd name="T89" fmla="*/ 0 h 674"/>
                  <a:gd name="T90" fmla="*/ 0 w 1116"/>
                  <a:gd name="T91" fmla="*/ 0 h 674"/>
                  <a:gd name="T92" fmla="*/ 0 w 1116"/>
                  <a:gd name="T93" fmla="*/ 0 h 674"/>
                  <a:gd name="T94" fmla="*/ 0 w 1116"/>
                  <a:gd name="T95" fmla="*/ 0 h 674"/>
                  <a:gd name="T96" fmla="*/ 0 w 1116"/>
                  <a:gd name="T97" fmla="*/ 0 h 674"/>
                  <a:gd name="T98" fmla="*/ 0 w 1116"/>
                  <a:gd name="T99" fmla="*/ 0 h 674"/>
                  <a:gd name="T100" fmla="*/ 0 w 1116"/>
                  <a:gd name="T101" fmla="*/ 0 h 674"/>
                  <a:gd name="T102" fmla="*/ 0 w 1116"/>
                  <a:gd name="T103" fmla="*/ 0 h 674"/>
                  <a:gd name="T104" fmla="*/ 0 w 1116"/>
                  <a:gd name="T105" fmla="*/ 0 h 674"/>
                  <a:gd name="T106" fmla="*/ 0 w 1116"/>
                  <a:gd name="T107" fmla="*/ 0 h 674"/>
                  <a:gd name="T108" fmla="*/ 0 w 1116"/>
                  <a:gd name="T109" fmla="*/ 0 h 674"/>
                  <a:gd name="T110" fmla="*/ 0 w 1116"/>
                  <a:gd name="T111" fmla="*/ 0 h 674"/>
                  <a:gd name="T112" fmla="*/ 0 w 1116"/>
                  <a:gd name="T113" fmla="*/ 0 h 674"/>
                  <a:gd name="T114" fmla="*/ 0 w 1116"/>
                  <a:gd name="T115" fmla="*/ 0 h 674"/>
                  <a:gd name="T116" fmla="*/ 0 w 1116"/>
                  <a:gd name="T117" fmla="*/ 0 h 674"/>
                  <a:gd name="T118" fmla="*/ 0 w 1116"/>
                  <a:gd name="T119" fmla="*/ 0 h 674"/>
                  <a:gd name="T120" fmla="*/ 0 w 1116"/>
                  <a:gd name="T121" fmla="*/ 0 h 6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116" h="674">
                    <a:moveTo>
                      <a:pt x="1116" y="310"/>
                    </a:moveTo>
                    <a:lnTo>
                      <a:pt x="1108" y="318"/>
                    </a:lnTo>
                    <a:lnTo>
                      <a:pt x="1101" y="328"/>
                    </a:lnTo>
                    <a:lnTo>
                      <a:pt x="1094" y="340"/>
                    </a:lnTo>
                    <a:lnTo>
                      <a:pt x="1088" y="352"/>
                    </a:lnTo>
                    <a:lnTo>
                      <a:pt x="1082" y="365"/>
                    </a:lnTo>
                    <a:lnTo>
                      <a:pt x="1077" y="379"/>
                    </a:lnTo>
                    <a:lnTo>
                      <a:pt x="1072" y="394"/>
                    </a:lnTo>
                    <a:lnTo>
                      <a:pt x="1067" y="409"/>
                    </a:lnTo>
                    <a:lnTo>
                      <a:pt x="1058" y="441"/>
                    </a:lnTo>
                    <a:lnTo>
                      <a:pt x="1049" y="472"/>
                    </a:lnTo>
                    <a:lnTo>
                      <a:pt x="1040" y="503"/>
                    </a:lnTo>
                    <a:lnTo>
                      <a:pt x="1030" y="532"/>
                    </a:lnTo>
                    <a:lnTo>
                      <a:pt x="1025" y="545"/>
                    </a:lnTo>
                    <a:lnTo>
                      <a:pt x="1018" y="558"/>
                    </a:lnTo>
                    <a:lnTo>
                      <a:pt x="1011" y="570"/>
                    </a:lnTo>
                    <a:lnTo>
                      <a:pt x="1004" y="581"/>
                    </a:lnTo>
                    <a:lnTo>
                      <a:pt x="996" y="591"/>
                    </a:lnTo>
                    <a:lnTo>
                      <a:pt x="988" y="599"/>
                    </a:lnTo>
                    <a:lnTo>
                      <a:pt x="979" y="606"/>
                    </a:lnTo>
                    <a:lnTo>
                      <a:pt x="969" y="611"/>
                    </a:lnTo>
                    <a:lnTo>
                      <a:pt x="957" y="615"/>
                    </a:lnTo>
                    <a:lnTo>
                      <a:pt x="945" y="616"/>
                    </a:lnTo>
                    <a:lnTo>
                      <a:pt x="932" y="616"/>
                    </a:lnTo>
                    <a:lnTo>
                      <a:pt x="918" y="612"/>
                    </a:lnTo>
                    <a:lnTo>
                      <a:pt x="902" y="608"/>
                    </a:lnTo>
                    <a:lnTo>
                      <a:pt x="885" y="601"/>
                    </a:lnTo>
                    <a:lnTo>
                      <a:pt x="867" y="591"/>
                    </a:lnTo>
                    <a:lnTo>
                      <a:pt x="847" y="578"/>
                    </a:lnTo>
                    <a:lnTo>
                      <a:pt x="828" y="567"/>
                    </a:lnTo>
                    <a:lnTo>
                      <a:pt x="810" y="557"/>
                    </a:lnTo>
                    <a:lnTo>
                      <a:pt x="792" y="550"/>
                    </a:lnTo>
                    <a:lnTo>
                      <a:pt x="773" y="542"/>
                    </a:lnTo>
                    <a:lnTo>
                      <a:pt x="754" y="536"/>
                    </a:lnTo>
                    <a:lnTo>
                      <a:pt x="734" y="530"/>
                    </a:lnTo>
                    <a:lnTo>
                      <a:pt x="715" y="526"/>
                    </a:lnTo>
                    <a:lnTo>
                      <a:pt x="695" y="522"/>
                    </a:lnTo>
                    <a:lnTo>
                      <a:pt x="675" y="519"/>
                    </a:lnTo>
                    <a:lnTo>
                      <a:pt x="654" y="517"/>
                    </a:lnTo>
                    <a:lnTo>
                      <a:pt x="633" y="517"/>
                    </a:lnTo>
                    <a:lnTo>
                      <a:pt x="613" y="517"/>
                    </a:lnTo>
                    <a:lnTo>
                      <a:pt x="593" y="517"/>
                    </a:lnTo>
                    <a:lnTo>
                      <a:pt x="573" y="519"/>
                    </a:lnTo>
                    <a:lnTo>
                      <a:pt x="552" y="522"/>
                    </a:lnTo>
                    <a:lnTo>
                      <a:pt x="532" y="525"/>
                    </a:lnTo>
                    <a:lnTo>
                      <a:pt x="512" y="529"/>
                    </a:lnTo>
                    <a:lnTo>
                      <a:pt x="491" y="535"/>
                    </a:lnTo>
                    <a:lnTo>
                      <a:pt x="471" y="540"/>
                    </a:lnTo>
                    <a:lnTo>
                      <a:pt x="451" y="546"/>
                    </a:lnTo>
                    <a:lnTo>
                      <a:pt x="432" y="554"/>
                    </a:lnTo>
                    <a:lnTo>
                      <a:pt x="412" y="562"/>
                    </a:lnTo>
                    <a:lnTo>
                      <a:pt x="393" y="570"/>
                    </a:lnTo>
                    <a:lnTo>
                      <a:pt x="375" y="579"/>
                    </a:lnTo>
                    <a:lnTo>
                      <a:pt x="356" y="589"/>
                    </a:lnTo>
                    <a:lnTo>
                      <a:pt x="338" y="599"/>
                    </a:lnTo>
                    <a:lnTo>
                      <a:pt x="321" y="610"/>
                    </a:lnTo>
                    <a:lnTo>
                      <a:pt x="303" y="622"/>
                    </a:lnTo>
                    <a:lnTo>
                      <a:pt x="286" y="634"/>
                    </a:lnTo>
                    <a:lnTo>
                      <a:pt x="270" y="647"/>
                    </a:lnTo>
                    <a:lnTo>
                      <a:pt x="254" y="660"/>
                    </a:lnTo>
                    <a:lnTo>
                      <a:pt x="239" y="674"/>
                    </a:lnTo>
                    <a:lnTo>
                      <a:pt x="0" y="428"/>
                    </a:lnTo>
                    <a:lnTo>
                      <a:pt x="13" y="410"/>
                    </a:lnTo>
                    <a:lnTo>
                      <a:pt x="27" y="393"/>
                    </a:lnTo>
                    <a:lnTo>
                      <a:pt x="41" y="376"/>
                    </a:lnTo>
                    <a:lnTo>
                      <a:pt x="56" y="360"/>
                    </a:lnTo>
                    <a:lnTo>
                      <a:pt x="71" y="343"/>
                    </a:lnTo>
                    <a:lnTo>
                      <a:pt x="87" y="328"/>
                    </a:lnTo>
                    <a:lnTo>
                      <a:pt x="103" y="314"/>
                    </a:lnTo>
                    <a:lnTo>
                      <a:pt x="119" y="300"/>
                    </a:lnTo>
                    <a:lnTo>
                      <a:pt x="136" y="286"/>
                    </a:lnTo>
                    <a:lnTo>
                      <a:pt x="154" y="273"/>
                    </a:lnTo>
                    <a:lnTo>
                      <a:pt x="171" y="261"/>
                    </a:lnTo>
                    <a:lnTo>
                      <a:pt x="189" y="249"/>
                    </a:lnTo>
                    <a:lnTo>
                      <a:pt x="207" y="238"/>
                    </a:lnTo>
                    <a:lnTo>
                      <a:pt x="225" y="228"/>
                    </a:lnTo>
                    <a:lnTo>
                      <a:pt x="244" y="218"/>
                    </a:lnTo>
                    <a:lnTo>
                      <a:pt x="263" y="208"/>
                    </a:lnTo>
                    <a:lnTo>
                      <a:pt x="281" y="200"/>
                    </a:lnTo>
                    <a:lnTo>
                      <a:pt x="300" y="191"/>
                    </a:lnTo>
                    <a:lnTo>
                      <a:pt x="321" y="184"/>
                    </a:lnTo>
                    <a:lnTo>
                      <a:pt x="340" y="177"/>
                    </a:lnTo>
                    <a:lnTo>
                      <a:pt x="360" y="171"/>
                    </a:lnTo>
                    <a:lnTo>
                      <a:pt x="379" y="166"/>
                    </a:lnTo>
                    <a:lnTo>
                      <a:pt x="399" y="161"/>
                    </a:lnTo>
                    <a:lnTo>
                      <a:pt x="419" y="156"/>
                    </a:lnTo>
                    <a:lnTo>
                      <a:pt x="439" y="153"/>
                    </a:lnTo>
                    <a:lnTo>
                      <a:pt x="458" y="151"/>
                    </a:lnTo>
                    <a:lnTo>
                      <a:pt x="478" y="149"/>
                    </a:lnTo>
                    <a:lnTo>
                      <a:pt x="499" y="148"/>
                    </a:lnTo>
                    <a:lnTo>
                      <a:pt x="519" y="147"/>
                    </a:lnTo>
                    <a:lnTo>
                      <a:pt x="539" y="147"/>
                    </a:lnTo>
                    <a:lnTo>
                      <a:pt x="558" y="148"/>
                    </a:lnTo>
                    <a:lnTo>
                      <a:pt x="578" y="149"/>
                    </a:lnTo>
                    <a:lnTo>
                      <a:pt x="592" y="162"/>
                    </a:lnTo>
                    <a:lnTo>
                      <a:pt x="605" y="173"/>
                    </a:lnTo>
                    <a:lnTo>
                      <a:pt x="619" y="180"/>
                    </a:lnTo>
                    <a:lnTo>
                      <a:pt x="632" y="186"/>
                    </a:lnTo>
                    <a:lnTo>
                      <a:pt x="645" y="189"/>
                    </a:lnTo>
                    <a:lnTo>
                      <a:pt x="658" y="190"/>
                    </a:lnTo>
                    <a:lnTo>
                      <a:pt x="672" y="190"/>
                    </a:lnTo>
                    <a:lnTo>
                      <a:pt x="684" y="188"/>
                    </a:lnTo>
                    <a:lnTo>
                      <a:pt x="697" y="184"/>
                    </a:lnTo>
                    <a:lnTo>
                      <a:pt x="710" y="179"/>
                    </a:lnTo>
                    <a:lnTo>
                      <a:pt x="722" y="173"/>
                    </a:lnTo>
                    <a:lnTo>
                      <a:pt x="734" y="165"/>
                    </a:lnTo>
                    <a:lnTo>
                      <a:pt x="747" y="156"/>
                    </a:lnTo>
                    <a:lnTo>
                      <a:pt x="759" y="147"/>
                    </a:lnTo>
                    <a:lnTo>
                      <a:pt x="772" y="137"/>
                    </a:lnTo>
                    <a:lnTo>
                      <a:pt x="784" y="126"/>
                    </a:lnTo>
                    <a:lnTo>
                      <a:pt x="810" y="104"/>
                    </a:lnTo>
                    <a:lnTo>
                      <a:pt x="835" y="82"/>
                    </a:lnTo>
                    <a:lnTo>
                      <a:pt x="862" y="60"/>
                    </a:lnTo>
                    <a:lnTo>
                      <a:pt x="889" y="40"/>
                    </a:lnTo>
                    <a:lnTo>
                      <a:pt x="903" y="30"/>
                    </a:lnTo>
                    <a:lnTo>
                      <a:pt x="917" y="22"/>
                    </a:lnTo>
                    <a:lnTo>
                      <a:pt x="931" y="15"/>
                    </a:lnTo>
                    <a:lnTo>
                      <a:pt x="945" y="9"/>
                    </a:lnTo>
                    <a:lnTo>
                      <a:pt x="960" y="4"/>
                    </a:lnTo>
                    <a:lnTo>
                      <a:pt x="975" y="1"/>
                    </a:lnTo>
                    <a:lnTo>
                      <a:pt x="990" y="0"/>
                    </a:lnTo>
                    <a:lnTo>
                      <a:pt x="1006" y="0"/>
                    </a:lnTo>
                    <a:lnTo>
                      <a:pt x="1116" y="31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6" name="Freeform 107">
                <a:extLst>
                  <a:ext uri="{FF2B5EF4-FFF2-40B4-BE49-F238E27FC236}">
                    <a16:creationId xmlns:a16="http://schemas.microsoft.com/office/drawing/2014/main" id="{71A33927-11C8-4C3F-8646-5C987A29029D}"/>
                  </a:ext>
                </a:extLst>
              </p:cNvPr>
              <p:cNvSpPr>
                <a:spLocks/>
              </p:cNvSpPr>
              <p:nvPr/>
            </p:nvSpPr>
            <p:spPr bwMode="auto">
              <a:xfrm>
                <a:off x="3794" y="2596"/>
                <a:ext cx="12" cy="6"/>
              </a:xfrm>
              <a:custGeom>
                <a:avLst/>
                <a:gdLst>
                  <a:gd name="T0" fmla="*/ 0 w 81"/>
                  <a:gd name="T1" fmla="*/ 0 h 66"/>
                  <a:gd name="T2" fmla="*/ 0 w 81"/>
                  <a:gd name="T3" fmla="*/ 0 h 66"/>
                  <a:gd name="T4" fmla="*/ 0 w 81"/>
                  <a:gd name="T5" fmla="*/ 0 h 66"/>
                  <a:gd name="T6" fmla="*/ 0 w 81"/>
                  <a:gd name="T7" fmla="*/ 0 h 66"/>
                  <a:gd name="T8" fmla="*/ 0 w 81"/>
                  <a:gd name="T9" fmla="*/ 0 h 66"/>
                  <a:gd name="T10" fmla="*/ 0 w 81"/>
                  <a:gd name="T11" fmla="*/ 0 h 66"/>
                  <a:gd name="T12" fmla="*/ 0 w 81"/>
                  <a:gd name="T13" fmla="*/ 0 h 66"/>
                  <a:gd name="T14" fmla="*/ 0 w 81"/>
                  <a:gd name="T15" fmla="*/ 0 h 66"/>
                  <a:gd name="T16" fmla="*/ 0 w 81"/>
                  <a:gd name="T17" fmla="*/ 0 h 66"/>
                  <a:gd name="T18" fmla="*/ 0 w 81"/>
                  <a:gd name="T19" fmla="*/ 0 h 66"/>
                  <a:gd name="T20" fmla="*/ 0 w 81"/>
                  <a:gd name="T21" fmla="*/ 0 h 66"/>
                  <a:gd name="T22" fmla="*/ 0 w 81"/>
                  <a:gd name="T23" fmla="*/ 0 h 66"/>
                  <a:gd name="T24" fmla="*/ 0 w 81"/>
                  <a:gd name="T25" fmla="*/ 0 h 66"/>
                  <a:gd name="T26" fmla="*/ 0 w 81"/>
                  <a:gd name="T27" fmla="*/ 0 h 66"/>
                  <a:gd name="T28" fmla="*/ 0 w 81"/>
                  <a:gd name="T29" fmla="*/ 0 h 66"/>
                  <a:gd name="T30" fmla="*/ 0 w 81"/>
                  <a:gd name="T31" fmla="*/ 0 h 66"/>
                  <a:gd name="T32" fmla="*/ 0 w 81"/>
                  <a:gd name="T33" fmla="*/ 0 h 66"/>
                  <a:gd name="T34" fmla="*/ 0 w 81"/>
                  <a:gd name="T35" fmla="*/ 0 h 66"/>
                  <a:gd name="T36" fmla="*/ 0 w 81"/>
                  <a:gd name="T37" fmla="*/ 0 h 66"/>
                  <a:gd name="T38" fmla="*/ 0 w 81"/>
                  <a:gd name="T39" fmla="*/ 0 h 66"/>
                  <a:gd name="T40" fmla="*/ 0 w 81"/>
                  <a:gd name="T41" fmla="*/ 0 h 66"/>
                  <a:gd name="T42" fmla="*/ 0 w 81"/>
                  <a:gd name="T43" fmla="*/ 0 h 66"/>
                  <a:gd name="T44" fmla="*/ 0 w 81"/>
                  <a:gd name="T45" fmla="*/ 0 h 66"/>
                  <a:gd name="T46" fmla="*/ 0 w 81"/>
                  <a:gd name="T47" fmla="*/ 0 h 66"/>
                  <a:gd name="T48" fmla="*/ 0 w 81"/>
                  <a:gd name="T49" fmla="*/ 0 h 66"/>
                  <a:gd name="T50" fmla="*/ 0 w 81"/>
                  <a:gd name="T51" fmla="*/ 0 h 66"/>
                  <a:gd name="T52" fmla="*/ 0 w 81"/>
                  <a:gd name="T53" fmla="*/ 0 h 66"/>
                  <a:gd name="T54" fmla="*/ 0 w 81"/>
                  <a:gd name="T55" fmla="*/ 0 h 66"/>
                  <a:gd name="T56" fmla="*/ 0 w 81"/>
                  <a:gd name="T57" fmla="*/ 0 h 66"/>
                  <a:gd name="T58" fmla="*/ 0 w 81"/>
                  <a:gd name="T59" fmla="*/ 0 h 6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1" h="66">
                    <a:moveTo>
                      <a:pt x="81" y="22"/>
                    </a:moveTo>
                    <a:lnTo>
                      <a:pt x="81" y="65"/>
                    </a:lnTo>
                    <a:lnTo>
                      <a:pt x="73" y="66"/>
                    </a:lnTo>
                    <a:lnTo>
                      <a:pt x="65" y="66"/>
                    </a:lnTo>
                    <a:lnTo>
                      <a:pt x="57" y="65"/>
                    </a:lnTo>
                    <a:lnTo>
                      <a:pt x="48" y="64"/>
                    </a:lnTo>
                    <a:lnTo>
                      <a:pt x="40" y="61"/>
                    </a:lnTo>
                    <a:lnTo>
                      <a:pt x="31" y="57"/>
                    </a:lnTo>
                    <a:lnTo>
                      <a:pt x="24" y="53"/>
                    </a:lnTo>
                    <a:lnTo>
                      <a:pt x="17" y="49"/>
                    </a:lnTo>
                    <a:lnTo>
                      <a:pt x="11" y="43"/>
                    </a:lnTo>
                    <a:lnTo>
                      <a:pt x="6" y="38"/>
                    </a:lnTo>
                    <a:lnTo>
                      <a:pt x="2" y="32"/>
                    </a:lnTo>
                    <a:lnTo>
                      <a:pt x="0" y="25"/>
                    </a:lnTo>
                    <a:lnTo>
                      <a:pt x="0" y="20"/>
                    </a:lnTo>
                    <a:lnTo>
                      <a:pt x="2" y="13"/>
                    </a:lnTo>
                    <a:lnTo>
                      <a:pt x="6" y="7"/>
                    </a:lnTo>
                    <a:lnTo>
                      <a:pt x="12" y="0"/>
                    </a:lnTo>
                    <a:lnTo>
                      <a:pt x="16" y="2"/>
                    </a:lnTo>
                    <a:lnTo>
                      <a:pt x="20" y="3"/>
                    </a:lnTo>
                    <a:lnTo>
                      <a:pt x="25" y="3"/>
                    </a:lnTo>
                    <a:lnTo>
                      <a:pt x="30" y="3"/>
                    </a:lnTo>
                    <a:lnTo>
                      <a:pt x="40" y="3"/>
                    </a:lnTo>
                    <a:lnTo>
                      <a:pt x="50" y="3"/>
                    </a:lnTo>
                    <a:lnTo>
                      <a:pt x="60" y="3"/>
                    </a:lnTo>
                    <a:lnTo>
                      <a:pt x="69" y="7"/>
                    </a:lnTo>
                    <a:lnTo>
                      <a:pt x="73" y="9"/>
                    </a:lnTo>
                    <a:lnTo>
                      <a:pt x="76" y="12"/>
                    </a:lnTo>
                    <a:lnTo>
                      <a:pt x="79" y="16"/>
                    </a:lnTo>
                    <a:lnTo>
                      <a:pt x="8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7" name="Freeform 108">
                <a:extLst>
                  <a:ext uri="{FF2B5EF4-FFF2-40B4-BE49-F238E27FC236}">
                    <a16:creationId xmlns:a16="http://schemas.microsoft.com/office/drawing/2014/main" id="{E8570B73-AB08-4B01-8EB4-4C2A66D47862}"/>
                  </a:ext>
                </a:extLst>
              </p:cNvPr>
              <p:cNvSpPr>
                <a:spLocks/>
              </p:cNvSpPr>
              <p:nvPr/>
            </p:nvSpPr>
            <p:spPr bwMode="auto">
              <a:xfrm>
                <a:off x="3526" y="2602"/>
                <a:ext cx="8" cy="34"/>
              </a:xfrm>
              <a:custGeom>
                <a:avLst/>
                <a:gdLst>
                  <a:gd name="T0" fmla="*/ 0 w 59"/>
                  <a:gd name="T1" fmla="*/ 0 h 375"/>
                  <a:gd name="T2" fmla="*/ 0 w 59"/>
                  <a:gd name="T3" fmla="*/ 0 h 375"/>
                  <a:gd name="T4" fmla="*/ 0 w 59"/>
                  <a:gd name="T5" fmla="*/ 0 h 375"/>
                  <a:gd name="T6" fmla="*/ 0 w 59"/>
                  <a:gd name="T7" fmla="*/ 0 h 375"/>
                  <a:gd name="T8" fmla="*/ 0 w 59"/>
                  <a:gd name="T9" fmla="*/ 0 h 375"/>
                  <a:gd name="T10" fmla="*/ 0 w 59"/>
                  <a:gd name="T11" fmla="*/ 0 h 375"/>
                  <a:gd name="T12" fmla="*/ 0 w 59"/>
                  <a:gd name="T13" fmla="*/ 0 h 375"/>
                  <a:gd name="T14" fmla="*/ 0 w 59"/>
                  <a:gd name="T15" fmla="*/ 0 h 375"/>
                  <a:gd name="T16" fmla="*/ 0 w 59"/>
                  <a:gd name="T17" fmla="*/ 0 h 375"/>
                  <a:gd name="T18" fmla="*/ 0 w 59"/>
                  <a:gd name="T19" fmla="*/ 0 h 375"/>
                  <a:gd name="T20" fmla="*/ 0 w 59"/>
                  <a:gd name="T21" fmla="*/ 0 h 375"/>
                  <a:gd name="T22" fmla="*/ 0 w 59"/>
                  <a:gd name="T23" fmla="*/ 0 h 375"/>
                  <a:gd name="T24" fmla="*/ 0 w 59"/>
                  <a:gd name="T25" fmla="*/ 0 h 375"/>
                  <a:gd name="T26" fmla="*/ 0 w 59"/>
                  <a:gd name="T27" fmla="*/ 0 h 375"/>
                  <a:gd name="T28" fmla="*/ 0 w 59"/>
                  <a:gd name="T29" fmla="*/ 0 h 375"/>
                  <a:gd name="T30" fmla="*/ 0 w 59"/>
                  <a:gd name="T31" fmla="*/ 0 h 375"/>
                  <a:gd name="T32" fmla="*/ 0 w 59"/>
                  <a:gd name="T33" fmla="*/ 0 h 375"/>
                  <a:gd name="T34" fmla="*/ 0 w 59"/>
                  <a:gd name="T35" fmla="*/ 0 h 375"/>
                  <a:gd name="T36" fmla="*/ 0 w 59"/>
                  <a:gd name="T37" fmla="*/ 0 h 375"/>
                  <a:gd name="T38" fmla="*/ 0 w 59"/>
                  <a:gd name="T39" fmla="*/ 0 h 375"/>
                  <a:gd name="T40" fmla="*/ 0 w 59"/>
                  <a:gd name="T41" fmla="*/ 0 h 375"/>
                  <a:gd name="T42" fmla="*/ 0 w 59"/>
                  <a:gd name="T43" fmla="*/ 0 h 375"/>
                  <a:gd name="T44" fmla="*/ 0 w 59"/>
                  <a:gd name="T45" fmla="*/ 0 h 375"/>
                  <a:gd name="T46" fmla="*/ 0 w 59"/>
                  <a:gd name="T47" fmla="*/ 0 h 375"/>
                  <a:gd name="T48" fmla="*/ 0 w 59"/>
                  <a:gd name="T49" fmla="*/ 0 h 375"/>
                  <a:gd name="T50" fmla="*/ 0 w 59"/>
                  <a:gd name="T51" fmla="*/ 0 h 375"/>
                  <a:gd name="T52" fmla="*/ 0 w 59"/>
                  <a:gd name="T53" fmla="*/ 0 h 375"/>
                  <a:gd name="T54" fmla="*/ 0 w 59"/>
                  <a:gd name="T55" fmla="*/ 0 h 375"/>
                  <a:gd name="T56" fmla="*/ 0 w 59"/>
                  <a:gd name="T57" fmla="*/ 0 h 375"/>
                  <a:gd name="T58" fmla="*/ 0 w 59"/>
                  <a:gd name="T59" fmla="*/ 0 h 375"/>
                  <a:gd name="T60" fmla="*/ 0 w 59"/>
                  <a:gd name="T61" fmla="*/ 0 h 37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9" h="375">
                    <a:moveTo>
                      <a:pt x="59" y="375"/>
                    </a:moveTo>
                    <a:lnTo>
                      <a:pt x="43" y="330"/>
                    </a:lnTo>
                    <a:lnTo>
                      <a:pt x="28" y="283"/>
                    </a:lnTo>
                    <a:lnTo>
                      <a:pt x="21" y="260"/>
                    </a:lnTo>
                    <a:lnTo>
                      <a:pt x="14" y="235"/>
                    </a:lnTo>
                    <a:lnTo>
                      <a:pt x="9" y="212"/>
                    </a:lnTo>
                    <a:lnTo>
                      <a:pt x="4" y="188"/>
                    </a:lnTo>
                    <a:lnTo>
                      <a:pt x="1" y="164"/>
                    </a:lnTo>
                    <a:lnTo>
                      <a:pt x="0" y="139"/>
                    </a:lnTo>
                    <a:lnTo>
                      <a:pt x="0" y="127"/>
                    </a:lnTo>
                    <a:lnTo>
                      <a:pt x="1" y="115"/>
                    </a:lnTo>
                    <a:lnTo>
                      <a:pt x="2" y="104"/>
                    </a:lnTo>
                    <a:lnTo>
                      <a:pt x="3" y="92"/>
                    </a:lnTo>
                    <a:lnTo>
                      <a:pt x="5" y="81"/>
                    </a:lnTo>
                    <a:lnTo>
                      <a:pt x="8" y="69"/>
                    </a:lnTo>
                    <a:lnTo>
                      <a:pt x="11" y="57"/>
                    </a:lnTo>
                    <a:lnTo>
                      <a:pt x="16" y="45"/>
                    </a:lnTo>
                    <a:lnTo>
                      <a:pt x="20" y="34"/>
                    </a:lnTo>
                    <a:lnTo>
                      <a:pt x="26" y="22"/>
                    </a:lnTo>
                    <a:lnTo>
                      <a:pt x="32" y="12"/>
                    </a:lnTo>
                    <a:lnTo>
                      <a:pt x="39" y="0"/>
                    </a:lnTo>
                    <a:lnTo>
                      <a:pt x="44" y="22"/>
                    </a:lnTo>
                    <a:lnTo>
                      <a:pt x="48" y="45"/>
                    </a:lnTo>
                    <a:lnTo>
                      <a:pt x="51" y="68"/>
                    </a:lnTo>
                    <a:lnTo>
                      <a:pt x="53" y="91"/>
                    </a:lnTo>
                    <a:lnTo>
                      <a:pt x="56" y="137"/>
                    </a:lnTo>
                    <a:lnTo>
                      <a:pt x="56" y="183"/>
                    </a:lnTo>
                    <a:lnTo>
                      <a:pt x="56" y="231"/>
                    </a:lnTo>
                    <a:lnTo>
                      <a:pt x="56" y="279"/>
                    </a:lnTo>
                    <a:lnTo>
                      <a:pt x="56" y="327"/>
                    </a:lnTo>
                    <a:lnTo>
                      <a:pt x="59" y="3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8" name="Freeform 109">
                <a:extLst>
                  <a:ext uri="{FF2B5EF4-FFF2-40B4-BE49-F238E27FC236}">
                    <a16:creationId xmlns:a16="http://schemas.microsoft.com/office/drawing/2014/main" id="{D958ACBF-A5CE-4A05-86CB-39F79E078A6F}"/>
                  </a:ext>
                </a:extLst>
              </p:cNvPr>
              <p:cNvSpPr>
                <a:spLocks/>
              </p:cNvSpPr>
              <p:nvPr/>
            </p:nvSpPr>
            <p:spPr bwMode="auto">
              <a:xfrm>
                <a:off x="4286" y="2604"/>
                <a:ext cx="9" cy="6"/>
              </a:xfrm>
              <a:custGeom>
                <a:avLst/>
                <a:gdLst>
                  <a:gd name="T0" fmla="*/ 0 w 64"/>
                  <a:gd name="T1" fmla="*/ 0 h 65"/>
                  <a:gd name="T2" fmla="*/ 0 w 64"/>
                  <a:gd name="T3" fmla="*/ 0 h 65"/>
                  <a:gd name="T4" fmla="*/ 0 w 64"/>
                  <a:gd name="T5" fmla="*/ 0 h 65"/>
                  <a:gd name="T6" fmla="*/ 0 w 64"/>
                  <a:gd name="T7" fmla="*/ 0 h 65"/>
                  <a:gd name="T8" fmla="*/ 0 w 64"/>
                  <a:gd name="T9" fmla="*/ 0 h 65"/>
                  <a:gd name="T10" fmla="*/ 0 w 64"/>
                  <a:gd name="T11" fmla="*/ 0 h 65"/>
                  <a:gd name="T12" fmla="*/ 0 w 64"/>
                  <a:gd name="T13" fmla="*/ 0 h 65"/>
                  <a:gd name="T14" fmla="*/ 0 w 64"/>
                  <a:gd name="T15" fmla="*/ 0 h 65"/>
                  <a:gd name="T16" fmla="*/ 0 w 64"/>
                  <a:gd name="T17" fmla="*/ 0 h 65"/>
                  <a:gd name="T18" fmla="*/ 0 w 64"/>
                  <a:gd name="T19" fmla="*/ 0 h 65"/>
                  <a:gd name="T20" fmla="*/ 0 w 64"/>
                  <a:gd name="T21" fmla="*/ 0 h 65"/>
                  <a:gd name="T22" fmla="*/ 0 w 64"/>
                  <a:gd name="T23" fmla="*/ 0 h 65"/>
                  <a:gd name="T24" fmla="*/ 0 w 64"/>
                  <a:gd name="T25" fmla="*/ 0 h 65"/>
                  <a:gd name="T26" fmla="*/ 0 w 64"/>
                  <a:gd name="T27" fmla="*/ 0 h 65"/>
                  <a:gd name="T28" fmla="*/ 0 w 64"/>
                  <a:gd name="T29" fmla="*/ 0 h 65"/>
                  <a:gd name="T30" fmla="*/ 0 w 64"/>
                  <a:gd name="T31" fmla="*/ 0 h 65"/>
                  <a:gd name="T32" fmla="*/ 0 w 64"/>
                  <a:gd name="T33" fmla="*/ 0 h 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4" h="65">
                    <a:moveTo>
                      <a:pt x="59" y="65"/>
                    </a:moveTo>
                    <a:lnTo>
                      <a:pt x="0" y="65"/>
                    </a:lnTo>
                    <a:lnTo>
                      <a:pt x="0" y="0"/>
                    </a:lnTo>
                    <a:lnTo>
                      <a:pt x="4" y="5"/>
                    </a:lnTo>
                    <a:lnTo>
                      <a:pt x="9" y="8"/>
                    </a:lnTo>
                    <a:lnTo>
                      <a:pt x="14" y="10"/>
                    </a:lnTo>
                    <a:lnTo>
                      <a:pt x="20" y="12"/>
                    </a:lnTo>
                    <a:lnTo>
                      <a:pt x="33" y="17"/>
                    </a:lnTo>
                    <a:lnTo>
                      <a:pt x="45" y="21"/>
                    </a:lnTo>
                    <a:lnTo>
                      <a:pt x="50" y="23"/>
                    </a:lnTo>
                    <a:lnTo>
                      <a:pt x="55" y="26"/>
                    </a:lnTo>
                    <a:lnTo>
                      <a:pt x="58" y="31"/>
                    </a:lnTo>
                    <a:lnTo>
                      <a:pt x="62" y="35"/>
                    </a:lnTo>
                    <a:lnTo>
                      <a:pt x="64" y="41"/>
                    </a:lnTo>
                    <a:lnTo>
                      <a:pt x="64" y="48"/>
                    </a:lnTo>
                    <a:lnTo>
                      <a:pt x="63" y="55"/>
                    </a:lnTo>
                    <a:lnTo>
                      <a:pt x="59"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9" name="Freeform 110">
                <a:extLst>
                  <a:ext uri="{FF2B5EF4-FFF2-40B4-BE49-F238E27FC236}">
                    <a16:creationId xmlns:a16="http://schemas.microsoft.com/office/drawing/2014/main" id="{E0903305-DEDE-4E8E-B643-1B6F5B3F4866}"/>
                  </a:ext>
                </a:extLst>
              </p:cNvPr>
              <p:cNvSpPr>
                <a:spLocks/>
              </p:cNvSpPr>
              <p:nvPr/>
            </p:nvSpPr>
            <p:spPr bwMode="auto">
              <a:xfrm>
                <a:off x="4032" y="2610"/>
                <a:ext cx="36" cy="23"/>
              </a:xfrm>
              <a:custGeom>
                <a:avLst/>
                <a:gdLst>
                  <a:gd name="T0" fmla="*/ 0 w 251"/>
                  <a:gd name="T1" fmla="*/ 0 h 247"/>
                  <a:gd name="T2" fmla="*/ 0 w 251"/>
                  <a:gd name="T3" fmla="*/ 0 h 247"/>
                  <a:gd name="T4" fmla="*/ 0 w 251"/>
                  <a:gd name="T5" fmla="*/ 0 h 247"/>
                  <a:gd name="T6" fmla="*/ 0 w 251"/>
                  <a:gd name="T7" fmla="*/ 0 h 247"/>
                  <a:gd name="T8" fmla="*/ 0 w 251"/>
                  <a:gd name="T9" fmla="*/ 0 h 247"/>
                  <a:gd name="T10" fmla="*/ 0 w 251"/>
                  <a:gd name="T11" fmla="*/ 0 h 247"/>
                  <a:gd name="T12" fmla="*/ 0 w 251"/>
                  <a:gd name="T13" fmla="*/ 0 h 247"/>
                  <a:gd name="T14" fmla="*/ 0 w 251"/>
                  <a:gd name="T15" fmla="*/ 0 h 247"/>
                  <a:gd name="T16" fmla="*/ 0 w 251"/>
                  <a:gd name="T17" fmla="*/ 0 h 247"/>
                  <a:gd name="T18" fmla="*/ 0 w 251"/>
                  <a:gd name="T19" fmla="*/ 0 h 247"/>
                  <a:gd name="T20" fmla="*/ 0 w 251"/>
                  <a:gd name="T21" fmla="*/ 0 h 247"/>
                  <a:gd name="T22" fmla="*/ 0 w 251"/>
                  <a:gd name="T23" fmla="*/ 0 h 247"/>
                  <a:gd name="T24" fmla="*/ 0 w 251"/>
                  <a:gd name="T25" fmla="*/ 0 h 247"/>
                  <a:gd name="T26" fmla="*/ 0 w 251"/>
                  <a:gd name="T27" fmla="*/ 0 h 247"/>
                  <a:gd name="T28" fmla="*/ 0 w 251"/>
                  <a:gd name="T29" fmla="*/ 0 h 247"/>
                  <a:gd name="T30" fmla="*/ 0 w 251"/>
                  <a:gd name="T31" fmla="*/ 0 h 247"/>
                  <a:gd name="T32" fmla="*/ 0 w 251"/>
                  <a:gd name="T33" fmla="*/ 0 h 247"/>
                  <a:gd name="T34" fmla="*/ 0 w 251"/>
                  <a:gd name="T35" fmla="*/ 0 h 247"/>
                  <a:gd name="T36" fmla="*/ 0 w 251"/>
                  <a:gd name="T37" fmla="*/ 0 h 247"/>
                  <a:gd name="T38" fmla="*/ 0 w 251"/>
                  <a:gd name="T39" fmla="*/ 0 h 247"/>
                  <a:gd name="T40" fmla="*/ 0 w 251"/>
                  <a:gd name="T41" fmla="*/ 0 h 247"/>
                  <a:gd name="T42" fmla="*/ 0 w 251"/>
                  <a:gd name="T43" fmla="*/ 0 h 247"/>
                  <a:gd name="T44" fmla="*/ 0 w 251"/>
                  <a:gd name="T45" fmla="*/ 0 h 247"/>
                  <a:gd name="T46" fmla="*/ 0 w 251"/>
                  <a:gd name="T47" fmla="*/ 0 h 247"/>
                  <a:gd name="T48" fmla="*/ 0 w 251"/>
                  <a:gd name="T49" fmla="*/ 0 h 247"/>
                  <a:gd name="T50" fmla="*/ 0 w 251"/>
                  <a:gd name="T51" fmla="*/ 0 h 247"/>
                  <a:gd name="T52" fmla="*/ 0 w 251"/>
                  <a:gd name="T53" fmla="*/ 0 h 247"/>
                  <a:gd name="T54" fmla="*/ 0 w 251"/>
                  <a:gd name="T55" fmla="*/ 0 h 247"/>
                  <a:gd name="T56" fmla="*/ 0 w 251"/>
                  <a:gd name="T57" fmla="*/ 0 h 247"/>
                  <a:gd name="T58" fmla="*/ 0 w 251"/>
                  <a:gd name="T59" fmla="*/ 0 h 247"/>
                  <a:gd name="T60" fmla="*/ 0 w 251"/>
                  <a:gd name="T61" fmla="*/ 0 h 247"/>
                  <a:gd name="T62" fmla="*/ 0 w 251"/>
                  <a:gd name="T63" fmla="*/ 0 h 247"/>
                  <a:gd name="T64" fmla="*/ 0 w 251"/>
                  <a:gd name="T65" fmla="*/ 0 h 247"/>
                  <a:gd name="T66" fmla="*/ 0 w 251"/>
                  <a:gd name="T67" fmla="*/ 0 h 247"/>
                  <a:gd name="T68" fmla="*/ 0 w 251"/>
                  <a:gd name="T69" fmla="*/ 0 h 247"/>
                  <a:gd name="T70" fmla="*/ 0 w 251"/>
                  <a:gd name="T71" fmla="*/ 0 h 247"/>
                  <a:gd name="T72" fmla="*/ 0 w 251"/>
                  <a:gd name="T73" fmla="*/ 0 h 247"/>
                  <a:gd name="T74" fmla="*/ 0 w 251"/>
                  <a:gd name="T75" fmla="*/ 0 h 247"/>
                  <a:gd name="T76" fmla="*/ 0 w 251"/>
                  <a:gd name="T77" fmla="*/ 0 h 247"/>
                  <a:gd name="T78" fmla="*/ 0 w 251"/>
                  <a:gd name="T79" fmla="*/ 0 h 24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51" h="247">
                    <a:moveTo>
                      <a:pt x="249" y="225"/>
                    </a:moveTo>
                    <a:lnTo>
                      <a:pt x="239" y="232"/>
                    </a:lnTo>
                    <a:lnTo>
                      <a:pt x="229" y="237"/>
                    </a:lnTo>
                    <a:lnTo>
                      <a:pt x="220" y="240"/>
                    </a:lnTo>
                    <a:lnTo>
                      <a:pt x="210" y="243"/>
                    </a:lnTo>
                    <a:lnTo>
                      <a:pt x="201" y="246"/>
                    </a:lnTo>
                    <a:lnTo>
                      <a:pt x="192" y="247"/>
                    </a:lnTo>
                    <a:lnTo>
                      <a:pt x="183" y="247"/>
                    </a:lnTo>
                    <a:lnTo>
                      <a:pt x="174" y="246"/>
                    </a:lnTo>
                    <a:lnTo>
                      <a:pt x="166" y="243"/>
                    </a:lnTo>
                    <a:lnTo>
                      <a:pt x="157" y="241"/>
                    </a:lnTo>
                    <a:lnTo>
                      <a:pt x="149" y="238"/>
                    </a:lnTo>
                    <a:lnTo>
                      <a:pt x="141" y="234"/>
                    </a:lnTo>
                    <a:lnTo>
                      <a:pt x="126" y="224"/>
                    </a:lnTo>
                    <a:lnTo>
                      <a:pt x="110" y="213"/>
                    </a:lnTo>
                    <a:lnTo>
                      <a:pt x="96" y="199"/>
                    </a:lnTo>
                    <a:lnTo>
                      <a:pt x="82" y="185"/>
                    </a:lnTo>
                    <a:lnTo>
                      <a:pt x="67" y="170"/>
                    </a:lnTo>
                    <a:lnTo>
                      <a:pt x="53" y="154"/>
                    </a:lnTo>
                    <a:lnTo>
                      <a:pt x="27" y="123"/>
                    </a:lnTo>
                    <a:lnTo>
                      <a:pt x="0" y="96"/>
                    </a:lnTo>
                    <a:lnTo>
                      <a:pt x="91" y="0"/>
                    </a:lnTo>
                    <a:lnTo>
                      <a:pt x="115" y="21"/>
                    </a:lnTo>
                    <a:lnTo>
                      <a:pt x="143" y="42"/>
                    </a:lnTo>
                    <a:lnTo>
                      <a:pt x="158" y="54"/>
                    </a:lnTo>
                    <a:lnTo>
                      <a:pt x="172" y="66"/>
                    </a:lnTo>
                    <a:lnTo>
                      <a:pt x="186" y="79"/>
                    </a:lnTo>
                    <a:lnTo>
                      <a:pt x="200" y="92"/>
                    </a:lnTo>
                    <a:lnTo>
                      <a:pt x="212" y="106"/>
                    </a:lnTo>
                    <a:lnTo>
                      <a:pt x="223" y="121"/>
                    </a:lnTo>
                    <a:lnTo>
                      <a:pt x="233" y="136"/>
                    </a:lnTo>
                    <a:lnTo>
                      <a:pt x="241" y="152"/>
                    </a:lnTo>
                    <a:lnTo>
                      <a:pt x="244" y="160"/>
                    </a:lnTo>
                    <a:lnTo>
                      <a:pt x="247" y="169"/>
                    </a:lnTo>
                    <a:lnTo>
                      <a:pt x="249" y="177"/>
                    </a:lnTo>
                    <a:lnTo>
                      <a:pt x="250" y="186"/>
                    </a:lnTo>
                    <a:lnTo>
                      <a:pt x="251" y="196"/>
                    </a:lnTo>
                    <a:lnTo>
                      <a:pt x="251" y="206"/>
                    </a:lnTo>
                    <a:lnTo>
                      <a:pt x="251" y="215"/>
                    </a:lnTo>
                    <a:lnTo>
                      <a:pt x="249" y="225"/>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0" name="Freeform 111">
                <a:extLst>
                  <a:ext uri="{FF2B5EF4-FFF2-40B4-BE49-F238E27FC236}">
                    <a16:creationId xmlns:a16="http://schemas.microsoft.com/office/drawing/2014/main" id="{265F52C3-C386-4C88-ACE2-AAF642A61721}"/>
                  </a:ext>
                </a:extLst>
              </p:cNvPr>
              <p:cNvSpPr>
                <a:spLocks/>
              </p:cNvSpPr>
              <p:nvPr/>
            </p:nvSpPr>
            <p:spPr bwMode="auto">
              <a:xfrm>
                <a:off x="3927" y="2613"/>
                <a:ext cx="84" cy="107"/>
              </a:xfrm>
              <a:custGeom>
                <a:avLst/>
                <a:gdLst>
                  <a:gd name="T0" fmla="*/ 0 w 588"/>
                  <a:gd name="T1" fmla="*/ 0 h 1178"/>
                  <a:gd name="T2" fmla="*/ 0 w 588"/>
                  <a:gd name="T3" fmla="*/ 0 h 1178"/>
                  <a:gd name="T4" fmla="*/ 0 w 588"/>
                  <a:gd name="T5" fmla="*/ 0 h 1178"/>
                  <a:gd name="T6" fmla="*/ 0 w 588"/>
                  <a:gd name="T7" fmla="*/ 0 h 1178"/>
                  <a:gd name="T8" fmla="*/ 0 w 588"/>
                  <a:gd name="T9" fmla="*/ 0 h 1178"/>
                  <a:gd name="T10" fmla="*/ 0 w 588"/>
                  <a:gd name="T11" fmla="*/ 0 h 1178"/>
                  <a:gd name="T12" fmla="*/ 0 w 588"/>
                  <a:gd name="T13" fmla="*/ 0 h 1178"/>
                  <a:gd name="T14" fmla="*/ 0 w 588"/>
                  <a:gd name="T15" fmla="*/ 0 h 1178"/>
                  <a:gd name="T16" fmla="*/ 0 w 588"/>
                  <a:gd name="T17" fmla="*/ 0 h 1178"/>
                  <a:gd name="T18" fmla="*/ 0 w 588"/>
                  <a:gd name="T19" fmla="*/ 0 h 1178"/>
                  <a:gd name="T20" fmla="*/ 0 w 588"/>
                  <a:gd name="T21" fmla="*/ 0 h 1178"/>
                  <a:gd name="T22" fmla="*/ 0 w 588"/>
                  <a:gd name="T23" fmla="*/ 0 h 1178"/>
                  <a:gd name="T24" fmla="*/ 0 w 588"/>
                  <a:gd name="T25" fmla="*/ 0 h 1178"/>
                  <a:gd name="T26" fmla="*/ 0 w 588"/>
                  <a:gd name="T27" fmla="*/ 0 h 1178"/>
                  <a:gd name="T28" fmla="*/ 0 w 588"/>
                  <a:gd name="T29" fmla="*/ 0 h 1178"/>
                  <a:gd name="T30" fmla="*/ 0 w 588"/>
                  <a:gd name="T31" fmla="*/ 0 h 1178"/>
                  <a:gd name="T32" fmla="*/ 0 w 588"/>
                  <a:gd name="T33" fmla="*/ 0 h 1178"/>
                  <a:gd name="T34" fmla="*/ 0 w 588"/>
                  <a:gd name="T35" fmla="*/ 0 h 1178"/>
                  <a:gd name="T36" fmla="*/ 0 w 588"/>
                  <a:gd name="T37" fmla="*/ 0 h 1178"/>
                  <a:gd name="T38" fmla="*/ 0 w 588"/>
                  <a:gd name="T39" fmla="*/ 0 h 1178"/>
                  <a:gd name="T40" fmla="*/ 0 w 588"/>
                  <a:gd name="T41" fmla="*/ 0 h 1178"/>
                  <a:gd name="T42" fmla="*/ 0 w 588"/>
                  <a:gd name="T43" fmla="*/ 0 h 1178"/>
                  <a:gd name="T44" fmla="*/ 0 w 588"/>
                  <a:gd name="T45" fmla="*/ 0 h 1178"/>
                  <a:gd name="T46" fmla="*/ 0 w 588"/>
                  <a:gd name="T47" fmla="*/ 0 h 1178"/>
                  <a:gd name="T48" fmla="*/ 0 w 588"/>
                  <a:gd name="T49" fmla="*/ 0 h 1178"/>
                  <a:gd name="T50" fmla="*/ 0 w 588"/>
                  <a:gd name="T51" fmla="*/ 0 h 1178"/>
                  <a:gd name="T52" fmla="*/ 0 w 588"/>
                  <a:gd name="T53" fmla="*/ 0 h 1178"/>
                  <a:gd name="T54" fmla="*/ 0 w 588"/>
                  <a:gd name="T55" fmla="*/ 0 h 1178"/>
                  <a:gd name="T56" fmla="*/ 0 w 588"/>
                  <a:gd name="T57" fmla="*/ 0 h 1178"/>
                  <a:gd name="T58" fmla="*/ 0 w 588"/>
                  <a:gd name="T59" fmla="*/ 0 h 1178"/>
                  <a:gd name="T60" fmla="*/ 0 w 588"/>
                  <a:gd name="T61" fmla="*/ 0 h 1178"/>
                  <a:gd name="T62" fmla="*/ 0 w 588"/>
                  <a:gd name="T63" fmla="*/ 0 h 1178"/>
                  <a:gd name="T64" fmla="*/ 0 w 588"/>
                  <a:gd name="T65" fmla="*/ 0 h 1178"/>
                  <a:gd name="T66" fmla="*/ 0 w 588"/>
                  <a:gd name="T67" fmla="*/ 0 h 1178"/>
                  <a:gd name="T68" fmla="*/ 0 w 588"/>
                  <a:gd name="T69" fmla="*/ 0 h 1178"/>
                  <a:gd name="T70" fmla="*/ 0 w 588"/>
                  <a:gd name="T71" fmla="*/ 0 h 1178"/>
                  <a:gd name="T72" fmla="*/ 0 w 588"/>
                  <a:gd name="T73" fmla="*/ 0 h 1178"/>
                  <a:gd name="T74" fmla="*/ 0 w 588"/>
                  <a:gd name="T75" fmla="*/ 0 h 1178"/>
                  <a:gd name="T76" fmla="*/ 0 w 588"/>
                  <a:gd name="T77" fmla="*/ 0 h 1178"/>
                  <a:gd name="T78" fmla="*/ 0 w 588"/>
                  <a:gd name="T79" fmla="*/ 0 h 1178"/>
                  <a:gd name="T80" fmla="*/ 0 w 588"/>
                  <a:gd name="T81" fmla="*/ 0 h 1178"/>
                  <a:gd name="T82" fmla="*/ 0 w 588"/>
                  <a:gd name="T83" fmla="*/ 0 h 1178"/>
                  <a:gd name="T84" fmla="*/ 0 w 588"/>
                  <a:gd name="T85" fmla="*/ 0 h 1178"/>
                  <a:gd name="T86" fmla="*/ 0 w 588"/>
                  <a:gd name="T87" fmla="*/ 0 h 1178"/>
                  <a:gd name="T88" fmla="*/ 0 w 588"/>
                  <a:gd name="T89" fmla="*/ 0 h 1178"/>
                  <a:gd name="T90" fmla="*/ 0 w 588"/>
                  <a:gd name="T91" fmla="*/ 0 h 1178"/>
                  <a:gd name="T92" fmla="*/ 0 w 588"/>
                  <a:gd name="T93" fmla="*/ 0 h 1178"/>
                  <a:gd name="T94" fmla="*/ 0 w 588"/>
                  <a:gd name="T95" fmla="*/ 0 h 11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88" h="1178">
                    <a:moveTo>
                      <a:pt x="300" y="643"/>
                    </a:moveTo>
                    <a:lnTo>
                      <a:pt x="315" y="654"/>
                    </a:lnTo>
                    <a:lnTo>
                      <a:pt x="330" y="667"/>
                    </a:lnTo>
                    <a:lnTo>
                      <a:pt x="344" y="682"/>
                    </a:lnTo>
                    <a:lnTo>
                      <a:pt x="357" y="694"/>
                    </a:lnTo>
                    <a:lnTo>
                      <a:pt x="370" y="710"/>
                    </a:lnTo>
                    <a:lnTo>
                      <a:pt x="382" y="724"/>
                    </a:lnTo>
                    <a:lnTo>
                      <a:pt x="393" y="739"/>
                    </a:lnTo>
                    <a:lnTo>
                      <a:pt x="404" y="755"/>
                    </a:lnTo>
                    <a:lnTo>
                      <a:pt x="415" y="771"/>
                    </a:lnTo>
                    <a:lnTo>
                      <a:pt x="425" y="787"/>
                    </a:lnTo>
                    <a:lnTo>
                      <a:pt x="434" y="804"/>
                    </a:lnTo>
                    <a:lnTo>
                      <a:pt x="444" y="820"/>
                    </a:lnTo>
                    <a:lnTo>
                      <a:pt x="461" y="854"/>
                    </a:lnTo>
                    <a:lnTo>
                      <a:pt x="478" y="890"/>
                    </a:lnTo>
                    <a:lnTo>
                      <a:pt x="492" y="926"/>
                    </a:lnTo>
                    <a:lnTo>
                      <a:pt x="506" y="963"/>
                    </a:lnTo>
                    <a:lnTo>
                      <a:pt x="520" y="999"/>
                    </a:lnTo>
                    <a:lnTo>
                      <a:pt x="533" y="1036"/>
                    </a:lnTo>
                    <a:lnTo>
                      <a:pt x="546" y="1072"/>
                    </a:lnTo>
                    <a:lnTo>
                      <a:pt x="560" y="1108"/>
                    </a:lnTo>
                    <a:lnTo>
                      <a:pt x="573" y="1143"/>
                    </a:lnTo>
                    <a:lnTo>
                      <a:pt x="588" y="1178"/>
                    </a:lnTo>
                    <a:lnTo>
                      <a:pt x="389" y="1178"/>
                    </a:lnTo>
                    <a:lnTo>
                      <a:pt x="0" y="161"/>
                    </a:lnTo>
                    <a:lnTo>
                      <a:pt x="99" y="0"/>
                    </a:lnTo>
                    <a:lnTo>
                      <a:pt x="116" y="36"/>
                    </a:lnTo>
                    <a:lnTo>
                      <a:pt x="133" y="73"/>
                    </a:lnTo>
                    <a:lnTo>
                      <a:pt x="151" y="111"/>
                    </a:lnTo>
                    <a:lnTo>
                      <a:pt x="170" y="149"/>
                    </a:lnTo>
                    <a:lnTo>
                      <a:pt x="189" y="187"/>
                    </a:lnTo>
                    <a:lnTo>
                      <a:pt x="208" y="225"/>
                    </a:lnTo>
                    <a:lnTo>
                      <a:pt x="227" y="265"/>
                    </a:lnTo>
                    <a:lnTo>
                      <a:pt x="244" y="305"/>
                    </a:lnTo>
                    <a:lnTo>
                      <a:pt x="260" y="345"/>
                    </a:lnTo>
                    <a:lnTo>
                      <a:pt x="274" y="386"/>
                    </a:lnTo>
                    <a:lnTo>
                      <a:pt x="280" y="407"/>
                    </a:lnTo>
                    <a:lnTo>
                      <a:pt x="286" y="428"/>
                    </a:lnTo>
                    <a:lnTo>
                      <a:pt x="292" y="449"/>
                    </a:lnTo>
                    <a:lnTo>
                      <a:pt x="296" y="470"/>
                    </a:lnTo>
                    <a:lnTo>
                      <a:pt x="300" y="491"/>
                    </a:lnTo>
                    <a:lnTo>
                      <a:pt x="303" y="512"/>
                    </a:lnTo>
                    <a:lnTo>
                      <a:pt x="305" y="533"/>
                    </a:lnTo>
                    <a:lnTo>
                      <a:pt x="306" y="555"/>
                    </a:lnTo>
                    <a:lnTo>
                      <a:pt x="306" y="577"/>
                    </a:lnTo>
                    <a:lnTo>
                      <a:pt x="305" y="598"/>
                    </a:lnTo>
                    <a:lnTo>
                      <a:pt x="303" y="621"/>
                    </a:lnTo>
                    <a:lnTo>
                      <a:pt x="300" y="643"/>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1" name="Freeform 112">
                <a:extLst>
                  <a:ext uri="{FF2B5EF4-FFF2-40B4-BE49-F238E27FC236}">
                    <a16:creationId xmlns:a16="http://schemas.microsoft.com/office/drawing/2014/main" id="{3F688CCD-60AD-4097-92A1-7D53CDFF806D}"/>
                  </a:ext>
                </a:extLst>
              </p:cNvPr>
              <p:cNvSpPr>
                <a:spLocks/>
              </p:cNvSpPr>
              <p:nvPr/>
            </p:nvSpPr>
            <p:spPr bwMode="auto">
              <a:xfrm>
                <a:off x="4196" y="2620"/>
                <a:ext cx="10" cy="4"/>
              </a:xfrm>
              <a:custGeom>
                <a:avLst/>
                <a:gdLst>
                  <a:gd name="T0" fmla="*/ 0 w 69"/>
                  <a:gd name="T1" fmla="*/ 0 h 42"/>
                  <a:gd name="T2" fmla="*/ 0 w 69"/>
                  <a:gd name="T3" fmla="*/ 0 h 42"/>
                  <a:gd name="T4" fmla="*/ 0 w 69"/>
                  <a:gd name="T5" fmla="*/ 0 h 42"/>
                  <a:gd name="T6" fmla="*/ 0 w 69"/>
                  <a:gd name="T7" fmla="*/ 0 h 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42">
                    <a:moveTo>
                      <a:pt x="69" y="42"/>
                    </a:moveTo>
                    <a:lnTo>
                      <a:pt x="0" y="0"/>
                    </a:lnTo>
                    <a:lnTo>
                      <a:pt x="69" y="0"/>
                    </a:lnTo>
                    <a:lnTo>
                      <a:pt x="69"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2" name="Freeform 113">
                <a:extLst>
                  <a:ext uri="{FF2B5EF4-FFF2-40B4-BE49-F238E27FC236}">
                    <a16:creationId xmlns:a16="http://schemas.microsoft.com/office/drawing/2014/main" id="{51713700-42EB-43D4-84D1-F7125976B611}"/>
                  </a:ext>
                </a:extLst>
              </p:cNvPr>
              <p:cNvSpPr>
                <a:spLocks/>
              </p:cNvSpPr>
              <p:nvPr/>
            </p:nvSpPr>
            <p:spPr bwMode="auto">
              <a:xfrm>
                <a:off x="4650" y="2620"/>
                <a:ext cx="50" cy="35"/>
              </a:xfrm>
              <a:custGeom>
                <a:avLst/>
                <a:gdLst>
                  <a:gd name="T0" fmla="*/ 0 w 348"/>
                  <a:gd name="T1" fmla="*/ 0 h 390"/>
                  <a:gd name="T2" fmla="*/ 0 w 348"/>
                  <a:gd name="T3" fmla="*/ 0 h 390"/>
                  <a:gd name="T4" fmla="*/ 0 w 348"/>
                  <a:gd name="T5" fmla="*/ 0 h 390"/>
                  <a:gd name="T6" fmla="*/ 0 w 348"/>
                  <a:gd name="T7" fmla="*/ 0 h 390"/>
                  <a:gd name="T8" fmla="*/ 0 w 348"/>
                  <a:gd name="T9" fmla="*/ 0 h 390"/>
                  <a:gd name="T10" fmla="*/ 0 w 348"/>
                  <a:gd name="T11" fmla="*/ 0 h 390"/>
                  <a:gd name="T12" fmla="*/ 0 w 348"/>
                  <a:gd name="T13" fmla="*/ 0 h 390"/>
                  <a:gd name="T14" fmla="*/ 0 w 348"/>
                  <a:gd name="T15" fmla="*/ 0 h 390"/>
                  <a:gd name="T16" fmla="*/ 0 w 348"/>
                  <a:gd name="T17" fmla="*/ 0 h 390"/>
                  <a:gd name="T18" fmla="*/ 0 w 348"/>
                  <a:gd name="T19" fmla="*/ 0 h 390"/>
                  <a:gd name="T20" fmla="*/ 0 w 348"/>
                  <a:gd name="T21" fmla="*/ 0 h 390"/>
                  <a:gd name="T22" fmla="*/ 0 w 348"/>
                  <a:gd name="T23" fmla="*/ 0 h 390"/>
                  <a:gd name="T24" fmla="*/ 0 w 348"/>
                  <a:gd name="T25" fmla="*/ 0 h 390"/>
                  <a:gd name="T26" fmla="*/ 0 w 348"/>
                  <a:gd name="T27" fmla="*/ 0 h 390"/>
                  <a:gd name="T28" fmla="*/ 0 w 348"/>
                  <a:gd name="T29" fmla="*/ 0 h 390"/>
                  <a:gd name="T30" fmla="*/ 0 w 348"/>
                  <a:gd name="T31" fmla="*/ 0 h 390"/>
                  <a:gd name="T32" fmla="*/ 0 w 348"/>
                  <a:gd name="T33" fmla="*/ 0 h 390"/>
                  <a:gd name="T34" fmla="*/ 0 w 348"/>
                  <a:gd name="T35" fmla="*/ 0 h 390"/>
                  <a:gd name="T36" fmla="*/ 0 w 348"/>
                  <a:gd name="T37" fmla="*/ 0 h 390"/>
                  <a:gd name="T38" fmla="*/ 0 w 348"/>
                  <a:gd name="T39" fmla="*/ 0 h 390"/>
                  <a:gd name="T40" fmla="*/ 0 w 348"/>
                  <a:gd name="T41" fmla="*/ 0 h 390"/>
                  <a:gd name="T42" fmla="*/ 0 w 348"/>
                  <a:gd name="T43" fmla="*/ 0 h 390"/>
                  <a:gd name="T44" fmla="*/ 0 w 348"/>
                  <a:gd name="T45" fmla="*/ 0 h 390"/>
                  <a:gd name="T46" fmla="*/ 0 w 348"/>
                  <a:gd name="T47" fmla="*/ 0 h 390"/>
                  <a:gd name="T48" fmla="*/ 0 w 348"/>
                  <a:gd name="T49" fmla="*/ 0 h 390"/>
                  <a:gd name="T50" fmla="*/ 0 w 348"/>
                  <a:gd name="T51" fmla="*/ 0 h 390"/>
                  <a:gd name="T52" fmla="*/ 0 w 348"/>
                  <a:gd name="T53" fmla="*/ 0 h 390"/>
                  <a:gd name="T54" fmla="*/ 0 w 348"/>
                  <a:gd name="T55" fmla="*/ 0 h 390"/>
                  <a:gd name="T56" fmla="*/ 0 w 348"/>
                  <a:gd name="T57" fmla="*/ 0 h 390"/>
                  <a:gd name="T58" fmla="*/ 0 w 348"/>
                  <a:gd name="T59" fmla="*/ 0 h 390"/>
                  <a:gd name="T60" fmla="*/ 0 w 348"/>
                  <a:gd name="T61" fmla="*/ 0 h 390"/>
                  <a:gd name="T62" fmla="*/ 0 w 348"/>
                  <a:gd name="T63" fmla="*/ 0 h 390"/>
                  <a:gd name="T64" fmla="*/ 0 w 348"/>
                  <a:gd name="T65" fmla="*/ 0 h 3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48" h="390">
                    <a:moveTo>
                      <a:pt x="259" y="354"/>
                    </a:moveTo>
                    <a:lnTo>
                      <a:pt x="253" y="361"/>
                    </a:lnTo>
                    <a:lnTo>
                      <a:pt x="247" y="368"/>
                    </a:lnTo>
                    <a:lnTo>
                      <a:pt x="241" y="373"/>
                    </a:lnTo>
                    <a:lnTo>
                      <a:pt x="235" y="377"/>
                    </a:lnTo>
                    <a:lnTo>
                      <a:pt x="229" y="382"/>
                    </a:lnTo>
                    <a:lnTo>
                      <a:pt x="223" y="385"/>
                    </a:lnTo>
                    <a:lnTo>
                      <a:pt x="216" y="387"/>
                    </a:lnTo>
                    <a:lnTo>
                      <a:pt x="210" y="389"/>
                    </a:lnTo>
                    <a:lnTo>
                      <a:pt x="203" y="389"/>
                    </a:lnTo>
                    <a:lnTo>
                      <a:pt x="196" y="390"/>
                    </a:lnTo>
                    <a:lnTo>
                      <a:pt x="190" y="389"/>
                    </a:lnTo>
                    <a:lnTo>
                      <a:pt x="183" y="389"/>
                    </a:lnTo>
                    <a:lnTo>
                      <a:pt x="170" y="385"/>
                    </a:lnTo>
                    <a:lnTo>
                      <a:pt x="156" y="380"/>
                    </a:lnTo>
                    <a:lnTo>
                      <a:pt x="142" y="373"/>
                    </a:lnTo>
                    <a:lnTo>
                      <a:pt x="128" y="366"/>
                    </a:lnTo>
                    <a:lnTo>
                      <a:pt x="116" y="357"/>
                    </a:lnTo>
                    <a:lnTo>
                      <a:pt x="103" y="347"/>
                    </a:lnTo>
                    <a:lnTo>
                      <a:pt x="80" y="328"/>
                    </a:lnTo>
                    <a:lnTo>
                      <a:pt x="60" y="310"/>
                    </a:lnTo>
                    <a:lnTo>
                      <a:pt x="0" y="257"/>
                    </a:lnTo>
                    <a:lnTo>
                      <a:pt x="15" y="242"/>
                    </a:lnTo>
                    <a:lnTo>
                      <a:pt x="29" y="225"/>
                    </a:lnTo>
                    <a:lnTo>
                      <a:pt x="42" y="208"/>
                    </a:lnTo>
                    <a:lnTo>
                      <a:pt x="56" y="188"/>
                    </a:lnTo>
                    <a:lnTo>
                      <a:pt x="83" y="148"/>
                    </a:lnTo>
                    <a:lnTo>
                      <a:pt x="110" y="108"/>
                    </a:lnTo>
                    <a:lnTo>
                      <a:pt x="125" y="89"/>
                    </a:lnTo>
                    <a:lnTo>
                      <a:pt x="141" y="70"/>
                    </a:lnTo>
                    <a:lnTo>
                      <a:pt x="158" y="54"/>
                    </a:lnTo>
                    <a:lnTo>
                      <a:pt x="175" y="39"/>
                    </a:lnTo>
                    <a:lnTo>
                      <a:pt x="185" y="32"/>
                    </a:lnTo>
                    <a:lnTo>
                      <a:pt x="194" y="25"/>
                    </a:lnTo>
                    <a:lnTo>
                      <a:pt x="204" y="20"/>
                    </a:lnTo>
                    <a:lnTo>
                      <a:pt x="214" y="14"/>
                    </a:lnTo>
                    <a:lnTo>
                      <a:pt x="225" y="10"/>
                    </a:lnTo>
                    <a:lnTo>
                      <a:pt x="236" y="6"/>
                    </a:lnTo>
                    <a:lnTo>
                      <a:pt x="247" y="2"/>
                    </a:lnTo>
                    <a:lnTo>
                      <a:pt x="259" y="0"/>
                    </a:lnTo>
                    <a:lnTo>
                      <a:pt x="275" y="8"/>
                    </a:lnTo>
                    <a:lnTo>
                      <a:pt x="290" y="15"/>
                    </a:lnTo>
                    <a:lnTo>
                      <a:pt x="303" y="23"/>
                    </a:lnTo>
                    <a:lnTo>
                      <a:pt x="314" y="32"/>
                    </a:lnTo>
                    <a:lnTo>
                      <a:pt x="324" y="40"/>
                    </a:lnTo>
                    <a:lnTo>
                      <a:pt x="331" y="50"/>
                    </a:lnTo>
                    <a:lnTo>
                      <a:pt x="337" y="59"/>
                    </a:lnTo>
                    <a:lnTo>
                      <a:pt x="342" y="68"/>
                    </a:lnTo>
                    <a:lnTo>
                      <a:pt x="345" y="79"/>
                    </a:lnTo>
                    <a:lnTo>
                      <a:pt x="347" y="89"/>
                    </a:lnTo>
                    <a:lnTo>
                      <a:pt x="348" y="100"/>
                    </a:lnTo>
                    <a:lnTo>
                      <a:pt x="348" y="110"/>
                    </a:lnTo>
                    <a:lnTo>
                      <a:pt x="346" y="122"/>
                    </a:lnTo>
                    <a:lnTo>
                      <a:pt x="344" y="133"/>
                    </a:lnTo>
                    <a:lnTo>
                      <a:pt x="341" y="145"/>
                    </a:lnTo>
                    <a:lnTo>
                      <a:pt x="338" y="157"/>
                    </a:lnTo>
                    <a:lnTo>
                      <a:pt x="329" y="181"/>
                    </a:lnTo>
                    <a:lnTo>
                      <a:pt x="317" y="204"/>
                    </a:lnTo>
                    <a:lnTo>
                      <a:pt x="306" y="229"/>
                    </a:lnTo>
                    <a:lnTo>
                      <a:pt x="294" y="254"/>
                    </a:lnTo>
                    <a:lnTo>
                      <a:pt x="282" y="279"/>
                    </a:lnTo>
                    <a:lnTo>
                      <a:pt x="272" y="304"/>
                    </a:lnTo>
                    <a:lnTo>
                      <a:pt x="268" y="317"/>
                    </a:lnTo>
                    <a:lnTo>
                      <a:pt x="264" y="329"/>
                    </a:lnTo>
                    <a:lnTo>
                      <a:pt x="261" y="342"/>
                    </a:lnTo>
                    <a:lnTo>
                      <a:pt x="259" y="3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3" name="Freeform 114">
                <a:extLst>
                  <a:ext uri="{FF2B5EF4-FFF2-40B4-BE49-F238E27FC236}">
                    <a16:creationId xmlns:a16="http://schemas.microsoft.com/office/drawing/2014/main" id="{0575CCED-7DFD-45B1-9038-3931E83E4CFB}"/>
                  </a:ext>
                </a:extLst>
              </p:cNvPr>
              <p:cNvSpPr>
                <a:spLocks/>
              </p:cNvSpPr>
              <p:nvPr/>
            </p:nvSpPr>
            <p:spPr bwMode="auto">
              <a:xfrm>
                <a:off x="4283" y="2624"/>
                <a:ext cx="40" cy="39"/>
              </a:xfrm>
              <a:custGeom>
                <a:avLst/>
                <a:gdLst>
                  <a:gd name="T0" fmla="*/ 0 w 283"/>
                  <a:gd name="T1" fmla="*/ 0 h 429"/>
                  <a:gd name="T2" fmla="*/ 0 w 283"/>
                  <a:gd name="T3" fmla="*/ 0 h 429"/>
                  <a:gd name="T4" fmla="*/ 0 w 283"/>
                  <a:gd name="T5" fmla="*/ 0 h 429"/>
                  <a:gd name="T6" fmla="*/ 0 w 283"/>
                  <a:gd name="T7" fmla="*/ 0 h 429"/>
                  <a:gd name="T8" fmla="*/ 0 w 283"/>
                  <a:gd name="T9" fmla="*/ 0 h 429"/>
                  <a:gd name="T10" fmla="*/ 0 w 283"/>
                  <a:gd name="T11" fmla="*/ 0 h 429"/>
                  <a:gd name="T12" fmla="*/ 0 w 283"/>
                  <a:gd name="T13" fmla="*/ 0 h 429"/>
                  <a:gd name="T14" fmla="*/ 0 w 283"/>
                  <a:gd name="T15" fmla="*/ 0 h 429"/>
                  <a:gd name="T16" fmla="*/ 0 w 283"/>
                  <a:gd name="T17" fmla="*/ 0 h 429"/>
                  <a:gd name="T18" fmla="*/ 0 w 283"/>
                  <a:gd name="T19" fmla="*/ 0 h 429"/>
                  <a:gd name="T20" fmla="*/ 0 w 283"/>
                  <a:gd name="T21" fmla="*/ 0 h 429"/>
                  <a:gd name="T22" fmla="*/ 0 w 283"/>
                  <a:gd name="T23" fmla="*/ 0 h 429"/>
                  <a:gd name="T24" fmla="*/ 0 w 283"/>
                  <a:gd name="T25" fmla="*/ 0 h 429"/>
                  <a:gd name="T26" fmla="*/ 0 w 283"/>
                  <a:gd name="T27" fmla="*/ 0 h 429"/>
                  <a:gd name="T28" fmla="*/ 0 w 283"/>
                  <a:gd name="T29" fmla="*/ 0 h 429"/>
                  <a:gd name="T30" fmla="*/ 0 w 283"/>
                  <a:gd name="T31" fmla="*/ 0 h 429"/>
                  <a:gd name="T32" fmla="*/ 0 w 283"/>
                  <a:gd name="T33" fmla="*/ 0 h 429"/>
                  <a:gd name="T34" fmla="*/ 0 w 283"/>
                  <a:gd name="T35" fmla="*/ 0 h 429"/>
                  <a:gd name="T36" fmla="*/ 0 w 283"/>
                  <a:gd name="T37" fmla="*/ 0 h 429"/>
                  <a:gd name="T38" fmla="*/ 0 w 283"/>
                  <a:gd name="T39" fmla="*/ 0 h 429"/>
                  <a:gd name="T40" fmla="*/ 0 w 283"/>
                  <a:gd name="T41" fmla="*/ 0 h 429"/>
                  <a:gd name="T42" fmla="*/ 0 w 283"/>
                  <a:gd name="T43" fmla="*/ 0 h 429"/>
                  <a:gd name="T44" fmla="*/ 0 w 283"/>
                  <a:gd name="T45" fmla="*/ 0 h 429"/>
                  <a:gd name="T46" fmla="*/ 0 w 283"/>
                  <a:gd name="T47" fmla="*/ 0 h 429"/>
                  <a:gd name="T48" fmla="*/ 0 w 283"/>
                  <a:gd name="T49" fmla="*/ 0 h 429"/>
                  <a:gd name="T50" fmla="*/ 0 w 283"/>
                  <a:gd name="T51" fmla="*/ 0 h 429"/>
                  <a:gd name="T52" fmla="*/ 0 w 283"/>
                  <a:gd name="T53" fmla="*/ 0 h 429"/>
                  <a:gd name="T54" fmla="*/ 0 w 283"/>
                  <a:gd name="T55" fmla="*/ 0 h 429"/>
                  <a:gd name="T56" fmla="*/ 0 w 283"/>
                  <a:gd name="T57" fmla="*/ 0 h 429"/>
                  <a:gd name="T58" fmla="*/ 0 w 283"/>
                  <a:gd name="T59" fmla="*/ 0 h 429"/>
                  <a:gd name="T60" fmla="*/ 0 w 283"/>
                  <a:gd name="T61" fmla="*/ 0 h 429"/>
                  <a:gd name="T62" fmla="*/ 0 w 283"/>
                  <a:gd name="T63" fmla="*/ 0 h 429"/>
                  <a:gd name="T64" fmla="*/ 0 w 283"/>
                  <a:gd name="T65" fmla="*/ 0 h 429"/>
                  <a:gd name="T66" fmla="*/ 0 w 283"/>
                  <a:gd name="T67" fmla="*/ 0 h 429"/>
                  <a:gd name="T68" fmla="*/ 0 w 283"/>
                  <a:gd name="T69" fmla="*/ 0 h 429"/>
                  <a:gd name="T70" fmla="*/ 0 w 283"/>
                  <a:gd name="T71" fmla="*/ 0 h 429"/>
                  <a:gd name="T72" fmla="*/ 0 w 283"/>
                  <a:gd name="T73" fmla="*/ 0 h 429"/>
                  <a:gd name="T74" fmla="*/ 0 w 283"/>
                  <a:gd name="T75" fmla="*/ 0 h 42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3" h="429">
                    <a:moveTo>
                      <a:pt x="170" y="429"/>
                    </a:moveTo>
                    <a:lnTo>
                      <a:pt x="0" y="215"/>
                    </a:lnTo>
                    <a:lnTo>
                      <a:pt x="5" y="206"/>
                    </a:lnTo>
                    <a:lnTo>
                      <a:pt x="11" y="196"/>
                    </a:lnTo>
                    <a:lnTo>
                      <a:pt x="17" y="187"/>
                    </a:lnTo>
                    <a:lnTo>
                      <a:pt x="23" y="180"/>
                    </a:lnTo>
                    <a:lnTo>
                      <a:pt x="30" y="172"/>
                    </a:lnTo>
                    <a:lnTo>
                      <a:pt x="37" y="165"/>
                    </a:lnTo>
                    <a:lnTo>
                      <a:pt x="45" y="158"/>
                    </a:lnTo>
                    <a:lnTo>
                      <a:pt x="53" y="152"/>
                    </a:lnTo>
                    <a:lnTo>
                      <a:pt x="70" y="140"/>
                    </a:lnTo>
                    <a:lnTo>
                      <a:pt x="90" y="128"/>
                    </a:lnTo>
                    <a:lnTo>
                      <a:pt x="109" y="118"/>
                    </a:lnTo>
                    <a:lnTo>
                      <a:pt x="129" y="108"/>
                    </a:lnTo>
                    <a:lnTo>
                      <a:pt x="149" y="98"/>
                    </a:lnTo>
                    <a:lnTo>
                      <a:pt x="169" y="88"/>
                    </a:lnTo>
                    <a:lnTo>
                      <a:pt x="189" y="76"/>
                    </a:lnTo>
                    <a:lnTo>
                      <a:pt x="209" y="64"/>
                    </a:lnTo>
                    <a:lnTo>
                      <a:pt x="228" y="51"/>
                    </a:lnTo>
                    <a:lnTo>
                      <a:pt x="246" y="36"/>
                    </a:lnTo>
                    <a:lnTo>
                      <a:pt x="255" y="28"/>
                    </a:lnTo>
                    <a:lnTo>
                      <a:pt x="264" y="20"/>
                    </a:lnTo>
                    <a:lnTo>
                      <a:pt x="272" y="10"/>
                    </a:lnTo>
                    <a:lnTo>
                      <a:pt x="280" y="0"/>
                    </a:lnTo>
                    <a:lnTo>
                      <a:pt x="281" y="13"/>
                    </a:lnTo>
                    <a:lnTo>
                      <a:pt x="282" y="25"/>
                    </a:lnTo>
                    <a:lnTo>
                      <a:pt x="283" y="38"/>
                    </a:lnTo>
                    <a:lnTo>
                      <a:pt x="283" y="50"/>
                    </a:lnTo>
                    <a:lnTo>
                      <a:pt x="281" y="76"/>
                    </a:lnTo>
                    <a:lnTo>
                      <a:pt x="278" y="102"/>
                    </a:lnTo>
                    <a:lnTo>
                      <a:pt x="273" y="129"/>
                    </a:lnTo>
                    <a:lnTo>
                      <a:pt x="267" y="156"/>
                    </a:lnTo>
                    <a:lnTo>
                      <a:pt x="259" y="183"/>
                    </a:lnTo>
                    <a:lnTo>
                      <a:pt x="250" y="211"/>
                    </a:lnTo>
                    <a:lnTo>
                      <a:pt x="231" y="266"/>
                    </a:lnTo>
                    <a:lnTo>
                      <a:pt x="210" y="321"/>
                    </a:lnTo>
                    <a:lnTo>
                      <a:pt x="189" y="376"/>
                    </a:lnTo>
                    <a:lnTo>
                      <a:pt x="170" y="429"/>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4" name="Freeform 115">
                <a:extLst>
                  <a:ext uri="{FF2B5EF4-FFF2-40B4-BE49-F238E27FC236}">
                    <a16:creationId xmlns:a16="http://schemas.microsoft.com/office/drawing/2014/main" id="{AC5F3128-A689-4ABA-863C-095C0A7D7F1A}"/>
                  </a:ext>
                </a:extLst>
              </p:cNvPr>
              <p:cNvSpPr>
                <a:spLocks/>
              </p:cNvSpPr>
              <p:nvPr/>
            </p:nvSpPr>
            <p:spPr bwMode="auto">
              <a:xfrm>
                <a:off x="3796" y="2631"/>
                <a:ext cx="7" cy="5"/>
              </a:xfrm>
              <a:custGeom>
                <a:avLst/>
                <a:gdLst>
                  <a:gd name="T0" fmla="*/ 0 w 49"/>
                  <a:gd name="T1" fmla="*/ 0 h 64"/>
                  <a:gd name="T2" fmla="*/ 0 w 49"/>
                  <a:gd name="T3" fmla="*/ 0 h 64"/>
                  <a:gd name="T4" fmla="*/ 0 w 49"/>
                  <a:gd name="T5" fmla="*/ 0 h 64"/>
                  <a:gd name="T6" fmla="*/ 0 w 49"/>
                  <a:gd name="T7" fmla="*/ 0 h 64"/>
                  <a:gd name="T8" fmla="*/ 0 w 49"/>
                  <a:gd name="T9" fmla="*/ 0 h 64"/>
                  <a:gd name="T10" fmla="*/ 0 w 49"/>
                  <a:gd name="T11" fmla="*/ 0 h 64"/>
                  <a:gd name="T12" fmla="*/ 0 w 49"/>
                  <a:gd name="T13" fmla="*/ 0 h 64"/>
                  <a:gd name="T14" fmla="*/ 0 w 49"/>
                  <a:gd name="T15" fmla="*/ 0 h 64"/>
                  <a:gd name="T16" fmla="*/ 0 w 49"/>
                  <a:gd name="T17" fmla="*/ 0 h 64"/>
                  <a:gd name="T18" fmla="*/ 0 w 49"/>
                  <a:gd name="T19" fmla="*/ 0 h 64"/>
                  <a:gd name="T20" fmla="*/ 0 w 49"/>
                  <a:gd name="T21" fmla="*/ 0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64">
                    <a:moveTo>
                      <a:pt x="49" y="22"/>
                    </a:moveTo>
                    <a:lnTo>
                      <a:pt x="49" y="64"/>
                    </a:lnTo>
                    <a:lnTo>
                      <a:pt x="0" y="0"/>
                    </a:lnTo>
                    <a:lnTo>
                      <a:pt x="7" y="0"/>
                    </a:lnTo>
                    <a:lnTo>
                      <a:pt x="15" y="0"/>
                    </a:lnTo>
                    <a:lnTo>
                      <a:pt x="22" y="1"/>
                    </a:lnTo>
                    <a:lnTo>
                      <a:pt x="28" y="2"/>
                    </a:lnTo>
                    <a:lnTo>
                      <a:pt x="35" y="5"/>
                    </a:lnTo>
                    <a:lnTo>
                      <a:pt x="40" y="9"/>
                    </a:lnTo>
                    <a:lnTo>
                      <a:pt x="45" y="14"/>
                    </a:lnTo>
                    <a:lnTo>
                      <a:pt x="49"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5" name="Freeform 116">
                <a:extLst>
                  <a:ext uri="{FF2B5EF4-FFF2-40B4-BE49-F238E27FC236}">
                    <a16:creationId xmlns:a16="http://schemas.microsoft.com/office/drawing/2014/main" id="{91B5010C-D76F-40BB-B173-7E9FF1F1F946}"/>
                  </a:ext>
                </a:extLst>
              </p:cNvPr>
              <p:cNvSpPr>
                <a:spLocks/>
              </p:cNvSpPr>
              <p:nvPr/>
            </p:nvSpPr>
            <p:spPr bwMode="auto">
              <a:xfrm>
                <a:off x="3905" y="2633"/>
                <a:ext cx="65" cy="84"/>
              </a:xfrm>
              <a:custGeom>
                <a:avLst/>
                <a:gdLst>
                  <a:gd name="T0" fmla="*/ 0 w 452"/>
                  <a:gd name="T1" fmla="*/ 0 h 931"/>
                  <a:gd name="T2" fmla="*/ 0 w 452"/>
                  <a:gd name="T3" fmla="*/ 0 h 931"/>
                  <a:gd name="T4" fmla="*/ 0 w 452"/>
                  <a:gd name="T5" fmla="*/ 0 h 931"/>
                  <a:gd name="T6" fmla="*/ 0 w 452"/>
                  <a:gd name="T7" fmla="*/ 0 h 931"/>
                  <a:gd name="T8" fmla="*/ 0 w 452"/>
                  <a:gd name="T9" fmla="*/ 0 h 931"/>
                  <a:gd name="T10" fmla="*/ 0 w 452"/>
                  <a:gd name="T11" fmla="*/ 0 h 931"/>
                  <a:gd name="T12" fmla="*/ 0 w 452"/>
                  <a:gd name="T13" fmla="*/ 0 h 931"/>
                  <a:gd name="T14" fmla="*/ 0 w 452"/>
                  <a:gd name="T15" fmla="*/ 0 h 931"/>
                  <a:gd name="T16" fmla="*/ 0 w 452"/>
                  <a:gd name="T17" fmla="*/ 0 h 931"/>
                  <a:gd name="T18" fmla="*/ 0 w 452"/>
                  <a:gd name="T19" fmla="*/ 0 h 931"/>
                  <a:gd name="T20" fmla="*/ 0 w 452"/>
                  <a:gd name="T21" fmla="*/ 0 h 931"/>
                  <a:gd name="T22" fmla="*/ 0 w 452"/>
                  <a:gd name="T23" fmla="*/ 0 h 931"/>
                  <a:gd name="T24" fmla="*/ 0 w 452"/>
                  <a:gd name="T25" fmla="*/ 0 h 931"/>
                  <a:gd name="T26" fmla="*/ 0 w 452"/>
                  <a:gd name="T27" fmla="*/ 0 h 931"/>
                  <a:gd name="T28" fmla="*/ 0 w 452"/>
                  <a:gd name="T29" fmla="*/ 0 h 931"/>
                  <a:gd name="T30" fmla="*/ 0 w 452"/>
                  <a:gd name="T31" fmla="*/ 0 h 931"/>
                  <a:gd name="T32" fmla="*/ 0 w 452"/>
                  <a:gd name="T33" fmla="*/ 0 h 931"/>
                  <a:gd name="T34" fmla="*/ 0 w 452"/>
                  <a:gd name="T35" fmla="*/ 0 h 931"/>
                  <a:gd name="T36" fmla="*/ 0 w 452"/>
                  <a:gd name="T37" fmla="*/ 0 h 931"/>
                  <a:gd name="T38" fmla="*/ 0 w 452"/>
                  <a:gd name="T39" fmla="*/ 0 h 931"/>
                  <a:gd name="T40" fmla="*/ 0 w 452"/>
                  <a:gd name="T41" fmla="*/ 0 h 931"/>
                  <a:gd name="T42" fmla="*/ 0 w 452"/>
                  <a:gd name="T43" fmla="*/ 0 h 931"/>
                  <a:gd name="T44" fmla="*/ 0 w 452"/>
                  <a:gd name="T45" fmla="*/ 0 h 931"/>
                  <a:gd name="T46" fmla="*/ 0 w 452"/>
                  <a:gd name="T47" fmla="*/ 0 h 931"/>
                  <a:gd name="T48" fmla="*/ 0 w 452"/>
                  <a:gd name="T49" fmla="*/ 0 h 931"/>
                  <a:gd name="T50" fmla="*/ 0 w 452"/>
                  <a:gd name="T51" fmla="*/ 0 h 931"/>
                  <a:gd name="T52" fmla="*/ 0 w 452"/>
                  <a:gd name="T53" fmla="*/ 0 h 931"/>
                  <a:gd name="T54" fmla="*/ 0 w 452"/>
                  <a:gd name="T55" fmla="*/ 0 h 931"/>
                  <a:gd name="T56" fmla="*/ 0 w 452"/>
                  <a:gd name="T57" fmla="*/ 0 h 931"/>
                  <a:gd name="T58" fmla="*/ 0 w 452"/>
                  <a:gd name="T59" fmla="*/ 0 h 931"/>
                  <a:gd name="T60" fmla="*/ 0 w 452"/>
                  <a:gd name="T61" fmla="*/ 0 h 931"/>
                  <a:gd name="T62" fmla="*/ 0 w 452"/>
                  <a:gd name="T63" fmla="*/ 0 h 931"/>
                  <a:gd name="T64" fmla="*/ 0 w 452"/>
                  <a:gd name="T65" fmla="*/ 0 h 931"/>
                  <a:gd name="T66" fmla="*/ 0 w 452"/>
                  <a:gd name="T67" fmla="*/ 0 h 931"/>
                  <a:gd name="T68" fmla="*/ 0 w 452"/>
                  <a:gd name="T69" fmla="*/ 0 h 931"/>
                  <a:gd name="T70" fmla="*/ 0 w 452"/>
                  <a:gd name="T71" fmla="*/ 0 h 931"/>
                  <a:gd name="T72" fmla="*/ 0 w 452"/>
                  <a:gd name="T73" fmla="*/ 0 h 931"/>
                  <a:gd name="T74" fmla="*/ 0 w 452"/>
                  <a:gd name="T75" fmla="*/ 0 h 931"/>
                  <a:gd name="T76" fmla="*/ 0 w 452"/>
                  <a:gd name="T77" fmla="*/ 0 h 931"/>
                  <a:gd name="T78" fmla="*/ 0 w 452"/>
                  <a:gd name="T79" fmla="*/ 0 h 931"/>
                  <a:gd name="T80" fmla="*/ 0 w 452"/>
                  <a:gd name="T81" fmla="*/ 0 h 931"/>
                  <a:gd name="T82" fmla="*/ 0 w 452"/>
                  <a:gd name="T83" fmla="*/ 0 h 931"/>
                  <a:gd name="T84" fmla="*/ 0 w 452"/>
                  <a:gd name="T85" fmla="*/ 0 h 931"/>
                  <a:gd name="T86" fmla="*/ 0 w 452"/>
                  <a:gd name="T87" fmla="*/ 0 h 931"/>
                  <a:gd name="T88" fmla="*/ 0 w 452"/>
                  <a:gd name="T89" fmla="*/ 0 h 931"/>
                  <a:gd name="T90" fmla="*/ 0 w 452"/>
                  <a:gd name="T91" fmla="*/ 0 h 931"/>
                  <a:gd name="T92" fmla="*/ 0 w 452"/>
                  <a:gd name="T93" fmla="*/ 0 h 931"/>
                  <a:gd name="T94" fmla="*/ 0 w 452"/>
                  <a:gd name="T95" fmla="*/ 0 h 931"/>
                  <a:gd name="T96" fmla="*/ 0 w 452"/>
                  <a:gd name="T97" fmla="*/ 0 h 931"/>
                  <a:gd name="T98" fmla="*/ 0 w 452"/>
                  <a:gd name="T99" fmla="*/ 0 h 931"/>
                  <a:gd name="T100" fmla="*/ 0 w 452"/>
                  <a:gd name="T101" fmla="*/ 0 h 931"/>
                  <a:gd name="T102" fmla="*/ 0 w 452"/>
                  <a:gd name="T103" fmla="*/ 0 h 931"/>
                  <a:gd name="T104" fmla="*/ 0 w 452"/>
                  <a:gd name="T105" fmla="*/ 0 h 931"/>
                  <a:gd name="T106" fmla="*/ 0 w 452"/>
                  <a:gd name="T107" fmla="*/ 0 h 931"/>
                  <a:gd name="T108" fmla="*/ 0 w 452"/>
                  <a:gd name="T109" fmla="*/ 0 h 931"/>
                  <a:gd name="T110" fmla="*/ 0 w 452"/>
                  <a:gd name="T111" fmla="*/ 0 h 931"/>
                  <a:gd name="T112" fmla="*/ 0 w 452"/>
                  <a:gd name="T113" fmla="*/ 0 h 93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52" h="931">
                    <a:moveTo>
                      <a:pt x="452" y="931"/>
                    </a:moveTo>
                    <a:lnTo>
                      <a:pt x="439" y="927"/>
                    </a:lnTo>
                    <a:lnTo>
                      <a:pt x="427" y="922"/>
                    </a:lnTo>
                    <a:lnTo>
                      <a:pt x="416" y="916"/>
                    </a:lnTo>
                    <a:lnTo>
                      <a:pt x="404" y="910"/>
                    </a:lnTo>
                    <a:lnTo>
                      <a:pt x="383" y="897"/>
                    </a:lnTo>
                    <a:lnTo>
                      <a:pt x="362" y="880"/>
                    </a:lnTo>
                    <a:lnTo>
                      <a:pt x="341" y="863"/>
                    </a:lnTo>
                    <a:lnTo>
                      <a:pt x="321" y="845"/>
                    </a:lnTo>
                    <a:lnTo>
                      <a:pt x="302" y="824"/>
                    </a:lnTo>
                    <a:lnTo>
                      <a:pt x="282" y="804"/>
                    </a:lnTo>
                    <a:lnTo>
                      <a:pt x="242" y="759"/>
                    </a:lnTo>
                    <a:lnTo>
                      <a:pt x="202" y="713"/>
                    </a:lnTo>
                    <a:lnTo>
                      <a:pt x="181" y="689"/>
                    </a:lnTo>
                    <a:lnTo>
                      <a:pt x="159" y="665"/>
                    </a:lnTo>
                    <a:lnTo>
                      <a:pt x="136" y="643"/>
                    </a:lnTo>
                    <a:lnTo>
                      <a:pt x="113" y="620"/>
                    </a:lnTo>
                    <a:lnTo>
                      <a:pt x="115" y="602"/>
                    </a:lnTo>
                    <a:lnTo>
                      <a:pt x="117" y="582"/>
                    </a:lnTo>
                    <a:lnTo>
                      <a:pt x="116" y="563"/>
                    </a:lnTo>
                    <a:lnTo>
                      <a:pt x="114" y="542"/>
                    </a:lnTo>
                    <a:lnTo>
                      <a:pt x="111" y="523"/>
                    </a:lnTo>
                    <a:lnTo>
                      <a:pt x="107" y="503"/>
                    </a:lnTo>
                    <a:lnTo>
                      <a:pt x="101" y="483"/>
                    </a:lnTo>
                    <a:lnTo>
                      <a:pt x="95" y="463"/>
                    </a:lnTo>
                    <a:lnTo>
                      <a:pt x="64" y="382"/>
                    </a:lnTo>
                    <a:lnTo>
                      <a:pt x="32" y="302"/>
                    </a:lnTo>
                    <a:lnTo>
                      <a:pt x="25" y="282"/>
                    </a:lnTo>
                    <a:lnTo>
                      <a:pt x="19" y="262"/>
                    </a:lnTo>
                    <a:lnTo>
                      <a:pt x="13" y="242"/>
                    </a:lnTo>
                    <a:lnTo>
                      <a:pt x="8" y="222"/>
                    </a:lnTo>
                    <a:lnTo>
                      <a:pt x="4" y="203"/>
                    </a:lnTo>
                    <a:lnTo>
                      <a:pt x="1" y="183"/>
                    </a:lnTo>
                    <a:lnTo>
                      <a:pt x="0" y="164"/>
                    </a:lnTo>
                    <a:lnTo>
                      <a:pt x="0" y="144"/>
                    </a:lnTo>
                    <a:lnTo>
                      <a:pt x="2" y="125"/>
                    </a:lnTo>
                    <a:lnTo>
                      <a:pt x="5" y="107"/>
                    </a:lnTo>
                    <a:lnTo>
                      <a:pt x="11" y="88"/>
                    </a:lnTo>
                    <a:lnTo>
                      <a:pt x="19" y="70"/>
                    </a:lnTo>
                    <a:lnTo>
                      <a:pt x="28" y="52"/>
                    </a:lnTo>
                    <a:lnTo>
                      <a:pt x="40" y="34"/>
                    </a:lnTo>
                    <a:lnTo>
                      <a:pt x="55" y="17"/>
                    </a:lnTo>
                    <a:lnTo>
                      <a:pt x="72" y="0"/>
                    </a:lnTo>
                    <a:lnTo>
                      <a:pt x="102" y="50"/>
                    </a:lnTo>
                    <a:lnTo>
                      <a:pt x="131" y="103"/>
                    </a:lnTo>
                    <a:lnTo>
                      <a:pt x="158" y="157"/>
                    </a:lnTo>
                    <a:lnTo>
                      <a:pt x="185" y="213"/>
                    </a:lnTo>
                    <a:lnTo>
                      <a:pt x="211" y="269"/>
                    </a:lnTo>
                    <a:lnTo>
                      <a:pt x="236" y="327"/>
                    </a:lnTo>
                    <a:lnTo>
                      <a:pt x="260" y="385"/>
                    </a:lnTo>
                    <a:lnTo>
                      <a:pt x="285" y="445"/>
                    </a:lnTo>
                    <a:lnTo>
                      <a:pt x="307" y="505"/>
                    </a:lnTo>
                    <a:lnTo>
                      <a:pt x="330" y="566"/>
                    </a:lnTo>
                    <a:lnTo>
                      <a:pt x="351" y="626"/>
                    </a:lnTo>
                    <a:lnTo>
                      <a:pt x="372" y="687"/>
                    </a:lnTo>
                    <a:lnTo>
                      <a:pt x="412" y="809"/>
                    </a:lnTo>
                    <a:lnTo>
                      <a:pt x="452" y="931"/>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6" name="Freeform 117">
                <a:extLst>
                  <a:ext uri="{FF2B5EF4-FFF2-40B4-BE49-F238E27FC236}">
                    <a16:creationId xmlns:a16="http://schemas.microsoft.com/office/drawing/2014/main" id="{AE7272A9-4673-44FD-BB28-154D71E7228D}"/>
                  </a:ext>
                </a:extLst>
              </p:cNvPr>
              <p:cNvSpPr>
                <a:spLocks/>
              </p:cNvSpPr>
              <p:nvPr/>
            </p:nvSpPr>
            <p:spPr bwMode="auto">
              <a:xfrm>
                <a:off x="4388" y="2636"/>
                <a:ext cx="60" cy="52"/>
              </a:xfrm>
              <a:custGeom>
                <a:avLst/>
                <a:gdLst>
                  <a:gd name="T0" fmla="*/ 0 w 420"/>
                  <a:gd name="T1" fmla="*/ 0 h 567"/>
                  <a:gd name="T2" fmla="*/ 0 w 420"/>
                  <a:gd name="T3" fmla="*/ 0 h 567"/>
                  <a:gd name="T4" fmla="*/ 0 w 420"/>
                  <a:gd name="T5" fmla="*/ 0 h 567"/>
                  <a:gd name="T6" fmla="*/ 0 w 420"/>
                  <a:gd name="T7" fmla="*/ 0 h 567"/>
                  <a:gd name="T8" fmla="*/ 0 w 420"/>
                  <a:gd name="T9" fmla="*/ 0 h 567"/>
                  <a:gd name="T10" fmla="*/ 0 w 420"/>
                  <a:gd name="T11" fmla="*/ 0 h 567"/>
                  <a:gd name="T12" fmla="*/ 0 w 420"/>
                  <a:gd name="T13" fmla="*/ 0 h 567"/>
                  <a:gd name="T14" fmla="*/ 0 w 420"/>
                  <a:gd name="T15" fmla="*/ 0 h 567"/>
                  <a:gd name="T16" fmla="*/ 0 w 420"/>
                  <a:gd name="T17" fmla="*/ 0 h 567"/>
                  <a:gd name="T18" fmla="*/ 0 w 420"/>
                  <a:gd name="T19" fmla="*/ 0 h 567"/>
                  <a:gd name="T20" fmla="*/ 0 w 420"/>
                  <a:gd name="T21" fmla="*/ 0 h 567"/>
                  <a:gd name="T22" fmla="*/ 0 w 420"/>
                  <a:gd name="T23" fmla="*/ 0 h 567"/>
                  <a:gd name="T24" fmla="*/ 0 w 420"/>
                  <a:gd name="T25" fmla="*/ 0 h 567"/>
                  <a:gd name="T26" fmla="*/ 0 w 420"/>
                  <a:gd name="T27" fmla="*/ 0 h 567"/>
                  <a:gd name="T28" fmla="*/ 0 w 420"/>
                  <a:gd name="T29" fmla="*/ 0 h 567"/>
                  <a:gd name="T30" fmla="*/ 0 w 420"/>
                  <a:gd name="T31" fmla="*/ 0 h 567"/>
                  <a:gd name="T32" fmla="*/ 0 w 420"/>
                  <a:gd name="T33" fmla="*/ 0 h 567"/>
                  <a:gd name="T34" fmla="*/ 0 w 420"/>
                  <a:gd name="T35" fmla="*/ 0 h 567"/>
                  <a:gd name="T36" fmla="*/ 0 w 420"/>
                  <a:gd name="T37" fmla="*/ 0 h 567"/>
                  <a:gd name="T38" fmla="*/ 0 w 420"/>
                  <a:gd name="T39" fmla="*/ 0 h 567"/>
                  <a:gd name="T40" fmla="*/ 0 w 420"/>
                  <a:gd name="T41" fmla="*/ 0 h 567"/>
                  <a:gd name="T42" fmla="*/ 0 w 420"/>
                  <a:gd name="T43" fmla="*/ 0 h 567"/>
                  <a:gd name="T44" fmla="*/ 0 w 420"/>
                  <a:gd name="T45" fmla="*/ 0 h 567"/>
                  <a:gd name="T46" fmla="*/ 0 w 420"/>
                  <a:gd name="T47" fmla="*/ 0 h 567"/>
                  <a:gd name="T48" fmla="*/ 0 w 420"/>
                  <a:gd name="T49" fmla="*/ 0 h 567"/>
                  <a:gd name="T50" fmla="*/ 0 w 420"/>
                  <a:gd name="T51" fmla="*/ 0 h 567"/>
                  <a:gd name="T52" fmla="*/ 0 w 420"/>
                  <a:gd name="T53" fmla="*/ 0 h 567"/>
                  <a:gd name="T54" fmla="*/ 0 w 420"/>
                  <a:gd name="T55" fmla="*/ 0 h 567"/>
                  <a:gd name="T56" fmla="*/ 0 w 420"/>
                  <a:gd name="T57" fmla="*/ 0 h 567"/>
                  <a:gd name="T58" fmla="*/ 0 w 420"/>
                  <a:gd name="T59" fmla="*/ 0 h 567"/>
                  <a:gd name="T60" fmla="*/ 0 w 420"/>
                  <a:gd name="T61" fmla="*/ 0 h 567"/>
                  <a:gd name="T62" fmla="*/ 0 w 420"/>
                  <a:gd name="T63" fmla="*/ 0 h 567"/>
                  <a:gd name="T64" fmla="*/ 0 w 420"/>
                  <a:gd name="T65" fmla="*/ 0 h 56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20" h="567">
                    <a:moveTo>
                      <a:pt x="419" y="268"/>
                    </a:moveTo>
                    <a:lnTo>
                      <a:pt x="404" y="273"/>
                    </a:lnTo>
                    <a:lnTo>
                      <a:pt x="388" y="282"/>
                    </a:lnTo>
                    <a:lnTo>
                      <a:pt x="373" y="291"/>
                    </a:lnTo>
                    <a:lnTo>
                      <a:pt x="359" y="301"/>
                    </a:lnTo>
                    <a:lnTo>
                      <a:pt x="346" y="313"/>
                    </a:lnTo>
                    <a:lnTo>
                      <a:pt x="333" y="327"/>
                    </a:lnTo>
                    <a:lnTo>
                      <a:pt x="320" y="341"/>
                    </a:lnTo>
                    <a:lnTo>
                      <a:pt x="307" y="356"/>
                    </a:lnTo>
                    <a:lnTo>
                      <a:pt x="260" y="420"/>
                    </a:lnTo>
                    <a:lnTo>
                      <a:pt x="213" y="483"/>
                    </a:lnTo>
                    <a:lnTo>
                      <a:pt x="202" y="498"/>
                    </a:lnTo>
                    <a:lnTo>
                      <a:pt x="190" y="511"/>
                    </a:lnTo>
                    <a:lnTo>
                      <a:pt x="179" y="524"/>
                    </a:lnTo>
                    <a:lnTo>
                      <a:pt x="167" y="535"/>
                    </a:lnTo>
                    <a:lnTo>
                      <a:pt x="155" y="544"/>
                    </a:lnTo>
                    <a:lnTo>
                      <a:pt x="143" y="553"/>
                    </a:lnTo>
                    <a:lnTo>
                      <a:pt x="131" y="560"/>
                    </a:lnTo>
                    <a:lnTo>
                      <a:pt x="118" y="564"/>
                    </a:lnTo>
                    <a:lnTo>
                      <a:pt x="105" y="567"/>
                    </a:lnTo>
                    <a:lnTo>
                      <a:pt x="91" y="567"/>
                    </a:lnTo>
                    <a:lnTo>
                      <a:pt x="78" y="565"/>
                    </a:lnTo>
                    <a:lnTo>
                      <a:pt x="63" y="561"/>
                    </a:lnTo>
                    <a:lnTo>
                      <a:pt x="49" y="554"/>
                    </a:lnTo>
                    <a:lnTo>
                      <a:pt x="32" y="543"/>
                    </a:lnTo>
                    <a:lnTo>
                      <a:pt x="17" y="530"/>
                    </a:lnTo>
                    <a:lnTo>
                      <a:pt x="0" y="514"/>
                    </a:lnTo>
                    <a:lnTo>
                      <a:pt x="14" y="444"/>
                    </a:lnTo>
                    <a:lnTo>
                      <a:pt x="28" y="372"/>
                    </a:lnTo>
                    <a:lnTo>
                      <a:pt x="35" y="336"/>
                    </a:lnTo>
                    <a:lnTo>
                      <a:pt x="42" y="299"/>
                    </a:lnTo>
                    <a:lnTo>
                      <a:pt x="51" y="263"/>
                    </a:lnTo>
                    <a:lnTo>
                      <a:pt x="59" y="229"/>
                    </a:lnTo>
                    <a:lnTo>
                      <a:pt x="69" y="194"/>
                    </a:lnTo>
                    <a:lnTo>
                      <a:pt x="79" y="162"/>
                    </a:lnTo>
                    <a:lnTo>
                      <a:pt x="90" y="131"/>
                    </a:lnTo>
                    <a:lnTo>
                      <a:pt x="103" y="100"/>
                    </a:lnTo>
                    <a:lnTo>
                      <a:pt x="110" y="85"/>
                    </a:lnTo>
                    <a:lnTo>
                      <a:pt x="117" y="72"/>
                    </a:lnTo>
                    <a:lnTo>
                      <a:pt x="125" y="58"/>
                    </a:lnTo>
                    <a:lnTo>
                      <a:pt x="133" y="45"/>
                    </a:lnTo>
                    <a:lnTo>
                      <a:pt x="141" y="33"/>
                    </a:lnTo>
                    <a:lnTo>
                      <a:pt x="150" y="21"/>
                    </a:lnTo>
                    <a:lnTo>
                      <a:pt x="160" y="11"/>
                    </a:lnTo>
                    <a:lnTo>
                      <a:pt x="170" y="0"/>
                    </a:lnTo>
                    <a:lnTo>
                      <a:pt x="177" y="8"/>
                    </a:lnTo>
                    <a:lnTo>
                      <a:pt x="186" y="17"/>
                    </a:lnTo>
                    <a:lnTo>
                      <a:pt x="194" y="25"/>
                    </a:lnTo>
                    <a:lnTo>
                      <a:pt x="204" y="32"/>
                    </a:lnTo>
                    <a:lnTo>
                      <a:pt x="224" y="46"/>
                    </a:lnTo>
                    <a:lnTo>
                      <a:pt x="244" y="58"/>
                    </a:lnTo>
                    <a:lnTo>
                      <a:pt x="287" y="82"/>
                    </a:lnTo>
                    <a:lnTo>
                      <a:pt x="328" y="106"/>
                    </a:lnTo>
                    <a:lnTo>
                      <a:pt x="347" y="119"/>
                    </a:lnTo>
                    <a:lnTo>
                      <a:pt x="365" y="133"/>
                    </a:lnTo>
                    <a:lnTo>
                      <a:pt x="374" y="141"/>
                    </a:lnTo>
                    <a:lnTo>
                      <a:pt x="381" y="149"/>
                    </a:lnTo>
                    <a:lnTo>
                      <a:pt x="388" y="158"/>
                    </a:lnTo>
                    <a:lnTo>
                      <a:pt x="395" y="167"/>
                    </a:lnTo>
                    <a:lnTo>
                      <a:pt x="402" y="177"/>
                    </a:lnTo>
                    <a:lnTo>
                      <a:pt x="407" y="188"/>
                    </a:lnTo>
                    <a:lnTo>
                      <a:pt x="411" y="199"/>
                    </a:lnTo>
                    <a:lnTo>
                      <a:pt x="415" y="211"/>
                    </a:lnTo>
                    <a:lnTo>
                      <a:pt x="417" y="223"/>
                    </a:lnTo>
                    <a:lnTo>
                      <a:pt x="419" y="238"/>
                    </a:lnTo>
                    <a:lnTo>
                      <a:pt x="420" y="253"/>
                    </a:lnTo>
                    <a:lnTo>
                      <a:pt x="419" y="2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7" name="Freeform 118">
                <a:extLst>
                  <a:ext uri="{FF2B5EF4-FFF2-40B4-BE49-F238E27FC236}">
                    <a16:creationId xmlns:a16="http://schemas.microsoft.com/office/drawing/2014/main" id="{EFD18953-515B-48C0-B3F7-A0F2EDF3F59A}"/>
                  </a:ext>
                </a:extLst>
              </p:cNvPr>
              <p:cNvSpPr>
                <a:spLocks/>
              </p:cNvSpPr>
              <p:nvPr/>
            </p:nvSpPr>
            <p:spPr bwMode="auto">
              <a:xfrm>
                <a:off x="3754" y="2641"/>
                <a:ext cx="14" cy="5"/>
              </a:xfrm>
              <a:custGeom>
                <a:avLst/>
                <a:gdLst>
                  <a:gd name="T0" fmla="*/ 0 w 93"/>
                  <a:gd name="T1" fmla="*/ 0 h 59"/>
                  <a:gd name="T2" fmla="*/ 0 w 93"/>
                  <a:gd name="T3" fmla="*/ 0 h 59"/>
                  <a:gd name="T4" fmla="*/ 0 w 93"/>
                  <a:gd name="T5" fmla="*/ 0 h 59"/>
                  <a:gd name="T6" fmla="*/ 0 w 93"/>
                  <a:gd name="T7" fmla="*/ 0 h 59"/>
                  <a:gd name="T8" fmla="*/ 0 w 93"/>
                  <a:gd name="T9" fmla="*/ 0 h 59"/>
                  <a:gd name="T10" fmla="*/ 0 w 93"/>
                  <a:gd name="T11" fmla="*/ 0 h 59"/>
                  <a:gd name="T12" fmla="*/ 0 w 93"/>
                  <a:gd name="T13" fmla="*/ 0 h 59"/>
                  <a:gd name="T14" fmla="*/ 0 w 93"/>
                  <a:gd name="T15" fmla="*/ 0 h 59"/>
                  <a:gd name="T16" fmla="*/ 0 w 93"/>
                  <a:gd name="T17" fmla="*/ 0 h 59"/>
                  <a:gd name="T18" fmla="*/ 0 w 93"/>
                  <a:gd name="T19" fmla="*/ 0 h 59"/>
                  <a:gd name="T20" fmla="*/ 0 w 93"/>
                  <a:gd name="T21" fmla="*/ 0 h 59"/>
                  <a:gd name="T22" fmla="*/ 0 w 93"/>
                  <a:gd name="T23" fmla="*/ 0 h 59"/>
                  <a:gd name="T24" fmla="*/ 0 w 93"/>
                  <a:gd name="T25" fmla="*/ 0 h 59"/>
                  <a:gd name="T26" fmla="*/ 0 w 93"/>
                  <a:gd name="T27" fmla="*/ 0 h 59"/>
                  <a:gd name="T28" fmla="*/ 0 w 93"/>
                  <a:gd name="T29" fmla="*/ 0 h 59"/>
                  <a:gd name="T30" fmla="*/ 0 w 93"/>
                  <a:gd name="T31" fmla="*/ 0 h 59"/>
                  <a:gd name="T32" fmla="*/ 0 w 93"/>
                  <a:gd name="T33" fmla="*/ 0 h 59"/>
                  <a:gd name="T34" fmla="*/ 0 w 93"/>
                  <a:gd name="T35" fmla="*/ 0 h 59"/>
                  <a:gd name="T36" fmla="*/ 0 w 93"/>
                  <a:gd name="T37" fmla="*/ 0 h 59"/>
                  <a:gd name="T38" fmla="*/ 0 w 93"/>
                  <a:gd name="T39" fmla="*/ 0 h 59"/>
                  <a:gd name="T40" fmla="*/ 0 w 93"/>
                  <a:gd name="T41" fmla="*/ 0 h 59"/>
                  <a:gd name="T42" fmla="*/ 0 w 93"/>
                  <a:gd name="T43" fmla="*/ 0 h 59"/>
                  <a:gd name="T44" fmla="*/ 0 w 93"/>
                  <a:gd name="T45" fmla="*/ 0 h 59"/>
                  <a:gd name="T46" fmla="*/ 0 w 93"/>
                  <a:gd name="T47" fmla="*/ 0 h 59"/>
                  <a:gd name="T48" fmla="*/ 0 w 93"/>
                  <a:gd name="T49" fmla="*/ 0 h 59"/>
                  <a:gd name="T50" fmla="*/ 0 w 93"/>
                  <a:gd name="T51" fmla="*/ 0 h 59"/>
                  <a:gd name="T52" fmla="*/ 0 w 93"/>
                  <a:gd name="T53" fmla="*/ 0 h 59"/>
                  <a:gd name="T54" fmla="*/ 0 w 93"/>
                  <a:gd name="T55" fmla="*/ 0 h 59"/>
                  <a:gd name="T56" fmla="*/ 0 w 93"/>
                  <a:gd name="T57" fmla="*/ 0 h 5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93" h="59">
                    <a:moveTo>
                      <a:pt x="93" y="58"/>
                    </a:moveTo>
                    <a:lnTo>
                      <a:pt x="77" y="59"/>
                    </a:lnTo>
                    <a:lnTo>
                      <a:pt x="59" y="59"/>
                    </a:lnTo>
                    <a:lnTo>
                      <a:pt x="50" y="59"/>
                    </a:lnTo>
                    <a:lnTo>
                      <a:pt x="42" y="58"/>
                    </a:lnTo>
                    <a:lnTo>
                      <a:pt x="34" y="57"/>
                    </a:lnTo>
                    <a:lnTo>
                      <a:pt x="26" y="56"/>
                    </a:lnTo>
                    <a:lnTo>
                      <a:pt x="19" y="53"/>
                    </a:lnTo>
                    <a:lnTo>
                      <a:pt x="13" y="50"/>
                    </a:lnTo>
                    <a:lnTo>
                      <a:pt x="7" y="46"/>
                    </a:lnTo>
                    <a:lnTo>
                      <a:pt x="4" y="40"/>
                    </a:lnTo>
                    <a:lnTo>
                      <a:pt x="1" y="33"/>
                    </a:lnTo>
                    <a:lnTo>
                      <a:pt x="0" y="25"/>
                    </a:lnTo>
                    <a:lnTo>
                      <a:pt x="1" y="16"/>
                    </a:lnTo>
                    <a:lnTo>
                      <a:pt x="4" y="5"/>
                    </a:lnTo>
                    <a:lnTo>
                      <a:pt x="11" y="2"/>
                    </a:lnTo>
                    <a:lnTo>
                      <a:pt x="18" y="0"/>
                    </a:lnTo>
                    <a:lnTo>
                      <a:pt x="24" y="0"/>
                    </a:lnTo>
                    <a:lnTo>
                      <a:pt x="30" y="3"/>
                    </a:lnTo>
                    <a:lnTo>
                      <a:pt x="36" y="6"/>
                    </a:lnTo>
                    <a:lnTo>
                      <a:pt x="41" y="9"/>
                    </a:lnTo>
                    <a:lnTo>
                      <a:pt x="47" y="15"/>
                    </a:lnTo>
                    <a:lnTo>
                      <a:pt x="52" y="19"/>
                    </a:lnTo>
                    <a:lnTo>
                      <a:pt x="62" y="31"/>
                    </a:lnTo>
                    <a:lnTo>
                      <a:pt x="72" y="43"/>
                    </a:lnTo>
                    <a:lnTo>
                      <a:pt x="77" y="47"/>
                    </a:lnTo>
                    <a:lnTo>
                      <a:pt x="82" y="52"/>
                    </a:lnTo>
                    <a:lnTo>
                      <a:pt x="87" y="56"/>
                    </a:lnTo>
                    <a:lnTo>
                      <a:pt x="93"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8" name="Freeform 119">
                <a:extLst>
                  <a:ext uri="{FF2B5EF4-FFF2-40B4-BE49-F238E27FC236}">
                    <a16:creationId xmlns:a16="http://schemas.microsoft.com/office/drawing/2014/main" id="{BFE51B84-4A83-4C46-8B8A-5BDA515EE803}"/>
                  </a:ext>
                </a:extLst>
              </p:cNvPr>
              <p:cNvSpPr>
                <a:spLocks/>
              </p:cNvSpPr>
              <p:nvPr/>
            </p:nvSpPr>
            <p:spPr bwMode="auto">
              <a:xfrm>
                <a:off x="4071" y="2646"/>
                <a:ext cx="279" cy="86"/>
              </a:xfrm>
              <a:custGeom>
                <a:avLst/>
                <a:gdLst>
                  <a:gd name="T0" fmla="*/ 0 w 1953"/>
                  <a:gd name="T1" fmla="*/ 0 h 947"/>
                  <a:gd name="T2" fmla="*/ 0 w 1953"/>
                  <a:gd name="T3" fmla="*/ 0 h 947"/>
                  <a:gd name="T4" fmla="*/ 0 w 1953"/>
                  <a:gd name="T5" fmla="*/ 0 h 947"/>
                  <a:gd name="T6" fmla="*/ 0 w 1953"/>
                  <a:gd name="T7" fmla="*/ 0 h 947"/>
                  <a:gd name="T8" fmla="*/ 0 w 1953"/>
                  <a:gd name="T9" fmla="*/ 0 h 947"/>
                  <a:gd name="T10" fmla="*/ 0 w 1953"/>
                  <a:gd name="T11" fmla="*/ 0 h 947"/>
                  <a:gd name="T12" fmla="*/ 0 w 1953"/>
                  <a:gd name="T13" fmla="*/ 0 h 947"/>
                  <a:gd name="T14" fmla="*/ 0 w 1953"/>
                  <a:gd name="T15" fmla="*/ 0 h 947"/>
                  <a:gd name="T16" fmla="*/ 0 w 1953"/>
                  <a:gd name="T17" fmla="*/ 0 h 947"/>
                  <a:gd name="T18" fmla="*/ 0 w 1953"/>
                  <a:gd name="T19" fmla="*/ 0 h 947"/>
                  <a:gd name="T20" fmla="*/ 0 w 1953"/>
                  <a:gd name="T21" fmla="*/ 0 h 947"/>
                  <a:gd name="T22" fmla="*/ 0 w 1953"/>
                  <a:gd name="T23" fmla="*/ 0 h 947"/>
                  <a:gd name="T24" fmla="*/ 0 w 1953"/>
                  <a:gd name="T25" fmla="*/ 0 h 947"/>
                  <a:gd name="T26" fmla="*/ 0 w 1953"/>
                  <a:gd name="T27" fmla="*/ 0 h 947"/>
                  <a:gd name="T28" fmla="*/ 0 w 1953"/>
                  <a:gd name="T29" fmla="*/ 0 h 947"/>
                  <a:gd name="T30" fmla="*/ 0 w 1953"/>
                  <a:gd name="T31" fmla="*/ 0 h 947"/>
                  <a:gd name="T32" fmla="*/ 0 w 1953"/>
                  <a:gd name="T33" fmla="*/ 0 h 947"/>
                  <a:gd name="T34" fmla="*/ 0 w 1953"/>
                  <a:gd name="T35" fmla="*/ 0 h 947"/>
                  <a:gd name="T36" fmla="*/ 0 w 1953"/>
                  <a:gd name="T37" fmla="*/ 0 h 947"/>
                  <a:gd name="T38" fmla="*/ 0 w 1953"/>
                  <a:gd name="T39" fmla="*/ 0 h 947"/>
                  <a:gd name="T40" fmla="*/ 0 w 1953"/>
                  <a:gd name="T41" fmla="*/ 0 h 947"/>
                  <a:gd name="T42" fmla="*/ 0 w 1953"/>
                  <a:gd name="T43" fmla="*/ 0 h 947"/>
                  <a:gd name="T44" fmla="*/ 0 w 1953"/>
                  <a:gd name="T45" fmla="*/ 0 h 947"/>
                  <a:gd name="T46" fmla="*/ 0 w 1953"/>
                  <a:gd name="T47" fmla="*/ 0 h 947"/>
                  <a:gd name="T48" fmla="*/ 0 w 1953"/>
                  <a:gd name="T49" fmla="*/ 0 h 947"/>
                  <a:gd name="T50" fmla="*/ 0 w 1953"/>
                  <a:gd name="T51" fmla="*/ 0 h 947"/>
                  <a:gd name="T52" fmla="*/ 0 w 1953"/>
                  <a:gd name="T53" fmla="*/ 0 h 947"/>
                  <a:gd name="T54" fmla="*/ 0 w 1953"/>
                  <a:gd name="T55" fmla="*/ 0 h 947"/>
                  <a:gd name="T56" fmla="*/ 0 w 1953"/>
                  <a:gd name="T57" fmla="*/ 0 h 947"/>
                  <a:gd name="T58" fmla="*/ 0 w 1953"/>
                  <a:gd name="T59" fmla="*/ 0 h 947"/>
                  <a:gd name="T60" fmla="*/ 0 w 1953"/>
                  <a:gd name="T61" fmla="*/ 0 h 947"/>
                  <a:gd name="T62" fmla="*/ 0 w 1953"/>
                  <a:gd name="T63" fmla="*/ 0 h 947"/>
                  <a:gd name="T64" fmla="*/ 0 w 1953"/>
                  <a:gd name="T65" fmla="*/ 0 h 947"/>
                  <a:gd name="T66" fmla="*/ 0 w 1953"/>
                  <a:gd name="T67" fmla="*/ 0 h 947"/>
                  <a:gd name="T68" fmla="*/ 0 w 1953"/>
                  <a:gd name="T69" fmla="*/ 0 h 947"/>
                  <a:gd name="T70" fmla="*/ 0 w 1953"/>
                  <a:gd name="T71" fmla="*/ 0 h 947"/>
                  <a:gd name="T72" fmla="*/ 0 w 1953"/>
                  <a:gd name="T73" fmla="*/ 0 h 947"/>
                  <a:gd name="T74" fmla="*/ 0 w 1953"/>
                  <a:gd name="T75" fmla="*/ 0 h 947"/>
                  <a:gd name="T76" fmla="*/ 0 w 1953"/>
                  <a:gd name="T77" fmla="*/ 0 h 947"/>
                  <a:gd name="T78" fmla="*/ 0 w 1953"/>
                  <a:gd name="T79" fmla="*/ 0 h 947"/>
                  <a:gd name="T80" fmla="*/ 0 w 1953"/>
                  <a:gd name="T81" fmla="*/ 0 h 947"/>
                  <a:gd name="T82" fmla="*/ 0 w 1953"/>
                  <a:gd name="T83" fmla="*/ 0 h 947"/>
                  <a:gd name="T84" fmla="*/ 0 w 1953"/>
                  <a:gd name="T85" fmla="*/ 0 h 947"/>
                  <a:gd name="T86" fmla="*/ 0 w 1953"/>
                  <a:gd name="T87" fmla="*/ 0 h 947"/>
                  <a:gd name="T88" fmla="*/ 0 w 1953"/>
                  <a:gd name="T89" fmla="*/ 0 h 947"/>
                  <a:gd name="T90" fmla="*/ 0 w 1953"/>
                  <a:gd name="T91" fmla="*/ 0 h 947"/>
                  <a:gd name="T92" fmla="*/ 0 w 1953"/>
                  <a:gd name="T93" fmla="*/ 0 h 947"/>
                  <a:gd name="T94" fmla="*/ 0 w 1953"/>
                  <a:gd name="T95" fmla="*/ 0 h 947"/>
                  <a:gd name="T96" fmla="*/ 0 w 1953"/>
                  <a:gd name="T97" fmla="*/ 0 h 94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53" h="947">
                    <a:moveTo>
                      <a:pt x="1953" y="931"/>
                    </a:moveTo>
                    <a:lnTo>
                      <a:pt x="1932" y="927"/>
                    </a:lnTo>
                    <a:lnTo>
                      <a:pt x="1910" y="925"/>
                    </a:lnTo>
                    <a:lnTo>
                      <a:pt x="1887" y="923"/>
                    </a:lnTo>
                    <a:lnTo>
                      <a:pt x="1865" y="922"/>
                    </a:lnTo>
                    <a:lnTo>
                      <a:pt x="1842" y="923"/>
                    </a:lnTo>
                    <a:lnTo>
                      <a:pt x="1818" y="924"/>
                    </a:lnTo>
                    <a:lnTo>
                      <a:pt x="1795" y="925"/>
                    </a:lnTo>
                    <a:lnTo>
                      <a:pt x="1771" y="927"/>
                    </a:lnTo>
                    <a:lnTo>
                      <a:pt x="1722" y="932"/>
                    </a:lnTo>
                    <a:lnTo>
                      <a:pt x="1674" y="939"/>
                    </a:lnTo>
                    <a:lnTo>
                      <a:pt x="1627" y="943"/>
                    </a:lnTo>
                    <a:lnTo>
                      <a:pt x="1582" y="947"/>
                    </a:lnTo>
                    <a:lnTo>
                      <a:pt x="1559" y="947"/>
                    </a:lnTo>
                    <a:lnTo>
                      <a:pt x="1537" y="947"/>
                    </a:lnTo>
                    <a:lnTo>
                      <a:pt x="1517" y="944"/>
                    </a:lnTo>
                    <a:lnTo>
                      <a:pt x="1497" y="941"/>
                    </a:lnTo>
                    <a:lnTo>
                      <a:pt x="1477" y="938"/>
                    </a:lnTo>
                    <a:lnTo>
                      <a:pt x="1459" y="931"/>
                    </a:lnTo>
                    <a:lnTo>
                      <a:pt x="1442" y="924"/>
                    </a:lnTo>
                    <a:lnTo>
                      <a:pt x="1426" y="915"/>
                    </a:lnTo>
                    <a:lnTo>
                      <a:pt x="1411" y="904"/>
                    </a:lnTo>
                    <a:lnTo>
                      <a:pt x="1397" y="891"/>
                    </a:lnTo>
                    <a:lnTo>
                      <a:pt x="1384" y="875"/>
                    </a:lnTo>
                    <a:lnTo>
                      <a:pt x="1373" y="858"/>
                    </a:lnTo>
                    <a:lnTo>
                      <a:pt x="1363" y="837"/>
                    </a:lnTo>
                    <a:lnTo>
                      <a:pt x="1355" y="815"/>
                    </a:lnTo>
                    <a:lnTo>
                      <a:pt x="1349" y="789"/>
                    </a:lnTo>
                    <a:lnTo>
                      <a:pt x="1344" y="761"/>
                    </a:lnTo>
                    <a:lnTo>
                      <a:pt x="1338" y="749"/>
                    </a:lnTo>
                    <a:lnTo>
                      <a:pt x="1331" y="739"/>
                    </a:lnTo>
                    <a:lnTo>
                      <a:pt x="1324" y="730"/>
                    </a:lnTo>
                    <a:lnTo>
                      <a:pt x="1317" y="723"/>
                    </a:lnTo>
                    <a:lnTo>
                      <a:pt x="1309" y="716"/>
                    </a:lnTo>
                    <a:lnTo>
                      <a:pt x="1302" y="711"/>
                    </a:lnTo>
                    <a:lnTo>
                      <a:pt x="1294" y="707"/>
                    </a:lnTo>
                    <a:lnTo>
                      <a:pt x="1287" y="704"/>
                    </a:lnTo>
                    <a:lnTo>
                      <a:pt x="1279" y="702"/>
                    </a:lnTo>
                    <a:lnTo>
                      <a:pt x="1271" y="701"/>
                    </a:lnTo>
                    <a:lnTo>
                      <a:pt x="1263" y="700"/>
                    </a:lnTo>
                    <a:lnTo>
                      <a:pt x="1255" y="701"/>
                    </a:lnTo>
                    <a:lnTo>
                      <a:pt x="1247" y="702"/>
                    </a:lnTo>
                    <a:lnTo>
                      <a:pt x="1239" y="704"/>
                    </a:lnTo>
                    <a:lnTo>
                      <a:pt x="1231" y="708"/>
                    </a:lnTo>
                    <a:lnTo>
                      <a:pt x="1223" y="711"/>
                    </a:lnTo>
                    <a:lnTo>
                      <a:pt x="1206" y="720"/>
                    </a:lnTo>
                    <a:lnTo>
                      <a:pt x="1191" y="730"/>
                    </a:lnTo>
                    <a:lnTo>
                      <a:pt x="1176" y="742"/>
                    </a:lnTo>
                    <a:lnTo>
                      <a:pt x="1162" y="756"/>
                    </a:lnTo>
                    <a:lnTo>
                      <a:pt x="1149" y="770"/>
                    </a:lnTo>
                    <a:lnTo>
                      <a:pt x="1137" y="784"/>
                    </a:lnTo>
                    <a:lnTo>
                      <a:pt x="1126" y="800"/>
                    </a:lnTo>
                    <a:lnTo>
                      <a:pt x="1116" y="814"/>
                    </a:lnTo>
                    <a:lnTo>
                      <a:pt x="1006" y="931"/>
                    </a:lnTo>
                    <a:lnTo>
                      <a:pt x="0" y="857"/>
                    </a:lnTo>
                    <a:lnTo>
                      <a:pt x="16" y="837"/>
                    </a:lnTo>
                    <a:lnTo>
                      <a:pt x="32" y="818"/>
                    </a:lnTo>
                    <a:lnTo>
                      <a:pt x="47" y="796"/>
                    </a:lnTo>
                    <a:lnTo>
                      <a:pt x="62" y="775"/>
                    </a:lnTo>
                    <a:lnTo>
                      <a:pt x="76" y="753"/>
                    </a:lnTo>
                    <a:lnTo>
                      <a:pt x="91" y="731"/>
                    </a:lnTo>
                    <a:lnTo>
                      <a:pt x="107" y="711"/>
                    </a:lnTo>
                    <a:lnTo>
                      <a:pt x="123" y="690"/>
                    </a:lnTo>
                    <a:lnTo>
                      <a:pt x="139" y="672"/>
                    </a:lnTo>
                    <a:lnTo>
                      <a:pt x="157" y="656"/>
                    </a:lnTo>
                    <a:lnTo>
                      <a:pt x="167" y="649"/>
                    </a:lnTo>
                    <a:lnTo>
                      <a:pt x="177" y="642"/>
                    </a:lnTo>
                    <a:lnTo>
                      <a:pt x="187" y="636"/>
                    </a:lnTo>
                    <a:lnTo>
                      <a:pt x="197" y="631"/>
                    </a:lnTo>
                    <a:lnTo>
                      <a:pt x="208" y="627"/>
                    </a:lnTo>
                    <a:lnTo>
                      <a:pt x="220" y="622"/>
                    </a:lnTo>
                    <a:lnTo>
                      <a:pt x="231" y="620"/>
                    </a:lnTo>
                    <a:lnTo>
                      <a:pt x="244" y="618"/>
                    </a:lnTo>
                    <a:lnTo>
                      <a:pt x="256" y="617"/>
                    </a:lnTo>
                    <a:lnTo>
                      <a:pt x="270" y="618"/>
                    </a:lnTo>
                    <a:lnTo>
                      <a:pt x="284" y="619"/>
                    </a:lnTo>
                    <a:lnTo>
                      <a:pt x="298" y="621"/>
                    </a:lnTo>
                    <a:lnTo>
                      <a:pt x="312" y="623"/>
                    </a:lnTo>
                    <a:lnTo>
                      <a:pt x="326" y="627"/>
                    </a:lnTo>
                    <a:lnTo>
                      <a:pt x="341" y="632"/>
                    </a:lnTo>
                    <a:lnTo>
                      <a:pt x="356" y="638"/>
                    </a:lnTo>
                    <a:lnTo>
                      <a:pt x="370" y="646"/>
                    </a:lnTo>
                    <a:lnTo>
                      <a:pt x="384" y="654"/>
                    </a:lnTo>
                    <a:lnTo>
                      <a:pt x="399" y="663"/>
                    </a:lnTo>
                    <a:lnTo>
                      <a:pt x="413" y="673"/>
                    </a:lnTo>
                    <a:lnTo>
                      <a:pt x="470" y="717"/>
                    </a:lnTo>
                    <a:lnTo>
                      <a:pt x="527" y="758"/>
                    </a:lnTo>
                    <a:lnTo>
                      <a:pt x="540" y="768"/>
                    </a:lnTo>
                    <a:lnTo>
                      <a:pt x="554" y="776"/>
                    </a:lnTo>
                    <a:lnTo>
                      <a:pt x="567" y="782"/>
                    </a:lnTo>
                    <a:lnTo>
                      <a:pt x="580" y="788"/>
                    </a:lnTo>
                    <a:lnTo>
                      <a:pt x="593" y="792"/>
                    </a:lnTo>
                    <a:lnTo>
                      <a:pt x="606" y="795"/>
                    </a:lnTo>
                    <a:lnTo>
                      <a:pt x="618" y="795"/>
                    </a:lnTo>
                    <a:lnTo>
                      <a:pt x="630" y="794"/>
                    </a:lnTo>
                    <a:lnTo>
                      <a:pt x="642" y="791"/>
                    </a:lnTo>
                    <a:lnTo>
                      <a:pt x="654" y="785"/>
                    </a:lnTo>
                    <a:lnTo>
                      <a:pt x="665" y="778"/>
                    </a:lnTo>
                    <a:lnTo>
                      <a:pt x="676" y="767"/>
                    </a:lnTo>
                    <a:lnTo>
                      <a:pt x="688" y="754"/>
                    </a:lnTo>
                    <a:lnTo>
                      <a:pt x="698" y="738"/>
                    </a:lnTo>
                    <a:lnTo>
                      <a:pt x="708" y="718"/>
                    </a:lnTo>
                    <a:lnTo>
                      <a:pt x="717" y="696"/>
                    </a:lnTo>
                    <a:lnTo>
                      <a:pt x="723" y="680"/>
                    </a:lnTo>
                    <a:lnTo>
                      <a:pt x="729" y="663"/>
                    </a:lnTo>
                    <a:lnTo>
                      <a:pt x="736" y="648"/>
                    </a:lnTo>
                    <a:lnTo>
                      <a:pt x="745" y="634"/>
                    </a:lnTo>
                    <a:lnTo>
                      <a:pt x="754" y="620"/>
                    </a:lnTo>
                    <a:lnTo>
                      <a:pt x="764" y="606"/>
                    </a:lnTo>
                    <a:lnTo>
                      <a:pt x="775" y="593"/>
                    </a:lnTo>
                    <a:lnTo>
                      <a:pt x="786" y="581"/>
                    </a:lnTo>
                    <a:lnTo>
                      <a:pt x="810" y="556"/>
                    </a:lnTo>
                    <a:lnTo>
                      <a:pt x="835" y="534"/>
                    </a:lnTo>
                    <a:lnTo>
                      <a:pt x="861" y="511"/>
                    </a:lnTo>
                    <a:lnTo>
                      <a:pt x="888" y="488"/>
                    </a:lnTo>
                    <a:lnTo>
                      <a:pt x="913" y="466"/>
                    </a:lnTo>
                    <a:lnTo>
                      <a:pt x="936" y="442"/>
                    </a:lnTo>
                    <a:lnTo>
                      <a:pt x="947" y="430"/>
                    </a:lnTo>
                    <a:lnTo>
                      <a:pt x="958" y="417"/>
                    </a:lnTo>
                    <a:lnTo>
                      <a:pt x="967" y="404"/>
                    </a:lnTo>
                    <a:lnTo>
                      <a:pt x="976" y="390"/>
                    </a:lnTo>
                    <a:lnTo>
                      <a:pt x="984" y="376"/>
                    </a:lnTo>
                    <a:lnTo>
                      <a:pt x="991" y="362"/>
                    </a:lnTo>
                    <a:lnTo>
                      <a:pt x="996" y="346"/>
                    </a:lnTo>
                    <a:lnTo>
                      <a:pt x="1001" y="330"/>
                    </a:lnTo>
                    <a:lnTo>
                      <a:pt x="1004" y="313"/>
                    </a:lnTo>
                    <a:lnTo>
                      <a:pt x="1006" y="295"/>
                    </a:lnTo>
                    <a:lnTo>
                      <a:pt x="1007" y="276"/>
                    </a:lnTo>
                    <a:lnTo>
                      <a:pt x="1006" y="257"/>
                    </a:lnTo>
                    <a:lnTo>
                      <a:pt x="995" y="247"/>
                    </a:lnTo>
                    <a:lnTo>
                      <a:pt x="984" y="236"/>
                    </a:lnTo>
                    <a:lnTo>
                      <a:pt x="974" y="226"/>
                    </a:lnTo>
                    <a:lnTo>
                      <a:pt x="965" y="215"/>
                    </a:lnTo>
                    <a:lnTo>
                      <a:pt x="956" y="204"/>
                    </a:lnTo>
                    <a:lnTo>
                      <a:pt x="948" y="192"/>
                    </a:lnTo>
                    <a:lnTo>
                      <a:pt x="940" y="180"/>
                    </a:lnTo>
                    <a:lnTo>
                      <a:pt x="933" y="168"/>
                    </a:lnTo>
                    <a:lnTo>
                      <a:pt x="926" y="156"/>
                    </a:lnTo>
                    <a:lnTo>
                      <a:pt x="920" y="145"/>
                    </a:lnTo>
                    <a:lnTo>
                      <a:pt x="914" y="132"/>
                    </a:lnTo>
                    <a:lnTo>
                      <a:pt x="909" y="119"/>
                    </a:lnTo>
                    <a:lnTo>
                      <a:pt x="905" y="106"/>
                    </a:lnTo>
                    <a:lnTo>
                      <a:pt x="902" y="92"/>
                    </a:lnTo>
                    <a:lnTo>
                      <a:pt x="899" y="79"/>
                    </a:lnTo>
                    <a:lnTo>
                      <a:pt x="897" y="65"/>
                    </a:lnTo>
                    <a:lnTo>
                      <a:pt x="1305" y="0"/>
                    </a:lnTo>
                    <a:lnTo>
                      <a:pt x="1953" y="931"/>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9" name="Freeform 120">
                <a:extLst>
                  <a:ext uri="{FF2B5EF4-FFF2-40B4-BE49-F238E27FC236}">
                    <a16:creationId xmlns:a16="http://schemas.microsoft.com/office/drawing/2014/main" id="{4540B948-3301-426B-84E2-8BDB3955D33F}"/>
                  </a:ext>
                </a:extLst>
              </p:cNvPr>
              <p:cNvSpPr>
                <a:spLocks/>
              </p:cNvSpPr>
              <p:nvPr/>
            </p:nvSpPr>
            <p:spPr bwMode="auto">
              <a:xfrm>
                <a:off x="3849" y="2648"/>
                <a:ext cx="67" cy="59"/>
              </a:xfrm>
              <a:custGeom>
                <a:avLst/>
                <a:gdLst>
                  <a:gd name="T0" fmla="*/ 0 w 464"/>
                  <a:gd name="T1" fmla="*/ 0 h 652"/>
                  <a:gd name="T2" fmla="*/ 0 w 464"/>
                  <a:gd name="T3" fmla="*/ 0 h 652"/>
                  <a:gd name="T4" fmla="*/ 0 w 464"/>
                  <a:gd name="T5" fmla="*/ 0 h 652"/>
                  <a:gd name="T6" fmla="*/ 0 w 464"/>
                  <a:gd name="T7" fmla="*/ 0 h 652"/>
                  <a:gd name="T8" fmla="*/ 0 w 464"/>
                  <a:gd name="T9" fmla="*/ 0 h 652"/>
                  <a:gd name="T10" fmla="*/ 0 w 464"/>
                  <a:gd name="T11" fmla="*/ 0 h 652"/>
                  <a:gd name="T12" fmla="*/ 0 w 464"/>
                  <a:gd name="T13" fmla="*/ 0 h 652"/>
                  <a:gd name="T14" fmla="*/ 0 w 464"/>
                  <a:gd name="T15" fmla="*/ 0 h 652"/>
                  <a:gd name="T16" fmla="*/ 0 w 464"/>
                  <a:gd name="T17" fmla="*/ 0 h 652"/>
                  <a:gd name="T18" fmla="*/ 0 w 464"/>
                  <a:gd name="T19" fmla="*/ 0 h 652"/>
                  <a:gd name="T20" fmla="*/ 0 w 464"/>
                  <a:gd name="T21" fmla="*/ 0 h 652"/>
                  <a:gd name="T22" fmla="*/ 0 w 464"/>
                  <a:gd name="T23" fmla="*/ 0 h 652"/>
                  <a:gd name="T24" fmla="*/ 0 w 464"/>
                  <a:gd name="T25" fmla="*/ 0 h 652"/>
                  <a:gd name="T26" fmla="*/ 0 w 464"/>
                  <a:gd name="T27" fmla="*/ 0 h 652"/>
                  <a:gd name="T28" fmla="*/ 0 w 464"/>
                  <a:gd name="T29" fmla="*/ 0 h 652"/>
                  <a:gd name="T30" fmla="*/ 0 w 464"/>
                  <a:gd name="T31" fmla="*/ 0 h 652"/>
                  <a:gd name="T32" fmla="*/ 0 w 464"/>
                  <a:gd name="T33" fmla="*/ 0 h 652"/>
                  <a:gd name="T34" fmla="*/ 0 w 464"/>
                  <a:gd name="T35" fmla="*/ 0 h 652"/>
                  <a:gd name="T36" fmla="*/ 0 w 464"/>
                  <a:gd name="T37" fmla="*/ 0 h 652"/>
                  <a:gd name="T38" fmla="*/ 0 w 464"/>
                  <a:gd name="T39" fmla="*/ 0 h 652"/>
                  <a:gd name="T40" fmla="*/ 0 w 464"/>
                  <a:gd name="T41" fmla="*/ 0 h 652"/>
                  <a:gd name="T42" fmla="*/ 0 w 464"/>
                  <a:gd name="T43" fmla="*/ 0 h 652"/>
                  <a:gd name="T44" fmla="*/ 0 w 464"/>
                  <a:gd name="T45" fmla="*/ 0 h 652"/>
                  <a:gd name="T46" fmla="*/ 0 w 464"/>
                  <a:gd name="T47" fmla="*/ 0 h 652"/>
                  <a:gd name="T48" fmla="*/ 0 w 464"/>
                  <a:gd name="T49" fmla="*/ 0 h 652"/>
                  <a:gd name="T50" fmla="*/ 0 w 464"/>
                  <a:gd name="T51" fmla="*/ 0 h 652"/>
                  <a:gd name="T52" fmla="*/ 0 w 464"/>
                  <a:gd name="T53" fmla="*/ 0 h 652"/>
                  <a:gd name="T54" fmla="*/ 0 w 464"/>
                  <a:gd name="T55" fmla="*/ 0 h 652"/>
                  <a:gd name="T56" fmla="*/ 0 w 464"/>
                  <a:gd name="T57" fmla="*/ 0 h 652"/>
                  <a:gd name="T58" fmla="*/ 0 w 464"/>
                  <a:gd name="T59" fmla="*/ 0 h 652"/>
                  <a:gd name="T60" fmla="*/ 0 w 464"/>
                  <a:gd name="T61" fmla="*/ 0 h 652"/>
                  <a:gd name="T62" fmla="*/ 0 w 464"/>
                  <a:gd name="T63" fmla="*/ 0 h 652"/>
                  <a:gd name="T64" fmla="*/ 0 w 464"/>
                  <a:gd name="T65" fmla="*/ 0 h 652"/>
                  <a:gd name="T66" fmla="*/ 0 w 464"/>
                  <a:gd name="T67" fmla="*/ 0 h 652"/>
                  <a:gd name="T68" fmla="*/ 0 w 464"/>
                  <a:gd name="T69" fmla="*/ 0 h 652"/>
                  <a:gd name="T70" fmla="*/ 0 w 464"/>
                  <a:gd name="T71" fmla="*/ 0 h 652"/>
                  <a:gd name="T72" fmla="*/ 0 w 464"/>
                  <a:gd name="T73" fmla="*/ 0 h 652"/>
                  <a:gd name="T74" fmla="*/ 0 w 464"/>
                  <a:gd name="T75" fmla="*/ 0 h 652"/>
                  <a:gd name="T76" fmla="*/ 0 w 464"/>
                  <a:gd name="T77" fmla="*/ 0 h 652"/>
                  <a:gd name="T78" fmla="*/ 0 w 464"/>
                  <a:gd name="T79" fmla="*/ 0 h 652"/>
                  <a:gd name="T80" fmla="*/ 0 w 464"/>
                  <a:gd name="T81" fmla="*/ 0 h 652"/>
                  <a:gd name="T82" fmla="*/ 0 w 464"/>
                  <a:gd name="T83" fmla="*/ 0 h 652"/>
                  <a:gd name="T84" fmla="*/ 0 w 464"/>
                  <a:gd name="T85" fmla="*/ 0 h 652"/>
                  <a:gd name="T86" fmla="*/ 0 w 464"/>
                  <a:gd name="T87" fmla="*/ 0 h 652"/>
                  <a:gd name="T88" fmla="*/ 0 w 464"/>
                  <a:gd name="T89" fmla="*/ 0 h 652"/>
                  <a:gd name="T90" fmla="*/ 0 w 464"/>
                  <a:gd name="T91" fmla="*/ 0 h 652"/>
                  <a:gd name="T92" fmla="*/ 0 w 464"/>
                  <a:gd name="T93" fmla="*/ 0 h 652"/>
                  <a:gd name="T94" fmla="*/ 0 w 464"/>
                  <a:gd name="T95" fmla="*/ 0 h 652"/>
                  <a:gd name="T96" fmla="*/ 0 w 464"/>
                  <a:gd name="T97" fmla="*/ 0 h 652"/>
                  <a:gd name="T98" fmla="*/ 0 w 464"/>
                  <a:gd name="T99" fmla="*/ 0 h 652"/>
                  <a:gd name="T100" fmla="*/ 0 w 464"/>
                  <a:gd name="T101" fmla="*/ 0 h 65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64" h="652">
                    <a:moveTo>
                      <a:pt x="464" y="428"/>
                    </a:moveTo>
                    <a:lnTo>
                      <a:pt x="447" y="425"/>
                    </a:lnTo>
                    <a:lnTo>
                      <a:pt x="430" y="425"/>
                    </a:lnTo>
                    <a:lnTo>
                      <a:pt x="414" y="427"/>
                    </a:lnTo>
                    <a:lnTo>
                      <a:pt x="399" y="432"/>
                    </a:lnTo>
                    <a:lnTo>
                      <a:pt x="384" y="438"/>
                    </a:lnTo>
                    <a:lnTo>
                      <a:pt x="369" y="447"/>
                    </a:lnTo>
                    <a:lnTo>
                      <a:pt x="355" y="456"/>
                    </a:lnTo>
                    <a:lnTo>
                      <a:pt x="342" y="468"/>
                    </a:lnTo>
                    <a:lnTo>
                      <a:pt x="329" y="481"/>
                    </a:lnTo>
                    <a:lnTo>
                      <a:pt x="316" y="495"/>
                    </a:lnTo>
                    <a:lnTo>
                      <a:pt x="303" y="509"/>
                    </a:lnTo>
                    <a:lnTo>
                      <a:pt x="291" y="525"/>
                    </a:lnTo>
                    <a:lnTo>
                      <a:pt x="268" y="555"/>
                    </a:lnTo>
                    <a:lnTo>
                      <a:pt x="245" y="584"/>
                    </a:lnTo>
                    <a:lnTo>
                      <a:pt x="234" y="598"/>
                    </a:lnTo>
                    <a:lnTo>
                      <a:pt x="223" y="610"/>
                    </a:lnTo>
                    <a:lnTo>
                      <a:pt x="212" y="622"/>
                    </a:lnTo>
                    <a:lnTo>
                      <a:pt x="201" y="632"/>
                    </a:lnTo>
                    <a:lnTo>
                      <a:pt x="190" y="640"/>
                    </a:lnTo>
                    <a:lnTo>
                      <a:pt x="179" y="646"/>
                    </a:lnTo>
                    <a:lnTo>
                      <a:pt x="168" y="650"/>
                    </a:lnTo>
                    <a:lnTo>
                      <a:pt x="157" y="652"/>
                    </a:lnTo>
                    <a:lnTo>
                      <a:pt x="145" y="651"/>
                    </a:lnTo>
                    <a:lnTo>
                      <a:pt x="133" y="647"/>
                    </a:lnTo>
                    <a:lnTo>
                      <a:pt x="120" y="639"/>
                    </a:lnTo>
                    <a:lnTo>
                      <a:pt x="108" y="628"/>
                    </a:lnTo>
                    <a:lnTo>
                      <a:pt x="96" y="614"/>
                    </a:lnTo>
                    <a:lnTo>
                      <a:pt x="83" y="596"/>
                    </a:lnTo>
                    <a:lnTo>
                      <a:pt x="70" y="573"/>
                    </a:lnTo>
                    <a:lnTo>
                      <a:pt x="56" y="546"/>
                    </a:lnTo>
                    <a:lnTo>
                      <a:pt x="55" y="533"/>
                    </a:lnTo>
                    <a:lnTo>
                      <a:pt x="53" y="520"/>
                    </a:lnTo>
                    <a:lnTo>
                      <a:pt x="49" y="508"/>
                    </a:lnTo>
                    <a:lnTo>
                      <a:pt x="44" y="496"/>
                    </a:lnTo>
                    <a:lnTo>
                      <a:pt x="32" y="475"/>
                    </a:lnTo>
                    <a:lnTo>
                      <a:pt x="20" y="454"/>
                    </a:lnTo>
                    <a:lnTo>
                      <a:pt x="14" y="443"/>
                    </a:lnTo>
                    <a:lnTo>
                      <a:pt x="9" y="433"/>
                    </a:lnTo>
                    <a:lnTo>
                      <a:pt x="5" y="422"/>
                    </a:lnTo>
                    <a:lnTo>
                      <a:pt x="2" y="410"/>
                    </a:lnTo>
                    <a:lnTo>
                      <a:pt x="0" y="397"/>
                    </a:lnTo>
                    <a:lnTo>
                      <a:pt x="0" y="384"/>
                    </a:lnTo>
                    <a:lnTo>
                      <a:pt x="2" y="369"/>
                    </a:lnTo>
                    <a:lnTo>
                      <a:pt x="6" y="354"/>
                    </a:lnTo>
                    <a:lnTo>
                      <a:pt x="12" y="344"/>
                    </a:lnTo>
                    <a:lnTo>
                      <a:pt x="19" y="335"/>
                    </a:lnTo>
                    <a:lnTo>
                      <a:pt x="26" y="328"/>
                    </a:lnTo>
                    <a:lnTo>
                      <a:pt x="33" y="320"/>
                    </a:lnTo>
                    <a:lnTo>
                      <a:pt x="49" y="307"/>
                    </a:lnTo>
                    <a:lnTo>
                      <a:pt x="66" y="295"/>
                    </a:lnTo>
                    <a:lnTo>
                      <a:pt x="82" y="282"/>
                    </a:lnTo>
                    <a:lnTo>
                      <a:pt x="98" y="269"/>
                    </a:lnTo>
                    <a:lnTo>
                      <a:pt x="106" y="262"/>
                    </a:lnTo>
                    <a:lnTo>
                      <a:pt x="113" y="254"/>
                    </a:lnTo>
                    <a:lnTo>
                      <a:pt x="119" y="246"/>
                    </a:lnTo>
                    <a:lnTo>
                      <a:pt x="125" y="236"/>
                    </a:lnTo>
                    <a:lnTo>
                      <a:pt x="138" y="254"/>
                    </a:lnTo>
                    <a:lnTo>
                      <a:pt x="148" y="275"/>
                    </a:lnTo>
                    <a:lnTo>
                      <a:pt x="157" y="295"/>
                    </a:lnTo>
                    <a:lnTo>
                      <a:pt x="165" y="316"/>
                    </a:lnTo>
                    <a:lnTo>
                      <a:pt x="178" y="360"/>
                    </a:lnTo>
                    <a:lnTo>
                      <a:pt x="189" y="404"/>
                    </a:lnTo>
                    <a:lnTo>
                      <a:pt x="196" y="425"/>
                    </a:lnTo>
                    <a:lnTo>
                      <a:pt x="203" y="446"/>
                    </a:lnTo>
                    <a:lnTo>
                      <a:pt x="210" y="465"/>
                    </a:lnTo>
                    <a:lnTo>
                      <a:pt x="220" y="485"/>
                    </a:lnTo>
                    <a:lnTo>
                      <a:pt x="225" y="493"/>
                    </a:lnTo>
                    <a:lnTo>
                      <a:pt x="230" y="502"/>
                    </a:lnTo>
                    <a:lnTo>
                      <a:pt x="236" y="511"/>
                    </a:lnTo>
                    <a:lnTo>
                      <a:pt x="243" y="519"/>
                    </a:lnTo>
                    <a:lnTo>
                      <a:pt x="250" y="527"/>
                    </a:lnTo>
                    <a:lnTo>
                      <a:pt x="258" y="533"/>
                    </a:lnTo>
                    <a:lnTo>
                      <a:pt x="266" y="541"/>
                    </a:lnTo>
                    <a:lnTo>
                      <a:pt x="275" y="546"/>
                    </a:lnTo>
                    <a:lnTo>
                      <a:pt x="277" y="530"/>
                    </a:lnTo>
                    <a:lnTo>
                      <a:pt x="277" y="514"/>
                    </a:lnTo>
                    <a:lnTo>
                      <a:pt x="276" y="496"/>
                    </a:lnTo>
                    <a:lnTo>
                      <a:pt x="273" y="479"/>
                    </a:lnTo>
                    <a:lnTo>
                      <a:pt x="269" y="462"/>
                    </a:lnTo>
                    <a:lnTo>
                      <a:pt x="265" y="445"/>
                    </a:lnTo>
                    <a:lnTo>
                      <a:pt x="259" y="426"/>
                    </a:lnTo>
                    <a:lnTo>
                      <a:pt x="253" y="409"/>
                    </a:lnTo>
                    <a:lnTo>
                      <a:pt x="224" y="335"/>
                    </a:lnTo>
                    <a:lnTo>
                      <a:pt x="197" y="262"/>
                    </a:lnTo>
                    <a:lnTo>
                      <a:pt x="191" y="244"/>
                    </a:lnTo>
                    <a:lnTo>
                      <a:pt x="187" y="225"/>
                    </a:lnTo>
                    <a:lnTo>
                      <a:pt x="183" y="207"/>
                    </a:lnTo>
                    <a:lnTo>
                      <a:pt x="181" y="190"/>
                    </a:lnTo>
                    <a:lnTo>
                      <a:pt x="180" y="172"/>
                    </a:lnTo>
                    <a:lnTo>
                      <a:pt x="181" y="154"/>
                    </a:lnTo>
                    <a:lnTo>
                      <a:pt x="183" y="138"/>
                    </a:lnTo>
                    <a:lnTo>
                      <a:pt x="187" y="120"/>
                    </a:lnTo>
                    <a:lnTo>
                      <a:pt x="193" y="104"/>
                    </a:lnTo>
                    <a:lnTo>
                      <a:pt x="201" y="88"/>
                    </a:lnTo>
                    <a:lnTo>
                      <a:pt x="212" y="73"/>
                    </a:lnTo>
                    <a:lnTo>
                      <a:pt x="225" y="57"/>
                    </a:lnTo>
                    <a:lnTo>
                      <a:pt x="240" y="43"/>
                    </a:lnTo>
                    <a:lnTo>
                      <a:pt x="259" y="27"/>
                    </a:lnTo>
                    <a:lnTo>
                      <a:pt x="280" y="13"/>
                    </a:lnTo>
                    <a:lnTo>
                      <a:pt x="305" y="0"/>
                    </a:lnTo>
                    <a:lnTo>
                      <a:pt x="464" y="428"/>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0" name="Freeform 121">
                <a:extLst>
                  <a:ext uri="{FF2B5EF4-FFF2-40B4-BE49-F238E27FC236}">
                    <a16:creationId xmlns:a16="http://schemas.microsoft.com/office/drawing/2014/main" id="{92E38E7F-29C0-4EF2-BE03-24D8B0F98185}"/>
                  </a:ext>
                </a:extLst>
              </p:cNvPr>
              <p:cNvSpPr>
                <a:spLocks/>
              </p:cNvSpPr>
              <p:nvPr/>
            </p:nvSpPr>
            <p:spPr bwMode="auto">
              <a:xfrm>
                <a:off x="3825" y="2650"/>
                <a:ext cx="12" cy="5"/>
              </a:xfrm>
              <a:custGeom>
                <a:avLst/>
                <a:gdLst>
                  <a:gd name="T0" fmla="*/ 0 w 83"/>
                  <a:gd name="T1" fmla="*/ 0 h 57"/>
                  <a:gd name="T2" fmla="*/ 0 w 83"/>
                  <a:gd name="T3" fmla="*/ 0 h 57"/>
                  <a:gd name="T4" fmla="*/ 0 w 83"/>
                  <a:gd name="T5" fmla="*/ 0 h 57"/>
                  <a:gd name="T6" fmla="*/ 0 w 83"/>
                  <a:gd name="T7" fmla="*/ 0 h 57"/>
                  <a:gd name="T8" fmla="*/ 0 w 83"/>
                  <a:gd name="T9" fmla="*/ 0 h 57"/>
                  <a:gd name="T10" fmla="*/ 0 w 83"/>
                  <a:gd name="T11" fmla="*/ 0 h 57"/>
                  <a:gd name="T12" fmla="*/ 0 w 83"/>
                  <a:gd name="T13" fmla="*/ 0 h 57"/>
                  <a:gd name="T14" fmla="*/ 0 w 83"/>
                  <a:gd name="T15" fmla="*/ 0 h 57"/>
                  <a:gd name="T16" fmla="*/ 0 w 83"/>
                  <a:gd name="T17" fmla="*/ 0 h 57"/>
                  <a:gd name="T18" fmla="*/ 0 w 83"/>
                  <a:gd name="T19" fmla="*/ 0 h 57"/>
                  <a:gd name="T20" fmla="*/ 0 w 83"/>
                  <a:gd name="T21" fmla="*/ 0 h 57"/>
                  <a:gd name="T22" fmla="*/ 0 w 83"/>
                  <a:gd name="T23" fmla="*/ 0 h 57"/>
                  <a:gd name="T24" fmla="*/ 0 w 83"/>
                  <a:gd name="T25" fmla="*/ 0 h 57"/>
                  <a:gd name="T26" fmla="*/ 0 w 83"/>
                  <a:gd name="T27" fmla="*/ 0 h 57"/>
                  <a:gd name="T28" fmla="*/ 0 w 83"/>
                  <a:gd name="T29" fmla="*/ 0 h 57"/>
                  <a:gd name="T30" fmla="*/ 0 w 83"/>
                  <a:gd name="T31" fmla="*/ 0 h 57"/>
                  <a:gd name="T32" fmla="*/ 0 w 83"/>
                  <a:gd name="T33" fmla="*/ 0 h 57"/>
                  <a:gd name="T34" fmla="*/ 0 w 83"/>
                  <a:gd name="T35" fmla="*/ 0 h 57"/>
                  <a:gd name="T36" fmla="*/ 0 w 83"/>
                  <a:gd name="T37" fmla="*/ 0 h 57"/>
                  <a:gd name="T38" fmla="*/ 0 w 83"/>
                  <a:gd name="T39" fmla="*/ 0 h 57"/>
                  <a:gd name="T40" fmla="*/ 0 w 83"/>
                  <a:gd name="T41" fmla="*/ 0 h 57"/>
                  <a:gd name="T42" fmla="*/ 0 w 83"/>
                  <a:gd name="T43" fmla="*/ 0 h 57"/>
                  <a:gd name="T44" fmla="*/ 0 w 83"/>
                  <a:gd name="T45" fmla="*/ 0 h 57"/>
                  <a:gd name="T46" fmla="*/ 0 w 83"/>
                  <a:gd name="T47" fmla="*/ 0 h 57"/>
                  <a:gd name="T48" fmla="*/ 0 w 83"/>
                  <a:gd name="T49" fmla="*/ 0 h 57"/>
                  <a:gd name="T50" fmla="*/ 0 w 83"/>
                  <a:gd name="T51" fmla="*/ 0 h 57"/>
                  <a:gd name="T52" fmla="*/ 0 w 83"/>
                  <a:gd name="T53" fmla="*/ 0 h 57"/>
                  <a:gd name="T54" fmla="*/ 0 w 83"/>
                  <a:gd name="T55" fmla="*/ 0 h 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83" h="57">
                    <a:moveTo>
                      <a:pt x="83" y="22"/>
                    </a:moveTo>
                    <a:lnTo>
                      <a:pt x="83" y="53"/>
                    </a:lnTo>
                    <a:lnTo>
                      <a:pt x="76" y="55"/>
                    </a:lnTo>
                    <a:lnTo>
                      <a:pt x="68" y="56"/>
                    </a:lnTo>
                    <a:lnTo>
                      <a:pt x="59" y="57"/>
                    </a:lnTo>
                    <a:lnTo>
                      <a:pt x="51" y="57"/>
                    </a:lnTo>
                    <a:lnTo>
                      <a:pt x="43" y="56"/>
                    </a:lnTo>
                    <a:lnTo>
                      <a:pt x="35" y="55"/>
                    </a:lnTo>
                    <a:lnTo>
                      <a:pt x="28" y="53"/>
                    </a:lnTo>
                    <a:lnTo>
                      <a:pt x="21" y="51"/>
                    </a:lnTo>
                    <a:lnTo>
                      <a:pt x="15" y="48"/>
                    </a:lnTo>
                    <a:lnTo>
                      <a:pt x="10" y="43"/>
                    </a:lnTo>
                    <a:lnTo>
                      <a:pt x="5" y="38"/>
                    </a:lnTo>
                    <a:lnTo>
                      <a:pt x="2" y="32"/>
                    </a:lnTo>
                    <a:lnTo>
                      <a:pt x="0" y="26"/>
                    </a:lnTo>
                    <a:lnTo>
                      <a:pt x="0" y="18"/>
                    </a:lnTo>
                    <a:lnTo>
                      <a:pt x="1" y="10"/>
                    </a:lnTo>
                    <a:lnTo>
                      <a:pt x="4" y="0"/>
                    </a:lnTo>
                    <a:lnTo>
                      <a:pt x="15" y="2"/>
                    </a:lnTo>
                    <a:lnTo>
                      <a:pt x="26" y="3"/>
                    </a:lnTo>
                    <a:lnTo>
                      <a:pt x="37" y="3"/>
                    </a:lnTo>
                    <a:lnTo>
                      <a:pt x="47" y="2"/>
                    </a:lnTo>
                    <a:lnTo>
                      <a:pt x="57" y="3"/>
                    </a:lnTo>
                    <a:lnTo>
                      <a:pt x="67" y="6"/>
                    </a:lnTo>
                    <a:lnTo>
                      <a:pt x="71" y="9"/>
                    </a:lnTo>
                    <a:lnTo>
                      <a:pt x="75" y="12"/>
                    </a:lnTo>
                    <a:lnTo>
                      <a:pt x="79" y="16"/>
                    </a:lnTo>
                    <a:lnTo>
                      <a:pt x="83"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1" name="Freeform 122">
                <a:extLst>
                  <a:ext uri="{FF2B5EF4-FFF2-40B4-BE49-F238E27FC236}">
                    <a16:creationId xmlns:a16="http://schemas.microsoft.com/office/drawing/2014/main" id="{282083AB-3B17-4E40-AFCE-15B4F1400B9B}"/>
                  </a:ext>
                </a:extLst>
              </p:cNvPr>
              <p:cNvSpPr>
                <a:spLocks/>
              </p:cNvSpPr>
              <p:nvPr/>
            </p:nvSpPr>
            <p:spPr bwMode="auto">
              <a:xfrm>
                <a:off x="4892" y="2650"/>
                <a:ext cx="74" cy="32"/>
              </a:xfrm>
              <a:custGeom>
                <a:avLst/>
                <a:gdLst>
                  <a:gd name="T0" fmla="*/ 0 w 521"/>
                  <a:gd name="T1" fmla="*/ 0 h 354"/>
                  <a:gd name="T2" fmla="*/ 0 w 521"/>
                  <a:gd name="T3" fmla="*/ 0 h 354"/>
                  <a:gd name="T4" fmla="*/ 0 w 521"/>
                  <a:gd name="T5" fmla="*/ 0 h 354"/>
                  <a:gd name="T6" fmla="*/ 0 w 521"/>
                  <a:gd name="T7" fmla="*/ 0 h 354"/>
                  <a:gd name="T8" fmla="*/ 0 w 521"/>
                  <a:gd name="T9" fmla="*/ 0 h 354"/>
                  <a:gd name="T10" fmla="*/ 0 w 521"/>
                  <a:gd name="T11" fmla="*/ 0 h 354"/>
                  <a:gd name="T12" fmla="*/ 0 w 521"/>
                  <a:gd name="T13" fmla="*/ 0 h 354"/>
                  <a:gd name="T14" fmla="*/ 0 w 521"/>
                  <a:gd name="T15" fmla="*/ 0 h 354"/>
                  <a:gd name="T16" fmla="*/ 0 w 521"/>
                  <a:gd name="T17" fmla="*/ 0 h 354"/>
                  <a:gd name="T18" fmla="*/ 0 w 521"/>
                  <a:gd name="T19" fmla="*/ 0 h 354"/>
                  <a:gd name="T20" fmla="*/ 0 w 521"/>
                  <a:gd name="T21" fmla="*/ 0 h 354"/>
                  <a:gd name="T22" fmla="*/ 0 w 521"/>
                  <a:gd name="T23" fmla="*/ 0 h 354"/>
                  <a:gd name="T24" fmla="*/ 0 w 521"/>
                  <a:gd name="T25" fmla="*/ 0 h 354"/>
                  <a:gd name="T26" fmla="*/ 0 w 521"/>
                  <a:gd name="T27" fmla="*/ 0 h 354"/>
                  <a:gd name="T28" fmla="*/ 0 w 521"/>
                  <a:gd name="T29" fmla="*/ 0 h 354"/>
                  <a:gd name="T30" fmla="*/ 0 w 521"/>
                  <a:gd name="T31" fmla="*/ 0 h 354"/>
                  <a:gd name="T32" fmla="*/ 0 w 521"/>
                  <a:gd name="T33" fmla="*/ 0 h 354"/>
                  <a:gd name="T34" fmla="*/ 0 w 521"/>
                  <a:gd name="T35" fmla="*/ 0 h 354"/>
                  <a:gd name="T36" fmla="*/ 0 w 521"/>
                  <a:gd name="T37" fmla="*/ 0 h 354"/>
                  <a:gd name="T38" fmla="*/ 0 w 521"/>
                  <a:gd name="T39" fmla="*/ 0 h 354"/>
                  <a:gd name="T40" fmla="*/ 0 w 521"/>
                  <a:gd name="T41" fmla="*/ 0 h 354"/>
                  <a:gd name="T42" fmla="*/ 0 w 521"/>
                  <a:gd name="T43" fmla="*/ 0 h 354"/>
                  <a:gd name="T44" fmla="*/ 0 w 521"/>
                  <a:gd name="T45" fmla="*/ 0 h 354"/>
                  <a:gd name="T46" fmla="*/ 0 w 521"/>
                  <a:gd name="T47" fmla="*/ 0 h 354"/>
                  <a:gd name="T48" fmla="*/ 0 w 521"/>
                  <a:gd name="T49" fmla="*/ 0 h 354"/>
                  <a:gd name="T50" fmla="*/ 0 w 521"/>
                  <a:gd name="T51" fmla="*/ 0 h 354"/>
                  <a:gd name="T52" fmla="*/ 0 w 521"/>
                  <a:gd name="T53" fmla="*/ 0 h 354"/>
                  <a:gd name="T54" fmla="*/ 0 w 521"/>
                  <a:gd name="T55" fmla="*/ 0 h 354"/>
                  <a:gd name="T56" fmla="*/ 0 w 521"/>
                  <a:gd name="T57" fmla="*/ 0 h 354"/>
                  <a:gd name="T58" fmla="*/ 0 w 521"/>
                  <a:gd name="T59" fmla="*/ 0 h 354"/>
                  <a:gd name="T60" fmla="*/ 0 w 521"/>
                  <a:gd name="T61" fmla="*/ 0 h 354"/>
                  <a:gd name="T62" fmla="*/ 0 w 521"/>
                  <a:gd name="T63" fmla="*/ 0 h 3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1" h="354">
                    <a:moveTo>
                      <a:pt x="521" y="44"/>
                    </a:moveTo>
                    <a:lnTo>
                      <a:pt x="511" y="57"/>
                    </a:lnTo>
                    <a:lnTo>
                      <a:pt x="501" y="71"/>
                    </a:lnTo>
                    <a:lnTo>
                      <a:pt x="490" y="85"/>
                    </a:lnTo>
                    <a:lnTo>
                      <a:pt x="479" y="98"/>
                    </a:lnTo>
                    <a:lnTo>
                      <a:pt x="467" y="111"/>
                    </a:lnTo>
                    <a:lnTo>
                      <a:pt x="454" y="123"/>
                    </a:lnTo>
                    <a:lnTo>
                      <a:pt x="441" y="136"/>
                    </a:lnTo>
                    <a:lnTo>
                      <a:pt x="428" y="148"/>
                    </a:lnTo>
                    <a:lnTo>
                      <a:pt x="400" y="172"/>
                    </a:lnTo>
                    <a:lnTo>
                      <a:pt x="369" y="193"/>
                    </a:lnTo>
                    <a:lnTo>
                      <a:pt x="338" y="215"/>
                    </a:lnTo>
                    <a:lnTo>
                      <a:pt x="305" y="236"/>
                    </a:lnTo>
                    <a:lnTo>
                      <a:pt x="272" y="254"/>
                    </a:lnTo>
                    <a:lnTo>
                      <a:pt x="238" y="272"/>
                    </a:lnTo>
                    <a:lnTo>
                      <a:pt x="202" y="288"/>
                    </a:lnTo>
                    <a:lnTo>
                      <a:pt x="166" y="305"/>
                    </a:lnTo>
                    <a:lnTo>
                      <a:pt x="130" y="319"/>
                    </a:lnTo>
                    <a:lnTo>
                      <a:pt x="95" y="332"/>
                    </a:lnTo>
                    <a:lnTo>
                      <a:pt x="59" y="344"/>
                    </a:lnTo>
                    <a:lnTo>
                      <a:pt x="22" y="354"/>
                    </a:lnTo>
                    <a:lnTo>
                      <a:pt x="13" y="324"/>
                    </a:lnTo>
                    <a:lnTo>
                      <a:pt x="6" y="298"/>
                    </a:lnTo>
                    <a:lnTo>
                      <a:pt x="3" y="286"/>
                    </a:lnTo>
                    <a:lnTo>
                      <a:pt x="1" y="274"/>
                    </a:lnTo>
                    <a:lnTo>
                      <a:pt x="0" y="264"/>
                    </a:lnTo>
                    <a:lnTo>
                      <a:pt x="0" y="253"/>
                    </a:lnTo>
                    <a:lnTo>
                      <a:pt x="0" y="242"/>
                    </a:lnTo>
                    <a:lnTo>
                      <a:pt x="1" y="230"/>
                    </a:lnTo>
                    <a:lnTo>
                      <a:pt x="3" y="218"/>
                    </a:lnTo>
                    <a:lnTo>
                      <a:pt x="6" y="206"/>
                    </a:lnTo>
                    <a:lnTo>
                      <a:pt x="13" y="180"/>
                    </a:lnTo>
                    <a:lnTo>
                      <a:pt x="22" y="151"/>
                    </a:lnTo>
                    <a:lnTo>
                      <a:pt x="35" y="137"/>
                    </a:lnTo>
                    <a:lnTo>
                      <a:pt x="47" y="124"/>
                    </a:lnTo>
                    <a:lnTo>
                      <a:pt x="59" y="111"/>
                    </a:lnTo>
                    <a:lnTo>
                      <a:pt x="72" y="99"/>
                    </a:lnTo>
                    <a:lnTo>
                      <a:pt x="86" y="89"/>
                    </a:lnTo>
                    <a:lnTo>
                      <a:pt x="100" y="78"/>
                    </a:lnTo>
                    <a:lnTo>
                      <a:pt x="114" y="68"/>
                    </a:lnTo>
                    <a:lnTo>
                      <a:pt x="129" y="59"/>
                    </a:lnTo>
                    <a:lnTo>
                      <a:pt x="144" y="51"/>
                    </a:lnTo>
                    <a:lnTo>
                      <a:pt x="159" y="42"/>
                    </a:lnTo>
                    <a:lnTo>
                      <a:pt x="175" y="36"/>
                    </a:lnTo>
                    <a:lnTo>
                      <a:pt x="191" y="29"/>
                    </a:lnTo>
                    <a:lnTo>
                      <a:pt x="208" y="23"/>
                    </a:lnTo>
                    <a:lnTo>
                      <a:pt x="224" y="17"/>
                    </a:lnTo>
                    <a:lnTo>
                      <a:pt x="240" y="13"/>
                    </a:lnTo>
                    <a:lnTo>
                      <a:pt x="257" y="9"/>
                    </a:lnTo>
                    <a:lnTo>
                      <a:pt x="274" y="5"/>
                    </a:lnTo>
                    <a:lnTo>
                      <a:pt x="291" y="3"/>
                    </a:lnTo>
                    <a:lnTo>
                      <a:pt x="308" y="2"/>
                    </a:lnTo>
                    <a:lnTo>
                      <a:pt x="325" y="1"/>
                    </a:lnTo>
                    <a:lnTo>
                      <a:pt x="342" y="0"/>
                    </a:lnTo>
                    <a:lnTo>
                      <a:pt x="358" y="1"/>
                    </a:lnTo>
                    <a:lnTo>
                      <a:pt x="375" y="2"/>
                    </a:lnTo>
                    <a:lnTo>
                      <a:pt x="393" y="3"/>
                    </a:lnTo>
                    <a:lnTo>
                      <a:pt x="410" y="5"/>
                    </a:lnTo>
                    <a:lnTo>
                      <a:pt x="426" y="9"/>
                    </a:lnTo>
                    <a:lnTo>
                      <a:pt x="443" y="13"/>
                    </a:lnTo>
                    <a:lnTo>
                      <a:pt x="459" y="17"/>
                    </a:lnTo>
                    <a:lnTo>
                      <a:pt x="475" y="23"/>
                    </a:lnTo>
                    <a:lnTo>
                      <a:pt x="490" y="29"/>
                    </a:lnTo>
                    <a:lnTo>
                      <a:pt x="506" y="37"/>
                    </a:lnTo>
                    <a:lnTo>
                      <a:pt x="521" y="44"/>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2" name="Freeform 123">
                <a:extLst>
                  <a:ext uri="{FF2B5EF4-FFF2-40B4-BE49-F238E27FC236}">
                    <a16:creationId xmlns:a16="http://schemas.microsoft.com/office/drawing/2014/main" id="{31747131-1BB2-4868-9BA1-FE4E167E1D57}"/>
                  </a:ext>
                </a:extLst>
              </p:cNvPr>
              <p:cNvSpPr>
                <a:spLocks/>
              </p:cNvSpPr>
              <p:nvPr/>
            </p:nvSpPr>
            <p:spPr bwMode="auto">
              <a:xfrm>
                <a:off x="3706" y="2657"/>
                <a:ext cx="10" cy="6"/>
              </a:xfrm>
              <a:custGeom>
                <a:avLst/>
                <a:gdLst>
                  <a:gd name="T0" fmla="*/ 0 w 69"/>
                  <a:gd name="T1" fmla="*/ 0 h 67"/>
                  <a:gd name="T2" fmla="*/ 0 w 69"/>
                  <a:gd name="T3" fmla="*/ 0 h 67"/>
                  <a:gd name="T4" fmla="*/ 0 w 69"/>
                  <a:gd name="T5" fmla="*/ 0 h 67"/>
                  <a:gd name="T6" fmla="*/ 0 w 69"/>
                  <a:gd name="T7" fmla="*/ 0 h 67"/>
                  <a:gd name="T8" fmla="*/ 0 w 69"/>
                  <a:gd name="T9" fmla="*/ 0 h 67"/>
                  <a:gd name="T10" fmla="*/ 0 w 69"/>
                  <a:gd name="T11" fmla="*/ 0 h 67"/>
                  <a:gd name="T12" fmla="*/ 0 w 69"/>
                  <a:gd name="T13" fmla="*/ 0 h 67"/>
                  <a:gd name="T14" fmla="*/ 0 w 69"/>
                  <a:gd name="T15" fmla="*/ 0 h 67"/>
                  <a:gd name="T16" fmla="*/ 0 w 69"/>
                  <a:gd name="T17" fmla="*/ 0 h 67"/>
                  <a:gd name="T18" fmla="*/ 0 w 69"/>
                  <a:gd name="T19" fmla="*/ 0 h 67"/>
                  <a:gd name="T20" fmla="*/ 0 w 69"/>
                  <a:gd name="T21" fmla="*/ 0 h 67"/>
                  <a:gd name="T22" fmla="*/ 0 w 69"/>
                  <a:gd name="T23" fmla="*/ 0 h 67"/>
                  <a:gd name="T24" fmla="*/ 0 w 69"/>
                  <a:gd name="T25" fmla="*/ 0 h 67"/>
                  <a:gd name="T26" fmla="*/ 0 w 69"/>
                  <a:gd name="T27" fmla="*/ 0 h 67"/>
                  <a:gd name="T28" fmla="*/ 0 w 69"/>
                  <a:gd name="T29" fmla="*/ 0 h 6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9" h="67">
                    <a:moveTo>
                      <a:pt x="69" y="67"/>
                    </a:moveTo>
                    <a:lnTo>
                      <a:pt x="0" y="67"/>
                    </a:lnTo>
                    <a:lnTo>
                      <a:pt x="0" y="3"/>
                    </a:lnTo>
                    <a:lnTo>
                      <a:pt x="8" y="1"/>
                    </a:lnTo>
                    <a:lnTo>
                      <a:pt x="16" y="0"/>
                    </a:lnTo>
                    <a:lnTo>
                      <a:pt x="23" y="1"/>
                    </a:lnTo>
                    <a:lnTo>
                      <a:pt x="29" y="3"/>
                    </a:lnTo>
                    <a:lnTo>
                      <a:pt x="34" y="5"/>
                    </a:lnTo>
                    <a:lnTo>
                      <a:pt x="38" y="7"/>
                    </a:lnTo>
                    <a:lnTo>
                      <a:pt x="42" y="11"/>
                    </a:lnTo>
                    <a:lnTo>
                      <a:pt x="46" y="14"/>
                    </a:lnTo>
                    <a:lnTo>
                      <a:pt x="51" y="25"/>
                    </a:lnTo>
                    <a:lnTo>
                      <a:pt x="57" y="37"/>
                    </a:lnTo>
                    <a:lnTo>
                      <a:pt x="62" y="51"/>
                    </a:lnTo>
                    <a:lnTo>
                      <a:pt x="6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3" name="Freeform 124">
                <a:extLst>
                  <a:ext uri="{FF2B5EF4-FFF2-40B4-BE49-F238E27FC236}">
                    <a16:creationId xmlns:a16="http://schemas.microsoft.com/office/drawing/2014/main" id="{618D7E9E-A627-4587-B755-B09C52D2FEEF}"/>
                  </a:ext>
                </a:extLst>
              </p:cNvPr>
              <p:cNvSpPr>
                <a:spLocks/>
              </p:cNvSpPr>
              <p:nvPr/>
            </p:nvSpPr>
            <p:spPr bwMode="auto">
              <a:xfrm>
                <a:off x="4551" y="2659"/>
                <a:ext cx="125" cy="56"/>
              </a:xfrm>
              <a:custGeom>
                <a:avLst/>
                <a:gdLst>
                  <a:gd name="T0" fmla="*/ 0 w 877"/>
                  <a:gd name="T1" fmla="*/ 0 h 617"/>
                  <a:gd name="T2" fmla="*/ 0 w 877"/>
                  <a:gd name="T3" fmla="*/ 0 h 617"/>
                  <a:gd name="T4" fmla="*/ 0 w 877"/>
                  <a:gd name="T5" fmla="*/ 0 h 617"/>
                  <a:gd name="T6" fmla="*/ 0 w 877"/>
                  <a:gd name="T7" fmla="*/ 0 h 617"/>
                  <a:gd name="T8" fmla="*/ 0 w 877"/>
                  <a:gd name="T9" fmla="*/ 0 h 617"/>
                  <a:gd name="T10" fmla="*/ 0 w 877"/>
                  <a:gd name="T11" fmla="*/ 0 h 617"/>
                  <a:gd name="T12" fmla="*/ 0 w 877"/>
                  <a:gd name="T13" fmla="*/ 0 h 617"/>
                  <a:gd name="T14" fmla="*/ 0 w 877"/>
                  <a:gd name="T15" fmla="*/ 0 h 617"/>
                  <a:gd name="T16" fmla="*/ 0 w 877"/>
                  <a:gd name="T17" fmla="*/ 0 h 617"/>
                  <a:gd name="T18" fmla="*/ 0 w 877"/>
                  <a:gd name="T19" fmla="*/ 0 h 617"/>
                  <a:gd name="T20" fmla="*/ 0 w 877"/>
                  <a:gd name="T21" fmla="*/ 0 h 617"/>
                  <a:gd name="T22" fmla="*/ 0 w 877"/>
                  <a:gd name="T23" fmla="*/ 0 h 617"/>
                  <a:gd name="T24" fmla="*/ 0 w 877"/>
                  <a:gd name="T25" fmla="*/ 0 h 617"/>
                  <a:gd name="T26" fmla="*/ 0 w 877"/>
                  <a:gd name="T27" fmla="*/ 0 h 617"/>
                  <a:gd name="T28" fmla="*/ 0 w 877"/>
                  <a:gd name="T29" fmla="*/ 0 h 617"/>
                  <a:gd name="T30" fmla="*/ 0 w 877"/>
                  <a:gd name="T31" fmla="*/ 0 h 617"/>
                  <a:gd name="T32" fmla="*/ 0 w 877"/>
                  <a:gd name="T33" fmla="*/ 0 h 617"/>
                  <a:gd name="T34" fmla="*/ 0 w 877"/>
                  <a:gd name="T35" fmla="*/ 0 h 617"/>
                  <a:gd name="T36" fmla="*/ 0 w 877"/>
                  <a:gd name="T37" fmla="*/ 0 h 617"/>
                  <a:gd name="T38" fmla="*/ 0 w 877"/>
                  <a:gd name="T39" fmla="*/ 0 h 617"/>
                  <a:gd name="T40" fmla="*/ 0 w 877"/>
                  <a:gd name="T41" fmla="*/ 0 h 617"/>
                  <a:gd name="T42" fmla="*/ 0 w 877"/>
                  <a:gd name="T43" fmla="*/ 0 h 617"/>
                  <a:gd name="T44" fmla="*/ 0 w 877"/>
                  <a:gd name="T45" fmla="*/ 0 h 617"/>
                  <a:gd name="T46" fmla="*/ 0 w 877"/>
                  <a:gd name="T47" fmla="*/ 0 h 617"/>
                  <a:gd name="T48" fmla="*/ 0 w 877"/>
                  <a:gd name="T49" fmla="*/ 0 h 617"/>
                  <a:gd name="T50" fmla="*/ 0 w 877"/>
                  <a:gd name="T51" fmla="*/ 0 h 617"/>
                  <a:gd name="T52" fmla="*/ 0 w 877"/>
                  <a:gd name="T53" fmla="*/ 0 h 617"/>
                  <a:gd name="T54" fmla="*/ 0 w 877"/>
                  <a:gd name="T55" fmla="*/ 0 h 617"/>
                  <a:gd name="T56" fmla="*/ 0 w 877"/>
                  <a:gd name="T57" fmla="*/ 0 h 617"/>
                  <a:gd name="T58" fmla="*/ 0 w 877"/>
                  <a:gd name="T59" fmla="*/ 0 h 617"/>
                  <a:gd name="T60" fmla="*/ 0 w 877"/>
                  <a:gd name="T61" fmla="*/ 0 h 617"/>
                  <a:gd name="T62" fmla="*/ 0 w 877"/>
                  <a:gd name="T63" fmla="*/ 0 h 617"/>
                  <a:gd name="T64" fmla="*/ 0 w 877"/>
                  <a:gd name="T65" fmla="*/ 0 h 617"/>
                  <a:gd name="T66" fmla="*/ 0 w 877"/>
                  <a:gd name="T67" fmla="*/ 0 h 617"/>
                  <a:gd name="T68" fmla="*/ 0 w 877"/>
                  <a:gd name="T69" fmla="*/ 0 h 617"/>
                  <a:gd name="T70" fmla="*/ 0 w 877"/>
                  <a:gd name="T71" fmla="*/ 0 h 61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77" h="617">
                    <a:moveTo>
                      <a:pt x="877" y="557"/>
                    </a:moveTo>
                    <a:lnTo>
                      <a:pt x="861" y="565"/>
                    </a:lnTo>
                    <a:lnTo>
                      <a:pt x="845" y="573"/>
                    </a:lnTo>
                    <a:lnTo>
                      <a:pt x="826" y="581"/>
                    </a:lnTo>
                    <a:lnTo>
                      <a:pt x="808" y="588"/>
                    </a:lnTo>
                    <a:lnTo>
                      <a:pt x="789" y="595"/>
                    </a:lnTo>
                    <a:lnTo>
                      <a:pt x="769" y="601"/>
                    </a:lnTo>
                    <a:lnTo>
                      <a:pt x="749" y="606"/>
                    </a:lnTo>
                    <a:lnTo>
                      <a:pt x="728" y="611"/>
                    </a:lnTo>
                    <a:lnTo>
                      <a:pt x="707" y="614"/>
                    </a:lnTo>
                    <a:lnTo>
                      <a:pt x="686" y="616"/>
                    </a:lnTo>
                    <a:lnTo>
                      <a:pt x="663" y="617"/>
                    </a:lnTo>
                    <a:lnTo>
                      <a:pt x="642" y="617"/>
                    </a:lnTo>
                    <a:lnTo>
                      <a:pt x="620" y="615"/>
                    </a:lnTo>
                    <a:lnTo>
                      <a:pt x="599" y="612"/>
                    </a:lnTo>
                    <a:lnTo>
                      <a:pt x="578" y="606"/>
                    </a:lnTo>
                    <a:lnTo>
                      <a:pt x="558" y="600"/>
                    </a:lnTo>
                    <a:lnTo>
                      <a:pt x="531" y="564"/>
                    </a:lnTo>
                    <a:lnTo>
                      <a:pt x="502" y="530"/>
                    </a:lnTo>
                    <a:lnTo>
                      <a:pt x="471" y="497"/>
                    </a:lnTo>
                    <a:lnTo>
                      <a:pt x="439" y="465"/>
                    </a:lnTo>
                    <a:lnTo>
                      <a:pt x="406" y="434"/>
                    </a:lnTo>
                    <a:lnTo>
                      <a:pt x="372" y="403"/>
                    </a:lnTo>
                    <a:lnTo>
                      <a:pt x="337" y="374"/>
                    </a:lnTo>
                    <a:lnTo>
                      <a:pt x="300" y="346"/>
                    </a:lnTo>
                    <a:lnTo>
                      <a:pt x="264" y="318"/>
                    </a:lnTo>
                    <a:lnTo>
                      <a:pt x="227" y="291"/>
                    </a:lnTo>
                    <a:lnTo>
                      <a:pt x="189" y="265"/>
                    </a:lnTo>
                    <a:lnTo>
                      <a:pt x="152" y="239"/>
                    </a:lnTo>
                    <a:lnTo>
                      <a:pt x="75" y="188"/>
                    </a:lnTo>
                    <a:lnTo>
                      <a:pt x="0" y="140"/>
                    </a:lnTo>
                    <a:lnTo>
                      <a:pt x="39" y="96"/>
                    </a:lnTo>
                    <a:lnTo>
                      <a:pt x="129" y="158"/>
                    </a:lnTo>
                    <a:lnTo>
                      <a:pt x="222" y="222"/>
                    </a:lnTo>
                    <a:lnTo>
                      <a:pt x="315" y="284"/>
                    </a:lnTo>
                    <a:lnTo>
                      <a:pt x="408" y="347"/>
                    </a:lnTo>
                    <a:lnTo>
                      <a:pt x="454" y="377"/>
                    </a:lnTo>
                    <a:lnTo>
                      <a:pt x="502" y="407"/>
                    </a:lnTo>
                    <a:lnTo>
                      <a:pt x="548" y="435"/>
                    </a:lnTo>
                    <a:lnTo>
                      <a:pt x="594" y="463"/>
                    </a:lnTo>
                    <a:lnTo>
                      <a:pt x="640" y="489"/>
                    </a:lnTo>
                    <a:lnTo>
                      <a:pt x="686" y="514"/>
                    </a:lnTo>
                    <a:lnTo>
                      <a:pt x="732" y="536"/>
                    </a:lnTo>
                    <a:lnTo>
                      <a:pt x="777" y="557"/>
                    </a:lnTo>
                    <a:lnTo>
                      <a:pt x="737" y="523"/>
                    </a:lnTo>
                    <a:lnTo>
                      <a:pt x="697" y="490"/>
                    </a:lnTo>
                    <a:lnTo>
                      <a:pt x="655" y="456"/>
                    </a:lnTo>
                    <a:lnTo>
                      <a:pt x="613" y="424"/>
                    </a:lnTo>
                    <a:lnTo>
                      <a:pt x="528" y="360"/>
                    </a:lnTo>
                    <a:lnTo>
                      <a:pt x="440" y="296"/>
                    </a:lnTo>
                    <a:lnTo>
                      <a:pt x="352" y="233"/>
                    </a:lnTo>
                    <a:lnTo>
                      <a:pt x="264" y="170"/>
                    </a:lnTo>
                    <a:lnTo>
                      <a:pt x="176" y="107"/>
                    </a:lnTo>
                    <a:lnTo>
                      <a:pt x="89" y="43"/>
                    </a:lnTo>
                    <a:lnTo>
                      <a:pt x="129" y="0"/>
                    </a:lnTo>
                    <a:lnTo>
                      <a:pt x="155" y="12"/>
                    </a:lnTo>
                    <a:lnTo>
                      <a:pt x="181" y="24"/>
                    </a:lnTo>
                    <a:lnTo>
                      <a:pt x="206" y="37"/>
                    </a:lnTo>
                    <a:lnTo>
                      <a:pt x="231" y="50"/>
                    </a:lnTo>
                    <a:lnTo>
                      <a:pt x="256" y="64"/>
                    </a:lnTo>
                    <a:lnTo>
                      <a:pt x="280" y="79"/>
                    </a:lnTo>
                    <a:lnTo>
                      <a:pt x="304" y="94"/>
                    </a:lnTo>
                    <a:lnTo>
                      <a:pt x="329" y="110"/>
                    </a:lnTo>
                    <a:lnTo>
                      <a:pt x="376" y="143"/>
                    </a:lnTo>
                    <a:lnTo>
                      <a:pt x="422" y="177"/>
                    </a:lnTo>
                    <a:lnTo>
                      <a:pt x="468" y="213"/>
                    </a:lnTo>
                    <a:lnTo>
                      <a:pt x="514" y="251"/>
                    </a:lnTo>
                    <a:lnTo>
                      <a:pt x="604" y="328"/>
                    </a:lnTo>
                    <a:lnTo>
                      <a:pt x="694" y="405"/>
                    </a:lnTo>
                    <a:lnTo>
                      <a:pt x="739" y="444"/>
                    </a:lnTo>
                    <a:lnTo>
                      <a:pt x="784" y="482"/>
                    </a:lnTo>
                    <a:lnTo>
                      <a:pt x="829" y="520"/>
                    </a:lnTo>
                    <a:lnTo>
                      <a:pt x="877" y="557"/>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 name="Freeform 125">
                <a:extLst>
                  <a:ext uri="{FF2B5EF4-FFF2-40B4-BE49-F238E27FC236}">
                    <a16:creationId xmlns:a16="http://schemas.microsoft.com/office/drawing/2014/main" id="{CFA6DE96-C9D8-47E8-A103-CC845A33181B}"/>
                  </a:ext>
                </a:extLst>
              </p:cNvPr>
              <p:cNvSpPr>
                <a:spLocks/>
              </p:cNvSpPr>
              <p:nvPr/>
            </p:nvSpPr>
            <p:spPr bwMode="auto">
              <a:xfrm>
                <a:off x="4144" y="2661"/>
                <a:ext cx="45" cy="39"/>
              </a:xfrm>
              <a:custGeom>
                <a:avLst/>
                <a:gdLst>
                  <a:gd name="T0" fmla="*/ 0 w 317"/>
                  <a:gd name="T1" fmla="*/ 0 h 434"/>
                  <a:gd name="T2" fmla="*/ 0 w 317"/>
                  <a:gd name="T3" fmla="*/ 0 h 434"/>
                  <a:gd name="T4" fmla="*/ 0 w 317"/>
                  <a:gd name="T5" fmla="*/ 0 h 434"/>
                  <a:gd name="T6" fmla="*/ 0 w 317"/>
                  <a:gd name="T7" fmla="*/ 0 h 434"/>
                  <a:gd name="T8" fmla="*/ 0 w 317"/>
                  <a:gd name="T9" fmla="*/ 0 h 434"/>
                  <a:gd name="T10" fmla="*/ 0 w 317"/>
                  <a:gd name="T11" fmla="*/ 0 h 434"/>
                  <a:gd name="T12" fmla="*/ 0 w 317"/>
                  <a:gd name="T13" fmla="*/ 0 h 434"/>
                  <a:gd name="T14" fmla="*/ 0 w 317"/>
                  <a:gd name="T15" fmla="*/ 0 h 434"/>
                  <a:gd name="T16" fmla="*/ 0 w 317"/>
                  <a:gd name="T17" fmla="*/ 0 h 434"/>
                  <a:gd name="T18" fmla="*/ 0 w 317"/>
                  <a:gd name="T19" fmla="*/ 0 h 434"/>
                  <a:gd name="T20" fmla="*/ 0 w 317"/>
                  <a:gd name="T21" fmla="*/ 0 h 434"/>
                  <a:gd name="T22" fmla="*/ 0 w 317"/>
                  <a:gd name="T23" fmla="*/ 0 h 434"/>
                  <a:gd name="T24" fmla="*/ 0 w 317"/>
                  <a:gd name="T25" fmla="*/ 0 h 434"/>
                  <a:gd name="T26" fmla="*/ 0 w 317"/>
                  <a:gd name="T27" fmla="*/ 0 h 434"/>
                  <a:gd name="T28" fmla="*/ 0 w 317"/>
                  <a:gd name="T29" fmla="*/ 0 h 434"/>
                  <a:gd name="T30" fmla="*/ 0 w 317"/>
                  <a:gd name="T31" fmla="*/ 0 h 434"/>
                  <a:gd name="T32" fmla="*/ 0 w 317"/>
                  <a:gd name="T33" fmla="*/ 0 h 434"/>
                  <a:gd name="T34" fmla="*/ 0 w 317"/>
                  <a:gd name="T35" fmla="*/ 0 h 434"/>
                  <a:gd name="T36" fmla="*/ 0 w 317"/>
                  <a:gd name="T37" fmla="*/ 0 h 434"/>
                  <a:gd name="T38" fmla="*/ 0 w 317"/>
                  <a:gd name="T39" fmla="*/ 0 h 434"/>
                  <a:gd name="T40" fmla="*/ 0 w 317"/>
                  <a:gd name="T41" fmla="*/ 0 h 434"/>
                  <a:gd name="T42" fmla="*/ 0 w 317"/>
                  <a:gd name="T43" fmla="*/ 0 h 434"/>
                  <a:gd name="T44" fmla="*/ 0 w 317"/>
                  <a:gd name="T45" fmla="*/ 0 h 434"/>
                  <a:gd name="T46" fmla="*/ 0 w 317"/>
                  <a:gd name="T47" fmla="*/ 0 h 434"/>
                  <a:gd name="T48" fmla="*/ 0 w 317"/>
                  <a:gd name="T49" fmla="*/ 0 h 434"/>
                  <a:gd name="T50" fmla="*/ 0 w 317"/>
                  <a:gd name="T51" fmla="*/ 0 h 434"/>
                  <a:gd name="T52" fmla="*/ 0 w 317"/>
                  <a:gd name="T53" fmla="*/ 0 h 434"/>
                  <a:gd name="T54" fmla="*/ 0 w 317"/>
                  <a:gd name="T55" fmla="*/ 0 h 434"/>
                  <a:gd name="T56" fmla="*/ 0 w 317"/>
                  <a:gd name="T57" fmla="*/ 0 h 434"/>
                  <a:gd name="T58" fmla="*/ 0 w 317"/>
                  <a:gd name="T59" fmla="*/ 0 h 434"/>
                  <a:gd name="T60" fmla="*/ 0 w 317"/>
                  <a:gd name="T61" fmla="*/ 0 h 434"/>
                  <a:gd name="T62" fmla="*/ 0 w 317"/>
                  <a:gd name="T63" fmla="*/ 0 h 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17" h="434">
                    <a:moveTo>
                      <a:pt x="317" y="192"/>
                    </a:moveTo>
                    <a:lnTo>
                      <a:pt x="307" y="200"/>
                    </a:lnTo>
                    <a:lnTo>
                      <a:pt x="297" y="208"/>
                    </a:lnTo>
                    <a:lnTo>
                      <a:pt x="288" y="217"/>
                    </a:lnTo>
                    <a:lnTo>
                      <a:pt x="279" y="226"/>
                    </a:lnTo>
                    <a:lnTo>
                      <a:pt x="261" y="246"/>
                    </a:lnTo>
                    <a:lnTo>
                      <a:pt x="245" y="267"/>
                    </a:lnTo>
                    <a:lnTo>
                      <a:pt x="212" y="311"/>
                    </a:lnTo>
                    <a:lnTo>
                      <a:pt x="181" y="354"/>
                    </a:lnTo>
                    <a:lnTo>
                      <a:pt x="164" y="374"/>
                    </a:lnTo>
                    <a:lnTo>
                      <a:pt x="148" y="392"/>
                    </a:lnTo>
                    <a:lnTo>
                      <a:pt x="139" y="400"/>
                    </a:lnTo>
                    <a:lnTo>
                      <a:pt x="131" y="407"/>
                    </a:lnTo>
                    <a:lnTo>
                      <a:pt x="122" y="414"/>
                    </a:lnTo>
                    <a:lnTo>
                      <a:pt x="113" y="420"/>
                    </a:lnTo>
                    <a:lnTo>
                      <a:pt x="104" y="425"/>
                    </a:lnTo>
                    <a:lnTo>
                      <a:pt x="94" y="429"/>
                    </a:lnTo>
                    <a:lnTo>
                      <a:pt x="84" y="431"/>
                    </a:lnTo>
                    <a:lnTo>
                      <a:pt x="74" y="433"/>
                    </a:lnTo>
                    <a:lnTo>
                      <a:pt x="63" y="434"/>
                    </a:lnTo>
                    <a:lnTo>
                      <a:pt x="52" y="433"/>
                    </a:lnTo>
                    <a:lnTo>
                      <a:pt x="41" y="431"/>
                    </a:lnTo>
                    <a:lnTo>
                      <a:pt x="29" y="428"/>
                    </a:lnTo>
                    <a:lnTo>
                      <a:pt x="20" y="416"/>
                    </a:lnTo>
                    <a:lnTo>
                      <a:pt x="13" y="404"/>
                    </a:lnTo>
                    <a:lnTo>
                      <a:pt x="7" y="392"/>
                    </a:lnTo>
                    <a:lnTo>
                      <a:pt x="4" y="380"/>
                    </a:lnTo>
                    <a:lnTo>
                      <a:pt x="1" y="368"/>
                    </a:lnTo>
                    <a:lnTo>
                      <a:pt x="0" y="356"/>
                    </a:lnTo>
                    <a:lnTo>
                      <a:pt x="1" y="345"/>
                    </a:lnTo>
                    <a:lnTo>
                      <a:pt x="5" y="333"/>
                    </a:lnTo>
                    <a:lnTo>
                      <a:pt x="9" y="321"/>
                    </a:lnTo>
                    <a:lnTo>
                      <a:pt x="13" y="309"/>
                    </a:lnTo>
                    <a:lnTo>
                      <a:pt x="19" y="298"/>
                    </a:lnTo>
                    <a:lnTo>
                      <a:pt x="26" y="286"/>
                    </a:lnTo>
                    <a:lnTo>
                      <a:pt x="42" y="262"/>
                    </a:lnTo>
                    <a:lnTo>
                      <a:pt x="60" y="238"/>
                    </a:lnTo>
                    <a:lnTo>
                      <a:pt x="100" y="189"/>
                    </a:lnTo>
                    <a:lnTo>
                      <a:pt x="139" y="139"/>
                    </a:lnTo>
                    <a:lnTo>
                      <a:pt x="148" y="126"/>
                    </a:lnTo>
                    <a:lnTo>
                      <a:pt x="156" y="113"/>
                    </a:lnTo>
                    <a:lnTo>
                      <a:pt x="164" y="100"/>
                    </a:lnTo>
                    <a:lnTo>
                      <a:pt x="170" y="86"/>
                    </a:lnTo>
                    <a:lnTo>
                      <a:pt x="176" y="73"/>
                    </a:lnTo>
                    <a:lnTo>
                      <a:pt x="182" y="59"/>
                    </a:lnTo>
                    <a:lnTo>
                      <a:pt x="186" y="46"/>
                    </a:lnTo>
                    <a:lnTo>
                      <a:pt x="189" y="32"/>
                    </a:lnTo>
                    <a:lnTo>
                      <a:pt x="208" y="0"/>
                    </a:lnTo>
                    <a:lnTo>
                      <a:pt x="215" y="1"/>
                    </a:lnTo>
                    <a:lnTo>
                      <a:pt x="221" y="3"/>
                    </a:lnTo>
                    <a:lnTo>
                      <a:pt x="227" y="5"/>
                    </a:lnTo>
                    <a:lnTo>
                      <a:pt x="232" y="8"/>
                    </a:lnTo>
                    <a:lnTo>
                      <a:pt x="243" y="15"/>
                    </a:lnTo>
                    <a:lnTo>
                      <a:pt x="253" y="24"/>
                    </a:lnTo>
                    <a:lnTo>
                      <a:pt x="262" y="34"/>
                    </a:lnTo>
                    <a:lnTo>
                      <a:pt x="271" y="45"/>
                    </a:lnTo>
                    <a:lnTo>
                      <a:pt x="278" y="58"/>
                    </a:lnTo>
                    <a:lnTo>
                      <a:pt x="285" y="72"/>
                    </a:lnTo>
                    <a:lnTo>
                      <a:pt x="291" y="86"/>
                    </a:lnTo>
                    <a:lnTo>
                      <a:pt x="297" y="101"/>
                    </a:lnTo>
                    <a:lnTo>
                      <a:pt x="302" y="117"/>
                    </a:lnTo>
                    <a:lnTo>
                      <a:pt x="306" y="133"/>
                    </a:lnTo>
                    <a:lnTo>
                      <a:pt x="313" y="163"/>
                    </a:lnTo>
                    <a:lnTo>
                      <a:pt x="317" y="19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5" name="Freeform 126">
                <a:extLst>
                  <a:ext uri="{FF2B5EF4-FFF2-40B4-BE49-F238E27FC236}">
                    <a16:creationId xmlns:a16="http://schemas.microsoft.com/office/drawing/2014/main" id="{56A88CCE-0F18-4DC5-9BF6-4A1487D1E593}"/>
                  </a:ext>
                </a:extLst>
              </p:cNvPr>
              <p:cNvSpPr>
                <a:spLocks/>
              </p:cNvSpPr>
              <p:nvPr/>
            </p:nvSpPr>
            <p:spPr bwMode="auto">
              <a:xfrm>
                <a:off x="5016" y="2664"/>
                <a:ext cx="20" cy="11"/>
              </a:xfrm>
              <a:custGeom>
                <a:avLst/>
                <a:gdLst>
                  <a:gd name="T0" fmla="*/ 0 w 140"/>
                  <a:gd name="T1" fmla="*/ 0 h 114"/>
                  <a:gd name="T2" fmla="*/ 0 w 140"/>
                  <a:gd name="T3" fmla="*/ 0 h 114"/>
                  <a:gd name="T4" fmla="*/ 0 w 140"/>
                  <a:gd name="T5" fmla="*/ 0 h 114"/>
                  <a:gd name="T6" fmla="*/ 0 w 140"/>
                  <a:gd name="T7" fmla="*/ 0 h 114"/>
                  <a:gd name="T8" fmla="*/ 0 w 140"/>
                  <a:gd name="T9" fmla="*/ 0 h 114"/>
                  <a:gd name="T10" fmla="*/ 0 w 140"/>
                  <a:gd name="T11" fmla="*/ 0 h 114"/>
                  <a:gd name="T12" fmla="*/ 0 w 140"/>
                  <a:gd name="T13" fmla="*/ 0 h 114"/>
                  <a:gd name="T14" fmla="*/ 0 w 140"/>
                  <a:gd name="T15" fmla="*/ 0 h 114"/>
                  <a:gd name="T16" fmla="*/ 0 w 140"/>
                  <a:gd name="T17" fmla="*/ 0 h 114"/>
                  <a:gd name="T18" fmla="*/ 0 w 140"/>
                  <a:gd name="T19" fmla="*/ 0 h 114"/>
                  <a:gd name="T20" fmla="*/ 0 w 140"/>
                  <a:gd name="T21" fmla="*/ 0 h 114"/>
                  <a:gd name="T22" fmla="*/ 0 w 140"/>
                  <a:gd name="T23" fmla="*/ 0 h 114"/>
                  <a:gd name="T24" fmla="*/ 0 w 140"/>
                  <a:gd name="T25" fmla="*/ 0 h 114"/>
                  <a:gd name="T26" fmla="*/ 0 w 140"/>
                  <a:gd name="T27" fmla="*/ 0 h 114"/>
                  <a:gd name="T28" fmla="*/ 0 w 140"/>
                  <a:gd name="T29" fmla="*/ 0 h 114"/>
                  <a:gd name="T30" fmla="*/ 0 w 140"/>
                  <a:gd name="T31" fmla="*/ 0 h 114"/>
                  <a:gd name="T32" fmla="*/ 0 w 140"/>
                  <a:gd name="T33" fmla="*/ 0 h 114"/>
                  <a:gd name="T34" fmla="*/ 0 w 140"/>
                  <a:gd name="T35" fmla="*/ 0 h 114"/>
                  <a:gd name="T36" fmla="*/ 0 w 140"/>
                  <a:gd name="T37" fmla="*/ 0 h 114"/>
                  <a:gd name="T38" fmla="*/ 0 w 140"/>
                  <a:gd name="T39" fmla="*/ 0 h 114"/>
                  <a:gd name="T40" fmla="*/ 0 w 140"/>
                  <a:gd name="T41" fmla="*/ 0 h 114"/>
                  <a:gd name="T42" fmla="*/ 0 w 140"/>
                  <a:gd name="T43" fmla="*/ 0 h 114"/>
                  <a:gd name="T44" fmla="*/ 0 w 140"/>
                  <a:gd name="T45" fmla="*/ 0 h 114"/>
                  <a:gd name="T46" fmla="*/ 0 w 140"/>
                  <a:gd name="T47" fmla="*/ 0 h 114"/>
                  <a:gd name="T48" fmla="*/ 0 w 140"/>
                  <a:gd name="T49" fmla="*/ 0 h 114"/>
                  <a:gd name="T50" fmla="*/ 0 w 140"/>
                  <a:gd name="T51" fmla="*/ 0 h 114"/>
                  <a:gd name="T52" fmla="*/ 0 w 140"/>
                  <a:gd name="T53" fmla="*/ 0 h 114"/>
                  <a:gd name="T54" fmla="*/ 0 w 140"/>
                  <a:gd name="T55" fmla="*/ 0 h 114"/>
                  <a:gd name="T56" fmla="*/ 0 w 140"/>
                  <a:gd name="T57" fmla="*/ 0 h 114"/>
                  <a:gd name="T58" fmla="*/ 0 w 140"/>
                  <a:gd name="T59" fmla="*/ 0 h 114"/>
                  <a:gd name="T60" fmla="*/ 0 w 140"/>
                  <a:gd name="T61" fmla="*/ 0 h 114"/>
                  <a:gd name="T62" fmla="*/ 0 w 140"/>
                  <a:gd name="T63" fmla="*/ 0 h 114"/>
                  <a:gd name="T64" fmla="*/ 0 w 140"/>
                  <a:gd name="T65" fmla="*/ 0 h 114"/>
                  <a:gd name="T66" fmla="*/ 0 w 140"/>
                  <a:gd name="T67" fmla="*/ 0 h 114"/>
                  <a:gd name="T68" fmla="*/ 0 w 140"/>
                  <a:gd name="T69" fmla="*/ 0 h 114"/>
                  <a:gd name="T70" fmla="*/ 0 w 140"/>
                  <a:gd name="T71" fmla="*/ 0 h 114"/>
                  <a:gd name="T72" fmla="*/ 0 w 140"/>
                  <a:gd name="T73" fmla="*/ 0 h 114"/>
                  <a:gd name="T74" fmla="*/ 0 w 140"/>
                  <a:gd name="T75" fmla="*/ 0 h 114"/>
                  <a:gd name="T76" fmla="*/ 0 w 140"/>
                  <a:gd name="T77" fmla="*/ 0 h 114"/>
                  <a:gd name="T78" fmla="*/ 0 w 140"/>
                  <a:gd name="T79" fmla="*/ 0 h 114"/>
                  <a:gd name="T80" fmla="*/ 0 w 140"/>
                  <a:gd name="T81" fmla="*/ 0 h 114"/>
                  <a:gd name="T82" fmla="*/ 0 w 140"/>
                  <a:gd name="T83" fmla="*/ 0 h 114"/>
                  <a:gd name="T84" fmla="*/ 0 w 140"/>
                  <a:gd name="T85" fmla="*/ 0 h 114"/>
                  <a:gd name="T86" fmla="*/ 0 w 140"/>
                  <a:gd name="T87" fmla="*/ 0 h 114"/>
                  <a:gd name="T88" fmla="*/ 0 w 140"/>
                  <a:gd name="T89" fmla="*/ 0 h 11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0" h="114">
                    <a:moveTo>
                      <a:pt x="140" y="78"/>
                    </a:moveTo>
                    <a:lnTo>
                      <a:pt x="134" y="88"/>
                    </a:lnTo>
                    <a:lnTo>
                      <a:pt x="127" y="97"/>
                    </a:lnTo>
                    <a:lnTo>
                      <a:pt x="119" y="105"/>
                    </a:lnTo>
                    <a:lnTo>
                      <a:pt x="110" y="109"/>
                    </a:lnTo>
                    <a:lnTo>
                      <a:pt x="101" y="112"/>
                    </a:lnTo>
                    <a:lnTo>
                      <a:pt x="91" y="114"/>
                    </a:lnTo>
                    <a:lnTo>
                      <a:pt x="81" y="114"/>
                    </a:lnTo>
                    <a:lnTo>
                      <a:pt x="71" y="113"/>
                    </a:lnTo>
                    <a:lnTo>
                      <a:pt x="61" y="111"/>
                    </a:lnTo>
                    <a:lnTo>
                      <a:pt x="51" y="109"/>
                    </a:lnTo>
                    <a:lnTo>
                      <a:pt x="40" y="105"/>
                    </a:lnTo>
                    <a:lnTo>
                      <a:pt x="31" y="100"/>
                    </a:lnTo>
                    <a:lnTo>
                      <a:pt x="22" y="95"/>
                    </a:lnTo>
                    <a:lnTo>
                      <a:pt x="14" y="89"/>
                    </a:lnTo>
                    <a:lnTo>
                      <a:pt x="7" y="84"/>
                    </a:lnTo>
                    <a:lnTo>
                      <a:pt x="1" y="78"/>
                    </a:lnTo>
                    <a:lnTo>
                      <a:pt x="0" y="66"/>
                    </a:lnTo>
                    <a:lnTo>
                      <a:pt x="0" y="56"/>
                    </a:lnTo>
                    <a:lnTo>
                      <a:pt x="1" y="46"/>
                    </a:lnTo>
                    <a:lnTo>
                      <a:pt x="3" y="38"/>
                    </a:lnTo>
                    <a:lnTo>
                      <a:pt x="6" y="30"/>
                    </a:lnTo>
                    <a:lnTo>
                      <a:pt x="9" y="24"/>
                    </a:lnTo>
                    <a:lnTo>
                      <a:pt x="12" y="18"/>
                    </a:lnTo>
                    <a:lnTo>
                      <a:pt x="17" y="13"/>
                    </a:lnTo>
                    <a:lnTo>
                      <a:pt x="21" y="8"/>
                    </a:lnTo>
                    <a:lnTo>
                      <a:pt x="26" y="5"/>
                    </a:lnTo>
                    <a:lnTo>
                      <a:pt x="32" y="3"/>
                    </a:lnTo>
                    <a:lnTo>
                      <a:pt x="37" y="1"/>
                    </a:lnTo>
                    <a:lnTo>
                      <a:pt x="44" y="0"/>
                    </a:lnTo>
                    <a:lnTo>
                      <a:pt x="51" y="0"/>
                    </a:lnTo>
                    <a:lnTo>
                      <a:pt x="57" y="0"/>
                    </a:lnTo>
                    <a:lnTo>
                      <a:pt x="63" y="1"/>
                    </a:lnTo>
                    <a:lnTo>
                      <a:pt x="76" y="5"/>
                    </a:lnTo>
                    <a:lnTo>
                      <a:pt x="89" y="11"/>
                    </a:lnTo>
                    <a:lnTo>
                      <a:pt x="102" y="18"/>
                    </a:lnTo>
                    <a:lnTo>
                      <a:pt x="113" y="28"/>
                    </a:lnTo>
                    <a:lnTo>
                      <a:pt x="118" y="33"/>
                    </a:lnTo>
                    <a:lnTo>
                      <a:pt x="123" y="39"/>
                    </a:lnTo>
                    <a:lnTo>
                      <a:pt x="127" y="44"/>
                    </a:lnTo>
                    <a:lnTo>
                      <a:pt x="131" y="51"/>
                    </a:lnTo>
                    <a:lnTo>
                      <a:pt x="134" y="57"/>
                    </a:lnTo>
                    <a:lnTo>
                      <a:pt x="137" y="64"/>
                    </a:lnTo>
                    <a:lnTo>
                      <a:pt x="139" y="70"/>
                    </a:lnTo>
                    <a:lnTo>
                      <a:pt x="140"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6" name="Freeform 127">
                <a:extLst>
                  <a:ext uri="{FF2B5EF4-FFF2-40B4-BE49-F238E27FC236}">
                    <a16:creationId xmlns:a16="http://schemas.microsoft.com/office/drawing/2014/main" id="{2BFC3FBA-16DB-4FFD-BCA0-DC0325B85E01}"/>
                  </a:ext>
                </a:extLst>
              </p:cNvPr>
              <p:cNvSpPr>
                <a:spLocks/>
              </p:cNvSpPr>
              <p:nvPr/>
            </p:nvSpPr>
            <p:spPr bwMode="auto">
              <a:xfrm>
                <a:off x="3749" y="2672"/>
                <a:ext cx="54" cy="21"/>
              </a:xfrm>
              <a:custGeom>
                <a:avLst/>
                <a:gdLst>
                  <a:gd name="T0" fmla="*/ 0 w 378"/>
                  <a:gd name="T1" fmla="*/ 0 h 221"/>
                  <a:gd name="T2" fmla="*/ 0 w 378"/>
                  <a:gd name="T3" fmla="*/ 0 h 221"/>
                  <a:gd name="T4" fmla="*/ 0 w 378"/>
                  <a:gd name="T5" fmla="*/ 0 h 221"/>
                  <a:gd name="T6" fmla="*/ 0 w 378"/>
                  <a:gd name="T7" fmla="*/ 0 h 221"/>
                  <a:gd name="T8" fmla="*/ 0 w 378"/>
                  <a:gd name="T9" fmla="*/ 0 h 221"/>
                  <a:gd name="T10" fmla="*/ 0 w 378"/>
                  <a:gd name="T11" fmla="*/ 0 h 221"/>
                  <a:gd name="T12" fmla="*/ 0 w 378"/>
                  <a:gd name="T13" fmla="*/ 0 h 221"/>
                  <a:gd name="T14" fmla="*/ 0 w 378"/>
                  <a:gd name="T15" fmla="*/ 0 h 221"/>
                  <a:gd name="T16" fmla="*/ 0 w 378"/>
                  <a:gd name="T17" fmla="*/ 0 h 221"/>
                  <a:gd name="T18" fmla="*/ 0 w 378"/>
                  <a:gd name="T19" fmla="*/ 0 h 221"/>
                  <a:gd name="T20" fmla="*/ 0 w 378"/>
                  <a:gd name="T21" fmla="*/ 0 h 221"/>
                  <a:gd name="T22" fmla="*/ 0 w 378"/>
                  <a:gd name="T23" fmla="*/ 0 h 221"/>
                  <a:gd name="T24" fmla="*/ 0 w 378"/>
                  <a:gd name="T25" fmla="*/ 0 h 221"/>
                  <a:gd name="T26" fmla="*/ 0 w 378"/>
                  <a:gd name="T27" fmla="*/ 0 h 221"/>
                  <a:gd name="T28" fmla="*/ 0 w 378"/>
                  <a:gd name="T29" fmla="*/ 0 h 221"/>
                  <a:gd name="T30" fmla="*/ 0 w 378"/>
                  <a:gd name="T31" fmla="*/ 0 h 221"/>
                  <a:gd name="T32" fmla="*/ 0 w 378"/>
                  <a:gd name="T33" fmla="*/ 0 h 221"/>
                  <a:gd name="T34" fmla="*/ 0 w 378"/>
                  <a:gd name="T35" fmla="*/ 0 h 221"/>
                  <a:gd name="T36" fmla="*/ 0 w 378"/>
                  <a:gd name="T37" fmla="*/ 0 h 221"/>
                  <a:gd name="T38" fmla="*/ 0 w 378"/>
                  <a:gd name="T39" fmla="*/ 0 h 221"/>
                  <a:gd name="T40" fmla="*/ 0 w 378"/>
                  <a:gd name="T41" fmla="*/ 0 h 221"/>
                  <a:gd name="T42" fmla="*/ 0 w 378"/>
                  <a:gd name="T43" fmla="*/ 0 h 221"/>
                  <a:gd name="T44" fmla="*/ 0 w 378"/>
                  <a:gd name="T45" fmla="*/ 0 h 221"/>
                  <a:gd name="T46" fmla="*/ 0 w 378"/>
                  <a:gd name="T47" fmla="*/ 0 h 221"/>
                  <a:gd name="T48" fmla="*/ 0 w 378"/>
                  <a:gd name="T49" fmla="*/ 0 h 221"/>
                  <a:gd name="T50" fmla="*/ 0 w 378"/>
                  <a:gd name="T51" fmla="*/ 0 h 221"/>
                  <a:gd name="T52" fmla="*/ 0 w 378"/>
                  <a:gd name="T53" fmla="*/ 0 h 221"/>
                  <a:gd name="T54" fmla="*/ 0 w 378"/>
                  <a:gd name="T55" fmla="*/ 0 h 221"/>
                  <a:gd name="T56" fmla="*/ 0 w 378"/>
                  <a:gd name="T57" fmla="*/ 0 h 221"/>
                  <a:gd name="T58" fmla="*/ 0 w 378"/>
                  <a:gd name="T59" fmla="*/ 0 h 221"/>
                  <a:gd name="T60" fmla="*/ 0 w 378"/>
                  <a:gd name="T61" fmla="*/ 0 h 221"/>
                  <a:gd name="T62" fmla="*/ 0 w 378"/>
                  <a:gd name="T63" fmla="*/ 0 h 221"/>
                  <a:gd name="T64" fmla="*/ 0 w 378"/>
                  <a:gd name="T65" fmla="*/ 0 h 221"/>
                  <a:gd name="T66" fmla="*/ 0 w 378"/>
                  <a:gd name="T67" fmla="*/ 0 h 221"/>
                  <a:gd name="T68" fmla="*/ 0 w 378"/>
                  <a:gd name="T69" fmla="*/ 0 h 221"/>
                  <a:gd name="T70" fmla="*/ 0 w 378"/>
                  <a:gd name="T71" fmla="*/ 0 h 221"/>
                  <a:gd name="T72" fmla="*/ 0 w 378"/>
                  <a:gd name="T73" fmla="*/ 0 h 221"/>
                  <a:gd name="T74" fmla="*/ 0 w 378"/>
                  <a:gd name="T75" fmla="*/ 0 h 221"/>
                  <a:gd name="T76" fmla="*/ 0 w 378"/>
                  <a:gd name="T77" fmla="*/ 0 h 221"/>
                  <a:gd name="T78" fmla="*/ 0 w 378"/>
                  <a:gd name="T79" fmla="*/ 0 h 221"/>
                  <a:gd name="T80" fmla="*/ 0 w 378"/>
                  <a:gd name="T81" fmla="*/ 0 h 221"/>
                  <a:gd name="T82" fmla="*/ 0 w 378"/>
                  <a:gd name="T83" fmla="*/ 0 h 221"/>
                  <a:gd name="T84" fmla="*/ 0 w 378"/>
                  <a:gd name="T85" fmla="*/ 0 h 221"/>
                  <a:gd name="T86" fmla="*/ 0 w 378"/>
                  <a:gd name="T87" fmla="*/ 0 h 221"/>
                  <a:gd name="T88" fmla="*/ 0 w 378"/>
                  <a:gd name="T89" fmla="*/ 0 h 221"/>
                  <a:gd name="T90" fmla="*/ 0 w 378"/>
                  <a:gd name="T91" fmla="*/ 0 h 221"/>
                  <a:gd name="T92" fmla="*/ 0 w 378"/>
                  <a:gd name="T93" fmla="*/ 0 h 221"/>
                  <a:gd name="T94" fmla="*/ 0 w 378"/>
                  <a:gd name="T95" fmla="*/ 0 h 221"/>
                  <a:gd name="T96" fmla="*/ 0 w 378"/>
                  <a:gd name="T97" fmla="*/ 0 h 221"/>
                  <a:gd name="T98" fmla="*/ 0 w 378"/>
                  <a:gd name="T99" fmla="*/ 0 h 221"/>
                  <a:gd name="T100" fmla="*/ 0 w 378"/>
                  <a:gd name="T101" fmla="*/ 0 h 221"/>
                  <a:gd name="T102" fmla="*/ 0 w 378"/>
                  <a:gd name="T103" fmla="*/ 0 h 221"/>
                  <a:gd name="T104" fmla="*/ 0 w 378"/>
                  <a:gd name="T105" fmla="*/ 0 h 221"/>
                  <a:gd name="T106" fmla="*/ 0 w 378"/>
                  <a:gd name="T107" fmla="*/ 0 h 221"/>
                  <a:gd name="T108" fmla="*/ 0 w 378"/>
                  <a:gd name="T109" fmla="*/ 0 h 221"/>
                  <a:gd name="T110" fmla="*/ 0 w 378"/>
                  <a:gd name="T111" fmla="*/ 0 h 221"/>
                  <a:gd name="T112" fmla="*/ 0 w 378"/>
                  <a:gd name="T113" fmla="*/ 0 h 221"/>
                  <a:gd name="T114" fmla="*/ 0 w 378"/>
                  <a:gd name="T115" fmla="*/ 0 h 221"/>
                  <a:gd name="T116" fmla="*/ 0 w 378"/>
                  <a:gd name="T117" fmla="*/ 0 h 22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78" h="221">
                    <a:moveTo>
                      <a:pt x="378" y="204"/>
                    </a:moveTo>
                    <a:lnTo>
                      <a:pt x="370" y="208"/>
                    </a:lnTo>
                    <a:lnTo>
                      <a:pt x="360" y="211"/>
                    </a:lnTo>
                    <a:lnTo>
                      <a:pt x="351" y="213"/>
                    </a:lnTo>
                    <a:lnTo>
                      <a:pt x="340" y="215"/>
                    </a:lnTo>
                    <a:lnTo>
                      <a:pt x="318" y="219"/>
                    </a:lnTo>
                    <a:lnTo>
                      <a:pt x="293" y="221"/>
                    </a:lnTo>
                    <a:lnTo>
                      <a:pt x="268" y="220"/>
                    </a:lnTo>
                    <a:lnTo>
                      <a:pt x="243" y="218"/>
                    </a:lnTo>
                    <a:lnTo>
                      <a:pt x="216" y="214"/>
                    </a:lnTo>
                    <a:lnTo>
                      <a:pt x="189" y="209"/>
                    </a:lnTo>
                    <a:lnTo>
                      <a:pt x="162" y="203"/>
                    </a:lnTo>
                    <a:lnTo>
                      <a:pt x="136" y="194"/>
                    </a:lnTo>
                    <a:lnTo>
                      <a:pt x="109" y="184"/>
                    </a:lnTo>
                    <a:lnTo>
                      <a:pt x="84" y="173"/>
                    </a:lnTo>
                    <a:lnTo>
                      <a:pt x="60" y="161"/>
                    </a:lnTo>
                    <a:lnTo>
                      <a:pt x="38" y="148"/>
                    </a:lnTo>
                    <a:lnTo>
                      <a:pt x="28" y="141"/>
                    </a:lnTo>
                    <a:lnTo>
                      <a:pt x="18" y="133"/>
                    </a:lnTo>
                    <a:lnTo>
                      <a:pt x="9" y="126"/>
                    </a:lnTo>
                    <a:lnTo>
                      <a:pt x="0" y="118"/>
                    </a:lnTo>
                    <a:lnTo>
                      <a:pt x="0" y="107"/>
                    </a:lnTo>
                    <a:lnTo>
                      <a:pt x="2" y="98"/>
                    </a:lnTo>
                    <a:lnTo>
                      <a:pt x="4" y="89"/>
                    </a:lnTo>
                    <a:lnTo>
                      <a:pt x="7" y="80"/>
                    </a:lnTo>
                    <a:lnTo>
                      <a:pt x="11" y="74"/>
                    </a:lnTo>
                    <a:lnTo>
                      <a:pt x="16" y="67"/>
                    </a:lnTo>
                    <a:lnTo>
                      <a:pt x="21" y="61"/>
                    </a:lnTo>
                    <a:lnTo>
                      <a:pt x="27" y="56"/>
                    </a:lnTo>
                    <a:lnTo>
                      <a:pt x="34" y="51"/>
                    </a:lnTo>
                    <a:lnTo>
                      <a:pt x="41" y="47"/>
                    </a:lnTo>
                    <a:lnTo>
                      <a:pt x="49" y="44"/>
                    </a:lnTo>
                    <a:lnTo>
                      <a:pt x="57" y="40"/>
                    </a:lnTo>
                    <a:lnTo>
                      <a:pt x="75" y="35"/>
                    </a:lnTo>
                    <a:lnTo>
                      <a:pt x="94" y="31"/>
                    </a:lnTo>
                    <a:lnTo>
                      <a:pt x="135" y="25"/>
                    </a:lnTo>
                    <a:lnTo>
                      <a:pt x="176" y="20"/>
                    </a:lnTo>
                    <a:lnTo>
                      <a:pt x="196" y="17"/>
                    </a:lnTo>
                    <a:lnTo>
                      <a:pt x="215" y="12"/>
                    </a:lnTo>
                    <a:lnTo>
                      <a:pt x="224" y="10"/>
                    </a:lnTo>
                    <a:lnTo>
                      <a:pt x="233" y="7"/>
                    </a:lnTo>
                    <a:lnTo>
                      <a:pt x="241" y="4"/>
                    </a:lnTo>
                    <a:lnTo>
                      <a:pt x="249" y="0"/>
                    </a:lnTo>
                    <a:lnTo>
                      <a:pt x="256" y="3"/>
                    </a:lnTo>
                    <a:lnTo>
                      <a:pt x="263" y="6"/>
                    </a:lnTo>
                    <a:lnTo>
                      <a:pt x="269" y="9"/>
                    </a:lnTo>
                    <a:lnTo>
                      <a:pt x="275" y="12"/>
                    </a:lnTo>
                    <a:lnTo>
                      <a:pt x="286" y="21"/>
                    </a:lnTo>
                    <a:lnTo>
                      <a:pt x="297" y="32"/>
                    </a:lnTo>
                    <a:lnTo>
                      <a:pt x="307" y="44"/>
                    </a:lnTo>
                    <a:lnTo>
                      <a:pt x="315" y="57"/>
                    </a:lnTo>
                    <a:lnTo>
                      <a:pt x="322" y="71"/>
                    </a:lnTo>
                    <a:lnTo>
                      <a:pt x="329" y="86"/>
                    </a:lnTo>
                    <a:lnTo>
                      <a:pt x="341" y="117"/>
                    </a:lnTo>
                    <a:lnTo>
                      <a:pt x="353" y="147"/>
                    </a:lnTo>
                    <a:lnTo>
                      <a:pt x="359" y="163"/>
                    </a:lnTo>
                    <a:lnTo>
                      <a:pt x="365" y="178"/>
                    </a:lnTo>
                    <a:lnTo>
                      <a:pt x="371" y="191"/>
                    </a:lnTo>
                    <a:lnTo>
                      <a:pt x="378" y="204"/>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7" name="Freeform 128">
                <a:extLst>
                  <a:ext uri="{FF2B5EF4-FFF2-40B4-BE49-F238E27FC236}">
                    <a16:creationId xmlns:a16="http://schemas.microsoft.com/office/drawing/2014/main" id="{C6B920E0-EBBA-48CB-A79E-9B10C1333756}"/>
                  </a:ext>
                </a:extLst>
              </p:cNvPr>
              <p:cNvSpPr>
                <a:spLocks/>
              </p:cNvSpPr>
              <p:nvPr/>
            </p:nvSpPr>
            <p:spPr bwMode="auto">
              <a:xfrm>
                <a:off x="4531" y="2676"/>
                <a:ext cx="32" cy="16"/>
              </a:xfrm>
              <a:custGeom>
                <a:avLst/>
                <a:gdLst>
                  <a:gd name="T0" fmla="*/ 0 w 229"/>
                  <a:gd name="T1" fmla="*/ 0 h 174"/>
                  <a:gd name="T2" fmla="*/ 0 w 229"/>
                  <a:gd name="T3" fmla="*/ 0 h 174"/>
                  <a:gd name="T4" fmla="*/ 0 w 229"/>
                  <a:gd name="T5" fmla="*/ 0 h 174"/>
                  <a:gd name="T6" fmla="*/ 0 w 229"/>
                  <a:gd name="T7" fmla="*/ 0 h 174"/>
                  <a:gd name="T8" fmla="*/ 0 w 229"/>
                  <a:gd name="T9" fmla="*/ 0 h 174"/>
                  <a:gd name="T10" fmla="*/ 0 w 229"/>
                  <a:gd name="T11" fmla="*/ 0 h 174"/>
                  <a:gd name="T12" fmla="*/ 0 w 229"/>
                  <a:gd name="T13" fmla="*/ 0 h 174"/>
                  <a:gd name="T14" fmla="*/ 0 w 229"/>
                  <a:gd name="T15" fmla="*/ 0 h 174"/>
                  <a:gd name="T16" fmla="*/ 0 w 229"/>
                  <a:gd name="T17" fmla="*/ 0 h 174"/>
                  <a:gd name="T18" fmla="*/ 0 w 229"/>
                  <a:gd name="T19" fmla="*/ 0 h 174"/>
                  <a:gd name="T20" fmla="*/ 0 w 229"/>
                  <a:gd name="T21" fmla="*/ 0 h 174"/>
                  <a:gd name="T22" fmla="*/ 0 w 229"/>
                  <a:gd name="T23" fmla="*/ 0 h 174"/>
                  <a:gd name="T24" fmla="*/ 0 w 229"/>
                  <a:gd name="T25" fmla="*/ 0 h 174"/>
                  <a:gd name="T26" fmla="*/ 0 w 229"/>
                  <a:gd name="T27" fmla="*/ 0 h 174"/>
                  <a:gd name="T28" fmla="*/ 0 w 229"/>
                  <a:gd name="T29" fmla="*/ 0 h 174"/>
                  <a:gd name="T30" fmla="*/ 0 w 229"/>
                  <a:gd name="T31" fmla="*/ 0 h 174"/>
                  <a:gd name="T32" fmla="*/ 0 w 229"/>
                  <a:gd name="T33" fmla="*/ 0 h 174"/>
                  <a:gd name="T34" fmla="*/ 0 w 229"/>
                  <a:gd name="T35" fmla="*/ 0 h 174"/>
                  <a:gd name="T36" fmla="*/ 0 w 229"/>
                  <a:gd name="T37" fmla="*/ 0 h 174"/>
                  <a:gd name="T38" fmla="*/ 0 w 229"/>
                  <a:gd name="T39" fmla="*/ 0 h 174"/>
                  <a:gd name="T40" fmla="*/ 0 w 229"/>
                  <a:gd name="T41" fmla="*/ 0 h 174"/>
                  <a:gd name="T42" fmla="*/ 0 w 229"/>
                  <a:gd name="T43" fmla="*/ 0 h 174"/>
                  <a:gd name="T44" fmla="*/ 0 w 229"/>
                  <a:gd name="T45" fmla="*/ 0 h 174"/>
                  <a:gd name="T46" fmla="*/ 0 w 229"/>
                  <a:gd name="T47" fmla="*/ 0 h 174"/>
                  <a:gd name="T48" fmla="*/ 0 w 229"/>
                  <a:gd name="T49" fmla="*/ 0 h 174"/>
                  <a:gd name="T50" fmla="*/ 0 w 229"/>
                  <a:gd name="T51" fmla="*/ 0 h 174"/>
                  <a:gd name="T52" fmla="*/ 0 w 229"/>
                  <a:gd name="T53" fmla="*/ 0 h 174"/>
                  <a:gd name="T54" fmla="*/ 0 w 229"/>
                  <a:gd name="T55" fmla="*/ 0 h 174"/>
                  <a:gd name="T56" fmla="*/ 0 w 229"/>
                  <a:gd name="T57" fmla="*/ 0 h 174"/>
                  <a:gd name="T58" fmla="*/ 0 w 229"/>
                  <a:gd name="T59" fmla="*/ 0 h 17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9" h="174">
                    <a:moveTo>
                      <a:pt x="229" y="117"/>
                    </a:moveTo>
                    <a:lnTo>
                      <a:pt x="201" y="131"/>
                    </a:lnTo>
                    <a:lnTo>
                      <a:pt x="171" y="147"/>
                    </a:lnTo>
                    <a:lnTo>
                      <a:pt x="155" y="154"/>
                    </a:lnTo>
                    <a:lnTo>
                      <a:pt x="139" y="161"/>
                    </a:lnTo>
                    <a:lnTo>
                      <a:pt x="123" y="166"/>
                    </a:lnTo>
                    <a:lnTo>
                      <a:pt x="108" y="170"/>
                    </a:lnTo>
                    <a:lnTo>
                      <a:pt x="91" y="172"/>
                    </a:lnTo>
                    <a:lnTo>
                      <a:pt x="76" y="174"/>
                    </a:lnTo>
                    <a:lnTo>
                      <a:pt x="68" y="172"/>
                    </a:lnTo>
                    <a:lnTo>
                      <a:pt x="61" y="171"/>
                    </a:lnTo>
                    <a:lnTo>
                      <a:pt x="54" y="170"/>
                    </a:lnTo>
                    <a:lnTo>
                      <a:pt x="47" y="167"/>
                    </a:lnTo>
                    <a:lnTo>
                      <a:pt x="40" y="164"/>
                    </a:lnTo>
                    <a:lnTo>
                      <a:pt x="34" y="161"/>
                    </a:lnTo>
                    <a:lnTo>
                      <a:pt x="27" y="155"/>
                    </a:lnTo>
                    <a:lnTo>
                      <a:pt x="21" y="150"/>
                    </a:lnTo>
                    <a:lnTo>
                      <a:pt x="15" y="143"/>
                    </a:lnTo>
                    <a:lnTo>
                      <a:pt x="10" y="136"/>
                    </a:lnTo>
                    <a:lnTo>
                      <a:pt x="5" y="127"/>
                    </a:lnTo>
                    <a:lnTo>
                      <a:pt x="0" y="117"/>
                    </a:lnTo>
                    <a:lnTo>
                      <a:pt x="69" y="0"/>
                    </a:lnTo>
                    <a:lnTo>
                      <a:pt x="91" y="8"/>
                    </a:lnTo>
                    <a:lnTo>
                      <a:pt x="113" y="18"/>
                    </a:lnTo>
                    <a:lnTo>
                      <a:pt x="134" y="30"/>
                    </a:lnTo>
                    <a:lnTo>
                      <a:pt x="153" y="43"/>
                    </a:lnTo>
                    <a:lnTo>
                      <a:pt x="173" y="58"/>
                    </a:lnTo>
                    <a:lnTo>
                      <a:pt x="192" y="75"/>
                    </a:lnTo>
                    <a:lnTo>
                      <a:pt x="210" y="95"/>
                    </a:lnTo>
                    <a:lnTo>
                      <a:pt x="229" y="117"/>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8" name="Freeform 129">
                <a:extLst>
                  <a:ext uri="{FF2B5EF4-FFF2-40B4-BE49-F238E27FC236}">
                    <a16:creationId xmlns:a16="http://schemas.microsoft.com/office/drawing/2014/main" id="{C3FD0AAF-3BF5-4807-BD8C-CEA7DA0558DC}"/>
                  </a:ext>
                </a:extLst>
              </p:cNvPr>
              <p:cNvSpPr>
                <a:spLocks/>
              </p:cNvSpPr>
              <p:nvPr/>
            </p:nvSpPr>
            <p:spPr bwMode="auto">
              <a:xfrm>
                <a:off x="3829" y="2687"/>
                <a:ext cx="21" cy="16"/>
              </a:xfrm>
              <a:custGeom>
                <a:avLst/>
                <a:gdLst>
                  <a:gd name="T0" fmla="*/ 0 w 149"/>
                  <a:gd name="T1" fmla="*/ 0 h 172"/>
                  <a:gd name="T2" fmla="*/ 0 w 149"/>
                  <a:gd name="T3" fmla="*/ 0 h 172"/>
                  <a:gd name="T4" fmla="*/ 0 w 149"/>
                  <a:gd name="T5" fmla="*/ 0 h 172"/>
                  <a:gd name="T6" fmla="*/ 0 w 149"/>
                  <a:gd name="T7" fmla="*/ 0 h 172"/>
                  <a:gd name="T8" fmla="*/ 0 w 149"/>
                  <a:gd name="T9" fmla="*/ 0 h 172"/>
                  <a:gd name="T10" fmla="*/ 0 w 149"/>
                  <a:gd name="T11" fmla="*/ 0 h 172"/>
                  <a:gd name="T12" fmla="*/ 0 w 149"/>
                  <a:gd name="T13" fmla="*/ 0 h 172"/>
                  <a:gd name="T14" fmla="*/ 0 w 149"/>
                  <a:gd name="T15" fmla="*/ 0 h 172"/>
                  <a:gd name="T16" fmla="*/ 0 w 149"/>
                  <a:gd name="T17" fmla="*/ 0 h 172"/>
                  <a:gd name="T18" fmla="*/ 0 w 149"/>
                  <a:gd name="T19" fmla="*/ 0 h 172"/>
                  <a:gd name="T20" fmla="*/ 0 w 149"/>
                  <a:gd name="T21" fmla="*/ 0 h 172"/>
                  <a:gd name="T22" fmla="*/ 0 w 149"/>
                  <a:gd name="T23" fmla="*/ 0 h 172"/>
                  <a:gd name="T24" fmla="*/ 0 w 149"/>
                  <a:gd name="T25" fmla="*/ 0 h 172"/>
                  <a:gd name="T26" fmla="*/ 0 w 149"/>
                  <a:gd name="T27" fmla="*/ 0 h 172"/>
                  <a:gd name="T28" fmla="*/ 0 w 149"/>
                  <a:gd name="T29" fmla="*/ 0 h 172"/>
                  <a:gd name="T30" fmla="*/ 0 w 149"/>
                  <a:gd name="T31" fmla="*/ 0 h 172"/>
                  <a:gd name="T32" fmla="*/ 0 w 149"/>
                  <a:gd name="T33" fmla="*/ 0 h 172"/>
                  <a:gd name="T34" fmla="*/ 0 w 149"/>
                  <a:gd name="T35" fmla="*/ 0 h 172"/>
                  <a:gd name="T36" fmla="*/ 0 w 149"/>
                  <a:gd name="T37" fmla="*/ 0 h 1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9" h="172">
                    <a:moveTo>
                      <a:pt x="149" y="172"/>
                    </a:moveTo>
                    <a:lnTo>
                      <a:pt x="0" y="140"/>
                    </a:lnTo>
                    <a:lnTo>
                      <a:pt x="69" y="0"/>
                    </a:lnTo>
                    <a:lnTo>
                      <a:pt x="75" y="3"/>
                    </a:lnTo>
                    <a:lnTo>
                      <a:pt x="81" y="6"/>
                    </a:lnTo>
                    <a:lnTo>
                      <a:pt x="86" y="9"/>
                    </a:lnTo>
                    <a:lnTo>
                      <a:pt x="91" y="12"/>
                    </a:lnTo>
                    <a:lnTo>
                      <a:pt x="101" y="20"/>
                    </a:lnTo>
                    <a:lnTo>
                      <a:pt x="108" y="30"/>
                    </a:lnTo>
                    <a:lnTo>
                      <a:pt x="113" y="39"/>
                    </a:lnTo>
                    <a:lnTo>
                      <a:pt x="118" y="50"/>
                    </a:lnTo>
                    <a:lnTo>
                      <a:pt x="122" y="62"/>
                    </a:lnTo>
                    <a:lnTo>
                      <a:pt x="125" y="75"/>
                    </a:lnTo>
                    <a:lnTo>
                      <a:pt x="129" y="100"/>
                    </a:lnTo>
                    <a:lnTo>
                      <a:pt x="134" y="126"/>
                    </a:lnTo>
                    <a:lnTo>
                      <a:pt x="137" y="139"/>
                    </a:lnTo>
                    <a:lnTo>
                      <a:pt x="140" y="151"/>
                    </a:lnTo>
                    <a:lnTo>
                      <a:pt x="144" y="161"/>
                    </a:lnTo>
                    <a:lnTo>
                      <a:pt x="149" y="172"/>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9" name="Freeform 130">
                <a:extLst>
                  <a:ext uri="{FF2B5EF4-FFF2-40B4-BE49-F238E27FC236}">
                    <a16:creationId xmlns:a16="http://schemas.microsoft.com/office/drawing/2014/main" id="{D756F42C-CECA-42EB-A4A7-5BB45843E7F9}"/>
                  </a:ext>
                </a:extLst>
              </p:cNvPr>
              <p:cNvSpPr>
                <a:spLocks/>
              </p:cNvSpPr>
              <p:nvPr/>
            </p:nvSpPr>
            <p:spPr bwMode="auto">
              <a:xfrm>
                <a:off x="4001" y="2691"/>
                <a:ext cx="31" cy="31"/>
              </a:xfrm>
              <a:custGeom>
                <a:avLst/>
                <a:gdLst>
                  <a:gd name="T0" fmla="*/ 0 w 218"/>
                  <a:gd name="T1" fmla="*/ 0 h 344"/>
                  <a:gd name="T2" fmla="*/ 0 w 218"/>
                  <a:gd name="T3" fmla="*/ 0 h 344"/>
                  <a:gd name="T4" fmla="*/ 0 w 218"/>
                  <a:gd name="T5" fmla="*/ 0 h 344"/>
                  <a:gd name="T6" fmla="*/ 0 w 218"/>
                  <a:gd name="T7" fmla="*/ 0 h 344"/>
                  <a:gd name="T8" fmla="*/ 0 w 218"/>
                  <a:gd name="T9" fmla="*/ 0 h 344"/>
                  <a:gd name="T10" fmla="*/ 0 w 218"/>
                  <a:gd name="T11" fmla="*/ 0 h 344"/>
                  <a:gd name="T12" fmla="*/ 0 w 218"/>
                  <a:gd name="T13" fmla="*/ 0 h 344"/>
                  <a:gd name="T14" fmla="*/ 0 w 218"/>
                  <a:gd name="T15" fmla="*/ 0 h 344"/>
                  <a:gd name="T16" fmla="*/ 0 w 218"/>
                  <a:gd name="T17" fmla="*/ 0 h 344"/>
                  <a:gd name="T18" fmla="*/ 0 w 218"/>
                  <a:gd name="T19" fmla="*/ 0 h 344"/>
                  <a:gd name="T20" fmla="*/ 0 w 218"/>
                  <a:gd name="T21" fmla="*/ 0 h 344"/>
                  <a:gd name="T22" fmla="*/ 0 w 218"/>
                  <a:gd name="T23" fmla="*/ 0 h 344"/>
                  <a:gd name="T24" fmla="*/ 0 w 218"/>
                  <a:gd name="T25" fmla="*/ 0 h 344"/>
                  <a:gd name="T26" fmla="*/ 0 w 218"/>
                  <a:gd name="T27" fmla="*/ 0 h 344"/>
                  <a:gd name="T28" fmla="*/ 0 w 218"/>
                  <a:gd name="T29" fmla="*/ 0 h 344"/>
                  <a:gd name="T30" fmla="*/ 0 w 218"/>
                  <a:gd name="T31" fmla="*/ 0 h 344"/>
                  <a:gd name="T32" fmla="*/ 0 w 218"/>
                  <a:gd name="T33" fmla="*/ 0 h 344"/>
                  <a:gd name="T34" fmla="*/ 0 w 218"/>
                  <a:gd name="T35" fmla="*/ 0 h 344"/>
                  <a:gd name="T36" fmla="*/ 0 w 218"/>
                  <a:gd name="T37" fmla="*/ 0 h 344"/>
                  <a:gd name="T38" fmla="*/ 0 w 218"/>
                  <a:gd name="T39" fmla="*/ 0 h 344"/>
                  <a:gd name="T40" fmla="*/ 0 w 218"/>
                  <a:gd name="T41" fmla="*/ 0 h 344"/>
                  <a:gd name="T42" fmla="*/ 0 w 218"/>
                  <a:gd name="T43" fmla="*/ 0 h 344"/>
                  <a:gd name="T44" fmla="*/ 0 w 218"/>
                  <a:gd name="T45" fmla="*/ 0 h 344"/>
                  <a:gd name="T46" fmla="*/ 0 w 218"/>
                  <a:gd name="T47" fmla="*/ 0 h 344"/>
                  <a:gd name="T48" fmla="*/ 0 w 218"/>
                  <a:gd name="T49" fmla="*/ 0 h 344"/>
                  <a:gd name="T50" fmla="*/ 0 w 218"/>
                  <a:gd name="T51" fmla="*/ 0 h 344"/>
                  <a:gd name="T52" fmla="*/ 0 w 218"/>
                  <a:gd name="T53" fmla="*/ 0 h 344"/>
                  <a:gd name="T54" fmla="*/ 0 w 218"/>
                  <a:gd name="T55" fmla="*/ 0 h 3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8" h="344">
                    <a:moveTo>
                      <a:pt x="218" y="321"/>
                    </a:moveTo>
                    <a:lnTo>
                      <a:pt x="215" y="328"/>
                    </a:lnTo>
                    <a:lnTo>
                      <a:pt x="211" y="334"/>
                    </a:lnTo>
                    <a:lnTo>
                      <a:pt x="206" y="338"/>
                    </a:lnTo>
                    <a:lnTo>
                      <a:pt x="202" y="341"/>
                    </a:lnTo>
                    <a:lnTo>
                      <a:pt x="197" y="342"/>
                    </a:lnTo>
                    <a:lnTo>
                      <a:pt x="192" y="343"/>
                    </a:lnTo>
                    <a:lnTo>
                      <a:pt x="188" y="344"/>
                    </a:lnTo>
                    <a:lnTo>
                      <a:pt x="183" y="343"/>
                    </a:lnTo>
                    <a:lnTo>
                      <a:pt x="172" y="342"/>
                    </a:lnTo>
                    <a:lnTo>
                      <a:pt x="161" y="340"/>
                    </a:lnTo>
                    <a:lnTo>
                      <a:pt x="156" y="340"/>
                    </a:lnTo>
                    <a:lnTo>
                      <a:pt x="150" y="340"/>
                    </a:lnTo>
                    <a:lnTo>
                      <a:pt x="145" y="341"/>
                    </a:lnTo>
                    <a:lnTo>
                      <a:pt x="139" y="342"/>
                    </a:lnTo>
                    <a:lnTo>
                      <a:pt x="0" y="0"/>
                    </a:lnTo>
                    <a:lnTo>
                      <a:pt x="19" y="16"/>
                    </a:lnTo>
                    <a:lnTo>
                      <a:pt x="38" y="33"/>
                    </a:lnTo>
                    <a:lnTo>
                      <a:pt x="55" y="51"/>
                    </a:lnTo>
                    <a:lnTo>
                      <a:pt x="71" y="70"/>
                    </a:lnTo>
                    <a:lnTo>
                      <a:pt x="86" y="88"/>
                    </a:lnTo>
                    <a:lnTo>
                      <a:pt x="101" y="108"/>
                    </a:lnTo>
                    <a:lnTo>
                      <a:pt x="114" y="128"/>
                    </a:lnTo>
                    <a:lnTo>
                      <a:pt x="128" y="149"/>
                    </a:lnTo>
                    <a:lnTo>
                      <a:pt x="152" y="190"/>
                    </a:lnTo>
                    <a:lnTo>
                      <a:pt x="175" y="233"/>
                    </a:lnTo>
                    <a:lnTo>
                      <a:pt x="196" y="276"/>
                    </a:lnTo>
                    <a:lnTo>
                      <a:pt x="218" y="321"/>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0" name="Freeform 131">
                <a:extLst>
                  <a:ext uri="{FF2B5EF4-FFF2-40B4-BE49-F238E27FC236}">
                    <a16:creationId xmlns:a16="http://schemas.microsoft.com/office/drawing/2014/main" id="{F99B2A65-C3D9-4739-9787-294C7F32D183}"/>
                  </a:ext>
                </a:extLst>
              </p:cNvPr>
              <p:cNvSpPr>
                <a:spLocks/>
              </p:cNvSpPr>
              <p:nvPr/>
            </p:nvSpPr>
            <p:spPr bwMode="auto">
              <a:xfrm>
                <a:off x="4484" y="2692"/>
                <a:ext cx="54" cy="36"/>
              </a:xfrm>
              <a:custGeom>
                <a:avLst/>
                <a:gdLst>
                  <a:gd name="T0" fmla="*/ 0 w 379"/>
                  <a:gd name="T1" fmla="*/ 0 h 394"/>
                  <a:gd name="T2" fmla="*/ 0 w 379"/>
                  <a:gd name="T3" fmla="*/ 0 h 394"/>
                  <a:gd name="T4" fmla="*/ 0 w 379"/>
                  <a:gd name="T5" fmla="*/ 0 h 394"/>
                  <a:gd name="T6" fmla="*/ 0 w 379"/>
                  <a:gd name="T7" fmla="*/ 0 h 394"/>
                  <a:gd name="T8" fmla="*/ 0 w 379"/>
                  <a:gd name="T9" fmla="*/ 0 h 394"/>
                  <a:gd name="T10" fmla="*/ 0 w 379"/>
                  <a:gd name="T11" fmla="*/ 0 h 394"/>
                  <a:gd name="T12" fmla="*/ 0 w 379"/>
                  <a:gd name="T13" fmla="*/ 0 h 394"/>
                  <a:gd name="T14" fmla="*/ 0 w 379"/>
                  <a:gd name="T15" fmla="*/ 0 h 394"/>
                  <a:gd name="T16" fmla="*/ 0 w 379"/>
                  <a:gd name="T17" fmla="*/ 0 h 394"/>
                  <a:gd name="T18" fmla="*/ 0 w 379"/>
                  <a:gd name="T19" fmla="*/ 0 h 394"/>
                  <a:gd name="T20" fmla="*/ 0 w 379"/>
                  <a:gd name="T21" fmla="*/ 0 h 394"/>
                  <a:gd name="T22" fmla="*/ 0 w 379"/>
                  <a:gd name="T23" fmla="*/ 0 h 394"/>
                  <a:gd name="T24" fmla="*/ 0 w 379"/>
                  <a:gd name="T25" fmla="*/ 0 h 394"/>
                  <a:gd name="T26" fmla="*/ 0 w 379"/>
                  <a:gd name="T27" fmla="*/ 0 h 394"/>
                  <a:gd name="T28" fmla="*/ 0 w 379"/>
                  <a:gd name="T29" fmla="*/ 0 h 394"/>
                  <a:gd name="T30" fmla="*/ 0 w 379"/>
                  <a:gd name="T31" fmla="*/ 0 h 394"/>
                  <a:gd name="T32" fmla="*/ 0 w 379"/>
                  <a:gd name="T33" fmla="*/ 0 h 394"/>
                  <a:gd name="T34" fmla="*/ 0 w 379"/>
                  <a:gd name="T35" fmla="*/ 0 h 394"/>
                  <a:gd name="T36" fmla="*/ 0 w 379"/>
                  <a:gd name="T37" fmla="*/ 0 h 394"/>
                  <a:gd name="T38" fmla="*/ 0 w 379"/>
                  <a:gd name="T39" fmla="*/ 0 h 394"/>
                  <a:gd name="T40" fmla="*/ 0 w 379"/>
                  <a:gd name="T41" fmla="*/ 0 h 394"/>
                  <a:gd name="T42" fmla="*/ 0 w 379"/>
                  <a:gd name="T43" fmla="*/ 0 h 394"/>
                  <a:gd name="T44" fmla="*/ 0 w 379"/>
                  <a:gd name="T45" fmla="*/ 0 h 394"/>
                  <a:gd name="T46" fmla="*/ 0 w 379"/>
                  <a:gd name="T47" fmla="*/ 0 h 394"/>
                  <a:gd name="T48" fmla="*/ 0 w 379"/>
                  <a:gd name="T49" fmla="*/ 0 h 394"/>
                  <a:gd name="T50" fmla="*/ 0 w 379"/>
                  <a:gd name="T51" fmla="*/ 0 h 394"/>
                  <a:gd name="T52" fmla="*/ 0 w 379"/>
                  <a:gd name="T53" fmla="*/ 0 h 394"/>
                  <a:gd name="T54" fmla="*/ 0 w 379"/>
                  <a:gd name="T55" fmla="*/ 0 h 394"/>
                  <a:gd name="T56" fmla="*/ 0 w 379"/>
                  <a:gd name="T57" fmla="*/ 0 h 394"/>
                  <a:gd name="T58" fmla="*/ 0 w 379"/>
                  <a:gd name="T59" fmla="*/ 0 h 394"/>
                  <a:gd name="T60" fmla="*/ 0 w 379"/>
                  <a:gd name="T61" fmla="*/ 0 h 394"/>
                  <a:gd name="T62" fmla="*/ 0 w 379"/>
                  <a:gd name="T63" fmla="*/ 0 h 394"/>
                  <a:gd name="T64" fmla="*/ 0 w 379"/>
                  <a:gd name="T65" fmla="*/ 0 h 394"/>
                  <a:gd name="T66" fmla="*/ 0 w 379"/>
                  <a:gd name="T67" fmla="*/ 0 h 394"/>
                  <a:gd name="T68" fmla="*/ 0 w 379"/>
                  <a:gd name="T69" fmla="*/ 0 h 394"/>
                  <a:gd name="T70" fmla="*/ 0 w 379"/>
                  <a:gd name="T71" fmla="*/ 0 h 394"/>
                  <a:gd name="T72" fmla="*/ 0 w 379"/>
                  <a:gd name="T73" fmla="*/ 0 h 394"/>
                  <a:gd name="T74" fmla="*/ 0 w 379"/>
                  <a:gd name="T75" fmla="*/ 0 h 394"/>
                  <a:gd name="T76" fmla="*/ 0 w 379"/>
                  <a:gd name="T77" fmla="*/ 0 h 394"/>
                  <a:gd name="T78" fmla="*/ 0 w 379"/>
                  <a:gd name="T79" fmla="*/ 0 h 394"/>
                  <a:gd name="T80" fmla="*/ 0 w 379"/>
                  <a:gd name="T81" fmla="*/ 0 h 394"/>
                  <a:gd name="T82" fmla="*/ 0 w 379"/>
                  <a:gd name="T83" fmla="*/ 0 h 394"/>
                  <a:gd name="T84" fmla="*/ 0 w 379"/>
                  <a:gd name="T85" fmla="*/ 0 h 394"/>
                  <a:gd name="T86" fmla="*/ 0 w 379"/>
                  <a:gd name="T87" fmla="*/ 0 h 394"/>
                  <a:gd name="T88" fmla="*/ 0 w 379"/>
                  <a:gd name="T89" fmla="*/ 0 h 394"/>
                  <a:gd name="T90" fmla="*/ 0 w 379"/>
                  <a:gd name="T91" fmla="*/ 0 h 394"/>
                  <a:gd name="T92" fmla="*/ 0 w 379"/>
                  <a:gd name="T93" fmla="*/ 0 h 394"/>
                  <a:gd name="T94" fmla="*/ 0 w 379"/>
                  <a:gd name="T95" fmla="*/ 0 h 394"/>
                  <a:gd name="T96" fmla="*/ 0 w 379"/>
                  <a:gd name="T97" fmla="*/ 0 h 394"/>
                  <a:gd name="T98" fmla="*/ 0 w 379"/>
                  <a:gd name="T99" fmla="*/ 0 h 394"/>
                  <a:gd name="T100" fmla="*/ 0 w 379"/>
                  <a:gd name="T101" fmla="*/ 0 h 394"/>
                  <a:gd name="T102" fmla="*/ 0 w 379"/>
                  <a:gd name="T103" fmla="*/ 0 h 394"/>
                  <a:gd name="T104" fmla="*/ 0 w 379"/>
                  <a:gd name="T105" fmla="*/ 0 h 394"/>
                  <a:gd name="T106" fmla="*/ 0 w 379"/>
                  <a:gd name="T107" fmla="*/ 0 h 394"/>
                  <a:gd name="T108" fmla="*/ 0 w 379"/>
                  <a:gd name="T109" fmla="*/ 0 h 394"/>
                  <a:gd name="T110" fmla="*/ 0 w 379"/>
                  <a:gd name="T111" fmla="*/ 0 h 394"/>
                  <a:gd name="T112" fmla="*/ 0 w 379"/>
                  <a:gd name="T113" fmla="*/ 0 h 394"/>
                  <a:gd name="T114" fmla="*/ 0 w 379"/>
                  <a:gd name="T115" fmla="*/ 0 h 394"/>
                  <a:gd name="T116" fmla="*/ 0 w 379"/>
                  <a:gd name="T117" fmla="*/ 0 h 3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79" h="394">
                    <a:moveTo>
                      <a:pt x="379" y="87"/>
                    </a:moveTo>
                    <a:lnTo>
                      <a:pt x="359" y="376"/>
                    </a:lnTo>
                    <a:lnTo>
                      <a:pt x="348" y="376"/>
                    </a:lnTo>
                    <a:lnTo>
                      <a:pt x="337" y="376"/>
                    </a:lnTo>
                    <a:lnTo>
                      <a:pt x="327" y="375"/>
                    </a:lnTo>
                    <a:lnTo>
                      <a:pt x="316" y="374"/>
                    </a:lnTo>
                    <a:lnTo>
                      <a:pt x="306" y="372"/>
                    </a:lnTo>
                    <a:lnTo>
                      <a:pt x="297" y="369"/>
                    </a:lnTo>
                    <a:lnTo>
                      <a:pt x="287" y="366"/>
                    </a:lnTo>
                    <a:lnTo>
                      <a:pt x="277" y="362"/>
                    </a:lnTo>
                    <a:lnTo>
                      <a:pt x="259" y="353"/>
                    </a:lnTo>
                    <a:lnTo>
                      <a:pt x="240" y="343"/>
                    </a:lnTo>
                    <a:lnTo>
                      <a:pt x="223" y="331"/>
                    </a:lnTo>
                    <a:lnTo>
                      <a:pt x="205" y="318"/>
                    </a:lnTo>
                    <a:lnTo>
                      <a:pt x="171" y="293"/>
                    </a:lnTo>
                    <a:lnTo>
                      <a:pt x="136" y="269"/>
                    </a:lnTo>
                    <a:lnTo>
                      <a:pt x="118" y="259"/>
                    </a:lnTo>
                    <a:lnTo>
                      <a:pt x="100" y="250"/>
                    </a:lnTo>
                    <a:lnTo>
                      <a:pt x="90" y="246"/>
                    </a:lnTo>
                    <a:lnTo>
                      <a:pt x="81" y="242"/>
                    </a:lnTo>
                    <a:lnTo>
                      <a:pt x="70" y="239"/>
                    </a:lnTo>
                    <a:lnTo>
                      <a:pt x="60" y="237"/>
                    </a:lnTo>
                    <a:lnTo>
                      <a:pt x="160" y="376"/>
                    </a:lnTo>
                    <a:lnTo>
                      <a:pt x="154" y="382"/>
                    </a:lnTo>
                    <a:lnTo>
                      <a:pt x="147" y="386"/>
                    </a:lnTo>
                    <a:lnTo>
                      <a:pt x="140" y="389"/>
                    </a:lnTo>
                    <a:lnTo>
                      <a:pt x="132" y="392"/>
                    </a:lnTo>
                    <a:lnTo>
                      <a:pt x="124" y="393"/>
                    </a:lnTo>
                    <a:lnTo>
                      <a:pt x="116" y="394"/>
                    </a:lnTo>
                    <a:lnTo>
                      <a:pt x="107" y="394"/>
                    </a:lnTo>
                    <a:lnTo>
                      <a:pt x="98" y="394"/>
                    </a:lnTo>
                    <a:lnTo>
                      <a:pt x="78" y="392"/>
                    </a:lnTo>
                    <a:lnTo>
                      <a:pt x="58" y="389"/>
                    </a:lnTo>
                    <a:lnTo>
                      <a:pt x="39" y="387"/>
                    </a:lnTo>
                    <a:lnTo>
                      <a:pt x="20" y="387"/>
                    </a:lnTo>
                    <a:lnTo>
                      <a:pt x="0" y="259"/>
                    </a:lnTo>
                    <a:lnTo>
                      <a:pt x="10" y="259"/>
                    </a:lnTo>
                    <a:lnTo>
                      <a:pt x="18" y="259"/>
                    </a:lnTo>
                    <a:lnTo>
                      <a:pt x="25" y="259"/>
                    </a:lnTo>
                    <a:lnTo>
                      <a:pt x="32" y="256"/>
                    </a:lnTo>
                    <a:lnTo>
                      <a:pt x="37" y="255"/>
                    </a:lnTo>
                    <a:lnTo>
                      <a:pt x="41" y="252"/>
                    </a:lnTo>
                    <a:lnTo>
                      <a:pt x="45" y="249"/>
                    </a:lnTo>
                    <a:lnTo>
                      <a:pt x="48" y="246"/>
                    </a:lnTo>
                    <a:lnTo>
                      <a:pt x="50" y="242"/>
                    </a:lnTo>
                    <a:lnTo>
                      <a:pt x="52" y="238"/>
                    </a:lnTo>
                    <a:lnTo>
                      <a:pt x="53" y="234"/>
                    </a:lnTo>
                    <a:lnTo>
                      <a:pt x="54" y="228"/>
                    </a:lnTo>
                    <a:lnTo>
                      <a:pt x="54" y="219"/>
                    </a:lnTo>
                    <a:lnTo>
                      <a:pt x="55" y="208"/>
                    </a:lnTo>
                    <a:lnTo>
                      <a:pt x="55" y="196"/>
                    </a:lnTo>
                    <a:lnTo>
                      <a:pt x="55" y="185"/>
                    </a:lnTo>
                    <a:lnTo>
                      <a:pt x="56" y="180"/>
                    </a:lnTo>
                    <a:lnTo>
                      <a:pt x="57" y="174"/>
                    </a:lnTo>
                    <a:lnTo>
                      <a:pt x="59" y="170"/>
                    </a:lnTo>
                    <a:lnTo>
                      <a:pt x="61" y="165"/>
                    </a:lnTo>
                    <a:lnTo>
                      <a:pt x="64" y="160"/>
                    </a:lnTo>
                    <a:lnTo>
                      <a:pt x="68" y="156"/>
                    </a:lnTo>
                    <a:lnTo>
                      <a:pt x="72" y="153"/>
                    </a:lnTo>
                    <a:lnTo>
                      <a:pt x="78" y="149"/>
                    </a:lnTo>
                    <a:lnTo>
                      <a:pt x="85" y="146"/>
                    </a:lnTo>
                    <a:lnTo>
                      <a:pt x="92" y="144"/>
                    </a:lnTo>
                    <a:lnTo>
                      <a:pt x="100" y="142"/>
                    </a:lnTo>
                    <a:lnTo>
                      <a:pt x="110" y="141"/>
                    </a:lnTo>
                    <a:lnTo>
                      <a:pt x="119" y="143"/>
                    </a:lnTo>
                    <a:lnTo>
                      <a:pt x="128" y="146"/>
                    </a:lnTo>
                    <a:lnTo>
                      <a:pt x="137" y="151"/>
                    </a:lnTo>
                    <a:lnTo>
                      <a:pt x="146" y="155"/>
                    </a:lnTo>
                    <a:lnTo>
                      <a:pt x="162" y="166"/>
                    </a:lnTo>
                    <a:lnTo>
                      <a:pt x="178" y="179"/>
                    </a:lnTo>
                    <a:lnTo>
                      <a:pt x="209" y="207"/>
                    </a:lnTo>
                    <a:lnTo>
                      <a:pt x="240" y="236"/>
                    </a:lnTo>
                    <a:lnTo>
                      <a:pt x="255" y="249"/>
                    </a:lnTo>
                    <a:lnTo>
                      <a:pt x="272" y="260"/>
                    </a:lnTo>
                    <a:lnTo>
                      <a:pt x="280" y="264"/>
                    </a:lnTo>
                    <a:lnTo>
                      <a:pt x="288" y="268"/>
                    </a:lnTo>
                    <a:lnTo>
                      <a:pt x="296" y="272"/>
                    </a:lnTo>
                    <a:lnTo>
                      <a:pt x="305" y="275"/>
                    </a:lnTo>
                    <a:lnTo>
                      <a:pt x="313" y="276"/>
                    </a:lnTo>
                    <a:lnTo>
                      <a:pt x="322" y="277"/>
                    </a:lnTo>
                    <a:lnTo>
                      <a:pt x="331" y="277"/>
                    </a:lnTo>
                    <a:lnTo>
                      <a:pt x="340" y="276"/>
                    </a:lnTo>
                    <a:lnTo>
                      <a:pt x="349" y="274"/>
                    </a:lnTo>
                    <a:lnTo>
                      <a:pt x="359" y="269"/>
                    </a:lnTo>
                    <a:lnTo>
                      <a:pt x="368" y="265"/>
                    </a:lnTo>
                    <a:lnTo>
                      <a:pt x="379" y="259"/>
                    </a:lnTo>
                    <a:lnTo>
                      <a:pt x="160" y="98"/>
                    </a:lnTo>
                    <a:lnTo>
                      <a:pt x="162" y="86"/>
                    </a:lnTo>
                    <a:lnTo>
                      <a:pt x="165" y="75"/>
                    </a:lnTo>
                    <a:lnTo>
                      <a:pt x="168" y="65"/>
                    </a:lnTo>
                    <a:lnTo>
                      <a:pt x="173" y="55"/>
                    </a:lnTo>
                    <a:lnTo>
                      <a:pt x="177" y="47"/>
                    </a:lnTo>
                    <a:lnTo>
                      <a:pt x="183" y="39"/>
                    </a:lnTo>
                    <a:lnTo>
                      <a:pt x="189" y="32"/>
                    </a:lnTo>
                    <a:lnTo>
                      <a:pt x="195" y="25"/>
                    </a:lnTo>
                    <a:lnTo>
                      <a:pt x="202" y="20"/>
                    </a:lnTo>
                    <a:lnTo>
                      <a:pt x="209" y="14"/>
                    </a:lnTo>
                    <a:lnTo>
                      <a:pt x="216" y="10"/>
                    </a:lnTo>
                    <a:lnTo>
                      <a:pt x="224" y="7"/>
                    </a:lnTo>
                    <a:lnTo>
                      <a:pt x="232" y="5"/>
                    </a:lnTo>
                    <a:lnTo>
                      <a:pt x="240" y="2"/>
                    </a:lnTo>
                    <a:lnTo>
                      <a:pt x="249" y="0"/>
                    </a:lnTo>
                    <a:lnTo>
                      <a:pt x="258" y="0"/>
                    </a:lnTo>
                    <a:lnTo>
                      <a:pt x="267" y="0"/>
                    </a:lnTo>
                    <a:lnTo>
                      <a:pt x="276" y="1"/>
                    </a:lnTo>
                    <a:lnTo>
                      <a:pt x="284" y="2"/>
                    </a:lnTo>
                    <a:lnTo>
                      <a:pt x="293" y="5"/>
                    </a:lnTo>
                    <a:lnTo>
                      <a:pt x="302" y="8"/>
                    </a:lnTo>
                    <a:lnTo>
                      <a:pt x="310" y="11"/>
                    </a:lnTo>
                    <a:lnTo>
                      <a:pt x="318" y="15"/>
                    </a:lnTo>
                    <a:lnTo>
                      <a:pt x="326" y="21"/>
                    </a:lnTo>
                    <a:lnTo>
                      <a:pt x="334" y="26"/>
                    </a:lnTo>
                    <a:lnTo>
                      <a:pt x="342" y="33"/>
                    </a:lnTo>
                    <a:lnTo>
                      <a:pt x="349" y="40"/>
                    </a:lnTo>
                    <a:lnTo>
                      <a:pt x="356" y="48"/>
                    </a:lnTo>
                    <a:lnTo>
                      <a:pt x="362" y="57"/>
                    </a:lnTo>
                    <a:lnTo>
                      <a:pt x="368" y="66"/>
                    </a:lnTo>
                    <a:lnTo>
                      <a:pt x="374" y="76"/>
                    </a:lnTo>
                    <a:lnTo>
                      <a:pt x="379" y="87"/>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1" name="Freeform 132">
                <a:extLst>
                  <a:ext uri="{FF2B5EF4-FFF2-40B4-BE49-F238E27FC236}">
                    <a16:creationId xmlns:a16="http://schemas.microsoft.com/office/drawing/2014/main" id="{98B0F24C-6AB7-4135-A84B-74AA463A7EF6}"/>
                  </a:ext>
                </a:extLst>
              </p:cNvPr>
              <p:cNvSpPr>
                <a:spLocks/>
              </p:cNvSpPr>
              <p:nvPr/>
            </p:nvSpPr>
            <p:spPr bwMode="auto">
              <a:xfrm>
                <a:off x="4042" y="2700"/>
                <a:ext cx="23" cy="13"/>
              </a:xfrm>
              <a:custGeom>
                <a:avLst/>
                <a:gdLst>
                  <a:gd name="T0" fmla="*/ 0 w 159"/>
                  <a:gd name="T1" fmla="*/ 0 h 150"/>
                  <a:gd name="T2" fmla="*/ 0 w 159"/>
                  <a:gd name="T3" fmla="*/ 0 h 150"/>
                  <a:gd name="T4" fmla="*/ 0 w 159"/>
                  <a:gd name="T5" fmla="*/ 0 h 150"/>
                  <a:gd name="T6" fmla="*/ 0 w 159"/>
                  <a:gd name="T7" fmla="*/ 0 h 150"/>
                  <a:gd name="T8" fmla="*/ 0 w 159"/>
                  <a:gd name="T9" fmla="*/ 0 h 150"/>
                  <a:gd name="T10" fmla="*/ 0 w 159"/>
                  <a:gd name="T11" fmla="*/ 0 h 150"/>
                  <a:gd name="T12" fmla="*/ 0 w 159"/>
                  <a:gd name="T13" fmla="*/ 0 h 150"/>
                  <a:gd name="T14" fmla="*/ 0 w 159"/>
                  <a:gd name="T15" fmla="*/ 0 h 150"/>
                  <a:gd name="T16" fmla="*/ 0 w 159"/>
                  <a:gd name="T17" fmla="*/ 0 h 150"/>
                  <a:gd name="T18" fmla="*/ 0 w 159"/>
                  <a:gd name="T19" fmla="*/ 0 h 150"/>
                  <a:gd name="T20" fmla="*/ 0 w 159"/>
                  <a:gd name="T21" fmla="*/ 0 h 150"/>
                  <a:gd name="T22" fmla="*/ 0 w 159"/>
                  <a:gd name="T23" fmla="*/ 0 h 150"/>
                  <a:gd name="T24" fmla="*/ 0 w 159"/>
                  <a:gd name="T25" fmla="*/ 0 h 150"/>
                  <a:gd name="T26" fmla="*/ 0 w 159"/>
                  <a:gd name="T27" fmla="*/ 0 h 150"/>
                  <a:gd name="T28" fmla="*/ 0 w 159"/>
                  <a:gd name="T29" fmla="*/ 0 h 150"/>
                  <a:gd name="T30" fmla="*/ 0 w 159"/>
                  <a:gd name="T31" fmla="*/ 0 h 150"/>
                  <a:gd name="T32" fmla="*/ 0 w 159"/>
                  <a:gd name="T33" fmla="*/ 0 h 150"/>
                  <a:gd name="T34" fmla="*/ 0 w 159"/>
                  <a:gd name="T35" fmla="*/ 0 h 150"/>
                  <a:gd name="T36" fmla="*/ 0 w 159"/>
                  <a:gd name="T37" fmla="*/ 0 h 150"/>
                  <a:gd name="T38" fmla="*/ 0 w 159"/>
                  <a:gd name="T39" fmla="*/ 0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59" h="150">
                    <a:moveTo>
                      <a:pt x="159" y="54"/>
                    </a:moveTo>
                    <a:lnTo>
                      <a:pt x="159" y="61"/>
                    </a:lnTo>
                    <a:lnTo>
                      <a:pt x="157" y="69"/>
                    </a:lnTo>
                    <a:lnTo>
                      <a:pt x="155" y="75"/>
                    </a:lnTo>
                    <a:lnTo>
                      <a:pt x="151" y="82"/>
                    </a:lnTo>
                    <a:lnTo>
                      <a:pt x="143" y="95"/>
                    </a:lnTo>
                    <a:lnTo>
                      <a:pt x="132" y="106"/>
                    </a:lnTo>
                    <a:lnTo>
                      <a:pt x="121" y="117"/>
                    </a:lnTo>
                    <a:lnTo>
                      <a:pt x="109" y="127"/>
                    </a:lnTo>
                    <a:lnTo>
                      <a:pt x="99" y="138"/>
                    </a:lnTo>
                    <a:lnTo>
                      <a:pt x="90" y="150"/>
                    </a:lnTo>
                    <a:lnTo>
                      <a:pt x="0" y="0"/>
                    </a:lnTo>
                    <a:lnTo>
                      <a:pt x="20" y="4"/>
                    </a:lnTo>
                    <a:lnTo>
                      <a:pt x="40" y="10"/>
                    </a:lnTo>
                    <a:lnTo>
                      <a:pt x="60" y="16"/>
                    </a:lnTo>
                    <a:lnTo>
                      <a:pt x="80" y="22"/>
                    </a:lnTo>
                    <a:lnTo>
                      <a:pt x="100" y="30"/>
                    </a:lnTo>
                    <a:lnTo>
                      <a:pt x="121" y="38"/>
                    </a:lnTo>
                    <a:lnTo>
                      <a:pt x="140" y="45"/>
                    </a:lnTo>
                    <a:lnTo>
                      <a:pt x="159" y="54"/>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2" name="Freeform 133">
                <a:extLst>
                  <a:ext uri="{FF2B5EF4-FFF2-40B4-BE49-F238E27FC236}">
                    <a16:creationId xmlns:a16="http://schemas.microsoft.com/office/drawing/2014/main" id="{9A412C9C-2822-450C-9B1D-EF0515BBAA6B}"/>
                  </a:ext>
                </a:extLst>
              </p:cNvPr>
              <p:cNvSpPr>
                <a:spLocks/>
              </p:cNvSpPr>
              <p:nvPr/>
            </p:nvSpPr>
            <p:spPr bwMode="auto">
              <a:xfrm>
                <a:off x="4554" y="2700"/>
                <a:ext cx="41" cy="24"/>
              </a:xfrm>
              <a:custGeom>
                <a:avLst/>
                <a:gdLst>
                  <a:gd name="T0" fmla="*/ 0 w 284"/>
                  <a:gd name="T1" fmla="*/ 0 h 271"/>
                  <a:gd name="T2" fmla="*/ 0 w 284"/>
                  <a:gd name="T3" fmla="*/ 0 h 271"/>
                  <a:gd name="T4" fmla="*/ 0 w 284"/>
                  <a:gd name="T5" fmla="*/ 0 h 271"/>
                  <a:gd name="T6" fmla="*/ 0 w 284"/>
                  <a:gd name="T7" fmla="*/ 0 h 271"/>
                  <a:gd name="T8" fmla="*/ 0 w 284"/>
                  <a:gd name="T9" fmla="*/ 0 h 271"/>
                  <a:gd name="T10" fmla="*/ 0 w 284"/>
                  <a:gd name="T11" fmla="*/ 0 h 271"/>
                  <a:gd name="T12" fmla="*/ 0 w 284"/>
                  <a:gd name="T13" fmla="*/ 0 h 271"/>
                  <a:gd name="T14" fmla="*/ 0 w 284"/>
                  <a:gd name="T15" fmla="*/ 0 h 271"/>
                  <a:gd name="T16" fmla="*/ 0 w 284"/>
                  <a:gd name="T17" fmla="*/ 0 h 271"/>
                  <a:gd name="T18" fmla="*/ 0 w 284"/>
                  <a:gd name="T19" fmla="*/ 0 h 271"/>
                  <a:gd name="T20" fmla="*/ 0 w 284"/>
                  <a:gd name="T21" fmla="*/ 0 h 271"/>
                  <a:gd name="T22" fmla="*/ 0 w 284"/>
                  <a:gd name="T23" fmla="*/ 0 h 271"/>
                  <a:gd name="T24" fmla="*/ 0 w 284"/>
                  <a:gd name="T25" fmla="*/ 0 h 271"/>
                  <a:gd name="T26" fmla="*/ 0 w 284"/>
                  <a:gd name="T27" fmla="*/ 0 h 271"/>
                  <a:gd name="T28" fmla="*/ 0 w 284"/>
                  <a:gd name="T29" fmla="*/ 0 h 271"/>
                  <a:gd name="T30" fmla="*/ 0 w 284"/>
                  <a:gd name="T31" fmla="*/ 0 h 271"/>
                  <a:gd name="T32" fmla="*/ 0 w 284"/>
                  <a:gd name="T33" fmla="*/ 0 h 271"/>
                  <a:gd name="T34" fmla="*/ 0 w 284"/>
                  <a:gd name="T35" fmla="*/ 0 h 271"/>
                  <a:gd name="T36" fmla="*/ 0 w 284"/>
                  <a:gd name="T37" fmla="*/ 0 h 271"/>
                  <a:gd name="T38" fmla="*/ 0 w 284"/>
                  <a:gd name="T39" fmla="*/ 0 h 271"/>
                  <a:gd name="T40" fmla="*/ 0 w 284"/>
                  <a:gd name="T41" fmla="*/ 0 h 271"/>
                  <a:gd name="T42" fmla="*/ 0 w 284"/>
                  <a:gd name="T43" fmla="*/ 0 h 271"/>
                  <a:gd name="T44" fmla="*/ 0 w 284"/>
                  <a:gd name="T45" fmla="*/ 0 h 271"/>
                  <a:gd name="T46" fmla="*/ 0 w 284"/>
                  <a:gd name="T47" fmla="*/ 0 h 271"/>
                  <a:gd name="T48" fmla="*/ 0 w 284"/>
                  <a:gd name="T49" fmla="*/ 0 h 271"/>
                  <a:gd name="T50" fmla="*/ 0 w 284"/>
                  <a:gd name="T51" fmla="*/ 0 h 271"/>
                  <a:gd name="T52" fmla="*/ 0 w 284"/>
                  <a:gd name="T53" fmla="*/ 0 h 271"/>
                  <a:gd name="T54" fmla="*/ 0 w 284"/>
                  <a:gd name="T55" fmla="*/ 0 h 271"/>
                  <a:gd name="T56" fmla="*/ 0 w 284"/>
                  <a:gd name="T57" fmla="*/ 0 h 271"/>
                  <a:gd name="T58" fmla="*/ 0 w 284"/>
                  <a:gd name="T59" fmla="*/ 0 h 271"/>
                  <a:gd name="T60" fmla="*/ 0 w 284"/>
                  <a:gd name="T61" fmla="*/ 0 h 271"/>
                  <a:gd name="T62" fmla="*/ 0 w 284"/>
                  <a:gd name="T63" fmla="*/ 0 h 271"/>
                  <a:gd name="T64" fmla="*/ 0 w 284"/>
                  <a:gd name="T65" fmla="*/ 0 h 271"/>
                  <a:gd name="T66" fmla="*/ 0 w 284"/>
                  <a:gd name="T67" fmla="*/ 0 h 271"/>
                  <a:gd name="T68" fmla="*/ 0 w 284"/>
                  <a:gd name="T69" fmla="*/ 0 h 2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84" h="271">
                    <a:moveTo>
                      <a:pt x="282" y="75"/>
                    </a:moveTo>
                    <a:lnTo>
                      <a:pt x="283" y="87"/>
                    </a:lnTo>
                    <a:lnTo>
                      <a:pt x="284" y="100"/>
                    </a:lnTo>
                    <a:lnTo>
                      <a:pt x="284" y="112"/>
                    </a:lnTo>
                    <a:lnTo>
                      <a:pt x="283" y="124"/>
                    </a:lnTo>
                    <a:lnTo>
                      <a:pt x="281" y="135"/>
                    </a:lnTo>
                    <a:lnTo>
                      <a:pt x="279" y="147"/>
                    </a:lnTo>
                    <a:lnTo>
                      <a:pt x="276" y="156"/>
                    </a:lnTo>
                    <a:lnTo>
                      <a:pt x="273" y="167"/>
                    </a:lnTo>
                    <a:lnTo>
                      <a:pt x="269" y="177"/>
                    </a:lnTo>
                    <a:lnTo>
                      <a:pt x="264" y="186"/>
                    </a:lnTo>
                    <a:lnTo>
                      <a:pt x="259" y="194"/>
                    </a:lnTo>
                    <a:lnTo>
                      <a:pt x="253" y="203"/>
                    </a:lnTo>
                    <a:lnTo>
                      <a:pt x="247" y="211"/>
                    </a:lnTo>
                    <a:lnTo>
                      <a:pt x="240" y="218"/>
                    </a:lnTo>
                    <a:lnTo>
                      <a:pt x="233" y="225"/>
                    </a:lnTo>
                    <a:lnTo>
                      <a:pt x="225" y="231"/>
                    </a:lnTo>
                    <a:lnTo>
                      <a:pt x="217" y="238"/>
                    </a:lnTo>
                    <a:lnTo>
                      <a:pt x="208" y="243"/>
                    </a:lnTo>
                    <a:lnTo>
                      <a:pt x="199" y="248"/>
                    </a:lnTo>
                    <a:lnTo>
                      <a:pt x="190" y="253"/>
                    </a:lnTo>
                    <a:lnTo>
                      <a:pt x="181" y="257"/>
                    </a:lnTo>
                    <a:lnTo>
                      <a:pt x="171" y="260"/>
                    </a:lnTo>
                    <a:lnTo>
                      <a:pt x="161" y="263"/>
                    </a:lnTo>
                    <a:lnTo>
                      <a:pt x="151" y="266"/>
                    </a:lnTo>
                    <a:lnTo>
                      <a:pt x="140" y="268"/>
                    </a:lnTo>
                    <a:lnTo>
                      <a:pt x="130" y="270"/>
                    </a:lnTo>
                    <a:lnTo>
                      <a:pt x="119" y="271"/>
                    </a:lnTo>
                    <a:lnTo>
                      <a:pt x="107" y="271"/>
                    </a:lnTo>
                    <a:lnTo>
                      <a:pt x="96" y="271"/>
                    </a:lnTo>
                    <a:lnTo>
                      <a:pt x="85" y="271"/>
                    </a:lnTo>
                    <a:lnTo>
                      <a:pt x="74" y="269"/>
                    </a:lnTo>
                    <a:lnTo>
                      <a:pt x="63" y="268"/>
                    </a:lnTo>
                    <a:lnTo>
                      <a:pt x="13" y="268"/>
                    </a:lnTo>
                    <a:lnTo>
                      <a:pt x="10" y="243"/>
                    </a:lnTo>
                    <a:lnTo>
                      <a:pt x="6" y="219"/>
                    </a:lnTo>
                    <a:lnTo>
                      <a:pt x="3" y="194"/>
                    </a:lnTo>
                    <a:lnTo>
                      <a:pt x="1" y="171"/>
                    </a:lnTo>
                    <a:lnTo>
                      <a:pt x="0" y="147"/>
                    </a:lnTo>
                    <a:lnTo>
                      <a:pt x="0" y="124"/>
                    </a:lnTo>
                    <a:lnTo>
                      <a:pt x="2" y="102"/>
                    </a:lnTo>
                    <a:lnTo>
                      <a:pt x="6" y="82"/>
                    </a:lnTo>
                    <a:lnTo>
                      <a:pt x="9" y="72"/>
                    </a:lnTo>
                    <a:lnTo>
                      <a:pt x="12" y="62"/>
                    </a:lnTo>
                    <a:lnTo>
                      <a:pt x="15" y="54"/>
                    </a:lnTo>
                    <a:lnTo>
                      <a:pt x="20" y="46"/>
                    </a:lnTo>
                    <a:lnTo>
                      <a:pt x="25" y="39"/>
                    </a:lnTo>
                    <a:lnTo>
                      <a:pt x="30" y="31"/>
                    </a:lnTo>
                    <a:lnTo>
                      <a:pt x="37" y="25"/>
                    </a:lnTo>
                    <a:lnTo>
                      <a:pt x="44" y="19"/>
                    </a:lnTo>
                    <a:lnTo>
                      <a:pt x="52" y="14"/>
                    </a:lnTo>
                    <a:lnTo>
                      <a:pt x="61" y="10"/>
                    </a:lnTo>
                    <a:lnTo>
                      <a:pt x="70" y="6"/>
                    </a:lnTo>
                    <a:lnTo>
                      <a:pt x="81" y="3"/>
                    </a:lnTo>
                    <a:lnTo>
                      <a:pt x="92" y="1"/>
                    </a:lnTo>
                    <a:lnTo>
                      <a:pt x="105" y="0"/>
                    </a:lnTo>
                    <a:lnTo>
                      <a:pt x="119" y="0"/>
                    </a:lnTo>
                    <a:lnTo>
                      <a:pt x="133" y="0"/>
                    </a:lnTo>
                    <a:lnTo>
                      <a:pt x="152" y="4"/>
                    </a:lnTo>
                    <a:lnTo>
                      <a:pt x="172" y="8"/>
                    </a:lnTo>
                    <a:lnTo>
                      <a:pt x="192" y="14"/>
                    </a:lnTo>
                    <a:lnTo>
                      <a:pt x="211" y="21"/>
                    </a:lnTo>
                    <a:lnTo>
                      <a:pt x="221" y="26"/>
                    </a:lnTo>
                    <a:lnTo>
                      <a:pt x="230" y="30"/>
                    </a:lnTo>
                    <a:lnTo>
                      <a:pt x="240" y="37"/>
                    </a:lnTo>
                    <a:lnTo>
                      <a:pt x="249" y="42"/>
                    </a:lnTo>
                    <a:lnTo>
                      <a:pt x="258" y="49"/>
                    </a:lnTo>
                    <a:lnTo>
                      <a:pt x="266" y="57"/>
                    </a:lnTo>
                    <a:lnTo>
                      <a:pt x="274" y="66"/>
                    </a:lnTo>
                    <a:lnTo>
                      <a:pt x="282" y="75"/>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3" name="Freeform 134">
                <a:extLst>
                  <a:ext uri="{FF2B5EF4-FFF2-40B4-BE49-F238E27FC236}">
                    <a16:creationId xmlns:a16="http://schemas.microsoft.com/office/drawing/2014/main" id="{640615B0-DB2C-4061-8F27-759DF97A2F9E}"/>
                  </a:ext>
                </a:extLst>
              </p:cNvPr>
              <p:cNvSpPr>
                <a:spLocks/>
              </p:cNvSpPr>
              <p:nvPr/>
            </p:nvSpPr>
            <p:spPr bwMode="auto">
              <a:xfrm>
                <a:off x="4931" y="2700"/>
                <a:ext cx="272" cy="214"/>
              </a:xfrm>
              <a:custGeom>
                <a:avLst/>
                <a:gdLst>
                  <a:gd name="T0" fmla="*/ 0 w 1910"/>
                  <a:gd name="T1" fmla="*/ 0 h 2353"/>
                  <a:gd name="T2" fmla="*/ 0 w 1910"/>
                  <a:gd name="T3" fmla="*/ 0 h 2353"/>
                  <a:gd name="T4" fmla="*/ 0 w 1910"/>
                  <a:gd name="T5" fmla="*/ 0 h 2353"/>
                  <a:gd name="T6" fmla="*/ 0 w 1910"/>
                  <a:gd name="T7" fmla="*/ 0 h 2353"/>
                  <a:gd name="T8" fmla="*/ 0 w 1910"/>
                  <a:gd name="T9" fmla="*/ 0 h 2353"/>
                  <a:gd name="T10" fmla="*/ 0 w 1910"/>
                  <a:gd name="T11" fmla="*/ 0 h 2353"/>
                  <a:gd name="T12" fmla="*/ 0 w 1910"/>
                  <a:gd name="T13" fmla="*/ 0 h 2353"/>
                  <a:gd name="T14" fmla="*/ 0 w 1910"/>
                  <a:gd name="T15" fmla="*/ 0 h 2353"/>
                  <a:gd name="T16" fmla="*/ 0 w 1910"/>
                  <a:gd name="T17" fmla="*/ 0 h 2353"/>
                  <a:gd name="T18" fmla="*/ 0 w 1910"/>
                  <a:gd name="T19" fmla="*/ 0 h 2353"/>
                  <a:gd name="T20" fmla="*/ 0 w 1910"/>
                  <a:gd name="T21" fmla="*/ 0 h 2353"/>
                  <a:gd name="T22" fmla="*/ 0 w 1910"/>
                  <a:gd name="T23" fmla="*/ 0 h 2353"/>
                  <a:gd name="T24" fmla="*/ 0 w 1910"/>
                  <a:gd name="T25" fmla="*/ 0 h 2353"/>
                  <a:gd name="T26" fmla="*/ 0 w 1910"/>
                  <a:gd name="T27" fmla="*/ 0 h 2353"/>
                  <a:gd name="T28" fmla="*/ 0 w 1910"/>
                  <a:gd name="T29" fmla="*/ 0 h 2353"/>
                  <a:gd name="T30" fmla="*/ 0 w 1910"/>
                  <a:gd name="T31" fmla="*/ 0 h 2353"/>
                  <a:gd name="T32" fmla="*/ 0 w 1910"/>
                  <a:gd name="T33" fmla="*/ 0 h 2353"/>
                  <a:gd name="T34" fmla="*/ 0 w 1910"/>
                  <a:gd name="T35" fmla="*/ 0 h 2353"/>
                  <a:gd name="T36" fmla="*/ 0 w 1910"/>
                  <a:gd name="T37" fmla="*/ 0 h 2353"/>
                  <a:gd name="T38" fmla="*/ 0 w 1910"/>
                  <a:gd name="T39" fmla="*/ 0 h 2353"/>
                  <a:gd name="T40" fmla="*/ 0 w 1910"/>
                  <a:gd name="T41" fmla="*/ 0 h 2353"/>
                  <a:gd name="T42" fmla="*/ 0 w 1910"/>
                  <a:gd name="T43" fmla="*/ 0 h 2353"/>
                  <a:gd name="T44" fmla="*/ 0 w 1910"/>
                  <a:gd name="T45" fmla="*/ 0 h 2353"/>
                  <a:gd name="T46" fmla="*/ 0 w 1910"/>
                  <a:gd name="T47" fmla="*/ 0 h 2353"/>
                  <a:gd name="T48" fmla="*/ 0 w 1910"/>
                  <a:gd name="T49" fmla="*/ 0 h 2353"/>
                  <a:gd name="T50" fmla="*/ 0 w 1910"/>
                  <a:gd name="T51" fmla="*/ 0 h 2353"/>
                  <a:gd name="T52" fmla="*/ 0 w 1910"/>
                  <a:gd name="T53" fmla="*/ 0 h 2353"/>
                  <a:gd name="T54" fmla="*/ 0 w 1910"/>
                  <a:gd name="T55" fmla="*/ 0 h 2353"/>
                  <a:gd name="T56" fmla="*/ 0 w 1910"/>
                  <a:gd name="T57" fmla="*/ 0 h 2353"/>
                  <a:gd name="T58" fmla="*/ 0 w 1910"/>
                  <a:gd name="T59" fmla="*/ 0 h 2353"/>
                  <a:gd name="T60" fmla="*/ 0 w 1910"/>
                  <a:gd name="T61" fmla="*/ 0 h 2353"/>
                  <a:gd name="T62" fmla="*/ 0 w 1910"/>
                  <a:gd name="T63" fmla="*/ 0 h 2353"/>
                  <a:gd name="T64" fmla="*/ 0 w 1910"/>
                  <a:gd name="T65" fmla="*/ 0 h 2353"/>
                  <a:gd name="T66" fmla="*/ 0 w 1910"/>
                  <a:gd name="T67" fmla="*/ 0 h 2353"/>
                  <a:gd name="T68" fmla="*/ 0 w 1910"/>
                  <a:gd name="T69" fmla="*/ 0 h 2353"/>
                  <a:gd name="T70" fmla="*/ 0 w 1910"/>
                  <a:gd name="T71" fmla="*/ 0 h 2353"/>
                  <a:gd name="T72" fmla="*/ 0 w 1910"/>
                  <a:gd name="T73" fmla="*/ 0 h 2353"/>
                  <a:gd name="T74" fmla="*/ 0 w 1910"/>
                  <a:gd name="T75" fmla="*/ 0 h 2353"/>
                  <a:gd name="T76" fmla="*/ 0 w 1910"/>
                  <a:gd name="T77" fmla="*/ 0 h 2353"/>
                  <a:gd name="T78" fmla="*/ 0 w 1910"/>
                  <a:gd name="T79" fmla="*/ 0 h 2353"/>
                  <a:gd name="T80" fmla="*/ 0 w 1910"/>
                  <a:gd name="T81" fmla="*/ 0 h 2353"/>
                  <a:gd name="T82" fmla="*/ 0 w 1910"/>
                  <a:gd name="T83" fmla="*/ 0 h 2353"/>
                  <a:gd name="T84" fmla="*/ 0 w 1910"/>
                  <a:gd name="T85" fmla="*/ 0 h 2353"/>
                  <a:gd name="T86" fmla="*/ 0 w 1910"/>
                  <a:gd name="T87" fmla="*/ 0 h 2353"/>
                  <a:gd name="T88" fmla="*/ 0 w 1910"/>
                  <a:gd name="T89" fmla="*/ 0 h 2353"/>
                  <a:gd name="T90" fmla="*/ 0 w 1910"/>
                  <a:gd name="T91" fmla="*/ 0 h 2353"/>
                  <a:gd name="T92" fmla="*/ 0 w 1910"/>
                  <a:gd name="T93" fmla="*/ 0 h 2353"/>
                  <a:gd name="T94" fmla="*/ 0 w 1910"/>
                  <a:gd name="T95" fmla="*/ 0 h 2353"/>
                  <a:gd name="T96" fmla="*/ 0 w 1910"/>
                  <a:gd name="T97" fmla="*/ 0 h 2353"/>
                  <a:gd name="T98" fmla="*/ 0 w 1910"/>
                  <a:gd name="T99" fmla="*/ 0 h 2353"/>
                  <a:gd name="T100" fmla="*/ 0 w 1910"/>
                  <a:gd name="T101" fmla="*/ 0 h 2353"/>
                  <a:gd name="T102" fmla="*/ 0 w 1910"/>
                  <a:gd name="T103" fmla="*/ 0 h 2353"/>
                  <a:gd name="T104" fmla="*/ 0 w 1910"/>
                  <a:gd name="T105" fmla="*/ 0 h 2353"/>
                  <a:gd name="T106" fmla="*/ 0 w 1910"/>
                  <a:gd name="T107" fmla="*/ 0 h 2353"/>
                  <a:gd name="T108" fmla="*/ 0 w 1910"/>
                  <a:gd name="T109" fmla="*/ 0 h 2353"/>
                  <a:gd name="T110" fmla="*/ 0 w 1910"/>
                  <a:gd name="T111" fmla="*/ 0 h 2353"/>
                  <a:gd name="T112" fmla="*/ 0 w 1910"/>
                  <a:gd name="T113" fmla="*/ 0 h 2353"/>
                  <a:gd name="T114" fmla="*/ 0 w 1910"/>
                  <a:gd name="T115" fmla="*/ 0 h 2353"/>
                  <a:gd name="T116" fmla="*/ 0 w 1910"/>
                  <a:gd name="T117" fmla="*/ 0 h 2353"/>
                  <a:gd name="T118" fmla="*/ 0 w 1910"/>
                  <a:gd name="T119" fmla="*/ 0 h 2353"/>
                  <a:gd name="T120" fmla="*/ 0 w 1910"/>
                  <a:gd name="T121" fmla="*/ 0 h 2353"/>
                  <a:gd name="T122" fmla="*/ 0 w 1910"/>
                  <a:gd name="T123" fmla="*/ 0 h 2353"/>
                  <a:gd name="T124" fmla="*/ 0 w 1910"/>
                  <a:gd name="T125" fmla="*/ 0 h 235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910" h="2353">
                    <a:moveTo>
                      <a:pt x="1255" y="262"/>
                    </a:moveTo>
                    <a:lnTo>
                      <a:pt x="1262" y="275"/>
                    </a:lnTo>
                    <a:lnTo>
                      <a:pt x="1268" y="289"/>
                    </a:lnTo>
                    <a:lnTo>
                      <a:pt x="1274" y="303"/>
                    </a:lnTo>
                    <a:lnTo>
                      <a:pt x="1278" y="317"/>
                    </a:lnTo>
                    <a:lnTo>
                      <a:pt x="1282" y="332"/>
                    </a:lnTo>
                    <a:lnTo>
                      <a:pt x="1285" y="347"/>
                    </a:lnTo>
                    <a:lnTo>
                      <a:pt x="1287" y="363"/>
                    </a:lnTo>
                    <a:lnTo>
                      <a:pt x="1290" y="379"/>
                    </a:lnTo>
                    <a:lnTo>
                      <a:pt x="1295" y="442"/>
                    </a:lnTo>
                    <a:lnTo>
                      <a:pt x="1300" y="505"/>
                    </a:lnTo>
                    <a:lnTo>
                      <a:pt x="1303" y="536"/>
                    </a:lnTo>
                    <a:lnTo>
                      <a:pt x="1308" y="566"/>
                    </a:lnTo>
                    <a:lnTo>
                      <a:pt x="1311" y="580"/>
                    </a:lnTo>
                    <a:lnTo>
                      <a:pt x="1315" y="594"/>
                    </a:lnTo>
                    <a:lnTo>
                      <a:pt x="1320" y="608"/>
                    </a:lnTo>
                    <a:lnTo>
                      <a:pt x="1325" y="620"/>
                    </a:lnTo>
                    <a:lnTo>
                      <a:pt x="1331" y="633"/>
                    </a:lnTo>
                    <a:lnTo>
                      <a:pt x="1338" y="644"/>
                    </a:lnTo>
                    <a:lnTo>
                      <a:pt x="1347" y="655"/>
                    </a:lnTo>
                    <a:lnTo>
                      <a:pt x="1356" y="666"/>
                    </a:lnTo>
                    <a:lnTo>
                      <a:pt x="1367" y="676"/>
                    </a:lnTo>
                    <a:lnTo>
                      <a:pt x="1378" y="685"/>
                    </a:lnTo>
                    <a:lnTo>
                      <a:pt x="1391" y="693"/>
                    </a:lnTo>
                    <a:lnTo>
                      <a:pt x="1405" y="701"/>
                    </a:lnTo>
                    <a:lnTo>
                      <a:pt x="1436" y="694"/>
                    </a:lnTo>
                    <a:lnTo>
                      <a:pt x="1467" y="685"/>
                    </a:lnTo>
                    <a:lnTo>
                      <a:pt x="1497" y="675"/>
                    </a:lnTo>
                    <a:lnTo>
                      <a:pt x="1528" y="664"/>
                    </a:lnTo>
                    <a:lnTo>
                      <a:pt x="1587" y="638"/>
                    </a:lnTo>
                    <a:lnTo>
                      <a:pt x="1645" y="611"/>
                    </a:lnTo>
                    <a:lnTo>
                      <a:pt x="1674" y="598"/>
                    </a:lnTo>
                    <a:lnTo>
                      <a:pt x="1705" y="585"/>
                    </a:lnTo>
                    <a:lnTo>
                      <a:pt x="1735" y="572"/>
                    </a:lnTo>
                    <a:lnTo>
                      <a:pt x="1765" y="561"/>
                    </a:lnTo>
                    <a:lnTo>
                      <a:pt x="1796" y="550"/>
                    </a:lnTo>
                    <a:lnTo>
                      <a:pt x="1827" y="542"/>
                    </a:lnTo>
                    <a:lnTo>
                      <a:pt x="1859" y="534"/>
                    </a:lnTo>
                    <a:lnTo>
                      <a:pt x="1893" y="530"/>
                    </a:lnTo>
                    <a:lnTo>
                      <a:pt x="1898" y="585"/>
                    </a:lnTo>
                    <a:lnTo>
                      <a:pt x="1902" y="641"/>
                    </a:lnTo>
                    <a:lnTo>
                      <a:pt x="1905" y="696"/>
                    </a:lnTo>
                    <a:lnTo>
                      <a:pt x="1908" y="750"/>
                    </a:lnTo>
                    <a:lnTo>
                      <a:pt x="1909" y="805"/>
                    </a:lnTo>
                    <a:lnTo>
                      <a:pt x="1910" y="859"/>
                    </a:lnTo>
                    <a:lnTo>
                      <a:pt x="1910" y="914"/>
                    </a:lnTo>
                    <a:lnTo>
                      <a:pt x="1910" y="968"/>
                    </a:lnTo>
                    <a:lnTo>
                      <a:pt x="1908" y="1075"/>
                    </a:lnTo>
                    <a:lnTo>
                      <a:pt x="1906" y="1182"/>
                    </a:lnTo>
                    <a:lnTo>
                      <a:pt x="1904" y="1289"/>
                    </a:lnTo>
                    <a:lnTo>
                      <a:pt x="1903" y="1397"/>
                    </a:lnTo>
                    <a:lnTo>
                      <a:pt x="1871" y="1411"/>
                    </a:lnTo>
                    <a:lnTo>
                      <a:pt x="1838" y="1423"/>
                    </a:lnTo>
                    <a:lnTo>
                      <a:pt x="1805" y="1434"/>
                    </a:lnTo>
                    <a:lnTo>
                      <a:pt x="1771" y="1445"/>
                    </a:lnTo>
                    <a:lnTo>
                      <a:pt x="1737" y="1455"/>
                    </a:lnTo>
                    <a:lnTo>
                      <a:pt x="1703" y="1464"/>
                    </a:lnTo>
                    <a:lnTo>
                      <a:pt x="1668" y="1472"/>
                    </a:lnTo>
                    <a:lnTo>
                      <a:pt x="1634" y="1480"/>
                    </a:lnTo>
                    <a:lnTo>
                      <a:pt x="1599" y="1486"/>
                    </a:lnTo>
                    <a:lnTo>
                      <a:pt x="1565" y="1493"/>
                    </a:lnTo>
                    <a:lnTo>
                      <a:pt x="1531" y="1497"/>
                    </a:lnTo>
                    <a:lnTo>
                      <a:pt x="1496" y="1503"/>
                    </a:lnTo>
                    <a:lnTo>
                      <a:pt x="1430" y="1509"/>
                    </a:lnTo>
                    <a:lnTo>
                      <a:pt x="1365" y="1514"/>
                    </a:lnTo>
                    <a:lnTo>
                      <a:pt x="1359" y="1537"/>
                    </a:lnTo>
                    <a:lnTo>
                      <a:pt x="1354" y="1560"/>
                    </a:lnTo>
                    <a:lnTo>
                      <a:pt x="1348" y="1585"/>
                    </a:lnTo>
                    <a:lnTo>
                      <a:pt x="1344" y="1608"/>
                    </a:lnTo>
                    <a:lnTo>
                      <a:pt x="1335" y="1659"/>
                    </a:lnTo>
                    <a:lnTo>
                      <a:pt x="1327" y="1711"/>
                    </a:lnTo>
                    <a:lnTo>
                      <a:pt x="1319" y="1764"/>
                    </a:lnTo>
                    <a:lnTo>
                      <a:pt x="1311" y="1816"/>
                    </a:lnTo>
                    <a:lnTo>
                      <a:pt x="1306" y="1842"/>
                    </a:lnTo>
                    <a:lnTo>
                      <a:pt x="1301" y="1868"/>
                    </a:lnTo>
                    <a:lnTo>
                      <a:pt x="1295" y="1893"/>
                    </a:lnTo>
                    <a:lnTo>
                      <a:pt x="1289" y="1918"/>
                    </a:lnTo>
                    <a:lnTo>
                      <a:pt x="1282" y="1941"/>
                    </a:lnTo>
                    <a:lnTo>
                      <a:pt x="1274" y="1965"/>
                    </a:lnTo>
                    <a:lnTo>
                      <a:pt x="1265" y="1988"/>
                    </a:lnTo>
                    <a:lnTo>
                      <a:pt x="1255" y="2009"/>
                    </a:lnTo>
                    <a:lnTo>
                      <a:pt x="1244" y="2030"/>
                    </a:lnTo>
                    <a:lnTo>
                      <a:pt x="1232" y="2049"/>
                    </a:lnTo>
                    <a:lnTo>
                      <a:pt x="1219" y="2068"/>
                    </a:lnTo>
                    <a:lnTo>
                      <a:pt x="1204" y="2085"/>
                    </a:lnTo>
                    <a:lnTo>
                      <a:pt x="1188" y="2101"/>
                    </a:lnTo>
                    <a:lnTo>
                      <a:pt x="1170" y="2115"/>
                    </a:lnTo>
                    <a:lnTo>
                      <a:pt x="1150" y="2128"/>
                    </a:lnTo>
                    <a:lnTo>
                      <a:pt x="1129" y="2140"/>
                    </a:lnTo>
                    <a:lnTo>
                      <a:pt x="1106" y="2150"/>
                    </a:lnTo>
                    <a:lnTo>
                      <a:pt x="1082" y="2157"/>
                    </a:lnTo>
                    <a:lnTo>
                      <a:pt x="1055" y="2164"/>
                    </a:lnTo>
                    <a:lnTo>
                      <a:pt x="1027" y="2167"/>
                    </a:lnTo>
                    <a:lnTo>
                      <a:pt x="998" y="2153"/>
                    </a:lnTo>
                    <a:lnTo>
                      <a:pt x="969" y="2142"/>
                    </a:lnTo>
                    <a:lnTo>
                      <a:pt x="942" y="2134"/>
                    </a:lnTo>
                    <a:lnTo>
                      <a:pt x="915" y="2128"/>
                    </a:lnTo>
                    <a:lnTo>
                      <a:pt x="889" y="2125"/>
                    </a:lnTo>
                    <a:lnTo>
                      <a:pt x="863" y="2124"/>
                    </a:lnTo>
                    <a:lnTo>
                      <a:pt x="838" y="2126"/>
                    </a:lnTo>
                    <a:lnTo>
                      <a:pt x="812" y="2129"/>
                    </a:lnTo>
                    <a:lnTo>
                      <a:pt x="787" y="2136"/>
                    </a:lnTo>
                    <a:lnTo>
                      <a:pt x="763" y="2142"/>
                    </a:lnTo>
                    <a:lnTo>
                      <a:pt x="739" y="2151"/>
                    </a:lnTo>
                    <a:lnTo>
                      <a:pt x="715" y="2161"/>
                    </a:lnTo>
                    <a:lnTo>
                      <a:pt x="691" y="2173"/>
                    </a:lnTo>
                    <a:lnTo>
                      <a:pt x="668" y="2184"/>
                    </a:lnTo>
                    <a:lnTo>
                      <a:pt x="645" y="2197"/>
                    </a:lnTo>
                    <a:lnTo>
                      <a:pt x="621" y="2210"/>
                    </a:lnTo>
                    <a:lnTo>
                      <a:pt x="575" y="2239"/>
                    </a:lnTo>
                    <a:lnTo>
                      <a:pt x="529" y="2266"/>
                    </a:lnTo>
                    <a:lnTo>
                      <a:pt x="506" y="2280"/>
                    </a:lnTo>
                    <a:lnTo>
                      <a:pt x="483" y="2291"/>
                    </a:lnTo>
                    <a:lnTo>
                      <a:pt x="459" y="2304"/>
                    </a:lnTo>
                    <a:lnTo>
                      <a:pt x="436" y="2315"/>
                    </a:lnTo>
                    <a:lnTo>
                      <a:pt x="412" y="2325"/>
                    </a:lnTo>
                    <a:lnTo>
                      <a:pt x="389" y="2334"/>
                    </a:lnTo>
                    <a:lnTo>
                      <a:pt x="365" y="2341"/>
                    </a:lnTo>
                    <a:lnTo>
                      <a:pt x="340" y="2347"/>
                    </a:lnTo>
                    <a:lnTo>
                      <a:pt x="316" y="2351"/>
                    </a:lnTo>
                    <a:lnTo>
                      <a:pt x="291" y="2353"/>
                    </a:lnTo>
                    <a:lnTo>
                      <a:pt x="265" y="2352"/>
                    </a:lnTo>
                    <a:lnTo>
                      <a:pt x="239" y="2350"/>
                    </a:lnTo>
                    <a:lnTo>
                      <a:pt x="233" y="2337"/>
                    </a:lnTo>
                    <a:lnTo>
                      <a:pt x="228" y="2324"/>
                    </a:lnTo>
                    <a:lnTo>
                      <a:pt x="224" y="2311"/>
                    </a:lnTo>
                    <a:lnTo>
                      <a:pt x="220" y="2299"/>
                    </a:lnTo>
                    <a:lnTo>
                      <a:pt x="218" y="2286"/>
                    </a:lnTo>
                    <a:lnTo>
                      <a:pt x="216" y="2274"/>
                    </a:lnTo>
                    <a:lnTo>
                      <a:pt x="215" y="2262"/>
                    </a:lnTo>
                    <a:lnTo>
                      <a:pt x="215" y="2250"/>
                    </a:lnTo>
                    <a:lnTo>
                      <a:pt x="216" y="2240"/>
                    </a:lnTo>
                    <a:lnTo>
                      <a:pt x="217" y="2228"/>
                    </a:lnTo>
                    <a:lnTo>
                      <a:pt x="218" y="2216"/>
                    </a:lnTo>
                    <a:lnTo>
                      <a:pt x="221" y="2205"/>
                    </a:lnTo>
                    <a:lnTo>
                      <a:pt x="227" y="2182"/>
                    </a:lnTo>
                    <a:lnTo>
                      <a:pt x="235" y="2161"/>
                    </a:lnTo>
                    <a:lnTo>
                      <a:pt x="245" y="2139"/>
                    </a:lnTo>
                    <a:lnTo>
                      <a:pt x="255" y="2119"/>
                    </a:lnTo>
                    <a:lnTo>
                      <a:pt x="267" y="2098"/>
                    </a:lnTo>
                    <a:lnTo>
                      <a:pt x="279" y="2077"/>
                    </a:lnTo>
                    <a:lnTo>
                      <a:pt x="305" y="2036"/>
                    </a:lnTo>
                    <a:lnTo>
                      <a:pt x="329" y="1996"/>
                    </a:lnTo>
                    <a:lnTo>
                      <a:pt x="378" y="1972"/>
                    </a:lnTo>
                    <a:lnTo>
                      <a:pt x="427" y="1947"/>
                    </a:lnTo>
                    <a:lnTo>
                      <a:pt x="479" y="1920"/>
                    </a:lnTo>
                    <a:lnTo>
                      <a:pt x="529" y="1893"/>
                    </a:lnTo>
                    <a:lnTo>
                      <a:pt x="581" y="1866"/>
                    </a:lnTo>
                    <a:lnTo>
                      <a:pt x="632" y="1839"/>
                    </a:lnTo>
                    <a:lnTo>
                      <a:pt x="685" y="1811"/>
                    </a:lnTo>
                    <a:lnTo>
                      <a:pt x="737" y="1782"/>
                    </a:lnTo>
                    <a:lnTo>
                      <a:pt x="725" y="1766"/>
                    </a:lnTo>
                    <a:lnTo>
                      <a:pt x="712" y="1752"/>
                    </a:lnTo>
                    <a:lnTo>
                      <a:pt x="698" y="1739"/>
                    </a:lnTo>
                    <a:lnTo>
                      <a:pt x="683" y="1728"/>
                    </a:lnTo>
                    <a:lnTo>
                      <a:pt x="668" y="1719"/>
                    </a:lnTo>
                    <a:lnTo>
                      <a:pt x="652" y="1710"/>
                    </a:lnTo>
                    <a:lnTo>
                      <a:pt x="635" y="1704"/>
                    </a:lnTo>
                    <a:lnTo>
                      <a:pt x="618" y="1698"/>
                    </a:lnTo>
                    <a:lnTo>
                      <a:pt x="601" y="1693"/>
                    </a:lnTo>
                    <a:lnTo>
                      <a:pt x="583" y="1689"/>
                    </a:lnTo>
                    <a:lnTo>
                      <a:pt x="565" y="1687"/>
                    </a:lnTo>
                    <a:lnTo>
                      <a:pt x="547" y="1685"/>
                    </a:lnTo>
                    <a:lnTo>
                      <a:pt x="509" y="1684"/>
                    </a:lnTo>
                    <a:lnTo>
                      <a:pt x="470" y="1684"/>
                    </a:lnTo>
                    <a:lnTo>
                      <a:pt x="389" y="1689"/>
                    </a:lnTo>
                    <a:lnTo>
                      <a:pt x="307" y="1694"/>
                    </a:lnTo>
                    <a:lnTo>
                      <a:pt x="286" y="1694"/>
                    </a:lnTo>
                    <a:lnTo>
                      <a:pt x="266" y="1693"/>
                    </a:lnTo>
                    <a:lnTo>
                      <a:pt x="246" y="1693"/>
                    </a:lnTo>
                    <a:lnTo>
                      <a:pt x="226" y="1691"/>
                    </a:lnTo>
                    <a:lnTo>
                      <a:pt x="207" y="1688"/>
                    </a:lnTo>
                    <a:lnTo>
                      <a:pt x="187" y="1685"/>
                    </a:lnTo>
                    <a:lnTo>
                      <a:pt x="168" y="1681"/>
                    </a:lnTo>
                    <a:lnTo>
                      <a:pt x="150" y="1675"/>
                    </a:lnTo>
                    <a:lnTo>
                      <a:pt x="137" y="1662"/>
                    </a:lnTo>
                    <a:lnTo>
                      <a:pt x="125" y="1648"/>
                    </a:lnTo>
                    <a:lnTo>
                      <a:pt x="114" y="1634"/>
                    </a:lnTo>
                    <a:lnTo>
                      <a:pt x="103" y="1618"/>
                    </a:lnTo>
                    <a:lnTo>
                      <a:pt x="95" y="1602"/>
                    </a:lnTo>
                    <a:lnTo>
                      <a:pt x="87" y="1586"/>
                    </a:lnTo>
                    <a:lnTo>
                      <a:pt x="81" y="1568"/>
                    </a:lnTo>
                    <a:lnTo>
                      <a:pt x="77" y="1550"/>
                    </a:lnTo>
                    <a:lnTo>
                      <a:pt x="74" y="1533"/>
                    </a:lnTo>
                    <a:lnTo>
                      <a:pt x="73" y="1515"/>
                    </a:lnTo>
                    <a:lnTo>
                      <a:pt x="73" y="1507"/>
                    </a:lnTo>
                    <a:lnTo>
                      <a:pt x="73" y="1498"/>
                    </a:lnTo>
                    <a:lnTo>
                      <a:pt x="75" y="1490"/>
                    </a:lnTo>
                    <a:lnTo>
                      <a:pt x="76" y="1481"/>
                    </a:lnTo>
                    <a:lnTo>
                      <a:pt x="78" y="1472"/>
                    </a:lnTo>
                    <a:lnTo>
                      <a:pt x="81" y="1464"/>
                    </a:lnTo>
                    <a:lnTo>
                      <a:pt x="84" y="1456"/>
                    </a:lnTo>
                    <a:lnTo>
                      <a:pt x="88" y="1448"/>
                    </a:lnTo>
                    <a:lnTo>
                      <a:pt x="92" y="1440"/>
                    </a:lnTo>
                    <a:lnTo>
                      <a:pt x="97" y="1432"/>
                    </a:lnTo>
                    <a:lnTo>
                      <a:pt x="103" y="1425"/>
                    </a:lnTo>
                    <a:lnTo>
                      <a:pt x="109" y="1418"/>
                    </a:lnTo>
                    <a:lnTo>
                      <a:pt x="196" y="1426"/>
                    </a:lnTo>
                    <a:lnTo>
                      <a:pt x="288" y="1433"/>
                    </a:lnTo>
                    <a:lnTo>
                      <a:pt x="335" y="1436"/>
                    </a:lnTo>
                    <a:lnTo>
                      <a:pt x="383" y="1437"/>
                    </a:lnTo>
                    <a:lnTo>
                      <a:pt x="431" y="1437"/>
                    </a:lnTo>
                    <a:lnTo>
                      <a:pt x="480" y="1434"/>
                    </a:lnTo>
                    <a:lnTo>
                      <a:pt x="504" y="1432"/>
                    </a:lnTo>
                    <a:lnTo>
                      <a:pt x="527" y="1430"/>
                    </a:lnTo>
                    <a:lnTo>
                      <a:pt x="551" y="1427"/>
                    </a:lnTo>
                    <a:lnTo>
                      <a:pt x="574" y="1424"/>
                    </a:lnTo>
                    <a:lnTo>
                      <a:pt x="597" y="1419"/>
                    </a:lnTo>
                    <a:lnTo>
                      <a:pt x="620" y="1415"/>
                    </a:lnTo>
                    <a:lnTo>
                      <a:pt x="644" y="1410"/>
                    </a:lnTo>
                    <a:lnTo>
                      <a:pt x="666" y="1403"/>
                    </a:lnTo>
                    <a:lnTo>
                      <a:pt x="688" y="1396"/>
                    </a:lnTo>
                    <a:lnTo>
                      <a:pt x="709" y="1388"/>
                    </a:lnTo>
                    <a:lnTo>
                      <a:pt x="730" y="1379"/>
                    </a:lnTo>
                    <a:lnTo>
                      <a:pt x="751" y="1370"/>
                    </a:lnTo>
                    <a:lnTo>
                      <a:pt x="770" y="1359"/>
                    </a:lnTo>
                    <a:lnTo>
                      <a:pt x="790" y="1348"/>
                    </a:lnTo>
                    <a:lnTo>
                      <a:pt x="808" y="1335"/>
                    </a:lnTo>
                    <a:lnTo>
                      <a:pt x="827" y="1322"/>
                    </a:lnTo>
                    <a:lnTo>
                      <a:pt x="824" y="1300"/>
                    </a:lnTo>
                    <a:lnTo>
                      <a:pt x="820" y="1281"/>
                    </a:lnTo>
                    <a:lnTo>
                      <a:pt x="815" y="1265"/>
                    </a:lnTo>
                    <a:lnTo>
                      <a:pt x="809" y="1250"/>
                    </a:lnTo>
                    <a:lnTo>
                      <a:pt x="802" y="1238"/>
                    </a:lnTo>
                    <a:lnTo>
                      <a:pt x="795" y="1228"/>
                    </a:lnTo>
                    <a:lnTo>
                      <a:pt x="788" y="1220"/>
                    </a:lnTo>
                    <a:lnTo>
                      <a:pt x="780" y="1214"/>
                    </a:lnTo>
                    <a:lnTo>
                      <a:pt x="771" y="1210"/>
                    </a:lnTo>
                    <a:lnTo>
                      <a:pt x="762" y="1206"/>
                    </a:lnTo>
                    <a:lnTo>
                      <a:pt x="752" y="1205"/>
                    </a:lnTo>
                    <a:lnTo>
                      <a:pt x="742" y="1205"/>
                    </a:lnTo>
                    <a:lnTo>
                      <a:pt x="731" y="1206"/>
                    </a:lnTo>
                    <a:lnTo>
                      <a:pt x="720" y="1209"/>
                    </a:lnTo>
                    <a:lnTo>
                      <a:pt x="709" y="1211"/>
                    </a:lnTo>
                    <a:lnTo>
                      <a:pt x="698" y="1215"/>
                    </a:lnTo>
                    <a:lnTo>
                      <a:pt x="650" y="1234"/>
                    </a:lnTo>
                    <a:lnTo>
                      <a:pt x="600" y="1255"/>
                    </a:lnTo>
                    <a:lnTo>
                      <a:pt x="587" y="1260"/>
                    </a:lnTo>
                    <a:lnTo>
                      <a:pt x="575" y="1264"/>
                    </a:lnTo>
                    <a:lnTo>
                      <a:pt x="564" y="1267"/>
                    </a:lnTo>
                    <a:lnTo>
                      <a:pt x="552" y="1269"/>
                    </a:lnTo>
                    <a:lnTo>
                      <a:pt x="541" y="1271"/>
                    </a:lnTo>
                    <a:lnTo>
                      <a:pt x="529" y="1271"/>
                    </a:lnTo>
                    <a:lnTo>
                      <a:pt x="519" y="1270"/>
                    </a:lnTo>
                    <a:lnTo>
                      <a:pt x="508" y="1268"/>
                    </a:lnTo>
                    <a:lnTo>
                      <a:pt x="482" y="1273"/>
                    </a:lnTo>
                    <a:lnTo>
                      <a:pt x="454" y="1279"/>
                    </a:lnTo>
                    <a:lnTo>
                      <a:pt x="427" y="1282"/>
                    </a:lnTo>
                    <a:lnTo>
                      <a:pt x="399" y="1285"/>
                    </a:lnTo>
                    <a:lnTo>
                      <a:pt x="371" y="1286"/>
                    </a:lnTo>
                    <a:lnTo>
                      <a:pt x="343" y="1286"/>
                    </a:lnTo>
                    <a:lnTo>
                      <a:pt x="316" y="1284"/>
                    </a:lnTo>
                    <a:lnTo>
                      <a:pt x="288" y="1282"/>
                    </a:lnTo>
                    <a:lnTo>
                      <a:pt x="260" y="1277"/>
                    </a:lnTo>
                    <a:lnTo>
                      <a:pt x="233" y="1270"/>
                    </a:lnTo>
                    <a:lnTo>
                      <a:pt x="220" y="1266"/>
                    </a:lnTo>
                    <a:lnTo>
                      <a:pt x="207" y="1262"/>
                    </a:lnTo>
                    <a:lnTo>
                      <a:pt x="194" y="1256"/>
                    </a:lnTo>
                    <a:lnTo>
                      <a:pt x="182" y="1250"/>
                    </a:lnTo>
                    <a:lnTo>
                      <a:pt x="169" y="1244"/>
                    </a:lnTo>
                    <a:lnTo>
                      <a:pt x="157" y="1237"/>
                    </a:lnTo>
                    <a:lnTo>
                      <a:pt x="145" y="1229"/>
                    </a:lnTo>
                    <a:lnTo>
                      <a:pt x="134" y="1222"/>
                    </a:lnTo>
                    <a:lnTo>
                      <a:pt x="122" y="1213"/>
                    </a:lnTo>
                    <a:lnTo>
                      <a:pt x="110" y="1203"/>
                    </a:lnTo>
                    <a:lnTo>
                      <a:pt x="100" y="1193"/>
                    </a:lnTo>
                    <a:lnTo>
                      <a:pt x="89" y="1183"/>
                    </a:lnTo>
                    <a:lnTo>
                      <a:pt x="81" y="1170"/>
                    </a:lnTo>
                    <a:lnTo>
                      <a:pt x="73" y="1157"/>
                    </a:lnTo>
                    <a:lnTo>
                      <a:pt x="66" y="1142"/>
                    </a:lnTo>
                    <a:lnTo>
                      <a:pt x="59" y="1126"/>
                    </a:lnTo>
                    <a:lnTo>
                      <a:pt x="57" y="1118"/>
                    </a:lnTo>
                    <a:lnTo>
                      <a:pt x="55" y="1110"/>
                    </a:lnTo>
                    <a:lnTo>
                      <a:pt x="54" y="1102"/>
                    </a:lnTo>
                    <a:lnTo>
                      <a:pt x="53" y="1092"/>
                    </a:lnTo>
                    <a:lnTo>
                      <a:pt x="53" y="1083"/>
                    </a:lnTo>
                    <a:lnTo>
                      <a:pt x="54" y="1073"/>
                    </a:lnTo>
                    <a:lnTo>
                      <a:pt x="56" y="1064"/>
                    </a:lnTo>
                    <a:lnTo>
                      <a:pt x="60" y="1054"/>
                    </a:lnTo>
                    <a:lnTo>
                      <a:pt x="69" y="1044"/>
                    </a:lnTo>
                    <a:lnTo>
                      <a:pt x="78" y="1037"/>
                    </a:lnTo>
                    <a:lnTo>
                      <a:pt x="87" y="1030"/>
                    </a:lnTo>
                    <a:lnTo>
                      <a:pt x="97" y="1025"/>
                    </a:lnTo>
                    <a:lnTo>
                      <a:pt x="106" y="1020"/>
                    </a:lnTo>
                    <a:lnTo>
                      <a:pt x="116" y="1017"/>
                    </a:lnTo>
                    <a:lnTo>
                      <a:pt x="126" y="1015"/>
                    </a:lnTo>
                    <a:lnTo>
                      <a:pt x="135" y="1013"/>
                    </a:lnTo>
                    <a:lnTo>
                      <a:pt x="144" y="1013"/>
                    </a:lnTo>
                    <a:lnTo>
                      <a:pt x="154" y="1013"/>
                    </a:lnTo>
                    <a:lnTo>
                      <a:pt x="163" y="1014"/>
                    </a:lnTo>
                    <a:lnTo>
                      <a:pt x="173" y="1015"/>
                    </a:lnTo>
                    <a:lnTo>
                      <a:pt x="192" y="1020"/>
                    </a:lnTo>
                    <a:lnTo>
                      <a:pt x="212" y="1026"/>
                    </a:lnTo>
                    <a:lnTo>
                      <a:pt x="251" y="1040"/>
                    </a:lnTo>
                    <a:lnTo>
                      <a:pt x="293" y="1053"/>
                    </a:lnTo>
                    <a:lnTo>
                      <a:pt x="303" y="1055"/>
                    </a:lnTo>
                    <a:lnTo>
                      <a:pt x="314" y="1057"/>
                    </a:lnTo>
                    <a:lnTo>
                      <a:pt x="324" y="1058"/>
                    </a:lnTo>
                    <a:lnTo>
                      <a:pt x="335" y="1058"/>
                    </a:lnTo>
                    <a:lnTo>
                      <a:pt x="346" y="1059"/>
                    </a:lnTo>
                    <a:lnTo>
                      <a:pt x="356" y="1058"/>
                    </a:lnTo>
                    <a:lnTo>
                      <a:pt x="367" y="1056"/>
                    </a:lnTo>
                    <a:lnTo>
                      <a:pt x="379" y="1054"/>
                    </a:lnTo>
                    <a:lnTo>
                      <a:pt x="787" y="958"/>
                    </a:lnTo>
                    <a:lnTo>
                      <a:pt x="787" y="977"/>
                    </a:lnTo>
                    <a:lnTo>
                      <a:pt x="790" y="997"/>
                    </a:lnTo>
                    <a:lnTo>
                      <a:pt x="793" y="1015"/>
                    </a:lnTo>
                    <a:lnTo>
                      <a:pt x="798" y="1032"/>
                    </a:lnTo>
                    <a:lnTo>
                      <a:pt x="805" y="1050"/>
                    </a:lnTo>
                    <a:lnTo>
                      <a:pt x="812" y="1067"/>
                    </a:lnTo>
                    <a:lnTo>
                      <a:pt x="821" y="1083"/>
                    </a:lnTo>
                    <a:lnTo>
                      <a:pt x="830" y="1099"/>
                    </a:lnTo>
                    <a:lnTo>
                      <a:pt x="850" y="1131"/>
                    </a:lnTo>
                    <a:lnTo>
                      <a:pt x="871" y="1162"/>
                    </a:lnTo>
                    <a:lnTo>
                      <a:pt x="894" y="1193"/>
                    </a:lnTo>
                    <a:lnTo>
                      <a:pt x="917" y="1226"/>
                    </a:lnTo>
                    <a:lnTo>
                      <a:pt x="917" y="1245"/>
                    </a:lnTo>
                    <a:lnTo>
                      <a:pt x="917" y="1265"/>
                    </a:lnTo>
                    <a:lnTo>
                      <a:pt x="915" y="1285"/>
                    </a:lnTo>
                    <a:lnTo>
                      <a:pt x="911" y="1305"/>
                    </a:lnTo>
                    <a:lnTo>
                      <a:pt x="906" y="1324"/>
                    </a:lnTo>
                    <a:lnTo>
                      <a:pt x="901" y="1344"/>
                    </a:lnTo>
                    <a:lnTo>
                      <a:pt x="894" y="1363"/>
                    </a:lnTo>
                    <a:lnTo>
                      <a:pt x="887" y="1383"/>
                    </a:lnTo>
                    <a:lnTo>
                      <a:pt x="853" y="1458"/>
                    </a:lnTo>
                    <a:lnTo>
                      <a:pt x="820" y="1533"/>
                    </a:lnTo>
                    <a:lnTo>
                      <a:pt x="812" y="1552"/>
                    </a:lnTo>
                    <a:lnTo>
                      <a:pt x="805" y="1571"/>
                    </a:lnTo>
                    <a:lnTo>
                      <a:pt x="800" y="1589"/>
                    </a:lnTo>
                    <a:lnTo>
                      <a:pt x="796" y="1607"/>
                    </a:lnTo>
                    <a:lnTo>
                      <a:pt x="793" y="1626"/>
                    </a:lnTo>
                    <a:lnTo>
                      <a:pt x="791" y="1644"/>
                    </a:lnTo>
                    <a:lnTo>
                      <a:pt x="791" y="1661"/>
                    </a:lnTo>
                    <a:lnTo>
                      <a:pt x="793" y="1680"/>
                    </a:lnTo>
                    <a:lnTo>
                      <a:pt x="796" y="1698"/>
                    </a:lnTo>
                    <a:lnTo>
                      <a:pt x="802" y="1717"/>
                    </a:lnTo>
                    <a:lnTo>
                      <a:pt x="810" y="1735"/>
                    </a:lnTo>
                    <a:lnTo>
                      <a:pt x="821" y="1752"/>
                    </a:lnTo>
                    <a:lnTo>
                      <a:pt x="833" y="1771"/>
                    </a:lnTo>
                    <a:lnTo>
                      <a:pt x="848" y="1789"/>
                    </a:lnTo>
                    <a:lnTo>
                      <a:pt x="866" y="1807"/>
                    </a:lnTo>
                    <a:lnTo>
                      <a:pt x="887" y="1825"/>
                    </a:lnTo>
                    <a:lnTo>
                      <a:pt x="891" y="1833"/>
                    </a:lnTo>
                    <a:lnTo>
                      <a:pt x="893" y="1843"/>
                    </a:lnTo>
                    <a:lnTo>
                      <a:pt x="895" y="1854"/>
                    </a:lnTo>
                    <a:lnTo>
                      <a:pt x="896" y="1865"/>
                    </a:lnTo>
                    <a:lnTo>
                      <a:pt x="895" y="1876"/>
                    </a:lnTo>
                    <a:lnTo>
                      <a:pt x="894" y="1888"/>
                    </a:lnTo>
                    <a:lnTo>
                      <a:pt x="892" y="1901"/>
                    </a:lnTo>
                    <a:lnTo>
                      <a:pt x="890" y="1915"/>
                    </a:lnTo>
                    <a:lnTo>
                      <a:pt x="877" y="1969"/>
                    </a:lnTo>
                    <a:lnTo>
                      <a:pt x="866" y="2023"/>
                    </a:lnTo>
                    <a:lnTo>
                      <a:pt x="864" y="2035"/>
                    </a:lnTo>
                    <a:lnTo>
                      <a:pt x="863" y="2047"/>
                    </a:lnTo>
                    <a:lnTo>
                      <a:pt x="862" y="2058"/>
                    </a:lnTo>
                    <a:lnTo>
                      <a:pt x="863" y="2068"/>
                    </a:lnTo>
                    <a:lnTo>
                      <a:pt x="865" y="2077"/>
                    </a:lnTo>
                    <a:lnTo>
                      <a:pt x="867" y="2086"/>
                    </a:lnTo>
                    <a:lnTo>
                      <a:pt x="872" y="2093"/>
                    </a:lnTo>
                    <a:lnTo>
                      <a:pt x="877" y="2099"/>
                    </a:lnTo>
                    <a:lnTo>
                      <a:pt x="884" y="2103"/>
                    </a:lnTo>
                    <a:lnTo>
                      <a:pt x="893" y="2107"/>
                    </a:lnTo>
                    <a:lnTo>
                      <a:pt x="903" y="2109"/>
                    </a:lnTo>
                    <a:lnTo>
                      <a:pt x="915" y="2109"/>
                    </a:lnTo>
                    <a:lnTo>
                      <a:pt x="930" y="2108"/>
                    </a:lnTo>
                    <a:lnTo>
                      <a:pt x="946" y="2104"/>
                    </a:lnTo>
                    <a:lnTo>
                      <a:pt x="965" y="2100"/>
                    </a:lnTo>
                    <a:lnTo>
                      <a:pt x="986" y="2093"/>
                    </a:lnTo>
                    <a:lnTo>
                      <a:pt x="998" y="2079"/>
                    </a:lnTo>
                    <a:lnTo>
                      <a:pt x="1009" y="2063"/>
                    </a:lnTo>
                    <a:lnTo>
                      <a:pt x="1020" y="2047"/>
                    </a:lnTo>
                    <a:lnTo>
                      <a:pt x="1030" y="2031"/>
                    </a:lnTo>
                    <a:lnTo>
                      <a:pt x="1040" y="2014"/>
                    </a:lnTo>
                    <a:lnTo>
                      <a:pt x="1048" y="1996"/>
                    </a:lnTo>
                    <a:lnTo>
                      <a:pt x="1057" y="1978"/>
                    </a:lnTo>
                    <a:lnTo>
                      <a:pt x="1064" y="1960"/>
                    </a:lnTo>
                    <a:lnTo>
                      <a:pt x="1070" y="1941"/>
                    </a:lnTo>
                    <a:lnTo>
                      <a:pt x="1074" y="1922"/>
                    </a:lnTo>
                    <a:lnTo>
                      <a:pt x="1077" y="1903"/>
                    </a:lnTo>
                    <a:lnTo>
                      <a:pt x="1079" y="1883"/>
                    </a:lnTo>
                    <a:lnTo>
                      <a:pt x="1079" y="1863"/>
                    </a:lnTo>
                    <a:lnTo>
                      <a:pt x="1076" y="1844"/>
                    </a:lnTo>
                    <a:lnTo>
                      <a:pt x="1075" y="1833"/>
                    </a:lnTo>
                    <a:lnTo>
                      <a:pt x="1072" y="1823"/>
                    </a:lnTo>
                    <a:lnTo>
                      <a:pt x="1070" y="1814"/>
                    </a:lnTo>
                    <a:lnTo>
                      <a:pt x="1066" y="1803"/>
                    </a:lnTo>
                    <a:lnTo>
                      <a:pt x="1041" y="1784"/>
                    </a:lnTo>
                    <a:lnTo>
                      <a:pt x="1020" y="1762"/>
                    </a:lnTo>
                    <a:lnTo>
                      <a:pt x="1003" y="1740"/>
                    </a:lnTo>
                    <a:lnTo>
                      <a:pt x="990" y="1719"/>
                    </a:lnTo>
                    <a:lnTo>
                      <a:pt x="980" y="1696"/>
                    </a:lnTo>
                    <a:lnTo>
                      <a:pt x="974" y="1673"/>
                    </a:lnTo>
                    <a:lnTo>
                      <a:pt x="972" y="1649"/>
                    </a:lnTo>
                    <a:lnTo>
                      <a:pt x="971" y="1626"/>
                    </a:lnTo>
                    <a:lnTo>
                      <a:pt x="974" y="1602"/>
                    </a:lnTo>
                    <a:lnTo>
                      <a:pt x="978" y="1577"/>
                    </a:lnTo>
                    <a:lnTo>
                      <a:pt x="984" y="1552"/>
                    </a:lnTo>
                    <a:lnTo>
                      <a:pt x="992" y="1527"/>
                    </a:lnTo>
                    <a:lnTo>
                      <a:pt x="1010" y="1478"/>
                    </a:lnTo>
                    <a:lnTo>
                      <a:pt x="1030" y="1426"/>
                    </a:lnTo>
                    <a:lnTo>
                      <a:pt x="1040" y="1401"/>
                    </a:lnTo>
                    <a:lnTo>
                      <a:pt x="1049" y="1375"/>
                    </a:lnTo>
                    <a:lnTo>
                      <a:pt x="1058" y="1349"/>
                    </a:lnTo>
                    <a:lnTo>
                      <a:pt x="1066" y="1323"/>
                    </a:lnTo>
                    <a:lnTo>
                      <a:pt x="1072" y="1298"/>
                    </a:lnTo>
                    <a:lnTo>
                      <a:pt x="1076" y="1272"/>
                    </a:lnTo>
                    <a:lnTo>
                      <a:pt x="1079" y="1247"/>
                    </a:lnTo>
                    <a:lnTo>
                      <a:pt x="1079" y="1223"/>
                    </a:lnTo>
                    <a:lnTo>
                      <a:pt x="1076" y="1198"/>
                    </a:lnTo>
                    <a:lnTo>
                      <a:pt x="1070" y="1173"/>
                    </a:lnTo>
                    <a:lnTo>
                      <a:pt x="1062" y="1149"/>
                    </a:lnTo>
                    <a:lnTo>
                      <a:pt x="1049" y="1124"/>
                    </a:lnTo>
                    <a:lnTo>
                      <a:pt x="1033" y="1102"/>
                    </a:lnTo>
                    <a:lnTo>
                      <a:pt x="1012" y="1078"/>
                    </a:lnTo>
                    <a:lnTo>
                      <a:pt x="986" y="1055"/>
                    </a:lnTo>
                    <a:lnTo>
                      <a:pt x="956" y="1032"/>
                    </a:lnTo>
                    <a:lnTo>
                      <a:pt x="957" y="1019"/>
                    </a:lnTo>
                    <a:lnTo>
                      <a:pt x="958" y="1008"/>
                    </a:lnTo>
                    <a:lnTo>
                      <a:pt x="960" y="995"/>
                    </a:lnTo>
                    <a:lnTo>
                      <a:pt x="962" y="983"/>
                    </a:lnTo>
                    <a:lnTo>
                      <a:pt x="969" y="959"/>
                    </a:lnTo>
                    <a:lnTo>
                      <a:pt x="977" y="935"/>
                    </a:lnTo>
                    <a:lnTo>
                      <a:pt x="998" y="890"/>
                    </a:lnTo>
                    <a:lnTo>
                      <a:pt x="1020" y="846"/>
                    </a:lnTo>
                    <a:lnTo>
                      <a:pt x="1031" y="825"/>
                    </a:lnTo>
                    <a:lnTo>
                      <a:pt x="1040" y="803"/>
                    </a:lnTo>
                    <a:lnTo>
                      <a:pt x="1048" y="782"/>
                    </a:lnTo>
                    <a:lnTo>
                      <a:pt x="1053" y="760"/>
                    </a:lnTo>
                    <a:lnTo>
                      <a:pt x="1055" y="749"/>
                    </a:lnTo>
                    <a:lnTo>
                      <a:pt x="1056" y="738"/>
                    </a:lnTo>
                    <a:lnTo>
                      <a:pt x="1057" y="727"/>
                    </a:lnTo>
                    <a:lnTo>
                      <a:pt x="1057" y="716"/>
                    </a:lnTo>
                    <a:lnTo>
                      <a:pt x="1055" y="704"/>
                    </a:lnTo>
                    <a:lnTo>
                      <a:pt x="1053" y="692"/>
                    </a:lnTo>
                    <a:lnTo>
                      <a:pt x="1050" y="680"/>
                    </a:lnTo>
                    <a:lnTo>
                      <a:pt x="1046" y="668"/>
                    </a:lnTo>
                    <a:lnTo>
                      <a:pt x="1035" y="655"/>
                    </a:lnTo>
                    <a:lnTo>
                      <a:pt x="1023" y="640"/>
                    </a:lnTo>
                    <a:lnTo>
                      <a:pt x="1012" y="624"/>
                    </a:lnTo>
                    <a:lnTo>
                      <a:pt x="999" y="605"/>
                    </a:lnTo>
                    <a:lnTo>
                      <a:pt x="986" y="587"/>
                    </a:lnTo>
                    <a:lnTo>
                      <a:pt x="973" y="569"/>
                    </a:lnTo>
                    <a:lnTo>
                      <a:pt x="959" y="550"/>
                    </a:lnTo>
                    <a:lnTo>
                      <a:pt x="945" y="533"/>
                    </a:lnTo>
                    <a:lnTo>
                      <a:pt x="930" y="518"/>
                    </a:lnTo>
                    <a:lnTo>
                      <a:pt x="915" y="504"/>
                    </a:lnTo>
                    <a:lnTo>
                      <a:pt x="907" y="497"/>
                    </a:lnTo>
                    <a:lnTo>
                      <a:pt x="899" y="492"/>
                    </a:lnTo>
                    <a:lnTo>
                      <a:pt x="891" y="488"/>
                    </a:lnTo>
                    <a:lnTo>
                      <a:pt x="882" y="483"/>
                    </a:lnTo>
                    <a:lnTo>
                      <a:pt x="874" y="480"/>
                    </a:lnTo>
                    <a:lnTo>
                      <a:pt x="865" y="478"/>
                    </a:lnTo>
                    <a:lnTo>
                      <a:pt x="856" y="477"/>
                    </a:lnTo>
                    <a:lnTo>
                      <a:pt x="847" y="477"/>
                    </a:lnTo>
                    <a:lnTo>
                      <a:pt x="837" y="477"/>
                    </a:lnTo>
                    <a:lnTo>
                      <a:pt x="827" y="479"/>
                    </a:lnTo>
                    <a:lnTo>
                      <a:pt x="818" y="482"/>
                    </a:lnTo>
                    <a:lnTo>
                      <a:pt x="807" y="487"/>
                    </a:lnTo>
                    <a:lnTo>
                      <a:pt x="803" y="495"/>
                    </a:lnTo>
                    <a:lnTo>
                      <a:pt x="801" y="504"/>
                    </a:lnTo>
                    <a:lnTo>
                      <a:pt x="800" y="513"/>
                    </a:lnTo>
                    <a:lnTo>
                      <a:pt x="799" y="521"/>
                    </a:lnTo>
                    <a:lnTo>
                      <a:pt x="800" y="530"/>
                    </a:lnTo>
                    <a:lnTo>
                      <a:pt x="801" y="537"/>
                    </a:lnTo>
                    <a:lnTo>
                      <a:pt x="803" y="546"/>
                    </a:lnTo>
                    <a:lnTo>
                      <a:pt x="805" y="554"/>
                    </a:lnTo>
                    <a:lnTo>
                      <a:pt x="812" y="570"/>
                    </a:lnTo>
                    <a:lnTo>
                      <a:pt x="821" y="585"/>
                    </a:lnTo>
                    <a:lnTo>
                      <a:pt x="831" y="600"/>
                    </a:lnTo>
                    <a:lnTo>
                      <a:pt x="841" y="615"/>
                    </a:lnTo>
                    <a:lnTo>
                      <a:pt x="852" y="630"/>
                    </a:lnTo>
                    <a:lnTo>
                      <a:pt x="862" y="645"/>
                    </a:lnTo>
                    <a:lnTo>
                      <a:pt x="872" y="661"/>
                    </a:lnTo>
                    <a:lnTo>
                      <a:pt x="881" y="677"/>
                    </a:lnTo>
                    <a:lnTo>
                      <a:pt x="889" y="692"/>
                    </a:lnTo>
                    <a:lnTo>
                      <a:pt x="894" y="709"/>
                    </a:lnTo>
                    <a:lnTo>
                      <a:pt x="896" y="717"/>
                    </a:lnTo>
                    <a:lnTo>
                      <a:pt x="897" y="725"/>
                    </a:lnTo>
                    <a:lnTo>
                      <a:pt x="897" y="734"/>
                    </a:lnTo>
                    <a:lnTo>
                      <a:pt x="897" y="744"/>
                    </a:lnTo>
                    <a:lnTo>
                      <a:pt x="845" y="758"/>
                    </a:lnTo>
                    <a:lnTo>
                      <a:pt x="790" y="774"/>
                    </a:lnTo>
                    <a:lnTo>
                      <a:pt x="734" y="792"/>
                    </a:lnTo>
                    <a:lnTo>
                      <a:pt x="676" y="812"/>
                    </a:lnTo>
                    <a:lnTo>
                      <a:pt x="615" y="831"/>
                    </a:lnTo>
                    <a:lnTo>
                      <a:pt x="555" y="849"/>
                    </a:lnTo>
                    <a:lnTo>
                      <a:pt x="525" y="856"/>
                    </a:lnTo>
                    <a:lnTo>
                      <a:pt x="494" y="864"/>
                    </a:lnTo>
                    <a:lnTo>
                      <a:pt x="464" y="869"/>
                    </a:lnTo>
                    <a:lnTo>
                      <a:pt x="433" y="875"/>
                    </a:lnTo>
                    <a:lnTo>
                      <a:pt x="403" y="879"/>
                    </a:lnTo>
                    <a:lnTo>
                      <a:pt x="373" y="881"/>
                    </a:lnTo>
                    <a:lnTo>
                      <a:pt x="343" y="882"/>
                    </a:lnTo>
                    <a:lnTo>
                      <a:pt x="314" y="882"/>
                    </a:lnTo>
                    <a:lnTo>
                      <a:pt x="284" y="880"/>
                    </a:lnTo>
                    <a:lnTo>
                      <a:pt x="255" y="876"/>
                    </a:lnTo>
                    <a:lnTo>
                      <a:pt x="227" y="869"/>
                    </a:lnTo>
                    <a:lnTo>
                      <a:pt x="199" y="861"/>
                    </a:lnTo>
                    <a:lnTo>
                      <a:pt x="172" y="851"/>
                    </a:lnTo>
                    <a:lnTo>
                      <a:pt x="145" y="838"/>
                    </a:lnTo>
                    <a:lnTo>
                      <a:pt x="119" y="822"/>
                    </a:lnTo>
                    <a:lnTo>
                      <a:pt x="93" y="803"/>
                    </a:lnTo>
                    <a:lnTo>
                      <a:pt x="68" y="783"/>
                    </a:lnTo>
                    <a:lnTo>
                      <a:pt x="45" y="758"/>
                    </a:lnTo>
                    <a:lnTo>
                      <a:pt x="22" y="731"/>
                    </a:lnTo>
                    <a:lnTo>
                      <a:pt x="0" y="701"/>
                    </a:lnTo>
                    <a:lnTo>
                      <a:pt x="3" y="666"/>
                    </a:lnTo>
                    <a:lnTo>
                      <a:pt x="8" y="635"/>
                    </a:lnTo>
                    <a:lnTo>
                      <a:pt x="15" y="607"/>
                    </a:lnTo>
                    <a:lnTo>
                      <a:pt x="24" y="582"/>
                    </a:lnTo>
                    <a:lnTo>
                      <a:pt x="35" y="561"/>
                    </a:lnTo>
                    <a:lnTo>
                      <a:pt x="47" y="543"/>
                    </a:lnTo>
                    <a:lnTo>
                      <a:pt x="61" y="528"/>
                    </a:lnTo>
                    <a:lnTo>
                      <a:pt x="77" y="515"/>
                    </a:lnTo>
                    <a:lnTo>
                      <a:pt x="93" y="504"/>
                    </a:lnTo>
                    <a:lnTo>
                      <a:pt x="113" y="496"/>
                    </a:lnTo>
                    <a:lnTo>
                      <a:pt x="132" y="490"/>
                    </a:lnTo>
                    <a:lnTo>
                      <a:pt x="152" y="486"/>
                    </a:lnTo>
                    <a:lnTo>
                      <a:pt x="174" y="482"/>
                    </a:lnTo>
                    <a:lnTo>
                      <a:pt x="196" y="481"/>
                    </a:lnTo>
                    <a:lnTo>
                      <a:pt x="219" y="480"/>
                    </a:lnTo>
                    <a:lnTo>
                      <a:pt x="243" y="481"/>
                    </a:lnTo>
                    <a:lnTo>
                      <a:pt x="342" y="489"/>
                    </a:lnTo>
                    <a:lnTo>
                      <a:pt x="444" y="496"/>
                    </a:lnTo>
                    <a:lnTo>
                      <a:pt x="470" y="496"/>
                    </a:lnTo>
                    <a:lnTo>
                      <a:pt x="494" y="495"/>
                    </a:lnTo>
                    <a:lnTo>
                      <a:pt x="518" y="493"/>
                    </a:lnTo>
                    <a:lnTo>
                      <a:pt x="541" y="489"/>
                    </a:lnTo>
                    <a:lnTo>
                      <a:pt x="564" y="483"/>
                    </a:lnTo>
                    <a:lnTo>
                      <a:pt x="586" y="476"/>
                    </a:lnTo>
                    <a:lnTo>
                      <a:pt x="607" y="466"/>
                    </a:lnTo>
                    <a:lnTo>
                      <a:pt x="627" y="454"/>
                    </a:lnTo>
                    <a:lnTo>
                      <a:pt x="647" y="443"/>
                    </a:lnTo>
                    <a:lnTo>
                      <a:pt x="666" y="433"/>
                    </a:lnTo>
                    <a:lnTo>
                      <a:pt x="685" y="423"/>
                    </a:lnTo>
                    <a:lnTo>
                      <a:pt x="704" y="414"/>
                    </a:lnTo>
                    <a:lnTo>
                      <a:pt x="742" y="397"/>
                    </a:lnTo>
                    <a:lnTo>
                      <a:pt x="779" y="381"/>
                    </a:lnTo>
                    <a:lnTo>
                      <a:pt x="798" y="372"/>
                    </a:lnTo>
                    <a:lnTo>
                      <a:pt x="817" y="362"/>
                    </a:lnTo>
                    <a:lnTo>
                      <a:pt x="835" y="353"/>
                    </a:lnTo>
                    <a:lnTo>
                      <a:pt x="852" y="342"/>
                    </a:lnTo>
                    <a:lnTo>
                      <a:pt x="869" y="329"/>
                    </a:lnTo>
                    <a:lnTo>
                      <a:pt x="885" y="316"/>
                    </a:lnTo>
                    <a:lnTo>
                      <a:pt x="901" y="301"/>
                    </a:lnTo>
                    <a:lnTo>
                      <a:pt x="917" y="283"/>
                    </a:lnTo>
                    <a:lnTo>
                      <a:pt x="917" y="5"/>
                    </a:lnTo>
                    <a:lnTo>
                      <a:pt x="931" y="2"/>
                    </a:lnTo>
                    <a:lnTo>
                      <a:pt x="946" y="1"/>
                    </a:lnTo>
                    <a:lnTo>
                      <a:pt x="960" y="0"/>
                    </a:lnTo>
                    <a:lnTo>
                      <a:pt x="974" y="1"/>
                    </a:lnTo>
                    <a:lnTo>
                      <a:pt x="988" y="4"/>
                    </a:lnTo>
                    <a:lnTo>
                      <a:pt x="1002" y="6"/>
                    </a:lnTo>
                    <a:lnTo>
                      <a:pt x="1016" y="9"/>
                    </a:lnTo>
                    <a:lnTo>
                      <a:pt x="1029" y="13"/>
                    </a:lnTo>
                    <a:lnTo>
                      <a:pt x="1041" y="19"/>
                    </a:lnTo>
                    <a:lnTo>
                      <a:pt x="1054" y="24"/>
                    </a:lnTo>
                    <a:lnTo>
                      <a:pt x="1066" y="31"/>
                    </a:lnTo>
                    <a:lnTo>
                      <a:pt x="1078" y="38"/>
                    </a:lnTo>
                    <a:lnTo>
                      <a:pt x="1090" y="46"/>
                    </a:lnTo>
                    <a:lnTo>
                      <a:pt x="1101" y="54"/>
                    </a:lnTo>
                    <a:lnTo>
                      <a:pt x="1112" y="63"/>
                    </a:lnTo>
                    <a:lnTo>
                      <a:pt x="1123" y="73"/>
                    </a:lnTo>
                    <a:lnTo>
                      <a:pt x="1144" y="93"/>
                    </a:lnTo>
                    <a:lnTo>
                      <a:pt x="1163" y="116"/>
                    </a:lnTo>
                    <a:lnTo>
                      <a:pt x="1183" y="139"/>
                    </a:lnTo>
                    <a:lnTo>
                      <a:pt x="1200" y="162"/>
                    </a:lnTo>
                    <a:lnTo>
                      <a:pt x="1216" y="187"/>
                    </a:lnTo>
                    <a:lnTo>
                      <a:pt x="1230" y="212"/>
                    </a:lnTo>
                    <a:lnTo>
                      <a:pt x="1244" y="237"/>
                    </a:lnTo>
                    <a:lnTo>
                      <a:pt x="1255" y="262"/>
                    </a:lnTo>
                    <a:close/>
                  </a:path>
                </a:pathLst>
              </a:custGeom>
              <a:solidFill>
                <a:srgbClr val="F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4" name="Freeform 135">
                <a:extLst>
                  <a:ext uri="{FF2B5EF4-FFF2-40B4-BE49-F238E27FC236}">
                    <a16:creationId xmlns:a16="http://schemas.microsoft.com/office/drawing/2014/main" id="{DA510B1D-0905-4AC0-B0B1-35CE2B6E1A43}"/>
                  </a:ext>
                </a:extLst>
              </p:cNvPr>
              <p:cNvSpPr>
                <a:spLocks/>
              </p:cNvSpPr>
              <p:nvPr/>
            </p:nvSpPr>
            <p:spPr bwMode="auto">
              <a:xfrm>
                <a:off x="3901" y="2704"/>
                <a:ext cx="26" cy="9"/>
              </a:xfrm>
              <a:custGeom>
                <a:avLst/>
                <a:gdLst>
                  <a:gd name="T0" fmla="*/ 0 w 179"/>
                  <a:gd name="T1" fmla="*/ 0 h 102"/>
                  <a:gd name="T2" fmla="*/ 0 w 179"/>
                  <a:gd name="T3" fmla="*/ 0 h 102"/>
                  <a:gd name="T4" fmla="*/ 0 w 179"/>
                  <a:gd name="T5" fmla="*/ 0 h 102"/>
                  <a:gd name="T6" fmla="*/ 0 w 179"/>
                  <a:gd name="T7" fmla="*/ 0 h 102"/>
                  <a:gd name="T8" fmla="*/ 0 w 179"/>
                  <a:gd name="T9" fmla="*/ 0 h 102"/>
                  <a:gd name="T10" fmla="*/ 0 w 179"/>
                  <a:gd name="T11" fmla="*/ 0 h 102"/>
                  <a:gd name="T12" fmla="*/ 0 w 179"/>
                  <a:gd name="T13" fmla="*/ 0 h 102"/>
                  <a:gd name="T14" fmla="*/ 0 w 179"/>
                  <a:gd name="T15" fmla="*/ 0 h 102"/>
                  <a:gd name="T16" fmla="*/ 0 w 179"/>
                  <a:gd name="T17" fmla="*/ 0 h 102"/>
                  <a:gd name="T18" fmla="*/ 0 w 179"/>
                  <a:gd name="T19" fmla="*/ 0 h 102"/>
                  <a:gd name="T20" fmla="*/ 0 w 179"/>
                  <a:gd name="T21" fmla="*/ 0 h 102"/>
                  <a:gd name="T22" fmla="*/ 0 w 179"/>
                  <a:gd name="T23" fmla="*/ 0 h 102"/>
                  <a:gd name="T24" fmla="*/ 0 w 179"/>
                  <a:gd name="T25" fmla="*/ 0 h 102"/>
                  <a:gd name="T26" fmla="*/ 0 w 179"/>
                  <a:gd name="T27" fmla="*/ 0 h 102"/>
                  <a:gd name="T28" fmla="*/ 0 w 179"/>
                  <a:gd name="T29" fmla="*/ 0 h 102"/>
                  <a:gd name="T30" fmla="*/ 0 w 179"/>
                  <a:gd name="T31" fmla="*/ 0 h 102"/>
                  <a:gd name="T32" fmla="*/ 0 w 179"/>
                  <a:gd name="T33" fmla="*/ 0 h 102"/>
                  <a:gd name="T34" fmla="*/ 0 w 179"/>
                  <a:gd name="T35" fmla="*/ 0 h 102"/>
                  <a:gd name="T36" fmla="*/ 0 w 179"/>
                  <a:gd name="T37" fmla="*/ 0 h 102"/>
                  <a:gd name="T38" fmla="*/ 0 w 179"/>
                  <a:gd name="T39" fmla="*/ 0 h 102"/>
                  <a:gd name="T40" fmla="*/ 0 w 179"/>
                  <a:gd name="T41" fmla="*/ 0 h 102"/>
                  <a:gd name="T42" fmla="*/ 0 w 179"/>
                  <a:gd name="T43" fmla="*/ 0 h 102"/>
                  <a:gd name="T44" fmla="*/ 0 w 179"/>
                  <a:gd name="T45" fmla="*/ 0 h 102"/>
                  <a:gd name="T46" fmla="*/ 0 w 179"/>
                  <a:gd name="T47" fmla="*/ 0 h 102"/>
                  <a:gd name="T48" fmla="*/ 0 w 179"/>
                  <a:gd name="T49" fmla="*/ 0 h 102"/>
                  <a:gd name="T50" fmla="*/ 0 w 179"/>
                  <a:gd name="T51" fmla="*/ 0 h 10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9" h="102">
                    <a:moveTo>
                      <a:pt x="179" y="102"/>
                    </a:moveTo>
                    <a:lnTo>
                      <a:pt x="0" y="59"/>
                    </a:lnTo>
                    <a:lnTo>
                      <a:pt x="6" y="49"/>
                    </a:lnTo>
                    <a:lnTo>
                      <a:pt x="13" y="39"/>
                    </a:lnTo>
                    <a:lnTo>
                      <a:pt x="21" y="31"/>
                    </a:lnTo>
                    <a:lnTo>
                      <a:pt x="29" y="23"/>
                    </a:lnTo>
                    <a:lnTo>
                      <a:pt x="38" y="16"/>
                    </a:lnTo>
                    <a:lnTo>
                      <a:pt x="48" y="10"/>
                    </a:lnTo>
                    <a:lnTo>
                      <a:pt x="58" y="5"/>
                    </a:lnTo>
                    <a:lnTo>
                      <a:pt x="68" y="1"/>
                    </a:lnTo>
                    <a:lnTo>
                      <a:pt x="79" y="0"/>
                    </a:lnTo>
                    <a:lnTo>
                      <a:pt x="90" y="0"/>
                    </a:lnTo>
                    <a:lnTo>
                      <a:pt x="101" y="3"/>
                    </a:lnTo>
                    <a:lnTo>
                      <a:pt x="113" y="7"/>
                    </a:lnTo>
                    <a:lnTo>
                      <a:pt x="125" y="13"/>
                    </a:lnTo>
                    <a:lnTo>
                      <a:pt x="137" y="22"/>
                    </a:lnTo>
                    <a:lnTo>
                      <a:pt x="148" y="34"/>
                    </a:lnTo>
                    <a:lnTo>
                      <a:pt x="160" y="48"/>
                    </a:lnTo>
                    <a:lnTo>
                      <a:pt x="166" y="53"/>
                    </a:lnTo>
                    <a:lnTo>
                      <a:pt x="171" y="59"/>
                    </a:lnTo>
                    <a:lnTo>
                      <a:pt x="174" y="64"/>
                    </a:lnTo>
                    <a:lnTo>
                      <a:pt x="177" y="71"/>
                    </a:lnTo>
                    <a:lnTo>
                      <a:pt x="178" y="78"/>
                    </a:lnTo>
                    <a:lnTo>
                      <a:pt x="179" y="86"/>
                    </a:lnTo>
                    <a:lnTo>
                      <a:pt x="179" y="93"/>
                    </a:lnTo>
                    <a:lnTo>
                      <a:pt x="179" y="10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5" name="Freeform 136">
                <a:extLst>
                  <a:ext uri="{FF2B5EF4-FFF2-40B4-BE49-F238E27FC236}">
                    <a16:creationId xmlns:a16="http://schemas.microsoft.com/office/drawing/2014/main" id="{6FB020B7-5DA4-4AED-AC77-5DC24F1D01DC}"/>
                  </a:ext>
                </a:extLst>
              </p:cNvPr>
              <p:cNvSpPr>
                <a:spLocks/>
              </p:cNvSpPr>
              <p:nvPr/>
            </p:nvSpPr>
            <p:spPr bwMode="auto">
              <a:xfrm>
                <a:off x="3428" y="2711"/>
                <a:ext cx="280" cy="219"/>
              </a:xfrm>
              <a:custGeom>
                <a:avLst/>
                <a:gdLst>
                  <a:gd name="T0" fmla="*/ 0 w 1956"/>
                  <a:gd name="T1" fmla="*/ 0 h 2400"/>
                  <a:gd name="T2" fmla="*/ 0 w 1956"/>
                  <a:gd name="T3" fmla="*/ 0 h 2400"/>
                  <a:gd name="T4" fmla="*/ 0 w 1956"/>
                  <a:gd name="T5" fmla="*/ 0 h 2400"/>
                  <a:gd name="T6" fmla="*/ 0 w 1956"/>
                  <a:gd name="T7" fmla="*/ 0 h 2400"/>
                  <a:gd name="T8" fmla="*/ 0 w 1956"/>
                  <a:gd name="T9" fmla="*/ 0 h 2400"/>
                  <a:gd name="T10" fmla="*/ 0 w 1956"/>
                  <a:gd name="T11" fmla="*/ 0 h 2400"/>
                  <a:gd name="T12" fmla="*/ 0 w 1956"/>
                  <a:gd name="T13" fmla="*/ 0 h 2400"/>
                  <a:gd name="T14" fmla="*/ 0 w 1956"/>
                  <a:gd name="T15" fmla="*/ 0 h 2400"/>
                  <a:gd name="T16" fmla="*/ 0 w 1956"/>
                  <a:gd name="T17" fmla="*/ 0 h 2400"/>
                  <a:gd name="T18" fmla="*/ 0 w 1956"/>
                  <a:gd name="T19" fmla="*/ 0 h 2400"/>
                  <a:gd name="T20" fmla="*/ 0 w 1956"/>
                  <a:gd name="T21" fmla="*/ 0 h 2400"/>
                  <a:gd name="T22" fmla="*/ 0 w 1956"/>
                  <a:gd name="T23" fmla="*/ 0 h 2400"/>
                  <a:gd name="T24" fmla="*/ 0 w 1956"/>
                  <a:gd name="T25" fmla="*/ 0 h 2400"/>
                  <a:gd name="T26" fmla="*/ 0 w 1956"/>
                  <a:gd name="T27" fmla="*/ 0 h 2400"/>
                  <a:gd name="T28" fmla="*/ 0 w 1956"/>
                  <a:gd name="T29" fmla="*/ 0 h 2400"/>
                  <a:gd name="T30" fmla="*/ 0 w 1956"/>
                  <a:gd name="T31" fmla="*/ 0 h 2400"/>
                  <a:gd name="T32" fmla="*/ 0 w 1956"/>
                  <a:gd name="T33" fmla="*/ 0 h 2400"/>
                  <a:gd name="T34" fmla="*/ 0 w 1956"/>
                  <a:gd name="T35" fmla="*/ 0 h 2400"/>
                  <a:gd name="T36" fmla="*/ 0 w 1956"/>
                  <a:gd name="T37" fmla="*/ 0 h 2400"/>
                  <a:gd name="T38" fmla="*/ 0 w 1956"/>
                  <a:gd name="T39" fmla="*/ 0 h 2400"/>
                  <a:gd name="T40" fmla="*/ 0 w 1956"/>
                  <a:gd name="T41" fmla="*/ 0 h 2400"/>
                  <a:gd name="T42" fmla="*/ 0 w 1956"/>
                  <a:gd name="T43" fmla="*/ 0 h 2400"/>
                  <a:gd name="T44" fmla="*/ 0 w 1956"/>
                  <a:gd name="T45" fmla="*/ 0 h 2400"/>
                  <a:gd name="T46" fmla="*/ 0 w 1956"/>
                  <a:gd name="T47" fmla="*/ 0 h 2400"/>
                  <a:gd name="T48" fmla="*/ 0 w 1956"/>
                  <a:gd name="T49" fmla="*/ 0 h 2400"/>
                  <a:gd name="T50" fmla="*/ 0 w 1956"/>
                  <a:gd name="T51" fmla="*/ 0 h 2400"/>
                  <a:gd name="T52" fmla="*/ 0 w 1956"/>
                  <a:gd name="T53" fmla="*/ 0 h 2400"/>
                  <a:gd name="T54" fmla="*/ 0 w 1956"/>
                  <a:gd name="T55" fmla="*/ 0 h 2400"/>
                  <a:gd name="T56" fmla="*/ 0 w 1956"/>
                  <a:gd name="T57" fmla="*/ 0 h 2400"/>
                  <a:gd name="T58" fmla="*/ 0 w 1956"/>
                  <a:gd name="T59" fmla="*/ 0 h 2400"/>
                  <a:gd name="T60" fmla="*/ 0 w 1956"/>
                  <a:gd name="T61" fmla="*/ 0 h 2400"/>
                  <a:gd name="T62" fmla="*/ 0 w 1956"/>
                  <a:gd name="T63" fmla="*/ 0 h 2400"/>
                  <a:gd name="T64" fmla="*/ 0 w 1956"/>
                  <a:gd name="T65" fmla="*/ 0 h 2400"/>
                  <a:gd name="T66" fmla="*/ 0 w 1956"/>
                  <a:gd name="T67" fmla="*/ 0 h 2400"/>
                  <a:gd name="T68" fmla="*/ 0 w 1956"/>
                  <a:gd name="T69" fmla="*/ 0 h 2400"/>
                  <a:gd name="T70" fmla="*/ 0 w 1956"/>
                  <a:gd name="T71" fmla="*/ 0 h 2400"/>
                  <a:gd name="T72" fmla="*/ 0 w 1956"/>
                  <a:gd name="T73" fmla="*/ 0 h 2400"/>
                  <a:gd name="T74" fmla="*/ 0 w 1956"/>
                  <a:gd name="T75" fmla="*/ 0 h 2400"/>
                  <a:gd name="T76" fmla="*/ 0 w 1956"/>
                  <a:gd name="T77" fmla="*/ 0 h 2400"/>
                  <a:gd name="T78" fmla="*/ 0 w 1956"/>
                  <a:gd name="T79" fmla="*/ 0 h 2400"/>
                  <a:gd name="T80" fmla="*/ 0 w 1956"/>
                  <a:gd name="T81" fmla="*/ 0 h 2400"/>
                  <a:gd name="T82" fmla="*/ 0 w 1956"/>
                  <a:gd name="T83" fmla="*/ 0 h 2400"/>
                  <a:gd name="T84" fmla="*/ 0 w 1956"/>
                  <a:gd name="T85" fmla="*/ 0 h 2400"/>
                  <a:gd name="T86" fmla="*/ 0 w 1956"/>
                  <a:gd name="T87" fmla="*/ 0 h 2400"/>
                  <a:gd name="T88" fmla="*/ 0 w 1956"/>
                  <a:gd name="T89" fmla="*/ 0 h 2400"/>
                  <a:gd name="T90" fmla="*/ 0 w 1956"/>
                  <a:gd name="T91" fmla="*/ 0 h 2400"/>
                  <a:gd name="T92" fmla="*/ 0 w 1956"/>
                  <a:gd name="T93" fmla="*/ 0 h 2400"/>
                  <a:gd name="T94" fmla="*/ 0 w 1956"/>
                  <a:gd name="T95" fmla="*/ 0 h 2400"/>
                  <a:gd name="T96" fmla="*/ 0 w 1956"/>
                  <a:gd name="T97" fmla="*/ 0 h 2400"/>
                  <a:gd name="T98" fmla="*/ 0 w 1956"/>
                  <a:gd name="T99" fmla="*/ 0 h 2400"/>
                  <a:gd name="T100" fmla="*/ 0 w 1956"/>
                  <a:gd name="T101" fmla="*/ 0 h 2400"/>
                  <a:gd name="T102" fmla="*/ 0 w 1956"/>
                  <a:gd name="T103" fmla="*/ 0 h 2400"/>
                  <a:gd name="T104" fmla="*/ 0 w 1956"/>
                  <a:gd name="T105" fmla="*/ 0 h 2400"/>
                  <a:gd name="T106" fmla="*/ 0 w 1956"/>
                  <a:gd name="T107" fmla="*/ 0 h 2400"/>
                  <a:gd name="T108" fmla="*/ 0 w 1956"/>
                  <a:gd name="T109" fmla="*/ 0 h 2400"/>
                  <a:gd name="T110" fmla="*/ 0 w 1956"/>
                  <a:gd name="T111" fmla="*/ 0 h 2400"/>
                  <a:gd name="T112" fmla="*/ 0 w 1956"/>
                  <a:gd name="T113" fmla="*/ 0 h 2400"/>
                  <a:gd name="T114" fmla="*/ 0 w 1956"/>
                  <a:gd name="T115" fmla="*/ 0 h 2400"/>
                  <a:gd name="T116" fmla="*/ 0 w 1956"/>
                  <a:gd name="T117" fmla="*/ 0 h 2400"/>
                  <a:gd name="T118" fmla="*/ 0 w 1956"/>
                  <a:gd name="T119" fmla="*/ 0 h 2400"/>
                  <a:gd name="T120" fmla="*/ 0 w 1956"/>
                  <a:gd name="T121" fmla="*/ 0 h 2400"/>
                  <a:gd name="T122" fmla="*/ 0 w 1956"/>
                  <a:gd name="T123" fmla="*/ 0 h 24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56" h="2400">
                    <a:moveTo>
                      <a:pt x="1019" y="75"/>
                    </a:moveTo>
                    <a:lnTo>
                      <a:pt x="1023" y="90"/>
                    </a:lnTo>
                    <a:lnTo>
                      <a:pt x="1027" y="104"/>
                    </a:lnTo>
                    <a:lnTo>
                      <a:pt x="1029" y="116"/>
                    </a:lnTo>
                    <a:lnTo>
                      <a:pt x="1030" y="128"/>
                    </a:lnTo>
                    <a:lnTo>
                      <a:pt x="1031" y="140"/>
                    </a:lnTo>
                    <a:lnTo>
                      <a:pt x="1031" y="150"/>
                    </a:lnTo>
                    <a:lnTo>
                      <a:pt x="1030" y="159"/>
                    </a:lnTo>
                    <a:lnTo>
                      <a:pt x="1029" y="168"/>
                    </a:lnTo>
                    <a:lnTo>
                      <a:pt x="1027" y="177"/>
                    </a:lnTo>
                    <a:lnTo>
                      <a:pt x="1024" y="185"/>
                    </a:lnTo>
                    <a:lnTo>
                      <a:pt x="1021" y="192"/>
                    </a:lnTo>
                    <a:lnTo>
                      <a:pt x="1018" y="199"/>
                    </a:lnTo>
                    <a:lnTo>
                      <a:pt x="1009" y="212"/>
                    </a:lnTo>
                    <a:lnTo>
                      <a:pt x="999" y="224"/>
                    </a:lnTo>
                    <a:lnTo>
                      <a:pt x="978" y="247"/>
                    </a:lnTo>
                    <a:lnTo>
                      <a:pt x="954" y="270"/>
                    </a:lnTo>
                    <a:lnTo>
                      <a:pt x="944" y="282"/>
                    </a:lnTo>
                    <a:lnTo>
                      <a:pt x="934" y="298"/>
                    </a:lnTo>
                    <a:lnTo>
                      <a:pt x="930" y="305"/>
                    </a:lnTo>
                    <a:lnTo>
                      <a:pt x="926" y="314"/>
                    </a:lnTo>
                    <a:lnTo>
                      <a:pt x="922" y="322"/>
                    </a:lnTo>
                    <a:lnTo>
                      <a:pt x="919" y="332"/>
                    </a:lnTo>
                    <a:lnTo>
                      <a:pt x="942" y="368"/>
                    </a:lnTo>
                    <a:lnTo>
                      <a:pt x="967" y="399"/>
                    </a:lnTo>
                    <a:lnTo>
                      <a:pt x="994" y="426"/>
                    </a:lnTo>
                    <a:lnTo>
                      <a:pt x="1022" y="451"/>
                    </a:lnTo>
                    <a:lnTo>
                      <a:pt x="1051" y="473"/>
                    </a:lnTo>
                    <a:lnTo>
                      <a:pt x="1082" y="490"/>
                    </a:lnTo>
                    <a:lnTo>
                      <a:pt x="1113" y="506"/>
                    </a:lnTo>
                    <a:lnTo>
                      <a:pt x="1145" y="519"/>
                    </a:lnTo>
                    <a:lnTo>
                      <a:pt x="1180" y="531"/>
                    </a:lnTo>
                    <a:lnTo>
                      <a:pt x="1214" y="540"/>
                    </a:lnTo>
                    <a:lnTo>
                      <a:pt x="1248" y="547"/>
                    </a:lnTo>
                    <a:lnTo>
                      <a:pt x="1284" y="554"/>
                    </a:lnTo>
                    <a:lnTo>
                      <a:pt x="1320" y="558"/>
                    </a:lnTo>
                    <a:lnTo>
                      <a:pt x="1357" y="562"/>
                    </a:lnTo>
                    <a:lnTo>
                      <a:pt x="1393" y="566"/>
                    </a:lnTo>
                    <a:lnTo>
                      <a:pt x="1430" y="568"/>
                    </a:lnTo>
                    <a:lnTo>
                      <a:pt x="1504" y="573"/>
                    </a:lnTo>
                    <a:lnTo>
                      <a:pt x="1577" y="579"/>
                    </a:lnTo>
                    <a:lnTo>
                      <a:pt x="1613" y="583"/>
                    </a:lnTo>
                    <a:lnTo>
                      <a:pt x="1648" y="587"/>
                    </a:lnTo>
                    <a:lnTo>
                      <a:pt x="1684" y="593"/>
                    </a:lnTo>
                    <a:lnTo>
                      <a:pt x="1718" y="600"/>
                    </a:lnTo>
                    <a:lnTo>
                      <a:pt x="1752" y="610"/>
                    </a:lnTo>
                    <a:lnTo>
                      <a:pt x="1784" y="621"/>
                    </a:lnTo>
                    <a:lnTo>
                      <a:pt x="1816" y="634"/>
                    </a:lnTo>
                    <a:lnTo>
                      <a:pt x="1846" y="649"/>
                    </a:lnTo>
                    <a:lnTo>
                      <a:pt x="1876" y="667"/>
                    </a:lnTo>
                    <a:lnTo>
                      <a:pt x="1904" y="688"/>
                    </a:lnTo>
                    <a:lnTo>
                      <a:pt x="1931" y="712"/>
                    </a:lnTo>
                    <a:lnTo>
                      <a:pt x="1956" y="740"/>
                    </a:lnTo>
                    <a:lnTo>
                      <a:pt x="1956" y="748"/>
                    </a:lnTo>
                    <a:lnTo>
                      <a:pt x="1956" y="757"/>
                    </a:lnTo>
                    <a:lnTo>
                      <a:pt x="1955" y="764"/>
                    </a:lnTo>
                    <a:lnTo>
                      <a:pt x="1954" y="772"/>
                    </a:lnTo>
                    <a:lnTo>
                      <a:pt x="1952" y="780"/>
                    </a:lnTo>
                    <a:lnTo>
                      <a:pt x="1950" y="787"/>
                    </a:lnTo>
                    <a:lnTo>
                      <a:pt x="1947" y="794"/>
                    </a:lnTo>
                    <a:lnTo>
                      <a:pt x="1943" y="800"/>
                    </a:lnTo>
                    <a:lnTo>
                      <a:pt x="1935" y="813"/>
                    </a:lnTo>
                    <a:lnTo>
                      <a:pt x="1925" y="825"/>
                    </a:lnTo>
                    <a:lnTo>
                      <a:pt x="1914" y="835"/>
                    </a:lnTo>
                    <a:lnTo>
                      <a:pt x="1902" y="846"/>
                    </a:lnTo>
                    <a:lnTo>
                      <a:pt x="1876" y="863"/>
                    </a:lnTo>
                    <a:lnTo>
                      <a:pt x="1847" y="879"/>
                    </a:lnTo>
                    <a:lnTo>
                      <a:pt x="1820" y="895"/>
                    </a:lnTo>
                    <a:lnTo>
                      <a:pt x="1796" y="910"/>
                    </a:lnTo>
                    <a:lnTo>
                      <a:pt x="1704" y="919"/>
                    </a:lnTo>
                    <a:lnTo>
                      <a:pt x="1611" y="928"/>
                    </a:lnTo>
                    <a:lnTo>
                      <a:pt x="1566" y="932"/>
                    </a:lnTo>
                    <a:lnTo>
                      <a:pt x="1521" y="934"/>
                    </a:lnTo>
                    <a:lnTo>
                      <a:pt x="1475" y="936"/>
                    </a:lnTo>
                    <a:lnTo>
                      <a:pt x="1430" y="937"/>
                    </a:lnTo>
                    <a:lnTo>
                      <a:pt x="1385" y="936"/>
                    </a:lnTo>
                    <a:lnTo>
                      <a:pt x="1341" y="934"/>
                    </a:lnTo>
                    <a:lnTo>
                      <a:pt x="1318" y="932"/>
                    </a:lnTo>
                    <a:lnTo>
                      <a:pt x="1296" y="930"/>
                    </a:lnTo>
                    <a:lnTo>
                      <a:pt x="1274" y="927"/>
                    </a:lnTo>
                    <a:lnTo>
                      <a:pt x="1252" y="922"/>
                    </a:lnTo>
                    <a:lnTo>
                      <a:pt x="1231" y="918"/>
                    </a:lnTo>
                    <a:lnTo>
                      <a:pt x="1209" y="914"/>
                    </a:lnTo>
                    <a:lnTo>
                      <a:pt x="1187" y="908"/>
                    </a:lnTo>
                    <a:lnTo>
                      <a:pt x="1166" y="902"/>
                    </a:lnTo>
                    <a:lnTo>
                      <a:pt x="1143" y="894"/>
                    </a:lnTo>
                    <a:lnTo>
                      <a:pt x="1122" y="887"/>
                    </a:lnTo>
                    <a:lnTo>
                      <a:pt x="1100" y="877"/>
                    </a:lnTo>
                    <a:lnTo>
                      <a:pt x="1079" y="868"/>
                    </a:lnTo>
                    <a:lnTo>
                      <a:pt x="1067" y="883"/>
                    </a:lnTo>
                    <a:lnTo>
                      <a:pt x="1055" y="896"/>
                    </a:lnTo>
                    <a:lnTo>
                      <a:pt x="1044" y="909"/>
                    </a:lnTo>
                    <a:lnTo>
                      <a:pt x="1034" y="922"/>
                    </a:lnTo>
                    <a:lnTo>
                      <a:pt x="1030" y="929"/>
                    </a:lnTo>
                    <a:lnTo>
                      <a:pt x="1026" y="936"/>
                    </a:lnTo>
                    <a:lnTo>
                      <a:pt x="1023" y="943"/>
                    </a:lnTo>
                    <a:lnTo>
                      <a:pt x="1020" y="950"/>
                    </a:lnTo>
                    <a:lnTo>
                      <a:pt x="1019" y="959"/>
                    </a:lnTo>
                    <a:lnTo>
                      <a:pt x="1018" y="967"/>
                    </a:lnTo>
                    <a:lnTo>
                      <a:pt x="1018" y="976"/>
                    </a:lnTo>
                    <a:lnTo>
                      <a:pt x="1019" y="986"/>
                    </a:lnTo>
                    <a:lnTo>
                      <a:pt x="1041" y="1003"/>
                    </a:lnTo>
                    <a:lnTo>
                      <a:pt x="1064" y="1018"/>
                    </a:lnTo>
                    <a:lnTo>
                      <a:pt x="1088" y="1034"/>
                    </a:lnTo>
                    <a:lnTo>
                      <a:pt x="1112" y="1047"/>
                    </a:lnTo>
                    <a:lnTo>
                      <a:pt x="1137" y="1058"/>
                    </a:lnTo>
                    <a:lnTo>
                      <a:pt x="1164" y="1068"/>
                    </a:lnTo>
                    <a:lnTo>
                      <a:pt x="1191" y="1078"/>
                    </a:lnTo>
                    <a:lnTo>
                      <a:pt x="1218" y="1085"/>
                    </a:lnTo>
                    <a:lnTo>
                      <a:pt x="1246" y="1093"/>
                    </a:lnTo>
                    <a:lnTo>
                      <a:pt x="1274" y="1098"/>
                    </a:lnTo>
                    <a:lnTo>
                      <a:pt x="1302" y="1104"/>
                    </a:lnTo>
                    <a:lnTo>
                      <a:pt x="1332" y="1107"/>
                    </a:lnTo>
                    <a:lnTo>
                      <a:pt x="1362" y="1110"/>
                    </a:lnTo>
                    <a:lnTo>
                      <a:pt x="1391" y="1112"/>
                    </a:lnTo>
                    <a:lnTo>
                      <a:pt x="1421" y="1114"/>
                    </a:lnTo>
                    <a:lnTo>
                      <a:pt x="1451" y="1114"/>
                    </a:lnTo>
                    <a:lnTo>
                      <a:pt x="1481" y="1114"/>
                    </a:lnTo>
                    <a:lnTo>
                      <a:pt x="1512" y="1112"/>
                    </a:lnTo>
                    <a:lnTo>
                      <a:pt x="1542" y="1111"/>
                    </a:lnTo>
                    <a:lnTo>
                      <a:pt x="1572" y="1108"/>
                    </a:lnTo>
                    <a:lnTo>
                      <a:pt x="1631" y="1103"/>
                    </a:lnTo>
                    <a:lnTo>
                      <a:pt x="1691" y="1094"/>
                    </a:lnTo>
                    <a:lnTo>
                      <a:pt x="1748" y="1084"/>
                    </a:lnTo>
                    <a:lnTo>
                      <a:pt x="1803" y="1074"/>
                    </a:lnTo>
                    <a:lnTo>
                      <a:pt x="1856" y="1062"/>
                    </a:lnTo>
                    <a:lnTo>
                      <a:pt x="1906" y="1050"/>
                    </a:lnTo>
                    <a:lnTo>
                      <a:pt x="1909" y="1056"/>
                    </a:lnTo>
                    <a:lnTo>
                      <a:pt x="1912" y="1062"/>
                    </a:lnTo>
                    <a:lnTo>
                      <a:pt x="1914" y="1068"/>
                    </a:lnTo>
                    <a:lnTo>
                      <a:pt x="1916" y="1074"/>
                    </a:lnTo>
                    <a:lnTo>
                      <a:pt x="1918" y="1085"/>
                    </a:lnTo>
                    <a:lnTo>
                      <a:pt x="1918" y="1098"/>
                    </a:lnTo>
                    <a:lnTo>
                      <a:pt x="1916" y="1110"/>
                    </a:lnTo>
                    <a:lnTo>
                      <a:pt x="1912" y="1122"/>
                    </a:lnTo>
                    <a:lnTo>
                      <a:pt x="1908" y="1134"/>
                    </a:lnTo>
                    <a:lnTo>
                      <a:pt x="1902" y="1146"/>
                    </a:lnTo>
                    <a:lnTo>
                      <a:pt x="1889" y="1170"/>
                    </a:lnTo>
                    <a:lnTo>
                      <a:pt x="1874" y="1195"/>
                    </a:lnTo>
                    <a:lnTo>
                      <a:pt x="1859" y="1218"/>
                    </a:lnTo>
                    <a:lnTo>
                      <a:pt x="1846" y="1242"/>
                    </a:lnTo>
                    <a:lnTo>
                      <a:pt x="1827" y="1261"/>
                    </a:lnTo>
                    <a:lnTo>
                      <a:pt x="1806" y="1276"/>
                    </a:lnTo>
                    <a:lnTo>
                      <a:pt x="1785" y="1290"/>
                    </a:lnTo>
                    <a:lnTo>
                      <a:pt x="1764" y="1302"/>
                    </a:lnTo>
                    <a:lnTo>
                      <a:pt x="1741" y="1311"/>
                    </a:lnTo>
                    <a:lnTo>
                      <a:pt x="1717" y="1319"/>
                    </a:lnTo>
                    <a:lnTo>
                      <a:pt x="1693" y="1325"/>
                    </a:lnTo>
                    <a:lnTo>
                      <a:pt x="1668" y="1330"/>
                    </a:lnTo>
                    <a:lnTo>
                      <a:pt x="1642" y="1333"/>
                    </a:lnTo>
                    <a:lnTo>
                      <a:pt x="1617" y="1335"/>
                    </a:lnTo>
                    <a:lnTo>
                      <a:pt x="1590" y="1337"/>
                    </a:lnTo>
                    <a:lnTo>
                      <a:pt x="1564" y="1337"/>
                    </a:lnTo>
                    <a:lnTo>
                      <a:pt x="1537" y="1336"/>
                    </a:lnTo>
                    <a:lnTo>
                      <a:pt x="1509" y="1335"/>
                    </a:lnTo>
                    <a:lnTo>
                      <a:pt x="1481" y="1333"/>
                    </a:lnTo>
                    <a:lnTo>
                      <a:pt x="1454" y="1331"/>
                    </a:lnTo>
                    <a:lnTo>
                      <a:pt x="1398" y="1325"/>
                    </a:lnTo>
                    <a:lnTo>
                      <a:pt x="1343" y="1320"/>
                    </a:lnTo>
                    <a:lnTo>
                      <a:pt x="1287" y="1315"/>
                    </a:lnTo>
                    <a:lnTo>
                      <a:pt x="1234" y="1311"/>
                    </a:lnTo>
                    <a:lnTo>
                      <a:pt x="1208" y="1311"/>
                    </a:lnTo>
                    <a:lnTo>
                      <a:pt x="1182" y="1311"/>
                    </a:lnTo>
                    <a:lnTo>
                      <a:pt x="1157" y="1314"/>
                    </a:lnTo>
                    <a:lnTo>
                      <a:pt x="1131" y="1316"/>
                    </a:lnTo>
                    <a:lnTo>
                      <a:pt x="1107" y="1319"/>
                    </a:lnTo>
                    <a:lnTo>
                      <a:pt x="1083" y="1324"/>
                    </a:lnTo>
                    <a:lnTo>
                      <a:pt x="1061" y="1331"/>
                    </a:lnTo>
                    <a:lnTo>
                      <a:pt x="1039" y="1338"/>
                    </a:lnTo>
                    <a:lnTo>
                      <a:pt x="1053" y="1363"/>
                    </a:lnTo>
                    <a:lnTo>
                      <a:pt x="1067" y="1386"/>
                    </a:lnTo>
                    <a:lnTo>
                      <a:pt x="1082" y="1406"/>
                    </a:lnTo>
                    <a:lnTo>
                      <a:pt x="1098" y="1424"/>
                    </a:lnTo>
                    <a:lnTo>
                      <a:pt x="1114" y="1440"/>
                    </a:lnTo>
                    <a:lnTo>
                      <a:pt x="1132" y="1453"/>
                    </a:lnTo>
                    <a:lnTo>
                      <a:pt x="1151" y="1465"/>
                    </a:lnTo>
                    <a:lnTo>
                      <a:pt x="1169" y="1475"/>
                    </a:lnTo>
                    <a:lnTo>
                      <a:pt x="1188" y="1483"/>
                    </a:lnTo>
                    <a:lnTo>
                      <a:pt x="1208" y="1490"/>
                    </a:lnTo>
                    <a:lnTo>
                      <a:pt x="1229" y="1495"/>
                    </a:lnTo>
                    <a:lnTo>
                      <a:pt x="1249" y="1499"/>
                    </a:lnTo>
                    <a:lnTo>
                      <a:pt x="1271" y="1502"/>
                    </a:lnTo>
                    <a:lnTo>
                      <a:pt x="1293" y="1504"/>
                    </a:lnTo>
                    <a:lnTo>
                      <a:pt x="1315" y="1504"/>
                    </a:lnTo>
                    <a:lnTo>
                      <a:pt x="1338" y="1504"/>
                    </a:lnTo>
                    <a:lnTo>
                      <a:pt x="1384" y="1500"/>
                    </a:lnTo>
                    <a:lnTo>
                      <a:pt x="1432" y="1495"/>
                    </a:lnTo>
                    <a:lnTo>
                      <a:pt x="1480" y="1489"/>
                    </a:lnTo>
                    <a:lnTo>
                      <a:pt x="1530" y="1482"/>
                    </a:lnTo>
                    <a:lnTo>
                      <a:pt x="1579" y="1476"/>
                    </a:lnTo>
                    <a:lnTo>
                      <a:pt x="1628" y="1470"/>
                    </a:lnTo>
                    <a:lnTo>
                      <a:pt x="1653" y="1468"/>
                    </a:lnTo>
                    <a:lnTo>
                      <a:pt x="1678" y="1467"/>
                    </a:lnTo>
                    <a:lnTo>
                      <a:pt x="1702" y="1467"/>
                    </a:lnTo>
                    <a:lnTo>
                      <a:pt x="1727" y="1467"/>
                    </a:lnTo>
                    <a:lnTo>
                      <a:pt x="1738" y="1462"/>
                    </a:lnTo>
                    <a:lnTo>
                      <a:pt x="1749" y="1455"/>
                    </a:lnTo>
                    <a:lnTo>
                      <a:pt x="1761" y="1446"/>
                    </a:lnTo>
                    <a:lnTo>
                      <a:pt x="1774" y="1439"/>
                    </a:lnTo>
                    <a:lnTo>
                      <a:pt x="1780" y="1436"/>
                    </a:lnTo>
                    <a:lnTo>
                      <a:pt x="1787" y="1433"/>
                    </a:lnTo>
                    <a:lnTo>
                      <a:pt x="1794" y="1431"/>
                    </a:lnTo>
                    <a:lnTo>
                      <a:pt x="1802" y="1430"/>
                    </a:lnTo>
                    <a:lnTo>
                      <a:pt x="1810" y="1429"/>
                    </a:lnTo>
                    <a:lnTo>
                      <a:pt x="1818" y="1430"/>
                    </a:lnTo>
                    <a:lnTo>
                      <a:pt x="1827" y="1432"/>
                    </a:lnTo>
                    <a:lnTo>
                      <a:pt x="1836" y="1436"/>
                    </a:lnTo>
                    <a:lnTo>
                      <a:pt x="1829" y="1464"/>
                    </a:lnTo>
                    <a:lnTo>
                      <a:pt x="1821" y="1493"/>
                    </a:lnTo>
                    <a:lnTo>
                      <a:pt x="1818" y="1507"/>
                    </a:lnTo>
                    <a:lnTo>
                      <a:pt x="1813" y="1521"/>
                    </a:lnTo>
                    <a:lnTo>
                      <a:pt x="1809" y="1534"/>
                    </a:lnTo>
                    <a:lnTo>
                      <a:pt x="1803" y="1548"/>
                    </a:lnTo>
                    <a:lnTo>
                      <a:pt x="1798" y="1561"/>
                    </a:lnTo>
                    <a:lnTo>
                      <a:pt x="1791" y="1573"/>
                    </a:lnTo>
                    <a:lnTo>
                      <a:pt x="1783" y="1584"/>
                    </a:lnTo>
                    <a:lnTo>
                      <a:pt x="1774" y="1595"/>
                    </a:lnTo>
                    <a:lnTo>
                      <a:pt x="1764" y="1604"/>
                    </a:lnTo>
                    <a:lnTo>
                      <a:pt x="1753" y="1614"/>
                    </a:lnTo>
                    <a:lnTo>
                      <a:pt x="1741" y="1622"/>
                    </a:lnTo>
                    <a:lnTo>
                      <a:pt x="1727" y="1628"/>
                    </a:lnTo>
                    <a:lnTo>
                      <a:pt x="1706" y="1634"/>
                    </a:lnTo>
                    <a:lnTo>
                      <a:pt x="1685" y="1641"/>
                    </a:lnTo>
                    <a:lnTo>
                      <a:pt x="1663" y="1646"/>
                    </a:lnTo>
                    <a:lnTo>
                      <a:pt x="1641" y="1651"/>
                    </a:lnTo>
                    <a:lnTo>
                      <a:pt x="1619" y="1655"/>
                    </a:lnTo>
                    <a:lnTo>
                      <a:pt x="1597" y="1658"/>
                    </a:lnTo>
                    <a:lnTo>
                      <a:pt x="1574" y="1662"/>
                    </a:lnTo>
                    <a:lnTo>
                      <a:pt x="1552" y="1664"/>
                    </a:lnTo>
                    <a:lnTo>
                      <a:pt x="1529" y="1665"/>
                    </a:lnTo>
                    <a:lnTo>
                      <a:pt x="1506" y="1667"/>
                    </a:lnTo>
                    <a:lnTo>
                      <a:pt x="1482" y="1667"/>
                    </a:lnTo>
                    <a:lnTo>
                      <a:pt x="1459" y="1667"/>
                    </a:lnTo>
                    <a:lnTo>
                      <a:pt x="1412" y="1666"/>
                    </a:lnTo>
                    <a:lnTo>
                      <a:pt x="1366" y="1663"/>
                    </a:lnTo>
                    <a:lnTo>
                      <a:pt x="1318" y="1658"/>
                    </a:lnTo>
                    <a:lnTo>
                      <a:pt x="1272" y="1652"/>
                    </a:lnTo>
                    <a:lnTo>
                      <a:pt x="1227" y="1643"/>
                    </a:lnTo>
                    <a:lnTo>
                      <a:pt x="1183" y="1634"/>
                    </a:lnTo>
                    <a:lnTo>
                      <a:pt x="1139" y="1624"/>
                    </a:lnTo>
                    <a:lnTo>
                      <a:pt x="1097" y="1612"/>
                    </a:lnTo>
                    <a:lnTo>
                      <a:pt x="1057" y="1599"/>
                    </a:lnTo>
                    <a:lnTo>
                      <a:pt x="1019" y="1585"/>
                    </a:lnTo>
                    <a:lnTo>
                      <a:pt x="1019" y="1578"/>
                    </a:lnTo>
                    <a:lnTo>
                      <a:pt x="1018" y="1572"/>
                    </a:lnTo>
                    <a:lnTo>
                      <a:pt x="1016" y="1565"/>
                    </a:lnTo>
                    <a:lnTo>
                      <a:pt x="1014" y="1559"/>
                    </a:lnTo>
                    <a:lnTo>
                      <a:pt x="1008" y="1547"/>
                    </a:lnTo>
                    <a:lnTo>
                      <a:pt x="1001" y="1535"/>
                    </a:lnTo>
                    <a:lnTo>
                      <a:pt x="983" y="1512"/>
                    </a:lnTo>
                    <a:lnTo>
                      <a:pt x="963" y="1490"/>
                    </a:lnTo>
                    <a:lnTo>
                      <a:pt x="953" y="1479"/>
                    </a:lnTo>
                    <a:lnTo>
                      <a:pt x="944" y="1466"/>
                    </a:lnTo>
                    <a:lnTo>
                      <a:pt x="937" y="1453"/>
                    </a:lnTo>
                    <a:lnTo>
                      <a:pt x="931" y="1439"/>
                    </a:lnTo>
                    <a:lnTo>
                      <a:pt x="928" y="1431"/>
                    </a:lnTo>
                    <a:lnTo>
                      <a:pt x="926" y="1424"/>
                    </a:lnTo>
                    <a:lnTo>
                      <a:pt x="925" y="1416"/>
                    </a:lnTo>
                    <a:lnTo>
                      <a:pt x="924" y="1408"/>
                    </a:lnTo>
                    <a:lnTo>
                      <a:pt x="924" y="1399"/>
                    </a:lnTo>
                    <a:lnTo>
                      <a:pt x="925" y="1390"/>
                    </a:lnTo>
                    <a:lnTo>
                      <a:pt x="927" y="1381"/>
                    </a:lnTo>
                    <a:lnTo>
                      <a:pt x="929" y="1371"/>
                    </a:lnTo>
                    <a:lnTo>
                      <a:pt x="939" y="1369"/>
                    </a:lnTo>
                    <a:lnTo>
                      <a:pt x="949" y="1365"/>
                    </a:lnTo>
                    <a:lnTo>
                      <a:pt x="958" y="1362"/>
                    </a:lnTo>
                    <a:lnTo>
                      <a:pt x="967" y="1359"/>
                    </a:lnTo>
                    <a:lnTo>
                      <a:pt x="976" y="1355"/>
                    </a:lnTo>
                    <a:lnTo>
                      <a:pt x="984" y="1349"/>
                    </a:lnTo>
                    <a:lnTo>
                      <a:pt x="992" y="1344"/>
                    </a:lnTo>
                    <a:lnTo>
                      <a:pt x="999" y="1338"/>
                    </a:lnTo>
                    <a:lnTo>
                      <a:pt x="1006" y="1333"/>
                    </a:lnTo>
                    <a:lnTo>
                      <a:pt x="1012" y="1326"/>
                    </a:lnTo>
                    <a:lnTo>
                      <a:pt x="1018" y="1319"/>
                    </a:lnTo>
                    <a:lnTo>
                      <a:pt x="1024" y="1312"/>
                    </a:lnTo>
                    <a:lnTo>
                      <a:pt x="1034" y="1296"/>
                    </a:lnTo>
                    <a:lnTo>
                      <a:pt x="1043" y="1280"/>
                    </a:lnTo>
                    <a:lnTo>
                      <a:pt x="1050" y="1263"/>
                    </a:lnTo>
                    <a:lnTo>
                      <a:pt x="1056" y="1244"/>
                    </a:lnTo>
                    <a:lnTo>
                      <a:pt x="1060" y="1225"/>
                    </a:lnTo>
                    <a:lnTo>
                      <a:pt x="1062" y="1205"/>
                    </a:lnTo>
                    <a:lnTo>
                      <a:pt x="1064" y="1185"/>
                    </a:lnTo>
                    <a:lnTo>
                      <a:pt x="1064" y="1165"/>
                    </a:lnTo>
                    <a:lnTo>
                      <a:pt x="1062" y="1145"/>
                    </a:lnTo>
                    <a:lnTo>
                      <a:pt x="1059" y="1124"/>
                    </a:lnTo>
                    <a:lnTo>
                      <a:pt x="1033" y="1106"/>
                    </a:lnTo>
                    <a:lnTo>
                      <a:pt x="1013" y="1088"/>
                    </a:lnTo>
                    <a:lnTo>
                      <a:pt x="996" y="1069"/>
                    </a:lnTo>
                    <a:lnTo>
                      <a:pt x="984" y="1050"/>
                    </a:lnTo>
                    <a:lnTo>
                      <a:pt x="975" y="1030"/>
                    </a:lnTo>
                    <a:lnTo>
                      <a:pt x="969" y="1011"/>
                    </a:lnTo>
                    <a:lnTo>
                      <a:pt x="967" y="990"/>
                    </a:lnTo>
                    <a:lnTo>
                      <a:pt x="967" y="970"/>
                    </a:lnTo>
                    <a:lnTo>
                      <a:pt x="970" y="949"/>
                    </a:lnTo>
                    <a:lnTo>
                      <a:pt x="976" y="929"/>
                    </a:lnTo>
                    <a:lnTo>
                      <a:pt x="982" y="908"/>
                    </a:lnTo>
                    <a:lnTo>
                      <a:pt x="990" y="888"/>
                    </a:lnTo>
                    <a:lnTo>
                      <a:pt x="1010" y="846"/>
                    </a:lnTo>
                    <a:lnTo>
                      <a:pt x="1030" y="803"/>
                    </a:lnTo>
                    <a:lnTo>
                      <a:pt x="1041" y="783"/>
                    </a:lnTo>
                    <a:lnTo>
                      <a:pt x="1050" y="761"/>
                    </a:lnTo>
                    <a:lnTo>
                      <a:pt x="1059" y="741"/>
                    </a:lnTo>
                    <a:lnTo>
                      <a:pt x="1067" y="719"/>
                    </a:lnTo>
                    <a:lnTo>
                      <a:pt x="1073" y="699"/>
                    </a:lnTo>
                    <a:lnTo>
                      <a:pt x="1078" y="678"/>
                    </a:lnTo>
                    <a:lnTo>
                      <a:pt x="1080" y="657"/>
                    </a:lnTo>
                    <a:lnTo>
                      <a:pt x="1080" y="637"/>
                    </a:lnTo>
                    <a:lnTo>
                      <a:pt x="1077" y="616"/>
                    </a:lnTo>
                    <a:lnTo>
                      <a:pt x="1071" y="597"/>
                    </a:lnTo>
                    <a:lnTo>
                      <a:pt x="1061" y="576"/>
                    </a:lnTo>
                    <a:lnTo>
                      <a:pt x="1048" y="557"/>
                    </a:lnTo>
                    <a:lnTo>
                      <a:pt x="1030" y="539"/>
                    </a:lnTo>
                    <a:lnTo>
                      <a:pt x="1008" y="519"/>
                    </a:lnTo>
                    <a:lnTo>
                      <a:pt x="982" y="501"/>
                    </a:lnTo>
                    <a:lnTo>
                      <a:pt x="949" y="482"/>
                    </a:lnTo>
                    <a:lnTo>
                      <a:pt x="941" y="481"/>
                    </a:lnTo>
                    <a:lnTo>
                      <a:pt x="934" y="481"/>
                    </a:lnTo>
                    <a:lnTo>
                      <a:pt x="927" y="482"/>
                    </a:lnTo>
                    <a:lnTo>
                      <a:pt x="920" y="486"/>
                    </a:lnTo>
                    <a:lnTo>
                      <a:pt x="913" y="489"/>
                    </a:lnTo>
                    <a:lnTo>
                      <a:pt x="906" y="493"/>
                    </a:lnTo>
                    <a:lnTo>
                      <a:pt x="899" y="499"/>
                    </a:lnTo>
                    <a:lnTo>
                      <a:pt x="893" y="505"/>
                    </a:lnTo>
                    <a:lnTo>
                      <a:pt x="887" y="512"/>
                    </a:lnTo>
                    <a:lnTo>
                      <a:pt x="882" y="519"/>
                    </a:lnTo>
                    <a:lnTo>
                      <a:pt x="877" y="527"/>
                    </a:lnTo>
                    <a:lnTo>
                      <a:pt x="872" y="535"/>
                    </a:lnTo>
                    <a:lnTo>
                      <a:pt x="868" y="543"/>
                    </a:lnTo>
                    <a:lnTo>
                      <a:pt x="865" y="552"/>
                    </a:lnTo>
                    <a:lnTo>
                      <a:pt x="862" y="560"/>
                    </a:lnTo>
                    <a:lnTo>
                      <a:pt x="860" y="568"/>
                    </a:lnTo>
                    <a:lnTo>
                      <a:pt x="861" y="575"/>
                    </a:lnTo>
                    <a:lnTo>
                      <a:pt x="863" y="582"/>
                    </a:lnTo>
                    <a:lnTo>
                      <a:pt x="865" y="588"/>
                    </a:lnTo>
                    <a:lnTo>
                      <a:pt x="868" y="595"/>
                    </a:lnTo>
                    <a:lnTo>
                      <a:pt x="875" y="607"/>
                    </a:lnTo>
                    <a:lnTo>
                      <a:pt x="883" y="618"/>
                    </a:lnTo>
                    <a:lnTo>
                      <a:pt x="903" y="640"/>
                    </a:lnTo>
                    <a:lnTo>
                      <a:pt x="923" y="662"/>
                    </a:lnTo>
                    <a:lnTo>
                      <a:pt x="932" y="673"/>
                    </a:lnTo>
                    <a:lnTo>
                      <a:pt x="941" y="685"/>
                    </a:lnTo>
                    <a:lnTo>
                      <a:pt x="948" y="696"/>
                    </a:lnTo>
                    <a:lnTo>
                      <a:pt x="953" y="709"/>
                    </a:lnTo>
                    <a:lnTo>
                      <a:pt x="955" y="716"/>
                    </a:lnTo>
                    <a:lnTo>
                      <a:pt x="956" y="723"/>
                    </a:lnTo>
                    <a:lnTo>
                      <a:pt x="957" y="731"/>
                    </a:lnTo>
                    <a:lnTo>
                      <a:pt x="957" y="739"/>
                    </a:lnTo>
                    <a:lnTo>
                      <a:pt x="956" y="746"/>
                    </a:lnTo>
                    <a:lnTo>
                      <a:pt x="955" y="754"/>
                    </a:lnTo>
                    <a:lnTo>
                      <a:pt x="952" y="762"/>
                    </a:lnTo>
                    <a:lnTo>
                      <a:pt x="949" y="771"/>
                    </a:lnTo>
                    <a:lnTo>
                      <a:pt x="927" y="789"/>
                    </a:lnTo>
                    <a:lnTo>
                      <a:pt x="908" y="809"/>
                    </a:lnTo>
                    <a:lnTo>
                      <a:pt x="890" y="829"/>
                    </a:lnTo>
                    <a:lnTo>
                      <a:pt x="874" y="849"/>
                    </a:lnTo>
                    <a:lnTo>
                      <a:pt x="867" y="860"/>
                    </a:lnTo>
                    <a:lnTo>
                      <a:pt x="860" y="870"/>
                    </a:lnTo>
                    <a:lnTo>
                      <a:pt x="854" y="881"/>
                    </a:lnTo>
                    <a:lnTo>
                      <a:pt x="849" y="892"/>
                    </a:lnTo>
                    <a:lnTo>
                      <a:pt x="844" y="903"/>
                    </a:lnTo>
                    <a:lnTo>
                      <a:pt x="839" y="914"/>
                    </a:lnTo>
                    <a:lnTo>
                      <a:pt x="836" y="924"/>
                    </a:lnTo>
                    <a:lnTo>
                      <a:pt x="833" y="936"/>
                    </a:lnTo>
                    <a:lnTo>
                      <a:pt x="830" y="947"/>
                    </a:lnTo>
                    <a:lnTo>
                      <a:pt x="828" y="959"/>
                    </a:lnTo>
                    <a:lnTo>
                      <a:pt x="827" y="971"/>
                    </a:lnTo>
                    <a:lnTo>
                      <a:pt x="827" y="982"/>
                    </a:lnTo>
                    <a:lnTo>
                      <a:pt x="827" y="994"/>
                    </a:lnTo>
                    <a:lnTo>
                      <a:pt x="828" y="1005"/>
                    </a:lnTo>
                    <a:lnTo>
                      <a:pt x="829" y="1017"/>
                    </a:lnTo>
                    <a:lnTo>
                      <a:pt x="832" y="1029"/>
                    </a:lnTo>
                    <a:lnTo>
                      <a:pt x="835" y="1041"/>
                    </a:lnTo>
                    <a:lnTo>
                      <a:pt x="839" y="1053"/>
                    </a:lnTo>
                    <a:lnTo>
                      <a:pt x="844" y="1065"/>
                    </a:lnTo>
                    <a:lnTo>
                      <a:pt x="849" y="1077"/>
                    </a:lnTo>
                    <a:lnTo>
                      <a:pt x="856" y="1089"/>
                    </a:lnTo>
                    <a:lnTo>
                      <a:pt x="863" y="1101"/>
                    </a:lnTo>
                    <a:lnTo>
                      <a:pt x="871" y="1112"/>
                    </a:lnTo>
                    <a:lnTo>
                      <a:pt x="880" y="1124"/>
                    </a:lnTo>
                    <a:lnTo>
                      <a:pt x="929" y="1178"/>
                    </a:lnTo>
                    <a:lnTo>
                      <a:pt x="919" y="1185"/>
                    </a:lnTo>
                    <a:lnTo>
                      <a:pt x="909" y="1191"/>
                    </a:lnTo>
                    <a:lnTo>
                      <a:pt x="900" y="1200"/>
                    </a:lnTo>
                    <a:lnTo>
                      <a:pt x="891" y="1208"/>
                    </a:lnTo>
                    <a:lnTo>
                      <a:pt x="883" y="1217"/>
                    </a:lnTo>
                    <a:lnTo>
                      <a:pt x="874" y="1227"/>
                    </a:lnTo>
                    <a:lnTo>
                      <a:pt x="867" y="1237"/>
                    </a:lnTo>
                    <a:lnTo>
                      <a:pt x="859" y="1248"/>
                    </a:lnTo>
                    <a:lnTo>
                      <a:pt x="853" y="1258"/>
                    </a:lnTo>
                    <a:lnTo>
                      <a:pt x="846" y="1270"/>
                    </a:lnTo>
                    <a:lnTo>
                      <a:pt x="840" y="1282"/>
                    </a:lnTo>
                    <a:lnTo>
                      <a:pt x="835" y="1295"/>
                    </a:lnTo>
                    <a:lnTo>
                      <a:pt x="830" y="1307"/>
                    </a:lnTo>
                    <a:lnTo>
                      <a:pt x="825" y="1320"/>
                    </a:lnTo>
                    <a:lnTo>
                      <a:pt x="821" y="1334"/>
                    </a:lnTo>
                    <a:lnTo>
                      <a:pt x="818" y="1347"/>
                    </a:lnTo>
                    <a:lnTo>
                      <a:pt x="815" y="1361"/>
                    </a:lnTo>
                    <a:lnTo>
                      <a:pt x="812" y="1374"/>
                    </a:lnTo>
                    <a:lnTo>
                      <a:pt x="810" y="1388"/>
                    </a:lnTo>
                    <a:lnTo>
                      <a:pt x="809" y="1402"/>
                    </a:lnTo>
                    <a:lnTo>
                      <a:pt x="808" y="1416"/>
                    </a:lnTo>
                    <a:lnTo>
                      <a:pt x="808" y="1430"/>
                    </a:lnTo>
                    <a:lnTo>
                      <a:pt x="808" y="1444"/>
                    </a:lnTo>
                    <a:lnTo>
                      <a:pt x="809" y="1458"/>
                    </a:lnTo>
                    <a:lnTo>
                      <a:pt x="811" y="1472"/>
                    </a:lnTo>
                    <a:lnTo>
                      <a:pt x="813" y="1486"/>
                    </a:lnTo>
                    <a:lnTo>
                      <a:pt x="816" y="1499"/>
                    </a:lnTo>
                    <a:lnTo>
                      <a:pt x="819" y="1513"/>
                    </a:lnTo>
                    <a:lnTo>
                      <a:pt x="824" y="1526"/>
                    </a:lnTo>
                    <a:lnTo>
                      <a:pt x="828" y="1539"/>
                    </a:lnTo>
                    <a:lnTo>
                      <a:pt x="834" y="1551"/>
                    </a:lnTo>
                    <a:lnTo>
                      <a:pt x="840" y="1564"/>
                    </a:lnTo>
                    <a:lnTo>
                      <a:pt x="849" y="1566"/>
                    </a:lnTo>
                    <a:lnTo>
                      <a:pt x="857" y="1570"/>
                    </a:lnTo>
                    <a:lnTo>
                      <a:pt x="865" y="1574"/>
                    </a:lnTo>
                    <a:lnTo>
                      <a:pt x="872" y="1579"/>
                    </a:lnTo>
                    <a:lnTo>
                      <a:pt x="878" y="1585"/>
                    </a:lnTo>
                    <a:lnTo>
                      <a:pt x="883" y="1591"/>
                    </a:lnTo>
                    <a:lnTo>
                      <a:pt x="888" y="1599"/>
                    </a:lnTo>
                    <a:lnTo>
                      <a:pt x="892" y="1606"/>
                    </a:lnTo>
                    <a:lnTo>
                      <a:pt x="895" y="1615"/>
                    </a:lnTo>
                    <a:lnTo>
                      <a:pt x="898" y="1624"/>
                    </a:lnTo>
                    <a:lnTo>
                      <a:pt x="900" y="1632"/>
                    </a:lnTo>
                    <a:lnTo>
                      <a:pt x="901" y="1642"/>
                    </a:lnTo>
                    <a:lnTo>
                      <a:pt x="902" y="1652"/>
                    </a:lnTo>
                    <a:lnTo>
                      <a:pt x="902" y="1662"/>
                    </a:lnTo>
                    <a:lnTo>
                      <a:pt x="901" y="1671"/>
                    </a:lnTo>
                    <a:lnTo>
                      <a:pt x="899" y="1681"/>
                    </a:lnTo>
                    <a:lnTo>
                      <a:pt x="889" y="1687"/>
                    </a:lnTo>
                    <a:lnTo>
                      <a:pt x="880" y="1695"/>
                    </a:lnTo>
                    <a:lnTo>
                      <a:pt x="871" y="1701"/>
                    </a:lnTo>
                    <a:lnTo>
                      <a:pt x="862" y="1709"/>
                    </a:lnTo>
                    <a:lnTo>
                      <a:pt x="854" y="1718"/>
                    </a:lnTo>
                    <a:lnTo>
                      <a:pt x="847" y="1725"/>
                    </a:lnTo>
                    <a:lnTo>
                      <a:pt x="839" y="1735"/>
                    </a:lnTo>
                    <a:lnTo>
                      <a:pt x="833" y="1744"/>
                    </a:lnTo>
                    <a:lnTo>
                      <a:pt x="827" y="1753"/>
                    </a:lnTo>
                    <a:lnTo>
                      <a:pt x="821" y="1763"/>
                    </a:lnTo>
                    <a:lnTo>
                      <a:pt x="816" y="1773"/>
                    </a:lnTo>
                    <a:lnTo>
                      <a:pt x="811" y="1783"/>
                    </a:lnTo>
                    <a:lnTo>
                      <a:pt x="807" y="1793"/>
                    </a:lnTo>
                    <a:lnTo>
                      <a:pt x="804" y="1803"/>
                    </a:lnTo>
                    <a:lnTo>
                      <a:pt x="800" y="1814"/>
                    </a:lnTo>
                    <a:lnTo>
                      <a:pt x="798" y="1825"/>
                    </a:lnTo>
                    <a:lnTo>
                      <a:pt x="796" y="1836"/>
                    </a:lnTo>
                    <a:lnTo>
                      <a:pt x="793" y="1846"/>
                    </a:lnTo>
                    <a:lnTo>
                      <a:pt x="792" y="1857"/>
                    </a:lnTo>
                    <a:lnTo>
                      <a:pt x="792" y="1868"/>
                    </a:lnTo>
                    <a:lnTo>
                      <a:pt x="792" y="1880"/>
                    </a:lnTo>
                    <a:lnTo>
                      <a:pt x="792" y="1891"/>
                    </a:lnTo>
                    <a:lnTo>
                      <a:pt x="794" y="1901"/>
                    </a:lnTo>
                    <a:lnTo>
                      <a:pt x="796" y="1912"/>
                    </a:lnTo>
                    <a:lnTo>
                      <a:pt x="799" y="1923"/>
                    </a:lnTo>
                    <a:lnTo>
                      <a:pt x="801" y="1933"/>
                    </a:lnTo>
                    <a:lnTo>
                      <a:pt x="805" y="1944"/>
                    </a:lnTo>
                    <a:lnTo>
                      <a:pt x="809" y="1953"/>
                    </a:lnTo>
                    <a:lnTo>
                      <a:pt x="813" y="1964"/>
                    </a:lnTo>
                    <a:lnTo>
                      <a:pt x="818" y="1974"/>
                    </a:lnTo>
                    <a:lnTo>
                      <a:pt x="824" y="1982"/>
                    </a:lnTo>
                    <a:lnTo>
                      <a:pt x="830" y="1992"/>
                    </a:lnTo>
                    <a:lnTo>
                      <a:pt x="880" y="2045"/>
                    </a:lnTo>
                    <a:lnTo>
                      <a:pt x="895" y="2039"/>
                    </a:lnTo>
                    <a:lnTo>
                      <a:pt x="908" y="2031"/>
                    </a:lnTo>
                    <a:lnTo>
                      <a:pt x="920" y="2022"/>
                    </a:lnTo>
                    <a:lnTo>
                      <a:pt x="929" y="2015"/>
                    </a:lnTo>
                    <a:lnTo>
                      <a:pt x="936" y="2006"/>
                    </a:lnTo>
                    <a:lnTo>
                      <a:pt x="942" y="1998"/>
                    </a:lnTo>
                    <a:lnTo>
                      <a:pt x="947" y="1989"/>
                    </a:lnTo>
                    <a:lnTo>
                      <a:pt x="950" y="1979"/>
                    </a:lnTo>
                    <a:lnTo>
                      <a:pt x="952" y="1970"/>
                    </a:lnTo>
                    <a:lnTo>
                      <a:pt x="953" y="1961"/>
                    </a:lnTo>
                    <a:lnTo>
                      <a:pt x="952" y="1951"/>
                    </a:lnTo>
                    <a:lnTo>
                      <a:pt x="952" y="1941"/>
                    </a:lnTo>
                    <a:lnTo>
                      <a:pt x="948" y="1921"/>
                    </a:lnTo>
                    <a:lnTo>
                      <a:pt x="944" y="1901"/>
                    </a:lnTo>
                    <a:lnTo>
                      <a:pt x="940" y="1881"/>
                    </a:lnTo>
                    <a:lnTo>
                      <a:pt x="936" y="1861"/>
                    </a:lnTo>
                    <a:lnTo>
                      <a:pt x="935" y="1852"/>
                    </a:lnTo>
                    <a:lnTo>
                      <a:pt x="935" y="1842"/>
                    </a:lnTo>
                    <a:lnTo>
                      <a:pt x="936" y="1832"/>
                    </a:lnTo>
                    <a:lnTo>
                      <a:pt x="938" y="1823"/>
                    </a:lnTo>
                    <a:lnTo>
                      <a:pt x="941" y="1814"/>
                    </a:lnTo>
                    <a:lnTo>
                      <a:pt x="946" y="1804"/>
                    </a:lnTo>
                    <a:lnTo>
                      <a:pt x="951" y="1796"/>
                    </a:lnTo>
                    <a:lnTo>
                      <a:pt x="959" y="1787"/>
                    </a:lnTo>
                    <a:lnTo>
                      <a:pt x="968" y="1779"/>
                    </a:lnTo>
                    <a:lnTo>
                      <a:pt x="981" y="1772"/>
                    </a:lnTo>
                    <a:lnTo>
                      <a:pt x="994" y="1764"/>
                    </a:lnTo>
                    <a:lnTo>
                      <a:pt x="1009" y="1757"/>
                    </a:lnTo>
                    <a:lnTo>
                      <a:pt x="1060" y="1771"/>
                    </a:lnTo>
                    <a:lnTo>
                      <a:pt x="1111" y="1786"/>
                    </a:lnTo>
                    <a:lnTo>
                      <a:pt x="1164" y="1801"/>
                    </a:lnTo>
                    <a:lnTo>
                      <a:pt x="1215" y="1818"/>
                    </a:lnTo>
                    <a:lnTo>
                      <a:pt x="1266" y="1837"/>
                    </a:lnTo>
                    <a:lnTo>
                      <a:pt x="1317" y="1857"/>
                    </a:lnTo>
                    <a:lnTo>
                      <a:pt x="1343" y="1868"/>
                    </a:lnTo>
                    <a:lnTo>
                      <a:pt x="1368" y="1879"/>
                    </a:lnTo>
                    <a:lnTo>
                      <a:pt x="1392" y="1891"/>
                    </a:lnTo>
                    <a:lnTo>
                      <a:pt x="1416" y="1904"/>
                    </a:lnTo>
                    <a:lnTo>
                      <a:pt x="1440" y="1918"/>
                    </a:lnTo>
                    <a:lnTo>
                      <a:pt x="1463" y="1932"/>
                    </a:lnTo>
                    <a:lnTo>
                      <a:pt x="1486" y="1946"/>
                    </a:lnTo>
                    <a:lnTo>
                      <a:pt x="1510" y="1962"/>
                    </a:lnTo>
                    <a:lnTo>
                      <a:pt x="1531" y="1978"/>
                    </a:lnTo>
                    <a:lnTo>
                      <a:pt x="1553" y="1995"/>
                    </a:lnTo>
                    <a:lnTo>
                      <a:pt x="1573" y="2014"/>
                    </a:lnTo>
                    <a:lnTo>
                      <a:pt x="1593" y="2033"/>
                    </a:lnTo>
                    <a:lnTo>
                      <a:pt x="1613" y="2054"/>
                    </a:lnTo>
                    <a:lnTo>
                      <a:pt x="1631" y="2075"/>
                    </a:lnTo>
                    <a:lnTo>
                      <a:pt x="1649" y="2098"/>
                    </a:lnTo>
                    <a:lnTo>
                      <a:pt x="1666" y="2121"/>
                    </a:lnTo>
                    <a:lnTo>
                      <a:pt x="1683" y="2146"/>
                    </a:lnTo>
                    <a:lnTo>
                      <a:pt x="1699" y="2172"/>
                    </a:lnTo>
                    <a:lnTo>
                      <a:pt x="1713" y="2199"/>
                    </a:lnTo>
                    <a:lnTo>
                      <a:pt x="1727" y="2228"/>
                    </a:lnTo>
                    <a:lnTo>
                      <a:pt x="1728" y="2247"/>
                    </a:lnTo>
                    <a:lnTo>
                      <a:pt x="1726" y="2266"/>
                    </a:lnTo>
                    <a:lnTo>
                      <a:pt x="1723" y="2283"/>
                    </a:lnTo>
                    <a:lnTo>
                      <a:pt x="1719" y="2299"/>
                    </a:lnTo>
                    <a:lnTo>
                      <a:pt x="1712" y="2314"/>
                    </a:lnTo>
                    <a:lnTo>
                      <a:pt x="1704" y="2328"/>
                    </a:lnTo>
                    <a:lnTo>
                      <a:pt x="1695" y="2341"/>
                    </a:lnTo>
                    <a:lnTo>
                      <a:pt x="1685" y="2353"/>
                    </a:lnTo>
                    <a:lnTo>
                      <a:pt x="1672" y="2364"/>
                    </a:lnTo>
                    <a:lnTo>
                      <a:pt x="1659" y="2373"/>
                    </a:lnTo>
                    <a:lnTo>
                      <a:pt x="1645" y="2381"/>
                    </a:lnTo>
                    <a:lnTo>
                      <a:pt x="1631" y="2387"/>
                    </a:lnTo>
                    <a:lnTo>
                      <a:pt x="1616" y="2392"/>
                    </a:lnTo>
                    <a:lnTo>
                      <a:pt x="1600" y="2396"/>
                    </a:lnTo>
                    <a:lnTo>
                      <a:pt x="1584" y="2399"/>
                    </a:lnTo>
                    <a:lnTo>
                      <a:pt x="1567" y="2399"/>
                    </a:lnTo>
                    <a:lnTo>
                      <a:pt x="1542" y="2400"/>
                    </a:lnTo>
                    <a:lnTo>
                      <a:pt x="1518" y="2397"/>
                    </a:lnTo>
                    <a:lnTo>
                      <a:pt x="1493" y="2395"/>
                    </a:lnTo>
                    <a:lnTo>
                      <a:pt x="1470" y="2391"/>
                    </a:lnTo>
                    <a:lnTo>
                      <a:pt x="1447" y="2386"/>
                    </a:lnTo>
                    <a:lnTo>
                      <a:pt x="1425" y="2378"/>
                    </a:lnTo>
                    <a:lnTo>
                      <a:pt x="1403" y="2370"/>
                    </a:lnTo>
                    <a:lnTo>
                      <a:pt x="1382" y="2362"/>
                    </a:lnTo>
                    <a:lnTo>
                      <a:pt x="1360" y="2352"/>
                    </a:lnTo>
                    <a:lnTo>
                      <a:pt x="1340" y="2341"/>
                    </a:lnTo>
                    <a:lnTo>
                      <a:pt x="1318" y="2329"/>
                    </a:lnTo>
                    <a:lnTo>
                      <a:pt x="1298" y="2318"/>
                    </a:lnTo>
                    <a:lnTo>
                      <a:pt x="1258" y="2291"/>
                    </a:lnTo>
                    <a:lnTo>
                      <a:pt x="1218" y="2262"/>
                    </a:lnTo>
                    <a:lnTo>
                      <a:pt x="1140" y="2203"/>
                    </a:lnTo>
                    <a:lnTo>
                      <a:pt x="1063" y="2142"/>
                    </a:lnTo>
                    <a:lnTo>
                      <a:pt x="1023" y="2114"/>
                    </a:lnTo>
                    <a:lnTo>
                      <a:pt x="983" y="2088"/>
                    </a:lnTo>
                    <a:lnTo>
                      <a:pt x="962" y="2077"/>
                    </a:lnTo>
                    <a:lnTo>
                      <a:pt x="941" y="2066"/>
                    </a:lnTo>
                    <a:lnTo>
                      <a:pt x="921" y="2055"/>
                    </a:lnTo>
                    <a:lnTo>
                      <a:pt x="899" y="2045"/>
                    </a:lnTo>
                    <a:lnTo>
                      <a:pt x="870" y="2054"/>
                    </a:lnTo>
                    <a:lnTo>
                      <a:pt x="839" y="2062"/>
                    </a:lnTo>
                    <a:lnTo>
                      <a:pt x="806" y="2070"/>
                    </a:lnTo>
                    <a:lnTo>
                      <a:pt x="771" y="2078"/>
                    </a:lnTo>
                    <a:lnTo>
                      <a:pt x="735" y="2084"/>
                    </a:lnTo>
                    <a:lnTo>
                      <a:pt x="699" y="2089"/>
                    </a:lnTo>
                    <a:lnTo>
                      <a:pt x="662" y="2094"/>
                    </a:lnTo>
                    <a:lnTo>
                      <a:pt x="626" y="2095"/>
                    </a:lnTo>
                    <a:lnTo>
                      <a:pt x="607" y="2095"/>
                    </a:lnTo>
                    <a:lnTo>
                      <a:pt x="589" y="2095"/>
                    </a:lnTo>
                    <a:lnTo>
                      <a:pt x="571" y="2093"/>
                    </a:lnTo>
                    <a:lnTo>
                      <a:pt x="554" y="2091"/>
                    </a:lnTo>
                    <a:lnTo>
                      <a:pt x="537" y="2088"/>
                    </a:lnTo>
                    <a:lnTo>
                      <a:pt x="520" y="2084"/>
                    </a:lnTo>
                    <a:lnTo>
                      <a:pt x="504" y="2080"/>
                    </a:lnTo>
                    <a:lnTo>
                      <a:pt x="488" y="2074"/>
                    </a:lnTo>
                    <a:lnTo>
                      <a:pt x="472" y="2068"/>
                    </a:lnTo>
                    <a:lnTo>
                      <a:pt x="457" y="2060"/>
                    </a:lnTo>
                    <a:lnTo>
                      <a:pt x="442" y="2052"/>
                    </a:lnTo>
                    <a:lnTo>
                      <a:pt x="429" y="2042"/>
                    </a:lnTo>
                    <a:lnTo>
                      <a:pt x="416" y="2031"/>
                    </a:lnTo>
                    <a:lnTo>
                      <a:pt x="403" y="2019"/>
                    </a:lnTo>
                    <a:lnTo>
                      <a:pt x="392" y="2006"/>
                    </a:lnTo>
                    <a:lnTo>
                      <a:pt x="381" y="1992"/>
                    </a:lnTo>
                    <a:lnTo>
                      <a:pt x="361" y="1977"/>
                    </a:lnTo>
                    <a:lnTo>
                      <a:pt x="345" y="1960"/>
                    </a:lnTo>
                    <a:lnTo>
                      <a:pt x="331" y="1941"/>
                    </a:lnTo>
                    <a:lnTo>
                      <a:pt x="319" y="1922"/>
                    </a:lnTo>
                    <a:lnTo>
                      <a:pt x="310" y="1901"/>
                    </a:lnTo>
                    <a:lnTo>
                      <a:pt x="303" y="1879"/>
                    </a:lnTo>
                    <a:lnTo>
                      <a:pt x="298" y="1856"/>
                    </a:lnTo>
                    <a:lnTo>
                      <a:pt x="294" y="1831"/>
                    </a:lnTo>
                    <a:lnTo>
                      <a:pt x="291" y="1807"/>
                    </a:lnTo>
                    <a:lnTo>
                      <a:pt x="290" y="1783"/>
                    </a:lnTo>
                    <a:lnTo>
                      <a:pt x="290" y="1757"/>
                    </a:lnTo>
                    <a:lnTo>
                      <a:pt x="290" y="1732"/>
                    </a:lnTo>
                    <a:lnTo>
                      <a:pt x="291" y="1681"/>
                    </a:lnTo>
                    <a:lnTo>
                      <a:pt x="292" y="1632"/>
                    </a:lnTo>
                    <a:lnTo>
                      <a:pt x="292" y="1609"/>
                    </a:lnTo>
                    <a:lnTo>
                      <a:pt x="291" y="1586"/>
                    </a:lnTo>
                    <a:lnTo>
                      <a:pt x="288" y="1564"/>
                    </a:lnTo>
                    <a:lnTo>
                      <a:pt x="285" y="1544"/>
                    </a:lnTo>
                    <a:lnTo>
                      <a:pt x="280" y="1525"/>
                    </a:lnTo>
                    <a:lnTo>
                      <a:pt x="273" y="1508"/>
                    </a:lnTo>
                    <a:lnTo>
                      <a:pt x="263" y="1492"/>
                    </a:lnTo>
                    <a:lnTo>
                      <a:pt x="252" y="1479"/>
                    </a:lnTo>
                    <a:lnTo>
                      <a:pt x="238" y="1467"/>
                    </a:lnTo>
                    <a:lnTo>
                      <a:pt x="222" y="1457"/>
                    </a:lnTo>
                    <a:lnTo>
                      <a:pt x="203" y="1451"/>
                    </a:lnTo>
                    <a:lnTo>
                      <a:pt x="180" y="1445"/>
                    </a:lnTo>
                    <a:lnTo>
                      <a:pt x="154" y="1444"/>
                    </a:lnTo>
                    <a:lnTo>
                      <a:pt x="125" y="1445"/>
                    </a:lnTo>
                    <a:lnTo>
                      <a:pt x="90" y="1450"/>
                    </a:lnTo>
                    <a:lnTo>
                      <a:pt x="52" y="1456"/>
                    </a:lnTo>
                    <a:lnTo>
                      <a:pt x="38" y="1350"/>
                    </a:lnTo>
                    <a:lnTo>
                      <a:pt x="26" y="1253"/>
                    </a:lnTo>
                    <a:lnTo>
                      <a:pt x="17" y="1162"/>
                    </a:lnTo>
                    <a:lnTo>
                      <a:pt x="9" y="1074"/>
                    </a:lnTo>
                    <a:lnTo>
                      <a:pt x="6" y="1029"/>
                    </a:lnTo>
                    <a:lnTo>
                      <a:pt x="4" y="985"/>
                    </a:lnTo>
                    <a:lnTo>
                      <a:pt x="2" y="938"/>
                    </a:lnTo>
                    <a:lnTo>
                      <a:pt x="1" y="891"/>
                    </a:lnTo>
                    <a:lnTo>
                      <a:pt x="0" y="841"/>
                    </a:lnTo>
                    <a:lnTo>
                      <a:pt x="0" y="788"/>
                    </a:lnTo>
                    <a:lnTo>
                      <a:pt x="1" y="733"/>
                    </a:lnTo>
                    <a:lnTo>
                      <a:pt x="3" y="675"/>
                    </a:lnTo>
                    <a:lnTo>
                      <a:pt x="17" y="677"/>
                    </a:lnTo>
                    <a:lnTo>
                      <a:pt x="32" y="679"/>
                    </a:lnTo>
                    <a:lnTo>
                      <a:pt x="47" y="681"/>
                    </a:lnTo>
                    <a:lnTo>
                      <a:pt x="61" y="685"/>
                    </a:lnTo>
                    <a:lnTo>
                      <a:pt x="89" y="694"/>
                    </a:lnTo>
                    <a:lnTo>
                      <a:pt x="118" y="705"/>
                    </a:lnTo>
                    <a:lnTo>
                      <a:pt x="145" y="717"/>
                    </a:lnTo>
                    <a:lnTo>
                      <a:pt x="172" y="731"/>
                    </a:lnTo>
                    <a:lnTo>
                      <a:pt x="198" y="745"/>
                    </a:lnTo>
                    <a:lnTo>
                      <a:pt x="224" y="759"/>
                    </a:lnTo>
                    <a:lnTo>
                      <a:pt x="250" y="774"/>
                    </a:lnTo>
                    <a:lnTo>
                      <a:pt x="277" y="787"/>
                    </a:lnTo>
                    <a:lnTo>
                      <a:pt x="302" y="800"/>
                    </a:lnTo>
                    <a:lnTo>
                      <a:pt x="328" y="812"/>
                    </a:lnTo>
                    <a:lnTo>
                      <a:pt x="353" y="822"/>
                    </a:lnTo>
                    <a:lnTo>
                      <a:pt x="379" y="829"/>
                    </a:lnTo>
                    <a:lnTo>
                      <a:pt x="392" y="831"/>
                    </a:lnTo>
                    <a:lnTo>
                      <a:pt x="405" y="834"/>
                    </a:lnTo>
                    <a:lnTo>
                      <a:pt x="418" y="835"/>
                    </a:lnTo>
                    <a:lnTo>
                      <a:pt x="431" y="836"/>
                    </a:lnTo>
                    <a:lnTo>
                      <a:pt x="446" y="779"/>
                    </a:lnTo>
                    <a:lnTo>
                      <a:pt x="459" y="719"/>
                    </a:lnTo>
                    <a:lnTo>
                      <a:pt x="471" y="660"/>
                    </a:lnTo>
                    <a:lnTo>
                      <a:pt x="484" y="598"/>
                    </a:lnTo>
                    <a:lnTo>
                      <a:pt x="497" y="538"/>
                    </a:lnTo>
                    <a:lnTo>
                      <a:pt x="512" y="476"/>
                    </a:lnTo>
                    <a:lnTo>
                      <a:pt x="519" y="447"/>
                    </a:lnTo>
                    <a:lnTo>
                      <a:pt x="527" y="416"/>
                    </a:lnTo>
                    <a:lnTo>
                      <a:pt x="536" y="387"/>
                    </a:lnTo>
                    <a:lnTo>
                      <a:pt x="546" y="358"/>
                    </a:lnTo>
                    <a:lnTo>
                      <a:pt x="556" y="329"/>
                    </a:lnTo>
                    <a:lnTo>
                      <a:pt x="567" y="301"/>
                    </a:lnTo>
                    <a:lnTo>
                      <a:pt x="578" y="274"/>
                    </a:lnTo>
                    <a:lnTo>
                      <a:pt x="591" y="247"/>
                    </a:lnTo>
                    <a:lnTo>
                      <a:pt x="605" y="221"/>
                    </a:lnTo>
                    <a:lnTo>
                      <a:pt x="619" y="196"/>
                    </a:lnTo>
                    <a:lnTo>
                      <a:pt x="636" y="171"/>
                    </a:lnTo>
                    <a:lnTo>
                      <a:pt x="653" y="147"/>
                    </a:lnTo>
                    <a:lnTo>
                      <a:pt x="671" y="125"/>
                    </a:lnTo>
                    <a:lnTo>
                      <a:pt x="690" y="104"/>
                    </a:lnTo>
                    <a:lnTo>
                      <a:pt x="711" y="84"/>
                    </a:lnTo>
                    <a:lnTo>
                      <a:pt x="734" y="64"/>
                    </a:lnTo>
                    <a:lnTo>
                      <a:pt x="758" y="46"/>
                    </a:lnTo>
                    <a:lnTo>
                      <a:pt x="783" y="30"/>
                    </a:lnTo>
                    <a:lnTo>
                      <a:pt x="811" y="14"/>
                    </a:lnTo>
                    <a:lnTo>
                      <a:pt x="840" y="0"/>
                    </a:lnTo>
                    <a:lnTo>
                      <a:pt x="854" y="4"/>
                    </a:lnTo>
                    <a:lnTo>
                      <a:pt x="868" y="5"/>
                    </a:lnTo>
                    <a:lnTo>
                      <a:pt x="883" y="6"/>
                    </a:lnTo>
                    <a:lnTo>
                      <a:pt x="898" y="5"/>
                    </a:lnTo>
                    <a:lnTo>
                      <a:pt x="929" y="3"/>
                    </a:lnTo>
                    <a:lnTo>
                      <a:pt x="959" y="1"/>
                    </a:lnTo>
                    <a:lnTo>
                      <a:pt x="973" y="3"/>
                    </a:lnTo>
                    <a:lnTo>
                      <a:pt x="985" y="6"/>
                    </a:lnTo>
                    <a:lnTo>
                      <a:pt x="991" y="8"/>
                    </a:lnTo>
                    <a:lnTo>
                      <a:pt x="996" y="10"/>
                    </a:lnTo>
                    <a:lnTo>
                      <a:pt x="1001" y="13"/>
                    </a:lnTo>
                    <a:lnTo>
                      <a:pt x="1005" y="17"/>
                    </a:lnTo>
                    <a:lnTo>
                      <a:pt x="1009" y="22"/>
                    </a:lnTo>
                    <a:lnTo>
                      <a:pt x="1012" y="26"/>
                    </a:lnTo>
                    <a:lnTo>
                      <a:pt x="1015" y="33"/>
                    </a:lnTo>
                    <a:lnTo>
                      <a:pt x="1017" y="39"/>
                    </a:lnTo>
                    <a:lnTo>
                      <a:pt x="1019" y="47"/>
                    </a:lnTo>
                    <a:lnTo>
                      <a:pt x="1020" y="56"/>
                    </a:lnTo>
                    <a:lnTo>
                      <a:pt x="1020" y="65"/>
                    </a:lnTo>
                    <a:lnTo>
                      <a:pt x="1019" y="75"/>
                    </a:lnTo>
                    <a:close/>
                  </a:path>
                </a:pathLst>
              </a:custGeom>
              <a:solidFill>
                <a:srgbClr val="F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6" name="Freeform 137">
                <a:extLst>
                  <a:ext uri="{FF2B5EF4-FFF2-40B4-BE49-F238E27FC236}">
                    <a16:creationId xmlns:a16="http://schemas.microsoft.com/office/drawing/2014/main" id="{F73CD68F-0CBC-40C7-BCF9-E87A55AE2670}"/>
                  </a:ext>
                </a:extLst>
              </p:cNvPr>
              <p:cNvSpPr>
                <a:spLocks/>
              </p:cNvSpPr>
              <p:nvPr/>
            </p:nvSpPr>
            <p:spPr bwMode="auto">
              <a:xfrm>
                <a:off x="5026" y="2921"/>
                <a:ext cx="20" cy="74"/>
              </a:xfrm>
              <a:custGeom>
                <a:avLst/>
                <a:gdLst>
                  <a:gd name="T0" fmla="*/ 0 w 139"/>
                  <a:gd name="T1" fmla="*/ 0 h 814"/>
                  <a:gd name="T2" fmla="*/ 0 w 139"/>
                  <a:gd name="T3" fmla="*/ 0 h 814"/>
                  <a:gd name="T4" fmla="*/ 0 w 139"/>
                  <a:gd name="T5" fmla="*/ 0 h 814"/>
                  <a:gd name="T6" fmla="*/ 0 w 139"/>
                  <a:gd name="T7" fmla="*/ 0 h 814"/>
                  <a:gd name="T8" fmla="*/ 0 w 139"/>
                  <a:gd name="T9" fmla="*/ 0 h 814"/>
                  <a:gd name="T10" fmla="*/ 0 w 139"/>
                  <a:gd name="T11" fmla="*/ 0 h 814"/>
                  <a:gd name="T12" fmla="*/ 0 w 139"/>
                  <a:gd name="T13" fmla="*/ 0 h 814"/>
                  <a:gd name="T14" fmla="*/ 0 w 139"/>
                  <a:gd name="T15" fmla="*/ 0 h 814"/>
                  <a:gd name="T16" fmla="*/ 0 w 139"/>
                  <a:gd name="T17" fmla="*/ 0 h 814"/>
                  <a:gd name="T18" fmla="*/ 0 w 139"/>
                  <a:gd name="T19" fmla="*/ 0 h 814"/>
                  <a:gd name="T20" fmla="*/ 0 w 139"/>
                  <a:gd name="T21" fmla="*/ 0 h 814"/>
                  <a:gd name="T22" fmla="*/ 0 w 139"/>
                  <a:gd name="T23" fmla="*/ 0 h 814"/>
                  <a:gd name="T24" fmla="*/ 0 w 139"/>
                  <a:gd name="T25" fmla="*/ 0 h 814"/>
                  <a:gd name="T26" fmla="*/ 0 w 139"/>
                  <a:gd name="T27" fmla="*/ 0 h 814"/>
                  <a:gd name="T28" fmla="*/ 0 w 139"/>
                  <a:gd name="T29" fmla="*/ 0 h 814"/>
                  <a:gd name="T30" fmla="*/ 0 w 139"/>
                  <a:gd name="T31" fmla="*/ 0 h 814"/>
                  <a:gd name="T32" fmla="*/ 0 w 139"/>
                  <a:gd name="T33" fmla="*/ 0 h 814"/>
                  <a:gd name="T34" fmla="*/ 0 w 139"/>
                  <a:gd name="T35" fmla="*/ 0 h 814"/>
                  <a:gd name="T36" fmla="*/ 0 w 139"/>
                  <a:gd name="T37" fmla="*/ 0 h 814"/>
                  <a:gd name="T38" fmla="*/ 0 w 139"/>
                  <a:gd name="T39" fmla="*/ 0 h 814"/>
                  <a:gd name="T40" fmla="*/ 0 w 139"/>
                  <a:gd name="T41" fmla="*/ 0 h 814"/>
                  <a:gd name="T42" fmla="*/ 0 w 139"/>
                  <a:gd name="T43" fmla="*/ 0 h 814"/>
                  <a:gd name="T44" fmla="*/ 0 w 139"/>
                  <a:gd name="T45" fmla="*/ 0 h 8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39" h="814">
                    <a:moveTo>
                      <a:pt x="20" y="814"/>
                    </a:moveTo>
                    <a:lnTo>
                      <a:pt x="15" y="792"/>
                    </a:lnTo>
                    <a:lnTo>
                      <a:pt x="11" y="769"/>
                    </a:lnTo>
                    <a:lnTo>
                      <a:pt x="8" y="746"/>
                    </a:lnTo>
                    <a:lnTo>
                      <a:pt x="6" y="722"/>
                    </a:lnTo>
                    <a:lnTo>
                      <a:pt x="3" y="697"/>
                    </a:lnTo>
                    <a:lnTo>
                      <a:pt x="2" y="673"/>
                    </a:lnTo>
                    <a:lnTo>
                      <a:pt x="1" y="648"/>
                    </a:lnTo>
                    <a:lnTo>
                      <a:pt x="0" y="623"/>
                    </a:lnTo>
                    <a:lnTo>
                      <a:pt x="0" y="571"/>
                    </a:lnTo>
                    <a:lnTo>
                      <a:pt x="3" y="518"/>
                    </a:lnTo>
                    <a:lnTo>
                      <a:pt x="6" y="465"/>
                    </a:lnTo>
                    <a:lnTo>
                      <a:pt x="12" y="411"/>
                    </a:lnTo>
                    <a:lnTo>
                      <a:pt x="19" y="358"/>
                    </a:lnTo>
                    <a:lnTo>
                      <a:pt x="28" y="304"/>
                    </a:lnTo>
                    <a:lnTo>
                      <a:pt x="39" y="251"/>
                    </a:lnTo>
                    <a:lnTo>
                      <a:pt x="50" y="198"/>
                    </a:lnTo>
                    <a:lnTo>
                      <a:pt x="63" y="147"/>
                    </a:lnTo>
                    <a:lnTo>
                      <a:pt x="77" y="97"/>
                    </a:lnTo>
                    <a:lnTo>
                      <a:pt x="93" y="48"/>
                    </a:lnTo>
                    <a:lnTo>
                      <a:pt x="109" y="0"/>
                    </a:lnTo>
                    <a:lnTo>
                      <a:pt x="139" y="33"/>
                    </a:lnTo>
                    <a:lnTo>
                      <a:pt x="20" y="8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7" name="Freeform 138">
                <a:extLst>
                  <a:ext uri="{FF2B5EF4-FFF2-40B4-BE49-F238E27FC236}">
                    <a16:creationId xmlns:a16="http://schemas.microsoft.com/office/drawing/2014/main" id="{100BF39D-9F96-4645-94F3-EF0DD7DBF93B}"/>
                  </a:ext>
                </a:extLst>
              </p:cNvPr>
              <p:cNvSpPr>
                <a:spLocks/>
              </p:cNvSpPr>
              <p:nvPr/>
            </p:nvSpPr>
            <p:spPr bwMode="auto">
              <a:xfrm>
                <a:off x="3563" y="2931"/>
                <a:ext cx="11" cy="51"/>
              </a:xfrm>
              <a:custGeom>
                <a:avLst/>
                <a:gdLst>
                  <a:gd name="T0" fmla="*/ 0 w 79"/>
                  <a:gd name="T1" fmla="*/ 0 h 557"/>
                  <a:gd name="T2" fmla="*/ 0 w 79"/>
                  <a:gd name="T3" fmla="*/ 0 h 557"/>
                  <a:gd name="T4" fmla="*/ 0 w 79"/>
                  <a:gd name="T5" fmla="*/ 0 h 557"/>
                  <a:gd name="T6" fmla="*/ 0 w 79"/>
                  <a:gd name="T7" fmla="*/ 0 h 557"/>
                  <a:gd name="T8" fmla="*/ 0 w 79"/>
                  <a:gd name="T9" fmla="*/ 0 h 557"/>
                  <a:gd name="T10" fmla="*/ 0 w 79"/>
                  <a:gd name="T11" fmla="*/ 0 h 557"/>
                  <a:gd name="T12" fmla="*/ 0 w 79"/>
                  <a:gd name="T13" fmla="*/ 0 h 557"/>
                  <a:gd name="T14" fmla="*/ 0 w 79"/>
                  <a:gd name="T15" fmla="*/ 0 h 557"/>
                  <a:gd name="T16" fmla="*/ 0 w 79"/>
                  <a:gd name="T17" fmla="*/ 0 h 557"/>
                  <a:gd name="T18" fmla="*/ 0 w 79"/>
                  <a:gd name="T19" fmla="*/ 0 h 557"/>
                  <a:gd name="T20" fmla="*/ 0 w 79"/>
                  <a:gd name="T21" fmla="*/ 0 h 557"/>
                  <a:gd name="T22" fmla="*/ 0 w 79"/>
                  <a:gd name="T23" fmla="*/ 0 h 557"/>
                  <a:gd name="T24" fmla="*/ 0 w 79"/>
                  <a:gd name="T25" fmla="*/ 0 h 557"/>
                  <a:gd name="T26" fmla="*/ 0 w 79"/>
                  <a:gd name="T27" fmla="*/ 0 h 557"/>
                  <a:gd name="T28" fmla="*/ 0 w 79"/>
                  <a:gd name="T29" fmla="*/ 0 h 557"/>
                  <a:gd name="T30" fmla="*/ 0 w 79"/>
                  <a:gd name="T31" fmla="*/ 0 h 557"/>
                  <a:gd name="T32" fmla="*/ 0 w 79"/>
                  <a:gd name="T33" fmla="*/ 0 h 557"/>
                  <a:gd name="T34" fmla="*/ 0 w 79"/>
                  <a:gd name="T35" fmla="*/ 0 h 557"/>
                  <a:gd name="T36" fmla="*/ 0 w 79"/>
                  <a:gd name="T37" fmla="*/ 0 h 557"/>
                  <a:gd name="T38" fmla="*/ 0 w 79"/>
                  <a:gd name="T39" fmla="*/ 0 h 557"/>
                  <a:gd name="T40" fmla="*/ 0 w 79"/>
                  <a:gd name="T41" fmla="*/ 0 h 557"/>
                  <a:gd name="T42" fmla="*/ 0 w 79"/>
                  <a:gd name="T43" fmla="*/ 0 h 557"/>
                  <a:gd name="T44" fmla="*/ 0 w 79"/>
                  <a:gd name="T45" fmla="*/ 0 h 55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79" h="557">
                    <a:moveTo>
                      <a:pt x="79" y="557"/>
                    </a:moveTo>
                    <a:lnTo>
                      <a:pt x="50" y="557"/>
                    </a:lnTo>
                    <a:lnTo>
                      <a:pt x="48" y="522"/>
                    </a:lnTo>
                    <a:lnTo>
                      <a:pt x="45" y="487"/>
                    </a:lnTo>
                    <a:lnTo>
                      <a:pt x="40" y="449"/>
                    </a:lnTo>
                    <a:lnTo>
                      <a:pt x="34" y="411"/>
                    </a:lnTo>
                    <a:lnTo>
                      <a:pt x="20" y="335"/>
                    </a:lnTo>
                    <a:lnTo>
                      <a:pt x="8" y="258"/>
                    </a:lnTo>
                    <a:lnTo>
                      <a:pt x="3" y="222"/>
                    </a:lnTo>
                    <a:lnTo>
                      <a:pt x="1" y="185"/>
                    </a:lnTo>
                    <a:lnTo>
                      <a:pt x="0" y="168"/>
                    </a:lnTo>
                    <a:lnTo>
                      <a:pt x="0" y="149"/>
                    </a:lnTo>
                    <a:lnTo>
                      <a:pt x="1" y="133"/>
                    </a:lnTo>
                    <a:lnTo>
                      <a:pt x="3" y="116"/>
                    </a:lnTo>
                    <a:lnTo>
                      <a:pt x="5" y="100"/>
                    </a:lnTo>
                    <a:lnTo>
                      <a:pt x="8" y="83"/>
                    </a:lnTo>
                    <a:lnTo>
                      <a:pt x="12" y="68"/>
                    </a:lnTo>
                    <a:lnTo>
                      <a:pt x="17" y="53"/>
                    </a:lnTo>
                    <a:lnTo>
                      <a:pt x="23" y="39"/>
                    </a:lnTo>
                    <a:lnTo>
                      <a:pt x="32" y="26"/>
                    </a:lnTo>
                    <a:lnTo>
                      <a:pt x="40" y="13"/>
                    </a:lnTo>
                    <a:lnTo>
                      <a:pt x="50" y="0"/>
                    </a:lnTo>
                    <a:lnTo>
                      <a:pt x="79" y="5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8" name="Freeform 139">
                <a:extLst>
                  <a:ext uri="{FF2B5EF4-FFF2-40B4-BE49-F238E27FC236}">
                    <a16:creationId xmlns:a16="http://schemas.microsoft.com/office/drawing/2014/main" id="{7810642C-A482-4ADC-833C-170DD7403B44}"/>
                  </a:ext>
                </a:extLst>
              </p:cNvPr>
              <p:cNvSpPr>
                <a:spLocks/>
              </p:cNvSpPr>
              <p:nvPr/>
            </p:nvSpPr>
            <p:spPr bwMode="auto">
              <a:xfrm>
                <a:off x="5056" y="2940"/>
                <a:ext cx="11" cy="31"/>
              </a:xfrm>
              <a:custGeom>
                <a:avLst/>
                <a:gdLst>
                  <a:gd name="T0" fmla="*/ 0 w 76"/>
                  <a:gd name="T1" fmla="*/ 0 h 343"/>
                  <a:gd name="T2" fmla="*/ 0 w 76"/>
                  <a:gd name="T3" fmla="*/ 0 h 343"/>
                  <a:gd name="T4" fmla="*/ 0 w 76"/>
                  <a:gd name="T5" fmla="*/ 0 h 343"/>
                  <a:gd name="T6" fmla="*/ 0 w 76"/>
                  <a:gd name="T7" fmla="*/ 0 h 343"/>
                  <a:gd name="T8" fmla="*/ 0 w 76"/>
                  <a:gd name="T9" fmla="*/ 0 h 343"/>
                  <a:gd name="T10" fmla="*/ 0 w 76"/>
                  <a:gd name="T11" fmla="*/ 0 h 343"/>
                  <a:gd name="T12" fmla="*/ 0 w 76"/>
                  <a:gd name="T13" fmla="*/ 0 h 343"/>
                  <a:gd name="T14" fmla="*/ 0 w 76"/>
                  <a:gd name="T15" fmla="*/ 0 h 343"/>
                  <a:gd name="T16" fmla="*/ 0 w 76"/>
                  <a:gd name="T17" fmla="*/ 0 h 343"/>
                  <a:gd name="T18" fmla="*/ 0 w 76"/>
                  <a:gd name="T19" fmla="*/ 0 h 343"/>
                  <a:gd name="T20" fmla="*/ 0 w 76"/>
                  <a:gd name="T21" fmla="*/ 0 h 343"/>
                  <a:gd name="T22" fmla="*/ 0 w 76"/>
                  <a:gd name="T23" fmla="*/ 0 h 343"/>
                  <a:gd name="T24" fmla="*/ 0 w 76"/>
                  <a:gd name="T25" fmla="*/ 0 h 343"/>
                  <a:gd name="T26" fmla="*/ 0 w 76"/>
                  <a:gd name="T27" fmla="*/ 0 h 343"/>
                  <a:gd name="T28" fmla="*/ 0 w 76"/>
                  <a:gd name="T29" fmla="*/ 0 h 343"/>
                  <a:gd name="T30" fmla="*/ 0 w 76"/>
                  <a:gd name="T31" fmla="*/ 0 h 343"/>
                  <a:gd name="T32" fmla="*/ 0 w 76"/>
                  <a:gd name="T33" fmla="*/ 0 h 343"/>
                  <a:gd name="T34" fmla="*/ 0 w 76"/>
                  <a:gd name="T35" fmla="*/ 0 h 343"/>
                  <a:gd name="T36" fmla="*/ 0 w 76"/>
                  <a:gd name="T37" fmla="*/ 0 h 34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6" h="343">
                    <a:moveTo>
                      <a:pt x="7" y="343"/>
                    </a:moveTo>
                    <a:lnTo>
                      <a:pt x="4" y="332"/>
                    </a:lnTo>
                    <a:lnTo>
                      <a:pt x="2" y="321"/>
                    </a:lnTo>
                    <a:lnTo>
                      <a:pt x="1" y="311"/>
                    </a:lnTo>
                    <a:lnTo>
                      <a:pt x="0" y="300"/>
                    </a:lnTo>
                    <a:lnTo>
                      <a:pt x="0" y="278"/>
                    </a:lnTo>
                    <a:lnTo>
                      <a:pt x="1" y="257"/>
                    </a:lnTo>
                    <a:lnTo>
                      <a:pt x="4" y="235"/>
                    </a:lnTo>
                    <a:lnTo>
                      <a:pt x="8" y="214"/>
                    </a:lnTo>
                    <a:lnTo>
                      <a:pt x="13" y="193"/>
                    </a:lnTo>
                    <a:lnTo>
                      <a:pt x="19" y="172"/>
                    </a:lnTo>
                    <a:lnTo>
                      <a:pt x="33" y="130"/>
                    </a:lnTo>
                    <a:lnTo>
                      <a:pt x="49" y="87"/>
                    </a:lnTo>
                    <a:lnTo>
                      <a:pt x="56" y="66"/>
                    </a:lnTo>
                    <a:lnTo>
                      <a:pt x="63" y="45"/>
                    </a:lnTo>
                    <a:lnTo>
                      <a:pt x="70" y="23"/>
                    </a:lnTo>
                    <a:lnTo>
                      <a:pt x="76" y="0"/>
                    </a:lnTo>
                    <a:lnTo>
                      <a:pt x="37" y="343"/>
                    </a:lnTo>
                    <a:lnTo>
                      <a:pt x="7" y="3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9" name="Freeform 140">
                <a:extLst>
                  <a:ext uri="{FF2B5EF4-FFF2-40B4-BE49-F238E27FC236}">
                    <a16:creationId xmlns:a16="http://schemas.microsoft.com/office/drawing/2014/main" id="{35ACD2F5-C339-4D1A-AE99-DF9A646A94C9}"/>
                  </a:ext>
                </a:extLst>
              </p:cNvPr>
              <p:cNvSpPr>
                <a:spLocks/>
              </p:cNvSpPr>
              <p:nvPr/>
            </p:nvSpPr>
            <p:spPr bwMode="auto">
              <a:xfrm>
                <a:off x="3546" y="2949"/>
                <a:ext cx="10" cy="29"/>
              </a:xfrm>
              <a:custGeom>
                <a:avLst/>
                <a:gdLst>
                  <a:gd name="T0" fmla="*/ 0 w 72"/>
                  <a:gd name="T1" fmla="*/ 0 h 322"/>
                  <a:gd name="T2" fmla="*/ 0 w 72"/>
                  <a:gd name="T3" fmla="*/ 0 h 322"/>
                  <a:gd name="T4" fmla="*/ 0 w 72"/>
                  <a:gd name="T5" fmla="*/ 0 h 322"/>
                  <a:gd name="T6" fmla="*/ 0 w 72"/>
                  <a:gd name="T7" fmla="*/ 0 h 322"/>
                  <a:gd name="T8" fmla="*/ 0 w 72"/>
                  <a:gd name="T9" fmla="*/ 0 h 322"/>
                  <a:gd name="T10" fmla="*/ 0 w 72"/>
                  <a:gd name="T11" fmla="*/ 0 h 322"/>
                  <a:gd name="T12" fmla="*/ 0 w 72"/>
                  <a:gd name="T13" fmla="*/ 0 h 322"/>
                  <a:gd name="T14" fmla="*/ 0 w 72"/>
                  <a:gd name="T15" fmla="*/ 0 h 322"/>
                  <a:gd name="T16" fmla="*/ 0 w 72"/>
                  <a:gd name="T17" fmla="*/ 0 h 322"/>
                  <a:gd name="T18" fmla="*/ 0 w 72"/>
                  <a:gd name="T19" fmla="*/ 0 h 322"/>
                  <a:gd name="T20" fmla="*/ 0 w 72"/>
                  <a:gd name="T21" fmla="*/ 0 h 322"/>
                  <a:gd name="T22" fmla="*/ 0 w 72"/>
                  <a:gd name="T23" fmla="*/ 0 h 322"/>
                  <a:gd name="T24" fmla="*/ 0 w 72"/>
                  <a:gd name="T25" fmla="*/ 0 h 322"/>
                  <a:gd name="T26" fmla="*/ 0 w 72"/>
                  <a:gd name="T27" fmla="*/ 0 h 322"/>
                  <a:gd name="T28" fmla="*/ 0 w 72"/>
                  <a:gd name="T29" fmla="*/ 0 h 322"/>
                  <a:gd name="T30" fmla="*/ 0 w 72"/>
                  <a:gd name="T31" fmla="*/ 0 h 322"/>
                  <a:gd name="T32" fmla="*/ 0 w 72"/>
                  <a:gd name="T33" fmla="*/ 0 h 322"/>
                  <a:gd name="T34" fmla="*/ 0 w 72"/>
                  <a:gd name="T35" fmla="*/ 0 h 322"/>
                  <a:gd name="T36" fmla="*/ 0 w 72"/>
                  <a:gd name="T37" fmla="*/ 0 h 322"/>
                  <a:gd name="T38" fmla="*/ 0 w 72"/>
                  <a:gd name="T39" fmla="*/ 0 h 322"/>
                  <a:gd name="T40" fmla="*/ 0 w 72"/>
                  <a:gd name="T41" fmla="*/ 0 h 322"/>
                  <a:gd name="T42" fmla="*/ 0 w 72"/>
                  <a:gd name="T43" fmla="*/ 0 h 322"/>
                  <a:gd name="T44" fmla="*/ 0 w 72"/>
                  <a:gd name="T45" fmla="*/ 0 h 322"/>
                  <a:gd name="T46" fmla="*/ 0 w 72"/>
                  <a:gd name="T47" fmla="*/ 0 h 322"/>
                  <a:gd name="T48" fmla="*/ 0 w 72"/>
                  <a:gd name="T49" fmla="*/ 0 h 322"/>
                  <a:gd name="T50" fmla="*/ 0 w 72"/>
                  <a:gd name="T51" fmla="*/ 0 h 322"/>
                  <a:gd name="T52" fmla="*/ 0 w 72"/>
                  <a:gd name="T53" fmla="*/ 0 h 322"/>
                  <a:gd name="T54" fmla="*/ 0 w 72"/>
                  <a:gd name="T55" fmla="*/ 0 h 322"/>
                  <a:gd name="T56" fmla="*/ 0 w 72"/>
                  <a:gd name="T57" fmla="*/ 0 h 32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2" h="322">
                    <a:moveTo>
                      <a:pt x="56" y="322"/>
                    </a:moveTo>
                    <a:lnTo>
                      <a:pt x="41" y="284"/>
                    </a:lnTo>
                    <a:lnTo>
                      <a:pt x="27" y="246"/>
                    </a:lnTo>
                    <a:lnTo>
                      <a:pt x="21" y="225"/>
                    </a:lnTo>
                    <a:lnTo>
                      <a:pt x="15" y="206"/>
                    </a:lnTo>
                    <a:lnTo>
                      <a:pt x="10" y="185"/>
                    </a:lnTo>
                    <a:lnTo>
                      <a:pt x="6" y="165"/>
                    </a:lnTo>
                    <a:lnTo>
                      <a:pt x="3" y="144"/>
                    </a:lnTo>
                    <a:lnTo>
                      <a:pt x="1" y="124"/>
                    </a:lnTo>
                    <a:lnTo>
                      <a:pt x="0" y="102"/>
                    </a:lnTo>
                    <a:lnTo>
                      <a:pt x="0" y="82"/>
                    </a:lnTo>
                    <a:lnTo>
                      <a:pt x="2" y="61"/>
                    </a:lnTo>
                    <a:lnTo>
                      <a:pt x="5" y="41"/>
                    </a:lnTo>
                    <a:lnTo>
                      <a:pt x="9" y="20"/>
                    </a:lnTo>
                    <a:lnTo>
                      <a:pt x="16" y="0"/>
                    </a:lnTo>
                    <a:lnTo>
                      <a:pt x="31" y="37"/>
                    </a:lnTo>
                    <a:lnTo>
                      <a:pt x="44" y="76"/>
                    </a:lnTo>
                    <a:lnTo>
                      <a:pt x="51" y="96"/>
                    </a:lnTo>
                    <a:lnTo>
                      <a:pt x="56" y="116"/>
                    </a:lnTo>
                    <a:lnTo>
                      <a:pt x="61" y="136"/>
                    </a:lnTo>
                    <a:lnTo>
                      <a:pt x="66" y="156"/>
                    </a:lnTo>
                    <a:lnTo>
                      <a:pt x="69" y="177"/>
                    </a:lnTo>
                    <a:lnTo>
                      <a:pt x="71" y="198"/>
                    </a:lnTo>
                    <a:lnTo>
                      <a:pt x="72" y="219"/>
                    </a:lnTo>
                    <a:lnTo>
                      <a:pt x="72" y="239"/>
                    </a:lnTo>
                    <a:lnTo>
                      <a:pt x="70" y="260"/>
                    </a:lnTo>
                    <a:lnTo>
                      <a:pt x="67" y="281"/>
                    </a:lnTo>
                    <a:lnTo>
                      <a:pt x="62" y="301"/>
                    </a:lnTo>
                    <a:lnTo>
                      <a:pt x="56" y="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0" name="Freeform 141">
                <a:extLst>
                  <a:ext uri="{FF2B5EF4-FFF2-40B4-BE49-F238E27FC236}">
                    <a16:creationId xmlns:a16="http://schemas.microsoft.com/office/drawing/2014/main" id="{E8AEA634-ECA0-4443-B31E-136F6B20D245}"/>
                  </a:ext>
                </a:extLst>
              </p:cNvPr>
              <p:cNvSpPr>
                <a:spLocks/>
              </p:cNvSpPr>
              <p:nvPr/>
            </p:nvSpPr>
            <p:spPr bwMode="auto">
              <a:xfrm>
                <a:off x="4363" y="2991"/>
                <a:ext cx="167" cy="113"/>
              </a:xfrm>
              <a:custGeom>
                <a:avLst/>
                <a:gdLst>
                  <a:gd name="T0" fmla="*/ 0 w 1173"/>
                  <a:gd name="T1" fmla="*/ 0 h 1243"/>
                  <a:gd name="T2" fmla="*/ 0 w 1173"/>
                  <a:gd name="T3" fmla="*/ 0 h 1243"/>
                  <a:gd name="T4" fmla="*/ 0 w 1173"/>
                  <a:gd name="T5" fmla="*/ 0 h 1243"/>
                  <a:gd name="T6" fmla="*/ 0 w 1173"/>
                  <a:gd name="T7" fmla="*/ 0 h 1243"/>
                  <a:gd name="T8" fmla="*/ 0 w 1173"/>
                  <a:gd name="T9" fmla="*/ 0 h 1243"/>
                  <a:gd name="T10" fmla="*/ 0 w 1173"/>
                  <a:gd name="T11" fmla="*/ 0 h 1243"/>
                  <a:gd name="T12" fmla="*/ 0 w 1173"/>
                  <a:gd name="T13" fmla="*/ 0 h 1243"/>
                  <a:gd name="T14" fmla="*/ 0 w 1173"/>
                  <a:gd name="T15" fmla="*/ 0 h 1243"/>
                  <a:gd name="T16" fmla="*/ 0 w 1173"/>
                  <a:gd name="T17" fmla="*/ 0 h 1243"/>
                  <a:gd name="T18" fmla="*/ 0 w 1173"/>
                  <a:gd name="T19" fmla="*/ 0 h 1243"/>
                  <a:gd name="T20" fmla="*/ 0 w 1173"/>
                  <a:gd name="T21" fmla="*/ 0 h 1243"/>
                  <a:gd name="T22" fmla="*/ 0 w 1173"/>
                  <a:gd name="T23" fmla="*/ 0 h 1243"/>
                  <a:gd name="T24" fmla="*/ 0 w 1173"/>
                  <a:gd name="T25" fmla="*/ 0 h 1243"/>
                  <a:gd name="T26" fmla="*/ 0 w 1173"/>
                  <a:gd name="T27" fmla="*/ 0 h 1243"/>
                  <a:gd name="T28" fmla="*/ 0 w 1173"/>
                  <a:gd name="T29" fmla="*/ 0 h 1243"/>
                  <a:gd name="T30" fmla="*/ 0 w 1173"/>
                  <a:gd name="T31" fmla="*/ 0 h 1243"/>
                  <a:gd name="T32" fmla="*/ 0 w 1173"/>
                  <a:gd name="T33" fmla="*/ 0 h 1243"/>
                  <a:gd name="T34" fmla="*/ 0 w 1173"/>
                  <a:gd name="T35" fmla="*/ 0 h 1243"/>
                  <a:gd name="T36" fmla="*/ 0 w 1173"/>
                  <a:gd name="T37" fmla="*/ 0 h 1243"/>
                  <a:gd name="T38" fmla="*/ 0 w 1173"/>
                  <a:gd name="T39" fmla="*/ 0 h 1243"/>
                  <a:gd name="T40" fmla="*/ 0 w 1173"/>
                  <a:gd name="T41" fmla="*/ 0 h 1243"/>
                  <a:gd name="T42" fmla="*/ 0 w 1173"/>
                  <a:gd name="T43" fmla="*/ 0 h 1243"/>
                  <a:gd name="T44" fmla="*/ 0 w 1173"/>
                  <a:gd name="T45" fmla="*/ 0 h 1243"/>
                  <a:gd name="T46" fmla="*/ 0 w 1173"/>
                  <a:gd name="T47" fmla="*/ 0 h 1243"/>
                  <a:gd name="T48" fmla="*/ 0 w 1173"/>
                  <a:gd name="T49" fmla="*/ 0 h 1243"/>
                  <a:gd name="T50" fmla="*/ 0 w 1173"/>
                  <a:gd name="T51" fmla="*/ 0 h 1243"/>
                  <a:gd name="T52" fmla="*/ 0 w 1173"/>
                  <a:gd name="T53" fmla="*/ 0 h 1243"/>
                  <a:gd name="T54" fmla="*/ 0 w 1173"/>
                  <a:gd name="T55" fmla="*/ 0 h 1243"/>
                  <a:gd name="T56" fmla="*/ 0 w 1173"/>
                  <a:gd name="T57" fmla="*/ 0 h 1243"/>
                  <a:gd name="T58" fmla="*/ 0 w 1173"/>
                  <a:gd name="T59" fmla="*/ 0 h 1243"/>
                  <a:gd name="T60" fmla="*/ 0 w 1173"/>
                  <a:gd name="T61" fmla="*/ 0 h 1243"/>
                  <a:gd name="T62" fmla="*/ 0 w 1173"/>
                  <a:gd name="T63" fmla="*/ 0 h 1243"/>
                  <a:gd name="T64" fmla="*/ 0 w 1173"/>
                  <a:gd name="T65" fmla="*/ 0 h 1243"/>
                  <a:gd name="T66" fmla="*/ 0 w 1173"/>
                  <a:gd name="T67" fmla="*/ 0 h 1243"/>
                  <a:gd name="T68" fmla="*/ 0 w 1173"/>
                  <a:gd name="T69" fmla="*/ 0 h 1243"/>
                  <a:gd name="T70" fmla="*/ 0 w 1173"/>
                  <a:gd name="T71" fmla="*/ 0 h 1243"/>
                  <a:gd name="T72" fmla="*/ 0 w 1173"/>
                  <a:gd name="T73" fmla="*/ 0 h 1243"/>
                  <a:gd name="T74" fmla="*/ 0 w 1173"/>
                  <a:gd name="T75" fmla="*/ 0 h 1243"/>
                  <a:gd name="T76" fmla="*/ 0 w 1173"/>
                  <a:gd name="T77" fmla="*/ 0 h 1243"/>
                  <a:gd name="T78" fmla="*/ 0 w 1173"/>
                  <a:gd name="T79" fmla="*/ 0 h 1243"/>
                  <a:gd name="T80" fmla="*/ 0 w 1173"/>
                  <a:gd name="T81" fmla="*/ 0 h 1243"/>
                  <a:gd name="T82" fmla="*/ 0 w 1173"/>
                  <a:gd name="T83" fmla="*/ 0 h 1243"/>
                  <a:gd name="T84" fmla="*/ 0 w 1173"/>
                  <a:gd name="T85" fmla="*/ 0 h 1243"/>
                  <a:gd name="T86" fmla="*/ 0 w 1173"/>
                  <a:gd name="T87" fmla="*/ 0 h 1243"/>
                  <a:gd name="T88" fmla="*/ 0 w 1173"/>
                  <a:gd name="T89" fmla="*/ 0 h 1243"/>
                  <a:gd name="T90" fmla="*/ 0 w 1173"/>
                  <a:gd name="T91" fmla="*/ 0 h 1243"/>
                  <a:gd name="T92" fmla="*/ 0 w 1173"/>
                  <a:gd name="T93" fmla="*/ 0 h 1243"/>
                  <a:gd name="T94" fmla="*/ 0 w 1173"/>
                  <a:gd name="T95" fmla="*/ 0 h 1243"/>
                  <a:gd name="T96" fmla="*/ 0 w 1173"/>
                  <a:gd name="T97" fmla="*/ 0 h 1243"/>
                  <a:gd name="T98" fmla="*/ 0 w 1173"/>
                  <a:gd name="T99" fmla="*/ 0 h 124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173" h="1243">
                    <a:moveTo>
                      <a:pt x="528" y="22"/>
                    </a:moveTo>
                    <a:lnTo>
                      <a:pt x="528" y="31"/>
                    </a:lnTo>
                    <a:lnTo>
                      <a:pt x="526" y="42"/>
                    </a:lnTo>
                    <a:lnTo>
                      <a:pt x="524" y="52"/>
                    </a:lnTo>
                    <a:lnTo>
                      <a:pt x="521" y="62"/>
                    </a:lnTo>
                    <a:lnTo>
                      <a:pt x="513" y="80"/>
                    </a:lnTo>
                    <a:lnTo>
                      <a:pt x="502" y="98"/>
                    </a:lnTo>
                    <a:lnTo>
                      <a:pt x="479" y="135"/>
                    </a:lnTo>
                    <a:lnTo>
                      <a:pt x="456" y="171"/>
                    </a:lnTo>
                    <a:lnTo>
                      <a:pt x="451" y="179"/>
                    </a:lnTo>
                    <a:lnTo>
                      <a:pt x="447" y="188"/>
                    </a:lnTo>
                    <a:lnTo>
                      <a:pt x="443" y="197"/>
                    </a:lnTo>
                    <a:lnTo>
                      <a:pt x="440" y="205"/>
                    </a:lnTo>
                    <a:lnTo>
                      <a:pt x="438" y="214"/>
                    </a:lnTo>
                    <a:lnTo>
                      <a:pt x="436" y="223"/>
                    </a:lnTo>
                    <a:lnTo>
                      <a:pt x="436" y="231"/>
                    </a:lnTo>
                    <a:lnTo>
                      <a:pt x="436" y="240"/>
                    </a:lnTo>
                    <a:lnTo>
                      <a:pt x="438" y="249"/>
                    </a:lnTo>
                    <a:lnTo>
                      <a:pt x="441" y="257"/>
                    </a:lnTo>
                    <a:lnTo>
                      <a:pt x="445" y="267"/>
                    </a:lnTo>
                    <a:lnTo>
                      <a:pt x="450" y="276"/>
                    </a:lnTo>
                    <a:lnTo>
                      <a:pt x="457" y="284"/>
                    </a:lnTo>
                    <a:lnTo>
                      <a:pt x="466" y="293"/>
                    </a:lnTo>
                    <a:lnTo>
                      <a:pt x="476" y="301"/>
                    </a:lnTo>
                    <a:lnTo>
                      <a:pt x="488" y="311"/>
                    </a:lnTo>
                    <a:lnTo>
                      <a:pt x="516" y="326"/>
                    </a:lnTo>
                    <a:lnTo>
                      <a:pt x="545" y="341"/>
                    </a:lnTo>
                    <a:lnTo>
                      <a:pt x="561" y="349"/>
                    </a:lnTo>
                    <a:lnTo>
                      <a:pt x="577" y="354"/>
                    </a:lnTo>
                    <a:lnTo>
                      <a:pt x="593" y="360"/>
                    </a:lnTo>
                    <a:lnTo>
                      <a:pt x="610" y="364"/>
                    </a:lnTo>
                    <a:lnTo>
                      <a:pt x="626" y="369"/>
                    </a:lnTo>
                    <a:lnTo>
                      <a:pt x="642" y="371"/>
                    </a:lnTo>
                    <a:lnTo>
                      <a:pt x="658" y="372"/>
                    </a:lnTo>
                    <a:lnTo>
                      <a:pt x="675" y="371"/>
                    </a:lnTo>
                    <a:lnTo>
                      <a:pt x="691" y="370"/>
                    </a:lnTo>
                    <a:lnTo>
                      <a:pt x="707" y="366"/>
                    </a:lnTo>
                    <a:lnTo>
                      <a:pt x="722" y="361"/>
                    </a:lnTo>
                    <a:lnTo>
                      <a:pt x="737" y="353"/>
                    </a:lnTo>
                    <a:lnTo>
                      <a:pt x="747" y="349"/>
                    </a:lnTo>
                    <a:lnTo>
                      <a:pt x="757" y="343"/>
                    </a:lnTo>
                    <a:lnTo>
                      <a:pt x="765" y="337"/>
                    </a:lnTo>
                    <a:lnTo>
                      <a:pt x="773" y="330"/>
                    </a:lnTo>
                    <a:lnTo>
                      <a:pt x="780" y="323"/>
                    </a:lnTo>
                    <a:lnTo>
                      <a:pt x="786" y="316"/>
                    </a:lnTo>
                    <a:lnTo>
                      <a:pt x="792" y="308"/>
                    </a:lnTo>
                    <a:lnTo>
                      <a:pt x="797" y="300"/>
                    </a:lnTo>
                    <a:lnTo>
                      <a:pt x="802" y="292"/>
                    </a:lnTo>
                    <a:lnTo>
                      <a:pt x="806" y="283"/>
                    </a:lnTo>
                    <a:lnTo>
                      <a:pt x="809" y="274"/>
                    </a:lnTo>
                    <a:lnTo>
                      <a:pt x="812" y="266"/>
                    </a:lnTo>
                    <a:lnTo>
                      <a:pt x="815" y="247"/>
                    </a:lnTo>
                    <a:lnTo>
                      <a:pt x="817" y="229"/>
                    </a:lnTo>
                    <a:lnTo>
                      <a:pt x="817" y="211"/>
                    </a:lnTo>
                    <a:lnTo>
                      <a:pt x="816" y="192"/>
                    </a:lnTo>
                    <a:lnTo>
                      <a:pt x="812" y="174"/>
                    </a:lnTo>
                    <a:lnTo>
                      <a:pt x="808" y="157"/>
                    </a:lnTo>
                    <a:lnTo>
                      <a:pt x="802" y="139"/>
                    </a:lnTo>
                    <a:lnTo>
                      <a:pt x="795" y="124"/>
                    </a:lnTo>
                    <a:lnTo>
                      <a:pt x="787" y="110"/>
                    </a:lnTo>
                    <a:lnTo>
                      <a:pt x="778" y="97"/>
                    </a:lnTo>
                    <a:lnTo>
                      <a:pt x="775" y="90"/>
                    </a:lnTo>
                    <a:lnTo>
                      <a:pt x="771" y="82"/>
                    </a:lnTo>
                    <a:lnTo>
                      <a:pt x="768" y="76"/>
                    </a:lnTo>
                    <a:lnTo>
                      <a:pt x="764" y="70"/>
                    </a:lnTo>
                    <a:lnTo>
                      <a:pt x="760" y="66"/>
                    </a:lnTo>
                    <a:lnTo>
                      <a:pt x="755" y="60"/>
                    </a:lnTo>
                    <a:lnTo>
                      <a:pt x="750" y="57"/>
                    </a:lnTo>
                    <a:lnTo>
                      <a:pt x="745" y="54"/>
                    </a:lnTo>
                    <a:lnTo>
                      <a:pt x="734" y="49"/>
                    </a:lnTo>
                    <a:lnTo>
                      <a:pt x="723" y="45"/>
                    </a:lnTo>
                    <a:lnTo>
                      <a:pt x="711" y="43"/>
                    </a:lnTo>
                    <a:lnTo>
                      <a:pt x="699" y="42"/>
                    </a:lnTo>
                    <a:lnTo>
                      <a:pt x="673" y="42"/>
                    </a:lnTo>
                    <a:lnTo>
                      <a:pt x="647" y="44"/>
                    </a:lnTo>
                    <a:lnTo>
                      <a:pt x="634" y="45"/>
                    </a:lnTo>
                    <a:lnTo>
                      <a:pt x="622" y="45"/>
                    </a:lnTo>
                    <a:lnTo>
                      <a:pt x="610" y="44"/>
                    </a:lnTo>
                    <a:lnTo>
                      <a:pt x="598" y="43"/>
                    </a:lnTo>
                    <a:lnTo>
                      <a:pt x="611" y="36"/>
                    </a:lnTo>
                    <a:lnTo>
                      <a:pt x="623" y="29"/>
                    </a:lnTo>
                    <a:lnTo>
                      <a:pt x="636" y="24"/>
                    </a:lnTo>
                    <a:lnTo>
                      <a:pt x="649" y="18"/>
                    </a:lnTo>
                    <a:lnTo>
                      <a:pt x="663" y="15"/>
                    </a:lnTo>
                    <a:lnTo>
                      <a:pt x="677" y="12"/>
                    </a:lnTo>
                    <a:lnTo>
                      <a:pt x="691" y="9"/>
                    </a:lnTo>
                    <a:lnTo>
                      <a:pt x="705" y="8"/>
                    </a:lnTo>
                    <a:lnTo>
                      <a:pt x="734" y="5"/>
                    </a:lnTo>
                    <a:lnTo>
                      <a:pt x="765" y="5"/>
                    </a:lnTo>
                    <a:lnTo>
                      <a:pt x="796" y="8"/>
                    </a:lnTo>
                    <a:lnTo>
                      <a:pt x="827" y="11"/>
                    </a:lnTo>
                    <a:lnTo>
                      <a:pt x="891" y="21"/>
                    </a:lnTo>
                    <a:lnTo>
                      <a:pt x="957" y="31"/>
                    </a:lnTo>
                    <a:lnTo>
                      <a:pt x="990" y="36"/>
                    </a:lnTo>
                    <a:lnTo>
                      <a:pt x="1022" y="40"/>
                    </a:lnTo>
                    <a:lnTo>
                      <a:pt x="1054" y="42"/>
                    </a:lnTo>
                    <a:lnTo>
                      <a:pt x="1086" y="43"/>
                    </a:lnTo>
                    <a:lnTo>
                      <a:pt x="1095" y="52"/>
                    </a:lnTo>
                    <a:lnTo>
                      <a:pt x="1104" y="60"/>
                    </a:lnTo>
                    <a:lnTo>
                      <a:pt x="1112" y="69"/>
                    </a:lnTo>
                    <a:lnTo>
                      <a:pt x="1119" y="78"/>
                    </a:lnTo>
                    <a:lnTo>
                      <a:pt x="1126" y="88"/>
                    </a:lnTo>
                    <a:lnTo>
                      <a:pt x="1133" y="97"/>
                    </a:lnTo>
                    <a:lnTo>
                      <a:pt x="1138" y="108"/>
                    </a:lnTo>
                    <a:lnTo>
                      <a:pt x="1144" y="118"/>
                    </a:lnTo>
                    <a:lnTo>
                      <a:pt x="1153" y="139"/>
                    </a:lnTo>
                    <a:lnTo>
                      <a:pt x="1160" y="162"/>
                    </a:lnTo>
                    <a:lnTo>
                      <a:pt x="1166" y="186"/>
                    </a:lnTo>
                    <a:lnTo>
                      <a:pt x="1170" y="210"/>
                    </a:lnTo>
                    <a:lnTo>
                      <a:pt x="1172" y="233"/>
                    </a:lnTo>
                    <a:lnTo>
                      <a:pt x="1173" y="258"/>
                    </a:lnTo>
                    <a:lnTo>
                      <a:pt x="1173" y="283"/>
                    </a:lnTo>
                    <a:lnTo>
                      <a:pt x="1172" y="308"/>
                    </a:lnTo>
                    <a:lnTo>
                      <a:pt x="1169" y="333"/>
                    </a:lnTo>
                    <a:lnTo>
                      <a:pt x="1166" y="359"/>
                    </a:lnTo>
                    <a:lnTo>
                      <a:pt x="1161" y="383"/>
                    </a:lnTo>
                    <a:lnTo>
                      <a:pt x="1156" y="407"/>
                    </a:lnTo>
                    <a:lnTo>
                      <a:pt x="1139" y="420"/>
                    </a:lnTo>
                    <a:lnTo>
                      <a:pt x="1122" y="431"/>
                    </a:lnTo>
                    <a:lnTo>
                      <a:pt x="1104" y="443"/>
                    </a:lnTo>
                    <a:lnTo>
                      <a:pt x="1085" y="453"/>
                    </a:lnTo>
                    <a:lnTo>
                      <a:pt x="1066" y="463"/>
                    </a:lnTo>
                    <a:lnTo>
                      <a:pt x="1047" y="471"/>
                    </a:lnTo>
                    <a:lnTo>
                      <a:pt x="1028" y="479"/>
                    </a:lnTo>
                    <a:lnTo>
                      <a:pt x="1009" y="486"/>
                    </a:lnTo>
                    <a:lnTo>
                      <a:pt x="989" y="493"/>
                    </a:lnTo>
                    <a:lnTo>
                      <a:pt x="969" y="498"/>
                    </a:lnTo>
                    <a:lnTo>
                      <a:pt x="949" y="504"/>
                    </a:lnTo>
                    <a:lnTo>
                      <a:pt x="929" y="509"/>
                    </a:lnTo>
                    <a:lnTo>
                      <a:pt x="887" y="517"/>
                    </a:lnTo>
                    <a:lnTo>
                      <a:pt x="846" y="522"/>
                    </a:lnTo>
                    <a:lnTo>
                      <a:pt x="804" y="526"/>
                    </a:lnTo>
                    <a:lnTo>
                      <a:pt x="763" y="530"/>
                    </a:lnTo>
                    <a:lnTo>
                      <a:pt x="721" y="531"/>
                    </a:lnTo>
                    <a:lnTo>
                      <a:pt x="681" y="531"/>
                    </a:lnTo>
                    <a:lnTo>
                      <a:pt x="603" y="528"/>
                    </a:lnTo>
                    <a:lnTo>
                      <a:pt x="528" y="525"/>
                    </a:lnTo>
                    <a:lnTo>
                      <a:pt x="537" y="549"/>
                    </a:lnTo>
                    <a:lnTo>
                      <a:pt x="549" y="571"/>
                    </a:lnTo>
                    <a:lnTo>
                      <a:pt x="565" y="592"/>
                    </a:lnTo>
                    <a:lnTo>
                      <a:pt x="583" y="613"/>
                    </a:lnTo>
                    <a:lnTo>
                      <a:pt x="603" y="633"/>
                    </a:lnTo>
                    <a:lnTo>
                      <a:pt x="625" y="652"/>
                    </a:lnTo>
                    <a:lnTo>
                      <a:pt x="649" y="670"/>
                    </a:lnTo>
                    <a:lnTo>
                      <a:pt x="674" y="688"/>
                    </a:lnTo>
                    <a:lnTo>
                      <a:pt x="783" y="758"/>
                    </a:lnTo>
                    <a:lnTo>
                      <a:pt x="889" y="828"/>
                    </a:lnTo>
                    <a:lnTo>
                      <a:pt x="913" y="846"/>
                    </a:lnTo>
                    <a:lnTo>
                      <a:pt x="936" y="865"/>
                    </a:lnTo>
                    <a:lnTo>
                      <a:pt x="957" y="884"/>
                    </a:lnTo>
                    <a:lnTo>
                      <a:pt x="975" y="905"/>
                    </a:lnTo>
                    <a:lnTo>
                      <a:pt x="990" y="925"/>
                    </a:lnTo>
                    <a:lnTo>
                      <a:pt x="1003" y="948"/>
                    </a:lnTo>
                    <a:lnTo>
                      <a:pt x="1013" y="970"/>
                    </a:lnTo>
                    <a:lnTo>
                      <a:pt x="1019" y="995"/>
                    </a:lnTo>
                    <a:lnTo>
                      <a:pt x="1021" y="1020"/>
                    </a:lnTo>
                    <a:lnTo>
                      <a:pt x="1019" y="1047"/>
                    </a:lnTo>
                    <a:lnTo>
                      <a:pt x="1013" y="1075"/>
                    </a:lnTo>
                    <a:lnTo>
                      <a:pt x="1003" y="1106"/>
                    </a:lnTo>
                    <a:lnTo>
                      <a:pt x="987" y="1137"/>
                    </a:lnTo>
                    <a:lnTo>
                      <a:pt x="966" y="1170"/>
                    </a:lnTo>
                    <a:lnTo>
                      <a:pt x="940" y="1205"/>
                    </a:lnTo>
                    <a:lnTo>
                      <a:pt x="907" y="1243"/>
                    </a:lnTo>
                    <a:lnTo>
                      <a:pt x="796" y="1242"/>
                    </a:lnTo>
                    <a:lnTo>
                      <a:pt x="680" y="1241"/>
                    </a:lnTo>
                    <a:lnTo>
                      <a:pt x="621" y="1240"/>
                    </a:lnTo>
                    <a:lnTo>
                      <a:pt x="561" y="1237"/>
                    </a:lnTo>
                    <a:lnTo>
                      <a:pt x="502" y="1235"/>
                    </a:lnTo>
                    <a:lnTo>
                      <a:pt x="443" y="1232"/>
                    </a:lnTo>
                    <a:lnTo>
                      <a:pt x="383" y="1228"/>
                    </a:lnTo>
                    <a:lnTo>
                      <a:pt x="325" y="1221"/>
                    </a:lnTo>
                    <a:lnTo>
                      <a:pt x="267" y="1215"/>
                    </a:lnTo>
                    <a:lnTo>
                      <a:pt x="210" y="1206"/>
                    </a:lnTo>
                    <a:lnTo>
                      <a:pt x="155" y="1196"/>
                    </a:lnTo>
                    <a:lnTo>
                      <a:pt x="102" y="1186"/>
                    </a:lnTo>
                    <a:lnTo>
                      <a:pt x="76" y="1179"/>
                    </a:lnTo>
                    <a:lnTo>
                      <a:pt x="50" y="1171"/>
                    </a:lnTo>
                    <a:lnTo>
                      <a:pt x="24" y="1165"/>
                    </a:lnTo>
                    <a:lnTo>
                      <a:pt x="0" y="1156"/>
                    </a:lnTo>
                    <a:lnTo>
                      <a:pt x="12" y="1086"/>
                    </a:lnTo>
                    <a:lnTo>
                      <a:pt x="24" y="1015"/>
                    </a:lnTo>
                    <a:lnTo>
                      <a:pt x="37" y="943"/>
                    </a:lnTo>
                    <a:lnTo>
                      <a:pt x="53" y="871"/>
                    </a:lnTo>
                    <a:lnTo>
                      <a:pt x="67" y="798"/>
                    </a:lnTo>
                    <a:lnTo>
                      <a:pt x="83" y="725"/>
                    </a:lnTo>
                    <a:lnTo>
                      <a:pt x="99" y="652"/>
                    </a:lnTo>
                    <a:lnTo>
                      <a:pt x="116" y="578"/>
                    </a:lnTo>
                    <a:lnTo>
                      <a:pt x="134" y="506"/>
                    </a:lnTo>
                    <a:lnTo>
                      <a:pt x="152" y="432"/>
                    </a:lnTo>
                    <a:lnTo>
                      <a:pt x="170" y="359"/>
                    </a:lnTo>
                    <a:lnTo>
                      <a:pt x="189" y="286"/>
                    </a:lnTo>
                    <a:lnTo>
                      <a:pt x="229" y="143"/>
                    </a:lnTo>
                    <a:lnTo>
                      <a:pt x="270" y="0"/>
                    </a:lnTo>
                    <a:lnTo>
                      <a:pt x="284" y="5"/>
                    </a:lnTo>
                    <a:lnTo>
                      <a:pt x="300" y="10"/>
                    </a:lnTo>
                    <a:lnTo>
                      <a:pt x="315" y="13"/>
                    </a:lnTo>
                    <a:lnTo>
                      <a:pt x="331" y="16"/>
                    </a:lnTo>
                    <a:lnTo>
                      <a:pt x="362" y="18"/>
                    </a:lnTo>
                    <a:lnTo>
                      <a:pt x="395" y="19"/>
                    </a:lnTo>
                    <a:lnTo>
                      <a:pt x="428" y="18"/>
                    </a:lnTo>
                    <a:lnTo>
                      <a:pt x="461" y="18"/>
                    </a:lnTo>
                    <a:lnTo>
                      <a:pt x="495" y="19"/>
                    </a:lnTo>
                    <a:lnTo>
                      <a:pt x="528" y="22"/>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1" name="Freeform 142">
                <a:extLst>
                  <a:ext uri="{FF2B5EF4-FFF2-40B4-BE49-F238E27FC236}">
                    <a16:creationId xmlns:a16="http://schemas.microsoft.com/office/drawing/2014/main" id="{97F8859C-C9F2-4470-BD27-61708F967DC3}"/>
                  </a:ext>
                </a:extLst>
              </p:cNvPr>
              <p:cNvSpPr>
                <a:spLocks/>
              </p:cNvSpPr>
              <p:nvPr/>
            </p:nvSpPr>
            <p:spPr bwMode="auto">
              <a:xfrm>
                <a:off x="3685" y="2992"/>
                <a:ext cx="165" cy="88"/>
              </a:xfrm>
              <a:custGeom>
                <a:avLst/>
                <a:gdLst>
                  <a:gd name="T0" fmla="*/ 0 w 1156"/>
                  <a:gd name="T1" fmla="*/ 0 h 975"/>
                  <a:gd name="T2" fmla="*/ 0 w 1156"/>
                  <a:gd name="T3" fmla="*/ 0 h 975"/>
                  <a:gd name="T4" fmla="*/ 0 w 1156"/>
                  <a:gd name="T5" fmla="*/ 0 h 975"/>
                  <a:gd name="T6" fmla="*/ 0 w 1156"/>
                  <a:gd name="T7" fmla="*/ 0 h 975"/>
                  <a:gd name="T8" fmla="*/ 0 w 1156"/>
                  <a:gd name="T9" fmla="*/ 0 h 975"/>
                  <a:gd name="T10" fmla="*/ 0 w 1156"/>
                  <a:gd name="T11" fmla="*/ 0 h 975"/>
                  <a:gd name="T12" fmla="*/ 0 w 1156"/>
                  <a:gd name="T13" fmla="*/ 0 h 975"/>
                  <a:gd name="T14" fmla="*/ 0 w 1156"/>
                  <a:gd name="T15" fmla="*/ 0 h 975"/>
                  <a:gd name="T16" fmla="*/ 0 w 1156"/>
                  <a:gd name="T17" fmla="*/ 0 h 975"/>
                  <a:gd name="T18" fmla="*/ 0 w 1156"/>
                  <a:gd name="T19" fmla="*/ 0 h 975"/>
                  <a:gd name="T20" fmla="*/ 0 w 1156"/>
                  <a:gd name="T21" fmla="*/ 0 h 975"/>
                  <a:gd name="T22" fmla="*/ 0 w 1156"/>
                  <a:gd name="T23" fmla="*/ 0 h 975"/>
                  <a:gd name="T24" fmla="*/ 0 w 1156"/>
                  <a:gd name="T25" fmla="*/ 0 h 975"/>
                  <a:gd name="T26" fmla="*/ 0 w 1156"/>
                  <a:gd name="T27" fmla="*/ 0 h 975"/>
                  <a:gd name="T28" fmla="*/ 0 w 1156"/>
                  <a:gd name="T29" fmla="*/ 0 h 975"/>
                  <a:gd name="T30" fmla="*/ 0 w 1156"/>
                  <a:gd name="T31" fmla="*/ 0 h 975"/>
                  <a:gd name="T32" fmla="*/ 0 w 1156"/>
                  <a:gd name="T33" fmla="*/ 0 h 975"/>
                  <a:gd name="T34" fmla="*/ 0 w 1156"/>
                  <a:gd name="T35" fmla="*/ 0 h 975"/>
                  <a:gd name="T36" fmla="*/ 0 w 1156"/>
                  <a:gd name="T37" fmla="*/ 0 h 975"/>
                  <a:gd name="T38" fmla="*/ 0 w 1156"/>
                  <a:gd name="T39" fmla="*/ 0 h 975"/>
                  <a:gd name="T40" fmla="*/ 0 w 1156"/>
                  <a:gd name="T41" fmla="*/ 0 h 975"/>
                  <a:gd name="T42" fmla="*/ 0 w 1156"/>
                  <a:gd name="T43" fmla="*/ 0 h 975"/>
                  <a:gd name="T44" fmla="*/ 0 w 1156"/>
                  <a:gd name="T45" fmla="*/ 0 h 975"/>
                  <a:gd name="T46" fmla="*/ 0 w 1156"/>
                  <a:gd name="T47" fmla="*/ 0 h 975"/>
                  <a:gd name="T48" fmla="*/ 0 w 1156"/>
                  <a:gd name="T49" fmla="*/ 0 h 975"/>
                  <a:gd name="T50" fmla="*/ 0 w 1156"/>
                  <a:gd name="T51" fmla="*/ 0 h 975"/>
                  <a:gd name="T52" fmla="*/ 0 w 1156"/>
                  <a:gd name="T53" fmla="*/ 0 h 975"/>
                  <a:gd name="T54" fmla="*/ 0 w 1156"/>
                  <a:gd name="T55" fmla="*/ 0 h 975"/>
                  <a:gd name="T56" fmla="*/ 0 w 1156"/>
                  <a:gd name="T57" fmla="*/ 0 h 975"/>
                  <a:gd name="T58" fmla="*/ 0 w 1156"/>
                  <a:gd name="T59" fmla="*/ 0 h 975"/>
                  <a:gd name="T60" fmla="*/ 0 w 1156"/>
                  <a:gd name="T61" fmla="*/ 0 h 975"/>
                  <a:gd name="T62" fmla="*/ 0 w 1156"/>
                  <a:gd name="T63" fmla="*/ 0 h 975"/>
                  <a:gd name="T64" fmla="*/ 0 w 1156"/>
                  <a:gd name="T65" fmla="*/ 0 h 975"/>
                  <a:gd name="T66" fmla="*/ 0 w 1156"/>
                  <a:gd name="T67" fmla="*/ 0 h 975"/>
                  <a:gd name="T68" fmla="*/ 0 w 1156"/>
                  <a:gd name="T69" fmla="*/ 0 h 975"/>
                  <a:gd name="T70" fmla="*/ 0 w 1156"/>
                  <a:gd name="T71" fmla="*/ 0 h 975"/>
                  <a:gd name="T72" fmla="*/ 0 w 1156"/>
                  <a:gd name="T73" fmla="*/ 0 h 975"/>
                  <a:gd name="T74" fmla="*/ 0 w 1156"/>
                  <a:gd name="T75" fmla="*/ 0 h 975"/>
                  <a:gd name="T76" fmla="*/ 0 w 1156"/>
                  <a:gd name="T77" fmla="*/ 0 h 975"/>
                  <a:gd name="T78" fmla="*/ 0 w 1156"/>
                  <a:gd name="T79" fmla="*/ 0 h 975"/>
                  <a:gd name="T80" fmla="*/ 0 w 1156"/>
                  <a:gd name="T81" fmla="*/ 0 h 975"/>
                  <a:gd name="T82" fmla="*/ 0 w 1156"/>
                  <a:gd name="T83" fmla="*/ 0 h 975"/>
                  <a:gd name="T84" fmla="*/ 0 w 1156"/>
                  <a:gd name="T85" fmla="*/ 0 h 975"/>
                  <a:gd name="T86" fmla="*/ 0 w 1156"/>
                  <a:gd name="T87" fmla="*/ 0 h 97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56" h="975">
                    <a:moveTo>
                      <a:pt x="668" y="32"/>
                    </a:moveTo>
                    <a:lnTo>
                      <a:pt x="658" y="42"/>
                    </a:lnTo>
                    <a:lnTo>
                      <a:pt x="650" y="51"/>
                    </a:lnTo>
                    <a:lnTo>
                      <a:pt x="642" y="60"/>
                    </a:lnTo>
                    <a:lnTo>
                      <a:pt x="636" y="70"/>
                    </a:lnTo>
                    <a:lnTo>
                      <a:pt x="631" y="80"/>
                    </a:lnTo>
                    <a:lnTo>
                      <a:pt x="627" y="89"/>
                    </a:lnTo>
                    <a:lnTo>
                      <a:pt x="624" y="99"/>
                    </a:lnTo>
                    <a:lnTo>
                      <a:pt x="622" y="109"/>
                    </a:lnTo>
                    <a:lnTo>
                      <a:pt x="621" y="119"/>
                    </a:lnTo>
                    <a:lnTo>
                      <a:pt x="620" y="129"/>
                    </a:lnTo>
                    <a:lnTo>
                      <a:pt x="621" y="139"/>
                    </a:lnTo>
                    <a:lnTo>
                      <a:pt x="622" y="149"/>
                    </a:lnTo>
                    <a:lnTo>
                      <a:pt x="624" y="159"/>
                    </a:lnTo>
                    <a:lnTo>
                      <a:pt x="627" y="169"/>
                    </a:lnTo>
                    <a:lnTo>
                      <a:pt x="630" y="179"/>
                    </a:lnTo>
                    <a:lnTo>
                      <a:pt x="634" y="189"/>
                    </a:lnTo>
                    <a:lnTo>
                      <a:pt x="639" y="199"/>
                    </a:lnTo>
                    <a:lnTo>
                      <a:pt x="644" y="208"/>
                    </a:lnTo>
                    <a:lnTo>
                      <a:pt x="650" y="218"/>
                    </a:lnTo>
                    <a:lnTo>
                      <a:pt x="657" y="227"/>
                    </a:lnTo>
                    <a:lnTo>
                      <a:pt x="670" y="245"/>
                    </a:lnTo>
                    <a:lnTo>
                      <a:pt x="686" y="262"/>
                    </a:lnTo>
                    <a:lnTo>
                      <a:pt x="703" y="279"/>
                    </a:lnTo>
                    <a:lnTo>
                      <a:pt x="720" y="295"/>
                    </a:lnTo>
                    <a:lnTo>
                      <a:pt x="738" y="309"/>
                    </a:lnTo>
                    <a:lnTo>
                      <a:pt x="758" y="322"/>
                    </a:lnTo>
                    <a:lnTo>
                      <a:pt x="772" y="313"/>
                    </a:lnTo>
                    <a:lnTo>
                      <a:pt x="785" y="305"/>
                    </a:lnTo>
                    <a:lnTo>
                      <a:pt x="798" y="294"/>
                    </a:lnTo>
                    <a:lnTo>
                      <a:pt x="809" y="282"/>
                    </a:lnTo>
                    <a:lnTo>
                      <a:pt x="819" y="269"/>
                    </a:lnTo>
                    <a:lnTo>
                      <a:pt x="829" y="255"/>
                    </a:lnTo>
                    <a:lnTo>
                      <a:pt x="838" y="241"/>
                    </a:lnTo>
                    <a:lnTo>
                      <a:pt x="846" y="225"/>
                    </a:lnTo>
                    <a:lnTo>
                      <a:pt x="877" y="161"/>
                    </a:lnTo>
                    <a:lnTo>
                      <a:pt x="908" y="97"/>
                    </a:lnTo>
                    <a:lnTo>
                      <a:pt x="916" y="82"/>
                    </a:lnTo>
                    <a:lnTo>
                      <a:pt x="925" y="68"/>
                    </a:lnTo>
                    <a:lnTo>
                      <a:pt x="935" y="55"/>
                    </a:lnTo>
                    <a:lnTo>
                      <a:pt x="945" y="43"/>
                    </a:lnTo>
                    <a:lnTo>
                      <a:pt x="956" y="32"/>
                    </a:lnTo>
                    <a:lnTo>
                      <a:pt x="968" y="22"/>
                    </a:lnTo>
                    <a:lnTo>
                      <a:pt x="981" y="15"/>
                    </a:lnTo>
                    <a:lnTo>
                      <a:pt x="994" y="8"/>
                    </a:lnTo>
                    <a:lnTo>
                      <a:pt x="1009" y="4"/>
                    </a:lnTo>
                    <a:lnTo>
                      <a:pt x="1026" y="1"/>
                    </a:lnTo>
                    <a:lnTo>
                      <a:pt x="1043" y="0"/>
                    </a:lnTo>
                    <a:lnTo>
                      <a:pt x="1062" y="2"/>
                    </a:lnTo>
                    <a:lnTo>
                      <a:pt x="1083" y="5"/>
                    </a:lnTo>
                    <a:lnTo>
                      <a:pt x="1105" y="12"/>
                    </a:lnTo>
                    <a:lnTo>
                      <a:pt x="1130" y="20"/>
                    </a:lnTo>
                    <a:lnTo>
                      <a:pt x="1156" y="32"/>
                    </a:lnTo>
                    <a:lnTo>
                      <a:pt x="758" y="975"/>
                    </a:lnTo>
                    <a:lnTo>
                      <a:pt x="578" y="921"/>
                    </a:lnTo>
                    <a:lnTo>
                      <a:pt x="591" y="895"/>
                    </a:lnTo>
                    <a:lnTo>
                      <a:pt x="601" y="870"/>
                    </a:lnTo>
                    <a:lnTo>
                      <a:pt x="610" y="845"/>
                    </a:lnTo>
                    <a:lnTo>
                      <a:pt x="617" y="820"/>
                    </a:lnTo>
                    <a:lnTo>
                      <a:pt x="622" y="796"/>
                    </a:lnTo>
                    <a:lnTo>
                      <a:pt x="625" y="773"/>
                    </a:lnTo>
                    <a:lnTo>
                      <a:pt x="627" y="749"/>
                    </a:lnTo>
                    <a:lnTo>
                      <a:pt x="626" y="726"/>
                    </a:lnTo>
                    <a:lnTo>
                      <a:pt x="625" y="714"/>
                    </a:lnTo>
                    <a:lnTo>
                      <a:pt x="623" y="702"/>
                    </a:lnTo>
                    <a:lnTo>
                      <a:pt x="621" y="691"/>
                    </a:lnTo>
                    <a:lnTo>
                      <a:pt x="618" y="680"/>
                    </a:lnTo>
                    <a:lnTo>
                      <a:pt x="614" y="669"/>
                    </a:lnTo>
                    <a:lnTo>
                      <a:pt x="610" y="657"/>
                    </a:lnTo>
                    <a:lnTo>
                      <a:pt x="606" y="646"/>
                    </a:lnTo>
                    <a:lnTo>
                      <a:pt x="601" y="635"/>
                    </a:lnTo>
                    <a:lnTo>
                      <a:pt x="589" y="613"/>
                    </a:lnTo>
                    <a:lnTo>
                      <a:pt x="574" y="591"/>
                    </a:lnTo>
                    <a:lnTo>
                      <a:pt x="557" y="568"/>
                    </a:lnTo>
                    <a:lnTo>
                      <a:pt x="538" y="547"/>
                    </a:lnTo>
                    <a:lnTo>
                      <a:pt x="520" y="519"/>
                    </a:lnTo>
                    <a:lnTo>
                      <a:pt x="503" y="497"/>
                    </a:lnTo>
                    <a:lnTo>
                      <a:pt x="485" y="480"/>
                    </a:lnTo>
                    <a:lnTo>
                      <a:pt x="468" y="467"/>
                    </a:lnTo>
                    <a:lnTo>
                      <a:pt x="450" y="458"/>
                    </a:lnTo>
                    <a:lnTo>
                      <a:pt x="432" y="454"/>
                    </a:lnTo>
                    <a:lnTo>
                      <a:pt x="415" y="453"/>
                    </a:lnTo>
                    <a:lnTo>
                      <a:pt x="396" y="454"/>
                    </a:lnTo>
                    <a:lnTo>
                      <a:pt x="379" y="458"/>
                    </a:lnTo>
                    <a:lnTo>
                      <a:pt x="361" y="466"/>
                    </a:lnTo>
                    <a:lnTo>
                      <a:pt x="344" y="474"/>
                    </a:lnTo>
                    <a:lnTo>
                      <a:pt x="327" y="485"/>
                    </a:lnTo>
                    <a:lnTo>
                      <a:pt x="310" y="497"/>
                    </a:lnTo>
                    <a:lnTo>
                      <a:pt x="292" y="511"/>
                    </a:lnTo>
                    <a:lnTo>
                      <a:pt x="275" y="524"/>
                    </a:lnTo>
                    <a:lnTo>
                      <a:pt x="258" y="538"/>
                    </a:lnTo>
                    <a:lnTo>
                      <a:pt x="241" y="552"/>
                    </a:lnTo>
                    <a:lnTo>
                      <a:pt x="224" y="566"/>
                    </a:lnTo>
                    <a:lnTo>
                      <a:pt x="207" y="578"/>
                    </a:lnTo>
                    <a:lnTo>
                      <a:pt x="190" y="590"/>
                    </a:lnTo>
                    <a:lnTo>
                      <a:pt x="174" y="601"/>
                    </a:lnTo>
                    <a:lnTo>
                      <a:pt x="157" y="608"/>
                    </a:lnTo>
                    <a:lnTo>
                      <a:pt x="141" y="615"/>
                    </a:lnTo>
                    <a:lnTo>
                      <a:pt x="125" y="618"/>
                    </a:lnTo>
                    <a:lnTo>
                      <a:pt x="109" y="619"/>
                    </a:lnTo>
                    <a:lnTo>
                      <a:pt x="93" y="617"/>
                    </a:lnTo>
                    <a:lnTo>
                      <a:pt x="77" y="610"/>
                    </a:lnTo>
                    <a:lnTo>
                      <a:pt x="62" y="601"/>
                    </a:lnTo>
                    <a:lnTo>
                      <a:pt x="45" y="587"/>
                    </a:lnTo>
                    <a:lnTo>
                      <a:pt x="30" y="567"/>
                    </a:lnTo>
                    <a:lnTo>
                      <a:pt x="15" y="543"/>
                    </a:lnTo>
                    <a:lnTo>
                      <a:pt x="0" y="514"/>
                    </a:lnTo>
                    <a:lnTo>
                      <a:pt x="32" y="476"/>
                    </a:lnTo>
                    <a:lnTo>
                      <a:pt x="65" y="434"/>
                    </a:lnTo>
                    <a:lnTo>
                      <a:pt x="98" y="391"/>
                    </a:lnTo>
                    <a:lnTo>
                      <a:pt x="131" y="346"/>
                    </a:lnTo>
                    <a:lnTo>
                      <a:pt x="166" y="300"/>
                    </a:lnTo>
                    <a:lnTo>
                      <a:pt x="201" y="255"/>
                    </a:lnTo>
                    <a:lnTo>
                      <a:pt x="220" y="232"/>
                    </a:lnTo>
                    <a:lnTo>
                      <a:pt x="240" y="211"/>
                    </a:lnTo>
                    <a:lnTo>
                      <a:pt x="259" y="189"/>
                    </a:lnTo>
                    <a:lnTo>
                      <a:pt x="278" y="168"/>
                    </a:lnTo>
                    <a:lnTo>
                      <a:pt x="298" y="149"/>
                    </a:lnTo>
                    <a:lnTo>
                      <a:pt x="319" y="131"/>
                    </a:lnTo>
                    <a:lnTo>
                      <a:pt x="339" y="113"/>
                    </a:lnTo>
                    <a:lnTo>
                      <a:pt x="361" y="96"/>
                    </a:lnTo>
                    <a:lnTo>
                      <a:pt x="383" y="81"/>
                    </a:lnTo>
                    <a:lnTo>
                      <a:pt x="406" y="67"/>
                    </a:lnTo>
                    <a:lnTo>
                      <a:pt x="429" y="55"/>
                    </a:lnTo>
                    <a:lnTo>
                      <a:pt x="453" y="44"/>
                    </a:lnTo>
                    <a:lnTo>
                      <a:pt x="477" y="35"/>
                    </a:lnTo>
                    <a:lnTo>
                      <a:pt x="502" y="29"/>
                    </a:lnTo>
                    <a:lnTo>
                      <a:pt x="528" y="24"/>
                    </a:lnTo>
                    <a:lnTo>
                      <a:pt x="554" y="20"/>
                    </a:lnTo>
                    <a:lnTo>
                      <a:pt x="582" y="20"/>
                    </a:lnTo>
                    <a:lnTo>
                      <a:pt x="610" y="21"/>
                    </a:lnTo>
                    <a:lnTo>
                      <a:pt x="639" y="26"/>
                    </a:lnTo>
                    <a:lnTo>
                      <a:pt x="668" y="32"/>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2" name="Freeform 143">
                <a:extLst>
                  <a:ext uri="{FF2B5EF4-FFF2-40B4-BE49-F238E27FC236}">
                    <a16:creationId xmlns:a16="http://schemas.microsoft.com/office/drawing/2014/main" id="{DF4086D3-FDA6-4EF7-A7F4-0819B18B643D}"/>
                  </a:ext>
                </a:extLst>
              </p:cNvPr>
              <p:cNvSpPr>
                <a:spLocks/>
              </p:cNvSpPr>
              <p:nvPr/>
            </p:nvSpPr>
            <p:spPr bwMode="auto">
              <a:xfrm>
                <a:off x="4406" y="2996"/>
                <a:ext cx="11" cy="5"/>
              </a:xfrm>
              <a:custGeom>
                <a:avLst/>
                <a:gdLst>
                  <a:gd name="T0" fmla="*/ 0 w 72"/>
                  <a:gd name="T1" fmla="*/ 0 h 58"/>
                  <a:gd name="T2" fmla="*/ 0 w 72"/>
                  <a:gd name="T3" fmla="*/ 0 h 58"/>
                  <a:gd name="T4" fmla="*/ 0 w 72"/>
                  <a:gd name="T5" fmla="*/ 0 h 58"/>
                  <a:gd name="T6" fmla="*/ 0 w 72"/>
                  <a:gd name="T7" fmla="*/ 0 h 58"/>
                  <a:gd name="T8" fmla="*/ 0 w 72"/>
                  <a:gd name="T9" fmla="*/ 0 h 58"/>
                  <a:gd name="T10" fmla="*/ 0 w 72"/>
                  <a:gd name="T11" fmla="*/ 0 h 58"/>
                  <a:gd name="T12" fmla="*/ 0 w 72"/>
                  <a:gd name="T13" fmla="*/ 0 h 58"/>
                  <a:gd name="T14" fmla="*/ 0 w 72"/>
                  <a:gd name="T15" fmla="*/ 0 h 58"/>
                  <a:gd name="T16" fmla="*/ 0 w 72"/>
                  <a:gd name="T17" fmla="*/ 0 h 58"/>
                  <a:gd name="T18" fmla="*/ 0 w 72"/>
                  <a:gd name="T19" fmla="*/ 0 h 58"/>
                  <a:gd name="T20" fmla="*/ 0 w 72"/>
                  <a:gd name="T21" fmla="*/ 0 h 58"/>
                  <a:gd name="T22" fmla="*/ 0 w 72"/>
                  <a:gd name="T23" fmla="*/ 0 h 58"/>
                  <a:gd name="T24" fmla="*/ 0 w 72"/>
                  <a:gd name="T25" fmla="*/ 0 h 58"/>
                  <a:gd name="T26" fmla="*/ 0 w 72"/>
                  <a:gd name="T27" fmla="*/ 0 h 58"/>
                  <a:gd name="T28" fmla="*/ 0 w 72"/>
                  <a:gd name="T29" fmla="*/ 0 h 58"/>
                  <a:gd name="T30" fmla="*/ 0 w 72"/>
                  <a:gd name="T31" fmla="*/ 0 h 58"/>
                  <a:gd name="T32" fmla="*/ 0 w 72"/>
                  <a:gd name="T33" fmla="*/ 0 h 58"/>
                  <a:gd name="T34" fmla="*/ 0 w 72"/>
                  <a:gd name="T35" fmla="*/ 0 h 58"/>
                  <a:gd name="T36" fmla="*/ 0 w 72"/>
                  <a:gd name="T37" fmla="*/ 0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2" h="58">
                    <a:moveTo>
                      <a:pt x="72" y="16"/>
                    </a:moveTo>
                    <a:lnTo>
                      <a:pt x="72" y="58"/>
                    </a:lnTo>
                    <a:lnTo>
                      <a:pt x="3" y="58"/>
                    </a:lnTo>
                    <a:lnTo>
                      <a:pt x="0" y="49"/>
                    </a:lnTo>
                    <a:lnTo>
                      <a:pt x="0" y="39"/>
                    </a:lnTo>
                    <a:lnTo>
                      <a:pt x="0" y="32"/>
                    </a:lnTo>
                    <a:lnTo>
                      <a:pt x="3" y="24"/>
                    </a:lnTo>
                    <a:lnTo>
                      <a:pt x="6" y="18"/>
                    </a:lnTo>
                    <a:lnTo>
                      <a:pt x="11" y="12"/>
                    </a:lnTo>
                    <a:lnTo>
                      <a:pt x="17" y="8"/>
                    </a:lnTo>
                    <a:lnTo>
                      <a:pt x="23" y="5"/>
                    </a:lnTo>
                    <a:lnTo>
                      <a:pt x="30" y="3"/>
                    </a:lnTo>
                    <a:lnTo>
                      <a:pt x="37" y="0"/>
                    </a:lnTo>
                    <a:lnTo>
                      <a:pt x="44" y="0"/>
                    </a:lnTo>
                    <a:lnTo>
                      <a:pt x="50" y="0"/>
                    </a:lnTo>
                    <a:lnTo>
                      <a:pt x="57" y="3"/>
                    </a:lnTo>
                    <a:lnTo>
                      <a:pt x="63" y="6"/>
                    </a:lnTo>
                    <a:lnTo>
                      <a:pt x="68" y="10"/>
                    </a:lnTo>
                    <a:lnTo>
                      <a:pt x="72"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3" name="Freeform 144">
                <a:extLst>
                  <a:ext uri="{FF2B5EF4-FFF2-40B4-BE49-F238E27FC236}">
                    <a16:creationId xmlns:a16="http://schemas.microsoft.com/office/drawing/2014/main" id="{862662D1-1E51-40D6-AD33-5ACA15994708}"/>
                  </a:ext>
                </a:extLst>
              </p:cNvPr>
              <p:cNvSpPr>
                <a:spLocks/>
              </p:cNvSpPr>
              <p:nvPr/>
            </p:nvSpPr>
            <p:spPr bwMode="auto">
              <a:xfrm>
                <a:off x="4566" y="3003"/>
                <a:ext cx="198" cy="6"/>
              </a:xfrm>
              <a:custGeom>
                <a:avLst/>
                <a:gdLst>
                  <a:gd name="T0" fmla="*/ 0 w 1385"/>
                  <a:gd name="T1" fmla="*/ 0 h 58"/>
                  <a:gd name="T2" fmla="*/ 0 w 1385"/>
                  <a:gd name="T3" fmla="*/ 0 h 58"/>
                  <a:gd name="T4" fmla="*/ 0 w 1385"/>
                  <a:gd name="T5" fmla="*/ 0 h 58"/>
                  <a:gd name="T6" fmla="*/ 0 w 1385"/>
                  <a:gd name="T7" fmla="*/ 0 h 58"/>
                  <a:gd name="T8" fmla="*/ 0 w 1385"/>
                  <a:gd name="T9" fmla="*/ 0 h 58"/>
                  <a:gd name="T10" fmla="*/ 0 w 1385"/>
                  <a:gd name="T11" fmla="*/ 0 h 58"/>
                  <a:gd name="T12" fmla="*/ 0 w 1385"/>
                  <a:gd name="T13" fmla="*/ 0 h 58"/>
                  <a:gd name="T14" fmla="*/ 0 w 1385"/>
                  <a:gd name="T15" fmla="*/ 0 h 58"/>
                  <a:gd name="T16" fmla="*/ 0 w 1385"/>
                  <a:gd name="T17" fmla="*/ 0 h 58"/>
                  <a:gd name="T18" fmla="*/ 0 w 1385"/>
                  <a:gd name="T19" fmla="*/ 0 h 58"/>
                  <a:gd name="T20" fmla="*/ 0 w 1385"/>
                  <a:gd name="T21" fmla="*/ 0 h 58"/>
                  <a:gd name="T22" fmla="*/ 0 w 1385"/>
                  <a:gd name="T23" fmla="*/ 0 h 58"/>
                  <a:gd name="T24" fmla="*/ 0 w 1385"/>
                  <a:gd name="T25" fmla="*/ 0 h 58"/>
                  <a:gd name="T26" fmla="*/ 0 w 1385"/>
                  <a:gd name="T27" fmla="*/ 0 h 58"/>
                  <a:gd name="T28" fmla="*/ 0 w 1385"/>
                  <a:gd name="T29" fmla="*/ 0 h 58"/>
                  <a:gd name="T30" fmla="*/ 0 w 1385"/>
                  <a:gd name="T31" fmla="*/ 0 h 58"/>
                  <a:gd name="T32" fmla="*/ 0 w 1385"/>
                  <a:gd name="T33" fmla="*/ 0 h 58"/>
                  <a:gd name="T34" fmla="*/ 0 w 1385"/>
                  <a:gd name="T35" fmla="*/ 0 h 58"/>
                  <a:gd name="T36" fmla="*/ 0 w 1385"/>
                  <a:gd name="T37" fmla="*/ 0 h 58"/>
                  <a:gd name="T38" fmla="*/ 0 w 1385"/>
                  <a:gd name="T39" fmla="*/ 0 h 58"/>
                  <a:gd name="T40" fmla="*/ 0 w 1385"/>
                  <a:gd name="T41" fmla="*/ 0 h 58"/>
                  <a:gd name="T42" fmla="*/ 0 w 1385"/>
                  <a:gd name="T43" fmla="*/ 0 h 58"/>
                  <a:gd name="T44" fmla="*/ 0 w 1385"/>
                  <a:gd name="T45" fmla="*/ 0 h 58"/>
                  <a:gd name="T46" fmla="*/ 0 w 1385"/>
                  <a:gd name="T47" fmla="*/ 0 h 5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385" h="58">
                    <a:moveTo>
                      <a:pt x="1385" y="0"/>
                    </a:moveTo>
                    <a:lnTo>
                      <a:pt x="1201" y="17"/>
                    </a:lnTo>
                    <a:lnTo>
                      <a:pt x="1028" y="32"/>
                    </a:lnTo>
                    <a:lnTo>
                      <a:pt x="945" y="38"/>
                    </a:lnTo>
                    <a:lnTo>
                      <a:pt x="862" y="44"/>
                    </a:lnTo>
                    <a:lnTo>
                      <a:pt x="781" y="49"/>
                    </a:lnTo>
                    <a:lnTo>
                      <a:pt x="700" y="53"/>
                    </a:lnTo>
                    <a:lnTo>
                      <a:pt x="619" y="56"/>
                    </a:lnTo>
                    <a:lnTo>
                      <a:pt x="536" y="58"/>
                    </a:lnTo>
                    <a:lnTo>
                      <a:pt x="453" y="58"/>
                    </a:lnTo>
                    <a:lnTo>
                      <a:pt x="367" y="57"/>
                    </a:lnTo>
                    <a:lnTo>
                      <a:pt x="280" y="53"/>
                    </a:lnTo>
                    <a:lnTo>
                      <a:pt x="190" y="49"/>
                    </a:lnTo>
                    <a:lnTo>
                      <a:pt x="97" y="41"/>
                    </a:lnTo>
                    <a:lnTo>
                      <a:pt x="0" y="33"/>
                    </a:lnTo>
                    <a:lnTo>
                      <a:pt x="0" y="0"/>
                    </a:lnTo>
                    <a:lnTo>
                      <a:pt x="167" y="0"/>
                    </a:lnTo>
                    <a:lnTo>
                      <a:pt x="340" y="0"/>
                    </a:lnTo>
                    <a:lnTo>
                      <a:pt x="515" y="0"/>
                    </a:lnTo>
                    <a:lnTo>
                      <a:pt x="692" y="0"/>
                    </a:lnTo>
                    <a:lnTo>
                      <a:pt x="869" y="0"/>
                    </a:lnTo>
                    <a:lnTo>
                      <a:pt x="1045" y="0"/>
                    </a:lnTo>
                    <a:lnTo>
                      <a:pt x="1217" y="0"/>
                    </a:lnTo>
                    <a:lnTo>
                      <a:pt x="138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4" name="Freeform 145">
                <a:extLst>
                  <a:ext uri="{FF2B5EF4-FFF2-40B4-BE49-F238E27FC236}">
                    <a16:creationId xmlns:a16="http://schemas.microsoft.com/office/drawing/2014/main" id="{156B5512-FDF4-443C-A031-3A21BDE5592A}"/>
                  </a:ext>
                </a:extLst>
              </p:cNvPr>
              <p:cNvSpPr>
                <a:spLocks/>
              </p:cNvSpPr>
              <p:nvPr/>
            </p:nvSpPr>
            <p:spPr bwMode="auto">
              <a:xfrm>
                <a:off x="3909" y="3003"/>
                <a:ext cx="185" cy="4"/>
              </a:xfrm>
              <a:custGeom>
                <a:avLst/>
                <a:gdLst>
                  <a:gd name="T0" fmla="*/ 0 w 1295"/>
                  <a:gd name="T1" fmla="*/ 0 h 43"/>
                  <a:gd name="T2" fmla="*/ 0 w 1295"/>
                  <a:gd name="T3" fmla="*/ 0 h 43"/>
                  <a:gd name="T4" fmla="*/ 0 w 1295"/>
                  <a:gd name="T5" fmla="*/ 0 h 43"/>
                  <a:gd name="T6" fmla="*/ 0 w 1295"/>
                  <a:gd name="T7" fmla="*/ 0 h 43"/>
                  <a:gd name="T8" fmla="*/ 0 w 1295"/>
                  <a:gd name="T9" fmla="*/ 0 h 43"/>
                  <a:gd name="T10" fmla="*/ 0 w 1295"/>
                  <a:gd name="T11" fmla="*/ 0 h 43"/>
                  <a:gd name="T12" fmla="*/ 0 w 1295"/>
                  <a:gd name="T13" fmla="*/ 0 h 43"/>
                  <a:gd name="T14" fmla="*/ 0 w 1295"/>
                  <a:gd name="T15" fmla="*/ 0 h 43"/>
                  <a:gd name="T16" fmla="*/ 0 w 1295"/>
                  <a:gd name="T17" fmla="*/ 0 h 43"/>
                  <a:gd name="T18" fmla="*/ 0 w 1295"/>
                  <a:gd name="T19" fmla="*/ 0 h 43"/>
                  <a:gd name="T20" fmla="*/ 0 w 1295"/>
                  <a:gd name="T21" fmla="*/ 0 h 43"/>
                  <a:gd name="T22" fmla="*/ 0 w 1295"/>
                  <a:gd name="T23" fmla="*/ 0 h 43"/>
                  <a:gd name="T24" fmla="*/ 0 w 1295"/>
                  <a:gd name="T25" fmla="*/ 0 h 43"/>
                  <a:gd name="T26" fmla="*/ 0 w 1295"/>
                  <a:gd name="T27" fmla="*/ 0 h 43"/>
                  <a:gd name="T28" fmla="*/ 0 w 1295"/>
                  <a:gd name="T29" fmla="*/ 0 h 43"/>
                  <a:gd name="T30" fmla="*/ 0 w 1295"/>
                  <a:gd name="T31" fmla="*/ 0 h 43"/>
                  <a:gd name="T32" fmla="*/ 0 w 1295"/>
                  <a:gd name="T33" fmla="*/ 0 h 43"/>
                  <a:gd name="T34" fmla="*/ 0 w 1295"/>
                  <a:gd name="T35" fmla="*/ 0 h 43"/>
                  <a:gd name="T36" fmla="*/ 0 w 1295"/>
                  <a:gd name="T37" fmla="*/ 0 h 43"/>
                  <a:gd name="T38" fmla="*/ 0 w 1295"/>
                  <a:gd name="T39" fmla="*/ 0 h 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295" h="43">
                    <a:moveTo>
                      <a:pt x="1295" y="11"/>
                    </a:moveTo>
                    <a:lnTo>
                      <a:pt x="1223" y="18"/>
                    </a:lnTo>
                    <a:lnTo>
                      <a:pt x="1148" y="23"/>
                    </a:lnTo>
                    <a:lnTo>
                      <a:pt x="1068" y="27"/>
                    </a:lnTo>
                    <a:lnTo>
                      <a:pt x="986" y="33"/>
                    </a:lnTo>
                    <a:lnTo>
                      <a:pt x="901" y="36"/>
                    </a:lnTo>
                    <a:lnTo>
                      <a:pt x="815" y="39"/>
                    </a:lnTo>
                    <a:lnTo>
                      <a:pt x="727" y="41"/>
                    </a:lnTo>
                    <a:lnTo>
                      <a:pt x="640" y="43"/>
                    </a:lnTo>
                    <a:lnTo>
                      <a:pt x="552" y="43"/>
                    </a:lnTo>
                    <a:lnTo>
                      <a:pt x="466" y="40"/>
                    </a:lnTo>
                    <a:lnTo>
                      <a:pt x="380" y="38"/>
                    </a:lnTo>
                    <a:lnTo>
                      <a:pt x="298" y="34"/>
                    </a:lnTo>
                    <a:lnTo>
                      <a:pt x="217" y="28"/>
                    </a:lnTo>
                    <a:lnTo>
                      <a:pt x="140" y="21"/>
                    </a:lnTo>
                    <a:lnTo>
                      <a:pt x="104" y="17"/>
                    </a:lnTo>
                    <a:lnTo>
                      <a:pt x="68" y="11"/>
                    </a:lnTo>
                    <a:lnTo>
                      <a:pt x="33" y="7"/>
                    </a:lnTo>
                    <a:lnTo>
                      <a:pt x="0" y="0"/>
                    </a:lnTo>
                    <a:lnTo>
                      <a:pt x="1295"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5" name="Freeform 146">
                <a:extLst>
                  <a:ext uri="{FF2B5EF4-FFF2-40B4-BE49-F238E27FC236}">
                    <a16:creationId xmlns:a16="http://schemas.microsoft.com/office/drawing/2014/main" id="{5F8880D4-D878-475F-B775-6BE0156DA1A5}"/>
                  </a:ext>
                </a:extLst>
              </p:cNvPr>
              <p:cNvSpPr>
                <a:spLocks/>
              </p:cNvSpPr>
              <p:nvPr/>
            </p:nvSpPr>
            <p:spPr bwMode="auto">
              <a:xfrm>
                <a:off x="4889" y="3003"/>
                <a:ext cx="51" cy="12"/>
              </a:xfrm>
              <a:custGeom>
                <a:avLst/>
                <a:gdLst>
                  <a:gd name="T0" fmla="*/ 0 w 358"/>
                  <a:gd name="T1" fmla="*/ 0 h 130"/>
                  <a:gd name="T2" fmla="*/ 0 w 358"/>
                  <a:gd name="T3" fmla="*/ 0 h 130"/>
                  <a:gd name="T4" fmla="*/ 0 w 358"/>
                  <a:gd name="T5" fmla="*/ 0 h 130"/>
                  <a:gd name="T6" fmla="*/ 0 w 358"/>
                  <a:gd name="T7" fmla="*/ 0 h 130"/>
                  <a:gd name="T8" fmla="*/ 0 w 358"/>
                  <a:gd name="T9" fmla="*/ 0 h 130"/>
                  <a:gd name="T10" fmla="*/ 0 w 358"/>
                  <a:gd name="T11" fmla="*/ 0 h 130"/>
                  <a:gd name="T12" fmla="*/ 0 w 358"/>
                  <a:gd name="T13" fmla="*/ 0 h 130"/>
                  <a:gd name="T14" fmla="*/ 0 w 358"/>
                  <a:gd name="T15" fmla="*/ 0 h 130"/>
                  <a:gd name="T16" fmla="*/ 0 w 358"/>
                  <a:gd name="T17" fmla="*/ 0 h 130"/>
                  <a:gd name="T18" fmla="*/ 0 w 358"/>
                  <a:gd name="T19" fmla="*/ 0 h 130"/>
                  <a:gd name="T20" fmla="*/ 0 w 358"/>
                  <a:gd name="T21" fmla="*/ 0 h 130"/>
                  <a:gd name="T22" fmla="*/ 0 w 358"/>
                  <a:gd name="T23" fmla="*/ 0 h 130"/>
                  <a:gd name="T24" fmla="*/ 0 w 358"/>
                  <a:gd name="T25" fmla="*/ 0 h 130"/>
                  <a:gd name="T26" fmla="*/ 0 w 358"/>
                  <a:gd name="T27" fmla="*/ 0 h 130"/>
                  <a:gd name="T28" fmla="*/ 0 w 358"/>
                  <a:gd name="T29" fmla="*/ 0 h 130"/>
                  <a:gd name="T30" fmla="*/ 0 w 358"/>
                  <a:gd name="T31" fmla="*/ 0 h 130"/>
                  <a:gd name="T32" fmla="*/ 0 w 358"/>
                  <a:gd name="T33" fmla="*/ 0 h 130"/>
                  <a:gd name="T34" fmla="*/ 0 w 358"/>
                  <a:gd name="T35" fmla="*/ 0 h 130"/>
                  <a:gd name="T36" fmla="*/ 0 w 358"/>
                  <a:gd name="T37" fmla="*/ 0 h 130"/>
                  <a:gd name="T38" fmla="*/ 0 w 358"/>
                  <a:gd name="T39" fmla="*/ 0 h 130"/>
                  <a:gd name="T40" fmla="*/ 0 w 358"/>
                  <a:gd name="T41" fmla="*/ 0 h 130"/>
                  <a:gd name="T42" fmla="*/ 0 w 358"/>
                  <a:gd name="T43" fmla="*/ 0 h 130"/>
                  <a:gd name="T44" fmla="*/ 0 w 358"/>
                  <a:gd name="T45" fmla="*/ 0 h 130"/>
                  <a:gd name="T46" fmla="*/ 0 w 358"/>
                  <a:gd name="T47" fmla="*/ 0 h 130"/>
                  <a:gd name="T48" fmla="*/ 0 w 358"/>
                  <a:gd name="T49" fmla="*/ 0 h 130"/>
                  <a:gd name="T50" fmla="*/ 0 w 358"/>
                  <a:gd name="T51" fmla="*/ 0 h 130"/>
                  <a:gd name="T52" fmla="*/ 0 w 358"/>
                  <a:gd name="T53" fmla="*/ 0 h 13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58" h="130">
                    <a:moveTo>
                      <a:pt x="358" y="129"/>
                    </a:moveTo>
                    <a:lnTo>
                      <a:pt x="337" y="130"/>
                    </a:lnTo>
                    <a:lnTo>
                      <a:pt x="316" y="129"/>
                    </a:lnTo>
                    <a:lnTo>
                      <a:pt x="293" y="126"/>
                    </a:lnTo>
                    <a:lnTo>
                      <a:pt x="271" y="121"/>
                    </a:lnTo>
                    <a:lnTo>
                      <a:pt x="247" y="115"/>
                    </a:lnTo>
                    <a:lnTo>
                      <a:pt x="223" y="107"/>
                    </a:lnTo>
                    <a:lnTo>
                      <a:pt x="199" y="99"/>
                    </a:lnTo>
                    <a:lnTo>
                      <a:pt x="175" y="89"/>
                    </a:lnTo>
                    <a:lnTo>
                      <a:pt x="128" y="67"/>
                    </a:lnTo>
                    <a:lnTo>
                      <a:pt x="83" y="45"/>
                    </a:lnTo>
                    <a:lnTo>
                      <a:pt x="39" y="22"/>
                    </a:lnTo>
                    <a:lnTo>
                      <a:pt x="0" y="0"/>
                    </a:lnTo>
                    <a:lnTo>
                      <a:pt x="48" y="6"/>
                    </a:lnTo>
                    <a:lnTo>
                      <a:pt x="98" y="11"/>
                    </a:lnTo>
                    <a:lnTo>
                      <a:pt x="122" y="16"/>
                    </a:lnTo>
                    <a:lnTo>
                      <a:pt x="147" y="21"/>
                    </a:lnTo>
                    <a:lnTo>
                      <a:pt x="170" y="26"/>
                    </a:lnTo>
                    <a:lnTo>
                      <a:pt x="194" y="33"/>
                    </a:lnTo>
                    <a:lnTo>
                      <a:pt x="217" y="40"/>
                    </a:lnTo>
                    <a:lnTo>
                      <a:pt x="240" y="49"/>
                    </a:lnTo>
                    <a:lnTo>
                      <a:pt x="262" y="59"/>
                    </a:lnTo>
                    <a:lnTo>
                      <a:pt x="283" y="70"/>
                    </a:lnTo>
                    <a:lnTo>
                      <a:pt x="303" y="83"/>
                    </a:lnTo>
                    <a:lnTo>
                      <a:pt x="323" y="97"/>
                    </a:lnTo>
                    <a:lnTo>
                      <a:pt x="341" y="112"/>
                    </a:lnTo>
                    <a:lnTo>
                      <a:pt x="358"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6" name="Freeform 147">
                <a:extLst>
                  <a:ext uri="{FF2B5EF4-FFF2-40B4-BE49-F238E27FC236}">
                    <a16:creationId xmlns:a16="http://schemas.microsoft.com/office/drawing/2014/main" id="{C2FA956E-F1E4-4FF7-8A0E-C2CFF463BD21}"/>
                  </a:ext>
                </a:extLst>
              </p:cNvPr>
              <p:cNvSpPr>
                <a:spLocks/>
              </p:cNvSpPr>
              <p:nvPr/>
            </p:nvSpPr>
            <p:spPr bwMode="auto">
              <a:xfrm>
                <a:off x="4101" y="3006"/>
                <a:ext cx="72" cy="0"/>
              </a:xfrm>
              <a:custGeom>
                <a:avLst/>
                <a:gdLst>
                  <a:gd name="T0" fmla="*/ 0 w 508"/>
                  <a:gd name="T1" fmla="*/ 0 w 508"/>
                  <a:gd name="T2" fmla="*/ 0 w 508"/>
                  <a:gd name="T3" fmla="*/ 0 60000 65536"/>
                  <a:gd name="T4" fmla="*/ 0 60000 65536"/>
                  <a:gd name="T5" fmla="*/ 0 60000 65536"/>
                </a:gdLst>
                <a:ahLst/>
                <a:cxnLst>
                  <a:cxn ang="T3">
                    <a:pos x="T0" y="0"/>
                  </a:cxn>
                  <a:cxn ang="T4">
                    <a:pos x="T1" y="0"/>
                  </a:cxn>
                  <a:cxn ang="T5">
                    <a:pos x="T2" y="0"/>
                  </a:cxn>
                </a:cxnLst>
                <a:rect l="0" t="0" r="r" b="b"/>
                <a:pathLst>
                  <a:path w="508">
                    <a:moveTo>
                      <a:pt x="0" y="0"/>
                    </a:moveTo>
                    <a:lnTo>
                      <a:pt x="508"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7" name="Freeform 148">
                <a:extLst>
                  <a:ext uri="{FF2B5EF4-FFF2-40B4-BE49-F238E27FC236}">
                    <a16:creationId xmlns:a16="http://schemas.microsoft.com/office/drawing/2014/main" id="{6DFB4814-82CA-4A87-B786-BCD039749BE0}"/>
                  </a:ext>
                </a:extLst>
              </p:cNvPr>
              <p:cNvSpPr>
                <a:spLocks/>
              </p:cNvSpPr>
              <p:nvPr/>
            </p:nvSpPr>
            <p:spPr bwMode="auto">
              <a:xfrm>
                <a:off x="4515" y="3008"/>
                <a:ext cx="10" cy="4"/>
              </a:xfrm>
              <a:custGeom>
                <a:avLst/>
                <a:gdLst>
                  <a:gd name="T0" fmla="*/ 0 w 70"/>
                  <a:gd name="T1" fmla="*/ 0 h 43"/>
                  <a:gd name="T2" fmla="*/ 0 w 70"/>
                  <a:gd name="T3" fmla="*/ 0 h 43"/>
                  <a:gd name="T4" fmla="*/ 0 w 70"/>
                  <a:gd name="T5" fmla="*/ 0 h 43"/>
                  <a:gd name="T6" fmla="*/ 0 w 70"/>
                  <a:gd name="T7" fmla="*/ 0 h 43"/>
                  <a:gd name="T8" fmla="*/ 0 w 70"/>
                  <a:gd name="T9" fmla="*/ 0 h 43"/>
                  <a:gd name="T10" fmla="*/ 0 w 70"/>
                  <a:gd name="T11" fmla="*/ 0 h 43"/>
                  <a:gd name="T12" fmla="*/ 0 w 70"/>
                  <a:gd name="T13" fmla="*/ 0 h 43"/>
                  <a:gd name="T14" fmla="*/ 0 w 70"/>
                  <a:gd name="T15" fmla="*/ 0 h 43"/>
                  <a:gd name="T16" fmla="*/ 0 w 70"/>
                  <a:gd name="T17" fmla="*/ 0 h 43"/>
                  <a:gd name="T18" fmla="*/ 0 w 70"/>
                  <a:gd name="T19" fmla="*/ 0 h 43"/>
                  <a:gd name="T20" fmla="*/ 0 w 70"/>
                  <a:gd name="T21" fmla="*/ 0 h 43"/>
                  <a:gd name="T22" fmla="*/ 0 w 70"/>
                  <a:gd name="T23" fmla="*/ 0 h 43"/>
                  <a:gd name="T24" fmla="*/ 0 w 70"/>
                  <a:gd name="T25" fmla="*/ 0 h 43"/>
                  <a:gd name="T26" fmla="*/ 0 w 70"/>
                  <a:gd name="T27" fmla="*/ 0 h 43"/>
                  <a:gd name="T28" fmla="*/ 0 w 70"/>
                  <a:gd name="T29" fmla="*/ 0 h 43"/>
                  <a:gd name="T30" fmla="*/ 0 w 70"/>
                  <a:gd name="T31" fmla="*/ 0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43">
                    <a:moveTo>
                      <a:pt x="70" y="22"/>
                    </a:moveTo>
                    <a:lnTo>
                      <a:pt x="70" y="43"/>
                    </a:lnTo>
                    <a:lnTo>
                      <a:pt x="0" y="43"/>
                    </a:lnTo>
                    <a:lnTo>
                      <a:pt x="0" y="0"/>
                    </a:lnTo>
                    <a:lnTo>
                      <a:pt x="4" y="2"/>
                    </a:lnTo>
                    <a:lnTo>
                      <a:pt x="8" y="3"/>
                    </a:lnTo>
                    <a:lnTo>
                      <a:pt x="13" y="4"/>
                    </a:lnTo>
                    <a:lnTo>
                      <a:pt x="18" y="4"/>
                    </a:lnTo>
                    <a:lnTo>
                      <a:pt x="28" y="4"/>
                    </a:lnTo>
                    <a:lnTo>
                      <a:pt x="39" y="3"/>
                    </a:lnTo>
                    <a:lnTo>
                      <a:pt x="49" y="4"/>
                    </a:lnTo>
                    <a:lnTo>
                      <a:pt x="58" y="6"/>
                    </a:lnTo>
                    <a:lnTo>
                      <a:pt x="62" y="9"/>
                    </a:lnTo>
                    <a:lnTo>
                      <a:pt x="65" y="12"/>
                    </a:lnTo>
                    <a:lnTo>
                      <a:pt x="68" y="17"/>
                    </a:lnTo>
                    <a:lnTo>
                      <a:pt x="7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8" name="Freeform 149">
                <a:extLst>
                  <a:ext uri="{FF2B5EF4-FFF2-40B4-BE49-F238E27FC236}">
                    <a16:creationId xmlns:a16="http://schemas.microsoft.com/office/drawing/2014/main" id="{DF96BB18-EC53-4A47-BBA3-E5BA0E01B247}"/>
                  </a:ext>
                </a:extLst>
              </p:cNvPr>
              <p:cNvSpPr>
                <a:spLocks/>
              </p:cNvSpPr>
              <p:nvPr/>
            </p:nvSpPr>
            <p:spPr bwMode="auto">
              <a:xfrm>
                <a:off x="4799" y="3008"/>
                <a:ext cx="224" cy="168"/>
              </a:xfrm>
              <a:custGeom>
                <a:avLst/>
                <a:gdLst>
                  <a:gd name="T0" fmla="*/ 0 w 1568"/>
                  <a:gd name="T1" fmla="*/ 0 h 1844"/>
                  <a:gd name="T2" fmla="*/ 0 w 1568"/>
                  <a:gd name="T3" fmla="*/ 0 h 1844"/>
                  <a:gd name="T4" fmla="*/ 0 w 1568"/>
                  <a:gd name="T5" fmla="*/ 0 h 1844"/>
                  <a:gd name="T6" fmla="*/ 0 w 1568"/>
                  <a:gd name="T7" fmla="*/ 0 h 1844"/>
                  <a:gd name="T8" fmla="*/ 0 w 1568"/>
                  <a:gd name="T9" fmla="*/ 0 h 1844"/>
                  <a:gd name="T10" fmla="*/ 0 w 1568"/>
                  <a:gd name="T11" fmla="*/ 0 h 1844"/>
                  <a:gd name="T12" fmla="*/ 0 w 1568"/>
                  <a:gd name="T13" fmla="*/ 0 h 1844"/>
                  <a:gd name="T14" fmla="*/ 0 w 1568"/>
                  <a:gd name="T15" fmla="*/ 0 h 1844"/>
                  <a:gd name="T16" fmla="*/ 0 w 1568"/>
                  <a:gd name="T17" fmla="*/ 0 h 1844"/>
                  <a:gd name="T18" fmla="*/ 0 w 1568"/>
                  <a:gd name="T19" fmla="*/ 0 h 1844"/>
                  <a:gd name="T20" fmla="*/ 0 w 1568"/>
                  <a:gd name="T21" fmla="*/ 0 h 1844"/>
                  <a:gd name="T22" fmla="*/ 0 w 1568"/>
                  <a:gd name="T23" fmla="*/ 0 h 1844"/>
                  <a:gd name="T24" fmla="*/ 0 w 1568"/>
                  <a:gd name="T25" fmla="*/ 0 h 1844"/>
                  <a:gd name="T26" fmla="*/ 0 w 1568"/>
                  <a:gd name="T27" fmla="*/ 0 h 1844"/>
                  <a:gd name="T28" fmla="*/ 0 w 1568"/>
                  <a:gd name="T29" fmla="*/ 0 h 1844"/>
                  <a:gd name="T30" fmla="*/ 0 w 1568"/>
                  <a:gd name="T31" fmla="*/ 0 h 1844"/>
                  <a:gd name="T32" fmla="*/ 0 w 1568"/>
                  <a:gd name="T33" fmla="*/ 0 h 1844"/>
                  <a:gd name="T34" fmla="*/ 0 w 1568"/>
                  <a:gd name="T35" fmla="*/ 0 h 1844"/>
                  <a:gd name="T36" fmla="*/ 0 w 1568"/>
                  <a:gd name="T37" fmla="*/ 0 h 1844"/>
                  <a:gd name="T38" fmla="*/ 0 w 1568"/>
                  <a:gd name="T39" fmla="*/ 0 h 1844"/>
                  <a:gd name="T40" fmla="*/ 0 w 1568"/>
                  <a:gd name="T41" fmla="*/ 0 h 1844"/>
                  <a:gd name="T42" fmla="*/ 0 w 1568"/>
                  <a:gd name="T43" fmla="*/ 0 h 1844"/>
                  <a:gd name="T44" fmla="*/ 0 w 1568"/>
                  <a:gd name="T45" fmla="*/ 0 h 1844"/>
                  <a:gd name="T46" fmla="*/ 0 w 1568"/>
                  <a:gd name="T47" fmla="*/ 0 h 1844"/>
                  <a:gd name="T48" fmla="*/ 0 w 1568"/>
                  <a:gd name="T49" fmla="*/ 0 h 1844"/>
                  <a:gd name="T50" fmla="*/ 0 w 1568"/>
                  <a:gd name="T51" fmla="*/ 0 h 1844"/>
                  <a:gd name="T52" fmla="*/ 0 w 1568"/>
                  <a:gd name="T53" fmla="*/ 0 h 1844"/>
                  <a:gd name="T54" fmla="*/ 0 w 1568"/>
                  <a:gd name="T55" fmla="*/ 0 h 1844"/>
                  <a:gd name="T56" fmla="*/ 0 w 1568"/>
                  <a:gd name="T57" fmla="*/ 0 h 1844"/>
                  <a:gd name="T58" fmla="*/ 0 w 1568"/>
                  <a:gd name="T59" fmla="*/ 0 h 1844"/>
                  <a:gd name="T60" fmla="*/ 0 w 1568"/>
                  <a:gd name="T61" fmla="*/ 0 h 1844"/>
                  <a:gd name="T62" fmla="*/ 0 w 1568"/>
                  <a:gd name="T63" fmla="*/ 0 h 1844"/>
                  <a:gd name="T64" fmla="*/ 0 w 1568"/>
                  <a:gd name="T65" fmla="*/ 0 h 1844"/>
                  <a:gd name="T66" fmla="*/ 0 w 1568"/>
                  <a:gd name="T67" fmla="*/ 0 h 1844"/>
                  <a:gd name="T68" fmla="*/ 0 w 1568"/>
                  <a:gd name="T69" fmla="*/ 0 h 1844"/>
                  <a:gd name="T70" fmla="*/ 0 w 1568"/>
                  <a:gd name="T71" fmla="*/ 0 h 1844"/>
                  <a:gd name="T72" fmla="*/ 0 w 1568"/>
                  <a:gd name="T73" fmla="*/ 0 h 1844"/>
                  <a:gd name="T74" fmla="*/ 0 w 1568"/>
                  <a:gd name="T75" fmla="*/ 0 h 1844"/>
                  <a:gd name="T76" fmla="*/ 0 w 1568"/>
                  <a:gd name="T77" fmla="*/ 0 h 1844"/>
                  <a:gd name="T78" fmla="*/ 0 w 1568"/>
                  <a:gd name="T79" fmla="*/ 0 h 1844"/>
                  <a:gd name="T80" fmla="*/ 0 w 1568"/>
                  <a:gd name="T81" fmla="*/ 0 h 1844"/>
                  <a:gd name="T82" fmla="*/ 0 w 1568"/>
                  <a:gd name="T83" fmla="*/ 0 h 1844"/>
                  <a:gd name="T84" fmla="*/ 0 w 1568"/>
                  <a:gd name="T85" fmla="*/ 0 h 1844"/>
                  <a:gd name="T86" fmla="*/ 0 w 1568"/>
                  <a:gd name="T87" fmla="*/ 0 h 1844"/>
                  <a:gd name="T88" fmla="*/ 0 w 1568"/>
                  <a:gd name="T89" fmla="*/ 0 h 1844"/>
                  <a:gd name="T90" fmla="*/ 0 w 1568"/>
                  <a:gd name="T91" fmla="*/ 0 h 1844"/>
                  <a:gd name="T92" fmla="*/ 0 w 1568"/>
                  <a:gd name="T93" fmla="*/ 0 h 1844"/>
                  <a:gd name="T94" fmla="*/ 0 w 1568"/>
                  <a:gd name="T95" fmla="*/ 0 h 1844"/>
                  <a:gd name="T96" fmla="*/ 0 w 1568"/>
                  <a:gd name="T97" fmla="*/ 0 h 1844"/>
                  <a:gd name="T98" fmla="*/ 0 w 1568"/>
                  <a:gd name="T99" fmla="*/ 0 h 1844"/>
                  <a:gd name="T100" fmla="*/ 0 w 1568"/>
                  <a:gd name="T101" fmla="*/ 0 h 1844"/>
                  <a:gd name="T102" fmla="*/ 0 w 1568"/>
                  <a:gd name="T103" fmla="*/ 0 h 1844"/>
                  <a:gd name="T104" fmla="*/ 0 w 1568"/>
                  <a:gd name="T105" fmla="*/ 0 h 1844"/>
                  <a:gd name="T106" fmla="*/ 0 w 1568"/>
                  <a:gd name="T107" fmla="*/ 0 h 1844"/>
                  <a:gd name="T108" fmla="*/ 0 w 1568"/>
                  <a:gd name="T109" fmla="*/ 0 h 1844"/>
                  <a:gd name="T110" fmla="*/ 0 w 1568"/>
                  <a:gd name="T111" fmla="*/ 0 h 1844"/>
                  <a:gd name="T112" fmla="*/ 0 w 1568"/>
                  <a:gd name="T113" fmla="*/ 0 h 1844"/>
                  <a:gd name="T114" fmla="*/ 0 w 1568"/>
                  <a:gd name="T115" fmla="*/ 0 h 18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568" h="1844">
                    <a:moveTo>
                      <a:pt x="1079" y="365"/>
                    </a:moveTo>
                    <a:lnTo>
                      <a:pt x="1072" y="368"/>
                    </a:lnTo>
                    <a:lnTo>
                      <a:pt x="1065" y="370"/>
                    </a:lnTo>
                    <a:lnTo>
                      <a:pt x="1059" y="372"/>
                    </a:lnTo>
                    <a:lnTo>
                      <a:pt x="1052" y="372"/>
                    </a:lnTo>
                    <a:lnTo>
                      <a:pt x="1045" y="372"/>
                    </a:lnTo>
                    <a:lnTo>
                      <a:pt x="1039" y="371"/>
                    </a:lnTo>
                    <a:lnTo>
                      <a:pt x="1032" y="370"/>
                    </a:lnTo>
                    <a:lnTo>
                      <a:pt x="1024" y="368"/>
                    </a:lnTo>
                    <a:lnTo>
                      <a:pt x="1010" y="362"/>
                    </a:lnTo>
                    <a:lnTo>
                      <a:pt x="996" y="355"/>
                    </a:lnTo>
                    <a:lnTo>
                      <a:pt x="982" y="346"/>
                    </a:lnTo>
                    <a:lnTo>
                      <a:pt x="967" y="338"/>
                    </a:lnTo>
                    <a:lnTo>
                      <a:pt x="953" y="329"/>
                    </a:lnTo>
                    <a:lnTo>
                      <a:pt x="938" y="320"/>
                    </a:lnTo>
                    <a:lnTo>
                      <a:pt x="924" y="313"/>
                    </a:lnTo>
                    <a:lnTo>
                      <a:pt x="909" y="307"/>
                    </a:lnTo>
                    <a:lnTo>
                      <a:pt x="902" y="305"/>
                    </a:lnTo>
                    <a:lnTo>
                      <a:pt x="894" y="303"/>
                    </a:lnTo>
                    <a:lnTo>
                      <a:pt x="887" y="303"/>
                    </a:lnTo>
                    <a:lnTo>
                      <a:pt x="879" y="302"/>
                    </a:lnTo>
                    <a:lnTo>
                      <a:pt x="872" y="303"/>
                    </a:lnTo>
                    <a:lnTo>
                      <a:pt x="865" y="305"/>
                    </a:lnTo>
                    <a:lnTo>
                      <a:pt x="857" y="307"/>
                    </a:lnTo>
                    <a:lnTo>
                      <a:pt x="849" y="311"/>
                    </a:lnTo>
                    <a:lnTo>
                      <a:pt x="853" y="319"/>
                    </a:lnTo>
                    <a:lnTo>
                      <a:pt x="858" y="328"/>
                    </a:lnTo>
                    <a:lnTo>
                      <a:pt x="863" y="335"/>
                    </a:lnTo>
                    <a:lnTo>
                      <a:pt x="869" y="343"/>
                    </a:lnTo>
                    <a:lnTo>
                      <a:pt x="881" y="356"/>
                    </a:lnTo>
                    <a:lnTo>
                      <a:pt x="895" y="368"/>
                    </a:lnTo>
                    <a:lnTo>
                      <a:pt x="910" y="380"/>
                    </a:lnTo>
                    <a:lnTo>
                      <a:pt x="926" y="389"/>
                    </a:lnTo>
                    <a:lnTo>
                      <a:pt x="942" y="400"/>
                    </a:lnTo>
                    <a:lnTo>
                      <a:pt x="959" y="410"/>
                    </a:lnTo>
                    <a:lnTo>
                      <a:pt x="975" y="420"/>
                    </a:lnTo>
                    <a:lnTo>
                      <a:pt x="992" y="431"/>
                    </a:lnTo>
                    <a:lnTo>
                      <a:pt x="1007" y="442"/>
                    </a:lnTo>
                    <a:lnTo>
                      <a:pt x="1022" y="455"/>
                    </a:lnTo>
                    <a:lnTo>
                      <a:pt x="1029" y="462"/>
                    </a:lnTo>
                    <a:lnTo>
                      <a:pt x="1037" y="469"/>
                    </a:lnTo>
                    <a:lnTo>
                      <a:pt x="1044" y="477"/>
                    </a:lnTo>
                    <a:lnTo>
                      <a:pt x="1050" y="486"/>
                    </a:lnTo>
                    <a:lnTo>
                      <a:pt x="1055" y="494"/>
                    </a:lnTo>
                    <a:lnTo>
                      <a:pt x="1060" y="504"/>
                    </a:lnTo>
                    <a:lnTo>
                      <a:pt x="1065" y="514"/>
                    </a:lnTo>
                    <a:lnTo>
                      <a:pt x="1069" y="525"/>
                    </a:lnTo>
                    <a:lnTo>
                      <a:pt x="1059" y="551"/>
                    </a:lnTo>
                    <a:lnTo>
                      <a:pt x="1047" y="575"/>
                    </a:lnTo>
                    <a:lnTo>
                      <a:pt x="1035" y="599"/>
                    </a:lnTo>
                    <a:lnTo>
                      <a:pt x="1020" y="622"/>
                    </a:lnTo>
                    <a:lnTo>
                      <a:pt x="1005" y="643"/>
                    </a:lnTo>
                    <a:lnTo>
                      <a:pt x="989" y="664"/>
                    </a:lnTo>
                    <a:lnTo>
                      <a:pt x="973" y="685"/>
                    </a:lnTo>
                    <a:lnTo>
                      <a:pt x="955" y="704"/>
                    </a:lnTo>
                    <a:lnTo>
                      <a:pt x="936" y="722"/>
                    </a:lnTo>
                    <a:lnTo>
                      <a:pt x="917" y="741"/>
                    </a:lnTo>
                    <a:lnTo>
                      <a:pt x="897" y="758"/>
                    </a:lnTo>
                    <a:lnTo>
                      <a:pt x="877" y="774"/>
                    </a:lnTo>
                    <a:lnTo>
                      <a:pt x="856" y="790"/>
                    </a:lnTo>
                    <a:lnTo>
                      <a:pt x="833" y="807"/>
                    </a:lnTo>
                    <a:lnTo>
                      <a:pt x="811" y="821"/>
                    </a:lnTo>
                    <a:lnTo>
                      <a:pt x="789" y="835"/>
                    </a:lnTo>
                    <a:lnTo>
                      <a:pt x="580" y="749"/>
                    </a:lnTo>
                    <a:lnTo>
                      <a:pt x="584" y="768"/>
                    </a:lnTo>
                    <a:lnTo>
                      <a:pt x="589" y="786"/>
                    </a:lnTo>
                    <a:lnTo>
                      <a:pt x="595" y="804"/>
                    </a:lnTo>
                    <a:lnTo>
                      <a:pt x="602" y="823"/>
                    </a:lnTo>
                    <a:lnTo>
                      <a:pt x="609" y="841"/>
                    </a:lnTo>
                    <a:lnTo>
                      <a:pt x="617" y="860"/>
                    </a:lnTo>
                    <a:lnTo>
                      <a:pt x="626" y="878"/>
                    </a:lnTo>
                    <a:lnTo>
                      <a:pt x="635" y="896"/>
                    </a:lnTo>
                    <a:lnTo>
                      <a:pt x="645" y="915"/>
                    </a:lnTo>
                    <a:lnTo>
                      <a:pt x="656" y="932"/>
                    </a:lnTo>
                    <a:lnTo>
                      <a:pt x="667" y="950"/>
                    </a:lnTo>
                    <a:lnTo>
                      <a:pt x="680" y="968"/>
                    </a:lnTo>
                    <a:lnTo>
                      <a:pt x="692" y="986"/>
                    </a:lnTo>
                    <a:lnTo>
                      <a:pt x="705" y="1003"/>
                    </a:lnTo>
                    <a:lnTo>
                      <a:pt x="719" y="1021"/>
                    </a:lnTo>
                    <a:lnTo>
                      <a:pt x="732" y="1037"/>
                    </a:lnTo>
                    <a:lnTo>
                      <a:pt x="761" y="1070"/>
                    </a:lnTo>
                    <a:lnTo>
                      <a:pt x="791" y="1102"/>
                    </a:lnTo>
                    <a:lnTo>
                      <a:pt x="822" y="1132"/>
                    </a:lnTo>
                    <a:lnTo>
                      <a:pt x="855" y="1161"/>
                    </a:lnTo>
                    <a:lnTo>
                      <a:pt x="888" y="1187"/>
                    </a:lnTo>
                    <a:lnTo>
                      <a:pt x="921" y="1212"/>
                    </a:lnTo>
                    <a:lnTo>
                      <a:pt x="938" y="1223"/>
                    </a:lnTo>
                    <a:lnTo>
                      <a:pt x="955" y="1234"/>
                    </a:lnTo>
                    <a:lnTo>
                      <a:pt x="972" y="1243"/>
                    </a:lnTo>
                    <a:lnTo>
                      <a:pt x="988" y="1253"/>
                    </a:lnTo>
                    <a:lnTo>
                      <a:pt x="991" y="1244"/>
                    </a:lnTo>
                    <a:lnTo>
                      <a:pt x="992" y="1236"/>
                    </a:lnTo>
                    <a:lnTo>
                      <a:pt x="993" y="1228"/>
                    </a:lnTo>
                    <a:lnTo>
                      <a:pt x="992" y="1220"/>
                    </a:lnTo>
                    <a:lnTo>
                      <a:pt x="991" y="1213"/>
                    </a:lnTo>
                    <a:lnTo>
                      <a:pt x="989" y="1205"/>
                    </a:lnTo>
                    <a:lnTo>
                      <a:pt x="987" y="1199"/>
                    </a:lnTo>
                    <a:lnTo>
                      <a:pt x="984" y="1191"/>
                    </a:lnTo>
                    <a:lnTo>
                      <a:pt x="977" y="1180"/>
                    </a:lnTo>
                    <a:lnTo>
                      <a:pt x="968" y="1167"/>
                    </a:lnTo>
                    <a:lnTo>
                      <a:pt x="958" y="1155"/>
                    </a:lnTo>
                    <a:lnTo>
                      <a:pt x="947" y="1142"/>
                    </a:lnTo>
                    <a:lnTo>
                      <a:pt x="937" y="1129"/>
                    </a:lnTo>
                    <a:lnTo>
                      <a:pt x="927" y="1116"/>
                    </a:lnTo>
                    <a:lnTo>
                      <a:pt x="917" y="1102"/>
                    </a:lnTo>
                    <a:lnTo>
                      <a:pt x="909" y="1085"/>
                    </a:lnTo>
                    <a:lnTo>
                      <a:pt x="905" y="1078"/>
                    </a:lnTo>
                    <a:lnTo>
                      <a:pt x="903" y="1069"/>
                    </a:lnTo>
                    <a:lnTo>
                      <a:pt x="900" y="1060"/>
                    </a:lnTo>
                    <a:lnTo>
                      <a:pt x="899" y="1050"/>
                    </a:lnTo>
                    <a:lnTo>
                      <a:pt x="898" y="1040"/>
                    </a:lnTo>
                    <a:lnTo>
                      <a:pt x="897" y="1029"/>
                    </a:lnTo>
                    <a:lnTo>
                      <a:pt x="898" y="1018"/>
                    </a:lnTo>
                    <a:lnTo>
                      <a:pt x="899" y="1007"/>
                    </a:lnTo>
                    <a:lnTo>
                      <a:pt x="912" y="1001"/>
                    </a:lnTo>
                    <a:lnTo>
                      <a:pt x="924" y="994"/>
                    </a:lnTo>
                    <a:lnTo>
                      <a:pt x="936" y="986"/>
                    </a:lnTo>
                    <a:lnTo>
                      <a:pt x="948" y="976"/>
                    </a:lnTo>
                    <a:lnTo>
                      <a:pt x="960" y="967"/>
                    </a:lnTo>
                    <a:lnTo>
                      <a:pt x="971" y="955"/>
                    </a:lnTo>
                    <a:lnTo>
                      <a:pt x="982" y="943"/>
                    </a:lnTo>
                    <a:lnTo>
                      <a:pt x="993" y="931"/>
                    </a:lnTo>
                    <a:lnTo>
                      <a:pt x="1037" y="879"/>
                    </a:lnTo>
                    <a:lnTo>
                      <a:pt x="1080" y="827"/>
                    </a:lnTo>
                    <a:lnTo>
                      <a:pt x="1091" y="815"/>
                    </a:lnTo>
                    <a:lnTo>
                      <a:pt x="1102" y="804"/>
                    </a:lnTo>
                    <a:lnTo>
                      <a:pt x="1113" y="795"/>
                    </a:lnTo>
                    <a:lnTo>
                      <a:pt x="1125" y="785"/>
                    </a:lnTo>
                    <a:lnTo>
                      <a:pt x="1137" y="776"/>
                    </a:lnTo>
                    <a:lnTo>
                      <a:pt x="1149" y="770"/>
                    </a:lnTo>
                    <a:lnTo>
                      <a:pt x="1162" y="765"/>
                    </a:lnTo>
                    <a:lnTo>
                      <a:pt x="1175" y="760"/>
                    </a:lnTo>
                    <a:lnTo>
                      <a:pt x="1188" y="757"/>
                    </a:lnTo>
                    <a:lnTo>
                      <a:pt x="1202" y="756"/>
                    </a:lnTo>
                    <a:lnTo>
                      <a:pt x="1217" y="757"/>
                    </a:lnTo>
                    <a:lnTo>
                      <a:pt x="1232" y="759"/>
                    </a:lnTo>
                    <a:lnTo>
                      <a:pt x="1247" y="765"/>
                    </a:lnTo>
                    <a:lnTo>
                      <a:pt x="1264" y="771"/>
                    </a:lnTo>
                    <a:lnTo>
                      <a:pt x="1280" y="781"/>
                    </a:lnTo>
                    <a:lnTo>
                      <a:pt x="1298" y="793"/>
                    </a:lnTo>
                    <a:lnTo>
                      <a:pt x="1325" y="823"/>
                    </a:lnTo>
                    <a:lnTo>
                      <a:pt x="1352" y="853"/>
                    </a:lnTo>
                    <a:lnTo>
                      <a:pt x="1378" y="884"/>
                    </a:lnTo>
                    <a:lnTo>
                      <a:pt x="1404" y="916"/>
                    </a:lnTo>
                    <a:lnTo>
                      <a:pt x="1428" y="947"/>
                    </a:lnTo>
                    <a:lnTo>
                      <a:pt x="1451" y="980"/>
                    </a:lnTo>
                    <a:lnTo>
                      <a:pt x="1472" y="1013"/>
                    </a:lnTo>
                    <a:lnTo>
                      <a:pt x="1492" y="1047"/>
                    </a:lnTo>
                    <a:lnTo>
                      <a:pt x="1501" y="1064"/>
                    </a:lnTo>
                    <a:lnTo>
                      <a:pt x="1509" y="1081"/>
                    </a:lnTo>
                    <a:lnTo>
                      <a:pt x="1517" y="1098"/>
                    </a:lnTo>
                    <a:lnTo>
                      <a:pt x="1525" y="1117"/>
                    </a:lnTo>
                    <a:lnTo>
                      <a:pt x="1532" y="1135"/>
                    </a:lnTo>
                    <a:lnTo>
                      <a:pt x="1538" y="1153"/>
                    </a:lnTo>
                    <a:lnTo>
                      <a:pt x="1544" y="1171"/>
                    </a:lnTo>
                    <a:lnTo>
                      <a:pt x="1549" y="1190"/>
                    </a:lnTo>
                    <a:lnTo>
                      <a:pt x="1554" y="1209"/>
                    </a:lnTo>
                    <a:lnTo>
                      <a:pt x="1559" y="1228"/>
                    </a:lnTo>
                    <a:lnTo>
                      <a:pt x="1562" y="1248"/>
                    </a:lnTo>
                    <a:lnTo>
                      <a:pt x="1564" y="1267"/>
                    </a:lnTo>
                    <a:lnTo>
                      <a:pt x="1566" y="1288"/>
                    </a:lnTo>
                    <a:lnTo>
                      <a:pt x="1567" y="1308"/>
                    </a:lnTo>
                    <a:lnTo>
                      <a:pt x="1568" y="1329"/>
                    </a:lnTo>
                    <a:lnTo>
                      <a:pt x="1567" y="1349"/>
                    </a:lnTo>
                    <a:lnTo>
                      <a:pt x="1560" y="1384"/>
                    </a:lnTo>
                    <a:lnTo>
                      <a:pt x="1551" y="1417"/>
                    </a:lnTo>
                    <a:lnTo>
                      <a:pt x="1541" y="1451"/>
                    </a:lnTo>
                    <a:lnTo>
                      <a:pt x="1529" y="1484"/>
                    </a:lnTo>
                    <a:lnTo>
                      <a:pt x="1515" y="1517"/>
                    </a:lnTo>
                    <a:lnTo>
                      <a:pt x="1500" y="1548"/>
                    </a:lnTo>
                    <a:lnTo>
                      <a:pt x="1492" y="1563"/>
                    </a:lnTo>
                    <a:lnTo>
                      <a:pt x="1483" y="1578"/>
                    </a:lnTo>
                    <a:lnTo>
                      <a:pt x="1474" y="1593"/>
                    </a:lnTo>
                    <a:lnTo>
                      <a:pt x="1464" y="1607"/>
                    </a:lnTo>
                    <a:lnTo>
                      <a:pt x="1454" y="1622"/>
                    </a:lnTo>
                    <a:lnTo>
                      <a:pt x="1444" y="1636"/>
                    </a:lnTo>
                    <a:lnTo>
                      <a:pt x="1433" y="1649"/>
                    </a:lnTo>
                    <a:lnTo>
                      <a:pt x="1422" y="1662"/>
                    </a:lnTo>
                    <a:lnTo>
                      <a:pt x="1411" y="1675"/>
                    </a:lnTo>
                    <a:lnTo>
                      <a:pt x="1399" y="1686"/>
                    </a:lnTo>
                    <a:lnTo>
                      <a:pt x="1386" y="1698"/>
                    </a:lnTo>
                    <a:lnTo>
                      <a:pt x="1373" y="1709"/>
                    </a:lnTo>
                    <a:lnTo>
                      <a:pt x="1360" y="1720"/>
                    </a:lnTo>
                    <a:lnTo>
                      <a:pt x="1346" y="1730"/>
                    </a:lnTo>
                    <a:lnTo>
                      <a:pt x="1332" y="1739"/>
                    </a:lnTo>
                    <a:lnTo>
                      <a:pt x="1318" y="1748"/>
                    </a:lnTo>
                    <a:lnTo>
                      <a:pt x="1304" y="1757"/>
                    </a:lnTo>
                    <a:lnTo>
                      <a:pt x="1289" y="1764"/>
                    </a:lnTo>
                    <a:lnTo>
                      <a:pt x="1273" y="1771"/>
                    </a:lnTo>
                    <a:lnTo>
                      <a:pt x="1258" y="1777"/>
                    </a:lnTo>
                    <a:lnTo>
                      <a:pt x="1245" y="1786"/>
                    </a:lnTo>
                    <a:lnTo>
                      <a:pt x="1231" y="1794"/>
                    </a:lnTo>
                    <a:lnTo>
                      <a:pt x="1217" y="1802"/>
                    </a:lnTo>
                    <a:lnTo>
                      <a:pt x="1201" y="1809"/>
                    </a:lnTo>
                    <a:lnTo>
                      <a:pt x="1186" y="1815"/>
                    </a:lnTo>
                    <a:lnTo>
                      <a:pt x="1171" y="1820"/>
                    </a:lnTo>
                    <a:lnTo>
                      <a:pt x="1155" y="1825"/>
                    </a:lnTo>
                    <a:lnTo>
                      <a:pt x="1139" y="1829"/>
                    </a:lnTo>
                    <a:lnTo>
                      <a:pt x="1122" y="1833"/>
                    </a:lnTo>
                    <a:lnTo>
                      <a:pt x="1106" y="1836"/>
                    </a:lnTo>
                    <a:lnTo>
                      <a:pt x="1089" y="1839"/>
                    </a:lnTo>
                    <a:lnTo>
                      <a:pt x="1072" y="1841"/>
                    </a:lnTo>
                    <a:lnTo>
                      <a:pt x="1038" y="1843"/>
                    </a:lnTo>
                    <a:lnTo>
                      <a:pt x="1002" y="1844"/>
                    </a:lnTo>
                    <a:lnTo>
                      <a:pt x="967" y="1843"/>
                    </a:lnTo>
                    <a:lnTo>
                      <a:pt x="932" y="1841"/>
                    </a:lnTo>
                    <a:lnTo>
                      <a:pt x="898" y="1838"/>
                    </a:lnTo>
                    <a:lnTo>
                      <a:pt x="864" y="1831"/>
                    </a:lnTo>
                    <a:lnTo>
                      <a:pt x="831" y="1825"/>
                    </a:lnTo>
                    <a:lnTo>
                      <a:pt x="799" y="1817"/>
                    </a:lnTo>
                    <a:lnTo>
                      <a:pt x="768" y="1809"/>
                    </a:lnTo>
                    <a:lnTo>
                      <a:pt x="740" y="1799"/>
                    </a:lnTo>
                    <a:lnTo>
                      <a:pt x="704" y="1775"/>
                    </a:lnTo>
                    <a:lnTo>
                      <a:pt x="668" y="1751"/>
                    </a:lnTo>
                    <a:lnTo>
                      <a:pt x="633" y="1725"/>
                    </a:lnTo>
                    <a:lnTo>
                      <a:pt x="597" y="1698"/>
                    </a:lnTo>
                    <a:lnTo>
                      <a:pt x="562" y="1671"/>
                    </a:lnTo>
                    <a:lnTo>
                      <a:pt x="528" y="1643"/>
                    </a:lnTo>
                    <a:lnTo>
                      <a:pt x="493" y="1614"/>
                    </a:lnTo>
                    <a:lnTo>
                      <a:pt x="459" y="1584"/>
                    </a:lnTo>
                    <a:lnTo>
                      <a:pt x="425" y="1552"/>
                    </a:lnTo>
                    <a:lnTo>
                      <a:pt x="393" y="1520"/>
                    </a:lnTo>
                    <a:lnTo>
                      <a:pt x="361" y="1488"/>
                    </a:lnTo>
                    <a:lnTo>
                      <a:pt x="330" y="1454"/>
                    </a:lnTo>
                    <a:lnTo>
                      <a:pt x="299" y="1419"/>
                    </a:lnTo>
                    <a:lnTo>
                      <a:pt x="269" y="1384"/>
                    </a:lnTo>
                    <a:lnTo>
                      <a:pt x="241" y="1347"/>
                    </a:lnTo>
                    <a:lnTo>
                      <a:pt x="214" y="1310"/>
                    </a:lnTo>
                    <a:lnTo>
                      <a:pt x="188" y="1272"/>
                    </a:lnTo>
                    <a:lnTo>
                      <a:pt x="164" y="1235"/>
                    </a:lnTo>
                    <a:lnTo>
                      <a:pt x="139" y="1195"/>
                    </a:lnTo>
                    <a:lnTo>
                      <a:pt x="118" y="1155"/>
                    </a:lnTo>
                    <a:lnTo>
                      <a:pt x="98" y="1114"/>
                    </a:lnTo>
                    <a:lnTo>
                      <a:pt x="79" y="1073"/>
                    </a:lnTo>
                    <a:lnTo>
                      <a:pt x="62" y="1030"/>
                    </a:lnTo>
                    <a:lnTo>
                      <a:pt x="47" y="987"/>
                    </a:lnTo>
                    <a:lnTo>
                      <a:pt x="34" y="944"/>
                    </a:lnTo>
                    <a:lnTo>
                      <a:pt x="23" y="900"/>
                    </a:lnTo>
                    <a:lnTo>
                      <a:pt x="14" y="855"/>
                    </a:lnTo>
                    <a:lnTo>
                      <a:pt x="7" y="809"/>
                    </a:lnTo>
                    <a:lnTo>
                      <a:pt x="2" y="763"/>
                    </a:lnTo>
                    <a:lnTo>
                      <a:pt x="0" y="716"/>
                    </a:lnTo>
                    <a:lnTo>
                      <a:pt x="0" y="669"/>
                    </a:lnTo>
                    <a:lnTo>
                      <a:pt x="3" y="621"/>
                    </a:lnTo>
                    <a:lnTo>
                      <a:pt x="9" y="588"/>
                    </a:lnTo>
                    <a:lnTo>
                      <a:pt x="17" y="556"/>
                    </a:lnTo>
                    <a:lnTo>
                      <a:pt x="27" y="522"/>
                    </a:lnTo>
                    <a:lnTo>
                      <a:pt x="38" y="490"/>
                    </a:lnTo>
                    <a:lnTo>
                      <a:pt x="51" y="458"/>
                    </a:lnTo>
                    <a:lnTo>
                      <a:pt x="66" y="425"/>
                    </a:lnTo>
                    <a:lnTo>
                      <a:pt x="74" y="410"/>
                    </a:lnTo>
                    <a:lnTo>
                      <a:pt x="82" y="395"/>
                    </a:lnTo>
                    <a:lnTo>
                      <a:pt x="91" y="380"/>
                    </a:lnTo>
                    <a:lnTo>
                      <a:pt x="100" y="366"/>
                    </a:lnTo>
                    <a:lnTo>
                      <a:pt x="110" y="352"/>
                    </a:lnTo>
                    <a:lnTo>
                      <a:pt x="120" y="338"/>
                    </a:lnTo>
                    <a:lnTo>
                      <a:pt x="131" y="325"/>
                    </a:lnTo>
                    <a:lnTo>
                      <a:pt x="142" y="312"/>
                    </a:lnTo>
                    <a:lnTo>
                      <a:pt x="154" y="300"/>
                    </a:lnTo>
                    <a:lnTo>
                      <a:pt x="166" y="289"/>
                    </a:lnTo>
                    <a:lnTo>
                      <a:pt x="179" y="277"/>
                    </a:lnTo>
                    <a:lnTo>
                      <a:pt x="192" y="267"/>
                    </a:lnTo>
                    <a:lnTo>
                      <a:pt x="205" y="258"/>
                    </a:lnTo>
                    <a:lnTo>
                      <a:pt x="219" y="249"/>
                    </a:lnTo>
                    <a:lnTo>
                      <a:pt x="233" y="241"/>
                    </a:lnTo>
                    <a:lnTo>
                      <a:pt x="247" y="234"/>
                    </a:lnTo>
                    <a:lnTo>
                      <a:pt x="263" y="227"/>
                    </a:lnTo>
                    <a:lnTo>
                      <a:pt x="278" y="222"/>
                    </a:lnTo>
                    <a:lnTo>
                      <a:pt x="294" y="218"/>
                    </a:lnTo>
                    <a:lnTo>
                      <a:pt x="311" y="214"/>
                    </a:lnTo>
                    <a:lnTo>
                      <a:pt x="630" y="193"/>
                    </a:lnTo>
                    <a:lnTo>
                      <a:pt x="271" y="22"/>
                    </a:lnTo>
                    <a:lnTo>
                      <a:pt x="291" y="0"/>
                    </a:lnTo>
                    <a:lnTo>
                      <a:pt x="319" y="4"/>
                    </a:lnTo>
                    <a:lnTo>
                      <a:pt x="347" y="8"/>
                    </a:lnTo>
                    <a:lnTo>
                      <a:pt x="374" y="13"/>
                    </a:lnTo>
                    <a:lnTo>
                      <a:pt x="401" y="19"/>
                    </a:lnTo>
                    <a:lnTo>
                      <a:pt x="427" y="25"/>
                    </a:lnTo>
                    <a:lnTo>
                      <a:pt x="453" y="33"/>
                    </a:lnTo>
                    <a:lnTo>
                      <a:pt x="479" y="40"/>
                    </a:lnTo>
                    <a:lnTo>
                      <a:pt x="506" y="49"/>
                    </a:lnTo>
                    <a:lnTo>
                      <a:pt x="531" y="59"/>
                    </a:lnTo>
                    <a:lnTo>
                      <a:pt x="556" y="69"/>
                    </a:lnTo>
                    <a:lnTo>
                      <a:pt x="581" y="79"/>
                    </a:lnTo>
                    <a:lnTo>
                      <a:pt x="606" y="90"/>
                    </a:lnTo>
                    <a:lnTo>
                      <a:pt x="655" y="113"/>
                    </a:lnTo>
                    <a:lnTo>
                      <a:pt x="704" y="138"/>
                    </a:lnTo>
                    <a:lnTo>
                      <a:pt x="751" y="165"/>
                    </a:lnTo>
                    <a:lnTo>
                      <a:pt x="798" y="192"/>
                    </a:lnTo>
                    <a:lnTo>
                      <a:pt x="845" y="220"/>
                    </a:lnTo>
                    <a:lnTo>
                      <a:pt x="893" y="249"/>
                    </a:lnTo>
                    <a:lnTo>
                      <a:pt x="985" y="307"/>
                    </a:lnTo>
                    <a:lnTo>
                      <a:pt x="1079" y="3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9" name="Freeform 150">
                <a:extLst>
                  <a:ext uri="{FF2B5EF4-FFF2-40B4-BE49-F238E27FC236}">
                    <a16:creationId xmlns:a16="http://schemas.microsoft.com/office/drawing/2014/main" id="{312D3942-D629-4FDD-A3AD-3ADDE0C5A108}"/>
                  </a:ext>
                </a:extLst>
              </p:cNvPr>
              <p:cNvSpPr>
                <a:spLocks/>
              </p:cNvSpPr>
              <p:nvPr/>
            </p:nvSpPr>
            <p:spPr bwMode="auto">
              <a:xfrm>
                <a:off x="3842" y="3010"/>
                <a:ext cx="47" cy="63"/>
              </a:xfrm>
              <a:custGeom>
                <a:avLst/>
                <a:gdLst>
                  <a:gd name="T0" fmla="*/ 0 w 329"/>
                  <a:gd name="T1" fmla="*/ 0 h 695"/>
                  <a:gd name="T2" fmla="*/ 0 w 329"/>
                  <a:gd name="T3" fmla="*/ 0 h 695"/>
                  <a:gd name="T4" fmla="*/ 0 w 329"/>
                  <a:gd name="T5" fmla="*/ 0 h 695"/>
                  <a:gd name="T6" fmla="*/ 0 w 329"/>
                  <a:gd name="T7" fmla="*/ 0 h 695"/>
                  <a:gd name="T8" fmla="*/ 0 w 329"/>
                  <a:gd name="T9" fmla="*/ 0 h 695"/>
                  <a:gd name="T10" fmla="*/ 0 w 329"/>
                  <a:gd name="T11" fmla="*/ 0 h 695"/>
                  <a:gd name="T12" fmla="*/ 0 w 329"/>
                  <a:gd name="T13" fmla="*/ 0 h 695"/>
                  <a:gd name="T14" fmla="*/ 0 w 329"/>
                  <a:gd name="T15" fmla="*/ 0 h 695"/>
                  <a:gd name="T16" fmla="*/ 0 w 329"/>
                  <a:gd name="T17" fmla="*/ 0 h 695"/>
                  <a:gd name="T18" fmla="*/ 0 w 329"/>
                  <a:gd name="T19" fmla="*/ 0 h 695"/>
                  <a:gd name="T20" fmla="*/ 0 w 329"/>
                  <a:gd name="T21" fmla="*/ 0 h 695"/>
                  <a:gd name="T22" fmla="*/ 0 w 329"/>
                  <a:gd name="T23" fmla="*/ 0 h 695"/>
                  <a:gd name="T24" fmla="*/ 0 w 329"/>
                  <a:gd name="T25" fmla="*/ 0 h 695"/>
                  <a:gd name="T26" fmla="*/ 0 w 329"/>
                  <a:gd name="T27" fmla="*/ 0 h 695"/>
                  <a:gd name="T28" fmla="*/ 0 w 329"/>
                  <a:gd name="T29" fmla="*/ 0 h 695"/>
                  <a:gd name="T30" fmla="*/ 0 w 329"/>
                  <a:gd name="T31" fmla="*/ 0 h 695"/>
                  <a:gd name="T32" fmla="*/ 0 w 329"/>
                  <a:gd name="T33" fmla="*/ 0 h 695"/>
                  <a:gd name="T34" fmla="*/ 0 w 329"/>
                  <a:gd name="T35" fmla="*/ 0 h 695"/>
                  <a:gd name="T36" fmla="*/ 0 w 329"/>
                  <a:gd name="T37" fmla="*/ 0 h 695"/>
                  <a:gd name="T38" fmla="*/ 0 w 329"/>
                  <a:gd name="T39" fmla="*/ 0 h 695"/>
                  <a:gd name="T40" fmla="*/ 0 w 329"/>
                  <a:gd name="T41" fmla="*/ 0 h 695"/>
                  <a:gd name="T42" fmla="*/ 0 w 329"/>
                  <a:gd name="T43" fmla="*/ 0 h 695"/>
                  <a:gd name="T44" fmla="*/ 0 w 329"/>
                  <a:gd name="T45" fmla="*/ 0 h 695"/>
                  <a:gd name="T46" fmla="*/ 0 w 329"/>
                  <a:gd name="T47" fmla="*/ 0 h 695"/>
                  <a:gd name="T48" fmla="*/ 0 w 329"/>
                  <a:gd name="T49" fmla="*/ 0 h 695"/>
                  <a:gd name="T50" fmla="*/ 0 w 329"/>
                  <a:gd name="T51" fmla="*/ 0 h 695"/>
                  <a:gd name="T52" fmla="*/ 0 w 329"/>
                  <a:gd name="T53" fmla="*/ 0 h 695"/>
                  <a:gd name="T54" fmla="*/ 0 w 329"/>
                  <a:gd name="T55" fmla="*/ 0 h 695"/>
                  <a:gd name="T56" fmla="*/ 0 w 329"/>
                  <a:gd name="T57" fmla="*/ 0 h 695"/>
                  <a:gd name="T58" fmla="*/ 0 w 329"/>
                  <a:gd name="T59" fmla="*/ 0 h 695"/>
                  <a:gd name="T60" fmla="*/ 0 w 329"/>
                  <a:gd name="T61" fmla="*/ 0 h 695"/>
                  <a:gd name="T62" fmla="*/ 0 w 329"/>
                  <a:gd name="T63" fmla="*/ 0 h 695"/>
                  <a:gd name="T64" fmla="*/ 0 w 329"/>
                  <a:gd name="T65" fmla="*/ 0 h 695"/>
                  <a:gd name="T66" fmla="*/ 0 w 329"/>
                  <a:gd name="T67" fmla="*/ 0 h 6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29" h="695">
                    <a:moveTo>
                      <a:pt x="329" y="0"/>
                    </a:moveTo>
                    <a:lnTo>
                      <a:pt x="327" y="22"/>
                    </a:lnTo>
                    <a:lnTo>
                      <a:pt x="324" y="43"/>
                    </a:lnTo>
                    <a:lnTo>
                      <a:pt x="320" y="66"/>
                    </a:lnTo>
                    <a:lnTo>
                      <a:pt x="315" y="88"/>
                    </a:lnTo>
                    <a:lnTo>
                      <a:pt x="310" y="109"/>
                    </a:lnTo>
                    <a:lnTo>
                      <a:pt x="304" y="131"/>
                    </a:lnTo>
                    <a:lnTo>
                      <a:pt x="298" y="152"/>
                    </a:lnTo>
                    <a:lnTo>
                      <a:pt x="291" y="175"/>
                    </a:lnTo>
                    <a:lnTo>
                      <a:pt x="276" y="218"/>
                    </a:lnTo>
                    <a:lnTo>
                      <a:pt x="259" y="262"/>
                    </a:lnTo>
                    <a:lnTo>
                      <a:pt x="241" y="305"/>
                    </a:lnTo>
                    <a:lnTo>
                      <a:pt x="221" y="348"/>
                    </a:lnTo>
                    <a:lnTo>
                      <a:pt x="179" y="433"/>
                    </a:lnTo>
                    <a:lnTo>
                      <a:pt x="137" y="521"/>
                    </a:lnTo>
                    <a:lnTo>
                      <a:pt x="116" y="564"/>
                    </a:lnTo>
                    <a:lnTo>
                      <a:pt x="97" y="607"/>
                    </a:lnTo>
                    <a:lnTo>
                      <a:pt x="78" y="652"/>
                    </a:lnTo>
                    <a:lnTo>
                      <a:pt x="60" y="695"/>
                    </a:lnTo>
                    <a:lnTo>
                      <a:pt x="0" y="695"/>
                    </a:lnTo>
                    <a:lnTo>
                      <a:pt x="34" y="612"/>
                    </a:lnTo>
                    <a:lnTo>
                      <a:pt x="67" y="523"/>
                    </a:lnTo>
                    <a:lnTo>
                      <a:pt x="102" y="432"/>
                    </a:lnTo>
                    <a:lnTo>
                      <a:pt x="138" y="339"/>
                    </a:lnTo>
                    <a:lnTo>
                      <a:pt x="158" y="294"/>
                    </a:lnTo>
                    <a:lnTo>
                      <a:pt x="178" y="248"/>
                    </a:lnTo>
                    <a:lnTo>
                      <a:pt x="201" y="203"/>
                    </a:lnTo>
                    <a:lnTo>
                      <a:pt x="223" y="160"/>
                    </a:lnTo>
                    <a:lnTo>
                      <a:pt x="247" y="117"/>
                    </a:lnTo>
                    <a:lnTo>
                      <a:pt x="273" y="76"/>
                    </a:lnTo>
                    <a:lnTo>
                      <a:pt x="286" y="56"/>
                    </a:lnTo>
                    <a:lnTo>
                      <a:pt x="300" y="37"/>
                    </a:lnTo>
                    <a:lnTo>
                      <a:pt x="314" y="18"/>
                    </a:lnTo>
                    <a:lnTo>
                      <a:pt x="32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0" name="Freeform 151">
                <a:extLst>
                  <a:ext uri="{FF2B5EF4-FFF2-40B4-BE49-F238E27FC236}">
                    <a16:creationId xmlns:a16="http://schemas.microsoft.com/office/drawing/2014/main" id="{D97A077F-C0BB-4F88-AB12-FD8CCC921D4A}"/>
                  </a:ext>
                </a:extLst>
              </p:cNvPr>
              <p:cNvSpPr>
                <a:spLocks/>
              </p:cNvSpPr>
              <p:nvPr/>
            </p:nvSpPr>
            <p:spPr bwMode="auto">
              <a:xfrm>
                <a:off x="4306" y="3010"/>
                <a:ext cx="34" cy="92"/>
              </a:xfrm>
              <a:custGeom>
                <a:avLst/>
                <a:gdLst>
                  <a:gd name="T0" fmla="*/ 0 w 236"/>
                  <a:gd name="T1" fmla="*/ 0 h 1006"/>
                  <a:gd name="T2" fmla="*/ 0 w 236"/>
                  <a:gd name="T3" fmla="*/ 0 h 1006"/>
                  <a:gd name="T4" fmla="*/ 0 w 236"/>
                  <a:gd name="T5" fmla="*/ 0 h 1006"/>
                  <a:gd name="T6" fmla="*/ 0 w 236"/>
                  <a:gd name="T7" fmla="*/ 0 h 1006"/>
                  <a:gd name="T8" fmla="*/ 0 w 236"/>
                  <a:gd name="T9" fmla="*/ 0 h 1006"/>
                  <a:gd name="T10" fmla="*/ 0 w 236"/>
                  <a:gd name="T11" fmla="*/ 0 h 1006"/>
                  <a:gd name="T12" fmla="*/ 0 w 236"/>
                  <a:gd name="T13" fmla="*/ 0 h 1006"/>
                  <a:gd name="T14" fmla="*/ 0 w 236"/>
                  <a:gd name="T15" fmla="*/ 0 h 1006"/>
                  <a:gd name="T16" fmla="*/ 0 w 236"/>
                  <a:gd name="T17" fmla="*/ 0 h 1006"/>
                  <a:gd name="T18" fmla="*/ 0 w 236"/>
                  <a:gd name="T19" fmla="*/ 0 h 1006"/>
                  <a:gd name="T20" fmla="*/ 0 w 236"/>
                  <a:gd name="T21" fmla="*/ 0 h 1006"/>
                  <a:gd name="T22" fmla="*/ 0 w 236"/>
                  <a:gd name="T23" fmla="*/ 0 h 1006"/>
                  <a:gd name="T24" fmla="*/ 0 w 236"/>
                  <a:gd name="T25" fmla="*/ 0 h 1006"/>
                  <a:gd name="T26" fmla="*/ 0 w 236"/>
                  <a:gd name="T27" fmla="*/ 0 h 1006"/>
                  <a:gd name="T28" fmla="*/ 0 w 236"/>
                  <a:gd name="T29" fmla="*/ 0 h 1006"/>
                  <a:gd name="T30" fmla="*/ 0 w 236"/>
                  <a:gd name="T31" fmla="*/ 0 h 1006"/>
                  <a:gd name="T32" fmla="*/ 0 w 236"/>
                  <a:gd name="T33" fmla="*/ 0 h 1006"/>
                  <a:gd name="T34" fmla="*/ 0 w 236"/>
                  <a:gd name="T35" fmla="*/ 0 h 1006"/>
                  <a:gd name="T36" fmla="*/ 0 w 236"/>
                  <a:gd name="T37" fmla="*/ 0 h 1006"/>
                  <a:gd name="T38" fmla="*/ 0 w 236"/>
                  <a:gd name="T39" fmla="*/ 0 h 1006"/>
                  <a:gd name="T40" fmla="*/ 0 w 236"/>
                  <a:gd name="T41" fmla="*/ 0 h 1006"/>
                  <a:gd name="T42" fmla="*/ 0 w 236"/>
                  <a:gd name="T43" fmla="*/ 0 h 1006"/>
                  <a:gd name="T44" fmla="*/ 0 w 236"/>
                  <a:gd name="T45" fmla="*/ 0 h 1006"/>
                  <a:gd name="T46" fmla="*/ 0 w 236"/>
                  <a:gd name="T47" fmla="*/ 0 h 1006"/>
                  <a:gd name="T48" fmla="*/ 0 w 236"/>
                  <a:gd name="T49" fmla="*/ 0 h 1006"/>
                  <a:gd name="T50" fmla="*/ 0 w 236"/>
                  <a:gd name="T51" fmla="*/ 0 h 1006"/>
                  <a:gd name="T52" fmla="*/ 0 w 236"/>
                  <a:gd name="T53" fmla="*/ 0 h 1006"/>
                  <a:gd name="T54" fmla="*/ 0 w 236"/>
                  <a:gd name="T55" fmla="*/ 0 h 1006"/>
                  <a:gd name="T56" fmla="*/ 0 w 236"/>
                  <a:gd name="T57" fmla="*/ 0 h 1006"/>
                  <a:gd name="T58" fmla="*/ 0 w 236"/>
                  <a:gd name="T59" fmla="*/ 0 h 1006"/>
                  <a:gd name="T60" fmla="*/ 0 w 236"/>
                  <a:gd name="T61" fmla="*/ 0 h 1006"/>
                  <a:gd name="T62" fmla="*/ 0 w 236"/>
                  <a:gd name="T63" fmla="*/ 0 h 1006"/>
                  <a:gd name="T64" fmla="*/ 0 w 236"/>
                  <a:gd name="T65" fmla="*/ 0 h 1006"/>
                  <a:gd name="T66" fmla="*/ 0 w 236"/>
                  <a:gd name="T67" fmla="*/ 0 h 10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36" h="1006">
                    <a:moveTo>
                      <a:pt x="57" y="1006"/>
                    </a:moveTo>
                    <a:lnTo>
                      <a:pt x="37" y="771"/>
                    </a:lnTo>
                    <a:lnTo>
                      <a:pt x="8" y="824"/>
                    </a:lnTo>
                    <a:lnTo>
                      <a:pt x="5" y="808"/>
                    </a:lnTo>
                    <a:lnTo>
                      <a:pt x="3" y="792"/>
                    </a:lnTo>
                    <a:lnTo>
                      <a:pt x="2" y="776"/>
                    </a:lnTo>
                    <a:lnTo>
                      <a:pt x="1" y="758"/>
                    </a:lnTo>
                    <a:lnTo>
                      <a:pt x="0" y="721"/>
                    </a:lnTo>
                    <a:lnTo>
                      <a:pt x="2" y="682"/>
                    </a:lnTo>
                    <a:lnTo>
                      <a:pt x="4" y="642"/>
                    </a:lnTo>
                    <a:lnTo>
                      <a:pt x="9" y="600"/>
                    </a:lnTo>
                    <a:lnTo>
                      <a:pt x="14" y="556"/>
                    </a:lnTo>
                    <a:lnTo>
                      <a:pt x="20" y="511"/>
                    </a:lnTo>
                    <a:lnTo>
                      <a:pt x="34" y="419"/>
                    </a:lnTo>
                    <a:lnTo>
                      <a:pt x="49" y="328"/>
                    </a:lnTo>
                    <a:lnTo>
                      <a:pt x="64" y="237"/>
                    </a:lnTo>
                    <a:lnTo>
                      <a:pt x="77" y="149"/>
                    </a:lnTo>
                    <a:lnTo>
                      <a:pt x="81" y="159"/>
                    </a:lnTo>
                    <a:lnTo>
                      <a:pt x="85" y="169"/>
                    </a:lnTo>
                    <a:lnTo>
                      <a:pt x="88" y="178"/>
                    </a:lnTo>
                    <a:lnTo>
                      <a:pt x="91" y="188"/>
                    </a:lnTo>
                    <a:lnTo>
                      <a:pt x="95" y="210"/>
                    </a:lnTo>
                    <a:lnTo>
                      <a:pt x="97" y="232"/>
                    </a:lnTo>
                    <a:lnTo>
                      <a:pt x="97" y="256"/>
                    </a:lnTo>
                    <a:lnTo>
                      <a:pt x="96" y="280"/>
                    </a:lnTo>
                    <a:lnTo>
                      <a:pt x="93" y="305"/>
                    </a:lnTo>
                    <a:lnTo>
                      <a:pt x="89" y="330"/>
                    </a:lnTo>
                    <a:lnTo>
                      <a:pt x="81" y="382"/>
                    </a:lnTo>
                    <a:lnTo>
                      <a:pt x="71" y="434"/>
                    </a:lnTo>
                    <a:lnTo>
                      <a:pt x="67" y="460"/>
                    </a:lnTo>
                    <a:lnTo>
                      <a:pt x="63" y="485"/>
                    </a:lnTo>
                    <a:lnTo>
                      <a:pt x="60" y="510"/>
                    </a:lnTo>
                    <a:lnTo>
                      <a:pt x="57" y="535"/>
                    </a:lnTo>
                    <a:lnTo>
                      <a:pt x="68" y="525"/>
                    </a:lnTo>
                    <a:lnTo>
                      <a:pt x="78" y="514"/>
                    </a:lnTo>
                    <a:lnTo>
                      <a:pt x="87" y="504"/>
                    </a:lnTo>
                    <a:lnTo>
                      <a:pt x="97" y="492"/>
                    </a:lnTo>
                    <a:lnTo>
                      <a:pt x="105" y="479"/>
                    </a:lnTo>
                    <a:lnTo>
                      <a:pt x="113" y="465"/>
                    </a:lnTo>
                    <a:lnTo>
                      <a:pt x="120" y="450"/>
                    </a:lnTo>
                    <a:lnTo>
                      <a:pt x="126" y="434"/>
                    </a:lnTo>
                    <a:lnTo>
                      <a:pt x="138" y="402"/>
                    </a:lnTo>
                    <a:lnTo>
                      <a:pt x="149" y="369"/>
                    </a:lnTo>
                    <a:lnTo>
                      <a:pt x="158" y="333"/>
                    </a:lnTo>
                    <a:lnTo>
                      <a:pt x="166" y="295"/>
                    </a:lnTo>
                    <a:lnTo>
                      <a:pt x="181" y="218"/>
                    </a:lnTo>
                    <a:lnTo>
                      <a:pt x="196" y="142"/>
                    </a:lnTo>
                    <a:lnTo>
                      <a:pt x="204" y="105"/>
                    </a:lnTo>
                    <a:lnTo>
                      <a:pt x="214" y="68"/>
                    </a:lnTo>
                    <a:lnTo>
                      <a:pt x="219" y="50"/>
                    </a:lnTo>
                    <a:lnTo>
                      <a:pt x="224" y="32"/>
                    </a:lnTo>
                    <a:lnTo>
                      <a:pt x="230" y="16"/>
                    </a:lnTo>
                    <a:lnTo>
                      <a:pt x="236" y="0"/>
                    </a:lnTo>
                    <a:lnTo>
                      <a:pt x="236" y="30"/>
                    </a:lnTo>
                    <a:lnTo>
                      <a:pt x="235" y="62"/>
                    </a:lnTo>
                    <a:lnTo>
                      <a:pt x="233" y="93"/>
                    </a:lnTo>
                    <a:lnTo>
                      <a:pt x="231" y="124"/>
                    </a:lnTo>
                    <a:lnTo>
                      <a:pt x="225" y="186"/>
                    </a:lnTo>
                    <a:lnTo>
                      <a:pt x="217" y="249"/>
                    </a:lnTo>
                    <a:lnTo>
                      <a:pt x="207" y="311"/>
                    </a:lnTo>
                    <a:lnTo>
                      <a:pt x="196" y="374"/>
                    </a:lnTo>
                    <a:lnTo>
                      <a:pt x="183" y="437"/>
                    </a:lnTo>
                    <a:lnTo>
                      <a:pt x="170" y="498"/>
                    </a:lnTo>
                    <a:lnTo>
                      <a:pt x="141" y="625"/>
                    </a:lnTo>
                    <a:lnTo>
                      <a:pt x="111" y="751"/>
                    </a:lnTo>
                    <a:lnTo>
                      <a:pt x="97" y="815"/>
                    </a:lnTo>
                    <a:lnTo>
                      <a:pt x="82" y="878"/>
                    </a:lnTo>
                    <a:lnTo>
                      <a:pt x="69" y="942"/>
                    </a:lnTo>
                    <a:lnTo>
                      <a:pt x="57" y="10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1" name="Freeform 152">
                <a:extLst>
                  <a:ext uri="{FF2B5EF4-FFF2-40B4-BE49-F238E27FC236}">
                    <a16:creationId xmlns:a16="http://schemas.microsoft.com/office/drawing/2014/main" id="{0BCF8131-857F-4740-B629-F718CDA7CD5C}"/>
                  </a:ext>
                </a:extLst>
              </p:cNvPr>
              <p:cNvSpPr>
                <a:spLocks/>
              </p:cNvSpPr>
              <p:nvPr/>
            </p:nvSpPr>
            <p:spPr bwMode="auto">
              <a:xfrm>
                <a:off x="4492" y="3014"/>
                <a:ext cx="7" cy="3"/>
              </a:xfrm>
              <a:custGeom>
                <a:avLst/>
                <a:gdLst>
                  <a:gd name="T0" fmla="*/ 0 w 50"/>
                  <a:gd name="T1" fmla="*/ 0 h 33"/>
                  <a:gd name="T2" fmla="*/ 0 w 50"/>
                  <a:gd name="T3" fmla="*/ 0 h 33"/>
                  <a:gd name="T4" fmla="*/ 0 w 50"/>
                  <a:gd name="T5" fmla="*/ 0 h 33"/>
                  <a:gd name="T6" fmla="*/ 0 w 50"/>
                  <a:gd name="T7" fmla="*/ 0 h 33"/>
                  <a:gd name="T8" fmla="*/ 0 w 50"/>
                  <a:gd name="T9" fmla="*/ 0 h 33"/>
                  <a:gd name="T10" fmla="*/ 0 w 50"/>
                  <a:gd name="T11" fmla="*/ 0 h 33"/>
                  <a:gd name="T12" fmla="*/ 0 w 50"/>
                  <a:gd name="T13" fmla="*/ 0 h 33"/>
                  <a:gd name="T14" fmla="*/ 0 w 50"/>
                  <a:gd name="T15" fmla="*/ 0 h 33"/>
                  <a:gd name="T16" fmla="*/ 0 w 50"/>
                  <a:gd name="T17" fmla="*/ 0 h 33"/>
                  <a:gd name="T18" fmla="*/ 0 w 50"/>
                  <a:gd name="T19" fmla="*/ 0 h 33"/>
                  <a:gd name="T20" fmla="*/ 0 w 50"/>
                  <a:gd name="T21" fmla="*/ 0 h 33"/>
                  <a:gd name="T22" fmla="*/ 0 w 50"/>
                  <a:gd name="T23" fmla="*/ 0 h 33"/>
                  <a:gd name="T24" fmla="*/ 0 w 50"/>
                  <a:gd name="T25" fmla="*/ 0 h 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0" h="33">
                    <a:moveTo>
                      <a:pt x="50" y="33"/>
                    </a:moveTo>
                    <a:lnTo>
                      <a:pt x="0" y="33"/>
                    </a:lnTo>
                    <a:lnTo>
                      <a:pt x="0" y="0"/>
                    </a:lnTo>
                    <a:lnTo>
                      <a:pt x="7" y="1"/>
                    </a:lnTo>
                    <a:lnTo>
                      <a:pt x="16" y="2"/>
                    </a:lnTo>
                    <a:lnTo>
                      <a:pt x="25" y="5"/>
                    </a:lnTo>
                    <a:lnTo>
                      <a:pt x="33" y="9"/>
                    </a:lnTo>
                    <a:lnTo>
                      <a:pt x="40" y="13"/>
                    </a:lnTo>
                    <a:lnTo>
                      <a:pt x="45" y="19"/>
                    </a:lnTo>
                    <a:lnTo>
                      <a:pt x="47" y="22"/>
                    </a:lnTo>
                    <a:lnTo>
                      <a:pt x="49" y="25"/>
                    </a:lnTo>
                    <a:lnTo>
                      <a:pt x="50" y="28"/>
                    </a:lnTo>
                    <a:lnTo>
                      <a:pt x="50"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2" name="Freeform 153">
                <a:extLst>
                  <a:ext uri="{FF2B5EF4-FFF2-40B4-BE49-F238E27FC236}">
                    <a16:creationId xmlns:a16="http://schemas.microsoft.com/office/drawing/2014/main" id="{DCFD7435-88FA-4CED-83E4-02C59C54043F}"/>
                  </a:ext>
                </a:extLst>
              </p:cNvPr>
              <p:cNvSpPr>
                <a:spLocks/>
              </p:cNvSpPr>
              <p:nvPr/>
            </p:nvSpPr>
            <p:spPr bwMode="auto">
              <a:xfrm>
                <a:off x="4014" y="3017"/>
                <a:ext cx="223" cy="6"/>
              </a:xfrm>
              <a:custGeom>
                <a:avLst/>
                <a:gdLst>
                  <a:gd name="T0" fmla="*/ 0 w 1564"/>
                  <a:gd name="T1" fmla="*/ 0 h 63"/>
                  <a:gd name="T2" fmla="*/ 0 w 1564"/>
                  <a:gd name="T3" fmla="*/ 0 h 63"/>
                  <a:gd name="T4" fmla="*/ 0 w 1564"/>
                  <a:gd name="T5" fmla="*/ 0 h 63"/>
                  <a:gd name="T6" fmla="*/ 0 w 1564"/>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64" h="63">
                    <a:moveTo>
                      <a:pt x="0" y="43"/>
                    </a:moveTo>
                    <a:lnTo>
                      <a:pt x="220" y="0"/>
                    </a:lnTo>
                    <a:lnTo>
                      <a:pt x="1564" y="63"/>
                    </a:lnTo>
                    <a:lnTo>
                      <a:pt x="0"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3" name="Freeform 154">
                <a:extLst>
                  <a:ext uri="{FF2B5EF4-FFF2-40B4-BE49-F238E27FC236}">
                    <a16:creationId xmlns:a16="http://schemas.microsoft.com/office/drawing/2014/main" id="{470A1A1A-BF24-47FD-B5A4-D27875A73AA1}"/>
                  </a:ext>
                </a:extLst>
              </p:cNvPr>
              <p:cNvSpPr>
                <a:spLocks/>
              </p:cNvSpPr>
              <p:nvPr/>
            </p:nvSpPr>
            <p:spPr bwMode="auto">
              <a:xfrm>
                <a:off x="3877" y="3019"/>
                <a:ext cx="32" cy="35"/>
              </a:xfrm>
              <a:custGeom>
                <a:avLst/>
                <a:gdLst>
                  <a:gd name="T0" fmla="*/ 0 w 219"/>
                  <a:gd name="T1" fmla="*/ 0 h 387"/>
                  <a:gd name="T2" fmla="*/ 0 w 219"/>
                  <a:gd name="T3" fmla="*/ 0 h 387"/>
                  <a:gd name="T4" fmla="*/ 0 w 219"/>
                  <a:gd name="T5" fmla="*/ 0 h 387"/>
                  <a:gd name="T6" fmla="*/ 0 w 219"/>
                  <a:gd name="T7" fmla="*/ 0 h 387"/>
                  <a:gd name="T8" fmla="*/ 0 w 219"/>
                  <a:gd name="T9" fmla="*/ 0 h 387"/>
                  <a:gd name="T10" fmla="*/ 0 w 219"/>
                  <a:gd name="T11" fmla="*/ 0 h 387"/>
                  <a:gd name="T12" fmla="*/ 0 w 219"/>
                  <a:gd name="T13" fmla="*/ 0 h 387"/>
                  <a:gd name="T14" fmla="*/ 0 w 219"/>
                  <a:gd name="T15" fmla="*/ 0 h 387"/>
                  <a:gd name="T16" fmla="*/ 0 w 219"/>
                  <a:gd name="T17" fmla="*/ 0 h 387"/>
                  <a:gd name="T18" fmla="*/ 0 w 219"/>
                  <a:gd name="T19" fmla="*/ 0 h 387"/>
                  <a:gd name="T20" fmla="*/ 0 w 219"/>
                  <a:gd name="T21" fmla="*/ 0 h 387"/>
                  <a:gd name="T22" fmla="*/ 0 w 219"/>
                  <a:gd name="T23" fmla="*/ 0 h 387"/>
                  <a:gd name="T24" fmla="*/ 0 w 219"/>
                  <a:gd name="T25" fmla="*/ 0 h 387"/>
                  <a:gd name="T26" fmla="*/ 0 w 219"/>
                  <a:gd name="T27" fmla="*/ 0 h 387"/>
                  <a:gd name="T28" fmla="*/ 0 w 219"/>
                  <a:gd name="T29" fmla="*/ 0 h 387"/>
                  <a:gd name="T30" fmla="*/ 0 w 219"/>
                  <a:gd name="T31" fmla="*/ 0 h 387"/>
                  <a:gd name="T32" fmla="*/ 0 w 219"/>
                  <a:gd name="T33" fmla="*/ 0 h 387"/>
                  <a:gd name="T34" fmla="*/ 0 w 219"/>
                  <a:gd name="T35" fmla="*/ 0 h 387"/>
                  <a:gd name="T36" fmla="*/ 0 w 219"/>
                  <a:gd name="T37" fmla="*/ 0 h 387"/>
                  <a:gd name="T38" fmla="*/ 0 w 219"/>
                  <a:gd name="T39" fmla="*/ 0 h 387"/>
                  <a:gd name="T40" fmla="*/ 0 w 219"/>
                  <a:gd name="T41" fmla="*/ 0 h 387"/>
                  <a:gd name="T42" fmla="*/ 0 w 219"/>
                  <a:gd name="T43" fmla="*/ 0 h 387"/>
                  <a:gd name="T44" fmla="*/ 0 w 219"/>
                  <a:gd name="T45" fmla="*/ 0 h 387"/>
                  <a:gd name="T46" fmla="*/ 0 w 219"/>
                  <a:gd name="T47" fmla="*/ 0 h 387"/>
                  <a:gd name="T48" fmla="*/ 0 w 219"/>
                  <a:gd name="T49" fmla="*/ 0 h 387"/>
                  <a:gd name="T50" fmla="*/ 0 w 219"/>
                  <a:gd name="T51" fmla="*/ 0 h 387"/>
                  <a:gd name="T52" fmla="*/ 0 w 219"/>
                  <a:gd name="T53" fmla="*/ 0 h 387"/>
                  <a:gd name="T54" fmla="*/ 0 w 219"/>
                  <a:gd name="T55" fmla="*/ 0 h 387"/>
                  <a:gd name="T56" fmla="*/ 0 w 219"/>
                  <a:gd name="T57" fmla="*/ 0 h 387"/>
                  <a:gd name="T58" fmla="*/ 0 w 219"/>
                  <a:gd name="T59" fmla="*/ 0 h 387"/>
                  <a:gd name="T60" fmla="*/ 0 w 219"/>
                  <a:gd name="T61" fmla="*/ 0 h 387"/>
                  <a:gd name="T62" fmla="*/ 0 w 219"/>
                  <a:gd name="T63" fmla="*/ 0 h 387"/>
                  <a:gd name="T64" fmla="*/ 0 w 219"/>
                  <a:gd name="T65" fmla="*/ 0 h 387"/>
                  <a:gd name="T66" fmla="*/ 0 w 219"/>
                  <a:gd name="T67" fmla="*/ 0 h 387"/>
                  <a:gd name="T68" fmla="*/ 0 w 219"/>
                  <a:gd name="T69" fmla="*/ 0 h 387"/>
                  <a:gd name="T70" fmla="*/ 0 w 219"/>
                  <a:gd name="T71" fmla="*/ 0 h 387"/>
                  <a:gd name="T72" fmla="*/ 0 w 219"/>
                  <a:gd name="T73" fmla="*/ 0 h 387"/>
                  <a:gd name="T74" fmla="*/ 0 w 219"/>
                  <a:gd name="T75" fmla="*/ 0 h 387"/>
                  <a:gd name="T76" fmla="*/ 0 w 219"/>
                  <a:gd name="T77" fmla="*/ 0 h 387"/>
                  <a:gd name="T78" fmla="*/ 0 w 219"/>
                  <a:gd name="T79" fmla="*/ 0 h 387"/>
                  <a:gd name="T80" fmla="*/ 0 w 219"/>
                  <a:gd name="T81" fmla="*/ 0 h 387"/>
                  <a:gd name="T82" fmla="*/ 0 w 219"/>
                  <a:gd name="T83" fmla="*/ 0 h 387"/>
                  <a:gd name="T84" fmla="*/ 0 w 219"/>
                  <a:gd name="T85" fmla="*/ 0 h 38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19" h="387">
                    <a:moveTo>
                      <a:pt x="219" y="0"/>
                    </a:moveTo>
                    <a:lnTo>
                      <a:pt x="218" y="12"/>
                    </a:lnTo>
                    <a:lnTo>
                      <a:pt x="217" y="24"/>
                    </a:lnTo>
                    <a:lnTo>
                      <a:pt x="216" y="36"/>
                    </a:lnTo>
                    <a:lnTo>
                      <a:pt x="214" y="48"/>
                    </a:lnTo>
                    <a:lnTo>
                      <a:pt x="208" y="72"/>
                    </a:lnTo>
                    <a:lnTo>
                      <a:pt x="201" y="95"/>
                    </a:lnTo>
                    <a:lnTo>
                      <a:pt x="192" y="118"/>
                    </a:lnTo>
                    <a:lnTo>
                      <a:pt x="182" y="142"/>
                    </a:lnTo>
                    <a:lnTo>
                      <a:pt x="172" y="166"/>
                    </a:lnTo>
                    <a:lnTo>
                      <a:pt x="160" y="188"/>
                    </a:lnTo>
                    <a:lnTo>
                      <a:pt x="137" y="236"/>
                    </a:lnTo>
                    <a:lnTo>
                      <a:pt x="114" y="284"/>
                    </a:lnTo>
                    <a:lnTo>
                      <a:pt x="103" y="309"/>
                    </a:lnTo>
                    <a:lnTo>
                      <a:pt x="93" y="334"/>
                    </a:lnTo>
                    <a:lnTo>
                      <a:pt x="85" y="359"/>
                    </a:lnTo>
                    <a:lnTo>
                      <a:pt x="79" y="385"/>
                    </a:lnTo>
                    <a:lnTo>
                      <a:pt x="72" y="387"/>
                    </a:lnTo>
                    <a:lnTo>
                      <a:pt x="65" y="387"/>
                    </a:lnTo>
                    <a:lnTo>
                      <a:pt x="58" y="387"/>
                    </a:lnTo>
                    <a:lnTo>
                      <a:pt x="52" y="386"/>
                    </a:lnTo>
                    <a:lnTo>
                      <a:pt x="47" y="385"/>
                    </a:lnTo>
                    <a:lnTo>
                      <a:pt x="42" y="382"/>
                    </a:lnTo>
                    <a:lnTo>
                      <a:pt x="36" y="380"/>
                    </a:lnTo>
                    <a:lnTo>
                      <a:pt x="32" y="376"/>
                    </a:lnTo>
                    <a:lnTo>
                      <a:pt x="23" y="369"/>
                    </a:lnTo>
                    <a:lnTo>
                      <a:pt x="15" y="360"/>
                    </a:lnTo>
                    <a:lnTo>
                      <a:pt x="7" y="351"/>
                    </a:lnTo>
                    <a:lnTo>
                      <a:pt x="0" y="343"/>
                    </a:lnTo>
                    <a:lnTo>
                      <a:pt x="19" y="297"/>
                    </a:lnTo>
                    <a:lnTo>
                      <a:pt x="39" y="251"/>
                    </a:lnTo>
                    <a:lnTo>
                      <a:pt x="50" y="228"/>
                    </a:lnTo>
                    <a:lnTo>
                      <a:pt x="62" y="204"/>
                    </a:lnTo>
                    <a:lnTo>
                      <a:pt x="74" y="182"/>
                    </a:lnTo>
                    <a:lnTo>
                      <a:pt x="86" y="159"/>
                    </a:lnTo>
                    <a:lnTo>
                      <a:pt x="100" y="136"/>
                    </a:lnTo>
                    <a:lnTo>
                      <a:pt x="115" y="115"/>
                    </a:lnTo>
                    <a:lnTo>
                      <a:pt x="130" y="93"/>
                    </a:lnTo>
                    <a:lnTo>
                      <a:pt x="145" y="73"/>
                    </a:lnTo>
                    <a:lnTo>
                      <a:pt x="162" y="53"/>
                    </a:lnTo>
                    <a:lnTo>
                      <a:pt x="180" y="35"/>
                    </a:lnTo>
                    <a:lnTo>
                      <a:pt x="199" y="16"/>
                    </a:lnTo>
                    <a:lnTo>
                      <a:pt x="2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4" name="Freeform 155">
                <a:extLst>
                  <a:ext uri="{FF2B5EF4-FFF2-40B4-BE49-F238E27FC236}">
                    <a16:creationId xmlns:a16="http://schemas.microsoft.com/office/drawing/2014/main" id="{07B1F434-57DB-41E4-A8FB-BF63462290C3}"/>
                  </a:ext>
                </a:extLst>
              </p:cNvPr>
              <p:cNvSpPr>
                <a:spLocks/>
              </p:cNvSpPr>
              <p:nvPr/>
            </p:nvSpPr>
            <p:spPr bwMode="auto">
              <a:xfrm>
                <a:off x="4394" y="3036"/>
                <a:ext cx="10" cy="4"/>
              </a:xfrm>
              <a:custGeom>
                <a:avLst/>
                <a:gdLst>
                  <a:gd name="T0" fmla="*/ 0 w 70"/>
                  <a:gd name="T1" fmla="*/ 0 h 44"/>
                  <a:gd name="T2" fmla="*/ 0 w 70"/>
                  <a:gd name="T3" fmla="*/ 0 h 44"/>
                  <a:gd name="T4" fmla="*/ 0 w 70"/>
                  <a:gd name="T5" fmla="*/ 0 h 44"/>
                  <a:gd name="T6" fmla="*/ 0 w 70"/>
                  <a:gd name="T7" fmla="*/ 0 h 44"/>
                  <a:gd name="T8" fmla="*/ 0 w 70"/>
                  <a:gd name="T9" fmla="*/ 0 h 44"/>
                  <a:gd name="T10" fmla="*/ 0 w 70"/>
                  <a:gd name="T11" fmla="*/ 0 h 44"/>
                  <a:gd name="T12" fmla="*/ 0 w 70"/>
                  <a:gd name="T13" fmla="*/ 0 h 44"/>
                  <a:gd name="T14" fmla="*/ 0 w 70"/>
                  <a:gd name="T15" fmla="*/ 0 h 44"/>
                  <a:gd name="T16" fmla="*/ 0 w 70"/>
                  <a:gd name="T17" fmla="*/ 0 h 44"/>
                  <a:gd name="T18" fmla="*/ 0 w 70"/>
                  <a:gd name="T19" fmla="*/ 0 h 44"/>
                  <a:gd name="T20" fmla="*/ 0 w 70"/>
                  <a:gd name="T21" fmla="*/ 0 h 44"/>
                  <a:gd name="T22" fmla="*/ 0 w 70"/>
                  <a:gd name="T23" fmla="*/ 0 h 44"/>
                  <a:gd name="T24" fmla="*/ 0 w 70"/>
                  <a:gd name="T25" fmla="*/ 0 h 44"/>
                  <a:gd name="T26" fmla="*/ 0 w 70"/>
                  <a:gd name="T27" fmla="*/ 0 h 44"/>
                  <a:gd name="T28" fmla="*/ 0 w 70"/>
                  <a:gd name="T29" fmla="*/ 0 h 44"/>
                  <a:gd name="T30" fmla="*/ 0 w 70"/>
                  <a:gd name="T31" fmla="*/ 0 h 44"/>
                  <a:gd name="T32" fmla="*/ 0 w 70"/>
                  <a:gd name="T33" fmla="*/ 0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0" h="44">
                    <a:moveTo>
                      <a:pt x="70" y="22"/>
                    </a:moveTo>
                    <a:lnTo>
                      <a:pt x="70" y="44"/>
                    </a:lnTo>
                    <a:lnTo>
                      <a:pt x="0" y="1"/>
                    </a:lnTo>
                    <a:lnTo>
                      <a:pt x="4" y="2"/>
                    </a:lnTo>
                    <a:lnTo>
                      <a:pt x="9" y="3"/>
                    </a:lnTo>
                    <a:lnTo>
                      <a:pt x="14" y="3"/>
                    </a:lnTo>
                    <a:lnTo>
                      <a:pt x="19" y="3"/>
                    </a:lnTo>
                    <a:lnTo>
                      <a:pt x="29" y="1"/>
                    </a:lnTo>
                    <a:lnTo>
                      <a:pt x="39" y="0"/>
                    </a:lnTo>
                    <a:lnTo>
                      <a:pt x="44" y="0"/>
                    </a:lnTo>
                    <a:lnTo>
                      <a:pt x="49" y="0"/>
                    </a:lnTo>
                    <a:lnTo>
                      <a:pt x="54" y="1"/>
                    </a:lnTo>
                    <a:lnTo>
                      <a:pt x="58" y="2"/>
                    </a:lnTo>
                    <a:lnTo>
                      <a:pt x="62" y="5"/>
                    </a:lnTo>
                    <a:lnTo>
                      <a:pt x="65" y="9"/>
                    </a:lnTo>
                    <a:lnTo>
                      <a:pt x="68" y="15"/>
                    </a:lnTo>
                    <a:lnTo>
                      <a:pt x="7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5" name="Freeform 156">
                <a:extLst>
                  <a:ext uri="{FF2B5EF4-FFF2-40B4-BE49-F238E27FC236}">
                    <a16:creationId xmlns:a16="http://schemas.microsoft.com/office/drawing/2014/main" id="{F7DF09CF-0B1F-464A-BB49-045E7DAEB0FE}"/>
                  </a:ext>
                </a:extLst>
              </p:cNvPr>
              <p:cNvSpPr>
                <a:spLocks/>
              </p:cNvSpPr>
              <p:nvPr/>
            </p:nvSpPr>
            <p:spPr bwMode="auto">
              <a:xfrm>
                <a:off x="4818" y="3037"/>
                <a:ext cx="181" cy="125"/>
              </a:xfrm>
              <a:custGeom>
                <a:avLst/>
                <a:gdLst>
                  <a:gd name="T0" fmla="*/ 0 w 1270"/>
                  <a:gd name="T1" fmla="*/ 0 h 1377"/>
                  <a:gd name="T2" fmla="*/ 0 w 1270"/>
                  <a:gd name="T3" fmla="*/ 0 h 1377"/>
                  <a:gd name="T4" fmla="*/ 0 w 1270"/>
                  <a:gd name="T5" fmla="*/ 0 h 1377"/>
                  <a:gd name="T6" fmla="*/ 0 w 1270"/>
                  <a:gd name="T7" fmla="*/ 0 h 1377"/>
                  <a:gd name="T8" fmla="*/ 0 w 1270"/>
                  <a:gd name="T9" fmla="*/ 0 h 1377"/>
                  <a:gd name="T10" fmla="*/ 0 w 1270"/>
                  <a:gd name="T11" fmla="*/ 0 h 1377"/>
                  <a:gd name="T12" fmla="*/ 0 w 1270"/>
                  <a:gd name="T13" fmla="*/ 0 h 1377"/>
                  <a:gd name="T14" fmla="*/ 0 w 1270"/>
                  <a:gd name="T15" fmla="*/ 0 h 1377"/>
                  <a:gd name="T16" fmla="*/ 0 w 1270"/>
                  <a:gd name="T17" fmla="*/ 0 h 1377"/>
                  <a:gd name="T18" fmla="*/ 0 w 1270"/>
                  <a:gd name="T19" fmla="*/ 0 h 1377"/>
                  <a:gd name="T20" fmla="*/ 0 w 1270"/>
                  <a:gd name="T21" fmla="*/ 0 h 1377"/>
                  <a:gd name="T22" fmla="*/ 0 w 1270"/>
                  <a:gd name="T23" fmla="*/ 0 h 1377"/>
                  <a:gd name="T24" fmla="*/ 0 w 1270"/>
                  <a:gd name="T25" fmla="*/ 0 h 1377"/>
                  <a:gd name="T26" fmla="*/ 0 w 1270"/>
                  <a:gd name="T27" fmla="*/ 0 h 1377"/>
                  <a:gd name="T28" fmla="*/ 0 w 1270"/>
                  <a:gd name="T29" fmla="*/ 0 h 1377"/>
                  <a:gd name="T30" fmla="*/ 0 w 1270"/>
                  <a:gd name="T31" fmla="*/ 0 h 1377"/>
                  <a:gd name="T32" fmla="*/ 0 w 1270"/>
                  <a:gd name="T33" fmla="*/ 0 h 1377"/>
                  <a:gd name="T34" fmla="*/ 0 w 1270"/>
                  <a:gd name="T35" fmla="*/ 0 h 1377"/>
                  <a:gd name="T36" fmla="*/ 0 w 1270"/>
                  <a:gd name="T37" fmla="*/ 0 h 1377"/>
                  <a:gd name="T38" fmla="*/ 0 w 1270"/>
                  <a:gd name="T39" fmla="*/ 0 h 1377"/>
                  <a:gd name="T40" fmla="*/ 0 w 1270"/>
                  <a:gd name="T41" fmla="*/ 0 h 1377"/>
                  <a:gd name="T42" fmla="*/ 0 w 1270"/>
                  <a:gd name="T43" fmla="*/ 0 h 1377"/>
                  <a:gd name="T44" fmla="*/ 0 w 1270"/>
                  <a:gd name="T45" fmla="*/ 0 h 1377"/>
                  <a:gd name="T46" fmla="*/ 0 w 1270"/>
                  <a:gd name="T47" fmla="*/ 0 h 1377"/>
                  <a:gd name="T48" fmla="*/ 0 w 1270"/>
                  <a:gd name="T49" fmla="*/ 0 h 1377"/>
                  <a:gd name="T50" fmla="*/ 0 w 1270"/>
                  <a:gd name="T51" fmla="*/ 0 h 1377"/>
                  <a:gd name="T52" fmla="*/ 0 w 1270"/>
                  <a:gd name="T53" fmla="*/ 0 h 1377"/>
                  <a:gd name="T54" fmla="*/ 0 w 1270"/>
                  <a:gd name="T55" fmla="*/ 0 h 1377"/>
                  <a:gd name="T56" fmla="*/ 0 w 1270"/>
                  <a:gd name="T57" fmla="*/ 0 h 1377"/>
                  <a:gd name="T58" fmla="*/ 0 w 1270"/>
                  <a:gd name="T59" fmla="*/ 0 h 1377"/>
                  <a:gd name="T60" fmla="*/ 0 w 1270"/>
                  <a:gd name="T61" fmla="*/ 0 h 1377"/>
                  <a:gd name="T62" fmla="*/ 0 w 1270"/>
                  <a:gd name="T63" fmla="*/ 0 h 1377"/>
                  <a:gd name="T64" fmla="*/ 0 w 1270"/>
                  <a:gd name="T65" fmla="*/ 0 h 1377"/>
                  <a:gd name="T66" fmla="*/ 0 w 1270"/>
                  <a:gd name="T67" fmla="*/ 0 h 1377"/>
                  <a:gd name="T68" fmla="*/ 0 w 1270"/>
                  <a:gd name="T69" fmla="*/ 0 h 1377"/>
                  <a:gd name="T70" fmla="*/ 0 w 1270"/>
                  <a:gd name="T71" fmla="*/ 0 h 1377"/>
                  <a:gd name="T72" fmla="*/ 0 w 1270"/>
                  <a:gd name="T73" fmla="*/ 0 h 1377"/>
                  <a:gd name="T74" fmla="*/ 0 w 1270"/>
                  <a:gd name="T75" fmla="*/ 0 h 1377"/>
                  <a:gd name="T76" fmla="*/ 0 w 1270"/>
                  <a:gd name="T77" fmla="*/ 0 h 1377"/>
                  <a:gd name="T78" fmla="*/ 0 w 1270"/>
                  <a:gd name="T79" fmla="*/ 0 h 1377"/>
                  <a:gd name="T80" fmla="*/ 0 w 1270"/>
                  <a:gd name="T81" fmla="*/ 0 h 1377"/>
                  <a:gd name="T82" fmla="*/ 0 w 1270"/>
                  <a:gd name="T83" fmla="*/ 0 h 1377"/>
                  <a:gd name="T84" fmla="*/ 0 w 1270"/>
                  <a:gd name="T85" fmla="*/ 0 h 1377"/>
                  <a:gd name="T86" fmla="*/ 0 w 1270"/>
                  <a:gd name="T87" fmla="*/ 0 h 1377"/>
                  <a:gd name="T88" fmla="*/ 0 w 1270"/>
                  <a:gd name="T89" fmla="*/ 0 h 1377"/>
                  <a:gd name="T90" fmla="*/ 0 w 1270"/>
                  <a:gd name="T91" fmla="*/ 0 h 1377"/>
                  <a:gd name="T92" fmla="*/ 0 w 1270"/>
                  <a:gd name="T93" fmla="*/ 0 h 1377"/>
                  <a:gd name="T94" fmla="*/ 0 w 1270"/>
                  <a:gd name="T95" fmla="*/ 0 h 1377"/>
                  <a:gd name="T96" fmla="*/ 0 w 1270"/>
                  <a:gd name="T97" fmla="*/ 0 h 1377"/>
                  <a:gd name="T98" fmla="*/ 0 w 1270"/>
                  <a:gd name="T99" fmla="*/ 0 h 1377"/>
                  <a:gd name="T100" fmla="*/ 0 w 1270"/>
                  <a:gd name="T101" fmla="*/ 0 h 1377"/>
                  <a:gd name="T102" fmla="*/ 0 w 1270"/>
                  <a:gd name="T103" fmla="*/ 0 h 1377"/>
                  <a:gd name="T104" fmla="*/ 0 w 1270"/>
                  <a:gd name="T105" fmla="*/ 0 h 1377"/>
                  <a:gd name="T106" fmla="*/ 0 w 1270"/>
                  <a:gd name="T107" fmla="*/ 0 h 1377"/>
                  <a:gd name="T108" fmla="*/ 0 w 1270"/>
                  <a:gd name="T109" fmla="*/ 0 h 1377"/>
                  <a:gd name="T110" fmla="*/ 0 w 1270"/>
                  <a:gd name="T111" fmla="*/ 0 h 1377"/>
                  <a:gd name="T112" fmla="*/ 0 w 1270"/>
                  <a:gd name="T113" fmla="*/ 0 h 1377"/>
                  <a:gd name="T114" fmla="*/ 0 w 1270"/>
                  <a:gd name="T115" fmla="*/ 0 h 1377"/>
                  <a:gd name="T116" fmla="*/ 0 w 1270"/>
                  <a:gd name="T117" fmla="*/ 0 h 1377"/>
                  <a:gd name="T118" fmla="*/ 0 w 1270"/>
                  <a:gd name="T119" fmla="*/ 0 h 1377"/>
                  <a:gd name="T120" fmla="*/ 0 w 1270"/>
                  <a:gd name="T121" fmla="*/ 0 h 1377"/>
                  <a:gd name="T122" fmla="*/ 0 w 1270"/>
                  <a:gd name="T123" fmla="*/ 0 h 137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70" h="1377">
                    <a:moveTo>
                      <a:pt x="768" y="206"/>
                    </a:moveTo>
                    <a:lnTo>
                      <a:pt x="762" y="222"/>
                    </a:lnTo>
                    <a:lnTo>
                      <a:pt x="756" y="236"/>
                    </a:lnTo>
                    <a:lnTo>
                      <a:pt x="749" y="249"/>
                    </a:lnTo>
                    <a:lnTo>
                      <a:pt x="742" y="262"/>
                    </a:lnTo>
                    <a:lnTo>
                      <a:pt x="734" y="274"/>
                    </a:lnTo>
                    <a:lnTo>
                      <a:pt x="725" y="283"/>
                    </a:lnTo>
                    <a:lnTo>
                      <a:pt x="715" y="293"/>
                    </a:lnTo>
                    <a:lnTo>
                      <a:pt x="706" y="302"/>
                    </a:lnTo>
                    <a:lnTo>
                      <a:pt x="697" y="309"/>
                    </a:lnTo>
                    <a:lnTo>
                      <a:pt x="687" y="317"/>
                    </a:lnTo>
                    <a:lnTo>
                      <a:pt x="676" y="322"/>
                    </a:lnTo>
                    <a:lnTo>
                      <a:pt x="666" y="328"/>
                    </a:lnTo>
                    <a:lnTo>
                      <a:pt x="655" y="332"/>
                    </a:lnTo>
                    <a:lnTo>
                      <a:pt x="644" y="335"/>
                    </a:lnTo>
                    <a:lnTo>
                      <a:pt x="633" y="337"/>
                    </a:lnTo>
                    <a:lnTo>
                      <a:pt x="621" y="340"/>
                    </a:lnTo>
                    <a:lnTo>
                      <a:pt x="609" y="341"/>
                    </a:lnTo>
                    <a:lnTo>
                      <a:pt x="598" y="341"/>
                    </a:lnTo>
                    <a:lnTo>
                      <a:pt x="586" y="341"/>
                    </a:lnTo>
                    <a:lnTo>
                      <a:pt x="573" y="340"/>
                    </a:lnTo>
                    <a:lnTo>
                      <a:pt x="561" y="339"/>
                    </a:lnTo>
                    <a:lnTo>
                      <a:pt x="549" y="336"/>
                    </a:lnTo>
                    <a:lnTo>
                      <a:pt x="536" y="333"/>
                    </a:lnTo>
                    <a:lnTo>
                      <a:pt x="524" y="329"/>
                    </a:lnTo>
                    <a:lnTo>
                      <a:pt x="512" y="326"/>
                    </a:lnTo>
                    <a:lnTo>
                      <a:pt x="499" y="320"/>
                    </a:lnTo>
                    <a:lnTo>
                      <a:pt x="487" y="315"/>
                    </a:lnTo>
                    <a:lnTo>
                      <a:pt x="476" y="309"/>
                    </a:lnTo>
                    <a:lnTo>
                      <a:pt x="452" y="296"/>
                    </a:lnTo>
                    <a:lnTo>
                      <a:pt x="429" y="281"/>
                    </a:lnTo>
                    <a:lnTo>
                      <a:pt x="421" y="280"/>
                    </a:lnTo>
                    <a:lnTo>
                      <a:pt x="413" y="280"/>
                    </a:lnTo>
                    <a:lnTo>
                      <a:pt x="406" y="281"/>
                    </a:lnTo>
                    <a:lnTo>
                      <a:pt x="398" y="282"/>
                    </a:lnTo>
                    <a:lnTo>
                      <a:pt x="391" y="283"/>
                    </a:lnTo>
                    <a:lnTo>
                      <a:pt x="384" y="287"/>
                    </a:lnTo>
                    <a:lnTo>
                      <a:pt x="378" y="289"/>
                    </a:lnTo>
                    <a:lnTo>
                      <a:pt x="370" y="292"/>
                    </a:lnTo>
                    <a:lnTo>
                      <a:pt x="359" y="301"/>
                    </a:lnTo>
                    <a:lnTo>
                      <a:pt x="348" y="310"/>
                    </a:lnTo>
                    <a:lnTo>
                      <a:pt x="338" y="322"/>
                    </a:lnTo>
                    <a:lnTo>
                      <a:pt x="329" y="334"/>
                    </a:lnTo>
                    <a:lnTo>
                      <a:pt x="321" y="348"/>
                    </a:lnTo>
                    <a:lnTo>
                      <a:pt x="314" y="362"/>
                    </a:lnTo>
                    <a:lnTo>
                      <a:pt x="308" y="377"/>
                    </a:lnTo>
                    <a:lnTo>
                      <a:pt x="303" y="393"/>
                    </a:lnTo>
                    <a:lnTo>
                      <a:pt x="298" y="408"/>
                    </a:lnTo>
                    <a:lnTo>
                      <a:pt x="295" y="423"/>
                    </a:lnTo>
                    <a:lnTo>
                      <a:pt x="292" y="438"/>
                    </a:lnTo>
                    <a:lnTo>
                      <a:pt x="290" y="452"/>
                    </a:lnTo>
                    <a:lnTo>
                      <a:pt x="300" y="481"/>
                    </a:lnTo>
                    <a:lnTo>
                      <a:pt x="312" y="510"/>
                    </a:lnTo>
                    <a:lnTo>
                      <a:pt x="324" y="538"/>
                    </a:lnTo>
                    <a:lnTo>
                      <a:pt x="337" y="567"/>
                    </a:lnTo>
                    <a:lnTo>
                      <a:pt x="351" y="595"/>
                    </a:lnTo>
                    <a:lnTo>
                      <a:pt x="365" y="623"/>
                    </a:lnTo>
                    <a:lnTo>
                      <a:pt x="381" y="650"/>
                    </a:lnTo>
                    <a:lnTo>
                      <a:pt x="397" y="677"/>
                    </a:lnTo>
                    <a:lnTo>
                      <a:pt x="414" y="703"/>
                    </a:lnTo>
                    <a:lnTo>
                      <a:pt x="431" y="729"/>
                    </a:lnTo>
                    <a:lnTo>
                      <a:pt x="449" y="755"/>
                    </a:lnTo>
                    <a:lnTo>
                      <a:pt x="467" y="779"/>
                    </a:lnTo>
                    <a:lnTo>
                      <a:pt x="486" y="804"/>
                    </a:lnTo>
                    <a:lnTo>
                      <a:pt x="506" y="828"/>
                    </a:lnTo>
                    <a:lnTo>
                      <a:pt x="526" y="851"/>
                    </a:lnTo>
                    <a:lnTo>
                      <a:pt x="547" y="873"/>
                    </a:lnTo>
                    <a:lnTo>
                      <a:pt x="569" y="896"/>
                    </a:lnTo>
                    <a:lnTo>
                      <a:pt x="591" y="917"/>
                    </a:lnTo>
                    <a:lnTo>
                      <a:pt x="614" y="937"/>
                    </a:lnTo>
                    <a:lnTo>
                      <a:pt x="637" y="958"/>
                    </a:lnTo>
                    <a:lnTo>
                      <a:pt x="660" y="976"/>
                    </a:lnTo>
                    <a:lnTo>
                      <a:pt x="684" y="995"/>
                    </a:lnTo>
                    <a:lnTo>
                      <a:pt x="708" y="1012"/>
                    </a:lnTo>
                    <a:lnTo>
                      <a:pt x="734" y="1029"/>
                    </a:lnTo>
                    <a:lnTo>
                      <a:pt x="760" y="1044"/>
                    </a:lnTo>
                    <a:lnTo>
                      <a:pt x="785" y="1059"/>
                    </a:lnTo>
                    <a:lnTo>
                      <a:pt x="811" y="1073"/>
                    </a:lnTo>
                    <a:lnTo>
                      <a:pt x="838" y="1085"/>
                    </a:lnTo>
                    <a:lnTo>
                      <a:pt x="864" y="1097"/>
                    </a:lnTo>
                    <a:lnTo>
                      <a:pt x="891" y="1108"/>
                    </a:lnTo>
                    <a:lnTo>
                      <a:pt x="920" y="1118"/>
                    </a:lnTo>
                    <a:lnTo>
                      <a:pt x="948" y="1126"/>
                    </a:lnTo>
                    <a:lnTo>
                      <a:pt x="977" y="1112"/>
                    </a:lnTo>
                    <a:lnTo>
                      <a:pt x="1001" y="1097"/>
                    </a:lnTo>
                    <a:lnTo>
                      <a:pt x="1020" y="1082"/>
                    </a:lnTo>
                    <a:lnTo>
                      <a:pt x="1036" y="1067"/>
                    </a:lnTo>
                    <a:lnTo>
                      <a:pt x="1048" y="1051"/>
                    </a:lnTo>
                    <a:lnTo>
                      <a:pt x="1056" y="1035"/>
                    </a:lnTo>
                    <a:lnTo>
                      <a:pt x="1060" y="1018"/>
                    </a:lnTo>
                    <a:lnTo>
                      <a:pt x="1062" y="1001"/>
                    </a:lnTo>
                    <a:lnTo>
                      <a:pt x="1062" y="985"/>
                    </a:lnTo>
                    <a:lnTo>
                      <a:pt x="1059" y="968"/>
                    </a:lnTo>
                    <a:lnTo>
                      <a:pt x="1054" y="950"/>
                    </a:lnTo>
                    <a:lnTo>
                      <a:pt x="1048" y="933"/>
                    </a:lnTo>
                    <a:lnTo>
                      <a:pt x="1040" y="916"/>
                    </a:lnTo>
                    <a:lnTo>
                      <a:pt x="1031" y="898"/>
                    </a:lnTo>
                    <a:lnTo>
                      <a:pt x="1022" y="881"/>
                    </a:lnTo>
                    <a:lnTo>
                      <a:pt x="1012" y="864"/>
                    </a:lnTo>
                    <a:lnTo>
                      <a:pt x="993" y="830"/>
                    </a:lnTo>
                    <a:lnTo>
                      <a:pt x="976" y="798"/>
                    </a:lnTo>
                    <a:lnTo>
                      <a:pt x="970" y="782"/>
                    </a:lnTo>
                    <a:lnTo>
                      <a:pt x="965" y="765"/>
                    </a:lnTo>
                    <a:lnTo>
                      <a:pt x="962" y="750"/>
                    </a:lnTo>
                    <a:lnTo>
                      <a:pt x="961" y="735"/>
                    </a:lnTo>
                    <a:lnTo>
                      <a:pt x="963" y="721"/>
                    </a:lnTo>
                    <a:lnTo>
                      <a:pt x="968" y="706"/>
                    </a:lnTo>
                    <a:lnTo>
                      <a:pt x="976" y="693"/>
                    </a:lnTo>
                    <a:lnTo>
                      <a:pt x="988" y="680"/>
                    </a:lnTo>
                    <a:lnTo>
                      <a:pt x="1003" y="667"/>
                    </a:lnTo>
                    <a:lnTo>
                      <a:pt x="1023" y="655"/>
                    </a:lnTo>
                    <a:lnTo>
                      <a:pt x="1047" y="644"/>
                    </a:lnTo>
                    <a:lnTo>
                      <a:pt x="1077" y="634"/>
                    </a:lnTo>
                    <a:lnTo>
                      <a:pt x="1090" y="643"/>
                    </a:lnTo>
                    <a:lnTo>
                      <a:pt x="1103" y="653"/>
                    </a:lnTo>
                    <a:lnTo>
                      <a:pt x="1115" y="664"/>
                    </a:lnTo>
                    <a:lnTo>
                      <a:pt x="1127" y="675"/>
                    </a:lnTo>
                    <a:lnTo>
                      <a:pt x="1138" y="687"/>
                    </a:lnTo>
                    <a:lnTo>
                      <a:pt x="1149" y="698"/>
                    </a:lnTo>
                    <a:lnTo>
                      <a:pt x="1160" y="711"/>
                    </a:lnTo>
                    <a:lnTo>
                      <a:pt x="1171" y="724"/>
                    </a:lnTo>
                    <a:lnTo>
                      <a:pt x="1181" y="737"/>
                    </a:lnTo>
                    <a:lnTo>
                      <a:pt x="1190" y="751"/>
                    </a:lnTo>
                    <a:lnTo>
                      <a:pt x="1199" y="765"/>
                    </a:lnTo>
                    <a:lnTo>
                      <a:pt x="1208" y="779"/>
                    </a:lnTo>
                    <a:lnTo>
                      <a:pt x="1216" y="795"/>
                    </a:lnTo>
                    <a:lnTo>
                      <a:pt x="1223" y="810"/>
                    </a:lnTo>
                    <a:lnTo>
                      <a:pt x="1230" y="825"/>
                    </a:lnTo>
                    <a:lnTo>
                      <a:pt x="1237" y="840"/>
                    </a:lnTo>
                    <a:lnTo>
                      <a:pt x="1243" y="856"/>
                    </a:lnTo>
                    <a:lnTo>
                      <a:pt x="1248" y="871"/>
                    </a:lnTo>
                    <a:lnTo>
                      <a:pt x="1254" y="888"/>
                    </a:lnTo>
                    <a:lnTo>
                      <a:pt x="1259" y="904"/>
                    </a:lnTo>
                    <a:lnTo>
                      <a:pt x="1262" y="920"/>
                    </a:lnTo>
                    <a:lnTo>
                      <a:pt x="1265" y="936"/>
                    </a:lnTo>
                    <a:lnTo>
                      <a:pt x="1268" y="952"/>
                    </a:lnTo>
                    <a:lnTo>
                      <a:pt x="1269" y="969"/>
                    </a:lnTo>
                    <a:lnTo>
                      <a:pt x="1270" y="985"/>
                    </a:lnTo>
                    <a:lnTo>
                      <a:pt x="1270" y="1001"/>
                    </a:lnTo>
                    <a:lnTo>
                      <a:pt x="1270" y="1016"/>
                    </a:lnTo>
                    <a:lnTo>
                      <a:pt x="1269" y="1032"/>
                    </a:lnTo>
                    <a:lnTo>
                      <a:pt x="1267" y="1049"/>
                    </a:lnTo>
                    <a:lnTo>
                      <a:pt x="1264" y="1064"/>
                    </a:lnTo>
                    <a:lnTo>
                      <a:pt x="1261" y="1079"/>
                    </a:lnTo>
                    <a:lnTo>
                      <a:pt x="1257" y="1094"/>
                    </a:lnTo>
                    <a:lnTo>
                      <a:pt x="1249" y="1116"/>
                    </a:lnTo>
                    <a:lnTo>
                      <a:pt x="1241" y="1137"/>
                    </a:lnTo>
                    <a:lnTo>
                      <a:pt x="1231" y="1157"/>
                    </a:lnTo>
                    <a:lnTo>
                      <a:pt x="1220" y="1175"/>
                    </a:lnTo>
                    <a:lnTo>
                      <a:pt x="1208" y="1193"/>
                    </a:lnTo>
                    <a:lnTo>
                      <a:pt x="1194" y="1210"/>
                    </a:lnTo>
                    <a:lnTo>
                      <a:pt x="1179" y="1226"/>
                    </a:lnTo>
                    <a:lnTo>
                      <a:pt x="1164" y="1242"/>
                    </a:lnTo>
                    <a:lnTo>
                      <a:pt x="1148" y="1256"/>
                    </a:lnTo>
                    <a:lnTo>
                      <a:pt x="1131" y="1270"/>
                    </a:lnTo>
                    <a:lnTo>
                      <a:pt x="1114" y="1284"/>
                    </a:lnTo>
                    <a:lnTo>
                      <a:pt x="1097" y="1296"/>
                    </a:lnTo>
                    <a:lnTo>
                      <a:pt x="1061" y="1320"/>
                    </a:lnTo>
                    <a:lnTo>
                      <a:pt x="1027" y="1340"/>
                    </a:lnTo>
                    <a:lnTo>
                      <a:pt x="997" y="1352"/>
                    </a:lnTo>
                    <a:lnTo>
                      <a:pt x="969" y="1361"/>
                    </a:lnTo>
                    <a:lnTo>
                      <a:pt x="940" y="1367"/>
                    </a:lnTo>
                    <a:lnTo>
                      <a:pt x="912" y="1373"/>
                    </a:lnTo>
                    <a:lnTo>
                      <a:pt x="884" y="1376"/>
                    </a:lnTo>
                    <a:lnTo>
                      <a:pt x="857" y="1377"/>
                    </a:lnTo>
                    <a:lnTo>
                      <a:pt x="831" y="1377"/>
                    </a:lnTo>
                    <a:lnTo>
                      <a:pt x="805" y="1375"/>
                    </a:lnTo>
                    <a:lnTo>
                      <a:pt x="780" y="1372"/>
                    </a:lnTo>
                    <a:lnTo>
                      <a:pt x="755" y="1366"/>
                    </a:lnTo>
                    <a:lnTo>
                      <a:pt x="731" y="1360"/>
                    </a:lnTo>
                    <a:lnTo>
                      <a:pt x="706" y="1352"/>
                    </a:lnTo>
                    <a:lnTo>
                      <a:pt x="682" y="1343"/>
                    </a:lnTo>
                    <a:lnTo>
                      <a:pt x="659" y="1333"/>
                    </a:lnTo>
                    <a:lnTo>
                      <a:pt x="636" y="1321"/>
                    </a:lnTo>
                    <a:lnTo>
                      <a:pt x="614" y="1309"/>
                    </a:lnTo>
                    <a:lnTo>
                      <a:pt x="591" y="1295"/>
                    </a:lnTo>
                    <a:lnTo>
                      <a:pt x="570" y="1281"/>
                    </a:lnTo>
                    <a:lnTo>
                      <a:pt x="547" y="1266"/>
                    </a:lnTo>
                    <a:lnTo>
                      <a:pt x="526" y="1250"/>
                    </a:lnTo>
                    <a:lnTo>
                      <a:pt x="505" y="1232"/>
                    </a:lnTo>
                    <a:lnTo>
                      <a:pt x="485" y="1215"/>
                    </a:lnTo>
                    <a:lnTo>
                      <a:pt x="464" y="1197"/>
                    </a:lnTo>
                    <a:lnTo>
                      <a:pt x="444" y="1178"/>
                    </a:lnTo>
                    <a:lnTo>
                      <a:pt x="405" y="1139"/>
                    </a:lnTo>
                    <a:lnTo>
                      <a:pt x="365" y="1100"/>
                    </a:lnTo>
                    <a:lnTo>
                      <a:pt x="327" y="1059"/>
                    </a:lnTo>
                    <a:lnTo>
                      <a:pt x="290" y="1019"/>
                    </a:lnTo>
                    <a:lnTo>
                      <a:pt x="241" y="944"/>
                    </a:lnTo>
                    <a:lnTo>
                      <a:pt x="191" y="868"/>
                    </a:lnTo>
                    <a:lnTo>
                      <a:pt x="167" y="830"/>
                    </a:lnTo>
                    <a:lnTo>
                      <a:pt x="144" y="791"/>
                    </a:lnTo>
                    <a:lnTo>
                      <a:pt x="121" y="754"/>
                    </a:lnTo>
                    <a:lnTo>
                      <a:pt x="100" y="715"/>
                    </a:lnTo>
                    <a:lnTo>
                      <a:pt x="81" y="675"/>
                    </a:lnTo>
                    <a:lnTo>
                      <a:pt x="63" y="635"/>
                    </a:lnTo>
                    <a:lnTo>
                      <a:pt x="54" y="615"/>
                    </a:lnTo>
                    <a:lnTo>
                      <a:pt x="46" y="595"/>
                    </a:lnTo>
                    <a:lnTo>
                      <a:pt x="39" y="574"/>
                    </a:lnTo>
                    <a:lnTo>
                      <a:pt x="32" y="553"/>
                    </a:lnTo>
                    <a:lnTo>
                      <a:pt x="26" y="532"/>
                    </a:lnTo>
                    <a:lnTo>
                      <a:pt x="19" y="510"/>
                    </a:lnTo>
                    <a:lnTo>
                      <a:pt x="14" y="489"/>
                    </a:lnTo>
                    <a:lnTo>
                      <a:pt x="10" y="467"/>
                    </a:lnTo>
                    <a:lnTo>
                      <a:pt x="7" y="446"/>
                    </a:lnTo>
                    <a:lnTo>
                      <a:pt x="4" y="423"/>
                    </a:lnTo>
                    <a:lnTo>
                      <a:pt x="2" y="400"/>
                    </a:lnTo>
                    <a:lnTo>
                      <a:pt x="0" y="377"/>
                    </a:lnTo>
                    <a:lnTo>
                      <a:pt x="16" y="323"/>
                    </a:lnTo>
                    <a:lnTo>
                      <a:pt x="34" y="267"/>
                    </a:lnTo>
                    <a:lnTo>
                      <a:pt x="44" y="240"/>
                    </a:lnTo>
                    <a:lnTo>
                      <a:pt x="54" y="212"/>
                    </a:lnTo>
                    <a:lnTo>
                      <a:pt x="66" y="185"/>
                    </a:lnTo>
                    <a:lnTo>
                      <a:pt x="78" y="159"/>
                    </a:lnTo>
                    <a:lnTo>
                      <a:pt x="92" y="134"/>
                    </a:lnTo>
                    <a:lnTo>
                      <a:pt x="107" y="110"/>
                    </a:lnTo>
                    <a:lnTo>
                      <a:pt x="114" y="100"/>
                    </a:lnTo>
                    <a:lnTo>
                      <a:pt x="123" y="89"/>
                    </a:lnTo>
                    <a:lnTo>
                      <a:pt x="132" y="78"/>
                    </a:lnTo>
                    <a:lnTo>
                      <a:pt x="141" y="68"/>
                    </a:lnTo>
                    <a:lnTo>
                      <a:pt x="150" y="60"/>
                    </a:lnTo>
                    <a:lnTo>
                      <a:pt x="160" y="51"/>
                    </a:lnTo>
                    <a:lnTo>
                      <a:pt x="170" y="42"/>
                    </a:lnTo>
                    <a:lnTo>
                      <a:pt x="181" y="35"/>
                    </a:lnTo>
                    <a:lnTo>
                      <a:pt x="192" y="28"/>
                    </a:lnTo>
                    <a:lnTo>
                      <a:pt x="205" y="23"/>
                    </a:lnTo>
                    <a:lnTo>
                      <a:pt x="217" y="18"/>
                    </a:lnTo>
                    <a:lnTo>
                      <a:pt x="230" y="13"/>
                    </a:lnTo>
                    <a:lnTo>
                      <a:pt x="251" y="9"/>
                    </a:lnTo>
                    <a:lnTo>
                      <a:pt x="272" y="6"/>
                    </a:lnTo>
                    <a:lnTo>
                      <a:pt x="292" y="2"/>
                    </a:lnTo>
                    <a:lnTo>
                      <a:pt x="312" y="1"/>
                    </a:lnTo>
                    <a:lnTo>
                      <a:pt x="332" y="0"/>
                    </a:lnTo>
                    <a:lnTo>
                      <a:pt x="351" y="1"/>
                    </a:lnTo>
                    <a:lnTo>
                      <a:pt x="369" y="2"/>
                    </a:lnTo>
                    <a:lnTo>
                      <a:pt x="389" y="5"/>
                    </a:lnTo>
                    <a:lnTo>
                      <a:pt x="407" y="7"/>
                    </a:lnTo>
                    <a:lnTo>
                      <a:pt x="424" y="10"/>
                    </a:lnTo>
                    <a:lnTo>
                      <a:pt x="442" y="14"/>
                    </a:lnTo>
                    <a:lnTo>
                      <a:pt x="459" y="20"/>
                    </a:lnTo>
                    <a:lnTo>
                      <a:pt x="476" y="25"/>
                    </a:lnTo>
                    <a:lnTo>
                      <a:pt x="492" y="32"/>
                    </a:lnTo>
                    <a:lnTo>
                      <a:pt x="509" y="38"/>
                    </a:lnTo>
                    <a:lnTo>
                      <a:pt x="525" y="46"/>
                    </a:lnTo>
                    <a:lnTo>
                      <a:pt x="557" y="61"/>
                    </a:lnTo>
                    <a:lnTo>
                      <a:pt x="588" y="79"/>
                    </a:lnTo>
                    <a:lnTo>
                      <a:pt x="619" y="99"/>
                    </a:lnTo>
                    <a:lnTo>
                      <a:pt x="649" y="118"/>
                    </a:lnTo>
                    <a:lnTo>
                      <a:pt x="708" y="161"/>
                    </a:lnTo>
                    <a:lnTo>
                      <a:pt x="768" y="206"/>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6" name="Freeform 157">
                <a:extLst>
                  <a:ext uri="{FF2B5EF4-FFF2-40B4-BE49-F238E27FC236}">
                    <a16:creationId xmlns:a16="http://schemas.microsoft.com/office/drawing/2014/main" id="{82CE7BCB-E3C1-49A4-BA5A-40293FAB25FA}"/>
                  </a:ext>
                </a:extLst>
              </p:cNvPr>
              <p:cNvSpPr>
                <a:spLocks/>
              </p:cNvSpPr>
              <p:nvPr/>
            </p:nvSpPr>
            <p:spPr bwMode="auto">
              <a:xfrm>
                <a:off x="4407" y="3059"/>
                <a:ext cx="64" cy="25"/>
              </a:xfrm>
              <a:custGeom>
                <a:avLst/>
                <a:gdLst>
                  <a:gd name="T0" fmla="*/ 0 w 450"/>
                  <a:gd name="T1" fmla="*/ 0 h 280"/>
                  <a:gd name="T2" fmla="*/ 0 w 450"/>
                  <a:gd name="T3" fmla="*/ 0 h 280"/>
                  <a:gd name="T4" fmla="*/ 0 w 450"/>
                  <a:gd name="T5" fmla="*/ 0 h 280"/>
                  <a:gd name="T6" fmla="*/ 0 w 450"/>
                  <a:gd name="T7" fmla="*/ 0 h 280"/>
                  <a:gd name="T8" fmla="*/ 0 w 450"/>
                  <a:gd name="T9" fmla="*/ 0 h 280"/>
                  <a:gd name="T10" fmla="*/ 0 w 450"/>
                  <a:gd name="T11" fmla="*/ 0 h 280"/>
                  <a:gd name="T12" fmla="*/ 0 w 450"/>
                  <a:gd name="T13" fmla="*/ 0 h 280"/>
                  <a:gd name="T14" fmla="*/ 0 w 450"/>
                  <a:gd name="T15" fmla="*/ 0 h 280"/>
                  <a:gd name="T16" fmla="*/ 0 w 450"/>
                  <a:gd name="T17" fmla="*/ 0 h 280"/>
                  <a:gd name="T18" fmla="*/ 0 w 450"/>
                  <a:gd name="T19" fmla="*/ 0 h 280"/>
                  <a:gd name="T20" fmla="*/ 0 w 450"/>
                  <a:gd name="T21" fmla="*/ 0 h 280"/>
                  <a:gd name="T22" fmla="*/ 0 w 450"/>
                  <a:gd name="T23" fmla="*/ 0 h 280"/>
                  <a:gd name="T24" fmla="*/ 0 w 450"/>
                  <a:gd name="T25" fmla="*/ 0 h 280"/>
                  <a:gd name="T26" fmla="*/ 0 w 450"/>
                  <a:gd name="T27" fmla="*/ 0 h 280"/>
                  <a:gd name="T28" fmla="*/ 0 w 450"/>
                  <a:gd name="T29" fmla="*/ 0 h 280"/>
                  <a:gd name="T30" fmla="*/ 0 w 450"/>
                  <a:gd name="T31" fmla="*/ 0 h 280"/>
                  <a:gd name="T32" fmla="*/ 0 w 450"/>
                  <a:gd name="T33" fmla="*/ 0 h 280"/>
                  <a:gd name="T34" fmla="*/ 0 w 450"/>
                  <a:gd name="T35" fmla="*/ 0 h 280"/>
                  <a:gd name="T36" fmla="*/ 0 w 450"/>
                  <a:gd name="T37" fmla="*/ 0 h 280"/>
                  <a:gd name="T38" fmla="*/ 0 w 450"/>
                  <a:gd name="T39" fmla="*/ 0 h 280"/>
                  <a:gd name="T40" fmla="*/ 0 w 450"/>
                  <a:gd name="T41" fmla="*/ 0 h 280"/>
                  <a:gd name="T42" fmla="*/ 0 w 450"/>
                  <a:gd name="T43" fmla="*/ 0 h 280"/>
                  <a:gd name="T44" fmla="*/ 0 w 450"/>
                  <a:gd name="T45" fmla="*/ 0 h 280"/>
                  <a:gd name="T46" fmla="*/ 0 w 450"/>
                  <a:gd name="T47" fmla="*/ 0 h 280"/>
                  <a:gd name="T48" fmla="*/ 0 w 450"/>
                  <a:gd name="T49" fmla="*/ 0 h 280"/>
                  <a:gd name="T50" fmla="*/ 0 w 450"/>
                  <a:gd name="T51" fmla="*/ 0 h 280"/>
                  <a:gd name="T52" fmla="*/ 0 w 450"/>
                  <a:gd name="T53" fmla="*/ 0 h 280"/>
                  <a:gd name="T54" fmla="*/ 0 w 450"/>
                  <a:gd name="T55" fmla="*/ 0 h 280"/>
                  <a:gd name="T56" fmla="*/ 0 w 450"/>
                  <a:gd name="T57" fmla="*/ 0 h 280"/>
                  <a:gd name="T58" fmla="*/ 0 w 450"/>
                  <a:gd name="T59" fmla="*/ 0 h 280"/>
                  <a:gd name="T60" fmla="*/ 0 w 450"/>
                  <a:gd name="T61" fmla="*/ 0 h 280"/>
                  <a:gd name="T62" fmla="*/ 0 w 450"/>
                  <a:gd name="T63" fmla="*/ 0 h 280"/>
                  <a:gd name="T64" fmla="*/ 0 w 450"/>
                  <a:gd name="T65" fmla="*/ 0 h 280"/>
                  <a:gd name="T66" fmla="*/ 0 w 450"/>
                  <a:gd name="T67" fmla="*/ 0 h 2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50" h="280">
                    <a:moveTo>
                      <a:pt x="450" y="194"/>
                    </a:moveTo>
                    <a:lnTo>
                      <a:pt x="443" y="195"/>
                    </a:lnTo>
                    <a:lnTo>
                      <a:pt x="436" y="199"/>
                    </a:lnTo>
                    <a:lnTo>
                      <a:pt x="427" y="203"/>
                    </a:lnTo>
                    <a:lnTo>
                      <a:pt x="418" y="208"/>
                    </a:lnTo>
                    <a:lnTo>
                      <a:pt x="398" y="221"/>
                    </a:lnTo>
                    <a:lnTo>
                      <a:pt x="375" y="238"/>
                    </a:lnTo>
                    <a:lnTo>
                      <a:pt x="362" y="245"/>
                    </a:lnTo>
                    <a:lnTo>
                      <a:pt x="350" y="253"/>
                    </a:lnTo>
                    <a:lnTo>
                      <a:pt x="337" y="260"/>
                    </a:lnTo>
                    <a:lnTo>
                      <a:pt x="324" y="267"/>
                    </a:lnTo>
                    <a:lnTo>
                      <a:pt x="310" y="272"/>
                    </a:lnTo>
                    <a:lnTo>
                      <a:pt x="297" y="277"/>
                    </a:lnTo>
                    <a:lnTo>
                      <a:pt x="284" y="280"/>
                    </a:lnTo>
                    <a:lnTo>
                      <a:pt x="271" y="280"/>
                    </a:lnTo>
                    <a:lnTo>
                      <a:pt x="221" y="273"/>
                    </a:lnTo>
                    <a:lnTo>
                      <a:pt x="168" y="266"/>
                    </a:lnTo>
                    <a:lnTo>
                      <a:pt x="141" y="261"/>
                    </a:lnTo>
                    <a:lnTo>
                      <a:pt x="115" y="256"/>
                    </a:lnTo>
                    <a:lnTo>
                      <a:pt x="103" y="252"/>
                    </a:lnTo>
                    <a:lnTo>
                      <a:pt x="90" y="248"/>
                    </a:lnTo>
                    <a:lnTo>
                      <a:pt x="78" y="244"/>
                    </a:lnTo>
                    <a:lnTo>
                      <a:pt x="67" y="239"/>
                    </a:lnTo>
                    <a:lnTo>
                      <a:pt x="56" y="233"/>
                    </a:lnTo>
                    <a:lnTo>
                      <a:pt x="46" y="227"/>
                    </a:lnTo>
                    <a:lnTo>
                      <a:pt x="37" y="220"/>
                    </a:lnTo>
                    <a:lnTo>
                      <a:pt x="29" y="213"/>
                    </a:lnTo>
                    <a:lnTo>
                      <a:pt x="21" y="204"/>
                    </a:lnTo>
                    <a:lnTo>
                      <a:pt x="15" y="194"/>
                    </a:lnTo>
                    <a:lnTo>
                      <a:pt x="9" y="185"/>
                    </a:lnTo>
                    <a:lnTo>
                      <a:pt x="5" y="174"/>
                    </a:lnTo>
                    <a:lnTo>
                      <a:pt x="2" y="161"/>
                    </a:lnTo>
                    <a:lnTo>
                      <a:pt x="0" y="148"/>
                    </a:lnTo>
                    <a:lnTo>
                      <a:pt x="0" y="134"/>
                    </a:lnTo>
                    <a:lnTo>
                      <a:pt x="1" y="119"/>
                    </a:lnTo>
                    <a:lnTo>
                      <a:pt x="4" y="103"/>
                    </a:lnTo>
                    <a:lnTo>
                      <a:pt x="8" y="84"/>
                    </a:lnTo>
                    <a:lnTo>
                      <a:pt x="13" y="65"/>
                    </a:lnTo>
                    <a:lnTo>
                      <a:pt x="21" y="45"/>
                    </a:lnTo>
                    <a:lnTo>
                      <a:pt x="47" y="40"/>
                    </a:lnTo>
                    <a:lnTo>
                      <a:pt x="72" y="32"/>
                    </a:lnTo>
                    <a:lnTo>
                      <a:pt x="98" y="24"/>
                    </a:lnTo>
                    <a:lnTo>
                      <a:pt x="123" y="15"/>
                    </a:lnTo>
                    <a:lnTo>
                      <a:pt x="137" y="12"/>
                    </a:lnTo>
                    <a:lnTo>
                      <a:pt x="150" y="8"/>
                    </a:lnTo>
                    <a:lnTo>
                      <a:pt x="164" y="5"/>
                    </a:lnTo>
                    <a:lnTo>
                      <a:pt x="178" y="3"/>
                    </a:lnTo>
                    <a:lnTo>
                      <a:pt x="193" y="1"/>
                    </a:lnTo>
                    <a:lnTo>
                      <a:pt x="208" y="0"/>
                    </a:lnTo>
                    <a:lnTo>
                      <a:pt x="223" y="1"/>
                    </a:lnTo>
                    <a:lnTo>
                      <a:pt x="240" y="2"/>
                    </a:lnTo>
                    <a:lnTo>
                      <a:pt x="256" y="15"/>
                    </a:lnTo>
                    <a:lnTo>
                      <a:pt x="271" y="29"/>
                    </a:lnTo>
                    <a:lnTo>
                      <a:pt x="284" y="44"/>
                    </a:lnTo>
                    <a:lnTo>
                      <a:pt x="296" y="60"/>
                    </a:lnTo>
                    <a:lnTo>
                      <a:pt x="317" y="94"/>
                    </a:lnTo>
                    <a:lnTo>
                      <a:pt x="337" y="126"/>
                    </a:lnTo>
                    <a:lnTo>
                      <a:pt x="348" y="141"/>
                    </a:lnTo>
                    <a:lnTo>
                      <a:pt x="359" y="155"/>
                    </a:lnTo>
                    <a:lnTo>
                      <a:pt x="370" y="167"/>
                    </a:lnTo>
                    <a:lnTo>
                      <a:pt x="383" y="178"/>
                    </a:lnTo>
                    <a:lnTo>
                      <a:pt x="390" y="182"/>
                    </a:lnTo>
                    <a:lnTo>
                      <a:pt x="397" y="187"/>
                    </a:lnTo>
                    <a:lnTo>
                      <a:pt x="404" y="190"/>
                    </a:lnTo>
                    <a:lnTo>
                      <a:pt x="412" y="192"/>
                    </a:lnTo>
                    <a:lnTo>
                      <a:pt x="421" y="194"/>
                    </a:lnTo>
                    <a:lnTo>
                      <a:pt x="430" y="195"/>
                    </a:lnTo>
                    <a:lnTo>
                      <a:pt x="439" y="195"/>
                    </a:lnTo>
                    <a:lnTo>
                      <a:pt x="450" y="1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7" name="Freeform 158">
                <a:extLst>
                  <a:ext uri="{FF2B5EF4-FFF2-40B4-BE49-F238E27FC236}">
                    <a16:creationId xmlns:a16="http://schemas.microsoft.com/office/drawing/2014/main" id="{752821A6-1072-4819-AE09-0CCFFBB715E7}"/>
                  </a:ext>
                </a:extLst>
              </p:cNvPr>
              <p:cNvSpPr>
                <a:spLocks/>
              </p:cNvSpPr>
              <p:nvPr/>
            </p:nvSpPr>
            <p:spPr bwMode="auto">
              <a:xfrm>
                <a:off x="4375" y="3075"/>
                <a:ext cx="12" cy="6"/>
              </a:xfrm>
              <a:custGeom>
                <a:avLst/>
                <a:gdLst>
                  <a:gd name="T0" fmla="*/ 0 w 83"/>
                  <a:gd name="T1" fmla="*/ 0 h 60"/>
                  <a:gd name="T2" fmla="*/ 0 w 83"/>
                  <a:gd name="T3" fmla="*/ 0 h 60"/>
                  <a:gd name="T4" fmla="*/ 0 w 83"/>
                  <a:gd name="T5" fmla="*/ 0 h 60"/>
                  <a:gd name="T6" fmla="*/ 0 w 83"/>
                  <a:gd name="T7" fmla="*/ 0 h 60"/>
                  <a:gd name="T8" fmla="*/ 0 w 83"/>
                  <a:gd name="T9" fmla="*/ 0 h 60"/>
                  <a:gd name="T10" fmla="*/ 0 w 83"/>
                  <a:gd name="T11" fmla="*/ 0 h 60"/>
                  <a:gd name="T12" fmla="*/ 0 w 83"/>
                  <a:gd name="T13" fmla="*/ 0 h 60"/>
                  <a:gd name="T14" fmla="*/ 0 w 83"/>
                  <a:gd name="T15" fmla="*/ 0 h 60"/>
                  <a:gd name="T16" fmla="*/ 0 w 83"/>
                  <a:gd name="T17" fmla="*/ 0 h 60"/>
                  <a:gd name="T18" fmla="*/ 0 w 83"/>
                  <a:gd name="T19" fmla="*/ 0 h 60"/>
                  <a:gd name="T20" fmla="*/ 0 w 83"/>
                  <a:gd name="T21" fmla="*/ 0 h 60"/>
                  <a:gd name="T22" fmla="*/ 0 w 83"/>
                  <a:gd name="T23" fmla="*/ 0 h 60"/>
                  <a:gd name="T24" fmla="*/ 0 w 83"/>
                  <a:gd name="T25" fmla="*/ 0 h 60"/>
                  <a:gd name="T26" fmla="*/ 0 w 83"/>
                  <a:gd name="T27" fmla="*/ 0 h 60"/>
                  <a:gd name="T28" fmla="*/ 0 w 83"/>
                  <a:gd name="T29" fmla="*/ 0 h 60"/>
                  <a:gd name="T30" fmla="*/ 0 w 83"/>
                  <a:gd name="T31" fmla="*/ 0 h 60"/>
                  <a:gd name="T32" fmla="*/ 0 w 83"/>
                  <a:gd name="T33" fmla="*/ 0 h 60"/>
                  <a:gd name="T34" fmla="*/ 0 w 83"/>
                  <a:gd name="T35" fmla="*/ 0 h 60"/>
                  <a:gd name="T36" fmla="*/ 0 w 83"/>
                  <a:gd name="T37" fmla="*/ 0 h 60"/>
                  <a:gd name="T38" fmla="*/ 0 w 83"/>
                  <a:gd name="T39" fmla="*/ 0 h 60"/>
                  <a:gd name="T40" fmla="*/ 0 w 83"/>
                  <a:gd name="T41" fmla="*/ 0 h 60"/>
                  <a:gd name="T42" fmla="*/ 0 w 83"/>
                  <a:gd name="T43" fmla="*/ 0 h 60"/>
                  <a:gd name="T44" fmla="*/ 0 w 83"/>
                  <a:gd name="T45" fmla="*/ 0 h 60"/>
                  <a:gd name="T46" fmla="*/ 0 w 83"/>
                  <a:gd name="T47" fmla="*/ 0 h 60"/>
                  <a:gd name="T48" fmla="*/ 0 w 83"/>
                  <a:gd name="T49" fmla="*/ 0 h 60"/>
                  <a:gd name="T50" fmla="*/ 0 w 83"/>
                  <a:gd name="T51" fmla="*/ 0 h 60"/>
                  <a:gd name="T52" fmla="*/ 0 w 83"/>
                  <a:gd name="T53" fmla="*/ 0 h 60"/>
                  <a:gd name="T54" fmla="*/ 0 w 83"/>
                  <a:gd name="T55" fmla="*/ 0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83" h="60">
                    <a:moveTo>
                      <a:pt x="83" y="35"/>
                    </a:moveTo>
                    <a:lnTo>
                      <a:pt x="83" y="57"/>
                    </a:lnTo>
                    <a:lnTo>
                      <a:pt x="76" y="59"/>
                    </a:lnTo>
                    <a:lnTo>
                      <a:pt x="68" y="60"/>
                    </a:lnTo>
                    <a:lnTo>
                      <a:pt x="60" y="60"/>
                    </a:lnTo>
                    <a:lnTo>
                      <a:pt x="52" y="60"/>
                    </a:lnTo>
                    <a:lnTo>
                      <a:pt x="43" y="60"/>
                    </a:lnTo>
                    <a:lnTo>
                      <a:pt x="36" y="59"/>
                    </a:lnTo>
                    <a:lnTo>
                      <a:pt x="28" y="57"/>
                    </a:lnTo>
                    <a:lnTo>
                      <a:pt x="21" y="53"/>
                    </a:lnTo>
                    <a:lnTo>
                      <a:pt x="15" y="50"/>
                    </a:lnTo>
                    <a:lnTo>
                      <a:pt x="10" y="46"/>
                    </a:lnTo>
                    <a:lnTo>
                      <a:pt x="6" y="41"/>
                    </a:lnTo>
                    <a:lnTo>
                      <a:pt x="3" y="35"/>
                    </a:lnTo>
                    <a:lnTo>
                      <a:pt x="1" y="29"/>
                    </a:lnTo>
                    <a:lnTo>
                      <a:pt x="0" y="21"/>
                    </a:lnTo>
                    <a:lnTo>
                      <a:pt x="1" y="12"/>
                    </a:lnTo>
                    <a:lnTo>
                      <a:pt x="4" y="3"/>
                    </a:lnTo>
                    <a:lnTo>
                      <a:pt x="11" y="1"/>
                    </a:lnTo>
                    <a:lnTo>
                      <a:pt x="18" y="0"/>
                    </a:lnTo>
                    <a:lnTo>
                      <a:pt x="24" y="0"/>
                    </a:lnTo>
                    <a:lnTo>
                      <a:pt x="30" y="0"/>
                    </a:lnTo>
                    <a:lnTo>
                      <a:pt x="41" y="3"/>
                    </a:lnTo>
                    <a:lnTo>
                      <a:pt x="51" y="7"/>
                    </a:lnTo>
                    <a:lnTo>
                      <a:pt x="60" y="12"/>
                    </a:lnTo>
                    <a:lnTo>
                      <a:pt x="68" y="20"/>
                    </a:lnTo>
                    <a:lnTo>
                      <a:pt x="76" y="27"/>
                    </a:lnTo>
                    <a:lnTo>
                      <a:pt x="83"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8" name="Freeform 159">
                <a:extLst>
                  <a:ext uri="{FF2B5EF4-FFF2-40B4-BE49-F238E27FC236}">
                    <a16:creationId xmlns:a16="http://schemas.microsoft.com/office/drawing/2014/main" id="{7AB618F2-C223-4FD2-BE72-2B1E4AFF7434}"/>
                  </a:ext>
                </a:extLst>
              </p:cNvPr>
              <p:cNvSpPr>
                <a:spLocks/>
              </p:cNvSpPr>
              <p:nvPr/>
            </p:nvSpPr>
            <p:spPr bwMode="auto">
              <a:xfrm>
                <a:off x="4438" y="3094"/>
                <a:ext cx="10" cy="6"/>
              </a:xfrm>
              <a:custGeom>
                <a:avLst/>
                <a:gdLst>
                  <a:gd name="T0" fmla="*/ 0 w 70"/>
                  <a:gd name="T1" fmla="*/ 0 h 61"/>
                  <a:gd name="T2" fmla="*/ 0 w 70"/>
                  <a:gd name="T3" fmla="*/ 0 h 61"/>
                  <a:gd name="T4" fmla="*/ 0 w 70"/>
                  <a:gd name="T5" fmla="*/ 0 h 61"/>
                  <a:gd name="T6" fmla="*/ 0 w 70"/>
                  <a:gd name="T7" fmla="*/ 0 h 61"/>
                  <a:gd name="T8" fmla="*/ 0 w 70"/>
                  <a:gd name="T9" fmla="*/ 0 h 61"/>
                  <a:gd name="T10" fmla="*/ 0 w 70"/>
                  <a:gd name="T11" fmla="*/ 0 h 61"/>
                  <a:gd name="T12" fmla="*/ 0 w 70"/>
                  <a:gd name="T13" fmla="*/ 0 h 61"/>
                  <a:gd name="T14" fmla="*/ 0 w 70"/>
                  <a:gd name="T15" fmla="*/ 0 h 61"/>
                  <a:gd name="T16" fmla="*/ 0 w 70"/>
                  <a:gd name="T17" fmla="*/ 0 h 61"/>
                  <a:gd name="T18" fmla="*/ 0 w 70"/>
                  <a:gd name="T19" fmla="*/ 0 h 61"/>
                  <a:gd name="T20" fmla="*/ 0 w 70"/>
                  <a:gd name="T21" fmla="*/ 0 h 61"/>
                  <a:gd name="T22" fmla="*/ 0 w 70"/>
                  <a:gd name="T23" fmla="*/ 0 h 61"/>
                  <a:gd name="T24" fmla="*/ 0 w 70"/>
                  <a:gd name="T25" fmla="*/ 0 h 61"/>
                  <a:gd name="T26" fmla="*/ 0 w 70"/>
                  <a:gd name="T27" fmla="*/ 0 h 61"/>
                  <a:gd name="T28" fmla="*/ 0 w 70"/>
                  <a:gd name="T29" fmla="*/ 0 h 6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0" h="61">
                    <a:moveTo>
                      <a:pt x="70" y="17"/>
                    </a:moveTo>
                    <a:lnTo>
                      <a:pt x="70" y="61"/>
                    </a:lnTo>
                    <a:lnTo>
                      <a:pt x="0" y="7"/>
                    </a:lnTo>
                    <a:lnTo>
                      <a:pt x="8" y="7"/>
                    </a:lnTo>
                    <a:lnTo>
                      <a:pt x="18" y="4"/>
                    </a:lnTo>
                    <a:lnTo>
                      <a:pt x="28" y="2"/>
                    </a:lnTo>
                    <a:lnTo>
                      <a:pt x="38" y="0"/>
                    </a:lnTo>
                    <a:lnTo>
                      <a:pt x="43" y="0"/>
                    </a:lnTo>
                    <a:lnTo>
                      <a:pt x="49" y="0"/>
                    </a:lnTo>
                    <a:lnTo>
                      <a:pt x="54" y="1"/>
                    </a:lnTo>
                    <a:lnTo>
                      <a:pt x="58" y="2"/>
                    </a:lnTo>
                    <a:lnTo>
                      <a:pt x="62" y="4"/>
                    </a:lnTo>
                    <a:lnTo>
                      <a:pt x="65" y="8"/>
                    </a:lnTo>
                    <a:lnTo>
                      <a:pt x="68" y="12"/>
                    </a:lnTo>
                    <a:lnTo>
                      <a:pt x="70"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9" name="Freeform 160">
                <a:extLst>
                  <a:ext uri="{FF2B5EF4-FFF2-40B4-BE49-F238E27FC236}">
                    <a16:creationId xmlns:a16="http://schemas.microsoft.com/office/drawing/2014/main" id="{A349A292-D6E4-429E-9BF7-A8B3377A1036}"/>
                  </a:ext>
                </a:extLst>
              </p:cNvPr>
              <p:cNvSpPr>
                <a:spLocks/>
              </p:cNvSpPr>
              <p:nvPr/>
            </p:nvSpPr>
            <p:spPr bwMode="auto">
              <a:xfrm>
                <a:off x="3903" y="3109"/>
                <a:ext cx="47" cy="5"/>
              </a:xfrm>
              <a:custGeom>
                <a:avLst/>
                <a:gdLst>
                  <a:gd name="T0" fmla="*/ 0 w 329"/>
                  <a:gd name="T1" fmla="*/ 0 h 58"/>
                  <a:gd name="T2" fmla="*/ 0 w 329"/>
                  <a:gd name="T3" fmla="*/ 0 h 58"/>
                  <a:gd name="T4" fmla="*/ 0 w 329"/>
                  <a:gd name="T5" fmla="*/ 0 h 58"/>
                  <a:gd name="T6" fmla="*/ 0 w 329"/>
                  <a:gd name="T7" fmla="*/ 0 h 58"/>
                  <a:gd name="T8" fmla="*/ 0 w 329"/>
                  <a:gd name="T9" fmla="*/ 0 h 58"/>
                  <a:gd name="T10" fmla="*/ 0 w 329"/>
                  <a:gd name="T11" fmla="*/ 0 h 58"/>
                  <a:gd name="T12" fmla="*/ 0 w 329"/>
                  <a:gd name="T13" fmla="*/ 0 h 58"/>
                  <a:gd name="T14" fmla="*/ 0 w 329"/>
                  <a:gd name="T15" fmla="*/ 0 h 58"/>
                  <a:gd name="T16" fmla="*/ 0 w 329"/>
                  <a:gd name="T17" fmla="*/ 0 h 58"/>
                  <a:gd name="T18" fmla="*/ 0 w 329"/>
                  <a:gd name="T19" fmla="*/ 0 h 58"/>
                  <a:gd name="T20" fmla="*/ 0 w 329"/>
                  <a:gd name="T21" fmla="*/ 0 h 58"/>
                  <a:gd name="T22" fmla="*/ 0 w 329"/>
                  <a:gd name="T23" fmla="*/ 0 h 58"/>
                  <a:gd name="T24" fmla="*/ 0 w 329"/>
                  <a:gd name="T25" fmla="*/ 0 h 58"/>
                  <a:gd name="T26" fmla="*/ 0 w 329"/>
                  <a:gd name="T27" fmla="*/ 0 h 58"/>
                  <a:gd name="T28" fmla="*/ 0 w 329"/>
                  <a:gd name="T29" fmla="*/ 0 h 58"/>
                  <a:gd name="T30" fmla="*/ 0 w 329"/>
                  <a:gd name="T31" fmla="*/ 0 h 58"/>
                  <a:gd name="T32" fmla="*/ 0 w 329"/>
                  <a:gd name="T33" fmla="*/ 0 h 58"/>
                  <a:gd name="T34" fmla="*/ 0 w 329"/>
                  <a:gd name="T35" fmla="*/ 0 h 58"/>
                  <a:gd name="T36" fmla="*/ 0 w 329"/>
                  <a:gd name="T37" fmla="*/ 0 h 58"/>
                  <a:gd name="T38" fmla="*/ 0 w 329"/>
                  <a:gd name="T39" fmla="*/ 0 h 58"/>
                  <a:gd name="T40" fmla="*/ 0 w 329"/>
                  <a:gd name="T41" fmla="*/ 0 h 58"/>
                  <a:gd name="T42" fmla="*/ 0 w 329"/>
                  <a:gd name="T43" fmla="*/ 0 h 58"/>
                  <a:gd name="T44" fmla="*/ 0 w 329"/>
                  <a:gd name="T45" fmla="*/ 0 h 58"/>
                  <a:gd name="T46" fmla="*/ 0 w 329"/>
                  <a:gd name="T47" fmla="*/ 0 h 58"/>
                  <a:gd name="T48" fmla="*/ 0 w 329"/>
                  <a:gd name="T49" fmla="*/ 0 h 58"/>
                  <a:gd name="T50" fmla="*/ 0 w 329"/>
                  <a:gd name="T51" fmla="*/ 0 h 58"/>
                  <a:gd name="T52" fmla="*/ 0 w 329"/>
                  <a:gd name="T53" fmla="*/ 0 h 58"/>
                  <a:gd name="T54" fmla="*/ 0 w 329"/>
                  <a:gd name="T55" fmla="*/ 0 h 58"/>
                  <a:gd name="T56" fmla="*/ 0 w 329"/>
                  <a:gd name="T57" fmla="*/ 0 h 58"/>
                  <a:gd name="T58" fmla="*/ 0 w 329"/>
                  <a:gd name="T59" fmla="*/ 0 h 58"/>
                  <a:gd name="T60" fmla="*/ 0 w 329"/>
                  <a:gd name="T61" fmla="*/ 0 h 58"/>
                  <a:gd name="T62" fmla="*/ 0 w 329"/>
                  <a:gd name="T63" fmla="*/ 0 h 58"/>
                  <a:gd name="T64" fmla="*/ 0 w 329"/>
                  <a:gd name="T65" fmla="*/ 0 h 58"/>
                  <a:gd name="T66" fmla="*/ 0 w 329"/>
                  <a:gd name="T67" fmla="*/ 0 h 5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29" h="58">
                    <a:moveTo>
                      <a:pt x="329" y="54"/>
                    </a:moveTo>
                    <a:lnTo>
                      <a:pt x="307" y="57"/>
                    </a:lnTo>
                    <a:lnTo>
                      <a:pt x="286" y="58"/>
                    </a:lnTo>
                    <a:lnTo>
                      <a:pt x="264" y="58"/>
                    </a:lnTo>
                    <a:lnTo>
                      <a:pt x="243" y="56"/>
                    </a:lnTo>
                    <a:lnTo>
                      <a:pt x="204" y="51"/>
                    </a:lnTo>
                    <a:lnTo>
                      <a:pt x="164" y="44"/>
                    </a:lnTo>
                    <a:lnTo>
                      <a:pt x="145" y="41"/>
                    </a:lnTo>
                    <a:lnTo>
                      <a:pt x="125" y="38"/>
                    </a:lnTo>
                    <a:lnTo>
                      <a:pt x="104" y="35"/>
                    </a:lnTo>
                    <a:lnTo>
                      <a:pt x="84" y="34"/>
                    </a:lnTo>
                    <a:lnTo>
                      <a:pt x="64" y="33"/>
                    </a:lnTo>
                    <a:lnTo>
                      <a:pt x="43" y="35"/>
                    </a:lnTo>
                    <a:lnTo>
                      <a:pt x="22" y="38"/>
                    </a:lnTo>
                    <a:lnTo>
                      <a:pt x="0" y="43"/>
                    </a:lnTo>
                    <a:lnTo>
                      <a:pt x="4" y="37"/>
                    </a:lnTo>
                    <a:lnTo>
                      <a:pt x="9" y="32"/>
                    </a:lnTo>
                    <a:lnTo>
                      <a:pt x="15" y="27"/>
                    </a:lnTo>
                    <a:lnTo>
                      <a:pt x="21" y="22"/>
                    </a:lnTo>
                    <a:lnTo>
                      <a:pt x="28" y="18"/>
                    </a:lnTo>
                    <a:lnTo>
                      <a:pt x="36" y="15"/>
                    </a:lnTo>
                    <a:lnTo>
                      <a:pt x="45" y="12"/>
                    </a:lnTo>
                    <a:lnTo>
                      <a:pt x="54" y="10"/>
                    </a:lnTo>
                    <a:lnTo>
                      <a:pt x="73" y="5"/>
                    </a:lnTo>
                    <a:lnTo>
                      <a:pt x="95" y="2"/>
                    </a:lnTo>
                    <a:lnTo>
                      <a:pt x="118" y="1"/>
                    </a:lnTo>
                    <a:lnTo>
                      <a:pt x="142" y="0"/>
                    </a:lnTo>
                    <a:lnTo>
                      <a:pt x="167" y="1"/>
                    </a:lnTo>
                    <a:lnTo>
                      <a:pt x="191" y="2"/>
                    </a:lnTo>
                    <a:lnTo>
                      <a:pt x="216" y="4"/>
                    </a:lnTo>
                    <a:lnTo>
                      <a:pt x="241" y="6"/>
                    </a:lnTo>
                    <a:lnTo>
                      <a:pt x="288" y="14"/>
                    </a:lnTo>
                    <a:lnTo>
                      <a:pt x="329" y="21"/>
                    </a:lnTo>
                    <a:lnTo>
                      <a:pt x="329"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0" name="Freeform 161">
                <a:extLst>
                  <a:ext uri="{FF2B5EF4-FFF2-40B4-BE49-F238E27FC236}">
                    <a16:creationId xmlns:a16="http://schemas.microsoft.com/office/drawing/2014/main" id="{EEEC4B46-EF0E-4D08-85CF-99BD1C1DB09E}"/>
                  </a:ext>
                </a:extLst>
              </p:cNvPr>
              <p:cNvSpPr>
                <a:spLocks/>
              </p:cNvSpPr>
              <p:nvPr/>
            </p:nvSpPr>
            <p:spPr bwMode="auto">
              <a:xfrm>
                <a:off x="3877" y="3121"/>
                <a:ext cx="88" cy="7"/>
              </a:xfrm>
              <a:custGeom>
                <a:avLst/>
                <a:gdLst>
                  <a:gd name="T0" fmla="*/ 0 w 617"/>
                  <a:gd name="T1" fmla="*/ 0 h 75"/>
                  <a:gd name="T2" fmla="*/ 0 w 617"/>
                  <a:gd name="T3" fmla="*/ 0 h 75"/>
                  <a:gd name="T4" fmla="*/ 0 w 617"/>
                  <a:gd name="T5" fmla="*/ 0 h 75"/>
                  <a:gd name="T6" fmla="*/ 0 w 617"/>
                  <a:gd name="T7" fmla="*/ 0 h 75"/>
                  <a:gd name="T8" fmla="*/ 0 w 617"/>
                  <a:gd name="T9" fmla="*/ 0 h 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7" h="75">
                    <a:moveTo>
                      <a:pt x="597" y="75"/>
                    </a:moveTo>
                    <a:lnTo>
                      <a:pt x="0" y="33"/>
                    </a:lnTo>
                    <a:lnTo>
                      <a:pt x="19" y="0"/>
                    </a:lnTo>
                    <a:lnTo>
                      <a:pt x="617" y="33"/>
                    </a:lnTo>
                    <a:lnTo>
                      <a:pt x="597" y="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1" name="Freeform 162">
                <a:extLst>
                  <a:ext uri="{FF2B5EF4-FFF2-40B4-BE49-F238E27FC236}">
                    <a16:creationId xmlns:a16="http://schemas.microsoft.com/office/drawing/2014/main" id="{586F93AF-F0A3-438B-AA22-6790F4075AFB}"/>
                  </a:ext>
                </a:extLst>
              </p:cNvPr>
              <p:cNvSpPr>
                <a:spLocks/>
              </p:cNvSpPr>
              <p:nvPr/>
            </p:nvSpPr>
            <p:spPr bwMode="auto">
              <a:xfrm>
                <a:off x="3724" y="3138"/>
                <a:ext cx="251" cy="189"/>
              </a:xfrm>
              <a:custGeom>
                <a:avLst/>
                <a:gdLst>
                  <a:gd name="T0" fmla="*/ 0 w 1763"/>
                  <a:gd name="T1" fmla="*/ 0 h 2073"/>
                  <a:gd name="T2" fmla="*/ 0 w 1763"/>
                  <a:gd name="T3" fmla="*/ 0 h 2073"/>
                  <a:gd name="T4" fmla="*/ 0 w 1763"/>
                  <a:gd name="T5" fmla="*/ 0 h 2073"/>
                  <a:gd name="T6" fmla="*/ 0 w 1763"/>
                  <a:gd name="T7" fmla="*/ 0 h 2073"/>
                  <a:gd name="T8" fmla="*/ 0 w 1763"/>
                  <a:gd name="T9" fmla="*/ 0 h 2073"/>
                  <a:gd name="T10" fmla="*/ 0 w 1763"/>
                  <a:gd name="T11" fmla="*/ 0 h 2073"/>
                  <a:gd name="T12" fmla="*/ 0 w 1763"/>
                  <a:gd name="T13" fmla="*/ 0 h 2073"/>
                  <a:gd name="T14" fmla="*/ 0 w 1763"/>
                  <a:gd name="T15" fmla="*/ 0 h 2073"/>
                  <a:gd name="T16" fmla="*/ 0 w 1763"/>
                  <a:gd name="T17" fmla="*/ 0 h 2073"/>
                  <a:gd name="T18" fmla="*/ 0 w 1763"/>
                  <a:gd name="T19" fmla="*/ 0 h 2073"/>
                  <a:gd name="T20" fmla="*/ 0 w 1763"/>
                  <a:gd name="T21" fmla="*/ 0 h 2073"/>
                  <a:gd name="T22" fmla="*/ 0 w 1763"/>
                  <a:gd name="T23" fmla="*/ 0 h 2073"/>
                  <a:gd name="T24" fmla="*/ 0 w 1763"/>
                  <a:gd name="T25" fmla="*/ 0 h 2073"/>
                  <a:gd name="T26" fmla="*/ 0 w 1763"/>
                  <a:gd name="T27" fmla="*/ 0 h 2073"/>
                  <a:gd name="T28" fmla="*/ 0 w 1763"/>
                  <a:gd name="T29" fmla="*/ 0 h 2073"/>
                  <a:gd name="T30" fmla="*/ 0 w 1763"/>
                  <a:gd name="T31" fmla="*/ 0 h 2073"/>
                  <a:gd name="T32" fmla="*/ 0 w 1763"/>
                  <a:gd name="T33" fmla="*/ 0 h 2073"/>
                  <a:gd name="T34" fmla="*/ 0 w 1763"/>
                  <a:gd name="T35" fmla="*/ 0 h 2073"/>
                  <a:gd name="T36" fmla="*/ 0 w 1763"/>
                  <a:gd name="T37" fmla="*/ 0 h 2073"/>
                  <a:gd name="T38" fmla="*/ 0 w 1763"/>
                  <a:gd name="T39" fmla="*/ 0 h 2073"/>
                  <a:gd name="T40" fmla="*/ 0 w 1763"/>
                  <a:gd name="T41" fmla="*/ 0 h 2073"/>
                  <a:gd name="T42" fmla="*/ 0 w 1763"/>
                  <a:gd name="T43" fmla="*/ 0 h 2073"/>
                  <a:gd name="T44" fmla="*/ 0 w 1763"/>
                  <a:gd name="T45" fmla="*/ 0 h 2073"/>
                  <a:gd name="T46" fmla="*/ 0 w 1763"/>
                  <a:gd name="T47" fmla="*/ 0 h 2073"/>
                  <a:gd name="T48" fmla="*/ 0 w 1763"/>
                  <a:gd name="T49" fmla="*/ 0 h 2073"/>
                  <a:gd name="T50" fmla="*/ 0 w 1763"/>
                  <a:gd name="T51" fmla="*/ 0 h 2073"/>
                  <a:gd name="T52" fmla="*/ 0 w 1763"/>
                  <a:gd name="T53" fmla="*/ 0 h 2073"/>
                  <a:gd name="T54" fmla="*/ 0 w 1763"/>
                  <a:gd name="T55" fmla="*/ 0 h 2073"/>
                  <a:gd name="T56" fmla="*/ 0 w 1763"/>
                  <a:gd name="T57" fmla="*/ 0 h 2073"/>
                  <a:gd name="T58" fmla="*/ 0 w 1763"/>
                  <a:gd name="T59" fmla="*/ 0 h 2073"/>
                  <a:gd name="T60" fmla="*/ 0 w 1763"/>
                  <a:gd name="T61" fmla="*/ 0 h 2073"/>
                  <a:gd name="T62" fmla="*/ 0 w 1763"/>
                  <a:gd name="T63" fmla="*/ 0 h 2073"/>
                  <a:gd name="T64" fmla="*/ 0 w 1763"/>
                  <a:gd name="T65" fmla="*/ 0 h 2073"/>
                  <a:gd name="T66" fmla="*/ 0 w 1763"/>
                  <a:gd name="T67" fmla="*/ 0 h 2073"/>
                  <a:gd name="T68" fmla="*/ 0 w 1763"/>
                  <a:gd name="T69" fmla="*/ 0 h 2073"/>
                  <a:gd name="T70" fmla="*/ 0 w 1763"/>
                  <a:gd name="T71" fmla="*/ 0 h 2073"/>
                  <a:gd name="T72" fmla="*/ 0 w 1763"/>
                  <a:gd name="T73" fmla="*/ 0 h 2073"/>
                  <a:gd name="T74" fmla="*/ 0 w 1763"/>
                  <a:gd name="T75" fmla="*/ 0 h 2073"/>
                  <a:gd name="T76" fmla="*/ 0 w 1763"/>
                  <a:gd name="T77" fmla="*/ 0 h 2073"/>
                  <a:gd name="T78" fmla="*/ 0 w 1763"/>
                  <a:gd name="T79" fmla="*/ 0 h 2073"/>
                  <a:gd name="T80" fmla="*/ 0 w 1763"/>
                  <a:gd name="T81" fmla="*/ 0 h 2073"/>
                  <a:gd name="T82" fmla="*/ 0 w 1763"/>
                  <a:gd name="T83" fmla="*/ 0 h 2073"/>
                  <a:gd name="T84" fmla="*/ 0 w 1763"/>
                  <a:gd name="T85" fmla="*/ 0 h 2073"/>
                  <a:gd name="T86" fmla="*/ 0 w 1763"/>
                  <a:gd name="T87" fmla="*/ 0 h 2073"/>
                  <a:gd name="T88" fmla="*/ 0 w 1763"/>
                  <a:gd name="T89" fmla="*/ 0 h 2073"/>
                  <a:gd name="T90" fmla="*/ 0 w 1763"/>
                  <a:gd name="T91" fmla="*/ 0 h 2073"/>
                  <a:gd name="T92" fmla="*/ 0 w 1763"/>
                  <a:gd name="T93" fmla="*/ 0 h 2073"/>
                  <a:gd name="T94" fmla="*/ 0 w 1763"/>
                  <a:gd name="T95" fmla="*/ 0 h 2073"/>
                  <a:gd name="T96" fmla="*/ 0 w 1763"/>
                  <a:gd name="T97" fmla="*/ 0 h 2073"/>
                  <a:gd name="T98" fmla="*/ 0 w 1763"/>
                  <a:gd name="T99" fmla="*/ 0 h 2073"/>
                  <a:gd name="T100" fmla="*/ 0 w 1763"/>
                  <a:gd name="T101" fmla="*/ 0 h 20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763" h="2073">
                    <a:moveTo>
                      <a:pt x="1763" y="114"/>
                    </a:moveTo>
                    <a:lnTo>
                      <a:pt x="1710" y="338"/>
                    </a:lnTo>
                    <a:lnTo>
                      <a:pt x="1657" y="563"/>
                    </a:lnTo>
                    <a:lnTo>
                      <a:pt x="1603" y="789"/>
                    </a:lnTo>
                    <a:lnTo>
                      <a:pt x="1549" y="1014"/>
                    </a:lnTo>
                    <a:lnTo>
                      <a:pt x="1494" y="1239"/>
                    </a:lnTo>
                    <a:lnTo>
                      <a:pt x="1441" y="1463"/>
                    </a:lnTo>
                    <a:lnTo>
                      <a:pt x="1388" y="1688"/>
                    </a:lnTo>
                    <a:lnTo>
                      <a:pt x="1334" y="1913"/>
                    </a:lnTo>
                    <a:lnTo>
                      <a:pt x="1317" y="1928"/>
                    </a:lnTo>
                    <a:lnTo>
                      <a:pt x="1299" y="1943"/>
                    </a:lnTo>
                    <a:lnTo>
                      <a:pt x="1281" y="1956"/>
                    </a:lnTo>
                    <a:lnTo>
                      <a:pt x="1262" y="1969"/>
                    </a:lnTo>
                    <a:lnTo>
                      <a:pt x="1243" y="1980"/>
                    </a:lnTo>
                    <a:lnTo>
                      <a:pt x="1223" y="1991"/>
                    </a:lnTo>
                    <a:lnTo>
                      <a:pt x="1203" y="2002"/>
                    </a:lnTo>
                    <a:lnTo>
                      <a:pt x="1181" y="2010"/>
                    </a:lnTo>
                    <a:lnTo>
                      <a:pt x="1160" y="2019"/>
                    </a:lnTo>
                    <a:lnTo>
                      <a:pt x="1139" y="2026"/>
                    </a:lnTo>
                    <a:lnTo>
                      <a:pt x="1117" y="2033"/>
                    </a:lnTo>
                    <a:lnTo>
                      <a:pt x="1095" y="2038"/>
                    </a:lnTo>
                    <a:lnTo>
                      <a:pt x="1072" y="2045"/>
                    </a:lnTo>
                    <a:lnTo>
                      <a:pt x="1050" y="2049"/>
                    </a:lnTo>
                    <a:lnTo>
                      <a:pt x="1027" y="2054"/>
                    </a:lnTo>
                    <a:lnTo>
                      <a:pt x="1003" y="2058"/>
                    </a:lnTo>
                    <a:lnTo>
                      <a:pt x="956" y="2063"/>
                    </a:lnTo>
                    <a:lnTo>
                      <a:pt x="909" y="2068"/>
                    </a:lnTo>
                    <a:lnTo>
                      <a:pt x="861" y="2071"/>
                    </a:lnTo>
                    <a:lnTo>
                      <a:pt x="813" y="2072"/>
                    </a:lnTo>
                    <a:lnTo>
                      <a:pt x="719" y="2073"/>
                    </a:lnTo>
                    <a:lnTo>
                      <a:pt x="627" y="2073"/>
                    </a:lnTo>
                    <a:lnTo>
                      <a:pt x="593" y="2024"/>
                    </a:lnTo>
                    <a:lnTo>
                      <a:pt x="561" y="1976"/>
                    </a:lnTo>
                    <a:lnTo>
                      <a:pt x="531" y="1925"/>
                    </a:lnTo>
                    <a:lnTo>
                      <a:pt x="502" y="1874"/>
                    </a:lnTo>
                    <a:lnTo>
                      <a:pt x="473" y="1823"/>
                    </a:lnTo>
                    <a:lnTo>
                      <a:pt x="447" y="1771"/>
                    </a:lnTo>
                    <a:lnTo>
                      <a:pt x="422" y="1718"/>
                    </a:lnTo>
                    <a:lnTo>
                      <a:pt x="399" y="1664"/>
                    </a:lnTo>
                    <a:lnTo>
                      <a:pt x="376" y="1611"/>
                    </a:lnTo>
                    <a:lnTo>
                      <a:pt x="354" y="1556"/>
                    </a:lnTo>
                    <a:lnTo>
                      <a:pt x="334" y="1502"/>
                    </a:lnTo>
                    <a:lnTo>
                      <a:pt x="314" y="1446"/>
                    </a:lnTo>
                    <a:lnTo>
                      <a:pt x="294" y="1391"/>
                    </a:lnTo>
                    <a:lnTo>
                      <a:pt x="276" y="1335"/>
                    </a:lnTo>
                    <a:lnTo>
                      <a:pt x="259" y="1279"/>
                    </a:lnTo>
                    <a:lnTo>
                      <a:pt x="242" y="1222"/>
                    </a:lnTo>
                    <a:lnTo>
                      <a:pt x="210" y="1108"/>
                    </a:lnTo>
                    <a:lnTo>
                      <a:pt x="180" y="993"/>
                    </a:lnTo>
                    <a:lnTo>
                      <a:pt x="150" y="879"/>
                    </a:lnTo>
                    <a:lnTo>
                      <a:pt x="121" y="763"/>
                    </a:lnTo>
                    <a:lnTo>
                      <a:pt x="92" y="649"/>
                    </a:lnTo>
                    <a:lnTo>
                      <a:pt x="63" y="534"/>
                    </a:lnTo>
                    <a:lnTo>
                      <a:pt x="32" y="419"/>
                    </a:lnTo>
                    <a:lnTo>
                      <a:pt x="0" y="307"/>
                    </a:lnTo>
                    <a:lnTo>
                      <a:pt x="8" y="283"/>
                    </a:lnTo>
                    <a:lnTo>
                      <a:pt x="17" y="262"/>
                    </a:lnTo>
                    <a:lnTo>
                      <a:pt x="28" y="242"/>
                    </a:lnTo>
                    <a:lnTo>
                      <a:pt x="41" y="224"/>
                    </a:lnTo>
                    <a:lnTo>
                      <a:pt x="54" y="208"/>
                    </a:lnTo>
                    <a:lnTo>
                      <a:pt x="69" y="192"/>
                    </a:lnTo>
                    <a:lnTo>
                      <a:pt x="84" y="178"/>
                    </a:lnTo>
                    <a:lnTo>
                      <a:pt x="101" y="165"/>
                    </a:lnTo>
                    <a:lnTo>
                      <a:pt x="118" y="155"/>
                    </a:lnTo>
                    <a:lnTo>
                      <a:pt x="138" y="144"/>
                    </a:lnTo>
                    <a:lnTo>
                      <a:pt x="157" y="134"/>
                    </a:lnTo>
                    <a:lnTo>
                      <a:pt x="177" y="127"/>
                    </a:lnTo>
                    <a:lnTo>
                      <a:pt x="197" y="119"/>
                    </a:lnTo>
                    <a:lnTo>
                      <a:pt x="218" y="111"/>
                    </a:lnTo>
                    <a:lnTo>
                      <a:pt x="240" y="106"/>
                    </a:lnTo>
                    <a:lnTo>
                      <a:pt x="262" y="101"/>
                    </a:lnTo>
                    <a:lnTo>
                      <a:pt x="307" y="92"/>
                    </a:lnTo>
                    <a:lnTo>
                      <a:pt x="353" y="84"/>
                    </a:lnTo>
                    <a:lnTo>
                      <a:pt x="398" y="78"/>
                    </a:lnTo>
                    <a:lnTo>
                      <a:pt x="443" y="71"/>
                    </a:lnTo>
                    <a:lnTo>
                      <a:pt x="488" y="66"/>
                    </a:lnTo>
                    <a:lnTo>
                      <a:pt x="530" y="58"/>
                    </a:lnTo>
                    <a:lnTo>
                      <a:pt x="550" y="54"/>
                    </a:lnTo>
                    <a:lnTo>
                      <a:pt x="570" y="50"/>
                    </a:lnTo>
                    <a:lnTo>
                      <a:pt x="589" y="44"/>
                    </a:lnTo>
                    <a:lnTo>
                      <a:pt x="607" y="39"/>
                    </a:lnTo>
                    <a:lnTo>
                      <a:pt x="624" y="44"/>
                    </a:lnTo>
                    <a:lnTo>
                      <a:pt x="639" y="52"/>
                    </a:lnTo>
                    <a:lnTo>
                      <a:pt x="652" y="62"/>
                    </a:lnTo>
                    <a:lnTo>
                      <a:pt x="666" y="73"/>
                    </a:lnTo>
                    <a:lnTo>
                      <a:pt x="676" y="87"/>
                    </a:lnTo>
                    <a:lnTo>
                      <a:pt x="686" y="101"/>
                    </a:lnTo>
                    <a:lnTo>
                      <a:pt x="695" y="117"/>
                    </a:lnTo>
                    <a:lnTo>
                      <a:pt x="703" y="134"/>
                    </a:lnTo>
                    <a:lnTo>
                      <a:pt x="710" y="152"/>
                    </a:lnTo>
                    <a:lnTo>
                      <a:pt x="716" y="171"/>
                    </a:lnTo>
                    <a:lnTo>
                      <a:pt x="722" y="190"/>
                    </a:lnTo>
                    <a:lnTo>
                      <a:pt x="728" y="210"/>
                    </a:lnTo>
                    <a:lnTo>
                      <a:pt x="739" y="249"/>
                    </a:lnTo>
                    <a:lnTo>
                      <a:pt x="750" y="286"/>
                    </a:lnTo>
                    <a:lnTo>
                      <a:pt x="756" y="305"/>
                    </a:lnTo>
                    <a:lnTo>
                      <a:pt x="763" y="321"/>
                    </a:lnTo>
                    <a:lnTo>
                      <a:pt x="770" y="337"/>
                    </a:lnTo>
                    <a:lnTo>
                      <a:pt x="777" y="352"/>
                    </a:lnTo>
                    <a:lnTo>
                      <a:pt x="786" y="365"/>
                    </a:lnTo>
                    <a:lnTo>
                      <a:pt x="796" y="376"/>
                    </a:lnTo>
                    <a:lnTo>
                      <a:pt x="806" y="386"/>
                    </a:lnTo>
                    <a:lnTo>
                      <a:pt x="818" y="392"/>
                    </a:lnTo>
                    <a:lnTo>
                      <a:pt x="832" y="398"/>
                    </a:lnTo>
                    <a:lnTo>
                      <a:pt x="847" y="400"/>
                    </a:lnTo>
                    <a:lnTo>
                      <a:pt x="864" y="400"/>
                    </a:lnTo>
                    <a:lnTo>
                      <a:pt x="882" y="397"/>
                    </a:lnTo>
                    <a:lnTo>
                      <a:pt x="902" y="390"/>
                    </a:lnTo>
                    <a:lnTo>
                      <a:pt x="924" y="381"/>
                    </a:lnTo>
                    <a:lnTo>
                      <a:pt x="949" y="366"/>
                    </a:lnTo>
                    <a:lnTo>
                      <a:pt x="976" y="349"/>
                    </a:lnTo>
                    <a:lnTo>
                      <a:pt x="982" y="338"/>
                    </a:lnTo>
                    <a:lnTo>
                      <a:pt x="988" y="328"/>
                    </a:lnTo>
                    <a:lnTo>
                      <a:pt x="993" y="316"/>
                    </a:lnTo>
                    <a:lnTo>
                      <a:pt x="997" y="305"/>
                    </a:lnTo>
                    <a:lnTo>
                      <a:pt x="1000" y="294"/>
                    </a:lnTo>
                    <a:lnTo>
                      <a:pt x="1003" y="282"/>
                    </a:lnTo>
                    <a:lnTo>
                      <a:pt x="1005" y="271"/>
                    </a:lnTo>
                    <a:lnTo>
                      <a:pt x="1006" y="259"/>
                    </a:lnTo>
                    <a:lnTo>
                      <a:pt x="1007" y="237"/>
                    </a:lnTo>
                    <a:lnTo>
                      <a:pt x="1007" y="215"/>
                    </a:lnTo>
                    <a:lnTo>
                      <a:pt x="1006" y="192"/>
                    </a:lnTo>
                    <a:lnTo>
                      <a:pt x="1005" y="170"/>
                    </a:lnTo>
                    <a:lnTo>
                      <a:pt x="1005" y="148"/>
                    </a:lnTo>
                    <a:lnTo>
                      <a:pt x="1005" y="127"/>
                    </a:lnTo>
                    <a:lnTo>
                      <a:pt x="1006" y="116"/>
                    </a:lnTo>
                    <a:lnTo>
                      <a:pt x="1007" y="105"/>
                    </a:lnTo>
                    <a:lnTo>
                      <a:pt x="1009" y="95"/>
                    </a:lnTo>
                    <a:lnTo>
                      <a:pt x="1013" y="84"/>
                    </a:lnTo>
                    <a:lnTo>
                      <a:pt x="1016" y="75"/>
                    </a:lnTo>
                    <a:lnTo>
                      <a:pt x="1020" y="64"/>
                    </a:lnTo>
                    <a:lnTo>
                      <a:pt x="1025" y="54"/>
                    </a:lnTo>
                    <a:lnTo>
                      <a:pt x="1031" y="44"/>
                    </a:lnTo>
                    <a:lnTo>
                      <a:pt x="1038" y="35"/>
                    </a:lnTo>
                    <a:lnTo>
                      <a:pt x="1046" y="25"/>
                    </a:lnTo>
                    <a:lnTo>
                      <a:pt x="1055" y="16"/>
                    </a:lnTo>
                    <a:lnTo>
                      <a:pt x="1066" y="7"/>
                    </a:lnTo>
                    <a:lnTo>
                      <a:pt x="1112" y="3"/>
                    </a:lnTo>
                    <a:lnTo>
                      <a:pt x="1158" y="1"/>
                    </a:lnTo>
                    <a:lnTo>
                      <a:pt x="1205" y="0"/>
                    </a:lnTo>
                    <a:lnTo>
                      <a:pt x="1250" y="1"/>
                    </a:lnTo>
                    <a:lnTo>
                      <a:pt x="1295" y="3"/>
                    </a:lnTo>
                    <a:lnTo>
                      <a:pt x="1340" y="5"/>
                    </a:lnTo>
                    <a:lnTo>
                      <a:pt x="1385" y="11"/>
                    </a:lnTo>
                    <a:lnTo>
                      <a:pt x="1429" y="16"/>
                    </a:lnTo>
                    <a:lnTo>
                      <a:pt x="1473" y="24"/>
                    </a:lnTo>
                    <a:lnTo>
                      <a:pt x="1516" y="33"/>
                    </a:lnTo>
                    <a:lnTo>
                      <a:pt x="1559" y="42"/>
                    </a:lnTo>
                    <a:lnTo>
                      <a:pt x="1601" y="54"/>
                    </a:lnTo>
                    <a:lnTo>
                      <a:pt x="1642" y="66"/>
                    </a:lnTo>
                    <a:lnTo>
                      <a:pt x="1683" y="81"/>
                    </a:lnTo>
                    <a:lnTo>
                      <a:pt x="1724" y="96"/>
                    </a:lnTo>
                    <a:lnTo>
                      <a:pt x="1763"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2" name="Freeform 163">
                <a:extLst>
                  <a:ext uri="{FF2B5EF4-FFF2-40B4-BE49-F238E27FC236}">
                    <a16:creationId xmlns:a16="http://schemas.microsoft.com/office/drawing/2014/main" id="{C5476023-DEA7-4940-B758-1BA6871FE245}"/>
                  </a:ext>
                </a:extLst>
              </p:cNvPr>
              <p:cNvSpPr>
                <a:spLocks/>
              </p:cNvSpPr>
              <p:nvPr/>
            </p:nvSpPr>
            <p:spPr bwMode="auto">
              <a:xfrm>
                <a:off x="3746" y="3152"/>
                <a:ext cx="207" cy="160"/>
              </a:xfrm>
              <a:custGeom>
                <a:avLst/>
                <a:gdLst>
                  <a:gd name="T0" fmla="*/ 0 w 1445"/>
                  <a:gd name="T1" fmla="*/ 0 h 1757"/>
                  <a:gd name="T2" fmla="*/ 0 w 1445"/>
                  <a:gd name="T3" fmla="*/ 0 h 1757"/>
                  <a:gd name="T4" fmla="*/ 0 w 1445"/>
                  <a:gd name="T5" fmla="*/ 0 h 1757"/>
                  <a:gd name="T6" fmla="*/ 0 w 1445"/>
                  <a:gd name="T7" fmla="*/ 0 h 1757"/>
                  <a:gd name="T8" fmla="*/ 0 w 1445"/>
                  <a:gd name="T9" fmla="*/ 0 h 1757"/>
                  <a:gd name="T10" fmla="*/ 0 w 1445"/>
                  <a:gd name="T11" fmla="*/ 0 h 1757"/>
                  <a:gd name="T12" fmla="*/ 0 w 1445"/>
                  <a:gd name="T13" fmla="*/ 0 h 1757"/>
                  <a:gd name="T14" fmla="*/ 0 w 1445"/>
                  <a:gd name="T15" fmla="*/ 0 h 1757"/>
                  <a:gd name="T16" fmla="*/ 0 w 1445"/>
                  <a:gd name="T17" fmla="*/ 0 h 1757"/>
                  <a:gd name="T18" fmla="*/ 0 w 1445"/>
                  <a:gd name="T19" fmla="*/ 0 h 1757"/>
                  <a:gd name="T20" fmla="*/ 0 w 1445"/>
                  <a:gd name="T21" fmla="*/ 0 h 1757"/>
                  <a:gd name="T22" fmla="*/ 0 w 1445"/>
                  <a:gd name="T23" fmla="*/ 0 h 1757"/>
                  <a:gd name="T24" fmla="*/ 0 w 1445"/>
                  <a:gd name="T25" fmla="*/ 0 h 1757"/>
                  <a:gd name="T26" fmla="*/ 0 w 1445"/>
                  <a:gd name="T27" fmla="*/ 0 h 1757"/>
                  <a:gd name="T28" fmla="*/ 0 w 1445"/>
                  <a:gd name="T29" fmla="*/ 0 h 1757"/>
                  <a:gd name="T30" fmla="*/ 0 w 1445"/>
                  <a:gd name="T31" fmla="*/ 0 h 1757"/>
                  <a:gd name="T32" fmla="*/ 0 w 1445"/>
                  <a:gd name="T33" fmla="*/ 0 h 1757"/>
                  <a:gd name="T34" fmla="*/ 0 w 1445"/>
                  <a:gd name="T35" fmla="*/ 0 h 1757"/>
                  <a:gd name="T36" fmla="*/ 0 w 1445"/>
                  <a:gd name="T37" fmla="*/ 0 h 1757"/>
                  <a:gd name="T38" fmla="*/ 0 w 1445"/>
                  <a:gd name="T39" fmla="*/ 0 h 1757"/>
                  <a:gd name="T40" fmla="*/ 0 w 1445"/>
                  <a:gd name="T41" fmla="*/ 0 h 1757"/>
                  <a:gd name="T42" fmla="*/ 0 w 1445"/>
                  <a:gd name="T43" fmla="*/ 0 h 1757"/>
                  <a:gd name="T44" fmla="*/ 0 w 1445"/>
                  <a:gd name="T45" fmla="*/ 0 h 1757"/>
                  <a:gd name="T46" fmla="*/ 0 w 1445"/>
                  <a:gd name="T47" fmla="*/ 0 h 1757"/>
                  <a:gd name="T48" fmla="*/ 0 w 1445"/>
                  <a:gd name="T49" fmla="*/ 0 h 1757"/>
                  <a:gd name="T50" fmla="*/ 0 w 1445"/>
                  <a:gd name="T51" fmla="*/ 0 h 1757"/>
                  <a:gd name="T52" fmla="*/ 0 w 1445"/>
                  <a:gd name="T53" fmla="*/ 0 h 1757"/>
                  <a:gd name="T54" fmla="*/ 0 w 1445"/>
                  <a:gd name="T55" fmla="*/ 0 h 1757"/>
                  <a:gd name="T56" fmla="*/ 0 w 1445"/>
                  <a:gd name="T57" fmla="*/ 0 h 1757"/>
                  <a:gd name="T58" fmla="*/ 0 w 1445"/>
                  <a:gd name="T59" fmla="*/ 0 h 1757"/>
                  <a:gd name="T60" fmla="*/ 0 w 1445"/>
                  <a:gd name="T61" fmla="*/ 0 h 1757"/>
                  <a:gd name="T62" fmla="*/ 0 w 1445"/>
                  <a:gd name="T63" fmla="*/ 0 h 1757"/>
                  <a:gd name="T64" fmla="*/ 0 w 1445"/>
                  <a:gd name="T65" fmla="*/ 0 h 1757"/>
                  <a:gd name="T66" fmla="*/ 0 w 1445"/>
                  <a:gd name="T67" fmla="*/ 0 h 1757"/>
                  <a:gd name="T68" fmla="*/ 0 w 1445"/>
                  <a:gd name="T69" fmla="*/ 0 h 1757"/>
                  <a:gd name="T70" fmla="*/ 0 w 1445"/>
                  <a:gd name="T71" fmla="*/ 0 h 1757"/>
                  <a:gd name="T72" fmla="*/ 0 w 1445"/>
                  <a:gd name="T73" fmla="*/ 0 h 1757"/>
                  <a:gd name="T74" fmla="*/ 0 w 1445"/>
                  <a:gd name="T75" fmla="*/ 0 h 1757"/>
                  <a:gd name="T76" fmla="*/ 0 w 1445"/>
                  <a:gd name="T77" fmla="*/ 0 h 1757"/>
                  <a:gd name="T78" fmla="*/ 0 w 1445"/>
                  <a:gd name="T79" fmla="*/ 0 h 1757"/>
                  <a:gd name="T80" fmla="*/ 0 w 1445"/>
                  <a:gd name="T81" fmla="*/ 0 h 1757"/>
                  <a:gd name="T82" fmla="*/ 0 w 1445"/>
                  <a:gd name="T83" fmla="*/ 0 h 1757"/>
                  <a:gd name="T84" fmla="*/ 0 w 1445"/>
                  <a:gd name="T85" fmla="*/ 0 h 1757"/>
                  <a:gd name="T86" fmla="*/ 0 w 1445"/>
                  <a:gd name="T87" fmla="*/ 0 h 1757"/>
                  <a:gd name="T88" fmla="*/ 0 w 1445"/>
                  <a:gd name="T89" fmla="*/ 0 h 1757"/>
                  <a:gd name="T90" fmla="*/ 0 w 1445"/>
                  <a:gd name="T91" fmla="*/ 0 h 1757"/>
                  <a:gd name="T92" fmla="*/ 0 w 1445"/>
                  <a:gd name="T93" fmla="*/ 0 h 1757"/>
                  <a:gd name="T94" fmla="*/ 0 w 1445"/>
                  <a:gd name="T95" fmla="*/ 0 h 1757"/>
                  <a:gd name="T96" fmla="*/ 0 w 1445"/>
                  <a:gd name="T97" fmla="*/ 0 h 1757"/>
                  <a:gd name="T98" fmla="*/ 0 w 1445"/>
                  <a:gd name="T99" fmla="*/ 0 h 1757"/>
                  <a:gd name="T100" fmla="*/ 0 w 1445"/>
                  <a:gd name="T101" fmla="*/ 0 h 1757"/>
                  <a:gd name="T102" fmla="*/ 0 w 1445"/>
                  <a:gd name="T103" fmla="*/ 0 h 175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445" h="1757">
                    <a:moveTo>
                      <a:pt x="1445" y="54"/>
                    </a:moveTo>
                    <a:lnTo>
                      <a:pt x="1428" y="99"/>
                    </a:lnTo>
                    <a:lnTo>
                      <a:pt x="1413" y="146"/>
                    </a:lnTo>
                    <a:lnTo>
                      <a:pt x="1397" y="192"/>
                    </a:lnTo>
                    <a:lnTo>
                      <a:pt x="1383" y="240"/>
                    </a:lnTo>
                    <a:lnTo>
                      <a:pt x="1368" y="286"/>
                    </a:lnTo>
                    <a:lnTo>
                      <a:pt x="1355" y="334"/>
                    </a:lnTo>
                    <a:lnTo>
                      <a:pt x="1342" y="381"/>
                    </a:lnTo>
                    <a:lnTo>
                      <a:pt x="1329" y="428"/>
                    </a:lnTo>
                    <a:lnTo>
                      <a:pt x="1306" y="523"/>
                    </a:lnTo>
                    <a:lnTo>
                      <a:pt x="1284" y="619"/>
                    </a:lnTo>
                    <a:lnTo>
                      <a:pt x="1263" y="714"/>
                    </a:lnTo>
                    <a:lnTo>
                      <a:pt x="1243" y="810"/>
                    </a:lnTo>
                    <a:lnTo>
                      <a:pt x="1205" y="1004"/>
                    </a:lnTo>
                    <a:lnTo>
                      <a:pt x="1167" y="1197"/>
                    </a:lnTo>
                    <a:lnTo>
                      <a:pt x="1148" y="1295"/>
                    </a:lnTo>
                    <a:lnTo>
                      <a:pt x="1128" y="1392"/>
                    </a:lnTo>
                    <a:lnTo>
                      <a:pt x="1108" y="1488"/>
                    </a:lnTo>
                    <a:lnTo>
                      <a:pt x="1086" y="1584"/>
                    </a:lnTo>
                    <a:lnTo>
                      <a:pt x="1074" y="1601"/>
                    </a:lnTo>
                    <a:lnTo>
                      <a:pt x="1062" y="1619"/>
                    </a:lnTo>
                    <a:lnTo>
                      <a:pt x="1049" y="1634"/>
                    </a:lnTo>
                    <a:lnTo>
                      <a:pt x="1034" y="1648"/>
                    </a:lnTo>
                    <a:lnTo>
                      <a:pt x="1019" y="1661"/>
                    </a:lnTo>
                    <a:lnTo>
                      <a:pt x="1003" y="1674"/>
                    </a:lnTo>
                    <a:lnTo>
                      <a:pt x="987" y="1685"/>
                    </a:lnTo>
                    <a:lnTo>
                      <a:pt x="970" y="1695"/>
                    </a:lnTo>
                    <a:lnTo>
                      <a:pt x="953" y="1705"/>
                    </a:lnTo>
                    <a:lnTo>
                      <a:pt x="935" y="1713"/>
                    </a:lnTo>
                    <a:lnTo>
                      <a:pt x="917" y="1721"/>
                    </a:lnTo>
                    <a:lnTo>
                      <a:pt x="898" y="1728"/>
                    </a:lnTo>
                    <a:lnTo>
                      <a:pt x="879" y="1734"/>
                    </a:lnTo>
                    <a:lnTo>
                      <a:pt x="859" y="1740"/>
                    </a:lnTo>
                    <a:lnTo>
                      <a:pt x="839" y="1744"/>
                    </a:lnTo>
                    <a:lnTo>
                      <a:pt x="819" y="1747"/>
                    </a:lnTo>
                    <a:lnTo>
                      <a:pt x="799" y="1751"/>
                    </a:lnTo>
                    <a:lnTo>
                      <a:pt x="779" y="1754"/>
                    </a:lnTo>
                    <a:lnTo>
                      <a:pt x="758" y="1755"/>
                    </a:lnTo>
                    <a:lnTo>
                      <a:pt x="738" y="1757"/>
                    </a:lnTo>
                    <a:lnTo>
                      <a:pt x="698" y="1757"/>
                    </a:lnTo>
                    <a:lnTo>
                      <a:pt x="657" y="1756"/>
                    </a:lnTo>
                    <a:lnTo>
                      <a:pt x="617" y="1753"/>
                    </a:lnTo>
                    <a:lnTo>
                      <a:pt x="579" y="1748"/>
                    </a:lnTo>
                    <a:lnTo>
                      <a:pt x="543" y="1742"/>
                    </a:lnTo>
                    <a:lnTo>
                      <a:pt x="508" y="1734"/>
                    </a:lnTo>
                    <a:lnTo>
                      <a:pt x="482" y="1690"/>
                    </a:lnTo>
                    <a:lnTo>
                      <a:pt x="458" y="1645"/>
                    </a:lnTo>
                    <a:lnTo>
                      <a:pt x="435" y="1599"/>
                    </a:lnTo>
                    <a:lnTo>
                      <a:pt x="413" y="1553"/>
                    </a:lnTo>
                    <a:lnTo>
                      <a:pt x="392" y="1506"/>
                    </a:lnTo>
                    <a:lnTo>
                      <a:pt x="372" y="1459"/>
                    </a:lnTo>
                    <a:lnTo>
                      <a:pt x="353" y="1411"/>
                    </a:lnTo>
                    <a:lnTo>
                      <a:pt x="335" y="1364"/>
                    </a:lnTo>
                    <a:lnTo>
                      <a:pt x="317" y="1315"/>
                    </a:lnTo>
                    <a:lnTo>
                      <a:pt x="300" y="1266"/>
                    </a:lnTo>
                    <a:lnTo>
                      <a:pt x="284" y="1217"/>
                    </a:lnTo>
                    <a:lnTo>
                      <a:pt x="269" y="1167"/>
                    </a:lnTo>
                    <a:lnTo>
                      <a:pt x="240" y="1068"/>
                    </a:lnTo>
                    <a:lnTo>
                      <a:pt x="213" y="966"/>
                    </a:lnTo>
                    <a:lnTo>
                      <a:pt x="162" y="762"/>
                    </a:lnTo>
                    <a:lnTo>
                      <a:pt x="111" y="556"/>
                    </a:lnTo>
                    <a:lnTo>
                      <a:pt x="85" y="455"/>
                    </a:lnTo>
                    <a:lnTo>
                      <a:pt x="59" y="352"/>
                    </a:lnTo>
                    <a:lnTo>
                      <a:pt x="45" y="301"/>
                    </a:lnTo>
                    <a:lnTo>
                      <a:pt x="30" y="251"/>
                    </a:lnTo>
                    <a:lnTo>
                      <a:pt x="16" y="200"/>
                    </a:lnTo>
                    <a:lnTo>
                      <a:pt x="0" y="150"/>
                    </a:lnTo>
                    <a:lnTo>
                      <a:pt x="14" y="149"/>
                    </a:lnTo>
                    <a:lnTo>
                      <a:pt x="28" y="147"/>
                    </a:lnTo>
                    <a:lnTo>
                      <a:pt x="43" y="145"/>
                    </a:lnTo>
                    <a:lnTo>
                      <a:pt x="59" y="140"/>
                    </a:lnTo>
                    <a:lnTo>
                      <a:pt x="92" y="129"/>
                    </a:lnTo>
                    <a:lnTo>
                      <a:pt x="127" y="118"/>
                    </a:lnTo>
                    <a:lnTo>
                      <a:pt x="164" y="105"/>
                    </a:lnTo>
                    <a:lnTo>
                      <a:pt x="200" y="91"/>
                    </a:lnTo>
                    <a:lnTo>
                      <a:pt x="236" y="79"/>
                    </a:lnTo>
                    <a:lnTo>
                      <a:pt x="271" y="69"/>
                    </a:lnTo>
                    <a:lnTo>
                      <a:pt x="288" y="66"/>
                    </a:lnTo>
                    <a:lnTo>
                      <a:pt x="304" y="64"/>
                    </a:lnTo>
                    <a:lnTo>
                      <a:pt x="320" y="62"/>
                    </a:lnTo>
                    <a:lnTo>
                      <a:pt x="337" y="61"/>
                    </a:lnTo>
                    <a:lnTo>
                      <a:pt x="351" y="64"/>
                    </a:lnTo>
                    <a:lnTo>
                      <a:pt x="365" y="66"/>
                    </a:lnTo>
                    <a:lnTo>
                      <a:pt x="378" y="71"/>
                    </a:lnTo>
                    <a:lnTo>
                      <a:pt x="389" y="78"/>
                    </a:lnTo>
                    <a:lnTo>
                      <a:pt x="400" y="86"/>
                    </a:lnTo>
                    <a:lnTo>
                      <a:pt x="410" y="97"/>
                    </a:lnTo>
                    <a:lnTo>
                      <a:pt x="418" y="110"/>
                    </a:lnTo>
                    <a:lnTo>
                      <a:pt x="425" y="125"/>
                    </a:lnTo>
                    <a:lnTo>
                      <a:pt x="431" y="144"/>
                    </a:lnTo>
                    <a:lnTo>
                      <a:pt x="435" y="164"/>
                    </a:lnTo>
                    <a:lnTo>
                      <a:pt x="437" y="188"/>
                    </a:lnTo>
                    <a:lnTo>
                      <a:pt x="438" y="214"/>
                    </a:lnTo>
                    <a:lnTo>
                      <a:pt x="437" y="226"/>
                    </a:lnTo>
                    <a:lnTo>
                      <a:pt x="437" y="238"/>
                    </a:lnTo>
                    <a:lnTo>
                      <a:pt x="437" y="249"/>
                    </a:lnTo>
                    <a:lnTo>
                      <a:pt x="439" y="261"/>
                    </a:lnTo>
                    <a:lnTo>
                      <a:pt x="442" y="273"/>
                    </a:lnTo>
                    <a:lnTo>
                      <a:pt x="446" y="284"/>
                    </a:lnTo>
                    <a:lnTo>
                      <a:pt x="451" y="295"/>
                    </a:lnTo>
                    <a:lnTo>
                      <a:pt x="457" y="305"/>
                    </a:lnTo>
                    <a:lnTo>
                      <a:pt x="463" y="314"/>
                    </a:lnTo>
                    <a:lnTo>
                      <a:pt x="470" y="324"/>
                    </a:lnTo>
                    <a:lnTo>
                      <a:pt x="478" y="333"/>
                    </a:lnTo>
                    <a:lnTo>
                      <a:pt x="487" y="340"/>
                    </a:lnTo>
                    <a:lnTo>
                      <a:pt x="496" y="348"/>
                    </a:lnTo>
                    <a:lnTo>
                      <a:pt x="507" y="354"/>
                    </a:lnTo>
                    <a:lnTo>
                      <a:pt x="517" y="360"/>
                    </a:lnTo>
                    <a:lnTo>
                      <a:pt x="528" y="364"/>
                    </a:lnTo>
                    <a:lnTo>
                      <a:pt x="589" y="365"/>
                    </a:lnTo>
                    <a:lnTo>
                      <a:pt x="651" y="365"/>
                    </a:lnTo>
                    <a:lnTo>
                      <a:pt x="683" y="365"/>
                    </a:lnTo>
                    <a:lnTo>
                      <a:pt x="714" y="364"/>
                    </a:lnTo>
                    <a:lnTo>
                      <a:pt x="744" y="363"/>
                    </a:lnTo>
                    <a:lnTo>
                      <a:pt x="774" y="360"/>
                    </a:lnTo>
                    <a:lnTo>
                      <a:pt x="804" y="355"/>
                    </a:lnTo>
                    <a:lnTo>
                      <a:pt x="832" y="350"/>
                    </a:lnTo>
                    <a:lnTo>
                      <a:pt x="846" y="346"/>
                    </a:lnTo>
                    <a:lnTo>
                      <a:pt x="861" y="342"/>
                    </a:lnTo>
                    <a:lnTo>
                      <a:pt x="874" y="337"/>
                    </a:lnTo>
                    <a:lnTo>
                      <a:pt x="887" y="333"/>
                    </a:lnTo>
                    <a:lnTo>
                      <a:pt x="899" y="326"/>
                    </a:lnTo>
                    <a:lnTo>
                      <a:pt x="912" y="320"/>
                    </a:lnTo>
                    <a:lnTo>
                      <a:pt x="923" y="313"/>
                    </a:lnTo>
                    <a:lnTo>
                      <a:pt x="935" y="306"/>
                    </a:lnTo>
                    <a:lnTo>
                      <a:pt x="946" y="297"/>
                    </a:lnTo>
                    <a:lnTo>
                      <a:pt x="956" y="288"/>
                    </a:lnTo>
                    <a:lnTo>
                      <a:pt x="966" y="279"/>
                    </a:lnTo>
                    <a:lnTo>
                      <a:pt x="976" y="268"/>
                    </a:lnTo>
                    <a:lnTo>
                      <a:pt x="996" y="0"/>
                    </a:lnTo>
                    <a:lnTo>
                      <a:pt x="1010" y="5"/>
                    </a:lnTo>
                    <a:lnTo>
                      <a:pt x="1024" y="10"/>
                    </a:lnTo>
                    <a:lnTo>
                      <a:pt x="1039" y="13"/>
                    </a:lnTo>
                    <a:lnTo>
                      <a:pt x="1053" y="16"/>
                    </a:lnTo>
                    <a:lnTo>
                      <a:pt x="1068" y="17"/>
                    </a:lnTo>
                    <a:lnTo>
                      <a:pt x="1082" y="18"/>
                    </a:lnTo>
                    <a:lnTo>
                      <a:pt x="1097" y="19"/>
                    </a:lnTo>
                    <a:lnTo>
                      <a:pt x="1111" y="19"/>
                    </a:lnTo>
                    <a:lnTo>
                      <a:pt x="1140" y="17"/>
                    </a:lnTo>
                    <a:lnTo>
                      <a:pt x="1169" y="14"/>
                    </a:lnTo>
                    <a:lnTo>
                      <a:pt x="1198" y="11"/>
                    </a:lnTo>
                    <a:lnTo>
                      <a:pt x="1228" y="6"/>
                    </a:lnTo>
                    <a:lnTo>
                      <a:pt x="1257" y="3"/>
                    </a:lnTo>
                    <a:lnTo>
                      <a:pt x="1285" y="2"/>
                    </a:lnTo>
                    <a:lnTo>
                      <a:pt x="1299" y="1"/>
                    </a:lnTo>
                    <a:lnTo>
                      <a:pt x="1313" y="2"/>
                    </a:lnTo>
                    <a:lnTo>
                      <a:pt x="1327" y="3"/>
                    </a:lnTo>
                    <a:lnTo>
                      <a:pt x="1341" y="4"/>
                    </a:lnTo>
                    <a:lnTo>
                      <a:pt x="1354" y="7"/>
                    </a:lnTo>
                    <a:lnTo>
                      <a:pt x="1367" y="11"/>
                    </a:lnTo>
                    <a:lnTo>
                      <a:pt x="1382" y="15"/>
                    </a:lnTo>
                    <a:lnTo>
                      <a:pt x="1395" y="20"/>
                    </a:lnTo>
                    <a:lnTo>
                      <a:pt x="1407" y="27"/>
                    </a:lnTo>
                    <a:lnTo>
                      <a:pt x="1420" y="34"/>
                    </a:lnTo>
                    <a:lnTo>
                      <a:pt x="1432" y="43"/>
                    </a:lnTo>
                    <a:lnTo>
                      <a:pt x="1445" y="54"/>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3" name="Freeform 164">
                <a:extLst>
                  <a:ext uri="{FF2B5EF4-FFF2-40B4-BE49-F238E27FC236}">
                    <a16:creationId xmlns:a16="http://schemas.microsoft.com/office/drawing/2014/main" id="{10791DCB-493F-4F23-9100-27FC1FFD6113}"/>
                  </a:ext>
                </a:extLst>
              </p:cNvPr>
              <p:cNvSpPr>
                <a:spLocks/>
              </p:cNvSpPr>
              <p:nvPr/>
            </p:nvSpPr>
            <p:spPr bwMode="auto">
              <a:xfrm>
                <a:off x="4227" y="3151"/>
                <a:ext cx="319" cy="184"/>
              </a:xfrm>
              <a:custGeom>
                <a:avLst/>
                <a:gdLst>
                  <a:gd name="T0" fmla="*/ 0 w 2235"/>
                  <a:gd name="T1" fmla="*/ 0 h 2024"/>
                  <a:gd name="T2" fmla="*/ 0 w 2235"/>
                  <a:gd name="T3" fmla="*/ 0 h 2024"/>
                  <a:gd name="T4" fmla="*/ 0 w 2235"/>
                  <a:gd name="T5" fmla="*/ 0 h 2024"/>
                  <a:gd name="T6" fmla="*/ 0 w 2235"/>
                  <a:gd name="T7" fmla="*/ 0 h 2024"/>
                  <a:gd name="T8" fmla="*/ 0 w 2235"/>
                  <a:gd name="T9" fmla="*/ 0 h 2024"/>
                  <a:gd name="T10" fmla="*/ 0 w 2235"/>
                  <a:gd name="T11" fmla="*/ 0 h 2024"/>
                  <a:gd name="T12" fmla="*/ 0 w 2235"/>
                  <a:gd name="T13" fmla="*/ 0 h 2024"/>
                  <a:gd name="T14" fmla="*/ 0 w 2235"/>
                  <a:gd name="T15" fmla="*/ 0 h 2024"/>
                  <a:gd name="T16" fmla="*/ 0 w 2235"/>
                  <a:gd name="T17" fmla="*/ 0 h 2024"/>
                  <a:gd name="T18" fmla="*/ 0 w 2235"/>
                  <a:gd name="T19" fmla="*/ 0 h 2024"/>
                  <a:gd name="T20" fmla="*/ 0 w 2235"/>
                  <a:gd name="T21" fmla="*/ 0 h 2024"/>
                  <a:gd name="T22" fmla="*/ 0 w 2235"/>
                  <a:gd name="T23" fmla="*/ 0 h 2024"/>
                  <a:gd name="T24" fmla="*/ 0 w 2235"/>
                  <a:gd name="T25" fmla="*/ 0 h 2024"/>
                  <a:gd name="T26" fmla="*/ 0 w 2235"/>
                  <a:gd name="T27" fmla="*/ 0 h 2024"/>
                  <a:gd name="T28" fmla="*/ 0 w 2235"/>
                  <a:gd name="T29" fmla="*/ 0 h 2024"/>
                  <a:gd name="T30" fmla="*/ 0 w 2235"/>
                  <a:gd name="T31" fmla="*/ 0 h 2024"/>
                  <a:gd name="T32" fmla="*/ 0 w 2235"/>
                  <a:gd name="T33" fmla="*/ 0 h 2024"/>
                  <a:gd name="T34" fmla="*/ 0 w 2235"/>
                  <a:gd name="T35" fmla="*/ 0 h 2024"/>
                  <a:gd name="T36" fmla="*/ 0 w 2235"/>
                  <a:gd name="T37" fmla="*/ 0 h 2024"/>
                  <a:gd name="T38" fmla="*/ 0 w 2235"/>
                  <a:gd name="T39" fmla="*/ 0 h 2024"/>
                  <a:gd name="T40" fmla="*/ 0 w 2235"/>
                  <a:gd name="T41" fmla="*/ 0 h 2024"/>
                  <a:gd name="T42" fmla="*/ 0 w 2235"/>
                  <a:gd name="T43" fmla="*/ 0 h 2024"/>
                  <a:gd name="T44" fmla="*/ 0 w 2235"/>
                  <a:gd name="T45" fmla="*/ 0 h 2024"/>
                  <a:gd name="T46" fmla="*/ 0 w 2235"/>
                  <a:gd name="T47" fmla="*/ 0 h 2024"/>
                  <a:gd name="T48" fmla="*/ 0 w 2235"/>
                  <a:gd name="T49" fmla="*/ 0 h 2024"/>
                  <a:gd name="T50" fmla="*/ 0 w 2235"/>
                  <a:gd name="T51" fmla="*/ 0 h 2024"/>
                  <a:gd name="T52" fmla="*/ 0 w 2235"/>
                  <a:gd name="T53" fmla="*/ 0 h 2024"/>
                  <a:gd name="T54" fmla="*/ 0 w 2235"/>
                  <a:gd name="T55" fmla="*/ 0 h 2024"/>
                  <a:gd name="T56" fmla="*/ 0 w 2235"/>
                  <a:gd name="T57" fmla="*/ 0 h 2024"/>
                  <a:gd name="T58" fmla="*/ 0 w 2235"/>
                  <a:gd name="T59" fmla="*/ 0 h 2024"/>
                  <a:gd name="T60" fmla="*/ 0 w 2235"/>
                  <a:gd name="T61" fmla="*/ 0 h 2024"/>
                  <a:gd name="T62" fmla="*/ 0 w 2235"/>
                  <a:gd name="T63" fmla="*/ 0 h 2024"/>
                  <a:gd name="T64" fmla="*/ 0 w 2235"/>
                  <a:gd name="T65" fmla="*/ 0 h 2024"/>
                  <a:gd name="T66" fmla="*/ 0 w 2235"/>
                  <a:gd name="T67" fmla="*/ 0 h 2024"/>
                  <a:gd name="T68" fmla="*/ 0 w 2235"/>
                  <a:gd name="T69" fmla="*/ 0 h 2024"/>
                  <a:gd name="T70" fmla="*/ 0 w 2235"/>
                  <a:gd name="T71" fmla="*/ 0 h 2024"/>
                  <a:gd name="T72" fmla="*/ 0 w 2235"/>
                  <a:gd name="T73" fmla="*/ 0 h 2024"/>
                  <a:gd name="T74" fmla="*/ 0 w 2235"/>
                  <a:gd name="T75" fmla="*/ 0 h 2024"/>
                  <a:gd name="T76" fmla="*/ 0 w 2235"/>
                  <a:gd name="T77" fmla="*/ 0 h 2024"/>
                  <a:gd name="T78" fmla="*/ 0 w 2235"/>
                  <a:gd name="T79" fmla="*/ 0 h 2024"/>
                  <a:gd name="T80" fmla="*/ 0 w 2235"/>
                  <a:gd name="T81" fmla="*/ 0 h 2024"/>
                  <a:gd name="T82" fmla="*/ 0 w 2235"/>
                  <a:gd name="T83" fmla="*/ 0 h 2024"/>
                  <a:gd name="T84" fmla="*/ 0 w 2235"/>
                  <a:gd name="T85" fmla="*/ 0 h 2024"/>
                  <a:gd name="T86" fmla="*/ 0 w 2235"/>
                  <a:gd name="T87" fmla="*/ 0 h 2024"/>
                  <a:gd name="T88" fmla="*/ 0 w 2235"/>
                  <a:gd name="T89" fmla="*/ 0 h 2024"/>
                  <a:gd name="T90" fmla="*/ 0 w 2235"/>
                  <a:gd name="T91" fmla="*/ 0 h 2024"/>
                  <a:gd name="T92" fmla="*/ 0 w 2235"/>
                  <a:gd name="T93" fmla="*/ 0 h 2024"/>
                  <a:gd name="T94" fmla="*/ 0 w 2235"/>
                  <a:gd name="T95" fmla="*/ 0 h 2024"/>
                  <a:gd name="T96" fmla="*/ 0 w 2235"/>
                  <a:gd name="T97" fmla="*/ 0 h 2024"/>
                  <a:gd name="T98" fmla="*/ 0 w 2235"/>
                  <a:gd name="T99" fmla="*/ 0 h 2024"/>
                  <a:gd name="T100" fmla="*/ 0 w 2235"/>
                  <a:gd name="T101" fmla="*/ 0 h 2024"/>
                  <a:gd name="T102" fmla="*/ 0 w 2235"/>
                  <a:gd name="T103" fmla="*/ 0 h 202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235" h="2024">
                    <a:moveTo>
                      <a:pt x="1191" y="129"/>
                    </a:moveTo>
                    <a:lnTo>
                      <a:pt x="1202" y="140"/>
                    </a:lnTo>
                    <a:lnTo>
                      <a:pt x="1213" y="153"/>
                    </a:lnTo>
                    <a:lnTo>
                      <a:pt x="1223" y="166"/>
                    </a:lnTo>
                    <a:lnTo>
                      <a:pt x="1232" y="179"/>
                    </a:lnTo>
                    <a:lnTo>
                      <a:pt x="1241" y="193"/>
                    </a:lnTo>
                    <a:lnTo>
                      <a:pt x="1249" y="207"/>
                    </a:lnTo>
                    <a:lnTo>
                      <a:pt x="1256" y="222"/>
                    </a:lnTo>
                    <a:lnTo>
                      <a:pt x="1263" y="236"/>
                    </a:lnTo>
                    <a:lnTo>
                      <a:pt x="1275" y="265"/>
                    </a:lnTo>
                    <a:lnTo>
                      <a:pt x="1284" y="295"/>
                    </a:lnTo>
                    <a:lnTo>
                      <a:pt x="1293" y="326"/>
                    </a:lnTo>
                    <a:lnTo>
                      <a:pt x="1300" y="358"/>
                    </a:lnTo>
                    <a:lnTo>
                      <a:pt x="1311" y="421"/>
                    </a:lnTo>
                    <a:lnTo>
                      <a:pt x="1322" y="485"/>
                    </a:lnTo>
                    <a:lnTo>
                      <a:pt x="1327" y="518"/>
                    </a:lnTo>
                    <a:lnTo>
                      <a:pt x="1334" y="549"/>
                    </a:lnTo>
                    <a:lnTo>
                      <a:pt x="1341" y="580"/>
                    </a:lnTo>
                    <a:lnTo>
                      <a:pt x="1349" y="611"/>
                    </a:lnTo>
                    <a:lnTo>
                      <a:pt x="1479" y="471"/>
                    </a:lnTo>
                    <a:lnTo>
                      <a:pt x="1514" y="461"/>
                    </a:lnTo>
                    <a:lnTo>
                      <a:pt x="1552" y="454"/>
                    </a:lnTo>
                    <a:lnTo>
                      <a:pt x="1591" y="446"/>
                    </a:lnTo>
                    <a:lnTo>
                      <a:pt x="1632" y="441"/>
                    </a:lnTo>
                    <a:lnTo>
                      <a:pt x="1674" y="438"/>
                    </a:lnTo>
                    <a:lnTo>
                      <a:pt x="1718" y="437"/>
                    </a:lnTo>
                    <a:lnTo>
                      <a:pt x="1739" y="438"/>
                    </a:lnTo>
                    <a:lnTo>
                      <a:pt x="1761" y="438"/>
                    </a:lnTo>
                    <a:lnTo>
                      <a:pt x="1783" y="440"/>
                    </a:lnTo>
                    <a:lnTo>
                      <a:pt x="1804" y="442"/>
                    </a:lnTo>
                    <a:lnTo>
                      <a:pt x="1826" y="444"/>
                    </a:lnTo>
                    <a:lnTo>
                      <a:pt x="1847" y="449"/>
                    </a:lnTo>
                    <a:lnTo>
                      <a:pt x="1868" y="453"/>
                    </a:lnTo>
                    <a:lnTo>
                      <a:pt x="1890" y="457"/>
                    </a:lnTo>
                    <a:lnTo>
                      <a:pt x="1911" y="464"/>
                    </a:lnTo>
                    <a:lnTo>
                      <a:pt x="1931" y="470"/>
                    </a:lnTo>
                    <a:lnTo>
                      <a:pt x="1951" y="478"/>
                    </a:lnTo>
                    <a:lnTo>
                      <a:pt x="1971" y="486"/>
                    </a:lnTo>
                    <a:lnTo>
                      <a:pt x="1990" y="496"/>
                    </a:lnTo>
                    <a:lnTo>
                      <a:pt x="2009" y="506"/>
                    </a:lnTo>
                    <a:lnTo>
                      <a:pt x="2027" y="518"/>
                    </a:lnTo>
                    <a:lnTo>
                      <a:pt x="2044" y="530"/>
                    </a:lnTo>
                    <a:lnTo>
                      <a:pt x="2062" y="543"/>
                    </a:lnTo>
                    <a:lnTo>
                      <a:pt x="2078" y="557"/>
                    </a:lnTo>
                    <a:lnTo>
                      <a:pt x="2093" y="573"/>
                    </a:lnTo>
                    <a:lnTo>
                      <a:pt x="2107" y="589"/>
                    </a:lnTo>
                    <a:lnTo>
                      <a:pt x="2133" y="616"/>
                    </a:lnTo>
                    <a:lnTo>
                      <a:pt x="2155" y="645"/>
                    </a:lnTo>
                    <a:lnTo>
                      <a:pt x="2174" y="673"/>
                    </a:lnTo>
                    <a:lnTo>
                      <a:pt x="2190" y="704"/>
                    </a:lnTo>
                    <a:lnTo>
                      <a:pt x="2203" y="734"/>
                    </a:lnTo>
                    <a:lnTo>
                      <a:pt x="2214" y="765"/>
                    </a:lnTo>
                    <a:lnTo>
                      <a:pt x="2222" y="797"/>
                    </a:lnTo>
                    <a:lnTo>
                      <a:pt x="2228" y="828"/>
                    </a:lnTo>
                    <a:lnTo>
                      <a:pt x="2233" y="860"/>
                    </a:lnTo>
                    <a:lnTo>
                      <a:pt x="2235" y="893"/>
                    </a:lnTo>
                    <a:lnTo>
                      <a:pt x="2234" y="926"/>
                    </a:lnTo>
                    <a:lnTo>
                      <a:pt x="2232" y="960"/>
                    </a:lnTo>
                    <a:lnTo>
                      <a:pt x="2228" y="993"/>
                    </a:lnTo>
                    <a:lnTo>
                      <a:pt x="2222" y="1027"/>
                    </a:lnTo>
                    <a:lnTo>
                      <a:pt x="2216" y="1061"/>
                    </a:lnTo>
                    <a:lnTo>
                      <a:pt x="2208" y="1095"/>
                    </a:lnTo>
                    <a:lnTo>
                      <a:pt x="2198" y="1129"/>
                    </a:lnTo>
                    <a:lnTo>
                      <a:pt x="2188" y="1163"/>
                    </a:lnTo>
                    <a:lnTo>
                      <a:pt x="2177" y="1197"/>
                    </a:lnTo>
                    <a:lnTo>
                      <a:pt x="2166" y="1231"/>
                    </a:lnTo>
                    <a:lnTo>
                      <a:pt x="2140" y="1299"/>
                    </a:lnTo>
                    <a:lnTo>
                      <a:pt x="2114" y="1366"/>
                    </a:lnTo>
                    <a:lnTo>
                      <a:pt x="2088" y="1432"/>
                    </a:lnTo>
                    <a:lnTo>
                      <a:pt x="2062" y="1496"/>
                    </a:lnTo>
                    <a:lnTo>
                      <a:pt x="2049" y="1527"/>
                    </a:lnTo>
                    <a:lnTo>
                      <a:pt x="2038" y="1557"/>
                    </a:lnTo>
                    <a:lnTo>
                      <a:pt x="2027" y="1588"/>
                    </a:lnTo>
                    <a:lnTo>
                      <a:pt x="2017" y="1617"/>
                    </a:lnTo>
                    <a:lnTo>
                      <a:pt x="1991" y="1670"/>
                    </a:lnTo>
                    <a:lnTo>
                      <a:pt x="1963" y="1723"/>
                    </a:lnTo>
                    <a:lnTo>
                      <a:pt x="1934" y="1776"/>
                    </a:lnTo>
                    <a:lnTo>
                      <a:pt x="1904" y="1829"/>
                    </a:lnTo>
                    <a:lnTo>
                      <a:pt x="1872" y="1880"/>
                    </a:lnTo>
                    <a:lnTo>
                      <a:pt x="1839" y="1930"/>
                    </a:lnTo>
                    <a:lnTo>
                      <a:pt x="1822" y="1954"/>
                    </a:lnTo>
                    <a:lnTo>
                      <a:pt x="1805" y="1978"/>
                    </a:lnTo>
                    <a:lnTo>
                      <a:pt x="1787" y="2002"/>
                    </a:lnTo>
                    <a:lnTo>
                      <a:pt x="1768" y="2024"/>
                    </a:lnTo>
                    <a:lnTo>
                      <a:pt x="1658" y="1969"/>
                    </a:lnTo>
                    <a:lnTo>
                      <a:pt x="1549" y="1913"/>
                    </a:lnTo>
                    <a:lnTo>
                      <a:pt x="1438" y="1857"/>
                    </a:lnTo>
                    <a:lnTo>
                      <a:pt x="1328" y="1799"/>
                    </a:lnTo>
                    <a:lnTo>
                      <a:pt x="1109" y="1684"/>
                    </a:lnTo>
                    <a:lnTo>
                      <a:pt x="890" y="1568"/>
                    </a:lnTo>
                    <a:lnTo>
                      <a:pt x="780" y="1512"/>
                    </a:lnTo>
                    <a:lnTo>
                      <a:pt x="671" y="1456"/>
                    </a:lnTo>
                    <a:lnTo>
                      <a:pt x="560" y="1401"/>
                    </a:lnTo>
                    <a:lnTo>
                      <a:pt x="449" y="1347"/>
                    </a:lnTo>
                    <a:lnTo>
                      <a:pt x="339" y="1294"/>
                    </a:lnTo>
                    <a:lnTo>
                      <a:pt x="228" y="1243"/>
                    </a:lnTo>
                    <a:lnTo>
                      <a:pt x="116" y="1193"/>
                    </a:lnTo>
                    <a:lnTo>
                      <a:pt x="5" y="1146"/>
                    </a:lnTo>
                    <a:lnTo>
                      <a:pt x="1" y="1107"/>
                    </a:lnTo>
                    <a:lnTo>
                      <a:pt x="0" y="1069"/>
                    </a:lnTo>
                    <a:lnTo>
                      <a:pt x="0" y="1031"/>
                    </a:lnTo>
                    <a:lnTo>
                      <a:pt x="3" y="993"/>
                    </a:lnTo>
                    <a:lnTo>
                      <a:pt x="7" y="956"/>
                    </a:lnTo>
                    <a:lnTo>
                      <a:pt x="13" y="921"/>
                    </a:lnTo>
                    <a:lnTo>
                      <a:pt x="20" y="885"/>
                    </a:lnTo>
                    <a:lnTo>
                      <a:pt x="30" y="849"/>
                    </a:lnTo>
                    <a:lnTo>
                      <a:pt x="40" y="815"/>
                    </a:lnTo>
                    <a:lnTo>
                      <a:pt x="52" y="781"/>
                    </a:lnTo>
                    <a:lnTo>
                      <a:pt x="66" y="747"/>
                    </a:lnTo>
                    <a:lnTo>
                      <a:pt x="81" y="714"/>
                    </a:lnTo>
                    <a:lnTo>
                      <a:pt x="97" y="681"/>
                    </a:lnTo>
                    <a:lnTo>
                      <a:pt x="114" y="648"/>
                    </a:lnTo>
                    <a:lnTo>
                      <a:pt x="133" y="617"/>
                    </a:lnTo>
                    <a:lnTo>
                      <a:pt x="152" y="585"/>
                    </a:lnTo>
                    <a:lnTo>
                      <a:pt x="172" y="553"/>
                    </a:lnTo>
                    <a:lnTo>
                      <a:pt x="193" y="523"/>
                    </a:lnTo>
                    <a:lnTo>
                      <a:pt x="214" y="493"/>
                    </a:lnTo>
                    <a:lnTo>
                      <a:pt x="236" y="463"/>
                    </a:lnTo>
                    <a:lnTo>
                      <a:pt x="259" y="433"/>
                    </a:lnTo>
                    <a:lnTo>
                      <a:pt x="282" y="404"/>
                    </a:lnTo>
                    <a:lnTo>
                      <a:pt x="306" y="375"/>
                    </a:lnTo>
                    <a:lnTo>
                      <a:pt x="330" y="346"/>
                    </a:lnTo>
                    <a:lnTo>
                      <a:pt x="427" y="236"/>
                    </a:lnTo>
                    <a:lnTo>
                      <a:pt x="523" y="129"/>
                    </a:lnTo>
                    <a:lnTo>
                      <a:pt x="538" y="113"/>
                    </a:lnTo>
                    <a:lnTo>
                      <a:pt x="555" y="98"/>
                    </a:lnTo>
                    <a:lnTo>
                      <a:pt x="572" y="85"/>
                    </a:lnTo>
                    <a:lnTo>
                      <a:pt x="590" y="72"/>
                    </a:lnTo>
                    <a:lnTo>
                      <a:pt x="610" y="61"/>
                    </a:lnTo>
                    <a:lnTo>
                      <a:pt x="629" y="51"/>
                    </a:lnTo>
                    <a:lnTo>
                      <a:pt x="651" y="41"/>
                    </a:lnTo>
                    <a:lnTo>
                      <a:pt x="672" y="32"/>
                    </a:lnTo>
                    <a:lnTo>
                      <a:pt x="694" y="25"/>
                    </a:lnTo>
                    <a:lnTo>
                      <a:pt x="716" y="18"/>
                    </a:lnTo>
                    <a:lnTo>
                      <a:pt x="739" y="13"/>
                    </a:lnTo>
                    <a:lnTo>
                      <a:pt x="762" y="9"/>
                    </a:lnTo>
                    <a:lnTo>
                      <a:pt x="785" y="4"/>
                    </a:lnTo>
                    <a:lnTo>
                      <a:pt x="809" y="2"/>
                    </a:lnTo>
                    <a:lnTo>
                      <a:pt x="833" y="1"/>
                    </a:lnTo>
                    <a:lnTo>
                      <a:pt x="857" y="0"/>
                    </a:lnTo>
                    <a:lnTo>
                      <a:pt x="881" y="1"/>
                    </a:lnTo>
                    <a:lnTo>
                      <a:pt x="904" y="2"/>
                    </a:lnTo>
                    <a:lnTo>
                      <a:pt x="928" y="4"/>
                    </a:lnTo>
                    <a:lnTo>
                      <a:pt x="951" y="9"/>
                    </a:lnTo>
                    <a:lnTo>
                      <a:pt x="974" y="13"/>
                    </a:lnTo>
                    <a:lnTo>
                      <a:pt x="996" y="18"/>
                    </a:lnTo>
                    <a:lnTo>
                      <a:pt x="1020" y="25"/>
                    </a:lnTo>
                    <a:lnTo>
                      <a:pt x="1041" y="32"/>
                    </a:lnTo>
                    <a:lnTo>
                      <a:pt x="1063" y="41"/>
                    </a:lnTo>
                    <a:lnTo>
                      <a:pt x="1083" y="51"/>
                    </a:lnTo>
                    <a:lnTo>
                      <a:pt x="1103" y="61"/>
                    </a:lnTo>
                    <a:lnTo>
                      <a:pt x="1122" y="72"/>
                    </a:lnTo>
                    <a:lnTo>
                      <a:pt x="1141" y="85"/>
                    </a:lnTo>
                    <a:lnTo>
                      <a:pt x="1158" y="98"/>
                    </a:lnTo>
                    <a:lnTo>
                      <a:pt x="1174" y="113"/>
                    </a:lnTo>
                    <a:lnTo>
                      <a:pt x="1191"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4" name="Freeform 165">
                <a:extLst>
                  <a:ext uri="{FF2B5EF4-FFF2-40B4-BE49-F238E27FC236}">
                    <a16:creationId xmlns:a16="http://schemas.microsoft.com/office/drawing/2014/main" id="{D42903E3-3FAB-4A96-9893-83D03CE3579B}"/>
                  </a:ext>
                </a:extLst>
              </p:cNvPr>
              <p:cNvSpPr>
                <a:spLocks/>
              </p:cNvSpPr>
              <p:nvPr/>
            </p:nvSpPr>
            <p:spPr bwMode="auto">
              <a:xfrm>
                <a:off x="3695" y="3156"/>
                <a:ext cx="37" cy="82"/>
              </a:xfrm>
              <a:custGeom>
                <a:avLst/>
                <a:gdLst>
                  <a:gd name="T0" fmla="*/ 0 w 259"/>
                  <a:gd name="T1" fmla="*/ 0 h 899"/>
                  <a:gd name="T2" fmla="*/ 0 w 259"/>
                  <a:gd name="T3" fmla="*/ 0 h 899"/>
                  <a:gd name="T4" fmla="*/ 0 w 259"/>
                  <a:gd name="T5" fmla="*/ 0 h 899"/>
                  <a:gd name="T6" fmla="*/ 0 w 259"/>
                  <a:gd name="T7" fmla="*/ 0 h 899"/>
                  <a:gd name="T8" fmla="*/ 0 w 259"/>
                  <a:gd name="T9" fmla="*/ 0 h 899"/>
                  <a:gd name="T10" fmla="*/ 0 w 259"/>
                  <a:gd name="T11" fmla="*/ 0 h 899"/>
                  <a:gd name="T12" fmla="*/ 0 w 259"/>
                  <a:gd name="T13" fmla="*/ 0 h 899"/>
                  <a:gd name="T14" fmla="*/ 0 w 259"/>
                  <a:gd name="T15" fmla="*/ 0 h 899"/>
                  <a:gd name="T16" fmla="*/ 0 w 259"/>
                  <a:gd name="T17" fmla="*/ 0 h 899"/>
                  <a:gd name="T18" fmla="*/ 0 w 259"/>
                  <a:gd name="T19" fmla="*/ 0 h 899"/>
                  <a:gd name="T20" fmla="*/ 0 w 259"/>
                  <a:gd name="T21" fmla="*/ 0 h 899"/>
                  <a:gd name="T22" fmla="*/ 0 w 259"/>
                  <a:gd name="T23" fmla="*/ 0 h 899"/>
                  <a:gd name="T24" fmla="*/ 0 w 259"/>
                  <a:gd name="T25" fmla="*/ 0 h 899"/>
                  <a:gd name="T26" fmla="*/ 0 w 259"/>
                  <a:gd name="T27" fmla="*/ 0 h 899"/>
                  <a:gd name="T28" fmla="*/ 0 w 259"/>
                  <a:gd name="T29" fmla="*/ 0 h 899"/>
                  <a:gd name="T30" fmla="*/ 0 w 259"/>
                  <a:gd name="T31" fmla="*/ 0 h 899"/>
                  <a:gd name="T32" fmla="*/ 0 w 259"/>
                  <a:gd name="T33" fmla="*/ 0 h 899"/>
                  <a:gd name="T34" fmla="*/ 0 w 259"/>
                  <a:gd name="T35" fmla="*/ 0 h 899"/>
                  <a:gd name="T36" fmla="*/ 0 w 259"/>
                  <a:gd name="T37" fmla="*/ 0 h 899"/>
                  <a:gd name="T38" fmla="*/ 0 w 259"/>
                  <a:gd name="T39" fmla="*/ 0 h 899"/>
                  <a:gd name="T40" fmla="*/ 0 w 259"/>
                  <a:gd name="T41" fmla="*/ 0 h 899"/>
                  <a:gd name="T42" fmla="*/ 0 w 259"/>
                  <a:gd name="T43" fmla="*/ 0 h 899"/>
                  <a:gd name="T44" fmla="*/ 0 w 259"/>
                  <a:gd name="T45" fmla="*/ 0 h 899"/>
                  <a:gd name="T46" fmla="*/ 0 w 259"/>
                  <a:gd name="T47" fmla="*/ 0 h 899"/>
                  <a:gd name="T48" fmla="*/ 0 w 259"/>
                  <a:gd name="T49" fmla="*/ 0 h 899"/>
                  <a:gd name="T50" fmla="*/ 0 w 259"/>
                  <a:gd name="T51" fmla="*/ 0 h 899"/>
                  <a:gd name="T52" fmla="*/ 0 w 259"/>
                  <a:gd name="T53" fmla="*/ 0 h 899"/>
                  <a:gd name="T54" fmla="*/ 0 w 259"/>
                  <a:gd name="T55" fmla="*/ 0 h 899"/>
                  <a:gd name="T56" fmla="*/ 0 w 259"/>
                  <a:gd name="T57" fmla="*/ 0 h 899"/>
                  <a:gd name="T58" fmla="*/ 0 w 259"/>
                  <a:gd name="T59" fmla="*/ 0 h 899"/>
                  <a:gd name="T60" fmla="*/ 0 w 259"/>
                  <a:gd name="T61" fmla="*/ 0 h 899"/>
                  <a:gd name="T62" fmla="*/ 0 w 259"/>
                  <a:gd name="T63" fmla="*/ 0 h 899"/>
                  <a:gd name="T64" fmla="*/ 0 w 259"/>
                  <a:gd name="T65" fmla="*/ 0 h 899"/>
                  <a:gd name="T66" fmla="*/ 0 w 259"/>
                  <a:gd name="T67" fmla="*/ 0 h 899"/>
                  <a:gd name="T68" fmla="*/ 0 w 259"/>
                  <a:gd name="T69" fmla="*/ 0 h 899"/>
                  <a:gd name="T70" fmla="*/ 0 w 259"/>
                  <a:gd name="T71" fmla="*/ 0 h 899"/>
                  <a:gd name="T72" fmla="*/ 0 w 259"/>
                  <a:gd name="T73" fmla="*/ 0 h 899"/>
                  <a:gd name="T74" fmla="*/ 0 w 259"/>
                  <a:gd name="T75" fmla="*/ 0 h 899"/>
                  <a:gd name="T76" fmla="*/ 0 w 259"/>
                  <a:gd name="T77" fmla="*/ 0 h 899"/>
                  <a:gd name="T78" fmla="*/ 0 w 259"/>
                  <a:gd name="T79" fmla="*/ 0 h 899"/>
                  <a:gd name="T80" fmla="*/ 0 w 259"/>
                  <a:gd name="T81" fmla="*/ 0 h 89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9" h="899">
                    <a:moveTo>
                      <a:pt x="259" y="899"/>
                    </a:moveTo>
                    <a:lnTo>
                      <a:pt x="246" y="879"/>
                    </a:lnTo>
                    <a:lnTo>
                      <a:pt x="233" y="857"/>
                    </a:lnTo>
                    <a:lnTo>
                      <a:pt x="221" y="835"/>
                    </a:lnTo>
                    <a:lnTo>
                      <a:pt x="209" y="813"/>
                    </a:lnTo>
                    <a:lnTo>
                      <a:pt x="196" y="789"/>
                    </a:lnTo>
                    <a:lnTo>
                      <a:pt x="185" y="765"/>
                    </a:lnTo>
                    <a:lnTo>
                      <a:pt x="173" y="740"/>
                    </a:lnTo>
                    <a:lnTo>
                      <a:pt x="162" y="714"/>
                    </a:lnTo>
                    <a:lnTo>
                      <a:pt x="139" y="663"/>
                    </a:lnTo>
                    <a:lnTo>
                      <a:pt x="118" y="607"/>
                    </a:lnTo>
                    <a:lnTo>
                      <a:pt x="99" y="551"/>
                    </a:lnTo>
                    <a:lnTo>
                      <a:pt x="81" y="494"/>
                    </a:lnTo>
                    <a:lnTo>
                      <a:pt x="64" y="434"/>
                    </a:lnTo>
                    <a:lnTo>
                      <a:pt x="50" y="374"/>
                    </a:lnTo>
                    <a:lnTo>
                      <a:pt x="37" y="312"/>
                    </a:lnTo>
                    <a:lnTo>
                      <a:pt x="25" y="250"/>
                    </a:lnTo>
                    <a:lnTo>
                      <a:pt x="20" y="219"/>
                    </a:lnTo>
                    <a:lnTo>
                      <a:pt x="16" y="188"/>
                    </a:lnTo>
                    <a:lnTo>
                      <a:pt x="12" y="157"/>
                    </a:lnTo>
                    <a:lnTo>
                      <a:pt x="9" y="124"/>
                    </a:lnTo>
                    <a:lnTo>
                      <a:pt x="6" y="93"/>
                    </a:lnTo>
                    <a:lnTo>
                      <a:pt x="3" y="62"/>
                    </a:lnTo>
                    <a:lnTo>
                      <a:pt x="2" y="31"/>
                    </a:lnTo>
                    <a:lnTo>
                      <a:pt x="0" y="0"/>
                    </a:lnTo>
                    <a:lnTo>
                      <a:pt x="20" y="54"/>
                    </a:lnTo>
                    <a:lnTo>
                      <a:pt x="38" y="109"/>
                    </a:lnTo>
                    <a:lnTo>
                      <a:pt x="54" y="165"/>
                    </a:lnTo>
                    <a:lnTo>
                      <a:pt x="70" y="222"/>
                    </a:lnTo>
                    <a:lnTo>
                      <a:pt x="98" y="335"/>
                    </a:lnTo>
                    <a:lnTo>
                      <a:pt x="126" y="450"/>
                    </a:lnTo>
                    <a:lnTo>
                      <a:pt x="139" y="507"/>
                    </a:lnTo>
                    <a:lnTo>
                      <a:pt x="153" y="564"/>
                    </a:lnTo>
                    <a:lnTo>
                      <a:pt x="168" y="620"/>
                    </a:lnTo>
                    <a:lnTo>
                      <a:pt x="184" y="678"/>
                    </a:lnTo>
                    <a:lnTo>
                      <a:pt x="200" y="734"/>
                    </a:lnTo>
                    <a:lnTo>
                      <a:pt x="218" y="789"/>
                    </a:lnTo>
                    <a:lnTo>
                      <a:pt x="228" y="817"/>
                    </a:lnTo>
                    <a:lnTo>
                      <a:pt x="238" y="844"/>
                    </a:lnTo>
                    <a:lnTo>
                      <a:pt x="248" y="872"/>
                    </a:lnTo>
                    <a:lnTo>
                      <a:pt x="259" y="8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5" name="Freeform 166">
                <a:extLst>
                  <a:ext uri="{FF2B5EF4-FFF2-40B4-BE49-F238E27FC236}">
                    <a16:creationId xmlns:a16="http://schemas.microsoft.com/office/drawing/2014/main" id="{9AB7DC43-4CE3-4486-81B4-BEC2A761EA89}"/>
                  </a:ext>
                </a:extLst>
              </p:cNvPr>
              <p:cNvSpPr>
                <a:spLocks/>
              </p:cNvSpPr>
              <p:nvPr/>
            </p:nvSpPr>
            <p:spPr bwMode="auto">
              <a:xfrm>
                <a:off x="4493" y="3161"/>
                <a:ext cx="58" cy="23"/>
              </a:xfrm>
              <a:custGeom>
                <a:avLst/>
                <a:gdLst>
                  <a:gd name="T0" fmla="*/ 0 w 400"/>
                  <a:gd name="T1" fmla="*/ 0 h 257"/>
                  <a:gd name="T2" fmla="*/ 0 w 400"/>
                  <a:gd name="T3" fmla="*/ 0 h 257"/>
                  <a:gd name="T4" fmla="*/ 0 w 400"/>
                  <a:gd name="T5" fmla="*/ 0 h 257"/>
                  <a:gd name="T6" fmla="*/ 0 w 400"/>
                  <a:gd name="T7" fmla="*/ 0 h 257"/>
                  <a:gd name="T8" fmla="*/ 0 w 400"/>
                  <a:gd name="T9" fmla="*/ 0 h 257"/>
                  <a:gd name="T10" fmla="*/ 0 w 400"/>
                  <a:gd name="T11" fmla="*/ 0 h 257"/>
                  <a:gd name="T12" fmla="*/ 0 w 400"/>
                  <a:gd name="T13" fmla="*/ 0 h 257"/>
                  <a:gd name="T14" fmla="*/ 0 w 400"/>
                  <a:gd name="T15" fmla="*/ 0 h 257"/>
                  <a:gd name="T16" fmla="*/ 0 w 400"/>
                  <a:gd name="T17" fmla="*/ 0 h 257"/>
                  <a:gd name="T18" fmla="*/ 0 w 400"/>
                  <a:gd name="T19" fmla="*/ 0 h 257"/>
                  <a:gd name="T20" fmla="*/ 0 w 400"/>
                  <a:gd name="T21" fmla="*/ 0 h 257"/>
                  <a:gd name="T22" fmla="*/ 0 w 400"/>
                  <a:gd name="T23" fmla="*/ 0 h 257"/>
                  <a:gd name="T24" fmla="*/ 0 w 400"/>
                  <a:gd name="T25" fmla="*/ 0 h 257"/>
                  <a:gd name="T26" fmla="*/ 0 w 400"/>
                  <a:gd name="T27" fmla="*/ 0 h 257"/>
                  <a:gd name="T28" fmla="*/ 0 w 400"/>
                  <a:gd name="T29" fmla="*/ 0 h 257"/>
                  <a:gd name="T30" fmla="*/ 0 w 400"/>
                  <a:gd name="T31" fmla="*/ 0 h 257"/>
                  <a:gd name="T32" fmla="*/ 0 w 400"/>
                  <a:gd name="T33" fmla="*/ 0 h 257"/>
                  <a:gd name="T34" fmla="*/ 0 w 400"/>
                  <a:gd name="T35" fmla="*/ 0 h 257"/>
                  <a:gd name="T36" fmla="*/ 0 w 400"/>
                  <a:gd name="T37" fmla="*/ 0 h 257"/>
                  <a:gd name="T38" fmla="*/ 0 w 400"/>
                  <a:gd name="T39" fmla="*/ 0 h 257"/>
                  <a:gd name="T40" fmla="*/ 0 w 400"/>
                  <a:gd name="T41" fmla="*/ 0 h 257"/>
                  <a:gd name="T42" fmla="*/ 0 w 400"/>
                  <a:gd name="T43" fmla="*/ 0 h 257"/>
                  <a:gd name="T44" fmla="*/ 0 w 400"/>
                  <a:gd name="T45" fmla="*/ 0 h 257"/>
                  <a:gd name="T46" fmla="*/ 0 w 400"/>
                  <a:gd name="T47" fmla="*/ 0 h 25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00" h="257">
                    <a:moveTo>
                      <a:pt x="400" y="257"/>
                    </a:moveTo>
                    <a:lnTo>
                      <a:pt x="0" y="0"/>
                    </a:lnTo>
                    <a:lnTo>
                      <a:pt x="30" y="9"/>
                    </a:lnTo>
                    <a:lnTo>
                      <a:pt x="60" y="17"/>
                    </a:lnTo>
                    <a:lnTo>
                      <a:pt x="90" y="28"/>
                    </a:lnTo>
                    <a:lnTo>
                      <a:pt x="120" y="39"/>
                    </a:lnTo>
                    <a:lnTo>
                      <a:pt x="151" y="51"/>
                    </a:lnTo>
                    <a:lnTo>
                      <a:pt x="182" y="64"/>
                    </a:lnTo>
                    <a:lnTo>
                      <a:pt x="213" y="78"/>
                    </a:lnTo>
                    <a:lnTo>
                      <a:pt x="241" y="93"/>
                    </a:lnTo>
                    <a:lnTo>
                      <a:pt x="269" y="109"/>
                    </a:lnTo>
                    <a:lnTo>
                      <a:pt x="295" y="126"/>
                    </a:lnTo>
                    <a:lnTo>
                      <a:pt x="307" y="135"/>
                    </a:lnTo>
                    <a:lnTo>
                      <a:pt x="319" y="145"/>
                    </a:lnTo>
                    <a:lnTo>
                      <a:pt x="330" y="155"/>
                    </a:lnTo>
                    <a:lnTo>
                      <a:pt x="341" y="164"/>
                    </a:lnTo>
                    <a:lnTo>
                      <a:pt x="351" y="175"/>
                    </a:lnTo>
                    <a:lnTo>
                      <a:pt x="360" y="186"/>
                    </a:lnTo>
                    <a:lnTo>
                      <a:pt x="370" y="197"/>
                    </a:lnTo>
                    <a:lnTo>
                      <a:pt x="377" y="207"/>
                    </a:lnTo>
                    <a:lnTo>
                      <a:pt x="384" y="219"/>
                    </a:lnTo>
                    <a:lnTo>
                      <a:pt x="390" y="232"/>
                    </a:lnTo>
                    <a:lnTo>
                      <a:pt x="396" y="244"/>
                    </a:lnTo>
                    <a:lnTo>
                      <a:pt x="400" y="2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6" name="Freeform 167">
                <a:extLst>
                  <a:ext uri="{FF2B5EF4-FFF2-40B4-BE49-F238E27FC236}">
                    <a16:creationId xmlns:a16="http://schemas.microsoft.com/office/drawing/2014/main" id="{F7AB422D-873B-44AE-B989-3EAFD6A2E56F}"/>
                  </a:ext>
                </a:extLst>
              </p:cNvPr>
              <p:cNvSpPr>
                <a:spLocks/>
              </p:cNvSpPr>
              <p:nvPr/>
            </p:nvSpPr>
            <p:spPr bwMode="auto">
              <a:xfrm>
                <a:off x="3931" y="3165"/>
                <a:ext cx="9" cy="3"/>
              </a:xfrm>
              <a:custGeom>
                <a:avLst/>
                <a:gdLst>
                  <a:gd name="T0" fmla="*/ 0 w 60"/>
                  <a:gd name="T1" fmla="*/ 0 h 36"/>
                  <a:gd name="T2" fmla="*/ 0 w 60"/>
                  <a:gd name="T3" fmla="*/ 0 h 36"/>
                  <a:gd name="T4" fmla="*/ 0 w 60"/>
                  <a:gd name="T5" fmla="*/ 0 h 36"/>
                  <a:gd name="T6" fmla="*/ 0 w 60"/>
                  <a:gd name="T7" fmla="*/ 0 h 36"/>
                  <a:gd name="T8" fmla="*/ 0 w 60"/>
                  <a:gd name="T9" fmla="*/ 0 h 36"/>
                  <a:gd name="T10" fmla="*/ 0 w 60"/>
                  <a:gd name="T11" fmla="*/ 0 h 36"/>
                  <a:gd name="T12" fmla="*/ 0 w 60"/>
                  <a:gd name="T13" fmla="*/ 0 h 36"/>
                  <a:gd name="T14" fmla="*/ 0 w 60"/>
                  <a:gd name="T15" fmla="*/ 0 h 36"/>
                  <a:gd name="T16" fmla="*/ 0 w 60"/>
                  <a:gd name="T17" fmla="*/ 0 h 36"/>
                  <a:gd name="T18" fmla="*/ 0 w 60"/>
                  <a:gd name="T19" fmla="*/ 0 h 36"/>
                  <a:gd name="T20" fmla="*/ 0 w 60"/>
                  <a:gd name="T21" fmla="*/ 0 h 36"/>
                  <a:gd name="T22" fmla="*/ 0 w 60"/>
                  <a:gd name="T23" fmla="*/ 0 h 36"/>
                  <a:gd name="T24" fmla="*/ 0 w 60"/>
                  <a:gd name="T25" fmla="*/ 0 h 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0" h="36">
                    <a:moveTo>
                      <a:pt x="60" y="14"/>
                    </a:moveTo>
                    <a:lnTo>
                      <a:pt x="60" y="36"/>
                    </a:lnTo>
                    <a:lnTo>
                      <a:pt x="0" y="3"/>
                    </a:lnTo>
                    <a:lnTo>
                      <a:pt x="8" y="2"/>
                    </a:lnTo>
                    <a:lnTo>
                      <a:pt x="16" y="2"/>
                    </a:lnTo>
                    <a:lnTo>
                      <a:pt x="25" y="1"/>
                    </a:lnTo>
                    <a:lnTo>
                      <a:pt x="33" y="0"/>
                    </a:lnTo>
                    <a:lnTo>
                      <a:pt x="42" y="1"/>
                    </a:lnTo>
                    <a:lnTo>
                      <a:pt x="49" y="3"/>
                    </a:lnTo>
                    <a:lnTo>
                      <a:pt x="52" y="4"/>
                    </a:lnTo>
                    <a:lnTo>
                      <a:pt x="55" y="8"/>
                    </a:lnTo>
                    <a:lnTo>
                      <a:pt x="57" y="10"/>
                    </a:lnTo>
                    <a:lnTo>
                      <a:pt x="6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7" name="Freeform 168">
                <a:extLst>
                  <a:ext uri="{FF2B5EF4-FFF2-40B4-BE49-F238E27FC236}">
                    <a16:creationId xmlns:a16="http://schemas.microsoft.com/office/drawing/2014/main" id="{E0079C2A-2A39-4EC9-897E-AD709A4785CD}"/>
                  </a:ext>
                </a:extLst>
              </p:cNvPr>
              <p:cNvSpPr>
                <a:spLocks/>
              </p:cNvSpPr>
              <p:nvPr/>
            </p:nvSpPr>
            <p:spPr bwMode="auto">
              <a:xfrm>
                <a:off x="4308" y="3165"/>
                <a:ext cx="86" cy="81"/>
              </a:xfrm>
              <a:custGeom>
                <a:avLst/>
                <a:gdLst>
                  <a:gd name="T0" fmla="*/ 0 w 598"/>
                  <a:gd name="T1" fmla="*/ 0 h 889"/>
                  <a:gd name="T2" fmla="*/ 0 w 598"/>
                  <a:gd name="T3" fmla="*/ 0 h 889"/>
                  <a:gd name="T4" fmla="*/ 0 w 598"/>
                  <a:gd name="T5" fmla="*/ 0 h 889"/>
                  <a:gd name="T6" fmla="*/ 0 w 598"/>
                  <a:gd name="T7" fmla="*/ 0 h 889"/>
                  <a:gd name="T8" fmla="*/ 0 w 598"/>
                  <a:gd name="T9" fmla="*/ 0 h 889"/>
                  <a:gd name="T10" fmla="*/ 0 w 598"/>
                  <a:gd name="T11" fmla="*/ 0 h 889"/>
                  <a:gd name="T12" fmla="*/ 0 w 598"/>
                  <a:gd name="T13" fmla="*/ 0 h 889"/>
                  <a:gd name="T14" fmla="*/ 0 w 598"/>
                  <a:gd name="T15" fmla="*/ 0 h 889"/>
                  <a:gd name="T16" fmla="*/ 0 w 598"/>
                  <a:gd name="T17" fmla="*/ 0 h 889"/>
                  <a:gd name="T18" fmla="*/ 0 w 598"/>
                  <a:gd name="T19" fmla="*/ 0 h 889"/>
                  <a:gd name="T20" fmla="*/ 0 w 598"/>
                  <a:gd name="T21" fmla="*/ 0 h 889"/>
                  <a:gd name="T22" fmla="*/ 0 w 598"/>
                  <a:gd name="T23" fmla="*/ 0 h 889"/>
                  <a:gd name="T24" fmla="*/ 0 w 598"/>
                  <a:gd name="T25" fmla="*/ 0 h 889"/>
                  <a:gd name="T26" fmla="*/ 0 w 598"/>
                  <a:gd name="T27" fmla="*/ 0 h 889"/>
                  <a:gd name="T28" fmla="*/ 0 w 598"/>
                  <a:gd name="T29" fmla="*/ 0 h 889"/>
                  <a:gd name="T30" fmla="*/ 0 w 598"/>
                  <a:gd name="T31" fmla="*/ 0 h 889"/>
                  <a:gd name="T32" fmla="*/ 0 w 598"/>
                  <a:gd name="T33" fmla="*/ 0 h 889"/>
                  <a:gd name="T34" fmla="*/ 0 w 598"/>
                  <a:gd name="T35" fmla="*/ 0 h 889"/>
                  <a:gd name="T36" fmla="*/ 0 w 598"/>
                  <a:gd name="T37" fmla="*/ 0 h 889"/>
                  <a:gd name="T38" fmla="*/ 0 w 598"/>
                  <a:gd name="T39" fmla="*/ 0 h 889"/>
                  <a:gd name="T40" fmla="*/ 0 w 598"/>
                  <a:gd name="T41" fmla="*/ 0 h 889"/>
                  <a:gd name="T42" fmla="*/ 0 w 598"/>
                  <a:gd name="T43" fmla="*/ 0 h 889"/>
                  <a:gd name="T44" fmla="*/ 0 w 598"/>
                  <a:gd name="T45" fmla="*/ 0 h 889"/>
                  <a:gd name="T46" fmla="*/ 0 w 598"/>
                  <a:gd name="T47" fmla="*/ 0 h 889"/>
                  <a:gd name="T48" fmla="*/ 0 w 598"/>
                  <a:gd name="T49" fmla="*/ 0 h 889"/>
                  <a:gd name="T50" fmla="*/ 0 w 598"/>
                  <a:gd name="T51" fmla="*/ 0 h 889"/>
                  <a:gd name="T52" fmla="*/ 0 w 598"/>
                  <a:gd name="T53" fmla="*/ 0 h 889"/>
                  <a:gd name="T54" fmla="*/ 0 w 598"/>
                  <a:gd name="T55" fmla="*/ 0 h 889"/>
                  <a:gd name="T56" fmla="*/ 0 w 598"/>
                  <a:gd name="T57" fmla="*/ 0 h 889"/>
                  <a:gd name="T58" fmla="*/ 0 w 598"/>
                  <a:gd name="T59" fmla="*/ 0 h 889"/>
                  <a:gd name="T60" fmla="*/ 0 w 598"/>
                  <a:gd name="T61" fmla="*/ 0 h 889"/>
                  <a:gd name="T62" fmla="*/ 0 w 598"/>
                  <a:gd name="T63" fmla="*/ 0 h 889"/>
                  <a:gd name="T64" fmla="*/ 0 w 598"/>
                  <a:gd name="T65" fmla="*/ 0 h 889"/>
                  <a:gd name="T66" fmla="*/ 0 w 598"/>
                  <a:gd name="T67" fmla="*/ 0 h 889"/>
                  <a:gd name="T68" fmla="*/ 0 w 598"/>
                  <a:gd name="T69" fmla="*/ 0 h 889"/>
                  <a:gd name="T70" fmla="*/ 0 w 598"/>
                  <a:gd name="T71" fmla="*/ 0 h 889"/>
                  <a:gd name="T72" fmla="*/ 0 w 598"/>
                  <a:gd name="T73" fmla="*/ 0 h 889"/>
                  <a:gd name="T74" fmla="*/ 0 w 598"/>
                  <a:gd name="T75" fmla="*/ 0 h 889"/>
                  <a:gd name="T76" fmla="*/ 0 w 598"/>
                  <a:gd name="T77" fmla="*/ 0 h 889"/>
                  <a:gd name="T78" fmla="*/ 0 w 598"/>
                  <a:gd name="T79" fmla="*/ 0 h 889"/>
                  <a:gd name="T80" fmla="*/ 0 w 598"/>
                  <a:gd name="T81" fmla="*/ 0 h 889"/>
                  <a:gd name="T82" fmla="*/ 0 w 598"/>
                  <a:gd name="T83" fmla="*/ 0 h 889"/>
                  <a:gd name="T84" fmla="*/ 0 w 598"/>
                  <a:gd name="T85" fmla="*/ 0 h 889"/>
                  <a:gd name="T86" fmla="*/ 0 w 598"/>
                  <a:gd name="T87" fmla="*/ 0 h 889"/>
                  <a:gd name="T88" fmla="*/ 0 w 598"/>
                  <a:gd name="T89" fmla="*/ 0 h 889"/>
                  <a:gd name="T90" fmla="*/ 0 w 598"/>
                  <a:gd name="T91" fmla="*/ 0 h 889"/>
                  <a:gd name="T92" fmla="*/ 0 w 598"/>
                  <a:gd name="T93" fmla="*/ 0 h 889"/>
                  <a:gd name="T94" fmla="*/ 0 w 598"/>
                  <a:gd name="T95" fmla="*/ 0 h 889"/>
                  <a:gd name="T96" fmla="*/ 0 w 598"/>
                  <a:gd name="T97" fmla="*/ 0 h 889"/>
                  <a:gd name="T98" fmla="*/ 0 w 598"/>
                  <a:gd name="T99" fmla="*/ 0 h 889"/>
                  <a:gd name="T100" fmla="*/ 0 w 598"/>
                  <a:gd name="T101" fmla="*/ 0 h 889"/>
                  <a:gd name="T102" fmla="*/ 0 w 598"/>
                  <a:gd name="T103" fmla="*/ 0 h 88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98" h="889">
                    <a:moveTo>
                      <a:pt x="578" y="343"/>
                    </a:moveTo>
                    <a:lnTo>
                      <a:pt x="585" y="373"/>
                    </a:lnTo>
                    <a:lnTo>
                      <a:pt x="592" y="405"/>
                    </a:lnTo>
                    <a:lnTo>
                      <a:pt x="594" y="423"/>
                    </a:lnTo>
                    <a:lnTo>
                      <a:pt x="596" y="440"/>
                    </a:lnTo>
                    <a:lnTo>
                      <a:pt x="597" y="457"/>
                    </a:lnTo>
                    <a:lnTo>
                      <a:pt x="598" y="475"/>
                    </a:lnTo>
                    <a:lnTo>
                      <a:pt x="597" y="493"/>
                    </a:lnTo>
                    <a:lnTo>
                      <a:pt x="596" y="510"/>
                    </a:lnTo>
                    <a:lnTo>
                      <a:pt x="593" y="527"/>
                    </a:lnTo>
                    <a:lnTo>
                      <a:pt x="589" y="543"/>
                    </a:lnTo>
                    <a:lnTo>
                      <a:pt x="584" y="559"/>
                    </a:lnTo>
                    <a:lnTo>
                      <a:pt x="577" y="573"/>
                    </a:lnTo>
                    <a:lnTo>
                      <a:pt x="569" y="587"/>
                    </a:lnTo>
                    <a:lnTo>
                      <a:pt x="558" y="600"/>
                    </a:lnTo>
                    <a:lnTo>
                      <a:pt x="399" y="407"/>
                    </a:lnTo>
                    <a:lnTo>
                      <a:pt x="398" y="422"/>
                    </a:lnTo>
                    <a:lnTo>
                      <a:pt x="398" y="437"/>
                    </a:lnTo>
                    <a:lnTo>
                      <a:pt x="401" y="451"/>
                    </a:lnTo>
                    <a:lnTo>
                      <a:pt x="404" y="465"/>
                    </a:lnTo>
                    <a:lnTo>
                      <a:pt x="409" y="480"/>
                    </a:lnTo>
                    <a:lnTo>
                      <a:pt x="415" y="493"/>
                    </a:lnTo>
                    <a:lnTo>
                      <a:pt x="422" y="507"/>
                    </a:lnTo>
                    <a:lnTo>
                      <a:pt x="431" y="521"/>
                    </a:lnTo>
                    <a:lnTo>
                      <a:pt x="467" y="576"/>
                    </a:lnTo>
                    <a:lnTo>
                      <a:pt x="506" y="631"/>
                    </a:lnTo>
                    <a:lnTo>
                      <a:pt x="515" y="645"/>
                    </a:lnTo>
                    <a:lnTo>
                      <a:pt x="524" y="661"/>
                    </a:lnTo>
                    <a:lnTo>
                      <a:pt x="532" y="675"/>
                    </a:lnTo>
                    <a:lnTo>
                      <a:pt x="539" y="690"/>
                    </a:lnTo>
                    <a:lnTo>
                      <a:pt x="545" y="704"/>
                    </a:lnTo>
                    <a:lnTo>
                      <a:pt x="550" y="719"/>
                    </a:lnTo>
                    <a:lnTo>
                      <a:pt x="553" y="734"/>
                    </a:lnTo>
                    <a:lnTo>
                      <a:pt x="556" y="750"/>
                    </a:lnTo>
                    <a:lnTo>
                      <a:pt x="557" y="766"/>
                    </a:lnTo>
                    <a:lnTo>
                      <a:pt x="556" y="783"/>
                    </a:lnTo>
                    <a:lnTo>
                      <a:pt x="553" y="799"/>
                    </a:lnTo>
                    <a:lnTo>
                      <a:pt x="549" y="816"/>
                    </a:lnTo>
                    <a:lnTo>
                      <a:pt x="542" y="833"/>
                    </a:lnTo>
                    <a:lnTo>
                      <a:pt x="533" y="852"/>
                    </a:lnTo>
                    <a:lnTo>
                      <a:pt x="522" y="870"/>
                    </a:lnTo>
                    <a:lnTo>
                      <a:pt x="509" y="889"/>
                    </a:lnTo>
                    <a:lnTo>
                      <a:pt x="489" y="876"/>
                    </a:lnTo>
                    <a:lnTo>
                      <a:pt x="472" y="862"/>
                    </a:lnTo>
                    <a:lnTo>
                      <a:pt x="456" y="848"/>
                    </a:lnTo>
                    <a:lnTo>
                      <a:pt x="442" y="831"/>
                    </a:lnTo>
                    <a:lnTo>
                      <a:pt x="429" y="814"/>
                    </a:lnTo>
                    <a:lnTo>
                      <a:pt x="417" y="797"/>
                    </a:lnTo>
                    <a:lnTo>
                      <a:pt x="407" y="778"/>
                    </a:lnTo>
                    <a:lnTo>
                      <a:pt x="398" y="759"/>
                    </a:lnTo>
                    <a:lnTo>
                      <a:pt x="390" y="739"/>
                    </a:lnTo>
                    <a:lnTo>
                      <a:pt x="382" y="719"/>
                    </a:lnTo>
                    <a:lnTo>
                      <a:pt x="376" y="699"/>
                    </a:lnTo>
                    <a:lnTo>
                      <a:pt x="370" y="679"/>
                    </a:lnTo>
                    <a:lnTo>
                      <a:pt x="359" y="638"/>
                    </a:lnTo>
                    <a:lnTo>
                      <a:pt x="348" y="597"/>
                    </a:lnTo>
                    <a:lnTo>
                      <a:pt x="343" y="577"/>
                    </a:lnTo>
                    <a:lnTo>
                      <a:pt x="337" y="558"/>
                    </a:lnTo>
                    <a:lnTo>
                      <a:pt x="331" y="538"/>
                    </a:lnTo>
                    <a:lnTo>
                      <a:pt x="324" y="520"/>
                    </a:lnTo>
                    <a:lnTo>
                      <a:pt x="317" y="503"/>
                    </a:lnTo>
                    <a:lnTo>
                      <a:pt x="308" y="485"/>
                    </a:lnTo>
                    <a:lnTo>
                      <a:pt x="299" y="470"/>
                    </a:lnTo>
                    <a:lnTo>
                      <a:pt x="289" y="455"/>
                    </a:lnTo>
                    <a:lnTo>
                      <a:pt x="278" y="441"/>
                    </a:lnTo>
                    <a:lnTo>
                      <a:pt x="265" y="429"/>
                    </a:lnTo>
                    <a:lnTo>
                      <a:pt x="249" y="417"/>
                    </a:lnTo>
                    <a:lnTo>
                      <a:pt x="233" y="408"/>
                    </a:lnTo>
                    <a:lnTo>
                      <a:pt x="215" y="400"/>
                    </a:lnTo>
                    <a:lnTo>
                      <a:pt x="196" y="394"/>
                    </a:lnTo>
                    <a:lnTo>
                      <a:pt x="174" y="388"/>
                    </a:lnTo>
                    <a:lnTo>
                      <a:pt x="150" y="385"/>
                    </a:lnTo>
                    <a:lnTo>
                      <a:pt x="144" y="370"/>
                    </a:lnTo>
                    <a:lnTo>
                      <a:pt x="137" y="354"/>
                    </a:lnTo>
                    <a:lnTo>
                      <a:pt x="130" y="338"/>
                    </a:lnTo>
                    <a:lnTo>
                      <a:pt x="121" y="323"/>
                    </a:lnTo>
                    <a:lnTo>
                      <a:pt x="103" y="293"/>
                    </a:lnTo>
                    <a:lnTo>
                      <a:pt x="83" y="264"/>
                    </a:lnTo>
                    <a:lnTo>
                      <a:pt x="61" y="235"/>
                    </a:lnTo>
                    <a:lnTo>
                      <a:pt x="40" y="207"/>
                    </a:lnTo>
                    <a:lnTo>
                      <a:pt x="20" y="179"/>
                    </a:lnTo>
                    <a:lnTo>
                      <a:pt x="1" y="149"/>
                    </a:lnTo>
                    <a:lnTo>
                      <a:pt x="0" y="141"/>
                    </a:lnTo>
                    <a:lnTo>
                      <a:pt x="1" y="132"/>
                    </a:lnTo>
                    <a:lnTo>
                      <a:pt x="3" y="125"/>
                    </a:lnTo>
                    <a:lnTo>
                      <a:pt x="8" y="119"/>
                    </a:lnTo>
                    <a:lnTo>
                      <a:pt x="13" y="113"/>
                    </a:lnTo>
                    <a:lnTo>
                      <a:pt x="20" y="108"/>
                    </a:lnTo>
                    <a:lnTo>
                      <a:pt x="27" y="104"/>
                    </a:lnTo>
                    <a:lnTo>
                      <a:pt x="35" y="101"/>
                    </a:lnTo>
                    <a:lnTo>
                      <a:pt x="53" y="94"/>
                    </a:lnTo>
                    <a:lnTo>
                      <a:pt x="70" y="88"/>
                    </a:lnTo>
                    <a:lnTo>
                      <a:pt x="80" y="86"/>
                    </a:lnTo>
                    <a:lnTo>
                      <a:pt x="87" y="82"/>
                    </a:lnTo>
                    <a:lnTo>
                      <a:pt x="94" y="79"/>
                    </a:lnTo>
                    <a:lnTo>
                      <a:pt x="101" y="75"/>
                    </a:lnTo>
                    <a:lnTo>
                      <a:pt x="111" y="79"/>
                    </a:lnTo>
                    <a:lnTo>
                      <a:pt x="121" y="86"/>
                    </a:lnTo>
                    <a:lnTo>
                      <a:pt x="130" y="92"/>
                    </a:lnTo>
                    <a:lnTo>
                      <a:pt x="140" y="101"/>
                    </a:lnTo>
                    <a:lnTo>
                      <a:pt x="150" y="109"/>
                    </a:lnTo>
                    <a:lnTo>
                      <a:pt x="159" y="119"/>
                    </a:lnTo>
                    <a:lnTo>
                      <a:pt x="168" y="129"/>
                    </a:lnTo>
                    <a:lnTo>
                      <a:pt x="178" y="141"/>
                    </a:lnTo>
                    <a:lnTo>
                      <a:pt x="196" y="164"/>
                    </a:lnTo>
                    <a:lnTo>
                      <a:pt x="214" y="190"/>
                    </a:lnTo>
                    <a:lnTo>
                      <a:pt x="231" y="217"/>
                    </a:lnTo>
                    <a:lnTo>
                      <a:pt x="249" y="244"/>
                    </a:lnTo>
                    <a:lnTo>
                      <a:pt x="268" y="273"/>
                    </a:lnTo>
                    <a:lnTo>
                      <a:pt x="286" y="300"/>
                    </a:lnTo>
                    <a:lnTo>
                      <a:pt x="303" y="324"/>
                    </a:lnTo>
                    <a:lnTo>
                      <a:pt x="322" y="347"/>
                    </a:lnTo>
                    <a:lnTo>
                      <a:pt x="331" y="358"/>
                    </a:lnTo>
                    <a:lnTo>
                      <a:pt x="340" y="368"/>
                    </a:lnTo>
                    <a:lnTo>
                      <a:pt x="350" y="377"/>
                    </a:lnTo>
                    <a:lnTo>
                      <a:pt x="359" y="385"/>
                    </a:lnTo>
                    <a:lnTo>
                      <a:pt x="369" y="393"/>
                    </a:lnTo>
                    <a:lnTo>
                      <a:pt x="379" y="398"/>
                    </a:lnTo>
                    <a:lnTo>
                      <a:pt x="389" y="403"/>
                    </a:lnTo>
                    <a:lnTo>
                      <a:pt x="399" y="407"/>
                    </a:lnTo>
                    <a:lnTo>
                      <a:pt x="387" y="381"/>
                    </a:lnTo>
                    <a:lnTo>
                      <a:pt x="374" y="355"/>
                    </a:lnTo>
                    <a:lnTo>
                      <a:pt x="361" y="329"/>
                    </a:lnTo>
                    <a:lnTo>
                      <a:pt x="347" y="303"/>
                    </a:lnTo>
                    <a:lnTo>
                      <a:pt x="319" y="251"/>
                    </a:lnTo>
                    <a:lnTo>
                      <a:pt x="291" y="199"/>
                    </a:lnTo>
                    <a:lnTo>
                      <a:pt x="278" y="174"/>
                    </a:lnTo>
                    <a:lnTo>
                      <a:pt x="266" y="148"/>
                    </a:lnTo>
                    <a:lnTo>
                      <a:pt x="254" y="123"/>
                    </a:lnTo>
                    <a:lnTo>
                      <a:pt x="243" y="99"/>
                    </a:lnTo>
                    <a:lnTo>
                      <a:pt x="234" y="74"/>
                    </a:lnTo>
                    <a:lnTo>
                      <a:pt x="228" y="49"/>
                    </a:lnTo>
                    <a:lnTo>
                      <a:pt x="225" y="37"/>
                    </a:lnTo>
                    <a:lnTo>
                      <a:pt x="222" y="24"/>
                    </a:lnTo>
                    <a:lnTo>
                      <a:pt x="221" y="12"/>
                    </a:lnTo>
                    <a:lnTo>
                      <a:pt x="219" y="0"/>
                    </a:lnTo>
                    <a:lnTo>
                      <a:pt x="235" y="0"/>
                    </a:lnTo>
                    <a:lnTo>
                      <a:pt x="250" y="1"/>
                    </a:lnTo>
                    <a:lnTo>
                      <a:pt x="266" y="3"/>
                    </a:lnTo>
                    <a:lnTo>
                      <a:pt x="280" y="7"/>
                    </a:lnTo>
                    <a:lnTo>
                      <a:pt x="294" y="12"/>
                    </a:lnTo>
                    <a:lnTo>
                      <a:pt x="307" y="18"/>
                    </a:lnTo>
                    <a:lnTo>
                      <a:pt x="320" y="25"/>
                    </a:lnTo>
                    <a:lnTo>
                      <a:pt x="333" y="33"/>
                    </a:lnTo>
                    <a:lnTo>
                      <a:pt x="346" y="41"/>
                    </a:lnTo>
                    <a:lnTo>
                      <a:pt x="358" y="51"/>
                    </a:lnTo>
                    <a:lnTo>
                      <a:pt x="370" y="62"/>
                    </a:lnTo>
                    <a:lnTo>
                      <a:pt x="381" y="73"/>
                    </a:lnTo>
                    <a:lnTo>
                      <a:pt x="403" y="96"/>
                    </a:lnTo>
                    <a:lnTo>
                      <a:pt x="425" y="123"/>
                    </a:lnTo>
                    <a:lnTo>
                      <a:pt x="446" y="150"/>
                    </a:lnTo>
                    <a:lnTo>
                      <a:pt x="466" y="180"/>
                    </a:lnTo>
                    <a:lnTo>
                      <a:pt x="485" y="209"/>
                    </a:lnTo>
                    <a:lnTo>
                      <a:pt x="504" y="238"/>
                    </a:lnTo>
                    <a:lnTo>
                      <a:pt x="523" y="266"/>
                    </a:lnTo>
                    <a:lnTo>
                      <a:pt x="541" y="294"/>
                    </a:lnTo>
                    <a:lnTo>
                      <a:pt x="560" y="319"/>
                    </a:lnTo>
                    <a:lnTo>
                      <a:pt x="578" y="343"/>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8" name="Freeform 169">
                <a:extLst>
                  <a:ext uri="{FF2B5EF4-FFF2-40B4-BE49-F238E27FC236}">
                    <a16:creationId xmlns:a16="http://schemas.microsoft.com/office/drawing/2014/main" id="{F8D1F127-0B8D-4E16-95AC-1638602094E6}"/>
                  </a:ext>
                </a:extLst>
              </p:cNvPr>
              <p:cNvSpPr>
                <a:spLocks/>
              </p:cNvSpPr>
              <p:nvPr/>
            </p:nvSpPr>
            <p:spPr bwMode="auto">
              <a:xfrm>
                <a:off x="3678" y="3168"/>
                <a:ext cx="23" cy="52"/>
              </a:xfrm>
              <a:custGeom>
                <a:avLst/>
                <a:gdLst>
                  <a:gd name="T0" fmla="*/ 0 w 159"/>
                  <a:gd name="T1" fmla="*/ 0 h 577"/>
                  <a:gd name="T2" fmla="*/ 0 w 159"/>
                  <a:gd name="T3" fmla="*/ 0 h 577"/>
                  <a:gd name="T4" fmla="*/ 0 w 159"/>
                  <a:gd name="T5" fmla="*/ 0 h 577"/>
                  <a:gd name="T6" fmla="*/ 0 w 159"/>
                  <a:gd name="T7" fmla="*/ 0 h 577"/>
                  <a:gd name="T8" fmla="*/ 0 w 159"/>
                  <a:gd name="T9" fmla="*/ 0 h 577"/>
                  <a:gd name="T10" fmla="*/ 0 w 159"/>
                  <a:gd name="T11" fmla="*/ 0 h 577"/>
                  <a:gd name="T12" fmla="*/ 0 w 159"/>
                  <a:gd name="T13" fmla="*/ 0 h 577"/>
                  <a:gd name="T14" fmla="*/ 0 w 159"/>
                  <a:gd name="T15" fmla="*/ 0 h 577"/>
                  <a:gd name="T16" fmla="*/ 0 w 159"/>
                  <a:gd name="T17" fmla="*/ 0 h 577"/>
                  <a:gd name="T18" fmla="*/ 0 w 159"/>
                  <a:gd name="T19" fmla="*/ 0 h 577"/>
                  <a:gd name="T20" fmla="*/ 0 w 159"/>
                  <a:gd name="T21" fmla="*/ 0 h 577"/>
                  <a:gd name="T22" fmla="*/ 0 w 159"/>
                  <a:gd name="T23" fmla="*/ 0 h 577"/>
                  <a:gd name="T24" fmla="*/ 0 w 159"/>
                  <a:gd name="T25" fmla="*/ 0 h 577"/>
                  <a:gd name="T26" fmla="*/ 0 w 159"/>
                  <a:gd name="T27" fmla="*/ 0 h 577"/>
                  <a:gd name="T28" fmla="*/ 0 w 159"/>
                  <a:gd name="T29" fmla="*/ 0 h 577"/>
                  <a:gd name="T30" fmla="*/ 0 w 159"/>
                  <a:gd name="T31" fmla="*/ 0 h 577"/>
                  <a:gd name="T32" fmla="*/ 0 w 159"/>
                  <a:gd name="T33" fmla="*/ 0 h 577"/>
                  <a:gd name="T34" fmla="*/ 0 w 159"/>
                  <a:gd name="T35" fmla="*/ 0 h 57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9" h="577">
                    <a:moveTo>
                      <a:pt x="159" y="577"/>
                    </a:moveTo>
                    <a:lnTo>
                      <a:pt x="144" y="546"/>
                    </a:lnTo>
                    <a:lnTo>
                      <a:pt x="130" y="515"/>
                    </a:lnTo>
                    <a:lnTo>
                      <a:pt x="116" y="483"/>
                    </a:lnTo>
                    <a:lnTo>
                      <a:pt x="102" y="449"/>
                    </a:lnTo>
                    <a:lnTo>
                      <a:pt x="88" y="416"/>
                    </a:lnTo>
                    <a:lnTo>
                      <a:pt x="76" y="380"/>
                    </a:lnTo>
                    <a:lnTo>
                      <a:pt x="64" y="344"/>
                    </a:lnTo>
                    <a:lnTo>
                      <a:pt x="53" y="309"/>
                    </a:lnTo>
                    <a:lnTo>
                      <a:pt x="43" y="271"/>
                    </a:lnTo>
                    <a:lnTo>
                      <a:pt x="33" y="234"/>
                    </a:lnTo>
                    <a:lnTo>
                      <a:pt x="25" y="196"/>
                    </a:lnTo>
                    <a:lnTo>
                      <a:pt x="17" y="157"/>
                    </a:lnTo>
                    <a:lnTo>
                      <a:pt x="11" y="119"/>
                    </a:lnTo>
                    <a:lnTo>
                      <a:pt x="6" y="79"/>
                    </a:lnTo>
                    <a:lnTo>
                      <a:pt x="2" y="40"/>
                    </a:lnTo>
                    <a:lnTo>
                      <a:pt x="0" y="0"/>
                    </a:lnTo>
                    <a:lnTo>
                      <a:pt x="159" y="5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9" name="Freeform 170">
                <a:extLst>
                  <a:ext uri="{FF2B5EF4-FFF2-40B4-BE49-F238E27FC236}">
                    <a16:creationId xmlns:a16="http://schemas.microsoft.com/office/drawing/2014/main" id="{6E88DFAF-A642-4056-8FE1-DC3655D95BBE}"/>
                  </a:ext>
                </a:extLst>
              </p:cNvPr>
              <p:cNvSpPr>
                <a:spLocks/>
              </p:cNvSpPr>
              <p:nvPr/>
            </p:nvSpPr>
            <p:spPr bwMode="auto">
              <a:xfrm>
                <a:off x="3901" y="3170"/>
                <a:ext cx="8" cy="7"/>
              </a:xfrm>
              <a:custGeom>
                <a:avLst/>
                <a:gdLst>
                  <a:gd name="T0" fmla="*/ 0 w 54"/>
                  <a:gd name="T1" fmla="*/ 0 h 76"/>
                  <a:gd name="T2" fmla="*/ 0 w 54"/>
                  <a:gd name="T3" fmla="*/ 0 h 76"/>
                  <a:gd name="T4" fmla="*/ 0 w 54"/>
                  <a:gd name="T5" fmla="*/ 0 h 76"/>
                  <a:gd name="T6" fmla="*/ 0 w 54"/>
                  <a:gd name="T7" fmla="*/ 0 h 76"/>
                  <a:gd name="T8" fmla="*/ 0 w 54"/>
                  <a:gd name="T9" fmla="*/ 0 h 76"/>
                  <a:gd name="T10" fmla="*/ 0 w 54"/>
                  <a:gd name="T11" fmla="*/ 0 h 76"/>
                  <a:gd name="T12" fmla="*/ 0 w 54"/>
                  <a:gd name="T13" fmla="*/ 0 h 76"/>
                  <a:gd name="T14" fmla="*/ 0 w 54"/>
                  <a:gd name="T15" fmla="*/ 0 h 76"/>
                  <a:gd name="T16" fmla="*/ 0 w 54"/>
                  <a:gd name="T17" fmla="*/ 0 h 76"/>
                  <a:gd name="T18" fmla="*/ 0 w 54"/>
                  <a:gd name="T19" fmla="*/ 0 h 76"/>
                  <a:gd name="T20" fmla="*/ 0 w 54"/>
                  <a:gd name="T21" fmla="*/ 0 h 76"/>
                  <a:gd name="T22" fmla="*/ 0 w 54"/>
                  <a:gd name="T23" fmla="*/ 0 h 76"/>
                  <a:gd name="T24" fmla="*/ 0 w 54"/>
                  <a:gd name="T25" fmla="*/ 0 h 76"/>
                  <a:gd name="T26" fmla="*/ 0 w 54"/>
                  <a:gd name="T27" fmla="*/ 0 h 76"/>
                  <a:gd name="T28" fmla="*/ 0 w 54"/>
                  <a:gd name="T29" fmla="*/ 0 h 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4" h="76">
                    <a:moveTo>
                      <a:pt x="50" y="76"/>
                    </a:moveTo>
                    <a:lnTo>
                      <a:pt x="0" y="76"/>
                    </a:lnTo>
                    <a:lnTo>
                      <a:pt x="0" y="0"/>
                    </a:lnTo>
                    <a:lnTo>
                      <a:pt x="9" y="8"/>
                    </a:lnTo>
                    <a:lnTo>
                      <a:pt x="19" y="15"/>
                    </a:lnTo>
                    <a:lnTo>
                      <a:pt x="30" y="23"/>
                    </a:lnTo>
                    <a:lnTo>
                      <a:pt x="40" y="30"/>
                    </a:lnTo>
                    <a:lnTo>
                      <a:pt x="44" y="34"/>
                    </a:lnTo>
                    <a:lnTo>
                      <a:pt x="48" y="39"/>
                    </a:lnTo>
                    <a:lnTo>
                      <a:pt x="51" y="43"/>
                    </a:lnTo>
                    <a:lnTo>
                      <a:pt x="53" y="49"/>
                    </a:lnTo>
                    <a:lnTo>
                      <a:pt x="54" y="54"/>
                    </a:lnTo>
                    <a:lnTo>
                      <a:pt x="54" y="61"/>
                    </a:lnTo>
                    <a:lnTo>
                      <a:pt x="52" y="68"/>
                    </a:lnTo>
                    <a:lnTo>
                      <a:pt x="50"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0" name="Freeform 171">
                <a:extLst>
                  <a:ext uri="{FF2B5EF4-FFF2-40B4-BE49-F238E27FC236}">
                    <a16:creationId xmlns:a16="http://schemas.microsoft.com/office/drawing/2014/main" id="{013BC9E7-5EF5-4F58-83CE-05D4A12A424C}"/>
                  </a:ext>
                </a:extLst>
              </p:cNvPr>
              <p:cNvSpPr>
                <a:spLocks/>
              </p:cNvSpPr>
              <p:nvPr/>
            </p:nvSpPr>
            <p:spPr bwMode="auto">
              <a:xfrm>
                <a:off x="4375" y="3172"/>
                <a:ext cx="19" cy="17"/>
              </a:xfrm>
              <a:custGeom>
                <a:avLst/>
                <a:gdLst>
                  <a:gd name="T0" fmla="*/ 0 w 129"/>
                  <a:gd name="T1" fmla="*/ 0 h 192"/>
                  <a:gd name="T2" fmla="*/ 0 w 129"/>
                  <a:gd name="T3" fmla="*/ 0 h 192"/>
                  <a:gd name="T4" fmla="*/ 0 w 129"/>
                  <a:gd name="T5" fmla="*/ 0 h 192"/>
                  <a:gd name="T6" fmla="*/ 0 w 129"/>
                  <a:gd name="T7" fmla="*/ 0 h 1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 h="192">
                    <a:moveTo>
                      <a:pt x="129" y="192"/>
                    </a:moveTo>
                    <a:lnTo>
                      <a:pt x="0" y="0"/>
                    </a:lnTo>
                    <a:lnTo>
                      <a:pt x="129" y="150"/>
                    </a:lnTo>
                    <a:lnTo>
                      <a:pt x="129" y="192"/>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1" name="Freeform 172">
                <a:extLst>
                  <a:ext uri="{FF2B5EF4-FFF2-40B4-BE49-F238E27FC236}">
                    <a16:creationId xmlns:a16="http://schemas.microsoft.com/office/drawing/2014/main" id="{404536D3-EB4D-4299-8385-EF4B7497B875}"/>
                  </a:ext>
                </a:extLst>
              </p:cNvPr>
              <p:cNvSpPr>
                <a:spLocks/>
              </p:cNvSpPr>
              <p:nvPr/>
            </p:nvSpPr>
            <p:spPr bwMode="auto">
              <a:xfrm>
                <a:off x="4461" y="3172"/>
                <a:ext cx="99" cy="31"/>
              </a:xfrm>
              <a:custGeom>
                <a:avLst/>
                <a:gdLst>
                  <a:gd name="T0" fmla="*/ 0 w 697"/>
                  <a:gd name="T1" fmla="*/ 0 h 343"/>
                  <a:gd name="T2" fmla="*/ 0 w 697"/>
                  <a:gd name="T3" fmla="*/ 0 h 343"/>
                  <a:gd name="T4" fmla="*/ 0 w 697"/>
                  <a:gd name="T5" fmla="*/ 0 h 343"/>
                  <a:gd name="T6" fmla="*/ 0 w 697"/>
                  <a:gd name="T7" fmla="*/ 0 h 343"/>
                  <a:gd name="T8" fmla="*/ 0 w 697"/>
                  <a:gd name="T9" fmla="*/ 0 h 343"/>
                  <a:gd name="T10" fmla="*/ 0 w 697"/>
                  <a:gd name="T11" fmla="*/ 0 h 343"/>
                  <a:gd name="T12" fmla="*/ 0 w 697"/>
                  <a:gd name="T13" fmla="*/ 0 h 343"/>
                  <a:gd name="T14" fmla="*/ 0 w 697"/>
                  <a:gd name="T15" fmla="*/ 0 h 343"/>
                  <a:gd name="T16" fmla="*/ 0 w 697"/>
                  <a:gd name="T17" fmla="*/ 0 h 343"/>
                  <a:gd name="T18" fmla="*/ 0 w 697"/>
                  <a:gd name="T19" fmla="*/ 0 h 343"/>
                  <a:gd name="T20" fmla="*/ 0 w 697"/>
                  <a:gd name="T21" fmla="*/ 0 h 343"/>
                  <a:gd name="T22" fmla="*/ 0 w 697"/>
                  <a:gd name="T23" fmla="*/ 0 h 343"/>
                  <a:gd name="T24" fmla="*/ 0 w 697"/>
                  <a:gd name="T25" fmla="*/ 0 h 343"/>
                  <a:gd name="T26" fmla="*/ 0 w 697"/>
                  <a:gd name="T27" fmla="*/ 0 h 343"/>
                  <a:gd name="T28" fmla="*/ 0 w 697"/>
                  <a:gd name="T29" fmla="*/ 0 h 343"/>
                  <a:gd name="T30" fmla="*/ 0 w 697"/>
                  <a:gd name="T31" fmla="*/ 0 h 343"/>
                  <a:gd name="T32" fmla="*/ 0 w 697"/>
                  <a:gd name="T33" fmla="*/ 0 h 343"/>
                  <a:gd name="T34" fmla="*/ 0 w 697"/>
                  <a:gd name="T35" fmla="*/ 0 h 343"/>
                  <a:gd name="T36" fmla="*/ 0 w 697"/>
                  <a:gd name="T37" fmla="*/ 0 h 343"/>
                  <a:gd name="T38" fmla="*/ 0 w 697"/>
                  <a:gd name="T39" fmla="*/ 0 h 343"/>
                  <a:gd name="T40" fmla="*/ 0 w 697"/>
                  <a:gd name="T41" fmla="*/ 0 h 343"/>
                  <a:gd name="T42" fmla="*/ 0 w 697"/>
                  <a:gd name="T43" fmla="*/ 0 h 343"/>
                  <a:gd name="T44" fmla="*/ 0 w 697"/>
                  <a:gd name="T45" fmla="*/ 0 h 343"/>
                  <a:gd name="T46" fmla="*/ 0 w 697"/>
                  <a:gd name="T47" fmla="*/ 0 h 343"/>
                  <a:gd name="T48" fmla="*/ 0 w 697"/>
                  <a:gd name="T49" fmla="*/ 0 h 343"/>
                  <a:gd name="T50" fmla="*/ 0 w 697"/>
                  <a:gd name="T51" fmla="*/ 0 h 343"/>
                  <a:gd name="T52" fmla="*/ 0 w 697"/>
                  <a:gd name="T53" fmla="*/ 0 h 343"/>
                  <a:gd name="T54" fmla="*/ 0 w 697"/>
                  <a:gd name="T55" fmla="*/ 0 h 343"/>
                  <a:gd name="T56" fmla="*/ 0 w 697"/>
                  <a:gd name="T57" fmla="*/ 0 h 343"/>
                  <a:gd name="T58" fmla="*/ 0 w 697"/>
                  <a:gd name="T59" fmla="*/ 0 h 343"/>
                  <a:gd name="T60" fmla="*/ 0 w 697"/>
                  <a:gd name="T61" fmla="*/ 0 h 343"/>
                  <a:gd name="T62" fmla="*/ 0 w 697"/>
                  <a:gd name="T63" fmla="*/ 0 h 343"/>
                  <a:gd name="T64" fmla="*/ 0 w 697"/>
                  <a:gd name="T65" fmla="*/ 0 h 343"/>
                  <a:gd name="T66" fmla="*/ 0 w 697"/>
                  <a:gd name="T67" fmla="*/ 0 h 343"/>
                  <a:gd name="T68" fmla="*/ 0 w 697"/>
                  <a:gd name="T69" fmla="*/ 0 h 343"/>
                  <a:gd name="T70" fmla="*/ 0 w 697"/>
                  <a:gd name="T71" fmla="*/ 0 h 343"/>
                  <a:gd name="T72" fmla="*/ 0 w 697"/>
                  <a:gd name="T73" fmla="*/ 0 h 343"/>
                  <a:gd name="T74" fmla="*/ 0 w 697"/>
                  <a:gd name="T75" fmla="*/ 0 h 343"/>
                  <a:gd name="T76" fmla="*/ 0 w 697"/>
                  <a:gd name="T77" fmla="*/ 0 h 343"/>
                  <a:gd name="T78" fmla="*/ 0 w 697"/>
                  <a:gd name="T79" fmla="*/ 0 h 343"/>
                  <a:gd name="T80" fmla="*/ 0 w 697"/>
                  <a:gd name="T81" fmla="*/ 0 h 343"/>
                  <a:gd name="T82" fmla="*/ 0 w 697"/>
                  <a:gd name="T83" fmla="*/ 0 h 343"/>
                  <a:gd name="T84" fmla="*/ 0 w 697"/>
                  <a:gd name="T85" fmla="*/ 0 h 343"/>
                  <a:gd name="T86" fmla="*/ 0 w 697"/>
                  <a:gd name="T87" fmla="*/ 0 h 343"/>
                  <a:gd name="T88" fmla="*/ 0 w 697"/>
                  <a:gd name="T89" fmla="*/ 0 h 343"/>
                  <a:gd name="T90" fmla="*/ 0 w 697"/>
                  <a:gd name="T91" fmla="*/ 0 h 343"/>
                  <a:gd name="T92" fmla="*/ 0 w 697"/>
                  <a:gd name="T93" fmla="*/ 0 h 343"/>
                  <a:gd name="T94" fmla="*/ 0 w 697"/>
                  <a:gd name="T95" fmla="*/ 0 h 343"/>
                  <a:gd name="T96" fmla="*/ 0 w 697"/>
                  <a:gd name="T97" fmla="*/ 0 h 343"/>
                  <a:gd name="T98" fmla="*/ 0 w 697"/>
                  <a:gd name="T99" fmla="*/ 0 h 343"/>
                  <a:gd name="T100" fmla="*/ 0 w 697"/>
                  <a:gd name="T101" fmla="*/ 0 h 343"/>
                  <a:gd name="T102" fmla="*/ 0 w 697"/>
                  <a:gd name="T103" fmla="*/ 0 h 343"/>
                  <a:gd name="T104" fmla="*/ 0 w 697"/>
                  <a:gd name="T105" fmla="*/ 0 h 343"/>
                  <a:gd name="T106" fmla="*/ 0 w 697"/>
                  <a:gd name="T107" fmla="*/ 0 h 343"/>
                  <a:gd name="T108" fmla="*/ 0 w 697"/>
                  <a:gd name="T109" fmla="*/ 0 h 3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97" h="343">
                    <a:moveTo>
                      <a:pt x="697" y="343"/>
                    </a:moveTo>
                    <a:lnTo>
                      <a:pt x="663" y="320"/>
                    </a:lnTo>
                    <a:lnTo>
                      <a:pt x="627" y="296"/>
                    </a:lnTo>
                    <a:lnTo>
                      <a:pt x="588" y="273"/>
                    </a:lnTo>
                    <a:lnTo>
                      <a:pt x="549" y="250"/>
                    </a:lnTo>
                    <a:lnTo>
                      <a:pt x="508" y="228"/>
                    </a:lnTo>
                    <a:lnTo>
                      <a:pt x="466" y="207"/>
                    </a:lnTo>
                    <a:lnTo>
                      <a:pt x="423" y="187"/>
                    </a:lnTo>
                    <a:lnTo>
                      <a:pt x="378" y="167"/>
                    </a:lnTo>
                    <a:lnTo>
                      <a:pt x="333" y="149"/>
                    </a:lnTo>
                    <a:lnTo>
                      <a:pt x="287" y="130"/>
                    </a:lnTo>
                    <a:lnTo>
                      <a:pt x="241" y="114"/>
                    </a:lnTo>
                    <a:lnTo>
                      <a:pt x="193" y="100"/>
                    </a:lnTo>
                    <a:lnTo>
                      <a:pt x="145" y="86"/>
                    </a:lnTo>
                    <a:lnTo>
                      <a:pt x="97" y="74"/>
                    </a:lnTo>
                    <a:lnTo>
                      <a:pt x="48" y="63"/>
                    </a:lnTo>
                    <a:lnTo>
                      <a:pt x="0" y="55"/>
                    </a:lnTo>
                    <a:lnTo>
                      <a:pt x="9" y="42"/>
                    </a:lnTo>
                    <a:lnTo>
                      <a:pt x="19" y="30"/>
                    </a:lnTo>
                    <a:lnTo>
                      <a:pt x="30" y="21"/>
                    </a:lnTo>
                    <a:lnTo>
                      <a:pt x="42" y="14"/>
                    </a:lnTo>
                    <a:lnTo>
                      <a:pt x="53" y="8"/>
                    </a:lnTo>
                    <a:lnTo>
                      <a:pt x="67" y="4"/>
                    </a:lnTo>
                    <a:lnTo>
                      <a:pt x="80" y="2"/>
                    </a:lnTo>
                    <a:lnTo>
                      <a:pt x="93" y="0"/>
                    </a:lnTo>
                    <a:lnTo>
                      <a:pt x="106" y="0"/>
                    </a:lnTo>
                    <a:lnTo>
                      <a:pt x="121" y="2"/>
                    </a:lnTo>
                    <a:lnTo>
                      <a:pt x="135" y="4"/>
                    </a:lnTo>
                    <a:lnTo>
                      <a:pt x="150" y="7"/>
                    </a:lnTo>
                    <a:lnTo>
                      <a:pt x="165" y="12"/>
                    </a:lnTo>
                    <a:lnTo>
                      <a:pt x="180" y="17"/>
                    </a:lnTo>
                    <a:lnTo>
                      <a:pt x="195" y="22"/>
                    </a:lnTo>
                    <a:lnTo>
                      <a:pt x="211" y="29"/>
                    </a:lnTo>
                    <a:lnTo>
                      <a:pt x="276" y="59"/>
                    </a:lnTo>
                    <a:lnTo>
                      <a:pt x="341" y="93"/>
                    </a:lnTo>
                    <a:lnTo>
                      <a:pt x="374" y="108"/>
                    </a:lnTo>
                    <a:lnTo>
                      <a:pt x="406" y="121"/>
                    </a:lnTo>
                    <a:lnTo>
                      <a:pt x="422" y="127"/>
                    </a:lnTo>
                    <a:lnTo>
                      <a:pt x="438" y="133"/>
                    </a:lnTo>
                    <a:lnTo>
                      <a:pt x="453" y="137"/>
                    </a:lnTo>
                    <a:lnTo>
                      <a:pt x="468" y="140"/>
                    </a:lnTo>
                    <a:lnTo>
                      <a:pt x="499" y="157"/>
                    </a:lnTo>
                    <a:lnTo>
                      <a:pt x="532" y="178"/>
                    </a:lnTo>
                    <a:lnTo>
                      <a:pt x="548" y="189"/>
                    </a:lnTo>
                    <a:lnTo>
                      <a:pt x="565" y="201"/>
                    </a:lnTo>
                    <a:lnTo>
                      <a:pt x="581" y="213"/>
                    </a:lnTo>
                    <a:lnTo>
                      <a:pt x="598" y="226"/>
                    </a:lnTo>
                    <a:lnTo>
                      <a:pt x="614" y="240"/>
                    </a:lnTo>
                    <a:lnTo>
                      <a:pt x="628" y="253"/>
                    </a:lnTo>
                    <a:lnTo>
                      <a:pt x="643" y="267"/>
                    </a:lnTo>
                    <a:lnTo>
                      <a:pt x="656" y="282"/>
                    </a:lnTo>
                    <a:lnTo>
                      <a:pt x="668" y="297"/>
                    </a:lnTo>
                    <a:lnTo>
                      <a:pt x="679" y="312"/>
                    </a:lnTo>
                    <a:lnTo>
                      <a:pt x="689" y="327"/>
                    </a:lnTo>
                    <a:lnTo>
                      <a:pt x="697" y="3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2" name="Freeform 173">
                <a:extLst>
                  <a:ext uri="{FF2B5EF4-FFF2-40B4-BE49-F238E27FC236}">
                    <a16:creationId xmlns:a16="http://schemas.microsoft.com/office/drawing/2014/main" id="{E5C26AF1-0BAC-4C62-AEB5-D5E06555FAB5}"/>
                  </a:ext>
                </a:extLst>
              </p:cNvPr>
              <p:cNvSpPr>
                <a:spLocks/>
              </p:cNvSpPr>
              <p:nvPr/>
            </p:nvSpPr>
            <p:spPr bwMode="auto">
              <a:xfrm>
                <a:off x="3762" y="3177"/>
                <a:ext cx="13" cy="7"/>
              </a:xfrm>
              <a:custGeom>
                <a:avLst/>
                <a:gdLst>
                  <a:gd name="T0" fmla="*/ 0 w 90"/>
                  <a:gd name="T1" fmla="*/ 0 h 85"/>
                  <a:gd name="T2" fmla="*/ 0 w 90"/>
                  <a:gd name="T3" fmla="*/ 0 h 85"/>
                  <a:gd name="T4" fmla="*/ 0 w 90"/>
                  <a:gd name="T5" fmla="*/ 0 h 85"/>
                  <a:gd name="T6" fmla="*/ 0 w 90"/>
                  <a:gd name="T7" fmla="*/ 0 h 85"/>
                  <a:gd name="T8" fmla="*/ 0 w 90"/>
                  <a:gd name="T9" fmla="*/ 0 h 85"/>
                  <a:gd name="T10" fmla="*/ 0 w 90"/>
                  <a:gd name="T11" fmla="*/ 0 h 85"/>
                  <a:gd name="T12" fmla="*/ 0 w 90"/>
                  <a:gd name="T13" fmla="*/ 0 h 85"/>
                  <a:gd name="T14" fmla="*/ 0 w 90"/>
                  <a:gd name="T15" fmla="*/ 0 h 85"/>
                  <a:gd name="T16" fmla="*/ 0 w 90"/>
                  <a:gd name="T17" fmla="*/ 0 h 85"/>
                  <a:gd name="T18" fmla="*/ 0 w 90"/>
                  <a:gd name="T19" fmla="*/ 0 h 85"/>
                  <a:gd name="T20" fmla="*/ 0 w 90"/>
                  <a:gd name="T21" fmla="*/ 0 h 85"/>
                  <a:gd name="T22" fmla="*/ 0 w 90"/>
                  <a:gd name="T23" fmla="*/ 0 h 85"/>
                  <a:gd name="T24" fmla="*/ 0 w 90"/>
                  <a:gd name="T25" fmla="*/ 0 h 85"/>
                  <a:gd name="T26" fmla="*/ 0 w 90"/>
                  <a:gd name="T27" fmla="*/ 0 h 85"/>
                  <a:gd name="T28" fmla="*/ 0 w 90"/>
                  <a:gd name="T29" fmla="*/ 0 h 8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0" h="85">
                    <a:moveTo>
                      <a:pt x="90" y="64"/>
                    </a:moveTo>
                    <a:lnTo>
                      <a:pt x="90" y="69"/>
                    </a:lnTo>
                    <a:lnTo>
                      <a:pt x="88" y="73"/>
                    </a:lnTo>
                    <a:lnTo>
                      <a:pt x="85" y="77"/>
                    </a:lnTo>
                    <a:lnTo>
                      <a:pt x="80" y="79"/>
                    </a:lnTo>
                    <a:lnTo>
                      <a:pt x="76" y="81"/>
                    </a:lnTo>
                    <a:lnTo>
                      <a:pt x="70" y="82"/>
                    </a:lnTo>
                    <a:lnTo>
                      <a:pt x="64" y="82"/>
                    </a:lnTo>
                    <a:lnTo>
                      <a:pt x="57" y="82"/>
                    </a:lnTo>
                    <a:lnTo>
                      <a:pt x="42" y="82"/>
                    </a:lnTo>
                    <a:lnTo>
                      <a:pt x="27" y="82"/>
                    </a:lnTo>
                    <a:lnTo>
                      <a:pt x="12" y="82"/>
                    </a:lnTo>
                    <a:lnTo>
                      <a:pt x="0" y="85"/>
                    </a:lnTo>
                    <a:lnTo>
                      <a:pt x="0" y="0"/>
                    </a:lnTo>
                    <a:lnTo>
                      <a:pt x="90"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3" name="Freeform 174">
                <a:extLst>
                  <a:ext uri="{FF2B5EF4-FFF2-40B4-BE49-F238E27FC236}">
                    <a16:creationId xmlns:a16="http://schemas.microsoft.com/office/drawing/2014/main" id="{DB3D14F4-AFA4-47A7-AC61-5291FC260919}"/>
                  </a:ext>
                </a:extLst>
              </p:cNvPr>
              <p:cNvSpPr>
                <a:spLocks/>
              </p:cNvSpPr>
              <p:nvPr/>
            </p:nvSpPr>
            <p:spPr bwMode="auto">
              <a:xfrm>
                <a:off x="4291" y="3183"/>
                <a:ext cx="32" cy="31"/>
              </a:xfrm>
              <a:custGeom>
                <a:avLst/>
                <a:gdLst>
                  <a:gd name="T0" fmla="*/ 0 w 224"/>
                  <a:gd name="T1" fmla="*/ 0 h 342"/>
                  <a:gd name="T2" fmla="*/ 0 w 224"/>
                  <a:gd name="T3" fmla="*/ 0 h 342"/>
                  <a:gd name="T4" fmla="*/ 0 w 224"/>
                  <a:gd name="T5" fmla="*/ 0 h 342"/>
                  <a:gd name="T6" fmla="*/ 0 w 224"/>
                  <a:gd name="T7" fmla="*/ 0 h 342"/>
                  <a:gd name="T8" fmla="*/ 0 w 224"/>
                  <a:gd name="T9" fmla="*/ 0 h 342"/>
                  <a:gd name="T10" fmla="*/ 0 w 224"/>
                  <a:gd name="T11" fmla="*/ 0 h 342"/>
                  <a:gd name="T12" fmla="*/ 0 w 224"/>
                  <a:gd name="T13" fmla="*/ 0 h 342"/>
                  <a:gd name="T14" fmla="*/ 0 w 224"/>
                  <a:gd name="T15" fmla="*/ 0 h 342"/>
                  <a:gd name="T16" fmla="*/ 0 w 224"/>
                  <a:gd name="T17" fmla="*/ 0 h 342"/>
                  <a:gd name="T18" fmla="*/ 0 w 224"/>
                  <a:gd name="T19" fmla="*/ 0 h 342"/>
                  <a:gd name="T20" fmla="*/ 0 w 224"/>
                  <a:gd name="T21" fmla="*/ 0 h 342"/>
                  <a:gd name="T22" fmla="*/ 0 w 224"/>
                  <a:gd name="T23" fmla="*/ 0 h 342"/>
                  <a:gd name="T24" fmla="*/ 0 w 224"/>
                  <a:gd name="T25" fmla="*/ 0 h 342"/>
                  <a:gd name="T26" fmla="*/ 0 w 224"/>
                  <a:gd name="T27" fmla="*/ 0 h 342"/>
                  <a:gd name="T28" fmla="*/ 0 w 224"/>
                  <a:gd name="T29" fmla="*/ 0 h 342"/>
                  <a:gd name="T30" fmla="*/ 0 w 224"/>
                  <a:gd name="T31" fmla="*/ 0 h 342"/>
                  <a:gd name="T32" fmla="*/ 0 w 224"/>
                  <a:gd name="T33" fmla="*/ 0 h 342"/>
                  <a:gd name="T34" fmla="*/ 0 w 224"/>
                  <a:gd name="T35" fmla="*/ 0 h 342"/>
                  <a:gd name="T36" fmla="*/ 0 w 224"/>
                  <a:gd name="T37" fmla="*/ 0 h 342"/>
                  <a:gd name="T38" fmla="*/ 0 w 224"/>
                  <a:gd name="T39" fmla="*/ 0 h 342"/>
                  <a:gd name="T40" fmla="*/ 0 w 224"/>
                  <a:gd name="T41" fmla="*/ 0 h 342"/>
                  <a:gd name="T42" fmla="*/ 0 w 224"/>
                  <a:gd name="T43" fmla="*/ 0 h 342"/>
                  <a:gd name="T44" fmla="*/ 0 w 224"/>
                  <a:gd name="T45" fmla="*/ 0 h 342"/>
                  <a:gd name="T46" fmla="*/ 0 w 224"/>
                  <a:gd name="T47" fmla="*/ 0 h 342"/>
                  <a:gd name="T48" fmla="*/ 0 w 224"/>
                  <a:gd name="T49" fmla="*/ 0 h 342"/>
                  <a:gd name="T50" fmla="*/ 0 w 224"/>
                  <a:gd name="T51" fmla="*/ 0 h 342"/>
                  <a:gd name="T52" fmla="*/ 0 w 224"/>
                  <a:gd name="T53" fmla="*/ 0 h 342"/>
                  <a:gd name="T54" fmla="*/ 0 w 224"/>
                  <a:gd name="T55" fmla="*/ 0 h 342"/>
                  <a:gd name="T56" fmla="*/ 0 w 224"/>
                  <a:gd name="T57" fmla="*/ 0 h 342"/>
                  <a:gd name="T58" fmla="*/ 0 w 224"/>
                  <a:gd name="T59" fmla="*/ 0 h 342"/>
                  <a:gd name="T60" fmla="*/ 0 w 224"/>
                  <a:gd name="T61" fmla="*/ 0 h 342"/>
                  <a:gd name="T62" fmla="*/ 0 w 224"/>
                  <a:gd name="T63" fmla="*/ 0 h 342"/>
                  <a:gd name="T64" fmla="*/ 0 w 224"/>
                  <a:gd name="T65" fmla="*/ 0 h 342"/>
                  <a:gd name="T66" fmla="*/ 0 w 224"/>
                  <a:gd name="T67" fmla="*/ 0 h 342"/>
                  <a:gd name="T68" fmla="*/ 0 w 224"/>
                  <a:gd name="T69" fmla="*/ 0 h 342"/>
                  <a:gd name="T70" fmla="*/ 0 w 224"/>
                  <a:gd name="T71" fmla="*/ 0 h 342"/>
                  <a:gd name="T72" fmla="*/ 0 w 224"/>
                  <a:gd name="T73" fmla="*/ 0 h 342"/>
                  <a:gd name="T74" fmla="*/ 0 w 224"/>
                  <a:gd name="T75" fmla="*/ 0 h 342"/>
                  <a:gd name="T76" fmla="*/ 0 w 224"/>
                  <a:gd name="T77" fmla="*/ 0 h 342"/>
                  <a:gd name="T78" fmla="*/ 0 w 224"/>
                  <a:gd name="T79" fmla="*/ 0 h 342"/>
                  <a:gd name="T80" fmla="*/ 0 w 224"/>
                  <a:gd name="T81" fmla="*/ 0 h 342"/>
                  <a:gd name="T82" fmla="*/ 0 w 224"/>
                  <a:gd name="T83" fmla="*/ 0 h 342"/>
                  <a:gd name="T84" fmla="*/ 0 w 224"/>
                  <a:gd name="T85" fmla="*/ 0 h 342"/>
                  <a:gd name="T86" fmla="*/ 0 w 224"/>
                  <a:gd name="T87" fmla="*/ 0 h 342"/>
                  <a:gd name="T88" fmla="*/ 0 w 224"/>
                  <a:gd name="T89" fmla="*/ 0 h 342"/>
                  <a:gd name="T90" fmla="*/ 0 w 224"/>
                  <a:gd name="T91" fmla="*/ 0 h 342"/>
                  <a:gd name="T92" fmla="*/ 0 w 224"/>
                  <a:gd name="T93" fmla="*/ 0 h 342"/>
                  <a:gd name="T94" fmla="*/ 0 w 224"/>
                  <a:gd name="T95" fmla="*/ 0 h 3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24" h="342">
                    <a:moveTo>
                      <a:pt x="203" y="289"/>
                    </a:moveTo>
                    <a:lnTo>
                      <a:pt x="142" y="342"/>
                    </a:lnTo>
                    <a:lnTo>
                      <a:pt x="140" y="331"/>
                    </a:lnTo>
                    <a:lnTo>
                      <a:pt x="136" y="321"/>
                    </a:lnTo>
                    <a:lnTo>
                      <a:pt x="131" y="310"/>
                    </a:lnTo>
                    <a:lnTo>
                      <a:pt x="126" y="299"/>
                    </a:lnTo>
                    <a:lnTo>
                      <a:pt x="112" y="277"/>
                    </a:lnTo>
                    <a:lnTo>
                      <a:pt x="97" y="256"/>
                    </a:lnTo>
                    <a:lnTo>
                      <a:pt x="62" y="214"/>
                    </a:lnTo>
                    <a:lnTo>
                      <a:pt x="30" y="171"/>
                    </a:lnTo>
                    <a:lnTo>
                      <a:pt x="22" y="161"/>
                    </a:lnTo>
                    <a:lnTo>
                      <a:pt x="16" y="150"/>
                    </a:lnTo>
                    <a:lnTo>
                      <a:pt x="10" y="139"/>
                    </a:lnTo>
                    <a:lnTo>
                      <a:pt x="6" y="129"/>
                    </a:lnTo>
                    <a:lnTo>
                      <a:pt x="3" y="118"/>
                    </a:lnTo>
                    <a:lnTo>
                      <a:pt x="1" y="108"/>
                    </a:lnTo>
                    <a:lnTo>
                      <a:pt x="0" y="97"/>
                    </a:lnTo>
                    <a:lnTo>
                      <a:pt x="1" y="86"/>
                    </a:lnTo>
                    <a:lnTo>
                      <a:pt x="3" y="75"/>
                    </a:lnTo>
                    <a:lnTo>
                      <a:pt x="7" y="66"/>
                    </a:lnTo>
                    <a:lnTo>
                      <a:pt x="12" y="55"/>
                    </a:lnTo>
                    <a:lnTo>
                      <a:pt x="20" y="44"/>
                    </a:lnTo>
                    <a:lnTo>
                      <a:pt x="31" y="33"/>
                    </a:lnTo>
                    <a:lnTo>
                      <a:pt x="42" y="21"/>
                    </a:lnTo>
                    <a:lnTo>
                      <a:pt x="57" y="10"/>
                    </a:lnTo>
                    <a:lnTo>
                      <a:pt x="73" y="0"/>
                    </a:lnTo>
                    <a:lnTo>
                      <a:pt x="77" y="8"/>
                    </a:lnTo>
                    <a:lnTo>
                      <a:pt x="82" y="18"/>
                    </a:lnTo>
                    <a:lnTo>
                      <a:pt x="87" y="27"/>
                    </a:lnTo>
                    <a:lnTo>
                      <a:pt x="93" y="35"/>
                    </a:lnTo>
                    <a:lnTo>
                      <a:pt x="106" y="53"/>
                    </a:lnTo>
                    <a:lnTo>
                      <a:pt x="121" y="71"/>
                    </a:lnTo>
                    <a:lnTo>
                      <a:pt x="152" y="106"/>
                    </a:lnTo>
                    <a:lnTo>
                      <a:pt x="182" y="140"/>
                    </a:lnTo>
                    <a:lnTo>
                      <a:pt x="195" y="157"/>
                    </a:lnTo>
                    <a:lnTo>
                      <a:pt x="207" y="176"/>
                    </a:lnTo>
                    <a:lnTo>
                      <a:pt x="212" y="184"/>
                    </a:lnTo>
                    <a:lnTo>
                      <a:pt x="216" y="194"/>
                    </a:lnTo>
                    <a:lnTo>
                      <a:pt x="219" y="203"/>
                    </a:lnTo>
                    <a:lnTo>
                      <a:pt x="222" y="212"/>
                    </a:lnTo>
                    <a:lnTo>
                      <a:pt x="223" y="221"/>
                    </a:lnTo>
                    <a:lnTo>
                      <a:pt x="224" y="231"/>
                    </a:lnTo>
                    <a:lnTo>
                      <a:pt x="223" y="241"/>
                    </a:lnTo>
                    <a:lnTo>
                      <a:pt x="222" y="249"/>
                    </a:lnTo>
                    <a:lnTo>
                      <a:pt x="219" y="259"/>
                    </a:lnTo>
                    <a:lnTo>
                      <a:pt x="215" y="269"/>
                    </a:lnTo>
                    <a:lnTo>
                      <a:pt x="209" y="278"/>
                    </a:lnTo>
                    <a:lnTo>
                      <a:pt x="203" y="289"/>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4" name="Freeform 175">
                <a:extLst>
                  <a:ext uri="{FF2B5EF4-FFF2-40B4-BE49-F238E27FC236}">
                    <a16:creationId xmlns:a16="http://schemas.microsoft.com/office/drawing/2014/main" id="{9D0AE2BD-E03E-4CCB-B582-763A707A657F}"/>
                  </a:ext>
                </a:extLst>
              </p:cNvPr>
              <p:cNvSpPr>
                <a:spLocks/>
              </p:cNvSpPr>
              <p:nvPr/>
            </p:nvSpPr>
            <p:spPr bwMode="auto">
              <a:xfrm>
                <a:off x="3806" y="3198"/>
                <a:ext cx="10" cy="6"/>
              </a:xfrm>
              <a:custGeom>
                <a:avLst/>
                <a:gdLst>
                  <a:gd name="T0" fmla="*/ 0 w 70"/>
                  <a:gd name="T1" fmla="*/ 0 h 61"/>
                  <a:gd name="T2" fmla="*/ 0 w 70"/>
                  <a:gd name="T3" fmla="*/ 0 h 61"/>
                  <a:gd name="T4" fmla="*/ 0 w 70"/>
                  <a:gd name="T5" fmla="*/ 0 h 61"/>
                  <a:gd name="T6" fmla="*/ 0 w 70"/>
                  <a:gd name="T7" fmla="*/ 0 h 61"/>
                  <a:gd name="T8" fmla="*/ 0 w 70"/>
                  <a:gd name="T9" fmla="*/ 0 h 61"/>
                  <a:gd name="T10" fmla="*/ 0 w 70"/>
                  <a:gd name="T11" fmla="*/ 0 h 61"/>
                  <a:gd name="T12" fmla="*/ 0 w 70"/>
                  <a:gd name="T13" fmla="*/ 0 h 61"/>
                  <a:gd name="T14" fmla="*/ 0 w 70"/>
                  <a:gd name="T15" fmla="*/ 0 h 61"/>
                  <a:gd name="T16" fmla="*/ 0 w 70"/>
                  <a:gd name="T17" fmla="*/ 0 h 61"/>
                  <a:gd name="T18" fmla="*/ 0 w 70"/>
                  <a:gd name="T19" fmla="*/ 0 h 61"/>
                  <a:gd name="T20" fmla="*/ 0 w 70"/>
                  <a:gd name="T21" fmla="*/ 0 h 61"/>
                  <a:gd name="T22" fmla="*/ 0 w 70"/>
                  <a:gd name="T23" fmla="*/ 0 h 61"/>
                  <a:gd name="T24" fmla="*/ 0 w 70"/>
                  <a:gd name="T25" fmla="*/ 0 h 61"/>
                  <a:gd name="T26" fmla="*/ 0 w 70"/>
                  <a:gd name="T27" fmla="*/ 0 h 61"/>
                  <a:gd name="T28" fmla="*/ 0 w 70"/>
                  <a:gd name="T29" fmla="*/ 0 h 61"/>
                  <a:gd name="T30" fmla="*/ 0 w 70"/>
                  <a:gd name="T31" fmla="*/ 0 h 61"/>
                  <a:gd name="T32" fmla="*/ 0 w 70"/>
                  <a:gd name="T33" fmla="*/ 0 h 61"/>
                  <a:gd name="T34" fmla="*/ 0 w 70"/>
                  <a:gd name="T35" fmla="*/ 0 h 61"/>
                  <a:gd name="T36" fmla="*/ 0 w 70"/>
                  <a:gd name="T37" fmla="*/ 0 h 61"/>
                  <a:gd name="T38" fmla="*/ 0 w 70"/>
                  <a:gd name="T39" fmla="*/ 0 h 61"/>
                  <a:gd name="T40" fmla="*/ 0 w 70"/>
                  <a:gd name="T41" fmla="*/ 0 h 61"/>
                  <a:gd name="T42" fmla="*/ 0 w 70"/>
                  <a:gd name="T43" fmla="*/ 0 h 61"/>
                  <a:gd name="T44" fmla="*/ 0 w 70"/>
                  <a:gd name="T45" fmla="*/ 0 h 61"/>
                  <a:gd name="T46" fmla="*/ 0 w 70"/>
                  <a:gd name="T47" fmla="*/ 0 h 6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0" h="61">
                    <a:moveTo>
                      <a:pt x="70" y="43"/>
                    </a:moveTo>
                    <a:lnTo>
                      <a:pt x="69" y="48"/>
                    </a:lnTo>
                    <a:lnTo>
                      <a:pt x="67" y="52"/>
                    </a:lnTo>
                    <a:lnTo>
                      <a:pt x="65" y="56"/>
                    </a:lnTo>
                    <a:lnTo>
                      <a:pt x="61" y="58"/>
                    </a:lnTo>
                    <a:lnTo>
                      <a:pt x="57" y="60"/>
                    </a:lnTo>
                    <a:lnTo>
                      <a:pt x="53" y="60"/>
                    </a:lnTo>
                    <a:lnTo>
                      <a:pt x="48" y="61"/>
                    </a:lnTo>
                    <a:lnTo>
                      <a:pt x="42" y="60"/>
                    </a:lnTo>
                    <a:lnTo>
                      <a:pt x="31" y="59"/>
                    </a:lnTo>
                    <a:lnTo>
                      <a:pt x="19" y="57"/>
                    </a:lnTo>
                    <a:lnTo>
                      <a:pt x="9" y="54"/>
                    </a:lnTo>
                    <a:lnTo>
                      <a:pt x="0" y="53"/>
                    </a:lnTo>
                    <a:lnTo>
                      <a:pt x="0" y="0"/>
                    </a:lnTo>
                    <a:lnTo>
                      <a:pt x="8" y="4"/>
                    </a:lnTo>
                    <a:lnTo>
                      <a:pt x="17" y="7"/>
                    </a:lnTo>
                    <a:lnTo>
                      <a:pt x="26" y="10"/>
                    </a:lnTo>
                    <a:lnTo>
                      <a:pt x="35" y="13"/>
                    </a:lnTo>
                    <a:lnTo>
                      <a:pt x="44" y="18"/>
                    </a:lnTo>
                    <a:lnTo>
                      <a:pt x="53" y="24"/>
                    </a:lnTo>
                    <a:lnTo>
                      <a:pt x="57" y="27"/>
                    </a:lnTo>
                    <a:lnTo>
                      <a:pt x="62" y="32"/>
                    </a:lnTo>
                    <a:lnTo>
                      <a:pt x="66" y="37"/>
                    </a:lnTo>
                    <a:lnTo>
                      <a:pt x="70"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5" name="Freeform 176">
                <a:extLst>
                  <a:ext uri="{FF2B5EF4-FFF2-40B4-BE49-F238E27FC236}">
                    <a16:creationId xmlns:a16="http://schemas.microsoft.com/office/drawing/2014/main" id="{3BF194CA-3799-435A-B11E-4ADD4ACB9862}"/>
                  </a:ext>
                </a:extLst>
              </p:cNvPr>
              <p:cNvSpPr>
                <a:spLocks/>
              </p:cNvSpPr>
              <p:nvPr/>
            </p:nvSpPr>
            <p:spPr bwMode="auto">
              <a:xfrm>
                <a:off x="4270" y="3198"/>
                <a:ext cx="114" cy="88"/>
              </a:xfrm>
              <a:custGeom>
                <a:avLst/>
                <a:gdLst>
                  <a:gd name="T0" fmla="*/ 0 w 797"/>
                  <a:gd name="T1" fmla="*/ 0 h 963"/>
                  <a:gd name="T2" fmla="*/ 0 w 797"/>
                  <a:gd name="T3" fmla="*/ 0 h 963"/>
                  <a:gd name="T4" fmla="*/ 0 w 797"/>
                  <a:gd name="T5" fmla="*/ 0 h 963"/>
                  <a:gd name="T6" fmla="*/ 0 w 797"/>
                  <a:gd name="T7" fmla="*/ 0 h 963"/>
                  <a:gd name="T8" fmla="*/ 0 w 797"/>
                  <a:gd name="T9" fmla="*/ 0 h 963"/>
                  <a:gd name="T10" fmla="*/ 0 w 797"/>
                  <a:gd name="T11" fmla="*/ 0 h 963"/>
                  <a:gd name="T12" fmla="*/ 0 w 797"/>
                  <a:gd name="T13" fmla="*/ 0 h 963"/>
                  <a:gd name="T14" fmla="*/ 0 w 797"/>
                  <a:gd name="T15" fmla="*/ 0 h 963"/>
                  <a:gd name="T16" fmla="*/ 0 w 797"/>
                  <a:gd name="T17" fmla="*/ 0 h 963"/>
                  <a:gd name="T18" fmla="*/ 0 w 797"/>
                  <a:gd name="T19" fmla="*/ 0 h 963"/>
                  <a:gd name="T20" fmla="*/ 0 w 797"/>
                  <a:gd name="T21" fmla="*/ 0 h 963"/>
                  <a:gd name="T22" fmla="*/ 0 w 797"/>
                  <a:gd name="T23" fmla="*/ 0 h 963"/>
                  <a:gd name="T24" fmla="*/ 0 w 797"/>
                  <a:gd name="T25" fmla="*/ 0 h 963"/>
                  <a:gd name="T26" fmla="*/ 0 w 797"/>
                  <a:gd name="T27" fmla="*/ 0 h 963"/>
                  <a:gd name="T28" fmla="*/ 0 w 797"/>
                  <a:gd name="T29" fmla="*/ 0 h 963"/>
                  <a:gd name="T30" fmla="*/ 0 w 797"/>
                  <a:gd name="T31" fmla="*/ 0 h 963"/>
                  <a:gd name="T32" fmla="*/ 0 w 797"/>
                  <a:gd name="T33" fmla="*/ 0 h 963"/>
                  <a:gd name="T34" fmla="*/ 0 w 797"/>
                  <a:gd name="T35" fmla="*/ 0 h 963"/>
                  <a:gd name="T36" fmla="*/ 0 w 797"/>
                  <a:gd name="T37" fmla="*/ 0 h 963"/>
                  <a:gd name="T38" fmla="*/ 0 w 797"/>
                  <a:gd name="T39" fmla="*/ 0 h 963"/>
                  <a:gd name="T40" fmla="*/ 0 w 797"/>
                  <a:gd name="T41" fmla="*/ 0 h 963"/>
                  <a:gd name="T42" fmla="*/ 0 w 797"/>
                  <a:gd name="T43" fmla="*/ 0 h 963"/>
                  <a:gd name="T44" fmla="*/ 0 w 797"/>
                  <a:gd name="T45" fmla="*/ 0 h 963"/>
                  <a:gd name="T46" fmla="*/ 0 w 797"/>
                  <a:gd name="T47" fmla="*/ 0 h 963"/>
                  <a:gd name="T48" fmla="*/ 0 w 797"/>
                  <a:gd name="T49" fmla="*/ 0 h 963"/>
                  <a:gd name="T50" fmla="*/ 0 w 797"/>
                  <a:gd name="T51" fmla="*/ 0 h 963"/>
                  <a:gd name="T52" fmla="*/ 0 w 797"/>
                  <a:gd name="T53" fmla="*/ 0 h 963"/>
                  <a:gd name="T54" fmla="*/ 0 w 797"/>
                  <a:gd name="T55" fmla="*/ 0 h 963"/>
                  <a:gd name="T56" fmla="*/ 0 w 797"/>
                  <a:gd name="T57" fmla="*/ 0 h 963"/>
                  <a:gd name="T58" fmla="*/ 0 w 797"/>
                  <a:gd name="T59" fmla="*/ 0 h 963"/>
                  <a:gd name="T60" fmla="*/ 0 w 797"/>
                  <a:gd name="T61" fmla="*/ 0 h 963"/>
                  <a:gd name="T62" fmla="*/ 0 w 797"/>
                  <a:gd name="T63" fmla="*/ 0 h 963"/>
                  <a:gd name="T64" fmla="*/ 0 w 797"/>
                  <a:gd name="T65" fmla="*/ 0 h 963"/>
                  <a:gd name="T66" fmla="*/ 0 w 797"/>
                  <a:gd name="T67" fmla="*/ 0 h 963"/>
                  <a:gd name="T68" fmla="*/ 0 w 797"/>
                  <a:gd name="T69" fmla="*/ 0 h 96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97" h="963">
                    <a:moveTo>
                      <a:pt x="458" y="503"/>
                    </a:moveTo>
                    <a:lnTo>
                      <a:pt x="475" y="533"/>
                    </a:lnTo>
                    <a:lnTo>
                      <a:pt x="494" y="562"/>
                    </a:lnTo>
                    <a:lnTo>
                      <a:pt x="513" y="592"/>
                    </a:lnTo>
                    <a:lnTo>
                      <a:pt x="535" y="621"/>
                    </a:lnTo>
                    <a:lnTo>
                      <a:pt x="578" y="677"/>
                    </a:lnTo>
                    <a:lnTo>
                      <a:pt x="623" y="733"/>
                    </a:lnTo>
                    <a:lnTo>
                      <a:pt x="669" y="789"/>
                    </a:lnTo>
                    <a:lnTo>
                      <a:pt x="715" y="847"/>
                    </a:lnTo>
                    <a:lnTo>
                      <a:pt x="736" y="876"/>
                    </a:lnTo>
                    <a:lnTo>
                      <a:pt x="757" y="904"/>
                    </a:lnTo>
                    <a:lnTo>
                      <a:pt x="777" y="934"/>
                    </a:lnTo>
                    <a:lnTo>
                      <a:pt x="797" y="963"/>
                    </a:lnTo>
                    <a:lnTo>
                      <a:pt x="764" y="955"/>
                    </a:lnTo>
                    <a:lnTo>
                      <a:pt x="733" y="943"/>
                    </a:lnTo>
                    <a:lnTo>
                      <a:pt x="703" y="930"/>
                    </a:lnTo>
                    <a:lnTo>
                      <a:pt x="672" y="915"/>
                    </a:lnTo>
                    <a:lnTo>
                      <a:pt x="643" y="897"/>
                    </a:lnTo>
                    <a:lnTo>
                      <a:pt x="615" y="879"/>
                    </a:lnTo>
                    <a:lnTo>
                      <a:pt x="587" y="859"/>
                    </a:lnTo>
                    <a:lnTo>
                      <a:pt x="560" y="836"/>
                    </a:lnTo>
                    <a:lnTo>
                      <a:pt x="534" y="812"/>
                    </a:lnTo>
                    <a:lnTo>
                      <a:pt x="507" y="788"/>
                    </a:lnTo>
                    <a:lnTo>
                      <a:pt x="482" y="761"/>
                    </a:lnTo>
                    <a:lnTo>
                      <a:pt x="457" y="734"/>
                    </a:lnTo>
                    <a:lnTo>
                      <a:pt x="432" y="706"/>
                    </a:lnTo>
                    <a:lnTo>
                      <a:pt x="408" y="677"/>
                    </a:lnTo>
                    <a:lnTo>
                      <a:pt x="384" y="648"/>
                    </a:lnTo>
                    <a:lnTo>
                      <a:pt x="361" y="618"/>
                    </a:lnTo>
                    <a:lnTo>
                      <a:pt x="314" y="554"/>
                    </a:lnTo>
                    <a:lnTo>
                      <a:pt x="269" y="490"/>
                    </a:lnTo>
                    <a:lnTo>
                      <a:pt x="225" y="425"/>
                    </a:lnTo>
                    <a:lnTo>
                      <a:pt x="181" y="360"/>
                    </a:lnTo>
                    <a:lnTo>
                      <a:pt x="135" y="295"/>
                    </a:lnTo>
                    <a:lnTo>
                      <a:pt x="91" y="234"/>
                    </a:lnTo>
                    <a:lnTo>
                      <a:pt x="68" y="204"/>
                    </a:lnTo>
                    <a:lnTo>
                      <a:pt x="46" y="174"/>
                    </a:lnTo>
                    <a:lnTo>
                      <a:pt x="23" y="145"/>
                    </a:lnTo>
                    <a:lnTo>
                      <a:pt x="0" y="118"/>
                    </a:lnTo>
                    <a:lnTo>
                      <a:pt x="89" y="0"/>
                    </a:lnTo>
                    <a:lnTo>
                      <a:pt x="113" y="13"/>
                    </a:lnTo>
                    <a:lnTo>
                      <a:pt x="134" y="29"/>
                    </a:lnTo>
                    <a:lnTo>
                      <a:pt x="152" y="44"/>
                    </a:lnTo>
                    <a:lnTo>
                      <a:pt x="168" y="60"/>
                    </a:lnTo>
                    <a:lnTo>
                      <a:pt x="183" y="77"/>
                    </a:lnTo>
                    <a:lnTo>
                      <a:pt x="194" y="94"/>
                    </a:lnTo>
                    <a:lnTo>
                      <a:pt x="204" y="113"/>
                    </a:lnTo>
                    <a:lnTo>
                      <a:pt x="213" y="131"/>
                    </a:lnTo>
                    <a:lnTo>
                      <a:pt x="220" y="151"/>
                    </a:lnTo>
                    <a:lnTo>
                      <a:pt x="226" y="170"/>
                    </a:lnTo>
                    <a:lnTo>
                      <a:pt x="231" y="190"/>
                    </a:lnTo>
                    <a:lnTo>
                      <a:pt x="235" y="209"/>
                    </a:lnTo>
                    <a:lnTo>
                      <a:pt x="242" y="249"/>
                    </a:lnTo>
                    <a:lnTo>
                      <a:pt x="247" y="288"/>
                    </a:lnTo>
                    <a:lnTo>
                      <a:pt x="251" y="307"/>
                    </a:lnTo>
                    <a:lnTo>
                      <a:pt x="254" y="326"/>
                    </a:lnTo>
                    <a:lnTo>
                      <a:pt x="258" y="344"/>
                    </a:lnTo>
                    <a:lnTo>
                      <a:pt x="263" y="362"/>
                    </a:lnTo>
                    <a:lnTo>
                      <a:pt x="269" y="379"/>
                    </a:lnTo>
                    <a:lnTo>
                      <a:pt x="276" y="396"/>
                    </a:lnTo>
                    <a:lnTo>
                      <a:pt x="285" y="411"/>
                    </a:lnTo>
                    <a:lnTo>
                      <a:pt x="295" y="426"/>
                    </a:lnTo>
                    <a:lnTo>
                      <a:pt x="307" y="440"/>
                    </a:lnTo>
                    <a:lnTo>
                      <a:pt x="321" y="453"/>
                    </a:lnTo>
                    <a:lnTo>
                      <a:pt x="337" y="464"/>
                    </a:lnTo>
                    <a:lnTo>
                      <a:pt x="356" y="475"/>
                    </a:lnTo>
                    <a:lnTo>
                      <a:pt x="377" y="485"/>
                    </a:lnTo>
                    <a:lnTo>
                      <a:pt x="401" y="492"/>
                    </a:lnTo>
                    <a:lnTo>
                      <a:pt x="428" y="499"/>
                    </a:lnTo>
                    <a:lnTo>
                      <a:pt x="458" y="503"/>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6" name="Freeform 177">
                <a:extLst>
                  <a:ext uri="{FF2B5EF4-FFF2-40B4-BE49-F238E27FC236}">
                    <a16:creationId xmlns:a16="http://schemas.microsoft.com/office/drawing/2014/main" id="{5AAE345F-EA2F-4A7D-B550-FA9D01039354}"/>
                  </a:ext>
                </a:extLst>
              </p:cNvPr>
              <p:cNvSpPr>
                <a:spLocks/>
              </p:cNvSpPr>
              <p:nvPr/>
            </p:nvSpPr>
            <p:spPr bwMode="auto">
              <a:xfrm>
                <a:off x="4431" y="3206"/>
                <a:ext cx="91" cy="104"/>
              </a:xfrm>
              <a:custGeom>
                <a:avLst/>
                <a:gdLst>
                  <a:gd name="T0" fmla="*/ 0 w 636"/>
                  <a:gd name="T1" fmla="*/ 0 h 1147"/>
                  <a:gd name="T2" fmla="*/ 0 w 636"/>
                  <a:gd name="T3" fmla="*/ 0 h 1147"/>
                  <a:gd name="T4" fmla="*/ 0 w 636"/>
                  <a:gd name="T5" fmla="*/ 0 h 1147"/>
                  <a:gd name="T6" fmla="*/ 0 w 636"/>
                  <a:gd name="T7" fmla="*/ 0 h 1147"/>
                  <a:gd name="T8" fmla="*/ 0 w 636"/>
                  <a:gd name="T9" fmla="*/ 0 h 1147"/>
                  <a:gd name="T10" fmla="*/ 0 w 636"/>
                  <a:gd name="T11" fmla="*/ 0 h 1147"/>
                  <a:gd name="T12" fmla="*/ 0 w 636"/>
                  <a:gd name="T13" fmla="*/ 0 h 1147"/>
                  <a:gd name="T14" fmla="*/ 0 w 636"/>
                  <a:gd name="T15" fmla="*/ 0 h 1147"/>
                  <a:gd name="T16" fmla="*/ 0 w 636"/>
                  <a:gd name="T17" fmla="*/ 0 h 1147"/>
                  <a:gd name="T18" fmla="*/ 0 w 636"/>
                  <a:gd name="T19" fmla="*/ 0 h 1147"/>
                  <a:gd name="T20" fmla="*/ 0 w 636"/>
                  <a:gd name="T21" fmla="*/ 0 h 1147"/>
                  <a:gd name="T22" fmla="*/ 0 w 636"/>
                  <a:gd name="T23" fmla="*/ 0 h 1147"/>
                  <a:gd name="T24" fmla="*/ 0 w 636"/>
                  <a:gd name="T25" fmla="*/ 0 h 1147"/>
                  <a:gd name="T26" fmla="*/ 0 w 636"/>
                  <a:gd name="T27" fmla="*/ 0 h 1147"/>
                  <a:gd name="T28" fmla="*/ 0 w 636"/>
                  <a:gd name="T29" fmla="*/ 0 h 1147"/>
                  <a:gd name="T30" fmla="*/ 0 w 636"/>
                  <a:gd name="T31" fmla="*/ 0 h 1147"/>
                  <a:gd name="T32" fmla="*/ 0 w 636"/>
                  <a:gd name="T33" fmla="*/ 0 h 1147"/>
                  <a:gd name="T34" fmla="*/ 0 w 636"/>
                  <a:gd name="T35" fmla="*/ 0 h 1147"/>
                  <a:gd name="T36" fmla="*/ 0 w 636"/>
                  <a:gd name="T37" fmla="*/ 0 h 1147"/>
                  <a:gd name="T38" fmla="*/ 0 w 636"/>
                  <a:gd name="T39" fmla="*/ 0 h 1147"/>
                  <a:gd name="T40" fmla="*/ 0 w 636"/>
                  <a:gd name="T41" fmla="*/ 0 h 1147"/>
                  <a:gd name="T42" fmla="*/ 0 w 636"/>
                  <a:gd name="T43" fmla="*/ 0 h 1147"/>
                  <a:gd name="T44" fmla="*/ 0 w 636"/>
                  <a:gd name="T45" fmla="*/ 0 h 1147"/>
                  <a:gd name="T46" fmla="*/ 0 w 636"/>
                  <a:gd name="T47" fmla="*/ 0 h 1147"/>
                  <a:gd name="T48" fmla="*/ 0 w 636"/>
                  <a:gd name="T49" fmla="*/ 0 h 1147"/>
                  <a:gd name="T50" fmla="*/ 0 w 636"/>
                  <a:gd name="T51" fmla="*/ 0 h 1147"/>
                  <a:gd name="T52" fmla="*/ 0 w 636"/>
                  <a:gd name="T53" fmla="*/ 0 h 1147"/>
                  <a:gd name="T54" fmla="*/ 0 w 636"/>
                  <a:gd name="T55" fmla="*/ 0 h 1147"/>
                  <a:gd name="T56" fmla="*/ 0 w 636"/>
                  <a:gd name="T57" fmla="*/ 0 h 1147"/>
                  <a:gd name="T58" fmla="*/ 0 w 636"/>
                  <a:gd name="T59" fmla="*/ 0 h 1147"/>
                  <a:gd name="T60" fmla="*/ 0 w 636"/>
                  <a:gd name="T61" fmla="*/ 0 h 1147"/>
                  <a:gd name="T62" fmla="*/ 0 w 636"/>
                  <a:gd name="T63" fmla="*/ 0 h 1147"/>
                  <a:gd name="T64" fmla="*/ 0 w 636"/>
                  <a:gd name="T65" fmla="*/ 0 h 1147"/>
                  <a:gd name="T66" fmla="*/ 0 w 636"/>
                  <a:gd name="T67" fmla="*/ 0 h 1147"/>
                  <a:gd name="T68" fmla="*/ 0 w 636"/>
                  <a:gd name="T69" fmla="*/ 0 h 1147"/>
                  <a:gd name="T70" fmla="*/ 0 w 636"/>
                  <a:gd name="T71" fmla="*/ 0 h 1147"/>
                  <a:gd name="T72" fmla="*/ 0 w 636"/>
                  <a:gd name="T73" fmla="*/ 0 h 1147"/>
                  <a:gd name="T74" fmla="*/ 0 w 636"/>
                  <a:gd name="T75" fmla="*/ 0 h 1147"/>
                  <a:gd name="T76" fmla="*/ 0 w 636"/>
                  <a:gd name="T77" fmla="*/ 0 h 1147"/>
                  <a:gd name="T78" fmla="*/ 0 w 636"/>
                  <a:gd name="T79" fmla="*/ 0 h 1147"/>
                  <a:gd name="T80" fmla="*/ 0 w 636"/>
                  <a:gd name="T81" fmla="*/ 0 h 1147"/>
                  <a:gd name="T82" fmla="*/ 0 w 636"/>
                  <a:gd name="T83" fmla="*/ 0 h 1147"/>
                  <a:gd name="T84" fmla="*/ 0 w 636"/>
                  <a:gd name="T85" fmla="*/ 0 h 1147"/>
                  <a:gd name="T86" fmla="*/ 0 w 636"/>
                  <a:gd name="T87" fmla="*/ 0 h 1147"/>
                  <a:gd name="T88" fmla="*/ 0 w 636"/>
                  <a:gd name="T89" fmla="*/ 0 h 1147"/>
                  <a:gd name="T90" fmla="*/ 0 w 636"/>
                  <a:gd name="T91" fmla="*/ 0 h 1147"/>
                  <a:gd name="T92" fmla="*/ 0 w 636"/>
                  <a:gd name="T93" fmla="*/ 0 h 1147"/>
                  <a:gd name="T94" fmla="*/ 0 w 636"/>
                  <a:gd name="T95" fmla="*/ 0 h 1147"/>
                  <a:gd name="T96" fmla="*/ 0 w 636"/>
                  <a:gd name="T97" fmla="*/ 0 h 1147"/>
                  <a:gd name="T98" fmla="*/ 0 w 636"/>
                  <a:gd name="T99" fmla="*/ 0 h 1147"/>
                  <a:gd name="T100" fmla="*/ 0 w 636"/>
                  <a:gd name="T101" fmla="*/ 0 h 1147"/>
                  <a:gd name="T102" fmla="*/ 0 w 636"/>
                  <a:gd name="T103" fmla="*/ 0 h 1147"/>
                  <a:gd name="T104" fmla="*/ 0 w 636"/>
                  <a:gd name="T105" fmla="*/ 0 h 1147"/>
                  <a:gd name="T106" fmla="*/ 0 w 636"/>
                  <a:gd name="T107" fmla="*/ 0 h 1147"/>
                  <a:gd name="T108" fmla="*/ 0 w 636"/>
                  <a:gd name="T109" fmla="*/ 0 h 1147"/>
                  <a:gd name="T110" fmla="*/ 0 w 636"/>
                  <a:gd name="T111" fmla="*/ 0 h 1147"/>
                  <a:gd name="T112" fmla="*/ 0 w 636"/>
                  <a:gd name="T113" fmla="*/ 0 h 1147"/>
                  <a:gd name="T114" fmla="*/ 0 w 636"/>
                  <a:gd name="T115" fmla="*/ 0 h 1147"/>
                  <a:gd name="T116" fmla="*/ 0 w 636"/>
                  <a:gd name="T117" fmla="*/ 0 h 114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36" h="1147">
                    <a:moveTo>
                      <a:pt x="636" y="451"/>
                    </a:moveTo>
                    <a:lnTo>
                      <a:pt x="632" y="476"/>
                    </a:lnTo>
                    <a:lnTo>
                      <a:pt x="628" y="501"/>
                    </a:lnTo>
                    <a:lnTo>
                      <a:pt x="623" y="525"/>
                    </a:lnTo>
                    <a:lnTo>
                      <a:pt x="617" y="550"/>
                    </a:lnTo>
                    <a:lnTo>
                      <a:pt x="611" y="574"/>
                    </a:lnTo>
                    <a:lnTo>
                      <a:pt x="604" y="596"/>
                    </a:lnTo>
                    <a:lnTo>
                      <a:pt x="596" y="620"/>
                    </a:lnTo>
                    <a:lnTo>
                      <a:pt x="588" y="643"/>
                    </a:lnTo>
                    <a:lnTo>
                      <a:pt x="570" y="688"/>
                    </a:lnTo>
                    <a:lnTo>
                      <a:pt x="551" y="732"/>
                    </a:lnTo>
                    <a:lnTo>
                      <a:pt x="530" y="777"/>
                    </a:lnTo>
                    <a:lnTo>
                      <a:pt x="508" y="820"/>
                    </a:lnTo>
                    <a:lnTo>
                      <a:pt x="463" y="903"/>
                    </a:lnTo>
                    <a:lnTo>
                      <a:pt x="416" y="986"/>
                    </a:lnTo>
                    <a:lnTo>
                      <a:pt x="394" y="1026"/>
                    </a:lnTo>
                    <a:lnTo>
                      <a:pt x="373" y="1067"/>
                    </a:lnTo>
                    <a:lnTo>
                      <a:pt x="354" y="1107"/>
                    </a:lnTo>
                    <a:lnTo>
                      <a:pt x="336" y="1147"/>
                    </a:lnTo>
                    <a:lnTo>
                      <a:pt x="137" y="858"/>
                    </a:lnTo>
                    <a:lnTo>
                      <a:pt x="140" y="850"/>
                    </a:lnTo>
                    <a:lnTo>
                      <a:pt x="145" y="844"/>
                    </a:lnTo>
                    <a:lnTo>
                      <a:pt x="151" y="837"/>
                    </a:lnTo>
                    <a:lnTo>
                      <a:pt x="159" y="831"/>
                    </a:lnTo>
                    <a:lnTo>
                      <a:pt x="177" y="819"/>
                    </a:lnTo>
                    <a:lnTo>
                      <a:pt x="197" y="806"/>
                    </a:lnTo>
                    <a:lnTo>
                      <a:pt x="207" y="799"/>
                    </a:lnTo>
                    <a:lnTo>
                      <a:pt x="217" y="792"/>
                    </a:lnTo>
                    <a:lnTo>
                      <a:pt x="226" y="784"/>
                    </a:lnTo>
                    <a:lnTo>
                      <a:pt x="235" y="776"/>
                    </a:lnTo>
                    <a:lnTo>
                      <a:pt x="242" y="766"/>
                    </a:lnTo>
                    <a:lnTo>
                      <a:pt x="249" y="755"/>
                    </a:lnTo>
                    <a:lnTo>
                      <a:pt x="251" y="750"/>
                    </a:lnTo>
                    <a:lnTo>
                      <a:pt x="253" y="743"/>
                    </a:lnTo>
                    <a:lnTo>
                      <a:pt x="255" y="737"/>
                    </a:lnTo>
                    <a:lnTo>
                      <a:pt x="256" y="730"/>
                    </a:lnTo>
                    <a:lnTo>
                      <a:pt x="267" y="741"/>
                    </a:lnTo>
                    <a:lnTo>
                      <a:pt x="279" y="753"/>
                    </a:lnTo>
                    <a:lnTo>
                      <a:pt x="289" y="767"/>
                    </a:lnTo>
                    <a:lnTo>
                      <a:pt x="299" y="782"/>
                    </a:lnTo>
                    <a:lnTo>
                      <a:pt x="318" y="813"/>
                    </a:lnTo>
                    <a:lnTo>
                      <a:pt x="338" y="844"/>
                    </a:lnTo>
                    <a:lnTo>
                      <a:pt x="347" y="858"/>
                    </a:lnTo>
                    <a:lnTo>
                      <a:pt x="357" y="871"/>
                    </a:lnTo>
                    <a:lnTo>
                      <a:pt x="368" y="882"/>
                    </a:lnTo>
                    <a:lnTo>
                      <a:pt x="378" y="891"/>
                    </a:lnTo>
                    <a:lnTo>
                      <a:pt x="384" y="895"/>
                    </a:lnTo>
                    <a:lnTo>
                      <a:pt x="389" y="898"/>
                    </a:lnTo>
                    <a:lnTo>
                      <a:pt x="395" y="900"/>
                    </a:lnTo>
                    <a:lnTo>
                      <a:pt x="401" y="902"/>
                    </a:lnTo>
                    <a:lnTo>
                      <a:pt x="407" y="903"/>
                    </a:lnTo>
                    <a:lnTo>
                      <a:pt x="413" y="903"/>
                    </a:lnTo>
                    <a:lnTo>
                      <a:pt x="419" y="903"/>
                    </a:lnTo>
                    <a:lnTo>
                      <a:pt x="426" y="901"/>
                    </a:lnTo>
                    <a:lnTo>
                      <a:pt x="420" y="884"/>
                    </a:lnTo>
                    <a:lnTo>
                      <a:pt x="413" y="866"/>
                    </a:lnTo>
                    <a:lnTo>
                      <a:pt x="406" y="849"/>
                    </a:lnTo>
                    <a:lnTo>
                      <a:pt x="398" y="833"/>
                    </a:lnTo>
                    <a:lnTo>
                      <a:pt x="390" y="817"/>
                    </a:lnTo>
                    <a:lnTo>
                      <a:pt x="381" y="800"/>
                    </a:lnTo>
                    <a:lnTo>
                      <a:pt x="372" y="785"/>
                    </a:lnTo>
                    <a:lnTo>
                      <a:pt x="362" y="770"/>
                    </a:lnTo>
                    <a:lnTo>
                      <a:pt x="342" y="740"/>
                    </a:lnTo>
                    <a:lnTo>
                      <a:pt x="321" y="712"/>
                    </a:lnTo>
                    <a:lnTo>
                      <a:pt x="299" y="683"/>
                    </a:lnTo>
                    <a:lnTo>
                      <a:pt x="277" y="655"/>
                    </a:lnTo>
                    <a:lnTo>
                      <a:pt x="284" y="650"/>
                    </a:lnTo>
                    <a:lnTo>
                      <a:pt x="290" y="645"/>
                    </a:lnTo>
                    <a:lnTo>
                      <a:pt x="295" y="639"/>
                    </a:lnTo>
                    <a:lnTo>
                      <a:pt x="300" y="634"/>
                    </a:lnTo>
                    <a:lnTo>
                      <a:pt x="303" y="629"/>
                    </a:lnTo>
                    <a:lnTo>
                      <a:pt x="306" y="622"/>
                    </a:lnTo>
                    <a:lnTo>
                      <a:pt x="309" y="617"/>
                    </a:lnTo>
                    <a:lnTo>
                      <a:pt x="310" y="611"/>
                    </a:lnTo>
                    <a:lnTo>
                      <a:pt x="312" y="599"/>
                    </a:lnTo>
                    <a:lnTo>
                      <a:pt x="312" y="586"/>
                    </a:lnTo>
                    <a:lnTo>
                      <a:pt x="310" y="575"/>
                    </a:lnTo>
                    <a:lnTo>
                      <a:pt x="307" y="562"/>
                    </a:lnTo>
                    <a:lnTo>
                      <a:pt x="298" y="535"/>
                    </a:lnTo>
                    <a:lnTo>
                      <a:pt x="288" y="508"/>
                    </a:lnTo>
                    <a:lnTo>
                      <a:pt x="284" y="494"/>
                    </a:lnTo>
                    <a:lnTo>
                      <a:pt x="280" y="480"/>
                    </a:lnTo>
                    <a:lnTo>
                      <a:pt x="278" y="465"/>
                    </a:lnTo>
                    <a:lnTo>
                      <a:pt x="277" y="451"/>
                    </a:lnTo>
                    <a:lnTo>
                      <a:pt x="267" y="443"/>
                    </a:lnTo>
                    <a:lnTo>
                      <a:pt x="258" y="436"/>
                    </a:lnTo>
                    <a:lnTo>
                      <a:pt x="250" y="432"/>
                    </a:lnTo>
                    <a:lnTo>
                      <a:pt x="242" y="430"/>
                    </a:lnTo>
                    <a:lnTo>
                      <a:pt x="234" y="430"/>
                    </a:lnTo>
                    <a:lnTo>
                      <a:pt x="226" y="430"/>
                    </a:lnTo>
                    <a:lnTo>
                      <a:pt x="218" y="432"/>
                    </a:lnTo>
                    <a:lnTo>
                      <a:pt x="210" y="434"/>
                    </a:lnTo>
                    <a:lnTo>
                      <a:pt x="194" y="440"/>
                    </a:lnTo>
                    <a:lnTo>
                      <a:pt x="177" y="444"/>
                    </a:lnTo>
                    <a:lnTo>
                      <a:pt x="168" y="445"/>
                    </a:lnTo>
                    <a:lnTo>
                      <a:pt x="158" y="445"/>
                    </a:lnTo>
                    <a:lnTo>
                      <a:pt x="148" y="444"/>
                    </a:lnTo>
                    <a:lnTo>
                      <a:pt x="137" y="441"/>
                    </a:lnTo>
                    <a:lnTo>
                      <a:pt x="127" y="420"/>
                    </a:lnTo>
                    <a:lnTo>
                      <a:pt x="114" y="401"/>
                    </a:lnTo>
                    <a:lnTo>
                      <a:pt x="100" y="379"/>
                    </a:lnTo>
                    <a:lnTo>
                      <a:pt x="83" y="358"/>
                    </a:lnTo>
                    <a:lnTo>
                      <a:pt x="68" y="338"/>
                    </a:lnTo>
                    <a:lnTo>
                      <a:pt x="52" y="316"/>
                    </a:lnTo>
                    <a:lnTo>
                      <a:pt x="38" y="296"/>
                    </a:lnTo>
                    <a:lnTo>
                      <a:pt x="25" y="275"/>
                    </a:lnTo>
                    <a:lnTo>
                      <a:pt x="19" y="264"/>
                    </a:lnTo>
                    <a:lnTo>
                      <a:pt x="14" y="254"/>
                    </a:lnTo>
                    <a:lnTo>
                      <a:pt x="9" y="243"/>
                    </a:lnTo>
                    <a:lnTo>
                      <a:pt x="6" y="233"/>
                    </a:lnTo>
                    <a:lnTo>
                      <a:pt x="3" y="222"/>
                    </a:lnTo>
                    <a:lnTo>
                      <a:pt x="1" y="211"/>
                    </a:lnTo>
                    <a:lnTo>
                      <a:pt x="0" y="201"/>
                    </a:lnTo>
                    <a:lnTo>
                      <a:pt x="0" y="191"/>
                    </a:lnTo>
                    <a:lnTo>
                      <a:pt x="1" y="180"/>
                    </a:lnTo>
                    <a:lnTo>
                      <a:pt x="3" y="170"/>
                    </a:lnTo>
                    <a:lnTo>
                      <a:pt x="7" y="160"/>
                    </a:lnTo>
                    <a:lnTo>
                      <a:pt x="12" y="150"/>
                    </a:lnTo>
                    <a:lnTo>
                      <a:pt x="18" y="139"/>
                    </a:lnTo>
                    <a:lnTo>
                      <a:pt x="26" y="129"/>
                    </a:lnTo>
                    <a:lnTo>
                      <a:pt x="36" y="119"/>
                    </a:lnTo>
                    <a:lnTo>
                      <a:pt x="47" y="109"/>
                    </a:lnTo>
                    <a:lnTo>
                      <a:pt x="98" y="55"/>
                    </a:lnTo>
                    <a:lnTo>
                      <a:pt x="153" y="125"/>
                    </a:lnTo>
                    <a:lnTo>
                      <a:pt x="209" y="197"/>
                    </a:lnTo>
                    <a:lnTo>
                      <a:pt x="263" y="272"/>
                    </a:lnTo>
                    <a:lnTo>
                      <a:pt x="318" y="349"/>
                    </a:lnTo>
                    <a:lnTo>
                      <a:pt x="370" y="427"/>
                    </a:lnTo>
                    <a:lnTo>
                      <a:pt x="420" y="505"/>
                    </a:lnTo>
                    <a:lnTo>
                      <a:pt x="445" y="545"/>
                    </a:lnTo>
                    <a:lnTo>
                      <a:pt x="470" y="585"/>
                    </a:lnTo>
                    <a:lnTo>
                      <a:pt x="493" y="625"/>
                    </a:lnTo>
                    <a:lnTo>
                      <a:pt x="516" y="665"/>
                    </a:lnTo>
                    <a:lnTo>
                      <a:pt x="526" y="655"/>
                    </a:lnTo>
                    <a:lnTo>
                      <a:pt x="521" y="633"/>
                    </a:lnTo>
                    <a:lnTo>
                      <a:pt x="515" y="611"/>
                    </a:lnTo>
                    <a:lnTo>
                      <a:pt x="508" y="590"/>
                    </a:lnTo>
                    <a:lnTo>
                      <a:pt x="501" y="569"/>
                    </a:lnTo>
                    <a:lnTo>
                      <a:pt x="493" y="549"/>
                    </a:lnTo>
                    <a:lnTo>
                      <a:pt x="485" y="528"/>
                    </a:lnTo>
                    <a:lnTo>
                      <a:pt x="476" y="509"/>
                    </a:lnTo>
                    <a:lnTo>
                      <a:pt x="466" y="488"/>
                    </a:lnTo>
                    <a:lnTo>
                      <a:pt x="444" y="449"/>
                    </a:lnTo>
                    <a:lnTo>
                      <a:pt x="422" y="411"/>
                    </a:lnTo>
                    <a:lnTo>
                      <a:pt x="399" y="374"/>
                    </a:lnTo>
                    <a:lnTo>
                      <a:pt x="375" y="336"/>
                    </a:lnTo>
                    <a:lnTo>
                      <a:pt x="325" y="262"/>
                    </a:lnTo>
                    <a:lnTo>
                      <a:pt x="275" y="188"/>
                    </a:lnTo>
                    <a:lnTo>
                      <a:pt x="250" y="151"/>
                    </a:lnTo>
                    <a:lnTo>
                      <a:pt x="228" y="112"/>
                    </a:lnTo>
                    <a:lnTo>
                      <a:pt x="206" y="73"/>
                    </a:lnTo>
                    <a:lnTo>
                      <a:pt x="187" y="34"/>
                    </a:lnTo>
                    <a:lnTo>
                      <a:pt x="209" y="20"/>
                    </a:lnTo>
                    <a:lnTo>
                      <a:pt x="231" y="10"/>
                    </a:lnTo>
                    <a:lnTo>
                      <a:pt x="251" y="4"/>
                    </a:lnTo>
                    <a:lnTo>
                      <a:pt x="270" y="1"/>
                    </a:lnTo>
                    <a:lnTo>
                      <a:pt x="289" y="0"/>
                    </a:lnTo>
                    <a:lnTo>
                      <a:pt x="306" y="2"/>
                    </a:lnTo>
                    <a:lnTo>
                      <a:pt x="323" y="6"/>
                    </a:lnTo>
                    <a:lnTo>
                      <a:pt x="338" y="14"/>
                    </a:lnTo>
                    <a:lnTo>
                      <a:pt x="353" y="22"/>
                    </a:lnTo>
                    <a:lnTo>
                      <a:pt x="367" y="33"/>
                    </a:lnTo>
                    <a:lnTo>
                      <a:pt x="380" y="47"/>
                    </a:lnTo>
                    <a:lnTo>
                      <a:pt x="393" y="61"/>
                    </a:lnTo>
                    <a:lnTo>
                      <a:pt x="406" y="77"/>
                    </a:lnTo>
                    <a:lnTo>
                      <a:pt x="418" y="96"/>
                    </a:lnTo>
                    <a:lnTo>
                      <a:pt x="429" y="114"/>
                    </a:lnTo>
                    <a:lnTo>
                      <a:pt x="440" y="134"/>
                    </a:lnTo>
                    <a:lnTo>
                      <a:pt x="485" y="220"/>
                    </a:lnTo>
                    <a:lnTo>
                      <a:pt x="529" y="310"/>
                    </a:lnTo>
                    <a:lnTo>
                      <a:pt x="540" y="330"/>
                    </a:lnTo>
                    <a:lnTo>
                      <a:pt x="552" y="351"/>
                    </a:lnTo>
                    <a:lnTo>
                      <a:pt x="564" y="371"/>
                    </a:lnTo>
                    <a:lnTo>
                      <a:pt x="577" y="390"/>
                    </a:lnTo>
                    <a:lnTo>
                      <a:pt x="591" y="407"/>
                    </a:lnTo>
                    <a:lnTo>
                      <a:pt x="605" y="423"/>
                    </a:lnTo>
                    <a:lnTo>
                      <a:pt x="619" y="438"/>
                    </a:lnTo>
                    <a:lnTo>
                      <a:pt x="636" y="451"/>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7" name="Freeform 178">
                <a:extLst>
                  <a:ext uri="{FF2B5EF4-FFF2-40B4-BE49-F238E27FC236}">
                    <a16:creationId xmlns:a16="http://schemas.microsoft.com/office/drawing/2014/main" id="{773BE787-BEC7-49F4-B0F8-D97C8709E6E4}"/>
                  </a:ext>
                </a:extLst>
              </p:cNvPr>
              <p:cNvSpPr>
                <a:spLocks/>
              </p:cNvSpPr>
              <p:nvPr/>
            </p:nvSpPr>
            <p:spPr bwMode="auto">
              <a:xfrm>
                <a:off x="3893" y="3205"/>
                <a:ext cx="10" cy="4"/>
              </a:xfrm>
              <a:custGeom>
                <a:avLst/>
                <a:gdLst>
                  <a:gd name="T0" fmla="*/ 0 w 70"/>
                  <a:gd name="T1" fmla="*/ 0 h 40"/>
                  <a:gd name="T2" fmla="*/ 0 w 70"/>
                  <a:gd name="T3" fmla="*/ 0 h 40"/>
                  <a:gd name="T4" fmla="*/ 0 w 70"/>
                  <a:gd name="T5" fmla="*/ 0 h 40"/>
                  <a:gd name="T6" fmla="*/ 0 w 70"/>
                  <a:gd name="T7" fmla="*/ 0 h 40"/>
                  <a:gd name="T8" fmla="*/ 0 w 70"/>
                  <a:gd name="T9" fmla="*/ 0 h 40"/>
                  <a:gd name="T10" fmla="*/ 0 w 70"/>
                  <a:gd name="T11" fmla="*/ 0 h 40"/>
                  <a:gd name="T12" fmla="*/ 0 w 70"/>
                  <a:gd name="T13" fmla="*/ 0 h 40"/>
                  <a:gd name="T14" fmla="*/ 0 w 70"/>
                  <a:gd name="T15" fmla="*/ 0 h 40"/>
                  <a:gd name="T16" fmla="*/ 0 w 70"/>
                  <a:gd name="T17" fmla="*/ 0 h 40"/>
                  <a:gd name="T18" fmla="*/ 0 w 70"/>
                  <a:gd name="T19" fmla="*/ 0 h 40"/>
                  <a:gd name="T20" fmla="*/ 0 w 70"/>
                  <a:gd name="T21" fmla="*/ 0 h 40"/>
                  <a:gd name="T22" fmla="*/ 0 w 70"/>
                  <a:gd name="T23" fmla="*/ 0 h 40"/>
                  <a:gd name="T24" fmla="*/ 0 w 70"/>
                  <a:gd name="T25" fmla="*/ 0 h 40"/>
                  <a:gd name="T26" fmla="*/ 0 w 70"/>
                  <a:gd name="T27" fmla="*/ 0 h 40"/>
                  <a:gd name="T28" fmla="*/ 0 w 70"/>
                  <a:gd name="T29" fmla="*/ 0 h 40"/>
                  <a:gd name="T30" fmla="*/ 0 w 70"/>
                  <a:gd name="T31" fmla="*/ 0 h 40"/>
                  <a:gd name="T32" fmla="*/ 0 w 70"/>
                  <a:gd name="T33" fmla="*/ 0 h 40"/>
                  <a:gd name="T34" fmla="*/ 0 w 70"/>
                  <a:gd name="T35" fmla="*/ 0 h 40"/>
                  <a:gd name="T36" fmla="*/ 0 w 70"/>
                  <a:gd name="T37" fmla="*/ 0 h 40"/>
                  <a:gd name="T38" fmla="*/ 0 w 70"/>
                  <a:gd name="T39" fmla="*/ 0 h 40"/>
                  <a:gd name="T40" fmla="*/ 0 w 70"/>
                  <a:gd name="T41" fmla="*/ 0 h 40"/>
                  <a:gd name="T42" fmla="*/ 0 w 70"/>
                  <a:gd name="T43" fmla="*/ 0 h 40"/>
                  <a:gd name="T44" fmla="*/ 0 w 70"/>
                  <a:gd name="T45" fmla="*/ 0 h 40"/>
                  <a:gd name="T46" fmla="*/ 0 w 70"/>
                  <a:gd name="T47" fmla="*/ 0 h 40"/>
                  <a:gd name="T48" fmla="*/ 0 w 70"/>
                  <a:gd name="T49" fmla="*/ 0 h 40"/>
                  <a:gd name="T50" fmla="*/ 0 w 70"/>
                  <a:gd name="T51" fmla="*/ 0 h 40"/>
                  <a:gd name="T52" fmla="*/ 0 w 70"/>
                  <a:gd name="T53" fmla="*/ 0 h 4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70" h="40">
                    <a:moveTo>
                      <a:pt x="70" y="22"/>
                    </a:moveTo>
                    <a:lnTo>
                      <a:pt x="67" y="27"/>
                    </a:lnTo>
                    <a:lnTo>
                      <a:pt x="64" y="31"/>
                    </a:lnTo>
                    <a:lnTo>
                      <a:pt x="60" y="35"/>
                    </a:lnTo>
                    <a:lnTo>
                      <a:pt x="55" y="38"/>
                    </a:lnTo>
                    <a:lnTo>
                      <a:pt x="49" y="39"/>
                    </a:lnTo>
                    <a:lnTo>
                      <a:pt x="44" y="40"/>
                    </a:lnTo>
                    <a:lnTo>
                      <a:pt x="38" y="40"/>
                    </a:lnTo>
                    <a:lnTo>
                      <a:pt x="32" y="39"/>
                    </a:lnTo>
                    <a:lnTo>
                      <a:pt x="26" y="37"/>
                    </a:lnTo>
                    <a:lnTo>
                      <a:pt x="20" y="35"/>
                    </a:lnTo>
                    <a:lnTo>
                      <a:pt x="15" y="30"/>
                    </a:lnTo>
                    <a:lnTo>
                      <a:pt x="10" y="26"/>
                    </a:lnTo>
                    <a:lnTo>
                      <a:pt x="6" y="21"/>
                    </a:lnTo>
                    <a:lnTo>
                      <a:pt x="3" y="14"/>
                    </a:lnTo>
                    <a:lnTo>
                      <a:pt x="0" y="8"/>
                    </a:lnTo>
                    <a:lnTo>
                      <a:pt x="0" y="0"/>
                    </a:lnTo>
                    <a:lnTo>
                      <a:pt x="12" y="2"/>
                    </a:lnTo>
                    <a:lnTo>
                      <a:pt x="23" y="3"/>
                    </a:lnTo>
                    <a:lnTo>
                      <a:pt x="33" y="3"/>
                    </a:lnTo>
                    <a:lnTo>
                      <a:pt x="43" y="2"/>
                    </a:lnTo>
                    <a:lnTo>
                      <a:pt x="51" y="3"/>
                    </a:lnTo>
                    <a:lnTo>
                      <a:pt x="59" y="6"/>
                    </a:lnTo>
                    <a:lnTo>
                      <a:pt x="62" y="9"/>
                    </a:lnTo>
                    <a:lnTo>
                      <a:pt x="65" y="12"/>
                    </a:lnTo>
                    <a:lnTo>
                      <a:pt x="68" y="16"/>
                    </a:lnTo>
                    <a:lnTo>
                      <a:pt x="7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8" name="Freeform 179">
                <a:extLst>
                  <a:ext uri="{FF2B5EF4-FFF2-40B4-BE49-F238E27FC236}">
                    <a16:creationId xmlns:a16="http://schemas.microsoft.com/office/drawing/2014/main" id="{F0F7410D-726C-41BF-9F74-F169CDC8172A}"/>
                  </a:ext>
                </a:extLst>
              </p:cNvPr>
              <p:cNvSpPr>
                <a:spLocks/>
              </p:cNvSpPr>
              <p:nvPr/>
            </p:nvSpPr>
            <p:spPr bwMode="auto">
              <a:xfrm>
                <a:off x="3850" y="3209"/>
                <a:ext cx="7" cy="5"/>
              </a:xfrm>
              <a:custGeom>
                <a:avLst/>
                <a:gdLst>
                  <a:gd name="T0" fmla="*/ 0 w 50"/>
                  <a:gd name="T1" fmla="*/ 0 h 57"/>
                  <a:gd name="T2" fmla="*/ 0 w 50"/>
                  <a:gd name="T3" fmla="*/ 0 h 57"/>
                  <a:gd name="T4" fmla="*/ 0 w 50"/>
                  <a:gd name="T5" fmla="*/ 0 h 57"/>
                  <a:gd name="T6" fmla="*/ 0 w 50"/>
                  <a:gd name="T7" fmla="*/ 0 h 57"/>
                  <a:gd name="T8" fmla="*/ 0 w 50"/>
                  <a:gd name="T9" fmla="*/ 0 h 57"/>
                  <a:gd name="T10" fmla="*/ 0 w 50"/>
                  <a:gd name="T11" fmla="*/ 0 h 57"/>
                  <a:gd name="T12" fmla="*/ 0 w 50"/>
                  <a:gd name="T13" fmla="*/ 0 h 57"/>
                  <a:gd name="T14" fmla="*/ 0 w 50"/>
                  <a:gd name="T15" fmla="*/ 0 h 57"/>
                  <a:gd name="T16" fmla="*/ 0 w 50"/>
                  <a:gd name="T17" fmla="*/ 0 h 57"/>
                  <a:gd name="T18" fmla="*/ 0 w 50"/>
                  <a:gd name="T19" fmla="*/ 0 h 57"/>
                  <a:gd name="T20" fmla="*/ 0 w 50"/>
                  <a:gd name="T21" fmla="*/ 0 h 57"/>
                  <a:gd name="T22" fmla="*/ 0 w 50"/>
                  <a:gd name="T23" fmla="*/ 0 h 57"/>
                  <a:gd name="T24" fmla="*/ 0 w 50"/>
                  <a:gd name="T25" fmla="*/ 0 h 57"/>
                  <a:gd name="T26" fmla="*/ 0 w 50"/>
                  <a:gd name="T27" fmla="*/ 0 h 57"/>
                  <a:gd name="T28" fmla="*/ 0 w 50"/>
                  <a:gd name="T29" fmla="*/ 0 h 57"/>
                  <a:gd name="T30" fmla="*/ 0 w 50"/>
                  <a:gd name="T31" fmla="*/ 0 h 57"/>
                  <a:gd name="T32" fmla="*/ 0 w 50"/>
                  <a:gd name="T33" fmla="*/ 0 h 57"/>
                  <a:gd name="T34" fmla="*/ 0 w 50"/>
                  <a:gd name="T35" fmla="*/ 0 h 57"/>
                  <a:gd name="T36" fmla="*/ 0 w 50"/>
                  <a:gd name="T37" fmla="*/ 0 h 57"/>
                  <a:gd name="T38" fmla="*/ 0 w 50"/>
                  <a:gd name="T39" fmla="*/ 0 h 57"/>
                  <a:gd name="T40" fmla="*/ 0 w 50"/>
                  <a:gd name="T41" fmla="*/ 0 h 57"/>
                  <a:gd name="T42" fmla="*/ 0 w 50"/>
                  <a:gd name="T43" fmla="*/ 0 h 57"/>
                  <a:gd name="T44" fmla="*/ 0 w 50"/>
                  <a:gd name="T45" fmla="*/ 0 h 57"/>
                  <a:gd name="T46" fmla="*/ 0 w 50"/>
                  <a:gd name="T47" fmla="*/ 0 h 5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0" h="57">
                    <a:moveTo>
                      <a:pt x="50" y="34"/>
                    </a:moveTo>
                    <a:lnTo>
                      <a:pt x="48" y="39"/>
                    </a:lnTo>
                    <a:lnTo>
                      <a:pt x="46" y="44"/>
                    </a:lnTo>
                    <a:lnTo>
                      <a:pt x="43" y="48"/>
                    </a:lnTo>
                    <a:lnTo>
                      <a:pt x="41" y="51"/>
                    </a:lnTo>
                    <a:lnTo>
                      <a:pt x="38" y="53"/>
                    </a:lnTo>
                    <a:lnTo>
                      <a:pt x="35" y="55"/>
                    </a:lnTo>
                    <a:lnTo>
                      <a:pt x="32" y="56"/>
                    </a:lnTo>
                    <a:lnTo>
                      <a:pt x="29" y="56"/>
                    </a:lnTo>
                    <a:lnTo>
                      <a:pt x="22" y="57"/>
                    </a:lnTo>
                    <a:lnTo>
                      <a:pt x="15" y="56"/>
                    </a:lnTo>
                    <a:lnTo>
                      <a:pt x="8" y="56"/>
                    </a:lnTo>
                    <a:lnTo>
                      <a:pt x="0" y="55"/>
                    </a:lnTo>
                    <a:lnTo>
                      <a:pt x="0" y="2"/>
                    </a:lnTo>
                    <a:lnTo>
                      <a:pt x="4" y="0"/>
                    </a:lnTo>
                    <a:lnTo>
                      <a:pt x="7" y="0"/>
                    </a:lnTo>
                    <a:lnTo>
                      <a:pt x="11" y="0"/>
                    </a:lnTo>
                    <a:lnTo>
                      <a:pt x="14" y="1"/>
                    </a:lnTo>
                    <a:lnTo>
                      <a:pt x="19" y="4"/>
                    </a:lnTo>
                    <a:lnTo>
                      <a:pt x="25" y="10"/>
                    </a:lnTo>
                    <a:lnTo>
                      <a:pt x="31" y="16"/>
                    </a:lnTo>
                    <a:lnTo>
                      <a:pt x="37" y="23"/>
                    </a:lnTo>
                    <a:lnTo>
                      <a:pt x="43" y="29"/>
                    </a:lnTo>
                    <a:lnTo>
                      <a:pt x="50"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9" name="Freeform 180">
                <a:extLst>
                  <a:ext uri="{FF2B5EF4-FFF2-40B4-BE49-F238E27FC236}">
                    <a16:creationId xmlns:a16="http://schemas.microsoft.com/office/drawing/2014/main" id="{6C60DFDA-0DD0-4963-BA9E-CC6178920CFD}"/>
                  </a:ext>
                </a:extLst>
              </p:cNvPr>
              <p:cNvSpPr>
                <a:spLocks/>
              </p:cNvSpPr>
              <p:nvPr/>
            </p:nvSpPr>
            <p:spPr bwMode="auto">
              <a:xfrm>
                <a:off x="4496" y="3209"/>
                <a:ext cx="32" cy="29"/>
              </a:xfrm>
              <a:custGeom>
                <a:avLst/>
                <a:gdLst>
                  <a:gd name="T0" fmla="*/ 0 w 219"/>
                  <a:gd name="T1" fmla="*/ 0 h 321"/>
                  <a:gd name="T2" fmla="*/ 0 w 219"/>
                  <a:gd name="T3" fmla="*/ 0 h 321"/>
                  <a:gd name="T4" fmla="*/ 0 w 219"/>
                  <a:gd name="T5" fmla="*/ 0 h 321"/>
                  <a:gd name="T6" fmla="*/ 0 w 219"/>
                  <a:gd name="T7" fmla="*/ 0 h 321"/>
                  <a:gd name="T8" fmla="*/ 0 w 219"/>
                  <a:gd name="T9" fmla="*/ 0 h 321"/>
                  <a:gd name="T10" fmla="*/ 0 w 219"/>
                  <a:gd name="T11" fmla="*/ 0 h 321"/>
                  <a:gd name="T12" fmla="*/ 0 w 219"/>
                  <a:gd name="T13" fmla="*/ 0 h 321"/>
                  <a:gd name="T14" fmla="*/ 0 w 219"/>
                  <a:gd name="T15" fmla="*/ 0 h 321"/>
                  <a:gd name="T16" fmla="*/ 0 w 219"/>
                  <a:gd name="T17" fmla="*/ 0 h 321"/>
                  <a:gd name="T18" fmla="*/ 0 w 219"/>
                  <a:gd name="T19" fmla="*/ 0 h 321"/>
                  <a:gd name="T20" fmla="*/ 0 w 219"/>
                  <a:gd name="T21" fmla="*/ 0 h 321"/>
                  <a:gd name="T22" fmla="*/ 0 w 219"/>
                  <a:gd name="T23" fmla="*/ 0 h 321"/>
                  <a:gd name="T24" fmla="*/ 0 w 219"/>
                  <a:gd name="T25" fmla="*/ 0 h 321"/>
                  <a:gd name="T26" fmla="*/ 0 w 219"/>
                  <a:gd name="T27" fmla="*/ 0 h 321"/>
                  <a:gd name="T28" fmla="*/ 0 w 219"/>
                  <a:gd name="T29" fmla="*/ 0 h 321"/>
                  <a:gd name="T30" fmla="*/ 0 w 219"/>
                  <a:gd name="T31" fmla="*/ 0 h 321"/>
                  <a:gd name="T32" fmla="*/ 0 w 219"/>
                  <a:gd name="T33" fmla="*/ 0 h 321"/>
                  <a:gd name="T34" fmla="*/ 0 w 219"/>
                  <a:gd name="T35" fmla="*/ 0 h 321"/>
                  <a:gd name="T36" fmla="*/ 0 w 219"/>
                  <a:gd name="T37" fmla="*/ 0 h 321"/>
                  <a:gd name="T38" fmla="*/ 0 w 219"/>
                  <a:gd name="T39" fmla="*/ 0 h 321"/>
                  <a:gd name="T40" fmla="*/ 0 w 219"/>
                  <a:gd name="T41" fmla="*/ 0 h 321"/>
                  <a:gd name="T42" fmla="*/ 0 w 219"/>
                  <a:gd name="T43" fmla="*/ 0 h 321"/>
                  <a:gd name="T44" fmla="*/ 0 w 219"/>
                  <a:gd name="T45" fmla="*/ 0 h 321"/>
                  <a:gd name="T46" fmla="*/ 0 w 219"/>
                  <a:gd name="T47" fmla="*/ 0 h 321"/>
                  <a:gd name="T48" fmla="*/ 0 w 219"/>
                  <a:gd name="T49" fmla="*/ 0 h 321"/>
                  <a:gd name="T50" fmla="*/ 0 w 219"/>
                  <a:gd name="T51" fmla="*/ 0 h 321"/>
                  <a:gd name="T52" fmla="*/ 0 w 219"/>
                  <a:gd name="T53" fmla="*/ 0 h 321"/>
                  <a:gd name="T54" fmla="*/ 0 w 219"/>
                  <a:gd name="T55" fmla="*/ 0 h 3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9" h="321">
                    <a:moveTo>
                      <a:pt x="219" y="246"/>
                    </a:moveTo>
                    <a:lnTo>
                      <a:pt x="214" y="250"/>
                    </a:lnTo>
                    <a:lnTo>
                      <a:pt x="210" y="254"/>
                    </a:lnTo>
                    <a:lnTo>
                      <a:pt x="207" y="260"/>
                    </a:lnTo>
                    <a:lnTo>
                      <a:pt x="205" y="264"/>
                    </a:lnTo>
                    <a:lnTo>
                      <a:pt x="202" y="274"/>
                    </a:lnTo>
                    <a:lnTo>
                      <a:pt x="202" y="283"/>
                    </a:lnTo>
                    <a:lnTo>
                      <a:pt x="202" y="293"/>
                    </a:lnTo>
                    <a:lnTo>
                      <a:pt x="203" y="303"/>
                    </a:lnTo>
                    <a:lnTo>
                      <a:pt x="202" y="313"/>
                    </a:lnTo>
                    <a:lnTo>
                      <a:pt x="199" y="321"/>
                    </a:lnTo>
                    <a:lnTo>
                      <a:pt x="0" y="0"/>
                    </a:lnTo>
                    <a:lnTo>
                      <a:pt x="20" y="9"/>
                    </a:lnTo>
                    <a:lnTo>
                      <a:pt x="40" y="19"/>
                    </a:lnTo>
                    <a:lnTo>
                      <a:pt x="58" y="29"/>
                    </a:lnTo>
                    <a:lnTo>
                      <a:pt x="76" y="41"/>
                    </a:lnTo>
                    <a:lnTo>
                      <a:pt x="93" y="54"/>
                    </a:lnTo>
                    <a:lnTo>
                      <a:pt x="109" y="68"/>
                    </a:lnTo>
                    <a:lnTo>
                      <a:pt x="125" y="83"/>
                    </a:lnTo>
                    <a:lnTo>
                      <a:pt x="139" y="99"/>
                    </a:lnTo>
                    <a:lnTo>
                      <a:pt x="152" y="116"/>
                    </a:lnTo>
                    <a:lnTo>
                      <a:pt x="165" y="132"/>
                    </a:lnTo>
                    <a:lnTo>
                      <a:pt x="177" y="150"/>
                    </a:lnTo>
                    <a:lnTo>
                      <a:pt x="188" y="169"/>
                    </a:lnTo>
                    <a:lnTo>
                      <a:pt x="197" y="187"/>
                    </a:lnTo>
                    <a:lnTo>
                      <a:pt x="206" y="207"/>
                    </a:lnTo>
                    <a:lnTo>
                      <a:pt x="213" y="226"/>
                    </a:lnTo>
                    <a:lnTo>
                      <a:pt x="219" y="246"/>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0" name="Freeform 181">
                <a:extLst>
                  <a:ext uri="{FF2B5EF4-FFF2-40B4-BE49-F238E27FC236}">
                    <a16:creationId xmlns:a16="http://schemas.microsoft.com/office/drawing/2014/main" id="{DE70093B-C38B-44EE-8459-2534E3337F7C}"/>
                  </a:ext>
                </a:extLst>
              </p:cNvPr>
              <p:cNvSpPr>
                <a:spLocks/>
              </p:cNvSpPr>
              <p:nvPr/>
            </p:nvSpPr>
            <p:spPr bwMode="auto">
              <a:xfrm>
                <a:off x="4260" y="3214"/>
                <a:ext cx="73" cy="58"/>
              </a:xfrm>
              <a:custGeom>
                <a:avLst/>
                <a:gdLst>
                  <a:gd name="T0" fmla="*/ 0 w 508"/>
                  <a:gd name="T1" fmla="*/ 0 h 643"/>
                  <a:gd name="T2" fmla="*/ 0 w 508"/>
                  <a:gd name="T3" fmla="*/ 0 h 643"/>
                  <a:gd name="T4" fmla="*/ 0 w 508"/>
                  <a:gd name="T5" fmla="*/ 0 h 643"/>
                  <a:gd name="T6" fmla="*/ 0 w 508"/>
                  <a:gd name="T7" fmla="*/ 0 h 643"/>
                  <a:gd name="T8" fmla="*/ 0 w 508"/>
                  <a:gd name="T9" fmla="*/ 0 h 643"/>
                  <a:gd name="T10" fmla="*/ 0 w 508"/>
                  <a:gd name="T11" fmla="*/ 0 h 643"/>
                  <a:gd name="T12" fmla="*/ 0 w 508"/>
                  <a:gd name="T13" fmla="*/ 0 h 643"/>
                  <a:gd name="T14" fmla="*/ 0 w 508"/>
                  <a:gd name="T15" fmla="*/ 0 h 643"/>
                  <a:gd name="T16" fmla="*/ 0 w 508"/>
                  <a:gd name="T17" fmla="*/ 0 h 643"/>
                  <a:gd name="T18" fmla="*/ 0 w 508"/>
                  <a:gd name="T19" fmla="*/ 0 h 643"/>
                  <a:gd name="T20" fmla="*/ 0 w 508"/>
                  <a:gd name="T21" fmla="*/ 0 h 643"/>
                  <a:gd name="T22" fmla="*/ 0 w 508"/>
                  <a:gd name="T23" fmla="*/ 0 h 643"/>
                  <a:gd name="T24" fmla="*/ 0 w 508"/>
                  <a:gd name="T25" fmla="*/ 0 h 643"/>
                  <a:gd name="T26" fmla="*/ 0 w 508"/>
                  <a:gd name="T27" fmla="*/ 0 h 643"/>
                  <a:gd name="T28" fmla="*/ 0 w 508"/>
                  <a:gd name="T29" fmla="*/ 0 h 643"/>
                  <a:gd name="T30" fmla="*/ 0 w 508"/>
                  <a:gd name="T31" fmla="*/ 0 h 643"/>
                  <a:gd name="T32" fmla="*/ 0 w 508"/>
                  <a:gd name="T33" fmla="*/ 0 h 643"/>
                  <a:gd name="T34" fmla="*/ 0 w 508"/>
                  <a:gd name="T35" fmla="*/ 0 h 643"/>
                  <a:gd name="T36" fmla="*/ 0 w 508"/>
                  <a:gd name="T37" fmla="*/ 0 h 643"/>
                  <a:gd name="T38" fmla="*/ 0 w 508"/>
                  <a:gd name="T39" fmla="*/ 0 h 643"/>
                  <a:gd name="T40" fmla="*/ 0 w 508"/>
                  <a:gd name="T41" fmla="*/ 0 h 643"/>
                  <a:gd name="T42" fmla="*/ 0 w 508"/>
                  <a:gd name="T43" fmla="*/ 0 h 643"/>
                  <a:gd name="T44" fmla="*/ 0 w 508"/>
                  <a:gd name="T45" fmla="*/ 0 h 643"/>
                  <a:gd name="T46" fmla="*/ 0 w 508"/>
                  <a:gd name="T47" fmla="*/ 0 h 643"/>
                  <a:gd name="T48" fmla="*/ 0 w 508"/>
                  <a:gd name="T49" fmla="*/ 0 h 643"/>
                  <a:gd name="T50" fmla="*/ 0 w 508"/>
                  <a:gd name="T51" fmla="*/ 0 h 643"/>
                  <a:gd name="T52" fmla="*/ 0 w 508"/>
                  <a:gd name="T53" fmla="*/ 0 h 643"/>
                  <a:gd name="T54" fmla="*/ 0 w 508"/>
                  <a:gd name="T55" fmla="*/ 0 h 643"/>
                  <a:gd name="T56" fmla="*/ 0 w 508"/>
                  <a:gd name="T57" fmla="*/ 0 h 643"/>
                  <a:gd name="T58" fmla="*/ 0 w 508"/>
                  <a:gd name="T59" fmla="*/ 0 h 643"/>
                  <a:gd name="T60" fmla="*/ 0 w 508"/>
                  <a:gd name="T61" fmla="*/ 0 h 643"/>
                  <a:gd name="T62" fmla="*/ 0 w 508"/>
                  <a:gd name="T63" fmla="*/ 0 h 643"/>
                  <a:gd name="T64" fmla="*/ 0 w 508"/>
                  <a:gd name="T65" fmla="*/ 0 h 643"/>
                  <a:gd name="T66" fmla="*/ 0 w 508"/>
                  <a:gd name="T67" fmla="*/ 0 h 643"/>
                  <a:gd name="T68" fmla="*/ 0 w 508"/>
                  <a:gd name="T69" fmla="*/ 0 h 643"/>
                  <a:gd name="T70" fmla="*/ 0 w 508"/>
                  <a:gd name="T71" fmla="*/ 0 h 643"/>
                  <a:gd name="T72" fmla="*/ 0 w 508"/>
                  <a:gd name="T73" fmla="*/ 0 h 643"/>
                  <a:gd name="T74" fmla="*/ 0 w 508"/>
                  <a:gd name="T75" fmla="*/ 0 h 643"/>
                  <a:gd name="T76" fmla="*/ 0 w 508"/>
                  <a:gd name="T77" fmla="*/ 0 h 643"/>
                  <a:gd name="T78" fmla="*/ 0 w 508"/>
                  <a:gd name="T79" fmla="*/ 0 h 643"/>
                  <a:gd name="T80" fmla="*/ 0 w 508"/>
                  <a:gd name="T81" fmla="*/ 0 h 643"/>
                  <a:gd name="T82" fmla="*/ 0 w 508"/>
                  <a:gd name="T83" fmla="*/ 0 h 64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08" h="643">
                    <a:moveTo>
                      <a:pt x="508" y="643"/>
                    </a:moveTo>
                    <a:lnTo>
                      <a:pt x="485" y="640"/>
                    </a:lnTo>
                    <a:lnTo>
                      <a:pt x="463" y="636"/>
                    </a:lnTo>
                    <a:lnTo>
                      <a:pt x="442" y="630"/>
                    </a:lnTo>
                    <a:lnTo>
                      <a:pt x="422" y="623"/>
                    </a:lnTo>
                    <a:lnTo>
                      <a:pt x="402" y="614"/>
                    </a:lnTo>
                    <a:lnTo>
                      <a:pt x="384" y="604"/>
                    </a:lnTo>
                    <a:lnTo>
                      <a:pt x="366" y="594"/>
                    </a:lnTo>
                    <a:lnTo>
                      <a:pt x="349" y="581"/>
                    </a:lnTo>
                    <a:lnTo>
                      <a:pt x="332" y="568"/>
                    </a:lnTo>
                    <a:lnTo>
                      <a:pt x="316" y="554"/>
                    </a:lnTo>
                    <a:lnTo>
                      <a:pt x="301" y="539"/>
                    </a:lnTo>
                    <a:lnTo>
                      <a:pt x="286" y="523"/>
                    </a:lnTo>
                    <a:lnTo>
                      <a:pt x="272" y="507"/>
                    </a:lnTo>
                    <a:lnTo>
                      <a:pt x="258" y="490"/>
                    </a:lnTo>
                    <a:lnTo>
                      <a:pt x="244" y="472"/>
                    </a:lnTo>
                    <a:lnTo>
                      <a:pt x="230" y="454"/>
                    </a:lnTo>
                    <a:lnTo>
                      <a:pt x="204" y="416"/>
                    </a:lnTo>
                    <a:lnTo>
                      <a:pt x="178" y="378"/>
                    </a:lnTo>
                    <a:lnTo>
                      <a:pt x="153" y="340"/>
                    </a:lnTo>
                    <a:lnTo>
                      <a:pt x="128" y="301"/>
                    </a:lnTo>
                    <a:lnTo>
                      <a:pt x="103" y="263"/>
                    </a:lnTo>
                    <a:lnTo>
                      <a:pt x="77" y="227"/>
                    </a:lnTo>
                    <a:lnTo>
                      <a:pt x="62" y="210"/>
                    </a:lnTo>
                    <a:lnTo>
                      <a:pt x="48" y="193"/>
                    </a:lnTo>
                    <a:lnTo>
                      <a:pt x="34" y="176"/>
                    </a:lnTo>
                    <a:lnTo>
                      <a:pt x="19" y="161"/>
                    </a:lnTo>
                    <a:lnTo>
                      <a:pt x="11" y="150"/>
                    </a:lnTo>
                    <a:lnTo>
                      <a:pt x="6" y="141"/>
                    </a:lnTo>
                    <a:lnTo>
                      <a:pt x="2" y="131"/>
                    </a:lnTo>
                    <a:lnTo>
                      <a:pt x="0" y="121"/>
                    </a:lnTo>
                    <a:lnTo>
                      <a:pt x="0" y="110"/>
                    </a:lnTo>
                    <a:lnTo>
                      <a:pt x="1" y="101"/>
                    </a:lnTo>
                    <a:lnTo>
                      <a:pt x="4" y="91"/>
                    </a:lnTo>
                    <a:lnTo>
                      <a:pt x="7" y="80"/>
                    </a:lnTo>
                    <a:lnTo>
                      <a:pt x="16" y="61"/>
                    </a:lnTo>
                    <a:lnTo>
                      <a:pt x="25" y="40"/>
                    </a:lnTo>
                    <a:lnTo>
                      <a:pt x="29" y="30"/>
                    </a:lnTo>
                    <a:lnTo>
                      <a:pt x="34" y="21"/>
                    </a:lnTo>
                    <a:lnTo>
                      <a:pt x="37" y="10"/>
                    </a:lnTo>
                    <a:lnTo>
                      <a:pt x="39" y="0"/>
                    </a:lnTo>
                    <a:lnTo>
                      <a:pt x="508" y="643"/>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1" name="Freeform 182">
                <a:extLst>
                  <a:ext uri="{FF2B5EF4-FFF2-40B4-BE49-F238E27FC236}">
                    <a16:creationId xmlns:a16="http://schemas.microsoft.com/office/drawing/2014/main" id="{74DA9277-64A2-49BB-A859-897908214FBD}"/>
                  </a:ext>
                </a:extLst>
              </p:cNvPr>
              <p:cNvSpPr>
                <a:spLocks/>
              </p:cNvSpPr>
              <p:nvPr/>
            </p:nvSpPr>
            <p:spPr bwMode="auto">
              <a:xfrm>
                <a:off x="4872" y="3214"/>
                <a:ext cx="61" cy="93"/>
              </a:xfrm>
              <a:custGeom>
                <a:avLst/>
                <a:gdLst>
                  <a:gd name="T0" fmla="*/ 0 w 428"/>
                  <a:gd name="T1" fmla="*/ 0 h 1028"/>
                  <a:gd name="T2" fmla="*/ 0 w 428"/>
                  <a:gd name="T3" fmla="*/ 0 h 1028"/>
                  <a:gd name="T4" fmla="*/ 0 w 428"/>
                  <a:gd name="T5" fmla="*/ 0 h 1028"/>
                  <a:gd name="T6" fmla="*/ 0 w 428"/>
                  <a:gd name="T7" fmla="*/ 0 h 1028"/>
                  <a:gd name="T8" fmla="*/ 0 w 428"/>
                  <a:gd name="T9" fmla="*/ 0 h 1028"/>
                  <a:gd name="T10" fmla="*/ 0 w 428"/>
                  <a:gd name="T11" fmla="*/ 0 h 1028"/>
                  <a:gd name="T12" fmla="*/ 0 w 428"/>
                  <a:gd name="T13" fmla="*/ 0 h 1028"/>
                  <a:gd name="T14" fmla="*/ 0 w 428"/>
                  <a:gd name="T15" fmla="*/ 0 h 1028"/>
                  <a:gd name="T16" fmla="*/ 0 w 428"/>
                  <a:gd name="T17" fmla="*/ 0 h 1028"/>
                  <a:gd name="T18" fmla="*/ 0 w 428"/>
                  <a:gd name="T19" fmla="*/ 0 h 1028"/>
                  <a:gd name="T20" fmla="*/ 0 w 428"/>
                  <a:gd name="T21" fmla="*/ 0 h 1028"/>
                  <a:gd name="T22" fmla="*/ 0 w 428"/>
                  <a:gd name="T23" fmla="*/ 0 h 1028"/>
                  <a:gd name="T24" fmla="*/ 0 w 428"/>
                  <a:gd name="T25" fmla="*/ 0 h 1028"/>
                  <a:gd name="T26" fmla="*/ 0 w 428"/>
                  <a:gd name="T27" fmla="*/ 0 h 1028"/>
                  <a:gd name="T28" fmla="*/ 0 w 428"/>
                  <a:gd name="T29" fmla="*/ 0 h 1028"/>
                  <a:gd name="T30" fmla="*/ 0 w 428"/>
                  <a:gd name="T31" fmla="*/ 0 h 1028"/>
                  <a:gd name="T32" fmla="*/ 0 w 428"/>
                  <a:gd name="T33" fmla="*/ 0 h 1028"/>
                  <a:gd name="T34" fmla="*/ 0 w 428"/>
                  <a:gd name="T35" fmla="*/ 0 h 1028"/>
                  <a:gd name="T36" fmla="*/ 0 w 428"/>
                  <a:gd name="T37" fmla="*/ 0 h 1028"/>
                  <a:gd name="T38" fmla="*/ 0 w 428"/>
                  <a:gd name="T39" fmla="*/ 0 h 1028"/>
                  <a:gd name="T40" fmla="*/ 0 w 428"/>
                  <a:gd name="T41" fmla="*/ 0 h 1028"/>
                  <a:gd name="T42" fmla="*/ 0 w 428"/>
                  <a:gd name="T43" fmla="*/ 0 h 1028"/>
                  <a:gd name="T44" fmla="*/ 0 w 428"/>
                  <a:gd name="T45" fmla="*/ 0 h 1028"/>
                  <a:gd name="T46" fmla="*/ 0 w 428"/>
                  <a:gd name="T47" fmla="*/ 0 h 1028"/>
                  <a:gd name="T48" fmla="*/ 0 w 428"/>
                  <a:gd name="T49" fmla="*/ 0 h 1028"/>
                  <a:gd name="T50" fmla="*/ 0 w 428"/>
                  <a:gd name="T51" fmla="*/ 0 h 1028"/>
                  <a:gd name="T52" fmla="*/ 0 w 428"/>
                  <a:gd name="T53" fmla="*/ 0 h 1028"/>
                  <a:gd name="T54" fmla="*/ 0 w 428"/>
                  <a:gd name="T55" fmla="*/ 0 h 1028"/>
                  <a:gd name="T56" fmla="*/ 0 w 428"/>
                  <a:gd name="T57" fmla="*/ 0 h 1028"/>
                  <a:gd name="T58" fmla="*/ 0 w 428"/>
                  <a:gd name="T59" fmla="*/ 0 h 1028"/>
                  <a:gd name="T60" fmla="*/ 0 w 428"/>
                  <a:gd name="T61" fmla="*/ 0 h 1028"/>
                  <a:gd name="T62" fmla="*/ 0 w 428"/>
                  <a:gd name="T63" fmla="*/ 0 h 1028"/>
                  <a:gd name="T64" fmla="*/ 0 w 428"/>
                  <a:gd name="T65" fmla="*/ 0 h 1028"/>
                  <a:gd name="T66" fmla="*/ 0 w 428"/>
                  <a:gd name="T67" fmla="*/ 0 h 1028"/>
                  <a:gd name="T68" fmla="*/ 0 w 428"/>
                  <a:gd name="T69" fmla="*/ 0 h 1028"/>
                  <a:gd name="T70" fmla="*/ 0 w 428"/>
                  <a:gd name="T71" fmla="*/ 0 h 1028"/>
                  <a:gd name="T72" fmla="*/ 0 w 428"/>
                  <a:gd name="T73" fmla="*/ 0 h 1028"/>
                  <a:gd name="T74" fmla="*/ 0 w 428"/>
                  <a:gd name="T75" fmla="*/ 0 h 1028"/>
                  <a:gd name="T76" fmla="*/ 0 w 428"/>
                  <a:gd name="T77" fmla="*/ 0 h 1028"/>
                  <a:gd name="T78" fmla="*/ 0 w 428"/>
                  <a:gd name="T79" fmla="*/ 0 h 1028"/>
                  <a:gd name="T80" fmla="*/ 0 w 428"/>
                  <a:gd name="T81" fmla="*/ 0 h 1028"/>
                  <a:gd name="T82" fmla="*/ 0 w 428"/>
                  <a:gd name="T83" fmla="*/ 0 h 1028"/>
                  <a:gd name="T84" fmla="*/ 0 w 428"/>
                  <a:gd name="T85" fmla="*/ 0 h 1028"/>
                  <a:gd name="T86" fmla="*/ 0 w 428"/>
                  <a:gd name="T87" fmla="*/ 0 h 1028"/>
                  <a:gd name="T88" fmla="*/ 0 w 428"/>
                  <a:gd name="T89" fmla="*/ 0 h 1028"/>
                  <a:gd name="T90" fmla="*/ 0 w 428"/>
                  <a:gd name="T91" fmla="*/ 0 h 1028"/>
                  <a:gd name="T92" fmla="*/ 0 w 428"/>
                  <a:gd name="T93" fmla="*/ 0 h 1028"/>
                  <a:gd name="T94" fmla="*/ 0 w 428"/>
                  <a:gd name="T95" fmla="*/ 0 h 1028"/>
                  <a:gd name="T96" fmla="*/ 0 w 428"/>
                  <a:gd name="T97" fmla="*/ 0 h 102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28" h="1028">
                    <a:moveTo>
                      <a:pt x="428" y="0"/>
                    </a:moveTo>
                    <a:lnTo>
                      <a:pt x="415" y="34"/>
                    </a:lnTo>
                    <a:lnTo>
                      <a:pt x="402" y="66"/>
                    </a:lnTo>
                    <a:lnTo>
                      <a:pt x="389" y="99"/>
                    </a:lnTo>
                    <a:lnTo>
                      <a:pt x="375" y="131"/>
                    </a:lnTo>
                    <a:lnTo>
                      <a:pt x="346" y="195"/>
                    </a:lnTo>
                    <a:lnTo>
                      <a:pt x="314" y="257"/>
                    </a:lnTo>
                    <a:lnTo>
                      <a:pt x="251" y="382"/>
                    </a:lnTo>
                    <a:lnTo>
                      <a:pt x="188" y="506"/>
                    </a:lnTo>
                    <a:lnTo>
                      <a:pt x="156" y="569"/>
                    </a:lnTo>
                    <a:lnTo>
                      <a:pt x="127" y="631"/>
                    </a:lnTo>
                    <a:lnTo>
                      <a:pt x="113" y="663"/>
                    </a:lnTo>
                    <a:lnTo>
                      <a:pt x="99" y="695"/>
                    </a:lnTo>
                    <a:lnTo>
                      <a:pt x="86" y="728"/>
                    </a:lnTo>
                    <a:lnTo>
                      <a:pt x="73" y="759"/>
                    </a:lnTo>
                    <a:lnTo>
                      <a:pt x="61" y="791"/>
                    </a:lnTo>
                    <a:lnTo>
                      <a:pt x="50" y="825"/>
                    </a:lnTo>
                    <a:lnTo>
                      <a:pt x="40" y="857"/>
                    </a:lnTo>
                    <a:lnTo>
                      <a:pt x="30" y="891"/>
                    </a:lnTo>
                    <a:lnTo>
                      <a:pt x="21" y="925"/>
                    </a:lnTo>
                    <a:lnTo>
                      <a:pt x="13" y="959"/>
                    </a:lnTo>
                    <a:lnTo>
                      <a:pt x="6" y="993"/>
                    </a:lnTo>
                    <a:lnTo>
                      <a:pt x="0" y="1028"/>
                    </a:lnTo>
                    <a:lnTo>
                      <a:pt x="0" y="994"/>
                    </a:lnTo>
                    <a:lnTo>
                      <a:pt x="2" y="960"/>
                    </a:lnTo>
                    <a:lnTo>
                      <a:pt x="5" y="926"/>
                    </a:lnTo>
                    <a:lnTo>
                      <a:pt x="10" y="892"/>
                    </a:lnTo>
                    <a:lnTo>
                      <a:pt x="15" y="858"/>
                    </a:lnTo>
                    <a:lnTo>
                      <a:pt x="21" y="824"/>
                    </a:lnTo>
                    <a:lnTo>
                      <a:pt x="29" y="790"/>
                    </a:lnTo>
                    <a:lnTo>
                      <a:pt x="37" y="757"/>
                    </a:lnTo>
                    <a:lnTo>
                      <a:pt x="46" y="722"/>
                    </a:lnTo>
                    <a:lnTo>
                      <a:pt x="57" y="689"/>
                    </a:lnTo>
                    <a:lnTo>
                      <a:pt x="68" y="655"/>
                    </a:lnTo>
                    <a:lnTo>
                      <a:pt x="80" y="622"/>
                    </a:lnTo>
                    <a:lnTo>
                      <a:pt x="92" y="589"/>
                    </a:lnTo>
                    <a:lnTo>
                      <a:pt x="106" y="556"/>
                    </a:lnTo>
                    <a:lnTo>
                      <a:pt x="120" y="523"/>
                    </a:lnTo>
                    <a:lnTo>
                      <a:pt x="135" y="490"/>
                    </a:lnTo>
                    <a:lnTo>
                      <a:pt x="150" y="457"/>
                    </a:lnTo>
                    <a:lnTo>
                      <a:pt x="166" y="425"/>
                    </a:lnTo>
                    <a:lnTo>
                      <a:pt x="184" y="394"/>
                    </a:lnTo>
                    <a:lnTo>
                      <a:pt x="201" y="361"/>
                    </a:lnTo>
                    <a:lnTo>
                      <a:pt x="236" y="298"/>
                    </a:lnTo>
                    <a:lnTo>
                      <a:pt x="272" y="236"/>
                    </a:lnTo>
                    <a:lnTo>
                      <a:pt x="310" y="175"/>
                    </a:lnTo>
                    <a:lnTo>
                      <a:pt x="350" y="116"/>
                    </a:lnTo>
                    <a:lnTo>
                      <a:pt x="389" y="57"/>
                    </a:lnTo>
                    <a:lnTo>
                      <a:pt x="4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2" name="Freeform 183">
                <a:extLst>
                  <a:ext uri="{FF2B5EF4-FFF2-40B4-BE49-F238E27FC236}">
                    <a16:creationId xmlns:a16="http://schemas.microsoft.com/office/drawing/2014/main" id="{C453DCE5-298E-45E1-B6FC-3A7305A66F5F}"/>
                  </a:ext>
                </a:extLst>
              </p:cNvPr>
              <p:cNvSpPr>
                <a:spLocks/>
              </p:cNvSpPr>
              <p:nvPr/>
            </p:nvSpPr>
            <p:spPr bwMode="auto">
              <a:xfrm>
                <a:off x="4864" y="3218"/>
                <a:ext cx="35" cy="54"/>
              </a:xfrm>
              <a:custGeom>
                <a:avLst/>
                <a:gdLst>
                  <a:gd name="T0" fmla="*/ 0 w 250"/>
                  <a:gd name="T1" fmla="*/ 0 h 600"/>
                  <a:gd name="T2" fmla="*/ 0 w 250"/>
                  <a:gd name="T3" fmla="*/ 0 h 600"/>
                  <a:gd name="T4" fmla="*/ 0 w 250"/>
                  <a:gd name="T5" fmla="*/ 0 h 600"/>
                  <a:gd name="T6" fmla="*/ 0 w 250"/>
                  <a:gd name="T7" fmla="*/ 0 h 600"/>
                  <a:gd name="T8" fmla="*/ 0 w 250"/>
                  <a:gd name="T9" fmla="*/ 0 h 600"/>
                  <a:gd name="T10" fmla="*/ 0 w 250"/>
                  <a:gd name="T11" fmla="*/ 0 h 600"/>
                  <a:gd name="T12" fmla="*/ 0 w 250"/>
                  <a:gd name="T13" fmla="*/ 0 h 600"/>
                  <a:gd name="T14" fmla="*/ 0 w 250"/>
                  <a:gd name="T15" fmla="*/ 0 h 600"/>
                  <a:gd name="T16" fmla="*/ 0 w 250"/>
                  <a:gd name="T17" fmla="*/ 0 h 600"/>
                  <a:gd name="T18" fmla="*/ 0 w 250"/>
                  <a:gd name="T19" fmla="*/ 0 h 600"/>
                  <a:gd name="T20" fmla="*/ 0 w 250"/>
                  <a:gd name="T21" fmla="*/ 0 h 600"/>
                  <a:gd name="T22" fmla="*/ 0 w 250"/>
                  <a:gd name="T23" fmla="*/ 0 h 600"/>
                  <a:gd name="T24" fmla="*/ 0 w 250"/>
                  <a:gd name="T25" fmla="*/ 0 h 600"/>
                  <a:gd name="T26" fmla="*/ 0 w 250"/>
                  <a:gd name="T27" fmla="*/ 0 h 600"/>
                  <a:gd name="T28" fmla="*/ 0 w 250"/>
                  <a:gd name="T29" fmla="*/ 0 h 600"/>
                  <a:gd name="T30" fmla="*/ 0 w 250"/>
                  <a:gd name="T31" fmla="*/ 0 h 600"/>
                  <a:gd name="T32" fmla="*/ 0 w 250"/>
                  <a:gd name="T33" fmla="*/ 0 h 600"/>
                  <a:gd name="T34" fmla="*/ 0 w 250"/>
                  <a:gd name="T35" fmla="*/ 0 h 600"/>
                  <a:gd name="T36" fmla="*/ 0 w 250"/>
                  <a:gd name="T37" fmla="*/ 0 h 600"/>
                  <a:gd name="T38" fmla="*/ 0 w 250"/>
                  <a:gd name="T39" fmla="*/ 0 h 600"/>
                  <a:gd name="T40" fmla="*/ 0 w 250"/>
                  <a:gd name="T41" fmla="*/ 0 h 600"/>
                  <a:gd name="T42" fmla="*/ 0 w 250"/>
                  <a:gd name="T43" fmla="*/ 0 h 600"/>
                  <a:gd name="T44" fmla="*/ 0 w 250"/>
                  <a:gd name="T45" fmla="*/ 0 h 600"/>
                  <a:gd name="T46" fmla="*/ 0 w 250"/>
                  <a:gd name="T47" fmla="*/ 0 h 600"/>
                  <a:gd name="T48" fmla="*/ 0 w 250"/>
                  <a:gd name="T49" fmla="*/ 0 h 600"/>
                  <a:gd name="T50" fmla="*/ 0 w 250"/>
                  <a:gd name="T51" fmla="*/ 0 h 600"/>
                  <a:gd name="T52" fmla="*/ 0 w 250"/>
                  <a:gd name="T53" fmla="*/ 0 h 600"/>
                  <a:gd name="T54" fmla="*/ 0 w 250"/>
                  <a:gd name="T55" fmla="*/ 0 h 600"/>
                  <a:gd name="T56" fmla="*/ 0 w 250"/>
                  <a:gd name="T57" fmla="*/ 0 h 600"/>
                  <a:gd name="T58" fmla="*/ 0 w 250"/>
                  <a:gd name="T59" fmla="*/ 0 h 600"/>
                  <a:gd name="T60" fmla="*/ 0 w 250"/>
                  <a:gd name="T61" fmla="*/ 0 h 600"/>
                  <a:gd name="T62" fmla="*/ 0 w 250"/>
                  <a:gd name="T63" fmla="*/ 0 h 600"/>
                  <a:gd name="T64" fmla="*/ 0 w 250"/>
                  <a:gd name="T65" fmla="*/ 0 h 600"/>
                  <a:gd name="T66" fmla="*/ 0 w 250"/>
                  <a:gd name="T67" fmla="*/ 0 h 600"/>
                  <a:gd name="T68" fmla="*/ 0 w 250"/>
                  <a:gd name="T69" fmla="*/ 0 h 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0" h="600">
                    <a:moveTo>
                      <a:pt x="0" y="600"/>
                    </a:moveTo>
                    <a:lnTo>
                      <a:pt x="2" y="580"/>
                    </a:lnTo>
                    <a:lnTo>
                      <a:pt x="4" y="560"/>
                    </a:lnTo>
                    <a:lnTo>
                      <a:pt x="6" y="540"/>
                    </a:lnTo>
                    <a:lnTo>
                      <a:pt x="10" y="520"/>
                    </a:lnTo>
                    <a:lnTo>
                      <a:pt x="14" y="501"/>
                    </a:lnTo>
                    <a:lnTo>
                      <a:pt x="18" y="481"/>
                    </a:lnTo>
                    <a:lnTo>
                      <a:pt x="24" y="462"/>
                    </a:lnTo>
                    <a:lnTo>
                      <a:pt x="29" y="442"/>
                    </a:lnTo>
                    <a:lnTo>
                      <a:pt x="42" y="405"/>
                    </a:lnTo>
                    <a:lnTo>
                      <a:pt x="58" y="367"/>
                    </a:lnTo>
                    <a:lnTo>
                      <a:pt x="74" y="329"/>
                    </a:lnTo>
                    <a:lnTo>
                      <a:pt x="92" y="292"/>
                    </a:lnTo>
                    <a:lnTo>
                      <a:pt x="110" y="255"/>
                    </a:lnTo>
                    <a:lnTo>
                      <a:pt x="130" y="218"/>
                    </a:lnTo>
                    <a:lnTo>
                      <a:pt x="150" y="182"/>
                    </a:lnTo>
                    <a:lnTo>
                      <a:pt x="170" y="145"/>
                    </a:lnTo>
                    <a:lnTo>
                      <a:pt x="210" y="73"/>
                    </a:lnTo>
                    <a:lnTo>
                      <a:pt x="250" y="0"/>
                    </a:lnTo>
                    <a:lnTo>
                      <a:pt x="244" y="35"/>
                    </a:lnTo>
                    <a:lnTo>
                      <a:pt x="235" y="71"/>
                    </a:lnTo>
                    <a:lnTo>
                      <a:pt x="224" y="108"/>
                    </a:lnTo>
                    <a:lnTo>
                      <a:pt x="213" y="146"/>
                    </a:lnTo>
                    <a:lnTo>
                      <a:pt x="200" y="185"/>
                    </a:lnTo>
                    <a:lnTo>
                      <a:pt x="186" y="225"/>
                    </a:lnTo>
                    <a:lnTo>
                      <a:pt x="171" y="264"/>
                    </a:lnTo>
                    <a:lnTo>
                      <a:pt x="155" y="304"/>
                    </a:lnTo>
                    <a:lnTo>
                      <a:pt x="138" y="344"/>
                    </a:lnTo>
                    <a:lnTo>
                      <a:pt x="120" y="383"/>
                    </a:lnTo>
                    <a:lnTo>
                      <a:pt x="101" y="422"/>
                    </a:lnTo>
                    <a:lnTo>
                      <a:pt x="82" y="460"/>
                    </a:lnTo>
                    <a:lnTo>
                      <a:pt x="62" y="496"/>
                    </a:lnTo>
                    <a:lnTo>
                      <a:pt x="41" y="532"/>
                    </a:lnTo>
                    <a:lnTo>
                      <a:pt x="21" y="567"/>
                    </a:lnTo>
                    <a:lnTo>
                      <a:pt x="0" y="6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3" name="Freeform 184">
                <a:extLst>
                  <a:ext uri="{FF2B5EF4-FFF2-40B4-BE49-F238E27FC236}">
                    <a16:creationId xmlns:a16="http://schemas.microsoft.com/office/drawing/2014/main" id="{CE0A759E-9BBE-4382-A0B7-8C744D1FFA2C}"/>
                  </a:ext>
                </a:extLst>
              </p:cNvPr>
              <p:cNvSpPr>
                <a:spLocks/>
              </p:cNvSpPr>
              <p:nvPr/>
            </p:nvSpPr>
            <p:spPr bwMode="auto">
              <a:xfrm>
                <a:off x="4617" y="3219"/>
                <a:ext cx="668" cy="601"/>
              </a:xfrm>
              <a:custGeom>
                <a:avLst/>
                <a:gdLst>
                  <a:gd name="T0" fmla="*/ 0 w 4674"/>
                  <a:gd name="T1" fmla="*/ 0 h 6605"/>
                  <a:gd name="T2" fmla="*/ 0 w 4674"/>
                  <a:gd name="T3" fmla="*/ 0 h 6605"/>
                  <a:gd name="T4" fmla="*/ 0 w 4674"/>
                  <a:gd name="T5" fmla="*/ 0 h 6605"/>
                  <a:gd name="T6" fmla="*/ 0 w 4674"/>
                  <a:gd name="T7" fmla="*/ 0 h 6605"/>
                  <a:gd name="T8" fmla="*/ 0 w 4674"/>
                  <a:gd name="T9" fmla="*/ 0 h 6605"/>
                  <a:gd name="T10" fmla="*/ 0 w 4674"/>
                  <a:gd name="T11" fmla="*/ 0 h 6605"/>
                  <a:gd name="T12" fmla="*/ 0 w 4674"/>
                  <a:gd name="T13" fmla="*/ 0 h 6605"/>
                  <a:gd name="T14" fmla="*/ 0 w 4674"/>
                  <a:gd name="T15" fmla="*/ 0 h 6605"/>
                  <a:gd name="T16" fmla="*/ 0 w 4674"/>
                  <a:gd name="T17" fmla="*/ 0 h 6605"/>
                  <a:gd name="T18" fmla="*/ 0 w 4674"/>
                  <a:gd name="T19" fmla="*/ 0 h 6605"/>
                  <a:gd name="T20" fmla="*/ 0 w 4674"/>
                  <a:gd name="T21" fmla="*/ 0 h 6605"/>
                  <a:gd name="T22" fmla="*/ 0 w 4674"/>
                  <a:gd name="T23" fmla="*/ 0 h 6605"/>
                  <a:gd name="T24" fmla="*/ 0 w 4674"/>
                  <a:gd name="T25" fmla="*/ 0 h 6605"/>
                  <a:gd name="T26" fmla="*/ 0 w 4674"/>
                  <a:gd name="T27" fmla="*/ 0 h 6605"/>
                  <a:gd name="T28" fmla="*/ 0 w 4674"/>
                  <a:gd name="T29" fmla="*/ 0 h 6605"/>
                  <a:gd name="T30" fmla="*/ 0 w 4674"/>
                  <a:gd name="T31" fmla="*/ 0 h 6605"/>
                  <a:gd name="T32" fmla="*/ 0 w 4674"/>
                  <a:gd name="T33" fmla="*/ 0 h 6605"/>
                  <a:gd name="T34" fmla="*/ 0 w 4674"/>
                  <a:gd name="T35" fmla="*/ 0 h 6605"/>
                  <a:gd name="T36" fmla="*/ 0 w 4674"/>
                  <a:gd name="T37" fmla="*/ 0 h 6605"/>
                  <a:gd name="T38" fmla="*/ 0 w 4674"/>
                  <a:gd name="T39" fmla="*/ 0 h 6605"/>
                  <a:gd name="T40" fmla="*/ 0 w 4674"/>
                  <a:gd name="T41" fmla="*/ 0 h 6605"/>
                  <a:gd name="T42" fmla="*/ 0 w 4674"/>
                  <a:gd name="T43" fmla="*/ 0 h 6605"/>
                  <a:gd name="T44" fmla="*/ 0 w 4674"/>
                  <a:gd name="T45" fmla="*/ 0 h 6605"/>
                  <a:gd name="T46" fmla="*/ 0 w 4674"/>
                  <a:gd name="T47" fmla="*/ 0 h 6605"/>
                  <a:gd name="T48" fmla="*/ 0 w 4674"/>
                  <a:gd name="T49" fmla="*/ 0 h 6605"/>
                  <a:gd name="T50" fmla="*/ 0 w 4674"/>
                  <a:gd name="T51" fmla="*/ 0 h 6605"/>
                  <a:gd name="T52" fmla="*/ 0 w 4674"/>
                  <a:gd name="T53" fmla="*/ 0 h 6605"/>
                  <a:gd name="T54" fmla="*/ 0 w 4674"/>
                  <a:gd name="T55" fmla="*/ 0 h 6605"/>
                  <a:gd name="T56" fmla="*/ 0 w 4674"/>
                  <a:gd name="T57" fmla="*/ 0 h 6605"/>
                  <a:gd name="T58" fmla="*/ 0 w 4674"/>
                  <a:gd name="T59" fmla="*/ 0 h 6605"/>
                  <a:gd name="T60" fmla="*/ 0 w 4674"/>
                  <a:gd name="T61" fmla="*/ 0 h 6605"/>
                  <a:gd name="T62" fmla="*/ 0 w 4674"/>
                  <a:gd name="T63" fmla="*/ 0 h 6605"/>
                  <a:gd name="T64" fmla="*/ 0 w 4674"/>
                  <a:gd name="T65" fmla="*/ 0 h 6605"/>
                  <a:gd name="T66" fmla="*/ 0 w 4674"/>
                  <a:gd name="T67" fmla="*/ 0 h 6605"/>
                  <a:gd name="T68" fmla="*/ 0 w 4674"/>
                  <a:gd name="T69" fmla="*/ 0 h 6605"/>
                  <a:gd name="T70" fmla="*/ 0 w 4674"/>
                  <a:gd name="T71" fmla="*/ 0 h 6605"/>
                  <a:gd name="T72" fmla="*/ 0 w 4674"/>
                  <a:gd name="T73" fmla="*/ 0 h 6605"/>
                  <a:gd name="T74" fmla="*/ 0 w 4674"/>
                  <a:gd name="T75" fmla="*/ 0 h 6605"/>
                  <a:gd name="T76" fmla="*/ 0 w 4674"/>
                  <a:gd name="T77" fmla="*/ 0 h 6605"/>
                  <a:gd name="T78" fmla="*/ 0 w 4674"/>
                  <a:gd name="T79" fmla="*/ 0 h 6605"/>
                  <a:gd name="T80" fmla="*/ 0 w 4674"/>
                  <a:gd name="T81" fmla="*/ 0 h 6605"/>
                  <a:gd name="T82" fmla="*/ 0 w 4674"/>
                  <a:gd name="T83" fmla="*/ 0 h 6605"/>
                  <a:gd name="T84" fmla="*/ 0 w 4674"/>
                  <a:gd name="T85" fmla="*/ 0 h 6605"/>
                  <a:gd name="T86" fmla="*/ 0 w 4674"/>
                  <a:gd name="T87" fmla="*/ 0 h 6605"/>
                  <a:gd name="T88" fmla="*/ 0 w 4674"/>
                  <a:gd name="T89" fmla="*/ 0 h 6605"/>
                  <a:gd name="T90" fmla="*/ 0 w 4674"/>
                  <a:gd name="T91" fmla="*/ 0 h 6605"/>
                  <a:gd name="T92" fmla="*/ 0 w 4674"/>
                  <a:gd name="T93" fmla="*/ 0 h 6605"/>
                  <a:gd name="T94" fmla="*/ 0 w 4674"/>
                  <a:gd name="T95" fmla="*/ 0 h 6605"/>
                  <a:gd name="T96" fmla="*/ 0 w 4674"/>
                  <a:gd name="T97" fmla="*/ 0 h 6605"/>
                  <a:gd name="T98" fmla="*/ 0 w 4674"/>
                  <a:gd name="T99" fmla="*/ 0 h 6605"/>
                  <a:gd name="T100" fmla="*/ 0 w 4674"/>
                  <a:gd name="T101" fmla="*/ 0 h 6605"/>
                  <a:gd name="T102" fmla="*/ 0 w 4674"/>
                  <a:gd name="T103" fmla="*/ 0 h 6605"/>
                  <a:gd name="T104" fmla="*/ 0 w 4674"/>
                  <a:gd name="T105" fmla="*/ 0 h 6605"/>
                  <a:gd name="T106" fmla="*/ 0 w 4674"/>
                  <a:gd name="T107" fmla="*/ 0 h 6605"/>
                  <a:gd name="T108" fmla="*/ 0 w 4674"/>
                  <a:gd name="T109" fmla="*/ 0 h 6605"/>
                  <a:gd name="T110" fmla="*/ 0 w 4674"/>
                  <a:gd name="T111" fmla="*/ 0 h 6605"/>
                  <a:gd name="T112" fmla="*/ 0 w 4674"/>
                  <a:gd name="T113" fmla="*/ 0 h 6605"/>
                  <a:gd name="T114" fmla="*/ 0 w 4674"/>
                  <a:gd name="T115" fmla="*/ 0 h 6605"/>
                  <a:gd name="T116" fmla="*/ 0 w 4674"/>
                  <a:gd name="T117" fmla="*/ 0 h 6605"/>
                  <a:gd name="T118" fmla="*/ 0 w 4674"/>
                  <a:gd name="T119" fmla="*/ 0 h 660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674" h="6605">
                    <a:moveTo>
                      <a:pt x="3379" y="441"/>
                    </a:moveTo>
                    <a:lnTo>
                      <a:pt x="3386" y="466"/>
                    </a:lnTo>
                    <a:lnTo>
                      <a:pt x="3392" y="491"/>
                    </a:lnTo>
                    <a:lnTo>
                      <a:pt x="3397" y="515"/>
                    </a:lnTo>
                    <a:lnTo>
                      <a:pt x="3402" y="539"/>
                    </a:lnTo>
                    <a:lnTo>
                      <a:pt x="3405" y="564"/>
                    </a:lnTo>
                    <a:lnTo>
                      <a:pt x="3408" y="588"/>
                    </a:lnTo>
                    <a:lnTo>
                      <a:pt x="3411" y="613"/>
                    </a:lnTo>
                    <a:lnTo>
                      <a:pt x="3412" y="636"/>
                    </a:lnTo>
                    <a:lnTo>
                      <a:pt x="3414" y="684"/>
                    </a:lnTo>
                    <a:lnTo>
                      <a:pt x="3414" y="730"/>
                    </a:lnTo>
                    <a:lnTo>
                      <a:pt x="3412" y="777"/>
                    </a:lnTo>
                    <a:lnTo>
                      <a:pt x="3409" y="823"/>
                    </a:lnTo>
                    <a:lnTo>
                      <a:pt x="3400" y="915"/>
                    </a:lnTo>
                    <a:lnTo>
                      <a:pt x="3390" y="1007"/>
                    </a:lnTo>
                    <a:lnTo>
                      <a:pt x="3386" y="1053"/>
                    </a:lnTo>
                    <a:lnTo>
                      <a:pt x="3382" y="1098"/>
                    </a:lnTo>
                    <a:lnTo>
                      <a:pt x="3380" y="1144"/>
                    </a:lnTo>
                    <a:lnTo>
                      <a:pt x="3379" y="1190"/>
                    </a:lnTo>
                    <a:lnTo>
                      <a:pt x="3364" y="1198"/>
                    </a:lnTo>
                    <a:lnTo>
                      <a:pt x="3348" y="1206"/>
                    </a:lnTo>
                    <a:lnTo>
                      <a:pt x="3333" y="1212"/>
                    </a:lnTo>
                    <a:lnTo>
                      <a:pt x="3318" y="1218"/>
                    </a:lnTo>
                    <a:lnTo>
                      <a:pt x="3302" y="1222"/>
                    </a:lnTo>
                    <a:lnTo>
                      <a:pt x="3287" y="1225"/>
                    </a:lnTo>
                    <a:lnTo>
                      <a:pt x="3271" y="1228"/>
                    </a:lnTo>
                    <a:lnTo>
                      <a:pt x="3256" y="1230"/>
                    </a:lnTo>
                    <a:lnTo>
                      <a:pt x="3240" y="1231"/>
                    </a:lnTo>
                    <a:lnTo>
                      <a:pt x="3224" y="1231"/>
                    </a:lnTo>
                    <a:lnTo>
                      <a:pt x="3208" y="1231"/>
                    </a:lnTo>
                    <a:lnTo>
                      <a:pt x="3192" y="1231"/>
                    </a:lnTo>
                    <a:lnTo>
                      <a:pt x="3159" y="1229"/>
                    </a:lnTo>
                    <a:lnTo>
                      <a:pt x="3127" y="1224"/>
                    </a:lnTo>
                    <a:lnTo>
                      <a:pt x="3061" y="1216"/>
                    </a:lnTo>
                    <a:lnTo>
                      <a:pt x="2994" y="1208"/>
                    </a:lnTo>
                    <a:lnTo>
                      <a:pt x="2961" y="1206"/>
                    </a:lnTo>
                    <a:lnTo>
                      <a:pt x="2928" y="1205"/>
                    </a:lnTo>
                    <a:lnTo>
                      <a:pt x="2911" y="1206"/>
                    </a:lnTo>
                    <a:lnTo>
                      <a:pt x="2894" y="1207"/>
                    </a:lnTo>
                    <a:lnTo>
                      <a:pt x="2878" y="1209"/>
                    </a:lnTo>
                    <a:lnTo>
                      <a:pt x="2861" y="1211"/>
                    </a:lnTo>
                    <a:lnTo>
                      <a:pt x="2852" y="1201"/>
                    </a:lnTo>
                    <a:lnTo>
                      <a:pt x="2845" y="1189"/>
                    </a:lnTo>
                    <a:lnTo>
                      <a:pt x="2839" y="1177"/>
                    </a:lnTo>
                    <a:lnTo>
                      <a:pt x="2834" y="1164"/>
                    </a:lnTo>
                    <a:lnTo>
                      <a:pt x="2829" y="1151"/>
                    </a:lnTo>
                    <a:lnTo>
                      <a:pt x="2826" y="1137"/>
                    </a:lnTo>
                    <a:lnTo>
                      <a:pt x="2824" y="1124"/>
                    </a:lnTo>
                    <a:lnTo>
                      <a:pt x="2823" y="1110"/>
                    </a:lnTo>
                    <a:lnTo>
                      <a:pt x="2822" y="1095"/>
                    </a:lnTo>
                    <a:lnTo>
                      <a:pt x="2822" y="1081"/>
                    </a:lnTo>
                    <a:lnTo>
                      <a:pt x="2823" y="1065"/>
                    </a:lnTo>
                    <a:lnTo>
                      <a:pt x="2824" y="1050"/>
                    </a:lnTo>
                    <a:lnTo>
                      <a:pt x="2826" y="1020"/>
                    </a:lnTo>
                    <a:lnTo>
                      <a:pt x="2830" y="990"/>
                    </a:lnTo>
                    <a:lnTo>
                      <a:pt x="2835" y="958"/>
                    </a:lnTo>
                    <a:lnTo>
                      <a:pt x="2838" y="927"/>
                    </a:lnTo>
                    <a:lnTo>
                      <a:pt x="2839" y="911"/>
                    </a:lnTo>
                    <a:lnTo>
                      <a:pt x="2839" y="896"/>
                    </a:lnTo>
                    <a:lnTo>
                      <a:pt x="2839" y="881"/>
                    </a:lnTo>
                    <a:lnTo>
                      <a:pt x="2839" y="866"/>
                    </a:lnTo>
                    <a:lnTo>
                      <a:pt x="2837" y="850"/>
                    </a:lnTo>
                    <a:lnTo>
                      <a:pt x="2835" y="835"/>
                    </a:lnTo>
                    <a:lnTo>
                      <a:pt x="2832" y="820"/>
                    </a:lnTo>
                    <a:lnTo>
                      <a:pt x="2827" y="806"/>
                    </a:lnTo>
                    <a:lnTo>
                      <a:pt x="2822" y="792"/>
                    </a:lnTo>
                    <a:lnTo>
                      <a:pt x="2816" y="778"/>
                    </a:lnTo>
                    <a:lnTo>
                      <a:pt x="2809" y="764"/>
                    </a:lnTo>
                    <a:lnTo>
                      <a:pt x="2800" y="751"/>
                    </a:lnTo>
                    <a:lnTo>
                      <a:pt x="2784" y="774"/>
                    </a:lnTo>
                    <a:lnTo>
                      <a:pt x="2767" y="796"/>
                    </a:lnTo>
                    <a:lnTo>
                      <a:pt x="2751" y="820"/>
                    </a:lnTo>
                    <a:lnTo>
                      <a:pt x="2735" y="845"/>
                    </a:lnTo>
                    <a:lnTo>
                      <a:pt x="2720" y="870"/>
                    </a:lnTo>
                    <a:lnTo>
                      <a:pt x="2705" y="896"/>
                    </a:lnTo>
                    <a:lnTo>
                      <a:pt x="2690" y="922"/>
                    </a:lnTo>
                    <a:lnTo>
                      <a:pt x="2676" y="949"/>
                    </a:lnTo>
                    <a:lnTo>
                      <a:pt x="2662" y="976"/>
                    </a:lnTo>
                    <a:lnTo>
                      <a:pt x="2648" y="1004"/>
                    </a:lnTo>
                    <a:lnTo>
                      <a:pt x="2636" y="1031"/>
                    </a:lnTo>
                    <a:lnTo>
                      <a:pt x="2624" y="1060"/>
                    </a:lnTo>
                    <a:lnTo>
                      <a:pt x="2613" y="1088"/>
                    </a:lnTo>
                    <a:lnTo>
                      <a:pt x="2602" y="1117"/>
                    </a:lnTo>
                    <a:lnTo>
                      <a:pt x="2593" y="1147"/>
                    </a:lnTo>
                    <a:lnTo>
                      <a:pt x="2584" y="1176"/>
                    </a:lnTo>
                    <a:lnTo>
                      <a:pt x="2576" y="1205"/>
                    </a:lnTo>
                    <a:lnTo>
                      <a:pt x="2569" y="1234"/>
                    </a:lnTo>
                    <a:lnTo>
                      <a:pt x="2563" y="1264"/>
                    </a:lnTo>
                    <a:lnTo>
                      <a:pt x="2558" y="1294"/>
                    </a:lnTo>
                    <a:lnTo>
                      <a:pt x="2554" y="1324"/>
                    </a:lnTo>
                    <a:lnTo>
                      <a:pt x="2551" y="1353"/>
                    </a:lnTo>
                    <a:lnTo>
                      <a:pt x="2549" y="1382"/>
                    </a:lnTo>
                    <a:lnTo>
                      <a:pt x="2549" y="1412"/>
                    </a:lnTo>
                    <a:lnTo>
                      <a:pt x="2549" y="1442"/>
                    </a:lnTo>
                    <a:lnTo>
                      <a:pt x="2551" y="1471"/>
                    </a:lnTo>
                    <a:lnTo>
                      <a:pt x="2554" y="1500"/>
                    </a:lnTo>
                    <a:lnTo>
                      <a:pt x="2559" y="1528"/>
                    </a:lnTo>
                    <a:lnTo>
                      <a:pt x="2565" y="1557"/>
                    </a:lnTo>
                    <a:lnTo>
                      <a:pt x="2572" y="1584"/>
                    </a:lnTo>
                    <a:lnTo>
                      <a:pt x="2581" y="1612"/>
                    </a:lnTo>
                    <a:lnTo>
                      <a:pt x="2591" y="1639"/>
                    </a:lnTo>
                    <a:lnTo>
                      <a:pt x="2605" y="1638"/>
                    </a:lnTo>
                    <a:lnTo>
                      <a:pt x="2618" y="1634"/>
                    </a:lnTo>
                    <a:lnTo>
                      <a:pt x="2631" y="1627"/>
                    </a:lnTo>
                    <a:lnTo>
                      <a:pt x="2643" y="1621"/>
                    </a:lnTo>
                    <a:lnTo>
                      <a:pt x="2656" y="1611"/>
                    </a:lnTo>
                    <a:lnTo>
                      <a:pt x="2667" y="1602"/>
                    </a:lnTo>
                    <a:lnTo>
                      <a:pt x="2678" y="1590"/>
                    </a:lnTo>
                    <a:lnTo>
                      <a:pt x="2689" y="1578"/>
                    </a:lnTo>
                    <a:lnTo>
                      <a:pt x="2730" y="1523"/>
                    </a:lnTo>
                    <a:lnTo>
                      <a:pt x="2771" y="1464"/>
                    </a:lnTo>
                    <a:lnTo>
                      <a:pt x="2781" y="1451"/>
                    </a:lnTo>
                    <a:lnTo>
                      <a:pt x="2791" y="1438"/>
                    </a:lnTo>
                    <a:lnTo>
                      <a:pt x="2802" y="1426"/>
                    </a:lnTo>
                    <a:lnTo>
                      <a:pt x="2813" y="1416"/>
                    </a:lnTo>
                    <a:lnTo>
                      <a:pt x="2824" y="1406"/>
                    </a:lnTo>
                    <a:lnTo>
                      <a:pt x="2837" y="1397"/>
                    </a:lnTo>
                    <a:lnTo>
                      <a:pt x="2848" y="1391"/>
                    </a:lnTo>
                    <a:lnTo>
                      <a:pt x="2861" y="1385"/>
                    </a:lnTo>
                    <a:lnTo>
                      <a:pt x="2874" y="1382"/>
                    </a:lnTo>
                    <a:lnTo>
                      <a:pt x="2887" y="1381"/>
                    </a:lnTo>
                    <a:lnTo>
                      <a:pt x="2901" y="1382"/>
                    </a:lnTo>
                    <a:lnTo>
                      <a:pt x="2915" y="1385"/>
                    </a:lnTo>
                    <a:lnTo>
                      <a:pt x="2930" y="1391"/>
                    </a:lnTo>
                    <a:lnTo>
                      <a:pt x="2946" y="1399"/>
                    </a:lnTo>
                    <a:lnTo>
                      <a:pt x="2962" y="1411"/>
                    </a:lnTo>
                    <a:lnTo>
                      <a:pt x="2980" y="1425"/>
                    </a:lnTo>
                    <a:lnTo>
                      <a:pt x="3329" y="1757"/>
                    </a:lnTo>
                    <a:lnTo>
                      <a:pt x="3359" y="1750"/>
                    </a:lnTo>
                    <a:lnTo>
                      <a:pt x="3389" y="1743"/>
                    </a:lnTo>
                    <a:lnTo>
                      <a:pt x="3419" y="1738"/>
                    </a:lnTo>
                    <a:lnTo>
                      <a:pt x="3450" y="1732"/>
                    </a:lnTo>
                    <a:lnTo>
                      <a:pt x="3480" y="1728"/>
                    </a:lnTo>
                    <a:lnTo>
                      <a:pt x="3510" y="1724"/>
                    </a:lnTo>
                    <a:lnTo>
                      <a:pt x="3541" y="1722"/>
                    </a:lnTo>
                    <a:lnTo>
                      <a:pt x="3572" y="1719"/>
                    </a:lnTo>
                    <a:lnTo>
                      <a:pt x="3602" y="1718"/>
                    </a:lnTo>
                    <a:lnTo>
                      <a:pt x="3632" y="1718"/>
                    </a:lnTo>
                    <a:lnTo>
                      <a:pt x="3663" y="1719"/>
                    </a:lnTo>
                    <a:lnTo>
                      <a:pt x="3693" y="1720"/>
                    </a:lnTo>
                    <a:lnTo>
                      <a:pt x="3724" y="1723"/>
                    </a:lnTo>
                    <a:lnTo>
                      <a:pt x="3754" y="1726"/>
                    </a:lnTo>
                    <a:lnTo>
                      <a:pt x="3784" y="1730"/>
                    </a:lnTo>
                    <a:lnTo>
                      <a:pt x="3813" y="1734"/>
                    </a:lnTo>
                    <a:lnTo>
                      <a:pt x="3843" y="1741"/>
                    </a:lnTo>
                    <a:lnTo>
                      <a:pt x="3872" y="1747"/>
                    </a:lnTo>
                    <a:lnTo>
                      <a:pt x="3902" y="1754"/>
                    </a:lnTo>
                    <a:lnTo>
                      <a:pt x="3930" y="1763"/>
                    </a:lnTo>
                    <a:lnTo>
                      <a:pt x="3959" y="1772"/>
                    </a:lnTo>
                    <a:lnTo>
                      <a:pt x="3987" y="1782"/>
                    </a:lnTo>
                    <a:lnTo>
                      <a:pt x="4014" y="1793"/>
                    </a:lnTo>
                    <a:lnTo>
                      <a:pt x="4042" y="1805"/>
                    </a:lnTo>
                    <a:lnTo>
                      <a:pt x="4069" y="1817"/>
                    </a:lnTo>
                    <a:lnTo>
                      <a:pt x="4096" y="1831"/>
                    </a:lnTo>
                    <a:lnTo>
                      <a:pt x="4122" y="1845"/>
                    </a:lnTo>
                    <a:lnTo>
                      <a:pt x="4148" y="1860"/>
                    </a:lnTo>
                    <a:lnTo>
                      <a:pt x="4173" y="1876"/>
                    </a:lnTo>
                    <a:lnTo>
                      <a:pt x="4197" y="1892"/>
                    </a:lnTo>
                    <a:lnTo>
                      <a:pt x="4221" y="1911"/>
                    </a:lnTo>
                    <a:lnTo>
                      <a:pt x="4246" y="1929"/>
                    </a:lnTo>
                    <a:lnTo>
                      <a:pt x="4258" y="1946"/>
                    </a:lnTo>
                    <a:lnTo>
                      <a:pt x="4269" y="1964"/>
                    </a:lnTo>
                    <a:lnTo>
                      <a:pt x="4279" y="1982"/>
                    </a:lnTo>
                    <a:lnTo>
                      <a:pt x="4289" y="2000"/>
                    </a:lnTo>
                    <a:lnTo>
                      <a:pt x="4298" y="2019"/>
                    </a:lnTo>
                    <a:lnTo>
                      <a:pt x="4306" y="2037"/>
                    </a:lnTo>
                    <a:lnTo>
                      <a:pt x="4314" y="2057"/>
                    </a:lnTo>
                    <a:lnTo>
                      <a:pt x="4321" y="2076"/>
                    </a:lnTo>
                    <a:lnTo>
                      <a:pt x="4328" y="2095"/>
                    </a:lnTo>
                    <a:lnTo>
                      <a:pt x="4334" y="2116"/>
                    </a:lnTo>
                    <a:lnTo>
                      <a:pt x="4340" y="2135"/>
                    </a:lnTo>
                    <a:lnTo>
                      <a:pt x="4345" y="2156"/>
                    </a:lnTo>
                    <a:lnTo>
                      <a:pt x="4353" y="2197"/>
                    </a:lnTo>
                    <a:lnTo>
                      <a:pt x="4360" y="2239"/>
                    </a:lnTo>
                    <a:lnTo>
                      <a:pt x="4365" y="2281"/>
                    </a:lnTo>
                    <a:lnTo>
                      <a:pt x="4367" y="2325"/>
                    </a:lnTo>
                    <a:lnTo>
                      <a:pt x="4369" y="2368"/>
                    </a:lnTo>
                    <a:lnTo>
                      <a:pt x="4369" y="2411"/>
                    </a:lnTo>
                    <a:lnTo>
                      <a:pt x="4367" y="2454"/>
                    </a:lnTo>
                    <a:lnTo>
                      <a:pt x="4364" y="2496"/>
                    </a:lnTo>
                    <a:lnTo>
                      <a:pt x="4360" y="2540"/>
                    </a:lnTo>
                    <a:lnTo>
                      <a:pt x="4355" y="2582"/>
                    </a:lnTo>
                    <a:lnTo>
                      <a:pt x="4328" y="2610"/>
                    </a:lnTo>
                    <a:lnTo>
                      <a:pt x="4305" y="2637"/>
                    </a:lnTo>
                    <a:lnTo>
                      <a:pt x="4288" y="2664"/>
                    </a:lnTo>
                    <a:lnTo>
                      <a:pt x="4275" y="2690"/>
                    </a:lnTo>
                    <a:lnTo>
                      <a:pt x="4266" y="2716"/>
                    </a:lnTo>
                    <a:lnTo>
                      <a:pt x="4260" y="2742"/>
                    </a:lnTo>
                    <a:lnTo>
                      <a:pt x="4259" y="2767"/>
                    </a:lnTo>
                    <a:lnTo>
                      <a:pt x="4261" y="2791"/>
                    </a:lnTo>
                    <a:lnTo>
                      <a:pt x="4266" y="2816"/>
                    </a:lnTo>
                    <a:lnTo>
                      <a:pt x="4274" y="2840"/>
                    </a:lnTo>
                    <a:lnTo>
                      <a:pt x="4285" y="2864"/>
                    </a:lnTo>
                    <a:lnTo>
                      <a:pt x="4298" y="2888"/>
                    </a:lnTo>
                    <a:lnTo>
                      <a:pt x="4313" y="2911"/>
                    </a:lnTo>
                    <a:lnTo>
                      <a:pt x="4330" y="2934"/>
                    </a:lnTo>
                    <a:lnTo>
                      <a:pt x="4348" y="2958"/>
                    </a:lnTo>
                    <a:lnTo>
                      <a:pt x="4369" y="2981"/>
                    </a:lnTo>
                    <a:lnTo>
                      <a:pt x="4459" y="3074"/>
                    </a:lnTo>
                    <a:lnTo>
                      <a:pt x="4550" y="3166"/>
                    </a:lnTo>
                    <a:lnTo>
                      <a:pt x="4571" y="3190"/>
                    </a:lnTo>
                    <a:lnTo>
                      <a:pt x="4592" y="3214"/>
                    </a:lnTo>
                    <a:lnTo>
                      <a:pt x="4610" y="3238"/>
                    </a:lnTo>
                    <a:lnTo>
                      <a:pt x="4627" y="3263"/>
                    </a:lnTo>
                    <a:lnTo>
                      <a:pt x="4642" y="3288"/>
                    </a:lnTo>
                    <a:lnTo>
                      <a:pt x="4655" y="3312"/>
                    </a:lnTo>
                    <a:lnTo>
                      <a:pt x="4666" y="3338"/>
                    </a:lnTo>
                    <a:lnTo>
                      <a:pt x="4674" y="3363"/>
                    </a:lnTo>
                    <a:lnTo>
                      <a:pt x="4671" y="3463"/>
                    </a:lnTo>
                    <a:lnTo>
                      <a:pt x="4667" y="3562"/>
                    </a:lnTo>
                    <a:lnTo>
                      <a:pt x="4662" y="3660"/>
                    </a:lnTo>
                    <a:lnTo>
                      <a:pt x="4657" y="3758"/>
                    </a:lnTo>
                    <a:lnTo>
                      <a:pt x="4650" y="3856"/>
                    </a:lnTo>
                    <a:lnTo>
                      <a:pt x="4644" y="3953"/>
                    </a:lnTo>
                    <a:lnTo>
                      <a:pt x="4636" y="4049"/>
                    </a:lnTo>
                    <a:lnTo>
                      <a:pt x="4628" y="4147"/>
                    </a:lnTo>
                    <a:lnTo>
                      <a:pt x="4620" y="4243"/>
                    </a:lnTo>
                    <a:lnTo>
                      <a:pt x="4611" y="4339"/>
                    </a:lnTo>
                    <a:lnTo>
                      <a:pt x="4601" y="4435"/>
                    </a:lnTo>
                    <a:lnTo>
                      <a:pt x="4591" y="4531"/>
                    </a:lnTo>
                    <a:lnTo>
                      <a:pt x="4568" y="4723"/>
                    </a:lnTo>
                    <a:lnTo>
                      <a:pt x="4545" y="4913"/>
                    </a:lnTo>
                    <a:lnTo>
                      <a:pt x="4521" y="5104"/>
                    </a:lnTo>
                    <a:lnTo>
                      <a:pt x="4496" y="5294"/>
                    </a:lnTo>
                    <a:lnTo>
                      <a:pt x="4470" y="5486"/>
                    </a:lnTo>
                    <a:lnTo>
                      <a:pt x="4443" y="5676"/>
                    </a:lnTo>
                    <a:lnTo>
                      <a:pt x="4388" y="6060"/>
                    </a:lnTo>
                    <a:lnTo>
                      <a:pt x="4335" y="6448"/>
                    </a:lnTo>
                    <a:lnTo>
                      <a:pt x="4331" y="6457"/>
                    </a:lnTo>
                    <a:lnTo>
                      <a:pt x="4326" y="6468"/>
                    </a:lnTo>
                    <a:lnTo>
                      <a:pt x="4321" y="6478"/>
                    </a:lnTo>
                    <a:lnTo>
                      <a:pt x="4315" y="6489"/>
                    </a:lnTo>
                    <a:lnTo>
                      <a:pt x="4308" y="6498"/>
                    </a:lnTo>
                    <a:lnTo>
                      <a:pt x="4301" y="6508"/>
                    </a:lnTo>
                    <a:lnTo>
                      <a:pt x="4294" y="6518"/>
                    </a:lnTo>
                    <a:lnTo>
                      <a:pt x="4286" y="6527"/>
                    </a:lnTo>
                    <a:lnTo>
                      <a:pt x="4277" y="6534"/>
                    </a:lnTo>
                    <a:lnTo>
                      <a:pt x="4268" y="6542"/>
                    </a:lnTo>
                    <a:lnTo>
                      <a:pt x="4259" y="6548"/>
                    </a:lnTo>
                    <a:lnTo>
                      <a:pt x="4249" y="6555"/>
                    </a:lnTo>
                    <a:lnTo>
                      <a:pt x="4239" y="6559"/>
                    </a:lnTo>
                    <a:lnTo>
                      <a:pt x="4227" y="6562"/>
                    </a:lnTo>
                    <a:lnTo>
                      <a:pt x="4216" y="6564"/>
                    </a:lnTo>
                    <a:lnTo>
                      <a:pt x="4205" y="6565"/>
                    </a:lnTo>
                    <a:lnTo>
                      <a:pt x="3970" y="6574"/>
                    </a:lnTo>
                    <a:lnTo>
                      <a:pt x="3738" y="6583"/>
                    </a:lnTo>
                    <a:lnTo>
                      <a:pt x="3507" y="6589"/>
                    </a:lnTo>
                    <a:lnTo>
                      <a:pt x="3280" y="6596"/>
                    </a:lnTo>
                    <a:lnTo>
                      <a:pt x="3055" y="6600"/>
                    </a:lnTo>
                    <a:lnTo>
                      <a:pt x="2832" y="6603"/>
                    </a:lnTo>
                    <a:lnTo>
                      <a:pt x="2609" y="6604"/>
                    </a:lnTo>
                    <a:lnTo>
                      <a:pt x="2387" y="6605"/>
                    </a:lnTo>
                    <a:lnTo>
                      <a:pt x="2166" y="6604"/>
                    </a:lnTo>
                    <a:lnTo>
                      <a:pt x="1944" y="6603"/>
                    </a:lnTo>
                    <a:lnTo>
                      <a:pt x="1723" y="6600"/>
                    </a:lnTo>
                    <a:lnTo>
                      <a:pt x="1501" y="6596"/>
                    </a:lnTo>
                    <a:lnTo>
                      <a:pt x="1278" y="6589"/>
                    </a:lnTo>
                    <a:lnTo>
                      <a:pt x="1053" y="6583"/>
                    </a:lnTo>
                    <a:lnTo>
                      <a:pt x="827" y="6574"/>
                    </a:lnTo>
                    <a:lnTo>
                      <a:pt x="599" y="6565"/>
                    </a:lnTo>
                    <a:lnTo>
                      <a:pt x="538" y="6511"/>
                    </a:lnTo>
                    <a:lnTo>
                      <a:pt x="500" y="6373"/>
                    </a:lnTo>
                    <a:lnTo>
                      <a:pt x="462" y="6235"/>
                    </a:lnTo>
                    <a:lnTo>
                      <a:pt x="425" y="6095"/>
                    </a:lnTo>
                    <a:lnTo>
                      <a:pt x="388" y="5957"/>
                    </a:lnTo>
                    <a:lnTo>
                      <a:pt x="352" y="5818"/>
                    </a:lnTo>
                    <a:lnTo>
                      <a:pt x="317" y="5679"/>
                    </a:lnTo>
                    <a:lnTo>
                      <a:pt x="283" y="5539"/>
                    </a:lnTo>
                    <a:lnTo>
                      <a:pt x="250" y="5399"/>
                    </a:lnTo>
                    <a:lnTo>
                      <a:pt x="218" y="5259"/>
                    </a:lnTo>
                    <a:lnTo>
                      <a:pt x="186" y="5118"/>
                    </a:lnTo>
                    <a:lnTo>
                      <a:pt x="156" y="4978"/>
                    </a:lnTo>
                    <a:lnTo>
                      <a:pt x="127" y="4836"/>
                    </a:lnTo>
                    <a:lnTo>
                      <a:pt x="99" y="4694"/>
                    </a:lnTo>
                    <a:lnTo>
                      <a:pt x="72" y="4551"/>
                    </a:lnTo>
                    <a:lnTo>
                      <a:pt x="46" y="4407"/>
                    </a:lnTo>
                    <a:lnTo>
                      <a:pt x="20" y="4263"/>
                    </a:lnTo>
                    <a:lnTo>
                      <a:pt x="0" y="2100"/>
                    </a:lnTo>
                    <a:lnTo>
                      <a:pt x="10" y="2086"/>
                    </a:lnTo>
                    <a:lnTo>
                      <a:pt x="20" y="2073"/>
                    </a:lnTo>
                    <a:lnTo>
                      <a:pt x="31" y="2061"/>
                    </a:lnTo>
                    <a:lnTo>
                      <a:pt x="42" y="2050"/>
                    </a:lnTo>
                    <a:lnTo>
                      <a:pt x="54" y="2041"/>
                    </a:lnTo>
                    <a:lnTo>
                      <a:pt x="66" y="2033"/>
                    </a:lnTo>
                    <a:lnTo>
                      <a:pt x="78" y="2025"/>
                    </a:lnTo>
                    <a:lnTo>
                      <a:pt x="90" y="2019"/>
                    </a:lnTo>
                    <a:lnTo>
                      <a:pt x="103" y="2013"/>
                    </a:lnTo>
                    <a:lnTo>
                      <a:pt x="116" y="2008"/>
                    </a:lnTo>
                    <a:lnTo>
                      <a:pt x="129" y="2004"/>
                    </a:lnTo>
                    <a:lnTo>
                      <a:pt x="143" y="2000"/>
                    </a:lnTo>
                    <a:lnTo>
                      <a:pt x="171" y="1995"/>
                    </a:lnTo>
                    <a:lnTo>
                      <a:pt x="201" y="1992"/>
                    </a:lnTo>
                    <a:lnTo>
                      <a:pt x="259" y="1988"/>
                    </a:lnTo>
                    <a:lnTo>
                      <a:pt x="317" y="1987"/>
                    </a:lnTo>
                    <a:lnTo>
                      <a:pt x="346" y="1985"/>
                    </a:lnTo>
                    <a:lnTo>
                      <a:pt x="375" y="1983"/>
                    </a:lnTo>
                    <a:lnTo>
                      <a:pt x="389" y="1981"/>
                    </a:lnTo>
                    <a:lnTo>
                      <a:pt x="403" y="1979"/>
                    </a:lnTo>
                    <a:lnTo>
                      <a:pt x="416" y="1975"/>
                    </a:lnTo>
                    <a:lnTo>
                      <a:pt x="429" y="1971"/>
                    </a:lnTo>
                    <a:lnTo>
                      <a:pt x="432" y="1931"/>
                    </a:lnTo>
                    <a:lnTo>
                      <a:pt x="435" y="1892"/>
                    </a:lnTo>
                    <a:lnTo>
                      <a:pt x="438" y="1852"/>
                    </a:lnTo>
                    <a:lnTo>
                      <a:pt x="443" y="1813"/>
                    </a:lnTo>
                    <a:lnTo>
                      <a:pt x="449" y="1776"/>
                    </a:lnTo>
                    <a:lnTo>
                      <a:pt x="456" y="1737"/>
                    </a:lnTo>
                    <a:lnTo>
                      <a:pt x="464" y="1700"/>
                    </a:lnTo>
                    <a:lnTo>
                      <a:pt x="473" y="1662"/>
                    </a:lnTo>
                    <a:lnTo>
                      <a:pt x="483" y="1626"/>
                    </a:lnTo>
                    <a:lnTo>
                      <a:pt x="495" y="1591"/>
                    </a:lnTo>
                    <a:lnTo>
                      <a:pt x="508" y="1556"/>
                    </a:lnTo>
                    <a:lnTo>
                      <a:pt x="523" y="1522"/>
                    </a:lnTo>
                    <a:lnTo>
                      <a:pt x="539" y="1488"/>
                    </a:lnTo>
                    <a:lnTo>
                      <a:pt x="558" y="1456"/>
                    </a:lnTo>
                    <a:lnTo>
                      <a:pt x="577" y="1424"/>
                    </a:lnTo>
                    <a:lnTo>
                      <a:pt x="599" y="1394"/>
                    </a:lnTo>
                    <a:lnTo>
                      <a:pt x="623" y="1365"/>
                    </a:lnTo>
                    <a:lnTo>
                      <a:pt x="648" y="1338"/>
                    </a:lnTo>
                    <a:lnTo>
                      <a:pt x="674" y="1313"/>
                    </a:lnTo>
                    <a:lnTo>
                      <a:pt x="701" y="1291"/>
                    </a:lnTo>
                    <a:lnTo>
                      <a:pt x="730" y="1271"/>
                    </a:lnTo>
                    <a:lnTo>
                      <a:pt x="759" y="1252"/>
                    </a:lnTo>
                    <a:lnTo>
                      <a:pt x="788" y="1236"/>
                    </a:lnTo>
                    <a:lnTo>
                      <a:pt x="819" y="1221"/>
                    </a:lnTo>
                    <a:lnTo>
                      <a:pt x="850" y="1209"/>
                    </a:lnTo>
                    <a:lnTo>
                      <a:pt x="882" y="1198"/>
                    </a:lnTo>
                    <a:lnTo>
                      <a:pt x="916" y="1189"/>
                    </a:lnTo>
                    <a:lnTo>
                      <a:pt x="948" y="1181"/>
                    </a:lnTo>
                    <a:lnTo>
                      <a:pt x="982" y="1176"/>
                    </a:lnTo>
                    <a:lnTo>
                      <a:pt x="1016" y="1170"/>
                    </a:lnTo>
                    <a:lnTo>
                      <a:pt x="1050" y="1168"/>
                    </a:lnTo>
                    <a:lnTo>
                      <a:pt x="1085" y="1166"/>
                    </a:lnTo>
                    <a:lnTo>
                      <a:pt x="1119" y="1166"/>
                    </a:lnTo>
                    <a:lnTo>
                      <a:pt x="1154" y="1167"/>
                    </a:lnTo>
                    <a:lnTo>
                      <a:pt x="1188" y="1169"/>
                    </a:lnTo>
                    <a:lnTo>
                      <a:pt x="1223" y="1171"/>
                    </a:lnTo>
                    <a:lnTo>
                      <a:pt x="1258" y="1176"/>
                    </a:lnTo>
                    <a:lnTo>
                      <a:pt x="1293" y="1181"/>
                    </a:lnTo>
                    <a:lnTo>
                      <a:pt x="1327" y="1188"/>
                    </a:lnTo>
                    <a:lnTo>
                      <a:pt x="1361" y="1195"/>
                    </a:lnTo>
                    <a:lnTo>
                      <a:pt x="1394" y="1203"/>
                    </a:lnTo>
                    <a:lnTo>
                      <a:pt x="1428" y="1211"/>
                    </a:lnTo>
                    <a:lnTo>
                      <a:pt x="1461" y="1221"/>
                    </a:lnTo>
                    <a:lnTo>
                      <a:pt x="1493" y="1231"/>
                    </a:lnTo>
                    <a:lnTo>
                      <a:pt x="1524" y="1242"/>
                    </a:lnTo>
                    <a:lnTo>
                      <a:pt x="1555" y="1252"/>
                    </a:lnTo>
                    <a:lnTo>
                      <a:pt x="1585" y="1264"/>
                    </a:lnTo>
                    <a:lnTo>
                      <a:pt x="1615" y="1276"/>
                    </a:lnTo>
                    <a:lnTo>
                      <a:pt x="1630" y="1284"/>
                    </a:lnTo>
                    <a:lnTo>
                      <a:pt x="1645" y="1294"/>
                    </a:lnTo>
                    <a:lnTo>
                      <a:pt x="1659" y="1303"/>
                    </a:lnTo>
                    <a:lnTo>
                      <a:pt x="1673" y="1314"/>
                    </a:lnTo>
                    <a:lnTo>
                      <a:pt x="1702" y="1337"/>
                    </a:lnTo>
                    <a:lnTo>
                      <a:pt x="1731" y="1358"/>
                    </a:lnTo>
                    <a:lnTo>
                      <a:pt x="1745" y="1369"/>
                    </a:lnTo>
                    <a:lnTo>
                      <a:pt x="1760" y="1380"/>
                    </a:lnTo>
                    <a:lnTo>
                      <a:pt x="1774" y="1390"/>
                    </a:lnTo>
                    <a:lnTo>
                      <a:pt x="1791" y="1399"/>
                    </a:lnTo>
                    <a:lnTo>
                      <a:pt x="1806" y="1408"/>
                    </a:lnTo>
                    <a:lnTo>
                      <a:pt x="1822" y="1415"/>
                    </a:lnTo>
                    <a:lnTo>
                      <a:pt x="1838" y="1421"/>
                    </a:lnTo>
                    <a:lnTo>
                      <a:pt x="1854" y="1425"/>
                    </a:lnTo>
                    <a:lnTo>
                      <a:pt x="1862" y="1374"/>
                    </a:lnTo>
                    <a:lnTo>
                      <a:pt x="1870" y="1321"/>
                    </a:lnTo>
                    <a:lnTo>
                      <a:pt x="1879" y="1268"/>
                    </a:lnTo>
                    <a:lnTo>
                      <a:pt x="1889" y="1215"/>
                    </a:lnTo>
                    <a:lnTo>
                      <a:pt x="1900" y="1162"/>
                    </a:lnTo>
                    <a:lnTo>
                      <a:pt x="1912" y="1109"/>
                    </a:lnTo>
                    <a:lnTo>
                      <a:pt x="1924" y="1056"/>
                    </a:lnTo>
                    <a:lnTo>
                      <a:pt x="1937" y="1003"/>
                    </a:lnTo>
                    <a:lnTo>
                      <a:pt x="1951" y="951"/>
                    </a:lnTo>
                    <a:lnTo>
                      <a:pt x="1967" y="898"/>
                    </a:lnTo>
                    <a:lnTo>
                      <a:pt x="1984" y="846"/>
                    </a:lnTo>
                    <a:lnTo>
                      <a:pt x="2001" y="795"/>
                    </a:lnTo>
                    <a:lnTo>
                      <a:pt x="2019" y="745"/>
                    </a:lnTo>
                    <a:lnTo>
                      <a:pt x="2038" y="695"/>
                    </a:lnTo>
                    <a:lnTo>
                      <a:pt x="2059" y="645"/>
                    </a:lnTo>
                    <a:lnTo>
                      <a:pt x="2081" y="598"/>
                    </a:lnTo>
                    <a:lnTo>
                      <a:pt x="2103" y="550"/>
                    </a:lnTo>
                    <a:lnTo>
                      <a:pt x="2129" y="504"/>
                    </a:lnTo>
                    <a:lnTo>
                      <a:pt x="2154" y="458"/>
                    </a:lnTo>
                    <a:lnTo>
                      <a:pt x="2181" y="414"/>
                    </a:lnTo>
                    <a:lnTo>
                      <a:pt x="2209" y="371"/>
                    </a:lnTo>
                    <a:lnTo>
                      <a:pt x="2239" y="328"/>
                    </a:lnTo>
                    <a:lnTo>
                      <a:pt x="2269" y="288"/>
                    </a:lnTo>
                    <a:lnTo>
                      <a:pt x="2302" y="250"/>
                    </a:lnTo>
                    <a:lnTo>
                      <a:pt x="2337" y="213"/>
                    </a:lnTo>
                    <a:lnTo>
                      <a:pt x="2372" y="177"/>
                    </a:lnTo>
                    <a:lnTo>
                      <a:pt x="2410" y="143"/>
                    </a:lnTo>
                    <a:lnTo>
                      <a:pt x="2448" y="111"/>
                    </a:lnTo>
                    <a:lnTo>
                      <a:pt x="2490" y="81"/>
                    </a:lnTo>
                    <a:lnTo>
                      <a:pt x="2532" y="52"/>
                    </a:lnTo>
                    <a:lnTo>
                      <a:pt x="2575" y="26"/>
                    </a:lnTo>
                    <a:lnTo>
                      <a:pt x="2621" y="2"/>
                    </a:lnTo>
                    <a:lnTo>
                      <a:pt x="2651" y="0"/>
                    </a:lnTo>
                    <a:lnTo>
                      <a:pt x="2681" y="0"/>
                    </a:lnTo>
                    <a:lnTo>
                      <a:pt x="2711" y="0"/>
                    </a:lnTo>
                    <a:lnTo>
                      <a:pt x="2740" y="2"/>
                    </a:lnTo>
                    <a:lnTo>
                      <a:pt x="2769" y="5"/>
                    </a:lnTo>
                    <a:lnTo>
                      <a:pt x="2798" y="9"/>
                    </a:lnTo>
                    <a:lnTo>
                      <a:pt x="2827" y="13"/>
                    </a:lnTo>
                    <a:lnTo>
                      <a:pt x="2856" y="19"/>
                    </a:lnTo>
                    <a:lnTo>
                      <a:pt x="2884" y="26"/>
                    </a:lnTo>
                    <a:lnTo>
                      <a:pt x="2912" y="33"/>
                    </a:lnTo>
                    <a:lnTo>
                      <a:pt x="2940" y="42"/>
                    </a:lnTo>
                    <a:lnTo>
                      <a:pt x="2967" y="52"/>
                    </a:lnTo>
                    <a:lnTo>
                      <a:pt x="2993" y="63"/>
                    </a:lnTo>
                    <a:lnTo>
                      <a:pt x="3020" y="74"/>
                    </a:lnTo>
                    <a:lnTo>
                      <a:pt x="3046" y="87"/>
                    </a:lnTo>
                    <a:lnTo>
                      <a:pt x="3071" y="100"/>
                    </a:lnTo>
                    <a:lnTo>
                      <a:pt x="3096" y="116"/>
                    </a:lnTo>
                    <a:lnTo>
                      <a:pt x="3120" y="131"/>
                    </a:lnTo>
                    <a:lnTo>
                      <a:pt x="3143" y="147"/>
                    </a:lnTo>
                    <a:lnTo>
                      <a:pt x="3166" y="164"/>
                    </a:lnTo>
                    <a:lnTo>
                      <a:pt x="3189" y="183"/>
                    </a:lnTo>
                    <a:lnTo>
                      <a:pt x="3210" y="202"/>
                    </a:lnTo>
                    <a:lnTo>
                      <a:pt x="3231" y="221"/>
                    </a:lnTo>
                    <a:lnTo>
                      <a:pt x="3251" y="243"/>
                    </a:lnTo>
                    <a:lnTo>
                      <a:pt x="3270" y="265"/>
                    </a:lnTo>
                    <a:lnTo>
                      <a:pt x="3288" y="287"/>
                    </a:lnTo>
                    <a:lnTo>
                      <a:pt x="3305" y="310"/>
                    </a:lnTo>
                    <a:lnTo>
                      <a:pt x="3322" y="335"/>
                    </a:lnTo>
                    <a:lnTo>
                      <a:pt x="3337" y="360"/>
                    </a:lnTo>
                    <a:lnTo>
                      <a:pt x="3352" y="386"/>
                    </a:lnTo>
                    <a:lnTo>
                      <a:pt x="3366" y="413"/>
                    </a:lnTo>
                    <a:lnTo>
                      <a:pt x="3379" y="4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4" name="Freeform 185">
                <a:extLst>
                  <a:ext uri="{FF2B5EF4-FFF2-40B4-BE49-F238E27FC236}">
                    <a16:creationId xmlns:a16="http://schemas.microsoft.com/office/drawing/2014/main" id="{124F1A95-5F61-4EC4-AF2F-B04F5B21867E}"/>
                  </a:ext>
                </a:extLst>
              </p:cNvPr>
              <p:cNvSpPr>
                <a:spLocks/>
              </p:cNvSpPr>
              <p:nvPr/>
            </p:nvSpPr>
            <p:spPr bwMode="auto">
              <a:xfrm>
                <a:off x="3787" y="3229"/>
                <a:ext cx="11" cy="4"/>
              </a:xfrm>
              <a:custGeom>
                <a:avLst/>
                <a:gdLst>
                  <a:gd name="T0" fmla="*/ 0 w 75"/>
                  <a:gd name="T1" fmla="*/ 0 h 42"/>
                  <a:gd name="T2" fmla="*/ 0 w 75"/>
                  <a:gd name="T3" fmla="*/ 0 h 42"/>
                  <a:gd name="T4" fmla="*/ 0 w 75"/>
                  <a:gd name="T5" fmla="*/ 0 h 42"/>
                  <a:gd name="T6" fmla="*/ 0 w 75"/>
                  <a:gd name="T7" fmla="*/ 0 h 42"/>
                  <a:gd name="T8" fmla="*/ 0 w 75"/>
                  <a:gd name="T9" fmla="*/ 0 h 42"/>
                  <a:gd name="T10" fmla="*/ 0 w 75"/>
                  <a:gd name="T11" fmla="*/ 0 h 42"/>
                  <a:gd name="T12" fmla="*/ 0 w 75"/>
                  <a:gd name="T13" fmla="*/ 0 h 42"/>
                  <a:gd name="T14" fmla="*/ 0 w 75"/>
                  <a:gd name="T15" fmla="*/ 0 h 42"/>
                  <a:gd name="T16" fmla="*/ 0 w 75"/>
                  <a:gd name="T17" fmla="*/ 0 h 42"/>
                  <a:gd name="T18" fmla="*/ 0 w 75"/>
                  <a:gd name="T19" fmla="*/ 0 h 42"/>
                  <a:gd name="T20" fmla="*/ 0 w 75"/>
                  <a:gd name="T21" fmla="*/ 0 h 42"/>
                  <a:gd name="T22" fmla="*/ 0 w 75"/>
                  <a:gd name="T23" fmla="*/ 0 h 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5" h="42">
                    <a:moveTo>
                      <a:pt x="71" y="0"/>
                    </a:moveTo>
                    <a:lnTo>
                      <a:pt x="74" y="8"/>
                    </a:lnTo>
                    <a:lnTo>
                      <a:pt x="75" y="14"/>
                    </a:lnTo>
                    <a:lnTo>
                      <a:pt x="75" y="19"/>
                    </a:lnTo>
                    <a:lnTo>
                      <a:pt x="73" y="25"/>
                    </a:lnTo>
                    <a:lnTo>
                      <a:pt x="71" y="30"/>
                    </a:lnTo>
                    <a:lnTo>
                      <a:pt x="68" y="35"/>
                    </a:lnTo>
                    <a:lnTo>
                      <a:pt x="65" y="39"/>
                    </a:lnTo>
                    <a:lnTo>
                      <a:pt x="61" y="42"/>
                    </a:lnTo>
                    <a:lnTo>
                      <a:pt x="0" y="42"/>
                    </a:lnTo>
                    <a:lnTo>
                      <a:pt x="0" y="0"/>
                    </a:lnTo>
                    <a:lnTo>
                      <a:pt x="7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5" name="Freeform 186">
                <a:extLst>
                  <a:ext uri="{FF2B5EF4-FFF2-40B4-BE49-F238E27FC236}">
                    <a16:creationId xmlns:a16="http://schemas.microsoft.com/office/drawing/2014/main" id="{C348B3A7-3E58-45A8-82AD-8CBA637C8B40}"/>
                  </a:ext>
                </a:extLst>
              </p:cNvPr>
              <p:cNvSpPr>
                <a:spLocks/>
              </p:cNvSpPr>
              <p:nvPr/>
            </p:nvSpPr>
            <p:spPr bwMode="auto">
              <a:xfrm>
                <a:off x="4245" y="3229"/>
                <a:ext cx="41" cy="28"/>
              </a:xfrm>
              <a:custGeom>
                <a:avLst/>
                <a:gdLst>
                  <a:gd name="T0" fmla="*/ 0 w 288"/>
                  <a:gd name="T1" fmla="*/ 0 h 310"/>
                  <a:gd name="T2" fmla="*/ 0 w 288"/>
                  <a:gd name="T3" fmla="*/ 0 h 310"/>
                  <a:gd name="T4" fmla="*/ 0 w 288"/>
                  <a:gd name="T5" fmla="*/ 0 h 310"/>
                  <a:gd name="T6" fmla="*/ 0 w 288"/>
                  <a:gd name="T7" fmla="*/ 0 h 310"/>
                  <a:gd name="T8" fmla="*/ 0 w 288"/>
                  <a:gd name="T9" fmla="*/ 0 h 310"/>
                  <a:gd name="T10" fmla="*/ 0 w 288"/>
                  <a:gd name="T11" fmla="*/ 0 h 310"/>
                  <a:gd name="T12" fmla="*/ 0 w 288"/>
                  <a:gd name="T13" fmla="*/ 0 h 310"/>
                  <a:gd name="T14" fmla="*/ 0 w 288"/>
                  <a:gd name="T15" fmla="*/ 0 h 310"/>
                  <a:gd name="T16" fmla="*/ 0 w 288"/>
                  <a:gd name="T17" fmla="*/ 0 h 310"/>
                  <a:gd name="T18" fmla="*/ 0 w 288"/>
                  <a:gd name="T19" fmla="*/ 0 h 310"/>
                  <a:gd name="T20" fmla="*/ 0 w 288"/>
                  <a:gd name="T21" fmla="*/ 0 h 310"/>
                  <a:gd name="T22" fmla="*/ 0 w 288"/>
                  <a:gd name="T23" fmla="*/ 0 h 310"/>
                  <a:gd name="T24" fmla="*/ 0 w 288"/>
                  <a:gd name="T25" fmla="*/ 0 h 310"/>
                  <a:gd name="T26" fmla="*/ 0 w 288"/>
                  <a:gd name="T27" fmla="*/ 0 h 310"/>
                  <a:gd name="T28" fmla="*/ 0 w 288"/>
                  <a:gd name="T29" fmla="*/ 0 h 310"/>
                  <a:gd name="T30" fmla="*/ 0 w 288"/>
                  <a:gd name="T31" fmla="*/ 0 h 310"/>
                  <a:gd name="T32" fmla="*/ 0 w 288"/>
                  <a:gd name="T33" fmla="*/ 0 h 310"/>
                  <a:gd name="T34" fmla="*/ 0 w 288"/>
                  <a:gd name="T35" fmla="*/ 0 h 310"/>
                  <a:gd name="T36" fmla="*/ 0 w 288"/>
                  <a:gd name="T37" fmla="*/ 0 h 310"/>
                  <a:gd name="T38" fmla="*/ 0 w 288"/>
                  <a:gd name="T39" fmla="*/ 0 h 310"/>
                  <a:gd name="T40" fmla="*/ 0 w 288"/>
                  <a:gd name="T41" fmla="*/ 0 h 310"/>
                  <a:gd name="T42" fmla="*/ 0 w 288"/>
                  <a:gd name="T43" fmla="*/ 0 h 310"/>
                  <a:gd name="T44" fmla="*/ 0 w 288"/>
                  <a:gd name="T45" fmla="*/ 0 h 310"/>
                  <a:gd name="T46" fmla="*/ 0 w 288"/>
                  <a:gd name="T47" fmla="*/ 0 h 310"/>
                  <a:gd name="T48" fmla="*/ 0 w 288"/>
                  <a:gd name="T49" fmla="*/ 0 h 310"/>
                  <a:gd name="T50" fmla="*/ 0 w 288"/>
                  <a:gd name="T51" fmla="*/ 0 h 310"/>
                  <a:gd name="T52" fmla="*/ 0 w 288"/>
                  <a:gd name="T53" fmla="*/ 0 h 310"/>
                  <a:gd name="T54" fmla="*/ 0 w 288"/>
                  <a:gd name="T55" fmla="*/ 0 h 310"/>
                  <a:gd name="T56" fmla="*/ 0 w 288"/>
                  <a:gd name="T57" fmla="*/ 0 h 310"/>
                  <a:gd name="T58" fmla="*/ 0 w 288"/>
                  <a:gd name="T59" fmla="*/ 0 h 3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88" h="310">
                    <a:moveTo>
                      <a:pt x="288" y="310"/>
                    </a:moveTo>
                    <a:lnTo>
                      <a:pt x="263" y="305"/>
                    </a:lnTo>
                    <a:lnTo>
                      <a:pt x="232" y="298"/>
                    </a:lnTo>
                    <a:lnTo>
                      <a:pt x="198" y="288"/>
                    </a:lnTo>
                    <a:lnTo>
                      <a:pt x="161" y="276"/>
                    </a:lnTo>
                    <a:lnTo>
                      <a:pt x="142" y="268"/>
                    </a:lnTo>
                    <a:lnTo>
                      <a:pt x="123" y="259"/>
                    </a:lnTo>
                    <a:lnTo>
                      <a:pt x="105" y="251"/>
                    </a:lnTo>
                    <a:lnTo>
                      <a:pt x="86" y="241"/>
                    </a:lnTo>
                    <a:lnTo>
                      <a:pt x="68" y="230"/>
                    </a:lnTo>
                    <a:lnTo>
                      <a:pt x="51" y="218"/>
                    </a:lnTo>
                    <a:lnTo>
                      <a:pt x="35" y="206"/>
                    </a:lnTo>
                    <a:lnTo>
                      <a:pt x="20" y="192"/>
                    </a:lnTo>
                    <a:lnTo>
                      <a:pt x="15" y="188"/>
                    </a:lnTo>
                    <a:lnTo>
                      <a:pt x="11" y="184"/>
                    </a:lnTo>
                    <a:lnTo>
                      <a:pt x="8" y="179"/>
                    </a:lnTo>
                    <a:lnTo>
                      <a:pt x="6" y="174"/>
                    </a:lnTo>
                    <a:lnTo>
                      <a:pt x="2" y="164"/>
                    </a:lnTo>
                    <a:lnTo>
                      <a:pt x="0" y="153"/>
                    </a:lnTo>
                    <a:lnTo>
                      <a:pt x="0" y="142"/>
                    </a:lnTo>
                    <a:lnTo>
                      <a:pt x="1" y="130"/>
                    </a:lnTo>
                    <a:lnTo>
                      <a:pt x="4" y="117"/>
                    </a:lnTo>
                    <a:lnTo>
                      <a:pt x="7" y="104"/>
                    </a:lnTo>
                    <a:lnTo>
                      <a:pt x="16" y="78"/>
                    </a:lnTo>
                    <a:lnTo>
                      <a:pt x="25" y="51"/>
                    </a:lnTo>
                    <a:lnTo>
                      <a:pt x="30" y="38"/>
                    </a:lnTo>
                    <a:lnTo>
                      <a:pt x="34" y="25"/>
                    </a:lnTo>
                    <a:lnTo>
                      <a:pt x="37" y="12"/>
                    </a:lnTo>
                    <a:lnTo>
                      <a:pt x="39" y="0"/>
                    </a:lnTo>
                    <a:lnTo>
                      <a:pt x="288" y="310"/>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 name="Freeform 187">
                <a:extLst>
                  <a:ext uri="{FF2B5EF4-FFF2-40B4-BE49-F238E27FC236}">
                    <a16:creationId xmlns:a16="http://schemas.microsoft.com/office/drawing/2014/main" id="{E23FD75F-26EB-4EED-9289-CEC94B199C93}"/>
                  </a:ext>
                </a:extLst>
              </p:cNvPr>
              <p:cNvSpPr>
                <a:spLocks/>
              </p:cNvSpPr>
              <p:nvPr/>
            </p:nvSpPr>
            <p:spPr bwMode="auto">
              <a:xfrm>
                <a:off x="4340" y="3229"/>
                <a:ext cx="87" cy="72"/>
              </a:xfrm>
              <a:custGeom>
                <a:avLst/>
                <a:gdLst>
                  <a:gd name="T0" fmla="*/ 0 w 609"/>
                  <a:gd name="T1" fmla="*/ 0 h 792"/>
                  <a:gd name="T2" fmla="*/ 0 w 609"/>
                  <a:gd name="T3" fmla="*/ 0 h 792"/>
                  <a:gd name="T4" fmla="*/ 0 w 609"/>
                  <a:gd name="T5" fmla="*/ 0 h 792"/>
                  <a:gd name="T6" fmla="*/ 0 w 609"/>
                  <a:gd name="T7" fmla="*/ 0 h 792"/>
                  <a:gd name="T8" fmla="*/ 0 w 609"/>
                  <a:gd name="T9" fmla="*/ 0 h 792"/>
                  <a:gd name="T10" fmla="*/ 0 w 609"/>
                  <a:gd name="T11" fmla="*/ 0 h 792"/>
                  <a:gd name="T12" fmla="*/ 0 w 609"/>
                  <a:gd name="T13" fmla="*/ 0 h 792"/>
                  <a:gd name="T14" fmla="*/ 0 w 609"/>
                  <a:gd name="T15" fmla="*/ 0 h 792"/>
                  <a:gd name="T16" fmla="*/ 0 w 609"/>
                  <a:gd name="T17" fmla="*/ 0 h 792"/>
                  <a:gd name="T18" fmla="*/ 0 w 609"/>
                  <a:gd name="T19" fmla="*/ 0 h 792"/>
                  <a:gd name="T20" fmla="*/ 0 w 609"/>
                  <a:gd name="T21" fmla="*/ 0 h 792"/>
                  <a:gd name="T22" fmla="*/ 0 w 609"/>
                  <a:gd name="T23" fmla="*/ 0 h 792"/>
                  <a:gd name="T24" fmla="*/ 0 w 609"/>
                  <a:gd name="T25" fmla="*/ 0 h 792"/>
                  <a:gd name="T26" fmla="*/ 0 w 609"/>
                  <a:gd name="T27" fmla="*/ 0 h 792"/>
                  <a:gd name="T28" fmla="*/ 0 w 609"/>
                  <a:gd name="T29" fmla="*/ 0 h 792"/>
                  <a:gd name="T30" fmla="*/ 0 w 609"/>
                  <a:gd name="T31" fmla="*/ 0 h 792"/>
                  <a:gd name="T32" fmla="*/ 0 w 609"/>
                  <a:gd name="T33" fmla="*/ 0 h 792"/>
                  <a:gd name="T34" fmla="*/ 0 w 609"/>
                  <a:gd name="T35" fmla="*/ 0 h 792"/>
                  <a:gd name="T36" fmla="*/ 0 w 609"/>
                  <a:gd name="T37" fmla="*/ 0 h 792"/>
                  <a:gd name="T38" fmla="*/ 0 w 609"/>
                  <a:gd name="T39" fmla="*/ 0 h 792"/>
                  <a:gd name="T40" fmla="*/ 0 w 609"/>
                  <a:gd name="T41" fmla="*/ 0 h 792"/>
                  <a:gd name="T42" fmla="*/ 0 w 609"/>
                  <a:gd name="T43" fmla="*/ 0 h 792"/>
                  <a:gd name="T44" fmla="*/ 0 w 609"/>
                  <a:gd name="T45" fmla="*/ 0 h 792"/>
                  <a:gd name="T46" fmla="*/ 0 w 609"/>
                  <a:gd name="T47" fmla="*/ 0 h 792"/>
                  <a:gd name="T48" fmla="*/ 0 w 609"/>
                  <a:gd name="T49" fmla="*/ 0 h 792"/>
                  <a:gd name="T50" fmla="*/ 0 w 609"/>
                  <a:gd name="T51" fmla="*/ 0 h 792"/>
                  <a:gd name="T52" fmla="*/ 0 w 609"/>
                  <a:gd name="T53" fmla="*/ 0 h 7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09" h="792">
                    <a:moveTo>
                      <a:pt x="609" y="792"/>
                    </a:moveTo>
                    <a:lnTo>
                      <a:pt x="582" y="781"/>
                    </a:lnTo>
                    <a:lnTo>
                      <a:pt x="556" y="770"/>
                    </a:lnTo>
                    <a:lnTo>
                      <a:pt x="531" y="757"/>
                    </a:lnTo>
                    <a:lnTo>
                      <a:pt x="507" y="743"/>
                    </a:lnTo>
                    <a:lnTo>
                      <a:pt x="484" y="728"/>
                    </a:lnTo>
                    <a:lnTo>
                      <a:pt x="462" y="712"/>
                    </a:lnTo>
                    <a:lnTo>
                      <a:pt x="441" y="695"/>
                    </a:lnTo>
                    <a:lnTo>
                      <a:pt x="420" y="678"/>
                    </a:lnTo>
                    <a:lnTo>
                      <a:pt x="400" y="659"/>
                    </a:lnTo>
                    <a:lnTo>
                      <a:pt x="379" y="641"/>
                    </a:lnTo>
                    <a:lnTo>
                      <a:pt x="360" y="620"/>
                    </a:lnTo>
                    <a:lnTo>
                      <a:pt x="342" y="601"/>
                    </a:lnTo>
                    <a:lnTo>
                      <a:pt x="323" y="579"/>
                    </a:lnTo>
                    <a:lnTo>
                      <a:pt x="306" y="558"/>
                    </a:lnTo>
                    <a:lnTo>
                      <a:pt x="288" y="536"/>
                    </a:lnTo>
                    <a:lnTo>
                      <a:pt x="271" y="513"/>
                    </a:lnTo>
                    <a:lnTo>
                      <a:pt x="238" y="468"/>
                    </a:lnTo>
                    <a:lnTo>
                      <a:pt x="204" y="420"/>
                    </a:lnTo>
                    <a:lnTo>
                      <a:pt x="172" y="373"/>
                    </a:lnTo>
                    <a:lnTo>
                      <a:pt x="139" y="325"/>
                    </a:lnTo>
                    <a:lnTo>
                      <a:pt x="106" y="278"/>
                    </a:lnTo>
                    <a:lnTo>
                      <a:pt x="73" y="230"/>
                    </a:lnTo>
                    <a:lnTo>
                      <a:pt x="38" y="184"/>
                    </a:lnTo>
                    <a:lnTo>
                      <a:pt x="0" y="138"/>
                    </a:lnTo>
                    <a:lnTo>
                      <a:pt x="91" y="0"/>
                    </a:lnTo>
                    <a:lnTo>
                      <a:pt x="609" y="792"/>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 name="Freeform 188">
                <a:extLst>
                  <a:ext uri="{FF2B5EF4-FFF2-40B4-BE49-F238E27FC236}">
                    <a16:creationId xmlns:a16="http://schemas.microsoft.com/office/drawing/2014/main" id="{6FB22AA3-2A50-4F78-9945-E883482AB5E4}"/>
                  </a:ext>
                </a:extLst>
              </p:cNvPr>
              <p:cNvSpPr>
                <a:spLocks/>
              </p:cNvSpPr>
              <p:nvPr/>
            </p:nvSpPr>
            <p:spPr bwMode="auto">
              <a:xfrm>
                <a:off x="4414" y="3229"/>
                <a:ext cx="26" cy="32"/>
              </a:xfrm>
              <a:custGeom>
                <a:avLst/>
                <a:gdLst>
                  <a:gd name="T0" fmla="*/ 0 w 185"/>
                  <a:gd name="T1" fmla="*/ 0 h 353"/>
                  <a:gd name="T2" fmla="*/ 0 w 185"/>
                  <a:gd name="T3" fmla="*/ 0 h 353"/>
                  <a:gd name="T4" fmla="*/ 0 w 185"/>
                  <a:gd name="T5" fmla="*/ 0 h 353"/>
                  <a:gd name="T6" fmla="*/ 0 w 185"/>
                  <a:gd name="T7" fmla="*/ 0 h 353"/>
                  <a:gd name="T8" fmla="*/ 0 w 185"/>
                  <a:gd name="T9" fmla="*/ 0 h 353"/>
                  <a:gd name="T10" fmla="*/ 0 w 185"/>
                  <a:gd name="T11" fmla="*/ 0 h 353"/>
                  <a:gd name="T12" fmla="*/ 0 w 185"/>
                  <a:gd name="T13" fmla="*/ 0 h 353"/>
                  <a:gd name="T14" fmla="*/ 0 w 185"/>
                  <a:gd name="T15" fmla="*/ 0 h 353"/>
                  <a:gd name="T16" fmla="*/ 0 w 185"/>
                  <a:gd name="T17" fmla="*/ 0 h 353"/>
                  <a:gd name="T18" fmla="*/ 0 w 185"/>
                  <a:gd name="T19" fmla="*/ 0 h 353"/>
                  <a:gd name="T20" fmla="*/ 0 w 185"/>
                  <a:gd name="T21" fmla="*/ 0 h 353"/>
                  <a:gd name="T22" fmla="*/ 0 w 185"/>
                  <a:gd name="T23" fmla="*/ 0 h 353"/>
                  <a:gd name="T24" fmla="*/ 0 w 185"/>
                  <a:gd name="T25" fmla="*/ 0 h 353"/>
                  <a:gd name="T26" fmla="*/ 0 w 185"/>
                  <a:gd name="T27" fmla="*/ 0 h 353"/>
                  <a:gd name="T28" fmla="*/ 0 w 185"/>
                  <a:gd name="T29" fmla="*/ 0 h 353"/>
                  <a:gd name="T30" fmla="*/ 0 w 185"/>
                  <a:gd name="T31" fmla="*/ 0 h 353"/>
                  <a:gd name="T32" fmla="*/ 0 w 185"/>
                  <a:gd name="T33" fmla="*/ 0 h 353"/>
                  <a:gd name="T34" fmla="*/ 0 w 185"/>
                  <a:gd name="T35" fmla="*/ 0 h 353"/>
                  <a:gd name="T36" fmla="*/ 0 w 185"/>
                  <a:gd name="T37" fmla="*/ 0 h 353"/>
                  <a:gd name="T38" fmla="*/ 0 w 185"/>
                  <a:gd name="T39" fmla="*/ 0 h 353"/>
                  <a:gd name="T40" fmla="*/ 0 w 185"/>
                  <a:gd name="T41" fmla="*/ 0 h 353"/>
                  <a:gd name="T42" fmla="*/ 0 w 185"/>
                  <a:gd name="T43" fmla="*/ 0 h 353"/>
                  <a:gd name="T44" fmla="*/ 0 w 185"/>
                  <a:gd name="T45" fmla="*/ 0 h 353"/>
                  <a:gd name="T46" fmla="*/ 0 w 185"/>
                  <a:gd name="T47" fmla="*/ 0 h 353"/>
                  <a:gd name="T48" fmla="*/ 0 w 185"/>
                  <a:gd name="T49" fmla="*/ 0 h 353"/>
                  <a:gd name="T50" fmla="*/ 0 w 185"/>
                  <a:gd name="T51" fmla="*/ 0 h 353"/>
                  <a:gd name="T52" fmla="*/ 0 w 185"/>
                  <a:gd name="T53" fmla="*/ 0 h 353"/>
                  <a:gd name="T54" fmla="*/ 0 w 185"/>
                  <a:gd name="T55" fmla="*/ 0 h 353"/>
                  <a:gd name="T56" fmla="*/ 0 w 185"/>
                  <a:gd name="T57" fmla="*/ 0 h 353"/>
                  <a:gd name="T58" fmla="*/ 0 w 185"/>
                  <a:gd name="T59" fmla="*/ 0 h 353"/>
                  <a:gd name="T60" fmla="*/ 0 w 185"/>
                  <a:gd name="T61" fmla="*/ 0 h 353"/>
                  <a:gd name="T62" fmla="*/ 0 w 185"/>
                  <a:gd name="T63" fmla="*/ 0 h 353"/>
                  <a:gd name="T64" fmla="*/ 0 w 185"/>
                  <a:gd name="T65" fmla="*/ 0 h 353"/>
                  <a:gd name="T66" fmla="*/ 0 w 185"/>
                  <a:gd name="T67" fmla="*/ 0 h 353"/>
                  <a:gd name="T68" fmla="*/ 0 w 185"/>
                  <a:gd name="T69" fmla="*/ 0 h 353"/>
                  <a:gd name="T70" fmla="*/ 0 w 185"/>
                  <a:gd name="T71" fmla="*/ 0 h 353"/>
                  <a:gd name="T72" fmla="*/ 0 w 185"/>
                  <a:gd name="T73" fmla="*/ 0 h 353"/>
                  <a:gd name="T74" fmla="*/ 0 w 185"/>
                  <a:gd name="T75" fmla="*/ 0 h 353"/>
                  <a:gd name="T76" fmla="*/ 0 w 185"/>
                  <a:gd name="T77" fmla="*/ 0 h 353"/>
                  <a:gd name="T78" fmla="*/ 0 w 185"/>
                  <a:gd name="T79" fmla="*/ 0 h 353"/>
                  <a:gd name="T80" fmla="*/ 0 w 185"/>
                  <a:gd name="T81" fmla="*/ 0 h 353"/>
                  <a:gd name="T82" fmla="*/ 0 w 185"/>
                  <a:gd name="T83" fmla="*/ 0 h 353"/>
                  <a:gd name="T84" fmla="*/ 0 w 185"/>
                  <a:gd name="T85" fmla="*/ 0 h 353"/>
                  <a:gd name="T86" fmla="*/ 0 w 185"/>
                  <a:gd name="T87" fmla="*/ 0 h 353"/>
                  <a:gd name="T88" fmla="*/ 0 w 185"/>
                  <a:gd name="T89" fmla="*/ 0 h 353"/>
                  <a:gd name="T90" fmla="*/ 0 w 185"/>
                  <a:gd name="T91" fmla="*/ 0 h 353"/>
                  <a:gd name="T92" fmla="*/ 0 w 185"/>
                  <a:gd name="T93" fmla="*/ 0 h 353"/>
                  <a:gd name="T94" fmla="*/ 0 w 185"/>
                  <a:gd name="T95" fmla="*/ 0 h 353"/>
                  <a:gd name="T96" fmla="*/ 0 w 185"/>
                  <a:gd name="T97" fmla="*/ 0 h 353"/>
                  <a:gd name="T98" fmla="*/ 0 w 185"/>
                  <a:gd name="T99" fmla="*/ 0 h 353"/>
                  <a:gd name="T100" fmla="*/ 0 w 185"/>
                  <a:gd name="T101" fmla="*/ 0 h 353"/>
                  <a:gd name="T102" fmla="*/ 0 w 185"/>
                  <a:gd name="T103" fmla="*/ 0 h 35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85" h="353">
                    <a:moveTo>
                      <a:pt x="128" y="310"/>
                    </a:moveTo>
                    <a:lnTo>
                      <a:pt x="89" y="353"/>
                    </a:lnTo>
                    <a:lnTo>
                      <a:pt x="73" y="333"/>
                    </a:lnTo>
                    <a:lnTo>
                      <a:pt x="58" y="312"/>
                    </a:lnTo>
                    <a:lnTo>
                      <a:pt x="44" y="291"/>
                    </a:lnTo>
                    <a:lnTo>
                      <a:pt x="32" y="269"/>
                    </a:lnTo>
                    <a:lnTo>
                      <a:pt x="21" y="248"/>
                    </a:lnTo>
                    <a:lnTo>
                      <a:pt x="13" y="225"/>
                    </a:lnTo>
                    <a:lnTo>
                      <a:pt x="10" y="214"/>
                    </a:lnTo>
                    <a:lnTo>
                      <a:pt x="7" y="203"/>
                    </a:lnTo>
                    <a:lnTo>
                      <a:pt x="4" y="191"/>
                    </a:lnTo>
                    <a:lnTo>
                      <a:pt x="2" y="181"/>
                    </a:lnTo>
                    <a:lnTo>
                      <a:pt x="1" y="169"/>
                    </a:lnTo>
                    <a:lnTo>
                      <a:pt x="0" y="158"/>
                    </a:lnTo>
                    <a:lnTo>
                      <a:pt x="0" y="146"/>
                    </a:lnTo>
                    <a:lnTo>
                      <a:pt x="0" y="135"/>
                    </a:lnTo>
                    <a:lnTo>
                      <a:pt x="1" y="123"/>
                    </a:lnTo>
                    <a:lnTo>
                      <a:pt x="3" y="112"/>
                    </a:lnTo>
                    <a:lnTo>
                      <a:pt x="5" y="101"/>
                    </a:lnTo>
                    <a:lnTo>
                      <a:pt x="8" y="90"/>
                    </a:lnTo>
                    <a:lnTo>
                      <a:pt x="12" y="78"/>
                    </a:lnTo>
                    <a:lnTo>
                      <a:pt x="16" y="67"/>
                    </a:lnTo>
                    <a:lnTo>
                      <a:pt x="21" y="55"/>
                    </a:lnTo>
                    <a:lnTo>
                      <a:pt x="27" y="44"/>
                    </a:lnTo>
                    <a:lnTo>
                      <a:pt x="34" y="34"/>
                    </a:lnTo>
                    <a:lnTo>
                      <a:pt x="42" y="22"/>
                    </a:lnTo>
                    <a:lnTo>
                      <a:pt x="50" y="11"/>
                    </a:lnTo>
                    <a:lnTo>
                      <a:pt x="59" y="0"/>
                    </a:lnTo>
                    <a:lnTo>
                      <a:pt x="74" y="13"/>
                    </a:lnTo>
                    <a:lnTo>
                      <a:pt x="90" y="27"/>
                    </a:lnTo>
                    <a:lnTo>
                      <a:pt x="106" y="44"/>
                    </a:lnTo>
                    <a:lnTo>
                      <a:pt x="121" y="62"/>
                    </a:lnTo>
                    <a:lnTo>
                      <a:pt x="136" y="81"/>
                    </a:lnTo>
                    <a:lnTo>
                      <a:pt x="150" y="101"/>
                    </a:lnTo>
                    <a:lnTo>
                      <a:pt x="162" y="121"/>
                    </a:lnTo>
                    <a:lnTo>
                      <a:pt x="172" y="143"/>
                    </a:lnTo>
                    <a:lnTo>
                      <a:pt x="176" y="153"/>
                    </a:lnTo>
                    <a:lnTo>
                      <a:pt x="179" y="164"/>
                    </a:lnTo>
                    <a:lnTo>
                      <a:pt x="182" y="175"/>
                    </a:lnTo>
                    <a:lnTo>
                      <a:pt x="184" y="187"/>
                    </a:lnTo>
                    <a:lnTo>
                      <a:pt x="185" y="198"/>
                    </a:lnTo>
                    <a:lnTo>
                      <a:pt x="185" y="209"/>
                    </a:lnTo>
                    <a:lnTo>
                      <a:pt x="185" y="219"/>
                    </a:lnTo>
                    <a:lnTo>
                      <a:pt x="183" y="230"/>
                    </a:lnTo>
                    <a:lnTo>
                      <a:pt x="180" y="241"/>
                    </a:lnTo>
                    <a:lnTo>
                      <a:pt x="177" y="251"/>
                    </a:lnTo>
                    <a:lnTo>
                      <a:pt x="172" y="262"/>
                    </a:lnTo>
                    <a:lnTo>
                      <a:pt x="166" y="271"/>
                    </a:lnTo>
                    <a:lnTo>
                      <a:pt x="158" y="282"/>
                    </a:lnTo>
                    <a:lnTo>
                      <a:pt x="150" y="292"/>
                    </a:lnTo>
                    <a:lnTo>
                      <a:pt x="140" y="300"/>
                    </a:lnTo>
                    <a:lnTo>
                      <a:pt x="128" y="310"/>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 name="Freeform 189">
                <a:extLst>
                  <a:ext uri="{FF2B5EF4-FFF2-40B4-BE49-F238E27FC236}">
                    <a16:creationId xmlns:a16="http://schemas.microsoft.com/office/drawing/2014/main" id="{9658064B-9502-4BCC-9DD4-22B59B5F195C}"/>
                  </a:ext>
                </a:extLst>
              </p:cNvPr>
              <p:cNvSpPr>
                <a:spLocks/>
              </p:cNvSpPr>
              <p:nvPr/>
            </p:nvSpPr>
            <p:spPr bwMode="auto">
              <a:xfrm>
                <a:off x="4906" y="3231"/>
                <a:ext cx="184" cy="183"/>
              </a:xfrm>
              <a:custGeom>
                <a:avLst/>
                <a:gdLst>
                  <a:gd name="T0" fmla="*/ 0 w 1287"/>
                  <a:gd name="T1" fmla="*/ 0 h 2016"/>
                  <a:gd name="T2" fmla="*/ 0 w 1287"/>
                  <a:gd name="T3" fmla="*/ 0 h 2016"/>
                  <a:gd name="T4" fmla="*/ 0 w 1287"/>
                  <a:gd name="T5" fmla="*/ 0 h 2016"/>
                  <a:gd name="T6" fmla="*/ 0 w 1287"/>
                  <a:gd name="T7" fmla="*/ 0 h 2016"/>
                  <a:gd name="T8" fmla="*/ 0 w 1287"/>
                  <a:gd name="T9" fmla="*/ 0 h 2016"/>
                  <a:gd name="T10" fmla="*/ 0 w 1287"/>
                  <a:gd name="T11" fmla="*/ 0 h 2016"/>
                  <a:gd name="T12" fmla="*/ 0 w 1287"/>
                  <a:gd name="T13" fmla="*/ 0 h 2016"/>
                  <a:gd name="T14" fmla="*/ 0 w 1287"/>
                  <a:gd name="T15" fmla="*/ 0 h 2016"/>
                  <a:gd name="T16" fmla="*/ 0 w 1287"/>
                  <a:gd name="T17" fmla="*/ 0 h 2016"/>
                  <a:gd name="T18" fmla="*/ 0 w 1287"/>
                  <a:gd name="T19" fmla="*/ 0 h 2016"/>
                  <a:gd name="T20" fmla="*/ 0 w 1287"/>
                  <a:gd name="T21" fmla="*/ 0 h 2016"/>
                  <a:gd name="T22" fmla="*/ 0 w 1287"/>
                  <a:gd name="T23" fmla="*/ 0 h 2016"/>
                  <a:gd name="T24" fmla="*/ 0 w 1287"/>
                  <a:gd name="T25" fmla="*/ 0 h 2016"/>
                  <a:gd name="T26" fmla="*/ 0 w 1287"/>
                  <a:gd name="T27" fmla="*/ 0 h 2016"/>
                  <a:gd name="T28" fmla="*/ 0 w 1287"/>
                  <a:gd name="T29" fmla="*/ 0 h 2016"/>
                  <a:gd name="T30" fmla="*/ 0 w 1287"/>
                  <a:gd name="T31" fmla="*/ 0 h 2016"/>
                  <a:gd name="T32" fmla="*/ 0 w 1287"/>
                  <a:gd name="T33" fmla="*/ 0 h 2016"/>
                  <a:gd name="T34" fmla="*/ 0 w 1287"/>
                  <a:gd name="T35" fmla="*/ 0 h 2016"/>
                  <a:gd name="T36" fmla="*/ 0 w 1287"/>
                  <a:gd name="T37" fmla="*/ 0 h 2016"/>
                  <a:gd name="T38" fmla="*/ 0 w 1287"/>
                  <a:gd name="T39" fmla="*/ 0 h 2016"/>
                  <a:gd name="T40" fmla="*/ 0 w 1287"/>
                  <a:gd name="T41" fmla="*/ 0 h 2016"/>
                  <a:gd name="T42" fmla="*/ 0 w 1287"/>
                  <a:gd name="T43" fmla="*/ 0 h 2016"/>
                  <a:gd name="T44" fmla="*/ 0 w 1287"/>
                  <a:gd name="T45" fmla="*/ 0 h 2016"/>
                  <a:gd name="T46" fmla="*/ 0 w 1287"/>
                  <a:gd name="T47" fmla="*/ 0 h 2016"/>
                  <a:gd name="T48" fmla="*/ 0 w 1287"/>
                  <a:gd name="T49" fmla="*/ 0 h 2016"/>
                  <a:gd name="T50" fmla="*/ 0 w 1287"/>
                  <a:gd name="T51" fmla="*/ 0 h 2016"/>
                  <a:gd name="T52" fmla="*/ 0 w 1287"/>
                  <a:gd name="T53" fmla="*/ 0 h 2016"/>
                  <a:gd name="T54" fmla="*/ 0 w 1287"/>
                  <a:gd name="T55" fmla="*/ 0 h 2016"/>
                  <a:gd name="T56" fmla="*/ 0 w 1287"/>
                  <a:gd name="T57" fmla="*/ 0 h 2016"/>
                  <a:gd name="T58" fmla="*/ 0 w 1287"/>
                  <a:gd name="T59" fmla="*/ 0 h 2016"/>
                  <a:gd name="T60" fmla="*/ 0 w 1287"/>
                  <a:gd name="T61" fmla="*/ 0 h 2016"/>
                  <a:gd name="T62" fmla="*/ 0 w 1287"/>
                  <a:gd name="T63" fmla="*/ 0 h 2016"/>
                  <a:gd name="T64" fmla="*/ 0 w 1287"/>
                  <a:gd name="T65" fmla="*/ 0 h 2016"/>
                  <a:gd name="T66" fmla="*/ 0 w 1287"/>
                  <a:gd name="T67" fmla="*/ 0 h 2016"/>
                  <a:gd name="T68" fmla="*/ 0 w 1287"/>
                  <a:gd name="T69" fmla="*/ 0 h 2016"/>
                  <a:gd name="T70" fmla="*/ 0 w 1287"/>
                  <a:gd name="T71" fmla="*/ 0 h 2016"/>
                  <a:gd name="T72" fmla="*/ 0 w 1287"/>
                  <a:gd name="T73" fmla="*/ 0 h 2016"/>
                  <a:gd name="T74" fmla="*/ 0 w 1287"/>
                  <a:gd name="T75" fmla="*/ 0 h 2016"/>
                  <a:gd name="T76" fmla="*/ 0 w 1287"/>
                  <a:gd name="T77" fmla="*/ 0 h 2016"/>
                  <a:gd name="T78" fmla="*/ 0 w 1287"/>
                  <a:gd name="T79" fmla="*/ 0 h 2016"/>
                  <a:gd name="T80" fmla="*/ 0 w 1287"/>
                  <a:gd name="T81" fmla="*/ 0 h 2016"/>
                  <a:gd name="T82" fmla="*/ 0 w 1287"/>
                  <a:gd name="T83" fmla="*/ 0 h 2016"/>
                  <a:gd name="T84" fmla="*/ 0 w 1287"/>
                  <a:gd name="T85" fmla="*/ 0 h 2016"/>
                  <a:gd name="T86" fmla="*/ 0 w 1287"/>
                  <a:gd name="T87" fmla="*/ 0 h 2016"/>
                  <a:gd name="T88" fmla="*/ 0 w 1287"/>
                  <a:gd name="T89" fmla="*/ 0 h 2016"/>
                  <a:gd name="T90" fmla="*/ 0 w 1287"/>
                  <a:gd name="T91" fmla="*/ 0 h 2016"/>
                  <a:gd name="T92" fmla="*/ 0 w 1287"/>
                  <a:gd name="T93" fmla="*/ 0 h 2016"/>
                  <a:gd name="T94" fmla="*/ 0 w 1287"/>
                  <a:gd name="T95" fmla="*/ 0 h 2016"/>
                  <a:gd name="T96" fmla="*/ 0 w 1287"/>
                  <a:gd name="T97" fmla="*/ 0 h 2016"/>
                  <a:gd name="T98" fmla="*/ 0 w 1287"/>
                  <a:gd name="T99" fmla="*/ 0 h 2016"/>
                  <a:gd name="T100" fmla="*/ 0 w 1287"/>
                  <a:gd name="T101" fmla="*/ 0 h 2016"/>
                  <a:gd name="T102" fmla="*/ 0 w 1287"/>
                  <a:gd name="T103" fmla="*/ 0 h 2016"/>
                  <a:gd name="T104" fmla="*/ 0 w 1287"/>
                  <a:gd name="T105" fmla="*/ 0 h 20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87" h="2016">
                    <a:moveTo>
                      <a:pt x="1088" y="124"/>
                    </a:moveTo>
                    <a:lnTo>
                      <a:pt x="1104" y="147"/>
                    </a:lnTo>
                    <a:lnTo>
                      <a:pt x="1120" y="170"/>
                    </a:lnTo>
                    <a:lnTo>
                      <a:pt x="1135" y="194"/>
                    </a:lnTo>
                    <a:lnTo>
                      <a:pt x="1150" y="218"/>
                    </a:lnTo>
                    <a:lnTo>
                      <a:pt x="1164" y="242"/>
                    </a:lnTo>
                    <a:lnTo>
                      <a:pt x="1178" y="268"/>
                    </a:lnTo>
                    <a:lnTo>
                      <a:pt x="1190" y="293"/>
                    </a:lnTo>
                    <a:lnTo>
                      <a:pt x="1202" y="319"/>
                    </a:lnTo>
                    <a:lnTo>
                      <a:pt x="1213" y="346"/>
                    </a:lnTo>
                    <a:lnTo>
                      <a:pt x="1224" y="372"/>
                    </a:lnTo>
                    <a:lnTo>
                      <a:pt x="1234" y="399"/>
                    </a:lnTo>
                    <a:lnTo>
                      <a:pt x="1243" y="427"/>
                    </a:lnTo>
                    <a:lnTo>
                      <a:pt x="1251" y="454"/>
                    </a:lnTo>
                    <a:lnTo>
                      <a:pt x="1258" y="482"/>
                    </a:lnTo>
                    <a:lnTo>
                      <a:pt x="1265" y="510"/>
                    </a:lnTo>
                    <a:lnTo>
                      <a:pt x="1271" y="538"/>
                    </a:lnTo>
                    <a:lnTo>
                      <a:pt x="1275" y="566"/>
                    </a:lnTo>
                    <a:lnTo>
                      <a:pt x="1279" y="596"/>
                    </a:lnTo>
                    <a:lnTo>
                      <a:pt x="1283" y="624"/>
                    </a:lnTo>
                    <a:lnTo>
                      <a:pt x="1285" y="653"/>
                    </a:lnTo>
                    <a:lnTo>
                      <a:pt x="1286" y="682"/>
                    </a:lnTo>
                    <a:lnTo>
                      <a:pt x="1287" y="710"/>
                    </a:lnTo>
                    <a:lnTo>
                      <a:pt x="1286" y="739"/>
                    </a:lnTo>
                    <a:lnTo>
                      <a:pt x="1285" y="767"/>
                    </a:lnTo>
                    <a:lnTo>
                      <a:pt x="1282" y="797"/>
                    </a:lnTo>
                    <a:lnTo>
                      <a:pt x="1279" y="825"/>
                    </a:lnTo>
                    <a:lnTo>
                      <a:pt x="1275" y="854"/>
                    </a:lnTo>
                    <a:lnTo>
                      <a:pt x="1269" y="882"/>
                    </a:lnTo>
                    <a:lnTo>
                      <a:pt x="1263" y="910"/>
                    </a:lnTo>
                    <a:lnTo>
                      <a:pt x="1255" y="937"/>
                    </a:lnTo>
                    <a:lnTo>
                      <a:pt x="1247" y="965"/>
                    </a:lnTo>
                    <a:lnTo>
                      <a:pt x="1237" y="992"/>
                    </a:lnTo>
                    <a:lnTo>
                      <a:pt x="928" y="971"/>
                    </a:lnTo>
                    <a:lnTo>
                      <a:pt x="926" y="954"/>
                    </a:lnTo>
                    <a:lnTo>
                      <a:pt x="924" y="938"/>
                    </a:lnTo>
                    <a:lnTo>
                      <a:pt x="923" y="921"/>
                    </a:lnTo>
                    <a:lnTo>
                      <a:pt x="922" y="903"/>
                    </a:lnTo>
                    <a:lnTo>
                      <a:pt x="923" y="867"/>
                    </a:lnTo>
                    <a:lnTo>
                      <a:pt x="924" y="830"/>
                    </a:lnTo>
                    <a:lnTo>
                      <a:pt x="926" y="793"/>
                    </a:lnTo>
                    <a:lnTo>
                      <a:pt x="927" y="757"/>
                    </a:lnTo>
                    <a:lnTo>
                      <a:pt x="928" y="720"/>
                    </a:lnTo>
                    <a:lnTo>
                      <a:pt x="927" y="684"/>
                    </a:lnTo>
                    <a:lnTo>
                      <a:pt x="925" y="667"/>
                    </a:lnTo>
                    <a:lnTo>
                      <a:pt x="923" y="650"/>
                    </a:lnTo>
                    <a:lnTo>
                      <a:pt x="920" y="633"/>
                    </a:lnTo>
                    <a:lnTo>
                      <a:pt x="916" y="617"/>
                    </a:lnTo>
                    <a:lnTo>
                      <a:pt x="911" y="602"/>
                    </a:lnTo>
                    <a:lnTo>
                      <a:pt x="906" y="587"/>
                    </a:lnTo>
                    <a:lnTo>
                      <a:pt x="899" y="572"/>
                    </a:lnTo>
                    <a:lnTo>
                      <a:pt x="890" y="558"/>
                    </a:lnTo>
                    <a:lnTo>
                      <a:pt x="881" y="545"/>
                    </a:lnTo>
                    <a:lnTo>
                      <a:pt x="870" y="533"/>
                    </a:lnTo>
                    <a:lnTo>
                      <a:pt x="857" y="521"/>
                    </a:lnTo>
                    <a:lnTo>
                      <a:pt x="843" y="511"/>
                    </a:lnTo>
                    <a:lnTo>
                      <a:pt x="828" y="502"/>
                    </a:lnTo>
                    <a:lnTo>
                      <a:pt x="810" y="493"/>
                    </a:lnTo>
                    <a:lnTo>
                      <a:pt x="790" y="484"/>
                    </a:lnTo>
                    <a:lnTo>
                      <a:pt x="769" y="478"/>
                    </a:lnTo>
                    <a:lnTo>
                      <a:pt x="740" y="496"/>
                    </a:lnTo>
                    <a:lnTo>
                      <a:pt x="714" y="515"/>
                    </a:lnTo>
                    <a:lnTo>
                      <a:pt x="689" y="535"/>
                    </a:lnTo>
                    <a:lnTo>
                      <a:pt x="665" y="556"/>
                    </a:lnTo>
                    <a:lnTo>
                      <a:pt x="642" y="577"/>
                    </a:lnTo>
                    <a:lnTo>
                      <a:pt x="620" y="601"/>
                    </a:lnTo>
                    <a:lnTo>
                      <a:pt x="600" y="625"/>
                    </a:lnTo>
                    <a:lnTo>
                      <a:pt x="582" y="650"/>
                    </a:lnTo>
                    <a:lnTo>
                      <a:pt x="564" y="674"/>
                    </a:lnTo>
                    <a:lnTo>
                      <a:pt x="547" y="701"/>
                    </a:lnTo>
                    <a:lnTo>
                      <a:pt x="532" y="729"/>
                    </a:lnTo>
                    <a:lnTo>
                      <a:pt x="518" y="757"/>
                    </a:lnTo>
                    <a:lnTo>
                      <a:pt x="504" y="785"/>
                    </a:lnTo>
                    <a:lnTo>
                      <a:pt x="491" y="814"/>
                    </a:lnTo>
                    <a:lnTo>
                      <a:pt x="480" y="844"/>
                    </a:lnTo>
                    <a:lnTo>
                      <a:pt x="469" y="874"/>
                    </a:lnTo>
                    <a:lnTo>
                      <a:pt x="459" y="906"/>
                    </a:lnTo>
                    <a:lnTo>
                      <a:pt x="449" y="937"/>
                    </a:lnTo>
                    <a:lnTo>
                      <a:pt x="440" y="968"/>
                    </a:lnTo>
                    <a:lnTo>
                      <a:pt x="432" y="1001"/>
                    </a:lnTo>
                    <a:lnTo>
                      <a:pt x="425" y="1033"/>
                    </a:lnTo>
                    <a:lnTo>
                      <a:pt x="418" y="1066"/>
                    </a:lnTo>
                    <a:lnTo>
                      <a:pt x="411" y="1098"/>
                    </a:lnTo>
                    <a:lnTo>
                      <a:pt x="406" y="1132"/>
                    </a:lnTo>
                    <a:lnTo>
                      <a:pt x="395" y="1199"/>
                    </a:lnTo>
                    <a:lnTo>
                      <a:pt x="386" y="1266"/>
                    </a:lnTo>
                    <a:lnTo>
                      <a:pt x="378" y="1333"/>
                    </a:lnTo>
                    <a:lnTo>
                      <a:pt x="370" y="1399"/>
                    </a:lnTo>
                    <a:lnTo>
                      <a:pt x="371" y="1419"/>
                    </a:lnTo>
                    <a:lnTo>
                      <a:pt x="374" y="1439"/>
                    </a:lnTo>
                    <a:lnTo>
                      <a:pt x="378" y="1459"/>
                    </a:lnTo>
                    <a:lnTo>
                      <a:pt x="384" y="1479"/>
                    </a:lnTo>
                    <a:lnTo>
                      <a:pt x="392" y="1497"/>
                    </a:lnTo>
                    <a:lnTo>
                      <a:pt x="400" y="1516"/>
                    </a:lnTo>
                    <a:lnTo>
                      <a:pt x="411" y="1534"/>
                    </a:lnTo>
                    <a:lnTo>
                      <a:pt x="422" y="1552"/>
                    </a:lnTo>
                    <a:lnTo>
                      <a:pt x="435" y="1568"/>
                    </a:lnTo>
                    <a:lnTo>
                      <a:pt x="449" y="1584"/>
                    </a:lnTo>
                    <a:lnTo>
                      <a:pt x="464" y="1599"/>
                    </a:lnTo>
                    <a:lnTo>
                      <a:pt x="480" y="1613"/>
                    </a:lnTo>
                    <a:lnTo>
                      <a:pt x="496" y="1626"/>
                    </a:lnTo>
                    <a:lnTo>
                      <a:pt x="513" y="1637"/>
                    </a:lnTo>
                    <a:lnTo>
                      <a:pt x="531" y="1647"/>
                    </a:lnTo>
                    <a:lnTo>
                      <a:pt x="550" y="1656"/>
                    </a:lnTo>
                    <a:lnTo>
                      <a:pt x="564" y="1658"/>
                    </a:lnTo>
                    <a:lnTo>
                      <a:pt x="578" y="1658"/>
                    </a:lnTo>
                    <a:lnTo>
                      <a:pt x="592" y="1658"/>
                    </a:lnTo>
                    <a:lnTo>
                      <a:pt x="606" y="1657"/>
                    </a:lnTo>
                    <a:lnTo>
                      <a:pt x="620" y="1656"/>
                    </a:lnTo>
                    <a:lnTo>
                      <a:pt x="634" y="1654"/>
                    </a:lnTo>
                    <a:lnTo>
                      <a:pt x="646" y="1650"/>
                    </a:lnTo>
                    <a:lnTo>
                      <a:pt x="659" y="1647"/>
                    </a:lnTo>
                    <a:lnTo>
                      <a:pt x="671" y="1643"/>
                    </a:lnTo>
                    <a:lnTo>
                      <a:pt x="683" y="1637"/>
                    </a:lnTo>
                    <a:lnTo>
                      <a:pt x="694" y="1632"/>
                    </a:lnTo>
                    <a:lnTo>
                      <a:pt x="706" y="1626"/>
                    </a:lnTo>
                    <a:lnTo>
                      <a:pt x="728" y="1613"/>
                    </a:lnTo>
                    <a:lnTo>
                      <a:pt x="749" y="1597"/>
                    </a:lnTo>
                    <a:lnTo>
                      <a:pt x="769" y="1580"/>
                    </a:lnTo>
                    <a:lnTo>
                      <a:pt x="788" y="1562"/>
                    </a:lnTo>
                    <a:lnTo>
                      <a:pt x="806" y="1543"/>
                    </a:lnTo>
                    <a:lnTo>
                      <a:pt x="825" y="1524"/>
                    </a:lnTo>
                    <a:lnTo>
                      <a:pt x="858" y="1483"/>
                    </a:lnTo>
                    <a:lnTo>
                      <a:pt x="888" y="1442"/>
                    </a:lnTo>
                    <a:lnTo>
                      <a:pt x="918" y="1464"/>
                    </a:lnTo>
                    <a:lnTo>
                      <a:pt x="949" y="1485"/>
                    </a:lnTo>
                    <a:lnTo>
                      <a:pt x="980" y="1506"/>
                    </a:lnTo>
                    <a:lnTo>
                      <a:pt x="1012" y="1526"/>
                    </a:lnTo>
                    <a:lnTo>
                      <a:pt x="1027" y="1537"/>
                    </a:lnTo>
                    <a:lnTo>
                      <a:pt x="1042" y="1548"/>
                    </a:lnTo>
                    <a:lnTo>
                      <a:pt x="1057" y="1561"/>
                    </a:lnTo>
                    <a:lnTo>
                      <a:pt x="1072" y="1573"/>
                    </a:lnTo>
                    <a:lnTo>
                      <a:pt x="1086" y="1587"/>
                    </a:lnTo>
                    <a:lnTo>
                      <a:pt x="1100" y="1602"/>
                    </a:lnTo>
                    <a:lnTo>
                      <a:pt x="1114" y="1617"/>
                    </a:lnTo>
                    <a:lnTo>
                      <a:pt x="1127" y="1634"/>
                    </a:lnTo>
                    <a:lnTo>
                      <a:pt x="1115" y="1662"/>
                    </a:lnTo>
                    <a:lnTo>
                      <a:pt x="1102" y="1689"/>
                    </a:lnTo>
                    <a:lnTo>
                      <a:pt x="1088" y="1716"/>
                    </a:lnTo>
                    <a:lnTo>
                      <a:pt x="1072" y="1742"/>
                    </a:lnTo>
                    <a:lnTo>
                      <a:pt x="1055" y="1767"/>
                    </a:lnTo>
                    <a:lnTo>
                      <a:pt x="1037" y="1792"/>
                    </a:lnTo>
                    <a:lnTo>
                      <a:pt x="1017" y="1816"/>
                    </a:lnTo>
                    <a:lnTo>
                      <a:pt x="997" y="1838"/>
                    </a:lnTo>
                    <a:lnTo>
                      <a:pt x="975" y="1860"/>
                    </a:lnTo>
                    <a:lnTo>
                      <a:pt x="952" y="1881"/>
                    </a:lnTo>
                    <a:lnTo>
                      <a:pt x="929" y="1900"/>
                    </a:lnTo>
                    <a:lnTo>
                      <a:pt x="905" y="1917"/>
                    </a:lnTo>
                    <a:lnTo>
                      <a:pt x="879" y="1935"/>
                    </a:lnTo>
                    <a:lnTo>
                      <a:pt x="853" y="1950"/>
                    </a:lnTo>
                    <a:lnTo>
                      <a:pt x="827" y="1965"/>
                    </a:lnTo>
                    <a:lnTo>
                      <a:pt x="798" y="1977"/>
                    </a:lnTo>
                    <a:lnTo>
                      <a:pt x="745" y="1986"/>
                    </a:lnTo>
                    <a:lnTo>
                      <a:pt x="690" y="1997"/>
                    </a:lnTo>
                    <a:lnTo>
                      <a:pt x="661" y="2002"/>
                    </a:lnTo>
                    <a:lnTo>
                      <a:pt x="632" y="2006"/>
                    </a:lnTo>
                    <a:lnTo>
                      <a:pt x="603" y="2010"/>
                    </a:lnTo>
                    <a:lnTo>
                      <a:pt x="574" y="2014"/>
                    </a:lnTo>
                    <a:lnTo>
                      <a:pt x="545" y="2016"/>
                    </a:lnTo>
                    <a:lnTo>
                      <a:pt x="517" y="2016"/>
                    </a:lnTo>
                    <a:lnTo>
                      <a:pt x="488" y="2015"/>
                    </a:lnTo>
                    <a:lnTo>
                      <a:pt x="460" y="2011"/>
                    </a:lnTo>
                    <a:lnTo>
                      <a:pt x="445" y="2009"/>
                    </a:lnTo>
                    <a:lnTo>
                      <a:pt x="431" y="2007"/>
                    </a:lnTo>
                    <a:lnTo>
                      <a:pt x="417" y="2004"/>
                    </a:lnTo>
                    <a:lnTo>
                      <a:pt x="404" y="1999"/>
                    </a:lnTo>
                    <a:lnTo>
                      <a:pt x="390" y="1995"/>
                    </a:lnTo>
                    <a:lnTo>
                      <a:pt x="377" y="1990"/>
                    </a:lnTo>
                    <a:lnTo>
                      <a:pt x="363" y="1984"/>
                    </a:lnTo>
                    <a:lnTo>
                      <a:pt x="350" y="1977"/>
                    </a:lnTo>
                    <a:lnTo>
                      <a:pt x="390" y="1945"/>
                    </a:lnTo>
                    <a:lnTo>
                      <a:pt x="384" y="1931"/>
                    </a:lnTo>
                    <a:lnTo>
                      <a:pt x="379" y="1919"/>
                    </a:lnTo>
                    <a:lnTo>
                      <a:pt x="373" y="1911"/>
                    </a:lnTo>
                    <a:lnTo>
                      <a:pt x="367" y="1903"/>
                    </a:lnTo>
                    <a:lnTo>
                      <a:pt x="361" y="1898"/>
                    </a:lnTo>
                    <a:lnTo>
                      <a:pt x="356" y="1895"/>
                    </a:lnTo>
                    <a:lnTo>
                      <a:pt x="350" y="1892"/>
                    </a:lnTo>
                    <a:lnTo>
                      <a:pt x="344" y="1891"/>
                    </a:lnTo>
                    <a:lnTo>
                      <a:pt x="338" y="1891"/>
                    </a:lnTo>
                    <a:lnTo>
                      <a:pt x="332" y="1894"/>
                    </a:lnTo>
                    <a:lnTo>
                      <a:pt x="325" y="1896"/>
                    </a:lnTo>
                    <a:lnTo>
                      <a:pt x="319" y="1899"/>
                    </a:lnTo>
                    <a:lnTo>
                      <a:pt x="307" y="1908"/>
                    </a:lnTo>
                    <a:lnTo>
                      <a:pt x="295" y="1917"/>
                    </a:lnTo>
                    <a:lnTo>
                      <a:pt x="281" y="1926"/>
                    </a:lnTo>
                    <a:lnTo>
                      <a:pt x="268" y="1935"/>
                    </a:lnTo>
                    <a:lnTo>
                      <a:pt x="262" y="1937"/>
                    </a:lnTo>
                    <a:lnTo>
                      <a:pt x="256" y="1939"/>
                    </a:lnTo>
                    <a:lnTo>
                      <a:pt x="249" y="1940"/>
                    </a:lnTo>
                    <a:lnTo>
                      <a:pt x="243" y="1940"/>
                    </a:lnTo>
                    <a:lnTo>
                      <a:pt x="236" y="1939"/>
                    </a:lnTo>
                    <a:lnTo>
                      <a:pt x="230" y="1937"/>
                    </a:lnTo>
                    <a:lnTo>
                      <a:pt x="223" y="1932"/>
                    </a:lnTo>
                    <a:lnTo>
                      <a:pt x="217" y="1926"/>
                    </a:lnTo>
                    <a:lnTo>
                      <a:pt x="210" y="1918"/>
                    </a:lnTo>
                    <a:lnTo>
                      <a:pt x="204" y="1908"/>
                    </a:lnTo>
                    <a:lnTo>
                      <a:pt x="197" y="1896"/>
                    </a:lnTo>
                    <a:lnTo>
                      <a:pt x="191" y="1881"/>
                    </a:lnTo>
                    <a:lnTo>
                      <a:pt x="160" y="1848"/>
                    </a:lnTo>
                    <a:lnTo>
                      <a:pt x="132" y="1815"/>
                    </a:lnTo>
                    <a:lnTo>
                      <a:pt x="108" y="1780"/>
                    </a:lnTo>
                    <a:lnTo>
                      <a:pt x="85" y="1744"/>
                    </a:lnTo>
                    <a:lnTo>
                      <a:pt x="66" y="1709"/>
                    </a:lnTo>
                    <a:lnTo>
                      <a:pt x="50" y="1672"/>
                    </a:lnTo>
                    <a:lnTo>
                      <a:pt x="36" y="1634"/>
                    </a:lnTo>
                    <a:lnTo>
                      <a:pt x="25" y="1596"/>
                    </a:lnTo>
                    <a:lnTo>
                      <a:pt x="16" y="1557"/>
                    </a:lnTo>
                    <a:lnTo>
                      <a:pt x="9" y="1519"/>
                    </a:lnTo>
                    <a:lnTo>
                      <a:pt x="4" y="1479"/>
                    </a:lnTo>
                    <a:lnTo>
                      <a:pt x="1" y="1439"/>
                    </a:lnTo>
                    <a:lnTo>
                      <a:pt x="0" y="1397"/>
                    </a:lnTo>
                    <a:lnTo>
                      <a:pt x="1" y="1357"/>
                    </a:lnTo>
                    <a:lnTo>
                      <a:pt x="3" y="1315"/>
                    </a:lnTo>
                    <a:lnTo>
                      <a:pt x="7" y="1274"/>
                    </a:lnTo>
                    <a:lnTo>
                      <a:pt x="11" y="1233"/>
                    </a:lnTo>
                    <a:lnTo>
                      <a:pt x="17" y="1191"/>
                    </a:lnTo>
                    <a:lnTo>
                      <a:pt x="24" y="1150"/>
                    </a:lnTo>
                    <a:lnTo>
                      <a:pt x="32" y="1108"/>
                    </a:lnTo>
                    <a:lnTo>
                      <a:pt x="41" y="1067"/>
                    </a:lnTo>
                    <a:lnTo>
                      <a:pt x="50" y="1026"/>
                    </a:lnTo>
                    <a:lnTo>
                      <a:pt x="60" y="984"/>
                    </a:lnTo>
                    <a:lnTo>
                      <a:pt x="70" y="942"/>
                    </a:lnTo>
                    <a:lnTo>
                      <a:pt x="113" y="781"/>
                    </a:lnTo>
                    <a:lnTo>
                      <a:pt x="151" y="628"/>
                    </a:lnTo>
                    <a:lnTo>
                      <a:pt x="174" y="584"/>
                    </a:lnTo>
                    <a:lnTo>
                      <a:pt x="197" y="538"/>
                    </a:lnTo>
                    <a:lnTo>
                      <a:pt x="221" y="493"/>
                    </a:lnTo>
                    <a:lnTo>
                      <a:pt x="245" y="449"/>
                    </a:lnTo>
                    <a:lnTo>
                      <a:pt x="271" y="403"/>
                    </a:lnTo>
                    <a:lnTo>
                      <a:pt x="299" y="359"/>
                    </a:lnTo>
                    <a:lnTo>
                      <a:pt x="327" y="316"/>
                    </a:lnTo>
                    <a:lnTo>
                      <a:pt x="357" y="274"/>
                    </a:lnTo>
                    <a:lnTo>
                      <a:pt x="372" y="253"/>
                    </a:lnTo>
                    <a:lnTo>
                      <a:pt x="387" y="232"/>
                    </a:lnTo>
                    <a:lnTo>
                      <a:pt x="404" y="213"/>
                    </a:lnTo>
                    <a:lnTo>
                      <a:pt x="420" y="194"/>
                    </a:lnTo>
                    <a:lnTo>
                      <a:pt x="437" y="174"/>
                    </a:lnTo>
                    <a:lnTo>
                      <a:pt x="454" y="156"/>
                    </a:lnTo>
                    <a:lnTo>
                      <a:pt x="473" y="138"/>
                    </a:lnTo>
                    <a:lnTo>
                      <a:pt x="492" y="121"/>
                    </a:lnTo>
                    <a:lnTo>
                      <a:pt x="511" y="104"/>
                    </a:lnTo>
                    <a:lnTo>
                      <a:pt x="530" y="88"/>
                    </a:lnTo>
                    <a:lnTo>
                      <a:pt x="550" y="72"/>
                    </a:lnTo>
                    <a:lnTo>
                      <a:pt x="571" y="58"/>
                    </a:lnTo>
                    <a:lnTo>
                      <a:pt x="592" y="44"/>
                    </a:lnTo>
                    <a:lnTo>
                      <a:pt x="613" y="31"/>
                    </a:lnTo>
                    <a:lnTo>
                      <a:pt x="637" y="18"/>
                    </a:lnTo>
                    <a:lnTo>
                      <a:pt x="660" y="7"/>
                    </a:lnTo>
                    <a:lnTo>
                      <a:pt x="675" y="4"/>
                    </a:lnTo>
                    <a:lnTo>
                      <a:pt x="691" y="2"/>
                    </a:lnTo>
                    <a:lnTo>
                      <a:pt x="706" y="1"/>
                    </a:lnTo>
                    <a:lnTo>
                      <a:pt x="721" y="0"/>
                    </a:lnTo>
                    <a:lnTo>
                      <a:pt x="750" y="0"/>
                    </a:lnTo>
                    <a:lnTo>
                      <a:pt x="779" y="3"/>
                    </a:lnTo>
                    <a:lnTo>
                      <a:pt x="807" y="8"/>
                    </a:lnTo>
                    <a:lnTo>
                      <a:pt x="835" y="13"/>
                    </a:lnTo>
                    <a:lnTo>
                      <a:pt x="862" y="21"/>
                    </a:lnTo>
                    <a:lnTo>
                      <a:pt x="888" y="30"/>
                    </a:lnTo>
                    <a:lnTo>
                      <a:pt x="914" y="40"/>
                    </a:lnTo>
                    <a:lnTo>
                      <a:pt x="939" y="51"/>
                    </a:lnTo>
                    <a:lnTo>
                      <a:pt x="965" y="63"/>
                    </a:lnTo>
                    <a:lnTo>
                      <a:pt x="990" y="75"/>
                    </a:lnTo>
                    <a:lnTo>
                      <a:pt x="1039" y="101"/>
                    </a:lnTo>
                    <a:lnTo>
                      <a:pt x="1088" y="124"/>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9" name="Freeform 190">
                <a:extLst>
                  <a:ext uri="{FF2B5EF4-FFF2-40B4-BE49-F238E27FC236}">
                    <a16:creationId xmlns:a16="http://schemas.microsoft.com/office/drawing/2014/main" id="{93AB2257-E9AD-4871-B1F5-50CD4BF5FA4F}"/>
                  </a:ext>
                </a:extLst>
              </p:cNvPr>
              <p:cNvSpPr>
                <a:spLocks/>
              </p:cNvSpPr>
              <p:nvPr/>
            </p:nvSpPr>
            <p:spPr bwMode="auto">
              <a:xfrm>
                <a:off x="3826" y="3233"/>
                <a:ext cx="57" cy="37"/>
              </a:xfrm>
              <a:custGeom>
                <a:avLst/>
                <a:gdLst>
                  <a:gd name="T0" fmla="*/ 0 w 398"/>
                  <a:gd name="T1" fmla="*/ 0 h 413"/>
                  <a:gd name="T2" fmla="*/ 0 w 398"/>
                  <a:gd name="T3" fmla="*/ 0 h 413"/>
                  <a:gd name="T4" fmla="*/ 0 w 398"/>
                  <a:gd name="T5" fmla="*/ 0 h 413"/>
                  <a:gd name="T6" fmla="*/ 0 w 398"/>
                  <a:gd name="T7" fmla="*/ 0 h 413"/>
                  <a:gd name="T8" fmla="*/ 0 w 398"/>
                  <a:gd name="T9" fmla="*/ 0 h 413"/>
                  <a:gd name="T10" fmla="*/ 0 w 398"/>
                  <a:gd name="T11" fmla="*/ 0 h 413"/>
                  <a:gd name="T12" fmla="*/ 0 w 398"/>
                  <a:gd name="T13" fmla="*/ 0 h 413"/>
                  <a:gd name="T14" fmla="*/ 0 w 398"/>
                  <a:gd name="T15" fmla="*/ 0 h 413"/>
                  <a:gd name="T16" fmla="*/ 0 w 398"/>
                  <a:gd name="T17" fmla="*/ 0 h 413"/>
                  <a:gd name="T18" fmla="*/ 0 w 398"/>
                  <a:gd name="T19" fmla="*/ 0 h 413"/>
                  <a:gd name="T20" fmla="*/ 0 w 398"/>
                  <a:gd name="T21" fmla="*/ 0 h 413"/>
                  <a:gd name="T22" fmla="*/ 0 w 398"/>
                  <a:gd name="T23" fmla="*/ 0 h 413"/>
                  <a:gd name="T24" fmla="*/ 0 w 398"/>
                  <a:gd name="T25" fmla="*/ 0 h 413"/>
                  <a:gd name="T26" fmla="*/ 0 w 398"/>
                  <a:gd name="T27" fmla="*/ 0 h 413"/>
                  <a:gd name="T28" fmla="*/ 0 w 398"/>
                  <a:gd name="T29" fmla="*/ 0 h 413"/>
                  <a:gd name="T30" fmla="*/ 0 w 398"/>
                  <a:gd name="T31" fmla="*/ 0 h 413"/>
                  <a:gd name="T32" fmla="*/ 0 w 398"/>
                  <a:gd name="T33" fmla="*/ 0 h 413"/>
                  <a:gd name="T34" fmla="*/ 0 w 398"/>
                  <a:gd name="T35" fmla="*/ 0 h 413"/>
                  <a:gd name="T36" fmla="*/ 0 w 398"/>
                  <a:gd name="T37" fmla="*/ 0 h 413"/>
                  <a:gd name="T38" fmla="*/ 0 w 398"/>
                  <a:gd name="T39" fmla="*/ 0 h 413"/>
                  <a:gd name="T40" fmla="*/ 0 w 398"/>
                  <a:gd name="T41" fmla="*/ 0 h 413"/>
                  <a:gd name="T42" fmla="*/ 0 w 398"/>
                  <a:gd name="T43" fmla="*/ 0 h 413"/>
                  <a:gd name="T44" fmla="*/ 0 w 398"/>
                  <a:gd name="T45" fmla="*/ 0 h 413"/>
                  <a:gd name="T46" fmla="*/ 0 w 398"/>
                  <a:gd name="T47" fmla="*/ 0 h 413"/>
                  <a:gd name="T48" fmla="*/ 0 w 398"/>
                  <a:gd name="T49" fmla="*/ 0 h 413"/>
                  <a:gd name="T50" fmla="*/ 0 w 398"/>
                  <a:gd name="T51" fmla="*/ 0 h 413"/>
                  <a:gd name="T52" fmla="*/ 0 w 398"/>
                  <a:gd name="T53" fmla="*/ 0 h 413"/>
                  <a:gd name="T54" fmla="*/ 0 w 398"/>
                  <a:gd name="T55" fmla="*/ 0 h 413"/>
                  <a:gd name="T56" fmla="*/ 0 w 398"/>
                  <a:gd name="T57" fmla="*/ 0 h 413"/>
                  <a:gd name="T58" fmla="*/ 0 w 398"/>
                  <a:gd name="T59" fmla="*/ 0 h 413"/>
                  <a:gd name="T60" fmla="*/ 0 w 398"/>
                  <a:gd name="T61" fmla="*/ 0 h 413"/>
                  <a:gd name="T62" fmla="*/ 0 w 398"/>
                  <a:gd name="T63" fmla="*/ 0 h 413"/>
                  <a:gd name="T64" fmla="*/ 0 w 398"/>
                  <a:gd name="T65" fmla="*/ 0 h 413"/>
                  <a:gd name="T66" fmla="*/ 0 w 398"/>
                  <a:gd name="T67" fmla="*/ 0 h 413"/>
                  <a:gd name="T68" fmla="*/ 0 w 398"/>
                  <a:gd name="T69" fmla="*/ 0 h 413"/>
                  <a:gd name="T70" fmla="*/ 0 w 398"/>
                  <a:gd name="T71" fmla="*/ 0 h 413"/>
                  <a:gd name="T72" fmla="*/ 0 w 398"/>
                  <a:gd name="T73" fmla="*/ 0 h 413"/>
                  <a:gd name="T74" fmla="*/ 0 w 398"/>
                  <a:gd name="T75" fmla="*/ 0 h 413"/>
                  <a:gd name="T76" fmla="*/ 0 w 398"/>
                  <a:gd name="T77" fmla="*/ 0 h 413"/>
                  <a:gd name="T78" fmla="*/ 0 w 398"/>
                  <a:gd name="T79" fmla="*/ 0 h 413"/>
                  <a:gd name="T80" fmla="*/ 0 w 398"/>
                  <a:gd name="T81" fmla="*/ 0 h 413"/>
                  <a:gd name="T82" fmla="*/ 0 w 398"/>
                  <a:gd name="T83" fmla="*/ 0 h 413"/>
                  <a:gd name="T84" fmla="*/ 0 w 398"/>
                  <a:gd name="T85" fmla="*/ 0 h 413"/>
                  <a:gd name="T86" fmla="*/ 0 w 398"/>
                  <a:gd name="T87" fmla="*/ 0 h 413"/>
                  <a:gd name="T88" fmla="*/ 0 w 398"/>
                  <a:gd name="T89" fmla="*/ 0 h 413"/>
                  <a:gd name="T90" fmla="*/ 0 w 398"/>
                  <a:gd name="T91" fmla="*/ 0 h 413"/>
                  <a:gd name="T92" fmla="*/ 0 w 398"/>
                  <a:gd name="T93" fmla="*/ 0 h 413"/>
                  <a:gd name="T94" fmla="*/ 0 w 398"/>
                  <a:gd name="T95" fmla="*/ 0 h 41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98" h="413">
                    <a:moveTo>
                      <a:pt x="398" y="79"/>
                    </a:moveTo>
                    <a:lnTo>
                      <a:pt x="390" y="89"/>
                    </a:lnTo>
                    <a:lnTo>
                      <a:pt x="383" y="100"/>
                    </a:lnTo>
                    <a:lnTo>
                      <a:pt x="376" y="112"/>
                    </a:lnTo>
                    <a:lnTo>
                      <a:pt x="370" y="125"/>
                    </a:lnTo>
                    <a:lnTo>
                      <a:pt x="359" y="151"/>
                    </a:lnTo>
                    <a:lnTo>
                      <a:pt x="349" y="180"/>
                    </a:lnTo>
                    <a:lnTo>
                      <a:pt x="332" y="239"/>
                    </a:lnTo>
                    <a:lnTo>
                      <a:pt x="315" y="297"/>
                    </a:lnTo>
                    <a:lnTo>
                      <a:pt x="306" y="323"/>
                    </a:lnTo>
                    <a:lnTo>
                      <a:pt x="295" y="348"/>
                    </a:lnTo>
                    <a:lnTo>
                      <a:pt x="288" y="359"/>
                    </a:lnTo>
                    <a:lnTo>
                      <a:pt x="282" y="370"/>
                    </a:lnTo>
                    <a:lnTo>
                      <a:pt x="275" y="378"/>
                    </a:lnTo>
                    <a:lnTo>
                      <a:pt x="268" y="387"/>
                    </a:lnTo>
                    <a:lnTo>
                      <a:pt x="259" y="394"/>
                    </a:lnTo>
                    <a:lnTo>
                      <a:pt x="251" y="401"/>
                    </a:lnTo>
                    <a:lnTo>
                      <a:pt x="241" y="406"/>
                    </a:lnTo>
                    <a:lnTo>
                      <a:pt x="230" y="410"/>
                    </a:lnTo>
                    <a:lnTo>
                      <a:pt x="219" y="412"/>
                    </a:lnTo>
                    <a:lnTo>
                      <a:pt x="207" y="413"/>
                    </a:lnTo>
                    <a:lnTo>
                      <a:pt x="194" y="413"/>
                    </a:lnTo>
                    <a:lnTo>
                      <a:pt x="179" y="411"/>
                    </a:lnTo>
                    <a:lnTo>
                      <a:pt x="0" y="57"/>
                    </a:lnTo>
                    <a:lnTo>
                      <a:pt x="23" y="52"/>
                    </a:lnTo>
                    <a:lnTo>
                      <a:pt x="47" y="45"/>
                    </a:lnTo>
                    <a:lnTo>
                      <a:pt x="72" y="38"/>
                    </a:lnTo>
                    <a:lnTo>
                      <a:pt x="98" y="30"/>
                    </a:lnTo>
                    <a:lnTo>
                      <a:pt x="126" y="23"/>
                    </a:lnTo>
                    <a:lnTo>
                      <a:pt x="152" y="15"/>
                    </a:lnTo>
                    <a:lnTo>
                      <a:pt x="179" y="9"/>
                    </a:lnTo>
                    <a:lnTo>
                      <a:pt x="206" y="3"/>
                    </a:lnTo>
                    <a:lnTo>
                      <a:pt x="220" y="2"/>
                    </a:lnTo>
                    <a:lnTo>
                      <a:pt x="233" y="1"/>
                    </a:lnTo>
                    <a:lnTo>
                      <a:pt x="246" y="0"/>
                    </a:lnTo>
                    <a:lnTo>
                      <a:pt x="260" y="0"/>
                    </a:lnTo>
                    <a:lnTo>
                      <a:pt x="272" y="1"/>
                    </a:lnTo>
                    <a:lnTo>
                      <a:pt x="285" y="3"/>
                    </a:lnTo>
                    <a:lnTo>
                      <a:pt x="299" y="5"/>
                    </a:lnTo>
                    <a:lnTo>
                      <a:pt x="311" y="9"/>
                    </a:lnTo>
                    <a:lnTo>
                      <a:pt x="323" y="13"/>
                    </a:lnTo>
                    <a:lnTo>
                      <a:pt x="335" y="19"/>
                    </a:lnTo>
                    <a:lnTo>
                      <a:pt x="346" y="26"/>
                    </a:lnTo>
                    <a:lnTo>
                      <a:pt x="358" y="33"/>
                    </a:lnTo>
                    <a:lnTo>
                      <a:pt x="368" y="43"/>
                    </a:lnTo>
                    <a:lnTo>
                      <a:pt x="379" y="53"/>
                    </a:lnTo>
                    <a:lnTo>
                      <a:pt x="389" y="65"/>
                    </a:lnTo>
                    <a:lnTo>
                      <a:pt x="398" y="7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0" name="Freeform 191">
                <a:extLst>
                  <a:ext uri="{FF2B5EF4-FFF2-40B4-BE49-F238E27FC236}">
                    <a16:creationId xmlns:a16="http://schemas.microsoft.com/office/drawing/2014/main" id="{26903028-95E4-48D7-B091-12906D4BDA97}"/>
                  </a:ext>
                </a:extLst>
              </p:cNvPr>
              <p:cNvSpPr>
                <a:spLocks/>
              </p:cNvSpPr>
              <p:nvPr/>
            </p:nvSpPr>
            <p:spPr bwMode="auto">
              <a:xfrm>
                <a:off x="5020" y="3247"/>
                <a:ext cx="9" cy="6"/>
              </a:xfrm>
              <a:custGeom>
                <a:avLst/>
                <a:gdLst>
                  <a:gd name="T0" fmla="*/ 0 w 61"/>
                  <a:gd name="T1" fmla="*/ 0 h 64"/>
                  <a:gd name="T2" fmla="*/ 0 w 61"/>
                  <a:gd name="T3" fmla="*/ 0 h 64"/>
                  <a:gd name="T4" fmla="*/ 0 w 61"/>
                  <a:gd name="T5" fmla="*/ 0 h 64"/>
                  <a:gd name="T6" fmla="*/ 0 w 61"/>
                  <a:gd name="T7" fmla="*/ 0 h 64"/>
                  <a:gd name="T8" fmla="*/ 0 w 61"/>
                  <a:gd name="T9" fmla="*/ 0 h 64"/>
                  <a:gd name="T10" fmla="*/ 0 w 61"/>
                  <a:gd name="T11" fmla="*/ 0 h 64"/>
                  <a:gd name="T12" fmla="*/ 0 w 61"/>
                  <a:gd name="T13" fmla="*/ 0 h 64"/>
                  <a:gd name="T14" fmla="*/ 0 w 61"/>
                  <a:gd name="T15" fmla="*/ 0 h 64"/>
                  <a:gd name="T16" fmla="*/ 0 w 61"/>
                  <a:gd name="T17" fmla="*/ 0 h 64"/>
                  <a:gd name="T18" fmla="*/ 0 w 61"/>
                  <a:gd name="T19" fmla="*/ 0 h 64"/>
                  <a:gd name="T20" fmla="*/ 0 w 61"/>
                  <a:gd name="T21" fmla="*/ 0 h 64"/>
                  <a:gd name="T22" fmla="*/ 0 w 61"/>
                  <a:gd name="T23" fmla="*/ 0 h 64"/>
                  <a:gd name="T24" fmla="*/ 0 w 61"/>
                  <a:gd name="T25" fmla="*/ 0 h 64"/>
                  <a:gd name="T26" fmla="*/ 0 w 61"/>
                  <a:gd name="T27" fmla="*/ 0 h 64"/>
                  <a:gd name="T28" fmla="*/ 0 w 61"/>
                  <a:gd name="T29" fmla="*/ 0 h 64"/>
                  <a:gd name="T30" fmla="*/ 0 w 61"/>
                  <a:gd name="T31" fmla="*/ 0 h 64"/>
                  <a:gd name="T32" fmla="*/ 0 w 61"/>
                  <a:gd name="T33" fmla="*/ 0 h 64"/>
                  <a:gd name="T34" fmla="*/ 0 w 61"/>
                  <a:gd name="T35" fmla="*/ 0 h 64"/>
                  <a:gd name="T36" fmla="*/ 0 w 61"/>
                  <a:gd name="T37" fmla="*/ 0 h 64"/>
                  <a:gd name="T38" fmla="*/ 0 w 61"/>
                  <a:gd name="T39" fmla="*/ 0 h 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1" h="64">
                    <a:moveTo>
                      <a:pt x="61" y="22"/>
                    </a:moveTo>
                    <a:lnTo>
                      <a:pt x="60" y="30"/>
                    </a:lnTo>
                    <a:lnTo>
                      <a:pt x="59" y="36"/>
                    </a:lnTo>
                    <a:lnTo>
                      <a:pt x="57" y="41"/>
                    </a:lnTo>
                    <a:lnTo>
                      <a:pt x="54" y="47"/>
                    </a:lnTo>
                    <a:lnTo>
                      <a:pt x="51" y="52"/>
                    </a:lnTo>
                    <a:lnTo>
                      <a:pt x="48" y="57"/>
                    </a:lnTo>
                    <a:lnTo>
                      <a:pt x="45" y="61"/>
                    </a:lnTo>
                    <a:lnTo>
                      <a:pt x="41" y="64"/>
                    </a:lnTo>
                    <a:lnTo>
                      <a:pt x="0" y="0"/>
                    </a:lnTo>
                    <a:lnTo>
                      <a:pt x="8" y="4"/>
                    </a:lnTo>
                    <a:lnTo>
                      <a:pt x="17" y="5"/>
                    </a:lnTo>
                    <a:lnTo>
                      <a:pt x="26" y="6"/>
                    </a:lnTo>
                    <a:lnTo>
                      <a:pt x="35" y="7"/>
                    </a:lnTo>
                    <a:lnTo>
                      <a:pt x="43" y="8"/>
                    </a:lnTo>
                    <a:lnTo>
                      <a:pt x="50" y="11"/>
                    </a:lnTo>
                    <a:lnTo>
                      <a:pt x="53" y="12"/>
                    </a:lnTo>
                    <a:lnTo>
                      <a:pt x="56" y="16"/>
                    </a:lnTo>
                    <a:lnTo>
                      <a:pt x="59" y="18"/>
                    </a:lnTo>
                    <a:lnTo>
                      <a:pt x="6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1" name="Freeform 192">
                <a:extLst>
                  <a:ext uri="{FF2B5EF4-FFF2-40B4-BE49-F238E27FC236}">
                    <a16:creationId xmlns:a16="http://schemas.microsoft.com/office/drawing/2014/main" id="{312890D8-E8C7-401B-B5ED-A6A74A76C762}"/>
                  </a:ext>
                </a:extLst>
              </p:cNvPr>
              <p:cNvSpPr>
                <a:spLocks/>
              </p:cNvSpPr>
              <p:nvPr/>
            </p:nvSpPr>
            <p:spPr bwMode="auto">
              <a:xfrm>
                <a:off x="4388" y="3249"/>
                <a:ext cx="86" cy="65"/>
              </a:xfrm>
              <a:custGeom>
                <a:avLst/>
                <a:gdLst>
                  <a:gd name="T0" fmla="*/ 0 w 599"/>
                  <a:gd name="T1" fmla="*/ 0 h 714"/>
                  <a:gd name="T2" fmla="*/ 0 w 599"/>
                  <a:gd name="T3" fmla="*/ 0 h 714"/>
                  <a:gd name="T4" fmla="*/ 0 w 599"/>
                  <a:gd name="T5" fmla="*/ 0 h 714"/>
                  <a:gd name="T6" fmla="*/ 0 w 599"/>
                  <a:gd name="T7" fmla="*/ 0 h 714"/>
                  <a:gd name="T8" fmla="*/ 0 w 599"/>
                  <a:gd name="T9" fmla="*/ 0 h 714"/>
                  <a:gd name="T10" fmla="*/ 0 w 599"/>
                  <a:gd name="T11" fmla="*/ 0 h 714"/>
                  <a:gd name="T12" fmla="*/ 0 w 599"/>
                  <a:gd name="T13" fmla="*/ 0 h 714"/>
                  <a:gd name="T14" fmla="*/ 0 w 599"/>
                  <a:gd name="T15" fmla="*/ 0 h 714"/>
                  <a:gd name="T16" fmla="*/ 0 w 599"/>
                  <a:gd name="T17" fmla="*/ 0 h 714"/>
                  <a:gd name="T18" fmla="*/ 0 w 599"/>
                  <a:gd name="T19" fmla="*/ 0 h 714"/>
                  <a:gd name="T20" fmla="*/ 0 w 599"/>
                  <a:gd name="T21" fmla="*/ 0 h 714"/>
                  <a:gd name="T22" fmla="*/ 0 w 599"/>
                  <a:gd name="T23" fmla="*/ 0 h 714"/>
                  <a:gd name="T24" fmla="*/ 0 w 599"/>
                  <a:gd name="T25" fmla="*/ 0 h 714"/>
                  <a:gd name="T26" fmla="*/ 0 w 599"/>
                  <a:gd name="T27" fmla="*/ 0 h 714"/>
                  <a:gd name="T28" fmla="*/ 0 w 599"/>
                  <a:gd name="T29" fmla="*/ 0 h 714"/>
                  <a:gd name="T30" fmla="*/ 0 w 599"/>
                  <a:gd name="T31" fmla="*/ 0 h 714"/>
                  <a:gd name="T32" fmla="*/ 0 w 599"/>
                  <a:gd name="T33" fmla="*/ 0 h 714"/>
                  <a:gd name="T34" fmla="*/ 0 w 599"/>
                  <a:gd name="T35" fmla="*/ 0 h 714"/>
                  <a:gd name="T36" fmla="*/ 0 w 599"/>
                  <a:gd name="T37" fmla="*/ 0 h 714"/>
                  <a:gd name="T38" fmla="*/ 0 w 599"/>
                  <a:gd name="T39" fmla="*/ 0 h 714"/>
                  <a:gd name="T40" fmla="*/ 0 w 599"/>
                  <a:gd name="T41" fmla="*/ 0 h 714"/>
                  <a:gd name="T42" fmla="*/ 0 w 599"/>
                  <a:gd name="T43" fmla="*/ 0 h 714"/>
                  <a:gd name="T44" fmla="*/ 0 w 599"/>
                  <a:gd name="T45" fmla="*/ 0 h 714"/>
                  <a:gd name="T46" fmla="*/ 0 w 599"/>
                  <a:gd name="T47" fmla="*/ 0 h 714"/>
                  <a:gd name="T48" fmla="*/ 0 w 599"/>
                  <a:gd name="T49" fmla="*/ 0 h 714"/>
                  <a:gd name="T50" fmla="*/ 0 w 599"/>
                  <a:gd name="T51" fmla="*/ 0 h 714"/>
                  <a:gd name="T52" fmla="*/ 0 w 599"/>
                  <a:gd name="T53" fmla="*/ 0 h 714"/>
                  <a:gd name="T54" fmla="*/ 0 w 599"/>
                  <a:gd name="T55" fmla="*/ 0 h 714"/>
                  <a:gd name="T56" fmla="*/ 0 w 599"/>
                  <a:gd name="T57" fmla="*/ 0 h 714"/>
                  <a:gd name="T58" fmla="*/ 0 w 599"/>
                  <a:gd name="T59" fmla="*/ 0 h 714"/>
                  <a:gd name="T60" fmla="*/ 0 w 599"/>
                  <a:gd name="T61" fmla="*/ 0 h 714"/>
                  <a:gd name="T62" fmla="*/ 0 w 599"/>
                  <a:gd name="T63" fmla="*/ 0 h 7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9" h="714">
                    <a:moveTo>
                      <a:pt x="579" y="692"/>
                    </a:moveTo>
                    <a:lnTo>
                      <a:pt x="599" y="714"/>
                    </a:lnTo>
                    <a:lnTo>
                      <a:pt x="571" y="711"/>
                    </a:lnTo>
                    <a:lnTo>
                      <a:pt x="546" y="708"/>
                    </a:lnTo>
                    <a:lnTo>
                      <a:pt x="521" y="702"/>
                    </a:lnTo>
                    <a:lnTo>
                      <a:pt x="498" y="694"/>
                    </a:lnTo>
                    <a:lnTo>
                      <a:pt x="475" y="683"/>
                    </a:lnTo>
                    <a:lnTo>
                      <a:pt x="453" y="671"/>
                    </a:lnTo>
                    <a:lnTo>
                      <a:pt x="432" y="657"/>
                    </a:lnTo>
                    <a:lnTo>
                      <a:pt x="412" y="641"/>
                    </a:lnTo>
                    <a:lnTo>
                      <a:pt x="391" y="624"/>
                    </a:lnTo>
                    <a:lnTo>
                      <a:pt x="371" y="604"/>
                    </a:lnTo>
                    <a:lnTo>
                      <a:pt x="353" y="585"/>
                    </a:lnTo>
                    <a:lnTo>
                      <a:pt x="335" y="563"/>
                    </a:lnTo>
                    <a:lnTo>
                      <a:pt x="317" y="541"/>
                    </a:lnTo>
                    <a:lnTo>
                      <a:pt x="300" y="517"/>
                    </a:lnTo>
                    <a:lnTo>
                      <a:pt x="283" y="492"/>
                    </a:lnTo>
                    <a:lnTo>
                      <a:pt x="266" y="467"/>
                    </a:lnTo>
                    <a:lnTo>
                      <a:pt x="234" y="414"/>
                    </a:lnTo>
                    <a:lnTo>
                      <a:pt x="201" y="361"/>
                    </a:lnTo>
                    <a:lnTo>
                      <a:pt x="169" y="306"/>
                    </a:lnTo>
                    <a:lnTo>
                      <a:pt x="137" y="252"/>
                    </a:lnTo>
                    <a:lnTo>
                      <a:pt x="105" y="200"/>
                    </a:lnTo>
                    <a:lnTo>
                      <a:pt x="72" y="149"/>
                    </a:lnTo>
                    <a:lnTo>
                      <a:pt x="55" y="126"/>
                    </a:lnTo>
                    <a:lnTo>
                      <a:pt x="36" y="103"/>
                    </a:lnTo>
                    <a:lnTo>
                      <a:pt x="19" y="80"/>
                    </a:lnTo>
                    <a:lnTo>
                      <a:pt x="0" y="60"/>
                    </a:lnTo>
                    <a:lnTo>
                      <a:pt x="12" y="46"/>
                    </a:lnTo>
                    <a:lnTo>
                      <a:pt x="23" y="33"/>
                    </a:lnTo>
                    <a:lnTo>
                      <a:pt x="34" y="22"/>
                    </a:lnTo>
                    <a:lnTo>
                      <a:pt x="45" y="14"/>
                    </a:lnTo>
                    <a:lnTo>
                      <a:pt x="56" y="8"/>
                    </a:lnTo>
                    <a:lnTo>
                      <a:pt x="65" y="4"/>
                    </a:lnTo>
                    <a:lnTo>
                      <a:pt x="74" y="1"/>
                    </a:lnTo>
                    <a:lnTo>
                      <a:pt x="83" y="0"/>
                    </a:lnTo>
                    <a:lnTo>
                      <a:pt x="92" y="1"/>
                    </a:lnTo>
                    <a:lnTo>
                      <a:pt x="100" y="4"/>
                    </a:lnTo>
                    <a:lnTo>
                      <a:pt x="108" y="7"/>
                    </a:lnTo>
                    <a:lnTo>
                      <a:pt x="116" y="11"/>
                    </a:lnTo>
                    <a:lnTo>
                      <a:pt x="123" y="18"/>
                    </a:lnTo>
                    <a:lnTo>
                      <a:pt x="131" y="24"/>
                    </a:lnTo>
                    <a:lnTo>
                      <a:pt x="138" y="32"/>
                    </a:lnTo>
                    <a:lnTo>
                      <a:pt x="145" y="40"/>
                    </a:lnTo>
                    <a:lnTo>
                      <a:pt x="172" y="79"/>
                    </a:lnTo>
                    <a:lnTo>
                      <a:pt x="199" y="121"/>
                    </a:lnTo>
                    <a:lnTo>
                      <a:pt x="213" y="142"/>
                    </a:lnTo>
                    <a:lnTo>
                      <a:pt x="228" y="160"/>
                    </a:lnTo>
                    <a:lnTo>
                      <a:pt x="236" y="169"/>
                    </a:lnTo>
                    <a:lnTo>
                      <a:pt x="244" y="177"/>
                    </a:lnTo>
                    <a:lnTo>
                      <a:pt x="252" y="183"/>
                    </a:lnTo>
                    <a:lnTo>
                      <a:pt x="260" y="188"/>
                    </a:lnTo>
                    <a:lnTo>
                      <a:pt x="277" y="222"/>
                    </a:lnTo>
                    <a:lnTo>
                      <a:pt x="295" y="255"/>
                    </a:lnTo>
                    <a:lnTo>
                      <a:pt x="315" y="288"/>
                    </a:lnTo>
                    <a:lnTo>
                      <a:pt x="335" y="320"/>
                    </a:lnTo>
                    <a:lnTo>
                      <a:pt x="376" y="383"/>
                    </a:lnTo>
                    <a:lnTo>
                      <a:pt x="419" y="445"/>
                    </a:lnTo>
                    <a:lnTo>
                      <a:pt x="462" y="505"/>
                    </a:lnTo>
                    <a:lnTo>
                      <a:pt x="503" y="567"/>
                    </a:lnTo>
                    <a:lnTo>
                      <a:pt x="523" y="597"/>
                    </a:lnTo>
                    <a:lnTo>
                      <a:pt x="542" y="628"/>
                    </a:lnTo>
                    <a:lnTo>
                      <a:pt x="561" y="660"/>
                    </a:lnTo>
                    <a:lnTo>
                      <a:pt x="579" y="692"/>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2" name="Freeform 193">
                <a:extLst>
                  <a:ext uri="{FF2B5EF4-FFF2-40B4-BE49-F238E27FC236}">
                    <a16:creationId xmlns:a16="http://schemas.microsoft.com/office/drawing/2014/main" id="{2A87EE2F-051C-4E12-AF39-DEE4794B3CCE}"/>
                  </a:ext>
                </a:extLst>
              </p:cNvPr>
              <p:cNvSpPr>
                <a:spLocks/>
              </p:cNvSpPr>
              <p:nvPr/>
            </p:nvSpPr>
            <p:spPr bwMode="auto">
              <a:xfrm>
                <a:off x="4969" y="3255"/>
                <a:ext cx="10" cy="6"/>
              </a:xfrm>
              <a:custGeom>
                <a:avLst/>
                <a:gdLst>
                  <a:gd name="T0" fmla="*/ 0 w 72"/>
                  <a:gd name="T1" fmla="*/ 0 h 67"/>
                  <a:gd name="T2" fmla="*/ 0 w 72"/>
                  <a:gd name="T3" fmla="*/ 0 h 67"/>
                  <a:gd name="T4" fmla="*/ 0 w 72"/>
                  <a:gd name="T5" fmla="*/ 0 h 67"/>
                  <a:gd name="T6" fmla="*/ 0 w 72"/>
                  <a:gd name="T7" fmla="*/ 0 h 67"/>
                  <a:gd name="T8" fmla="*/ 0 w 72"/>
                  <a:gd name="T9" fmla="*/ 0 h 67"/>
                  <a:gd name="T10" fmla="*/ 0 w 72"/>
                  <a:gd name="T11" fmla="*/ 0 h 67"/>
                  <a:gd name="T12" fmla="*/ 0 w 72"/>
                  <a:gd name="T13" fmla="*/ 0 h 67"/>
                  <a:gd name="T14" fmla="*/ 0 w 72"/>
                  <a:gd name="T15" fmla="*/ 0 h 67"/>
                  <a:gd name="T16" fmla="*/ 0 w 72"/>
                  <a:gd name="T17" fmla="*/ 0 h 67"/>
                  <a:gd name="T18" fmla="*/ 0 w 72"/>
                  <a:gd name="T19" fmla="*/ 0 h 67"/>
                  <a:gd name="T20" fmla="*/ 0 w 72"/>
                  <a:gd name="T21" fmla="*/ 0 h 67"/>
                  <a:gd name="T22" fmla="*/ 0 w 72"/>
                  <a:gd name="T23" fmla="*/ 0 h 67"/>
                  <a:gd name="T24" fmla="*/ 0 w 72"/>
                  <a:gd name="T25" fmla="*/ 0 h 67"/>
                  <a:gd name="T26" fmla="*/ 0 w 72"/>
                  <a:gd name="T27" fmla="*/ 0 h 67"/>
                  <a:gd name="T28" fmla="*/ 0 w 72"/>
                  <a:gd name="T29" fmla="*/ 0 h 67"/>
                  <a:gd name="T30" fmla="*/ 0 w 72"/>
                  <a:gd name="T31" fmla="*/ 0 h 67"/>
                  <a:gd name="T32" fmla="*/ 0 w 72"/>
                  <a:gd name="T33" fmla="*/ 0 h 67"/>
                  <a:gd name="T34" fmla="*/ 0 w 72"/>
                  <a:gd name="T35" fmla="*/ 0 h 67"/>
                  <a:gd name="T36" fmla="*/ 0 w 72"/>
                  <a:gd name="T37" fmla="*/ 0 h 67"/>
                  <a:gd name="T38" fmla="*/ 0 w 72"/>
                  <a:gd name="T39" fmla="*/ 0 h 67"/>
                  <a:gd name="T40" fmla="*/ 0 w 72"/>
                  <a:gd name="T41" fmla="*/ 0 h 67"/>
                  <a:gd name="T42" fmla="*/ 0 w 72"/>
                  <a:gd name="T43" fmla="*/ 0 h 67"/>
                  <a:gd name="T44" fmla="*/ 0 w 72"/>
                  <a:gd name="T45" fmla="*/ 0 h 67"/>
                  <a:gd name="T46" fmla="*/ 0 w 72"/>
                  <a:gd name="T47" fmla="*/ 0 h 67"/>
                  <a:gd name="T48" fmla="*/ 0 w 72"/>
                  <a:gd name="T49" fmla="*/ 0 h 67"/>
                  <a:gd name="T50" fmla="*/ 0 w 72"/>
                  <a:gd name="T51" fmla="*/ 0 h 67"/>
                  <a:gd name="T52" fmla="*/ 0 w 72"/>
                  <a:gd name="T53" fmla="*/ 0 h 67"/>
                  <a:gd name="T54" fmla="*/ 0 w 72"/>
                  <a:gd name="T55" fmla="*/ 0 h 67"/>
                  <a:gd name="T56" fmla="*/ 0 w 72"/>
                  <a:gd name="T57" fmla="*/ 0 h 67"/>
                  <a:gd name="T58" fmla="*/ 0 w 72"/>
                  <a:gd name="T59" fmla="*/ 0 h 67"/>
                  <a:gd name="T60" fmla="*/ 0 w 72"/>
                  <a:gd name="T61" fmla="*/ 0 h 67"/>
                  <a:gd name="T62" fmla="*/ 0 w 72"/>
                  <a:gd name="T63" fmla="*/ 0 h 67"/>
                  <a:gd name="T64" fmla="*/ 0 w 72"/>
                  <a:gd name="T65" fmla="*/ 0 h 67"/>
                  <a:gd name="T66" fmla="*/ 0 w 72"/>
                  <a:gd name="T67" fmla="*/ 0 h 67"/>
                  <a:gd name="T68" fmla="*/ 0 w 72"/>
                  <a:gd name="T69" fmla="*/ 0 h 67"/>
                  <a:gd name="T70" fmla="*/ 0 w 72"/>
                  <a:gd name="T71" fmla="*/ 0 h 67"/>
                  <a:gd name="T72" fmla="*/ 0 w 72"/>
                  <a:gd name="T73" fmla="*/ 0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2" h="67">
                    <a:moveTo>
                      <a:pt x="62" y="3"/>
                    </a:moveTo>
                    <a:lnTo>
                      <a:pt x="59" y="10"/>
                    </a:lnTo>
                    <a:lnTo>
                      <a:pt x="58" y="17"/>
                    </a:lnTo>
                    <a:lnTo>
                      <a:pt x="58" y="23"/>
                    </a:lnTo>
                    <a:lnTo>
                      <a:pt x="60" y="29"/>
                    </a:lnTo>
                    <a:lnTo>
                      <a:pt x="62" y="33"/>
                    </a:lnTo>
                    <a:lnTo>
                      <a:pt x="65" y="37"/>
                    </a:lnTo>
                    <a:lnTo>
                      <a:pt x="68" y="41"/>
                    </a:lnTo>
                    <a:lnTo>
                      <a:pt x="72" y="46"/>
                    </a:lnTo>
                    <a:lnTo>
                      <a:pt x="70" y="51"/>
                    </a:lnTo>
                    <a:lnTo>
                      <a:pt x="67" y="56"/>
                    </a:lnTo>
                    <a:lnTo>
                      <a:pt x="64" y="59"/>
                    </a:lnTo>
                    <a:lnTo>
                      <a:pt x="61" y="61"/>
                    </a:lnTo>
                    <a:lnTo>
                      <a:pt x="57" y="63"/>
                    </a:lnTo>
                    <a:lnTo>
                      <a:pt x="53" y="64"/>
                    </a:lnTo>
                    <a:lnTo>
                      <a:pt x="49" y="64"/>
                    </a:lnTo>
                    <a:lnTo>
                      <a:pt x="45" y="64"/>
                    </a:lnTo>
                    <a:lnTo>
                      <a:pt x="35" y="64"/>
                    </a:lnTo>
                    <a:lnTo>
                      <a:pt x="24" y="63"/>
                    </a:lnTo>
                    <a:lnTo>
                      <a:pt x="13" y="64"/>
                    </a:lnTo>
                    <a:lnTo>
                      <a:pt x="2" y="67"/>
                    </a:lnTo>
                    <a:lnTo>
                      <a:pt x="0" y="59"/>
                    </a:lnTo>
                    <a:lnTo>
                      <a:pt x="0" y="51"/>
                    </a:lnTo>
                    <a:lnTo>
                      <a:pt x="0" y="45"/>
                    </a:lnTo>
                    <a:lnTo>
                      <a:pt x="1" y="37"/>
                    </a:lnTo>
                    <a:lnTo>
                      <a:pt x="3" y="31"/>
                    </a:lnTo>
                    <a:lnTo>
                      <a:pt x="5" y="25"/>
                    </a:lnTo>
                    <a:lnTo>
                      <a:pt x="9" y="20"/>
                    </a:lnTo>
                    <a:lnTo>
                      <a:pt x="13" y="14"/>
                    </a:lnTo>
                    <a:lnTo>
                      <a:pt x="17" y="10"/>
                    </a:lnTo>
                    <a:lnTo>
                      <a:pt x="23" y="7"/>
                    </a:lnTo>
                    <a:lnTo>
                      <a:pt x="29" y="5"/>
                    </a:lnTo>
                    <a:lnTo>
                      <a:pt x="35" y="3"/>
                    </a:lnTo>
                    <a:lnTo>
                      <a:pt x="41" y="2"/>
                    </a:lnTo>
                    <a:lnTo>
                      <a:pt x="48" y="0"/>
                    </a:lnTo>
                    <a:lnTo>
                      <a:pt x="55" y="2"/>
                    </a:lnTo>
                    <a:lnTo>
                      <a:pt x="6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3" name="Freeform 194">
                <a:extLst>
                  <a:ext uri="{FF2B5EF4-FFF2-40B4-BE49-F238E27FC236}">
                    <a16:creationId xmlns:a16="http://schemas.microsoft.com/office/drawing/2014/main" id="{9EC4E23D-A261-4C47-983F-87D914596674}"/>
                  </a:ext>
                </a:extLst>
              </p:cNvPr>
              <p:cNvSpPr>
                <a:spLocks/>
              </p:cNvSpPr>
              <p:nvPr/>
            </p:nvSpPr>
            <p:spPr bwMode="auto">
              <a:xfrm>
                <a:off x="5067" y="3257"/>
                <a:ext cx="10" cy="8"/>
              </a:xfrm>
              <a:custGeom>
                <a:avLst/>
                <a:gdLst>
                  <a:gd name="T0" fmla="*/ 0 w 71"/>
                  <a:gd name="T1" fmla="*/ 0 h 86"/>
                  <a:gd name="T2" fmla="*/ 0 w 71"/>
                  <a:gd name="T3" fmla="*/ 0 h 86"/>
                  <a:gd name="T4" fmla="*/ 0 w 71"/>
                  <a:gd name="T5" fmla="*/ 0 h 86"/>
                  <a:gd name="T6" fmla="*/ 0 w 71"/>
                  <a:gd name="T7" fmla="*/ 0 h 86"/>
                  <a:gd name="T8" fmla="*/ 0 w 71"/>
                  <a:gd name="T9" fmla="*/ 0 h 86"/>
                  <a:gd name="T10" fmla="*/ 0 w 71"/>
                  <a:gd name="T11" fmla="*/ 0 h 86"/>
                  <a:gd name="T12" fmla="*/ 0 w 71"/>
                  <a:gd name="T13" fmla="*/ 0 h 86"/>
                  <a:gd name="T14" fmla="*/ 0 w 71"/>
                  <a:gd name="T15" fmla="*/ 0 h 86"/>
                  <a:gd name="T16" fmla="*/ 0 w 71"/>
                  <a:gd name="T17" fmla="*/ 0 h 86"/>
                  <a:gd name="T18" fmla="*/ 0 w 71"/>
                  <a:gd name="T19" fmla="*/ 0 h 86"/>
                  <a:gd name="T20" fmla="*/ 0 w 71"/>
                  <a:gd name="T21" fmla="*/ 0 h 86"/>
                  <a:gd name="T22" fmla="*/ 0 w 71"/>
                  <a:gd name="T23" fmla="*/ 0 h 86"/>
                  <a:gd name="T24" fmla="*/ 0 w 71"/>
                  <a:gd name="T25" fmla="*/ 0 h 86"/>
                  <a:gd name="T26" fmla="*/ 0 w 71"/>
                  <a:gd name="T27" fmla="*/ 0 h 86"/>
                  <a:gd name="T28" fmla="*/ 0 w 71"/>
                  <a:gd name="T29" fmla="*/ 0 h 86"/>
                  <a:gd name="T30" fmla="*/ 0 w 71"/>
                  <a:gd name="T31" fmla="*/ 0 h 86"/>
                  <a:gd name="T32" fmla="*/ 0 w 71"/>
                  <a:gd name="T33" fmla="*/ 0 h 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1" h="86">
                    <a:moveTo>
                      <a:pt x="71" y="64"/>
                    </a:moveTo>
                    <a:lnTo>
                      <a:pt x="51" y="86"/>
                    </a:lnTo>
                    <a:lnTo>
                      <a:pt x="0" y="0"/>
                    </a:lnTo>
                    <a:lnTo>
                      <a:pt x="4" y="3"/>
                    </a:lnTo>
                    <a:lnTo>
                      <a:pt x="9" y="7"/>
                    </a:lnTo>
                    <a:lnTo>
                      <a:pt x="14" y="10"/>
                    </a:lnTo>
                    <a:lnTo>
                      <a:pt x="19" y="12"/>
                    </a:lnTo>
                    <a:lnTo>
                      <a:pt x="31" y="15"/>
                    </a:lnTo>
                    <a:lnTo>
                      <a:pt x="43" y="21"/>
                    </a:lnTo>
                    <a:lnTo>
                      <a:pt x="49" y="23"/>
                    </a:lnTo>
                    <a:lnTo>
                      <a:pt x="54" y="26"/>
                    </a:lnTo>
                    <a:lnTo>
                      <a:pt x="58" y="30"/>
                    </a:lnTo>
                    <a:lnTo>
                      <a:pt x="62" y="35"/>
                    </a:lnTo>
                    <a:lnTo>
                      <a:pt x="66" y="40"/>
                    </a:lnTo>
                    <a:lnTo>
                      <a:pt x="68" y="47"/>
                    </a:lnTo>
                    <a:lnTo>
                      <a:pt x="70" y="55"/>
                    </a:lnTo>
                    <a:lnTo>
                      <a:pt x="71"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4" name="Freeform 195">
                <a:extLst>
                  <a:ext uri="{FF2B5EF4-FFF2-40B4-BE49-F238E27FC236}">
                    <a16:creationId xmlns:a16="http://schemas.microsoft.com/office/drawing/2014/main" id="{D7258B81-980D-4BB6-B8DC-1D8F46FF1DC3}"/>
                  </a:ext>
                </a:extLst>
              </p:cNvPr>
              <p:cNvSpPr>
                <a:spLocks/>
              </p:cNvSpPr>
              <p:nvPr/>
            </p:nvSpPr>
            <p:spPr bwMode="auto">
              <a:xfrm>
                <a:off x="3810" y="3261"/>
                <a:ext cx="12" cy="4"/>
              </a:xfrm>
              <a:custGeom>
                <a:avLst/>
                <a:gdLst>
                  <a:gd name="T0" fmla="*/ 0 w 80"/>
                  <a:gd name="T1" fmla="*/ 0 h 45"/>
                  <a:gd name="T2" fmla="*/ 0 w 80"/>
                  <a:gd name="T3" fmla="*/ 0 h 45"/>
                  <a:gd name="T4" fmla="*/ 0 w 80"/>
                  <a:gd name="T5" fmla="*/ 0 h 45"/>
                  <a:gd name="T6" fmla="*/ 0 w 80"/>
                  <a:gd name="T7" fmla="*/ 0 h 45"/>
                  <a:gd name="T8" fmla="*/ 0 w 80"/>
                  <a:gd name="T9" fmla="*/ 0 h 45"/>
                  <a:gd name="T10" fmla="*/ 0 w 80"/>
                  <a:gd name="T11" fmla="*/ 0 h 45"/>
                  <a:gd name="T12" fmla="*/ 0 w 80"/>
                  <a:gd name="T13" fmla="*/ 0 h 45"/>
                  <a:gd name="T14" fmla="*/ 0 w 80"/>
                  <a:gd name="T15" fmla="*/ 0 h 45"/>
                  <a:gd name="T16" fmla="*/ 0 w 80"/>
                  <a:gd name="T17" fmla="*/ 0 h 45"/>
                  <a:gd name="T18" fmla="*/ 0 w 80"/>
                  <a:gd name="T19" fmla="*/ 0 h 45"/>
                  <a:gd name="T20" fmla="*/ 0 w 80"/>
                  <a:gd name="T21" fmla="*/ 0 h 45"/>
                  <a:gd name="T22" fmla="*/ 0 w 80"/>
                  <a:gd name="T23" fmla="*/ 0 h 45"/>
                  <a:gd name="T24" fmla="*/ 0 w 80"/>
                  <a:gd name="T25" fmla="*/ 0 h 45"/>
                  <a:gd name="T26" fmla="*/ 0 w 80"/>
                  <a:gd name="T27" fmla="*/ 0 h 45"/>
                  <a:gd name="T28" fmla="*/ 0 w 80"/>
                  <a:gd name="T29" fmla="*/ 0 h 45"/>
                  <a:gd name="T30" fmla="*/ 0 w 80"/>
                  <a:gd name="T31" fmla="*/ 0 h 45"/>
                  <a:gd name="T32" fmla="*/ 0 w 80"/>
                  <a:gd name="T33" fmla="*/ 0 h 45"/>
                  <a:gd name="T34" fmla="*/ 0 w 80"/>
                  <a:gd name="T35" fmla="*/ 0 h 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0" h="45">
                    <a:moveTo>
                      <a:pt x="80" y="23"/>
                    </a:moveTo>
                    <a:lnTo>
                      <a:pt x="80" y="45"/>
                    </a:lnTo>
                    <a:lnTo>
                      <a:pt x="0" y="45"/>
                    </a:lnTo>
                    <a:lnTo>
                      <a:pt x="0" y="2"/>
                    </a:lnTo>
                    <a:lnTo>
                      <a:pt x="5" y="4"/>
                    </a:lnTo>
                    <a:lnTo>
                      <a:pt x="11" y="5"/>
                    </a:lnTo>
                    <a:lnTo>
                      <a:pt x="17" y="5"/>
                    </a:lnTo>
                    <a:lnTo>
                      <a:pt x="22" y="4"/>
                    </a:lnTo>
                    <a:lnTo>
                      <a:pt x="33" y="2"/>
                    </a:lnTo>
                    <a:lnTo>
                      <a:pt x="43" y="0"/>
                    </a:lnTo>
                    <a:lnTo>
                      <a:pt x="48" y="0"/>
                    </a:lnTo>
                    <a:lnTo>
                      <a:pt x="54" y="0"/>
                    </a:lnTo>
                    <a:lnTo>
                      <a:pt x="59" y="1"/>
                    </a:lnTo>
                    <a:lnTo>
                      <a:pt x="64" y="4"/>
                    </a:lnTo>
                    <a:lnTo>
                      <a:pt x="68" y="7"/>
                    </a:lnTo>
                    <a:lnTo>
                      <a:pt x="72" y="11"/>
                    </a:lnTo>
                    <a:lnTo>
                      <a:pt x="76" y="16"/>
                    </a:lnTo>
                    <a:lnTo>
                      <a:pt x="8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5" name="Freeform 196">
                <a:extLst>
                  <a:ext uri="{FF2B5EF4-FFF2-40B4-BE49-F238E27FC236}">
                    <a16:creationId xmlns:a16="http://schemas.microsoft.com/office/drawing/2014/main" id="{9D591626-89EC-4D4D-A246-E723EC70C8B0}"/>
                  </a:ext>
                </a:extLst>
              </p:cNvPr>
              <p:cNvSpPr>
                <a:spLocks/>
              </p:cNvSpPr>
              <p:nvPr/>
            </p:nvSpPr>
            <p:spPr bwMode="auto">
              <a:xfrm>
                <a:off x="5046" y="3277"/>
                <a:ext cx="8" cy="6"/>
              </a:xfrm>
              <a:custGeom>
                <a:avLst/>
                <a:gdLst>
                  <a:gd name="T0" fmla="*/ 0 w 60"/>
                  <a:gd name="T1" fmla="*/ 0 h 66"/>
                  <a:gd name="T2" fmla="*/ 0 w 60"/>
                  <a:gd name="T3" fmla="*/ 0 h 66"/>
                  <a:gd name="T4" fmla="*/ 0 w 60"/>
                  <a:gd name="T5" fmla="*/ 0 h 66"/>
                  <a:gd name="T6" fmla="*/ 0 w 60"/>
                  <a:gd name="T7" fmla="*/ 0 h 66"/>
                  <a:gd name="T8" fmla="*/ 0 w 60"/>
                  <a:gd name="T9" fmla="*/ 0 h 66"/>
                  <a:gd name="T10" fmla="*/ 0 w 60"/>
                  <a:gd name="T11" fmla="*/ 0 h 66"/>
                  <a:gd name="T12" fmla="*/ 0 w 60"/>
                  <a:gd name="T13" fmla="*/ 0 h 66"/>
                  <a:gd name="T14" fmla="*/ 0 w 60"/>
                  <a:gd name="T15" fmla="*/ 0 h 66"/>
                  <a:gd name="T16" fmla="*/ 0 w 60"/>
                  <a:gd name="T17" fmla="*/ 0 h 66"/>
                  <a:gd name="T18" fmla="*/ 0 w 60"/>
                  <a:gd name="T19" fmla="*/ 0 h 66"/>
                  <a:gd name="T20" fmla="*/ 0 w 60"/>
                  <a:gd name="T21" fmla="*/ 0 h 66"/>
                  <a:gd name="T22" fmla="*/ 0 w 60"/>
                  <a:gd name="T23" fmla="*/ 0 h 66"/>
                  <a:gd name="T24" fmla="*/ 0 w 60"/>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0" h="66">
                    <a:moveTo>
                      <a:pt x="60" y="44"/>
                    </a:moveTo>
                    <a:lnTo>
                      <a:pt x="0" y="66"/>
                    </a:lnTo>
                    <a:lnTo>
                      <a:pt x="0" y="1"/>
                    </a:lnTo>
                    <a:lnTo>
                      <a:pt x="5" y="0"/>
                    </a:lnTo>
                    <a:lnTo>
                      <a:pt x="11" y="0"/>
                    </a:lnTo>
                    <a:lnTo>
                      <a:pt x="15" y="0"/>
                    </a:lnTo>
                    <a:lnTo>
                      <a:pt x="20" y="2"/>
                    </a:lnTo>
                    <a:lnTo>
                      <a:pt x="27" y="8"/>
                    </a:lnTo>
                    <a:lnTo>
                      <a:pt x="34" y="15"/>
                    </a:lnTo>
                    <a:lnTo>
                      <a:pt x="40" y="23"/>
                    </a:lnTo>
                    <a:lnTo>
                      <a:pt x="46" y="31"/>
                    </a:lnTo>
                    <a:lnTo>
                      <a:pt x="53" y="39"/>
                    </a:lnTo>
                    <a:lnTo>
                      <a:pt x="60"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6" name="Freeform 197">
                <a:extLst>
                  <a:ext uri="{FF2B5EF4-FFF2-40B4-BE49-F238E27FC236}">
                    <a16:creationId xmlns:a16="http://schemas.microsoft.com/office/drawing/2014/main" id="{7023E2EC-FDD0-44F3-BF5A-D63F802C24B8}"/>
                  </a:ext>
                </a:extLst>
              </p:cNvPr>
              <p:cNvSpPr>
                <a:spLocks/>
              </p:cNvSpPr>
              <p:nvPr/>
            </p:nvSpPr>
            <p:spPr bwMode="auto">
              <a:xfrm>
                <a:off x="3379" y="3291"/>
                <a:ext cx="1237" cy="532"/>
              </a:xfrm>
              <a:custGeom>
                <a:avLst/>
                <a:gdLst>
                  <a:gd name="T0" fmla="*/ 0 w 8662"/>
                  <a:gd name="T1" fmla="*/ 0 h 5854"/>
                  <a:gd name="T2" fmla="*/ 0 w 8662"/>
                  <a:gd name="T3" fmla="*/ 0 h 5854"/>
                  <a:gd name="T4" fmla="*/ 0 w 8662"/>
                  <a:gd name="T5" fmla="*/ 0 h 5854"/>
                  <a:gd name="T6" fmla="*/ 0 w 8662"/>
                  <a:gd name="T7" fmla="*/ 0 h 5854"/>
                  <a:gd name="T8" fmla="*/ 0 w 8662"/>
                  <a:gd name="T9" fmla="*/ 0 h 5854"/>
                  <a:gd name="T10" fmla="*/ 0 w 8662"/>
                  <a:gd name="T11" fmla="*/ 0 h 5854"/>
                  <a:gd name="T12" fmla="*/ 0 w 8662"/>
                  <a:gd name="T13" fmla="*/ 0 h 5854"/>
                  <a:gd name="T14" fmla="*/ 0 w 8662"/>
                  <a:gd name="T15" fmla="*/ 0 h 5854"/>
                  <a:gd name="T16" fmla="*/ 0 w 8662"/>
                  <a:gd name="T17" fmla="*/ 0 h 5854"/>
                  <a:gd name="T18" fmla="*/ 0 w 8662"/>
                  <a:gd name="T19" fmla="*/ 0 h 5854"/>
                  <a:gd name="T20" fmla="*/ 0 w 8662"/>
                  <a:gd name="T21" fmla="*/ 0 h 5854"/>
                  <a:gd name="T22" fmla="*/ 0 w 8662"/>
                  <a:gd name="T23" fmla="*/ 0 h 5854"/>
                  <a:gd name="T24" fmla="*/ 0 w 8662"/>
                  <a:gd name="T25" fmla="*/ 0 h 5854"/>
                  <a:gd name="T26" fmla="*/ 0 w 8662"/>
                  <a:gd name="T27" fmla="*/ 0 h 5854"/>
                  <a:gd name="T28" fmla="*/ 0 w 8662"/>
                  <a:gd name="T29" fmla="*/ 0 h 5854"/>
                  <a:gd name="T30" fmla="*/ 0 w 8662"/>
                  <a:gd name="T31" fmla="*/ 0 h 5854"/>
                  <a:gd name="T32" fmla="*/ 0 w 8662"/>
                  <a:gd name="T33" fmla="*/ 0 h 5854"/>
                  <a:gd name="T34" fmla="*/ 0 w 8662"/>
                  <a:gd name="T35" fmla="*/ 0 h 5854"/>
                  <a:gd name="T36" fmla="*/ 0 w 8662"/>
                  <a:gd name="T37" fmla="*/ 0 h 5854"/>
                  <a:gd name="T38" fmla="*/ 0 w 8662"/>
                  <a:gd name="T39" fmla="*/ 0 h 5854"/>
                  <a:gd name="T40" fmla="*/ 0 w 8662"/>
                  <a:gd name="T41" fmla="*/ 0 h 5854"/>
                  <a:gd name="T42" fmla="*/ 0 w 8662"/>
                  <a:gd name="T43" fmla="*/ 0 h 5854"/>
                  <a:gd name="T44" fmla="*/ 0 w 8662"/>
                  <a:gd name="T45" fmla="*/ 0 h 5854"/>
                  <a:gd name="T46" fmla="*/ 0 w 8662"/>
                  <a:gd name="T47" fmla="*/ 0 h 5854"/>
                  <a:gd name="T48" fmla="*/ 0 w 8662"/>
                  <a:gd name="T49" fmla="*/ 0 h 5854"/>
                  <a:gd name="T50" fmla="*/ 0 w 8662"/>
                  <a:gd name="T51" fmla="*/ 0 h 5854"/>
                  <a:gd name="T52" fmla="*/ 0 w 8662"/>
                  <a:gd name="T53" fmla="*/ 0 h 5854"/>
                  <a:gd name="T54" fmla="*/ 0 w 8662"/>
                  <a:gd name="T55" fmla="*/ 0 h 5854"/>
                  <a:gd name="T56" fmla="*/ 0 w 8662"/>
                  <a:gd name="T57" fmla="*/ 0 h 5854"/>
                  <a:gd name="T58" fmla="*/ 0 w 8662"/>
                  <a:gd name="T59" fmla="*/ 0 h 5854"/>
                  <a:gd name="T60" fmla="*/ 0 w 8662"/>
                  <a:gd name="T61" fmla="*/ 0 h 5854"/>
                  <a:gd name="T62" fmla="*/ 0 w 8662"/>
                  <a:gd name="T63" fmla="*/ 0 h 5854"/>
                  <a:gd name="T64" fmla="*/ 0 w 8662"/>
                  <a:gd name="T65" fmla="*/ 0 h 5854"/>
                  <a:gd name="T66" fmla="*/ 0 w 8662"/>
                  <a:gd name="T67" fmla="*/ 0 h 5854"/>
                  <a:gd name="T68" fmla="*/ 0 w 8662"/>
                  <a:gd name="T69" fmla="*/ 0 h 5854"/>
                  <a:gd name="T70" fmla="*/ 0 w 8662"/>
                  <a:gd name="T71" fmla="*/ 0 h 5854"/>
                  <a:gd name="T72" fmla="*/ 0 w 8662"/>
                  <a:gd name="T73" fmla="*/ 0 h 5854"/>
                  <a:gd name="T74" fmla="*/ 0 w 8662"/>
                  <a:gd name="T75" fmla="*/ 0 h 5854"/>
                  <a:gd name="T76" fmla="*/ 0 w 8662"/>
                  <a:gd name="T77" fmla="*/ 0 h 5854"/>
                  <a:gd name="T78" fmla="*/ 0 w 8662"/>
                  <a:gd name="T79" fmla="*/ 0 h 5854"/>
                  <a:gd name="T80" fmla="*/ 0 w 8662"/>
                  <a:gd name="T81" fmla="*/ 0 h 5854"/>
                  <a:gd name="T82" fmla="*/ 0 w 8662"/>
                  <a:gd name="T83" fmla="*/ 0 h 5854"/>
                  <a:gd name="T84" fmla="*/ 0 w 8662"/>
                  <a:gd name="T85" fmla="*/ 0 h 5854"/>
                  <a:gd name="T86" fmla="*/ 0 w 8662"/>
                  <a:gd name="T87" fmla="*/ 0 h 5854"/>
                  <a:gd name="T88" fmla="*/ 0 w 8662"/>
                  <a:gd name="T89" fmla="*/ 0 h 5854"/>
                  <a:gd name="T90" fmla="*/ 0 w 8662"/>
                  <a:gd name="T91" fmla="*/ 0 h 5854"/>
                  <a:gd name="T92" fmla="*/ 0 w 8662"/>
                  <a:gd name="T93" fmla="*/ 0 h 5854"/>
                  <a:gd name="T94" fmla="*/ 0 w 8662"/>
                  <a:gd name="T95" fmla="*/ 0 h 5854"/>
                  <a:gd name="T96" fmla="*/ 0 w 8662"/>
                  <a:gd name="T97" fmla="*/ 0 h 5854"/>
                  <a:gd name="T98" fmla="*/ 0 w 8662"/>
                  <a:gd name="T99" fmla="*/ 0 h 5854"/>
                  <a:gd name="T100" fmla="*/ 0 w 8662"/>
                  <a:gd name="T101" fmla="*/ 0 h 5854"/>
                  <a:gd name="T102" fmla="*/ 0 w 8662"/>
                  <a:gd name="T103" fmla="*/ 0 h 5854"/>
                  <a:gd name="T104" fmla="*/ 0 w 8662"/>
                  <a:gd name="T105" fmla="*/ 0 h 5854"/>
                  <a:gd name="T106" fmla="*/ 0 w 8662"/>
                  <a:gd name="T107" fmla="*/ 0 h 5854"/>
                  <a:gd name="T108" fmla="*/ 0 w 8662"/>
                  <a:gd name="T109" fmla="*/ 0 h 5854"/>
                  <a:gd name="T110" fmla="*/ 0 w 8662"/>
                  <a:gd name="T111" fmla="*/ 0 h 5854"/>
                  <a:gd name="T112" fmla="*/ 0 w 8662"/>
                  <a:gd name="T113" fmla="*/ 0 h 5854"/>
                  <a:gd name="T114" fmla="*/ 0 w 8662"/>
                  <a:gd name="T115" fmla="*/ 0 h 5854"/>
                  <a:gd name="T116" fmla="*/ 0 w 8662"/>
                  <a:gd name="T117" fmla="*/ 0 h 5854"/>
                  <a:gd name="T118" fmla="*/ 0 w 8662"/>
                  <a:gd name="T119" fmla="*/ 0 h 58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662" h="5854">
                    <a:moveTo>
                      <a:pt x="7015" y="639"/>
                    </a:moveTo>
                    <a:lnTo>
                      <a:pt x="7045" y="659"/>
                    </a:lnTo>
                    <a:lnTo>
                      <a:pt x="7075" y="676"/>
                    </a:lnTo>
                    <a:lnTo>
                      <a:pt x="7106" y="693"/>
                    </a:lnTo>
                    <a:lnTo>
                      <a:pt x="7137" y="711"/>
                    </a:lnTo>
                    <a:lnTo>
                      <a:pt x="7200" y="742"/>
                    </a:lnTo>
                    <a:lnTo>
                      <a:pt x="7263" y="773"/>
                    </a:lnTo>
                    <a:lnTo>
                      <a:pt x="7328" y="804"/>
                    </a:lnTo>
                    <a:lnTo>
                      <a:pt x="7392" y="834"/>
                    </a:lnTo>
                    <a:lnTo>
                      <a:pt x="7455" y="864"/>
                    </a:lnTo>
                    <a:lnTo>
                      <a:pt x="7519" y="897"/>
                    </a:lnTo>
                    <a:lnTo>
                      <a:pt x="7551" y="914"/>
                    </a:lnTo>
                    <a:lnTo>
                      <a:pt x="7582" y="931"/>
                    </a:lnTo>
                    <a:lnTo>
                      <a:pt x="7612" y="948"/>
                    </a:lnTo>
                    <a:lnTo>
                      <a:pt x="7644" y="968"/>
                    </a:lnTo>
                    <a:lnTo>
                      <a:pt x="7674" y="987"/>
                    </a:lnTo>
                    <a:lnTo>
                      <a:pt x="7703" y="1008"/>
                    </a:lnTo>
                    <a:lnTo>
                      <a:pt x="7733" y="1030"/>
                    </a:lnTo>
                    <a:lnTo>
                      <a:pt x="7761" y="1052"/>
                    </a:lnTo>
                    <a:lnTo>
                      <a:pt x="7790" y="1076"/>
                    </a:lnTo>
                    <a:lnTo>
                      <a:pt x="7818" y="1101"/>
                    </a:lnTo>
                    <a:lnTo>
                      <a:pt x="7845" y="1128"/>
                    </a:lnTo>
                    <a:lnTo>
                      <a:pt x="7872" y="1155"/>
                    </a:lnTo>
                    <a:lnTo>
                      <a:pt x="7898" y="1184"/>
                    </a:lnTo>
                    <a:lnTo>
                      <a:pt x="7923" y="1215"/>
                    </a:lnTo>
                    <a:lnTo>
                      <a:pt x="7947" y="1248"/>
                    </a:lnTo>
                    <a:lnTo>
                      <a:pt x="7971" y="1282"/>
                    </a:lnTo>
                    <a:lnTo>
                      <a:pt x="8091" y="1293"/>
                    </a:lnTo>
                    <a:lnTo>
                      <a:pt x="8154" y="1424"/>
                    </a:lnTo>
                    <a:lnTo>
                      <a:pt x="8218" y="1557"/>
                    </a:lnTo>
                    <a:lnTo>
                      <a:pt x="8249" y="1624"/>
                    </a:lnTo>
                    <a:lnTo>
                      <a:pt x="8280" y="1691"/>
                    </a:lnTo>
                    <a:lnTo>
                      <a:pt x="8310" y="1759"/>
                    </a:lnTo>
                    <a:lnTo>
                      <a:pt x="8341" y="1827"/>
                    </a:lnTo>
                    <a:lnTo>
                      <a:pt x="8370" y="1896"/>
                    </a:lnTo>
                    <a:lnTo>
                      <a:pt x="8398" y="1964"/>
                    </a:lnTo>
                    <a:lnTo>
                      <a:pt x="8425" y="2035"/>
                    </a:lnTo>
                    <a:lnTo>
                      <a:pt x="8451" y="2104"/>
                    </a:lnTo>
                    <a:lnTo>
                      <a:pt x="8477" y="2174"/>
                    </a:lnTo>
                    <a:lnTo>
                      <a:pt x="8501" y="2245"/>
                    </a:lnTo>
                    <a:lnTo>
                      <a:pt x="8524" y="2316"/>
                    </a:lnTo>
                    <a:lnTo>
                      <a:pt x="8546" y="2388"/>
                    </a:lnTo>
                    <a:lnTo>
                      <a:pt x="8566" y="2459"/>
                    </a:lnTo>
                    <a:lnTo>
                      <a:pt x="8584" y="2532"/>
                    </a:lnTo>
                    <a:lnTo>
                      <a:pt x="8601" y="2605"/>
                    </a:lnTo>
                    <a:lnTo>
                      <a:pt x="8616" y="2679"/>
                    </a:lnTo>
                    <a:lnTo>
                      <a:pt x="8628" y="2752"/>
                    </a:lnTo>
                    <a:lnTo>
                      <a:pt x="8639" y="2827"/>
                    </a:lnTo>
                    <a:lnTo>
                      <a:pt x="8648" y="2901"/>
                    </a:lnTo>
                    <a:lnTo>
                      <a:pt x="8655" y="2976"/>
                    </a:lnTo>
                    <a:lnTo>
                      <a:pt x="8660" y="3052"/>
                    </a:lnTo>
                    <a:lnTo>
                      <a:pt x="8662" y="3128"/>
                    </a:lnTo>
                    <a:lnTo>
                      <a:pt x="8661" y="3205"/>
                    </a:lnTo>
                    <a:lnTo>
                      <a:pt x="8658" y="3282"/>
                    </a:lnTo>
                    <a:lnTo>
                      <a:pt x="8653" y="3360"/>
                    </a:lnTo>
                    <a:lnTo>
                      <a:pt x="8644" y="3437"/>
                    </a:lnTo>
                    <a:lnTo>
                      <a:pt x="8633" y="3515"/>
                    </a:lnTo>
                    <a:lnTo>
                      <a:pt x="8619" y="3595"/>
                    </a:lnTo>
                    <a:lnTo>
                      <a:pt x="8620" y="3655"/>
                    </a:lnTo>
                    <a:lnTo>
                      <a:pt x="8621" y="3715"/>
                    </a:lnTo>
                    <a:lnTo>
                      <a:pt x="8620" y="3776"/>
                    </a:lnTo>
                    <a:lnTo>
                      <a:pt x="8619" y="3836"/>
                    </a:lnTo>
                    <a:lnTo>
                      <a:pt x="8618" y="3898"/>
                    </a:lnTo>
                    <a:lnTo>
                      <a:pt x="8615" y="3958"/>
                    </a:lnTo>
                    <a:lnTo>
                      <a:pt x="8612" y="4019"/>
                    </a:lnTo>
                    <a:lnTo>
                      <a:pt x="8608" y="4080"/>
                    </a:lnTo>
                    <a:lnTo>
                      <a:pt x="8600" y="4203"/>
                    </a:lnTo>
                    <a:lnTo>
                      <a:pt x="8589" y="4326"/>
                    </a:lnTo>
                    <a:lnTo>
                      <a:pt x="8578" y="4449"/>
                    </a:lnTo>
                    <a:lnTo>
                      <a:pt x="8566" y="4572"/>
                    </a:lnTo>
                    <a:lnTo>
                      <a:pt x="8553" y="4695"/>
                    </a:lnTo>
                    <a:lnTo>
                      <a:pt x="8540" y="4820"/>
                    </a:lnTo>
                    <a:lnTo>
                      <a:pt x="8528" y="4943"/>
                    </a:lnTo>
                    <a:lnTo>
                      <a:pt x="8517" y="5067"/>
                    </a:lnTo>
                    <a:lnTo>
                      <a:pt x="8506" y="5192"/>
                    </a:lnTo>
                    <a:lnTo>
                      <a:pt x="8498" y="5316"/>
                    </a:lnTo>
                    <a:lnTo>
                      <a:pt x="8495" y="5378"/>
                    </a:lnTo>
                    <a:lnTo>
                      <a:pt x="8492" y="5440"/>
                    </a:lnTo>
                    <a:lnTo>
                      <a:pt x="8490" y="5503"/>
                    </a:lnTo>
                    <a:lnTo>
                      <a:pt x="8489" y="5565"/>
                    </a:lnTo>
                    <a:lnTo>
                      <a:pt x="8481" y="5565"/>
                    </a:lnTo>
                    <a:lnTo>
                      <a:pt x="8473" y="5568"/>
                    </a:lnTo>
                    <a:lnTo>
                      <a:pt x="8465" y="5570"/>
                    </a:lnTo>
                    <a:lnTo>
                      <a:pt x="8456" y="5572"/>
                    </a:lnTo>
                    <a:lnTo>
                      <a:pt x="8439" y="5578"/>
                    </a:lnTo>
                    <a:lnTo>
                      <a:pt x="8421" y="5583"/>
                    </a:lnTo>
                    <a:lnTo>
                      <a:pt x="8412" y="5584"/>
                    </a:lnTo>
                    <a:lnTo>
                      <a:pt x="8404" y="5583"/>
                    </a:lnTo>
                    <a:lnTo>
                      <a:pt x="8395" y="5582"/>
                    </a:lnTo>
                    <a:lnTo>
                      <a:pt x="8387" y="5578"/>
                    </a:lnTo>
                    <a:lnTo>
                      <a:pt x="8380" y="5573"/>
                    </a:lnTo>
                    <a:lnTo>
                      <a:pt x="8373" y="5565"/>
                    </a:lnTo>
                    <a:lnTo>
                      <a:pt x="8366" y="5556"/>
                    </a:lnTo>
                    <a:lnTo>
                      <a:pt x="8360" y="5544"/>
                    </a:lnTo>
                    <a:lnTo>
                      <a:pt x="8375" y="5380"/>
                    </a:lnTo>
                    <a:lnTo>
                      <a:pt x="8389" y="5213"/>
                    </a:lnTo>
                    <a:lnTo>
                      <a:pt x="8403" y="5043"/>
                    </a:lnTo>
                    <a:lnTo>
                      <a:pt x="8416" y="4873"/>
                    </a:lnTo>
                    <a:lnTo>
                      <a:pt x="8428" y="4700"/>
                    </a:lnTo>
                    <a:lnTo>
                      <a:pt x="8441" y="4525"/>
                    </a:lnTo>
                    <a:lnTo>
                      <a:pt x="8452" y="4350"/>
                    </a:lnTo>
                    <a:lnTo>
                      <a:pt x="8463" y="4173"/>
                    </a:lnTo>
                    <a:lnTo>
                      <a:pt x="8473" y="3996"/>
                    </a:lnTo>
                    <a:lnTo>
                      <a:pt x="8483" y="3819"/>
                    </a:lnTo>
                    <a:lnTo>
                      <a:pt x="8492" y="3642"/>
                    </a:lnTo>
                    <a:lnTo>
                      <a:pt x="8501" y="3466"/>
                    </a:lnTo>
                    <a:lnTo>
                      <a:pt x="8509" y="3290"/>
                    </a:lnTo>
                    <a:lnTo>
                      <a:pt x="8517" y="3115"/>
                    </a:lnTo>
                    <a:lnTo>
                      <a:pt x="8524" y="2942"/>
                    </a:lnTo>
                    <a:lnTo>
                      <a:pt x="8530" y="2771"/>
                    </a:lnTo>
                    <a:lnTo>
                      <a:pt x="8469" y="2706"/>
                    </a:lnTo>
                    <a:lnTo>
                      <a:pt x="7962" y="2730"/>
                    </a:lnTo>
                    <a:lnTo>
                      <a:pt x="7470" y="2753"/>
                    </a:lnTo>
                    <a:lnTo>
                      <a:pt x="7227" y="2763"/>
                    </a:lnTo>
                    <a:lnTo>
                      <a:pt x="6987" y="2774"/>
                    </a:lnTo>
                    <a:lnTo>
                      <a:pt x="6748" y="2783"/>
                    </a:lnTo>
                    <a:lnTo>
                      <a:pt x="6510" y="2790"/>
                    </a:lnTo>
                    <a:lnTo>
                      <a:pt x="6273" y="2798"/>
                    </a:lnTo>
                    <a:lnTo>
                      <a:pt x="6034" y="2803"/>
                    </a:lnTo>
                    <a:lnTo>
                      <a:pt x="5796" y="2807"/>
                    </a:lnTo>
                    <a:lnTo>
                      <a:pt x="5557" y="2810"/>
                    </a:lnTo>
                    <a:lnTo>
                      <a:pt x="5314" y="2811"/>
                    </a:lnTo>
                    <a:lnTo>
                      <a:pt x="5071" y="2811"/>
                    </a:lnTo>
                    <a:lnTo>
                      <a:pt x="4823" y="2807"/>
                    </a:lnTo>
                    <a:lnTo>
                      <a:pt x="4573" y="2802"/>
                    </a:lnTo>
                    <a:lnTo>
                      <a:pt x="4570" y="2893"/>
                    </a:lnTo>
                    <a:lnTo>
                      <a:pt x="4567" y="2982"/>
                    </a:lnTo>
                    <a:lnTo>
                      <a:pt x="4565" y="3072"/>
                    </a:lnTo>
                    <a:lnTo>
                      <a:pt x="4565" y="3162"/>
                    </a:lnTo>
                    <a:lnTo>
                      <a:pt x="4566" y="3250"/>
                    </a:lnTo>
                    <a:lnTo>
                      <a:pt x="4568" y="3339"/>
                    </a:lnTo>
                    <a:lnTo>
                      <a:pt x="4571" y="3428"/>
                    </a:lnTo>
                    <a:lnTo>
                      <a:pt x="4575" y="3516"/>
                    </a:lnTo>
                    <a:lnTo>
                      <a:pt x="4579" y="3605"/>
                    </a:lnTo>
                    <a:lnTo>
                      <a:pt x="4585" y="3694"/>
                    </a:lnTo>
                    <a:lnTo>
                      <a:pt x="4591" y="3781"/>
                    </a:lnTo>
                    <a:lnTo>
                      <a:pt x="4598" y="3869"/>
                    </a:lnTo>
                    <a:lnTo>
                      <a:pt x="4613" y="4045"/>
                    </a:lnTo>
                    <a:lnTo>
                      <a:pt x="4629" y="4220"/>
                    </a:lnTo>
                    <a:lnTo>
                      <a:pt x="4666" y="4570"/>
                    </a:lnTo>
                    <a:lnTo>
                      <a:pt x="4701" y="4921"/>
                    </a:lnTo>
                    <a:lnTo>
                      <a:pt x="4717" y="5097"/>
                    </a:lnTo>
                    <a:lnTo>
                      <a:pt x="4732" y="5274"/>
                    </a:lnTo>
                    <a:lnTo>
                      <a:pt x="4738" y="5362"/>
                    </a:lnTo>
                    <a:lnTo>
                      <a:pt x="4744" y="5451"/>
                    </a:lnTo>
                    <a:lnTo>
                      <a:pt x="4749" y="5540"/>
                    </a:lnTo>
                    <a:lnTo>
                      <a:pt x="4753" y="5629"/>
                    </a:lnTo>
                    <a:lnTo>
                      <a:pt x="4873" y="5632"/>
                    </a:lnTo>
                    <a:lnTo>
                      <a:pt x="4991" y="5636"/>
                    </a:lnTo>
                    <a:lnTo>
                      <a:pt x="5110" y="5639"/>
                    </a:lnTo>
                    <a:lnTo>
                      <a:pt x="5229" y="5641"/>
                    </a:lnTo>
                    <a:lnTo>
                      <a:pt x="5465" y="5643"/>
                    </a:lnTo>
                    <a:lnTo>
                      <a:pt x="5700" y="5645"/>
                    </a:lnTo>
                    <a:lnTo>
                      <a:pt x="6169" y="5645"/>
                    </a:lnTo>
                    <a:lnTo>
                      <a:pt x="6634" y="5644"/>
                    </a:lnTo>
                    <a:lnTo>
                      <a:pt x="6865" y="5643"/>
                    </a:lnTo>
                    <a:lnTo>
                      <a:pt x="7095" y="5644"/>
                    </a:lnTo>
                    <a:lnTo>
                      <a:pt x="7326" y="5645"/>
                    </a:lnTo>
                    <a:lnTo>
                      <a:pt x="7555" y="5649"/>
                    </a:lnTo>
                    <a:lnTo>
                      <a:pt x="7784" y="5654"/>
                    </a:lnTo>
                    <a:lnTo>
                      <a:pt x="8013" y="5661"/>
                    </a:lnTo>
                    <a:lnTo>
                      <a:pt x="8127" y="5665"/>
                    </a:lnTo>
                    <a:lnTo>
                      <a:pt x="8241" y="5670"/>
                    </a:lnTo>
                    <a:lnTo>
                      <a:pt x="8356" y="5676"/>
                    </a:lnTo>
                    <a:lnTo>
                      <a:pt x="8469" y="5682"/>
                    </a:lnTo>
                    <a:lnTo>
                      <a:pt x="8440" y="5779"/>
                    </a:lnTo>
                    <a:lnTo>
                      <a:pt x="8222" y="5784"/>
                    </a:lnTo>
                    <a:lnTo>
                      <a:pt x="7999" y="5788"/>
                    </a:lnTo>
                    <a:lnTo>
                      <a:pt x="7769" y="5790"/>
                    </a:lnTo>
                    <a:lnTo>
                      <a:pt x="7537" y="5791"/>
                    </a:lnTo>
                    <a:lnTo>
                      <a:pt x="7301" y="5791"/>
                    </a:lnTo>
                    <a:lnTo>
                      <a:pt x="7061" y="5790"/>
                    </a:lnTo>
                    <a:lnTo>
                      <a:pt x="6820" y="5789"/>
                    </a:lnTo>
                    <a:lnTo>
                      <a:pt x="6577" y="5787"/>
                    </a:lnTo>
                    <a:lnTo>
                      <a:pt x="6090" y="5783"/>
                    </a:lnTo>
                    <a:lnTo>
                      <a:pt x="5605" y="5779"/>
                    </a:lnTo>
                    <a:lnTo>
                      <a:pt x="5365" y="5778"/>
                    </a:lnTo>
                    <a:lnTo>
                      <a:pt x="5127" y="5777"/>
                    </a:lnTo>
                    <a:lnTo>
                      <a:pt x="4893" y="5777"/>
                    </a:lnTo>
                    <a:lnTo>
                      <a:pt x="4664" y="5779"/>
                    </a:lnTo>
                    <a:lnTo>
                      <a:pt x="4633" y="5478"/>
                    </a:lnTo>
                    <a:lnTo>
                      <a:pt x="4605" y="5176"/>
                    </a:lnTo>
                    <a:lnTo>
                      <a:pt x="4577" y="4876"/>
                    </a:lnTo>
                    <a:lnTo>
                      <a:pt x="4550" y="4574"/>
                    </a:lnTo>
                    <a:lnTo>
                      <a:pt x="4523" y="4274"/>
                    </a:lnTo>
                    <a:lnTo>
                      <a:pt x="4497" y="3972"/>
                    </a:lnTo>
                    <a:lnTo>
                      <a:pt x="4470" y="3671"/>
                    </a:lnTo>
                    <a:lnTo>
                      <a:pt x="4444" y="3370"/>
                    </a:lnTo>
                    <a:lnTo>
                      <a:pt x="4404" y="3380"/>
                    </a:lnTo>
                    <a:lnTo>
                      <a:pt x="4408" y="3446"/>
                    </a:lnTo>
                    <a:lnTo>
                      <a:pt x="4411" y="3511"/>
                    </a:lnTo>
                    <a:lnTo>
                      <a:pt x="4411" y="3575"/>
                    </a:lnTo>
                    <a:lnTo>
                      <a:pt x="4409" y="3637"/>
                    </a:lnTo>
                    <a:lnTo>
                      <a:pt x="4405" y="3700"/>
                    </a:lnTo>
                    <a:lnTo>
                      <a:pt x="4400" y="3761"/>
                    </a:lnTo>
                    <a:lnTo>
                      <a:pt x="4393" y="3821"/>
                    </a:lnTo>
                    <a:lnTo>
                      <a:pt x="4385" y="3882"/>
                    </a:lnTo>
                    <a:lnTo>
                      <a:pt x="4375" y="3940"/>
                    </a:lnTo>
                    <a:lnTo>
                      <a:pt x="4364" y="3999"/>
                    </a:lnTo>
                    <a:lnTo>
                      <a:pt x="4352" y="4057"/>
                    </a:lnTo>
                    <a:lnTo>
                      <a:pt x="4339" y="4115"/>
                    </a:lnTo>
                    <a:lnTo>
                      <a:pt x="4325" y="4172"/>
                    </a:lnTo>
                    <a:lnTo>
                      <a:pt x="4311" y="4229"/>
                    </a:lnTo>
                    <a:lnTo>
                      <a:pt x="4295" y="4286"/>
                    </a:lnTo>
                    <a:lnTo>
                      <a:pt x="4279" y="4342"/>
                    </a:lnTo>
                    <a:lnTo>
                      <a:pt x="4247" y="4453"/>
                    </a:lnTo>
                    <a:lnTo>
                      <a:pt x="4215" y="4566"/>
                    </a:lnTo>
                    <a:lnTo>
                      <a:pt x="4183" y="4677"/>
                    </a:lnTo>
                    <a:lnTo>
                      <a:pt x="4152" y="4791"/>
                    </a:lnTo>
                    <a:lnTo>
                      <a:pt x="4138" y="4847"/>
                    </a:lnTo>
                    <a:lnTo>
                      <a:pt x="4123" y="4904"/>
                    </a:lnTo>
                    <a:lnTo>
                      <a:pt x="4111" y="4961"/>
                    </a:lnTo>
                    <a:lnTo>
                      <a:pt x="4099" y="5019"/>
                    </a:lnTo>
                    <a:lnTo>
                      <a:pt x="4089" y="5077"/>
                    </a:lnTo>
                    <a:lnTo>
                      <a:pt x="4079" y="5135"/>
                    </a:lnTo>
                    <a:lnTo>
                      <a:pt x="4072" y="5195"/>
                    </a:lnTo>
                    <a:lnTo>
                      <a:pt x="4065" y="5254"/>
                    </a:lnTo>
                    <a:lnTo>
                      <a:pt x="4054" y="5291"/>
                    </a:lnTo>
                    <a:lnTo>
                      <a:pt x="4044" y="5329"/>
                    </a:lnTo>
                    <a:lnTo>
                      <a:pt x="4035" y="5367"/>
                    </a:lnTo>
                    <a:lnTo>
                      <a:pt x="4025" y="5404"/>
                    </a:lnTo>
                    <a:lnTo>
                      <a:pt x="4016" y="5443"/>
                    </a:lnTo>
                    <a:lnTo>
                      <a:pt x="4006" y="5482"/>
                    </a:lnTo>
                    <a:lnTo>
                      <a:pt x="3996" y="5520"/>
                    </a:lnTo>
                    <a:lnTo>
                      <a:pt x="3985" y="5558"/>
                    </a:lnTo>
                    <a:lnTo>
                      <a:pt x="3972" y="5596"/>
                    </a:lnTo>
                    <a:lnTo>
                      <a:pt x="3959" y="5632"/>
                    </a:lnTo>
                    <a:lnTo>
                      <a:pt x="3952" y="5650"/>
                    </a:lnTo>
                    <a:lnTo>
                      <a:pt x="3943" y="5667"/>
                    </a:lnTo>
                    <a:lnTo>
                      <a:pt x="3935" y="5684"/>
                    </a:lnTo>
                    <a:lnTo>
                      <a:pt x="3926" y="5702"/>
                    </a:lnTo>
                    <a:lnTo>
                      <a:pt x="3917" y="5718"/>
                    </a:lnTo>
                    <a:lnTo>
                      <a:pt x="3907" y="5734"/>
                    </a:lnTo>
                    <a:lnTo>
                      <a:pt x="3897" y="5750"/>
                    </a:lnTo>
                    <a:lnTo>
                      <a:pt x="3886" y="5765"/>
                    </a:lnTo>
                    <a:lnTo>
                      <a:pt x="3875" y="5781"/>
                    </a:lnTo>
                    <a:lnTo>
                      <a:pt x="3863" y="5795"/>
                    </a:lnTo>
                    <a:lnTo>
                      <a:pt x="3850" y="5809"/>
                    </a:lnTo>
                    <a:lnTo>
                      <a:pt x="3836" y="5822"/>
                    </a:lnTo>
                    <a:lnTo>
                      <a:pt x="3617" y="5818"/>
                    </a:lnTo>
                    <a:lnTo>
                      <a:pt x="3398" y="5817"/>
                    </a:lnTo>
                    <a:lnTo>
                      <a:pt x="3180" y="5817"/>
                    </a:lnTo>
                    <a:lnTo>
                      <a:pt x="2964" y="5818"/>
                    </a:lnTo>
                    <a:lnTo>
                      <a:pt x="2749" y="5819"/>
                    </a:lnTo>
                    <a:lnTo>
                      <a:pt x="2533" y="5823"/>
                    </a:lnTo>
                    <a:lnTo>
                      <a:pt x="2320" y="5826"/>
                    </a:lnTo>
                    <a:lnTo>
                      <a:pt x="2106" y="5830"/>
                    </a:lnTo>
                    <a:lnTo>
                      <a:pt x="1680" y="5838"/>
                    </a:lnTo>
                    <a:lnTo>
                      <a:pt x="1254" y="5846"/>
                    </a:lnTo>
                    <a:lnTo>
                      <a:pt x="1041" y="5850"/>
                    </a:lnTo>
                    <a:lnTo>
                      <a:pt x="827" y="5852"/>
                    </a:lnTo>
                    <a:lnTo>
                      <a:pt x="613" y="5853"/>
                    </a:lnTo>
                    <a:lnTo>
                      <a:pt x="398" y="5854"/>
                    </a:lnTo>
                    <a:lnTo>
                      <a:pt x="289" y="5822"/>
                    </a:lnTo>
                    <a:lnTo>
                      <a:pt x="268" y="5636"/>
                    </a:lnTo>
                    <a:lnTo>
                      <a:pt x="246" y="5449"/>
                    </a:lnTo>
                    <a:lnTo>
                      <a:pt x="226" y="5259"/>
                    </a:lnTo>
                    <a:lnTo>
                      <a:pt x="207" y="5067"/>
                    </a:lnTo>
                    <a:lnTo>
                      <a:pt x="189" y="4875"/>
                    </a:lnTo>
                    <a:lnTo>
                      <a:pt x="171" y="4681"/>
                    </a:lnTo>
                    <a:lnTo>
                      <a:pt x="154" y="4486"/>
                    </a:lnTo>
                    <a:lnTo>
                      <a:pt x="137" y="4291"/>
                    </a:lnTo>
                    <a:lnTo>
                      <a:pt x="104" y="3899"/>
                    </a:lnTo>
                    <a:lnTo>
                      <a:pt x="70" y="3507"/>
                    </a:lnTo>
                    <a:lnTo>
                      <a:pt x="53" y="3310"/>
                    </a:lnTo>
                    <a:lnTo>
                      <a:pt x="36" y="3115"/>
                    </a:lnTo>
                    <a:lnTo>
                      <a:pt x="18" y="2921"/>
                    </a:lnTo>
                    <a:lnTo>
                      <a:pt x="0" y="2727"/>
                    </a:lnTo>
                    <a:lnTo>
                      <a:pt x="259" y="2342"/>
                    </a:lnTo>
                    <a:lnTo>
                      <a:pt x="250" y="2312"/>
                    </a:lnTo>
                    <a:lnTo>
                      <a:pt x="243" y="2281"/>
                    </a:lnTo>
                    <a:lnTo>
                      <a:pt x="237" y="2251"/>
                    </a:lnTo>
                    <a:lnTo>
                      <a:pt x="233" y="2219"/>
                    </a:lnTo>
                    <a:lnTo>
                      <a:pt x="229" y="2189"/>
                    </a:lnTo>
                    <a:lnTo>
                      <a:pt x="226" y="2158"/>
                    </a:lnTo>
                    <a:lnTo>
                      <a:pt x="223" y="2126"/>
                    </a:lnTo>
                    <a:lnTo>
                      <a:pt x="221" y="2094"/>
                    </a:lnTo>
                    <a:lnTo>
                      <a:pt x="218" y="2031"/>
                    </a:lnTo>
                    <a:lnTo>
                      <a:pt x="214" y="1968"/>
                    </a:lnTo>
                    <a:lnTo>
                      <a:pt x="211" y="1935"/>
                    </a:lnTo>
                    <a:lnTo>
                      <a:pt x="208" y="1903"/>
                    </a:lnTo>
                    <a:lnTo>
                      <a:pt x="204" y="1871"/>
                    </a:lnTo>
                    <a:lnTo>
                      <a:pt x="199" y="1839"/>
                    </a:lnTo>
                    <a:lnTo>
                      <a:pt x="209" y="1833"/>
                    </a:lnTo>
                    <a:lnTo>
                      <a:pt x="220" y="1826"/>
                    </a:lnTo>
                    <a:lnTo>
                      <a:pt x="231" y="1821"/>
                    </a:lnTo>
                    <a:lnTo>
                      <a:pt x="242" y="1816"/>
                    </a:lnTo>
                    <a:lnTo>
                      <a:pt x="254" y="1812"/>
                    </a:lnTo>
                    <a:lnTo>
                      <a:pt x="266" y="1809"/>
                    </a:lnTo>
                    <a:lnTo>
                      <a:pt x="278" y="1806"/>
                    </a:lnTo>
                    <a:lnTo>
                      <a:pt x="290" y="1803"/>
                    </a:lnTo>
                    <a:lnTo>
                      <a:pt x="314" y="1800"/>
                    </a:lnTo>
                    <a:lnTo>
                      <a:pt x="339" y="1798"/>
                    </a:lnTo>
                    <a:lnTo>
                      <a:pt x="365" y="1797"/>
                    </a:lnTo>
                    <a:lnTo>
                      <a:pt x="391" y="1797"/>
                    </a:lnTo>
                    <a:lnTo>
                      <a:pt x="444" y="1799"/>
                    </a:lnTo>
                    <a:lnTo>
                      <a:pt x="496" y="1801"/>
                    </a:lnTo>
                    <a:lnTo>
                      <a:pt x="522" y="1801"/>
                    </a:lnTo>
                    <a:lnTo>
                      <a:pt x="548" y="1801"/>
                    </a:lnTo>
                    <a:lnTo>
                      <a:pt x="573" y="1799"/>
                    </a:lnTo>
                    <a:lnTo>
                      <a:pt x="597" y="1796"/>
                    </a:lnTo>
                    <a:lnTo>
                      <a:pt x="612" y="1772"/>
                    </a:lnTo>
                    <a:lnTo>
                      <a:pt x="629" y="1749"/>
                    </a:lnTo>
                    <a:lnTo>
                      <a:pt x="646" y="1727"/>
                    </a:lnTo>
                    <a:lnTo>
                      <a:pt x="664" y="1704"/>
                    </a:lnTo>
                    <a:lnTo>
                      <a:pt x="683" y="1681"/>
                    </a:lnTo>
                    <a:lnTo>
                      <a:pt x="703" y="1660"/>
                    </a:lnTo>
                    <a:lnTo>
                      <a:pt x="723" y="1638"/>
                    </a:lnTo>
                    <a:lnTo>
                      <a:pt x="744" y="1616"/>
                    </a:lnTo>
                    <a:lnTo>
                      <a:pt x="786" y="1574"/>
                    </a:lnTo>
                    <a:lnTo>
                      <a:pt x="828" y="1532"/>
                    </a:lnTo>
                    <a:lnTo>
                      <a:pt x="848" y="1512"/>
                    </a:lnTo>
                    <a:lnTo>
                      <a:pt x="867" y="1490"/>
                    </a:lnTo>
                    <a:lnTo>
                      <a:pt x="885" y="1468"/>
                    </a:lnTo>
                    <a:lnTo>
                      <a:pt x="903" y="1447"/>
                    </a:lnTo>
                    <a:lnTo>
                      <a:pt x="919" y="1425"/>
                    </a:lnTo>
                    <a:lnTo>
                      <a:pt x="934" y="1402"/>
                    </a:lnTo>
                    <a:lnTo>
                      <a:pt x="948" y="1380"/>
                    </a:lnTo>
                    <a:lnTo>
                      <a:pt x="960" y="1357"/>
                    </a:lnTo>
                    <a:lnTo>
                      <a:pt x="971" y="1333"/>
                    </a:lnTo>
                    <a:lnTo>
                      <a:pt x="979" y="1308"/>
                    </a:lnTo>
                    <a:lnTo>
                      <a:pt x="985" y="1284"/>
                    </a:lnTo>
                    <a:lnTo>
                      <a:pt x="989" y="1259"/>
                    </a:lnTo>
                    <a:lnTo>
                      <a:pt x="990" y="1233"/>
                    </a:lnTo>
                    <a:lnTo>
                      <a:pt x="989" y="1206"/>
                    </a:lnTo>
                    <a:lnTo>
                      <a:pt x="985" y="1178"/>
                    </a:lnTo>
                    <a:lnTo>
                      <a:pt x="978" y="1149"/>
                    </a:lnTo>
                    <a:lnTo>
                      <a:pt x="968" y="1119"/>
                    </a:lnTo>
                    <a:lnTo>
                      <a:pt x="954" y="1089"/>
                    </a:lnTo>
                    <a:lnTo>
                      <a:pt x="937" y="1058"/>
                    </a:lnTo>
                    <a:lnTo>
                      <a:pt x="916" y="1025"/>
                    </a:lnTo>
                    <a:lnTo>
                      <a:pt x="936" y="897"/>
                    </a:lnTo>
                    <a:lnTo>
                      <a:pt x="962" y="881"/>
                    </a:lnTo>
                    <a:lnTo>
                      <a:pt x="989" y="865"/>
                    </a:lnTo>
                    <a:lnTo>
                      <a:pt x="1015" y="848"/>
                    </a:lnTo>
                    <a:lnTo>
                      <a:pt x="1041" y="831"/>
                    </a:lnTo>
                    <a:lnTo>
                      <a:pt x="1093" y="795"/>
                    </a:lnTo>
                    <a:lnTo>
                      <a:pt x="1146" y="758"/>
                    </a:lnTo>
                    <a:lnTo>
                      <a:pt x="1198" y="722"/>
                    </a:lnTo>
                    <a:lnTo>
                      <a:pt x="1250" y="685"/>
                    </a:lnTo>
                    <a:lnTo>
                      <a:pt x="1303" y="650"/>
                    </a:lnTo>
                    <a:lnTo>
                      <a:pt x="1358" y="617"/>
                    </a:lnTo>
                    <a:lnTo>
                      <a:pt x="1385" y="602"/>
                    </a:lnTo>
                    <a:lnTo>
                      <a:pt x="1412" y="586"/>
                    </a:lnTo>
                    <a:lnTo>
                      <a:pt x="1439" y="573"/>
                    </a:lnTo>
                    <a:lnTo>
                      <a:pt x="1467" y="560"/>
                    </a:lnTo>
                    <a:lnTo>
                      <a:pt x="1496" y="549"/>
                    </a:lnTo>
                    <a:lnTo>
                      <a:pt x="1524" y="539"/>
                    </a:lnTo>
                    <a:lnTo>
                      <a:pt x="1552" y="529"/>
                    </a:lnTo>
                    <a:lnTo>
                      <a:pt x="1581" y="522"/>
                    </a:lnTo>
                    <a:lnTo>
                      <a:pt x="1610" y="515"/>
                    </a:lnTo>
                    <a:lnTo>
                      <a:pt x="1639" y="511"/>
                    </a:lnTo>
                    <a:lnTo>
                      <a:pt x="1670" y="508"/>
                    </a:lnTo>
                    <a:lnTo>
                      <a:pt x="1700" y="506"/>
                    </a:lnTo>
                    <a:lnTo>
                      <a:pt x="1730" y="508"/>
                    </a:lnTo>
                    <a:lnTo>
                      <a:pt x="1761" y="510"/>
                    </a:lnTo>
                    <a:lnTo>
                      <a:pt x="1792" y="515"/>
                    </a:lnTo>
                    <a:lnTo>
                      <a:pt x="1823" y="522"/>
                    </a:lnTo>
                    <a:lnTo>
                      <a:pt x="2093" y="833"/>
                    </a:lnTo>
                    <a:lnTo>
                      <a:pt x="2142" y="768"/>
                    </a:lnTo>
                    <a:lnTo>
                      <a:pt x="2193" y="703"/>
                    </a:lnTo>
                    <a:lnTo>
                      <a:pt x="2221" y="671"/>
                    </a:lnTo>
                    <a:lnTo>
                      <a:pt x="2248" y="638"/>
                    </a:lnTo>
                    <a:lnTo>
                      <a:pt x="2276" y="607"/>
                    </a:lnTo>
                    <a:lnTo>
                      <a:pt x="2304" y="576"/>
                    </a:lnTo>
                    <a:lnTo>
                      <a:pt x="2333" y="544"/>
                    </a:lnTo>
                    <a:lnTo>
                      <a:pt x="2363" y="514"/>
                    </a:lnTo>
                    <a:lnTo>
                      <a:pt x="2395" y="485"/>
                    </a:lnTo>
                    <a:lnTo>
                      <a:pt x="2426" y="456"/>
                    </a:lnTo>
                    <a:lnTo>
                      <a:pt x="2458" y="429"/>
                    </a:lnTo>
                    <a:lnTo>
                      <a:pt x="2491" y="402"/>
                    </a:lnTo>
                    <a:lnTo>
                      <a:pt x="2525" y="376"/>
                    </a:lnTo>
                    <a:lnTo>
                      <a:pt x="2561" y="351"/>
                    </a:lnTo>
                    <a:lnTo>
                      <a:pt x="2606" y="357"/>
                    </a:lnTo>
                    <a:lnTo>
                      <a:pt x="2650" y="364"/>
                    </a:lnTo>
                    <a:lnTo>
                      <a:pt x="2694" y="372"/>
                    </a:lnTo>
                    <a:lnTo>
                      <a:pt x="2739" y="382"/>
                    </a:lnTo>
                    <a:lnTo>
                      <a:pt x="2783" y="393"/>
                    </a:lnTo>
                    <a:lnTo>
                      <a:pt x="2826" y="405"/>
                    </a:lnTo>
                    <a:lnTo>
                      <a:pt x="2868" y="419"/>
                    </a:lnTo>
                    <a:lnTo>
                      <a:pt x="2911" y="435"/>
                    </a:lnTo>
                    <a:lnTo>
                      <a:pt x="2952" y="452"/>
                    </a:lnTo>
                    <a:lnTo>
                      <a:pt x="2992" y="472"/>
                    </a:lnTo>
                    <a:lnTo>
                      <a:pt x="3012" y="483"/>
                    </a:lnTo>
                    <a:lnTo>
                      <a:pt x="3031" y="493"/>
                    </a:lnTo>
                    <a:lnTo>
                      <a:pt x="3050" y="505"/>
                    </a:lnTo>
                    <a:lnTo>
                      <a:pt x="3069" y="517"/>
                    </a:lnTo>
                    <a:lnTo>
                      <a:pt x="3088" y="530"/>
                    </a:lnTo>
                    <a:lnTo>
                      <a:pt x="3107" y="544"/>
                    </a:lnTo>
                    <a:lnTo>
                      <a:pt x="3124" y="558"/>
                    </a:lnTo>
                    <a:lnTo>
                      <a:pt x="3142" y="573"/>
                    </a:lnTo>
                    <a:lnTo>
                      <a:pt x="3159" y="589"/>
                    </a:lnTo>
                    <a:lnTo>
                      <a:pt x="3176" y="605"/>
                    </a:lnTo>
                    <a:lnTo>
                      <a:pt x="3192" y="622"/>
                    </a:lnTo>
                    <a:lnTo>
                      <a:pt x="3208" y="639"/>
                    </a:lnTo>
                    <a:lnTo>
                      <a:pt x="3208" y="659"/>
                    </a:lnTo>
                    <a:lnTo>
                      <a:pt x="3206" y="679"/>
                    </a:lnTo>
                    <a:lnTo>
                      <a:pt x="3204" y="700"/>
                    </a:lnTo>
                    <a:lnTo>
                      <a:pt x="3200" y="722"/>
                    </a:lnTo>
                    <a:lnTo>
                      <a:pt x="3192" y="767"/>
                    </a:lnTo>
                    <a:lnTo>
                      <a:pt x="3183" y="812"/>
                    </a:lnTo>
                    <a:lnTo>
                      <a:pt x="3173" y="858"/>
                    </a:lnTo>
                    <a:lnTo>
                      <a:pt x="3164" y="903"/>
                    </a:lnTo>
                    <a:lnTo>
                      <a:pt x="3160" y="926"/>
                    </a:lnTo>
                    <a:lnTo>
                      <a:pt x="3157" y="947"/>
                    </a:lnTo>
                    <a:lnTo>
                      <a:pt x="3155" y="969"/>
                    </a:lnTo>
                    <a:lnTo>
                      <a:pt x="3154" y="991"/>
                    </a:lnTo>
                    <a:lnTo>
                      <a:pt x="3153" y="1010"/>
                    </a:lnTo>
                    <a:lnTo>
                      <a:pt x="3154" y="1030"/>
                    </a:lnTo>
                    <a:lnTo>
                      <a:pt x="3156" y="1049"/>
                    </a:lnTo>
                    <a:lnTo>
                      <a:pt x="3160" y="1066"/>
                    </a:lnTo>
                    <a:lnTo>
                      <a:pt x="3165" y="1082"/>
                    </a:lnTo>
                    <a:lnTo>
                      <a:pt x="3172" y="1098"/>
                    </a:lnTo>
                    <a:lnTo>
                      <a:pt x="3181" y="1112"/>
                    </a:lnTo>
                    <a:lnTo>
                      <a:pt x="3191" y="1125"/>
                    </a:lnTo>
                    <a:lnTo>
                      <a:pt x="3204" y="1135"/>
                    </a:lnTo>
                    <a:lnTo>
                      <a:pt x="3220" y="1145"/>
                    </a:lnTo>
                    <a:lnTo>
                      <a:pt x="3237" y="1153"/>
                    </a:lnTo>
                    <a:lnTo>
                      <a:pt x="3258" y="1159"/>
                    </a:lnTo>
                    <a:lnTo>
                      <a:pt x="3281" y="1164"/>
                    </a:lnTo>
                    <a:lnTo>
                      <a:pt x="3307" y="1166"/>
                    </a:lnTo>
                    <a:lnTo>
                      <a:pt x="3336" y="1166"/>
                    </a:lnTo>
                    <a:lnTo>
                      <a:pt x="3368" y="1165"/>
                    </a:lnTo>
                    <a:lnTo>
                      <a:pt x="3368" y="1181"/>
                    </a:lnTo>
                    <a:lnTo>
                      <a:pt x="3370" y="1196"/>
                    </a:lnTo>
                    <a:lnTo>
                      <a:pt x="3373" y="1212"/>
                    </a:lnTo>
                    <a:lnTo>
                      <a:pt x="3378" y="1227"/>
                    </a:lnTo>
                    <a:lnTo>
                      <a:pt x="3381" y="1235"/>
                    </a:lnTo>
                    <a:lnTo>
                      <a:pt x="3384" y="1242"/>
                    </a:lnTo>
                    <a:lnTo>
                      <a:pt x="3388" y="1249"/>
                    </a:lnTo>
                    <a:lnTo>
                      <a:pt x="3393" y="1256"/>
                    </a:lnTo>
                    <a:lnTo>
                      <a:pt x="3398" y="1263"/>
                    </a:lnTo>
                    <a:lnTo>
                      <a:pt x="3404" y="1269"/>
                    </a:lnTo>
                    <a:lnTo>
                      <a:pt x="3410" y="1276"/>
                    </a:lnTo>
                    <a:lnTo>
                      <a:pt x="3417" y="1282"/>
                    </a:lnTo>
                    <a:lnTo>
                      <a:pt x="3474" y="1275"/>
                    </a:lnTo>
                    <a:lnTo>
                      <a:pt x="3531" y="1269"/>
                    </a:lnTo>
                    <a:lnTo>
                      <a:pt x="3589" y="1266"/>
                    </a:lnTo>
                    <a:lnTo>
                      <a:pt x="3649" y="1264"/>
                    </a:lnTo>
                    <a:lnTo>
                      <a:pt x="3708" y="1264"/>
                    </a:lnTo>
                    <a:lnTo>
                      <a:pt x="3767" y="1265"/>
                    </a:lnTo>
                    <a:lnTo>
                      <a:pt x="3828" y="1269"/>
                    </a:lnTo>
                    <a:lnTo>
                      <a:pt x="3888" y="1274"/>
                    </a:lnTo>
                    <a:lnTo>
                      <a:pt x="3949" y="1281"/>
                    </a:lnTo>
                    <a:lnTo>
                      <a:pt x="4010" y="1290"/>
                    </a:lnTo>
                    <a:lnTo>
                      <a:pt x="4071" y="1300"/>
                    </a:lnTo>
                    <a:lnTo>
                      <a:pt x="4133" y="1313"/>
                    </a:lnTo>
                    <a:lnTo>
                      <a:pt x="4193" y="1326"/>
                    </a:lnTo>
                    <a:lnTo>
                      <a:pt x="4254" y="1342"/>
                    </a:lnTo>
                    <a:lnTo>
                      <a:pt x="4315" y="1359"/>
                    </a:lnTo>
                    <a:lnTo>
                      <a:pt x="4374" y="1379"/>
                    </a:lnTo>
                    <a:lnTo>
                      <a:pt x="4380" y="1415"/>
                    </a:lnTo>
                    <a:lnTo>
                      <a:pt x="4386" y="1453"/>
                    </a:lnTo>
                    <a:lnTo>
                      <a:pt x="4391" y="1491"/>
                    </a:lnTo>
                    <a:lnTo>
                      <a:pt x="4395" y="1529"/>
                    </a:lnTo>
                    <a:lnTo>
                      <a:pt x="4401" y="1607"/>
                    </a:lnTo>
                    <a:lnTo>
                      <a:pt x="4406" y="1684"/>
                    </a:lnTo>
                    <a:lnTo>
                      <a:pt x="4408" y="1762"/>
                    </a:lnTo>
                    <a:lnTo>
                      <a:pt x="4410" y="1841"/>
                    </a:lnTo>
                    <a:lnTo>
                      <a:pt x="4410" y="1921"/>
                    </a:lnTo>
                    <a:lnTo>
                      <a:pt x="4410" y="2001"/>
                    </a:lnTo>
                    <a:lnTo>
                      <a:pt x="4409" y="2160"/>
                    </a:lnTo>
                    <a:lnTo>
                      <a:pt x="4409" y="2320"/>
                    </a:lnTo>
                    <a:lnTo>
                      <a:pt x="4410" y="2399"/>
                    </a:lnTo>
                    <a:lnTo>
                      <a:pt x="4413" y="2477"/>
                    </a:lnTo>
                    <a:lnTo>
                      <a:pt x="4415" y="2516"/>
                    </a:lnTo>
                    <a:lnTo>
                      <a:pt x="4418" y="2554"/>
                    </a:lnTo>
                    <a:lnTo>
                      <a:pt x="4420" y="2593"/>
                    </a:lnTo>
                    <a:lnTo>
                      <a:pt x="4424" y="2631"/>
                    </a:lnTo>
                    <a:lnTo>
                      <a:pt x="4438" y="2596"/>
                    </a:lnTo>
                    <a:lnTo>
                      <a:pt x="4451" y="2560"/>
                    </a:lnTo>
                    <a:lnTo>
                      <a:pt x="4464" y="2524"/>
                    </a:lnTo>
                    <a:lnTo>
                      <a:pt x="4476" y="2487"/>
                    </a:lnTo>
                    <a:lnTo>
                      <a:pt x="4501" y="2413"/>
                    </a:lnTo>
                    <a:lnTo>
                      <a:pt x="4524" y="2338"/>
                    </a:lnTo>
                    <a:lnTo>
                      <a:pt x="4545" y="2262"/>
                    </a:lnTo>
                    <a:lnTo>
                      <a:pt x="4566" y="2185"/>
                    </a:lnTo>
                    <a:lnTo>
                      <a:pt x="4587" y="2107"/>
                    </a:lnTo>
                    <a:lnTo>
                      <a:pt x="4607" y="2029"/>
                    </a:lnTo>
                    <a:lnTo>
                      <a:pt x="4647" y="1873"/>
                    </a:lnTo>
                    <a:lnTo>
                      <a:pt x="4689" y="1716"/>
                    </a:lnTo>
                    <a:lnTo>
                      <a:pt x="4711" y="1638"/>
                    </a:lnTo>
                    <a:lnTo>
                      <a:pt x="4733" y="1561"/>
                    </a:lnTo>
                    <a:lnTo>
                      <a:pt x="4757" y="1486"/>
                    </a:lnTo>
                    <a:lnTo>
                      <a:pt x="4783" y="1411"/>
                    </a:lnTo>
                    <a:lnTo>
                      <a:pt x="4776" y="1392"/>
                    </a:lnTo>
                    <a:lnTo>
                      <a:pt x="4771" y="1372"/>
                    </a:lnTo>
                    <a:lnTo>
                      <a:pt x="4766" y="1353"/>
                    </a:lnTo>
                    <a:lnTo>
                      <a:pt x="4762" y="1332"/>
                    </a:lnTo>
                    <a:lnTo>
                      <a:pt x="4758" y="1313"/>
                    </a:lnTo>
                    <a:lnTo>
                      <a:pt x="4755" y="1292"/>
                    </a:lnTo>
                    <a:lnTo>
                      <a:pt x="4753" y="1272"/>
                    </a:lnTo>
                    <a:lnTo>
                      <a:pt x="4751" y="1251"/>
                    </a:lnTo>
                    <a:lnTo>
                      <a:pt x="4750" y="1232"/>
                    </a:lnTo>
                    <a:lnTo>
                      <a:pt x="4750" y="1211"/>
                    </a:lnTo>
                    <a:lnTo>
                      <a:pt x="4749" y="1189"/>
                    </a:lnTo>
                    <a:lnTo>
                      <a:pt x="4750" y="1169"/>
                    </a:lnTo>
                    <a:lnTo>
                      <a:pt x="4752" y="1128"/>
                    </a:lnTo>
                    <a:lnTo>
                      <a:pt x="4757" y="1087"/>
                    </a:lnTo>
                    <a:lnTo>
                      <a:pt x="4762" y="1046"/>
                    </a:lnTo>
                    <a:lnTo>
                      <a:pt x="4770" y="1005"/>
                    </a:lnTo>
                    <a:lnTo>
                      <a:pt x="4779" y="965"/>
                    </a:lnTo>
                    <a:lnTo>
                      <a:pt x="4789" y="926"/>
                    </a:lnTo>
                    <a:lnTo>
                      <a:pt x="4801" y="887"/>
                    </a:lnTo>
                    <a:lnTo>
                      <a:pt x="4814" y="850"/>
                    </a:lnTo>
                    <a:lnTo>
                      <a:pt x="4827" y="813"/>
                    </a:lnTo>
                    <a:lnTo>
                      <a:pt x="4843" y="779"/>
                    </a:lnTo>
                    <a:lnTo>
                      <a:pt x="4891" y="741"/>
                    </a:lnTo>
                    <a:lnTo>
                      <a:pt x="4939" y="701"/>
                    </a:lnTo>
                    <a:lnTo>
                      <a:pt x="4963" y="682"/>
                    </a:lnTo>
                    <a:lnTo>
                      <a:pt x="4987" y="662"/>
                    </a:lnTo>
                    <a:lnTo>
                      <a:pt x="5013" y="643"/>
                    </a:lnTo>
                    <a:lnTo>
                      <a:pt x="5038" y="625"/>
                    </a:lnTo>
                    <a:lnTo>
                      <a:pt x="5064" y="608"/>
                    </a:lnTo>
                    <a:lnTo>
                      <a:pt x="5091" y="593"/>
                    </a:lnTo>
                    <a:lnTo>
                      <a:pt x="5118" y="579"/>
                    </a:lnTo>
                    <a:lnTo>
                      <a:pt x="5146" y="567"/>
                    </a:lnTo>
                    <a:lnTo>
                      <a:pt x="5161" y="562"/>
                    </a:lnTo>
                    <a:lnTo>
                      <a:pt x="5175" y="557"/>
                    </a:lnTo>
                    <a:lnTo>
                      <a:pt x="5191" y="553"/>
                    </a:lnTo>
                    <a:lnTo>
                      <a:pt x="5207" y="550"/>
                    </a:lnTo>
                    <a:lnTo>
                      <a:pt x="5222" y="546"/>
                    </a:lnTo>
                    <a:lnTo>
                      <a:pt x="5238" y="545"/>
                    </a:lnTo>
                    <a:lnTo>
                      <a:pt x="5254" y="543"/>
                    </a:lnTo>
                    <a:lnTo>
                      <a:pt x="5271" y="543"/>
                    </a:lnTo>
                    <a:lnTo>
                      <a:pt x="5297" y="546"/>
                    </a:lnTo>
                    <a:lnTo>
                      <a:pt x="5323" y="552"/>
                    </a:lnTo>
                    <a:lnTo>
                      <a:pt x="5350" y="559"/>
                    </a:lnTo>
                    <a:lnTo>
                      <a:pt x="5378" y="569"/>
                    </a:lnTo>
                    <a:lnTo>
                      <a:pt x="5404" y="580"/>
                    </a:lnTo>
                    <a:lnTo>
                      <a:pt x="5431" y="592"/>
                    </a:lnTo>
                    <a:lnTo>
                      <a:pt x="5458" y="606"/>
                    </a:lnTo>
                    <a:lnTo>
                      <a:pt x="5485" y="620"/>
                    </a:lnTo>
                    <a:lnTo>
                      <a:pt x="5540" y="650"/>
                    </a:lnTo>
                    <a:lnTo>
                      <a:pt x="5593" y="680"/>
                    </a:lnTo>
                    <a:lnTo>
                      <a:pt x="5620" y="696"/>
                    </a:lnTo>
                    <a:lnTo>
                      <a:pt x="5647" y="710"/>
                    </a:lnTo>
                    <a:lnTo>
                      <a:pt x="5673" y="724"/>
                    </a:lnTo>
                    <a:lnTo>
                      <a:pt x="5699" y="736"/>
                    </a:lnTo>
                    <a:lnTo>
                      <a:pt x="5702" y="710"/>
                    </a:lnTo>
                    <a:lnTo>
                      <a:pt x="5707" y="684"/>
                    </a:lnTo>
                    <a:lnTo>
                      <a:pt x="5712" y="659"/>
                    </a:lnTo>
                    <a:lnTo>
                      <a:pt x="5718" y="633"/>
                    </a:lnTo>
                    <a:lnTo>
                      <a:pt x="5724" y="607"/>
                    </a:lnTo>
                    <a:lnTo>
                      <a:pt x="5731" y="582"/>
                    </a:lnTo>
                    <a:lnTo>
                      <a:pt x="5739" y="557"/>
                    </a:lnTo>
                    <a:lnTo>
                      <a:pt x="5747" y="532"/>
                    </a:lnTo>
                    <a:lnTo>
                      <a:pt x="5756" y="508"/>
                    </a:lnTo>
                    <a:lnTo>
                      <a:pt x="5766" y="484"/>
                    </a:lnTo>
                    <a:lnTo>
                      <a:pt x="5777" y="460"/>
                    </a:lnTo>
                    <a:lnTo>
                      <a:pt x="5788" y="436"/>
                    </a:lnTo>
                    <a:lnTo>
                      <a:pt x="5800" y="412"/>
                    </a:lnTo>
                    <a:lnTo>
                      <a:pt x="5813" y="390"/>
                    </a:lnTo>
                    <a:lnTo>
                      <a:pt x="5826" y="366"/>
                    </a:lnTo>
                    <a:lnTo>
                      <a:pt x="5840" y="344"/>
                    </a:lnTo>
                    <a:lnTo>
                      <a:pt x="5854" y="322"/>
                    </a:lnTo>
                    <a:lnTo>
                      <a:pt x="5869" y="300"/>
                    </a:lnTo>
                    <a:lnTo>
                      <a:pt x="5886" y="278"/>
                    </a:lnTo>
                    <a:lnTo>
                      <a:pt x="5902" y="258"/>
                    </a:lnTo>
                    <a:lnTo>
                      <a:pt x="5919" y="237"/>
                    </a:lnTo>
                    <a:lnTo>
                      <a:pt x="5936" y="217"/>
                    </a:lnTo>
                    <a:lnTo>
                      <a:pt x="5954" y="197"/>
                    </a:lnTo>
                    <a:lnTo>
                      <a:pt x="5973" y="178"/>
                    </a:lnTo>
                    <a:lnTo>
                      <a:pt x="5992" y="158"/>
                    </a:lnTo>
                    <a:lnTo>
                      <a:pt x="6011" y="140"/>
                    </a:lnTo>
                    <a:lnTo>
                      <a:pt x="6031" y="122"/>
                    </a:lnTo>
                    <a:lnTo>
                      <a:pt x="6051" y="104"/>
                    </a:lnTo>
                    <a:lnTo>
                      <a:pt x="6073" y="88"/>
                    </a:lnTo>
                    <a:lnTo>
                      <a:pt x="6094" y="71"/>
                    </a:lnTo>
                    <a:lnTo>
                      <a:pt x="6116" y="56"/>
                    </a:lnTo>
                    <a:lnTo>
                      <a:pt x="6138" y="40"/>
                    </a:lnTo>
                    <a:lnTo>
                      <a:pt x="6166" y="31"/>
                    </a:lnTo>
                    <a:lnTo>
                      <a:pt x="6194" y="22"/>
                    </a:lnTo>
                    <a:lnTo>
                      <a:pt x="6222" y="16"/>
                    </a:lnTo>
                    <a:lnTo>
                      <a:pt x="6252" y="10"/>
                    </a:lnTo>
                    <a:lnTo>
                      <a:pt x="6281" y="6"/>
                    </a:lnTo>
                    <a:lnTo>
                      <a:pt x="6310" y="3"/>
                    </a:lnTo>
                    <a:lnTo>
                      <a:pt x="6339" y="1"/>
                    </a:lnTo>
                    <a:lnTo>
                      <a:pt x="6368" y="0"/>
                    </a:lnTo>
                    <a:lnTo>
                      <a:pt x="6397" y="1"/>
                    </a:lnTo>
                    <a:lnTo>
                      <a:pt x="6428" y="3"/>
                    </a:lnTo>
                    <a:lnTo>
                      <a:pt x="6457" y="6"/>
                    </a:lnTo>
                    <a:lnTo>
                      <a:pt x="6487" y="10"/>
                    </a:lnTo>
                    <a:lnTo>
                      <a:pt x="6516" y="16"/>
                    </a:lnTo>
                    <a:lnTo>
                      <a:pt x="6546" y="22"/>
                    </a:lnTo>
                    <a:lnTo>
                      <a:pt x="6576" y="31"/>
                    </a:lnTo>
                    <a:lnTo>
                      <a:pt x="6607" y="40"/>
                    </a:lnTo>
                    <a:lnTo>
                      <a:pt x="6640" y="73"/>
                    </a:lnTo>
                    <a:lnTo>
                      <a:pt x="6672" y="107"/>
                    </a:lnTo>
                    <a:lnTo>
                      <a:pt x="6703" y="141"/>
                    </a:lnTo>
                    <a:lnTo>
                      <a:pt x="6733" y="176"/>
                    </a:lnTo>
                    <a:lnTo>
                      <a:pt x="6763" y="211"/>
                    </a:lnTo>
                    <a:lnTo>
                      <a:pt x="6791" y="248"/>
                    </a:lnTo>
                    <a:lnTo>
                      <a:pt x="6818" y="286"/>
                    </a:lnTo>
                    <a:lnTo>
                      <a:pt x="6844" y="324"/>
                    </a:lnTo>
                    <a:lnTo>
                      <a:pt x="6869" y="363"/>
                    </a:lnTo>
                    <a:lnTo>
                      <a:pt x="6893" y="401"/>
                    </a:lnTo>
                    <a:lnTo>
                      <a:pt x="6916" y="441"/>
                    </a:lnTo>
                    <a:lnTo>
                      <a:pt x="6939" y="479"/>
                    </a:lnTo>
                    <a:lnTo>
                      <a:pt x="6959" y="519"/>
                    </a:lnTo>
                    <a:lnTo>
                      <a:pt x="6979" y="559"/>
                    </a:lnTo>
                    <a:lnTo>
                      <a:pt x="6997" y="599"/>
                    </a:lnTo>
                    <a:lnTo>
                      <a:pt x="7015" y="63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7" name="Freeform 198">
                <a:extLst>
                  <a:ext uri="{FF2B5EF4-FFF2-40B4-BE49-F238E27FC236}">
                    <a16:creationId xmlns:a16="http://schemas.microsoft.com/office/drawing/2014/main" id="{C0DB5CE1-62D7-480D-83BF-F1F9BB30C80A}"/>
                  </a:ext>
                </a:extLst>
              </p:cNvPr>
              <p:cNvSpPr>
                <a:spLocks/>
              </p:cNvSpPr>
              <p:nvPr/>
            </p:nvSpPr>
            <p:spPr bwMode="auto">
              <a:xfrm>
                <a:off x="4966" y="3293"/>
                <a:ext cx="9" cy="3"/>
              </a:xfrm>
              <a:custGeom>
                <a:avLst/>
                <a:gdLst>
                  <a:gd name="T0" fmla="*/ 0 w 60"/>
                  <a:gd name="T1" fmla="*/ 0 h 42"/>
                  <a:gd name="T2" fmla="*/ 0 w 60"/>
                  <a:gd name="T3" fmla="*/ 0 h 42"/>
                  <a:gd name="T4" fmla="*/ 0 w 60"/>
                  <a:gd name="T5" fmla="*/ 0 h 42"/>
                  <a:gd name="T6" fmla="*/ 0 w 60"/>
                  <a:gd name="T7" fmla="*/ 0 h 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0" h="42">
                    <a:moveTo>
                      <a:pt x="60" y="42"/>
                    </a:moveTo>
                    <a:lnTo>
                      <a:pt x="0" y="0"/>
                    </a:lnTo>
                    <a:lnTo>
                      <a:pt x="60" y="0"/>
                    </a:lnTo>
                    <a:lnTo>
                      <a:pt x="60"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8" name="Freeform 199">
                <a:extLst>
                  <a:ext uri="{FF2B5EF4-FFF2-40B4-BE49-F238E27FC236}">
                    <a16:creationId xmlns:a16="http://schemas.microsoft.com/office/drawing/2014/main" id="{946F791D-95D1-4E0F-843F-C0A8B6169C33}"/>
                  </a:ext>
                </a:extLst>
              </p:cNvPr>
              <p:cNvSpPr>
                <a:spLocks/>
              </p:cNvSpPr>
              <p:nvPr/>
            </p:nvSpPr>
            <p:spPr bwMode="auto">
              <a:xfrm>
                <a:off x="3886" y="3294"/>
                <a:ext cx="7" cy="4"/>
              </a:xfrm>
              <a:custGeom>
                <a:avLst/>
                <a:gdLst>
                  <a:gd name="T0" fmla="*/ 0 w 50"/>
                  <a:gd name="T1" fmla="*/ 0 h 43"/>
                  <a:gd name="T2" fmla="*/ 0 w 50"/>
                  <a:gd name="T3" fmla="*/ 0 h 43"/>
                  <a:gd name="T4" fmla="*/ 0 w 50"/>
                  <a:gd name="T5" fmla="*/ 0 h 43"/>
                  <a:gd name="T6" fmla="*/ 0 w 50"/>
                  <a:gd name="T7" fmla="*/ 0 h 43"/>
                  <a:gd name="T8" fmla="*/ 0 w 50"/>
                  <a:gd name="T9" fmla="*/ 0 h 43"/>
                  <a:gd name="T10" fmla="*/ 0 w 50"/>
                  <a:gd name="T11" fmla="*/ 0 h 43"/>
                  <a:gd name="T12" fmla="*/ 0 w 50"/>
                  <a:gd name="T13" fmla="*/ 0 h 43"/>
                  <a:gd name="T14" fmla="*/ 0 w 50"/>
                  <a:gd name="T15" fmla="*/ 0 h 43"/>
                  <a:gd name="T16" fmla="*/ 0 w 50"/>
                  <a:gd name="T17" fmla="*/ 0 h 43"/>
                  <a:gd name="T18" fmla="*/ 0 w 50"/>
                  <a:gd name="T19" fmla="*/ 0 h 43"/>
                  <a:gd name="T20" fmla="*/ 0 w 50"/>
                  <a:gd name="T21" fmla="*/ 0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 h="43">
                    <a:moveTo>
                      <a:pt x="50" y="21"/>
                    </a:moveTo>
                    <a:lnTo>
                      <a:pt x="50" y="43"/>
                    </a:lnTo>
                    <a:lnTo>
                      <a:pt x="0" y="0"/>
                    </a:lnTo>
                    <a:lnTo>
                      <a:pt x="7" y="0"/>
                    </a:lnTo>
                    <a:lnTo>
                      <a:pt x="15" y="1"/>
                    </a:lnTo>
                    <a:lnTo>
                      <a:pt x="22" y="2"/>
                    </a:lnTo>
                    <a:lnTo>
                      <a:pt x="28" y="3"/>
                    </a:lnTo>
                    <a:lnTo>
                      <a:pt x="35" y="5"/>
                    </a:lnTo>
                    <a:lnTo>
                      <a:pt x="40" y="9"/>
                    </a:lnTo>
                    <a:lnTo>
                      <a:pt x="45" y="15"/>
                    </a:lnTo>
                    <a:lnTo>
                      <a:pt x="5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9" name="Freeform 200">
                <a:extLst>
                  <a:ext uri="{FF2B5EF4-FFF2-40B4-BE49-F238E27FC236}">
                    <a16:creationId xmlns:a16="http://schemas.microsoft.com/office/drawing/2014/main" id="{DA3275CB-CFCB-4CAC-8A95-3725C2F31F27}"/>
                  </a:ext>
                </a:extLst>
              </p:cNvPr>
              <p:cNvSpPr>
                <a:spLocks/>
              </p:cNvSpPr>
              <p:nvPr/>
            </p:nvSpPr>
            <p:spPr bwMode="auto">
              <a:xfrm>
                <a:off x="4073" y="3303"/>
                <a:ext cx="290" cy="151"/>
              </a:xfrm>
              <a:custGeom>
                <a:avLst/>
                <a:gdLst>
                  <a:gd name="T0" fmla="*/ 0 w 2024"/>
                  <a:gd name="T1" fmla="*/ 0 h 1660"/>
                  <a:gd name="T2" fmla="*/ 0 w 2024"/>
                  <a:gd name="T3" fmla="*/ 0 h 1660"/>
                  <a:gd name="T4" fmla="*/ 0 w 2024"/>
                  <a:gd name="T5" fmla="*/ 0 h 1660"/>
                  <a:gd name="T6" fmla="*/ 0 w 2024"/>
                  <a:gd name="T7" fmla="*/ 0 h 1660"/>
                  <a:gd name="T8" fmla="*/ 0 w 2024"/>
                  <a:gd name="T9" fmla="*/ 0 h 1660"/>
                  <a:gd name="T10" fmla="*/ 0 w 2024"/>
                  <a:gd name="T11" fmla="*/ 0 h 1660"/>
                  <a:gd name="T12" fmla="*/ 0 w 2024"/>
                  <a:gd name="T13" fmla="*/ 0 h 1660"/>
                  <a:gd name="T14" fmla="*/ 0 w 2024"/>
                  <a:gd name="T15" fmla="*/ 0 h 1660"/>
                  <a:gd name="T16" fmla="*/ 0 w 2024"/>
                  <a:gd name="T17" fmla="*/ 0 h 1660"/>
                  <a:gd name="T18" fmla="*/ 0 w 2024"/>
                  <a:gd name="T19" fmla="*/ 0 h 1660"/>
                  <a:gd name="T20" fmla="*/ 0 w 2024"/>
                  <a:gd name="T21" fmla="*/ 0 h 1660"/>
                  <a:gd name="T22" fmla="*/ 0 w 2024"/>
                  <a:gd name="T23" fmla="*/ 0 h 1660"/>
                  <a:gd name="T24" fmla="*/ 0 w 2024"/>
                  <a:gd name="T25" fmla="*/ 0 h 1660"/>
                  <a:gd name="T26" fmla="*/ 0 w 2024"/>
                  <a:gd name="T27" fmla="*/ 0 h 1660"/>
                  <a:gd name="T28" fmla="*/ 0 w 2024"/>
                  <a:gd name="T29" fmla="*/ 0 h 1660"/>
                  <a:gd name="T30" fmla="*/ 0 w 2024"/>
                  <a:gd name="T31" fmla="*/ 0 h 1660"/>
                  <a:gd name="T32" fmla="*/ 0 w 2024"/>
                  <a:gd name="T33" fmla="*/ 0 h 1660"/>
                  <a:gd name="T34" fmla="*/ 0 w 2024"/>
                  <a:gd name="T35" fmla="*/ 0 h 1660"/>
                  <a:gd name="T36" fmla="*/ 0 w 2024"/>
                  <a:gd name="T37" fmla="*/ 0 h 1660"/>
                  <a:gd name="T38" fmla="*/ 0 w 2024"/>
                  <a:gd name="T39" fmla="*/ 0 h 1660"/>
                  <a:gd name="T40" fmla="*/ 0 w 2024"/>
                  <a:gd name="T41" fmla="*/ 0 h 1660"/>
                  <a:gd name="T42" fmla="*/ 0 w 2024"/>
                  <a:gd name="T43" fmla="*/ 0 h 1660"/>
                  <a:gd name="T44" fmla="*/ 0 w 2024"/>
                  <a:gd name="T45" fmla="*/ 0 h 1660"/>
                  <a:gd name="T46" fmla="*/ 0 w 2024"/>
                  <a:gd name="T47" fmla="*/ 0 h 1660"/>
                  <a:gd name="T48" fmla="*/ 0 w 2024"/>
                  <a:gd name="T49" fmla="*/ 0 h 1660"/>
                  <a:gd name="T50" fmla="*/ 0 w 2024"/>
                  <a:gd name="T51" fmla="*/ 0 h 1660"/>
                  <a:gd name="T52" fmla="*/ 0 w 2024"/>
                  <a:gd name="T53" fmla="*/ 0 h 1660"/>
                  <a:gd name="T54" fmla="*/ 0 w 2024"/>
                  <a:gd name="T55" fmla="*/ 0 h 1660"/>
                  <a:gd name="T56" fmla="*/ 0 w 2024"/>
                  <a:gd name="T57" fmla="*/ 0 h 1660"/>
                  <a:gd name="T58" fmla="*/ 0 w 2024"/>
                  <a:gd name="T59" fmla="*/ 0 h 1660"/>
                  <a:gd name="T60" fmla="*/ 0 w 2024"/>
                  <a:gd name="T61" fmla="*/ 0 h 1660"/>
                  <a:gd name="T62" fmla="*/ 0 w 2024"/>
                  <a:gd name="T63" fmla="*/ 0 h 1660"/>
                  <a:gd name="T64" fmla="*/ 0 w 2024"/>
                  <a:gd name="T65" fmla="*/ 0 h 1660"/>
                  <a:gd name="T66" fmla="*/ 0 w 2024"/>
                  <a:gd name="T67" fmla="*/ 0 h 1660"/>
                  <a:gd name="T68" fmla="*/ 0 w 2024"/>
                  <a:gd name="T69" fmla="*/ 0 h 1660"/>
                  <a:gd name="T70" fmla="*/ 0 w 2024"/>
                  <a:gd name="T71" fmla="*/ 0 h 1660"/>
                  <a:gd name="T72" fmla="*/ 0 w 2024"/>
                  <a:gd name="T73" fmla="*/ 0 h 1660"/>
                  <a:gd name="T74" fmla="*/ 0 w 2024"/>
                  <a:gd name="T75" fmla="*/ 0 h 1660"/>
                  <a:gd name="T76" fmla="*/ 0 w 2024"/>
                  <a:gd name="T77" fmla="*/ 0 h 1660"/>
                  <a:gd name="T78" fmla="*/ 0 w 2024"/>
                  <a:gd name="T79" fmla="*/ 0 h 1660"/>
                  <a:gd name="T80" fmla="*/ 0 w 2024"/>
                  <a:gd name="T81" fmla="*/ 0 h 1660"/>
                  <a:gd name="T82" fmla="*/ 0 w 2024"/>
                  <a:gd name="T83" fmla="*/ 0 h 1660"/>
                  <a:gd name="T84" fmla="*/ 0 w 2024"/>
                  <a:gd name="T85" fmla="*/ 0 h 1660"/>
                  <a:gd name="T86" fmla="*/ 0 w 2024"/>
                  <a:gd name="T87" fmla="*/ 0 h 1660"/>
                  <a:gd name="T88" fmla="*/ 0 w 2024"/>
                  <a:gd name="T89" fmla="*/ 0 h 1660"/>
                  <a:gd name="T90" fmla="*/ 0 w 2024"/>
                  <a:gd name="T91" fmla="*/ 0 h 1660"/>
                  <a:gd name="T92" fmla="*/ 0 w 2024"/>
                  <a:gd name="T93" fmla="*/ 0 h 1660"/>
                  <a:gd name="T94" fmla="*/ 0 w 2024"/>
                  <a:gd name="T95" fmla="*/ 0 h 1660"/>
                  <a:gd name="T96" fmla="*/ 0 w 2024"/>
                  <a:gd name="T97" fmla="*/ 0 h 1660"/>
                  <a:gd name="T98" fmla="*/ 0 w 2024"/>
                  <a:gd name="T99" fmla="*/ 0 h 1660"/>
                  <a:gd name="T100" fmla="*/ 0 w 2024"/>
                  <a:gd name="T101" fmla="*/ 0 h 1660"/>
                  <a:gd name="T102" fmla="*/ 0 w 2024"/>
                  <a:gd name="T103" fmla="*/ 0 h 1660"/>
                  <a:gd name="T104" fmla="*/ 0 w 2024"/>
                  <a:gd name="T105" fmla="*/ 0 h 1660"/>
                  <a:gd name="T106" fmla="*/ 0 w 2024"/>
                  <a:gd name="T107" fmla="*/ 0 h 16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24" h="1660">
                    <a:moveTo>
                      <a:pt x="2024" y="525"/>
                    </a:moveTo>
                    <a:lnTo>
                      <a:pt x="2005" y="540"/>
                    </a:lnTo>
                    <a:lnTo>
                      <a:pt x="1987" y="555"/>
                    </a:lnTo>
                    <a:lnTo>
                      <a:pt x="1970" y="571"/>
                    </a:lnTo>
                    <a:lnTo>
                      <a:pt x="1954" y="589"/>
                    </a:lnTo>
                    <a:lnTo>
                      <a:pt x="1938" y="607"/>
                    </a:lnTo>
                    <a:lnTo>
                      <a:pt x="1924" y="627"/>
                    </a:lnTo>
                    <a:lnTo>
                      <a:pt x="1910" y="647"/>
                    </a:lnTo>
                    <a:lnTo>
                      <a:pt x="1896" y="668"/>
                    </a:lnTo>
                    <a:lnTo>
                      <a:pt x="1883" y="688"/>
                    </a:lnTo>
                    <a:lnTo>
                      <a:pt x="1871" y="711"/>
                    </a:lnTo>
                    <a:lnTo>
                      <a:pt x="1860" y="733"/>
                    </a:lnTo>
                    <a:lnTo>
                      <a:pt x="1849" y="756"/>
                    </a:lnTo>
                    <a:lnTo>
                      <a:pt x="1828" y="803"/>
                    </a:lnTo>
                    <a:lnTo>
                      <a:pt x="1809" y="851"/>
                    </a:lnTo>
                    <a:lnTo>
                      <a:pt x="1772" y="952"/>
                    </a:lnTo>
                    <a:lnTo>
                      <a:pt x="1735" y="1052"/>
                    </a:lnTo>
                    <a:lnTo>
                      <a:pt x="1714" y="1102"/>
                    </a:lnTo>
                    <a:lnTo>
                      <a:pt x="1693" y="1150"/>
                    </a:lnTo>
                    <a:lnTo>
                      <a:pt x="1682" y="1173"/>
                    </a:lnTo>
                    <a:lnTo>
                      <a:pt x="1670" y="1197"/>
                    </a:lnTo>
                    <a:lnTo>
                      <a:pt x="1658" y="1220"/>
                    </a:lnTo>
                    <a:lnTo>
                      <a:pt x="1646" y="1243"/>
                    </a:lnTo>
                    <a:lnTo>
                      <a:pt x="1609" y="1255"/>
                    </a:lnTo>
                    <a:lnTo>
                      <a:pt x="1574" y="1269"/>
                    </a:lnTo>
                    <a:lnTo>
                      <a:pt x="1537" y="1284"/>
                    </a:lnTo>
                    <a:lnTo>
                      <a:pt x="1502" y="1300"/>
                    </a:lnTo>
                    <a:lnTo>
                      <a:pt x="1468" y="1317"/>
                    </a:lnTo>
                    <a:lnTo>
                      <a:pt x="1433" y="1337"/>
                    </a:lnTo>
                    <a:lnTo>
                      <a:pt x="1398" y="1356"/>
                    </a:lnTo>
                    <a:lnTo>
                      <a:pt x="1363" y="1377"/>
                    </a:lnTo>
                    <a:lnTo>
                      <a:pt x="1295" y="1418"/>
                    </a:lnTo>
                    <a:lnTo>
                      <a:pt x="1226" y="1460"/>
                    </a:lnTo>
                    <a:lnTo>
                      <a:pt x="1191" y="1481"/>
                    </a:lnTo>
                    <a:lnTo>
                      <a:pt x="1156" y="1502"/>
                    </a:lnTo>
                    <a:lnTo>
                      <a:pt x="1121" y="1521"/>
                    </a:lnTo>
                    <a:lnTo>
                      <a:pt x="1086" y="1541"/>
                    </a:lnTo>
                    <a:lnTo>
                      <a:pt x="1051" y="1559"/>
                    </a:lnTo>
                    <a:lnTo>
                      <a:pt x="1015" y="1577"/>
                    </a:lnTo>
                    <a:lnTo>
                      <a:pt x="979" y="1593"/>
                    </a:lnTo>
                    <a:lnTo>
                      <a:pt x="943" y="1607"/>
                    </a:lnTo>
                    <a:lnTo>
                      <a:pt x="906" y="1620"/>
                    </a:lnTo>
                    <a:lnTo>
                      <a:pt x="869" y="1632"/>
                    </a:lnTo>
                    <a:lnTo>
                      <a:pt x="830" y="1640"/>
                    </a:lnTo>
                    <a:lnTo>
                      <a:pt x="792" y="1648"/>
                    </a:lnTo>
                    <a:lnTo>
                      <a:pt x="753" y="1652"/>
                    </a:lnTo>
                    <a:lnTo>
                      <a:pt x="714" y="1654"/>
                    </a:lnTo>
                    <a:lnTo>
                      <a:pt x="674" y="1654"/>
                    </a:lnTo>
                    <a:lnTo>
                      <a:pt x="632" y="1651"/>
                    </a:lnTo>
                    <a:lnTo>
                      <a:pt x="590" y="1645"/>
                    </a:lnTo>
                    <a:lnTo>
                      <a:pt x="548" y="1635"/>
                    </a:lnTo>
                    <a:lnTo>
                      <a:pt x="505" y="1623"/>
                    </a:lnTo>
                    <a:lnTo>
                      <a:pt x="460" y="1607"/>
                    </a:lnTo>
                    <a:lnTo>
                      <a:pt x="422" y="1614"/>
                    </a:lnTo>
                    <a:lnTo>
                      <a:pt x="385" y="1622"/>
                    </a:lnTo>
                    <a:lnTo>
                      <a:pt x="348" y="1630"/>
                    </a:lnTo>
                    <a:lnTo>
                      <a:pt x="310" y="1637"/>
                    </a:lnTo>
                    <a:lnTo>
                      <a:pt x="273" y="1644"/>
                    </a:lnTo>
                    <a:lnTo>
                      <a:pt x="236" y="1650"/>
                    </a:lnTo>
                    <a:lnTo>
                      <a:pt x="198" y="1655"/>
                    </a:lnTo>
                    <a:lnTo>
                      <a:pt x="161" y="1660"/>
                    </a:lnTo>
                    <a:lnTo>
                      <a:pt x="140" y="1609"/>
                    </a:lnTo>
                    <a:lnTo>
                      <a:pt x="119" y="1556"/>
                    </a:lnTo>
                    <a:lnTo>
                      <a:pt x="98" y="1502"/>
                    </a:lnTo>
                    <a:lnTo>
                      <a:pt x="78" y="1447"/>
                    </a:lnTo>
                    <a:lnTo>
                      <a:pt x="59" y="1391"/>
                    </a:lnTo>
                    <a:lnTo>
                      <a:pt x="42" y="1334"/>
                    </a:lnTo>
                    <a:lnTo>
                      <a:pt x="35" y="1305"/>
                    </a:lnTo>
                    <a:lnTo>
                      <a:pt x="28" y="1276"/>
                    </a:lnTo>
                    <a:lnTo>
                      <a:pt x="21" y="1247"/>
                    </a:lnTo>
                    <a:lnTo>
                      <a:pt x="15" y="1219"/>
                    </a:lnTo>
                    <a:lnTo>
                      <a:pt x="10" y="1190"/>
                    </a:lnTo>
                    <a:lnTo>
                      <a:pt x="6" y="1160"/>
                    </a:lnTo>
                    <a:lnTo>
                      <a:pt x="3" y="1131"/>
                    </a:lnTo>
                    <a:lnTo>
                      <a:pt x="1" y="1102"/>
                    </a:lnTo>
                    <a:lnTo>
                      <a:pt x="0" y="1073"/>
                    </a:lnTo>
                    <a:lnTo>
                      <a:pt x="0" y="1044"/>
                    </a:lnTo>
                    <a:lnTo>
                      <a:pt x="1" y="1015"/>
                    </a:lnTo>
                    <a:lnTo>
                      <a:pt x="3" y="985"/>
                    </a:lnTo>
                    <a:lnTo>
                      <a:pt x="6" y="956"/>
                    </a:lnTo>
                    <a:lnTo>
                      <a:pt x="11" y="928"/>
                    </a:lnTo>
                    <a:lnTo>
                      <a:pt x="17" y="900"/>
                    </a:lnTo>
                    <a:lnTo>
                      <a:pt x="25" y="871"/>
                    </a:lnTo>
                    <a:lnTo>
                      <a:pt x="34" y="843"/>
                    </a:lnTo>
                    <a:lnTo>
                      <a:pt x="45" y="816"/>
                    </a:lnTo>
                    <a:lnTo>
                      <a:pt x="57" y="788"/>
                    </a:lnTo>
                    <a:lnTo>
                      <a:pt x="71" y="761"/>
                    </a:lnTo>
                    <a:lnTo>
                      <a:pt x="82" y="745"/>
                    </a:lnTo>
                    <a:lnTo>
                      <a:pt x="92" y="731"/>
                    </a:lnTo>
                    <a:lnTo>
                      <a:pt x="104" y="718"/>
                    </a:lnTo>
                    <a:lnTo>
                      <a:pt x="115" y="704"/>
                    </a:lnTo>
                    <a:lnTo>
                      <a:pt x="127" y="693"/>
                    </a:lnTo>
                    <a:lnTo>
                      <a:pt x="139" y="681"/>
                    </a:lnTo>
                    <a:lnTo>
                      <a:pt x="153" y="669"/>
                    </a:lnTo>
                    <a:lnTo>
                      <a:pt x="166" y="658"/>
                    </a:lnTo>
                    <a:lnTo>
                      <a:pt x="179" y="648"/>
                    </a:lnTo>
                    <a:lnTo>
                      <a:pt x="192" y="638"/>
                    </a:lnTo>
                    <a:lnTo>
                      <a:pt x="206" y="630"/>
                    </a:lnTo>
                    <a:lnTo>
                      <a:pt x="220" y="621"/>
                    </a:lnTo>
                    <a:lnTo>
                      <a:pt x="235" y="614"/>
                    </a:lnTo>
                    <a:lnTo>
                      <a:pt x="249" y="606"/>
                    </a:lnTo>
                    <a:lnTo>
                      <a:pt x="264" y="600"/>
                    </a:lnTo>
                    <a:lnTo>
                      <a:pt x="279" y="593"/>
                    </a:lnTo>
                    <a:lnTo>
                      <a:pt x="294" y="588"/>
                    </a:lnTo>
                    <a:lnTo>
                      <a:pt x="310" y="583"/>
                    </a:lnTo>
                    <a:lnTo>
                      <a:pt x="326" y="579"/>
                    </a:lnTo>
                    <a:lnTo>
                      <a:pt x="342" y="575"/>
                    </a:lnTo>
                    <a:lnTo>
                      <a:pt x="358" y="571"/>
                    </a:lnTo>
                    <a:lnTo>
                      <a:pt x="374" y="569"/>
                    </a:lnTo>
                    <a:lnTo>
                      <a:pt x="390" y="568"/>
                    </a:lnTo>
                    <a:lnTo>
                      <a:pt x="406" y="566"/>
                    </a:lnTo>
                    <a:lnTo>
                      <a:pt x="422" y="566"/>
                    </a:lnTo>
                    <a:lnTo>
                      <a:pt x="439" y="566"/>
                    </a:lnTo>
                    <a:lnTo>
                      <a:pt x="455" y="566"/>
                    </a:lnTo>
                    <a:lnTo>
                      <a:pt x="472" y="567"/>
                    </a:lnTo>
                    <a:lnTo>
                      <a:pt x="489" y="569"/>
                    </a:lnTo>
                    <a:lnTo>
                      <a:pt x="506" y="571"/>
                    </a:lnTo>
                    <a:lnTo>
                      <a:pt x="523" y="575"/>
                    </a:lnTo>
                    <a:lnTo>
                      <a:pt x="540" y="579"/>
                    </a:lnTo>
                    <a:lnTo>
                      <a:pt x="593" y="615"/>
                    </a:lnTo>
                    <a:lnTo>
                      <a:pt x="648" y="651"/>
                    </a:lnTo>
                    <a:lnTo>
                      <a:pt x="676" y="671"/>
                    </a:lnTo>
                    <a:lnTo>
                      <a:pt x="703" y="690"/>
                    </a:lnTo>
                    <a:lnTo>
                      <a:pt x="730" y="711"/>
                    </a:lnTo>
                    <a:lnTo>
                      <a:pt x="756" y="731"/>
                    </a:lnTo>
                    <a:lnTo>
                      <a:pt x="782" y="753"/>
                    </a:lnTo>
                    <a:lnTo>
                      <a:pt x="807" y="775"/>
                    </a:lnTo>
                    <a:lnTo>
                      <a:pt x="830" y="798"/>
                    </a:lnTo>
                    <a:lnTo>
                      <a:pt x="854" y="822"/>
                    </a:lnTo>
                    <a:lnTo>
                      <a:pt x="875" y="848"/>
                    </a:lnTo>
                    <a:lnTo>
                      <a:pt x="895" y="874"/>
                    </a:lnTo>
                    <a:lnTo>
                      <a:pt x="904" y="888"/>
                    </a:lnTo>
                    <a:lnTo>
                      <a:pt x="912" y="902"/>
                    </a:lnTo>
                    <a:lnTo>
                      <a:pt x="920" y="917"/>
                    </a:lnTo>
                    <a:lnTo>
                      <a:pt x="928" y="931"/>
                    </a:lnTo>
                    <a:lnTo>
                      <a:pt x="946" y="926"/>
                    </a:lnTo>
                    <a:lnTo>
                      <a:pt x="962" y="918"/>
                    </a:lnTo>
                    <a:lnTo>
                      <a:pt x="976" y="910"/>
                    </a:lnTo>
                    <a:lnTo>
                      <a:pt x="988" y="901"/>
                    </a:lnTo>
                    <a:lnTo>
                      <a:pt x="997" y="891"/>
                    </a:lnTo>
                    <a:lnTo>
                      <a:pt x="1005" y="882"/>
                    </a:lnTo>
                    <a:lnTo>
                      <a:pt x="1011" y="871"/>
                    </a:lnTo>
                    <a:lnTo>
                      <a:pt x="1015" y="859"/>
                    </a:lnTo>
                    <a:lnTo>
                      <a:pt x="1018" y="846"/>
                    </a:lnTo>
                    <a:lnTo>
                      <a:pt x="1021" y="834"/>
                    </a:lnTo>
                    <a:lnTo>
                      <a:pt x="1022" y="820"/>
                    </a:lnTo>
                    <a:lnTo>
                      <a:pt x="1021" y="807"/>
                    </a:lnTo>
                    <a:lnTo>
                      <a:pt x="1019" y="792"/>
                    </a:lnTo>
                    <a:lnTo>
                      <a:pt x="1016" y="778"/>
                    </a:lnTo>
                    <a:lnTo>
                      <a:pt x="1013" y="763"/>
                    </a:lnTo>
                    <a:lnTo>
                      <a:pt x="1010" y="748"/>
                    </a:lnTo>
                    <a:lnTo>
                      <a:pt x="1002" y="715"/>
                    </a:lnTo>
                    <a:lnTo>
                      <a:pt x="993" y="683"/>
                    </a:lnTo>
                    <a:lnTo>
                      <a:pt x="985" y="649"/>
                    </a:lnTo>
                    <a:lnTo>
                      <a:pt x="978" y="616"/>
                    </a:lnTo>
                    <a:lnTo>
                      <a:pt x="976" y="598"/>
                    </a:lnTo>
                    <a:lnTo>
                      <a:pt x="974" y="582"/>
                    </a:lnTo>
                    <a:lnTo>
                      <a:pt x="973" y="565"/>
                    </a:lnTo>
                    <a:lnTo>
                      <a:pt x="974" y="548"/>
                    </a:lnTo>
                    <a:lnTo>
                      <a:pt x="975" y="531"/>
                    </a:lnTo>
                    <a:lnTo>
                      <a:pt x="978" y="515"/>
                    </a:lnTo>
                    <a:lnTo>
                      <a:pt x="982" y="498"/>
                    </a:lnTo>
                    <a:lnTo>
                      <a:pt x="988" y="482"/>
                    </a:lnTo>
                    <a:lnTo>
                      <a:pt x="995" y="462"/>
                    </a:lnTo>
                    <a:lnTo>
                      <a:pt x="1002" y="442"/>
                    </a:lnTo>
                    <a:lnTo>
                      <a:pt x="1011" y="421"/>
                    </a:lnTo>
                    <a:lnTo>
                      <a:pt x="1021" y="400"/>
                    </a:lnTo>
                    <a:lnTo>
                      <a:pt x="1031" y="379"/>
                    </a:lnTo>
                    <a:lnTo>
                      <a:pt x="1042" y="359"/>
                    </a:lnTo>
                    <a:lnTo>
                      <a:pt x="1053" y="337"/>
                    </a:lnTo>
                    <a:lnTo>
                      <a:pt x="1065" y="316"/>
                    </a:lnTo>
                    <a:lnTo>
                      <a:pt x="1078" y="296"/>
                    </a:lnTo>
                    <a:lnTo>
                      <a:pt x="1091" y="275"/>
                    </a:lnTo>
                    <a:lnTo>
                      <a:pt x="1105" y="256"/>
                    </a:lnTo>
                    <a:lnTo>
                      <a:pt x="1119" y="235"/>
                    </a:lnTo>
                    <a:lnTo>
                      <a:pt x="1134" y="216"/>
                    </a:lnTo>
                    <a:lnTo>
                      <a:pt x="1150" y="198"/>
                    </a:lnTo>
                    <a:lnTo>
                      <a:pt x="1166" y="179"/>
                    </a:lnTo>
                    <a:lnTo>
                      <a:pt x="1183" y="161"/>
                    </a:lnTo>
                    <a:lnTo>
                      <a:pt x="1201" y="143"/>
                    </a:lnTo>
                    <a:lnTo>
                      <a:pt x="1219" y="127"/>
                    </a:lnTo>
                    <a:lnTo>
                      <a:pt x="1237" y="111"/>
                    </a:lnTo>
                    <a:lnTo>
                      <a:pt x="1256" y="96"/>
                    </a:lnTo>
                    <a:lnTo>
                      <a:pt x="1274" y="82"/>
                    </a:lnTo>
                    <a:lnTo>
                      <a:pt x="1294" y="69"/>
                    </a:lnTo>
                    <a:lnTo>
                      <a:pt x="1314" y="57"/>
                    </a:lnTo>
                    <a:lnTo>
                      <a:pt x="1334" y="45"/>
                    </a:lnTo>
                    <a:lnTo>
                      <a:pt x="1354" y="35"/>
                    </a:lnTo>
                    <a:lnTo>
                      <a:pt x="1376" y="27"/>
                    </a:lnTo>
                    <a:lnTo>
                      <a:pt x="1397" y="19"/>
                    </a:lnTo>
                    <a:lnTo>
                      <a:pt x="1418" y="13"/>
                    </a:lnTo>
                    <a:lnTo>
                      <a:pt x="1440" y="7"/>
                    </a:lnTo>
                    <a:lnTo>
                      <a:pt x="1462" y="3"/>
                    </a:lnTo>
                    <a:lnTo>
                      <a:pt x="1484" y="1"/>
                    </a:lnTo>
                    <a:lnTo>
                      <a:pt x="1506" y="1"/>
                    </a:lnTo>
                    <a:lnTo>
                      <a:pt x="1531" y="0"/>
                    </a:lnTo>
                    <a:lnTo>
                      <a:pt x="1557" y="1"/>
                    </a:lnTo>
                    <a:lnTo>
                      <a:pt x="1581" y="4"/>
                    </a:lnTo>
                    <a:lnTo>
                      <a:pt x="1604" y="8"/>
                    </a:lnTo>
                    <a:lnTo>
                      <a:pt x="1626" y="15"/>
                    </a:lnTo>
                    <a:lnTo>
                      <a:pt x="1648" y="24"/>
                    </a:lnTo>
                    <a:lnTo>
                      <a:pt x="1669" y="33"/>
                    </a:lnTo>
                    <a:lnTo>
                      <a:pt x="1689" y="45"/>
                    </a:lnTo>
                    <a:lnTo>
                      <a:pt x="1708" y="57"/>
                    </a:lnTo>
                    <a:lnTo>
                      <a:pt x="1728" y="72"/>
                    </a:lnTo>
                    <a:lnTo>
                      <a:pt x="1746" y="87"/>
                    </a:lnTo>
                    <a:lnTo>
                      <a:pt x="1764" y="104"/>
                    </a:lnTo>
                    <a:lnTo>
                      <a:pt x="1781" y="121"/>
                    </a:lnTo>
                    <a:lnTo>
                      <a:pt x="1797" y="139"/>
                    </a:lnTo>
                    <a:lnTo>
                      <a:pt x="1813" y="159"/>
                    </a:lnTo>
                    <a:lnTo>
                      <a:pt x="1829" y="178"/>
                    </a:lnTo>
                    <a:lnTo>
                      <a:pt x="1843" y="199"/>
                    </a:lnTo>
                    <a:lnTo>
                      <a:pt x="1858" y="220"/>
                    </a:lnTo>
                    <a:lnTo>
                      <a:pt x="1872" y="242"/>
                    </a:lnTo>
                    <a:lnTo>
                      <a:pt x="1885" y="265"/>
                    </a:lnTo>
                    <a:lnTo>
                      <a:pt x="1912" y="309"/>
                    </a:lnTo>
                    <a:lnTo>
                      <a:pt x="1936" y="354"/>
                    </a:lnTo>
                    <a:lnTo>
                      <a:pt x="1982" y="443"/>
                    </a:lnTo>
                    <a:lnTo>
                      <a:pt x="2024" y="525"/>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0" name="Freeform 201">
                <a:extLst>
                  <a:ext uri="{FF2B5EF4-FFF2-40B4-BE49-F238E27FC236}">
                    <a16:creationId xmlns:a16="http://schemas.microsoft.com/office/drawing/2014/main" id="{C2B89241-B9C1-465A-BCE9-6A86D89C4786}"/>
                  </a:ext>
                </a:extLst>
              </p:cNvPr>
              <p:cNvSpPr>
                <a:spLocks/>
              </p:cNvSpPr>
              <p:nvPr/>
            </p:nvSpPr>
            <p:spPr bwMode="auto">
              <a:xfrm>
                <a:off x="5062" y="3310"/>
                <a:ext cx="8" cy="4"/>
              </a:xfrm>
              <a:custGeom>
                <a:avLst/>
                <a:gdLst>
                  <a:gd name="T0" fmla="*/ 0 w 59"/>
                  <a:gd name="T1" fmla="*/ 0 h 44"/>
                  <a:gd name="T2" fmla="*/ 0 w 59"/>
                  <a:gd name="T3" fmla="*/ 0 h 44"/>
                  <a:gd name="T4" fmla="*/ 0 w 59"/>
                  <a:gd name="T5" fmla="*/ 0 h 44"/>
                  <a:gd name="T6" fmla="*/ 0 w 59"/>
                  <a:gd name="T7" fmla="*/ 0 h 44"/>
                  <a:gd name="T8" fmla="*/ 0 w 59"/>
                  <a:gd name="T9" fmla="*/ 0 h 44"/>
                  <a:gd name="T10" fmla="*/ 0 w 59"/>
                  <a:gd name="T11" fmla="*/ 0 h 44"/>
                  <a:gd name="T12" fmla="*/ 0 w 59"/>
                  <a:gd name="T13" fmla="*/ 0 h 44"/>
                  <a:gd name="T14" fmla="*/ 0 w 59"/>
                  <a:gd name="T15" fmla="*/ 0 h 44"/>
                  <a:gd name="T16" fmla="*/ 0 w 59"/>
                  <a:gd name="T17" fmla="*/ 0 h 44"/>
                  <a:gd name="T18" fmla="*/ 0 w 59"/>
                  <a:gd name="T19" fmla="*/ 0 h 44"/>
                  <a:gd name="T20" fmla="*/ 0 w 59"/>
                  <a:gd name="T21" fmla="*/ 0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9" h="44">
                    <a:moveTo>
                      <a:pt x="59" y="22"/>
                    </a:moveTo>
                    <a:lnTo>
                      <a:pt x="39" y="44"/>
                    </a:lnTo>
                    <a:lnTo>
                      <a:pt x="0" y="0"/>
                    </a:lnTo>
                    <a:lnTo>
                      <a:pt x="7" y="0"/>
                    </a:lnTo>
                    <a:lnTo>
                      <a:pt x="14" y="0"/>
                    </a:lnTo>
                    <a:lnTo>
                      <a:pt x="22" y="1"/>
                    </a:lnTo>
                    <a:lnTo>
                      <a:pt x="29" y="3"/>
                    </a:lnTo>
                    <a:lnTo>
                      <a:pt x="37" y="6"/>
                    </a:lnTo>
                    <a:lnTo>
                      <a:pt x="44" y="9"/>
                    </a:lnTo>
                    <a:lnTo>
                      <a:pt x="51" y="14"/>
                    </a:lnTo>
                    <a:lnTo>
                      <a:pt x="59"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1" name="Freeform 202">
                <a:extLst>
                  <a:ext uri="{FF2B5EF4-FFF2-40B4-BE49-F238E27FC236}">
                    <a16:creationId xmlns:a16="http://schemas.microsoft.com/office/drawing/2014/main" id="{EA3246DC-0941-4174-9C75-9559345F4D8B}"/>
                  </a:ext>
                </a:extLst>
              </p:cNvPr>
              <p:cNvSpPr>
                <a:spLocks/>
              </p:cNvSpPr>
              <p:nvPr/>
            </p:nvSpPr>
            <p:spPr bwMode="auto">
              <a:xfrm>
                <a:off x="4926" y="3329"/>
                <a:ext cx="7" cy="6"/>
              </a:xfrm>
              <a:custGeom>
                <a:avLst/>
                <a:gdLst>
                  <a:gd name="T0" fmla="*/ 0 w 50"/>
                  <a:gd name="T1" fmla="*/ 0 h 65"/>
                  <a:gd name="T2" fmla="*/ 0 w 50"/>
                  <a:gd name="T3" fmla="*/ 0 h 65"/>
                  <a:gd name="T4" fmla="*/ 0 w 50"/>
                  <a:gd name="T5" fmla="*/ 0 h 65"/>
                  <a:gd name="T6" fmla="*/ 0 w 50"/>
                  <a:gd name="T7" fmla="*/ 0 h 65"/>
                  <a:gd name="T8" fmla="*/ 0 w 50"/>
                  <a:gd name="T9" fmla="*/ 0 h 65"/>
                  <a:gd name="T10" fmla="*/ 0 w 50"/>
                  <a:gd name="T11" fmla="*/ 0 h 65"/>
                  <a:gd name="T12" fmla="*/ 0 w 50"/>
                  <a:gd name="T13" fmla="*/ 0 h 65"/>
                  <a:gd name="T14" fmla="*/ 0 w 50"/>
                  <a:gd name="T15" fmla="*/ 0 h 65"/>
                  <a:gd name="T16" fmla="*/ 0 w 50"/>
                  <a:gd name="T17" fmla="*/ 0 h 65"/>
                  <a:gd name="T18" fmla="*/ 0 w 50"/>
                  <a:gd name="T19" fmla="*/ 0 h 65"/>
                  <a:gd name="T20" fmla="*/ 0 w 50"/>
                  <a:gd name="T21" fmla="*/ 0 h 65"/>
                  <a:gd name="T22" fmla="*/ 0 w 50"/>
                  <a:gd name="T23" fmla="*/ 0 h 65"/>
                  <a:gd name="T24" fmla="*/ 0 w 50"/>
                  <a:gd name="T25" fmla="*/ 0 h 65"/>
                  <a:gd name="T26" fmla="*/ 0 w 50"/>
                  <a:gd name="T27" fmla="*/ 0 h 65"/>
                  <a:gd name="T28" fmla="*/ 0 w 50"/>
                  <a:gd name="T29" fmla="*/ 0 h 65"/>
                  <a:gd name="T30" fmla="*/ 0 w 50"/>
                  <a:gd name="T31" fmla="*/ 0 h 65"/>
                  <a:gd name="T32" fmla="*/ 0 w 50"/>
                  <a:gd name="T33" fmla="*/ 0 h 65"/>
                  <a:gd name="T34" fmla="*/ 0 w 50"/>
                  <a:gd name="T35" fmla="*/ 0 h 6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0" h="65">
                    <a:moveTo>
                      <a:pt x="50" y="22"/>
                    </a:moveTo>
                    <a:lnTo>
                      <a:pt x="49" y="30"/>
                    </a:lnTo>
                    <a:lnTo>
                      <a:pt x="48" y="36"/>
                    </a:lnTo>
                    <a:lnTo>
                      <a:pt x="46" y="43"/>
                    </a:lnTo>
                    <a:lnTo>
                      <a:pt x="44" y="47"/>
                    </a:lnTo>
                    <a:lnTo>
                      <a:pt x="41" y="52"/>
                    </a:lnTo>
                    <a:lnTo>
                      <a:pt x="37" y="57"/>
                    </a:lnTo>
                    <a:lnTo>
                      <a:pt x="34" y="61"/>
                    </a:lnTo>
                    <a:lnTo>
                      <a:pt x="30" y="65"/>
                    </a:lnTo>
                    <a:lnTo>
                      <a:pt x="0" y="0"/>
                    </a:lnTo>
                    <a:lnTo>
                      <a:pt x="8" y="0"/>
                    </a:lnTo>
                    <a:lnTo>
                      <a:pt x="15" y="0"/>
                    </a:lnTo>
                    <a:lnTo>
                      <a:pt x="22" y="1"/>
                    </a:lnTo>
                    <a:lnTo>
                      <a:pt x="29" y="4"/>
                    </a:lnTo>
                    <a:lnTo>
                      <a:pt x="35" y="6"/>
                    </a:lnTo>
                    <a:lnTo>
                      <a:pt x="41" y="9"/>
                    </a:lnTo>
                    <a:lnTo>
                      <a:pt x="46" y="14"/>
                    </a:lnTo>
                    <a:lnTo>
                      <a:pt x="5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2" name="Freeform 203">
                <a:extLst>
                  <a:ext uri="{FF2B5EF4-FFF2-40B4-BE49-F238E27FC236}">
                    <a16:creationId xmlns:a16="http://schemas.microsoft.com/office/drawing/2014/main" id="{9CB11E23-8AA2-47F3-89CE-4611C4390E1D}"/>
                  </a:ext>
                </a:extLst>
              </p:cNvPr>
              <p:cNvSpPr>
                <a:spLocks/>
              </p:cNvSpPr>
              <p:nvPr/>
            </p:nvSpPr>
            <p:spPr bwMode="auto">
              <a:xfrm>
                <a:off x="3698" y="3334"/>
                <a:ext cx="115" cy="106"/>
              </a:xfrm>
              <a:custGeom>
                <a:avLst/>
                <a:gdLst>
                  <a:gd name="T0" fmla="*/ 0 w 807"/>
                  <a:gd name="T1" fmla="*/ 0 h 1175"/>
                  <a:gd name="T2" fmla="*/ 0 w 807"/>
                  <a:gd name="T3" fmla="*/ 0 h 1175"/>
                  <a:gd name="T4" fmla="*/ 0 w 807"/>
                  <a:gd name="T5" fmla="*/ 0 h 1175"/>
                  <a:gd name="T6" fmla="*/ 0 w 807"/>
                  <a:gd name="T7" fmla="*/ 0 h 1175"/>
                  <a:gd name="T8" fmla="*/ 0 w 807"/>
                  <a:gd name="T9" fmla="*/ 0 h 1175"/>
                  <a:gd name="T10" fmla="*/ 0 w 807"/>
                  <a:gd name="T11" fmla="*/ 0 h 1175"/>
                  <a:gd name="T12" fmla="*/ 0 w 807"/>
                  <a:gd name="T13" fmla="*/ 0 h 1175"/>
                  <a:gd name="T14" fmla="*/ 0 w 807"/>
                  <a:gd name="T15" fmla="*/ 0 h 1175"/>
                  <a:gd name="T16" fmla="*/ 0 w 807"/>
                  <a:gd name="T17" fmla="*/ 0 h 1175"/>
                  <a:gd name="T18" fmla="*/ 0 w 807"/>
                  <a:gd name="T19" fmla="*/ 0 h 1175"/>
                  <a:gd name="T20" fmla="*/ 0 w 807"/>
                  <a:gd name="T21" fmla="*/ 0 h 1175"/>
                  <a:gd name="T22" fmla="*/ 0 w 807"/>
                  <a:gd name="T23" fmla="*/ 0 h 1175"/>
                  <a:gd name="T24" fmla="*/ 0 w 807"/>
                  <a:gd name="T25" fmla="*/ 0 h 1175"/>
                  <a:gd name="T26" fmla="*/ 0 w 807"/>
                  <a:gd name="T27" fmla="*/ 0 h 1175"/>
                  <a:gd name="T28" fmla="*/ 0 w 807"/>
                  <a:gd name="T29" fmla="*/ 0 h 1175"/>
                  <a:gd name="T30" fmla="*/ 0 w 807"/>
                  <a:gd name="T31" fmla="*/ 0 h 1175"/>
                  <a:gd name="T32" fmla="*/ 0 w 807"/>
                  <a:gd name="T33" fmla="*/ 0 h 1175"/>
                  <a:gd name="T34" fmla="*/ 0 w 807"/>
                  <a:gd name="T35" fmla="*/ 0 h 1175"/>
                  <a:gd name="T36" fmla="*/ 0 w 807"/>
                  <a:gd name="T37" fmla="*/ 0 h 1175"/>
                  <a:gd name="T38" fmla="*/ 0 w 807"/>
                  <a:gd name="T39" fmla="*/ 0 h 1175"/>
                  <a:gd name="T40" fmla="*/ 0 w 807"/>
                  <a:gd name="T41" fmla="*/ 0 h 1175"/>
                  <a:gd name="T42" fmla="*/ 0 w 807"/>
                  <a:gd name="T43" fmla="*/ 0 h 1175"/>
                  <a:gd name="T44" fmla="*/ 0 w 807"/>
                  <a:gd name="T45" fmla="*/ 0 h 1175"/>
                  <a:gd name="T46" fmla="*/ 0 w 807"/>
                  <a:gd name="T47" fmla="*/ 0 h 1175"/>
                  <a:gd name="T48" fmla="*/ 0 w 807"/>
                  <a:gd name="T49" fmla="*/ 0 h 1175"/>
                  <a:gd name="T50" fmla="*/ 0 w 807"/>
                  <a:gd name="T51" fmla="*/ 0 h 1175"/>
                  <a:gd name="T52" fmla="*/ 0 w 807"/>
                  <a:gd name="T53" fmla="*/ 0 h 1175"/>
                  <a:gd name="T54" fmla="*/ 0 w 807"/>
                  <a:gd name="T55" fmla="*/ 0 h 1175"/>
                  <a:gd name="T56" fmla="*/ 0 w 807"/>
                  <a:gd name="T57" fmla="*/ 0 h 1175"/>
                  <a:gd name="T58" fmla="*/ 0 w 807"/>
                  <a:gd name="T59" fmla="*/ 0 h 1175"/>
                  <a:gd name="T60" fmla="*/ 0 w 807"/>
                  <a:gd name="T61" fmla="*/ 0 h 1175"/>
                  <a:gd name="T62" fmla="*/ 0 w 807"/>
                  <a:gd name="T63" fmla="*/ 0 h 1175"/>
                  <a:gd name="T64" fmla="*/ 0 w 807"/>
                  <a:gd name="T65" fmla="*/ 0 h 1175"/>
                  <a:gd name="T66" fmla="*/ 0 w 807"/>
                  <a:gd name="T67" fmla="*/ 0 h 1175"/>
                  <a:gd name="T68" fmla="*/ 0 w 807"/>
                  <a:gd name="T69" fmla="*/ 0 h 1175"/>
                  <a:gd name="T70" fmla="*/ 0 w 807"/>
                  <a:gd name="T71" fmla="*/ 0 h 1175"/>
                  <a:gd name="T72" fmla="*/ 0 w 807"/>
                  <a:gd name="T73" fmla="*/ 0 h 1175"/>
                  <a:gd name="T74" fmla="*/ 0 w 807"/>
                  <a:gd name="T75" fmla="*/ 0 h 1175"/>
                  <a:gd name="T76" fmla="*/ 0 w 807"/>
                  <a:gd name="T77" fmla="*/ 0 h 1175"/>
                  <a:gd name="T78" fmla="*/ 0 w 807"/>
                  <a:gd name="T79" fmla="*/ 0 h 1175"/>
                  <a:gd name="T80" fmla="*/ 0 w 807"/>
                  <a:gd name="T81" fmla="*/ 0 h 1175"/>
                  <a:gd name="T82" fmla="*/ 0 w 807"/>
                  <a:gd name="T83" fmla="*/ 0 h 1175"/>
                  <a:gd name="T84" fmla="*/ 0 w 807"/>
                  <a:gd name="T85" fmla="*/ 0 h 1175"/>
                  <a:gd name="T86" fmla="*/ 0 w 807"/>
                  <a:gd name="T87" fmla="*/ 0 h 1175"/>
                  <a:gd name="T88" fmla="*/ 0 w 807"/>
                  <a:gd name="T89" fmla="*/ 0 h 117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7" h="1175">
                    <a:moveTo>
                      <a:pt x="807" y="168"/>
                    </a:moveTo>
                    <a:lnTo>
                      <a:pt x="800" y="214"/>
                    </a:lnTo>
                    <a:lnTo>
                      <a:pt x="795" y="258"/>
                    </a:lnTo>
                    <a:lnTo>
                      <a:pt x="789" y="303"/>
                    </a:lnTo>
                    <a:lnTo>
                      <a:pt x="783" y="349"/>
                    </a:lnTo>
                    <a:lnTo>
                      <a:pt x="780" y="372"/>
                    </a:lnTo>
                    <a:lnTo>
                      <a:pt x="776" y="394"/>
                    </a:lnTo>
                    <a:lnTo>
                      <a:pt x="771" y="416"/>
                    </a:lnTo>
                    <a:lnTo>
                      <a:pt x="766" y="439"/>
                    </a:lnTo>
                    <a:lnTo>
                      <a:pt x="760" y="460"/>
                    </a:lnTo>
                    <a:lnTo>
                      <a:pt x="754" y="481"/>
                    </a:lnTo>
                    <a:lnTo>
                      <a:pt x="746" y="501"/>
                    </a:lnTo>
                    <a:lnTo>
                      <a:pt x="737" y="522"/>
                    </a:lnTo>
                    <a:lnTo>
                      <a:pt x="723" y="523"/>
                    </a:lnTo>
                    <a:lnTo>
                      <a:pt x="707" y="523"/>
                    </a:lnTo>
                    <a:lnTo>
                      <a:pt x="690" y="521"/>
                    </a:lnTo>
                    <a:lnTo>
                      <a:pt x="671" y="520"/>
                    </a:lnTo>
                    <a:lnTo>
                      <a:pt x="651" y="517"/>
                    </a:lnTo>
                    <a:lnTo>
                      <a:pt x="631" y="515"/>
                    </a:lnTo>
                    <a:lnTo>
                      <a:pt x="612" y="514"/>
                    </a:lnTo>
                    <a:lnTo>
                      <a:pt x="593" y="515"/>
                    </a:lnTo>
                    <a:lnTo>
                      <a:pt x="584" y="516"/>
                    </a:lnTo>
                    <a:lnTo>
                      <a:pt x="575" y="517"/>
                    </a:lnTo>
                    <a:lnTo>
                      <a:pt x="566" y="520"/>
                    </a:lnTo>
                    <a:lnTo>
                      <a:pt x="558" y="523"/>
                    </a:lnTo>
                    <a:lnTo>
                      <a:pt x="550" y="526"/>
                    </a:lnTo>
                    <a:lnTo>
                      <a:pt x="543" y="530"/>
                    </a:lnTo>
                    <a:lnTo>
                      <a:pt x="536" y="536"/>
                    </a:lnTo>
                    <a:lnTo>
                      <a:pt x="530" y="541"/>
                    </a:lnTo>
                    <a:lnTo>
                      <a:pt x="525" y="549"/>
                    </a:lnTo>
                    <a:lnTo>
                      <a:pt x="520" y="556"/>
                    </a:lnTo>
                    <a:lnTo>
                      <a:pt x="516" y="566"/>
                    </a:lnTo>
                    <a:lnTo>
                      <a:pt x="513" y="576"/>
                    </a:lnTo>
                    <a:lnTo>
                      <a:pt x="510" y="587"/>
                    </a:lnTo>
                    <a:lnTo>
                      <a:pt x="509" y="600"/>
                    </a:lnTo>
                    <a:lnTo>
                      <a:pt x="508" y="614"/>
                    </a:lnTo>
                    <a:lnTo>
                      <a:pt x="509" y="629"/>
                    </a:lnTo>
                    <a:lnTo>
                      <a:pt x="488" y="1175"/>
                    </a:lnTo>
                    <a:lnTo>
                      <a:pt x="473" y="1152"/>
                    </a:lnTo>
                    <a:lnTo>
                      <a:pt x="458" y="1129"/>
                    </a:lnTo>
                    <a:lnTo>
                      <a:pt x="442" y="1106"/>
                    </a:lnTo>
                    <a:lnTo>
                      <a:pt x="425" y="1084"/>
                    </a:lnTo>
                    <a:lnTo>
                      <a:pt x="390" y="1039"/>
                    </a:lnTo>
                    <a:lnTo>
                      <a:pt x="353" y="994"/>
                    </a:lnTo>
                    <a:lnTo>
                      <a:pt x="276" y="904"/>
                    </a:lnTo>
                    <a:lnTo>
                      <a:pt x="199" y="814"/>
                    </a:lnTo>
                    <a:lnTo>
                      <a:pt x="181" y="791"/>
                    </a:lnTo>
                    <a:lnTo>
                      <a:pt x="163" y="767"/>
                    </a:lnTo>
                    <a:lnTo>
                      <a:pt x="146" y="743"/>
                    </a:lnTo>
                    <a:lnTo>
                      <a:pt x="128" y="720"/>
                    </a:lnTo>
                    <a:lnTo>
                      <a:pt x="111" y="696"/>
                    </a:lnTo>
                    <a:lnTo>
                      <a:pt x="96" y="671"/>
                    </a:lnTo>
                    <a:lnTo>
                      <a:pt x="81" y="646"/>
                    </a:lnTo>
                    <a:lnTo>
                      <a:pt x="68" y="621"/>
                    </a:lnTo>
                    <a:lnTo>
                      <a:pt x="55" y="595"/>
                    </a:lnTo>
                    <a:lnTo>
                      <a:pt x="43" y="569"/>
                    </a:lnTo>
                    <a:lnTo>
                      <a:pt x="33" y="543"/>
                    </a:lnTo>
                    <a:lnTo>
                      <a:pt x="24" y="516"/>
                    </a:lnTo>
                    <a:lnTo>
                      <a:pt x="16" y="489"/>
                    </a:lnTo>
                    <a:lnTo>
                      <a:pt x="9" y="461"/>
                    </a:lnTo>
                    <a:lnTo>
                      <a:pt x="4" y="433"/>
                    </a:lnTo>
                    <a:lnTo>
                      <a:pt x="0" y="404"/>
                    </a:lnTo>
                    <a:lnTo>
                      <a:pt x="16" y="388"/>
                    </a:lnTo>
                    <a:lnTo>
                      <a:pt x="32" y="369"/>
                    </a:lnTo>
                    <a:lnTo>
                      <a:pt x="48" y="351"/>
                    </a:lnTo>
                    <a:lnTo>
                      <a:pt x="64" y="332"/>
                    </a:lnTo>
                    <a:lnTo>
                      <a:pt x="96" y="289"/>
                    </a:lnTo>
                    <a:lnTo>
                      <a:pt x="128" y="247"/>
                    </a:lnTo>
                    <a:lnTo>
                      <a:pt x="163" y="204"/>
                    </a:lnTo>
                    <a:lnTo>
                      <a:pt x="197" y="162"/>
                    </a:lnTo>
                    <a:lnTo>
                      <a:pt x="214" y="141"/>
                    </a:lnTo>
                    <a:lnTo>
                      <a:pt x="232" y="122"/>
                    </a:lnTo>
                    <a:lnTo>
                      <a:pt x="250" y="104"/>
                    </a:lnTo>
                    <a:lnTo>
                      <a:pt x="269" y="85"/>
                    </a:lnTo>
                    <a:lnTo>
                      <a:pt x="287" y="69"/>
                    </a:lnTo>
                    <a:lnTo>
                      <a:pt x="307" y="54"/>
                    </a:lnTo>
                    <a:lnTo>
                      <a:pt x="327" y="41"/>
                    </a:lnTo>
                    <a:lnTo>
                      <a:pt x="347" y="29"/>
                    </a:lnTo>
                    <a:lnTo>
                      <a:pt x="367" y="18"/>
                    </a:lnTo>
                    <a:lnTo>
                      <a:pt x="388" y="11"/>
                    </a:lnTo>
                    <a:lnTo>
                      <a:pt x="410" y="4"/>
                    </a:lnTo>
                    <a:lnTo>
                      <a:pt x="431" y="1"/>
                    </a:lnTo>
                    <a:lnTo>
                      <a:pt x="454" y="0"/>
                    </a:lnTo>
                    <a:lnTo>
                      <a:pt x="477" y="1"/>
                    </a:lnTo>
                    <a:lnTo>
                      <a:pt x="501" y="5"/>
                    </a:lnTo>
                    <a:lnTo>
                      <a:pt x="525" y="12"/>
                    </a:lnTo>
                    <a:lnTo>
                      <a:pt x="550" y="22"/>
                    </a:lnTo>
                    <a:lnTo>
                      <a:pt x="575" y="35"/>
                    </a:lnTo>
                    <a:lnTo>
                      <a:pt x="601" y="52"/>
                    </a:lnTo>
                    <a:lnTo>
                      <a:pt x="627" y="72"/>
                    </a:lnTo>
                    <a:lnTo>
                      <a:pt x="807" y="168"/>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3" name="Freeform 204">
                <a:extLst>
                  <a:ext uri="{FF2B5EF4-FFF2-40B4-BE49-F238E27FC236}">
                    <a16:creationId xmlns:a16="http://schemas.microsoft.com/office/drawing/2014/main" id="{42AB67CC-B779-4644-927A-016C5EC7A2C9}"/>
                  </a:ext>
                </a:extLst>
              </p:cNvPr>
              <p:cNvSpPr>
                <a:spLocks/>
              </p:cNvSpPr>
              <p:nvPr/>
            </p:nvSpPr>
            <p:spPr bwMode="auto">
              <a:xfrm>
                <a:off x="4723" y="3337"/>
                <a:ext cx="57" cy="184"/>
              </a:xfrm>
              <a:custGeom>
                <a:avLst/>
                <a:gdLst>
                  <a:gd name="T0" fmla="*/ 0 w 398"/>
                  <a:gd name="T1" fmla="*/ 0 h 2022"/>
                  <a:gd name="T2" fmla="*/ 0 w 398"/>
                  <a:gd name="T3" fmla="*/ 0 h 2022"/>
                  <a:gd name="T4" fmla="*/ 0 w 398"/>
                  <a:gd name="T5" fmla="*/ 0 h 2022"/>
                  <a:gd name="T6" fmla="*/ 0 w 398"/>
                  <a:gd name="T7" fmla="*/ 0 h 2022"/>
                  <a:gd name="T8" fmla="*/ 0 w 398"/>
                  <a:gd name="T9" fmla="*/ 0 h 2022"/>
                  <a:gd name="T10" fmla="*/ 0 w 398"/>
                  <a:gd name="T11" fmla="*/ 0 h 2022"/>
                  <a:gd name="T12" fmla="*/ 0 w 398"/>
                  <a:gd name="T13" fmla="*/ 0 h 2022"/>
                  <a:gd name="T14" fmla="*/ 0 w 398"/>
                  <a:gd name="T15" fmla="*/ 0 h 2022"/>
                  <a:gd name="T16" fmla="*/ 0 w 398"/>
                  <a:gd name="T17" fmla="*/ 0 h 2022"/>
                  <a:gd name="T18" fmla="*/ 0 w 398"/>
                  <a:gd name="T19" fmla="*/ 0 h 2022"/>
                  <a:gd name="T20" fmla="*/ 0 w 398"/>
                  <a:gd name="T21" fmla="*/ 0 h 2022"/>
                  <a:gd name="T22" fmla="*/ 0 w 398"/>
                  <a:gd name="T23" fmla="*/ 0 h 2022"/>
                  <a:gd name="T24" fmla="*/ 0 w 398"/>
                  <a:gd name="T25" fmla="*/ 0 h 2022"/>
                  <a:gd name="T26" fmla="*/ 0 w 398"/>
                  <a:gd name="T27" fmla="*/ 0 h 2022"/>
                  <a:gd name="T28" fmla="*/ 0 w 398"/>
                  <a:gd name="T29" fmla="*/ 0 h 2022"/>
                  <a:gd name="T30" fmla="*/ 0 w 398"/>
                  <a:gd name="T31" fmla="*/ 0 h 2022"/>
                  <a:gd name="T32" fmla="*/ 0 w 398"/>
                  <a:gd name="T33" fmla="*/ 0 h 2022"/>
                  <a:gd name="T34" fmla="*/ 0 w 398"/>
                  <a:gd name="T35" fmla="*/ 0 h 2022"/>
                  <a:gd name="T36" fmla="*/ 0 w 398"/>
                  <a:gd name="T37" fmla="*/ 0 h 2022"/>
                  <a:gd name="T38" fmla="*/ 0 w 398"/>
                  <a:gd name="T39" fmla="*/ 0 h 2022"/>
                  <a:gd name="T40" fmla="*/ 0 w 398"/>
                  <a:gd name="T41" fmla="*/ 0 h 2022"/>
                  <a:gd name="T42" fmla="*/ 0 w 398"/>
                  <a:gd name="T43" fmla="*/ 0 h 2022"/>
                  <a:gd name="T44" fmla="*/ 0 w 398"/>
                  <a:gd name="T45" fmla="*/ 0 h 2022"/>
                  <a:gd name="T46" fmla="*/ 0 w 398"/>
                  <a:gd name="T47" fmla="*/ 0 h 2022"/>
                  <a:gd name="T48" fmla="*/ 0 w 398"/>
                  <a:gd name="T49" fmla="*/ 0 h 2022"/>
                  <a:gd name="T50" fmla="*/ 0 w 398"/>
                  <a:gd name="T51" fmla="*/ 0 h 2022"/>
                  <a:gd name="T52" fmla="*/ 0 w 398"/>
                  <a:gd name="T53" fmla="*/ 0 h 2022"/>
                  <a:gd name="T54" fmla="*/ 0 w 398"/>
                  <a:gd name="T55" fmla="*/ 0 h 2022"/>
                  <a:gd name="T56" fmla="*/ 0 w 398"/>
                  <a:gd name="T57" fmla="*/ 0 h 2022"/>
                  <a:gd name="T58" fmla="*/ 0 w 398"/>
                  <a:gd name="T59" fmla="*/ 0 h 2022"/>
                  <a:gd name="T60" fmla="*/ 0 w 398"/>
                  <a:gd name="T61" fmla="*/ 0 h 2022"/>
                  <a:gd name="T62" fmla="*/ 0 w 398"/>
                  <a:gd name="T63" fmla="*/ 0 h 2022"/>
                  <a:gd name="T64" fmla="*/ 0 w 398"/>
                  <a:gd name="T65" fmla="*/ 0 h 2022"/>
                  <a:gd name="T66" fmla="*/ 0 w 398"/>
                  <a:gd name="T67" fmla="*/ 0 h 2022"/>
                  <a:gd name="T68" fmla="*/ 0 w 398"/>
                  <a:gd name="T69" fmla="*/ 0 h 2022"/>
                  <a:gd name="T70" fmla="*/ 0 w 398"/>
                  <a:gd name="T71" fmla="*/ 0 h 2022"/>
                  <a:gd name="T72" fmla="*/ 0 w 398"/>
                  <a:gd name="T73" fmla="*/ 0 h 2022"/>
                  <a:gd name="T74" fmla="*/ 0 w 398"/>
                  <a:gd name="T75" fmla="*/ 0 h 2022"/>
                  <a:gd name="T76" fmla="*/ 0 w 398"/>
                  <a:gd name="T77" fmla="*/ 0 h 2022"/>
                  <a:gd name="T78" fmla="*/ 0 w 398"/>
                  <a:gd name="T79" fmla="*/ 0 h 2022"/>
                  <a:gd name="T80" fmla="*/ 0 w 398"/>
                  <a:gd name="T81" fmla="*/ 0 h 2022"/>
                  <a:gd name="T82" fmla="*/ 0 w 398"/>
                  <a:gd name="T83" fmla="*/ 0 h 2022"/>
                  <a:gd name="T84" fmla="*/ 0 w 398"/>
                  <a:gd name="T85" fmla="*/ 0 h 2022"/>
                  <a:gd name="T86" fmla="*/ 0 w 398"/>
                  <a:gd name="T87" fmla="*/ 0 h 2022"/>
                  <a:gd name="T88" fmla="*/ 0 w 398"/>
                  <a:gd name="T89" fmla="*/ 0 h 2022"/>
                  <a:gd name="T90" fmla="*/ 0 w 398"/>
                  <a:gd name="T91" fmla="*/ 0 h 2022"/>
                  <a:gd name="T92" fmla="*/ 0 w 398"/>
                  <a:gd name="T93" fmla="*/ 0 h 202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398" h="2022">
                    <a:moveTo>
                      <a:pt x="398" y="9"/>
                    </a:moveTo>
                    <a:lnTo>
                      <a:pt x="395" y="276"/>
                    </a:lnTo>
                    <a:lnTo>
                      <a:pt x="394" y="533"/>
                    </a:lnTo>
                    <a:lnTo>
                      <a:pt x="394" y="782"/>
                    </a:lnTo>
                    <a:lnTo>
                      <a:pt x="393" y="1028"/>
                    </a:lnTo>
                    <a:lnTo>
                      <a:pt x="392" y="1149"/>
                    </a:lnTo>
                    <a:lnTo>
                      <a:pt x="390" y="1271"/>
                    </a:lnTo>
                    <a:lnTo>
                      <a:pt x="387" y="1393"/>
                    </a:lnTo>
                    <a:lnTo>
                      <a:pt x="384" y="1516"/>
                    </a:lnTo>
                    <a:lnTo>
                      <a:pt x="379" y="1641"/>
                    </a:lnTo>
                    <a:lnTo>
                      <a:pt x="374" y="1766"/>
                    </a:lnTo>
                    <a:lnTo>
                      <a:pt x="367" y="1892"/>
                    </a:lnTo>
                    <a:lnTo>
                      <a:pt x="358" y="2022"/>
                    </a:lnTo>
                    <a:lnTo>
                      <a:pt x="343" y="2009"/>
                    </a:lnTo>
                    <a:lnTo>
                      <a:pt x="327" y="1996"/>
                    </a:lnTo>
                    <a:lnTo>
                      <a:pt x="312" y="1983"/>
                    </a:lnTo>
                    <a:lnTo>
                      <a:pt x="298" y="1969"/>
                    </a:lnTo>
                    <a:lnTo>
                      <a:pt x="285" y="1954"/>
                    </a:lnTo>
                    <a:lnTo>
                      <a:pt x="272" y="1940"/>
                    </a:lnTo>
                    <a:lnTo>
                      <a:pt x="259" y="1924"/>
                    </a:lnTo>
                    <a:lnTo>
                      <a:pt x="247" y="1907"/>
                    </a:lnTo>
                    <a:lnTo>
                      <a:pt x="224" y="1875"/>
                    </a:lnTo>
                    <a:lnTo>
                      <a:pt x="202" y="1840"/>
                    </a:lnTo>
                    <a:lnTo>
                      <a:pt x="181" y="1805"/>
                    </a:lnTo>
                    <a:lnTo>
                      <a:pt x="159" y="1769"/>
                    </a:lnTo>
                    <a:lnTo>
                      <a:pt x="120" y="1695"/>
                    </a:lnTo>
                    <a:lnTo>
                      <a:pt x="82" y="1620"/>
                    </a:lnTo>
                    <a:lnTo>
                      <a:pt x="62" y="1583"/>
                    </a:lnTo>
                    <a:lnTo>
                      <a:pt x="42" y="1546"/>
                    </a:lnTo>
                    <a:lnTo>
                      <a:pt x="21" y="1511"/>
                    </a:lnTo>
                    <a:lnTo>
                      <a:pt x="0" y="1476"/>
                    </a:lnTo>
                    <a:lnTo>
                      <a:pt x="39" y="1401"/>
                    </a:lnTo>
                    <a:lnTo>
                      <a:pt x="34" y="1318"/>
                    </a:lnTo>
                    <a:lnTo>
                      <a:pt x="29" y="1238"/>
                    </a:lnTo>
                    <a:lnTo>
                      <a:pt x="26" y="1157"/>
                    </a:lnTo>
                    <a:lnTo>
                      <a:pt x="22" y="1079"/>
                    </a:lnTo>
                    <a:lnTo>
                      <a:pt x="20" y="1000"/>
                    </a:lnTo>
                    <a:lnTo>
                      <a:pt x="18" y="921"/>
                    </a:lnTo>
                    <a:lnTo>
                      <a:pt x="17" y="842"/>
                    </a:lnTo>
                    <a:lnTo>
                      <a:pt x="17" y="764"/>
                    </a:lnTo>
                    <a:lnTo>
                      <a:pt x="17" y="685"/>
                    </a:lnTo>
                    <a:lnTo>
                      <a:pt x="18" y="607"/>
                    </a:lnTo>
                    <a:lnTo>
                      <a:pt x="20" y="528"/>
                    </a:lnTo>
                    <a:lnTo>
                      <a:pt x="22" y="450"/>
                    </a:lnTo>
                    <a:lnTo>
                      <a:pt x="26" y="370"/>
                    </a:lnTo>
                    <a:lnTo>
                      <a:pt x="29" y="290"/>
                    </a:lnTo>
                    <a:lnTo>
                      <a:pt x="34" y="209"/>
                    </a:lnTo>
                    <a:lnTo>
                      <a:pt x="39" y="126"/>
                    </a:lnTo>
                    <a:lnTo>
                      <a:pt x="45" y="118"/>
                    </a:lnTo>
                    <a:lnTo>
                      <a:pt x="52" y="109"/>
                    </a:lnTo>
                    <a:lnTo>
                      <a:pt x="59" y="102"/>
                    </a:lnTo>
                    <a:lnTo>
                      <a:pt x="66" y="95"/>
                    </a:lnTo>
                    <a:lnTo>
                      <a:pt x="75" y="90"/>
                    </a:lnTo>
                    <a:lnTo>
                      <a:pt x="83" y="85"/>
                    </a:lnTo>
                    <a:lnTo>
                      <a:pt x="92" y="81"/>
                    </a:lnTo>
                    <a:lnTo>
                      <a:pt x="101" y="77"/>
                    </a:lnTo>
                    <a:lnTo>
                      <a:pt x="120" y="71"/>
                    </a:lnTo>
                    <a:lnTo>
                      <a:pt x="139" y="65"/>
                    </a:lnTo>
                    <a:lnTo>
                      <a:pt x="159" y="59"/>
                    </a:lnTo>
                    <a:lnTo>
                      <a:pt x="179" y="52"/>
                    </a:lnTo>
                    <a:lnTo>
                      <a:pt x="180" y="154"/>
                    </a:lnTo>
                    <a:lnTo>
                      <a:pt x="181" y="257"/>
                    </a:lnTo>
                    <a:lnTo>
                      <a:pt x="181" y="360"/>
                    </a:lnTo>
                    <a:lnTo>
                      <a:pt x="181" y="462"/>
                    </a:lnTo>
                    <a:lnTo>
                      <a:pt x="179" y="669"/>
                    </a:lnTo>
                    <a:lnTo>
                      <a:pt x="178" y="874"/>
                    </a:lnTo>
                    <a:lnTo>
                      <a:pt x="177" y="978"/>
                    </a:lnTo>
                    <a:lnTo>
                      <a:pt x="178" y="1081"/>
                    </a:lnTo>
                    <a:lnTo>
                      <a:pt x="178" y="1182"/>
                    </a:lnTo>
                    <a:lnTo>
                      <a:pt x="180" y="1285"/>
                    </a:lnTo>
                    <a:lnTo>
                      <a:pt x="183" y="1387"/>
                    </a:lnTo>
                    <a:lnTo>
                      <a:pt x="187" y="1488"/>
                    </a:lnTo>
                    <a:lnTo>
                      <a:pt x="192" y="1590"/>
                    </a:lnTo>
                    <a:lnTo>
                      <a:pt x="199" y="1690"/>
                    </a:lnTo>
                    <a:lnTo>
                      <a:pt x="206" y="1485"/>
                    </a:lnTo>
                    <a:lnTo>
                      <a:pt x="212" y="1278"/>
                    </a:lnTo>
                    <a:lnTo>
                      <a:pt x="218" y="1072"/>
                    </a:lnTo>
                    <a:lnTo>
                      <a:pt x="223" y="865"/>
                    </a:lnTo>
                    <a:lnTo>
                      <a:pt x="229" y="656"/>
                    </a:lnTo>
                    <a:lnTo>
                      <a:pt x="235" y="447"/>
                    </a:lnTo>
                    <a:lnTo>
                      <a:pt x="241" y="239"/>
                    </a:lnTo>
                    <a:lnTo>
                      <a:pt x="248" y="30"/>
                    </a:lnTo>
                    <a:lnTo>
                      <a:pt x="267" y="23"/>
                    </a:lnTo>
                    <a:lnTo>
                      <a:pt x="287" y="15"/>
                    </a:lnTo>
                    <a:lnTo>
                      <a:pt x="307" y="9"/>
                    </a:lnTo>
                    <a:lnTo>
                      <a:pt x="326" y="3"/>
                    </a:lnTo>
                    <a:lnTo>
                      <a:pt x="337" y="2"/>
                    </a:lnTo>
                    <a:lnTo>
                      <a:pt x="346" y="1"/>
                    </a:lnTo>
                    <a:lnTo>
                      <a:pt x="356" y="0"/>
                    </a:lnTo>
                    <a:lnTo>
                      <a:pt x="365" y="0"/>
                    </a:lnTo>
                    <a:lnTo>
                      <a:pt x="374" y="1"/>
                    </a:lnTo>
                    <a:lnTo>
                      <a:pt x="382" y="3"/>
                    </a:lnTo>
                    <a:lnTo>
                      <a:pt x="390" y="5"/>
                    </a:lnTo>
                    <a:lnTo>
                      <a:pt x="398" y="9"/>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4" name="Freeform 205">
                <a:extLst>
                  <a:ext uri="{FF2B5EF4-FFF2-40B4-BE49-F238E27FC236}">
                    <a16:creationId xmlns:a16="http://schemas.microsoft.com/office/drawing/2014/main" id="{17438125-E568-4B50-9BE6-D36F4C8E1164}"/>
                  </a:ext>
                </a:extLst>
              </p:cNvPr>
              <p:cNvSpPr>
                <a:spLocks/>
              </p:cNvSpPr>
              <p:nvPr/>
            </p:nvSpPr>
            <p:spPr bwMode="auto">
              <a:xfrm>
                <a:off x="4790" y="3336"/>
                <a:ext cx="59" cy="72"/>
              </a:xfrm>
              <a:custGeom>
                <a:avLst/>
                <a:gdLst>
                  <a:gd name="T0" fmla="*/ 0 w 417"/>
                  <a:gd name="T1" fmla="*/ 0 h 792"/>
                  <a:gd name="T2" fmla="*/ 0 w 417"/>
                  <a:gd name="T3" fmla="*/ 0 h 792"/>
                  <a:gd name="T4" fmla="*/ 0 w 417"/>
                  <a:gd name="T5" fmla="*/ 0 h 792"/>
                  <a:gd name="T6" fmla="*/ 0 w 417"/>
                  <a:gd name="T7" fmla="*/ 0 h 792"/>
                  <a:gd name="T8" fmla="*/ 0 w 417"/>
                  <a:gd name="T9" fmla="*/ 0 h 792"/>
                  <a:gd name="T10" fmla="*/ 0 w 417"/>
                  <a:gd name="T11" fmla="*/ 0 h 792"/>
                  <a:gd name="T12" fmla="*/ 0 w 417"/>
                  <a:gd name="T13" fmla="*/ 0 h 792"/>
                  <a:gd name="T14" fmla="*/ 0 w 417"/>
                  <a:gd name="T15" fmla="*/ 0 h 792"/>
                  <a:gd name="T16" fmla="*/ 0 w 417"/>
                  <a:gd name="T17" fmla="*/ 0 h 792"/>
                  <a:gd name="T18" fmla="*/ 0 w 417"/>
                  <a:gd name="T19" fmla="*/ 0 h 792"/>
                  <a:gd name="T20" fmla="*/ 0 w 417"/>
                  <a:gd name="T21" fmla="*/ 0 h 792"/>
                  <a:gd name="T22" fmla="*/ 0 w 417"/>
                  <a:gd name="T23" fmla="*/ 0 h 792"/>
                  <a:gd name="T24" fmla="*/ 0 w 417"/>
                  <a:gd name="T25" fmla="*/ 0 h 792"/>
                  <a:gd name="T26" fmla="*/ 0 w 417"/>
                  <a:gd name="T27" fmla="*/ 0 h 792"/>
                  <a:gd name="T28" fmla="*/ 0 w 417"/>
                  <a:gd name="T29" fmla="*/ 0 h 792"/>
                  <a:gd name="T30" fmla="*/ 0 w 417"/>
                  <a:gd name="T31" fmla="*/ 0 h 792"/>
                  <a:gd name="T32" fmla="*/ 0 w 417"/>
                  <a:gd name="T33" fmla="*/ 0 h 792"/>
                  <a:gd name="T34" fmla="*/ 0 w 417"/>
                  <a:gd name="T35" fmla="*/ 0 h 792"/>
                  <a:gd name="T36" fmla="*/ 0 w 417"/>
                  <a:gd name="T37" fmla="*/ 0 h 792"/>
                  <a:gd name="T38" fmla="*/ 0 w 417"/>
                  <a:gd name="T39" fmla="*/ 0 h 792"/>
                  <a:gd name="T40" fmla="*/ 0 w 417"/>
                  <a:gd name="T41" fmla="*/ 0 h 792"/>
                  <a:gd name="T42" fmla="*/ 0 w 417"/>
                  <a:gd name="T43" fmla="*/ 0 h 792"/>
                  <a:gd name="T44" fmla="*/ 0 w 417"/>
                  <a:gd name="T45" fmla="*/ 0 h 792"/>
                  <a:gd name="T46" fmla="*/ 0 w 417"/>
                  <a:gd name="T47" fmla="*/ 0 h 792"/>
                  <a:gd name="T48" fmla="*/ 0 w 417"/>
                  <a:gd name="T49" fmla="*/ 0 h 792"/>
                  <a:gd name="T50" fmla="*/ 0 w 417"/>
                  <a:gd name="T51" fmla="*/ 0 h 792"/>
                  <a:gd name="T52" fmla="*/ 0 w 417"/>
                  <a:gd name="T53" fmla="*/ 0 h 792"/>
                  <a:gd name="T54" fmla="*/ 0 w 417"/>
                  <a:gd name="T55" fmla="*/ 0 h 792"/>
                  <a:gd name="T56" fmla="*/ 0 w 417"/>
                  <a:gd name="T57" fmla="*/ 0 h 792"/>
                  <a:gd name="T58" fmla="*/ 0 w 417"/>
                  <a:gd name="T59" fmla="*/ 0 h 792"/>
                  <a:gd name="T60" fmla="*/ 0 w 417"/>
                  <a:gd name="T61" fmla="*/ 0 h 792"/>
                  <a:gd name="T62" fmla="*/ 0 w 417"/>
                  <a:gd name="T63" fmla="*/ 0 h 792"/>
                  <a:gd name="T64" fmla="*/ 0 w 417"/>
                  <a:gd name="T65" fmla="*/ 0 h 792"/>
                  <a:gd name="T66" fmla="*/ 0 w 417"/>
                  <a:gd name="T67" fmla="*/ 0 h 792"/>
                  <a:gd name="T68" fmla="*/ 0 w 417"/>
                  <a:gd name="T69" fmla="*/ 0 h 792"/>
                  <a:gd name="T70" fmla="*/ 0 w 417"/>
                  <a:gd name="T71" fmla="*/ 0 h 792"/>
                  <a:gd name="T72" fmla="*/ 0 w 417"/>
                  <a:gd name="T73" fmla="*/ 0 h 792"/>
                  <a:gd name="T74" fmla="*/ 0 w 417"/>
                  <a:gd name="T75" fmla="*/ 0 h 792"/>
                  <a:gd name="T76" fmla="*/ 0 w 417"/>
                  <a:gd name="T77" fmla="*/ 0 h 792"/>
                  <a:gd name="T78" fmla="*/ 0 w 417"/>
                  <a:gd name="T79" fmla="*/ 0 h 792"/>
                  <a:gd name="T80" fmla="*/ 0 w 417"/>
                  <a:gd name="T81" fmla="*/ 0 h 792"/>
                  <a:gd name="T82" fmla="*/ 0 w 417"/>
                  <a:gd name="T83" fmla="*/ 0 h 792"/>
                  <a:gd name="T84" fmla="*/ 0 w 417"/>
                  <a:gd name="T85" fmla="*/ 0 h 792"/>
                  <a:gd name="T86" fmla="*/ 0 w 417"/>
                  <a:gd name="T87" fmla="*/ 0 h 792"/>
                  <a:gd name="T88" fmla="*/ 0 w 417"/>
                  <a:gd name="T89" fmla="*/ 0 h 792"/>
                  <a:gd name="T90" fmla="*/ 0 w 417"/>
                  <a:gd name="T91" fmla="*/ 0 h 792"/>
                  <a:gd name="T92" fmla="*/ 0 w 417"/>
                  <a:gd name="T93" fmla="*/ 0 h 792"/>
                  <a:gd name="T94" fmla="*/ 0 w 417"/>
                  <a:gd name="T95" fmla="*/ 0 h 792"/>
                  <a:gd name="T96" fmla="*/ 0 w 417"/>
                  <a:gd name="T97" fmla="*/ 0 h 792"/>
                  <a:gd name="T98" fmla="*/ 0 w 417"/>
                  <a:gd name="T99" fmla="*/ 0 h 792"/>
                  <a:gd name="T100" fmla="*/ 0 w 417"/>
                  <a:gd name="T101" fmla="*/ 0 h 792"/>
                  <a:gd name="T102" fmla="*/ 0 w 417"/>
                  <a:gd name="T103" fmla="*/ 0 h 792"/>
                  <a:gd name="T104" fmla="*/ 0 w 417"/>
                  <a:gd name="T105" fmla="*/ 0 h 792"/>
                  <a:gd name="T106" fmla="*/ 0 w 417"/>
                  <a:gd name="T107" fmla="*/ 0 h 792"/>
                  <a:gd name="T108" fmla="*/ 0 w 417"/>
                  <a:gd name="T109" fmla="*/ 0 h 792"/>
                  <a:gd name="T110" fmla="*/ 0 w 417"/>
                  <a:gd name="T111" fmla="*/ 0 h 7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17" h="792">
                    <a:moveTo>
                      <a:pt x="180" y="600"/>
                    </a:moveTo>
                    <a:lnTo>
                      <a:pt x="181" y="606"/>
                    </a:lnTo>
                    <a:lnTo>
                      <a:pt x="182" y="612"/>
                    </a:lnTo>
                    <a:lnTo>
                      <a:pt x="182" y="618"/>
                    </a:lnTo>
                    <a:lnTo>
                      <a:pt x="181" y="624"/>
                    </a:lnTo>
                    <a:lnTo>
                      <a:pt x="180" y="635"/>
                    </a:lnTo>
                    <a:lnTo>
                      <a:pt x="178" y="647"/>
                    </a:lnTo>
                    <a:lnTo>
                      <a:pt x="178" y="653"/>
                    </a:lnTo>
                    <a:lnTo>
                      <a:pt x="178" y="658"/>
                    </a:lnTo>
                    <a:lnTo>
                      <a:pt x="179" y="662"/>
                    </a:lnTo>
                    <a:lnTo>
                      <a:pt x="181" y="668"/>
                    </a:lnTo>
                    <a:lnTo>
                      <a:pt x="184" y="672"/>
                    </a:lnTo>
                    <a:lnTo>
                      <a:pt x="187" y="678"/>
                    </a:lnTo>
                    <a:lnTo>
                      <a:pt x="193" y="682"/>
                    </a:lnTo>
                    <a:lnTo>
                      <a:pt x="199" y="685"/>
                    </a:lnTo>
                    <a:lnTo>
                      <a:pt x="230" y="665"/>
                    </a:lnTo>
                    <a:lnTo>
                      <a:pt x="230" y="108"/>
                    </a:lnTo>
                    <a:lnTo>
                      <a:pt x="241" y="98"/>
                    </a:lnTo>
                    <a:lnTo>
                      <a:pt x="252" y="92"/>
                    </a:lnTo>
                    <a:lnTo>
                      <a:pt x="263" y="88"/>
                    </a:lnTo>
                    <a:lnTo>
                      <a:pt x="274" y="85"/>
                    </a:lnTo>
                    <a:lnTo>
                      <a:pt x="285" y="84"/>
                    </a:lnTo>
                    <a:lnTo>
                      <a:pt x="296" y="85"/>
                    </a:lnTo>
                    <a:lnTo>
                      <a:pt x="307" y="88"/>
                    </a:lnTo>
                    <a:lnTo>
                      <a:pt x="318" y="92"/>
                    </a:lnTo>
                    <a:lnTo>
                      <a:pt x="329" y="96"/>
                    </a:lnTo>
                    <a:lnTo>
                      <a:pt x="339" y="102"/>
                    </a:lnTo>
                    <a:lnTo>
                      <a:pt x="349" y="107"/>
                    </a:lnTo>
                    <a:lnTo>
                      <a:pt x="360" y="113"/>
                    </a:lnTo>
                    <a:lnTo>
                      <a:pt x="379" y="126"/>
                    </a:lnTo>
                    <a:lnTo>
                      <a:pt x="400" y="139"/>
                    </a:lnTo>
                    <a:lnTo>
                      <a:pt x="405" y="161"/>
                    </a:lnTo>
                    <a:lnTo>
                      <a:pt x="409" y="183"/>
                    </a:lnTo>
                    <a:lnTo>
                      <a:pt x="412" y="204"/>
                    </a:lnTo>
                    <a:lnTo>
                      <a:pt x="414" y="226"/>
                    </a:lnTo>
                    <a:lnTo>
                      <a:pt x="416" y="247"/>
                    </a:lnTo>
                    <a:lnTo>
                      <a:pt x="416" y="270"/>
                    </a:lnTo>
                    <a:lnTo>
                      <a:pt x="417" y="292"/>
                    </a:lnTo>
                    <a:lnTo>
                      <a:pt x="416" y="313"/>
                    </a:lnTo>
                    <a:lnTo>
                      <a:pt x="414" y="358"/>
                    </a:lnTo>
                    <a:lnTo>
                      <a:pt x="410" y="402"/>
                    </a:lnTo>
                    <a:lnTo>
                      <a:pt x="405" y="446"/>
                    </a:lnTo>
                    <a:lnTo>
                      <a:pt x="399" y="488"/>
                    </a:lnTo>
                    <a:lnTo>
                      <a:pt x="393" y="532"/>
                    </a:lnTo>
                    <a:lnTo>
                      <a:pt x="388" y="573"/>
                    </a:lnTo>
                    <a:lnTo>
                      <a:pt x="384" y="612"/>
                    </a:lnTo>
                    <a:lnTo>
                      <a:pt x="382" y="651"/>
                    </a:lnTo>
                    <a:lnTo>
                      <a:pt x="381" y="669"/>
                    </a:lnTo>
                    <a:lnTo>
                      <a:pt x="381" y="686"/>
                    </a:lnTo>
                    <a:lnTo>
                      <a:pt x="382" y="704"/>
                    </a:lnTo>
                    <a:lnTo>
                      <a:pt x="384" y="721"/>
                    </a:lnTo>
                    <a:lnTo>
                      <a:pt x="386" y="737"/>
                    </a:lnTo>
                    <a:lnTo>
                      <a:pt x="389" y="752"/>
                    </a:lnTo>
                    <a:lnTo>
                      <a:pt x="393" y="767"/>
                    </a:lnTo>
                    <a:lnTo>
                      <a:pt x="400" y="782"/>
                    </a:lnTo>
                    <a:lnTo>
                      <a:pt x="386" y="787"/>
                    </a:lnTo>
                    <a:lnTo>
                      <a:pt x="375" y="791"/>
                    </a:lnTo>
                    <a:lnTo>
                      <a:pt x="363" y="792"/>
                    </a:lnTo>
                    <a:lnTo>
                      <a:pt x="351" y="792"/>
                    </a:lnTo>
                    <a:lnTo>
                      <a:pt x="339" y="791"/>
                    </a:lnTo>
                    <a:lnTo>
                      <a:pt x="328" y="789"/>
                    </a:lnTo>
                    <a:lnTo>
                      <a:pt x="316" y="786"/>
                    </a:lnTo>
                    <a:lnTo>
                      <a:pt x="305" y="780"/>
                    </a:lnTo>
                    <a:lnTo>
                      <a:pt x="293" y="775"/>
                    </a:lnTo>
                    <a:lnTo>
                      <a:pt x="281" y="768"/>
                    </a:lnTo>
                    <a:lnTo>
                      <a:pt x="270" y="762"/>
                    </a:lnTo>
                    <a:lnTo>
                      <a:pt x="258" y="754"/>
                    </a:lnTo>
                    <a:lnTo>
                      <a:pt x="235" y="738"/>
                    </a:lnTo>
                    <a:lnTo>
                      <a:pt x="210" y="722"/>
                    </a:lnTo>
                    <a:lnTo>
                      <a:pt x="187" y="706"/>
                    </a:lnTo>
                    <a:lnTo>
                      <a:pt x="162" y="691"/>
                    </a:lnTo>
                    <a:lnTo>
                      <a:pt x="150" y="684"/>
                    </a:lnTo>
                    <a:lnTo>
                      <a:pt x="137" y="679"/>
                    </a:lnTo>
                    <a:lnTo>
                      <a:pt x="125" y="673"/>
                    </a:lnTo>
                    <a:lnTo>
                      <a:pt x="112" y="669"/>
                    </a:lnTo>
                    <a:lnTo>
                      <a:pt x="99" y="666"/>
                    </a:lnTo>
                    <a:lnTo>
                      <a:pt x="86" y="665"/>
                    </a:lnTo>
                    <a:lnTo>
                      <a:pt x="72" y="664"/>
                    </a:lnTo>
                    <a:lnTo>
                      <a:pt x="58" y="665"/>
                    </a:lnTo>
                    <a:lnTo>
                      <a:pt x="43" y="668"/>
                    </a:lnTo>
                    <a:lnTo>
                      <a:pt x="29" y="671"/>
                    </a:lnTo>
                    <a:lnTo>
                      <a:pt x="15" y="678"/>
                    </a:lnTo>
                    <a:lnTo>
                      <a:pt x="0" y="685"/>
                    </a:lnTo>
                    <a:lnTo>
                      <a:pt x="20" y="0"/>
                    </a:lnTo>
                    <a:lnTo>
                      <a:pt x="47" y="2"/>
                    </a:lnTo>
                    <a:lnTo>
                      <a:pt x="70" y="5"/>
                    </a:lnTo>
                    <a:lnTo>
                      <a:pt x="90" y="11"/>
                    </a:lnTo>
                    <a:lnTo>
                      <a:pt x="108" y="18"/>
                    </a:lnTo>
                    <a:lnTo>
                      <a:pt x="124" y="28"/>
                    </a:lnTo>
                    <a:lnTo>
                      <a:pt x="138" y="39"/>
                    </a:lnTo>
                    <a:lnTo>
                      <a:pt x="150" y="53"/>
                    </a:lnTo>
                    <a:lnTo>
                      <a:pt x="160" y="67"/>
                    </a:lnTo>
                    <a:lnTo>
                      <a:pt x="168" y="83"/>
                    </a:lnTo>
                    <a:lnTo>
                      <a:pt x="175" y="100"/>
                    </a:lnTo>
                    <a:lnTo>
                      <a:pt x="180" y="120"/>
                    </a:lnTo>
                    <a:lnTo>
                      <a:pt x="184" y="139"/>
                    </a:lnTo>
                    <a:lnTo>
                      <a:pt x="187" y="160"/>
                    </a:lnTo>
                    <a:lnTo>
                      <a:pt x="189" y="183"/>
                    </a:lnTo>
                    <a:lnTo>
                      <a:pt x="189" y="204"/>
                    </a:lnTo>
                    <a:lnTo>
                      <a:pt x="189" y="228"/>
                    </a:lnTo>
                    <a:lnTo>
                      <a:pt x="187" y="277"/>
                    </a:lnTo>
                    <a:lnTo>
                      <a:pt x="183" y="325"/>
                    </a:lnTo>
                    <a:lnTo>
                      <a:pt x="179" y="376"/>
                    </a:lnTo>
                    <a:lnTo>
                      <a:pt x="174" y="425"/>
                    </a:lnTo>
                    <a:lnTo>
                      <a:pt x="172" y="450"/>
                    </a:lnTo>
                    <a:lnTo>
                      <a:pt x="171" y="473"/>
                    </a:lnTo>
                    <a:lnTo>
                      <a:pt x="170" y="496"/>
                    </a:lnTo>
                    <a:lnTo>
                      <a:pt x="170" y="519"/>
                    </a:lnTo>
                    <a:lnTo>
                      <a:pt x="171" y="540"/>
                    </a:lnTo>
                    <a:lnTo>
                      <a:pt x="173" y="562"/>
                    </a:lnTo>
                    <a:lnTo>
                      <a:pt x="176" y="581"/>
                    </a:lnTo>
                    <a:lnTo>
                      <a:pt x="180" y="600"/>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5" name="Freeform 206">
                <a:extLst>
                  <a:ext uri="{FF2B5EF4-FFF2-40B4-BE49-F238E27FC236}">
                    <a16:creationId xmlns:a16="http://schemas.microsoft.com/office/drawing/2014/main" id="{C53B53C4-20D3-487C-824A-2BD4A7B0820D}"/>
                  </a:ext>
                </a:extLst>
              </p:cNvPr>
              <p:cNvSpPr>
                <a:spLocks/>
              </p:cNvSpPr>
              <p:nvPr/>
            </p:nvSpPr>
            <p:spPr bwMode="auto">
              <a:xfrm>
                <a:off x="3583" y="3348"/>
                <a:ext cx="99" cy="191"/>
              </a:xfrm>
              <a:custGeom>
                <a:avLst/>
                <a:gdLst>
                  <a:gd name="T0" fmla="*/ 0 w 699"/>
                  <a:gd name="T1" fmla="*/ 0 h 2097"/>
                  <a:gd name="T2" fmla="*/ 0 w 699"/>
                  <a:gd name="T3" fmla="*/ 0 h 2097"/>
                  <a:gd name="T4" fmla="*/ 0 w 699"/>
                  <a:gd name="T5" fmla="*/ 0 h 2097"/>
                  <a:gd name="T6" fmla="*/ 0 w 699"/>
                  <a:gd name="T7" fmla="*/ 0 h 2097"/>
                  <a:gd name="T8" fmla="*/ 0 w 699"/>
                  <a:gd name="T9" fmla="*/ 0 h 2097"/>
                  <a:gd name="T10" fmla="*/ 0 w 699"/>
                  <a:gd name="T11" fmla="*/ 0 h 2097"/>
                  <a:gd name="T12" fmla="*/ 0 w 699"/>
                  <a:gd name="T13" fmla="*/ 0 h 2097"/>
                  <a:gd name="T14" fmla="*/ 0 w 699"/>
                  <a:gd name="T15" fmla="*/ 0 h 2097"/>
                  <a:gd name="T16" fmla="*/ 0 w 699"/>
                  <a:gd name="T17" fmla="*/ 0 h 2097"/>
                  <a:gd name="T18" fmla="*/ 0 w 699"/>
                  <a:gd name="T19" fmla="*/ 0 h 2097"/>
                  <a:gd name="T20" fmla="*/ 0 w 699"/>
                  <a:gd name="T21" fmla="*/ 0 h 2097"/>
                  <a:gd name="T22" fmla="*/ 0 w 699"/>
                  <a:gd name="T23" fmla="*/ 0 h 2097"/>
                  <a:gd name="T24" fmla="*/ 0 w 699"/>
                  <a:gd name="T25" fmla="*/ 0 h 2097"/>
                  <a:gd name="T26" fmla="*/ 0 w 699"/>
                  <a:gd name="T27" fmla="*/ 0 h 2097"/>
                  <a:gd name="T28" fmla="*/ 0 w 699"/>
                  <a:gd name="T29" fmla="*/ 0 h 2097"/>
                  <a:gd name="T30" fmla="*/ 0 w 699"/>
                  <a:gd name="T31" fmla="*/ 0 h 2097"/>
                  <a:gd name="T32" fmla="*/ 0 w 699"/>
                  <a:gd name="T33" fmla="*/ 0 h 2097"/>
                  <a:gd name="T34" fmla="*/ 0 w 699"/>
                  <a:gd name="T35" fmla="*/ 0 h 2097"/>
                  <a:gd name="T36" fmla="*/ 0 w 699"/>
                  <a:gd name="T37" fmla="*/ 0 h 2097"/>
                  <a:gd name="T38" fmla="*/ 0 w 699"/>
                  <a:gd name="T39" fmla="*/ 0 h 2097"/>
                  <a:gd name="T40" fmla="*/ 0 w 699"/>
                  <a:gd name="T41" fmla="*/ 0 h 2097"/>
                  <a:gd name="T42" fmla="*/ 0 w 699"/>
                  <a:gd name="T43" fmla="*/ 0 h 2097"/>
                  <a:gd name="T44" fmla="*/ 0 w 699"/>
                  <a:gd name="T45" fmla="*/ 0 h 2097"/>
                  <a:gd name="T46" fmla="*/ 0 w 699"/>
                  <a:gd name="T47" fmla="*/ 0 h 2097"/>
                  <a:gd name="T48" fmla="*/ 0 w 699"/>
                  <a:gd name="T49" fmla="*/ 0 h 2097"/>
                  <a:gd name="T50" fmla="*/ 0 w 699"/>
                  <a:gd name="T51" fmla="*/ 0 h 2097"/>
                  <a:gd name="T52" fmla="*/ 0 w 699"/>
                  <a:gd name="T53" fmla="*/ 0 h 2097"/>
                  <a:gd name="T54" fmla="*/ 0 w 699"/>
                  <a:gd name="T55" fmla="*/ 0 h 2097"/>
                  <a:gd name="T56" fmla="*/ 0 w 699"/>
                  <a:gd name="T57" fmla="*/ 0 h 2097"/>
                  <a:gd name="T58" fmla="*/ 0 w 699"/>
                  <a:gd name="T59" fmla="*/ 0 h 2097"/>
                  <a:gd name="T60" fmla="*/ 0 w 699"/>
                  <a:gd name="T61" fmla="*/ 0 h 2097"/>
                  <a:gd name="T62" fmla="*/ 0 w 699"/>
                  <a:gd name="T63" fmla="*/ 0 h 2097"/>
                  <a:gd name="T64" fmla="*/ 0 w 699"/>
                  <a:gd name="T65" fmla="*/ 0 h 2097"/>
                  <a:gd name="T66" fmla="*/ 0 w 699"/>
                  <a:gd name="T67" fmla="*/ 0 h 2097"/>
                  <a:gd name="T68" fmla="*/ 0 w 699"/>
                  <a:gd name="T69" fmla="*/ 0 h 2097"/>
                  <a:gd name="T70" fmla="*/ 0 w 699"/>
                  <a:gd name="T71" fmla="*/ 0 h 2097"/>
                  <a:gd name="T72" fmla="*/ 0 w 699"/>
                  <a:gd name="T73" fmla="*/ 0 h 2097"/>
                  <a:gd name="T74" fmla="*/ 0 w 699"/>
                  <a:gd name="T75" fmla="*/ 0 h 2097"/>
                  <a:gd name="T76" fmla="*/ 0 w 699"/>
                  <a:gd name="T77" fmla="*/ 0 h 2097"/>
                  <a:gd name="T78" fmla="*/ 0 w 699"/>
                  <a:gd name="T79" fmla="*/ 0 h 2097"/>
                  <a:gd name="T80" fmla="*/ 0 w 699"/>
                  <a:gd name="T81" fmla="*/ 0 h 2097"/>
                  <a:gd name="T82" fmla="*/ 0 w 699"/>
                  <a:gd name="T83" fmla="*/ 0 h 2097"/>
                  <a:gd name="T84" fmla="*/ 0 w 699"/>
                  <a:gd name="T85" fmla="*/ 0 h 2097"/>
                  <a:gd name="T86" fmla="*/ 0 w 699"/>
                  <a:gd name="T87" fmla="*/ 0 h 2097"/>
                  <a:gd name="T88" fmla="*/ 0 w 699"/>
                  <a:gd name="T89" fmla="*/ 0 h 2097"/>
                  <a:gd name="T90" fmla="*/ 0 w 699"/>
                  <a:gd name="T91" fmla="*/ 0 h 2097"/>
                  <a:gd name="T92" fmla="*/ 0 w 699"/>
                  <a:gd name="T93" fmla="*/ 0 h 2097"/>
                  <a:gd name="T94" fmla="*/ 0 w 699"/>
                  <a:gd name="T95" fmla="*/ 0 h 2097"/>
                  <a:gd name="T96" fmla="*/ 0 w 699"/>
                  <a:gd name="T97" fmla="*/ 0 h 2097"/>
                  <a:gd name="T98" fmla="*/ 0 w 699"/>
                  <a:gd name="T99" fmla="*/ 0 h 2097"/>
                  <a:gd name="T100" fmla="*/ 0 w 699"/>
                  <a:gd name="T101" fmla="*/ 0 h 2097"/>
                  <a:gd name="T102" fmla="*/ 0 w 699"/>
                  <a:gd name="T103" fmla="*/ 0 h 2097"/>
                  <a:gd name="T104" fmla="*/ 0 w 699"/>
                  <a:gd name="T105" fmla="*/ 0 h 2097"/>
                  <a:gd name="T106" fmla="*/ 0 w 699"/>
                  <a:gd name="T107" fmla="*/ 0 h 209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99" h="2097">
                    <a:moveTo>
                      <a:pt x="249" y="5"/>
                    </a:moveTo>
                    <a:lnTo>
                      <a:pt x="237" y="88"/>
                    </a:lnTo>
                    <a:lnTo>
                      <a:pt x="227" y="172"/>
                    </a:lnTo>
                    <a:lnTo>
                      <a:pt x="222" y="214"/>
                    </a:lnTo>
                    <a:lnTo>
                      <a:pt x="218" y="257"/>
                    </a:lnTo>
                    <a:lnTo>
                      <a:pt x="214" y="299"/>
                    </a:lnTo>
                    <a:lnTo>
                      <a:pt x="211" y="343"/>
                    </a:lnTo>
                    <a:lnTo>
                      <a:pt x="209" y="386"/>
                    </a:lnTo>
                    <a:lnTo>
                      <a:pt x="207" y="429"/>
                    </a:lnTo>
                    <a:lnTo>
                      <a:pt x="206" y="472"/>
                    </a:lnTo>
                    <a:lnTo>
                      <a:pt x="207" y="514"/>
                    </a:lnTo>
                    <a:lnTo>
                      <a:pt x="208" y="557"/>
                    </a:lnTo>
                    <a:lnTo>
                      <a:pt x="210" y="599"/>
                    </a:lnTo>
                    <a:lnTo>
                      <a:pt x="214" y="640"/>
                    </a:lnTo>
                    <a:lnTo>
                      <a:pt x="219" y="680"/>
                    </a:lnTo>
                    <a:lnTo>
                      <a:pt x="249" y="659"/>
                    </a:lnTo>
                    <a:lnTo>
                      <a:pt x="309" y="70"/>
                    </a:lnTo>
                    <a:lnTo>
                      <a:pt x="333" y="83"/>
                    </a:lnTo>
                    <a:lnTo>
                      <a:pt x="355" y="97"/>
                    </a:lnTo>
                    <a:lnTo>
                      <a:pt x="373" y="112"/>
                    </a:lnTo>
                    <a:lnTo>
                      <a:pt x="389" y="129"/>
                    </a:lnTo>
                    <a:lnTo>
                      <a:pt x="402" y="147"/>
                    </a:lnTo>
                    <a:lnTo>
                      <a:pt x="413" y="165"/>
                    </a:lnTo>
                    <a:lnTo>
                      <a:pt x="423" y="186"/>
                    </a:lnTo>
                    <a:lnTo>
                      <a:pt x="430" y="206"/>
                    </a:lnTo>
                    <a:lnTo>
                      <a:pt x="435" y="229"/>
                    </a:lnTo>
                    <a:lnTo>
                      <a:pt x="438" y="252"/>
                    </a:lnTo>
                    <a:lnTo>
                      <a:pt x="440" y="276"/>
                    </a:lnTo>
                    <a:lnTo>
                      <a:pt x="441" y="299"/>
                    </a:lnTo>
                    <a:lnTo>
                      <a:pt x="440" y="325"/>
                    </a:lnTo>
                    <a:lnTo>
                      <a:pt x="438" y="350"/>
                    </a:lnTo>
                    <a:lnTo>
                      <a:pt x="436" y="376"/>
                    </a:lnTo>
                    <a:lnTo>
                      <a:pt x="432" y="403"/>
                    </a:lnTo>
                    <a:lnTo>
                      <a:pt x="425" y="457"/>
                    </a:lnTo>
                    <a:lnTo>
                      <a:pt x="415" y="513"/>
                    </a:lnTo>
                    <a:lnTo>
                      <a:pt x="411" y="541"/>
                    </a:lnTo>
                    <a:lnTo>
                      <a:pt x="408" y="570"/>
                    </a:lnTo>
                    <a:lnTo>
                      <a:pt x="405" y="598"/>
                    </a:lnTo>
                    <a:lnTo>
                      <a:pt x="402" y="626"/>
                    </a:lnTo>
                    <a:lnTo>
                      <a:pt x="401" y="654"/>
                    </a:lnTo>
                    <a:lnTo>
                      <a:pt x="400" y="681"/>
                    </a:lnTo>
                    <a:lnTo>
                      <a:pt x="401" y="709"/>
                    </a:lnTo>
                    <a:lnTo>
                      <a:pt x="403" y="736"/>
                    </a:lnTo>
                    <a:lnTo>
                      <a:pt x="406" y="763"/>
                    </a:lnTo>
                    <a:lnTo>
                      <a:pt x="411" y="789"/>
                    </a:lnTo>
                    <a:lnTo>
                      <a:pt x="420" y="816"/>
                    </a:lnTo>
                    <a:lnTo>
                      <a:pt x="429" y="841"/>
                    </a:lnTo>
                    <a:lnTo>
                      <a:pt x="437" y="808"/>
                    </a:lnTo>
                    <a:lnTo>
                      <a:pt x="445" y="776"/>
                    </a:lnTo>
                    <a:lnTo>
                      <a:pt x="452" y="742"/>
                    </a:lnTo>
                    <a:lnTo>
                      <a:pt x="458" y="709"/>
                    </a:lnTo>
                    <a:lnTo>
                      <a:pt x="463" y="675"/>
                    </a:lnTo>
                    <a:lnTo>
                      <a:pt x="467" y="641"/>
                    </a:lnTo>
                    <a:lnTo>
                      <a:pt x="471" y="606"/>
                    </a:lnTo>
                    <a:lnTo>
                      <a:pt x="475" y="572"/>
                    </a:lnTo>
                    <a:lnTo>
                      <a:pt x="480" y="503"/>
                    </a:lnTo>
                    <a:lnTo>
                      <a:pt x="486" y="432"/>
                    </a:lnTo>
                    <a:lnTo>
                      <a:pt x="491" y="363"/>
                    </a:lnTo>
                    <a:lnTo>
                      <a:pt x="498" y="295"/>
                    </a:lnTo>
                    <a:lnTo>
                      <a:pt x="505" y="295"/>
                    </a:lnTo>
                    <a:lnTo>
                      <a:pt x="512" y="296"/>
                    </a:lnTo>
                    <a:lnTo>
                      <a:pt x="518" y="299"/>
                    </a:lnTo>
                    <a:lnTo>
                      <a:pt x="523" y="302"/>
                    </a:lnTo>
                    <a:lnTo>
                      <a:pt x="533" y="309"/>
                    </a:lnTo>
                    <a:lnTo>
                      <a:pt x="541" y="319"/>
                    </a:lnTo>
                    <a:lnTo>
                      <a:pt x="550" y="330"/>
                    </a:lnTo>
                    <a:lnTo>
                      <a:pt x="558" y="340"/>
                    </a:lnTo>
                    <a:lnTo>
                      <a:pt x="567" y="350"/>
                    </a:lnTo>
                    <a:lnTo>
                      <a:pt x="577" y="359"/>
                    </a:lnTo>
                    <a:lnTo>
                      <a:pt x="572" y="396"/>
                    </a:lnTo>
                    <a:lnTo>
                      <a:pt x="568" y="433"/>
                    </a:lnTo>
                    <a:lnTo>
                      <a:pt x="564" y="471"/>
                    </a:lnTo>
                    <a:lnTo>
                      <a:pt x="561" y="510"/>
                    </a:lnTo>
                    <a:lnTo>
                      <a:pt x="558" y="550"/>
                    </a:lnTo>
                    <a:lnTo>
                      <a:pt x="556" y="590"/>
                    </a:lnTo>
                    <a:lnTo>
                      <a:pt x="555" y="630"/>
                    </a:lnTo>
                    <a:lnTo>
                      <a:pt x="555" y="671"/>
                    </a:lnTo>
                    <a:lnTo>
                      <a:pt x="555" y="711"/>
                    </a:lnTo>
                    <a:lnTo>
                      <a:pt x="556" y="752"/>
                    </a:lnTo>
                    <a:lnTo>
                      <a:pt x="558" y="793"/>
                    </a:lnTo>
                    <a:lnTo>
                      <a:pt x="561" y="833"/>
                    </a:lnTo>
                    <a:lnTo>
                      <a:pt x="564" y="873"/>
                    </a:lnTo>
                    <a:lnTo>
                      <a:pt x="568" y="913"/>
                    </a:lnTo>
                    <a:lnTo>
                      <a:pt x="572" y="952"/>
                    </a:lnTo>
                    <a:lnTo>
                      <a:pt x="577" y="991"/>
                    </a:lnTo>
                    <a:lnTo>
                      <a:pt x="586" y="959"/>
                    </a:lnTo>
                    <a:lnTo>
                      <a:pt x="593" y="925"/>
                    </a:lnTo>
                    <a:lnTo>
                      <a:pt x="601" y="893"/>
                    </a:lnTo>
                    <a:lnTo>
                      <a:pt x="606" y="859"/>
                    </a:lnTo>
                    <a:lnTo>
                      <a:pt x="610" y="826"/>
                    </a:lnTo>
                    <a:lnTo>
                      <a:pt x="614" y="791"/>
                    </a:lnTo>
                    <a:lnTo>
                      <a:pt x="617" y="758"/>
                    </a:lnTo>
                    <a:lnTo>
                      <a:pt x="620" y="723"/>
                    </a:lnTo>
                    <a:lnTo>
                      <a:pt x="626" y="655"/>
                    </a:lnTo>
                    <a:lnTo>
                      <a:pt x="631" y="587"/>
                    </a:lnTo>
                    <a:lnTo>
                      <a:pt x="634" y="553"/>
                    </a:lnTo>
                    <a:lnTo>
                      <a:pt x="638" y="521"/>
                    </a:lnTo>
                    <a:lnTo>
                      <a:pt x="643" y="487"/>
                    </a:lnTo>
                    <a:lnTo>
                      <a:pt x="648" y="455"/>
                    </a:lnTo>
                    <a:lnTo>
                      <a:pt x="657" y="474"/>
                    </a:lnTo>
                    <a:lnTo>
                      <a:pt x="666" y="494"/>
                    </a:lnTo>
                    <a:lnTo>
                      <a:pt x="673" y="514"/>
                    </a:lnTo>
                    <a:lnTo>
                      <a:pt x="679" y="534"/>
                    </a:lnTo>
                    <a:lnTo>
                      <a:pt x="685" y="554"/>
                    </a:lnTo>
                    <a:lnTo>
                      <a:pt x="689" y="575"/>
                    </a:lnTo>
                    <a:lnTo>
                      <a:pt x="693" y="595"/>
                    </a:lnTo>
                    <a:lnTo>
                      <a:pt x="695" y="617"/>
                    </a:lnTo>
                    <a:lnTo>
                      <a:pt x="697" y="638"/>
                    </a:lnTo>
                    <a:lnTo>
                      <a:pt x="699" y="659"/>
                    </a:lnTo>
                    <a:lnTo>
                      <a:pt x="699" y="681"/>
                    </a:lnTo>
                    <a:lnTo>
                      <a:pt x="699" y="702"/>
                    </a:lnTo>
                    <a:lnTo>
                      <a:pt x="698" y="747"/>
                    </a:lnTo>
                    <a:lnTo>
                      <a:pt x="695" y="791"/>
                    </a:lnTo>
                    <a:lnTo>
                      <a:pt x="686" y="881"/>
                    </a:lnTo>
                    <a:lnTo>
                      <a:pt x="676" y="972"/>
                    </a:lnTo>
                    <a:lnTo>
                      <a:pt x="671" y="1017"/>
                    </a:lnTo>
                    <a:lnTo>
                      <a:pt x="668" y="1062"/>
                    </a:lnTo>
                    <a:lnTo>
                      <a:pt x="667" y="1085"/>
                    </a:lnTo>
                    <a:lnTo>
                      <a:pt x="667" y="1107"/>
                    </a:lnTo>
                    <a:lnTo>
                      <a:pt x="667" y="1129"/>
                    </a:lnTo>
                    <a:lnTo>
                      <a:pt x="668" y="1151"/>
                    </a:lnTo>
                    <a:lnTo>
                      <a:pt x="647" y="1144"/>
                    </a:lnTo>
                    <a:lnTo>
                      <a:pt x="628" y="1135"/>
                    </a:lnTo>
                    <a:lnTo>
                      <a:pt x="609" y="1123"/>
                    </a:lnTo>
                    <a:lnTo>
                      <a:pt x="589" y="1109"/>
                    </a:lnTo>
                    <a:lnTo>
                      <a:pt x="571" y="1093"/>
                    </a:lnTo>
                    <a:lnTo>
                      <a:pt x="554" y="1075"/>
                    </a:lnTo>
                    <a:lnTo>
                      <a:pt x="536" y="1057"/>
                    </a:lnTo>
                    <a:lnTo>
                      <a:pt x="519" y="1037"/>
                    </a:lnTo>
                    <a:lnTo>
                      <a:pt x="453" y="951"/>
                    </a:lnTo>
                    <a:lnTo>
                      <a:pt x="387" y="863"/>
                    </a:lnTo>
                    <a:lnTo>
                      <a:pt x="370" y="843"/>
                    </a:lnTo>
                    <a:lnTo>
                      <a:pt x="354" y="824"/>
                    </a:lnTo>
                    <a:lnTo>
                      <a:pt x="337" y="805"/>
                    </a:lnTo>
                    <a:lnTo>
                      <a:pt x="319" y="789"/>
                    </a:lnTo>
                    <a:lnTo>
                      <a:pt x="302" y="774"/>
                    </a:lnTo>
                    <a:lnTo>
                      <a:pt x="284" y="761"/>
                    </a:lnTo>
                    <a:lnTo>
                      <a:pt x="265" y="749"/>
                    </a:lnTo>
                    <a:lnTo>
                      <a:pt x="246" y="740"/>
                    </a:lnTo>
                    <a:lnTo>
                      <a:pt x="226" y="734"/>
                    </a:lnTo>
                    <a:lnTo>
                      <a:pt x="206" y="731"/>
                    </a:lnTo>
                    <a:lnTo>
                      <a:pt x="185" y="729"/>
                    </a:lnTo>
                    <a:lnTo>
                      <a:pt x="163" y="732"/>
                    </a:lnTo>
                    <a:lnTo>
                      <a:pt x="141" y="737"/>
                    </a:lnTo>
                    <a:lnTo>
                      <a:pt x="118" y="747"/>
                    </a:lnTo>
                    <a:lnTo>
                      <a:pt x="95" y="760"/>
                    </a:lnTo>
                    <a:lnTo>
                      <a:pt x="70" y="777"/>
                    </a:lnTo>
                    <a:lnTo>
                      <a:pt x="91" y="855"/>
                    </a:lnTo>
                    <a:lnTo>
                      <a:pt x="111" y="933"/>
                    </a:lnTo>
                    <a:lnTo>
                      <a:pt x="128" y="1009"/>
                    </a:lnTo>
                    <a:lnTo>
                      <a:pt x="143" y="1087"/>
                    </a:lnTo>
                    <a:lnTo>
                      <a:pt x="156" y="1164"/>
                    </a:lnTo>
                    <a:lnTo>
                      <a:pt x="167" y="1242"/>
                    </a:lnTo>
                    <a:lnTo>
                      <a:pt x="177" y="1320"/>
                    </a:lnTo>
                    <a:lnTo>
                      <a:pt x="184" y="1397"/>
                    </a:lnTo>
                    <a:lnTo>
                      <a:pt x="190" y="1476"/>
                    </a:lnTo>
                    <a:lnTo>
                      <a:pt x="193" y="1555"/>
                    </a:lnTo>
                    <a:lnTo>
                      <a:pt x="195" y="1635"/>
                    </a:lnTo>
                    <a:lnTo>
                      <a:pt x="195" y="1716"/>
                    </a:lnTo>
                    <a:lnTo>
                      <a:pt x="194" y="1798"/>
                    </a:lnTo>
                    <a:lnTo>
                      <a:pt x="191" y="1880"/>
                    </a:lnTo>
                    <a:lnTo>
                      <a:pt x="186" y="1965"/>
                    </a:lnTo>
                    <a:lnTo>
                      <a:pt x="179" y="2050"/>
                    </a:lnTo>
                    <a:lnTo>
                      <a:pt x="173" y="2063"/>
                    </a:lnTo>
                    <a:lnTo>
                      <a:pt x="166" y="2074"/>
                    </a:lnTo>
                    <a:lnTo>
                      <a:pt x="159" y="2082"/>
                    </a:lnTo>
                    <a:lnTo>
                      <a:pt x="150" y="2088"/>
                    </a:lnTo>
                    <a:lnTo>
                      <a:pt x="142" y="2091"/>
                    </a:lnTo>
                    <a:lnTo>
                      <a:pt x="133" y="2094"/>
                    </a:lnTo>
                    <a:lnTo>
                      <a:pt x="123" y="2096"/>
                    </a:lnTo>
                    <a:lnTo>
                      <a:pt x="113" y="2097"/>
                    </a:lnTo>
                    <a:lnTo>
                      <a:pt x="94" y="2096"/>
                    </a:lnTo>
                    <a:lnTo>
                      <a:pt x="75" y="2093"/>
                    </a:lnTo>
                    <a:lnTo>
                      <a:pt x="64" y="2092"/>
                    </a:lnTo>
                    <a:lnTo>
                      <a:pt x="55" y="2091"/>
                    </a:lnTo>
                    <a:lnTo>
                      <a:pt x="47" y="2092"/>
                    </a:lnTo>
                    <a:lnTo>
                      <a:pt x="39" y="2093"/>
                    </a:lnTo>
                    <a:lnTo>
                      <a:pt x="37" y="2069"/>
                    </a:lnTo>
                    <a:lnTo>
                      <a:pt x="35" y="2042"/>
                    </a:lnTo>
                    <a:lnTo>
                      <a:pt x="36" y="2014"/>
                    </a:lnTo>
                    <a:lnTo>
                      <a:pt x="38" y="1987"/>
                    </a:lnTo>
                    <a:lnTo>
                      <a:pt x="41" y="1959"/>
                    </a:lnTo>
                    <a:lnTo>
                      <a:pt x="45" y="1931"/>
                    </a:lnTo>
                    <a:lnTo>
                      <a:pt x="50" y="1902"/>
                    </a:lnTo>
                    <a:lnTo>
                      <a:pt x="55" y="1873"/>
                    </a:lnTo>
                    <a:lnTo>
                      <a:pt x="84" y="1753"/>
                    </a:lnTo>
                    <a:lnTo>
                      <a:pt x="110" y="1634"/>
                    </a:lnTo>
                    <a:lnTo>
                      <a:pt x="115" y="1605"/>
                    </a:lnTo>
                    <a:lnTo>
                      <a:pt x="119" y="1577"/>
                    </a:lnTo>
                    <a:lnTo>
                      <a:pt x="123" y="1548"/>
                    </a:lnTo>
                    <a:lnTo>
                      <a:pt x="125" y="1520"/>
                    </a:lnTo>
                    <a:lnTo>
                      <a:pt x="126" y="1492"/>
                    </a:lnTo>
                    <a:lnTo>
                      <a:pt x="125" y="1465"/>
                    </a:lnTo>
                    <a:lnTo>
                      <a:pt x="123" y="1440"/>
                    </a:lnTo>
                    <a:lnTo>
                      <a:pt x="118" y="1415"/>
                    </a:lnTo>
                    <a:lnTo>
                      <a:pt x="112" y="1390"/>
                    </a:lnTo>
                    <a:lnTo>
                      <a:pt x="104" y="1366"/>
                    </a:lnTo>
                    <a:lnTo>
                      <a:pt x="93" y="1343"/>
                    </a:lnTo>
                    <a:lnTo>
                      <a:pt x="80" y="1322"/>
                    </a:lnTo>
                    <a:lnTo>
                      <a:pt x="64" y="1302"/>
                    </a:lnTo>
                    <a:lnTo>
                      <a:pt x="45" y="1283"/>
                    </a:lnTo>
                    <a:lnTo>
                      <a:pt x="24" y="1264"/>
                    </a:lnTo>
                    <a:lnTo>
                      <a:pt x="0" y="1247"/>
                    </a:lnTo>
                    <a:lnTo>
                      <a:pt x="90" y="81"/>
                    </a:lnTo>
                    <a:lnTo>
                      <a:pt x="105" y="62"/>
                    </a:lnTo>
                    <a:lnTo>
                      <a:pt x="122" y="43"/>
                    </a:lnTo>
                    <a:lnTo>
                      <a:pt x="130" y="36"/>
                    </a:lnTo>
                    <a:lnTo>
                      <a:pt x="139" y="28"/>
                    </a:lnTo>
                    <a:lnTo>
                      <a:pt x="148" y="21"/>
                    </a:lnTo>
                    <a:lnTo>
                      <a:pt x="158" y="15"/>
                    </a:lnTo>
                    <a:lnTo>
                      <a:pt x="168" y="10"/>
                    </a:lnTo>
                    <a:lnTo>
                      <a:pt x="178" y="5"/>
                    </a:lnTo>
                    <a:lnTo>
                      <a:pt x="189" y="3"/>
                    </a:lnTo>
                    <a:lnTo>
                      <a:pt x="200" y="1"/>
                    </a:lnTo>
                    <a:lnTo>
                      <a:pt x="211" y="0"/>
                    </a:lnTo>
                    <a:lnTo>
                      <a:pt x="223" y="1"/>
                    </a:lnTo>
                    <a:lnTo>
                      <a:pt x="236" y="2"/>
                    </a:lnTo>
                    <a:lnTo>
                      <a:pt x="249" y="5"/>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6" name="Freeform 207">
                <a:extLst>
                  <a:ext uri="{FF2B5EF4-FFF2-40B4-BE49-F238E27FC236}">
                    <a16:creationId xmlns:a16="http://schemas.microsoft.com/office/drawing/2014/main" id="{85B4BA5D-E6D8-4613-A62A-1A8FA1DE3206}"/>
                  </a:ext>
                </a:extLst>
              </p:cNvPr>
              <p:cNvSpPr>
                <a:spLocks/>
              </p:cNvSpPr>
              <p:nvPr/>
            </p:nvSpPr>
            <p:spPr bwMode="auto">
              <a:xfrm>
                <a:off x="4271" y="3353"/>
                <a:ext cx="43" cy="38"/>
              </a:xfrm>
              <a:custGeom>
                <a:avLst/>
                <a:gdLst>
                  <a:gd name="T0" fmla="*/ 0 w 299"/>
                  <a:gd name="T1" fmla="*/ 0 h 412"/>
                  <a:gd name="T2" fmla="*/ 0 w 299"/>
                  <a:gd name="T3" fmla="*/ 0 h 412"/>
                  <a:gd name="T4" fmla="*/ 0 w 299"/>
                  <a:gd name="T5" fmla="*/ 0 h 412"/>
                  <a:gd name="T6" fmla="*/ 0 w 299"/>
                  <a:gd name="T7" fmla="*/ 0 h 412"/>
                  <a:gd name="T8" fmla="*/ 0 w 299"/>
                  <a:gd name="T9" fmla="*/ 0 h 412"/>
                  <a:gd name="T10" fmla="*/ 0 w 299"/>
                  <a:gd name="T11" fmla="*/ 0 h 412"/>
                  <a:gd name="T12" fmla="*/ 0 w 299"/>
                  <a:gd name="T13" fmla="*/ 0 h 412"/>
                  <a:gd name="T14" fmla="*/ 0 w 299"/>
                  <a:gd name="T15" fmla="*/ 0 h 412"/>
                  <a:gd name="T16" fmla="*/ 0 w 299"/>
                  <a:gd name="T17" fmla="*/ 0 h 412"/>
                  <a:gd name="T18" fmla="*/ 0 w 299"/>
                  <a:gd name="T19" fmla="*/ 0 h 412"/>
                  <a:gd name="T20" fmla="*/ 0 w 299"/>
                  <a:gd name="T21" fmla="*/ 0 h 412"/>
                  <a:gd name="T22" fmla="*/ 0 w 299"/>
                  <a:gd name="T23" fmla="*/ 0 h 412"/>
                  <a:gd name="T24" fmla="*/ 0 w 299"/>
                  <a:gd name="T25" fmla="*/ 0 h 412"/>
                  <a:gd name="T26" fmla="*/ 0 w 299"/>
                  <a:gd name="T27" fmla="*/ 0 h 412"/>
                  <a:gd name="T28" fmla="*/ 0 w 299"/>
                  <a:gd name="T29" fmla="*/ 0 h 412"/>
                  <a:gd name="T30" fmla="*/ 0 w 299"/>
                  <a:gd name="T31" fmla="*/ 0 h 412"/>
                  <a:gd name="T32" fmla="*/ 0 w 299"/>
                  <a:gd name="T33" fmla="*/ 0 h 412"/>
                  <a:gd name="T34" fmla="*/ 0 w 299"/>
                  <a:gd name="T35" fmla="*/ 0 h 412"/>
                  <a:gd name="T36" fmla="*/ 0 w 299"/>
                  <a:gd name="T37" fmla="*/ 0 h 412"/>
                  <a:gd name="T38" fmla="*/ 0 w 299"/>
                  <a:gd name="T39" fmla="*/ 0 h 412"/>
                  <a:gd name="T40" fmla="*/ 0 w 299"/>
                  <a:gd name="T41" fmla="*/ 0 h 412"/>
                  <a:gd name="T42" fmla="*/ 0 w 299"/>
                  <a:gd name="T43" fmla="*/ 0 h 412"/>
                  <a:gd name="T44" fmla="*/ 0 w 299"/>
                  <a:gd name="T45" fmla="*/ 0 h 412"/>
                  <a:gd name="T46" fmla="*/ 0 w 299"/>
                  <a:gd name="T47" fmla="*/ 0 h 412"/>
                  <a:gd name="T48" fmla="*/ 0 w 299"/>
                  <a:gd name="T49" fmla="*/ 0 h 412"/>
                  <a:gd name="T50" fmla="*/ 0 w 299"/>
                  <a:gd name="T51" fmla="*/ 0 h 412"/>
                  <a:gd name="T52" fmla="*/ 0 w 299"/>
                  <a:gd name="T53" fmla="*/ 0 h 412"/>
                  <a:gd name="T54" fmla="*/ 0 w 299"/>
                  <a:gd name="T55" fmla="*/ 0 h 412"/>
                  <a:gd name="T56" fmla="*/ 0 w 299"/>
                  <a:gd name="T57" fmla="*/ 0 h 412"/>
                  <a:gd name="T58" fmla="*/ 0 w 299"/>
                  <a:gd name="T59" fmla="*/ 0 h 412"/>
                  <a:gd name="T60" fmla="*/ 0 w 299"/>
                  <a:gd name="T61" fmla="*/ 0 h 412"/>
                  <a:gd name="T62" fmla="*/ 0 w 299"/>
                  <a:gd name="T63" fmla="*/ 0 h 412"/>
                  <a:gd name="T64" fmla="*/ 0 w 299"/>
                  <a:gd name="T65" fmla="*/ 0 h 412"/>
                  <a:gd name="T66" fmla="*/ 0 w 299"/>
                  <a:gd name="T67" fmla="*/ 0 h 412"/>
                  <a:gd name="T68" fmla="*/ 0 w 299"/>
                  <a:gd name="T69" fmla="*/ 0 h 412"/>
                  <a:gd name="T70" fmla="*/ 0 w 299"/>
                  <a:gd name="T71" fmla="*/ 0 h 412"/>
                  <a:gd name="T72" fmla="*/ 0 w 299"/>
                  <a:gd name="T73" fmla="*/ 0 h 412"/>
                  <a:gd name="T74" fmla="*/ 0 w 299"/>
                  <a:gd name="T75" fmla="*/ 0 h 412"/>
                  <a:gd name="T76" fmla="*/ 0 w 299"/>
                  <a:gd name="T77" fmla="*/ 0 h 412"/>
                  <a:gd name="T78" fmla="*/ 0 w 299"/>
                  <a:gd name="T79" fmla="*/ 0 h 412"/>
                  <a:gd name="T80" fmla="*/ 0 w 299"/>
                  <a:gd name="T81" fmla="*/ 0 h 412"/>
                  <a:gd name="T82" fmla="*/ 0 w 299"/>
                  <a:gd name="T83" fmla="*/ 0 h 412"/>
                  <a:gd name="T84" fmla="*/ 0 w 299"/>
                  <a:gd name="T85" fmla="*/ 0 h 412"/>
                  <a:gd name="T86" fmla="*/ 0 w 299"/>
                  <a:gd name="T87" fmla="*/ 0 h 412"/>
                  <a:gd name="T88" fmla="*/ 0 w 299"/>
                  <a:gd name="T89" fmla="*/ 0 h 412"/>
                  <a:gd name="T90" fmla="*/ 0 w 299"/>
                  <a:gd name="T91" fmla="*/ 0 h 412"/>
                  <a:gd name="T92" fmla="*/ 0 w 299"/>
                  <a:gd name="T93" fmla="*/ 0 h 412"/>
                  <a:gd name="T94" fmla="*/ 0 w 299"/>
                  <a:gd name="T95" fmla="*/ 0 h 412"/>
                  <a:gd name="T96" fmla="*/ 0 w 299"/>
                  <a:gd name="T97" fmla="*/ 0 h 412"/>
                  <a:gd name="T98" fmla="*/ 0 w 299"/>
                  <a:gd name="T99" fmla="*/ 0 h 412"/>
                  <a:gd name="T100" fmla="*/ 0 w 299"/>
                  <a:gd name="T101" fmla="*/ 0 h 412"/>
                  <a:gd name="T102" fmla="*/ 0 w 299"/>
                  <a:gd name="T103" fmla="*/ 0 h 412"/>
                  <a:gd name="T104" fmla="*/ 0 w 299"/>
                  <a:gd name="T105" fmla="*/ 0 h 412"/>
                  <a:gd name="T106" fmla="*/ 0 w 299"/>
                  <a:gd name="T107" fmla="*/ 0 h 412"/>
                  <a:gd name="T108" fmla="*/ 0 w 299"/>
                  <a:gd name="T109" fmla="*/ 0 h 412"/>
                  <a:gd name="T110" fmla="*/ 0 w 299"/>
                  <a:gd name="T111" fmla="*/ 0 h 412"/>
                  <a:gd name="T112" fmla="*/ 0 w 299"/>
                  <a:gd name="T113" fmla="*/ 0 h 41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9" h="412">
                    <a:moveTo>
                      <a:pt x="299" y="263"/>
                    </a:moveTo>
                    <a:lnTo>
                      <a:pt x="291" y="276"/>
                    </a:lnTo>
                    <a:lnTo>
                      <a:pt x="282" y="290"/>
                    </a:lnTo>
                    <a:lnTo>
                      <a:pt x="273" y="303"/>
                    </a:lnTo>
                    <a:lnTo>
                      <a:pt x="263" y="316"/>
                    </a:lnTo>
                    <a:lnTo>
                      <a:pt x="252" y="329"/>
                    </a:lnTo>
                    <a:lnTo>
                      <a:pt x="240" y="339"/>
                    </a:lnTo>
                    <a:lnTo>
                      <a:pt x="228" y="351"/>
                    </a:lnTo>
                    <a:lnTo>
                      <a:pt x="215" y="361"/>
                    </a:lnTo>
                    <a:lnTo>
                      <a:pt x="202" y="371"/>
                    </a:lnTo>
                    <a:lnTo>
                      <a:pt x="188" y="379"/>
                    </a:lnTo>
                    <a:lnTo>
                      <a:pt x="174" y="388"/>
                    </a:lnTo>
                    <a:lnTo>
                      <a:pt x="159" y="394"/>
                    </a:lnTo>
                    <a:lnTo>
                      <a:pt x="144" y="401"/>
                    </a:lnTo>
                    <a:lnTo>
                      <a:pt x="130" y="405"/>
                    </a:lnTo>
                    <a:lnTo>
                      <a:pt x="115" y="410"/>
                    </a:lnTo>
                    <a:lnTo>
                      <a:pt x="100" y="412"/>
                    </a:lnTo>
                    <a:lnTo>
                      <a:pt x="84" y="396"/>
                    </a:lnTo>
                    <a:lnTo>
                      <a:pt x="69" y="377"/>
                    </a:lnTo>
                    <a:lnTo>
                      <a:pt x="56" y="359"/>
                    </a:lnTo>
                    <a:lnTo>
                      <a:pt x="44" y="339"/>
                    </a:lnTo>
                    <a:lnTo>
                      <a:pt x="34" y="319"/>
                    </a:lnTo>
                    <a:lnTo>
                      <a:pt x="25" y="297"/>
                    </a:lnTo>
                    <a:lnTo>
                      <a:pt x="17" y="276"/>
                    </a:lnTo>
                    <a:lnTo>
                      <a:pt x="11" y="253"/>
                    </a:lnTo>
                    <a:lnTo>
                      <a:pt x="6" y="230"/>
                    </a:lnTo>
                    <a:lnTo>
                      <a:pt x="2" y="208"/>
                    </a:lnTo>
                    <a:lnTo>
                      <a:pt x="0" y="184"/>
                    </a:lnTo>
                    <a:lnTo>
                      <a:pt x="0" y="161"/>
                    </a:lnTo>
                    <a:lnTo>
                      <a:pt x="0" y="137"/>
                    </a:lnTo>
                    <a:lnTo>
                      <a:pt x="2" y="115"/>
                    </a:lnTo>
                    <a:lnTo>
                      <a:pt x="6" y="92"/>
                    </a:lnTo>
                    <a:lnTo>
                      <a:pt x="11" y="69"/>
                    </a:lnTo>
                    <a:lnTo>
                      <a:pt x="24" y="52"/>
                    </a:lnTo>
                    <a:lnTo>
                      <a:pt x="38" y="37"/>
                    </a:lnTo>
                    <a:lnTo>
                      <a:pt x="51" y="25"/>
                    </a:lnTo>
                    <a:lnTo>
                      <a:pt x="63" y="15"/>
                    </a:lnTo>
                    <a:lnTo>
                      <a:pt x="75" y="9"/>
                    </a:lnTo>
                    <a:lnTo>
                      <a:pt x="87" y="3"/>
                    </a:lnTo>
                    <a:lnTo>
                      <a:pt x="98" y="1"/>
                    </a:lnTo>
                    <a:lnTo>
                      <a:pt x="109" y="0"/>
                    </a:lnTo>
                    <a:lnTo>
                      <a:pt x="119" y="1"/>
                    </a:lnTo>
                    <a:lnTo>
                      <a:pt x="129" y="4"/>
                    </a:lnTo>
                    <a:lnTo>
                      <a:pt x="139" y="10"/>
                    </a:lnTo>
                    <a:lnTo>
                      <a:pt x="149" y="15"/>
                    </a:lnTo>
                    <a:lnTo>
                      <a:pt x="158" y="24"/>
                    </a:lnTo>
                    <a:lnTo>
                      <a:pt x="168" y="32"/>
                    </a:lnTo>
                    <a:lnTo>
                      <a:pt x="177" y="42"/>
                    </a:lnTo>
                    <a:lnTo>
                      <a:pt x="185" y="53"/>
                    </a:lnTo>
                    <a:lnTo>
                      <a:pt x="201" y="78"/>
                    </a:lnTo>
                    <a:lnTo>
                      <a:pt x="217" y="105"/>
                    </a:lnTo>
                    <a:lnTo>
                      <a:pt x="232" y="134"/>
                    </a:lnTo>
                    <a:lnTo>
                      <a:pt x="246" y="163"/>
                    </a:lnTo>
                    <a:lnTo>
                      <a:pt x="260" y="191"/>
                    </a:lnTo>
                    <a:lnTo>
                      <a:pt x="273" y="218"/>
                    </a:lnTo>
                    <a:lnTo>
                      <a:pt x="286" y="242"/>
                    </a:lnTo>
                    <a:lnTo>
                      <a:pt x="299" y="2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7" name="Freeform 208">
                <a:extLst>
                  <a:ext uri="{FF2B5EF4-FFF2-40B4-BE49-F238E27FC236}">
                    <a16:creationId xmlns:a16="http://schemas.microsoft.com/office/drawing/2014/main" id="{D8DB46FA-461D-48A9-913B-BC521E815882}"/>
                  </a:ext>
                </a:extLst>
              </p:cNvPr>
              <p:cNvSpPr>
                <a:spLocks/>
              </p:cNvSpPr>
              <p:nvPr/>
            </p:nvSpPr>
            <p:spPr bwMode="auto">
              <a:xfrm>
                <a:off x="4702" y="3356"/>
                <a:ext cx="15" cy="102"/>
              </a:xfrm>
              <a:custGeom>
                <a:avLst/>
                <a:gdLst>
                  <a:gd name="T0" fmla="*/ 0 w 108"/>
                  <a:gd name="T1" fmla="*/ 0 h 1124"/>
                  <a:gd name="T2" fmla="*/ 0 w 108"/>
                  <a:gd name="T3" fmla="*/ 0 h 1124"/>
                  <a:gd name="T4" fmla="*/ 0 w 108"/>
                  <a:gd name="T5" fmla="*/ 0 h 1124"/>
                  <a:gd name="T6" fmla="*/ 0 w 108"/>
                  <a:gd name="T7" fmla="*/ 0 h 1124"/>
                  <a:gd name="T8" fmla="*/ 0 w 108"/>
                  <a:gd name="T9" fmla="*/ 0 h 1124"/>
                  <a:gd name="T10" fmla="*/ 0 w 108"/>
                  <a:gd name="T11" fmla="*/ 0 h 1124"/>
                  <a:gd name="T12" fmla="*/ 0 w 108"/>
                  <a:gd name="T13" fmla="*/ 0 h 1124"/>
                  <a:gd name="T14" fmla="*/ 0 w 108"/>
                  <a:gd name="T15" fmla="*/ 0 h 1124"/>
                  <a:gd name="T16" fmla="*/ 0 w 108"/>
                  <a:gd name="T17" fmla="*/ 0 h 1124"/>
                  <a:gd name="T18" fmla="*/ 0 w 108"/>
                  <a:gd name="T19" fmla="*/ 0 h 1124"/>
                  <a:gd name="T20" fmla="*/ 0 w 108"/>
                  <a:gd name="T21" fmla="*/ 0 h 1124"/>
                  <a:gd name="T22" fmla="*/ 0 w 108"/>
                  <a:gd name="T23" fmla="*/ 0 h 1124"/>
                  <a:gd name="T24" fmla="*/ 0 w 108"/>
                  <a:gd name="T25" fmla="*/ 0 h 1124"/>
                  <a:gd name="T26" fmla="*/ 0 w 108"/>
                  <a:gd name="T27" fmla="*/ 0 h 1124"/>
                  <a:gd name="T28" fmla="*/ 0 w 108"/>
                  <a:gd name="T29" fmla="*/ 0 h 1124"/>
                  <a:gd name="T30" fmla="*/ 0 w 108"/>
                  <a:gd name="T31" fmla="*/ 0 h 1124"/>
                  <a:gd name="T32" fmla="*/ 0 w 108"/>
                  <a:gd name="T33" fmla="*/ 0 h 1124"/>
                  <a:gd name="T34" fmla="*/ 0 w 108"/>
                  <a:gd name="T35" fmla="*/ 0 h 1124"/>
                  <a:gd name="T36" fmla="*/ 0 w 108"/>
                  <a:gd name="T37" fmla="*/ 0 h 1124"/>
                  <a:gd name="T38" fmla="*/ 0 w 108"/>
                  <a:gd name="T39" fmla="*/ 0 h 1124"/>
                  <a:gd name="T40" fmla="*/ 0 w 108"/>
                  <a:gd name="T41" fmla="*/ 0 h 1124"/>
                  <a:gd name="T42" fmla="*/ 0 w 108"/>
                  <a:gd name="T43" fmla="*/ 0 h 1124"/>
                  <a:gd name="T44" fmla="*/ 0 w 108"/>
                  <a:gd name="T45" fmla="*/ 0 h 1124"/>
                  <a:gd name="T46" fmla="*/ 0 w 108"/>
                  <a:gd name="T47" fmla="*/ 0 h 1124"/>
                  <a:gd name="T48" fmla="*/ 0 w 108"/>
                  <a:gd name="T49" fmla="*/ 0 h 1124"/>
                  <a:gd name="T50" fmla="*/ 0 w 108"/>
                  <a:gd name="T51" fmla="*/ 0 h 1124"/>
                  <a:gd name="T52" fmla="*/ 0 w 108"/>
                  <a:gd name="T53" fmla="*/ 0 h 1124"/>
                  <a:gd name="T54" fmla="*/ 0 w 108"/>
                  <a:gd name="T55" fmla="*/ 0 h 1124"/>
                  <a:gd name="T56" fmla="*/ 0 w 108"/>
                  <a:gd name="T57" fmla="*/ 0 h 112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8" h="1124">
                    <a:moveTo>
                      <a:pt x="108" y="1124"/>
                    </a:moveTo>
                    <a:lnTo>
                      <a:pt x="96" y="1096"/>
                    </a:lnTo>
                    <a:lnTo>
                      <a:pt x="85" y="1069"/>
                    </a:lnTo>
                    <a:lnTo>
                      <a:pt x="75" y="1040"/>
                    </a:lnTo>
                    <a:lnTo>
                      <a:pt x="65" y="1011"/>
                    </a:lnTo>
                    <a:lnTo>
                      <a:pt x="57" y="981"/>
                    </a:lnTo>
                    <a:lnTo>
                      <a:pt x="49" y="951"/>
                    </a:lnTo>
                    <a:lnTo>
                      <a:pt x="41" y="921"/>
                    </a:lnTo>
                    <a:lnTo>
                      <a:pt x="34" y="889"/>
                    </a:lnTo>
                    <a:lnTo>
                      <a:pt x="28" y="858"/>
                    </a:lnTo>
                    <a:lnTo>
                      <a:pt x="23" y="827"/>
                    </a:lnTo>
                    <a:lnTo>
                      <a:pt x="18" y="795"/>
                    </a:lnTo>
                    <a:lnTo>
                      <a:pt x="14" y="763"/>
                    </a:lnTo>
                    <a:lnTo>
                      <a:pt x="10" y="731"/>
                    </a:lnTo>
                    <a:lnTo>
                      <a:pt x="7" y="698"/>
                    </a:lnTo>
                    <a:lnTo>
                      <a:pt x="4" y="666"/>
                    </a:lnTo>
                    <a:lnTo>
                      <a:pt x="3" y="632"/>
                    </a:lnTo>
                    <a:lnTo>
                      <a:pt x="1" y="600"/>
                    </a:lnTo>
                    <a:lnTo>
                      <a:pt x="0" y="566"/>
                    </a:lnTo>
                    <a:lnTo>
                      <a:pt x="0" y="534"/>
                    </a:lnTo>
                    <a:lnTo>
                      <a:pt x="0" y="500"/>
                    </a:lnTo>
                    <a:lnTo>
                      <a:pt x="2" y="434"/>
                    </a:lnTo>
                    <a:lnTo>
                      <a:pt x="6" y="370"/>
                    </a:lnTo>
                    <a:lnTo>
                      <a:pt x="12" y="305"/>
                    </a:lnTo>
                    <a:lnTo>
                      <a:pt x="19" y="241"/>
                    </a:lnTo>
                    <a:lnTo>
                      <a:pt x="28" y="178"/>
                    </a:lnTo>
                    <a:lnTo>
                      <a:pt x="39" y="118"/>
                    </a:lnTo>
                    <a:lnTo>
                      <a:pt x="108" y="0"/>
                    </a:lnTo>
                    <a:lnTo>
                      <a:pt x="108" y="1124"/>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8" name="Freeform 209">
                <a:extLst>
                  <a:ext uri="{FF2B5EF4-FFF2-40B4-BE49-F238E27FC236}">
                    <a16:creationId xmlns:a16="http://schemas.microsoft.com/office/drawing/2014/main" id="{CDAB7481-332A-49F8-B471-24EBA7E10C14}"/>
                  </a:ext>
                </a:extLst>
              </p:cNvPr>
              <p:cNvSpPr>
                <a:spLocks/>
              </p:cNvSpPr>
              <p:nvPr/>
            </p:nvSpPr>
            <p:spPr bwMode="auto">
              <a:xfrm>
                <a:off x="4852" y="3356"/>
                <a:ext cx="27" cy="47"/>
              </a:xfrm>
              <a:custGeom>
                <a:avLst/>
                <a:gdLst>
                  <a:gd name="T0" fmla="*/ 0 w 191"/>
                  <a:gd name="T1" fmla="*/ 0 h 524"/>
                  <a:gd name="T2" fmla="*/ 0 w 191"/>
                  <a:gd name="T3" fmla="*/ 0 h 524"/>
                  <a:gd name="T4" fmla="*/ 0 w 191"/>
                  <a:gd name="T5" fmla="*/ 0 h 524"/>
                  <a:gd name="T6" fmla="*/ 0 w 191"/>
                  <a:gd name="T7" fmla="*/ 0 h 524"/>
                  <a:gd name="T8" fmla="*/ 0 w 191"/>
                  <a:gd name="T9" fmla="*/ 0 h 524"/>
                  <a:gd name="T10" fmla="*/ 0 w 191"/>
                  <a:gd name="T11" fmla="*/ 0 h 524"/>
                  <a:gd name="T12" fmla="*/ 0 w 191"/>
                  <a:gd name="T13" fmla="*/ 0 h 524"/>
                  <a:gd name="T14" fmla="*/ 0 w 191"/>
                  <a:gd name="T15" fmla="*/ 0 h 524"/>
                  <a:gd name="T16" fmla="*/ 0 w 191"/>
                  <a:gd name="T17" fmla="*/ 0 h 524"/>
                  <a:gd name="T18" fmla="*/ 0 w 191"/>
                  <a:gd name="T19" fmla="*/ 0 h 524"/>
                  <a:gd name="T20" fmla="*/ 0 w 191"/>
                  <a:gd name="T21" fmla="*/ 0 h 524"/>
                  <a:gd name="T22" fmla="*/ 0 w 191"/>
                  <a:gd name="T23" fmla="*/ 0 h 524"/>
                  <a:gd name="T24" fmla="*/ 0 w 191"/>
                  <a:gd name="T25" fmla="*/ 0 h 524"/>
                  <a:gd name="T26" fmla="*/ 0 w 191"/>
                  <a:gd name="T27" fmla="*/ 0 h 524"/>
                  <a:gd name="T28" fmla="*/ 0 w 191"/>
                  <a:gd name="T29" fmla="*/ 0 h 524"/>
                  <a:gd name="T30" fmla="*/ 0 w 191"/>
                  <a:gd name="T31" fmla="*/ 0 h 524"/>
                  <a:gd name="T32" fmla="*/ 0 w 191"/>
                  <a:gd name="T33" fmla="*/ 0 h 524"/>
                  <a:gd name="T34" fmla="*/ 0 w 191"/>
                  <a:gd name="T35" fmla="*/ 0 h 524"/>
                  <a:gd name="T36" fmla="*/ 0 w 191"/>
                  <a:gd name="T37" fmla="*/ 0 h 524"/>
                  <a:gd name="T38" fmla="*/ 0 w 191"/>
                  <a:gd name="T39" fmla="*/ 0 h 524"/>
                  <a:gd name="T40" fmla="*/ 0 w 191"/>
                  <a:gd name="T41" fmla="*/ 0 h 524"/>
                  <a:gd name="T42" fmla="*/ 0 w 191"/>
                  <a:gd name="T43" fmla="*/ 0 h 524"/>
                  <a:gd name="T44" fmla="*/ 0 w 191"/>
                  <a:gd name="T45" fmla="*/ 0 h 524"/>
                  <a:gd name="T46" fmla="*/ 0 w 191"/>
                  <a:gd name="T47" fmla="*/ 0 h 524"/>
                  <a:gd name="T48" fmla="*/ 0 w 191"/>
                  <a:gd name="T49" fmla="*/ 0 h 524"/>
                  <a:gd name="T50" fmla="*/ 0 w 191"/>
                  <a:gd name="T51" fmla="*/ 0 h 524"/>
                  <a:gd name="T52" fmla="*/ 0 w 191"/>
                  <a:gd name="T53" fmla="*/ 0 h 524"/>
                  <a:gd name="T54" fmla="*/ 0 w 191"/>
                  <a:gd name="T55" fmla="*/ 0 h 524"/>
                  <a:gd name="T56" fmla="*/ 0 w 191"/>
                  <a:gd name="T57" fmla="*/ 0 h 524"/>
                  <a:gd name="T58" fmla="*/ 0 w 191"/>
                  <a:gd name="T59" fmla="*/ 0 h 524"/>
                  <a:gd name="T60" fmla="*/ 0 w 191"/>
                  <a:gd name="T61" fmla="*/ 0 h 524"/>
                  <a:gd name="T62" fmla="*/ 0 w 191"/>
                  <a:gd name="T63" fmla="*/ 0 h 524"/>
                  <a:gd name="T64" fmla="*/ 0 w 191"/>
                  <a:gd name="T65" fmla="*/ 0 h 524"/>
                  <a:gd name="T66" fmla="*/ 0 w 191"/>
                  <a:gd name="T67" fmla="*/ 0 h 524"/>
                  <a:gd name="T68" fmla="*/ 0 w 191"/>
                  <a:gd name="T69" fmla="*/ 0 h 524"/>
                  <a:gd name="T70" fmla="*/ 0 w 191"/>
                  <a:gd name="T71" fmla="*/ 0 h 524"/>
                  <a:gd name="T72" fmla="*/ 0 w 191"/>
                  <a:gd name="T73" fmla="*/ 0 h 524"/>
                  <a:gd name="T74" fmla="*/ 0 w 191"/>
                  <a:gd name="T75" fmla="*/ 0 h 524"/>
                  <a:gd name="T76" fmla="*/ 0 w 191"/>
                  <a:gd name="T77" fmla="*/ 0 h 524"/>
                  <a:gd name="T78" fmla="*/ 0 w 191"/>
                  <a:gd name="T79" fmla="*/ 0 h 524"/>
                  <a:gd name="T80" fmla="*/ 0 w 191"/>
                  <a:gd name="T81" fmla="*/ 0 h 524"/>
                  <a:gd name="T82" fmla="*/ 0 w 191"/>
                  <a:gd name="T83" fmla="*/ 0 h 524"/>
                  <a:gd name="T84" fmla="*/ 0 w 191"/>
                  <a:gd name="T85" fmla="*/ 0 h 524"/>
                  <a:gd name="T86" fmla="*/ 0 w 191"/>
                  <a:gd name="T87" fmla="*/ 0 h 524"/>
                  <a:gd name="T88" fmla="*/ 0 w 191"/>
                  <a:gd name="T89" fmla="*/ 0 h 524"/>
                  <a:gd name="T90" fmla="*/ 0 w 191"/>
                  <a:gd name="T91" fmla="*/ 0 h 524"/>
                  <a:gd name="T92" fmla="*/ 0 w 191"/>
                  <a:gd name="T93" fmla="*/ 0 h 524"/>
                  <a:gd name="T94" fmla="*/ 0 w 191"/>
                  <a:gd name="T95" fmla="*/ 0 h 524"/>
                  <a:gd name="T96" fmla="*/ 0 w 191"/>
                  <a:gd name="T97" fmla="*/ 0 h 524"/>
                  <a:gd name="T98" fmla="*/ 0 w 191"/>
                  <a:gd name="T99" fmla="*/ 0 h 524"/>
                  <a:gd name="T100" fmla="*/ 0 w 191"/>
                  <a:gd name="T101" fmla="*/ 0 h 524"/>
                  <a:gd name="T102" fmla="*/ 0 w 191"/>
                  <a:gd name="T103" fmla="*/ 0 h 524"/>
                  <a:gd name="T104" fmla="*/ 0 w 191"/>
                  <a:gd name="T105" fmla="*/ 0 h 52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91" h="524">
                    <a:moveTo>
                      <a:pt x="191" y="138"/>
                    </a:moveTo>
                    <a:lnTo>
                      <a:pt x="185" y="168"/>
                    </a:lnTo>
                    <a:lnTo>
                      <a:pt x="180" y="198"/>
                    </a:lnTo>
                    <a:lnTo>
                      <a:pt x="177" y="228"/>
                    </a:lnTo>
                    <a:lnTo>
                      <a:pt x="175" y="259"/>
                    </a:lnTo>
                    <a:lnTo>
                      <a:pt x="172" y="291"/>
                    </a:lnTo>
                    <a:lnTo>
                      <a:pt x="170" y="321"/>
                    </a:lnTo>
                    <a:lnTo>
                      <a:pt x="166" y="351"/>
                    </a:lnTo>
                    <a:lnTo>
                      <a:pt x="162" y="379"/>
                    </a:lnTo>
                    <a:lnTo>
                      <a:pt x="159" y="393"/>
                    </a:lnTo>
                    <a:lnTo>
                      <a:pt x="155" y="407"/>
                    </a:lnTo>
                    <a:lnTo>
                      <a:pt x="151" y="420"/>
                    </a:lnTo>
                    <a:lnTo>
                      <a:pt x="146" y="432"/>
                    </a:lnTo>
                    <a:lnTo>
                      <a:pt x="140" y="444"/>
                    </a:lnTo>
                    <a:lnTo>
                      <a:pt x="133" y="456"/>
                    </a:lnTo>
                    <a:lnTo>
                      <a:pt x="126" y="466"/>
                    </a:lnTo>
                    <a:lnTo>
                      <a:pt x="118" y="476"/>
                    </a:lnTo>
                    <a:lnTo>
                      <a:pt x="109" y="485"/>
                    </a:lnTo>
                    <a:lnTo>
                      <a:pt x="99" y="494"/>
                    </a:lnTo>
                    <a:lnTo>
                      <a:pt x="87" y="502"/>
                    </a:lnTo>
                    <a:lnTo>
                      <a:pt x="75" y="508"/>
                    </a:lnTo>
                    <a:lnTo>
                      <a:pt x="61" y="513"/>
                    </a:lnTo>
                    <a:lnTo>
                      <a:pt x="46" y="518"/>
                    </a:lnTo>
                    <a:lnTo>
                      <a:pt x="30" y="522"/>
                    </a:lnTo>
                    <a:lnTo>
                      <a:pt x="12" y="524"/>
                    </a:lnTo>
                    <a:lnTo>
                      <a:pt x="9" y="508"/>
                    </a:lnTo>
                    <a:lnTo>
                      <a:pt x="6" y="493"/>
                    </a:lnTo>
                    <a:lnTo>
                      <a:pt x="4" y="477"/>
                    </a:lnTo>
                    <a:lnTo>
                      <a:pt x="2" y="460"/>
                    </a:lnTo>
                    <a:lnTo>
                      <a:pt x="0" y="430"/>
                    </a:lnTo>
                    <a:lnTo>
                      <a:pt x="0" y="399"/>
                    </a:lnTo>
                    <a:lnTo>
                      <a:pt x="2" y="367"/>
                    </a:lnTo>
                    <a:lnTo>
                      <a:pt x="4" y="336"/>
                    </a:lnTo>
                    <a:lnTo>
                      <a:pt x="8" y="306"/>
                    </a:lnTo>
                    <a:lnTo>
                      <a:pt x="13" y="273"/>
                    </a:lnTo>
                    <a:lnTo>
                      <a:pt x="24" y="210"/>
                    </a:lnTo>
                    <a:lnTo>
                      <a:pt x="36" y="144"/>
                    </a:lnTo>
                    <a:lnTo>
                      <a:pt x="41" y="109"/>
                    </a:lnTo>
                    <a:lnTo>
                      <a:pt x="45" y="74"/>
                    </a:lnTo>
                    <a:lnTo>
                      <a:pt x="49" y="37"/>
                    </a:lnTo>
                    <a:lnTo>
                      <a:pt x="52" y="0"/>
                    </a:lnTo>
                    <a:lnTo>
                      <a:pt x="63" y="2"/>
                    </a:lnTo>
                    <a:lnTo>
                      <a:pt x="73" y="7"/>
                    </a:lnTo>
                    <a:lnTo>
                      <a:pt x="84" y="12"/>
                    </a:lnTo>
                    <a:lnTo>
                      <a:pt x="94" y="18"/>
                    </a:lnTo>
                    <a:lnTo>
                      <a:pt x="104" y="26"/>
                    </a:lnTo>
                    <a:lnTo>
                      <a:pt x="114" y="35"/>
                    </a:lnTo>
                    <a:lnTo>
                      <a:pt x="123" y="43"/>
                    </a:lnTo>
                    <a:lnTo>
                      <a:pt x="132" y="53"/>
                    </a:lnTo>
                    <a:lnTo>
                      <a:pt x="150" y="74"/>
                    </a:lnTo>
                    <a:lnTo>
                      <a:pt x="166" y="96"/>
                    </a:lnTo>
                    <a:lnTo>
                      <a:pt x="179" y="118"/>
                    </a:lnTo>
                    <a:lnTo>
                      <a:pt x="191" y="138"/>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79" name="Freeform 210">
                <a:extLst>
                  <a:ext uri="{FF2B5EF4-FFF2-40B4-BE49-F238E27FC236}">
                    <a16:creationId xmlns:a16="http://schemas.microsoft.com/office/drawing/2014/main" id="{0D64214D-A671-46A5-B8CC-EC12A35F4F1C}"/>
                  </a:ext>
                </a:extLst>
              </p:cNvPr>
              <p:cNvSpPr>
                <a:spLocks/>
              </p:cNvSpPr>
              <p:nvPr/>
            </p:nvSpPr>
            <p:spPr bwMode="auto">
              <a:xfrm>
                <a:off x="3560" y="3360"/>
                <a:ext cx="24" cy="100"/>
              </a:xfrm>
              <a:custGeom>
                <a:avLst/>
                <a:gdLst>
                  <a:gd name="T0" fmla="*/ 0 w 169"/>
                  <a:gd name="T1" fmla="*/ 0 h 1104"/>
                  <a:gd name="T2" fmla="*/ 0 w 169"/>
                  <a:gd name="T3" fmla="*/ 0 h 1104"/>
                  <a:gd name="T4" fmla="*/ 0 w 169"/>
                  <a:gd name="T5" fmla="*/ 0 h 1104"/>
                  <a:gd name="T6" fmla="*/ 0 w 169"/>
                  <a:gd name="T7" fmla="*/ 0 h 1104"/>
                  <a:gd name="T8" fmla="*/ 0 w 169"/>
                  <a:gd name="T9" fmla="*/ 0 h 1104"/>
                  <a:gd name="T10" fmla="*/ 0 w 169"/>
                  <a:gd name="T11" fmla="*/ 0 h 1104"/>
                  <a:gd name="T12" fmla="*/ 0 w 169"/>
                  <a:gd name="T13" fmla="*/ 0 h 1104"/>
                  <a:gd name="T14" fmla="*/ 0 w 169"/>
                  <a:gd name="T15" fmla="*/ 0 h 1104"/>
                  <a:gd name="T16" fmla="*/ 0 w 169"/>
                  <a:gd name="T17" fmla="*/ 0 h 1104"/>
                  <a:gd name="T18" fmla="*/ 0 w 169"/>
                  <a:gd name="T19" fmla="*/ 0 h 1104"/>
                  <a:gd name="T20" fmla="*/ 0 w 169"/>
                  <a:gd name="T21" fmla="*/ 0 h 1104"/>
                  <a:gd name="T22" fmla="*/ 0 w 169"/>
                  <a:gd name="T23" fmla="*/ 0 h 1104"/>
                  <a:gd name="T24" fmla="*/ 0 w 169"/>
                  <a:gd name="T25" fmla="*/ 0 h 1104"/>
                  <a:gd name="T26" fmla="*/ 0 w 169"/>
                  <a:gd name="T27" fmla="*/ 0 h 1104"/>
                  <a:gd name="T28" fmla="*/ 0 w 169"/>
                  <a:gd name="T29" fmla="*/ 0 h 1104"/>
                  <a:gd name="T30" fmla="*/ 0 w 169"/>
                  <a:gd name="T31" fmla="*/ 0 h 1104"/>
                  <a:gd name="T32" fmla="*/ 0 w 169"/>
                  <a:gd name="T33" fmla="*/ 0 h 1104"/>
                  <a:gd name="T34" fmla="*/ 0 w 169"/>
                  <a:gd name="T35" fmla="*/ 0 h 1104"/>
                  <a:gd name="T36" fmla="*/ 0 w 169"/>
                  <a:gd name="T37" fmla="*/ 0 h 1104"/>
                  <a:gd name="T38" fmla="*/ 0 w 169"/>
                  <a:gd name="T39" fmla="*/ 0 h 1104"/>
                  <a:gd name="T40" fmla="*/ 0 w 169"/>
                  <a:gd name="T41" fmla="*/ 0 h 1104"/>
                  <a:gd name="T42" fmla="*/ 0 w 169"/>
                  <a:gd name="T43" fmla="*/ 0 h 1104"/>
                  <a:gd name="T44" fmla="*/ 0 w 169"/>
                  <a:gd name="T45" fmla="*/ 0 h 1104"/>
                  <a:gd name="T46" fmla="*/ 0 w 169"/>
                  <a:gd name="T47" fmla="*/ 0 h 11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69" h="1104">
                    <a:moveTo>
                      <a:pt x="100" y="1104"/>
                    </a:moveTo>
                    <a:lnTo>
                      <a:pt x="0" y="1104"/>
                    </a:lnTo>
                    <a:lnTo>
                      <a:pt x="71" y="54"/>
                    </a:lnTo>
                    <a:lnTo>
                      <a:pt x="160" y="0"/>
                    </a:lnTo>
                    <a:lnTo>
                      <a:pt x="163" y="34"/>
                    </a:lnTo>
                    <a:lnTo>
                      <a:pt x="166" y="67"/>
                    </a:lnTo>
                    <a:lnTo>
                      <a:pt x="167" y="100"/>
                    </a:lnTo>
                    <a:lnTo>
                      <a:pt x="169" y="133"/>
                    </a:lnTo>
                    <a:lnTo>
                      <a:pt x="169" y="167"/>
                    </a:lnTo>
                    <a:lnTo>
                      <a:pt x="169" y="200"/>
                    </a:lnTo>
                    <a:lnTo>
                      <a:pt x="168" y="234"/>
                    </a:lnTo>
                    <a:lnTo>
                      <a:pt x="167" y="267"/>
                    </a:lnTo>
                    <a:lnTo>
                      <a:pt x="163" y="335"/>
                    </a:lnTo>
                    <a:lnTo>
                      <a:pt x="158" y="403"/>
                    </a:lnTo>
                    <a:lnTo>
                      <a:pt x="152" y="471"/>
                    </a:lnTo>
                    <a:lnTo>
                      <a:pt x="145" y="539"/>
                    </a:lnTo>
                    <a:lnTo>
                      <a:pt x="130" y="678"/>
                    </a:lnTo>
                    <a:lnTo>
                      <a:pt x="115" y="818"/>
                    </a:lnTo>
                    <a:lnTo>
                      <a:pt x="109" y="889"/>
                    </a:lnTo>
                    <a:lnTo>
                      <a:pt x="104" y="960"/>
                    </a:lnTo>
                    <a:lnTo>
                      <a:pt x="103" y="996"/>
                    </a:lnTo>
                    <a:lnTo>
                      <a:pt x="101" y="1031"/>
                    </a:lnTo>
                    <a:lnTo>
                      <a:pt x="101" y="1067"/>
                    </a:lnTo>
                    <a:lnTo>
                      <a:pt x="100" y="1104"/>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80" name="Freeform 211">
                <a:extLst>
                  <a:ext uri="{FF2B5EF4-FFF2-40B4-BE49-F238E27FC236}">
                    <a16:creationId xmlns:a16="http://schemas.microsoft.com/office/drawing/2014/main" id="{30DE7C47-1DA3-4FA1-B9AF-40D4248ABCE8}"/>
                  </a:ext>
                </a:extLst>
              </p:cNvPr>
              <p:cNvSpPr>
                <a:spLocks/>
              </p:cNvSpPr>
              <p:nvPr/>
            </p:nvSpPr>
            <p:spPr bwMode="auto">
              <a:xfrm>
                <a:off x="3724" y="3363"/>
                <a:ext cx="41" cy="32"/>
              </a:xfrm>
              <a:custGeom>
                <a:avLst/>
                <a:gdLst>
                  <a:gd name="T0" fmla="*/ 0 w 288"/>
                  <a:gd name="T1" fmla="*/ 0 h 352"/>
                  <a:gd name="T2" fmla="*/ 0 w 288"/>
                  <a:gd name="T3" fmla="*/ 0 h 352"/>
                  <a:gd name="T4" fmla="*/ 0 w 288"/>
                  <a:gd name="T5" fmla="*/ 0 h 352"/>
                  <a:gd name="T6" fmla="*/ 0 w 288"/>
                  <a:gd name="T7" fmla="*/ 0 h 352"/>
                  <a:gd name="T8" fmla="*/ 0 w 288"/>
                  <a:gd name="T9" fmla="*/ 0 h 352"/>
                  <a:gd name="T10" fmla="*/ 0 w 288"/>
                  <a:gd name="T11" fmla="*/ 0 h 352"/>
                  <a:gd name="T12" fmla="*/ 0 w 288"/>
                  <a:gd name="T13" fmla="*/ 0 h 352"/>
                  <a:gd name="T14" fmla="*/ 0 w 288"/>
                  <a:gd name="T15" fmla="*/ 0 h 352"/>
                  <a:gd name="T16" fmla="*/ 0 w 288"/>
                  <a:gd name="T17" fmla="*/ 0 h 352"/>
                  <a:gd name="T18" fmla="*/ 0 w 288"/>
                  <a:gd name="T19" fmla="*/ 0 h 352"/>
                  <a:gd name="T20" fmla="*/ 0 w 288"/>
                  <a:gd name="T21" fmla="*/ 0 h 352"/>
                  <a:gd name="T22" fmla="*/ 0 w 288"/>
                  <a:gd name="T23" fmla="*/ 0 h 352"/>
                  <a:gd name="T24" fmla="*/ 0 w 288"/>
                  <a:gd name="T25" fmla="*/ 0 h 352"/>
                  <a:gd name="T26" fmla="*/ 0 w 288"/>
                  <a:gd name="T27" fmla="*/ 0 h 352"/>
                  <a:gd name="T28" fmla="*/ 0 w 288"/>
                  <a:gd name="T29" fmla="*/ 0 h 352"/>
                  <a:gd name="T30" fmla="*/ 0 w 288"/>
                  <a:gd name="T31" fmla="*/ 0 h 352"/>
                  <a:gd name="T32" fmla="*/ 0 w 288"/>
                  <a:gd name="T33" fmla="*/ 0 h 352"/>
                  <a:gd name="T34" fmla="*/ 0 w 288"/>
                  <a:gd name="T35" fmla="*/ 0 h 352"/>
                  <a:gd name="T36" fmla="*/ 0 w 288"/>
                  <a:gd name="T37" fmla="*/ 0 h 352"/>
                  <a:gd name="T38" fmla="*/ 0 w 288"/>
                  <a:gd name="T39" fmla="*/ 0 h 352"/>
                  <a:gd name="T40" fmla="*/ 0 w 288"/>
                  <a:gd name="T41" fmla="*/ 0 h 352"/>
                  <a:gd name="T42" fmla="*/ 0 w 288"/>
                  <a:gd name="T43" fmla="*/ 0 h 352"/>
                  <a:gd name="T44" fmla="*/ 0 w 288"/>
                  <a:gd name="T45" fmla="*/ 0 h 352"/>
                  <a:gd name="T46" fmla="*/ 0 w 288"/>
                  <a:gd name="T47" fmla="*/ 0 h 352"/>
                  <a:gd name="T48" fmla="*/ 0 w 288"/>
                  <a:gd name="T49" fmla="*/ 0 h 352"/>
                  <a:gd name="T50" fmla="*/ 0 w 288"/>
                  <a:gd name="T51" fmla="*/ 0 h 352"/>
                  <a:gd name="T52" fmla="*/ 0 w 288"/>
                  <a:gd name="T53" fmla="*/ 0 h 352"/>
                  <a:gd name="T54" fmla="*/ 0 w 288"/>
                  <a:gd name="T55" fmla="*/ 0 h 352"/>
                  <a:gd name="T56" fmla="*/ 0 w 288"/>
                  <a:gd name="T57" fmla="*/ 0 h 352"/>
                  <a:gd name="T58" fmla="*/ 0 w 288"/>
                  <a:gd name="T59" fmla="*/ 0 h 352"/>
                  <a:gd name="T60" fmla="*/ 0 w 288"/>
                  <a:gd name="T61" fmla="*/ 0 h 352"/>
                  <a:gd name="T62" fmla="*/ 0 w 288"/>
                  <a:gd name="T63" fmla="*/ 0 h 352"/>
                  <a:gd name="T64" fmla="*/ 0 w 288"/>
                  <a:gd name="T65" fmla="*/ 0 h 352"/>
                  <a:gd name="T66" fmla="*/ 0 w 288"/>
                  <a:gd name="T67" fmla="*/ 0 h 352"/>
                  <a:gd name="T68" fmla="*/ 0 w 288"/>
                  <a:gd name="T69" fmla="*/ 0 h 352"/>
                  <a:gd name="T70" fmla="*/ 0 w 288"/>
                  <a:gd name="T71" fmla="*/ 0 h 352"/>
                  <a:gd name="T72" fmla="*/ 0 w 288"/>
                  <a:gd name="T73" fmla="*/ 0 h 352"/>
                  <a:gd name="T74" fmla="*/ 0 w 288"/>
                  <a:gd name="T75" fmla="*/ 0 h 352"/>
                  <a:gd name="T76" fmla="*/ 0 w 288"/>
                  <a:gd name="T77" fmla="*/ 0 h 352"/>
                  <a:gd name="T78" fmla="*/ 0 w 288"/>
                  <a:gd name="T79" fmla="*/ 0 h 352"/>
                  <a:gd name="T80" fmla="*/ 0 w 288"/>
                  <a:gd name="T81" fmla="*/ 0 h 352"/>
                  <a:gd name="T82" fmla="*/ 0 w 288"/>
                  <a:gd name="T83" fmla="*/ 0 h 352"/>
                  <a:gd name="T84" fmla="*/ 0 w 288"/>
                  <a:gd name="T85" fmla="*/ 0 h 352"/>
                  <a:gd name="T86" fmla="*/ 0 w 288"/>
                  <a:gd name="T87" fmla="*/ 0 h 3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88" h="352">
                    <a:moveTo>
                      <a:pt x="288" y="329"/>
                    </a:moveTo>
                    <a:lnTo>
                      <a:pt x="279" y="335"/>
                    </a:lnTo>
                    <a:lnTo>
                      <a:pt x="271" y="340"/>
                    </a:lnTo>
                    <a:lnTo>
                      <a:pt x="262" y="343"/>
                    </a:lnTo>
                    <a:lnTo>
                      <a:pt x="254" y="347"/>
                    </a:lnTo>
                    <a:lnTo>
                      <a:pt x="245" y="349"/>
                    </a:lnTo>
                    <a:lnTo>
                      <a:pt x="236" y="351"/>
                    </a:lnTo>
                    <a:lnTo>
                      <a:pt x="227" y="352"/>
                    </a:lnTo>
                    <a:lnTo>
                      <a:pt x="218" y="352"/>
                    </a:lnTo>
                    <a:lnTo>
                      <a:pt x="209" y="352"/>
                    </a:lnTo>
                    <a:lnTo>
                      <a:pt x="200" y="351"/>
                    </a:lnTo>
                    <a:lnTo>
                      <a:pt x="190" y="350"/>
                    </a:lnTo>
                    <a:lnTo>
                      <a:pt x="181" y="348"/>
                    </a:lnTo>
                    <a:lnTo>
                      <a:pt x="163" y="343"/>
                    </a:lnTo>
                    <a:lnTo>
                      <a:pt x="144" y="336"/>
                    </a:lnTo>
                    <a:lnTo>
                      <a:pt x="125" y="328"/>
                    </a:lnTo>
                    <a:lnTo>
                      <a:pt x="106" y="319"/>
                    </a:lnTo>
                    <a:lnTo>
                      <a:pt x="88" y="309"/>
                    </a:lnTo>
                    <a:lnTo>
                      <a:pt x="70" y="298"/>
                    </a:lnTo>
                    <a:lnTo>
                      <a:pt x="34" y="275"/>
                    </a:lnTo>
                    <a:lnTo>
                      <a:pt x="0" y="255"/>
                    </a:lnTo>
                    <a:lnTo>
                      <a:pt x="8" y="247"/>
                    </a:lnTo>
                    <a:lnTo>
                      <a:pt x="16" y="239"/>
                    </a:lnTo>
                    <a:lnTo>
                      <a:pt x="24" y="230"/>
                    </a:lnTo>
                    <a:lnTo>
                      <a:pt x="32" y="220"/>
                    </a:lnTo>
                    <a:lnTo>
                      <a:pt x="47" y="200"/>
                    </a:lnTo>
                    <a:lnTo>
                      <a:pt x="63" y="177"/>
                    </a:lnTo>
                    <a:lnTo>
                      <a:pt x="93" y="129"/>
                    </a:lnTo>
                    <a:lnTo>
                      <a:pt x="125" y="83"/>
                    </a:lnTo>
                    <a:lnTo>
                      <a:pt x="142" y="62"/>
                    </a:lnTo>
                    <a:lnTo>
                      <a:pt x="160" y="43"/>
                    </a:lnTo>
                    <a:lnTo>
                      <a:pt x="168" y="34"/>
                    </a:lnTo>
                    <a:lnTo>
                      <a:pt x="178" y="27"/>
                    </a:lnTo>
                    <a:lnTo>
                      <a:pt x="187" y="19"/>
                    </a:lnTo>
                    <a:lnTo>
                      <a:pt x="197" y="14"/>
                    </a:lnTo>
                    <a:lnTo>
                      <a:pt x="207" y="8"/>
                    </a:lnTo>
                    <a:lnTo>
                      <a:pt x="217" y="5"/>
                    </a:lnTo>
                    <a:lnTo>
                      <a:pt x="228" y="2"/>
                    </a:lnTo>
                    <a:lnTo>
                      <a:pt x="239" y="1"/>
                    </a:lnTo>
                    <a:lnTo>
                      <a:pt x="251" y="0"/>
                    </a:lnTo>
                    <a:lnTo>
                      <a:pt x="263" y="2"/>
                    </a:lnTo>
                    <a:lnTo>
                      <a:pt x="275" y="4"/>
                    </a:lnTo>
                    <a:lnTo>
                      <a:pt x="288" y="8"/>
                    </a:lnTo>
                    <a:lnTo>
                      <a:pt x="288" y="3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81" name="Freeform 212">
                <a:extLst>
                  <a:ext uri="{FF2B5EF4-FFF2-40B4-BE49-F238E27FC236}">
                    <a16:creationId xmlns:a16="http://schemas.microsoft.com/office/drawing/2014/main" id="{AAB9FD06-5DC1-402C-A0FF-C1D952D4CD8D}"/>
                  </a:ext>
                </a:extLst>
              </p:cNvPr>
              <p:cNvSpPr>
                <a:spLocks/>
              </p:cNvSpPr>
              <p:nvPr/>
            </p:nvSpPr>
            <p:spPr bwMode="auto">
              <a:xfrm>
                <a:off x="4286" y="3367"/>
                <a:ext cx="226" cy="163"/>
              </a:xfrm>
              <a:custGeom>
                <a:avLst/>
                <a:gdLst>
                  <a:gd name="T0" fmla="*/ 0 w 1584"/>
                  <a:gd name="T1" fmla="*/ 0 h 1803"/>
                  <a:gd name="T2" fmla="*/ 0 w 1584"/>
                  <a:gd name="T3" fmla="*/ 0 h 1803"/>
                  <a:gd name="T4" fmla="*/ 0 w 1584"/>
                  <a:gd name="T5" fmla="*/ 0 h 1803"/>
                  <a:gd name="T6" fmla="*/ 0 w 1584"/>
                  <a:gd name="T7" fmla="*/ 0 h 1803"/>
                  <a:gd name="T8" fmla="*/ 0 w 1584"/>
                  <a:gd name="T9" fmla="*/ 0 h 1803"/>
                  <a:gd name="T10" fmla="*/ 0 w 1584"/>
                  <a:gd name="T11" fmla="*/ 0 h 1803"/>
                  <a:gd name="T12" fmla="*/ 0 w 1584"/>
                  <a:gd name="T13" fmla="*/ 0 h 1803"/>
                  <a:gd name="T14" fmla="*/ 0 w 1584"/>
                  <a:gd name="T15" fmla="*/ 0 h 1803"/>
                  <a:gd name="T16" fmla="*/ 0 w 1584"/>
                  <a:gd name="T17" fmla="*/ 0 h 1803"/>
                  <a:gd name="T18" fmla="*/ 0 w 1584"/>
                  <a:gd name="T19" fmla="*/ 0 h 1803"/>
                  <a:gd name="T20" fmla="*/ 0 w 1584"/>
                  <a:gd name="T21" fmla="*/ 0 h 1803"/>
                  <a:gd name="T22" fmla="*/ 0 w 1584"/>
                  <a:gd name="T23" fmla="*/ 0 h 1803"/>
                  <a:gd name="T24" fmla="*/ 0 w 1584"/>
                  <a:gd name="T25" fmla="*/ 0 h 1803"/>
                  <a:gd name="T26" fmla="*/ 0 w 1584"/>
                  <a:gd name="T27" fmla="*/ 0 h 1803"/>
                  <a:gd name="T28" fmla="*/ 0 w 1584"/>
                  <a:gd name="T29" fmla="*/ 0 h 1803"/>
                  <a:gd name="T30" fmla="*/ 0 w 1584"/>
                  <a:gd name="T31" fmla="*/ 0 h 1803"/>
                  <a:gd name="T32" fmla="*/ 0 w 1584"/>
                  <a:gd name="T33" fmla="*/ 0 h 1803"/>
                  <a:gd name="T34" fmla="*/ 0 w 1584"/>
                  <a:gd name="T35" fmla="*/ 0 h 1803"/>
                  <a:gd name="T36" fmla="*/ 0 w 1584"/>
                  <a:gd name="T37" fmla="*/ 0 h 1803"/>
                  <a:gd name="T38" fmla="*/ 0 w 1584"/>
                  <a:gd name="T39" fmla="*/ 0 h 1803"/>
                  <a:gd name="T40" fmla="*/ 0 w 1584"/>
                  <a:gd name="T41" fmla="*/ 0 h 1803"/>
                  <a:gd name="T42" fmla="*/ 0 w 1584"/>
                  <a:gd name="T43" fmla="*/ 0 h 1803"/>
                  <a:gd name="T44" fmla="*/ 0 w 1584"/>
                  <a:gd name="T45" fmla="*/ 0 h 1803"/>
                  <a:gd name="T46" fmla="*/ 0 w 1584"/>
                  <a:gd name="T47" fmla="*/ 0 h 1803"/>
                  <a:gd name="T48" fmla="*/ 0 w 1584"/>
                  <a:gd name="T49" fmla="*/ 0 h 1803"/>
                  <a:gd name="T50" fmla="*/ 0 w 1584"/>
                  <a:gd name="T51" fmla="*/ 0 h 1803"/>
                  <a:gd name="T52" fmla="*/ 0 w 1584"/>
                  <a:gd name="T53" fmla="*/ 0 h 1803"/>
                  <a:gd name="T54" fmla="*/ 0 w 1584"/>
                  <a:gd name="T55" fmla="*/ 0 h 1803"/>
                  <a:gd name="T56" fmla="*/ 0 w 1584"/>
                  <a:gd name="T57" fmla="*/ 0 h 1803"/>
                  <a:gd name="T58" fmla="*/ 0 w 1584"/>
                  <a:gd name="T59" fmla="*/ 0 h 1803"/>
                  <a:gd name="T60" fmla="*/ 0 w 1584"/>
                  <a:gd name="T61" fmla="*/ 0 h 1803"/>
                  <a:gd name="T62" fmla="*/ 0 w 1584"/>
                  <a:gd name="T63" fmla="*/ 0 h 1803"/>
                  <a:gd name="T64" fmla="*/ 0 w 1584"/>
                  <a:gd name="T65" fmla="*/ 0 h 1803"/>
                  <a:gd name="T66" fmla="*/ 0 w 1584"/>
                  <a:gd name="T67" fmla="*/ 0 h 1803"/>
                  <a:gd name="T68" fmla="*/ 0 w 1584"/>
                  <a:gd name="T69" fmla="*/ 0 h 1803"/>
                  <a:gd name="T70" fmla="*/ 0 w 1584"/>
                  <a:gd name="T71" fmla="*/ 0 h 1803"/>
                  <a:gd name="T72" fmla="*/ 0 w 1584"/>
                  <a:gd name="T73" fmla="*/ 0 h 1803"/>
                  <a:gd name="T74" fmla="*/ 0 w 1584"/>
                  <a:gd name="T75" fmla="*/ 0 h 1803"/>
                  <a:gd name="T76" fmla="*/ 0 w 1584"/>
                  <a:gd name="T77" fmla="*/ 0 h 1803"/>
                  <a:gd name="T78" fmla="*/ 0 w 1584"/>
                  <a:gd name="T79" fmla="*/ 0 h 1803"/>
                  <a:gd name="T80" fmla="*/ 0 w 1584"/>
                  <a:gd name="T81" fmla="*/ 0 h 1803"/>
                  <a:gd name="T82" fmla="*/ 0 w 1584"/>
                  <a:gd name="T83" fmla="*/ 0 h 1803"/>
                  <a:gd name="T84" fmla="*/ 0 w 1584"/>
                  <a:gd name="T85" fmla="*/ 0 h 1803"/>
                  <a:gd name="T86" fmla="*/ 0 w 1584"/>
                  <a:gd name="T87" fmla="*/ 0 h 1803"/>
                  <a:gd name="T88" fmla="*/ 0 w 1584"/>
                  <a:gd name="T89" fmla="*/ 0 h 1803"/>
                  <a:gd name="T90" fmla="*/ 0 w 1584"/>
                  <a:gd name="T91" fmla="*/ 0 h 1803"/>
                  <a:gd name="T92" fmla="*/ 0 w 1584"/>
                  <a:gd name="T93" fmla="*/ 0 h 1803"/>
                  <a:gd name="T94" fmla="*/ 0 w 1584"/>
                  <a:gd name="T95" fmla="*/ 0 h 1803"/>
                  <a:gd name="T96" fmla="*/ 0 w 1584"/>
                  <a:gd name="T97" fmla="*/ 0 h 1803"/>
                  <a:gd name="T98" fmla="*/ 0 w 1584"/>
                  <a:gd name="T99" fmla="*/ 0 h 1803"/>
                  <a:gd name="T100" fmla="*/ 0 w 1584"/>
                  <a:gd name="T101" fmla="*/ 0 h 1803"/>
                  <a:gd name="T102" fmla="*/ 0 w 1584"/>
                  <a:gd name="T103" fmla="*/ 0 h 1803"/>
                  <a:gd name="T104" fmla="*/ 0 w 1584"/>
                  <a:gd name="T105" fmla="*/ 0 h 1803"/>
                  <a:gd name="T106" fmla="*/ 0 w 1584"/>
                  <a:gd name="T107" fmla="*/ 0 h 1803"/>
                  <a:gd name="T108" fmla="*/ 0 w 1584"/>
                  <a:gd name="T109" fmla="*/ 0 h 1803"/>
                  <a:gd name="T110" fmla="*/ 0 w 1584"/>
                  <a:gd name="T111" fmla="*/ 0 h 1803"/>
                  <a:gd name="T112" fmla="*/ 0 w 1584"/>
                  <a:gd name="T113" fmla="*/ 0 h 1803"/>
                  <a:gd name="T114" fmla="*/ 0 w 1584"/>
                  <a:gd name="T115" fmla="*/ 0 h 1803"/>
                  <a:gd name="T116" fmla="*/ 0 w 1584"/>
                  <a:gd name="T117" fmla="*/ 0 h 1803"/>
                  <a:gd name="T118" fmla="*/ 0 w 1584"/>
                  <a:gd name="T119" fmla="*/ 0 h 1803"/>
                  <a:gd name="T120" fmla="*/ 0 w 1584"/>
                  <a:gd name="T121" fmla="*/ 0 h 1803"/>
                  <a:gd name="T122" fmla="*/ 0 w 1584"/>
                  <a:gd name="T123" fmla="*/ 0 h 180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4" h="1803">
                    <a:moveTo>
                      <a:pt x="1535" y="599"/>
                    </a:moveTo>
                    <a:lnTo>
                      <a:pt x="1547" y="653"/>
                    </a:lnTo>
                    <a:lnTo>
                      <a:pt x="1560" y="710"/>
                    </a:lnTo>
                    <a:lnTo>
                      <a:pt x="1566" y="739"/>
                    </a:lnTo>
                    <a:lnTo>
                      <a:pt x="1572" y="769"/>
                    </a:lnTo>
                    <a:lnTo>
                      <a:pt x="1577" y="800"/>
                    </a:lnTo>
                    <a:lnTo>
                      <a:pt x="1581" y="829"/>
                    </a:lnTo>
                    <a:lnTo>
                      <a:pt x="1583" y="859"/>
                    </a:lnTo>
                    <a:lnTo>
                      <a:pt x="1584" y="889"/>
                    </a:lnTo>
                    <a:lnTo>
                      <a:pt x="1583" y="918"/>
                    </a:lnTo>
                    <a:lnTo>
                      <a:pt x="1581" y="949"/>
                    </a:lnTo>
                    <a:lnTo>
                      <a:pt x="1578" y="963"/>
                    </a:lnTo>
                    <a:lnTo>
                      <a:pt x="1576" y="977"/>
                    </a:lnTo>
                    <a:lnTo>
                      <a:pt x="1572" y="991"/>
                    </a:lnTo>
                    <a:lnTo>
                      <a:pt x="1568" y="1005"/>
                    </a:lnTo>
                    <a:lnTo>
                      <a:pt x="1563" y="1019"/>
                    </a:lnTo>
                    <a:lnTo>
                      <a:pt x="1558" y="1033"/>
                    </a:lnTo>
                    <a:lnTo>
                      <a:pt x="1552" y="1046"/>
                    </a:lnTo>
                    <a:lnTo>
                      <a:pt x="1545" y="1059"/>
                    </a:lnTo>
                    <a:lnTo>
                      <a:pt x="1528" y="1088"/>
                    </a:lnTo>
                    <a:lnTo>
                      <a:pt x="1511" y="1114"/>
                    </a:lnTo>
                    <a:lnTo>
                      <a:pt x="1493" y="1139"/>
                    </a:lnTo>
                    <a:lnTo>
                      <a:pt x="1474" y="1161"/>
                    </a:lnTo>
                    <a:lnTo>
                      <a:pt x="1454" y="1180"/>
                    </a:lnTo>
                    <a:lnTo>
                      <a:pt x="1434" y="1197"/>
                    </a:lnTo>
                    <a:lnTo>
                      <a:pt x="1413" y="1214"/>
                    </a:lnTo>
                    <a:lnTo>
                      <a:pt x="1391" y="1228"/>
                    </a:lnTo>
                    <a:lnTo>
                      <a:pt x="1369" y="1239"/>
                    </a:lnTo>
                    <a:lnTo>
                      <a:pt x="1346" y="1250"/>
                    </a:lnTo>
                    <a:lnTo>
                      <a:pt x="1323" y="1260"/>
                    </a:lnTo>
                    <a:lnTo>
                      <a:pt x="1299" y="1268"/>
                    </a:lnTo>
                    <a:lnTo>
                      <a:pt x="1273" y="1274"/>
                    </a:lnTo>
                    <a:lnTo>
                      <a:pt x="1249" y="1281"/>
                    </a:lnTo>
                    <a:lnTo>
                      <a:pt x="1224" y="1285"/>
                    </a:lnTo>
                    <a:lnTo>
                      <a:pt x="1198" y="1288"/>
                    </a:lnTo>
                    <a:lnTo>
                      <a:pt x="1173" y="1291"/>
                    </a:lnTo>
                    <a:lnTo>
                      <a:pt x="1147" y="1293"/>
                    </a:lnTo>
                    <a:lnTo>
                      <a:pt x="1121" y="1295"/>
                    </a:lnTo>
                    <a:lnTo>
                      <a:pt x="1093" y="1297"/>
                    </a:lnTo>
                    <a:lnTo>
                      <a:pt x="1040" y="1298"/>
                    </a:lnTo>
                    <a:lnTo>
                      <a:pt x="987" y="1299"/>
                    </a:lnTo>
                    <a:lnTo>
                      <a:pt x="933" y="1300"/>
                    </a:lnTo>
                    <a:lnTo>
                      <a:pt x="880" y="1303"/>
                    </a:lnTo>
                    <a:lnTo>
                      <a:pt x="854" y="1305"/>
                    </a:lnTo>
                    <a:lnTo>
                      <a:pt x="829" y="1309"/>
                    </a:lnTo>
                    <a:lnTo>
                      <a:pt x="803" y="1312"/>
                    </a:lnTo>
                    <a:lnTo>
                      <a:pt x="778" y="1316"/>
                    </a:lnTo>
                    <a:lnTo>
                      <a:pt x="779" y="1337"/>
                    </a:lnTo>
                    <a:lnTo>
                      <a:pt x="781" y="1356"/>
                    </a:lnTo>
                    <a:lnTo>
                      <a:pt x="786" y="1375"/>
                    </a:lnTo>
                    <a:lnTo>
                      <a:pt x="792" y="1391"/>
                    </a:lnTo>
                    <a:lnTo>
                      <a:pt x="799" y="1407"/>
                    </a:lnTo>
                    <a:lnTo>
                      <a:pt x="808" y="1422"/>
                    </a:lnTo>
                    <a:lnTo>
                      <a:pt x="817" y="1436"/>
                    </a:lnTo>
                    <a:lnTo>
                      <a:pt x="829" y="1449"/>
                    </a:lnTo>
                    <a:lnTo>
                      <a:pt x="841" y="1462"/>
                    </a:lnTo>
                    <a:lnTo>
                      <a:pt x="854" y="1474"/>
                    </a:lnTo>
                    <a:lnTo>
                      <a:pt x="868" y="1486"/>
                    </a:lnTo>
                    <a:lnTo>
                      <a:pt x="882" y="1497"/>
                    </a:lnTo>
                    <a:lnTo>
                      <a:pt x="913" y="1518"/>
                    </a:lnTo>
                    <a:lnTo>
                      <a:pt x="947" y="1539"/>
                    </a:lnTo>
                    <a:lnTo>
                      <a:pt x="981" y="1558"/>
                    </a:lnTo>
                    <a:lnTo>
                      <a:pt x="1015" y="1579"/>
                    </a:lnTo>
                    <a:lnTo>
                      <a:pt x="1048" y="1600"/>
                    </a:lnTo>
                    <a:lnTo>
                      <a:pt x="1080" y="1623"/>
                    </a:lnTo>
                    <a:lnTo>
                      <a:pt x="1095" y="1636"/>
                    </a:lnTo>
                    <a:lnTo>
                      <a:pt x="1109" y="1649"/>
                    </a:lnTo>
                    <a:lnTo>
                      <a:pt x="1124" y="1663"/>
                    </a:lnTo>
                    <a:lnTo>
                      <a:pt x="1136" y="1677"/>
                    </a:lnTo>
                    <a:lnTo>
                      <a:pt x="1148" y="1692"/>
                    </a:lnTo>
                    <a:lnTo>
                      <a:pt x="1159" y="1709"/>
                    </a:lnTo>
                    <a:lnTo>
                      <a:pt x="1168" y="1726"/>
                    </a:lnTo>
                    <a:lnTo>
                      <a:pt x="1176" y="1744"/>
                    </a:lnTo>
                    <a:lnTo>
                      <a:pt x="1097" y="1756"/>
                    </a:lnTo>
                    <a:lnTo>
                      <a:pt x="1012" y="1770"/>
                    </a:lnTo>
                    <a:lnTo>
                      <a:pt x="968" y="1777"/>
                    </a:lnTo>
                    <a:lnTo>
                      <a:pt x="923" y="1783"/>
                    </a:lnTo>
                    <a:lnTo>
                      <a:pt x="901" y="1785"/>
                    </a:lnTo>
                    <a:lnTo>
                      <a:pt x="879" y="1787"/>
                    </a:lnTo>
                    <a:lnTo>
                      <a:pt x="857" y="1788"/>
                    </a:lnTo>
                    <a:lnTo>
                      <a:pt x="835" y="1788"/>
                    </a:lnTo>
                    <a:lnTo>
                      <a:pt x="813" y="1788"/>
                    </a:lnTo>
                    <a:lnTo>
                      <a:pt x="791" y="1787"/>
                    </a:lnTo>
                    <a:lnTo>
                      <a:pt x="770" y="1786"/>
                    </a:lnTo>
                    <a:lnTo>
                      <a:pt x="748" y="1783"/>
                    </a:lnTo>
                    <a:lnTo>
                      <a:pt x="728" y="1780"/>
                    </a:lnTo>
                    <a:lnTo>
                      <a:pt x="708" y="1774"/>
                    </a:lnTo>
                    <a:lnTo>
                      <a:pt x="688" y="1769"/>
                    </a:lnTo>
                    <a:lnTo>
                      <a:pt x="669" y="1761"/>
                    </a:lnTo>
                    <a:lnTo>
                      <a:pt x="650" y="1753"/>
                    </a:lnTo>
                    <a:lnTo>
                      <a:pt x="632" y="1743"/>
                    </a:lnTo>
                    <a:lnTo>
                      <a:pt x="615" y="1731"/>
                    </a:lnTo>
                    <a:lnTo>
                      <a:pt x="598" y="1718"/>
                    </a:lnTo>
                    <a:lnTo>
                      <a:pt x="581" y="1703"/>
                    </a:lnTo>
                    <a:lnTo>
                      <a:pt x="566" y="1687"/>
                    </a:lnTo>
                    <a:lnTo>
                      <a:pt x="551" y="1669"/>
                    </a:lnTo>
                    <a:lnTo>
                      <a:pt x="538" y="1648"/>
                    </a:lnTo>
                    <a:lnTo>
                      <a:pt x="523" y="1644"/>
                    </a:lnTo>
                    <a:lnTo>
                      <a:pt x="507" y="1639"/>
                    </a:lnTo>
                    <a:lnTo>
                      <a:pt x="490" y="1634"/>
                    </a:lnTo>
                    <a:lnTo>
                      <a:pt x="472" y="1630"/>
                    </a:lnTo>
                    <a:lnTo>
                      <a:pt x="454" y="1626"/>
                    </a:lnTo>
                    <a:lnTo>
                      <a:pt x="436" y="1624"/>
                    </a:lnTo>
                    <a:lnTo>
                      <a:pt x="427" y="1624"/>
                    </a:lnTo>
                    <a:lnTo>
                      <a:pt x="418" y="1624"/>
                    </a:lnTo>
                    <a:lnTo>
                      <a:pt x="408" y="1625"/>
                    </a:lnTo>
                    <a:lnTo>
                      <a:pt x="398" y="1626"/>
                    </a:lnTo>
                    <a:lnTo>
                      <a:pt x="393" y="1645"/>
                    </a:lnTo>
                    <a:lnTo>
                      <a:pt x="388" y="1661"/>
                    </a:lnTo>
                    <a:lnTo>
                      <a:pt x="381" y="1676"/>
                    </a:lnTo>
                    <a:lnTo>
                      <a:pt x="374" y="1690"/>
                    </a:lnTo>
                    <a:lnTo>
                      <a:pt x="367" y="1703"/>
                    </a:lnTo>
                    <a:lnTo>
                      <a:pt x="359" y="1715"/>
                    </a:lnTo>
                    <a:lnTo>
                      <a:pt x="350" y="1726"/>
                    </a:lnTo>
                    <a:lnTo>
                      <a:pt x="341" y="1737"/>
                    </a:lnTo>
                    <a:lnTo>
                      <a:pt x="332" y="1745"/>
                    </a:lnTo>
                    <a:lnTo>
                      <a:pt x="322" y="1754"/>
                    </a:lnTo>
                    <a:lnTo>
                      <a:pt x="311" y="1761"/>
                    </a:lnTo>
                    <a:lnTo>
                      <a:pt x="300" y="1769"/>
                    </a:lnTo>
                    <a:lnTo>
                      <a:pt x="289" y="1774"/>
                    </a:lnTo>
                    <a:lnTo>
                      <a:pt x="277" y="1780"/>
                    </a:lnTo>
                    <a:lnTo>
                      <a:pt x="266" y="1785"/>
                    </a:lnTo>
                    <a:lnTo>
                      <a:pt x="253" y="1788"/>
                    </a:lnTo>
                    <a:lnTo>
                      <a:pt x="241" y="1793"/>
                    </a:lnTo>
                    <a:lnTo>
                      <a:pt x="227" y="1795"/>
                    </a:lnTo>
                    <a:lnTo>
                      <a:pt x="214" y="1797"/>
                    </a:lnTo>
                    <a:lnTo>
                      <a:pt x="201" y="1799"/>
                    </a:lnTo>
                    <a:lnTo>
                      <a:pt x="175" y="1803"/>
                    </a:lnTo>
                    <a:lnTo>
                      <a:pt x="148" y="1803"/>
                    </a:lnTo>
                    <a:lnTo>
                      <a:pt x="121" y="1803"/>
                    </a:lnTo>
                    <a:lnTo>
                      <a:pt x="94" y="1801"/>
                    </a:lnTo>
                    <a:lnTo>
                      <a:pt x="67" y="1800"/>
                    </a:lnTo>
                    <a:lnTo>
                      <a:pt x="40" y="1798"/>
                    </a:lnTo>
                    <a:lnTo>
                      <a:pt x="0" y="1798"/>
                    </a:lnTo>
                    <a:lnTo>
                      <a:pt x="8" y="1740"/>
                    </a:lnTo>
                    <a:lnTo>
                      <a:pt x="17" y="1681"/>
                    </a:lnTo>
                    <a:lnTo>
                      <a:pt x="26" y="1624"/>
                    </a:lnTo>
                    <a:lnTo>
                      <a:pt x="36" y="1566"/>
                    </a:lnTo>
                    <a:lnTo>
                      <a:pt x="47" y="1509"/>
                    </a:lnTo>
                    <a:lnTo>
                      <a:pt x="59" y="1451"/>
                    </a:lnTo>
                    <a:lnTo>
                      <a:pt x="73" y="1394"/>
                    </a:lnTo>
                    <a:lnTo>
                      <a:pt x="86" y="1337"/>
                    </a:lnTo>
                    <a:lnTo>
                      <a:pt x="100" y="1279"/>
                    </a:lnTo>
                    <a:lnTo>
                      <a:pt x="115" y="1222"/>
                    </a:lnTo>
                    <a:lnTo>
                      <a:pt x="130" y="1165"/>
                    </a:lnTo>
                    <a:lnTo>
                      <a:pt x="146" y="1109"/>
                    </a:lnTo>
                    <a:lnTo>
                      <a:pt x="162" y="1052"/>
                    </a:lnTo>
                    <a:lnTo>
                      <a:pt x="180" y="995"/>
                    </a:lnTo>
                    <a:lnTo>
                      <a:pt x="197" y="939"/>
                    </a:lnTo>
                    <a:lnTo>
                      <a:pt x="215" y="883"/>
                    </a:lnTo>
                    <a:lnTo>
                      <a:pt x="254" y="770"/>
                    </a:lnTo>
                    <a:lnTo>
                      <a:pt x="293" y="659"/>
                    </a:lnTo>
                    <a:lnTo>
                      <a:pt x="334" y="548"/>
                    </a:lnTo>
                    <a:lnTo>
                      <a:pt x="377" y="438"/>
                    </a:lnTo>
                    <a:lnTo>
                      <a:pt x="421" y="327"/>
                    </a:lnTo>
                    <a:lnTo>
                      <a:pt x="466" y="217"/>
                    </a:lnTo>
                    <a:lnTo>
                      <a:pt x="512" y="108"/>
                    </a:lnTo>
                    <a:lnTo>
                      <a:pt x="558" y="0"/>
                    </a:lnTo>
                    <a:lnTo>
                      <a:pt x="627" y="16"/>
                    </a:lnTo>
                    <a:lnTo>
                      <a:pt x="696" y="36"/>
                    </a:lnTo>
                    <a:lnTo>
                      <a:pt x="730" y="45"/>
                    </a:lnTo>
                    <a:lnTo>
                      <a:pt x="765" y="56"/>
                    </a:lnTo>
                    <a:lnTo>
                      <a:pt x="799" y="68"/>
                    </a:lnTo>
                    <a:lnTo>
                      <a:pt x="833" y="80"/>
                    </a:lnTo>
                    <a:lnTo>
                      <a:pt x="866" y="92"/>
                    </a:lnTo>
                    <a:lnTo>
                      <a:pt x="899" y="106"/>
                    </a:lnTo>
                    <a:lnTo>
                      <a:pt x="933" y="119"/>
                    </a:lnTo>
                    <a:lnTo>
                      <a:pt x="966" y="134"/>
                    </a:lnTo>
                    <a:lnTo>
                      <a:pt x="999" y="149"/>
                    </a:lnTo>
                    <a:lnTo>
                      <a:pt x="1031" y="165"/>
                    </a:lnTo>
                    <a:lnTo>
                      <a:pt x="1063" y="181"/>
                    </a:lnTo>
                    <a:lnTo>
                      <a:pt x="1095" y="199"/>
                    </a:lnTo>
                    <a:lnTo>
                      <a:pt x="1127" y="217"/>
                    </a:lnTo>
                    <a:lnTo>
                      <a:pt x="1157" y="237"/>
                    </a:lnTo>
                    <a:lnTo>
                      <a:pt x="1188" y="256"/>
                    </a:lnTo>
                    <a:lnTo>
                      <a:pt x="1218" y="277"/>
                    </a:lnTo>
                    <a:lnTo>
                      <a:pt x="1247" y="298"/>
                    </a:lnTo>
                    <a:lnTo>
                      <a:pt x="1276" y="321"/>
                    </a:lnTo>
                    <a:lnTo>
                      <a:pt x="1305" y="344"/>
                    </a:lnTo>
                    <a:lnTo>
                      <a:pt x="1333" y="368"/>
                    </a:lnTo>
                    <a:lnTo>
                      <a:pt x="1360" y="393"/>
                    </a:lnTo>
                    <a:lnTo>
                      <a:pt x="1387" y="420"/>
                    </a:lnTo>
                    <a:lnTo>
                      <a:pt x="1413" y="447"/>
                    </a:lnTo>
                    <a:lnTo>
                      <a:pt x="1439" y="475"/>
                    </a:lnTo>
                    <a:lnTo>
                      <a:pt x="1464" y="505"/>
                    </a:lnTo>
                    <a:lnTo>
                      <a:pt x="1489" y="535"/>
                    </a:lnTo>
                    <a:lnTo>
                      <a:pt x="1512" y="566"/>
                    </a:lnTo>
                    <a:lnTo>
                      <a:pt x="1535" y="599"/>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82" name="Freeform 213">
                <a:extLst>
                  <a:ext uri="{FF2B5EF4-FFF2-40B4-BE49-F238E27FC236}">
                    <a16:creationId xmlns:a16="http://schemas.microsoft.com/office/drawing/2014/main" id="{9CB632CE-EA82-4DF0-9833-1B2ED91D3C6C}"/>
                  </a:ext>
                </a:extLst>
              </p:cNvPr>
              <p:cNvSpPr>
                <a:spLocks/>
              </p:cNvSpPr>
              <p:nvPr/>
            </p:nvSpPr>
            <p:spPr bwMode="auto">
              <a:xfrm>
                <a:off x="4943" y="3367"/>
                <a:ext cx="9" cy="3"/>
              </a:xfrm>
              <a:custGeom>
                <a:avLst/>
                <a:gdLst>
                  <a:gd name="T0" fmla="*/ 0 w 61"/>
                  <a:gd name="T1" fmla="*/ 0 h 42"/>
                  <a:gd name="T2" fmla="*/ 0 w 61"/>
                  <a:gd name="T3" fmla="*/ 0 h 42"/>
                  <a:gd name="T4" fmla="*/ 0 w 61"/>
                  <a:gd name="T5" fmla="*/ 0 h 42"/>
                  <a:gd name="T6" fmla="*/ 0 w 61"/>
                  <a:gd name="T7" fmla="*/ 0 h 42"/>
                  <a:gd name="T8" fmla="*/ 0 w 61"/>
                  <a:gd name="T9" fmla="*/ 0 h 42"/>
                  <a:gd name="T10" fmla="*/ 0 w 61"/>
                  <a:gd name="T11" fmla="*/ 0 h 42"/>
                  <a:gd name="T12" fmla="*/ 0 w 61"/>
                  <a:gd name="T13" fmla="*/ 0 h 42"/>
                  <a:gd name="T14" fmla="*/ 0 w 61"/>
                  <a:gd name="T15" fmla="*/ 0 h 42"/>
                  <a:gd name="T16" fmla="*/ 0 w 61"/>
                  <a:gd name="T17" fmla="*/ 0 h 42"/>
                  <a:gd name="T18" fmla="*/ 0 w 61"/>
                  <a:gd name="T19" fmla="*/ 0 h 42"/>
                  <a:gd name="T20" fmla="*/ 0 w 61"/>
                  <a:gd name="T21" fmla="*/ 0 h 42"/>
                  <a:gd name="T22" fmla="*/ 0 w 61"/>
                  <a:gd name="T23" fmla="*/ 0 h 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1" h="42">
                    <a:moveTo>
                      <a:pt x="61" y="20"/>
                    </a:moveTo>
                    <a:lnTo>
                      <a:pt x="61" y="42"/>
                    </a:lnTo>
                    <a:lnTo>
                      <a:pt x="0" y="42"/>
                    </a:lnTo>
                    <a:lnTo>
                      <a:pt x="0" y="0"/>
                    </a:lnTo>
                    <a:lnTo>
                      <a:pt x="8" y="0"/>
                    </a:lnTo>
                    <a:lnTo>
                      <a:pt x="15" y="0"/>
                    </a:lnTo>
                    <a:lnTo>
                      <a:pt x="23" y="1"/>
                    </a:lnTo>
                    <a:lnTo>
                      <a:pt x="31" y="2"/>
                    </a:lnTo>
                    <a:lnTo>
                      <a:pt x="38" y="4"/>
                    </a:lnTo>
                    <a:lnTo>
                      <a:pt x="46" y="8"/>
                    </a:lnTo>
                    <a:lnTo>
                      <a:pt x="53" y="14"/>
                    </a:lnTo>
                    <a:lnTo>
                      <a:pt x="61"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83" name="Freeform 214">
                <a:extLst>
                  <a:ext uri="{FF2B5EF4-FFF2-40B4-BE49-F238E27FC236}">
                    <a16:creationId xmlns:a16="http://schemas.microsoft.com/office/drawing/2014/main" id="{A7364726-48A1-42A1-88FA-02EE9EFAAF16}"/>
                  </a:ext>
                </a:extLst>
              </p:cNvPr>
              <p:cNvSpPr>
                <a:spLocks/>
              </p:cNvSpPr>
              <p:nvPr/>
            </p:nvSpPr>
            <p:spPr bwMode="auto">
              <a:xfrm>
                <a:off x="3543" y="3368"/>
                <a:ext cx="14" cy="72"/>
              </a:xfrm>
              <a:custGeom>
                <a:avLst/>
                <a:gdLst>
                  <a:gd name="T0" fmla="*/ 0 w 97"/>
                  <a:gd name="T1" fmla="*/ 0 h 793"/>
                  <a:gd name="T2" fmla="*/ 0 w 97"/>
                  <a:gd name="T3" fmla="*/ 0 h 793"/>
                  <a:gd name="T4" fmla="*/ 0 w 97"/>
                  <a:gd name="T5" fmla="*/ 0 h 793"/>
                  <a:gd name="T6" fmla="*/ 0 w 97"/>
                  <a:gd name="T7" fmla="*/ 0 h 793"/>
                  <a:gd name="T8" fmla="*/ 0 w 97"/>
                  <a:gd name="T9" fmla="*/ 0 h 793"/>
                  <a:gd name="T10" fmla="*/ 0 w 97"/>
                  <a:gd name="T11" fmla="*/ 0 h 793"/>
                  <a:gd name="T12" fmla="*/ 0 w 97"/>
                  <a:gd name="T13" fmla="*/ 0 h 793"/>
                  <a:gd name="T14" fmla="*/ 0 w 97"/>
                  <a:gd name="T15" fmla="*/ 0 h 793"/>
                  <a:gd name="T16" fmla="*/ 0 w 97"/>
                  <a:gd name="T17" fmla="*/ 0 h 793"/>
                  <a:gd name="T18" fmla="*/ 0 w 97"/>
                  <a:gd name="T19" fmla="*/ 0 h 793"/>
                  <a:gd name="T20" fmla="*/ 0 w 97"/>
                  <a:gd name="T21" fmla="*/ 0 h 793"/>
                  <a:gd name="T22" fmla="*/ 0 w 97"/>
                  <a:gd name="T23" fmla="*/ 0 h 793"/>
                  <a:gd name="T24" fmla="*/ 0 w 97"/>
                  <a:gd name="T25" fmla="*/ 0 h 793"/>
                  <a:gd name="T26" fmla="*/ 0 w 97"/>
                  <a:gd name="T27" fmla="*/ 0 h 793"/>
                  <a:gd name="T28" fmla="*/ 0 w 97"/>
                  <a:gd name="T29" fmla="*/ 0 h 793"/>
                  <a:gd name="T30" fmla="*/ 0 w 97"/>
                  <a:gd name="T31" fmla="*/ 0 h 793"/>
                  <a:gd name="T32" fmla="*/ 0 w 97"/>
                  <a:gd name="T33" fmla="*/ 0 h 793"/>
                  <a:gd name="T34" fmla="*/ 0 w 97"/>
                  <a:gd name="T35" fmla="*/ 0 h 793"/>
                  <a:gd name="T36" fmla="*/ 0 w 97"/>
                  <a:gd name="T37" fmla="*/ 0 h 793"/>
                  <a:gd name="T38" fmla="*/ 0 w 97"/>
                  <a:gd name="T39" fmla="*/ 0 h 793"/>
                  <a:gd name="T40" fmla="*/ 0 w 97"/>
                  <a:gd name="T41" fmla="*/ 0 h 793"/>
                  <a:gd name="T42" fmla="*/ 0 w 97"/>
                  <a:gd name="T43" fmla="*/ 0 h 793"/>
                  <a:gd name="T44" fmla="*/ 0 w 97"/>
                  <a:gd name="T45" fmla="*/ 0 h 793"/>
                  <a:gd name="T46" fmla="*/ 0 w 97"/>
                  <a:gd name="T47" fmla="*/ 0 h 793"/>
                  <a:gd name="T48" fmla="*/ 0 w 97"/>
                  <a:gd name="T49" fmla="*/ 0 h 793"/>
                  <a:gd name="T50" fmla="*/ 0 w 97"/>
                  <a:gd name="T51" fmla="*/ 0 h 793"/>
                  <a:gd name="T52" fmla="*/ 0 w 97"/>
                  <a:gd name="T53" fmla="*/ 0 h 793"/>
                  <a:gd name="T54" fmla="*/ 0 w 97"/>
                  <a:gd name="T55" fmla="*/ 0 h 793"/>
                  <a:gd name="T56" fmla="*/ 0 w 97"/>
                  <a:gd name="T57" fmla="*/ 0 h 793"/>
                  <a:gd name="T58" fmla="*/ 0 w 97"/>
                  <a:gd name="T59" fmla="*/ 0 h 793"/>
                  <a:gd name="T60" fmla="*/ 0 w 97"/>
                  <a:gd name="T61" fmla="*/ 0 h 793"/>
                  <a:gd name="T62" fmla="*/ 0 w 97"/>
                  <a:gd name="T63" fmla="*/ 0 h 7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7" h="793">
                    <a:moveTo>
                      <a:pt x="56" y="793"/>
                    </a:moveTo>
                    <a:lnTo>
                      <a:pt x="48" y="773"/>
                    </a:lnTo>
                    <a:lnTo>
                      <a:pt x="41" y="753"/>
                    </a:lnTo>
                    <a:lnTo>
                      <a:pt x="34" y="731"/>
                    </a:lnTo>
                    <a:lnTo>
                      <a:pt x="28" y="710"/>
                    </a:lnTo>
                    <a:lnTo>
                      <a:pt x="23" y="689"/>
                    </a:lnTo>
                    <a:lnTo>
                      <a:pt x="18" y="666"/>
                    </a:lnTo>
                    <a:lnTo>
                      <a:pt x="14" y="644"/>
                    </a:lnTo>
                    <a:lnTo>
                      <a:pt x="11" y="622"/>
                    </a:lnTo>
                    <a:lnTo>
                      <a:pt x="8" y="599"/>
                    </a:lnTo>
                    <a:lnTo>
                      <a:pt x="5" y="576"/>
                    </a:lnTo>
                    <a:lnTo>
                      <a:pt x="3" y="553"/>
                    </a:lnTo>
                    <a:lnTo>
                      <a:pt x="2" y="530"/>
                    </a:lnTo>
                    <a:lnTo>
                      <a:pt x="0" y="482"/>
                    </a:lnTo>
                    <a:lnTo>
                      <a:pt x="0" y="435"/>
                    </a:lnTo>
                    <a:lnTo>
                      <a:pt x="1" y="386"/>
                    </a:lnTo>
                    <a:lnTo>
                      <a:pt x="3" y="338"/>
                    </a:lnTo>
                    <a:lnTo>
                      <a:pt x="6" y="288"/>
                    </a:lnTo>
                    <a:lnTo>
                      <a:pt x="10" y="239"/>
                    </a:lnTo>
                    <a:lnTo>
                      <a:pt x="18" y="141"/>
                    </a:lnTo>
                    <a:lnTo>
                      <a:pt x="26" y="44"/>
                    </a:lnTo>
                    <a:lnTo>
                      <a:pt x="95" y="0"/>
                    </a:lnTo>
                    <a:lnTo>
                      <a:pt x="97" y="43"/>
                    </a:lnTo>
                    <a:lnTo>
                      <a:pt x="97" y="86"/>
                    </a:lnTo>
                    <a:lnTo>
                      <a:pt x="96" y="130"/>
                    </a:lnTo>
                    <a:lnTo>
                      <a:pt x="95" y="178"/>
                    </a:lnTo>
                    <a:lnTo>
                      <a:pt x="90" y="275"/>
                    </a:lnTo>
                    <a:lnTo>
                      <a:pt x="83" y="376"/>
                    </a:lnTo>
                    <a:lnTo>
                      <a:pt x="75" y="481"/>
                    </a:lnTo>
                    <a:lnTo>
                      <a:pt x="68" y="586"/>
                    </a:lnTo>
                    <a:lnTo>
                      <a:pt x="61" y="691"/>
                    </a:lnTo>
                    <a:lnTo>
                      <a:pt x="56" y="793"/>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84" name="Freeform 215">
                <a:extLst>
                  <a:ext uri="{FF2B5EF4-FFF2-40B4-BE49-F238E27FC236}">
                    <a16:creationId xmlns:a16="http://schemas.microsoft.com/office/drawing/2014/main" id="{1D225FDB-D6C2-4D69-A656-C6DA05B53A8A}"/>
                  </a:ext>
                </a:extLst>
              </p:cNvPr>
              <p:cNvSpPr>
                <a:spLocks/>
              </p:cNvSpPr>
              <p:nvPr/>
            </p:nvSpPr>
            <p:spPr bwMode="auto">
              <a:xfrm>
                <a:off x="5042" y="3375"/>
                <a:ext cx="7" cy="6"/>
              </a:xfrm>
              <a:custGeom>
                <a:avLst/>
                <a:gdLst>
                  <a:gd name="T0" fmla="*/ 0 w 50"/>
                  <a:gd name="T1" fmla="*/ 0 h 64"/>
                  <a:gd name="T2" fmla="*/ 0 w 50"/>
                  <a:gd name="T3" fmla="*/ 0 h 64"/>
                  <a:gd name="T4" fmla="*/ 0 w 50"/>
                  <a:gd name="T5" fmla="*/ 0 h 64"/>
                  <a:gd name="T6" fmla="*/ 0 w 50"/>
                  <a:gd name="T7" fmla="*/ 0 h 64"/>
                  <a:gd name="T8" fmla="*/ 0 w 50"/>
                  <a:gd name="T9" fmla="*/ 0 h 64"/>
                  <a:gd name="T10" fmla="*/ 0 w 50"/>
                  <a:gd name="T11" fmla="*/ 0 h 64"/>
                  <a:gd name="T12" fmla="*/ 0 w 50"/>
                  <a:gd name="T13" fmla="*/ 0 h 64"/>
                  <a:gd name="T14" fmla="*/ 0 w 50"/>
                  <a:gd name="T15" fmla="*/ 0 h 64"/>
                  <a:gd name="T16" fmla="*/ 0 w 50"/>
                  <a:gd name="T17" fmla="*/ 0 h 64"/>
                  <a:gd name="T18" fmla="*/ 0 w 50"/>
                  <a:gd name="T19" fmla="*/ 0 h 64"/>
                  <a:gd name="T20" fmla="*/ 0 w 50"/>
                  <a:gd name="T21" fmla="*/ 0 h 64"/>
                  <a:gd name="T22" fmla="*/ 0 w 50"/>
                  <a:gd name="T23" fmla="*/ 0 h 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64">
                    <a:moveTo>
                      <a:pt x="50" y="22"/>
                    </a:moveTo>
                    <a:lnTo>
                      <a:pt x="50" y="64"/>
                    </a:lnTo>
                    <a:lnTo>
                      <a:pt x="0" y="64"/>
                    </a:lnTo>
                    <a:lnTo>
                      <a:pt x="0" y="0"/>
                    </a:lnTo>
                    <a:lnTo>
                      <a:pt x="7" y="0"/>
                    </a:lnTo>
                    <a:lnTo>
                      <a:pt x="14" y="0"/>
                    </a:lnTo>
                    <a:lnTo>
                      <a:pt x="22" y="1"/>
                    </a:lnTo>
                    <a:lnTo>
                      <a:pt x="28" y="2"/>
                    </a:lnTo>
                    <a:lnTo>
                      <a:pt x="34" y="5"/>
                    </a:lnTo>
                    <a:lnTo>
                      <a:pt x="41" y="9"/>
                    </a:lnTo>
                    <a:lnTo>
                      <a:pt x="46" y="14"/>
                    </a:lnTo>
                    <a:lnTo>
                      <a:pt x="5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85" name="Freeform 216">
                <a:extLst>
                  <a:ext uri="{FF2B5EF4-FFF2-40B4-BE49-F238E27FC236}">
                    <a16:creationId xmlns:a16="http://schemas.microsoft.com/office/drawing/2014/main" id="{237E159B-6B83-4816-AA08-66057B6256AB}"/>
                  </a:ext>
                </a:extLst>
              </p:cNvPr>
              <p:cNvSpPr>
                <a:spLocks/>
              </p:cNvSpPr>
              <p:nvPr/>
            </p:nvSpPr>
            <p:spPr bwMode="auto">
              <a:xfrm>
                <a:off x="3529" y="3377"/>
                <a:ext cx="7" cy="25"/>
              </a:xfrm>
              <a:custGeom>
                <a:avLst/>
                <a:gdLst>
                  <a:gd name="T0" fmla="*/ 0 w 49"/>
                  <a:gd name="T1" fmla="*/ 0 h 267"/>
                  <a:gd name="T2" fmla="*/ 0 w 49"/>
                  <a:gd name="T3" fmla="*/ 0 h 267"/>
                  <a:gd name="T4" fmla="*/ 0 w 49"/>
                  <a:gd name="T5" fmla="*/ 0 h 267"/>
                  <a:gd name="T6" fmla="*/ 0 w 49"/>
                  <a:gd name="T7" fmla="*/ 0 h 267"/>
                  <a:gd name="T8" fmla="*/ 0 w 49"/>
                  <a:gd name="T9" fmla="*/ 0 h 267"/>
                  <a:gd name="T10" fmla="*/ 0 w 49"/>
                  <a:gd name="T11" fmla="*/ 0 h 267"/>
                  <a:gd name="T12" fmla="*/ 0 w 49"/>
                  <a:gd name="T13" fmla="*/ 0 h 267"/>
                  <a:gd name="T14" fmla="*/ 0 w 49"/>
                  <a:gd name="T15" fmla="*/ 0 h 267"/>
                  <a:gd name="T16" fmla="*/ 0 w 49"/>
                  <a:gd name="T17" fmla="*/ 0 h 267"/>
                  <a:gd name="T18" fmla="*/ 0 w 49"/>
                  <a:gd name="T19" fmla="*/ 0 h 267"/>
                  <a:gd name="T20" fmla="*/ 0 w 49"/>
                  <a:gd name="T21" fmla="*/ 0 h 267"/>
                  <a:gd name="T22" fmla="*/ 0 w 49"/>
                  <a:gd name="T23" fmla="*/ 0 h 267"/>
                  <a:gd name="T24" fmla="*/ 0 w 49"/>
                  <a:gd name="T25" fmla="*/ 0 h 267"/>
                  <a:gd name="T26" fmla="*/ 0 w 49"/>
                  <a:gd name="T27" fmla="*/ 0 h 267"/>
                  <a:gd name="T28" fmla="*/ 0 w 49"/>
                  <a:gd name="T29" fmla="*/ 0 h 267"/>
                  <a:gd name="T30" fmla="*/ 0 w 49"/>
                  <a:gd name="T31" fmla="*/ 0 h 267"/>
                  <a:gd name="T32" fmla="*/ 0 w 49"/>
                  <a:gd name="T33" fmla="*/ 0 h 267"/>
                  <a:gd name="T34" fmla="*/ 0 w 49"/>
                  <a:gd name="T35" fmla="*/ 0 h 267"/>
                  <a:gd name="T36" fmla="*/ 0 w 49"/>
                  <a:gd name="T37" fmla="*/ 0 h 2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 h="267">
                    <a:moveTo>
                      <a:pt x="39" y="267"/>
                    </a:moveTo>
                    <a:lnTo>
                      <a:pt x="36" y="250"/>
                    </a:lnTo>
                    <a:lnTo>
                      <a:pt x="33" y="233"/>
                    </a:lnTo>
                    <a:lnTo>
                      <a:pt x="29" y="216"/>
                    </a:lnTo>
                    <a:lnTo>
                      <a:pt x="25" y="197"/>
                    </a:lnTo>
                    <a:lnTo>
                      <a:pt x="15" y="162"/>
                    </a:lnTo>
                    <a:lnTo>
                      <a:pt x="7" y="125"/>
                    </a:lnTo>
                    <a:lnTo>
                      <a:pt x="3" y="107"/>
                    </a:lnTo>
                    <a:lnTo>
                      <a:pt x="1" y="89"/>
                    </a:lnTo>
                    <a:lnTo>
                      <a:pt x="0" y="72"/>
                    </a:lnTo>
                    <a:lnTo>
                      <a:pt x="0" y="56"/>
                    </a:lnTo>
                    <a:lnTo>
                      <a:pt x="2" y="41"/>
                    </a:lnTo>
                    <a:lnTo>
                      <a:pt x="5" y="26"/>
                    </a:lnTo>
                    <a:lnTo>
                      <a:pt x="8" y="19"/>
                    </a:lnTo>
                    <a:lnTo>
                      <a:pt x="11" y="12"/>
                    </a:lnTo>
                    <a:lnTo>
                      <a:pt x="15" y="5"/>
                    </a:lnTo>
                    <a:lnTo>
                      <a:pt x="19" y="0"/>
                    </a:lnTo>
                    <a:lnTo>
                      <a:pt x="49" y="0"/>
                    </a:lnTo>
                    <a:lnTo>
                      <a:pt x="39" y="267"/>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86" name="Freeform 217">
                <a:extLst>
                  <a:ext uri="{FF2B5EF4-FFF2-40B4-BE49-F238E27FC236}">
                    <a16:creationId xmlns:a16="http://schemas.microsoft.com/office/drawing/2014/main" id="{BF7B203E-F2D7-4D30-8E11-944BD9F0EC04}"/>
                  </a:ext>
                </a:extLst>
              </p:cNvPr>
              <p:cNvSpPr>
                <a:spLocks/>
              </p:cNvSpPr>
              <p:nvPr/>
            </p:nvSpPr>
            <p:spPr bwMode="auto">
              <a:xfrm>
                <a:off x="4368" y="3377"/>
                <a:ext cx="11" cy="7"/>
              </a:xfrm>
              <a:custGeom>
                <a:avLst/>
                <a:gdLst>
                  <a:gd name="T0" fmla="*/ 0 w 76"/>
                  <a:gd name="T1" fmla="*/ 0 h 82"/>
                  <a:gd name="T2" fmla="*/ 0 w 76"/>
                  <a:gd name="T3" fmla="*/ 0 h 82"/>
                  <a:gd name="T4" fmla="*/ 0 w 76"/>
                  <a:gd name="T5" fmla="*/ 0 h 82"/>
                  <a:gd name="T6" fmla="*/ 0 w 76"/>
                  <a:gd name="T7" fmla="*/ 0 h 82"/>
                  <a:gd name="T8" fmla="*/ 0 w 76"/>
                  <a:gd name="T9" fmla="*/ 0 h 82"/>
                  <a:gd name="T10" fmla="*/ 0 w 76"/>
                  <a:gd name="T11" fmla="*/ 0 h 82"/>
                  <a:gd name="T12" fmla="*/ 0 w 76"/>
                  <a:gd name="T13" fmla="*/ 0 h 82"/>
                  <a:gd name="T14" fmla="*/ 0 w 76"/>
                  <a:gd name="T15" fmla="*/ 0 h 82"/>
                  <a:gd name="T16" fmla="*/ 0 w 76"/>
                  <a:gd name="T17" fmla="*/ 0 h 82"/>
                  <a:gd name="T18" fmla="*/ 0 w 76"/>
                  <a:gd name="T19" fmla="*/ 0 h 82"/>
                  <a:gd name="T20" fmla="*/ 0 w 76"/>
                  <a:gd name="T21" fmla="*/ 0 h 82"/>
                  <a:gd name="T22" fmla="*/ 0 w 76"/>
                  <a:gd name="T23" fmla="*/ 0 h 82"/>
                  <a:gd name="T24" fmla="*/ 0 w 76"/>
                  <a:gd name="T25" fmla="*/ 0 h 82"/>
                  <a:gd name="T26" fmla="*/ 0 w 76"/>
                  <a:gd name="T27" fmla="*/ 0 h 82"/>
                  <a:gd name="T28" fmla="*/ 0 w 76"/>
                  <a:gd name="T29" fmla="*/ 0 h 82"/>
                  <a:gd name="T30" fmla="*/ 0 w 76"/>
                  <a:gd name="T31" fmla="*/ 0 h 82"/>
                  <a:gd name="T32" fmla="*/ 0 w 76"/>
                  <a:gd name="T33" fmla="*/ 0 h 82"/>
                  <a:gd name="T34" fmla="*/ 0 w 76"/>
                  <a:gd name="T35" fmla="*/ 0 h 82"/>
                  <a:gd name="T36" fmla="*/ 0 w 76"/>
                  <a:gd name="T37" fmla="*/ 0 h 82"/>
                  <a:gd name="T38" fmla="*/ 0 w 76"/>
                  <a:gd name="T39" fmla="*/ 0 h 82"/>
                  <a:gd name="T40" fmla="*/ 0 w 76"/>
                  <a:gd name="T41" fmla="*/ 0 h 82"/>
                  <a:gd name="T42" fmla="*/ 0 w 76"/>
                  <a:gd name="T43" fmla="*/ 0 h 82"/>
                  <a:gd name="T44" fmla="*/ 0 w 76"/>
                  <a:gd name="T45" fmla="*/ 0 h 82"/>
                  <a:gd name="T46" fmla="*/ 0 w 76"/>
                  <a:gd name="T47" fmla="*/ 0 h 82"/>
                  <a:gd name="T48" fmla="*/ 0 w 76"/>
                  <a:gd name="T49" fmla="*/ 0 h 82"/>
                  <a:gd name="T50" fmla="*/ 0 w 76"/>
                  <a:gd name="T51" fmla="*/ 0 h 82"/>
                  <a:gd name="T52" fmla="*/ 0 w 76"/>
                  <a:gd name="T53" fmla="*/ 0 h 82"/>
                  <a:gd name="T54" fmla="*/ 0 w 76"/>
                  <a:gd name="T55" fmla="*/ 0 h 82"/>
                  <a:gd name="T56" fmla="*/ 0 w 76"/>
                  <a:gd name="T57" fmla="*/ 0 h 82"/>
                  <a:gd name="T58" fmla="*/ 0 w 76"/>
                  <a:gd name="T59" fmla="*/ 0 h 82"/>
                  <a:gd name="T60" fmla="*/ 0 w 76"/>
                  <a:gd name="T61" fmla="*/ 0 h 82"/>
                  <a:gd name="T62" fmla="*/ 0 w 76"/>
                  <a:gd name="T63" fmla="*/ 0 h 82"/>
                  <a:gd name="T64" fmla="*/ 0 w 76"/>
                  <a:gd name="T65" fmla="*/ 0 h 82"/>
                  <a:gd name="T66" fmla="*/ 0 w 76"/>
                  <a:gd name="T67" fmla="*/ 0 h 82"/>
                  <a:gd name="T68" fmla="*/ 0 w 76"/>
                  <a:gd name="T69" fmla="*/ 0 h 82"/>
                  <a:gd name="T70" fmla="*/ 0 w 76"/>
                  <a:gd name="T71" fmla="*/ 0 h 82"/>
                  <a:gd name="T72" fmla="*/ 0 w 76"/>
                  <a:gd name="T73" fmla="*/ 0 h 82"/>
                  <a:gd name="T74" fmla="*/ 0 w 76"/>
                  <a:gd name="T75" fmla="*/ 0 h 82"/>
                  <a:gd name="T76" fmla="*/ 0 w 76"/>
                  <a:gd name="T77" fmla="*/ 0 h 82"/>
                  <a:gd name="T78" fmla="*/ 0 w 76"/>
                  <a:gd name="T79" fmla="*/ 0 h 82"/>
                  <a:gd name="T80" fmla="*/ 0 w 76"/>
                  <a:gd name="T81" fmla="*/ 0 h 82"/>
                  <a:gd name="T82" fmla="*/ 0 w 76"/>
                  <a:gd name="T83" fmla="*/ 0 h 82"/>
                  <a:gd name="T84" fmla="*/ 0 w 76"/>
                  <a:gd name="T85" fmla="*/ 0 h 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6" h="82">
                    <a:moveTo>
                      <a:pt x="74" y="23"/>
                    </a:moveTo>
                    <a:lnTo>
                      <a:pt x="74" y="32"/>
                    </a:lnTo>
                    <a:lnTo>
                      <a:pt x="75" y="39"/>
                    </a:lnTo>
                    <a:lnTo>
                      <a:pt x="76" y="47"/>
                    </a:lnTo>
                    <a:lnTo>
                      <a:pt x="75" y="55"/>
                    </a:lnTo>
                    <a:lnTo>
                      <a:pt x="75" y="58"/>
                    </a:lnTo>
                    <a:lnTo>
                      <a:pt x="73" y="61"/>
                    </a:lnTo>
                    <a:lnTo>
                      <a:pt x="72" y="64"/>
                    </a:lnTo>
                    <a:lnTo>
                      <a:pt x="70" y="67"/>
                    </a:lnTo>
                    <a:lnTo>
                      <a:pt x="67" y="70"/>
                    </a:lnTo>
                    <a:lnTo>
                      <a:pt x="64" y="73"/>
                    </a:lnTo>
                    <a:lnTo>
                      <a:pt x="59" y="75"/>
                    </a:lnTo>
                    <a:lnTo>
                      <a:pt x="54" y="77"/>
                    </a:lnTo>
                    <a:lnTo>
                      <a:pt x="45" y="80"/>
                    </a:lnTo>
                    <a:lnTo>
                      <a:pt x="37" y="82"/>
                    </a:lnTo>
                    <a:lnTo>
                      <a:pt x="30" y="80"/>
                    </a:lnTo>
                    <a:lnTo>
                      <a:pt x="24" y="79"/>
                    </a:lnTo>
                    <a:lnTo>
                      <a:pt x="19" y="76"/>
                    </a:lnTo>
                    <a:lnTo>
                      <a:pt x="14" y="72"/>
                    </a:lnTo>
                    <a:lnTo>
                      <a:pt x="9" y="66"/>
                    </a:lnTo>
                    <a:lnTo>
                      <a:pt x="6" y="60"/>
                    </a:lnTo>
                    <a:lnTo>
                      <a:pt x="4" y="53"/>
                    </a:lnTo>
                    <a:lnTo>
                      <a:pt x="2" y="46"/>
                    </a:lnTo>
                    <a:lnTo>
                      <a:pt x="1" y="38"/>
                    </a:lnTo>
                    <a:lnTo>
                      <a:pt x="0" y="31"/>
                    </a:lnTo>
                    <a:lnTo>
                      <a:pt x="0" y="23"/>
                    </a:lnTo>
                    <a:lnTo>
                      <a:pt x="1" y="16"/>
                    </a:lnTo>
                    <a:lnTo>
                      <a:pt x="2" y="8"/>
                    </a:lnTo>
                    <a:lnTo>
                      <a:pt x="4" y="3"/>
                    </a:lnTo>
                    <a:lnTo>
                      <a:pt x="8" y="4"/>
                    </a:lnTo>
                    <a:lnTo>
                      <a:pt x="12" y="5"/>
                    </a:lnTo>
                    <a:lnTo>
                      <a:pt x="17" y="5"/>
                    </a:lnTo>
                    <a:lnTo>
                      <a:pt x="22" y="4"/>
                    </a:lnTo>
                    <a:lnTo>
                      <a:pt x="33" y="3"/>
                    </a:lnTo>
                    <a:lnTo>
                      <a:pt x="43" y="0"/>
                    </a:lnTo>
                    <a:lnTo>
                      <a:pt x="48" y="0"/>
                    </a:lnTo>
                    <a:lnTo>
                      <a:pt x="53" y="0"/>
                    </a:lnTo>
                    <a:lnTo>
                      <a:pt x="57" y="2"/>
                    </a:lnTo>
                    <a:lnTo>
                      <a:pt x="62" y="4"/>
                    </a:lnTo>
                    <a:lnTo>
                      <a:pt x="66" y="7"/>
                    </a:lnTo>
                    <a:lnTo>
                      <a:pt x="69" y="11"/>
                    </a:lnTo>
                    <a:lnTo>
                      <a:pt x="72" y="17"/>
                    </a:lnTo>
                    <a:lnTo>
                      <a:pt x="74"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87" name="Freeform 218">
                <a:extLst>
                  <a:ext uri="{FF2B5EF4-FFF2-40B4-BE49-F238E27FC236}">
                    <a16:creationId xmlns:a16="http://schemas.microsoft.com/office/drawing/2014/main" id="{242DFFAA-D664-4750-B68A-178250DFB2A5}"/>
                  </a:ext>
                </a:extLst>
              </p:cNvPr>
              <p:cNvSpPr>
                <a:spLocks/>
              </p:cNvSpPr>
              <p:nvPr/>
            </p:nvSpPr>
            <p:spPr bwMode="auto">
              <a:xfrm>
                <a:off x="4886" y="3382"/>
                <a:ext cx="6" cy="9"/>
              </a:xfrm>
              <a:custGeom>
                <a:avLst/>
                <a:gdLst>
                  <a:gd name="T0" fmla="*/ 0 w 39"/>
                  <a:gd name="T1" fmla="*/ 0 h 96"/>
                  <a:gd name="T2" fmla="*/ 0 w 39"/>
                  <a:gd name="T3" fmla="*/ 0 h 96"/>
                  <a:gd name="T4" fmla="*/ 0 w 39"/>
                  <a:gd name="T5" fmla="*/ 0 h 96"/>
                  <a:gd name="T6" fmla="*/ 0 w 39"/>
                  <a:gd name="T7" fmla="*/ 0 h 96"/>
                  <a:gd name="T8" fmla="*/ 0 w 39"/>
                  <a:gd name="T9" fmla="*/ 0 h 96"/>
                  <a:gd name="T10" fmla="*/ 0 w 39"/>
                  <a:gd name="T11" fmla="*/ 0 h 96"/>
                  <a:gd name="T12" fmla="*/ 0 w 39"/>
                  <a:gd name="T13" fmla="*/ 0 h 96"/>
                  <a:gd name="T14" fmla="*/ 0 w 39"/>
                  <a:gd name="T15" fmla="*/ 0 h 96"/>
                  <a:gd name="T16" fmla="*/ 0 w 39"/>
                  <a:gd name="T17" fmla="*/ 0 h 96"/>
                  <a:gd name="T18" fmla="*/ 0 w 39"/>
                  <a:gd name="T19" fmla="*/ 0 h 96"/>
                  <a:gd name="T20" fmla="*/ 0 w 39"/>
                  <a:gd name="T21" fmla="*/ 0 h 96"/>
                  <a:gd name="T22" fmla="*/ 0 w 39"/>
                  <a:gd name="T23" fmla="*/ 0 h 96"/>
                  <a:gd name="T24" fmla="*/ 0 w 39"/>
                  <a:gd name="T25" fmla="*/ 0 h 96"/>
                  <a:gd name="T26" fmla="*/ 0 w 39"/>
                  <a:gd name="T27" fmla="*/ 0 h 96"/>
                  <a:gd name="T28" fmla="*/ 0 w 39"/>
                  <a:gd name="T29" fmla="*/ 0 h 96"/>
                  <a:gd name="T30" fmla="*/ 0 w 39"/>
                  <a:gd name="T31" fmla="*/ 0 h 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9" h="96">
                    <a:moveTo>
                      <a:pt x="20" y="96"/>
                    </a:moveTo>
                    <a:lnTo>
                      <a:pt x="0" y="0"/>
                    </a:lnTo>
                    <a:lnTo>
                      <a:pt x="2" y="6"/>
                    </a:lnTo>
                    <a:lnTo>
                      <a:pt x="6" y="11"/>
                    </a:lnTo>
                    <a:lnTo>
                      <a:pt x="10" y="18"/>
                    </a:lnTo>
                    <a:lnTo>
                      <a:pt x="14" y="23"/>
                    </a:lnTo>
                    <a:lnTo>
                      <a:pt x="24" y="36"/>
                    </a:lnTo>
                    <a:lnTo>
                      <a:pt x="32" y="48"/>
                    </a:lnTo>
                    <a:lnTo>
                      <a:pt x="35" y="54"/>
                    </a:lnTo>
                    <a:lnTo>
                      <a:pt x="38" y="60"/>
                    </a:lnTo>
                    <a:lnTo>
                      <a:pt x="39" y="66"/>
                    </a:lnTo>
                    <a:lnTo>
                      <a:pt x="39" y="72"/>
                    </a:lnTo>
                    <a:lnTo>
                      <a:pt x="37" y="78"/>
                    </a:lnTo>
                    <a:lnTo>
                      <a:pt x="33" y="84"/>
                    </a:lnTo>
                    <a:lnTo>
                      <a:pt x="28" y="90"/>
                    </a:lnTo>
                    <a:lnTo>
                      <a:pt x="2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11" name="Freeform 220">
              <a:extLst>
                <a:ext uri="{FF2B5EF4-FFF2-40B4-BE49-F238E27FC236}">
                  <a16:creationId xmlns:a16="http://schemas.microsoft.com/office/drawing/2014/main" id="{3CC90BCC-50D3-4C1D-98F8-6183A5D79AEC}"/>
                </a:ext>
              </a:extLst>
            </p:cNvPr>
            <p:cNvSpPr>
              <a:spLocks/>
            </p:cNvSpPr>
            <p:nvPr/>
          </p:nvSpPr>
          <p:spPr bwMode="auto">
            <a:xfrm>
              <a:off x="5022" y="3388"/>
              <a:ext cx="201" cy="83"/>
            </a:xfrm>
            <a:custGeom>
              <a:avLst/>
              <a:gdLst>
                <a:gd name="T0" fmla="*/ 0 w 1408"/>
                <a:gd name="T1" fmla="*/ 0 h 913"/>
                <a:gd name="T2" fmla="*/ 0 w 1408"/>
                <a:gd name="T3" fmla="*/ 0 h 913"/>
                <a:gd name="T4" fmla="*/ 0 w 1408"/>
                <a:gd name="T5" fmla="*/ 0 h 913"/>
                <a:gd name="T6" fmla="*/ 0 w 1408"/>
                <a:gd name="T7" fmla="*/ 0 h 913"/>
                <a:gd name="T8" fmla="*/ 0 w 1408"/>
                <a:gd name="T9" fmla="*/ 0 h 913"/>
                <a:gd name="T10" fmla="*/ 0 w 1408"/>
                <a:gd name="T11" fmla="*/ 0 h 913"/>
                <a:gd name="T12" fmla="*/ 0 w 1408"/>
                <a:gd name="T13" fmla="*/ 0 h 913"/>
                <a:gd name="T14" fmla="*/ 0 w 1408"/>
                <a:gd name="T15" fmla="*/ 0 h 913"/>
                <a:gd name="T16" fmla="*/ 0 w 1408"/>
                <a:gd name="T17" fmla="*/ 0 h 913"/>
                <a:gd name="T18" fmla="*/ 0 w 1408"/>
                <a:gd name="T19" fmla="*/ 0 h 913"/>
                <a:gd name="T20" fmla="*/ 0 w 1408"/>
                <a:gd name="T21" fmla="*/ 0 h 913"/>
                <a:gd name="T22" fmla="*/ 0 w 1408"/>
                <a:gd name="T23" fmla="*/ 0 h 913"/>
                <a:gd name="T24" fmla="*/ 0 w 1408"/>
                <a:gd name="T25" fmla="*/ 0 h 913"/>
                <a:gd name="T26" fmla="*/ 0 w 1408"/>
                <a:gd name="T27" fmla="*/ 0 h 913"/>
                <a:gd name="T28" fmla="*/ 0 w 1408"/>
                <a:gd name="T29" fmla="*/ 0 h 913"/>
                <a:gd name="T30" fmla="*/ 0 w 1408"/>
                <a:gd name="T31" fmla="*/ 0 h 913"/>
                <a:gd name="T32" fmla="*/ 0 w 1408"/>
                <a:gd name="T33" fmla="*/ 0 h 913"/>
                <a:gd name="T34" fmla="*/ 0 w 1408"/>
                <a:gd name="T35" fmla="*/ 0 h 913"/>
                <a:gd name="T36" fmla="*/ 0 w 1408"/>
                <a:gd name="T37" fmla="*/ 0 h 913"/>
                <a:gd name="T38" fmla="*/ 0 w 1408"/>
                <a:gd name="T39" fmla="*/ 0 h 913"/>
                <a:gd name="T40" fmla="*/ 0 w 1408"/>
                <a:gd name="T41" fmla="*/ 0 h 913"/>
                <a:gd name="T42" fmla="*/ 0 w 1408"/>
                <a:gd name="T43" fmla="*/ 0 h 913"/>
                <a:gd name="T44" fmla="*/ 0 w 1408"/>
                <a:gd name="T45" fmla="*/ 0 h 913"/>
                <a:gd name="T46" fmla="*/ 0 w 1408"/>
                <a:gd name="T47" fmla="*/ 0 h 913"/>
                <a:gd name="T48" fmla="*/ 0 w 1408"/>
                <a:gd name="T49" fmla="*/ 0 h 913"/>
                <a:gd name="T50" fmla="*/ 0 w 1408"/>
                <a:gd name="T51" fmla="*/ 0 h 913"/>
                <a:gd name="T52" fmla="*/ 0 w 1408"/>
                <a:gd name="T53" fmla="*/ 0 h 913"/>
                <a:gd name="T54" fmla="*/ 0 w 1408"/>
                <a:gd name="T55" fmla="*/ 0 h 913"/>
                <a:gd name="T56" fmla="*/ 0 w 1408"/>
                <a:gd name="T57" fmla="*/ 0 h 913"/>
                <a:gd name="T58" fmla="*/ 0 w 1408"/>
                <a:gd name="T59" fmla="*/ 0 h 913"/>
                <a:gd name="T60" fmla="*/ 0 w 1408"/>
                <a:gd name="T61" fmla="*/ 0 h 913"/>
                <a:gd name="T62" fmla="*/ 0 w 1408"/>
                <a:gd name="T63" fmla="*/ 0 h 913"/>
                <a:gd name="T64" fmla="*/ 0 w 1408"/>
                <a:gd name="T65" fmla="*/ 0 h 913"/>
                <a:gd name="T66" fmla="*/ 0 w 1408"/>
                <a:gd name="T67" fmla="*/ 0 h 913"/>
                <a:gd name="T68" fmla="*/ 0 w 1408"/>
                <a:gd name="T69" fmla="*/ 0 h 913"/>
                <a:gd name="T70" fmla="*/ 0 w 1408"/>
                <a:gd name="T71" fmla="*/ 0 h 913"/>
                <a:gd name="T72" fmla="*/ 0 w 1408"/>
                <a:gd name="T73" fmla="*/ 0 h 913"/>
                <a:gd name="T74" fmla="*/ 0 w 1408"/>
                <a:gd name="T75" fmla="*/ 0 h 913"/>
                <a:gd name="T76" fmla="*/ 0 w 1408"/>
                <a:gd name="T77" fmla="*/ 0 h 913"/>
                <a:gd name="T78" fmla="*/ 0 w 1408"/>
                <a:gd name="T79" fmla="*/ 0 h 913"/>
                <a:gd name="T80" fmla="*/ 0 w 1408"/>
                <a:gd name="T81" fmla="*/ 0 h 913"/>
                <a:gd name="T82" fmla="*/ 0 w 1408"/>
                <a:gd name="T83" fmla="*/ 0 h 913"/>
                <a:gd name="T84" fmla="*/ 0 w 1408"/>
                <a:gd name="T85" fmla="*/ 0 h 913"/>
                <a:gd name="T86" fmla="*/ 0 w 1408"/>
                <a:gd name="T87" fmla="*/ 0 h 913"/>
                <a:gd name="T88" fmla="*/ 0 w 1408"/>
                <a:gd name="T89" fmla="*/ 0 h 913"/>
                <a:gd name="T90" fmla="*/ 0 w 1408"/>
                <a:gd name="T91" fmla="*/ 0 h 913"/>
                <a:gd name="T92" fmla="*/ 0 w 1408"/>
                <a:gd name="T93" fmla="*/ 0 h 913"/>
                <a:gd name="T94" fmla="*/ 0 w 1408"/>
                <a:gd name="T95" fmla="*/ 0 h 913"/>
                <a:gd name="T96" fmla="*/ 0 w 1408"/>
                <a:gd name="T97" fmla="*/ 0 h 913"/>
                <a:gd name="T98" fmla="*/ 0 w 1408"/>
                <a:gd name="T99" fmla="*/ 0 h 913"/>
                <a:gd name="T100" fmla="*/ 0 w 1408"/>
                <a:gd name="T101" fmla="*/ 0 h 913"/>
                <a:gd name="T102" fmla="*/ 0 w 1408"/>
                <a:gd name="T103" fmla="*/ 0 h 913"/>
                <a:gd name="T104" fmla="*/ 0 w 1408"/>
                <a:gd name="T105" fmla="*/ 0 h 913"/>
                <a:gd name="T106" fmla="*/ 0 w 1408"/>
                <a:gd name="T107" fmla="*/ 0 h 913"/>
                <a:gd name="T108" fmla="*/ 0 w 1408"/>
                <a:gd name="T109" fmla="*/ 0 h 913"/>
                <a:gd name="T110" fmla="*/ 0 w 1408"/>
                <a:gd name="T111" fmla="*/ 0 h 913"/>
                <a:gd name="T112" fmla="*/ 0 w 1408"/>
                <a:gd name="T113" fmla="*/ 0 h 913"/>
                <a:gd name="T114" fmla="*/ 0 w 1408"/>
                <a:gd name="T115" fmla="*/ 0 h 913"/>
                <a:gd name="T116" fmla="*/ 0 w 1408"/>
                <a:gd name="T117" fmla="*/ 0 h 913"/>
                <a:gd name="T118" fmla="*/ 0 w 1408"/>
                <a:gd name="T119" fmla="*/ 0 h 913"/>
                <a:gd name="T120" fmla="*/ 0 w 1408"/>
                <a:gd name="T121" fmla="*/ 0 h 91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408" h="913">
                  <a:moveTo>
                    <a:pt x="1299" y="131"/>
                  </a:moveTo>
                  <a:lnTo>
                    <a:pt x="1309" y="146"/>
                  </a:lnTo>
                  <a:lnTo>
                    <a:pt x="1318" y="160"/>
                  </a:lnTo>
                  <a:lnTo>
                    <a:pt x="1327" y="175"/>
                  </a:lnTo>
                  <a:lnTo>
                    <a:pt x="1336" y="190"/>
                  </a:lnTo>
                  <a:lnTo>
                    <a:pt x="1344" y="206"/>
                  </a:lnTo>
                  <a:lnTo>
                    <a:pt x="1351" y="221"/>
                  </a:lnTo>
                  <a:lnTo>
                    <a:pt x="1358" y="237"/>
                  </a:lnTo>
                  <a:lnTo>
                    <a:pt x="1364" y="253"/>
                  </a:lnTo>
                  <a:lnTo>
                    <a:pt x="1376" y="286"/>
                  </a:lnTo>
                  <a:lnTo>
                    <a:pt x="1385" y="319"/>
                  </a:lnTo>
                  <a:lnTo>
                    <a:pt x="1393" y="354"/>
                  </a:lnTo>
                  <a:lnTo>
                    <a:pt x="1400" y="388"/>
                  </a:lnTo>
                  <a:lnTo>
                    <a:pt x="1405" y="424"/>
                  </a:lnTo>
                  <a:lnTo>
                    <a:pt x="1407" y="460"/>
                  </a:lnTo>
                  <a:lnTo>
                    <a:pt x="1408" y="495"/>
                  </a:lnTo>
                  <a:lnTo>
                    <a:pt x="1407" y="532"/>
                  </a:lnTo>
                  <a:lnTo>
                    <a:pt x="1405" y="569"/>
                  </a:lnTo>
                  <a:lnTo>
                    <a:pt x="1401" y="604"/>
                  </a:lnTo>
                  <a:lnTo>
                    <a:pt x="1395" y="641"/>
                  </a:lnTo>
                  <a:lnTo>
                    <a:pt x="1388" y="678"/>
                  </a:lnTo>
                  <a:lnTo>
                    <a:pt x="1388" y="689"/>
                  </a:lnTo>
                  <a:lnTo>
                    <a:pt x="1387" y="698"/>
                  </a:lnTo>
                  <a:lnTo>
                    <a:pt x="1385" y="708"/>
                  </a:lnTo>
                  <a:lnTo>
                    <a:pt x="1383" y="718"/>
                  </a:lnTo>
                  <a:lnTo>
                    <a:pt x="1380" y="726"/>
                  </a:lnTo>
                  <a:lnTo>
                    <a:pt x="1377" y="735"/>
                  </a:lnTo>
                  <a:lnTo>
                    <a:pt x="1373" y="743"/>
                  </a:lnTo>
                  <a:lnTo>
                    <a:pt x="1369" y="750"/>
                  </a:lnTo>
                  <a:lnTo>
                    <a:pt x="1359" y="765"/>
                  </a:lnTo>
                  <a:lnTo>
                    <a:pt x="1347" y="778"/>
                  </a:lnTo>
                  <a:lnTo>
                    <a:pt x="1335" y="791"/>
                  </a:lnTo>
                  <a:lnTo>
                    <a:pt x="1321" y="803"/>
                  </a:lnTo>
                  <a:lnTo>
                    <a:pt x="1292" y="827"/>
                  </a:lnTo>
                  <a:lnTo>
                    <a:pt x="1263" y="852"/>
                  </a:lnTo>
                  <a:lnTo>
                    <a:pt x="1248" y="866"/>
                  </a:lnTo>
                  <a:lnTo>
                    <a:pt x="1235" y="880"/>
                  </a:lnTo>
                  <a:lnTo>
                    <a:pt x="1221" y="896"/>
                  </a:lnTo>
                  <a:lnTo>
                    <a:pt x="1209" y="913"/>
                  </a:lnTo>
                  <a:lnTo>
                    <a:pt x="1200" y="911"/>
                  </a:lnTo>
                  <a:lnTo>
                    <a:pt x="1192" y="910"/>
                  </a:lnTo>
                  <a:lnTo>
                    <a:pt x="1184" y="907"/>
                  </a:lnTo>
                  <a:lnTo>
                    <a:pt x="1175" y="905"/>
                  </a:lnTo>
                  <a:lnTo>
                    <a:pt x="1159" y="897"/>
                  </a:lnTo>
                  <a:lnTo>
                    <a:pt x="1143" y="887"/>
                  </a:lnTo>
                  <a:lnTo>
                    <a:pt x="1127" y="877"/>
                  </a:lnTo>
                  <a:lnTo>
                    <a:pt x="1112" y="865"/>
                  </a:lnTo>
                  <a:lnTo>
                    <a:pt x="1098" y="851"/>
                  </a:lnTo>
                  <a:lnTo>
                    <a:pt x="1084" y="837"/>
                  </a:lnTo>
                  <a:lnTo>
                    <a:pt x="1071" y="822"/>
                  </a:lnTo>
                  <a:lnTo>
                    <a:pt x="1059" y="806"/>
                  </a:lnTo>
                  <a:lnTo>
                    <a:pt x="1046" y="791"/>
                  </a:lnTo>
                  <a:lnTo>
                    <a:pt x="1036" y="776"/>
                  </a:lnTo>
                  <a:lnTo>
                    <a:pt x="1028" y="761"/>
                  </a:lnTo>
                  <a:lnTo>
                    <a:pt x="1020" y="747"/>
                  </a:lnTo>
                  <a:lnTo>
                    <a:pt x="1014" y="733"/>
                  </a:lnTo>
                  <a:lnTo>
                    <a:pt x="1010" y="720"/>
                  </a:lnTo>
                  <a:lnTo>
                    <a:pt x="1037" y="689"/>
                  </a:lnTo>
                  <a:lnTo>
                    <a:pt x="1066" y="658"/>
                  </a:lnTo>
                  <a:lnTo>
                    <a:pt x="1079" y="643"/>
                  </a:lnTo>
                  <a:lnTo>
                    <a:pt x="1092" y="628"/>
                  </a:lnTo>
                  <a:lnTo>
                    <a:pt x="1105" y="613"/>
                  </a:lnTo>
                  <a:lnTo>
                    <a:pt x="1116" y="597"/>
                  </a:lnTo>
                  <a:lnTo>
                    <a:pt x="1126" y="581"/>
                  </a:lnTo>
                  <a:lnTo>
                    <a:pt x="1134" y="564"/>
                  </a:lnTo>
                  <a:lnTo>
                    <a:pt x="1138" y="556"/>
                  </a:lnTo>
                  <a:lnTo>
                    <a:pt x="1141" y="546"/>
                  </a:lnTo>
                  <a:lnTo>
                    <a:pt x="1144" y="537"/>
                  </a:lnTo>
                  <a:lnTo>
                    <a:pt x="1146" y="528"/>
                  </a:lnTo>
                  <a:lnTo>
                    <a:pt x="1147" y="518"/>
                  </a:lnTo>
                  <a:lnTo>
                    <a:pt x="1148" y="508"/>
                  </a:lnTo>
                  <a:lnTo>
                    <a:pt x="1148" y="497"/>
                  </a:lnTo>
                  <a:lnTo>
                    <a:pt x="1148" y="488"/>
                  </a:lnTo>
                  <a:lnTo>
                    <a:pt x="1147" y="477"/>
                  </a:lnTo>
                  <a:lnTo>
                    <a:pt x="1145" y="465"/>
                  </a:lnTo>
                  <a:lnTo>
                    <a:pt x="1143" y="454"/>
                  </a:lnTo>
                  <a:lnTo>
                    <a:pt x="1139" y="442"/>
                  </a:lnTo>
                  <a:lnTo>
                    <a:pt x="1121" y="420"/>
                  </a:lnTo>
                  <a:lnTo>
                    <a:pt x="1102" y="400"/>
                  </a:lnTo>
                  <a:lnTo>
                    <a:pt x="1082" y="383"/>
                  </a:lnTo>
                  <a:lnTo>
                    <a:pt x="1063" y="369"/>
                  </a:lnTo>
                  <a:lnTo>
                    <a:pt x="1042" y="357"/>
                  </a:lnTo>
                  <a:lnTo>
                    <a:pt x="1021" y="347"/>
                  </a:lnTo>
                  <a:lnTo>
                    <a:pt x="1001" y="340"/>
                  </a:lnTo>
                  <a:lnTo>
                    <a:pt x="980" y="334"/>
                  </a:lnTo>
                  <a:lnTo>
                    <a:pt x="960" y="331"/>
                  </a:lnTo>
                  <a:lnTo>
                    <a:pt x="939" y="330"/>
                  </a:lnTo>
                  <a:lnTo>
                    <a:pt x="917" y="331"/>
                  </a:lnTo>
                  <a:lnTo>
                    <a:pt x="896" y="332"/>
                  </a:lnTo>
                  <a:lnTo>
                    <a:pt x="875" y="336"/>
                  </a:lnTo>
                  <a:lnTo>
                    <a:pt x="852" y="341"/>
                  </a:lnTo>
                  <a:lnTo>
                    <a:pt x="831" y="347"/>
                  </a:lnTo>
                  <a:lnTo>
                    <a:pt x="809" y="354"/>
                  </a:lnTo>
                  <a:lnTo>
                    <a:pt x="788" y="361"/>
                  </a:lnTo>
                  <a:lnTo>
                    <a:pt x="766" y="371"/>
                  </a:lnTo>
                  <a:lnTo>
                    <a:pt x="744" y="380"/>
                  </a:lnTo>
                  <a:lnTo>
                    <a:pt x="723" y="390"/>
                  </a:lnTo>
                  <a:lnTo>
                    <a:pt x="679" y="411"/>
                  </a:lnTo>
                  <a:lnTo>
                    <a:pt x="636" y="432"/>
                  </a:lnTo>
                  <a:lnTo>
                    <a:pt x="594" y="454"/>
                  </a:lnTo>
                  <a:lnTo>
                    <a:pt x="553" y="475"/>
                  </a:lnTo>
                  <a:lnTo>
                    <a:pt x="532" y="483"/>
                  </a:lnTo>
                  <a:lnTo>
                    <a:pt x="511" y="492"/>
                  </a:lnTo>
                  <a:lnTo>
                    <a:pt x="491" y="500"/>
                  </a:lnTo>
                  <a:lnTo>
                    <a:pt x="472" y="506"/>
                  </a:lnTo>
                  <a:lnTo>
                    <a:pt x="453" y="520"/>
                  </a:lnTo>
                  <a:lnTo>
                    <a:pt x="436" y="535"/>
                  </a:lnTo>
                  <a:lnTo>
                    <a:pt x="420" y="550"/>
                  </a:lnTo>
                  <a:lnTo>
                    <a:pt x="406" y="567"/>
                  </a:lnTo>
                  <a:lnTo>
                    <a:pt x="393" y="583"/>
                  </a:lnTo>
                  <a:lnTo>
                    <a:pt x="381" y="599"/>
                  </a:lnTo>
                  <a:lnTo>
                    <a:pt x="369" y="615"/>
                  </a:lnTo>
                  <a:lnTo>
                    <a:pt x="359" y="631"/>
                  </a:lnTo>
                  <a:lnTo>
                    <a:pt x="340" y="665"/>
                  </a:lnTo>
                  <a:lnTo>
                    <a:pt x="323" y="698"/>
                  </a:lnTo>
                  <a:lnTo>
                    <a:pt x="308" y="731"/>
                  </a:lnTo>
                  <a:lnTo>
                    <a:pt x="292" y="762"/>
                  </a:lnTo>
                  <a:lnTo>
                    <a:pt x="284" y="777"/>
                  </a:lnTo>
                  <a:lnTo>
                    <a:pt x="276" y="791"/>
                  </a:lnTo>
                  <a:lnTo>
                    <a:pt x="267" y="805"/>
                  </a:lnTo>
                  <a:lnTo>
                    <a:pt x="258" y="819"/>
                  </a:lnTo>
                  <a:lnTo>
                    <a:pt x="247" y="832"/>
                  </a:lnTo>
                  <a:lnTo>
                    <a:pt x="236" y="844"/>
                  </a:lnTo>
                  <a:lnTo>
                    <a:pt x="224" y="855"/>
                  </a:lnTo>
                  <a:lnTo>
                    <a:pt x="211" y="866"/>
                  </a:lnTo>
                  <a:lnTo>
                    <a:pt x="197" y="876"/>
                  </a:lnTo>
                  <a:lnTo>
                    <a:pt x="182" y="884"/>
                  </a:lnTo>
                  <a:lnTo>
                    <a:pt x="164" y="892"/>
                  </a:lnTo>
                  <a:lnTo>
                    <a:pt x="145" y="898"/>
                  </a:lnTo>
                  <a:lnTo>
                    <a:pt x="125" y="904"/>
                  </a:lnTo>
                  <a:lnTo>
                    <a:pt x="103" y="908"/>
                  </a:lnTo>
                  <a:lnTo>
                    <a:pt x="79" y="911"/>
                  </a:lnTo>
                  <a:lnTo>
                    <a:pt x="54" y="913"/>
                  </a:lnTo>
                  <a:lnTo>
                    <a:pt x="46" y="904"/>
                  </a:lnTo>
                  <a:lnTo>
                    <a:pt x="40" y="894"/>
                  </a:lnTo>
                  <a:lnTo>
                    <a:pt x="34" y="883"/>
                  </a:lnTo>
                  <a:lnTo>
                    <a:pt x="28" y="872"/>
                  </a:lnTo>
                  <a:lnTo>
                    <a:pt x="23" y="862"/>
                  </a:lnTo>
                  <a:lnTo>
                    <a:pt x="19" y="850"/>
                  </a:lnTo>
                  <a:lnTo>
                    <a:pt x="15" y="838"/>
                  </a:lnTo>
                  <a:lnTo>
                    <a:pt x="12" y="826"/>
                  </a:lnTo>
                  <a:lnTo>
                    <a:pt x="6" y="800"/>
                  </a:lnTo>
                  <a:lnTo>
                    <a:pt x="2" y="774"/>
                  </a:lnTo>
                  <a:lnTo>
                    <a:pt x="1" y="747"/>
                  </a:lnTo>
                  <a:lnTo>
                    <a:pt x="0" y="720"/>
                  </a:lnTo>
                  <a:lnTo>
                    <a:pt x="1" y="693"/>
                  </a:lnTo>
                  <a:lnTo>
                    <a:pt x="4" y="667"/>
                  </a:lnTo>
                  <a:lnTo>
                    <a:pt x="8" y="640"/>
                  </a:lnTo>
                  <a:lnTo>
                    <a:pt x="13" y="615"/>
                  </a:lnTo>
                  <a:lnTo>
                    <a:pt x="19" y="590"/>
                  </a:lnTo>
                  <a:lnTo>
                    <a:pt x="27" y="568"/>
                  </a:lnTo>
                  <a:lnTo>
                    <a:pt x="35" y="547"/>
                  </a:lnTo>
                  <a:lnTo>
                    <a:pt x="44" y="528"/>
                  </a:lnTo>
                  <a:lnTo>
                    <a:pt x="68" y="487"/>
                  </a:lnTo>
                  <a:lnTo>
                    <a:pt x="94" y="445"/>
                  </a:lnTo>
                  <a:lnTo>
                    <a:pt x="122" y="407"/>
                  </a:lnTo>
                  <a:lnTo>
                    <a:pt x="151" y="369"/>
                  </a:lnTo>
                  <a:lnTo>
                    <a:pt x="183" y="333"/>
                  </a:lnTo>
                  <a:lnTo>
                    <a:pt x="215" y="298"/>
                  </a:lnTo>
                  <a:lnTo>
                    <a:pt x="249" y="265"/>
                  </a:lnTo>
                  <a:lnTo>
                    <a:pt x="284" y="234"/>
                  </a:lnTo>
                  <a:lnTo>
                    <a:pt x="321" y="204"/>
                  </a:lnTo>
                  <a:lnTo>
                    <a:pt x="359" y="176"/>
                  </a:lnTo>
                  <a:lnTo>
                    <a:pt x="398" y="150"/>
                  </a:lnTo>
                  <a:lnTo>
                    <a:pt x="437" y="126"/>
                  </a:lnTo>
                  <a:lnTo>
                    <a:pt x="477" y="103"/>
                  </a:lnTo>
                  <a:lnTo>
                    <a:pt x="519" y="83"/>
                  </a:lnTo>
                  <a:lnTo>
                    <a:pt x="561" y="65"/>
                  </a:lnTo>
                  <a:lnTo>
                    <a:pt x="604" y="49"/>
                  </a:lnTo>
                  <a:lnTo>
                    <a:pt x="647" y="35"/>
                  </a:lnTo>
                  <a:lnTo>
                    <a:pt x="690" y="23"/>
                  </a:lnTo>
                  <a:lnTo>
                    <a:pt x="735" y="13"/>
                  </a:lnTo>
                  <a:lnTo>
                    <a:pt x="779" y="7"/>
                  </a:lnTo>
                  <a:lnTo>
                    <a:pt x="823" y="2"/>
                  </a:lnTo>
                  <a:lnTo>
                    <a:pt x="867" y="0"/>
                  </a:lnTo>
                  <a:lnTo>
                    <a:pt x="913" y="0"/>
                  </a:lnTo>
                  <a:lnTo>
                    <a:pt x="957" y="3"/>
                  </a:lnTo>
                  <a:lnTo>
                    <a:pt x="1001" y="10"/>
                  </a:lnTo>
                  <a:lnTo>
                    <a:pt x="1045" y="19"/>
                  </a:lnTo>
                  <a:lnTo>
                    <a:pt x="1089" y="29"/>
                  </a:lnTo>
                  <a:lnTo>
                    <a:pt x="1132" y="43"/>
                  </a:lnTo>
                  <a:lnTo>
                    <a:pt x="1175" y="62"/>
                  </a:lnTo>
                  <a:lnTo>
                    <a:pt x="1216" y="81"/>
                  </a:lnTo>
                  <a:lnTo>
                    <a:pt x="1259" y="105"/>
                  </a:lnTo>
                  <a:lnTo>
                    <a:pt x="1299" y="131"/>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2" name="Freeform 221">
              <a:extLst>
                <a:ext uri="{FF2B5EF4-FFF2-40B4-BE49-F238E27FC236}">
                  <a16:creationId xmlns:a16="http://schemas.microsoft.com/office/drawing/2014/main" id="{9CAAD6FB-B8DE-4340-BD04-DECEC20E5E20}"/>
                </a:ext>
              </a:extLst>
            </p:cNvPr>
            <p:cNvSpPr>
              <a:spLocks/>
            </p:cNvSpPr>
            <p:nvPr/>
          </p:nvSpPr>
          <p:spPr bwMode="auto">
            <a:xfrm>
              <a:off x="4128" y="3395"/>
              <a:ext cx="54" cy="41"/>
            </a:xfrm>
            <a:custGeom>
              <a:avLst/>
              <a:gdLst>
                <a:gd name="T0" fmla="*/ 0 w 378"/>
                <a:gd name="T1" fmla="*/ 0 h 451"/>
                <a:gd name="T2" fmla="*/ 0 w 378"/>
                <a:gd name="T3" fmla="*/ 0 h 451"/>
                <a:gd name="T4" fmla="*/ 0 w 378"/>
                <a:gd name="T5" fmla="*/ 0 h 451"/>
                <a:gd name="T6" fmla="*/ 0 w 378"/>
                <a:gd name="T7" fmla="*/ 0 h 451"/>
                <a:gd name="T8" fmla="*/ 0 w 378"/>
                <a:gd name="T9" fmla="*/ 0 h 451"/>
                <a:gd name="T10" fmla="*/ 0 w 378"/>
                <a:gd name="T11" fmla="*/ 0 h 451"/>
                <a:gd name="T12" fmla="*/ 0 w 378"/>
                <a:gd name="T13" fmla="*/ 0 h 451"/>
                <a:gd name="T14" fmla="*/ 0 w 378"/>
                <a:gd name="T15" fmla="*/ 0 h 451"/>
                <a:gd name="T16" fmla="*/ 0 w 378"/>
                <a:gd name="T17" fmla="*/ 0 h 451"/>
                <a:gd name="T18" fmla="*/ 0 w 378"/>
                <a:gd name="T19" fmla="*/ 0 h 451"/>
                <a:gd name="T20" fmla="*/ 0 w 378"/>
                <a:gd name="T21" fmla="*/ 0 h 451"/>
                <a:gd name="T22" fmla="*/ 0 w 378"/>
                <a:gd name="T23" fmla="*/ 0 h 451"/>
                <a:gd name="T24" fmla="*/ 0 w 378"/>
                <a:gd name="T25" fmla="*/ 0 h 451"/>
                <a:gd name="T26" fmla="*/ 0 w 378"/>
                <a:gd name="T27" fmla="*/ 0 h 451"/>
                <a:gd name="T28" fmla="*/ 0 w 378"/>
                <a:gd name="T29" fmla="*/ 0 h 451"/>
                <a:gd name="T30" fmla="*/ 0 w 378"/>
                <a:gd name="T31" fmla="*/ 0 h 451"/>
                <a:gd name="T32" fmla="*/ 0 w 378"/>
                <a:gd name="T33" fmla="*/ 0 h 451"/>
                <a:gd name="T34" fmla="*/ 0 w 378"/>
                <a:gd name="T35" fmla="*/ 0 h 451"/>
                <a:gd name="T36" fmla="*/ 0 w 378"/>
                <a:gd name="T37" fmla="*/ 0 h 451"/>
                <a:gd name="T38" fmla="*/ 0 w 378"/>
                <a:gd name="T39" fmla="*/ 0 h 451"/>
                <a:gd name="T40" fmla="*/ 0 w 378"/>
                <a:gd name="T41" fmla="*/ 0 h 451"/>
                <a:gd name="T42" fmla="*/ 0 w 378"/>
                <a:gd name="T43" fmla="*/ 0 h 451"/>
                <a:gd name="T44" fmla="*/ 0 w 378"/>
                <a:gd name="T45" fmla="*/ 0 h 451"/>
                <a:gd name="T46" fmla="*/ 0 w 378"/>
                <a:gd name="T47" fmla="*/ 0 h 451"/>
                <a:gd name="T48" fmla="*/ 0 w 378"/>
                <a:gd name="T49" fmla="*/ 0 h 451"/>
                <a:gd name="T50" fmla="*/ 0 w 378"/>
                <a:gd name="T51" fmla="*/ 0 h 451"/>
                <a:gd name="T52" fmla="*/ 0 w 378"/>
                <a:gd name="T53" fmla="*/ 0 h 451"/>
                <a:gd name="T54" fmla="*/ 0 w 378"/>
                <a:gd name="T55" fmla="*/ 0 h 451"/>
                <a:gd name="T56" fmla="*/ 0 w 378"/>
                <a:gd name="T57" fmla="*/ 0 h 451"/>
                <a:gd name="T58" fmla="*/ 0 w 378"/>
                <a:gd name="T59" fmla="*/ 0 h 451"/>
                <a:gd name="T60" fmla="*/ 0 w 378"/>
                <a:gd name="T61" fmla="*/ 0 h 451"/>
                <a:gd name="T62" fmla="*/ 0 w 378"/>
                <a:gd name="T63" fmla="*/ 0 h 451"/>
                <a:gd name="T64" fmla="*/ 0 w 378"/>
                <a:gd name="T65" fmla="*/ 0 h 451"/>
                <a:gd name="T66" fmla="*/ 0 w 378"/>
                <a:gd name="T67" fmla="*/ 0 h 451"/>
                <a:gd name="T68" fmla="*/ 0 w 378"/>
                <a:gd name="T69" fmla="*/ 0 h 451"/>
                <a:gd name="T70" fmla="*/ 0 w 378"/>
                <a:gd name="T71" fmla="*/ 0 h 45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78" h="451">
                  <a:moveTo>
                    <a:pt x="359" y="193"/>
                  </a:moveTo>
                  <a:lnTo>
                    <a:pt x="365" y="209"/>
                  </a:lnTo>
                  <a:lnTo>
                    <a:pt x="371" y="223"/>
                  </a:lnTo>
                  <a:lnTo>
                    <a:pt x="374" y="236"/>
                  </a:lnTo>
                  <a:lnTo>
                    <a:pt x="377" y="249"/>
                  </a:lnTo>
                  <a:lnTo>
                    <a:pt x="378" y="260"/>
                  </a:lnTo>
                  <a:lnTo>
                    <a:pt x="378" y="271"/>
                  </a:lnTo>
                  <a:lnTo>
                    <a:pt x="376" y="282"/>
                  </a:lnTo>
                  <a:lnTo>
                    <a:pt x="374" y="293"/>
                  </a:lnTo>
                  <a:lnTo>
                    <a:pt x="370" y="303"/>
                  </a:lnTo>
                  <a:lnTo>
                    <a:pt x="366" y="311"/>
                  </a:lnTo>
                  <a:lnTo>
                    <a:pt x="361" y="320"/>
                  </a:lnTo>
                  <a:lnTo>
                    <a:pt x="354" y="328"/>
                  </a:lnTo>
                  <a:lnTo>
                    <a:pt x="348" y="336"/>
                  </a:lnTo>
                  <a:lnTo>
                    <a:pt x="340" y="344"/>
                  </a:lnTo>
                  <a:lnTo>
                    <a:pt x="332" y="351"/>
                  </a:lnTo>
                  <a:lnTo>
                    <a:pt x="323" y="359"/>
                  </a:lnTo>
                  <a:lnTo>
                    <a:pt x="304" y="372"/>
                  </a:lnTo>
                  <a:lnTo>
                    <a:pt x="283" y="384"/>
                  </a:lnTo>
                  <a:lnTo>
                    <a:pt x="261" y="394"/>
                  </a:lnTo>
                  <a:lnTo>
                    <a:pt x="239" y="406"/>
                  </a:lnTo>
                  <a:lnTo>
                    <a:pt x="218" y="417"/>
                  </a:lnTo>
                  <a:lnTo>
                    <a:pt x="197" y="428"/>
                  </a:lnTo>
                  <a:lnTo>
                    <a:pt x="177" y="439"/>
                  </a:lnTo>
                  <a:lnTo>
                    <a:pt x="160" y="451"/>
                  </a:lnTo>
                  <a:lnTo>
                    <a:pt x="152" y="450"/>
                  </a:lnTo>
                  <a:lnTo>
                    <a:pt x="145" y="447"/>
                  </a:lnTo>
                  <a:lnTo>
                    <a:pt x="138" y="444"/>
                  </a:lnTo>
                  <a:lnTo>
                    <a:pt x="131" y="441"/>
                  </a:lnTo>
                  <a:lnTo>
                    <a:pt x="118" y="433"/>
                  </a:lnTo>
                  <a:lnTo>
                    <a:pt x="106" y="424"/>
                  </a:lnTo>
                  <a:lnTo>
                    <a:pt x="93" y="412"/>
                  </a:lnTo>
                  <a:lnTo>
                    <a:pt x="82" y="398"/>
                  </a:lnTo>
                  <a:lnTo>
                    <a:pt x="71" y="384"/>
                  </a:lnTo>
                  <a:lnTo>
                    <a:pt x="61" y="367"/>
                  </a:lnTo>
                  <a:lnTo>
                    <a:pt x="51" y="351"/>
                  </a:lnTo>
                  <a:lnTo>
                    <a:pt x="42" y="334"/>
                  </a:lnTo>
                  <a:lnTo>
                    <a:pt x="34" y="318"/>
                  </a:lnTo>
                  <a:lnTo>
                    <a:pt x="26" y="300"/>
                  </a:lnTo>
                  <a:lnTo>
                    <a:pt x="12" y="267"/>
                  </a:lnTo>
                  <a:lnTo>
                    <a:pt x="0" y="237"/>
                  </a:lnTo>
                  <a:lnTo>
                    <a:pt x="0" y="218"/>
                  </a:lnTo>
                  <a:lnTo>
                    <a:pt x="1" y="201"/>
                  </a:lnTo>
                  <a:lnTo>
                    <a:pt x="2" y="185"/>
                  </a:lnTo>
                  <a:lnTo>
                    <a:pt x="4" y="169"/>
                  </a:lnTo>
                  <a:lnTo>
                    <a:pt x="7" y="152"/>
                  </a:lnTo>
                  <a:lnTo>
                    <a:pt x="10" y="136"/>
                  </a:lnTo>
                  <a:lnTo>
                    <a:pt x="14" y="121"/>
                  </a:lnTo>
                  <a:lnTo>
                    <a:pt x="19" y="107"/>
                  </a:lnTo>
                  <a:lnTo>
                    <a:pt x="24" y="92"/>
                  </a:lnTo>
                  <a:lnTo>
                    <a:pt x="31" y="78"/>
                  </a:lnTo>
                  <a:lnTo>
                    <a:pt x="38" y="65"/>
                  </a:lnTo>
                  <a:lnTo>
                    <a:pt x="46" y="51"/>
                  </a:lnTo>
                  <a:lnTo>
                    <a:pt x="55" y="38"/>
                  </a:lnTo>
                  <a:lnTo>
                    <a:pt x="66" y="26"/>
                  </a:lnTo>
                  <a:lnTo>
                    <a:pt x="77" y="13"/>
                  </a:lnTo>
                  <a:lnTo>
                    <a:pt x="89" y="1"/>
                  </a:lnTo>
                  <a:lnTo>
                    <a:pt x="113" y="0"/>
                  </a:lnTo>
                  <a:lnTo>
                    <a:pt x="134" y="1"/>
                  </a:lnTo>
                  <a:lnTo>
                    <a:pt x="156" y="4"/>
                  </a:lnTo>
                  <a:lnTo>
                    <a:pt x="177" y="10"/>
                  </a:lnTo>
                  <a:lnTo>
                    <a:pt x="197" y="17"/>
                  </a:lnTo>
                  <a:lnTo>
                    <a:pt x="217" y="26"/>
                  </a:lnTo>
                  <a:lnTo>
                    <a:pt x="236" y="37"/>
                  </a:lnTo>
                  <a:lnTo>
                    <a:pt x="254" y="49"/>
                  </a:lnTo>
                  <a:lnTo>
                    <a:pt x="271" y="63"/>
                  </a:lnTo>
                  <a:lnTo>
                    <a:pt x="288" y="78"/>
                  </a:lnTo>
                  <a:lnTo>
                    <a:pt x="303" y="95"/>
                  </a:lnTo>
                  <a:lnTo>
                    <a:pt x="317" y="112"/>
                  </a:lnTo>
                  <a:lnTo>
                    <a:pt x="330" y="131"/>
                  </a:lnTo>
                  <a:lnTo>
                    <a:pt x="341" y="151"/>
                  </a:lnTo>
                  <a:lnTo>
                    <a:pt x="351" y="172"/>
                  </a:lnTo>
                  <a:lnTo>
                    <a:pt x="359" y="1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 name="Freeform 222">
              <a:extLst>
                <a:ext uri="{FF2B5EF4-FFF2-40B4-BE49-F238E27FC236}">
                  <a16:creationId xmlns:a16="http://schemas.microsoft.com/office/drawing/2014/main" id="{5433B7B0-55EC-421B-B9B0-96151CDDD91C}"/>
                </a:ext>
              </a:extLst>
            </p:cNvPr>
            <p:cNvSpPr>
              <a:spLocks/>
            </p:cNvSpPr>
            <p:nvPr/>
          </p:nvSpPr>
          <p:spPr bwMode="auto">
            <a:xfrm>
              <a:off x="4997" y="3395"/>
              <a:ext cx="10" cy="5"/>
            </a:xfrm>
            <a:custGeom>
              <a:avLst/>
              <a:gdLst>
                <a:gd name="T0" fmla="*/ 0 w 71"/>
                <a:gd name="T1" fmla="*/ 0 h 55"/>
                <a:gd name="T2" fmla="*/ 0 w 71"/>
                <a:gd name="T3" fmla="*/ 0 h 55"/>
                <a:gd name="T4" fmla="*/ 0 w 71"/>
                <a:gd name="T5" fmla="*/ 0 h 55"/>
                <a:gd name="T6" fmla="*/ 0 w 71"/>
                <a:gd name="T7" fmla="*/ 0 h 55"/>
                <a:gd name="T8" fmla="*/ 0 w 71"/>
                <a:gd name="T9" fmla="*/ 0 h 55"/>
                <a:gd name="T10" fmla="*/ 0 w 71"/>
                <a:gd name="T11" fmla="*/ 0 h 55"/>
                <a:gd name="T12" fmla="*/ 0 w 71"/>
                <a:gd name="T13" fmla="*/ 0 h 55"/>
                <a:gd name="T14" fmla="*/ 0 w 71"/>
                <a:gd name="T15" fmla="*/ 0 h 55"/>
                <a:gd name="T16" fmla="*/ 0 w 71"/>
                <a:gd name="T17" fmla="*/ 0 h 55"/>
                <a:gd name="T18" fmla="*/ 0 w 71"/>
                <a:gd name="T19" fmla="*/ 0 h 55"/>
                <a:gd name="T20" fmla="*/ 0 w 71"/>
                <a:gd name="T21" fmla="*/ 0 h 55"/>
                <a:gd name="T22" fmla="*/ 0 w 71"/>
                <a:gd name="T23" fmla="*/ 0 h 55"/>
                <a:gd name="T24" fmla="*/ 0 w 71"/>
                <a:gd name="T25" fmla="*/ 0 h 55"/>
                <a:gd name="T26" fmla="*/ 0 w 71"/>
                <a:gd name="T27" fmla="*/ 0 h 55"/>
                <a:gd name="T28" fmla="*/ 0 w 71"/>
                <a:gd name="T29" fmla="*/ 0 h 55"/>
                <a:gd name="T30" fmla="*/ 0 w 71"/>
                <a:gd name="T31" fmla="*/ 0 h 55"/>
                <a:gd name="T32" fmla="*/ 0 w 71"/>
                <a:gd name="T33" fmla="*/ 0 h 55"/>
                <a:gd name="T34" fmla="*/ 0 w 71"/>
                <a:gd name="T35" fmla="*/ 0 h 55"/>
                <a:gd name="T36" fmla="*/ 0 w 71"/>
                <a:gd name="T37" fmla="*/ 0 h 55"/>
                <a:gd name="T38" fmla="*/ 0 w 71"/>
                <a:gd name="T39" fmla="*/ 0 h 55"/>
                <a:gd name="T40" fmla="*/ 0 w 71"/>
                <a:gd name="T41" fmla="*/ 0 h 55"/>
                <a:gd name="T42" fmla="*/ 0 w 71"/>
                <a:gd name="T43" fmla="*/ 0 h 55"/>
                <a:gd name="T44" fmla="*/ 0 w 71"/>
                <a:gd name="T45" fmla="*/ 0 h 55"/>
                <a:gd name="T46" fmla="*/ 0 w 71"/>
                <a:gd name="T47" fmla="*/ 0 h 55"/>
                <a:gd name="T48" fmla="*/ 0 w 71"/>
                <a:gd name="T49" fmla="*/ 0 h 5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1" h="55">
                  <a:moveTo>
                    <a:pt x="69" y="24"/>
                  </a:moveTo>
                  <a:lnTo>
                    <a:pt x="71" y="30"/>
                  </a:lnTo>
                  <a:lnTo>
                    <a:pt x="71" y="36"/>
                  </a:lnTo>
                  <a:lnTo>
                    <a:pt x="70" y="40"/>
                  </a:lnTo>
                  <a:lnTo>
                    <a:pt x="67" y="43"/>
                  </a:lnTo>
                  <a:lnTo>
                    <a:pt x="62" y="46"/>
                  </a:lnTo>
                  <a:lnTo>
                    <a:pt x="58" y="48"/>
                  </a:lnTo>
                  <a:lnTo>
                    <a:pt x="53" y="52"/>
                  </a:lnTo>
                  <a:lnTo>
                    <a:pt x="49" y="55"/>
                  </a:lnTo>
                  <a:lnTo>
                    <a:pt x="0" y="55"/>
                  </a:lnTo>
                  <a:lnTo>
                    <a:pt x="0" y="2"/>
                  </a:lnTo>
                  <a:lnTo>
                    <a:pt x="4" y="3"/>
                  </a:lnTo>
                  <a:lnTo>
                    <a:pt x="8" y="4"/>
                  </a:lnTo>
                  <a:lnTo>
                    <a:pt x="13" y="4"/>
                  </a:lnTo>
                  <a:lnTo>
                    <a:pt x="17" y="4"/>
                  </a:lnTo>
                  <a:lnTo>
                    <a:pt x="28" y="2"/>
                  </a:lnTo>
                  <a:lnTo>
                    <a:pt x="38" y="1"/>
                  </a:lnTo>
                  <a:lnTo>
                    <a:pt x="43" y="0"/>
                  </a:lnTo>
                  <a:lnTo>
                    <a:pt x="48" y="1"/>
                  </a:lnTo>
                  <a:lnTo>
                    <a:pt x="52" y="2"/>
                  </a:lnTo>
                  <a:lnTo>
                    <a:pt x="57" y="3"/>
                  </a:lnTo>
                  <a:lnTo>
                    <a:pt x="61" y="6"/>
                  </a:lnTo>
                  <a:lnTo>
                    <a:pt x="64" y="11"/>
                  </a:lnTo>
                  <a:lnTo>
                    <a:pt x="67" y="16"/>
                  </a:lnTo>
                  <a:lnTo>
                    <a:pt x="69"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4" name="Freeform 223">
              <a:extLst>
                <a:ext uri="{FF2B5EF4-FFF2-40B4-BE49-F238E27FC236}">
                  <a16:creationId xmlns:a16="http://schemas.microsoft.com/office/drawing/2014/main" id="{48E3F198-E665-4CD1-AD75-101E1F352BA2}"/>
                </a:ext>
              </a:extLst>
            </p:cNvPr>
            <p:cNvSpPr>
              <a:spLocks/>
            </p:cNvSpPr>
            <p:nvPr/>
          </p:nvSpPr>
          <p:spPr bwMode="auto">
            <a:xfrm>
              <a:off x="3784" y="3397"/>
              <a:ext cx="175" cy="137"/>
            </a:xfrm>
            <a:custGeom>
              <a:avLst/>
              <a:gdLst>
                <a:gd name="T0" fmla="*/ 0 w 1223"/>
                <a:gd name="T1" fmla="*/ 0 h 1509"/>
                <a:gd name="T2" fmla="*/ 0 w 1223"/>
                <a:gd name="T3" fmla="*/ 0 h 1509"/>
                <a:gd name="T4" fmla="*/ 0 w 1223"/>
                <a:gd name="T5" fmla="*/ 0 h 1509"/>
                <a:gd name="T6" fmla="*/ 0 w 1223"/>
                <a:gd name="T7" fmla="*/ 0 h 1509"/>
                <a:gd name="T8" fmla="*/ 0 w 1223"/>
                <a:gd name="T9" fmla="*/ 0 h 1509"/>
                <a:gd name="T10" fmla="*/ 0 w 1223"/>
                <a:gd name="T11" fmla="*/ 0 h 1509"/>
                <a:gd name="T12" fmla="*/ 0 w 1223"/>
                <a:gd name="T13" fmla="*/ 0 h 1509"/>
                <a:gd name="T14" fmla="*/ 0 w 1223"/>
                <a:gd name="T15" fmla="*/ 0 h 1509"/>
                <a:gd name="T16" fmla="*/ 0 w 1223"/>
                <a:gd name="T17" fmla="*/ 0 h 1509"/>
                <a:gd name="T18" fmla="*/ 0 w 1223"/>
                <a:gd name="T19" fmla="*/ 0 h 1509"/>
                <a:gd name="T20" fmla="*/ 0 w 1223"/>
                <a:gd name="T21" fmla="*/ 0 h 1509"/>
                <a:gd name="T22" fmla="*/ 0 w 1223"/>
                <a:gd name="T23" fmla="*/ 0 h 1509"/>
                <a:gd name="T24" fmla="*/ 0 w 1223"/>
                <a:gd name="T25" fmla="*/ 0 h 1509"/>
                <a:gd name="T26" fmla="*/ 0 w 1223"/>
                <a:gd name="T27" fmla="*/ 0 h 1509"/>
                <a:gd name="T28" fmla="*/ 0 w 1223"/>
                <a:gd name="T29" fmla="*/ 0 h 1509"/>
                <a:gd name="T30" fmla="*/ 0 w 1223"/>
                <a:gd name="T31" fmla="*/ 0 h 1509"/>
                <a:gd name="T32" fmla="*/ 0 w 1223"/>
                <a:gd name="T33" fmla="*/ 0 h 1509"/>
                <a:gd name="T34" fmla="*/ 0 w 1223"/>
                <a:gd name="T35" fmla="*/ 0 h 1509"/>
                <a:gd name="T36" fmla="*/ 0 w 1223"/>
                <a:gd name="T37" fmla="*/ 0 h 1509"/>
                <a:gd name="T38" fmla="*/ 0 w 1223"/>
                <a:gd name="T39" fmla="*/ 0 h 1509"/>
                <a:gd name="T40" fmla="*/ 0 w 1223"/>
                <a:gd name="T41" fmla="*/ 0 h 1509"/>
                <a:gd name="T42" fmla="*/ 0 w 1223"/>
                <a:gd name="T43" fmla="*/ 0 h 1509"/>
                <a:gd name="T44" fmla="*/ 0 w 1223"/>
                <a:gd name="T45" fmla="*/ 0 h 1509"/>
                <a:gd name="T46" fmla="*/ 0 w 1223"/>
                <a:gd name="T47" fmla="*/ 0 h 1509"/>
                <a:gd name="T48" fmla="*/ 0 w 1223"/>
                <a:gd name="T49" fmla="*/ 0 h 1509"/>
                <a:gd name="T50" fmla="*/ 0 w 1223"/>
                <a:gd name="T51" fmla="*/ 0 h 1509"/>
                <a:gd name="T52" fmla="*/ 0 w 1223"/>
                <a:gd name="T53" fmla="*/ 0 h 1509"/>
                <a:gd name="T54" fmla="*/ 0 w 1223"/>
                <a:gd name="T55" fmla="*/ 0 h 1509"/>
                <a:gd name="T56" fmla="*/ 0 w 1223"/>
                <a:gd name="T57" fmla="*/ 0 h 1509"/>
                <a:gd name="T58" fmla="*/ 0 w 1223"/>
                <a:gd name="T59" fmla="*/ 0 h 1509"/>
                <a:gd name="T60" fmla="*/ 0 w 1223"/>
                <a:gd name="T61" fmla="*/ 0 h 1509"/>
                <a:gd name="T62" fmla="*/ 0 w 1223"/>
                <a:gd name="T63" fmla="*/ 0 h 1509"/>
                <a:gd name="T64" fmla="*/ 0 w 1223"/>
                <a:gd name="T65" fmla="*/ 0 h 1509"/>
                <a:gd name="T66" fmla="*/ 0 w 1223"/>
                <a:gd name="T67" fmla="*/ 0 h 1509"/>
                <a:gd name="T68" fmla="*/ 0 w 1223"/>
                <a:gd name="T69" fmla="*/ 0 h 1509"/>
                <a:gd name="T70" fmla="*/ 0 w 1223"/>
                <a:gd name="T71" fmla="*/ 0 h 1509"/>
                <a:gd name="T72" fmla="*/ 0 w 1223"/>
                <a:gd name="T73" fmla="*/ 0 h 1509"/>
                <a:gd name="T74" fmla="*/ 0 w 1223"/>
                <a:gd name="T75" fmla="*/ 0 h 1509"/>
                <a:gd name="T76" fmla="*/ 0 w 1223"/>
                <a:gd name="T77" fmla="*/ 0 h 1509"/>
                <a:gd name="T78" fmla="*/ 0 w 1223"/>
                <a:gd name="T79" fmla="*/ 0 h 1509"/>
                <a:gd name="T80" fmla="*/ 0 w 1223"/>
                <a:gd name="T81" fmla="*/ 0 h 1509"/>
                <a:gd name="T82" fmla="*/ 0 w 1223"/>
                <a:gd name="T83" fmla="*/ 0 h 1509"/>
                <a:gd name="T84" fmla="*/ 0 w 1223"/>
                <a:gd name="T85" fmla="*/ 0 h 1509"/>
                <a:gd name="T86" fmla="*/ 0 w 1223"/>
                <a:gd name="T87" fmla="*/ 0 h 1509"/>
                <a:gd name="T88" fmla="*/ 0 w 1223"/>
                <a:gd name="T89" fmla="*/ 0 h 1509"/>
                <a:gd name="T90" fmla="*/ 0 w 1223"/>
                <a:gd name="T91" fmla="*/ 0 h 1509"/>
                <a:gd name="T92" fmla="*/ 0 w 1223"/>
                <a:gd name="T93" fmla="*/ 0 h 1509"/>
                <a:gd name="T94" fmla="*/ 0 w 1223"/>
                <a:gd name="T95" fmla="*/ 0 h 1509"/>
                <a:gd name="T96" fmla="*/ 0 w 1223"/>
                <a:gd name="T97" fmla="*/ 0 h 1509"/>
                <a:gd name="T98" fmla="*/ 0 w 1223"/>
                <a:gd name="T99" fmla="*/ 0 h 15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23" h="1509">
                  <a:moveTo>
                    <a:pt x="366" y="53"/>
                  </a:moveTo>
                  <a:lnTo>
                    <a:pt x="369" y="68"/>
                  </a:lnTo>
                  <a:lnTo>
                    <a:pt x="372" y="83"/>
                  </a:lnTo>
                  <a:lnTo>
                    <a:pt x="373" y="100"/>
                  </a:lnTo>
                  <a:lnTo>
                    <a:pt x="374" y="117"/>
                  </a:lnTo>
                  <a:lnTo>
                    <a:pt x="374" y="154"/>
                  </a:lnTo>
                  <a:lnTo>
                    <a:pt x="372" y="193"/>
                  </a:lnTo>
                  <a:lnTo>
                    <a:pt x="369" y="233"/>
                  </a:lnTo>
                  <a:lnTo>
                    <a:pt x="367" y="273"/>
                  </a:lnTo>
                  <a:lnTo>
                    <a:pt x="366" y="314"/>
                  </a:lnTo>
                  <a:lnTo>
                    <a:pt x="366" y="353"/>
                  </a:lnTo>
                  <a:lnTo>
                    <a:pt x="367" y="371"/>
                  </a:lnTo>
                  <a:lnTo>
                    <a:pt x="370" y="390"/>
                  </a:lnTo>
                  <a:lnTo>
                    <a:pt x="373" y="407"/>
                  </a:lnTo>
                  <a:lnTo>
                    <a:pt x="377" y="424"/>
                  </a:lnTo>
                  <a:lnTo>
                    <a:pt x="382" y="439"/>
                  </a:lnTo>
                  <a:lnTo>
                    <a:pt x="388" y="455"/>
                  </a:lnTo>
                  <a:lnTo>
                    <a:pt x="396" y="468"/>
                  </a:lnTo>
                  <a:lnTo>
                    <a:pt x="405" y="481"/>
                  </a:lnTo>
                  <a:lnTo>
                    <a:pt x="417" y="491"/>
                  </a:lnTo>
                  <a:lnTo>
                    <a:pt x="429" y="501"/>
                  </a:lnTo>
                  <a:lnTo>
                    <a:pt x="444" y="510"/>
                  </a:lnTo>
                  <a:lnTo>
                    <a:pt x="460" y="516"/>
                  </a:lnTo>
                  <a:lnTo>
                    <a:pt x="478" y="521"/>
                  </a:lnTo>
                  <a:lnTo>
                    <a:pt x="498" y="524"/>
                  </a:lnTo>
                  <a:lnTo>
                    <a:pt x="521" y="525"/>
                  </a:lnTo>
                  <a:lnTo>
                    <a:pt x="546" y="524"/>
                  </a:lnTo>
                  <a:lnTo>
                    <a:pt x="563" y="532"/>
                  </a:lnTo>
                  <a:lnTo>
                    <a:pt x="580" y="539"/>
                  </a:lnTo>
                  <a:lnTo>
                    <a:pt x="597" y="544"/>
                  </a:lnTo>
                  <a:lnTo>
                    <a:pt x="611" y="546"/>
                  </a:lnTo>
                  <a:lnTo>
                    <a:pt x="625" y="546"/>
                  </a:lnTo>
                  <a:lnTo>
                    <a:pt x="637" y="545"/>
                  </a:lnTo>
                  <a:lnTo>
                    <a:pt x="649" y="542"/>
                  </a:lnTo>
                  <a:lnTo>
                    <a:pt x="660" y="538"/>
                  </a:lnTo>
                  <a:lnTo>
                    <a:pt x="670" y="531"/>
                  </a:lnTo>
                  <a:lnTo>
                    <a:pt x="679" y="524"/>
                  </a:lnTo>
                  <a:lnTo>
                    <a:pt x="688" y="515"/>
                  </a:lnTo>
                  <a:lnTo>
                    <a:pt x="696" y="505"/>
                  </a:lnTo>
                  <a:lnTo>
                    <a:pt x="704" y="495"/>
                  </a:lnTo>
                  <a:lnTo>
                    <a:pt x="711" y="483"/>
                  </a:lnTo>
                  <a:lnTo>
                    <a:pt x="718" y="471"/>
                  </a:lnTo>
                  <a:lnTo>
                    <a:pt x="725" y="457"/>
                  </a:lnTo>
                  <a:lnTo>
                    <a:pt x="750" y="400"/>
                  </a:lnTo>
                  <a:lnTo>
                    <a:pt x="776" y="340"/>
                  </a:lnTo>
                  <a:lnTo>
                    <a:pt x="783" y="326"/>
                  </a:lnTo>
                  <a:lnTo>
                    <a:pt x="790" y="312"/>
                  </a:lnTo>
                  <a:lnTo>
                    <a:pt x="798" y="299"/>
                  </a:lnTo>
                  <a:lnTo>
                    <a:pt x="806" y="286"/>
                  </a:lnTo>
                  <a:lnTo>
                    <a:pt x="815" y="275"/>
                  </a:lnTo>
                  <a:lnTo>
                    <a:pt x="824" y="264"/>
                  </a:lnTo>
                  <a:lnTo>
                    <a:pt x="834" y="255"/>
                  </a:lnTo>
                  <a:lnTo>
                    <a:pt x="845" y="246"/>
                  </a:lnTo>
                  <a:lnTo>
                    <a:pt x="870" y="250"/>
                  </a:lnTo>
                  <a:lnTo>
                    <a:pt x="896" y="257"/>
                  </a:lnTo>
                  <a:lnTo>
                    <a:pt x="921" y="264"/>
                  </a:lnTo>
                  <a:lnTo>
                    <a:pt x="946" y="272"/>
                  </a:lnTo>
                  <a:lnTo>
                    <a:pt x="970" y="282"/>
                  </a:lnTo>
                  <a:lnTo>
                    <a:pt x="994" y="293"/>
                  </a:lnTo>
                  <a:lnTo>
                    <a:pt x="1018" y="304"/>
                  </a:lnTo>
                  <a:lnTo>
                    <a:pt x="1041" y="316"/>
                  </a:lnTo>
                  <a:lnTo>
                    <a:pt x="1087" y="342"/>
                  </a:lnTo>
                  <a:lnTo>
                    <a:pt x="1134" y="370"/>
                  </a:lnTo>
                  <a:lnTo>
                    <a:pt x="1179" y="400"/>
                  </a:lnTo>
                  <a:lnTo>
                    <a:pt x="1223" y="428"/>
                  </a:lnTo>
                  <a:lnTo>
                    <a:pt x="1178" y="497"/>
                  </a:lnTo>
                  <a:lnTo>
                    <a:pt x="1130" y="567"/>
                  </a:lnTo>
                  <a:lnTo>
                    <a:pt x="1081" y="638"/>
                  </a:lnTo>
                  <a:lnTo>
                    <a:pt x="1031" y="710"/>
                  </a:lnTo>
                  <a:lnTo>
                    <a:pt x="979" y="781"/>
                  </a:lnTo>
                  <a:lnTo>
                    <a:pt x="925" y="853"/>
                  </a:lnTo>
                  <a:lnTo>
                    <a:pt x="872" y="925"/>
                  </a:lnTo>
                  <a:lnTo>
                    <a:pt x="817" y="996"/>
                  </a:lnTo>
                  <a:lnTo>
                    <a:pt x="762" y="1066"/>
                  </a:lnTo>
                  <a:lnTo>
                    <a:pt x="706" y="1135"/>
                  </a:lnTo>
                  <a:lnTo>
                    <a:pt x="650" y="1204"/>
                  </a:lnTo>
                  <a:lnTo>
                    <a:pt x="593" y="1270"/>
                  </a:lnTo>
                  <a:lnTo>
                    <a:pt x="536" y="1333"/>
                  </a:lnTo>
                  <a:lnTo>
                    <a:pt x="479" y="1395"/>
                  </a:lnTo>
                  <a:lnTo>
                    <a:pt x="423" y="1453"/>
                  </a:lnTo>
                  <a:lnTo>
                    <a:pt x="366" y="1509"/>
                  </a:lnTo>
                  <a:lnTo>
                    <a:pt x="375" y="1501"/>
                  </a:lnTo>
                  <a:lnTo>
                    <a:pt x="383" y="1492"/>
                  </a:lnTo>
                  <a:lnTo>
                    <a:pt x="390" y="1483"/>
                  </a:lnTo>
                  <a:lnTo>
                    <a:pt x="396" y="1475"/>
                  </a:lnTo>
                  <a:lnTo>
                    <a:pt x="402" y="1465"/>
                  </a:lnTo>
                  <a:lnTo>
                    <a:pt x="407" y="1455"/>
                  </a:lnTo>
                  <a:lnTo>
                    <a:pt x="411" y="1446"/>
                  </a:lnTo>
                  <a:lnTo>
                    <a:pt x="414" y="1436"/>
                  </a:lnTo>
                  <a:lnTo>
                    <a:pt x="417" y="1426"/>
                  </a:lnTo>
                  <a:lnTo>
                    <a:pt x="418" y="1415"/>
                  </a:lnTo>
                  <a:lnTo>
                    <a:pt x="420" y="1406"/>
                  </a:lnTo>
                  <a:lnTo>
                    <a:pt x="420" y="1395"/>
                  </a:lnTo>
                  <a:lnTo>
                    <a:pt x="420" y="1384"/>
                  </a:lnTo>
                  <a:lnTo>
                    <a:pt x="419" y="1373"/>
                  </a:lnTo>
                  <a:lnTo>
                    <a:pt x="418" y="1362"/>
                  </a:lnTo>
                  <a:lnTo>
                    <a:pt x="417" y="1351"/>
                  </a:lnTo>
                  <a:lnTo>
                    <a:pt x="412" y="1329"/>
                  </a:lnTo>
                  <a:lnTo>
                    <a:pt x="405" y="1306"/>
                  </a:lnTo>
                  <a:lnTo>
                    <a:pt x="397" y="1285"/>
                  </a:lnTo>
                  <a:lnTo>
                    <a:pt x="388" y="1262"/>
                  </a:lnTo>
                  <a:lnTo>
                    <a:pt x="379" y="1240"/>
                  </a:lnTo>
                  <a:lnTo>
                    <a:pt x="368" y="1219"/>
                  </a:lnTo>
                  <a:lnTo>
                    <a:pt x="357" y="1197"/>
                  </a:lnTo>
                  <a:lnTo>
                    <a:pt x="346" y="1177"/>
                  </a:lnTo>
                  <a:lnTo>
                    <a:pt x="526" y="942"/>
                  </a:lnTo>
                  <a:lnTo>
                    <a:pt x="502" y="915"/>
                  </a:lnTo>
                  <a:lnTo>
                    <a:pt x="477" y="887"/>
                  </a:lnTo>
                  <a:lnTo>
                    <a:pt x="464" y="872"/>
                  </a:lnTo>
                  <a:lnTo>
                    <a:pt x="450" y="858"/>
                  </a:lnTo>
                  <a:lnTo>
                    <a:pt x="435" y="844"/>
                  </a:lnTo>
                  <a:lnTo>
                    <a:pt x="420" y="831"/>
                  </a:lnTo>
                  <a:lnTo>
                    <a:pt x="404" y="819"/>
                  </a:lnTo>
                  <a:lnTo>
                    <a:pt x="388" y="808"/>
                  </a:lnTo>
                  <a:lnTo>
                    <a:pt x="371" y="799"/>
                  </a:lnTo>
                  <a:lnTo>
                    <a:pt x="353" y="793"/>
                  </a:lnTo>
                  <a:lnTo>
                    <a:pt x="344" y="790"/>
                  </a:lnTo>
                  <a:lnTo>
                    <a:pt x="335" y="789"/>
                  </a:lnTo>
                  <a:lnTo>
                    <a:pt x="326" y="786"/>
                  </a:lnTo>
                  <a:lnTo>
                    <a:pt x="316" y="786"/>
                  </a:lnTo>
                  <a:lnTo>
                    <a:pt x="307" y="786"/>
                  </a:lnTo>
                  <a:lnTo>
                    <a:pt x="297" y="787"/>
                  </a:lnTo>
                  <a:lnTo>
                    <a:pt x="287" y="789"/>
                  </a:lnTo>
                  <a:lnTo>
                    <a:pt x="277" y="792"/>
                  </a:lnTo>
                  <a:lnTo>
                    <a:pt x="177" y="942"/>
                  </a:lnTo>
                  <a:lnTo>
                    <a:pt x="145" y="920"/>
                  </a:lnTo>
                  <a:lnTo>
                    <a:pt x="118" y="899"/>
                  </a:lnTo>
                  <a:lnTo>
                    <a:pt x="93" y="876"/>
                  </a:lnTo>
                  <a:lnTo>
                    <a:pt x="72" y="852"/>
                  </a:lnTo>
                  <a:lnTo>
                    <a:pt x="53" y="829"/>
                  </a:lnTo>
                  <a:lnTo>
                    <a:pt x="38" y="803"/>
                  </a:lnTo>
                  <a:lnTo>
                    <a:pt x="26" y="777"/>
                  </a:lnTo>
                  <a:lnTo>
                    <a:pt x="17" y="750"/>
                  </a:lnTo>
                  <a:lnTo>
                    <a:pt x="9" y="722"/>
                  </a:lnTo>
                  <a:lnTo>
                    <a:pt x="4" y="692"/>
                  </a:lnTo>
                  <a:lnTo>
                    <a:pt x="1" y="663"/>
                  </a:lnTo>
                  <a:lnTo>
                    <a:pt x="0" y="634"/>
                  </a:lnTo>
                  <a:lnTo>
                    <a:pt x="0" y="604"/>
                  </a:lnTo>
                  <a:lnTo>
                    <a:pt x="2" y="574"/>
                  </a:lnTo>
                  <a:lnTo>
                    <a:pt x="5" y="542"/>
                  </a:lnTo>
                  <a:lnTo>
                    <a:pt x="9" y="511"/>
                  </a:lnTo>
                  <a:lnTo>
                    <a:pt x="31" y="382"/>
                  </a:lnTo>
                  <a:lnTo>
                    <a:pt x="56" y="251"/>
                  </a:lnTo>
                  <a:lnTo>
                    <a:pt x="60" y="219"/>
                  </a:lnTo>
                  <a:lnTo>
                    <a:pt x="64" y="188"/>
                  </a:lnTo>
                  <a:lnTo>
                    <a:pt x="67" y="155"/>
                  </a:lnTo>
                  <a:lnTo>
                    <a:pt x="68" y="123"/>
                  </a:lnTo>
                  <a:lnTo>
                    <a:pt x="68" y="91"/>
                  </a:lnTo>
                  <a:lnTo>
                    <a:pt x="67" y="60"/>
                  </a:lnTo>
                  <a:lnTo>
                    <a:pt x="63" y="30"/>
                  </a:lnTo>
                  <a:lnTo>
                    <a:pt x="58" y="0"/>
                  </a:lnTo>
                  <a:lnTo>
                    <a:pt x="366" y="53"/>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5" name="Freeform 224">
              <a:extLst>
                <a:ext uri="{FF2B5EF4-FFF2-40B4-BE49-F238E27FC236}">
                  <a16:creationId xmlns:a16="http://schemas.microsoft.com/office/drawing/2014/main" id="{D2E4BB29-F36A-4E37-BAE0-6C6D4D826534}"/>
                </a:ext>
              </a:extLst>
            </p:cNvPr>
            <p:cNvSpPr>
              <a:spLocks/>
            </p:cNvSpPr>
            <p:nvPr/>
          </p:nvSpPr>
          <p:spPr bwMode="auto">
            <a:xfrm>
              <a:off x="4797" y="3402"/>
              <a:ext cx="215" cy="108"/>
            </a:xfrm>
            <a:custGeom>
              <a:avLst/>
              <a:gdLst>
                <a:gd name="T0" fmla="*/ 0 w 1503"/>
                <a:gd name="T1" fmla="*/ 0 h 1196"/>
                <a:gd name="T2" fmla="*/ 0 w 1503"/>
                <a:gd name="T3" fmla="*/ 0 h 1196"/>
                <a:gd name="T4" fmla="*/ 0 w 1503"/>
                <a:gd name="T5" fmla="*/ 0 h 1196"/>
                <a:gd name="T6" fmla="*/ 0 w 1503"/>
                <a:gd name="T7" fmla="*/ 0 h 1196"/>
                <a:gd name="T8" fmla="*/ 0 w 1503"/>
                <a:gd name="T9" fmla="*/ 0 h 1196"/>
                <a:gd name="T10" fmla="*/ 0 w 1503"/>
                <a:gd name="T11" fmla="*/ 0 h 1196"/>
                <a:gd name="T12" fmla="*/ 0 w 1503"/>
                <a:gd name="T13" fmla="*/ 0 h 1196"/>
                <a:gd name="T14" fmla="*/ 0 w 1503"/>
                <a:gd name="T15" fmla="*/ 0 h 1196"/>
                <a:gd name="T16" fmla="*/ 0 w 1503"/>
                <a:gd name="T17" fmla="*/ 0 h 1196"/>
                <a:gd name="T18" fmla="*/ 0 w 1503"/>
                <a:gd name="T19" fmla="*/ 0 h 1196"/>
                <a:gd name="T20" fmla="*/ 0 w 1503"/>
                <a:gd name="T21" fmla="*/ 0 h 1196"/>
                <a:gd name="T22" fmla="*/ 0 w 1503"/>
                <a:gd name="T23" fmla="*/ 0 h 1196"/>
                <a:gd name="T24" fmla="*/ 0 w 1503"/>
                <a:gd name="T25" fmla="*/ 0 h 1196"/>
                <a:gd name="T26" fmla="*/ 0 w 1503"/>
                <a:gd name="T27" fmla="*/ 0 h 1196"/>
                <a:gd name="T28" fmla="*/ 0 w 1503"/>
                <a:gd name="T29" fmla="*/ 0 h 1196"/>
                <a:gd name="T30" fmla="*/ 0 w 1503"/>
                <a:gd name="T31" fmla="*/ 0 h 1196"/>
                <a:gd name="T32" fmla="*/ 0 w 1503"/>
                <a:gd name="T33" fmla="*/ 0 h 1196"/>
                <a:gd name="T34" fmla="*/ 0 w 1503"/>
                <a:gd name="T35" fmla="*/ 0 h 1196"/>
                <a:gd name="T36" fmla="*/ 0 w 1503"/>
                <a:gd name="T37" fmla="*/ 0 h 1196"/>
                <a:gd name="T38" fmla="*/ 0 w 1503"/>
                <a:gd name="T39" fmla="*/ 0 h 1196"/>
                <a:gd name="T40" fmla="*/ 0 w 1503"/>
                <a:gd name="T41" fmla="*/ 0 h 1196"/>
                <a:gd name="T42" fmla="*/ 0 w 1503"/>
                <a:gd name="T43" fmla="*/ 0 h 1196"/>
                <a:gd name="T44" fmla="*/ 0 w 1503"/>
                <a:gd name="T45" fmla="*/ 0 h 1196"/>
                <a:gd name="T46" fmla="*/ 0 w 1503"/>
                <a:gd name="T47" fmla="*/ 0 h 1196"/>
                <a:gd name="T48" fmla="*/ 0 w 1503"/>
                <a:gd name="T49" fmla="*/ 0 h 1196"/>
                <a:gd name="T50" fmla="*/ 0 w 1503"/>
                <a:gd name="T51" fmla="*/ 0 h 1196"/>
                <a:gd name="T52" fmla="*/ 0 w 1503"/>
                <a:gd name="T53" fmla="*/ 0 h 1196"/>
                <a:gd name="T54" fmla="*/ 0 w 1503"/>
                <a:gd name="T55" fmla="*/ 0 h 1196"/>
                <a:gd name="T56" fmla="*/ 0 w 1503"/>
                <a:gd name="T57" fmla="*/ 0 h 1196"/>
                <a:gd name="T58" fmla="*/ 0 w 1503"/>
                <a:gd name="T59" fmla="*/ 0 h 1196"/>
                <a:gd name="T60" fmla="*/ 0 w 1503"/>
                <a:gd name="T61" fmla="*/ 0 h 1196"/>
                <a:gd name="T62" fmla="*/ 0 w 1503"/>
                <a:gd name="T63" fmla="*/ 0 h 1196"/>
                <a:gd name="T64" fmla="*/ 0 w 1503"/>
                <a:gd name="T65" fmla="*/ 0 h 1196"/>
                <a:gd name="T66" fmla="*/ 0 w 1503"/>
                <a:gd name="T67" fmla="*/ 0 h 1196"/>
                <a:gd name="T68" fmla="*/ 0 w 1503"/>
                <a:gd name="T69" fmla="*/ 0 h 1196"/>
                <a:gd name="T70" fmla="*/ 0 w 1503"/>
                <a:gd name="T71" fmla="*/ 0 h 1196"/>
                <a:gd name="T72" fmla="*/ 0 w 1503"/>
                <a:gd name="T73" fmla="*/ 0 h 1196"/>
                <a:gd name="T74" fmla="*/ 0 w 1503"/>
                <a:gd name="T75" fmla="*/ 0 h 1196"/>
                <a:gd name="T76" fmla="*/ 0 w 1503"/>
                <a:gd name="T77" fmla="*/ 0 h 1196"/>
                <a:gd name="T78" fmla="*/ 0 w 1503"/>
                <a:gd name="T79" fmla="*/ 0 h 1196"/>
                <a:gd name="T80" fmla="*/ 0 w 1503"/>
                <a:gd name="T81" fmla="*/ 0 h 1196"/>
                <a:gd name="T82" fmla="*/ 0 w 1503"/>
                <a:gd name="T83" fmla="*/ 0 h 1196"/>
                <a:gd name="T84" fmla="*/ 0 w 1503"/>
                <a:gd name="T85" fmla="*/ 0 h 1196"/>
                <a:gd name="T86" fmla="*/ 0 w 1503"/>
                <a:gd name="T87" fmla="*/ 0 h 1196"/>
                <a:gd name="T88" fmla="*/ 0 w 1503"/>
                <a:gd name="T89" fmla="*/ 0 h 1196"/>
                <a:gd name="T90" fmla="*/ 0 w 1503"/>
                <a:gd name="T91" fmla="*/ 0 h 1196"/>
                <a:gd name="T92" fmla="*/ 0 w 1503"/>
                <a:gd name="T93" fmla="*/ 0 h 1196"/>
                <a:gd name="T94" fmla="*/ 0 w 1503"/>
                <a:gd name="T95" fmla="*/ 0 h 1196"/>
                <a:gd name="T96" fmla="*/ 0 w 1503"/>
                <a:gd name="T97" fmla="*/ 0 h 1196"/>
                <a:gd name="T98" fmla="*/ 0 w 1503"/>
                <a:gd name="T99" fmla="*/ 0 h 119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503" h="1196">
                  <a:moveTo>
                    <a:pt x="1483" y="268"/>
                  </a:moveTo>
                  <a:lnTo>
                    <a:pt x="1476" y="284"/>
                  </a:lnTo>
                  <a:lnTo>
                    <a:pt x="1469" y="301"/>
                  </a:lnTo>
                  <a:lnTo>
                    <a:pt x="1462" y="318"/>
                  </a:lnTo>
                  <a:lnTo>
                    <a:pt x="1456" y="337"/>
                  </a:lnTo>
                  <a:lnTo>
                    <a:pt x="1451" y="355"/>
                  </a:lnTo>
                  <a:lnTo>
                    <a:pt x="1446" y="375"/>
                  </a:lnTo>
                  <a:lnTo>
                    <a:pt x="1441" y="394"/>
                  </a:lnTo>
                  <a:lnTo>
                    <a:pt x="1437" y="415"/>
                  </a:lnTo>
                  <a:lnTo>
                    <a:pt x="1433" y="434"/>
                  </a:lnTo>
                  <a:lnTo>
                    <a:pt x="1430" y="456"/>
                  </a:lnTo>
                  <a:lnTo>
                    <a:pt x="1428" y="476"/>
                  </a:lnTo>
                  <a:lnTo>
                    <a:pt x="1426" y="497"/>
                  </a:lnTo>
                  <a:lnTo>
                    <a:pt x="1424" y="518"/>
                  </a:lnTo>
                  <a:lnTo>
                    <a:pt x="1423" y="539"/>
                  </a:lnTo>
                  <a:lnTo>
                    <a:pt x="1422" y="560"/>
                  </a:lnTo>
                  <a:lnTo>
                    <a:pt x="1422" y="582"/>
                  </a:lnTo>
                  <a:lnTo>
                    <a:pt x="1423" y="604"/>
                  </a:lnTo>
                  <a:lnTo>
                    <a:pt x="1424" y="624"/>
                  </a:lnTo>
                  <a:lnTo>
                    <a:pt x="1425" y="646"/>
                  </a:lnTo>
                  <a:lnTo>
                    <a:pt x="1428" y="666"/>
                  </a:lnTo>
                  <a:lnTo>
                    <a:pt x="1430" y="687"/>
                  </a:lnTo>
                  <a:lnTo>
                    <a:pt x="1434" y="707"/>
                  </a:lnTo>
                  <a:lnTo>
                    <a:pt x="1438" y="728"/>
                  </a:lnTo>
                  <a:lnTo>
                    <a:pt x="1442" y="747"/>
                  </a:lnTo>
                  <a:lnTo>
                    <a:pt x="1448" y="767"/>
                  </a:lnTo>
                  <a:lnTo>
                    <a:pt x="1454" y="786"/>
                  </a:lnTo>
                  <a:lnTo>
                    <a:pt x="1460" y="805"/>
                  </a:lnTo>
                  <a:lnTo>
                    <a:pt x="1467" y="823"/>
                  </a:lnTo>
                  <a:lnTo>
                    <a:pt x="1475" y="840"/>
                  </a:lnTo>
                  <a:lnTo>
                    <a:pt x="1484" y="857"/>
                  </a:lnTo>
                  <a:lnTo>
                    <a:pt x="1493" y="873"/>
                  </a:lnTo>
                  <a:lnTo>
                    <a:pt x="1503" y="889"/>
                  </a:lnTo>
                  <a:lnTo>
                    <a:pt x="1443" y="953"/>
                  </a:lnTo>
                  <a:lnTo>
                    <a:pt x="1435" y="920"/>
                  </a:lnTo>
                  <a:lnTo>
                    <a:pt x="1427" y="888"/>
                  </a:lnTo>
                  <a:lnTo>
                    <a:pt x="1417" y="854"/>
                  </a:lnTo>
                  <a:lnTo>
                    <a:pt x="1407" y="821"/>
                  </a:lnTo>
                  <a:lnTo>
                    <a:pt x="1395" y="787"/>
                  </a:lnTo>
                  <a:lnTo>
                    <a:pt x="1382" y="754"/>
                  </a:lnTo>
                  <a:lnTo>
                    <a:pt x="1370" y="720"/>
                  </a:lnTo>
                  <a:lnTo>
                    <a:pt x="1357" y="687"/>
                  </a:lnTo>
                  <a:lnTo>
                    <a:pt x="1343" y="653"/>
                  </a:lnTo>
                  <a:lnTo>
                    <a:pt x="1329" y="620"/>
                  </a:lnTo>
                  <a:lnTo>
                    <a:pt x="1314" y="586"/>
                  </a:lnTo>
                  <a:lnTo>
                    <a:pt x="1299" y="554"/>
                  </a:lnTo>
                  <a:lnTo>
                    <a:pt x="1283" y="522"/>
                  </a:lnTo>
                  <a:lnTo>
                    <a:pt x="1267" y="490"/>
                  </a:lnTo>
                  <a:lnTo>
                    <a:pt x="1251" y="459"/>
                  </a:lnTo>
                  <a:lnTo>
                    <a:pt x="1234" y="428"/>
                  </a:lnTo>
                  <a:lnTo>
                    <a:pt x="1190" y="436"/>
                  </a:lnTo>
                  <a:lnTo>
                    <a:pt x="1146" y="446"/>
                  </a:lnTo>
                  <a:lnTo>
                    <a:pt x="1102" y="456"/>
                  </a:lnTo>
                  <a:lnTo>
                    <a:pt x="1058" y="468"/>
                  </a:lnTo>
                  <a:lnTo>
                    <a:pt x="1013" y="481"/>
                  </a:lnTo>
                  <a:lnTo>
                    <a:pt x="968" y="495"/>
                  </a:lnTo>
                  <a:lnTo>
                    <a:pt x="923" y="510"/>
                  </a:lnTo>
                  <a:lnTo>
                    <a:pt x="879" y="527"/>
                  </a:lnTo>
                  <a:lnTo>
                    <a:pt x="834" y="546"/>
                  </a:lnTo>
                  <a:lnTo>
                    <a:pt x="791" y="567"/>
                  </a:lnTo>
                  <a:lnTo>
                    <a:pt x="769" y="578"/>
                  </a:lnTo>
                  <a:lnTo>
                    <a:pt x="748" y="590"/>
                  </a:lnTo>
                  <a:lnTo>
                    <a:pt x="727" y="602"/>
                  </a:lnTo>
                  <a:lnTo>
                    <a:pt x="706" y="615"/>
                  </a:lnTo>
                  <a:lnTo>
                    <a:pt x="684" y="629"/>
                  </a:lnTo>
                  <a:lnTo>
                    <a:pt x="664" y="642"/>
                  </a:lnTo>
                  <a:lnTo>
                    <a:pt x="643" y="657"/>
                  </a:lnTo>
                  <a:lnTo>
                    <a:pt x="623" y="672"/>
                  </a:lnTo>
                  <a:lnTo>
                    <a:pt x="604" y="688"/>
                  </a:lnTo>
                  <a:lnTo>
                    <a:pt x="584" y="704"/>
                  </a:lnTo>
                  <a:lnTo>
                    <a:pt x="565" y="720"/>
                  </a:lnTo>
                  <a:lnTo>
                    <a:pt x="547" y="739"/>
                  </a:lnTo>
                  <a:lnTo>
                    <a:pt x="550" y="751"/>
                  </a:lnTo>
                  <a:lnTo>
                    <a:pt x="553" y="763"/>
                  </a:lnTo>
                  <a:lnTo>
                    <a:pt x="558" y="773"/>
                  </a:lnTo>
                  <a:lnTo>
                    <a:pt x="563" y="785"/>
                  </a:lnTo>
                  <a:lnTo>
                    <a:pt x="574" y="807"/>
                  </a:lnTo>
                  <a:lnTo>
                    <a:pt x="588" y="829"/>
                  </a:lnTo>
                  <a:lnTo>
                    <a:pt x="616" y="872"/>
                  </a:lnTo>
                  <a:lnTo>
                    <a:pt x="644" y="915"/>
                  </a:lnTo>
                  <a:lnTo>
                    <a:pt x="657" y="938"/>
                  </a:lnTo>
                  <a:lnTo>
                    <a:pt x="669" y="960"/>
                  </a:lnTo>
                  <a:lnTo>
                    <a:pt x="673" y="972"/>
                  </a:lnTo>
                  <a:lnTo>
                    <a:pt x="678" y="985"/>
                  </a:lnTo>
                  <a:lnTo>
                    <a:pt x="681" y="997"/>
                  </a:lnTo>
                  <a:lnTo>
                    <a:pt x="684" y="1010"/>
                  </a:lnTo>
                  <a:lnTo>
                    <a:pt x="688" y="1023"/>
                  </a:lnTo>
                  <a:lnTo>
                    <a:pt x="689" y="1036"/>
                  </a:lnTo>
                  <a:lnTo>
                    <a:pt x="689" y="1050"/>
                  </a:lnTo>
                  <a:lnTo>
                    <a:pt x="689" y="1064"/>
                  </a:lnTo>
                  <a:lnTo>
                    <a:pt x="688" y="1078"/>
                  </a:lnTo>
                  <a:lnTo>
                    <a:pt x="684" y="1093"/>
                  </a:lnTo>
                  <a:lnTo>
                    <a:pt x="680" y="1108"/>
                  </a:lnTo>
                  <a:lnTo>
                    <a:pt x="675" y="1124"/>
                  </a:lnTo>
                  <a:lnTo>
                    <a:pt x="665" y="1135"/>
                  </a:lnTo>
                  <a:lnTo>
                    <a:pt x="654" y="1147"/>
                  </a:lnTo>
                  <a:lnTo>
                    <a:pt x="642" y="1157"/>
                  </a:lnTo>
                  <a:lnTo>
                    <a:pt x="629" y="1167"/>
                  </a:lnTo>
                  <a:lnTo>
                    <a:pt x="615" y="1175"/>
                  </a:lnTo>
                  <a:lnTo>
                    <a:pt x="600" y="1182"/>
                  </a:lnTo>
                  <a:lnTo>
                    <a:pt x="585" y="1188"/>
                  </a:lnTo>
                  <a:lnTo>
                    <a:pt x="570" y="1193"/>
                  </a:lnTo>
                  <a:lnTo>
                    <a:pt x="555" y="1195"/>
                  </a:lnTo>
                  <a:lnTo>
                    <a:pt x="539" y="1196"/>
                  </a:lnTo>
                  <a:lnTo>
                    <a:pt x="524" y="1195"/>
                  </a:lnTo>
                  <a:lnTo>
                    <a:pt x="510" y="1192"/>
                  </a:lnTo>
                  <a:lnTo>
                    <a:pt x="501" y="1189"/>
                  </a:lnTo>
                  <a:lnTo>
                    <a:pt x="494" y="1186"/>
                  </a:lnTo>
                  <a:lnTo>
                    <a:pt x="487" y="1183"/>
                  </a:lnTo>
                  <a:lnTo>
                    <a:pt x="481" y="1179"/>
                  </a:lnTo>
                  <a:lnTo>
                    <a:pt x="474" y="1174"/>
                  </a:lnTo>
                  <a:lnTo>
                    <a:pt x="468" y="1169"/>
                  </a:lnTo>
                  <a:lnTo>
                    <a:pt x="462" y="1162"/>
                  </a:lnTo>
                  <a:lnTo>
                    <a:pt x="456" y="1156"/>
                  </a:lnTo>
                  <a:lnTo>
                    <a:pt x="369" y="1038"/>
                  </a:lnTo>
                  <a:lnTo>
                    <a:pt x="281" y="917"/>
                  </a:lnTo>
                  <a:lnTo>
                    <a:pt x="239" y="854"/>
                  </a:lnTo>
                  <a:lnTo>
                    <a:pt x="198" y="792"/>
                  </a:lnTo>
                  <a:lnTo>
                    <a:pt x="179" y="759"/>
                  </a:lnTo>
                  <a:lnTo>
                    <a:pt x="160" y="728"/>
                  </a:lnTo>
                  <a:lnTo>
                    <a:pt x="141" y="696"/>
                  </a:lnTo>
                  <a:lnTo>
                    <a:pt x="124" y="662"/>
                  </a:lnTo>
                  <a:lnTo>
                    <a:pt x="107" y="630"/>
                  </a:lnTo>
                  <a:lnTo>
                    <a:pt x="92" y="596"/>
                  </a:lnTo>
                  <a:lnTo>
                    <a:pt x="77" y="563"/>
                  </a:lnTo>
                  <a:lnTo>
                    <a:pt x="63" y="528"/>
                  </a:lnTo>
                  <a:lnTo>
                    <a:pt x="51" y="495"/>
                  </a:lnTo>
                  <a:lnTo>
                    <a:pt x="40" y="460"/>
                  </a:lnTo>
                  <a:lnTo>
                    <a:pt x="30" y="425"/>
                  </a:lnTo>
                  <a:lnTo>
                    <a:pt x="21" y="390"/>
                  </a:lnTo>
                  <a:lnTo>
                    <a:pt x="14" y="354"/>
                  </a:lnTo>
                  <a:lnTo>
                    <a:pt x="8" y="318"/>
                  </a:lnTo>
                  <a:lnTo>
                    <a:pt x="4" y="283"/>
                  </a:lnTo>
                  <a:lnTo>
                    <a:pt x="1" y="246"/>
                  </a:lnTo>
                  <a:lnTo>
                    <a:pt x="0" y="209"/>
                  </a:lnTo>
                  <a:lnTo>
                    <a:pt x="1" y="171"/>
                  </a:lnTo>
                  <a:lnTo>
                    <a:pt x="4" y="134"/>
                  </a:lnTo>
                  <a:lnTo>
                    <a:pt x="9" y="96"/>
                  </a:lnTo>
                  <a:lnTo>
                    <a:pt x="28" y="129"/>
                  </a:lnTo>
                  <a:lnTo>
                    <a:pt x="48" y="157"/>
                  </a:lnTo>
                  <a:lnTo>
                    <a:pt x="69" y="182"/>
                  </a:lnTo>
                  <a:lnTo>
                    <a:pt x="89" y="203"/>
                  </a:lnTo>
                  <a:lnTo>
                    <a:pt x="110" y="219"/>
                  </a:lnTo>
                  <a:lnTo>
                    <a:pt x="131" y="232"/>
                  </a:lnTo>
                  <a:lnTo>
                    <a:pt x="152" y="242"/>
                  </a:lnTo>
                  <a:lnTo>
                    <a:pt x="175" y="248"/>
                  </a:lnTo>
                  <a:lnTo>
                    <a:pt x="197" y="252"/>
                  </a:lnTo>
                  <a:lnTo>
                    <a:pt x="219" y="252"/>
                  </a:lnTo>
                  <a:lnTo>
                    <a:pt x="241" y="251"/>
                  </a:lnTo>
                  <a:lnTo>
                    <a:pt x="263" y="247"/>
                  </a:lnTo>
                  <a:lnTo>
                    <a:pt x="285" y="242"/>
                  </a:lnTo>
                  <a:lnTo>
                    <a:pt x="308" y="233"/>
                  </a:lnTo>
                  <a:lnTo>
                    <a:pt x="330" y="223"/>
                  </a:lnTo>
                  <a:lnTo>
                    <a:pt x="354" y="212"/>
                  </a:lnTo>
                  <a:lnTo>
                    <a:pt x="376" y="201"/>
                  </a:lnTo>
                  <a:lnTo>
                    <a:pt x="399" y="187"/>
                  </a:lnTo>
                  <a:lnTo>
                    <a:pt x="421" y="173"/>
                  </a:lnTo>
                  <a:lnTo>
                    <a:pt x="444" y="157"/>
                  </a:lnTo>
                  <a:lnTo>
                    <a:pt x="488" y="126"/>
                  </a:lnTo>
                  <a:lnTo>
                    <a:pt x="534" y="95"/>
                  </a:lnTo>
                  <a:lnTo>
                    <a:pt x="556" y="80"/>
                  </a:lnTo>
                  <a:lnTo>
                    <a:pt x="578" y="64"/>
                  </a:lnTo>
                  <a:lnTo>
                    <a:pt x="600" y="50"/>
                  </a:lnTo>
                  <a:lnTo>
                    <a:pt x="621" y="37"/>
                  </a:lnTo>
                  <a:lnTo>
                    <a:pt x="643" y="26"/>
                  </a:lnTo>
                  <a:lnTo>
                    <a:pt x="664" y="16"/>
                  </a:lnTo>
                  <a:lnTo>
                    <a:pt x="684" y="7"/>
                  </a:lnTo>
                  <a:lnTo>
                    <a:pt x="706" y="0"/>
                  </a:lnTo>
                  <a:lnTo>
                    <a:pt x="726" y="20"/>
                  </a:lnTo>
                  <a:lnTo>
                    <a:pt x="746" y="41"/>
                  </a:lnTo>
                  <a:lnTo>
                    <a:pt x="767" y="61"/>
                  </a:lnTo>
                  <a:lnTo>
                    <a:pt x="788" y="80"/>
                  </a:lnTo>
                  <a:lnTo>
                    <a:pt x="809" y="98"/>
                  </a:lnTo>
                  <a:lnTo>
                    <a:pt x="831" y="116"/>
                  </a:lnTo>
                  <a:lnTo>
                    <a:pt x="853" y="134"/>
                  </a:lnTo>
                  <a:lnTo>
                    <a:pt x="877" y="150"/>
                  </a:lnTo>
                  <a:lnTo>
                    <a:pt x="899" y="166"/>
                  </a:lnTo>
                  <a:lnTo>
                    <a:pt x="923" y="181"/>
                  </a:lnTo>
                  <a:lnTo>
                    <a:pt x="946" y="195"/>
                  </a:lnTo>
                  <a:lnTo>
                    <a:pt x="970" y="209"/>
                  </a:lnTo>
                  <a:lnTo>
                    <a:pt x="994" y="221"/>
                  </a:lnTo>
                  <a:lnTo>
                    <a:pt x="1018" y="233"/>
                  </a:lnTo>
                  <a:lnTo>
                    <a:pt x="1044" y="244"/>
                  </a:lnTo>
                  <a:lnTo>
                    <a:pt x="1068" y="255"/>
                  </a:lnTo>
                  <a:lnTo>
                    <a:pt x="1093" y="263"/>
                  </a:lnTo>
                  <a:lnTo>
                    <a:pt x="1118" y="271"/>
                  </a:lnTo>
                  <a:lnTo>
                    <a:pt x="1144" y="278"/>
                  </a:lnTo>
                  <a:lnTo>
                    <a:pt x="1169" y="285"/>
                  </a:lnTo>
                  <a:lnTo>
                    <a:pt x="1195" y="289"/>
                  </a:lnTo>
                  <a:lnTo>
                    <a:pt x="1222" y="294"/>
                  </a:lnTo>
                  <a:lnTo>
                    <a:pt x="1247" y="297"/>
                  </a:lnTo>
                  <a:lnTo>
                    <a:pt x="1273" y="298"/>
                  </a:lnTo>
                  <a:lnTo>
                    <a:pt x="1299" y="299"/>
                  </a:lnTo>
                  <a:lnTo>
                    <a:pt x="1325" y="298"/>
                  </a:lnTo>
                  <a:lnTo>
                    <a:pt x="1351" y="296"/>
                  </a:lnTo>
                  <a:lnTo>
                    <a:pt x="1377" y="292"/>
                  </a:lnTo>
                  <a:lnTo>
                    <a:pt x="1405" y="288"/>
                  </a:lnTo>
                  <a:lnTo>
                    <a:pt x="1431" y="283"/>
                  </a:lnTo>
                  <a:lnTo>
                    <a:pt x="1457" y="276"/>
                  </a:lnTo>
                  <a:lnTo>
                    <a:pt x="1483" y="268"/>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6" name="Freeform 225">
              <a:extLst>
                <a:ext uri="{FF2B5EF4-FFF2-40B4-BE49-F238E27FC236}">
                  <a16:creationId xmlns:a16="http://schemas.microsoft.com/office/drawing/2014/main" id="{F8DBBBB7-19C7-4041-9F7D-14BA92732B69}"/>
                </a:ext>
              </a:extLst>
            </p:cNvPr>
            <p:cNvSpPr>
              <a:spLocks/>
            </p:cNvSpPr>
            <p:nvPr/>
          </p:nvSpPr>
          <p:spPr bwMode="auto">
            <a:xfrm>
              <a:off x="4413" y="3403"/>
              <a:ext cx="11" cy="4"/>
            </a:xfrm>
            <a:custGeom>
              <a:avLst/>
              <a:gdLst>
                <a:gd name="T0" fmla="*/ 0 w 80"/>
                <a:gd name="T1" fmla="*/ 0 h 40"/>
                <a:gd name="T2" fmla="*/ 0 w 80"/>
                <a:gd name="T3" fmla="*/ 0 h 40"/>
                <a:gd name="T4" fmla="*/ 0 w 80"/>
                <a:gd name="T5" fmla="*/ 0 h 40"/>
                <a:gd name="T6" fmla="*/ 0 w 80"/>
                <a:gd name="T7" fmla="*/ 0 h 40"/>
                <a:gd name="T8" fmla="*/ 0 w 80"/>
                <a:gd name="T9" fmla="*/ 0 h 40"/>
                <a:gd name="T10" fmla="*/ 0 w 80"/>
                <a:gd name="T11" fmla="*/ 0 h 40"/>
                <a:gd name="T12" fmla="*/ 0 w 80"/>
                <a:gd name="T13" fmla="*/ 0 h 40"/>
                <a:gd name="T14" fmla="*/ 0 w 80"/>
                <a:gd name="T15" fmla="*/ 0 h 40"/>
                <a:gd name="T16" fmla="*/ 0 w 80"/>
                <a:gd name="T17" fmla="*/ 0 h 40"/>
                <a:gd name="T18" fmla="*/ 0 w 80"/>
                <a:gd name="T19" fmla="*/ 0 h 40"/>
                <a:gd name="T20" fmla="*/ 0 w 80"/>
                <a:gd name="T21" fmla="*/ 0 h 40"/>
                <a:gd name="T22" fmla="*/ 0 w 80"/>
                <a:gd name="T23" fmla="*/ 0 h 40"/>
                <a:gd name="T24" fmla="*/ 0 w 80"/>
                <a:gd name="T25" fmla="*/ 0 h 40"/>
                <a:gd name="T26" fmla="*/ 0 w 80"/>
                <a:gd name="T27" fmla="*/ 0 h 40"/>
                <a:gd name="T28" fmla="*/ 0 w 80"/>
                <a:gd name="T29" fmla="*/ 0 h 40"/>
                <a:gd name="T30" fmla="*/ 0 w 80"/>
                <a:gd name="T31" fmla="*/ 0 h 40"/>
                <a:gd name="T32" fmla="*/ 0 w 80"/>
                <a:gd name="T33" fmla="*/ 0 h 40"/>
                <a:gd name="T34" fmla="*/ 0 w 80"/>
                <a:gd name="T35" fmla="*/ 0 h 40"/>
                <a:gd name="T36" fmla="*/ 0 w 80"/>
                <a:gd name="T37" fmla="*/ 0 h 40"/>
                <a:gd name="T38" fmla="*/ 0 w 80"/>
                <a:gd name="T39" fmla="*/ 0 h 40"/>
                <a:gd name="T40" fmla="*/ 0 w 80"/>
                <a:gd name="T41" fmla="*/ 0 h 40"/>
                <a:gd name="T42" fmla="*/ 0 w 80"/>
                <a:gd name="T43" fmla="*/ 0 h 40"/>
                <a:gd name="T44" fmla="*/ 0 w 80"/>
                <a:gd name="T45" fmla="*/ 0 h 40"/>
                <a:gd name="T46" fmla="*/ 0 w 80"/>
                <a:gd name="T47" fmla="*/ 0 h 40"/>
                <a:gd name="T48" fmla="*/ 0 w 80"/>
                <a:gd name="T49" fmla="*/ 0 h 40"/>
                <a:gd name="T50" fmla="*/ 0 w 80"/>
                <a:gd name="T51" fmla="*/ 0 h 40"/>
                <a:gd name="T52" fmla="*/ 0 w 80"/>
                <a:gd name="T53" fmla="*/ 0 h 4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0" h="40">
                  <a:moveTo>
                    <a:pt x="80" y="22"/>
                  </a:moveTo>
                  <a:lnTo>
                    <a:pt x="76" y="27"/>
                  </a:lnTo>
                  <a:lnTo>
                    <a:pt x="71" y="32"/>
                  </a:lnTo>
                  <a:lnTo>
                    <a:pt x="65" y="35"/>
                  </a:lnTo>
                  <a:lnTo>
                    <a:pt x="59" y="38"/>
                  </a:lnTo>
                  <a:lnTo>
                    <a:pt x="53" y="39"/>
                  </a:lnTo>
                  <a:lnTo>
                    <a:pt x="46" y="40"/>
                  </a:lnTo>
                  <a:lnTo>
                    <a:pt x="38" y="40"/>
                  </a:lnTo>
                  <a:lnTo>
                    <a:pt x="32" y="39"/>
                  </a:lnTo>
                  <a:lnTo>
                    <a:pt x="25" y="37"/>
                  </a:lnTo>
                  <a:lnTo>
                    <a:pt x="19" y="35"/>
                  </a:lnTo>
                  <a:lnTo>
                    <a:pt x="14" y="30"/>
                  </a:lnTo>
                  <a:lnTo>
                    <a:pt x="9" y="26"/>
                  </a:lnTo>
                  <a:lnTo>
                    <a:pt x="5" y="21"/>
                  </a:lnTo>
                  <a:lnTo>
                    <a:pt x="2" y="15"/>
                  </a:lnTo>
                  <a:lnTo>
                    <a:pt x="0" y="8"/>
                  </a:lnTo>
                  <a:lnTo>
                    <a:pt x="0" y="0"/>
                  </a:lnTo>
                  <a:lnTo>
                    <a:pt x="11" y="3"/>
                  </a:lnTo>
                  <a:lnTo>
                    <a:pt x="22" y="3"/>
                  </a:lnTo>
                  <a:lnTo>
                    <a:pt x="33" y="3"/>
                  </a:lnTo>
                  <a:lnTo>
                    <a:pt x="44" y="3"/>
                  </a:lnTo>
                  <a:lnTo>
                    <a:pt x="54" y="3"/>
                  </a:lnTo>
                  <a:lnTo>
                    <a:pt x="63" y="7"/>
                  </a:lnTo>
                  <a:lnTo>
                    <a:pt x="68" y="9"/>
                  </a:lnTo>
                  <a:lnTo>
                    <a:pt x="72" y="12"/>
                  </a:lnTo>
                  <a:lnTo>
                    <a:pt x="76" y="16"/>
                  </a:lnTo>
                  <a:lnTo>
                    <a:pt x="8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 name="Freeform 226">
              <a:extLst>
                <a:ext uri="{FF2B5EF4-FFF2-40B4-BE49-F238E27FC236}">
                  <a16:creationId xmlns:a16="http://schemas.microsoft.com/office/drawing/2014/main" id="{3F23E138-B7E5-452B-BCA9-AD17DC0ADFD9}"/>
                </a:ext>
              </a:extLst>
            </p:cNvPr>
            <p:cNvSpPr>
              <a:spLocks/>
            </p:cNvSpPr>
            <p:nvPr/>
          </p:nvSpPr>
          <p:spPr bwMode="auto">
            <a:xfrm>
              <a:off x="3678" y="3407"/>
              <a:ext cx="27" cy="110"/>
            </a:xfrm>
            <a:custGeom>
              <a:avLst/>
              <a:gdLst>
                <a:gd name="T0" fmla="*/ 0 w 190"/>
                <a:gd name="T1" fmla="*/ 0 h 1210"/>
                <a:gd name="T2" fmla="*/ 0 w 190"/>
                <a:gd name="T3" fmla="*/ 0 h 1210"/>
                <a:gd name="T4" fmla="*/ 0 w 190"/>
                <a:gd name="T5" fmla="*/ 0 h 1210"/>
                <a:gd name="T6" fmla="*/ 0 w 190"/>
                <a:gd name="T7" fmla="*/ 0 h 1210"/>
                <a:gd name="T8" fmla="*/ 0 w 190"/>
                <a:gd name="T9" fmla="*/ 0 h 1210"/>
                <a:gd name="T10" fmla="*/ 0 w 190"/>
                <a:gd name="T11" fmla="*/ 0 h 1210"/>
                <a:gd name="T12" fmla="*/ 0 w 190"/>
                <a:gd name="T13" fmla="*/ 0 h 1210"/>
                <a:gd name="T14" fmla="*/ 0 w 190"/>
                <a:gd name="T15" fmla="*/ 0 h 1210"/>
                <a:gd name="T16" fmla="*/ 0 w 190"/>
                <a:gd name="T17" fmla="*/ 0 h 1210"/>
                <a:gd name="T18" fmla="*/ 0 w 190"/>
                <a:gd name="T19" fmla="*/ 0 h 1210"/>
                <a:gd name="T20" fmla="*/ 0 w 190"/>
                <a:gd name="T21" fmla="*/ 0 h 1210"/>
                <a:gd name="T22" fmla="*/ 0 w 190"/>
                <a:gd name="T23" fmla="*/ 0 h 1210"/>
                <a:gd name="T24" fmla="*/ 0 w 190"/>
                <a:gd name="T25" fmla="*/ 0 h 1210"/>
                <a:gd name="T26" fmla="*/ 0 w 190"/>
                <a:gd name="T27" fmla="*/ 0 h 1210"/>
                <a:gd name="T28" fmla="*/ 0 w 190"/>
                <a:gd name="T29" fmla="*/ 0 h 1210"/>
                <a:gd name="T30" fmla="*/ 0 w 190"/>
                <a:gd name="T31" fmla="*/ 0 h 1210"/>
                <a:gd name="T32" fmla="*/ 0 w 190"/>
                <a:gd name="T33" fmla="*/ 0 h 1210"/>
                <a:gd name="T34" fmla="*/ 0 w 190"/>
                <a:gd name="T35" fmla="*/ 0 h 1210"/>
                <a:gd name="T36" fmla="*/ 0 w 190"/>
                <a:gd name="T37" fmla="*/ 0 h 1210"/>
                <a:gd name="T38" fmla="*/ 0 w 190"/>
                <a:gd name="T39" fmla="*/ 0 h 12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90" h="1210">
                  <a:moveTo>
                    <a:pt x="90" y="1177"/>
                  </a:moveTo>
                  <a:lnTo>
                    <a:pt x="0" y="1210"/>
                  </a:lnTo>
                  <a:lnTo>
                    <a:pt x="5" y="1133"/>
                  </a:lnTo>
                  <a:lnTo>
                    <a:pt x="10" y="1056"/>
                  </a:lnTo>
                  <a:lnTo>
                    <a:pt x="13" y="980"/>
                  </a:lnTo>
                  <a:lnTo>
                    <a:pt x="16" y="902"/>
                  </a:lnTo>
                  <a:lnTo>
                    <a:pt x="21" y="747"/>
                  </a:lnTo>
                  <a:lnTo>
                    <a:pt x="26" y="593"/>
                  </a:lnTo>
                  <a:lnTo>
                    <a:pt x="30" y="516"/>
                  </a:lnTo>
                  <a:lnTo>
                    <a:pt x="34" y="440"/>
                  </a:lnTo>
                  <a:lnTo>
                    <a:pt x="40" y="365"/>
                  </a:lnTo>
                  <a:lnTo>
                    <a:pt x="46" y="290"/>
                  </a:lnTo>
                  <a:lnTo>
                    <a:pt x="54" y="217"/>
                  </a:lnTo>
                  <a:lnTo>
                    <a:pt x="64" y="143"/>
                  </a:lnTo>
                  <a:lnTo>
                    <a:pt x="70" y="106"/>
                  </a:lnTo>
                  <a:lnTo>
                    <a:pt x="76" y="71"/>
                  </a:lnTo>
                  <a:lnTo>
                    <a:pt x="82" y="35"/>
                  </a:lnTo>
                  <a:lnTo>
                    <a:pt x="90" y="0"/>
                  </a:lnTo>
                  <a:lnTo>
                    <a:pt x="190" y="107"/>
                  </a:lnTo>
                  <a:lnTo>
                    <a:pt x="90" y="1177"/>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 name="Freeform 227">
              <a:extLst>
                <a:ext uri="{FF2B5EF4-FFF2-40B4-BE49-F238E27FC236}">
                  <a16:creationId xmlns:a16="http://schemas.microsoft.com/office/drawing/2014/main" id="{99308D59-4985-46C4-A8F4-F7754C711E00}"/>
                </a:ext>
              </a:extLst>
            </p:cNvPr>
            <p:cNvSpPr>
              <a:spLocks/>
            </p:cNvSpPr>
            <p:nvPr/>
          </p:nvSpPr>
          <p:spPr bwMode="auto">
            <a:xfrm>
              <a:off x="4147" y="3408"/>
              <a:ext cx="15" cy="11"/>
            </a:xfrm>
            <a:custGeom>
              <a:avLst/>
              <a:gdLst>
                <a:gd name="T0" fmla="*/ 0 w 110"/>
                <a:gd name="T1" fmla="*/ 0 h 118"/>
                <a:gd name="T2" fmla="*/ 0 w 110"/>
                <a:gd name="T3" fmla="*/ 0 h 118"/>
                <a:gd name="T4" fmla="*/ 0 w 110"/>
                <a:gd name="T5" fmla="*/ 0 h 118"/>
                <a:gd name="T6" fmla="*/ 0 w 110"/>
                <a:gd name="T7" fmla="*/ 0 h 118"/>
                <a:gd name="T8" fmla="*/ 0 w 110"/>
                <a:gd name="T9" fmla="*/ 0 h 118"/>
                <a:gd name="T10" fmla="*/ 0 w 110"/>
                <a:gd name="T11" fmla="*/ 0 h 118"/>
                <a:gd name="T12" fmla="*/ 0 w 110"/>
                <a:gd name="T13" fmla="*/ 0 h 118"/>
                <a:gd name="T14" fmla="*/ 0 w 110"/>
                <a:gd name="T15" fmla="*/ 0 h 118"/>
                <a:gd name="T16" fmla="*/ 0 w 110"/>
                <a:gd name="T17" fmla="*/ 0 h 118"/>
                <a:gd name="T18" fmla="*/ 0 w 110"/>
                <a:gd name="T19" fmla="*/ 0 h 118"/>
                <a:gd name="T20" fmla="*/ 0 w 110"/>
                <a:gd name="T21" fmla="*/ 0 h 118"/>
                <a:gd name="T22" fmla="*/ 0 w 110"/>
                <a:gd name="T23" fmla="*/ 0 h 118"/>
                <a:gd name="T24" fmla="*/ 0 w 110"/>
                <a:gd name="T25" fmla="*/ 0 h 118"/>
                <a:gd name="T26" fmla="*/ 0 w 110"/>
                <a:gd name="T27" fmla="*/ 0 h 118"/>
                <a:gd name="T28" fmla="*/ 0 w 110"/>
                <a:gd name="T29" fmla="*/ 0 h 118"/>
                <a:gd name="T30" fmla="*/ 0 w 110"/>
                <a:gd name="T31" fmla="*/ 0 h 118"/>
                <a:gd name="T32" fmla="*/ 0 w 110"/>
                <a:gd name="T33" fmla="*/ 0 h 118"/>
                <a:gd name="T34" fmla="*/ 0 w 110"/>
                <a:gd name="T35" fmla="*/ 0 h 118"/>
                <a:gd name="T36" fmla="*/ 0 w 110"/>
                <a:gd name="T37" fmla="*/ 0 h 118"/>
                <a:gd name="T38" fmla="*/ 0 w 110"/>
                <a:gd name="T39" fmla="*/ 0 h 118"/>
                <a:gd name="T40" fmla="*/ 0 w 110"/>
                <a:gd name="T41" fmla="*/ 0 h 118"/>
                <a:gd name="T42" fmla="*/ 0 w 110"/>
                <a:gd name="T43" fmla="*/ 0 h 118"/>
                <a:gd name="T44" fmla="*/ 0 w 110"/>
                <a:gd name="T45" fmla="*/ 0 h 118"/>
                <a:gd name="T46" fmla="*/ 0 w 110"/>
                <a:gd name="T47" fmla="*/ 0 h 118"/>
                <a:gd name="T48" fmla="*/ 0 w 110"/>
                <a:gd name="T49" fmla="*/ 0 h 118"/>
                <a:gd name="T50" fmla="*/ 0 w 110"/>
                <a:gd name="T51" fmla="*/ 0 h 118"/>
                <a:gd name="T52" fmla="*/ 0 w 110"/>
                <a:gd name="T53" fmla="*/ 0 h 118"/>
                <a:gd name="T54" fmla="*/ 0 w 110"/>
                <a:gd name="T55" fmla="*/ 0 h 118"/>
                <a:gd name="T56" fmla="*/ 0 w 110"/>
                <a:gd name="T57" fmla="*/ 0 h 118"/>
                <a:gd name="T58" fmla="*/ 0 w 110"/>
                <a:gd name="T59" fmla="*/ 0 h 118"/>
                <a:gd name="T60" fmla="*/ 0 w 110"/>
                <a:gd name="T61" fmla="*/ 0 h 118"/>
                <a:gd name="T62" fmla="*/ 0 w 110"/>
                <a:gd name="T63" fmla="*/ 0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0" h="118">
                  <a:moveTo>
                    <a:pt x="109" y="96"/>
                  </a:moveTo>
                  <a:lnTo>
                    <a:pt x="100" y="105"/>
                  </a:lnTo>
                  <a:lnTo>
                    <a:pt x="90" y="112"/>
                  </a:lnTo>
                  <a:lnTo>
                    <a:pt x="80" y="116"/>
                  </a:lnTo>
                  <a:lnTo>
                    <a:pt x="71" y="118"/>
                  </a:lnTo>
                  <a:lnTo>
                    <a:pt x="62" y="118"/>
                  </a:lnTo>
                  <a:lnTo>
                    <a:pt x="53" y="117"/>
                  </a:lnTo>
                  <a:lnTo>
                    <a:pt x="44" y="114"/>
                  </a:lnTo>
                  <a:lnTo>
                    <a:pt x="36" y="109"/>
                  </a:lnTo>
                  <a:lnTo>
                    <a:pt x="28" y="104"/>
                  </a:lnTo>
                  <a:lnTo>
                    <a:pt x="21" y="98"/>
                  </a:lnTo>
                  <a:lnTo>
                    <a:pt x="15" y="90"/>
                  </a:lnTo>
                  <a:lnTo>
                    <a:pt x="10" y="81"/>
                  </a:lnTo>
                  <a:lnTo>
                    <a:pt x="6" y="72"/>
                  </a:lnTo>
                  <a:lnTo>
                    <a:pt x="3" y="63"/>
                  </a:lnTo>
                  <a:lnTo>
                    <a:pt x="1" y="53"/>
                  </a:lnTo>
                  <a:lnTo>
                    <a:pt x="0" y="42"/>
                  </a:lnTo>
                  <a:lnTo>
                    <a:pt x="20" y="0"/>
                  </a:lnTo>
                  <a:lnTo>
                    <a:pt x="26" y="6"/>
                  </a:lnTo>
                  <a:lnTo>
                    <a:pt x="33" y="11"/>
                  </a:lnTo>
                  <a:lnTo>
                    <a:pt x="40" y="15"/>
                  </a:lnTo>
                  <a:lnTo>
                    <a:pt x="48" y="20"/>
                  </a:lnTo>
                  <a:lnTo>
                    <a:pt x="64" y="27"/>
                  </a:lnTo>
                  <a:lnTo>
                    <a:pt x="79" y="36"/>
                  </a:lnTo>
                  <a:lnTo>
                    <a:pt x="86" y="40"/>
                  </a:lnTo>
                  <a:lnTo>
                    <a:pt x="93" y="46"/>
                  </a:lnTo>
                  <a:lnTo>
                    <a:pt x="99" y="52"/>
                  </a:lnTo>
                  <a:lnTo>
                    <a:pt x="103" y="59"/>
                  </a:lnTo>
                  <a:lnTo>
                    <a:pt x="107" y="66"/>
                  </a:lnTo>
                  <a:lnTo>
                    <a:pt x="109" y="75"/>
                  </a:lnTo>
                  <a:lnTo>
                    <a:pt x="110" y="85"/>
                  </a:lnTo>
                  <a:lnTo>
                    <a:pt x="109" y="96"/>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 name="Freeform 228">
              <a:extLst>
                <a:ext uri="{FF2B5EF4-FFF2-40B4-BE49-F238E27FC236}">
                  <a16:creationId xmlns:a16="http://schemas.microsoft.com/office/drawing/2014/main" id="{FB96F9F7-DED2-48E4-B755-EAE8668CDB93}"/>
                </a:ext>
              </a:extLst>
            </p:cNvPr>
            <p:cNvSpPr>
              <a:spLocks/>
            </p:cNvSpPr>
            <p:nvPr/>
          </p:nvSpPr>
          <p:spPr bwMode="auto">
            <a:xfrm>
              <a:off x="4645" y="3414"/>
              <a:ext cx="87" cy="111"/>
            </a:xfrm>
            <a:custGeom>
              <a:avLst/>
              <a:gdLst>
                <a:gd name="T0" fmla="*/ 0 w 607"/>
                <a:gd name="T1" fmla="*/ 0 h 1221"/>
                <a:gd name="T2" fmla="*/ 0 w 607"/>
                <a:gd name="T3" fmla="*/ 0 h 1221"/>
                <a:gd name="T4" fmla="*/ 0 w 607"/>
                <a:gd name="T5" fmla="*/ 0 h 1221"/>
                <a:gd name="T6" fmla="*/ 0 w 607"/>
                <a:gd name="T7" fmla="*/ 0 h 1221"/>
                <a:gd name="T8" fmla="*/ 0 w 607"/>
                <a:gd name="T9" fmla="*/ 0 h 1221"/>
                <a:gd name="T10" fmla="*/ 0 w 607"/>
                <a:gd name="T11" fmla="*/ 0 h 1221"/>
                <a:gd name="T12" fmla="*/ 0 w 607"/>
                <a:gd name="T13" fmla="*/ 0 h 1221"/>
                <a:gd name="T14" fmla="*/ 0 w 607"/>
                <a:gd name="T15" fmla="*/ 0 h 1221"/>
                <a:gd name="T16" fmla="*/ 0 w 607"/>
                <a:gd name="T17" fmla="*/ 0 h 1221"/>
                <a:gd name="T18" fmla="*/ 0 w 607"/>
                <a:gd name="T19" fmla="*/ 0 h 1221"/>
                <a:gd name="T20" fmla="*/ 0 w 607"/>
                <a:gd name="T21" fmla="*/ 0 h 1221"/>
                <a:gd name="T22" fmla="*/ 0 w 607"/>
                <a:gd name="T23" fmla="*/ 0 h 1221"/>
                <a:gd name="T24" fmla="*/ 0 w 607"/>
                <a:gd name="T25" fmla="*/ 0 h 1221"/>
                <a:gd name="T26" fmla="*/ 0 w 607"/>
                <a:gd name="T27" fmla="*/ 0 h 1221"/>
                <a:gd name="T28" fmla="*/ 0 w 607"/>
                <a:gd name="T29" fmla="*/ 0 h 1221"/>
                <a:gd name="T30" fmla="*/ 0 w 607"/>
                <a:gd name="T31" fmla="*/ 0 h 1221"/>
                <a:gd name="T32" fmla="*/ 0 w 607"/>
                <a:gd name="T33" fmla="*/ 0 h 1221"/>
                <a:gd name="T34" fmla="*/ 0 w 607"/>
                <a:gd name="T35" fmla="*/ 0 h 1221"/>
                <a:gd name="T36" fmla="*/ 0 w 607"/>
                <a:gd name="T37" fmla="*/ 0 h 1221"/>
                <a:gd name="T38" fmla="*/ 0 w 607"/>
                <a:gd name="T39" fmla="*/ 0 h 1221"/>
                <a:gd name="T40" fmla="*/ 0 w 607"/>
                <a:gd name="T41" fmla="*/ 0 h 1221"/>
                <a:gd name="T42" fmla="*/ 0 w 607"/>
                <a:gd name="T43" fmla="*/ 0 h 1221"/>
                <a:gd name="T44" fmla="*/ 0 w 607"/>
                <a:gd name="T45" fmla="*/ 0 h 1221"/>
                <a:gd name="T46" fmla="*/ 0 w 607"/>
                <a:gd name="T47" fmla="*/ 0 h 1221"/>
                <a:gd name="T48" fmla="*/ 0 w 607"/>
                <a:gd name="T49" fmla="*/ 0 h 1221"/>
                <a:gd name="T50" fmla="*/ 0 w 607"/>
                <a:gd name="T51" fmla="*/ 0 h 1221"/>
                <a:gd name="T52" fmla="*/ 0 w 607"/>
                <a:gd name="T53" fmla="*/ 0 h 1221"/>
                <a:gd name="T54" fmla="*/ 0 w 607"/>
                <a:gd name="T55" fmla="*/ 0 h 1221"/>
                <a:gd name="T56" fmla="*/ 0 w 607"/>
                <a:gd name="T57" fmla="*/ 0 h 1221"/>
                <a:gd name="T58" fmla="*/ 0 w 607"/>
                <a:gd name="T59" fmla="*/ 0 h 1221"/>
                <a:gd name="T60" fmla="*/ 0 w 607"/>
                <a:gd name="T61" fmla="*/ 0 h 1221"/>
                <a:gd name="T62" fmla="*/ 0 w 607"/>
                <a:gd name="T63" fmla="*/ 0 h 1221"/>
                <a:gd name="T64" fmla="*/ 0 w 607"/>
                <a:gd name="T65" fmla="*/ 0 h 1221"/>
                <a:gd name="T66" fmla="*/ 0 w 607"/>
                <a:gd name="T67" fmla="*/ 0 h 1221"/>
                <a:gd name="T68" fmla="*/ 0 w 607"/>
                <a:gd name="T69" fmla="*/ 0 h 1221"/>
                <a:gd name="T70" fmla="*/ 0 w 607"/>
                <a:gd name="T71" fmla="*/ 0 h 1221"/>
                <a:gd name="T72" fmla="*/ 0 w 607"/>
                <a:gd name="T73" fmla="*/ 0 h 1221"/>
                <a:gd name="T74" fmla="*/ 0 w 607"/>
                <a:gd name="T75" fmla="*/ 0 h 1221"/>
                <a:gd name="T76" fmla="*/ 0 w 607"/>
                <a:gd name="T77" fmla="*/ 0 h 1221"/>
                <a:gd name="T78" fmla="*/ 0 w 607"/>
                <a:gd name="T79" fmla="*/ 0 h 1221"/>
                <a:gd name="T80" fmla="*/ 0 w 607"/>
                <a:gd name="T81" fmla="*/ 0 h 1221"/>
                <a:gd name="T82" fmla="*/ 0 w 607"/>
                <a:gd name="T83" fmla="*/ 0 h 1221"/>
                <a:gd name="T84" fmla="*/ 0 w 607"/>
                <a:gd name="T85" fmla="*/ 0 h 1221"/>
                <a:gd name="T86" fmla="*/ 0 w 607"/>
                <a:gd name="T87" fmla="*/ 0 h 1221"/>
                <a:gd name="T88" fmla="*/ 0 w 607"/>
                <a:gd name="T89" fmla="*/ 0 h 1221"/>
                <a:gd name="T90" fmla="*/ 0 w 607"/>
                <a:gd name="T91" fmla="*/ 0 h 1221"/>
                <a:gd name="T92" fmla="*/ 0 w 607"/>
                <a:gd name="T93" fmla="*/ 0 h 1221"/>
                <a:gd name="T94" fmla="*/ 0 w 607"/>
                <a:gd name="T95" fmla="*/ 0 h 1221"/>
                <a:gd name="T96" fmla="*/ 0 w 607"/>
                <a:gd name="T97" fmla="*/ 0 h 1221"/>
                <a:gd name="T98" fmla="*/ 0 w 607"/>
                <a:gd name="T99" fmla="*/ 0 h 1221"/>
                <a:gd name="T100" fmla="*/ 0 w 607"/>
                <a:gd name="T101" fmla="*/ 0 h 1221"/>
                <a:gd name="T102" fmla="*/ 0 w 607"/>
                <a:gd name="T103" fmla="*/ 0 h 1221"/>
                <a:gd name="T104" fmla="*/ 0 w 607"/>
                <a:gd name="T105" fmla="*/ 0 h 1221"/>
                <a:gd name="T106" fmla="*/ 0 w 607"/>
                <a:gd name="T107" fmla="*/ 0 h 1221"/>
                <a:gd name="T108" fmla="*/ 0 w 607"/>
                <a:gd name="T109" fmla="*/ 0 h 1221"/>
                <a:gd name="T110" fmla="*/ 0 w 607"/>
                <a:gd name="T111" fmla="*/ 0 h 1221"/>
                <a:gd name="T112" fmla="*/ 0 w 607"/>
                <a:gd name="T113" fmla="*/ 0 h 1221"/>
                <a:gd name="T114" fmla="*/ 0 w 607"/>
                <a:gd name="T115" fmla="*/ 0 h 1221"/>
                <a:gd name="T116" fmla="*/ 0 w 607"/>
                <a:gd name="T117" fmla="*/ 0 h 1221"/>
                <a:gd name="T118" fmla="*/ 0 w 607"/>
                <a:gd name="T119" fmla="*/ 0 h 1221"/>
                <a:gd name="T120" fmla="*/ 0 w 607"/>
                <a:gd name="T121" fmla="*/ 0 h 1221"/>
                <a:gd name="T122" fmla="*/ 0 w 607"/>
                <a:gd name="T123" fmla="*/ 0 h 1221"/>
                <a:gd name="T124" fmla="*/ 0 w 607"/>
                <a:gd name="T125" fmla="*/ 0 h 122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7" h="1221">
                  <a:moveTo>
                    <a:pt x="378" y="722"/>
                  </a:moveTo>
                  <a:lnTo>
                    <a:pt x="607" y="1160"/>
                  </a:lnTo>
                  <a:lnTo>
                    <a:pt x="581" y="1180"/>
                  </a:lnTo>
                  <a:lnTo>
                    <a:pt x="557" y="1195"/>
                  </a:lnTo>
                  <a:lnTo>
                    <a:pt x="535" y="1206"/>
                  </a:lnTo>
                  <a:lnTo>
                    <a:pt x="514" y="1214"/>
                  </a:lnTo>
                  <a:lnTo>
                    <a:pt x="496" y="1219"/>
                  </a:lnTo>
                  <a:lnTo>
                    <a:pt x="479" y="1221"/>
                  </a:lnTo>
                  <a:lnTo>
                    <a:pt x="464" y="1219"/>
                  </a:lnTo>
                  <a:lnTo>
                    <a:pt x="450" y="1214"/>
                  </a:lnTo>
                  <a:lnTo>
                    <a:pt x="438" y="1208"/>
                  </a:lnTo>
                  <a:lnTo>
                    <a:pt x="427" y="1199"/>
                  </a:lnTo>
                  <a:lnTo>
                    <a:pt x="417" y="1189"/>
                  </a:lnTo>
                  <a:lnTo>
                    <a:pt x="408" y="1176"/>
                  </a:lnTo>
                  <a:lnTo>
                    <a:pt x="400" y="1160"/>
                  </a:lnTo>
                  <a:lnTo>
                    <a:pt x="393" y="1144"/>
                  </a:lnTo>
                  <a:lnTo>
                    <a:pt x="386" y="1126"/>
                  </a:lnTo>
                  <a:lnTo>
                    <a:pt x="380" y="1106"/>
                  </a:lnTo>
                  <a:lnTo>
                    <a:pt x="370" y="1066"/>
                  </a:lnTo>
                  <a:lnTo>
                    <a:pt x="361" y="1022"/>
                  </a:lnTo>
                  <a:lnTo>
                    <a:pt x="353" y="979"/>
                  </a:lnTo>
                  <a:lnTo>
                    <a:pt x="343" y="935"/>
                  </a:lnTo>
                  <a:lnTo>
                    <a:pt x="338" y="913"/>
                  </a:lnTo>
                  <a:lnTo>
                    <a:pt x="333" y="893"/>
                  </a:lnTo>
                  <a:lnTo>
                    <a:pt x="327" y="874"/>
                  </a:lnTo>
                  <a:lnTo>
                    <a:pt x="321" y="855"/>
                  </a:lnTo>
                  <a:lnTo>
                    <a:pt x="314" y="838"/>
                  </a:lnTo>
                  <a:lnTo>
                    <a:pt x="306" y="822"/>
                  </a:lnTo>
                  <a:lnTo>
                    <a:pt x="298" y="808"/>
                  </a:lnTo>
                  <a:lnTo>
                    <a:pt x="288" y="796"/>
                  </a:lnTo>
                  <a:lnTo>
                    <a:pt x="0" y="36"/>
                  </a:lnTo>
                  <a:lnTo>
                    <a:pt x="3" y="29"/>
                  </a:lnTo>
                  <a:lnTo>
                    <a:pt x="8" y="22"/>
                  </a:lnTo>
                  <a:lnTo>
                    <a:pt x="12" y="17"/>
                  </a:lnTo>
                  <a:lnTo>
                    <a:pt x="17" y="12"/>
                  </a:lnTo>
                  <a:lnTo>
                    <a:pt x="22" y="8"/>
                  </a:lnTo>
                  <a:lnTo>
                    <a:pt x="27" y="5"/>
                  </a:lnTo>
                  <a:lnTo>
                    <a:pt x="33" y="3"/>
                  </a:lnTo>
                  <a:lnTo>
                    <a:pt x="39" y="2"/>
                  </a:lnTo>
                  <a:lnTo>
                    <a:pt x="51" y="0"/>
                  </a:lnTo>
                  <a:lnTo>
                    <a:pt x="64" y="1"/>
                  </a:lnTo>
                  <a:lnTo>
                    <a:pt x="77" y="3"/>
                  </a:lnTo>
                  <a:lnTo>
                    <a:pt x="91" y="6"/>
                  </a:lnTo>
                  <a:lnTo>
                    <a:pt x="119" y="16"/>
                  </a:lnTo>
                  <a:lnTo>
                    <a:pt x="147" y="25"/>
                  </a:lnTo>
                  <a:lnTo>
                    <a:pt x="161" y="27"/>
                  </a:lnTo>
                  <a:lnTo>
                    <a:pt x="175" y="29"/>
                  </a:lnTo>
                  <a:lnTo>
                    <a:pt x="181" y="29"/>
                  </a:lnTo>
                  <a:lnTo>
                    <a:pt x="187" y="28"/>
                  </a:lnTo>
                  <a:lnTo>
                    <a:pt x="193" y="27"/>
                  </a:lnTo>
                  <a:lnTo>
                    <a:pt x="199" y="26"/>
                  </a:lnTo>
                  <a:lnTo>
                    <a:pt x="220" y="111"/>
                  </a:lnTo>
                  <a:lnTo>
                    <a:pt x="239" y="197"/>
                  </a:lnTo>
                  <a:lnTo>
                    <a:pt x="258" y="285"/>
                  </a:lnTo>
                  <a:lnTo>
                    <a:pt x="277" y="374"/>
                  </a:lnTo>
                  <a:lnTo>
                    <a:pt x="287" y="418"/>
                  </a:lnTo>
                  <a:lnTo>
                    <a:pt x="297" y="461"/>
                  </a:lnTo>
                  <a:lnTo>
                    <a:pt x="308" y="505"/>
                  </a:lnTo>
                  <a:lnTo>
                    <a:pt x="320" y="550"/>
                  </a:lnTo>
                  <a:lnTo>
                    <a:pt x="333" y="593"/>
                  </a:lnTo>
                  <a:lnTo>
                    <a:pt x="346" y="636"/>
                  </a:lnTo>
                  <a:lnTo>
                    <a:pt x="362" y="679"/>
                  </a:lnTo>
                  <a:lnTo>
                    <a:pt x="378" y="72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 name="Freeform 229">
              <a:extLst>
                <a:ext uri="{FF2B5EF4-FFF2-40B4-BE49-F238E27FC236}">
                  <a16:creationId xmlns:a16="http://schemas.microsoft.com/office/drawing/2014/main" id="{8238D8CB-45A1-4E3B-BB06-B2C917CEA6D9}"/>
                </a:ext>
              </a:extLst>
            </p:cNvPr>
            <p:cNvSpPr>
              <a:spLocks/>
            </p:cNvSpPr>
            <p:nvPr/>
          </p:nvSpPr>
          <p:spPr bwMode="auto">
            <a:xfrm>
              <a:off x="3859" y="3418"/>
              <a:ext cx="20" cy="14"/>
            </a:xfrm>
            <a:custGeom>
              <a:avLst/>
              <a:gdLst>
                <a:gd name="T0" fmla="*/ 0 w 142"/>
                <a:gd name="T1" fmla="*/ 0 h 151"/>
                <a:gd name="T2" fmla="*/ 0 w 142"/>
                <a:gd name="T3" fmla="*/ 0 h 151"/>
                <a:gd name="T4" fmla="*/ 0 w 142"/>
                <a:gd name="T5" fmla="*/ 0 h 151"/>
                <a:gd name="T6" fmla="*/ 0 w 142"/>
                <a:gd name="T7" fmla="*/ 0 h 151"/>
                <a:gd name="T8" fmla="*/ 0 w 142"/>
                <a:gd name="T9" fmla="*/ 0 h 151"/>
                <a:gd name="T10" fmla="*/ 0 w 142"/>
                <a:gd name="T11" fmla="*/ 0 h 151"/>
                <a:gd name="T12" fmla="*/ 0 w 142"/>
                <a:gd name="T13" fmla="*/ 0 h 151"/>
                <a:gd name="T14" fmla="*/ 0 w 142"/>
                <a:gd name="T15" fmla="*/ 0 h 151"/>
                <a:gd name="T16" fmla="*/ 0 w 142"/>
                <a:gd name="T17" fmla="*/ 0 h 151"/>
                <a:gd name="T18" fmla="*/ 0 w 142"/>
                <a:gd name="T19" fmla="*/ 0 h 151"/>
                <a:gd name="T20" fmla="*/ 0 w 142"/>
                <a:gd name="T21" fmla="*/ 0 h 151"/>
                <a:gd name="T22" fmla="*/ 0 w 142"/>
                <a:gd name="T23" fmla="*/ 0 h 151"/>
                <a:gd name="T24" fmla="*/ 0 w 142"/>
                <a:gd name="T25" fmla="*/ 0 h 151"/>
                <a:gd name="T26" fmla="*/ 0 w 142"/>
                <a:gd name="T27" fmla="*/ 0 h 151"/>
                <a:gd name="T28" fmla="*/ 0 w 142"/>
                <a:gd name="T29" fmla="*/ 0 h 151"/>
                <a:gd name="T30" fmla="*/ 0 w 142"/>
                <a:gd name="T31" fmla="*/ 0 h 151"/>
                <a:gd name="T32" fmla="*/ 0 w 142"/>
                <a:gd name="T33" fmla="*/ 0 h 151"/>
                <a:gd name="T34" fmla="*/ 0 w 142"/>
                <a:gd name="T35" fmla="*/ 0 h 151"/>
                <a:gd name="T36" fmla="*/ 0 w 142"/>
                <a:gd name="T37" fmla="*/ 0 h 151"/>
                <a:gd name="T38" fmla="*/ 0 w 142"/>
                <a:gd name="T39" fmla="*/ 0 h 151"/>
                <a:gd name="T40" fmla="*/ 0 w 142"/>
                <a:gd name="T41" fmla="*/ 0 h 151"/>
                <a:gd name="T42" fmla="*/ 0 w 142"/>
                <a:gd name="T43" fmla="*/ 0 h 151"/>
                <a:gd name="T44" fmla="*/ 0 w 142"/>
                <a:gd name="T45" fmla="*/ 0 h 151"/>
                <a:gd name="T46" fmla="*/ 0 w 142"/>
                <a:gd name="T47" fmla="*/ 0 h 151"/>
                <a:gd name="T48" fmla="*/ 0 w 142"/>
                <a:gd name="T49" fmla="*/ 0 h 151"/>
                <a:gd name="T50" fmla="*/ 0 w 142"/>
                <a:gd name="T51" fmla="*/ 0 h 151"/>
                <a:gd name="T52" fmla="*/ 0 w 142"/>
                <a:gd name="T53" fmla="*/ 0 h 151"/>
                <a:gd name="T54" fmla="*/ 0 w 142"/>
                <a:gd name="T55" fmla="*/ 0 h 151"/>
                <a:gd name="T56" fmla="*/ 0 w 142"/>
                <a:gd name="T57" fmla="*/ 0 h 151"/>
                <a:gd name="T58" fmla="*/ 0 w 142"/>
                <a:gd name="T59" fmla="*/ 0 h 151"/>
                <a:gd name="T60" fmla="*/ 0 w 142"/>
                <a:gd name="T61" fmla="*/ 0 h 151"/>
                <a:gd name="T62" fmla="*/ 0 w 142"/>
                <a:gd name="T63" fmla="*/ 0 h 151"/>
                <a:gd name="T64" fmla="*/ 0 w 142"/>
                <a:gd name="T65" fmla="*/ 0 h 151"/>
                <a:gd name="T66" fmla="*/ 0 w 142"/>
                <a:gd name="T67" fmla="*/ 0 h 151"/>
                <a:gd name="T68" fmla="*/ 0 w 142"/>
                <a:gd name="T69" fmla="*/ 0 h 151"/>
                <a:gd name="T70" fmla="*/ 0 w 142"/>
                <a:gd name="T71" fmla="*/ 0 h 151"/>
                <a:gd name="T72" fmla="*/ 0 w 142"/>
                <a:gd name="T73" fmla="*/ 0 h 151"/>
                <a:gd name="T74" fmla="*/ 0 w 142"/>
                <a:gd name="T75" fmla="*/ 0 h 151"/>
                <a:gd name="T76" fmla="*/ 0 w 142"/>
                <a:gd name="T77" fmla="*/ 0 h 151"/>
                <a:gd name="T78" fmla="*/ 0 w 142"/>
                <a:gd name="T79" fmla="*/ 0 h 151"/>
                <a:gd name="T80" fmla="*/ 0 w 142"/>
                <a:gd name="T81" fmla="*/ 0 h 151"/>
                <a:gd name="T82" fmla="*/ 0 w 142"/>
                <a:gd name="T83" fmla="*/ 0 h 151"/>
                <a:gd name="T84" fmla="*/ 0 w 142"/>
                <a:gd name="T85" fmla="*/ 0 h 151"/>
                <a:gd name="T86" fmla="*/ 0 w 142"/>
                <a:gd name="T87" fmla="*/ 0 h 151"/>
                <a:gd name="T88" fmla="*/ 0 w 142"/>
                <a:gd name="T89" fmla="*/ 0 h 1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2" h="151">
                  <a:moveTo>
                    <a:pt x="142" y="13"/>
                  </a:moveTo>
                  <a:lnTo>
                    <a:pt x="135" y="34"/>
                  </a:lnTo>
                  <a:lnTo>
                    <a:pt x="128" y="55"/>
                  </a:lnTo>
                  <a:lnTo>
                    <a:pt x="121" y="77"/>
                  </a:lnTo>
                  <a:lnTo>
                    <a:pt x="113" y="98"/>
                  </a:lnTo>
                  <a:lnTo>
                    <a:pt x="108" y="108"/>
                  </a:lnTo>
                  <a:lnTo>
                    <a:pt x="102" y="117"/>
                  </a:lnTo>
                  <a:lnTo>
                    <a:pt x="96" y="125"/>
                  </a:lnTo>
                  <a:lnTo>
                    <a:pt x="89" y="133"/>
                  </a:lnTo>
                  <a:lnTo>
                    <a:pt x="82" y="139"/>
                  </a:lnTo>
                  <a:lnTo>
                    <a:pt x="73" y="145"/>
                  </a:lnTo>
                  <a:lnTo>
                    <a:pt x="64" y="149"/>
                  </a:lnTo>
                  <a:lnTo>
                    <a:pt x="52" y="151"/>
                  </a:lnTo>
                  <a:lnTo>
                    <a:pt x="42" y="146"/>
                  </a:lnTo>
                  <a:lnTo>
                    <a:pt x="33" y="141"/>
                  </a:lnTo>
                  <a:lnTo>
                    <a:pt x="25" y="135"/>
                  </a:lnTo>
                  <a:lnTo>
                    <a:pt x="18" y="129"/>
                  </a:lnTo>
                  <a:lnTo>
                    <a:pt x="12" y="121"/>
                  </a:lnTo>
                  <a:lnTo>
                    <a:pt x="8" y="115"/>
                  </a:lnTo>
                  <a:lnTo>
                    <a:pt x="4" y="107"/>
                  </a:lnTo>
                  <a:lnTo>
                    <a:pt x="2" y="99"/>
                  </a:lnTo>
                  <a:lnTo>
                    <a:pt x="1" y="93"/>
                  </a:lnTo>
                  <a:lnTo>
                    <a:pt x="0" y="85"/>
                  </a:lnTo>
                  <a:lnTo>
                    <a:pt x="1" y="78"/>
                  </a:lnTo>
                  <a:lnTo>
                    <a:pt x="2" y="70"/>
                  </a:lnTo>
                  <a:lnTo>
                    <a:pt x="4" y="63"/>
                  </a:lnTo>
                  <a:lnTo>
                    <a:pt x="7" y="55"/>
                  </a:lnTo>
                  <a:lnTo>
                    <a:pt x="11" y="49"/>
                  </a:lnTo>
                  <a:lnTo>
                    <a:pt x="15" y="42"/>
                  </a:lnTo>
                  <a:lnTo>
                    <a:pt x="20" y="36"/>
                  </a:lnTo>
                  <a:lnTo>
                    <a:pt x="26" y="29"/>
                  </a:lnTo>
                  <a:lnTo>
                    <a:pt x="32" y="24"/>
                  </a:lnTo>
                  <a:lnTo>
                    <a:pt x="38" y="20"/>
                  </a:lnTo>
                  <a:lnTo>
                    <a:pt x="45" y="14"/>
                  </a:lnTo>
                  <a:lnTo>
                    <a:pt x="53" y="11"/>
                  </a:lnTo>
                  <a:lnTo>
                    <a:pt x="62" y="7"/>
                  </a:lnTo>
                  <a:lnTo>
                    <a:pt x="70" y="4"/>
                  </a:lnTo>
                  <a:lnTo>
                    <a:pt x="78" y="2"/>
                  </a:lnTo>
                  <a:lnTo>
                    <a:pt x="87" y="1"/>
                  </a:lnTo>
                  <a:lnTo>
                    <a:pt x="96" y="0"/>
                  </a:lnTo>
                  <a:lnTo>
                    <a:pt x="105" y="1"/>
                  </a:lnTo>
                  <a:lnTo>
                    <a:pt x="114" y="2"/>
                  </a:lnTo>
                  <a:lnTo>
                    <a:pt x="124" y="4"/>
                  </a:lnTo>
                  <a:lnTo>
                    <a:pt x="133" y="8"/>
                  </a:lnTo>
                  <a:lnTo>
                    <a:pt x="142" y="13"/>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 name="Freeform 230">
              <a:extLst>
                <a:ext uri="{FF2B5EF4-FFF2-40B4-BE49-F238E27FC236}">
                  <a16:creationId xmlns:a16="http://schemas.microsoft.com/office/drawing/2014/main" id="{86241706-55A7-41A4-A9A0-0296EEE4E3F8}"/>
                </a:ext>
              </a:extLst>
            </p:cNvPr>
            <p:cNvSpPr>
              <a:spLocks/>
            </p:cNvSpPr>
            <p:nvPr/>
          </p:nvSpPr>
          <p:spPr bwMode="auto">
            <a:xfrm>
              <a:off x="4370" y="3419"/>
              <a:ext cx="74" cy="41"/>
            </a:xfrm>
            <a:custGeom>
              <a:avLst/>
              <a:gdLst>
                <a:gd name="T0" fmla="*/ 0 w 519"/>
                <a:gd name="T1" fmla="*/ 0 h 453"/>
                <a:gd name="T2" fmla="*/ 0 w 519"/>
                <a:gd name="T3" fmla="*/ 0 h 453"/>
                <a:gd name="T4" fmla="*/ 0 w 519"/>
                <a:gd name="T5" fmla="*/ 0 h 453"/>
                <a:gd name="T6" fmla="*/ 0 w 519"/>
                <a:gd name="T7" fmla="*/ 0 h 453"/>
                <a:gd name="T8" fmla="*/ 0 w 519"/>
                <a:gd name="T9" fmla="*/ 0 h 453"/>
                <a:gd name="T10" fmla="*/ 0 w 519"/>
                <a:gd name="T11" fmla="*/ 0 h 453"/>
                <a:gd name="T12" fmla="*/ 0 w 519"/>
                <a:gd name="T13" fmla="*/ 0 h 453"/>
                <a:gd name="T14" fmla="*/ 0 w 519"/>
                <a:gd name="T15" fmla="*/ 0 h 453"/>
                <a:gd name="T16" fmla="*/ 0 w 519"/>
                <a:gd name="T17" fmla="*/ 0 h 453"/>
                <a:gd name="T18" fmla="*/ 0 w 519"/>
                <a:gd name="T19" fmla="*/ 0 h 453"/>
                <a:gd name="T20" fmla="*/ 0 w 519"/>
                <a:gd name="T21" fmla="*/ 0 h 453"/>
                <a:gd name="T22" fmla="*/ 0 w 519"/>
                <a:gd name="T23" fmla="*/ 0 h 453"/>
                <a:gd name="T24" fmla="*/ 0 w 519"/>
                <a:gd name="T25" fmla="*/ 0 h 453"/>
                <a:gd name="T26" fmla="*/ 0 w 519"/>
                <a:gd name="T27" fmla="*/ 0 h 453"/>
                <a:gd name="T28" fmla="*/ 0 w 519"/>
                <a:gd name="T29" fmla="*/ 0 h 453"/>
                <a:gd name="T30" fmla="*/ 0 w 519"/>
                <a:gd name="T31" fmla="*/ 0 h 453"/>
                <a:gd name="T32" fmla="*/ 0 w 519"/>
                <a:gd name="T33" fmla="*/ 0 h 453"/>
                <a:gd name="T34" fmla="*/ 0 w 519"/>
                <a:gd name="T35" fmla="*/ 0 h 453"/>
                <a:gd name="T36" fmla="*/ 0 w 519"/>
                <a:gd name="T37" fmla="*/ 0 h 453"/>
                <a:gd name="T38" fmla="*/ 0 w 519"/>
                <a:gd name="T39" fmla="*/ 0 h 453"/>
                <a:gd name="T40" fmla="*/ 0 w 519"/>
                <a:gd name="T41" fmla="*/ 0 h 453"/>
                <a:gd name="T42" fmla="*/ 0 w 519"/>
                <a:gd name="T43" fmla="*/ 0 h 453"/>
                <a:gd name="T44" fmla="*/ 0 w 519"/>
                <a:gd name="T45" fmla="*/ 0 h 453"/>
                <a:gd name="T46" fmla="*/ 0 w 519"/>
                <a:gd name="T47" fmla="*/ 0 h 453"/>
                <a:gd name="T48" fmla="*/ 0 w 519"/>
                <a:gd name="T49" fmla="*/ 0 h 453"/>
                <a:gd name="T50" fmla="*/ 0 w 519"/>
                <a:gd name="T51" fmla="*/ 0 h 453"/>
                <a:gd name="T52" fmla="*/ 0 w 519"/>
                <a:gd name="T53" fmla="*/ 0 h 453"/>
                <a:gd name="T54" fmla="*/ 0 w 519"/>
                <a:gd name="T55" fmla="*/ 0 h 453"/>
                <a:gd name="T56" fmla="*/ 0 w 519"/>
                <a:gd name="T57" fmla="*/ 0 h 453"/>
                <a:gd name="T58" fmla="*/ 0 w 519"/>
                <a:gd name="T59" fmla="*/ 0 h 453"/>
                <a:gd name="T60" fmla="*/ 0 w 519"/>
                <a:gd name="T61" fmla="*/ 0 h 453"/>
                <a:gd name="T62" fmla="*/ 0 w 519"/>
                <a:gd name="T63" fmla="*/ 0 h 453"/>
                <a:gd name="T64" fmla="*/ 0 w 519"/>
                <a:gd name="T65" fmla="*/ 0 h 453"/>
                <a:gd name="T66" fmla="*/ 0 w 519"/>
                <a:gd name="T67" fmla="*/ 0 h 453"/>
                <a:gd name="T68" fmla="*/ 0 w 519"/>
                <a:gd name="T69" fmla="*/ 0 h 453"/>
                <a:gd name="T70" fmla="*/ 0 w 519"/>
                <a:gd name="T71" fmla="*/ 0 h 453"/>
                <a:gd name="T72" fmla="*/ 0 w 519"/>
                <a:gd name="T73" fmla="*/ 0 h 453"/>
                <a:gd name="T74" fmla="*/ 0 w 519"/>
                <a:gd name="T75" fmla="*/ 0 h 453"/>
                <a:gd name="T76" fmla="*/ 0 w 519"/>
                <a:gd name="T77" fmla="*/ 0 h 453"/>
                <a:gd name="T78" fmla="*/ 0 w 519"/>
                <a:gd name="T79" fmla="*/ 0 h 453"/>
                <a:gd name="T80" fmla="*/ 0 w 519"/>
                <a:gd name="T81" fmla="*/ 0 h 453"/>
                <a:gd name="T82" fmla="*/ 0 w 519"/>
                <a:gd name="T83" fmla="*/ 0 h 4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19" h="453">
                  <a:moveTo>
                    <a:pt x="519" y="260"/>
                  </a:moveTo>
                  <a:lnTo>
                    <a:pt x="518" y="273"/>
                  </a:lnTo>
                  <a:lnTo>
                    <a:pt x="515" y="285"/>
                  </a:lnTo>
                  <a:lnTo>
                    <a:pt x="513" y="296"/>
                  </a:lnTo>
                  <a:lnTo>
                    <a:pt x="509" y="306"/>
                  </a:lnTo>
                  <a:lnTo>
                    <a:pt x="505" y="315"/>
                  </a:lnTo>
                  <a:lnTo>
                    <a:pt x="499" y="324"/>
                  </a:lnTo>
                  <a:lnTo>
                    <a:pt x="493" y="333"/>
                  </a:lnTo>
                  <a:lnTo>
                    <a:pt x="486" y="340"/>
                  </a:lnTo>
                  <a:lnTo>
                    <a:pt x="479" y="347"/>
                  </a:lnTo>
                  <a:lnTo>
                    <a:pt x="470" y="353"/>
                  </a:lnTo>
                  <a:lnTo>
                    <a:pt x="461" y="359"/>
                  </a:lnTo>
                  <a:lnTo>
                    <a:pt x="452" y="364"/>
                  </a:lnTo>
                  <a:lnTo>
                    <a:pt x="442" y="368"/>
                  </a:lnTo>
                  <a:lnTo>
                    <a:pt x="431" y="373"/>
                  </a:lnTo>
                  <a:lnTo>
                    <a:pt x="420" y="376"/>
                  </a:lnTo>
                  <a:lnTo>
                    <a:pt x="409" y="380"/>
                  </a:lnTo>
                  <a:lnTo>
                    <a:pt x="385" y="386"/>
                  </a:lnTo>
                  <a:lnTo>
                    <a:pt x="360" y="390"/>
                  </a:lnTo>
                  <a:lnTo>
                    <a:pt x="333" y="394"/>
                  </a:lnTo>
                  <a:lnTo>
                    <a:pt x="308" y="397"/>
                  </a:lnTo>
                  <a:lnTo>
                    <a:pt x="257" y="404"/>
                  </a:lnTo>
                  <a:lnTo>
                    <a:pt x="210" y="410"/>
                  </a:lnTo>
                  <a:lnTo>
                    <a:pt x="203" y="406"/>
                  </a:lnTo>
                  <a:lnTo>
                    <a:pt x="196" y="403"/>
                  </a:lnTo>
                  <a:lnTo>
                    <a:pt x="190" y="401"/>
                  </a:lnTo>
                  <a:lnTo>
                    <a:pt x="183" y="400"/>
                  </a:lnTo>
                  <a:lnTo>
                    <a:pt x="177" y="400"/>
                  </a:lnTo>
                  <a:lnTo>
                    <a:pt x="170" y="401"/>
                  </a:lnTo>
                  <a:lnTo>
                    <a:pt x="163" y="402"/>
                  </a:lnTo>
                  <a:lnTo>
                    <a:pt x="156" y="404"/>
                  </a:lnTo>
                  <a:lnTo>
                    <a:pt x="143" y="410"/>
                  </a:lnTo>
                  <a:lnTo>
                    <a:pt x="130" y="418"/>
                  </a:lnTo>
                  <a:lnTo>
                    <a:pt x="117" y="427"/>
                  </a:lnTo>
                  <a:lnTo>
                    <a:pt x="104" y="434"/>
                  </a:lnTo>
                  <a:lnTo>
                    <a:pt x="91" y="442"/>
                  </a:lnTo>
                  <a:lnTo>
                    <a:pt x="78" y="448"/>
                  </a:lnTo>
                  <a:lnTo>
                    <a:pt x="72" y="450"/>
                  </a:lnTo>
                  <a:lnTo>
                    <a:pt x="65" y="451"/>
                  </a:lnTo>
                  <a:lnTo>
                    <a:pt x="59" y="453"/>
                  </a:lnTo>
                  <a:lnTo>
                    <a:pt x="52" y="453"/>
                  </a:lnTo>
                  <a:lnTo>
                    <a:pt x="46" y="451"/>
                  </a:lnTo>
                  <a:lnTo>
                    <a:pt x="39" y="449"/>
                  </a:lnTo>
                  <a:lnTo>
                    <a:pt x="33" y="446"/>
                  </a:lnTo>
                  <a:lnTo>
                    <a:pt x="26" y="442"/>
                  </a:lnTo>
                  <a:lnTo>
                    <a:pt x="20" y="436"/>
                  </a:lnTo>
                  <a:lnTo>
                    <a:pt x="13" y="429"/>
                  </a:lnTo>
                  <a:lnTo>
                    <a:pt x="7" y="421"/>
                  </a:lnTo>
                  <a:lnTo>
                    <a:pt x="0" y="410"/>
                  </a:lnTo>
                  <a:lnTo>
                    <a:pt x="3" y="382"/>
                  </a:lnTo>
                  <a:lnTo>
                    <a:pt x="8" y="355"/>
                  </a:lnTo>
                  <a:lnTo>
                    <a:pt x="15" y="327"/>
                  </a:lnTo>
                  <a:lnTo>
                    <a:pt x="23" y="300"/>
                  </a:lnTo>
                  <a:lnTo>
                    <a:pt x="32" y="273"/>
                  </a:lnTo>
                  <a:lnTo>
                    <a:pt x="43" y="247"/>
                  </a:lnTo>
                  <a:lnTo>
                    <a:pt x="55" y="221"/>
                  </a:lnTo>
                  <a:lnTo>
                    <a:pt x="67" y="195"/>
                  </a:lnTo>
                  <a:lnTo>
                    <a:pt x="94" y="145"/>
                  </a:lnTo>
                  <a:lnTo>
                    <a:pt x="123" y="96"/>
                  </a:lnTo>
                  <a:lnTo>
                    <a:pt x="152" y="48"/>
                  </a:lnTo>
                  <a:lnTo>
                    <a:pt x="180" y="4"/>
                  </a:lnTo>
                  <a:lnTo>
                    <a:pt x="193" y="1"/>
                  </a:lnTo>
                  <a:lnTo>
                    <a:pt x="206" y="0"/>
                  </a:lnTo>
                  <a:lnTo>
                    <a:pt x="219" y="0"/>
                  </a:lnTo>
                  <a:lnTo>
                    <a:pt x="232" y="0"/>
                  </a:lnTo>
                  <a:lnTo>
                    <a:pt x="244" y="2"/>
                  </a:lnTo>
                  <a:lnTo>
                    <a:pt x="257" y="4"/>
                  </a:lnTo>
                  <a:lnTo>
                    <a:pt x="270" y="8"/>
                  </a:lnTo>
                  <a:lnTo>
                    <a:pt x="282" y="12"/>
                  </a:lnTo>
                  <a:lnTo>
                    <a:pt x="295" y="17"/>
                  </a:lnTo>
                  <a:lnTo>
                    <a:pt x="307" y="23"/>
                  </a:lnTo>
                  <a:lnTo>
                    <a:pt x="320" y="30"/>
                  </a:lnTo>
                  <a:lnTo>
                    <a:pt x="332" y="36"/>
                  </a:lnTo>
                  <a:lnTo>
                    <a:pt x="344" y="45"/>
                  </a:lnTo>
                  <a:lnTo>
                    <a:pt x="356" y="54"/>
                  </a:lnTo>
                  <a:lnTo>
                    <a:pt x="368" y="62"/>
                  </a:lnTo>
                  <a:lnTo>
                    <a:pt x="379" y="72"/>
                  </a:lnTo>
                  <a:lnTo>
                    <a:pt x="401" y="93"/>
                  </a:lnTo>
                  <a:lnTo>
                    <a:pt x="421" y="114"/>
                  </a:lnTo>
                  <a:lnTo>
                    <a:pt x="441" y="138"/>
                  </a:lnTo>
                  <a:lnTo>
                    <a:pt x="459" y="162"/>
                  </a:lnTo>
                  <a:lnTo>
                    <a:pt x="476" y="187"/>
                  </a:lnTo>
                  <a:lnTo>
                    <a:pt x="492" y="212"/>
                  </a:lnTo>
                  <a:lnTo>
                    <a:pt x="506" y="236"/>
                  </a:lnTo>
                  <a:lnTo>
                    <a:pt x="519" y="2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2" name="Freeform 231">
              <a:extLst>
                <a:ext uri="{FF2B5EF4-FFF2-40B4-BE49-F238E27FC236}">
                  <a16:creationId xmlns:a16="http://schemas.microsoft.com/office/drawing/2014/main" id="{4278D8E6-2592-49BD-826D-01CBD5EE9BC8}"/>
                </a:ext>
              </a:extLst>
            </p:cNvPr>
            <p:cNvSpPr>
              <a:spLocks/>
            </p:cNvSpPr>
            <p:nvPr/>
          </p:nvSpPr>
          <p:spPr bwMode="auto">
            <a:xfrm>
              <a:off x="3974" y="3425"/>
              <a:ext cx="13" cy="5"/>
            </a:xfrm>
            <a:custGeom>
              <a:avLst/>
              <a:gdLst>
                <a:gd name="T0" fmla="*/ 0 w 89"/>
                <a:gd name="T1" fmla="*/ 0 h 54"/>
                <a:gd name="T2" fmla="*/ 0 w 89"/>
                <a:gd name="T3" fmla="*/ 0 h 54"/>
                <a:gd name="T4" fmla="*/ 0 w 89"/>
                <a:gd name="T5" fmla="*/ 0 h 54"/>
                <a:gd name="T6" fmla="*/ 0 w 89"/>
                <a:gd name="T7" fmla="*/ 0 h 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9" h="54">
                  <a:moveTo>
                    <a:pt x="89" y="54"/>
                  </a:moveTo>
                  <a:lnTo>
                    <a:pt x="0" y="0"/>
                  </a:lnTo>
                  <a:lnTo>
                    <a:pt x="89" y="11"/>
                  </a:lnTo>
                  <a:lnTo>
                    <a:pt x="89"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3" name="Freeform 232">
              <a:extLst>
                <a:ext uri="{FF2B5EF4-FFF2-40B4-BE49-F238E27FC236}">
                  <a16:creationId xmlns:a16="http://schemas.microsoft.com/office/drawing/2014/main" id="{06B6A3B5-6E4D-4F3E-A818-EDB552E851CA}"/>
                </a:ext>
              </a:extLst>
            </p:cNvPr>
            <p:cNvSpPr>
              <a:spLocks/>
            </p:cNvSpPr>
            <p:nvPr/>
          </p:nvSpPr>
          <p:spPr bwMode="auto">
            <a:xfrm>
              <a:off x="4342" y="3425"/>
              <a:ext cx="7" cy="5"/>
            </a:xfrm>
            <a:custGeom>
              <a:avLst/>
              <a:gdLst>
                <a:gd name="T0" fmla="*/ 0 w 51"/>
                <a:gd name="T1" fmla="*/ 0 h 56"/>
                <a:gd name="T2" fmla="*/ 0 w 51"/>
                <a:gd name="T3" fmla="*/ 0 h 56"/>
                <a:gd name="T4" fmla="*/ 0 w 51"/>
                <a:gd name="T5" fmla="*/ 0 h 56"/>
                <a:gd name="T6" fmla="*/ 0 w 51"/>
                <a:gd name="T7" fmla="*/ 0 h 56"/>
                <a:gd name="T8" fmla="*/ 0 w 51"/>
                <a:gd name="T9" fmla="*/ 0 h 56"/>
                <a:gd name="T10" fmla="*/ 0 w 51"/>
                <a:gd name="T11" fmla="*/ 0 h 56"/>
                <a:gd name="T12" fmla="*/ 0 w 51"/>
                <a:gd name="T13" fmla="*/ 0 h 56"/>
                <a:gd name="T14" fmla="*/ 0 w 51"/>
                <a:gd name="T15" fmla="*/ 0 h 56"/>
                <a:gd name="T16" fmla="*/ 0 w 51"/>
                <a:gd name="T17" fmla="*/ 0 h 56"/>
                <a:gd name="T18" fmla="*/ 0 w 51"/>
                <a:gd name="T19" fmla="*/ 0 h 56"/>
                <a:gd name="T20" fmla="*/ 0 w 51"/>
                <a:gd name="T21" fmla="*/ 0 h 56"/>
                <a:gd name="T22" fmla="*/ 0 w 51"/>
                <a:gd name="T23" fmla="*/ 0 h 56"/>
                <a:gd name="T24" fmla="*/ 0 w 51"/>
                <a:gd name="T25" fmla="*/ 0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1" h="56">
                  <a:moveTo>
                    <a:pt x="51" y="34"/>
                  </a:moveTo>
                  <a:lnTo>
                    <a:pt x="41" y="56"/>
                  </a:lnTo>
                  <a:lnTo>
                    <a:pt x="0" y="2"/>
                  </a:lnTo>
                  <a:lnTo>
                    <a:pt x="6" y="1"/>
                  </a:lnTo>
                  <a:lnTo>
                    <a:pt x="11" y="0"/>
                  </a:lnTo>
                  <a:lnTo>
                    <a:pt x="16" y="0"/>
                  </a:lnTo>
                  <a:lnTo>
                    <a:pt x="20" y="1"/>
                  </a:lnTo>
                  <a:lnTo>
                    <a:pt x="27" y="4"/>
                  </a:lnTo>
                  <a:lnTo>
                    <a:pt x="33" y="9"/>
                  </a:lnTo>
                  <a:lnTo>
                    <a:pt x="39" y="16"/>
                  </a:lnTo>
                  <a:lnTo>
                    <a:pt x="43" y="23"/>
                  </a:lnTo>
                  <a:lnTo>
                    <a:pt x="47" y="29"/>
                  </a:lnTo>
                  <a:lnTo>
                    <a:pt x="51"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4" name="Freeform 233">
              <a:extLst>
                <a:ext uri="{FF2B5EF4-FFF2-40B4-BE49-F238E27FC236}">
                  <a16:creationId xmlns:a16="http://schemas.microsoft.com/office/drawing/2014/main" id="{74A12D1B-7DE5-4088-BD19-63DF104D64C0}"/>
                </a:ext>
              </a:extLst>
            </p:cNvPr>
            <p:cNvSpPr>
              <a:spLocks/>
            </p:cNvSpPr>
            <p:nvPr/>
          </p:nvSpPr>
          <p:spPr bwMode="auto">
            <a:xfrm>
              <a:off x="3703" y="3426"/>
              <a:ext cx="28" cy="83"/>
            </a:xfrm>
            <a:custGeom>
              <a:avLst/>
              <a:gdLst>
                <a:gd name="T0" fmla="*/ 0 w 197"/>
                <a:gd name="T1" fmla="*/ 0 h 910"/>
                <a:gd name="T2" fmla="*/ 0 w 197"/>
                <a:gd name="T3" fmla="*/ 0 h 910"/>
                <a:gd name="T4" fmla="*/ 0 w 197"/>
                <a:gd name="T5" fmla="*/ 0 h 910"/>
                <a:gd name="T6" fmla="*/ 0 w 197"/>
                <a:gd name="T7" fmla="*/ 0 h 910"/>
                <a:gd name="T8" fmla="*/ 0 w 197"/>
                <a:gd name="T9" fmla="*/ 0 h 910"/>
                <a:gd name="T10" fmla="*/ 0 w 197"/>
                <a:gd name="T11" fmla="*/ 0 h 910"/>
                <a:gd name="T12" fmla="*/ 0 w 197"/>
                <a:gd name="T13" fmla="*/ 0 h 910"/>
                <a:gd name="T14" fmla="*/ 0 w 197"/>
                <a:gd name="T15" fmla="*/ 0 h 910"/>
                <a:gd name="T16" fmla="*/ 0 w 197"/>
                <a:gd name="T17" fmla="*/ 0 h 910"/>
                <a:gd name="T18" fmla="*/ 0 w 197"/>
                <a:gd name="T19" fmla="*/ 0 h 910"/>
                <a:gd name="T20" fmla="*/ 0 w 197"/>
                <a:gd name="T21" fmla="*/ 0 h 910"/>
                <a:gd name="T22" fmla="*/ 0 w 197"/>
                <a:gd name="T23" fmla="*/ 0 h 910"/>
                <a:gd name="T24" fmla="*/ 0 w 197"/>
                <a:gd name="T25" fmla="*/ 0 h 910"/>
                <a:gd name="T26" fmla="*/ 0 w 197"/>
                <a:gd name="T27" fmla="*/ 0 h 910"/>
                <a:gd name="T28" fmla="*/ 0 w 197"/>
                <a:gd name="T29" fmla="*/ 0 h 910"/>
                <a:gd name="T30" fmla="*/ 0 w 197"/>
                <a:gd name="T31" fmla="*/ 0 h 910"/>
                <a:gd name="T32" fmla="*/ 0 w 197"/>
                <a:gd name="T33" fmla="*/ 0 h 910"/>
                <a:gd name="T34" fmla="*/ 0 w 197"/>
                <a:gd name="T35" fmla="*/ 0 h 910"/>
                <a:gd name="T36" fmla="*/ 0 w 197"/>
                <a:gd name="T37" fmla="*/ 0 h 910"/>
                <a:gd name="T38" fmla="*/ 0 w 197"/>
                <a:gd name="T39" fmla="*/ 0 h 910"/>
                <a:gd name="T40" fmla="*/ 0 w 197"/>
                <a:gd name="T41" fmla="*/ 0 h 910"/>
                <a:gd name="T42" fmla="*/ 0 w 197"/>
                <a:gd name="T43" fmla="*/ 0 h 910"/>
                <a:gd name="T44" fmla="*/ 0 w 197"/>
                <a:gd name="T45" fmla="*/ 0 h 910"/>
                <a:gd name="T46" fmla="*/ 0 w 197"/>
                <a:gd name="T47" fmla="*/ 0 h 910"/>
                <a:gd name="T48" fmla="*/ 0 w 197"/>
                <a:gd name="T49" fmla="*/ 0 h 910"/>
                <a:gd name="T50" fmla="*/ 0 w 197"/>
                <a:gd name="T51" fmla="*/ 0 h 910"/>
                <a:gd name="T52" fmla="*/ 0 w 197"/>
                <a:gd name="T53" fmla="*/ 0 h 910"/>
                <a:gd name="T54" fmla="*/ 0 w 197"/>
                <a:gd name="T55" fmla="*/ 0 h 910"/>
                <a:gd name="T56" fmla="*/ 0 w 197"/>
                <a:gd name="T57" fmla="*/ 0 h 910"/>
                <a:gd name="T58" fmla="*/ 0 w 197"/>
                <a:gd name="T59" fmla="*/ 0 h 910"/>
                <a:gd name="T60" fmla="*/ 0 w 197"/>
                <a:gd name="T61" fmla="*/ 0 h 91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97" h="910">
                  <a:moveTo>
                    <a:pt x="120" y="910"/>
                  </a:moveTo>
                  <a:lnTo>
                    <a:pt x="0" y="888"/>
                  </a:lnTo>
                  <a:lnTo>
                    <a:pt x="89" y="0"/>
                  </a:lnTo>
                  <a:lnTo>
                    <a:pt x="110" y="23"/>
                  </a:lnTo>
                  <a:lnTo>
                    <a:pt x="128" y="49"/>
                  </a:lnTo>
                  <a:lnTo>
                    <a:pt x="143" y="74"/>
                  </a:lnTo>
                  <a:lnTo>
                    <a:pt x="156" y="100"/>
                  </a:lnTo>
                  <a:lnTo>
                    <a:pt x="167" y="126"/>
                  </a:lnTo>
                  <a:lnTo>
                    <a:pt x="177" y="153"/>
                  </a:lnTo>
                  <a:lnTo>
                    <a:pt x="184" y="180"/>
                  </a:lnTo>
                  <a:lnTo>
                    <a:pt x="189" y="208"/>
                  </a:lnTo>
                  <a:lnTo>
                    <a:pt x="193" y="236"/>
                  </a:lnTo>
                  <a:lnTo>
                    <a:pt x="196" y="264"/>
                  </a:lnTo>
                  <a:lnTo>
                    <a:pt x="197" y="292"/>
                  </a:lnTo>
                  <a:lnTo>
                    <a:pt x="197" y="322"/>
                  </a:lnTo>
                  <a:lnTo>
                    <a:pt x="196" y="351"/>
                  </a:lnTo>
                  <a:lnTo>
                    <a:pt x="194" y="380"/>
                  </a:lnTo>
                  <a:lnTo>
                    <a:pt x="190" y="409"/>
                  </a:lnTo>
                  <a:lnTo>
                    <a:pt x="187" y="438"/>
                  </a:lnTo>
                  <a:lnTo>
                    <a:pt x="177" y="498"/>
                  </a:lnTo>
                  <a:lnTo>
                    <a:pt x="166" y="557"/>
                  </a:lnTo>
                  <a:lnTo>
                    <a:pt x="154" y="618"/>
                  </a:lnTo>
                  <a:lnTo>
                    <a:pt x="143" y="677"/>
                  </a:lnTo>
                  <a:lnTo>
                    <a:pt x="138" y="706"/>
                  </a:lnTo>
                  <a:lnTo>
                    <a:pt x="133" y="737"/>
                  </a:lnTo>
                  <a:lnTo>
                    <a:pt x="129" y="766"/>
                  </a:lnTo>
                  <a:lnTo>
                    <a:pt x="125" y="795"/>
                  </a:lnTo>
                  <a:lnTo>
                    <a:pt x="122" y="824"/>
                  </a:lnTo>
                  <a:lnTo>
                    <a:pt x="120" y="852"/>
                  </a:lnTo>
                  <a:lnTo>
                    <a:pt x="119" y="882"/>
                  </a:lnTo>
                  <a:lnTo>
                    <a:pt x="120" y="910"/>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 name="Freeform 234">
              <a:extLst>
                <a:ext uri="{FF2B5EF4-FFF2-40B4-BE49-F238E27FC236}">
                  <a16:creationId xmlns:a16="http://schemas.microsoft.com/office/drawing/2014/main" id="{E0080EA4-449D-43B6-8483-ED53BABB1EFB}"/>
                </a:ext>
              </a:extLst>
            </p:cNvPr>
            <p:cNvSpPr>
              <a:spLocks/>
            </p:cNvSpPr>
            <p:nvPr/>
          </p:nvSpPr>
          <p:spPr bwMode="auto">
            <a:xfrm>
              <a:off x="3479" y="3430"/>
              <a:ext cx="51" cy="54"/>
            </a:xfrm>
            <a:custGeom>
              <a:avLst/>
              <a:gdLst>
                <a:gd name="T0" fmla="*/ 0 w 359"/>
                <a:gd name="T1" fmla="*/ 0 h 599"/>
                <a:gd name="T2" fmla="*/ 0 w 359"/>
                <a:gd name="T3" fmla="*/ 0 h 599"/>
                <a:gd name="T4" fmla="*/ 0 w 359"/>
                <a:gd name="T5" fmla="*/ 0 h 599"/>
                <a:gd name="T6" fmla="*/ 0 w 359"/>
                <a:gd name="T7" fmla="*/ 0 h 599"/>
                <a:gd name="T8" fmla="*/ 0 w 359"/>
                <a:gd name="T9" fmla="*/ 0 h 599"/>
                <a:gd name="T10" fmla="*/ 0 w 359"/>
                <a:gd name="T11" fmla="*/ 0 h 599"/>
                <a:gd name="T12" fmla="*/ 0 w 359"/>
                <a:gd name="T13" fmla="*/ 0 h 599"/>
                <a:gd name="T14" fmla="*/ 0 w 359"/>
                <a:gd name="T15" fmla="*/ 0 h 599"/>
                <a:gd name="T16" fmla="*/ 0 w 359"/>
                <a:gd name="T17" fmla="*/ 0 h 599"/>
                <a:gd name="T18" fmla="*/ 0 w 359"/>
                <a:gd name="T19" fmla="*/ 0 h 599"/>
                <a:gd name="T20" fmla="*/ 0 w 359"/>
                <a:gd name="T21" fmla="*/ 0 h 599"/>
                <a:gd name="T22" fmla="*/ 0 w 359"/>
                <a:gd name="T23" fmla="*/ 0 h 599"/>
                <a:gd name="T24" fmla="*/ 0 w 359"/>
                <a:gd name="T25" fmla="*/ 0 h 599"/>
                <a:gd name="T26" fmla="*/ 0 w 359"/>
                <a:gd name="T27" fmla="*/ 0 h 599"/>
                <a:gd name="T28" fmla="*/ 0 w 359"/>
                <a:gd name="T29" fmla="*/ 0 h 599"/>
                <a:gd name="T30" fmla="*/ 0 w 359"/>
                <a:gd name="T31" fmla="*/ 0 h 599"/>
                <a:gd name="T32" fmla="*/ 0 w 359"/>
                <a:gd name="T33" fmla="*/ 0 h 599"/>
                <a:gd name="T34" fmla="*/ 0 w 359"/>
                <a:gd name="T35" fmla="*/ 0 h 599"/>
                <a:gd name="T36" fmla="*/ 0 w 359"/>
                <a:gd name="T37" fmla="*/ 0 h 599"/>
                <a:gd name="T38" fmla="*/ 0 w 359"/>
                <a:gd name="T39" fmla="*/ 0 h 599"/>
                <a:gd name="T40" fmla="*/ 0 w 359"/>
                <a:gd name="T41" fmla="*/ 0 h 599"/>
                <a:gd name="T42" fmla="*/ 0 w 359"/>
                <a:gd name="T43" fmla="*/ 0 h 599"/>
                <a:gd name="T44" fmla="*/ 0 w 359"/>
                <a:gd name="T45" fmla="*/ 0 h 599"/>
                <a:gd name="T46" fmla="*/ 0 w 359"/>
                <a:gd name="T47" fmla="*/ 0 h 599"/>
                <a:gd name="T48" fmla="*/ 0 w 359"/>
                <a:gd name="T49" fmla="*/ 0 h 599"/>
                <a:gd name="T50" fmla="*/ 0 w 359"/>
                <a:gd name="T51" fmla="*/ 0 h 599"/>
                <a:gd name="T52" fmla="*/ 0 w 359"/>
                <a:gd name="T53" fmla="*/ 0 h 599"/>
                <a:gd name="T54" fmla="*/ 0 w 359"/>
                <a:gd name="T55" fmla="*/ 0 h 599"/>
                <a:gd name="T56" fmla="*/ 0 w 359"/>
                <a:gd name="T57" fmla="*/ 0 h 599"/>
                <a:gd name="T58" fmla="*/ 0 w 359"/>
                <a:gd name="T59" fmla="*/ 0 h 599"/>
                <a:gd name="T60" fmla="*/ 0 w 359"/>
                <a:gd name="T61" fmla="*/ 0 h 599"/>
                <a:gd name="T62" fmla="*/ 0 w 359"/>
                <a:gd name="T63" fmla="*/ 0 h 599"/>
                <a:gd name="T64" fmla="*/ 0 w 359"/>
                <a:gd name="T65" fmla="*/ 0 h 599"/>
                <a:gd name="T66" fmla="*/ 0 w 359"/>
                <a:gd name="T67" fmla="*/ 0 h 599"/>
                <a:gd name="T68" fmla="*/ 0 w 359"/>
                <a:gd name="T69" fmla="*/ 0 h 599"/>
                <a:gd name="T70" fmla="*/ 0 w 359"/>
                <a:gd name="T71" fmla="*/ 0 h 599"/>
                <a:gd name="T72" fmla="*/ 0 w 359"/>
                <a:gd name="T73" fmla="*/ 0 h 5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59" h="599">
                  <a:moveTo>
                    <a:pt x="359" y="288"/>
                  </a:moveTo>
                  <a:lnTo>
                    <a:pt x="345" y="293"/>
                  </a:lnTo>
                  <a:lnTo>
                    <a:pt x="332" y="298"/>
                  </a:lnTo>
                  <a:lnTo>
                    <a:pt x="321" y="304"/>
                  </a:lnTo>
                  <a:lnTo>
                    <a:pt x="310" y="311"/>
                  </a:lnTo>
                  <a:lnTo>
                    <a:pt x="301" y="318"/>
                  </a:lnTo>
                  <a:lnTo>
                    <a:pt x="293" y="326"/>
                  </a:lnTo>
                  <a:lnTo>
                    <a:pt x="286" y="334"/>
                  </a:lnTo>
                  <a:lnTo>
                    <a:pt x="280" y="344"/>
                  </a:lnTo>
                  <a:lnTo>
                    <a:pt x="275" y="352"/>
                  </a:lnTo>
                  <a:lnTo>
                    <a:pt x="270" y="362"/>
                  </a:lnTo>
                  <a:lnTo>
                    <a:pt x="266" y="373"/>
                  </a:lnTo>
                  <a:lnTo>
                    <a:pt x="263" y="382"/>
                  </a:lnTo>
                  <a:lnTo>
                    <a:pt x="257" y="405"/>
                  </a:lnTo>
                  <a:lnTo>
                    <a:pt x="254" y="428"/>
                  </a:lnTo>
                  <a:lnTo>
                    <a:pt x="250" y="474"/>
                  </a:lnTo>
                  <a:lnTo>
                    <a:pt x="244" y="521"/>
                  </a:lnTo>
                  <a:lnTo>
                    <a:pt x="242" y="532"/>
                  </a:lnTo>
                  <a:lnTo>
                    <a:pt x="239" y="542"/>
                  </a:lnTo>
                  <a:lnTo>
                    <a:pt x="236" y="553"/>
                  </a:lnTo>
                  <a:lnTo>
                    <a:pt x="232" y="563"/>
                  </a:lnTo>
                  <a:lnTo>
                    <a:pt x="228" y="573"/>
                  </a:lnTo>
                  <a:lnTo>
                    <a:pt x="222" y="581"/>
                  </a:lnTo>
                  <a:lnTo>
                    <a:pt x="216" y="591"/>
                  </a:lnTo>
                  <a:lnTo>
                    <a:pt x="209" y="599"/>
                  </a:lnTo>
                  <a:lnTo>
                    <a:pt x="202" y="595"/>
                  </a:lnTo>
                  <a:lnTo>
                    <a:pt x="194" y="592"/>
                  </a:lnTo>
                  <a:lnTo>
                    <a:pt x="185" y="589"/>
                  </a:lnTo>
                  <a:lnTo>
                    <a:pt x="176" y="587"/>
                  </a:lnTo>
                  <a:lnTo>
                    <a:pt x="158" y="582"/>
                  </a:lnTo>
                  <a:lnTo>
                    <a:pt x="138" y="580"/>
                  </a:lnTo>
                  <a:lnTo>
                    <a:pt x="117" y="579"/>
                  </a:lnTo>
                  <a:lnTo>
                    <a:pt x="95" y="578"/>
                  </a:lnTo>
                  <a:lnTo>
                    <a:pt x="72" y="578"/>
                  </a:lnTo>
                  <a:lnTo>
                    <a:pt x="50" y="578"/>
                  </a:lnTo>
                  <a:lnTo>
                    <a:pt x="35" y="554"/>
                  </a:lnTo>
                  <a:lnTo>
                    <a:pt x="22" y="530"/>
                  </a:lnTo>
                  <a:lnTo>
                    <a:pt x="13" y="509"/>
                  </a:lnTo>
                  <a:lnTo>
                    <a:pt x="6" y="487"/>
                  </a:lnTo>
                  <a:lnTo>
                    <a:pt x="2" y="467"/>
                  </a:lnTo>
                  <a:lnTo>
                    <a:pt x="0" y="446"/>
                  </a:lnTo>
                  <a:lnTo>
                    <a:pt x="0" y="427"/>
                  </a:lnTo>
                  <a:lnTo>
                    <a:pt x="2" y="407"/>
                  </a:lnTo>
                  <a:lnTo>
                    <a:pt x="6" y="389"/>
                  </a:lnTo>
                  <a:lnTo>
                    <a:pt x="12" y="371"/>
                  </a:lnTo>
                  <a:lnTo>
                    <a:pt x="20" y="353"/>
                  </a:lnTo>
                  <a:lnTo>
                    <a:pt x="28" y="335"/>
                  </a:lnTo>
                  <a:lnTo>
                    <a:pt x="39" y="319"/>
                  </a:lnTo>
                  <a:lnTo>
                    <a:pt x="50" y="301"/>
                  </a:lnTo>
                  <a:lnTo>
                    <a:pt x="63" y="285"/>
                  </a:lnTo>
                  <a:lnTo>
                    <a:pt x="76" y="268"/>
                  </a:lnTo>
                  <a:lnTo>
                    <a:pt x="136" y="204"/>
                  </a:lnTo>
                  <a:lnTo>
                    <a:pt x="197" y="139"/>
                  </a:lnTo>
                  <a:lnTo>
                    <a:pt x="212" y="123"/>
                  </a:lnTo>
                  <a:lnTo>
                    <a:pt x="226" y="106"/>
                  </a:lnTo>
                  <a:lnTo>
                    <a:pt x="239" y="90"/>
                  </a:lnTo>
                  <a:lnTo>
                    <a:pt x="251" y="72"/>
                  </a:lnTo>
                  <a:lnTo>
                    <a:pt x="264" y="55"/>
                  </a:lnTo>
                  <a:lnTo>
                    <a:pt x="274" y="37"/>
                  </a:lnTo>
                  <a:lnTo>
                    <a:pt x="282" y="18"/>
                  </a:lnTo>
                  <a:lnTo>
                    <a:pt x="290" y="0"/>
                  </a:lnTo>
                  <a:lnTo>
                    <a:pt x="298" y="16"/>
                  </a:lnTo>
                  <a:lnTo>
                    <a:pt x="306" y="32"/>
                  </a:lnTo>
                  <a:lnTo>
                    <a:pt x="312" y="50"/>
                  </a:lnTo>
                  <a:lnTo>
                    <a:pt x="317" y="67"/>
                  </a:lnTo>
                  <a:lnTo>
                    <a:pt x="322" y="85"/>
                  </a:lnTo>
                  <a:lnTo>
                    <a:pt x="326" y="104"/>
                  </a:lnTo>
                  <a:lnTo>
                    <a:pt x="329" y="121"/>
                  </a:lnTo>
                  <a:lnTo>
                    <a:pt x="332" y="140"/>
                  </a:lnTo>
                  <a:lnTo>
                    <a:pt x="337" y="177"/>
                  </a:lnTo>
                  <a:lnTo>
                    <a:pt x="343" y="215"/>
                  </a:lnTo>
                  <a:lnTo>
                    <a:pt x="346" y="233"/>
                  </a:lnTo>
                  <a:lnTo>
                    <a:pt x="350" y="252"/>
                  </a:lnTo>
                  <a:lnTo>
                    <a:pt x="354" y="270"/>
                  </a:lnTo>
                  <a:lnTo>
                    <a:pt x="359" y="288"/>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6" name="Rectangle 235">
              <a:extLst>
                <a:ext uri="{FF2B5EF4-FFF2-40B4-BE49-F238E27FC236}">
                  <a16:creationId xmlns:a16="http://schemas.microsoft.com/office/drawing/2014/main" id="{26ACBD38-F3BF-41BC-BFA2-17A35DB4BF7F}"/>
                </a:ext>
              </a:extLst>
            </p:cNvPr>
            <p:cNvSpPr>
              <a:spLocks noChangeArrowheads="1"/>
            </p:cNvSpPr>
            <p:nvPr/>
          </p:nvSpPr>
          <p:spPr bwMode="auto">
            <a:xfrm>
              <a:off x="4478" y="3430"/>
              <a:ext cx="7"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Calibri" panose="020F0502020204030204" pitchFamily="34" charset="0"/>
              </a:endParaRPr>
            </a:p>
          </p:txBody>
        </p:sp>
        <p:sp>
          <p:nvSpPr>
            <p:cNvPr id="27" name="Freeform 236">
              <a:extLst>
                <a:ext uri="{FF2B5EF4-FFF2-40B4-BE49-F238E27FC236}">
                  <a16:creationId xmlns:a16="http://schemas.microsoft.com/office/drawing/2014/main" id="{D00644BD-51C9-4B32-9CFE-29F5120EFE77}"/>
                </a:ext>
              </a:extLst>
            </p:cNvPr>
            <p:cNvSpPr>
              <a:spLocks/>
            </p:cNvSpPr>
            <p:nvPr/>
          </p:nvSpPr>
          <p:spPr bwMode="auto">
            <a:xfrm>
              <a:off x="5089" y="3432"/>
              <a:ext cx="71" cy="35"/>
            </a:xfrm>
            <a:custGeom>
              <a:avLst/>
              <a:gdLst>
                <a:gd name="T0" fmla="*/ 0 w 498"/>
                <a:gd name="T1" fmla="*/ 0 h 386"/>
                <a:gd name="T2" fmla="*/ 0 w 498"/>
                <a:gd name="T3" fmla="*/ 0 h 386"/>
                <a:gd name="T4" fmla="*/ 0 w 498"/>
                <a:gd name="T5" fmla="*/ 0 h 386"/>
                <a:gd name="T6" fmla="*/ 0 w 498"/>
                <a:gd name="T7" fmla="*/ 0 h 386"/>
                <a:gd name="T8" fmla="*/ 0 w 498"/>
                <a:gd name="T9" fmla="*/ 0 h 386"/>
                <a:gd name="T10" fmla="*/ 0 w 498"/>
                <a:gd name="T11" fmla="*/ 0 h 386"/>
                <a:gd name="T12" fmla="*/ 0 w 498"/>
                <a:gd name="T13" fmla="*/ 0 h 386"/>
                <a:gd name="T14" fmla="*/ 0 w 498"/>
                <a:gd name="T15" fmla="*/ 0 h 386"/>
                <a:gd name="T16" fmla="*/ 0 w 498"/>
                <a:gd name="T17" fmla="*/ 0 h 386"/>
                <a:gd name="T18" fmla="*/ 0 w 498"/>
                <a:gd name="T19" fmla="*/ 0 h 386"/>
                <a:gd name="T20" fmla="*/ 0 w 498"/>
                <a:gd name="T21" fmla="*/ 0 h 386"/>
                <a:gd name="T22" fmla="*/ 0 w 498"/>
                <a:gd name="T23" fmla="*/ 0 h 386"/>
                <a:gd name="T24" fmla="*/ 0 w 498"/>
                <a:gd name="T25" fmla="*/ 0 h 386"/>
                <a:gd name="T26" fmla="*/ 0 w 498"/>
                <a:gd name="T27" fmla="*/ 0 h 386"/>
                <a:gd name="T28" fmla="*/ 0 w 498"/>
                <a:gd name="T29" fmla="*/ 0 h 386"/>
                <a:gd name="T30" fmla="*/ 0 w 498"/>
                <a:gd name="T31" fmla="*/ 0 h 386"/>
                <a:gd name="T32" fmla="*/ 0 w 498"/>
                <a:gd name="T33" fmla="*/ 0 h 386"/>
                <a:gd name="T34" fmla="*/ 0 w 498"/>
                <a:gd name="T35" fmla="*/ 0 h 386"/>
                <a:gd name="T36" fmla="*/ 0 w 498"/>
                <a:gd name="T37" fmla="*/ 0 h 386"/>
                <a:gd name="T38" fmla="*/ 0 w 498"/>
                <a:gd name="T39" fmla="*/ 0 h 386"/>
                <a:gd name="T40" fmla="*/ 0 w 498"/>
                <a:gd name="T41" fmla="*/ 0 h 386"/>
                <a:gd name="T42" fmla="*/ 0 w 498"/>
                <a:gd name="T43" fmla="*/ 0 h 386"/>
                <a:gd name="T44" fmla="*/ 0 w 498"/>
                <a:gd name="T45" fmla="*/ 0 h 386"/>
                <a:gd name="T46" fmla="*/ 0 w 498"/>
                <a:gd name="T47" fmla="*/ 0 h 386"/>
                <a:gd name="T48" fmla="*/ 0 w 498"/>
                <a:gd name="T49" fmla="*/ 0 h 386"/>
                <a:gd name="T50" fmla="*/ 0 w 498"/>
                <a:gd name="T51" fmla="*/ 0 h 386"/>
                <a:gd name="T52" fmla="*/ 0 w 498"/>
                <a:gd name="T53" fmla="*/ 0 h 386"/>
                <a:gd name="T54" fmla="*/ 0 w 498"/>
                <a:gd name="T55" fmla="*/ 0 h 386"/>
                <a:gd name="T56" fmla="*/ 0 w 498"/>
                <a:gd name="T57" fmla="*/ 0 h 386"/>
                <a:gd name="T58" fmla="*/ 0 w 498"/>
                <a:gd name="T59" fmla="*/ 0 h 386"/>
                <a:gd name="T60" fmla="*/ 0 w 498"/>
                <a:gd name="T61" fmla="*/ 0 h 386"/>
                <a:gd name="T62" fmla="*/ 0 w 498"/>
                <a:gd name="T63" fmla="*/ 0 h 386"/>
                <a:gd name="T64" fmla="*/ 0 w 498"/>
                <a:gd name="T65" fmla="*/ 0 h 386"/>
                <a:gd name="T66" fmla="*/ 0 w 498"/>
                <a:gd name="T67" fmla="*/ 0 h 386"/>
                <a:gd name="T68" fmla="*/ 0 w 498"/>
                <a:gd name="T69" fmla="*/ 0 h 386"/>
                <a:gd name="T70" fmla="*/ 0 w 498"/>
                <a:gd name="T71" fmla="*/ 0 h 38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8" h="386">
                  <a:moveTo>
                    <a:pt x="498" y="54"/>
                  </a:moveTo>
                  <a:lnTo>
                    <a:pt x="473" y="75"/>
                  </a:lnTo>
                  <a:lnTo>
                    <a:pt x="443" y="98"/>
                  </a:lnTo>
                  <a:lnTo>
                    <a:pt x="428" y="108"/>
                  </a:lnTo>
                  <a:lnTo>
                    <a:pt x="413" y="121"/>
                  </a:lnTo>
                  <a:lnTo>
                    <a:pt x="398" y="134"/>
                  </a:lnTo>
                  <a:lnTo>
                    <a:pt x="386" y="148"/>
                  </a:lnTo>
                  <a:lnTo>
                    <a:pt x="380" y="155"/>
                  </a:lnTo>
                  <a:lnTo>
                    <a:pt x="374" y="162"/>
                  </a:lnTo>
                  <a:lnTo>
                    <a:pt x="369" y="170"/>
                  </a:lnTo>
                  <a:lnTo>
                    <a:pt x="365" y="178"/>
                  </a:lnTo>
                  <a:lnTo>
                    <a:pt x="362" y="185"/>
                  </a:lnTo>
                  <a:lnTo>
                    <a:pt x="359" y="194"/>
                  </a:lnTo>
                  <a:lnTo>
                    <a:pt x="356" y="202"/>
                  </a:lnTo>
                  <a:lnTo>
                    <a:pt x="355" y="211"/>
                  </a:lnTo>
                  <a:lnTo>
                    <a:pt x="354" y="220"/>
                  </a:lnTo>
                  <a:lnTo>
                    <a:pt x="355" y="229"/>
                  </a:lnTo>
                  <a:lnTo>
                    <a:pt x="356" y="238"/>
                  </a:lnTo>
                  <a:lnTo>
                    <a:pt x="358" y="248"/>
                  </a:lnTo>
                  <a:lnTo>
                    <a:pt x="361" y="258"/>
                  </a:lnTo>
                  <a:lnTo>
                    <a:pt x="366" y="268"/>
                  </a:lnTo>
                  <a:lnTo>
                    <a:pt x="371" y="279"/>
                  </a:lnTo>
                  <a:lnTo>
                    <a:pt x="378" y="290"/>
                  </a:lnTo>
                  <a:lnTo>
                    <a:pt x="383" y="302"/>
                  </a:lnTo>
                  <a:lnTo>
                    <a:pt x="389" y="314"/>
                  </a:lnTo>
                  <a:lnTo>
                    <a:pt x="397" y="326"/>
                  </a:lnTo>
                  <a:lnTo>
                    <a:pt x="406" y="338"/>
                  </a:lnTo>
                  <a:lnTo>
                    <a:pt x="416" y="351"/>
                  </a:lnTo>
                  <a:lnTo>
                    <a:pt x="426" y="362"/>
                  </a:lnTo>
                  <a:lnTo>
                    <a:pt x="437" y="374"/>
                  </a:lnTo>
                  <a:lnTo>
                    <a:pt x="449" y="386"/>
                  </a:lnTo>
                  <a:lnTo>
                    <a:pt x="429" y="376"/>
                  </a:lnTo>
                  <a:lnTo>
                    <a:pt x="407" y="369"/>
                  </a:lnTo>
                  <a:lnTo>
                    <a:pt x="381" y="361"/>
                  </a:lnTo>
                  <a:lnTo>
                    <a:pt x="356" y="355"/>
                  </a:lnTo>
                  <a:lnTo>
                    <a:pt x="328" y="348"/>
                  </a:lnTo>
                  <a:lnTo>
                    <a:pt x="299" y="343"/>
                  </a:lnTo>
                  <a:lnTo>
                    <a:pt x="270" y="339"/>
                  </a:lnTo>
                  <a:lnTo>
                    <a:pt x="239" y="334"/>
                  </a:lnTo>
                  <a:lnTo>
                    <a:pt x="177" y="325"/>
                  </a:lnTo>
                  <a:lnTo>
                    <a:pt x="115" y="316"/>
                  </a:lnTo>
                  <a:lnTo>
                    <a:pt x="85" y="311"/>
                  </a:lnTo>
                  <a:lnTo>
                    <a:pt x="56" y="304"/>
                  </a:lnTo>
                  <a:lnTo>
                    <a:pt x="26" y="298"/>
                  </a:lnTo>
                  <a:lnTo>
                    <a:pt x="0" y="290"/>
                  </a:lnTo>
                  <a:lnTo>
                    <a:pt x="5" y="265"/>
                  </a:lnTo>
                  <a:lnTo>
                    <a:pt x="12" y="242"/>
                  </a:lnTo>
                  <a:lnTo>
                    <a:pt x="20" y="222"/>
                  </a:lnTo>
                  <a:lnTo>
                    <a:pt x="29" y="202"/>
                  </a:lnTo>
                  <a:lnTo>
                    <a:pt x="39" y="184"/>
                  </a:lnTo>
                  <a:lnTo>
                    <a:pt x="51" y="168"/>
                  </a:lnTo>
                  <a:lnTo>
                    <a:pt x="63" y="152"/>
                  </a:lnTo>
                  <a:lnTo>
                    <a:pt x="77" y="138"/>
                  </a:lnTo>
                  <a:lnTo>
                    <a:pt x="91" y="125"/>
                  </a:lnTo>
                  <a:lnTo>
                    <a:pt x="106" y="113"/>
                  </a:lnTo>
                  <a:lnTo>
                    <a:pt x="121" y="102"/>
                  </a:lnTo>
                  <a:lnTo>
                    <a:pt x="137" y="92"/>
                  </a:lnTo>
                  <a:lnTo>
                    <a:pt x="154" y="84"/>
                  </a:lnTo>
                  <a:lnTo>
                    <a:pt x="171" y="75"/>
                  </a:lnTo>
                  <a:lnTo>
                    <a:pt x="189" y="67"/>
                  </a:lnTo>
                  <a:lnTo>
                    <a:pt x="207" y="61"/>
                  </a:lnTo>
                  <a:lnTo>
                    <a:pt x="227" y="55"/>
                  </a:lnTo>
                  <a:lnTo>
                    <a:pt x="246" y="50"/>
                  </a:lnTo>
                  <a:lnTo>
                    <a:pt x="265" y="45"/>
                  </a:lnTo>
                  <a:lnTo>
                    <a:pt x="284" y="40"/>
                  </a:lnTo>
                  <a:lnTo>
                    <a:pt x="322" y="33"/>
                  </a:lnTo>
                  <a:lnTo>
                    <a:pt x="360" y="26"/>
                  </a:lnTo>
                  <a:lnTo>
                    <a:pt x="397" y="21"/>
                  </a:lnTo>
                  <a:lnTo>
                    <a:pt x="433" y="14"/>
                  </a:lnTo>
                  <a:lnTo>
                    <a:pt x="467" y="8"/>
                  </a:lnTo>
                  <a:lnTo>
                    <a:pt x="498" y="0"/>
                  </a:lnTo>
                  <a:lnTo>
                    <a:pt x="498" y="54"/>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8" name="Freeform 237">
              <a:extLst>
                <a:ext uri="{FF2B5EF4-FFF2-40B4-BE49-F238E27FC236}">
                  <a16:creationId xmlns:a16="http://schemas.microsoft.com/office/drawing/2014/main" id="{2319624D-576C-4D3E-AD70-ADB778288DE8}"/>
                </a:ext>
              </a:extLst>
            </p:cNvPr>
            <p:cNvSpPr>
              <a:spLocks/>
            </p:cNvSpPr>
            <p:nvPr/>
          </p:nvSpPr>
          <p:spPr bwMode="auto">
            <a:xfrm>
              <a:off x="4399" y="3433"/>
              <a:ext cx="17" cy="9"/>
            </a:xfrm>
            <a:custGeom>
              <a:avLst/>
              <a:gdLst>
                <a:gd name="T0" fmla="*/ 0 w 122"/>
                <a:gd name="T1" fmla="*/ 0 h 101"/>
                <a:gd name="T2" fmla="*/ 0 w 122"/>
                <a:gd name="T3" fmla="*/ 0 h 101"/>
                <a:gd name="T4" fmla="*/ 0 w 122"/>
                <a:gd name="T5" fmla="*/ 0 h 101"/>
                <a:gd name="T6" fmla="*/ 0 w 122"/>
                <a:gd name="T7" fmla="*/ 0 h 101"/>
                <a:gd name="T8" fmla="*/ 0 w 122"/>
                <a:gd name="T9" fmla="*/ 0 h 101"/>
                <a:gd name="T10" fmla="*/ 0 w 122"/>
                <a:gd name="T11" fmla="*/ 0 h 101"/>
                <a:gd name="T12" fmla="*/ 0 w 122"/>
                <a:gd name="T13" fmla="*/ 0 h 101"/>
                <a:gd name="T14" fmla="*/ 0 w 122"/>
                <a:gd name="T15" fmla="*/ 0 h 101"/>
                <a:gd name="T16" fmla="*/ 0 w 122"/>
                <a:gd name="T17" fmla="*/ 0 h 101"/>
                <a:gd name="T18" fmla="*/ 0 w 122"/>
                <a:gd name="T19" fmla="*/ 0 h 101"/>
                <a:gd name="T20" fmla="*/ 0 w 122"/>
                <a:gd name="T21" fmla="*/ 0 h 101"/>
                <a:gd name="T22" fmla="*/ 0 w 122"/>
                <a:gd name="T23" fmla="*/ 0 h 101"/>
                <a:gd name="T24" fmla="*/ 0 w 122"/>
                <a:gd name="T25" fmla="*/ 0 h 101"/>
                <a:gd name="T26" fmla="*/ 0 w 122"/>
                <a:gd name="T27" fmla="*/ 0 h 101"/>
                <a:gd name="T28" fmla="*/ 0 w 122"/>
                <a:gd name="T29" fmla="*/ 0 h 101"/>
                <a:gd name="T30" fmla="*/ 0 w 122"/>
                <a:gd name="T31" fmla="*/ 0 h 101"/>
                <a:gd name="T32" fmla="*/ 0 w 122"/>
                <a:gd name="T33" fmla="*/ 0 h 101"/>
                <a:gd name="T34" fmla="*/ 0 w 122"/>
                <a:gd name="T35" fmla="*/ 0 h 101"/>
                <a:gd name="T36" fmla="*/ 0 w 122"/>
                <a:gd name="T37" fmla="*/ 0 h 101"/>
                <a:gd name="T38" fmla="*/ 0 w 122"/>
                <a:gd name="T39" fmla="*/ 0 h 101"/>
                <a:gd name="T40" fmla="*/ 0 w 122"/>
                <a:gd name="T41" fmla="*/ 0 h 101"/>
                <a:gd name="T42" fmla="*/ 0 w 122"/>
                <a:gd name="T43" fmla="*/ 0 h 101"/>
                <a:gd name="T44" fmla="*/ 0 w 122"/>
                <a:gd name="T45" fmla="*/ 0 h 101"/>
                <a:gd name="T46" fmla="*/ 0 w 122"/>
                <a:gd name="T47" fmla="*/ 0 h 101"/>
                <a:gd name="T48" fmla="*/ 0 w 122"/>
                <a:gd name="T49" fmla="*/ 0 h 101"/>
                <a:gd name="T50" fmla="*/ 0 w 122"/>
                <a:gd name="T51" fmla="*/ 0 h 101"/>
                <a:gd name="T52" fmla="*/ 0 w 122"/>
                <a:gd name="T53" fmla="*/ 0 h 101"/>
                <a:gd name="T54" fmla="*/ 0 w 122"/>
                <a:gd name="T55" fmla="*/ 0 h 101"/>
                <a:gd name="T56" fmla="*/ 0 w 122"/>
                <a:gd name="T57" fmla="*/ 0 h 10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22" h="101">
                  <a:moveTo>
                    <a:pt x="118" y="37"/>
                  </a:moveTo>
                  <a:lnTo>
                    <a:pt x="121" y="47"/>
                  </a:lnTo>
                  <a:lnTo>
                    <a:pt x="122" y="56"/>
                  </a:lnTo>
                  <a:lnTo>
                    <a:pt x="122" y="63"/>
                  </a:lnTo>
                  <a:lnTo>
                    <a:pt x="120" y="70"/>
                  </a:lnTo>
                  <a:lnTo>
                    <a:pt x="117" y="76"/>
                  </a:lnTo>
                  <a:lnTo>
                    <a:pt x="113" y="81"/>
                  </a:lnTo>
                  <a:lnTo>
                    <a:pt x="108" y="86"/>
                  </a:lnTo>
                  <a:lnTo>
                    <a:pt x="102" y="89"/>
                  </a:lnTo>
                  <a:lnTo>
                    <a:pt x="96" y="93"/>
                  </a:lnTo>
                  <a:lnTo>
                    <a:pt x="89" y="96"/>
                  </a:lnTo>
                  <a:lnTo>
                    <a:pt x="82" y="98"/>
                  </a:lnTo>
                  <a:lnTo>
                    <a:pt x="75" y="99"/>
                  </a:lnTo>
                  <a:lnTo>
                    <a:pt x="61" y="101"/>
                  </a:lnTo>
                  <a:lnTo>
                    <a:pt x="49" y="101"/>
                  </a:lnTo>
                  <a:lnTo>
                    <a:pt x="0" y="101"/>
                  </a:lnTo>
                  <a:lnTo>
                    <a:pt x="29" y="5"/>
                  </a:lnTo>
                  <a:lnTo>
                    <a:pt x="36" y="2"/>
                  </a:lnTo>
                  <a:lnTo>
                    <a:pt x="43" y="0"/>
                  </a:lnTo>
                  <a:lnTo>
                    <a:pt x="50" y="0"/>
                  </a:lnTo>
                  <a:lnTo>
                    <a:pt x="56" y="0"/>
                  </a:lnTo>
                  <a:lnTo>
                    <a:pt x="61" y="1"/>
                  </a:lnTo>
                  <a:lnTo>
                    <a:pt x="67" y="3"/>
                  </a:lnTo>
                  <a:lnTo>
                    <a:pt x="72" y="6"/>
                  </a:lnTo>
                  <a:lnTo>
                    <a:pt x="78" y="9"/>
                  </a:lnTo>
                  <a:lnTo>
                    <a:pt x="88" y="17"/>
                  </a:lnTo>
                  <a:lnTo>
                    <a:pt x="98" y="24"/>
                  </a:lnTo>
                  <a:lnTo>
                    <a:pt x="108" y="32"/>
                  </a:lnTo>
                  <a:lnTo>
                    <a:pt x="118" y="37"/>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9" name="Freeform 238">
              <a:extLst>
                <a:ext uri="{FF2B5EF4-FFF2-40B4-BE49-F238E27FC236}">
                  <a16:creationId xmlns:a16="http://schemas.microsoft.com/office/drawing/2014/main" id="{8A77A3C5-CFA8-41D2-BA31-AB9313ABACD2}"/>
                </a:ext>
              </a:extLst>
            </p:cNvPr>
            <p:cNvSpPr>
              <a:spLocks/>
            </p:cNvSpPr>
            <p:nvPr/>
          </p:nvSpPr>
          <p:spPr bwMode="auto">
            <a:xfrm>
              <a:off x="4214" y="3436"/>
              <a:ext cx="84" cy="96"/>
            </a:xfrm>
            <a:custGeom>
              <a:avLst/>
              <a:gdLst>
                <a:gd name="T0" fmla="*/ 0 w 588"/>
                <a:gd name="T1" fmla="*/ 0 h 1063"/>
                <a:gd name="T2" fmla="*/ 0 w 588"/>
                <a:gd name="T3" fmla="*/ 0 h 1063"/>
                <a:gd name="T4" fmla="*/ 0 w 588"/>
                <a:gd name="T5" fmla="*/ 0 h 1063"/>
                <a:gd name="T6" fmla="*/ 0 w 588"/>
                <a:gd name="T7" fmla="*/ 0 h 1063"/>
                <a:gd name="T8" fmla="*/ 0 w 588"/>
                <a:gd name="T9" fmla="*/ 0 h 1063"/>
                <a:gd name="T10" fmla="*/ 0 w 588"/>
                <a:gd name="T11" fmla="*/ 0 h 1063"/>
                <a:gd name="T12" fmla="*/ 0 w 588"/>
                <a:gd name="T13" fmla="*/ 0 h 1063"/>
                <a:gd name="T14" fmla="*/ 0 w 588"/>
                <a:gd name="T15" fmla="*/ 0 h 1063"/>
                <a:gd name="T16" fmla="*/ 0 w 588"/>
                <a:gd name="T17" fmla="*/ 0 h 1063"/>
                <a:gd name="T18" fmla="*/ 0 w 588"/>
                <a:gd name="T19" fmla="*/ 0 h 1063"/>
                <a:gd name="T20" fmla="*/ 0 w 588"/>
                <a:gd name="T21" fmla="*/ 0 h 1063"/>
                <a:gd name="T22" fmla="*/ 0 w 588"/>
                <a:gd name="T23" fmla="*/ 0 h 1063"/>
                <a:gd name="T24" fmla="*/ 0 w 588"/>
                <a:gd name="T25" fmla="*/ 0 h 1063"/>
                <a:gd name="T26" fmla="*/ 0 w 588"/>
                <a:gd name="T27" fmla="*/ 0 h 1063"/>
                <a:gd name="T28" fmla="*/ 0 w 588"/>
                <a:gd name="T29" fmla="*/ 0 h 1063"/>
                <a:gd name="T30" fmla="*/ 0 w 588"/>
                <a:gd name="T31" fmla="*/ 0 h 1063"/>
                <a:gd name="T32" fmla="*/ 0 w 588"/>
                <a:gd name="T33" fmla="*/ 0 h 1063"/>
                <a:gd name="T34" fmla="*/ 0 w 588"/>
                <a:gd name="T35" fmla="*/ 0 h 1063"/>
                <a:gd name="T36" fmla="*/ 0 w 588"/>
                <a:gd name="T37" fmla="*/ 0 h 1063"/>
                <a:gd name="T38" fmla="*/ 0 w 588"/>
                <a:gd name="T39" fmla="*/ 0 h 1063"/>
                <a:gd name="T40" fmla="*/ 0 w 588"/>
                <a:gd name="T41" fmla="*/ 0 h 1063"/>
                <a:gd name="T42" fmla="*/ 0 w 588"/>
                <a:gd name="T43" fmla="*/ 0 h 1063"/>
                <a:gd name="T44" fmla="*/ 0 w 588"/>
                <a:gd name="T45" fmla="*/ 0 h 1063"/>
                <a:gd name="T46" fmla="*/ 0 w 588"/>
                <a:gd name="T47" fmla="*/ 0 h 1063"/>
                <a:gd name="T48" fmla="*/ 0 w 588"/>
                <a:gd name="T49" fmla="*/ 0 h 1063"/>
                <a:gd name="T50" fmla="*/ 0 w 588"/>
                <a:gd name="T51" fmla="*/ 0 h 1063"/>
                <a:gd name="T52" fmla="*/ 0 w 588"/>
                <a:gd name="T53" fmla="*/ 0 h 1063"/>
                <a:gd name="T54" fmla="*/ 0 w 588"/>
                <a:gd name="T55" fmla="*/ 0 h 1063"/>
                <a:gd name="T56" fmla="*/ 0 w 588"/>
                <a:gd name="T57" fmla="*/ 0 h 1063"/>
                <a:gd name="T58" fmla="*/ 0 w 588"/>
                <a:gd name="T59" fmla="*/ 0 h 1063"/>
                <a:gd name="T60" fmla="*/ 0 w 588"/>
                <a:gd name="T61" fmla="*/ 0 h 1063"/>
                <a:gd name="T62" fmla="*/ 0 w 588"/>
                <a:gd name="T63" fmla="*/ 0 h 1063"/>
                <a:gd name="T64" fmla="*/ 0 w 588"/>
                <a:gd name="T65" fmla="*/ 0 h 1063"/>
                <a:gd name="T66" fmla="*/ 0 w 588"/>
                <a:gd name="T67" fmla="*/ 0 h 1063"/>
                <a:gd name="T68" fmla="*/ 0 w 588"/>
                <a:gd name="T69" fmla="*/ 0 h 1063"/>
                <a:gd name="T70" fmla="*/ 0 w 588"/>
                <a:gd name="T71" fmla="*/ 0 h 1063"/>
                <a:gd name="T72" fmla="*/ 0 w 588"/>
                <a:gd name="T73" fmla="*/ 0 h 1063"/>
                <a:gd name="T74" fmla="*/ 0 w 588"/>
                <a:gd name="T75" fmla="*/ 0 h 1063"/>
                <a:gd name="T76" fmla="*/ 0 w 588"/>
                <a:gd name="T77" fmla="*/ 0 h 1063"/>
                <a:gd name="T78" fmla="*/ 0 w 588"/>
                <a:gd name="T79" fmla="*/ 0 h 1063"/>
                <a:gd name="T80" fmla="*/ 0 w 588"/>
                <a:gd name="T81" fmla="*/ 0 h 1063"/>
                <a:gd name="T82" fmla="*/ 0 w 588"/>
                <a:gd name="T83" fmla="*/ 0 h 1063"/>
                <a:gd name="T84" fmla="*/ 0 w 588"/>
                <a:gd name="T85" fmla="*/ 0 h 1063"/>
                <a:gd name="T86" fmla="*/ 0 w 588"/>
                <a:gd name="T87" fmla="*/ 0 h 1063"/>
                <a:gd name="T88" fmla="*/ 0 w 588"/>
                <a:gd name="T89" fmla="*/ 0 h 1063"/>
                <a:gd name="T90" fmla="*/ 0 w 588"/>
                <a:gd name="T91" fmla="*/ 0 h 1063"/>
                <a:gd name="T92" fmla="*/ 0 w 588"/>
                <a:gd name="T93" fmla="*/ 0 h 1063"/>
                <a:gd name="T94" fmla="*/ 0 w 588"/>
                <a:gd name="T95" fmla="*/ 0 h 1063"/>
                <a:gd name="T96" fmla="*/ 0 w 588"/>
                <a:gd name="T97" fmla="*/ 0 h 1063"/>
                <a:gd name="T98" fmla="*/ 0 w 588"/>
                <a:gd name="T99" fmla="*/ 0 h 1063"/>
                <a:gd name="T100" fmla="*/ 0 w 588"/>
                <a:gd name="T101" fmla="*/ 0 h 1063"/>
                <a:gd name="T102" fmla="*/ 0 w 588"/>
                <a:gd name="T103" fmla="*/ 0 h 1063"/>
                <a:gd name="T104" fmla="*/ 0 w 588"/>
                <a:gd name="T105" fmla="*/ 0 h 1063"/>
                <a:gd name="T106" fmla="*/ 0 w 588"/>
                <a:gd name="T107" fmla="*/ 0 h 1063"/>
                <a:gd name="T108" fmla="*/ 0 w 588"/>
                <a:gd name="T109" fmla="*/ 0 h 1063"/>
                <a:gd name="T110" fmla="*/ 0 w 588"/>
                <a:gd name="T111" fmla="*/ 0 h 1063"/>
                <a:gd name="T112" fmla="*/ 0 w 588"/>
                <a:gd name="T113" fmla="*/ 0 h 1063"/>
                <a:gd name="T114" fmla="*/ 0 w 588"/>
                <a:gd name="T115" fmla="*/ 0 h 1063"/>
                <a:gd name="T116" fmla="*/ 0 w 588"/>
                <a:gd name="T117" fmla="*/ 0 h 1063"/>
                <a:gd name="T118" fmla="*/ 0 w 588"/>
                <a:gd name="T119" fmla="*/ 0 h 10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8" h="1063">
                  <a:moveTo>
                    <a:pt x="319" y="1038"/>
                  </a:moveTo>
                  <a:lnTo>
                    <a:pt x="282" y="1045"/>
                  </a:lnTo>
                  <a:lnTo>
                    <a:pt x="240" y="1052"/>
                  </a:lnTo>
                  <a:lnTo>
                    <a:pt x="218" y="1057"/>
                  </a:lnTo>
                  <a:lnTo>
                    <a:pt x="194" y="1060"/>
                  </a:lnTo>
                  <a:lnTo>
                    <a:pt x="171" y="1062"/>
                  </a:lnTo>
                  <a:lnTo>
                    <a:pt x="148" y="1063"/>
                  </a:lnTo>
                  <a:lnTo>
                    <a:pt x="125" y="1063"/>
                  </a:lnTo>
                  <a:lnTo>
                    <a:pt x="104" y="1061"/>
                  </a:lnTo>
                  <a:lnTo>
                    <a:pt x="93" y="1059"/>
                  </a:lnTo>
                  <a:lnTo>
                    <a:pt x="83" y="1057"/>
                  </a:lnTo>
                  <a:lnTo>
                    <a:pt x="72" y="1053"/>
                  </a:lnTo>
                  <a:lnTo>
                    <a:pt x="63" y="1049"/>
                  </a:lnTo>
                  <a:lnTo>
                    <a:pt x="53" y="1044"/>
                  </a:lnTo>
                  <a:lnTo>
                    <a:pt x="44" y="1038"/>
                  </a:lnTo>
                  <a:lnTo>
                    <a:pt x="36" y="1032"/>
                  </a:lnTo>
                  <a:lnTo>
                    <a:pt x="27" y="1024"/>
                  </a:lnTo>
                  <a:lnTo>
                    <a:pt x="19" y="1016"/>
                  </a:lnTo>
                  <a:lnTo>
                    <a:pt x="12" y="1007"/>
                  </a:lnTo>
                  <a:lnTo>
                    <a:pt x="5" y="996"/>
                  </a:lnTo>
                  <a:lnTo>
                    <a:pt x="0" y="984"/>
                  </a:lnTo>
                  <a:lnTo>
                    <a:pt x="24" y="949"/>
                  </a:lnTo>
                  <a:lnTo>
                    <a:pt x="52" y="911"/>
                  </a:lnTo>
                  <a:lnTo>
                    <a:pt x="81" y="871"/>
                  </a:lnTo>
                  <a:lnTo>
                    <a:pt x="108" y="831"/>
                  </a:lnTo>
                  <a:lnTo>
                    <a:pt x="121" y="810"/>
                  </a:lnTo>
                  <a:lnTo>
                    <a:pt x="134" y="789"/>
                  </a:lnTo>
                  <a:lnTo>
                    <a:pt x="145" y="767"/>
                  </a:lnTo>
                  <a:lnTo>
                    <a:pt x="155" y="745"/>
                  </a:lnTo>
                  <a:lnTo>
                    <a:pt x="164" y="723"/>
                  </a:lnTo>
                  <a:lnTo>
                    <a:pt x="171" y="700"/>
                  </a:lnTo>
                  <a:lnTo>
                    <a:pt x="174" y="688"/>
                  </a:lnTo>
                  <a:lnTo>
                    <a:pt x="176" y="676"/>
                  </a:lnTo>
                  <a:lnTo>
                    <a:pt x="178" y="664"/>
                  </a:lnTo>
                  <a:lnTo>
                    <a:pt x="179" y="652"/>
                  </a:lnTo>
                  <a:lnTo>
                    <a:pt x="175" y="626"/>
                  </a:lnTo>
                  <a:lnTo>
                    <a:pt x="169" y="602"/>
                  </a:lnTo>
                  <a:lnTo>
                    <a:pt x="163" y="577"/>
                  </a:lnTo>
                  <a:lnTo>
                    <a:pt x="156" y="552"/>
                  </a:lnTo>
                  <a:lnTo>
                    <a:pt x="147" y="528"/>
                  </a:lnTo>
                  <a:lnTo>
                    <a:pt x="138" y="504"/>
                  </a:lnTo>
                  <a:lnTo>
                    <a:pt x="129" y="482"/>
                  </a:lnTo>
                  <a:lnTo>
                    <a:pt x="118" y="459"/>
                  </a:lnTo>
                  <a:lnTo>
                    <a:pt x="107" y="436"/>
                  </a:lnTo>
                  <a:lnTo>
                    <a:pt x="96" y="415"/>
                  </a:lnTo>
                  <a:lnTo>
                    <a:pt x="84" y="393"/>
                  </a:lnTo>
                  <a:lnTo>
                    <a:pt x="72" y="371"/>
                  </a:lnTo>
                  <a:lnTo>
                    <a:pt x="46" y="329"/>
                  </a:lnTo>
                  <a:lnTo>
                    <a:pt x="19" y="288"/>
                  </a:lnTo>
                  <a:lnTo>
                    <a:pt x="52" y="269"/>
                  </a:lnTo>
                  <a:lnTo>
                    <a:pt x="85" y="249"/>
                  </a:lnTo>
                  <a:lnTo>
                    <a:pt x="119" y="231"/>
                  </a:lnTo>
                  <a:lnTo>
                    <a:pt x="153" y="211"/>
                  </a:lnTo>
                  <a:lnTo>
                    <a:pt x="224" y="176"/>
                  </a:lnTo>
                  <a:lnTo>
                    <a:pt x="296" y="140"/>
                  </a:lnTo>
                  <a:lnTo>
                    <a:pt x="369" y="106"/>
                  </a:lnTo>
                  <a:lnTo>
                    <a:pt x="443" y="70"/>
                  </a:lnTo>
                  <a:lnTo>
                    <a:pt x="516" y="35"/>
                  </a:lnTo>
                  <a:lnTo>
                    <a:pt x="588" y="0"/>
                  </a:lnTo>
                  <a:lnTo>
                    <a:pt x="319" y="1038"/>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 name="Freeform 239">
              <a:extLst>
                <a:ext uri="{FF2B5EF4-FFF2-40B4-BE49-F238E27FC236}">
                  <a16:creationId xmlns:a16="http://schemas.microsoft.com/office/drawing/2014/main" id="{6E30D2A5-3279-40DE-A1A5-B00A957B6D26}"/>
                </a:ext>
              </a:extLst>
            </p:cNvPr>
            <p:cNvSpPr>
              <a:spLocks/>
            </p:cNvSpPr>
            <p:nvPr/>
          </p:nvSpPr>
          <p:spPr bwMode="auto">
            <a:xfrm>
              <a:off x="4453" y="3437"/>
              <a:ext cx="131" cy="89"/>
            </a:xfrm>
            <a:custGeom>
              <a:avLst/>
              <a:gdLst>
                <a:gd name="T0" fmla="*/ 0 w 917"/>
                <a:gd name="T1" fmla="*/ 0 h 985"/>
                <a:gd name="T2" fmla="*/ 0 w 917"/>
                <a:gd name="T3" fmla="*/ 0 h 985"/>
                <a:gd name="T4" fmla="*/ 0 w 917"/>
                <a:gd name="T5" fmla="*/ 0 h 985"/>
                <a:gd name="T6" fmla="*/ 0 w 917"/>
                <a:gd name="T7" fmla="*/ 0 h 985"/>
                <a:gd name="T8" fmla="*/ 0 w 917"/>
                <a:gd name="T9" fmla="*/ 0 h 985"/>
                <a:gd name="T10" fmla="*/ 0 w 917"/>
                <a:gd name="T11" fmla="*/ 0 h 985"/>
                <a:gd name="T12" fmla="*/ 0 w 917"/>
                <a:gd name="T13" fmla="*/ 0 h 985"/>
                <a:gd name="T14" fmla="*/ 0 w 917"/>
                <a:gd name="T15" fmla="*/ 0 h 985"/>
                <a:gd name="T16" fmla="*/ 0 w 917"/>
                <a:gd name="T17" fmla="*/ 0 h 985"/>
                <a:gd name="T18" fmla="*/ 0 w 917"/>
                <a:gd name="T19" fmla="*/ 0 h 985"/>
                <a:gd name="T20" fmla="*/ 0 w 917"/>
                <a:gd name="T21" fmla="*/ 0 h 985"/>
                <a:gd name="T22" fmla="*/ 0 w 917"/>
                <a:gd name="T23" fmla="*/ 0 h 985"/>
                <a:gd name="T24" fmla="*/ 0 w 917"/>
                <a:gd name="T25" fmla="*/ 0 h 985"/>
                <a:gd name="T26" fmla="*/ 0 w 917"/>
                <a:gd name="T27" fmla="*/ 0 h 985"/>
                <a:gd name="T28" fmla="*/ 0 w 917"/>
                <a:gd name="T29" fmla="*/ 0 h 985"/>
                <a:gd name="T30" fmla="*/ 0 w 917"/>
                <a:gd name="T31" fmla="*/ 0 h 985"/>
                <a:gd name="T32" fmla="*/ 0 w 917"/>
                <a:gd name="T33" fmla="*/ 0 h 985"/>
                <a:gd name="T34" fmla="*/ 0 w 917"/>
                <a:gd name="T35" fmla="*/ 0 h 985"/>
                <a:gd name="T36" fmla="*/ 0 w 917"/>
                <a:gd name="T37" fmla="*/ 0 h 985"/>
                <a:gd name="T38" fmla="*/ 0 w 917"/>
                <a:gd name="T39" fmla="*/ 0 h 985"/>
                <a:gd name="T40" fmla="*/ 0 w 917"/>
                <a:gd name="T41" fmla="*/ 0 h 985"/>
                <a:gd name="T42" fmla="*/ 0 w 917"/>
                <a:gd name="T43" fmla="*/ 0 h 985"/>
                <a:gd name="T44" fmla="*/ 0 w 917"/>
                <a:gd name="T45" fmla="*/ 0 h 985"/>
                <a:gd name="T46" fmla="*/ 0 w 917"/>
                <a:gd name="T47" fmla="*/ 0 h 985"/>
                <a:gd name="T48" fmla="*/ 0 w 917"/>
                <a:gd name="T49" fmla="*/ 0 h 985"/>
                <a:gd name="T50" fmla="*/ 0 w 917"/>
                <a:gd name="T51" fmla="*/ 0 h 985"/>
                <a:gd name="T52" fmla="*/ 0 w 917"/>
                <a:gd name="T53" fmla="*/ 0 h 985"/>
                <a:gd name="T54" fmla="*/ 0 w 917"/>
                <a:gd name="T55" fmla="*/ 0 h 985"/>
                <a:gd name="T56" fmla="*/ 0 w 917"/>
                <a:gd name="T57" fmla="*/ 0 h 985"/>
                <a:gd name="T58" fmla="*/ 0 w 917"/>
                <a:gd name="T59" fmla="*/ 0 h 985"/>
                <a:gd name="T60" fmla="*/ 0 w 917"/>
                <a:gd name="T61" fmla="*/ 0 h 985"/>
                <a:gd name="T62" fmla="*/ 0 w 917"/>
                <a:gd name="T63" fmla="*/ 0 h 985"/>
                <a:gd name="T64" fmla="*/ 0 w 917"/>
                <a:gd name="T65" fmla="*/ 0 h 985"/>
                <a:gd name="T66" fmla="*/ 0 w 917"/>
                <a:gd name="T67" fmla="*/ 0 h 985"/>
                <a:gd name="T68" fmla="*/ 0 w 917"/>
                <a:gd name="T69" fmla="*/ 0 h 985"/>
                <a:gd name="T70" fmla="*/ 0 w 917"/>
                <a:gd name="T71" fmla="*/ 0 h 985"/>
                <a:gd name="T72" fmla="*/ 0 w 917"/>
                <a:gd name="T73" fmla="*/ 0 h 985"/>
                <a:gd name="T74" fmla="*/ 0 w 917"/>
                <a:gd name="T75" fmla="*/ 0 h 985"/>
                <a:gd name="T76" fmla="*/ 0 w 917"/>
                <a:gd name="T77" fmla="*/ 0 h 985"/>
                <a:gd name="T78" fmla="*/ 0 w 917"/>
                <a:gd name="T79" fmla="*/ 0 h 985"/>
                <a:gd name="T80" fmla="*/ 0 w 917"/>
                <a:gd name="T81" fmla="*/ 0 h 985"/>
                <a:gd name="T82" fmla="*/ 0 w 917"/>
                <a:gd name="T83" fmla="*/ 0 h 985"/>
                <a:gd name="T84" fmla="*/ 0 w 917"/>
                <a:gd name="T85" fmla="*/ 0 h 985"/>
                <a:gd name="T86" fmla="*/ 0 w 917"/>
                <a:gd name="T87" fmla="*/ 0 h 985"/>
                <a:gd name="T88" fmla="*/ 0 w 917"/>
                <a:gd name="T89" fmla="*/ 0 h 985"/>
                <a:gd name="T90" fmla="*/ 0 w 917"/>
                <a:gd name="T91" fmla="*/ 0 h 985"/>
                <a:gd name="T92" fmla="*/ 0 w 917"/>
                <a:gd name="T93" fmla="*/ 0 h 985"/>
                <a:gd name="T94" fmla="*/ 0 w 917"/>
                <a:gd name="T95" fmla="*/ 0 h 985"/>
                <a:gd name="T96" fmla="*/ 0 w 917"/>
                <a:gd name="T97" fmla="*/ 0 h 985"/>
                <a:gd name="T98" fmla="*/ 0 w 917"/>
                <a:gd name="T99" fmla="*/ 0 h 985"/>
                <a:gd name="T100" fmla="*/ 0 w 917"/>
                <a:gd name="T101" fmla="*/ 0 h 985"/>
                <a:gd name="T102" fmla="*/ 0 w 917"/>
                <a:gd name="T103" fmla="*/ 0 h 985"/>
                <a:gd name="T104" fmla="*/ 0 w 917"/>
                <a:gd name="T105" fmla="*/ 0 h 985"/>
                <a:gd name="T106" fmla="*/ 0 w 917"/>
                <a:gd name="T107" fmla="*/ 0 h 985"/>
                <a:gd name="T108" fmla="*/ 0 w 917"/>
                <a:gd name="T109" fmla="*/ 0 h 985"/>
                <a:gd name="T110" fmla="*/ 0 w 917"/>
                <a:gd name="T111" fmla="*/ 0 h 985"/>
                <a:gd name="T112" fmla="*/ 0 w 917"/>
                <a:gd name="T113" fmla="*/ 0 h 985"/>
                <a:gd name="T114" fmla="*/ 0 w 917"/>
                <a:gd name="T115" fmla="*/ 0 h 985"/>
                <a:gd name="T116" fmla="*/ 0 w 917"/>
                <a:gd name="T117" fmla="*/ 0 h 98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917" h="985">
                  <a:moveTo>
                    <a:pt x="917" y="974"/>
                  </a:moveTo>
                  <a:lnTo>
                    <a:pt x="189" y="985"/>
                  </a:lnTo>
                  <a:lnTo>
                    <a:pt x="185" y="966"/>
                  </a:lnTo>
                  <a:lnTo>
                    <a:pt x="179" y="946"/>
                  </a:lnTo>
                  <a:lnTo>
                    <a:pt x="171" y="928"/>
                  </a:lnTo>
                  <a:lnTo>
                    <a:pt x="163" y="908"/>
                  </a:lnTo>
                  <a:lnTo>
                    <a:pt x="153" y="890"/>
                  </a:lnTo>
                  <a:lnTo>
                    <a:pt x="142" y="873"/>
                  </a:lnTo>
                  <a:lnTo>
                    <a:pt x="130" y="854"/>
                  </a:lnTo>
                  <a:lnTo>
                    <a:pt x="117" y="837"/>
                  </a:lnTo>
                  <a:lnTo>
                    <a:pt x="89" y="802"/>
                  </a:lnTo>
                  <a:lnTo>
                    <a:pt x="60" y="767"/>
                  </a:lnTo>
                  <a:lnTo>
                    <a:pt x="30" y="732"/>
                  </a:lnTo>
                  <a:lnTo>
                    <a:pt x="0" y="696"/>
                  </a:lnTo>
                  <a:lnTo>
                    <a:pt x="39" y="688"/>
                  </a:lnTo>
                  <a:lnTo>
                    <a:pt x="79" y="678"/>
                  </a:lnTo>
                  <a:lnTo>
                    <a:pt x="120" y="668"/>
                  </a:lnTo>
                  <a:lnTo>
                    <a:pt x="160" y="656"/>
                  </a:lnTo>
                  <a:lnTo>
                    <a:pt x="200" y="642"/>
                  </a:lnTo>
                  <a:lnTo>
                    <a:pt x="239" y="627"/>
                  </a:lnTo>
                  <a:lnTo>
                    <a:pt x="258" y="619"/>
                  </a:lnTo>
                  <a:lnTo>
                    <a:pt x="277" y="610"/>
                  </a:lnTo>
                  <a:lnTo>
                    <a:pt x="297" y="600"/>
                  </a:lnTo>
                  <a:lnTo>
                    <a:pt x="315" y="590"/>
                  </a:lnTo>
                  <a:lnTo>
                    <a:pt x="334" y="580"/>
                  </a:lnTo>
                  <a:lnTo>
                    <a:pt x="351" y="569"/>
                  </a:lnTo>
                  <a:lnTo>
                    <a:pt x="369" y="557"/>
                  </a:lnTo>
                  <a:lnTo>
                    <a:pt x="386" y="544"/>
                  </a:lnTo>
                  <a:lnTo>
                    <a:pt x="402" y="531"/>
                  </a:lnTo>
                  <a:lnTo>
                    <a:pt x="419" y="517"/>
                  </a:lnTo>
                  <a:lnTo>
                    <a:pt x="434" y="503"/>
                  </a:lnTo>
                  <a:lnTo>
                    <a:pt x="449" y="487"/>
                  </a:lnTo>
                  <a:lnTo>
                    <a:pt x="464" y="471"/>
                  </a:lnTo>
                  <a:lnTo>
                    <a:pt x="479" y="453"/>
                  </a:lnTo>
                  <a:lnTo>
                    <a:pt x="492" y="436"/>
                  </a:lnTo>
                  <a:lnTo>
                    <a:pt x="505" y="416"/>
                  </a:lnTo>
                  <a:lnTo>
                    <a:pt x="517" y="397"/>
                  </a:lnTo>
                  <a:lnTo>
                    <a:pt x="528" y="377"/>
                  </a:lnTo>
                  <a:lnTo>
                    <a:pt x="538" y="355"/>
                  </a:lnTo>
                  <a:lnTo>
                    <a:pt x="548" y="332"/>
                  </a:lnTo>
                  <a:lnTo>
                    <a:pt x="588" y="0"/>
                  </a:lnTo>
                  <a:lnTo>
                    <a:pt x="610" y="60"/>
                  </a:lnTo>
                  <a:lnTo>
                    <a:pt x="634" y="119"/>
                  </a:lnTo>
                  <a:lnTo>
                    <a:pt x="659" y="179"/>
                  </a:lnTo>
                  <a:lnTo>
                    <a:pt x="684" y="237"/>
                  </a:lnTo>
                  <a:lnTo>
                    <a:pt x="734" y="354"/>
                  </a:lnTo>
                  <a:lnTo>
                    <a:pt x="782" y="472"/>
                  </a:lnTo>
                  <a:lnTo>
                    <a:pt x="804" y="531"/>
                  </a:lnTo>
                  <a:lnTo>
                    <a:pt x="827" y="592"/>
                  </a:lnTo>
                  <a:lnTo>
                    <a:pt x="847" y="652"/>
                  </a:lnTo>
                  <a:lnTo>
                    <a:pt x="865" y="714"/>
                  </a:lnTo>
                  <a:lnTo>
                    <a:pt x="874" y="745"/>
                  </a:lnTo>
                  <a:lnTo>
                    <a:pt x="882" y="777"/>
                  </a:lnTo>
                  <a:lnTo>
                    <a:pt x="889" y="809"/>
                  </a:lnTo>
                  <a:lnTo>
                    <a:pt x="896" y="841"/>
                  </a:lnTo>
                  <a:lnTo>
                    <a:pt x="902" y="874"/>
                  </a:lnTo>
                  <a:lnTo>
                    <a:pt x="908" y="907"/>
                  </a:lnTo>
                  <a:lnTo>
                    <a:pt x="912" y="941"/>
                  </a:lnTo>
                  <a:lnTo>
                    <a:pt x="917" y="974"/>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 name="Freeform 240">
              <a:extLst>
                <a:ext uri="{FF2B5EF4-FFF2-40B4-BE49-F238E27FC236}">
                  <a16:creationId xmlns:a16="http://schemas.microsoft.com/office/drawing/2014/main" id="{ECEC505C-85FE-4A63-B989-33D38FCB1E15}"/>
                </a:ext>
              </a:extLst>
            </p:cNvPr>
            <p:cNvSpPr>
              <a:spLocks/>
            </p:cNvSpPr>
            <p:nvPr/>
          </p:nvSpPr>
          <p:spPr bwMode="auto">
            <a:xfrm>
              <a:off x="3623" y="3439"/>
              <a:ext cx="28" cy="27"/>
            </a:xfrm>
            <a:custGeom>
              <a:avLst/>
              <a:gdLst>
                <a:gd name="T0" fmla="*/ 0 w 199"/>
                <a:gd name="T1" fmla="*/ 0 h 303"/>
                <a:gd name="T2" fmla="*/ 0 w 199"/>
                <a:gd name="T3" fmla="*/ 0 h 303"/>
                <a:gd name="T4" fmla="*/ 0 w 199"/>
                <a:gd name="T5" fmla="*/ 0 h 303"/>
                <a:gd name="T6" fmla="*/ 0 w 199"/>
                <a:gd name="T7" fmla="*/ 0 h 303"/>
                <a:gd name="T8" fmla="*/ 0 w 199"/>
                <a:gd name="T9" fmla="*/ 0 h 303"/>
                <a:gd name="T10" fmla="*/ 0 w 199"/>
                <a:gd name="T11" fmla="*/ 0 h 303"/>
                <a:gd name="T12" fmla="*/ 0 w 199"/>
                <a:gd name="T13" fmla="*/ 0 h 303"/>
                <a:gd name="T14" fmla="*/ 0 w 199"/>
                <a:gd name="T15" fmla="*/ 0 h 303"/>
                <a:gd name="T16" fmla="*/ 0 w 199"/>
                <a:gd name="T17" fmla="*/ 0 h 303"/>
                <a:gd name="T18" fmla="*/ 0 w 199"/>
                <a:gd name="T19" fmla="*/ 0 h 303"/>
                <a:gd name="T20" fmla="*/ 0 w 199"/>
                <a:gd name="T21" fmla="*/ 0 h 303"/>
                <a:gd name="T22" fmla="*/ 0 w 199"/>
                <a:gd name="T23" fmla="*/ 0 h 303"/>
                <a:gd name="T24" fmla="*/ 0 w 199"/>
                <a:gd name="T25" fmla="*/ 0 h 303"/>
                <a:gd name="T26" fmla="*/ 0 w 199"/>
                <a:gd name="T27" fmla="*/ 0 h 303"/>
                <a:gd name="T28" fmla="*/ 0 w 199"/>
                <a:gd name="T29" fmla="*/ 0 h 303"/>
                <a:gd name="T30" fmla="*/ 0 w 199"/>
                <a:gd name="T31" fmla="*/ 0 h 303"/>
                <a:gd name="T32" fmla="*/ 0 w 199"/>
                <a:gd name="T33" fmla="*/ 0 h 303"/>
                <a:gd name="T34" fmla="*/ 0 w 199"/>
                <a:gd name="T35" fmla="*/ 0 h 303"/>
                <a:gd name="T36" fmla="*/ 0 w 199"/>
                <a:gd name="T37" fmla="*/ 0 h 303"/>
                <a:gd name="T38" fmla="*/ 0 w 199"/>
                <a:gd name="T39" fmla="*/ 0 h 303"/>
                <a:gd name="T40" fmla="*/ 0 w 199"/>
                <a:gd name="T41" fmla="*/ 0 h 303"/>
                <a:gd name="T42" fmla="*/ 0 w 199"/>
                <a:gd name="T43" fmla="*/ 0 h 303"/>
                <a:gd name="T44" fmla="*/ 0 w 199"/>
                <a:gd name="T45" fmla="*/ 0 h 303"/>
                <a:gd name="T46" fmla="*/ 0 w 199"/>
                <a:gd name="T47" fmla="*/ 0 h 303"/>
                <a:gd name="T48" fmla="*/ 0 w 199"/>
                <a:gd name="T49" fmla="*/ 0 h 303"/>
                <a:gd name="T50" fmla="*/ 0 w 199"/>
                <a:gd name="T51" fmla="*/ 0 h 30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99" h="303">
                  <a:moveTo>
                    <a:pt x="199" y="236"/>
                  </a:moveTo>
                  <a:lnTo>
                    <a:pt x="184" y="253"/>
                  </a:lnTo>
                  <a:lnTo>
                    <a:pt x="169" y="268"/>
                  </a:lnTo>
                  <a:lnTo>
                    <a:pt x="156" y="280"/>
                  </a:lnTo>
                  <a:lnTo>
                    <a:pt x="143" y="289"/>
                  </a:lnTo>
                  <a:lnTo>
                    <a:pt x="131" y="296"/>
                  </a:lnTo>
                  <a:lnTo>
                    <a:pt x="118" y="300"/>
                  </a:lnTo>
                  <a:lnTo>
                    <a:pt x="108" y="303"/>
                  </a:lnTo>
                  <a:lnTo>
                    <a:pt x="98" y="303"/>
                  </a:lnTo>
                  <a:lnTo>
                    <a:pt x="88" y="300"/>
                  </a:lnTo>
                  <a:lnTo>
                    <a:pt x="80" y="297"/>
                  </a:lnTo>
                  <a:lnTo>
                    <a:pt x="71" y="291"/>
                  </a:lnTo>
                  <a:lnTo>
                    <a:pt x="64" y="284"/>
                  </a:lnTo>
                  <a:lnTo>
                    <a:pt x="57" y="276"/>
                  </a:lnTo>
                  <a:lnTo>
                    <a:pt x="51" y="266"/>
                  </a:lnTo>
                  <a:lnTo>
                    <a:pt x="45" y="254"/>
                  </a:lnTo>
                  <a:lnTo>
                    <a:pt x="40" y="242"/>
                  </a:lnTo>
                  <a:lnTo>
                    <a:pt x="35" y="229"/>
                  </a:lnTo>
                  <a:lnTo>
                    <a:pt x="30" y="215"/>
                  </a:lnTo>
                  <a:lnTo>
                    <a:pt x="26" y="200"/>
                  </a:lnTo>
                  <a:lnTo>
                    <a:pt x="23" y="185"/>
                  </a:lnTo>
                  <a:lnTo>
                    <a:pt x="16" y="152"/>
                  </a:lnTo>
                  <a:lnTo>
                    <a:pt x="12" y="119"/>
                  </a:lnTo>
                  <a:lnTo>
                    <a:pt x="4" y="55"/>
                  </a:lnTo>
                  <a:lnTo>
                    <a:pt x="0" y="0"/>
                  </a:lnTo>
                  <a:lnTo>
                    <a:pt x="199" y="236"/>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 name="Freeform 241">
              <a:extLst>
                <a:ext uri="{FF2B5EF4-FFF2-40B4-BE49-F238E27FC236}">
                  <a16:creationId xmlns:a16="http://schemas.microsoft.com/office/drawing/2014/main" id="{08285F07-6AF7-4B20-9D05-30C741FC81BB}"/>
                </a:ext>
              </a:extLst>
            </p:cNvPr>
            <p:cNvSpPr>
              <a:spLocks/>
            </p:cNvSpPr>
            <p:nvPr/>
          </p:nvSpPr>
          <p:spPr bwMode="auto">
            <a:xfrm>
              <a:off x="4636" y="3447"/>
              <a:ext cx="63" cy="323"/>
            </a:xfrm>
            <a:custGeom>
              <a:avLst/>
              <a:gdLst>
                <a:gd name="T0" fmla="*/ 0 w 442"/>
                <a:gd name="T1" fmla="*/ 0 h 3555"/>
                <a:gd name="T2" fmla="*/ 0 w 442"/>
                <a:gd name="T3" fmla="*/ 0 h 3555"/>
                <a:gd name="T4" fmla="*/ 0 w 442"/>
                <a:gd name="T5" fmla="*/ 0 h 3555"/>
                <a:gd name="T6" fmla="*/ 0 w 442"/>
                <a:gd name="T7" fmla="*/ 0 h 3555"/>
                <a:gd name="T8" fmla="*/ 0 w 442"/>
                <a:gd name="T9" fmla="*/ 0 h 3555"/>
                <a:gd name="T10" fmla="*/ 0 w 442"/>
                <a:gd name="T11" fmla="*/ 0 h 3555"/>
                <a:gd name="T12" fmla="*/ 0 w 442"/>
                <a:gd name="T13" fmla="*/ 0 h 3555"/>
                <a:gd name="T14" fmla="*/ 0 w 442"/>
                <a:gd name="T15" fmla="*/ 0 h 3555"/>
                <a:gd name="T16" fmla="*/ 0 w 442"/>
                <a:gd name="T17" fmla="*/ 0 h 3555"/>
                <a:gd name="T18" fmla="*/ 0 w 442"/>
                <a:gd name="T19" fmla="*/ 0 h 3555"/>
                <a:gd name="T20" fmla="*/ 0 w 442"/>
                <a:gd name="T21" fmla="*/ 0 h 3555"/>
                <a:gd name="T22" fmla="*/ 0 w 442"/>
                <a:gd name="T23" fmla="*/ 0 h 3555"/>
                <a:gd name="T24" fmla="*/ 0 w 442"/>
                <a:gd name="T25" fmla="*/ 0 h 3555"/>
                <a:gd name="T26" fmla="*/ 0 w 442"/>
                <a:gd name="T27" fmla="*/ 0 h 3555"/>
                <a:gd name="T28" fmla="*/ 0 w 442"/>
                <a:gd name="T29" fmla="*/ 0 h 3555"/>
                <a:gd name="T30" fmla="*/ 0 w 442"/>
                <a:gd name="T31" fmla="*/ 0 h 3555"/>
                <a:gd name="T32" fmla="*/ 0 w 442"/>
                <a:gd name="T33" fmla="*/ 0 h 3555"/>
                <a:gd name="T34" fmla="*/ 0 w 442"/>
                <a:gd name="T35" fmla="*/ 0 h 3555"/>
                <a:gd name="T36" fmla="*/ 0 w 442"/>
                <a:gd name="T37" fmla="*/ 0 h 3555"/>
                <a:gd name="T38" fmla="*/ 0 w 442"/>
                <a:gd name="T39" fmla="*/ 0 h 3555"/>
                <a:gd name="T40" fmla="*/ 0 w 442"/>
                <a:gd name="T41" fmla="*/ 0 h 3555"/>
                <a:gd name="T42" fmla="*/ 0 w 442"/>
                <a:gd name="T43" fmla="*/ 0 h 3555"/>
                <a:gd name="T44" fmla="*/ 0 w 442"/>
                <a:gd name="T45" fmla="*/ 0 h 3555"/>
                <a:gd name="T46" fmla="*/ 0 w 442"/>
                <a:gd name="T47" fmla="*/ 0 h 3555"/>
                <a:gd name="T48" fmla="*/ 0 w 442"/>
                <a:gd name="T49" fmla="*/ 0 h 3555"/>
                <a:gd name="T50" fmla="*/ 0 w 442"/>
                <a:gd name="T51" fmla="*/ 0 h 3555"/>
                <a:gd name="T52" fmla="*/ 0 w 442"/>
                <a:gd name="T53" fmla="*/ 0 h 3555"/>
                <a:gd name="T54" fmla="*/ 0 w 442"/>
                <a:gd name="T55" fmla="*/ 0 h 3555"/>
                <a:gd name="T56" fmla="*/ 0 w 442"/>
                <a:gd name="T57" fmla="*/ 0 h 3555"/>
                <a:gd name="T58" fmla="*/ 0 w 442"/>
                <a:gd name="T59" fmla="*/ 0 h 3555"/>
                <a:gd name="T60" fmla="*/ 0 w 442"/>
                <a:gd name="T61" fmla="*/ 0 h 3555"/>
                <a:gd name="T62" fmla="*/ 0 w 442"/>
                <a:gd name="T63" fmla="*/ 0 h 3555"/>
                <a:gd name="T64" fmla="*/ 0 w 442"/>
                <a:gd name="T65" fmla="*/ 0 h 3555"/>
                <a:gd name="T66" fmla="*/ 0 w 442"/>
                <a:gd name="T67" fmla="*/ 0 h 3555"/>
                <a:gd name="T68" fmla="*/ 0 w 442"/>
                <a:gd name="T69" fmla="*/ 0 h 3555"/>
                <a:gd name="T70" fmla="*/ 0 w 442"/>
                <a:gd name="T71" fmla="*/ 0 h 3555"/>
                <a:gd name="T72" fmla="*/ 0 w 442"/>
                <a:gd name="T73" fmla="*/ 0 h 3555"/>
                <a:gd name="T74" fmla="*/ 0 w 442"/>
                <a:gd name="T75" fmla="*/ 0 h 3555"/>
                <a:gd name="T76" fmla="*/ 0 w 442"/>
                <a:gd name="T77" fmla="*/ 0 h 3555"/>
                <a:gd name="T78" fmla="*/ 0 w 442"/>
                <a:gd name="T79" fmla="*/ 0 h 3555"/>
                <a:gd name="T80" fmla="*/ 0 w 442"/>
                <a:gd name="T81" fmla="*/ 0 h 3555"/>
                <a:gd name="T82" fmla="*/ 0 w 442"/>
                <a:gd name="T83" fmla="*/ 0 h 3555"/>
                <a:gd name="T84" fmla="*/ 0 w 442"/>
                <a:gd name="T85" fmla="*/ 0 h 3555"/>
                <a:gd name="T86" fmla="*/ 0 w 442"/>
                <a:gd name="T87" fmla="*/ 0 h 3555"/>
                <a:gd name="T88" fmla="*/ 0 w 442"/>
                <a:gd name="T89" fmla="*/ 0 h 3555"/>
                <a:gd name="T90" fmla="*/ 0 w 442"/>
                <a:gd name="T91" fmla="*/ 0 h 3555"/>
                <a:gd name="T92" fmla="*/ 0 w 442"/>
                <a:gd name="T93" fmla="*/ 0 h 3555"/>
                <a:gd name="T94" fmla="*/ 0 w 442"/>
                <a:gd name="T95" fmla="*/ 0 h 3555"/>
                <a:gd name="T96" fmla="*/ 0 w 442"/>
                <a:gd name="T97" fmla="*/ 0 h 3555"/>
                <a:gd name="T98" fmla="*/ 0 w 442"/>
                <a:gd name="T99" fmla="*/ 0 h 3555"/>
                <a:gd name="T100" fmla="*/ 0 w 442"/>
                <a:gd name="T101" fmla="*/ 0 h 3555"/>
                <a:gd name="T102" fmla="*/ 0 w 442"/>
                <a:gd name="T103" fmla="*/ 0 h 3555"/>
                <a:gd name="T104" fmla="*/ 0 w 442"/>
                <a:gd name="T105" fmla="*/ 0 h 3555"/>
                <a:gd name="T106" fmla="*/ 0 w 442"/>
                <a:gd name="T107" fmla="*/ 0 h 355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2" h="3555">
                  <a:moveTo>
                    <a:pt x="382" y="1103"/>
                  </a:moveTo>
                  <a:lnTo>
                    <a:pt x="389" y="1412"/>
                  </a:lnTo>
                  <a:lnTo>
                    <a:pt x="396" y="1725"/>
                  </a:lnTo>
                  <a:lnTo>
                    <a:pt x="404" y="2042"/>
                  </a:lnTo>
                  <a:lnTo>
                    <a:pt x="411" y="2357"/>
                  </a:lnTo>
                  <a:lnTo>
                    <a:pt x="420" y="2669"/>
                  </a:lnTo>
                  <a:lnTo>
                    <a:pt x="427" y="2974"/>
                  </a:lnTo>
                  <a:lnTo>
                    <a:pt x="435" y="3271"/>
                  </a:lnTo>
                  <a:lnTo>
                    <a:pt x="442" y="3555"/>
                  </a:lnTo>
                  <a:lnTo>
                    <a:pt x="23" y="1938"/>
                  </a:lnTo>
                  <a:lnTo>
                    <a:pt x="30" y="1879"/>
                  </a:lnTo>
                  <a:lnTo>
                    <a:pt x="35" y="1819"/>
                  </a:lnTo>
                  <a:lnTo>
                    <a:pt x="39" y="1759"/>
                  </a:lnTo>
                  <a:lnTo>
                    <a:pt x="42" y="1698"/>
                  </a:lnTo>
                  <a:lnTo>
                    <a:pt x="44" y="1636"/>
                  </a:lnTo>
                  <a:lnTo>
                    <a:pt x="46" y="1575"/>
                  </a:lnTo>
                  <a:lnTo>
                    <a:pt x="46" y="1513"/>
                  </a:lnTo>
                  <a:lnTo>
                    <a:pt x="45" y="1452"/>
                  </a:lnTo>
                  <a:lnTo>
                    <a:pt x="44" y="1390"/>
                  </a:lnTo>
                  <a:lnTo>
                    <a:pt x="42" y="1327"/>
                  </a:lnTo>
                  <a:lnTo>
                    <a:pt x="40" y="1265"/>
                  </a:lnTo>
                  <a:lnTo>
                    <a:pt x="37" y="1203"/>
                  </a:lnTo>
                  <a:lnTo>
                    <a:pt x="30" y="1078"/>
                  </a:lnTo>
                  <a:lnTo>
                    <a:pt x="23" y="953"/>
                  </a:lnTo>
                  <a:lnTo>
                    <a:pt x="16" y="829"/>
                  </a:lnTo>
                  <a:lnTo>
                    <a:pt x="9" y="706"/>
                  </a:lnTo>
                  <a:lnTo>
                    <a:pt x="6" y="644"/>
                  </a:lnTo>
                  <a:lnTo>
                    <a:pt x="4" y="584"/>
                  </a:lnTo>
                  <a:lnTo>
                    <a:pt x="2" y="522"/>
                  </a:lnTo>
                  <a:lnTo>
                    <a:pt x="1" y="463"/>
                  </a:lnTo>
                  <a:lnTo>
                    <a:pt x="0" y="402"/>
                  </a:lnTo>
                  <a:lnTo>
                    <a:pt x="0" y="344"/>
                  </a:lnTo>
                  <a:lnTo>
                    <a:pt x="1" y="284"/>
                  </a:lnTo>
                  <a:lnTo>
                    <a:pt x="3" y="226"/>
                  </a:lnTo>
                  <a:lnTo>
                    <a:pt x="6" y="169"/>
                  </a:lnTo>
                  <a:lnTo>
                    <a:pt x="11" y="112"/>
                  </a:lnTo>
                  <a:lnTo>
                    <a:pt x="16" y="55"/>
                  </a:lnTo>
                  <a:lnTo>
                    <a:pt x="23" y="0"/>
                  </a:lnTo>
                  <a:lnTo>
                    <a:pt x="52" y="66"/>
                  </a:lnTo>
                  <a:lnTo>
                    <a:pt x="82" y="133"/>
                  </a:lnTo>
                  <a:lnTo>
                    <a:pt x="111" y="199"/>
                  </a:lnTo>
                  <a:lnTo>
                    <a:pt x="138" y="266"/>
                  </a:lnTo>
                  <a:lnTo>
                    <a:pt x="165" y="333"/>
                  </a:lnTo>
                  <a:lnTo>
                    <a:pt x="191" y="400"/>
                  </a:lnTo>
                  <a:lnTo>
                    <a:pt x="216" y="467"/>
                  </a:lnTo>
                  <a:lnTo>
                    <a:pt x="240" y="535"/>
                  </a:lnTo>
                  <a:lnTo>
                    <a:pt x="263" y="604"/>
                  </a:lnTo>
                  <a:lnTo>
                    <a:pt x="284" y="674"/>
                  </a:lnTo>
                  <a:lnTo>
                    <a:pt x="304" y="743"/>
                  </a:lnTo>
                  <a:lnTo>
                    <a:pt x="323" y="813"/>
                  </a:lnTo>
                  <a:lnTo>
                    <a:pt x="340" y="884"/>
                  </a:lnTo>
                  <a:lnTo>
                    <a:pt x="356" y="957"/>
                  </a:lnTo>
                  <a:lnTo>
                    <a:pt x="369" y="1029"/>
                  </a:lnTo>
                  <a:lnTo>
                    <a:pt x="382" y="1103"/>
                  </a:lnTo>
                  <a:close/>
                </a:path>
              </a:pathLst>
            </a:custGeom>
            <a:solidFill>
              <a:srgbClr val="F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 name="Freeform 242">
              <a:extLst>
                <a:ext uri="{FF2B5EF4-FFF2-40B4-BE49-F238E27FC236}">
                  <a16:creationId xmlns:a16="http://schemas.microsoft.com/office/drawing/2014/main" id="{B801C634-4A5C-461D-9234-8A8C3DC9AB7D}"/>
                </a:ext>
              </a:extLst>
            </p:cNvPr>
            <p:cNvSpPr>
              <a:spLocks/>
            </p:cNvSpPr>
            <p:nvPr/>
          </p:nvSpPr>
          <p:spPr bwMode="auto">
            <a:xfrm>
              <a:off x="3730" y="3451"/>
              <a:ext cx="29" cy="77"/>
            </a:xfrm>
            <a:custGeom>
              <a:avLst/>
              <a:gdLst>
                <a:gd name="T0" fmla="*/ 0 w 199"/>
                <a:gd name="T1" fmla="*/ 0 h 847"/>
                <a:gd name="T2" fmla="*/ 0 w 199"/>
                <a:gd name="T3" fmla="*/ 0 h 847"/>
                <a:gd name="T4" fmla="*/ 0 w 199"/>
                <a:gd name="T5" fmla="*/ 0 h 847"/>
                <a:gd name="T6" fmla="*/ 0 w 199"/>
                <a:gd name="T7" fmla="*/ 0 h 847"/>
                <a:gd name="T8" fmla="*/ 0 w 199"/>
                <a:gd name="T9" fmla="*/ 0 h 847"/>
                <a:gd name="T10" fmla="*/ 0 w 199"/>
                <a:gd name="T11" fmla="*/ 0 h 847"/>
                <a:gd name="T12" fmla="*/ 0 w 199"/>
                <a:gd name="T13" fmla="*/ 0 h 847"/>
                <a:gd name="T14" fmla="*/ 0 w 199"/>
                <a:gd name="T15" fmla="*/ 0 h 847"/>
                <a:gd name="T16" fmla="*/ 0 w 199"/>
                <a:gd name="T17" fmla="*/ 0 h 847"/>
                <a:gd name="T18" fmla="*/ 0 w 199"/>
                <a:gd name="T19" fmla="*/ 0 h 847"/>
                <a:gd name="T20" fmla="*/ 0 w 199"/>
                <a:gd name="T21" fmla="*/ 0 h 847"/>
                <a:gd name="T22" fmla="*/ 0 w 199"/>
                <a:gd name="T23" fmla="*/ 0 h 847"/>
                <a:gd name="T24" fmla="*/ 0 w 199"/>
                <a:gd name="T25" fmla="*/ 0 h 847"/>
                <a:gd name="T26" fmla="*/ 0 w 199"/>
                <a:gd name="T27" fmla="*/ 0 h 847"/>
                <a:gd name="T28" fmla="*/ 0 w 199"/>
                <a:gd name="T29" fmla="*/ 0 h 847"/>
                <a:gd name="T30" fmla="*/ 0 w 199"/>
                <a:gd name="T31" fmla="*/ 0 h 847"/>
                <a:gd name="T32" fmla="*/ 0 w 199"/>
                <a:gd name="T33" fmla="*/ 0 h 847"/>
                <a:gd name="T34" fmla="*/ 0 w 199"/>
                <a:gd name="T35" fmla="*/ 0 h 847"/>
                <a:gd name="T36" fmla="*/ 0 w 199"/>
                <a:gd name="T37" fmla="*/ 0 h 847"/>
                <a:gd name="T38" fmla="*/ 0 w 199"/>
                <a:gd name="T39" fmla="*/ 0 h 847"/>
                <a:gd name="T40" fmla="*/ 0 w 199"/>
                <a:gd name="T41" fmla="*/ 0 h 847"/>
                <a:gd name="T42" fmla="*/ 0 w 199"/>
                <a:gd name="T43" fmla="*/ 0 h 847"/>
                <a:gd name="T44" fmla="*/ 0 w 199"/>
                <a:gd name="T45" fmla="*/ 0 h 847"/>
                <a:gd name="T46" fmla="*/ 0 w 199"/>
                <a:gd name="T47" fmla="*/ 0 h 847"/>
                <a:gd name="T48" fmla="*/ 0 w 199"/>
                <a:gd name="T49" fmla="*/ 0 h 847"/>
                <a:gd name="T50" fmla="*/ 0 w 199"/>
                <a:gd name="T51" fmla="*/ 0 h 847"/>
                <a:gd name="T52" fmla="*/ 0 w 199"/>
                <a:gd name="T53" fmla="*/ 0 h 847"/>
                <a:gd name="T54" fmla="*/ 0 w 199"/>
                <a:gd name="T55" fmla="*/ 0 h 847"/>
                <a:gd name="T56" fmla="*/ 0 w 199"/>
                <a:gd name="T57" fmla="*/ 0 h 847"/>
                <a:gd name="T58" fmla="*/ 0 w 199"/>
                <a:gd name="T59" fmla="*/ 0 h 847"/>
                <a:gd name="T60" fmla="*/ 0 w 199"/>
                <a:gd name="T61" fmla="*/ 0 h 847"/>
                <a:gd name="T62" fmla="*/ 0 w 199"/>
                <a:gd name="T63" fmla="*/ 0 h 847"/>
                <a:gd name="T64" fmla="*/ 0 w 199"/>
                <a:gd name="T65" fmla="*/ 0 h 847"/>
                <a:gd name="T66" fmla="*/ 0 w 199"/>
                <a:gd name="T67" fmla="*/ 0 h 847"/>
                <a:gd name="T68" fmla="*/ 0 w 199"/>
                <a:gd name="T69" fmla="*/ 0 h 847"/>
                <a:gd name="T70" fmla="*/ 0 w 199"/>
                <a:gd name="T71" fmla="*/ 0 h 847"/>
                <a:gd name="T72" fmla="*/ 0 w 199"/>
                <a:gd name="T73" fmla="*/ 0 h 847"/>
                <a:gd name="T74" fmla="*/ 0 w 199"/>
                <a:gd name="T75" fmla="*/ 0 h 847"/>
                <a:gd name="T76" fmla="*/ 0 w 199"/>
                <a:gd name="T77" fmla="*/ 0 h 847"/>
                <a:gd name="T78" fmla="*/ 0 w 199"/>
                <a:gd name="T79" fmla="*/ 0 h 847"/>
                <a:gd name="T80" fmla="*/ 0 w 199"/>
                <a:gd name="T81" fmla="*/ 0 h 847"/>
                <a:gd name="T82" fmla="*/ 0 w 199"/>
                <a:gd name="T83" fmla="*/ 0 h 847"/>
                <a:gd name="T84" fmla="*/ 0 w 199"/>
                <a:gd name="T85" fmla="*/ 0 h 847"/>
                <a:gd name="T86" fmla="*/ 0 w 199"/>
                <a:gd name="T87" fmla="*/ 0 h 847"/>
                <a:gd name="T88" fmla="*/ 0 w 199"/>
                <a:gd name="T89" fmla="*/ 0 h 847"/>
                <a:gd name="T90" fmla="*/ 0 w 199"/>
                <a:gd name="T91" fmla="*/ 0 h 847"/>
                <a:gd name="T92" fmla="*/ 0 w 199"/>
                <a:gd name="T93" fmla="*/ 0 h 847"/>
                <a:gd name="T94" fmla="*/ 0 w 199"/>
                <a:gd name="T95" fmla="*/ 0 h 847"/>
                <a:gd name="T96" fmla="*/ 0 w 199"/>
                <a:gd name="T97" fmla="*/ 0 h 847"/>
                <a:gd name="T98" fmla="*/ 0 w 199"/>
                <a:gd name="T99" fmla="*/ 0 h 847"/>
                <a:gd name="T100" fmla="*/ 0 w 199"/>
                <a:gd name="T101" fmla="*/ 0 h 847"/>
                <a:gd name="T102" fmla="*/ 0 w 199"/>
                <a:gd name="T103" fmla="*/ 0 h 847"/>
                <a:gd name="T104" fmla="*/ 0 w 199"/>
                <a:gd name="T105" fmla="*/ 0 h 847"/>
                <a:gd name="T106" fmla="*/ 0 w 199"/>
                <a:gd name="T107" fmla="*/ 0 h 847"/>
                <a:gd name="T108" fmla="*/ 0 w 199"/>
                <a:gd name="T109" fmla="*/ 0 h 847"/>
                <a:gd name="T110" fmla="*/ 0 w 199"/>
                <a:gd name="T111" fmla="*/ 0 h 847"/>
                <a:gd name="T112" fmla="*/ 0 w 199"/>
                <a:gd name="T113" fmla="*/ 0 h 84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9" h="847">
                  <a:moveTo>
                    <a:pt x="125" y="847"/>
                  </a:moveTo>
                  <a:lnTo>
                    <a:pt x="102" y="827"/>
                  </a:lnTo>
                  <a:lnTo>
                    <a:pt x="82" y="807"/>
                  </a:lnTo>
                  <a:lnTo>
                    <a:pt x="64" y="786"/>
                  </a:lnTo>
                  <a:lnTo>
                    <a:pt x="49" y="763"/>
                  </a:lnTo>
                  <a:lnTo>
                    <a:pt x="36" y="741"/>
                  </a:lnTo>
                  <a:lnTo>
                    <a:pt x="25" y="717"/>
                  </a:lnTo>
                  <a:lnTo>
                    <a:pt x="17" y="693"/>
                  </a:lnTo>
                  <a:lnTo>
                    <a:pt x="10" y="668"/>
                  </a:lnTo>
                  <a:lnTo>
                    <a:pt x="5" y="642"/>
                  </a:lnTo>
                  <a:lnTo>
                    <a:pt x="2" y="616"/>
                  </a:lnTo>
                  <a:lnTo>
                    <a:pt x="1" y="590"/>
                  </a:lnTo>
                  <a:lnTo>
                    <a:pt x="0" y="563"/>
                  </a:lnTo>
                  <a:lnTo>
                    <a:pt x="1" y="535"/>
                  </a:lnTo>
                  <a:lnTo>
                    <a:pt x="3" y="508"/>
                  </a:lnTo>
                  <a:lnTo>
                    <a:pt x="6" y="480"/>
                  </a:lnTo>
                  <a:lnTo>
                    <a:pt x="10" y="452"/>
                  </a:lnTo>
                  <a:lnTo>
                    <a:pt x="20" y="395"/>
                  </a:lnTo>
                  <a:lnTo>
                    <a:pt x="31" y="338"/>
                  </a:lnTo>
                  <a:lnTo>
                    <a:pt x="43" y="279"/>
                  </a:lnTo>
                  <a:lnTo>
                    <a:pt x="54" y="222"/>
                  </a:lnTo>
                  <a:lnTo>
                    <a:pt x="59" y="194"/>
                  </a:lnTo>
                  <a:lnTo>
                    <a:pt x="64" y="165"/>
                  </a:lnTo>
                  <a:lnTo>
                    <a:pt x="68" y="137"/>
                  </a:lnTo>
                  <a:lnTo>
                    <a:pt x="72" y="108"/>
                  </a:lnTo>
                  <a:lnTo>
                    <a:pt x="74" y="81"/>
                  </a:lnTo>
                  <a:lnTo>
                    <a:pt x="75" y="54"/>
                  </a:lnTo>
                  <a:lnTo>
                    <a:pt x="76" y="27"/>
                  </a:lnTo>
                  <a:lnTo>
                    <a:pt x="74" y="0"/>
                  </a:lnTo>
                  <a:lnTo>
                    <a:pt x="98" y="21"/>
                  </a:lnTo>
                  <a:lnTo>
                    <a:pt x="118" y="40"/>
                  </a:lnTo>
                  <a:lnTo>
                    <a:pt x="136" y="62"/>
                  </a:lnTo>
                  <a:lnTo>
                    <a:pt x="151" y="85"/>
                  </a:lnTo>
                  <a:lnTo>
                    <a:pt x="163" y="107"/>
                  </a:lnTo>
                  <a:lnTo>
                    <a:pt x="174" y="131"/>
                  </a:lnTo>
                  <a:lnTo>
                    <a:pt x="182" y="155"/>
                  </a:lnTo>
                  <a:lnTo>
                    <a:pt x="189" y="180"/>
                  </a:lnTo>
                  <a:lnTo>
                    <a:pt x="194" y="206"/>
                  </a:lnTo>
                  <a:lnTo>
                    <a:pt x="197" y="232"/>
                  </a:lnTo>
                  <a:lnTo>
                    <a:pt x="199" y="258"/>
                  </a:lnTo>
                  <a:lnTo>
                    <a:pt x="199" y="285"/>
                  </a:lnTo>
                  <a:lnTo>
                    <a:pt x="198" y="312"/>
                  </a:lnTo>
                  <a:lnTo>
                    <a:pt x="196" y="340"/>
                  </a:lnTo>
                  <a:lnTo>
                    <a:pt x="193" y="368"/>
                  </a:lnTo>
                  <a:lnTo>
                    <a:pt x="189" y="396"/>
                  </a:lnTo>
                  <a:lnTo>
                    <a:pt x="180" y="453"/>
                  </a:lnTo>
                  <a:lnTo>
                    <a:pt x="168" y="510"/>
                  </a:lnTo>
                  <a:lnTo>
                    <a:pt x="156" y="568"/>
                  </a:lnTo>
                  <a:lnTo>
                    <a:pt x="145" y="626"/>
                  </a:lnTo>
                  <a:lnTo>
                    <a:pt x="140" y="654"/>
                  </a:lnTo>
                  <a:lnTo>
                    <a:pt x="135" y="682"/>
                  </a:lnTo>
                  <a:lnTo>
                    <a:pt x="131" y="711"/>
                  </a:lnTo>
                  <a:lnTo>
                    <a:pt x="128" y="739"/>
                  </a:lnTo>
                  <a:lnTo>
                    <a:pt x="125" y="767"/>
                  </a:lnTo>
                  <a:lnTo>
                    <a:pt x="124" y="794"/>
                  </a:lnTo>
                  <a:lnTo>
                    <a:pt x="124" y="821"/>
                  </a:lnTo>
                  <a:lnTo>
                    <a:pt x="125" y="847"/>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 name="Freeform 243">
              <a:extLst>
                <a:ext uri="{FF2B5EF4-FFF2-40B4-BE49-F238E27FC236}">
                  <a16:creationId xmlns:a16="http://schemas.microsoft.com/office/drawing/2014/main" id="{63ABD8E9-D7F3-4592-9C10-4C4E0AD5C2AF}"/>
                </a:ext>
              </a:extLst>
            </p:cNvPr>
            <p:cNvSpPr>
              <a:spLocks/>
            </p:cNvSpPr>
            <p:nvPr/>
          </p:nvSpPr>
          <p:spPr bwMode="auto">
            <a:xfrm>
              <a:off x="4033" y="3451"/>
              <a:ext cx="52" cy="83"/>
            </a:xfrm>
            <a:custGeom>
              <a:avLst/>
              <a:gdLst>
                <a:gd name="T0" fmla="*/ 0 w 369"/>
                <a:gd name="T1" fmla="*/ 0 h 911"/>
                <a:gd name="T2" fmla="*/ 0 w 369"/>
                <a:gd name="T3" fmla="*/ 0 h 911"/>
                <a:gd name="T4" fmla="*/ 0 w 369"/>
                <a:gd name="T5" fmla="*/ 0 h 911"/>
                <a:gd name="T6" fmla="*/ 0 w 369"/>
                <a:gd name="T7" fmla="*/ 0 h 911"/>
                <a:gd name="T8" fmla="*/ 0 w 369"/>
                <a:gd name="T9" fmla="*/ 0 h 911"/>
                <a:gd name="T10" fmla="*/ 0 w 369"/>
                <a:gd name="T11" fmla="*/ 0 h 911"/>
                <a:gd name="T12" fmla="*/ 0 w 369"/>
                <a:gd name="T13" fmla="*/ 0 h 911"/>
                <a:gd name="T14" fmla="*/ 0 w 369"/>
                <a:gd name="T15" fmla="*/ 0 h 911"/>
                <a:gd name="T16" fmla="*/ 0 w 369"/>
                <a:gd name="T17" fmla="*/ 0 h 911"/>
                <a:gd name="T18" fmla="*/ 0 w 369"/>
                <a:gd name="T19" fmla="*/ 0 h 911"/>
                <a:gd name="T20" fmla="*/ 0 w 369"/>
                <a:gd name="T21" fmla="*/ 0 h 911"/>
                <a:gd name="T22" fmla="*/ 0 w 369"/>
                <a:gd name="T23" fmla="*/ 0 h 911"/>
                <a:gd name="T24" fmla="*/ 0 w 369"/>
                <a:gd name="T25" fmla="*/ 0 h 911"/>
                <a:gd name="T26" fmla="*/ 0 w 369"/>
                <a:gd name="T27" fmla="*/ 0 h 911"/>
                <a:gd name="T28" fmla="*/ 0 w 369"/>
                <a:gd name="T29" fmla="*/ 0 h 911"/>
                <a:gd name="T30" fmla="*/ 0 w 369"/>
                <a:gd name="T31" fmla="*/ 0 h 911"/>
                <a:gd name="T32" fmla="*/ 0 w 369"/>
                <a:gd name="T33" fmla="*/ 0 h 911"/>
                <a:gd name="T34" fmla="*/ 0 w 369"/>
                <a:gd name="T35" fmla="*/ 0 h 911"/>
                <a:gd name="T36" fmla="*/ 0 w 369"/>
                <a:gd name="T37" fmla="*/ 0 h 911"/>
                <a:gd name="T38" fmla="*/ 0 w 369"/>
                <a:gd name="T39" fmla="*/ 0 h 911"/>
                <a:gd name="T40" fmla="*/ 0 w 369"/>
                <a:gd name="T41" fmla="*/ 0 h 911"/>
                <a:gd name="T42" fmla="*/ 0 w 369"/>
                <a:gd name="T43" fmla="*/ 0 h 911"/>
                <a:gd name="T44" fmla="*/ 0 w 369"/>
                <a:gd name="T45" fmla="*/ 0 h 911"/>
                <a:gd name="T46" fmla="*/ 0 w 369"/>
                <a:gd name="T47" fmla="*/ 0 h 911"/>
                <a:gd name="T48" fmla="*/ 0 w 369"/>
                <a:gd name="T49" fmla="*/ 0 h 911"/>
                <a:gd name="T50" fmla="*/ 0 w 369"/>
                <a:gd name="T51" fmla="*/ 0 h 911"/>
                <a:gd name="T52" fmla="*/ 0 w 369"/>
                <a:gd name="T53" fmla="*/ 0 h 911"/>
                <a:gd name="T54" fmla="*/ 0 w 369"/>
                <a:gd name="T55" fmla="*/ 0 h 911"/>
                <a:gd name="T56" fmla="*/ 0 w 369"/>
                <a:gd name="T57" fmla="*/ 0 h 911"/>
                <a:gd name="T58" fmla="*/ 0 w 369"/>
                <a:gd name="T59" fmla="*/ 0 h 911"/>
                <a:gd name="T60" fmla="*/ 0 w 369"/>
                <a:gd name="T61" fmla="*/ 0 h 911"/>
                <a:gd name="T62" fmla="*/ 0 w 369"/>
                <a:gd name="T63" fmla="*/ 0 h 911"/>
                <a:gd name="T64" fmla="*/ 0 w 369"/>
                <a:gd name="T65" fmla="*/ 0 h 911"/>
                <a:gd name="T66" fmla="*/ 0 w 369"/>
                <a:gd name="T67" fmla="*/ 0 h 911"/>
                <a:gd name="T68" fmla="*/ 0 w 369"/>
                <a:gd name="T69" fmla="*/ 0 h 911"/>
                <a:gd name="T70" fmla="*/ 0 w 369"/>
                <a:gd name="T71" fmla="*/ 0 h 911"/>
                <a:gd name="T72" fmla="*/ 0 w 369"/>
                <a:gd name="T73" fmla="*/ 0 h 911"/>
                <a:gd name="T74" fmla="*/ 0 w 369"/>
                <a:gd name="T75" fmla="*/ 0 h 911"/>
                <a:gd name="T76" fmla="*/ 0 w 369"/>
                <a:gd name="T77" fmla="*/ 0 h 911"/>
                <a:gd name="T78" fmla="*/ 0 w 369"/>
                <a:gd name="T79" fmla="*/ 0 h 911"/>
                <a:gd name="T80" fmla="*/ 0 w 369"/>
                <a:gd name="T81" fmla="*/ 0 h 911"/>
                <a:gd name="T82" fmla="*/ 0 w 369"/>
                <a:gd name="T83" fmla="*/ 0 h 911"/>
                <a:gd name="T84" fmla="*/ 0 w 369"/>
                <a:gd name="T85" fmla="*/ 0 h 911"/>
                <a:gd name="T86" fmla="*/ 0 w 369"/>
                <a:gd name="T87" fmla="*/ 0 h 911"/>
                <a:gd name="T88" fmla="*/ 0 w 369"/>
                <a:gd name="T89" fmla="*/ 0 h 911"/>
                <a:gd name="T90" fmla="*/ 0 w 369"/>
                <a:gd name="T91" fmla="*/ 0 h 911"/>
                <a:gd name="T92" fmla="*/ 0 w 369"/>
                <a:gd name="T93" fmla="*/ 0 h 911"/>
                <a:gd name="T94" fmla="*/ 0 w 369"/>
                <a:gd name="T95" fmla="*/ 0 h 911"/>
                <a:gd name="T96" fmla="*/ 0 w 369"/>
                <a:gd name="T97" fmla="*/ 0 h 911"/>
                <a:gd name="T98" fmla="*/ 0 w 369"/>
                <a:gd name="T99" fmla="*/ 0 h 911"/>
                <a:gd name="T100" fmla="*/ 0 w 369"/>
                <a:gd name="T101" fmla="*/ 0 h 91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69" h="911">
                  <a:moveTo>
                    <a:pt x="310" y="76"/>
                  </a:moveTo>
                  <a:lnTo>
                    <a:pt x="309" y="86"/>
                  </a:lnTo>
                  <a:lnTo>
                    <a:pt x="306" y="94"/>
                  </a:lnTo>
                  <a:lnTo>
                    <a:pt x="303" y="102"/>
                  </a:lnTo>
                  <a:lnTo>
                    <a:pt x="298" y="108"/>
                  </a:lnTo>
                  <a:lnTo>
                    <a:pt x="292" y="116"/>
                  </a:lnTo>
                  <a:lnTo>
                    <a:pt x="285" y="121"/>
                  </a:lnTo>
                  <a:lnTo>
                    <a:pt x="278" y="127"/>
                  </a:lnTo>
                  <a:lnTo>
                    <a:pt x="270" y="132"/>
                  </a:lnTo>
                  <a:lnTo>
                    <a:pt x="252" y="142"/>
                  </a:lnTo>
                  <a:lnTo>
                    <a:pt x="233" y="152"/>
                  </a:lnTo>
                  <a:lnTo>
                    <a:pt x="216" y="161"/>
                  </a:lnTo>
                  <a:lnTo>
                    <a:pt x="200" y="172"/>
                  </a:lnTo>
                  <a:lnTo>
                    <a:pt x="200" y="196"/>
                  </a:lnTo>
                  <a:lnTo>
                    <a:pt x="201" y="220"/>
                  </a:lnTo>
                  <a:lnTo>
                    <a:pt x="203" y="244"/>
                  </a:lnTo>
                  <a:lnTo>
                    <a:pt x="206" y="266"/>
                  </a:lnTo>
                  <a:lnTo>
                    <a:pt x="209" y="289"/>
                  </a:lnTo>
                  <a:lnTo>
                    <a:pt x="212" y="312"/>
                  </a:lnTo>
                  <a:lnTo>
                    <a:pt x="217" y="334"/>
                  </a:lnTo>
                  <a:lnTo>
                    <a:pt x="222" y="357"/>
                  </a:lnTo>
                  <a:lnTo>
                    <a:pt x="233" y="400"/>
                  </a:lnTo>
                  <a:lnTo>
                    <a:pt x="246" y="445"/>
                  </a:lnTo>
                  <a:lnTo>
                    <a:pt x="259" y="488"/>
                  </a:lnTo>
                  <a:lnTo>
                    <a:pt x="274" y="531"/>
                  </a:lnTo>
                  <a:lnTo>
                    <a:pt x="303" y="617"/>
                  </a:lnTo>
                  <a:lnTo>
                    <a:pt x="330" y="705"/>
                  </a:lnTo>
                  <a:lnTo>
                    <a:pt x="342" y="750"/>
                  </a:lnTo>
                  <a:lnTo>
                    <a:pt x="353" y="796"/>
                  </a:lnTo>
                  <a:lnTo>
                    <a:pt x="358" y="818"/>
                  </a:lnTo>
                  <a:lnTo>
                    <a:pt x="362" y="842"/>
                  </a:lnTo>
                  <a:lnTo>
                    <a:pt x="366" y="866"/>
                  </a:lnTo>
                  <a:lnTo>
                    <a:pt x="369" y="890"/>
                  </a:lnTo>
                  <a:lnTo>
                    <a:pt x="0" y="911"/>
                  </a:lnTo>
                  <a:lnTo>
                    <a:pt x="4" y="882"/>
                  </a:lnTo>
                  <a:lnTo>
                    <a:pt x="9" y="853"/>
                  </a:lnTo>
                  <a:lnTo>
                    <a:pt x="14" y="824"/>
                  </a:lnTo>
                  <a:lnTo>
                    <a:pt x="20" y="796"/>
                  </a:lnTo>
                  <a:lnTo>
                    <a:pt x="32" y="739"/>
                  </a:lnTo>
                  <a:lnTo>
                    <a:pt x="46" y="681"/>
                  </a:lnTo>
                  <a:lnTo>
                    <a:pt x="62" y="625"/>
                  </a:lnTo>
                  <a:lnTo>
                    <a:pt x="79" y="569"/>
                  </a:lnTo>
                  <a:lnTo>
                    <a:pt x="97" y="513"/>
                  </a:lnTo>
                  <a:lnTo>
                    <a:pt x="115" y="456"/>
                  </a:lnTo>
                  <a:lnTo>
                    <a:pt x="153" y="343"/>
                  </a:lnTo>
                  <a:lnTo>
                    <a:pt x="191" y="231"/>
                  </a:lnTo>
                  <a:lnTo>
                    <a:pt x="209" y="173"/>
                  </a:lnTo>
                  <a:lnTo>
                    <a:pt x="227" y="116"/>
                  </a:lnTo>
                  <a:lnTo>
                    <a:pt x="243" y="59"/>
                  </a:lnTo>
                  <a:lnTo>
                    <a:pt x="260" y="0"/>
                  </a:lnTo>
                  <a:lnTo>
                    <a:pt x="310" y="76"/>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5" name="Freeform 244">
              <a:extLst>
                <a:ext uri="{FF2B5EF4-FFF2-40B4-BE49-F238E27FC236}">
                  <a16:creationId xmlns:a16="http://schemas.microsoft.com/office/drawing/2014/main" id="{4ADBB9AE-CD82-4094-A8DA-AF7ABDA4FDBB}"/>
                </a:ext>
              </a:extLst>
            </p:cNvPr>
            <p:cNvSpPr>
              <a:spLocks/>
            </p:cNvSpPr>
            <p:nvPr/>
          </p:nvSpPr>
          <p:spPr bwMode="auto">
            <a:xfrm>
              <a:off x="4783" y="3451"/>
              <a:ext cx="24" cy="72"/>
            </a:xfrm>
            <a:custGeom>
              <a:avLst/>
              <a:gdLst>
                <a:gd name="T0" fmla="*/ 0 w 168"/>
                <a:gd name="T1" fmla="*/ 0 h 794"/>
                <a:gd name="T2" fmla="*/ 0 w 168"/>
                <a:gd name="T3" fmla="*/ 0 h 794"/>
                <a:gd name="T4" fmla="*/ 0 w 168"/>
                <a:gd name="T5" fmla="*/ 0 h 794"/>
                <a:gd name="T6" fmla="*/ 0 w 168"/>
                <a:gd name="T7" fmla="*/ 0 h 794"/>
                <a:gd name="T8" fmla="*/ 0 w 168"/>
                <a:gd name="T9" fmla="*/ 0 h 794"/>
                <a:gd name="T10" fmla="*/ 0 w 168"/>
                <a:gd name="T11" fmla="*/ 0 h 794"/>
                <a:gd name="T12" fmla="*/ 0 w 168"/>
                <a:gd name="T13" fmla="*/ 0 h 794"/>
                <a:gd name="T14" fmla="*/ 0 w 168"/>
                <a:gd name="T15" fmla="*/ 0 h 794"/>
                <a:gd name="T16" fmla="*/ 0 w 168"/>
                <a:gd name="T17" fmla="*/ 0 h 794"/>
                <a:gd name="T18" fmla="*/ 0 w 168"/>
                <a:gd name="T19" fmla="*/ 0 h 794"/>
                <a:gd name="T20" fmla="*/ 0 w 168"/>
                <a:gd name="T21" fmla="*/ 0 h 794"/>
                <a:gd name="T22" fmla="*/ 0 w 168"/>
                <a:gd name="T23" fmla="*/ 0 h 794"/>
                <a:gd name="T24" fmla="*/ 0 w 168"/>
                <a:gd name="T25" fmla="*/ 0 h 794"/>
                <a:gd name="T26" fmla="*/ 0 w 168"/>
                <a:gd name="T27" fmla="*/ 0 h 794"/>
                <a:gd name="T28" fmla="*/ 0 w 168"/>
                <a:gd name="T29" fmla="*/ 0 h 794"/>
                <a:gd name="T30" fmla="*/ 0 w 168"/>
                <a:gd name="T31" fmla="*/ 0 h 794"/>
                <a:gd name="T32" fmla="*/ 0 w 168"/>
                <a:gd name="T33" fmla="*/ 0 h 794"/>
                <a:gd name="T34" fmla="*/ 0 w 168"/>
                <a:gd name="T35" fmla="*/ 0 h 794"/>
                <a:gd name="T36" fmla="*/ 0 w 168"/>
                <a:gd name="T37" fmla="*/ 0 h 794"/>
                <a:gd name="T38" fmla="*/ 0 w 168"/>
                <a:gd name="T39" fmla="*/ 0 h 794"/>
                <a:gd name="T40" fmla="*/ 0 w 168"/>
                <a:gd name="T41" fmla="*/ 0 h 794"/>
                <a:gd name="T42" fmla="*/ 0 w 168"/>
                <a:gd name="T43" fmla="*/ 0 h 794"/>
                <a:gd name="T44" fmla="*/ 0 w 168"/>
                <a:gd name="T45" fmla="*/ 0 h 794"/>
                <a:gd name="T46" fmla="*/ 0 w 168"/>
                <a:gd name="T47" fmla="*/ 0 h 794"/>
                <a:gd name="T48" fmla="*/ 0 w 168"/>
                <a:gd name="T49" fmla="*/ 0 h 794"/>
                <a:gd name="T50" fmla="*/ 0 w 168"/>
                <a:gd name="T51" fmla="*/ 0 h 794"/>
                <a:gd name="T52" fmla="*/ 0 w 168"/>
                <a:gd name="T53" fmla="*/ 0 h 79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8" h="794">
                  <a:moveTo>
                    <a:pt x="149" y="794"/>
                  </a:moveTo>
                  <a:lnTo>
                    <a:pt x="0" y="794"/>
                  </a:lnTo>
                  <a:lnTo>
                    <a:pt x="19" y="0"/>
                  </a:lnTo>
                  <a:lnTo>
                    <a:pt x="38" y="46"/>
                  </a:lnTo>
                  <a:lnTo>
                    <a:pt x="56" y="91"/>
                  </a:lnTo>
                  <a:lnTo>
                    <a:pt x="73" y="137"/>
                  </a:lnTo>
                  <a:lnTo>
                    <a:pt x="91" y="183"/>
                  </a:lnTo>
                  <a:lnTo>
                    <a:pt x="106" y="231"/>
                  </a:lnTo>
                  <a:lnTo>
                    <a:pt x="120" y="279"/>
                  </a:lnTo>
                  <a:lnTo>
                    <a:pt x="133" y="328"/>
                  </a:lnTo>
                  <a:lnTo>
                    <a:pt x="144" y="376"/>
                  </a:lnTo>
                  <a:lnTo>
                    <a:pt x="149" y="402"/>
                  </a:lnTo>
                  <a:lnTo>
                    <a:pt x="153" y="427"/>
                  </a:lnTo>
                  <a:lnTo>
                    <a:pt x="157" y="452"/>
                  </a:lnTo>
                  <a:lnTo>
                    <a:pt x="161" y="478"/>
                  </a:lnTo>
                  <a:lnTo>
                    <a:pt x="163" y="503"/>
                  </a:lnTo>
                  <a:lnTo>
                    <a:pt x="166" y="529"/>
                  </a:lnTo>
                  <a:lnTo>
                    <a:pt x="167" y="555"/>
                  </a:lnTo>
                  <a:lnTo>
                    <a:pt x="168" y="581"/>
                  </a:lnTo>
                  <a:lnTo>
                    <a:pt x="168" y="607"/>
                  </a:lnTo>
                  <a:lnTo>
                    <a:pt x="168" y="633"/>
                  </a:lnTo>
                  <a:lnTo>
                    <a:pt x="167" y="660"/>
                  </a:lnTo>
                  <a:lnTo>
                    <a:pt x="165" y="686"/>
                  </a:lnTo>
                  <a:lnTo>
                    <a:pt x="162" y="713"/>
                  </a:lnTo>
                  <a:lnTo>
                    <a:pt x="159" y="740"/>
                  </a:lnTo>
                  <a:lnTo>
                    <a:pt x="154" y="767"/>
                  </a:lnTo>
                  <a:lnTo>
                    <a:pt x="149" y="794"/>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 name="Freeform 245">
              <a:extLst>
                <a:ext uri="{FF2B5EF4-FFF2-40B4-BE49-F238E27FC236}">
                  <a16:creationId xmlns:a16="http://schemas.microsoft.com/office/drawing/2014/main" id="{7FC3F7B1-760F-404A-8FC3-5000AF5EAB79}"/>
                </a:ext>
              </a:extLst>
            </p:cNvPr>
            <p:cNvSpPr>
              <a:spLocks/>
            </p:cNvSpPr>
            <p:nvPr/>
          </p:nvSpPr>
          <p:spPr bwMode="auto">
            <a:xfrm>
              <a:off x="3939" y="3456"/>
              <a:ext cx="50" cy="290"/>
            </a:xfrm>
            <a:custGeom>
              <a:avLst/>
              <a:gdLst>
                <a:gd name="T0" fmla="*/ 0 w 350"/>
                <a:gd name="T1" fmla="*/ 0 h 3191"/>
                <a:gd name="T2" fmla="*/ 0 w 350"/>
                <a:gd name="T3" fmla="*/ 0 h 3191"/>
                <a:gd name="T4" fmla="*/ 0 w 350"/>
                <a:gd name="T5" fmla="*/ 0 h 3191"/>
                <a:gd name="T6" fmla="*/ 0 w 350"/>
                <a:gd name="T7" fmla="*/ 0 h 3191"/>
                <a:gd name="T8" fmla="*/ 0 w 350"/>
                <a:gd name="T9" fmla="*/ 0 h 3191"/>
                <a:gd name="T10" fmla="*/ 0 w 350"/>
                <a:gd name="T11" fmla="*/ 0 h 3191"/>
                <a:gd name="T12" fmla="*/ 0 w 350"/>
                <a:gd name="T13" fmla="*/ 0 h 3191"/>
                <a:gd name="T14" fmla="*/ 0 w 350"/>
                <a:gd name="T15" fmla="*/ 0 h 3191"/>
                <a:gd name="T16" fmla="*/ 0 w 350"/>
                <a:gd name="T17" fmla="*/ 0 h 3191"/>
                <a:gd name="T18" fmla="*/ 0 w 350"/>
                <a:gd name="T19" fmla="*/ 0 h 3191"/>
                <a:gd name="T20" fmla="*/ 0 w 350"/>
                <a:gd name="T21" fmla="*/ 0 h 3191"/>
                <a:gd name="T22" fmla="*/ 0 w 350"/>
                <a:gd name="T23" fmla="*/ 0 h 3191"/>
                <a:gd name="T24" fmla="*/ 0 w 350"/>
                <a:gd name="T25" fmla="*/ 0 h 3191"/>
                <a:gd name="T26" fmla="*/ 0 w 350"/>
                <a:gd name="T27" fmla="*/ 0 h 3191"/>
                <a:gd name="T28" fmla="*/ 0 w 350"/>
                <a:gd name="T29" fmla="*/ 0 h 3191"/>
                <a:gd name="T30" fmla="*/ 0 w 350"/>
                <a:gd name="T31" fmla="*/ 0 h 3191"/>
                <a:gd name="T32" fmla="*/ 0 w 350"/>
                <a:gd name="T33" fmla="*/ 0 h 3191"/>
                <a:gd name="T34" fmla="*/ 0 w 350"/>
                <a:gd name="T35" fmla="*/ 0 h 3191"/>
                <a:gd name="T36" fmla="*/ 0 w 350"/>
                <a:gd name="T37" fmla="*/ 0 h 3191"/>
                <a:gd name="T38" fmla="*/ 0 w 350"/>
                <a:gd name="T39" fmla="*/ 0 h 3191"/>
                <a:gd name="T40" fmla="*/ 0 w 350"/>
                <a:gd name="T41" fmla="*/ 0 h 3191"/>
                <a:gd name="T42" fmla="*/ 0 w 350"/>
                <a:gd name="T43" fmla="*/ 0 h 3191"/>
                <a:gd name="T44" fmla="*/ 0 w 350"/>
                <a:gd name="T45" fmla="*/ 0 h 3191"/>
                <a:gd name="T46" fmla="*/ 0 w 350"/>
                <a:gd name="T47" fmla="*/ 0 h 3191"/>
                <a:gd name="T48" fmla="*/ 0 w 350"/>
                <a:gd name="T49" fmla="*/ 0 h 3191"/>
                <a:gd name="T50" fmla="*/ 0 w 350"/>
                <a:gd name="T51" fmla="*/ 0 h 3191"/>
                <a:gd name="T52" fmla="*/ 0 w 350"/>
                <a:gd name="T53" fmla="*/ 0 h 3191"/>
                <a:gd name="T54" fmla="*/ 0 w 350"/>
                <a:gd name="T55" fmla="*/ 0 h 3191"/>
                <a:gd name="T56" fmla="*/ 0 w 350"/>
                <a:gd name="T57" fmla="*/ 0 h 3191"/>
                <a:gd name="T58" fmla="*/ 0 w 350"/>
                <a:gd name="T59" fmla="*/ 0 h 3191"/>
                <a:gd name="T60" fmla="*/ 0 w 350"/>
                <a:gd name="T61" fmla="*/ 0 h 3191"/>
                <a:gd name="T62" fmla="*/ 0 w 350"/>
                <a:gd name="T63" fmla="*/ 0 h 3191"/>
                <a:gd name="T64" fmla="*/ 0 w 350"/>
                <a:gd name="T65" fmla="*/ 0 h 3191"/>
                <a:gd name="T66" fmla="*/ 0 w 350"/>
                <a:gd name="T67" fmla="*/ 0 h 3191"/>
                <a:gd name="T68" fmla="*/ 0 w 350"/>
                <a:gd name="T69" fmla="*/ 0 h 3191"/>
                <a:gd name="T70" fmla="*/ 0 w 350"/>
                <a:gd name="T71" fmla="*/ 0 h 3191"/>
                <a:gd name="T72" fmla="*/ 0 w 350"/>
                <a:gd name="T73" fmla="*/ 0 h 3191"/>
                <a:gd name="T74" fmla="*/ 0 w 350"/>
                <a:gd name="T75" fmla="*/ 0 h 3191"/>
                <a:gd name="T76" fmla="*/ 0 w 350"/>
                <a:gd name="T77" fmla="*/ 0 h 3191"/>
                <a:gd name="T78" fmla="*/ 0 w 350"/>
                <a:gd name="T79" fmla="*/ 0 h 3191"/>
                <a:gd name="T80" fmla="*/ 0 w 350"/>
                <a:gd name="T81" fmla="*/ 0 h 3191"/>
                <a:gd name="T82" fmla="*/ 0 w 350"/>
                <a:gd name="T83" fmla="*/ 0 h 3191"/>
                <a:gd name="T84" fmla="*/ 0 w 350"/>
                <a:gd name="T85" fmla="*/ 0 h 3191"/>
                <a:gd name="T86" fmla="*/ 0 w 350"/>
                <a:gd name="T87" fmla="*/ 0 h 3191"/>
                <a:gd name="T88" fmla="*/ 0 w 350"/>
                <a:gd name="T89" fmla="*/ 0 h 3191"/>
                <a:gd name="T90" fmla="*/ 0 w 350"/>
                <a:gd name="T91" fmla="*/ 0 h 3191"/>
                <a:gd name="T92" fmla="*/ 0 w 350"/>
                <a:gd name="T93" fmla="*/ 0 h 3191"/>
                <a:gd name="T94" fmla="*/ 0 w 350"/>
                <a:gd name="T95" fmla="*/ 0 h 3191"/>
                <a:gd name="T96" fmla="*/ 0 w 350"/>
                <a:gd name="T97" fmla="*/ 0 h 3191"/>
                <a:gd name="T98" fmla="*/ 0 w 350"/>
                <a:gd name="T99" fmla="*/ 0 h 3191"/>
                <a:gd name="T100" fmla="*/ 0 w 350"/>
                <a:gd name="T101" fmla="*/ 0 h 3191"/>
                <a:gd name="T102" fmla="*/ 0 w 350"/>
                <a:gd name="T103" fmla="*/ 0 h 3191"/>
                <a:gd name="T104" fmla="*/ 0 w 350"/>
                <a:gd name="T105" fmla="*/ 0 h 3191"/>
                <a:gd name="T106" fmla="*/ 0 w 350"/>
                <a:gd name="T107" fmla="*/ 0 h 3191"/>
                <a:gd name="T108" fmla="*/ 0 w 350"/>
                <a:gd name="T109" fmla="*/ 0 h 3191"/>
                <a:gd name="T110" fmla="*/ 0 w 350"/>
                <a:gd name="T111" fmla="*/ 0 h 319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50" h="3191">
                  <a:moveTo>
                    <a:pt x="159" y="2730"/>
                  </a:moveTo>
                  <a:lnTo>
                    <a:pt x="50" y="3191"/>
                  </a:lnTo>
                  <a:lnTo>
                    <a:pt x="53" y="3049"/>
                  </a:lnTo>
                  <a:lnTo>
                    <a:pt x="55" y="2907"/>
                  </a:lnTo>
                  <a:lnTo>
                    <a:pt x="56" y="2762"/>
                  </a:lnTo>
                  <a:lnTo>
                    <a:pt x="56" y="2615"/>
                  </a:lnTo>
                  <a:lnTo>
                    <a:pt x="55" y="2467"/>
                  </a:lnTo>
                  <a:lnTo>
                    <a:pt x="53" y="2318"/>
                  </a:lnTo>
                  <a:lnTo>
                    <a:pt x="51" y="2167"/>
                  </a:lnTo>
                  <a:lnTo>
                    <a:pt x="48" y="2016"/>
                  </a:lnTo>
                  <a:lnTo>
                    <a:pt x="43" y="1864"/>
                  </a:lnTo>
                  <a:lnTo>
                    <a:pt x="39" y="1711"/>
                  </a:lnTo>
                  <a:lnTo>
                    <a:pt x="33" y="1559"/>
                  </a:lnTo>
                  <a:lnTo>
                    <a:pt x="28" y="1405"/>
                  </a:lnTo>
                  <a:lnTo>
                    <a:pt x="14" y="1098"/>
                  </a:lnTo>
                  <a:lnTo>
                    <a:pt x="0" y="793"/>
                  </a:lnTo>
                  <a:lnTo>
                    <a:pt x="26" y="746"/>
                  </a:lnTo>
                  <a:lnTo>
                    <a:pt x="50" y="699"/>
                  </a:lnTo>
                  <a:lnTo>
                    <a:pt x="74" y="651"/>
                  </a:lnTo>
                  <a:lnTo>
                    <a:pt x="96" y="602"/>
                  </a:lnTo>
                  <a:lnTo>
                    <a:pt x="118" y="554"/>
                  </a:lnTo>
                  <a:lnTo>
                    <a:pt x="139" y="504"/>
                  </a:lnTo>
                  <a:lnTo>
                    <a:pt x="160" y="454"/>
                  </a:lnTo>
                  <a:lnTo>
                    <a:pt x="180" y="405"/>
                  </a:lnTo>
                  <a:lnTo>
                    <a:pt x="220" y="304"/>
                  </a:lnTo>
                  <a:lnTo>
                    <a:pt x="259" y="202"/>
                  </a:lnTo>
                  <a:lnTo>
                    <a:pt x="298" y="101"/>
                  </a:lnTo>
                  <a:lnTo>
                    <a:pt x="338" y="0"/>
                  </a:lnTo>
                  <a:lnTo>
                    <a:pt x="334" y="90"/>
                  </a:lnTo>
                  <a:lnTo>
                    <a:pt x="330" y="179"/>
                  </a:lnTo>
                  <a:lnTo>
                    <a:pt x="328" y="267"/>
                  </a:lnTo>
                  <a:lnTo>
                    <a:pt x="327" y="356"/>
                  </a:lnTo>
                  <a:lnTo>
                    <a:pt x="327" y="445"/>
                  </a:lnTo>
                  <a:lnTo>
                    <a:pt x="328" y="532"/>
                  </a:lnTo>
                  <a:lnTo>
                    <a:pt x="329" y="620"/>
                  </a:lnTo>
                  <a:lnTo>
                    <a:pt x="331" y="707"/>
                  </a:lnTo>
                  <a:lnTo>
                    <a:pt x="336" y="881"/>
                  </a:lnTo>
                  <a:lnTo>
                    <a:pt x="342" y="1054"/>
                  </a:lnTo>
                  <a:lnTo>
                    <a:pt x="347" y="1227"/>
                  </a:lnTo>
                  <a:lnTo>
                    <a:pt x="349" y="1398"/>
                  </a:lnTo>
                  <a:lnTo>
                    <a:pt x="350" y="1483"/>
                  </a:lnTo>
                  <a:lnTo>
                    <a:pt x="349" y="1567"/>
                  </a:lnTo>
                  <a:lnTo>
                    <a:pt x="347" y="1653"/>
                  </a:lnTo>
                  <a:lnTo>
                    <a:pt x="344" y="1737"/>
                  </a:lnTo>
                  <a:lnTo>
                    <a:pt x="340" y="1821"/>
                  </a:lnTo>
                  <a:lnTo>
                    <a:pt x="334" y="1905"/>
                  </a:lnTo>
                  <a:lnTo>
                    <a:pt x="327" y="1989"/>
                  </a:lnTo>
                  <a:lnTo>
                    <a:pt x="317" y="2072"/>
                  </a:lnTo>
                  <a:lnTo>
                    <a:pt x="306" y="2155"/>
                  </a:lnTo>
                  <a:lnTo>
                    <a:pt x="293" y="2239"/>
                  </a:lnTo>
                  <a:lnTo>
                    <a:pt x="277" y="2321"/>
                  </a:lnTo>
                  <a:lnTo>
                    <a:pt x="259" y="2404"/>
                  </a:lnTo>
                  <a:lnTo>
                    <a:pt x="239" y="2486"/>
                  </a:lnTo>
                  <a:lnTo>
                    <a:pt x="215" y="2567"/>
                  </a:lnTo>
                  <a:lnTo>
                    <a:pt x="188" y="2649"/>
                  </a:lnTo>
                  <a:lnTo>
                    <a:pt x="159" y="2730"/>
                  </a:lnTo>
                  <a:close/>
                </a:path>
              </a:pathLst>
            </a:custGeom>
            <a:solidFill>
              <a:srgbClr val="3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7" name="Freeform 246">
              <a:extLst>
                <a:ext uri="{FF2B5EF4-FFF2-40B4-BE49-F238E27FC236}">
                  <a16:creationId xmlns:a16="http://schemas.microsoft.com/office/drawing/2014/main" id="{B7F05D3B-22EA-4EBF-89F2-EDB38D8F2F00}"/>
                </a:ext>
              </a:extLst>
            </p:cNvPr>
            <p:cNvSpPr>
              <a:spLocks/>
            </p:cNvSpPr>
            <p:nvPr/>
          </p:nvSpPr>
          <p:spPr bwMode="auto">
            <a:xfrm>
              <a:off x="4958" y="3456"/>
              <a:ext cx="21" cy="65"/>
            </a:xfrm>
            <a:custGeom>
              <a:avLst/>
              <a:gdLst>
                <a:gd name="T0" fmla="*/ 0 w 145"/>
                <a:gd name="T1" fmla="*/ 0 h 718"/>
                <a:gd name="T2" fmla="*/ 0 w 145"/>
                <a:gd name="T3" fmla="*/ 0 h 718"/>
                <a:gd name="T4" fmla="*/ 0 w 145"/>
                <a:gd name="T5" fmla="*/ 0 h 718"/>
                <a:gd name="T6" fmla="*/ 0 w 145"/>
                <a:gd name="T7" fmla="*/ 0 h 718"/>
                <a:gd name="T8" fmla="*/ 0 w 145"/>
                <a:gd name="T9" fmla="*/ 0 h 718"/>
                <a:gd name="T10" fmla="*/ 0 w 145"/>
                <a:gd name="T11" fmla="*/ 0 h 718"/>
                <a:gd name="T12" fmla="*/ 0 w 145"/>
                <a:gd name="T13" fmla="*/ 0 h 718"/>
                <a:gd name="T14" fmla="*/ 0 w 145"/>
                <a:gd name="T15" fmla="*/ 0 h 718"/>
                <a:gd name="T16" fmla="*/ 0 w 145"/>
                <a:gd name="T17" fmla="*/ 0 h 718"/>
                <a:gd name="T18" fmla="*/ 0 w 145"/>
                <a:gd name="T19" fmla="*/ 0 h 718"/>
                <a:gd name="T20" fmla="*/ 0 w 145"/>
                <a:gd name="T21" fmla="*/ 0 h 718"/>
                <a:gd name="T22" fmla="*/ 0 w 145"/>
                <a:gd name="T23" fmla="*/ 0 h 718"/>
                <a:gd name="T24" fmla="*/ 0 w 145"/>
                <a:gd name="T25" fmla="*/ 0 h 718"/>
                <a:gd name="T26" fmla="*/ 0 w 145"/>
                <a:gd name="T27" fmla="*/ 0 h 718"/>
                <a:gd name="T28" fmla="*/ 0 w 145"/>
                <a:gd name="T29" fmla="*/ 0 h 718"/>
                <a:gd name="T30" fmla="*/ 0 w 145"/>
                <a:gd name="T31" fmla="*/ 0 h 718"/>
                <a:gd name="T32" fmla="*/ 0 w 145"/>
                <a:gd name="T33" fmla="*/ 0 h 718"/>
                <a:gd name="T34" fmla="*/ 0 w 145"/>
                <a:gd name="T35" fmla="*/ 0 h 718"/>
                <a:gd name="T36" fmla="*/ 0 w 145"/>
                <a:gd name="T37" fmla="*/ 0 h 718"/>
                <a:gd name="T38" fmla="*/ 0 w 145"/>
                <a:gd name="T39" fmla="*/ 0 h 718"/>
                <a:gd name="T40" fmla="*/ 0 w 145"/>
                <a:gd name="T41" fmla="*/ 0 h 718"/>
                <a:gd name="T42" fmla="*/ 0 w 145"/>
                <a:gd name="T43" fmla="*/ 0 h 718"/>
                <a:gd name="T44" fmla="*/ 0 w 145"/>
                <a:gd name="T45" fmla="*/ 0 h 718"/>
                <a:gd name="T46" fmla="*/ 0 w 145"/>
                <a:gd name="T47" fmla="*/ 0 h 718"/>
                <a:gd name="T48" fmla="*/ 0 w 145"/>
                <a:gd name="T49" fmla="*/ 0 h 718"/>
                <a:gd name="T50" fmla="*/ 0 w 145"/>
                <a:gd name="T51" fmla="*/ 0 h 718"/>
                <a:gd name="T52" fmla="*/ 0 w 145"/>
                <a:gd name="T53" fmla="*/ 0 h 718"/>
                <a:gd name="T54" fmla="*/ 0 w 145"/>
                <a:gd name="T55" fmla="*/ 0 h 718"/>
                <a:gd name="T56" fmla="*/ 0 w 145"/>
                <a:gd name="T57" fmla="*/ 0 h 718"/>
                <a:gd name="T58" fmla="*/ 0 w 145"/>
                <a:gd name="T59" fmla="*/ 0 h 718"/>
                <a:gd name="T60" fmla="*/ 0 w 145"/>
                <a:gd name="T61" fmla="*/ 0 h 718"/>
                <a:gd name="T62" fmla="*/ 0 w 145"/>
                <a:gd name="T63" fmla="*/ 0 h 7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5" h="718">
                  <a:moveTo>
                    <a:pt x="130" y="675"/>
                  </a:moveTo>
                  <a:lnTo>
                    <a:pt x="124" y="686"/>
                  </a:lnTo>
                  <a:lnTo>
                    <a:pt x="118" y="695"/>
                  </a:lnTo>
                  <a:lnTo>
                    <a:pt x="110" y="702"/>
                  </a:lnTo>
                  <a:lnTo>
                    <a:pt x="103" y="707"/>
                  </a:lnTo>
                  <a:lnTo>
                    <a:pt x="95" y="712"/>
                  </a:lnTo>
                  <a:lnTo>
                    <a:pt x="86" y="714"/>
                  </a:lnTo>
                  <a:lnTo>
                    <a:pt x="77" y="716"/>
                  </a:lnTo>
                  <a:lnTo>
                    <a:pt x="68" y="717"/>
                  </a:lnTo>
                  <a:lnTo>
                    <a:pt x="50" y="717"/>
                  </a:lnTo>
                  <a:lnTo>
                    <a:pt x="33" y="716"/>
                  </a:lnTo>
                  <a:lnTo>
                    <a:pt x="24" y="716"/>
                  </a:lnTo>
                  <a:lnTo>
                    <a:pt x="16" y="716"/>
                  </a:lnTo>
                  <a:lnTo>
                    <a:pt x="8" y="716"/>
                  </a:lnTo>
                  <a:lnTo>
                    <a:pt x="0" y="718"/>
                  </a:lnTo>
                  <a:lnTo>
                    <a:pt x="20" y="0"/>
                  </a:lnTo>
                  <a:lnTo>
                    <a:pt x="40" y="37"/>
                  </a:lnTo>
                  <a:lnTo>
                    <a:pt x="58" y="75"/>
                  </a:lnTo>
                  <a:lnTo>
                    <a:pt x="74" y="114"/>
                  </a:lnTo>
                  <a:lnTo>
                    <a:pt x="90" y="154"/>
                  </a:lnTo>
                  <a:lnTo>
                    <a:pt x="103" y="195"/>
                  </a:lnTo>
                  <a:lnTo>
                    <a:pt x="114" y="236"/>
                  </a:lnTo>
                  <a:lnTo>
                    <a:pt x="123" y="279"/>
                  </a:lnTo>
                  <a:lnTo>
                    <a:pt x="131" y="321"/>
                  </a:lnTo>
                  <a:lnTo>
                    <a:pt x="137" y="365"/>
                  </a:lnTo>
                  <a:lnTo>
                    <a:pt x="142" y="409"/>
                  </a:lnTo>
                  <a:lnTo>
                    <a:pt x="144" y="453"/>
                  </a:lnTo>
                  <a:lnTo>
                    <a:pt x="145" y="498"/>
                  </a:lnTo>
                  <a:lnTo>
                    <a:pt x="144" y="542"/>
                  </a:lnTo>
                  <a:lnTo>
                    <a:pt x="141" y="586"/>
                  </a:lnTo>
                  <a:lnTo>
                    <a:pt x="136" y="630"/>
                  </a:lnTo>
                  <a:lnTo>
                    <a:pt x="130" y="675"/>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 name="Freeform 247">
              <a:extLst>
                <a:ext uri="{FF2B5EF4-FFF2-40B4-BE49-F238E27FC236}">
                  <a16:creationId xmlns:a16="http://schemas.microsoft.com/office/drawing/2014/main" id="{F323BCFE-CEFB-4335-9BD2-6819E5125DB8}"/>
                </a:ext>
              </a:extLst>
            </p:cNvPr>
            <p:cNvSpPr>
              <a:spLocks/>
            </p:cNvSpPr>
            <p:nvPr/>
          </p:nvSpPr>
          <p:spPr bwMode="auto">
            <a:xfrm>
              <a:off x="4932" y="3458"/>
              <a:ext cx="17" cy="61"/>
            </a:xfrm>
            <a:custGeom>
              <a:avLst/>
              <a:gdLst>
                <a:gd name="T0" fmla="*/ 0 w 117"/>
                <a:gd name="T1" fmla="*/ 0 h 674"/>
                <a:gd name="T2" fmla="*/ 0 w 117"/>
                <a:gd name="T3" fmla="*/ 0 h 674"/>
                <a:gd name="T4" fmla="*/ 0 w 117"/>
                <a:gd name="T5" fmla="*/ 0 h 674"/>
                <a:gd name="T6" fmla="*/ 0 w 117"/>
                <a:gd name="T7" fmla="*/ 0 h 674"/>
                <a:gd name="T8" fmla="*/ 0 w 117"/>
                <a:gd name="T9" fmla="*/ 0 h 674"/>
                <a:gd name="T10" fmla="*/ 0 w 117"/>
                <a:gd name="T11" fmla="*/ 0 h 674"/>
                <a:gd name="T12" fmla="*/ 0 w 117"/>
                <a:gd name="T13" fmla="*/ 0 h 674"/>
                <a:gd name="T14" fmla="*/ 0 w 117"/>
                <a:gd name="T15" fmla="*/ 0 h 674"/>
                <a:gd name="T16" fmla="*/ 0 w 117"/>
                <a:gd name="T17" fmla="*/ 0 h 674"/>
                <a:gd name="T18" fmla="*/ 0 w 117"/>
                <a:gd name="T19" fmla="*/ 0 h 674"/>
                <a:gd name="T20" fmla="*/ 0 w 117"/>
                <a:gd name="T21" fmla="*/ 0 h 674"/>
                <a:gd name="T22" fmla="*/ 0 w 117"/>
                <a:gd name="T23" fmla="*/ 0 h 674"/>
                <a:gd name="T24" fmla="*/ 0 w 117"/>
                <a:gd name="T25" fmla="*/ 0 h 674"/>
                <a:gd name="T26" fmla="*/ 0 w 117"/>
                <a:gd name="T27" fmla="*/ 0 h 674"/>
                <a:gd name="T28" fmla="*/ 0 w 117"/>
                <a:gd name="T29" fmla="*/ 0 h 674"/>
                <a:gd name="T30" fmla="*/ 0 w 117"/>
                <a:gd name="T31" fmla="*/ 0 h 674"/>
                <a:gd name="T32" fmla="*/ 0 w 117"/>
                <a:gd name="T33" fmla="*/ 0 h 674"/>
                <a:gd name="T34" fmla="*/ 0 w 117"/>
                <a:gd name="T35" fmla="*/ 0 h 674"/>
                <a:gd name="T36" fmla="*/ 0 w 117"/>
                <a:gd name="T37" fmla="*/ 0 h 674"/>
                <a:gd name="T38" fmla="*/ 0 w 117"/>
                <a:gd name="T39" fmla="*/ 0 h 674"/>
                <a:gd name="T40" fmla="*/ 0 w 117"/>
                <a:gd name="T41" fmla="*/ 0 h 674"/>
                <a:gd name="T42" fmla="*/ 0 w 117"/>
                <a:gd name="T43" fmla="*/ 0 h 67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7" h="674">
                  <a:moveTo>
                    <a:pt x="110" y="674"/>
                  </a:moveTo>
                  <a:lnTo>
                    <a:pt x="0" y="674"/>
                  </a:lnTo>
                  <a:lnTo>
                    <a:pt x="20" y="42"/>
                  </a:lnTo>
                  <a:lnTo>
                    <a:pt x="89" y="0"/>
                  </a:lnTo>
                  <a:lnTo>
                    <a:pt x="95" y="13"/>
                  </a:lnTo>
                  <a:lnTo>
                    <a:pt x="100" y="28"/>
                  </a:lnTo>
                  <a:lnTo>
                    <a:pt x="104" y="43"/>
                  </a:lnTo>
                  <a:lnTo>
                    <a:pt x="107" y="59"/>
                  </a:lnTo>
                  <a:lnTo>
                    <a:pt x="110" y="77"/>
                  </a:lnTo>
                  <a:lnTo>
                    <a:pt x="112" y="94"/>
                  </a:lnTo>
                  <a:lnTo>
                    <a:pt x="114" y="113"/>
                  </a:lnTo>
                  <a:lnTo>
                    <a:pt x="115" y="132"/>
                  </a:lnTo>
                  <a:lnTo>
                    <a:pt x="117" y="173"/>
                  </a:lnTo>
                  <a:lnTo>
                    <a:pt x="117" y="215"/>
                  </a:lnTo>
                  <a:lnTo>
                    <a:pt x="116" y="259"/>
                  </a:lnTo>
                  <a:lnTo>
                    <a:pt x="115" y="305"/>
                  </a:lnTo>
                  <a:lnTo>
                    <a:pt x="110" y="399"/>
                  </a:lnTo>
                  <a:lnTo>
                    <a:pt x="107" y="494"/>
                  </a:lnTo>
                  <a:lnTo>
                    <a:pt x="106" y="540"/>
                  </a:lnTo>
                  <a:lnTo>
                    <a:pt x="106" y="587"/>
                  </a:lnTo>
                  <a:lnTo>
                    <a:pt x="107" y="631"/>
                  </a:lnTo>
                  <a:lnTo>
                    <a:pt x="110" y="674"/>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 name="Freeform 248">
              <a:extLst>
                <a:ext uri="{FF2B5EF4-FFF2-40B4-BE49-F238E27FC236}">
                  <a16:creationId xmlns:a16="http://schemas.microsoft.com/office/drawing/2014/main" id="{DE75D8A1-4F5F-40C0-A8C5-AE5F8859BC2A}"/>
                </a:ext>
              </a:extLst>
            </p:cNvPr>
            <p:cNvSpPr>
              <a:spLocks/>
            </p:cNvSpPr>
            <p:nvPr/>
          </p:nvSpPr>
          <p:spPr bwMode="auto">
            <a:xfrm>
              <a:off x="3876" y="3463"/>
              <a:ext cx="80" cy="71"/>
            </a:xfrm>
            <a:custGeom>
              <a:avLst/>
              <a:gdLst>
                <a:gd name="T0" fmla="*/ 0 w 557"/>
                <a:gd name="T1" fmla="*/ 0 h 782"/>
                <a:gd name="T2" fmla="*/ 0 w 557"/>
                <a:gd name="T3" fmla="*/ 0 h 782"/>
                <a:gd name="T4" fmla="*/ 0 w 557"/>
                <a:gd name="T5" fmla="*/ 0 h 782"/>
                <a:gd name="T6" fmla="*/ 0 w 557"/>
                <a:gd name="T7" fmla="*/ 0 h 782"/>
                <a:gd name="T8" fmla="*/ 0 w 557"/>
                <a:gd name="T9" fmla="*/ 0 h 782"/>
                <a:gd name="T10" fmla="*/ 0 w 557"/>
                <a:gd name="T11" fmla="*/ 0 h 782"/>
                <a:gd name="T12" fmla="*/ 0 w 557"/>
                <a:gd name="T13" fmla="*/ 0 h 782"/>
                <a:gd name="T14" fmla="*/ 0 w 557"/>
                <a:gd name="T15" fmla="*/ 0 h 782"/>
                <a:gd name="T16" fmla="*/ 0 w 557"/>
                <a:gd name="T17" fmla="*/ 0 h 782"/>
                <a:gd name="T18" fmla="*/ 0 w 557"/>
                <a:gd name="T19" fmla="*/ 0 h 782"/>
                <a:gd name="T20" fmla="*/ 0 w 557"/>
                <a:gd name="T21" fmla="*/ 0 h 782"/>
                <a:gd name="T22" fmla="*/ 0 w 557"/>
                <a:gd name="T23" fmla="*/ 0 h 782"/>
                <a:gd name="T24" fmla="*/ 0 w 557"/>
                <a:gd name="T25" fmla="*/ 0 h 782"/>
                <a:gd name="T26" fmla="*/ 0 w 557"/>
                <a:gd name="T27" fmla="*/ 0 h 782"/>
                <a:gd name="T28" fmla="*/ 0 w 557"/>
                <a:gd name="T29" fmla="*/ 0 h 782"/>
                <a:gd name="T30" fmla="*/ 0 w 557"/>
                <a:gd name="T31" fmla="*/ 0 h 782"/>
                <a:gd name="T32" fmla="*/ 0 w 557"/>
                <a:gd name="T33" fmla="*/ 0 h 782"/>
                <a:gd name="T34" fmla="*/ 0 w 557"/>
                <a:gd name="T35" fmla="*/ 0 h 782"/>
                <a:gd name="T36" fmla="*/ 0 w 557"/>
                <a:gd name="T37" fmla="*/ 0 h 7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57" h="782">
                  <a:moveTo>
                    <a:pt x="0" y="782"/>
                  </a:moveTo>
                  <a:lnTo>
                    <a:pt x="13" y="756"/>
                  </a:lnTo>
                  <a:lnTo>
                    <a:pt x="27" y="732"/>
                  </a:lnTo>
                  <a:lnTo>
                    <a:pt x="41" y="707"/>
                  </a:lnTo>
                  <a:lnTo>
                    <a:pt x="57" y="683"/>
                  </a:lnTo>
                  <a:lnTo>
                    <a:pt x="89" y="633"/>
                  </a:lnTo>
                  <a:lnTo>
                    <a:pt x="123" y="585"/>
                  </a:lnTo>
                  <a:lnTo>
                    <a:pt x="159" y="536"/>
                  </a:lnTo>
                  <a:lnTo>
                    <a:pt x="195" y="487"/>
                  </a:lnTo>
                  <a:lnTo>
                    <a:pt x="233" y="440"/>
                  </a:lnTo>
                  <a:lnTo>
                    <a:pt x="271" y="391"/>
                  </a:lnTo>
                  <a:lnTo>
                    <a:pt x="348" y="295"/>
                  </a:lnTo>
                  <a:lnTo>
                    <a:pt x="422" y="198"/>
                  </a:lnTo>
                  <a:lnTo>
                    <a:pt x="458" y="149"/>
                  </a:lnTo>
                  <a:lnTo>
                    <a:pt x="494" y="99"/>
                  </a:lnTo>
                  <a:lnTo>
                    <a:pt x="527" y="51"/>
                  </a:lnTo>
                  <a:lnTo>
                    <a:pt x="557" y="0"/>
                  </a:lnTo>
                  <a:lnTo>
                    <a:pt x="289" y="782"/>
                  </a:lnTo>
                  <a:lnTo>
                    <a:pt x="0" y="78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0" name="Freeform 249">
              <a:extLst>
                <a:ext uri="{FF2B5EF4-FFF2-40B4-BE49-F238E27FC236}">
                  <a16:creationId xmlns:a16="http://schemas.microsoft.com/office/drawing/2014/main" id="{D97DDC63-8631-4C24-9528-9EBE348E87D9}"/>
                </a:ext>
              </a:extLst>
            </p:cNvPr>
            <p:cNvSpPr>
              <a:spLocks/>
            </p:cNvSpPr>
            <p:nvPr/>
          </p:nvSpPr>
          <p:spPr bwMode="auto">
            <a:xfrm>
              <a:off x="4085" y="3463"/>
              <a:ext cx="131" cy="71"/>
            </a:xfrm>
            <a:custGeom>
              <a:avLst/>
              <a:gdLst>
                <a:gd name="T0" fmla="*/ 0 w 915"/>
                <a:gd name="T1" fmla="*/ 0 h 776"/>
                <a:gd name="T2" fmla="*/ 0 w 915"/>
                <a:gd name="T3" fmla="*/ 0 h 776"/>
                <a:gd name="T4" fmla="*/ 0 w 915"/>
                <a:gd name="T5" fmla="*/ 0 h 776"/>
                <a:gd name="T6" fmla="*/ 0 w 915"/>
                <a:gd name="T7" fmla="*/ 0 h 776"/>
                <a:gd name="T8" fmla="*/ 0 w 915"/>
                <a:gd name="T9" fmla="*/ 0 h 776"/>
                <a:gd name="T10" fmla="*/ 0 w 915"/>
                <a:gd name="T11" fmla="*/ 0 h 776"/>
                <a:gd name="T12" fmla="*/ 0 w 915"/>
                <a:gd name="T13" fmla="*/ 0 h 776"/>
                <a:gd name="T14" fmla="*/ 0 w 915"/>
                <a:gd name="T15" fmla="*/ 0 h 776"/>
                <a:gd name="T16" fmla="*/ 0 w 915"/>
                <a:gd name="T17" fmla="*/ 0 h 776"/>
                <a:gd name="T18" fmla="*/ 0 w 915"/>
                <a:gd name="T19" fmla="*/ 0 h 776"/>
                <a:gd name="T20" fmla="*/ 0 w 915"/>
                <a:gd name="T21" fmla="*/ 0 h 776"/>
                <a:gd name="T22" fmla="*/ 0 w 915"/>
                <a:gd name="T23" fmla="*/ 0 h 776"/>
                <a:gd name="T24" fmla="*/ 0 w 915"/>
                <a:gd name="T25" fmla="*/ 0 h 776"/>
                <a:gd name="T26" fmla="*/ 0 w 915"/>
                <a:gd name="T27" fmla="*/ 0 h 776"/>
                <a:gd name="T28" fmla="*/ 0 w 915"/>
                <a:gd name="T29" fmla="*/ 0 h 776"/>
                <a:gd name="T30" fmla="*/ 0 w 915"/>
                <a:gd name="T31" fmla="*/ 0 h 776"/>
                <a:gd name="T32" fmla="*/ 0 w 915"/>
                <a:gd name="T33" fmla="*/ 0 h 776"/>
                <a:gd name="T34" fmla="*/ 0 w 915"/>
                <a:gd name="T35" fmla="*/ 0 h 776"/>
                <a:gd name="T36" fmla="*/ 0 w 915"/>
                <a:gd name="T37" fmla="*/ 0 h 776"/>
                <a:gd name="T38" fmla="*/ 0 w 915"/>
                <a:gd name="T39" fmla="*/ 0 h 776"/>
                <a:gd name="T40" fmla="*/ 0 w 915"/>
                <a:gd name="T41" fmla="*/ 0 h 776"/>
                <a:gd name="T42" fmla="*/ 0 w 915"/>
                <a:gd name="T43" fmla="*/ 0 h 776"/>
                <a:gd name="T44" fmla="*/ 0 w 915"/>
                <a:gd name="T45" fmla="*/ 0 h 776"/>
                <a:gd name="T46" fmla="*/ 0 w 915"/>
                <a:gd name="T47" fmla="*/ 0 h 776"/>
                <a:gd name="T48" fmla="*/ 0 w 915"/>
                <a:gd name="T49" fmla="*/ 0 h 776"/>
                <a:gd name="T50" fmla="*/ 0 w 915"/>
                <a:gd name="T51" fmla="*/ 0 h 776"/>
                <a:gd name="T52" fmla="*/ 0 w 915"/>
                <a:gd name="T53" fmla="*/ 0 h 776"/>
                <a:gd name="T54" fmla="*/ 0 w 915"/>
                <a:gd name="T55" fmla="*/ 0 h 776"/>
                <a:gd name="T56" fmla="*/ 0 w 915"/>
                <a:gd name="T57" fmla="*/ 0 h 776"/>
                <a:gd name="T58" fmla="*/ 0 w 915"/>
                <a:gd name="T59" fmla="*/ 0 h 776"/>
                <a:gd name="T60" fmla="*/ 0 w 915"/>
                <a:gd name="T61" fmla="*/ 0 h 776"/>
                <a:gd name="T62" fmla="*/ 0 w 915"/>
                <a:gd name="T63" fmla="*/ 0 h 776"/>
                <a:gd name="T64" fmla="*/ 0 w 915"/>
                <a:gd name="T65" fmla="*/ 0 h 776"/>
                <a:gd name="T66" fmla="*/ 0 w 915"/>
                <a:gd name="T67" fmla="*/ 0 h 776"/>
                <a:gd name="T68" fmla="*/ 0 w 915"/>
                <a:gd name="T69" fmla="*/ 0 h 776"/>
                <a:gd name="T70" fmla="*/ 0 w 915"/>
                <a:gd name="T71" fmla="*/ 0 h 776"/>
                <a:gd name="T72" fmla="*/ 0 w 915"/>
                <a:gd name="T73" fmla="*/ 0 h 776"/>
                <a:gd name="T74" fmla="*/ 0 w 915"/>
                <a:gd name="T75" fmla="*/ 0 h 776"/>
                <a:gd name="T76" fmla="*/ 0 w 915"/>
                <a:gd name="T77" fmla="*/ 0 h 776"/>
                <a:gd name="T78" fmla="*/ 0 w 915"/>
                <a:gd name="T79" fmla="*/ 0 h 776"/>
                <a:gd name="T80" fmla="*/ 0 w 915"/>
                <a:gd name="T81" fmla="*/ 0 h 776"/>
                <a:gd name="T82" fmla="*/ 0 w 915"/>
                <a:gd name="T83" fmla="*/ 0 h 776"/>
                <a:gd name="T84" fmla="*/ 0 w 915"/>
                <a:gd name="T85" fmla="*/ 0 h 776"/>
                <a:gd name="T86" fmla="*/ 0 w 915"/>
                <a:gd name="T87" fmla="*/ 0 h 776"/>
                <a:gd name="T88" fmla="*/ 0 w 915"/>
                <a:gd name="T89" fmla="*/ 0 h 776"/>
                <a:gd name="T90" fmla="*/ 0 w 915"/>
                <a:gd name="T91" fmla="*/ 0 h 776"/>
                <a:gd name="T92" fmla="*/ 0 w 915"/>
                <a:gd name="T93" fmla="*/ 0 h 776"/>
                <a:gd name="T94" fmla="*/ 0 w 915"/>
                <a:gd name="T95" fmla="*/ 0 h 776"/>
                <a:gd name="T96" fmla="*/ 0 w 915"/>
                <a:gd name="T97" fmla="*/ 0 h 776"/>
                <a:gd name="T98" fmla="*/ 0 w 915"/>
                <a:gd name="T99" fmla="*/ 0 h 77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915" h="776">
                  <a:moveTo>
                    <a:pt x="897" y="213"/>
                  </a:moveTo>
                  <a:lnTo>
                    <a:pt x="905" y="236"/>
                  </a:lnTo>
                  <a:lnTo>
                    <a:pt x="910" y="258"/>
                  </a:lnTo>
                  <a:lnTo>
                    <a:pt x="914" y="281"/>
                  </a:lnTo>
                  <a:lnTo>
                    <a:pt x="915" y="302"/>
                  </a:lnTo>
                  <a:lnTo>
                    <a:pt x="914" y="322"/>
                  </a:lnTo>
                  <a:lnTo>
                    <a:pt x="912" y="342"/>
                  </a:lnTo>
                  <a:lnTo>
                    <a:pt x="908" y="361"/>
                  </a:lnTo>
                  <a:lnTo>
                    <a:pt x="902" y="378"/>
                  </a:lnTo>
                  <a:lnTo>
                    <a:pt x="894" y="397"/>
                  </a:lnTo>
                  <a:lnTo>
                    <a:pt x="886" y="414"/>
                  </a:lnTo>
                  <a:lnTo>
                    <a:pt x="876" y="430"/>
                  </a:lnTo>
                  <a:lnTo>
                    <a:pt x="865" y="446"/>
                  </a:lnTo>
                  <a:lnTo>
                    <a:pt x="853" y="462"/>
                  </a:lnTo>
                  <a:lnTo>
                    <a:pt x="840" y="478"/>
                  </a:lnTo>
                  <a:lnTo>
                    <a:pt x="827" y="492"/>
                  </a:lnTo>
                  <a:lnTo>
                    <a:pt x="812" y="507"/>
                  </a:lnTo>
                  <a:lnTo>
                    <a:pt x="751" y="563"/>
                  </a:lnTo>
                  <a:lnTo>
                    <a:pt x="692" y="619"/>
                  </a:lnTo>
                  <a:lnTo>
                    <a:pt x="678" y="633"/>
                  </a:lnTo>
                  <a:lnTo>
                    <a:pt x="665" y="648"/>
                  </a:lnTo>
                  <a:lnTo>
                    <a:pt x="653" y="662"/>
                  </a:lnTo>
                  <a:lnTo>
                    <a:pt x="642" y="676"/>
                  </a:lnTo>
                  <a:lnTo>
                    <a:pt x="631" y="691"/>
                  </a:lnTo>
                  <a:lnTo>
                    <a:pt x="622" y="706"/>
                  </a:lnTo>
                  <a:lnTo>
                    <a:pt x="615" y="721"/>
                  </a:lnTo>
                  <a:lnTo>
                    <a:pt x="608" y="737"/>
                  </a:lnTo>
                  <a:lnTo>
                    <a:pt x="596" y="746"/>
                  </a:lnTo>
                  <a:lnTo>
                    <a:pt x="584" y="752"/>
                  </a:lnTo>
                  <a:lnTo>
                    <a:pt x="571" y="759"/>
                  </a:lnTo>
                  <a:lnTo>
                    <a:pt x="559" y="764"/>
                  </a:lnTo>
                  <a:lnTo>
                    <a:pt x="546" y="769"/>
                  </a:lnTo>
                  <a:lnTo>
                    <a:pt x="534" y="772"/>
                  </a:lnTo>
                  <a:lnTo>
                    <a:pt x="521" y="774"/>
                  </a:lnTo>
                  <a:lnTo>
                    <a:pt x="509" y="775"/>
                  </a:lnTo>
                  <a:lnTo>
                    <a:pt x="496" y="776"/>
                  </a:lnTo>
                  <a:lnTo>
                    <a:pt x="484" y="776"/>
                  </a:lnTo>
                  <a:lnTo>
                    <a:pt x="471" y="776"/>
                  </a:lnTo>
                  <a:lnTo>
                    <a:pt x="458" y="775"/>
                  </a:lnTo>
                  <a:lnTo>
                    <a:pt x="433" y="772"/>
                  </a:lnTo>
                  <a:lnTo>
                    <a:pt x="407" y="767"/>
                  </a:lnTo>
                  <a:lnTo>
                    <a:pt x="353" y="759"/>
                  </a:lnTo>
                  <a:lnTo>
                    <a:pt x="300" y="751"/>
                  </a:lnTo>
                  <a:lnTo>
                    <a:pt x="273" y="749"/>
                  </a:lnTo>
                  <a:lnTo>
                    <a:pt x="245" y="749"/>
                  </a:lnTo>
                  <a:lnTo>
                    <a:pt x="232" y="750"/>
                  </a:lnTo>
                  <a:lnTo>
                    <a:pt x="217" y="752"/>
                  </a:lnTo>
                  <a:lnTo>
                    <a:pt x="203" y="754"/>
                  </a:lnTo>
                  <a:lnTo>
                    <a:pt x="189" y="759"/>
                  </a:lnTo>
                  <a:lnTo>
                    <a:pt x="177" y="742"/>
                  </a:lnTo>
                  <a:lnTo>
                    <a:pt x="167" y="724"/>
                  </a:lnTo>
                  <a:lnTo>
                    <a:pt x="156" y="706"/>
                  </a:lnTo>
                  <a:lnTo>
                    <a:pt x="147" y="687"/>
                  </a:lnTo>
                  <a:lnTo>
                    <a:pt x="138" y="669"/>
                  </a:lnTo>
                  <a:lnTo>
                    <a:pt x="130" y="650"/>
                  </a:lnTo>
                  <a:lnTo>
                    <a:pt x="122" y="631"/>
                  </a:lnTo>
                  <a:lnTo>
                    <a:pt x="115" y="612"/>
                  </a:lnTo>
                  <a:lnTo>
                    <a:pt x="102" y="572"/>
                  </a:lnTo>
                  <a:lnTo>
                    <a:pt x="91" y="532"/>
                  </a:lnTo>
                  <a:lnTo>
                    <a:pt x="82" y="491"/>
                  </a:lnTo>
                  <a:lnTo>
                    <a:pt x="73" y="450"/>
                  </a:lnTo>
                  <a:lnTo>
                    <a:pt x="57" y="365"/>
                  </a:lnTo>
                  <a:lnTo>
                    <a:pt x="40" y="281"/>
                  </a:lnTo>
                  <a:lnTo>
                    <a:pt x="32" y="239"/>
                  </a:lnTo>
                  <a:lnTo>
                    <a:pt x="23" y="198"/>
                  </a:lnTo>
                  <a:lnTo>
                    <a:pt x="12" y="157"/>
                  </a:lnTo>
                  <a:lnTo>
                    <a:pt x="0" y="116"/>
                  </a:lnTo>
                  <a:lnTo>
                    <a:pt x="39" y="101"/>
                  </a:lnTo>
                  <a:lnTo>
                    <a:pt x="80" y="86"/>
                  </a:lnTo>
                  <a:lnTo>
                    <a:pt x="121" y="70"/>
                  </a:lnTo>
                  <a:lnTo>
                    <a:pt x="162" y="57"/>
                  </a:lnTo>
                  <a:lnTo>
                    <a:pt x="204" y="46"/>
                  </a:lnTo>
                  <a:lnTo>
                    <a:pt x="248" y="34"/>
                  </a:lnTo>
                  <a:lnTo>
                    <a:pt x="290" y="24"/>
                  </a:lnTo>
                  <a:lnTo>
                    <a:pt x="334" y="15"/>
                  </a:lnTo>
                  <a:lnTo>
                    <a:pt x="378" y="9"/>
                  </a:lnTo>
                  <a:lnTo>
                    <a:pt x="423" y="4"/>
                  </a:lnTo>
                  <a:lnTo>
                    <a:pt x="468" y="1"/>
                  </a:lnTo>
                  <a:lnTo>
                    <a:pt x="513" y="0"/>
                  </a:lnTo>
                  <a:lnTo>
                    <a:pt x="536" y="0"/>
                  </a:lnTo>
                  <a:lnTo>
                    <a:pt x="558" y="1"/>
                  </a:lnTo>
                  <a:lnTo>
                    <a:pt x="582" y="3"/>
                  </a:lnTo>
                  <a:lnTo>
                    <a:pt x="605" y="6"/>
                  </a:lnTo>
                  <a:lnTo>
                    <a:pt x="628" y="8"/>
                  </a:lnTo>
                  <a:lnTo>
                    <a:pt x="651" y="11"/>
                  </a:lnTo>
                  <a:lnTo>
                    <a:pt x="674" y="15"/>
                  </a:lnTo>
                  <a:lnTo>
                    <a:pt x="697" y="20"/>
                  </a:lnTo>
                  <a:lnTo>
                    <a:pt x="709" y="31"/>
                  </a:lnTo>
                  <a:lnTo>
                    <a:pt x="721" y="42"/>
                  </a:lnTo>
                  <a:lnTo>
                    <a:pt x="734" y="53"/>
                  </a:lnTo>
                  <a:lnTo>
                    <a:pt x="748" y="64"/>
                  </a:lnTo>
                  <a:lnTo>
                    <a:pt x="777" y="83"/>
                  </a:lnTo>
                  <a:lnTo>
                    <a:pt x="805" y="104"/>
                  </a:lnTo>
                  <a:lnTo>
                    <a:pt x="819" y="115"/>
                  </a:lnTo>
                  <a:lnTo>
                    <a:pt x="832" y="127"/>
                  </a:lnTo>
                  <a:lnTo>
                    <a:pt x="845" y="138"/>
                  </a:lnTo>
                  <a:lnTo>
                    <a:pt x="857" y="150"/>
                  </a:lnTo>
                  <a:lnTo>
                    <a:pt x="869" y="164"/>
                  </a:lnTo>
                  <a:lnTo>
                    <a:pt x="879" y="180"/>
                  </a:lnTo>
                  <a:lnTo>
                    <a:pt x="889" y="196"/>
                  </a:lnTo>
                  <a:lnTo>
                    <a:pt x="897" y="213"/>
                  </a:lnTo>
                  <a:close/>
                </a:path>
              </a:pathLst>
            </a:custGeom>
            <a:solidFill>
              <a:srgbClr val="9F3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1" name="Freeform 250">
              <a:extLst>
                <a:ext uri="{FF2B5EF4-FFF2-40B4-BE49-F238E27FC236}">
                  <a16:creationId xmlns:a16="http://schemas.microsoft.com/office/drawing/2014/main" id="{DC53F5C1-7B6B-497C-A8B5-7903BD020E3D}"/>
                </a:ext>
              </a:extLst>
            </p:cNvPr>
            <p:cNvSpPr>
              <a:spLocks/>
            </p:cNvSpPr>
            <p:nvPr/>
          </p:nvSpPr>
          <p:spPr bwMode="auto">
            <a:xfrm>
              <a:off x="4897" y="3465"/>
              <a:ext cx="26" cy="56"/>
            </a:xfrm>
            <a:custGeom>
              <a:avLst/>
              <a:gdLst>
                <a:gd name="T0" fmla="*/ 0 w 180"/>
                <a:gd name="T1" fmla="*/ 0 h 621"/>
                <a:gd name="T2" fmla="*/ 0 w 180"/>
                <a:gd name="T3" fmla="*/ 0 h 621"/>
                <a:gd name="T4" fmla="*/ 0 w 180"/>
                <a:gd name="T5" fmla="*/ 0 h 621"/>
                <a:gd name="T6" fmla="*/ 0 w 180"/>
                <a:gd name="T7" fmla="*/ 0 h 621"/>
                <a:gd name="T8" fmla="*/ 0 w 180"/>
                <a:gd name="T9" fmla="*/ 0 h 621"/>
                <a:gd name="T10" fmla="*/ 0 w 180"/>
                <a:gd name="T11" fmla="*/ 0 h 621"/>
                <a:gd name="T12" fmla="*/ 0 w 180"/>
                <a:gd name="T13" fmla="*/ 0 h 621"/>
                <a:gd name="T14" fmla="*/ 0 w 180"/>
                <a:gd name="T15" fmla="*/ 0 h 621"/>
                <a:gd name="T16" fmla="*/ 0 w 180"/>
                <a:gd name="T17" fmla="*/ 0 h 621"/>
                <a:gd name="T18" fmla="*/ 0 w 180"/>
                <a:gd name="T19" fmla="*/ 0 h 621"/>
                <a:gd name="T20" fmla="*/ 0 w 180"/>
                <a:gd name="T21" fmla="*/ 0 h 621"/>
                <a:gd name="T22" fmla="*/ 0 w 180"/>
                <a:gd name="T23" fmla="*/ 0 h 621"/>
                <a:gd name="T24" fmla="*/ 0 w 180"/>
                <a:gd name="T25" fmla="*/ 0 h 621"/>
                <a:gd name="T26" fmla="*/ 0 w 180"/>
                <a:gd name="T27" fmla="*/ 0 h 621"/>
                <a:gd name="T28" fmla="*/ 0 w 180"/>
                <a:gd name="T29" fmla="*/ 0 h 621"/>
                <a:gd name="T30" fmla="*/ 0 w 180"/>
                <a:gd name="T31" fmla="*/ 0 h 621"/>
                <a:gd name="T32" fmla="*/ 0 w 180"/>
                <a:gd name="T33" fmla="*/ 0 h 621"/>
                <a:gd name="T34" fmla="*/ 0 w 180"/>
                <a:gd name="T35" fmla="*/ 0 h 621"/>
                <a:gd name="T36" fmla="*/ 0 w 180"/>
                <a:gd name="T37" fmla="*/ 0 h 621"/>
                <a:gd name="T38" fmla="*/ 0 w 180"/>
                <a:gd name="T39" fmla="*/ 0 h 621"/>
                <a:gd name="T40" fmla="*/ 0 w 180"/>
                <a:gd name="T41" fmla="*/ 0 h 621"/>
                <a:gd name="T42" fmla="*/ 0 w 180"/>
                <a:gd name="T43" fmla="*/ 0 h 621"/>
                <a:gd name="T44" fmla="*/ 0 w 180"/>
                <a:gd name="T45" fmla="*/ 0 h 621"/>
                <a:gd name="T46" fmla="*/ 0 w 180"/>
                <a:gd name="T47" fmla="*/ 0 h 621"/>
                <a:gd name="T48" fmla="*/ 0 w 180"/>
                <a:gd name="T49" fmla="*/ 0 h 621"/>
                <a:gd name="T50" fmla="*/ 0 w 180"/>
                <a:gd name="T51" fmla="*/ 0 h 621"/>
                <a:gd name="T52" fmla="*/ 0 w 180"/>
                <a:gd name="T53" fmla="*/ 0 h 621"/>
                <a:gd name="T54" fmla="*/ 0 w 180"/>
                <a:gd name="T55" fmla="*/ 0 h 621"/>
                <a:gd name="T56" fmla="*/ 0 w 180"/>
                <a:gd name="T57" fmla="*/ 0 h 621"/>
                <a:gd name="T58" fmla="*/ 0 w 180"/>
                <a:gd name="T59" fmla="*/ 0 h 621"/>
                <a:gd name="T60" fmla="*/ 0 w 180"/>
                <a:gd name="T61" fmla="*/ 0 h 621"/>
                <a:gd name="T62" fmla="*/ 0 w 180"/>
                <a:gd name="T63" fmla="*/ 0 h 621"/>
                <a:gd name="T64" fmla="*/ 0 w 180"/>
                <a:gd name="T65" fmla="*/ 0 h 621"/>
                <a:gd name="T66" fmla="*/ 0 w 180"/>
                <a:gd name="T67" fmla="*/ 0 h 621"/>
                <a:gd name="T68" fmla="*/ 0 w 180"/>
                <a:gd name="T69" fmla="*/ 0 h 621"/>
                <a:gd name="T70" fmla="*/ 0 w 180"/>
                <a:gd name="T71" fmla="*/ 0 h 621"/>
                <a:gd name="T72" fmla="*/ 0 w 180"/>
                <a:gd name="T73" fmla="*/ 0 h 621"/>
                <a:gd name="T74" fmla="*/ 0 w 180"/>
                <a:gd name="T75" fmla="*/ 0 h 621"/>
                <a:gd name="T76" fmla="*/ 0 w 180"/>
                <a:gd name="T77" fmla="*/ 0 h 621"/>
                <a:gd name="T78" fmla="*/ 0 w 180"/>
                <a:gd name="T79" fmla="*/ 0 h 621"/>
                <a:gd name="T80" fmla="*/ 0 w 180"/>
                <a:gd name="T81" fmla="*/ 0 h 621"/>
                <a:gd name="T82" fmla="*/ 0 w 180"/>
                <a:gd name="T83" fmla="*/ 0 h 621"/>
                <a:gd name="T84" fmla="*/ 0 w 180"/>
                <a:gd name="T85" fmla="*/ 0 h 621"/>
                <a:gd name="T86" fmla="*/ 0 w 180"/>
                <a:gd name="T87" fmla="*/ 0 h 621"/>
                <a:gd name="T88" fmla="*/ 0 w 180"/>
                <a:gd name="T89" fmla="*/ 0 h 621"/>
                <a:gd name="T90" fmla="*/ 0 w 180"/>
                <a:gd name="T91" fmla="*/ 0 h 621"/>
                <a:gd name="T92" fmla="*/ 0 w 180"/>
                <a:gd name="T93" fmla="*/ 0 h 621"/>
                <a:gd name="T94" fmla="*/ 0 w 180"/>
                <a:gd name="T95" fmla="*/ 0 h 621"/>
                <a:gd name="T96" fmla="*/ 0 w 180"/>
                <a:gd name="T97" fmla="*/ 0 h 621"/>
                <a:gd name="T98" fmla="*/ 0 w 180"/>
                <a:gd name="T99" fmla="*/ 0 h 621"/>
                <a:gd name="T100" fmla="*/ 0 w 180"/>
                <a:gd name="T101" fmla="*/ 0 h 621"/>
                <a:gd name="T102" fmla="*/ 0 w 180"/>
                <a:gd name="T103" fmla="*/ 0 h 621"/>
                <a:gd name="T104" fmla="*/ 0 w 180"/>
                <a:gd name="T105" fmla="*/ 0 h 621"/>
                <a:gd name="T106" fmla="*/ 0 w 180"/>
                <a:gd name="T107" fmla="*/ 0 h 621"/>
                <a:gd name="T108" fmla="*/ 0 w 180"/>
                <a:gd name="T109" fmla="*/ 0 h 621"/>
                <a:gd name="T110" fmla="*/ 0 w 180"/>
                <a:gd name="T111" fmla="*/ 0 h 621"/>
                <a:gd name="T112" fmla="*/ 0 w 180"/>
                <a:gd name="T113" fmla="*/ 0 h 621"/>
                <a:gd name="T114" fmla="*/ 0 w 180"/>
                <a:gd name="T115" fmla="*/ 0 h 621"/>
                <a:gd name="T116" fmla="*/ 0 w 180"/>
                <a:gd name="T117" fmla="*/ 0 h 621"/>
                <a:gd name="T118" fmla="*/ 0 w 180"/>
                <a:gd name="T119" fmla="*/ 0 h 6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80" h="621">
                  <a:moveTo>
                    <a:pt x="180" y="599"/>
                  </a:moveTo>
                  <a:lnTo>
                    <a:pt x="170" y="605"/>
                  </a:lnTo>
                  <a:lnTo>
                    <a:pt x="159" y="609"/>
                  </a:lnTo>
                  <a:lnTo>
                    <a:pt x="149" y="612"/>
                  </a:lnTo>
                  <a:lnTo>
                    <a:pt x="138" y="615"/>
                  </a:lnTo>
                  <a:lnTo>
                    <a:pt x="116" y="618"/>
                  </a:lnTo>
                  <a:lnTo>
                    <a:pt x="93" y="618"/>
                  </a:lnTo>
                  <a:lnTo>
                    <a:pt x="70" y="618"/>
                  </a:lnTo>
                  <a:lnTo>
                    <a:pt x="46" y="618"/>
                  </a:lnTo>
                  <a:lnTo>
                    <a:pt x="23" y="618"/>
                  </a:lnTo>
                  <a:lnTo>
                    <a:pt x="0" y="621"/>
                  </a:lnTo>
                  <a:lnTo>
                    <a:pt x="11" y="616"/>
                  </a:lnTo>
                  <a:lnTo>
                    <a:pt x="21" y="609"/>
                  </a:lnTo>
                  <a:lnTo>
                    <a:pt x="31" y="603"/>
                  </a:lnTo>
                  <a:lnTo>
                    <a:pt x="41" y="595"/>
                  </a:lnTo>
                  <a:lnTo>
                    <a:pt x="50" y="588"/>
                  </a:lnTo>
                  <a:lnTo>
                    <a:pt x="59" y="579"/>
                  </a:lnTo>
                  <a:lnTo>
                    <a:pt x="67" y="570"/>
                  </a:lnTo>
                  <a:lnTo>
                    <a:pt x="75" y="562"/>
                  </a:lnTo>
                  <a:lnTo>
                    <a:pt x="82" y="551"/>
                  </a:lnTo>
                  <a:lnTo>
                    <a:pt x="89" y="541"/>
                  </a:lnTo>
                  <a:lnTo>
                    <a:pt x="95" y="530"/>
                  </a:lnTo>
                  <a:lnTo>
                    <a:pt x="101" y="519"/>
                  </a:lnTo>
                  <a:lnTo>
                    <a:pt x="112" y="497"/>
                  </a:lnTo>
                  <a:lnTo>
                    <a:pt x="121" y="472"/>
                  </a:lnTo>
                  <a:lnTo>
                    <a:pt x="129" y="447"/>
                  </a:lnTo>
                  <a:lnTo>
                    <a:pt x="135" y="422"/>
                  </a:lnTo>
                  <a:lnTo>
                    <a:pt x="139" y="395"/>
                  </a:lnTo>
                  <a:lnTo>
                    <a:pt x="142" y="369"/>
                  </a:lnTo>
                  <a:lnTo>
                    <a:pt x="144" y="343"/>
                  </a:lnTo>
                  <a:lnTo>
                    <a:pt x="143" y="317"/>
                  </a:lnTo>
                  <a:lnTo>
                    <a:pt x="142" y="292"/>
                  </a:lnTo>
                  <a:lnTo>
                    <a:pt x="139" y="268"/>
                  </a:lnTo>
                  <a:lnTo>
                    <a:pt x="126" y="252"/>
                  </a:lnTo>
                  <a:lnTo>
                    <a:pt x="115" y="236"/>
                  </a:lnTo>
                  <a:lnTo>
                    <a:pt x="105" y="220"/>
                  </a:lnTo>
                  <a:lnTo>
                    <a:pt x="96" y="202"/>
                  </a:lnTo>
                  <a:lnTo>
                    <a:pt x="89" y="183"/>
                  </a:lnTo>
                  <a:lnTo>
                    <a:pt x="83" y="164"/>
                  </a:lnTo>
                  <a:lnTo>
                    <a:pt x="81" y="154"/>
                  </a:lnTo>
                  <a:lnTo>
                    <a:pt x="80" y="144"/>
                  </a:lnTo>
                  <a:lnTo>
                    <a:pt x="79" y="136"/>
                  </a:lnTo>
                  <a:lnTo>
                    <a:pt x="78" y="126"/>
                  </a:lnTo>
                  <a:lnTo>
                    <a:pt x="78" y="116"/>
                  </a:lnTo>
                  <a:lnTo>
                    <a:pt x="79" y="107"/>
                  </a:lnTo>
                  <a:lnTo>
                    <a:pt x="80" y="98"/>
                  </a:lnTo>
                  <a:lnTo>
                    <a:pt x="82" y="88"/>
                  </a:lnTo>
                  <a:lnTo>
                    <a:pt x="84" y="80"/>
                  </a:lnTo>
                  <a:lnTo>
                    <a:pt x="87" y="71"/>
                  </a:lnTo>
                  <a:lnTo>
                    <a:pt x="91" y="62"/>
                  </a:lnTo>
                  <a:lnTo>
                    <a:pt x="96" y="54"/>
                  </a:lnTo>
                  <a:lnTo>
                    <a:pt x="101" y="46"/>
                  </a:lnTo>
                  <a:lnTo>
                    <a:pt x="107" y="38"/>
                  </a:lnTo>
                  <a:lnTo>
                    <a:pt x="113" y="31"/>
                  </a:lnTo>
                  <a:lnTo>
                    <a:pt x="121" y="23"/>
                  </a:lnTo>
                  <a:lnTo>
                    <a:pt x="129" y="17"/>
                  </a:lnTo>
                  <a:lnTo>
                    <a:pt x="138" y="10"/>
                  </a:lnTo>
                  <a:lnTo>
                    <a:pt x="148" y="5"/>
                  </a:lnTo>
                  <a:lnTo>
                    <a:pt x="159" y="0"/>
                  </a:lnTo>
                  <a:lnTo>
                    <a:pt x="180" y="599"/>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 name="Freeform 251">
              <a:extLst>
                <a:ext uri="{FF2B5EF4-FFF2-40B4-BE49-F238E27FC236}">
                  <a16:creationId xmlns:a16="http://schemas.microsoft.com/office/drawing/2014/main" id="{52CCBAC4-A69E-43CF-96B5-E32DF711E472}"/>
                </a:ext>
              </a:extLst>
            </p:cNvPr>
            <p:cNvSpPr>
              <a:spLocks/>
            </p:cNvSpPr>
            <p:nvPr/>
          </p:nvSpPr>
          <p:spPr bwMode="auto">
            <a:xfrm>
              <a:off x="3425" y="3467"/>
              <a:ext cx="148" cy="72"/>
            </a:xfrm>
            <a:custGeom>
              <a:avLst/>
              <a:gdLst>
                <a:gd name="T0" fmla="*/ 0 w 1036"/>
                <a:gd name="T1" fmla="*/ 0 h 799"/>
                <a:gd name="T2" fmla="*/ 0 w 1036"/>
                <a:gd name="T3" fmla="*/ 0 h 799"/>
                <a:gd name="T4" fmla="*/ 0 w 1036"/>
                <a:gd name="T5" fmla="*/ 0 h 799"/>
                <a:gd name="T6" fmla="*/ 0 w 1036"/>
                <a:gd name="T7" fmla="*/ 0 h 799"/>
                <a:gd name="T8" fmla="*/ 0 w 1036"/>
                <a:gd name="T9" fmla="*/ 0 h 799"/>
                <a:gd name="T10" fmla="*/ 0 w 1036"/>
                <a:gd name="T11" fmla="*/ 0 h 799"/>
                <a:gd name="T12" fmla="*/ 0 w 1036"/>
                <a:gd name="T13" fmla="*/ 0 h 799"/>
                <a:gd name="T14" fmla="*/ 0 w 1036"/>
                <a:gd name="T15" fmla="*/ 0 h 799"/>
                <a:gd name="T16" fmla="*/ 0 w 1036"/>
                <a:gd name="T17" fmla="*/ 0 h 799"/>
                <a:gd name="T18" fmla="*/ 0 w 1036"/>
                <a:gd name="T19" fmla="*/ 0 h 799"/>
                <a:gd name="T20" fmla="*/ 0 w 1036"/>
                <a:gd name="T21" fmla="*/ 0 h 799"/>
                <a:gd name="T22" fmla="*/ 0 w 1036"/>
                <a:gd name="T23" fmla="*/ 0 h 799"/>
                <a:gd name="T24" fmla="*/ 0 w 1036"/>
                <a:gd name="T25" fmla="*/ 0 h 799"/>
                <a:gd name="T26" fmla="*/ 0 w 1036"/>
                <a:gd name="T27" fmla="*/ 0 h 799"/>
                <a:gd name="T28" fmla="*/ 0 w 1036"/>
                <a:gd name="T29" fmla="*/ 0 h 799"/>
                <a:gd name="T30" fmla="*/ 0 w 1036"/>
                <a:gd name="T31" fmla="*/ 0 h 799"/>
                <a:gd name="T32" fmla="*/ 0 w 1036"/>
                <a:gd name="T33" fmla="*/ 0 h 799"/>
                <a:gd name="T34" fmla="*/ 0 w 1036"/>
                <a:gd name="T35" fmla="*/ 0 h 799"/>
                <a:gd name="T36" fmla="*/ 0 w 1036"/>
                <a:gd name="T37" fmla="*/ 0 h 799"/>
                <a:gd name="T38" fmla="*/ 0 w 1036"/>
                <a:gd name="T39" fmla="*/ 0 h 799"/>
                <a:gd name="T40" fmla="*/ 0 w 1036"/>
                <a:gd name="T41" fmla="*/ 0 h 799"/>
                <a:gd name="T42" fmla="*/ 0 w 1036"/>
                <a:gd name="T43" fmla="*/ 0 h 799"/>
                <a:gd name="T44" fmla="*/ 0 w 1036"/>
                <a:gd name="T45" fmla="*/ 0 h 799"/>
                <a:gd name="T46" fmla="*/ 0 w 1036"/>
                <a:gd name="T47" fmla="*/ 0 h 799"/>
                <a:gd name="T48" fmla="*/ 0 w 1036"/>
                <a:gd name="T49" fmla="*/ 0 h 799"/>
                <a:gd name="T50" fmla="*/ 0 w 1036"/>
                <a:gd name="T51" fmla="*/ 0 h 799"/>
                <a:gd name="T52" fmla="*/ 0 w 1036"/>
                <a:gd name="T53" fmla="*/ 0 h 799"/>
                <a:gd name="T54" fmla="*/ 0 w 1036"/>
                <a:gd name="T55" fmla="*/ 0 h 799"/>
                <a:gd name="T56" fmla="*/ 0 w 1036"/>
                <a:gd name="T57" fmla="*/ 0 h 799"/>
                <a:gd name="T58" fmla="*/ 0 w 1036"/>
                <a:gd name="T59" fmla="*/ 0 h 799"/>
                <a:gd name="T60" fmla="*/ 0 w 1036"/>
                <a:gd name="T61" fmla="*/ 0 h 799"/>
                <a:gd name="T62" fmla="*/ 0 w 1036"/>
                <a:gd name="T63" fmla="*/ 0 h 799"/>
                <a:gd name="T64" fmla="*/ 0 w 1036"/>
                <a:gd name="T65" fmla="*/ 0 h 799"/>
                <a:gd name="T66" fmla="*/ 0 w 1036"/>
                <a:gd name="T67" fmla="*/ 0 h 799"/>
                <a:gd name="T68" fmla="*/ 0 w 1036"/>
                <a:gd name="T69" fmla="*/ 0 h 799"/>
                <a:gd name="T70" fmla="*/ 0 w 1036"/>
                <a:gd name="T71" fmla="*/ 0 h 799"/>
                <a:gd name="T72" fmla="*/ 0 w 1036"/>
                <a:gd name="T73" fmla="*/ 0 h 799"/>
                <a:gd name="T74" fmla="*/ 0 w 1036"/>
                <a:gd name="T75" fmla="*/ 0 h 799"/>
                <a:gd name="T76" fmla="*/ 0 w 1036"/>
                <a:gd name="T77" fmla="*/ 0 h 799"/>
                <a:gd name="T78" fmla="*/ 0 w 1036"/>
                <a:gd name="T79" fmla="*/ 0 h 799"/>
                <a:gd name="T80" fmla="*/ 0 w 1036"/>
                <a:gd name="T81" fmla="*/ 0 h 799"/>
                <a:gd name="T82" fmla="*/ 0 w 1036"/>
                <a:gd name="T83" fmla="*/ 0 h 799"/>
                <a:gd name="T84" fmla="*/ 0 w 1036"/>
                <a:gd name="T85" fmla="*/ 0 h 799"/>
                <a:gd name="T86" fmla="*/ 0 w 1036"/>
                <a:gd name="T87" fmla="*/ 0 h 799"/>
                <a:gd name="T88" fmla="*/ 0 w 1036"/>
                <a:gd name="T89" fmla="*/ 0 h 799"/>
                <a:gd name="T90" fmla="*/ 0 w 1036"/>
                <a:gd name="T91" fmla="*/ 0 h 799"/>
                <a:gd name="T92" fmla="*/ 0 w 1036"/>
                <a:gd name="T93" fmla="*/ 0 h 799"/>
                <a:gd name="T94" fmla="*/ 0 w 1036"/>
                <a:gd name="T95" fmla="*/ 0 h 799"/>
                <a:gd name="T96" fmla="*/ 0 w 1036"/>
                <a:gd name="T97" fmla="*/ 0 h 799"/>
                <a:gd name="T98" fmla="*/ 0 w 1036"/>
                <a:gd name="T99" fmla="*/ 0 h 799"/>
                <a:gd name="T100" fmla="*/ 0 w 1036"/>
                <a:gd name="T101" fmla="*/ 0 h 799"/>
                <a:gd name="T102" fmla="*/ 0 w 1036"/>
                <a:gd name="T103" fmla="*/ 0 h 799"/>
                <a:gd name="T104" fmla="*/ 0 w 1036"/>
                <a:gd name="T105" fmla="*/ 0 h 799"/>
                <a:gd name="T106" fmla="*/ 0 w 1036"/>
                <a:gd name="T107" fmla="*/ 0 h 799"/>
                <a:gd name="T108" fmla="*/ 0 w 1036"/>
                <a:gd name="T109" fmla="*/ 0 h 799"/>
                <a:gd name="T110" fmla="*/ 0 w 1036"/>
                <a:gd name="T111" fmla="*/ 0 h 799"/>
                <a:gd name="T112" fmla="*/ 0 w 1036"/>
                <a:gd name="T113" fmla="*/ 0 h 799"/>
                <a:gd name="T114" fmla="*/ 0 w 1036"/>
                <a:gd name="T115" fmla="*/ 0 h 799"/>
                <a:gd name="T116" fmla="*/ 0 w 1036"/>
                <a:gd name="T117" fmla="*/ 0 h 799"/>
                <a:gd name="T118" fmla="*/ 0 w 1036"/>
                <a:gd name="T119" fmla="*/ 0 h 799"/>
                <a:gd name="T120" fmla="*/ 0 w 1036"/>
                <a:gd name="T121" fmla="*/ 0 h 79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036" h="799">
                  <a:moveTo>
                    <a:pt x="229" y="0"/>
                  </a:moveTo>
                  <a:lnTo>
                    <a:pt x="230" y="26"/>
                  </a:lnTo>
                  <a:lnTo>
                    <a:pt x="232" y="52"/>
                  </a:lnTo>
                  <a:lnTo>
                    <a:pt x="236" y="78"/>
                  </a:lnTo>
                  <a:lnTo>
                    <a:pt x="240" y="104"/>
                  </a:lnTo>
                  <a:lnTo>
                    <a:pt x="250" y="156"/>
                  </a:lnTo>
                  <a:lnTo>
                    <a:pt x="259" y="208"/>
                  </a:lnTo>
                  <a:lnTo>
                    <a:pt x="262" y="234"/>
                  </a:lnTo>
                  <a:lnTo>
                    <a:pt x="264" y="258"/>
                  </a:lnTo>
                  <a:lnTo>
                    <a:pt x="264" y="283"/>
                  </a:lnTo>
                  <a:lnTo>
                    <a:pt x="262" y="309"/>
                  </a:lnTo>
                  <a:lnTo>
                    <a:pt x="261" y="321"/>
                  </a:lnTo>
                  <a:lnTo>
                    <a:pt x="258" y="334"/>
                  </a:lnTo>
                  <a:lnTo>
                    <a:pt x="255" y="346"/>
                  </a:lnTo>
                  <a:lnTo>
                    <a:pt x="252" y="358"/>
                  </a:lnTo>
                  <a:lnTo>
                    <a:pt x="247" y="371"/>
                  </a:lnTo>
                  <a:lnTo>
                    <a:pt x="242" y="383"/>
                  </a:lnTo>
                  <a:lnTo>
                    <a:pt x="236" y="395"/>
                  </a:lnTo>
                  <a:lnTo>
                    <a:pt x="229" y="407"/>
                  </a:lnTo>
                  <a:lnTo>
                    <a:pt x="234" y="417"/>
                  </a:lnTo>
                  <a:lnTo>
                    <a:pt x="240" y="426"/>
                  </a:lnTo>
                  <a:lnTo>
                    <a:pt x="245" y="433"/>
                  </a:lnTo>
                  <a:lnTo>
                    <a:pt x="251" y="439"/>
                  </a:lnTo>
                  <a:lnTo>
                    <a:pt x="256" y="443"/>
                  </a:lnTo>
                  <a:lnTo>
                    <a:pt x="261" y="445"/>
                  </a:lnTo>
                  <a:lnTo>
                    <a:pt x="266" y="448"/>
                  </a:lnTo>
                  <a:lnTo>
                    <a:pt x="272" y="449"/>
                  </a:lnTo>
                  <a:lnTo>
                    <a:pt x="277" y="448"/>
                  </a:lnTo>
                  <a:lnTo>
                    <a:pt x="282" y="447"/>
                  </a:lnTo>
                  <a:lnTo>
                    <a:pt x="288" y="444"/>
                  </a:lnTo>
                  <a:lnTo>
                    <a:pt x="292" y="441"/>
                  </a:lnTo>
                  <a:lnTo>
                    <a:pt x="302" y="434"/>
                  </a:lnTo>
                  <a:lnTo>
                    <a:pt x="312" y="423"/>
                  </a:lnTo>
                  <a:lnTo>
                    <a:pt x="330" y="399"/>
                  </a:lnTo>
                  <a:lnTo>
                    <a:pt x="347" y="374"/>
                  </a:lnTo>
                  <a:lnTo>
                    <a:pt x="355" y="363"/>
                  </a:lnTo>
                  <a:lnTo>
                    <a:pt x="363" y="354"/>
                  </a:lnTo>
                  <a:lnTo>
                    <a:pt x="367" y="349"/>
                  </a:lnTo>
                  <a:lnTo>
                    <a:pt x="371" y="347"/>
                  </a:lnTo>
                  <a:lnTo>
                    <a:pt x="375" y="344"/>
                  </a:lnTo>
                  <a:lnTo>
                    <a:pt x="378" y="343"/>
                  </a:lnTo>
                  <a:lnTo>
                    <a:pt x="390" y="341"/>
                  </a:lnTo>
                  <a:lnTo>
                    <a:pt x="403" y="338"/>
                  </a:lnTo>
                  <a:lnTo>
                    <a:pt x="418" y="338"/>
                  </a:lnTo>
                  <a:lnTo>
                    <a:pt x="433" y="338"/>
                  </a:lnTo>
                  <a:lnTo>
                    <a:pt x="468" y="340"/>
                  </a:lnTo>
                  <a:lnTo>
                    <a:pt x="504" y="343"/>
                  </a:lnTo>
                  <a:lnTo>
                    <a:pt x="542" y="346"/>
                  </a:lnTo>
                  <a:lnTo>
                    <a:pt x="580" y="349"/>
                  </a:lnTo>
                  <a:lnTo>
                    <a:pt x="599" y="350"/>
                  </a:lnTo>
                  <a:lnTo>
                    <a:pt x="618" y="350"/>
                  </a:lnTo>
                  <a:lnTo>
                    <a:pt x="636" y="350"/>
                  </a:lnTo>
                  <a:lnTo>
                    <a:pt x="655" y="349"/>
                  </a:lnTo>
                  <a:lnTo>
                    <a:pt x="673" y="348"/>
                  </a:lnTo>
                  <a:lnTo>
                    <a:pt x="689" y="345"/>
                  </a:lnTo>
                  <a:lnTo>
                    <a:pt x="705" y="342"/>
                  </a:lnTo>
                  <a:lnTo>
                    <a:pt x="719" y="336"/>
                  </a:lnTo>
                  <a:lnTo>
                    <a:pt x="733" y="330"/>
                  </a:lnTo>
                  <a:lnTo>
                    <a:pt x="745" y="322"/>
                  </a:lnTo>
                  <a:lnTo>
                    <a:pt x="756" y="314"/>
                  </a:lnTo>
                  <a:lnTo>
                    <a:pt x="765" y="302"/>
                  </a:lnTo>
                  <a:lnTo>
                    <a:pt x="772" y="290"/>
                  </a:lnTo>
                  <a:lnTo>
                    <a:pt x="778" y="275"/>
                  </a:lnTo>
                  <a:lnTo>
                    <a:pt x="782" y="258"/>
                  </a:lnTo>
                  <a:lnTo>
                    <a:pt x="783" y="239"/>
                  </a:lnTo>
                  <a:lnTo>
                    <a:pt x="783" y="217"/>
                  </a:lnTo>
                  <a:lnTo>
                    <a:pt x="780" y="195"/>
                  </a:lnTo>
                  <a:lnTo>
                    <a:pt x="775" y="168"/>
                  </a:lnTo>
                  <a:lnTo>
                    <a:pt x="767" y="140"/>
                  </a:lnTo>
                  <a:lnTo>
                    <a:pt x="767" y="75"/>
                  </a:lnTo>
                  <a:lnTo>
                    <a:pt x="1036" y="118"/>
                  </a:lnTo>
                  <a:lnTo>
                    <a:pt x="946" y="578"/>
                  </a:lnTo>
                  <a:lnTo>
                    <a:pt x="940" y="570"/>
                  </a:lnTo>
                  <a:lnTo>
                    <a:pt x="935" y="563"/>
                  </a:lnTo>
                  <a:lnTo>
                    <a:pt x="928" y="560"/>
                  </a:lnTo>
                  <a:lnTo>
                    <a:pt x="922" y="558"/>
                  </a:lnTo>
                  <a:lnTo>
                    <a:pt x="916" y="558"/>
                  </a:lnTo>
                  <a:lnTo>
                    <a:pt x="910" y="560"/>
                  </a:lnTo>
                  <a:lnTo>
                    <a:pt x="903" y="563"/>
                  </a:lnTo>
                  <a:lnTo>
                    <a:pt x="897" y="568"/>
                  </a:lnTo>
                  <a:lnTo>
                    <a:pt x="884" y="579"/>
                  </a:lnTo>
                  <a:lnTo>
                    <a:pt x="871" y="594"/>
                  </a:lnTo>
                  <a:lnTo>
                    <a:pt x="859" y="608"/>
                  </a:lnTo>
                  <a:lnTo>
                    <a:pt x="847" y="622"/>
                  </a:lnTo>
                  <a:lnTo>
                    <a:pt x="847" y="627"/>
                  </a:lnTo>
                  <a:lnTo>
                    <a:pt x="848" y="632"/>
                  </a:lnTo>
                  <a:lnTo>
                    <a:pt x="850" y="638"/>
                  </a:lnTo>
                  <a:lnTo>
                    <a:pt x="852" y="643"/>
                  </a:lnTo>
                  <a:lnTo>
                    <a:pt x="858" y="654"/>
                  </a:lnTo>
                  <a:lnTo>
                    <a:pt x="866" y="663"/>
                  </a:lnTo>
                  <a:lnTo>
                    <a:pt x="883" y="681"/>
                  </a:lnTo>
                  <a:lnTo>
                    <a:pt x="899" y="698"/>
                  </a:lnTo>
                  <a:lnTo>
                    <a:pt x="906" y="708"/>
                  </a:lnTo>
                  <a:lnTo>
                    <a:pt x="911" y="718"/>
                  </a:lnTo>
                  <a:lnTo>
                    <a:pt x="913" y="722"/>
                  </a:lnTo>
                  <a:lnTo>
                    <a:pt x="914" y="728"/>
                  </a:lnTo>
                  <a:lnTo>
                    <a:pt x="914" y="733"/>
                  </a:lnTo>
                  <a:lnTo>
                    <a:pt x="914" y="738"/>
                  </a:lnTo>
                  <a:lnTo>
                    <a:pt x="913" y="745"/>
                  </a:lnTo>
                  <a:lnTo>
                    <a:pt x="911" y="750"/>
                  </a:lnTo>
                  <a:lnTo>
                    <a:pt x="908" y="757"/>
                  </a:lnTo>
                  <a:lnTo>
                    <a:pt x="904" y="763"/>
                  </a:lnTo>
                  <a:lnTo>
                    <a:pt x="899" y="770"/>
                  </a:lnTo>
                  <a:lnTo>
                    <a:pt x="893" y="777"/>
                  </a:lnTo>
                  <a:lnTo>
                    <a:pt x="885" y="785"/>
                  </a:lnTo>
                  <a:lnTo>
                    <a:pt x="877" y="792"/>
                  </a:lnTo>
                  <a:lnTo>
                    <a:pt x="853" y="789"/>
                  </a:lnTo>
                  <a:lnTo>
                    <a:pt x="829" y="788"/>
                  </a:lnTo>
                  <a:lnTo>
                    <a:pt x="805" y="788"/>
                  </a:lnTo>
                  <a:lnTo>
                    <a:pt x="783" y="789"/>
                  </a:lnTo>
                  <a:lnTo>
                    <a:pt x="761" y="789"/>
                  </a:lnTo>
                  <a:lnTo>
                    <a:pt x="741" y="790"/>
                  </a:lnTo>
                  <a:lnTo>
                    <a:pt x="722" y="789"/>
                  </a:lnTo>
                  <a:lnTo>
                    <a:pt x="704" y="787"/>
                  </a:lnTo>
                  <a:lnTo>
                    <a:pt x="695" y="786"/>
                  </a:lnTo>
                  <a:lnTo>
                    <a:pt x="687" y="783"/>
                  </a:lnTo>
                  <a:lnTo>
                    <a:pt x="680" y="781"/>
                  </a:lnTo>
                  <a:lnTo>
                    <a:pt x="672" y="776"/>
                  </a:lnTo>
                  <a:lnTo>
                    <a:pt x="666" y="772"/>
                  </a:lnTo>
                  <a:lnTo>
                    <a:pt x="660" y="766"/>
                  </a:lnTo>
                  <a:lnTo>
                    <a:pt x="654" y="761"/>
                  </a:lnTo>
                  <a:lnTo>
                    <a:pt x="649" y="753"/>
                  </a:lnTo>
                  <a:lnTo>
                    <a:pt x="644" y="745"/>
                  </a:lnTo>
                  <a:lnTo>
                    <a:pt x="640" y="736"/>
                  </a:lnTo>
                  <a:lnTo>
                    <a:pt x="635" y="725"/>
                  </a:lnTo>
                  <a:lnTo>
                    <a:pt x="632" y="713"/>
                  </a:lnTo>
                  <a:lnTo>
                    <a:pt x="630" y="701"/>
                  </a:lnTo>
                  <a:lnTo>
                    <a:pt x="628" y="686"/>
                  </a:lnTo>
                  <a:lnTo>
                    <a:pt x="627" y="670"/>
                  </a:lnTo>
                  <a:lnTo>
                    <a:pt x="627" y="653"/>
                  </a:lnTo>
                  <a:lnTo>
                    <a:pt x="620" y="648"/>
                  </a:lnTo>
                  <a:lnTo>
                    <a:pt x="614" y="642"/>
                  </a:lnTo>
                  <a:lnTo>
                    <a:pt x="607" y="638"/>
                  </a:lnTo>
                  <a:lnTo>
                    <a:pt x="599" y="634"/>
                  </a:lnTo>
                  <a:lnTo>
                    <a:pt x="584" y="627"/>
                  </a:lnTo>
                  <a:lnTo>
                    <a:pt x="569" y="623"/>
                  </a:lnTo>
                  <a:lnTo>
                    <a:pt x="552" y="619"/>
                  </a:lnTo>
                  <a:lnTo>
                    <a:pt x="535" y="617"/>
                  </a:lnTo>
                  <a:lnTo>
                    <a:pt x="518" y="617"/>
                  </a:lnTo>
                  <a:lnTo>
                    <a:pt x="501" y="617"/>
                  </a:lnTo>
                  <a:lnTo>
                    <a:pt x="465" y="619"/>
                  </a:lnTo>
                  <a:lnTo>
                    <a:pt x="428" y="622"/>
                  </a:lnTo>
                  <a:lnTo>
                    <a:pt x="410" y="623"/>
                  </a:lnTo>
                  <a:lnTo>
                    <a:pt x="393" y="623"/>
                  </a:lnTo>
                  <a:lnTo>
                    <a:pt x="376" y="623"/>
                  </a:lnTo>
                  <a:lnTo>
                    <a:pt x="359" y="622"/>
                  </a:lnTo>
                  <a:lnTo>
                    <a:pt x="337" y="662"/>
                  </a:lnTo>
                  <a:lnTo>
                    <a:pt x="317" y="702"/>
                  </a:lnTo>
                  <a:lnTo>
                    <a:pt x="307" y="721"/>
                  </a:lnTo>
                  <a:lnTo>
                    <a:pt x="296" y="738"/>
                  </a:lnTo>
                  <a:lnTo>
                    <a:pt x="284" y="755"/>
                  </a:lnTo>
                  <a:lnTo>
                    <a:pt x="272" y="769"/>
                  </a:lnTo>
                  <a:lnTo>
                    <a:pt x="266" y="775"/>
                  </a:lnTo>
                  <a:lnTo>
                    <a:pt x="259" y="781"/>
                  </a:lnTo>
                  <a:lnTo>
                    <a:pt x="252" y="785"/>
                  </a:lnTo>
                  <a:lnTo>
                    <a:pt x="245" y="789"/>
                  </a:lnTo>
                  <a:lnTo>
                    <a:pt x="237" y="793"/>
                  </a:lnTo>
                  <a:lnTo>
                    <a:pt x="229" y="796"/>
                  </a:lnTo>
                  <a:lnTo>
                    <a:pt x="220" y="798"/>
                  </a:lnTo>
                  <a:lnTo>
                    <a:pt x="211" y="799"/>
                  </a:lnTo>
                  <a:lnTo>
                    <a:pt x="202" y="799"/>
                  </a:lnTo>
                  <a:lnTo>
                    <a:pt x="192" y="798"/>
                  </a:lnTo>
                  <a:lnTo>
                    <a:pt x="181" y="797"/>
                  </a:lnTo>
                  <a:lnTo>
                    <a:pt x="170" y="793"/>
                  </a:lnTo>
                  <a:lnTo>
                    <a:pt x="159" y="790"/>
                  </a:lnTo>
                  <a:lnTo>
                    <a:pt x="146" y="785"/>
                  </a:lnTo>
                  <a:lnTo>
                    <a:pt x="133" y="778"/>
                  </a:lnTo>
                  <a:lnTo>
                    <a:pt x="120" y="771"/>
                  </a:lnTo>
                  <a:lnTo>
                    <a:pt x="112" y="751"/>
                  </a:lnTo>
                  <a:lnTo>
                    <a:pt x="103" y="730"/>
                  </a:lnTo>
                  <a:lnTo>
                    <a:pt x="95" y="708"/>
                  </a:lnTo>
                  <a:lnTo>
                    <a:pt x="89" y="686"/>
                  </a:lnTo>
                  <a:lnTo>
                    <a:pt x="76" y="641"/>
                  </a:lnTo>
                  <a:lnTo>
                    <a:pt x="64" y="595"/>
                  </a:lnTo>
                  <a:lnTo>
                    <a:pt x="54" y="547"/>
                  </a:lnTo>
                  <a:lnTo>
                    <a:pt x="45" y="498"/>
                  </a:lnTo>
                  <a:lnTo>
                    <a:pt x="37" y="449"/>
                  </a:lnTo>
                  <a:lnTo>
                    <a:pt x="30" y="398"/>
                  </a:lnTo>
                  <a:lnTo>
                    <a:pt x="24" y="347"/>
                  </a:lnTo>
                  <a:lnTo>
                    <a:pt x="18" y="296"/>
                  </a:lnTo>
                  <a:lnTo>
                    <a:pt x="14" y="246"/>
                  </a:lnTo>
                  <a:lnTo>
                    <a:pt x="10" y="195"/>
                  </a:lnTo>
                  <a:lnTo>
                    <a:pt x="4" y="95"/>
                  </a:lnTo>
                  <a:lnTo>
                    <a:pt x="0" y="0"/>
                  </a:lnTo>
                  <a:lnTo>
                    <a:pt x="229" y="0"/>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3" name="Freeform 252">
              <a:extLst>
                <a:ext uri="{FF2B5EF4-FFF2-40B4-BE49-F238E27FC236}">
                  <a16:creationId xmlns:a16="http://schemas.microsoft.com/office/drawing/2014/main" id="{04DEBC6D-BB3C-44CE-AF2D-942271DD478A}"/>
                </a:ext>
              </a:extLst>
            </p:cNvPr>
            <p:cNvSpPr>
              <a:spLocks/>
            </p:cNvSpPr>
            <p:nvPr/>
          </p:nvSpPr>
          <p:spPr bwMode="auto">
            <a:xfrm>
              <a:off x="4352" y="3469"/>
              <a:ext cx="8" cy="5"/>
            </a:xfrm>
            <a:custGeom>
              <a:avLst/>
              <a:gdLst>
                <a:gd name="T0" fmla="*/ 0 w 59"/>
                <a:gd name="T1" fmla="*/ 0 h 53"/>
                <a:gd name="T2" fmla="*/ 0 w 59"/>
                <a:gd name="T3" fmla="*/ 0 h 53"/>
                <a:gd name="T4" fmla="*/ 0 w 59"/>
                <a:gd name="T5" fmla="*/ 0 h 53"/>
                <a:gd name="T6" fmla="*/ 0 w 59"/>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 h="53">
                  <a:moveTo>
                    <a:pt x="59" y="53"/>
                  </a:moveTo>
                  <a:lnTo>
                    <a:pt x="0" y="0"/>
                  </a:lnTo>
                  <a:lnTo>
                    <a:pt x="59" y="0"/>
                  </a:lnTo>
                  <a:lnTo>
                    <a:pt x="59" y="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 name="Freeform 253">
              <a:extLst>
                <a:ext uri="{FF2B5EF4-FFF2-40B4-BE49-F238E27FC236}">
                  <a16:creationId xmlns:a16="http://schemas.microsoft.com/office/drawing/2014/main" id="{AE13A304-80E1-48A3-99CF-4217F823A856}"/>
                </a:ext>
              </a:extLst>
            </p:cNvPr>
            <p:cNvSpPr>
              <a:spLocks/>
            </p:cNvSpPr>
            <p:nvPr/>
          </p:nvSpPr>
          <p:spPr bwMode="auto">
            <a:xfrm>
              <a:off x="4440" y="3469"/>
              <a:ext cx="10" cy="5"/>
            </a:xfrm>
            <a:custGeom>
              <a:avLst/>
              <a:gdLst>
                <a:gd name="T0" fmla="*/ 0 w 70"/>
                <a:gd name="T1" fmla="*/ 0 h 53"/>
                <a:gd name="T2" fmla="*/ 0 w 70"/>
                <a:gd name="T3" fmla="*/ 0 h 53"/>
                <a:gd name="T4" fmla="*/ 0 w 70"/>
                <a:gd name="T5" fmla="*/ 0 h 53"/>
                <a:gd name="T6" fmla="*/ 0 w 70"/>
                <a:gd name="T7" fmla="*/ 0 h 53"/>
                <a:gd name="T8" fmla="*/ 0 w 70"/>
                <a:gd name="T9" fmla="*/ 0 h 53"/>
                <a:gd name="T10" fmla="*/ 0 w 70"/>
                <a:gd name="T11" fmla="*/ 0 h 53"/>
                <a:gd name="T12" fmla="*/ 0 w 70"/>
                <a:gd name="T13" fmla="*/ 0 h 53"/>
                <a:gd name="T14" fmla="*/ 0 w 70"/>
                <a:gd name="T15" fmla="*/ 0 h 53"/>
                <a:gd name="T16" fmla="*/ 0 w 70"/>
                <a:gd name="T17" fmla="*/ 0 h 53"/>
                <a:gd name="T18" fmla="*/ 0 w 70"/>
                <a:gd name="T19" fmla="*/ 0 h 53"/>
                <a:gd name="T20" fmla="*/ 0 w 70"/>
                <a:gd name="T21" fmla="*/ 0 h 53"/>
                <a:gd name="T22" fmla="*/ 0 w 70"/>
                <a:gd name="T23" fmla="*/ 0 h 53"/>
                <a:gd name="T24" fmla="*/ 0 w 70"/>
                <a:gd name="T25" fmla="*/ 0 h 5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0" h="53">
                  <a:moveTo>
                    <a:pt x="70" y="0"/>
                  </a:moveTo>
                  <a:lnTo>
                    <a:pt x="70" y="3"/>
                  </a:lnTo>
                  <a:lnTo>
                    <a:pt x="69" y="7"/>
                  </a:lnTo>
                  <a:lnTo>
                    <a:pt x="67" y="11"/>
                  </a:lnTo>
                  <a:lnTo>
                    <a:pt x="65" y="14"/>
                  </a:lnTo>
                  <a:lnTo>
                    <a:pt x="60" y="20"/>
                  </a:lnTo>
                  <a:lnTo>
                    <a:pt x="54" y="27"/>
                  </a:lnTo>
                  <a:lnTo>
                    <a:pt x="47" y="32"/>
                  </a:lnTo>
                  <a:lnTo>
                    <a:pt x="41" y="39"/>
                  </a:lnTo>
                  <a:lnTo>
                    <a:pt x="35" y="45"/>
                  </a:lnTo>
                  <a:lnTo>
                    <a:pt x="31" y="53"/>
                  </a:lnTo>
                  <a:lnTo>
                    <a:pt x="0" y="0"/>
                  </a:lnTo>
                  <a:lnTo>
                    <a:pt x="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5" name="Freeform 254">
              <a:extLst>
                <a:ext uri="{FF2B5EF4-FFF2-40B4-BE49-F238E27FC236}">
                  <a16:creationId xmlns:a16="http://schemas.microsoft.com/office/drawing/2014/main" id="{C54C7269-9BA3-43F3-9E6E-202D67E0A282}"/>
                </a:ext>
              </a:extLst>
            </p:cNvPr>
            <p:cNvSpPr>
              <a:spLocks/>
            </p:cNvSpPr>
            <p:nvPr/>
          </p:nvSpPr>
          <p:spPr bwMode="auto">
            <a:xfrm>
              <a:off x="3617" y="3471"/>
              <a:ext cx="55" cy="66"/>
            </a:xfrm>
            <a:custGeom>
              <a:avLst/>
              <a:gdLst>
                <a:gd name="T0" fmla="*/ 0 w 382"/>
                <a:gd name="T1" fmla="*/ 0 h 728"/>
                <a:gd name="T2" fmla="*/ 0 w 382"/>
                <a:gd name="T3" fmla="*/ 0 h 728"/>
                <a:gd name="T4" fmla="*/ 0 w 382"/>
                <a:gd name="T5" fmla="*/ 0 h 728"/>
                <a:gd name="T6" fmla="*/ 0 w 382"/>
                <a:gd name="T7" fmla="*/ 0 h 728"/>
                <a:gd name="T8" fmla="*/ 0 w 382"/>
                <a:gd name="T9" fmla="*/ 0 h 728"/>
                <a:gd name="T10" fmla="*/ 0 w 382"/>
                <a:gd name="T11" fmla="*/ 0 h 728"/>
                <a:gd name="T12" fmla="*/ 0 w 382"/>
                <a:gd name="T13" fmla="*/ 0 h 728"/>
                <a:gd name="T14" fmla="*/ 0 w 382"/>
                <a:gd name="T15" fmla="*/ 0 h 728"/>
                <a:gd name="T16" fmla="*/ 0 w 382"/>
                <a:gd name="T17" fmla="*/ 0 h 728"/>
                <a:gd name="T18" fmla="*/ 0 w 382"/>
                <a:gd name="T19" fmla="*/ 0 h 728"/>
                <a:gd name="T20" fmla="*/ 0 w 382"/>
                <a:gd name="T21" fmla="*/ 0 h 728"/>
                <a:gd name="T22" fmla="*/ 0 w 382"/>
                <a:gd name="T23" fmla="*/ 0 h 728"/>
                <a:gd name="T24" fmla="*/ 0 w 382"/>
                <a:gd name="T25" fmla="*/ 0 h 728"/>
                <a:gd name="T26" fmla="*/ 0 w 382"/>
                <a:gd name="T27" fmla="*/ 0 h 728"/>
                <a:gd name="T28" fmla="*/ 0 w 382"/>
                <a:gd name="T29" fmla="*/ 0 h 728"/>
                <a:gd name="T30" fmla="*/ 0 w 382"/>
                <a:gd name="T31" fmla="*/ 0 h 728"/>
                <a:gd name="T32" fmla="*/ 0 w 382"/>
                <a:gd name="T33" fmla="*/ 0 h 728"/>
                <a:gd name="T34" fmla="*/ 0 w 382"/>
                <a:gd name="T35" fmla="*/ 0 h 728"/>
                <a:gd name="T36" fmla="*/ 0 w 382"/>
                <a:gd name="T37" fmla="*/ 0 h 728"/>
                <a:gd name="T38" fmla="*/ 0 w 382"/>
                <a:gd name="T39" fmla="*/ 0 h 728"/>
                <a:gd name="T40" fmla="*/ 0 w 382"/>
                <a:gd name="T41" fmla="*/ 0 h 728"/>
                <a:gd name="T42" fmla="*/ 0 w 382"/>
                <a:gd name="T43" fmla="*/ 0 h 728"/>
                <a:gd name="T44" fmla="*/ 0 w 382"/>
                <a:gd name="T45" fmla="*/ 0 h 728"/>
                <a:gd name="T46" fmla="*/ 0 w 382"/>
                <a:gd name="T47" fmla="*/ 0 h 728"/>
                <a:gd name="T48" fmla="*/ 0 w 382"/>
                <a:gd name="T49" fmla="*/ 0 h 728"/>
                <a:gd name="T50" fmla="*/ 0 w 382"/>
                <a:gd name="T51" fmla="*/ 0 h 728"/>
                <a:gd name="T52" fmla="*/ 0 w 382"/>
                <a:gd name="T53" fmla="*/ 0 h 728"/>
                <a:gd name="T54" fmla="*/ 0 w 382"/>
                <a:gd name="T55" fmla="*/ 0 h 728"/>
                <a:gd name="T56" fmla="*/ 0 w 382"/>
                <a:gd name="T57" fmla="*/ 0 h 728"/>
                <a:gd name="T58" fmla="*/ 0 w 382"/>
                <a:gd name="T59" fmla="*/ 0 h 728"/>
                <a:gd name="T60" fmla="*/ 0 w 382"/>
                <a:gd name="T61" fmla="*/ 0 h 728"/>
                <a:gd name="T62" fmla="*/ 0 w 382"/>
                <a:gd name="T63" fmla="*/ 0 h 728"/>
                <a:gd name="T64" fmla="*/ 0 w 382"/>
                <a:gd name="T65" fmla="*/ 0 h 728"/>
                <a:gd name="T66" fmla="*/ 0 w 382"/>
                <a:gd name="T67" fmla="*/ 0 h 728"/>
                <a:gd name="T68" fmla="*/ 0 w 382"/>
                <a:gd name="T69" fmla="*/ 0 h 728"/>
                <a:gd name="T70" fmla="*/ 0 w 382"/>
                <a:gd name="T71" fmla="*/ 0 h 728"/>
                <a:gd name="T72" fmla="*/ 0 w 382"/>
                <a:gd name="T73" fmla="*/ 0 h 7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82" h="728">
                  <a:moveTo>
                    <a:pt x="250" y="706"/>
                  </a:moveTo>
                  <a:lnTo>
                    <a:pt x="1" y="728"/>
                  </a:lnTo>
                  <a:lnTo>
                    <a:pt x="0" y="690"/>
                  </a:lnTo>
                  <a:lnTo>
                    <a:pt x="0" y="653"/>
                  </a:lnTo>
                  <a:lnTo>
                    <a:pt x="1" y="615"/>
                  </a:lnTo>
                  <a:lnTo>
                    <a:pt x="2" y="579"/>
                  </a:lnTo>
                  <a:lnTo>
                    <a:pt x="7" y="506"/>
                  </a:lnTo>
                  <a:lnTo>
                    <a:pt x="14" y="435"/>
                  </a:lnTo>
                  <a:lnTo>
                    <a:pt x="22" y="364"/>
                  </a:lnTo>
                  <a:lnTo>
                    <a:pt x="29" y="293"/>
                  </a:lnTo>
                  <a:lnTo>
                    <a:pt x="36" y="222"/>
                  </a:lnTo>
                  <a:lnTo>
                    <a:pt x="41" y="150"/>
                  </a:lnTo>
                  <a:lnTo>
                    <a:pt x="380" y="0"/>
                  </a:lnTo>
                  <a:lnTo>
                    <a:pt x="379" y="38"/>
                  </a:lnTo>
                  <a:lnTo>
                    <a:pt x="379" y="79"/>
                  </a:lnTo>
                  <a:lnTo>
                    <a:pt x="380" y="123"/>
                  </a:lnTo>
                  <a:lnTo>
                    <a:pt x="381" y="169"/>
                  </a:lnTo>
                  <a:lnTo>
                    <a:pt x="381" y="217"/>
                  </a:lnTo>
                  <a:lnTo>
                    <a:pt x="382" y="266"/>
                  </a:lnTo>
                  <a:lnTo>
                    <a:pt x="381" y="316"/>
                  </a:lnTo>
                  <a:lnTo>
                    <a:pt x="379" y="366"/>
                  </a:lnTo>
                  <a:lnTo>
                    <a:pt x="377" y="391"/>
                  </a:lnTo>
                  <a:lnTo>
                    <a:pt x="374" y="414"/>
                  </a:lnTo>
                  <a:lnTo>
                    <a:pt x="371" y="439"/>
                  </a:lnTo>
                  <a:lnTo>
                    <a:pt x="368" y="463"/>
                  </a:lnTo>
                  <a:lnTo>
                    <a:pt x="363" y="487"/>
                  </a:lnTo>
                  <a:lnTo>
                    <a:pt x="358" y="511"/>
                  </a:lnTo>
                  <a:lnTo>
                    <a:pt x="352" y="533"/>
                  </a:lnTo>
                  <a:lnTo>
                    <a:pt x="344" y="556"/>
                  </a:lnTo>
                  <a:lnTo>
                    <a:pt x="336" y="578"/>
                  </a:lnTo>
                  <a:lnTo>
                    <a:pt x="327" y="598"/>
                  </a:lnTo>
                  <a:lnTo>
                    <a:pt x="317" y="619"/>
                  </a:lnTo>
                  <a:lnTo>
                    <a:pt x="306" y="638"/>
                  </a:lnTo>
                  <a:lnTo>
                    <a:pt x="294" y="656"/>
                  </a:lnTo>
                  <a:lnTo>
                    <a:pt x="281" y="675"/>
                  </a:lnTo>
                  <a:lnTo>
                    <a:pt x="266" y="691"/>
                  </a:lnTo>
                  <a:lnTo>
                    <a:pt x="250" y="706"/>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6" name="Freeform 255">
              <a:extLst>
                <a:ext uri="{FF2B5EF4-FFF2-40B4-BE49-F238E27FC236}">
                  <a16:creationId xmlns:a16="http://schemas.microsoft.com/office/drawing/2014/main" id="{5D76D6C8-3658-47C9-9B61-00EAD60FF706}"/>
                </a:ext>
              </a:extLst>
            </p:cNvPr>
            <p:cNvSpPr>
              <a:spLocks/>
            </p:cNvSpPr>
            <p:nvPr/>
          </p:nvSpPr>
          <p:spPr bwMode="auto">
            <a:xfrm>
              <a:off x="5017" y="3474"/>
              <a:ext cx="152" cy="47"/>
            </a:xfrm>
            <a:custGeom>
              <a:avLst/>
              <a:gdLst>
                <a:gd name="T0" fmla="*/ 0 w 1065"/>
                <a:gd name="T1" fmla="*/ 0 h 524"/>
                <a:gd name="T2" fmla="*/ 0 w 1065"/>
                <a:gd name="T3" fmla="*/ 0 h 524"/>
                <a:gd name="T4" fmla="*/ 0 w 1065"/>
                <a:gd name="T5" fmla="*/ 0 h 524"/>
                <a:gd name="T6" fmla="*/ 0 w 1065"/>
                <a:gd name="T7" fmla="*/ 0 h 524"/>
                <a:gd name="T8" fmla="*/ 0 w 1065"/>
                <a:gd name="T9" fmla="*/ 0 h 524"/>
                <a:gd name="T10" fmla="*/ 0 w 1065"/>
                <a:gd name="T11" fmla="*/ 0 h 524"/>
                <a:gd name="T12" fmla="*/ 0 w 1065"/>
                <a:gd name="T13" fmla="*/ 0 h 524"/>
                <a:gd name="T14" fmla="*/ 0 w 1065"/>
                <a:gd name="T15" fmla="*/ 0 h 524"/>
                <a:gd name="T16" fmla="*/ 0 w 1065"/>
                <a:gd name="T17" fmla="*/ 0 h 524"/>
                <a:gd name="T18" fmla="*/ 0 w 1065"/>
                <a:gd name="T19" fmla="*/ 0 h 524"/>
                <a:gd name="T20" fmla="*/ 0 w 1065"/>
                <a:gd name="T21" fmla="*/ 0 h 524"/>
                <a:gd name="T22" fmla="*/ 0 w 1065"/>
                <a:gd name="T23" fmla="*/ 0 h 524"/>
                <a:gd name="T24" fmla="*/ 0 w 1065"/>
                <a:gd name="T25" fmla="*/ 0 h 524"/>
                <a:gd name="T26" fmla="*/ 0 w 1065"/>
                <a:gd name="T27" fmla="*/ 0 h 524"/>
                <a:gd name="T28" fmla="*/ 0 w 1065"/>
                <a:gd name="T29" fmla="*/ 0 h 524"/>
                <a:gd name="T30" fmla="*/ 0 w 1065"/>
                <a:gd name="T31" fmla="*/ 0 h 524"/>
                <a:gd name="T32" fmla="*/ 0 w 1065"/>
                <a:gd name="T33" fmla="*/ 0 h 524"/>
                <a:gd name="T34" fmla="*/ 0 w 1065"/>
                <a:gd name="T35" fmla="*/ 0 h 524"/>
                <a:gd name="T36" fmla="*/ 0 w 1065"/>
                <a:gd name="T37" fmla="*/ 0 h 524"/>
                <a:gd name="T38" fmla="*/ 0 w 1065"/>
                <a:gd name="T39" fmla="*/ 0 h 524"/>
                <a:gd name="T40" fmla="*/ 0 w 1065"/>
                <a:gd name="T41" fmla="*/ 0 h 524"/>
                <a:gd name="T42" fmla="*/ 0 w 1065"/>
                <a:gd name="T43" fmla="*/ 0 h 524"/>
                <a:gd name="T44" fmla="*/ 0 w 1065"/>
                <a:gd name="T45" fmla="*/ 0 h 524"/>
                <a:gd name="T46" fmla="*/ 0 w 1065"/>
                <a:gd name="T47" fmla="*/ 0 h 524"/>
                <a:gd name="T48" fmla="*/ 0 w 1065"/>
                <a:gd name="T49" fmla="*/ 0 h 524"/>
                <a:gd name="T50" fmla="*/ 0 w 1065"/>
                <a:gd name="T51" fmla="*/ 0 h 524"/>
                <a:gd name="T52" fmla="*/ 0 w 1065"/>
                <a:gd name="T53" fmla="*/ 0 h 524"/>
                <a:gd name="T54" fmla="*/ 0 w 1065"/>
                <a:gd name="T55" fmla="*/ 0 h 524"/>
                <a:gd name="T56" fmla="*/ 0 w 1065"/>
                <a:gd name="T57" fmla="*/ 0 h 524"/>
                <a:gd name="T58" fmla="*/ 0 w 1065"/>
                <a:gd name="T59" fmla="*/ 0 h 524"/>
                <a:gd name="T60" fmla="*/ 0 w 1065"/>
                <a:gd name="T61" fmla="*/ 0 h 524"/>
                <a:gd name="T62" fmla="*/ 0 w 1065"/>
                <a:gd name="T63" fmla="*/ 0 h 524"/>
                <a:gd name="T64" fmla="*/ 0 w 1065"/>
                <a:gd name="T65" fmla="*/ 0 h 524"/>
                <a:gd name="T66" fmla="*/ 0 w 1065"/>
                <a:gd name="T67" fmla="*/ 0 h 524"/>
                <a:gd name="T68" fmla="*/ 0 w 1065"/>
                <a:gd name="T69" fmla="*/ 0 h 524"/>
                <a:gd name="T70" fmla="*/ 0 w 1065"/>
                <a:gd name="T71" fmla="*/ 0 h 524"/>
                <a:gd name="T72" fmla="*/ 0 w 1065"/>
                <a:gd name="T73" fmla="*/ 0 h 524"/>
                <a:gd name="T74" fmla="*/ 0 w 1065"/>
                <a:gd name="T75" fmla="*/ 0 h 524"/>
                <a:gd name="T76" fmla="*/ 0 w 1065"/>
                <a:gd name="T77" fmla="*/ 0 h 524"/>
                <a:gd name="T78" fmla="*/ 0 w 1065"/>
                <a:gd name="T79" fmla="*/ 0 h 524"/>
                <a:gd name="T80" fmla="*/ 0 w 1065"/>
                <a:gd name="T81" fmla="*/ 0 h 524"/>
                <a:gd name="T82" fmla="*/ 0 w 1065"/>
                <a:gd name="T83" fmla="*/ 0 h 524"/>
                <a:gd name="T84" fmla="*/ 0 w 1065"/>
                <a:gd name="T85" fmla="*/ 0 h 524"/>
                <a:gd name="T86" fmla="*/ 0 w 1065"/>
                <a:gd name="T87" fmla="*/ 0 h 524"/>
                <a:gd name="T88" fmla="*/ 0 w 1065"/>
                <a:gd name="T89" fmla="*/ 0 h 524"/>
                <a:gd name="T90" fmla="*/ 0 w 1065"/>
                <a:gd name="T91" fmla="*/ 0 h 524"/>
                <a:gd name="T92" fmla="*/ 0 w 1065"/>
                <a:gd name="T93" fmla="*/ 0 h 524"/>
                <a:gd name="T94" fmla="*/ 0 w 1065"/>
                <a:gd name="T95" fmla="*/ 0 h 524"/>
                <a:gd name="T96" fmla="*/ 0 w 1065"/>
                <a:gd name="T97" fmla="*/ 0 h 524"/>
                <a:gd name="T98" fmla="*/ 0 w 1065"/>
                <a:gd name="T99" fmla="*/ 0 h 524"/>
                <a:gd name="T100" fmla="*/ 0 w 1065"/>
                <a:gd name="T101" fmla="*/ 0 h 524"/>
                <a:gd name="T102" fmla="*/ 0 w 1065"/>
                <a:gd name="T103" fmla="*/ 0 h 524"/>
                <a:gd name="T104" fmla="*/ 0 w 1065"/>
                <a:gd name="T105" fmla="*/ 0 h 524"/>
                <a:gd name="T106" fmla="*/ 0 w 1065"/>
                <a:gd name="T107" fmla="*/ 0 h 524"/>
                <a:gd name="T108" fmla="*/ 0 w 1065"/>
                <a:gd name="T109" fmla="*/ 0 h 524"/>
                <a:gd name="T110" fmla="*/ 0 w 1065"/>
                <a:gd name="T111" fmla="*/ 0 h 524"/>
                <a:gd name="T112" fmla="*/ 0 w 1065"/>
                <a:gd name="T113" fmla="*/ 0 h 524"/>
                <a:gd name="T114" fmla="*/ 0 w 1065"/>
                <a:gd name="T115" fmla="*/ 0 h 52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065" h="524">
                  <a:moveTo>
                    <a:pt x="915" y="96"/>
                  </a:moveTo>
                  <a:lnTo>
                    <a:pt x="937" y="114"/>
                  </a:lnTo>
                  <a:lnTo>
                    <a:pt x="957" y="133"/>
                  </a:lnTo>
                  <a:lnTo>
                    <a:pt x="976" y="153"/>
                  </a:lnTo>
                  <a:lnTo>
                    <a:pt x="993" y="174"/>
                  </a:lnTo>
                  <a:lnTo>
                    <a:pt x="1009" y="195"/>
                  </a:lnTo>
                  <a:lnTo>
                    <a:pt x="1024" y="217"/>
                  </a:lnTo>
                  <a:lnTo>
                    <a:pt x="1036" y="240"/>
                  </a:lnTo>
                  <a:lnTo>
                    <a:pt x="1046" y="262"/>
                  </a:lnTo>
                  <a:lnTo>
                    <a:pt x="1050" y="274"/>
                  </a:lnTo>
                  <a:lnTo>
                    <a:pt x="1054" y="286"/>
                  </a:lnTo>
                  <a:lnTo>
                    <a:pt x="1058" y="299"/>
                  </a:lnTo>
                  <a:lnTo>
                    <a:pt x="1060" y="311"/>
                  </a:lnTo>
                  <a:lnTo>
                    <a:pt x="1062" y="324"/>
                  </a:lnTo>
                  <a:lnTo>
                    <a:pt x="1064" y="336"/>
                  </a:lnTo>
                  <a:lnTo>
                    <a:pt x="1065" y="349"/>
                  </a:lnTo>
                  <a:lnTo>
                    <a:pt x="1065" y="362"/>
                  </a:lnTo>
                  <a:lnTo>
                    <a:pt x="1065" y="375"/>
                  </a:lnTo>
                  <a:lnTo>
                    <a:pt x="1064" y="388"/>
                  </a:lnTo>
                  <a:lnTo>
                    <a:pt x="1062" y="402"/>
                  </a:lnTo>
                  <a:lnTo>
                    <a:pt x="1060" y="415"/>
                  </a:lnTo>
                  <a:lnTo>
                    <a:pt x="1057" y="429"/>
                  </a:lnTo>
                  <a:lnTo>
                    <a:pt x="1053" y="442"/>
                  </a:lnTo>
                  <a:lnTo>
                    <a:pt x="1049" y="456"/>
                  </a:lnTo>
                  <a:lnTo>
                    <a:pt x="1044" y="470"/>
                  </a:lnTo>
                  <a:lnTo>
                    <a:pt x="1019" y="474"/>
                  </a:lnTo>
                  <a:lnTo>
                    <a:pt x="994" y="475"/>
                  </a:lnTo>
                  <a:lnTo>
                    <a:pt x="970" y="474"/>
                  </a:lnTo>
                  <a:lnTo>
                    <a:pt x="945" y="471"/>
                  </a:lnTo>
                  <a:lnTo>
                    <a:pt x="921" y="466"/>
                  </a:lnTo>
                  <a:lnTo>
                    <a:pt x="897" y="458"/>
                  </a:lnTo>
                  <a:lnTo>
                    <a:pt x="873" y="449"/>
                  </a:lnTo>
                  <a:lnTo>
                    <a:pt x="850" y="440"/>
                  </a:lnTo>
                  <a:lnTo>
                    <a:pt x="826" y="429"/>
                  </a:lnTo>
                  <a:lnTo>
                    <a:pt x="803" y="417"/>
                  </a:lnTo>
                  <a:lnTo>
                    <a:pt x="780" y="405"/>
                  </a:lnTo>
                  <a:lnTo>
                    <a:pt x="757" y="392"/>
                  </a:lnTo>
                  <a:lnTo>
                    <a:pt x="710" y="366"/>
                  </a:lnTo>
                  <a:lnTo>
                    <a:pt x="664" y="340"/>
                  </a:lnTo>
                  <a:lnTo>
                    <a:pt x="641" y="328"/>
                  </a:lnTo>
                  <a:lnTo>
                    <a:pt x="618" y="318"/>
                  </a:lnTo>
                  <a:lnTo>
                    <a:pt x="595" y="307"/>
                  </a:lnTo>
                  <a:lnTo>
                    <a:pt x="571" y="298"/>
                  </a:lnTo>
                  <a:lnTo>
                    <a:pt x="547" y="291"/>
                  </a:lnTo>
                  <a:lnTo>
                    <a:pt x="524" y="285"/>
                  </a:lnTo>
                  <a:lnTo>
                    <a:pt x="500" y="281"/>
                  </a:lnTo>
                  <a:lnTo>
                    <a:pt x="476" y="279"/>
                  </a:lnTo>
                  <a:lnTo>
                    <a:pt x="452" y="280"/>
                  </a:lnTo>
                  <a:lnTo>
                    <a:pt x="428" y="282"/>
                  </a:lnTo>
                  <a:lnTo>
                    <a:pt x="404" y="287"/>
                  </a:lnTo>
                  <a:lnTo>
                    <a:pt x="378" y="296"/>
                  </a:lnTo>
                  <a:lnTo>
                    <a:pt x="353" y="308"/>
                  </a:lnTo>
                  <a:lnTo>
                    <a:pt x="328" y="323"/>
                  </a:lnTo>
                  <a:lnTo>
                    <a:pt x="303" y="341"/>
                  </a:lnTo>
                  <a:lnTo>
                    <a:pt x="277" y="363"/>
                  </a:lnTo>
                  <a:lnTo>
                    <a:pt x="267" y="386"/>
                  </a:lnTo>
                  <a:lnTo>
                    <a:pt x="257" y="406"/>
                  </a:lnTo>
                  <a:lnTo>
                    <a:pt x="246" y="424"/>
                  </a:lnTo>
                  <a:lnTo>
                    <a:pt x="234" y="440"/>
                  </a:lnTo>
                  <a:lnTo>
                    <a:pt x="222" y="453"/>
                  </a:lnTo>
                  <a:lnTo>
                    <a:pt x="208" y="465"/>
                  </a:lnTo>
                  <a:lnTo>
                    <a:pt x="194" y="475"/>
                  </a:lnTo>
                  <a:lnTo>
                    <a:pt x="179" y="484"/>
                  </a:lnTo>
                  <a:lnTo>
                    <a:pt x="164" y="492"/>
                  </a:lnTo>
                  <a:lnTo>
                    <a:pt x="148" y="497"/>
                  </a:lnTo>
                  <a:lnTo>
                    <a:pt x="131" y="503"/>
                  </a:lnTo>
                  <a:lnTo>
                    <a:pt x="114" y="508"/>
                  </a:lnTo>
                  <a:lnTo>
                    <a:pt x="77" y="516"/>
                  </a:lnTo>
                  <a:lnTo>
                    <a:pt x="38" y="524"/>
                  </a:lnTo>
                  <a:lnTo>
                    <a:pt x="29" y="506"/>
                  </a:lnTo>
                  <a:lnTo>
                    <a:pt x="21" y="487"/>
                  </a:lnTo>
                  <a:lnTo>
                    <a:pt x="14" y="470"/>
                  </a:lnTo>
                  <a:lnTo>
                    <a:pt x="9" y="452"/>
                  </a:lnTo>
                  <a:lnTo>
                    <a:pt x="5" y="433"/>
                  </a:lnTo>
                  <a:lnTo>
                    <a:pt x="2" y="416"/>
                  </a:lnTo>
                  <a:lnTo>
                    <a:pt x="0" y="398"/>
                  </a:lnTo>
                  <a:lnTo>
                    <a:pt x="0" y="379"/>
                  </a:lnTo>
                  <a:lnTo>
                    <a:pt x="0" y="361"/>
                  </a:lnTo>
                  <a:lnTo>
                    <a:pt x="2" y="344"/>
                  </a:lnTo>
                  <a:lnTo>
                    <a:pt x="5" y="325"/>
                  </a:lnTo>
                  <a:lnTo>
                    <a:pt x="9" y="307"/>
                  </a:lnTo>
                  <a:lnTo>
                    <a:pt x="14" y="289"/>
                  </a:lnTo>
                  <a:lnTo>
                    <a:pt x="21" y="271"/>
                  </a:lnTo>
                  <a:lnTo>
                    <a:pt x="29" y="253"/>
                  </a:lnTo>
                  <a:lnTo>
                    <a:pt x="38" y="234"/>
                  </a:lnTo>
                  <a:lnTo>
                    <a:pt x="58" y="210"/>
                  </a:lnTo>
                  <a:lnTo>
                    <a:pt x="79" y="186"/>
                  </a:lnTo>
                  <a:lnTo>
                    <a:pt x="101" y="163"/>
                  </a:lnTo>
                  <a:lnTo>
                    <a:pt x="125" y="143"/>
                  </a:lnTo>
                  <a:lnTo>
                    <a:pt x="149" y="123"/>
                  </a:lnTo>
                  <a:lnTo>
                    <a:pt x="174" y="106"/>
                  </a:lnTo>
                  <a:lnTo>
                    <a:pt x="199" y="90"/>
                  </a:lnTo>
                  <a:lnTo>
                    <a:pt x="227" y="74"/>
                  </a:lnTo>
                  <a:lnTo>
                    <a:pt x="254" y="61"/>
                  </a:lnTo>
                  <a:lnTo>
                    <a:pt x="281" y="48"/>
                  </a:lnTo>
                  <a:lnTo>
                    <a:pt x="310" y="39"/>
                  </a:lnTo>
                  <a:lnTo>
                    <a:pt x="338" y="29"/>
                  </a:lnTo>
                  <a:lnTo>
                    <a:pt x="367" y="20"/>
                  </a:lnTo>
                  <a:lnTo>
                    <a:pt x="398" y="14"/>
                  </a:lnTo>
                  <a:lnTo>
                    <a:pt x="427" y="8"/>
                  </a:lnTo>
                  <a:lnTo>
                    <a:pt x="457" y="4"/>
                  </a:lnTo>
                  <a:lnTo>
                    <a:pt x="487" y="2"/>
                  </a:lnTo>
                  <a:lnTo>
                    <a:pt x="517" y="0"/>
                  </a:lnTo>
                  <a:lnTo>
                    <a:pt x="548" y="0"/>
                  </a:lnTo>
                  <a:lnTo>
                    <a:pt x="579" y="0"/>
                  </a:lnTo>
                  <a:lnTo>
                    <a:pt x="609" y="2"/>
                  </a:lnTo>
                  <a:lnTo>
                    <a:pt x="638" y="5"/>
                  </a:lnTo>
                  <a:lnTo>
                    <a:pt x="668" y="10"/>
                  </a:lnTo>
                  <a:lnTo>
                    <a:pt x="697" y="15"/>
                  </a:lnTo>
                  <a:lnTo>
                    <a:pt x="726" y="21"/>
                  </a:lnTo>
                  <a:lnTo>
                    <a:pt x="756" y="29"/>
                  </a:lnTo>
                  <a:lnTo>
                    <a:pt x="784" y="38"/>
                  </a:lnTo>
                  <a:lnTo>
                    <a:pt x="811" y="47"/>
                  </a:lnTo>
                  <a:lnTo>
                    <a:pt x="838" y="58"/>
                  </a:lnTo>
                  <a:lnTo>
                    <a:pt x="864" y="69"/>
                  </a:lnTo>
                  <a:lnTo>
                    <a:pt x="889" y="82"/>
                  </a:lnTo>
                  <a:lnTo>
                    <a:pt x="915" y="96"/>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7" name="Freeform 256">
              <a:extLst>
                <a:ext uri="{FF2B5EF4-FFF2-40B4-BE49-F238E27FC236}">
                  <a16:creationId xmlns:a16="http://schemas.microsoft.com/office/drawing/2014/main" id="{233BA319-600A-4820-A352-4E78DBA9B5E4}"/>
                </a:ext>
              </a:extLst>
            </p:cNvPr>
            <p:cNvSpPr>
              <a:spLocks/>
            </p:cNvSpPr>
            <p:nvPr/>
          </p:nvSpPr>
          <p:spPr bwMode="auto">
            <a:xfrm>
              <a:off x="3432" y="3479"/>
              <a:ext cx="6" cy="5"/>
            </a:xfrm>
            <a:custGeom>
              <a:avLst/>
              <a:gdLst>
                <a:gd name="T0" fmla="*/ 0 w 40"/>
                <a:gd name="T1" fmla="*/ 0 h 58"/>
                <a:gd name="T2" fmla="*/ 0 w 40"/>
                <a:gd name="T3" fmla="*/ 0 h 58"/>
                <a:gd name="T4" fmla="*/ 0 w 40"/>
                <a:gd name="T5" fmla="*/ 0 h 58"/>
                <a:gd name="T6" fmla="*/ 0 w 40"/>
                <a:gd name="T7" fmla="*/ 0 h 58"/>
                <a:gd name="T8" fmla="*/ 0 w 40"/>
                <a:gd name="T9" fmla="*/ 0 h 58"/>
                <a:gd name="T10" fmla="*/ 0 w 40"/>
                <a:gd name="T11" fmla="*/ 0 h 58"/>
                <a:gd name="T12" fmla="*/ 0 w 40"/>
                <a:gd name="T13" fmla="*/ 0 h 58"/>
                <a:gd name="T14" fmla="*/ 0 w 40"/>
                <a:gd name="T15" fmla="*/ 0 h 58"/>
                <a:gd name="T16" fmla="*/ 0 w 40"/>
                <a:gd name="T17" fmla="*/ 0 h 58"/>
                <a:gd name="T18" fmla="*/ 0 w 40"/>
                <a:gd name="T19" fmla="*/ 0 h 58"/>
                <a:gd name="T20" fmla="*/ 0 w 40"/>
                <a:gd name="T21" fmla="*/ 0 h 58"/>
                <a:gd name="T22" fmla="*/ 0 w 40"/>
                <a:gd name="T23" fmla="*/ 0 h 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0" h="58">
                  <a:moveTo>
                    <a:pt x="40" y="15"/>
                  </a:moveTo>
                  <a:lnTo>
                    <a:pt x="40" y="58"/>
                  </a:lnTo>
                  <a:lnTo>
                    <a:pt x="0" y="58"/>
                  </a:lnTo>
                  <a:lnTo>
                    <a:pt x="0" y="5"/>
                  </a:lnTo>
                  <a:lnTo>
                    <a:pt x="7" y="1"/>
                  </a:lnTo>
                  <a:lnTo>
                    <a:pt x="14" y="0"/>
                  </a:lnTo>
                  <a:lnTo>
                    <a:pt x="19" y="0"/>
                  </a:lnTo>
                  <a:lnTo>
                    <a:pt x="24" y="1"/>
                  </a:lnTo>
                  <a:lnTo>
                    <a:pt x="28" y="5"/>
                  </a:lnTo>
                  <a:lnTo>
                    <a:pt x="32" y="8"/>
                  </a:lnTo>
                  <a:lnTo>
                    <a:pt x="36" y="11"/>
                  </a:lnTo>
                  <a:lnTo>
                    <a:pt x="40"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8" name="Freeform 257">
              <a:extLst>
                <a:ext uri="{FF2B5EF4-FFF2-40B4-BE49-F238E27FC236}">
                  <a16:creationId xmlns:a16="http://schemas.microsoft.com/office/drawing/2014/main" id="{A0A06718-B933-4B1D-B105-B07E2AF8B9C5}"/>
                </a:ext>
              </a:extLst>
            </p:cNvPr>
            <p:cNvSpPr>
              <a:spLocks/>
            </p:cNvSpPr>
            <p:nvPr/>
          </p:nvSpPr>
          <p:spPr bwMode="auto">
            <a:xfrm>
              <a:off x="3760" y="3479"/>
              <a:ext cx="27" cy="57"/>
            </a:xfrm>
            <a:custGeom>
              <a:avLst/>
              <a:gdLst>
                <a:gd name="T0" fmla="*/ 0 w 192"/>
                <a:gd name="T1" fmla="*/ 0 h 617"/>
                <a:gd name="T2" fmla="*/ 0 w 192"/>
                <a:gd name="T3" fmla="*/ 0 h 617"/>
                <a:gd name="T4" fmla="*/ 0 w 192"/>
                <a:gd name="T5" fmla="*/ 0 h 617"/>
                <a:gd name="T6" fmla="*/ 0 w 192"/>
                <a:gd name="T7" fmla="*/ 0 h 617"/>
                <a:gd name="T8" fmla="*/ 0 w 192"/>
                <a:gd name="T9" fmla="*/ 0 h 617"/>
                <a:gd name="T10" fmla="*/ 0 w 192"/>
                <a:gd name="T11" fmla="*/ 0 h 617"/>
                <a:gd name="T12" fmla="*/ 0 w 192"/>
                <a:gd name="T13" fmla="*/ 0 h 617"/>
                <a:gd name="T14" fmla="*/ 0 w 192"/>
                <a:gd name="T15" fmla="*/ 0 h 617"/>
                <a:gd name="T16" fmla="*/ 0 w 192"/>
                <a:gd name="T17" fmla="*/ 0 h 617"/>
                <a:gd name="T18" fmla="*/ 0 w 192"/>
                <a:gd name="T19" fmla="*/ 0 h 617"/>
                <a:gd name="T20" fmla="*/ 0 w 192"/>
                <a:gd name="T21" fmla="*/ 0 h 617"/>
                <a:gd name="T22" fmla="*/ 0 w 192"/>
                <a:gd name="T23" fmla="*/ 0 h 617"/>
                <a:gd name="T24" fmla="*/ 0 w 192"/>
                <a:gd name="T25" fmla="*/ 0 h 617"/>
                <a:gd name="T26" fmla="*/ 0 w 192"/>
                <a:gd name="T27" fmla="*/ 0 h 617"/>
                <a:gd name="T28" fmla="*/ 0 w 192"/>
                <a:gd name="T29" fmla="*/ 0 h 617"/>
                <a:gd name="T30" fmla="*/ 0 w 192"/>
                <a:gd name="T31" fmla="*/ 0 h 617"/>
                <a:gd name="T32" fmla="*/ 0 w 192"/>
                <a:gd name="T33" fmla="*/ 0 h 617"/>
                <a:gd name="T34" fmla="*/ 0 w 192"/>
                <a:gd name="T35" fmla="*/ 0 h 617"/>
                <a:gd name="T36" fmla="*/ 0 w 192"/>
                <a:gd name="T37" fmla="*/ 0 h 617"/>
                <a:gd name="T38" fmla="*/ 0 w 192"/>
                <a:gd name="T39" fmla="*/ 0 h 617"/>
                <a:gd name="T40" fmla="*/ 0 w 192"/>
                <a:gd name="T41" fmla="*/ 0 h 617"/>
                <a:gd name="T42" fmla="*/ 0 w 192"/>
                <a:gd name="T43" fmla="*/ 0 h 617"/>
                <a:gd name="T44" fmla="*/ 0 w 192"/>
                <a:gd name="T45" fmla="*/ 0 h 617"/>
                <a:gd name="T46" fmla="*/ 0 w 192"/>
                <a:gd name="T47" fmla="*/ 0 h 617"/>
                <a:gd name="T48" fmla="*/ 0 w 192"/>
                <a:gd name="T49" fmla="*/ 0 h 617"/>
                <a:gd name="T50" fmla="*/ 0 w 192"/>
                <a:gd name="T51" fmla="*/ 0 h 617"/>
                <a:gd name="T52" fmla="*/ 0 w 192"/>
                <a:gd name="T53" fmla="*/ 0 h 617"/>
                <a:gd name="T54" fmla="*/ 0 w 192"/>
                <a:gd name="T55" fmla="*/ 0 h 617"/>
                <a:gd name="T56" fmla="*/ 0 w 192"/>
                <a:gd name="T57" fmla="*/ 0 h 617"/>
                <a:gd name="T58" fmla="*/ 0 w 192"/>
                <a:gd name="T59" fmla="*/ 0 h 617"/>
                <a:gd name="T60" fmla="*/ 0 w 192"/>
                <a:gd name="T61" fmla="*/ 0 h 617"/>
                <a:gd name="T62" fmla="*/ 0 w 192"/>
                <a:gd name="T63" fmla="*/ 0 h 617"/>
                <a:gd name="T64" fmla="*/ 0 w 192"/>
                <a:gd name="T65" fmla="*/ 0 h 617"/>
                <a:gd name="T66" fmla="*/ 0 w 192"/>
                <a:gd name="T67" fmla="*/ 0 h 617"/>
                <a:gd name="T68" fmla="*/ 0 w 192"/>
                <a:gd name="T69" fmla="*/ 0 h 617"/>
                <a:gd name="T70" fmla="*/ 0 w 192"/>
                <a:gd name="T71" fmla="*/ 0 h 617"/>
                <a:gd name="T72" fmla="*/ 0 w 192"/>
                <a:gd name="T73" fmla="*/ 0 h 617"/>
                <a:gd name="T74" fmla="*/ 0 w 192"/>
                <a:gd name="T75" fmla="*/ 0 h 617"/>
                <a:gd name="T76" fmla="*/ 0 w 192"/>
                <a:gd name="T77" fmla="*/ 0 h 617"/>
                <a:gd name="T78" fmla="*/ 0 w 192"/>
                <a:gd name="T79" fmla="*/ 0 h 617"/>
                <a:gd name="T80" fmla="*/ 0 w 192"/>
                <a:gd name="T81" fmla="*/ 0 h 617"/>
                <a:gd name="T82" fmla="*/ 0 w 192"/>
                <a:gd name="T83" fmla="*/ 0 h 617"/>
                <a:gd name="T84" fmla="*/ 0 w 192"/>
                <a:gd name="T85" fmla="*/ 0 h 617"/>
                <a:gd name="T86" fmla="*/ 0 w 192"/>
                <a:gd name="T87" fmla="*/ 0 h 617"/>
                <a:gd name="T88" fmla="*/ 0 w 192"/>
                <a:gd name="T89" fmla="*/ 0 h 617"/>
                <a:gd name="T90" fmla="*/ 0 w 192"/>
                <a:gd name="T91" fmla="*/ 0 h 617"/>
                <a:gd name="T92" fmla="*/ 0 w 192"/>
                <a:gd name="T93" fmla="*/ 0 h 617"/>
                <a:gd name="T94" fmla="*/ 0 w 192"/>
                <a:gd name="T95" fmla="*/ 0 h 617"/>
                <a:gd name="T96" fmla="*/ 0 w 192"/>
                <a:gd name="T97" fmla="*/ 0 h 617"/>
                <a:gd name="T98" fmla="*/ 0 w 192"/>
                <a:gd name="T99" fmla="*/ 0 h 617"/>
                <a:gd name="T100" fmla="*/ 0 w 192"/>
                <a:gd name="T101" fmla="*/ 0 h 617"/>
                <a:gd name="T102" fmla="*/ 0 w 192"/>
                <a:gd name="T103" fmla="*/ 0 h 617"/>
                <a:gd name="T104" fmla="*/ 0 w 192"/>
                <a:gd name="T105" fmla="*/ 0 h 61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92" h="617">
                  <a:moveTo>
                    <a:pt x="139" y="599"/>
                  </a:moveTo>
                  <a:lnTo>
                    <a:pt x="133" y="605"/>
                  </a:lnTo>
                  <a:lnTo>
                    <a:pt x="126" y="609"/>
                  </a:lnTo>
                  <a:lnTo>
                    <a:pt x="119" y="612"/>
                  </a:lnTo>
                  <a:lnTo>
                    <a:pt x="112" y="615"/>
                  </a:lnTo>
                  <a:lnTo>
                    <a:pt x="104" y="616"/>
                  </a:lnTo>
                  <a:lnTo>
                    <a:pt x="95" y="617"/>
                  </a:lnTo>
                  <a:lnTo>
                    <a:pt x="87" y="617"/>
                  </a:lnTo>
                  <a:lnTo>
                    <a:pt x="78" y="617"/>
                  </a:lnTo>
                  <a:lnTo>
                    <a:pt x="60" y="615"/>
                  </a:lnTo>
                  <a:lnTo>
                    <a:pt x="42" y="612"/>
                  </a:lnTo>
                  <a:lnTo>
                    <a:pt x="25" y="610"/>
                  </a:lnTo>
                  <a:lnTo>
                    <a:pt x="9" y="609"/>
                  </a:lnTo>
                  <a:lnTo>
                    <a:pt x="4" y="571"/>
                  </a:lnTo>
                  <a:lnTo>
                    <a:pt x="1" y="534"/>
                  </a:lnTo>
                  <a:lnTo>
                    <a:pt x="0" y="495"/>
                  </a:lnTo>
                  <a:lnTo>
                    <a:pt x="0" y="456"/>
                  </a:lnTo>
                  <a:lnTo>
                    <a:pt x="2" y="417"/>
                  </a:lnTo>
                  <a:lnTo>
                    <a:pt x="4" y="378"/>
                  </a:lnTo>
                  <a:lnTo>
                    <a:pt x="8" y="339"/>
                  </a:lnTo>
                  <a:lnTo>
                    <a:pt x="13" y="300"/>
                  </a:lnTo>
                  <a:lnTo>
                    <a:pt x="18" y="262"/>
                  </a:lnTo>
                  <a:lnTo>
                    <a:pt x="24" y="223"/>
                  </a:lnTo>
                  <a:lnTo>
                    <a:pt x="31" y="186"/>
                  </a:lnTo>
                  <a:lnTo>
                    <a:pt x="38" y="148"/>
                  </a:lnTo>
                  <a:lnTo>
                    <a:pt x="54" y="73"/>
                  </a:lnTo>
                  <a:lnTo>
                    <a:pt x="70" y="0"/>
                  </a:lnTo>
                  <a:lnTo>
                    <a:pt x="91" y="9"/>
                  </a:lnTo>
                  <a:lnTo>
                    <a:pt x="111" y="20"/>
                  </a:lnTo>
                  <a:lnTo>
                    <a:pt x="128" y="32"/>
                  </a:lnTo>
                  <a:lnTo>
                    <a:pt x="142" y="45"/>
                  </a:lnTo>
                  <a:lnTo>
                    <a:pt x="155" y="58"/>
                  </a:lnTo>
                  <a:lnTo>
                    <a:pt x="165" y="73"/>
                  </a:lnTo>
                  <a:lnTo>
                    <a:pt x="174" y="88"/>
                  </a:lnTo>
                  <a:lnTo>
                    <a:pt x="181" y="106"/>
                  </a:lnTo>
                  <a:lnTo>
                    <a:pt x="186" y="123"/>
                  </a:lnTo>
                  <a:lnTo>
                    <a:pt x="189" y="140"/>
                  </a:lnTo>
                  <a:lnTo>
                    <a:pt x="191" y="158"/>
                  </a:lnTo>
                  <a:lnTo>
                    <a:pt x="192" y="178"/>
                  </a:lnTo>
                  <a:lnTo>
                    <a:pt x="192" y="197"/>
                  </a:lnTo>
                  <a:lnTo>
                    <a:pt x="191" y="218"/>
                  </a:lnTo>
                  <a:lnTo>
                    <a:pt x="189" y="238"/>
                  </a:lnTo>
                  <a:lnTo>
                    <a:pt x="186" y="259"/>
                  </a:lnTo>
                  <a:lnTo>
                    <a:pt x="169" y="345"/>
                  </a:lnTo>
                  <a:lnTo>
                    <a:pt x="150" y="433"/>
                  </a:lnTo>
                  <a:lnTo>
                    <a:pt x="146" y="455"/>
                  </a:lnTo>
                  <a:lnTo>
                    <a:pt x="143" y="476"/>
                  </a:lnTo>
                  <a:lnTo>
                    <a:pt x="140" y="498"/>
                  </a:lnTo>
                  <a:lnTo>
                    <a:pt x="138" y="518"/>
                  </a:lnTo>
                  <a:lnTo>
                    <a:pt x="136" y="540"/>
                  </a:lnTo>
                  <a:lnTo>
                    <a:pt x="136" y="559"/>
                  </a:lnTo>
                  <a:lnTo>
                    <a:pt x="137" y="580"/>
                  </a:lnTo>
                  <a:lnTo>
                    <a:pt x="139" y="599"/>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9" name="Freeform 258">
              <a:extLst>
                <a:ext uri="{FF2B5EF4-FFF2-40B4-BE49-F238E27FC236}">
                  <a16:creationId xmlns:a16="http://schemas.microsoft.com/office/drawing/2014/main" id="{BE4B5704-6205-45E7-A3BF-9553BA240E4E}"/>
                </a:ext>
              </a:extLst>
            </p:cNvPr>
            <p:cNvSpPr>
              <a:spLocks/>
            </p:cNvSpPr>
            <p:nvPr/>
          </p:nvSpPr>
          <p:spPr bwMode="auto">
            <a:xfrm>
              <a:off x="5184" y="3484"/>
              <a:ext cx="69" cy="33"/>
            </a:xfrm>
            <a:custGeom>
              <a:avLst/>
              <a:gdLst>
                <a:gd name="T0" fmla="*/ 0 w 479"/>
                <a:gd name="T1" fmla="*/ 0 h 372"/>
                <a:gd name="T2" fmla="*/ 0 w 479"/>
                <a:gd name="T3" fmla="*/ 0 h 372"/>
                <a:gd name="T4" fmla="*/ 0 w 479"/>
                <a:gd name="T5" fmla="*/ 0 h 372"/>
                <a:gd name="T6" fmla="*/ 0 w 479"/>
                <a:gd name="T7" fmla="*/ 0 h 372"/>
                <a:gd name="T8" fmla="*/ 0 w 479"/>
                <a:gd name="T9" fmla="*/ 0 h 372"/>
                <a:gd name="T10" fmla="*/ 0 w 479"/>
                <a:gd name="T11" fmla="*/ 0 h 372"/>
                <a:gd name="T12" fmla="*/ 0 w 479"/>
                <a:gd name="T13" fmla="*/ 0 h 372"/>
                <a:gd name="T14" fmla="*/ 0 w 479"/>
                <a:gd name="T15" fmla="*/ 0 h 372"/>
                <a:gd name="T16" fmla="*/ 0 w 479"/>
                <a:gd name="T17" fmla="*/ 0 h 372"/>
                <a:gd name="T18" fmla="*/ 0 w 479"/>
                <a:gd name="T19" fmla="*/ 0 h 372"/>
                <a:gd name="T20" fmla="*/ 0 w 479"/>
                <a:gd name="T21" fmla="*/ 0 h 372"/>
                <a:gd name="T22" fmla="*/ 0 w 479"/>
                <a:gd name="T23" fmla="*/ 0 h 372"/>
                <a:gd name="T24" fmla="*/ 0 w 479"/>
                <a:gd name="T25" fmla="*/ 0 h 372"/>
                <a:gd name="T26" fmla="*/ 0 w 479"/>
                <a:gd name="T27" fmla="*/ 0 h 372"/>
                <a:gd name="T28" fmla="*/ 0 w 479"/>
                <a:gd name="T29" fmla="*/ 0 h 372"/>
                <a:gd name="T30" fmla="*/ 0 w 479"/>
                <a:gd name="T31" fmla="*/ 0 h 372"/>
                <a:gd name="T32" fmla="*/ 0 w 479"/>
                <a:gd name="T33" fmla="*/ 0 h 372"/>
                <a:gd name="T34" fmla="*/ 0 w 479"/>
                <a:gd name="T35" fmla="*/ 0 h 372"/>
                <a:gd name="T36" fmla="*/ 0 w 479"/>
                <a:gd name="T37" fmla="*/ 0 h 372"/>
                <a:gd name="T38" fmla="*/ 0 w 479"/>
                <a:gd name="T39" fmla="*/ 0 h 372"/>
                <a:gd name="T40" fmla="*/ 0 w 479"/>
                <a:gd name="T41" fmla="*/ 0 h 372"/>
                <a:gd name="T42" fmla="*/ 0 w 479"/>
                <a:gd name="T43" fmla="*/ 0 h 372"/>
                <a:gd name="T44" fmla="*/ 0 w 479"/>
                <a:gd name="T45" fmla="*/ 0 h 372"/>
                <a:gd name="T46" fmla="*/ 0 w 479"/>
                <a:gd name="T47" fmla="*/ 0 h 372"/>
                <a:gd name="T48" fmla="*/ 0 w 479"/>
                <a:gd name="T49" fmla="*/ 0 h 372"/>
                <a:gd name="T50" fmla="*/ 0 w 479"/>
                <a:gd name="T51" fmla="*/ 0 h 372"/>
                <a:gd name="T52" fmla="*/ 0 w 479"/>
                <a:gd name="T53" fmla="*/ 0 h 372"/>
                <a:gd name="T54" fmla="*/ 0 w 479"/>
                <a:gd name="T55" fmla="*/ 0 h 372"/>
                <a:gd name="T56" fmla="*/ 0 w 479"/>
                <a:gd name="T57" fmla="*/ 0 h 37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79" h="372">
                  <a:moveTo>
                    <a:pt x="479" y="372"/>
                  </a:moveTo>
                  <a:lnTo>
                    <a:pt x="50" y="372"/>
                  </a:lnTo>
                  <a:lnTo>
                    <a:pt x="0" y="29"/>
                  </a:lnTo>
                  <a:lnTo>
                    <a:pt x="21" y="18"/>
                  </a:lnTo>
                  <a:lnTo>
                    <a:pt x="42" y="11"/>
                  </a:lnTo>
                  <a:lnTo>
                    <a:pt x="62" y="4"/>
                  </a:lnTo>
                  <a:lnTo>
                    <a:pt x="81" y="1"/>
                  </a:lnTo>
                  <a:lnTo>
                    <a:pt x="101" y="0"/>
                  </a:lnTo>
                  <a:lnTo>
                    <a:pt x="119" y="1"/>
                  </a:lnTo>
                  <a:lnTo>
                    <a:pt x="137" y="4"/>
                  </a:lnTo>
                  <a:lnTo>
                    <a:pt x="154" y="9"/>
                  </a:lnTo>
                  <a:lnTo>
                    <a:pt x="170" y="16"/>
                  </a:lnTo>
                  <a:lnTo>
                    <a:pt x="187" y="24"/>
                  </a:lnTo>
                  <a:lnTo>
                    <a:pt x="203" y="34"/>
                  </a:lnTo>
                  <a:lnTo>
                    <a:pt x="218" y="44"/>
                  </a:lnTo>
                  <a:lnTo>
                    <a:pt x="233" y="57"/>
                  </a:lnTo>
                  <a:lnTo>
                    <a:pt x="248" y="70"/>
                  </a:lnTo>
                  <a:lnTo>
                    <a:pt x="263" y="85"/>
                  </a:lnTo>
                  <a:lnTo>
                    <a:pt x="277" y="101"/>
                  </a:lnTo>
                  <a:lnTo>
                    <a:pt x="305" y="133"/>
                  </a:lnTo>
                  <a:lnTo>
                    <a:pt x="331" y="169"/>
                  </a:lnTo>
                  <a:lnTo>
                    <a:pt x="356" y="205"/>
                  </a:lnTo>
                  <a:lnTo>
                    <a:pt x="381" y="242"/>
                  </a:lnTo>
                  <a:lnTo>
                    <a:pt x="406" y="278"/>
                  </a:lnTo>
                  <a:lnTo>
                    <a:pt x="430" y="312"/>
                  </a:lnTo>
                  <a:lnTo>
                    <a:pt x="443" y="329"/>
                  </a:lnTo>
                  <a:lnTo>
                    <a:pt x="455" y="344"/>
                  </a:lnTo>
                  <a:lnTo>
                    <a:pt x="467" y="359"/>
                  </a:lnTo>
                  <a:lnTo>
                    <a:pt x="479" y="37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0" name="Freeform 259">
              <a:extLst>
                <a:ext uri="{FF2B5EF4-FFF2-40B4-BE49-F238E27FC236}">
                  <a16:creationId xmlns:a16="http://schemas.microsoft.com/office/drawing/2014/main" id="{204B8F7E-93E8-47CA-BE23-01AFDA6F4891}"/>
                </a:ext>
              </a:extLst>
            </p:cNvPr>
            <p:cNvSpPr>
              <a:spLocks/>
            </p:cNvSpPr>
            <p:nvPr/>
          </p:nvSpPr>
          <p:spPr bwMode="auto">
            <a:xfrm>
              <a:off x="3546" y="3484"/>
              <a:ext cx="10" cy="4"/>
            </a:xfrm>
            <a:custGeom>
              <a:avLst/>
              <a:gdLst>
                <a:gd name="T0" fmla="*/ 0 w 69"/>
                <a:gd name="T1" fmla="*/ 0 h 43"/>
                <a:gd name="T2" fmla="*/ 0 w 69"/>
                <a:gd name="T3" fmla="*/ 0 h 43"/>
                <a:gd name="T4" fmla="*/ 0 w 69"/>
                <a:gd name="T5" fmla="*/ 0 h 43"/>
                <a:gd name="T6" fmla="*/ 0 w 69"/>
                <a:gd name="T7" fmla="*/ 0 h 4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43">
                  <a:moveTo>
                    <a:pt x="30" y="43"/>
                  </a:moveTo>
                  <a:lnTo>
                    <a:pt x="0" y="0"/>
                  </a:lnTo>
                  <a:lnTo>
                    <a:pt x="69" y="0"/>
                  </a:lnTo>
                  <a:lnTo>
                    <a:pt x="30"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1" name="Freeform 260">
              <a:extLst>
                <a:ext uri="{FF2B5EF4-FFF2-40B4-BE49-F238E27FC236}">
                  <a16:creationId xmlns:a16="http://schemas.microsoft.com/office/drawing/2014/main" id="{81B42AD2-E868-4D12-A757-E1F680CA6886}"/>
                </a:ext>
              </a:extLst>
            </p:cNvPr>
            <p:cNvSpPr>
              <a:spLocks/>
            </p:cNvSpPr>
            <p:nvPr/>
          </p:nvSpPr>
          <p:spPr bwMode="auto">
            <a:xfrm>
              <a:off x="3638" y="3484"/>
              <a:ext cx="2" cy="42"/>
            </a:xfrm>
            <a:custGeom>
              <a:avLst/>
              <a:gdLst>
                <a:gd name="T0" fmla="*/ 0 w 10"/>
                <a:gd name="T1" fmla="*/ 0 h 460"/>
                <a:gd name="T2" fmla="*/ 0 w 10"/>
                <a:gd name="T3" fmla="*/ 0 h 460"/>
                <a:gd name="T4" fmla="*/ 0 w 10"/>
                <a:gd name="T5" fmla="*/ 0 h 460"/>
                <a:gd name="T6" fmla="*/ 0 60000 65536"/>
                <a:gd name="T7" fmla="*/ 0 60000 65536"/>
                <a:gd name="T8" fmla="*/ 0 60000 65536"/>
              </a:gdLst>
              <a:ahLst/>
              <a:cxnLst>
                <a:cxn ang="T6">
                  <a:pos x="T0" y="T1"/>
                </a:cxn>
                <a:cxn ang="T7">
                  <a:pos x="T2" y="T3"/>
                </a:cxn>
                <a:cxn ang="T8">
                  <a:pos x="T4" y="T5"/>
                </a:cxn>
              </a:cxnLst>
              <a:rect l="0" t="0" r="r" b="b"/>
              <a:pathLst>
                <a:path w="10" h="460">
                  <a:moveTo>
                    <a:pt x="10" y="0"/>
                  </a:moveTo>
                  <a:lnTo>
                    <a:pt x="0" y="46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 name="Freeform 261">
              <a:extLst>
                <a:ext uri="{FF2B5EF4-FFF2-40B4-BE49-F238E27FC236}">
                  <a16:creationId xmlns:a16="http://schemas.microsoft.com/office/drawing/2014/main" id="{B224D053-8D4C-4CF1-9E0A-20716039E1C9}"/>
                </a:ext>
              </a:extLst>
            </p:cNvPr>
            <p:cNvSpPr>
              <a:spLocks/>
            </p:cNvSpPr>
            <p:nvPr/>
          </p:nvSpPr>
          <p:spPr bwMode="auto">
            <a:xfrm>
              <a:off x="4125" y="3487"/>
              <a:ext cx="45" cy="27"/>
            </a:xfrm>
            <a:custGeom>
              <a:avLst/>
              <a:gdLst>
                <a:gd name="T0" fmla="*/ 0 w 314"/>
                <a:gd name="T1" fmla="*/ 0 h 291"/>
                <a:gd name="T2" fmla="*/ 0 w 314"/>
                <a:gd name="T3" fmla="*/ 0 h 291"/>
                <a:gd name="T4" fmla="*/ 0 w 314"/>
                <a:gd name="T5" fmla="*/ 0 h 291"/>
                <a:gd name="T6" fmla="*/ 0 w 314"/>
                <a:gd name="T7" fmla="*/ 0 h 291"/>
                <a:gd name="T8" fmla="*/ 0 w 314"/>
                <a:gd name="T9" fmla="*/ 0 h 291"/>
                <a:gd name="T10" fmla="*/ 0 w 314"/>
                <a:gd name="T11" fmla="*/ 0 h 291"/>
                <a:gd name="T12" fmla="*/ 0 w 314"/>
                <a:gd name="T13" fmla="*/ 0 h 291"/>
                <a:gd name="T14" fmla="*/ 0 w 314"/>
                <a:gd name="T15" fmla="*/ 0 h 291"/>
                <a:gd name="T16" fmla="*/ 0 w 314"/>
                <a:gd name="T17" fmla="*/ 0 h 291"/>
                <a:gd name="T18" fmla="*/ 0 w 314"/>
                <a:gd name="T19" fmla="*/ 0 h 291"/>
                <a:gd name="T20" fmla="*/ 0 w 314"/>
                <a:gd name="T21" fmla="*/ 0 h 291"/>
                <a:gd name="T22" fmla="*/ 0 w 314"/>
                <a:gd name="T23" fmla="*/ 0 h 291"/>
                <a:gd name="T24" fmla="*/ 0 w 314"/>
                <a:gd name="T25" fmla="*/ 0 h 291"/>
                <a:gd name="T26" fmla="*/ 0 w 314"/>
                <a:gd name="T27" fmla="*/ 0 h 291"/>
                <a:gd name="T28" fmla="*/ 0 w 314"/>
                <a:gd name="T29" fmla="*/ 0 h 291"/>
                <a:gd name="T30" fmla="*/ 0 w 314"/>
                <a:gd name="T31" fmla="*/ 0 h 291"/>
                <a:gd name="T32" fmla="*/ 0 w 314"/>
                <a:gd name="T33" fmla="*/ 0 h 291"/>
                <a:gd name="T34" fmla="*/ 0 w 314"/>
                <a:gd name="T35" fmla="*/ 0 h 291"/>
                <a:gd name="T36" fmla="*/ 0 w 314"/>
                <a:gd name="T37" fmla="*/ 0 h 291"/>
                <a:gd name="T38" fmla="*/ 0 w 314"/>
                <a:gd name="T39" fmla="*/ 0 h 291"/>
                <a:gd name="T40" fmla="*/ 0 w 314"/>
                <a:gd name="T41" fmla="*/ 0 h 291"/>
                <a:gd name="T42" fmla="*/ 0 w 314"/>
                <a:gd name="T43" fmla="*/ 0 h 291"/>
                <a:gd name="T44" fmla="*/ 0 w 314"/>
                <a:gd name="T45" fmla="*/ 0 h 291"/>
                <a:gd name="T46" fmla="*/ 0 w 314"/>
                <a:gd name="T47" fmla="*/ 0 h 291"/>
                <a:gd name="T48" fmla="*/ 0 w 314"/>
                <a:gd name="T49" fmla="*/ 0 h 291"/>
                <a:gd name="T50" fmla="*/ 0 w 314"/>
                <a:gd name="T51" fmla="*/ 0 h 291"/>
                <a:gd name="T52" fmla="*/ 0 w 314"/>
                <a:gd name="T53" fmla="*/ 0 h 291"/>
                <a:gd name="T54" fmla="*/ 0 w 314"/>
                <a:gd name="T55" fmla="*/ 0 h 291"/>
                <a:gd name="T56" fmla="*/ 0 w 314"/>
                <a:gd name="T57" fmla="*/ 0 h 291"/>
                <a:gd name="T58" fmla="*/ 0 w 314"/>
                <a:gd name="T59" fmla="*/ 0 h 291"/>
                <a:gd name="T60" fmla="*/ 0 w 314"/>
                <a:gd name="T61" fmla="*/ 0 h 291"/>
                <a:gd name="T62" fmla="*/ 0 w 314"/>
                <a:gd name="T63" fmla="*/ 0 h 291"/>
                <a:gd name="T64" fmla="*/ 0 w 314"/>
                <a:gd name="T65" fmla="*/ 0 h 291"/>
                <a:gd name="T66" fmla="*/ 0 w 314"/>
                <a:gd name="T67" fmla="*/ 0 h 291"/>
                <a:gd name="T68" fmla="*/ 0 w 314"/>
                <a:gd name="T69" fmla="*/ 0 h 291"/>
                <a:gd name="T70" fmla="*/ 0 w 314"/>
                <a:gd name="T71" fmla="*/ 0 h 291"/>
                <a:gd name="T72" fmla="*/ 0 w 314"/>
                <a:gd name="T73" fmla="*/ 0 h 291"/>
                <a:gd name="T74" fmla="*/ 0 w 314"/>
                <a:gd name="T75" fmla="*/ 0 h 291"/>
                <a:gd name="T76" fmla="*/ 0 w 314"/>
                <a:gd name="T77" fmla="*/ 0 h 29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14" h="291">
                  <a:moveTo>
                    <a:pt x="314" y="116"/>
                  </a:moveTo>
                  <a:lnTo>
                    <a:pt x="301" y="141"/>
                  </a:lnTo>
                  <a:lnTo>
                    <a:pt x="288" y="167"/>
                  </a:lnTo>
                  <a:lnTo>
                    <a:pt x="281" y="180"/>
                  </a:lnTo>
                  <a:lnTo>
                    <a:pt x="274" y="193"/>
                  </a:lnTo>
                  <a:lnTo>
                    <a:pt x="266" y="204"/>
                  </a:lnTo>
                  <a:lnTo>
                    <a:pt x="258" y="216"/>
                  </a:lnTo>
                  <a:lnTo>
                    <a:pt x="249" y="227"/>
                  </a:lnTo>
                  <a:lnTo>
                    <a:pt x="240" y="238"/>
                  </a:lnTo>
                  <a:lnTo>
                    <a:pt x="231" y="248"/>
                  </a:lnTo>
                  <a:lnTo>
                    <a:pt x="221" y="256"/>
                  </a:lnTo>
                  <a:lnTo>
                    <a:pt x="210" y="263"/>
                  </a:lnTo>
                  <a:lnTo>
                    <a:pt x="198" y="269"/>
                  </a:lnTo>
                  <a:lnTo>
                    <a:pt x="186" y="274"/>
                  </a:lnTo>
                  <a:lnTo>
                    <a:pt x="174" y="277"/>
                  </a:lnTo>
                  <a:lnTo>
                    <a:pt x="162" y="282"/>
                  </a:lnTo>
                  <a:lnTo>
                    <a:pt x="151" y="285"/>
                  </a:lnTo>
                  <a:lnTo>
                    <a:pt x="141" y="289"/>
                  </a:lnTo>
                  <a:lnTo>
                    <a:pt x="132" y="290"/>
                  </a:lnTo>
                  <a:lnTo>
                    <a:pt x="122" y="291"/>
                  </a:lnTo>
                  <a:lnTo>
                    <a:pt x="114" y="290"/>
                  </a:lnTo>
                  <a:lnTo>
                    <a:pt x="107" y="289"/>
                  </a:lnTo>
                  <a:lnTo>
                    <a:pt x="101" y="285"/>
                  </a:lnTo>
                  <a:lnTo>
                    <a:pt x="94" y="282"/>
                  </a:lnTo>
                  <a:lnTo>
                    <a:pt x="89" y="279"/>
                  </a:lnTo>
                  <a:lnTo>
                    <a:pt x="83" y="274"/>
                  </a:lnTo>
                  <a:lnTo>
                    <a:pt x="79" y="268"/>
                  </a:lnTo>
                  <a:lnTo>
                    <a:pt x="70" y="255"/>
                  </a:lnTo>
                  <a:lnTo>
                    <a:pt x="63" y="240"/>
                  </a:lnTo>
                  <a:lnTo>
                    <a:pt x="50" y="208"/>
                  </a:lnTo>
                  <a:lnTo>
                    <a:pt x="38" y="173"/>
                  </a:lnTo>
                  <a:lnTo>
                    <a:pt x="31" y="156"/>
                  </a:lnTo>
                  <a:lnTo>
                    <a:pt x="23" y="141"/>
                  </a:lnTo>
                  <a:lnTo>
                    <a:pt x="19" y="134"/>
                  </a:lnTo>
                  <a:lnTo>
                    <a:pt x="15" y="128"/>
                  </a:lnTo>
                  <a:lnTo>
                    <a:pt x="10" y="121"/>
                  </a:lnTo>
                  <a:lnTo>
                    <a:pt x="4" y="116"/>
                  </a:lnTo>
                  <a:lnTo>
                    <a:pt x="2" y="105"/>
                  </a:lnTo>
                  <a:lnTo>
                    <a:pt x="1" y="96"/>
                  </a:lnTo>
                  <a:lnTo>
                    <a:pt x="0" y="88"/>
                  </a:lnTo>
                  <a:lnTo>
                    <a:pt x="0" y="80"/>
                  </a:lnTo>
                  <a:lnTo>
                    <a:pt x="1" y="75"/>
                  </a:lnTo>
                  <a:lnTo>
                    <a:pt x="3" y="68"/>
                  </a:lnTo>
                  <a:lnTo>
                    <a:pt x="5" y="64"/>
                  </a:lnTo>
                  <a:lnTo>
                    <a:pt x="8" y="60"/>
                  </a:lnTo>
                  <a:lnTo>
                    <a:pt x="11" y="56"/>
                  </a:lnTo>
                  <a:lnTo>
                    <a:pt x="15" y="54"/>
                  </a:lnTo>
                  <a:lnTo>
                    <a:pt x="19" y="52"/>
                  </a:lnTo>
                  <a:lnTo>
                    <a:pt x="24" y="50"/>
                  </a:lnTo>
                  <a:lnTo>
                    <a:pt x="35" y="48"/>
                  </a:lnTo>
                  <a:lnTo>
                    <a:pt x="46" y="47"/>
                  </a:lnTo>
                  <a:lnTo>
                    <a:pt x="59" y="46"/>
                  </a:lnTo>
                  <a:lnTo>
                    <a:pt x="71" y="44"/>
                  </a:lnTo>
                  <a:lnTo>
                    <a:pt x="84" y="43"/>
                  </a:lnTo>
                  <a:lnTo>
                    <a:pt x="96" y="40"/>
                  </a:lnTo>
                  <a:lnTo>
                    <a:pt x="102" y="39"/>
                  </a:lnTo>
                  <a:lnTo>
                    <a:pt x="108" y="37"/>
                  </a:lnTo>
                  <a:lnTo>
                    <a:pt x="113" y="34"/>
                  </a:lnTo>
                  <a:lnTo>
                    <a:pt x="118" y="30"/>
                  </a:lnTo>
                  <a:lnTo>
                    <a:pt x="122" y="26"/>
                  </a:lnTo>
                  <a:lnTo>
                    <a:pt x="126" y="21"/>
                  </a:lnTo>
                  <a:lnTo>
                    <a:pt x="131" y="15"/>
                  </a:lnTo>
                  <a:lnTo>
                    <a:pt x="134" y="9"/>
                  </a:lnTo>
                  <a:lnTo>
                    <a:pt x="151" y="3"/>
                  </a:lnTo>
                  <a:lnTo>
                    <a:pt x="167" y="1"/>
                  </a:lnTo>
                  <a:lnTo>
                    <a:pt x="182" y="0"/>
                  </a:lnTo>
                  <a:lnTo>
                    <a:pt x="197" y="1"/>
                  </a:lnTo>
                  <a:lnTo>
                    <a:pt x="211" y="4"/>
                  </a:lnTo>
                  <a:lnTo>
                    <a:pt x="224" y="9"/>
                  </a:lnTo>
                  <a:lnTo>
                    <a:pt x="237" y="15"/>
                  </a:lnTo>
                  <a:lnTo>
                    <a:pt x="249" y="22"/>
                  </a:lnTo>
                  <a:lnTo>
                    <a:pt x="260" y="30"/>
                  </a:lnTo>
                  <a:lnTo>
                    <a:pt x="271" y="40"/>
                  </a:lnTo>
                  <a:lnTo>
                    <a:pt x="280" y="51"/>
                  </a:lnTo>
                  <a:lnTo>
                    <a:pt x="289" y="63"/>
                  </a:lnTo>
                  <a:lnTo>
                    <a:pt x="296" y="76"/>
                  </a:lnTo>
                  <a:lnTo>
                    <a:pt x="304" y="89"/>
                  </a:lnTo>
                  <a:lnTo>
                    <a:pt x="309" y="102"/>
                  </a:lnTo>
                  <a:lnTo>
                    <a:pt x="314" y="1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3" name="Freeform 262">
              <a:extLst>
                <a:ext uri="{FF2B5EF4-FFF2-40B4-BE49-F238E27FC236}">
                  <a16:creationId xmlns:a16="http://schemas.microsoft.com/office/drawing/2014/main" id="{C0C73945-682B-4DE5-8766-3AFFF6515DFD}"/>
                </a:ext>
              </a:extLst>
            </p:cNvPr>
            <p:cNvSpPr>
              <a:spLocks/>
            </p:cNvSpPr>
            <p:nvPr/>
          </p:nvSpPr>
          <p:spPr bwMode="auto">
            <a:xfrm>
              <a:off x="4817" y="3495"/>
              <a:ext cx="36" cy="30"/>
            </a:xfrm>
            <a:custGeom>
              <a:avLst/>
              <a:gdLst>
                <a:gd name="T0" fmla="*/ 0 w 250"/>
                <a:gd name="T1" fmla="*/ 0 h 329"/>
                <a:gd name="T2" fmla="*/ 0 w 250"/>
                <a:gd name="T3" fmla="*/ 0 h 329"/>
                <a:gd name="T4" fmla="*/ 0 w 250"/>
                <a:gd name="T5" fmla="*/ 0 h 329"/>
                <a:gd name="T6" fmla="*/ 0 w 250"/>
                <a:gd name="T7" fmla="*/ 0 h 329"/>
                <a:gd name="T8" fmla="*/ 0 w 250"/>
                <a:gd name="T9" fmla="*/ 0 h 329"/>
                <a:gd name="T10" fmla="*/ 0 w 250"/>
                <a:gd name="T11" fmla="*/ 0 h 329"/>
                <a:gd name="T12" fmla="*/ 0 w 250"/>
                <a:gd name="T13" fmla="*/ 0 h 329"/>
                <a:gd name="T14" fmla="*/ 0 w 250"/>
                <a:gd name="T15" fmla="*/ 0 h 329"/>
                <a:gd name="T16" fmla="*/ 0 w 250"/>
                <a:gd name="T17" fmla="*/ 0 h 329"/>
                <a:gd name="T18" fmla="*/ 0 w 250"/>
                <a:gd name="T19" fmla="*/ 0 h 329"/>
                <a:gd name="T20" fmla="*/ 0 w 250"/>
                <a:gd name="T21" fmla="*/ 0 h 329"/>
                <a:gd name="T22" fmla="*/ 0 w 250"/>
                <a:gd name="T23" fmla="*/ 0 h 329"/>
                <a:gd name="T24" fmla="*/ 0 w 250"/>
                <a:gd name="T25" fmla="*/ 0 h 329"/>
                <a:gd name="T26" fmla="*/ 0 w 250"/>
                <a:gd name="T27" fmla="*/ 0 h 329"/>
                <a:gd name="T28" fmla="*/ 0 w 250"/>
                <a:gd name="T29" fmla="*/ 0 h 329"/>
                <a:gd name="T30" fmla="*/ 0 w 250"/>
                <a:gd name="T31" fmla="*/ 0 h 329"/>
                <a:gd name="T32" fmla="*/ 0 w 250"/>
                <a:gd name="T33" fmla="*/ 0 h 329"/>
                <a:gd name="T34" fmla="*/ 0 w 250"/>
                <a:gd name="T35" fmla="*/ 0 h 329"/>
                <a:gd name="T36" fmla="*/ 0 w 250"/>
                <a:gd name="T37" fmla="*/ 0 h 3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50" h="329">
                  <a:moveTo>
                    <a:pt x="250" y="268"/>
                  </a:moveTo>
                  <a:lnTo>
                    <a:pt x="238" y="276"/>
                  </a:lnTo>
                  <a:lnTo>
                    <a:pt x="226" y="285"/>
                  </a:lnTo>
                  <a:lnTo>
                    <a:pt x="212" y="292"/>
                  </a:lnTo>
                  <a:lnTo>
                    <a:pt x="196" y="299"/>
                  </a:lnTo>
                  <a:lnTo>
                    <a:pt x="181" y="306"/>
                  </a:lnTo>
                  <a:lnTo>
                    <a:pt x="165" y="312"/>
                  </a:lnTo>
                  <a:lnTo>
                    <a:pt x="149" y="317"/>
                  </a:lnTo>
                  <a:lnTo>
                    <a:pt x="133" y="322"/>
                  </a:lnTo>
                  <a:lnTo>
                    <a:pt x="116" y="326"/>
                  </a:lnTo>
                  <a:lnTo>
                    <a:pt x="99" y="328"/>
                  </a:lnTo>
                  <a:lnTo>
                    <a:pt x="82" y="329"/>
                  </a:lnTo>
                  <a:lnTo>
                    <a:pt x="65" y="329"/>
                  </a:lnTo>
                  <a:lnTo>
                    <a:pt x="48" y="327"/>
                  </a:lnTo>
                  <a:lnTo>
                    <a:pt x="32" y="324"/>
                  </a:lnTo>
                  <a:lnTo>
                    <a:pt x="15" y="318"/>
                  </a:lnTo>
                  <a:lnTo>
                    <a:pt x="0" y="312"/>
                  </a:lnTo>
                  <a:lnTo>
                    <a:pt x="0" y="0"/>
                  </a:lnTo>
                  <a:lnTo>
                    <a:pt x="250" y="268"/>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4" name="Freeform 263">
              <a:extLst>
                <a:ext uri="{FF2B5EF4-FFF2-40B4-BE49-F238E27FC236}">
                  <a16:creationId xmlns:a16="http://schemas.microsoft.com/office/drawing/2014/main" id="{8FB43614-CEE0-40DF-8054-4433BEBCDDBC}"/>
                </a:ext>
              </a:extLst>
            </p:cNvPr>
            <p:cNvSpPr>
              <a:spLocks/>
            </p:cNvSpPr>
            <p:nvPr/>
          </p:nvSpPr>
          <p:spPr bwMode="auto">
            <a:xfrm>
              <a:off x="3789" y="3502"/>
              <a:ext cx="26" cy="32"/>
            </a:xfrm>
            <a:custGeom>
              <a:avLst/>
              <a:gdLst>
                <a:gd name="T0" fmla="*/ 0 w 180"/>
                <a:gd name="T1" fmla="*/ 0 h 353"/>
                <a:gd name="T2" fmla="*/ 0 w 180"/>
                <a:gd name="T3" fmla="*/ 0 h 353"/>
                <a:gd name="T4" fmla="*/ 0 w 180"/>
                <a:gd name="T5" fmla="*/ 0 h 353"/>
                <a:gd name="T6" fmla="*/ 0 w 180"/>
                <a:gd name="T7" fmla="*/ 0 h 353"/>
                <a:gd name="T8" fmla="*/ 0 w 180"/>
                <a:gd name="T9" fmla="*/ 0 h 353"/>
                <a:gd name="T10" fmla="*/ 0 w 180"/>
                <a:gd name="T11" fmla="*/ 0 h 353"/>
                <a:gd name="T12" fmla="*/ 0 w 180"/>
                <a:gd name="T13" fmla="*/ 0 h 353"/>
                <a:gd name="T14" fmla="*/ 0 w 180"/>
                <a:gd name="T15" fmla="*/ 0 h 353"/>
                <a:gd name="T16" fmla="*/ 0 w 180"/>
                <a:gd name="T17" fmla="*/ 0 h 353"/>
                <a:gd name="T18" fmla="*/ 0 w 180"/>
                <a:gd name="T19" fmla="*/ 0 h 353"/>
                <a:gd name="T20" fmla="*/ 0 w 180"/>
                <a:gd name="T21" fmla="*/ 0 h 353"/>
                <a:gd name="T22" fmla="*/ 0 w 180"/>
                <a:gd name="T23" fmla="*/ 0 h 353"/>
                <a:gd name="T24" fmla="*/ 0 w 180"/>
                <a:gd name="T25" fmla="*/ 0 h 353"/>
                <a:gd name="T26" fmla="*/ 0 w 180"/>
                <a:gd name="T27" fmla="*/ 0 h 353"/>
                <a:gd name="T28" fmla="*/ 0 w 180"/>
                <a:gd name="T29" fmla="*/ 0 h 353"/>
                <a:gd name="T30" fmla="*/ 0 w 180"/>
                <a:gd name="T31" fmla="*/ 0 h 353"/>
                <a:gd name="T32" fmla="*/ 0 w 180"/>
                <a:gd name="T33" fmla="*/ 0 h 353"/>
                <a:gd name="T34" fmla="*/ 0 w 180"/>
                <a:gd name="T35" fmla="*/ 0 h 353"/>
                <a:gd name="T36" fmla="*/ 0 w 180"/>
                <a:gd name="T37" fmla="*/ 0 h 353"/>
                <a:gd name="T38" fmla="*/ 0 w 180"/>
                <a:gd name="T39" fmla="*/ 0 h 353"/>
                <a:gd name="T40" fmla="*/ 0 w 180"/>
                <a:gd name="T41" fmla="*/ 0 h 353"/>
                <a:gd name="T42" fmla="*/ 0 w 180"/>
                <a:gd name="T43" fmla="*/ 0 h 353"/>
                <a:gd name="T44" fmla="*/ 0 w 180"/>
                <a:gd name="T45" fmla="*/ 0 h 353"/>
                <a:gd name="T46" fmla="*/ 0 w 180"/>
                <a:gd name="T47" fmla="*/ 0 h 353"/>
                <a:gd name="T48" fmla="*/ 0 w 180"/>
                <a:gd name="T49" fmla="*/ 0 h 353"/>
                <a:gd name="T50" fmla="*/ 0 w 180"/>
                <a:gd name="T51" fmla="*/ 0 h 353"/>
                <a:gd name="T52" fmla="*/ 0 w 180"/>
                <a:gd name="T53" fmla="*/ 0 h 353"/>
                <a:gd name="T54" fmla="*/ 0 w 180"/>
                <a:gd name="T55" fmla="*/ 0 h 353"/>
                <a:gd name="T56" fmla="*/ 0 w 180"/>
                <a:gd name="T57" fmla="*/ 0 h 353"/>
                <a:gd name="T58" fmla="*/ 0 w 180"/>
                <a:gd name="T59" fmla="*/ 0 h 353"/>
                <a:gd name="T60" fmla="*/ 0 w 180"/>
                <a:gd name="T61" fmla="*/ 0 h 353"/>
                <a:gd name="T62" fmla="*/ 0 w 180"/>
                <a:gd name="T63" fmla="*/ 0 h 353"/>
                <a:gd name="T64" fmla="*/ 0 w 180"/>
                <a:gd name="T65" fmla="*/ 0 h 353"/>
                <a:gd name="T66" fmla="*/ 0 w 180"/>
                <a:gd name="T67" fmla="*/ 0 h 353"/>
                <a:gd name="T68" fmla="*/ 0 w 180"/>
                <a:gd name="T69" fmla="*/ 0 h 353"/>
                <a:gd name="T70" fmla="*/ 0 w 180"/>
                <a:gd name="T71" fmla="*/ 0 h 35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80" h="353">
                  <a:moveTo>
                    <a:pt x="180" y="192"/>
                  </a:moveTo>
                  <a:lnTo>
                    <a:pt x="167" y="215"/>
                  </a:lnTo>
                  <a:lnTo>
                    <a:pt x="150" y="240"/>
                  </a:lnTo>
                  <a:lnTo>
                    <a:pt x="141" y="253"/>
                  </a:lnTo>
                  <a:lnTo>
                    <a:pt x="131" y="267"/>
                  </a:lnTo>
                  <a:lnTo>
                    <a:pt x="120" y="280"/>
                  </a:lnTo>
                  <a:lnTo>
                    <a:pt x="109" y="293"/>
                  </a:lnTo>
                  <a:lnTo>
                    <a:pt x="97" y="305"/>
                  </a:lnTo>
                  <a:lnTo>
                    <a:pt x="85" y="317"/>
                  </a:lnTo>
                  <a:lnTo>
                    <a:pt x="72" y="326"/>
                  </a:lnTo>
                  <a:lnTo>
                    <a:pt x="58" y="335"/>
                  </a:lnTo>
                  <a:lnTo>
                    <a:pt x="45" y="343"/>
                  </a:lnTo>
                  <a:lnTo>
                    <a:pt x="30" y="348"/>
                  </a:lnTo>
                  <a:lnTo>
                    <a:pt x="23" y="350"/>
                  </a:lnTo>
                  <a:lnTo>
                    <a:pt x="15" y="351"/>
                  </a:lnTo>
                  <a:lnTo>
                    <a:pt x="8" y="352"/>
                  </a:lnTo>
                  <a:lnTo>
                    <a:pt x="0" y="353"/>
                  </a:lnTo>
                  <a:lnTo>
                    <a:pt x="41" y="0"/>
                  </a:lnTo>
                  <a:lnTo>
                    <a:pt x="50" y="1"/>
                  </a:lnTo>
                  <a:lnTo>
                    <a:pt x="58" y="3"/>
                  </a:lnTo>
                  <a:lnTo>
                    <a:pt x="66" y="5"/>
                  </a:lnTo>
                  <a:lnTo>
                    <a:pt x="73" y="9"/>
                  </a:lnTo>
                  <a:lnTo>
                    <a:pt x="80" y="12"/>
                  </a:lnTo>
                  <a:lnTo>
                    <a:pt x="86" y="16"/>
                  </a:lnTo>
                  <a:lnTo>
                    <a:pt x="92" y="21"/>
                  </a:lnTo>
                  <a:lnTo>
                    <a:pt x="97" y="25"/>
                  </a:lnTo>
                  <a:lnTo>
                    <a:pt x="107" y="37"/>
                  </a:lnTo>
                  <a:lnTo>
                    <a:pt x="115" y="49"/>
                  </a:lnTo>
                  <a:lnTo>
                    <a:pt x="122" y="62"/>
                  </a:lnTo>
                  <a:lnTo>
                    <a:pt x="129" y="76"/>
                  </a:lnTo>
                  <a:lnTo>
                    <a:pt x="140" y="106"/>
                  </a:lnTo>
                  <a:lnTo>
                    <a:pt x="151" y="136"/>
                  </a:lnTo>
                  <a:lnTo>
                    <a:pt x="157" y="151"/>
                  </a:lnTo>
                  <a:lnTo>
                    <a:pt x="163" y="166"/>
                  </a:lnTo>
                  <a:lnTo>
                    <a:pt x="171" y="179"/>
                  </a:lnTo>
                  <a:lnTo>
                    <a:pt x="180" y="192"/>
                  </a:lnTo>
                  <a:close/>
                </a:path>
              </a:pathLst>
            </a:custGeom>
            <a:solidFill>
              <a:srgbClr val="3F9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5" name="Freeform 264">
              <a:extLst>
                <a:ext uri="{FF2B5EF4-FFF2-40B4-BE49-F238E27FC236}">
                  <a16:creationId xmlns:a16="http://schemas.microsoft.com/office/drawing/2014/main" id="{E80FA185-E5E8-477A-A85B-3E5C346EAAC4}"/>
                </a:ext>
              </a:extLst>
            </p:cNvPr>
            <p:cNvSpPr>
              <a:spLocks/>
            </p:cNvSpPr>
            <p:nvPr/>
          </p:nvSpPr>
          <p:spPr bwMode="auto">
            <a:xfrm>
              <a:off x="4400" y="3511"/>
              <a:ext cx="12" cy="6"/>
            </a:xfrm>
            <a:custGeom>
              <a:avLst/>
              <a:gdLst>
                <a:gd name="T0" fmla="*/ 0 w 83"/>
                <a:gd name="T1" fmla="*/ 0 h 70"/>
                <a:gd name="T2" fmla="*/ 0 w 83"/>
                <a:gd name="T3" fmla="*/ 0 h 70"/>
                <a:gd name="T4" fmla="*/ 0 w 83"/>
                <a:gd name="T5" fmla="*/ 0 h 70"/>
                <a:gd name="T6" fmla="*/ 0 w 83"/>
                <a:gd name="T7" fmla="*/ 0 h 70"/>
                <a:gd name="T8" fmla="*/ 0 w 83"/>
                <a:gd name="T9" fmla="*/ 0 h 70"/>
                <a:gd name="T10" fmla="*/ 0 w 83"/>
                <a:gd name="T11" fmla="*/ 0 h 70"/>
                <a:gd name="T12" fmla="*/ 0 w 83"/>
                <a:gd name="T13" fmla="*/ 0 h 70"/>
                <a:gd name="T14" fmla="*/ 0 w 83"/>
                <a:gd name="T15" fmla="*/ 0 h 70"/>
                <a:gd name="T16" fmla="*/ 0 w 83"/>
                <a:gd name="T17" fmla="*/ 0 h 70"/>
                <a:gd name="T18" fmla="*/ 0 w 83"/>
                <a:gd name="T19" fmla="*/ 0 h 70"/>
                <a:gd name="T20" fmla="*/ 0 w 83"/>
                <a:gd name="T21" fmla="*/ 0 h 70"/>
                <a:gd name="T22" fmla="*/ 0 w 83"/>
                <a:gd name="T23" fmla="*/ 0 h 70"/>
                <a:gd name="T24" fmla="*/ 0 w 83"/>
                <a:gd name="T25" fmla="*/ 0 h 70"/>
                <a:gd name="T26" fmla="*/ 0 w 83"/>
                <a:gd name="T27" fmla="*/ 0 h 70"/>
                <a:gd name="T28" fmla="*/ 0 w 83"/>
                <a:gd name="T29" fmla="*/ 0 h 70"/>
                <a:gd name="T30" fmla="*/ 0 w 83"/>
                <a:gd name="T31" fmla="*/ 0 h 70"/>
                <a:gd name="T32" fmla="*/ 0 w 83"/>
                <a:gd name="T33" fmla="*/ 0 h 70"/>
                <a:gd name="T34" fmla="*/ 0 w 83"/>
                <a:gd name="T35" fmla="*/ 0 h 70"/>
                <a:gd name="T36" fmla="*/ 0 w 83"/>
                <a:gd name="T37" fmla="*/ 0 h 70"/>
                <a:gd name="T38" fmla="*/ 0 w 83"/>
                <a:gd name="T39" fmla="*/ 0 h 70"/>
                <a:gd name="T40" fmla="*/ 0 w 83"/>
                <a:gd name="T41" fmla="*/ 0 h 70"/>
                <a:gd name="T42" fmla="*/ 0 w 83"/>
                <a:gd name="T43" fmla="*/ 0 h 70"/>
                <a:gd name="T44" fmla="*/ 0 w 83"/>
                <a:gd name="T45" fmla="*/ 0 h 70"/>
                <a:gd name="T46" fmla="*/ 0 w 83"/>
                <a:gd name="T47" fmla="*/ 0 h 70"/>
                <a:gd name="T48" fmla="*/ 0 w 83"/>
                <a:gd name="T49" fmla="*/ 0 h 70"/>
                <a:gd name="T50" fmla="*/ 0 w 83"/>
                <a:gd name="T51" fmla="*/ 0 h 70"/>
                <a:gd name="T52" fmla="*/ 0 w 83"/>
                <a:gd name="T53" fmla="*/ 0 h 7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3" h="70">
                  <a:moveTo>
                    <a:pt x="79" y="64"/>
                  </a:moveTo>
                  <a:lnTo>
                    <a:pt x="72" y="67"/>
                  </a:lnTo>
                  <a:lnTo>
                    <a:pt x="65" y="69"/>
                  </a:lnTo>
                  <a:lnTo>
                    <a:pt x="58" y="70"/>
                  </a:lnTo>
                  <a:lnTo>
                    <a:pt x="52" y="69"/>
                  </a:lnTo>
                  <a:lnTo>
                    <a:pt x="47" y="67"/>
                  </a:lnTo>
                  <a:lnTo>
                    <a:pt x="41" y="65"/>
                  </a:lnTo>
                  <a:lnTo>
                    <a:pt x="36" y="61"/>
                  </a:lnTo>
                  <a:lnTo>
                    <a:pt x="32" y="56"/>
                  </a:lnTo>
                  <a:lnTo>
                    <a:pt x="23" y="45"/>
                  </a:lnTo>
                  <a:lnTo>
                    <a:pt x="15" y="32"/>
                  </a:lnTo>
                  <a:lnTo>
                    <a:pt x="7" y="16"/>
                  </a:lnTo>
                  <a:lnTo>
                    <a:pt x="0" y="0"/>
                  </a:lnTo>
                  <a:lnTo>
                    <a:pt x="15" y="0"/>
                  </a:lnTo>
                  <a:lnTo>
                    <a:pt x="31" y="2"/>
                  </a:lnTo>
                  <a:lnTo>
                    <a:pt x="39" y="5"/>
                  </a:lnTo>
                  <a:lnTo>
                    <a:pt x="47" y="7"/>
                  </a:lnTo>
                  <a:lnTo>
                    <a:pt x="55" y="9"/>
                  </a:lnTo>
                  <a:lnTo>
                    <a:pt x="61" y="12"/>
                  </a:lnTo>
                  <a:lnTo>
                    <a:pt x="67" y="16"/>
                  </a:lnTo>
                  <a:lnTo>
                    <a:pt x="73" y="21"/>
                  </a:lnTo>
                  <a:lnTo>
                    <a:pt x="77" y="26"/>
                  </a:lnTo>
                  <a:lnTo>
                    <a:pt x="80" y="32"/>
                  </a:lnTo>
                  <a:lnTo>
                    <a:pt x="82" y="38"/>
                  </a:lnTo>
                  <a:lnTo>
                    <a:pt x="83" y="47"/>
                  </a:lnTo>
                  <a:lnTo>
                    <a:pt x="82" y="54"/>
                  </a:lnTo>
                  <a:lnTo>
                    <a:pt x="79"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6" name="Freeform 265">
              <a:extLst>
                <a:ext uri="{FF2B5EF4-FFF2-40B4-BE49-F238E27FC236}">
                  <a16:creationId xmlns:a16="http://schemas.microsoft.com/office/drawing/2014/main" id="{45D2E9A9-3271-4048-A04E-6AF2A9DF3818}"/>
                </a:ext>
              </a:extLst>
            </p:cNvPr>
            <p:cNvSpPr>
              <a:spLocks/>
            </p:cNvSpPr>
            <p:nvPr/>
          </p:nvSpPr>
          <p:spPr bwMode="auto">
            <a:xfrm>
              <a:off x="3502" y="3512"/>
              <a:ext cx="7" cy="5"/>
            </a:xfrm>
            <a:custGeom>
              <a:avLst/>
              <a:gdLst>
                <a:gd name="T0" fmla="*/ 0 w 49"/>
                <a:gd name="T1" fmla="*/ 0 h 55"/>
                <a:gd name="T2" fmla="*/ 0 w 49"/>
                <a:gd name="T3" fmla="*/ 0 h 55"/>
                <a:gd name="T4" fmla="*/ 0 w 49"/>
                <a:gd name="T5" fmla="*/ 0 h 55"/>
                <a:gd name="T6" fmla="*/ 0 w 49"/>
                <a:gd name="T7" fmla="*/ 0 h 55"/>
                <a:gd name="T8" fmla="*/ 0 w 49"/>
                <a:gd name="T9" fmla="*/ 0 h 55"/>
                <a:gd name="T10" fmla="*/ 0 w 49"/>
                <a:gd name="T11" fmla="*/ 0 h 55"/>
                <a:gd name="T12" fmla="*/ 0 w 49"/>
                <a:gd name="T13" fmla="*/ 0 h 55"/>
                <a:gd name="T14" fmla="*/ 0 w 49"/>
                <a:gd name="T15" fmla="*/ 0 h 55"/>
                <a:gd name="T16" fmla="*/ 0 w 49"/>
                <a:gd name="T17" fmla="*/ 0 h 55"/>
                <a:gd name="T18" fmla="*/ 0 w 49"/>
                <a:gd name="T19" fmla="*/ 0 h 55"/>
                <a:gd name="T20" fmla="*/ 0 w 49"/>
                <a:gd name="T21" fmla="*/ 0 h 55"/>
                <a:gd name="T22" fmla="*/ 0 w 49"/>
                <a:gd name="T23" fmla="*/ 0 h 55"/>
                <a:gd name="T24" fmla="*/ 0 w 49"/>
                <a:gd name="T25" fmla="*/ 0 h 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9" h="55">
                  <a:moveTo>
                    <a:pt x="49" y="22"/>
                  </a:moveTo>
                  <a:lnTo>
                    <a:pt x="49" y="55"/>
                  </a:lnTo>
                  <a:lnTo>
                    <a:pt x="0" y="2"/>
                  </a:lnTo>
                  <a:lnTo>
                    <a:pt x="7" y="1"/>
                  </a:lnTo>
                  <a:lnTo>
                    <a:pt x="15" y="1"/>
                  </a:lnTo>
                  <a:lnTo>
                    <a:pt x="22" y="0"/>
                  </a:lnTo>
                  <a:lnTo>
                    <a:pt x="28" y="0"/>
                  </a:lnTo>
                  <a:lnTo>
                    <a:pt x="35" y="2"/>
                  </a:lnTo>
                  <a:lnTo>
                    <a:pt x="40" y="6"/>
                  </a:lnTo>
                  <a:lnTo>
                    <a:pt x="43" y="9"/>
                  </a:lnTo>
                  <a:lnTo>
                    <a:pt x="45" y="13"/>
                  </a:lnTo>
                  <a:lnTo>
                    <a:pt x="47" y="17"/>
                  </a:lnTo>
                  <a:lnTo>
                    <a:pt x="49"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7" name="Freeform 266">
              <a:extLst>
                <a:ext uri="{FF2B5EF4-FFF2-40B4-BE49-F238E27FC236}">
                  <a16:creationId xmlns:a16="http://schemas.microsoft.com/office/drawing/2014/main" id="{43E4201B-6099-4280-85DC-104EB6B50AB9}"/>
                </a:ext>
              </a:extLst>
            </p:cNvPr>
            <p:cNvSpPr>
              <a:spLocks/>
            </p:cNvSpPr>
            <p:nvPr/>
          </p:nvSpPr>
          <p:spPr bwMode="auto">
            <a:xfrm>
              <a:off x="5082" y="3514"/>
              <a:ext cx="23" cy="5"/>
            </a:xfrm>
            <a:custGeom>
              <a:avLst/>
              <a:gdLst>
                <a:gd name="T0" fmla="*/ 0 w 162"/>
                <a:gd name="T1" fmla="*/ 0 h 54"/>
                <a:gd name="T2" fmla="*/ 0 w 162"/>
                <a:gd name="T3" fmla="*/ 0 h 54"/>
                <a:gd name="T4" fmla="*/ 0 w 162"/>
                <a:gd name="T5" fmla="*/ 0 h 54"/>
                <a:gd name="T6" fmla="*/ 0 w 162"/>
                <a:gd name="T7" fmla="*/ 0 h 54"/>
                <a:gd name="T8" fmla="*/ 0 w 162"/>
                <a:gd name="T9" fmla="*/ 0 h 54"/>
                <a:gd name="T10" fmla="*/ 0 w 162"/>
                <a:gd name="T11" fmla="*/ 0 h 54"/>
                <a:gd name="T12" fmla="*/ 0 w 162"/>
                <a:gd name="T13" fmla="*/ 0 h 54"/>
                <a:gd name="T14" fmla="*/ 0 w 162"/>
                <a:gd name="T15" fmla="*/ 0 h 54"/>
                <a:gd name="T16" fmla="*/ 0 w 162"/>
                <a:gd name="T17" fmla="*/ 0 h 54"/>
                <a:gd name="T18" fmla="*/ 0 w 162"/>
                <a:gd name="T19" fmla="*/ 0 h 54"/>
                <a:gd name="T20" fmla="*/ 0 w 162"/>
                <a:gd name="T21" fmla="*/ 0 h 54"/>
                <a:gd name="T22" fmla="*/ 0 w 162"/>
                <a:gd name="T23" fmla="*/ 0 h 54"/>
                <a:gd name="T24" fmla="*/ 0 w 162"/>
                <a:gd name="T25" fmla="*/ 0 h 54"/>
                <a:gd name="T26" fmla="*/ 0 w 162"/>
                <a:gd name="T27" fmla="*/ 0 h 54"/>
                <a:gd name="T28" fmla="*/ 0 w 162"/>
                <a:gd name="T29" fmla="*/ 0 h 54"/>
                <a:gd name="T30" fmla="*/ 0 w 162"/>
                <a:gd name="T31" fmla="*/ 0 h 54"/>
                <a:gd name="T32" fmla="*/ 0 w 162"/>
                <a:gd name="T33" fmla="*/ 0 h 54"/>
                <a:gd name="T34" fmla="*/ 0 w 162"/>
                <a:gd name="T35" fmla="*/ 0 h 54"/>
                <a:gd name="T36" fmla="*/ 0 w 162"/>
                <a:gd name="T37" fmla="*/ 0 h 54"/>
                <a:gd name="T38" fmla="*/ 0 w 162"/>
                <a:gd name="T39" fmla="*/ 0 h 54"/>
                <a:gd name="T40" fmla="*/ 0 w 162"/>
                <a:gd name="T41" fmla="*/ 0 h 54"/>
                <a:gd name="T42" fmla="*/ 0 w 162"/>
                <a:gd name="T43" fmla="*/ 0 h 54"/>
                <a:gd name="T44" fmla="*/ 0 w 162"/>
                <a:gd name="T45" fmla="*/ 0 h 54"/>
                <a:gd name="T46" fmla="*/ 0 w 162"/>
                <a:gd name="T47" fmla="*/ 0 h 54"/>
                <a:gd name="T48" fmla="*/ 0 w 162"/>
                <a:gd name="T49" fmla="*/ 0 h 54"/>
                <a:gd name="T50" fmla="*/ 0 w 162"/>
                <a:gd name="T51" fmla="*/ 0 h 54"/>
                <a:gd name="T52" fmla="*/ 0 w 162"/>
                <a:gd name="T53" fmla="*/ 0 h 54"/>
                <a:gd name="T54" fmla="*/ 0 w 162"/>
                <a:gd name="T55" fmla="*/ 0 h 54"/>
                <a:gd name="T56" fmla="*/ 0 w 162"/>
                <a:gd name="T57" fmla="*/ 0 h 54"/>
                <a:gd name="T58" fmla="*/ 0 w 162"/>
                <a:gd name="T59" fmla="*/ 0 h 54"/>
                <a:gd name="T60" fmla="*/ 0 w 162"/>
                <a:gd name="T61" fmla="*/ 0 h 54"/>
                <a:gd name="T62" fmla="*/ 0 w 162"/>
                <a:gd name="T63" fmla="*/ 0 h 54"/>
                <a:gd name="T64" fmla="*/ 0 w 162"/>
                <a:gd name="T65" fmla="*/ 0 h 54"/>
                <a:gd name="T66" fmla="*/ 0 w 162"/>
                <a:gd name="T67" fmla="*/ 0 h 54"/>
                <a:gd name="T68" fmla="*/ 0 w 162"/>
                <a:gd name="T69" fmla="*/ 0 h 54"/>
                <a:gd name="T70" fmla="*/ 0 w 162"/>
                <a:gd name="T71" fmla="*/ 0 h 54"/>
                <a:gd name="T72" fmla="*/ 0 w 162"/>
                <a:gd name="T73" fmla="*/ 0 h 54"/>
                <a:gd name="T74" fmla="*/ 0 w 162"/>
                <a:gd name="T75" fmla="*/ 0 h 54"/>
                <a:gd name="T76" fmla="*/ 0 w 162"/>
                <a:gd name="T77" fmla="*/ 0 h 5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2" h="54">
                  <a:moveTo>
                    <a:pt x="162" y="21"/>
                  </a:moveTo>
                  <a:lnTo>
                    <a:pt x="160" y="27"/>
                  </a:lnTo>
                  <a:lnTo>
                    <a:pt x="157" y="34"/>
                  </a:lnTo>
                  <a:lnTo>
                    <a:pt x="154" y="38"/>
                  </a:lnTo>
                  <a:lnTo>
                    <a:pt x="151" y="43"/>
                  </a:lnTo>
                  <a:lnTo>
                    <a:pt x="148" y="47"/>
                  </a:lnTo>
                  <a:lnTo>
                    <a:pt x="144" y="49"/>
                  </a:lnTo>
                  <a:lnTo>
                    <a:pt x="140" y="51"/>
                  </a:lnTo>
                  <a:lnTo>
                    <a:pt x="135" y="53"/>
                  </a:lnTo>
                  <a:lnTo>
                    <a:pt x="126" y="54"/>
                  </a:lnTo>
                  <a:lnTo>
                    <a:pt x="116" y="54"/>
                  </a:lnTo>
                  <a:lnTo>
                    <a:pt x="105" y="53"/>
                  </a:lnTo>
                  <a:lnTo>
                    <a:pt x="93" y="51"/>
                  </a:lnTo>
                  <a:lnTo>
                    <a:pt x="69" y="44"/>
                  </a:lnTo>
                  <a:lnTo>
                    <a:pt x="45" y="36"/>
                  </a:lnTo>
                  <a:lnTo>
                    <a:pt x="33" y="34"/>
                  </a:lnTo>
                  <a:lnTo>
                    <a:pt x="22" y="32"/>
                  </a:lnTo>
                  <a:lnTo>
                    <a:pt x="12" y="31"/>
                  </a:lnTo>
                  <a:lnTo>
                    <a:pt x="2" y="32"/>
                  </a:lnTo>
                  <a:lnTo>
                    <a:pt x="1" y="32"/>
                  </a:lnTo>
                  <a:lnTo>
                    <a:pt x="0" y="32"/>
                  </a:lnTo>
                  <a:lnTo>
                    <a:pt x="0" y="31"/>
                  </a:lnTo>
                  <a:lnTo>
                    <a:pt x="1" y="30"/>
                  </a:lnTo>
                  <a:lnTo>
                    <a:pt x="4" y="26"/>
                  </a:lnTo>
                  <a:lnTo>
                    <a:pt x="10" y="23"/>
                  </a:lnTo>
                  <a:lnTo>
                    <a:pt x="18" y="19"/>
                  </a:lnTo>
                  <a:lnTo>
                    <a:pt x="28" y="14"/>
                  </a:lnTo>
                  <a:lnTo>
                    <a:pt x="39" y="10"/>
                  </a:lnTo>
                  <a:lnTo>
                    <a:pt x="52" y="7"/>
                  </a:lnTo>
                  <a:lnTo>
                    <a:pt x="65" y="4"/>
                  </a:lnTo>
                  <a:lnTo>
                    <a:pt x="79" y="2"/>
                  </a:lnTo>
                  <a:lnTo>
                    <a:pt x="93" y="0"/>
                  </a:lnTo>
                  <a:lnTo>
                    <a:pt x="109" y="0"/>
                  </a:lnTo>
                  <a:lnTo>
                    <a:pt x="123" y="3"/>
                  </a:lnTo>
                  <a:lnTo>
                    <a:pt x="137" y="6"/>
                  </a:lnTo>
                  <a:lnTo>
                    <a:pt x="143" y="9"/>
                  </a:lnTo>
                  <a:lnTo>
                    <a:pt x="150" y="12"/>
                  </a:lnTo>
                  <a:lnTo>
                    <a:pt x="156" y="17"/>
                  </a:lnTo>
                  <a:lnTo>
                    <a:pt x="162" y="21"/>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8" name="Freeform 267">
              <a:extLst>
                <a:ext uri="{FF2B5EF4-FFF2-40B4-BE49-F238E27FC236}">
                  <a16:creationId xmlns:a16="http://schemas.microsoft.com/office/drawing/2014/main" id="{0B4C4CBC-A8DB-4F9B-AD03-4564135E9EE8}"/>
                </a:ext>
              </a:extLst>
            </p:cNvPr>
            <p:cNvSpPr>
              <a:spLocks/>
            </p:cNvSpPr>
            <p:nvPr/>
          </p:nvSpPr>
          <p:spPr bwMode="auto">
            <a:xfrm>
              <a:off x="3450" y="3523"/>
              <a:ext cx="8" cy="3"/>
            </a:xfrm>
            <a:custGeom>
              <a:avLst/>
              <a:gdLst>
                <a:gd name="T0" fmla="*/ 0 w 51"/>
                <a:gd name="T1" fmla="*/ 0 h 35"/>
                <a:gd name="T2" fmla="*/ 0 w 51"/>
                <a:gd name="T3" fmla="*/ 0 h 35"/>
                <a:gd name="T4" fmla="*/ 0 w 51"/>
                <a:gd name="T5" fmla="*/ 0 h 35"/>
                <a:gd name="T6" fmla="*/ 0 w 51"/>
                <a:gd name="T7" fmla="*/ 0 h 35"/>
                <a:gd name="T8" fmla="*/ 0 w 51"/>
                <a:gd name="T9" fmla="*/ 0 h 35"/>
                <a:gd name="T10" fmla="*/ 0 w 51"/>
                <a:gd name="T11" fmla="*/ 0 h 35"/>
                <a:gd name="T12" fmla="*/ 0 w 51"/>
                <a:gd name="T13" fmla="*/ 0 h 35"/>
                <a:gd name="T14" fmla="*/ 0 w 51"/>
                <a:gd name="T15" fmla="*/ 0 h 35"/>
                <a:gd name="T16" fmla="*/ 0 w 51"/>
                <a:gd name="T17" fmla="*/ 0 h 35"/>
                <a:gd name="T18" fmla="*/ 0 w 51"/>
                <a:gd name="T19" fmla="*/ 0 h 35"/>
                <a:gd name="T20" fmla="*/ 0 w 51"/>
                <a:gd name="T21" fmla="*/ 0 h 35"/>
                <a:gd name="T22" fmla="*/ 0 w 51"/>
                <a:gd name="T23" fmla="*/ 0 h 35"/>
                <a:gd name="T24" fmla="*/ 0 w 51"/>
                <a:gd name="T25" fmla="*/ 0 h 35"/>
                <a:gd name="T26" fmla="*/ 0 w 51"/>
                <a:gd name="T27" fmla="*/ 0 h 35"/>
                <a:gd name="T28" fmla="*/ 0 w 51"/>
                <a:gd name="T29" fmla="*/ 0 h 35"/>
                <a:gd name="T30" fmla="*/ 0 w 51"/>
                <a:gd name="T31" fmla="*/ 0 h 35"/>
                <a:gd name="T32" fmla="*/ 0 w 51"/>
                <a:gd name="T33" fmla="*/ 0 h 35"/>
                <a:gd name="T34" fmla="*/ 0 w 51"/>
                <a:gd name="T35" fmla="*/ 0 h 35"/>
                <a:gd name="T36" fmla="*/ 0 w 51"/>
                <a:gd name="T37" fmla="*/ 0 h 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1" h="35">
                  <a:moveTo>
                    <a:pt x="51" y="24"/>
                  </a:moveTo>
                  <a:lnTo>
                    <a:pt x="51" y="35"/>
                  </a:lnTo>
                  <a:lnTo>
                    <a:pt x="1" y="35"/>
                  </a:lnTo>
                  <a:lnTo>
                    <a:pt x="0" y="30"/>
                  </a:lnTo>
                  <a:lnTo>
                    <a:pt x="0" y="24"/>
                  </a:lnTo>
                  <a:lnTo>
                    <a:pt x="1" y="19"/>
                  </a:lnTo>
                  <a:lnTo>
                    <a:pt x="3" y="14"/>
                  </a:lnTo>
                  <a:lnTo>
                    <a:pt x="6" y="10"/>
                  </a:lnTo>
                  <a:lnTo>
                    <a:pt x="10" y="7"/>
                  </a:lnTo>
                  <a:lnTo>
                    <a:pt x="14" y="4"/>
                  </a:lnTo>
                  <a:lnTo>
                    <a:pt x="19" y="1"/>
                  </a:lnTo>
                  <a:lnTo>
                    <a:pt x="23" y="0"/>
                  </a:lnTo>
                  <a:lnTo>
                    <a:pt x="28" y="0"/>
                  </a:lnTo>
                  <a:lnTo>
                    <a:pt x="33" y="1"/>
                  </a:lnTo>
                  <a:lnTo>
                    <a:pt x="37" y="4"/>
                  </a:lnTo>
                  <a:lnTo>
                    <a:pt x="42" y="7"/>
                  </a:lnTo>
                  <a:lnTo>
                    <a:pt x="45" y="11"/>
                  </a:lnTo>
                  <a:lnTo>
                    <a:pt x="48" y="18"/>
                  </a:lnTo>
                  <a:lnTo>
                    <a:pt x="51"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9" name="Freeform 268">
              <a:extLst>
                <a:ext uri="{FF2B5EF4-FFF2-40B4-BE49-F238E27FC236}">
                  <a16:creationId xmlns:a16="http://schemas.microsoft.com/office/drawing/2014/main" id="{33EBB0B2-0EB5-46AE-A8B4-645F2388FFC5}"/>
                </a:ext>
              </a:extLst>
            </p:cNvPr>
            <p:cNvSpPr>
              <a:spLocks/>
            </p:cNvSpPr>
            <p:nvPr/>
          </p:nvSpPr>
          <p:spPr bwMode="auto">
            <a:xfrm>
              <a:off x="3678" y="3525"/>
              <a:ext cx="40" cy="11"/>
            </a:xfrm>
            <a:custGeom>
              <a:avLst/>
              <a:gdLst>
                <a:gd name="T0" fmla="*/ 0 w 280"/>
                <a:gd name="T1" fmla="*/ 0 h 120"/>
                <a:gd name="T2" fmla="*/ 0 w 280"/>
                <a:gd name="T3" fmla="*/ 0 h 120"/>
                <a:gd name="T4" fmla="*/ 0 w 280"/>
                <a:gd name="T5" fmla="*/ 0 h 120"/>
                <a:gd name="T6" fmla="*/ 0 w 280"/>
                <a:gd name="T7" fmla="*/ 0 h 120"/>
                <a:gd name="T8" fmla="*/ 0 w 280"/>
                <a:gd name="T9" fmla="*/ 0 h 120"/>
                <a:gd name="T10" fmla="*/ 0 w 280"/>
                <a:gd name="T11" fmla="*/ 0 h 120"/>
                <a:gd name="T12" fmla="*/ 0 w 280"/>
                <a:gd name="T13" fmla="*/ 0 h 120"/>
                <a:gd name="T14" fmla="*/ 0 w 280"/>
                <a:gd name="T15" fmla="*/ 0 h 120"/>
                <a:gd name="T16" fmla="*/ 0 w 280"/>
                <a:gd name="T17" fmla="*/ 0 h 120"/>
                <a:gd name="T18" fmla="*/ 0 w 280"/>
                <a:gd name="T19" fmla="*/ 0 h 120"/>
                <a:gd name="T20" fmla="*/ 0 w 280"/>
                <a:gd name="T21" fmla="*/ 0 h 120"/>
                <a:gd name="T22" fmla="*/ 0 w 280"/>
                <a:gd name="T23" fmla="*/ 0 h 120"/>
                <a:gd name="T24" fmla="*/ 0 w 280"/>
                <a:gd name="T25" fmla="*/ 0 h 120"/>
                <a:gd name="T26" fmla="*/ 0 w 280"/>
                <a:gd name="T27" fmla="*/ 0 h 120"/>
                <a:gd name="T28" fmla="*/ 0 w 280"/>
                <a:gd name="T29" fmla="*/ 0 h 120"/>
                <a:gd name="T30" fmla="*/ 0 w 280"/>
                <a:gd name="T31" fmla="*/ 0 h 120"/>
                <a:gd name="T32" fmla="*/ 0 w 280"/>
                <a:gd name="T33" fmla="*/ 0 h 120"/>
                <a:gd name="T34" fmla="*/ 0 w 280"/>
                <a:gd name="T35" fmla="*/ 0 h 120"/>
                <a:gd name="T36" fmla="*/ 0 w 280"/>
                <a:gd name="T37" fmla="*/ 0 h 120"/>
                <a:gd name="T38" fmla="*/ 0 w 280"/>
                <a:gd name="T39" fmla="*/ 0 h 120"/>
                <a:gd name="T40" fmla="*/ 0 w 280"/>
                <a:gd name="T41" fmla="*/ 0 h 120"/>
                <a:gd name="T42" fmla="*/ 0 w 280"/>
                <a:gd name="T43" fmla="*/ 0 h 120"/>
                <a:gd name="T44" fmla="*/ 0 w 280"/>
                <a:gd name="T45" fmla="*/ 0 h 120"/>
                <a:gd name="T46" fmla="*/ 0 w 280"/>
                <a:gd name="T47" fmla="*/ 0 h 120"/>
                <a:gd name="T48" fmla="*/ 0 w 280"/>
                <a:gd name="T49" fmla="*/ 0 h 120"/>
                <a:gd name="T50" fmla="*/ 0 w 280"/>
                <a:gd name="T51" fmla="*/ 0 h 120"/>
                <a:gd name="T52" fmla="*/ 0 w 280"/>
                <a:gd name="T53" fmla="*/ 0 h 120"/>
                <a:gd name="T54" fmla="*/ 0 w 280"/>
                <a:gd name="T55" fmla="*/ 0 h 120"/>
                <a:gd name="T56" fmla="*/ 0 w 280"/>
                <a:gd name="T57" fmla="*/ 0 h 120"/>
                <a:gd name="T58" fmla="*/ 0 w 280"/>
                <a:gd name="T59" fmla="*/ 0 h 120"/>
                <a:gd name="T60" fmla="*/ 0 w 280"/>
                <a:gd name="T61" fmla="*/ 0 h 120"/>
                <a:gd name="T62" fmla="*/ 0 w 280"/>
                <a:gd name="T63" fmla="*/ 0 h 120"/>
                <a:gd name="T64" fmla="*/ 0 w 280"/>
                <a:gd name="T65" fmla="*/ 0 h 120"/>
                <a:gd name="T66" fmla="*/ 0 w 280"/>
                <a:gd name="T67" fmla="*/ 0 h 120"/>
                <a:gd name="T68" fmla="*/ 0 w 280"/>
                <a:gd name="T69" fmla="*/ 0 h 120"/>
                <a:gd name="T70" fmla="*/ 0 w 280"/>
                <a:gd name="T71" fmla="*/ 0 h 120"/>
                <a:gd name="T72" fmla="*/ 0 w 280"/>
                <a:gd name="T73" fmla="*/ 0 h 120"/>
                <a:gd name="T74" fmla="*/ 0 w 280"/>
                <a:gd name="T75" fmla="*/ 0 h 120"/>
                <a:gd name="T76" fmla="*/ 0 w 280"/>
                <a:gd name="T77" fmla="*/ 0 h 12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80" h="120">
                  <a:moveTo>
                    <a:pt x="280" y="102"/>
                  </a:moveTo>
                  <a:lnTo>
                    <a:pt x="263" y="108"/>
                  </a:lnTo>
                  <a:lnTo>
                    <a:pt x="247" y="112"/>
                  </a:lnTo>
                  <a:lnTo>
                    <a:pt x="230" y="115"/>
                  </a:lnTo>
                  <a:lnTo>
                    <a:pt x="212" y="118"/>
                  </a:lnTo>
                  <a:lnTo>
                    <a:pt x="193" y="119"/>
                  </a:lnTo>
                  <a:lnTo>
                    <a:pt x="175" y="120"/>
                  </a:lnTo>
                  <a:lnTo>
                    <a:pt x="155" y="120"/>
                  </a:lnTo>
                  <a:lnTo>
                    <a:pt x="136" y="120"/>
                  </a:lnTo>
                  <a:lnTo>
                    <a:pt x="99" y="118"/>
                  </a:lnTo>
                  <a:lnTo>
                    <a:pt x="62" y="115"/>
                  </a:lnTo>
                  <a:lnTo>
                    <a:pt x="29" y="113"/>
                  </a:lnTo>
                  <a:lnTo>
                    <a:pt x="0" y="112"/>
                  </a:lnTo>
                  <a:lnTo>
                    <a:pt x="9" y="110"/>
                  </a:lnTo>
                  <a:lnTo>
                    <a:pt x="18" y="107"/>
                  </a:lnTo>
                  <a:lnTo>
                    <a:pt x="27" y="102"/>
                  </a:lnTo>
                  <a:lnTo>
                    <a:pt x="36" y="97"/>
                  </a:lnTo>
                  <a:lnTo>
                    <a:pt x="55" y="84"/>
                  </a:lnTo>
                  <a:lnTo>
                    <a:pt x="74" y="70"/>
                  </a:lnTo>
                  <a:lnTo>
                    <a:pt x="95" y="56"/>
                  </a:lnTo>
                  <a:lnTo>
                    <a:pt x="115" y="41"/>
                  </a:lnTo>
                  <a:lnTo>
                    <a:pt x="135" y="27"/>
                  </a:lnTo>
                  <a:lnTo>
                    <a:pt x="155" y="15"/>
                  </a:lnTo>
                  <a:lnTo>
                    <a:pt x="165" y="11"/>
                  </a:lnTo>
                  <a:lnTo>
                    <a:pt x="174" y="6"/>
                  </a:lnTo>
                  <a:lnTo>
                    <a:pt x="184" y="3"/>
                  </a:lnTo>
                  <a:lnTo>
                    <a:pt x="193" y="1"/>
                  </a:lnTo>
                  <a:lnTo>
                    <a:pt x="202" y="0"/>
                  </a:lnTo>
                  <a:lnTo>
                    <a:pt x="210" y="1"/>
                  </a:lnTo>
                  <a:lnTo>
                    <a:pt x="219" y="2"/>
                  </a:lnTo>
                  <a:lnTo>
                    <a:pt x="227" y="6"/>
                  </a:lnTo>
                  <a:lnTo>
                    <a:pt x="235" y="11"/>
                  </a:lnTo>
                  <a:lnTo>
                    <a:pt x="242" y="18"/>
                  </a:lnTo>
                  <a:lnTo>
                    <a:pt x="250" y="27"/>
                  </a:lnTo>
                  <a:lnTo>
                    <a:pt x="256" y="37"/>
                  </a:lnTo>
                  <a:lnTo>
                    <a:pt x="263" y="49"/>
                  </a:lnTo>
                  <a:lnTo>
                    <a:pt x="270" y="65"/>
                  </a:lnTo>
                  <a:lnTo>
                    <a:pt x="275" y="82"/>
                  </a:lnTo>
                  <a:lnTo>
                    <a:pt x="280" y="10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0" name="Freeform 269">
              <a:extLst>
                <a:ext uri="{FF2B5EF4-FFF2-40B4-BE49-F238E27FC236}">
                  <a16:creationId xmlns:a16="http://schemas.microsoft.com/office/drawing/2014/main" id="{DC803B31-3A6D-4B0E-B4DA-0C7B14B2CEE6}"/>
                </a:ext>
              </a:extLst>
            </p:cNvPr>
            <p:cNvSpPr>
              <a:spLocks/>
            </p:cNvSpPr>
            <p:nvPr/>
          </p:nvSpPr>
          <p:spPr bwMode="auto">
            <a:xfrm>
              <a:off x="3403" y="3526"/>
              <a:ext cx="17" cy="13"/>
            </a:xfrm>
            <a:custGeom>
              <a:avLst/>
              <a:gdLst>
                <a:gd name="T0" fmla="*/ 0 w 116"/>
                <a:gd name="T1" fmla="*/ 0 h 139"/>
                <a:gd name="T2" fmla="*/ 0 w 116"/>
                <a:gd name="T3" fmla="*/ 0 h 139"/>
                <a:gd name="T4" fmla="*/ 0 w 116"/>
                <a:gd name="T5" fmla="*/ 0 h 139"/>
                <a:gd name="T6" fmla="*/ 0 w 116"/>
                <a:gd name="T7" fmla="*/ 0 h 139"/>
                <a:gd name="T8" fmla="*/ 0 w 116"/>
                <a:gd name="T9" fmla="*/ 0 h 139"/>
                <a:gd name="T10" fmla="*/ 0 w 116"/>
                <a:gd name="T11" fmla="*/ 0 h 139"/>
                <a:gd name="T12" fmla="*/ 0 w 116"/>
                <a:gd name="T13" fmla="*/ 0 h 139"/>
                <a:gd name="T14" fmla="*/ 0 w 116"/>
                <a:gd name="T15" fmla="*/ 0 h 139"/>
                <a:gd name="T16" fmla="*/ 0 w 116"/>
                <a:gd name="T17" fmla="*/ 0 h 139"/>
                <a:gd name="T18" fmla="*/ 0 w 116"/>
                <a:gd name="T19" fmla="*/ 0 h 139"/>
                <a:gd name="T20" fmla="*/ 0 w 116"/>
                <a:gd name="T21" fmla="*/ 0 h 139"/>
                <a:gd name="T22" fmla="*/ 0 w 116"/>
                <a:gd name="T23" fmla="*/ 0 h 139"/>
                <a:gd name="T24" fmla="*/ 0 w 116"/>
                <a:gd name="T25" fmla="*/ 0 h 139"/>
                <a:gd name="T26" fmla="*/ 0 w 116"/>
                <a:gd name="T27" fmla="*/ 0 h 139"/>
                <a:gd name="T28" fmla="*/ 0 w 116"/>
                <a:gd name="T29" fmla="*/ 0 h 139"/>
                <a:gd name="T30" fmla="*/ 0 w 116"/>
                <a:gd name="T31" fmla="*/ 0 h 139"/>
                <a:gd name="T32" fmla="*/ 0 w 116"/>
                <a:gd name="T33" fmla="*/ 0 h 139"/>
                <a:gd name="T34" fmla="*/ 0 w 116"/>
                <a:gd name="T35" fmla="*/ 0 h 139"/>
                <a:gd name="T36" fmla="*/ 0 w 116"/>
                <a:gd name="T37" fmla="*/ 0 h 139"/>
                <a:gd name="T38" fmla="*/ 0 w 116"/>
                <a:gd name="T39" fmla="*/ 0 h 139"/>
                <a:gd name="T40" fmla="*/ 0 w 116"/>
                <a:gd name="T41" fmla="*/ 0 h 139"/>
                <a:gd name="T42" fmla="*/ 0 w 116"/>
                <a:gd name="T43" fmla="*/ 0 h 139"/>
                <a:gd name="T44" fmla="*/ 0 w 116"/>
                <a:gd name="T45" fmla="*/ 0 h 139"/>
                <a:gd name="T46" fmla="*/ 0 w 116"/>
                <a:gd name="T47" fmla="*/ 0 h 139"/>
                <a:gd name="T48" fmla="*/ 0 w 116"/>
                <a:gd name="T49" fmla="*/ 0 h 139"/>
                <a:gd name="T50" fmla="*/ 0 w 116"/>
                <a:gd name="T51" fmla="*/ 0 h 139"/>
                <a:gd name="T52" fmla="*/ 0 w 116"/>
                <a:gd name="T53" fmla="*/ 0 h 139"/>
                <a:gd name="T54" fmla="*/ 0 w 116"/>
                <a:gd name="T55" fmla="*/ 0 h 139"/>
                <a:gd name="T56" fmla="*/ 0 w 116"/>
                <a:gd name="T57" fmla="*/ 0 h 139"/>
                <a:gd name="T58" fmla="*/ 0 w 116"/>
                <a:gd name="T59" fmla="*/ 0 h 139"/>
                <a:gd name="T60" fmla="*/ 0 w 116"/>
                <a:gd name="T61" fmla="*/ 0 h 139"/>
                <a:gd name="T62" fmla="*/ 0 w 116"/>
                <a:gd name="T63" fmla="*/ 0 h 139"/>
                <a:gd name="T64" fmla="*/ 0 w 116"/>
                <a:gd name="T65" fmla="*/ 0 h 139"/>
                <a:gd name="T66" fmla="*/ 0 w 116"/>
                <a:gd name="T67" fmla="*/ 0 h 139"/>
                <a:gd name="T68" fmla="*/ 0 w 116"/>
                <a:gd name="T69" fmla="*/ 0 h 139"/>
                <a:gd name="T70" fmla="*/ 0 w 116"/>
                <a:gd name="T71" fmla="*/ 0 h 139"/>
                <a:gd name="T72" fmla="*/ 0 w 116"/>
                <a:gd name="T73" fmla="*/ 0 h 139"/>
                <a:gd name="T74" fmla="*/ 0 w 116"/>
                <a:gd name="T75" fmla="*/ 0 h 139"/>
                <a:gd name="T76" fmla="*/ 0 w 116"/>
                <a:gd name="T77" fmla="*/ 0 h 139"/>
                <a:gd name="T78" fmla="*/ 0 w 116"/>
                <a:gd name="T79" fmla="*/ 0 h 139"/>
                <a:gd name="T80" fmla="*/ 0 w 116"/>
                <a:gd name="T81" fmla="*/ 0 h 1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16" h="139">
                  <a:moveTo>
                    <a:pt x="112" y="118"/>
                  </a:moveTo>
                  <a:lnTo>
                    <a:pt x="108" y="123"/>
                  </a:lnTo>
                  <a:lnTo>
                    <a:pt x="104" y="128"/>
                  </a:lnTo>
                  <a:lnTo>
                    <a:pt x="98" y="131"/>
                  </a:lnTo>
                  <a:lnTo>
                    <a:pt x="92" y="134"/>
                  </a:lnTo>
                  <a:lnTo>
                    <a:pt x="85" y="135"/>
                  </a:lnTo>
                  <a:lnTo>
                    <a:pt x="79" y="136"/>
                  </a:lnTo>
                  <a:lnTo>
                    <a:pt x="72" y="137"/>
                  </a:lnTo>
                  <a:lnTo>
                    <a:pt x="64" y="137"/>
                  </a:lnTo>
                  <a:lnTo>
                    <a:pt x="49" y="136"/>
                  </a:lnTo>
                  <a:lnTo>
                    <a:pt x="33" y="136"/>
                  </a:lnTo>
                  <a:lnTo>
                    <a:pt x="18" y="137"/>
                  </a:lnTo>
                  <a:lnTo>
                    <a:pt x="2" y="139"/>
                  </a:lnTo>
                  <a:lnTo>
                    <a:pt x="1" y="132"/>
                  </a:lnTo>
                  <a:lnTo>
                    <a:pt x="0" y="122"/>
                  </a:lnTo>
                  <a:lnTo>
                    <a:pt x="1" y="113"/>
                  </a:lnTo>
                  <a:lnTo>
                    <a:pt x="2" y="104"/>
                  </a:lnTo>
                  <a:lnTo>
                    <a:pt x="4" y="95"/>
                  </a:lnTo>
                  <a:lnTo>
                    <a:pt x="7" y="85"/>
                  </a:lnTo>
                  <a:lnTo>
                    <a:pt x="11" y="76"/>
                  </a:lnTo>
                  <a:lnTo>
                    <a:pt x="16" y="66"/>
                  </a:lnTo>
                  <a:lnTo>
                    <a:pt x="21" y="56"/>
                  </a:lnTo>
                  <a:lnTo>
                    <a:pt x="28" y="48"/>
                  </a:lnTo>
                  <a:lnTo>
                    <a:pt x="35" y="38"/>
                  </a:lnTo>
                  <a:lnTo>
                    <a:pt x="43" y="29"/>
                  </a:lnTo>
                  <a:lnTo>
                    <a:pt x="51" y="22"/>
                  </a:lnTo>
                  <a:lnTo>
                    <a:pt x="61" y="14"/>
                  </a:lnTo>
                  <a:lnTo>
                    <a:pt x="71" y="6"/>
                  </a:lnTo>
                  <a:lnTo>
                    <a:pt x="82" y="0"/>
                  </a:lnTo>
                  <a:lnTo>
                    <a:pt x="88" y="4"/>
                  </a:lnTo>
                  <a:lnTo>
                    <a:pt x="93" y="10"/>
                  </a:lnTo>
                  <a:lnTo>
                    <a:pt x="97" y="15"/>
                  </a:lnTo>
                  <a:lnTo>
                    <a:pt x="101" y="22"/>
                  </a:lnTo>
                  <a:lnTo>
                    <a:pt x="105" y="28"/>
                  </a:lnTo>
                  <a:lnTo>
                    <a:pt x="108" y="36"/>
                  </a:lnTo>
                  <a:lnTo>
                    <a:pt x="110" y="43"/>
                  </a:lnTo>
                  <a:lnTo>
                    <a:pt x="112" y="51"/>
                  </a:lnTo>
                  <a:lnTo>
                    <a:pt x="115" y="68"/>
                  </a:lnTo>
                  <a:lnTo>
                    <a:pt x="116" y="84"/>
                  </a:lnTo>
                  <a:lnTo>
                    <a:pt x="115" y="102"/>
                  </a:lnTo>
                  <a:lnTo>
                    <a:pt x="112" y="118"/>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1" name="Freeform 270">
              <a:extLst>
                <a:ext uri="{FF2B5EF4-FFF2-40B4-BE49-F238E27FC236}">
                  <a16:creationId xmlns:a16="http://schemas.microsoft.com/office/drawing/2014/main" id="{FDABB537-3680-4DC6-9DAE-185F33F01896}"/>
                </a:ext>
              </a:extLst>
            </p:cNvPr>
            <p:cNvSpPr>
              <a:spLocks/>
            </p:cNvSpPr>
            <p:nvPr/>
          </p:nvSpPr>
          <p:spPr bwMode="auto">
            <a:xfrm>
              <a:off x="4712" y="3532"/>
              <a:ext cx="549" cy="274"/>
            </a:xfrm>
            <a:custGeom>
              <a:avLst/>
              <a:gdLst>
                <a:gd name="T0" fmla="*/ 0 w 3846"/>
                <a:gd name="T1" fmla="*/ 0 h 3013"/>
                <a:gd name="T2" fmla="*/ 0 w 3846"/>
                <a:gd name="T3" fmla="*/ 0 h 3013"/>
                <a:gd name="T4" fmla="*/ 0 w 3846"/>
                <a:gd name="T5" fmla="*/ 0 h 3013"/>
                <a:gd name="T6" fmla="*/ 0 w 3846"/>
                <a:gd name="T7" fmla="*/ 0 h 3013"/>
                <a:gd name="T8" fmla="*/ 0 w 3846"/>
                <a:gd name="T9" fmla="*/ 0 h 3013"/>
                <a:gd name="T10" fmla="*/ 0 w 3846"/>
                <a:gd name="T11" fmla="*/ 0 h 3013"/>
                <a:gd name="T12" fmla="*/ 0 w 3846"/>
                <a:gd name="T13" fmla="*/ 0 h 3013"/>
                <a:gd name="T14" fmla="*/ 0 w 3846"/>
                <a:gd name="T15" fmla="*/ 0 h 3013"/>
                <a:gd name="T16" fmla="*/ 0 w 3846"/>
                <a:gd name="T17" fmla="*/ 0 h 3013"/>
                <a:gd name="T18" fmla="*/ 0 w 3846"/>
                <a:gd name="T19" fmla="*/ 0 h 3013"/>
                <a:gd name="T20" fmla="*/ 0 w 3846"/>
                <a:gd name="T21" fmla="*/ 0 h 3013"/>
                <a:gd name="T22" fmla="*/ 0 w 3846"/>
                <a:gd name="T23" fmla="*/ 0 h 3013"/>
                <a:gd name="T24" fmla="*/ 0 w 3846"/>
                <a:gd name="T25" fmla="*/ 0 h 3013"/>
                <a:gd name="T26" fmla="*/ 0 w 3846"/>
                <a:gd name="T27" fmla="*/ 0 h 3013"/>
                <a:gd name="T28" fmla="*/ 0 w 3846"/>
                <a:gd name="T29" fmla="*/ 0 h 3013"/>
                <a:gd name="T30" fmla="*/ 0 w 3846"/>
                <a:gd name="T31" fmla="*/ 0 h 3013"/>
                <a:gd name="T32" fmla="*/ 0 w 3846"/>
                <a:gd name="T33" fmla="*/ 0 h 3013"/>
                <a:gd name="T34" fmla="*/ 0 w 3846"/>
                <a:gd name="T35" fmla="*/ 0 h 3013"/>
                <a:gd name="T36" fmla="*/ 0 w 3846"/>
                <a:gd name="T37" fmla="*/ 0 h 3013"/>
                <a:gd name="T38" fmla="*/ 0 w 3846"/>
                <a:gd name="T39" fmla="*/ 0 h 3013"/>
                <a:gd name="T40" fmla="*/ 0 w 3846"/>
                <a:gd name="T41" fmla="*/ 0 h 3013"/>
                <a:gd name="T42" fmla="*/ 0 w 3846"/>
                <a:gd name="T43" fmla="*/ 0 h 3013"/>
                <a:gd name="T44" fmla="*/ 0 w 3846"/>
                <a:gd name="T45" fmla="*/ 0 h 3013"/>
                <a:gd name="T46" fmla="*/ 0 w 3846"/>
                <a:gd name="T47" fmla="*/ 0 h 3013"/>
                <a:gd name="T48" fmla="*/ 0 w 3846"/>
                <a:gd name="T49" fmla="*/ 0 h 3013"/>
                <a:gd name="T50" fmla="*/ 0 w 3846"/>
                <a:gd name="T51" fmla="*/ 0 h 3013"/>
                <a:gd name="T52" fmla="*/ 0 w 3846"/>
                <a:gd name="T53" fmla="*/ 0 h 3013"/>
                <a:gd name="T54" fmla="*/ 0 w 3846"/>
                <a:gd name="T55" fmla="*/ 0 h 3013"/>
                <a:gd name="T56" fmla="*/ 0 w 3846"/>
                <a:gd name="T57" fmla="*/ 0 h 3013"/>
                <a:gd name="T58" fmla="*/ 0 w 3846"/>
                <a:gd name="T59" fmla="*/ 0 h 3013"/>
                <a:gd name="T60" fmla="*/ 0 w 3846"/>
                <a:gd name="T61" fmla="*/ 0 h 3013"/>
                <a:gd name="T62" fmla="*/ 0 w 3846"/>
                <a:gd name="T63" fmla="*/ 0 h 3013"/>
                <a:gd name="T64" fmla="*/ 0 w 3846"/>
                <a:gd name="T65" fmla="*/ 0 h 3013"/>
                <a:gd name="T66" fmla="*/ 0 w 3846"/>
                <a:gd name="T67" fmla="*/ 0 h 3013"/>
                <a:gd name="T68" fmla="*/ 0 w 3846"/>
                <a:gd name="T69" fmla="*/ 0 h 3013"/>
                <a:gd name="T70" fmla="*/ 0 w 3846"/>
                <a:gd name="T71" fmla="*/ 0 h 3013"/>
                <a:gd name="T72" fmla="*/ 0 w 3846"/>
                <a:gd name="T73" fmla="*/ 0 h 3013"/>
                <a:gd name="T74" fmla="*/ 0 w 3846"/>
                <a:gd name="T75" fmla="*/ 0 h 3013"/>
                <a:gd name="T76" fmla="*/ 0 w 3846"/>
                <a:gd name="T77" fmla="*/ 0 h 3013"/>
                <a:gd name="T78" fmla="*/ 0 w 3846"/>
                <a:gd name="T79" fmla="*/ 0 h 3013"/>
                <a:gd name="T80" fmla="*/ 0 w 3846"/>
                <a:gd name="T81" fmla="*/ 0 h 301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846" h="3013">
                  <a:moveTo>
                    <a:pt x="3846" y="31"/>
                  </a:moveTo>
                  <a:lnTo>
                    <a:pt x="3840" y="209"/>
                  </a:lnTo>
                  <a:lnTo>
                    <a:pt x="3832" y="388"/>
                  </a:lnTo>
                  <a:lnTo>
                    <a:pt x="3821" y="568"/>
                  </a:lnTo>
                  <a:lnTo>
                    <a:pt x="3809" y="751"/>
                  </a:lnTo>
                  <a:lnTo>
                    <a:pt x="3795" y="934"/>
                  </a:lnTo>
                  <a:lnTo>
                    <a:pt x="3780" y="1116"/>
                  </a:lnTo>
                  <a:lnTo>
                    <a:pt x="3762" y="1301"/>
                  </a:lnTo>
                  <a:lnTo>
                    <a:pt x="3741" y="1485"/>
                  </a:lnTo>
                  <a:lnTo>
                    <a:pt x="3720" y="1670"/>
                  </a:lnTo>
                  <a:lnTo>
                    <a:pt x="3697" y="1854"/>
                  </a:lnTo>
                  <a:lnTo>
                    <a:pt x="3672" y="2039"/>
                  </a:lnTo>
                  <a:lnTo>
                    <a:pt x="3645" y="2224"/>
                  </a:lnTo>
                  <a:lnTo>
                    <a:pt x="3616" y="2408"/>
                  </a:lnTo>
                  <a:lnTo>
                    <a:pt x="3585" y="2591"/>
                  </a:lnTo>
                  <a:lnTo>
                    <a:pt x="3552" y="2773"/>
                  </a:lnTo>
                  <a:lnTo>
                    <a:pt x="3518" y="2955"/>
                  </a:lnTo>
                  <a:lnTo>
                    <a:pt x="3417" y="2966"/>
                  </a:lnTo>
                  <a:lnTo>
                    <a:pt x="3314" y="2976"/>
                  </a:lnTo>
                  <a:lnTo>
                    <a:pt x="3210" y="2985"/>
                  </a:lnTo>
                  <a:lnTo>
                    <a:pt x="3106" y="2991"/>
                  </a:lnTo>
                  <a:lnTo>
                    <a:pt x="3001" y="2998"/>
                  </a:lnTo>
                  <a:lnTo>
                    <a:pt x="2895" y="3003"/>
                  </a:lnTo>
                  <a:lnTo>
                    <a:pt x="2788" y="3006"/>
                  </a:lnTo>
                  <a:lnTo>
                    <a:pt x="2680" y="3010"/>
                  </a:lnTo>
                  <a:lnTo>
                    <a:pt x="2573" y="3012"/>
                  </a:lnTo>
                  <a:lnTo>
                    <a:pt x="2464" y="3013"/>
                  </a:lnTo>
                  <a:lnTo>
                    <a:pt x="2356" y="3013"/>
                  </a:lnTo>
                  <a:lnTo>
                    <a:pt x="2247" y="3013"/>
                  </a:lnTo>
                  <a:lnTo>
                    <a:pt x="2028" y="3011"/>
                  </a:lnTo>
                  <a:lnTo>
                    <a:pt x="1807" y="3006"/>
                  </a:lnTo>
                  <a:lnTo>
                    <a:pt x="1368" y="2997"/>
                  </a:lnTo>
                  <a:lnTo>
                    <a:pt x="932" y="2986"/>
                  </a:lnTo>
                  <a:lnTo>
                    <a:pt x="717" y="2983"/>
                  </a:lnTo>
                  <a:lnTo>
                    <a:pt x="505" y="2982"/>
                  </a:lnTo>
                  <a:lnTo>
                    <a:pt x="399" y="2982"/>
                  </a:lnTo>
                  <a:lnTo>
                    <a:pt x="296" y="2983"/>
                  </a:lnTo>
                  <a:lnTo>
                    <a:pt x="192" y="2985"/>
                  </a:lnTo>
                  <a:lnTo>
                    <a:pt x="90" y="2987"/>
                  </a:lnTo>
                  <a:lnTo>
                    <a:pt x="82" y="2902"/>
                  </a:lnTo>
                  <a:lnTo>
                    <a:pt x="75" y="2814"/>
                  </a:lnTo>
                  <a:lnTo>
                    <a:pt x="68" y="2727"/>
                  </a:lnTo>
                  <a:lnTo>
                    <a:pt x="62" y="2639"/>
                  </a:lnTo>
                  <a:lnTo>
                    <a:pt x="57" y="2549"/>
                  </a:lnTo>
                  <a:lnTo>
                    <a:pt x="51" y="2460"/>
                  </a:lnTo>
                  <a:lnTo>
                    <a:pt x="46" y="2370"/>
                  </a:lnTo>
                  <a:lnTo>
                    <a:pt x="42" y="2279"/>
                  </a:lnTo>
                  <a:lnTo>
                    <a:pt x="35" y="2096"/>
                  </a:lnTo>
                  <a:lnTo>
                    <a:pt x="30" y="1913"/>
                  </a:lnTo>
                  <a:lnTo>
                    <a:pt x="26" y="1727"/>
                  </a:lnTo>
                  <a:lnTo>
                    <a:pt x="22" y="1541"/>
                  </a:lnTo>
                  <a:lnTo>
                    <a:pt x="18" y="1170"/>
                  </a:lnTo>
                  <a:lnTo>
                    <a:pt x="14" y="804"/>
                  </a:lnTo>
                  <a:lnTo>
                    <a:pt x="12" y="622"/>
                  </a:lnTo>
                  <a:lnTo>
                    <a:pt x="9" y="444"/>
                  </a:lnTo>
                  <a:lnTo>
                    <a:pt x="5" y="269"/>
                  </a:lnTo>
                  <a:lnTo>
                    <a:pt x="0" y="96"/>
                  </a:lnTo>
                  <a:lnTo>
                    <a:pt x="204" y="91"/>
                  </a:lnTo>
                  <a:lnTo>
                    <a:pt x="410" y="86"/>
                  </a:lnTo>
                  <a:lnTo>
                    <a:pt x="615" y="83"/>
                  </a:lnTo>
                  <a:lnTo>
                    <a:pt x="821" y="80"/>
                  </a:lnTo>
                  <a:lnTo>
                    <a:pt x="1232" y="74"/>
                  </a:lnTo>
                  <a:lnTo>
                    <a:pt x="1644" y="68"/>
                  </a:lnTo>
                  <a:lnTo>
                    <a:pt x="1848" y="64"/>
                  </a:lnTo>
                  <a:lnTo>
                    <a:pt x="2052" y="59"/>
                  </a:lnTo>
                  <a:lnTo>
                    <a:pt x="2255" y="54"/>
                  </a:lnTo>
                  <a:lnTo>
                    <a:pt x="2457" y="46"/>
                  </a:lnTo>
                  <a:lnTo>
                    <a:pt x="2657" y="38"/>
                  </a:lnTo>
                  <a:lnTo>
                    <a:pt x="2856" y="27"/>
                  </a:lnTo>
                  <a:lnTo>
                    <a:pt x="2955" y="21"/>
                  </a:lnTo>
                  <a:lnTo>
                    <a:pt x="3054" y="15"/>
                  </a:lnTo>
                  <a:lnTo>
                    <a:pt x="3151" y="7"/>
                  </a:lnTo>
                  <a:lnTo>
                    <a:pt x="3249" y="0"/>
                  </a:lnTo>
                  <a:lnTo>
                    <a:pt x="3325" y="4"/>
                  </a:lnTo>
                  <a:lnTo>
                    <a:pt x="3404" y="11"/>
                  </a:lnTo>
                  <a:lnTo>
                    <a:pt x="3483" y="17"/>
                  </a:lnTo>
                  <a:lnTo>
                    <a:pt x="3562" y="24"/>
                  </a:lnTo>
                  <a:lnTo>
                    <a:pt x="3640" y="29"/>
                  </a:lnTo>
                  <a:lnTo>
                    <a:pt x="3714" y="32"/>
                  </a:lnTo>
                  <a:lnTo>
                    <a:pt x="3750" y="33"/>
                  </a:lnTo>
                  <a:lnTo>
                    <a:pt x="3784" y="34"/>
                  </a:lnTo>
                  <a:lnTo>
                    <a:pt x="3816" y="33"/>
                  </a:lnTo>
                  <a:lnTo>
                    <a:pt x="3846" y="31"/>
                  </a:lnTo>
                  <a:close/>
                </a:path>
              </a:pathLst>
            </a:custGeom>
            <a:solidFill>
              <a:srgbClr val="F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2" name="Freeform 271">
              <a:extLst>
                <a:ext uri="{FF2B5EF4-FFF2-40B4-BE49-F238E27FC236}">
                  <a16:creationId xmlns:a16="http://schemas.microsoft.com/office/drawing/2014/main" id="{9D24C085-D8D2-48B5-8673-F3FD09460B8C}"/>
                </a:ext>
              </a:extLst>
            </p:cNvPr>
            <p:cNvSpPr>
              <a:spLocks/>
            </p:cNvSpPr>
            <p:nvPr/>
          </p:nvSpPr>
          <p:spPr bwMode="auto">
            <a:xfrm>
              <a:off x="4851" y="3543"/>
              <a:ext cx="238" cy="135"/>
            </a:xfrm>
            <a:custGeom>
              <a:avLst/>
              <a:gdLst>
                <a:gd name="T0" fmla="*/ 0 w 1671"/>
                <a:gd name="T1" fmla="*/ 0 h 1489"/>
                <a:gd name="T2" fmla="*/ 0 w 1671"/>
                <a:gd name="T3" fmla="*/ 0 h 1489"/>
                <a:gd name="T4" fmla="*/ 0 w 1671"/>
                <a:gd name="T5" fmla="*/ 0 h 1489"/>
                <a:gd name="T6" fmla="*/ 0 w 1671"/>
                <a:gd name="T7" fmla="*/ 0 h 1489"/>
                <a:gd name="T8" fmla="*/ 0 w 1671"/>
                <a:gd name="T9" fmla="*/ 0 h 1489"/>
                <a:gd name="T10" fmla="*/ 0 w 1671"/>
                <a:gd name="T11" fmla="*/ 0 h 1489"/>
                <a:gd name="T12" fmla="*/ 0 w 1671"/>
                <a:gd name="T13" fmla="*/ 0 h 1489"/>
                <a:gd name="T14" fmla="*/ 0 w 1671"/>
                <a:gd name="T15" fmla="*/ 0 h 1489"/>
                <a:gd name="T16" fmla="*/ 0 w 1671"/>
                <a:gd name="T17" fmla="*/ 0 h 1489"/>
                <a:gd name="T18" fmla="*/ 0 w 1671"/>
                <a:gd name="T19" fmla="*/ 0 h 1489"/>
                <a:gd name="T20" fmla="*/ 0 w 1671"/>
                <a:gd name="T21" fmla="*/ 0 h 1489"/>
                <a:gd name="T22" fmla="*/ 0 w 1671"/>
                <a:gd name="T23" fmla="*/ 0 h 1489"/>
                <a:gd name="T24" fmla="*/ 0 w 1671"/>
                <a:gd name="T25" fmla="*/ 0 h 1489"/>
                <a:gd name="T26" fmla="*/ 0 w 1671"/>
                <a:gd name="T27" fmla="*/ 0 h 1489"/>
                <a:gd name="T28" fmla="*/ 0 w 1671"/>
                <a:gd name="T29" fmla="*/ 0 h 1489"/>
                <a:gd name="T30" fmla="*/ 0 w 1671"/>
                <a:gd name="T31" fmla="*/ 0 h 1489"/>
                <a:gd name="T32" fmla="*/ 0 w 1671"/>
                <a:gd name="T33" fmla="*/ 0 h 1489"/>
                <a:gd name="T34" fmla="*/ 0 w 1671"/>
                <a:gd name="T35" fmla="*/ 0 h 1489"/>
                <a:gd name="T36" fmla="*/ 0 w 1671"/>
                <a:gd name="T37" fmla="*/ 0 h 1489"/>
                <a:gd name="T38" fmla="*/ 0 w 1671"/>
                <a:gd name="T39" fmla="*/ 0 h 1489"/>
                <a:gd name="T40" fmla="*/ 0 w 1671"/>
                <a:gd name="T41" fmla="*/ 0 h 1489"/>
                <a:gd name="T42" fmla="*/ 0 w 1671"/>
                <a:gd name="T43" fmla="*/ 0 h 1489"/>
                <a:gd name="T44" fmla="*/ 0 w 1671"/>
                <a:gd name="T45" fmla="*/ 0 h 1489"/>
                <a:gd name="T46" fmla="*/ 0 w 1671"/>
                <a:gd name="T47" fmla="*/ 0 h 1489"/>
                <a:gd name="T48" fmla="*/ 0 w 1671"/>
                <a:gd name="T49" fmla="*/ 0 h 1489"/>
                <a:gd name="T50" fmla="*/ 0 w 1671"/>
                <a:gd name="T51" fmla="*/ 0 h 1489"/>
                <a:gd name="T52" fmla="*/ 0 w 1671"/>
                <a:gd name="T53" fmla="*/ 0 h 1489"/>
                <a:gd name="T54" fmla="*/ 0 w 1671"/>
                <a:gd name="T55" fmla="*/ 0 h 1489"/>
                <a:gd name="T56" fmla="*/ 0 w 1671"/>
                <a:gd name="T57" fmla="*/ 0 h 1489"/>
                <a:gd name="T58" fmla="*/ 0 w 1671"/>
                <a:gd name="T59" fmla="*/ 0 h 1489"/>
                <a:gd name="T60" fmla="*/ 0 w 1671"/>
                <a:gd name="T61" fmla="*/ 0 h 1489"/>
                <a:gd name="T62" fmla="*/ 0 w 1671"/>
                <a:gd name="T63" fmla="*/ 0 h 1489"/>
                <a:gd name="T64" fmla="*/ 0 w 1671"/>
                <a:gd name="T65" fmla="*/ 0 h 1489"/>
                <a:gd name="T66" fmla="*/ 0 w 1671"/>
                <a:gd name="T67" fmla="*/ 0 h 1489"/>
                <a:gd name="T68" fmla="*/ 0 w 1671"/>
                <a:gd name="T69" fmla="*/ 0 h 1489"/>
                <a:gd name="T70" fmla="*/ 0 w 1671"/>
                <a:gd name="T71" fmla="*/ 0 h 1489"/>
                <a:gd name="T72" fmla="*/ 0 w 1671"/>
                <a:gd name="T73" fmla="*/ 0 h 1489"/>
                <a:gd name="T74" fmla="*/ 0 w 1671"/>
                <a:gd name="T75" fmla="*/ 0 h 1489"/>
                <a:gd name="T76" fmla="*/ 0 w 1671"/>
                <a:gd name="T77" fmla="*/ 0 h 1489"/>
                <a:gd name="T78" fmla="*/ 0 w 1671"/>
                <a:gd name="T79" fmla="*/ 0 h 1489"/>
                <a:gd name="T80" fmla="*/ 0 w 1671"/>
                <a:gd name="T81" fmla="*/ 0 h 1489"/>
                <a:gd name="T82" fmla="*/ 0 w 1671"/>
                <a:gd name="T83" fmla="*/ 0 h 1489"/>
                <a:gd name="T84" fmla="*/ 0 w 1671"/>
                <a:gd name="T85" fmla="*/ 0 h 1489"/>
                <a:gd name="T86" fmla="*/ 0 w 1671"/>
                <a:gd name="T87" fmla="*/ 0 h 1489"/>
                <a:gd name="T88" fmla="*/ 0 w 1671"/>
                <a:gd name="T89" fmla="*/ 0 h 1489"/>
                <a:gd name="T90" fmla="*/ 0 w 1671"/>
                <a:gd name="T91" fmla="*/ 0 h 1489"/>
                <a:gd name="T92" fmla="*/ 0 w 1671"/>
                <a:gd name="T93" fmla="*/ 0 h 1489"/>
                <a:gd name="T94" fmla="*/ 0 w 1671"/>
                <a:gd name="T95" fmla="*/ 0 h 1489"/>
                <a:gd name="T96" fmla="*/ 0 w 1671"/>
                <a:gd name="T97" fmla="*/ 0 h 1489"/>
                <a:gd name="T98" fmla="*/ 0 w 1671"/>
                <a:gd name="T99" fmla="*/ 0 h 1489"/>
                <a:gd name="T100" fmla="*/ 0 w 1671"/>
                <a:gd name="T101" fmla="*/ 0 h 1489"/>
                <a:gd name="T102" fmla="*/ 0 w 1671"/>
                <a:gd name="T103" fmla="*/ 0 h 1489"/>
                <a:gd name="T104" fmla="*/ 0 w 1671"/>
                <a:gd name="T105" fmla="*/ 0 h 148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671" h="1489">
                  <a:moveTo>
                    <a:pt x="1649" y="674"/>
                  </a:moveTo>
                  <a:lnTo>
                    <a:pt x="1609" y="683"/>
                  </a:lnTo>
                  <a:lnTo>
                    <a:pt x="1566" y="691"/>
                  </a:lnTo>
                  <a:lnTo>
                    <a:pt x="1519" y="699"/>
                  </a:lnTo>
                  <a:lnTo>
                    <a:pt x="1471" y="704"/>
                  </a:lnTo>
                  <a:lnTo>
                    <a:pt x="1446" y="706"/>
                  </a:lnTo>
                  <a:lnTo>
                    <a:pt x="1421" y="709"/>
                  </a:lnTo>
                  <a:lnTo>
                    <a:pt x="1396" y="709"/>
                  </a:lnTo>
                  <a:lnTo>
                    <a:pt x="1371" y="709"/>
                  </a:lnTo>
                  <a:lnTo>
                    <a:pt x="1344" y="708"/>
                  </a:lnTo>
                  <a:lnTo>
                    <a:pt x="1319" y="704"/>
                  </a:lnTo>
                  <a:lnTo>
                    <a:pt x="1295" y="701"/>
                  </a:lnTo>
                  <a:lnTo>
                    <a:pt x="1270" y="696"/>
                  </a:lnTo>
                  <a:lnTo>
                    <a:pt x="1272" y="675"/>
                  </a:lnTo>
                  <a:lnTo>
                    <a:pt x="1273" y="657"/>
                  </a:lnTo>
                  <a:lnTo>
                    <a:pt x="1272" y="638"/>
                  </a:lnTo>
                  <a:lnTo>
                    <a:pt x="1271" y="620"/>
                  </a:lnTo>
                  <a:lnTo>
                    <a:pt x="1267" y="603"/>
                  </a:lnTo>
                  <a:lnTo>
                    <a:pt x="1263" y="585"/>
                  </a:lnTo>
                  <a:lnTo>
                    <a:pt x="1258" y="569"/>
                  </a:lnTo>
                  <a:lnTo>
                    <a:pt x="1251" y="553"/>
                  </a:lnTo>
                  <a:lnTo>
                    <a:pt x="1244" y="538"/>
                  </a:lnTo>
                  <a:lnTo>
                    <a:pt x="1236" y="524"/>
                  </a:lnTo>
                  <a:lnTo>
                    <a:pt x="1227" y="509"/>
                  </a:lnTo>
                  <a:lnTo>
                    <a:pt x="1217" y="495"/>
                  </a:lnTo>
                  <a:lnTo>
                    <a:pt x="1206" y="482"/>
                  </a:lnTo>
                  <a:lnTo>
                    <a:pt x="1195" y="469"/>
                  </a:lnTo>
                  <a:lnTo>
                    <a:pt x="1183" y="456"/>
                  </a:lnTo>
                  <a:lnTo>
                    <a:pt x="1170" y="444"/>
                  </a:lnTo>
                  <a:lnTo>
                    <a:pt x="1144" y="420"/>
                  </a:lnTo>
                  <a:lnTo>
                    <a:pt x="1117" y="398"/>
                  </a:lnTo>
                  <a:lnTo>
                    <a:pt x="1089" y="378"/>
                  </a:lnTo>
                  <a:lnTo>
                    <a:pt x="1060" y="358"/>
                  </a:lnTo>
                  <a:lnTo>
                    <a:pt x="1003" y="322"/>
                  </a:lnTo>
                  <a:lnTo>
                    <a:pt x="951" y="288"/>
                  </a:lnTo>
                  <a:lnTo>
                    <a:pt x="914" y="287"/>
                  </a:lnTo>
                  <a:lnTo>
                    <a:pt x="877" y="288"/>
                  </a:lnTo>
                  <a:lnTo>
                    <a:pt x="839" y="291"/>
                  </a:lnTo>
                  <a:lnTo>
                    <a:pt x="802" y="296"/>
                  </a:lnTo>
                  <a:lnTo>
                    <a:pt x="784" y="299"/>
                  </a:lnTo>
                  <a:lnTo>
                    <a:pt x="766" y="302"/>
                  </a:lnTo>
                  <a:lnTo>
                    <a:pt x="748" y="308"/>
                  </a:lnTo>
                  <a:lnTo>
                    <a:pt x="731" y="312"/>
                  </a:lnTo>
                  <a:lnTo>
                    <a:pt x="713" y="317"/>
                  </a:lnTo>
                  <a:lnTo>
                    <a:pt x="696" y="324"/>
                  </a:lnTo>
                  <a:lnTo>
                    <a:pt x="679" y="330"/>
                  </a:lnTo>
                  <a:lnTo>
                    <a:pt x="662" y="338"/>
                  </a:lnTo>
                  <a:lnTo>
                    <a:pt x="646" y="347"/>
                  </a:lnTo>
                  <a:lnTo>
                    <a:pt x="630" y="355"/>
                  </a:lnTo>
                  <a:lnTo>
                    <a:pt x="615" y="365"/>
                  </a:lnTo>
                  <a:lnTo>
                    <a:pt x="600" y="375"/>
                  </a:lnTo>
                  <a:lnTo>
                    <a:pt x="586" y="385"/>
                  </a:lnTo>
                  <a:lnTo>
                    <a:pt x="572" y="397"/>
                  </a:lnTo>
                  <a:lnTo>
                    <a:pt x="558" y="409"/>
                  </a:lnTo>
                  <a:lnTo>
                    <a:pt x="545" y="422"/>
                  </a:lnTo>
                  <a:lnTo>
                    <a:pt x="533" y="436"/>
                  </a:lnTo>
                  <a:lnTo>
                    <a:pt x="521" y="451"/>
                  </a:lnTo>
                  <a:lnTo>
                    <a:pt x="510" y="467"/>
                  </a:lnTo>
                  <a:lnTo>
                    <a:pt x="499" y="483"/>
                  </a:lnTo>
                  <a:lnTo>
                    <a:pt x="489" y="500"/>
                  </a:lnTo>
                  <a:lnTo>
                    <a:pt x="479" y="517"/>
                  </a:lnTo>
                  <a:lnTo>
                    <a:pt x="471" y="537"/>
                  </a:lnTo>
                  <a:lnTo>
                    <a:pt x="463" y="556"/>
                  </a:lnTo>
                  <a:lnTo>
                    <a:pt x="454" y="585"/>
                  </a:lnTo>
                  <a:lnTo>
                    <a:pt x="447" y="616"/>
                  </a:lnTo>
                  <a:lnTo>
                    <a:pt x="440" y="647"/>
                  </a:lnTo>
                  <a:lnTo>
                    <a:pt x="435" y="680"/>
                  </a:lnTo>
                  <a:lnTo>
                    <a:pt x="431" y="714"/>
                  </a:lnTo>
                  <a:lnTo>
                    <a:pt x="428" y="749"/>
                  </a:lnTo>
                  <a:lnTo>
                    <a:pt x="426" y="783"/>
                  </a:lnTo>
                  <a:lnTo>
                    <a:pt x="426" y="819"/>
                  </a:lnTo>
                  <a:lnTo>
                    <a:pt x="426" y="853"/>
                  </a:lnTo>
                  <a:lnTo>
                    <a:pt x="428" y="888"/>
                  </a:lnTo>
                  <a:lnTo>
                    <a:pt x="431" y="923"/>
                  </a:lnTo>
                  <a:lnTo>
                    <a:pt x="435" y="957"/>
                  </a:lnTo>
                  <a:lnTo>
                    <a:pt x="440" y="990"/>
                  </a:lnTo>
                  <a:lnTo>
                    <a:pt x="447" y="1021"/>
                  </a:lnTo>
                  <a:lnTo>
                    <a:pt x="454" y="1052"/>
                  </a:lnTo>
                  <a:lnTo>
                    <a:pt x="463" y="1080"/>
                  </a:lnTo>
                  <a:lnTo>
                    <a:pt x="477" y="1094"/>
                  </a:lnTo>
                  <a:lnTo>
                    <a:pt x="493" y="1107"/>
                  </a:lnTo>
                  <a:lnTo>
                    <a:pt x="508" y="1119"/>
                  </a:lnTo>
                  <a:lnTo>
                    <a:pt x="523" y="1130"/>
                  </a:lnTo>
                  <a:lnTo>
                    <a:pt x="539" y="1141"/>
                  </a:lnTo>
                  <a:lnTo>
                    <a:pt x="555" y="1150"/>
                  </a:lnTo>
                  <a:lnTo>
                    <a:pt x="572" y="1159"/>
                  </a:lnTo>
                  <a:lnTo>
                    <a:pt x="588" y="1167"/>
                  </a:lnTo>
                  <a:lnTo>
                    <a:pt x="606" y="1174"/>
                  </a:lnTo>
                  <a:lnTo>
                    <a:pt x="623" y="1181"/>
                  </a:lnTo>
                  <a:lnTo>
                    <a:pt x="641" y="1186"/>
                  </a:lnTo>
                  <a:lnTo>
                    <a:pt x="659" y="1192"/>
                  </a:lnTo>
                  <a:lnTo>
                    <a:pt x="678" y="1196"/>
                  </a:lnTo>
                  <a:lnTo>
                    <a:pt x="696" y="1200"/>
                  </a:lnTo>
                  <a:lnTo>
                    <a:pt x="715" y="1204"/>
                  </a:lnTo>
                  <a:lnTo>
                    <a:pt x="734" y="1207"/>
                  </a:lnTo>
                  <a:lnTo>
                    <a:pt x="752" y="1209"/>
                  </a:lnTo>
                  <a:lnTo>
                    <a:pt x="771" y="1210"/>
                  </a:lnTo>
                  <a:lnTo>
                    <a:pt x="791" y="1212"/>
                  </a:lnTo>
                  <a:lnTo>
                    <a:pt x="810" y="1212"/>
                  </a:lnTo>
                  <a:lnTo>
                    <a:pt x="849" y="1212"/>
                  </a:lnTo>
                  <a:lnTo>
                    <a:pt x="888" y="1210"/>
                  </a:lnTo>
                  <a:lnTo>
                    <a:pt x="927" y="1207"/>
                  </a:lnTo>
                  <a:lnTo>
                    <a:pt x="965" y="1201"/>
                  </a:lnTo>
                  <a:lnTo>
                    <a:pt x="1003" y="1195"/>
                  </a:lnTo>
                  <a:lnTo>
                    <a:pt x="1042" y="1187"/>
                  </a:lnTo>
                  <a:lnTo>
                    <a:pt x="1058" y="1185"/>
                  </a:lnTo>
                  <a:lnTo>
                    <a:pt x="1074" y="1181"/>
                  </a:lnTo>
                  <a:lnTo>
                    <a:pt x="1089" y="1175"/>
                  </a:lnTo>
                  <a:lnTo>
                    <a:pt x="1104" y="1169"/>
                  </a:lnTo>
                  <a:lnTo>
                    <a:pt x="1118" y="1161"/>
                  </a:lnTo>
                  <a:lnTo>
                    <a:pt x="1133" y="1154"/>
                  </a:lnTo>
                  <a:lnTo>
                    <a:pt x="1146" y="1144"/>
                  </a:lnTo>
                  <a:lnTo>
                    <a:pt x="1160" y="1134"/>
                  </a:lnTo>
                  <a:lnTo>
                    <a:pt x="1185" y="1113"/>
                  </a:lnTo>
                  <a:lnTo>
                    <a:pt x="1211" y="1089"/>
                  </a:lnTo>
                  <a:lnTo>
                    <a:pt x="1235" y="1065"/>
                  </a:lnTo>
                  <a:lnTo>
                    <a:pt x="1259" y="1040"/>
                  </a:lnTo>
                  <a:lnTo>
                    <a:pt x="1283" y="1017"/>
                  </a:lnTo>
                  <a:lnTo>
                    <a:pt x="1307" y="995"/>
                  </a:lnTo>
                  <a:lnTo>
                    <a:pt x="1319" y="985"/>
                  </a:lnTo>
                  <a:lnTo>
                    <a:pt x="1331" y="976"/>
                  </a:lnTo>
                  <a:lnTo>
                    <a:pt x="1343" y="967"/>
                  </a:lnTo>
                  <a:lnTo>
                    <a:pt x="1356" y="959"/>
                  </a:lnTo>
                  <a:lnTo>
                    <a:pt x="1370" y="952"/>
                  </a:lnTo>
                  <a:lnTo>
                    <a:pt x="1383" y="946"/>
                  </a:lnTo>
                  <a:lnTo>
                    <a:pt x="1396" y="942"/>
                  </a:lnTo>
                  <a:lnTo>
                    <a:pt x="1410" y="939"/>
                  </a:lnTo>
                  <a:lnTo>
                    <a:pt x="1424" y="938"/>
                  </a:lnTo>
                  <a:lnTo>
                    <a:pt x="1439" y="937"/>
                  </a:lnTo>
                  <a:lnTo>
                    <a:pt x="1454" y="939"/>
                  </a:lnTo>
                  <a:lnTo>
                    <a:pt x="1470" y="942"/>
                  </a:lnTo>
                  <a:lnTo>
                    <a:pt x="1498" y="977"/>
                  </a:lnTo>
                  <a:lnTo>
                    <a:pt x="1530" y="1018"/>
                  </a:lnTo>
                  <a:lnTo>
                    <a:pt x="1546" y="1038"/>
                  </a:lnTo>
                  <a:lnTo>
                    <a:pt x="1559" y="1061"/>
                  </a:lnTo>
                  <a:lnTo>
                    <a:pt x="1566" y="1072"/>
                  </a:lnTo>
                  <a:lnTo>
                    <a:pt x="1571" y="1083"/>
                  </a:lnTo>
                  <a:lnTo>
                    <a:pt x="1576" y="1093"/>
                  </a:lnTo>
                  <a:lnTo>
                    <a:pt x="1581" y="1105"/>
                  </a:lnTo>
                  <a:lnTo>
                    <a:pt x="1584" y="1116"/>
                  </a:lnTo>
                  <a:lnTo>
                    <a:pt x="1587" y="1127"/>
                  </a:lnTo>
                  <a:lnTo>
                    <a:pt x="1589" y="1138"/>
                  </a:lnTo>
                  <a:lnTo>
                    <a:pt x="1589" y="1148"/>
                  </a:lnTo>
                  <a:lnTo>
                    <a:pt x="1589" y="1158"/>
                  </a:lnTo>
                  <a:lnTo>
                    <a:pt x="1587" y="1169"/>
                  </a:lnTo>
                  <a:lnTo>
                    <a:pt x="1585" y="1179"/>
                  </a:lnTo>
                  <a:lnTo>
                    <a:pt x="1581" y="1188"/>
                  </a:lnTo>
                  <a:lnTo>
                    <a:pt x="1575" y="1198"/>
                  </a:lnTo>
                  <a:lnTo>
                    <a:pt x="1568" y="1207"/>
                  </a:lnTo>
                  <a:lnTo>
                    <a:pt x="1559" y="1215"/>
                  </a:lnTo>
                  <a:lnTo>
                    <a:pt x="1549" y="1224"/>
                  </a:lnTo>
                  <a:lnTo>
                    <a:pt x="1536" y="1232"/>
                  </a:lnTo>
                  <a:lnTo>
                    <a:pt x="1523" y="1239"/>
                  </a:lnTo>
                  <a:lnTo>
                    <a:pt x="1507" y="1246"/>
                  </a:lnTo>
                  <a:lnTo>
                    <a:pt x="1489" y="1252"/>
                  </a:lnTo>
                  <a:lnTo>
                    <a:pt x="1460" y="1277"/>
                  </a:lnTo>
                  <a:lnTo>
                    <a:pt x="1429" y="1300"/>
                  </a:lnTo>
                  <a:lnTo>
                    <a:pt x="1397" y="1321"/>
                  </a:lnTo>
                  <a:lnTo>
                    <a:pt x="1363" y="1342"/>
                  </a:lnTo>
                  <a:lnTo>
                    <a:pt x="1329" y="1361"/>
                  </a:lnTo>
                  <a:lnTo>
                    <a:pt x="1294" y="1379"/>
                  </a:lnTo>
                  <a:lnTo>
                    <a:pt x="1258" y="1395"/>
                  </a:lnTo>
                  <a:lnTo>
                    <a:pt x="1222" y="1411"/>
                  </a:lnTo>
                  <a:lnTo>
                    <a:pt x="1183" y="1424"/>
                  </a:lnTo>
                  <a:lnTo>
                    <a:pt x="1145" y="1437"/>
                  </a:lnTo>
                  <a:lnTo>
                    <a:pt x="1106" y="1448"/>
                  </a:lnTo>
                  <a:lnTo>
                    <a:pt x="1067" y="1458"/>
                  </a:lnTo>
                  <a:lnTo>
                    <a:pt x="1027" y="1466"/>
                  </a:lnTo>
                  <a:lnTo>
                    <a:pt x="986" y="1474"/>
                  </a:lnTo>
                  <a:lnTo>
                    <a:pt x="946" y="1479"/>
                  </a:lnTo>
                  <a:lnTo>
                    <a:pt x="906" y="1483"/>
                  </a:lnTo>
                  <a:lnTo>
                    <a:pt x="865" y="1487"/>
                  </a:lnTo>
                  <a:lnTo>
                    <a:pt x="823" y="1489"/>
                  </a:lnTo>
                  <a:lnTo>
                    <a:pt x="782" y="1489"/>
                  </a:lnTo>
                  <a:lnTo>
                    <a:pt x="742" y="1488"/>
                  </a:lnTo>
                  <a:lnTo>
                    <a:pt x="701" y="1486"/>
                  </a:lnTo>
                  <a:lnTo>
                    <a:pt x="660" y="1482"/>
                  </a:lnTo>
                  <a:lnTo>
                    <a:pt x="620" y="1477"/>
                  </a:lnTo>
                  <a:lnTo>
                    <a:pt x="580" y="1471"/>
                  </a:lnTo>
                  <a:lnTo>
                    <a:pt x="541" y="1463"/>
                  </a:lnTo>
                  <a:lnTo>
                    <a:pt x="502" y="1453"/>
                  </a:lnTo>
                  <a:lnTo>
                    <a:pt x="463" y="1444"/>
                  </a:lnTo>
                  <a:lnTo>
                    <a:pt x="426" y="1432"/>
                  </a:lnTo>
                  <a:lnTo>
                    <a:pt x="389" y="1418"/>
                  </a:lnTo>
                  <a:lnTo>
                    <a:pt x="353" y="1404"/>
                  </a:lnTo>
                  <a:lnTo>
                    <a:pt x="318" y="1387"/>
                  </a:lnTo>
                  <a:lnTo>
                    <a:pt x="284" y="1370"/>
                  </a:lnTo>
                  <a:lnTo>
                    <a:pt x="264" y="1357"/>
                  </a:lnTo>
                  <a:lnTo>
                    <a:pt x="246" y="1343"/>
                  </a:lnTo>
                  <a:lnTo>
                    <a:pt x="227" y="1328"/>
                  </a:lnTo>
                  <a:lnTo>
                    <a:pt x="210" y="1314"/>
                  </a:lnTo>
                  <a:lnTo>
                    <a:pt x="193" y="1298"/>
                  </a:lnTo>
                  <a:lnTo>
                    <a:pt x="176" y="1281"/>
                  </a:lnTo>
                  <a:lnTo>
                    <a:pt x="161" y="1265"/>
                  </a:lnTo>
                  <a:lnTo>
                    <a:pt x="146" y="1248"/>
                  </a:lnTo>
                  <a:lnTo>
                    <a:pt x="130" y="1231"/>
                  </a:lnTo>
                  <a:lnTo>
                    <a:pt x="116" y="1212"/>
                  </a:lnTo>
                  <a:lnTo>
                    <a:pt x="103" y="1194"/>
                  </a:lnTo>
                  <a:lnTo>
                    <a:pt x="91" y="1174"/>
                  </a:lnTo>
                  <a:lnTo>
                    <a:pt x="79" y="1155"/>
                  </a:lnTo>
                  <a:lnTo>
                    <a:pt x="68" y="1135"/>
                  </a:lnTo>
                  <a:lnTo>
                    <a:pt x="58" y="1115"/>
                  </a:lnTo>
                  <a:lnTo>
                    <a:pt x="48" y="1094"/>
                  </a:lnTo>
                  <a:lnTo>
                    <a:pt x="40" y="1073"/>
                  </a:lnTo>
                  <a:lnTo>
                    <a:pt x="32" y="1051"/>
                  </a:lnTo>
                  <a:lnTo>
                    <a:pt x="25" y="1028"/>
                  </a:lnTo>
                  <a:lnTo>
                    <a:pt x="19" y="1007"/>
                  </a:lnTo>
                  <a:lnTo>
                    <a:pt x="13" y="983"/>
                  </a:lnTo>
                  <a:lnTo>
                    <a:pt x="9" y="960"/>
                  </a:lnTo>
                  <a:lnTo>
                    <a:pt x="5" y="937"/>
                  </a:lnTo>
                  <a:lnTo>
                    <a:pt x="2" y="912"/>
                  </a:lnTo>
                  <a:lnTo>
                    <a:pt x="1" y="888"/>
                  </a:lnTo>
                  <a:lnTo>
                    <a:pt x="0" y="863"/>
                  </a:lnTo>
                  <a:lnTo>
                    <a:pt x="0" y="837"/>
                  </a:lnTo>
                  <a:lnTo>
                    <a:pt x="1" y="812"/>
                  </a:lnTo>
                  <a:lnTo>
                    <a:pt x="3" y="786"/>
                  </a:lnTo>
                  <a:lnTo>
                    <a:pt x="6" y="759"/>
                  </a:lnTo>
                  <a:lnTo>
                    <a:pt x="10" y="733"/>
                  </a:lnTo>
                  <a:lnTo>
                    <a:pt x="15" y="706"/>
                  </a:lnTo>
                  <a:lnTo>
                    <a:pt x="23" y="670"/>
                  </a:lnTo>
                  <a:lnTo>
                    <a:pt x="31" y="634"/>
                  </a:lnTo>
                  <a:lnTo>
                    <a:pt x="41" y="598"/>
                  </a:lnTo>
                  <a:lnTo>
                    <a:pt x="51" y="563"/>
                  </a:lnTo>
                  <a:lnTo>
                    <a:pt x="62" y="527"/>
                  </a:lnTo>
                  <a:lnTo>
                    <a:pt x="74" y="491"/>
                  </a:lnTo>
                  <a:lnTo>
                    <a:pt x="87" y="457"/>
                  </a:lnTo>
                  <a:lnTo>
                    <a:pt x="102" y="422"/>
                  </a:lnTo>
                  <a:lnTo>
                    <a:pt x="117" y="389"/>
                  </a:lnTo>
                  <a:lnTo>
                    <a:pt x="134" y="355"/>
                  </a:lnTo>
                  <a:lnTo>
                    <a:pt x="153" y="323"/>
                  </a:lnTo>
                  <a:lnTo>
                    <a:pt x="172" y="290"/>
                  </a:lnTo>
                  <a:lnTo>
                    <a:pt x="193" y="259"/>
                  </a:lnTo>
                  <a:lnTo>
                    <a:pt x="215" y="229"/>
                  </a:lnTo>
                  <a:lnTo>
                    <a:pt x="238" y="200"/>
                  </a:lnTo>
                  <a:lnTo>
                    <a:pt x="264" y="170"/>
                  </a:lnTo>
                  <a:lnTo>
                    <a:pt x="285" y="156"/>
                  </a:lnTo>
                  <a:lnTo>
                    <a:pt x="307" y="142"/>
                  </a:lnTo>
                  <a:lnTo>
                    <a:pt x="331" y="129"/>
                  </a:lnTo>
                  <a:lnTo>
                    <a:pt x="354" y="116"/>
                  </a:lnTo>
                  <a:lnTo>
                    <a:pt x="377" y="104"/>
                  </a:lnTo>
                  <a:lnTo>
                    <a:pt x="400" y="94"/>
                  </a:lnTo>
                  <a:lnTo>
                    <a:pt x="424" y="84"/>
                  </a:lnTo>
                  <a:lnTo>
                    <a:pt x="449" y="74"/>
                  </a:lnTo>
                  <a:lnTo>
                    <a:pt x="473" y="66"/>
                  </a:lnTo>
                  <a:lnTo>
                    <a:pt x="499" y="57"/>
                  </a:lnTo>
                  <a:lnTo>
                    <a:pt x="524" y="49"/>
                  </a:lnTo>
                  <a:lnTo>
                    <a:pt x="549" y="43"/>
                  </a:lnTo>
                  <a:lnTo>
                    <a:pt x="575" y="37"/>
                  </a:lnTo>
                  <a:lnTo>
                    <a:pt x="600" y="32"/>
                  </a:lnTo>
                  <a:lnTo>
                    <a:pt x="626" y="28"/>
                  </a:lnTo>
                  <a:lnTo>
                    <a:pt x="652" y="23"/>
                  </a:lnTo>
                  <a:lnTo>
                    <a:pt x="679" y="20"/>
                  </a:lnTo>
                  <a:lnTo>
                    <a:pt x="705" y="18"/>
                  </a:lnTo>
                  <a:lnTo>
                    <a:pt x="731" y="16"/>
                  </a:lnTo>
                  <a:lnTo>
                    <a:pt x="758" y="15"/>
                  </a:lnTo>
                  <a:lnTo>
                    <a:pt x="784" y="15"/>
                  </a:lnTo>
                  <a:lnTo>
                    <a:pt x="810" y="15"/>
                  </a:lnTo>
                  <a:lnTo>
                    <a:pt x="837" y="16"/>
                  </a:lnTo>
                  <a:lnTo>
                    <a:pt x="864" y="17"/>
                  </a:lnTo>
                  <a:lnTo>
                    <a:pt x="890" y="19"/>
                  </a:lnTo>
                  <a:lnTo>
                    <a:pt x="916" y="22"/>
                  </a:lnTo>
                  <a:lnTo>
                    <a:pt x="942" y="26"/>
                  </a:lnTo>
                  <a:lnTo>
                    <a:pt x="968" y="30"/>
                  </a:lnTo>
                  <a:lnTo>
                    <a:pt x="994" y="34"/>
                  </a:lnTo>
                  <a:lnTo>
                    <a:pt x="1021" y="40"/>
                  </a:lnTo>
                  <a:lnTo>
                    <a:pt x="1046" y="46"/>
                  </a:lnTo>
                  <a:lnTo>
                    <a:pt x="1071" y="53"/>
                  </a:lnTo>
                  <a:lnTo>
                    <a:pt x="1340" y="267"/>
                  </a:lnTo>
                  <a:lnTo>
                    <a:pt x="1346" y="260"/>
                  </a:lnTo>
                  <a:lnTo>
                    <a:pt x="1351" y="253"/>
                  </a:lnTo>
                  <a:lnTo>
                    <a:pt x="1356" y="245"/>
                  </a:lnTo>
                  <a:lnTo>
                    <a:pt x="1360" y="236"/>
                  </a:lnTo>
                  <a:lnTo>
                    <a:pt x="1368" y="219"/>
                  </a:lnTo>
                  <a:lnTo>
                    <a:pt x="1373" y="201"/>
                  </a:lnTo>
                  <a:lnTo>
                    <a:pt x="1381" y="164"/>
                  </a:lnTo>
                  <a:lnTo>
                    <a:pt x="1387" y="125"/>
                  </a:lnTo>
                  <a:lnTo>
                    <a:pt x="1390" y="107"/>
                  </a:lnTo>
                  <a:lnTo>
                    <a:pt x="1395" y="88"/>
                  </a:lnTo>
                  <a:lnTo>
                    <a:pt x="1398" y="79"/>
                  </a:lnTo>
                  <a:lnTo>
                    <a:pt x="1401" y="70"/>
                  </a:lnTo>
                  <a:lnTo>
                    <a:pt x="1405" y="61"/>
                  </a:lnTo>
                  <a:lnTo>
                    <a:pt x="1409" y="54"/>
                  </a:lnTo>
                  <a:lnTo>
                    <a:pt x="1414" y="45"/>
                  </a:lnTo>
                  <a:lnTo>
                    <a:pt x="1419" y="37"/>
                  </a:lnTo>
                  <a:lnTo>
                    <a:pt x="1426" y="30"/>
                  </a:lnTo>
                  <a:lnTo>
                    <a:pt x="1433" y="23"/>
                  </a:lnTo>
                  <a:lnTo>
                    <a:pt x="1440" y="17"/>
                  </a:lnTo>
                  <a:lnTo>
                    <a:pt x="1449" y="10"/>
                  </a:lnTo>
                  <a:lnTo>
                    <a:pt x="1459" y="5"/>
                  </a:lnTo>
                  <a:lnTo>
                    <a:pt x="1470" y="0"/>
                  </a:lnTo>
                  <a:lnTo>
                    <a:pt x="1505" y="2"/>
                  </a:lnTo>
                  <a:lnTo>
                    <a:pt x="1537" y="6"/>
                  </a:lnTo>
                  <a:lnTo>
                    <a:pt x="1566" y="13"/>
                  </a:lnTo>
                  <a:lnTo>
                    <a:pt x="1590" y="21"/>
                  </a:lnTo>
                  <a:lnTo>
                    <a:pt x="1610" y="33"/>
                  </a:lnTo>
                  <a:lnTo>
                    <a:pt x="1627" y="45"/>
                  </a:lnTo>
                  <a:lnTo>
                    <a:pt x="1641" y="60"/>
                  </a:lnTo>
                  <a:lnTo>
                    <a:pt x="1652" y="76"/>
                  </a:lnTo>
                  <a:lnTo>
                    <a:pt x="1660" y="94"/>
                  </a:lnTo>
                  <a:lnTo>
                    <a:pt x="1666" y="113"/>
                  </a:lnTo>
                  <a:lnTo>
                    <a:pt x="1670" y="134"/>
                  </a:lnTo>
                  <a:lnTo>
                    <a:pt x="1671" y="155"/>
                  </a:lnTo>
                  <a:lnTo>
                    <a:pt x="1671" y="178"/>
                  </a:lnTo>
                  <a:lnTo>
                    <a:pt x="1670" y="202"/>
                  </a:lnTo>
                  <a:lnTo>
                    <a:pt x="1667" y="227"/>
                  </a:lnTo>
                  <a:lnTo>
                    <a:pt x="1664" y="253"/>
                  </a:lnTo>
                  <a:lnTo>
                    <a:pt x="1654" y="305"/>
                  </a:lnTo>
                  <a:lnTo>
                    <a:pt x="1643" y="360"/>
                  </a:lnTo>
                  <a:lnTo>
                    <a:pt x="1637" y="388"/>
                  </a:lnTo>
                  <a:lnTo>
                    <a:pt x="1632" y="416"/>
                  </a:lnTo>
                  <a:lnTo>
                    <a:pt x="1628" y="443"/>
                  </a:lnTo>
                  <a:lnTo>
                    <a:pt x="1624" y="471"/>
                  </a:lnTo>
                  <a:lnTo>
                    <a:pt x="1621" y="498"/>
                  </a:lnTo>
                  <a:lnTo>
                    <a:pt x="1619" y="525"/>
                  </a:lnTo>
                  <a:lnTo>
                    <a:pt x="1619" y="552"/>
                  </a:lnTo>
                  <a:lnTo>
                    <a:pt x="1621" y="578"/>
                  </a:lnTo>
                  <a:lnTo>
                    <a:pt x="1624" y="603"/>
                  </a:lnTo>
                  <a:lnTo>
                    <a:pt x="1630" y="628"/>
                  </a:lnTo>
                  <a:lnTo>
                    <a:pt x="1638" y="651"/>
                  </a:lnTo>
                  <a:lnTo>
                    <a:pt x="1649" y="674"/>
                  </a:lnTo>
                  <a:close/>
                </a:path>
              </a:pathLst>
            </a:custGeom>
            <a:solidFill>
              <a:srgbClr val="C9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3" name="Freeform 272">
              <a:extLst>
                <a:ext uri="{FF2B5EF4-FFF2-40B4-BE49-F238E27FC236}">
                  <a16:creationId xmlns:a16="http://schemas.microsoft.com/office/drawing/2014/main" id="{360E098B-B413-4215-9FFB-86C35A9CBAB9}"/>
                </a:ext>
              </a:extLst>
            </p:cNvPr>
            <p:cNvSpPr>
              <a:spLocks/>
            </p:cNvSpPr>
            <p:nvPr/>
          </p:nvSpPr>
          <p:spPr bwMode="auto">
            <a:xfrm>
              <a:off x="3402" y="3548"/>
              <a:ext cx="523" cy="263"/>
            </a:xfrm>
            <a:custGeom>
              <a:avLst/>
              <a:gdLst>
                <a:gd name="T0" fmla="*/ 0 w 3663"/>
                <a:gd name="T1" fmla="*/ 0 h 2891"/>
                <a:gd name="T2" fmla="*/ 0 w 3663"/>
                <a:gd name="T3" fmla="*/ 0 h 2891"/>
                <a:gd name="T4" fmla="*/ 0 w 3663"/>
                <a:gd name="T5" fmla="*/ 0 h 2891"/>
                <a:gd name="T6" fmla="*/ 0 w 3663"/>
                <a:gd name="T7" fmla="*/ 0 h 2891"/>
                <a:gd name="T8" fmla="*/ 0 w 3663"/>
                <a:gd name="T9" fmla="*/ 0 h 2891"/>
                <a:gd name="T10" fmla="*/ 0 w 3663"/>
                <a:gd name="T11" fmla="*/ 0 h 2891"/>
                <a:gd name="T12" fmla="*/ 0 w 3663"/>
                <a:gd name="T13" fmla="*/ 0 h 2891"/>
                <a:gd name="T14" fmla="*/ 0 w 3663"/>
                <a:gd name="T15" fmla="*/ 0 h 2891"/>
                <a:gd name="T16" fmla="*/ 0 w 3663"/>
                <a:gd name="T17" fmla="*/ 0 h 2891"/>
                <a:gd name="T18" fmla="*/ 0 w 3663"/>
                <a:gd name="T19" fmla="*/ 0 h 2891"/>
                <a:gd name="T20" fmla="*/ 0 w 3663"/>
                <a:gd name="T21" fmla="*/ 0 h 2891"/>
                <a:gd name="T22" fmla="*/ 0 w 3663"/>
                <a:gd name="T23" fmla="*/ 0 h 2891"/>
                <a:gd name="T24" fmla="*/ 0 w 3663"/>
                <a:gd name="T25" fmla="*/ 0 h 2891"/>
                <a:gd name="T26" fmla="*/ 0 w 3663"/>
                <a:gd name="T27" fmla="*/ 0 h 2891"/>
                <a:gd name="T28" fmla="*/ 0 w 3663"/>
                <a:gd name="T29" fmla="*/ 0 h 2891"/>
                <a:gd name="T30" fmla="*/ 0 w 3663"/>
                <a:gd name="T31" fmla="*/ 0 h 2891"/>
                <a:gd name="T32" fmla="*/ 0 w 3663"/>
                <a:gd name="T33" fmla="*/ 0 h 2891"/>
                <a:gd name="T34" fmla="*/ 0 w 3663"/>
                <a:gd name="T35" fmla="*/ 0 h 2891"/>
                <a:gd name="T36" fmla="*/ 0 w 3663"/>
                <a:gd name="T37" fmla="*/ 0 h 2891"/>
                <a:gd name="T38" fmla="*/ 0 w 3663"/>
                <a:gd name="T39" fmla="*/ 0 h 2891"/>
                <a:gd name="T40" fmla="*/ 0 w 3663"/>
                <a:gd name="T41" fmla="*/ 0 h 2891"/>
                <a:gd name="T42" fmla="*/ 0 w 3663"/>
                <a:gd name="T43" fmla="*/ 0 h 2891"/>
                <a:gd name="T44" fmla="*/ 0 w 3663"/>
                <a:gd name="T45" fmla="*/ 0 h 2891"/>
                <a:gd name="T46" fmla="*/ 0 w 3663"/>
                <a:gd name="T47" fmla="*/ 0 h 2891"/>
                <a:gd name="T48" fmla="*/ 0 w 3663"/>
                <a:gd name="T49" fmla="*/ 0 h 2891"/>
                <a:gd name="T50" fmla="*/ 0 w 3663"/>
                <a:gd name="T51" fmla="*/ 0 h 2891"/>
                <a:gd name="T52" fmla="*/ 0 w 3663"/>
                <a:gd name="T53" fmla="*/ 0 h 2891"/>
                <a:gd name="T54" fmla="*/ 0 w 3663"/>
                <a:gd name="T55" fmla="*/ 0 h 2891"/>
                <a:gd name="T56" fmla="*/ 0 w 3663"/>
                <a:gd name="T57" fmla="*/ 0 h 2891"/>
                <a:gd name="T58" fmla="*/ 0 w 3663"/>
                <a:gd name="T59" fmla="*/ 0 h 2891"/>
                <a:gd name="T60" fmla="*/ 0 w 3663"/>
                <a:gd name="T61" fmla="*/ 0 h 2891"/>
                <a:gd name="T62" fmla="*/ 0 w 3663"/>
                <a:gd name="T63" fmla="*/ 0 h 2891"/>
                <a:gd name="T64" fmla="*/ 0 w 3663"/>
                <a:gd name="T65" fmla="*/ 0 h 2891"/>
                <a:gd name="T66" fmla="*/ 0 w 3663"/>
                <a:gd name="T67" fmla="*/ 0 h 2891"/>
                <a:gd name="T68" fmla="*/ 0 w 3663"/>
                <a:gd name="T69" fmla="*/ 0 h 2891"/>
                <a:gd name="T70" fmla="*/ 0 w 3663"/>
                <a:gd name="T71" fmla="*/ 0 h 2891"/>
                <a:gd name="T72" fmla="*/ 0 w 3663"/>
                <a:gd name="T73" fmla="*/ 0 h 2891"/>
                <a:gd name="T74" fmla="*/ 0 w 3663"/>
                <a:gd name="T75" fmla="*/ 0 h 2891"/>
                <a:gd name="T76" fmla="*/ 0 w 3663"/>
                <a:gd name="T77" fmla="*/ 0 h 289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63" h="2891">
                  <a:moveTo>
                    <a:pt x="3587" y="11"/>
                  </a:moveTo>
                  <a:lnTo>
                    <a:pt x="3599" y="98"/>
                  </a:lnTo>
                  <a:lnTo>
                    <a:pt x="3610" y="185"/>
                  </a:lnTo>
                  <a:lnTo>
                    <a:pt x="3619" y="272"/>
                  </a:lnTo>
                  <a:lnTo>
                    <a:pt x="3628" y="360"/>
                  </a:lnTo>
                  <a:lnTo>
                    <a:pt x="3635" y="448"/>
                  </a:lnTo>
                  <a:lnTo>
                    <a:pt x="3642" y="536"/>
                  </a:lnTo>
                  <a:lnTo>
                    <a:pt x="3647" y="625"/>
                  </a:lnTo>
                  <a:lnTo>
                    <a:pt x="3652" y="714"/>
                  </a:lnTo>
                  <a:lnTo>
                    <a:pt x="3656" y="802"/>
                  </a:lnTo>
                  <a:lnTo>
                    <a:pt x="3659" y="891"/>
                  </a:lnTo>
                  <a:lnTo>
                    <a:pt x="3661" y="981"/>
                  </a:lnTo>
                  <a:lnTo>
                    <a:pt x="3662" y="1070"/>
                  </a:lnTo>
                  <a:lnTo>
                    <a:pt x="3663" y="1159"/>
                  </a:lnTo>
                  <a:lnTo>
                    <a:pt x="3663" y="1249"/>
                  </a:lnTo>
                  <a:lnTo>
                    <a:pt x="3662" y="1338"/>
                  </a:lnTo>
                  <a:lnTo>
                    <a:pt x="3661" y="1427"/>
                  </a:lnTo>
                  <a:lnTo>
                    <a:pt x="3659" y="1517"/>
                  </a:lnTo>
                  <a:lnTo>
                    <a:pt x="3657" y="1606"/>
                  </a:lnTo>
                  <a:lnTo>
                    <a:pt x="3654" y="1695"/>
                  </a:lnTo>
                  <a:lnTo>
                    <a:pt x="3650" y="1784"/>
                  </a:lnTo>
                  <a:lnTo>
                    <a:pt x="3642" y="1961"/>
                  </a:lnTo>
                  <a:lnTo>
                    <a:pt x="3631" y="2137"/>
                  </a:lnTo>
                  <a:lnTo>
                    <a:pt x="3620" y="2312"/>
                  </a:lnTo>
                  <a:lnTo>
                    <a:pt x="3607" y="2486"/>
                  </a:lnTo>
                  <a:lnTo>
                    <a:pt x="3592" y="2658"/>
                  </a:lnTo>
                  <a:lnTo>
                    <a:pt x="3577" y="2828"/>
                  </a:lnTo>
                  <a:lnTo>
                    <a:pt x="3204" y="2835"/>
                  </a:lnTo>
                  <a:lnTo>
                    <a:pt x="2817" y="2844"/>
                  </a:lnTo>
                  <a:lnTo>
                    <a:pt x="2421" y="2851"/>
                  </a:lnTo>
                  <a:lnTo>
                    <a:pt x="2016" y="2859"/>
                  </a:lnTo>
                  <a:lnTo>
                    <a:pt x="1609" y="2868"/>
                  </a:lnTo>
                  <a:lnTo>
                    <a:pt x="1200" y="2875"/>
                  </a:lnTo>
                  <a:lnTo>
                    <a:pt x="792" y="2884"/>
                  </a:lnTo>
                  <a:lnTo>
                    <a:pt x="389" y="2891"/>
                  </a:lnTo>
                  <a:lnTo>
                    <a:pt x="374" y="2883"/>
                  </a:lnTo>
                  <a:lnTo>
                    <a:pt x="359" y="2873"/>
                  </a:lnTo>
                  <a:lnTo>
                    <a:pt x="343" y="2863"/>
                  </a:lnTo>
                  <a:lnTo>
                    <a:pt x="327" y="2854"/>
                  </a:lnTo>
                  <a:lnTo>
                    <a:pt x="318" y="2850"/>
                  </a:lnTo>
                  <a:lnTo>
                    <a:pt x="310" y="2847"/>
                  </a:lnTo>
                  <a:lnTo>
                    <a:pt x="301" y="2845"/>
                  </a:lnTo>
                  <a:lnTo>
                    <a:pt x="291" y="2844"/>
                  </a:lnTo>
                  <a:lnTo>
                    <a:pt x="282" y="2843"/>
                  </a:lnTo>
                  <a:lnTo>
                    <a:pt x="271" y="2844"/>
                  </a:lnTo>
                  <a:lnTo>
                    <a:pt x="260" y="2845"/>
                  </a:lnTo>
                  <a:lnTo>
                    <a:pt x="249" y="2848"/>
                  </a:lnTo>
                  <a:lnTo>
                    <a:pt x="215" y="2503"/>
                  </a:lnTo>
                  <a:lnTo>
                    <a:pt x="180" y="2156"/>
                  </a:lnTo>
                  <a:lnTo>
                    <a:pt x="145" y="1810"/>
                  </a:lnTo>
                  <a:lnTo>
                    <a:pt x="110" y="1464"/>
                  </a:lnTo>
                  <a:lnTo>
                    <a:pt x="93" y="1291"/>
                  </a:lnTo>
                  <a:lnTo>
                    <a:pt x="77" y="1118"/>
                  </a:lnTo>
                  <a:lnTo>
                    <a:pt x="62" y="945"/>
                  </a:lnTo>
                  <a:lnTo>
                    <a:pt x="47" y="772"/>
                  </a:lnTo>
                  <a:lnTo>
                    <a:pt x="34" y="600"/>
                  </a:lnTo>
                  <a:lnTo>
                    <a:pt x="22" y="428"/>
                  </a:lnTo>
                  <a:lnTo>
                    <a:pt x="10" y="258"/>
                  </a:lnTo>
                  <a:lnTo>
                    <a:pt x="0" y="86"/>
                  </a:lnTo>
                  <a:lnTo>
                    <a:pt x="227" y="81"/>
                  </a:lnTo>
                  <a:lnTo>
                    <a:pt x="452" y="75"/>
                  </a:lnTo>
                  <a:lnTo>
                    <a:pt x="673" y="67"/>
                  </a:lnTo>
                  <a:lnTo>
                    <a:pt x="893" y="60"/>
                  </a:lnTo>
                  <a:lnTo>
                    <a:pt x="1331" y="41"/>
                  </a:lnTo>
                  <a:lnTo>
                    <a:pt x="1765" y="24"/>
                  </a:lnTo>
                  <a:lnTo>
                    <a:pt x="1982" y="17"/>
                  </a:lnTo>
                  <a:lnTo>
                    <a:pt x="2200" y="10"/>
                  </a:lnTo>
                  <a:lnTo>
                    <a:pt x="2419" y="6"/>
                  </a:lnTo>
                  <a:lnTo>
                    <a:pt x="2639" y="1"/>
                  </a:lnTo>
                  <a:lnTo>
                    <a:pt x="2750" y="1"/>
                  </a:lnTo>
                  <a:lnTo>
                    <a:pt x="2860" y="0"/>
                  </a:lnTo>
                  <a:lnTo>
                    <a:pt x="2972" y="0"/>
                  </a:lnTo>
                  <a:lnTo>
                    <a:pt x="3084" y="1"/>
                  </a:lnTo>
                  <a:lnTo>
                    <a:pt x="3196" y="3"/>
                  </a:lnTo>
                  <a:lnTo>
                    <a:pt x="3309" y="5"/>
                  </a:lnTo>
                  <a:lnTo>
                    <a:pt x="3423" y="8"/>
                  </a:lnTo>
                  <a:lnTo>
                    <a:pt x="3538" y="11"/>
                  </a:lnTo>
                  <a:lnTo>
                    <a:pt x="3587" y="1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 name="Freeform 273">
              <a:extLst>
                <a:ext uri="{FF2B5EF4-FFF2-40B4-BE49-F238E27FC236}">
                  <a16:creationId xmlns:a16="http://schemas.microsoft.com/office/drawing/2014/main" id="{74BD31BA-3A41-4955-A808-75E23325C67A}"/>
                </a:ext>
              </a:extLst>
            </p:cNvPr>
            <p:cNvSpPr>
              <a:spLocks/>
            </p:cNvSpPr>
            <p:nvPr/>
          </p:nvSpPr>
          <p:spPr bwMode="auto">
            <a:xfrm>
              <a:off x="4197" y="3552"/>
              <a:ext cx="232" cy="133"/>
            </a:xfrm>
            <a:custGeom>
              <a:avLst/>
              <a:gdLst>
                <a:gd name="T0" fmla="*/ 0 w 1619"/>
                <a:gd name="T1" fmla="*/ 0 h 1458"/>
                <a:gd name="T2" fmla="*/ 0 w 1619"/>
                <a:gd name="T3" fmla="*/ 0 h 1458"/>
                <a:gd name="T4" fmla="*/ 0 w 1619"/>
                <a:gd name="T5" fmla="*/ 0 h 1458"/>
                <a:gd name="T6" fmla="*/ 0 w 1619"/>
                <a:gd name="T7" fmla="*/ 0 h 1458"/>
                <a:gd name="T8" fmla="*/ 0 w 1619"/>
                <a:gd name="T9" fmla="*/ 0 h 1458"/>
                <a:gd name="T10" fmla="*/ 0 w 1619"/>
                <a:gd name="T11" fmla="*/ 0 h 1458"/>
                <a:gd name="T12" fmla="*/ 0 w 1619"/>
                <a:gd name="T13" fmla="*/ 0 h 1458"/>
                <a:gd name="T14" fmla="*/ 0 w 1619"/>
                <a:gd name="T15" fmla="*/ 0 h 1458"/>
                <a:gd name="T16" fmla="*/ 0 w 1619"/>
                <a:gd name="T17" fmla="*/ 0 h 1458"/>
                <a:gd name="T18" fmla="*/ 0 w 1619"/>
                <a:gd name="T19" fmla="*/ 0 h 1458"/>
                <a:gd name="T20" fmla="*/ 0 w 1619"/>
                <a:gd name="T21" fmla="*/ 0 h 1458"/>
                <a:gd name="T22" fmla="*/ 0 w 1619"/>
                <a:gd name="T23" fmla="*/ 0 h 1458"/>
                <a:gd name="T24" fmla="*/ 0 w 1619"/>
                <a:gd name="T25" fmla="*/ 0 h 1458"/>
                <a:gd name="T26" fmla="*/ 0 w 1619"/>
                <a:gd name="T27" fmla="*/ 0 h 1458"/>
                <a:gd name="T28" fmla="*/ 0 w 1619"/>
                <a:gd name="T29" fmla="*/ 0 h 1458"/>
                <a:gd name="T30" fmla="*/ 0 w 1619"/>
                <a:gd name="T31" fmla="*/ 0 h 1458"/>
                <a:gd name="T32" fmla="*/ 0 w 1619"/>
                <a:gd name="T33" fmla="*/ 0 h 1458"/>
                <a:gd name="T34" fmla="*/ 0 w 1619"/>
                <a:gd name="T35" fmla="*/ 0 h 1458"/>
                <a:gd name="T36" fmla="*/ 0 w 1619"/>
                <a:gd name="T37" fmla="*/ 0 h 1458"/>
                <a:gd name="T38" fmla="*/ 0 w 1619"/>
                <a:gd name="T39" fmla="*/ 0 h 1458"/>
                <a:gd name="T40" fmla="*/ 0 w 1619"/>
                <a:gd name="T41" fmla="*/ 0 h 1458"/>
                <a:gd name="T42" fmla="*/ 0 w 1619"/>
                <a:gd name="T43" fmla="*/ 0 h 1458"/>
                <a:gd name="T44" fmla="*/ 0 w 1619"/>
                <a:gd name="T45" fmla="*/ 0 h 1458"/>
                <a:gd name="T46" fmla="*/ 0 w 1619"/>
                <a:gd name="T47" fmla="*/ 0 h 1458"/>
                <a:gd name="T48" fmla="*/ 0 w 1619"/>
                <a:gd name="T49" fmla="*/ 0 h 1458"/>
                <a:gd name="T50" fmla="*/ 0 w 1619"/>
                <a:gd name="T51" fmla="*/ 0 h 1458"/>
                <a:gd name="T52" fmla="*/ 0 w 1619"/>
                <a:gd name="T53" fmla="*/ 0 h 1458"/>
                <a:gd name="T54" fmla="*/ 0 w 1619"/>
                <a:gd name="T55" fmla="*/ 0 h 1458"/>
                <a:gd name="T56" fmla="*/ 0 w 1619"/>
                <a:gd name="T57" fmla="*/ 0 h 1458"/>
                <a:gd name="T58" fmla="*/ 0 w 1619"/>
                <a:gd name="T59" fmla="*/ 0 h 1458"/>
                <a:gd name="T60" fmla="*/ 0 w 1619"/>
                <a:gd name="T61" fmla="*/ 0 h 1458"/>
                <a:gd name="T62" fmla="*/ 0 w 1619"/>
                <a:gd name="T63" fmla="*/ 0 h 1458"/>
                <a:gd name="T64" fmla="*/ 0 w 1619"/>
                <a:gd name="T65" fmla="*/ 0 h 1458"/>
                <a:gd name="T66" fmla="*/ 0 w 1619"/>
                <a:gd name="T67" fmla="*/ 0 h 1458"/>
                <a:gd name="T68" fmla="*/ 0 w 1619"/>
                <a:gd name="T69" fmla="*/ 0 h 1458"/>
                <a:gd name="T70" fmla="*/ 0 w 1619"/>
                <a:gd name="T71" fmla="*/ 0 h 1458"/>
                <a:gd name="T72" fmla="*/ 0 w 1619"/>
                <a:gd name="T73" fmla="*/ 0 h 1458"/>
                <a:gd name="T74" fmla="*/ 0 w 1619"/>
                <a:gd name="T75" fmla="*/ 0 h 1458"/>
                <a:gd name="T76" fmla="*/ 0 w 1619"/>
                <a:gd name="T77" fmla="*/ 0 h 1458"/>
                <a:gd name="T78" fmla="*/ 0 w 1619"/>
                <a:gd name="T79" fmla="*/ 0 h 1458"/>
                <a:gd name="T80" fmla="*/ 0 w 1619"/>
                <a:gd name="T81" fmla="*/ 0 h 1458"/>
                <a:gd name="T82" fmla="*/ 0 w 1619"/>
                <a:gd name="T83" fmla="*/ 0 h 1458"/>
                <a:gd name="T84" fmla="*/ 0 w 1619"/>
                <a:gd name="T85" fmla="*/ 0 h 1458"/>
                <a:gd name="T86" fmla="*/ 0 w 1619"/>
                <a:gd name="T87" fmla="*/ 0 h 1458"/>
                <a:gd name="T88" fmla="*/ 0 w 1619"/>
                <a:gd name="T89" fmla="*/ 0 h 1458"/>
                <a:gd name="T90" fmla="*/ 0 w 1619"/>
                <a:gd name="T91" fmla="*/ 0 h 14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19" h="1458">
                  <a:moveTo>
                    <a:pt x="1419" y="120"/>
                  </a:moveTo>
                  <a:lnTo>
                    <a:pt x="1442" y="144"/>
                  </a:lnTo>
                  <a:lnTo>
                    <a:pt x="1466" y="170"/>
                  </a:lnTo>
                  <a:lnTo>
                    <a:pt x="1488" y="196"/>
                  </a:lnTo>
                  <a:lnTo>
                    <a:pt x="1509" y="223"/>
                  </a:lnTo>
                  <a:lnTo>
                    <a:pt x="1529" y="250"/>
                  </a:lnTo>
                  <a:lnTo>
                    <a:pt x="1547" y="278"/>
                  </a:lnTo>
                  <a:lnTo>
                    <a:pt x="1556" y="292"/>
                  </a:lnTo>
                  <a:lnTo>
                    <a:pt x="1564" y="307"/>
                  </a:lnTo>
                  <a:lnTo>
                    <a:pt x="1571" y="323"/>
                  </a:lnTo>
                  <a:lnTo>
                    <a:pt x="1578" y="337"/>
                  </a:lnTo>
                  <a:lnTo>
                    <a:pt x="1584" y="353"/>
                  </a:lnTo>
                  <a:lnTo>
                    <a:pt x="1590" y="368"/>
                  </a:lnTo>
                  <a:lnTo>
                    <a:pt x="1595" y="383"/>
                  </a:lnTo>
                  <a:lnTo>
                    <a:pt x="1599" y="399"/>
                  </a:lnTo>
                  <a:lnTo>
                    <a:pt x="1603" y="414"/>
                  </a:lnTo>
                  <a:lnTo>
                    <a:pt x="1605" y="431"/>
                  </a:lnTo>
                  <a:lnTo>
                    <a:pt x="1608" y="447"/>
                  </a:lnTo>
                  <a:lnTo>
                    <a:pt x="1609" y="463"/>
                  </a:lnTo>
                  <a:lnTo>
                    <a:pt x="1609" y="480"/>
                  </a:lnTo>
                  <a:lnTo>
                    <a:pt x="1609" y="497"/>
                  </a:lnTo>
                  <a:lnTo>
                    <a:pt x="1608" y="514"/>
                  </a:lnTo>
                  <a:lnTo>
                    <a:pt x="1606" y="531"/>
                  </a:lnTo>
                  <a:lnTo>
                    <a:pt x="1603" y="548"/>
                  </a:lnTo>
                  <a:lnTo>
                    <a:pt x="1599" y="567"/>
                  </a:lnTo>
                  <a:lnTo>
                    <a:pt x="1594" y="584"/>
                  </a:lnTo>
                  <a:lnTo>
                    <a:pt x="1588" y="602"/>
                  </a:lnTo>
                  <a:lnTo>
                    <a:pt x="1581" y="613"/>
                  </a:lnTo>
                  <a:lnTo>
                    <a:pt x="1574" y="624"/>
                  </a:lnTo>
                  <a:lnTo>
                    <a:pt x="1567" y="635"/>
                  </a:lnTo>
                  <a:lnTo>
                    <a:pt x="1560" y="645"/>
                  </a:lnTo>
                  <a:lnTo>
                    <a:pt x="1552" y="653"/>
                  </a:lnTo>
                  <a:lnTo>
                    <a:pt x="1543" y="661"/>
                  </a:lnTo>
                  <a:lnTo>
                    <a:pt x="1535" y="668"/>
                  </a:lnTo>
                  <a:lnTo>
                    <a:pt x="1527" y="676"/>
                  </a:lnTo>
                  <a:lnTo>
                    <a:pt x="1510" y="689"/>
                  </a:lnTo>
                  <a:lnTo>
                    <a:pt x="1493" y="700"/>
                  </a:lnTo>
                  <a:lnTo>
                    <a:pt x="1475" y="709"/>
                  </a:lnTo>
                  <a:lnTo>
                    <a:pt x="1457" y="718"/>
                  </a:lnTo>
                  <a:lnTo>
                    <a:pt x="1421" y="734"/>
                  </a:lnTo>
                  <a:lnTo>
                    <a:pt x="1385" y="752"/>
                  </a:lnTo>
                  <a:lnTo>
                    <a:pt x="1367" y="760"/>
                  </a:lnTo>
                  <a:lnTo>
                    <a:pt x="1350" y="770"/>
                  </a:lnTo>
                  <a:lnTo>
                    <a:pt x="1334" y="782"/>
                  </a:lnTo>
                  <a:lnTo>
                    <a:pt x="1318" y="795"/>
                  </a:lnTo>
                  <a:lnTo>
                    <a:pt x="1341" y="811"/>
                  </a:lnTo>
                  <a:lnTo>
                    <a:pt x="1363" y="829"/>
                  </a:lnTo>
                  <a:lnTo>
                    <a:pt x="1386" y="849"/>
                  </a:lnTo>
                  <a:lnTo>
                    <a:pt x="1408" y="868"/>
                  </a:lnTo>
                  <a:lnTo>
                    <a:pt x="1429" y="890"/>
                  </a:lnTo>
                  <a:lnTo>
                    <a:pt x="1450" y="912"/>
                  </a:lnTo>
                  <a:lnTo>
                    <a:pt x="1470" y="934"/>
                  </a:lnTo>
                  <a:lnTo>
                    <a:pt x="1490" y="958"/>
                  </a:lnTo>
                  <a:lnTo>
                    <a:pt x="1509" y="983"/>
                  </a:lnTo>
                  <a:lnTo>
                    <a:pt x="1528" y="1008"/>
                  </a:lnTo>
                  <a:lnTo>
                    <a:pt x="1545" y="1034"/>
                  </a:lnTo>
                  <a:lnTo>
                    <a:pt x="1563" y="1060"/>
                  </a:lnTo>
                  <a:lnTo>
                    <a:pt x="1578" y="1087"/>
                  </a:lnTo>
                  <a:lnTo>
                    <a:pt x="1593" y="1114"/>
                  </a:lnTo>
                  <a:lnTo>
                    <a:pt x="1606" y="1142"/>
                  </a:lnTo>
                  <a:lnTo>
                    <a:pt x="1618" y="1170"/>
                  </a:lnTo>
                  <a:lnTo>
                    <a:pt x="1619" y="1189"/>
                  </a:lnTo>
                  <a:lnTo>
                    <a:pt x="1618" y="1210"/>
                  </a:lnTo>
                  <a:lnTo>
                    <a:pt x="1615" y="1229"/>
                  </a:lnTo>
                  <a:lnTo>
                    <a:pt x="1611" y="1249"/>
                  </a:lnTo>
                  <a:lnTo>
                    <a:pt x="1605" y="1268"/>
                  </a:lnTo>
                  <a:lnTo>
                    <a:pt x="1598" y="1287"/>
                  </a:lnTo>
                  <a:lnTo>
                    <a:pt x="1589" y="1304"/>
                  </a:lnTo>
                  <a:lnTo>
                    <a:pt x="1579" y="1321"/>
                  </a:lnTo>
                  <a:lnTo>
                    <a:pt x="1568" y="1337"/>
                  </a:lnTo>
                  <a:lnTo>
                    <a:pt x="1555" y="1352"/>
                  </a:lnTo>
                  <a:lnTo>
                    <a:pt x="1541" y="1367"/>
                  </a:lnTo>
                  <a:lnTo>
                    <a:pt x="1526" y="1378"/>
                  </a:lnTo>
                  <a:lnTo>
                    <a:pt x="1510" y="1390"/>
                  </a:lnTo>
                  <a:lnTo>
                    <a:pt x="1494" y="1400"/>
                  </a:lnTo>
                  <a:lnTo>
                    <a:pt x="1476" y="1409"/>
                  </a:lnTo>
                  <a:lnTo>
                    <a:pt x="1458" y="1416"/>
                  </a:lnTo>
                  <a:lnTo>
                    <a:pt x="1373" y="1427"/>
                  </a:lnTo>
                  <a:lnTo>
                    <a:pt x="1287" y="1436"/>
                  </a:lnTo>
                  <a:lnTo>
                    <a:pt x="1200" y="1443"/>
                  </a:lnTo>
                  <a:lnTo>
                    <a:pt x="1111" y="1450"/>
                  </a:lnTo>
                  <a:lnTo>
                    <a:pt x="1021" y="1454"/>
                  </a:lnTo>
                  <a:lnTo>
                    <a:pt x="932" y="1456"/>
                  </a:lnTo>
                  <a:lnTo>
                    <a:pt x="842" y="1458"/>
                  </a:lnTo>
                  <a:lnTo>
                    <a:pt x="752" y="1458"/>
                  </a:lnTo>
                  <a:lnTo>
                    <a:pt x="661" y="1458"/>
                  </a:lnTo>
                  <a:lnTo>
                    <a:pt x="572" y="1457"/>
                  </a:lnTo>
                  <a:lnTo>
                    <a:pt x="483" y="1455"/>
                  </a:lnTo>
                  <a:lnTo>
                    <a:pt x="395" y="1452"/>
                  </a:lnTo>
                  <a:lnTo>
                    <a:pt x="221" y="1445"/>
                  </a:lnTo>
                  <a:lnTo>
                    <a:pt x="53" y="1437"/>
                  </a:lnTo>
                  <a:lnTo>
                    <a:pt x="38" y="1278"/>
                  </a:lnTo>
                  <a:lnTo>
                    <a:pt x="25" y="1113"/>
                  </a:lnTo>
                  <a:lnTo>
                    <a:pt x="19" y="1029"/>
                  </a:lnTo>
                  <a:lnTo>
                    <a:pt x="13" y="945"/>
                  </a:lnTo>
                  <a:lnTo>
                    <a:pt x="9" y="862"/>
                  </a:lnTo>
                  <a:lnTo>
                    <a:pt x="5" y="778"/>
                  </a:lnTo>
                  <a:lnTo>
                    <a:pt x="2" y="694"/>
                  </a:lnTo>
                  <a:lnTo>
                    <a:pt x="1" y="611"/>
                  </a:lnTo>
                  <a:lnTo>
                    <a:pt x="0" y="529"/>
                  </a:lnTo>
                  <a:lnTo>
                    <a:pt x="2" y="448"/>
                  </a:lnTo>
                  <a:lnTo>
                    <a:pt x="4" y="369"/>
                  </a:lnTo>
                  <a:lnTo>
                    <a:pt x="9" y="291"/>
                  </a:lnTo>
                  <a:lnTo>
                    <a:pt x="12" y="252"/>
                  </a:lnTo>
                  <a:lnTo>
                    <a:pt x="15" y="216"/>
                  </a:lnTo>
                  <a:lnTo>
                    <a:pt x="19" y="178"/>
                  </a:lnTo>
                  <a:lnTo>
                    <a:pt x="23" y="142"/>
                  </a:lnTo>
                  <a:lnTo>
                    <a:pt x="62" y="128"/>
                  </a:lnTo>
                  <a:lnTo>
                    <a:pt x="101" y="115"/>
                  </a:lnTo>
                  <a:lnTo>
                    <a:pt x="142" y="102"/>
                  </a:lnTo>
                  <a:lnTo>
                    <a:pt x="184" y="90"/>
                  </a:lnTo>
                  <a:lnTo>
                    <a:pt x="226" y="78"/>
                  </a:lnTo>
                  <a:lnTo>
                    <a:pt x="268" y="67"/>
                  </a:lnTo>
                  <a:lnTo>
                    <a:pt x="312" y="58"/>
                  </a:lnTo>
                  <a:lnTo>
                    <a:pt x="356" y="48"/>
                  </a:lnTo>
                  <a:lnTo>
                    <a:pt x="401" y="39"/>
                  </a:lnTo>
                  <a:lnTo>
                    <a:pt x="445" y="32"/>
                  </a:lnTo>
                  <a:lnTo>
                    <a:pt x="490" y="24"/>
                  </a:lnTo>
                  <a:lnTo>
                    <a:pt x="537" y="18"/>
                  </a:lnTo>
                  <a:lnTo>
                    <a:pt x="582" y="13"/>
                  </a:lnTo>
                  <a:lnTo>
                    <a:pt x="628" y="8"/>
                  </a:lnTo>
                  <a:lnTo>
                    <a:pt x="675" y="5"/>
                  </a:lnTo>
                  <a:lnTo>
                    <a:pt x="721" y="3"/>
                  </a:lnTo>
                  <a:lnTo>
                    <a:pt x="767" y="0"/>
                  </a:lnTo>
                  <a:lnTo>
                    <a:pt x="813" y="0"/>
                  </a:lnTo>
                  <a:lnTo>
                    <a:pt x="860" y="2"/>
                  </a:lnTo>
                  <a:lnTo>
                    <a:pt x="905" y="3"/>
                  </a:lnTo>
                  <a:lnTo>
                    <a:pt x="951" y="6"/>
                  </a:lnTo>
                  <a:lnTo>
                    <a:pt x="996" y="9"/>
                  </a:lnTo>
                  <a:lnTo>
                    <a:pt x="1041" y="15"/>
                  </a:lnTo>
                  <a:lnTo>
                    <a:pt x="1086" y="21"/>
                  </a:lnTo>
                  <a:lnTo>
                    <a:pt x="1129" y="29"/>
                  </a:lnTo>
                  <a:lnTo>
                    <a:pt x="1172" y="38"/>
                  </a:lnTo>
                  <a:lnTo>
                    <a:pt x="1216" y="48"/>
                  </a:lnTo>
                  <a:lnTo>
                    <a:pt x="1258" y="60"/>
                  </a:lnTo>
                  <a:lnTo>
                    <a:pt x="1299" y="73"/>
                  </a:lnTo>
                  <a:lnTo>
                    <a:pt x="1339" y="87"/>
                  </a:lnTo>
                  <a:lnTo>
                    <a:pt x="1380" y="103"/>
                  </a:lnTo>
                  <a:lnTo>
                    <a:pt x="1419" y="120"/>
                  </a:lnTo>
                  <a:close/>
                </a:path>
              </a:pathLst>
            </a:custGeom>
            <a:solidFill>
              <a:srgbClr val="5600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5" name="Freeform 274">
              <a:extLst>
                <a:ext uri="{FF2B5EF4-FFF2-40B4-BE49-F238E27FC236}">
                  <a16:creationId xmlns:a16="http://schemas.microsoft.com/office/drawing/2014/main" id="{5AA7BCE0-9E71-48A5-9642-B95CBA296440}"/>
                </a:ext>
              </a:extLst>
            </p:cNvPr>
            <p:cNvSpPr>
              <a:spLocks/>
            </p:cNvSpPr>
            <p:nvPr/>
          </p:nvSpPr>
          <p:spPr bwMode="auto">
            <a:xfrm>
              <a:off x="3519" y="3560"/>
              <a:ext cx="273" cy="122"/>
            </a:xfrm>
            <a:custGeom>
              <a:avLst/>
              <a:gdLst>
                <a:gd name="T0" fmla="*/ 0 w 1914"/>
                <a:gd name="T1" fmla="*/ 0 h 1339"/>
                <a:gd name="T2" fmla="*/ 0 w 1914"/>
                <a:gd name="T3" fmla="*/ 0 h 1339"/>
                <a:gd name="T4" fmla="*/ 0 w 1914"/>
                <a:gd name="T5" fmla="*/ 0 h 1339"/>
                <a:gd name="T6" fmla="*/ 0 w 1914"/>
                <a:gd name="T7" fmla="*/ 0 h 1339"/>
                <a:gd name="T8" fmla="*/ 0 w 1914"/>
                <a:gd name="T9" fmla="*/ 0 h 1339"/>
                <a:gd name="T10" fmla="*/ 0 w 1914"/>
                <a:gd name="T11" fmla="*/ 0 h 1339"/>
                <a:gd name="T12" fmla="*/ 0 w 1914"/>
                <a:gd name="T13" fmla="*/ 0 h 1339"/>
                <a:gd name="T14" fmla="*/ 0 w 1914"/>
                <a:gd name="T15" fmla="*/ 0 h 1339"/>
                <a:gd name="T16" fmla="*/ 0 w 1914"/>
                <a:gd name="T17" fmla="*/ 0 h 1339"/>
                <a:gd name="T18" fmla="*/ 0 w 1914"/>
                <a:gd name="T19" fmla="*/ 0 h 1339"/>
                <a:gd name="T20" fmla="*/ 0 w 1914"/>
                <a:gd name="T21" fmla="*/ 0 h 1339"/>
                <a:gd name="T22" fmla="*/ 0 w 1914"/>
                <a:gd name="T23" fmla="*/ 0 h 1339"/>
                <a:gd name="T24" fmla="*/ 0 w 1914"/>
                <a:gd name="T25" fmla="*/ 0 h 1339"/>
                <a:gd name="T26" fmla="*/ 0 w 1914"/>
                <a:gd name="T27" fmla="*/ 0 h 1339"/>
                <a:gd name="T28" fmla="*/ 0 w 1914"/>
                <a:gd name="T29" fmla="*/ 0 h 1339"/>
                <a:gd name="T30" fmla="*/ 0 w 1914"/>
                <a:gd name="T31" fmla="*/ 0 h 1339"/>
                <a:gd name="T32" fmla="*/ 0 w 1914"/>
                <a:gd name="T33" fmla="*/ 0 h 1339"/>
                <a:gd name="T34" fmla="*/ 0 w 1914"/>
                <a:gd name="T35" fmla="*/ 0 h 1339"/>
                <a:gd name="T36" fmla="*/ 0 w 1914"/>
                <a:gd name="T37" fmla="*/ 0 h 1339"/>
                <a:gd name="T38" fmla="*/ 0 w 1914"/>
                <a:gd name="T39" fmla="*/ 0 h 1339"/>
                <a:gd name="T40" fmla="*/ 0 w 1914"/>
                <a:gd name="T41" fmla="*/ 0 h 1339"/>
                <a:gd name="T42" fmla="*/ 0 w 1914"/>
                <a:gd name="T43" fmla="*/ 0 h 1339"/>
                <a:gd name="T44" fmla="*/ 0 w 1914"/>
                <a:gd name="T45" fmla="*/ 0 h 1339"/>
                <a:gd name="T46" fmla="*/ 0 w 1914"/>
                <a:gd name="T47" fmla="*/ 0 h 1339"/>
                <a:gd name="T48" fmla="*/ 0 w 1914"/>
                <a:gd name="T49" fmla="*/ 0 h 1339"/>
                <a:gd name="T50" fmla="*/ 0 w 1914"/>
                <a:gd name="T51" fmla="*/ 0 h 1339"/>
                <a:gd name="T52" fmla="*/ 0 w 1914"/>
                <a:gd name="T53" fmla="*/ 0 h 1339"/>
                <a:gd name="T54" fmla="*/ 0 w 1914"/>
                <a:gd name="T55" fmla="*/ 0 h 1339"/>
                <a:gd name="T56" fmla="*/ 0 w 1914"/>
                <a:gd name="T57" fmla="*/ 0 h 1339"/>
                <a:gd name="T58" fmla="*/ 0 w 1914"/>
                <a:gd name="T59" fmla="*/ 0 h 1339"/>
                <a:gd name="T60" fmla="*/ 0 w 1914"/>
                <a:gd name="T61" fmla="*/ 0 h 1339"/>
                <a:gd name="T62" fmla="*/ 0 w 1914"/>
                <a:gd name="T63" fmla="*/ 0 h 1339"/>
                <a:gd name="T64" fmla="*/ 0 w 1914"/>
                <a:gd name="T65" fmla="*/ 0 h 1339"/>
                <a:gd name="T66" fmla="*/ 0 w 1914"/>
                <a:gd name="T67" fmla="*/ 0 h 1339"/>
                <a:gd name="T68" fmla="*/ 0 w 1914"/>
                <a:gd name="T69" fmla="*/ 0 h 1339"/>
                <a:gd name="T70" fmla="*/ 0 w 1914"/>
                <a:gd name="T71" fmla="*/ 0 h 1339"/>
                <a:gd name="T72" fmla="*/ 0 w 1914"/>
                <a:gd name="T73" fmla="*/ 0 h 1339"/>
                <a:gd name="T74" fmla="*/ 0 w 1914"/>
                <a:gd name="T75" fmla="*/ 0 h 1339"/>
                <a:gd name="T76" fmla="*/ 0 w 1914"/>
                <a:gd name="T77" fmla="*/ 0 h 1339"/>
                <a:gd name="T78" fmla="*/ 0 w 1914"/>
                <a:gd name="T79" fmla="*/ 0 h 1339"/>
                <a:gd name="T80" fmla="*/ 0 w 1914"/>
                <a:gd name="T81" fmla="*/ 0 h 1339"/>
                <a:gd name="T82" fmla="*/ 0 w 1914"/>
                <a:gd name="T83" fmla="*/ 0 h 1339"/>
                <a:gd name="T84" fmla="*/ 0 w 1914"/>
                <a:gd name="T85" fmla="*/ 0 h 1339"/>
                <a:gd name="T86" fmla="*/ 0 w 1914"/>
                <a:gd name="T87" fmla="*/ 0 h 1339"/>
                <a:gd name="T88" fmla="*/ 0 w 1914"/>
                <a:gd name="T89" fmla="*/ 0 h 133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914" h="1339">
                  <a:moveTo>
                    <a:pt x="1914" y="1210"/>
                  </a:moveTo>
                  <a:lnTo>
                    <a:pt x="1910" y="1229"/>
                  </a:lnTo>
                  <a:lnTo>
                    <a:pt x="1905" y="1246"/>
                  </a:lnTo>
                  <a:lnTo>
                    <a:pt x="1899" y="1262"/>
                  </a:lnTo>
                  <a:lnTo>
                    <a:pt x="1892" y="1275"/>
                  </a:lnTo>
                  <a:lnTo>
                    <a:pt x="1884" y="1288"/>
                  </a:lnTo>
                  <a:lnTo>
                    <a:pt x="1875" y="1298"/>
                  </a:lnTo>
                  <a:lnTo>
                    <a:pt x="1864" y="1308"/>
                  </a:lnTo>
                  <a:lnTo>
                    <a:pt x="1854" y="1315"/>
                  </a:lnTo>
                  <a:lnTo>
                    <a:pt x="1842" y="1322"/>
                  </a:lnTo>
                  <a:lnTo>
                    <a:pt x="1829" y="1327"/>
                  </a:lnTo>
                  <a:lnTo>
                    <a:pt x="1816" y="1331"/>
                  </a:lnTo>
                  <a:lnTo>
                    <a:pt x="1802" y="1335"/>
                  </a:lnTo>
                  <a:lnTo>
                    <a:pt x="1788" y="1337"/>
                  </a:lnTo>
                  <a:lnTo>
                    <a:pt x="1773" y="1338"/>
                  </a:lnTo>
                  <a:lnTo>
                    <a:pt x="1758" y="1339"/>
                  </a:lnTo>
                  <a:lnTo>
                    <a:pt x="1742" y="1338"/>
                  </a:lnTo>
                  <a:lnTo>
                    <a:pt x="1709" y="1337"/>
                  </a:lnTo>
                  <a:lnTo>
                    <a:pt x="1676" y="1333"/>
                  </a:lnTo>
                  <a:lnTo>
                    <a:pt x="1643" y="1327"/>
                  </a:lnTo>
                  <a:lnTo>
                    <a:pt x="1611" y="1322"/>
                  </a:lnTo>
                  <a:lnTo>
                    <a:pt x="1580" y="1316"/>
                  </a:lnTo>
                  <a:lnTo>
                    <a:pt x="1549" y="1311"/>
                  </a:lnTo>
                  <a:lnTo>
                    <a:pt x="1520" y="1308"/>
                  </a:lnTo>
                  <a:lnTo>
                    <a:pt x="1495" y="1307"/>
                  </a:lnTo>
                  <a:lnTo>
                    <a:pt x="1335" y="1082"/>
                  </a:lnTo>
                  <a:lnTo>
                    <a:pt x="478" y="1178"/>
                  </a:lnTo>
                  <a:lnTo>
                    <a:pt x="471" y="1199"/>
                  </a:lnTo>
                  <a:lnTo>
                    <a:pt x="464" y="1217"/>
                  </a:lnTo>
                  <a:lnTo>
                    <a:pt x="455" y="1233"/>
                  </a:lnTo>
                  <a:lnTo>
                    <a:pt x="445" y="1248"/>
                  </a:lnTo>
                  <a:lnTo>
                    <a:pt x="435" y="1261"/>
                  </a:lnTo>
                  <a:lnTo>
                    <a:pt x="424" y="1273"/>
                  </a:lnTo>
                  <a:lnTo>
                    <a:pt x="412" y="1284"/>
                  </a:lnTo>
                  <a:lnTo>
                    <a:pt x="400" y="1294"/>
                  </a:lnTo>
                  <a:lnTo>
                    <a:pt x="387" y="1301"/>
                  </a:lnTo>
                  <a:lnTo>
                    <a:pt x="374" y="1308"/>
                  </a:lnTo>
                  <a:lnTo>
                    <a:pt x="360" y="1314"/>
                  </a:lnTo>
                  <a:lnTo>
                    <a:pt x="345" y="1319"/>
                  </a:lnTo>
                  <a:lnTo>
                    <a:pt x="330" y="1323"/>
                  </a:lnTo>
                  <a:lnTo>
                    <a:pt x="314" y="1325"/>
                  </a:lnTo>
                  <a:lnTo>
                    <a:pt x="299" y="1327"/>
                  </a:lnTo>
                  <a:lnTo>
                    <a:pt x="283" y="1329"/>
                  </a:lnTo>
                  <a:lnTo>
                    <a:pt x="250" y="1330"/>
                  </a:lnTo>
                  <a:lnTo>
                    <a:pt x="217" y="1330"/>
                  </a:lnTo>
                  <a:lnTo>
                    <a:pt x="184" y="1329"/>
                  </a:lnTo>
                  <a:lnTo>
                    <a:pt x="149" y="1327"/>
                  </a:lnTo>
                  <a:lnTo>
                    <a:pt x="116" y="1325"/>
                  </a:lnTo>
                  <a:lnTo>
                    <a:pt x="83" y="1324"/>
                  </a:lnTo>
                  <a:lnTo>
                    <a:pt x="51" y="1325"/>
                  </a:lnTo>
                  <a:lnTo>
                    <a:pt x="21" y="1328"/>
                  </a:lnTo>
                  <a:lnTo>
                    <a:pt x="14" y="1314"/>
                  </a:lnTo>
                  <a:lnTo>
                    <a:pt x="9" y="1300"/>
                  </a:lnTo>
                  <a:lnTo>
                    <a:pt x="5" y="1287"/>
                  </a:lnTo>
                  <a:lnTo>
                    <a:pt x="2" y="1274"/>
                  </a:lnTo>
                  <a:lnTo>
                    <a:pt x="0" y="1261"/>
                  </a:lnTo>
                  <a:lnTo>
                    <a:pt x="0" y="1248"/>
                  </a:lnTo>
                  <a:lnTo>
                    <a:pt x="0" y="1236"/>
                  </a:lnTo>
                  <a:lnTo>
                    <a:pt x="2" y="1224"/>
                  </a:lnTo>
                  <a:lnTo>
                    <a:pt x="4" y="1213"/>
                  </a:lnTo>
                  <a:lnTo>
                    <a:pt x="7" y="1201"/>
                  </a:lnTo>
                  <a:lnTo>
                    <a:pt x="11" y="1189"/>
                  </a:lnTo>
                  <a:lnTo>
                    <a:pt x="16" y="1178"/>
                  </a:lnTo>
                  <a:lnTo>
                    <a:pt x="27" y="1155"/>
                  </a:lnTo>
                  <a:lnTo>
                    <a:pt x="40" y="1134"/>
                  </a:lnTo>
                  <a:lnTo>
                    <a:pt x="70" y="1092"/>
                  </a:lnTo>
                  <a:lnTo>
                    <a:pt x="101" y="1049"/>
                  </a:lnTo>
                  <a:lnTo>
                    <a:pt x="116" y="1028"/>
                  </a:lnTo>
                  <a:lnTo>
                    <a:pt x="129" y="1007"/>
                  </a:lnTo>
                  <a:lnTo>
                    <a:pt x="135" y="996"/>
                  </a:lnTo>
                  <a:lnTo>
                    <a:pt x="141" y="986"/>
                  </a:lnTo>
                  <a:lnTo>
                    <a:pt x="145" y="975"/>
                  </a:lnTo>
                  <a:lnTo>
                    <a:pt x="149" y="964"/>
                  </a:lnTo>
                  <a:lnTo>
                    <a:pt x="188" y="899"/>
                  </a:lnTo>
                  <a:lnTo>
                    <a:pt x="227" y="835"/>
                  </a:lnTo>
                  <a:lnTo>
                    <a:pt x="268" y="772"/>
                  </a:lnTo>
                  <a:lnTo>
                    <a:pt x="309" y="708"/>
                  </a:lnTo>
                  <a:lnTo>
                    <a:pt x="353" y="644"/>
                  </a:lnTo>
                  <a:lnTo>
                    <a:pt x="396" y="581"/>
                  </a:lnTo>
                  <a:lnTo>
                    <a:pt x="441" y="520"/>
                  </a:lnTo>
                  <a:lnTo>
                    <a:pt x="486" y="458"/>
                  </a:lnTo>
                  <a:lnTo>
                    <a:pt x="533" y="397"/>
                  </a:lnTo>
                  <a:lnTo>
                    <a:pt x="579" y="337"/>
                  </a:lnTo>
                  <a:lnTo>
                    <a:pt x="626" y="278"/>
                  </a:lnTo>
                  <a:lnTo>
                    <a:pt x="673" y="220"/>
                  </a:lnTo>
                  <a:lnTo>
                    <a:pt x="722" y="163"/>
                  </a:lnTo>
                  <a:lnTo>
                    <a:pt x="770" y="107"/>
                  </a:lnTo>
                  <a:lnTo>
                    <a:pt x="818" y="53"/>
                  </a:lnTo>
                  <a:lnTo>
                    <a:pt x="868" y="0"/>
                  </a:lnTo>
                  <a:lnTo>
                    <a:pt x="1136" y="11"/>
                  </a:lnTo>
                  <a:lnTo>
                    <a:pt x="1914" y="1210"/>
                  </a:lnTo>
                  <a:close/>
                </a:path>
              </a:pathLst>
            </a:custGeom>
            <a:solidFill>
              <a:srgbClr val="0056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6" name="Freeform 275">
              <a:extLst>
                <a:ext uri="{FF2B5EF4-FFF2-40B4-BE49-F238E27FC236}">
                  <a16:creationId xmlns:a16="http://schemas.microsoft.com/office/drawing/2014/main" id="{E1562660-025C-4A85-AB62-87E252ABFF46}"/>
                </a:ext>
              </a:extLst>
            </p:cNvPr>
            <p:cNvSpPr>
              <a:spLocks/>
            </p:cNvSpPr>
            <p:nvPr/>
          </p:nvSpPr>
          <p:spPr bwMode="auto">
            <a:xfrm>
              <a:off x="4246" y="3577"/>
              <a:ext cx="124" cy="34"/>
            </a:xfrm>
            <a:custGeom>
              <a:avLst/>
              <a:gdLst>
                <a:gd name="T0" fmla="*/ 0 w 871"/>
                <a:gd name="T1" fmla="*/ 0 h 370"/>
                <a:gd name="T2" fmla="*/ 0 w 871"/>
                <a:gd name="T3" fmla="*/ 0 h 370"/>
                <a:gd name="T4" fmla="*/ 0 w 871"/>
                <a:gd name="T5" fmla="*/ 0 h 370"/>
                <a:gd name="T6" fmla="*/ 0 w 871"/>
                <a:gd name="T7" fmla="*/ 0 h 370"/>
                <a:gd name="T8" fmla="*/ 0 w 871"/>
                <a:gd name="T9" fmla="*/ 0 h 370"/>
                <a:gd name="T10" fmla="*/ 0 w 871"/>
                <a:gd name="T11" fmla="*/ 0 h 370"/>
                <a:gd name="T12" fmla="*/ 0 w 871"/>
                <a:gd name="T13" fmla="*/ 0 h 370"/>
                <a:gd name="T14" fmla="*/ 0 w 871"/>
                <a:gd name="T15" fmla="*/ 0 h 370"/>
                <a:gd name="T16" fmla="*/ 0 w 871"/>
                <a:gd name="T17" fmla="*/ 0 h 370"/>
                <a:gd name="T18" fmla="*/ 0 w 871"/>
                <a:gd name="T19" fmla="*/ 0 h 370"/>
                <a:gd name="T20" fmla="*/ 0 w 871"/>
                <a:gd name="T21" fmla="*/ 0 h 370"/>
                <a:gd name="T22" fmla="*/ 0 w 871"/>
                <a:gd name="T23" fmla="*/ 0 h 370"/>
                <a:gd name="T24" fmla="*/ 0 w 871"/>
                <a:gd name="T25" fmla="*/ 0 h 370"/>
                <a:gd name="T26" fmla="*/ 0 w 871"/>
                <a:gd name="T27" fmla="*/ 0 h 370"/>
                <a:gd name="T28" fmla="*/ 0 w 871"/>
                <a:gd name="T29" fmla="*/ 0 h 370"/>
                <a:gd name="T30" fmla="*/ 0 w 871"/>
                <a:gd name="T31" fmla="*/ 0 h 370"/>
                <a:gd name="T32" fmla="*/ 0 w 871"/>
                <a:gd name="T33" fmla="*/ 0 h 370"/>
                <a:gd name="T34" fmla="*/ 0 w 871"/>
                <a:gd name="T35" fmla="*/ 0 h 370"/>
                <a:gd name="T36" fmla="*/ 0 w 871"/>
                <a:gd name="T37" fmla="*/ 0 h 370"/>
                <a:gd name="T38" fmla="*/ 0 w 871"/>
                <a:gd name="T39" fmla="*/ 0 h 370"/>
                <a:gd name="T40" fmla="*/ 0 w 871"/>
                <a:gd name="T41" fmla="*/ 0 h 370"/>
                <a:gd name="T42" fmla="*/ 0 w 871"/>
                <a:gd name="T43" fmla="*/ 0 h 370"/>
                <a:gd name="T44" fmla="*/ 0 w 871"/>
                <a:gd name="T45" fmla="*/ 0 h 370"/>
                <a:gd name="T46" fmla="*/ 0 w 871"/>
                <a:gd name="T47" fmla="*/ 0 h 370"/>
                <a:gd name="T48" fmla="*/ 0 w 871"/>
                <a:gd name="T49" fmla="*/ 0 h 370"/>
                <a:gd name="T50" fmla="*/ 0 w 871"/>
                <a:gd name="T51" fmla="*/ 0 h 370"/>
                <a:gd name="T52" fmla="*/ 0 w 871"/>
                <a:gd name="T53" fmla="*/ 0 h 370"/>
                <a:gd name="T54" fmla="*/ 0 w 871"/>
                <a:gd name="T55" fmla="*/ 0 h 370"/>
                <a:gd name="T56" fmla="*/ 0 w 871"/>
                <a:gd name="T57" fmla="*/ 0 h 370"/>
                <a:gd name="T58" fmla="*/ 0 w 871"/>
                <a:gd name="T59" fmla="*/ 0 h 370"/>
                <a:gd name="T60" fmla="*/ 0 w 871"/>
                <a:gd name="T61" fmla="*/ 0 h 370"/>
                <a:gd name="T62" fmla="*/ 0 w 871"/>
                <a:gd name="T63" fmla="*/ 0 h 370"/>
                <a:gd name="T64" fmla="*/ 0 w 871"/>
                <a:gd name="T65" fmla="*/ 0 h 3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71" h="370">
                  <a:moveTo>
                    <a:pt x="871" y="156"/>
                  </a:moveTo>
                  <a:lnTo>
                    <a:pt x="871" y="170"/>
                  </a:lnTo>
                  <a:lnTo>
                    <a:pt x="870" y="182"/>
                  </a:lnTo>
                  <a:lnTo>
                    <a:pt x="867" y="193"/>
                  </a:lnTo>
                  <a:lnTo>
                    <a:pt x="864" y="204"/>
                  </a:lnTo>
                  <a:lnTo>
                    <a:pt x="861" y="214"/>
                  </a:lnTo>
                  <a:lnTo>
                    <a:pt x="855" y="223"/>
                  </a:lnTo>
                  <a:lnTo>
                    <a:pt x="850" y="231"/>
                  </a:lnTo>
                  <a:lnTo>
                    <a:pt x="844" y="238"/>
                  </a:lnTo>
                  <a:lnTo>
                    <a:pt x="838" y="245"/>
                  </a:lnTo>
                  <a:lnTo>
                    <a:pt x="831" y="251"/>
                  </a:lnTo>
                  <a:lnTo>
                    <a:pt x="824" y="257"/>
                  </a:lnTo>
                  <a:lnTo>
                    <a:pt x="816" y="262"/>
                  </a:lnTo>
                  <a:lnTo>
                    <a:pt x="799" y="270"/>
                  </a:lnTo>
                  <a:lnTo>
                    <a:pt x="781" y="278"/>
                  </a:lnTo>
                  <a:lnTo>
                    <a:pt x="743" y="289"/>
                  </a:lnTo>
                  <a:lnTo>
                    <a:pt x="703" y="298"/>
                  </a:lnTo>
                  <a:lnTo>
                    <a:pt x="683" y="305"/>
                  </a:lnTo>
                  <a:lnTo>
                    <a:pt x="665" y="310"/>
                  </a:lnTo>
                  <a:lnTo>
                    <a:pt x="647" y="318"/>
                  </a:lnTo>
                  <a:lnTo>
                    <a:pt x="632" y="327"/>
                  </a:lnTo>
                  <a:lnTo>
                    <a:pt x="5" y="370"/>
                  </a:lnTo>
                  <a:lnTo>
                    <a:pt x="7" y="356"/>
                  </a:lnTo>
                  <a:lnTo>
                    <a:pt x="8" y="341"/>
                  </a:lnTo>
                  <a:lnTo>
                    <a:pt x="9" y="326"/>
                  </a:lnTo>
                  <a:lnTo>
                    <a:pt x="10" y="311"/>
                  </a:lnTo>
                  <a:lnTo>
                    <a:pt x="9" y="282"/>
                  </a:lnTo>
                  <a:lnTo>
                    <a:pt x="7" y="252"/>
                  </a:lnTo>
                  <a:lnTo>
                    <a:pt x="4" y="223"/>
                  </a:lnTo>
                  <a:lnTo>
                    <a:pt x="2" y="193"/>
                  </a:lnTo>
                  <a:lnTo>
                    <a:pt x="0" y="165"/>
                  </a:lnTo>
                  <a:lnTo>
                    <a:pt x="1" y="139"/>
                  </a:lnTo>
                  <a:lnTo>
                    <a:pt x="2" y="127"/>
                  </a:lnTo>
                  <a:lnTo>
                    <a:pt x="3" y="116"/>
                  </a:lnTo>
                  <a:lnTo>
                    <a:pt x="6" y="105"/>
                  </a:lnTo>
                  <a:lnTo>
                    <a:pt x="9" y="94"/>
                  </a:lnTo>
                  <a:lnTo>
                    <a:pt x="14" y="84"/>
                  </a:lnTo>
                  <a:lnTo>
                    <a:pt x="19" y="76"/>
                  </a:lnTo>
                  <a:lnTo>
                    <a:pt x="26" y="67"/>
                  </a:lnTo>
                  <a:lnTo>
                    <a:pt x="34" y="59"/>
                  </a:lnTo>
                  <a:lnTo>
                    <a:pt x="43" y="53"/>
                  </a:lnTo>
                  <a:lnTo>
                    <a:pt x="54" y="48"/>
                  </a:lnTo>
                  <a:lnTo>
                    <a:pt x="66" y="43"/>
                  </a:lnTo>
                  <a:lnTo>
                    <a:pt x="80" y="40"/>
                  </a:lnTo>
                  <a:lnTo>
                    <a:pt x="95" y="38"/>
                  </a:lnTo>
                  <a:lnTo>
                    <a:pt x="113" y="37"/>
                  </a:lnTo>
                  <a:lnTo>
                    <a:pt x="132" y="37"/>
                  </a:lnTo>
                  <a:lnTo>
                    <a:pt x="153" y="38"/>
                  </a:lnTo>
                  <a:lnTo>
                    <a:pt x="195" y="37"/>
                  </a:lnTo>
                  <a:lnTo>
                    <a:pt x="236" y="35"/>
                  </a:lnTo>
                  <a:lnTo>
                    <a:pt x="277" y="30"/>
                  </a:lnTo>
                  <a:lnTo>
                    <a:pt x="318" y="26"/>
                  </a:lnTo>
                  <a:lnTo>
                    <a:pt x="401" y="15"/>
                  </a:lnTo>
                  <a:lnTo>
                    <a:pt x="485" y="5"/>
                  </a:lnTo>
                  <a:lnTo>
                    <a:pt x="527" y="2"/>
                  </a:lnTo>
                  <a:lnTo>
                    <a:pt x="570" y="0"/>
                  </a:lnTo>
                  <a:lnTo>
                    <a:pt x="612" y="0"/>
                  </a:lnTo>
                  <a:lnTo>
                    <a:pt x="655" y="2"/>
                  </a:lnTo>
                  <a:lnTo>
                    <a:pt x="676" y="3"/>
                  </a:lnTo>
                  <a:lnTo>
                    <a:pt x="699" y="6"/>
                  </a:lnTo>
                  <a:lnTo>
                    <a:pt x="721" y="10"/>
                  </a:lnTo>
                  <a:lnTo>
                    <a:pt x="742" y="13"/>
                  </a:lnTo>
                  <a:lnTo>
                    <a:pt x="764" y="18"/>
                  </a:lnTo>
                  <a:lnTo>
                    <a:pt x="786" y="24"/>
                  </a:lnTo>
                  <a:lnTo>
                    <a:pt x="809" y="30"/>
                  </a:lnTo>
                  <a:lnTo>
                    <a:pt x="831" y="38"/>
                  </a:lnTo>
                  <a:lnTo>
                    <a:pt x="871" y="156"/>
                  </a:lnTo>
                  <a:close/>
                </a:path>
              </a:pathLst>
            </a:custGeom>
            <a:solidFill>
              <a:srgbClr val="B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7" name="Freeform 276">
              <a:extLst>
                <a:ext uri="{FF2B5EF4-FFF2-40B4-BE49-F238E27FC236}">
                  <a16:creationId xmlns:a16="http://schemas.microsoft.com/office/drawing/2014/main" id="{1F7E5872-4DBA-4701-A627-2A8575B29968}"/>
                </a:ext>
              </a:extLst>
            </p:cNvPr>
            <p:cNvSpPr>
              <a:spLocks/>
            </p:cNvSpPr>
            <p:nvPr/>
          </p:nvSpPr>
          <p:spPr bwMode="auto">
            <a:xfrm>
              <a:off x="3623" y="3607"/>
              <a:ext cx="55" cy="25"/>
            </a:xfrm>
            <a:custGeom>
              <a:avLst/>
              <a:gdLst>
                <a:gd name="T0" fmla="*/ 0 w 388"/>
                <a:gd name="T1" fmla="*/ 0 h 274"/>
                <a:gd name="T2" fmla="*/ 0 w 388"/>
                <a:gd name="T3" fmla="*/ 0 h 274"/>
                <a:gd name="T4" fmla="*/ 0 w 388"/>
                <a:gd name="T5" fmla="*/ 0 h 274"/>
                <a:gd name="T6" fmla="*/ 0 w 388"/>
                <a:gd name="T7" fmla="*/ 0 h 274"/>
                <a:gd name="T8" fmla="*/ 0 w 388"/>
                <a:gd name="T9" fmla="*/ 0 h 274"/>
                <a:gd name="T10" fmla="*/ 0 w 388"/>
                <a:gd name="T11" fmla="*/ 0 h 274"/>
                <a:gd name="T12" fmla="*/ 0 w 388"/>
                <a:gd name="T13" fmla="*/ 0 h 274"/>
                <a:gd name="T14" fmla="*/ 0 w 388"/>
                <a:gd name="T15" fmla="*/ 0 h 274"/>
                <a:gd name="T16" fmla="*/ 0 w 388"/>
                <a:gd name="T17" fmla="*/ 0 h 274"/>
                <a:gd name="T18" fmla="*/ 0 w 388"/>
                <a:gd name="T19" fmla="*/ 0 h 274"/>
                <a:gd name="T20" fmla="*/ 0 w 388"/>
                <a:gd name="T21" fmla="*/ 0 h 274"/>
                <a:gd name="T22" fmla="*/ 0 w 388"/>
                <a:gd name="T23" fmla="*/ 0 h 274"/>
                <a:gd name="T24" fmla="*/ 0 w 388"/>
                <a:gd name="T25" fmla="*/ 0 h 274"/>
                <a:gd name="T26" fmla="*/ 0 w 388"/>
                <a:gd name="T27" fmla="*/ 0 h 274"/>
                <a:gd name="T28" fmla="*/ 0 w 388"/>
                <a:gd name="T29" fmla="*/ 0 h 274"/>
                <a:gd name="T30" fmla="*/ 0 w 388"/>
                <a:gd name="T31" fmla="*/ 0 h 274"/>
                <a:gd name="T32" fmla="*/ 0 w 388"/>
                <a:gd name="T33" fmla="*/ 0 h 274"/>
                <a:gd name="T34" fmla="*/ 0 w 388"/>
                <a:gd name="T35" fmla="*/ 0 h 274"/>
                <a:gd name="T36" fmla="*/ 0 w 388"/>
                <a:gd name="T37" fmla="*/ 0 h 274"/>
                <a:gd name="T38" fmla="*/ 0 w 388"/>
                <a:gd name="T39" fmla="*/ 0 h 274"/>
                <a:gd name="T40" fmla="*/ 0 w 388"/>
                <a:gd name="T41" fmla="*/ 0 h 274"/>
                <a:gd name="T42" fmla="*/ 0 w 388"/>
                <a:gd name="T43" fmla="*/ 0 h 274"/>
                <a:gd name="T44" fmla="*/ 0 w 388"/>
                <a:gd name="T45" fmla="*/ 0 h 274"/>
                <a:gd name="T46" fmla="*/ 0 w 388"/>
                <a:gd name="T47" fmla="*/ 0 h 274"/>
                <a:gd name="T48" fmla="*/ 0 w 388"/>
                <a:gd name="T49" fmla="*/ 0 h 274"/>
                <a:gd name="T50" fmla="*/ 0 w 388"/>
                <a:gd name="T51" fmla="*/ 0 h 274"/>
                <a:gd name="T52" fmla="*/ 0 w 388"/>
                <a:gd name="T53" fmla="*/ 0 h 274"/>
                <a:gd name="T54" fmla="*/ 0 w 388"/>
                <a:gd name="T55" fmla="*/ 0 h 274"/>
                <a:gd name="T56" fmla="*/ 0 w 388"/>
                <a:gd name="T57" fmla="*/ 0 h 27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88" h="274">
                  <a:moveTo>
                    <a:pt x="388" y="232"/>
                  </a:moveTo>
                  <a:lnTo>
                    <a:pt x="0" y="274"/>
                  </a:lnTo>
                  <a:lnTo>
                    <a:pt x="7" y="266"/>
                  </a:lnTo>
                  <a:lnTo>
                    <a:pt x="13" y="256"/>
                  </a:lnTo>
                  <a:lnTo>
                    <a:pt x="20" y="245"/>
                  </a:lnTo>
                  <a:lnTo>
                    <a:pt x="26" y="233"/>
                  </a:lnTo>
                  <a:lnTo>
                    <a:pt x="40" y="206"/>
                  </a:lnTo>
                  <a:lnTo>
                    <a:pt x="53" y="178"/>
                  </a:lnTo>
                  <a:lnTo>
                    <a:pt x="67" y="148"/>
                  </a:lnTo>
                  <a:lnTo>
                    <a:pt x="82" y="119"/>
                  </a:lnTo>
                  <a:lnTo>
                    <a:pt x="98" y="89"/>
                  </a:lnTo>
                  <a:lnTo>
                    <a:pt x="114" y="63"/>
                  </a:lnTo>
                  <a:lnTo>
                    <a:pt x="122" y="50"/>
                  </a:lnTo>
                  <a:lnTo>
                    <a:pt x="132" y="40"/>
                  </a:lnTo>
                  <a:lnTo>
                    <a:pt x="141" y="30"/>
                  </a:lnTo>
                  <a:lnTo>
                    <a:pt x="150" y="21"/>
                  </a:lnTo>
                  <a:lnTo>
                    <a:pt x="160" y="14"/>
                  </a:lnTo>
                  <a:lnTo>
                    <a:pt x="170" y="7"/>
                  </a:lnTo>
                  <a:lnTo>
                    <a:pt x="180" y="3"/>
                  </a:lnTo>
                  <a:lnTo>
                    <a:pt x="191" y="1"/>
                  </a:lnTo>
                  <a:lnTo>
                    <a:pt x="201" y="0"/>
                  </a:lnTo>
                  <a:lnTo>
                    <a:pt x="213" y="1"/>
                  </a:lnTo>
                  <a:lnTo>
                    <a:pt x="224" y="5"/>
                  </a:lnTo>
                  <a:lnTo>
                    <a:pt x="236" y="10"/>
                  </a:lnTo>
                  <a:lnTo>
                    <a:pt x="249" y="19"/>
                  </a:lnTo>
                  <a:lnTo>
                    <a:pt x="261" y="30"/>
                  </a:lnTo>
                  <a:lnTo>
                    <a:pt x="275" y="44"/>
                  </a:lnTo>
                  <a:lnTo>
                    <a:pt x="288" y="60"/>
                  </a:lnTo>
                  <a:lnTo>
                    <a:pt x="388" y="232"/>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8" name="Freeform 277">
              <a:extLst>
                <a:ext uri="{FF2B5EF4-FFF2-40B4-BE49-F238E27FC236}">
                  <a16:creationId xmlns:a16="http://schemas.microsoft.com/office/drawing/2014/main" id="{512D89B5-AE51-4E08-B798-3469BC3168BD}"/>
                </a:ext>
              </a:extLst>
            </p:cNvPr>
            <p:cNvSpPr>
              <a:spLocks/>
            </p:cNvSpPr>
            <p:nvPr/>
          </p:nvSpPr>
          <p:spPr bwMode="auto">
            <a:xfrm>
              <a:off x="4249" y="3643"/>
              <a:ext cx="115" cy="24"/>
            </a:xfrm>
            <a:custGeom>
              <a:avLst/>
              <a:gdLst>
                <a:gd name="T0" fmla="*/ 0 w 808"/>
                <a:gd name="T1" fmla="*/ 0 h 267"/>
                <a:gd name="T2" fmla="*/ 0 w 808"/>
                <a:gd name="T3" fmla="*/ 0 h 267"/>
                <a:gd name="T4" fmla="*/ 0 w 808"/>
                <a:gd name="T5" fmla="*/ 0 h 267"/>
                <a:gd name="T6" fmla="*/ 0 w 808"/>
                <a:gd name="T7" fmla="*/ 0 h 267"/>
                <a:gd name="T8" fmla="*/ 0 w 808"/>
                <a:gd name="T9" fmla="*/ 0 h 267"/>
                <a:gd name="T10" fmla="*/ 0 w 808"/>
                <a:gd name="T11" fmla="*/ 0 h 267"/>
                <a:gd name="T12" fmla="*/ 0 w 808"/>
                <a:gd name="T13" fmla="*/ 0 h 267"/>
                <a:gd name="T14" fmla="*/ 0 w 808"/>
                <a:gd name="T15" fmla="*/ 0 h 267"/>
                <a:gd name="T16" fmla="*/ 0 w 808"/>
                <a:gd name="T17" fmla="*/ 0 h 267"/>
                <a:gd name="T18" fmla="*/ 0 w 808"/>
                <a:gd name="T19" fmla="*/ 0 h 267"/>
                <a:gd name="T20" fmla="*/ 0 w 808"/>
                <a:gd name="T21" fmla="*/ 0 h 267"/>
                <a:gd name="T22" fmla="*/ 0 w 808"/>
                <a:gd name="T23" fmla="*/ 0 h 267"/>
                <a:gd name="T24" fmla="*/ 0 w 808"/>
                <a:gd name="T25" fmla="*/ 0 h 267"/>
                <a:gd name="T26" fmla="*/ 0 w 808"/>
                <a:gd name="T27" fmla="*/ 0 h 267"/>
                <a:gd name="T28" fmla="*/ 0 w 808"/>
                <a:gd name="T29" fmla="*/ 0 h 267"/>
                <a:gd name="T30" fmla="*/ 0 w 808"/>
                <a:gd name="T31" fmla="*/ 0 h 267"/>
                <a:gd name="T32" fmla="*/ 0 w 808"/>
                <a:gd name="T33" fmla="*/ 0 h 267"/>
                <a:gd name="T34" fmla="*/ 0 w 808"/>
                <a:gd name="T35" fmla="*/ 0 h 267"/>
                <a:gd name="T36" fmla="*/ 0 w 808"/>
                <a:gd name="T37" fmla="*/ 0 h 267"/>
                <a:gd name="T38" fmla="*/ 0 w 808"/>
                <a:gd name="T39" fmla="*/ 0 h 267"/>
                <a:gd name="T40" fmla="*/ 0 w 808"/>
                <a:gd name="T41" fmla="*/ 0 h 267"/>
                <a:gd name="T42" fmla="*/ 0 w 808"/>
                <a:gd name="T43" fmla="*/ 0 h 267"/>
                <a:gd name="T44" fmla="*/ 0 w 808"/>
                <a:gd name="T45" fmla="*/ 0 h 267"/>
                <a:gd name="T46" fmla="*/ 0 w 808"/>
                <a:gd name="T47" fmla="*/ 0 h 267"/>
                <a:gd name="T48" fmla="*/ 0 w 808"/>
                <a:gd name="T49" fmla="*/ 0 h 267"/>
                <a:gd name="T50" fmla="*/ 0 w 808"/>
                <a:gd name="T51" fmla="*/ 0 h 267"/>
                <a:gd name="T52" fmla="*/ 0 w 808"/>
                <a:gd name="T53" fmla="*/ 0 h 267"/>
                <a:gd name="T54" fmla="*/ 0 w 808"/>
                <a:gd name="T55" fmla="*/ 0 h 267"/>
                <a:gd name="T56" fmla="*/ 0 w 808"/>
                <a:gd name="T57" fmla="*/ 0 h 267"/>
                <a:gd name="T58" fmla="*/ 0 w 808"/>
                <a:gd name="T59" fmla="*/ 0 h 267"/>
                <a:gd name="T60" fmla="*/ 0 w 808"/>
                <a:gd name="T61" fmla="*/ 0 h 267"/>
                <a:gd name="T62" fmla="*/ 0 w 808"/>
                <a:gd name="T63" fmla="*/ 0 h 267"/>
                <a:gd name="T64" fmla="*/ 0 w 808"/>
                <a:gd name="T65" fmla="*/ 0 h 267"/>
                <a:gd name="T66" fmla="*/ 0 w 808"/>
                <a:gd name="T67" fmla="*/ 0 h 267"/>
                <a:gd name="T68" fmla="*/ 0 w 808"/>
                <a:gd name="T69" fmla="*/ 0 h 267"/>
                <a:gd name="T70" fmla="*/ 0 w 808"/>
                <a:gd name="T71" fmla="*/ 0 h 267"/>
                <a:gd name="T72" fmla="*/ 0 w 808"/>
                <a:gd name="T73" fmla="*/ 0 h 267"/>
                <a:gd name="T74" fmla="*/ 0 w 808"/>
                <a:gd name="T75" fmla="*/ 0 h 267"/>
                <a:gd name="T76" fmla="*/ 0 w 808"/>
                <a:gd name="T77" fmla="*/ 0 h 267"/>
                <a:gd name="T78" fmla="*/ 0 w 808"/>
                <a:gd name="T79" fmla="*/ 0 h 267"/>
                <a:gd name="T80" fmla="*/ 0 w 808"/>
                <a:gd name="T81" fmla="*/ 0 h 267"/>
                <a:gd name="T82" fmla="*/ 0 w 808"/>
                <a:gd name="T83" fmla="*/ 0 h 267"/>
                <a:gd name="T84" fmla="*/ 0 w 808"/>
                <a:gd name="T85" fmla="*/ 0 h 267"/>
                <a:gd name="T86" fmla="*/ 0 w 808"/>
                <a:gd name="T87" fmla="*/ 0 h 267"/>
                <a:gd name="T88" fmla="*/ 0 w 808"/>
                <a:gd name="T89" fmla="*/ 0 h 267"/>
                <a:gd name="T90" fmla="*/ 0 w 808"/>
                <a:gd name="T91" fmla="*/ 0 h 267"/>
                <a:gd name="T92" fmla="*/ 0 w 808"/>
                <a:gd name="T93" fmla="*/ 0 h 267"/>
                <a:gd name="T94" fmla="*/ 0 w 808"/>
                <a:gd name="T95" fmla="*/ 0 h 267"/>
                <a:gd name="T96" fmla="*/ 0 w 808"/>
                <a:gd name="T97" fmla="*/ 0 h 267"/>
                <a:gd name="T98" fmla="*/ 0 w 808"/>
                <a:gd name="T99" fmla="*/ 0 h 267"/>
                <a:gd name="T100" fmla="*/ 0 w 808"/>
                <a:gd name="T101" fmla="*/ 0 h 267"/>
                <a:gd name="T102" fmla="*/ 0 w 808"/>
                <a:gd name="T103" fmla="*/ 0 h 267"/>
                <a:gd name="T104" fmla="*/ 0 w 808"/>
                <a:gd name="T105" fmla="*/ 0 h 267"/>
                <a:gd name="T106" fmla="*/ 0 w 808"/>
                <a:gd name="T107" fmla="*/ 0 h 267"/>
                <a:gd name="T108" fmla="*/ 0 w 808"/>
                <a:gd name="T109" fmla="*/ 0 h 267"/>
                <a:gd name="T110" fmla="*/ 0 w 808"/>
                <a:gd name="T111" fmla="*/ 0 h 267"/>
                <a:gd name="T112" fmla="*/ 0 w 808"/>
                <a:gd name="T113" fmla="*/ 0 h 267"/>
                <a:gd name="T114" fmla="*/ 0 w 808"/>
                <a:gd name="T115" fmla="*/ 0 h 267"/>
                <a:gd name="T116" fmla="*/ 0 w 808"/>
                <a:gd name="T117" fmla="*/ 0 h 267"/>
                <a:gd name="T118" fmla="*/ 0 w 808"/>
                <a:gd name="T119" fmla="*/ 0 h 26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08" h="267">
                  <a:moveTo>
                    <a:pt x="808" y="128"/>
                  </a:moveTo>
                  <a:lnTo>
                    <a:pt x="805" y="137"/>
                  </a:lnTo>
                  <a:lnTo>
                    <a:pt x="801" y="147"/>
                  </a:lnTo>
                  <a:lnTo>
                    <a:pt x="797" y="156"/>
                  </a:lnTo>
                  <a:lnTo>
                    <a:pt x="792" y="163"/>
                  </a:lnTo>
                  <a:lnTo>
                    <a:pt x="787" y="171"/>
                  </a:lnTo>
                  <a:lnTo>
                    <a:pt x="781" y="178"/>
                  </a:lnTo>
                  <a:lnTo>
                    <a:pt x="775" y="185"/>
                  </a:lnTo>
                  <a:lnTo>
                    <a:pt x="769" y="191"/>
                  </a:lnTo>
                  <a:lnTo>
                    <a:pt x="755" y="203"/>
                  </a:lnTo>
                  <a:lnTo>
                    <a:pt x="740" y="213"/>
                  </a:lnTo>
                  <a:lnTo>
                    <a:pt x="723" y="222"/>
                  </a:lnTo>
                  <a:lnTo>
                    <a:pt x="706" y="229"/>
                  </a:lnTo>
                  <a:lnTo>
                    <a:pt x="688" y="236"/>
                  </a:lnTo>
                  <a:lnTo>
                    <a:pt x="670" y="242"/>
                  </a:lnTo>
                  <a:lnTo>
                    <a:pt x="650" y="246"/>
                  </a:lnTo>
                  <a:lnTo>
                    <a:pt x="631" y="251"/>
                  </a:lnTo>
                  <a:lnTo>
                    <a:pt x="594" y="259"/>
                  </a:lnTo>
                  <a:lnTo>
                    <a:pt x="559" y="267"/>
                  </a:lnTo>
                  <a:lnTo>
                    <a:pt x="21" y="267"/>
                  </a:lnTo>
                  <a:lnTo>
                    <a:pt x="14" y="256"/>
                  </a:lnTo>
                  <a:lnTo>
                    <a:pt x="9" y="245"/>
                  </a:lnTo>
                  <a:lnTo>
                    <a:pt x="5" y="235"/>
                  </a:lnTo>
                  <a:lnTo>
                    <a:pt x="3" y="223"/>
                  </a:lnTo>
                  <a:lnTo>
                    <a:pt x="1" y="212"/>
                  </a:lnTo>
                  <a:lnTo>
                    <a:pt x="0" y="199"/>
                  </a:lnTo>
                  <a:lnTo>
                    <a:pt x="0" y="187"/>
                  </a:lnTo>
                  <a:lnTo>
                    <a:pt x="0" y="174"/>
                  </a:lnTo>
                  <a:lnTo>
                    <a:pt x="1" y="149"/>
                  </a:lnTo>
                  <a:lnTo>
                    <a:pt x="3" y="124"/>
                  </a:lnTo>
                  <a:lnTo>
                    <a:pt x="3" y="111"/>
                  </a:lnTo>
                  <a:lnTo>
                    <a:pt x="3" y="98"/>
                  </a:lnTo>
                  <a:lnTo>
                    <a:pt x="3" y="87"/>
                  </a:lnTo>
                  <a:lnTo>
                    <a:pt x="1" y="75"/>
                  </a:lnTo>
                  <a:lnTo>
                    <a:pt x="50" y="61"/>
                  </a:lnTo>
                  <a:lnTo>
                    <a:pt x="101" y="47"/>
                  </a:lnTo>
                  <a:lnTo>
                    <a:pt x="154" y="35"/>
                  </a:lnTo>
                  <a:lnTo>
                    <a:pt x="207" y="24"/>
                  </a:lnTo>
                  <a:lnTo>
                    <a:pt x="261" y="14"/>
                  </a:lnTo>
                  <a:lnTo>
                    <a:pt x="316" y="8"/>
                  </a:lnTo>
                  <a:lnTo>
                    <a:pt x="343" y="4"/>
                  </a:lnTo>
                  <a:lnTo>
                    <a:pt x="369" y="2"/>
                  </a:lnTo>
                  <a:lnTo>
                    <a:pt x="396" y="1"/>
                  </a:lnTo>
                  <a:lnTo>
                    <a:pt x="423" y="0"/>
                  </a:lnTo>
                  <a:lnTo>
                    <a:pt x="450" y="1"/>
                  </a:lnTo>
                  <a:lnTo>
                    <a:pt x="476" y="2"/>
                  </a:lnTo>
                  <a:lnTo>
                    <a:pt x="503" y="3"/>
                  </a:lnTo>
                  <a:lnTo>
                    <a:pt x="529" y="7"/>
                  </a:lnTo>
                  <a:lnTo>
                    <a:pt x="555" y="10"/>
                  </a:lnTo>
                  <a:lnTo>
                    <a:pt x="580" y="15"/>
                  </a:lnTo>
                  <a:lnTo>
                    <a:pt x="605" y="21"/>
                  </a:lnTo>
                  <a:lnTo>
                    <a:pt x="630" y="27"/>
                  </a:lnTo>
                  <a:lnTo>
                    <a:pt x="654" y="36"/>
                  </a:lnTo>
                  <a:lnTo>
                    <a:pt x="679" y="44"/>
                  </a:lnTo>
                  <a:lnTo>
                    <a:pt x="702" y="55"/>
                  </a:lnTo>
                  <a:lnTo>
                    <a:pt x="724" y="67"/>
                  </a:lnTo>
                  <a:lnTo>
                    <a:pt x="746" y="80"/>
                  </a:lnTo>
                  <a:lnTo>
                    <a:pt x="767" y="94"/>
                  </a:lnTo>
                  <a:lnTo>
                    <a:pt x="788" y="110"/>
                  </a:lnTo>
                  <a:lnTo>
                    <a:pt x="808" y="128"/>
                  </a:lnTo>
                  <a:close/>
                </a:path>
              </a:pathLst>
            </a:custGeom>
            <a:solidFill>
              <a:srgbClr val="B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9" name="Freeform 278">
              <a:extLst>
                <a:ext uri="{FF2B5EF4-FFF2-40B4-BE49-F238E27FC236}">
                  <a16:creationId xmlns:a16="http://schemas.microsoft.com/office/drawing/2014/main" id="{0AF56C8F-6916-46F3-BD05-FC634FEEA43A}"/>
                </a:ext>
              </a:extLst>
            </p:cNvPr>
            <p:cNvSpPr>
              <a:spLocks/>
            </p:cNvSpPr>
            <p:nvPr/>
          </p:nvSpPr>
          <p:spPr bwMode="auto">
            <a:xfrm>
              <a:off x="4740" y="3688"/>
              <a:ext cx="126" cy="100"/>
            </a:xfrm>
            <a:custGeom>
              <a:avLst/>
              <a:gdLst>
                <a:gd name="T0" fmla="*/ 0 w 884"/>
                <a:gd name="T1" fmla="*/ 0 h 1102"/>
                <a:gd name="T2" fmla="*/ 0 w 884"/>
                <a:gd name="T3" fmla="*/ 0 h 1102"/>
                <a:gd name="T4" fmla="*/ 0 w 884"/>
                <a:gd name="T5" fmla="*/ 0 h 1102"/>
                <a:gd name="T6" fmla="*/ 0 w 884"/>
                <a:gd name="T7" fmla="*/ 0 h 1102"/>
                <a:gd name="T8" fmla="*/ 0 w 884"/>
                <a:gd name="T9" fmla="*/ 0 h 1102"/>
                <a:gd name="T10" fmla="*/ 0 w 884"/>
                <a:gd name="T11" fmla="*/ 0 h 1102"/>
                <a:gd name="T12" fmla="*/ 0 w 884"/>
                <a:gd name="T13" fmla="*/ 0 h 1102"/>
                <a:gd name="T14" fmla="*/ 0 w 884"/>
                <a:gd name="T15" fmla="*/ 0 h 1102"/>
                <a:gd name="T16" fmla="*/ 0 w 884"/>
                <a:gd name="T17" fmla="*/ 0 h 1102"/>
                <a:gd name="T18" fmla="*/ 0 w 884"/>
                <a:gd name="T19" fmla="*/ 0 h 1102"/>
                <a:gd name="T20" fmla="*/ 0 w 884"/>
                <a:gd name="T21" fmla="*/ 0 h 1102"/>
                <a:gd name="T22" fmla="*/ 0 w 884"/>
                <a:gd name="T23" fmla="*/ 0 h 1102"/>
                <a:gd name="T24" fmla="*/ 0 w 884"/>
                <a:gd name="T25" fmla="*/ 0 h 1102"/>
                <a:gd name="T26" fmla="*/ 0 w 884"/>
                <a:gd name="T27" fmla="*/ 0 h 1102"/>
                <a:gd name="T28" fmla="*/ 0 w 884"/>
                <a:gd name="T29" fmla="*/ 0 h 1102"/>
                <a:gd name="T30" fmla="*/ 0 w 884"/>
                <a:gd name="T31" fmla="*/ 0 h 1102"/>
                <a:gd name="T32" fmla="*/ 0 w 884"/>
                <a:gd name="T33" fmla="*/ 0 h 1102"/>
                <a:gd name="T34" fmla="*/ 0 w 884"/>
                <a:gd name="T35" fmla="*/ 0 h 1102"/>
                <a:gd name="T36" fmla="*/ 0 w 884"/>
                <a:gd name="T37" fmla="*/ 0 h 1102"/>
                <a:gd name="T38" fmla="*/ 0 w 884"/>
                <a:gd name="T39" fmla="*/ 0 h 1102"/>
                <a:gd name="T40" fmla="*/ 0 w 884"/>
                <a:gd name="T41" fmla="*/ 0 h 1102"/>
                <a:gd name="T42" fmla="*/ 0 w 884"/>
                <a:gd name="T43" fmla="*/ 0 h 1102"/>
                <a:gd name="T44" fmla="*/ 0 w 884"/>
                <a:gd name="T45" fmla="*/ 0 h 1102"/>
                <a:gd name="T46" fmla="*/ 0 w 884"/>
                <a:gd name="T47" fmla="*/ 0 h 1102"/>
                <a:gd name="T48" fmla="*/ 0 w 884"/>
                <a:gd name="T49" fmla="*/ 0 h 1102"/>
                <a:gd name="T50" fmla="*/ 0 w 884"/>
                <a:gd name="T51" fmla="*/ 0 h 1102"/>
                <a:gd name="T52" fmla="*/ 0 w 884"/>
                <a:gd name="T53" fmla="*/ 0 h 1102"/>
                <a:gd name="T54" fmla="*/ 0 w 884"/>
                <a:gd name="T55" fmla="*/ 0 h 1102"/>
                <a:gd name="T56" fmla="*/ 0 w 884"/>
                <a:gd name="T57" fmla="*/ 0 h 1102"/>
                <a:gd name="T58" fmla="*/ 0 w 884"/>
                <a:gd name="T59" fmla="*/ 0 h 1102"/>
                <a:gd name="T60" fmla="*/ 0 w 884"/>
                <a:gd name="T61" fmla="*/ 0 h 1102"/>
                <a:gd name="T62" fmla="*/ 0 w 884"/>
                <a:gd name="T63" fmla="*/ 0 h 1102"/>
                <a:gd name="T64" fmla="*/ 0 w 884"/>
                <a:gd name="T65" fmla="*/ 0 h 1102"/>
                <a:gd name="T66" fmla="*/ 0 w 884"/>
                <a:gd name="T67" fmla="*/ 0 h 1102"/>
                <a:gd name="T68" fmla="*/ 0 w 884"/>
                <a:gd name="T69" fmla="*/ 0 h 1102"/>
                <a:gd name="T70" fmla="*/ 0 w 884"/>
                <a:gd name="T71" fmla="*/ 0 h 1102"/>
                <a:gd name="T72" fmla="*/ 0 w 884"/>
                <a:gd name="T73" fmla="*/ 0 h 1102"/>
                <a:gd name="T74" fmla="*/ 0 w 884"/>
                <a:gd name="T75" fmla="*/ 0 h 1102"/>
                <a:gd name="T76" fmla="*/ 0 w 884"/>
                <a:gd name="T77" fmla="*/ 0 h 1102"/>
                <a:gd name="T78" fmla="*/ 0 w 884"/>
                <a:gd name="T79" fmla="*/ 0 h 1102"/>
                <a:gd name="T80" fmla="*/ 0 w 884"/>
                <a:gd name="T81" fmla="*/ 0 h 1102"/>
                <a:gd name="T82" fmla="*/ 0 w 884"/>
                <a:gd name="T83" fmla="*/ 0 h 1102"/>
                <a:gd name="T84" fmla="*/ 0 w 884"/>
                <a:gd name="T85" fmla="*/ 0 h 1102"/>
                <a:gd name="T86" fmla="*/ 0 w 884"/>
                <a:gd name="T87" fmla="*/ 0 h 1102"/>
                <a:gd name="T88" fmla="*/ 0 w 884"/>
                <a:gd name="T89" fmla="*/ 0 h 1102"/>
                <a:gd name="T90" fmla="*/ 0 w 884"/>
                <a:gd name="T91" fmla="*/ 0 h 1102"/>
                <a:gd name="T92" fmla="*/ 0 w 884"/>
                <a:gd name="T93" fmla="*/ 0 h 1102"/>
                <a:gd name="T94" fmla="*/ 0 w 884"/>
                <a:gd name="T95" fmla="*/ 0 h 1102"/>
                <a:gd name="T96" fmla="*/ 0 w 884"/>
                <a:gd name="T97" fmla="*/ 0 h 1102"/>
                <a:gd name="T98" fmla="*/ 0 w 884"/>
                <a:gd name="T99" fmla="*/ 0 h 1102"/>
                <a:gd name="T100" fmla="*/ 0 w 884"/>
                <a:gd name="T101" fmla="*/ 0 h 1102"/>
                <a:gd name="T102" fmla="*/ 0 w 884"/>
                <a:gd name="T103" fmla="*/ 0 h 1102"/>
                <a:gd name="T104" fmla="*/ 0 w 884"/>
                <a:gd name="T105" fmla="*/ 0 h 1102"/>
                <a:gd name="T106" fmla="*/ 0 w 884"/>
                <a:gd name="T107" fmla="*/ 0 h 11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84" h="1102">
                  <a:moveTo>
                    <a:pt x="339" y="85"/>
                  </a:moveTo>
                  <a:lnTo>
                    <a:pt x="340" y="104"/>
                  </a:lnTo>
                  <a:lnTo>
                    <a:pt x="343" y="120"/>
                  </a:lnTo>
                  <a:lnTo>
                    <a:pt x="348" y="134"/>
                  </a:lnTo>
                  <a:lnTo>
                    <a:pt x="354" y="147"/>
                  </a:lnTo>
                  <a:lnTo>
                    <a:pt x="362" y="158"/>
                  </a:lnTo>
                  <a:lnTo>
                    <a:pt x="371" y="167"/>
                  </a:lnTo>
                  <a:lnTo>
                    <a:pt x="382" y="176"/>
                  </a:lnTo>
                  <a:lnTo>
                    <a:pt x="395" y="184"/>
                  </a:lnTo>
                  <a:lnTo>
                    <a:pt x="408" y="190"/>
                  </a:lnTo>
                  <a:lnTo>
                    <a:pt x="422" y="195"/>
                  </a:lnTo>
                  <a:lnTo>
                    <a:pt x="437" y="200"/>
                  </a:lnTo>
                  <a:lnTo>
                    <a:pt x="452" y="204"/>
                  </a:lnTo>
                  <a:lnTo>
                    <a:pt x="485" y="212"/>
                  </a:lnTo>
                  <a:lnTo>
                    <a:pt x="520" y="218"/>
                  </a:lnTo>
                  <a:lnTo>
                    <a:pt x="555" y="225"/>
                  </a:lnTo>
                  <a:lnTo>
                    <a:pt x="590" y="233"/>
                  </a:lnTo>
                  <a:lnTo>
                    <a:pt x="607" y="239"/>
                  </a:lnTo>
                  <a:lnTo>
                    <a:pt x="624" y="244"/>
                  </a:lnTo>
                  <a:lnTo>
                    <a:pt x="639" y="251"/>
                  </a:lnTo>
                  <a:lnTo>
                    <a:pt x="655" y="258"/>
                  </a:lnTo>
                  <a:lnTo>
                    <a:pt x="669" y="268"/>
                  </a:lnTo>
                  <a:lnTo>
                    <a:pt x="682" y="278"/>
                  </a:lnTo>
                  <a:lnTo>
                    <a:pt x="695" y="289"/>
                  </a:lnTo>
                  <a:lnTo>
                    <a:pt x="706" y="302"/>
                  </a:lnTo>
                  <a:lnTo>
                    <a:pt x="716" y="318"/>
                  </a:lnTo>
                  <a:lnTo>
                    <a:pt x="725" y="335"/>
                  </a:lnTo>
                  <a:lnTo>
                    <a:pt x="732" y="353"/>
                  </a:lnTo>
                  <a:lnTo>
                    <a:pt x="739" y="375"/>
                  </a:lnTo>
                  <a:lnTo>
                    <a:pt x="734" y="388"/>
                  </a:lnTo>
                  <a:lnTo>
                    <a:pt x="731" y="401"/>
                  </a:lnTo>
                  <a:lnTo>
                    <a:pt x="727" y="413"/>
                  </a:lnTo>
                  <a:lnTo>
                    <a:pt x="722" y="426"/>
                  </a:lnTo>
                  <a:lnTo>
                    <a:pt x="712" y="449"/>
                  </a:lnTo>
                  <a:lnTo>
                    <a:pt x="700" y="474"/>
                  </a:lnTo>
                  <a:lnTo>
                    <a:pt x="686" y="498"/>
                  </a:lnTo>
                  <a:lnTo>
                    <a:pt x="672" y="521"/>
                  </a:lnTo>
                  <a:lnTo>
                    <a:pt x="657" y="545"/>
                  </a:lnTo>
                  <a:lnTo>
                    <a:pt x="642" y="567"/>
                  </a:lnTo>
                  <a:lnTo>
                    <a:pt x="612" y="614"/>
                  </a:lnTo>
                  <a:lnTo>
                    <a:pt x="583" y="660"/>
                  </a:lnTo>
                  <a:lnTo>
                    <a:pt x="570" y="685"/>
                  </a:lnTo>
                  <a:lnTo>
                    <a:pt x="557" y="709"/>
                  </a:lnTo>
                  <a:lnTo>
                    <a:pt x="547" y="735"/>
                  </a:lnTo>
                  <a:lnTo>
                    <a:pt x="538" y="760"/>
                  </a:lnTo>
                  <a:lnTo>
                    <a:pt x="551" y="762"/>
                  </a:lnTo>
                  <a:lnTo>
                    <a:pt x="564" y="765"/>
                  </a:lnTo>
                  <a:lnTo>
                    <a:pt x="576" y="768"/>
                  </a:lnTo>
                  <a:lnTo>
                    <a:pt x="588" y="773"/>
                  </a:lnTo>
                  <a:lnTo>
                    <a:pt x="599" y="776"/>
                  </a:lnTo>
                  <a:lnTo>
                    <a:pt x="611" y="781"/>
                  </a:lnTo>
                  <a:lnTo>
                    <a:pt x="621" y="787"/>
                  </a:lnTo>
                  <a:lnTo>
                    <a:pt x="632" y="792"/>
                  </a:lnTo>
                  <a:lnTo>
                    <a:pt x="653" y="805"/>
                  </a:lnTo>
                  <a:lnTo>
                    <a:pt x="674" y="820"/>
                  </a:lnTo>
                  <a:lnTo>
                    <a:pt x="696" y="837"/>
                  </a:lnTo>
                  <a:lnTo>
                    <a:pt x="718" y="856"/>
                  </a:lnTo>
                  <a:lnTo>
                    <a:pt x="720" y="845"/>
                  </a:lnTo>
                  <a:lnTo>
                    <a:pt x="724" y="833"/>
                  </a:lnTo>
                  <a:lnTo>
                    <a:pt x="730" y="823"/>
                  </a:lnTo>
                  <a:lnTo>
                    <a:pt x="738" y="814"/>
                  </a:lnTo>
                  <a:lnTo>
                    <a:pt x="745" y="804"/>
                  </a:lnTo>
                  <a:lnTo>
                    <a:pt x="754" y="796"/>
                  </a:lnTo>
                  <a:lnTo>
                    <a:pt x="763" y="790"/>
                  </a:lnTo>
                  <a:lnTo>
                    <a:pt x="773" y="784"/>
                  </a:lnTo>
                  <a:lnTo>
                    <a:pt x="784" y="780"/>
                  </a:lnTo>
                  <a:lnTo>
                    <a:pt x="794" y="777"/>
                  </a:lnTo>
                  <a:lnTo>
                    <a:pt x="805" y="775"/>
                  </a:lnTo>
                  <a:lnTo>
                    <a:pt x="816" y="775"/>
                  </a:lnTo>
                  <a:lnTo>
                    <a:pt x="827" y="777"/>
                  </a:lnTo>
                  <a:lnTo>
                    <a:pt x="838" y="780"/>
                  </a:lnTo>
                  <a:lnTo>
                    <a:pt x="848" y="786"/>
                  </a:lnTo>
                  <a:lnTo>
                    <a:pt x="857" y="792"/>
                  </a:lnTo>
                  <a:lnTo>
                    <a:pt x="865" y="819"/>
                  </a:lnTo>
                  <a:lnTo>
                    <a:pt x="873" y="845"/>
                  </a:lnTo>
                  <a:lnTo>
                    <a:pt x="879" y="869"/>
                  </a:lnTo>
                  <a:lnTo>
                    <a:pt x="883" y="893"/>
                  </a:lnTo>
                  <a:lnTo>
                    <a:pt x="884" y="904"/>
                  </a:lnTo>
                  <a:lnTo>
                    <a:pt x="884" y="915"/>
                  </a:lnTo>
                  <a:lnTo>
                    <a:pt x="883" y="927"/>
                  </a:lnTo>
                  <a:lnTo>
                    <a:pt x="881" y="938"/>
                  </a:lnTo>
                  <a:lnTo>
                    <a:pt x="877" y="950"/>
                  </a:lnTo>
                  <a:lnTo>
                    <a:pt x="872" y="962"/>
                  </a:lnTo>
                  <a:lnTo>
                    <a:pt x="866" y="972"/>
                  </a:lnTo>
                  <a:lnTo>
                    <a:pt x="857" y="984"/>
                  </a:lnTo>
                  <a:lnTo>
                    <a:pt x="837" y="988"/>
                  </a:lnTo>
                  <a:lnTo>
                    <a:pt x="816" y="991"/>
                  </a:lnTo>
                  <a:lnTo>
                    <a:pt x="794" y="995"/>
                  </a:lnTo>
                  <a:lnTo>
                    <a:pt x="773" y="1001"/>
                  </a:lnTo>
                  <a:lnTo>
                    <a:pt x="729" y="1010"/>
                  </a:lnTo>
                  <a:lnTo>
                    <a:pt x="687" y="1020"/>
                  </a:lnTo>
                  <a:lnTo>
                    <a:pt x="666" y="1023"/>
                  </a:lnTo>
                  <a:lnTo>
                    <a:pt x="646" y="1025"/>
                  </a:lnTo>
                  <a:lnTo>
                    <a:pt x="626" y="1028"/>
                  </a:lnTo>
                  <a:lnTo>
                    <a:pt x="607" y="1027"/>
                  </a:lnTo>
                  <a:lnTo>
                    <a:pt x="598" y="1027"/>
                  </a:lnTo>
                  <a:lnTo>
                    <a:pt x="589" y="1025"/>
                  </a:lnTo>
                  <a:lnTo>
                    <a:pt x="580" y="1023"/>
                  </a:lnTo>
                  <a:lnTo>
                    <a:pt x="571" y="1021"/>
                  </a:lnTo>
                  <a:lnTo>
                    <a:pt x="563" y="1018"/>
                  </a:lnTo>
                  <a:lnTo>
                    <a:pt x="554" y="1015"/>
                  </a:lnTo>
                  <a:lnTo>
                    <a:pt x="546" y="1011"/>
                  </a:lnTo>
                  <a:lnTo>
                    <a:pt x="538" y="1006"/>
                  </a:lnTo>
                  <a:lnTo>
                    <a:pt x="519" y="814"/>
                  </a:lnTo>
                  <a:lnTo>
                    <a:pt x="499" y="827"/>
                  </a:lnTo>
                  <a:lnTo>
                    <a:pt x="480" y="840"/>
                  </a:lnTo>
                  <a:lnTo>
                    <a:pt x="463" y="855"/>
                  </a:lnTo>
                  <a:lnTo>
                    <a:pt x="447" y="871"/>
                  </a:lnTo>
                  <a:lnTo>
                    <a:pt x="433" y="887"/>
                  </a:lnTo>
                  <a:lnTo>
                    <a:pt x="419" y="905"/>
                  </a:lnTo>
                  <a:lnTo>
                    <a:pt x="407" y="923"/>
                  </a:lnTo>
                  <a:lnTo>
                    <a:pt x="396" y="942"/>
                  </a:lnTo>
                  <a:lnTo>
                    <a:pt x="386" y="962"/>
                  </a:lnTo>
                  <a:lnTo>
                    <a:pt x="376" y="981"/>
                  </a:lnTo>
                  <a:lnTo>
                    <a:pt x="367" y="1001"/>
                  </a:lnTo>
                  <a:lnTo>
                    <a:pt x="360" y="1021"/>
                  </a:lnTo>
                  <a:lnTo>
                    <a:pt x="354" y="1042"/>
                  </a:lnTo>
                  <a:lnTo>
                    <a:pt x="348" y="1062"/>
                  </a:lnTo>
                  <a:lnTo>
                    <a:pt x="343" y="1083"/>
                  </a:lnTo>
                  <a:lnTo>
                    <a:pt x="339" y="1102"/>
                  </a:lnTo>
                  <a:lnTo>
                    <a:pt x="190" y="1102"/>
                  </a:lnTo>
                  <a:lnTo>
                    <a:pt x="191" y="1078"/>
                  </a:lnTo>
                  <a:lnTo>
                    <a:pt x="194" y="1055"/>
                  </a:lnTo>
                  <a:lnTo>
                    <a:pt x="198" y="1032"/>
                  </a:lnTo>
                  <a:lnTo>
                    <a:pt x="203" y="1008"/>
                  </a:lnTo>
                  <a:lnTo>
                    <a:pt x="210" y="985"/>
                  </a:lnTo>
                  <a:lnTo>
                    <a:pt x="218" y="962"/>
                  </a:lnTo>
                  <a:lnTo>
                    <a:pt x="226" y="939"/>
                  </a:lnTo>
                  <a:lnTo>
                    <a:pt x="235" y="916"/>
                  </a:lnTo>
                  <a:lnTo>
                    <a:pt x="245" y="895"/>
                  </a:lnTo>
                  <a:lnTo>
                    <a:pt x="255" y="872"/>
                  </a:lnTo>
                  <a:lnTo>
                    <a:pt x="267" y="849"/>
                  </a:lnTo>
                  <a:lnTo>
                    <a:pt x="278" y="828"/>
                  </a:lnTo>
                  <a:lnTo>
                    <a:pt x="304" y="783"/>
                  </a:lnTo>
                  <a:lnTo>
                    <a:pt x="331" y="740"/>
                  </a:lnTo>
                  <a:lnTo>
                    <a:pt x="388" y="653"/>
                  </a:lnTo>
                  <a:lnTo>
                    <a:pt x="444" y="565"/>
                  </a:lnTo>
                  <a:lnTo>
                    <a:pt x="470" y="521"/>
                  </a:lnTo>
                  <a:lnTo>
                    <a:pt x="495" y="476"/>
                  </a:lnTo>
                  <a:lnTo>
                    <a:pt x="507" y="454"/>
                  </a:lnTo>
                  <a:lnTo>
                    <a:pt x="518" y="431"/>
                  </a:lnTo>
                  <a:lnTo>
                    <a:pt x="529" y="408"/>
                  </a:lnTo>
                  <a:lnTo>
                    <a:pt x="538" y="386"/>
                  </a:lnTo>
                  <a:lnTo>
                    <a:pt x="505" y="371"/>
                  </a:lnTo>
                  <a:lnTo>
                    <a:pt x="471" y="358"/>
                  </a:lnTo>
                  <a:lnTo>
                    <a:pt x="454" y="352"/>
                  </a:lnTo>
                  <a:lnTo>
                    <a:pt x="437" y="347"/>
                  </a:lnTo>
                  <a:lnTo>
                    <a:pt x="420" y="342"/>
                  </a:lnTo>
                  <a:lnTo>
                    <a:pt x="402" y="338"/>
                  </a:lnTo>
                  <a:lnTo>
                    <a:pt x="383" y="335"/>
                  </a:lnTo>
                  <a:lnTo>
                    <a:pt x="365" y="333"/>
                  </a:lnTo>
                  <a:lnTo>
                    <a:pt x="347" y="331"/>
                  </a:lnTo>
                  <a:lnTo>
                    <a:pt x="328" y="329"/>
                  </a:lnTo>
                  <a:lnTo>
                    <a:pt x="309" y="329"/>
                  </a:lnTo>
                  <a:lnTo>
                    <a:pt x="290" y="329"/>
                  </a:lnTo>
                  <a:lnTo>
                    <a:pt x="270" y="331"/>
                  </a:lnTo>
                  <a:lnTo>
                    <a:pt x="250" y="332"/>
                  </a:lnTo>
                  <a:lnTo>
                    <a:pt x="243" y="339"/>
                  </a:lnTo>
                  <a:lnTo>
                    <a:pt x="236" y="348"/>
                  </a:lnTo>
                  <a:lnTo>
                    <a:pt x="229" y="356"/>
                  </a:lnTo>
                  <a:lnTo>
                    <a:pt x="223" y="366"/>
                  </a:lnTo>
                  <a:lnTo>
                    <a:pt x="211" y="388"/>
                  </a:lnTo>
                  <a:lnTo>
                    <a:pt x="199" y="410"/>
                  </a:lnTo>
                  <a:lnTo>
                    <a:pt x="188" y="433"/>
                  </a:lnTo>
                  <a:lnTo>
                    <a:pt x="178" y="457"/>
                  </a:lnTo>
                  <a:lnTo>
                    <a:pt x="167" y="480"/>
                  </a:lnTo>
                  <a:lnTo>
                    <a:pt x="155" y="500"/>
                  </a:lnTo>
                  <a:lnTo>
                    <a:pt x="149" y="510"/>
                  </a:lnTo>
                  <a:lnTo>
                    <a:pt x="142" y="520"/>
                  </a:lnTo>
                  <a:lnTo>
                    <a:pt x="136" y="527"/>
                  </a:lnTo>
                  <a:lnTo>
                    <a:pt x="128" y="535"/>
                  </a:lnTo>
                  <a:lnTo>
                    <a:pt x="121" y="541"/>
                  </a:lnTo>
                  <a:lnTo>
                    <a:pt x="113" y="547"/>
                  </a:lnTo>
                  <a:lnTo>
                    <a:pt x="105" y="551"/>
                  </a:lnTo>
                  <a:lnTo>
                    <a:pt x="96" y="554"/>
                  </a:lnTo>
                  <a:lnTo>
                    <a:pt x="86" y="556"/>
                  </a:lnTo>
                  <a:lnTo>
                    <a:pt x="76" y="556"/>
                  </a:lnTo>
                  <a:lnTo>
                    <a:pt x="66" y="555"/>
                  </a:lnTo>
                  <a:lnTo>
                    <a:pt x="54" y="553"/>
                  </a:lnTo>
                  <a:lnTo>
                    <a:pt x="42" y="549"/>
                  </a:lnTo>
                  <a:lnTo>
                    <a:pt x="28" y="542"/>
                  </a:lnTo>
                  <a:lnTo>
                    <a:pt x="15" y="535"/>
                  </a:lnTo>
                  <a:lnTo>
                    <a:pt x="0" y="524"/>
                  </a:lnTo>
                  <a:lnTo>
                    <a:pt x="0" y="508"/>
                  </a:lnTo>
                  <a:lnTo>
                    <a:pt x="0" y="490"/>
                  </a:lnTo>
                  <a:lnTo>
                    <a:pt x="1" y="473"/>
                  </a:lnTo>
                  <a:lnTo>
                    <a:pt x="3" y="456"/>
                  </a:lnTo>
                  <a:lnTo>
                    <a:pt x="6" y="440"/>
                  </a:lnTo>
                  <a:lnTo>
                    <a:pt x="9" y="422"/>
                  </a:lnTo>
                  <a:lnTo>
                    <a:pt x="13" y="405"/>
                  </a:lnTo>
                  <a:lnTo>
                    <a:pt x="18" y="388"/>
                  </a:lnTo>
                  <a:lnTo>
                    <a:pt x="23" y="372"/>
                  </a:lnTo>
                  <a:lnTo>
                    <a:pt x="29" y="354"/>
                  </a:lnTo>
                  <a:lnTo>
                    <a:pt x="36" y="338"/>
                  </a:lnTo>
                  <a:lnTo>
                    <a:pt x="43" y="321"/>
                  </a:lnTo>
                  <a:lnTo>
                    <a:pt x="58" y="287"/>
                  </a:lnTo>
                  <a:lnTo>
                    <a:pt x="74" y="254"/>
                  </a:lnTo>
                  <a:lnTo>
                    <a:pt x="92" y="221"/>
                  </a:lnTo>
                  <a:lnTo>
                    <a:pt x="111" y="188"/>
                  </a:lnTo>
                  <a:lnTo>
                    <a:pt x="130" y="157"/>
                  </a:lnTo>
                  <a:lnTo>
                    <a:pt x="150" y="124"/>
                  </a:lnTo>
                  <a:lnTo>
                    <a:pt x="191" y="61"/>
                  </a:lnTo>
                  <a:lnTo>
                    <a:pt x="230" y="0"/>
                  </a:lnTo>
                  <a:lnTo>
                    <a:pt x="238" y="5"/>
                  </a:lnTo>
                  <a:lnTo>
                    <a:pt x="246" y="10"/>
                  </a:lnTo>
                  <a:lnTo>
                    <a:pt x="254" y="14"/>
                  </a:lnTo>
                  <a:lnTo>
                    <a:pt x="263" y="18"/>
                  </a:lnTo>
                  <a:lnTo>
                    <a:pt x="279" y="24"/>
                  </a:lnTo>
                  <a:lnTo>
                    <a:pt x="296" y="30"/>
                  </a:lnTo>
                  <a:lnTo>
                    <a:pt x="303" y="34"/>
                  </a:lnTo>
                  <a:lnTo>
                    <a:pt x="311" y="39"/>
                  </a:lnTo>
                  <a:lnTo>
                    <a:pt x="317" y="43"/>
                  </a:lnTo>
                  <a:lnTo>
                    <a:pt x="324" y="50"/>
                  </a:lnTo>
                  <a:lnTo>
                    <a:pt x="329" y="56"/>
                  </a:lnTo>
                  <a:lnTo>
                    <a:pt x="333" y="65"/>
                  </a:lnTo>
                  <a:lnTo>
                    <a:pt x="337" y="74"/>
                  </a:lnTo>
                  <a:lnTo>
                    <a:pt x="339"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0" name="Freeform 279">
              <a:extLst>
                <a:ext uri="{FF2B5EF4-FFF2-40B4-BE49-F238E27FC236}">
                  <a16:creationId xmlns:a16="http://schemas.microsoft.com/office/drawing/2014/main" id="{154A0FE6-68E2-4AC4-A841-C19FE1BA67F2}"/>
                </a:ext>
              </a:extLst>
            </p:cNvPr>
            <p:cNvSpPr>
              <a:spLocks/>
            </p:cNvSpPr>
            <p:nvPr/>
          </p:nvSpPr>
          <p:spPr bwMode="auto">
            <a:xfrm>
              <a:off x="4068" y="3695"/>
              <a:ext cx="104" cy="93"/>
            </a:xfrm>
            <a:custGeom>
              <a:avLst/>
              <a:gdLst>
                <a:gd name="T0" fmla="*/ 0 w 728"/>
                <a:gd name="T1" fmla="*/ 0 h 1024"/>
                <a:gd name="T2" fmla="*/ 0 w 728"/>
                <a:gd name="T3" fmla="*/ 0 h 1024"/>
                <a:gd name="T4" fmla="*/ 0 w 728"/>
                <a:gd name="T5" fmla="*/ 0 h 1024"/>
                <a:gd name="T6" fmla="*/ 0 w 728"/>
                <a:gd name="T7" fmla="*/ 0 h 1024"/>
                <a:gd name="T8" fmla="*/ 0 w 728"/>
                <a:gd name="T9" fmla="*/ 0 h 1024"/>
                <a:gd name="T10" fmla="*/ 0 w 728"/>
                <a:gd name="T11" fmla="*/ 0 h 1024"/>
                <a:gd name="T12" fmla="*/ 0 w 728"/>
                <a:gd name="T13" fmla="*/ 0 h 1024"/>
                <a:gd name="T14" fmla="*/ 0 w 728"/>
                <a:gd name="T15" fmla="*/ 0 h 1024"/>
                <a:gd name="T16" fmla="*/ 0 w 728"/>
                <a:gd name="T17" fmla="*/ 0 h 1024"/>
                <a:gd name="T18" fmla="*/ 0 w 728"/>
                <a:gd name="T19" fmla="*/ 0 h 1024"/>
                <a:gd name="T20" fmla="*/ 0 w 728"/>
                <a:gd name="T21" fmla="*/ 0 h 1024"/>
                <a:gd name="T22" fmla="*/ 0 w 728"/>
                <a:gd name="T23" fmla="*/ 0 h 1024"/>
                <a:gd name="T24" fmla="*/ 0 w 728"/>
                <a:gd name="T25" fmla="*/ 0 h 1024"/>
                <a:gd name="T26" fmla="*/ 0 w 728"/>
                <a:gd name="T27" fmla="*/ 0 h 1024"/>
                <a:gd name="T28" fmla="*/ 0 w 728"/>
                <a:gd name="T29" fmla="*/ 0 h 1024"/>
                <a:gd name="T30" fmla="*/ 0 w 728"/>
                <a:gd name="T31" fmla="*/ 0 h 1024"/>
                <a:gd name="T32" fmla="*/ 0 w 728"/>
                <a:gd name="T33" fmla="*/ 0 h 1024"/>
                <a:gd name="T34" fmla="*/ 0 w 728"/>
                <a:gd name="T35" fmla="*/ 0 h 1024"/>
                <a:gd name="T36" fmla="*/ 0 w 728"/>
                <a:gd name="T37" fmla="*/ 0 h 1024"/>
                <a:gd name="T38" fmla="*/ 0 w 728"/>
                <a:gd name="T39" fmla="*/ 0 h 1024"/>
                <a:gd name="T40" fmla="*/ 0 w 728"/>
                <a:gd name="T41" fmla="*/ 0 h 1024"/>
                <a:gd name="T42" fmla="*/ 0 w 728"/>
                <a:gd name="T43" fmla="*/ 0 h 1024"/>
                <a:gd name="T44" fmla="*/ 0 w 728"/>
                <a:gd name="T45" fmla="*/ 0 h 1024"/>
                <a:gd name="T46" fmla="*/ 0 w 728"/>
                <a:gd name="T47" fmla="*/ 0 h 1024"/>
                <a:gd name="T48" fmla="*/ 0 w 728"/>
                <a:gd name="T49" fmla="*/ 0 h 1024"/>
                <a:gd name="T50" fmla="*/ 0 w 728"/>
                <a:gd name="T51" fmla="*/ 0 h 1024"/>
                <a:gd name="T52" fmla="*/ 0 w 728"/>
                <a:gd name="T53" fmla="*/ 0 h 1024"/>
                <a:gd name="T54" fmla="*/ 0 w 728"/>
                <a:gd name="T55" fmla="*/ 0 h 1024"/>
                <a:gd name="T56" fmla="*/ 0 w 728"/>
                <a:gd name="T57" fmla="*/ 0 h 1024"/>
                <a:gd name="T58" fmla="*/ 0 w 728"/>
                <a:gd name="T59" fmla="*/ 0 h 1024"/>
                <a:gd name="T60" fmla="*/ 0 w 728"/>
                <a:gd name="T61" fmla="*/ 0 h 1024"/>
                <a:gd name="T62" fmla="*/ 0 w 728"/>
                <a:gd name="T63" fmla="*/ 0 h 1024"/>
                <a:gd name="T64" fmla="*/ 0 w 728"/>
                <a:gd name="T65" fmla="*/ 0 h 1024"/>
                <a:gd name="T66" fmla="*/ 0 w 728"/>
                <a:gd name="T67" fmla="*/ 0 h 1024"/>
                <a:gd name="T68" fmla="*/ 0 w 728"/>
                <a:gd name="T69" fmla="*/ 0 h 1024"/>
                <a:gd name="T70" fmla="*/ 0 w 728"/>
                <a:gd name="T71" fmla="*/ 0 h 1024"/>
                <a:gd name="T72" fmla="*/ 0 w 728"/>
                <a:gd name="T73" fmla="*/ 0 h 1024"/>
                <a:gd name="T74" fmla="*/ 0 w 728"/>
                <a:gd name="T75" fmla="*/ 0 h 1024"/>
                <a:gd name="T76" fmla="*/ 0 w 728"/>
                <a:gd name="T77" fmla="*/ 0 h 1024"/>
                <a:gd name="T78" fmla="*/ 0 w 728"/>
                <a:gd name="T79" fmla="*/ 0 h 1024"/>
                <a:gd name="T80" fmla="*/ 0 w 728"/>
                <a:gd name="T81" fmla="*/ 0 h 1024"/>
                <a:gd name="T82" fmla="*/ 0 w 728"/>
                <a:gd name="T83" fmla="*/ 0 h 1024"/>
                <a:gd name="T84" fmla="*/ 0 w 728"/>
                <a:gd name="T85" fmla="*/ 0 h 1024"/>
                <a:gd name="T86" fmla="*/ 0 w 728"/>
                <a:gd name="T87" fmla="*/ 0 h 1024"/>
                <a:gd name="T88" fmla="*/ 0 w 728"/>
                <a:gd name="T89" fmla="*/ 0 h 1024"/>
                <a:gd name="T90" fmla="*/ 0 w 728"/>
                <a:gd name="T91" fmla="*/ 0 h 1024"/>
                <a:gd name="T92" fmla="*/ 0 w 728"/>
                <a:gd name="T93" fmla="*/ 0 h 1024"/>
                <a:gd name="T94" fmla="*/ 0 w 728"/>
                <a:gd name="T95" fmla="*/ 0 h 1024"/>
                <a:gd name="T96" fmla="*/ 0 w 728"/>
                <a:gd name="T97" fmla="*/ 0 h 1024"/>
                <a:gd name="T98" fmla="*/ 0 w 728"/>
                <a:gd name="T99" fmla="*/ 0 h 1024"/>
                <a:gd name="T100" fmla="*/ 0 w 728"/>
                <a:gd name="T101" fmla="*/ 0 h 10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728" h="1024">
                  <a:moveTo>
                    <a:pt x="389" y="153"/>
                  </a:moveTo>
                  <a:lnTo>
                    <a:pt x="410" y="164"/>
                  </a:lnTo>
                  <a:lnTo>
                    <a:pt x="432" y="173"/>
                  </a:lnTo>
                  <a:lnTo>
                    <a:pt x="455" y="180"/>
                  </a:lnTo>
                  <a:lnTo>
                    <a:pt x="478" y="187"/>
                  </a:lnTo>
                  <a:lnTo>
                    <a:pt x="527" y="198"/>
                  </a:lnTo>
                  <a:lnTo>
                    <a:pt x="574" y="209"/>
                  </a:lnTo>
                  <a:lnTo>
                    <a:pt x="597" y="214"/>
                  </a:lnTo>
                  <a:lnTo>
                    <a:pt x="619" y="221"/>
                  </a:lnTo>
                  <a:lnTo>
                    <a:pt x="640" y="229"/>
                  </a:lnTo>
                  <a:lnTo>
                    <a:pt x="661" y="239"/>
                  </a:lnTo>
                  <a:lnTo>
                    <a:pt x="670" y="245"/>
                  </a:lnTo>
                  <a:lnTo>
                    <a:pt x="680" y="251"/>
                  </a:lnTo>
                  <a:lnTo>
                    <a:pt x="689" y="258"/>
                  </a:lnTo>
                  <a:lnTo>
                    <a:pt x="697" y="266"/>
                  </a:lnTo>
                  <a:lnTo>
                    <a:pt x="707" y="273"/>
                  </a:lnTo>
                  <a:lnTo>
                    <a:pt x="714" y="283"/>
                  </a:lnTo>
                  <a:lnTo>
                    <a:pt x="722" y="293"/>
                  </a:lnTo>
                  <a:lnTo>
                    <a:pt x="728" y="304"/>
                  </a:lnTo>
                  <a:lnTo>
                    <a:pt x="707" y="350"/>
                  </a:lnTo>
                  <a:lnTo>
                    <a:pt x="685" y="397"/>
                  </a:lnTo>
                  <a:lnTo>
                    <a:pt x="665" y="444"/>
                  </a:lnTo>
                  <a:lnTo>
                    <a:pt x="647" y="492"/>
                  </a:lnTo>
                  <a:lnTo>
                    <a:pt x="609" y="588"/>
                  </a:lnTo>
                  <a:lnTo>
                    <a:pt x="571" y="682"/>
                  </a:lnTo>
                  <a:lnTo>
                    <a:pt x="551" y="728"/>
                  </a:lnTo>
                  <a:lnTo>
                    <a:pt x="530" y="774"/>
                  </a:lnTo>
                  <a:lnTo>
                    <a:pt x="507" y="818"/>
                  </a:lnTo>
                  <a:lnTo>
                    <a:pt x="484" y="861"/>
                  </a:lnTo>
                  <a:lnTo>
                    <a:pt x="471" y="883"/>
                  </a:lnTo>
                  <a:lnTo>
                    <a:pt x="459" y="903"/>
                  </a:lnTo>
                  <a:lnTo>
                    <a:pt x="445" y="924"/>
                  </a:lnTo>
                  <a:lnTo>
                    <a:pt x="431" y="945"/>
                  </a:lnTo>
                  <a:lnTo>
                    <a:pt x="417" y="964"/>
                  </a:lnTo>
                  <a:lnTo>
                    <a:pt x="402" y="983"/>
                  </a:lnTo>
                  <a:lnTo>
                    <a:pt x="386" y="1002"/>
                  </a:lnTo>
                  <a:lnTo>
                    <a:pt x="370" y="1020"/>
                  </a:lnTo>
                  <a:lnTo>
                    <a:pt x="362" y="1022"/>
                  </a:lnTo>
                  <a:lnTo>
                    <a:pt x="355" y="1023"/>
                  </a:lnTo>
                  <a:lnTo>
                    <a:pt x="346" y="1024"/>
                  </a:lnTo>
                  <a:lnTo>
                    <a:pt x="339" y="1024"/>
                  </a:lnTo>
                  <a:lnTo>
                    <a:pt x="324" y="1023"/>
                  </a:lnTo>
                  <a:lnTo>
                    <a:pt x="310" y="1020"/>
                  </a:lnTo>
                  <a:lnTo>
                    <a:pt x="296" y="1016"/>
                  </a:lnTo>
                  <a:lnTo>
                    <a:pt x="284" y="1009"/>
                  </a:lnTo>
                  <a:lnTo>
                    <a:pt x="272" y="1002"/>
                  </a:lnTo>
                  <a:lnTo>
                    <a:pt x="262" y="992"/>
                  </a:lnTo>
                  <a:lnTo>
                    <a:pt x="258" y="988"/>
                  </a:lnTo>
                  <a:lnTo>
                    <a:pt x="254" y="982"/>
                  </a:lnTo>
                  <a:lnTo>
                    <a:pt x="250" y="977"/>
                  </a:lnTo>
                  <a:lnTo>
                    <a:pt x="247" y="972"/>
                  </a:lnTo>
                  <a:lnTo>
                    <a:pt x="245" y="965"/>
                  </a:lnTo>
                  <a:lnTo>
                    <a:pt x="243" y="960"/>
                  </a:lnTo>
                  <a:lnTo>
                    <a:pt x="241" y="953"/>
                  </a:lnTo>
                  <a:lnTo>
                    <a:pt x="240" y="947"/>
                  </a:lnTo>
                  <a:lnTo>
                    <a:pt x="240" y="940"/>
                  </a:lnTo>
                  <a:lnTo>
                    <a:pt x="241" y="934"/>
                  </a:lnTo>
                  <a:lnTo>
                    <a:pt x="242" y="927"/>
                  </a:lnTo>
                  <a:lnTo>
                    <a:pt x="244" y="920"/>
                  </a:lnTo>
                  <a:lnTo>
                    <a:pt x="247" y="913"/>
                  </a:lnTo>
                  <a:lnTo>
                    <a:pt x="250" y="906"/>
                  </a:lnTo>
                  <a:lnTo>
                    <a:pt x="254" y="899"/>
                  </a:lnTo>
                  <a:lnTo>
                    <a:pt x="260" y="892"/>
                  </a:lnTo>
                  <a:lnTo>
                    <a:pt x="508" y="389"/>
                  </a:lnTo>
                  <a:lnTo>
                    <a:pt x="505" y="380"/>
                  </a:lnTo>
                  <a:lnTo>
                    <a:pt x="502" y="373"/>
                  </a:lnTo>
                  <a:lnTo>
                    <a:pt x="498" y="365"/>
                  </a:lnTo>
                  <a:lnTo>
                    <a:pt x="494" y="359"/>
                  </a:lnTo>
                  <a:lnTo>
                    <a:pt x="489" y="353"/>
                  </a:lnTo>
                  <a:lnTo>
                    <a:pt x="484" y="348"/>
                  </a:lnTo>
                  <a:lnTo>
                    <a:pt x="479" y="344"/>
                  </a:lnTo>
                  <a:lnTo>
                    <a:pt x="473" y="339"/>
                  </a:lnTo>
                  <a:lnTo>
                    <a:pt x="461" y="333"/>
                  </a:lnTo>
                  <a:lnTo>
                    <a:pt x="448" y="327"/>
                  </a:lnTo>
                  <a:lnTo>
                    <a:pt x="434" y="324"/>
                  </a:lnTo>
                  <a:lnTo>
                    <a:pt x="419" y="322"/>
                  </a:lnTo>
                  <a:lnTo>
                    <a:pt x="389" y="319"/>
                  </a:lnTo>
                  <a:lnTo>
                    <a:pt x="358" y="317"/>
                  </a:lnTo>
                  <a:lnTo>
                    <a:pt x="342" y="314"/>
                  </a:lnTo>
                  <a:lnTo>
                    <a:pt x="327" y="312"/>
                  </a:lnTo>
                  <a:lnTo>
                    <a:pt x="313" y="308"/>
                  </a:lnTo>
                  <a:lnTo>
                    <a:pt x="299" y="304"/>
                  </a:lnTo>
                  <a:lnTo>
                    <a:pt x="288" y="309"/>
                  </a:lnTo>
                  <a:lnTo>
                    <a:pt x="277" y="316"/>
                  </a:lnTo>
                  <a:lnTo>
                    <a:pt x="267" y="324"/>
                  </a:lnTo>
                  <a:lnTo>
                    <a:pt x="257" y="333"/>
                  </a:lnTo>
                  <a:lnTo>
                    <a:pt x="248" y="344"/>
                  </a:lnTo>
                  <a:lnTo>
                    <a:pt x="240" y="354"/>
                  </a:lnTo>
                  <a:lnTo>
                    <a:pt x="232" y="365"/>
                  </a:lnTo>
                  <a:lnTo>
                    <a:pt x="225" y="377"/>
                  </a:lnTo>
                  <a:lnTo>
                    <a:pt x="199" y="429"/>
                  </a:lnTo>
                  <a:lnTo>
                    <a:pt x="174" y="481"/>
                  </a:lnTo>
                  <a:lnTo>
                    <a:pt x="167" y="493"/>
                  </a:lnTo>
                  <a:lnTo>
                    <a:pt x="160" y="505"/>
                  </a:lnTo>
                  <a:lnTo>
                    <a:pt x="153" y="515"/>
                  </a:lnTo>
                  <a:lnTo>
                    <a:pt x="146" y="525"/>
                  </a:lnTo>
                  <a:lnTo>
                    <a:pt x="139" y="535"/>
                  </a:lnTo>
                  <a:lnTo>
                    <a:pt x="131" y="542"/>
                  </a:lnTo>
                  <a:lnTo>
                    <a:pt x="122" y="549"/>
                  </a:lnTo>
                  <a:lnTo>
                    <a:pt x="113" y="554"/>
                  </a:lnTo>
                  <a:lnTo>
                    <a:pt x="103" y="559"/>
                  </a:lnTo>
                  <a:lnTo>
                    <a:pt x="93" y="561"/>
                  </a:lnTo>
                  <a:lnTo>
                    <a:pt x="81" y="562"/>
                  </a:lnTo>
                  <a:lnTo>
                    <a:pt x="69" y="562"/>
                  </a:lnTo>
                  <a:lnTo>
                    <a:pt x="56" y="559"/>
                  </a:lnTo>
                  <a:lnTo>
                    <a:pt x="42" y="554"/>
                  </a:lnTo>
                  <a:lnTo>
                    <a:pt x="27" y="548"/>
                  </a:lnTo>
                  <a:lnTo>
                    <a:pt x="11" y="539"/>
                  </a:lnTo>
                  <a:lnTo>
                    <a:pt x="6" y="519"/>
                  </a:lnTo>
                  <a:lnTo>
                    <a:pt x="3" y="499"/>
                  </a:lnTo>
                  <a:lnTo>
                    <a:pt x="1" y="480"/>
                  </a:lnTo>
                  <a:lnTo>
                    <a:pt x="0" y="461"/>
                  </a:lnTo>
                  <a:lnTo>
                    <a:pt x="1" y="443"/>
                  </a:lnTo>
                  <a:lnTo>
                    <a:pt x="3" y="425"/>
                  </a:lnTo>
                  <a:lnTo>
                    <a:pt x="6" y="406"/>
                  </a:lnTo>
                  <a:lnTo>
                    <a:pt x="10" y="389"/>
                  </a:lnTo>
                  <a:lnTo>
                    <a:pt x="15" y="372"/>
                  </a:lnTo>
                  <a:lnTo>
                    <a:pt x="21" y="354"/>
                  </a:lnTo>
                  <a:lnTo>
                    <a:pt x="28" y="337"/>
                  </a:lnTo>
                  <a:lnTo>
                    <a:pt x="36" y="321"/>
                  </a:lnTo>
                  <a:lnTo>
                    <a:pt x="44" y="304"/>
                  </a:lnTo>
                  <a:lnTo>
                    <a:pt x="53" y="287"/>
                  </a:lnTo>
                  <a:lnTo>
                    <a:pt x="63" y="271"/>
                  </a:lnTo>
                  <a:lnTo>
                    <a:pt x="73" y="255"/>
                  </a:lnTo>
                  <a:lnTo>
                    <a:pt x="94" y="224"/>
                  </a:lnTo>
                  <a:lnTo>
                    <a:pt x="116" y="191"/>
                  </a:lnTo>
                  <a:lnTo>
                    <a:pt x="139" y="160"/>
                  </a:lnTo>
                  <a:lnTo>
                    <a:pt x="161" y="130"/>
                  </a:lnTo>
                  <a:lnTo>
                    <a:pt x="184" y="98"/>
                  </a:lnTo>
                  <a:lnTo>
                    <a:pt x="205" y="67"/>
                  </a:lnTo>
                  <a:lnTo>
                    <a:pt x="214" y="51"/>
                  </a:lnTo>
                  <a:lnTo>
                    <a:pt x="224" y="36"/>
                  </a:lnTo>
                  <a:lnTo>
                    <a:pt x="232" y="19"/>
                  </a:lnTo>
                  <a:lnTo>
                    <a:pt x="240" y="3"/>
                  </a:lnTo>
                  <a:lnTo>
                    <a:pt x="250" y="2"/>
                  </a:lnTo>
                  <a:lnTo>
                    <a:pt x="259" y="1"/>
                  </a:lnTo>
                  <a:lnTo>
                    <a:pt x="267" y="0"/>
                  </a:lnTo>
                  <a:lnTo>
                    <a:pt x="275" y="1"/>
                  </a:lnTo>
                  <a:lnTo>
                    <a:pt x="283" y="1"/>
                  </a:lnTo>
                  <a:lnTo>
                    <a:pt x="290" y="3"/>
                  </a:lnTo>
                  <a:lnTo>
                    <a:pt x="296" y="5"/>
                  </a:lnTo>
                  <a:lnTo>
                    <a:pt x="302" y="8"/>
                  </a:lnTo>
                  <a:lnTo>
                    <a:pt x="308" y="11"/>
                  </a:lnTo>
                  <a:lnTo>
                    <a:pt x="313" y="14"/>
                  </a:lnTo>
                  <a:lnTo>
                    <a:pt x="317" y="17"/>
                  </a:lnTo>
                  <a:lnTo>
                    <a:pt x="322" y="22"/>
                  </a:lnTo>
                  <a:lnTo>
                    <a:pt x="330" y="31"/>
                  </a:lnTo>
                  <a:lnTo>
                    <a:pt x="336" y="42"/>
                  </a:lnTo>
                  <a:lnTo>
                    <a:pt x="349" y="67"/>
                  </a:lnTo>
                  <a:lnTo>
                    <a:pt x="361" y="95"/>
                  </a:lnTo>
                  <a:lnTo>
                    <a:pt x="367" y="110"/>
                  </a:lnTo>
                  <a:lnTo>
                    <a:pt x="373" y="124"/>
                  </a:lnTo>
                  <a:lnTo>
                    <a:pt x="381" y="139"/>
                  </a:lnTo>
                  <a:lnTo>
                    <a:pt x="389"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1" name="Freeform 280">
              <a:extLst>
                <a:ext uri="{FF2B5EF4-FFF2-40B4-BE49-F238E27FC236}">
                  <a16:creationId xmlns:a16="http://schemas.microsoft.com/office/drawing/2014/main" id="{6FE99B49-3A13-479E-87E3-FF0E0F288B95}"/>
                </a:ext>
              </a:extLst>
            </p:cNvPr>
            <p:cNvSpPr>
              <a:spLocks/>
            </p:cNvSpPr>
            <p:nvPr/>
          </p:nvSpPr>
          <p:spPr bwMode="auto">
            <a:xfrm>
              <a:off x="3442" y="3696"/>
              <a:ext cx="150" cy="95"/>
            </a:xfrm>
            <a:custGeom>
              <a:avLst/>
              <a:gdLst>
                <a:gd name="T0" fmla="*/ 0 w 1050"/>
                <a:gd name="T1" fmla="*/ 0 h 1036"/>
                <a:gd name="T2" fmla="*/ 0 w 1050"/>
                <a:gd name="T3" fmla="*/ 0 h 1036"/>
                <a:gd name="T4" fmla="*/ 0 w 1050"/>
                <a:gd name="T5" fmla="*/ 0 h 1036"/>
                <a:gd name="T6" fmla="*/ 0 w 1050"/>
                <a:gd name="T7" fmla="*/ 0 h 1036"/>
                <a:gd name="T8" fmla="*/ 0 w 1050"/>
                <a:gd name="T9" fmla="*/ 0 h 1036"/>
                <a:gd name="T10" fmla="*/ 0 w 1050"/>
                <a:gd name="T11" fmla="*/ 0 h 1036"/>
                <a:gd name="T12" fmla="*/ 0 w 1050"/>
                <a:gd name="T13" fmla="*/ 0 h 1036"/>
                <a:gd name="T14" fmla="*/ 0 w 1050"/>
                <a:gd name="T15" fmla="*/ 0 h 1036"/>
                <a:gd name="T16" fmla="*/ 0 w 1050"/>
                <a:gd name="T17" fmla="*/ 0 h 1036"/>
                <a:gd name="T18" fmla="*/ 0 w 1050"/>
                <a:gd name="T19" fmla="*/ 0 h 1036"/>
                <a:gd name="T20" fmla="*/ 0 w 1050"/>
                <a:gd name="T21" fmla="*/ 0 h 1036"/>
                <a:gd name="T22" fmla="*/ 0 w 1050"/>
                <a:gd name="T23" fmla="*/ 0 h 1036"/>
                <a:gd name="T24" fmla="*/ 0 w 1050"/>
                <a:gd name="T25" fmla="*/ 0 h 1036"/>
                <a:gd name="T26" fmla="*/ 0 w 1050"/>
                <a:gd name="T27" fmla="*/ 0 h 1036"/>
                <a:gd name="T28" fmla="*/ 0 w 1050"/>
                <a:gd name="T29" fmla="*/ 0 h 1036"/>
                <a:gd name="T30" fmla="*/ 0 w 1050"/>
                <a:gd name="T31" fmla="*/ 0 h 1036"/>
                <a:gd name="T32" fmla="*/ 0 w 1050"/>
                <a:gd name="T33" fmla="*/ 0 h 1036"/>
                <a:gd name="T34" fmla="*/ 0 w 1050"/>
                <a:gd name="T35" fmla="*/ 0 h 1036"/>
                <a:gd name="T36" fmla="*/ 0 w 1050"/>
                <a:gd name="T37" fmla="*/ 0 h 1036"/>
                <a:gd name="T38" fmla="*/ 0 w 1050"/>
                <a:gd name="T39" fmla="*/ 0 h 1036"/>
                <a:gd name="T40" fmla="*/ 0 w 1050"/>
                <a:gd name="T41" fmla="*/ 0 h 1036"/>
                <a:gd name="T42" fmla="*/ 0 w 1050"/>
                <a:gd name="T43" fmla="*/ 0 h 1036"/>
                <a:gd name="T44" fmla="*/ 0 w 1050"/>
                <a:gd name="T45" fmla="*/ 0 h 1036"/>
                <a:gd name="T46" fmla="*/ 0 w 1050"/>
                <a:gd name="T47" fmla="*/ 0 h 1036"/>
                <a:gd name="T48" fmla="*/ 0 w 1050"/>
                <a:gd name="T49" fmla="*/ 0 h 1036"/>
                <a:gd name="T50" fmla="*/ 0 w 1050"/>
                <a:gd name="T51" fmla="*/ 0 h 1036"/>
                <a:gd name="T52" fmla="*/ 0 w 1050"/>
                <a:gd name="T53" fmla="*/ 0 h 1036"/>
                <a:gd name="T54" fmla="*/ 0 w 1050"/>
                <a:gd name="T55" fmla="*/ 0 h 1036"/>
                <a:gd name="T56" fmla="*/ 0 w 1050"/>
                <a:gd name="T57" fmla="*/ 0 h 1036"/>
                <a:gd name="T58" fmla="*/ 0 w 1050"/>
                <a:gd name="T59" fmla="*/ 0 h 1036"/>
                <a:gd name="T60" fmla="*/ 0 w 1050"/>
                <a:gd name="T61" fmla="*/ 0 h 1036"/>
                <a:gd name="T62" fmla="*/ 0 w 1050"/>
                <a:gd name="T63" fmla="*/ 0 h 1036"/>
                <a:gd name="T64" fmla="*/ 0 w 1050"/>
                <a:gd name="T65" fmla="*/ 0 h 1036"/>
                <a:gd name="T66" fmla="*/ 0 w 1050"/>
                <a:gd name="T67" fmla="*/ 0 h 1036"/>
                <a:gd name="T68" fmla="*/ 0 w 1050"/>
                <a:gd name="T69" fmla="*/ 0 h 1036"/>
                <a:gd name="T70" fmla="*/ 0 w 1050"/>
                <a:gd name="T71" fmla="*/ 0 h 1036"/>
                <a:gd name="T72" fmla="*/ 0 w 1050"/>
                <a:gd name="T73" fmla="*/ 0 h 1036"/>
                <a:gd name="T74" fmla="*/ 0 w 1050"/>
                <a:gd name="T75" fmla="*/ 0 h 1036"/>
                <a:gd name="T76" fmla="*/ 0 w 1050"/>
                <a:gd name="T77" fmla="*/ 0 h 1036"/>
                <a:gd name="T78" fmla="*/ 0 w 1050"/>
                <a:gd name="T79" fmla="*/ 0 h 1036"/>
                <a:gd name="T80" fmla="*/ 0 w 1050"/>
                <a:gd name="T81" fmla="*/ 0 h 1036"/>
                <a:gd name="T82" fmla="*/ 0 w 1050"/>
                <a:gd name="T83" fmla="*/ 0 h 1036"/>
                <a:gd name="T84" fmla="*/ 0 w 1050"/>
                <a:gd name="T85" fmla="*/ 0 h 1036"/>
                <a:gd name="T86" fmla="*/ 0 w 1050"/>
                <a:gd name="T87" fmla="*/ 0 h 1036"/>
                <a:gd name="T88" fmla="*/ 0 w 1050"/>
                <a:gd name="T89" fmla="*/ 0 h 1036"/>
                <a:gd name="T90" fmla="*/ 0 w 1050"/>
                <a:gd name="T91" fmla="*/ 0 h 1036"/>
                <a:gd name="T92" fmla="*/ 0 w 1050"/>
                <a:gd name="T93" fmla="*/ 0 h 1036"/>
                <a:gd name="T94" fmla="*/ 0 w 1050"/>
                <a:gd name="T95" fmla="*/ 0 h 1036"/>
                <a:gd name="T96" fmla="*/ 0 w 1050"/>
                <a:gd name="T97" fmla="*/ 0 h 1036"/>
                <a:gd name="T98" fmla="*/ 0 w 1050"/>
                <a:gd name="T99" fmla="*/ 0 h 1036"/>
                <a:gd name="T100" fmla="*/ 0 w 1050"/>
                <a:gd name="T101" fmla="*/ 0 h 1036"/>
                <a:gd name="T102" fmla="*/ 0 w 1050"/>
                <a:gd name="T103" fmla="*/ 0 h 1036"/>
                <a:gd name="T104" fmla="*/ 0 w 1050"/>
                <a:gd name="T105" fmla="*/ 0 h 1036"/>
                <a:gd name="T106" fmla="*/ 0 w 1050"/>
                <a:gd name="T107" fmla="*/ 0 h 1036"/>
                <a:gd name="T108" fmla="*/ 0 w 1050"/>
                <a:gd name="T109" fmla="*/ 0 h 1036"/>
                <a:gd name="T110" fmla="*/ 0 w 1050"/>
                <a:gd name="T111" fmla="*/ 0 h 1036"/>
                <a:gd name="T112" fmla="*/ 0 w 1050"/>
                <a:gd name="T113" fmla="*/ 0 h 10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50" h="1036">
                  <a:moveTo>
                    <a:pt x="398" y="96"/>
                  </a:moveTo>
                  <a:lnTo>
                    <a:pt x="410" y="107"/>
                  </a:lnTo>
                  <a:lnTo>
                    <a:pt x="423" y="116"/>
                  </a:lnTo>
                  <a:lnTo>
                    <a:pt x="437" y="123"/>
                  </a:lnTo>
                  <a:lnTo>
                    <a:pt x="452" y="130"/>
                  </a:lnTo>
                  <a:lnTo>
                    <a:pt x="469" y="135"/>
                  </a:lnTo>
                  <a:lnTo>
                    <a:pt x="485" y="140"/>
                  </a:lnTo>
                  <a:lnTo>
                    <a:pt x="503" y="144"/>
                  </a:lnTo>
                  <a:lnTo>
                    <a:pt x="522" y="147"/>
                  </a:lnTo>
                  <a:lnTo>
                    <a:pt x="597" y="158"/>
                  </a:lnTo>
                  <a:lnTo>
                    <a:pt x="669" y="168"/>
                  </a:lnTo>
                  <a:lnTo>
                    <a:pt x="686" y="171"/>
                  </a:lnTo>
                  <a:lnTo>
                    <a:pt x="703" y="175"/>
                  </a:lnTo>
                  <a:lnTo>
                    <a:pt x="718" y="180"/>
                  </a:lnTo>
                  <a:lnTo>
                    <a:pt x="732" y="186"/>
                  </a:lnTo>
                  <a:lnTo>
                    <a:pt x="745" y="193"/>
                  </a:lnTo>
                  <a:lnTo>
                    <a:pt x="757" y="201"/>
                  </a:lnTo>
                  <a:lnTo>
                    <a:pt x="767" y="211"/>
                  </a:lnTo>
                  <a:lnTo>
                    <a:pt x="776" y="222"/>
                  </a:lnTo>
                  <a:lnTo>
                    <a:pt x="783" y="233"/>
                  </a:lnTo>
                  <a:lnTo>
                    <a:pt x="789" y="247"/>
                  </a:lnTo>
                  <a:lnTo>
                    <a:pt x="792" y="264"/>
                  </a:lnTo>
                  <a:lnTo>
                    <a:pt x="794" y="282"/>
                  </a:lnTo>
                  <a:lnTo>
                    <a:pt x="793" y="302"/>
                  </a:lnTo>
                  <a:lnTo>
                    <a:pt x="790" y="323"/>
                  </a:lnTo>
                  <a:lnTo>
                    <a:pt x="785" y="348"/>
                  </a:lnTo>
                  <a:lnTo>
                    <a:pt x="777" y="375"/>
                  </a:lnTo>
                  <a:lnTo>
                    <a:pt x="667" y="664"/>
                  </a:lnTo>
                  <a:lnTo>
                    <a:pt x="671" y="668"/>
                  </a:lnTo>
                  <a:lnTo>
                    <a:pt x="676" y="671"/>
                  </a:lnTo>
                  <a:lnTo>
                    <a:pt x="682" y="673"/>
                  </a:lnTo>
                  <a:lnTo>
                    <a:pt x="687" y="675"/>
                  </a:lnTo>
                  <a:lnTo>
                    <a:pt x="700" y="679"/>
                  </a:lnTo>
                  <a:lnTo>
                    <a:pt x="712" y="680"/>
                  </a:lnTo>
                  <a:lnTo>
                    <a:pt x="738" y="681"/>
                  </a:lnTo>
                  <a:lnTo>
                    <a:pt x="764" y="681"/>
                  </a:lnTo>
                  <a:lnTo>
                    <a:pt x="777" y="682"/>
                  </a:lnTo>
                  <a:lnTo>
                    <a:pt x="789" y="684"/>
                  </a:lnTo>
                  <a:lnTo>
                    <a:pt x="801" y="687"/>
                  </a:lnTo>
                  <a:lnTo>
                    <a:pt x="812" y="693"/>
                  </a:lnTo>
                  <a:lnTo>
                    <a:pt x="818" y="696"/>
                  </a:lnTo>
                  <a:lnTo>
                    <a:pt x="823" y="700"/>
                  </a:lnTo>
                  <a:lnTo>
                    <a:pt x="827" y="705"/>
                  </a:lnTo>
                  <a:lnTo>
                    <a:pt x="832" y="710"/>
                  </a:lnTo>
                  <a:lnTo>
                    <a:pt x="836" y="715"/>
                  </a:lnTo>
                  <a:lnTo>
                    <a:pt x="840" y="723"/>
                  </a:lnTo>
                  <a:lnTo>
                    <a:pt x="843" y="731"/>
                  </a:lnTo>
                  <a:lnTo>
                    <a:pt x="846" y="739"/>
                  </a:lnTo>
                  <a:lnTo>
                    <a:pt x="858" y="723"/>
                  </a:lnTo>
                  <a:lnTo>
                    <a:pt x="871" y="709"/>
                  </a:lnTo>
                  <a:lnTo>
                    <a:pt x="878" y="702"/>
                  </a:lnTo>
                  <a:lnTo>
                    <a:pt x="885" y="697"/>
                  </a:lnTo>
                  <a:lnTo>
                    <a:pt x="892" y="692"/>
                  </a:lnTo>
                  <a:lnTo>
                    <a:pt x="900" y="686"/>
                  </a:lnTo>
                  <a:lnTo>
                    <a:pt x="908" y="683"/>
                  </a:lnTo>
                  <a:lnTo>
                    <a:pt x="917" y="679"/>
                  </a:lnTo>
                  <a:lnTo>
                    <a:pt x="926" y="677"/>
                  </a:lnTo>
                  <a:lnTo>
                    <a:pt x="935" y="674"/>
                  </a:lnTo>
                  <a:lnTo>
                    <a:pt x="944" y="673"/>
                  </a:lnTo>
                  <a:lnTo>
                    <a:pt x="954" y="672"/>
                  </a:lnTo>
                  <a:lnTo>
                    <a:pt x="965" y="673"/>
                  </a:lnTo>
                  <a:lnTo>
                    <a:pt x="976" y="674"/>
                  </a:lnTo>
                  <a:lnTo>
                    <a:pt x="991" y="699"/>
                  </a:lnTo>
                  <a:lnTo>
                    <a:pt x="1006" y="723"/>
                  </a:lnTo>
                  <a:lnTo>
                    <a:pt x="1020" y="748"/>
                  </a:lnTo>
                  <a:lnTo>
                    <a:pt x="1033" y="774"/>
                  </a:lnTo>
                  <a:lnTo>
                    <a:pt x="1038" y="787"/>
                  </a:lnTo>
                  <a:lnTo>
                    <a:pt x="1042" y="801"/>
                  </a:lnTo>
                  <a:lnTo>
                    <a:pt x="1047" y="814"/>
                  </a:lnTo>
                  <a:lnTo>
                    <a:pt x="1049" y="828"/>
                  </a:lnTo>
                  <a:lnTo>
                    <a:pt x="1050" y="843"/>
                  </a:lnTo>
                  <a:lnTo>
                    <a:pt x="1050" y="858"/>
                  </a:lnTo>
                  <a:lnTo>
                    <a:pt x="1049" y="873"/>
                  </a:lnTo>
                  <a:lnTo>
                    <a:pt x="1046" y="888"/>
                  </a:lnTo>
                  <a:lnTo>
                    <a:pt x="1035" y="899"/>
                  </a:lnTo>
                  <a:lnTo>
                    <a:pt x="1025" y="908"/>
                  </a:lnTo>
                  <a:lnTo>
                    <a:pt x="1014" y="916"/>
                  </a:lnTo>
                  <a:lnTo>
                    <a:pt x="1004" y="923"/>
                  </a:lnTo>
                  <a:lnTo>
                    <a:pt x="994" y="928"/>
                  </a:lnTo>
                  <a:lnTo>
                    <a:pt x="984" y="934"/>
                  </a:lnTo>
                  <a:lnTo>
                    <a:pt x="973" y="937"/>
                  </a:lnTo>
                  <a:lnTo>
                    <a:pt x="963" y="940"/>
                  </a:lnTo>
                  <a:lnTo>
                    <a:pt x="952" y="942"/>
                  </a:lnTo>
                  <a:lnTo>
                    <a:pt x="942" y="943"/>
                  </a:lnTo>
                  <a:lnTo>
                    <a:pt x="931" y="945"/>
                  </a:lnTo>
                  <a:lnTo>
                    <a:pt x="921" y="945"/>
                  </a:lnTo>
                  <a:lnTo>
                    <a:pt x="900" y="943"/>
                  </a:lnTo>
                  <a:lnTo>
                    <a:pt x="878" y="939"/>
                  </a:lnTo>
                  <a:lnTo>
                    <a:pt x="832" y="929"/>
                  </a:lnTo>
                  <a:lnTo>
                    <a:pt x="786" y="919"/>
                  </a:lnTo>
                  <a:lnTo>
                    <a:pt x="762" y="914"/>
                  </a:lnTo>
                  <a:lnTo>
                    <a:pt x="738" y="911"/>
                  </a:lnTo>
                  <a:lnTo>
                    <a:pt x="726" y="910"/>
                  </a:lnTo>
                  <a:lnTo>
                    <a:pt x="713" y="910"/>
                  </a:lnTo>
                  <a:lnTo>
                    <a:pt x="700" y="910"/>
                  </a:lnTo>
                  <a:lnTo>
                    <a:pt x="686" y="910"/>
                  </a:lnTo>
                  <a:lnTo>
                    <a:pt x="681" y="902"/>
                  </a:lnTo>
                  <a:lnTo>
                    <a:pt x="677" y="894"/>
                  </a:lnTo>
                  <a:lnTo>
                    <a:pt x="674" y="884"/>
                  </a:lnTo>
                  <a:lnTo>
                    <a:pt x="672" y="874"/>
                  </a:lnTo>
                  <a:lnTo>
                    <a:pt x="670" y="855"/>
                  </a:lnTo>
                  <a:lnTo>
                    <a:pt x="669" y="835"/>
                  </a:lnTo>
                  <a:lnTo>
                    <a:pt x="669" y="815"/>
                  </a:lnTo>
                  <a:lnTo>
                    <a:pt x="670" y="795"/>
                  </a:lnTo>
                  <a:lnTo>
                    <a:pt x="669" y="777"/>
                  </a:lnTo>
                  <a:lnTo>
                    <a:pt x="667" y="760"/>
                  </a:lnTo>
                  <a:lnTo>
                    <a:pt x="653" y="762"/>
                  </a:lnTo>
                  <a:lnTo>
                    <a:pt x="641" y="764"/>
                  </a:lnTo>
                  <a:lnTo>
                    <a:pt x="631" y="769"/>
                  </a:lnTo>
                  <a:lnTo>
                    <a:pt x="621" y="777"/>
                  </a:lnTo>
                  <a:lnTo>
                    <a:pt x="612" y="785"/>
                  </a:lnTo>
                  <a:lnTo>
                    <a:pt x="604" y="795"/>
                  </a:lnTo>
                  <a:lnTo>
                    <a:pt x="597" y="806"/>
                  </a:lnTo>
                  <a:lnTo>
                    <a:pt x="591" y="818"/>
                  </a:lnTo>
                  <a:lnTo>
                    <a:pt x="585" y="831"/>
                  </a:lnTo>
                  <a:lnTo>
                    <a:pt x="580" y="845"/>
                  </a:lnTo>
                  <a:lnTo>
                    <a:pt x="575" y="860"/>
                  </a:lnTo>
                  <a:lnTo>
                    <a:pt x="570" y="875"/>
                  </a:lnTo>
                  <a:lnTo>
                    <a:pt x="562" y="906"/>
                  </a:lnTo>
                  <a:lnTo>
                    <a:pt x="553" y="936"/>
                  </a:lnTo>
                  <a:lnTo>
                    <a:pt x="548" y="950"/>
                  </a:lnTo>
                  <a:lnTo>
                    <a:pt x="543" y="964"/>
                  </a:lnTo>
                  <a:lnTo>
                    <a:pt x="537" y="977"/>
                  </a:lnTo>
                  <a:lnTo>
                    <a:pt x="531" y="990"/>
                  </a:lnTo>
                  <a:lnTo>
                    <a:pt x="524" y="1001"/>
                  </a:lnTo>
                  <a:lnTo>
                    <a:pt x="516" y="1012"/>
                  </a:lnTo>
                  <a:lnTo>
                    <a:pt x="508" y="1020"/>
                  </a:lnTo>
                  <a:lnTo>
                    <a:pt x="498" y="1027"/>
                  </a:lnTo>
                  <a:lnTo>
                    <a:pt x="488" y="1032"/>
                  </a:lnTo>
                  <a:lnTo>
                    <a:pt x="477" y="1035"/>
                  </a:lnTo>
                  <a:lnTo>
                    <a:pt x="464" y="1036"/>
                  </a:lnTo>
                  <a:lnTo>
                    <a:pt x="450" y="1036"/>
                  </a:lnTo>
                  <a:lnTo>
                    <a:pt x="434" y="1032"/>
                  </a:lnTo>
                  <a:lnTo>
                    <a:pt x="417" y="1027"/>
                  </a:lnTo>
                  <a:lnTo>
                    <a:pt x="399" y="1018"/>
                  </a:lnTo>
                  <a:lnTo>
                    <a:pt x="378" y="1006"/>
                  </a:lnTo>
                  <a:lnTo>
                    <a:pt x="379" y="985"/>
                  </a:lnTo>
                  <a:lnTo>
                    <a:pt x="380" y="963"/>
                  </a:lnTo>
                  <a:lnTo>
                    <a:pt x="383" y="941"/>
                  </a:lnTo>
                  <a:lnTo>
                    <a:pt x="386" y="920"/>
                  </a:lnTo>
                  <a:lnTo>
                    <a:pt x="391" y="899"/>
                  </a:lnTo>
                  <a:lnTo>
                    <a:pt x="396" y="878"/>
                  </a:lnTo>
                  <a:lnTo>
                    <a:pt x="401" y="857"/>
                  </a:lnTo>
                  <a:lnTo>
                    <a:pt x="408" y="836"/>
                  </a:lnTo>
                  <a:lnTo>
                    <a:pt x="422" y="795"/>
                  </a:lnTo>
                  <a:lnTo>
                    <a:pt x="438" y="754"/>
                  </a:lnTo>
                  <a:lnTo>
                    <a:pt x="456" y="714"/>
                  </a:lnTo>
                  <a:lnTo>
                    <a:pt x="474" y="673"/>
                  </a:lnTo>
                  <a:lnTo>
                    <a:pt x="492" y="632"/>
                  </a:lnTo>
                  <a:lnTo>
                    <a:pt x="509" y="591"/>
                  </a:lnTo>
                  <a:lnTo>
                    <a:pt x="527" y="550"/>
                  </a:lnTo>
                  <a:lnTo>
                    <a:pt x="542" y="508"/>
                  </a:lnTo>
                  <a:lnTo>
                    <a:pt x="549" y="487"/>
                  </a:lnTo>
                  <a:lnTo>
                    <a:pt x="555" y="466"/>
                  </a:lnTo>
                  <a:lnTo>
                    <a:pt x="561" y="444"/>
                  </a:lnTo>
                  <a:lnTo>
                    <a:pt x="566" y="423"/>
                  </a:lnTo>
                  <a:lnTo>
                    <a:pt x="570" y="400"/>
                  </a:lnTo>
                  <a:lnTo>
                    <a:pt x="574" y="377"/>
                  </a:lnTo>
                  <a:lnTo>
                    <a:pt x="576" y="354"/>
                  </a:lnTo>
                  <a:lnTo>
                    <a:pt x="577" y="332"/>
                  </a:lnTo>
                  <a:lnTo>
                    <a:pt x="572" y="325"/>
                  </a:lnTo>
                  <a:lnTo>
                    <a:pt x="566" y="320"/>
                  </a:lnTo>
                  <a:lnTo>
                    <a:pt x="559" y="314"/>
                  </a:lnTo>
                  <a:lnTo>
                    <a:pt x="553" y="309"/>
                  </a:lnTo>
                  <a:lnTo>
                    <a:pt x="546" y="306"/>
                  </a:lnTo>
                  <a:lnTo>
                    <a:pt x="539" y="303"/>
                  </a:lnTo>
                  <a:lnTo>
                    <a:pt x="532" y="299"/>
                  </a:lnTo>
                  <a:lnTo>
                    <a:pt x="525" y="297"/>
                  </a:lnTo>
                  <a:lnTo>
                    <a:pt x="509" y="293"/>
                  </a:lnTo>
                  <a:lnTo>
                    <a:pt x="493" y="291"/>
                  </a:lnTo>
                  <a:lnTo>
                    <a:pt x="477" y="291"/>
                  </a:lnTo>
                  <a:lnTo>
                    <a:pt x="460" y="291"/>
                  </a:lnTo>
                  <a:lnTo>
                    <a:pt x="426" y="293"/>
                  </a:lnTo>
                  <a:lnTo>
                    <a:pt x="393" y="294"/>
                  </a:lnTo>
                  <a:lnTo>
                    <a:pt x="376" y="295"/>
                  </a:lnTo>
                  <a:lnTo>
                    <a:pt x="360" y="294"/>
                  </a:lnTo>
                  <a:lnTo>
                    <a:pt x="344" y="293"/>
                  </a:lnTo>
                  <a:lnTo>
                    <a:pt x="328" y="290"/>
                  </a:lnTo>
                  <a:lnTo>
                    <a:pt x="317" y="302"/>
                  </a:lnTo>
                  <a:lnTo>
                    <a:pt x="307" y="316"/>
                  </a:lnTo>
                  <a:lnTo>
                    <a:pt x="297" y="330"/>
                  </a:lnTo>
                  <a:lnTo>
                    <a:pt x="288" y="346"/>
                  </a:lnTo>
                  <a:lnTo>
                    <a:pt x="280" y="361"/>
                  </a:lnTo>
                  <a:lnTo>
                    <a:pt x="272" y="378"/>
                  </a:lnTo>
                  <a:lnTo>
                    <a:pt x="264" y="396"/>
                  </a:lnTo>
                  <a:lnTo>
                    <a:pt x="257" y="413"/>
                  </a:lnTo>
                  <a:lnTo>
                    <a:pt x="229" y="484"/>
                  </a:lnTo>
                  <a:lnTo>
                    <a:pt x="201" y="554"/>
                  </a:lnTo>
                  <a:lnTo>
                    <a:pt x="194" y="571"/>
                  </a:lnTo>
                  <a:lnTo>
                    <a:pt x="186" y="586"/>
                  </a:lnTo>
                  <a:lnTo>
                    <a:pt x="177" y="601"/>
                  </a:lnTo>
                  <a:lnTo>
                    <a:pt x="169" y="615"/>
                  </a:lnTo>
                  <a:lnTo>
                    <a:pt x="158" y="628"/>
                  </a:lnTo>
                  <a:lnTo>
                    <a:pt x="148" y="640"/>
                  </a:lnTo>
                  <a:lnTo>
                    <a:pt x="138" y="651"/>
                  </a:lnTo>
                  <a:lnTo>
                    <a:pt x="126" y="659"/>
                  </a:lnTo>
                  <a:lnTo>
                    <a:pt x="114" y="668"/>
                  </a:lnTo>
                  <a:lnTo>
                    <a:pt x="101" y="674"/>
                  </a:lnTo>
                  <a:lnTo>
                    <a:pt x="87" y="679"/>
                  </a:lnTo>
                  <a:lnTo>
                    <a:pt x="72" y="682"/>
                  </a:lnTo>
                  <a:lnTo>
                    <a:pt x="55" y="683"/>
                  </a:lnTo>
                  <a:lnTo>
                    <a:pt x="38" y="682"/>
                  </a:lnTo>
                  <a:lnTo>
                    <a:pt x="20" y="680"/>
                  </a:lnTo>
                  <a:lnTo>
                    <a:pt x="0" y="674"/>
                  </a:lnTo>
                  <a:lnTo>
                    <a:pt x="8" y="631"/>
                  </a:lnTo>
                  <a:lnTo>
                    <a:pt x="17" y="587"/>
                  </a:lnTo>
                  <a:lnTo>
                    <a:pt x="27" y="540"/>
                  </a:lnTo>
                  <a:lnTo>
                    <a:pt x="38" y="493"/>
                  </a:lnTo>
                  <a:lnTo>
                    <a:pt x="51" y="444"/>
                  </a:lnTo>
                  <a:lnTo>
                    <a:pt x="66" y="397"/>
                  </a:lnTo>
                  <a:lnTo>
                    <a:pt x="82" y="348"/>
                  </a:lnTo>
                  <a:lnTo>
                    <a:pt x="100" y="302"/>
                  </a:lnTo>
                  <a:lnTo>
                    <a:pt x="110" y="278"/>
                  </a:lnTo>
                  <a:lnTo>
                    <a:pt x="120" y="255"/>
                  </a:lnTo>
                  <a:lnTo>
                    <a:pt x="131" y="232"/>
                  </a:lnTo>
                  <a:lnTo>
                    <a:pt x="142" y="211"/>
                  </a:lnTo>
                  <a:lnTo>
                    <a:pt x="154" y="189"/>
                  </a:lnTo>
                  <a:lnTo>
                    <a:pt x="168" y="169"/>
                  </a:lnTo>
                  <a:lnTo>
                    <a:pt x="181" y="148"/>
                  </a:lnTo>
                  <a:lnTo>
                    <a:pt x="194" y="129"/>
                  </a:lnTo>
                  <a:lnTo>
                    <a:pt x="209" y="109"/>
                  </a:lnTo>
                  <a:lnTo>
                    <a:pt x="224" y="91"/>
                  </a:lnTo>
                  <a:lnTo>
                    <a:pt x="239" y="73"/>
                  </a:lnTo>
                  <a:lnTo>
                    <a:pt x="256" y="57"/>
                  </a:lnTo>
                  <a:lnTo>
                    <a:pt x="273" y="41"/>
                  </a:lnTo>
                  <a:lnTo>
                    <a:pt x="290" y="26"/>
                  </a:lnTo>
                  <a:lnTo>
                    <a:pt x="309" y="13"/>
                  </a:lnTo>
                  <a:lnTo>
                    <a:pt x="328" y="0"/>
                  </a:lnTo>
                  <a:lnTo>
                    <a:pt x="398"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2" name="Freeform 281">
              <a:extLst>
                <a:ext uri="{FF2B5EF4-FFF2-40B4-BE49-F238E27FC236}">
                  <a16:creationId xmlns:a16="http://schemas.microsoft.com/office/drawing/2014/main" id="{A0D22120-2302-435E-8704-3D4FEDB694B8}"/>
                </a:ext>
              </a:extLst>
            </p:cNvPr>
            <p:cNvSpPr>
              <a:spLocks/>
            </p:cNvSpPr>
            <p:nvPr/>
          </p:nvSpPr>
          <p:spPr bwMode="auto">
            <a:xfrm>
              <a:off x="5070" y="3698"/>
              <a:ext cx="145" cy="80"/>
            </a:xfrm>
            <a:custGeom>
              <a:avLst/>
              <a:gdLst>
                <a:gd name="T0" fmla="*/ 0 w 1011"/>
                <a:gd name="T1" fmla="*/ 0 h 879"/>
                <a:gd name="T2" fmla="*/ 0 w 1011"/>
                <a:gd name="T3" fmla="*/ 0 h 879"/>
                <a:gd name="T4" fmla="*/ 0 w 1011"/>
                <a:gd name="T5" fmla="*/ 0 h 879"/>
                <a:gd name="T6" fmla="*/ 0 w 1011"/>
                <a:gd name="T7" fmla="*/ 0 h 879"/>
                <a:gd name="T8" fmla="*/ 0 w 1011"/>
                <a:gd name="T9" fmla="*/ 0 h 879"/>
                <a:gd name="T10" fmla="*/ 0 w 1011"/>
                <a:gd name="T11" fmla="*/ 0 h 879"/>
                <a:gd name="T12" fmla="*/ 0 w 1011"/>
                <a:gd name="T13" fmla="*/ 0 h 879"/>
                <a:gd name="T14" fmla="*/ 0 w 1011"/>
                <a:gd name="T15" fmla="*/ 0 h 879"/>
                <a:gd name="T16" fmla="*/ 0 w 1011"/>
                <a:gd name="T17" fmla="*/ 0 h 879"/>
                <a:gd name="T18" fmla="*/ 0 w 1011"/>
                <a:gd name="T19" fmla="*/ 0 h 879"/>
                <a:gd name="T20" fmla="*/ 0 w 1011"/>
                <a:gd name="T21" fmla="*/ 0 h 879"/>
                <a:gd name="T22" fmla="*/ 0 w 1011"/>
                <a:gd name="T23" fmla="*/ 0 h 879"/>
                <a:gd name="T24" fmla="*/ 0 w 1011"/>
                <a:gd name="T25" fmla="*/ 0 h 879"/>
                <a:gd name="T26" fmla="*/ 0 w 1011"/>
                <a:gd name="T27" fmla="*/ 0 h 879"/>
                <a:gd name="T28" fmla="*/ 0 w 1011"/>
                <a:gd name="T29" fmla="*/ 0 h 879"/>
                <a:gd name="T30" fmla="*/ 0 w 1011"/>
                <a:gd name="T31" fmla="*/ 0 h 879"/>
                <a:gd name="T32" fmla="*/ 0 w 1011"/>
                <a:gd name="T33" fmla="*/ 0 h 879"/>
                <a:gd name="T34" fmla="*/ 0 w 1011"/>
                <a:gd name="T35" fmla="*/ 0 h 879"/>
                <a:gd name="T36" fmla="*/ 0 w 1011"/>
                <a:gd name="T37" fmla="*/ 0 h 879"/>
                <a:gd name="T38" fmla="*/ 0 w 1011"/>
                <a:gd name="T39" fmla="*/ 0 h 879"/>
                <a:gd name="T40" fmla="*/ 0 w 1011"/>
                <a:gd name="T41" fmla="*/ 0 h 879"/>
                <a:gd name="T42" fmla="*/ 0 w 1011"/>
                <a:gd name="T43" fmla="*/ 0 h 879"/>
                <a:gd name="T44" fmla="*/ 0 w 1011"/>
                <a:gd name="T45" fmla="*/ 0 h 879"/>
                <a:gd name="T46" fmla="*/ 0 w 1011"/>
                <a:gd name="T47" fmla="*/ 0 h 879"/>
                <a:gd name="T48" fmla="*/ 0 w 1011"/>
                <a:gd name="T49" fmla="*/ 0 h 879"/>
                <a:gd name="T50" fmla="*/ 0 w 1011"/>
                <a:gd name="T51" fmla="*/ 0 h 879"/>
                <a:gd name="T52" fmla="*/ 0 w 1011"/>
                <a:gd name="T53" fmla="*/ 0 h 879"/>
                <a:gd name="T54" fmla="*/ 0 w 1011"/>
                <a:gd name="T55" fmla="*/ 0 h 879"/>
                <a:gd name="T56" fmla="*/ 0 w 1011"/>
                <a:gd name="T57" fmla="*/ 0 h 879"/>
                <a:gd name="T58" fmla="*/ 0 w 1011"/>
                <a:gd name="T59" fmla="*/ 0 h 879"/>
                <a:gd name="T60" fmla="*/ 0 w 1011"/>
                <a:gd name="T61" fmla="*/ 0 h 879"/>
                <a:gd name="T62" fmla="*/ 0 w 1011"/>
                <a:gd name="T63" fmla="*/ 0 h 879"/>
                <a:gd name="T64" fmla="*/ 0 w 1011"/>
                <a:gd name="T65" fmla="*/ 0 h 879"/>
                <a:gd name="T66" fmla="*/ 0 w 1011"/>
                <a:gd name="T67" fmla="*/ 0 h 879"/>
                <a:gd name="T68" fmla="*/ 0 w 1011"/>
                <a:gd name="T69" fmla="*/ 0 h 879"/>
                <a:gd name="T70" fmla="*/ 0 w 1011"/>
                <a:gd name="T71" fmla="*/ 0 h 879"/>
                <a:gd name="T72" fmla="*/ 0 w 1011"/>
                <a:gd name="T73" fmla="*/ 0 h 879"/>
                <a:gd name="T74" fmla="*/ 0 w 1011"/>
                <a:gd name="T75" fmla="*/ 0 h 879"/>
                <a:gd name="T76" fmla="*/ 0 w 1011"/>
                <a:gd name="T77" fmla="*/ 0 h 879"/>
                <a:gd name="T78" fmla="*/ 0 w 1011"/>
                <a:gd name="T79" fmla="*/ 0 h 879"/>
                <a:gd name="T80" fmla="*/ 0 w 1011"/>
                <a:gd name="T81" fmla="*/ 0 h 879"/>
                <a:gd name="T82" fmla="*/ 0 w 1011"/>
                <a:gd name="T83" fmla="*/ 0 h 879"/>
                <a:gd name="T84" fmla="*/ 0 w 1011"/>
                <a:gd name="T85" fmla="*/ 0 h 879"/>
                <a:gd name="T86" fmla="*/ 0 w 1011"/>
                <a:gd name="T87" fmla="*/ 0 h 879"/>
                <a:gd name="T88" fmla="*/ 0 w 1011"/>
                <a:gd name="T89" fmla="*/ 0 h 879"/>
                <a:gd name="T90" fmla="*/ 0 w 1011"/>
                <a:gd name="T91" fmla="*/ 0 h 879"/>
                <a:gd name="T92" fmla="*/ 0 w 1011"/>
                <a:gd name="T93" fmla="*/ 0 h 879"/>
                <a:gd name="T94" fmla="*/ 0 w 1011"/>
                <a:gd name="T95" fmla="*/ 0 h 879"/>
                <a:gd name="T96" fmla="*/ 0 w 1011"/>
                <a:gd name="T97" fmla="*/ 0 h 879"/>
                <a:gd name="T98" fmla="*/ 0 w 1011"/>
                <a:gd name="T99" fmla="*/ 0 h 879"/>
                <a:gd name="T100" fmla="*/ 0 w 1011"/>
                <a:gd name="T101" fmla="*/ 0 h 879"/>
                <a:gd name="T102" fmla="*/ 0 w 1011"/>
                <a:gd name="T103" fmla="*/ 0 h 879"/>
                <a:gd name="T104" fmla="*/ 0 w 1011"/>
                <a:gd name="T105" fmla="*/ 0 h 879"/>
                <a:gd name="T106" fmla="*/ 0 w 1011"/>
                <a:gd name="T107" fmla="*/ 0 h 879"/>
                <a:gd name="T108" fmla="*/ 0 w 1011"/>
                <a:gd name="T109" fmla="*/ 0 h 879"/>
                <a:gd name="T110" fmla="*/ 0 w 1011"/>
                <a:gd name="T111" fmla="*/ 0 h 8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11" h="879">
                  <a:moveTo>
                    <a:pt x="797" y="74"/>
                  </a:moveTo>
                  <a:lnTo>
                    <a:pt x="811" y="87"/>
                  </a:lnTo>
                  <a:lnTo>
                    <a:pt x="823" y="100"/>
                  </a:lnTo>
                  <a:lnTo>
                    <a:pt x="832" y="112"/>
                  </a:lnTo>
                  <a:lnTo>
                    <a:pt x="839" y="124"/>
                  </a:lnTo>
                  <a:lnTo>
                    <a:pt x="844" y="136"/>
                  </a:lnTo>
                  <a:lnTo>
                    <a:pt x="848" y="148"/>
                  </a:lnTo>
                  <a:lnTo>
                    <a:pt x="850" y="160"/>
                  </a:lnTo>
                  <a:lnTo>
                    <a:pt x="850" y="170"/>
                  </a:lnTo>
                  <a:lnTo>
                    <a:pt x="849" y="181"/>
                  </a:lnTo>
                  <a:lnTo>
                    <a:pt x="846" y="192"/>
                  </a:lnTo>
                  <a:lnTo>
                    <a:pt x="843" y="203"/>
                  </a:lnTo>
                  <a:lnTo>
                    <a:pt x="838" y="214"/>
                  </a:lnTo>
                  <a:lnTo>
                    <a:pt x="832" y="224"/>
                  </a:lnTo>
                  <a:lnTo>
                    <a:pt x="825" y="234"/>
                  </a:lnTo>
                  <a:lnTo>
                    <a:pt x="818" y="245"/>
                  </a:lnTo>
                  <a:lnTo>
                    <a:pt x="810" y="255"/>
                  </a:lnTo>
                  <a:lnTo>
                    <a:pt x="773" y="296"/>
                  </a:lnTo>
                  <a:lnTo>
                    <a:pt x="736" y="338"/>
                  </a:lnTo>
                  <a:lnTo>
                    <a:pt x="727" y="349"/>
                  </a:lnTo>
                  <a:lnTo>
                    <a:pt x="719" y="359"/>
                  </a:lnTo>
                  <a:lnTo>
                    <a:pt x="712" y="370"/>
                  </a:lnTo>
                  <a:lnTo>
                    <a:pt x="704" y="381"/>
                  </a:lnTo>
                  <a:lnTo>
                    <a:pt x="698" y="393"/>
                  </a:lnTo>
                  <a:lnTo>
                    <a:pt x="694" y="404"/>
                  </a:lnTo>
                  <a:lnTo>
                    <a:pt x="690" y="416"/>
                  </a:lnTo>
                  <a:lnTo>
                    <a:pt x="688" y="428"/>
                  </a:lnTo>
                  <a:lnTo>
                    <a:pt x="714" y="427"/>
                  </a:lnTo>
                  <a:lnTo>
                    <a:pt x="740" y="429"/>
                  </a:lnTo>
                  <a:lnTo>
                    <a:pt x="765" y="432"/>
                  </a:lnTo>
                  <a:lnTo>
                    <a:pt x="790" y="437"/>
                  </a:lnTo>
                  <a:lnTo>
                    <a:pt x="813" y="445"/>
                  </a:lnTo>
                  <a:lnTo>
                    <a:pt x="837" y="455"/>
                  </a:lnTo>
                  <a:lnTo>
                    <a:pt x="859" y="465"/>
                  </a:lnTo>
                  <a:lnTo>
                    <a:pt x="880" y="478"/>
                  </a:lnTo>
                  <a:lnTo>
                    <a:pt x="902" y="494"/>
                  </a:lnTo>
                  <a:lnTo>
                    <a:pt x="921" y="510"/>
                  </a:lnTo>
                  <a:lnTo>
                    <a:pt x="939" y="528"/>
                  </a:lnTo>
                  <a:lnTo>
                    <a:pt x="956" y="549"/>
                  </a:lnTo>
                  <a:lnTo>
                    <a:pt x="971" y="569"/>
                  </a:lnTo>
                  <a:lnTo>
                    <a:pt x="984" y="592"/>
                  </a:lnTo>
                  <a:lnTo>
                    <a:pt x="996" y="617"/>
                  </a:lnTo>
                  <a:lnTo>
                    <a:pt x="1007" y="642"/>
                  </a:lnTo>
                  <a:lnTo>
                    <a:pt x="1009" y="652"/>
                  </a:lnTo>
                  <a:lnTo>
                    <a:pt x="1010" y="661"/>
                  </a:lnTo>
                  <a:lnTo>
                    <a:pt x="1011" y="671"/>
                  </a:lnTo>
                  <a:lnTo>
                    <a:pt x="1011" y="680"/>
                  </a:lnTo>
                  <a:lnTo>
                    <a:pt x="1010" y="689"/>
                  </a:lnTo>
                  <a:lnTo>
                    <a:pt x="1008" y="698"/>
                  </a:lnTo>
                  <a:lnTo>
                    <a:pt x="1006" y="706"/>
                  </a:lnTo>
                  <a:lnTo>
                    <a:pt x="1003" y="715"/>
                  </a:lnTo>
                  <a:lnTo>
                    <a:pt x="999" y="723"/>
                  </a:lnTo>
                  <a:lnTo>
                    <a:pt x="995" y="731"/>
                  </a:lnTo>
                  <a:lnTo>
                    <a:pt x="990" y="739"/>
                  </a:lnTo>
                  <a:lnTo>
                    <a:pt x="985" y="746"/>
                  </a:lnTo>
                  <a:lnTo>
                    <a:pt x="974" y="760"/>
                  </a:lnTo>
                  <a:lnTo>
                    <a:pt x="961" y="775"/>
                  </a:lnTo>
                  <a:lnTo>
                    <a:pt x="947" y="787"/>
                  </a:lnTo>
                  <a:lnTo>
                    <a:pt x="932" y="800"/>
                  </a:lnTo>
                  <a:lnTo>
                    <a:pt x="917" y="812"/>
                  </a:lnTo>
                  <a:lnTo>
                    <a:pt x="902" y="824"/>
                  </a:lnTo>
                  <a:lnTo>
                    <a:pt x="872" y="846"/>
                  </a:lnTo>
                  <a:lnTo>
                    <a:pt x="847" y="866"/>
                  </a:lnTo>
                  <a:lnTo>
                    <a:pt x="833" y="871"/>
                  </a:lnTo>
                  <a:lnTo>
                    <a:pt x="819" y="874"/>
                  </a:lnTo>
                  <a:lnTo>
                    <a:pt x="806" y="876"/>
                  </a:lnTo>
                  <a:lnTo>
                    <a:pt x="793" y="877"/>
                  </a:lnTo>
                  <a:lnTo>
                    <a:pt x="780" y="878"/>
                  </a:lnTo>
                  <a:lnTo>
                    <a:pt x="767" y="879"/>
                  </a:lnTo>
                  <a:lnTo>
                    <a:pt x="754" y="878"/>
                  </a:lnTo>
                  <a:lnTo>
                    <a:pt x="741" y="877"/>
                  </a:lnTo>
                  <a:lnTo>
                    <a:pt x="729" y="876"/>
                  </a:lnTo>
                  <a:lnTo>
                    <a:pt x="717" y="874"/>
                  </a:lnTo>
                  <a:lnTo>
                    <a:pt x="704" y="872"/>
                  </a:lnTo>
                  <a:lnTo>
                    <a:pt x="692" y="869"/>
                  </a:lnTo>
                  <a:lnTo>
                    <a:pt x="681" y="864"/>
                  </a:lnTo>
                  <a:lnTo>
                    <a:pt x="670" y="860"/>
                  </a:lnTo>
                  <a:lnTo>
                    <a:pt x="659" y="854"/>
                  </a:lnTo>
                  <a:lnTo>
                    <a:pt x="648" y="849"/>
                  </a:lnTo>
                  <a:lnTo>
                    <a:pt x="637" y="844"/>
                  </a:lnTo>
                  <a:lnTo>
                    <a:pt x="627" y="837"/>
                  </a:lnTo>
                  <a:lnTo>
                    <a:pt x="617" y="830"/>
                  </a:lnTo>
                  <a:lnTo>
                    <a:pt x="607" y="822"/>
                  </a:lnTo>
                  <a:lnTo>
                    <a:pt x="588" y="806"/>
                  </a:lnTo>
                  <a:lnTo>
                    <a:pt x="570" y="787"/>
                  </a:lnTo>
                  <a:lnTo>
                    <a:pt x="553" y="767"/>
                  </a:lnTo>
                  <a:lnTo>
                    <a:pt x="537" y="744"/>
                  </a:lnTo>
                  <a:lnTo>
                    <a:pt x="522" y="720"/>
                  </a:lnTo>
                  <a:lnTo>
                    <a:pt x="508" y="696"/>
                  </a:lnTo>
                  <a:lnTo>
                    <a:pt x="499" y="702"/>
                  </a:lnTo>
                  <a:lnTo>
                    <a:pt x="491" y="709"/>
                  </a:lnTo>
                  <a:lnTo>
                    <a:pt x="482" y="715"/>
                  </a:lnTo>
                  <a:lnTo>
                    <a:pt x="475" y="723"/>
                  </a:lnTo>
                  <a:lnTo>
                    <a:pt x="460" y="739"/>
                  </a:lnTo>
                  <a:lnTo>
                    <a:pt x="447" y="755"/>
                  </a:lnTo>
                  <a:lnTo>
                    <a:pt x="423" y="789"/>
                  </a:lnTo>
                  <a:lnTo>
                    <a:pt x="399" y="820"/>
                  </a:lnTo>
                  <a:lnTo>
                    <a:pt x="387" y="834"/>
                  </a:lnTo>
                  <a:lnTo>
                    <a:pt x="374" y="846"/>
                  </a:lnTo>
                  <a:lnTo>
                    <a:pt x="367" y="851"/>
                  </a:lnTo>
                  <a:lnTo>
                    <a:pt x="359" y="856"/>
                  </a:lnTo>
                  <a:lnTo>
                    <a:pt x="351" y="860"/>
                  </a:lnTo>
                  <a:lnTo>
                    <a:pt x="343" y="863"/>
                  </a:lnTo>
                  <a:lnTo>
                    <a:pt x="334" y="865"/>
                  </a:lnTo>
                  <a:lnTo>
                    <a:pt x="325" y="866"/>
                  </a:lnTo>
                  <a:lnTo>
                    <a:pt x="316" y="867"/>
                  </a:lnTo>
                  <a:lnTo>
                    <a:pt x="306" y="867"/>
                  </a:lnTo>
                  <a:lnTo>
                    <a:pt x="295" y="866"/>
                  </a:lnTo>
                  <a:lnTo>
                    <a:pt x="284" y="864"/>
                  </a:lnTo>
                  <a:lnTo>
                    <a:pt x="272" y="861"/>
                  </a:lnTo>
                  <a:lnTo>
                    <a:pt x="259" y="856"/>
                  </a:lnTo>
                  <a:lnTo>
                    <a:pt x="254" y="849"/>
                  </a:lnTo>
                  <a:lnTo>
                    <a:pt x="250" y="842"/>
                  </a:lnTo>
                  <a:lnTo>
                    <a:pt x="246" y="834"/>
                  </a:lnTo>
                  <a:lnTo>
                    <a:pt x="243" y="826"/>
                  </a:lnTo>
                  <a:lnTo>
                    <a:pt x="240" y="819"/>
                  </a:lnTo>
                  <a:lnTo>
                    <a:pt x="239" y="810"/>
                  </a:lnTo>
                  <a:lnTo>
                    <a:pt x="237" y="802"/>
                  </a:lnTo>
                  <a:lnTo>
                    <a:pt x="237" y="793"/>
                  </a:lnTo>
                  <a:lnTo>
                    <a:pt x="237" y="777"/>
                  </a:lnTo>
                  <a:lnTo>
                    <a:pt x="240" y="758"/>
                  </a:lnTo>
                  <a:lnTo>
                    <a:pt x="244" y="741"/>
                  </a:lnTo>
                  <a:lnTo>
                    <a:pt x="250" y="724"/>
                  </a:lnTo>
                  <a:lnTo>
                    <a:pt x="257" y="706"/>
                  </a:lnTo>
                  <a:lnTo>
                    <a:pt x="265" y="689"/>
                  </a:lnTo>
                  <a:lnTo>
                    <a:pt x="274" y="672"/>
                  </a:lnTo>
                  <a:lnTo>
                    <a:pt x="285" y="656"/>
                  </a:lnTo>
                  <a:lnTo>
                    <a:pt x="295" y="640"/>
                  </a:lnTo>
                  <a:lnTo>
                    <a:pt x="306" y="625"/>
                  </a:lnTo>
                  <a:lnTo>
                    <a:pt x="318" y="611"/>
                  </a:lnTo>
                  <a:lnTo>
                    <a:pt x="329" y="599"/>
                  </a:lnTo>
                  <a:lnTo>
                    <a:pt x="368" y="551"/>
                  </a:lnTo>
                  <a:lnTo>
                    <a:pt x="406" y="501"/>
                  </a:lnTo>
                  <a:lnTo>
                    <a:pt x="444" y="450"/>
                  </a:lnTo>
                  <a:lnTo>
                    <a:pt x="480" y="399"/>
                  </a:lnTo>
                  <a:lnTo>
                    <a:pt x="496" y="374"/>
                  </a:lnTo>
                  <a:lnTo>
                    <a:pt x="512" y="349"/>
                  </a:lnTo>
                  <a:lnTo>
                    <a:pt x="527" y="323"/>
                  </a:lnTo>
                  <a:lnTo>
                    <a:pt x="541" y="297"/>
                  </a:lnTo>
                  <a:lnTo>
                    <a:pt x="553" y="271"/>
                  </a:lnTo>
                  <a:lnTo>
                    <a:pt x="563" y="245"/>
                  </a:lnTo>
                  <a:lnTo>
                    <a:pt x="572" y="218"/>
                  </a:lnTo>
                  <a:lnTo>
                    <a:pt x="579" y="192"/>
                  </a:lnTo>
                  <a:lnTo>
                    <a:pt x="561" y="190"/>
                  </a:lnTo>
                  <a:lnTo>
                    <a:pt x="542" y="188"/>
                  </a:lnTo>
                  <a:lnTo>
                    <a:pt x="523" y="187"/>
                  </a:lnTo>
                  <a:lnTo>
                    <a:pt x="504" y="185"/>
                  </a:lnTo>
                  <a:lnTo>
                    <a:pt x="466" y="184"/>
                  </a:lnTo>
                  <a:lnTo>
                    <a:pt x="426" y="184"/>
                  </a:lnTo>
                  <a:lnTo>
                    <a:pt x="346" y="187"/>
                  </a:lnTo>
                  <a:lnTo>
                    <a:pt x="267" y="185"/>
                  </a:lnTo>
                  <a:lnTo>
                    <a:pt x="247" y="184"/>
                  </a:lnTo>
                  <a:lnTo>
                    <a:pt x="228" y="183"/>
                  </a:lnTo>
                  <a:lnTo>
                    <a:pt x="209" y="181"/>
                  </a:lnTo>
                  <a:lnTo>
                    <a:pt x="191" y="179"/>
                  </a:lnTo>
                  <a:lnTo>
                    <a:pt x="171" y="176"/>
                  </a:lnTo>
                  <a:lnTo>
                    <a:pt x="153" y="171"/>
                  </a:lnTo>
                  <a:lnTo>
                    <a:pt x="136" y="166"/>
                  </a:lnTo>
                  <a:lnTo>
                    <a:pt x="118" y="161"/>
                  </a:lnTo>
                  <a:lnTo>
                    <a:pt x="102" y="154"/>
                  </a:lnTo>
                  <a:lnTo>
                    <a:pt x="86" y="147"/>
                  </a:lnTo>
                  <a:lnTo>
                    <a:pt x="70" y="137"/>
                  </a:lnTo>
                  <a:lnTo>
                    <a:pt x="55" y="127"/>
                  </a:lnTo>
                  <a:lnTo>
                    <a:pt x="40" y="116"/>
                  </a:lnTo>
                  <a:lnTo>
                    <a:pt x="26" y="103"/>
                  </a:lnTo>
                  <a:lnTo>
                    <a:pt x="13" y="89"/>
                  </a:lnTo>
                  <a:lnTo>
                    <a:pt x="0" y="74"/>
                  </a:lnTo>
                  <a:lnTo>
                    <a:pt x="60" y="0"/>
                  </a:lnTo>
                  <a:lnTo>
                    <a:pt x="797" y="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3" name="Freeform 282">
              <a:extLst>
                <a:ext uri="{FF2B5EF4-FFF2-40B4-BE49-F238E27FC236}">
                  <a16:creationId xmlns:a16="http://schemas.microsoft.com/office/drawing/2014/main" id="{A14906AB-89F0-45F1-A05C-BBC956B6A791}"/>
                </a:ext>
              </a:extLst>
            </p:cNvPr>
            <p:cNvSpPr>
              <a:spLocks/>
            </p:cNvSpPr>
            <p:nvPr/>
          </p:nvSpPr>
          <p:spPr bwMode="auto">
            <a:xfrm>
              <a:off x="3640" y="3700"/>
              <a:ext cx="65" cy="91"/>
            </a:xfrm>
            <a:custGeom>
              <a:avLst/>
              <a:gdLst>
                <a:gd name="T0" fmla="*/ 0 w 457"/>
                <a:gd name="T1" fmla="*/ 0 h 1007"/>
                <a:gd name="T2" fmla="*/ 0 w 457"/>
                <a:gd name="T3" fmla="*/ 0 h 1007"/>
                <a:gd name="T4" fmla="*/ 0 w 457"/>
                <a:gd name="T5" fmla="*/ 0 h 1007"/>
                <a:gd name="T6" fmla="*/ 0 w 457"/>
                <a:gd name="T7" fmla="*/ 0 h 1007"/>
                <a:gd name="T8" fmla="*/ 0 w 457"/>
                <a:gd name="T9" fmla="*/ 0 h 1007"/>
                <a:gd name="T10" fmla="*/ 0 w 457"/>
                <a:gd name="T11" fmla="*/ 0 h 1007"/>
                <a:gd name="T12" fmla="*/ 0 w 457"/>
                <a:gd name="T13" fmla="*/ 0 h 1007"/>
                <a:gd name="T14" fmla="*/ 0 w 457"/>
                <a:gd name="T15" fmla="*/ 0 h 1007"/>
                <a:gd name="T16" fmla="*/ 0 w 457"/>
                <a:gd name="T17" fmla="*/ 0 h 1007"/>
                <a:gd name="T18" fmla="*/ 0 w 457"/>
                <a:gd name="T19" fmla="*/ 0 h 1007"/>
                <a:gd name="T20" fmla="*/ 0 w 457"/>
                <a:gd name="T21" fmla="*/ 0 h 1007"/>
                <a:gd name="T22" fmla="*/ 0 w 457"/>
                <a:gd name="T23" fmla="*/ 0 h 1007"/>
                <a:gd name="T24" fmla="*/ 0 w 457"/>
                <a:gd name="T25" fmla="*/ 0 h 1007"/>
                <a:gd name="T26" fmla="*/ 0 w 457"/>
                <a:gd name="T27" fmla="*/ 0 h 1007"/>
                <a:gd name="T28" fmla="*/ 0 w 457"/>
                <a:gd name="T29" fmla="*/ 0 h 1007"/>
                <a:gd name="T30" fmla="*/ 0 w 457"/>
                <a:gd name="T31" fmla="*/ 0 h 1007"/>
                <a:gd name="T32" fmla="*/ 0 w 457"/>
                <a:gd name="T33" fmla="*/ 0 h 1007"/>
                <a:gd name="T34" fmla="*/ 0 w 457"/>
                <a:gd name="T35" fmla="*/ 0 h 1007"/>
                <a:gd name="T36" fmla="*/ 0 w 457"/>
                <a:gd name="T37" fmla="*/ 0 h 1007"/>
                <a:gd name="T38" fmla="*/ 0 w 457"/>
                <a:gd name="T39" fmla="*/ 0 h 1007"/>
                <a:gd name="T40" fmla="*/ 0 w 457"/>
                <a:gd name="T41" fmla="*/ 0 h 1007"/>
                <a:gd name="T42" fmla="*/ 0 w 457"/>
                <a:gd name="T43" fmla="*/ 0 h 1007"/>
                <a:gd name="T44" fmla="*/ 0 w 457"/>
                <a:gd name="T45" fmla="*/ 0 h 1007"/>
                <a:gd name="T46" fmla="*/ 0 w 457"/>
                <a:gd name="T47" fmla="*/ 0 h 1007"/>
                <a:gd name="T48" fmla="*/ 0 w 457"/>
                <a:gd name="T49" fmla="*/ 0 h 1007"/>
                <a:gd name="T50" fmla="*/ 0 w 457"/>
                <a:gd name="T51" fmla="*/ 0 h 1007"/>
                <a:gd name="T52" fmla="*/ 0 w 457"/>
                <a:gd name="T53" fmla="*/ 0 h 1007"/>
                <a:gd name="T54" fmla="*/ 0 w 457"/>
                <a:gd name="T55" fmla="*/ 0 h 1007"/>
                <a:gd name="T56" fmla="*/ 0 w 457"/>
                <a:gd name="T57" fmla="*/ 0 h 1007"/>
                <a:gd name="T58" fmla="*/ 0 w 457"/>
                <a:gd name="T59" fmla="*/ 0 h 1007"/>
                <a:gd name="T60" fmla="*/ 0 w 457"/>
                <a:gd name="T61" fmla="*/ 0 h 1007"/>
                <a:gd name="T62" fmla="*/ 0 w 457"/>
                <a:gd name="T63" fmla="*/ 0 h 1007"/>
                <a:gd name="T64" fmla="*/ 0 w 457"/>
                <a:gd name="T65" fmla="*/ 0 h 1007"/>
                <a:gd name="T66" fmla="*/ 0 w 457"/>
                <a:gd name="T67" fmla="*/ 0 h 1007"/>
                <a:gd name="T68" fmla="*/ 0 w 457"/>
                <a:gd name="T69" fmla="*/ 0 h 1007"/>
                <a:gd name="T70" fmla="*/ 0 w 457"/>
                <a:gd name="T71" fmla="*/ 0 h 1007"/>
                <a:gd name="T72" fmla="*/ 0 w 457"/>
                <a:gd name="T73" fmla="*/ 0 h 1007"/>
                <a:gd name="T74" fmla="*/ 0 w 457"/>
                <a:gd name="T75" fmla="*/ 0 h 1007"/>
                <a:gd name="T76" fmla="*/ 0 w 457"/>
                <a:gd name="T77" fmla="*/ 0 h 1007"/>
                <a:gd name="T78" fmla="*/ 0 w 457"/>
                <a:gd name="T79" fmla="*/ 0 h 1007"/>
                <a:gd name="T80" fmla="*/ 0 w 457"/>
                <a:gd name="T81" fmla="*/ 0 h 1007"/>
                <a:gd name="T82" fmla="*/ 0 w 457"/>
                <a:gd name="T83" fmla="*/ 0 h 1007"/>
                <a:gd name="T84" fmla="*/ 0 w 457"/>
                <a:gd name="T85" fmla="*/ 0 h 1007"/>
                <a:gd name="T86" fmla="*/ 0 w 457"/>
                <a:gd name="T87" fmla="*/ 0 h 100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57" h="1007">
                  <a:moveTo>
                    <a:pt x="167" y="123"/>
                  </a:moveTo>
                  <a:lnTo>
                    <a:pt x="167" y="743"/>
                  </a:lnTo>
                  <a:lnTo>
                    <a:pt x="176" y="747"/>
                  </a:lnTo>
                  <a:lnTo>
                    <a:pt x="186" y="748"/>
                  </a:lnTo>
                  <a:lnTo>
                    <a:pt x="196" y="748"/>
                  </a:lnTo>
                  <a:lnTo>
                    <a:pt x="207" y="746"/>
                  </a:lnTo>
                  <a:lnTo>
                    <a:pt x="218" y="742"/>
                  </a:lnTo>
                  <a:lnTo>
                    <a:pt x="229" y="738"/>
                  </a:lnTo>
                  <a:lnTo>
                    <a:pt x="240" y="733"/>
                  </a:lnTo>
                  <a:lnTo>
                    <a:pt x="252" y="726"/>
                  </a:lnTo>
                  <a:lnTo>
                    <a:pt x="301" y="697"/>
                  </a:lnTo>
                  <a:lnTo>
                    <a:pt x="349" y="668"/>
                  </a:lnTo>
                  <a:lnTo>
                    <a:pt x="362" y="661"/>
                  </a:lnTo>
                  <a:lnTo>
                    <a:pt x="373" y="657"/>
                  </a:lnTo>
                  <a:lnTo>
                    <a:pt x="383" y="653"/>
                  </a:lnTo>
                  <a:lnTo>
                    <a:pt x="394" y="650"/>
                  </a:lnTo>
                  <a:lnTo>
                    <a:pt x="403" y="648"/>
                  </a:lnTo>
                  <a:lnTo>
                    <a:pt x="412" y="649"/>
                  </a:lnTo>
                  <a:lnTo>
                    <a:pt x="421" y="652"/>
                  </a:lnTo>
                  <a:lnTo>
                    <a:pt x="429" y="655"/>
                  </a:lnTo>
                  <a:lnTo>
                    <a:pt x="435" y="661"/>
                  </a:lnTo>
                  <a:lnTo>
                    <a:pt x="441" y="669"/>
                  </a:lnTo>
                  <a:lnTo>
                    <a:pt x="447" y="680"/>
                  </a:lnTo>
                  <a:lnTo>
                    <a:pt x="451" y="694"/>
                  </a:lnTo>
                  <a:lnTo>
                    <a:pt x="454" y="710"/>
                  </a:lnTo>
                  <a:lnTo>
                    <a:pt x="456" y="728"/>
                  </a:lnTo>
                  <a:lnTo>
                    <a:pt x="457" y="751"/>
                  </a:lnTo>
                  <a:lnTo>
                    <a:pt x="457" y="776"/>
                  </a:lnTo>
                  <a:lnTo>
                    <a:pt x="433" y="795"/>
                  </a:lnTo>
                  <a:lnTo>
                    <a:pt x="409" y="816"/>
                  </a:lnTo>
                  <a:lnTo>
                    <a:pt x="385" y="837"/>
                  </a:lnTo>
                  <a:lnTo>
                    <a:pt x="361" y="860"/>
                  </a:lnTo>
                  <a:lnTo>
                    <a:pt x="336" y="883"/>
                  </a:lnTo>
                  <a:lnTo>
                    <a:pt x="312" y="905"/>
                  </a:lnTo>
                  <a:lnTo>
                    <a:pt x="287" y="927"/>
                  </a:lnTo>
                  <a:lnTo>
                    <a:pt x="262" y="948"/>
                  </a:lnTo>
                  <a:lnTo>
                    <a:pt x="250" y="956"/>
                  </a:lnTo>
                  <a:lnTo>
                    <a:pt x="237" y="965"/>
                  </a:lnTo>
                  <a:lnTo>
                    <a:pt x="224" y="974"/>
                  </a:lnTo>
                  <a:lnTo>
                    <a:pt x="211" y="980"/>
                  </a:lnTo>
                  <a:lnTo>
                    <a:pt x="198" y="988"/>
                  </a:lnTo>
                  <a:lnTo>
                    <a:pt x="185" y="993"/>
                  </a:lnTo>
                  <a:lnTo>
                    <a:pt x="170" y="997"/>
                  </a:lnTo>
                  <a:lnTo>
                    <a:pt x="157" y="1002"/>
                  </a:lnTo>
                  <a:lnTo>
                    <a:pt x="143" y="1005"/>
                  </a:lnTo>
                  <a:lnTo>
                    <a:pt x="128" y="1006"/>
                  </a:lnTo>
                  <a:lnTo>
                    <a:pt x="114" y="1007"/>
                  </a:lnTo>
                  <a:lnTo>
                    <a:pt x="99" y="1006"/>
                  </a:lnTo>
                  <a:lnTo>
                    <a:pt x="85" y="1004"/>
                  </a:lnTo>
                  <a:lnTo>
                    <a:pt x="70" y="1001"/>
                  </a:lnTo>
                  <a:lnTo>
                    <a:pt x="54" y="996"/>
                  </a:lnTo>
                  <a:lnTo>
                    <a:pt x="39" y="990"/>
                  </a:lnTo>
                  <a:lnTo>
                    <a:pt x="30" y="933"/>
                  </a:lnTo>
                  <a:lnTo>
                    <a:pt x="22" y="874"/>
                  </a:lnTo>
                  <a:lnTo>
                    <a:pt x="16" y="814"/>
                  </a:lnTo>
                  <a:lnTo>
                    <a:pt x="11" y="752"/>
                  </a:lnTo>
                  <a:lnTo>
                    <a:pt x="6" y="689"/>
                  </a:lnTo>
                  <a:lnTo>
                    <a:pt x="3" y="626"/>
                  </a:lnTo>
                  <a:lnTo>
                    <a:pt x="1" y="562"/>
                  </a:lnTo>
                  <a:lnTo>
                    <a:pt x="0" y="497"/>
                  </a:lnTo>
                  <a:lnTo>
                    <a:pt x="1" y="433"/>
                  </a:lnTo>
                  <a:lnTo>
                    <a:pt x="3" y="369"/>
                  </a:lnTo>
                  <a:lnTo>
                    <a:pt x="6" y="306"/>
                  </a:lnTo>
                  <a:lnTo>
                    <a:pt x="11" y="243"/>
                  </a:lnTo>
                  <a:lnTo>
                    <a:pt x="16" y="181"/>
                  </a:lnTo>
                  <a:lnTo>
                    <a:pt x="22" y="121"/>
                  </a:lnTo>
                  <a:lnTo>
                    <a:pt x="30" y="63"/>
                  </a:lnTo>
                  <a:lnTo>
                    <a:pt x="39" y="5"/>
                  </a:lnTo>
                  <a:lnTo>
                    <a:pt x="47" y="2"/>
                  </a:lnTo>
                  <a:lnTo>
                    <a:pt x="54" y="1"/>
                  </a:lnTo>
                  <a:lnTo>
                    <a:pt x="61" y="0"/>
                  </a:lnTo>
                  <a:lnTo>
                    <a:pt x="67" y="0"/>
                  </a:lnTo>
                  <a:lnTo>
                    <a:pt x="73" y="0"/>
                  </a:lnTo>
                  <a:lnTo>
                    <a:pt x="78" y="1"/>
                  </a:lnTo>
                  <a:lnTo>
                    <a:pt x="83" y="3"/>
                  </a:lnTo>
                  <a:lnTo>
                    <a:pt x="88" y="5"/>
                  </a:lnTo>
                  <a:lnTo>
                    <a:pt x="96" y="12"/>
                  </a:lnTo>
                  <a:lnTo>
                    <a:pt x="103" y="19"/>
                  </a:lnTo>
                  <a:lnTo>
                    <a:pt x="109" y="29"/>
                  </a:lnTo>
                  <a:lnTo>
                    <a:pt x="114" y="40"/>
                  </a:lnTo>
                  <a:lnTo>
                    <a:pt x="124" y="63"/>
                  </a:lnTo>
                  <a:lnTo>
                    <a:pt x="135" y="86"/>
                  </a:lnTo>
                  <a:lnTo>
                    <a:pt x="141" y="97"/>
                  </a:lnTo>
                  <a:lnTo>
                    <a:pt x="148" y="107"/>
                  </a:lnTo>
                  <a:lnTo>
                    <a:pt x="153" y="111"/>
                  </a:lnTo>
                  <a:lnTo>
                    <a:pt x="157" y="115"/>
                  </a:lnTo>
                  <a:lnTo>
                    <a:pt x="162" y="120"/>
                  </a:lnTo>
                  <a:lnTo>
                    <a:pt x="167" y="1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4" name="Freeform 283">
              <a:extLst>
                <a:ext uri="{FF2B5EF4-FFF2-40B4-BE49-F238E27FC236}">
                  <a16:creationId xmlns:a16="http://schemas.microsoft.com/office/drawing/2014/main" id="{B854FFDE-BEA9-4689-ADEE-4D6D7BCA256B}"/>
                </a:ext>
              </a:extLst>
            </p:cNvPr>
            <p:cNvSpPr>
              <a:spLocks/>
            </p:cNvSpPr>
            <p:nvPr/>
          </p:nvSpPr>
          <p:spPr bwMode="auto">
            <a:xfrm>
              <a:off x="4881" y="3700"/>
              <a:ext cx="30" cy="72"/>
            </a:xfrm>
            <a:custGeom>
              <a:avLst/>
              <a:gdLst>
                <a:gd name="T0" fmla="*/ 0 w 209"/>
                <a:gd name="T1" fmla="*/ 0 h 799"/>
                <a:gd name="T2" fmla="*/ 0 w 209"/>
                <a:gd name="T3" fmla="*/ 0 h 799"/>
                <a:gd name="T4" fmla="*/ 0 w 209"/>
                <a:gd name="T5" fmla="*/ 0 h 799"/>
                <a:gd name="T6" fmla="*/ 0 w 209"/>
                <a:gd name="T7" fmla="*/ 0 h 799"/>
                <a:gd name="T8" fmla="*/ 0 w 209"/>
                <a:gd name="T9" fmla="*/ 0 h 799"/>
                <a:gd name="T10" fmla="*/ 0 w 209"/>
                <a:gd name="T11" fmla="*/ 0 h 799"/>
                <a:gd name="T12" fmla="*/ 0 w 209"/>
                <a:gd name="T13" fmla="*/ 0 h 799"/>
                <a:gd name="T14" fmla="*/ 0 w 209"/>
                <a:gd name="T15" fmla="*/ 0 h 799"/>
                <a:gd name="T16" fmla="*/ 0 w 209"/>
                <a:gd name="T17" fmla="*/ 0 h 799"/>
                <a:gd name="T18" fmla="*/ 0 w 209"/>
                <a:gd name="T19" fmla="*/ 0 h 799"/>
                <a:gd name="T20" fmla="*/ 0 w 209"/>
                <a:gd name="T21" fmla="*/ 0 h 799"/>
                <a:gd name="T22" fmla="*/ 0 w 209"/>
                <a:gd name="T23" fmla="*/ 0 h 799"/>
                <a:gd name="T24" fmla="*/ 0 w 209"/>
                <a:gd name="T25" fmla="*/ 0 h 799"/>
                <a:gd name="T26" fmla="*/ 0 w 209"/>
                <a:gd name="T27" fmla="*/ 0 h 799"/>
                <a:gd name="T28" fmla="*/ 0 w 209"/>
                <a:gd name="T29" fmla="*/ 0 h 799"/>
                <a:gd name="T30" fmla="*/ 0 w 209"/>
                <a:gd name="T31" fmla="*/ 0 h 799"/>
                <a:gd name="T32" fmla="*/ 0 w 209"/>
                <a:gd name="T33" fmla="*/ 0 h 799"/>
                <a:gd name="T34" fmla="*/ 0 w 209"/>
                <a:gd name="T35" fmla="*/ 0 h 799"/>
                <a:gd name="T36" fmla="*/ 0 w 209"/>
                <a:gd name="T37" fmla="*/ 0 h 799"/>
                <a:gd name="T38" fmla="*/ 0 w 209"/>
                <a:gd name="T39" fmla="*/ 0 h 79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 h="799">
                  <a:moveTo>
                    <a:pt x="209" y="103"/>
                  </a:moveTo>
                  <a:lnTo>
                    <a:pt x="160" y="799"/>
                  </a:lnTo>
                  <a:lnTo>
                    <a:pt x="0" y="799"/>
                  </a:lnTo>
                  <a:lnTo>
                    <a:pt x="70" y="7"/>
                  </a:lnTo>
                  <a:lnTo>
                    <a:pt x="82" y="2"/>
                  </a:lnTo>
                  <a:lnTo>
                    <a:pt x="95" y="0"/>
                  </a:lnTo>
                  <a:lnTo>
                    <a:pt x="107" y="0"/>
                  </a:lnTo>
                  <a:lnTo>
                    <a:pt x="119" y="1"/>
                  </a:lnTo>
                  <a:lnTo>
                    <a:pt x="129" y="4"/>
                  </a:lnTo>
                  <a:lnTo>
                    <a:pt x="140" y="9"/>
                  </a:lnTo>
                  <a:lnTo>
                    <a:pt x="149" y="16"/>
                  </a:lnTo>
                  <a:lnTo>
                    <a:pt x="158" y="23"/>
                  </a:lnTo>
                  <a:lnTo>
                    <a:pt x="167" y="32"/>
                  </a:lnTo>
                  <a:lnTo>
                    <a:pt x="175" y="41"/>
                  </a:lnTo>
                  <a:lnTo>
                    <a:pt x="182" y="50"/>
                  </a:lnTo>
                  <a:lnTo>
                    <a:pt x="189" y="61"/>
                  </a:lnTo>
                  <a:lnTo>
                    <a:pt x="195" y="72"/>
                  </a:lnTo>
                  <a:lnTo>
                    <a:pt x="200" y="83"/>
                  </a:lnTo>
                  <a:lnTo>
                    <a:pt x="205" y="93"/>
                  </a:lnTo>
                  <a:lnTo>
                    <a:pt x="209" y="10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5" name="Freeform 284">
              <a:extLst>
                <a:ext uri="{FF2B5EF4-FFF2-40B4-BE49-F238E27FC236}">
                  <a16:creationId xmlns:a16="http://schemas.microsoft.com/office/drawing/2014/main" id="{CA04DE2B-553D-4280-A72F-FEDE640EA7B2}"/>
                </a:ext>
              </a:extLst>
            </p:cNvPr>
            <p:cNvSpPr>
              <a:spLocks/>
            </p:cNvSpPr>
            <p:nvPr/>
          </p:nvSpPr>
          <p:spPr bwMode="auto">
            <a:xfrm>
              <a:off x="4920" y="3700"/>
              <a:ext cx="77" cy="84"/>
            </a:xfrm>
            <a:custGeom>
              <a:avLst/>
              <a:gdLst>
                <a:gd name="T0" fmla="*/ 0 w 535"/>
                <a:gd name="T1" fmla="*/ 0 h 922"/>
                <a:gd name="T2" fmla="*/ 0 w 535"/>
                <a:gd name="T3" fmla="*/ 0 h 922"/>
                <a:gd name="T4" fmla="*/ 0 w 535"/>
                <a:gd name="T5" fmla="*/ 0 h 922"/>
                <a:gd name="T6" fmla="*/ 0 w 535"/>
                <a:gd name="T7" fmla="*/ 0 h 922"/>
                <a:gd name="T8" fmla="*/ 0 w 535"/>
                <a:gd name="T9" fmla="*/ 0 h 922"/>
                <a:gd name="T10" fmla="*/ 0 w 535"/>
                <a:gd name="T11" fmla="*/ 0 h 922"/>
                <a:gd name="T12" fmla="*/ 0 w 535"/>
                <a:gd name="T13" fmla="*/ 0 h 922"/>
                <a:gd name="T14" fmla="*/ 0 w 535"/>
                <a:gd name="T15" fmla="*/ 0 h 922"/>
                <a:gd name="T16" fmla="*/ 0 w 535"/>
                <a:gd name="T17" fmla="*/ 0 h 922"/>
                <a:gd name="T18" fmla="*/ 0 w 535"/>
                <a:gd name="T19" fmla="*/ 0 h 922"/>
                <a:gd name="T20" fmla="*/ 0 w 535"/>
                <a:gd name="T21" fmla="*/ 0 h 922"/>
                <a:gd name="T22" fmla="*/ 0 w 535"/>
                <a:gd name="T23" fmla="*/ 0 h 922"/>
                <a:gd name="T24" fmla="*/ 0 w 535"/>
                <a:gd name="T25" fmla="*/ 0 h 922"/>
                <a:gd name="T26" fmla="*/ 0 w 535"/>
                <a:gd name="T27" fmla="*/ 0 h 922"/>
                <a:gd name="T28" fmla="*/ 0 w 535"/>
                <a:gd name="T29" fmla="*/ 0 h 922"/>
                <a:gd name="T30" fmla="*/ 0 w 535"/>
                <a:gd name="T31" fmla="*/ 0 h 922"/>
                <a:gd name="T32" fmla="*/ 0 w 535"/>
                <a:gd name="T33" fmla="*/ 0 h 922"/>
                <a:gd name="T34" fmla="*/ 0 w 535"/>
                <a:gd name="T35" fmla="*/ 0 h 922"/>
                <a:gd name="T36" fmla="*/ 0 w 535"/>
                <a:gd name="T37" fmla="*/ 0 h 922"/>
                <a:gd name="T38" fmla="*/ 0 w 535"/>
                <a:gd name="T39" fmla="*/ 0 h 922"/>
                <a:gd name="T40" fmla="*/ 0 w 535"/>
                <a:gd name="T41" fmla="*/ 0 h 922"/>
                <a:gd name="T42" fmla="*/ 0 w 535"/>
                <a:gd name="T43" fmla="*/ 0 h 922"/>
                <a:gd name="T44" fmla="*/ 0 w 535"/>
                <a:gd name="T45" fmla="*/ 0 h 922"/>
                <a:gd name="T46" fmla="*/ 0 w 535"/>
                <a:gd name="T47" fmla="*/ 0 h 922"/>
                <a:gd name="T48" fmla="*/ 0 w 535"/>
                <a:gd name="T49" fmla="*/ 0 h 922"/>
                <a:gd name="T50" fmla="*/ 0 w 535"/>
                <a:gd name="T51" fmla="*/ 0 h 922"/>
                <a:gd name="T52" fmla="*/ 0 w 535"/>
                <a:gd name="T53" fmla="*/ 0 h 922"/>
                <a:gd name="T54" fmla="*/ 0 w 535"/>
                <a:gd name="T55" fmla="*/ 0 h 922"/>
                <a:gd name="T56" fmla="*/ 0 w 535"/>
                <a:gd name="T57" fmla="*/ 0 h 922"/>
                <a:gd name="T58" fmla="*/ 0 w 535"/>
                <a:gd name="T59" fmla="*/ 0 h 922"/>
                <a:gd name="T60" fmla="*/ 0 w 535"/>
                <a:gd name="T61" fmla="*/ 0 h 922"/>
                <a:gd name="T62" fmla="*/ 0 w 535"/>
                <a:gd name="T63" fmla="*/ 0 h 922"/>
                <a:gd name="T64" fmla="*/ 0 w 535"/>
                <a:gd name="T65" fmla="*/ 0 h 922"/>
                <a:gd name="T66" fmla="*/ 0 w 535"/>
                <a:gd name="T67" fmla="*/ 0 h 922"/>
                <a:gd name="T68" fmla="*/ 0 w 535"/>
                <a:gd name="T69" fmla="*/ 0 h 922"/>
                <a:gd name="T70" fmla="*/ 0 w 535"/>
                <a:gd name="T71" fmla="*/ 0 h 922"/>
                <a:gd name="T72" fmla="*/ 0 w 535"/>
                <a:gd name="T73" fmla="*/ 0 h 922"/>
                <a:gd name="T74" fmla="*/ 0 w 535"/>
                <a:gd name="T75" fmla="*/ 0 h 922"/>
                <a:gd name="T76" fmla="*/ 0 w 535"/>
                <a:gd name="T77" fmla="*/ 0 h 922"/>
                <a:gd name="T78" fmla="*/ 0 w 535"/>
                <a:gd name="T79" fmla="*/ 0 h 922"/>
                <a:gd name="T80" fmla="*/ 0 w 535"/>
                <a:gd name="T81" fmla="*/ 0 h 922"/>
                <a:gd name="T82" fmla="*/ 0 w 535"/>
                <a:gd name="T83" fmla="*/ 0 h 922"/>
                <a:gd name="T84" fmla="*/ 0 w 535"/>
                <a:gd name="T85" fmla="*/ 0 h 922"/>
                <a:gd name="T86" fmla="*/ 0 w 535"/>
                <a:gd name="T87" fmla="*/ 0 h 922"/>
                <a:gd name="T88" fmla="*/ 0 w 535"/>
                <a:gd name="T89" fmla="*/ 0 h 922"/>
                <a:gd name="T90" fmla="*/ 0 w 535"/>
                <a:gd name="T91" fmla="*/ 0 h 922"/>
                <a:gd name="T92" fmla="*/ 0 w 535"/>
                <a:gd name="T93" fmla="*/ 0 h 922"/>
                <a:gd name="T94" fmla="*/ 0 w 535"/>
                <a:gd name="T95" fmla="*/ 0 h 922"/>
                <a:gd name="T96" fmla="*/ 0 w 535"/>
                <a:gd name="T97" fmla="*/ 0 h 92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35" h="922">
                  <a:moveTo>
                    <a:pt x="175" y="631"/>
                  </a:moveTo>
                  <a:lnTo>
                    <a:pt x="187" y="635"/>
                  </a:lnTo>
                  <a:lnTo>
                    <a:pt x="199" y="635"/>
                  </a:lnTo>
                  <a:lnTo>
                    <a:pt x="211" y="632"/>
                  </a:lnTo>
                  <a:lnTo>
                    <a:pt x="224" y="628"/>
                  </a:lnTo>
                  <a:lnTo>
                    <a:pt x="237" y="623"/>
                  </a:lnTo>
                  <a:lnTo>
                    <a:pt x="250" y="615"/>
                  </a:lnTo>
                  <a:lnTo>
                    <a:pt x="263" y="607"/>
                  </a:lnTo>
                  <a:lnTo>
                    <a:pt x="276" y="597"/>
                  </a:lnTo>
                  <a:lnTo>
                    <a:pt x="331" y="550"/>
                  </a:lnTo>
                  <a:lnTo>
                    <a:pt x="385" y="503"/>
                  </a:lnTo>
                  <a:lnTo>
                    <a:pt x="398" y="493"/>
                  </a:lnTo>
                  <a:lnTo>
                    <a:pt x="411" y="484"/>
                  </a:lnTo>
                  <a:lnTo>
                    <a:pt x="423" y="477"/>
                  </a:lnTo>
                  <a:lnTo>
                    <a:pt x="435" y="470"/>
                  </a:lnTo>
                  <a:lnTo>
                    <a:pt x="446" y="466"/>
                  </a:lnTo>
                  <a:lnTo>
                    <a:pt x="457" y="464"/>
                  </a:lnTo>
                  <a:lnTo>
                    <a:pt x="468" y="464"/>
                  </a:lnTo>
                  <a:lnTo>
                    <a:pt x="478" y="466"/>
                  </a:lnTo>
                  <a:lnTo>
                    <a:pt x="487" y="471"/>
                  </a:lnTo>
                  <a:lnTo>
                    <a:pt x="496" y="479"/>
                  </a:lnTo>
                  <a:lnTo>
                    <a:pt x="504" y="490"/>
                  </a:lnTo>
                  <a:lnTo>
                    <a:pt x="512" y="504"/>
                  </a:lnTo>
                  <a:lnTo>
                    <a:pt x="518" y="522"/>
                  </a:lnTo>
                  <a:lnTo>
                    <a:pt x="524" y="544"/>
                  </a:lnTo>
                  <a:lnTo>
                    <a:pt x="530" y="570"/>
                  </a:lnTo>
                  <a:lnTo>
                    <a:pt x="535" y="600"/>
                  </a:lnTo>
                  <a:lnTo>
                    <a:pt x="520" y="610"/>
                  </a:lnTo>
                  <a:lnTo>
                    <a:pt x="506" y="622"/>
                  </a:lnTo>
                  <a:lnTo>
                    <a:pt x="492" y="634"/>
                  </a:lnTo>
                  <a:lnTo>
                    <a:pt x="478" y="647"/>
                  </a:lnTo>
                  <a:lnTo>
                    <a:pt x="450" y="675"/>
                  </a:lnTo>
                  <a:lnTo>
                    <a:pt x="421" y="704"/>
                  </a:lnTo>
                  <a:lnTo>
                    <a:pt x="392" y="734"/>
                  </a:lnTo>
                  <a:lnTo>
                    <a:pt x="363" y="764"/>
                  </a:lnTo>
                  <a:lnTo>
                    <a:pt x="332" y="795"/>
                  </a:lnTo>
                  <a:lnTo>
                    <a:pt x="301" y="823"/>
                  </a:lnTo>
                  <a:lnTo>
                    <a:pt x="285" y="837"/>
                  </a:lnTo>
                  <a:lnTo>
                    <a:pt x="270" y="850"/>
                  </a:lnTo>
                  <a:lnTo>
                    <a:pt x="253" y="862"/>
                  </a:lnTo>
                  <a:lnTo>
                    <a:pt x="237" y="873"/>
                  </a:lnTo>
                  <a:lnTo>
                    <a:pt x="220" y="883"/>
                  </a:lnTo>
                  <a:lnTo>
                    <a:pt x="204" y="893"/>
                  </a:lnTo>
                  <a:lnTo>
                    <a:pt x="186" y="902"/>
                  </a:lnTo>
                  <a:lnTo>
                    <a:pt x="168" y="908"/>
                  </a:lnTo>
                  <a:lnTo>
                    <a:pt x="150" y="915"/>
                  </a:lnTo>
                  <a:lnTo>
                    <a:pt x="132" y="919"/>
                  </a:lnTo>
                  <a:lnTo>
                    <a:pt x="114" y="921"/>
                  </a:lnTo>
                  <a:lnTo>
                    <a:pt x="95" y="922"/>
                  </a:lnTo>
                  <a:lnTo>
                    <a:pt x="76" y="922"/>
                  </a:lnTo>
                  <a:lnTo>
                    <a:pt x="57" y="920"/>
                  </a:lnTo>
                  <a:lnTo>
                    <a:pt x="37" y="916"/>
                  </a:lnTo>
                  <a:lnTo>
                    <a:pt x="17" y="910"/>
                  </a:lnTo>
                  <a:lnTo>
                    <a:pt x="9" y="791"/>
                  </a:lnTo>
                  <a:lnTo>
                    <a:pt x="4" y="675"/>
                  </a:lnTo>
                  <a:lnTo>
                    <a:pt x="2" y="617"/>
                  </a:lnTo>
                  <a:lnTo>
                    <a:pt x="0" y="560"/>
                  </a:lnTo>
                  <a:lnTo>
                    <a:pt x="0" y="504"/>
                  </a:lnTo>
                  <a:lnTo>
                    <a:pt x="3" y="447"/>
                  </a:lnTo>
                  <a:lnTo>
                    <a:pt x="6" y="390"/>
                  </a:lnTo>
                  <a:lnTo>
                    <a:pt x="11" y="335"/>
                  </a:lnTo>
                  <a:lnTo>
                    <a:pt x="14" y="307"/>
                  </a:lnTo>
                  <a:lnTo>
                    <a:pt x="17" y="279"/>
                  </a:lnTo>
                  <a:lnTo>
                    <a:pt x="22" y="251"/>
                  </a:lnTo>
                  <a:lnTo>
                    <a:pt x="26" y="224"/>
                  </a:lnTo>
                  <a:lnTo>
                    <a:pt x="31" y="196"/>
                  </a:lnTo>
                  <a:lnTo>
                    <a:pt x="37" y="168"/>
                  </a:lnTo>
                  <a:lnTo>
                    <a:pt x="44" y="140"/>
                  </a:lnTo>
                  <a:lnTo>
                    <a:pt x="51" y="112"/>
                  </a:lnTo>
                  <a:lnTo>
                    <a:pt x="58" y="85"/>
                  </a:lnTo>
                  <a:lnTo>
                    <a:pt x="67" y="56"/>
                  </a:lnTo>
                  <a:lnTo>
                    <a:pt x="76" y="28"/>
                  </a:lnTo>
                  <a:lnTo>
                    <a:pt x="86" y="0"/>
                  </a:lnTo>
                  <a:lnTo>
                    <a:pt x="105" y="11"/>
                  </a:lnTo>
                  <a:lnTo>
                    <a:pt x="122" y="24"/>
                  </a:lnTo>
                  <a:lnTo>
                    <a:pt x="137" y="38"/>
                  </a:lnTo>
                  <a:lnTo>
                    <a:pt x="150" y="52"/>
                  </a:lnTo>
                  <a:lnTo>
                    <a:pt x="161" y="67"/>
                  </a:lnTo>
                  <a:lnTo>
                    <a:pt x="170" y="83"/>
                  </a:lnTo>
                  <a:lnTo>
                    <a:pt x="178" y="101"/>
                  </a:lnTo>
                  <a:lnTo>
                    <a:pt x="184" y="118"/>
                  </a:lnTo>
                  <a:lnTo>
                    <a:pt x="189" y="136"/>
                  </a:lnTo>
                  <a:lnTo>
                    <a:pt x="192" y="156"/>
                  </a:lnTo>
                  <a:lnTo>
                    <a:pt x="194" y="175"/>
                  </a:lnTo>
                  <a:lnTo>
                    <a:pt x="195" y="195"/>
                  </a:lnTo>
                  <a:lnTo>
                    <a:pt x="195" y="215"/>
                  </a:lnTo>
                  <a:lnTo>
                    <a:pt x="194" y="237"/>
                  </a:lnTo>
                  <a:lnTo>
                    <a:pt x="193" y="259"/>
                  </a:lnTo>
                  <a:lnTo>
                    <a:pt x="191" y="280"/>
                  </a:lnTo>
                  <a:lnTo>
                    <a:pt x="179" y="369"/>
                  </a:lnTo>
                  <a:lnTo>
                    <a:pt x="167" y="460"/>
                  </a:lnTo>
                  <a:lnTo>
                    <a:pt x="165" y="481"/>
                  </a:lnTo>
                  <a:lnTo>
                    <a:pt x="163" y="504"/>
                  </a:lnTo>
                  <a:lnTo>
                    <a:pt x="163" y="527"/>
                  </a:lnTo>
                  <a:lnTo>
                    <a:pt x="163" y="548"/>
                  </a:lnTo>
                  <a:lnTo>
                    <a:pt x="164" y="570"/>
                  </a:lnTo>
                  <a:lnTo>
                    <a:pt x="167" y="590"/>
                  </a:lnTo>
                  <a:lnTo>
                    <a:pt x="170" y="611"/>
                  </a:lnTo>
                  <a:lnTo>
                    <a:pt x="175" y="6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6" name="Freeform 285">
              <a:extLst>
                <a:ext uri="{FF2B5EF4-FFF2-40B4-BE49-F238E27FC236}">
                  <a16:creationId xmlns:a16="http://schemas.microsoft.com/office/drawing/2014/main" id="{A49D12F2-EDEC-47CF-B653-87DF12856000}"/>
                </a:ext>
              </a:extLst>
            </p:cNvPr>
            <p:cNvSpPr>
              <a:spLocks/>
            </p:cNvSpPr>
            <p:nvPr/>
          </p:nvSpPr>
          <p:spPr bwMode="auto">
            <a:xfrm>
              <a:off x="3758" y="3702"/>
              <a:ext cx="158" cy="91"/>
            </a:xfrm>
            <a:custGeom>
              <a:avLst/>
              <a:gdLst>
                <a:gd name="T0" fmla="*/ 0 w 1104"/>
                <a:gd name="T1" fmla="*/ 0 h 996"/>
                <a:gd name="T2" fmla="*/ 0 w 1104"/>
                <a:gd name="T3" fmla="*/ 0 h 996"/>
                <a:gd name="T4" fmla="*/ 0 w 1104"/>
                <a:gd name="T5" fmla="*/ 0 h 996"/>
                <a:gd name="T6" fmla="*/ 0 w 1104"/>
                <a:gd name="T7" fmla="*/ 0 h 996"/>
                <a:gd name="T8" fmla="*/ 0 w 1104"/>
                <a:gd name="T9" fmla="*/ 0 h 996"/>
                <a:gd name="T10" fmla="*/ 0 w 1104"/>
                <a:gd name="T11" fmla="*/ 0 h 996"/>
                <a:gd name="T12" fmla="*/ 0 w 1104"/>
                <a:gd name="T13" fmla="*/ 0 h 996"/>
                <a:gd name="T14" fmla="*/ 0 w 1104"/>
                <a:gd name="T15" fmla="*/ 0 h 996"/>
                <a:gd name="T16" fmla="*/ 0 w 1104"/>
                <a:gd name="T17" fmla="*/ 0 h 996"/>
                <a:gd name="T18" fmla="*/ 0 w 1104"/>
                <a:gd name="T19" fmla="*/ 0 h 996"/>
                <a:gd name="T20" fmla="*/ 0 w 1104"/>
                <a:gd name="T21" fmla="*/ 0 h 996"/>
                <a:gd name="T22" fmla="*/ 0 w 1104"/>
                <a:gd name="T23" fmla="*/ 0 h 996"/>
                <a:gd name="T24" fmla="*/ 0 w 1104"/>
                <a:gd name="T25" fmla="*/ 0 h 996"/>
                <a:gd name="T26" fmla="*/ 0 w 1104"/>
                <a:gd name="T27" fmla="*/ 0 h 996"/>
                <a:gd name="T28" fmla="*/ 0 w 1104"/>
                <a:gd name="T29" fmla="*/ 0 h 996"/>
                <a:gd name="T30" fmla="*/ 0 w 1104"/>
                <a:gd name="T31" fmla="*/ 0 h 996"/>
                <a:gd name="T32" fmla="*/ 0 w 1104"/>
                <a:gd name="T33" fmla="*/ 0 h 996"/>
                <a:gd name="T34" fmla="*/ 0 w 1104"/>
                <a:gd name="T35" fmla="*/ 0 h 996"/>
                <a:gd name="T36" fmla="*/ 0 w 1104"/>
                <a:gd name="T37" fmla="*/ 0 h 996"/>
                <a:gd name="T38" fmla="*/ 0 w 1104"/>
                <a:gd name="T39" fmla="*/ 0 h 996"/>
                <a:gd name="T40" fmla="*/ 0 w 1104"/>
                <a:gd name="T41" fmla="*/ 0 h 996"/>
                <a:gd name="T42" fmla="*/ 0 w 1104"/>
                <a:gd name="T43" fmla="*/ 0 h 996"/>
                <a:gd name="T44" fmla="*/ 0 w 1104"/>
                <a:gd name="T45" fmla="*/ 0 h 996"/>
                <a:gd name="T46" fmla="*/ 0 w 1104"/>
                <a:gd name="T47" fmla="*/ 0 h 996"/>
                <a:gd name="T48" fmla="*/ 0 w 1104"/>
                <a:gd name="T49" fmla="*/ 0 h 996"/>
                <a:gd name="T50" fmla="*/ 0 w 1104"/>
                <a:gd name="T51" fmla="*/ 0 h 996"/>
                <a:gd name="T52" fmla="*/ 0 w 1104"/>
                <a:gd name="T53" fmla="*/ 0 h 996"/>
                <a:gd name="T54" fmla="*/ 0 w 1104"/>
                <a:gd name="T55" fmla="*/ 0 h 996"/>
                <a:gd name="T56" fmla="*/ 0 w 1104"/>
                <a:gd name="T57" fmla="*/ 0 h 996"/>
                <a:gd name="T58" fmla="*/ 0 w 1104"/>
                <a:gd name="T59" fmla="*/ 0 h 996"/>
                <a:gd name="T60" fmla="*/ 0 w 1104"/>
                <a:gd name="T61" fmla="*/ 0 h 996"/>
                <a:gd name="T62" fmla="*/ 0 w 1104"/>
                <a:gd name="T63" fmla="*/ 0 h 996"/>
                <a:gd name="T64" fmla="*/ 0 w 1104"/>
                <a:gd name="T65" fmla="*/ 0 h 996"/>
                <a:gd name="T66" fmla="*/ 0 w 1104"/>
                <a:gd name="T67" fmla="*/ 0 h 996"/>
                <a:gd name="T68" fmla="*/ 0 w 1104"/>
                <a:gd name="T69" fmla="*/ 0 h 996"/>
                <a:gd name="T70" fmla="*/ 0 w 1104"/>
                <a:gd name="T71" fmla="*/ 0 h 996"/>
                <a:gd name="T72" fmla="*/ 0 w 1104"/>
                <a:gd name="T73" fmla="*/ 0 h 996"/>
                <a:gd name="T74" fmla="*/ 0 w 1104"/>
                <a:gd name="T75" fmla="*/ 0 h 996"/>
                <a:gd name="T76" fmla="*/ 0 w 1104"/>
                <a:gd name="T77" fmla="*/ 0 h 996"/>
                <a:gd name="T78" fmla="*/ 0 w 1104"/>
                <a:gd name="T79" fmla="*/ 0 h 996"/>
                <a:gd name="T80" fmla="*/ 0 w 1104"/>
                <a:gd name="T81" fmla="*/ 0 h 996"/>
                <a:gd name="T82" fmla="*/ 0 w 1104"/>
                <a:gd name="T83" fmla="*/ 0 h 996"/>
                <a:gd name="T84" fmla="*/ 0 w 1104"/>
                <a:gd name="T85" fmla="*/ 0 h 996"/>
                <a:gd name="T86" fmla="*/ 0 w 1104"/>
                <a:gd name="T87" fmla="*/ 0 h 996"/>
                <a:gd name="T88" fmla="*/ 0 w 1104"/>
                <a:gd name="T89" fmla="*/ 0 h 996"/>
                <a:gd name="T90" fmla="*/ 0 w 1104"/>
                <a:gd name="T91" fmla="*/ 0 h 996"/>
                <a:gd name="T92" fmla="*/ 0 w 1104"/>
                <a:gd name="T93" fmla="*/ 0 h 996"/>
                <a:gd name="T94" fmla="*/ 0 w 1104"/>
                <a:gd name="T95" fmla="*/ 0 h 996"/>
                <a:gd name="T96" fmla="*/ 0 w 1104"/>
                <a:gd name="T97" fmla="*/ 0 h 996"/>
                <a:gd name="T98" fmla="*/ 0 w 1104"/>
                <a:gd name="T99" fmla="*/ 0 h 996"/>
                <a:gd name="T100" fmla="*/ 0 w 1104"/>
                <a:gd name="T101" fmla="*/ 0 h 996"/>
                <a:gd name="T102" fmla="*/ 0 w 1104"/>
                <a:gd name="T103" fmla="*/ 0 h 996"/>
                <a:gd name="T104" fmla="*/ 0 w 1104"/>
                <a:gd name="T105" fmla="*/ 0 h 996"/>
                <a:gd name="T106" fmla="*/ 0 w 1104"/>
                <a:gd name="T107" fmla="*/ 0 h 996"/>
                <a:gd name="T108" fmla="*/ 0 w 1104"/>
                <a:gd name="T109" fmla="*/ 0 h 996"/>
                <a:gd name="T110" fmla="*/ 0 w 1104"/>
                <a:gd name="T111" fmla="*/ 0 h 996"/>
                <a:gd name="T112" fmla="*/ 0 w 1104"/>
                <a:gd name="T113" fmla="*/ 0 h 996"/>
                <a:gd name="T114" fmla="*/ 0 w 1104"/>
                <a:gd name="T115" fmla="*/ 0 h 99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104" h="996">
                  <a:moveTo>
                    <a:pt x="818" y="118"/>
                  </a:moveTo>
                  <a:lnTo>
                    <a:pt x="813" y="136"/>
                  </a:lnTo>
                  <a:lnTo>
                    <a:pt x="807" y="153"/>
                  </a:lnTo>
                  <a:lnTo>
                    <a:pt x="800" y="171"/>
                  </a:lnTo>
                  <a:lnTo>
                    <a:pt x="792" y="188"/>
                  </a:lnTo>
                  <a:lnTo>
                    <a:pt x="774" y="221"/>
                  </a:lnTo>
                  <a:lnTo>
                    <a:pt x="755" y="255"/>
                  </a:lnTo>
                  <a:lnTo>
                    <a:pt x="746" y="272"/>
                  </a:lnTo>
                  <a:lnTo>
                    <a:pt x="737" y="289"/>
                  </a:lnTo>
                  <a:lnTo>
                    <a:pt x="729" y="308"/>
                  </a:lnTo>
                  <a:lnTo>
                    <a:pt x="722" y="326"/>
                  </a:lnTo>
                  <a:lnTo>
                    <a:pt x="716" y="346"/>
                  </a:lnTo>
                  <a:lnTo>
                    <a:pt x="712" y="365"/>
                  </a:lnTo>
                  <a:lnTo>
                    <a:pt x="709" y="386"/>
                  </a:lnTo>
                  <a:lnTo>
                    <a:pt x="708" y="407"/>
                  </a:lnTo>
                  <a:lnTo>
                    <a:pt x="726" y="413"/>
                  </a:lnTo>
                  <a:lnTo>
                    <a:pt x="746" y="417"/>
                  </a:lnTo>
                  <a:lnTo>
                    <a:pt x="766" y="420"/>
                  </a:lnTo>
                  <a:lnTo>
                    <a:pt x="786" y="422"/>
                  </a:lnTo>
                  <a:lnTo>
                    <a:pt x="825" y="427"/>
                  </a:lnTo>
                  <a:lnTo>
                    <a:pt x="865" y="431"/>
                  </a:lnTo>
                  <a:lnTo>
                    <a:pt x="884" y="435"/>
                  </a:lnTo>
                  <a:lnTo>
                    <a:pt x="903" y="440"/>
                  </a:lnTo>
                  <a:lnTo>
                    <a:pt x="922" y="445"/>
                  </a:lnTo>
                  <a:lnTo>
                    <a:pt x="941" y="453"/>
                  </a:lnTo>
                  <a:lnTo>
                    <a:pt x="959" y="461"/>
                  </a:lnTo>
                  <a:lnTo>
                    <a:pt x="975" y="473"/>
                  </a:lnTo>
                  <a:lnTo>
                    <a:pt x="984" y="480"/>
                  </a:lnTo>
                  <a:lnTo>
                    <a:pt x="992" y="487"/>
                  </a:lnTo>
                  <a:lnTo>
                    <a:pt x="999" y="495"/>
                  </a:lnTo>
                  <a:lnTo>
                    <a:pt x="1007" y="503"/>
                  </a:lnTo>
                  <a:lnTo>
                    <a:pt x="1029" y="531"/>
                  </a:lnTo>
                  <a:lnTo>
                    <a:pt x="1050" y="561"/>
                  </a:lnTo>
                  <a:lnTo>
                    <a:pt x="1060" y="575"/>
                  </a:lnTo>
                  <a:lnTo>
                    <a:pt x="1069" y="590"/>
                  </a:lnTo>
                  <a:lnTo>
                    <a:pt x="1077" y="606"/>
                  </a:lnTo>
                  <a:lnTo>
                    <a:pt x="1085" y="621"/>
                  </a:lnTo>
                  <a:lnTo>
                    <a:pt x="1091" y="637"/>
                  </a:lnTo>
                  <a:lnTo>
                    <a:pt x="1097" y="655"/>
                  </a:lnTo>
                  <a:lnTo>
                    <a:pt x="1100" y="672"/>
                  </a:lnTo>
                  <a:lnTo>
                    <a:pt x="1103" y="690"/>
                  </a:lnTo>
                  <a:lnTo>
                    <a:pt x="1104" y="710"/>
                  </a:lnTo>
                  <a:lnTo>
                    <a:pt x="1103" y="729"/>
                  </a:lnTo>
                  <a:lnTo>
                    <a:pt x="1101" y="750"/>
                  </a:lnTo>
                  <a:lnTo>
                    <a:pt x="1096" y="771"/>
                  </a:lnTo>
                  <a:lnTo>
                    <a:pt x="1086" y="789"/>
                  </a:lnTo>
                  <a:lnTo>
                    <a:pt x="1075" y="805"/>
                  </a:lnTo>
                  <a:lnTo>
                    <a:pt x="1063" y="819"/>
                  </a:lnTo>
                  <a:lnTo>
                    <a:pt x="1052" y="833"/>
                  </a:lnTo>
                  <a:lnTo>
                    <a:pt x="1040" y="845"/>
                  </a:lnTo>
                  <a:lnTo>
                    <a:pt x="1027" y="856"/>
                  </a:lnTo>
                  <a:lnTo>
                    <a:pt x="1014" y="867"/>
                  </a:lnTo>
                  <a:lnTo>
                    <a:pt x="1001" y="875"/>
                  </a:lnTo>
                  <a:lnTo>
                    <a:pt x="988" y="883"/>
                  </a:lnTo>
                  <a:lnTo>
                    <a:pt x="974" y="889"/>
                  </a:lnTo>
                  <a:lnTo>
                    <a:pt x="960" y="895"/>
                  </a:lnTo>
                  <a:lnTo>
                    <a:pt x="946" y="899"/>
                  </a:lnTo>
                  <a:lnTo>
                    <a:pt x="931" y="903"/>
                  </a:lnTo>
                  <a:lnTo>
                    <a:pt x="916" y="907"/>
                  </a:lnTo>
                  <a:lnTo>
                    <a:pt x="902" y="908"/>
                  </a:lnTo>
                  <a:lnTo>
                    <a:pt x="887" y="909"/>
                  </a:lnTo>
                  <a:lnTo>
                    <a:pt x="872" y="910"/>
                  </a:lnTo>
                  <a:lnTo>
                    <a:pt x="857" y="909"/>
                  </a:lnTo>
                  <a:lnTo>
                    <a:pt x="842" y="908"/>
                  </a:lnTo>
                  <a:lnTo>
                    <a:pt x="827" y="907"/>
                  </a:lnTo>
                  <a:lnTo>
                    <a:pt x="812" y="904"/>
                  </a:lnTo>
                  <a:lnTo>
                    <a:pt x="797" y="901"/>
                  </a:lnTo>
                  <a:lnTo>
                    <a:pt x="781" y="897"/>
                  </a:lnTo>
                  <a:lnTo>
                    <a:pt x="766" y="894"/>
                  </a:lnTo>
                  <a:lnTo>
                    <a:pt x="735" y="884"/>
                  </a:lnTo>
                  <a:lnTo>
                    <a:pt x="706" y="872"/>
                  </a:lnTo>
                  <a:lnTo>
                    <a:pt x="677" y="860"/>
                  </a:lnTo>
                  <a:lnTo>
                    <a:pt x="648" y="846"/>
                  </a:lnTo>
                  <a:lnTo>
                    <a:pt x="558" y="750"/>
                  </a:lnTo>
                  <a:lnTo>
                    <a:pt x="550" y="755"/>
                  </a:lnTo>
                  <a:lnTo>
                    <a:pt x="542" y="763"/>
                  </a:lnTo>
                  <a:lnTo>
                    <a:pt x="535" y="770"/>
                  </a:lnTo>
                  <a:lnTo>
                    <a:pt x="529" y="780"/>
                  </a:lnTo>
                  <a:lnTo>
                    <a:pt x="522" y="790"/>
                  </a:lnTo>
                  <a:lnTo>
                    <a:pt x="516" y="801"/>
                  </a:lnTo>
                  <a:lnTo>
                    <a:pt x="511" y="812"/>
                  </a:lnTo>
                  <a:lnTo>
                    <a:pt x="505" y="824"/>
                  </a:lnTo>
                  <a:lnTo>
                    <a:pt x="484" y="875"/>
                  </a:lnTo>
                  <a:lnTo>
                    <a:pt x="461" y="925"/>
                  </a:lnTo>
                  <a:lnTo>
                    <a:pt x="455" y="937"/>
                  </a:lnTo>
                  <a:lnTo>
                    <a:pt x="449" y="948"/>
                  </a:lnTo>
                  <a:lnTo>
                    <a:pt x="442" y="957"/>
                  </a:lnTo>
                  <a:lnTo>
                    <a:pt x="434" y="967"/>
                  </a:lnTo>
                  <a:lnTo>
                    <a:pt x="426" y="975"/>
                  </a:lnTo>
                  <a:lnTo>
                    <a:pt x="418" y="982"/>
                  </a:lnTo>
                  <a:lnTo>
                    <a:pt x="408" y="988"/>
                  </a:lnTo>
                  <a:lnTo>
                    <a:pt x="398" y="992"/>
                  </a:lnTo>
                  <a:lnTo>
                    <a:pt x="388" y="995"/>
                  </a:lnTo>
                  <a:lnTo>
                    <a:pt x="376" y="996"/>
                  </a:lnTo>
                  <a:lnTo>
                    <a:pt x="364" y="996"/>
                  </a:lnTo>
                  <a:lnTo>
                    <a:pt x="351" y="994"/>
                  </a:lnTo>
                  <a:lnTo>
                    <a:pt x="337" y="990"/>
                  </a:lnTo>
                  <a:lnTo>
                    <a:pt x="323" y="983"/>
                  </a:lnTo>
                  <a:lnTo>
                    <a:pt x="307" y="975"/>
                  </a:lnTo>
                  <a:lnTo>
                    <a:pt x="290" y="964"/>
                  </a:lnTo>
                  <a:lnTo>
                    <a:pt x="295" y="938"/>
                  </a:lnTo>
                  <a:lnTo>
                    <a:pt x="302" y="912"/>
                  </a:lnTo>
                  <a:lnTo>
                    <a:pt x="308" y="887"/>
                  </a:lnTo>
                  <a:lnTo>
                    <a:pt x="316" y="861"/>
                  </a:lnTo>
                  <a:lnTo>
                    <a:pt x="331" y="811"/>
                  </a:lnTo>
                  <a:lnTo>
                    <a:pt x="349" y="763"/>
                  </a:lnTo>
                  <a:lnTo>
                    <a:pt x="367" y="714"/>
                  </a:lnTo>
                  <a:lnTo>
                    <a:pt x="387" y="666"/>
                  </a:lnTo>
                  <a:lnTo>
                    <a:pt x="407" y="618"/>
                  </a:lnTo>
                  <a:lnTo>
                    <a:pt x="429" y="570"/>
                  </a:lnTo>
                  <a:lnTo>
                    <a:pt x="473" y="476"/>
                  </a:lnTo>
                  <a:lnTo>
                    <a:pt x="516" y="382"/>
                  </a:lnTo>
                  <a:lnTo>
                    <a:pt x="538" y="336"/>
                  </a:lnTo>
                  <a:lnTo>
                    <a:pt x="558" y="288"/>
                  </a:lnTo>
                  <a:lnTo>
                    <a:pt x="579" y="241"/>
                  </a:lnTo>
                  <a:lnTo>
                    <a:pt x="599" y="193"/>
                  </a:lnTo>
                  <a:lnTo>
                    <a:pt x="581" y="186"/>
                  </a:lnTo>
                  <a:lnTo>
                    <a:pt x="564" y="179"/>
                  </a:lnTo>
                  <a:lnTo>
                    <a:pt x="547" y="174"/>
                  </a:lnTo>
                  <a:lnTo>
                    <a:pt x="529" y="168"/>
                  </a:lnTo>
                  <a:lnTo>
                    <a:pt x="511" y="164"/>
                  </a:lnTo>
                  <a:lnTo>
                    <a:pt x="494" y="161"/>
                  </a:lnTo>
                  <a:lnTo>
                    <a:pt x="476" y="158"/>
                  </a:lnTo>
                  <a:lnTo>
                    <a:pt x="457" y="155"/>
                  </a:lnTo>
                  <a:lnTo>
                    <a:pt x="421" y="153"/>
                  </a:lnTo>
                  <a:lnTo>
                    <a:pt x="382" y="151"/>
                  </a:lnTo>
                  <a:lnTo>
                    <a:pt x="345" y="151"/>
                  </a:lnTo>
                  <a:lnTo>
                    <a:pt x="307" y="151"/>
                  </a:lnTo>
                  <a:lnTo>
                    <a:pt x="269" y="152"/>
                  </a:lnTo>
                  <a:lnTo>
                    <a:pt x="229" y="152"/>
                  </a:lnTo>
                  <a:lnTo>
                    <a:pt x="191" y="151"/>
                  </a:lnTo>
                  <a:lnTo>
                    <a:pt x="153" y="149"/>
                  </a:lnTo>
                  <a:lnTo>
                    <a:pt x="133" y="148"/>
                  </a:lnTo>
                  <a:lnTo>
                    <a:pt x="114" y="146"/>
                  </a:lnTo>
                  <a:lnTo>
                    <a:pt x="95" y="142"/>
                  </a:lnTo>
                  <a:lnTo>
                    <a:pt x="76" y="139"/>
                  </a:lnTo>
                  <a:lnTo>
                    <a:pt x="56" y="135"/>
                  </a:lnTo>
                  <a:lnTo>
                    <a:pt x="38" y="131"/>
                  </a:lnTo>
                  <a:lnTo>
                    <a:pt x="19" y="125"/>
                  </a:lnTo>
                  <a:lnTo>
                    <a:pt x="0" y="118"/>
                  </a:lnTo>
                  <a:lnTo>
                    <a:pt x="3" y="95"/>
                  </a:lnTo>
                  <a:lnTo>
                    <a:pt x="4" y="72"/>
                  </a:lnTo>
                  <a:lnTo>
                    <a:pt x="5" y="53"/>
                  </a:lnTo>
                  <a:lnTo>
                    <a:pt x="8" y="35"/>
                  </a:lnTo>
                  <a:lnTo>
                    <a:pt x="10" y="28"/>
                  </a:lnTo>
                  <a:lnTo>
                    <a:pt x="13" y="20"/>
                  </a:lnTo>
                  <a:lnTo>
                    <a:pt x="17" y="15"/>
                  </a:lnTo>
                  <a:lnTo>
                    <a:pt x="23" y="9"/>
                  </a:lnTo>
                  <a:lnTo>
                    <a:pt x="29" y="6"/>
                  </a:lnTo>
                  <a:lnTo>
                    <a:pt x="38" y="3"/>
                  </a:lnTo>
                  <a:lnTo>
                    <a:pt x="48" y="1"/>
                  </a:lnTo>
                  <a:lnTo>
                    <a:pt x="60" y="1"/>
                  </a:lnTo>
                  <a:lnTo>
                    <a:pt x="109" y="2"/>
                  </a:lnTo>
                  <a:lnTo>
                    <a:pt x="159" y="2"/>
                  </a:lnTo>
                  <a:lnTo>
                    <a:pt x="209" y="2"/>
                  </a:lnTo>
                  <a:lnTo>
                    <a:pt x="260" y="1"/>
                  </a:lnTo>
                  <a:lnTo>
                    <a:pt x="311" y="0"/>
                  </a:lnTo>
                  <a:lnTo>
                    <a:pt x="361" y="0"/>
                  </a:lnTo>
                  <a:lnTo>
                    <a:pt x="411" y="1"/>
                  </a:lnTo>
                  <a:lnTo>
                    <a:pt x="461" y="3"/>
                  </a:lnTo>
                  <a:lnTo>
                    <a:pt x="486" y="5"/>
                  </a:lnTo>
                  <a:lnTo>
                    <a:pt x="510" y="7"/>
                  </a:lnTo>
                  <a:lnTo>
                    <a:pt x="534" y="9"/>
                  </a:lnTo>
                  <a:lnTo>
                    <a:pt x="558" y="13"/>
                  </a:lnTo>
                  <a:lnTo>
                    <a:pt x="582" y="17"/>
                  </a:lnTo>
                  <a:lnTo>
                    <a:pt x="606" y="21"/>
                  </a:lnTo>
                  <a:lnTo>
                    <a:pt x="629" y="27"/>
                  </a:lnTo>
                  <a:lnTo>
                    <a:pt x="652" y="33"/>
                  </a:lnTo>
                  <a:lnTo>
                    <a:pt x="674" y="41"/>
                  </a:lnTo>
                  <a:lnTo>
                    <a:pt x="696" y="48"/>
                  </a:lnTo>
                  <a:lnTo>
                    <a:pt x="717" y="57"/>
                  </a:lnTo>
                  <a:lnTo>
                    <a:pt x="738" y="68"/>
                  </a:lnTo>
                  <a:lnTo>
                    <a:pt x="758" y="79"/>
                  </a:lnTo>
                  <a:lnTo>
                    <a:pt x="779" y="91"/>
                  </a:lnTo>
                  <a:lnTo>
                    <a:pt x="799" y="104"/>
                  </a:lnTo>
                  <a:lnTo>
                    <a:pt x="818"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7" name="Freeform 286">
              <a:extLst>
                <a:ext uri="{FF2B5EF4-FFF2-40B4-BE49-F238E27FC236}">
                  <a16:creationId xmlns:a16="http://schemas.microsoft.com/office/drawing/2014/main" id="{A8CE45EA-0AD1-4D7F-9B6D-E6CC32ED0A9C}"/>
                </a:ext>
              </a:extLst>
            </p:cNvPr>
            <p:cNvSpPr>
              <a:spLocks/>
            </p:cNvSpPr>
            <p:nvPr/>
          </p:nvSpPr>
          <p:spPr bwMode="auto">
            <a:xfrm>
              <a:off x="4221" y="3702"/>
              <a:ext cx="28" cy="79"/>
            </a:xfrm>
            <a:custGeom>
              <a:avLst/>
              <a:gdLst>
                <a:gd name="T0" fmla="*/ 0 w 200"/>
                <a:gd name="T1" fmla="*/ 0 h 871"/>
                <a:gd name="T2" fmla="*/ 0 w 200"/>
                <a:gd name="T3" fmla="*/ 0 h 871"/>
                <a:gd name="T4" fmla="*/ 0 w 200"/>
                <a:gd name="T5" fmla="*/ 0 h 871"/>
                <a:gd name="T6" fmla="*/ 0 w 200"/>
                <a:gd name="T7" fmla="*/ 0 h 871"/>
                <a:gd name="T8" fmla="*/ 0 w 200"/>
                <a:gd name="T9" fmla="*/ 0 h 871"/>
                <a:gd name="T10" fmla="*/ 0 w 200"/>
                <a:gd name="T11" fmla="*/ 0 h 871"/>
                <a:gd name="T12" fmla="*/ 0 w 200"/>
                <a:gd name="T13" fmla="*/ 0 h 871"/>
                <a:gd name="T14" fmla="*/ 0 w 200"/>
                <a:gd name="T15" fmla="*/ 0 h 871"/>
                <a:gd name="T16" fmla="*/ 0 w 200"/>
                <a:gd name="T17" fmla="*/ 0 h 871"/>
                <a:gd name="T18" fmla="*/ 0 w 200"/>
                <a:gd name="T19" fmla="*/ 0 h 871"/>
                <a:gd name="T20" fmla="*/ 0 w 200"/>
                <a:gd name="T21" fmla="*/ 0 h 871"/>
                <a:gd name="T22" fmla="*/ 0 w 200"/>
                <a:gd name="T23" fmla="*/ 0 h 871"/>
                <a:gd name="T24" fmla="*/ 0 w 200"/>
                <a:gd name="T25" fmla="*/ 0 h 871"/>
                <a:gd name="T26" fmla="*/ 0 w 200"/>
                <a:gd name="T27" fmla="*/ 0 h 871"/>
                <a:gd name="T28" fmla="*/ 0 w 200"/>
                <a:gd name="T29" fmla="*/ 0 h 871"/>
                <a:gd name="T30" fmla="*/ 0 w 200"/>
                <a:gd name="T31" fmla="*/ 0 h 871"/>
                <a:gd name="T32" fmla="*/ 0 w 200"/>
                <a:gd name="T33" fmla="*/ 0 h 871"/>
                <a:gd name="T34" fmla="*/ 0 w 200"/>
                <a:gd name="T35" fmla="*/ 0 h 871"/>
                <a:gd name="T36" fmla="*/ 0 w 200"/>
                <a:gd name="T37" fmla="*/ 0 h 871"/>
                <a:gd name="T38" fmla="*/ 0 w 200"/>
                <a:gd name="T39" fmla="*/ 0 h 871"/>
                <a:gd name="T40" fmla="*/ 0 w 200"/>
                <a:gd name="T41" fmla="*/ 0 h 871"/>
                <a:gd name="T42" fmla="*/ 0 w 200"/>
                <a:gd name="T43" fmla="*/ 0 h 871"/>
                <a:gd name="T44" fmla="*/ 0 w 200"/>
                <a:gd name="T45" fmla="*/ 0 h 871"/>
                <a:gd name="T46" fmla="*/ 0 w 200"/>
                <a:gd name="T47" fmla="*/ 0 h 871"/>
                <a:gd name="T48" fmla="*/ 0 w 200"/>
                <a:gd name="T49" fmla="*/ 0 h 871"/>
                <a:gd name="T50" fmla="*/ 0 w 200"/>
                <a:gd name="T51" fmla="*/ 0 h 871"/>
                <a:gd name="T52" fmla="*/ 0 w 200"/>
                <a:gd name="T53" fmla="*/ 0 h 871"/>
                <a:gd name="T54" fmla="*/ 0 w 200"/>
                <a:gd name="T55" fmla="*/ 0 h 871"/>
                <a:gd name="T56" fmla="*/ 0 w 200"/>
                <a:gd name="T57" fmla="*/ 0 h 871"/>
                <a:gd name="T58" fmla="*/ 0 w 200"/>
                <a:gd name="T59" fmla="*/ 0 h 871"/>
                <a:gd name="T60" fmla="*/ 0 w 200"/>
                <a:gd name="T61" fmla="*/ 0 h 871"/>
                <a:gd name="T62" fmla="*/ 0 w 200"/>
                <a:gd name="T63" fmla="*/ 0 h 871"/>
                <a:gd name="T64" fmla="*/ 0 w 200"/>
                <a:gd name="T65" fmla="*/ 0 h 871"/>
                <a:gd name="T66" fmla="*/ 0 w 200"/>
                <a:gd name="T67" fmla="*/ 0 h 871"/>
                <a:gd name="T68" fmla="*/ 0 w 200"/>
                <a:gd name="T69" fmla="*/ 0 h 871"/>
                <a:gd name="T70" fmla="*/ 0 w 200"/>
                <a:gd name="T71" fmla="*/ 0 h 871"/>
                <a:gd name="T72" fmla="*/ 0 w 200"/>
                <a:gd name="T73" fmla="*/ 0 h 871"/>
                <a:gd name="T74" fmla="*/ 0 w 200"/>
                <a:gd name="T75" fmla="*/ 0 h 871"/>
                <a:gd name="T76" fmla="*/ 0 w 200"/>
                <a:gd name="T77" fmla="*/ 0 h 871"/>
                <a:gd name="T78" fmla="*/ 0 w 200"/>
                <a:gd name="T79" fmla="*/ 0 h 871"/>
                <a:gd name="T80" fmla="*/ 0 w 200"/>
                <a:gd name="T81" fmla="*/ 0 h 871"/>
                <a:gd name="T82" fmla="*/ 0 w 200"/>
                <a:gd name="T83" fmla="*/ 0 h 871"/>
                <a:gd name="T84" fmla="*/ 0 w 200"/>
                <a:gd name="T85" fmla="*/ 0 h 871"/>
                <a:gd name="T86" fmla="*/ 0 w 200"/>
                <a:gd name="T87" fmla="*/ 0 h 871"/>
                <a:gd name="T88" fmla="*/ 0 w 200"/>
                <a:gd name="T89" fmla="*/ 0 h 871"/>
                <a:gd name="T90" fmla="*/ 0 w 200"/>
                <a:gd name="T91" fmla="*/ 0 h 871"/>
                <a:gd name="T92" fmla="*/ 0 w 200"/>
                <a:gd name="T93" fmla="*/ 0 h 871"/>
                <a:gd name="T94" fmla="*/ 0 w 200"/>
                <a:gd name="T95" fmla="*/ 0 h 871"/>
                <a:gd name="T96" fmla="*/ 0 w 200"/>
                <a:gd name="T97" fmla="*/ 0 h 871"/>
                <a:gd name="T98" fmla="*/ 0 w 200"/>
                <a:gd name="T99" fmla="*/ 0 h 8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00" h="871">
                  <a:moveTo>
                    <a:pt x="161" y="817"/>
                  </a:moveTo>
                  <a:lnTo>
                    <a:pt x="154" y="828"/>
                  </a:lnTo>
                  <a:lnTo>
                    <a:pt x="146" y="838"/>
                  </a:lnTo>
                  <a:lnTo>
                    <a:pt x="138" y="847"/>
                  </a:lnTo>
                  <a:lnTo>
                    <a:pt x="129" y="853"/>
                  </a:lnTo>
                  <a:lnTo>
                    <a:pt x="120" y="860"/>
                  </a:lnTo>
                  <a:lnTo>
                    <a:pt x="109" y="864"/>
                  </a:lnTo>
                  <a:lnTo>
                    <a:pt x="99" y="867"/>
                  </a:lnTo>
                  <a:lnTo>
                    <a:pt x="88" y="870"/>
                  </a:lnTo>
                  <a:lnTo>
                    <a:pt x="77" y="871"/>
                  </a:lnTo>
                  <a:lnTo>
                    <a:pt x="65" y="871"/>
                  </a:lnTo>
                  <a:lnTo>
                    <a:pt x="54" y="868"/>
                  </a:lnTo>
                  <a:lnTo>
                    <a:pt x="43" y="866"/>
                  </a:lnTo>
                  <a:lnTo>
                    <a:pt x="32" y="864"/>
                  </a:lnTo>
                  <a:lnTo>
                    <a:pt x="21" y="860"/>
                  </a:lnTo>
                  <a:lnTo>
                    <a:pt x="11" y="854"/>
                  </a:lnTo>
                  <a:lnTo>
                    <a:pt x="1" y="849"/>
                  </a:lnTo>
                  <a:lnTo>
                    <a:pt x="0" y="800"/>
                  </a:lnTo>
                  <a:lnTo>
                    <a:pt x="0" y="752"/>
                  </a:lnTo>
                  <a:lnTo>
                    <a:pt x="0" y="703"/>
                  </a:lnTo>
                  <a:lnTo>
                    <a:pt x="2" y="652"/>
                  </a:lnTo>
                  <a:lnTo>
                    <a:pt x="7" y="552"/>
                  </a:lnTo>
                  <a:lnTo>
                    <a:pt x="14" y="450"/>
                  </a:lnTo>
                  <a:lnTo>
                    <a:pt x="21" y="348"/>
                  </a:lnTo>
                  <a:lnTo>
                    <a:pt x="29" y="244"/>
                  </a:lnTo>
                  <a:lnTo>
                    <a:pt x="36" y="140"/>
                  </a:lnTo>
                  <a:lnTo>
                    <a:pt x="41" y="35"/>
                  </a:lnTo>
                  <a:lnTo>
                    <a:pt x="46" y="27"/>
                  </a:lnTo>
                  <a:lnTo>
                    <a:pt x="52" y="20"/>
                  </a:lnTo>
                  <a:lnTo>
                    <a:pt x="58" y="14"/>
                  </a:lnTo>
                  <a:lnTo>
                    <a:pt x="64" y="9"/>
                  </a:lnTo>
                  <a:lnTo>
                    <a:pt x="70" y="5"/>
                  </a:lnTo>
                  <a:lnTo>
                    <a:pt x="76" y="2"/>
                  </a:lnTo>
                  <a:lnTo>
                    <a:pt x="82" y="1"/>
                  </a:lnTo>
                  <a:lnTo>
                    <a:pt x="88" y="0"/>
                  </a:lnTo>
                  <a:lnTo>
                    <a:pt x="94" y="0"/>
                  </a:lnTo>
                  <a:lnTo>
                    <a:pt x="100" y="0"/>
                  </a:lnTo>
                  <a:lnTo>
                    <a:pt x="106" y="2"/>
                  </a:lnTo>
                  <a:lnTo>
                    <a:pt x="112" y="3"/>
                  </a:lnTo>
                  <a:lnTo>
                    <a:pt x="124" y="9"/>
                  </a:lnTo>
                  <a:lnTo>
                    <a:pt x="135" y="18"/>
                  </a:lnTo>
                  <a:lnTo>
                    <a:pt x="146" y="29"/>
                  </a:lnTo>
                  <a:lnTo>
                    <a:pt x="156" y="41"/>
                  </a:lnTo>
                  <a:lnTo>
                    <a:pt x="167" y="54"/>
                  </a:lnTo>
                  <a:lnTo>
                    <a:pt x="176" y="68"/>
                  </a:lnTo>
                  <a:lnTo>
                    <a:pt x="183" y="82"/>
                  </a:lnTo>
                  <a:lnTo>
                    <a:pt x="190" y="95"/>
                  </a:lnTo>
                  <a:lnTo>
                    <a:pt x="196" y="109"/>
                  </a:lnTo>
                  <a:lnTo>
                    <a:pt x="200" y="121"/>
                  </a:lnTo>
                  <a:lnTo>
                    <a:pt x="161" y="8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8" name="Freeform 287">
              <a:extLst>
                <a:ext uri="{FF2B5EF4-FFF2-40B4-BE49-F238E27FC236}">
                  <a16:creationId xmlns:a16="http://schemas.microsoft.com/office/drawing/2014/main" id="{F5CB499D-77A0-4BD2-888C-1672B9B89D0E}"/>
                </a:ext>
              </a:extLst>
            </p:cNvPr>
            <p:cNvSpPr>
              <a:spLocks/>
            </p:cNvSpPr>
            <p:nvPr/>
          </p:nvSpPr>
          <p:spPr bwMode="auto">
            <a:xfrm>
              <a:off x="4262" y="3701"/>
              <a:ext cx="80" cy="91"/>
            </a:xfrm>
            <a:custGeom>
              <a:avLst/>
              <a:gdLst>
                <a:gd name="T0" fmla="*/ 0 w 558"/>
                <a:gd name="T1" fmla="*/ 0 h 998"/>
                <a:gd name="T2" fmla="*/ 0 w 558"/>
                <a:gd name="T3" fmla="*/ 0 h 998"/>
                <a:gd name="T4" fmla="*/ 0 w 558"/>
                <a:gd name="T5" fmla="*/ 0 h 998"/>
                <a:gd name="T6" fmla="*/ 0 w 558"/>
                <a:gd name="T7" fmla="*/ 0 h 998"/>
                <a:gd name="T8" fmla="*/ 0 w 558"/>
                <a:gd name="T9" fmla="*/ 0 h 998"/>
                <a:gd name="T10" fmla="*/ 0 w 558"/>
                <a:gd name="T11" fmla="*/ 0 h 998"/>
                <a:gd name="T12" fmla="*/ 0 w 558"/>
                <a:gd name="T13" fmla="*/ 0 h 998"/>
                <a:gd name="T14" fmla="*/ 0 w 558"/>
                <a:gd name="T15" fmla="*/ 0 h 998"/>
                <a:gd name="T16" fmla="*/ 0 w 558"/>
                <a:gd name="T17" fmla="*/ 0 h 998"/>
                <a:gd name="T18" fmla="*/ 0 w 558"/>
                <a:gd name="T19" fmla="*/ 0 h 998"/>
                <a:gd name="T20" fmla="*/ 0 w 558"/>
                <a:gd name="T21" fmla="*/ 0 h 998"/>
                <a:gd name="T22" fmla="*/ 0 w 558"/>
                <a:gd name="T23" fmla="*/ 0 h 998"/>
                <a:gd name="T24" fmla="*/ 0 w 558"/>
                <a:gd name="T25" fmla="*/ 0 h 998"/>
                <a:gd name="T26" fmla="*/ 0 w 558"/>
                <a:gd name="T27" fmla="*/ 0 h 998"/>
                <a:gd name="T28" fmla="*/ 0 w 558"/>
                <a:gd name="T29" fmla="*/ 0 h 998"/>
                <a:gd name="T30" fmla="*/ 0 w 558"/>
                <a:gd name="T31" fmla="*/ 0 h 998"/>
                <a:gd name="T32" fmla="*/ 0 w 558"/>
                <a:gd name="T33" fmla="*/ 0 h 998"/>
                <a:gd name="T34" fmla="*/ 0 w 558"/>
                <a:gd name="T35" fmla="*/ 0 h 998"/>
                <a:gd name="T36" fmla="*/ 0 w 558"/>
                <a:gd name="T37" fmla="*/ 0 h 998"/>
                <a:gd name="T38" fmla="*/ 0 w 558"/>
                <a:gd name="T39" fmla="*/ 0 h 998"/>
                <a:gd name="T40" fmla="*/ 0 w 558"/>
                <a:gd name="T41" fmla="*/ 0 h 998"/>
                <a:gd name="T42" fmla="*/ 0 w 558"/>
                <a:gd name="T43" fmla="*/ 0 h 998"/>
                <a:gd name="T44" fmla="*/ 0 w 558"/>
                <a:gd name="T45" fmla="*/ 0 h 998"/>
                <a:gd name="T46" fmla="*/ 0 w 558"/>
                <a:gd name="T47" fmla="*/ 0 h 998"/>
                <a:gd name="T48" fmla="*/ 0 w 558"/>
                <a:gd name="T49" fmla="*/ 0 h 998"/>
                <a:gd name="T50" fmla="*/ 0 w 558"/>
                <a:gd name="T51" fmla="*/ 0 h 998"/>
                <a:gd name="T52" fmla="*/ 0 w 558"/>
                <a:gd name="T53" fmla="*/ 0 h 998"/>
                <a:gd name="T54" fmla="*/ 0 w 558"/>
                <a:gd name="T55" fmla="*/ 0 h 998"/>
                <a:gd name="T56" fmla="*/ 0 w 558"/>
                <a:gd name="T57" fmla="*/ 0 h 998"/>
                <a:gd name="T58" fmla="*/ 0 w 558"/>
                <a:gd name="T59" fmla="*/ 0 h 998"/>
                <a:gd name="T60" fmla="*/ 0 w 558"/>
                <a:gd name="T61" fmla="*/ 0 h 998"/>
                <a:gd name="T62" fmla="*/ 0 w 558"/>
                <a:gd name="T63" fmla="*/ 0 h 998"/>
                <a:gd name="T64" fmla="*/ 0 w 558"/>
                <a:gd name="T65" fmla="*/ 0 h 998"/>
                <a:gd name="T66" fmla="*/ 0 w 558"/>
                <a:gd name="T67" fmla="*/ 0 h 998"/>
                <a:gd name="T68" fmla="*/ 0 w 558"/>
                <a:gd name="T69" fmla="*/ 0 h 998"/>
                <a:gd name="T70" fmla="*/ 0 w 558"/>
                <a:gd name="T71" fmla="*/ 0 h 998"/>
                <a:gd name="T72" fmla="*/ 0 w 558"/>
                <a:gd name="T73" fmla="*/ 0 h 998"/>
                <a:gd name="T74" fmla="*/ 0 w 558"/>
                <a:gd name="T75" fmla="*/ 0 h 998"/>
                <a:gd name="T76" fmla="*/ 0 w 558"/>
                <a:gd name="T77" fmla="*/ 0 h 998"/>
                <a:gd name="T78" fmla="*/ 0 w 558"/>
                <a:gd name="T79" fmla="*/ 0 h 998"/>
                <a:gd name="T80" fmla="*/ 0 w 558"/>
                <a:gd name="T81" fmla="*/ 0 h 998"/>
                <a:gd name="T82" fmla="*/ 0 w 558"/>
                <a:gd name="T83" fmla="*/ 0 h 998"/>
                <a:gd name="T84" fmla="*/ 0 w 558"/>
                <a:gd name="T85" fmla="*/ 0 h 998"/>
                <a:gd name="T86" fmla="*/ 0 w 558"/>
                <a:gd name="T87" fmla="*/ 0 h 998"/>
                <a:gd name="T88" fmla="*/ 0 w 558"/>
                <a:gd name="T89" fmla="*/ 0 h 99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8" h="998">
                  <a:moveTo>
                    <a:pt x="160" y="128"/>
                  </a:moveTo>
                  <a:lnTo>
                    <a:pt x="160" y="738"/>
                  </a:lnTo>
                  <a:lnTo>
                    <a:pt x="176" y="745"/>
                  </a:lnTo>
                  <a:lnTo>
                    <a:pt x="193" y="748"/>
                  </a:lnTo>
                  <a:lnTo>
                    <a:pt x="208" y="749"/>
                  </a:lnTo>
                  <a:lnTo>
                    <a:pt x="225" y="746"/>
                  </a:lnTo>
                  <a:lnTo>
                    <a:pt x="240" y="741"/>
                  </a:lnTo>
                  <a:lnTo>
                    <a:pt x="254" y="735"/>
                  </a:lnTo>
                  <a:lnTo>
                    <a:pt x="269" y="726"/>
                  </a:lnTo>
                  <a:lnTo>
                    <a:pt x="283" y="717"/>
                  </a:lnTo>
                  <a:lnTo>
                    <a:pt x="297" y="706"/>
                  </a:lnTo>
                  <a:lnTo>
                    <a:pt x="310" y="694"/>
                  </a:lnTo>
                  <a:lnTo>
                    <a:pt x="323" y="681"/>
                  </a:lnTo>
                  <a:lnTo>
                    <a:pt x="336" y="667"/>
                  </a:lnTo>
                  <a:lnTo>
                    <a:pt x="361" y="640"/>
                  </a:lnTo>
                  <a:lnTo>
                    <a:pt x="385" y="614"/>
                  </a:lnTo>
                  <a:lnTo>
                    <a:pt x="398" y="602"/>
                  </a:lnTo>
                  <a:lnTo>
                    <a:pt x="409" y="591"/>
                  </a:lnTo>
                  <a:lnTo>
                    <a:pt x="421" y="583"/>
                  </a:lnTo>
                  <a:lnTo>
                    <a:pt x="432" y="574"/>
                  </a:lnTo>
                  <a:lnTo>
                    <a:pt x="443" y="569"/>
                  </a:lnTo>
                  <a:lnTo>
                    <a:pt x="454" y="565"/>
                  </a:lnTo>
                  <a:lnTo>
                    <a:pt x="465" y="564"/>
                  </a:lnTo>
                  <a:lnTo>
                    <a:pt x="475" y="565"/>
                  </a:lnTo>
                  <a:lnTo>
                    <a:pt x="486" y="570"/>
                  </a:lnTo>
                  <a:lnTo>
                    <a:pt x="496" y="577"/>
                  </a:lnTo>
                  <a:lnTo>
                    <a:pt x="507" y="589"/>
                  </a:lnTo>
                  <a:lnTo>
                    <a:pt x="517" y="603"/>
                  </a:lnTo>
                  <a:lnTo>
                    <a:pt x="528" y="623"/>
                  </a:lnTo>
                  <a:lnTo>
                    <a:pt x="538" y="646"/>
                  </a:lnTo>
                  <a:lnTo>
                    <a:pt x="548" y="673"/>
                  </a:lnTo>
                  <a:lnTo>
                    <a:pt x="558" y="706"/>
                  </a:lnTo>
                  <a:lnTo>
                    <a:pt x="532" y="733"/>
                  </a:lnTo>
                  <a:lnTo>
                    <a:pt x="504" y="760"/>
                  </a:lnTo>
                  <a:lnTo>
                    <a:pt x="475" y="787"/>
                  </a:lnTo>
                  <a:lnTo>
                    <a:pt x="446" y="813"/>
                  </a:lnTo>
                  <a:lnTo>
                    <a:pt x="415" y="840"/>
                  </a:lnTo>
                  <a:lnTo>
                    <a:pt x="383" y="865"/>
                  </a:lnTo>
                  <a:lnTo>
                    <a:pt x="351" y="888"/>
                  </a:lnTo>
                  <a:lnTo>
                    <a:pt x="318" y="911"/>
                  </a:lnTo>
                  <a:lnTo>
                    <a:pt x="302" y="922"/>
                  </a:lnTo>
                  <a:lnTo>
                    <a:pt x="285" y="932"/>
                  </a:lnTo>
                  <a:lnTo>
                    <a:pt x="268" y="941"/>
                  </a:lnTo>
                  <a:lnTo>
                    <a:pt x="251" y="950"/>
                  </a:lnTo>
                  <a:lnTo>
                    <a:pt x="234" y="959"/>
                  </a:lnTo>
                  <a:lnTo>
                    <a:pt x="216" y="966"/>
                  </a:lnTo>
                  <a:lnTo>
                    <a:pt x="199" y="973"/>
                  </a:lnTo>
                  <a:lnTo>
                    <a:pt x="181" y="979"/>
                  </a:lnTo>
                  <a:lnTo>
                    <a:pt x="164" y="985"/>
                  </a:lnTo>
                  <a:lnTo>
                    <a:pt x="147" y="989"/>
                  </a:lnTo>
                  <a:lnTo>
                    <a:pt x="129" y="992"/>
                  </a:lnTo>
                  <a:lnTo>
                    <a:pt x="112" y="994"/>
                  </a:lnTo>
                  <a:lnTo>
                    <a:pt x="94" y="996"/>
                  </a:lnTo>
                  <a:lnTo>
                    <a:pt x="76" y="998"/>
                  </a:lnTo>
                  <a:lnTo>
                    <a:pt x="59" y="996"/>
                  </a:lnTo>
                  <a:lnTo>
                    <a:pt x="40" y="995"/>
                  </a:lnTo>
                  <a:lnTo>
                    <a:pt x="30" y="937"/>
                  </a:lnTo>
                  <a:lnTo>
                    <a:pt x="21" y="877"/>
                  </a:lnTo>
                  <a:lnTo>
                    <a:pt x="14" y="816"/>
                  </a:lnTo>
                  <a:lnTo>
                    <a:pt x="9" y="754"/>
                  </a:lnTo>
                  <a:lnTo>
                    <a:pt x="5" y="692"/>
                  </a:lnTo>
                  <a:lnTo>
                    <a:pt x="2" y="629"/>
                  </a:lnTo>
                  <a:lnTo>
                    <a:pt x="1" y="566"/>
                  </a:lnTo>
                  <a:lnTo>
                    <a:pt x="0" y="503"/>
                  </a:lnTo>
                  <a:lnTo>
                    <a:pt x="1" y="440"/>
                  </a:lnTo>
                  <a:lnTo>
                    <a:pt x="2" y="376"/>
                  </a:lnTo>
                  <a:lnTo>
                    <a:pt x="4" y="313"/>
                  </a:lnTo>
                  <a:lnTo>
                    <a:pt x="7" y="252"/>
                  </a:lnTo>
                  <a:lnTo>
                    <a:pt x="13" y="129"/>
                  </a:lnTo>
                  <a:lnTo>
                    <a:pt x="20" y="11"/>
                  </a:lnTo>
                  <a:lnTo>
                    <a:pt x="29" y="7"/>
                  </a:lnTo>
                  <a:lnTo>
                    <a:pt x="38" y="4"/>
                  </a:lnTo>
                  <a:lnTo>
                    <a:pt x="46" y="2"/>
                  </a:lnTo>
                  <a:lnTo>
                    <a:pt x="54" y="1"/>
                  </a:lnTo>
                  <a:lnTo>
                    <a:pt x="60" y="0"/>
                  </a:lnTo>
                  <a:lnTo>
                    <a:pt x="67" y="1"/>
                  </a:lnTo>
                  <a:lnTo>
                    <a:pt x="72" y="1"/>
                  </a:lnTo>
                  <a:lnTo>
                    <a:pt x="78" y="3"/>
                  </a:lnTo>
                  <a:lnTo>
                    <a:pt x="83" y="5"/>
                  </a:lnTo>
                  <a:lnTo>
                    <a:pt x="87" y="8"/>
                  </a:lnTo>
                  <a:lnTo>
                    <a:pt x="92" y="11"/>
                  </a:lnTo>
                  <a:lnTo>
                    <a:pt x="96" y="15"/>
                  </a:lnTo>
                  <a:lnTo>
                    <a:pt x="103" y="23"/>
                  </a:lnTo>
                  <a:lnTo>
                    <a:pt x="109" y="34"/>
                  </a:lnTo>
                  <a:lnTo>
                    <a:pt x="120" y="56"/>
                  </a:lnTo>
                  <a:lnTo>
                    <a:pt x="131" y="81"/>
                  </a:lnTo>
                  <a:lnTo>
                    <a:pt x="137" y="94"/>
                  </a:lnTo>
                  <a:lnTo>
                    <a:pt x="144" y="106"/>
                  </a:lnTo>
                  <a:lnTo>
                    <a:pt x="151" y="118"/>
                  </a:lnTo>
                  <a:lnTo>
                    <a:pt x="160" y="1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 name="Freeform 288">
              <a:extLst>
                <a:ext uri="{FF2B5EF4-FFF2-40B4-BE49-F238E27FC236}">
                  <a16:creationId xmlns:a16="http://schemas.microsoft.com/office/drawing/2014/main" id="{208951BC-2201-422B-81F9-9A4B63F03575}"/>
                </a:ext>
              </a:extLst>
            </p:cNvPr>
            <p:cNvSpPr>
              <a:spLocks/>
            </p:cNvSpPr>
            <p:nvPr/>
          </p:nvSpPr>
          <p:spPr bwMode="auto">
            <a:xfrm>
              <a:off x="3600" y="3703"/>
              <a:ext cx="26" cy="85"/>
            </a:xfrm>
            <a:custGeom>
              <a:avLst/>
              <a:gdLst>
                <a:gd name="T0" fmla="*/ 0 w 179"/>
                <a:gd name="T1" fmla="*/ 0 h 936"/>
                <a:gd name="T2" fmla="*/ 0 w 179"/>
                <a:gd name="T3" fmla="*/ 0 h 936"/>
                <a:gd name="T4" fmla="*/ 0 w 179"/>
                <a:gd name="T5" fmla="*/ 0 h 936"/>
                <a:gd name="T6" fmla="*/ 0 w 179"/>
                <a:gd name="T7" fmla="*/ 0 h 936"/>
                <a:gd name="T8" fmla="*/ 0 w 179"/>
                <a:gd name="T9" fmla="*/ 0 h 936"/>
                <a:gd name="T10" fmla="*/ 0 w 179"/>
                <a:gd name="T11" fmla="*/ 0 h 936"/>
                <a:gd name="T12" fmla="*/ 0 w 179"/>
                <a:gd name="T13" fmla="*/ 0 h 936"/>
                <a:gd name="T14" fmla="*/ 0 w 179"/>
                <a:gd name="T15" fmla="*/ 0 h 936"/>
                <a:gd name="T16" fmla="*/ 0 w 179"/>
                <a:gd name="T17" fmla="*/ 0 h 936"/>
                <a:gd name="T18" fmla="*/ 0 w 179"/>
                <a:gd name="T19" fmla="*/ 0 h 936"/>
                <a:gd name="T20" fmla="*/ 0 w 179"/>
                <a:gd name="T21" fmla="*/ 0 h 936"/>
                <a:gd name="T22" fmla="*/ 0 w 179"/>
                <a:gd name="T23" fmla="*/ 0 h 936"/>
                <a:gd name="T24" fmla="*/ 0 w 179"/>
                <a:gd name="T25" fmla="*/ 0 h 936"/>
                <a:gd name="T26" fmla="*/ 0 w 179"/>
                <a:gd name="T27" fmla="*/ 0 h 936"/>
                <a:gd name="T28" fmla="*/ 0 w 179"/>
                <a:gd name="T29" fmla="*/ 0 h 936"/>
                <a:gd name="T30" fmla="*/ 0 w 179"/>
                <a:gd name="T31" fmla="*/ 0 h 936"/>
                <a:gd name="T32" fmla="*/ 0 w 179"/>
                <a:gd name="T33" fmla="*/ 0 h 936"/>
                <a:gd name="T34" fmla="*/ 0 w 179"/>
                <a:gd name="T35" fmla="*/ 0 h 936"/>
                <a:gd name="T36" fmla="*/ 0 w 179"/>
                <a:gd name="T37" fmla="*/ 0 h 936"/>
                <a:gd name="T38" fmla="*/ 0 w 179"/>
                <a:gd name="T39" fmla="*/ 0 h 936"/>
                <a:gd name="T40" fmla="*/ 0 w 179"/>
                <a:gd name="T41" fmla="*/ 0 h 936"/>
                <a:gd name="T42" fmla="*/ 0 w 179"/>
                <a:gd name="T43" fmla="*/ 0 h 936"/>
                <a:gd name="T44" fmla="*/ 0 w 179"/>
                <a:gd name="T45" fmla="*/ 0 h 936"/>
                <a:gd name="T46" fmla="*/ 0 w 179"/>
                <a:gd name="T47" fmla="*/ 0 h 936"/>
                <a:gd name="T48" fmla="*/ 0 w 179"/>
                <a:gd name="T49" fmla="*/ 0 h 936"/>
                <a:gd name="T50" fmla="*/ 0 w 179"/>
                <a:gd name="T51" fmla="*/ 0 h 936"/>
                <a:gd name="T52" fmla="*/ 0 w 179"/>
                <a:gd name="T53" fmla="*/ 0 h 936"/>
                <a:gd name="T54" fmla="*/ 0 w 179"/>
                <a:gd name="T55" fmla="*/ 0 h 936"/>
                <a:gd name="T56" fmla="*/ 0 w 179"/>
                <a:gd name="T57" fmla="*/ 0 h 936"/>
                <a:gd name="T58" fmla="*/ 0 w 179"/>
                <a:gd name="T59" fmla="*/ 0 h 936"/>
                <a:gd name="T60" fmla="*/ 0 w 179"/>
                <a:gd name="T61" fmla="*/ 0 h 936"/>
                <a:gd name="T62" fmla="*/ 0 w 179"/>
                <a:gd name="T63" fmla="*/ 0 h 936"/>
                <a:gd name="T64" fmla="*/ 0 w 179"/>
                <a:gd name="T65" fmla="*/ 0 h 936"/>
                <a:gd name="T66" fmla="*/ 0 w 179"/>
                <a:gd name="T67" fmla="*/ 0 h 936"/>
                <a:gd name="T68" fmla="*/ 0 w 179"/>
                <a:gd name="T69" fmla="*/ 0 h 936"/>
                <a:gd name="T70" fmla="*/ 0 w 179"/>
                <a:gd name="T71" fmla="*/ 0 h 936"/>
                <a:gd name="T72" fmla="*/ 0 w 179"/>
                <a:gd name="T73" fmla="*/ 0 h 936"/>
                <a:gd name="T74" fmla="*/ 0 w 179"/>
                <a:gd name="T75" fmla="*/ 0 h 936"/>
                <a:gd name="T76" fmla="*/ 0 w 179"/>
                <a:gd name="T77" fmla="*/ 0 h 936"/>
                <a:gd name="T78" fmla="*/ 0 w 179"/>
                <a:gd name="T79" fmla="*/ 0 h 936"/>
                <a:gd name="T80" fmla="*/ 0 w 179"/>
                <a:gd name="T81" fmla="*/ 0 h 936"/>
                <a:gd name="T82" fmla="*/ 0 w 179"/>
                <a:gd name="T83" fmla="*/ 0 h 936"/>
                <a:gd name="T84" fmla="*/ 0 w 179"/>
                <a:gd name="T85" fmla="*/ 0 h 936"/>
                <a:gd name="T86" fmla="*/ 0 w 179"/>
                <a:gd name="T87" fmla="*/ 0 h 936"/>
                <a:gd name="T88" fmla="*/ 0 w 179"/>
                <a:gd name="T89" fmla="*/ 0 h 936"/>
                <a:gd name="T90" fmla="*/ 0 w 179"/>
                <a:gd name="T91" fmla="*/ 0 h 936"/>
                <a:gd name="T92" fmla="*/ 0 w 179"/>
                <a:gd name="T93" fmla="*/ 0 h 936"/>
                <a:gd name="T94" fmla="*/ 0 w 179"/>
                <a:gd name="T95" fmla="*/ 0 h 936"/>
                <a:gd name="T96" fmla="*/ 0 w 179"/>
                <a:gd name="T97" fmla="*/ 0 h 936"/>
                <a:gd name="T98" fmla="*/ 0 w 179"/>
                <a:gd name="T99" fmla="*/ 0 h 936"/>
                <a:gd name="T100" fmla="*/ 0 w 179"/>
                <a:gd name="T101" fmla="*/ 0 h 936"/>
                <a:gd name="T102" fmla="*/ 0 w 179"/>
                <a:gd name="T103" fmla="*/ 0 h 936"/>
                <a:gd name="T104" fmla="*/ 0 w 179"/>
                <a:gd name="T105" fmla="*/ 0 h 936"/>
                <a:gd name="T106" fmla="*/ 0 w 179"/>
                <a:gd name="T107" fmla="*/ 0 h 9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79" h="936">
                  <a:moveTo>
                    <a:pt x="179" y="141"/>
                  </a:moveTo>
                  <a:lnTo>
                    <a:pt x="177" y="249"/>
                  </a:lnTo>
                  <a:lnTo>
                    <a:pt x="177" y="354"/>
                  </a:lnTo>
                  <a:lnTo>
                    <a:pt x="177" y="457"/>
                  </a:lnTo>
                  <a:lnTo>
                    <a:pt x="175" y="557"/>
                  </a:lnTo>
                  <a:lnTo>
                    <a:pt x="173" y="607"/>
                  </a:lnTo>
                  <a:lnTo>
                    <a:pt x="170" y="655"/>
                  </a:lnTo>
                  <a:lnTo>
                    <a:pt x="166" y="704"/>
                  </a:lnTo>
                  <a:lnTo>
                    <a:pt x="161" y="751"/>
                  </a:lnTo>
                  <a:lnTo>
                    <a:pt x="153" y="798"/>
                  </a:lnTo>
                  <a:lnTo>
                    <a:pt x="144" y="843"/>
                  </a:lnTo>
                  <a:lnTo>
                    <a:pt x="139" y="866"/>
                  </a:lnTo>
                  <a:lnTo>
                    <a:pt x="133" y="889"/>
                  </a:lnTo>
                  <a:lnTo>
                    <a:pt x="127" y="912"/>
                  </a:lnTo>
                  <a:lnTo>
                    <a:pt x="119" y="933"/>
                  </a:lnTo>
                  <a:lnTo>
                    <a:pt x="109" y="935"/>
                  </a:lnTo>
                  <a:lnTo>
                    <a:pt x="100" y="936"/>
                  </a:lnTo>
                  <a:lnTo>
                    <a:pt x="92" y="936"/>
                  </a:lnTo>
                  <a:lnTo>
                    <a:pt x="83" y="935"/>
                  </a:lnTo>
                  <a:lnTo>
                    <a:pt x="75" y="934"/>
                  </a:lnTo>
                  <a:lnTo>
                    <a:pt x="67" y="933"/>
                  </a:lnTo>
                  <a:lnTo>
                    <a:pt x="59" y="930"/>
                  </a:lnTo>
                  <a:lnTo>
                    <a:pt x="52" y="927"/>
                  </a:lnTo>
                  <a:lnTo>
                    <a:pt x="44" y="923"/>
                  </a:lnTo>
                  <a:lnTo>
                    <a:pt x="37" y="919"/>
                  </a:lnTo>
                  <a:lnTo>
                    <a:pt x="30" y="914"/>
                  </a:lnTo>
                  <a:lnTo>
                    <a:pt x="24" y="908"/>
                  </a:lnTo>
                  <a:lnTo>
                    <a:pt x="17" y="902"/>
                  </a:lnTo>
                  <a:lnTo>
                    <a:pt x="11" y="895"/>
                  </a:lnTo>
                  <a:lnTo>
                    <a:pt x="5" y="888"/>
                  </a:lnTo>
                  <a:lnTo>
                    <a:pt x="0" y="880"/>
                  </a:lnTo>
                  <a:lnTo>
                    <a:pt x="29" y="12"/>
                  </a:lnTo>
                  <a:lnTo>
                    <a:pt x="39" y="8"/>
                  </a:lnTo>
                  <a:lnTo>
                    <a:pt x="48" y="5"/>
                  </a:lnTo>
                  <a:lnTo>
                    <a:pt x="57" y="3"/>
                  </a:lnTo>
                  <a:lnTo>
                    <a:pt x="65" y="2"/>
                  </a:lnTo>
                  <a:lnTo>
                    <a:pt x="72" y="0"/>
                  </a:lnTo>
                  <a:lnTo>
                    <a:pt x="78" y="2"/>
                  </a:lnTo>
                  <a:lnTo>
                    <a:pt x="84" y="3"/>
                  </a:lnTo>
                  <a:lnTo>
                    <a:pt x="90" y="4"/>
                  </a:lnTo>
                  <a:lnTo>
                    <a:pt x="95" y="7"/>
                  </a:lnTo>
                  <a:lnTo>
                    <a:pt x="100" y="10"/>
                  </a:lnTo>
                  <a:lnTo>
                    <a:pt x="104" y="15"/>
                  </a:lnTo>
                  <a:lnTo>
                    <a:pt x="108" y="19"/>
                  </a:lnTo>
                  <a:lnTo>
                    <a:pt x="117" y="29"/>
                  </a:lnTo>
                  <a:lnTo>
                    <a:pt x="123" y="40"/>
                  </a:lnTo>
                  <a:lnTo>
                    <a:pt x="134" y="67"/>
                  </a:lnTo>
                  <a:lnTo>
                    <a:pt x="146" y="96"/>
                  </a:lnTo>
                  <a:lnTo>
                    <a:pt x="152" y="109"/>
                  </a:lnTo>
                  <a:lnTo>
                    <a:pt x="160" y="122"/>
                  </a:lnTo>
                  <a:lnTo>
                    <a:pt x="164" y="127"/>
                  </a:lnTo>
                  <a:lnTo>
                    <a:pt x="169" y="132"/>
                  </a:lnTo>
                  <a:lnTo>
                    <a:pt x="173" y="137"/>
                  </a:lnTo>
                  <a:lnTo>
                    <a:pt x="179" y="1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 name="Freeform 289">
              <a:extLst>
                <a:ext uri="{FF2B5EF4-FFF2-40B4-BE49-F238E27FC236}">
                  <a16:creationId xmlns:a16="http://schemas.microsoft.com/office/drawing/2014/main" id="{DEDB4476-D0BB-47B6-9A67-4731FAEA05BE}"/>
                </a:ext>
              </a:extLst>
            </p:cNvPr>
            <p:cNvSpPr>
              <a:spLocks/>
            </p:cNvSpPr>
            <p:nvPr/>
          </p:nvSpPr>
          <p:spPr bwMode="auto">
            <a:xfrm>
              <a:off x="4411" y="3706"/>
              <a:ext cx="157" cy="76"/>
            </a:xfrm>
            <a:custGeom>
              <a:avLst/>
              <a:gdLst>
                <a:gd name="T0" fmla="*/ 0 w 1096"/>
                <a:gd name="T1" fmla="*/ 0 h 845"/>
                <a:gd name="T2" fmla="*/ 0 w 1096"/>
                <a:gd name="T3" fmla="*/ 0 h 845"/>
                <a:gd name="T4" fmla="*/ 0 w 1096"/>
                <a:gd name="T5" fmla="*/ 0 h 845"/>
                <a:gd name="T6" fmla="*/ 0 w 1096"/>
                <a:gd name="T7" fmla="*/ 0 h 845"/>
                <a:gd name="T8" fmla="*/ 0 w 1096"/>
                <a:gd name="T9" fmla="*/ 0 h 845"/>
                <a:gd name="T10" fmla="*/ 0 w 1096"/>
                <a:gd name="T11" fmla="*/ 0 h 845"/>
                <a:gd name="T12" fmla="*/ 0 w 1096"/>
                <a:gd name="T13" fmla="*/ 0 h 845"/>
                <a:gd name="T14" fmla="*/ 0 w 1096"/>
                <a:gd name="T15" fmla="*/ 0 h 845"/>
                <a:gd name="T16" fmla="*/ 0 w 1096"/>
                <a:gd name="T17" fmla="*/ 0 h 845"/>
                <a:gd name="T18" fmla="*/ 0 w 1096"/>
                <a:gd name="T19" fmla="*/ 0 h 845"/>
                <a:gd name="T20" fmla="*/ 0 w 1096"/>
                <a:gd name="T21" fmla="*/ 0 h 845"/>
                <a:gd name="T22" fmla="*/ 0 w 1096"/>
                <a:gd name="T23" fmla="*/ 0 h 845"/>
                <a:gd name="T24" fmla="*/ 0 w 1096"/>
                <a:gd name="T25" fmla="*/ 0 h 845"/>
                <a:gd name="T26" fmla="*/ 0 w 1096"/>
                <a:gd name="T27" fmla="*/ 0 h 845"/>
                <a:gd name="T28" fmla="*/ 0 w 1096"/>
                <a:gd name="T29" fmla="*/ 0 h 845"/>
                <a:gd name="T30" fmla="*/ 0 w 1096"/>
                <a:gd name="T31" fmla="*/ 0 h 845"/>
                <a:gd name="T32" fmla="*/ 0 w 1096"/>
                <a:gd name="T33" fmla="*/ 0 h 845"/>
                <a:gd name="T34" fmla="*/ 0 w 1096"/>
                <a:gd name="T35" fmla="*/ 0 h 845"/>
                <a:gd name="T36" fmla="*/ 0 w 1096"/>
                <a:gd name="T37" fmla="*/ 0 h 845"/>
                <a:gd name="T38" fmla="*/ 0 w 1096"/>
                <a:gd name="T39" fmla="*/ 0 h 845"/>
                <a:gd name="T40" fmla="*/ 0 w 1096"/>
                <a:gd name="T41" fmla="*/ 0 h 845"/>
                <a:gd name="T42" fmla="*/ 0 w 1096"/>
                <a:gd name="T43" fmla="*/ 0 h 845"/>
                <a:gd name="T44" fmla="*/ 0 w 1096"/>
                <a:gd name="T45" fmla="*/ 0 h 845"/>
                <a:gd name="T46" fmla="*/ 0 w 1096"/>
                <a:gd name="T47" fmla="*/ 0 h 845"/>
                <a:gd name="T48" fmla="*/ 0 w 1096"/>
                <a:gd name="T49" fmla="*/ 0 h 845"/>
                <a:gd name="T50" fmla="*/ 0 w 1096"/>
                <a:gd name="T51" fmla="*/ 0 h 845"/>
                <a:gd name="T52" fmla="*/ 0 w 1096"/>
                <a:gd name="T53" fmla="*/ 0 h 845"/>
                <a:gd name="T54" fmla="*/ 0 w 1096"/>
                <a:gd name="T55" fmla="*/ 0 h 845"/>
                <a:gd name="T56" fmla="*/ 0 w 1096"/>
                <a:gd name="T57" fmla="*/ 0 h 845"/>
                <a:gd name="T58" fmla="*/ 0 w 1096"/>
                <a:gd name="T59" fmla="*/ 0 h 845"/>
                <a:gd name="T60" fmla="*/ 0 w 1096"/>
                <a:gd name="T61" fmla="*/ 0 h 845"/>
                <a:gd name="T62" fmla="*/ 0 w 1096"/>
                <a:gd name="T63" fmla="*/ 0 h 845"/>
                <a:gd name="T64" fmla="*/ 0 w 1096"/>
                <a:gd name="T65" fmla="*/ 0 h 845"/>
                <a:gd name="T66" fmla="*/ 0 w 1096"/>
                <a:gd name="T67" fmla="*/ 0 h 845"/>
                <a:gd name="T68" fmla="*/ 0 w 1096"/>
                <a:gd name="T69" fmla="*/ 0 h 845"/>
                <a:gd name="T70" fmla="*/ 0 w 1096"/>
                <a:gd name="T71" fmla="*/ 0 h 845"/>
                <a:gd name="T72" fmla="*/ 0 w 1096"/>
                <a:gd name="T73" fmla="*/ 0 h 845"/>
                <a:gd name="T74" fmla="*/ 0 w 1096"/>
                <a:gd name="T75" fmla="*/ 0 h 845"/>
                <a:gd name="T76" fmla="*/ 0 w 1096"/>
                <a:gd name="T77" fmla="*/ 0 h 845"/>
                <a:gd name="T78" fmla="*/ 0 w 1096"/>
                <a:gd name="T79" fmla="*/ 0 h 845"/>
                <a:gd name="T80" fmla="*/ 0 w 1096"/>
                <a:gd name="T81" fmla="*/ 0 h 845"/>
                <a:gd name="T82" fmla="*/ 0 w 1096"/>
                <a:gd name="T83" fmla="*/ 0 h 845"/>
                <a:gd name="T84" fmla="*/ 0 w 1096"/>
                <a:gd name="T85" fmla="*/ 0 h 845"/>
                <a:gd name="T86" fmla="*/ 0 w 1096"/>
                <a:gd name="T87" fmla="*/ 0 h 845"/>
                <a:gd name="T88" fmla="*/ 0 w 1096"/>
                <a:gd name="T89" fmla="*/ 0 h 845"/>
                <a:gd name="T90" fmla="*/ 0 w 1096"/>
                <a:gd name="T91" fmla="*/ 0 h 845"/>
                <a:gd name="T92" fmla="*/ 0 w 1096"/>
                <a:gd name="T93" fmla="*/ 0 h 845"/>
                <a:gd name="T94" fmla="*/ 0 w 1096"/>
                <a:gd name="T95" fmla="*/ 0 h 845"/>
                <a:gd name="T96" fmla="*/ 0 w 1096"/>
                <a:gd name="T97" fmla="*/ 0 h 845"/>
                <a:gd name="T98" fmla="*/ 0 w 1096"/>
                <a:gd name="T99" fmla="*/ 0 h 845"/>
                <a:gd name="T100" fmla="*/ 0 w 1096"/>
                <a:gd name="T101" fmla="*/ 0 h 845"/>
                <a:gd name="T102" fmla="*/ 0 w 1096"/>
                <a:gd name="T103" fmla="*/ 0 h 845"/>
                <a:gd name="T104" fmla="*/ 0 w 1096"/>
                <a:gd name="T105" fmla="*/ 0 h 845"/>
                <a:gd name="T106" fmla="*/ 0 w 1096"/>
                <a:gd name="T107" fmla="*/ 0 h 845"/>
                <a:gd name="T108" fmla="*/ 0 w 1096"/>
                <a:gd name="T109" fmla="*/ 0 h 845"/>
                <a:gd name="T110" fmla="*/ 0 w 1096"/>
                <a:gd name="T111" fmla="*/ 0 h 84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96" h="845">
                  <a:moveTo>
                    <a:pt x="787" y="178"/>
                  </a:moveTo>
                  <a:lnTo>
                    <a:pt x="768" y="189"/>
                  </a:lnTo>
                  <a:lnTo>
                    <a:pt x="795" y="196"/>
                  </a:lnTo>
                  <a:lnTo>
                    <a:pt x="822" y="206"/>
                  </a:lnTo>
                  <a:lnTo>
                    <a:pt x="849" y="216"/>
                  </a:lnTo>
                  <a:lnTo>
                    <a:pt x="874" y="225"/>
                  </a:lnTo>
                  <a:lnTo>
                    <a:pt x="899" y="237"/>
                  </a:lnTo>
                  <a:lnTo>
                    <a:pt x="923" y="250"/>
                  </a:lnTo>
                  <a:lnTo>
                    <a:pt x="947" y="264"/>
                  </a:lnTo>
                  <a:lnTo>
                    <a:pt x="969" y="279"/>
                  </a:lnTo>
                  <a:lnTo>
                    <a:pt x="990" y="296"/>
                  </a:lnTo>
                  <a:lnTo>
                    <a:pt x="1009" y="314"/>
                  </a:lnTo>
                  <a:lnTo>
                    <a:pt x="1019" y="325"/>
                  </a:lnTo>
                  <a:lnTo>
                    <a:pt x="1028" y="335"/>
                  </a:lnTo>
                  <a:lnTo>
                    <a:pt x="1036" y="345"/>
                  </a:lnTo>
                  <a:lnTo>
                    <a:pt x="1044" y="357"/>
                  </a:lnTo>
                  <a:lnTo>
                    <a:pt x="1052" y="369"/>
                  </a:lnTo>
                  <a:lnTo>
                    <a:pt x="1060" y="381"/>
                  </a:lnTo>
                  <a:lnTo>
                    <a:pt x="1067" y="394"/>
                  </a:lnTo>
                  <a:lnTo>
                    <a:pt x="1073" y="407"/>
                  </a:lnTo>
                  <a:lnTo>
                    <a:pt x="1080" y="421"/>
                  </a:lnTo>
                  <a:lnTo>
                    <a:pt x="1085" y="436"/>
                  </a:lnTo>
                  <a:lnTo>
                    <a:pt x="1091" y="451"/>
                  </a:lnTo>
                  <a:lnTo>
                    <a:pt x="1096" y="466"/>
                  </a:lnTo>
                  <a:lnTo>
                    <a:pt x="1096" y="475"/>
                  </a:lnTo>
                  <a:lnTo>
                    <a:pt x="1096" y="485"/>
                  </a:lnTo>
                  <a:lnTo>
                    <a:pt x="1096" y="493"/>
                  </a:lnTo>
                  <a:lnTo>
                    <a:pt x="1095" y="502"/>
                  </a:lnTo>
                  <a:lnTo>
                    <a:pt x="1092" y="518"/>
                  </a:lnTo>
                  <a:lnTo>
                    <a:pt x="1087" y="534"/>
                  </a:lnTo>
                  <a:lnTo>
                    <a:pt x="1080" y="551"/>
                  </a:lnTo>
                  <a:lnTo>
                    <a:pt x="1072" y="566"/>
                  </a:lnTo>
                  <a:lnTo>
                    <a:pt x="1063" y="581"/>
                  </a:lnTo>
                  <a:lnTo>
                    <a:pt x="1053" y="595"/>
                  </a:lnTo>
                  <a:lnTo>
                    <a:pt x="1043" y="609"/>
                  </a:lnTo>
                  <a:lnTo>
                    <a:pt x="1032" y="622"/>
                  </a:lnTo>
                  <a:lnTo>
                    <a:pt x="1021" y="635"/>
                  </a:lnTo>
                  <a:lnTo>
                    <a:pt x="1009" y="647"/>
                  </a:lnTo>
                  <a:lnTo>
                    <a:pt x="987" y="671"/>
                  </a:lnTo>
                  <a:lnTo>
                    <a:pt x="967" y="691"/>
                  </a:lnTo>
                  <a:lnTo>
                    <a:pt x="948" y="704"/>
                  </a:lnTo>
                  <a:lnTo>
                    <a:pt x="928" y="713"/>
                  </a:lnTo>
                  <a:lnTo>
                    <a:pt x="909" y="718"/>
                  </a:lnTo>
                  <a:lnTo>
                    <a:pt x="890" y="721"/>
                  </a:lnTo>
                  <a:lnTo>
                    <a:pt x="871" y="723"/>
                  </a:lnTo>
                  <a:lnTo>
                    <a:pt x="852" y="720"/>
                  </a:lnTo>
                  <a:lnTo>
                    <a:pt x="833" y="717"/>
                  </a:lnTo>
                  <a:lnTo>
                    <a:pt x="814" y="712"/>
                  </a:lnTo>
                  <a:lnTo>
                    <a:pt x="795" y="704"/>
                  </a:lnTo>
                  <a:lnTo>
                    <a:pt x="776" y="697"/>
                  </a:lnTo>
                  <a:lnTo>
                    <a:pt x="757" y="688"/>
                  </a:lnTo>
                  <a:lnTo>
                    <a:pt x="738" y="679"/>
                  </a:lnTo>
                  <a:lnTo>
                    <a:pt x="703" y="660"/>
                  </a:lnTo>
                  <a:lnTo>
                    <a:pt x="669" y="641"/>
                  </a:lnTo>
                  <a:lnTo>
                    <a:pt x="652" y="634"/>
                  </a:lnTo>
                  <a:lnTo>
                    <a:pt x="637" y="627"/>
                  </a:lnTo>
                  <a:lnTo>
                    <a:pt x="622" y="622"/>
                  </a:lnTo>
                  <a:lnTo>
                    <a:pt x="607" y="619"/>
                  </a:lnTo>
                  <a:lnTo>
                    <a:pt x="593" y="617"/>
                  </a:lnTo>
                  <a:lnTo>
                    <a:pt x="580" y="618"/>
                  </a:lnTo>
                  <a:lnTo>
                    <a:pt x="567" y="621"/>
                  </a:lnTo>
                  <a:lnTo>
                    <a:pt x="556" y="626"/>
                  </a:lnTo>
                  <a:lnTo>
                    <a:pt x="545" y="636"/>
                  </a:lnTo>
                  <a:lnTo>
                    <a:pt x="535" y="648"/>
                  </a:lnTo>
                  <a:lnTo>
                    <a:pt x="526" y="664"/>
                  </a:lnTo>
                  <a:lnTo>
                    <a:pt x="518" y="685"/>
                  </a:lnTo>
                  <a:lnTo>
                    <a:pt x="512" y="708"/>
                  </a:lnTo>
                  <a:lnTo>
                    <a:pt x="506" y="738"/>
                  </a:lnTo>
                  <a:lnTo>
                    <a:pt x="501" y="771"/>
                  </a:lnTo>
                  <a:lnTo>
                    <a:pt x="498" y="809"/>
                  </a:lnTo>
                  <a:lnTo>
                    <a:pt x="489" y="822"/>
                  </a:lnTo>
                  <a:lnTo>
                    <a:pt x="480" y="832"/>
                  </a:lnTo>
                  <a:lnTo>
                    <a:pt x="470" y="838"/>
                  </a:lnTo>
                  <a:lnTo>
                    <a:pt x="461" y="842"/>
                  </a:lnTo>
                  <a:lnTo>
                    <a:pt x="451" y="845"/>
                  </a:lnTo>
                  <a:lnTo>
                    <a:pt x="442" y="845"/>
                  </a:lnTo>
                  <a:lnTo>
                    <a:pt x="432" y="844"/>
                  </a:lnTo>
                  <a:lnTo>
                    <a:pt x="423" y="841"/>
                  </a:lnTo>
                  <a:lnTo>
                    <a:pt x="402" y="834"/>
                  </a:lnTo>
                  <a:lnTo>
                    <a:pt x="381" y="824"/>
                  </a:lnTo>
                  <a:lnTo>
                    <a:pt x="371" y="820"/>
                  </a:lnTo>
                  <a:lnTo>
                    <a:pt x="360" y="815"/>
                  </a:lnTo>
                  <a:lnTo>
                    <a:pt x="350" y="812"/>
                  </a:lnTo>
                  <a:lnTo>
                    <a:pt x="339" y="809"/>
                  </a:lnTo>
                  <a:lnTo>
                    <a:pt x="343" y="788"/>
                  </a:lnTo>
                  <a:lnTo>
                    <a:pt x="347" y="767"/>
                  </a:lnTo>
                  <a:lnTo>
                    <a:pt x="353" y="746"/>
                  </a:lnTo>
                  <a:lnTo>
                    <a:pt x="358" y="726"/>
                  </a:lnTo>
                  <a:lnTo>
                    <a:pt x="372" y="685"/>
                  </a:lnTo>
                  <a:lnTo>
                    <a:pt x="387" y="645"/>
                  </a:lnTo>
                  <a:lnTo>
                    <a:pt x="404" y="604"/>
                  </a:lnTo>
                  <a:lnTo>
                    <a:pt x="421" y="565"/>
                  </a:lnTo>
                  <a:lnTo>
                    <a:pt x="438" y="525"/>
                  </a:lnTo>
                  <a:lnTo>
                    <a:pt x="456" y="486"/>
                  </a:lnTo>
                  <a:lnTo>
                    <a:pt x="473" y="446"/>
                  </a:lnTo>
                  <a:lnTo>
                    <a:pt x="490" y="408"/>
                  </a:lnTo>
                  <a:lnTo>
                    <a:pt x="506" y="369"/>
                  </a:lnTo>
                  <a:lnTo>
                    <a:pt x="521" y="330"/>
                  </a:lnTo>
                  <a:lnTo>
                    <a:pt x="533" y="292"/>
                  </a:lnTo>
                  <a:lnTo>
                    <a:pt x="544" y="253"/>
                  </a:lnTo>
                  <a:lnTo>
                    <a:pt x="548" y="235"/>
                  </a:lnTo>
                  <a:lnTo>
                    <a:pt x="552" y="216"/>
                  </a:lnTo>
                  <a:lnTo>
                    <a:pt x="555" y="196"/>
                  </a:lnTo>
                  <a:lnTo>
                    <a:pt x="558" y="178"/>
                  </a:lnTo>
                  <a:lnTo>
                    <a:pt x="540" y="169"/>
                  </a:lnTo>
                  <a:lnTo>
                    <a:pt x="521" y="163"/>
                  </a:lnTo>
                  <a:lnTo>
                    <a:pt x="502" y="158"/>
                  </a:lnTo>
                  <a:lnTo>
                    <a:pt x="482" y="154"/>
                  </a:lnTo>
                  <a:lnTo>
                    <a:pt x="462" y="152"/>
                  </a:lnTo>
                  <a:lnTo>
                    <a:pt x="442" y="151"/>
                  </a:lnTo>
                  <a:lnTo>
                    <a:pt x="421" y="151"/>
                  </a:lnTo>
                  <a:lnTo>
                    <a:pt x="399" y="152"/>
                  </a:lnTo>
                  <a:lnTo>
                    <a:pt x="356" y="155"/>
                  </a:lnTo>
                  <a:lnTo>
                    <a:pt x="314" y="161"/>
                  </a:lnTo>
                  <a:lnTo>
                    <a:pt x="272" y="166"/>
                  </a:lnTo>
                  <a:lnTo>
                    <a:pt x="231" y="170"/>
                  </a:lnTo>
                  <a:lnTo>
                    <a:pt x="210" y="172"/>
                  </a:lnTo>
                  <a:lnTo>
                    <a:pt x="190" y="175"/>
                  </a:lnTo>
                  <a:lnTo>
                    <a:pt x="171" y="176"/>
                  </a:lnTo>
                  <a:lnTo>
                    <a:pt x="153" y="175"/>
                  </a:lnTo>
                  <a:lnTo>
                    <a:pt x="135" y="175"/>
                  </a:lnTo>
                  <a:lnTo>
                    <a:pt x="118" y="172"/>
                  </a:lnTo>
                  <a:lnTo>
                    <a:pt x="101" y="169"/>
                  </a:lnTo>
                  <a:lnTo>
                    <a:pt x="86" y="164"/>
                  </a:lnTo>
                  <a:lnTo>
                    <a:pt x="71" y="157"/>
                  </a:lnTo>
                  <a:lnTo>
                    <a:pt x="58" y="150"/>
                  </a:lnTo>
                  <a:lnTo>
                    <a:pt x="44" y="140"/>
                  </a:lnTo>
                  <a:lnTo>
                    <a:pt x="33" y="128"/>
                  </a:lnTo>
                  <a:lnTo>
                    <a:pt x="23" y="115"/>
                  </a:lnTo>
                  <a:lnTo>
                    <a:pt x="14" y="99"/>
                  </a:lnTo>
                  <a:lnTo>
                    <a:pt x="6" y="81"/>
                  </a:lnTo>
                  <a:lnTo>
                    <a:pt x="0" y="60"/>
                  </a:lnTo>
                  <a:lnTo>
                    <a:pt x="24" y="48"/>
                  </a:lnTo>
                  <a:lnTo>
                    <a:pt x="49" y="38"/>
                  </a:lnTo>
                  <a:lnTo>
                    <a:pt x="74" y="30"/>
                  </a:lnTo>
                  <a:lnTo>
                    <a:pt x="97" y="22"/>
                  </a:lnTo>
                  <a:lnTo>
                    <a:pt x="120" y="16"/>
                  </a:lnTo>
                  <a:lnTo>
                    <a:pt x="142" y="11"/>
                  </a:lnTo>
                  <a:lnTo>
                    <a:pt x="164" y="7"/>
                  </a:lnTo>
                  <a:lnTo>
                    <a:pt x="186" y="4"/>
                  </a:lnTo>
                  <a:lnTo>
                    <a:pt x="208" y="2"/>
                  </a:lnTo>
                  <a:lnTo>
                    <a:pt x="230" y="0"/>
                  </a:lnTo>
                  <a:lnTo>
                    <a:pt x="252" y="0"/>
                  </a:lnTo>
                  <a:lnTo>
                    <a:pt x="273" y="0"/>
                  </a:lnTo>
                  <a:lnTo>
                    <a:pt x="315" y="1"/>
                  </a:lnTo>
                  <a:lnTo>
                    <a:pt x="357" y="5"/>
                  </a:lnTo>
                  <a:lnTo>
                    <a:pt x="444" y="16"/>
                  </a:lnTo>
                  <a:lnTo>
                    <a:pt x="534" y="28"/>
                  </a:lnTo>
                  <a:lnTo>
                    <a:pt x="582" y="33"/>
                  </a:lnTo>
                  <a:lnTo>
                    <a:pt x="631" y="37"/>
                  </a:lnTo>
                  <a:lnTo>
                    <a:pt x="656" y="38"/>
                  </a:lnTo>
                  <a:lnTo>
                    <a:pt x="683" y="38"/>
                  </a:lnTo>
                  <a:lnTo>
                    <a:pt x="709" y="39"/>
                  </a:lnTo>
                  <a:lnTo>
                    <a:pt x="737" y="38"/>
                  </a:lnTo>
                  <a:lnTo>
                    <a:pt x="744" y="45"/>
                  </a:lnTo>
                  <a:lnTo>
                    <a:pt x="751" y="51"/>
                  </a:lnTo>
                  <a:lnTo>
                    <a:pt x="758" y="58"/>
                  </a:lnTo>
                  <a:lnTo>
                    <a:pt x="764" y="64"/>
                  </a:lnTo>
                  <a:lnTo>
                    <a:pt x="769" y="72"/>
                  </a:lnTo>
                  <a:lnTo>
                    <a:pt x="774" y="79"/>
                  </a:lnTo>
                  <a:lnTo>
                    <a:pt x="778" y="87"/>
                  </a:lnTo>
                  <a:lnTo>
                    <a:pt x="781" y="96"/>
                  </a:lnTo>
                  <a:lnTo>
                    <a:pt x="784" y="104"/>
                  </a:lnTo>
                  <a:lnTo>
                    <a:pt x="787" y="114"/>
                  </a:lnTo>
                  <a:lnTo>
                    <a:pt x="788" y="123"/>
                  </a:lnTo>
                  <a:lnTo>
                    <a:pt x="789" y="134"/>
                  </a:lnTo>
                  <a:lnTo>
                    <a:pt x="790" y="143"/>
                  </a:lnTo>
                  <a:lnTo>
                    <a:pt x="790" y="154"/>
                  </a:lnTo>
                  <a:lnTo>
                    <a:pt x="789" y="166"/>
                  </a:lnTo>
                  <a:lnTo>
                    <a:pt x="787" y="1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1" name="Freeform 290">
              <a:extLst>
                <a:ext uri="{FF2B5EF4-FFF2-40B4-BE49-F238E27FC236}">
                  <a16:creationId xmlns:a16="http://schemas.microsoft.com/office/drawing/2014/main" id="{FB107713-1372-4AF4-91D0-E9C2EBE3C8D8}"/>
                </a:ext>
              </a:extLst>
            </p:cNvPr>
            <p:cNvSpPr>
              <a:spLocks/>
            </p:cNvSpPr>
            <p:nvPr/>
          </p:nvSpPr>
          <p:spPr bwMode="auto">
            <a:xfrm>
              <a:off x="5004" y="3729"/>
              <a:ext cx="83" cy="18"/>
            </a:xfrm>
            <a:custGeom>
              <a:avLst/>
              <a:gdLst>
                <a:gd name="T0" fmla="*/ 0 w 582"/>
                <a:gd name="T1" fmla="*/ 0 h 200"/>
                <a:gd name="T2" fmla="*/ 0 w 582"/>
                <a:gd name="T3" fmla="*/ 0 h 200"/>
                <a:gd name="T4" fmla="*/ 0 w 582"/>
                <a:gd name="T5" fmla="*/ 0 h 200"/>
                <a:gd name="T6" fmla="*/ 0 w 582"/>
                <a:gd name="T7" fmla="*/ 0 h 200"/>
                <a:gd name="T8" fmla="*/ 0 w 582"/>
                <a:gd name="T9" fmla="*/ 0 h 200"/>
                <a:gd name="T10" fmla="*/ 0 w 582"/>
                <a:gd name="T11" fmla="*/ 0 h 200"/>
                <a:gd name="T12" fmla="*/ 0 w 582"/>
                <a:gd name="T13" fmla="*/ 0 h 200"/>
                <a:gd name="T14" fmla="*/ 0 w 582"/>
                <a:gd name="T15" fmla="*/ 0 h 200"/>
                <a:gd name="T16" fmla="*/ 0 w 582"/>
                <a:gd name="T17" fmla="*/ 0 h 200"/>
                <a:gd name="T18" fmla="*/ 0 w 582"/>
                <a:gd name="T19" fmla="*/ 0 h 200"/>
                <a:gd name="T20" fmla="*/ 0 w 582"/>
                <a:gd name="T21" fmla="*/ 0 h 200"/>
                <a:gd name="T22" fmla="*/ 0 w 582"/>
                <a:gd name="T23" fmla="*/ 0 h 200"/>
                <a:gd name="T24" fmla="*/ 0 w 582"/>
                <a:gd name="T25" fmla="*/ 0 h 200"/>
                <a:gd name="T26" fmla="*/ 0 w 582"/>
                <a:gd name="T27" fmla="*/ 0 h 200"/>
                <a:gd name="T28" fmla="*/ 0 w 582"/>
                <a:gd name="T29" fmla="*/ 0 h 200"/>
                <a:gd name="T30" fmla="*/ 0 w 582"/>
                <a:gd name="T31" fmla="*/ 0 h 200"/>
                <a:gd name="T32" fmla="*/ 0 w 582"/>
                <a:gd name="T33" fmla="*/ 0 h 200"/>
                <a:gd name="T34" fmla="*/ 0 w 582"/>
                <a:gd name="T35" fmla="*/ 0 h 200"/>
                <a:gd name="T36" fmla="*/ 0 w 582"/>
                <a:gd name="T37" fmla="*/ 0 h 200"/>
                <a:gd name="T38" fmla="*/ 0 w 582"/>
                <a:gd name="T39" fmla="*/ 0 h 200"/>
                <a:gd name="T40" fmla="*/ 0 w 582"/>
                <a:gd name="T41" fmla="*/ 0 h 200"/>
                <a:gd name="T42" fmla="*/ 0 w 582"/>
                <a:gd name="T43" fmla="*/ 0 h 200"/>
                <a:gd name="T44" fmla="*/ 0 w 582"/>
                <a:gd name="T45" fmla="*/ 0 h 200"/>
                <a:gd name="T46" fmla="*/ 0 w 582"/>
                <a:gd name="T47" fmla="*/ 0 h 200"/>
                <a:gd name="T48" fmla="*/ 0 w 582"/>
                <a:gd name="T49" fmla="*/ 0 h 200"/>
                <a:gd name="T50" fmla="*/ 0 w 582"/>
                <a:gd name="T51" fmla="*/ 0 h 200"/>
                <a:gd name="T52" fmla="*/ 0 w 582"/>
                <a:gd name="T53" fmla="*/ 0 h 200"/>
                <a:gd name="T54" fmla="*/ 0 w 582"/>
                <a:gd name="T55" fmla="*/ 0 h 200"/>
                <a:gd name="T56" fmla="*/ 0 w 582"/>
                <a:gd name="T57" fmla="*/ 0 h 200"/>
                <a:gd name="T58" fmla="*/ 0 w 582"/>
                <a:gd name="T59" fmla="*/ 0 h 200"/>
                <a:gd name="T60" fmla="*/ 0 w 582"/>
                <a:gd name="T61" fmla="*/ 0 h 200"/>
                <a:gd name="T62" fmla="*/ 0 w 582"/>
                <a:gd name="T63" fmla="*/ 0 h 200"/>
                <a:gd name="T64" fmla="*/ 0 w 582"/>
                <a:gd name="T65" fmla="*/ 0 h 200"/>
                <a:gd name="T66" fmla="*/ 0 w 582"/>
                <a:gd name="T67" fmla="*/ 0 h 200"/>
                <a:gd name="T68" fmla="*/ 0 w 582"/>
                <a:gd name="T69" fmla="*/ 0 h 2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82" h="200">
                  <a:moveTo>
                    <a:pt x="578" y="129"/>
                  </a:moveTo>
                  <a:lnTo>
                    <a:pt x="563" y="138"/>
                  </a:lnTo>
                  <a:lnTo>
                    <a:pt x="547" y="146"/>
                  </a:lnTo>
                  <a:lnTo>
                    <a:pt x="530" y="154"/>
                  </a:lnTo>
                  <a:lnTo>
                    <a:pt x="513" y="160"/>
                  </a:lnTo>
                  <a:lnTo>
                    <a:pt x="496" y="167"/>
                  </a:lnTo>
                  <a:lnTo>
                    <a:pt x="478" y="173"/>
                  </a:lnTo>
                  <a:lnTo>
                    <a:pt x="458" y="179"/>
                  </a:lnTo>
                  <a:lnTo>
                    <a:pt x="440" y="183"/>
                  </a:lnTo>
                  <a:lnTo>
                    <a:pt x="421" y="187"/>
                  </a:lnTo>
                  <a:lnTo>
                    <a:pt x="401" y="191"/>
                  </a:lnTo>
                  <a:lnTo>
                    <a:pt x="382" y="194"/>
                  </a:lnTo>
                  <a:lnTo>
                    <a:pt x="362" y="196"/>
                  </a:lnTo>
                  <a:lnTo>
                    <a:pt x="342" y="198"/>
                  </a:lnTo>
                  <a:lnTo>
                    <a:pt x="322" y="199"/>
                  </a:lnTo>
                  <a:lnTo>
                    <a:pt x="302" y="200"/>
                  </a:lnTo>
                  <a:lnTo>
                    <a:pt x="281" y="200"/>
                  </a:lnTo>
                  <a:lnTo>
                    <a:pt x="261" y="199"/>
                  </a:lnTo>
                  <a:lnTo>
                    <a:pt x="241" y="198"/>
                  </a:lnTo>
                  <a:lnTo>
                    <a:pt x="222" y="196"/>
                  </a:lnTo>
                  <a:lnTo>
                    <a:pt x="202" y="194"/>
                  </a:lnTo>
                  <a:lnTo>
                    <a:pt x="183" y="191"/>
                  </a:lnTo>
                  <a:lnTo>
                    <a:pt x="164" y="187"/>
                  </a:lnTo>
                  <a:lnTo>
                    <a:pt x="145" y="183"/>
                  </a:lnTo>
                  <a:lnTo>
                    <a:pt x="127" y="179"/>
                  </a:lnTo>
                  <a:lnTo>
                    <a:pt x="108" y="173"/>
                  </a:lnTo>
                  <a:lnTo>
                    <a:pt x="91" y="167"/>
                  </a:lnTo>
                  <a:lnTo>
                    <a:pt x="74" y="160"/>
                  </a:lnTo>
                  <a:lnTo>
                    <a:pt x="58" y="154"/>
                  </a:lnTo>
                  <a:lnTo>
                    <a:pt x="43" y="145"/>
                  </a:lnTo>
                  <a:lnTo>
                    <a:pt x="28" y="137"/>
                  </a:lnTo>
                  <a:lnTo>
                    <a:pt x="14" y="128"/>
                  </a:lnTo>
                  <a:lnTo>
                    <a:pt x="0" y="118"/>
                  </a:lnTo>
                  <a:lnTo>
                    <a:pt x="8" y="101"/>
                  </a:lnTo>
                  <a:lnTo>
                    <a:pt x="17" y="86"/>
                  </a:lnTo>
                  <a:lnTo>
                    <a:pt x="26" y="73"/>
                  </a:lnTo>
                  <a:lnTo>
                    <a:pt x="37" y="61"/>
                  </a:lnTo>
                  <a:lnTo>
                    <a:pt x="48" y="51"/>
                  </a:lnTo>
                  <a:lnTo>
                    <a:pt x="60" y="43"/>
                  </a:lnTo>
                  <a:lnTo>
                    <a:pt x="73" y="35"/>
                  </a:lnTo>
                  <a:lnTo>
                    <a:pt x="86" y="30"/>
                  </a:lnTo>
                  <a:lnTo>
                    <a:pt x="100" y="24"/>
                  </a:lnTo>
                  <a:lnTo>
                    <a:pt x="114" y="21"/>
                  </a:lnTo>
                  <a:lnTo>
                    <a:pt x="130" y="18"/>
                  </a:lnTo>
                  <a:lnTo>
                    <a:pt x="145" y="16"/>
                  </a:lnTo>
                  <a:lnTo>
                    <a:pt x="177" y="14"/>
                  </a:lnTo>
                  <a:lnTo>
                    <a:pt x="211" y="16"/>
                  </a:lnTo>
                  <a:lnTo>
                    <a:pt x="280" y="20"/>
                  </a:lnTo>
                  <a:lnTo>
                    <a:pt x="352" y="23"/>
                  </a:lnTo>
                  <a:lnTo>
                    <a:pt x="370" y="23"/>
                  </a:lnTo>
                  <a:lnTo>
                    <a:pt x="387" y="23"/>
                  </a:lnTo>
                  <a:lnTo>
                    <a:pt x="404" y="21"/>
                  </a:lnTo>
                  <a:lnTo>
                    <a:pt x="422" y="19"/>
                  </a:lnTo>
                  <a:lnTo>
                    <a:pt x="439" y="17"/>
                  </a:lnTo>
                  <a:lnTo>
                    <a:pt x="455" y="12"/>
                  </a:lnTo>
                  <a:lnTo>
                    <a:pt x="473" y="7"/>
                  </a:lnTo>
                  <a:lnTo>
                    <a:pt x="489" y="0"/>
                  </a:lnTo>
                  <a:lnTo>
                    <a:pt x="508" y="12"/>
                  </a:lnTo>
                  <a:lnTo>
                    <a:pt x="526" y="23"/>
                  </a:lnTo>
                  <a:lnTo>
                    <a:pt x="535" y="30"/>
                  </a:lnTo>
                  <a:lnTo>
                    <a:pt x="544" y="35"/>
                  </a:lnTo>
                  <a:lnTo>
                    <a:pt x="552" y="41"/>
                  </a:lnTo>
                  <a:lnTo>
                    <a:pt x="559" y="49"/>
                  </a:lnTo>
                  <a:lnTo>
                    <a:pt x="566" y="56"/>
                  </a:lnTo>
                  <a:lnTo>
                    <a:pt x="571" y="64"/>
                  </a:lnTo>
                  <a:lnTo>
                    <a:pt x="576" y="73"/>
                  </a:lnTo>
                  <a:lnTo>
                    <a:pt x="579" y="81"/>
                  </a:lnTo>
                  <a:lnTo>
                    <a:pt x="581" y="92"/>
                  </a:lnTo>
                  <a:lnTo>
                    <a:pt x="582" y="103"/>
                  </a:lnTo>
                  <a:lnTo>
                    <a:pt x="581" y="116"/>
                  </a:lnTo>
                  <a:lnTo>
                    <a:pt x="578"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2" name="Freeform 291">
              <a:extLst>
                <a:ext uri="{FF2B5EF4-FFF2-40B4-BE49-F238E27FC236}">
                  <a16:creationId xmlns:a16="http://schemas.microsoft.com/office/drawing/2014/main" id="{C86AF2F2-144B-42CA-AB90-8A312DDD27C6}"/>
                </a:ext>
              </a:extLst>
            </p:cNvPr>
            <p:cNvSpPr>
              <a:spLocks/>
            </p:cNvSpPr>
            <p:nvPr/>
          </p:nvSpPr>
          <p:spPr bwMode="auto">
            <a:xfrm>
              <a:off x="3697" y="3731"/>
              <a:ext cx="77" cy="17"/>
            </a:xfrm>
            <a:custGeom>
              <a:avLst/>
              <a:gdLst>
                <a:gd name="T0" fmla="*/ 0 w 538"/>
                <a:gd name="T1" fmla="*/ 0 h 190"/>
                <a:gd name="T2" fmla="*/ 0 w 538"/>
                <a:gd name="T3" fmla="*/ 0 h 190"/>
                <a:gd name="T4" fmla="*/ 0 w 538"/>
                <a:gd name="T5" fmla="*/ 0 h 190"/>
                <a:gd name="T6" fmla="*/ 0 w 538"/>
                <a:gd name="T7" fmla="*/ 0 h 190"/>
                <a:gd name="T8" fmla="*/ 0 w 538"/>
                <a:gd name="T9" fmla="*/ 0 h 190"/>
                <a:gd name="T10" fmla="*/ 0 w 538"/>
                <a:gd name="T11" fmla="*/ 0 h 190"/>
                <a:gd name="T12" fmla="*/ 0 w 538"/>
                <a:gd name="T13" fmla="*/ 0 h 190"/>
                <a:gd name="T14" fmla="*/ 0 w 538"/>
                <a:gd name="T15" fmla="*/ 0 h 190"/>
                <a:gd name="T16" fmla="*/ 0 w 538"/>
                <a:gd name="T17" fmla="*/ 0 h 190"/>
                <a:gd name="T18" fmla="*/ 0 w 538"/>
                <a:gd name="T19" fmla="*/ 0 h 190"/>
                <a:gd name="T20" fmla="*/ 0 w 538"/>
                <a:gd name="T21" fmla="*/ 0 h 190"/>
                <a:gd name="T22" fmla="*/ 0 w 538"/>
                <a:gd name="T23" fmla="*/ 0 h 190"/>
                <a:gd name="T24" fmla="*/ 0 w 538"/>
                <a:gd name="T25" fmla="*/ 0 h 190"/>
                <a:gd name="T26" fmla="*/ 0 w 538"/>
                <a:gd name="T27" fmla="*/ 0 h 190"/>
                <a:gd name="T28" fmla="*/ 0 w 538"/>
                <a:gd name="T29" fmla="*/ 0 h 190"/>
                <a:gd name="T30" fmla="*/ 0 w 538"/>
                <a:gd name="T31" fmla="*/ 0 h 190"/>
                <a:gd name="T32" fmla="*/ 0 w 538"/>
                <a:gd name="T33" fmla="*/ 0 h 190"/>
                <a:gd name="T34" fmla="*/ 0 w 538"/>
                <a:gd name="T35" fmla="*/ 0 h 190"/>
                <a:gd name="T36" fmla="*/ 0 w 538"/>
                <a:gd name="T37" fmla="*/ 0 h 190"/>
                <a:gd name="T38" fmla="*/ 0 w 538"/>
                <a:gd name="T39" fmla="*/ 0 h 190"/>
                <a:gd name="T40" fmla="*/ 0 w 538"/>
                <a:gd name="T41" fmla="*/ 0 h 190"/>
                <a:gd name="T42" fmla="*/ 0 w 538"/>
                <a:gd name="T43" fmla="*/ 0 h 190"/>
                <a:gd name="T44" fmla="*/ 0 w 538"/>
                <a:gd name="T45" fmla="*/ 0 h 190"/>
                <a:gd name="T46" fmla="*/ 0 w 538"/>
                <a:gd name="T47" fmla="*/ 0 h 190"/>
                <a:gd name="T48" fmla="*/ 0 w 538"/>
                <a:gd name="T49" fmla="*/ 0 h 190"/>
                <a:gd name="T50" fmla="*/ 0 w 538"/>
                <a:gd name="T51" fmla="*/ 0 h 190"/>
                <a:gd name="T52" fmla="*/ 0 w 538"/>
                <a:gd name="T53" fmla="*/ 0 h 190"/>
                <a:gd name="T54" fmla="*/ 0 w 538"/>
                <a:gd name="T55" fmla="*/ 0 h 190"/>
                <a:gd name="T56" fmla="*/ 0 w 538"/>
                <a:gd name="T57" fmla="*/ 0 h 190"/>
                <a:gd name="T58" fmla="*/ 0 w 538"/>
                <a:gd name="T59" fmla="*/ 0 h 190"/>
                <a:gd name="T60" fmla="*/ 0 w 538"/>
                <a:gd name="T61" fmla="*/ 0 h 190"/>
                <a:gd name="T62" fmla="*/ 0 w 538"/>
                <a:gd name="T63" fmla="*/ 0 h 190"/>
                <a:gd name="T64" fmla="*/ 0 w 538"/>
                <a:gd name="T65" fmla="*/ 0 h 190"/>
                <a:gd name="T66" fmla="*/ 0 w 538"/>
                <a:gd name="T67" fmla="*/ 0 h 190"/>
                <a:gd name="T68" fmla="*/ 0 w 538"/>
                <a:gd name="T69" fmla="*/ 0 h 190"/>
                <a:gd name="T70" fmla="*/ 0 w 538"/>
                <a:gd name="T71" fmla="*/ 0 h 190"/>
                <a:gd name="T72" fmla="*/ 0 w 538"/>
                <a:gd name="T73" fmla="*/ 0 h 190"/>
                <a:gd name="T74" fmla="*/ 0 w 538"/>
                <a:gd name="T75" fmla="*/ 0 h 190"/>
                <a:gd name="T76" fmla="*/ 0 w 538"/>
                <a:gd name="T77" fmla="*/ 0 h 190"/>
                <a:gd name="T78" fmla="*/ 0 w 538"/>
                <a:gd name="T79" fmla="*/ 0 h 190"/>
                <a:gd name="T80" fmla="*/ 0 w 538"/>
                <a:gd name="T81" fmla="*/ 0 h 190"/>
                <a:gd name="T82" fmla="*/ 0 w 538"/>
                <a:gd name="T83" fmla="*/ 0 h 190"/>
                <a:gd name="T84" fmla="*/ 0 w 538"/>
                <a:gd name="T85" fmla="*/ 0 h 190"/>
                <a:gd name="T86" fmla="*/ 0 w 538"/>
                <a:gd name="T87" fmla="*/ 0 h 190"/>
                <a:gd name="T88" fmla="*/ 0 w 538"/>
                <a:gd name="T89" fmla="*/ 0 h 190"/>
                <a:gd name="T90" fmla="*/ 0 w 538"/>
                <a:gd name="T91" fmla="*/ 0 h 190"/>
                <a:gd name="T92" fmla="*/ 0 w 538"/>
                <a:gd name="T93" fmla="*/ 0 h 190"/>
                <a:gd name="T94" fmla="*/ 0 w 538"/>
                <a:gd name="T95" fmla="*/ 0 h 190"/>
                <a:gd name="T96" fmla="*/ 0 w 538"/>
                <a:gd name="T97" fmla="*/ 0 h 190"/>
                <a:gd name="T98" fmla="*/ 0 w 538"/>
                <a:gd name="T99" fmla="*/ 0 h 190"/>
                <a:gd name="T100" fmla="*/ 0 w 538"/>
                <a:gd name="T101" fmla="*/ 0 h 190"/>
                <a:gd name="T102" fmla="*/ 0 w 538"/>
                <a:gd name="T103" fmla="*/ 0 h 19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8" h="190">
                  <a:moveTo>
                    <a:pt x="538" y="107"/>
                  </a:moveTo>
                  <a:lnTo>
                    <a:pt x="525" y="120"/>
                  </a:lnTo>
                  <a:lnTo>
                    <a:pt x="511" y="132"/>
                  </a:lnTo>
                  <a:lnTo>
                    <a:pt x="496" y="143"/>
                  </a:lnTo>
                  <a:lnTo>
                    <a:pt x="480" y="152"/>
                  </a:lnTo>
                  <a:lnTo>
                    <a:pt x="464" y="161"/>
                  </a:lnTo>
                  <a:lnTo>
                    <a:pt x="448" y="169"/>
                  </a:lnTo>
                  <a:lnTo>
                    <a:pt x="432" y="174"/>
                  </a:lnTo>
                  <a:lnTo>
                    <a:pt x="415" y="179"/>
                  </a:lnTo>
                  <a:lnTo>
                    <a:pt x="397" y="184"/>
                  </a:lnTo>
                  <a:lnTo>
                    <a:pt x="380" y="186"/>
                  </a:lnTo>
                  <a:lnTo>
                    <a:pt x="362" y="188"/>
                  </a:lnTo>
                  <a:lnTo>
                    <a:pt x="344" y="190"/>
                  </a:lnTo>
                  <a:lnTo>
                    <a:pt x="325" y="190"/>
                  </a:lnTo>
                  <a:lnTo>
                    <a:pt x="306" y="190"/>
                  </a:lnTo>
                  <a:lnTo>
                    <a:pt x="287" y="189"/>
                  </a:lnTo>
                  <a:lnTo>
                    <a:pt x="269" y="187"/>
                  </a:lnTo>
                  <a:lnTo>
                    <a:pt x="250" y="185"/>
                  </a:lnTo>
                  <a:lnTo>
                    <a:pt x="232" y="182"/>
                  </a:lnTo>
                  <a:lnTo>
                    <a:pt x="213" y="178"/>
                  </a:lnTo>
                  <a:lnTo>
                    <a:pt x="195" y="175"/>
                  </a:lnTo>
                  <a:lnTo>
                    <a:pt x="159" y="165"/>
                  </a:lnTo>
                  <a:lnTo>
                    <a:pt x="123" y="156"/>
                  </a:lnTo>
                  <a:lnTo>
                    <a:pt x="89" y="144"/>
                  </a:lnTo>
                  <a:lnTo>
                    <a:pt x="57" y="132"/>
                  </a:lnTo>
                  <a:lnTo>
                    <a:pt x="28" y="119"/>
                  </a:lnTo>
                  <a:lnTo>
                    <a:pt x="0" y="107"/>
                  </a:lnTo>
                  <a:lnTo>
                    <a:pt x="6" y="91"/>
                  </a:lnTo>
                  <a:lnTo>
                    <a:pt x="12" y="77"/>
                  </a:lnTo>
                  <a:lnTo>
                    <a:pt x="20" y="64"/>
                  </a:lnTo>
                  <a:lnTo>
                    <a:pt x="29" y="53"/>
                  </a:lnTo>
                  <a:lnTo>
                    <a:pt x="39" y="43"/>
                  </a:lnTo>
                  <a:lnTo>
                    <a:pt x="50" y="35"/>
                  </a:lnTo>
                  <a:lnTo>
                    <a:pt x="62" y="28"/>
                  </a:lnTo>
                  <a:lnTo>
                    <a:pt x="74" y="23"/>
                  </a:lnTo>
                  <a:lnTo>
                    <a:pt x="88" y="18"/>
                  </a:lnTo>
                  <a:lnTo>
                    <a:pt x="102" y="14"/>
                  </a:lnTo>
                  <a:lnTo>
                    <a:pt x="117" y="12"/>
                  </a:lnTo>
                  <a:lnTo>
                    <a:pt x="133" y="10"/>
                  </a:lnTo>
                  <a:lnTo>
                    <a:pt x="166" y="9"/>
                  </a:lnTo>
                  <a:lnTo>
                    <a:pt x="201" y="10"/>
                  </a:lnTo>
                  <a:lnTo>
                    <a:pt x="272" y="14"/>
                  </a:lnTo>
                  <a:lnTo>
                    <a:pt x="344" y="18"/>
                  </a:lnTo>
                  <a:lnTo>
                    <a:pt x="361" y="18"/>
                  </a:lnTo>
                  <a:lnTo>
                    <a:pt x="378" y="18"/>
                  </a:lnTo>
                  <a:lnTo>
                    <a:pt x="394" y="17"/>
                  </a:lnTo>
                  <a:lnTo>
                    <a:pt x="410" y="15"/>
                  </a:lnTo>
                  <a:lnTo>
                    <a:pt x="426" y="13"/>
                  </a:lnTo>
                  <a:lnTo>
                    <a:pt x="440" y="10"/>
                  </a:lnTo>
                  <a:lnTo>
                    <a:pt x="454" y="5"/>
                  </a:lnTo>
                  <a:lnTo>
                    <a:pt x="468" y="0"/>
                  </a:lnTo>
                  <a:lnTo>
                    <a:pt x="538"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3" name="Freeform 292">
              <a:extLst>
                <a:ext uri="{FF2B5EF4-FFF2-40B4-BE49-F238E27FC236}">
                  <a16:creationId xmlns:a16="http://schemas.microsoft.com/office/drawing/2014/main" id="{2A095481-FAD4-4F51-87C3-C715428F5CEE}"/>
                </a:ext>
              </a:extLst>
            </p:cNvPr>
            <p:cNvSpPr>
              <a:spLocks/>
            </p:cNvSpPr>
            <p:nvPr/>
          </p:nvSpPr>
          <p:spPr bwMode="auto">
            <a:xfrm>
              <a:off x="4335" y="3731"/>
              <a:ext cx="84" cy="15"/>
            </a:xfrm>
            <a:custGeom>
              <a:avLst/>
              <a:gdLst>
                <a:gd name="T0" fmla="*/ 0 w 593"/>
                <a:gd name="T1" fmla="*/ 0 h 163"/>
                <a:gd name="T2" fmla="*/ 0 w 593"/>
                <a:gd name="T3" fmla="*/ 0 h 163"/>
                <a:gd name="T4" fmla="*/ 0 w 593"/>
                <a:gd name="T5" fmla="*/ 0 h 163"/>
                <a:gd name="T6" fmla="*/ 0 w 593"/>
                <a:gd name="T7" fmla="*/ 0 h 163"/>
                <a:gd name="T8" fmla="*/ 0 w 593"/>
                <a:gd name="T9" fmla="*/ 0 h 163"/>
                <a:gd name="T10" fmla="*/ 0 w 593"/>
                <a:gd name="T11" fmla="*/ 0 h 163"/>
                <a:gd name="T12" fmla="*/ 0 w 593"/>
                <a:gd name="T13" fmla="*/ 0 h 163"/>
                <a:gd name="T14" fmla="*/ 0 w 593"/>
                <a:gd name="T15" fmla="*/ 0 h 163"/>
                <a:gd name="T16" fmla="*/ 0 w 593"/>
                <a:gd name="T17" fmla="*/ 0 h 163"/>
                <a:gd name="T18" fmla="*/ 0 w 593"/>
                <a:gd name="T19" fmla="*/ 0 h 163"/>
                <a:gd name="T20" fmla="*/ 0 w 593"/>
                <a:gd name="T21" fmla="*/ 0 h 163"/>
                <a:gd name="T22" fmla="*/ 0 w 593"/>
                <a:gd name="T23" fmla="*/ 0 h 163"/>
                <a:gd name="T24" fmla="*/ 0 w 593"/>
                <a:gd name="T25" fmla="*/ 0 h 163"/>
                <a:gd name="T26" fmla="*/ 0 w 593"/>
                <a:gd name="T27" fmla="*/ 0 h 163"/>
                <a:gd name="T28" fmla="*/ 0 w 593"/>
                <a:gd name="T29" fmla="*/ 0 h 163"/>
                <a:gd name="T30" fmla="*/ 0 w 593"/>
                <a:gd name="T31" fmla="*/ 0 h 163"/>
                <a:gd name="T32" fmla="*/ 0 w 593"/>
                <a:gd name="T33" fmla="*/ 0 h 163"/>
                <a:gd name="T34" fmla="*/ 0 w 593"/>
                <a:gd name="T35" fmla="*/ 0 h 163"/>
                <a:gd name="T36" fmla="*/ 0 w 593"/>
                <a:gd name="T37" fmla="*/ 0 h 163"/>
                <a:gd name="T38" fmla="*/ 0 w 593"/>
                <a:gd name="T39" fmla="*/ 0 h 163"/>
                <a:gd name="T40" fmla="*/ 0 w 593"/>
                <a:gd name="T41" fmla="*/ 0 h 163"/>
                <a:gd name="T42" fmla="*/ 0 w 593"/>
                <a:gd name="T43" fmla="*/ 0 h 163"/>
                <a:gd name="T44" fmla="*/ 0 w 593"/>
                <a:gd name="T45" fmla="*/ 0 h 163"/>
                <a:gd name="T46" fmla="*/ 0 w 593"/>
                <a:gd name="T47" fmla="*/ 0 h 163"/>
                <a:gd name="T48" fmla="*/ 0 w 593"/>
                <a:gd name="T49" fmla="*/ 0 h 163"/>
                <a:gd name="T50" fmla="*/ 0 w 593"/>
                <a:gd name="T51" fmla="*/ 0 h 163"/>
                <a:gd name="T52" fmla="*/ 0 w 593"/>
                <a:gd name="T53" fmla="*/ 0 h 163"/>
                <a:gd name="T54" fmla="*/ 0 w 593"/>
                <a:gd name="T55" fmla="*/ 0 h 163"/>
                <a:gd name="T56" fmla="*/ 0 w 593"/>
                <a:gd name="T57" fmla="*/ 0 h 163"/>
                <a:gd name="T58" fmla="*/ 0 w 593"/>
                <a:gd name="T59" fmla="*/ 0 h 163"/>
                <a:gd name="T60" fmla="*/ 0 w 593"/>
                <a:gd name="T61" fmla="*/ 0 h 163"/>
                <a:gd name="T62" fmla="*/ 0 w 593"/>
                <a:gd name="T63" fmla="*/ 0 h 163"/>
                <a:gd name="T64" fmla="*/ 0 w 593"/>
                <a:gd name="T65" fmla="*/ 0 h 163"/>
                <a:gd name="T66" fmla="*/ 0 w 593"/>
                <a:gd name="T67" fmla="*/ 0 h 163"/>
                <a:gd name="T68" fmla="*/ 0 w 593"/>
                <a:gd name="T69" fmla="*/ 0 h 163"/>
                <a:gd name="T70" fmla="*/ 0 w 593"/>
                <a:gd name="T71" fmla="*/ 0 h 163"/>
                <a:gd name="T72" fmla="*/ 0 w 593"/>
                <a:gd name="T73" fmla="*/ 0 h 163"/>
                <a:gd name="T74" fmla="*/ 0 w 593"/>
                <a:gd name="T75" fmla="*/ 0 h 163"/>
                <a:gd name="T76" fmla="*/ 0 w 593"/>
                <a:gd name="T77" fmla="*/ 0 h 163"/>
                <a:gd name="T78" fmla="*/ 0 w 593"/>
                <a:gd name="T79" fmla="*/ 0 h 163"/>
                <a:gd name="T80" fmla="*/ 0 w 593"/>
                <a:gd name="T81" fmla="*/ 0 h 163"/>
                <a:gd name="T82" fmla="*/ 0 w 593"/>
                <a:gd name="T83" fmla="*/ 0 h 163"/>
                <a:gd name="T84" fmla="*/ 0 w 593"/>
                <a:gd name="T85" fmla="*/ 0 h 163"/>
                <a:gd name="T86" fmla="*/ 0 w 593"/>
                <a:gd name="T87" fmla="*/ 0 h 163"/>
                <a:gd name="T88" fmla="*/ 0 w 593"/>
                <a:gd name="T89" fmla="*/ 0 h 16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93" h="163">
                  <a:moveTo>
                    <a:pt x="587" y="67"/>
                  </a:moveTo>
                  <a:lnTo>
                    <a:pt x="591" y="75"/>
                  </a:lnTo>
                  <a:lnTo>
                    <a:pt x="592" y="84"/>
                  </a:lnTo>
                  <a:lnTo>
                    <a:pt x="593" y="91"/>
                  </a:lnTo>
                  <a:lnTo>
                    <a:pt x="593" y="99"/>
                  </a:lnTo>
                  <a:lnTo>
                    <a:pt x="593" y="105"/>
                  </a:lnTo>
                  <a:lnTo>
                    <a:pt x="592" y="112"/>
                  </a:lnTo>
                  <a:lnTo>
                    <a:pt x="590" y="117"/>
                  </a:lnTo>
                  <a:lnTo>
                    <a:pt x="586" y="123"/>
                  </a:lnTo>
                  <a:lnTo>
                    <a:pt x="584" y="127"/>
                  </a:lnTo>
                  <a:lnTo>
                    <a:pt x="580" y="131"/>
                  </a:lnTo>
                  <a:lnTo>
                    <a:pt x="576" y="136"/>
                  </a:lnTo>
                  <a:lnTo>
                    <a:pt x="572" y="140"/>
                  </a:lnTo>
                  <a:lnTo>
                    <a:pt x="562" y="147"/>
                  </a:lnTo>
                  <a:lnTo>
                    <a:pt x="551" y="151"/>
                  </a:lnTo>
                  <a:lnTo>
                    <a:pt x="539" y="155"/>
                  </a:lnTo>
                  <a:lnTo>
                    <a:pt x="526" y="158"/>
                  </a:lnTo>
                  <a:lnTo>
                    <a:pt x="513" y="161"/>
                  </a:lnTo>
                  <a:lnTo>
                    <a:pt x="499" y="162"/>
                  </a:lnTo>
                  <a:lnTo>
                    <a:pt x="473" y="163"/>
                  </a:lnTo>
                  <a:lnTo>
                    <a:pt x="449" y="163"/>
                  </a:lnTo>
                  <a:lnTo>
                    <a:pt x="0" y="142"/>
                  </a:lnTo>
                  <a:lnTo>
                    <a:pt x="0" y="45"/>
                  </a:lnTo>
                  <a:lnTo>
                    <a:pt x="33" y="35"/>
                  </a:lnTo>
                  <a:lnTo>
                    <a:pt x="69" y="27"/>
                  </a:lnTo>
                  <a:lnTo>
                    <a:pt x="105" y="19"/>
                  </a:lnTo>
                  <a:lnTo>
                    <a:pt x="144" y="13"/>
                  </a:lnTo>
                  <a:lnTo>
                    <a:pt x="183" y="7"/>
                  </a:lnTo>
                  <a:lnTo>
                    <a:pt x="223" y="3"/>
                  </a:lnTo>
                  <a:lnTo>
                    <a:pt x="265" y="1"/>
                  </a:lnTo>
                  <a:lnTo>
                    <a:pt x="305" y="0"/>
                  </a:lnTo>
                  <a:lnTo>
                    <a:pt x="345" y="1"/>
                  </a:lnTo>
                  <a:lnTo>
                    <a:pt x="385" y="4"/>
                  </a:lnTo>
                  <a:lnTo>
                    <a:pt x="404" y="6"/>
                  </a:lnTo>
                  <a:lnTo>
                    <a:pt x="424" y="8"/>
                  </a:lnTo>
                  <a:lnTo>
                    <a:pt x="443" y="11"/>
                  </a:lnTo>
                  <a:lnTo>
                    <a:pt x="461" y="16"/>
                  </a:lnTo>
                  <a:lnTo>
                    <a:pt x="479" y="20"/>
                  </a:lnTo>
                  <a:lnTo>
                    <a:pt x="496" y="24"/>
                  </a:lnTo>
                  <a:lnTo>
                    <a:pt x="513" y="30"/>
                  </a:lnTo>
                  <a:lnTo>
                    <a:pt x="529" y="36"/>
                  </a:lnTo>
                  <a:lnTo>
                    <a:pt x="545" y="43"/>
                  </a:lnTo>
                  <a:lnTo>
                    <a:pt x="560" y="50"/>
                  </a:lnTo>
                  <a:lnTo>
                    <a:pt x="574" y="58"/>
                  </a:lnTo>
                  <a:lnTo>
                    <a:pt x="587"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4" name="Freeform 293">
              <a:extLst>
                <a:ext uri="{FF2B5EF4-FFF2-40B4-BE49-F238E27FC236}">
                  <a16:creationId xmlns:a16="http://schemas.microsoft.com/office/drawing/2014/main" id="{003AD900-F852-4CD9-87C3-3075E106CCDF}"/>
                </a:ext>
              </a:extLst>
            </p:cNvPr>
            <p:cNvSpPr>
              <a:spLocks/>
            </p:cNvSpPr>
            <p:nvPr/>
          </p:nvSpPr>
          <p:spPr bwMode="auto">
            <a:xfrm>
              <a:off x="4517" y="3741"/>
              <a:ext cx="23" cy="14"/>
            </a:xfrm>
            <a:custGeom>
              <a:avLst/>
              <a:gdLst>
                <a:gd name="T0" fmla="*/ 0 w 163"/>
                <a:gd name="T1" fmla="*/ 0 h 156"/>
                <a:gd name="T2" fmla="*/ 0 w 163"/>
                <a:gd name="T3" fmla="*/ 0 h 156"/>
                <a:gd name="T4" fmla="*/ 0 w 163"/>
                <a:gd name="T5" fmla="*/ 0 h 156"/>
                <a:gd name="T6" fmla="*/ 0 w 163"/>
                <a:gd name="T7" fmla="*/ 0 h 156"/>
                <a:gd name="T8" fmla="*/ 0 w 163"/>
                <a:gd name="T9" fmla="*/ 0 h 156"/>
                <a:gd name="T10" fmla="*/ 0 w 163"/>
                <a:gd name="T11" fmla="*/ 0 h 156"/>
                <a:gd name="T12" fmla="*/ 0 w 163"/>
                <a:gd name="T13" fmla="*/ 0 h 156"/>
                <a:gd name="T14" fmla="*/ 0 w 163"/>
                <a:gd name="T15" fmla="*/ 0 h 156"/>
                <a:gd name="T16" fmla="*/ 0 w 163"/>
                <a:gd name="T17" fmla="*/ 0 h 156"/>
                <a:gd name="T18" fmla="*/ 0 w 163"/>
                <a:gd name="T19" fmla="*/ 0 h 156"/>
                <a:gd name="T20" fmla="*/ 0 w 163"/>
                <a:gd name="T21" fmla="*/ 0 h 156"/>
                <a:gd name="T22" fmla="*/ 0 w 163"/>
                <a:gd name="T23" fmla="*/ 0 h 156"/>
                <a:gd name="T24" fmla="*/ 0 w 163"/>
                <a:gd name="T25" fmla="*/ 0 h 156"/>
                <a:gd name="T26" fmla="*/ 0 w 163"/>
                <a:gd name="T27" fmla="*/ 0 h 156"/>
                <a:gd name="T28" fmla="*/ 0 w 163"/>
                <a:gd name="T29" fmla="*/ 0 h 156"/>
                <a:gd name="T30" fmla="*/ 0 w 163"/>
                <a:gd name="T31" fmla="*/ 0 h 156"/>
                <a:gd name="T32" fmla="*/ 0 w 163"/>
                <a:gd name="T33" fmla="*/ 0 h 156"/>
                <a:gd name="T34" fmla="*/ 0 w 163"/>
                <a:gd name="T35" fmla="*/ 0 h 156"/>
                <a:gd name="T36" fmla="*/ 0 w 163"/>
                <a:gd name="T37" fmla="*/ 0 h 156"/>
                <a:gd name="T38" fmla="*/ 0 w 163"/>
                <a:gd name="T39" fmla="*/ 0 h 156"/>
                <a:gd name="T40" fmla="*/ 0 w 163"/>
                <a:gd name="T41" fmla="*/ 0 h 156"/>
                <a:gd name="T42" fmla="*/ 0 w 163"/>
                <a:gd name="T43" fmla="*/ 0 h 156"/>
                <a:gd name="T44" fmla="*/ 0 w 163"/>
                <a:gd name="T45" fmla="*/ 0 h 156"/>
                <a:gd name="T46" fmla="*/ 0 w 163"/>
                <a:gd name="T47" fmla="*/ 0 h 156"/>
                <a:gd name="T48" fmla="*/ 0 w 163"/>
                <a:gd name="T49" fmla="*/ 0 h 156"/>
                <a:gd name="T50" fmla="*/ 0 w 163"/>
                <a:gd name="T51" fmla="*/ 0 h 156"/>
                <a:gd name="T52" fmla="*/ 0 w 163"/>
                <a:gd name="T53" fmla="*/ 0 h 156"/>
                <a:gd name="T54" fmla="*/ 0 w 163"/>
                <a:gd name="T55" fmla="*/ 0 h 156"/>
                <a:gd name="T56" fmla="*/ 0 w 163"/>
                <a:gd name="T57" fmla="*/ 0 h 156"/>
                <a:gd name="T58" fmla="*/ 0 w 163"/>
                <a:gd name="T59" fmla="*/ 0 h 156"/>
                <a:gd name="T60" fmla="*/ 0 w 163"/>
                <a:gd name="T61" fmla="*/ 0 h 156"/>
                <a:gd name="T62" fmla="*/ 0 w 163"/>
                <a:gd name="T63" fmla="*/ 0 h 156"/>
                <a:gd name="T64" fmla="*/ 0 w 163"/>
                <a:gd name="T65" fmla="*/ 0 h 156"/>
                <a:gd name="T66" fmla="*/ 0 w 163"/>
                <a:gd name="T67" fmla="*/ 0 h 156"/>
                <a:gd name="T68" fmla="*/ 0 w 163"/>
                <a:gd name="T69" fmla="*/ 0 h 156"/>
                <a:gd name="T70" fmla="*/ 0 w 163"/>
                <a:gd name="T71" fmla="*/ 0 h 156"/>
                <a:gd name="T72" fmla="*/ 0 w 163"/>
                <a:gd name="T73" fmla="*/ 0 h 156"/>
                <a:gd name="T74" fmla="*/ 0 w 163"/>
                <a:gd name="T75" fmla="*/ 0 h 156"/>
                <a:gd name="T76" fmla="*/ 0 w 163"/>
                <a:gd name="T77" fmla="*/ 0 h 156"/>
                <a:gd name="T78" fmla="*/ 0 w 163"/>
                <a:gd name="T79" fmla="*/ 0 h 156"/>
                <a:gd name="T80" fmla="*/ 0 w 163"/>
                <a:gd name="T81" fmla="*/ 0 h 156"/>
                <a:gd name="T82" fmla="*/ 0 w 163"/>
                <a:gd name="T83" fmla="*/ 0 h 156"/>
                <a:gd name="T84" fmla="*/ 0 w 163"/>
                <a:gd name="T85" fmla="*/ 0 h 156"/>
                <a:gd name="T86" fmla="*/ 0 w 163"/>
                <a:gd name="T87" fmla="*/ 0 h 156"/>
                <a:gd name="T88" fmla="*/ 0 w 163"/>
                <a:gd name="T89" fmla="*/ 0 h 156"/>
                <a:gd name="T90" fmla="*/ 0 w 163"/>
                <a:gd name="T91" fmla="*/ 0 h 156"/>
                <a:gd name="T92" fmla="*/ 0 w 163"/>
                <a:gd name="T93" fmla="*/ 0 h 156"/>
                <a:gd name="T94" fmla="*/ 0 w 163"/>
                <a:gd name="T95" fmla="*/ 0 h 156"/>
                <a:gd name="T96" fmla="*/ 0 w 163"/>
                <a:gd name="T97" fmla="*/ 0 h 156"/>
                <a:gd name="T98" fmla="*/ 0 w 163"/>
                <a:gd name="T99" fmla="*/ 0 h 156"/>
                <a:gd name="T100" fmla="*/ 0 w 163"/>
                <a:gd name="T101" fmla="*/ 0 h 156"/>
                <a:gd name="T102" fmla="*/ 0 w 163"/>
                <a:gd name="T103" fmla="*/ 0 h 156"/>
                <a:gd name="T104" fmla="*/ 0 w 163"/>
                <a:gd name="T105" fmla="*/ 0 h 156"/>
                <a:gd name="T106" fmla="*/ 0 w 163"/>
                <a:gd name="T107" fmla="*/ 0 h 156"/>
                <a:gd name="T108" fmla="*/ 0 w 163"/>
                <a:gd name="T109" fmla="*/ 0 h 15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3" h="156">
                  <a:moveTo>
                    <a:pt x="159" y="59"/>
                  </a:moveTo>
                  <a:lnTo>
                    <a:pt x="162" y="67"/>
                  </a:lnTo>
                  <a:lnTo>
                    <a:pt x="163" y="74"/>
                  </a:lnTo>
                  <a:lnTo>
                    <a:pt x="163" y="81"/>
                  </a:lnTo>
                  <a:lnTo>
                    <a:pt x="161" y="88"/>
                  </a:lnTo>
                  <a:lnTo>
                    <a:pt x="158" y="94"/>
                  </a:lnTo>
                  <a:lnTo>
                    <a:pt x="154" y="100"/>
                  </a:lnTo>
                  <a:lnTo>
                    <a:pt x="150" y="106"/>
                  </a:lnTo>
                  <a:lnTo>
                    <a:pt x="145" y="112"/>
                  </a:lnTo>
                  <a:lnTo>
                    <a:pt x="133" y="123"/>
                  </a:lnTo>
                  <a:lnTo>
                    <a:pt x="120" y="133"/>
                  </a:lnTo>
                  <a:lnTo>
                    <a:pt x="114" y="139"/>
                  </a:lnTo>
                  <a:lnTo>
                    <a:pt x="109" y="144"/>
                  </a:lnTo>
                  <a:lnTo>
                    <a:pt x="104" y="150"/>
                  </a:lnTo>
                  <a:lnTo>
                    <a:pt x="100" y="156"/>
                  </a:lnTo>
                  <a:lnTo>
                    <a:pt x="85" y="155"/>
                  </a:lnTo>
                  <a:lnTo>
                    <a:pt x="71" y="152"/>
                  </a:lnTo>
                  <a:lnTo>
                    <a:pt x="63" y="150"/>
                  </a:lnTo>
                  <a:lnTo>
                    <a:pt x="56" y="146"/>
                  </a:lnTo>
                  <a:lnTo>
                    <a:pt x="50" y="143"/>
                  </a:lnTo>
                  <a:lnTo>
                    <a:pt x="43" y="140"/>
                  </a:lnTo>
                  <a:lnTo>
                    <a:pt x="37" y="136"/>
                  </a:lnTo>
                  <a:lnTo>
                    <a:pt x="30" y="130"/>
                  </a:lnTo>
                  <a:lnTo>
                    <a:pt x="25" y="125"/>
                  </a:lnTo>
                  <a:lnTo>
                    <a:pt x="19" y="119"/>
                  </a:lnTo>
                  <a:lnTo>
                    <a:pt x="13" y="113"/>
                  </a:lnTo>
                  <a:lnTo>
                    <a:pt x="8" y="106"/>
                  </a:lnTo>
                  <a:lnTo>
                    <a:pt x="4" y="99"/>
                  </a:lnTo>
                  <a:lnTo>
                    <a:pt x="0" y="91"/>
                  </a:lnTo>
                  <a:lnTo>
                    <a:pt x="1" y="85"/>
                  </a:lnTo>
                  <a:lnTo>
                    <a:pt x="3" y="79"/>
                  </a:lnTo>
                  <a:lnTo>
                    <a:pt x="6" y="73"/>
                  </a:lnTo>
                  <a:lnTo>
                    <a:pt x="9" y="66"/>
                  </a:lnTo>
                  <a:lnTo>
                    <a:pt x="16" y="54"/>
                  </a:lnTo>
                  <a:lnTo>
                    <a:pt x="27" y="43"/>
                  </a:lnTo>
                  <a:lnTo>
                    <a:pt x="38" y="32"/>
                  </a:lnTo>
                  <a:lnTo>
                    <a:pt x="50" y="22"/>
                  </a:lnTo>
                  <a:lnTo>
                    <a:pt x="63" y="13"/>
                  </a:lnTo>
                  <a:lnTo>
                    <a:pt x="76" y="7"/>
                  </a:lnTo>
                  <a:lnTo>
                    <a:pt x="83" y="5"/>
                  </a:lnTo>
                  <a:lnTo>
                    <a:pt x="90" y="3"/>
                  </a:lnTo>
                  <a:lnTo>
                    <a:pt x="97" y="1"/>
                  </a:lnTo>
                  <a:lnTo>
                    <a:pt x="103" y="0"/>
                  </a:lnTo>
                  <a:lnTo>
                    <a:pt x="110" y="0"/>
                  </a:lnTo>
                  <a:lnTo>
                    <a:pt x="116" y="1"/>
                  </a:lnTo>
                  <a:lnTo>
                    <a:pt x="122" y="3"/>
                  </a:lnTo>
                  <a:lnTo>
                    <a:pt x="128" y="6"/>
                  </a:lnTo>
                  <a:lnTo>
                    <a:pt x="133" y="9"/>
                  </a:lnTo>
                  <a:lnTo>
                    <a:pt x="138" y="13"/>
                  </a:lnTo>
                  <a:lnTo>
                    <a:pt x="143" y="18"/>
                  </a:lnTo>
                  <a:lnTo>
                    <a:pt x="147" y="24"/>
                  </a:lnTo>
                  <a:lnTo>
                    <a:pt x="151" y="32"/>
                  </a:lnTo>
                  <a:lnTo>
                    <a:pt x="154" y="39"/>
                  </a:lnTo>
                  <a:lnTo>
                    <a:pt x="157" y="49"/>
                  </a:lnTo>
                  <a:lnTo>
                    <a:pt x="159" y="59"/>
                  </a:lnTo>
                  <a:close/>
                </a:path>
              </a:pathLst>
            </a:custGeom>
            <a:solidFill>
              <a:srgbClr val="B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5" name="Freeform 294">
              <a:extLst>
                <a:ext uri="{FF2B5EF4-FFF2-40B4-BE49-F238E27FC236}">
                  <a16:creationId xmlns:a16="http://schemas.microsoft.com/office/drawing/2014/main" id="{13488C87-858C-43F8-8A52-34CDAEC15A28}"/>
                </a:ext>
              </a:extLst>
            </p:cNvPr>
            <p:cNvSpPr>
              <a:spLocks/>
            </p:cNvSpPr>
            <p:nvPr/>
          </p:nvSpPr>
          <p:spPr bwMode="auto">
            <a:xfrm>
              <a:off x="3863" y="3756"/>
              <a:ext cx="22" cy="13"/>
            </a:xfrm>
            <a:custGeom>
              <a:avLst/>
              <a:gdLst>
                <a:gd name="T0" fmla="*/ 0 w 153"/>
                <a:gd name="T1" fmla="*/ 0 h 137"/>
                <a:gd name="T2" fmla="*/ 0 w 153"/>
                <a:gd name="T3" fmla="*/ 0 h 137"/>
                <a:gd name="T4" fmla="*/ 0 w 153"/>
                <a:gd name="T5" fmla="*/ 0 h 137"/>
                <a:gd name="T6" fmla="*/ 0 w 153"/>
                <a:gd name="T7" fmla="*/ 0 h 137"/>
                <a:gd name="T8" fmla="*/ 0 w 153"/>
                <a:gd name="T9" fmla="*/ 0 h 137"/>
                <a:gd name="T10" fmla="*/ 0 w 153"/>
                <a:gd name="T11" fmla="*/ 0 h 137"/>
                <a:gd name="T12" fmla="*/ 0 w 153"/>
                <a:gd name="T13" fmla="*/ 0 h 137"/>
                <a:gd name="T14" fmla="*/ 0 w 153"/>
                <a:gd name="T15" fmla="*/ 0 h 137"/>
                <a:gd name="T16" fmla="*/ 0 w 153"/>
                <a:gd name="T17" fmla="*/ 0 h 137"/>
                <a:gd name="T18" fmla="*/ 0 w 153"/>
                <a:gd name="T19" fmla="*/ 0 h 137"/>
                <a:gd name="T20" fmla="*/ 0 w 153"/>
                <a:gd name="T21" fmla="*/ 0 h 137"/>
                <a:gd name="T22" fmla="*/ 0 w 153"/>
                <a:gd name="T23" fmla="*/ 0 h 137"/>
                <a:gd name="T24" fmla="*/ 0 w 153"/>
                <a:gd name="T25" fmla="*/ 0 h 137"/>
                <a:gd name="T26" fmla="*/ 0 w 153"/>
                <a:gd name="T27" fmla="*/ 0 h 137"/>
                <a:gd name="T28" fmla="*/ 0 w 153"/>
                <a:gd name="T29" fmla="*/ 0 h 137"/>
                <a:gd name="T30" fmla="*/ 0 w 153"/>
                <a:gd name="T31" fmla="*/ 0 h 137"/>
                <a:gd name="T32" fmla="*/ 0 w 153"/>
                <a:gd name="T33" fmla="*/ 0 h 137"/>
                <a:gd name="T34" fmla="*/ 0 w 153"/>
                <a:gd name="T35" fmla="*/ 0 h 137"/>
                <a:gd name="T36" fmla="*/ 0 w 153"/>
                <a:gd name="T37" fmla="*/ 0 h 137"/>
                <a:gd name="T38" fmla="*/ 0 w 153"/>
                <a:gd name="T39" fmla="*/ 0 h 137"/>
                <a:gd name="T40" fmla="*/ 0 w 153"/>
                <a:gd name="T41" fmla="*/ 0 h 137"/>
                <a:gd name="T42" fmla="*/ 0 w 153"/>
                <a:gd name="T43" fmla="*/ 0 h 137"/>
                <a:gd name="T44" fmla="*/ 0 w 153"/>
                <a:gd name="T45" fmla="*/ 0 h 137"/>
                <a:gd name="T46" fmla="*/ 0 w 153"/>
                <a:gd name="T47" fmla="*/ 0 h 137"/>
                <a:gd name="T48" fmla="*/ 0 w 153"/>
                <a:gd name="T49" fmla="*/ 0 h 137"/>
                <a:gd name="T50" fmla="*/ 0 w 153"/>
                <a:gd name="T51" fmla="*/ 0 h 137"/>
                <a:gd name="T52" fmla="*/ 0 w 153"/>
                <a:gd name="T53" fmla="*/ 0 h 137"/>
                <a:gd name="T54" fmla="*/ 0 w 153"/>
                <a:gd name="T55" fmla="*/ 0 h 137"/>
                <a:gd name="T56" fmla="*/ 0 w 153"/>
                <a:gd name="T57" fmla="*/ 0 h 137"/>
                <a:gd name="T58" fmla="*/ 0 w 153"/>
                <a:gd name="T59" fmla="*/ 0 h 137"/>
                <a:gd name="T60" fmla="*/ 0 w 153"/>
                <a:gd name="T61" fmla="*/ 0 h 137"/>
                <a:gd name="T62" fmla="*/ 0 w 153"/>
                <a:gd name="T63" fmla="*/ 0 h 137"/>
                <a:gd name="T64" fmla="*/ 0 w 153"/>
                <a:gd name="T65" fmla="*/ 0 h 137"/>
                <a:gd name="T66" fmla="*/ 0 w 153"/>
                <a:gd name="T67" fmla="*/ 0 h 137"/>
                <a:gd name="T68" fmla="*/ 0 w 153"/>
                <a:gd name="T69" fmla="*/ 0 h 137"/>
                <a:gd name="T70" fmla="*/ 0 w 153"/>
                <a:gd name="T71" fmla="*/ 0 h 137"/>
                <a:gd name="T72" fmla="*/ 0 w 153"/>
                <a:gd name="T73" fmla="*/ 0 h 137"/>
                <a:gd name="T74" fmla="*/ 0 w 153"/>
                <a:gd name="T75" fmla="*/ 0 h 137"/>
                <a:gd name="T76" fmla="*/ 0 w 153"/>
                <a:gd name="T77" fmla="*/ 0 h 137"/>
                <a:gd name="T78" fmla="*/ 0 w 153"/>
                <a:gd name="T79" fmla="*/ 0 h 137"/>
                <a:gd name="T80" fmla="*/ 0 w 153"/>
                <a:gd name="T81" fmla="*/ 0 h 137"/>
                <a:gd name="T82" fmla="*/ 0 w 153"/>
                <a:gd name="T83" fmla="*/ 0 h 137"/>
                <a:gd name="T84" fmla="*/ 0 w 153"/>
                <a:gd name="T85" fmla="*/ 0 h 137"/>
                <a:gd name="T86" fmla="*/ 0 w 153"/>
                <a:gd name="T87" fmla="*/ 0 h 137"/>
                <a:gd name="T88" fmla="*/ 0 w 153"/>
                <a:gd name="T89" fmla="*/ 0 h 137"/>
                <a:gd name="T90" fmla="*/ 0 w 153"/>
                <a:gd name="T91" fmla="*/ 0 h 137"/>
                <a:gd name="T92" fmla="*/ 0 w 153"/>
                <a:gd name="T93" fmla="*/ 0 h 137"/>
                <a:gd name="T94" fmla="*/ 0 w 153"/>
                <a:gd name="T95" fmla="*/ 0 h 137"/>
                <a:gd name="T96" fmla="*/ 0 w 153"/>
                <a:gd name="T97" fmla="*/ 0 h 137"/>
                <a:gd name="T98" fmla="*/ 0 w 153"/>
                <a:gd name="T99" fmla="*/ 0 h 137"/>
                <a:gd name="T100" fmla="*/ 0 w 153"/>
                <a:gd name="T101" fmla="*/ 0 h 137"/>
                <a:gd name="T102" fmla="*/ 0 w 153"/>
                <a:gd name="T103" fmla="*/ 0 h 13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53" h="137">
                  <a:moveTo>
                    <a:pt x="153" y="61"/>
                  </a:moveTo>
                  <a:lnTo>
                    <a:pt x="153" y="124"/>
                  </a:lnTo>
                  <a:lnTo>
                    <a:pt x="145" y="122"/>
                  </a:lnTo>
                  <a:lnTo>
                    <a:pt x="136" y="121"/>
                  </a:lnTo>
                  <a:lnTo>
                    <a:pt x="126" y="121"/>
                  </a:lnTo>
                  <a:lnTo>
                    <a:pt x="116" y="123"/>
                  </a:lnTo>
                  <a:lnTo>
                    <a:pt x="94" y="129"/>
                  </a:lnTo>
                  <a:lnTo>
                    <a:pt x="71" y="134"/>
                  </a:lnTo>
                  <a:lnTo>
                    <a:pt x="60" y="136"/>
                  </a:lnTo>
                  <a:lnTo>
                    <a:pt x="50" y="137"/>
                  </a:lnTo>
                  <a:lnTo>
                    <a:pt x="40" y="137"/>
                  </a:lnTo>
                  <a:lnTo>
                    <a:pt x="30" y="135"/>
                  </a:lnTo>
                  <a:lnTo>
                    <a:pt x="25" y="134"/>
                  </a:lnTo>
                  <a:lnTo>
                    <a:pt x="21" y="131"/>
                  </a:lnTo>
                  <a:lnTo>
                    <a:pt x="17" y="129"/>
                  </a:lnTo>
                  <a:lnTo>
                    <a:pt x="14" y="124"/>
                  </a:lnTo>
                  <a:lnTo>
                    <a:pt x="11" y="121"/>
                  </a:lnTo>
                  <a:lnTo>
                    <a:pt x="8" y="116"/>
                  </a:lnTo>
                  <a:lnTo>
                    <a:pt x="5" y="110"/>
                  </a:lnTo>
                  <a:lnTo>
                    <a:pt x="3" y="103"/>
                  </a:lnTo>
                  <a:lnTo>
                    <a:pt x="1" y="93"/>
                  </a:lnTo>
                  <a:lnTo>
                    <a:pt x="0" y="82"/>
                  </a:lnTo>
                  <a:lnTo>
                    <a:pt x="0" y="73"/>
                  </a:lnTo>
                  <a:lnTo>
                    <a:pt x="2" y="64"/>
                  </a:lnTo>
                  <a:lnTo>
                    <a:pt x="4" y="55"/>
                  </a:lnTo>
                  <a:lnTo>
                    <a:pt x="7" y="48"/>
                  </a:lnTo>
                  <a:lnTo>
                    <a:pt x="11" y="40"/>
                  </a:lnTo>
                  <a:lnTo>
                    <a:pt x="15" y="34"/>
                  </a:lnTo>
                  <a:lnTo>
                    <a:pt x="21" y="27"/>
                  </a:lnTo>
                  <a:lnTo>
                    <a:pt x="27" y="22"/>
                  </a:lnTo>
                  <a:lnTo>
                    <a:pt x="34" y="17"/>
                  </a:lnTo>
                  <a:lnTo>
                    <a:pt x="41" y="13"/>
                  </a:lnTo>
                  <a:lnTo>
                    <a:pt x="48" y="9"/>
                  </a:lnTo>
                  <a:lnTo>
                    <a:pt x="56" y="5"/>
                  </a:lnTo>
                  <a:lnTo>
                    <a:pt x="63" y="3"/>
                  </a:lnTo>
                  <a:lnTo>
                    <a:pt x="71" y="1"/>
                  </a:lnTo>
                  <a:lnTo>
                    <a:pt x="79" y="0"/>
                  </a:lnTo>
                  <a:lnTo>
                    <a:pt x="87" y="0"/>
                  </a:lnTo>
                  <a:lnTo>
                    <a:pt x="95" y="0"/>
                  </a:lnTo>
                  <a:lnTo>
                    <a:pt x="102" y="1"/>
                  </a:lnTo>
                  <a:lnTo>
                    <a:pt x="110" y="2"/>
                  </a:lnTo>
                  <a:lnTo>
                    <a:pt x="117" y="4"/>
                  </a:lnTo>
                  <a:lnTo>
                    <a:pt x="124" y="7"/>
                  </a:lnTo>
                  <a:lnTo>
                    <a:pt x="130" y="10"/>
                  </a:lnTo>
                  <a:lnTo>
                    <a:pt x="135" y="14"/>
                  </a:lnTo>
                  <a:lnTo>
                    <a:pt x="140" y="18"/>
                  </a:lnTo>
                  <a:lnTo>
                    <a:pt x="145" y="24"/>
                  </a:lnTo>
                  <a:lnTo>
                    <a:pt x="148" y="30"/>
                  </a:lnTo>
                  <a:lnTo>
                    <a:pt x="151" y="37"/>
                  </a:lnTo>
                  <a:lnTo>
                    <a:pt x="153" y="43"/>
                  </a:lnTo>
                  <a:lnTo>
                    <a:pt x="153" y="52"/>
                  </a:lnTo>
                  <a:lnTo>
                    <a:pt x="153" y="61"/>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6" name="Freeform 295">
              <a:extLst>
                <a:ext uri="{FF2B5EF4-FFF2-40B4-BE49-F238E27FC236}">
                  <a16:creationId xmlns:a16="http://schemas.microsoft.com/office/drawing/2014/main" id="{7572AA35-F8B0-44F0-B6D4-920C1A200576}"/>
                </a:ext>
              </a:extLst>
            </p:cNvPr>
            <p:cNvSpPr>
              <a:spLocks/>
            </p:cNvSpPr>
            <p:nvPr/>
          </p:nvSpPr>
          <p:spPr bwMode="auto">
            <a:xfrm>
              <a:off x="5176" y="3757"/>
              <a:ext cx="8" cy="7"/>
            </a:xfrm>
            <a:custGeom>
              <a:avLst/>
              <a:gdLst>
                <a:gd name="T0" fmla="*/ 0 w 59"/>
                <a:gd name="T1" fmla="*/ 0 h 78"/>
                <a:gd name="T2" fmla="*/ 0 w 59"/>
                <a:gd name="T3" fmla="*/ 0 h 78"/>
                <a:gd name="T4" fmla="*/ 0 w 59"/>
                <a:gd name="T5" fmla="*/ 0 h 78"/>
                <a:gd name="T6" fmla="*/ 0 w 59"/>
                <a:gd name="T7" fmla="*/ 0 h 78"/>
                <a:gd name="T8" fmla="*/ 0 w 59"/>
                <a:gd name="T9" fmla="*/ 0 h 78"/>
                <a:gd name="T10" fmla="*/ 0 w 59"/>
                <a:gd name="T11" fmla="*/ 0 h 78"/>
                <a:gd name="T12" fmla="*/ 0 w 59"/>
                <a:gd name="T13" fmla="*/ 0 h 78"/>
                <a:gd name="T14" fmla="*/ 0 w 59"/>
                <a:gd name="T15" fmla="*/ 0 h 78"/>
                <a:gd name="T16" fmla="*/ 0 w 59"/>
                <a:gd name="T17" fmla="*/ 0 h 78"/>
                <a:gd name="T18" fmla="*/ 0 w 59"/>
                <a:gd name="T19" fmla="*/ 0 h 78"/>
                <a:gd name="T20" fmla="*/ 0 w 59"/>
                <a:gd name="T21" fmla="*/ 0 h 78"/>
                <a:gd name="T22" fmla="*/ 0 w 59"/>
                <a:gd name="T23" fmla="*/ 0 h 78"/>
                <a:gd name="T24" fmla="*/ 0 w 59"/>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 h="78">
                  <a:moveTo>
                    <a:pt x="59" y="13"/>
                  </a:moveTo>
                  <a:lnTo>
                    <a:pt x="0" y="78"/>
                  </a:lnTo>
                  <a:lnTo>
                    <a:pt x="0" y="3"/>
                  </a:lnTo>
                  <a:lnTo>
                    <a:pt x="8" y="3"/>
                  </a:lnTo>
                  <a:lnTo>
                    <a:pt x="16" y="1"/>
                  </a:lnTo>
                  <a:lnTo>
                    <a:pt x="25" y="0"/>
                  </a:lnTo>
                  <a:lnTo>
                    <a:pt x="33" y="0"/>
                  </a:lnTo>
                  <a:lnTo>
                    <a:pt x="41" y="0"/>
                  </a:lnTo>
                  <a:lnTo>
                    <a:pt x="49" y="3"/>
                  </a:lnTo>
                  <a:lnTo>
                    <a:pt x="52" y="5"/>
                  </a:lnTo>
                  <a:lnTo>
                    <a:pt x="55" y="7"/>
                  </a:lnTo>
                  <a:lnTo>
                    <a:pt x="57" y="10"/>
                  </a:lnTo>
                  <a:lnTo>
                    <a:pt x="59" y="13"/>
                  </a:lnTo>
                  <a:close/>
                </a:path>
              </a:pathLst>
            </a:custGeom>
            <a:solidFill>
              <a:srgbClr val="F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7" name="Freeform 296">
              <a:extLst>
                <a:ext uri="{FF2B5EF4-FFF2-40B4-BE49-F238E27FC236}">
                  <a16:creationId xmlns:a16="http://schemas.microsoft.com/office/drawing/2014/main" id="{4CE8DE41-A905-4838-BCC1-1F524F8B27A9}"/>
                </a:ext>
              </a:extLst>
            </p:cNvPr>
            <p:cNvSpPr>
              <a:spLocks/>
            </p:cNvSpPr>
            <p:nvPr/>
          </p:nvSpPr>
          <p:spPr bwMode="auto">
            <a:xfrm>
              <a:off x="4152" y="3762"/>
              <a:ext cx="56" cy="26"/>
            </a:xfrm>
            <a:custGeom>
              <a:avLst/>
              <a:gdLst>
                <a:gd name="T0" fmla="*/ 0 w 397"/>
                <a:gd name="T1" fmla="*/ 0 h 288"/>
                <a:gd name="T2" fmla="*/ 0 w 397"/>
                <a:gd name="T3" fmla="*/ 0 h 288"/>
                <a:gd name="T4" fmla="*/ 0 w 397"/>
                <a:gd name="T5" fmla="*/ 0 h 288"/>
                <a:gd name="T6" fmla="*/ 0 w 397"/>
                <a:gd name="T7" fmla="*/ 0 h 288"/>
                <a:gd name="T8" fmla="*/ 0 w 397"/>
                <a:gd name="T9" fmla="*/ 0 h 288"/>
                <a:gd name="T10" fmla="*/ 0 w 397"/>
                <a:gd name="T11" fmla="*/ 0 h 288"/>
                <a:gd name="T12" fmla="*/ 0 w 397"/>
                <a:gd name="T13" fmla="*/ 0 h 288"/>
                <a:gd name="T14" fmla="*/ 0 w 397"/>
                <a:gd name="T15" fmla="*/ 0 h 288"/>
                <a:gd name="T16" fmla="*/ 0 w 397"/>
                <a:gd name="T17" fmla="*/ 0 h 288"/>
                <a:gd name="T18" fmla="*/ 0 w 397"/>
                <a:gd name="T19" fmla="*/ 0 h 288"/>
                <a:gd name="T20" fmla="*/ 0 w 397"/>
                <a:gd name="T21" fmla="*/ 0 h 288"/>
                <a:gd name="T22" fmla="*/ 0 w 397"/>
                <a:gd name="T23" fmla="*/ 0 h 288"/>
                <a:gd name="T24" fmla="*/ 0 w 397"/>
                <a:gd name="T25" fmla="*/ 0 h 288"/>
                <a:gd name="T26" fmla="*/ 0 w 397"/>
                <a:gd name="T27" fmla="*/ 0 h 288"/>
                <a:gd name="T28" fmla="*/ 0 w 397"/>
                <a:gd name="T29" fmla="*/ 0 h 288"/>
                <a:gd name="T30" fmla="*/ 0 w 397"/>
                <a:gd name="T31" fmla="*/ 0 h 288"/>
                <a:gd name="T32" fmla="*/ 0 w 397"/>
                <a:gd name="T33" fmla="*/ 0 h 288"/>
                <a:gd name="T34" fmla="*/ 0 w 397"/>
                <a:gd name="T35" fmla="*/ 0 h 288"/>
                <a:gd name="T36" fmla="*/ 0 w 397"/>
                <a:gd name="T37" fmla="*/ 0 h 288"/>
                <a:gd name="T38" fmla="*/ 0 w 397"/>
                <a:gd name="T39" fmla="*/ 0 h 288"/>
                <a:gd name="T40" fmla="*/ 0 w 397"/>
                <a:gd name="T41" fmla="*/ 0 h 288"/>
                <a:gd name="T42" fmla="*/ 0 w 397"/>
                <a:gd name="T43" fmla="*/ 0 h 288"/>
                <a:gd name="T44" fmla="*/ 0 w 397"/>
                <a:gd name="T45" fmla="*/ 0 h 288"/>
                <a:gd name="T46" fmla="*/ 0 w 397"/>
                <a:gd name="T47" fmla="*/ 0 h 288"/>
                <a:gd name="T48" fmla="*/ 0 w 397"/>
                <a:gd name="T49" fmla="*/ 0 h 288"/>
                <a:gd name="T50" fmla="*/ 0 w 397"/>
                <a:gd name="T51" fmla="*/ 0 h 288"/>
                <a:gd name="T52" fmla="*/ 0 w 397"/>
                <a:gd name="T53" fmla="*/ 0 h 288"/>
                <a:gd name="T54" fmla="*/ 0 w 397"/>
                <a:gd name="T55" fmla="*/ 0 h 288"/>
                <a:gd name="T56" fmla="*/ 0 w 397"/>
                <a:gd name="T57" fmla="*/ 0 h 288"/>
                <a:gd name="T58" fmla="*/ 0 w 397"/>
                <a:gd name="T59" fmla="*/ 0 h 288"/>
                <a:gd name="T60" fmla="*/ 0 w 397"/>
                <a:gd name="T61" fmla="*/ 0 h 288"/>
                <a:gd name="T62" fmla="*/ 0 w 397"/>
                <a:gd name="T63" fmla="*/ 0 h 288"/>
                <a:gd name="T64" fmla="*/ 0 w 397"/>
                <a:gd name="T65" fmla="*/ 0 h 288"/>
                <a:gd name="T66" fmla="*/ 0 w 397"/>
                <a:gd name="T67" fmla="*/ 0 h 288"/>
                <a:gd name="T68" fmla="*/ 0 w 397"/>
                <a:gd name="T69" fmla="*/ 0 h 288"/>
                <a:gd name="T70" fmla="*/ 0 w 397"/>
                <a:gd name="T71" fmla="*/ 0 h 288"/>
                <a:gd name="T72" fmla="*/ 0 w 397"/>
                <a:gd name="T73" fmla="*/ 0 h 288"/>
                <a:gd name="T74" fmla="*/ 0 w 397"/>
                <a:gd name="T75" fmla="*/ 0 h 288"/>
                <a:gd name="T76" fmla="*/ 0 w 397"/>
                <a:gd name="T77" fmla="*/ 0 h 288"/>
                <a:gd name="T78" fmla="*/ 0 w 397"/>
                <a:gd name="T79" fmla="*/ 0 h 288"/>
                <a:gd name="T80" fmla="*/ 0 w 397"/>
                <a:gd name="T81" fmla="*/ 0 h 288"/>
                <a:gd name="T82" fmla="*/ 0 w 397"/>
                <a:gd name="T83" fmla="*/ 0 h 288"/>
                <a:gd name="T84" fmla="*/ 0 w 397"/>
                <a:gd name="T85" fmla="*/ 0 h 288"/>
                <a:gd name="T86" fmla="*/ 0 w 397"/>
                <a:gd name="T87" fmla="*/ 0 h 288"/>
                <a:gd name="T88" fmla="*/ 0 w 397"/>
                <a:gd name="T89" fmla="*/ 0 h 288"/>
                <a:gd name="T90" fmla="*/ 0 w 397"/>
                <a:gd name="T91" fmla="*/ 0 h 288"/>
                <a:gd name="T92" fmla="*/ 0 w 397"/>
                <a:gd name="T93" fmla="*/ 0 h 288"/>
                <a:gd name="T94" fmla="*/ 0 w 397"/>
                <a:gd name="T95" fmla="*/ 0 h 2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97" h="288">
                  <a:moveTo>
                    <a:pt x="394" y="160"/>
                  </a:moveTo>
                  <a:lnTo>
                    <a:pt x="396" y="168"/>
                  </a:lnTo>
                  <a:lnTo>
                    <a:pt x="397" y="177"/>
                  </a:lnTo>
                  <a:lnTo>
                    <a:pt x="397" y="186"/>
                  </a:lnTo>
                  <a:lnTo>
                    <a:pt x="397" y="195"/>
                  </a:lnTo>
                  <a:lnTo>
                    <a:pt x="397" y="204"/>
                  </a:lnTo>
                  <a:lnTo>
                    <a:pt x="396" y="213"/>
                  </a:lnTo>
                  <a:lnTo>
                    <a:pt x="394" y="221"/>
                  </a:lnTo>
                  <a:lnTo>
                    <a:pt x="392" y="230"/>
                  </a:lnTo>
                  <a:lnTo>
                    <a:pt x="388" y="237"/>
                  </a:lnTo>
                  <a:lnTo>
                    <a:pt x="384" y="245"/>
                  </a:lnTo>
                  <a:lnTo>
                    <a:pt x="380" y="251"/>
                  </a:lnTo>
                  <a:lnTo>
                    <a:pt x="374" y="257"/>
                  </a:lnTo>
                  <a:lnTo>
                    <a:pt x="368" y="261"/>
                  </a:lnTo>
                  <a:lnTo>
                    <a:pt x="361" y="264"/>
                  </a:lnTo>
                  <a:lnTo>
                    <a:pt x="353" y="267"/>
                  </a:lnTo>
                  <a:lnTo>
                    <a:pt x="344" y="268"/>
                  </a:lnTo>
                  <a:lnTo>
                    <a:pt x="319" y="267"/>
                  </a:lnTo>
                  <a:lnTo>
                    <a:pt x="296" y="265"/>
                  </a:lnTo>
                  <a:lnTo>
                    <a:pt x="284" y="264"/>
                  </a:lnTo>
                  <a:lnTo>
                    <a:pt x="274" y="263"/>
                  </a:lnTo>
                  <a:lnTo>
                    <a:pt x="264" y="261"/>
                  </a:lnTo>
                  <a:lnTo>
                    <a:pt x="254" y="258"/>
                  </a:lnTo>
                  <a:lnTo>
                    <a:pt x="245" y="254"/>
                  </a:lnTo>
                  <a:lnTo>
                    <a:pt x="237" y="249"/>
                  </a:lnTo>
                  <a:lnTo>
                    <a:pt x="228" y="243"/>
                  </a:lnTo>
                  <a:lnTo>
                    <a:pt x="221" y="235"/>
                  </a:lnTo>
                  <a:lnTo>
                    <a:pt x="214" y="227"/>
                  </a:lnTo>
                  <a:lnTo>
                    <a:pt x="207" y="217"/>
                  </a:lnTo>
                  <a:lnTo>
                    <a:pt x="201" y="205"/>
                  </a:lnTo>
                  <a:lnTo>
                    <a:pt x="195" y="192"/>
                  </a:lnTo>
                  <a:lnTo>
                    <a:pt x="190" y="206"/>
                  </a:lnTo>
                  <a:lnTo>
                    <a:pt x="184" y="219"/>
                  </a:lnTo>
                  <a:lnTo>
                    <a:pt x="177" y="232"/>
                  </a:lnTo>
                  <a:lnTo>
                    <a:pt x="168" y="243"/>
                  </a:lnTo>
                  <a:lnTo>
                    <a:pt x="159" y="254"/>
                  </a:lnTo>
                  <a:lnTo>
                    <a:pt x="148" y="263"/>
                  </a:lnTo>
                  <a:lnTo>
                    <a:pt x="136" y="271"/>
                  </a:lnTo>
                  <a:lnTo>
                    <a:pt x="124" y="277"/>
                  </a:lnTo>
                  <a:lnTo>
                    <a:pt x="110" y="283"/>
                  </a:lnTo>
                  <a:lnTo>
                    <a:pt x="97" y="287"/>
                  </a:lnTo>
                  <a:lnTo>
                    <a:pt x="84" y="288"/>
                  </a:lnTo>
                  <a:lnTo>
                    <a:pt x="70" y="288"/>
                  </a:lnTo>
                  <a:lnTo>
                    <a:pt x="56" y="286"/>
                  </a:lnTo>
                  <a:lnTo>
                    <a:pt x="42" y="283"/>
                  </a:lnTo>
                  <a:lnTo>
                    <a:pt x="35" y="280"/>
                  </a:lnTo>
                  <a:lnTo>
                    <a:pt x="29" y="276"/>
                  </a:lnTo>
                  <a:lnTo>
                    <a:pt x="22" y="272"/>
                  </a:lnTo>
                  <a:lnTo>
                    <a:pt x="16" y="268"/>
                  </a:lnTo>
                  <a:lnTo>
                    <a:pt x="10" y="253"/>
                  </a:lnTo>
                  <a:lnTo>
                    <a:pt x="6" y="236"/>
                  </a:lnTo>
                  <a:lnTo>
                    <a:pt x="3" y="220"/>
                  </a:lnTo>
                  <a:lnTo>
                    <a:pt x="1" y="203"/>
                  </a:lnTo>
                  <a:lnTo>
                    <a:pt x="0" y="186"/>
                  </a:lnTo>
                  <a:lnTo>
                    <a:pt x="0" y="167"/>
                  </a:lnTo>
                  <a:lnTo>
                    <a:pt x="2" y="150"/>
                  </a:lnTo>
                  <a:lnTo>
                    <a:pt x="4" y="131"/>
                  </a:lnTo>
                  <a:lnTo>
                    <a:pt x="8" y="114"/>
                  </a:lnTo>
                  <a:lnTo>
                    <a:pt x="13" y="98"/>
                  </a:lnTo>
                  <a:lnTo>
                    <a:pt x="20" y="82"/>
                  </a:lnTo>
                  <a:lnTo>
                    <a:pt x="28" y="67"/>
                  </a:lnTo>
                  <a:lnTo>
                    <a:pt x="37" y="54"/>
                  </a:lnTo>
                  <a:lnTo>
                    <a:pt x="48" y="41"/>
                  </a:lnTo>
                  <a:lnTo>
                    <a:pt x="54" y="35"/>
                  </a:lnTo>
                  <a:lnTo>
                    <a:pt x="61" y="30"/>
                  </a:lnTo>
                  <a:lnTo>
                    <a:pt x="68" y="26"/>
                  </a:lnTo>
                  <a:lnTo>
                    <a:pt x="75" y="21"/>
                  </a:lnTo>
                  <a:lnTo>
                    <a:pt x="86" y="21"/>
                  </a:lnTo>
                  <a:lnTo>
                    <a:pt x="95" y="24"/>
                  </a:lnTo>
                  <a:lnTo>
                    <a:pt x="105" y="28"/>
                  </a:lnTo>
                  <a:lnTo>
                    <a:pt x="113" y="33"/>
                  </a:lnTo>
                  <a:lnTo>
                    <a:pt x="122" y="40"/>
                  </a:lnTo>
                  <a:lnTo>
                    <a:pt x="129" y="47"/>
                  </a:lnTo>
                  <a:lnTo>
                    <a:pt x="136" y="55"/>
                  </a:lnTo>
                  <a:lnTo>
                    <a:pt x="143" y="63"/>
                  </a:lnTo>
                  <a:lnTo>
                    <a:pt x="155" y="83"/>
                  </a:lnTo>
                  <a:lnTo>
                    <a:pt x="168" y="102"/>
                  </a:lnTo>
                  <a:lnTo>
                    <a:pt x="181" y="122"/>
                  </a:lnTo>
                  <a:lnTo>
                    <a:pt x="195" y="139"/>
                  </a:lnTo>
                  <a:lnTo>
                    <a:pt x="274" y="0"/>
                  </a:lnTo>
                  <a:lnTo>
                    <a:pt x="285" y="2"/>
                  </a:lnTo>
                  <a:lnTo>
                    <a:pt x="297" y="6"/>
                  </a:lnTo>
                  <a:lnTo>
                    <a:pt x="308" y="12"/>
                  </a:lnTo>
                  <a:lnTo>
                    <a:pt x="319" y="19"/>
                  </a:lnTo>
                  <a:lnTo>
                    <a:pt x="329" y="27"/>
                  </a:lnTo>
                  <a:lnTo>
                    <a:pt x="339" y="35"/>
                  </a:lnTo>
                  <a:lnTo>
                    <a:pt x="348" y="45"/>
                  </a:lnTo>
                  <a:lnTo>
                    <a:pt x="357" y="56"/>
                  </a:lnTo>
                  <a:lnTo>
                    <a:pt x="365" y="67"/>
                  </a:lnTo>
                  <a:lnTo>
                    <a:pt x="372" y="80"/>
                  </a:lnTo>
                  <a:lnTo>
                    <a:pt x="378" y="91"/>
                  </a:lnTo>
                  <a:lnTo>
                    <a:pt x="384" y="104"/>
                  </a:lnTo>
                  <a:lnTo>
                    <a:pt x="388" y="118"/>
                  </a:lnTo>
                  <a:lnTo>
                    <a:pt x="391" y="133"/>
                  </a:lnTo>
                  <a:lnTo>
                    <a:pt x="393" y="147"/>
                  </a:lnTo>
                  <a:lnTo>
                    <a:pt x="394"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88" name="object 2">
            <a:extLst>
              <a:ext uri="{FF2B5EF4-FFF2-40B4-BE49-F238E27FC236}">
                <a16:creationId xmlns:a16="http://schemas.microsoft.com/office/drawing/2014/main" id="{2AD34078-73DB-426C-9BDE-429A68666739}"/>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24</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a:extLst>
              <a:ext uri="{FF2B5EF4-FFF2-40B4-BE49-F238E27FC236}">
                <a16:creationId xmlns:a16="http://schemas.microsoft.com/office/drawing/2014/main" id="{A3D7EE62-F706-95F1-62EF-2358DF4A0C22}"/>
              </a:ext>
            </a:extLst>
          </p:cNvPr>
          <p:cNvSpPr>
            <a:spLocks noChangeArrowheads="1"/>
          </p:cNvSpPr>
          <p:nvPr/>
        </p:nvSpPr>
        <p:spPr bwMode="auto">
          <a:xfrm>
            <a:off x="304800" y="-9474"/>
            <a:ext cx="8674100" cy="221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447675"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447675"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447675"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9pPr>
          </a:lstStyle>
          <a:p>
            <a:pPr>
              <a:lnSpc>
                <a:spcPct val="120000"/>
              </a:lnSpc>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（１）チェックシート</a:t>
            </a:r>
          </a:p>
          <a:p>
            <a:pPr>
              <a:lnSpc>
                <a:spcPct val="120000"/>
              </a:lnSpc>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チェックシートとは，</a:t>
            </a:r>
          </a:p>
          <a:p>
            <a:pPr>
              <a:lnSpc>
                <a:spcPct val="120000"/>
              </a:lnSpc>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　データが簡単にとれ，しかもそのデータが整理しやすいように，または，</a:t>
            </a:r>
            <a:r>
              <a:rPr lang="ja-JP" altLang="en-US" sz="1400" dirty="0">
                <a:solidFill>
                  <a:srgbClr val="0000FF"/>
                </a:solidFill>
                <a:latin typeface="HGP創英角ﾎﾟｯﾌﾟ体" panose="040B0A00000000000000" pitchFamily="50" charset="-128"/>
                <a:ea typeface="HGP創英角ﾎﾟｯﾌﾟ体" panose="040B0A00000000000000" pitchFamily="50" charset="-128"/>
              </a:rPr>
              <a:t>点検</a:t>
            </a:r>
            <a:r>
              <a:rPr lang="ja-JP" altLang="en-US" sz="1400" dirty="0">
                <a:latin typeface="HGP創英角ﾎﾟｯﾌﾟ体" panose="040B0A00000000000000" pitchFamily="50" charset="-128"/>
                <a:ea typeface="HGP創英角ﾎﾟｯﾌﾟ体" panose="040B0A00000000000000" pitchFamily="50" charset="-128"/>
              </a:rPr>
              <a:t>・</a:t>
            </a:r>
            <a:r>
              <a:rPr lang="ja-JP" altLang="en-US" sz="1400" dirty="0">
                <a:solidFill>
                  <a:srgbClr val="0000FF"/>
                </a:solidFill>
                <a:latin typeface="HGP創英角ﾎﾟｯﾌﾟ体" panose="040B0A00000000000000" pitchFamily="50" charset="-128"/>
                <a:ea typeface="HGP創英角ﾎﾟｯﾌﾟ体" panose="040B0A00000000000000" pitchFamily="50" charset="-128"/>
              </a:rPr>
              <a:t>確認項目</a:t>
            </a:r>
            <a:r>
              <a:rPr lang="ja-JP" altLang="en-US" sz="1400" dirty="0">
                <a:latin typeface="HGP創英角ﾎﾟｯﾌﾟ体" panose="040B0A00000000000000" pitchFamily="50" charset="-128"/>
                <a:ea typeface="HGP創英角ﾎﾟｯﾌﾟ体" panose="040B0A00000000000000" pitchFamily="50" charset="-128"/>
              </a:rPr>
              <a:t>が</a:t>
            </a:r>
            <a:r>
              <a:rPr lang="ja-JP" altLang="en-US" sz="1400" dirty="0">
                <a:solidFill>
                  <a:srgbClr val="0000FF"/>
                </a:solidFill>
                <a:latin typeface="HGP創英角ﾎﾟｯﾌﾟ体" panose="040B0A00000000000000" pitchFamily="50" charset="-128"/>
                <a:ea typeface="HGP創英角ﾎﾟｯﾌﾟ体" panose="040B0A00000000000000" pitchFamily="50" charset="-128"/>
              </a:rPr>
              <a:t>もれなく</a:t>
            </a:r>
            <a:br>
              <a:rPr lang="en-US" altLang="ja-JP" sz="1400" dirty="0">
                <a:latin typeface="HGP創英角ﾎﾟｯﾌﾟ体" panose="040B0A00000000000000" pitchFamily="50" charset="-128"/>
                <a:ea typeface="HGP創英角ﾎﾟｯﾌﾟ体" panose="040B0A00000000000000" pitchFamily="50" charset="-128"/>
              </a:rPr>
            </a:br>
            <a:r>
              <a:rPr lang="ja-JP" altLang="en-US" sz="1400" dirty="0">
                <a:latin typeface="HGP創英角ﾎﾟｯﾌﾟ体" panose="040B0A00000000000000" pitchFamily="50" charset="-128"/>
                <a:ea typeface="HGP創英角ﾎﾟｯﾌﾟ体" panose="040B0A00000000000000" pitchFamily="50" charset="-128"/>
              </a:rPr>
              <a:t>　チェックできるように，あらかじめ設計してある</a:t>
            </a:r>
            <a:r>
              <a:rPr lang="ja-JP" altLang="en-US" sz="1400" b="1" dirty="0">
                <a:solidFill>
                  <a:srgbClr val="0000FF"/>
                </a:solidFill>
                <a:latin typeface="HGP創英角ﾎﾟｯﾌﾟ体" panose="040B0A00000000000000" pitchFamily="50" charset="-128"/>
                <a:ea typeface="HGP創英角ﾎﾟｯﾌﾟ体" panose="040B0A00000000000000" pitchFamily="50" charset="-128"/>
              </a:rPr>
              <a:t>シート（帳票</a:t>
            </a:r>
            <a:r>
              <a:rPr lang="ja-JP" altLang="en-US" sz="1400" dirty="0">
                <a:latin typeface="HGP創英角ﾎﾟｯﾌﾟ体" panose="040B0A00000000000000" pitchFamily="50" charset="-128"/>
                <a:ea typeface="HGP創英角ﾎﾟｯﾌﾟ体" panose="040B0A00000000000000" pitchFamily="50" charset="-128"/>
              </a:rPr>
              <a:t>）のことです。</a:t>
            </a:r>
          </a:p>
          <a:p>
            <a:pPr>
              <a:lnSpc>
                <a:spcPct val="120000"/>
              </a:lnSpc>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 </a:t>
            </a:r>
            <a:r>
              <a:rPr lang="ja-JP" altLang="en-US" sz="1400" b="1" dirty="0">
                <a:latin typeface="HGP創英角ﾎﾟｯﾌﾟ体" panose="040B0A00000000000000" pitchFamily="50" charset="-128"/>
                <a:ea typeface="HGP創英角ﾎﾟｯﾌﾟ体" panose="040B0A00000000000000" pitchFamily="50" charset="-128"/>
              </a:rPr>
              <a:t>■チェックシートの用途は，調査用と点検用に分かれます。</a:t>
            </a:r>
          </a:p>
          <a:p>
            <a:pPr>
              <a:lnSpc>
                <a:spcPct val="120000"/>
              </a:lnSpc>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　　ａ　</a:t>
            </a:r>
            <a:r>
              <a:rPr lang="ja-JP" altLang="en-US" sz="1400" dirty="0">
                <a:solidFill>
                  <a:srgbClr val="0000FF"/>
                </a:solidFill>
                <a:latin typeface="HGP創英角ﾎﾟｯﾌﾟ体" panose="040B0A00000000000000" pitchFamily="50" charset="-128"/>
                <a:ea typeface="HGP創英角ﾎﾟｯﾌﾟ体" panose="040B0A00000000000000" pitchFamily="50" charset="-128"/>
              </a:rPr>
              <a:t>調査用</a:t>
            </a:r>
            <a:r>
              <a:rPr lang="ja-JP" altLang="en-US" sz="1400" dirty="0">
                <a:latin typeface="HGP創英角ﾎﾟｯﾌﾟ体" panose="040B0A00000000000000" pitchFamily="50" charset="-128"/>
                <a:ea typeface="HGP創英角ﾎﾟｯﾌﾟ体" panose="040B0A00000000000000" pitchFamily="50" charset="-128"/>
              </a:rPr>
              <a:t>：（不良項目調査用、不良要因調査用、度数分布調査用、欠点位置調査用）</a:t>
            </a:r>
            <a:br>
              <a:rPr lang="ja-JP" altLang="en-US" sz="1400" dirty="0">
                <a:latin typeface="HGP創英角ﾎﾟｯﾌﾟ体" panose="040B0A00000000000000" pitchFamily="50" charset="-128"/>
                <a:ea typeface="HGP創英角ﾎﾟｯﾌﾟ体" panose="040B0A00000000000000" pitchFamily="50" charset="-128"/>
              </a:rPr>
            </a:br>
            <a:r>
              <a:rPr lang="ja-JP" altLang="en-US" sz="1400" dirty="0">
                <a:latin typeface="HGP創英角ﾎﾟｯﾌﾟ体" panose="040B0A00000000000000" pitchFamily="50" charset="-128"/>
                <a:ea typeface="HGP創英角ﾎﾟｯﾌﾟ体" panose="040B0A00000000000000" pitchFamily="50" charset="-128"/>
              </a:rPr>
              <a:t>　　ｂ　</a:t>
            </a:r>
            <a:r>
              <a:rPr lang="ja-JP" altLang="en-US" sz="1400" b="1" dirty="0">
                <a:solidFill>
                  <a:srgbClr val="0000FF"/>
                </a:solidFill>
                <a:latin typeface="HGP創英角ﾎﾟｯﾌﾟ体" panose="040B0A00000000000000" pitchFamily="50" charset="-128"/>
                <a:ea typeface="HGP創英角ﾎﾟｯﾌﾟ体" panose="040B0A00000000000000" pitchFamily="50" charset="-128"/>
              </a:rPr>
              <a:t>点検用</a:t>
            </a:r>
            <a:r>
              <a:rPr lang="ja-JP" altLang="en-US" sz="1400" dirty="0">
                <a:latin typeface="HGP創英角ﾎﾟｯﾌﾟ体" panose="040B0A00000000000000" pitchFamily="50" charset="-128"/>
                <a:ea typeface="HGP創英角ﾎﾟｯﾌﾟ体" panose="040B0A00000000000000" pitchFamily="50" charset="-128"/>
              </a:rPr>
              <a:t>：日常の仕事等を管理するために，あらかじめ点検すべき項目を決めておき，</a:t>
            </a:r>
            <a:br>
              <a:rPr lang="en-US" altLang="ja-JP" sz="1400" dirty="0">
                <a:latin typeface="HGP創英角ﾎﾟｯﾌﾟ体" panose="040B0A00000000000000" pitchFamily="50" charset="-128"/>
                <a:ea typeface="HGP創英角ﾎﾟｯﾌﾟ体" panose="040B0A00000000000000" pitchFamily="50" charset="-128"/>
              </a:rPr>
            </a:br>
            <a:r>
              <a:rPr lang="ja-JP" altLang="en-US" sz="1400" dirty="0">
                <a:latin typeface="HGP創英角ﾎﾟｯﾌﾟ体" panose="040B0A00000000000000" pitchFamily="50" charset="-128"/>
                <a:ea typeface="HGP創英角ﾎﾟｯﾌﾟ体" panose="040B0A00000000000000" pitchFamily="50" charset="-128"/>
              </a:rPr>
              <a:t>　　これに従って点検確認するためのものです。</a:t>
            </a:r>
          </a:p>
        </p:txBody>
      </p:sp>
      <p:grpSp>
        <p:nvGrpSpPr>
          <p:cNvPr id="18435" name="Group 11">
            <a:extLst>
              <a:ext uri="{FF2B5EF4-FFF2-40B4-BE49-F238E27FC236}">
                <a16:creationId xmlns:a16="http://schemas.microsoft.com/office/drawing/2014/main" id="{87D499EF-04D4-030C-8438-97F0780C80BD}"/>
              </a:ext>
            </a:extLst>
          </p:cNvPr>
          <p:cNvGrpSpPr>
            <a:grpSpLocks/>
          </p:cNvGrpSpPr>
          <p:nvPr/>
        </p:nvGrpSpPr>
        <p:grpSpPr bwMode="auto">
          <a:xfrm>
            <a:off x="334679" y="2538304"/>
            <a:ext cx="5943599" cy="1828800"/>
            <a:chOff x="384" y="336"/>
            <a:chExt cx="3456" cy="1560"/>
          </a:xfrm>
        </p:grpSpPr>
        <p:sp>
          <p:nvSpPr>
            <p:cNvPr id="18722" name="Rectangle 12">
              <a:extLst>
                <a:ext uri="{FF2B5EF4-FFF2-40B4-BE49-F238E27FC236}">
                  <a16:creationId xmlns:a16="http://schemas.microsoft.com/office/drawing/2014/main" id="{7350BC43-CD6B-0BF3-D3C2-22552084F9A2}"/>
                </a:ext>
              </a:extLst>
            </p:cNvPr>
            <p:cNvSpPr>
              <a:spLocks noChangeArrowheads="1"/>
            </p:cNvSpPr>
            <p:nvPr/>
          </p:nvSpPr>
          <p:spPr bwMode="auto">
            <a:xfrm>
              <a:off x="3408"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23" name="Rectangle 13">
              <a:extLst>
                <a:ext uri="{FF2B5EF4-FFF2-40B4-BE49-F238E27FC236}">
                  <a16:creationId xmlns:a16="http://schemas.microsoft.com/office/drawing/2014/main" id="{AACCD09E-A9A1-AF5B-5EA0-A8A84C3470A3}"/>
                </a:ext>
              </a:extLst>
            </p:cNvPr>
            <p:cNvSpPr>
              <a:spLocks noChangeArrowheads="1"/>
            </p:cNvSpPr>
            <p:nvPr/>
          </p:nvSpPr>
          <p:spPr bwMode="auto">
            <a:xfrm>
              <a:off x="3408"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24" name="Rectangle 14">
              <a:extLst>
                <a:ext uri="{FF2B5EF4-FFF2-40B4-BE49-F238E27FC236}">
                  <a16:creationId xmlns:a16="http://schemas.microsoft.com/office/drawing/2014/main" id="{C77D5F2A-B284-A45F-89C6-4BE6468D493C}"/>
                </a:ext>
              </a:extLst>
            </p:cNvPr>
            <p:cNvSpPr>
              <a:spLocks noChangeArrowheads="1"/>
            </p:cNvSpPr>
            <p:nvPr/>
          </p:nvSpPr>
          <p:spPr bwMode="auto">
            <a:xfrm>
              <a:off x="3408"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25" name="Rectangle 15">
              <a:extLst>
                <a:ext uri="{FF2B5EF4-FFF2-40B4-BE49-F238E27FC236}">
                  <a16:creationId xmlns:a16="http://schemas.microsoft.com/office/drawing/2014/main" id="{05930534-6AED-9C78-EC44-F21FF6BD3DA6}"/>
                </a:ext>
              </a:extLst>
            </p:cNvPr>
            <p:cNvSpPr>
              <a:spLocks noChangeArrowheads="1"/>
            </p:cNvSpPr>
            <p:nvPr/>
          </p:nvSpPr>
          <p:spPr bwMode="auto">
            <a:xfrm>
              <a:off x="3408"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26" name="Rectangle 16">
              <a:extLst>
                <a:ext uri="{FF2B5EF4-FFF2-40B4-BE49-F238E27FC236}">
                  <a16:creationId xmlns:a16="http://schemas.microsoft.com/office/drawing/2014/main" id="{25F60C6D-0D46-C6D4-9103-083EB7E0898D}"/>
                </a:ext>
              </a:extLst>
            </p:cNvPr>
            <p:cNvSpPr>
              <a:spLocks noChangeArrowheads="1"/>
            </p:cNvSpPr>
            <p:nvPr/>
          </p:nvSpPr>
          <p:spPr bwMode="auto">
            <a:xfrm>
              <a:off x="3408"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27" name="Rectangle 17">
              <a:extLst>
                <a:ext uri="{FF2B5EF4-FFF2-40B4-BE49-F238E27FC236}">
                  <a16:creationId xmlns:a16="http://schemas.microsoft.com/office/drawing/2014/main" id="{A5A16A73-228B-D871-179E-A67F5FE346CE}"/>
                </a:ext>
              </a:extLst>
            </p:cNvPr>
            <p:cNvSpPr>
              <a:spLocks noChangeArrowheads="1"/>
            </p:cNvSpPr>
            <p:nvPr/>
          </p:nvSpPr>
          <p:spPr bwMode="auto">
            <a:xfrm>
              <a:off x="3408"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28" name="Rectangle 18">
              <a:extLst>
                <a:ext uri="{FF2B5EF4-FFF2-40B4-BE49-F238E27FC236}">
                  <a16:creationId xmlns:a16="http://schemas.microsoft.com/office/drawing/2014/main" id="{77C69686-819F-D216-5D8B-C9864584BAF2}"/>
                </a:ext>
              </a:extLst>
            </p:cNvPr>
            <p:cNvSpPr>
              <a:spLocks noChangeArrowheads="1"/>
            </p:cNvSpPr>
            <p:nvPr/>
          </p:nvSpPr>
          <p:spPr bwMode="auto">
            <a:xfrm>
              <a:off x="3408"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29" name="Rectangle 19">
              <a:extLst>
                <a:ext uri="{FF2B5EF4-FFF2-40B4-BE49-F238E27FC236}">
                  <a16:creationId xmlns:a16="http://schemas.microsoft.com/office/drawing/2014/main" id="{67C0077C-F783-3537-E77C-0266B4D9DF1F}"/>
                </a:ext>
              </a:extLst>
            </p:cNvPr>
            <p:cNvSpPr>
              <a:spLocks noChangeArrowheads="1"/>
            </p:cNvSpPr>
            <p:nvPr/>
          </p:nvSpPr>
          <p:spPr bwMode="auto">
            <a:xfrm>
              <a:off x="3408"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その他</a:t>
              </a:r>
            </a:p>
          </p:txBody>
        </p:sp>
        <p:sp>
          <p:nvSpPr>
            <p:cNvPr id="18730" name="Rectangle 20">
              <a:extLst>
                <a:ext uri="{FF2B5EF4-FFF2-40B4-BE49-F238E27FC236}">
                  <a16:creationId xmlns:a16="http://schemas.microsoft.com/office/drawing/2014/main" id="{EE6846FA-23D3-7F45-2931-8A3B2CA768AC}"/>
                </a:ext>
              </a:extLst>
            </p:cNvPr>
            <p:cNvSpPr>
              <a:spLocks noChangeArrowheads="1"/>
            </p:cNvSpPr>
            <p:nvPr/>
          </p:nvSpPr>
          <p:spPr bwMode="auto">
            <a:xfrm>
              <a:off x="2976"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31" name="Rectangle 21">
              <a:extLst>
                <a:ext uri="{FF2B5EF4-FFF2-40B4-BE49-F238E27FC236}">
                  <a16:creationId xmlns:a16="http://schemas.microsoft.com/office/drawing/2014/main" id="{224829A4-EC98-03F9-01AA-C98BBBCB34D0}"/>
                </a:ext>
              </a:extLst>
            </p:cNvPr>
            <p:cNvSpPr>
              <a:spLocks noChangeArrowheads="1"/>
            </p:cNvSpPr>
            <p:nvPr/>
          </p:nvSpPr>
          <p:spPr bwMode="auto">
            <a:xfrm>
              <a:off x="2976"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32" name="Rectangle 22">
              <a:extLst>
                <a:ext uri="{FF2B5EF4-FFF2-40B4-BE49-F238E27FC236}">
                  <a16:creationId xmlns:a16="http://schemas.microsoft.com/office/drawing/2014/main" id="{ED94BE83-D469-983F-B60E-AF3CE62F9DE0}"/>
                </a:ext>
              </a:extLst>
            </p:cNvPr>
            <p:cNvSpPr>
              <a:spLocks noChangeArrowheads="1"/>
            </p:cNvSpPr>
            <p:nvPr/>
          </p:nvSpPr>
          <p:spPr bwMode="auto">
            <a:xfrm>
              <a:off x="2976"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33" name="Rectangle 23">
              <a:extLst>
                <a:ext uri="{FF2B5EF4-FFF2-40B4-BE49-F238E27FC236}">
                  <a16:creationId xmlns:a16="http://schemas.microsoft.com/office/drawing/2014/main" id="{383748BD-924C-4CD7-966A-67BC9EB5FFED}"/>
                </a:ext>
              </a:extLst>
            </p:cNvPr>
            <p:cNvSpPr>
              <a:spLocks noChangeArrowheads="1"/>
            </p:cNvSpPr>
            <p:nvPr/>
          </p:nvSpPr>
          <p:spPr bwMode="auto">
            <a:xfrm>
              <a:off x="2976"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34" name="Rectangle 24">
              <a:extLst>
                <a:ext uri="{FF2B5EF4-FFF2-40B4-BE49-F238E27FC236}">
                  <a16:creationId xmlns:a16="http://schemas.microsoft.com/office/drawing/2014/main" id="{FDEBFE5D-D079-1C42-EB96-C7B88C8168A8}"/>
                </a:ext>
              </a:extLst>
            </p:cNvPr>
            <p:cNvSpPr>
              <a:spLocks noChangeArrowheads="1"/>
            </p:cNvSpPr>
            <p:nvPr/>
          </p:nvSpPr>
          <p:spPr bwMode="auto">
            <a:xfrm>
              <a:off x="2976"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35" name="Rectangle 25">
              <a:extLst>
                <a:ext uri="{FF2B5EF4-FFF2-40B4-BE49-F238E27FC236}">
                  <a16:creationId xmlns:a16="http://schemas.microsoft.com/office/drawing/2014/main" id="{06950DCE-E8A3-4DA8-21D7-B5F6C1C0BC49}"/>
                </a:ext>
              </a:extLst>
            </p:cNvPr>
            <p:cNvSpPr>
              <a:spLocks noChangeArrowheads="1"/>
            </p:cNvSpPr>
            <p:nvPr/>
          </p:nvSpPr>
          <p:spPr bwMode="auto">
            <a:xfrm>
              <a:off x="2976"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36" name="Rectangle 26">
              <a:extLst>
                <a:ext uri="{FF2B5EF4-FFF2-40B4-BE49-F238E27FC236}">
                  <a16:creationId xmlns:a16="http://schemas.microsoft.com/office/drawing/2014/main" id="{E2721B5E-BE1E-2C18-EA52-56211F8A6453}"/>
                </a:ext>
              </a:extLst>
            </p:cNvPr>
            <p:cNvSpPr>
              <a:spLocks noChangeArrowheads="1"/>
            </p:cNvSpPr>
            <p:nvPr/>
          </p:nvSpPr>
          <p:spPr bwMode="auto">
            <a:xfrm>
              <a:off x="2976"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37" name="Rectangle 27">
              <a:extLst>
                <a:ext uri="{FF2B5EF4-FFF2-40B4-BE49-F238E27FC236}">
                  <a16:creationId xmlns:a16="http://schemas.microsoft.com/office/drawing/2014/main" id="{66895076-22A6-D1D5-A27F-5D0B5DD3F46D}"/>
                </a:ext>
              </a:extLst>
            </p:cNvPr>
            <p:cNvSpPr>
              <a:spLocks noChangeArrowheads="1"/>
            </p:cNvSpPr>
            <p:nvPr/>
          </p:nvSpPr>
          <p:spPr bwMode="auto">
            <a:xfrm>
              <a:off x="2976"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汚れ</a:t>
              </a:r>
            </a:p>
          </p:txBody>
        </p:sp>
        <p:sp>
          <p:nvSpPr>
            <p:cNvPr id="18738" name="Rectangle 28">
              <a:extLst>
                <a:ext uri="{FF2B5EF4-FFF2-40B4-BE49-F238E27FC236}">
                  <a16:creationId xmlns:a16="http://schemas.microsoft.com/office/drawing/2014/main" id="{3D2F40F6-47E2-25BB-9854-DF8417214317}"/>
                </a:ext>
              </a:extLst>
            </p:cNvPr>
            <p:cNvSpPr>
              <a:spLocks noChangeArrowheads="1"/>
            </p:cNvSpPr>
            <p:nvPr/>
          </p:nvSpPr>
          <p:spPr bwMode="auto">
            <a:xfrm>
              <a:off x="2544"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39" name="Rectangle 29">
              <a:extLst>
                <a:ext uri="{FF2B5EF4-FFF2-40B4-BE49-F238E27FC236}">
                  <a16:creationId xmlns:a16="http://schemas.microsoft.com/office/drawing/2014/main" id="{DF921ACA-381E-2FAC-EB09-85E8863A680F}"/>
                </a:ext>
              </a:extLst>
            </p:cNvPr>
            <p:cNvSpPr>
              <a:spLocks noChangeArrowheads="1"/>
            </p:cNvSpPr>
            <p:nvPr/>
          </p:nvSpPr>
          <p:spPr bwMode="auto">
            <a:xfrm>
              <a:off x="2544"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40" name="Rectangle 30">
              <a:extLst>
                <a:ext uri="{FF2B5EF4-FFF2-40B4-BE49-F238E27FC236}">
                  <a16:creationId xmlns:a16="http://schemas.microsoft.com/office/drawing/2014/main" id="{B1D4D9D3-40BB-77D9-D607-7676B6AB7D6F}"/>
                </a:ext>
              </a:extLst>
            </p:cNvPr>
            <p:cNvSpPr>
              <a:spLocks noChangeArrowheads="1"/>
            </p:cNvSpPr>
            <p:nvPr/>
          </p:nvSpPr>
          <p:spPr bwMode="auto">
            <a:xfrm>
              <a:off x="2544"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41" name="Rectangle 31">
              <a:extLst>
                <a:ext uri="{FF2B5EF4-FFF2-40B4-BE49-F238E27FC236}">
                  <a16:creationId xmlns:a16="http://schemas.microsoft.com/office/drawing/2014/main" id="{7A447903-1D9C-AED7-863A-8F90BC1703E2}"/>
                </a:ext>
              </a:extLst>
            </p:cNvPr>
            <p:cNvSpPr>
              <a:spLocks noChangeArrowheads="1"/>
            </p:cNvSpPr>
            <p:nvPr/>
          </p:nvSpPr>
          <p:spPr bwMode="auto">
            <a:xfrm>
              <a:off x="2544"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42" name="Rectangle 32">
              <a:extLst>
                <a:ext uri="{FF2B5EF4-FFF2-40B4-BE49-F238E27FC236}">
                  <a16:creationId xmlns:a16="http://schemas.microsoft.com/office/drawing/2014/main" id="{7047E61D-4181-9D55-55D4-797D7FF198DC}"/>
                </a:ext>
              </a:extLst>
            </p:cNvPr>
            <p:cNvSpPr>
              <a:spLocks noChangeArrowheads="1"/>
            </p:cNvSpPr>
            <p:nvPr/>
          </p:nvSpPr>
          <p:spPr bwMode="auto">
            <a:xfrm>
              <a:off x="2544"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43" name="Rectangle 33">
              <a:extLst>
                <a:ext uri="{FF2B5EF4-FFF2-40B4-BE49-F238E27FC236}">
                  <a16:creationId xmlns:a16="http://schemas.microsoft.com/office/drawing/2014/main" id="{3B147E9B-D9FB-F997-87CE-BBE556DF0158}"/>
                </a:ext>
              </a:extLst>
            </p:cNvPr>
            <p:cNvSpPr>
              <a:spLocks noChangeArrowheads="1"/>
            </p:cNvSpPr>
            <p:nvPr/>
          </p:nvSpPr>
          <p:spPr bwMode="auto">
            <a:xfrm>
              <a:off x="2544"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44" name="Rectangle 34">
              <a:extLst>
                <a:ext uri="{FF2B5EF4-FFF2-40B4-BE49-F238E27FC236}">
                  <a16:creationId xmlns:a16="http://schemas.microsoft.com/office/drawing/2014/main" id="{B07652F3-BAF7-3843-A67E-8AABA05DA71E}"/>
                </a:ext>
              </a:extLst>
            </p:cNvPr>
            <p:cNvSpPr>
              <a:spLocks noChangeArrowheads="1"/>
            </p:cNvSpPr>
            <p:nvPr/>
          </p:nvSpPr>
          <p:spPr bwMode="auto">
            <a:xfrm>
              <a:off x="2544"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45" name="Rectangle 35">
              <a:extLst>
                <a:ext uri="{FF2B5EF4-FFF2-40B4-BE49-F238E27FC236}">
                  <a16:creationId xmlns:a16="http://schemas.microsoft.com/office/drawing/2014/main" id="{48FC9727-C4E3-F4AE-7869-A5C2F91D056C}"/>
                </a:ext>
              </a:extLst>
            </p:cNvPr>
            <p:cNvSpPr>
              <a:spLocks noChangeArrowheads="1"/>
            </p:cNvSpPr>
            <p:nvPr/>
          </p:nvSpPr>
          <p:spPr bwMode="auto">
            <a:xfrm>
              <a:off x="2544"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シワ</a:t>
              </a:r>
            </a:p>
          </p:txBody>
        </p:sp>
        <p:sp>
          <p:nvSpPr>
            <p:cNvPr id="18746" name="Rectangle 36">
              <a:extLst>
                <a:ext uri="{FF2B5EF4-FFF2-40B4-BE49-F238E27FC236}">
                  <a16:creationId xmlns:a16="http://schemas.microsoft.com/office/drawing/2014/main" id="{F30DBBCB-5E4C-9C60-FCF6-1FF1BAA38977}"/>
                </a:ext>
              </a:extLst>
            </p:cNvPr>
            <p:cNvSpPr>
              <a:spLocks noChangeArrowheads="1"/>
            </p:cNvSpPr>
            <p:nvPr/>
          </p:nvSpPr>
          <p:spPr bwMode="auto">
            <a:xfrm>
              <a:off x="2112"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47" name="Rectangle 37">
              <a:extLst>
                <a:ext uri="{FF2B5EF4-FFF2-40B4-BE49-F238E27FC236}">
                  <a16:creationId xmlns:a16="http://schemas.microsoft.com/office/drawing/2014/main" id="{6D47D26A-940A-2976-B003-8719D2F2EE1C}"/>
                </a:ext>
              </a:extLst>
            </p:cNvPr>
            <p:cNvSpPr>
              <a:spLocks noChangeArrowheads="1"/>
            </p:cNvSpPr>
            <p:nvPr/>
          </p:nvSpPr>
          <p:spPr bwMode="auto">
            <a:xfrm>
              <a:off x="2112"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48" name="Rectangle 38">
              <a:extLst>
                <a:ext uri="{FF2B5EF4-FFF2-40B4-BE49-F238E27FC236}">
                  <a16:creationId xmlns:a16="http://schemas.microsoft.com/office/drawing/2014/main" id="{16EA4016-B847-6D64-9C63-42364FE477B4}"/>
                </a:ext>
              </a:extLst>
            </p:cNvPr>
            <p:cNvSpPr>
              <a:spLocks noChangeArrowheads="1"/>
            </p:cNvSpPr>
            <p:nvPr/>
          </p:nvSpPr>
          <p:spPr bwMode="auto">
            <a:xfrm>
              <a:off x="2112"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49" name="Rectangle 39">
              <a:extLst>
                <a:ext uri="{FF2B5EF4-FFF2-40B4-BE49-F238E27FC236}">
                  <a16:creationId xmlns:a16="http://schemas.microsoft.com/office/drawing/2014/main" id="{0CDAA15A-A03D-ECF7-0596-562382D24F10}"/>
                </a:ext>
              </a:extLst>
            </p:cNvPr>
            <p:cNvSpPr>
              <a:spLocks noChangeArrowheads="1"/>
            </p:cNvSpPr>
            <p:nvPr/>
          </p:nvSpPr>
          <p:spPr bwMode="auto">
            <a:xfrm>
              <a:off x="2112"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50" name="Rectangle 40">
              <a:extLst>
                <a:ext uri="{FF2B5EF4-FFF2-40B4-BE49-F238E27FC236}">
                  <a16:creationId xmlns:a16="http://schemas.microsoft.com/office/drawing/2014/main" id="{722298B3-9C6F-40D6-8DAD-05B87F7E887F}"/>
                </a:ext>
              </a:extLst>
            </p:cNvPr>
            <p:cNvSpPr>
              <a:spLocks noChangeArrowheads="1"/>
            </p:cNvSpPr>
            <p:nvPr/>
          </p:nvSpPr>
          <p:spPr bwMode="auto">
            <a:xfrm>
              <a:off x="2112"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51" name="Rectangle 41">
              <a:extLst>
                <a:ext uri="{FF2B5EF4-FFF2-40B4-BE49-F238E27FC236}">
                  <a16:creationId xmlns:a16="http://schemas.microsoft.com/office/drawing/2014/main" id="{B2E695F8-76E2-C7D2-2789-677DFE13B931}"/>
                </a:ext>
              </a:extLst>
            </p:cNvPr>
            <p:cNvSpPr>
              <a:spLocks noChangeArrowheads="1"/>
            </p:cNvSpPr>
            <p:nvPr/>
          </p:nvSpPr>
          <p:spPr bwMode="auto">
            <a:xfrm>
              <a:off x="2112"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52" name="Rectangle 42">
              <a:extLst>
                <a:ext uri="{FF2B5EF4-FFF2-40B4-BE49-F238E27FC236}">
                  <a16:creationId xmlns:a16="http://schemas.microsoft.com/office/drawing/2014/main" id="{36521A16-E94D-7954-49B6-51E1E435E6F9}"/>
                </a:ext>
              </a:extLst>
            </p:cNvPr>
            <p:cNvSpPr>
              <a:spLocks noChangeArrowheads="1"/>
            </p:cNvSpPr>
            <p:nvPr/>
          </p:nvSpPr>
          <p:spPr bwMode="auto">
            <a:xfrm>
              <a:off x="2112"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53" name="Rectangle 43">
              <a:extLst>
                <a:ext uri="{FF2B5EF4-FFF2-40B4-BE49-F238E27FC236}">
                  <a16:creationId xmlns:a16="http://schemas.microsoft.com/office/drawing/2014/main" id="{782CBC2C-5C5D-E9DA-2EA4-7896C82A062B}"/>
                </a:ext>
              </a:extLst>
            </p:cNvPr>
            <p:cNvSpPr>
              <a:spLocks noChangeArrowheads="1"/>
            </p:cNvSpPr>
            <p:nvPr/>
          </p:nvSpPr>
          <p:spPr bwMode="auto">
            <a:xfrm>
              <a:off x="2112"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曲り</a:t>
              </a:r>
            </a:p>
          </p:txBody>
        </p:sp>
        <p:sp>
          <p:nvSpPr>
            <p:cNvPr id="18754" name="Rectangle 44">
              <a:extLst>
                <a:ext uri="{FF2B5EF4-FFF2-40B4-BE49-F238E27FC236}">
                  <a16:creationId xmlns:a16="http://schemas.microsoft.com/office/drawing/2014/main" id="{9E67784D-F5C5-8D08-845E-D322D45832D9}"/>
                </a:ext>
              </a:extLst>
            </p:cNvPr>
            <p:cNvSpPr>
              <a:spLocks noChangeArrowheads="1"/>
            </p:cNvSpPr>
            <p:nvPr/>
          </p:nvSpPr>
          <p:spPr bwMode="auto">
            <a:xfrm>
              <a:off x="1680"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55" name="Rectangle 45">
              <a:extLst>
                <a:ext uri="{FF2B5EF4-FFF2-40B4-BE49-F238E27FC236}">
                  <a16:creationId xmlns:a16="http://schemas.microsoft.com/office/drawing/2014/main" id="{483C0242-FBC1-9B03-E630-E62C02771FA5}"/>
                </a:ext>
              </a:extLst>
            </p:cNvPr>
            <p:cNvSpPr>
              <a:spLocks noChangeArrowheads="1"/>
            </p:cNvSpPr>
            <p:nvPr/>
          </p:nvSpPr>
          <p:spPr bwMode="auto">
            <a:xfrm>
              <a:off x="1680"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56" name="Rectangle 46">
              <a:extLst>
                <a:ext uri="{FF2B5EF4-FFF2-40B4-BE49-F238E27FC236}">
                  <a16:creationId xmlns:a16="http://schemas.microsoft.com/office/drawing/2014/main" id="{A09BFE5A-65B2-16D3-1B81-71D577B7E28A}"/>
                </a:ext>
              </a:extLst>
            </p:cNvPr>
            <p:cNvSpPr>
              <a:spLocks noChangeArrowheads="1"/>
            </p:cNvSpPr>
            <p:nvPr/>
          </p:nvSpPr>
          <p:spPr bwMode="auto">
            <a:xfrm>
              <a:off x="1680"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57" name="Rectangle 47">
              <a:extLst>
                <a:ext uri="{FF2B5EF4-FFF2-40B4-BE49-F238E27FC236}">
                  <a16:creationId xmlns:a16="http://schemas.microsoft.com/office/drawing/2014/main" id="{F1627FE7-6774-2015-E6D2-16D3A170716E}"/>
                </a:ext>
              </a:extLst>
            </p:cNvPr>
            <p:cNvSpPr>
              <a:spLocks noChangeArrowheads="1"/>
            </p:cNvSpPr>
            <p:nvPr/>
          </p:nvSpPr>
          <p:spPr bwMode="auto">
            <a:xfrm>
              <a:off x="1680"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58" name="Rectangle 48">
              <a:extLst>
                <a:ext uri="{FF2B5EF4-FFF2-40B4-BE49-F238E27FC236}">
                  <a16:creationId xmlns:a16="http://schemas.microsoft.com/office/drawing/2014/main" id="{47D5FC31-297C-2B18-F25A-B4E827D3D84F}"/>
                </a:ext>
              </a:extLst>
            </p:cNvPr>
            <p:cNvSpPr>
              <a:spLocks noChangeArrowheads="1"/>
            </p:cNvSpPr>
            <p:nvPr/>
          </p:nvSpPr>
          <p:spPr bwMode="auto">
            <a:xfrm>
              <a:off x="1680"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59" name="Rectangle 49">
              <a:extLst>
                <a:ext uri="{FF2B5EF4-FFF2-40B4-BE49-F238E27FC236}">
                  <a16:creationId xmlns:a16="http://schemas.microsoft.com/office/drawing/2014/main" id="{08781ACE-D2EF-CDD6-5591-DE4FFC3465AC}"/>
                </a:ext>
              </a:extLst>
            </p:cNvPr>
            <p:cNvSpPr>
              <a:spLocks noChangeArrowheads="1"/>
            </p:cNvSpPr>
            <p:nvPr/>
          </p:nvSpPr>
          <p:spPr bwMode="auto">
            <a:xfrm>
              <a:off x="1680"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60" name="Rectangle 50">
              <a:extLst>
                <a:ext uri="{FF2B5EF4-FFF2-40B4-BE49-F238E27FC236}">
                  <a16:creationId xmlns:a16="http://schemas.microsoft.com/office/drawing/2014/main" id="{01D8D5ED-026B-42CF-A362-F16085808240}"/>
                </a:ext>
              </a:extLst>
            </p:cNvPr>
            <p:cNvSpPr>
              <a:spLocks noChangeArrowheads="1"/>
            </p:cNvSpPr>
            <p:nvPr/>
          </p:nvSpPr>
          <p:spPr bwMode="auto">
            <a:xfrm>
              <a:off x="1680"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18761" name="Rectangle 51">
              <a:extLst>
                <a:ext uri="{FF2B5EF4-FFF2-40B4-BE49-F238E27FC236}">
                  <a16:creationId xmlns:a16="http://schemas.microsoft.com/office/drawing/2014/main" id="{F2E68536-3E56-635C-F0FD-309DC87072C1}"/>
                </a:ext>
              </a:extLst>
            </p:cNvPr>
            <p:cNvSpPr>
              <a:spLocks noChangeArrowheads="1"/>
            </p:cNvSpPr>
            <p:nvPr/>
          </p:nvSpPr>
          <p:spPr bwMode="auto">
            <a:xfrm>
              <a:off x="1680"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ズレ</a:t>
              </a:r>
            </a:p>
          </p:txBody>
        </p:sp>
        <p:sp>
          <p:nvSpPr>
            <p:cNvPr id="18762" name="Rectangle 52">
              <a:extLst>
                <a:ext uri="{FF2B5EF4-FFF2-40B4-BE49-F238E27FC236}">
                  <a16:creationId xmlns:a16="http://schemas.microsoft.com/office/drawing/2014/main" id="{50EDDBA4-98B7-6F63-F2EF-E6C7AA0C4340}"/>
                </a:ext>
              </a:extLst>
            </p:cNvPr>
            <p:cNvSpPr>
              <a:spLocks noChangeArrowheads="1"/>
            </p:cNvSpPr>
            <p:nvPr/>
          </p:nvSpPr>
          <p:spPr bwMode="auto">
            <a:xfrm>
              <a:off x="1248" y="17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塩川</a:t>
              </a:r>
            </a:p>
          </p:txBody>
        </p:sp>
        <p:sp>
          <p:nvSpPr>
            <p:cNvPr id="18763" name="Rectangle 53">
              <a:extLst>
                <a:ext uri="{FF2B5EF4-FFF2-40B4-BE49-F238E27FC236}">
                  <a16:creationId xmlns:a16="http://schemas.microsoft.com/office/drawing/2014/main" id="{29AA46A2-6E7D-A74C-6A29-552998DE0C7B}"/>
                </a:ext>
              </a:extLst>
            </p:cNvPr>
            <p:cNvSpPr>
              <a:spLocks noChangeArrowheads="1"/>
            </p:cNvSpPr>
            <p:nvPr/>
          </p:nvSpPr>
          <p:spPr bwMode="auto">
            <a:xfrm>
              <a:off x="384" y="1724"/>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１６：００～１７：００</a:t>
              </a:r>
            </a:p>
          </p:txBody>
        </p:sp>
        <p:sp>
          <p:nvSpPr>
            <p:cNvPr id="18764" name="Rectangle 54">
              <a:extLst>
                <a:ext uri="{FF2B5EF4-FFF2-40B4-BE49-F238E27FC236}">
                  <a16:creationId xmlns:a16="http://schemas.microsoft.com/office/drawing/2014/main" id="{981C5587-E973-0D40-35AB-CB84E005938A}"/>
                </a:ext>
              </a:extLst>
            </p:cNvPr>
            <p:cNvSpPr>
              <a:spLocks noChangeArrowheads="1"/>
            </p:cNvSpPr>
            <p:nvPr/>
          </p:nvSpPr>
          <p:spPr bwMode="auto">
            <a:xfrm>
              <a:off x="1248" y="15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渡辺</a:t>
              </a:r>
            </a:p>
          </p:txBody>
        </p:sp>
        <p:sp>
          <p:nvSpPr>
            <p:cNvPr id="18765" name="Rectangle 55">
              <a:extLst>
                <a:ext uri="{FF2B5EF4-FFF2-40B4-BE49-F238E27FC236}">
                  <a16:creationId xmlns:a16="http://schemas.microsoft.com/office/drawing/2014/main" id="{24E8F556-BFB2-A157-082E-B250A239DCF5}"/>
                </a:ext>
              </a:extLst>
            </p:cNvPr>
            <p:cNvSpPr>
              <a:spLocks noChangeArrowheads="1"/>
            </p:cNvSpPr>
            <p:nvPr/>
          </p:nvSpPr>
          <p:spPr bwMode="auto">
            <a:xfrm>
              <a:off x="384" y="1552"/>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１５：００～１６：００</a:t>
              </a:r>
            </a:p>
          </p:txBody>
        </p:sp>
        <p:sp>
          <p:nvSpPr>
            <p:cNvPr id="18766" name="Rectangle 56">
              <a:extLst>
                <a:ext uri="{FF2B5EF4-FFF2-40B4-BE49-F238E27FC236}">
                  <a16:creationId xmlns:a16="http://schemas.microsoft.com/office/drawing/2014/main" id="{A5D57555-D5D0-7ACA-3E79-C2DD100AEB39}"/>
                </a:ext>
              </a:extLst>
            </p:cNvPr>
            <p:cNvSpPr>
              <a:spLocks noChangeArrowheads="1"/>
            </p:cNvSpPr>
            <p:nvPr/>
          </p:nvSpPr>
          <p:spPr bwMode="auto">
            <a:xfrm>
              <a:off x="1248" y="13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根木</a:t>
              </a:r>
            </a:p>
          </p:txBody>
        </p:sp>
        <p:sp>
          <p:nvSpPr>
            <p:cNvPr id="18767" name="Rectangle 57">
              <a:extLst>
                <a:ext uri="{FF2B5EF4-FFF2-40B4-BE49-F238E27FC236}">
                  <a16:creationId xmlns:a16="http://schemas.microsoft.com/office/drawing/2014/main" id="{BAD41AC9-82F7-54B3-9870-768683B13A60}"/>
                </a:ext>
              </a:extLst>
            </p:cNvPr>
            <p:cNvSpPr>
              <a:spLocks noChangeArrowheads="1"/>
            </p:cNvSpPr>
            <p:nvPr/>
          </p:nvSpPr>
          <p:spPr bwMode="auto">
            <a:xfrm>
              <a:off x="384" y="1380"/>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１４：００～１５：００</a:t>
              </a:r>
            </a:p>
          </p:txBody>
        </p:sp>
        <p:sp>
          <p:nvSpPr>
            <p:cNvPr id="18768" name="Rectangle 58">
              <a:extLst>
                <a:ext uri="{FF2B5EF4-FFF2-40B4-BE49-F238E27FC236}">
                  <a16:creationId xmlns:a16="http://schemas.microsoft.com/office/drawing/2014/main" id="{7881DBC6-1AB6-5477-92C6-C33469610C9F}"/>
                </a:ext>
              </a:extLst>
            </p:cNvPr>
            <p:cNvSpPr>
              <a:spLocks noChangeArrowheads="1"/>
            </p:cNvSpPr>
            <p:nvPr/>
          </p:nvSpPr>
          <p:spPr bwMode="auto">
            <a:xfrm>
              <a:off x="1248" y="1196"/>
              <a:ext cx="432"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河田</a:t>
              </a:r>
            </a:p>
          </p:txBody>
        </p:sp>
        <p:sp>
          <p:nvSpPr>
            <p:cNvPr id="18769" name="Rectangle 59">
              <a:extLst>
                <a:ext uri="{FF2B5EF4-FFF2-40B4-BE49-F238E27FC236}">
                  <a16:creationId xmlns:a16="http://schemas.microsoft.com/office/drawing/2014/main" id="{F7E828B9-E9DF-7F00-CAC1-442B1E7522F6}"/>
                </a:ext>
              </a:extLst>
            </p:cNvPr>
            <p:cNvSpPr>
              <a:spLocks noChangeArrowheads="1"/>
            </p:cNvSpPr>
            <p:nvPr/>
          </p:nvSpPr>
          <p:spPr bwMode="auto">
            <a:xfrm>
              <a:off x="384" y="1196"/>
              <a:ext cx="864"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１３：００～１４：００</a:t>
              </a:r>
            </a:p>
          </p:txBody>
        </p:sp>
        <p:sp>
          <p:nvSpPr>
            <p:cNvPr id="18770" name="Rectangle 60">
              <a:extLst>
                <a:ext uri="{FF2B5EF4-FFF2-40B4-BE49-F238E27FC236}">
                  <a16:creationId xmlns:a16="http://schemas.microsoft.com/office/drawing/2014/main" id="{AE265A08-EE52-9EA2-382F-388D82433E29}"/>
                </a:ext>
              </a:extLst>
            </p:cNvPr>
            <p:cNvSpPr>
              <a:spLocks noChangeArrowheads="1"/>
            </p:cNvSpPr>
            <p:nvPr/>
          </p:nvSpPr>
          <p:spPr bwMode="auto">
            <a:xfrm>
              <a:off x="1248" y="1024"/>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村野</a:t>
              </a:r>
            </a:p>
          </p:txBody>
        </p:sp>
        <p:sp>
          <p:nvSpPr>
            <p:cNvPr id="18771" name="Rectangle 61">
              <a:extLst>
                <a:ext uri="{FF2B5EF4-FFF2-40B4-BE49-F238E27FC236}">
                  <a16:creationId xmlns:a16="http://schemas.microsoft.com/office/drawing/2014/main" id="{7C10193A-09EF-1E79-8196-12B6E8ECFB66}"/>
                </a:ext>
              </a:extLst>
            </p:cNvPr>
            <p:cNvSpPr>
              <a:spLocks noChangeArrowheads="1"/>
            </p:cNvSpPr>
            <p:nvPr/>
          </p:nvSpPr>
          <p:spPr bwMode="auto">
            <a:xfrm>
              <a:off x="384" y="1024"/>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１１：００～１２：００</a:t>
              </a:r>
            </a:p>
          </p:txBody>
        </p:sp>
        <p:sp>
          <p:nvSpPr>
            <p:cNvPr id="18772" name="Rectangle 62">
              <a:extLst>
                <a:ext uri="{FF2B5EF4-FFF2-40B4-BE49-F238E27FC236}">
                  <a16:creationId xmlns:a16="http://schemas.microsoft.com/office/drawing/2014/main" id="{7576A372-2493-CAED-1B50-9E8271EBA863}"/>
                </a:ext>
              </a:extLst>
            </p:cNvPr>
            <p:cNvSpPr>
              <a:spLocks noChangeArrowheads="1"/>
            </p:cNvSpPr>
            <p:nvPr/>
          </p:nvSpPr>
          <p:spPr bwMode="auto">
            <a:xfrm>
              <a:off x="1248" y="852"/>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堀田</a:t>
              </a:r>
            </a:p>
          </p:txBody>
        </p:sp>
        <p:sp>
          <p:nvSpPr>
            <p:cNvPr id="18773" name="Rectangle 63">
              <a:extLst>
                <a:ext uri="{FF2B5EF4-FFF2-40B4-BE49-F238E27FC236}">
                  <a16:creationId xmlns:a16="http://schemas.microsoft.com/office/drawing/2014/main" id="{44449740-E1BC-CEBF-3957-2229EC7EA8B5}"/>
                </a:ext>
              </a:extLst>
            </p:cNvPr>
            <p:cNvSpPr>
              <a:spLocks noChangeArrowheads="1"/>
            </p:cNvSpPr>
            <p:nvPr/>
          </p:nvSpPr>
          <p:spPr bwMode="auto">
            <a:xfrm>
              <a:off x="384" y="852"/>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１０：００～１１：００</a:t>
              </a:r>
            </a:p>
          </p:txBody>
        </p:sp>
        <p:sp>
          <p:nvSpPr>
            <p:cNvPr id="18774" name="Rectangle 64">
              <a:extLst>
                <a:ext uri="{FF2B5EF4-FFF2-40B4-BE49-F238E27FC236}">
                  <a16:creationId xmlns:a16="http://schemas.microsoft.com/office/drawing/2014/main" id="{2E137C40-CF00-86E4-8085-9D106951C9D1}"/>
                </a:ext>
              </a:extLst>
            </p:cNvPr>
            <p:cNvSpPr>
              <a:spLocks noChangeArrowheads="1"/>
            </p:cNvSpPr>
            <p:nvPr/>
          </p:nvSpPr>
          <p:spPr bwMode="auto">
            <a:xfrm>
              <a:off x="1248" y="680"/>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佐藤</a:t>
              </a:r>
            </a:p>
          </p:txBody>
        </p:sp>
        <p:sp>
          <p:nvSpPr>
            <p:cNvPr id="18775" name="Rectangle 65">
              <a:extLst>
                <a:ext uri="{FF2B5EF4-FFF2-40B4-BE49-F238E27FC236}">
                  <a16:creationId xmlns:a16="http://schemas.microsoft.com/office/drawing/2014/main" id="{CD19D80F-85E8-1BD9-EB32-E2C1ED029ED3}"/>
                </a:ext>
              </a:extLst>
            </p:cNvPr>
            <p:cNvSpPr>
              <a:spLocks noChangeArrowheads="1"/>
            </p:cNvSpPr>
            <p:nvPr/>
          </p:nvSpPr>
          <p:spPr bwMode="auto">
            <a:xfrm>
              <a:off x="384" y="680"/>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　９：００～１０：００</a:t>
              </a:r>
            </a:p>
          </p:txBody>
        </p:sp>
        <p:sp>
          <p:nvSpPr>
            <p:cNvPr id="18776" name="Rectangle 66">
              <a:extLst>
                <a:ext uri="{FF2B5EF4-FFF2-40B4-BE49-F238E27FC236}">
                  <a16:creationId xmlns:a16="http://schemas.microsoft.com/office/drawing/2014/main" id="{5BDCA240-AC8F-EAF0-76C0-15EB4D387238}"/>
                </a:ext>
              </a:extLst>
            </p:cNvPr>
            <p:cNvSpPr>
              <a:spLocks noChangeArrowheads="1"/>
            </p:cNvSpPr>
            <p:nvPr/>
          </p:nvSpPr>
          <p:spPr bwMode="auto">
            <a:xfrm>
              <a:off x="1248" y="508"/>
              <a:ext cx="43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担当者</a:t>
              </a:r>
            </a:p>
          </p:txBody>
        </p:sp>
        <p:sp>
          <p:nvSpPr>
            <p:cNvPr id="18777" name="Rectangle 67">
              <a:extLst>
                <a:ext uri="{FF2B5EF4-FFF2-40B4-BE49-F238E27FC236}">
                  <a16:creationId xmlns:a16="http://schemas.microsoft.com/office/drawing/2014/main" id="{59D3C5E5-EDB6-2F16-AD6C-3AD0C09D1A8E}"/>
                </a:ext>
              </a:extLst>
            </p:cNvPr>
            <p:cNvSpPr>
              <a:spLocks noChangeArrowheads="1"/>
            </p:cNvSpPr>
            <p:nvPr/>
          </p:nvSpPr>
          <p:spPr bwMode="auto">
            <a:xfrm>
              <a:off x="384" y="508"/>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時　　間</a:t>
              </a:r>
            </a:p>
          </p:txBody>
        </p:sp>
        <p:sp>
          <p:nvSpPr>
            <p:cNvPr id="18778" name="Rectangle 68">
              <a:extLst>
                <a:ext uri="{FF2B5EF4-FFF2-40B4-BE49-F238E27FC236}">
                  <a16:creationId xmlns:a16="http://schemas.microsoft.com/office/drawing/2014/main" id="{BB4AF821-C0D4-B339-D938-16A5E38764A7}"/>
                </a:ext>
              </a:extLst>
            </p:cNvPr>
            <p:cNvSpPr>
              <a:spLocks noChangeArrowheads="1"/>
            </p:cNvSpPr>
            <p:nvPr/>
          </p:nvSpPr>
          <p:spPr bwMode="auto">
            <a:xfrm>
              <a:off x="1248" y="336"/>
              <a:ext cx="2592"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200">
                  <a:latin typeface="HGP創英角ﾎﾟｯﾌﾟ体" panose="040B0A00000000000000" pitchFamily="50" charset="-128"/>
                  <a:ea typeface="HGP創英角ﾎﾟｯﾌﾟ体" panose="040B0A00000000000000" pitchFamily="50" charset="-128"/>
                </a:rPr>
                <a:t>不　良　項　目</a:t>
              </a:r>
            </a:p>
          </p:txBody>
        </p:sp>
        <p:sp>
          <p:nvSpPr>
            <p:cNvPr id="18779" name="Rectangle 69">
              <a:extLst>
                <a:ext uri="{FF2B5EF4-FFF2-40B4-BE49-F238E27FC236}">
                  <a16:creationId xmlns:a16="http://schemas.microsoft.com/office/drawing/2014/main" id="{5C2E3085-11C8-819A-57B5-7896E882D4BD}"/>
                </a:ext>
              </a:extLst>
            </p:cNvPr>
            <p:cNvSpPr>
              <a:spLocks noChangeArrowheads="1"/>
            </p:cNvSpPr>
            <p:nvPr/>
          </p:nvSpPr>
          <p:spPr bwMode="auto">
            <a:xfrm>
              <a:off x="384" y="336"/>
              <a:ext cx="86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1200" dirty="0">
                  <a:latin typeface="HGP創英角ﾎﾟｯﾌﾟ体" panose="040B0A00000000000000" pitchFamily="50" charset="-128"/>
                  <a:ea typeface="HGP創英角ﾎﾟｯﾌﾟ体" panose="040B0A00000000000000" pitchFamily="50" charset="-128"/>
                </a:rPr>
                <a:t>○○</a:t>
              </a:r>
              <a:r>
                <a:rPr lang="ja-JP" altLang="en-US" sz="1200" dirty="0">
                  <a:latin typeface="HGP創英角ﾎﾟｯﾌﾟ体" panose="040B0A00000000000000" pitchFamily="50" charset="-128"/>
                  <a:ea typeface="HGP創英角ﾎﾟｯﾌﾟ体" panose="040B0A00000000000000" pitchFamily="50" charset="-128"/>
                </a:rPr>
                <a:t>年○月○日</a:t>
              </a:r>
            </a:p>
          </p:txBody>
        </p:sp>
        <p:sp>
          <p:nvSpPr>
            <p:cNvPr id="18780" name="Line 70">
              <a:extLst>
                <a:ext uri="{FF2B5EF4-FFF2-40B4-BE49-F238E27FC236}">
                  <a16:creationId xmlns:a16="http://schemas.microsoft.com/office/drawing/2014/main" id="{23B63D4C-20EC-2CBC-79BD-0203719DE31C}"/>
                </a:ext>
              </a:extLst>
            </p:cNvPr>
            <p:cNvSpPr>
              <a:spLocks noChangeShapeType="1"/>
            </p:cNvSpPr>
            <p:nvPr/>
          </p:nvSpPr>
          <p:spPr bwMode="auto">
            <a:xfrm>
              <a:off x="384" y="1896"/>
              <a:ext cx="3456"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81" name="Line 71">
              <a:extLst>
                <a:ext uri="{FF2B5EF4-FFF2-40B4-BE49-F238E27FC236}">
                  <a16:creationId xmlns:a16="http://schemas.microsoft.com/office/drawing/2014/main" id="{955CE886-171D-DB4F-316B-2E0EAE5354B5}"/>
                </a:ext>
              </a:extLst>
            </p:cNvPr>
            <p:cNvSpPr>
              <a:spLocks noChangeShapeType="1"/>
            </p:cNvSpPr>
            <p:nvPr/>
          </p:nvSpPr>
          <p:spPr bwMode="auto">
            <a:xfrm>
              <a:off x="384" y="336"/>
              <a:ext cx="0" cy="156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82" name="Line 72">
              <a:extLst>
                <a:ext uri="{FF2B5EF4-FFF2-40B4-BE49-F238E27FC236}">
                  <a16:creationId xmlns:a16="http://schemas.microsoft.com/office/drawing/2014/main" id="{77EAF5E2-1CAC-936F-C93A-65745DF7AB06}"/>
                </a:ext>
              </a:extLst>
            </p:cNvPr>
            <p:cNvSpPr>
              <a:spLocks noChangeShapeType="1"/>
            </p:cNvSpPr>
            <p:nvPr/>
          </p:nvSpPr>
          <p:spPr bwMode="auto">
            <a:xfrm>
              <a:off x="3840" y="336"/>
              <a:ext cx="0" cy="156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83" name="Line 73">
              <a:extLst>
                <a:ext uri="{FF2B5EF4-FFF2-40B4-BE49-F238E27FC236}">
                  <a16:creationId xmlns:a16="http://schemas.microsoft.com/office/drawing/2014/main" id="{949C704B-21AF-B92B-DC31-2E4FED816DA8}"/>
                </a:ext>
              </a:extLst>
            </p:cNvPr>
            <p:cNvSpPr>
              <a:spLocks noChangeShapeType="1"/>
            </p:cNvSpPr>
            <p:nvPr/>
          </p:nvSpPr>
          <p:spPr bwMode="auto">
            <a:xfrm>
              <a:off x="1248" y="336"/>
              <a:ext cx="0" cy="15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84" name="Line 74">
              <a:extLst>
                <a:ext uri="{FF2B5EF4-FFF2-40B4-BE49-F238E27FC236}">
                  <a16:creationId xmlns:a16="http://schemas.microsoft.com/office/drawing/2014/main" id="{D8AF3557-79BD-7DAF-18E9-3BC3ACCAC1BA}"/>
                </a:ext>
              </a:extLst>
            </p:cNvPr>
            <p:cNvSpPr>
              <a:spLocks noChangeShapeType="1"/>
            </p:cNvSpPr>
            <p:nvPr/>
          </p:nvSpPr>
          <p:spPr bwMode="auto">
            <a:xfrm>
              <a:off x="384" y="508"/>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85" name="Line 75">
              <a:extLst>
                <a:ext uri="{FF2B5EF4-FFF2-40B4-BE49-F238E27FC236}">
                  <a16:creationId xmlns:a16="http://schemas.microsoft.com/office/drawing/2014/main" id="{B1426496-2FA8-E4A6-66A0-9CF58210598F}"/>
                </a:ext>
              </a:extLst>
            </p:cNvPr>
            <p:cNvSpPr>
              <a:spLocks noChangeShapeType="1"/>
            </p:cNvSpPr>
            <p:nvPr/>
          </p:nvSpPr>
          <p:spPr bwMode="auto">
            <a:xfrm>
              <a:off x="1248" y="336"/>
              <a:ext cx="259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86" name="Line 76">
              <a:extLst>
                <a:ext uri="{FF2B5EF4-FFF2-40B4-BE49-F238E27FC236}">
                  <a16:creationId xmlns:a16="http://schemas.microsoft.com/office/drawing/2014/main" id="{13441C27-87E6-EE84-3E49-9B6B84E10537}"/>
                </a:ext>
              </a:extLst>
            </p:cNvPr>
            <p:cNvSpPr>
              <a:spLocks noChangeShapeType="1"/>
            </p:cNvSpPr>
            <p:nvPr/>
          </p:nvSpPr>
          <p:spPr bwMode="auto">
            <a:xfrm>
              <a:off x="384" y="336"/>
              <a:ext cx="864"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87" name="Line 77">
              <a:extLst>
                <a:ext uri="{FF2B5EF4-FFF2-40B4-BE49-F238E27FC236}">
                  <a16:creationId xmlns:a16="http://schemas.microsoft.com/office/drawing/2014/main" id="{6C761E63-9DFA-E9B4-0E38-B74D4F1446AD}"/>
                </a:ext>
              </a:extLst>
            </p:cNvPr>
            <p:cNvSpPr>
              <a:spLocks noChangeShapeType="1"/>
            </p:cNvSpPr>
            <p:nvPr/>
          </p:nvSpPr>
          <p:spPr bwMode="auto">
            <a:xfrm>
              <a:off x="384" y="680"/>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88" name="Line 78">
              <a:extLst>
                <a:ext uri="{FF2B5EF4-FFF2-40B4-BE49-F238E27FC236}">
                  <a16:creationId xmlns:a16="http://schemas.microsoft.com/office/drawing/2014/main" id="{F73B7346-DC92-C405-9546-8ACEE06ACA34}"/>
                </a:ext>
              </a:extLst>
            </p:cNvPr>
            <p:cNvSpPr>
              <a:spLocks noChangeShapeType="1"/>
            </p:cNvSpPr>
            <p:nvPr/>
          </p:nvSpPr>
          <p:spPr bwMode="auto">
            <a:xfrm>
              <a:off x="384" y="852"/>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89" name="Line 79">
              <a:extLst>
                <a:ext uri="{FF2B5EF4-FFF2-40B4-BE49-F238E27FC236}">
                  <a16:creationId xmlns:a16="http://schemas.microsoft.com/office/drawing/2014/main" id="{E1E2ED84-D49D-B6C5-B997-2EAF8DF08DBB}"/>
                </a:ext>
              </a:extLst>
            </p:cNvPr>
            <p:cNvSpPr>
              <a:spLocks noChangeShapeType="1"/>
            </p:cNvSpPr>
            <p:nvPr/>
          </p:nvSpPr>
          <p:spPr bwMode="auto">
            <a:xfrm>
              <a:off x="384" y="1024"/>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0" name="Line 80">
              <a:extLst>
                <a:ext uri="{FF2B5EF4-FFF2-40B4-BE49-F238E27FC236}">
                  <a16:creationId xmlns:a16="http://schemas.microsoft.com/office/drawing/2014/main" id="{FEABD50A-789A-6B62-227B-49E5E31C43CA}"/>
                </a:ext>
              </a:extLst>
            </p:cNvPr>
            <p:cNvSpPr>
              <a:spLocks noChangeShapeType="1"/>
            </p:cNvSpPr>
            <p:nvPr/>
          </p:nvSpPr>
          <p:spPr bwMode="auto">
            <a:xfrm>
              <a:off x="384" y="1196"/>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1" name="Line 81">
              <a:extLst>
                <a:ext uri="{FF2B5EF4-FFF2-40B4-BE49-F238E27FC236}">
                  <a16:creationId xmlns:a16="http://schemas.microsoft.com/office/drawing/2014/main" id="{DE44746E-F348-FB1D-5EA4-8FBEADB2CC3C}"/>
                </a:ext>
              </a:extLst>
            </p:cNvPr>
            <p:cNvSpPr>
              <a:spLocks noChangeShapeType="1"/>
            </p:cNvSpPr>
            <p:nvPr/>
          </p:nvSpPr>
          <p:spPr bwMode="auto">
            <a:xfrm>
              <a:off x="384" y="1380"/>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2" name="Line 82">
              <a:extLst>
                <a:ext uri="{FF2B5EF4-FFF2-40B4-BE49-F238E27FC236}">
                  <a16:creationId xmlns:a16="http://schemas.microsoft.com/office/drawing/2014/main" id="{D4725937-5020-01D4-1486-414D3DFC8A79}"/>
                </a:ext>
              </a:extLst>
            </p:cNvPr>
            <p:cNvSpPr>
              <a:spLocks noChangeShapeType="1"/>
            </p:cNvSpPr>
            <p:nvPr/>
          </p:nvSpPr>
          <p:spPr bwMode="auto">
            <a:xfrm>
              <a:off x="384" y="1552"/>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3" name="Line 83">
              <a:extLst>
                <a:ext uri="{FF2B5EF4-FFF2-40B4-BE49-F238E27FC236}">
                  <a16:creationId xmlns:a16="http://schemas.microsoft.com/office/drawing/2014/main" id="{48F55DE3-14A6-37D0-AC09-7C94665567FD}"/>
                </a:ext>
              </a:extLst>
            </p:cNvPr>
            <p:cNvSpPr>
              <a:spLocks noChangeShapeType="1"/>
            </p:cNvSpPr>
            <p:nvPr/>
          </p:nvSpPr>
          <p:spPr bwMode="auto">
            <a:xfrm>
              <a:off x="384" y="1724"/>
              <a:ext cx="34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4" name="Line 84">
              <a:extLst>
                <a:ext uri="{FF2B5EF4-FFF2-40B4-BE49-F238E27FC236}">
                  <a16:creationId xmlns:a16="http://schemas.microsoft.com/office/drawing/2014/main" id="{CCDAB29D-BD38-5211-9A7F-EC2C78930E93}"/>
                </a:ext>
              </a:extLst>
            </p:cNvPr>
            <p:cNvSpPr>
              <a:spLocks noChangeShapeType="1"/>
            </p:cNvSpPr>
            <p:nvPr/>
          </p:nvSpPr>
          <p:spPr bwMode="auto">
            <a:xfrm>
              <a:off x="1680"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5" name="Line 85">
              <a:extLst>
                <a:ext uri="{FF2B5EF4-FFF2-40B4-BE49-F238E27FC236}">
                  <a16:creationId xmlns:a16="http://schemas.microsoft.com/office/drawing/2014/main" id="{E4D7BDF5-5512-473D-0889-D156DF6E2652}"/>
                </a:ext>
              </a:extLst>
            </p:cNvPr>
            <p:cNvSpPr>
              <a:spLocks noChangeShapeType="1"/>
            </p:cNvSpPr>
            <p:nvPr/>
          </p:nvSpPr>
          <p:spPr bwMode="auto">
            <a:xfrm>
              <a:off x="2112"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6" name="Line 86">
              <a:extLst>
                <a:ext uri="{FF2B5EF4-FFF2-40B4-BE49-F238E27FC236}">
                  <a16:creationId xmlns:a16="http://schemas.microsoft.com/office/drawing/2014/main" id="{2B9A2DCA-86C2-72A9-CCE2-6FDA50F8AE05}"/>
                </a:ext>
              </a:extLst>
            </p:cNvPr>
            <p:cNvSpPr>
              <a:spLocks noChangeShapeType="1"/>
            </p:cNvSpPr>
            <p:nvPr/>
          </p:nvSpPr>
          <p:spPr bwMode="auto">
            <a:xfrm>
              <a:off x="2544"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7" name="Line 87">
              <a:extLst>
                <a:ext uri="{FF2B5EF4-FFF2-40B4-BE49-F238E27FC236}">
                  <a16:creationId xmlns:a16="http://schemas.microsoft.com/office/drawing/2014/main" id="{0E867633-FF35-D5C0-2064-690C23EDB3C6}"/>
                </a:ext>
              </a:extLst>
            </p:cNvPr>
            <p:cNvSpPr>
              <a:spLocks noChangeShapeType="1"/>
            </p:cNvSpPr>
            <p:nvPr/>
          </p:nvSpPr>
          <p:spPr bwMode="auto">
            <a:xfrm>
              <a:off x="2976"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8" name="Line 88">
              <a:extLst>
                <a:ext uri="{FF2B5EF4-FFF2-40B4-BE49-F238E27FC236}">
                  <a16:creationId xmlns:a16="http://schemas.microsoft.com/office/drawing/2014/main" id="{D238597D-3A8D-5141-01E9-61B7419C0E52}"/>
                </a:ext>
              </a:extLst>
            </p:cNvPr>
            <p:cNvSpPr>
              <a:spLocks noChangeShapeType="1"/>
            </p:cNvSpPr>
            <p:nvPr/>
          </p:nvSpPr>
          <p:spPr bwMode="auto">
            <a:xfrm>
              <a:off x="3408" y="508"/>
              <a:ext cx="0" cy="13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99" name="Line 89">
              <a:extLst>
                <a:ext uri="{FF2B5EF4-FFF2-40B4-BE49-F238E27FC236}">
                  <a16:creationId xmlns:a16="http://schemas.microsoft.com/office/drawing/2014/main" id="{4560A561-BB54-FA31-5C0F-42BD14BECBAF}"/>
                </a:ext>
              </a:extLst>
            </p:cNvPr>
            <p:cNvSpPr>
              <a:spLocks noChangeShapeType="1"/>
            </p:cNvSpPr>
            <p:nvPr/>
          </p:nvSpPr>
          <p:spPr bwMode="auto">
            <a:xfrm flipH="1">
              <a:off x="1716"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0" name="Line 90">
              <a:extLst>
                <a:ext uri="{FF2B5EF4-FFF2-40B4-BE49-F238E27FC236}">
                  <a16:creationId xmlns:a16="http://schemas.microsoft.com/office/drawing/2014/main" id="{25B9C57D-E701-2397-5C4F-FE1D5069AD75}"/>
                </a:ext>
              </a:extLst>
            </p:cNvPr>
            <p:cNvSpPr>
              <a:spLocks noChangeShapeType="1"/>
            </p:cNvSpPr>
            <p:nvPr/>
          </p:nvSpPr>
          <p:spPr bwMode="auto">
            <a:xfrm flipH="1">
              <a:off x="1745"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1" name="Line 91">
              <a:extLst>
                <a:ext uri="{FF2B5EF4-FFF2-40B4-BE49-F238E27FC236}">
                  <a16:creationId xmlns:a16="http://schemas.microsoft.com/office/drawing/2014/main" id="{FBC0F498-47C0-E9E0-10E2-2CEAF3E5015E}"/>
                </a:ext>
              </a:extLst>
            </p:cNvPr>
            <p:cNvSpPr>
              <a:spLocks noChangeShapeType="1"/>
            </p:cNvSpPr>
            <p:nvPr/>
          </p:nvSpPr>
          <p:spPr bwMode="auto">
            <a:xfrm flipH="1">
              <a:off x="1774"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2" name="Line 92">
              <a:extLst>
                <a:ext uri="{FF2B5EF4-FFF2-40B4-BE49-F238E27FC236}">
                  <a16:creationId xmlns:a16="http://schemas.microsoft.com/office/drawing/2014/main" id="{ECAD9333-1BD7-732A-E2E2-EDDE4D718EA8}"/>
                </a:ext>
              </a:extLst>
            </p:cNvPr>
            <p:cNvSpPr>
              <a:spLocks noChangeShapeType="1"/>
            </p:cNvSpPr>
            <p:nvPr/>
          </p:nvSpPr>
          <p:spPr bwMode="auto">
            <a:xfrm flipH="1">
              <a:off x="1802"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3" name="Line 93">
              <a:extLst>
                <a:ext uri="{FF2B5EF4-FFF2-40B4-BE49-F238E27FC236}">
                  <a16:creationId xmlns:a16="http://schemas.microsoft.com/office/drawing/2014/main" id="{095A592A-66AA-5E99-2D77-15ACCF036A18}"/>
                </a:ext>
              </a:extLst>
            </p:cNvPr>
            <p:cNvSpPr>
              <a:spLocks noChangeShapeType="1"/>
            </p:cNvSpPr>
            <p:nvPr/>
          </p:nvSpPr>
          <p:spPr bwMode="auto">
            <a:xfrm>
              <a:off x="1734" y="73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4" name="Line 94">
              <a:extLst>
                <a:ext uri="{FF2B5EF4-FFF2-40B4-BE49-F238E27FC236}">
                  <a16:creationId xmlns:a16="http://schemas.microsoft.com/office/drawing/2014/main" id="{A4278F96-233A-FBC0-811C-9BA34EBBBC7E}"/>
                </a:ext>
              </a:extLst>
            </p:cNvPr>
            <p:cNvSpPr>
              <a:spLocks noChangeShapeType="1"/>
            </p:cNvSpPr>
            <p:nvPr/>
          </p:nvSpPr>
          <p:spPr bwMode="auto">
            <a:xfrm flipH="1">
              <a:off x="1860"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5" name="Line 95">
              <a:extLst>
                <a:ext uri="{FF2B5EF4-FFF2-40B4-BE49-F238E27FC236}">
                  <a16:creationId xmlns:a16="http://schemas.microsoft.com/office/drawing/2014/main" id="{9DD80A33-10B4-E9D8-F13A-4AE02AF0625D}"/>
                </a:ext>
              </a:extLst>
            </p:cNvPr>
            <p:cNvSpPr>
              <a:spLocks noChangeShapeType="1"/>
            </p:cNvSpPr>
            <p:nvPr/>
          </p:nvSpPr>
          <p:spPr bwMode="auto">
            <a:xfrm flipH="1">
              <a:off x="1889"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6" name="Line 96">
              <a:extLst>
                <a:ext uri="{FF2B5EF4-FFF2-40B4-BE49-F238E27FC236}">
                  <a16:creationId xmlns:a16="http://schemas.microsoft.com/office/drawing/2014/main" id="{129A41EB-C4D6-3689-5A6F-044229109833}"/>
                </a:ext>
              </a:extLst>
            </p:cNvPr>
            <p:cNvSpPr>
              <a:spLocks noChangeShapeType="1"/>
            </p:cNvSpPr>
            <p:nvPr/>
          </p:nvSpPr>
          <p:spPr bwMode="auto">
            <a:xfrm flipH="1">
              <a:off x="1918"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7" name="Line 97">
              <a:extLst>
                <a:ext uri="{FF2B5EF4-FFF2-40B4-BE49-F238E27FC236}">
                  <a16:creationId xmlns:a16="http://schemas.microsoft.com/office/drawing/2014/main" id="{DD6BC6B6-3294-499F-EA78-5985A8ACCC56}"/>
                </a:ext>
              </a:extLst>
            </p:cNvPr>
            <p:cNvSpPr>
              <a:spLocks noChangeShapeType="1"/>
            </p:cNvSpPr>
            <p:nvPr/>
          </p:nvSpPr>
          <p:spPr bwMode="auto">
            <a:xfrm flipH="1">
              <a:off x="1946"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8" name="Line 98">
              <a:extLst>
                <a:ext uri="{FF2B5EF4-FFF2-40B4-BE49-F238E27FC236}">
                  <a16:creationId xmlns:a16="http://schemas.microsoft.com/office/drawing/2014/main" id="{52E52B22-D39D-8FA8-2A87-FE4199EF0FEB}"/>
                </a:ext>
              </a:extLst>
            </p:cNvPr>
            <p:cNvSpPr>
              <a:spLocks noChangeShapeType="1"/>
            </p:cNvSpPr>
            <p:nvPr/>
          </p:nvSpPr>
          <p:spPr bwMode="auto">
            <a:xfrm>
              <a:off x="1878" y="73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09" name="Line 99">
              <a:extLst>
                <a:ext uri="{FF2B5EF4-FFF2-40B4-BE49-F238E27FC236}">
                  <a16:creationId xmlns:a16="http://schemas.microsoft.com/office/drawing/2014/main" id="{D6EC0F2D-66EE-B8BD-7A11-E87A4A81C9B8}"/>
                </a:ext>
              </a:extLst>
            </p:cNvPr>
            <p:cNvSpPr>
              <a:spLocks noChangeShapeType="1"/>
            </p:cNvSpPr>
            <p:nvPr/>
          </p:nvSpPr>
          <p:spPr bwMode="auto">
            <a:xfrm flipH="1">
              <a:off x="1704"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0" name="Line 100">
              <a:extLst>
                <a:ext uri="{FF2B5EF4-FFF2-40B4-BE49-F238E27FC236}">
                  <a16:creationId xmlns:a16="http://schemas.microsoft.com/office/drawing/2014/main" id="{60F86D00-DC3B-01D4-5F0D-CCE9CF270075}"/>
                </a:ext>
              </a:extLst>
            </p:cNvPr>
            <p:cNvSpPr>
              <a:spLocks noChangeShapeType="1"/>
            </p:cNvSpPr>
            <p:nvPr/>
          </p:nvSpPr>
          <p:spPr bwMode="auto">
            <a:xfrm flipH="1">
              <a:off x="1733"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1" name="Line 101">
              <a:extLst>
                <a:ext uri="{FF2B5EF4-FFF2-40B4-BE49-F238E27FC236}">
                  <a16:creationId xmlns:a16="http://schemas.microsoft.com/office/drawing/2014/main" id="{B4D74545-3CBE-9116-54FD-272488F46B25}"/>
                </a:ext>
              </a:extLst>
            </p:cNvPr>
            <p:cNvSpPr>
              <a:spLocks noChangeShapeType="1"/>
            </p:cNvSpPr>
            <p:nvPr/>
          </p:nvSpPr>
          <p:spPr bwMode="auto">
            <a:xfrm flipH="1">
              <a:off x="1762"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2" name="Line 102">
              <a:extLst>
                <a:ext uri="{FF2B5EF4-FFF2-40B4-BE49-F238E27FC236}">
                  <a16:creationId xmlns:a16="http://schemas.microsoft.com/office/drawing/2014/main" id="{88D1C87A-500E-B70F-FDEB-67400C8A3EDB}"/>
                </a:ext>
              </a:extLst>
            </p:cNvPr>
            <p:cNvSpPr>
              <a:spLocks noChangeShapeType="1"/>
            </p:cNvSpPr>
            <p:nvPr/>
          </p:nvSpPr>
          <p:spPr bwMode="auto">
            <a:xfrm flipH="1">
              <a:off x="1790"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3" name="Line 103">
              <a:extLst>
                <a:ext uri="{FF2B5EF4-FFF2-40B4-BE49-F238E27FC236}">
                  <a16:creationId xmlns:a16="http://schemas.microsoft.com/office/drawing/2014/main" id="{4F2B381E-0EED-3637-7C62-DA1182C92227}"/>
                </a:ext>
              </a:extLst>
            </p:cNvPr>
            <p:cNvSpPr>
              <a:spLocks noChangeShapeType="1"/>
            </p:cNvSpPr>
            <p:nvPr/>
          </p:nvSpPr>
          <p:spPr bwMode="auto">
            <a:xfrm>
              <a:off x="1722" y="90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4" name="Line 104">
              <a:extLst>
                <a:ext uri="{FF2B5EF4-FFF2-40B4-BE49-F238E27FC236}">
                  <a16:creationId xmlns:a16="http://schemas.microsoft.com/office/drawing/2014/main" id="{23300E2B-9624-FCE7-E9C4-E124384BA95B}"/>
                </a:ext>
              </a:extLst>
            </p:cNvPr>
            <p:cNvSpPr>
              <a:spLocks noChangeShapeType="1"/>
            </p:cNvSpPr>
            <p:nvPr/>
          </p:nvSpPr>
          <p:spPr bwMode="auto">
            <a:xfrm flipH="1">
              <a:off x="1710"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5" name="Line 105">
              <a:extLst>
                <a:ext uri="{FF2B5EF4-FFF2-40B4-BE49-F238E27FC236}">
                  <a16:creationId xmlns:a16="http://schemas.microsoft.com/office/drawing/2014/main" id="{AF206C46-EC81-0D47-BFA0-06B87D5B0776}"/>
                </a:ext>
              </a:extLst>
            </p:cNvPr>
            <p:cNvSpPr>
              <a:spLocks noChangeShapeType="1"/>
            </p:cNvSpPr>
            <p:nvPr/>
          </p:nvSpPr>
          <p:spPr bwMode="auto">
            <a:xfrm flipH="1">
              <a:off x="1739"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6" name="Line 106">
              <a:extLst>
                <a:ext uri="{FF2B5EF4-FFF2-40B4-BE49-F238E27FC236}">
                  <a16:creationId xmlns:a16="http://schemas.microsoft.com/office/drawing/2014/main" id="{AE35FB27-0DDF-AC62-2957-6CF7CE889421}"/>
                </a:ext>
              </a:extLst>
            </p:cNvPr>
            <p:cNvSpPr>
              <a:spLocks noChangeShapeType="1"/>
            </p:cNvSpPr>
            <p:nvPr/>
          </p:nvSpPr>
          <p:spPr bwMode="auto">
            <a:xfrm flipH="1">
              <a:off x="1768"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7" name="Line 107">
              <a:extLst>
                <a:ext uri="{FF2B5EF4-FFF2-40B4-BE49-F238E27FC236}">
                  <a16:creationId xmlns:a16="http://schemas.microsoft.com/office/drawing/2014/main" id="{A809FFFA-68CB-8BDD-518D-6FE779A470B9}"/>
                </a:ext>
              </a:extLst>
            </p:cNvPr>
            <p:cNvSpPr>
              <a:spLocks noChangeShapeType="1"/>
            </p:cNvSpPr>
            <p:nvPr/>
          </p:nvSpPr>
          <p:spPr bwMode="auto">
            <a:xfrm flipH="1">
              <a:off x="1796"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8" name="Line 108">
              <a:extLst>
                <a:ext uri="{FF2B5EF4-FFF2-40B4-BE49-F238E27FC236}">
                  <a16:creationId xmlns:a16="http://schemas.microsoft.com/office/drawing/2014/main" id="{89173F08-2424-BBBD-084F-753B95035551}"/>
                </a:ext>
              </a:extLst>
            </p:cNvPr>
            <p:cNvSpPr>
              <a:spLocks noChangeShapeType="1"/>
            </p:cNvSpPr>
            <p:nvPr/>
          </p:nvSpPr>
          <p:spPr bwMode="auto">
            <a:xfrm>
              <a:off x="1728" y="108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19" name="Line 109">
              <a:extLst>
                <a:ext uri="{FF2B5EF4-FFF2-40B4-BE49-F238E27FC236}">
                  <a16:creationId xmlns:a16="http://schemas.microsoft.com/office/drawing/2014/main" id="{62A19305-C954-C71F-85D1-D4E9D90788EA}"/>
                </a:ext>
              </a:extLst>
            </p:cNvPr>
            <p:cNvSpPr>
              <a:spLocks noChangeShapeType="1"/>
            </p:cNvSpPr>
            <p:nvPr/>
          </p:nvSpPr>
          <p:spPr bwMode="auto">
            <a:xfrm flipH="1">
              <a:off x="1722"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0" name="Line 110">
              <a:extLst>
                <a:ext uri="{FF2B5EF4-FFF2-40B4-BE49-F238E27FC236}">
                  <a16:creationId xmlns:a16="http://schemas.microsoft.com/office/drawing/2014/main" id="{16DB98D3-1C58-1C39-8F78-DF8379DD96B1}"/>
                </a:ext>
              </a:extLst>
            </p:cNvPr>
            <p:cNvSpPr>
              <a:spLocks noChangeShapeType="1"/>
            </p:cNvSpPr>
            <p:nvPr/>
          </p:nvSpPr>
          <p:spPr bwMode="auto">
            <a:xfrm flipH="1">
              <a:off x="1751"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1" name="Line 111">
              <a:extLst>
                <a:ext uri="{FF2B5EF4-FFF2-40B4-BE49-F238E27FC236}">
                  <a16:creationId xmlns:a16="http://schemas.microsoft.com/office/drawing/2014/main" id="{4845BABE-0D24-B2BC-0213-2B5C18291B15}"/>
                </a:ext>
              </a:extLst>
            </p:cNvPr>
            <p:cNvSpPr>
              <a:spLocks noChangeShapeType="1"/>
            </p:cNvSpPr>
            <p:nvPr/>
          </p:nvSpPr>
          <p:spPr bwMode="auto">
            <a:xfrm flipH="1">
              <a:off x="1780"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2" name="Line 112">
              <a:extLst>
                <a:ext uri="{FF2B5EF4-FFF2-40B4-BE49-F238E27FC236}">
                  <a16:creationId xmlns:a16="http://schemas.microsoft.com/office/drawing/2014/main" id="{C82DB1AA-C386-2384-706B-2D0675960D14}"/>
                </a:ext>
              </a:extLst>
            </p:cNvPr>
            <p:cNvSpPr>
              <a:spLocks noChangeShapeType="1"/>
            </p:cNvSpPr>
            <p:nvPr/>
          </p:nvSpPr>
          <p:spPr bwMode="auto">
            <a:xfrm flipH="1">
              <a:off x="1808"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3" name="Line 113">
              <a:extLst>
                <a:ext uri="{FF2B5EF4-FFF2-40B4-BE49-F238E27FC236}">
                  <a16:creationId xmlns:a16="http://schemas.microsoft.com/office/drawing/2014/main" id="{97399D55-5F56-225D-BC34-F87026395591}"/>
                </a:ext>
              </a:extLst>
            </p:cNvPr>
            <p:cNvSpPr>
              <a:spLocks noChangeShapeType="1"/>
            </p:cNvSpPr>
            <p:nvPr/>
          </p:nvSpPr>
          <p:spPr bwMode="auto">
            <a:xfrm>
              <a:off x="1740" y="126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4" name="Line 114">
              <a:extLst>
                <a:ext uri="{FF2B5EF4-FFF2-40B4-BE49-F238E27FC236}">
                  <a16:creationId xmlns:a16="http://schemas.microsoft.com/office/drawing/2014/main" id="{B48DB05F-8BB5-9272-4ADB-009C823FADD3}"/>
                </a:ext>
              </a:extLst>
            </p:cNvPr>
            <p:cNvSpPr>
              <a:spLocks noChangeShapeType="1"/>
            </p:cNvSpPr>
            <p:nvPr/>
          </p:nvSpPr>
          <p:spPr bwMode="auto">
            <a:xfrm flipH="1">
              <a:off x="1866"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5" name="Line 115">
              <a:extLst>
                <a:ext uri="{FF2B5EF4-FFF2-40B4-BE49-F238E27FC236}">
                  <a16:creationId xmlns:a16="http://schemas.microsoft.com/office/drawing/2014/main" id="{DAA297A6-76AA-F655-3FE2-F05D80E926A6}"/>
                </a:ext>
              </a:extLst>
            </p:cNvPr>
            <p:cNvSpPr>
              <a:spLocks noChangeShapeType="1"/>
            </p:cNvSpPr>
            <p:nvPr/>
          </p:nvSpPr>
          <p:spPr bwMode="auto">
            <a:xfrm flipH="1">
              <a:off x="1895"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6" name="Line 116">
              <a:extLst>
                <a:ext uri="{FF2B5EF4-FFF2-40B4-BE49-F238E27FC236}">
                  <a16:creationId xmlns:a16="http://schemas.microsoft.com/office/drawing/2014/main" id="{50D096D9-B744-1153-0F84-BECB691721DB}"/>
                </a:ext>
              </a:extLst>
            </p:cNvPr>
            <p:cNvSpPr>
              <a:spLocks noChangeShapeType="1"/>
            </p:cNvSpPr>
            <p:nvPr/>
          </p:nvSpPr>
          <p:spPr bwMode="auto">
            <a:xfrm flipH="1">
              <a:off x="1924"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7" name="Line 117">
              <a:extLst>
                <a:ext uri="{FF2B5EF4-FFF2-40B4-BE49-F238E27FC236}">
                  <a16:creationId xmlns:a16="http://schemas.microsoft.com/office/drawing/2014/main" id="{96C90B83-54E8-3150-351E-E906F3E568C3}"/>
                </a:ext>
              </a:extLst>
            </p:cNvPr>
            <p:cNvSpPr>
              <a:spLocks noChangeShapeType="1"/>
            </p:cNvSpPr>
            <p:nvPr/>
          </p:nvSpPr>
          <p:spPr bwMode="auto">
            <a:xfrm flipH="1">
              <a:off x="1952"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8" name="Line 118">
              <a:extLst>
                <a:ext uri="{FF2B5EF4-FFF2-40B4-BE49-F238E27FC236}">
                  <a16:creationId xmlns:a16="http://schemas.microsoft.com/office/drawing/2014/main" id="{19E6BD22-25A1-BBD0-7DEF-DABAEE6A4A7F}"/>
                </a:ext>
              </a:extLst>
            </p:cNvPr>
            <p:cNvSpPr>
              <a:spLocks noChangeShapeType="1"/>
            </p:cNvSpPr>
            <p:nvPr/>
          </p:nvSpPr>
          <p:spPr bwMode="auto">
            <a:xfrm>
              <a:off x="1884" y="126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29" name="Line 119">
              <a:extLst>
                <a:ext uri="{FF2B5EF4-FFF2-40B4-BE49-F238E27FC236}">
                  <a16:creationId xmlns:a16="http://schemas.microsoft.com/office/drawing/2014/main" id="{62072C3B-0901-F859-E25F-78E88CAFF918}"/>
                </a:ext>
              </a:extLst>
            </p:cNvPr>
            <p:cNvSpPr>
              <a:spLocks noChangeShapeType="1"/>
            </p:cNvSpPr>
            <p:nvPr/>
          </p:nvSpPr>
          <p:spPr bwMode="auto">
            <a:xfrm flipH="1">
              <a:off x="1734"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0" name="Line 120">
              <a:extLst>
                <a:ext uri="{FF2B5EF4-FFF2-40B4-BE49-F238E27FC236}">
                  <a16:creationId xmlns:a16="http://schemas.microsoft.com/office/drawing/2014/main" id="{811A42BF-880F-F710-BE11-C2A128D65B3D}"/>
                </a:ext>
              </a:extLst>
            </p:cNvPr>
            <p:cNvSpPr>
              <a:spLocks noChangeShapeType="1"/>
            </p:cNvSpPr>
            <p:nvPr/>
          </p:nvSpPr>
          <p:spPr bwMode="auto">
            <a:xfrm flipH="1">
              <a:off x="1763"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1" name="Line 121">
              <a:extLst>
                <a:ext uri="{FF2B5EF4-FFF2-40B4-BE49-F238E27FC236}">
                  <a16:creationId xmlns:a16="http://schemas.microsoft.com/office/drawing/2014/main" id="{C9A4572C-4BE9-30F6-9973-C2D504F4BA56}"/>
                </a:ext>
              </a:extLst>
            </p:cNvPr>
            <p:cNvSpPr>
              <a:spLocks noChangeShapeType="1"/>
            </p:cNvSpPr>
            <p:nvPr/>
          </p:nvSpPr>
          <p:spPr bwMode="auto">
            <a:xfrm flipH="1">
              <a:off x="1792"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2" name="Line 122">
              <a:extLst>
                <a:ext uri="{FF2B5EF4-FFF2-40B4-BE49-F238E27FC236}">
                  <a16:creationId xmlns:a16="http://schemas.microsoft.com/office/drawing/2014/main" id="{5C4DEA45-99A4-C958-6176-12CD85AF0E69}"/>
                </a:ext>
              </a:extLst>
            </p:cNvPr>
            <p:cNvSpPr>
              <a:spLocks noChangeShapeType="1"/>
            </p:cNvSpPr>
            <p:nvPr/>
          </p:nvSpPr>
          <p:spPr bwMode="auto">
            <a:xfrm flipH="1">
              <a:off x="1820"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3" name="Line 123">
              <a:extLst>
                <a:ext uri="{FF2B5EF4-FFF2-40B4-BE49-F238E27FC236}">
                  <a16:creationId xmlns:a16="http://schemas.microsoft.com/office/drawing/2014/main" id="{71CD315C-1546-03A6-BD88-E7F6C349A4EB}"/>
                </a:ext>
              </a:extLst>
            </p:cNvPr>
            <p:cNvSpPr>
              <a:spLocks noChangeShapeType="1"/>
            </p:cNvSpPr>
            <p:nvPr/>
          </p:nvSpPr>
          <p:spPr bwMode="auto">
            <a:xfrm>
              <a:off x="1752" y="1446"/>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4" name="Line 124">
              <a:extLst>
                <a:ext uri="{FF2B5EF4-FFF2-40B4-BE49-F238E27FC236}">
                  <a16:creationId xmlns:a16="http://schemas.microsoft.com/office/drawing/2014/main" id="{7E8C0B6B-558A-33F6-1728-9F689D9870E0}"/>
                </a:ext>
              </a:extLst>
            </p:cNvPr>
            <p:cNvSpPr>
              <a:spLocks noChangeShapeType="1"/>
            </p:cNvSpPr>
            <p:nvPr/>
          </p:nvSpPr>
          <p:spPr bwMode="auto">
            <a:xfrm flipH="1">
              <a:off x="1728"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5" name="Line 125">
              <a:extLst>
                <a:ext uri="{FF2B5EF4-FFF2-40B4-BE49-F238E27FC236}">
                  <a16:creationId xmlns:a16="http://schemas.microsoft.com/office/drawing/2014/main" id="{07E05748-9A81-A89A-89FA-74179B5B6C6B}"/>
                </a:ext>
              </a:extLst>
            </p:cNvPr>
            <p:cNvSpPr>
              <a:spLocks noChangeShapeType="1"/>
            </p:cNvSpPr>
            <p:nvPr/>
          </p:nvSpPr>
          <p:spPr bwMode="auto">
            <a:xfrm flipH="1">
              <a:off x="1757"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6" name="Line 126">
              <a:extLst>
                <a:ext uri="{FF2B5EF4-FFF2-40B4-BE49-F238E27FC236}">
                  <a16:creationId xmlns:a16="http://schemas.microsoft.com/office/drawing/2014/main" id="{BFFEAE67-621C-CB16-E445-9474BB69454E}"/>
                </a:ext>
              </a:extLst>
            </p:cNvPr>
            <p:cNvSpPr>
              <a:spLocks noChangeShapeType="1"/>
            </p:cNvSpPr>
            <p:nvPr/>
          </p:nvSpPr>
          <p:spPr bwMode="auto">
            <a:xfrm flipH="1">
              <a:off x="1786"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7" name="Line 127">
              <a:extLst>
                <a:ext uri="{FF2B5EF4-FFF2-40B4-BE49-F238E27FC236}">
                  <a16:creationId xmlns:a16="http://schemas.microsoft.com/office/drawing/2014/main" id="{94CE29B6-1EEC-665E-A40A-DCE62095B3AD}"/>
                </a:ext>
              </a:extLst>
            </p:cNvPr>
            <p:cNvSpPr>
              <a:spLocks noChangeShapeType="1"/>
            </p:cNvSpPr>
            <p:nvPr/>
          </p:nvSpPr>
          <p:spPr bwMode="auto">
            <a:xfrm flipH="1">
              <a:off x="1814"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8" name="Line 128">
              <a:extLst>
                <a:ext uri="{FF2B5EF4-FFF2-40B4-BE49-F238E27FC236}">
                  <a16:creationId xmlns:a16="http://schemas.microsoft.com/office/drawing/2014/main" id="{E99C4BBD-BC89-7354-D17B-E705610F76B1}"/>
                </a:ext>
              </a:extLst>
            </p:cNvPr>
            <p:cNvSpPr>
              <a:spLocks noChangeShapeType="1"/>
            </p:cNvSpPr>
            <p:nvPr/>
          </p:nvSpPr>
          <p:spPr bwMode="auto">
            <a:xfrm>
              <a:off x="1746" y="160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39" name="Line 129">
              <a:extLst>
                <a:ext uri="{FF2B5EF4-FFF2-40B4-BE49-F238E27FC236}">
                  <a16:creationId xmlns:a16="http://schemas.microsoft.com/office/drawing/2014/main" id="{FC2D23F4-F5A3-607A-D4F8-16FEFBED6B40}"/>
                </a:ext>
              </a:extLst>
            </p:cNvPr>
            <p:cNvSpPr>
              <a:spLocks noChangeShapeType="1"/>
            </p:cNvSpPr>
            <p:nvPr/>
          </p:nvSpPr>
          <p:spPr bwMode="auto">
            <a:xfrm flipH="1">
              <a:off x="1872"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0" name="Line 130">
              <a:extLst>
                <a:ext uri="{FF2B5EF4-FFF2-40B4-BE49-F238E27FC236}">
                  <a16:creationId xmlns:a16="http://schemas.microsoft.com/office/drawing/2014/main" id="{6FF44218-911C-7EB6-ACB0-BA2624A09C82}"/>
                </a:ext>
              </a:extLst>
            </p:cNvPr>
            <p:cNvSpPr>
              <a:spLocks noChangeShapeType="1"/>
            </p:cNvSpPr>
            <p:nvPr/>
          </p:nvSpPr>
          <p:spPr bwMode="auto">
            <a:xfrm flipH="1">
              <a:off x="1901"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1" name="Line 131">
              <a:extLst>
                <a:ext uri="{FF2B5EF4-FFF2-40B4-BE49-F238E27FC236}">
                  <a16:creationId xmlns:a16="http://schemas.microsoft.com/office/drawing/2014/main" id="{C650D107-5CA5-276E-C44A-BC75DB4EB67A}"/>
                </a:ext>
              </a:extLst>
            </p:cNvPr>
            <p:cNvSpPr>
              <a:spLocks noChangeShapeType="1"/>
            </p:cNvSpPr>
            <p:nvPr/>
          </p:nvSpPr>
          <p:spPr bwMode="auto">
            <a:xfrm flipH="1">
              <a:off x="1930"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2" name="Line 132">
              <a:extLst>
                <a:ext uri="{FF2B5EF4-FFF2-40B4-BE49-F238E27FC236}">
                  <a16:creationId xmlns:a16="http://schemas.microsoft.com/office/drawing/2014/main" id="{8CD18AF0-3954-629D-877D-5C5F9BA8C354}"/>
                </a:ext>
              </a:extLst>
            </p:cNvPr>
            <p:cNvSpPr>
              <a:spLocks noChangeShapeType="1"/>
            </p:cNvSpPr>
            <p:nvPr/>
          </p:nvSpPr>
          <p:spPr bwMode="auto">
            <a:xfrm flipH="1">
              <a:off x="1958"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3" name="Line 133">
              <a:extLst>
                <a:ext uri="{FF2B5EF4-FFF2-40B4-BE49-F238E27FC236}">
                  <a16:creationId xmlns:a16="http://schemas.microsoft.com/office/drawing/2014/main" id="{677012A2-7EB2-05AD-2219-707CA57B386E}"/>
                </a:ext>
              </a:extLst>
            </p:cNvPr>
            <p:cNvSpPr>
              <a:spLocks noChangeShapeType="1"/>
            </p:cNvSpPr>
            <p:nvPr/>
          </p:nvSpPr>
          <p:spPr bwMode="auto">
            <a:xfrm>
              <a:off x="1890" y="160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4" name="Line 134">
              <a:extLst>
                <a:ext uri="{FF2B5EF4-FFF2-40B4-BE49-F238E27FC236}">
                  <a16:creationId xmlns:a16="http://schemas.microsoft.com/office/drawing/2014/main" id="{1F0C3FC6-1B27-89BA-C3BE-BC8547A3FF38}"/>
                </a:ext>
              </a:extLst>
            </p:cNvPr>
            <p:cNvSpPr>
              <a:spLocks noChangeShapeType="1"/>
            </p:cNvSpPr>
            <p:nvPr/>
          </p:nvSpPr>
          <p:spPr bwMode="auto">
            <a:xfrm flipH="1">
              <a:off x="2004"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5" name="Line 135">
              <a:extLst>
                <a:ext uri="{FF2B5EF4-FFF2-40B4-BE49-F238E27FC236}">
                  <a16:creationId xmlns:a16="http://schemas.microsoft.com/office/drawing/2014/main" id="{9B3B6FA9-CBE9-FC71-CF01-F9E60ACA530A}"/>
                </a:ext>
              </a:extLst>
            </p:cNvPr>
            <p:cNvSpPr>
              <a:spLocks noChangeShapeType="1"/>
            </p:cNvSpPr>
            <p:nvPr/>
          </p:nvSpPr>
          <p:spPr bwMode="auto">
            <a:xfrm flipH="1">
              <a:off x="1848"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6" name="Line 136">
              <a:extLst>
                <a:ext uri="{FF2B5EF4-FFF2-40B4-BE49-F238E27FC236}">
                  <a16:creationId xmlns:a16="http://schemas.microsoft.com/office/drawing/2014/main" id="{8FEF4D8F-B199-8316-F676-73A67D2C3405}"/>
                </a:ext>
              </a:extLst>
            </p:cNvPr>
            <p:cNvSpPr>
              <a:spLocks noChangeShapeType="1"/>
            </p:cNvSpPr>
            <p:nvPr/>
          </p:nvSpPr>
          <p:spPr bwMode="auto">
            <a:xfrm flipH="1">
              <a:off x="1877"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7" name="Line 137">
              <a:extLst>
                <a:ext uri="{FF2B5EF4-FFF2-40B4-BE49-F238E27FC236}">
                  <a16:creationId xmlns:a16="http://schemas.microsoft.com/office/drawing/2014/main" id="{8B39B448-2E57-BF57-CA28-F201CB2B89C6}"/>
                </a:ext>
              </a:extLst>
            </p:cNvPr>
            <p:cNvSpPr>
              <a:spLocks noChangeShapeType="1"/>
            </p:cNvSpPr>
            <p:nvPr/>
          </p:nvSpPr>
          <p:spPr bwMode="auto">
            <a:xfrm flipH="1">
              <a:off x="1906"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8" name="Line 138">
              <a:extLst>
                <a:ext uri="{FF2B5EF4-FFF2-40B4-BE49-F238E27FC236}">
                  <a16:creationId xmlns:a16="http://schemas.microsoft.com/office/drawing/2014/main" id="{D7E9005C-93A0-4644-3AB0-94285DBEC0E0}"/>
                </a:ext>
              </a:extLst>
            </p:cNvPr>
            <p:cNvSpPr>
              <a:spLocks noChangeShapeType="1"/>
            </p:cNvSpPr>
            <p:nvPr/>
          </p:nvSpPr>
          <p:spPr bwMode="auto">
            <a:xfrm flipH="1">
              <a:off x="1934"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49" name="Line 139">
              <a:extLst>
                <a:ext uri="{FF2B5EF4-FFF2-40B4-BE49-F238E27FC236}">
                  <a16:creationId xmlns:a16="http://schemas.microsoft.com/office/drawing/2014/main" id="{A7AA0F04-61C7-35D3-A8CF-995A2C18E26B}"/>
                </a:ext>
              </a:extLst>
            </p:cNvPr>
            <p:cNvSpPr>
              <a:spLocks noChangeShapeType="1"/>
            </p:cNvSpPr>
            <p:nvPr/>
          </p:nvSpPr>
          <p:spPr bwMode="auto">
            <a:xfrm flipH="1">
              <a:off x="1854"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0" name="Line 140">
              <a:extLst>
                <a:ext uri="{FF2B5EF4-FFF2-40B4-BE49-F238E27FC236}">
                  <a16:creationId xmlns:a16="http://schemas.microsoft.com/office/drawing/2014/main" id="{87244710-16DB-9EC8-101D-EF44EE863B62}"/>
                </a:ext>
              </a:extLst>
            </p:cNvPr>
            <p:cNvSpPr>
              <a:spLocks noChangeShapeType="1"/>
            </p:cNvSpPr>
            <p:nvPr/>
          </p:nvSpPr>
          <p:spPr bwMode="auto">
            <a:xfrm flipH="1">
              <a:off x="1883"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1" name="Line 141">
              <a:extLst>
                <a:ext uri="{FF2B5EF4-FFF2-40B4-BE49-F238E27FC236}">
                  <a16:creationId xmlns:a16="http://schemas.microsoft.com/office/drawing/2014/main" id="{A4C01712-70A8-DF69-EA13-1134518DE6F8}"/>
                </a:ext>
              </a:extLst>
            </p:cNvPr>
            <p:cNvSpPr>
              <a:spLocks noChangeShapeType="1"/>
            </p:cNvSpPr>
            <p:nvPr/>
          </p:nvSpPr>
          <p:spPr bwMode="auto">
            <a:xfrm flipH="1">
              <a:off x="1912"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2" name="Line 142">
              <a:extLst>
                <a:ext uri="{FF2B5EF4-FFF2-40B4-BE49-F238E27FC236}">
                  <a16:creationId xmlns:a16="http://schemas.microsoft.com/office/drawing/2014/main" id="{48B9D627-4C34-881E-BC8A-1DA42F33F64B}"/>
                </a:ext>
              </a:extLst>
            </p:cNvPr>
            <p:cNvSpPr>
              <a:spLocks noChangeShapeType="1"/>
            </p:cNvSpPr>
            <p:nvPr/>
          </p:nvSpPr>
          <p:spPr bwMode="auto">
            <a:xfrm flipH="1">
              <a:off x="1878"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3" name="Line 143">
              <a:extLst>
                <a:ext uri="{FF2B5EF4-FFF2-40B4-BE49-F238E27FC236}">
                  <a16:creationId xmlns:a16="http://schemas.microsoft.com/office/drawing/2014/main" id="{263431B9-FD66-A3DE-2025-70F120FD907F}"/>
                </a:ext>
              </a:extLst>
            </p:cNvPr>
            <p:cNvSpPr>
              <a:spLocks noChangeShapeType="1"/>
            </p:cNvSpPr>
            <p:nvPr/>
          </p:nvSpPr>
          <p:spPr bwMode="auto">
            <a:xfrm flipH="1">
              <a:off x="1907"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4" name="Line 144">
              <a:extLst>
                <a:ext uri="{FF2B5EF4-FFF2-40B4-BE49-F238E27FC236}">
                  <a16:creationId xmlns:a16="http://schemas.microsoft.com/office/drawing/2014/main" id="{0FF5B510-D556-763A-7413-8DE4DB1CD7EF}"/>
                </a:ext>
              </a:extLst>
            </p:cNvPr>
            <p:cNvSpPr>
              <a:spLocks noChangeShapeType="1"/>
            </p:cNvSpPr>
            <p:nvPr/>
          </p:nvSpPr>
          <p:spPr bwMode="auto">
            <a:xfrm flipH="1">
              <a:off x="2148"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5" name="Line 145">
              <a:extLst>
                <a:ext uri="{FF2B5EF4-FFF2-40B4-BE49-F238E27FC236}">
                  <a16:creationId xmlns:a16="http://schemas.microsoft.com/office/drawing/2014/main" id="{38EAED98-86CC-CD3D-81B1-FEE6FBDC9AD8}"/>
                </a:ext>
              </a:extLst>
            </p:cNvPr>
            <p:cNvSpPr>
              <a:spLocks noChangeShapeType="1"/>
            </p:cNvSpPr>
            <p:nvPr/>
          </p:nvSpPr>
          <p:spPr bwMode="auto">
            <a:xfrm flipH="1">
              <a:off x="2177"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6" name="Line 146">
              <a:extLst>
                <a:ext uri="{FF2B5EF4-FFF2-40B4-BE49-F238E27FC236}">
                  <a16:creationId xmlns:a16="http://schemas.microsoft.com/office/drawing/2014/main" id="{2D85CC83-CD69-3027-A26A-11642E0F2139}"/>
                </a:ext>
              </a:extLst>
            </p:cNvPr>
            <p:cNvSpPr>
              <a:spLocks noChangeShapeType="1"/>
            </p:cNvSpPr>
            <p:nvPr/>
          </p:nvSpPr>
          <p:spPr bwMode="auto">
            <a:xfrm flipH="1">
              <a:off x="2206"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7" name="Line 147">
              <a:extLst>
                <a:ext uri="{FF2B5EF4-FFF2-40B4-BE49-F238E27FC236}">
                  <a16:creationId xmlns:a16="http://schemas.microsoft.com/office/drawing/2014/main" id="{973E4D12-D5AB-7917-B5FE-EDF2B9F86AAC}"/>
                </a:ext>
              </a:extLst>
            </p:cNvPr>
            <p:cNvSpPr>
              <a:spLocks noChangeShapeType="1"/>
            </p:cNvSpPr>
            <p:nvPr/>
          </p:nvSpPr>
          <p:spPr bwMode="auto">
            <a:xfrm flipH="1">
              <a:off x="2234"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8" name="Line 148">
              <a:extLst>
                <a:ext uri="{FF2B5EF4-FFF2-40B4-BE49-F238E27FC236}">
                  <a16:creationId xmlns:a16="http://schemas.microsoft.com/office/drawing/2014/main" id="{5817E9C5-1EF9-58EE-1446-F41A03CC80D6}"/>
                </a:ext>
              </a:extLst>
            </p:cNvPr>
            <p:cNvSpPr>
              <a:spLocks noChangeShapeType="1"/>
            </p:cNvSpPr>
            <p:nvPr/>
          </p:nvSpPr>
          <p:spPr bwMode="auto">
            <a:xfrm>
              <a:off x="2166" y="73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59" name="Line 149">
              <a:extLst>
                <a:ext uri="{FF2B5EF4-FFF2-40B4-BE49-F238E27FC236}">
                  <a16:creationId xmlns:a16="http://schemas.microsoft.com/office/drawing/2014/main" id="{E3F526AD-022C-9591-632B-6B5273AAF9B5}"/>
                </a:ext>
              </a:extLst>
            </p:cNvPr>
            <p:cNvSpPr>
              <a:spLocks noChangeShapeType="1"/>
            </p:cNvSpPr>
            <p:nvPr/>
          </p:nvSpPr>
          <p:spPr bwMode="auto">
            <a:xfrm flipH="1">
              <a:off x="2136"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0" name="Line 150">
              <a:extLst>
                <a:ext uri="{FF2B5EF4-FFF2-40B4-BE49-F238E27FC236}">
                  <a16:creationId xmlns:a16="http://schemas.microsoft.com/office/drawing/2014/main" id="{1A15BA52-8B2C-EAD7-6698-9FB12DDB2BD0}"/>
                </a:ext>
              </a:extLst>
            </p:cNvPr>
            <p:cNvSpPr>
              <a:spLocks noChangeShapeType="1"/>
            </p:cNvSpPr>
            <p:nvPr/>
          </p:nvSpPr>
          <p:spPr bwMode="auto">
            <a:xfrm flipH="1">
              <a:off x="2165"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1" name="Line 151">
              <a:extLst>
                <a:ext uri="{FF2B5EF4-FFF2-40B4-BE49-F238E27FC236}">
                  <a16:creationId xmlns:a16="http://schemas.microsoft.com/office/drawing/2014/main" id="{A1CB58F1-53FB-28B9-8702-687CD7447283}"/>
                </a:ext>
              </a:extLst>
            </p:cNvPr>
            <p:cNvSpPr>
              <a:spLocks noChangeShapeType="1"/>
            </p:cNvSpPr>
            <p:nvPr/>
          </p:nvSpPr>
          <p:spPr bwMode="auto">
            <a:xfrm flipH="1">
              <a:off x="2194"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2" name="Line 152">
              <a:extLst>
                <a:ext uri="{FF2B5EF4-FFF2-40B4-BE49-F238E27FC236}">
                  <a16:creationId xmlns:a16="http://schemas.microsoft.com/office/drawing/2014/main" id="{6E54B720-BCCA-2627-4431-C835752FC77A}"/>
                </a:ext>
              </a:extLst>
            </p:cNvPr>
            <p:cNvSpPr>
              <a:spLocks noChangeShapeType="1"/>
            </p:cNvSpPr>
            <p:nvPr/>
          </p:nvSpPr>
          <p:spPr bwMode="auto">
            <a:xfrm flipH="1">
              <a:off x="2222"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3" name="Line 153">
              <a:extLst>
                <a:ext uri="{FF2B5EF4-FFF2-40B4-BE49-F238E27FC236}">
                  <a16:creationId xmlns:a16="http://schemas.microsoft.com/office/drawing/2014/main" id="{211EE608-49EA-C4CE-BF96-F6C58AE4F219}"/>
                </a:ext>
              </a:extLst>
            </p:cNvPr>
            <p:cNvSpPr>
              <a:spLocks noChangeShapeType="1"/>
            </p:cNvSpPr>
            <p:nvPr/>
          </p:nvSpPr>
          <p:spPr bwMode="auto">
            <a:xfrm>
              <a:off x="2154" y="90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4" name="Line 154">
              <a:extLst>
                <a:ext uri="{FF2B5EF4-FFF2-40B4-BE49-F238E27FC236}">
                  <a16:creationId xmlns:a16="http://schemas.microsoft.com/office/drawing/2014/main" id="{FAA327B5-1464-3F3B-1714-FF19825552FC}"/>
                </a:ext>
              </a:extLst>
            </p:cNvPr>
            <p:cNvSpPr>
              <a:spLocks noChangeShapeType="1"/>
            </p:cNvSpPr>
            <p:nvPr/>
          </p:nvSpPr>
          <p:spPr bwMode="auto">
            <a:xfrm flipH="1">
              <a:off x="2154"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5" name="Line 155">
              <a:extLst>
                <a:ext uri="{FF2B5EF4-FFF2-40B4-BE49-F238E27FC236}">
                  <a16:creationId xmlns:a16="http://schemas.microsoft.com/office/drawing/2014/main" id="{C94B3E29-CAFB-EEE8-4376-0AE5C07CEC4F}"/>
                </a:ext>
              </a:extLst>
            </p:cNvPr>
            <p:cNvSpPr>
              <a:spLocks noChangeShapeType="1"/>
            </p:cNvSpPr>
            <p:nvPr/>
          </p:nvSpPr>
          <p:spPr bwMode="auto">
            <a:xfrm flipH="1">
              <a:off x="2183"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6" name="Line 156">
              <a:extLst>
                <a:ext uri="{FF2B5EF4-FFF2-40B4-BE49-F238E27FC236}">
                  <a16:creationId xmlns:a16="http://schemas.microsoft.com/office/drawing/2014/main" id="{9D877BF3-3A05-ED9F-2A08-69E08BDC1AC5}"/>
                </a:ext>
              </a:extLst>
            </p:cNvPr>
            <p:cNvSpPr>
              <a:spLocks noChangeShapeType="1"/>
            </p:cNvSpPr>
            <p:nvPr/>
          </p:nvSpPr>
          <p:spPr bwMode="auto">
            <a:xfrm flipH="1">
              <a:off x="2212"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7" name="Line 157">
              <a:extLst>
                <a:ext uri="{FF2B5EF4-FFF2-40B4-BE49-F238E27FC236}">
                  <a16:creationId xmlns:a16="http://schemas.microsoft.com/office/drawing/2014/main" id="{CCA4A8E1-4C4E-2255-872E-FBE11A51B298}"/>
                </a:ext>
              </a:extLst>
            </p:cNvPr>
            <p:cNvSpPr>
              <a:spLocks noChangeShapeType="1"/>
            </p:cNvSpPr>
            <p:nvPr/>
          </p:nvSpPr>
          <p:spPr bwMode="auto">
            <a:xfrm flipH="1">
              <a:off x="2240"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8" name="Line 158">
              <a:extLst>
                <a:ext uri="{FF2B5EF4-FFF2-40B4-BE49-F238E27FC236}">
                  <a16:creationId xmlns:a16="http://schemas.microsoft.com/office/drawing/2014/main" id="{659BA753-9807-2770-97E1-1D8997F3EE5E}"/>
                </a:ext>
              </a:extLst>
            </p:cNvPr>
            <p:cNvSpPr>
              <a:spLocks noChangeShapeType="1"/>
            </p:cNvSpPr>
            <p:nvPr/>
          </p:nvSpPr>
          <p:spPr bwMode="auto">
            <a:xfrm>
              <a:off x="2172" y="126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69" name="Line 159">
              <a:extLst>
                <a:ext uri="{FF2B5EF4-FFF2-40B4-BE49-F238E27FC236}">
                  <a16:creationId xmlns:a16="http://schemas.microsoft.com/office/drawing/2014/main" id="{A738580C-5402-F8B1-8245-2DCDF56A0194}"/>
                </a:ext>
              </a:extLst>
            </p:cNvPr>
            <p:cNvSpPr>
              <a:spLocks noChangeShapeType="1"/>
            </p:cNvSpPr>
            <p:nvPr/>
          </p:nvSpPr>
          <p:spPr bwMode="auto">
            <a:xfrm flipH="1">
              <a:off x="2166"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0" name="Line 160">
              <a:extLst>
                <a:ext uri="{FF2B5EF4-FFF2-40B4-BE49-F238E27FC236}">
                  <a16:creationId xmlns:a16="http://schemas.microsoft.com/office/drawing/2014/main" id="{01C987D9-FB65-4F97-FAA7-7CDCADB5F050}"/>
                </a:ext>
              </a:extLst>
            </p:cNvPr>
            <p:cNvSpPr>
              <a:spLocks noChangeShapeType="1"/>
            </p:cNvSpPr>
            <p:nvPr/>
          </p:nvSpPr>
          <p:spPr bwMode="auto">
            <a:xfrm flipH="1">
              <a:off x="2195"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1" name="Line 161">
              <a:extLst>
                <a:ext uri="{FF2B5EF4-FFF2-40B4-BE49-F238E27FC236}">
                  <a16:creationId xmlns:a16="http://schemas.microsoft.com/office/drawing/2014/main" id="{12E1E689-9CA5-6660-7C88-8C11D34D0826}"/>
                </a:ext>
              </a:extLst>
            </p:cNvPr>
            <p:cNvSpPr>
              <a:spLocks noChangeShapeType="1"/>
            </p:cNvSpPr>
            <p:nvPr/>
          </p:nvSpPr>
          <p:spPr bwMode="auto">
            <a:xfrm flipH="1">
              <a:off x="2224"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2" name="Line 162">
              <a:extLst>
                <a:ext uri="{FF2B5EF4-FFF2-40B4-BE49-F238E27FC236}">
                  <a16:creationId xmlns:a16="http://schemas.microsoft.com/office/drawing/2014/main" id="{F071A5B8-45C6-79CB-42AA-BB3A26A01D8E}"/>
                </a:ext>
              </a:extLst>
            </p:cNvPr>
            <p:cNvSpPr>
              <a:spLocks noChangeShapeType="1"/>
            </p:cNvSpPr>
            <p:nvPr/>
          </p:nvSpPr>
          <p:spPr bwMode="auto">
            <a:xfrm flipH="1">
              <a:off x="2252"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3" name="Line 163">
              <a:extLst>
                <a:ext uri="{FF2B5EF4-FFF2-40B4-BE49-F238E27FC236}">
                  <a16:creationId xmlns:a16="http://schemas.microsoft.com/office/drawing/2014/main" id="{8A6CE439-3E6B-66C9-B443-50564BA0E1BE}"/>
                </a:ext>
              </a:extLst>
            </p:cNvPr>
            <p:cNvSpPr>
              <a:spLocks noChangeShapeType="1"/>
            </p:cNvSpPr>
            <p:nvPr/>
          </p:nvSpPr>
          <p:spPr bwMode="auto">
            <a:xfrm>
              <a:off x="2184" y="1446"/>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4" name="Line 164">
              <a:extLst>
                <a:ext uri="{FF2B5EF4-FFF2-40B4-BE49-F238E27FC236}">
                  <a16:creationId xmlns:a16="http://schemas.microsoft.com/office/drawing/2014/main" id="{81591EBC-98E8-F744-1859-4CA6A27AA0B5}"/>
                </a:ext>
              </a:extLst>
            </p:cNvPr>
            <p:cNvSpPr>
              <a:spLocks noChangeShapeType="1"/>
            </p:cNvSpPr>
            <p:nvPr/>
          </p:nvSpPr>
          <p:spPr bwMode="auto">
            <a:xfrm flipH="1">
              <a:off x="2160"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5" name="Line 165">
              <a:extLst>
                <a:ext uri="{FF2B5EF4-FFF2-40B4-BE49-F238E27FC236}">
                  <a16:creationId xmlns:a16="http://schemas.microsoft.com/office/drawing/2014/main" id="{E29FE212-C994-B813-8F6B-C5DDFC296EE8}"/>
                </a:ext>
              </a:extLst>
            </p:cNvPr>
            <p:cNvSpPr>
              <a:spLocks noChangeShapeType="1"/>
            </p:cNvSpPr>
            <p:nvPr/>
          </p:nvSpPr>
          <p:spPr bwMode="auto">
            <a:xfrm flipH="1">
              <a:off x="2189"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6" name="Line 166">
              <a:extLst>
                <a:ext uri="{FF2B5EF4-FFF2-40B4-BE49-F238E27FC236}">
                  <a16:creationId xmlns:a16="http://schemas.microsoft.com/office/drawing/2014/main" id="{5DD24112-2467-E110-EF21-EA40CC2A96FC}"/>
                </a:ext>
              </a:extLst>
            </p:cNvPr>
            <p:cNvSpPr>
              <a:spLocks noChangeShapeType="1"/>
            </p:cNvSpPr>
            <p:nvPr/>
          </p:nvSpPr>
          <p:spPr bwMode="auto">
            <a:xfrm flipH="1">
              <a:off x="2218"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7" name="Line 167">
              <a:extLst>
                <a:ext uri="{FF2B5EF4-FFF2-40B4-BE49-F238E27FC236}">
                  <a16:creationId xmlns:a16="http://schemas.microsoft.com/office/drawing/2014/main" id="{1B1F782C-A0AC-804B-C4B3-BF36A0B4DB62}"/>
                </a:ext>
              </a:extLst>
            </p:cNvPr>
            <p:cNvSpPr>
              <a:spLocks noChangeShapeType="1"/>
            </p:cNvSpPr>
            <p:nvPr/>
          </p:nvSpPr>
          <p:spPr bwMode="auto">
            <a:xfrm flipH="1">
              <a:off x="2246"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8" name="Line 168">
              <a:extLst>
                <a:ext uri="{FF2B5EF4-FFF2-40B4-BE49-F238E27FC236}">
                  <a16:creationId xmlns:a16="http://schemas.microsoft.com/office/drawing/2014/main" id="{EB0C51A7-6953-4A71-6C9E-6FCCC763DC6F}"/>
                </a:ext>
              </a:extLst>
            </p:cNvPr>
            <p:cNvSpPr>
              <a:spLocks noChangeShapeType="1"/>
            </p:cNvSpPr>
            <p:nvPr/>
          </p:nvSpPr>
          <p:spPr bwMode="auto">
            <a:xfrm>
              <a:off x="2178" y="1608"/>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79" name="Line 169">
              <a:extLst>
                <a:ext uri="{FF2B5EF4-FFF2-40B4-BE49-F238E27FC236}">
                  <a16:creationId xmlns:a16="http://schemas.microsoft.com/office/drawing/2014/main" id="{6F2C35DC-E7E4-C605-88DF-3E54D54575C3}"/>
                </a:ext>
              </a:extLst>
            </p:cNvPr>
            <p:cNvSpPr>
              <a:spLocks noChangeShapeType="1"/>
            </p:cNvSpPr>
            <p:nvPr/>
          </p:nvSpPr>
          <p:spPr bwMode="auto">
            <a:xfrm flipH="1">
              <a:off x="2310"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0" name="Line 170">
              <a:extLst>
                <a:ext uri="{FF2B5EF4-FFF2-40B4-BE49-F238E27FC236}">
                  <a16:creationId xmlns:a16="http://schemas.microsoft.com/office/drawing/2014/main" id="{D1809C25-3731-318C-3198-3C7D950E6D19}"/>
                </a:ext>
              </a:extLst>
            </p:cNvPr>
            <p:cNvSpPr>
              <a:spLocks noChangeShapeType="1"/>
            </p:cNvSpPr>
            <p:nvPr/>
          </p:nvSpPr>
          <p:spPr bwMode="auto">
            <a:xfrm flipH="1">
              <a:off x="2339"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1" name="Line 171">
              <a:extLst>
                <a:ext uri="{FF2B5EF4-FFF2-40B4-BE49-F238E27FC236}">
                  <a16:creationId xmlns:a16="http://schemas.microsoft.com/office/drawing/2014/main" id="{DEA44F80-98BC-D88A-22EF-6C4BB0FE3CAD}"/>
                </a:ext>
              </a:extLst>
            </p:cNvPr>
            <p:cNvSpPr>
              <a:spLocks noChangeShapeType="1"/>
            </p:cNvSpPr>
            <p:nvPr/>
          </p:nvSpPr>
          <p:spPr bwMode="auto">
            <a:xfrm flipH="1">
              <a:off x="2298"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2" name="Line 172">
              <a:extLst>
                <a:ext uri="{FF2B5EF4-FFF2-40B4-BE49-F238E27FC236}">
                  <a16:creationId xmlns:a16="http://schemas.microsoft.com/office/drawing/2014/main" id="{8F31A7E6-6904-DE4B-E9D0-32AE108E7BF1}"/>
                </a:ext>
              </a:extLst>
            </p:cNvPr>
            <p:cNvSpPr>
              <a:spLocks noChangeShapeType="1"/>
            </p:cNvSpPr>
            <p:nvPr/>
          </p:nvSpPr>
          <p:spPr bwMode="auto">
            <a:xfrm flipH="1">
              <a:off x="2327"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3" name="Line 173">
              <a:extLst>
                <a:ext uri="{FF2B5EF4-FFF2-40B4-BE49-F238E27FC236}">
                  <a16:creationId xmlns:a16="http://schemas.microsoft.com/office/drawing/2014/main" id="{4881CD94-C649-A511-1492-B1C45D580047}"/>
                </a:ext>
              </a:extLst>
            </p:cNvPr>
            <p:cNvSpPr>
              <a:spLocks noChangeShapeType="1"/>
            </p:cNvSpPr>
            <p:nvPr/>
          </p:nvSpPr>
          <p:spPr bwMode="auto">
            <a:xfrm flipH="1">
              <a:off x="2356"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4" name="Line 174">
              <a:extLst>
                <a:ext uri="{FF2B5EF4-FFF2-40B4-BE49-F238E27FC236}">
                  <a16:creationId xmlns:a16="http://schemas.microsoft.com/office/drawing/2014/main" id="{77A6E558-2E65-C116-DDA6-6D87DD80745F}"/>
                </a:ext>
              </a:extLst>
            </p:cNvPr>
            <p:cNvSpPr>
              <a:spLocks noChangeShapeType="1"/>
            </p:cNvSpPr>
            <p:nvPr/>
          </p:nvSpPr>
          <p:spPr bwMode="auto">
            <a:xfrm flipH="1">
              <a:off x="2142"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5" name="Line 175">
              <a:extLst>
                <a:ext uri="{FF2B5EF4-FFF2-40B4-BE49-F238E27FC236}">
                  <a16:creationId xmlns:a16="http://schemas.microsoft.com/office/drawing/2014/main" id="{FF4DBB45-7AF2-71CA-98C3-D1EFEABCF403}"/>
                </a:ext>
              </a:extLst>
            </p:cNvPr>
            <p:cNvSpPr>
              <a:spLocks noChangeShapeType="1"/>
            </p:cNvSpPr>
            <p:nvPr/>
          </p:nvSpPr>
          <p:spPr bwMode="auto">
            <a:xfrm flipH="1">
              <a:off x="2171"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6" name="Line 176">
              <a:extLst>
                <a:ext uri="{FF2B5EF4-FFF2-40B4-BE49-F238E27FC236}">
                  <a16:creationId xmlns:a16="http://schemas.microsoft.com/office/drawing/2014/main" id="{B2E01625-E458-490A-44E5-E4DF2EA37988}"/>
                </a:ext>
              </a:extLst>
            </p:cNvPr>
            <p:cNvSpPr>
              <a:spLocks noChangeShapeType="1"/>
            </p:cNvSpPr>
            <p:nvPr/>
          </p:nvSpPr>
          <p:spPr bwMode="auto">
            <a:xfrm flipH="1">
              <a:off x="2200"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7" name="Line 177">
              <a:extLst>
                <a:ext uri="{FF2B5EF4-FFF2-40B4-BE49-F238E27FC236}">
                  <a16:creationId xmlns:a16="http://schemas.microsoft.com/office/drawing/2014/main" id="{EFE96082-3467-7D8E-B73D-491032F70EE4}"/>
                </a:ext>
              </a:extLst>
            </p:cNvPr>
            <p:cNvSpPr>
              <a:spLocks noChangeShapeType="1"/>
            </p:cNvSpPr>
            <p:nvPr/>
          </p:nvSpPr>
          <p:spPr bwMode="auto">
            <a:xfrm flipH="1">
              <a:off x="2228"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8" name="Line 178">
              <a:extLst>
                <a:ext uri="{FF2B5EF4-FFF2-40B4-BE49-F238E27FC236}">
                  <a16:creationId xmlns:a16="http://schemas.microsoft.com/office/drawing/2014/main" id="{2601A63E-DCC0-238B-C5BE-B75B44A6FD25}"/>
                </a:ext>
              </a:extLst>
            </p:cNvPr>
            <p:cNvSpPr>
              <a:spLocks noChangeShapeType="1"/>
            </p:cNvSpPr>
            <p:nvPr/>
          </p:nvSpPr>
          <p:spPr bwMode="auto">
            <a:xfrm flipH="1">
              <a:off x="2280"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89" name="Line 179">
              <a:extLst>
                <a:ext uri="{FF2B5EF4-FFF2-40B4-BE49-F238E27FC236}">
                  <a16:creationId xmlns:a16="http://schemas.microsoft.com/office/drawing/2014/main" id="{47AC445A-074B-CCA7-ECDE-FF0658F65212}"/>
                </a:ext>
              </a:extLst>
            </p:cNvPr>
            <p:cNvSpPr>
              <a:spLocks noChangeShapeType="1"/>
            </p:cNvSpPr>
            <p:nvPr/>
          </p:nvSpPr>
          <p:spPr bwMode="auto">
            <a:xfrm flipH="1">
              <a:off x="2292"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0" name="Line 180">
              <a:extLst>
                <a:ext uri="{FF2B5EF4-FFF2-40B4-BE49-F238E27FC236}">
                  <a16:creationId xmlns:a16="http://schemas.microsoft.com/office/drawing/2014/main" id="{0316C89E-086B-F3AB-A58B-9D2B8D8A1285}"/>
                </a:ext>
              </a:extLst>
            </p:cNvPr>
            <p:cNvSpPr>
              <a:spLocks noChangeShapeType="1"/>
            </p:cNvSpPr>
            <p:nvPr/>
          </p:nvSpPr>
          <p:spPr bwMode="auto">
            <a:xfrm flipH="1">
              <a:off x="2321"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1" name="Line 181">
              <a:extLst>
                <a:ext uri="{FF2B5EF4-FFF2-40B4-BE49-F238E27FC236}">
                  <a16:creationId xmlns:a16="http://schemas.microsoft.com/office/drawing/2014/main" id="{E630E77C-023D-5A85-1BC6-69C5161B9DCE}"/>
                </a:ext>
              </a:extLst>
            </p:cNvPr>
            <p:cNvSpPr>
              <a:spLocks noChangeShapeType="1"/>
            </p:cNvSpPr>
            <p:nvPr/>
          </p:nvSpPr>
          <p:spPr bwMode="auto">
            <a:xfrm flipH="1">
              <a:off x="2350"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2" name="Line 182">
              <a:extLst>
                <a:ext uri="{FF2B5EF4-FFF2-40B4-BE49-F238E27FC236}">
                  <a16:creationId xmlns:a16="http://schemas.microsoft.com/office/drawing/2014/main" id="{8F9898E4-DFE4-2505-EC7D-D1F18C2D6443}"/>
                </a:ext>
              </a:extLst>
            </p:cNvPr>
            <p:cNvSpPr>
              <a:spLocks noChangeShapeType="1"/>
            </p:cNvSpPr>
            <p:nvPr/>
          </p:nvSpPr>
          <p:spPr bwMode="auto">
            <a:xfrm flipH="1">
              <a:off x="2378"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3" name="Line 183">
              <a:extLst>
                <a:ext uri="{FF2B5EF4-FFF2-40B4-BE49-F238E27FC236}">
                  <a16:creationId xmlns:a16="http://schemas.microsoft.com/office/drawing/2014/main" id="{64CD1D80-96D4-5A48-296F-1839E0BA5B7E}"/>
                </a:ext>
              </a:extLst>
            </p:cNvPr>
            <p:cNvSpPr>
              <a:spLocks noChangeShapeType="1"/>
            </p:cNvSpPr>
            <p:nvPr/>
          </p:nvSpPr>
          <p:spPr bwMode="auto">
            <a:xfrm flipH="1">
              <a:off x="2580"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4" name="Line 184">
              <a:extLst>
                <a:ext uri="{FF2B5EF4-FFF2-40B4-BE49-F238E27FC236}">
                  <a16:creationId xmlns:a16="http://schemas.microsoft.com/office/drawing/2014/main" id="{C4876EDA-EB33-2972-A5FC-EA3285C53D89}"/>
                </a:ext>
              </a:extLst>
            </p:cNvPr>
            <p:cNvSpPr>
              <a:spLocks noChangeShapeType="1"/>
            </p:cNvSpPr>
            <p:nvPr/>
          </p:nvSpPr>
          <p:spPr bwMode="auto">
            <a:xfrm flipH="1">
              <a:off x="2609"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5" name="Line 185">
              <a:extLst>
                <a:ext uri="{FF2B5EF4-FFF2-40B4-BE49-F238E27FC236}">
                  <a16:creationId xmlns:a16="http://schemas.microsoft.com/office/drawing/2014/main" id="{15019EC8-CD64-AB42-2540-D48F08E4C483}"/>
                </a:ext>
              </a:extLst>
            </p:cNvPr>
            <p:cNvSpPr>
              <a:spLocks noChangeShapeType="1"/>
            </p:cNvSpPr>
            <p:nvPr/>
          </p:nvSpPr>
          <p:spPr bwMode="auto">
            <a:xfrm flipH="1">
              <a:off x="2638"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6" name="Line 186">
              <a:extLst>
                <a:ext uri="{FF2B5EF4-FFF2-40B4-BE49-F238E27FC236}">
                  <a16:creationId xmlns:a16="http://schemas.microsoft.com/office/drawing/2014/main" id="{11E5BDB6-679E-C284-01AA-526FC8AC121C}"/>
                </a:ext>
              </a:extLst>
            </p:cNvPr>
            <p:cNvSpPr>
              <a:spLocks noChangeShapeType="1"/>
            </p:cNvSpPr>
            <p:nvPr/>
          </p:nvSpPr>
          <p:spPr bwMode="auto">
            <a:xfrm flipH="1">
              <a:off x="2666"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7" name="Line 187">
              <a:extLst>
                <a:ext uri="{FF2B5EF4-FFF2-40B4-BE49-F238E27FC236}">
                  <a16:creationId xmlns:a16="http://schemas.microsoft.com/office/drawing/2014/main" id="{72B5D364-8756-2474-D02B-51ED11A7C5A0}"/>
                </a:ext>
              </a:extLst>
            </p:cNvPr>
            <p:cNvSpPr>
              <a:spLocks noChangeShapeType="1"/>
            </p:cNvSpPr>
            <p:nvPr/>
          </p:nvSpPr>
          <p:spPr bwMode="auto">
            <a:xfrm flipH="1">
              <a:off x="3012"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8" name="Line 188">
              <a:extLst>
                <a:ext uri="{FF2B5EF4-FFF2-40B4-BE49-F238E27FC236}">
                  <a16:creationId xmlns:a16="http://schemas.microsoft.com/office/drawing/2014/main" id="{BEFE5F02-60FD-4833-3B9C-C39D73D61426}"/>
                </a:ext>
              </a:extLst>
            </p:cNvPr>
            <p:cNvSpPr>
              <a:spLocks noChangeShapeType="1"/>
            </p:cNvSpPr>
            <p:nvPr/>
          </p:nvSpPr>
          <p:spPr bwMode="auto">
            <a:xfrm flipH="1">
              <a:off x="3041" y="72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899" name="Line 189">
              <a:extLst>
                <a:ext uri="{FF2B5EF4-FFF2-40B4-BE49-F238E27FC236}">
                  <a16:creationId xmlns:a16="http://schemas.microsoft.com/office/drawing/2014/main" id="{7CDB01AE-0DE7-12A9-1717-3A5A6D21186A}"/>
                </a:ext>
              </a:extLst>
            </p:cNvPr>
            <p:cNvSpPr>
              <a:spLocks noChangeShapeType="1"/>
            </p:cNvSpPr>
            <p:nvPr/>
          </p:nvSpPr>
          <p:spPr bwMode="auto">
            <a:xfrm flipH="1">
              <a:off x="3444" y="72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0" name="Line 190">
              <a:extLst>
                <a:ext uri="{FF2B5EF4-FFF2-40B4-BE49-F238E27FC236}">
                  <a16:creationId xmlns:a16="http://schemas.microsoft.com/office/drawing/2014/main" id="{321FF023-F382-0646-2884-FC0607E9173D}"/>
                </a:ext>
              </a:extLst>
            </p:cNvPr>
            <p:cNvSpPr>
              <a:spLocks noChangeShapeType="1"/>
            </p:cNvSpPr>
            <p:nvPr/>
          </p:nvSpPr>
          <p:spPr bwMode="auto">
            <a:xfrm flipH="1">
              <a:off x="2568"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1" name="Line 191">
              <a:extLst>
                <a:ext uri="{FF2B5EF4-FFF2-40B4-BE49-F238E27FC236}">
                  <a16:creationId xmlns:a16="http://schemas.microsoft.com/office/drawing/2014/main" id="{B96AE28B-203E-000D-C650-9F7D4811727F}"/>
                </a:ext>
              </a:extLst>
            </p:cNvPr>
            <p:cNvSpPr>
              <a:spLocks noChangeShapeType="1"/>
            </p:cNvSpPr>
            <p:nvPr/>
          </p:nvSpPr>
          <p:spPr bwMode="auto">
            <a:xfrm flipH="1">
              <a:off x="2597"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2" name="Line 192">
              <a:extLst>
                <a:ext uri="{FF2B5EF4-FFF2-40B4-BE49-F238E27FC236}">
                  <a16:creationId xmlns:a16="http://schemas.microsoft.com/office/drawing/2014/main" id="{6FF3E9A0-9618-B18A-86CD-9F6A45F5D2BB}"/>
                </a:ext>
              </a:extLst>
            </p:cNvPr>
            <p:cNvSpPr>
              <a:spLocks noChangeShapeType="1"/>
            </p:cNvSpPr>
            <p:nvPr/>
          </p:nvSpPr>
          <p:spPr bwMode="auto">
            <a:xfrm flipH="1">
              <a:off x="3000"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3" name="Line 193">
              <a:extLst>
                <a:ext uri="{FF2B5EF4-FFF2-40B4-BE49-F238E27FC236}">
                  <a16:creationId xmlns:a16="http://schemas.microsoft.com/office/drawing/2014/main" id="{57CA1A92-83AE-EAB9-3C30-FE12C7112131}"/>
                </a:ext>
              </a:extLst>
            </p:cNvPr>
            <p:cNvSpPr>
              <a:spLocks noChangeShapeType="1"/>
            </p:cNvSpPr>
            <p:nvPr/>
          </p:nvSpPr>
          <p:spPr bwMode="auto">
            <a:xfrm flipH="1">
              <a:off x="3029"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4" name="Line 194">
              <a:extLst>
                <a:ext uri="{FF2B5EF4-FFF2-40B4-BE49-F238E27FC236}">
                  <a16:creationId xmlns:a16="http://schemas.microsoft.com/office/drawing/2014/main" id="{B2A39623-03BE-85F0-BB17-F548801A5792}"/>
                </a:ext>
              </a:extLst>
            </p:cNvPr>
            <p:cNvSpPr>
              <a:spLocks noChangeShapeType="1"/>
            </p:cNvSpPr>
            <p:nvPr/>
          </p:nvSpPr>
          <p:spPr bwMode="auto">
            <a:xfrm flipH="1">
              <a:off x="3432" y="88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5" name="Line 195">
              <a:extLst>
                <a:ext uri="{FF2B5EF4-FFF2-40B4-BE49-F238E27FC236}">
                  <a16:creationId xmlns:a16="http://schemas.microsoft.com/office/drawing/2014/main" id="{F21C8938-E977-4B9A-5CEA-18710C5AA9B2}"/>
                </a:ext>
              </a:extLst>
            </p:cNvPr>
            <p:cNvSpPr>
              <a:spLocks noChangeShapeType="1"/>
            </p:cNvSpPr>
            <p:nvPr/>
          </p:nvSpPr>
          <p:spPr bwMode="auto">
            <a:xfrm flipH="1">
              <a:off x="3461" y="88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6" name="Line 196">
              <a:extLst>
                <a:ext uri="{FF2B5EF4-FFF2-40B4-BE49-F238E27FC236}">
                  <a16:creationId xmlns:a16="http://schemas.microsoft.com/office/drawing/2014/main" id="{421CB773-5724-9248-7156-3B565DCCD4A3}"/>
                </a:ext>
              </a:extLst>
            </p:cNvPr>
            <p:cNvSpPr>
              <a:spLocks noChangeShapeType="1"/>
            </p:cNvSpPr>
            <p:nvPr/>
          </p:nvSpPr>
          <p:spPr bwMode="auto">
            <a:xfrm flipH="1">
              <a:off x="2574"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7" name="Line 197">
              <a:extLst>
                <a:ext uri="{FF2B5EF4-FFF2-40B4-BE49-F238E27FC236}">
                  <a16:creationId xmlns:a16="http://schemas.microsoft.com/office/drawing/2014/main" id="{F664662B-1B1F-33D2-5340-1E25ACCC1B4F}"/>
                </a:ext>
              </a:extLst>
            </p:cNvPr>
            <p:cNvSpPr>
              <a:spLocks noChangeShapeType="1"/>
            </p:cNvSpPr>
            <p:nvPr/>
          </p:nvSpPr>
          <p:spPr bwMode="auto">
            <a:xfrm flipH="1">
              <a:off x="2603"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8" name="Line 198">
              <a:extLst>
                <a:ext uri="{FF2B5EF4-FFF2-40B4-BE49-F238E27FC236}">
                  <a16:creationId xmlns:a16="http://schemas.microsoft.com/office/drawing/2014/main" id="{2A9DBEE2-8A6E-7D32-C7D5-82BDA4F62ED9}"/>
                </a:ext>
              </a:extLst>
            </p:cNvPr>
            <p:cNvSpPr>
              <a:spLocks noChangeShapeType="1"/>
            </p:cNvSpPr>
            <p:nvPr/>
          </p:nvSpPr>
          <p:spPr bwMode="auto">
            <a:xfrm flipH="1">
              <a:off x="2632"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09" name="Line 199">
              <a:extLst>
                <a:ext uri="{FF2B5EF4-FFF2-40B4-BE49-F238E27FC236}">
                  <a16:creationId xmlns:a16="http://schemas.microsoft.com/office/drawing/2014/main" id="{534EFFB5-4C89-8E0A-6A9C-BA8988B20CCC}"/>
                </a:ext>
              </a:extLst>
            </p:cNvPr>
            <p:cNvSpPr>
              <a:spLocks noChangeShapeType="1"/>
            </p:cNvSpPr>
            <p:nvPr/>
          </p:nvSpPr>
          <p:spPr bwMode="auto">
            <a:xfrm flipH="1">
              <a:off x="2660"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0" name="Line 200">
              <a:extLst>
                <a:ext uri="{FF2B5EF4-FFF2-40B4-BE49-F238E27FC236}">
                  <a16:creationId xmlns:a16="http://schemas.microsoft.com/office/drawing/2014/main" id="{88453AD7-5C20-7D2D-4614-02E588017EA1}"/>
                </a:ext>
              </a:extLst>
            </p:cNvPr>
            <p:cNvSpPr>
              <a:spLocks noChangeShapeType="1"/>
            </p:cNvSpPr>
            <p:nvPr/>
          </p:nvSpPr>
          <p:spPr bwMode="auto">
            <a:xfrm flipH="1">
              <a:off x="3006"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1" name="Line 201">
              <a:extLst>
                <a:ext uri="{FF2B5EF4-FFF2-40B4-BE49-F238E27FC236}">
                  <a16:creationId xmlns:a16="http://schemas.microsoft.com/office/drawing/2014/main" id="{EC0616EB-4DEF-EA9D-731A-73DC8819251C}"/>
                </a:ext>
              </a:extLst>
            </p:cNvPr>
            <p:cNvSpPr>
              <a:spLocks noChangeShapeType="1"/>
            </p:cNvSpPr>
            <p:nvPr/>
          </p:nvSpPr>
          <p:spPr bwMode="auto">
            <a:xfrm flipH="1">
              <a:off x="3035"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2" name="Line 202">
              <a:extLst>
                <a:ext uri="{FF2B5EF4-FFF2-40B4-BE49-F238E27FC236}">
                  <a16:creationId xmlns:a16="http://schemas.microsoft.com/office/drawing/2014/main" id="{C8F2F34D-FE63-6018-8C88-6AEFD8366929}"/>
                </a:ext>
              </a:extLst>
            </p:cNvPr>
            <p:cNvSpPr>
              <a:spLocks noChangeShapeType="1"/>
            </p:cNvSpPr>
            <p:nvPr/>
          </p:nvSpPr>
          <p:spPr bwMode="auto">
            <a:xfrm flipH="1">
              <a:off x="3064" y="106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3" name="Line 203">
              <a:extLst>
                <a:ext uri="{FF2B5EF4-FFF2-40B4-BE49-F238E27FC236}">
                  <a16:creationId xmlns:a16="http://schemas.microsoft.com/office/drawing/2014/main" id="{E262E33C-43C0-A690-A6B3-B54AED88507A}"/>
                </a:ext>
              </a:extLst>
            </p:cNvPr>
            <p:cNvSpPr>
              <a:spLocks noChangeShapeType="1"/>
            </p:cNvSpPr>
            <p:nvPr/>
          </p:nvSpPr>
          <p:spPr bwMode="auto">
            <a:xfrm flipH="1">
              <a:off x="3438" y="106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4" name="Line 204">
              <a:extLst>
                <a:ext uri="{FF2B5EF4-FFF2-40B4-BE49-F238E27FC236}">
                  <a16:creationId xmlns:a16="http://schemas.microsoft.com/office/drawing/2014/main" id="{B85F108A-2DD0-C697-1C60-80D9E5ED074B}"/>
                </a:ext>
              </a:extLst>
            </p:cNvPr>
            <p:cNvSpPr>
              <a:spLocks noChangeShapeType="1"/>
            </p:cNvSpPr>
            <p:nvPr/>
          </p:nvSpPr>
          <p:spPr bwMode="auto">
            <a:xfrm flipH="1">
              <a:off x="2586"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5" name="Line 205">
              <a:extLst>
                <a:ext uri="{FF2B5EF4-FFF2-40B4-BE49-F238E27FC236}">
                  <a16:creationId xmlns:a16="http://schemas.microsoft.com/office/drawing/2014/main" id="{75A2350F-AED4-D620-6AAD-15ADDE96C254}"/>
                </a:ext>
              </a:extLst>
            </p:cNvPr>
            <p:cNvSpPr>
              <a:spLocks noChangeShapeType="1"/>
            </p:cNvSpPr>
            <p:nvPr/>
          </p:nvSpPr>
          <p:spPr bwMode="auto">
            <a:xfrm flipH="1">
              <a:off x="2615"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6" name="Line 206">
              <a:extLst>
                <a:ext uri="{FF2B5EF4-FFF2-40B4-BE49-F238E27FC236}">
                  <a16:creationId xmlns:a16="http://schemas.microsoft.com/office/drawing/2014/main" id="{72419C44-3BB6-6CDD-4A5F-A07D8DAC3DF9}"/>
                </a:ext>
              </a:extLst>
            </p:cNvPr>
            <p:cNvSpPr>
              <a:spLocks noChangeShapeType="1"/>
            </p:cNvSpPr>
            <p:nvPr/>
          </p:nvSpPr>
          <p:spPr bwMode="auto">
            <a:xfrm flipH="1">
              <a:off x="2644" y="124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7" name="Line 207">
              <a:extLst>
                <a:ext uri="{FF2B5EF4-FFF2-40B4-BE49-F238E27FC236}">
                  <a16:creationId xmlns:a16="http://schemas.microsoft.com/office/drawing/2014/main" id="{24602688-DF85-562B-76B9-E91573A4D52A}"/>
                </a:ext>
              </a:extLst>
            </p:cNvPr>
            <p:cNvSpPr>
              <a:spLocks noChangeShapeType="1"/>
            </p:cNvSpPr>
            <p:nvPr/>
          </p:nvSpPr>
          <p:spPr bwMode="auto">
            <a:xfrm flipH="1">
              <a:off x="2672"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8" name="Line 208">
              <a:extLst>
                <a:ext uri="{FF2B5EF4-FFF2-40B4-BE49-F238E27FC236}">
                  <a16:creationId xmlns:a16="http://schemas.microsoft.com/office/drawing/2014/main" id="{78865093-40FA-D16E-3DDF-875C5CD1FC2E}"/>
                </a:ext>
              </a:extLst>
            </p:cNvPr>
            <p:cNvSpPr>
              <a:spLocks noChangeShapeType="1"/>
            </p:cNvSpPr>
            <p:nvPr/>
          </p:nvSpPr>
          <p:spPr bwMode="auto">
            <a:xfrm>
              <a:off x="2604" y="1260"/>
              <a:ext cx="101"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19" name="Line 209">
              <a:extLst>
                <a:ext uri="{FF2B5EF4-FFF2-40B4-BE49-F238E27FC236}">
                  <a16:creationId xmlns:a16="http://schemas.microsoft.com/office/drawing/2014/main" id="{4D2367E3-EC39-CD85-974A-75C6FA117724}"/>
                </a:ext>
              </a:extLst>
            </p:cNvPr>
            <p:cNvSpPr>
              <a:spLocks noChangeShapeType="1"/>
            </p:cNvSpPr>
            <p:nvPr/>
          </p:nvSpPr>
          <p:spPr bwMode="auto">
            <a:xfrm flipH="1">
              <a:off x="3018"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0" name="Line 210">
              <a:extLst>
                <a:ext uri="{FF2B5EF4-FFF2-40B4-BE49-F238E27FC236}">
                  <a16:creationId xmlns:a16="http://schemas.microsoft.com/office/drawing/2014/main" id="{F67DB95B-39EF-D573-8480-57E8516390B4}"/>
                </a:ext>
              </a:extLst>
            </p:cNvPr>
            <p:cNvSpPr>
              <a:spLocks noChangeShapeType="1"/>
            </p:cNvSpPr>
            <p:nvPr/>
          </p:nvSpPr>
          <p:spPr bwMode="auto">
            <a:xfrm flipH="1">
              <a:off x="3450" y="124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1" name="Line 211">
              <a:extLst>
                <a:ext uri="{FF2B5EF4-FFF2-40B4-BE49-F238E27FC236}">
                  <a16:creationId xmlns:a16="http://schemas.microsoft.com/office/drawing/2014/main" id="{4FDD376F-410D-67B6-BE4A-1C14EB300319}"/>
                </a:ext>
              </a:extLst>
            </p:cNvPr>
            <p:cNvSpPr>
              <a:spLocks noChangeShapeType="1"/>
            </p:cNvSpPr>
            <p:nvPr/>
          </p:nvSpPr>
          <p:spPr bwMode="auto">
            <a:xfrm flipH="1">
              <a:off x="2598"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2" name="Line 212">
              <a:extLst>
                <a:ext uri="{FF2B5EF4-FFF2-40B4-BE49-F238E27FC236}">
                  <a16:creationId xmlns:a16="http://schemas.microsoft.com/office/drawing/2014/main" id="{FCCF43ED-00E7-B4F7-BBB8-8A95E343D638}"/>
                </a:ext>
              </a:extLst>
            </p:cNvPr>
            <p:cNvSpPr>
              <a:spLocks noChangeShapeType="1"/>
            </p:cNvSpPr>
            <p:nvPr/>
          </p:nvSpPr>
          <p:spPr bwMode="auto">
            <a:xfrm flipH="1">
              <a:off x="2627"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3" name="Line 213">
              <a:extLst>
                <a:ext uri="{FF2B5EF4-FFF2-40B4-BE49-F238E27FC236}">
                  <a16:creationId xmlns:a16="http://schemas.microsoft.com/office/drawing/2014/main" id="{8B2B3CBF-29AA-A6D3-E719-6668029C2A6D}"/>
                </a:ext>
              </a:extLst>
            </p:cNvPr>
            <p:cNvSpPr>
              <a:spLocks noChangeShapeType="1"/>
            </p:cNvSpPr>
            <p:nvPr/>
          </p:nvSpPr>
          <p:spPr bwMode="auto">
            <a:xfrm flipH="1">
              <a:off x="2656"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4" name="Line 214">
              <a:extLst>
                <a:ext uri="{FF2B5EF4-FFF2-40B4-BE49-F238E27FC236}">
                  <a16:creationId xmlns:a16="http://schemas.microsoft.com/office/drawing/2014/main" id="{2B07596F-130B-F0AB-0828-0423B20A7351}"/>
                </a:ext>
              </a:extLst>
            </p:cNvPr>
            <p:cNvSpPr>
              <a:spLocks noChangeShapeType="1"/>
            </p:cNvSpPr>
            <p:nvPr/>
          </p:nvSpPr>
          <p:spPr bwMode="auto">
            <a:xfrm flipH="1">
              <a:off x="3030"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5" name="Line 215">
              <a:extLst>
                <a:ext uri="{FF2B5EF4-FFF2-40B4-BE49-F238E27FC236}">
                  <a16:creationId xmlns:a16="http://schemas.microsoft.com/office/drawing/2014/main" id="{8E166ED8-E27F-8853-1CE2-3D1A372BBCC9}"/>
                </a:ext>
              </a:extLst>
            </p:cNvPr>
            <p:cNvSpPr>
              <a:spLocks noChangeShapeType="1"/>
            </p:cNvSpPr>
            <p:nvPr/>
          </p:nvSpPr>
          <p:spPr bwMode="auto">
            <a:xfrm flipH="1">
              <a:off x="3059"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6" name="Line 216">
              <a:extLst>
                <a:ext uri="{FF2B5EF4-FFF2-40B4-BE49-F238E27FC236}">
                  <a16:creationId xmlns:a16="http://schemas.microsoft.com/office/drawing/2014/main" id="{7046CF64-E5E7-1CA9-E365-263EFBC9CAFA}"/>
                </a:ext>
              </a:extLst>
            </p:cNvPr>
            <p:cNvSpPr>
              <a:spLocks noChangeShapeType="1"/>
            </p:cNvSpPr>
            <p:nvPr/>
          </p:nvSpPr>
          <p:spPr bwMode="auto">
            <a:xfrm flipH="1">
              <a:off x="3088"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7" name="Line 217">
              <a:extLst>
                <a:ext uri="{FF2B5EF4-FFF2-40B4-BE49-F238E27FC236}">
                  <a16:creationId xmlns:a16="http://schemas.microsoft.com/office/drawing/2014/main" id="{C60176B4-BA77-DF87-E2B6-AD0283BBC0C0}"/>
                </a:ext>
              </a:extLst>
            </p:cNvPr>
            <p:cNvSpPr>
              <a:spLocks noChangeShapeType="1"/>
            </p:cNvSpPr>
            <p:nvPr/>
          </p:nvSpPr>
          <p:spPr bwMode="auto">
            <a:xfrm flipH="1">
              <a:off x="3116"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8" name="Line 218">
              <a:extLst>
                <a:ext uri="{FF2B5EF4-FFF2-40B4-BE49-F238E27FC236}">
                  <a16:creationId xmlns:a16="http://schemas.microsoft.com/office/drawing/2014/main" id="{2C936DBA-383E-07C6-F984-18D9A7792C9F}"/>
                </a:ext>
              </a:extLst>
            </p:cNvPr>
            <p:cNvSpPr>
              <a:spLocks noChangeShapeType="1"/>
            </p:cNvSpPr>
            <p:nvPr/>
          </p:nvSpPr>
          <p:spPr bwMode="auto">
            <a:xfrm flipH="1">
              <a:off x="3462" y="142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29" name="Line 219">
              <a:extLst>
                <a:ext uri="{FF2B5EF4-FFF2-40B4-BE49-F238E27FC236}">
                  <a16:creationId xmlns:a16="http://schemas.microsoft.com/office/drawing/2014/main" id="{0644BC4C-4920-78F0-5400-59AD2D96F951}"/>
                </a:ext>
              </a:extLst>
            </p:cNvPr>
            <p:cNvSpPr>
              <a:spLocks noChangeShapeType="1"/>
            </p:cNvSpPr>
            <p:nvPr/>
          </p:nvSpPr>
          <p:spPr bwMode="auto">
            <a:xfrm flipH="1">
              <a:off x="3491" y="142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30" name="Line 220">
              <a:extLst>
                <a:ext uri="{FF2B5EF4-FFF2-40B4-BE49-F238E27FC236}">
                  <a16:creationId xmlns:a16="http://schemas.microsoft.com/office/drawing/2014/main" id="{69E15632-3BA9-A4E6-F8D1-927395C98FA9}"/>
                </a:ext>
              </a:extLst>
            </p:cNvPr>
            <p:cNvSpPr>
              <a:spLocks noChangeShapeType="1"/>
            </p:cNvSpPr>
            <p:nvPr/>
          </p:nvSpPr>
          <p:spPr bwMode="auto">
            <a:xfrm flipH="1">
              <a:off x="2592"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31" name="Line 221">
              <a:extLst>
                <a:ext uri="{FF2B5EF4-FFF2-40B4-BE49-F238E27FC236}">
                  <a16:creationId xmlns:a16="http://schemas.microsoft.com/office/drawing/2014/main" id="{C76127DF-D677-8230-DC77-CB47395AD210}"/>
                </a:ext>
              </a:extLst>
            </p:cNvPr>
            <p:cNvSpPr>
              <a:spLocks noChangeShapeType="1"/>
            </p:cNvSpPr>
            <p:nvPr/>
          </p:nvSpPr>
          <p:spPr bwMode="auto">
            <a:xfrm flipH="1">
              <a:off x="2621"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32" name="Line 222">
              <a:extLst>
                <a:ext uri="{FF2B5EF4-FFF2-40B4-BE49-F238E27FC236}">
                  <a16:creationId xmlns:a16="http://schemas.microsoft.com/office/drawing/2014/main" id="{F4FCAF05-9006-9412-917B-9F56C65903EF}"/>
                </a:ext>
              </a:extLst>
            </p:cNvPr>
            <p:cNvSpPr>
              <a:spLocks noChangeShapeType="1"/>
            </p:cNvSpPr>
            <p:nvPr/>
          </p:nvSpPr>
          <p:spPr bwMode="auto">
            <a:xfrm flipH="1">
              <a:off x="2650"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33" name="Line 223">
              <a:extLst>
                <a:ext uri="{FF2B5EF4-FFF2-40B4-BE49-F238E27FC236}">
                  <a16:creationId xmlns:a16="http://schemas.microsoft.com/office/drawing/2014/main" id="{EC752EF8-529A-5B59-1859-A45CE79E50E6}"/>
                </a:ext>
              </a:extLst>
            </p:cNvPr>
            <p:cNvSpPr>
              <a:spLocks noChangeShapeType="1"/>
            </p:cNvSpPr>
            <p:nvPr/>
          </p:nvSpPr>
          <p:spPr bwMode="auto">
            <a:xfrm flipH="1">
              <a:off x="2678"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34" name="Line 224">
              <a:extLst>
                <a:ext uri="{FF2B5EF4-FFF2-40B4-BE49-F238E27FC236}">
                  <a16:creationId xmlns:a16="http://schemas.microsoft.com/office/drawing/2014/main" id="{2D4FE898-E5EA-F59C-4447-024DD5BE8100}"/>
                </a:ext>
              </a:extLst>
            </p:cNvPr>
            <p:cNvSpPr>
              <a:spLocks noChangeShapeType="1"/>
            </p:cNvSpPr>
            <p:nvPr/>
          </p:nvSpPr>
          <p:spPr bwMode="auto">
            <a:xfrm flipH="1">
              <a:off x="3024" y="1590"/>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35" name="Line 225">
              <a:extLst>
                <a:ext uri="{FF2B5EF4-FFF2-40B4-BE49-F238E27FC236}">
                  <a16:creationId xmlns:a16="http://schemas.microsoft.com/office/drawing/2014/main" id="{4BD42A1A-50EC-229A-AAC5-6CAD2D81973D}"/>
                </a:ext>
              </a:extLst>
            </p:cNvPr>
            <p:cNvSpPr>
              <a:spLocks noChangeShapeType="1"/>
            </p:cNvSpPr>
            <p:nvPr/>
          </p:nvSpPr>
          <p:spPr bwMode="auto">
            <a:xfrm flipH="1">
              <a:off x="3053"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36" name="Line 226">
              <a:extLst>
                <a:ext uri="{FF2B5EF4-FFF2-40B4-BE49-F238E27FC236}">
                  <a16:creationId xmlns:a16="http://schemas.microsoft.com/office/drawing/2014/main" id="{EA57DBAF-63C5-E867-9FCE-9B2B94B6C510}"/>
                </a:ext>
              </a:extLst>
            </p:cNvPr>
            <p:cNvSpPr>
              <a:spLocks noChangeShapeType="1"/>
            </p:cNvSpPr>
            <p:nvPr/>
          </p:nvSpPr>
          <p:spPr bwMode="auto">
            <a:xfrm flipH="1">
              <a:off x="3082" y="1590"/>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nvGrpSpPr>
            <p:cNvPr id="18937" name="Group 227">
              <a:extLst>
                <a:ext uri="{FF2B5EF4-FFF2-40B4-BE49-F238E27FC236}">
                  <a16:creationId xmlns:a16="http://schemas.microsoft.com/office/drawing/2014/main" id="{A4BC8189-66EF-72BE-FE96-BC7884C1402B}"/>
                </a:ext>
              </a:extLst>
            </p:cNvPr>
            <p:cNvGrpSpPr>
              <a:grpSpLocks/>
            </p:cNvGrpSpPr>
            <p:nvPr/>
          </p:nvGrpSpPr>
          <p:grpSpPr bwMode="auto">
            <a:xfrm>
              <a:off x="1734" y="1758"/>
              <a:ext cx="144" cy="96"/>
              <a:chOff x="1680" y="1776"/>
              <a:chExt cx="240" cy="96"/>
            </a:xfrm>
          </p:grpSpPr>
          <p:sp>
            <p:nvSpPr>
              <p:cNvPr id="18958" name="Line 228">
                <a:extLst>
                  <a:ext uri="{FF2B5EF4-FFF2-40B4-BE49-F238E27FC236}">
                    <a16:creationId xmlns:a16="http://schemas.microsoft.com/office/drawing/2014/main" id="{3F839017-C8D4-3481-B66F-EA94FCD5FBBF}"/>
                  </a:ext>
                </a:extLst>
              </p:cNvPr>
              <p:cNvSpPr>
                <a:spLocks noChangeShapeType="1"/>
              </p:cNvSpPr>
              <p:nvPr/>
            </p:nvSpPr>
            <p:spPr bwMode="auto">
              <a:xfrm flipH="1">
                <a:off x="1680"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59" name="Line 229">
                <a:extLst>
                  <a:ext uri="{FF2B5EF4-FFF2-40B4-BE49-F238E27FC236}">
                    <a16:creationId xmlns:a16="http://schemas.microsoft.com/office/drawing/2014/main" id="{B9969CD0-757C-7713-6469-88C828966DB5}"/>
                  </a:ext>
                </a:extLst>
              </p:cNvPr>
              <p:cNvSpPr>
                <a:spLocks noChangeShapeType="1"/>
              </p:cNvSpPr>
              <p:nvPr/>
            </p:nvSpPr>
            <p:spPr bwMode="auto">
              <a:xfrm flipH="1">
                <a:off x="1728"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60" name="Line 230">
                <a:extLst>
                  <a:ext uri="{FF2B5EF4-FFF2-40B4-BE49-F238E27FC236}">
                    <a16:creationId xmlns:a16="http://schemas.microsoft.com/office/drawing/2014/main" id="{7B328185-B0D7-2065-2F7A-D1FA3250EF7F}"/>
                  </a:ext>
                </a:extLst>
              </p:cNvPr>
              <p:cNvSpPr>
                <a:spLocks noChangeShapeType="1"/>
              </p:cNvSpPr>
              <p:nvPr/>
            </p:nvSpPr>
            <p:spPr bwMode="auto">
              <a:xfrm flipH="1">
                <a:off x="1776"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61" name="Line 231">
                <a:extLst>
                  <a:ext uri="{FF2B5EF4-FFF2-40B4-BE49-F238E27FC236}">
                    <a16:creationId xmlns:a16="http://schemas.microsoft.com/office/drawing/2014/main" id="{6961FDF2-966A-933B-F1B6-A1197E078272}"/>
                  </a:ext>
                </a:extLst>
              </p:cNvPr>
              <p:cNvSpPr>
                <a:spLocks noChangeShapeType="1"/>
              </p:cNvSpPr>
              <p:nvPr/>
            </p:nvSpPr>
            <p:spPr bwMode="auto">
              <a:xfrm flipH="1">
                <a:off x="1824"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62" name="Line 232">
                <a:extLst>
                  <a:ext uri="{FF2B5EF4-FFF2-40B4-BE49-F238E27FC236}">
                    <a16:creationId xmlns:a16="http://schemas.microsoft.com/office/drawing/2014/main" id="{700CF62F-0043-AC34-9FD2-6CBBDF0F3A4D}"/>
                  </a:ext>
                </a:extLst>
              </p:cNvPr>
              <p:cNvSpPr>
                <a:spLocks noChangeShapeType="1"/>
              </p:cNvSpPr>
              <p:nvPr/>
            </p:nvSpPr>
            <p:spPr bwMode="auto">
              <a:xfrm>
                <a:off x="1710" y="1794"/>
                <a:ext cx="168"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nvGrpSpPr>
            <p:cNvPr id="18938" name="Group 233">
              <a:extLst>
                <a:ext uri="{FF2B5EF4-FFF2-40B4-BE49-F238E27FC236}">
                  <a16:creationId xmlns:a16="http://schemas.microsoft.com/office/drawing/2014/main" id="{502404BF-6929-260E-F2DA-ADCD9636CB03}"/>
                </a:ext>
              </a:extLst>
            </p:cNvPr>
            <p:cNvGrpSpPr>
              <a:grpSpLocks/>
            </p:cNvGrpSpPr>
            <p:nvPr/>
          </p:nvGrpSpPr>
          <p:grpSpPr bwMode="auto">
            <a:xfrm>
              <a:off x="1878" y="1758"/>
              <a:ext cx="144" cy="96"/>
              <a:chOff x="2160" y="2544"/>
              <a:chExt cx="144" cy="96"/>
            </a:xfrm>
          </p:grpSpPr>
          <p:sp>
            <p:nvSpPr>
              <p:cNvPr id="18954" name="Line 234">
                <a:extLst>
                  <a:ext uri="{FF2B5EF4-FFF2-40B4-BE49-F238E27FC236}">
                    <a16:creationId xmlns:a16="http://schemas.microsoft.com/office/drawing/2014/main" id="{5DFB207C-5F0E-8BD7-8A4A-9580915B8614}"/>
                  </a:ext>
                </a:extLst>
              </p:cNvPr>
              <p:cNvSpPr>
                <a:spLocks noChangeShapeType="1"/>
              </p:cNvSpPr>
              <p:nvPr/>
            </p:nvSpPr>
            <p:spPr bwMode="auto">
              <a:xfrm flipH="1">
                <a:off x="2160" y="2544"/>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55" name="Line 235">
                <a:extLst>
                  <a:ext uri="{FF2B5EF4-FFF2-40B4-BE49-F238E27FC236}">
                    <a16:creationId xmlns:a16="http://schemas.microsoft.com/office/drawing/2014/main" id="{96052AF5-E5BE-363D-6CEA-75139170EB0E}"/>
                  </a:ext>
                </a:extLst>
              </p:cNvPr>
              <p:cNvSpPr>
                <a:spLocks noChangeShapeType="1"/>
              </p:cNvSpPr>
              <p:nvPr/>
            </p:nvSpPr>
            <p:spPr bwMode="auto">
              <a:xfrm flipH="1">
                <a:off x="2189" y="2544"/>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56" name="Line 236">
                <a:extLst>
                  <a:ext uri="{FF2B5EF4-FFF2-40B4-BE49-F238E27FC236}">
                    <a16:creationId xmlns:a16="http://schemas.microsoft.com/office/drawing/2014/main" id="{98D48713-89E9-5E01-70D9-A1A53076C7D2}"/>
                  </a:ext>
                </a:extLst>
              </p:cNvPr>
              <p:cNvSpPr>
                <a:spLocks noChangeShapeType="1"/>
              </p:cNvSpPr>
              <p:nvPr/>
            </p:nvSpPr>
            <p:spPr bwMode="auto">
              <a:xfrm flipH="1">
                <a:off x="2218" y="2544"/>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57" name="Line 237">
                <a:extLst>
                  <a:ext uri="{FF2B5EF4-FFF2-40B4-BE49-F238E27FC236}">
                    <a16:creationId xmlns:a16="http://schemas.microsoft.com/office/drawing/2014/main" id="{0F82A044-6B39-940A-D239-51E242D7D79B}"/>
                  </a:ext>
                </a:extLst>
              </p:cNvPr>
              <p:cNvSpPr>
                <a:spLocks noChangeShapeType="1"/>
              </p:cNvSpPr>
              <p:nvPr/>
            </p:nvSpPr>
            <p:spPr bwMode="auto">
              <a:xfrm flipH="1">
                <a:off x="2246" y="2544"/>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nvGrpSpPr>
            <p:cNvPr id="18939" name="Group 238">
              <a:extLst>
                <a:ext uri="{FF2B5EF4-FFF2-40B4-BE49-F238E27FC236}">
                  <a16:creationId xmlns:a16="http://schemas.microsoft.com/office/drawing/2014/main" id="{20DE37AD-EBAB-95AE-0357-B0E02A64D851}"/>
                </a:ext>
              </a:extLst>
            </p:cNvPr>
            <p:cNvGrpSpPr>
              <a:grpSpLocks/>
            </p:cNvGrpSpPr>
            <p:nvPr/>
          </p:nvGrpSpPr>
          <p:grpSpPr bwMode="auto">
            <a:xfrm>
              <a:off x="2166" y="1758"/>
              <a:ext cx="144" cy="96"/>
              <a:chOff x="1680" y="1776"/>
              <a:chExt cx="240" cy="96"/>
            </a:xfrm>
          </p:grpSpPr>
          <p:sp>
            <p:nvSpPr>
              <p:cNvPr id="18949" name="Line 239">
                <a:extLst>
                  <a:ext uri="{FF2B5EF4-FFF2-40B4-BE49-F238E27FC236}">
                    <a16:creationId xmlns:a16="http://schemas.microsoft.com/office/drawing/2014/main" id="{099502B8-E144-FA3E-7B8C-2A3D4EDCA252}"/>
                  </a:ext>
                </a:extLst>
              </p:cNvPr>
              <p:cNvSpPr>
                <a:spLocks noChangeShapeType="1"/>
              </p:cNvSpPr>
              <p:nvPr/>
            </p:nvSpPr>
            <p:spPr bwMode="auto">
              <a:xfrm flipH="1">
                <a:off x="1680"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50" name="Line 240">
                <a:extLst>
                  <a:ext uri="{FF2B5EF4-FFF2-40B4-BE49-F238E27FC236}">
                    <a16:creationId xmlns:a16="http://schemas.microsoft.com/office/drawing/2014/main" id="{752F2A10-081A-33EA-4F0F-04F3040449C3}"/>
                  </a:ext>
                </a:extLst>
              </p:cNvPr>
              <p:cNvSpPr>
                <a:spLocks noChangeShapeType="1"/>
              </p:cNvSpPr>
              <p:nvPr/>
            </p:nvSpPr>
            <p:spPr bwMode="auto">
              <a:xfrm flipH="1">
                <a:off x="1728"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51" name="Line 241">
                <a:extLst>
                  <a:ext uri="{FF2B5EF4-FFF2-40B4-BE49-F238E27FC236}">
                    <a16:creationId xmlns:a16="http://schemas.microsoft.com/office/drawing/2014/main" id="{A3BEAE8C-74B1-CA87-3506-CDE1B702875A}"/>
                  </a:ext>
                </a:extLst>
              </p:cNvPr>
              <p:cNvSpPr>
                <a:spLocks noChangeShapeType="1"/>
              </p:cNvSpPr>
              <p:nvPr/>
            </p:nvSpPr>
            <p:spPr bwMode="auto">
              <a:xfrm flipH="1">
                <a:off x="1776"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52" name="Line 242">
                <a:extLst>
                  <a:ext uri="{FF2B5EF4-FFF2-40B4-BE49-F238E27FC236}">
                    <a16:creationId xmlns:a16="http://schemas.microsoft.com/office/drawing/2014/main" id="{5A05F117-A134-DEDC-5504-D22853FCAC2B}"/>
                  </a:ext>
                </a:extLst>
              </p:cNvPr>
              <p:cNvSpPr>
                <a:spLocks noChangeShapeType="1"/>
              </p:cNvSpPr>
              <p:nvPr/>
            </p:nvSpPr>
            <p:spPr bwMode="auto">
              <a:xfrm flipH="1">
                <a:off x="1824" y="17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53" name="Line 243">
                <a:extLst>
                  <a:ext uri="{FF2B5EF4-FFF2-40B4-BE49-F238E27FC236}">
                    <a16:creationId xmlns:a16="http://schemas.microsoft.com/office/drawing/2014/main" id="{37CE6280-1457-63D9-D5B4-BCEB3BC0DB96}"/>
                  </a:ext>
                </a:extLst>
              </p:cNvPr>
              <p:cNvSpPr>
                <a:spLocks noChangeShapeType="1"/>
              </p:cNvSpPr>
              <p:nvPr/>
            </p:nvSpPr>
            <p:spPr bwMode="auto">
              <a:xfrm>
                <a:off x="1710" y="1794"/>
                <a:ext cx="168" cy="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sp>
          <p:nvSpPr>
            <p:cNvPr id="18940" name="Line 244">
              <a:extLst>
                <a:ext uri="{FF2B5EF4-FFF2-40B4-BE49-F238E27FC236}">
                  <a16:creationId xmlns:a16="http://schemas.microsoft.com/office/drawing/2014/main" id="{01FE68AC-9908-5325-43B9-A10C4ADC8832}"/>
                </a:ext>
              </a:extLst>
            </p:cNvPr>
            <p:cNvSpPr>
              <a:spLocks noChangeShapeType="1"/>
            </p:cNvSpPr>
            <p:nvPr/>
          </p:nvSpPr>
          <p:spPr bwMode="auto">
            <a:xfrm flipH="1">
              <a:off x="2310" y="175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nvGrpSpPr>
            <p:cNvPr id="18941" name="Group 245">
              <a:extLst>
                <a:ext uri="{FF2B5EF4-FFF2-40B4-BE49-F238E27FC236}">
                  <a16:creationId xmlns:a16="http://schemas.microsoft.com/office/drawing/2014/main" id="{7F25C378-D182-72E5-E055-41BC89F06B38}"/>
                </a:ext>
              </a:extLst>
            </p:cNvPr>
            <p:cNvGrpSpPr>
              <a:grpSpLocks/>
            </p:cNvGrpSpPr>
            <p:nvPr/>
          </p:nvGrpSpPr>
          <p:grpSpPr bwMode="auto">
            <a:xfrm>
              <a:off x="2598" y="1758"/>
              <a:ext cx="115" cy="96"/>
              <a:chOff x="2064" y="2448"/>
              <a:chExt cx="115" cy="96"/>
            </a:xfrm>
          </p:grpSpPr>
          <p:sp>
            <p:nvSpPr>
              <p:cNvPr id="18946" name="Line 246">
                <a:extLst>
                  <a:ext uri="{FF2B5EF4-FFF2-40B4-BE49-F238E27FC236}">
                    <a16:creationId xmlns:a16="http://schemas.microsoft.com/office/drawing/2014/main" id="{B30C25CC-5484-B5AB-0376-0A28E98EAA9A}"/>
                  </a:ext>
                </a:extLst>
              </p:cNvPr>
              <p:cNvSpPr>
                <a:spLocks noChangeShapeType="1"/>
              </p:cNvSpPr>
              <p:nvPr/>
            </p:nvSpPr>
            <p:spPr bwMode="auto">
              <a:xfrm flipH="1">
                <a:off x="2064" y="244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47" name="Line 247">
                <a:extLst>
                  <a:ext uri="{FF2B5EF4-FFF2-40B4-BE49-F238E27FC236}">
                    <a16:creationId xmlns:a16="http://schemas.microsoft.com/office/drawing/2014/main" id="{AD207333-A4DC-4772-D77B-461C7FAC549C}"/>
                  </a:ext>
                </a:extLst>
              </p:cNvPr>
              <p:cNvSpPr>
                <a:spLocks noChangeShapeType="1"/>
              </p:cNvSpPr>
              <p:nvPr/>
            </p:nvSpPr>
            <p:spPr bwMode="auto">
              <a:xfrm flipH="1">
                <a:off x="2093" y="244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48" name="Line 248">
                <a:extLst>
                  <a:ext uri="{FF2B5EF4-FFF2-40B4-BE49-F238E27FC236}">
                    <a16:creationId xmlns:a16="http://schemas.microsoft.com/office/drawing/2014/main" id="{A9DF8B20-21FB-3B92-937D-9C50EFD65F40}"/>
                  </a:ext>
                </a:extLst>
              </p:cNvPr>
              <p:cNvSpPr>
                <a:spLocks noChangeShapeType="1"/>
              </p:cNvSpPr>
              <p:nvPr/>
            </p:nvSpPr>
            <p:spPr bwMode="auto">
              <a:xfrm flipH="1">
                <a:off x="2122" y="2448"/>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nvGrpSpPr>
            <p:cNvPr id="18942" name="Group 249">
              <a:extLst>
                <a:ext uri="{FF2B5EF4-FFF2-40B4-BE49-F238E27FC236}">
                  <a16:creationId xmlns:a16="http://schemas.microsoft.com/office/drawing/2014/main" id="{98950DB3-357A-3FEF-AE7F-ACDCE0661462}"/>
                </a:ext>
              </a:extLst>
            </p:cNvPr>
            <p:cNvGrpSpPr>
              <a:grpSpLocks/>
            </p:cNvGrpSpPr>
            <p:nvPr/>
          </p:nvGrpSpPr>
          <p:grpSpPr bwMode="auto">
            <a:xfrm>
              <a:off x="3030" y="1758"/>
              <a:ext cx="86" cy="96"/>
              <a:chOff x="1968" y="2352"/>
              <a:chExt cx="86" cy="96"/>
            </a:xfrm>
          </p:grpSpPr>
          <p:sp>
            <p:nvSpPr>
              <p:cNvPr id="18944" name="Line 250">
                <a:extLst>
                  <a:ext uri="{FF2B5EF4-FFF2-40B4-BE49-F238E27FC236}">
                    <a16:creationId xmlns:a16="http://schemas.microsoft.com/office/drawing/2014/main" id="{4BB87C9B-0717-09A8-DE61-43B113C719E8}"/>
                  </a:ext>
                </a:extLst>
              </p:cNvPr>
              <p:cNvSpPr>
                <a:spLocks noChangeShapeType="1"/>
              </p:cNvSpPr>
              <p:nvPr/>
            </p:nvSpPr>
            <p:spPr bwMode="auto">
              <a:xfrm flipH="1">
                <a:off x="1968" y="2352"/>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945" name="Line 251">
                <a:extLst>
                  <a:ext uri="{FF2B5EF4-FFF2-40B4-BE49-F238E27FC236}">
                    <a16:creationId xmlns:a16="http://schemas.microsoft.com/office/drawing/2014/main" id="{5B8861A4-A902-A357-910B-A96C1C2A36DA}"/>
                  </a:ext>
                </a:extLst>
              </p:cNvPr>
              <p:cNvSpPr>
                <a:spLocks noChangeShapeType="1"/>
              </p:cNvSpPr>
              <p:nvPr/>
            </p:nvSpPr>
            <p:spPr bwMode="auto">
              <a:xfrm flipH="1">
                <a:off x="1997" y="2352"/>
                <a:ext cx="57"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sp>
          <p:nvSpPr>
            <p:cNvPr id="18943" name="Line 252">
              <a:extLst>
                <a:ext uri="{FF2B5EF4-FFF2-40B4-BE49-F238E27FC236}">
                  <a16:creationId xmlns:a16="http://schemas.microsoft.com/office/drawing/2014/main" id="{CC5BAEE6-A529-75AF-DE20-E97EFE5DC6E9}"/>
                </a:ext>
              </a:extLst>
            </p:cNvPr>
            <p:cNvSpPr>
              <a:spLocks noChangeShapeType="1"/>
            </p:cNvSpPr>
            <p:nvPr/>
          </p:nvSpPr>
          <p:spPr bwMode="auto">
            <a:xfrm flipH="1">
              <a:off x="3462" y="1758"/>
              <a:ext cx="58"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nvGrpSpPr>
          <p:cNvPr id="18436" name="Group 245">
            <a:extLst>
              <a:ext uri="{FF2B5EF4-FFF2-40B4-BE49-F238E27FC236}">
                <a16:creationId xmlns:a16="http://schemas.microsoft.com/office/drawing/2014/main" id="{0D8950C5-E7A4-7880-6422-50743F522B5C}"/>
              </a:ext>
            </a:extLst>
          </p:cNvPr>
          <p:cNvGrpSpPr>
            <a:grpSpLocks/>
          </p:cNvGrpSpPr>
          <p:nvPr/>
        </p:nvGrpSpPr>
        <p:grpSpPr bwMode="auto">
          <a:xfrm>
            <a:off x="2832259" y="4247125"/>
            <a:ext cx="6199525" cy="2534676"/>
            <a:chOff x="296" y="3506"/>
            <a:chExt cx="3857" cy="2014"/>
          </a:xfrm>
        </p:grpSpPr>
        <p:grpSp>
          <p:nvGrpSpPr>
            <p:cNvPr id="18439" name="Group 645">
              <a:extLst>
                <a:ext uri="{FF2B5EF4-FFF2-40B4-BE49-F238E27FC236}">
                  <a16:creationId xmlns:a16="http://schemas.microsoft.com/office/drawing/2014/main" id="{B0C87901-7A0D-05ED-8E3B-E94A7653CD5F}"/>
                </a:ext>
              </a:extLst>
            </p:cNvPr>
            <p:cNvGrpSpPr>
              <a:grpSpLocks/>
            </p:cNvGrpSpPr>
            <p:nvPr/>
          </p:nvGrpSpPr>
          <p:grpSpPr bwMode="auto">
            <a:xfrm>
              <a:off x="296" y="3900"/>
              <a:ext cx="3744" cy="1620"/>
              <a:chOff x="296" y="3900"/>
              <a:chExt cx="3744" cy="1620"/>
            </a:xfrm>
          </p:grpSpPr>
          <p:sp>
            <p:nvSpPr>
              <p:cNvPr id="18442" name="Rectangle 363">
                <a:extLst>
                  <a:ext uri="{FF2B5EF4-FFF2-40B4-BE49-F238E27FC236}">
                    <a16:creationId xmlns:a16="http://schemas.microsoft.com/office/drawing/2014/main" id="{8267E243-23E1-1D07-AA23-C8DC1EFA3D71}"/>
                  </a:ext>
                </a:extLst>
              </p:cNvPr>
              <p:cNvSpPr>
                <a:spLocks noChangeArrowheads="1"/>
              </p:cNvSpPr>
              <p:nvPr/>
            </p:nvSpPr>
            <p:spPr bwMode="auto">
              <a:xfrm>
                <a:off x="3744" y="5334"/>
                <a:ext cx="288"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182</a:t>
                </a:r>
              </a:p>
            </p:txBody>
          </p:sp>
          <p:sp>
            <p:nvSpPr>
              <p:cNvPr id="18443" name="Rectangle 364">
                <a:extLst>
                  <a:ext uri="{FF2B5EF4-FFF2-40B4-BE49-F238E27FC236}">
                    <a16:creationId xmlns:a16="http://schemas.microsoft.com/office/drawing/2014/main" id="{00C5E1FF-BB1A-C60A-F4B0-E9E6103B1CFD}"/>
                  </a:ext>
                </a:extLst>
              </p:cNvPr>
              <p:cNvSpPr>
                <a:spLocks noChangeArrowheads="1"/>
              </p:cNvSpPr>
              <p:nvPr/>
            </p:nvSpPr>
            <p:spPr bwMode="auto">
              <a:xfrm>
                <a:off x="3360"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６９</a:t>
                </a:r>
              </a:p>
            </p:txBody>
          </p:sp>
          <p:sp>
            <p:nvSpPr>
              <p:cNvPr id="18444" name="Rectangle 365">
                <a:extLst>
                  <a:ext uri="{FF2B5EF4-FFF2-40B4-BE49-F238E27FC236}">
                    <a16:creationId xmlns:a16="http://schemas.microsoft.com/office/drawing/2014/main" id="{F6FEACB9-9BD3-32A3-41A3-F667F088A2D0}"/>
                  </a:ext>
                </a:extLst>
              </p:cNvPr>
              <p:cNvSpPr>
                <a:spLocks noChangeArrowheads="1"/>
              </p:cNvSpPr>
              <p:nvPr/>
            </p:nvSpPr>
            <p:spPr bwMode="auto">
              <a:xfrm>
                <a:off x="2976"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１１３</a:t>
                </a:r>
              </a:p>
            </p:txBody>
          </p:sp>
          <p:sp>
            <p:nvSpPr>
              <p:cNvPr id="18445" name="Rectangle 366">
                <a:extLst>
                  <a:ext uri="{FF2B5EF4-FFF2-40B4-BE49-F238E27FC236}">
                    <a16:creationId xmlns:a16="http://schemas.microsoft.com/office/drawing/2014/main" id="{0DDCBF8A-EDFE-DA7B-6BA9-B1096BB72A60}"/>
                  </a:ext>
                </a:extLst>
              </p:cNvPr>
              <p:cNvSpPr>
                <a:spLocks noChangeArrowheads="1"/>
              </p:cNvSpPr>
              <p:nvPr/>
            </p:nvSpPr>
            <p:spPr bwMode="auto">
              <a:xfrm>
                <a:off x="2736" y="5334"/>
                <a:ext cx="240"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84</a:t>
                </a:r>
              </a:p>
            </p:txBody>
          </p:sp>
          <p:sp>
            <p:nvSpPr>
              <p:cNvPr id="18446" name="Rectangle 367">
                <a:extLst>
                  <a:ext uri="{FF2B5EF4-FFF2-40B4-BE49-F238E27FC236}">
                    <a16:creationId xmlns:a16="http://schemas.microsoft.com/office/drawing/2014/main" id="{E1268AF4-D3DA-759E-7206-37AA62E8D145}"/>
                  </a:ext>
                </a:extLst>
              </p:cNvPr>
              <p:cNvSpPr>
                <a:spLocks noChangeArrowheads="1"/>
              </p:cNvSpPr>
              <p:nvPr/>
            </p:nvSpPr>
            <p:spPr bwMode="auto">
              <a:xfrm>
                <a:off x="2352"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３３</a:t>
                </a:r>
              </a:p>
            </p:txBody>
          </p:sp>
          <p:sp>
            <p:nvSpPr>
              <p:cNvPr id="18447" name="Rectangle 368">
                <a:extLst>
                  <a:ext uri="{FF2B5EF4-FFF2-40B4-BE49-F238E27FC236}">
                    <a16:creationId xmlns:a16="http://schemas.microsoft.com/office/drawing/2014/main" id="{AA3101B7-4E50-74A7-EE89-94D8BDBA778B}"/>
                  </a:ext>
                </a:extLst>
              </p:cNvPr>
              <p:cNvSpPr>
                <a:spLocks noChangeArrowheads="1"/>
              </p:cNvSpPr>
              <p:nvPr/>
            </p:nvSpPr>
            <p:spPr bwMode="auto">
              <a:xfrm>
                <a:off x="1968" y="5334"/>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５１</a:t>
                </a:r>
              </a:p>
            </p:txBody>
          </p:sp>
          <p:sp>
            <p:nvSpPr>
              <p:cNvPr id="18448" name="Rectangle 369">
                <a:extLst>
                  <a:ext uri="{FF2B5EF4-FFF2-40B4-BE49-F238E27FC236}">
                    <a16:creationId xmlns:a16="http://schemas.microsoft.com/office/drawing/2014/main" id="{26A5A8DE-B227-5669-E0D6-DF7FD52DCEF7}"/>
                  </a:ext>
                </a:extLst>
              </p:cNvPr>
              <p:cNvSpPr>
                <a:spLocks noChangeArrowheads="1"/>
              </p:cNvSpPr>
              <p:nvPr/>
            </p:nvSpPr>
            <p:spPr bwMode="auto">
              <a:xfrm>
                <a:off x="1728" y="5334"/>
                <a:ext cx="240"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98</a:t>
                </a:r>
              </a:p>
            </p:txBody>
          </p:sp>
          <p:sp>
            <p:nvSpPr>
              <p:cNvPr id="18449" name="Rectangle 370">
                <a:extLst>
                  <a:ext uri="{FF2B5EF4-FFF2-40B4-BE49-F238E27FC236}">
                    <a16:creationId xmlns:a16="http://schemas.microsoft.com/office/drawing/2014/main" id="{5D65AF48-ADDA-43C3-B7F6-85EBC398CD87}"/>
                  </a:ext>
                </a:extLst>
              </p:cNvPr>
              <p:cNvSpPr>
                <a:spLocks noChangeArrowheads="1"/>
              </p:cNvSpPr>
              <p:nvPr/>
            </p:nvSpPr>
            <p:spPr bwMode="auto">
              <a:xfrm>
                <a:off x="1344" y="5328"/>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３６</a:t>
                </a:r>
              </a:p>
            </p:txBody>
          </p:sp>
          <p:sp>
            <p:nvSpPr>
              <p:cNvPr id="18450" name="Rectangle 371">
                <a:extLst>
                  <a:ext uri="{FF2B5EF4-FFF2-40B4-BE49-F238E27FC236}">
                    <a16:creationId xmlns:a16="http://schemas.microsoft.com/office/drawing/2014/main" id="{9B9254DB-9DA2-2FAE-6026-F3ED8D7D944E}"/>
                  </a:ext>
                </a:extLst>
              </p:cNvPr>
              <p:cNvSpPr>
                <a:spLocks noChangeArrowheads="1"/>
              </p:cNvSpPr>
              <p:nvPr/>
            </p:nvSpPr>
            <p:spPr bwMode="auto">
              <a:xfrm>
                <a:off x="960" y="5328"/>
                <a:ext cx="38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dirty="0">
                    <a:latin typeface="HGP創英角ﾎﾟｯﾌﾟ体" panose="040B0A00000000000000" pitchFamily="50" charset="-128"/>
                    <a:ea typeface="HGP創英角ﾎﾟｯﾌﾟ体" panose="040B0A00000000000000" pitchFamily="50" charset="-128"/>
                  </a:rPr>
                  <a:t>６２</a:t>
                </a:r>
              </a:p>
            </p:txBody>
          </p:sp>
          <p:sp>
            <p:nvSpPr>
              <p:cNvPr id="18451" name="Rectangle 372">
                <a:extLst>
                  <a:ext uri="{FF2B5EF4-FFF2-40B4-BE49-F238E27FC236}">
                    <a16:creationId xmlns:a16="http://schemas.microsoft.com/office/drawing/2014/main" id="{4E363A35-F6D8-6873-893D-7F1F14F9925E}"/>
                  </a:ext>
                </a:extLst>
              </p:cNvPr>
              <p:cNvSpPr>
                <a:spLocks noChangeArrowheads="1"/>
              </p:cNvSpPr>
              <p:nvPr/>
            </p:nvSpPr>
            <p:spPr bwMode="auto">
              <a:xfrm>
                <a:off x="336" y="5334"/>
                <a:ext cx="62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dirty="0">
                    <a:latin typeface="HGP創英角ﾎﾟｯﾌﾟ体" panose="040B0A00000000000000" pitchFamily="50" charset="-128"/>
                    <a:ea typeface="HGP創英角ﾎﾟｯﾌﾟ体" panose="040B0A00000000000000" pitchFamily="50" charset="-128"/>
                  </a:rPr>
                  <a:t>合　計</a:t>
                </a:r>
              </a:p>
            </p:txBody>
          </p:sp>
          <p:sp>
            <p:nvSpPr>
              <p:cNvPr id="18452" name="Rectangle 373">
                <a:extLst>
                  <a:ext uri="{FF2B5EF4-FFF2-40B4-BE49-F238E27FC236}">
                    <a16:creationId xmlns:a16="http://schemas.microsoft.com/office/drawing/2014/main" id="{5955752F-2424-0FD9-B77F-8C81E9C08351}"/>
                  </a:ext>
                </a:extLst>
              </p:cNvPr>
              <p:cNvSpPr>
                <a:spLocks noChangeArrowheads="1"/>
              </p:cNvSpPr>
              <p:nvPr/>
            </p:nvSpPr>
            <p:spPr bwMode="auto">
              <a:xfrm>
                <a:off x="3744" y="5130"/>
                <a:ext cx="288"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19</a:t>
                </a:r>
              </a:p>
            </p:txBody>
          </p:sp>
          <p:sp>
            <p:nvSpPr>
              <p:cNvPr id="18453" name="Rectangle 374">
                <a:extLst>
                  <a:ext uri="{FF2B5EF4-FFF2-40B4-BE49-F238E27FC236}">
                    <a16:creationId xmlns:a16="http://schemas.microsoft.com/office/drawing/2014/main" id="{9BBF91CD-8B3C-6D7D-3E7C-099BFA79830A}"/>
                  </a:ext>
                </a:extLst>
              </p:cNvPr>
              <p:cNvSpPr>
                <a:spLocks noChangeArrowheads="1"/>
              </p:cNvSpPr>
              <p:nvPr/>
            </p:nvSpPr>
            <p:spPr bwMode="auto">
              <a:xfrm>
                <a:off x="3360"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７</a:t>
                </a:r>
              </a:p>
            </p:txBody>
          </p:sp>
          <p:sp>
            <p:nvSpPr>
              <p:cNvPr id="18454" name="Rectangle 375">
                <a:extLst>
                  <a:ext uri="{FF2B5EF4-FFF2-40B4-BE49-F238E27FC236}">
                    <a16:creationId xmlns:a16="http://schemas.microsoft.com/office/drawing/2014/main" id="{620C11E1-C848-31C9-A458-2A591583E387}"/>
                  </a:ext>
                </a:extLst>
              </p:cNvPr>
              <p:cNvSpPr>
                <a:spLocks noChangeArrowheads="1"/>
              </p:cNvSpPr>
              <p:nvPr/>
            </p:nvSpPr>
            <p:spPr bwMode="auto">
              <a:xfrm>
                <a:off x="2976"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１２</a:t>
                </a:r>
              </a:p>
            </p:txBody>
          </p:sp>
          <p:sp>
            <p:nvSpPr>
              <p:cNvPr id="18455" name="Rectangle 376">
                <a:extLst>
                  <a:ext uri="{FF2B5EF4-FFF2-40B4-BE49-F238E27FC236}">
                    <a16:creationId xmlns:a16="http://schemas.microsoft.com/office/drawing/2014/main" id="{0AF95D65-620B-A428-EF84-D7AA3106D6F1}"/>
                  </a:ext>
                </a:extLst>
              </p:cNvPr>
              <p:cNvSpPr>
                <a:spLocks noChangeArrowheads="1"/>
              </p:cNvSpPr>
              <p:nvPr/>
            </p:nvSpPr>
            <p:spPr bwMode="auto">
              <a:xfrm>
                <a:off x="2736" y="5130"/>
                <a:ext cx="240"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9</a:t>
                </a:r>
              </a:p>
            </p:txBody>
          </p:sp>
          <p:sp>
            <p:nvSpPr>
              <p:cNvPr id="18456" name="Rectangle 377">
                <a:extLst>
                  <a:ext uri="{FF2B5EF4-FFF2-40B4-BE49-F238E27FC236}">
                    <a16:creationId xmlns:a16="http://schemas.microsoft.com/office/drawing/2014/main" id="{D2A0CB46-7BED-9316-2308-5A676C4200A9}"/>
                  </a:ext>
                </a:extLst>
              </p:cNvPr>
              <p:cNvSpPr>
                <a:spLocks noChangeArrowheads="1"/>
              </p:cNvSpPr>
              <p:nvPr/>
            </p:nvSpPr>
            <p:spPr bwMode="auto">
              <a:xfrm>
                <a:off x="2352"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57" name="Rectangle 378">
                <a:extLst>
                  <a:ext uri="{FF2B5EF4-FFF2-40B4-BE49-F238E27FC236}">
                    <a16:creationId xmlns:a16="http://schemas.microsoft.com/office/drawing/2014/main" id="{BAA806AB-909F-C213-F0A4-7490AD72369B}"/>
                  </a:ext>
                </a:extLst>
              </p:cNvPr>
              <p:cNvSpPr>
                <a:spLocks noChangeArrowheads="1"/>
              </p:cNvSpPr>
              <p:nvPr/>
            </p:nvSpPr>
            <p:spPr bwMode="auto">
              <a:xfrm>
                <a:off x="1968"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58" name="Rectangle 379">
                <a:extLst>
                  <a:ext uri="{FF2B5EF4-FFF2-40B4-BE49-F238E27FC236}">
                    <a16:creationId xmlns:a16="http://schemas.microsoft.com/office/drawing/2014/main" id="{F9C68A83-0662-BEEE-8644-43EF5EC9C51B}"/>
                  </a:ext>
                </a:extLst>
              </p:cNvPr>
              <p:cNvSpPr>
                <a:spLocks noChangeArrowheads="1"/>
              </p:cNvSpPr>
              <p:nvPr/>
            </p:nvSpPr>
            <p:spPr bwMode="auto">
              <a:xfrm>
                <a:off x="1728" y="5130"/>
                <a:ext cx="240"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10</a:t>
                </a:r>
              </a:p>
            </p:txBody>
          </p:sp>
          <p:sp>
            <p:nvSpPr>
              <p:cNvPr id="18459" name="Rectangle 380">
                <a:extLst>
                  <a:ext uri="{FF2B5EF4-FFF2-40B4-BE49-F238E27FC236}">
                    <a16:creationId xmlns:a16="http://schemas.microsoft.com/office/drawing/2014/main" id="{7006CDFD-FB2F-B0AA-59F6-A8722009FF56}"/>
                  </a:ext>
                </a:extLst>
              </p:cNvPr>
              <p:cNvSpPr>
                <a:spLocks noChangeArrowheads="1"/>
              </p:cNvSpPr>
              <p:nvPr/>
            </p:nvSpPr>
            <p:spPr bwMode="auto">
              <a:xfrm>
                <a:off x="1344"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60" name="Rectangle 381">
                <a:extLst>
                  <a:ext uri="{FF2B5EF4-FFF2-40B4-BE49-F238E27FC236}">
                    <a16:creationId xmlns:a16="http://schemas.microsoft.com/office/drawing/2014/main" id="{D6B68E20-8105-E571-5EA4-ADF9EBBD808E}"/>
                  </a:ext>
                </a:extLst>
              </p:cNvPr>
              <p:cNvSpPr>
                <a:spLocks noChangeArrowheads="1"/>
              </p:cNvSpPr>
              <p:nvPr/>
            </p:nvSpPr>
            <p:spPr bwMode="auto">
              <a:xfrm>
                <a:off x="960" y="5130"/>
                <a:ext cx="38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61" name="Rectangle 382">
                <a:extLst>
                  <a:ext uri="{FF2B5EF4-FFF2-40B4-BE49-F238E27FC236}">
                    <a16:creationId xmlns:a16="http://schemas.microsoft.com/office/drawing/2014/main" id="{41697639-4364-EE12-38F4-C5B87B958D14}"/>
                  </a:ext>
                </a:extLst>
              </p:cNvPr>
              <p:cNvSpPr>
                <a:spLocks noChangeArrowheads="1"/>
              </p:cNvSpPr>
              <p:nvPr/>
            </p:nvSpPr>
            <p:spPr bwMode="auto">
              <a:xfrm>
                <a:off x="336" y="5130"/>
                <a:ext cx="624"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dirty="0">
                    <a:latin typeface="HGP創英角ﾎﾟｯﾌﾟ体" panose="040B0A00000000000000" pitchFamily="50" charset="-128"/>
                    <a:ea typeface="HGP創英角ﾎﾟｯﾌﾟ体" panose="040B0A00000000000000" pitchFamily="50" charset="-128"/>
                  </a:rPr>
                  <a:t>その他</a:t>
                </a:r>
              </a:p>
            </p:txBody>
          </p:sp>
          <p:sp>
            <p:nvSpPr>
              <p:cNvPr id="18462" name="Rectangle 383">
                <a:extLst>
                  <a:ext uri="{FF2B5EF4-FFF2-40B4-BE49-F238E27FC236}">
                    <a16:creationId xmlns:a16="http://schemas.microsoft.com/office/drawing/2014/main" id="{F6D07E72-437C-0DD4-7997-65F20B0BC311}"/>
                  </a:ext>
                </a:extLst>
              </p:cNvPr>
              <p:cNvSpPr>
                <a:spLocks noChangeArrowheads="1"/>
              </p:cNvSpPr>
              <p:nvPr/>
            </p:nvSpPr>
            <p:spPr bwMode="auto">
              <a:xfrm>
                <a:off x="3744" y="4927"/>
                <a:ext cx="28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33</a:t>
                </a:r>
              </a:p>
            </p:txBody>
          </p:sp>
          <p:sp>
            <p:nvSpPr>
              <p:cNvPr id="18463" name="Rectangle 384">
                <a:extLst>
                  <a:ext uri="{FF2B5EF4-FFF2-40B4-BE49-F238E27FC236}">
                    <a16:creationId xmlns:a16="http://schemas.microsoft.com/office/drawing/2014/main" id="{8FC9A4A7-6F39-73D9-67CC-ED27C02D70A9}"/>
                  </a:ext>
                </a:extLst>
              </p:cNvPr>
              <p:cNvSpPr>
                <a:spLocks noChangeArrowheads="1"/>
              </p:cNvSpPr>
              <p:nvPr/>
            </p:nvSpPr>
            <p:spPr bwMode="auto">
              <a:xfrm>
                <a:off x="3360"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１３</a:t>
                </a:r>
              </a:p>
            </p:txBody>
          </p:sp>
          <p:sp>
            <p:nvSpPr>
              <p:cNvPr id="18464" name="Rectangle 385">
                <a:extLst>
                  <a:ext uri="{FF2B5EF4-FFF2-40B4-BE49-F238E27FC236}">
                    <a16:creationId xmlns:a16="http://schemas.microsoft.com/office/drawing/2014/main" id="{F8B13F07-8A17-7110-FCD3-3F415291009B}"/>
                  </a:ext>
                </a:extLst>
              </p:cNvPr>
              <p:cNvSpPr>
                <a:spLocks noChangeArrowheads="1"/>
              </p:cNvSpPr>
              <p:nvPr/>
            </p:nvSpPr>
            <p:spPr bwMode="auto">
              <a:xfrm>
                <a:off x="2976"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２０</a:t>
                </a:r>
              </a:p>
            </p:txBody>
          </p:sp>
          <p:sp>
            <p:nvSpPr>
              <p:cNvPr id="18465" name="Rectangle 386">
                <a:extLst>
                  <a:ext uri="{FF2B5EF4-FFF2-40B4-BE49-F238E27FC236}">
                    <a16:creationId xmlns:a16="http://schemas.microsoft.com/office/drawing/2014/main" id="{0E7F07DB-1E85-D573-0569-9B0067821918}"/>
                  </a:ext>
                </a:extLst>
              </p:cNvPr>
              <p:cNvSpPr>
                <a:spLocks noChangeArrowheads="1"/>
              </p:cNvSpPr>
              <p:nvPr/>
            </p:nvSpPr>
            <p:spPr bwMode="auto">
              <a:xfrm>
                <a:off x="2736" y="4927"/>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17</a:t>
                </a:r>
              </a:p>
            </p:txBody>
          </p:sp>
          <p:sp>
            <p:nvSpPr>
              <p:cNvPr id="18466" name="Rectangle 387">
                <a:extLst>
                  <a:ext uri="{FF2B5EF4-FFF2-40B4-BE49-F238E27FC236}">
                    <a16:creationId xmlns:a16="http://schemas.microsoft.com/office/drawing/2014/main" id="{C0AC0E34-3E30-8A00-99B2-B47DA3D9DC9D}"/>
                  </a:ext>
                </a:extLst>
              </p:cNvPr>
              <p:cNvSpPr>
                <a:spLocks noChangeArrowheads="1"/>
              </p:cNvSpPr>
              <p:nvPr/>
            </p:nvSpPr>
            <p:spPr bwMode="auto">
              <a:xfrm>
                <a:off x="2352"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67" name="Rectangle 388">
                <a:extLst>
                  <a:ext uri="{FF2B5EF4-FFF2-40B4-BE49-F238E27FC236}">
                    <a16:creationId xmlns:a16="http://schemas.microsoft.com/office/drawing/2014/main" id="{5FA92EAA-09E3-42F5-1094-7B7A420DD94C}"/>
                  </a:ext>
                </a:extLst>
              </p:cNvPr>
              <p:cNvSpPr>
                <a:spLocks noChangeArrowheads="1"/>
              </p:cNvSpPr>
              <p:nvPr/>
            </p:nvSpPr>
            <p:spPr bwMode="auto">
              <a:xfrm>
                <a:off x="1968"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68" name="Rectangle 389">
                <a:extLst>
                  <a:ext uri="{FF2B5EF4-FFF2-40B4-BE49-F238E27FC236}">
                    <a16:creationId xmlns:a16="http://schemas.microsoft.com/office/drawing/2014/main" id="{FCC30A32-BFFD-4B8D-D752-8D6287F6523E}"/>
                  </a:ext>
                </a:extLst>
              </p:cNvPr>
              <p:cNvSpPr>
                <a:spLocks noChangeArrowheads="1"/>
              </p:cNvSpPr>
              <p:nvPr/>
            </p:nvSpPr>
            <p:spPr bwMode="auto">
              <a:xfrm>
                <a:off x="1728" y="4927"/>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16</a:t>
                </a:r>
              </a:p>
            </p:txBody>
          </p:sp>
          <p:sp>
            <p:nvSpPr>
              <p:cNvPr id="18469" name="Rectangle 390">
                <a:extLst>
                  <a:ext uri="{FF2B5EF4-FFF2-40B4-BE49-F238E27FC236}">
                    <a16:creationId xmlns:a16="http://schemas.microsoft.com/office/drawing/2014/main" id="{2D2111EB-05AB-BD10-2570-0CEC2F2ACB67}"/>
                  </a:ext>
                </a:extLst>
              </p:cNvPr>
              <p:cNvSpPr>
                <a:spLocks noChangeArrowheads="1"/>
              </p:cNvSpPr>
              <p:nvPr/>
            </p:nvSpPr>
            <p:spPr bwMode="auto">
              <a:xfrm>
                <a:off x="1344"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70" name="Rectangle 391">
                <a:extLst>
                  <a:ext uri="{FF2B5EF4-FFF2-40B4-BE49-F238E27FC236}">
                    <a16:creationId xmlns:a16="http://schemas.microsoft.com/office/drawing/2014/main" id="{17AF26AE-E26E-672E-C6AA-0B5CD3B86934}"/>
                  </a:ext>
                </a:extLst>
              </p:cNvPr>
              <p:cNvSpPr>
                <a:spLocks noChangeArrowheads="1"/>
              </p:cNvSpPr>
              <p:nvPr/>
            </p:nvSpPr>
            <p:spPr bwMode="auto">
              <a:xfrm>
                <a:off x="960" y="4927"/>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71" name="Rectangle 392">
                <a:extLst>
                  <a:ext uri="{FF2B5EF4-FFF2-40B4-BE49-F238E27FC236}">
                    <a16:creationId xmlns:a16="http://schemas.microsoft.com/office/drawing/2014/main" id="{F109D0F8-76A7-0343-C791-7B33494CCCCB}"/>
                  </a:ext>
                </a:extLst>
              </p:cNvPr>
              <p:cNvSpPr>
                <a:spLocks noChangeArrowheads="1"/>
              </p:cNvSpPr>
              <p:nvPr/>
            </p:nvSpPr>
            <p:spPr bwMode="auto">
              <a:xfrm>
                <a:off x="336" y="4927"/>
                <a:ext cx="62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ピント不良</a:t>
                </a:r>
              </a:p>
            </p:txBody>
          </p:sp>
          <p:sp>
            <p:nvSpPr>
              <p:cNvPr id="18472" name="Rectangle 393">
                <a:extLst>
                  <a:ext uri="{FF2B5EF4-FFF2-40B4-BE49-F238E27FC236}">
                    <a16:creationId xmlns:a16="http://schemas.microsoft.com/office/drawing/2014/main" id="{D4DAF7D0-17BD-3E5A-94D9-BAE74DB0E812}"/>
                  </a:ext>
                </a:extLst>
              </p:cNvPr>
              <p:cNvSpPr>
                <a:spLocks noChangeArrowheads="1"/>
              </p:cNvSpPr>
              <p:nvPr/>
            </p:nvSpPr>
            <p:spPr bwMode="auto">
              <a:xfrm>
                <a:off x="3744" y="4724"/>
                <a:ext cx="28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31</a:t>
                </a:r>
              </a:p>
            </p:txBody>
          </p:sp>
          <p:sp>
            <p:nvSpPr>
              <p:cNvPr id="18473" name="Rectangle 394">
                <a:extLst>
                  <a:ext uri="{FF2B5EF4-FFF2-40B4-BE49-F238E27FC236}">
                    <a16:creationId xmlns:a16="http://schemas.microsoft.com/office/drawing/2014/main" id="{6EB0908B-1D64-1B2F-E08F-069BFB95E604}"/>
                  </a:ext>
                </a:extLst>
              </p:cNvPr>
              <p:cNvSpPr>
                <a:spLocks noChangeArrowheads="1"/>
              </p:cNvSpPr>
              <p:nvPr/>
            </p:nvSpPr>
            <p:spPr bwMode="auto">
              <a:xfrm>
                <a:off x="3360"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９</a:t>
                </a:r>
              </a:p>
            </p:txBody>
          </p:sp>
          <p:sp>
            <p:nvSpPr>
              <p:cNvPr id="18474" name="Rectangle 395">
                <a:extLst>
                  <a:ext uri="{FF2B5EF4-FFF2-40B4-BE49-F238E27FC236}">
                    <a16:creationId xmlns:a16="http://schemas.microsoft.com/office/drawing/2014/main" id="{401394D8-9062-4B85-82C3-D37D9B03BE4F}"/>
                  </a:ext>
                </a:extLst>
              </p:cNvPr>
              <p:cNvSpPr>
                <a:spLocks noChangeArrowheads="1"/>
              </p:cNvSpPr>
              <p:nvPr/>
            </p:nvSpPr>
            <p:spPr bwMode="auto">
              <a:xfrm>
                <a:off x="2976"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２２</a:t>
                </a:r>
              </a:p>
            </p:txBody>
          </p:sp>
          <p:sp>
            <p:nvSpPr>
              <p:cNvPr id="18475" name="Rectangle 396">
                <a:extLst>
                  <a:ext uri="{FF2B5EF4-FFF2-40B4-BE49-F238E27FC236}">
                    <a16:creationId xmlns:a16="http://schemas.microsoft.com/office/drawing/2014/main" id="{093D2BD9-BCFB-9D9C-9F90-EF10F6B5012B}"/>
                  </a:ext>
                </a:extLst>
              </p:cNvPr>
              <p:cNvSpPr>
                <a:spLocks noChangeArrowheads="1"/>
              </p:cNvSpPr>
              <p:nvPr/>
            </p:nvSpPr>
            <p:spPr bwMode="auto">
              <a:xfrm>
                <a:off x="2736" y="4724"/>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15</a:t>
                </a:r>
              </a:p>
            </p:txBody>
          </p:sp>
          <p:sp>
            <p:nvSpPr>
              <p:cNvPr id="18476" name="Rectangle 397">
                <a:extLst>
                  <a:ext uri="{FF2B5EF4-FFF2-40B4-BE49-F238E27FC236}">
                    <a16:creationId xmlns:a16="http://schemas.microsoft.com/office/drawing/2014/main" id="{26BEB142-96FB-3149-84F3-0C398E0F2648}"/>
                  </a:ext>
                </a:extLst>
              </p:cNvPr>
              <p:cNvSpPr>
                <a:spLocks noChangeArrowheads="1"/>
              </p:cNvSpPr>
              <p:nvPr/>
            </p:nvSpPr>
            <p:spPr bwMode="auto">
              <a:xfrm>
                <a:off x="2352"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77" name="Rectangle 398">
                <a:extLst>
                  <a:ext uri="{FF2B5EF4-FFF2-40B4-BE49-F238E27FC236}">
                    <a16:creationId xmlns:a16="http://schemas.microsoft.com/office/drawing/2014/main" id="{E4FFD527-F027-522D-DD20-0D0981233BFF}"/>
                  </a:ext>
                </a:extLst>
              </p:cNvPr>
              <p:cNvSpPr>
                <a:spLocks noChangeArrowheads="1"/>
              </p:cNvSpPr>
              <p:nvPr/>
            </p:nvSpPr>
            <p:spPr bwMode="auto">
              <a:xfrm>
                <a:off x="1968"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78" name="Rectangle 399">
                <a:extLst>
                  <a:ext uri="{FF2B5EF4-FFF2-40B4-BE49-F238E27FC236}">
                    <a16:creationId xmlns:a16="http://schemas.microsoft.com/office/drawing/2014/main" id="{915B05A2-8880-CB59-1AD3-34DFF0E3A98B}"/>
                  </a:ext>
                </a:extLst>
              </p:cNvPr>
              <p:cNvSpPr>
                <a:spLocks noChangeArrowheads="1"/>
              </p:cNvSpPr>
              <p:nvPr/>
            </p:nvSpPr>
            <p:spPr bwMode="auto">
              <a:xfrm>
                <a:off x="1728" y="4724"/>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16</a:t>
                </a:r>
              </a:p>
            </p:txBody>
          </p:sp>
          <p:sp>
            <p:nvSpPr>
              <p:cNvPr id="18479" name="Rectangle 400">
                <a:extLst>
                  <a:ext uri="{FF2B5EF4-FFF2-40B4-BE49-F238E27FC236}">
                    <a16:creationId xmlns:a16="http://schemas.microsoft.com/office/drawing/2014/main" id="{DA080846-F8E1-B600-18AA-7B08EF5F801A}"/>
                  </a:ext>
                </a:extLst>
              </p:cNvPr>
              <p:cNvSpPr>
                <a:spLocks noChangeArrowheads="1"/>
              </p:cNvSpPr>
              <p:nvPr/>
            </p:nvSpPr>
            <p:spPr bwMode="auto">
              <a:xfrm>
                <a:off x="1344"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80" name="Rectangle 401">
                <a:extLst>
                  <a:ext uri="{FF2B5EF4-FFF2-40B4-BE49-F238E27FC236}">
                    <a16:creationId xmlns:a16="http://schemas.microsoft.com/office/drawing/2014/main" id="{92EBB995-AB14-E49E-704C-FF3F57F934CB}"/>
                  </a:ext>
                </a:extLst>
              </p:cNvPr>
              <p:cNvSpPr>
                <a:spLocks noChangeArrowheads="1"/>
              </p:cNvSpPr>
              <p:nvPr/>
            </p:nvSpPr>
            <p:spPr bwMode="auto">
              <a:xfrm>
                <a:off x="960" y="4724"/>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81" name="Rectangle 402">
                <a:extLst>
                  <a:ext uri="{FF2B5EF4-FFF2-40B4-BE49-F238E27FC236}">
                    <a16:creationId xmlns:a16="http://schemas.microsoft.com/office/drawing/2014/main" id="{95FB1F44-F87C-770D-2B12-AAC31C4D130F}"/>
                  </a:ext>
                </a:extLst>
              </p:cNvPr>
              <p:cNvSpPr>
                <a:spLocks noChangeArrowheads="1"/>
              </p:cNvSpPr>
              <p:nvPr/>
            </p:nvSpPr>
            <p:spPr bwMode="auto">
              <a:xfrm>
                <a:off x="336" y="4724"/>
                <a:ext cx="62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ストロボ</a:t>
                </a:r>
              </a:p>
            </p:txBody>
          </p:sp>
          <p:sp>
            <p:nvSpPr>
              <p:cNvPr id="18482" name="Rectangle 403">
                <a:extLst>
                  <a:ext uri="{FF2B5EF4-FFF2-40B4-BE49-F238E27FC236}">
                    <a16:creationId xmlns:a16="http://schemas.microsoft.com/office/drawing/2014/main" id="{C70B7EA1-ACC6-BCE7-E473-7BDAE25B9FEF}"/>
                  </a:ext>
                </a:extLst>
              </p:cNvPr>
              <p:cNvSpPr>
                <a:spLocks noChangeArrowheads="1"/>
              </p:cNvSpPr>
              <p:nvPr/>
            </p:nvSpPr>
            <p:spPr bwMode="auto">
              <a:xfrm>
                <a:off x="3744" y="4521"/>
                <a:ext cx="28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53</a:t>
                </a:r>
              </a:p>
            </p:txBody>
          </p:sp>
          <p:sp>
            <p:nvSpPr>
              <p:cNvPr id="18483" name="Rectangle 404">
                <a:extLst>
                  <a:ext uri="{FF2B5EF4-FFF2-40B4-BE49-F238E27FC236}">
                    <a16:creationId xmlns:a16="http://schemas.microsoft.com/office/drawing/2014/main" id="{3F5B4169-1D72-09A6-226E-A1E1B4774ACB}"/>
                  </a:ext>
                </a:extLst>
              </p:cNvPr>
              <p:cNvSpPr>
                <a:spLocks noChangeArrowheads="1"/>
              </p:cNvSpPr>
              <p:nvPr/>
            </p:nvSpPr>
            <p:spPr bwMode="auto">
              <a:xfrm>
                <a:off x="3360"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２９</a:t>
                </a:r>
              </a:p>
            </p:txBody>
          </p:sp>
          <p:sp>
            <p:nvSpPr>
              <p:cNvPr id="18484" name="Rectangle 405">
                <a:extLst>
                  <a:ext uri="{FF2B5EF4-FFF2-40B4-BE49-F238E27FC236}">
                    <a16:creationId xmlns:a16="http://schemas.microsoft.com/office/drawing/2014/main" id="{704348B2-8B58-CF12-C2D5-1732C8CCFEA4}"/>
                  </a:ext>
                </a:extLst>
              </p:cNvPr>
              <p:cNvSpPr>
                <a:spLocks noChangeArrowheads="1"/>
              </p:cNvSpPr>
              <p:nvPr/>
            </p:nvSpPr>
            <p:spPr bwMode="auto">
              <a:xfrm>
                <a:off x="2976"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２４</a:t>
                </a:r>
              </a:p>
            </p:txBody>
          </p:sp>
          <p:sp>
            <p:nvSpPr>
              <p:cNvPr id="18485" name="Rectangle 406">
                <a:extLst>
                  <a:ext uri="{FF2B5EF4-FFF2-40B4-BE49-F238E27FC236}">
                    <a16:creationId xmlns:a16="http://schemas.microsoft.com/office/drawing/2014/main" id="{6C94A8B1-9343-C8EA-6948-6D345C9CA4B2}"/>
                  </a:ext>
                </a:extLst>
              </p:cNvPr>
              <p:cNvSpPr>
                <a:spLocks noChangeArrowheads="1"/>
              </p:cNvSpPr>
              <p:nvPr/>
            </p:nvSpPr>
            <p:spPr bwMode="auto">
              <a:xfrm>
                <a:off x="2736" y="4521"/>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25</a:t>
                </a:r>
              </a:p>
            </p:txBody>
          </p:sp>
          <p:sp>
            <p:nvSpPr>
              <p:cNvPr id="18486" name="Rectangle 407">
                <a:extLst>
                  <a:ext uri="{FF2B5EF4-FFF2-40B4-BE49-F238E27FC236}">
                    <a16:creationId xmlns:a16="http://schemas.microsoft.com/office/drawing/2014/main" id="{32D9ED0F-3AA8-494B-1595-B0FF94A6FCEE}"/>
                  </a:ext>
                </a:extLst>
              </p:cNvPr>
              <p:cNvSpPr>
                <a:spLocks noChangeArrowheads="1"/>
              </p:cNvSpPr>
              <p:nvPr/>
            </p:nvSpPr>
            <p:spPr bwMode="auto">
              <a:xfrm>
                <a:off x="2352"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87" name="Rectangle 408">
                <a:extLst>
                  <a:ext uri="{FF2B5EF4-FFF2-40B4-BE49-F238E27FC236}">
                    <a16:creationId xmlns:a16="http://schemas.microsoft.com/office/drawing/2014/main" id="{3C1F7AFB-8A46-53CF-8AD3-50A7172950E8}"/>
                  </a:ext>
                </a:extLst>
              </p:cNvPr>
              <p:cNvSpPr>
                <a:spLocks noChangeArrowheads="1"/>
              </p:cNvSpPr>
              <p:nvPr/>
            </p:nvSpPr>
            <p:spPr bwMode="auto">
              <a:xfrm>
                <a:off x="1968"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88" name="Rectangle 409">
                <a:extLst>
                  <a:ext uri="{FF2B5EF4-FFF2-40B4-BE49-F238E27FC236}">
                    <a16:creationId xmlns:a16="http://schemas.microsoft.com/office/drawing/2014/main" id="{059E40B5-404F-8855-BA27-F4684D2EE6D6}"/>
                  </a:ext>
                </a:extLst>
              </p:cNvPr>
              <p:cNvSpPr>
                <a:spLocks noChangeArrowheads="1"/>
              </p:cNvSpPr>
              <p:nvPr/>
            </p:nvSpPr>
            <p:spPr bwMode="auto">
              <a:xfrm>
                <a:off x="1728" y="4521"/>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28</a:t>
                </a:r>
              </a:p>
            </p:txBody>
          </p:sp>
          <p:sp>
            <p:nvSpPr>
              <p:cNvPr id="18489" name="Rectangle 410">
                <a:extLst>
                  <a:ext uri="{FF2B5EF4-FFF2-40B4-BE49-F238E27FC236}">
                    <a16:creationId xmlns:a16="http://schemas.microsoft.com/office/drawing/2014/main" id="{A5FC8B74-ABF1-AC3D-A40E-6C8453EB3177}"/>
                  </a:ext>
                </a:extLst>
              </p:cNvPr>
              <p:cNvSpPr>
                <a:spLocks noChangeArrowheads="1"/>
              </p:cNvSpPr>
              <p:nvPr/>
            </p:nvSpPr>
            <p:spPr bwMode="auto">
              <a:xfrm>
                <a:off x="1344"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90" name="Rectangle 411">
                <a:extLst>
                  <a:ext uri="{FF2B5EF4-FFF2-40B4-BE49-F238E27FC236}">
                    <a16:creationId xmlns:a16="http://schemas.microsoft.com/office/drawing/2014/main" id="{0A2FA44A-D556-1ADE-DBA8-9C2807D261E9}"/>
                  </a:ext>
                </a:extLst>
              </p:cNvPr>
              <p:cNvSpPr>
                <a:spLocks noChangeArrowheads="1"/>
              </p:cNvSpPr>
              <p:nvPr/>
            </p:nvSpPr>
            <p:spPr bwMode="auto">
              <a:xfrm>
                <a:off x="960" y="4521"/>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91" name="Rectangle 412">
                <a:extLst>
                  <a:ext uri="{FF2B5EF4-FFF2-40B4-BE49-F238E27FC236}">
                    <a16:creationId xmlns:a16="http://schemas.microsoft.com/office/drawing/2014/main" id="{02676C50-EDA3-4BCD-D5C3-3F386624EE13}"/>
                  </a:ext>
                </a:extLst>
              </p:cNvPr>
              <p:cNvSpPr>
                <a:spLocks noChangeArrowheads="1"/>
              </p:cNvSpPr>
              <p:nvPr/>
            </p:nvSpPr>
            <p:spPr bwMode="auto">
              <a:xfrm>
                <a:off x="336" y="4521"/>
                <a:ext cx="62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dirty="0">
                    <a:latin typeface="HGP創英角ﾎﾟｯﾌﾟ体" panose="040B0A00000000000000" pitchFamily="50" charset="-128"/>
                    <a:ea typeface="HGP創英角ﾎﾟｯﾌﾟ体" panose="040B0A00000000000000" pitchFamily="50" charset="-128"/>
                  </a:rPr>
                  <a:t>巻き上げ作動</a:t>
                </a:r>
              </a:p>
            </p:txBody>
          </p:sp>
          <p:sp>
            <p:nvSpPr>
              <p:cNvPr id="18492" name="Rectangle 413">
                <a:extLst>
                  <a:ext uri="{FF2B5EF4-FFF2-40B4-BE49-F238E27FC236}">
                    <a16:creationId xmlns:a16="http://schemas.microsoft.com/office/drawing/2014/main" id="{33FB725E-DF55-6747-1060-55070AC41F22}"/>
                  </a:ext>
                </a:extLst>
              </p:cNvPr>
              <p:cNvSpPr>
                <a:spLocks noChangeArrowheads="1"/>
              </p:cNvSpPr>
              <p:nvPr/>
            </p:nvSpPr>
            <p:spPr bwMode="auto">
              <a:xfrm>
                <a:off x="3360"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１１</a:t>
                </a:r>
              </a:p>
            </p:txBody>
          </p:sp>
          <p:sp>
            <p:nvSpPr>
              <p:cNvPr id="18493" name="Rectangle 414">
                <a:extLst>
                  <a:ext uri="{FF2B5EF4-FFF2-40B4-BE49-F238E27FC236}">
                    <a16:creationId xmlns:a16="http://schemas.microsoft.com/office/drawing/2014/main" id="{175AEA0A-9701-F85D-B6C1-A3AE7BE453D4}"/>
                  </a:ext>
                </a:extLst>
              </p:cNvPr>
              <p:cNvSpPr>
                <a:spLocks noChangeArrowheads="1"/>
              </p:cNvSpPr>
              <p:nvPr/>
            </p:nvSpPr>
            <p:spPr bwMode="auto">
              <a:xfrm>
                <a:off x="3360"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a:latin typeface="HGP創英角ﾎﾟｯﾌﾟ体" panose="040B0A00000000000000" pitchFamily="50" charset="-128"/>
                    <a:ea typeface="HGP創英角ﾎﾟｯﾌﾟ体" panose="040B0A00000000000000" pitchFamily="50" charset="-128"/>
                  </a:rPr>
                  <a:t>型</a:t>
                </a:r>
              </a:p>
            </p:txBody>
          </p:sp>
          <p:sp>
            <p:nvSpPr>
              <p:cNvPr id="18494" name="Rectangle 415">
                <a:extLst>
                  <a:ext uri="{FF2B5EF4-FFF2-40B4-BE49-F238E27FC236}">
                    <a16:creationId xmlns:a16="http://schemas.microsoft.com/office/drawing/2014/main" id="{7931631E-11C4-8FD7-8414-89B86AA2876C}"/>
                  </a:ext>
                </a:extLst>
              </p:cNvPr>
              <p:cNvSpPr>
                <a:spLocks noChangeArrowheads="1"/>
              </p:cNvSpPr>
              <p:nvPr/>
            </p:nvSpPr>
            <p:spPr bwMode="auto">
              <a:xfrm>
                <a:off x="2352"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95" name="Rectangle 416">
                <a:extLst>
                  <a:ext uri="{FF2B5EF4-FFF2-40B4-BE49-F238E27FC236}">
                    <a16:creationId xmlns:a16="http://schemas.microsoft.com/office/drawing/2014/main" id="{B0E98E09-8A09-1F2B-1E12-61B38DC7CD55}"/>
                  </a:ext>
                </a:extLst>
              </p:cNvPr>
              <p:cNvSpPr>
                <a:spLocks noChangeArrowheads="1"/>
              </p:cNvSpPr>
              <p:nvPr/>
            </p:nvSpPr>
            <p:spPr bwMode="auto">
              <a:xfrm>
                <a:off x="2352"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a:latin typeface="HGP創英角ﾎﾟｯﾌﾟ体" panose="040B0A00000000000000" pitchFamily="50" charset="-128"/>
                    <a:ea typeface="HGP創英角ﾎﾟｯﾌﾟ体" panose="040B0A00000000000000" pitchFamily="50" charset="-128"/>
                  </a:rPr>
                  <a:t>型</a:t>
                </a:r>
              </a:p>
            </p:txBody>
          </p:sp>
          <p:sp>
            <p:nvSpPr>
              <p:cNvPr id="18496" name="Rectangle 417">
                <a:extLst>
                  <a:ext uri="{FF2B5EF4-FFF2-40B4-BE49-F238E27FC236}">
                    <a16:creationId xmlns:a16="http://schemas.microsoft.com/office/drawing/2014/main" id="{007921E9-A625-1F9A-6BF6-A06FAC424BBF}"/>
                  </a:ext>
                </a:extLst>
              </p:cNvPr>
              <p:cNvSpPr>
                <a:spLocks noChangeArrowheads="1"/>
              </p:cNvSpPr>
              <p:nvPr/>
            </p:nvSpPr>
            <p:spPr bwMode="auto">
              <a:xfrm>
                <a:off x="1344"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497" name="Rectangle 418">
                <a:extLst>
                  <a:ext uri="{FF2B5EF4-FFF2-40B4-BE49-F238E27FC236}">
                    <a16:creationId xmlns:a16="http://schemas.microsoft.com/office/drawing/2014/main" id="{C3C500DF-8C87-FBA5-807F-3B2016A42762}"/>
                  </a:ext>
                </a:extLst>
              </p:cNvPr>
              <p:cNvSpPr>
                <a:spLocks noChangeArrowheads="1"/>
              </p:cNvSpPr>
              <p:nvPr/>
            </p:nvSpPr>
            <p:spPr bwMode="auto">
              <a:xfrm>
                <a:off x="1344"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a:latin typeface="HGP創英角ﾎﾟｯﾌﾟ体" panose="040B0A00000000000000" pitchFamily="50" charset="-128"/>
                    <a:ea typeface="HGP創英角ﾎﾟｯﾌﾟ体" panose="040B0A00000000000000" pitchFamily="50" charset="-128"/>
                  </a:rPr>
                  <a:t>型</a:t>
                </a:r>
              </a:p>
            </p:txBody>
          </p:sp>
          <p:sp>
            <p:nvSpPr>
              <p:cNvPr id="18498" name="Rectangle 419">
                <a:extLst>
                  <a:ext uri="{FF2B5EF4-FFF2-40B4-BE49-F238E27FC236}">
                    <a16:creationId xmlns:a16="http://schemas.microsoft.com/office/drawing/2014/main" id="{662B0CDF-3F4A-59E2-9C0D-51502A1EC29D}"/>
                  </a:ext>
                </a:extLst>
              </p:cNvPr>
              <p:cNvSpPr>
                <a:spLocks noChangeArrowheads="1"/>
              </p:cNvSpPr>
              <p:nvPr/>
            </p:nvSpPr>
            <p:spPr bwMode="auto">
              <a:xfrm>
                <a:off x="2976"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a:latin typeface="HGP創英角ﾎﾟｯﾌﾟ体" panose="040B0A00000000000000" pitchFamily="50" charset="-128"/>
                    <a:ea typeface="HGP創英角ﾎﾟｯﾌﾟ体" panose="040B0A00000000000000" pitchFamily="50" charset="-128"/>
                  </a:rPr>
                  <a:t>型</a:t>
                </a:r>
              </a:p>
            </p:txBody>
          </p:sp>
          <p:sp>
            <p:nvSpPr>
              <p:cNvPr id="18499" name="Rectangle 420">
                <a:extLst>
                  <a:ext uri="{FF2B5EF4-FFF2-40B4-BE49-F238E27FC236}">
                    <a16:creationId xmlns:a16="http://schemas.microsoft.com/office/drawing/2014/main" id="{3378669F-838E-4953-BDD6-DA84D99A6F67}"/>
                  </a:ext>
                </a:extLst>
              </p:cNvPr>
              <p:cNvSpPr>
                <a:spLocks noChangeArrowheads="1"/>
              </p:cNvSpPr>
              <p:nvPr/>
            </p:nvSpPr>
            <p:spPr bwMode="auto">
              <a:xfrm>
                <a:off x="1968"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a:latin typeface="HGP創英角ﾎﾟｯﾌﾟ体" panose="040B0A00000000000000" pitchFamily="50" charset="-128"/>
                    <a:ea typeface="HGP創英角ﾎﾟｯﾌﾟ体" panose="040B0A00000000000000" pitchFamily="50" charset="-128"/>
                  </a:rPr>
                  <a:t>型</a:t>
                </a:r>
              </a:p>
            </p:txBody>
          </p:sp>
          <p:sp>
            <p:nvSpPr>
              <p:cNvPr id="18500" name="Rectangle 421">
                <a:extLst>
                  <a:ext uri="{FF2B5EF4-FFF2-40B4-BE49-F238E27FC236}">
                    <a16:creationId xmlns:a16="http://schemas.microsoft.com/office/drawing/2014/main" id="{06DA7CF0-DC62-90C2-4341-844EA66187F3}"/>
                  </a:ext>
                </a:extLst>
              </p:cNvPr>
              <p:cNvSpPr>
                <a:spLocks noChangeArrowheads="1"/>
              </p:cNvSpPr>
              <p:nvPr/>
            </p:nvSpPr>
            <p:spPr bwMode="auto">
              <a:xfrm>
                <a:off x="960" y="4115"/>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a:latin typeface="HGP創英角ﾎﾟｯﾌﾟ体" panose="040B0A00000000000000" pitchFamily="50" charset="-128"/>
                    <a:ea typeface="HGP創英角ﾎﾟｯﾌﾟ体" panose="040B0A00000000000000" pitchFamily="50" charset="-128"/>
                  </a:rPr>
                  <a:t>型</a:t>
                </a:r>
              </a:p>
            </p:txBody>
          </p:sp>
          <p:sp>
            <p:nvSpPr>
              <p:cNvPr id="18501" name="Rectangle 422">
                <a:extLst>
                  <a:ext uri="{FF2B5EF4-FFF2-40B4-BE49-F238E27FC236}">
                    <a16:creationId xmlns:a16="http://schemas.microsoft.com/office/drawing/2014/main" id="{4DD8D5CA-DCC0-7A0C-9366-FA586FE34E36}"/>
                  </a:ext>
                </a:extLst>
              </p:cNvPr>
              <p:cNvSpPr>
                <a:spLocks noChangeArrowheads="1"/>
              </p:cNvSpPr>
              <p:nvPr/>
            </p:nvSpPr>
            <p:spPr bwMode="auto">
              <a:xfrm>
                <a:off x="3744" y="4318"/>
                <a:ext cx="28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46</a:t>
                </a:r>
              </a:p>
            </p:txBody>
          </p:sp>
          <p:sp>
            <p:nvSpPr>
              <p:cNvPr id="18502" name="Rectangle 423">
                <a:extLst>
                  <a:ext uri="{FF2B5EF4-FFF2-40B4-BE49-F238E27FC236}">
                    <a16:creationId xmlns:a16="http://schemas.microsoft.com/office/drawing/2014/main" id="{6F7FA89E-97E7-6F3A-32A1-F07D621983DB}"/>
                  </a:ext>
                </a:extLst>
              </p:cNvPr>
              <p:cNvSpPr>
                <a:spLocks noChangeArrowheads="1"/>
              </p:cNvSpPr>
              <p:nvPr/>
            </p:nvSpPr>
            <p:spPr bwMode="auto">
              <a:xfrm>
                <a:off x="2976"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３５</a:t>
                </a:r>
              </a:p>
            </p:txBody>
          </p:sp>
          <p:sp>
            <p:nvSpPr>
              <p:cNvPr id="18503" name="Rectangle 424">
                <a:extLst>
                  <a:ext uri="{FF2B5EF4-FFF2-40B4-BE49-F238E27FC236}">
                    <a16:creationId xmlns:a16="http://schemas.microsoft.com/office/drawing/2014/main" id="{F5609714-2C86-E242-7E13-EA401151E9ED}"/>
                  </a:ext>
                </a:extLst>
              </p:cNvPr>
              <p:cNvSpPr>
                <a:spLocks noChangeArrowheads="1"/>
              </p:cNvSpPr>
              <p:nvPr/>
            </p:nvSpPr>
            <p:spPr bwMode="auto">
              <a:xfrm>
                <a:off x="2736" y="4318"/>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18</a:t>
                </a:r>
              </a:p>
            </p:txBody>
          </p:sp>
          <p:sp>
            <p:nvSpPr>
              <p:cNvPr id="18504" name="Rectangle 425">
                <a:extLst>
                  <a:ext uri="{FF2B5EF4-FFF2-40B4-BE49-F238E27FC236}">
                    <a16:creationId xmlns:a16="http://schemas.microsoft.com/office/drawing/2014/main" id="{D3192BEC-1E58-CD49-E9BB-0947A0B90D91}"/>
                  </a:ext>
                </a:extLst>
              </p:cNvPr>
              <p:cNvSpPr>
                <a:spLocks noChangeArrowheads="1"/>
              </p:cNvSpPr>
              <p:nvPr/>
            </p:nvSpPr>
            <p:spPr bwMode="auto">
              <a:xfrm>
                <a:off x="1968"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505" name="Rectangle 426">
                <a:extLst>
                  <a:ext uri="{FF2B5EF4-FFF2-40B4-BE49-F238E27FC236}">
                    <a16:creationId xmlns:a16="http://schemas.microsoft.com/office/drawing/2014/main" id="{58C55352-2865-1259-40AD-E162FC012094}"/>
                  </a:ext>
                </a:extLst>
              </p:cNvPr>
              <p:cNvSpPr>
                <a:spLocks noChangeArrowheads="1"/>
              </p:cNvSpPr>
              <p:nvPr/>
            </p:nvSpPr>
            <p:spPr bwMode="auto">
              <a:xfrm>
                <a:off x="1728" y="4318"/>
                <a:ext cx="240"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28</a:t>
                </a:r>
              </a:p>
            </p:txBody>
          </p:sp>
          <p:sp>
            <p:nvSpPr>
              <p:cNvPr id="18506" name="Rectangle 427">
                <a:extLst>
                  <a:ext uri="{FF2B5EF4-FFF2-40B4-BE49-F238E27FC236}">
                    <a16:creationId xmlns:a16="http://schemas.microsoft.com/office/drawing/2014/main" id="{3125AD80-9986-C77A-E1E0-45D5718DB830}"/>
                  </a:ext>
                </a:extLst>
              </p:cNvPr>
              <p:cNvSpPr>
                <a:spLocks noChangeArrowheads="1"/>
              </p:cNvSpPr>
              <p:nvPr/>
            </p:nvSpPr>
            <p:spPr bwMode="auto">
              <a:xfrm>
                <a:off x="960" y="4318"/>
                <a:ext cx="38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507" name="Rectangle 428">
                <a:extLst>
                  <a:ext uri="{FF2B5EF4-FFF2-40B4-BE49-F238E27FC236}">
                    <a16:creationId xmlns:a16="http://schemas.microsoft.com/office/drawing/2014/main" id="{625398FD-7E79-BC09-9AC7-043A859C7E62}"/>
                  </a:ext>
                </a:extLst>
              </p:cNvPr>
              <p:cNvSpPr>
                <a:spLocks noChangeArrowheads="1"/>
              </p:cNvSpPr>
              <p:nvPr/>
            </p:nvSpPr>
            <p:spPr bwMode="auto">
              <a:xfrm>
                <a:off x="336" y="4318"/>
                <a:ext cx="62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dirty="0">
                    <a:latin typeface="HGP創英角ﾎﾟｯﾌﾟ体" panose="040B0A00000000000000" pitchFamily="50" charset="-128"/>
                    <a:ea typeface="HGP創英角ﾎﾟｯﾌﾟ体" panose="040B0A00000000000000" pitchFamily="50" charset="-128"/>
                  </a:rPr>
                  <a:t>シャッター</a:t>
                </a:r>
              </a:p>
            </p:txBody>
          </p:sp>
          <p:sp>
            <p:nvSpPr>
              <p:cNvPr id="18508" name="Rectangle 429">
                <a:extLst>
                  <a:ext uri="{FF2B5EF4-FFF2-40B4-BE49-F238E27FC236}">
                    <a16:creationId xmlns:a16="http://schemas.microsoft.com/office/drawing/2014/main" id="{05E5236F-BD0F-8D21-E2E8-2995B98463F6}"/>
                  </a:ext>
                </a:extLst>
              </p:cNvPr>
              <p:cNvSpPr>
                <a:spLocks noChangeArrowheads="1"/>
              </p:cNvSpPr>
              <p:nvPr/>
            </p:nvSpPr>
            <p:spPr bwMode="auto">
              <a:xfrm>
                <a:off x="3744" y="3912"/>
                <a:ext cx="288"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合計</a:t>
                </a:r>
              </a:p>
            </p:txBody>
          </p:sp>
          <p:sp>
            <p:nvSpPr>
              <p:cNvPr id="18509" name="Rectangle 430">
                <a:extLst>
                  <a:ext uri="{FF2B5EF4-FFF2-40B4-BE49-F238E27FC236}">
                    <a16:creationId xmlns:a16="http://schemas.microsoft.com/office/drawing/2014/main" id="{DA9AB827-60B6-3EEA-2877-6EBDB0E2A143}"/>
                  </a:ext>
                </a:extLst>
              </p:cNvPr>
              <p:cNvSpPr>
                <a:spLocks noChangeArrowheads="1"/>
              </p:cNvSpPr>
              <p:nvPr/>
            </p:nvSpPr>
            <p:spPr bwMode="auto">
              <a:xfrm>
                <a:off x="2976" y="3912"/>
                <a:ext cx="76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中計</a:t>
                </a:r>
              </a:p>
            </p:txBody>
          </p:sp>
          <p:sp>
            <p:nvSpPr>
              <p:cNvPr id="18510" name="Rectangle 431">
                <a:extLst>
                  <a:ext uri="{FF2B5EF4-FFF2-40B4-BE49-F238E27FC236}">
                    <a16:creationId xmlns:a16="http://schemas.microsoft.com/office/drawing/2014/main" id="{C440899B-E1F7-26AD-B75F-84359BE497B3}"/>
                  </a:ext>
                </a:extLst>
              </p:cNvPr>
              <p:cNvSpPr>
                <a:spLocks noChangeArrowheads="1"/>
              </p:cNvSpPr>
              <p:nvPr/>
            </p:nvSpPr>
            <p:spPr bwMode="auto">
              <a:xfrm>
                <a:off x="2736" y="3912"/>
                <a:ext cx="240"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dirty="0">
                    <a:latin typeface="HGP創英角ﾎﾟｯﾌﾟ体" panose="040B0A00000000000000" pitchFamily="50" charset="-128"/>
                    <a:ea typeface="HGP創英角ﾎﾟｯﾌﾟ体" panose="040B0A00000000000000" pitchFamily="50" charset="-128"/>
                  </a:rPr>
                  <a:t>小計</a:t>
                </a:r>
              </a:p>
            </p:txBody>
          </p:sp>
          <p:sp>
            <p:nvSpPr>
              <p:cNvPr id="18511" name="Rectangle 432">
                <a:extLst>
                  <a:ext uri="{FF2B5EF4-FFF2-40B4-BE49-F238E27FC236}">
                    <a16:creationId xmlns:a16="http://schemas.microsoft.com/office/drawing/2014/main" id="{04C85CB9-AE27-4051-D065-F3884FEA2997}"/>
                  </a:ext>
                </a:extLst>
              </p:cNvPr>
              <p:cNvSpPr>
                <a:spLocks noChangeArrowheads="1"/>
              </p:cNvSpPr>
              <p:nvPr/>
            </p:nvSpPr>
            <p:spPr bwMode="auto">
              <a:xfrm>
                <a:off x="1968" y="3912"/>
                <a:ext cx="76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Ｂ点</a:t>
                </a:r>
              </a:p>
            </p:txBody>
          </p:sp>
          <p:sp>
            <p:nvSpPr>
              <p:cNvPr id="18512" name="Rectangle 433">
                <a:extLst>
                  <a:ext uri="{FF2B5EF4-FFF2-40B4-BE49-F238E27FC236}">
                    <a16:creationId xmlns:a16="http://schemas.microsoft.com/office/drawing/2014/main" id="{A66296F4-3CDE-7663-A24A-61B6A69110B2}"/>
                  </a:ext>
                </a:extLst>
              </p:cNvPr>
              <p:cNvSpPr>
                <a:spLocks noChangeArrowheads="1"/>
              </p:cNvSpPr>
              <p:nvPr/>
            </p:nvSpPr>
            <p:spPr bwMode="auto">
              <a:xfrm>
                <a:off x="1728" y="3912"/>
                <a:ext cx="240"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小計</a:t>
                </a:r>
              </a:p>
            </p:txBody>
          </p:sp>
          <p:sp>
            <p:nvSpPr>
              <p:cNvPr id="18513" name="Rectangle 434">
                <a:extLst>
                  <a:ext uri="{FF2B5EF4-FFF2-40B4-BE49-F238E27FC236}">
                    <a16:creationId xmlns:a16="http://schemas.microsoft.com/office/drawing/2014/main" id="{C9244784-7154-87DE-461F-BE5795E00F84}"/>
                  </a:ext>
                </a:extLst>
              </p:cNvPr>
              <p:cNvSpPr>
                <a:spLocks noChangeArrowheads="1"/>
              </p:cNvSpPr>
              <p:nvPr/>
            </p:nvSpPr>
            <p:spPr bwMode="auto">
              <a:xfrm>
                <a:off x="960" y="3912"/>
                <a:ext cx="768"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000" dirty="0">
                    <a:latin typeface="HGP創英角ﾎﾟｯﾌﾟ体" panose="040B0A00000000000000" pitchFamily="50" charset="-128"/>
                    <a:ea typeface="HGP創英角ﾎﾟｯﾌﾟ体" panose="040B0A00000000000000" pitchFamily="50" charset="-128"/>
                  </a:rPr>
                  <a:t>Ａ点</a:t>
                </a:r>
              </a:p>
            </p:txBody>
          </p:sp>
          <p:sp>
            <p:nvSpPr>
              <p:cNvPr id="18514" name="Rectangle 435">
                <a:extLst>
                  <a:ext uri="{FF2B5EF4-FFF2-40B4-BE49-F238E27FC236}">
                    <a16:creationId xmlns:a16="http://schemas.microsoft.com/office/drawing/2014/main" id="{B32E8E91-065A-73C5-CE61-DD455DBEB142}"/>
                  </a:ext>
                </a:extLst>
              </p:cNvPr>
              <p:cNvSpPr>
                <a:spLocks noChangeArrowheads="1"/>
              </p:cNvSpPr>
              <p:nvPr/>
            </p:nvSpPr>
            <p:spPr bwMode="auto">
              <a:xfrm>
                <a:off x="336" y="3912"/>
                <a:ext cx="624"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18515" name="Line 436">
                <a:extLst>
                  <a:ext uri="{FF2B5EF4-FFF2-40B4-BE49-F238E27FC236}">
                    <a16:creationId xmlns:a16="http://schemas.microsoft.com/office/drawing/2014/main" id="{E0D28D87-25B6-D19B-31AC-FCF19CD9094F}"/>
                  </a:ext>
                </a:extLst>
              </p:cNvPr>
              <p:cNvSpPr>
                <a:spLocks noChangeShapeType="1"/>
              </p:cNvSpPr>
              <p:nvPr/>
            </p:nvSpPr>
            <p:spPr bwMode="auto">
              <a:xfrm>
                <a:off x="336" y="3912"/>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16" name="Line 437">
                <a:extLst>
                  <a:ext uri="{FF2B5EF4-FFF2-40B4-BE49-F238E27FC236}">
                    <a16:creationId xmlns:a16="http://schemas.microsoft.com/office/drawing/2014/main" id="{EB09BC75-C4B2-05B7-D6CA-6819331A47EA}"/>
                  </a:ext>
                </a:extLst>
              </p:cNvPr>
              <p:cNvSpPr>
                <a:spLocks noChangeShapeType="1"/>
              </p:cNvSpPr>
              <p:nvPr/>
            </p:nvSpPr>
            <p:spPr bwMode="auto">
              <a:xfrm>
                <a:off x="336" y="5520"/>
                <a:ext cx="3696"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17" name="Line 438">
                <a:extLst>
                  <a:ext uri="{FF2B5EF4-FFF2-40B4-BE49-F238E27FC236}">
                    <a16:creationId xmlns:a16="http://schemas.microsoft.com/office/drawing/2014/main" id="{CE3425CF-AD53-E0CA-8519-DDBB97190DA5}"/>
                  </a:ext>
                </a:extLst>
              </p:cNvPr>
              <p:cNvSpPr>
                <a:spLocks noChangeShapeType="1"/>
              </p:cNvSpPr>
              <p:nvPr/>
            </p:nvSpPr>
            <p:spPr bwMode="auto">
              <a:xfrm>
                <a:off x="336" y="3912"/>
                <a:ext cx="0" cy="1608"/>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18" name="Line 439">
                <a:extLst>
                  <a:ext uri="{FF2B5EF4-FFF2-40B4-BE49-F238E27FC236}">
                    <a16:creationId xmlns:a16="http://schemas.microsoft.com/office/drawing/2014/main" id="{44C278A6-EC9E-80B9-30F0-1EDA9F3E8B67}"/>
                  </a:ext>
                </a:extLst>
              </p:cNvPr>
              <p:cNvSpPr>
                <a:spLocks noChangeShapeType="1"/>
              </p:cNvSpPr>
              <p:nvPr/>
            </p:nvSpPr>
            <p:spPr bwMode="auto">
              <a:xfrm>
                <a:off x="4032" y="3912"/>
                <a:ext cx="0" cy="1608"/>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19" name="Line 440">
                <a:extLst>
                  <a:ext uri="{FF2B5EF4-FFF2-40B4-BE49-F238E27FC236}">
                    <a16:creationId xmlns:a16="http://schemas.microsoft.com/office/drawing/2014/main" id="{8D5D6A4E-1A1B-F002-0653-EFFFF2D14770}"/>
                  </a:ext>
                </a:extLst>
              </p:cNvPr>
              <p:cNvSpPr>
                <a:spLocks noChangeShapeType="1"/>
              </p:cNvSpPr>
              <p:nvPr/>
            </p:nvSpPr>
            <p:spPr bwMode="auto">
              <a:xfrm>
                <a:off x="960"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0" name="Line 441">
                <a:extLst>
                  <a:ext uri="{FF2B5EF4-FFF2-40B4-BE49-F238E27FC236}">
                    <a16:creationId xmlns:a16="http://schemas.microsoft.com/office/drawing/2014/main" id="{B8AEEBAA-D756-EA02-BBC6-EA49728435E1}"/>
                  </a:ext>
                </a:extLst>
              </p:cNvPr>
              <p:cNvSpPr>
                <a:spLocks noChangeShapeType="1"/>
              </p:cNvSpPr>
              <p:nvPr/>
            </p:nvSpPr>
            <p:spPr bwMode="auto">
              <a:xfrm>
                <a:off x="1728"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1" name="Line 442">
                <a:extLst>
                  <a:ext uri="{FF2B5EF4-FFF2-40B4-BE49-F238E27FC236}">
                    <a16:creationId xmlns:a16="http://schemas.microsoft.com/office/drawing/2014/main" id="{7017C931-E032-DBC2-1745-FFA6FD960CA3}"/>
                  </a:ext>
                </a:extLst>
              </p:cNvPr>
              <p:cNvSpPr>
                <a:spLocks noChangeShapeType="1"/>
              </p:cNvSpPr>
              <p:nvPr/>
            </p:nvSpPr>
            <p:spPr bwMode="auto">
              <a:xfrm>
                <a:off x="1968"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2" name="Line 443">
                <a:extLst>
                  <a:ext uri="{FF2B5EF4-FFF2-40B4-BE49-F238E27FC236}">
                    <a16:creationId xmlns:a16="http://schemas.microsoft.com/office/drawing/2014/main" id="{428D0BFF-B914-CD70-7684-EA5B7BA5074B}"/>
                  </a:ext>
                </a:extLst>
              </p:cNvPr>
              <p:cNvSpPr>
                <a:spLocks noChangeShapeType="1"/>
              </p:cNvSpPr>
              <p:nvPr/>
            </p:nvSpPr>
            <p:spPr bwMode="auto">
              <a:xfrm>
                <a:off x="2736"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3" name="Line 444">
                <a:extLst>
                  <a:ext uri="{FF2B5EF4-FFF2-40B4-BE49-F238E27FC236}">
                    <a16:creationId xmlns:a16="http://schemas.microsoft.com/office/drawing/2014/main" id="{ED981813-75A5-C02F-2BAF-E658F959329D}"/>
                  </a:ext>
                </a:extLst>
              </p:cNvPr>
              <p:cNvSpPr>
                <a:spLocks noChangeShapeType="1"/>
              </p:cNvSpPr>
              <p:nvPr/>
            </p:nvSpPr>
            <p:spPr bwMode="auto">
              <a:xfrm>
                <a:off x="2976"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4" name="Line 445">
                <a:extLst>
                  <a:ext uri="{FF2B5EF4-FFF2-40B4-BE49-F238E27FC236}">
                    <a16:creationId xmlns:a16="http://schemas.microsoft.com/office/drawing/2014/main" id="{4A962BB0-B2F7-08CE-F984-168C5D04B834}"/>
                  </a:ext>
                </a:extLst>
              </p:cNvPr>
              <p:cNvSpPr>
                <a:spLocks noChangeShapeType="1"/>
              </p:cNvSpPr>
              <p:nvPr/>
            </p:nvSpPr>
            <p:spPr bwMode="auto">
              <a:xfrm>
                <a:off x="3744" y="3912"/>
                <a:ext cx="0" cy="160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5" name="Line 446">
                <a:extLst>
                  <a:ext uri="{FF2B5EF4-FFF2-40B4-BE49-F238E27FC236}">
                    <a16:creationId xmlns:a16="http://schemas.microsoft.com/office/drawing/2014/main" id="{4FFBF844-4859-E9E3-A847-D18641E4E0C0}"/>
                  </a:ext>
                </a:extLst>
              </p:cNvPr>
              <p:cNvSpPr>
                <a:spLocks noChangeShapeType="1"/>
              </p:cNvSpPr>
              <p:nvPr/>
            </p:nvSpPr>
            <p:spPr bwMode="auto">
              <a:xfrm>
                <a:off x="336" y="4318"/>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6" name="Line 447">
                <a:extLst>
                  <a:ext uri="{FF2B5EF4-FFF2-40B4-BE49-F238E27FC236}">
                    <a16:creationId xmlns:a16="http://schemas.microsoft.com/office/drawing/2014/main" id="{136011F4-9C46-9833-3ECF-525B90E52071}"/>
                  </a:ext>
                </a:extLst>
              </p:cNvPr>
              <p:cNvSpPr>
                <a:spLocks noChangeShapeType="1"/>
              </p:cNvSpPr>
              <p:nvPr/>
            </p:nvSpPr>
            <p:spPr bwMode="auto">
              <a:xfrm>
                <a:off x="960" y="4115"/>
                <a:ext cx="76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7" name="Line 448">
                <a:extLst>
                  <a:ext uri="{FF2B5EF4-FFF2-40B4-BE49-F238E27FC236}">
                    <a16:creationId xmlns:a16="http://schemas.microsoft.com/office/drawing/2014/main" id="{BC2B6859-6AC4-6F69-F79B-84769858130F}"/>
                  </a:ext>
                </a:extLst>
              </p:cNvPr>
              <p:cNvSpPr>
                <a:spLocks noChangeShapeType="1"/>
              </p:cNvSpPr>
              <p:nvPr/>
            </p:nvSpPr>
            <p:spPr bwMode="auto">
              <a:xfrm>
                <a:off x="1968" y="4115"/>
                <a:ext cx="76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8" name="Line 449">
                <a:extLst>
                  <a:ext uri="{FF2B5EF4-FFF2-40B4-BE49-F238E27FC236}">
                    <a16:creationId xmlns:a16="http://schemas.microsoft.com/office/drawing/2014/main" id="{A4A2C3B1-F2D7-FFE9-72BE-ED4466DDF8C3}"/>
                  </a:ext>
                </a:extLst>
              </p:cNvPr>
              <p:cNvSpPr>
                <a:spLocks noChangeShapeType="1"/>
              </p:cNvSpPr>
              <p:nvPr/>
            </p:nvSpPr>
            <p:spPr bwMode="auto">
              <a:xfrm>
                <a:off x="2976" y="4115"/>
                <a:ext cx="76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29" name="Line 450">
                <a:extLst>
                  <a:ext uri="{FF2B5EF4-FFF2-40B4-BE49-F238E27FC236}">
                    <a16:creationId xmlns:a16="http://schemas.microsoft.com/office/drawing/2014/main" id="{C19D65C2-C201-F416-9423-0300F70202D6}"/>
                  </a:ext>
                </a:extLst>
              </p:cNvPr>
              <p:cNvSpPr>
                <a:spLocks noChangeShapeType="1"/>
              </p:cNvSpPr>
              <p:nvPr/>
            </p:nvSpPr>
            <p:spPr bwMode="auto">
              <a:xfrm>
                <a:off x="1344" y="4115"/>
                <a:ext cx="0" cy="140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0" name="Line 451">
                <a:extLst>
                  <a:ext uri="{FF2B5EF4-FFF2-40B4-BE49-F238E27FC236}">
                    <a16:creationId xmlns:a16="http://schemas.microsoft.com/office/drawing/2014/main" id="{2F2029AC-8528-8450-6FE6-011FEC5089D0}"/>
                  </a:ext>
                </a:extLst>
              </p:cNvPr>
              <p:cNvSpPr>
                <a:spLocks noChangeShapeType="1"/>
              </p:cNvSpPr>
              <p:nvPr/>
            </p:nvSpPr>
            <p:spPr bwMode="auto">
              <a:xfrm>
                <a:off x="2352" y="4115"/>
                <a:ext cx="0" cy="140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1" name="Line 452">
                <a:extLst>
                  <a:ext uri="{FF2B5EF4-FFF2-40B4-BE49-F238E27FC236}">
                    <a16:creationId xmlns:a16="http://schemas.microsoft.com/office/drawing/2014/main" id="{3373D528-DC91-43ED-F377-1B9D4D63B2E0}"/>
                  </a:ext>
                </a:extLst>
              </p:cNvPr>
              <p:cNvSpPr>
                <a:spLocks noChangeShapeType="1"/>
              </p:cNvSpPr>
              <p:nvPr/>
            </p:nvSpPr>
            <p:spPr bwMode="auto">
              <a:xfrm>
                <a:off x="3360" y="4115"/>
                <a:ext cx="0" cy="140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2" name="Line 453">
                <a:extLst>
                  <a:ext uri="{FF2B5EF4-FFF2-40B4-BE49-F238E27FC236}">
                    <a16:creationId xmlns:a16="http://schemas.microsoft.com/office/drawing/2014/main" id="{8840D57E-9CCF-6C13-F7F3-81FFF821DF74}"/>
                  </a:ext>
                </a:extLst>
              </p:cNvPr>
              <p:cNvSpPr>
                <a:spLocks noChangeShapeType="1"/>
              </p:cNvSpPr>
              <p:nvPr/>
            </p:nvSpPr>
            <p:spPr bwMode="auto">
              <a:xfrm>
                <a:off x="344" y="4507"/>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3" name="Line 454">
                <a:extLst>
                  <a:ext uri="{FF2B5EF4-FFF2-40B4-BE49-F238E27FC236}">
                    <a16:creationId xmlns:a16="http://schemas.microsoft.com/office/drawing/2014/main" id="{5F66D58F-CC7C-869B-B546-3B3572242CB3}"/>
                  </a:ext>
                </a:extLst>
              </p:cNvPr>
              <p:cNvSpPr>
                <a:spLocks noChangeShapeType="1"/>
              </p:cNvSpPr>
              <p:nvPr/>
            </p:nvSpPr>
            <p:spPr bwMode="auto">
              <a:xfrm>
                <a:off x="336" y="4709"/>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4" name="Line 455">
                <a:extLst>
                  <a:ext uri="{FF2B5EF4-FFF2-40B4-BE49-F238E27FC236}">
                    <a16:creationId xmlns:a16="http://schemas.microsoft.com/office/drawing/2014/main" id="{A6E72A0C-8757-5993-C4CB-4608ECE32541}"/>
                  </a:ext>
                </a:extLst>
              </p:cNvPr>
              <p:cNvSpPr>
                <a:spLocks noChangeShapeType="1"/>
              </p:cNvSpPr>
              <p:nvPr/>
            </p:nvSpPr>
            <p:spPr bwMode="auto">
              <a:xfrm>
                <a:off x="336" y="4927"/>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5" name="Line 456">
                <a:extLst>
                  <a:ext uri="{FF2B5EF4-FFF2-40B4-BE49-F238E27FC236}">
                    <a16:creationId xmlns:a16="http://schemas.microsoft.com/office/drawing/2014/main" id="{D1BDE645-9485-AFF2-920E-2DFABDE00199}"/>
                  </a:ext>
                </a:extLst>
              </p:cNvPr>
              <p:cNvSpPr>
                <a:spLocks noChangeShapeType="1"/>
              </p:cNvSpPr>
              <p:nvPr/>
            </p:nvSpPr>
            <p:spPr bwMode="auto">
              <a:xfrm>
                <a:off x="336" y="5130"/>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6" name="Line 457">
                <a:extLst>
                  <a:ext uri="{FF2B5EF4-FFF2-40B4-BE49-F238E27FC236}">
                    <a16:creationId xmlns:a16="http://schemas.microsoft.com/office/drawing/2014/main" id="{CD29742D-CC43-6795-A83B-4F08BDCFCAE7}"/>
                  </a:ext>
                </a:extLst>
              </p:cNvPr>
              <p:cNvSpPr>
                <a:spLocks noChangeShapeType="1"/>
              </p:cNvSpPr>
              <p:nvPr/>
            </p:nvSpPr>
            <p:spPr bwMode="auto">
              <a:xfrm>
                <a:off x="336" y="5334"/>
                <a:ext cx="36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7" name="Line 458">
                <a:extLst>
                  <a:ext uri="{FF2B5EF4-FFF2-40B4-BE49-F238E27FC236}">
                    <a16:creationId xmlns:a16="http://schemas.microsoft.com/office/drawing/2014/main" id="{B678C3A9-DE15-1D7A-CC68-D027C85FAA92}"/>
                  </a:ext>
                </a:extLst>
              </p:cNvPr>
              <p:cNvSpPr>
                <a:spLocks noChangeShapeType="1"/>
              </p:cNvSpPr>
              <p:nvPr/>
            </p:nvSpPr>
            <p:spPr bwMode="auto">
              <a:xfrm flipH="1">
                <a:off x="960"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8" name="Line 459">
                <a:extLst>
                  <a:ext uri="{FF2B5EF4-FFF2-40B4-BE49-F238E27FC236}">
                    <a16:creationId xmlns:a16="http://schemas.microsoft.com/office/drawing/2014/main" id="{C9109D07-4D51-E4FC-04F7-67C0DBC12807}"/>
                  </a:ext>
                </a:extLst>
              </p:cNvPr>
              <p:cNvSpPr>
                <a:spLocks noChangeShapeType="1"/>
              </p:cNvSpPr>
              <p:nvPr/>
            </p:nvSpPr>
            <p:spPr bwMode="auto">
              <a:xfrm flipH="1">
                <a:off x="979"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39" name="Line 460">
                <a:extLst>
                  <a:ext uri="{FF2B5EF4-FFF2-40B4-BE49-F238E27FC236}">
                    <a16:creationId xmlns:a16="http://schemas.microsoft.com/office/drawing/2014/main" id="{61F75B0B-5035-FDF3-2936-3FFCA7F60891}"/>
                  </a:ext>
                </a:extLst>
              </p:cNvPr>
              <p:cNvSpPr>
                <a:spLocks noChangeShapeType="1"/>
              </p:cNvSpPr>
              <p:nvPr/>
            </p:nvSpPr>
            <p:spPr bwMode="auto">
              <a:xfrm flipH="1">
                <a:off x="999"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0" name="Line 461">
                <a:extLst>
                  <a:ext uri="{FF2B5EF4-FFF2-40B4-BE49-F238E27FC236}">
                    <a16:creationId xmlns:a16="http://schemas.microsoft.com/office/drawing/2014/main" id="{CE1ABC0C-F68E-AAFE-C960-E6010E6E9A6E}"/>
                  </a:ext>
                </a:extLst>
              </p:cNvPr>
              <p:cNvSpPr>
                <a:spLocks noChangeShapeType="1"/>
              </p:cNvSpPr>
              <p:nvPr/>
            </p:nvSpPr>
            <p:spPr bwMode="auto">
              <a:xfrm flipH="1">
                <a:off x="1017"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1" name="Line 462">
                <a:extLst>
                  <a:ext uri="{FF2B5EF4-FFF2-40B4-BE49-F238E27FC236}">
                    <a16:creationId xmlns:a16="http://schemas.microsoft.com/office/drawing/2014/main" id="{65FADBF6-267D-9604-F09B-306B84ADE6D5}"/>
                  </a:ext>
                </a:extLst>
              </p:cNvPr>
              <p:cNvSpPr>
                <a:spLocks noChangeShapeType="1"/>
              </p:cNvSpPr>
              <p:nvPr/>
            </p:nvSpPr>
            <p:spPr bwMode="auto">
              <a:xfrm>
                <a:off x="960"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2" name="Line 463">
                <a:extLst>
                  <a:ext uri="{FF2B5EF4-FFF2-40B4-BE49-F238E27FC236}">
                    <a16:creationId xmlns:a16="http://schemas.microsoft.com/office/drawing/2014/main" id="{4A6095C7-94A7-2373-3C44-18B4C633784D}"/>
                  </a:ext>
                </a:extLst>
              </p:cNvPr>
              <p:cNvSpPr>
                <a:spLocks noChangeShapeType="1"/>
              </p:cNvSpPr>
              <p:nvPr/>
            </p:nvSpPr>
            <p:spPr bwMode="auto">
              <a:xfrm flipH="1">
                <a:off x="1104"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3" name="Line 464">
                <a:extLst>
                  <a:ext uri="{FF2B5EF4-FFF2-40B4-BE49-F238E27FC236}">
                    <a16:creationId xmlns:a16="http://schemas.microsoft.com/office/drawing/2014/main" id="{CAE4C15B-79D7-5C65-B031-FCA3D0CEC363}"/>
                  </a:ext>
                </a:extLst>
              </p:cNvPr>
              <p:cNvSpPr>
                <a:spLocks noChangeShapeType="1"/>
              </p:cNvSpPr>
              <p:nvPr/>
            </p:nvSpPr>
            <p:spPr bwMode="auto">
              <a:xfrm flipH="1">
                <a:off x="1123"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4" name="Line 465">
                <a:extLst>
                  <a:ext uri="{FF2B5EF4-FFF2-40B4-BE49-F238E27FC236}">
                    <a16:creationId xmlns:a16="http://schemas.microsoft.com/office/drawing/2014/main" id="{6449CF9C-3262-78EF-6270-48E75EF90DB0}"/>
                  </a:ext>
                </a:extLst>
              </p:cNvPr>
              <p:cNvSpPr>
                <a:spLocks noChangeShapeType="1"/>
              </p:cNvSpPr>
              <p:nvPr/>
            </p:nvSpPr>
            <p:spPr bwMode="auto">
              <a:xfrm flipH="1">
                <a:off x="1143"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5" name="Line 466">
                <a:extLst>
                  <a:ext uri="{FF2B5EF4-FFF2-40B4-BE49-F238E27FC236}">
                    <a16:creationId xmlns:a16="http://schemas.microsoft.com/office/drawing/2014/main" id="{833621B7-5A65-BAD0-6B13-57128DAEF3F8}"/>
                  </a:ext>
                </a:extLst>
              </p:cNvPr>
              <p:cNvSpPr>
                <a:spLocks noChangeShapeType="1"/>
              </p:cNvSpPr>
              <p:nvPr/>
            </p:nvSpPr>
            <p:spPr bwMode="auto">
              <a:xfrm flipH="1">
                <a:off x="1161"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6" name="Line 467">
                <a:extLst>
                  <a:ext uri="{FF2B5EF4-FFF2-40B4-BE49-F238E27FC236}">
                    <a16:creationId xmlns:a16="http://schemas.microsoft.com/office/drawing/2014/main" id="{63544C7E-81D3-0D53-DF58-1A5D4C2D92D8}"/>
                  </a:ext>
                </a:extLst>
              </p:cNvPr>
              <p:cNvSpPr>
                <a:spLocks noChangeShapeType="1"/>
              </p:cNvSpPr>
              <p:nvPr/>
            </p:nvSpPr>
            <p:spPr bwMode="auto">
              <a:xfrm>
                <a:off x="1104"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7" name="Line 468">
                <a:extLst>
                  <a:ext uri="{FF2B5EF4-FFF2-40B4-BE49-F238E27FC236}">
                    <a16:creationId xmlns:a16="http://schemas.microsoft.com/office/drawing/2014/main" id="{D6456A5C-D00D-EB88-CAA6-6B12895F131F}"/>
                  </a:ext>
                </a:extLst>
              </p:cNvPr>
              <p:cNvSpPr>
                <a:spLocks noChangeShapeType="1"/>
              </p:cNvSpPr>
              <p:nvPr/>
            </p:nvSpPr>
            <p:spPr bwMode="auto">
              <a:xfrm flipH="1">
                <a:off x="1248"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8" name="Line 469">
                <a:extLst>
                  <a:ext uri="{FF2B5EF4-FFF2-40B4-BE49-F238E27FC236}">
                    <a16:creationId xmlns:a16="http://schemas.microsoft.com/office/drawing/2014/main" id="{59F8D6C5-571E-90B3-7F2E-29279138D883}"/>
                  </a:ext>
                </a:extLst>
              </p:cNvPr>
              <p:cNvSpPr>
                <a:spLocks noChangeShapeType="1"/>
              </p:cNvSpPr>
              <p:nvPr/>
            </p:nvSpPr>
            <p:spPr bwMode="auto">
              <a:xfrm flipH="1">
                <a:off x="1267"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49" name="Line 470">
                <a:extLst>
                  <a:ext uri="{FF2B5EF4-FFF2-40B4-BE49-F238E27FC236}">
                    <a16:creationId xmlns:a16="http://schemas.microsoft.com/office/drawing/2014/main" id="{163A45B9-1A81-19E2-FDDF-6E7B9D9C1AF3}"/>
                  </a:ext>
                </a:extLst>
              </p:cNvPr>
              <p:cNvSpPr>
                <a:spLocks noChangeShapeType="1"/>
              </p:cNvSpPr>
              <p:nvPr/>
            </p:nvSpPr>
            <p:spPr bwMode="auto">
              <a:xfrm flipH="1">
                <a:off x="1287"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50" name="Line 471">
                <a:extLst>
                  <a:ext uri="{FF2B5EF4-FFF2-40B4-BE49-F238E27FC236}">
                    <a16:creationId xmlns:a16="http://schemas.microsoft.com/office/drawing/2014/main" id="{30C66027-2F9E-C240-0EB3-6AB79D138746}"/>
                  </a:ext>
                </a:extLst>
              </p:cNvPr>
              <p:cNvSpPr>
                <a:spLocks noChangeShapeType="1"/>
              </p:cNvSpPr>
              <p:nvPr/>
            </p:nvSpPr>
            <p:spPr bwMode="auto">
              <a:xfrm flipH="1">
                <a:off x="1305"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51" name="Line 472">
                <a:extLst>
                  <a:ext uri="{FF2B5EF4-FFF2-40B4-BE49-F238E27FC236}">
                    <a16:creationId xmlns:a16="http://schemas.microsoft.com/office/drawing/2014/main" id="{A8BD978C-D551-9160-FED9-07485A04385C}"/>
                  </a:ext>
                </a:extLst>
              </p:cNvPr>
              <p:cNvSpPr>
                <a:spLocks noChangeShapeType="1"/>
              </p:cNvSpPr>
              <p:nvPr/>
            </p:nvSpPr>
            <p:spPr bwMode="auto">
              <a:xfrm>
                <a:off x="1248"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latin typeface="HGP創英角ﾎﾟｯﾌﾟ体" panose="040B0A00000000000000" pitchFamily="50" charset="-128"/>
                  <a:ea typeface="HGP創英角ﾎﾟｯﾌﾟ体" panose="040B0A00000000000000" pitchFamily="50" charset="-128"/>
                </a:endParaRPr>
              </a:p>
            </p:txBody>
          </p:sp>
          <p:sp>
            <p:nvSpPr>
              <p:cNvPr id="18552" name="Line 473">
                <a:extLst>
                  <a:ext uri="{FF2B5EF4-FFF2-40B4-BE49-F238E27FC236}">
                    <a16:creationId xmlns:a16="http://schemas.microsoft.com/office/drawing/2014/main" id="{1CAF2558-BD38-29A5-3C8E-F1ADCFE4E7BE}"/>
                  </a:ext>
                </a:extLst>
              </p:cNvPr>
              <p:cNvSpPr>
                <a:spLocks noChangeShapeType="1"/>
              </p:cNvSpPr>
              <p:nvPr/>
            </p:nvSpPr>
            <p:spPr bwMode="auto">
              <a:xfrm flipH="1">
                <a:off x="960" y="44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53" name="Line 474">
                <a:extLst>
                  <a:ext uri="{FF2B5EF4-FFF2-40B4-BE49-F238E27FC236}">
                    <a16:creationId xmlns:a16="http://schemas.microsoft.com/office/drawing/2014/main" id="{386C25E8-BBF9-AFBD-842B-F6D1915ADF0D}"/>
                  </a:ext>
                </a:extLst>
              </p:cNvPr>
              <p:cNvSpPr>
                <a:spLocks noChangeShapeType="1"/>
              </p:cNvSpPr>
              <p:nvPr/>
            </p:nvSpPr>
            <p:spPr bwMode="auto">
              <a:xfrm flipH="1">
                <a:off x="979" y="44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54" name="Line 475">
                <a:extLst>
                  <a:ext uri="{FF2B5EF4-FFF2-40B4-BE49-F238E27FC236}">
                    <a16:creationId xmlns:a16="http://schemas.microsoft.com/office/drawing/2014/main" id="{68F49DBD-A643-809A-C14B-2E0E8E907EEA}"/>
                  </a:ext>
                </a:extLst>
              </p:cNvPr>
              <p:cNvSpPr>
                <a:spLocks noChangeShapeType="1"/>
              </p:cNvSpPr>
              <p:nvPr/>
            </p:nvSpPr>
            <p:spPr bwMode="auto">
              <a:xfrm flipH="1">
                <a:off x="999" y="44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55" name="Line 476">
                <a:extLst>
                  <a:ext uri="{FF2B5EF4-FFF2-40B4-BE49-F238E27FC236}">
                    <a16:creationId xmlns:a16="http://schemas.microsoft.com/office/drawing/2014/main" id="{A215A96E-5A04-8958-B09B-B86049A9A26D}"/>
                  </a:ext>
                </a:extLst>
              </p:cNvPr>
              <p:cNvSpPr>
                <a:spLocks noChangeShapeType="1"/>
              </p:cNvSpPr>
              <p:nvPr/>
            </p:nvSpPr>
            <p:spPr bwMode="auto">
              <a:xfrm flipH="1">
                <a:off x="1017" y="44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56" name="Line 477">
                <a:extLst>
                  <a:ext uri="{FF2B5EF4-FFF2-40B4-BE49-F238E27FC236}">
                    <a16:creationId xmlns:a16="http://schemas.microsoft.com/office/drawing/2014/main" id="{FFE10A97-2FB2-EB8E-9DB7-0D8CD6396D93}"/>
                  </a:ext>
                </a:extLst>
              </p:cNvPr>
              <p:cNvSpPr>
                <a:spLocks noChangeShapeType="1"/>
              </p:cNvSpPr>
              <p:nvPr/>
            </p:nvSpPr>
            <p:spPr bwMode="auto">
              <a:xfrm>
                <a:off x="960" y="444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57" name="Line 478">
                <a:extLst>
                  <a:ext uri="{FF2B5EF4-FFF2-40B4-BE49-F238E27FC236}">
                    <a16:creationId xmlns:a16="http://schemas.microsoft.com/office/drawing/2014/main" id="{B4C37CF5-4BF2-3147-B6ED-FF510EC84A3C}"/>
                  </a:ext>
                </a:extLst>
              </p:cNvPr>
              <p:cNvSpPr>
                <a:spLocks noChangeShapeType="1"/>
              </p:cNvSpPr>
              <p:nvPr/>
            </p:nvSpPr>
            <p:spPr bwMode="auto">
              <a:xfrm flipH="1">
                <a:off x="1392"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58" name="Line 479">
                <a:extLst>
                  <a:ext uri="{FF2B5EF4-FFF2-40B4-BE49-F238E27FC236}">
                    <a16:creationId xmlns:a16="http://schemas.microsoft.com/office/drawing/2014/main" id="{20B7EDB7-6BA5-905C-6959-224CCCE5302E}"/>
                  </a:ext>
                </a:extLst>
              </p:cNvPr>
              <p:cNvSpPr>
                <a:spLocks noChangeShapeType="1"/>
              </p:cNvSpPr>
              <p:nvPr/>
            </p:nvSpPr>
            <p:spPr bwMode="auto">
              <a:xfrm flipH="1">
                <a:off x="1411"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59" name="Line 480">
                <a:extLst>
                  <a:ext uri="{FF2B5EF4-FFF2-40B4-BE49-F238E27FC236}">
                    <a16:creationId xmlns:a16="http://schemas.microsoft.com/office/drawing/2014/main" id="{1642B169-11D6-BAF4-0D2C-44E6569BCB31}"/>
                  </a:ext>
                </a:extLst>
              </p:cNvPr>
              <p:cNvSpPr>
                <a:spLocks noChangeShapeType="1"/>
              </p:cNvSpPr>
              <p:nvPr/>
            </p:nvSpPr>
            <p:spPr bwMode="auto">
              <a:xfrm flipH="1">
                <a:off x="1431"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0" name="Line 481">
                <a:extLst>
                  <a:ext uri="{FF2B5EF4-FFF2-40B4-BE49-F238E27FC236}">
                    <a16:creationId xmlns:a16="http://schemas.microsoft.com/office/drawing/2014/main" id="{E20BDDAC-B032-714F-38F6-53BB85E395E8}"/>
                  </a:ext>
                </a:extLst>
              </p:cNvPr>
              <p:cNvSpPr>
                <a:spLocks noChangeShapeType="1"/>
              </p:cNvSpPr>
              <p:nvPr/>
            </p:nvSpPr>
            <p:spPr bwMode="auto">
              <a:xfrm flipH="1">
                <a:off x="1449"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1" name="Line 482">
                <a:extLst>
                  <a:ext uri="{FF2B5EF4-FFF2-40B4-BE49-F238E27FC236}">
                    <a16:creationId xmlns:a16="http://schemas.microsoft.com/office/drawing/2014/main" id="{AAC3357C-507F-13A4-08DD-815FC5DCC12E}"/>
                  </a:ext>
                </a:extLst>
              </p:cNvPr>
              <p:cNvSpPr>
                <a:spLocks noChangeShapeType="1"/>
              </p:cNvSpPr>
              <p:nvPr/>
            </p:nvSpPr>
            <p:spPr bwMode="auto">
              <a:xfrm>
                <a:off x="1392"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2" name="Line 483">
                <a:extLst>
                  <a:ext uri="{FF2B5EF4-FFF2-40B4-BE49-F238E27FC236}">
                    <a16:creationId xmlns:a16="http://schemas.microsoft.com/office/drawing/2014/main" id="{3B4131FB-4F89-B461-BEA7-2FB8AF83533F}"/>
                  </a:ext>
                </a:extLst>
              </p:cNvPr>
              <p:cNvSpPr>
                <a:spLocks noChangeShapeType="1"/>
              </p:cNvSpPr>
              <p:nvPr/>
            </p:nvSpPr>
            <p:spPr bwMode="auto">
              <a:xfrm flipH="1">
                <a:off x="1968"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3" name="Line 484">
                <a:extLst>
                  <a:ext uri="{FF2B5EF4-FFF2-40B4-BE49-F238E27FC236}">
                    <a16:creationId xmlns:a16="http://schemas.microsoft.com/office/drawing/2014/main" id="{CE557D68-AF8B-4490-409B-B9FE74A39789}"/>
                  </a:ext>
                </a:extLst>
              </p:cNvPr>
              <p:cNvSpPr>
                <a:spLocks noChangeShapeType="1"/>
              </p:cNvSpPr>
              <p:nvPr/>
            </p:nvSpPr>
            <p:spPr bwMode="auto">
              <a:xfrm flipH="1">
                <a:off x="1987"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4" name="Line 485">
                <a:extLst>
                  <a:ext uri="{FF2B5EF4-FFF2-40B4-BE49-F238E27FC236}">
                    <a16:creationId xmlns:a16="http://schemas.microsoft.com/office/drawing/2014/main" id="{533B98EC-BCC1-B175-6E1E-D1EDABE4540F}"/>
                  </a:ext>
                </a:extLst>
              </p:cNvPr>
              <p:cNvSpPr>
                <a:spLocks noChangeShapeType="1"/>
              </p:cNvSpPr>
              <p:nvPr/>
            </p:nvSpPr>
            <p:spPr bwMode="auto">
              <a:xfrm flipH="1">
                <a:off x="2007"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5" name="Line 486">
                <a:extLst>
                  <a:ext uri="{FF2B5EF4-FFF2-40B4-BE49-F238E27FC236}">
                    <a16:creationId xmlns:a16="http://schemas.microsoft.com/office/drawing/2014/main" id="{2547ABE7-AFEA-DA1A-65BB-FE72658AFFBF}"/>
                  </a:ext>
                </a:extLst>
              </p:cNvPr>
              <p:cNvSpPr>
                <a:spLocks noChangeShapeType="1"/>
              </p:cNvSpPr>
              <p:nvPr/>
            </p:nvSpPr>
            <p:spPr bwMode="auto">
              <a:xfrm flipH="1">
                <a:off x="2025"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6" name="Line 487">
                <a:extLst>
                  <a:ext uri="{FF2B5EF4-FFF2-40B4-BE49-F238E27FC236}">
                    <a16:creationId xmlns:a16="http://schemas.microsoft.com/office/drawing/2014/main" id="{697B1EDB-8D0F-C3D1-F6EA-D142903E7A27}"/>
                  </a:ext>
                </a:extLst>
              </p:cNvPr>
              <p:cNvSpPr>
                <a:spLocks noChangeShapeType="1"/>
              </p:cNvSpPr>
              <p:nvPr/>
            </p:nvSpPr>
            <p:spPr bwMode="auto">
              <a:xfrm>
                <a:off x="1968"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7" name="Line 488">
                <a:extLst>
                  <a:ext uri="{FF2B5EF4-FFF2-40B4-BE49-F238E27FC236}">
                    <a16:creationId xmlns:a16="http://schemas.microsoft.com/office/drawing/2014/main" id="{B7563109-E737-508D-3ACA-76FDE0E50C7F}"/>
                  </a:ext>
                </a:extLst>
              </p:cNvPr>
              <p:cNvSpPr>
                <a:spLocks noChangeShapeType="1"/>
              </p:cNvSpPr>
              <p:nvPr/>
            </p:nvSpPr>
            <p:spPr bwMode="auto">
              <a:xfrm flipH="1">
                <a:off x="2112"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8" name="Line 489">
                <a:extLst>
                  <a:ext uri="{FF2B5EF4-FFF2-40B4-BE49-F238E27FC236}">
                    <a16:creationId xmlns:a16="http://schemas.microsoft.com/office/drawing/2014/main" id="{5D776B7F-C3B0-7103-7DBB-C777000FE0A6}"/>
                  </a:ext>
                </a:extLst>
              </p:cNvPr>
              <p:cNvSpPr>
                <a:spLocks noChangeShapeType="1"/>
              </p:cNvSpPr>
              <p:nvPr/>
            </p:nvSpPr>
            <p:spPr bwMode="auto">
              <a:xfrm flipH="1">
                <a:off x="2131"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69" name="Line 490">
                <a:extLst>
                  <a:ext uri="{FF2B5EF4-FFF2-40B4-BE49-F238E27FC236}">
                    <a16:creationId xmlns:a16="http://schemas.microsoft.com/office/drawing/2014/main" id="{BE608FE5-A51C-7CDF-631B-133D34BEC00D}"/>
                  </a:ext>
                </a:extLst>
              </p:cNvPr>
              <p:cNvSpPr>
                <a:spLocks noChangeShapeType="1"/>
              </p:cNvSpPr>
              <p:nvPr/>
            </p:nvSpPr>
            <p:spPr bwMode="auto">
              <a:xfrm flipH="1">
                <a:off x="2151"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0" name="Line 491">
                <a:extLst>
                  <a:ext uri="{FF2B5EF4-FFF2-40B4-BE49-F238E27FC236}">
                    <a16:creationId xmlns:a16="http://schemas.microsoft.com/office/drawing/2014/main" id="{C9ABD685-3D07-7601-03B2-297BB032AF6F}"/>
                  </a:ext>
                </a:extLst>
              </p:cNvPr>
              <p:cNvSpPr>
                <a:spLocks noChangeShapeType="1"/>
              </p:cNvSpPr>
              <p:nvPr/>
            </p:nvSpPr>
            <p:spPr bwMode="auto">
              <a:xfrm flipH="1">
                <a:off x="2169"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1" name="Line 492">
                <a:extLst>
                  <a:ext uri="{FF2B5EF4-FFF2-40B4-BE49-F238E27FC236}">
                    <a16:creationId xmlns:a16="http://schemas.microsoft.com/office/drawing/2014/main" id="{1C486DAD-7392-8518-AA09-436E6EB9DA6D}"/>
                  </a:ext>
                </a:extLst>
              </p:cNvPr>
              <p:cNvSpPr>
                <a:spLocks noChangeShapeType="1"/>
              </p:cNvSpPr>
              <p:nvPr/>
            </p:nvSpPr>
            <p:spPr bwMode="auto">
              <a:xfrm>
                <a:off x="2112"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2" name="Line 493">
                <a:extLst>
                  <a:ext uri="{FF2B5EF4-FFF2-40B4-BE49-F238E27FC236}">
                    <a16:creationId xmlns:a16="http://schemas.microsoft.com/office/drawing/2014/main" id="{2A4ACE8B-950C-3815-418D-30C850291BB1}"/>
                  </a:ext>
                </a:extLst>
              </p:cNvPr>
              <p:cNvSpPr>
                <a:spLocks noChangeShapeType="1"/>
              </p:cNvSpPr>
              <p:nvPr/>
            </p:nvSpPr>
            <p:spPr bwMode="auto">
              <a:xfrm flipH="1">
                <a:off x="2256"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3" name="Line 494">
                <a:extLst>
                  <a:ext uri="{FF2B5EF4-FFF2-40B4-BE49-F238E27FC236}">
                    <a16:creationId xmlns:a16="http://schemas.microsoft.com/office/drawing/2014/main" id="{E13CC4D6-6C3B-51A4-8831-F16392A65698}"/>
                  </a:ext>
                </a:extLst>
              </p:cNvPr>
              <p:cNvSpPr>
                <a:spLocks noChangeShapeType="1"/>
              </p:cNvSpPr>
              <p:nvPr/>
            </p:nvSpPr>
            <p:spPr bwMode="auto">
              <a:xfrm flipH="1">
                <a:off x="2275"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4" name="Line 495">
                <a:extLst>
                  <a:ext uri="{FF2B5EF4-FFF2-40B4-BE49-F238E27FC236}">
                    <a16:creationId xmlns:a16="http://schemas.microsoft.com/office/drawing/2014/main" id="{D96B0AAA-ADA9-4BF3-3CA4-6961C731656D}"/>
                  </a:ext>
                </a:extLst>
              </p:cNvPr>
              <p:cNvSpPr>
                <a:spLocks noChangeShapeType="1"/>
              </p:cNvSpPr>
              <p:nvPr/>
            </p:nvSpPr>
            <p:spPr bwMode="auto">
              <a:xfrm flipH="1">
                <a:off x="2295"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5" name="Line 496">
                <a:extLst>
                  <a:ext uri="{FF2B5EF4-FFF2-40B4-BE49-F238E27FC236}">
                    <a16:creationId xmlns:a16="http://schemas.microsoft.com/office/drawing/2014/main" id="{0157FDC5-3EAE-1445-D5D5-731574CA2EF6}"/>
                  </a:ext>
                </a:extLst>
              </p:cNvPr>
              <p:cNvSpPr>
                <a:spLocks noChangeShapeType="1"/>
              </p:cNvSpPr>
              <p:nvPr/>
            </p:nvSpPr>
            <p:spPr bwMode="auto">
              <a:xfrm flipH="1">
                <a:off x="2313"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6" name="Line 497">
                <a:extLst>
                  <a:ext uri="{FF2B5EF4-FFF2-40B4-BE49-F238E27FC236}">
                    <a16:creationId xmlns:a16="http://schemas.microsoft.com/office/drawing/2014/main" id="{E879E99E-1BF6-29F3-A3FF-33568E808D2E}"/>
                  </a:ext>
                </a:extLst>
              </p:cNvPr>
              <p:cNvSpPr>
                <a:spLocks noChangeShapeType="1"/>
              </p:cNvSpPr>
              <p:nvPr/>
            </p:nvSpPr>
            <p:spPr bwMode="auto">
              <a:xfrm>
                <a:off x="2256" y="43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7" name="Line 498">
                <a:extLst>
                  <a:ext uri="{FF2B5EF4-FFF2-40B4-BE49-F238E27FC236}">
                    <a16:creationId xmlns:a16="http://schemas.microsoft.com/office/drawing/2014/main" id="{0CA65104-A1C1-DE5C-45B4-25F6A9CE004D}"/>
                  </a:ext>
                </a:extLst>
              </p:cNvPr>
              <p:cNvSpPr>
                <a:spLocks noChangeShapeType="1"/>
              </p:cNvSpPr>
              <p:nvPr/>
            </p:nvSpPr>
            <p:spPr bwMode="auto">
              <a:xfrm flipH="1">
                <a:off x="1536"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8" name="Line 499">
                <a:extLst>
                  <a:ext uri="{FF2B5EF4-FFF2-40B4-BE49-F238E27FC236}">
                    <a16:creationId xmlns:a16="http://schemas.microsoft.com/office/drawing/2014/main" id="{52E68218-9B96-41D6-03AF-B58530823AB3}"/>
                  </a:ext>
                </a:extLst>
              </p:cNvPr>
              <p:cNvSpPr>
                <a:spLocks noChangeShapeType="1"/>
              </p:cNvSpPr>
              <p:nvPr/>
            </p:nvSpPr>
            <p:spPr bwMode="auto">
              <a:xfrm flipH="1">
                <a:off x="1555"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79" name="Line 500">
                <a:extLst>
                  <a:ext uri="{FF2B5EF4-FFF2-40B4-BE49-F238E27FC236}">
                    <a16:creationId xmlns:a16="http://schemas.microsoft.com/office/drawing/2014/main" id="{EFE51DB4-ABC2-B196-CEEE-15054ED3AD0C}"/>
                  </a:ext>
                </a:extLst>
              </p:cNvPr>
              <p:cNvSpPr>
                <a:spLocks noChangeShapeType="1"/>
              </p:cNvSpPr>
              <p:nvPr/>
            </p:nvSpPr>
            <p:spPr bwMode="auto">
              <a:xfrm flipH="1">
                <a:off x="1575"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0" name="Line 501">
                <a:extLst>
                  <a:ext uri="{FF2B5EF4-FFF2-40B4-BE49-F238E27FC236}">
                    <a16:creationId xmlns:a16="http://schemas.microsoft.com/office/drawing/2014/main" id="{253D0D56-0EAD-104C-BC6D-BDFBD510B453}"/>
                  </a:ext>
                </a:extLst>
              </p:cNvPr>
              <p:cNvSpPr>
                <a:spLocks noChangeShapeType="1"/>
              </p:cNvSpPr>
              <p:nvPr/>
            </p:nvSpPr>
            <p:spPr bwMode="auto">
              <a:xfrm flipH="1">
                <a:off x="2400"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1" name="Line 502">
                <a:extLst>
                  <a:ext uri="{FF2B5EF4-FFF2-40B4-BE49-F238E27FC236}">
                    <a16:creationId xmlns:a16="http://schemas.microsoft.com/office/drawing/2014/main" id="{7E3D9EE5-EBB7-5095-B294-859D688D4BF0}"/>
                  </a:ext>
                </a:extLst>
              </p:cNvPr>
              <p:cNvSpPr>
                <a:spLocks noChangeShapeType="1"/>
              </p:cNvSpPr>
              <p:nvPr/>
            </p:nvSpPr>
            <p:spPr bwMode="auto">
              <a:xfrm flipH="1">
                <a:off x="2419" y="434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2" name="Line 503">
                <a:extLst>
                  <a:ext uri="{FF2B5EF4-FFF2-40B4-BE49-F238E27FC236}">
                    <a16:creationId xmlns:a16="http://schemas.microsoft.com/office/drawing/2014/main" id="{E1B8DA75-A65D-E5A2-4485-4C5123CBBBD4}"/>
                  </a:ext>
                </a:extLst>
              </p:cNvPr>
              <p:cNvSpPr>
                <a:spLocks noChangeShapeType="1"/>
              </p:cNvSpPr>
              <p:nvPr/>
            </p:nvSpPr>
            <p:spPr bwMode="auto">
              <a:xfrm flipH="1">
                <a:off x="2439" y="434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3" name="Line 504">
                <a:extLst>
                  <a:ext uri="{FF2B5EF4-FFF2-40B4-BE49-F238E27FC236}">
                    <a16:creationId xmlns:a16="http://schemas.microsoft.com/office/drawing/2014/main" id="{75C4B857-4F9F-B182-6DEC-A3BCF6EF99A4}"/>
                  </a:ext>
                </a:extLst>
              </p:cNvPr>
              <p:cNvSpPr>
                <a:spLocks noChangeShapeType="1"/>
              </p:cNvSpPr>
              <p:nvPr/>
            </p:nvSpPr>
            <p:spPr bwMode="auto">
              <a:xfrm flipH="1">
                <a:off x="960"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4" name="Line 505">
                <a:extLst>
                  <a:ext uri="{FF2B5EF4-FFF2-40B4-BE49-F238E27FC236}">
                    <a16:creationId xmlns:a16="http://schemas.microsoft.com/office/drawing/2014/main" id="{74BD7DD1-DB06-2858-A3CD-E08B0B56E1AB}"/>
                  </a:ext>
                </a:extLst>
              </p:cNvPr>
              <p:cNvSpPr>
                <a:spLocks noChangeShapeType="1"/>
              </p:cNvSpPr>
              <p:nvPr/>
            </p:nvSpPr>
            <p:spPr bwMode="auto">
              <a:xfrm flipH="1">
                <a:off x="979"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5" name="Line 506">
                <a:extLst>
                  <a:ext uri="{FF2B5EF4-FFF2-40B4-BE49-F238E27FC236}">
                    <a16:creationId xmlns:a16="http://schemas.microsoft.com/office/drawing/2014/main" id="{84C68BDF-6BFC-F3D5-F2F2-5130C5646B31}"/>
                  </a:ext>
                </a:extLst>
              </p:cNvPr>
              <p:cNvSpPr>
                <a:spLocks noChangeShapeType="1"/>
              </p:cNvSpPr>
              <p:nvPr/>
            </p:nvSpPr>
            <p:spPr bwMode="auto">
              <a:xfrm flipH="1">
                <a:off x="999"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6" name="Line 507">
                <a:extLst>
                  <a:ext uri="{FF2B5EF4-FFF2-40B4-BE49-F238E27FC236}">
                    <a16:creationId xmlns:a16="http://schemas.microsoft.com/office/drawing/2014/main" id="{08800EC6-73C2-E9AD-44E8-06210FE920F4}"/>
                  </a:ext>
                </a:extLst>
              </p:cNvPr>
              <p:cNvSpPr>
                <a:spLocks noChangeShapeType="1"/>
              </p:cNvSpPr>
              <p:nvPr/>
            </p:nvSpPr>
            <p:spPr bwMode="auto">
              <a:xfrm flipH="1">
                <a:off x="1017"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7" name="Line 508">
                <a:extLst>
                  <a:ext uri="{FF2B5EF4-FFF2-40B4-BE49-F238E27FC236}">
                    <a16:creationId xmlns:a16="http://schemas.microsoft.com/office/drawing/2014/main" id="{DA4065AB-52D1-AE64-A523-E87A72FF5705}"/>
                  </a:ext>
                </a:extLst>
              </p:cNvPr>
              <p:cNvSpPr>
                <a:spLocks noChangeShapeType="1"/>
              </p:cNvSpPr>
              <p:nvPr/>
            </p:nvSpPr>
            <p:spPr bwMode="auto">
              <a:xfrm>
                <a:off x="960"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8" name="Line 509">
                <a:extLst>
                  <a:ext uri="{FF2B5EF4-FFF2-40B4-BE49-F238E27FC236}">
                    <a16:creationId xmlns:a16="http://schemas.microsoft.com/office/drawing/2014/main" id="{DFDB6CAF-03D6-3BFF-59A9-17F7F69CAF9B}"/>
                  </a:ext>
                </a:extLst>
              </p:cNvPr>
              <p:cNvSpPr>
                <a:spLocks noChangeShapeType="1"/>
              </p:cNvSpPr>
              <p:nvPr/>
            </p:nvSpPr>
            <p:spPr bwMode="auto">
              <a:xfrm flipH="1">
                <a:off x="1104"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89" name="Line 510">
                <a:extLst>
                  <a:ext uri="{FF2B5EF4-FFF2-40B4-BE49-F238E27FC236}">
                    <a16:creationId xmlns:a16="http://schemas.microsoft.com/office/drawing/2014/main" id="{30DC31BF-A631-F3FA-621D-23E98C3EE08B}"/>
                  </a:ext>
                </a:extLst>
              </p:cNvPr>
              <p:cNvSpPr>
                <a:spLocks noChangeShapeType="1"/>
              </p:cNvSpPr>
              <p:nvPr/>
            </p:nvSpPr>
            <p:spPr bwMode="auto">
              <a:xfrm flipH="1">
                <a:off x="1123"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0" name="Line 511">
                <a:extLst>
                  <a:ext uri="{FF2B5EF4-FFF2-40B4-BE49-F238E27FC236}">
                    <a16:creationId xmlns:a16="http://schemas.microsoft.com/office/drawing/2014/main" id="{6866604F-4CDD-2EB9-2EB0-48BA271B27B3}"/>
                  </a:ext>
                </a:extLst>
              </p:cNvPr>
              <p:cNvSpPr>
                <a:spLocks noChangeShapeType="1"/>
              </p:cNvSpPr>
              <p:nvPr/>
            </p:nvSpPr>
            <p:spPr bwMode="auto">
              <a:xfrm flipH="1">
                <a:off x="1143"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1" name="Line 512">
                <a:extLst>
                  <a:ext uri="{FF2B5EF4-FFF2-40B4-BE49-F238E27FC236}">
                    <a16:creationId xmlns:a16="http://schemas.microsoft.com/office/drawing/2014/main" id="{AB079B53-FE21-C1E1-8AB5-2824DF88ADCE}"/>
                  </a:ext>
                </a:extLst>
              </p:cNvPr>
              <p:cNvSpPr>
                <a:spLocks noChangeShapeType="1"/>
              </p:cNvSpPr>
              <p:nvPr/>
            </p:nvSpPr>
            <p:spPr bwMode="auto">
              <a:xfrm flipH="1">
                <a:off x="1161"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2" name="Line 513">
                <a:extLst>
                  <a:ext uri="{FF2B5EF4-FFF2-40B4-BE49-F238E27FC236}">
                    <a16:creationId xmlns:a16="http://schemas.microsoft.com/office/drawing/2014/main" id="{60ACC011-7BDB-3487-053F-2D51B0AD8AA6}"/>
                  </a:ext>
                </a:extLst>
              </p:cNvPr>
              <p:cNvSpPr>
                <a:spLocks noChangeShapeType="1"/>
              </p:cNvSpPr>
              <p:nvPr/>
            </p:nvSpPr>
            <p:spPr bwMode="auto">
              <a:xfrm>
                <a:off x="1104"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3" name="Line 514">
                <a:extLst>
                  <a:ext uri="{FF2B5EF4-FFF2-40B4-BE49-F238E27FC236}">
                    <a16:creationId xmlns:a16="http://schemas.microsoft.com/office/drawing/2014/main" id="{65E20727-6D80-100D-F649-59806413E651}"/>
                  </a:ext>
                </a:extLst>
              </p:cNvPr>
              <p:cNvSpPr>
                <a:spLocks noChangeShapeType="1"/>
              </p:cNvSpPr>
              <p:nvPr/>
            </p:nvSpPr>
            <p:spPr bwMode="auto">
              <a:xfrm flipH="1">
                <a:off x="1968"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4" name="Line 515">
                <a:extLst>
                  <a:ext uri="{FF2B5EF4-FFF2-40B4-BE49-F238E27FC236}">
                    <a16:creationId xmlns:a16="http://schemas.microsoft.com/office/drawing/2014/main" id="{BF1B152C-9DCE-7DA6-0CD6-6B4444AA4FB0}"/>
                  </a:ext>
                </a:extLst>
              </p:cNvPr>
              <p:cNvSpPr>
                <a:spLocks noChangeShapeType="1"/>
              </p:cNvSpPr>
              <p:nvPr/>
            </p:nvSpPr>
            <p:spPr bwMode="auto">
              <a:xfrm flipH="1">
                <a:off x="198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5" name="Line 516">
                <a:extLst>
                  <a:ext uri="{FF2B5EF4-FFF2-40B4-BE49-F238E27FC236}">
                    <a16:creationId xmlns:a16="http://schemas.microsoft.com/office/drawing/2014/main" id="{68579C35-8F0D-C2FB-C615-01D13084B0CF}"/>
                  </a:ext>
                </a:extLst>
              </p:cNvPr>
              <p:cNvSpPr>
                <a:spLocks noChangeShapeType="1"/>
              </p:cNvSpPr>
              <p:nvPr/>
            </p:nvSpPr>
            <p:spPr bwMode="auto">
              <a:xfrm flipH="1">
                <a:off x="200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6" name="Line 517">
                <a:extLst>
                  <a:ext uri="{FF2B5EF4-FFF2-40B4-BE49-F238E27FC236}">
                    <a16:creationId xmlns:a16="http://schemas.microsoft.com/office/drawing/2014/main" id="{4053487C-620B-8196-9AC1-DF9ABAF871AC}"/>
                  </a:ext>
                </a:extLst>
              </p:cNvPr>
              <p:cNvSpPr>
                <a:spLocks noChangeShapeType="1"/>
              </p:cNvSpPr>
              <p:nvPr/>
            </p:nvSpPr>
            <p:spPr bwMode="auto">
              <a:xfrm flipH="1">
                <a:off x="2025"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7" name="Line 518">
                <a:extLst>
                  <a:ext uri="{FF2B5EF4-FFF2-40B4-BE49-F238E27FC236}">
                    <a16:creationId xmlns:a16="http://schemas.microsoft.com/office/drawing/2014/main" id="{26C8C3EF-6BAC-1B00-4554-99A2A4755C2E}"/>
                  </a:ext>
                </a:extLst>
              </p:cNvPr>
              <p:cNvSpPr>
                <a:spLocks noChangeShapeType="1"/>
              </p:cNvSpPr>
              <p:nvPr/>
            </p:nvSpPr>
            <p:spPr bwMode="auto">
              <a:xfrm>
                <a:off x="1968"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8" name="Line 519">
                <a:extLst>
                  <a:ext uri="{FF2B5EF4-FFF2-40B4-BE49-F238E27FC236}">
                    <a16:creationId xmlns:a16="http://schemas.microsoft.com/office/drawing/2014/main" id="{A0967C80-8AAC-3490-A282-55678E1467FD}"/>
                  </a:ext>
                </a:extLst>
              </p:cNvPr>
              <p:cNvSpPr>
                <a:spLocks noChangeShapeType="1"/>
              </p:cNvSpPr>
              <p:nvPr/>
            </p:nvSpPr>
            <p:spPr bwMode="auto">
              <a:xfrm flipH="1">
                <a:off x="2112"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599" name="Line 520">
                <a:extLst>
                  <a:ext uri="{FF2B5EF4-FFF2-40B4-BE49-F238E27FC236}">
                    <a16:creationId xmlns:a16="http://schemas.microsoft.com/office/drawing/2014/main" id="{F35FD4F8-530B-B41F-D7EB-8BFE2BCC9052}"/>
                  </a:ext>
                </a:extLst>
              </p:cNvPr>
              <p:cNvSpPr>
                <a:spLocks noChangeShapeType="1"/>
              </p:cNvSpPr>
              <p:nvPr/>
            </p:nvSpPr>
            <p:spPr bwMode="auto">
              <a:xfrm flipH="1">
                <a:off x="213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0" name="Line 521">
                <a:extLst>
                  <a:ext uri="{FF2B5EF4-FFF2-40B4-BE49-F238E27FC236}">
                    <a16:creationId xmlns:a16="http://schemas.microsoft.com/office/drawing/2014/main" id="{86F7844F-E5A8-7E05-3DDB-737E69D3E52D}"/>
                  </a:ext>
                </a:extLst>
              </p:cNvPr>
              <p:cNvSpPr>
                <a:spLocks noChangeShapeType="1"/>
              </p:cNvSpPr>
              <p:nvPr/>
            </p:nvSpPr>
            <p:spPr bwMode="auto">
              <a:xfrm flipH="1">
                <a:off x="215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1" name="Line 522">
                <a:extLst>
                  <a:ext uri="{FF2B5EF4-FFF2-40B4-BE49-F238E27FC236}">
                    <a16:creationId xmlns:a16="http://schemas.microsoft.com/office/drawing/2014/main" id="{CEAD5F54-AA00-7FFF-ABCD-2E04FC602A8F}"/>
                  </a:ext>
                </a:extLst>
              </p:cNvPr>
              <p:cNvSpPr>
                <a:spLocks noChangeShapeType="1"/>
              </p:cNvSpPr>
              <p:nvPr/>
            </p:nvSpPr>
            <p:spPr bwMode="auto">
              <a:xfrm flipH="1">
                <a:off x="2169"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2" name="Line 523">
                <a:extLst>
                  <a:ext uri="{FF2B5EF4-FFF2-40B4-BE49-F238E27FC236}">
                    <a16:creationId xmlns:a16="http://schemas.microsoft.com/office/drawing/2014/main" id="{9491DFB2-3FBA-4657-2623-71488991A286}"/>
                  </a:ext>
                </a:extLst>
              </p:cNvPr>
              <p:cNvSpPr>
                <a:spLocks noChangeShapeType="1"/>
              </p:cNvSpPr>
              <p:nvPr/>
            </p:nvSpPr>
            <p:spPr bwMode="auto">
              <a:xfrm>
                <a:off x="2112"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3" name="Line 524">
                <a:extLst>
                  <a:ext uri="{FF2B5EF4-FFF2-40B4-BE49-F238E27FC236}">
                    <a16:creationId xmlns:a16="http://schemas.microsoft.com/office/drawing/2014/main" id="{A7AD43E2-3DC2-76BC-F8EB-CDDBFFD36A66}"/>
                  </a:ext>
                </a:extLst>
              </p:cNvPr>
              <p:cNvSpPr>
                <a:spLocks noChangeShapeType="1"/>
              </p:cNvSpPr>
              <p:nvPr/>
            </p:nvSpPr>
            <p:spPr bwMode="auto">
              <a:xfrm flipH="1">
                <a:off x="2352"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4" name="Line 525">
                <a:extLst>
                  <a:ext uri="{FF2B5EF4-FFF2-40B4-BE49-F238E27FC236}">
                    <a16:creationId xmlns:a16="http://schemas.microsoft.com/office/drawing/2014/main" id="{B67332BA-BF20-22E9-F060-AD01DCF34D19}"/>
                  </a:ext>
                </a:extLst>
              </p:cNvPr>
              <p:cNvSpPr>
                <a:spLocks noChangeShapeType="1"/>
              </p:cNvSpPr>
              <p:nvPr/>
            </p:nvSpPr>
            <p:spPr bwMode="auto">
              <a:xfrm flipH="1">
                <a:off x="237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5" name="Line 526">
                <a:extLst>
                  <a:ext uri="{FF2B5EF4-FFF2-40B4-BE49-F238E27FC236}">
                    <a16:creationId xmlns:a16="http://schemas.microsoft.com/office/drawing/2014/main" id="{6ADADDE9-0E9C-C5E0-919D-EB1E625702D2}"/>
                  </a:ext>
                </a:extLst>
              </p:cNvPr>
              <p:cNvSpPr>
                <a:spLocks noChangeShapeType="1"/>
              </p:cNvSpPr>
              <p:nvPr/>
            </p:nvSpPr>
            <p:spPr bwMode="auto">
              <a:xfrm flipH="1">
                <a:off x="239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6" name="Line 527">
                <a:extLst>
                  <a:ext uri="{FF2B5EF4-FFF2-40B4-BE49-F238E27FC236}">
                    <a16:creationId xmlns:a16="http://schemas.microsoft.com/office/drawing/2014/main" id="{D6EF869B-9FC9-D379-B566-9C3F0E9F0624}"/>
                  </a:ext>
                </a:extLst>
              </p:cNvPr>
              <p:cNvSpPr>
                <a:spLocks noChangeShapeType="1"/>
              </p:cNvSpPr>
              <p:nvPr/>
            </p:nvSpPr>
            <p:spPr bwMode="auto">
              <a:xfrm flipH="1">
                <a:off x="2409"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7" name="Line 528">
                <a:extLst>
                  <a:ext uri="{FF2B5EF4-FFF2-40B4-BE49-F238E27FC236}">
                    <a16:creationId xmlns:a16="http://schemas.microsoft.com/office/drawing/2014/main" id="{0A81CA33-2087-AAAB-89B3-87792F04BF01}"/>
                  </a:ext>
                </a:extLst>
              </p:cNvPr>
              <p:cNvSpPr>
                <a:spLocks noChangeShapeType="1"/>
              </p:cNvSpPr>
              <p:nvPr/>
            </p:nvSpPr>
            <p:spPr bwMode="auto">
              <a:xfrm>
                <a:off x="2352"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8" name="Line 529">
                <a:extLst>
                  <a:ext uri="{FF2B5EF4-FFF2-40B4-BE49-F238E27FC236}">
                    <a16:creationId xmlns:a16="http://schemas.microsoft.com/office/drawing/2014/main" id="{44B84748-910E-D908-AFD2-D7751126C727}"/>
                  </a:ext>
                </a:extLst>
              </p:cNvPr>
              <p:cNvSpPr>
                <a:spLocks noChangeShapeType="1"/>
              </p:cNvSpPr>
              <p:nvPr/>
            </p:nvSpPr>
            <p:spPr bwMode="auto">
              <a:xfrm flipH="1">
                <a:off x="2496"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09" name="Line 530">
                <a:extLst>
                  <a:ext uri="{FF2B5EF4-FFF2-40B4-BE49-F238E27FC236}">
                    <a16:creationId xmlns:a16="http://schemas.microsoft.com/office/drawing/2014/main" id="{90B7C2DE-C714-6CF4-6413-6AC8E8071772}"/>
                  </a:ext>
                </a:extLst>
              </p:cNvPr>
              <p:cNvSpPr>
                <a:spLocks noChangeShapeType="1"/>
              </p:cNvSpPr>
              <p:nvPr/>
            </p:nvSpPr>
            <p:spPr bwMode="auto">
              <a:xfrm flipH="1">
                <a:off x="2515"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0" name="Line 531">
                <a:extLst>
                  <a:ext uri="{FF2B5EF4-FFF2-40B4-BE49-F238E27FC236}">
                    <a16:creationId xmlns:a16="http://schemas.microsoft.com/office/drawing/2014/main" id="{9EBFAC9B-3DA8-D5BB-D306-7AAC12FA9A1F}"/>
                  </a:ext>
                </a:extLst>
              </p:cNvPr>
              <p:cNvSpPr>
                <a:spLocks noChangeShapeType="1"/>
              </p:cNvSpPr>
              <p:nvPr/>
            </p:nvSpPr>
            <p:spPr bwMode="auto">
              <a:xfrm flipH="1">
                <a:off x="2535"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1" name="Line 532">
                <a:extLst>
                  <a:ext uri="{FF2B5EF4-FFF2-40B4-BE49-F238E27FC236}">
                    <a16:creationId xmlns:a16="http://schemas.microsoft.com/office/drawing/2014/main" id="{BB0535A7-E190-6DEA-89B1-BBF01A60BAC4}"/>
                  </a:ext>
                </a:extLst>
              </p:cNvPr>
              <p:cNvSpPr>
                <a:spLocks noChangeShapeType="1"/>
              </p:cNvSpPr>
              <p:nvPr/>
            </p:nvSpPr>
            <p:spPr bwMode="auto">
              <a:xfrm flipH="1">
                <a:off x="2553"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2" name="Line 533">
                <a:extLst>
                  <a:ext uri="{FF2B5EF4-FFF2-40B4-BE49-F238E27FC236}">
                    <a16:creationId xmlns:a16="http://schemas.microsoft.com/office/drawing/2014/main" id="{825F8812-05E7-A41A-9145-2B7F86E390FB}"/>
                  </a:ext>
                </a:extLst>
              </p:cNvPr>
              <p:cNvSpPr>
                <a:spLocks noChangeShapeType="1"/>
              </p:cNvSpPr>
              <p:nvPr/>
            </p:nvSpPr>
            <p:spPr bwMode="auto">
              <a:xfrm>
                <a:off x="2496"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3" name="Line 534">
                <a:extLst>
                  <a:ext uri="{FF2B5EF4-FFF2-40B4-BE49-F238E27FC236}">
                    <a16:creationId xmlns:a16="http://schemas.microsoft.com/office/drawing/2014/main" id="{4852D25C-94CE-C07C-1A32-526A32AE500A}"/>
                  </a:ext>
                </a:extLst>
              </p:cNvPr>
              <p:cNvSpPr>
                <a:spLocks noChangeShapeType="1"/>
              </p:cNvSpPr>
              <p:nvPr/>
            </p:nvSpPr>
            <p:spPr bwMode="auto">
              <a:xfrm flipH="1">
                <a:off x="1248"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4" name="Line 535">
                <a:extLst>
                  <a:ext uri="{FF2B5EF4-FFF2-40B4-BE49-F238E27FC236}">
                    <a16:creationId xmlns:a16="http://schemas.microsoft.com/office/drawing/2014/main" id="{7D380DE4-9C8B-A2BE-292D-D608929051B9}"/>
                  </a:ext>
                </a:extLst>
              </p:cNvPr>
              <p:cNvSpPr>
                <a:spLocks noChangeShapeType="1"/>
              </p:cNvSpPr>
              <p:nvPr/>
            </p:nvSpPr>
            <p:spPr bwMode="auto">
              <a:xfrm flipH="1">
                <a:off x="1267"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5" name="Line 536">
                <a:extLst>
                  <a:ext uri="{FF2B5EF4-FFF2-40B4-BE49-F238E27FC236}">
                    <a16:creationId xmlns:a16="http://schemas.microsoft.com/office/drawing/2014/main" id="{75258238-5BA9-0163-0D6B-A280A366C1E0}"/>
                  </a:ext>
                </a:extLst>
              </p:cNvPr>
              <p:cNvSpPr>
                <a:spLocks noChangeShapeType="1"/>
              </p:cNvSpPr>
              <p:nvPr/>
            </p:nvSpPr>
            <p:spPr bwMode="auto">
              <a:xfrm flipH="1">
                <a:off x="128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6" name="Line 537">
                <a:extLst>
                  <a:ext uri="{FF2B5EF4-FFF2-40B4-BE49-F238E27FC236}">
                    <a16:creationId xmlns:a16="http://schemas.microsoft.com/office/drawing/2014/main" id="{0A948794-E175-D3B3-8E8C-ABC222B442A0}"/>
                  </a:ext>
                </a:extLst>
              </p:cNvPr>
              <p:cNvSpPr>
                <a:spLocks noChangeShapeType="1"/>
              </p:cNvSpPr>
              <p:nvPr/>
            </p:nvSpPr>
            <p:spPr bwMode="auto">
              <a:xfrm flipH="1">
                <a:off x="1344"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7" name="Line 538">
                <a:extLst>
                  <a:ext uri="{FF2B5EF4-FFF2-40B4-BE49-F238E27FC236}">
                    <a16:creationId xmlns:a16="http://schemas.microsoft.com/office/drawing/2014/main" id="{0A710332-6FA8-EECA-1759-6DCA9DD08AE4}"/>
                  </a:ext>
                </a:extLst>
              </p:cNvPr>
              <p:cNvSpPr>
                <a:spLocks noChangeShapeType="1"/>
              </p:cNvSpPr>
              <p:nvPr/>
            </p:nvSpPr>
            <p:spPr bwMode="auto">
              <a:xfrm flipH="1">
                <a:off x="1363"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8" name="Line 539">
                <a:extLst>
                  <a:ext uri="{FF2B5EF4-FFF2-40B4-BE49-F238E27FC236}">
                    <a16:creationId xmlns:a16="http://schemas.microsoft.com/office/drawing/2014/main" id="{1438930B-F310-DF64-E46B-EB8291426B02}"/>
                  </a:ext>
                </a:extLst>
              </p:cNvPr>
              <p:cNvSpPr>
                <a:spLocks noChangeShapeType="1"/>
              </p:cNvSpPr>
              <p:nvPr/>
            </p:nvSpPr>
            <p:spPr bwMode="auto">
              <a:xfrm flipH="1">
                <a:off x="1383"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19" name="Line 540">
                <a:extLst>
                  <a:ext uri="{FF2B5EF4-FFF2-40B4-BE49-F238E27FC236}">
                    <a16:creationId xmlns:a16="http://schemas.microsoft.com/office/drawing/2014/main" id="{9A61D7D2-7A6E-3E80-68AD-CD94562F05C5}"/>
                  </a:ext>
                </a:extLst>
              </p:cNvPr>
              <p:cNvSpPr>
                <a:spLocks noChangeShapeType="1"/>
              </p:cNvSpPr>
              <p:nvPr/>
            </p:nvSpPr>
            <p:spPr bwMode="auto">
              <a:xfrm flipH="1">
                <a:off x="1401"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0" name="Line 541">
                <a:extLst>
                  <a:ext uri="{FF2B5EF4-FFF2-40B4-BE49-F238E27FC236}">
                    <a16:creationId xmlns:a16="http://schemas.microsoft.com/office/drawing/2014/main" id="{CDC0EF08-062E-68D1-F5D2-AFD6AC2652D4}"/>
                  </a:ext>
                </a:extLst>
              </p:cNvPr>
              <p:cNvSpPr>
                <a:spLocks noChangeShapeType="1"/>
              </p:cNvSpPr>
              <p:nvPr/>
            </p:nvSpPr>
            <p:spPr bwMode="auto">
              <a:xfrm>
                <a:off x="1344"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1" name="Line 542">
                <a:extLst>
                  <a:ext uri="{FF2B5EF4-FFF2-40B4-BE49-F238E27FC236}">
                    <a16:creationId xmlns:a16="http://schemas.microsoft.com/office/drawing/2014/main" id="{4EAFE5FC-66AE-0DE9-29EB-66874CA65908}"/>
                  </a:ext>
                </a:extLst>
              </p:cNvPr>
              <p:cNvSpPr>
                <a:spLocks noChangeShapeType="1"/>
              </p:cNvSpPr>
              <p:nvPr/>
            </p:nvSpPr>
            <p:spPr bwMode="auto">
              <a:xfrm flipH="1">
                <a:off x="1488"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2" name="Line 543">
                <a:extLst>
                  <a:ext uri="{FF2B5EF4-FFF2-40B4-BE49-F238E27FC236}">
                    <a16:creationId xmlns:a16="http://schemas.microsoft.com/office/drawing/2014/main" id="{FAE7514C-71E4-9125-71CE-6D60F8EF79B8}"/>
                  </a:ext>
                </a:extLst>
              </p:cNvPr>
              <p:cNvSpPr>
                <a:spLocks noChangeShapeType="1"/>
              </p:cNvSpPr>
              <p:nvPr/>
            </p:nvSpPr>
            <p:spPr bwMode="auto">
              <a:xfrm flipH="1">
                <a:off x="150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3" name="Line 544">
                <a:extLst>
                  <a:ext uri="{FF2B5EF4-FFF2-40B4-BE49-F238E27FC236}">
                    <a16:creationId xmlns:a16="http://schemas.microsoft.com/office/drawing/2014/main" id="{77356697-1F45-349C-4D50-C57199DE29BE}"/>
                  </a:ext>
                </a:extLst>
              </p:cNvPr>
              <p:cNvSpPr>
                <a:spLocks noChangeShapeType="1"/>
              </p:cNvSpPr>
              <p:nvPr/>
            </p:nvSpPr>
            <p:spPr bwMode="auto">
              <a:xfrm flipH="1">
                <a:off x="1527"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4" name="Line 545">
                <a:extLst>
                  <a:ext uri="{FF2B5EF4-FFF2-40B4-BE49-F238E27FC236}">
                    <a16:creationId xmlns:a16="http://schemas.microsoft.com/office/drawing/2014/main" id="{78BC43B0-0D68-620F-B8D9-01F12A56E566}"/>
                  </a:ext>
                </a:extLst>
              </p:cNvPr>
              <p:cNvSpPr>
                <a:spLocks noChangeShapeType="1"/>
              </p:cNvSpPr>
              <p:nvPr/>
            </p:nvSpPr>
            <p:spPr bwMode="auto">
              <a:xfrm flipH="1">
                <a:off x="1545"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5" name="Line 546">
                <a:extLst>
                  <a:ext uri="{FF2B5EF4-FFF2-40B4-BE49-F238E27FC236}">
                    <a16:creationId xmlns:a16="http://schemas.microsoft.com/office/drawing/2014/main" id="{4D84610D-D9F4-EFFA-57C7-9F9289CA098E}"/>
                  </a:ext>
                </a:extLst>
              </p:cNvPr>
              <p:cNvSpPr>
                <a:spLocks noChangeShapeType="1"/>
              </p:cNvSpPr>
              <p:nvPr/>
            </p:nvSpPr>
            <p:spPr bwMode="auto">
              <a:xfrm>
                <a:off x="1488"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6" name="Line 547">
                <a:extLst>
                  <a:ext uri="{FF2B5EF4-FFF2-40B4-BE49-F238E27FC236}">
                    <a16:creationId xmlns:a16="http://schemas.microsoft.com/office/drawing/2014/main" id="{E8B0AC16-4489-7B7E-B8F5-BEB5C31F8DA5}"/>
                  </a:ext>
                </a:extLst>
              </p:cNvPr>
              <p:cNvSpPr>
                <a:spLocks noChangeShapeType="1"/>
              </p:cNvSpPr>
              <p:nvPr/>
            </p:nvSpPr>
            <p:spPr bwMode="auto">
              <a:xfrm flipH="1">
                <a:off x="1632"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7" name="Line 548">
                <a:extLst>
                  <a:ext uri="{FF2B5EF4-FFF2-40B4-BE49-F238E27FC236}">
                    <a16:creationId xmlns:a16="http://schemas.microsoft.com/office/drawing/2014/main" id="{E25C6DA6-0401-633E-79C8-6D7012E8BD2D}"/>
                  </a:ext>
                </a:extLst>
              </p:cNvPr>
              <p:cNvSpPr>
                <a:spLocks noChangeShapeType="1"/>
              </p:cNvSpPr>
              <p:nvPr/>
            </p:nvSpPr>
            <p:spPr bwMode="auto">
              <a:xfrm flipH="1">
                <a:off x="165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8" name="Line 549">
                <a:extLst>
                  <a:ext uri="{FF2B5EF4-FFF2-40B4-BE49-F238E27FC236}">
                    <a16:creationId xmlns:a16="http://schemas.microsoft.com/office/drawing/2014/main" id="{9D43BA5A-039C-F3EF-04FC-799286FF80E3}"/>
                  </a:ext>
                </a:extLst>
              </p:cNvPr>
              <p:cNvSpPr>
                <a:spLocks noChangeShapeType="1"/>
              </p:cNvSpPr>
              <p:nvPr/>
            </p:nvSpPr>
            <p:spPr bwMode="auto">
              <a:xfrm flipH="1">
                <a:off x="1671"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29" name="Line 550">
                <a:extLst>
                  <a:ext uri="{FF2B5EF4-FFF2-40B4-BE49-F238E27FC236}">
                    <a16:creationId xmlns:a16="http://schemas.microsoft.com/office/drawing/2014/main" id="{081737EC-F6E3-D869-6F04-9A63AFF17FCD}"/>
                  </a:ext>
                </a:extLst>
              </p:cNvPr>
              <p:cNvSpPr>
                <a:spLocks noChangeShapeType="1"/>
              </p:cNvSpPr>
              <p:nvPr/>
            </p:nvSpPr>
            <p:spPr bwMode="auto">
              <a:xfrm flipH="1">
                <a:off x="1689"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0" name="Line 551">
                <a:extLst>
                  <a:ext uri="{FF2B5EF4-FFF2-40B4-BE49-F238E27FC236}">
                    <a16:creationId xmlns:a16="http://schemas.microsoft.com/office/drawing/2014/main" id="{8F56C77D-940E-0310-E311-22BC7B514BBD}"/>
                  </a:ext>
                </a:extLst>
              </p:cNvPr>
              <p:cNvSpPr>
                <a:spLocks noChangeShapeType="1"/>
              </p:cNvSpPr>
              <p:nvPr/>
            </p:nvSpPr>
            <p:spPr bwMode="auto">
              <a:xfrm>
                <a:off x="1632" y="4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1" name="Line 552">
                <a:extLst>
                  <a:ext uri="{FF2B5EF4-FFF2-40B4-BE49-F238E27FC236}">
                    <a16:creationId xmlns:a16="http://schemas.microsoft.com/office/drawing/2014/main" id="{708181D4-EEEC-A1E1-F1D3-1AF24615A04E}"/>
                  </a:ext>
                </a:extLst>
              </p:cNvPr>
              <p:cNvSpPr>
                <a:spLocks noChangeShapeType="1"/>
              </p:cNvSpPr>
              <p:nvPr/>
            </p:nvSpPr>
            <p:spPr bwMode="auto">
              <a:xfrm flipH="1">
                <a:off x="2256"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2" name="Line 553">
                <a:extLst>
                  <a:ext uri="{FF2B5EF4-FFF2-40B4-BE49-F238E27FC236}">
                    <a16:creationId xmlns:a16="http://schemas.microsoft.com/office/drawing/2014/main" id="{855FB204-5D94-1E71-13F1-C8E67A431A67}"/>
                  </a:ext>
                </a:extLst>
              </p:cNvPr>
              <p:cNvSpPr>
                <a:spLocks noChangeShapeType="1"/>
              </p:cNvSpPr>
              <p:nvPr/>
            </p:nvSpPr>
            <p:spPr bwMode="auto">
              <a:xfrm flipH="1">
                <a:off x="2640"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3" name="Line 554">
                <a:extLst>
                  <a:ext uri="{FF2B5EF4-FFF2-40B4-BE49-F238E27FC236}">
                    <a16:creationId xmlns:a16="http://schemas.microsoft.com/office/drawing/2014/main" id="{B9BA5CD2-D6C4-B664-7691-0F6C00629E01}"/>
                  </a:ext>
                </a:extLst>
              </p:cNvPr>
              <p:cNvSpPr>
                <a:spLocks noChangeShapeType="1"/>
              </p:cNvSpPr>
              <p:nvPr/>
            </p:nvSpPr>
            <p:spPr bwMode="auto">
              <a:xfrm flipH="1">
                <a:off x="2659"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4" name="Line 555">
                <a:extLst>
                  <a:ext uri="{FF2B5EF4-FFF2-40B4-BE49-F238E27FC236}">
                    <a16:creationId xmlns:a16="http://schemas.microsoft.com/office/drawing/2014/main" id="{859ED10D-8237-A600-E8A2-6F23652E6447}"/>
                  </a:ext>
                </a:extLst>
              </p:cNvPr>
              <p:cNvSpPr>
                <a:spLocks noChangeShapeType="1"/>
              </p:cNvSpPr>
              <p:nvPr/>
            </p:nvSpPr>
            <p:spPr bwMode="auto">
              <a:xfrm flipH="1">
                <a:off x="2679" y="4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5" name="Line 556">
                <a:extLst>
                  <a:ext uri="{FF2B5EF4-FFF2-40B4-BE49-F238E27FC236}">
                    <a16:creationId xmlns:a16="http://schemas.microsoft.com/office/drawing/2014/main" id="{7E5D52FB-15B9-5E8A-389B-E163E0A0259A}"/>
                  </a:ext>
                </a:extLst>
              </p:cNvPr>
              <p:cNvSpPr>
                <a:spLocks noChangeShapeType="1"/>
              </p:cNvSpPr>
              <p:nvPr/>
            </p:nvSpPr>
            <p:spPr bwMode="auto">
              <a:xfrm flipH="1">
                <a:off x="2697" y="4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6" name="Line 557">
                <a:extLst>
                  <a:ext uri="{FF2B5EF4-FFF2-40B4-BE49-F238E27FC236}">
                    <a16:creationId xmlns:a16="http://schemas.microsoft.com/office/drawing/2014/main" id="{6F31D55E-4F07-1C21-94ED-6273E6AB7426}"/>
                  </a:ext>
                </a:extLst>
              </p:cNvPr>
              <p:cNvSpPr>
                <a:spLocks noChangeShapeType="1"/>
              </p:cNvSpPr>
              <p:nvPr/>
            </p:nvSpPr>
            <p:spPr bwMode="auto">
              <a:xfrm flipH="1">
                <a:off x="960"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7" name="Line 558">
                <a:extLst>
                  <a:ext uri="{FF2B5EF4-FFF2-40B4-BE49-F238E27FC236}">
                    <a16:creationId xmlns:a16="http://schemas.microsoft.com/office/drawing/2014/main" id="{E6E5B500-BD8A-6C7A-2049-B3229734E4E4}"/>
                  </a:ext>
                </a:extLst>
              </p:cNvPr>
              <p:cNvSpPr>
                <a:spLocks noChangeShapeType="1"/>
              </p:cNvSpPr>
              <p:nvPr/>
            </p:nvSpPr>
            <p:spPr bwMode="auto">
              <a:xfrm flipH="1">
                <a:off x="979"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8" name="Line 559">
                <a:extLst>
                  <a:ext uri="{FF2B5EF4-FFF2-40B4-BE49-F238E27FC236}">
                    <a16:creationId xmlns:a16="http://schemas.microsoft.com/office/drawing/2014/main" id="{FAA9F4FD-8FA2-B2D8-CAB4-C6DF5D5F7991}"/>
                  </a:ext>
                </a:extLst>
              </p:cNvPr>
              <p:cNvSpPr>
                <a:spLocks noChangeShapeType="1"/>
              </p:cNvSpPr>
              <p:nvPr/>
            </p:nvSpPr>
            <p:spPr bwMode="auto">
              <a:xfrm flipH="1">
                <a:off x="999"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39" name="Line 560">
                <a:extLst>
                  <a:ext uri="{FF2B5EF4-FFF2-40B4-BE49-F238E27FC236}">
                    <a16:creationId xmlns:a16="http://schemas.microsoft.com/office/drawing/2014/main" id="{5A72AF83-B252-B904-524A-ECA5D16E8760}"/>
                  </a:ext>
                </a:extLst>
              </p:cNvPr>
              <p:cNvSpPr>
                <a:spLocks noChangeShapeType="1"/>
              </p:cNvSpPr>
              <p:nvPr/>
            </p:nvSpPr>
            <p:spPr bwMode="auto">
              <a:xfrm flipH="1">
                <a:off x="1017"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0" name="Line 561">
                <a:extLst>
                  <a:ext uri="{FF2B5EF4-FFF2-40B4-BE49-F238E27FC236}">
                    <a16:creationId xmlns:a16="http://schemas.microsoft.com/office/drawing/2014/main" id="{6394042A-1F11-1E32-BD63-6375F0FD1B05}"/>
                  </a:ext>
                </a:extLst>
              </p:cNvPr>
              <p:cNvSpPr>
                <a:spLocks noChangeShapeType="1"/>
              </p:cNvSpPr>
              <p:nvPr/>
            </p:nvSpPr>
            <p:spPr bwMode="auto">
              <a:xfrm>
                <a:off x="960"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1" name="Line 562">
                <a:extLst>
                  <a:ext uri="{FF2B5EF4-FFF2-40B4-BE49-F238E27FC236}">
                    <a16:creationId xmlns:a16="http://schemas.microsoft.com/office/drawing/2014/main" id="{E18489C9-4948-DE03-D84C-415A6383725E}"/>
                  </a:ext>
                </a:extLst>
              </p:cNvPr>
              <p:cNvSpPr>
                <a:spLocks noChangeShapeType="1"/>
              </p:cNvSpPr>
              <p:nvPr/>
            </p:nvSpPr>
            <p:spPr bwMode="auto">
              <a:xfrm flipH="1">
                <a:off x="1104"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2" name="Line 563">
                <a:extLst>
                  <a:ext uri="{FF2B5EF4-FFF2-40B4-BE49-F238E27FC236}">
                    <a16:creationId xmlns:a16="http://schemas.microsoft.com/office/drawing/2014/main" id="{5F268703-8E4C-EE9D-AEEA-F913C7CDF0DC}"/>
                  </a:ext>
                </a:extLst>
              </p:cNvPr>
              <p:cNvSpPr>
                <a:spLocks noChangeShapeType="1"/>
              </p:cNvSpPr>
              <p:nvPr/>
            </p:nvSpPr>
            <p:spPr bwMode="auto">
              <a:xfrm flipH="1">
                <a:off x="1123"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3" name="Line 564">
                <a:extLst>
                  <a:ext uri="{FF2B5EF4-FFF2-40B4-BE49-F238E27FC236}">
                    <a16:creationId xmlns:a16="http://schemas.microsoft.com/office/drawing/2014/main" id="{CACF3CD9-E8FF-CC36-2A49-0882871BB92D}"/>
                  </a:ext>
                </a:extLst>
              </p:cNvPr>
              <p:cNvSpPr>
                <a:spLocks noChangeShapeType="1"/>
              </p:cNvSpPr>
              <p:nvPr/>
            </p:nvSpPr>
            <p:spPr bwMode="auto">
              <a:xfrm flipH="1">
                <a:off x="1143"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4" name="Line 565">
                <a:extLst>
                  <a:ext uri="{FF2B5EF4-FFF2-40B4-BE49-F238E27FC236}">
                    <a16:creationId xmlns:a16="http://schemas.microsoft.com/office/drawing/2014/main" id="{714D66A8-D048-0C84-D36B-D3A670254D7A}"/>
                  </a:ext>
                </a:extLst>
              </p:cNvPr>
              <p:cNvSpPr>
                <a:spLocks noChangeShapeType="1"/>
              </p:cNvSpPr>
              <p:nvPr/>
            </p:nvSpPr>
            <p:spPr bwMode="auto">
              <a:xfrm flipH="1">
                <a:off x="1161"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5" name="Line 566">
                <a:extLst>
                  <a:ext uri="{FF2B5EF4-FFF2-40B4-BE49-F238E27FC236}">
                    <a16:creationId xmlns:a16="http://schemas.microsoft.com/office/drawing/2014/main" id="{DEA47B16-3B2D-8BBD-1491-93602C937548}"/>
                  </a:ext>
                </a:extLst>
              </p:cNvPr>
              <p:cNvSpPr>
                <a:spLocks noChangeShapeType="1"/>
              </p:cNvSpPr>
              <p:nvPr/>
            </p:nvSpPr>
            <p:spPr bwMode="auto">
              <a:xfrm>
                <a:off x="1104"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6" name="Line 567">
                <a:extLst>
                  <a:ext uri="{FF2B5EF4-FFF2-40B4-BE49-F238E27FC236}">
                    <a16:creationId xmlns:a16="http://schemas.microsoft.com/office/drawing/2014/main" id="{A670A95A-4C11-1DB3-0CB7-0C81B76CA167}"/>
                  </a:ext>
                </a:extLst>
              </p:cNvPr>
              <p:cNvSpPr>
                <a:spLocks noChangeShapeType="1"/>
              </p:cNvSpPr>
              <p:nvPr/>
            </p:nvSpPr>
            <p:spPr bwMode="auto">
              <a:xfrm flipH="1">
                <a:off x="960"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7" name="Line 568">
                <a:extLst>
                  <a:ext uri="{FF2B5EF4-FFF2-40B4-BE49-F238E27FC236}">
                    <a16:creationId xmlns:a16="http://schemas.microsoft.com/office/drawing/2014/main" id="{E2954A93-D550-D17E-520E-7A11EBE4C62E}"/>
                  </a:ext>
                </a:extLst>
              </p:cNvPr>
              <p:cNvSpPr>
                <a:spLocks noChangeShapeType="1"/>
              </p:cNvSpPr>
              <p:nvPr/>
            </p:nvSpPr>
            <p:spPr bwMode="auto">
              <a:xfrm flipH="1">
                <a:off x="979"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8" name="Line 569">
                <a:extLst>
                  <a:ext uri="{FF2B5EF4-FFF2-40B4-BE49-F238E27FC236}">
                    <a16:creationId xmlns:a16="http://schemas.microsoft.com/office/drawing/2014/main" id="{37897B27-3937-6758-0C86-4ECE7A28176D}"/>
                  </a:ext>
                </a:extLst>
              </p:cNvPr>
              <p:cNvSpPr>
                <a:spLocks noChangeShapeType="1"/>
              </p:cNvSpPr>
              <p:nvPr/>
            </p:nvSpPr>
            <p:spPr bwMode="auto">
              <a:xfrm flipH="1">
                <a:off x="999"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49" name="Line 570">
                <a:extLst>
                  <a:ext uri="{FF2B5EF4-FFF2-40B4-BE49-F238E27FC236}">
                    <a16:creationId xmlns:a16="http://schemas.microsoft.com/office/drawing/2014/main" id="{421B3B2F-C001-6B4A-516D-B4C961D30AAB}"/>
                  </a:ext>
                </a:extLst>
              </p:cNvPr>
              <p:cNvSpPr>
                <a:spLocks noChangeShapeType="1"/>
              </p:cNvSpPr>
              <p:nvPr/>
            </p:nvSpPr>
            <p:spPr bwMode="auto">
              <a:xfrm flipH="1">
                <a:off x="1017"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0" name="Line 571">
                <a:extLst>
                  <a:ext uri="{FF2B5EF4-FFF2-40B4-BE49-F238E27FC236}">
                    <a16:creationId xmlns:a16="http://schemas.microsoft.com/office/drawing/2014/main" id="{3109EA88-3479-F6DE-5F6C-B67DFDF2B7EA}"/>
                  </a:ext>
                </a:extLst>
              </p:cNvPr>
              <p:cNvSpPr>
                <a:spLocks noChangeShapeType="1"/>
              </p:cNvSpPr>
              <p:nvPr/>
            </p:nvSpPr>
            <p:spPr bwMode="auto">
              <a:xfrm>
                <a:off x="960"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1" name="Line 572">
                <a:extLst>
                  <a:ext uri="{FF2B5EF4-FFF2-40B4-BE49-F238E27FC236}">
                    <a16:creationId xmlns:a16="http://schemas.microsoft.com/office/drawing/2014/main" id="{BDD67006-44D4-30DC-58B9-1B6E8D4F95A3}"/>
                  </a:ext>
                </a:extLst>
              </p:cNvPr>
              <p:cNvSpPr>
                <a:spLocks noChangeShapeType="1"/>
              </p:cNvSpPr>
              <p:nvPr/>
            </p:nvSpPr>
            <p:spPr bwMode="auto">
              <a:xfrm flipH="1">
                <a:off x="1104"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2" name="Line 573">
                <a:extLst>
                  <a:ext uri="{FF2B5EF4-FFF2-40B4-BE49-F238E27FC236}">
                    <a16:creationId xmlns:a16="http://schemas.microsoft.com/office/drawing/2014/main" id="{42E02177-EB90-0328-1464-3639358A61CF}"/>
                  </a:ext>
                </a:extLst>
              </p:cNvPr>
              <p:cNvSpPr>
                <a:spLocks noChangeShapeType="1"/>
              </p:cNvSpPr>
              <p:nvPr/>
            </p:nvSpPr>
            <p:spPr bwMode="auto">
              <a:xfrm flipH="1">
                <a:off x="1123"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3" name="Line 574">
                <a:extLst>
                  <a:ext uri="{FF2B5EF4-FFF2-40B4-BE49-F238E27FC236}">
                    <a16:creationId xmlns:a16="http://schemas.microsoft.com/office/drawing/2014/main" id="{3A744C62-D926-B4F0-F2E8-5A27B3D63BE2}"/>
                  </a:ext>
                </a:extLst>
              </p:cNvPr>
              <p:cNvSpPr>
                <a:spLocks noChangeShapeType="1"/>
              </p:cNvSpPr>
              <p:nvPr/>
            </p:nvSpPr>
            <p:spPr bwMode="auto">
              <a:xfrm flipH="1">
                <a:off x="1143"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4" name="Line 575">
                <a:extLst>
                  <a:ext uri="{FF2B5EF4-FFF2-40B4-BE49-F238E27FC236}">
                    <a16:creationId xmlns:a16="http://schemas.microsoft.com/office/drawing/2014/main" id="{B265B2F9-3571-F1AC-943A-3282ECB68B4D}"/>
                  </a:ext>
                </a:extLst>
              </p:cNvPr>
              <p:cNvSpPr>
                <a:spLocks noChangeShapeType="1"/>
              </p:cNvSpPr>
              <p:nvPr/>
            </p:nvSpPr>
            <p:spPr bwMode="auto">
              <a:xfrm flipH="1">
                <a:off x="1161"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5" name="Line 576">
                <a:extLst>
                  <a:ext uri="{FF2B5EF4-FFF2-40B4-BE49-F238E27FC236}">
                    <a16:creationId xmlns:a16="http://schemas.microsoft.com/office/drawing/2014/main" id="{838F2375-8CDD-99C7-C0D9-D665922F10C5}"/>
                  </a:ext>
                </a:extLst>
              </p:cNvPr>
              <p:cNvSpPr>
                <a:spLocks noChangeShapeType="1"/>
              </p:cNvSpPr>
              <p:nvPr/>
            </p:nvSpPr>
            <p:spPr bwMode="auto">
              <a:xfrm>
                <a:off x="1104"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6" name="Line 577">
                <a:extLst>
                  <a:ext uri="{FF2B5EF4-FFF2-40B4-BE49-F238E27FC236}">
                    <a16:creationId xmlns:a16="http://schemas.microsoft.com/office/drawing/2014/main" id="{6782B09C-62D5-3151-F642-83A80A99B53D}"/>
                  </a:ext>
                </a:extLst>
              </p:cNvPr>
              <p:cNvSpPr>
                <a:spLocks noChangeShapeType="1"/>
              </p:cNvSpPr>
              <p:nvPr/>
            </p:nvSpPr>
            <p:spPr bwMode="auto">
              <a:xfrm flipH="1">
                <a:off x="1968"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7" name="Line 578">
                <a:extLst>
                  <a:ext uri="{FF2B5EF4-FFF2-40B4-BE49-F238E27FC236}">
                    <a16:creationId xmlns:a16="http://schemas.microsoft.com/office/drawing/2014/main" id="{9B811B14-0F0C-4465-291E-23F807585815}"/>
                  </a:ext>
                </a:extLst>
              </p:cNvPr>
              <p:cNvSpPr>
                <a:spLocks noChangeShapeType="1"/>
              </p:cNvSpPr>
              <p:nvPr/>
            </p:nvSpPr>
            <p:spPr bwMode="auto">
              <a:xfrm flipH="1">
                <a:off x="1987"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8" name="Line 579">
                <a:extLst>
                  <a:ext uri="{FF2B5EF4-FFF2-40B4-BE49-F238E27FC236}">
                    <a16:creationId xmlns:a16="http://schemas.microsoft.com/office/drawing/2014/main" id="{B5DEFC1D-10D4-49EE-F25B-C54060DD6AE1}"/>
                  </a:ext>
                </a:extLst>
              </p:cNvPr>
              <p:cNvSpPr>
                <a:spLocks noChangeShapeType="1"/>
              </p:cNvSpPr>
              <p:nvPr/>
            </p:nvSpPr>
            <p:spPr bwMode="auto">
              <a:xfrm flipH="1">
                <a:off x="2007"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59" name="Line 580">
                <a:extLst>
                  <a:ext uri="{FF2B5EF4-FFF2-40B4-BE49-F238E27FC236}">
                    <a16:creationId xmlns:a16="http://schemas.microsoft.com/office/drawing/2014/main" id="{F9592572-E2FA-4576-AE58-F4A2647C764A}"/>
                  </a:ext>
                </a:extLst>
              </p:cNvPr>
              <p:cNvSpPr>
                <a:spLocks noChangeShapeType="1"/>
              </p:cNvSpPr>
              <p:nvPr/>
            </p:nvSpPr>
            <p:spPr bwMode="auto">
              <a:xfrm flipH="1">
                <a:off x="2025"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0" name="Line 581">
                <a:extLst>
                  <a:ext uri="{FF2B5EF4-FFF2-40B4-BE49-F238E27FC236}">
                    <a16:creationId xmlns:a16="http://schemas.microsoft.com/office/drawing/2014/main" id="{2967C0B9-B9E6-D5E8-D9C9-78EB4868B0C8}"/>
                  </a:ext>
                </a:extLst>
              </p:cNvPr>
              <p:cNvSpPr>
                <a:spLocks noChangeShapeType="1"/>
              </p:cNvSpPr>
              <p:nvPr/>
            </p:nvSpPr>
            <p:spPr bwMode="auto">
              <a:xfrm>
                <a:off x="1968"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1" name="Line 582">
                <a:extLst>
                  <a:ext uri="{FF2B5EF4-FFF2-40B4-BE49-F238E27FC236}">
                    <a16:creationId xmlns:a16="http://schemas.microsoft.com/office/drawing/2014/main" id="{1C3B3559-51DE-92DE-7A1E-4DC2C7A51ED5}"/>
                  </a:ext>
                </a:extLst>
              </p:cNvPr>
              <p:cNvSpPr>
                <a:spLocks noChangeShapeType="1"/>
              </p:cNvSpPr>
              <p:nvPr/>
            </p:nvSpPr>
            <p:spPr bwMode="auto">
              <a:xfrm flipH="1">
                <a:off x="2112"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2" name="Line 583">
                <a:extLst>
                  <a:ext uri="{FF2B5EF4-FFF2-40B4-BE49-F238E27FC236}">
                    <a16:creationId xmlns:a16="http://schemas.microsoft.com/office/drawing/2014/main" id="{958830A7-7239-126C-9C0F-E6B9818D1AA9}"/>
                  </a:ext>
                </a:extLst>
              </p:cNvPr>
              <p:cNvSpPr>
                <a:spLocks noChangeShapeType="1"/>
              </p:cNvSpPr>
              <p:nvPr/>
            </p:nvSpPr>
            <p:spPr bwMode="auto">
              <a:xfrm flipH="1">
                <a:off x="2131"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3" name="Line 584">
                <a:extLst>
                  <a:ext uri="{FF2B5EF4-FFF2-40B4-BE49-F238E27FC236}">
                    <a16:creationId xmlns:a16="http://schemas.microsoft.com/office/drawing/2014/main" id="{5F675F33-6715-6ECF-AF09-37C7F73B6F73}"/>
                  </a:ext>
                </a:extLst>
              </p:cNvPr>
              <p:cNvSpPr>
                <a:spLocks noChangeShapeType="1"/>
              </p:cNvSpPr>
              <p:nvPr/>
            </p:nvSpPr>
            <p:spPr bwMode="auto">
              <a:xfrm flipH="1">
                <a:off x="2151"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4" name="Line 585">
                <a:extLst>
                  <a:ext uri="{FF2B5EF4-FFF2-40B4-BE49-F238E27FC236}">
                    <a16:creationId xmlns:a16="http://schemas.microsoft.com/office/drawing/2014/main" id="{A966C832-9F77-FACD-09C8-95559EBBE856}"/>
                  </a:ext>
                </a:extLst>
              </p:cNvPr>
              <p:cNvSpPr>
                <a:spLocks noChangeShapeType="1"/>
              </p:cNvSpPr>
              <p:nvPr/>
            </p:nvSpPr>
            <p:spPr bwMode="auto">
              <a:xfrm flipH="1">
                <a:off x="2169"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5" name="Line 586">
                <a:extLst>
                  <a:ext uri="{FF2B5EF4-FFF2-40B4-BE49-F238E27FC236}">
                    <a16:creationId xmlns:a16="http://schemas.microsoft.com/office/drawing/2014/main" id="{499530FC-414B-0563-6349-181F723EE327}"/>
                  </a:ext>
                </a:extLst>
              </p:cNvPr>
              <p:cNvSpPr>
                <a:spLocks noChangeShapeType="1"/>
              </p:cNvSpPr>
              <p:nvPr/>
            </p:nvSpPr>
            <p:spPr bwMode="auto">
              <a:xfrm>
                <a:off x="2112"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6" name="Line 587">
                <a:extLst>
                  <a:ext uri="{FF2B5EF4-FFF2-40B4-BE49-F238E27FC236}">
                    <a16:creationId xmlns:a16="http://schemas.microsoft.com/office/drawing/2014/main" id="{50C2FADB-C3D2-668C-16B8-320999AA4B50}"/>
                  </a:ext>
                </a:extLst>
              </p:cNvPr>
              <p:cNvSpPr>
                <a:spLocks noChangeShapeType="1"/>
              </p:cNvSpPr>
              <p:nvPr/>
            </p:nvSpPr>
            <p:spPr bwMode="auto">
              <a:xfrm flipH="1">
                <a:off x="1344"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7" name="Line 588">
                <a:extLst>
                  <a:ext uri="{FF2B5EF4-FFF2-40B4-BE49-F238E27FC236}">
                    <a16:creationId xmlns:a16="http://schemas.microsoft.com/office/drawing/2014/main" id="{7E1435AA-4B74-7711-6AF9-E6997396846B}"/>
                  </a:ext>
                </a:extLst>
              </p:cNvPr>
              <p:cNvSpPr>
                <a:spLocks noChangeShapeType="1"/>
              </p:cNvSpPr>
              <p:nvPr/>
            </p:nvSpPr>
            <p:spPr bwMode="auto">
              <a:xfrm flipH="1">
                <a:off x="1363"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8" name="Line 589">
                <a:extLst>
                  <a:ext uri="{FF2B5EF4-FFF2-40B4-BE49-F238E27FC236}">
                    <a16:creationId xmlns:a16="http://schemas.microsoft.com/office/drawing/2014/main" id="{5182217D-19EE-0DD2-0174-5AA857C93C75}"/>
                  </a:ext>
                </a:extLst>
              </p:cNvPr>
              <p:cNvSpPr>
                <a:spLocks noChangeShapeType="1"/>
              </p:cNvSpPr>
              <p:nvPr/>
            </p:nvSpPr>
            <p:spPr bwMode="auto">
              <a:xfrm flipH="1">
                <a:off x="1383"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69" name="Line 590">
                <a:extLst>
                  <a:ext uri="{FF2B5EF4-FFF2-40B4-BE49-F238E27FC236}">
                    <a16:creationId xmlns:a16="http://schemas.microsoft.com/office/drawing/2014/main" id="{F897B051-E313-96FA-6D4A-F8E0AAD8397D}"/>
                  </a:ext>
                </a:extLst>
              </p:cNvPr>
              <p:cNvSpPr>
                <a:spLocks noChangeShapeType="1"/>
              </p:cNvSpPr>
              <p:nvPr/>
            </p:nvSpPr>
            <p:spPr bwMode="auto">
              <a:xfrm flipH="1">
                <a:off x="1401"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0" name="Line 591">
                <a:extLst>
                  <a:ext uri="{FF2B5EF4-FFF2-40B4-BE49-F238E27FC236}">
                    <a16:creationId xmlns:a16="http://schemas.microsoft.com/office/drawing/2014/main" id="{F6D939A2-4E11-70E9-6AD4-C036CB7677B3}"/>
                  </a:ext>
                </a:extLst>
              </p:cNvPr>
              <p:cNvSpPr>
                <a:spLocks noChangeShapeType="1"/>
              </p:cNvSpPr>
              <p:nvPr/>
            </p:nvSpPr>
            <p:spPr bwMode="auto">
              <a:xfrm>
                <a:off x="1344" y="482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1" name="Line 592">
                <a:extLst>
                  <a:ext uri="{FF2B5EF4-FFF2-40B4-BE49-F238E27FC236}">
                    <a16:creationId xmlns:a16="http://schemas.microsoft.com/office/drawing/2014/main" id="{7FE99177-988C-6930-A550-B523AB139E5F}"/>
                  </a:ext>
                </a:extLst>
              </p:cNvPr>
              <p:cNvSpPr>
                <a:spLocks noChangeShapeType="1"/>
              </p:cNvSpPr>
              <p:nvPr/>
            </p:nvSpPr>
            <p:spPr bwMode="auto">
              <a:xfrm flipH="1">
                <a:off x="1344"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2" name="Line 593">
                <a:extLst>
                  <a:ext uri="{FF2B5EF4-FFF2-40B4-BE49-F238E27FC236}">
                    <a16:creationId xmlns:a16="http://schemas.microsoft.com/office/drawing/2014/main" id="{FE9FBA6D-AEEA-7BDA-AD72-0D1E71197A72}"/>
                  </a:ext>
                </a:extLst>
              </p:cNvPr>
              <p:cNvSpPr>
                <a:spLocks noChangeShapeType="1"/>
              </p:cNvSpPr>
              <p:nvPr/>
            </p:nvSpPr>
            <p:spPr bwMode="auto">
              <a:xfrm flipH="1">
                <a:off x="1363"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3" name="Line 594">
                <a:extLst>
                  <a:ext uri="{FF2B5EF4-FFF2-40B4-BE49-F238E27FC236}">
                    <a16:creationId xmlns:a16="http://schemas.microsoft.com/office/drawing/2014/main" id="{8DB79778-30AC-DAB1-9909-C465A6FD044C}"/>
                  </a:ext>
                </a:extLst>
              </p:cNvPr>
              <p:cNvSpPr>
                <a:spLocks noChangeShapeType="1"/>
              </p:cNvSpPr>
              <p:nvPr/>
            </p:nvSpPr>
            <p:spPr bwMode="auto">
              <a:xfrm flipH="1">
                <a:off x="1383"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4" name="Line 595">
                <a:extLst>
                  <a:ext uri="{FF2B5EF4-FFF2-40B4-BE49-F238E27FC236}">
                    <a16:creationId xmlns:a16="http://schemas.microsoft.com/office/drawing/2014/main" id="{B5770BC1-2FB6-724A-73DE-CDB6E8965CE6}"/>
                  </a:ext>
                </a:extLst>
              </p:cNvPr>
              <p:cNvSpPr>
                <a:spLocks noChangeShapeType="1"/>
              </p:cNvSpPr>
              <p:nvPr/>
            </p:nvSpPr>
            <p:spPr bwMode="auto">
              <a:xfrm flipH="1">
                <a:off x="1401"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5" name="Line 596">
                <a:extLst>
                  <a:ext uri="{FF2B5EF4-FFF2-40B4-BE49-F238E27FC236}">
                    <a16:creationId xmlns:a16="http://schemas.microsoft.com/office/drawing/2014/main" id="{9A7DF84F-2569-29A6-553C-60FBAAA30A6A}"/>
                  </a:ext>
                </a:extLst>
              </p:cNvPr>
              <p:cNvSpPr>
                <a:spLocks noChangeShapeType="1"/>
              </p:cNvSpPr>
              <p:nvPr/>
            </p:nvSpPr>
            <p:spPr bwMode="auto">
              <a:xfrm>
                <a:off x="1344"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6" name="Line 597">
                <a:extLst>
                  <a:ext uri="{FF2B5EF4-FFF2-40B4-BE49-F238E27FC236}">
                    <a16:creationId xmlns:a16="http://schemas.microsoft.com/office/drawing/2014/main" id="{5A2F896B-3BAB-8A52-A16A-EF64C40C4FBB}"/>
                  </a:ext>
                </a:extLst>
              </p:cNvPr>
              <p:cNvSpPr>
                <a:spLocks noChangeShapeType="1"/>
              </p:cNvSpPr>
              <p:nvPr/>
            </p:nvSpPr>
            <p:spPr bwMode="auto">
              <a:xfrm flipH="1">
                <a:off x="960"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7" name="Line 598">
                <a:extLst>
                  <a:ext uri="{FF2B5EF4-FFF2-40B4-BE49-F238E27FC236}">
                    <a16:creationId xmlns:a16="http://schemas.microsoft.com/office/drawing/2014/main" id="{29869E87-A082-C978-6941-8CB3506A9618}"/>
                  </a:ext>
                </a:extLst>
              </p:cNvPr>
              <p:cNvSpPr>
                <a:spLocks noChangeShapeType="1"/>
              </p:cNvSpPr>
              <p:nvPr/>
            </p:nvSpPr>
            <p:spPr bwMode="auto">
              <a:xfrm flipH="1">
                <a:off x="979"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8" name="Line 599">
                <a:extLst>
                  <a:ext uri="{FF2B5EF4-FFF2-40B4-BE49-F238E27FC236}">
                    <a16:creationId xmlns:a16="http://schemas.microsoft.com/office/drawing/2014/main" id="{38C758E6-2E72-5D59-E85F-0C89D41F6F6A}"/>
                  </a:ext>
                </a:extLst>
              </p:cNvPr>
              <p:cNvSpPr>
                <a:spLocks noChangeShapeType="1"/>
              </p:cNvSpPr>
              <p:nvPr/>
            </p:nvSpPr>
            <p:spPr bwMode="auto">
              <a:xfrm flipH="1">
                <a:off x="999"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79" name="Line 600">
                <a:extLst>
                  <a:ext uri="{FF2B5EF4-FFF2-40B4-BE49-F238E27FC236}">
                    <a16:creationId xmlns:a16="http://schemas.microsoft.com/office/drawing/2014/main" id="{88A6D0F9-2120-A2AE-F0CF-6B6CFCC62B56}"/>
                  </a:ext>
                </a:extLst>
              </p:cNvPr>
              <p:cNvSpPr>
                <a:spLocks noChangeShapeType="1"/>
              </p:cNvSpPr>
              <p:nvPr/>
            </p:nvSpPr>
            <p:spPr bwMode="auto">
              <a:xfrm flipH="1">
                <a:off x="1017"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0" name="Line 601">
                <a:extLst>
                  <a:ext uri="{FF2B5EF4-FFF2-40B4-BE49-F238E27FC236}">
                    <a16:creationId xmlns:a16="http://schemas.microsoft.com/office/drawing/2014/main" id="{5CB6AFB2-9314-FEA1-6C9E-B3E3E268FF8E}"/>
                  </a:ext>
                </a:extLst>
              </p:cNvPr>
              <p:cNvSpPr>
                <a:spLocks noChangeShapeType="1"/>
              </p:cNvSpPr>
              <p:nvPr/>
            </p:nvSpPr>
            <p:spPr bwMode="auto">
              <a:xfrm>
                <a:off x="960" y="520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1" name="Line 602">
                <a:extLst>
                  <a:ext uri="{FF2B5EF4-FFF2-40B4-BE49-F238E27FC236}">
                    <a16:creationId xmlns:a16="http://schemas.microsoft.com/office/drawing/2014/main" id="{F42AEA07-2FAC-F4CB-2050-8CF1C75DAAC6}"/>
                  </a:ext>
                </a:extLst>
              </p:cNvPr>
              <p:cNvSpPr>
                <a:spLocks noChangeShapeType="1"/>
              </p:cNvSpPr>
              <p:nvPr/>
            </p:nvSpPr>
            <p:spPr bwMode="auto">
              <a:xfrm flipH="1">
                <a:off x="1968"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2" name="Line 603">
                <a:extLst>
                  <a:ext uri="{FF2B5EF4-FFF2-40B4-BE49-F238E27FC236}">
                    <a16:creationId xmlns:a16="http://schemas.microsoft.com/office/drawing/2014/main" id="{BDB7408D-B2E1-69E6-1ED8-4A1B975DF702}"/>
                  </a:ext>
                </a:extLst>
              </p:cNvPr>
              <p:cNvSpPr>
                <a:spLocks noChangeShapeType="1"/>
              </p:cNvSpPr>
              <p:nvPr/>
            </p:nvSpPr>
            <p:spPr bwMode="auto">
              <a:xfrm flipH="1">
                <a:off x="1987"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3" name="Line 604">
                <a:extLst>
                  <a:ext uri="{FF2B5EF4-FFF2-40B4-BE49-F238E27FC236}">
                    <a16:creationId xmlns:a16="http://schemas.microsoft.com/office/drawing/2014/main" id="{C7BC76DF-A808-8327-F271-6B8A64C294C5}"/>
                  </a:ext>
                </a:extLst>
              </p:cNvPr>
              <p:cNvSpPr>
                <a:spLocks noChangeShapeType="1"/>
              </p:cNvSpPr>
              <p:nvPr/>
            </p:nvSpPr>
            <p:spPr bwMode="auto">
              <a:xfrm flipH="1">
                <a:off x="2007"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4" name="Line 605">
                <a:extLst>
                  <a:ext uri="{FF2B5EF4-FFF2-40B4-BE49-F238E27FC236}">
                    <a16:creationId xmlns:a16="http://schemas.microsoft.com/office/drawing/2014/main" id="{516E0F7D-8142-FEC7-7547-EC6ABA71F0B3}"/>
                  </a:ext>
                </a:extLst>
              </p:cNvPr>
              <p:cNvSpPr>
                <a:spLocks noChangeShapeType="1"/>
              </p:cNvSpPr>
              <p:nvPr/>
            </p:nvSpPr>
            <p:spPr bwMode="auto">
              <a:xfrm flipH="1">
                <a:off x="2025"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5" name="Line 606">
                <a:extLst>
                  <a:ext uri="{FF2B5EF4-FFF2-40B4-BE49-F238E27FC236}">
                    <a16:creationId xmlns:a16="http://schemas.microsoft.com/office/drawing/2014/main" id="{4431E6FD-1AA2-5D7F-2E6E-00EF588EE03C}"/>
                  </a:ext>
                </a:extLst>
              </p:cNvPr>
              <p:cNvSpPr>
                <a:spLocks noChangeShapeType="1"/>
              </p:cNvSpPr>
              <p:nvPr/>
            </p:nvSpPr>
            <p:spPr bwMode="auto">
              <a:xfrm>
                <a:off x="1968" y="520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6" name="Line 607">
                <a:extLst>
                  <a:ext uri="{FF2B5EF4-FFF2-40B4-BE49-F238E27FC236}">
                    <a16:creationId xmlns:a16="http://schemas.microsoft.com/office/drawing/2014/main" id="{1045A1A3-3302-28AC-A1D5-EAB00498CC05}"/>
                  </a:ext>
                </a:extLst>
              </p:cNvPr>
              <p:cNvSpPr>
                <a:spLocks noChangeShapeType="1"/>
              </p:cNvSpPr>
              <p:nvPr/>
            </p:nvSpPr>
            <p:spPr bwMode="auto">
              <a:xfrm flipH="1">
                <a:off x="1968"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7" name="Line 608">
                <a:extLst>
                  <a:ext uri="{FF2B5EF4-FFF2-40B4-BE49-F238E27FC236}">
                    <a16:creationId xmlns:a16="http://schemas.microsoft.com/office/drawing/2014/main" id="{B997FE6A-B259-D5E7-BA23-F2265985D2A0}"/>
                  </a:ext>
                </a:extLst>
              </p:cNvPr>
              <p:cNvSpPr>
                <a:spLocks noChangeShapeType="1"/>
              </p:cNvSpPr>
              <p:nvPr/>
            </p:nvSpPr>
            <p:spPr bwMode="auto">
              <a:xfrm flipH="1">
                <a:off x="1987"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8" name="Line 609">
                <a:extLst>
                  <a:ext uri="{FF2B5EF4-FFF2-40B4-BE49-F238E27FC236}">
                    <a16:creationId xmlns:a16="http://schemas.microsoft.com/office/drawing/2014/main" id="{9FF00EAB-CA44-B140-D56C-C00C8648EE27}"/>
                  </a:ext>
                </a:extLst>
              </p:cNvPr>
              <p:cNvSpPr>
                <a:spLocks noChangeShapeType="1"/>
              </p:cNvSpPr>
              <p:nvPr/>
            </p:nvSpPr>
            <p:spPr bwMode="auto">
              <a:xfrm flipH="1">
                <a:off x="2007"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89" name="Line 610">
                <a:extLst>
                  <a:ext uri="{FF2B5EF4-FFF2-40B4-BE49-F238E27FC236}">
                    <a16:creationId xmlns:a16="http://schemas.microsoft.com/office/drawing/2014/main" id="{568DD9F1-35C3-149C-88E1-6211BF14F9B7}"/>
                  </a:ext>
                </a:extLst>
              </p:cNvPr>
              <p:cNvSpPr>
                <a:spLocks noChangeShapeType="1"/>
              </p:cNvSpPr>
              <p:nvPr/>
            </p:nvSpPr>
            <p:spPr bwMode="auto">
              <a:xfrm flipH="1">
                <a:off x="2025"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0" name="Line 611">
                <a:extLst>
                  <a:ext uri="{FF2B5EF4-FFF2-40B4-BE49-F238E27FC236}">
                    <a16:creationId xmlns:a16="http://schemas.microsoft.com/office/drawing/2014/main" id="{375B4356-DF0A-2B12-BAD7-3FEDF6395CFD}"/>
                  </a:ext>
                </a:extLst>
              </p:cNvPr>
              <p:cNvSpPr>
                <a:spLocks noChangeShapeType="1"/>
              </p:cNvSpPr>
              <p:nvPr/>
            </p:nvSpPr>
            <p:spPr bwMode="auto">
              <a:xfrm>
                <a:off x="1968"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1" name="Line 612">
                <a:extLst>
                  <a:ext uri="{FF2B5EF4-FFF2-40B4-BE49-F238E27FC236}">
                    <a16:creationId xmlns:a16="http://schemas.microsoft.com/office/drawing/2014/main" id="{4022E02C-4C90-AFC5-08C9-14BB44A4FFFD}"/>
                  </a:ext>
                </a:extLst>
              </p:cNvPr>
              <p:cNvSpPr>
                <a:spLocks noChangeShapeType="1"/>
              </p:cNvSpPr>
              <p:nvPr/>
            </p:nvSpPr>
            <p:spPr bwMode="auto">
              <a:xfrm flipH="1">
                <a:off x="2352"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2" name="Line 613">
                <a:extLst>
                  <a:ext uri="{FF2B5EF4-FFF2-40B4-BE49-F238E27FC236}">
                    <a16:creationId xmlns:a16="http://schemas.microsoft.com/office/drawing/2014/main" id="{3170084F-1CF4-1860-8146-0E10B2FB3A6B}"/>
                  </a:ext>
                </a:extLst>
              </p:cNvPr>
              <p:cNvSpPr>
                <a:spLocks noChangeShapeType="1"/>
              </p:cNvSpPr>
              <p:nvPr/>
            </p:nvSpPr>
            <p:spPr bwMode="auto">
              <a:xfrm flipH="1">
                <a:off x="2371"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3" name="Line 614">
                <a:extLst>
                  <a:ext uri="{FF2B5EF4-FFF2-40B4-BE49-F238E27FC236}">
                    <a16:creationId xmlns:a16="http://schemas.microsoft.com/office/drawing/2014/main" id="{76339688-EB3D-B2B9-E080-7DBA4C919D30}"/>
                  </a:ext>
                </a:extLst>
              </p:cNvPr>
              <p:cNvSpPr>
                <a:spLocks noChangeShapeType="1"/>
              </p:cNvSpPr>
              <p:nvPr/>
            </p:nvSpPr>
            <p:spPr bwMode="auto">
              <a:xfrm flipH="1">
                <a:off x="2391"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4" name="Line 615">
                <a:extLst>
                  <a:ext uri="{FF2B5EF4-FFF2-40B4-BE49-F238E27FC236}">
                    <a16:creationId xmlns:a16="http://schemas.microsoft.com/office/drawing/2014/main" id="{CDC68D00-D6BC-E885-2B6C-B8413BA48E96}"/>
                  </a:ext>
                </a:extLst>
              </p:cNvPr>
              <p:cNvSpPr>
                <a:spLocks noChangeShapeType="1"/>
              </p:cNvSpPr>
              <p:nvPr/>
            </p:nvSpPr>
            <p:spPr bwMode="auto">
              <a:xfrm flipH="1">
                <a:off x="2409"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5" name="Line 616">
                <a:extLst>
                  <a:ext uri="{FF2B5EF4-FFF2-40B4-BE49-F238E27FC236}">
                    <a16:creationId xmlns:a16="http://schemas.microsoft.com/office/drawing/2014/main" id="{8E1859E4-AB5D-5325-0502-A367B8E1706E}"/>
                  </a:ext>
                </a:extLst>
              </p:cNvPr>
              <p:cNvSpPr>
                <a:spLocks noChangeShapeType="1"/>
              </p:cNvSpPr>
              <p:nvPr/>
            </p:nvSpPr>
            <p:spPr bwMode="auto">
              <a:xfrm>
                <a:off x="2352" y="501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6" name="Line 617">
                <a:extLst>
                  <a:ext uri="{FF2B5EF4-FFF2-40B4-BE49-F238E27FC236}">
                    <a16:creationId xmlns:a16="http://schemas.microsoft.com/office/drawing/2014/main" id="{52273DFF-9282-A04A-542F-607070E3689F}"/>
                  </a:ext>
                </a:extLst>
              </p:cNvPr>
              <p:cNvSpPr>
                <a:spLocks noChangeShapeType="1"/>
              </p:cNvSpPr>
              <p:nvPr/>
            </p:nvSpPr>
            <p:spPr bwMode="auto">
              <a:xfrm flipH="1">
                <a:off x="1248"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7" name="Line 618">
                <a:extLst>
                  <a:ext uri="{FF2B5EF4-FFF2-40B4-BE49-F238E27FC236}">
                    <a16:creationId xmlns:a16="http://schemas.microsoft.com/office/drawing/2014/main" id="{F4AE2236-4FF5-02B5-7633-94ACA45001D7}"/>
                  </a:ext>
                </a:extLst>
              </p:cNvPr>
              <p:cNvSpPr>
                <a:spLocks noChangeShapeType="1"/>
              </p:cNvSpPr>
              <p:nvPr/>
            </p:nvSpPr>
            <p:spPr bwMode="auto">
              <a:xfrm flipH="1">
                <a:off x="2256"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8" name="Line 619">
                <a:extLst>
                  <a:ext uri="{FF2B5EF4-FFF2-40B4-BE49-F238E27FC236}">
                    <a16:creationId xmlns:a16="http://schemas.microsoft.com/office/drawing/2014/main" id="{440BCB3A-BB69-B0F3-3278-56434AF5DD3E}"/>
                  </a:ext>
                </a:extLst>
              </p:cNvPr>
              <p:cNvSpPr>
                <a:spLocks noChangeShapeType="1"/>
              </p:cNvSpPr>
              <p:nvPr/>
            </p:nvSpPr>
            <p:spPr bwMode="auto">
              <a:xfrm flipH="1">
                <a:off x="2352"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699" name="Line 620">
                <a:extLst>
                  <a:ext uri="{FF2B5EF4-FFF2-40B4-BE49-F238E27FC236}">
                    <a16:creationId xmlns:a16="http://schemas.microsoft.com/office/drawing/2014/main" id="{E6138428-781E-EBB7-4708-2B49807E7517}"/>
                  </a:ext>
                </a:extLst>
              </p:cNvPr>
              <p:cNvSpPr>
                <a:spLocks noChangeShapeType="1"/>
              </p:cNvSpPr>
              <p:nvPr/>
            </p:nvSpPr>
            <p:spPr bwMode="auto">
              <a:xfrm flipH="1">
                <a:off x="2371"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0" name="Line 621">
                <a:extLst>
                  <a:ext uri="{FF2B5EF4-FFF2-40B4-BE49-F238E27FC236}">
                    <a16:creationId xmlns:a16="http://schemas.microsoft.com/office/drawing/2014/main" id="{B8C814A8-91BA-391E-145B-DDEC39E0B6EB}"/>
                  </a:ext>
                </a:extLst>
              </p:cNvPr>
              <p:cNvSpPr>
                <a:spLocks noChangeShapeType="1"/>
              </p:cNvSpPr>
              <p:nvPr/>
            </p:nvSpPr>
            <p:spPr bwMode="auto">
              <a:xfrm flipH="1">
                <a:off x="2391" y="482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1" name="Line 622">
                <a:extLst>
                  <a:ext uri="{FF2B5EF4-FFF2-40B4-BE49-F238E27FC236}">
                    <a16:creationId xmlns:a16="http://schemas.microsoft.com/office/drawing/2014/main" id="{3BC64EB0-5B48-2007-BC28-CD4D8E99CA25}"/>
                  </a:ext>
                </a:extLst>
              </p:cNvPr>
              <p:cNvSpPr>
                <a:spLocks noChangeShapeType="1"/>
              </p:cNvSpPr>
              <p:nvPr/>
            </p:nvSpPr>
            <p:spPr bwMode="auto">
              <a:xfrm flipH="1">
                <a:off x="2409" y="482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2" name="Line 623">
                <a:extLst>
                  <a:ext uri="{FF2B5EF4-FFF2-40B4-BE49-F238E27FC236}">
                    <a16:creationId xmlns:a16="http://schemas.microsoft.com/office/drawing/2014/main" id="{E6ADA6C3-2A38-29B4-2274-3D8DC0E3DBA2}"/>
                  </a:ext>
                </a:extLst>
              </p:cNvPr>
              <p:cNvSpPr>
                <a:spLocks noChangeShapeType="1"/>
              </p:cNvSpPr>
              <p:nvPr/>
            </p:nvSpPr>
            <p:spPr bwMode="auto">
              <a:xfrm flipH="1">
                <a:off x="1248"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3" name="Line 624">
                <a:extLst>
                  <a:ext uri="{FF2B5EF4-FFF2-40B4-BE49-F238E27FC236}">
                    <a16:creationId xmlns:a16="http://schemas.microsoft.com/office/drawing/2014/main" id="{6E26536E-2FC6-E811-0DE2-F3F3FFE75CC9}"/>
                  </a:ext>
                </a:extLst>
              </p:cNvPr>
              <p:cNvSpPr>
                <a:spLocks noChangeShapeType="1"/>
              </p:cNvSpPr>
              <p:nvPr/>
            </p:nvSpPr>
            <p:spPr bwMode="auto">
              <a:xfrm flipH="1">
                <a:off x="2112"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4" name="Line 625">
                <a:extLst>
                  <a:ext uri="{FF2B5EF4-FFF2-40B4-BE49-F238E27FC236}">
                    <a16:creationId xmlns:a16="http://schemas.microsoft.com/office/drawing/2014/main" id="{6E81E1C7-8DA9-9292-857E-189F3F021A15}"/>
                  </a:ext>
                </a:extLst>
              </p:cNvPr>
              <p:cNvSpPr>
                <a:spLocks noChangeShapeType="1"/>
              </p:cNvSpPr>
              <p:nvPr/>
            </p:nvSpPr>
            <p:spPr bwMode="auto">
              <a:xfrm flipH="1">
                <a:off x="2131"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5" name="Line 626">
                <a:extLst>
                  <a:ext uri="{FF2B5EF4-FFF2-40B4-BE49-F238E27FC236}">
                    <a16:creationId xmlns:a16="http://schemas.microsoft.com/office/drawing/2014/main" id="{AD8D3A87-4119-E70A-66FC-09499AF5CD7D}"/>
                  </a:ext>
                </a:extLst>
              </p:cNvPr>
              <p:cNvSpPr>
                <a:spLocks noChangeShapeType="1"/>
              </p:cNvSpPr>
              <p:nvPr/>
            </p:nvSpPr>
            <p:spPr bwMode="auto">
              <a:xfrm flipH="1">
                <a:off x="2151"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6" name="Line 627">
                <a:extLst>
                  <a:ext uri="{FF2B5EF4-FFF2-40B4-BE49-F238E27FC236}">
                    <a16:creationId xmlns:a16="http://schemas.microsoft.com/office/drawing/2014/main" id="{434637F0-D588-8A0C-142A-EA24DBBED378}"/>
                  </a:ext>
                </a:extLst>
              </p:cNvPr>
              <p:cNvSpPr>
                <a:spLocks noChangeShapeType="1"/>
              </p:cNvSpPr>
              <p:nvPr/>
            </p:nvSpPr>
            <p:spPr bwMode="auto">
              <a:xfrm flipH="1">
                <a:off x="2169"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7" name="Line 628">
                <a:extLst>
                  <a:ext uri="{FF2B5EF4-FFF2-40B4-BE49-F238E27FC236}">
                    <a16:creationId xmlns:a16="http://schemas.microsoft.com/office/drawing/2014/main" id="{07D6D4DC-EA2B-2C9C-91CA-A912C036E19F}"/>
                  </a:ext>
                </a:extLst>
              </p:cNvPr>
              <p:cNvSpPr>
                <a:spLocks noChangeShapeType="1"/>
              </p:cNvSpPr>
              <p:nvPr/>
            </p:nvSpPr>
            <p:spPr bwMode="auto">
              <a:xfrm flipH="1">
                <a:off x="2496"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8" name="Line 629">
                <a:extLst>
                  <a:ext uri="{FF2B5EF4-FFF2-40B4-BE49-F238E27FC236}">
                    <a16:creationId xmlns:a16="http://schemas.microsoft.com/office/drawing/2014/main" id="{761E8D9E-B2F6-51AD-95EF-77CA9EB874CA}"/>
                  </a:ext>
                </a:extLst>
              </p:cNvPr>
              <p:cNvSpPr>
                <a:spLocks noChangeShapeType="1"/>
              </p:cNvSpPr>
              <p:nvPr/>
            </p:nvSpPr>
            <p:spPr bwMode="auto">
              <a:xfrm flipH="1">
                <a:off x="2515" y="501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09" name="Line 630">
                <a:extLst>
                  <a:ext uri="{FF2B5EF4-FFF2-40B4-BE49-F238E27FC236}">
                    <a16:creationId xmlns:a16="http://schemas.microsoft.com/office/drawing/2014/main" id="{17D38605-0E70-D8A6-F110-8203053D46CF}"/>
                  </a:ext>
                </a:extLst>
              </p:cNvPr>
              <p:cNvSpPr>
                <a:spLocks noChangeShapeType="1"/>
              </p:cNvSpPr>
              <p:nvPr/>
            </p:nvSpPr>
            <p:spPr bwMode="auto">
              <a:xfrm flipH="1">
                <a:off x="2535" y="501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10" name="Line 631">
                <a:extLst>
                  <a:ext uri="{FF2B5EF4-FFF2-40B4-BE49-F238E27FC236}">
                    <a16:creationId xmlns:a16="http://schemas.microsoft.com/office/drawing/2014/main" id="{AA7B11EC-8C3A-7450-6172-D359C0B4E02B}"/>
                  </a:ext>
                </a:extLst>
              </p:cNvPr>
              <p:cNvSpPr>
                <a:spLocks noChangeShapeType="1"/>
              </p:cNvSpPr>
              <p:nvPr/>
            </p:nvSpPr>
            <p:spPr bwMode="auto">
              <a:xfrm flipH="1">
                <a:off x="2352"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11" name="Line 632">
                <a:extLst>
                  <a:ext uri="{FF2B5EF4-FFF2-40B4-BE49-F238E27FC236}">
                    <a16:creationId xmlns:a16="http://schemas.microsoft.com/office/drawing/2014/main" id="{8A92DDC2-B5E8-582C-97A2-450421B8B213}"/>
                  </a:ext>
                </a:extLst>
              </p:cNvPr>
              <p:cNvSpPr>
                <a:spLocks noChangeShapeType="1"/>
              </p:cNvSpPr>
              <p:nvPr/>
            </p:nvSpPr>
            <p:spPr bwMode="auto">
              <a:xfrm flipH="1">
                <a:off x="2371"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12" name="Line 633">
                <a:extLst>
                  <a:ext uri="{FF2B5EF4-FFF2-40B4-BE49-F238E27FC236}">
                    <a16:creationId xmlns:a16="http://schemas.microsoft.com/office/drawing/2014/main" id="{F253EB89-9D6B-9EFE-999A-EB241160FFAC}"/>
                  </a:ext>
                </a:extLst>
              </p:cNvPr>
              <p:cNvSpPr>
                <a:spLocks noChangeShapeType="1"/>
              </p:cNvSpPr>
              <p:nvPr/>
            </p:nvSpPr>
            <p:spPr bwMode="auto">
              <a:xfrm flipH="1">
                <a:off x="2391"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13" name="Line 634">
                <a:extLst>
                  <a:ext uri="{FF2B5EF4-FFF2-40B4-BE49-F238E27FC236}">
                    <a16:creationId xmlns:a16="http://schemas.microsoft.com/office/drawing/2014/main" id="{98AE249F-DCB9-F16B-96B7-D02F3DF01BAA}"/>
                  </a:ext>
                </a:extLst>
              </p:cNvPr>
              <p:cNvSpPr>
                <a:spLocks noChangeShapeType="1"/>
              </p:cNvSpPr>
              <p:nvPr/>
            </p:nvSpPr>
            <p:spPr bwMode="auto">
              <a:xfrm flipH="1">
                <a:off x="2409"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14" name="Line 635">
                <a:extLst>
                  <a:ext uri="{FF2B5EF4-FFF2-40B4-BE49-F238E27FC236}">
                    <a16:creationId xmlns:a16="http://schemas.microsoft.com/office/drawing/2014/main" id="{C4737B37-6AD9-32DC-1FD5-913FD6A4A985}"/>
                  </a:ext>
                </a:extLst>
              </p:cNvPr>
              <p:cNvSpPr>
                <a:spLocks noChangeShapeType="1"/>
              </p:cNvSpPr>
              <p:nvPr/>
            </p:nvSpPr>
            <p:spPr bwMode="auto">
              <a:xfrm flipH="1">
                <a:off x="1344"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15" name="Line 636">
                <a:extLst>
                  <a:ext uri="{FF2B5EF4-FFF2-40B4-BE49-F238E27FC236}">
                    <a16:creationId xmlns:a16="http://schemas.microsoft.com/office/drawing/2014/main" id="{FEDEC761-BC1C-3512-590D-477F674ECE59}"/>
                  </a:ext>
                </a:extLst>
              </p:cNvPr>
              <p:cNvSpPr>
                <a:spLocks noChangeShapeType="1"/>
              </p:cNvSpPr>
              <p:nvPr/>
            </p:nvSpPr>
            <p:spPr bwMode="auto">
              <a:xfrm flipH="1">
                <a:off x="1363" y="520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16" name="Line 637">
                <a:extLst>
                  <a:ext uri="{FF2B5EF4-FFF2-40B4-BE49-F238E27FC236}">
                    <a16:creationId xmlns:a16="http://schemas.microsoft.com/office/drawing/2014/main" id="{40433973-FE30-774B-039E-2872D428C6DE}"/>
                  </a:ext>
                </a:extLst>
              </p:cNvPr>
              <p:cNvSpPr>
                <a:spLocks noChangeShapeType="1"/>
              </p:cNvSpPr>
              <p:nvPr/>
            </p:nvSpPr>
            <p:spPr bwMode="auto">
              <a:xfrm flipH="1">
                <a:off x="1383" y="520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17" name="Text Box 638">
                <a:extLst>
                  <a:ext uri="{FF2B5EF4-FFF2-40B4-BE49-F238E27FC236}">
                    <a16:creationId xmlns:a16="http://schemas.microsoft.com/office/drawing/2014/main" id="{E0E88388-3483-46D9-9D3C-C68A369C7D55}"/>
                  </a:ext>
                </a:extLst>
              </p:cNvPr>
              <p:cNvSpPr txBox="1">
                <a:spLocks noChangeArrowheads="1"/>
              </p:cNvSpPr>
              <p:nvPr/>
            </p:nvSpPr>
            <p:spPr bwMode="auto">
              <a:xfrm>
                <a:off x="576" y="3900"/>
                <a:ext cx="480"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dirty="0">
                    <a:latin typeface="HGP創英角ﾎﾟｯﾌﾟ体" panose="040B0A00000000000000" pitchFamily="50" charset="-128"/>
                    <a:ea typeface="HGP創英角ﾎﾟｯﾌﾟ体" panose="040B0A00000000000000" pitchFamily="50" charset="-128"/>
                  </a:rPr>
                  <a:t>小売店</a:t>
                </a:r>
              </a:p>
            </p:txBody>
          </p:sp>
          <p:sp>
            <p:nvSpPr>
              <p:cNvPr id="18718" name="Text Box 639">
                <a:extLst>
                  <a:ext uri="{FF2B5EF4-FFF2-40B4-BE49-F238E27FC236}">
                    <a16:creationId xmlns:a16="http://schemas.microsoft.com/office/drawing/2014/main" id="{98A1CF16-94B9-0F56-AB34-FD9D9CB97258}"/>
                  </a:ext>
                </a:extLst>
              </p:cNvPr>
              <p:cNvSpPr txBox="1">
                <a:spLocks noChangeArrowheads="1"/>
              </p:cNvSpPr>
              <p:nvPr/>
            </p:nvSpPr>
            <p:spPr bwMode="auto">
              <a:xfrm>
                <a:off x="576" y="4056"/>
                <a:ext cx="480"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latin typeface="HGP創英角ﾎﾟｯﾌﾟ体" panose="040B0A00000000000000" pitchFamily="50" charset="-128"/>
                    <a:ea typeface="HGP創英角ﾎﾟｯﾌﾟ体" panose="040B0A00000000000000" pitchFamily="50" charset="-128"/>
                  </a:rPr>
                  <a:t>機種</a:t>
                </a:r>
              </a:p>
            </p:txBody>
          </p:sp>
          <p:sp>
            <p:nvSpPr>
              <p:cNvPr id="18719" name="Text Box 640">
                <a:extLst>
                  <a:ext uri="{FF2B5EF4-FFF2-40B4-BE49-F238E27FC236}">
                    <a16:creationId xmlns:a16="http://schemas.microsoft.com/office/drawing/2014/main" id="{75C2C922-5A5C-4AE7-8D2B-6B323D378BF9}"/>
                  </a:ext>
                </a:extLst>
              </p:cNvPr>
              <p:cNvSpPr txBox="1">
                <a:spLocks noChangeArrowheads="1"/>
              </p:cNvSpPr>
              <p:nvPr/>
            </p:nvSpPr>
            <p:spPr bwMode="auto">
              <a:xfrm>
                <a:off x="296" y="4176"/>
                <a:ext cx="480"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dirty="0">
                    <a:latin typeface="HGP創英角ﾎﾟｯﾌﾟ体" panose="040B0A00000000000000" pitchFamily="50" charset="-128"/>
                    <a:ea typeface="HGP創英角ﾎﾟｯﾌﾟ体" panose="040B0A00000000000000" pitchFamily="50" charset="-128"/>
                  </a:rPr>
                  <a:t>不良内容</a:t>
                </a:r>
              </a:p>
            </p:txBody>
          </p:sp>
          <p:sp>
            <p:nvSpPr>
              <p:cNvPr id="18720" name="Line 641">
                <a:extLst>
                  <a:ext uri="{FF2B5EF4-FFF2-40B4-BE49-F238E27FC236}">
                    <a16:creationId xmlns:a16="http://schemas.microsoft.com/office/drawing/2014/main" id="{8DB96BC1-5470-1EF5-E362-92724FC59A20}"/>
                  </a:ext>
                </a:extLst>
              </p:cNvPr>
              <p:cNvSpPr>
                <a:spLocks noChangeShapeType="1"/>
              </p:cNvSpPr>
              <p:nvPr/>
            </p:nvSpPr>
            <p:spPr bwMode="auto">
              <a:xfrm>
                <a:off x="336" y="3912"/>
                <a:ext cx="618" cy="40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18721" name="Line 642">
                <a:extLst>
                  <a:ext uri="{FF2B5EF4-FFF2-40B4-BE49-F238E27FC236}">
                    <a16:creationId xmlns:a16="http://schemas.microsoft.com/office/drawing/2014/main" id="{8756312B-A04B-7958-AE50-1CB692C0901B}"/>
                  </a:ext>
                </a:extLst>
              </p:cNvPr>
              <p:cNvSpPr>
                <a:spLocks noChangeShapeType="1"/>
              </p:cNvSpPr>
              <p:nvPr/>
            </p:nvSpPr>
            <p:spPr bwMode="auto">
              <a:xfrm>
                <a:off x="336" y="3912"/>
                <a:ext cx="618" cy="2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sp>
          <p:nvSpPr>
            <p:cNvPr id="18440" name="Text Box 643">
              <a:extLst>
                <a:ext uri="{FF2B5EF4-FFF2-40B4-BE49-F238E27FC236}">
                  <a16:creationId xmlns:a16="http://schemas.microsoft.com/office/drawing/2014/main" id="{2B9C7EF6-2DA9-6771-3C4D-10DF4CE8C24D}"/>
                </a:ext>
              </a:extLst>
            </p:cNvPr>
            <p:cNvSpPr txBox="1">
              <a:spLocks noChangeArrowheads="1"/>
            </p:cNvSpPr>
            <p:nvPr/>
          </p:nvSpPr>
          <p:spPr bwMode="auto">
            <a:xfrm>
              <a:off x="432" y="3663"/>
              <a:ext cx="2592" cy="2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dirty="0">
                  <a:latin typeface="HGP創英角ﾎﾟｯﾌﾟ体" panose="040B0A00000000000000" pitchFamily="50" charset="-128"/>
                  <a:ea typeface="HGP創英角ﾎﾟｯﾌﾟ体" panose="040B0A00000000000000" pitchFamily="50" charset="-128"/>
                </a:rPr>
                <a:t>店別・カメラ機種別不適合内容チェックシート</a:t>
              </a:r>
            </a:p>
          </p:txBody>
        </p:sp>
        <p:sp>
          <p:nvSpPr>
            <p:cNvPr id="18441" name="Text Box 644">
              <a:extLst>
                <a:ext uri="{FF2B5EF4-FFF2-40B4-BE49-F238E27FC236}">
                  <a16:creationId xmlns:a16="http://schemas.microsoft.com/office/drawing/2014/main" id="{5C4EF588-05C1-FAE8-AAE3-7796CA87AB68}"/>
                </a:ext>
              </a:extLst>
            </p:cNvPr>
            <p:cNvSpPr txBox="1">
              <a:spLocks noChangeArrowheads="1"/>
            </p:cNvSpPr>
            <p:nvPr/>
          </p:nvSpPr>
          <p:spPr bwMode="auto">
            <a:xfrm>
              <a:off x="3193" y="3506"/>
              <a:ext cx="960" cy="3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dirty="0">
                  <a:latin typeface="HGP創英角ﾎﾟｯﾌﾟ体" panose="040B0A00000000000000" pitchFamily="50" charset="-128"/>
                  <a:ea typeface="HGP創英角ﾎﾟｯﾌﾟ体" panose="040B0A00000000000000" pitchFamily="50" charset="-128"/>
                </a:rPr>
                <a:t>年○月○日　作成</a:t>
              </a:r>
              <a:br>
                <a:rPr lang="ja-JP" altLang="en-US" sz="1000" dirty="0">
                  <a:latin typeface="HGP創英角ﾎﾟｯﾌﾟ体" panose="040B0A00000000000000" pitchFamily="50" charset="-128"/>
                  <a:ea typeface="HGP創英角ﾎﾟｯﾌﾟ体" panose="040B0A00000000000000" pitchFamily="50" charset="-128"/>
                </a:rPr>
              </a:br>
              <a:r>
                <a:rPr lang="ja-JP" altLang="en-US" sz="1000" dirty="0">
                  <a:latin typeface="HGP創英角ﾎﾟｯﾌﾟ体" panose="040B0A00000000000000" pitchFamily="50" charset="-128"/>
                  <a:ea typeface="HGP創英角ﾎﾟｯﾌﾟ体" panose="040B0A00000000000000" pitchFamily="50" charset="-128"/>
                </a:rPr>
                <a:t>作成者：○○○○</a:t>
              </a:r>
            </a:p>
          </p:txBody>
        </p:sp>
      </p:grpSp>
      <p:sp>
        <p:nvSpPr>
          <p:cNvPr id="18437" name="Text Box 9">
            <a:extLst>
              <a:ext uri="{FF2B5EF4-FFF2-40B4-BE49-F238E27FC236}">
                <a16:creationId xmlns:a16="http://schemas.microsoft.com/office/drawing/2014/main" id="{D41B8C43-5B7A-5E0B-CE45-B27BF9F227DA}"/>
              </a:ext>
            </a:extLst>
          </p:cNvPr>
          <p:cNvSpPr txBox="1">
            <a:spLocks noChangeArrowheads="1"/>
          </p:cNvSpPr>
          <p:nvPr/>
        </p:nvSpPr>
        <p:spPr bwMode="auto">
          <a:xfrm>
            <a:off x="723901" y="2204936"/>
            <a:ext cx="29718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dirty="0">
                <a:latin typeface="HGP創英角ﾎﾟｯﾌﾟ体" panose="040B0A00000000000000" pitchFamily="50" charset="-128"/>
                <a:ea typeface="HGP創英角ﾎﾟｯﾌﾟ体" panose="040B0A00000000000000" pitchFamily="50" charset="-128"/>
              </a:rPr>
              <a:t>ラベル不良チェックシート</a:t>
            </a:r>
          </a:p>
        </p:txBody>
      </p:sp>
      <p:sp>
        <p:nvSpPr>
          <p:cNvPr id="18438" name="Text Box 10">
            <a:extLst>
              <a:ext uri="{FF2B5EF4-FFF2-40B4-BE49-F238E27FC236}">
                <a16:creationId xmlns:a16="http://schemas.microsoft.com/office/drawing/2014/main" id="{1C4CB9FB-52B0-AC1F-9981-81223729DBB7}"/>
              </a:ext>
            </a:extLst>
          </p:cNvPr>
          <p:cNvSpPr txBox="1">
            <a:spLocks noChangeArrowheads="1"/>
          </p:cNvSpPr>
          <p:nvPr/>
        </p:nvSpPr>
        <p:spPr bwMode="auto">
          <a:xfrm>
            <a:off x="4419600" y="2127250"/>
            <a:ext cx="152400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a:latin typeface="HGP創英角ﾎﾟｯﾌﾟ体" panose="040B0A00000000000000" pitchFamily="50" charset="-128"/>
                <a:ea typeface="HGP創英角ﾎﾟｯﾌﾟ体" panose="040B0A00000000000000" pitchFamily="50" charset="-128"/>
              </a:rPr>
              <a:t>年○月○日　作成</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作成者：○○○○</a:t>
            </a:r>
          </a:p>
        </p:txBody>
      </p:sp>
      <p:sp>
        <p:nvSpPr>
          <p:cNvPr id="533" name="object 2">
            <a:extLst>
              <a:ext uri="{FF2B5EF4-FFF2-40B4-BE49-F238E27FC236}">
                <a16:creationId xmlns:a16="http://schemas.microsoft.com/office/drawing/2014/main" id="{79C907A5-C81D-4DAE-B01B-1535C755B655}"/>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25</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10">
            <a:extLst>
              <a:ext uri="{FF2B5EF4-FFF2-40B4-BE49-F238E27FC236}">
                <a16:creationId xmlns:a16="http://schemas.microsoft.com/office/drawing/2014/main" id="{A47F9B19-4D48-4CC7-8812-23B3307FFD36}"/>
              </a:ext>
            </a:extLst>
          </p:cNvPr>
          <p:cNvSpPr txBox="1"/>
          <p:nvPr/>
        </p:nvSpPr>
        <p:spPr>
          <a:xfrm>
            <a:off x="196646" y="755072"/>
            <a:ext cx="6788405" cy="414857"/>
          </a:xfrm>
          <a:prstGeom prst="rect">
            <a:avLst/>
          </a:prstGeom>
        </p:spPr>
        <p:txBody>
          <a:bodyPr vert="horz" wrap="square" lIns="0" tIns="106045" rIns="0" bIns="0" rtlCol="0">
            <a:spAutoFit/>
          </a:bodyPr>
          <a:lstStyle/>
          <a:p>
            <a:pPr marL="12700">
              <a:spcBef>
                <a:spcPts val="835"/>
              </a:spcBef>
            </a:pPr>
            <a:r>
              <a:rPr sz="2000" spc="-5" dirty="0">
                <a:latin typeface="HGS創英角ﾎﾟｯﾌﾟ体" panose="040B0A00000000000000" pitchFamily="50" charset="-128"/>
                <a:ea typeface="HGS創英角ﾎﾟｯﾌﾟ体" panose="040B0A00000000000000" pitchFamily="50" charset="-128"/>
                <a:cs typeface="HGP創英角ﾎﾟｯﾌﾟ体"/>
              </a:rPr>
              <a:t>１</a:t>
            </a:r>
            <a:r>
              <a:rPr lang="ja-JP" altLang="en-US" sz="2000" spc="-5" dirty="0">
                <a:latin typeface="HGS創英角ﾎﾟｯﾌﾟ体" panose="040B0A00000000000000" pitchFamily="50" charset="-128"/>
                <a:ea typeface="HGS創英角ﾎﾟｯﾌﾟ体" panose="040B0A00000000000000" pitchFamily="50" charset="-128"/>
                <a:cs typeface="HGP創英角ﾎﾟｯﾌﾟ体"/>
              </a:rPr>
              <a:t>）</a:t>
            </a:r>
            <a:r>
              <a:rPr sz="2000" spc="-5" dirty="0">
                <a:latin typeface="HGS創英角ﾎﾟｯﾌﾟ体" panose="040B0A00000000000000" pitchFamily="50" charset="-128"/>
                <a:ea typeface="HGS創英角ﾎﾟｯﾌﾟ体" panose="040B0A00000000000000" pitchFamily="50" charset="-128"/>
                <a:cs typeface="HGP創英角ﾎﾟｯﾌﾟ体"/>
              </a:rPr>
              <a:t>ＱＣ</a:t>
            </a:r>
            <a:r>
              <a:rPr sz="2000" spc="-10" dirty="0">
                <a:latin typeface="HGS創英角ﾎﾟｯﾌﾟ体" panose="040B0A00000000000000" pitchFamily="50" charset="-128"/>
                <a:ea typeface="HGS創英角ﾎﾟｯﾌﾟ体" panose="040B0A00000000000000" pitchFamily="50" charset="-128"/>
                <a:cs typeface="HGP創英角ﾎﾟｯﾌﾟ体"/>
              </a:rPr>
              <a:t>サークルとは</a:t>
            </a:r>
            <a:r>
              <a:rPr sz="2000" spc="-15" dirty="0">
                <a:latin typeface="HGS創英角ﾎﾟｯﾌﾟ体" panose="040B0A00000000000000" pitchFamily="50" charset="-128"/>
                <a:ea typeface="HGS創英角ﾎﾟｯﾌﾟ体" panose="040B0A00000000000000" pitchFamily="50" charset="-128"/>
                <a:cs typeface="HGP創英角ﾎﾟｯﾌﾟ体"/>
              </a:rPr>
              <a:t>(</a:t>
            </a:r>
            <a:r>
              <a:rPr sz="2000" spc="-10" dirty="0">
                <a:latin typeface="HGS創英角ﾎﾟｯﾌﾟ体" panose="040B0A00000000000000" pitchFamily="50" charset="-128"/>
                <a:ea typeface="HGS創英角ﾎﾟｯﾌﾟ体" panose="040B0A00000000000000" pitchFamily="50" charset="-128"/>
                <a:cs typeface="HGP創英角ﾎﾟｯﾌﾟ体"/>
              </a:rPr>
              <a:t>定義</a:t>
            </a:r>
            <a:r>
              <a:rPr sz="2000" spc="-5" dirty="0">
                <a:latin typeface="HGS創英角ﾎﾟｯﾌﾟ体" panose="040B0A00000000000000" pitchFamily="50" charset="-128"/>
                <a:ea typeface="HGS創英角ﾎﾟｯﾌﾟ体" panose="040B0A00000000000000" pitchFamily="50" charset="-128"/>
                <a:cs typeface="HGP創英角ﾎﾟｯﾌﾟ体"/>
              </a:rPr>
              <a:t>)</a:t>
            </a:r>
            <a:endParaRPr sz="2000" dirty="0">
              <a:latin typeface="HGS創英角ﾎﾟｯﾌﾟ体" panose="040B0A00000000000000" pitchFamily="50" charset="-128"/>
              <a:ea typeface="HGS創英角ﾎﾟｯﾌﾟ体" panose="040B0A00000000000000" pitchFamily="50" charset="-128"/>
              <a:cs typeface="Microsoft JhengHei"/>
            </a:endParaRPr>
          </a:p>
        </p:txBody>
      </p:sp>
      <p:sp>
        <p:nvSpPr>
          <p:cNvPr id="5" name="object 10">
            <a:extLst>
              <a:ext uri="{FF2B5EF4-FFF2-40B4-BE49-F238E27FC236}">
                <a16:creationId xmlns:a16="http://schemas.microsoft.com/office/drawing/2014/main" id="{B0491457-A5AC-49B9-BED8-C8B7AF3B0512}"/>
              </a:ext>
            </a:extLst>
          </p:cNvPr>
          <p:cNvSpPr txBox="1"/>
          <p:nvPr/>
        </p:nvSpPr>
        <p:spPr>
          <a:xfrm>
            <a:off x="196646" y="1525536"/>
            <a:ext cx="6788405" cy="414857"/>
          </a:xfrm>
          <a:prstGeom prst="rect">
            <a:avLst/>
          </a:prstGeom>
        </p:spPr>
        <p:txBody>
          <a:bodyPr vert="horz" wrap="square" lIns="0" tIns="106045" rIns="0" bIns="0" rtlCol="0">
            <a:spAutoFit/>
          </a:bodyPr>
          <a:lstStyle/>
          <a:p>
            <a:pPr marL="12700">
              <a:spcBef>
                <a:spcPts val="835"/>
              </a:spcBef>
            </a:pPr>
            <a:r>
              <a:rPr lang="ja-JP" altLang="en-US" sz="2000" spc="-5" dirty="0">
                <a:latin typeface="HGS創英角ﾎﾟｯﾌﾟ体" panose="040B0A00000000000000" pitchFamily="50" charset="-128"/>
                <a:ea typeface="HGS創英角ﾎﾟｯﾌﾟ体" panose="040B0A00000000000000" pitchFamily="50" charset="-128"/>
                <a:cs typeface="HGP創英角ﾎﾟｯﾌﾟ体"/>
              </a:rPr>
              <a:t>２</a:t>
            </a:r>
            <a:r>
              <a:rPr sz="2000" spc="-5" dirty="0">
                <a:latin typeface="HGS創英角ﾎﾟｯﾌﾟ体" panose="040B0A00000000000000" pitchFamily="50" charset="-128"/>
                <a:ea typeface="HGS創英角ﾎﾟｯﾌﾟ体" panose="040B0A00000000000000" pitchFamily="50" charset="-128"/>
                <a:cs typeface="HGP創英角ﾎﾟｯﾌﾟ体"/>
              </a:rPr>
              <a:t>）</a:t>
            </a:r>
            <a:r>
              <a:rPr lang="ja-JP" altLang="en-US" sz="2000" spc="-5" dirty="0">
                <a:latin typeface="HGS創英角ﾎﾟｯﾌﾟ体" panose="040B0A00000000000000" pitchFamily="50" charset="-128"/>
                <a:ea typeface="HGS創英角ﾎﾟｯﾌﾟ体" panose="040B0A00000000000000" pitchFamily="50" charset="-128"/>
                <a:cs typeface="HGP創英角ﾎﾟｯﾌﾟ体"/>
              </a:rPr>
              <a:t>ＱＣサークル活動のめざすもの</a:t>
            </a:r>
            <a:endParaRPr sz="2000" dirty="0">
              <a:latin typeface="HGS創英角ﾎﾟｯﾌﾟ体" panose="040B0A00000000000000" pitchFamily="50" charset="-128"/>
              <a:ea typeface="HGS創英角ﾎﾟｯﾌﾟ体" panose="040B0A00000000000000" pitchFamily="50" charset="-128"/>
              <a:cs typeface="Microsoft JhengHei"/>
            </a:endParaRPr>
          </a:p>
        </p:txBody>
      </p:sp>
      <p:sp>
        <p:nvSpPr>
          <p:cNvPr id="6" name="object 10">
            <a:extLst>
              <a:ext uri="{FF2B5EF4-FFF2-40B4-BE49-F238E27FC236}">
                <a16:creationId xmlns:a16="http://schemas.microsoft.com/office/drawing/2014/main" id="{1CD00AAE-3D89-4969-B11E-903E8558BFCB}"/>
              </a:ext>
            </a:extLst>
          </p:cNvPr>
          <p:cNvSpPr txBox="1"/>
          <p:nvPr/>
        </p:nvSpPr>
        <p:spPr>
          <a:xfrm>
            <a:off x="196646" y="2255770"/>
            <a:ext cx="6788405" cy="414857"/>
          </a:xfrm>
          <a:prstGeom prst="rect">
            <a:avLst/>
          </a:prstGeom>
        </p:spPr>
        <p:txBody>
          <a:bodyPr vert="horz" wrap="square" lIns="0" tIns="106045" rIns="0" bIns="0" rtlCol="0">
            <a:spAutoFit/>
          </a:bodyPr>
          <a:lstStyle/>
          <a:p>
            <a:pPr marL="12700">
              <a:spcBef>
                <a:spcPts val="835"/>
              </a:spcBef>
            </a:pPr>
            <a:r>
              <a:rPr lang="ja-JP" altLang="en-US" sz="2000" spc="-5" dirty="0">
                <a:latin typeface="HGS創英角ﾎﾟｯﾌﾟ体" panose="040B0A00000000000000" pitchFamily="50" charset="-128"/>
                <a:ea typeface="HGS創英角ﾎﾟｯﾌﾟ体" panose="040B0A00000000000000" pitchFamily="50" charset="-128"/>
                <a:cs typeface="HGP創英角ﾎﾟｯﾌﾟ体"/>
              </a:rPr>
              <a:t>３</a:t>
            </a:r>
            <a:r>
              <a:rPr sz="2000" spc="-5" dirty="0">
                <a:latin typeface="HGS創英角ﾎﾟｯﾌﾟ体" panose="040B0A00000000000000" pitchFamily="50" charset="-128"/>
                <a:ea typeface="HGS創英角ﾎﾟｯﾌﾟ体" panose="040B0A00000000000000" pitchFamily="50" charset="-128"/>
                <a:cs typeface="HGP創英角ﾎﾟｯﾌﾟ体"/>
              </a:rPr>
              <a:t>）</a:t>
            </a:r>
            <a:r>
              <a:rPr lang="ja-JP" altLang="en-US" sz="2000" spc="-5" dirty="0">
                <a:latin typeface="HGS創英角ﾎﾟｯﾌﾟ体" panose="040B0A00000000000000" pitchFamily="50" charset="-128"/>
                <a:ea typeface="HGS創英角ﾎﾟｯﾌﾟ体" panose="040B0A00000000000000" pitchFamily="50" charset="-128"/>
                <a:cs typeface="HGP創英角ﾎﾟｯﾌﾟ体"/>
              </a:rPr>
              <a:t>ＱＣサークル活動の必要性</a:t>
            </a:r>
            <a:endParaRPr sz="2000" dirty="0">
              <a:latin typeface="HGS創英角ﾎﾟｯﾌﾟ体" panose="040B0A00000000000000" pitchFamily="50" charset="-128"/>
              <a:ea typeface="HGS創英角ﾎﾟｯﾌﾟ体" panose="040B0A00000000000000" pitchFamily="50" charset="-128"/>
              <a:cs typeface="Microsoft JhengHei"/>
            </a:endParaRPr>
          </a:p>
        </p:txBody>
      </p:sp>
      <p:sp>
        <p:nvSpPr>
          <p:cNvPr id="7" name="object 3">
            <a:extLst>
              <a:ext uri="{FF2B5EF4-FFF2-40B4-BE49-F238E27FC236}">
                <a16:creationId xmlns:a16="http://schemas.microsoft.com/office/drawing/2014/main" id="{2BA10C00-A026-4EFA-9032-2482FB6B0950}"/>
              </a:ext>
            </a:extLst>
          </p:cNvPr>
          <p:cNvSpPr txBox="1">
            <a:spLocks/>
          </p:cNvSpPr>
          <p:nvPr/>
        </p:nvSpPr>
        <p:spPr>
          <a:xfrm>
            <a:off x="196646" y="3234609"/>
            <a:ext cx="6788405" cy="289823"/>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841375" algn="l"/>
              </a:tabLst>
            </a:pPr>
            <a:r>
              <a:rPr lang="ja-JP" altLang="en-US" sz="2000" spc="-5" dirty="0">
                <a:latin typeface="HGS創英角ﾎﾟｯﾌﾟ体" panose="040B0A00000000000000" pitchFamily="50" charset="-128"/>
                <a:ea typeface="HGS創英角ﾎﾟｯﾌﾟ体" panose="040B0A00000000000000" pitchFamily="50" charset="-128"/>
              </a:rPr>
              <a:t>４）ＱＣサークル活動の基本理念</a:t>
            </a:r>
            <a:endParaRPr lang="ja-JP" altLang="en-US" sz="2000" dirty="0">
              <a:latin typeface="HGS創英角ﾎﾟｯﾌﾟ体" panose="040B0A00000000000000" pitchFamily="50" charset="-128"/>
              <a:ea typeface="HGS創英角ﾎﾟｯﾌﾟ体" panose="040B0A00000000000000" pitchFamily="50" charset="-128"/>
            </a:endParaRPr>
          </a:p>
        </p:txBody>
      </p:sp>
      <p:sp>
        <p:nvSpPr>
          <p:cNvPr id="8" name="object 10">
            <a:extLst>
              <a:ext uri="{FF2B5EF4-FFF2-40B4-BE49-F238E27FC236}">
                <a16:creationId xmlns:a16="http://schemas.microsoft.com/office/drawing/2014/main" id="{7461CD14-2AD6-4B3D-8EA8-CDCE96DFD707}"/>
              </a:ext>
            </a:extLst>
          </p:cNvPr>
          <p:cNvSpPr txBox="1">
            <a:spLocks/>
          </p:cNvSpPr>
          <p:nvPr/>
        </p:nvSpPr>
        <p:spPr>
          <a:xfrm>
            <a:off x="196646" y="3964843"/>
            <a:ext cx="6788405" cy="291105"/>
          </a:xfrm>
          <a:prstGeom prst="rect">
            <a:avLst/>
          </a:prstGeom>
        </p:spPr>
        <p:txBody>
          <a:bodyPr vert="horz" wrap="square" lIns="0" tIns="1397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10"/>
              </a:spcBef>
            </a:pPr>
            <a:r>
              <a:rPr lang="ja-JP" altLang="en-US" sz="2000" dirty="0">
                <a:latin typeface="HGS創英角ﾎﾟｯﾌﾟ体" panose="040B0A00000000000000" pitchFamily="50" charset="-128"/>
                <a:ea typeface="HGS創英角ﾎﾟｯﾌﾟ体" panose="040B0A00000000000000" pitchFamily="50" charset="-128"/>
              </a:rPr>
              <a:t>５）</a:t>
            </a:r>
            <a:r>
              <a:rPr lang="ja-JP" altLang="en-US" sz="2000" spc="5" dirty="0">
                <a:latin typeface="HGS創英角ﾎﾟｯﾌﾟ体" panose="040B0A00000000000000" pitchFamily="50" charset="-128"/>
                <a:ea typeface="HGS創英角ﾎﾟｯﾌﾟ体" panose="040B0A00000000000000" pitchFamily="50" charset="-128"/>
              </a:rPr>
              <a:t>品質管理</a:t>
            </a:r>
            <a:r>
              <a:rPr lang="ja-JP" altLang="en-US" sz="2000" dirty="0">
                <a:latin typeface="HGS創英角ﾎﾟｯﾌﾟ体" panose="040B0A00000000000000" pitchFamily="50" charset="-128"/>
                <a:ea typeface="HGS創英角ﾎﾟｯﾌﾟ体" panose="040B0A00000000000000" pitchFamily="50" charset="-128"/>
              </a:rPr>
              <a:t>とは</a:t>
            </a:r>
          </a:p>
        </p:txBody>
      </p:sp>
      <p:sp>
        <p:nvSpPr>
          <p:cNvPr id="9" name="object 10">
            <a:extLst>
              <a:ext uri="{FF2B5EF4-FFF2-40B4-BE49-F238E27FC236}">
                <a16:creationId xmlns:a16="http://schemas.microsoft.com/office/drawing/2014/main" id="{3CB737ED-BA7C-4835-966D-003C59EBA192}"/>
              </a:ext>
            </a:extLst>
          </p:cNvPr>
          <p:cNvSpPr txBox="1">
            <a:spLocks/>
          </p:cNvSpPr>
          <p:nvPr/>
        </p:nvSpPr>
        <p:spPr>
          <a:xfrm>
            <a:off x="196646" y="4654258"/>
            <a:ext cx="6788405" cy="291105"/>
          </a:xfrm>
          <a:prstGeom prst="rect">
            <a:avLst/>
          </a:prstGeom>
        </p:spPr>
        <p:txBody>
          <a:bodyPr vert="horz" wrap="square" lIns="0" tIns="1397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10"/>
              </a:spcBef>
            </a:pPr>
            <a:r>
              <a:rPr lang="ja-JP" altLang="en-US" sz="2000" dirty="0">
                <a:latin typeface="HGS創英角ﾎﾟｯﾌﾟ体" panose="040B0A00000000000000" pitchFamily="50" charset="-128"/>
                <a:ea typeface="HGS創英角ﾎﾟｯﾌﾟ体" panose="040B0A00000000000000" pitchFamily="50" charset="-128"/>
              </a:rPr>
              <a:t>６）</a:t>
            </a:r>
            <a:r>
              <a:rPr lang="ja-JP" altLang="en-US" sz="2000" spc="5" dirty="0">
                <a:latin typeface="HGS創英角ﾎﾟｯﾌﾟ体" panose="040B0A00000000000000" pitchFamily="50" charset="-128"/>
                <a:ea typeface="HGS創英角ﾎﾟｯﾌﾟ体" panose="040B0A00000000000000" pitchFamily="50" charset="-128"/>
              </a:rPr>
              <a:t>品質</a:t>
            </a:r>
            <a:r>
              <a:rPr lang="ja-JP" altLang="en-US" sz="2000" dirty="0">
                <a:latin typeface="HGS創英角ﾎﾟｯﾌﾟ体" panose="040B0A00000000000000" pitchFamily="50" charset="-128"/>
                <a:ea typeface="HGS創英角ﾎﾟｯﾌﾟ体" panose="040B0A00000000000000" pitchFamily="50" charset="-128"/>
              </a:rPr>
              <a:t>とは</a:t>
            </a:r>
          </a:p>
        </p:txBody>
      </p:sp>
      <p:sp>
        <p:nvSpPr>
          <p:cNvPr id="10" name="object 10">
            <a:extLst>
              <a:ext uri="{FF2B5EF4-FFF2-40B4-BE49-F238E27FC236}">
                <a16:creationId xmlns:a16="http://schemas.microsoft.com/office/drawing/2014/main" id="{1541B3F5-C8F9-4D86-A5B9-7F6B501DCAD8}"/>
              </a:ext>
            </a:extLst>
          </p:cNvPr>
          <p:cNvSpPr txBox="1">
            <a:spLocks/>
          </p:cNvSpPr>
          <p:nvPr/>
        </p:nvSpPr>
        <p:spPr>
          <a:xfrm>
            <a:off x="196646" y="5341634"/>
            <a:ext cx="6788405" cy="291105"/>
          </a:xfrm>
          <a:prstGeom prst="rect">
            <a:avLst/>
          </a:prstGeom>
        </p:spPr>
        <p:txBody>
          <a:bodyPr vert="horz" wrap="square" lIns="0" tIns="1397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10"/>
              </a:spcBef>
            </a:pPr>
            <a:r>
              <a:rPr lang="ja-JP" altLang="en-US" sz="2000" dirty="0">
                <a:latin typeface="HGS創英角ﾎﾟｯﾌﾟ体" panose="040B0A00000000000000" pitchFamily="50" charset="-128"/>
                <a:ea typeface="HGS創英角ﾎﾟｯﾌﾟ体" panose="040B0A00000000000000" pitchFamily="50" charset="-128"/>
              </a:rPr>
              <a:t>７）ＱＣ的なものの見方・考え方</a:t>
            </a:r>
          </a:p>
        </p:txBody>
      </p:sp>
      <p:sp>
        <p:nvSpPr>
          <p:cNvPr id="11" name="Text Box 3">
            <a:extLst>
              <a:ext uri="{FF2B5EF4-FFF2-40B4-BE49-F238E27FC236}">
                <a16:creationId xmlns:a16="http://schemas.microsoft.com/office/drawing/2014/main" id="{A7D22881-B09F-402B-A62E-D3BD9D5BE041}"/>
              </a:ext>
            </a:extLst>
          </p:cNvPr>
          <p:cNvSpPr txBox="1">
            <a:spLocks noChangeArrowheads="1"/>
          </p:cNvSpPr>
          <p:nvPr/>
        </p:nvSpPr>
        <p:spPr bwMode="auto">
          <a:xfrm>
            <a:off x="196646" y="5963471"/>
            <a:ext cx="6788405" cy="47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83077" bIns="83077" anchor="ctr">
            <a:spAutoFit/>
          </a:bodyPr>
          <a:lstStyle/>
          <a:p>
            <a:pPr algn="l">
              <a:defRPr/>
            </a:pPr>
            <a:r>
              <a:rPr lang="ja-JP" altLang="en-US" sz="2000" b="1" dirty="0">
                <a:latin typeface="HGS創英角ﾎﾟｯﾌﾟ体" panose="040B0A00000000000000" pitchFamily="50" charset="-128"/>
                <a:ea typeface="HGS創英角ﾎﾟｯﾌﾟ体" panose="040B0A00000000000000" pitchFamily="50" charset="-128"/>
              </a:rPr>
              <a:t>８）ＱＣストーリーとは</a:t>
            </a:r>
          </a:p>
        </p:txBody>
      </p:sp>
      <p:sp>
        <p:nvSpPr>
          <p:cNvPr id="13" name="object 3">
            <a:extLst>
              <a:ext uri="{FF2B5EF4-FFF2-40B4-BE49-F238E27FC236}">
                <a16:creationId xmlns:a16="http://schemas.microsoft.com/office/drawing/2014/main" id="{DD82D7C8-7CCA-4067-9403-D76422AB5595}"/>
              </a:ext>
            </a:extLst>
          </p:cNvPr>
          <p:cNvSpPr txBox="1">
            <a:spLocks/>
          </p:cNvSpPr>
          <p:nvPr/>
        </p:nvSpPr>
        <p:spPr>
          <a:xfrm>
            <a:off x="4571445" y="1525536"/>
            <a:ext cx="6788405" cy="289823"/>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1054735" algn="l"/>
              </a:tabLst>
            </a:pPr>
            <a:r>
              <a:rPr lang="ja-JP" altLang="en-US" sz="2000" dirty="0">
                <a:latin typeface="HGS創英角ﾎﾟｯﾌﾟ体" panose="040B0A00000000000000" pitchFamily="50" charset="-128"/>
                <a:ea typeface="HGS創英角ﾎﾟｯﾌﾟ体" panose="040B0A00000000000000" pitchFamily="50" charset="-128"/>
              </a:rPr>
              <a:t>１０）</a:t>
            </a:r>
            <a:r>
              <a:rPr lang="ja-JP" altLang="en-US" sz="2000" spc="-5" dirty="0">
                <a:latin typeface="HGS創英角ﾎﾟｯﾌﾟ体" panose="040B0A00000000000000" pitchFamily="50" charset="-128"/>
                <a:ea typeface="HGS創英角ﾎﾟｯﾌﾟ体" panose="040B0A00000000000000" pitchFamily="50" charset="-128"/>
              </a:rPr>
              <a:t>問題解決の手順</a:t>
            </a:r>
            <a:endParaRPr lang="ja-JP" altLang="en-US" sz="2000" dirty="0">
              <a:latin typeface="HGS創英角ﾎﾟｯﾌﾟ体" panose="040B0A00000000000000" pitchFamily="50" charset="-128"/>
              <a:ea typeface="HGS創英角ﾎﾟｯﾌﾟ体" panose="040B0A00000000000000" pitchFamily="50" charset="-128"/>
            </a:endParaRPr>
          </a:p>
        </p:txBody>
      </p:sp>
      <p:sp>
        <p:nvSpPr>
          <p:cNvPr id="14" name="Rectangle 17">
            <a:extLst>
              <a:ext uri="{FF2B5EF4-FFF2-40B4-BE49-F238E27FC236}">
                <a16:creationId xmlns:a16="http://schemas.microsoft.com/office/drawing/2014/main" id="{C2B1A06B-8560-4C88-B908-DF3ED953AF48}"/>
              </a:ext>
            </a:extLst>
          </p:cNvPr>
          <p:cNvSpPr>
            <a:spLocks noChangeArrowheads="1"/>
          </p:cNvSpPr>
          <p:nvPr/>
        </p:nvSpPr>
        <p:spPr bwMode="auto">
          <a:xfrm>
            <a:off x="4571445" y="2255770"/>
            <a:ext cx="6788405" cy="538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2000" b="1" dirty="0">
                <a:latin typeface="HGS創英角ﾎﾟｯﾌﾟ体" panose="040B0A00000000000000" pitchFamily="50" charset="-128"/>
                <a:ea typeface="HGS創英角ﾎﾟｯﾌﾟ体" panose="040B0A00000000000000" pitchFamily="50" charset="-128"/>
              </a:rPr>
              <a:t>1</a:t>
            </a:r>
            <a:r>
              <a:rPr lang="ja-JP" altLang="en-US" sz="2000" b="1" dirty="0">
                <a:latin typeface="HGS創英角ﾎﾟｯﾌﾟ体" panose="040B0A00000000000000" pitchFamily="50" charset="-128"/>
                <a:ea typeface="HGS創英角ﾎﾟｯﾌﾟ体" panose="040B0A00000000000000" pitchFamily="50" charset="-128"/>
              </a:rPr>
              <a:t>１</a:t>
            </a:r>
            <a:r>
              <a:rPr lang="en-US" altLang="ja-JP" sz="2000" b="1" dirty="0">
                <a:latin typeface="HGS創英角ﾎﾟｯﾌﾟ体" panose="040B0A00000000000000" pitchFamily="50" charset="-128"/>
                <a:ea typeface="HGS創英角ﾎﾟｯﾌﾟ体" panose="040B0A00000000000000" pitchFamily="50" charset="-128"/>
              </a:rPr>
              <a:t>)</a:t>
            </a:r>
            <a:r>
              <a:rPr lang="ja-JP" altLang="en-US" sz="2000" b="1" dirty="0">
                <a:latin typeface="HGS創英角ﾎﾟｯﾌﾟ体" panose="040B0A00000000000000" pitchFamily="50" charset="-128"/>
                <a:ea typeface="HGS創英角ﾎﾟｯﾌﾟ体" panose="040B0A00000000000000" pitchFamily="50" charset="-128"/>
              </a:rPr>
              <a:t>　ＱＣ手法</a:t>
            </a:r>
          </a:p>
        </p:txBody>
      </p:sp>
      <p:sp>
        <p:nvSpPr>
          <p:cNvPr id="15" name="object 3">
            <a:extLst>
              <a:ext uri="{FF2B5EF4-FFF2-40B4-BE49-F238E27FC236}">
                <a16:creationId xmlns:a16="http://schemas.microsoft.com/office/drawing/2014/main" id="{A5EC753E-BF75-4089-B39C-AA9A9CE65CD3}"/>
              </a:ext>
            </a:extLst>
          </p:cNvPr>
          <p:cNvSpPr txBox="1">
            <a:spLocks/>
          </p:cNvSpPr>
          <p:nvPr/>
        </p:nvSpPr>
        <p:spPr>
          <a:xfrm>
            <a:off x="4571445" y="3234609"/>
            <a:ext cx="6788405" cy="289823"/>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1054735" algn="l"/>
              </a:tabLst>
            </a:pPr>
            <a:r>
              <a:rPr lang="en-US" altLang="ja-JP" sz="2000" spc="-5" dirty="0">
                <a:latin typeface="HGS創英角ﾎﾟｯﾌﾟ体" panose="040B0A00000000000000" pitchFamily="50" charset="-128"/>
                <a:ea typeface="HGS創英角ﾎﾟｯﾌﾟ体" panose="040B0A00000000000000" pitchFamily="50" charset="-128"/>
              </a:rPr>
              <a:t>1</a:t>
            </a:r>
            <a:r>
              <a:rPr lang="ja-JP" altLang="en-US" sz="2000" spc="-5" dirty="0">
                <a:latin typeface="HGS創英角ﾎﾟｯﾌﾟ体" panose="040B0A00000000000000" pitchFamily="50" charset="-128"/>
                <a:ea typeface="HGS創英角ﾎﾟｯﾌﾟ体" panose="040B0A00000000000000" pitchFamily="50" charset="-128"/>
              </a:rPr>
              <a:t>２</a:t>
            </a:r>
            <a:r>
              <a:rPr lang="ja-JP" altLang="en-US" sz="2000" dirty="0">
                <a:latin typeface="HGS創英角ﾎﾟｯﾌﾟ体" panose="040B0A00000000000000" pitchFamily="50" charset="-128"/>
                <a:ea typeface="HGS創英角ﾎﾟｯﾌﾟ体" panose="040B0A00000000000000" pitchFamily="50" charset="-128"/>
              </a:rPr>
              <a:t>）　</a:t>
            </a:r>
            <a:r>
              <a:rPr lang="ja-JP" altLang="en-US" sz="2000" spc="-5" dirty="0">
                <a:latin typeface="HGS創英角ﾎﾟｯﾌﾟ体" panose="040B0A00000000000000" pitchFamily="50" charset="-128"/>
                <a:ea typeface="HGS創英角ﾎﾟｯﾌﾟ体" panose="040B0A00000000000000" pitchFamily="50" charset="-128"/>
              </a:rPr>
              <a:t>Ｑ</a:t>
            </a:r>
            <a:r>
              <a:rPr lang="ja-JP" altLang="en-US" sz="2000" spc="10" dirty="0">
                <a:latin typeface="HGS創英角ﾎﾟｯﾌﾟ体" panose="040B0A00000000000000" pitchFamily="50" charset="-128"/>
                <a:ea typeface="HGS創英角ﾎﾟｯﾌﾟ体" panose="040B0A00000000000000" pitchFamily="50" charset="-128"/>
              </a:rPr>
              <a:t>Ｃで使用する手法</a:t>
            </a:r>
            <a:endParaRPr lang="ja-JP" altLang="en-US" sz="2000" dirty="0">
              <a:latin typeface="HGS創英角ﾎﾟｯﾌﾟ体" panose="040B0A00000000000000" pitchFamily="50" charset="-128"/>
              <a:ea typeface="HGS創英角ﾎﾟｯﾌﾟ体" panose="040B0A00000000000000" pitchFamily="50" charset="-128"/>
            </a:endParaRPr>
          </a:p>
        </p:txBody>
      </p:sp>
      <p:sp>
        <p:nvSpPr>
          <p:cNvPr id="16" name="object 3">
            <a:extLst>
              <a:ext uri="{FF2B5EF4-FFF2-40B4-BE49-F238E27FC236}">
                <a16:creationId xmlns:a16="http://schemas.microsoft.com/office/drawing/2014/main" id="{8C37A75E-B002-4580-9068-8CBB7FB6DCB8}"/>
              </a:ext>
            </a:extLst>
          </p:cNvPr>
          <p:cNvSpPr txBox="1">
            <a:spLocks/>
          </p:cNvSpPr>
          <p:nvPr/>
        </p:nvSpPr>
        <p:spPr>
          <a:xfrm>
            <a:off x="4571445" y="3964843"/>
            <a:ext cx="6788405" cy="289823"/>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1054735" algn="l"/>
              </a:tabLst>
            </a:pPr>
            <a:r>
              <a:rPr lang="en-US" altLang="ja-JP" sz="2000" spc="-5" dirty="0">
                <a:latin typeface="HGS創英角ﾎﾟｯﾌﾟ体" panose="040B0A00000000000000" pitchFamily="50" charset="-128"/>
                <a:ea typeface="HGS創英角ﾎﾟｯﾌﾟ体" panose="040B0A00000000000000" pitchFamily="50" charset="-128"/>
              </a:rPr>
              <a:t>1</a:t>
            </a:r>
            <a:r>
              <a:rPr lang="ja-JP" altLang="en-US" sz="2000" spc="-5" dirty="0">
                <a:latin typeface="HGS創英角ﾎﾟｯﾌﾟ体" panose="040B0A00000000000000" pitchFamily="50" charset="-128"/>
                <a:ea typeface="HGS創英角ﾎﾟｯﾌﾟ体" panose="040B0A00000000000000" pitchFamily="50" charset="-128"/>
              </a:rPr>
              <a:t>３</a:t>
            </a:r>
            <a:r>
              <a:rPr lang="ja-JP" altLang="en-US" sz="2000" dirty="0">
                <a:latin typeface="HGS創英角ﾎﾟｯﾌﾟ体" panose="040B0A00000000000000" pitchFamily="50" charset="-128"/>
                <a:ea typeface="HGS創英角ﾎﾟｯﾌﾟ体" panose="040B0A00000000000000" pitchFamily="50" charset="-128"/>
              </a:rPr>
              <a:t>）　</a:t>
            </a:r>
            <a:r>
              <a:rPr lang="en-US" altLang="ja-JP" sz="2000" dirty="0">
                <a:latin typeface="HGS創英角ﾎﾟｯﾌﾟ体" panose="040B0A00000000000000" pitchFamily="50" charset="-128"/>
                <a:ea typeface="HGS創英角ﾎﾟｯﾌﾟ体" panose="040B0A00000000000000" pitchFamily="50" charset="-128"/>
              </a:rPr>
              <a:t>QC</a:t>
            </a:r>
            <a:r>
              <a:rPr lang="ja-JP" altLang="en-US" sz="2000" dirty="0">
                <a:latin typeface="HGS創英角ﾎﾟｯﾌﾟ体" panose="040B0A00000000000000" pitchFamily="50" charset="-128"/>
                <a:ea typeface="HGS創英角ﾎﾟｯﾌﾟ体" panose="040B0A00000000000000" pitchFamily="50" charset="-128"/>
              </a:rPr>
              <a:t>ステップと</a:t>
            </a:r>
            <a:r>
              <a:rPr lang="en-US" altLang="ja-JP" sz="2000" dirty="0">
                <a:latin typeface="HGS創英角ﾎﾟｯﾌﾟ体" panose="040B0A00000000000000" pitchFamily="50" charset="-128"/>
                <a:ea typeface="HGS創英角ﾎﾟｯﾌﾟ体" panose="040B0A00000000000000" pitchFamily="50" charset="-128"/>
              </a:rPr>
              <a:t>QC</a:t>
            </a:r>
            <a:r>
              <a:rPr lang="ja-JP" altLang="en-US" sz="2000" dirty="0">
                <a:latin typeface="HGS創英角ﾎﾟｯﾌﾟ体" panose="040B0A00000000000000" pitchFamily="50" charset="-128"/>
                <a:ea typeface="HGS創英角ﾎﾟｯﾌﾟ体" panose="040B0A00000000000000" pitchFamily="50" charset="-128"/>
              </a:rPr>
              <a:t>手法の活用例</a:t>
            </a:r>
          </a:p>
        </p:txBody>
      </p:sp>
      <p:sp>
        <p:nvSpPr>
          <p:cNvPr id="17" name="object 3">
            <a:extLst>
              <a:ext uri="{FF2B5EF4-FFF2-40B4-BE49-F238E27FC236}">
                <a16:creationId xmlns:a16="http://schemas.microsoft.com/office/drawing/2014/main" id="{6B440347-4425-48CC-8F3B-493738A0F4FC}"/>
              </a:ext>
            </a:extLst>
          </p:cNvPr>
          <p:cNvSpPr txBox="1">
            <a:spLocks/>
          </p:cNvSpPr>
          <p:nvPr/>
        </p:nvSpPr>
        <p:spPr>
          <a:xfrm>
            <a:off x="4571445" y="4654258"/>
            <a:ext cx="6788405" cy="289823"/>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1054735" algn="l"/>
              </a:tabLst>
            </a:pPr>
            <a:r>
              <a:rPr lang="en-US" altLang="ja-JP" sz="2000" spc="-5" dirty="0">
                <a:latin typeface="HGS創英角ﾎﾟｯﾌﾟ体" panose="040B0A00000000000000" pitchFamily="50" charset="-128"/>
                <a:ea typeface="HGS創英角ﾎﾟｯﾌﾟ体" panose="040B0A00000000000000" pitchFamily="50" charset="-128"/>
              </a:rPr>
              <a:t>1</a:t>
            </a:r>
            <a:r>
              <a:rPr lang="ja-JP" altLang="en-US" sz="2000" spc="-5" dirty="0">
                <a:latin typeface="HGS創英角ﾎﾟｯﾌﾟ体" panose="040B0A00000000000000" pitchFamily="50" charset="-128"/>
                <a:ea typeface="HGS創英角ﾎﾟｯﾌﾟ体" panose="040B0A00000000000000" pitchFamily="50" charset="-128"/>
              </a:rPr>
              <a:t>４</a:t>
            </a:r>
            <a:r>
              <a:rPr lang="ja-JP" altLang="en-US" sz="2000" dirty="0">
                <a:latin typeface="HGS創英角ﾎﾟｯﾌﾟ体" panose="040B0A00000000000000" pitchFamily="50" charset="-128"/>
                <a:ea typeface="HGS創英角ﾎﾟｯﾌﾟ体" panose="040B0A00000000000000" pitchFamily="50" charset="-128"/>
              </a:rPr>
              <a:t>）　新ＱＣ七つ道具の概要</a:t>
            </a:r>
          </a:p>
        </p:txBody>
      </p:sp>
      <p:sp>
        <p:nvSpPr>
          <p:cNvPr id="18" name="object 10">
            <a:extLst>
              <a:ext uri="{FF2B5EF4-FFF2-40B4-BE49-F238E27FC236}">
                <a16:creationId xmlns:a16="http://schemas.microsoft.com/office/drawing/2014/main" id="{48082740-0913-4869-8DCD-D839DF99512C}"/>
              </a:ext>
            </a:extLst>
          </p:cNvPr>
          <p:cNvSpPr txBox="1"/>
          <p:nvPr/>
        </p:nvSpPr>
        <p:spPr>
          <a:xfrm>
            <a:off x="4571445" y="5341634"/>
            <a:ext cx="6788405" cy="414857"/>
          </a:xfrm>
          <a:prstGeom prst="rect">
            <a:avLst/>
          </a:prstGeom>
        </p:spPr>
        <p:txBody>
          <a:bodyPr vert="horz" wrap="square" lIns="0" tIns="106045" rIns="0" bIns="0" rtlCol="0">
            <a:spAutoFit/>
          </a:bodyPr>
          <a:lstStyle/>
          <a:p>
            <a:pPr marL="12700">
              <a:spcBef>
                <a:spcPts val="835"/>
              </a:spcBef>
            </a:pPr>
            <a:r>
              <a:rPr sz="2000" spc="-5" dirty="0">
                <a:latin typeface="HGS創英角ﾎﾟｯﾌﾟ体" panose="040B0A00000000000000" pitchFamily="50" charset="-128"/>
                <a:ea typeface="HGS創英角ﾎﾟｯﾌﾟ体" panose="040B0A00000000000000" pitchFamily="50" charset="-128"/>
                <a:cs typeface="HGP創英角ﾎﾟｯﾌﾟ体"/>
              </a:rPr>
              <a:t>１</a:t>
            </a:r>
            <a:r>
              <a:rPr lang="ja-JP" altLang="en-US" sz="2000" spc="-5" dirty="0">
                <a:latin typeface="HGS創英角ﾎﾟｯﾌﾟ体" panose="040B0A00000000000000" pitchFamily="50" charset="-128"/>
                <a:ea typeface="HGS創英角ﾎﾟｯﾌﾟ体" panose="040B0A00000000000000" pitchFamily="50" charset="-128"/>
                <a:cs typeface="HGP創英角ﾎﾟｯﾌﾟ体"/>
              </a:rPr>
              <a:t>５）</a:t>
            </a:r>
            <a:r>
              <a:rPr lang="en-US" altLang="ja-JP" sz="2000" spc="-5" dirty="0">
                <a:latin typeface="HGS創英角ﾎﾟｯﾌﾟ体" panose="040B0A00000000000000" pitchFamily="50" charset="-128"/>
                <a:ea typeface="HGS創英角ﾎﾟｯﾌﾟ体" panose="040B0A00000000000000" pitchFamily="50" charset="-128"/>
                <a:cs typeface="HGP創英角ﾎﾟｯﾌﾟ体"/>
              </a:rPr>
              <a:t>QC</a:t>
            </a:r>
            <a:r>
              <a:rPr lang="ja-JP" altLang="en-US" sz="2000" spc="-5" dirty="0">
                <a:latin typeface="HGS創英角ﾎﾟｯﾌﾟ体" panose="040B0A00000000000000" pitchFamily="50" charset="-128"/>
                <a:ea typeface="HGS創英角ﾎﾟｯﾌﾟ体" panose="040B0A00000000000000" pitchFamily="50" charset="-128"/>
                <a:cs typeface="HGP創英角ﾎﾟｯﾌﾟ体"/>
              </a:rPr>
              <a:t>手法演習</a:t>
            </a:r>
            <a:endParaRPr sz="2000" dirty="0">
              <a:latin typeface="HGS創英角ﾎﾟｯﾌﾟ体" panose="040B0A00000000000000" pitchFamily="50" charset="-128"/>
              <a:ea typeface="HGS創英角ﾎﾟｯﾌﾟ体" panose="040B0A00000000000000" pitchFamily="50" charset="-128"/>
              <a:cs typeface="Microsoft JhengHei"/>
            </a:endParaRPr>
          </a:p>
        </p:txBody>
      </p:sp>
      <p:sp>
        <p:nvSpPr>
          <p:cNvPr id="19" name="object 5">
            <a:extLst>
              <a:ext uri="{FF2B5EF4-FFF2-40B4-BE49-F238E27FC236}">
                <a16:creationId xmlns:a16="http://schemas.microsoft.com/office/drawing/2014/main" id="{66870CF2-1F25-41A9-A77A-9646573F12E2}"/>
              </a:ext>
            </a:extLst>
          </p:cNvPr>
          <p:cNvSpPr txBox="1"/>
          <p:nvPr/>
        </p:nvSpPr>
        <p:spPr>
          <a:xfrm>
            <a:off x="4571445" y="755072"/>
            <a:ext cx="5981601" cy="321242"/>
          </a:xfrm>
          <a:prstGeom prst="rect">
            <a:avLst/>
          </a:prstGeom>
        </p:spPr>
        <p:txBody>
          <a:bodyPr vert="horz" wrap="square" lIns="0" tIns="13335" rIns="0" bIns="0" rtlCol="0">
            <a:spAutoFit/>
          </a:bodyPr>
          <a:lstStyle/>
          <a:p>
            <a:pPr marL="12700">
              <a:spcBef>
                <a:spcPts val="105"/>
              </a:spcBef>
            </a:pPr>
            <a:r>
              <a:rPr lang="ja-JP" altLang="en-US" sz="2000" spc="5" dirty="0">
                <a:latin typeface="HGP創英角ﾎﾟｯﾌﾟ体" panose="040B0A00000000000000" pitchFamily="50" charset="-128"/>
                <a:ea typeface="HGP創英角ﾎﾟｯﾌﾟ体" panose="040B0A00000000000000" pitchFamily="50" charset="-128"/>
                <a:cs typeface="HGP創英角ﾎﾟｯﾌﾟ体"/>
              </a:rPr>
              <a:t>９）改善</a:t>
            </a:r>
            <a:r>
              <a:rPr sz="2000" spc="-10" dirty="0">
                <a:latin typeface="HGP創英角ﾎﾟｯﾌﾟ体" panose="040B0A00000000000000" pitchFamily="50" charset="-128"/>
                <a:ea typeface="HGP創英角ﾎﾟｯﾌﾟ体" panose="040B0A00000000000000" pitchFamily="50" charset="-128"/>
                <a:cs typeface="HGP創英角ﾎﾟｯﾌﾟ体"/>
              </a:rPr>
              <a:t>の</a:t>
            </a:r>
            <a:r>
              <a:rPr sz="2000" spc="5" dirty="0">
                <a:latin typeface="HGP創英角ﾎﾟｯﾌﾟ体" panose="040B0A00000000000000" pitchFamily="50" charset="-128"/>
                <a:ea typeface="HGP創英角ﾎﾟｯﾌﾟ体" panose="040B0A00000000000000" pitchFamily="50" charset="-128"/>
                <a:cs typeface="HGP創英角ﾎﾟｯﾌﾟ体"/>
              </a:rPr>
              <a:t>基本ス</a:t>
            </a:r>
            <a:r>
              <a:rPr sz="2000" spc="-15" dirty="0">
                <a:latin typeface="HGP創英角ﾎﾟｯﾌﾟ体" panose="040B0A00000000000000" pitchFamily="50" charset="-128"/>
                <a:ea typeface="HGP創英角ﾎﾟｯﾌﾟ体" panose="040B0A00000000000000" pitchFamily="50" charset="-128"/>
                <a:cs typeface="HGP創英角ﾎﾟｯﾌﾟ体"/>
              </a:rPr>
              <a:t>テ</a:t>
            </a:r>
            <a:r>
              <a:rPr sz="2000" dirty="0">
                <a:latin typeface="HGP創英角ﾎﾟｯﾌﾟ体" panose="040B0A00000000000000" pitchFamily="50" charset="-128"/>
                <a:ea typeface="HGP創英角ﾎﾟｯﾌﾟ体" panose="040B0A00000000000000" pitchFamily="50" charset="-128"/>
                <a:cs typeface="HGP創英角ﾎﾟｯﾌﾟ体"/>
              </a:rPr>
              <a:t>ップ</a:t>
            </a:r>
          </a:p>
        </p:txBody>
      </p:sp>
      <p:sp>
        <p:nvSpPr>
          <p:cNvPr id="20" name="object 10">
            <a:extLst>
              <a:ext uri="{FF2B5EF4-FFF2-40B4-BE49-F238E27FC236}">
                <a16:creationId xmlns:a16="http://schemas.microsoft.com/office/drawing/2014/main" id="{DA95357C-FD28-4C66-9B16-F4F31341D0F1}"/>
              </a:ext>
            </a:extLst>
          </p:cNvPr>
          <p:cNvSpPr txBox="1"/>
          <p:nvPr/>
        </p:nvSpPr>
        <p:spPr>
          <a:xfrm>
            <a:off x="2552241" y="92070"/>
            <a:ext cx="3150470" cy="537968"/>
          </a:xfrm>
          <a:prstGeom prst="rect">
            <a:avLst/>
          </a:prstGeom>
        </p:spPr>
        <p:txBody>
          <a:bodyPr vert="horz" wrap="square" lIns="0" tIns="106045" rIns="0" bIns="0" rtlCol="0">
            <a:spAutoFit/>
          </a:bodyPr>
          <a:lstStyle/>
          <a:p>
            <a:pPr marL="12700">
              <a:spcBef>
                <a:spcPts val="835"/>
              </a:spcBef>
            </a:pPr>
            <a:r>
              <a:rPr lang="ja-JP" altLang="en-US" sz="2800" dirty="0">
                <a:latin typeface="HGS創英角ﾎﾟｯﾌﾟ体" panose="040B0A00000000000000" pitchFamily="50" charset="-128"/>
                <a:ea typeface="HGS創英角ﾎﾟｯﾌﾟ体" panose="040B0A00000000000000" pitchFamily="50" charset="-128"/>
                <a:cs typeface="Microsoft JhengHei"/>
              </a:rPr>
              <a:t>プログラム</a:t>
            </a:r>
            <a:endParaRPr sz="2800" dirty="0">
              <a:latin typeface="HGS創英角ﾎﾟｯﾌﾟ体" panose="040B0A00000000000000" pitchFamily="50" charset="-128"/>
              <a:ea typeface="HGS創英角ﾎﾟｯﾌﾟ体" panose="040B0A00000000000000" pitchFamily="50" charset="-128"/>
              <a:cs typeface="Microsoft JhengHei"/>
            </a:endParaRPr>
          </a:p>
        </p:txBody>
      </p:sp>
      <p:sp>
        <p:nvSpPr>
          <p:cNvPr id="21" name="テキスト ボックス 20">
            <a:extLst>
              <a:ext uri="{FF2B5EF4-FFF2-40B4-BE49-F238E27FC236}">
                <a16:creationId xmlns:a16="http://schemas.microsoft.com/office/drawing/2014/main" id="{9D108F35-609B-459A-B389-C492F071DD00}"/>
              </a:ext>
            </a:extLst>
          </p:cNvPr>
          <p:cNvSpPr txBox="1"/>
          <p:nvPr/>
        </p:nvSpPr>
        <p:spPr>
          <a:xfrm>
            <a:off x="4395019" y="6087223"/>
            <a:ext cx="5853227" cy="400110"/>
          </a:xfrm>
          <a:prstGeom prst="rect">
            <a:avLst/>
          </a:prstGeom>
          <a:noFill/>
        </p:spPr>
        <p:txBody>
          <a:bodyPr wrap="square">
            <a:spAutoFit/>
          </a:bodyPr>
          <a:lstStyle/>
          <a:p>
            <a:pPr algn="l"/>
            <a:r>
              <a:rPr kumimoji="1" lang="en-US" altLang="ja-JP" sz="2000" dirty="0">
                <a:solidFill>
                  <a:sysClr val="windowText" lastClr="000000"/>
                </a:solidFill>
                <a:latin typeface="HGS創英角ﾎﾟｯﾌﾟ体" panose="040B0A00000000000000" pitchFamily="50" charset="-128"/>
                <a:ea typeface="HGS創英角ﾎﾟｯﾌﾟ体" panose="040B0A00000000000000" pitchFamily="50" charset="-128"/>
              </a:rPr>
              <a:t>※</a:t>
            </a:r>
            <a:r>
              <a:rPr kumimoji="1" lang="zh-TW"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演習</a:t>
            </a:r>
            <a:r>
              <a:rPr kumimoji="1" lang="ja-JP" altLang="en-US" sz="2000" dirty="0">
                <a:solidFill>
                  <a:sysClr val="windowText" lastClr="000000"/>
                </a:solidFill>
                <a:latin typeface="HGS創英角ﾎﾟｯﾌﾟ体" panose="040B0A00000000000000" pitchFamily="50" charset="-128"/>
                <a:ea typeface="HGS創英角ﾎﾟｯﾌﾟ体" panose="040B0A00000000000000" pitchFamily="50" charset="-128"/>
              </a:rPr>
              <a:t>（問題解決）</a:t>
            </a:r>
            <a:r>
              <a:rPr kumimoji="1" lang="ja-JP" altLang="en-US" sz="1600" dirty="0">
                <a:solidFill>
                  <a:sysClr val="windowText" lastClr="000000"/>
                </a:solidFill>
                <a:latin typeface="HGS創英角ﾎﾟｯﾌﾟ体" panose="040B0A00000000000000" pitchFamily="50" charset="-128"/>
                <a:ea typeface="HGS創英角ﾎﾟｯﾌﾟ体" panose="040B0A00000000000000" pitchFamily="50" charset="-128"/>
              </a:rPr>
              <a:t>別プログラムにて</a:t>
            </a:r>
            <a:endParaRPr kumimoji="1" lang="zh-TW" altLang="en-US" sz="2400" dirty="0">
              <a:solidFill>
                <a:sysClr val="windowText" lastClr="000000"/>
              </a:solidFill>
              <a:latin typeface="HGS創英角ﾎﾟｯﾌﾟ体" panose="040B0A00000000000000" pitchFamily="50" charset="-128"/>
              <a:ea typeface="HGS創英角ﾎﾟｯﾌﾟ体" panose="040B0A00000000000000" pitchFamily="50" charset="-128"/>
            </a:endParaRPr>
          </a:p>
        </p:txBody>
      </p:sp>
      <p:sp>
        <p:nvSpPr>
          <p:cNvPr id="22" name="object 2">
            <a:extLst>
              <a:ext uri="{FF2B5EF4-FFF2-40B4-BE49-F238E27FC236}">
                <a16:creationId xmlns:a16="http://schemas.microsoft.com/office/drawing/2014/main" id="{201D871F-6615-44BC-9E48-9F11F9A37895}"/>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altLang="ja-JP" sz="2000" b="1" spc="5" dirty="0">
                <a:latin typeface="HGS創英角ﾎﾟｯﾌﾟ体" panose="040B0A00000000000000" pitchFamily="50" charset="-128"/>
                <a:ea typeface="HGS創英角ﾎﾟｯﾌﾟ体" panose="040B0A00000000000000" pitchFamily="50" charset="-128"/>
                <a:cs typeface="MS UI Gothic"/>
              </a:rPr>
              <a:t>2</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extLst>
      <p:ext uri="{BB962C8B-B14F-4D97-AF65-F5344CB8AC3E}">
        <p14:creationId xmlns:p14="http://schemas.microsoft.com/office/powerpoint/2010/main" val="10378538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997">
            <a:extLst>
              <a:ext uri="{FF2B5EF4-FFF2-40B4-BE49-F238E27FC236}">
                <a16:creationId xmlns:a16="http://schemas.microsoft.com/office/drawing/2014/main" id="{0461F9F5-BF46-9088-A999-D3AF660510DD}"/>
              </a:ext>
            </a:extLst>
          </p:cNvPr>
          <p:cNvSpPr>
            <a:spLocks noChangeArrowheads="1"/>
          </p:cNvSpPr>
          <p:nvPr/>
        </p:nvSpPr>
        <p:spPr bwMode="auto">
          <a:xfrm>
            <a:off x="260350" y="290513"/>
            <a:ext cx="888365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（２）グ ラ フ</a:t>
            </a:r>
          </a:p>
          <a:p>
            <a:pPr eaLnBrk="1" hangingPunct="1">
              <a:spcBef>
                <a:spcPct val="0"/>
              </a:spcBef>
              <a:buFontTx/>
              <a:buNone/>
            </a:pPr>
            <a:endParaRPr lang="ja-JP" altLang="en-US" sz="1800" b="1" dirty="0">
              <a:solidFill>
                <a:srgbClr val="FF0000"/>
              </a:solidFill>
              <a:latin typeface="HGP創英角ﾎﾟｯﾌﾟ体" panose="040B0A00000000000000" pitchFamily="50" charset="-128"/>
              <a:ea typeface="HGP創英角ﾎﾟｯﾌﾟ体" panose="040B0A00000000000000" pitchFamily="50" charset="-128"/>
            </a:endParaRPr>
          </a:p>
          <a:p>
            <a:pPr>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グラフとは、人の視覚に訴えより多くのことを要約して、より早く伝えるようにしたもの。</a:t>
            </a:r>
          </a:p>
          <a:p>
            <a:pPr>
              <a:spcBef>
                <a:spcPct val="0"/>
              </a:spcBef>
              <a:buFontTx/>
              <a:buNone/>
            </a:pP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データ</a:t>
            </a:r>
            <a:r>
              <a:rPr lang="ja-JP" altLang="en-US" sz="1600" b="1" dirty="0">
                <a:latin typeface="HGP創英角ﾎﾟｯﾌﾟ体" panose="040B0A00000000000000" pitchFamily="50" charset="-128"/>
                <a:ea typeface="HGP創英角ﾎﾟｯﾌﾟ体" panose="040B0A00000000000000" pitchFamily="50" charset="-128"/>
              </a:rPr>
              <a:t>を</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目で眺められる</a:t>
            </a:r>
            <a:r>
              <a:rPr lang="ja-JP" altLang="en-US" sz="1600" b="1" dirty="0">
                <a:latin typeface="HGP創英角ﾎﾟｯﾌﾟ体" panose="040B0A00000000000000" pitchFamily="50" charset="-128"/>
                <a:ea typeface="HGP創英角ﾎﾟｯﾌﾟ体" panose="040B0A00000000000000" pitchFamily="50" charset="-128"/>
              </a:rPr>
              <a:t>ようにする</a:t>
            </a:r>
          </a:p>
        </p:txBody>
      </p:sp>
      <p:sp>
        <p:nvSpPr>
          <p:cNvPr id="19459" name="Text Box 998">
            <a:extLst>
              <a:ext uri="{FF2B5EF4-FFF2-40B4-BE49-F238E27FC236}">
                <a16:creationId xmlns:a16="http://schemas.microsoft.com/office/drawing/2014/main" id="{78835A74-9049-521A-1EA4-9F08D15FA431}"/>
              </a:ext>
            </a:extLst>
          </p:cNvPr>
          <p:cNvSpPr txBox="1">
            <a:spLocks noChangeArrowheads="1"/>
          </p:cNvSpPr>
          <p:nvPr/>
        </p:nvSpPr>
        <p:spPr bwMode="auto">
          <a:xfrm>
            <a:off x="423863" y="1676400"/>
            <a:ext cx="4038600"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800"/>
              </a:lnSpc>
              <a:spcBef>
                <a:spcPct val="50000"/>
              </a:spcBef>
              <a:buFontTx/>
              <a:buNone/>
            </a:pPr>
            <a:r>
              <a:rPr lang="en-US" altLang="ja-JP" sz="16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　折れ線グラフ</a:t>
            </a:r>
            <a:endParaRPr lang="en-US" altLang="ja-JP" sz="1600" b="1" dirty="0">
              <a:solidFill>
                <a:srgbClr val="FF0000"/>
              </a:solidFill>
              <a:latin typeface="HGP創英角ﾎﾟｯﾌﾟ体" panose="040B0A00000000000000" pitchFamily="50" charset="-128"/>
              <a:ea typeface="HGP創英角ﾎﾟｯﾌﾟ体" panose="040B0A00000000000000" pitchFamily="50" charset="-128"/>
            </a:endParaRPr>
          </a:p>
          <a:p>
            <a:pPr eaLnBrk="1" hangingPunct="1">
              <a:lnSpc>
                <a:spcPts val="1800"/>
              </a:lnSpc>
              <a:spcBef>
                <a:spcPct val="50000"/>
              </a:spcBef>
              <a:buFontTx/>
              <a:buNone/>
            </a:pPr>
            <a:r>
              <a:rPr lang="ja-JP" altLang="en-US" sz="1600" b="1" dirty="0">
                <a:latin typeface="HGP創英角ﾎﾟｯﾌﾟ体" panose="040B0A00000000000000" pitchFamily="50" charset="-128"/>
                <a:ea typeface="HGP創英角ﾎﾟｯﾌﾟ体" panose="040B0A00000000000000" pitchFamily="50" charset="-128"/>
              </a:rPr>
              <a:t>折れ線グラフは、グラフの上にデータをプロットし、点と点を結んだもので、数量の時間の</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経過</a:t>
            </a:r>
            <a:r>
              <a:rPr lang="ja-JP" altLang="en-US" sz="1600" b="1" dirty="0">
                <a:latin typeface="HGP創英角ﾎﾟｯﾌﾟ体" panose="040B0A00000000000000" pitchFamily="50" charset="-128"/>
                <a:ea typeface="HGP創英角ﾎﾟｯﾌﾟ体" panose="040B0A00000000000000" pitchFamily="50" charset="-128"/>
              </a:rPr>
              <a:t>による</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変化</a:t>
            </a:r>
            <a:r>
              <a:rPr lang="ja-JP" altLang="en-US" sz="1600" b="1" dirty="0">
                <a:latin typeface="HGP創英角ﾎﾟｯﾌﾟ体" panose="040B0A00000000000000" pitchFamily="50" charset="-128"/>
                <a:ea typeface="HGP創英角ﾎﾟｯﾌﾟ体" panose="040B0A00000000000000" pitchFamily="50" charset="-128"/>
              </a:rPr>
              <a:t>を見るためのグラフである。</a:t>
            </a:r>
          </a:p>
        </p:txBody>
      </p:sp>
      <p:sp>
        <p:nvSpPr>
          <p:cNvPr id="19460" name="Text Box 999">
            <a:extLst>
              <a:ext uri="{FF2B5EF4-FFF2-40B4-BE49-F238E27FC236}">
                <a16:creationId xmlns:a16="http://schemas.microsoft.com/office/drawing/2014/main" id="{59979082-BD99-EB7C-3BCA-59CCB826FAAD}"/>
              </a:ext>
            </a:extLst>
          </p:cNvPr>
          <p:cNvSpPr txBox="1">
            <a:spLocks noChangeArrowheads="1"/>
          </p:cNvSpPr>
          <p:nvPr/>
        </p:nvSpPr>
        <p:spPr bwMode="auto">
          <a:xfrm>
            <a:off x="4876800" y="1676400"/>
            <a:ext cx="4038600" cy="144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6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　円グラフ</a:t>
            </a:r>
          </a:p>
          <a:p>
            <a:pPr eaLnBrk="1" hangingPunct="1">
              <a:spcBef>
                <a:spcPct val="50000"/>
              </a:spcBef>
              <a:buFontTx/>
              <a:buNone/>
            </a:pPr>
            <a:r>
              <a:rPr lang="ja-JP" altLang="en-US" sz="1600" b="1" dirty="0">
                <a:latin typeface="HGP創英角ﾎﾟｯﾌﾟ体" panose="040B0A00000000000000" pitchFamily="50" charset="-128"/>
                <a:ea typeface="HGP創英角ﾎﾟｯﾌﾟ体" panose="040B0A00000000000000" pitchFamily="50" charset="-128"/>
              </a:rPr>
              <a:t>円グラフは、</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割合</a:t>
            </a:r>
            <a:r>
              <a:rPr lang="ja-JP" altLang="en-US" sz="1600" b="1" dirty="0">
                <a:latin typeface="HGP創英角ﾎﾟｯﾌﾟ体" panose="040B0A00000000000000" pitchFamily="50" charset="-128"/>
                <a:ea typeface="HGP創英角ﾎﾟｯﾌﾟ体" panose="040B0A00000000000000" pitchFamily="50" charset="-128"/>
              </a:rPr>
              <a:t>を見るためのグラフで、全体を円で表し、円の内訳に相当する割合で扇型に区切ったものである。全体と部分、部分の割合を把握するのに役立つ。</a:t>
            </a:r>
          </a:p>
        </p:txBody>
      </p:sp>
      <p:graphicFrame>
        <p:nvGraphicFramePr>
          <p:cNvPr id="19461" name="Object 1000">
            <a:extLst>
              <a:ext uri="{FF2B5EF4-FFF2-40B4-BE49-F238E27FC236}">
                <a16:creationId xmlns:a16="http://schemas.microsoft.com/office/drawing/2014/main" id="{51B5EE71-C13B-983E-6AF6-2AB73F017765}"/>
              </a:ext>
            </a:extLst>
          </p:cNvPr>
          <p:cNvGraphicFramePr>
            <a:graphicFrameLocks noChangeAspect="1"/>
          </p:cNvGraphicFramePr>
          <p:nvPr/>
        </p:nvGraphicFramePr>
        <p:xfrm>
          <a:off x="615156" y="3683954"/>
          <a:ext cx="5591175" cy="3502819"/>
        </p:xfrm>
        <a:graphic>
          <a:graphicData uri="http://schemas.openxmlformats.org/presentationml/2006/ole">
            <mc:AlternateContent xmlns:mc="http://schemas.openxmlformats.org/markup-compatibility/2006">
              <mc:Choice xmlns:v="urn:schemas-microsoft-com:vml" Requires="v">
                <p:oleObj name="グラフ" r:id="rId2" imgW="6858000" imgH="4571792" progId="MSGraph.Chart.8">
                  <p:embed followColorScheme="full"/>
                </p:oleObj>
              </mc:Choice>
              <mc:Fallback>
                <p:oleObj name="グラフ" r:id="rId2" imgW="6858000" imgH="4571792" progId="MSGraph.Chart.8">
                  <p:embed followColorScheme="full"/>
                  <p:pic>
                    <p:nvPicPr>
                      <p:cNvPr id="19461" name="Object 1000">
                        <a:extLst>
                          <a:ext uri="{FF2B5EF4-FFF2-40B4-BE49-F238E27FC236}">
                            <a16:creationId xmlns:a16="http://schemas.microsoft.com/office/drawing/2014/main" id="{51B5EE71-C13B-983E-6AF6-2AB73F017765}"/>
                          </a:ext>
                        </a:extLst>
                      </p:cNvPr>
                      <p:cNvPicPr>
                        <a:picLocks noChangeAspect="1" noChangeArrowheads="1"/>
                      </p:cNvPicPr>
                      <p:nvPr/>
                    </p:nvPicPr>
                    <p:blipFill>
                      <a:blip r:embed="rId3"/>
                      <a:srcRect/>
                      <a:stretch>
                        <a:fillRect/>
                      </a:stretch>
                    </p:blipFill>
                    <p:spPr bwMode="auto">
                      <a:xfrm>
                        <a:off x="615156" y="3683954"/>
                        <a:ext cx="5591175" cy="3502819"/>
                      </a:xfrm>
                      <a:prstGeom prst="rect">
                        <a:avLst/>
                      </a:prstGeom>
                      <a:noFill/>
                      <a:ln>
                        <a:noFill/>
                      </a:ln>
                      <a:effectLst/>
                    </p:spPr>
                  </p:pic>
                </p:oleObj>
              </mc:Fallback>
            </mc:AlternateContent>
          </a:graphicData>
        </a:graphic>
      </p:graphicFrame>
      <p:sp>
        <p:nvSpPr>
          <p:cNvPr id="19462" name="Text Box 1001">
            <a:extLst>
              <a:ext uri="{FF2B5EF4-FFF2-40B4-BE49-F238E27FC236}">
                <a16:creationId xmlns:a16="http://schemas.microsoft.com/office/drawing/2014/main" id="{D3318769-A51C-4BE3-011A-1E5EC7731562}"/>
              </a:ext>
            </a:extLst>
          </p:cNvPr>
          <p:cNvSpPr txBox="1">
            <a:spLocks noChangeArrowheads="1"/>
          </p:cNvSpPr>
          <p:nvPr/>
        </p:nvSpPr>
        <p:spPr bwMode="auto">
          <a:xfrm>
            <a:off x="377765" y="3908425"/>
            <a:ext cx="400110" cy="108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不良率</a:t>
            </a:r>
          </a:p>
        </p:txBody>
      </p:sp>
      <p:sp>
        <p:nvSpPr>
          <p:cNvPr id="19463" name="Text Box 1002">
            <a:extLst>
              <a:ext uri="{FF2B5EF4-FFF2-40B4-BE49-F238E27FC236}">
                <a16:creationId xmlns:a16="http://schemas.microsoft.com/office/drawing/2014/main" id="{E0392D4E-CF70-6B90-6B85-94BBBEF76D0C}"/>
              </a:ext>
            </a:extLst>
          </p:cNvPr>
          <p:cNvSpPr txBox="1">
            <a:spLocks noChangeArrowheads="1"/>
          </p:cNvSpPr>
          <p:nvPr/>
        </p:nvSpPr>
        <p:spPr bwMode="auto">
          <a:xfrm>
            <a:off x="669925" y="3511550"/>
            <a:ext cx="396875" cy="1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t>％</a:t>
            </a:r>
          </a:p>
        </p:txBody>
      </p:sp>
      <p:sp>
        <p:nvSpPr>
          <p:cNvPr id="19464" name="Text Box 1003">
            <a:extLst>
              <a:ext uri="{FF2B5EF4-FFF2-40B4-BE49-F238E27FC236}">
                <a16:creationId xmlns:a16="http://schemas.microsoft.com/office/drawing/2014/main" id="{CE0AC178-48C0-14FA-885C-56A1E1DAE0BD}"/>
              </a:ext>
            </a:extLst>
          </p:cNvPr>
          <p:cNvSpPr txBox="1">
            <a:spLocks noChangeArrowheads="1"/>
          </p:cNvSpPr>
          <p:nvPr/>
        </p:nvSpPr>
        <p:spPr bwMode="auto">
          <a:xfrm>
            <a:off x="1512093" y="5934700"/>
            <a:ext cx="24208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dirty="0">
                <a:latin typeface="HGP創英角ﾎﾟｯﾌﾟ体" panose="040B0A00000000000000" pitchFamily="50" charset="-128"/>
                <a:ea typeface="HGP創英角ﾎﾟｯﾌﾟ体" panose="040B0A00000000000000" pitchFamily="50" charset="-128"/>
              </a:rPr>
              <a:t>図１．不良率推移グラフ</a:t>
            </a:r>
          </a:p>
        </p:txBody>
      </p:sp>
      <p:graphicFrame>
        <p:nvGraphicFramePr>
          <p:cNvPr id="19465" name="Object 1004">
            <a:extLst>
              <a:ext uri="{FF2B5EF4-FFF2-40B4-BE49-F238E27FC236}">
                <a16:creationId xmlns:a16="http://schemas.microsoft.com/office/drawing/2014/main" id="{39A21273-164F-DFA1-8179-25D11BBF6CE7}"/>
              </a:ext>
            </a:extLst>
          </p:cNvPr>
          <p:cNvGraphicFramePr>
            <a:graphicFrameLocks noChangeAspect="1"/>
          </p:cNvGraphicFramePr>
          <p:nvPr/>
        </p:nvGraphicFramePr>
        <p:xfrm>
          <a:off x="4594110" y="3511550"/>
          <a:ext cx="4446703" cy="2847092"/>
        </p:xfrm>
        <a:graphic>
          <a:graphicData uri="http://schemas.openxmlformats.org/presentationml/2006/ole">
            <mc:AlternateContent xmlns:mc="http://schemas.openxmlformats.org/markup-compatibility/2006">
              <mc:Choice xmlns:v="urn:schemas-microsoft-com:vml" Requires="v">
                <p:oleObj name="グラフ" r:id="rId4" imgW="6858000" imgH="4571792" progId="MSGraph.Chart.8">
                  <p:embed followColorScheme="full"/>
                </p:oleObj>
              </mc:Choice>
              <mc:Fallback>
                <p:oleObj name="グラフ" r:id="rId4" imgW="6858000" imgH="4571792" progId="MSGraph.Chart.8">
                  <p:embed followColorScheme="full"/>
                  <p:pic>
                    <p:nvPicPr>
                      <p:cNvPr id="19465" name="Object 1004">
                        <a:extLst>
                          <a:ext uri="{FF2B5EF4-FFF2-40B4-BE49-F238E27FC236}">
                            <a16:creationId xmlns:a16="http://schemas.microsoft.com/office/drawing/2014/main" id="{39A21273-164F-DFA1-8179-25D11BBF6CE7}"/>
                          </a:ext>
                        </a:extLst>
                      </p:cNvPr>
                      <p:cNvPicPr>
                        <a:picLocks noChangeAspect="1" noChangeArrowheads="1"/>
                      </p:cNvPicPr>
                      <p:nvPr/>
                    </p:nvPicPr>
                    <p:blipFill>
                      <a:blip r:embed="rId5"/>
                      <a:srcRect/>
                      <a:stretch>
                        <a:fillRect/>
                      </a:stretch>
                    </p:blipFill>
                    <p:spPr bwMode="auto">
                      <a:xfrm>
                        <a:off x="4594110" y="3511550"/>
                        <a:ext cx="4446703" cy="2847092"/>
                      </a:xfrm>
                      <a:prstGeom prst="rect">
                        <a:avLst/>
                      </a:prstGeom>
                      <a:noFill/>
                      <a:ln>
                        <a:noFill/>
                      </a:ln>
                      <a:effectLst/>
                    </p:spPr>
                  </p:pic>
                </p:oleObj>
              </mc:Fallback>
            </mc:AlternateContent>
          </a:graphicData>
        </a:graphic>
      </p:graphicFrame>
      <p:sp>
        <p:nvSpPr>
          <p:cNvPr id="19466" name="Text Box 1005">
            <a:extLst>
              <a:ext uri="{FF2B5EF4-FFF2-40B4-BE49-F238E27FC236}">
                <a16:creationId xmlns:a16="http://schemas.microsoft.com/office/drawing/2014/main" id="{145844A1-4ED6-81E6-BEB7-4B2E3D14CC7D}"/>
              </a:ext>
            </a:extLst>
          </p:cNvPr>
          <p:cNvSpPr txBox="1">
            <a:spLocks noChangeArrowheads="1"/>
          </p:cNvSpPr>
          <p:nvPr/>
        </p:nvSpPr>
        <p:spPr bwMode="auto">
          <a:xfrm>
            <a:off x="6290231" y="4106863"/>
            <a:ext cx="369332"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不良率</a:t>
            </a:r>
          </a:p>
        </p:txBody>
      </p:sp>
      <p:sp>
        <p:nvSpPr>
          <p:cNvPr id="19467" name="Text Box 1007">
            <a:extLst>
              <a:ext uri="{FF2B5EF4-FFF2-40B4-BE49-F238E27FC236}">
                <a16:creationId xmlns:a16="http://schemas.microsoft.com/office/drawing/2014/main" id="{E3B7D0A0-2798-6765-657E-BF2D39A7C9DE}"/>
              </a:ext>
            </a:extLst>
          </p:cNvPr>
          <p:cNvSpPr txBox="1">
            <a:spLocks noChangeArrowheads="1"/>
          </p:cNvSpPr>
          <p:nvPr/>
        </p:nvSpPr>
        <p:spPr bwMode="auto">
          <a:xfrm>
            <a:off x="5360988" y="6005014"/>
            <a:ext cx="341282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dirty="0">
                <a:latin typeface="HGP創英角ﾎﾟｯﾌﾟ体" panose="040B0A00000000000000" pitchFamily="50" charset="-128"/>
                <a:ea typeface="HGP創英角ﾎﾟｯﾌﾟ体" panose="040B0A00000000000000" pitchFamily="50" charset="-128"/>
              </a:rPr>
              <a:t>図２．作業内容別完成品キズ不良</a:t>
            </a:r>
          </a:p>
        </p:txBody>
      </p:sp>
      <p:sp>
        <p:nvSpPr>
          <p:cNvPr id="19468" name="AutoShape 1020">
            <a:extLst>
              <a:ext uri="{FF2B5EF4-FFF2-40B4-BE49-F238E27FC236}">
                <a16:creationId xmlns:a16="http://schemas.microsoft.com/office/drawing/2014/main" id="{048AFCC3-92F3-F467-7EF7-82B83F659342}"/>
              </a:ext>
            </a:extLst>
          </p:cNvPr>
          <p:cNvSpPr>
            <a:spLocks noChangeArrowheads="1"/>
          </p:cNvSpPr>
          <p:nvPr/>
        </p:nvSpPr>
        <p:spPr bwMode="auto">
          <a:xfrm>
            <a:off x="3244057" y="4614069"/>
            <a:ext cx="931862" cy="173038"/>
          </a:xfrm>
          <a:prstGeom prst="wedgeRectCallout">
            <a:avLst>
              <a:gd name="adj1" fmla="val -43914"/>
              <a:gd name="adj2" fmla="val 312830"/>
            </a:avLst>
          </a:prstGeom>
          <a:solidFill>
            <a:srgbClr val="E1F2F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対策１実施</a:t>
            </a:r>
          </a:p>
        </p:txBody>
      </p:sp>
      <p:sp>
        <p:nvSpPr>
          <p:cNvPr id="19469" name="AutoShape 1021">
            <a:extLst>
              <a:ext uri="{FF2B5EF4-FFF2-40B4-BE49-F238E27FC236}">
                <a16:creationId xmlns:a16="http://schemas.microsoft.com/office/drawing/2014/main" id="{A4095BBF-E94B-0E95-451C-A3A7350E76F8}"/>
              </a:ext>
            </a:extLst>
          </p:cNvPr>
          <p:cNvSpPr>
            <a:spLocks noChangeArrowheads="1"/>
          </p:cNvSpPr>
          <p:nvPr/>
        </p:nvSpPr>
        <p:spPr bwMode="auto">
          <a:xfrm>
            <a:off x="3709988" y="5052822"/>
            <a:ext cx="931863" cy="173038"/>
          </a:xfrm>
          <a:prstGeom prst="wedgeRectCallout">
            <a:avLst>
              <a:gd name="adj1" fmla="val -52778"/>
              <a:gd name="adj2" fmla="val 148810"/>
            </a:avLst>
          </a:prstGeom>
          <a:solidFill>
            <a:srgbClr val="E1F2F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対策２実施</a:t>
            </a:r>
          </a:p>
        </p:txBody>
      </p:sp>
      <p:sp>
        <p:nvSpPr>
          <p:cNvPr id="19470" name="AutoShape 1022">
            <a:extLst>
              <a:ext uri="{FF2B5EF4-FFF2-40B4-BE49-F238E27FC236}">
                <a16:creationId xmlns:a16="http://schemas.microsoft.com/office/drawing/2014/main" id="{220B9DE3-96FC-14EE-EB81-FC4D3F28D8B8}"/>
              </a:ext>
            </a:extLst>
          </p:cNvPr>
          <p:cNvSpPr>
            <a:spLocks noChangeArrowheads="1"/>
          </p:cNvSpPr>
          <p:nvPr/>
        </p:nvSpPr>
        <p:spPr bwMode="auto">
          <a:xfrm>
            <a:off x="2335213" y="3313113"/>
            <a:ext cx="2438400" cy="892175"/>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コメント</a:t>
            </a:r>
          </a:p>
          <a:p>
            <a:pPr algn="ct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対策を実施するに従って不良は減少し目標達成後もレベルを維持している</a:t>
            </a:r>
          </a:p>
        </p:txBody>
      </p:sp>
      <p:sp>
        <p:nvSpPr>
          <p:cNvPr id="19471" name="Text Box 1024">
            <a:extLst>
              <a:ext uri="{FF2B5EF4-FFF2-40B4-BE49-F238E27FC236}">
                <a16:creationId xmlns:a16="http://schemas.microsoft.com/office/drawing/2014/main" id="{871A8464-40D5-4C23-0C50-6C1DDE2396BD}"/>
              </a:ext>
            </a:extLst>
          </p:cNvPr>
          <p:cNvSpPr txBox="1">
            <a:spLocks noChangeArrowheads="1"/>
          </p:cNvSpPr>
          <p:nvPr/>
        </p:nvSpPr>
        <p:spPr bwMode="auto">
          <a:xfrm>
            <a:off x="5358368" y="3808413"/>
            <a:ext cx="369332" cy="1090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dirty="0">
                <a:latin typeface="HGP創英角ﾎﾟｯﾌﾟ体" panose="040B0A00000000000000" pitchFamily="50" charset="-128"/>
                <a:ea typeface="HGP創英角ﾎﾟｯﾌﾟ体" panose="040B0A00000000000000" pitchFamily="50" charset="-128"/>
              </a:rPr>
              <a:t>積替時のキズ</a:t>
            </a:r>
          </a:p>
        </p:txBody>
      </p:sp>
      <p:sp>
        <p:nvSpPr>
          <p:cNvPr id="19472" name="Text Box 1025">
            <a:extLst>
              <a:ext uri="{FF2B5EF4-FFF2-40B4-BE49-F238E27FC236}">
                <a16:creationId xmlns:a16="http://schemas.microsoft.com/office/drawing/2014/main" id="{00DA74EE-DEE7-6EF4-AE2E-79A0F745C5BD}"/>
              </a:ext>
            </a:extLst>
          </p:cNvPr>
          <p:cNvSpPr txBox="1">
            <a:spLocks noChangeArrowheads="1"/>
          </p:cNvSpPr>
          <p:nvPr/>
        </p:nvSpPr>
        <p:spPr bwMode="auto">
          <a:xfrm>
            <a:off x="4267200" y="5638800"/>
            <a:ext cx="32310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t>日</a:t>
            </a:r>
          </a:p>
        </p:txBody>
      </p:sp>
      <p:sp>
        <p:nvSpPr>
          <p:cNvPr id="19473" name="Line 1026">
            <a:extLst>
              <a:ext uri="{FF2B5EF4-FFF2-40B4-BE49-F238E27FC236}">
                <a16:creationId xmlns:a16="http://schemas.microsoft.com/office/drawing/2014/main" id="{04580B9B-FD00-FD49-7FF0-000C320B378D}"/>
              </a:ext>
            </a:extLst>
          </p:cNvPr>
          <p:cNvSpPr>
            <a:spLocks noChangeShapeType="1"/>
          </p:cNvSpPr>
          <p:nvPr/>
        </p:nvSpPr>
        <p:spPr bwMode="auto">
          <a:xfrm>
            <a:off x="942975" y="5470133"/>
            <a:ext cx="2589212"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74" name="AutoShape 1027">
            <a:extLst>
              <a:ext uri="{FF2B5EF4-FFF2-40B4-BE49-F238E27FC236}">
                <a16:creationId xmlns:a16="http://schemas.microsoft.com/office/drawing/2014/main" id="{4841890D-451C-7757-8978-BE1133C4C521}"/>
              </a:ext>
            </a:extLst>
          </p:cNvPr>
          <p:cNvSpPr>
            <a:spLocks noChangeArrowheads="1"/>
          </p:cNvSpPr>
          <p:nvPr/>
        </p:nvSpPr>
        <p:spPr bwMode="auto">
          <a:xfrm>
            <a:off x="1149350" y="4986338"/>
            <a:ext cx="1185863" cy="209550"/>
          </a:xfrm>
          <a:prstGeom prst="wedgeRectCallout">
            <a:avLst>
              <a:gd name="adj1" fmla="val -44910"/>
              <a:gd name="adj2" fmla="val 17236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目標１％未満</a:t>
            </a:r>
          </a:p>
        </p:txBody>
      </p:sp>
      <p:sp>
        <p:nvSpPr>
          <p:cNvPr id="19475" name="Text Box 1029">
            <a:extLst>
              <a:ext uri="{FF2B5EF4-FFF2-40B4-BE49-F238E27FC236}">
                <a16:creationId xmlns:a16="http://schemas.microsoft.com/office/drawing/2014/main" id="{8C129085-9DF4-193B-CE72-62A97859CBAC}"/>
              </a:ext>
            </a:extLst>
          </p:cNvPr>
          <p:cNvSpPr txBox="1">
            <a:spLocks noChangeArrowheads="1"/>
          </p:cNvSpPr>
          <p:nvPr/>
        </p:nvSpPr>
        <p:spPr bwMode="auto">
          <a:xfrm>
            <a:off x="6637338" y="5097463"/>
            <a:ext cx="1863725"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総件数：６３件</a:t>
            </a:r>
          </a:p>
          <a:p>
            <a:pPr algn="ct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調査日：</a:t>
            </a:r>
            <a:r>
              <a:rPr lang="en-US" altLang="ja-JP" sz="1400" dirty="0">
                <a:latin typeface="HGP創英角ﾎﾟｯﾌﾟ体" panose="040B0A00000000000000" pitchFamily="50" charset="-128"/>
                <a:ea typeface="HGP創英角ﾎﾟｯﾌﾟ体" panose="040B0A00000000000000" pitchFamily="50" charset="-128"/>
              </a:rPr>
              <a:t>1999</a:t>
            </a:r>
            <a:r>
              <a:rPr lang="ja-JP" altLang="en-US" sz="1400" dirty="0">
                <a:latin typeface="HGP創英角ﾎﾟｯﾌﾟ体" panose="040B0A00000000000000" pitchFamily="50" charset="-128"/>
                <a:ea typeface="HGP創英角ﾎﾟｯﾌﾟ体" panose="040B0A00000000000000" pitchFamily="50" charset="-128"/>
              </a:rPr>
              <a:t>年</a:t>
            </a:r>
            <a:r>
              <a:rPr lang="en-US" altLang="ja-JP" sz="1400" dirty="0">
                <a:latin typeface="HGP創英角ﾎﾟｯﾌﾟ体" panose="040B0A00000000000000" pitchFamily="50" charset="-128"/>
                <a:ea typeface="HGP創英角ﾎﾟｯﾌﾟ体" panose="040B0A00000000000000" pitchFamily="50" charset="-128"/>
              </a:rPr>
              <a:t>12</a:t>
            </a:r>
            <a:r>
              <a:rPr lang="ja-JP" altLang="en-US" sz="1400" dirty="0">
                <a:latin typeface="HGP創英角ﾎﾟｯﾌﾟ体" panose="040B0A00000000000000" pitchFamily="50" charset="-128"/>
                <a:ea typeface="HGP創英角ﾎﾟｯﾌﾟ体" panose="040B0A00000000000000" pitchFamily="50" charset="-128"/>
              </a:rPr>
              <a:t>月</a:t>
            </a:r>
          </a:p>
        </p:txBody>
      </p:sp>
      <p:sp>
        <p:nvSpPr>
          <p:cNvPr id="19476" name="Text Box 1030">
            <a:extLst>
              <a:ext uri="{FF2B5EF4-FFF2-40B4-BE49-F238E27FC236}">
                <a16:creationId xmlns:a16="http://schemas.microsoft.com/office/drawing/2014/main" id="{099F5691-2FDC-42E0-D6E2-E7B5F8575E19}"/>
              </a:ext>
            </a:extLst>
          </p:cNvPr>
          <p:cNvSpPr txBox="1">
            <a:spLocks noChangeArrowheads="1"/>
          </p:cNvSpPr>
          <p:nvPr/>
        </p:nvSpPr>
        <p:spPr bwMode="auto">
          <a:xfrm>
            <a:off x="6119813" y="4700588"/>
            <a:ext cx="620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dirty="0">
                <a:latin typeface="HGP創英角ﾎﾟｯﾌﾟ体" panose="040B0A00000000000000" pitchFamily="50" charset="-128"/>
                <a:ea typeface="HGP創英角ﾎﾟｯﾌﾟ体" panose="040B0A00000000000000" pitchFamily="50" charset="-128"/>
              </a:rPr>
              <a:t>36</a:t>
            </a:r>
            <a:r>
              <a:rPr lang="ja-JP" altLang="en-US" sz="1400">
                <a:latin typeface="HGP創英角ﾎﾟｯﾌﾟ体" panose="040B0A00000000000000" pitchFamily="50" charset="-128"/>
                <a:ea typeface="HGP創英角ﾎﾟｯﾌﾟ体" panose="040B0A00000000000000" pitchFamily="50" charset="-128"/>
              </a:rPr>
              <a:t>件</a:t>
            </a:r>
          </a:p>
        </p:txBody>
      </p:sp>
      <p:sp>
        <p:nvSpPr>
          <p:cNvPr id="19477" name="Text Box 1031">
            <a:extLst>
              <a:ext uri="{FF2B5EF4-FFF2-40B4-BE49-F238E27FC236}">
                <a16:creationId xmlns:a16="http://schemas.microsoft.com/office/drawing/2014/main" id="{AFAE5BFF-DFA1-EB28-8AFE-FF2608568ABD}"/>
              </a:ext>
            </a:extLst>
          </p:cNvPr>
          <p:cNvSpPr txBox="1">
            <a:spLocks noChangeArrowheads="1"/>
          </p:cNvSpPr>
          <p:nvPr/>
        </p:nvSpPr>
        <p:spPr bwMode="auto">
          <a:xfrm>
            <a:off x="5187950" y="4799013"/>
            <a:ext cx="620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dirty="0">
                <a:latin typeface="HGP創英角ﾎﾟｯﾌﾟ体" panose="040B0A00000000000000" pitchFamily="50" charset="-128"/>
                <a:ea typeface="HGP創英角ﾎﾟｯﾌﾟ体" panose="040B0A00000000000000" pitchFamily="50" charset="-128"/>
              </a:rPr>
              <a:t>24</a:t>
            </a:r>
            <a:r>
              <a:rPr lang="ja-JP" altLang="en-US" sz="1400">
                <a:latin typeface="HGP創英角ﾎﾟｯﾌﾟ体" panose="040B0A00000000000000" pitchFamily="50" charset="-128"/>
                <a:ea typeface="HGP創英角ﾎﾟｯﾌﾟ体" panose="040B0A00000000000000" pitchFamily="50" charset="-128"/>
              </a:rPr>
              <a:t>件</a:t>
            </a:r>
          </a:p>
        </p:txBody>
      </p:sp>
      <p:sp>
        <p:nvSpPr>
          <p:cNvPr id="19478" name="Text Box 1032">
            <a:extLst>
              <a:ext uri="{FF2B5EF4-FFF2-40B4-BE49-F238E27FC236}">
                <a16:creationId xmlns:a16="http://schemas.microsoft.com/office/drawing/2014/main" id="{4913CDE4-C95F-B51F-36D6-4D36F21FC48D}"/>
              </a:ext>
            </a:extLst>
          </p:cNvPr>
          <p:cNvSpPr txBox="1">
            <a:spLocks noChangeArrowheads="1"/>
          </p:cNvSpPr>
          <p:nvPr/>
        </p:nvSpPr>
        <p:spPr bwMode="auto">
          <a:xfrm>
            <a:off x="5766872" y="3075781"/>
            <a:ext cx="369332" cy="109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その他</a:t>
            </a:r>
          </a:p>
        </p:txBody>
      </p:sp>
      <p:sp>
        <p:nvSpPr>
          <p:cNvPr id="19479" name="Text Box 1033">
            <a:extLst>
              <a:ext uri="{FF2B5EF4-FFF2-40B4-BE49-F238E27FC236}">
                <a16:creationId xmlns:a16="http://schemas.microsoft.com/office/drawing/2014/main" id="{4172D837-CA0C-6981-E810-F0F7BEE190D5}"/>
              </a:ext>
            </a:extLst>
          </p:cNvPr>
          <p:cNvSpPr txBox="1">
            <a:spLocks noChangeArrowheads="1"/>
          </p:cNvSpPr>
          <p:nvPr/>
        </p:nvSpPr>
        <p:spPr bwMode="auto">
          <a:xfrm>
            <a:off x="5613401" y="3838259"/>
            <a:ext cx="620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dirty="0">
                <a:latin typeface="HGP創英角ﾎﾟｯﾌﾟ体" panose="040B0A00000000000000" pitchFamily="50" charset="-128"/>
                <a:ea typeface="HGP創英角ﾎﾟｯﾌﾟ体" panose="040B0A00000000000000" pitchFamily="50" charset="-128"/>
              </a:rPr>
              <a:t>3</a:t>
            </a:r>
            <a:r>
              <a:rPr lang="ja-JP" altLang="en-US" sz="1400" dirty="0">
                <a:latin typeface="HGP創英角ﾎﾟｯﾌﾟ体" panose="040B0A00000000000000" pitchFamily="50" charset="-128"/>
                <a:ea typeface="HGP創英角ﾎﾟｯﾌﾟ体" panose="040B0A00000000000000" pitchFamily="50" charset="-128"/>
              </a:rPr>
              <a:t>件</a:t>
            </a:r>
          </a:p>
        </p:txBody>
      </p:sp>
      <p:sp>
        <p:nvSpPr>
          <p:cNvPr id="19480" name="AutoShape 1034">
            <a:extLst>
              <a:ext uri="{FF2B5EF4-FFF2-40B4-BE49-F238E27FC236}">
                <a16:creationId xmlns:a16="http://schemas.microsoft.com/office/drawing/2014/main" id="{F75E008D-54C5-5B83-F345-7EF94702A539}"/>
              </a:ext>
            </a:extLst>
          </p:cNvPr>
          <p:cNvSpPr>
            <a:spLocks noChangeArrowheads="1"/>
          </p:cNvSpPr>
          <p:nvPr/>
        </p:nvSpPr>
        <p:spPr bwMode="auto">
          <a:xfrm>
            <a:off x="6907213" y="3336925"/>
            <a:ext cx="2133600" cy="966788"/>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　　　　　　コメント</a:t>
            </a:r>
          </a:p>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重点項目を搬送時のキズとして原因を追究する必要がある</a:t>
            </a:r>
          </a:p>
        </p:txBody>
      </p:sp>
      <p:sp>
        <p:nvSpPr>
          <p:cNvPr id="27" name="object 2">
            <a:extLst>
              <a:ext uri="{FF2B5EF4-FFF2-40B4-BE49-F238E27FC236}">
                <a16:creationId xmlns:a16="http://schemas.microsoft.com/office/drawing/2014/main" id="{614B28BB-3B74-4B99-9E7A-2C04E9C379EA}"/>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26</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
        <p:nvSpPr>
          <p:cNvPr id="26" name="Rectangle 89">
            <a:extLst>
              <a:ext uri="{FF2B5EF4-FFF2-40B4-BE49-F238E27FC236}">
                <a16:creationId xmlns:a16="http://schemas.microsoft.com/office/drawing/2014/main" id="{36866EE0-9C35-46AE-835C-4ACA37D51D6B}"/>
              </a:ext>
            </a:extLst>
          </p:cNvPr>
          <p:cNvSpPr>
            <a:spLocks noChangeArrowheads="1"/>
          </p:cNvSpPr>
          <p:nvPr/>
        </p:nvSpPr>
        <p:spPr bwMode="auto">
          <a:xfrm>
            <a:off x="2187832" y="1631211"/>
            <a:ext cx="598241" cy="338554"/>
          </a:xfrm>
          <a:prstGeom prst="rect">
            <a:avLst/>
          </a:prstGeom>
          <a:solidFill>
            <a:srgbClr val="CCFFFF">
              <a:alpha val="39999"/>
            </a:srgbClr>
          </a:solidFill>
          <a:ln w="9525">
            <a:solidFill>
              <a:schemeClr val="tx1"/>
            </a:solidFill>
            <a:prstDash val="solid"/>
            <a:miter lim="800000"/>
            <a:headEnd/>
            <a:tailEnd/>
          </a:ln>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推移</a:t>
            </a:r>
          </a:p>
        </p:txBody>
      </p:sp>
      <p:sp>
        <p:nvSpPr>
          <p:cNvPr id="29" name="Rectangle 89">
            <a:extLst>
              <a:ext uri="{FF2B5EF4-FFF2-40B4-BE49-F238E27FC236}">
                <a16:creationId xmlns:a16="http://schemas.microsoft.com/office/drawing/2014/main" id="{BB160CE3-6B41-437E-83ED-B48BFD9075F6}"/>
              </a:ext>
            </a:extLst>
          </p:cNvPr>
          <p:cNvSpPr>
            <a:spLocks noChangeArrowheads="1"/>
          </p:cNvSpPr>
          <p:nvPr/>
        </p:nvSpPr>
        <p:spPr bwMode="auto">
          <a:xfrm>
            <a:off x="1736972" y="289285"/>
            <a:ext cx="2459328" cy="338554"/>
          </a:xfrm>
          <a:prstGeom prst="rect">
            <a:avLst/>
          </a:prstGeom>
          <a:solidFill>
            <a:srgbClr val="CCFFFF">
              <a:alpha val="39999"/>
            </a:srgbClr>
          </a:solidFill>
          <a:ln w="9525">
            <a:solidFill>
              <a:schemeClr val="tx1"/>
            </a:solidFill>
            <a:prstDash val="solid"/>
            <a:miter lim="800000"/>
            <a:headEnd/>
            <a:tailEnd/>
          </a:ln>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目的に合ったものを選ぶ</a:t>
            </a:r>
          </a:p>
        </p:txBody>
      </p:sp>
      <p:sp>
        <p:nvSpPr>
          <p:cNvPr id="30" name="Rectangle 89">
            <a:extLst>
              <a:ext uri="{FF2B5EF4-FFF2-40B4-BE49-F238E27FC236}">
                <a16:creationId xmlns:a16="http://schemas.microsoft.com/office/drawing/2014/main" id="{17F71084-FB06-4E86-8468-1A2C21EBCE4D}"/>
              </a:ext>
            </a:extLst>
          </p:cNvPr>
          <p:cNvSpPr>
            <a:spLocks noChangeArrowheads="1"/>
          </p:cNvSpPr>
          <p:nvPr/>
        </p:nvSpPr>
        <p:spPr bwMode="auto">
          <a:xfrm>
            <a:off x="6140079" y="1600433"/>
            <a:ext cx="1632178" cy="338554"/>
          </a:xfrm>
          <a:prstGeom prst="rect">
            <a:avLst/>
          </a:prstGeom>
          <a:solidFill>
            <a:srgbClr val="CCFFFF">
              <a:alpha val="39999"/>
            </a:srgbClr>
          </a:solidFill>
          <a:ln w="9525">
            <a:solidFill>
              <a:schemeClr val="tx1"/>
            </a:solidFill>
            <a:prstDash val="solid"/>
            <a:miter lim="800000"/>
            <a:headEnd/>
            <a:tailEnd/>
          </a:ln>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構成比（比率）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P spid="3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008">
            <a:extLst>
              <a:ext uri="{FF2B5EF4-FFF2-40B4-BE49-F238E27FC236}">
                <a16:creationId xmlns:a16="http://schemas.microsoft.com/office/drawing/2014/main" id="{215A7BDB-8811-DD72-813A-9078982AECEF}"/>
              </a:ext>
            </a:extLst>
          </p:cNvPr>
          <p:cNvGraphicFramePr>
            <a:graphicFrameLocks noChangeAspect="1"/>
          </p:cNvGraphicFramePr>
          <p:nvPr/>
        </p:nvGraphicFramePr>
        <p:xfrm>
          <a:off x="632617" y="2517365"/>
          <a:ext cx="2849565" cy="4318000"/>
        </p:xfrm>
        <a:graphic>
          <a:graphicData uri="http://schemas.openxmlformats.org/drawingml/2006/chart">
            <c:chart xmlns:c="http://schemas.openxmlformats.org/drawingml/2006/chart" xmlns:r="http://schemas.openxmlformats.org/officeDocument/2006/relationships" r:id="rId2"/>
          </a:graphicData>
        </a:graphic>
      </p:graphicFrame>
      <p:sp>
        <p:nvSpPr>
          <p:cNvPr id="20483" name="Text Box 1009">
            <a:extLst>
              <a:ext uri="{FF2B5EF4-FFF2-40B4-BE49-F238E27FC236}">
                <a16:creationId xmlns:a16="http://schemas.microsoft.com/office/drawing/2014/main" id="{248ACEA2-E5B2-BB3E-9C83-F24C1121C756}"/>
              </a:ext>
            </a:extLst>
          </p:cNvPr>
          <p:cNvSpPr txBox="1">
            <a:spLocks noChangeArrowheads="1"/>
          </p:cNvSpPr>
          <p:nvPr/>
        </p:nvSpPr>
        <p:spPr bwMode="auto">
          <a:xfrm>
            <a:off x="313293" y="3560763"/>
            <a:ext cx="36933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dirty="0">
                <a:latin typeface="HGP創英角ﾎﾟｯﾌﾟ体" panose="040B0A00000000000000" pitchFamily="50" charset="-128"/>
                <a:ea typeface="HGP創英角ﾎﾟｯﾌﾟ体" panose="040B0A00000000000000" pitchFamily="50" charset="-128"/>
              </a:rPr>
              <a:t>提案件数</a:t>
            </a:r>
          </a:p>
        </p:txBody>
      </p:sp>
      <p:sp>
        <p:nvSpPr>
          <p:cNvPr id="20484" name="Text Box 1010">
            <a:extLst>
              <a:ext uri="{FF2B5EF4-FFF2-40B4-BE49-F238E27FC236}">
                <a16:creationId xmlns:a16="http://schemas.microsoft.com/office/drawing/2014/main" id="{F930F2CB-505F-27E5-2521-8EB038B6104E}"/>
              </a:ext>
            </a:extLst>
          </p:cNvPr>
          <p:cNvSpPr txBox="1">
            <a:spLocks noChangeArrowheads="1"/>
          </p:cNvSpPr>
          <p:nvPr/>
        </p:nvSpPr>
        <p:spPr bwMode="auto">
          <a:xfrm>
            <a:off x="632616" y="2489298"/>
            <a:ext cx="8609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dirty="0">
                <a:latin typeface="HGP創英角ﾎﾟｯﾌﾟ体" panose="040B0A00000000000000" pitchFamily="50" charset="-128"/>
                <a:ea typeface="HGP創英角ﾎﾟｯﾌﾟ体" panose="040B0A00000000000000" pitchFamily="50" charset="-128"/>
              </a:rPr>
              <a:t>（件／年）</a:t>
            </a:r>
          </a:p>
        </p:txBody>
      </p:sp>
      <p:sp>
        <p:nvSpPr>
          <p:cNvPr id="20485" name="Text Box 1011">
            <a:extLst>
              <a:ext uri="{FF2B5EF4-FFF2-40B4-BE49-F238E27FC236}">
                <a16:creationId xmlns:a16="http://schemas.microsoft.com/office/drawing/2014/main" id="{048E1084-312D-BD2D-1EBC-1554FE4172CB}"/>
              </a:ext>
            </a:extLst>
          </p:cNvPr>
          <p:cNvSpPr txBox="1">
            <a:spLocks noChangeArrowheads="1"/>
          </p:cNvSpPr>
          <p:nvPr/>
        </p:nvSpPr>
        <p:spPr bwMode="auto">
          <a:xfrm>
            <a:off x="632617" y="6426559"/>
            <a:ext cx="30480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dirty="0">
                <a:latin typeface="HGP創英角ﾎﾟｯﾌﾟ体" panose="040B0A00000000000000" pitchFamily="50" charset="-128"/>
                <a:ea typeface="HGP創英角ﾎﾟｯﾌﾟ体" panose="040B0A00000000000000" pitchFamily="50" charset="-128"/>
              </a:rPr>
              <a:t>図３．提案件数年度比較グラフ</a:t>
            </a:r>
          </a:p>
        </p:txBody>
      </p:sp>
      <p:sp>
        <p:nvSpPr>
          <p:cNvPr id="20486" name="Text Box 1014">
            <a:extLst>
              <a:ext uri="{FF2B5EF4-FFF2-40B4-BE49-F238E27FC236}">
                <a16:creationId xmlns:a16="http://schemas.microsoft.com/office/drawing/2014/main" id="{73B23C0D-0537-49BF-C97D-0FAF7DB69FEE}"/>
              </a:ext>
            </a:extLst>
          </p:cNvPr>
          <p:cNvSpPr txBox="1">
            <a:spLocks noChangeArrowheads="1"/>
          </p:cNvSpPr>
          <p:nvPr/>
        </p:nvSpPr>
        <p:spPr bwMode="auto">
          <a:xfrm>
            <a:off x="6492875" y="5197475"/>
            <a:ext cx="609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100</a:t>
            </a:r>
            <a:r>
              <a:rPr lang="ja-JP" altLang="en-US" sz="1200">
                <a:latin typeface="HGP創英角ﾎﾟｯﾌﾟ体" panose="040B0A00000000000000" pitchFamily="50" charset="-128"/>
                <a:ea typeface="HGP創英角ﾎﾟｯﾌﾟ体" panose="040B0A00000000000000" pitchFamily="50" charset="-128"/>
              </a:rPr>
              <a:t>％</a:t>
            </a:r>
          </a:p>
        </p:txBody>
      </p:sp>
      <p:sp>
        <p:nvSpPr>
          <p:cNvPr id="20487" name="Text Box 1015">
            <a:extLst>
              <a:ext uri="{FF2B5EF4-FFF2-40B4-BE49-F238E27FC236}">
                <a16:creationId xmlns:a16="http://schemas.microsoft.com/office/drawing/2014/main" id="{291C57E1-45FE-1B66-77D5-2DE04186888E}"/>
              </a:ext>
            </a:extLst>
          </p:cNvPr>
          <p:cNvSpPr txBox="1">
            <a:spLocks noChangeArrowheads="1"/>
          </p:cNvSpPr>
          <p:nvPr/>
        </p:nvSpPr>
        <p:spPr bwMode="auto">
          <a:xfrm>
            <a:off x="5189925" y="5841412"/>
            <a:ext cx="32766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dirty="0">
                <a:latin typeface="HGP創英角ﾎﾟｯﾌﾟ体" panose="040B0A00000000000000" pitchFamily="50" charset="-128"/>
                <a:ea typeface="HGP創英角ﾎﾟｯﾌﾟ体" panose="040B0A00000000000000" pitchFamily="50" charset="-128"/>
              </a:rPr>
              <a:t>図４．動作分類時間グラフ</a:t>
            </a:r>
          </a:p>
        </p:txBody>
      </p:sp>
      <p:sp>
        <p:nvSpPr>
          <p:cNvPr id="20488" name="Text Box 1035">
            <a:extLst>
              <a:ext uri="{FF2B5EF4-FFF2-40B4-BE49-F238E27FC236}">
                <a16:creationId xmlns:a16="http://schemas.microsoft.com/office/drawing/2014/main" id="{AAB21C85-FEFD-CD9D-95AF-F090E7DB8B2F}"/>
              </a:ext>
            </a:extLst>
          </p:cNvPr>
          <p:cNvSpPr txBox="1">
            <a:spLocks noChangeArrowheads="1"/>
          </p:cNvSpPr>
          <p:nvPr/>
        </p:nvSpPr>
        <p:spPr bwMode="auto">
          <a:xfrm>
            <a:off x="239498" y="491649"/>
            <a:ext cx="4114800" cy="196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棒グラフ</a:t>
            </a:r>
          </a:p>
          <a:p>
            <a:pPr eaLnBrk="1" hangingPunct="1">
              <a:spcBef>
                <a:spcPct val="50000"/>
              </a:spcBef>
              <a:buFontTx/>
              <a:buNone/>
            </a:pPr>
            <a:r>
              <a:rPr lang="ja-JP" altLang="en-US" sz="1600" b="1" dirty="0">
                <a:latin typeface="HGP創英角ﾎﾟｯﾌﾟ体" panose="040B0A00000000000000" pitchFamily="50" charset="-128"/>
                <a:ea typeface="HGP創英角ﾎﾟｯﾌﾟ体" panose="040B0A00000000000000" pitchFamily="50" charset="-128"/>
              </a:rPr>
              <a:t>棒グラフは、一定の幅の棒を並べ、その棒の長短によって数量の大小を比較するためのグラフである。同一項目内で棒グラフを並べれば、その項目内だけで比較することも出来る。また目標ラインを記入すれば、目標達成状況がわかる。</a:t>
            </a:r>
          </a:p>
        </p:txBody>
      </p:sp>
      <p:sp>
        <p:nvSpPr>
          <p:cNvPr id="20489" name="Text Box 1036">
            <a:extLst>
              <a:ext uri="{FF2B5EF4-FFF2-40B4-BE49-F238E27FC236}">
                <a16:creationId xmlns:a16="http://schemas.microsoft.com/office/drawing/2014/main" id="{3C6CA618-C668-E4AF-4700-D1D3E721F873}"/>
              </a:ext>
            </a:extLst>
          </p:cNvPr>
          <p:cNvSpPr txBox="1">
            <a:spLocks noChangeArrowheads="1"/>
          </p:cNvSpPr>
          <p:nvPr/>
        </p:nvSpPr>
        <p:spPr bwMode="auto">
          <a:xfrm>
            <a:off x="4887698" y="491649"/>
            <a:ext cx="3962400"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帯グラフ</a:t>
            </a:r>
          </a:p>
          <a:p>
            <a:pPr eaLnBrk="1" hangingPunct="1">
              <a:spcBef>
                <a:spcPct val="50000"/>
              </a:spcBef>
              <a:buFontTx/>
              <a:buNone/>
            </a:pPr>
            <a:r>
              <a:rPr lang="ja-JP" altLang="en-US" sz="1600" b="1" dirty="0">
                <a:latin typeface="HGP創英角ﾎﾟｯﾌﾟ体" panose="040B0A00000000000000" pitchFamily="50" charset="-128"/>
                <a:ea typeface="HGP創英角ﾎﾟｯﾌﾟ体" panose="040B0A00000000000000" pitchFamily="50" charset="-128"/>
              </a:rPr>
              <a:t>帯グラフとは、割合の変化を見るためのグラフで全体を０～１００％として細長い長方形の帯で表し、内訳で区切ったものである。帯グラフを並べて表現する事で、時間による数量の変化を把握できる。</a:t>
            </a:r>
          </a:p>
        </p:txBody>
      </p:sp>
      <p:sp>
        <p:nvSpPr>
          <p:cNvPr id="20490" name="Line 1043">
            <a:extLst>
              <a:ext uri="{FF2B5EF4-FFF2-40B4-BE49-F238E27FC236}">
                <a16:creationId xmlns:a16="http://schemas.microsoft.com/office/drawing/2014/main" id="{1F7B669D-48B0-A817-05F4-071829315150}"/>
              </a:ext>
            </a:extLst>
          </p:cNvPr>
          <p:cNvSpPr>
            <a:spLocks noChangeShapeType="1"/>
          </p:cNvSpPr>
          <p:nvPr/>
        </p:nvSpPr>
        <p:spPr bwMode="auto">
          <a:xfrm flipV="1">
            <a:off x="1013618" y="4860064"/>
            <a:ext cx="2738841" cy="12357"/>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491" name="AutoShape 1044">
            <a:extLst>
              <a:ext uri="{FF2B5EF4-FFF2-40B4-BE49-F238E27FC236}">
                <a16:creationId xmlns:a16="http://schemas.microsoft.com/office/drawing/2014/main" id="{51DE0345-DF0A-69D7-78B7-85AB1E5FE595}"/>
              </a:ext>
            </a:extLst>
          </p:cNvPr>
          <p:cNvSpPr>
            <a:spLocks noChangeArrowheads="1"/>
          </p:cNvSpPr>
          <p:nvPr/>
        </p:nvSpPr>
        <p:spPr bwMode="auto">
          <a:xfrm>
            <a:off x="2187965" y="2896791"/>
            <a:ext cx="609600" cy="228600"/>
          </a:xfrm>
          <a:prstGeom prst="wedgeRectCallout">
            <a:avLst>
              <a:gd name="adj1" fmla="val 17382"/>
              <a:gd name="adj2" fmla="val 386782"/>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200" dirty="0">
                <a:latin typeface="HGP創英角ﾎﾟｯﾌﾟ体" panose="040B0A00000000000000" pitchFamily="50" charset="-128"/>
                <a:ea typeface="HGP創英角ﾎﾟｯﾌﾟ体" panose="040B0A00000000000000" pitchFamily="50" charset="-128"/>
              </a:rPr>
              <a:t>98</a:t>
            </a:r>
            <a:r>
              <a:rPr lang="ja-JP" altLang="en-US" sz="1200" dirty="0">
                <a:latin typeface="HGP創英角ﾎﾟｯﾌﾟ体" panose="040B0A00000000000000" pitchFamily="50" charset="-128"/>
                <a:ea typeface="HGP創英角ﾎﾟｯﾌﾟ体" panose="040B0A00000000000000" pitchFamily="50" charset="-128"/>
              </a:rPr>
              <a:t>年</a:t>
            </a:r>
          </a:p>
        </p:txBody>
      </p:sp>
      <p:sp>
        <p:nvSpPr>
          <p:cNvPr id="20492" name="AutoShape 1045">
            <a:extLst>
              <a:ext uri="{FF2B5EF4-FFF2-40B4-BE49-F238E27FC236}">
                <a16:creationId xmlns:a16="http://schemas.microsoft.com/office/drawing/2014/main" id="{5E27F7C3-FD5A-1AEC-1872-9984A13069EC}"/>
              </a:ext>
            </a:extLst>
          </p:cNvPr>
          <p:cNvSpPr>
            <a:spLocks noChangeArrowheads="1"/>
          </p:cNvSpPr>
          <p:nvPr/>
        </p:nvSpPr>
        <p:spPr bwMode="auto">
          <a:xfrm>
            <a:off x="3101182" y="4587875"/>
            <a:ext cx="609600" cy="228600"/>
          </a:xfrm>
          <a:prstGeom prst="wedgeRectCallout">
            <a:avLst>
              <a:gd name="adj1" fmla="val -92702"/>
              <a:gd name="adj2" fmla="val -278979"/>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400" dirty="0">
                <a:latin typeface="HGP創英角ﾎﾟｯﾌﾟ体" panose="040B0A00000000000000" pitchFamily="50" charset="-128"/>
                <a:ea typeface="HGP創英角ﾎﾟｯﾌﾟ体" panose="040B0A00000000000000" pitchFamily="50" charset="-128"/>
              </a:rPr>
              <a:t>99</a:t>
            </a:r>
            <a:r>
              <a:rPr lang="ja-JP" altLang="en-US" sz="1400" dirty="0">
                <a:latin typeface="HGP創英角ﾎﾟｯﾌﾟ体" panose="040B0A00000000000000" pitchFamily="50" charset="-128"/>
                <a:ea typeface="HGP創英角ﾎﾟｯﾌﾟ体" panose="040B0A00000000000000" pitchFamily="50" charset="-128"/>
              </a:rPr>
              <a:t>年</a:t>
            </a:r>
          </a:p>
        </p:txBody>
      </p:sp>
      <p:sp>
        <p:nvSpPr>
          <p:cNvPr id="20493" name="AutoShape 1046">
            <a:extLst>
              <a:ext uri="{FF2B5EF4-FFF2-40B4-BE49-F238E27FC236}">
                <a16:creationId xmlns:a16="http://schemas.microsoft.com/office/drawing/2014/main" id="{138E77B4-EF3B-CD38-7707-B11B7C29FBCC}"/>
              </a:ext>
            </a:extLst>
          </p:cNvPr>
          <p:cNvSpPr>
            <a:spLocks noChangeArrowheads="1"/>
          </p:cNvSpPr>
          <p:nvPr/>
        </p:nvSpPr>
        <p:spPr bwMode="auto">
          <a:xfrm>
            <a:off x="3077735" y="2561406"/>
            <a:ext cx="2193925" cy="1447365"/>
          </a:xfrm>
          <a:prstGeom prst="roundRect">
            <a:avLst>
              <a:gd name="adj" fmla="val 8333"/>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　　</a:t>
            </a:r>
            <a:r>
              <a:rPr lang="en-US" altLang="ja-JP" sz="1400" dirty="0">
                <a:latin typeface="HGP創英角ﾎﾟｯﾌﾟ体" panose="040B0A00000000000000" pitchFamily="50" charset="-128"/>
                <a:ea typeface="HGP創英角ﾎﾟｯﾌﾟ体" panose="040B0A00000000000000" pitchFamily="50" charset="-128"/>
              </a:rPr>
              <a:t>〈</a:t>
            </a:r>
            <a:r>
              <a:rPr lang="ja-JP" altLang="en-US" sz="1400" dirty="0">
                <a:latin typeface="HGP創英角ﾎﾟｯﾌﾟ体" panose="040B0A00000000000000" pitchFamily="50" charset="-128"/>
                <a:ea typeface="HGP創英角ﾎﾟｯﾌﾟ体" panose="040B0A00000000000000" pitchFamily="50" charset="-128"/>
              </a:rPr>
              <a:t>コメント</a:t>
            </a:r>
            <a:r>
              <a:rPr lang="en-US" altLang="ja-JP" sz="1400" dirty="0">
                <a:latin typeface="HGP創英角ﾎﾟｯﾌﾟ体" panose="040B0A00000000000000" pitchFamily="50" charset="-128"/>
                <a:ea typeface="HGP創英角ﾎﾟｯﾌﾟ体" panose="040B0A00000000000000" pitchFamily="50" charset="-128"/>
              </a:rPr>
              <a:t>〉</a:t>
            </a:r>
            <a:endParaRPr lang="ja-JP" altLang="en-US" sz="1400" dirty="0">
              <a:latin typeface="HGP創英角ﾎﾟｯﾌﾟ体" panose="040B0A00000000000000" pitchFamily="50" charset="-128"/>
              <a:ea typeface="HGP創英角ﾎﾟｯﾌﾟ体" panose="040B0A00000000000000" pitchFamily="50" charset="-128"/>
            </a:endParaRPr>
          </a:p>
          <a:p>
            <a:pPr eaLnBrk="1" hangingPunct="1">
              <a:spcBef>
                <a:spcPct val="0"/>
              </a:spcBef>
              <a:buFontTx/>
              <a:buNone/>
            </a:pPr>
            <a:r>
              <a:rPr lang="en-US" altLang="ja-JP" sz="1400" dirty="0">
                <a:latin typeface="HGP創英角ﾎﾟｯﾌﾟ体" panose="040B0A00000000000000" pitchFamily="50" charset="-128"/>
                <a:ea typeface="HGP創英角ﾎﾟｯﾌﾟ体" panose="040B0A00000000000000" pitchFamily="50" charset="-128"/>
              </a:rPr>
              <a:t>99</a:t>
            </a:r>
            <a:r>
              <a:rPr lang="ja-JP" altLang="en-US" sz="1400" dirty="0">
                <a:latin typeface="HGP創英角ﾎﾟｯﾌﾟ体" panose="040B0A00000000000000" pitchFamily="50" charset="-128"/>
                <a:ea typeface="HGP創英角ﾎﾟｯﾌﾟ体" panose="040B0A00000000000000" pitchFamily="50" charset="-128"/>
              </a:rPr>
              <a:t>年は全員の提案件数が増加している。Ｃ君の提案件数が最も増加した。</a:t>
            </a:r>
          </a:p>
          <a:p>
            <a:pPr eaLnBrk="1" hangingPunct="1">
              <a:spcBef>
                <a:spcPct val="0"/>
              </a:spcBef>
              <a:buFontTx/>
              <a:buNone/>
            </a:pPr>
            <a:r>
              <a:rPr lang="en-US" altLang="ja-JP" sz="1400" dirty="0">
                <a:latin typeface="HGP創英角ﾎﾟｯﾌﾟ体" panose="040B0A00000000000000" pitchFamily="50" charset="-128"/>
                <a:ea typeface="HGP創英角ﾎﾟｯﾌﾟ体" panose="040B0A00000000000000" pitchFamily="50" charset="-128"/>
              </a:rPr>
              <a:t>99</a:t>
            </a:r>
            <a:r>
              <a:rPr lang="ja-JP" altLang="en-US" sz="1400" dirty="0">
                <a:latin typeface="HGP創英角ﾎﾟｯﾌﾟ体" panose="040B0A00000000000000" pitchFamily="50" charset="-128"/>
                <a:ea typeface="HGP創英角ﾎﾟｯﾌﾟ体" panose="040B0A00000000000000" pitchFamily="50" charset="-128"/>
              </a:rPr>
              <a:t>年の目標未達成者は新人だけである。</a:t>
            </a:r>
          </a:p>
        </p:txBody>
      </p:sp>
      <p:sp>
        <p:nvSpPr>
          <p:cNvPr id="20494" name="Rectangle 1047">
            <a:extLst>
              <a:ext uri="{FF2B5EF4-FFF2-40B4-BE49-F238E27FC236}">
                <a16:creationId xmlns:a16="http://schemas.microsoft.com/office/drawing/2014/main" id="{E7BE6D6A-266C-8219-1CBA-FC5210CF3432}"/>
              </a:ext>
            </a:extLst>
          </p:cNvPr>
          <p:cNvSpPr>
            <a:spLocks noChangeArrowheads="1"/>
          </p:cNvSpPr>
          <p:nvPr/>
        </p:nvSpPr>
        <p:spPr bwMode="auto">
          <a:xfrm>
            <a:off x="4892675" y="4130675"/>
            <a:ext cx="10668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5" name="Rectangle 1048">
            <a:extLst>
              <a:ext uri="{FF2B5EF4-FFF2-40B4-BE49-F238E27FC236}">
                <a16:creationId xmlns:a16="http://schemas.microsoft.com/office/drawing/2014/main" id="{59AC51D1-4266-B5BE-E5AC-36583255A55F}"/>
              </a:ext>
            </a:extLst>
          </p:cNvPr>
          <p:cNvSpPr>
            <a:spLocks noChangeArrowheads="1"/>
          </p:cNvSpPr>
          <p:nvPr/>
        </p:nvSpPr>
        <p:spPr bwMode="auto">
          <a:xfrm>
            <a:off x="5959475" y="4130675"/>
            <a:ext cx="3048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6" name="Rectangle 1049">
            <a:extLst>
              <a:ext uri="{FF2B5EF4-FFF2-40B4-BE49-F238E27FC236}">
                <a16:creationId xmlns:a16="http://schemas.microsoft.com/office/drawing/2014/main" id="{20F2FF9B-0075-EB5D-65E9-02D8510C4C8E}"/>
              </a:ext>
            </a:extLst>
          </p:cNvPr>
          <p:cNvSpPr>
            <a:spLocks noChangeArrowheads="1"/>
          </p:cNvSpPr>
          <p:nvPr/>
        </p:nvSpPr>
        <p:spPr bwMode="auto">
          <a:xfrm>
            <a:off x="6264275" y="4130675"/>
            <a:ext cx="228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7" name="Rectangle 1050">
            <a:extLst>
              <a:ext uri="{FF2B5EF4-FFF2-40B4-BE49-F238E27FC236}">
                <a16:creationId xmlns:a16="http://schemas.microsoft.com/office/drawing/2014/main" id="{3B7CE622-311B-2C4A-CB6B-BD1456F16B37}"/>
              </a:ext>
            </a:extLst>
          </p:cNvPr>
          <p:cNvSpPr>
            <a:spLocks noChangeArrowheads="1"/>
          </p:cNvSpPr>
          <p:nvPr/>
        </p:nvSpPr>
        <p:spPr bwMode="auto">
          <a:xfrm>
            <a:off x="6416675" y="4130675"/>
            <a:ext cx="228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8" name="Rectangle 1051">
            <a:extLst>
              <a:ext uri="{FF2B5EF4-FFF2-40B4-BE49-F238E27FC236}">
                <a16:creationId xmlns:a16="http://schemas.microsoft.com/office/drawing/2014/main" id="{38FCFED2-1ACD-0416-FEC6-4024399672AD}"/>
              </a:ext>
            </a:extLst>
          </p:cNvPr>
          <p:cNvSpPr>
            <a:spLocks noChangeArrowheads="1"/>
          </p:cNvSpPr>
          <p:nvPr/>
        </p:nvSpPr>
        <p:spPr bwMode="auto">
          <a:xfrm>
            <a:off x="6569075" y="4130675"/>
            <a:ext cx="228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499" name="Rectangle 1052">
            <a:extLst>
              <a:ext uri="{FF2B5EF4-FFF2-40B4-BE49-F238E27FC236}">
                <a16:creationId xmlns:a16="http://schemas.microsoft.com/office/drawing/2014/main" id="{A8D4E092-4B89-4495-7134-560C907F999A}"/>
              </a:ext>
            </a:extLst>
          </p:cNvPr>
          <p:cNvSpPr>
            <a:spLocks noChangeArrowheads="1"/>
          </p:cNvSpPr>
          <p:nvPr/>
        </p:nvSpPr>
        <p:spPr bwMode="auto">
          <a:xfrm>
            <a:off x="4892675" y="4816475"/>
            <a:ext cx="5334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0" name="Rectangle 1053">
            <a:extLst>
              <a:ext uri="{FF2B5EF4-FFF2-40B4-BE49-F238E27FC236}">
                <a16:creationId xmlns:a16="http://schemas.microsoft.com/office/drawing/2014/main" id="{09213318-FA6C-BF02-4F97-58D292D759AC}"/>
              </a:ext>
            </a:extLst>
          </p:cNvPr>
          <p:cNvSpPr>
            <a:spLocks noChangeArrowheads="1"/>
          </p:cNvSpPr>
          <p:nvPr/>
        </p:nvSpPr>
        <p:spPr bwMode="auto">
          <a:xfrm>
            <a:off x="5426075" y="4816475"/>
            <a:ext cx="228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1" name="Rectangle 1054">
            <a:extLst>
              <a:ext uri="{FF2B5EF4-FFF2-40B4-BE49-F238E27FC236}">
                <a16:creationId xmlns:a16="http://schemas.microsoft.com/office/drawing/2014/main" id="{80C9A3E9-1F92-087F-DCC3-820614F7F3AE}"/>
              </a:ext>
            </a:extLst>
          </p:cNvPr>
          <p:cNvSpPr>
            <a:spLocks noChangeArrowheads="1"/>
          </p:cNvSpPr>
          <p:nvPr/>
        </p:nvSpPr>
        <p:spPr bwMode="auto">
          <a:xfrm>
            <a:off x="5807075" y="4816475"/>
            <a:ext cx="1524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2" name="Rectangle 1055">
            <a:extLst>
              <a:ext uri="{FF2B5EF4-FFF2-40B4-BE49-F238E27FC236}">
                <a16:creationId xmlns:a16="http://schemas.microsoft.com/office/drawing/2014/main" id="{B7366719-1110-10E9-C61A-FE0BCD80D9FE}"/>
              </a:ext>
            </a:extLst>
          </p:cNvPr>
          <p:cNvSpPr>
            <a:spLocks noChangeArrowheads="1"/>
          </p:cNvSpPr>
          <p:nvPr/>
        </p:nvSpPr>
        <p:spPr bwMode="auto">
          <a:xfrm>
            <a:off x="5654675" y="4816475"/>
            <a:ext cx="762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3" name="Rectangle 1056">
            <a:extLst>
              <a:ext uri="{FF2B5EF4-FFF2-40B4-BE49-F238E27FC236}">
                <a16:creationId xmlns:a16="http://schemas.microsoft.com/office/drawing/2014/main" id="{A320E233-BC2C-A046-C4EB-3DB8813A9C49}"/>
              </a:ext>
            </a:extLst>
          </p:cNvPr>
          <p:cNvSpPr>
            <a:spLocks noChangeArrowheads="1"/>
          </p:cNvSpPr>
          <p:nvPr/>
        </p:nvSpPr>
        <p:spPr bwMode="auto">
          <a:xfrm>
            <a:off x="5730875" y="4816475"/>
            <a:ext cx="762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400"/>
          </a:p>
        </p:txBody>
      </p:sp>
      <p:sp>
        <p:nvSpPr>
          <p:cNvPr id="20504" name="Line 1057">
            <a:extLst>
              <a:ext uri="{FF2B5EF4-FFF2-40B4-BE49-F238E27FC236}">
                <a16:creationId xmlns:a16="http://schemas.microsoft.com/office/drawing/2014/main" id="{B28842E3-7A9B-9360-FAD0-3C7D78A24905}"/>
              </a:ext>
            </a:extLst>
          </p:cNvPr>
          <p:cNvSpPr>
            <a:spLocks noChangeShapeType="1"/>
          </p:cNvSpPr>
          <p:nvPr/>
        </p:nvSpPr>
        <p:spPr bwMode="auto">
          <a:xfrm>
            <a:off x="4876800" y="4130675"/>
            <a:ext cx="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5" name="Line 1058">
            <a:extLst>
              <a:ext uri="{FF2B5EF4-FFF2-40B4-BE49-F238E27FC236}">
                <a16:creationId xmlns:a16="http://schemas.microsoft.com/office/drawing/2014/main" id="{BA9672AD-C635-DF76-1944-336D195DE1AB}"/>
              </a:ext>
            </a:extLst>
          </p:cNvPr>
          <p:cNvSpPr>
            <a:spLocks noChangeShapeType="1"/>
          </p:cNvSpPr>
          <p:nvPr/>
        </p:nvSpPr>
        <p:spPr bwMode="auto">
          <a:xfrm>
            <a:off x="6797675" y="4130675"/>
            <a:ext cx="0" cy="1066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6" name="Line 1059">
            <a:extLst>
              <a:ext uri="{FF2B5EF4-FFF2-40B4-BE49-F238E27FC236}">
                <a16:creationId xmlns:a16="http://schemas.microsoft.com/office/drawing/2014/main" id="{F360B903-73D7-5850-F006-F12E1A2A0BD0}"/>
              </a:ext>
            </a:extLst>
          </p:cNvPr>
          <p:cNvSpPr>
            <a:spLocks noChangeShapeType="1"/>
          </p:cNvSpPr>
          <p:nvPr/>
        </p:nvSpPr>
        <p:spPr bwMode="auto">
          <a:xfrm>
            <a:off x="5959475" y="4968875"/>
            <a:ext cx="838200" cy="0"/>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7" name="Line 1060">
            <a:extLst>
              <a:ext uri="{FF2B5EF4-FFF2-40B4-BE49-F238E27FC236}">
                <a16:creationId xmlns:a16="http://schemas.microsoft.com/office/drawing/2014/main" id="{99F51B70-B1B3-B65C-E012-7695E93636AD}"/>
              </a:ext>
            </a:extLst>
          </p:cNvPr>
          <p:cNvSpPr>
            <a:spLocks noChangeShapeType="1"/>
          </p:cNvSpPr>
          <p:nvPr/>
        </p:nvSpPr>
        <p:spPr bwMode="auto">
          <a:xfrm flipH="1">
            <a:off x="5426075" y="4511675"/>
            <a:ext cx="5334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8" name="Line 1061">
            <a:extLst>
              <a:ext uri="{FF2B5EF4-FFF2-40B4-BE49-F238E27FC236}">
                <a16:creationId xmlns:a16="http://schemas.microsoft.com/office/drawing/2014/main" id="{A715BAEE-EBCA-469A-2440-ADAC59955D40}"/>
              </a:ext>
            </a:extLst>
          </p:cNvPr>
          <p:cNvSpPr>
            <a:spLocks noChangeShapeType="1"/>
          </p:cNvSpPr>
          <p:nvPr/>
        </p:nvSpPr>
        <p:spPr bwMode="auto">
          <a:xfrm flipH="1">
            <a:off x="5654675" y="4511675"/>
            <a:ext cx="6096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9" name="Line 1062">
            <a:extLst>
              <a:ext uri="{FF2B5EF4-FFF2-40B4-BE49-F238E27FC236}">
                <a16:creationId xmlns:a16="http://schemas.microsoft.com/office/drawing/2014/main" id="{84E3135E-6D7F-EBA5-2B8E-9CB362AA9391}"/>
              </a:ext>
            </a:extLst>
          </p:cNvPr>
          <p:cNvSpPr>
            <a:spLocks noChangeShapeType="1"/>
          </p:cNvSpPr>
          <p:nvPr/>
        </p:nvSpPr>
        <p:spPr bwMode="auto">
          <a:xfrm flipH="1">
            <a:off x="5730875" y="4511675"/>
            <a:ext cx="6858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10" name="Line 1063">
            <a:extLst>
              <a:ext uri="{FF2B5EF4-FFF2-40B4-BE49-F238E27FC236}">
                <a16:creationId xmlns:a16="http://schemas.microsoft.com/office/drawing/2014/main" id="{3BB0F728-DE25-08C6-19D8-C61D736FB0F6}"/>
              </a:ext>
            </a:extLst>
          </p:cNvPr>
          <p:cNvSpPr>
            <a:spLocks noChangeShapeType="1"/>
          </p:cNvSpPr>
          <p:nvPr/>
        </p:nvSpPr>
        <p:spPr bwMode="auto">
          <a:xfrm flipH="1">
            <a:off x="5807075" y="4511675"/>
            <a:ext cx="7620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11" name="Line 1064">
            <a:extLst>
              <a:ext uri="{FF2B5EF4-FFF2-40B4-BE49-F238E27FC236}">
                <a16:creationId xmlns:a16="http://schemas.microsoft.com/office/drawing/2014/main" id="{A9FAE120-FBD8-2CE7-FFE5-F53339338DC9}"/>
              </a:ext>
            </a:extLst>
          </p:cNvPr>
          <p:cNvSpPr>
            <a:spLocks noChangeShapeType="1"/>
          </p:cNvSpPr>
          <p:nvPr/>
        </p:nvSpPr>
        <p:spPr bwMode="auto">
          <a:xfrm flipH="1">
            <a:off x="5959475" y="4511675"/>
            <a:ext cx="8382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12" name="Text Box 1065">
            <a:extLst>
              <a:ext uri="{FF2B5EF4-FFF2-40B4-BE49-F238E27FC236}">
                <a16:creationId xmlns:a16="http://schemas.microsoft.com/office/drawing/2014/main" id="{30C31E4E-7E72-9379-60FC-55094DB15431}"/>
              </a:ext>
            </a:extLst>
          </p:cNvPr>
          <p:cNvSpPr txBox="1">
            <a:spLocks noChangeArrowheads="1"/>
          </p:cNvSpPr>
          <p:nvPr/>
        </p:nvSpPr>
        <p:spPr bwMode="auto">
          <a:xfrm>
            <a:off x="5045075" y="4206875"/>
            <a:ext cx="533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solidFill>
                  <a:schemeClr val="bg1"/>
                </a:solidFill>
                <a:latin typeface="HGP創英角ﾎﾟｯﾌﾟ体" panose="040B0A00000000000000" pitchFamily="50" charset="-128"/>
                <a:ea typeface="HGP創英角ﾎﾟｯﾌﾟ体" panose="040B0A00000000000000" pitchFamily="50" charset="-128"/>
              </a:rPr>
              <a:t>計測</a:t>
            </a:r>
          </a:p>
        </p:txBody>
      </p:sp>
      <p:sp>
        <p:nvSpPr>
          <p:cNvPr id="20513" name="Text Box 1066">
            <a:extLst>
              <a:ext uri="{FF2B5EF4-FFF2-40B4-BE49-F238E27FC236}">
                <a16:creationId xmlns:a16="http://schemas.microsoft.com/office/drawing/2014/main" id="{BCB80DCC-03E9-A6F7-7369-0ED80EA24881}"/>
              </a:ext>
            </a:extLst>
          </p:cNvPr>
          <p:cNvSpPr txBox="1">
            <a:spLocks noChangeArrowheads="1"/>
          </p:cNvSpPr>
          <p:nvPr/>
        </p:nvSpPr>
        <p:spPr bwMode="auto">
          <a:xfrm>
            <a:off x="5864225" y="4206875"/>
            <a:ext cx="533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dirty="0">
                <a:solidFill>
                  <a:schemeClr val="bg1"/>
                </a:solidFill>
                <a:latin typeface="HGP創英角ﾎﾟｯﾌﾟ体" panose="040B0A00000000000000" pitchFamily="50" charset="-128"/>
                <a:ea typeface="HGP創英角ﾎﾟｯﾌﾟ体" panose="040B0A00000000000000" pitchFamily="50" charset="-128"/>
              </a:rPr>
              <a:t>準備</a:t>
            </a:r>
          </a:p>
        </p:txBody>
      </p:sp>
      <p:sp>
        <p:nvSpPr>
          <p:cNvPr id="20514" name="Text Box 1067">
            <a:extLst>
              <a:ext uri="{FF2B5EF4-FFF2-40B4-BE49-F238E27FC236}">
                <a16:creationId xmlns:a16="http://schemas.microsoft.com/office/drawing/2014/main" id="{7B603ECD-2CFA-5741-4D82-5E24EFC035F9}"/>
              </a:ext>
            </a:extLst>
          </p:cNvPr>
          <p:cNvSpPr txBox="1">
            <a:spLocks noChangeArrowheads="1"/>
          </p:cNvSpPr>
          <p:nvPr/>
        </p:nvSpPr>
        <p:spPr bwMode="auto">
          <a:xfrm>
            <a:off x="6035675" y="4740275"/>
            <a:ext cx="68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dirty="0">
                <a:latin typeface="HGP創英角ﾎﾟｯﾌﾟ体" panose="040B0A00000000000000" pitchFamily="50" charset="-128"/>
                <a:ea typeface="HGP創英角ﾎﾟｯﾌﾟ体" panose="040B0A00000000000000" pitchFamily="50" charset="-128"/>
              </a:rPr>
              <a:t>４０％減</a:t>
            </a:r>
          </a:p>
        </p:txBody>
      </p:sp>
      <p:sp>
        <p:nvSpPr>
          <p:cNvPr id="20515" name="Text Box 1068">
            <a:extLst>
              <a:ext uri="{FF2B5EF4-FFF2-40B4-BE49-F238E27FC236}">
                <a16:creationId xmlns:a16="http://schemas.microsoft.com/office/drawing/2014/main" id="{DFB7ACDE-D681-29A2-077E-3C050D3CEC98}"/>
              </a:ext>
            </a:extLst>
          </p:cNvPr>
          <p:cNvSpPr txBox="1">
            <a:spLocks noChangeArrowheads="1"/>
          </p:cNvSpPr>
          <p:nvPr/>
        </p:nvSpPr>
        <p:spPr bwMode="auto">
          <a:xfrm>
            <a:off x="4876800" y="5197475"/>
            <a:ext cx="609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0</a:t>
            </a:r>
            <a:r>
              <a:rPr lang="ja-JP" altLang="en-US" sz="1200">
                <a:latin typeface="HGP創英角ﾎﾟｯﾌﾟ体" panose="040B0A00000000000000" pitchFamily="50" charset="-128"/>
                <a:ea typeface="HGP創英角ﾎﾟｯﾌﾟ体" panose="040B0A00000000000000" pitchFamily="50" charset="-128"/>
              </a:rPr>
              <a:t>％</a:t>
            </a:r>
          </a:p>
        </p:txBody>
      </p:sp>
      <p:sp>
        <p:nvSpPr>
          <p:cNvPr id="20516" name="AutoShape 1069">
            <a:extLst>
              <a:ext uri="{FF2B5EF4-FFF2-40B4-BE49-F238E27FC236}">
                <a16:creationId xmlns:a16="http://schemas.microsoft.com/office/drawing/2014/main" id="{79E1CA8A-F12C-D900-2266-75A6B217780C}"/>
              </a:ext>
            </a:extLst>
          </p:cNvPr>
          <p:cNvSpPr>
            <a:spLocks noChangeArrowheads="1"/>
          </p:cNvSpPr>
          <p:nvPr/>
        </p:nvSpPr>
        <p:spPr bwMode="auto">
          <a:xfrm>
            <a:off x="5638800" y="3444875"/>
            <a:ext cx="533400" cy="228600"/>
          </a:xfrm>
          <a:prstGeom prst="wedgeRectCallout">
            <a:avLst>
              <a:gd name="adj1" fmla="val 77380"/>
              <a:gd name="adj2" fmla="val 234722"/>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待機</a:t>
            </a:r>
          </a:p>
        </p:txBody>
      </p:sp>
      <p:sp>
        <p:nvSpPr>
          <p:cNvPr id="20517" name="AutoShape 1070">
            <a:extLst>
              <a:ext uri="{FF2B5EF4-FFF2-40B4-BE49-F238E27FC236}">
                <a16:creationId xmlns:a16="http://schemas.microsoft.com/office/drawing/2014/main" id="{94528217-C5A3-C5A1-15C9-B2AAF238E6ED}"/>
              </a:ext>
            </a:extLst>
          </p:cNvPr>
          <p:cNvSpPr>
            <a:spLocks noChangeArrowheads="1"/>
          </p:cNvSpPr>
          <p:nvPr/>
        </p:nvSpPr>
        <p:spPr bwMode="auto">
          <a:xfrm>
            <a:off x="6400800" y="3292475"/>
            <a:ext cx="533400" cy="228600"/>
          </a:xfrm>
          <a:prstGeom prst="wedgeRectCallout">
            <a:avLst>
              <a:gd name="adj1" fmla="val -31546"/>
              <a:gd name="adj2" fmla="val 306944"/>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記録</a:t>
            </a:r>
          </a:p>
        </p:txBody>
      </p:sp>
      <p:sp>
        <p:nvSpPr>
          <p:cNvPr id="20518" name="AutoShape 1071">
            <a:extLst>
              <a:ext uri="{FF2B5EF4-FFF2-40B4-BE49-F238E27FC236}">
                <a16:creationId xmlns:a16="http://schemas.microsoft.com/office/drawing/2014/main" id="{3AD645AB-FE5F-E2CA-2683-73F0C9D04890}"/>
              </a:ext>
            </a:extLst>
          </p:cNvPr>
          <p:cNvSpPr>
            <a:spLocks noChangeArrowheads="1"/>
          </p:cNvSpPr>
          <p:nvPr/>
        </p:nvSpPr>
        <p:spPr bwMode="auto">
          <a:xfrm>
            <a:off x="6781800" y="3673475"/>
            <a:ext cx="730250" cy="152400"/>
          </a:xfrm>
          <a:prstGeom prst="wedgeRectCallout">
            <a:avLst>
              <a:gd name="adj1" fmla="val -59565"/>
              <a:gd name="adj2" fmla="val 250000"/>
            </a:avLst>
          </a:prstGeom>
          <a:noFill/>
          <a:ln w="9525">
            <a:solidFill>
              <a:schemeClr val="tx1"/>
            </a:solidFill>
            <a:miter lim="800000"/>
            <a:headEnd/>
            <a:tailEnd/>
          </a:ln>
          <a:effectLst/>
          <a:extLst>
            <a:ext uri="{909E8E84-426E-40DD-AFC4-6F175D3DCCD1}">
              <a14:hiddenFill xmlns:a14="http://schemas.microsoft.com/office/drawing/2010/main">
                <a:solidFill>
                  <a:srgbClr val="E1F2F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片付け</a:t>
            </a:r>
          </a:p>
        </p:txBody>
      </p:sp>
      <p:sp>
        <p:nvSpPr>
          <p:cNvPr id="20519" name="AutoShape 1072">
            <a:extLst>
              <a:ext uri="{FF2B5EF4-FFF2-40B4-BE49-F238E27FC236}">
                <a16:creationId xmlns:a16="http://schemas.microsoft.com/office/drawing/2014/main" id="{CECA63CB-1E13-C3E7-9A9C-BFA942B357BC}"/>
              </a:ext>
            </a:extLst>
          </p:cNvPr>
          <p:cNvSpPr>
            <a:spLocks noChangeArrowheads="1"/>
          </p:cNvSpPr>
          <p:nvPr/>
        </p:nvSpPr>
        <p:spPr bwMode="auto">
          <a:xfrm>
            <a:off x="6854825" y="4054474"/>
            <a:ext cx="2212975" cy="1219201"/>
          </a:xfrm>
          <a:prstGeom prst="roundRect">
            <a:avLst>
              <a:gd name="adj" fmla="val 8333"/>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　　　＜コメント＞</a:t>
            </a:r>
          </a:p>
          <a:p>
            <a:pPr eaLnBrk="1" hangingPunct="1">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もっとも時間を要した計測時間を対策する事によって半減できた。全体とともに４０％減となった</a:t>
            </a:r>
          </a:p>
        </p:txBody>
      </p:sp>
      <p:sp>
        <p:nvSpPr>
          <p:cNvPr id="42" name="object 2">
            <a:extLst>
              <a:ext uri="{FF2B5EF4-FFF2-40B4-BE49-F238E27FC236}">
                <a16:creationId xmlns:a16="http://schemas.microsoft.com/office/drawing/2014/main" id="{7B11AB3A-8F09-4C78-9461-6DED25A78F03}"/>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27</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
        <p:nvSpPr>
          <p:cNvPr id="41" name="Rectangle 89">
            <a:extLst>
              <a:ext uri="{FF2B5EF4-FFF2-40B4-BE49-F238E27FC236}">
                <a16:creationId xmlns:a16="http://schemas.microsoft.com/office/drawing/2014/main" id="{E3FCB779-515A-4340-B86F-3DB4C9F6200E}"/>
              </a:ext>
            </a:extLst>
          </p:cNvPr>
          <p:cNvSpPr>
            <a:spLocks noChangeArrowheads="1"/>
          </p:cNvSpPr>
          <p:nvPr/>
        </p:nvSpPr>
        <p:spPr bwMode="auto">
          <a:xfrm>
            <a:off x="1698657" y="463770"/>
            <a:ext cx="1669047" cy="338554"/>
          </a:xfrm>
          <a:prstGeom prst="rect">
            <a:avLst/>
          </a:prstGeom>
          <a:solidFill>
            <a:srgbClr val="CCFFFF">
              <a:alpha val="39999"/>
            </a:srgbClr>
          </a:solidFill>
          <a:ln w="9525">
            <a:solidFill>
              <a:schemeClr val="tx1"/>
            </a:solidFill>
            <a:prstDash val="solid"/>
            <a:miter lim="800000"/>
            <a:headEnd/>
            <a:tailEnd/>
          </a:ln>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大･小（多･少）</a:t>
            </a:r>
          </a:p>
        </p:txBody>
      </p:sp>
      <p:sp>
        <p:nvSpPr>
          <p:cNvPr id="43" name="Rectangle 89">
            <a:extLst>
              <a:ext uri="{FF2B5EF4-FFF2-40B4-BE49-F238E27FC236}">
                <a16:creationId xmlns:a16="http://schemas.microsoft.com/office/drawing/2014/main" id="{6928B6AA-1949-44EA-9876-11EC06AB5877}"/>
              </a:ext>
            </a:extLst>
          </p:cNvPr>
          <p:cNvSpPr>
            <a:spLocks noChangeArrowheads="1"/>
          </p:cNvSpPr>
          <p:nvPr/>
        </p:nvSpPr>
        <p:spPr bwMode="auto">
          <a:xfrm>
            <a:off x="6317421" y="508757"/>
            <a:ext cx="1632178" cy="338554"/>
          </a:xfrm>
          <a:prstGeom prst="rect">
            <a:avLst/>
          </a:prstGeom>
          <a:solidFill>
            <a:srgbClr val="CCFFFF">
              <a:alpha val="39999"/>
            </a:srgbClr>
          </a:solidFill>
          <a:ln w="9525">
            <a:solidFill>
              <a:schemeClr val="tx1"/>
            </a:solidFill>
            <a:prstDash val="solid"/>
            <a:miter lim="800000"/>
            <a:headEnd/>
            <a:tailEnd/>
          </a:ln>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構成比（比率）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1000"/>
                                        <p:tgtEl>
                                          <p:spTgt spid="43"/>
                                        </p:tgtEl>
                                      </p:cBhvr>
                                    </p:animEffect>
                                    <p:anim calcmode="lin" valueType="num">
                                      <p:cBhvr>
                                        <p:cTn id="15" dur="1000" fill="hold"/>
                                        <p:tgtEl>
                                          <p:spTgt spid="43"/>
                                        </p:tgtEl>
                                        <p:attrNameLst>
                                          <p:attrName>ppt_x</p:attrName>
                                        </p:attrNameLst>
                                      </p:cBhvr>
                                      <p:tavLst>
                                        <p:tav tm="0">
                                          <p:val>
                                            <p:strVal val="#ppt_x"/>
                                          </p:val>
                                        </p:tav>
                                        <p:tav tm="100000">
                                          <p:val>
                                            <p:strVal val="#ppt_x"/>
                                          </p:val>
                                        </p:tav>
                                      </p:tavLst>
                                    </p:anim>
                                    <p:anim calcmode="lin" valueType="num">
                                      <p:cBhvr>
                                        <p:cTn id="1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019">
            <a:extLst>
              <a:ext uri="{FF2B5EF4-FFF2-40B4-BE49-F238E27FC236}">
                <a16:creationId xmlns:a16="http://schemas.microsoft.com/office/drawing/2014/main" id="{349D16AB-0237-D34E-2A5C-CE8F6736AC7B}"/>
              </a:ext>
            </a:extLst>
          </p:cNvPr>
          <p:cNvSpPr txBox="1">
            <a:spLocks noChangeArrowheads="1"/>
          </p:cNvSpPr>
          <p:nvPr/>
        </p:nvSpPr>
        <p:spPr bwMode="auto">
          <a:xfrm>
            <a:off x="228599" y="4495800"/>
            <a:ext cx="265661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図５．Ａサークルのバランスシート</a:t>
            </a:r>
          </a:p>
        </p:txBody>
      </p:sp>
      <p:sp>
        <p:nvSpPr>
          <p:cNvPr id="21507" name="Text Box 1037">
            <a:extLst>
              <a:ext uri="{FF2B5EF4-FFF2-40B4-BE49-F238E27FC236}">
                <a16:creationId xmlns:a16="http://schemas.microsoft.com/office/drawing/2014/main" id="{C4D8AE0A-3BDC-B99E-F521-1F9DE0922961}"/>
              </a:ext>
            </a:extLst>
          </p:cNvPr>
          <p:cNvSpPr txBox="1">
            <a:spLocks noChangeArrowheads="1"/>
          </p:cNvSpPr>
          <p:nvPr/>
        </p:nvSpPr>
        <p:spPr bwMode="auto">
          <a:xfrm>
            <a:off x="307258" y="442119"/>
            <a:ext cx="3886200"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レーダーチャート</a:t>
            </a:r>
          </a:p>
          <a:p>
            <a:pPr eaLnBrk="1" hangingPunct="1">
              <a:spcBef>
                <a:spcPct val="50000"/>
              </a:spcBef>
              <a:buFontTx/>
              <a:buNone/>
            </a:pPr>
            <a:r>
              <a:rPr lang="ja-JP" altLang="en-US" sz="1600" b="1" dirty="0">
                <a:latin typeface="HGP創英角ﾎﾟｯﾌﾟ体" panose="040B0A00000000000000" pitchFamily="50" charset="-128"/>
                <a:ea typeface="HGP創英角ﾎﾟｯﾌﾟ体" panose="040B0A00000000000000" pitchFamily="50" charset="-128"/>
              </a:rPr>
              <a:t>レーダーチャートは、各項目間の</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バランス</a:t>
            </a:r>
            <a:r>
              <a:rPr lang="ja-JP" altLang="en-US" sz="1600" b="1" dirty="0">
                <a:latin typeface="HGP創英角ﾎﾟｯﾌﾟ体" panose="040B0A00000000000000" pitchFamily="50" charset="-128"/>
                <a:ea typeface="HGP創英角ﾎﾟｯﾌﾟ体" panose="040B0A00000000000000" pitchFamily="50" charset="-128"/>
              </a:rPr>
              <a:t>を見るのに便利である</a:t>
            </a:r>
          </a:p>
        </p:txBody>
      </p:sp>
      <p:sp>
        <p:nvSpPr>
          <p:cNvPr id="21508" name="Text Box 1038">
            <a:extLst>
              <a:ext uri="{FF2B5EF4-FFF2-40B4-BE49-F238E27FC236}">
                <a16:creationId xmlns:a16="http://schemas.microsoft.com/office/drawing/2014/main" id="{4CC6CCA7-4895-785D-C661-9D1D3B0FDD0C}"/>
              </a:ext>
            </a:extLst>
          </p:cNvPr>
          <p:cNvSpPr txBox="1">
            <a:spLocks noChangeArrowheads="1"/>
          </p:cNvSpPr>
          <p:nvPr/>
        </p:nvSpPr>
        <p:spPr bwMode="auto">
          <a:xfrm>
            <a:off x="4365182" y="442119"/>
            <a:ext cx="38862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ガントチャート</a:t>
            </a:r>
          </a:p>
          <a:p>
            <a:pPr eaLnBrk="1" hangingPunct="1">
              <a:spcBef>
                <a:spcPct val="50000"/>
              </a:spcBef>
              <a:buFontTx/>
              <a:buNone/>
            </a:pPr>
            <a:r>
              <a:rPr lang="ja-JP" altLang="en-US" sz="1600" b="1" dirty="0">
                <a:latin typeface="HGP創英角ﾎﾟｯﾌﾟ体" panose="040B0A00000000000000" pitchFamily="50" charset="-128"/>
                <a:ea typeface="HGP創英角ﾎﾟｯﾌﾟ体" panose="040B0A00000000000000" pitchFamily="50" charset="-128"/>
              </a:rPr>
              <a:t>ガントチャートは、</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日程</a:t>
            </a:r>
            <a:r>
              <a:rPr lang="ja-JP" altLang="en-US" sz="1600" b="1" dirty="0">
                <a:latin typeface="HGP創英角ﾎﾟｯﾌﾟ体" panose="040B0A00000000000000" pitchFamily="50" charset="-128"/>
                <a:ea typeface="HGP創英角ﾎﾟｯﾌﾟ体" panose="040B0A00000000000000" pitchFamily="50" charset="-128"/>
              </a:rPr>
              <a:t>計画や</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進度管理</a:t>
            </a:r>
            <a:r>
              <a:rPr lang="ja-JP" altLang="en-US" sz="1600" b="1" dirty="0">
                <a:latin typeface="HGP創英角ﾎﾟｯﾌﾟ体" panose="040B0A00000000000000" pitchFamily="50" charset="-128"/>
                <a:ea typeface="HGP創英角ﾎﾟｯﾌﾟ体" panose="040B0A00000000000000" pitchFamily="50" charset="-128"/>
              </a:rPr>
              <a:t>をするのに便利である</a:t>
            </a:r>
          </a:p>
        </p:txBody>
      </p:sp>
      <p:sp>
        <p:nvSpPr>
          <p:cNvPr id="21509" name="Text Box 1073">
            <a:extLst>
              <a:ext uri="{FF2B5EF4-FFF2-40B4-BE49-F238E27FC236}">
                <a16:creationId xmlns:a16="http://schemas.microsoft.com/office/drawing/2014/main" id="{E5000360-C2EC-3B7F-DEDE-A9F9377A48B2}"/>
              </a:ext>
            </a:extLst>
          </p:cNvPr>
          <p:cNvSpPr txBox="1">
            <a:spLocks noChangeArrowheads="1"/>
          </p:cNvSpPr>
          <p:nvPr/>
        </p:nvSpPr>
        <p:spPr bwMode="auto">
          <a:xfrm>
            <a:off x="2965309" y="2230666"/>
            <a:ext cx="194086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Ａ：テーマの完成度</a:t>
            </a:r>
          </a:p>
          <a:p>
            <a:pP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Ｂ：ＱＣサークル</a:t>
            </a:r>
            <a:br>
              <a:rPr lang="ja-JP" altLang="en-US" sz="1400" dirty="0">
                <a:latin typeface="HGP創英角ﾎﾟｯﾌﾟ体" panose="040B0A00000000000000" pitchFamily="50" charset="-128"/>
                <a:ea typeface="HGP創英角ﾎﾟｯﾌﾟ体" panose="040B0A00000000000000" pitchFamily="50" charset="-128"/>
              </a:rPr>
            </a:br>
            <a:r>
              <a:rPr lang="ja-JP" altLang="en-US" sz="1400" dirty="0">
                <a:latin typeface="HGP創英角ﾎﾟｯﾌﾟ体" panose="040B0A00000000000000" pitchFamily="50" charset="-128"/>
                <a:ea typeface="HGP創英角ﾎﾟｯﾌﾟ体" panose="040B0A00000000000000" pitchFamily="50" charset="-128"/>
              </a:rPr>
              <a:t>　　　　　会合参加率</a:t>
            </a:r>
          </a:p>
          <a:p>
            <a:pP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Ｃ：提案目標達成度</a:t>
            </a:r>
          </a:p>
          <a:p>
            <a:pP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Ｄ：ＱＣ手法の利用度</a:t>
            </a:r>
          </a:p>
          <a:p>
            <a:pP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Ｅ：上司の満足度</a:t>
            </a:r>
          </a:p>
        </p:txBody>
      </p:sp>
      <p:grpSp>
        <p:nvGrpSpPr>
          <p:cNvPr id="21510" name="Group 1311">
            <a:extLst>
              <a:ext uri="{FF2B5EF4-FFF2-40B4-BE49-F238E27FC236}">
                <a16:creationId xmlns:a16="http://schemas.microsoft.com/office/drawing/2014/main" id="{0CE5A702-81A1-3903-F166-9CF4EBA89C52}"/>
              </a:ext>
            </a:extLst>
          </p:cNvPr>
          <p:cNvGrpSpPr>
            <a:grpSpLocks/>
          </p:cNvGrpSpPr>
          <p:nvPr/>
        </p:nvGrpSpPr>
        <p:grpSpPr bwMode="auto">
          <a:xfrm>
            <a:off x="4876799" y="2286000"/>
            <a:ext cx="4023737" cy="2286000"/>
            <a:chOff x="2286" y="4368"/>
            <a:chExt cx="1968" cy="1219"/>
          </a:xfrm>
        </p:grpSpPr>
        <p:sp>
          <p:nvSpPr>
            <p:cNvPr id="21516" name="Rectangle 1287">
              <a:extLst>
                <a:ext uri="{FF2B5EF4-FFF2-40B4-BE49-F238E27FC236}">
                  <a16:creationId xmlns:a16="http://schemas.microsoft.com/office/drawing/2014/main" id="{D7D62880-5957-6465-7A07-5AE73C8462DA}"/>
                </a:ext>
              </a:extLst>
            </p:cNvPr>
            <p:cNvSpPr>
              <a:spLocks noChangeArrowheads="1"/>
            </p:cNvSpPr>
            <p:nvPr/>
          </p:nvSpPr>
          <p:spPr bwMode="auto">
            <a:xfrm>
              <a:off x="4109"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17" name="Rectangle 1285">
              <a:extLst>
                <a:ext uri="{FF2B5EF4-FFF2-40B4-BE49-F238E27FC236}">
                  <a16:creationId xmlns:a16="http://schemas.microsoft.com/office/drawing/2014/main" id="{81C58DF0-3126-3FC2-74A8-3B403B3E10CD}"/>
                </a:ext>
              </a:extLst>
            </p:cNvPr>
            <p:cNvSpPr>
              <a:spLocks noChangeArrowheads="1"/>
            </p:cNvSpPr>
            <p:nvPr/>
          </p:nvSpPr>
          <p:spPr bwMode="auto">
            <a:xfrm>
              <a:off x="4109"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18" name="Rectangle 1283">
              <a:extLst>
                <a:ext uri="{FF2B5EF4-FFF2-40B4-BE49-F238E27FC236}">
                  <a16:creationId xmlns:a16="http://schemas.microsoft.com/office/drawing/2014/main" id="{2EF0AD0E-435B-F803-49A0-0656822E9C57}"/>
                </a:ext>
              </a:extLst>
            </p:cNvPr>
            <p:cNvSpPr>
              <a:spLocks noChangeArrowheads="1"/>
            </p:cNvSpPr>
            <p:nvPr/>
          </p:nvSpPr>
          <p:spPr bwMode="auto">
            <a:xfrm>
              <a:off x="4109"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19" name="Rectangle 1281">
              <a:extLst>
                <a:ext uri="{FF2B5EF4-FFF2-40B4-BE49-F238E27FC236}">
                  <a16:creationId xmlns:a16="http://schemas.microsoft.com/office/drawing/2014/main" id="{F130E06A-D0C4-1670-32AC-3F2D67F6A800}"/>
                </a:ext>
              </a:extLst>
            </p:cNvPr>
            <p:cNvSpPr>
              <a:spLocks noChangeArrowheads="1"/>
            </p:cNvSpPr>
            <p:nvPr/>
          </p:nvSpPr>
          <p:spPr bwMode="auto">
            <a:xfrm>
              <a:off x="4109"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0" name="Rectangle 1279">
              <a:extLst>
                <a:ext uri="{FF2B5EF4-FFF2-40B4-BE49-F238E27FC236}">
                  <a16:creationId xmlns:a16="http://schemas.microsoft.com/office/drawing/2014/main" id="{AB8C5F1B-3D0F-1B69-5627-5D959D1F793A}"/>
                </a:ext>
              </a:extLst>
            </p:cNvPr>
            <p:cNvSpPr>
              <a:spLocks noChangeArrowheads="1"/>
            </p:cNvSpPr>
            <p:nvPr/>
          </p:nvSpPr>
          <p:spPr bwMode="auto">
            <a:xfrm>
              <a:off x="4109"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1" name="Rectangle 1277">
              <a:extLst>
                <a:ext uri="{FF2B5EF4-FFF2-40B4-BE49-F238E27FC236}">
                  <a16:creationId xmlns:a16="http://schemas.microsoft.com/office/drawing/2014/main" id="{0604193F-0926-ABA5-E3FB-BEECBC896B9F}"/>
                </a:ext>
              </a:extLst>
            </p:cNvPr>
            <p:cNvSpPr>
              <a:spLocks noChangeArrowheads="1"/>
            </p:cNvSpPr>
            <p:nvPr/>
          </p:nvSpPr>
          <p:spPr bwMode="auto">
            <a:xfrm>
              <a:off x="4109"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2" name="Rectangle 1275">
              <a:extLst>
                <a:ext uri="{FF2B5EF4-FFF2-40B4-BE49-F238E27FC236}">
                  <a16:creationId xmlns:a16="http://schemas.microsoft.com/office/drawing/2014/main" id="{6592AEF0-2A49-1C0C-BFC3-08D62EC8C081}"/>
                </a:ext>
              </a:extLst>
            </p:cNvPr>
            <p:cNvSpPr>
              <a:spLocks noChangeArrowheads="1"/>
            </p:cNvSpPr>
            <p:nvPr/>
          </p:nvSpPr>
          <p:spPr bwMode="auto">
            <a:xfrm>
              <a:off x="4109"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3" name="Rectangle 1272">
              <a:extLst>
                <a:ext uri="{FF2B5EF4-FFF2-40B4-BE49-F238E27FC236}">
                  <a16:creationId xmlns:a16="http://schemas.microsoft.com/office/drawing/2014/main" id="{CEB70157-B1BF-DF5C-85A3-FAD71CA70DD2}"/>
                </a:ext>
              </a:extLst>
            </p:cNvPr>
            <p:cNvSpPr>
              <a:spLocks noChangeArrowheads="1"/>
            </p:cNvSpPr>
            <p:nvPr/>
          </p:nvSpPr>
          <p:spPr bwMode="auto">
            <a:xfrm>
              <a:off x="399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4" name="Rectangle 1270">
              <a:extLst>
                <a:ext uri="{FF2B5EF4-FFF2-40B4-BE49-F238E27FC236}">
                  <a16:creationId xmlns:a16="http://schemas.microsoft.com/office/drawing/2014/main" id="{56E41C44-A91C-DC43-DCD9-EE608CFE6B57}"/>
                </a:ext>
              </a:extLst>
            </p:cNvPr>
            <p:cNvSpPr>
              <a:spLocks noChangeArrowheads="1"/>
            </p:cNvSpPr>
            <p:nvPr/>
          </p:nvSpPr>
          <p:spPr bwMode="auto">
            <a:xfrm>
              <a:off x="399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5" name="Rectangle 1268">
              <a:extLst>
                <a:ext uri="{FF2B5EF4-FFF2-40B4-BE49-F238E27FC236}">
                  <a16:creationId xmlns:a16="http://schemas.microsoft.com/office/drawing/2014/main" id="{04956335-EFDA-31DF-0828-B2EC07F33EBB}"/>
                </a:ext>
              </a:extLst>
            </p:cNvPr>
            <p:cNvSpPr>
              <a:spLocks noChangeArrowheads="1"/>
            </p:cNvSpPr>
            <p:nvPr/>
          </p:nvSpPr>
          <p:spPr bwMode="auto">
            <a:xfrm>
              <a:off x="399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6" name="Rectangle 1266">
              <a:extLst>
                <a:ext uri="{FF2B5EF4-FFF2-40B4-BE49-F238E27FC236}">
                  <a16:creationId xmlns:a16="http://schemas.microsoft.com/office/drawing/2014/main" id="{28C04E77-20FD-7F1C-3ACF-E5D7F58F0489}"/>
                </a:ext>
              </a:extLst>
            </p:cNvPr>
            <p:cNvSpPr>
              <a:spLocks noChangeArrowheads="1"/>
            </p:cNvSpPr>
            <p:nvPr/>
          </p:nvSpPr>
          <p:spPr bwMode="auto">
            <a:xfrm>
              <a:off x="399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7" name="Rectangle 1264">
              <a:extLst>
                <a:ext uri="{FF2B5EF4-FFF2-40B4-BE49-F238E27FC236}">
                  <a16:creationId xmlns:a16="http://schemas.microsoft.com/office/drawing/2014/main" id="{1A74ED3C-2D34-67B4-5127-528F869D3BA9}"/>
                </a:ext>
              </a:extLst>
            </p:cNvPr>
            <p:cNvSpPr>
              <a:spLocks noChangeArrowheads="1"/>
            </p:cNvSpPr>
            <p:nvPr/>
          </p:nvSpPr>
          <p:spPr bwMode="auto">
            <a:xfrm>
              <a:off x="399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8" name="Rectangle 1262">
              <a:extLst>
                <a:ext uri="{FF2B5EF4-FFF2-40B4-BE49-F238E27FC236}">
                  <a16:creationId xmlns:a16="http://schemas.microsoft.com/office/drawing/2014/main" id="{F22A6C7D-7695-A857-0855-E07DEEF99080}"/>
                </a:ext>
              </a:extLst>
            </p:cNvPr>
            <p:cNvSpPr>
              <a:spLocks noChangeArrowheads="1"/>
            </p:cNvSpPr>
            <p:nvPr/>
          </p:nvSpPr>
          <p:spPr bwMode="auto">
            <a:xfrm>
              <a:off x="399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29" name="Rectangle 1260">
              <a:extLst>
                <a:ext uri="{FF2B5EF4-FFF2-40B4-BE49-F238E27FC236}">
                  <a16:creationId xmlns:a16="http://schemas.microsoft.com/office/drawing/2014/main" id="{8BFC68F1-DDD3-BDD3-06B1-2336292978D8}"/>
                </a:ext>
              </a:extLst>
            </p:cNvPr>
            <p:cNvSpPr>
              <a:spLocks noChangeArrowheads="1"/>
            </p:cNvSpPr>
            <p:nvPr/>
          </p:nvSpPr>
          <p:spPr bwMode="auto">
            <a:xfrm>
              <a:off x="399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0" name="Rectangle 1257">
              <a:extLst>
                <a:ext uri="{FF2B5EF4-FFF2-40B4-BE49-F238E27FC236}">
                  <a16:creationId xmlns:a16="http://schemas.microsoft.com/office/drawing/2014/main" id="{06465F9C-AC17-4D8E-3F4D-34973BDAA8D9}"/>
                </a:ext>
              </a:extLst>
            </p:cNvPr>
            <p:cNvSpPr>
              <a:spLocks noChangeArrowheads="1"/>
            </p:cNvSpPr>
            <p:nvPr/>
          </p:nvSpPr>
          <p:spPr bwMode="auto">
            <a:xfrm>
              <a:off x="3879"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1" name="Rectangle 1255">
              <a:extLst>
                <a:ext uri="{FF2B5EF4-FFF2-40B4-BE49-F238E27FC236}">
                  <a16:creationId xmlns:a16="http://schemas.microsoft.com/office/drawing/2014/main" id="{72518B2B-C60F-716C-B0B4-57302182D964}"/>
                </a:ext>
              </a:extLst>
            </p:cNvPr>
            <p:cNvSpPr>
              <a:spLocks noChangeArrowheads="1"/>
            </p:cNvSpPr>
            <p:nvPr/>
          </p:nvSpPr>
          <p:spPr bwMode="auto">
            <a:xfrm>
              <a:off x="3879"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2" name="Rectangle 1253">
              <a:extLst>
                <a:ext uri="{FF2B5EF4-FFF2-40B4-BE49-F238E27FC236}">
                  <a16:creationId xmlns:a16="http://schemas.microsoft.com/office/drawing/2014/main" id="{C5AB68BD-6F53-CA6F-E9C5-B0290450BC24}"/>
                </a:ext>
              </a:extLst>
            </p:cNvPr>
            <p:cNvSpPr>
              <a:spLocks noChangeArrowheads="1"/>
            </p:cNvSpPr>
            <p:nvPr/>
          </p:nvSpPr>
          <p:spPr bwMode="auto">
            <a:xfrm>
              <a:off x="3879"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3" name="Rectangle 1251">
              <a:extLst>
                <a:ext uri="{FF2B5EF4-FFF2-40B4-BE49-F238E27FC236}">
                  <a16:creationId xmlns:a16="http://schemas.microsoft.com/office/drawing/2014/main" id="{D0888707-39EC-6B13-C4FC-D9CBD678C21E}"/>
                </a:ext>
              </a:extLst>
            </p:cNvPr>
            <p:cNvSpPr>
              <a:spLocks noChangeArrowheads="1"/>
            </p:cNvSpPr>
            <p:nvPr/>
          </p:nvSpPr>
          <p:spPr bwMode="auto">
            <a:xfrm>
              <a:off x="3879"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4" name="Rectangle 1249">
              <a:extLst>
                <a:ext uri="{FF2B5EF4-FFF2-40B4-BE49-F238E27FC236}">
                  <a16:creationId xmlns:a16="http://schemas.microsoft.com/office/drawing/2014/main" id="{00D98B47-725D-F973-34B5-5E40A5CBF46C}"/>
                </a:ext>
              </a:extLst>
            </p:cNvPr>
            <p:cNvSpPr>
              <a:spLocks noChangeArrowheads="1"/>
            </p:cNvSpPr>
            <p:nvPr/>
          </p:nvSpPr>
          <p:spPr bwMode="auto">
            <a:xfrm>
              <a:off x="3879"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5" name="Rectangle 1247">
              <a:extLst>
                <a:ext uri="{FF2B5EF4-FFF2-40B4-BE49-F238E27FC236}">
                  <a16:creationId xmlns:a16="http://schemas.microsoft.com/office/drawing/2014/main" id="{9B83C80A-04DF-D5E6-4B2A-9F627BE40442}"/>
                </a:ext>
              </a:extLst>
            </p:cNvPr>
            <p:cNvSpPr>
              <a:spLocks noChangeArrowheads="1"/>
            </p:cNvSpPr>
            <p:nvPr/>
          </p:nvSpPr>
          <p:spPr bwMode="auto">
            <a:xfrm>
              <a:off x="3879"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6" name="Rectangle 1245">
              <a:extLst>
                <a:ext uri="{FF2B5EF4-FFF2-40B4-BE49-F238E27FC236}">
                  <a16:creationId xmlns:a16="http://schemas.microsoft.com/office/drawing/2014/main" id="{06A39B4E-E96A-0D70-77FF-A2496CBA6CEA}"/>
                </a:ext>
              </a:extLst>
            </p:cNvPr>
            <p:cNvSpPr>
              <a:spLocks noChangeArrowheads="1"/>
            </p:cNvSpPr>
            <p:nvPr/>
          </p:nvSpPr>
          <p:spPr bwMode="auto">
            <a:xfrm>
              <a:off x="3879"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7" name="Rectangle 1242">
              <a:extLst>
                <a:ext uri="{FF2B5EF4-FFF2-40B4-BE49-F238E27FC236}">
                  <a16:creationId xmlns:a16="http://schemas.microsoft.com/office/drawing/2014/main" id="{7FE06D3D-A0D9-58B6-4BF0-8FD610FCB7A0}"/>
                </a:ext>
              </a:extLst>
            </p:cNvPr>
            <p:cNvSpPr>
              <a:spLocks noChangeArrowheads="1"/>
            </p:cNvSpPr>
            <p:nvPr/>
          </p:nvSpPr>
          <p:spPr bwMode="auto">
            <a:xfrm>
              <a:off x="376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8" name="Rectangle 1240">
              <a:extLst>
                <a:ext uri="{FF2B5EF4-FFF2-40B4-BE49-F238E27FC236}">
                  <a16:creationId xmlns:a16="http://schemas.microsoft.com/office/drawing/2014/main" id="{C37EF14B-8C8E-0907-1062-B13FEBA6F880}"/>
                </a:ext>
              </a:extLst>
            </p:cNvPr>
            <p:cNvSpPr>
              <a:spLocks noChangeArrowheads="1"/>
            </p:cNvSpPr>
            <p:nvPr/>
          </p:nvSpPr>
          <p:spPr bwMode="auto">
            <a:xfrm>
              <a:off x="376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39" name="Rectangle 1238">
              <a:extLst>
                <a:ext uri="{FF2B5EF4-FFF2-40B4-BE49-F238E27FC236}">
                  <a16:creationId xmlns:a16="http://schemas.microsoft.com/office/drawing/2014/main" id="{CC98CF8D-C4DD-C79A-C93A-FF32CCCFAB37}"/>
                </a:ext>
              </a:extLst>
            </p:cNvPr>
            <p:cNvSpPr>
              <a:spLocks noChangeArrowheads="1"/>
            </p:cNvSpPr>
            <p:nvPr/>
          </p:nvSpPr>
          <p:spPr bwMode="auto">
            <a:xfrm>
              <a:off x="376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0" name="Rectangle 1236">
              <a:extLst>
                <a:ext uri="{FF2B5EF4-FFF2-40B4-BE49-F238E27FC236}">
                  <a16:creationId xmlns:a16="http://schemas.microsoft.com/office/drawing/2014/main" id="{096CFADD-A4E0-CFA9-A82C-74CAA4659F3A}"/>
                </a:ext>
              </a:extLst>
            </p:cNvPr>
            <p:cNvSpPr>
              <a:spLocks noChangeArrowheads="1"/>
            </p:cNvSpPr>
            <p:nvPr/>
          </p:nvSpPr>
          <p:spPr bwMode="auto">
            <a:xfrm>
              <a:off x="376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1" name="Rectangle 1234">
              <a:extLst>
                <a:ext uri="{FF2B5EF4-FFF2-40B4-BE49-F238E27FC236}">
                  <a16:creationId xmlns:a16="http://schemas.microsoft.com/office/drawing/2014/main" id="{03170E70-0A18-55EA-B869-02BDA0D10354}"/>
                </a:ext>
              </a:extLst>
            </p:cNvPr>
            <p:cNvSpPr>
              <a:spLocks noChangeArrowheads="1"/>
            </p:cNvSpPr>
            <p:nvPr/>
          </p:nvSpPr>
          <p:spPr bwMode="auto">
            <a:xfrm>
              <a:off x="376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2" name="Rectangle 1232">
              <a:extLst>
                <a:ext uri="{FF2B5EF4-FFF2-40B4-BE49-F238E27FC236}">
                  <a16:creationId xmlns:a16="http://schemas.microsoft.com/office/drawing/2014/main" id="{D1B126FD-A64B-0814-45A0-F36ACFC2FC33}"/>
                </a:ext>
              </a:extLst>
            </p:cNvPr>
            <p:cNvSpPr>
              <a:spLocks noChangeArrowheads="1"/>
            </p:cNvSpPr>
            <p:nvPr/>
          </p:nvSpPr>
          <p:spPr bwMode="auto">
            <a:xfrm>
              <a:off x="376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3" name="Rectangle 1230">
              <a:extLst>
                <a:ext uri="{FF2B5EF4-FFF2-40B4-BE49-F238E27FC236}">
                  <a16:creationId xmlns:a16="http://schemas.microsoft.com/office/drawing/2014/main" id="{4A82931D-E9D5-7EFC-8B44-3491687DA7DE}"/>
                </a:ext>
              </a:extLst>
            </p:cNvPr>
            <p:cNvSpPr>
              <a:spLocks noChangeArrowheads="1"/>
            </p:cNvSpPr>
            <p:nvPr/>
          </p:nvSpPr>
          <p:spPr bwMode="auto">
            <a:xfrm>
              <a:off x="376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4" name="Rectangle 1227">
              <a:extLst>
                <a:ext uri="{FF2B5EF4-FFF2-40B4-BE49-F238E27FC236}">
                  <a16:creationId xmlns:a16="http://schemas.microsoft.com/office/drawing/2014/main" id="{65176BA2-1F67-3769-5BD9-2CFDB1BDD5AC}"/>
                </a:ext>
              </a:extLst>
            </p:cNvPr>
            <p:cNvSpPr>
              <a:spLocks noChangeArrowheads="1"/>
            </p:cNvSpPr>
            <p:nvPr/>
          </p:nvSpPr>
          <p:spPr bwMode="auto">
            <a:xfrm>
              <a:off x="3649"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5" name="Rectangle 1225">
              <a:extLst>
                <a:ext uri="{FF2B5EF4-FFF2-40B4-BE49-F238E27FC236}">
                  <a16:creationId xmlns:a16="http://schemas.microsoft.com/office/drawing/2014/main" id="{1E89FE67-5684-4293-53CF-579A0E97DE7A}"/>
                </a:ext>
              </a:extLst>
            </p:cNvPr>
            <p:cNvSpPr>
              <a:spLocks noChangeArrowheads="1"/>
            </p:cNvSpPr>
            <p:nvPr/>
          </p:nvSpPr>
          <p:spPr bwMode="auto">
            <a:xfrm>
              <a:off x="3649"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6" name="Rectangle 1223">
              <a:extLst>
                <a:ext uri="{FF2B5EF4-FFF2-40B4-BE49-F238E27FC236}">
                  <a16:creationId xmlns:a16="http://schemas.microsoft.com/office/drawing/2014/main" id="{D3820488-4B57-65AE-E51D-F95B4717E78F}"/>
                </a:ext>
              </a:extLst>
            </p:cNvPr>
            <p:cNvSpPr>
              <a:spLocks noChangeArrowheads="1"/>
            </p:cNvSpPr>
            <p:nvPr/>
          </p:nvSpPr>
          <p:spPr bwMode="auto">
            <a:xfrm>
              <a:off x="3649"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7" name="Rectangle 1221">
              <a:extLst>
                <a:ext uri="{FF2B5EF4-FFF2-40B4-BE49-F238E27FC236}">
                  <a16:creationId xmlns:a16="http://schemas.microsoft.com/office/drawing/2014/main" id="{973E53B0-36B8-5283-7E89-80C4DCBE16DF}"/>
                </a:ext>
              </a:extLst>
            </p:cNvPr>
            <p:cNvSpPr>
              <a:spLocks noChangeArrowheads="1"/>
            </p:cNvSpPr>
            <p:nvPr/>
          </p:nvSpPr>
          <p:spPr bwMode="auto">
            <a:xfrm>
              <a:off x="3649"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8" name="Rectangle 1219">
              <a:extLst>
                <a:ext uri="{FF2B5EF4-FFF2-40B4-BE49-F238E27FC236}">
                  <a16:creationId xmlns:a16="http://schemas.microsoft.com/office/drawing/2014/main" id="{F139FC92-AD93-5266-3517-602673AA5A48}"/>
                </a:ext>
              </a:extLst>
            </p:cNvPr>
            <p:cNvSpPr>
              <a:spLocks noChangeArrowheads="1"/>
            </p:cNvSpPr>
            <p:nvPr/>
          </p:nvSpPr>
          <p:spPr bwMode="auto">
            <a:xfrm>
              <a:off x="3649"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49" name="Rectangle 1217">
              <a:extLst>
                <a:ext uri="{FF2B5EF4-FFF2-40B4-BE49-F238E27FC236}">
                  <a16:creationId xmlns:a16="http://schemas.microsoft.com/office/drawing/2014/main" id="{B39C0777-BD8F-B7BC-1B91-E211D1F505AC}"/>
                </a:ext>
              </a:extLst>
            </p:cNvPr>
            <p:cNvSpPr>
              <a:spLocks noChangeArrowheads="1"/>
            </p:cNvSpPr>
            <p:nvPr/>
          </p:nvSpPr>
          <p:spPr bwMode="auto">
            <a:xfrm>
              <a:off x="3649"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0" name="Rectangle 1215">
              <a:extLst>
                <a:ext uri="{FF2B5EF4-FFF2-40B4-BE49-F238E27FC236}">
                  <a16:creationId xmlns:a16="http://schemas.microsoft.com/office/drawing/2014/main" id="{CAE1934B-44FC-A422-6300-3823CAF951F0}"/>
                </a:ext>
              </a:extLst>
            </p:cNvPr>
            <p:cNvSpPr>
              <a:spLocks noChangeArrowheads="1"/>
            </p:cNvSpPr>
            <p:nvPr/>
          </p:nvSpPr>
          <p:spPr bwMode="auto">
            <a:xfrm>
              <a:off x="3649"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1" name="Rectangle 1212">
              <a:extLst>
                <a:ext uri="{FF2B5EF4-FFF2-40B4-BE49-F238E27FC236}">
                  <a16:creationId xmlns:a16="http://schemas.microsoft.com/office/drawing/2014/main" id="{C01A9F51-E3B1-8336-A36D-0556B4C7BB19}"/>
                </a:ext>
              </a:extLst>
            </p:cNvPr>
            <p:cNvSpPr>
              <a:spLocks noChangeArrowheads="1"/>
            </p:cNvSpPr>
            <p:nvPr/>
          </p:nvSpPr>
          <p:spPr bwMode="auto">
            <a:xfrm>
              <a:off x="353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2" name="Rectangle 1210">
              <a:extLst>
                <a:ext uri="{FF2B5EF4-FFF2-40B4-BE49-F238E27FC236}">
                  <a16:creationId xmlns:a16="http://schemas.microsoft.com/office/drawing/2014/main" id="{00328306-8F6A-C44E-3746-1DEF2F82753F}"/>
                </a:ext>
              </a:extLst>
            </p:cNvPr>
            <p:cNvSpPr>
              <a:spLocks noChangeArrowheads="1"/>
            </p:cNvSpPr>
            <p:nvPr/>
          </p:nvSpPr>
          <p:spPr bwMode="auto">
            <a:xfrm>
              <a:off x="353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3" name="Rectangle 1208">
              <a:extLst>
                <a:ext uri="{FF2B5EF4-FFF2-40B4-BE49-F238E27FC236}">
                  <a16:creationId xmlns:a16="http://schemas.microsoft.com/office/drawing/2014/main" id="{59FC52EC-CEBE-903D-7D3A-927343CFFFE7}"/>
                </a:ext>
              </a:extLst>
            </p:cNvPr>
            <p:cNvSpPr>
              <a:spLocks noChangeArrowheads="1"/>
            </p:cNvSpPr>
            <p:nvPr/>
          </p:nvSpPr>
          <p:spPr bwMode="auto">
            <a:xfrm>
              <a:off x="353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4" name="Rectangle 1206">
              <a:extLst>
                <a:ext uri="{FF2B5EF4-FFF2-40B4-BE49-F238E27FC236}">
                  <a16:creationId xmlns:a16="http://schemas.microsoft.com/office/drawing/2014/main" id="{64167E19-1FD5-FC34-346B-7FC842A16F9E}"/>
                </a:ext>
              </a:extLst>
            </p:cNvPr>
            <p:cNvSpPr>
              <a:spLocks noChangeArrowheads="1"/>
            </p:cNvSpPr>
            <p:nvPr/>
          </p:nvSpPr>
          <p:spPr bwMode="auto">
            <a:xfrm>
              <a:off x="353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5" name="Rectangle 1204">
              <a:extLst>
                <a:ext uri="{FF2B5EF4-FFF2-40B4-BE49-F238E27FC236}">
                  <a16:creationId xmlns:a16="http://schemas.microsoft.com/office/drawing/2014/main" id="{5C787773-3979-F983-5ED8-1BC3A1BDF709}"/>
                </a:ext>
              </a:extLst>
            </p:cNvPr>
            <p:cNvSpPr>
              <a:spLocks noChangeArrowheads="1"/>
            </p:cNvSpPr>
            <p:nvPr/>
          </p:nvSpPr>
          <p:spPr bwMode="auto">
            <a:xfrm>
              <a:off x="353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6" name="Rectangle 1202">
              <a:extLst>
                <a:ext uri="{FF2B5EF4-FFF2-40B4-BE49-F238E27FC236}">
                  <a16:creationId xmlns:a16="http://schemas.microsoft.com/office/drawing/2014/main" id="{EBF8F9EA-F95F-E44E-83AB-0940F5A683E6}"/>
                </a:ext>
              </a:extLst>
            </p:cNvPr>
            <p:cNvSpPr>
              <a:spLocks noChangeArrowheads="1"/>
            </p:cNvSpPr>
            <p:nvPr/>
          </p:nvSpPr>
          <p:spPr bwMode="auto">
            <a:xfrm>
              <a:off x="353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7" name="Rectangle 1200">
              <a:extLst>
                <a:ext uri="{FF2B5EF4-FFF2-40B4-BE49-F238E27FC236}">
                  <a16:creationId xmlns:a16="http://schemas.microsoft.com/office/drawing/2014/main" id="{A242BC4A-B523-F31B-DFE9-844AEFD60BE3}"/>
                </a:ext>
              </a:extLst>
            </p:cNvPr>
            <p:cNvSpPr>
              <a:spLocks noChangeArrowheads="1"/>
            </p:cNvSpPr>
            <p:nvPr/>
          </p:nvSpPr>
          <p:spPr bwMode="auto">
            <a:xfrm>
              <a:off x="353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8" name="Rectangle 1197">
              <a:extLst>
                <a:ext uri="{FF2B5EF4-FFF2-40B4-BE49-F238E27FC236}">
                  <a16:creationId xmlns:a16="http://schemas.microsoft.com/office/drawing/2014/main" id="{852C71CC-FEB1-6388-8036-D986134077BC}"/>
                </a:ext>
              </a:extLst>
            </p:cNvPr>
            <p:cNvSpPr>
              <a:spLocks noChangeArrowheads="1"/>
            </p:cNvSpPr>
            <p:nvPr/>
          </p:nvSpPr>
          <p:spPr bwMode="auto">
            <a:xfrm>
              <a:off x="3409" y="5453"/>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59" name="Rectangle 1195">
              <a:extLst>
                <a:ext uri="{FF2B5EF4-FFF2-40B4-BE49-F238E27FC236}">
                  <a16:creationId xmlns:a16="http://schemas.microsoft.com/office/drawing/2014/main" id="{254CB1A9-6FA0-2131-3DD7-C5167F322844}"/>
                </a:ext>
              </a:extLst>
            </p:cNvPr>
            <p:cNvSpPr>
              <a:spLocks noChangeArrowheads="1"/>
            </p:cNvSpPr>
            <p:nvPr/>
          </p:nvSpPr>
          <p:spPr bwMode="auto">
            <a:xfrm>
              <a:off x="3409" y="5319"/>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0" name="Rectangle 1193">
              <a:extLst>
                <a:ext uri="{FF2B5EF4-FFF2-40B4-BE49-F238E27FC236}">
                  <a16:creationId xmlns:a16="http://schemas.microsoft.com/office/drawing/2014/main" id="{12DD377F-1C50-98A5-6BBB-FA6EAFB541D4}"/>
                </a:ext>
              </a:extLst>
            </p:cNvPr>
            <p:cNvSpPr>
              <a:spLocks noChangeArrowheads="1"/>
            </p:cNvSpPr>
            <p:nvPr/>
          </p:nvSpPr>
          <p:spPr bwMode="auto">
            <a:xfrm>
              <a:off x="3409" y="5185"/>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1" name="Rectangle 1191">
              <a:extLst>
                <a:ext uri="{FF2B5EF4-FFF2-40B4-BE49-F238E27FC236}">
                  <a16:creationId xmlns:a16="http://schemas.microsoft.com/office/drawing/2014/main" id="{DCFE974D-C2A0-6C06-9B12-3BB96E63D829}"/>
                </a:ext>
              </a:extLst>
            </p:cNvPr>
            <p:cNvSpPr>
              <a:spLocks noChangeArrowheads="1"/>
            </p:cNvSpPr>
            <p:nvPr/>
          </p:nvSpPr>
          <p:spPr bwMode="auto">
            <a:xfrm>
              <a:off x="3409" y="5038"/>
              <a:ext cx="12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2" name="Rectangle 1189">
              <a:extLst>
                <a:ext uri="{FF2B5EF4-FFF2-40B4-BE49-F238E27FC236}">
                  <a16:creationId xmlns:a16="http://schemas.microsoft.com/office/drawing/2014/main" id="{415C31D9-A083-A2D6-082B-3544E1F8CA6C}"/>
                </a:ext>
              </a:extLst>
            </p:cNvPr>
            <p:cNvSpPr>
              <a:spLocks noChangeArrowheads="1"/>
            </p:cNvSpPr>
            <p:nvPr/>
          </p:nvSpPr>
          <p:spPr bwMode="auto">
            <a:xfrm>
              <a:off x="3409" y="4904"/>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3" name="Rectangle 1187">
              <a:extLst>
                <a:ext uri="{FF2B5EF4-FFF2-40B4-BE49-F238E27FC236}">
                  <a16:creationId xmlns:a16="http://schemas.microsoft.com/office/drawing/2014/main" id="{33C2D702-2458-978C-BDC1-25E3761B53D6}"/>
                </a:ext>
              </a:extLst>
            </p:cNvPr>
            <p:cNvSpPr>
              <a:spLocks noChangeArrowheads="1"/>
            </p:cNvSpPr>
            <p:nvPr/>
          </p:nvSpPr>
          <p:spPr bwMode="auto">
            <a:xfrm>
              <a:off x="3409" y="4770"/>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4" name="Rectangle 1185">
              <a:extLst>
                <a:ext uri="{FF2B5EF4-FFF2-40B4-BE49-F238E27FC236}">
                  <a16:creationId xmlns:a16="http://schemas.microsoft.com/office/drawing/2014/main" id="{E93522C3-7263-C82D-D1CF-96BCAE5A4392}"/>
                </a:ext>
              </a:extLst>
            </p:cNvPr>
            <p:cNvSpPr>
              <a:spLocks noChangeArrowheads="1"/>
            </p:cNvSpPr>
            <p:nvPr/>
          </p:nvSpPr>
          <p:spPr bwMode="auto">
            <a:xfrm>
              <a:off x="3409" y="4636"/>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5" name="Rectangle 1182">
              <a:extLst>
                <a:ext uri="{FF2B5EF4-FFF2-40B4-BE49-F238E27FC236}">
                  <a16:creationId xmlns:a16="http://schemas.microsoft.com/office/drawing/2014/main" id="{A72682D5-0CF0-B2CD-EF5A-8445249B2436}"/>
                </a:ext>
              </a:extLst>
            </p:cNvPr>
            <p:cNvSpPr>
              <a:spLocks noChangeArrowheads="1"/>
            </p:cNvSpPr>
            <p:nvPr/>
          </p:nvSpPr>
          <p:spPr bwMode="auto">
            <a:xfrm>
              <a:off x="329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6" name="Rectangle 1180">
              <a:extLst>
                <a:ext uri="{FF2B5EF4-FFF2-40B4-BE49-F238E27FC236}">
                  <a16:creationId xmlns:a16="http://schemas.microsoft.com/office/drawing/2014/main" id="{41767BC2-7B4E-BCB8-3D10-F5C8A08F2DA4}"/>
                </a:ext>
              </a:extLst>
            </p:cNvPr>
            <p:cNvSpPr>
              <a:spLocks noChangeArrowheads="1"/>
            </p:cNvSpPr>
            <p:nvPr/>
          </p:nvSpPr>
          <p:spPr bwMode="auto">
            <a:xfrm>
              <a:off x="329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7" name="Rectangle 1178">
              <a:extLst>
                <a:ext uri="{FF2B5EF4-FFF2-40B4-BE49-F238E27FC236}">
                  <a16:creationId xmlns:a16="http://schemas.microsoft.com/office/drawing/2014/main" id="{0686017D-BB90-3944-6A6F-3A929C8B8D56}"/>
                </a:ext>
              </a:extLst>
            </p:cNvPr>
            <p:cNvSpPr>
              <a:spLocks noChangeArrowheads="1"/>
            </p:cNvSpPr>
            <p:nvPr/>
          </p:nvSpPr>
          <p:spPr bwMode="auto">
            <a:xfrm>
              <a:off x="329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8" name="Rectangle 1176">
              <a:extLst>
                <a:ext uri="{FF2B5EF4-FFF2-40B4-BE49-F238E27FC236}">
                  <a16:creationId xmlns:a16="http://schemas.microsoft.com/office/drawing/2014/main" id="{8B2732A3-3972-9959-91E1-ED650263A007}"/>
                </a:ext>
              </a:extLst>
            </p:cNvPr>
            <p:cNvSpPr>
              <a:spLocks noChangeArrowheads="1"/>
            </p:cNvSpPr>
            <p:nvPr/>
          </p:nvSpPr>
          <p:spPr bwMode="auto">
            <a:xfrm>
              <a:off x="329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69" name="Rectangle 1174">
              <a:extLst>
                <a:ext uri="{FF2B5EF4-FFF2-40B4-BE49-F238E27FC236}">
                  <a16:creationId xmlns:a16="http://schemas.microsoft.com/office/drawing/2014/main" id="{A121991B-1189-5B0A-2DA5-1CC9B5026486}"/>
                </a:ext>
              </a:extLst>
            </p:cNvPr>
            <p:cNvSpPr>
              <a:spLocks noChangeArrowheads="1"/>
            </p:cNvSpPr>
            <p:nvPr/>
          </p:nvSpPr>
          <p:spPr bwMode="auto">
            <a:xfrm>
              <a:off x="329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0" name="Rectangle 1172">
              <a:extLst>
                <a:ext uri="{FF2B5EF4-FFF2-40B4-BE49-F238E27FC236}">
                  <a16:creationId xmlns:a16="http://schemas.microsoft.com/office/drawing/2014/main" id="{36F428DD-9AEC-8DD0-30B3-0F9945DE16CE}"/>
                </a:ext>
              </a:extLst>
            </p:cNvPr>
            <p:cNvSpPr>
              <a:spLocks noChangeArrowheads="1"/>
            </p:cNvSpPr>
            <p:nvPr/>
          </p:nvSpPr>
          <p:spPr bwMode="auto">
            <a:xfrm>
              <a:off x="329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1" name="Rectangle 1170">
              <a:extLst>
                <a:ext uri="{FF2B5EF4-FFF2-40B4-BE49-F238E27FC236}">
                  <a16:creationId xmlns:a16="http://schemas.microsoft.com/office/drawing/2014/main" id="{F108EC58-CEE5-BEBF-D52F-085E20795EBE}"/>
                </a:ext>
              </a:extLst>
            </p:cNvPr>
            <p:cNvSpPr>
              <a:spLocks noChangeArrowheads="1"/>
            </p:cNvSpPr>
            <p:nvPr/>
          </p:nvSpPr>
          <p:spPr bwMode="auto">
            <a:xfrm>
              <a:off x="329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2" name="Rectangle 1167">
              <a:extLst>
                <a:ext uri="{FF2B5EF4-FFF2-40B4-BE49-F238E27FC236}">
                  <a16:creationId xmlns:a16="http://schemas.microsoft.com/office/drawing/2014/main" id="{866DF275-51F6-839C-4322-79C14FE6AD45}"/>
                </a:ext>
              </a:extLst>
            </p:cNvPr>
            <p:cNvSpPr>
              <a:spLocks noChangeArrowheads="1"/>
            </p:cNvSpPr>
            <p:nvPr/>
          </p:nvSpPr>
          <p:spPr bwMode="auto">
            <a:xfrm>
              <a:off x="3169" y="5453"/>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3" name="Rectangle 1165">
              <a:extLst>
                <a:ext uri="{FF2B5EF4-FFF2-40B4-BE49-F238E27FC236}">
                  <a16:creationId xmlns:a16="http://schemas.microsoft.com/office/drawing/2014/main" id="{C69283D2-329E-A167-763F-200FD9A20AAB}"/>
                </a:ext>
              </a:extLst>
            </p:cNvPr>
            <p:cNvSpPr>
              <a:spLocks noChangeArrowheads="1"/>
            </p:cNvSpPr>
            <p:nvPr/>
          </p:nvSpPr>
          <p:spPr bwMode="auto">
            <a:xfrm>
              <a:off x="3169" y="5319"/>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4" name="Rectangle 1163">
              <a:extLst>
                <a:ext uri="{FF2B5EF4-FFF2-40B4-BE49-F238E27FC236}">
                  <a16:creationId xmlns:a16="http://schemas.microsoft.com/office/drawing/2014/main" id="{EB48557B-9370-9AC2-896A-7053A8AB2410}"/>
                </a:ext>
              </a:extLst>
            </p:cNvPr>
            <p:cNvSpPr>
              <a:spLocks noChangeArrowheads="1"/>
            </p:cNvSpPr>
            <p:nvPr/>
          </p:nvSpPr>
          <p:spPr bwMode="auto">
            <a:xfrm>
              <a:off x="3169" y="5185"/>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5" name="Rectangle 1161">
              <a:extLst>
                <a:ext uri="{FF2B5EF4-FFF2-40B4-BE49-F238E27FC236}">
                  <a16:creationId xmlns:a16="http://schemas.microsoft.com/office/drawing/2014/main" id="{415FB1DF-B6BA-BB20-8EDE-03E884FFD809}"/>
                </a:ext>
              </a:extLst>
            </p:cNvPr>
            <p:cNvSpPr>
              <a:spLocks noChangeArrowheads="1"/>
            </p:cNvSpPr>
            <p:nvPr/>
          </p:nvSpPr>
          <p:spPr bwMode="auto">
            <a:xfrm>
              <a:off x="3169" y="5038"/>
              <a:ext cx="12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6" name="Rectangle 1159">
              <a:extLst>
                <a:ext uri="{FF2B5EF4-FFF2-40B4-BE49-F238E27FC236}">
                  <a16:creationId xmlns:a16="http://schemas.microsoft.com/office/drawing/2014/main" id="{48C528BD-0D32-B075-2256-3EDC57AAFCA4}"/>
                </a:ext>
              </a:extLst>
            </p:cNvPr>
            <p:cNvSpPr>
              <a:spLocks noChangeArrowheads="1"/>
            </p:cNvSpPr>
            <p:nvPr/>
          </p:nvSpPr>
          <p:spPr bwMode="auto">
            <a:xfrm>
              <a:off x="3169" y="4904"/>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7" name="Rectangle 1157">
              <a:extLst>
                <a:ext uri="{FF2B5EF4-FFF2-40B4-BE49-F238E27FC236}">
                  <a16:creationId xmlns:a16="http://schemas.microsoft.com/office/drawing/2014/main" id="{0A5ACA94-4128-6548-399B-3DE0BEFDE848}"/>
                </a:ext>
              </a:extLst>
            </p:cNvPr>
            <p:cNvSpPr>
              <a:spLocks noChangeArrowheads="1"/>
            </p:cNvSpPr>
            <p:nvPr/>
          </p:nvSpPr>
          <p:spPr bwMode="auto">
            <a:xfrm>
              <a:off x="3169" y="4770"/>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8" name="Rectangle 1155">
              <a:extLst>
                <a:ext uri="{FF2B5EF4-FFF2-40B4-BE49-F238E27FC236}">
                  <a16:creationId xmlns:a16="http://schemas.microsoft.com/office/drawing/2014/main" id="{F86F374B-6A76-9016-C611-E488ADF9B9F1}"/>
                </a:ext>
              </a:extLst>
            </p:cNvPr>
            <p:cNvSpPr>
              <a:spLocks noChangeArrowheads="1"/>
            </p:cNvSpPr>
            <p:nvPr/>
          </p:nvSpPr>
          <p:spPr bwMode="auto">
            <a:xfrm>
              <a:off x="3169" y="4636"/>
              <a:ext cx="12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79" name="Rectangle 1136">
              <a:extLst>
                <a:ext uri="{FF2B5EF4-FFF2-40B4-BE49-F238E27FC236}">
                  <a16:creationId xmlns:a16="http://schemas.microsoft.com/office/drawing/2014/main" id="{599759C8-9638-E8A2-1D68-C9633720008D}"/>
                </a:ext>
              </a:extLst>
            </p:cNvPr>
            <p:cNvSpPr>
              <a:spLocks noChangeArrowheads="1"/>
            </p:cNvSpPr>
            <p:nvPr/>
          </p:nvSpPr>
          <p:spPr bwMode="auto">
            <a:xfrm>
              <a:off x="3054" y="5453"/>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80" name="Rectangle 1134">
              <a:extLst>
                <a:ext uri="{FF2B5EF4-FFF2-40B4-BE49-F238E27FC236}">
                  <a16:creationId xmlns:a16="http://schemas.microsoft.com/office/drawing/2014/main" id="{B7005923-7796-00C1-6903-A33EC8D762B7}"/>
                </a:ext>
              </a:extLst>
            </p:cNvPr>
            <p:cNvSpPr>
              <a:spLocks noChangeArrowheads="1"/>
            </p:cNvSpPr>
            <p:nvPr/>
          </p:nvSpPr>
          <p:spPr bwMode="auto">
            <a:xfrm>
              <a:off x="2286" y="5453"/>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dirty="0">
                  <a:latin typeface="HGP創英角ﾎﾟｯﾌﾟ体" panose="040B0A00000000000000" pitchFamily="50" charset="-128"/>
                  <a:ea typeface="HGP創英角ﾎﾟｯﾌﾟ体" panose="040B0A00000000000000" pitchFamily="50" charset="-128"/>
                </a:rPr>
                <a:t>標準化と管理の定着</a:t>
              </a:r>
            </a:p>
          </p:txBody>
        </p:sp>
        <p:sp>
          <p:nvSpPr>
            <p:cNvPr id="21581" name="Rectangle 1115">
              <a:extLst>
                <a:ext uri="{FF2B5EF4-FFF2-40B4-BE49-F238E27FC236}">
                  <a16:creationId xmlns:a16="http://schemas.microsoft.com/office/drawing/2014/main" id="{EF985907-9836-6B63-5FA8-2EA43D1E13A2}"/>
                </a:ext>
              </a:extLst>
            </p:cNvPr>
            <p:cNvSpPr>
              <a:spLocks noChangeArrowheads="1"/>
            </p:cNvSpPr>
            <p:nvPr/>
          </p:nvSpPr>
          <p:spPr bwMode="auto">
            <a:xfrm>
              <a:off x="3054" y="4507"/>
              <a:ext cx="1200" cy="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en-US" altLang="ja-JP" sz="1000" dirty="0">
                  <a:latin typeface="HGP創英角ﾎﾟｯﾌﾟ体" panose="040B0A00000000000000" pitchFamily="50" charset="-128"/>
                  <a:ea typeface="HGP創英角ﾎﾟｯﾌﾟ体" panose="040B0A00000000000000" pitchFamily="50" charset="-128"/>
                </a:rPr>
                <a:t>10</a:t>
              </a:r>
              <a:r>
                <a:rPr lang="ja-JP" altLang="en-US" sz="1000" dirty="0">
                  <a:latin typeface="HGP創英角ﾎﾟｯﾌﾟ体" panose="040B0A00000000000000" pitchFamily="50" charset="-128"/>
                  <a:ea typeface="HGP創英角ﾎﾟｯﾌﾟ体" panose="040B0A00000000000000" pitchFamily="50" charset="-128"/>
                </a:rPr>
                <a:t>　　</a:t>
              </a:r>
              <a:r>
                <a:rPr lang="en-US" altLang="ja-JP" sz="1000" dirty="0">
                  <a:latin typeface="HGP創英角ﾎﾟｯﾌﾟ体" panose="040B0A00000000000000" pitchFamily="50" charset="-128"/>
                  <a:ea typeface="HGP創英角ﾎﾟｯﾌﾟ体" panose="040B0A00000000000000" pitchFamily="50" charset="-128"/>
                </a:rPr>
                <a:t>20</a:t>
              </a:r>
              <a:r>
                <a:rPr lang="ja-JP" altLang="en-US" sz="1000" dirty="0">
                  <a:latin typeface="HGP創英角ﾎﾟｯﾌﾟ体" panose="040B0A00000000000000" pitchFamily="50" charset="-128"/>
                  <a:ea typeface="HGP創英角ﾎﾟｯﾌﾟ体" panose="040B0A00000000000000" pitchFamily="50" charset="-128"/>
                </a:rPr>
                <a:t>　</a:t>
              </a:r>
              <a:r>
                <a:rPr lang="en-US" altLang="ja-JP" sz="1000" dirty="0">
                  <a:latin typeface="HGP創英角ﾎﾟｯﾌﾟ体" panose="040B0A00000000000000" pitchFamily="50" charset="-128"/>
                  <a:ea typeface="HGP創英角ﾎﾟｯﾌﾟ体" panose="040B0A00000000000000" pitchFamily="50" charset="-128"/>
                </a:rPr>
                <a:t>30</a:t>
              </a:r>
              <a:r>
                <a:rPr lang="ja-JP" altLang="en-US" sz="1000" dirty="0">
                  <a:latin typeface="HGP創英角ﾎﾟｯﾌﾟ体" panose="040B0A00000000000000" pitchFamily="50" charset="-128"/>
                  <a:ea typeface="HGP創英角ﾎﾟｯﾌﾟ体" panose="040B0A00000000000000" pitchFamily="50" charset="-128"/>
                </a:rPr>
                <a:t>　</a:t>
              </a:r>
              <a:r>
                <a:rPr lang="en-US" altLang="ja-JP" sz="1000" dirty="0">
                  <a:latin typeface="HGP創英角ﾎﾟｯﾌﾟ体" panose="040B0A00000000000000" pitchFamily="50" charset="-128"/>
                  <a:ea typeface="HGP創英角ﾎﾟｯﾌﾟ体" panose="040B0A00000000000000" pitchFamily="50" charset="-128"/>
                </a:rPr>
                <a:t>10</a:t>
              </a:r>
              <a:r>
                <a:rPr lang="ja-JP" altLang="en-US" sz="1000" dirty="0">
                  <a:latin typeface="HGP創英角ﾎﾟｯﾌﾟ体" panose="040B0A00000000000000" pitchFamily="50" charset="-128"/>
                  <a:ea typeface="HGP創英角ﾎﾟｯﾌﾟ体" panose="040B0A00000000000000" pitchFamily="50" charset="-128"/>
                </a:rPr>
                <a:t>　</a:t>
              </a:r>
              <a:r>
                <a:rPr lang="en-US" altLang="ja-JP" sz="1000" dirty="0">
                  <a:latin typeface="HGP創英角ﾎﾟｯﾌﾟ体" panose="040B0A00000000000000" pitchFamily="50" charset="-128"/>
                  <a:ea typeface="HGP創英角ﾎﾟｯﾌﾟ体" panose="040B0A00000000000000" pitchFamily="50" charset="-128"/>
                </a:rPr>
                <a:t>20</a:t>
              </a:r>
              <a:r>
                <a:rPr lang="ja-JP" altLang="en-US" sz="1000" dirty="0">
                  <a:latin typeface="HGP創英角ﾎﾟｯﾌﾟ体" panose="040B0A00000000000000" pitchFamily="50" charset="-128"/>
                  <a:ea typeface="HGP創英角ﾎﾟｯﾌﾟ体" panose="040B0A00000000000000" pitchFamily="50" charset="-128"/>
                </a:rPr>
                <a:t>　</a:t>
              </a:r>
              <a:r>
                <a:rPr lang="en-US" altLang="ja-JP" sz="1000" dirty="0">
                  <a:latin typeface="HGP創英角ﾎﾟｯﾌﾟ体" panose="040B0A00000000000000" pitchFamily="50" charset="-128"/>
                  <a:ea typeface="HGP創英角ﾎﾟｯﾌﾟ体" panose="040B0A00000000000000" pitchFamily="50" charset="-128"/>
                </a:rPr>
                <a:t>30</a:t>
              </a:r>
              <a:r>
                <a:rPr lang="ja-JP" altLang="en-US" sz="1000" dirty="0">
                  <a:latin typeface="HGP創英角ﾎﾟｯﾌﾟ体" panose="040B0A00000000000000" pitchFamily="50" charset="-128"/>
                  <a:ea typeface="HGP創英角ﾎﾟｯﾌﾟ体" panose="040B0A00000000000000" pitchFamily="50" charset="-128"/>
                </a:rPr>
                <a:t>　</a:t>
              </a:r>
              <a:r>
                <a:rPr lang="en-US" altLang="ja-JP" sz="1000" dirty="0">
                  <a:latin typeface="HGP創英角ﾎﾟｯﾌﾟ体" panose="040B0A00000000000000" pitchFamily="50" charset="-128"/>
                  <a:ea typeface="HGP創英角ﾎﾟｯﾌﾟ体" panose="040B0A00000000000000" pitchFamily="50" charset="-128"/>
                </a:rPr>
                <a:t>10</a:t>
              </a:r>
              <a:r>
                <a:rPr lang="ja-JP" altLang="en-US" sz="1000" dirty="0">
                  <a:latin typeface="HGP創英角ﾎﾟｯﾌﾟ体" panose="040B0A00000000000000" pitchFamily="50" charset="-128"/>
                  <a:ea typeface="HGP創英角ﾎﾟｯﾌﾟ体" panose="040B0A00000000000000" pitchFamily="50" charset="-128"/>
                </a:rPr>
                <a:t>　</a:t>
              </a:r>
              <a:r>
                <a:rPr lang="en-US" altLang="ja-JP" sz="1000" dirty="0">
                  <a:latin typeface="HGP創英角ﾎﾟｯﾌﾟ体" panose="040B0A00000000000000" pitchFamily="50" charset="-128"/>
                  <a:ea typeface="HGP創英角ﾎﾟｯﾌﾟ体" panose="040B0A00000000000000" pitchFamily="50" charset="-128"/>
                </a:rPr>
                <a:t>20</a:t>
              </a:r>
              <a:r>
                <a:rPr lang="ja-JP" altLang="en-US" sz="1000" dirty="0">
                  <a:latin typeface="HGP創英角ﾎﾟｯﾌﾟ体" panose="040B0A00000000000000" pitchFamily="50" charset="-128"/>
                  <a:ea typeface="HGP創英角ﾎﾟｯﾌﾟ体" panose="040B0A00000000000000" pitchFamily="50" charset="-128"/>
                </a:rPr>
                <a:t>　</a:t>
              </a:r>
              <a:r>
                <a:rPr lang="en-US" altLang="ja-JP" sz="1000" dirty="0">
                  <a:latin typeface="HGP創英角ﾎﾟｯﾌﾟ体" panose="040B0A00000000000000" pitchFamily="50" charset="-128"/>
                  <a:ea typeface="HGP創英角ﾎﾟｯﾌﾟ体" panose="040B0A00000000000000" pitchFamily="50" charset="-128"/>
                </a:rPr>
                <a:t>30</a:t>
              </a:r>
            </a:p>
          </p:txBody>
        </p:sp>
        <p:sp>
          <p:nvSpPr>
            <p:cNvPr id="21582" name="Rectangle 1112">
              <a:extLst>
                <a:ext uri="{FF2B5EF4-FFF2-40B4-BE49-F238E27FC236}">
                  <a16:creationId xmlns:a16="http://schemas.microsoft.com/office/drawing/2014/main" id="{925ED0CC-833C-C4D2-A5FE-C9E486DA039C}"/>
                </a:ext>
              </a:extLst>
            </p:cNvPr>
            <p:cNvSpPr>
              <a:spLocks noChangeArrowheads="1"/>
            </p:cNvSpPr>
            <p:nvPr/>
          </p:nvSpPr>
          <p:spPr bwMode="auto">
            <a:xfrm>
              <a:off x="3054" y="5319"/>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83" name="Rectangle 1110">
              <a:extLst>
                <a:ext uri="{FF2B5EF4-FFF2-40B4-BE49-F238E27FC236}">
                  <a16:creationId xmlns:a16="http://schemas.microsoft.com/office/drawing/2014/main" id="{D18788B0-55AB-DE65-776E-C4F7741E11BF}"/>
                </a:ext>
              </a:extLst>
            </p:cNvPr>
            <p:cNvSpPr>
              <a:spLocks noChangeArrowheads="1"/>
            </p:cNvSpPr>
            <p:nvPr/>
          </p:nvSpPr>
          <p:spPr bwMode="auto">
            <a:xfrm>
              <a:off x="2286" y="5319"/>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効果の確認</a:t>
              </a:r>
            </a:p>
          </p:txBody>
        </p:sp>
        <p:sp>
          <p:nvSpPr>
            <p:cNvPr id="21584" name="Rectangle 1107">
              <a:extLst>
                <a:ext uri="{FF2B5EF4-FFF2-40B4-BE49-F238E27FC236}">
                  <a16:creationId xmlns:a16="http://schemas.microsoft.com/office/drawing/2014/main" id="{F61FD5A7-0236-7242-2E65-6B8EA3DAB71F}"/>
                </a:ext>
              </a:extLst>
            </p:cNvPr>
            <p:cNvSpPr>
              <a:spLocks noChangeArrowheads="1"/>
            </p:cNvSpPr>
            <p:nvPr/>
          </p:nvSpPr>
          <p:spPr bwMode="auto">
            <a:xfrm>
              <a:off x="3054" y="5185"/>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85" name="Rectangle 1105">
              <a:extLst>
                <a:ext uri="{FF2B5EF4-FFF2-40B4-BE49-F238E27FC236}">
                  <a16:creationId xmlns:a16="http://schemas.microsoft.com/office/drawing/2014/main" id="{C6D445F5-615F-494F-042D-63F4B71AB421}"/>
                </a:ext>
              </a:extLst>
            </p:cNvPr>
            <p:cNvSpPr>
              <a:spLocks noChangeArrowheads="1"/>
            </p:cNvSpPr>
            <p:nvPr/>
          </p:nvSpPr>
          <p:spPr bwMode="auto">
            <a:xfrm>
              <a:off x="2286" y="5185"/>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対策案検討と実施対策</a:t>
              </a:r>
            </a:p>
          </p:txBody>
        </p:sp>
        <p:sp>
          <p:nvSpPr>
            <p:cNvPr id="21586" name="Rectangle 1102">
              <a:extLst>
                <a:ext uri="{FF2B5EF4-FFF2-40B4-BE49-F238E27FC236}">
                  <a16:creationId xmlns:a16="http://schemas.microsoft.com/office/drawing/2014/main" id="{104FC6FA-F57F-0692-FEC0-07B2B5554F7C}"/>
                </a:ext>
              </a:extLst>
            </p:cNvPr>
            <p:cNvSpPr>
              <a:spLocks noChangeArrowheads="1"/>
            </p:cNvSpPr>
            <p:nvPr/>
          </p:nvSpPr>
          <p:spPr bwMode="auto">
            <a:xfrm>
              <a:off x="3054" y="5038"/>
              <a:ext cx="115"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87" name="Rectangle 1100">
              <a:extLst>
                <a:ext uri="{FF2B5EF4-FFF2-40B4-BE49-F238E27FC236}">
                  <a16:creationId xmlns:a16="http://schemas.microsoft.com/office/drawing/2014/main" id="{74011ABD-9113-ED53-9A8D-525553A01FBE}"/>
                </a:ext>
              </a:extLst>
            </p:cNvPr>
            <p:cNvSpPr>
              <a:spLocks noChangeArrowheads="1"/>
            </p:cNvSpPr>
            <p:nvPr/>
          </p:nvSpPr>
          <p:spPr bwMode="auto">
            <a:xfrm>
              <a:off x="2286" y="5038"/>
              <a:ext cx="768"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要因解析</a:t>
              </a:r>
            </a:p>
          </p:txBody>
        </p:sp>
        <p:sp>
          <p:nvSpPr>
            <p:cNvPr id="21588" name="Rectangle 1097">
              <a:extLst>
                <a:ext uri="{FF2B5EF4-FFF2-40B4-BE49-F238E27FC236}">
                  <a16:creationId xmlns:a16="http://schemas.microsoft.com/office/drawing/2014/main" id="{4920A397-9A1E-1CC7-68C1-397F7236F6C9}"/>
                </a:ext>
              </a:extLst>
            </p:cNvPr>
            <p:cNvSpPr>
              <a:spLocks noChangeArrowheads="1"/>
            </p:cNvSpPr>
            <p:nvPr/>
          </p:nvSpPr>
          <p:spPr bwMode="auto">
            <a:xfrm>
              <a:off x="3054" y="4904"/>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89" name="Rectangle 1095">
              <a:extLst>
                <a:ext uri="{FF2B5EF4-FFF2-40B4-BE49-F238E27FC236}">
                  <a16:creationId xmlns:a16="http://schemas.microsoft.com/office/drawing/2014/main" id="{3CE19B6C-F42B-CC81-EE1B-221E56CE0866}"/>
                </a:ext>
              </a:extLst>
            </p:cNvPr>
            <p:cNvSpPr>
              <a:spLocks noChangeArrowheads="1"/>
            </p:cNvSpPr>
            <p:nvPr/>
          </p:nvSpPr>
          <p:spPr bwMode="auto">
            <a:xfrm>
              <a:off x="2286" y="4904"/>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活動計画</a:t>
              </a:r>
            </a:p>
          </p:txBody>
        </p:sp>
        <p:sp>
          <p:nvSpPr>
            <p:cNvPr id="21590" name="Rectangle 1092">
              <a:extLst>
                <a:ext uri="{FF2B5EF4-FFF2-40B4-BE49-F238E27FC236}">
                  <a16:creationId xmlns:a16="http://schemas.microsoft.com/office/drawing/2014/main" id="{7C8C54F6-82E4-4ACC-90F5-352FC5E28A44}"/>
                </a:ext>
              </a:extLst>
            </p:cNvPr>
            <p:cNvSpPr>
              <a:spLocks noChangeArrowheads="1"/>
            </p:cNvSpPr>
            <p:nvPr/>
          </p:nvSpPr>
          <p:spPr bwMode="auto">
            <a:xfrm>
              <a:off x="3054" y="4770"/>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91" name="Rectangle 1090">
              <a:extLst>
                <a:ext uri="{FF2B5EF4-FFF2-40B4-BE49-F238E27FC236}">
                  <a16:creationId xmlns:a16="http://schemas.microsoft.com/office/drawing/2014/main" id="{32F12E91-FCD7-820D-2828-1F1326B13937}"/>
                </a:ext>
              </a:extLst>
            </p:cNvPr>
            <p:cNvSpPr>
              <a:spLocks noChangeArrowheads="1"/>
            </p:cNvSpPr>
            <p:nvPr/>
          </p:nvSpPr>
          <p:spPr bwMode="auto">
            <a:xfrm>
              <a:off x="2286" y="4770"/>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現状把握と目標</a:t>
              </a:r>
            </a:p>
          </p:txBody>
        </p:sp>
        <p:sp>
          <p:nvSpPr>
            <p:cNvPr id="21592" name="Rectangle 1087">
              <a:extLst>
                <a:ext uri="{FF2B5EF4-FFF2-40B4-BE49-F238E27FC236}">
                  <a16:creationId xmlns:a16="http://schemas.microsoft.com/office/drawing/2014/main" id="{E5DCC54A-2E51-1619-080D-DA73D3B1EE4B}"/>
                </a:ext>
              </a:extLst>
            </p:cNvPr>
            <p:cNvSpPr>
              <a:spLocks noChangeArrowheads="1"/>
            </p:cNvSpPr>
            <p:nvPr/>
          </p:nvSpPr>
          <p:spPr bwMode="auto">
            <a:xfrm>
              <a:off x="3054" y="4636"/>
              <a:ext cx="11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93" name="Rectangle 1085">
              <a:extLst>
                <a:ext uri="{FF2B5EF4-FFF2-40B4-BE49-F238E27FC236}">
                  <a16:creationId xmlns:a16="http://schemas.microsoft.com/office/drawing/2014/main" id="{9825E45A-EE56-62FC-E870-8651CEE6246D}"/>
                </a:ext>
              </a:extLst>
            </p:cNvPr>
            <p:cNvSpPr>
              <a:spLocks noChangeArrowheads="1"/>
            </p:cNvSpPr>
            <p:nvPr/>
          </p:nvSpPr>
          <p:spPr bwMode="auto">
            <a:xfrm>
              <a:off x="3054" y="4368"/>
              <a:ext cx="117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　　　　</a:t>
              </a:r>
              <a:r>
                <a:rPr lang="en-US" altLang="ja-JP" sz="1000" dirty="0">
                  <a:latin typeface="HGP創英角ﾎﾟｯﾌﾟ体" panose="040B0A00000000000000" pitchFamily="50" charset="-128"/>
                  <a:ea typeface="HGP創英角ﾎﾟｯﾌﾟ体" panose="040B0A00000000000000" pitchFamily="50" charset="-128"/>
                </a:rPr>
                <a:t>8</a:t>
              </a:r>
              <a:r>
                <a:rPr lang="ja-JP" altLang="en-US" sz="1000">
                  <a:latin typeface="HGP創英角ﾎﾟｯﾌﾟ体" panose="040B0A00000000000000" pitchFamily="50" charset="-128"/>
                  <a:ea typeface="HGP創英角ﾎﾟｯﾌﾟ体" panose="040B0A00000000000000" pitchFamily="50" charset="-128"/>
                </a:rPr>
                <a:t>月　　　　　</a:t>
              </a:r>
              <a:r>
                <a:rPr lang="en-US" altLang="ja-JP" sz="1000" dirty="0">
                  <a:latin typeface="HGP創英角ﾎﾟｯﾌﾟ体" panose="040B0A00000000000000" pitchFamily="50" charset="-128"/>
                  <a:ea typeface="HGP創英角ﾎﾟｯﾌﾟ体" panose="040B0A00000000000000" pitchFamily="50" charset="-128"/>
                </a:rPr>
                <a:t>9</a:t>
              </a:r>
              <a:r>
                <a:rPr lang="ja-JP" altLang="en-US" sz="1000">
                  <a:latin typeface="HGP創英角ﾎﾟｯﾌﾟ体" panose="040B0A00000000000000" pitchFamily="50" charset="-128"/>
                  <a:ea typeface="HGP創英角ﾎﾟｯﾌﾟ体" panose="040B0A00000000000000" pitchFamily="50" charset="-128"/>
                </a:rPr>
                <a:t>月　　　　　</a:t>
              </a:r>
              <a:r>
                <a:rPr lang="en-US" altLang="ja-JP" sz="1000" dirty="0">
                  <a:latin typeface="HGP創英角ﾎﾟｯﾌﾟ体" panose="040B0A00000000000000" pitchFamily="50" charset="-128"/>
                  <a:ea typeface="HGP創英角ﾎﾟｯﾌﾟ体" panose="040B0A00000000000000" pitchFamily="50" charset="-128"/>
                </a:rPr>
                <a:t>10</a:t>
              </a:r>
              <a:r>
                <a:rPr lang="ja-JP" altLang="en-US" sz="1000">
                  <a:latin typeface="HGP創英角ﾎﾟｯﾌﾟ体" panose="040B0A00000000000000" pitchFamily="50" charset="-128"/>
                  <a:ea typeface="HGP創英角ﾎﾟｯﾌﾟ体" panose="040B0A00000000000000" pitchFamily="50" charset="-128"/>
                </a:rPr>
                <a:t>月</a:t>
              </a:r>
            </a:p>
          </p:txBody>
        </p:sp>
        <p:sp>
          <p:nvSpPr>
            <p:cNvPr id="21594" name="Rectangle 1082">
              <a:extLst>
                <a:ext uri="{FF2B5EF4-FFF2-40B4-BE49-F238E27FC236}">
                  <a16:creationId xmlns:a16="http://schemas.microsoft.com/office/drawing/2014/main" id="{17194C73-FF9C-64EE-F198-97560EF8201D}"/>
                </a:ext>
              </a:extLst>
            </p:cNvPr>
            <p:cNvSpPr>
              <a:spLocks noChangeArrowheads="1"/>
            </p:cNvSpPr>
            <p:nvPr/>
          </p:nvSpPr>
          <p:spPr bwMode="auto">
            <a:xfrm>
              <a:off x="2286" y="4636"/>
              <a:ext cx="76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000">
                  <a:latin typeface="HGP創英角ﾎﾟｯﾌﾟ体" panose="040B0A00000000000000" pitchFamily="50" charset="-128"/>
                  <a:ea typeface="HGP創英角ﾎﾟｯﾌﾟ体" panose="040B0A00000000000000" pitchFamily="50" charset="-128"/>
                </a:rPr>
                <a:t>テーマ選定</a:t>
              </a:r>
            </a:p>
          </p:txBody>
        </p:sp>
        <p:sp>
          <p:nvSpPr>
            <p:cNvPr id="21595" name="Rectangle 1075">
              <a:extLst>
                <a:ext uri="{FF2B5EF4-FFF2-40B4-BE49-F238E27FC236}">
                  <a16:creationId xmlns:a16="http://schemas.microsoft.com/office/drawing/2014/main" id="{74084E00-F0C5-9AC6-98D7-E2D9405D256F}"/>
                </a:ext>
              </a:extLst>
            </p:cNvPr>
            <p:cNvSpPr>
              <a:spLocks noChangeArrowheads="1"/>
            </p:cNvSpPr>
            <p:nvPr/>
          </p:nvSpPr>
          <p:spPr bwMode="auto">
            <a:xfrm>
              <a:off x="2286" y="4368"/>
              <a:ext cx="768" cy="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000">
                <a:latin typeface="HGP創英角ﾎﾟｯﾌﾟ体" panose="040B0A00000000000000" pitchFamily="50" charset="-128"/>
                <a:ea typeface="HGP創英角ﾎﾟｯﾌﾟ体" panose="040B0A00000000000000" pitchFamily="50" charset="-128"/>
              </a:endParaRPr>
            </a:p>
          </p:txBody>
        </p:sp>
        <p:sp>
          <p:nvSpPr>
            <p:cNvPr id="21596" name="Line 1076">
              <a:extLst>
                <a:ext uri="{FF2B5EF4-FFF2-40B4-BE49-F238E27FC236}">
                  <a16:creationId xmlns:a16="http://schemas.microsoft.com/office/drawing/2014/main" id="{4DF29F2E-D31B-EBF3-14F3-B017386A6C87}"/>
                </a:ext>
              </a:extLst>
            </p:cNvPr>
            <p:cNvSpPr>
              <a:spLocks noChangeShapeType="1"/>
            </p:cNvSpPr>
            <p:nvPr/>
          </p:nvSpPr>
          <p:spPr bwMode="auto">
            <a:xfrm>
              <a:off x="2286" y="4368"/>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597" name="Line 1077">
              <a:extLst>
                <a:ext uri="{FF2B5EF4-FFF2-40B4-BE49-F238E27FC236}">
                  <a16:creationId xmlns:a16="http://schemas.microsoft.com/office/drawing/2014/main" id="{907D5A04-591F-4DA1-51B9-2563CEC8531A}"/>
                </a:ext>
              </a:extLst>
            </p:cNvPr>
            <p:cNvSpPr>
              <a:spLocks noChangeShapeType="1"/>
            </p:cNvSpPr>
            <p:nvPr/>
          </p:nvSpPr>
          <p:spPr bwMode="auto">
            <a:xfrm>
              <a:off x="2286" y="5587"/>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598" name="Line 1078">
              <a:extLst>
                <a:ext uri="{FF2B5EF4-FFF2-40B4-BE49-F238E27FC236}">
                  <a16:creationId xmlns:a16="http://schemas.microsoft.com/office/drawing/2014/main" id="{33F9C70A-996B-B4D8-64B9-B563F92D2007}"/>
                </a:ext>
              </a:extLst>
            </p:cNvPr>
            <p:cNvSpPr>
              <a:spLocks noChangeShapeType="1"/>
            </p:cNvSpPr>
            <p:nvPr/>
          </p:nvSpPr>
          <p:spPr bwMode="auto">
            <a:xfrm>
              <a:off x="2286" y="4368"/>
              <a:ext cx="0" cy="1219"/>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599" name="Line 1079">
              <a:extLst>
                <a:ext uri="{FF2B5EF4-FFF2-40B4-BE49-F238E27FC236}">
                  <a16:creationId xmlns:a16="http://schemas.microsoft.com/office/drawing/2014/main" id="{B12B16DD-DC43-E902-3B69-F3045F8AD042}"/>
                </a:ext>
              </a:extLst>
            </p:cNvPr>
            <p:cNvSpPr>
              <a:spLocks noChangeShapeType="1"/>
            </p:cNvSpPr>
            <p:nvPr/>
          </p:nvSpPr>
          <p:spPr bwMode="auto">
            <a:xfrm>
              <a:off x="4224" y="4368"/>
              <a:ext cx="0" cy="1219"/>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0" name="Line 1083">
              <a:extLst>
                <a:ext uri="{FF2B5EF4-FFF2-40B4-BE49-F238E27FC236}">
                  <a16:creationId xmlns:a16="http://schemas.microsoft.com/office/drawing/2014/main" id="{AEBA887F-7916-8EDE-1683-3A700A121F07}"/>
                </a:ext>
              </a:extLst>
            </p:cNvPr>
            <p:cNvSpPr>
              <a:spLocks noChangeShapeType="1"/>
            </p:cNvSpPr>
            <p:nvPr/>
          </p:nvSpPr>
          <p:spPr bwMode="auto">
            <a:xfrm>
              <a:off x="2286" y="4636"/>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1" name="Line 1086">
              <a:extLst>
                <a:ext uri="{FF2B5EF4-FFF2-40B4-BE49-F238E27FC236}">
                  <a16:creationId xmlns:a16="http://schemas.microsoft.com/office/drawing/2014/main" id="{72B7A790-0803-D4D5-D2C4-332E1BA428F5}"/>
                </a:ext>
              </a:extLst>
            </p:cNvPr>
            <p:cNvSpPr>
              <a:spLocks noChangeShapeType="1"/>
            </p:cNvSpPr>
            <p:nvPr/>
          </p:nvSpPr>
          <p:spPr bwMode="auto">
            <a:xfrm>
              <a:off x="3054" y="4368"/>
              <a:ext cx="0" cy="121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2" name="Line 1091">
              <a:extLst>
                <a:ext uri="{FF2B5EF4-FFF2-40B4-BE49-F238E27FC236}">
                  <a16:creationId xmlns:a16="http://schemas.microsoft.com/office/drawing/2014/main" id="{78EA8F3E-3B50-22E2-6435-ECE972D5B747}"/>
                </a:ext>
              </a:extLst>
            </p:cNvPr>
            <p:cNvSpPr>
              <a:spLocks noChangeShapeType="1"/>
            </p:cNvSpPr>
            <p:nvPr/>
          </p:nvSpPr>
          <p:spPr bwMode="auto">
            <a:xfrm>
              <a:off x="2286" y="4770"/>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3" name="Line 1096">
              <a:extLst>
                <a:ext uri="{FF2B5EF4-FFF2-40B4-BE49-F238E27FC236}">
                  <a16:creationId xmlns:a16="http://schemas.microsoft.com/office/drawing/2014/main" id="{42D4104A-282F-7A18-5261-94EC906DA790}"/>
                </a:ext>
              </a:extLst>
            </p:cNvPr>
            <p:cNvSpPr>
              <a:spLocks noChangeShapeType="1"/>
            </p:cNvSpPr>
            <p:nvPr/>
          </p:nvSpPr>
          <p:spPr bwMode="auto">
            <a:xfrm>
              <a:off x="2286" y="4904"/>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4" name="Line 1101">
              <a:extLst>
                <a:ext uri="{FF2B5EF4-FFF2-40B4-BE49-F238E27FC236}">
                  <a16:creationId xmlns:a16="http://schemas.microsoft.com/office/drawing/2014/main" id="{E9BB54EB-FB2D-BBD6-1632-8A2023FDDBDA}"/>
                </a:ext>
              </a:extLst>
            </p:cNvPr>
            <p:cNvSpPr>
              <a:spLocks noChangeShapeType="1"/>
            </p:cNvSpPr>
            <p:nvPr/>
          </p:nvSpPr>
          <p:spPr bwMode="auto">
            <a:xfrm>
              <a:off x="2286" y="5038"/>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5" name="Line 1106">
              <a:extLst>
                <a:ext uri="{FF2B5EF4-FFF2-40B4-BE49-F238E27FC236}">
                  <a16:creationId xmlns:a16="http://schemas.microsoft.com/office/drawing/2014/main" id="{4421C429-8F3B-AC36-55FF-808EB96E85BA}"/>
                </a:ext>
              </a:extLst>
            </p:cNvPr>
            <p:cNvSpPr>
              <a:spLocks noChangeShapeType="1"/>
            </p:cNvSpPr>
            <p:nvPr/>
          </p:nvSpPr>
          <p:spPr bwMode="auto">
            <a:xfrm>
              <a:off x="2286" y="5185"/>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6" name="Line 1111">
              <a:extLst>
                <a:ext uri="{FF2B5EF4-FFF2-40B4-BE49-F238E27FC236}">
                  <a16:creationId xmlns:a16="http://schemas.microsoft.com/office/drawing/2014/main" id="{0D8E2B38-3162-B136-D437-8324AE2008DC}"/>
                </a:ext>
              </a:extLst>
            </p:cNvPr>
            <p:cNvSpPr>
              <a:spLocks noChangeShapeType="1"/>
            </p:cNvSpPr>
            <p:nvPr/>
          </p:nvSpPr>
          <p:spPr bwMode="auto">
            <a:xfrm>
              <a:off x="2286" y="5319"/>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7" name="Line 1116">
              <a:extLst>
                <a:ext uri="{FF2B5EF4-FFF2-40B4-BE49-F238E27FC236}">
                  <a16:creationId xmlns:a16="http://schemas.microsoft.com/office/drawing/2014/main" id="{2E62C30B-3636-0015-34DF-B920D54D2D09}"/>
                </a:ext>
              </a:extLst>
            </p:cNvPr>
            <p:cNvSpPr>
              <a:spLocks noChangeShapeType="1"/>
            </p:cNvSpPr>
            <p:nvPr/>
          </p:nvSpPr>
          <p:spPr bwMode="auto">
            <a:xfrm>
              <a:off x="3054" y="4502"/>
              <a:ext cx="1170" cy="0"/>
            </a:xfrm>
            <a:prstGeom prst="line">
              <a:avLst/>
            </a:prstGeom>
            <a:noFill/>
            <a:ln w="12700">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8" name="Line 1135">
              <a:extLst>
                <a:ext uri="{FF2B5EF4-FFF2-40B4-BE49-F238E27FC236}">
                  <a16:creationId xmlns:a16="http://schemas.microsoft.com/office/drawing/2014/main" id="{B028F1AF-D4A8-9BEA-CA04-84BEAD670ED2}"/>
                </a:ext>
              </a:extLst>
            </p:cNvPr>
            <p:cNvSpPr>
              <a:spLocks noChangeShapeType="1"/>
            </p:cNvSpPr>
            <p:nvPr/>
          </p:nvSpPr>
          <p:spPr bwMode="auto">
            <a:xfrm>
              <a:off x="2286" y="5453"/>
              <a:ext cx="19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09" name="Line 1156">
              <a:extLst>
                <a:ext uri="{FF2B5EF4-FFF2-40B4-BE49-F238E27FC236}">
                  <a16:creationId xmlns:a16="http://schemas.microsoft.com/office/drawing/2014/main" id="{931C8583-6D4C-C221-266F-A86C7D392ECD}"/>
                </a:ext>
              </a:extLst>
            </p:cNvPr>
            <p:cNvSpPr>
              <a:spLocks noChangeShapeType="1"/>
            </p:cNvSpPr>
            <p:nvPr/>
          </p:nvSpPr>
          <p:spPr bwMode="auto">
            <a:xfrm>
              <a:off x="316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0" name="Line 1171">
              <a:extLst>
                <a:ext uri="{FF2B5EF4-FFF2-40B4-BE49-F238E27FC236}">
                  <a16:creationId xmlns:a16="http://schemas.microsoft.com/office/drawing/2014/main" id="{F63ADE27-311D-6F7D-D74E-0C335C4DCA51}"/>
                </a:ext>
              </a:extLst>
            </p:cNvPr>
            <p:cNvSpPr>
              <a:spLocks noChangeShapeType="1"/>
            </p:cNvSpPr>
            <p:nvPr/>
          </p:nvSpPr>
          <p:spPr bwMode="auto">
            <a:xfrm>
              <a:off x="3294"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1" name="Line 1186">
              <a:extLst>
                <a:ext uri="{FF2B5EF4-FFF2-40B4-BE49-F238E27FC236}">
                  <a16:creationId xmlns:a16="http://schemas.microsoft.com/office/drawing/2014/main" id="{C8CDC1C6-D6EE-F479-24BD-87C54F97F988}"/>
                </a:ext>
              </a:extLst>
            </p:cNvPr>
            <p:cNvSpPr>
              <a:spLocks noChangeShapeType="1"/>
            </p:cNvSpPr>
            <p:nvPr/>
          </p:nvSpPr>
          <p:spPr bwMode="auto">
            <a:xfrm>
              <a:off x="340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2" name="Line 1201">
              <a:extLst>
                <a:ext uri="{FF2B5EF4-FFF2-40B4-BE49-F238E27FC236}">
                  <a16:creationId xmlns:a16="http://schemas.microsoft.com/office/drawing/2014/main" id="{4392AAE6-DC12-B9FA-179E-10BB615A80F1}"/>
                </a:ext>
              </a:extLst>
            </p:cNvPr>
            <p:cNvSpPr>
              <a:spLocks noChangeShapeType="1"/>
            </p:cNvSpPr>
            <p:nvPr/>
          </p:nvSpPr>
          <p:spPr bwMode="auto">
            <a:xfrm>
              <a:off x="3534"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3" name="Line 1216">
              <a:extLst>
                <a:ext uri="{FF2B5EF4-FFF2-40B4-BE49-F238E27FC236}">
                  <a16:creationId xmlns:a16="http://schemas.microsoft.com/office/drawing/2014/main" id="{4A626CF7-4581-AC85-D0BA-D0E2822226D8}"/>
                </a:ext>
              </a:extLst>
            </p:cNvPr>
            <p:cNvSpPr>
              <a:spLocks noChangeShapeType="1"/>
            </p:cNvSpPr>
            <p:nvPr/>
          </p:nvSpPr>
          <p:spPr bwMode="auto">
            <a:xfrm>
              <a:off x="364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4" name="Line 1231">
              <a:extLst>
                <a:ext uri="{FF2B5EF4-FFF2-40B4-BE49-F238E27FC236}">
                  <a16:creationId xmlns:a16="http://schemas.microsoft.com/office/drawing/2014/main" id="{A066A079-BACA-ACA6-4785-44ABC7D3A1B8}"/>
                </a:ext>
              </a:extLst>
            </p:cNvPr>
            <p:cNvSpPr>
              <a:spLocks noChangeShapeType="1"/>
            </p:cNvSpPr>
            <p:nvPr/>
          </p:nvSpPr>
          <p:spPr bwMode="auto">
            <a:xfrm>
              <a:off x="3764"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5" name="Line 1246">
              <a:extLst>
                <a:ext uri="{FF2B5EF4-FFF2-40B4-BE49-F238E27FC236}">
                  <a16:creationId xmlns:a16="http://schemas.microsoft.com/office/drawing/2014/main" id="{1E18C306-158E-8CA4-F781-3E4B0A55FAEB}"/>
                </a:ext>
              </a:extLst>
            </p:cNvPr>
            <p:cNvSpPr>
              <a:spLocks noChangeShapeType="1"/>
            </p:cNvSpPr>
            <p:nvPr/>
          </p:nvSpPr>
          <p:spPr bwMode="auto">
            <a:xfrm>
              <a:off x="387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6" name="Line 1261">
              <a:extLst>
                <a:ext uri="{FF2B5EF4-FFF2-40B4-BE49-F238E27FC236}">
                  <a16:creationId xmlns:a16="http://schemas.microsoft.com/office/drawing/2014/main" id="{0C2847C2-0E5B-B16B-BB76-199F067F01D5}"/>
                </a:ext>
              </a:extLst>
            </p:cNvPr>
            <p:cNvSpPr>
              <a:spLocks noChangeShapeType="1"/>
            </p:cNvSpPr>
            <p:nvPr/>
          </p:nvSpPr>
          <p:spPr bwMode="auto">
            <a:xfrm>
              <a:off x="3994"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7" name="Line 1276">
              <a:extLst>
                <a:ext uri="{FF2B5EF4-FFF2-40B4-BE49-F238E27FC236}">
                  <a16:creationId xmlns:a16="http://schemas.microsoft.com/office/drawing/2014/main" id="{C13BA862-8F5D-08DF-0F4C-2B05701DB0D7}"/>
                </a:ext>
              </a:extLst>
            </p:cNvPr>
            <p:cNvSpPr>
              <a:spLocks noChangeShapeType="1"/>
            </p:cNvSpPr>
            <p:nvPr/>
          </p:nvSpPr>
          <p:spPr bwMode="auto">
            <a:xfrm>
              <a:off x="4109" y="4636"/>
              <a:ext cx="0" cy="95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8" name="Line 1293">
              <a:extLst>
                <a:ext uri="{FF2B5EF4-FFF2-40B4-BE49-F238E27FC236}">
                  <a16:creationId xmlns:a16="http://schemas.microsoft.com/office/drawing/2014/main" id="{3D25F427-C9E1-89E4-AAE5-8A71EA7F9877}"/>
                </a:ext>
              </a:extLst>
            </p:cNvPr>
            <p:cNvSpPr>
              <a:spLocks noChangeShapeType="1"/>
            </p:cNvSpPr>
            <p:nvPr/>
          </p:nvSpPr>
          <p:spPr bwMode="auto">
            <a:xfrm>
              <a:off x="3072" y="4680"/>
              <a:ext cx="48"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19" name="Line 1294">
              <a:extLst>
                <a:ext uri="{FF2B5EF4-FFF2-40B4-BE49-F238E27FC236}">
                  <a16:creationId xmlns:a16="http://schemas.microsoft.com/office/drawing/2014/main" id="{F293091F-3B52-C757-C072-1E25721BB023}"/>
                </a:ext>
              </a:extLst>
            </p:cNvPr>
            <p:cNvSpPr>
              <a:spLocks noChangeShapeType="1"/>
            </p:cNvSpPr>
            <p:nvPr/>
          </p:nvSpPr>
          <p:spPr bwMode="auto">
            <a:xfrm>
              <a:off x="3120" y="4800"/>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0" name="Line 1295">
              <a:extLst>
                <a:ext uri="{FF2B5EF4-FFF2-40B4-BE49-F238E27FC236}">
                  <a16:creationId xmlns:a16="http://schemas.microsoft.com/office/drawing/2014/main" id="{99E689BB-5D80-C667-7790-A71D6C24C006}"/>
                </a:ext>
              </a:extLst>
            </p:cNvPr>
            <p:cNvSpPr>
              <a:spLocks noChangeShapeType="1"/>
            </p:cNvSpPr>
            <p:nvPr/>
          </p:nvSpPr>
          <p:spPr bwMode="auto">
            <a:xfrm>
              <a:off x="3264" y="4944"/>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1" name="Line 1296">
              <a:extLst>
                <a:ext uri="{FF2B5EF4-FFF2-40B4-BE49-F238E27FC236}">
                  <a16:creationId xmlns:a16="http://schemas.microsoft.com/office/drawing/2014/main" id="{4281F47D-DA6C-D208-F5A1-9C3331E5FCE7}"/>
                </a:ext>
              </a:extLst>
            </p:cNvPr>
            <p:cNvSpPr>
              <a:spLocks noChangeShapeType="1"/>
            </p:cNvSpPr>
            <p:nvPr/>
          </p:nvSpPr>
          <p:spPr bwMode="auto">
            <a:xfrm>
              <a:off x="3408" y="5088"/>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2" name="Line 1297">
              <a:extLst>
                <a:ext uri="{FF2B5EF4-FFF2-40B4-BE49-F238E27FC236}">
                  <a16:creationId xmlns:a16="http://schemas.microsoft.com/office/drawing/2014/main" id="{F1F9C6DE-BF31-22EA-69D0-6DE2A5BEF463}"/>
                </a:ext>
              </a:extLst>
            </p:cNvPr>
            <p:cNvSpPr>
              <a:spLocks noChangeShapeType="1"/>
            </p:cNvSpPr>
            <p:nvPr/>
          </p:nvSpPr>
          <p:spPr bwMode="auto">
            <a:xfrm>
              <a:off x="3552" y="5232"/>
              <a:ext cx="288"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3" name="Line 1298">
              <a:extLst>
                <a:ext uri="{FF2B5EF4-FFF2-40B4-BE49-F238E27FC236}">
                  <a16:creationId xmlns:a16="http://schemas.microsoft.com/office/drawing/2014/main" id="{1250CD79-A790-0D00-9FFD-E85BE8EDF1AB}"/>
                </a:ext>
              </a:extLst>
            </p:cNvPr>
            <p:cNvSpPr>
              <a:spLocks noChangeShapeType="1"/>
            </p:cNvSpPr>
            <p:nvPr/>
          </p:nvSpPr>
          <p:spPr bwMode="auto">
            <a:xfrm>
              <a:off x="3888" y="5346"/>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4" name="Line 1299">
              <a:extLst>
                <a:ext uri="{FF2B5EF4-FFF2-40B4-BE49-F238E27FC236}">
                  <a16:creationId xmlns:a16="http://schemas.microsoft.com/office/drawing/2014/main" id="{CA1C87AA-2949-7B5A-E627-1C028CC17EFF}"/>
                </a:ext>
              </a:extLst>
            </p:cNvPr>
            <p:cNvSpPr>
              <a:spLocks noChangeShapeType="1"/>
            </p:cNvSpPr>
            <p:nvPr/>
          </p:nvSpPr>
          <p:spPr bwMode="auto">
            <a:xfrm>
              <a:off x="3990" y="5484"/>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5" name="Line 1300">
              <a:extLst>
                <a:ext uri="{FF2B5EF4-FFF2-40B4-BE49-F238E27FC236}">
                  <a16:creationId xmlns:a16="http://schemas.microsoft.com/office/drawing/2014/main" id="{1441EAAB-EC5F-ADDD-1513-37A05A9CFADF}"/>
                </a:ext>
              </a:extLst>
            </p:cNvPr>
            <p:cNvSpPr>
              <a:spLocks noChangeShapeType="1"/>
            </p:cNvSpPr>
            <p:nvPr/>
          </p:nvSpPr>
          <p:spPr bwMode="auto">
            <a:xfrm>
              <a:off x="3054" y="4746"/>
              <a:ext cx="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6" name="Line 1301">
              <a:extLst>
                <a:ext uri="{FF2B5EF4-FFF2-40B4-BE49-F238E27FC236}">
                  <a16:creationId xmlns:a16="http://schemas.microsoft.com/office/drawing/2014/main" id="{BA0F2A39-190F-9E49-F230-3C31DEFD5026}"/>
                </a:ext>
              </a:extLst>
            </p:cNvPr>
            <p:cNvSpPr>
              <a:spLocks noChangeShapeType="1"/>
            </p:cNvSpPr>
            <p:nvPr/>
          </p:nvSpPr>
          <p:spPr bwMode="auto">
            <a:xfrm>
              <a:off x="3114" y="4872"/>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7" name="Line 1302">
              <a:extLst>
                <a:ext uri="{FF2B5EF4-FFF2-40B4-BE49-F238E27FC236}">
                  <a16:creationId xmlns:a16="http://schemas.microsoft.com/office/drawing/2014/main" id="{6EA1499F-55C3-5FA0-E2AB-FF605CC47C93}"/>
                </a:ext>
              </a:extLst>
            </p:cNvPr>
            <p:cNvSpPr>
              <a:spLocks noChangeShapeType="1"/>
            </p:cNvSpPr>
            <p:nvPr/>
          </p:nvSpPr>
          <p:spPr bwMode="auto">
            <a:xfrm>
              <a:off x="3264" y="4992"/>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8" name="Line 1303">
              <a:extLst>
                <a:ext uri="{FF2B5EF4-FFF2-40B4-BE49-F238E27FC236}">
                  <a16:creationId xmlns:a16="http://schemas.microsoft.com/office/drawing/2014/main" id="{E51D063F-52FC-F81B-A7AF-99F9BCC8F8C1}"/>
                </a:ext>
              </a:extLst>
            </p:cNvPr>
            <p:cNvSpPr>
              <a:spLocks noChangeShapeType="1"/>
            </p:cNvSpPr>
            <p:nvPr/>
          </p:nvSpPr>
          <p:spPr bwMode="auto">
            <a:xfrm>
              <a:off x="3408" y="5136"/>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29" name="Line 1304">
              <a:extLst>
                <a:ext uri="{FF2B5EF4-FFF2-40B4-BE49-F238E27FC236}">
                  <a16:creationId xmlns:a16="http://schemas.microsoft.com/office/drawing/2014/main" id="{62F2F4EF-A3A8-E1E1-B417-7C2157F8FDD5}"/>
                </a:ext>
              </a:extLst>
            </p:cNvPr>
            <p:cNvSpPr>
              <a:spLocks noChangeShapeType="1"/>
            </p:cNvSpPr>
            <p:nvPr/>
          </p:nvSpPr>
          <p:spPr bwMode="auto">
            <a:xfrm>
              <a:off x="3552" y="528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30" name="Line 1305">
              <a:extLst>
                <a:ext uri="{FF2B5EF4-FFF2-40B4-BE49-F238E27FC236}">
                  <a16:creationId xmlns:a16="http://schemas.microsoft.com/office/drawing/2014/main" id="{ABB9D6AC-CAA4-727E-C395-7A864DEBBB3C}"/>
                </a:ext>
              </a:extLst>
            </p:cNvPr>
            <p:cNvSpPr>
              <a:spLocks noChangeShapeType="1"/>
            </p:cNvSpPr>
            <p:nvPr/>
          </p:nvSpPr>
          <p:spPr bwMode="auto">
            <a:xfrm>
              <a:off x="3996" y="5532"/>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31" name="Line 1306">
              <a:extLst>
                <a:ext uri="{FF2B5EF4-FFF2-40B4-BE49-F238E27FC236}">
                  <a16:creationId xmlns:a16="http://schemas.microsoft.com/office/drawing/2014/main" id="{C2376151-D51F-3124-2273-35C1A19301ED}"/>
                </a:ext>
              </a:extLst>
            </p:cNvPr>
            <p:cNvSpPr>
              <a:spLocks noChangeShapeType="1"/>
            </p:cNvSpPr>
            <p:nvPr/>
          </p:nvSpPr>
          <p:spPr bwMode="auto">
            <a:xfrm>
              <a:off x="3888" y="5406"/>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32" name="Text Box 1307">
              <a:extLst>
                <a:ext uri="{FF2B5EF4-FFF2-40B4-BE49-F238E27FC236}">
                  <a16:creationId xmlns:a16="http://schemas.microsoft.com/office/drawing/2014/main" id="{A041C3FF-4B2D-0AAC-D693-C3174B15670D}"/>
                </a:ext>
              </a:extLst>
            </p:cNvPr>
            <p:cNvSpPr txBox="1">
              <a:spLocks noChangeArrowheads="1"/>
            </p:cNvSpPr>
            <p:nvPr/>
          </p:nvSpPr>
          <p:spPr bwMode="auto">
            <a:xfrm>
              <a:off x="2496" y="4416"/>
              <a:ext cx="52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計画</a:t>
              </a:r>
            </a:p>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実績</a:t>
              </a:r>
            </a:p>
          </p:txBody>
        </p:sp>
        <p:sp>
          <p:nvSpPr>
            <p:cNvPr id="21633" name="Line 1309">
              <a:extLst>
                <a:ext uri="{FF2B5EF4-FFF2-40B4-BE49-F238E27FC236}">
                  <a16:creationId xmlns:a16="http://schemas.microsoft.com/office/drawing/2014/main" id="{3F370FC9-A955-0BE8-E7E2-360B683505B5}"/>
                </a:ext>
              </a:extLst>
            </p:cNvPr>
            <p:cNvSpPr>
              <a:spLocks noChangeShapeType="1"/>
            </p:cNvSpPr>
            <p:nvPr/>
          </p:nvSpPr>
          <p:spPr bwMode="auto">
            <a:xfrm>
              <a:off x="2856" y="4566"/>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sp>
          <p:nvSpPr>
            <p:cNvPr id="21634" name="Line 1310">
              <a:extLst>
                <a:ext uri="{FF2B5EF4-FFF2-40B4-BE49-F238E27FC236}">
                  <a16:creationId xmlns:a16="http://schemas.microsoft.com/office/drawing/2014/main" id="{CA86A74D-134B-C29E-20B0-896E1744204A}"/>
                </a:ext>
              </a:extLst>
            </p:cNvPr>
            <p:cNvSpPr>
              <a:spLocks noChangeShapeType="1"/>
            </p:cNvSpPr>
            <p:nvPr/>
          </p:nvSpPr>
          <p:spPr bwMode="auto">
            <a:xfrm>
              <a:off x="2862" y="4488"/>
              <a:ext cx="144" cy="0"/>
            </a:xfrm>
            <a:prstGeom prst="line">
              <a:avLst/>
            </a:prstGeom>
            <a:noFill/>
            <a:ln w="9525">
              <a:solidFill>
                <a:schemeClr val="tx1"/>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HGP創英角ﾎﾟｯﾌﾟ体" panose="040B0A00000000000000" pitchFamily="50" charset="-128"/>
                <a:ea typeface="HGP創英角ﾎﾟｯﾌﾟ体" panose="040B0A00000000000000" pitchFamily="50" charset="-128"/>
              </a:endParaRPr>
            </a:p>
          </p:txBody>
        </p:sp>
      </p:grpSp>
      <p:sp>
        <p:nvSpPr>
          <p:cNvPr id="21511" name="Text Box 1312">
            <a:extLst>
              <a:ext uri="{FF2B5EF4-FFF2-40B4-BE49-F238E27FC236}">
                <a16:creationId xmlns:a16="http://schemas.microsoft.com/office/drawing/2014/main" id="{A3DDD897-08FB-20A3-DA8B-E860170876C9}"/>
              </a:ext>
            </a:extLst>
          </p:cNvPr>
          <p:cNvSpPr txBox="1">
            <a:spLocks noChangeArrowheads="1"/>
          </p:cNvSpPr>
          <p:nvPr/>
        </p:nvSpPr>
        <p:spPr bwMode="auto">
          <a:xfrm>
            <a:off x="5486399" y="1905000"/>
            <a:ext cx="256563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表１．ＱＣサークル活動計画表</a:t>
            </a:r>
          </a:p>
        </p:txBody>
      </p:sp>
      <p:sp>
        <p:nvSpPr>
          <p:cNvPr id="21512" name="Text Box 128">
            <a:extLst>
              <a:ext uri="{FF2B5EF4-FFF2-40B4-BE49-F238E27FC236}">
                <a16:creationId xmlns:a16="http://schemas.microsoft.com/office/drawing/2014/main" id="{AD6AFA77-2D4F-88BA-845B-88374D4A9177}"/>
              </a:ext>
            </a:extLst>
          </p:cNvPr>
          <p:cNvSpPr txBox="1">
            <a:spLocks noChangeArrowheads="1"/>
          </p:cNvSpPr>
          <p:nvPr/>
        </p:nvSpPr>
        <p:spPr bwMode="auto">
          <a:xfrm>
            <a:off x="228600" y="5105400"/>
            <a:ext cx="3695700" cy="121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1600" b="1" dirty="0">
                <a:latin typeface="HGP創英角ﾎﾟｯﾌﾟ体" panose="040B0A00000000000000" pitchFamily="50" charset="-128"/>
                <a:ea typeface="HGP創英角ﾎﾟｯﾌﾟ体" panose="040B0A00000000000000" pitchFamily="50" charset="-128"/>
              </a:rPr>
              <a:t>＜コメント＞</a:t>
            </a:r>
          </a:p>
          <a:p>
            <a:pPr algn="just">
              <a:spcBef>
                <a:spcPct val="0"/>
              </a:spcBef>
              <a:buFontTx/>
              <a:buNone/>
            </a:pPr>
            <a:r>
              <a:rPr kumimoji="0" lang="ja-JP" altLang="en-US" sz="1600" b="1" dirty="0">
                <a:latin typeface="HGP創英角ﾎﾟｯﾌﾟ体" panose="040B0A00000000000000" pitchFamily="50" charset="-128"/>
                <a:ea typeface="HGP創英角ﾎﾟｯﾌﾟ体" panose="040B0A00000000000000" pitchFamily="50" charset="-128"/>
              </a:rPr>
              <a:t>Ａサークルのバランスは、上司の満足度は低いですが、会合への参加率が良いサークルであることがわかります。</a:t>
            </a:r>
          </a:p>
        </p:txBody>
      </p:sp>
      <p:sp>
        <p:nvSpPr>
          <p:cNvPr id="21513" name="Text Box 129">
            <a:extLst>
              <a:ext uri="{FF2B5EF4-FFF2-40B4-BE49-F238E27FC236}">
                <a16:creationId xmlns:a16="http://schemas.microsoft.com/office/drawing/2014/main" id="{9F5ED62B-E2B8-B54D-FB44-E5F92AAC01BF}"/>
              </a:ext>
            </a:extLst>
          </p:cNvPr>
          <p:cNvSpPr txBox="1">
            <a:spLocks noChangeArrowheads="1"/>
          </p:cNvSpPr>
          <p:nvPr/>
        </p:nvSpPr>
        <p:spPr bwMode="auto">
          <a:xfrm>
            <a:off x="5029200" y="5029200"/>
            <a:ext cx="3200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endParaRPr kumimoji="0" lang="ja-JP" altLang="ja-JP" sz="1400" b="1">
              <a:latin typeface="HG丸ｺﾞｼｯｸM-PRO" panose="020F0600000000000000" pitchFamily="50" charset="-128"/>
              <a:ea typeface="HG丸ｺﾞｼｯｸM-PRO" panose="020F0600000000000000" pitchFamily="50" charset="-128"/>
            </a:endParaRPr>
          </a:p>
        </p:txBody>
      </p:sp>
      <p:sp>
        <p:nvSpPr>
          <p:cNvPr id="21514" name="Text Box 130">
            <a:extLst>
              <a:ext uri="{FF2B5EF4-FFF2-40B4-BE49-F238E27FC236}">
                <a16:creationId xmlns:a16="http://schemas.microsoft.com/office/drawing/2014/main" id="{47BFEED1-4CCA-4D23-9A4B-323E09C2906C}"/>
              </a:ext>
            </a:extLst>
          </p:cNvPr>
          <p:cNvSpPr txBox="1">
            <a:spLocks noChangeArrowheads="1"/>
          </p:cNvSpPr>
          <p:nvPr/>
        </p:nvSpPr>
        <p:spPr bwMode="auto">
          <a:xfrm>
            <a:off x="4572000" y="4876800"/>
            <a:ext cx="4191000"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en-US" altLang="ja-JP" sz="1600" b="1" dirty="0">
                <a:latin typeface="HGP創英角ﾎﾟｯﾌﾟ体" panose="040B0A00000000000000" pitchFamily="50" charset="-128"/>
                <a:ea typeface="HGP創英角ﾎﾟｯﾌﾟ体" panose="040B0A00000000000000" pitchFamily="50" charset="-128"/>
              </a:rPr>
              <a:t>&lt;</a:t>
            </a:r>
            <a:r>
              <a:rPr kumimoji="0" lang="ja-JP" altLang="en-US" sz="1600" b="1">
                <a:latin typeface="HGP創英角ﾎﾟｯﾌﾟ体" panose="040B0A00000000000000" pitchFamily="50" charset="-128"/>
                <a:ea typeface="HGP創英角ﾎﾟｯﾌﾟ体" panose="040B0A00000000000000" pitchFamily="50" charset="-128"/>
              </a:rPr>
              <a:t>コメント</a:t>
            </a:r>
            <a:r>
              <a:rPr kumimoji="0" lang="en-US" altLang="ja-JP" sz="1600" b="1" dirty="0">
                <a:latin typeface="HGP創英角ﾎﾟｯﾌﾟ体" panose="040B0A00000000000000" pitchFamily="50" charset="-128"/>
                <a:ea typeface="HGP創英角ﾎﾟｯﾌﾟ体" panose="040B0A00000000000000" pitchFamily="50" charset="-128"/>
              </a:rPr>
              <a:t>&gt;</a:t>
            </a:r>
          </a:p>
          <a:p>
            <a:pPr algn="just">
              <a:spcBef>
                <a:spcPct val="0"/>
              </a:spcBef>
              <a:buFontTx/>
              <a:buNone/>
            </a:pPr>
            <a:r>
              <a:rPr kumimoji="0" lang="ja-JP" altLang="en-US" sz="1600" b="1">
                <a:latin typeface="HGP創英角ﾎﾟｯﾌﾟ体" panose="040B0A00000000000000" pitchFamily="50" charset="-128"/>
                <a:ea typeface="HGP創英角ﾎﾟｯﾌﾟ体" panose="040B0A00000000000000" pitchFamily="50" charset="-128"/>
              </a:rPr>
              <a:t>８月初旬にテーマを決め、現状把握目標設定を８月中旬までに終えます。９月には対策を完了し、１０月に効果を確認するとともに、活動内容のまとめを行ないます。全部で約９０日間の活動を行ないます。</a:t>
            </a:r>
          </a:p>
          <a:p>
            <a:pPr algn="just">
              <a:spcBef>
                <a:spcPct val="0"/>
              </a:spcBef>
              <a:buFontTx/>
              <a:buNone/>
            </a:pPr>
            <a:endParaRPr kumimoji="0" lang="en-US" altLang="ja-JP" sz="1600" b="1" dirty="0">
              <a:latin typeface="HGP創英角ﾎﾟｯﾌﾟ体" panose="040B0A00000000000000" pitchFamily="50" charset="-128"/>
              <a:ea typeface="HGP創英角ﾎﾟｯﾌﾟ体" panose="040B0A00000000000000" pitchFamily="50" charset="-128"/>
            </a:endParaRPr>
          </a:p>
        </p:txBody>
      </p:sp>
      <p:pic>
        <p:nvPicPr>
          <p:cNvPr id="21515" name="Picture 135">
            <a:extLst>
              <a:ext uri="{FF2B5EF4-FFF2-40B4-BE49-F238E27FC236}">
                <a16:creationId xmlns:a16="http://schemas.microsoft.com/office/drawing/2014/main" id="{49985113-EA66-8F7E-744C-30CFB8E5625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775" y="1587500"/>
            <a:ext cx="4368800" cy="2849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a:extLst>
              <a:ext uri="{FF2B5EF4-FFF2-40B4-BE49-F238E27FC236}">
                <a16:creationId xmlns:a16="http://schemas.microsoft.com/office/drawing/2014/main" id="{969A88AD-8218-4837-8E7B-74F9390EBCDD}"/>
              </a:ext>
            </a:extLst>
          </p:cNvPr>
          <p:cNvSpPr txBox="1"/>
          <p:nvPr/>
        </p:nvSpPr>
        <p:spPr>
          <a:xfrm>
            <a:off x="2676545" y="2536089"/>
            <a:ext cx="307258" cy="369332"/>
          </a:xfrm>
          <a:prstGeom prst="rect">
            <a:avLst/>
          </a:prstGeom>
          <a:solidFill>
            <a:schemeClr val="bg1"/>
          </a:solidFill>
        </p:spPr>
        <p:txBody>
          <a:bodyPr wrap="square" rtlCol="0">
            <a:spAutoFit/>
          </a:bodyPr>
          <a:lstStyle/>
          <a:p>
            <a:r>
              <a:rPr kumimoji="1" lang="en-US" altLang="ja-JP" dirty="0">
                <a:latin typeface="HGS創英角ﾎﾟｯﾌﾟ体" panose="040B0A00000000000000" pitchFamily="50" charset="-128"/>
                <a:ea typeface="HGS創英角ﾎﾟｯﾌﾟ体" panose="040B0A00000000000000" pitchFamily="50" charset="-128"/>
              </a:rPr>
              <a:t>B</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135" name="テキスト ボックス 134">
            <a:extLst>
              <a:ext uri="{FF2B5EF4-FFF2-40B4-BE49-F238E27FC236}">
                <a16:creationId xmlns:a16="http://schemas.microsoft.com/office/drawing/2014/main" id="{082D6394-EF83-4184-AEA4-BEF045C871E8}"/>
              </a:ext>
            </a:extLst>
          </p:cNvPr>
          <p:cNvSpPr txBox="1"/>
          <p:nvPr/>
        </p:nvSpPr>
        <p:spPr>
          <a:xfrm>
            <a:off x="1271473" y="1456010"/>
            <a:ext cx="307258" cy="369332"/>
          </a:xfrm>
          <a:prstGeom prst="rect">
            <a:avLst/>
          </a:prstGeom>
          <a:solidFill>
            <a:schemeClr val="bg1"/>
          </a:solidFill>
        </p:spPr>
        <p:txBody>
          <a:bodyPr wrap="square" rtlCol="0">
            <a:spAutoFit/>
          </a:bodyPr>
          <a:lstStyle/>
          <a:p>
            <a:r>
              <a:rPr kumimoji="1" lang="en-US" altLang="ja-JP" dirty="0">
                <a:latin typeface="HGS創英角ﾎﾟｯﾌﾟ体" panose="040B0A00000000000000" pitchFamily="50" charset="-128"/>
                <a:ea typeface="HGS創英角ﾎﾟｯﾌﾟ体" panose="040B0A00000000000000" pitchFamily="50" charset="-128"/>
              </a:rPr>
              <a:t>A</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136" name="テキスト ボックス 135">
            <a:extLst>
              <a:ext uri="{FF2B5EF4-FFF2-40B4-BE49-F238E27FC236}">
                <a16:creationId xmlns:a16="http://schemas.microsoft.com/office/drawing/2014/main" id="{BEF5AE8F-7EAB-4975-82F7-FEDCB8695473}"/>
              </a:ext>
            </a:extLst>
          </p:cNvPr>
          <p:cNvSpPr txBox="1"/>
          <p:nvPr/>
        </p:nvSpPr>
        <p:spPr>
          <a:xfrm>
            <a:off x="-160402" y="2584934"/>
            <a:ext cx="307258" cy="276999"/>
          </a:xfrm>
          <a:prstGeom prst="rect">
            <a:avLst/>
          </a:prstGeom>
          <a:solidFill>
            <a:schemeClr val="bg1"/>
          </a:solidFill>
        </p:spPr>
        <p:txBody>
          <a:bodyPr wrap="square" lIns="0" tIns="0" rIns="0" bIns="0" rtlCol="0">
            <a:spAutoFit/>
          </a:bodyPr>
          <a:lstStyle/>
          <a:p>
            <a:pPr algn="r"/>
            <a:r>
              <a:rPr kumimoji="1" lang="en-US" altLang="ja-JP" dirty="0">
                <a:latin typeface="HGS創英角ﾎﾟｯﾌﾟ体" panose="040B0A00000000000000" pitchFamily="50" charset="-128"/>
                <a:ea typeface="HGS創英角ﾎﾟｯﾌﾟ体" panose="040B0A00000000000000" pitchFamily="50" charset="-128"/>
              </a:rPr>
              <a:t>E</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137" name="テキスト ボックス 136">
            <a:extLst>
              <a:ext uri="{FF2B5EF4-FFF2-40B4-BE49-F238E27FC236}">
                <a16:creationId xmlns:a16="http://schemas.microsoft.com/office/drawing/2014/main" id="{18BD63B2-BCE6-418C-AC2F-A1C6A0724CC1}"/>
              </a:ext>
            </a:extLst>
          </p:cNvPr>
          <p:cNvSpPr txBox="1"/>
          <p:nvPr/>
        </p:nvSpPr>
        <p:spPr>
          <a:xfrm>
            <a:off x="2177792" y="4040250"/>
            <a:ext cx="307258" cy="369332"/>
          </a:xfrm>
          <a:prstGeom prst="rect">
            <a:avLst/>
          </a:prstGeom>
          <a:solidFill>
            <a:schemeClr val="bg1"/>
          </a:solidFill>
        </p:spPr>
        <p:txBody>
          <a:bodyPr wrap="square" rtlCol="0">
            <a:spAutoFit/>
          </a:bodyPr>
          <a:lstStyle/>
          <a:p>
            <a:r>
              <a:rPr kumimoji="1" lang="en-US" altLang="ja-JP" dirty="0">
                <a:latin typeface="HGS創英角ﾎﾟｯﾌﾟ体" panose="040B0A00000000000000" pitchFamily="50" charset="-128"/>
                <a:ea typeface="HGS創英角ﾎﾟｯﾌﾟ体" panose="040B0A00000000000000" pitchFamily="50" charset="-128"/>
              </a:rPr>
              <a:t>C</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140" name="テキスト ボックス 139">
            <a:extLst>
              <a:ext uri="{FF2B5EF4-FFF2-40B4-BE49-F238E27FC236}">
                <a16:creationId xmlns:a16="http://schemas.microsoft.com/office/drawing/2014/main" id="{7B7F92D9-F5D5-4EC2-92E1-36C494A32B50}"/>
              </a:ext>
            </a:extLst>
          </p:cNvPr>
          <p:cNvSpPr txBox="1"/>
          <p:nvPr/>
        </p:nvSpPr>
        <p:spPr>
          <a:xfrm>
            <a:off x="345773" y="4043914"/>
            <a:ext cx="307258" cy="369332"/>
          </a:xfrm>
          <a:prstGeom prst="rect">
            <a:avLst/>
          </a:prstGeom>
          <a:solidFill>
            <a:schemeClr val="bg1"/>
          </a:solidFill>
        </p:spPr>
        <p:txBody>
          <a:bodyPr wrap="square" rtlCol="0">
            <a:spAutoFit/>
          </a:bodyPr>
          <a:lstStyle/>
          <a:p>
            <a:r>
              <a:rPr kumimoji="1" lang="en-US" altLang="ja-JP" dirty="0">
                <a:latin typeface="HGS創英角ﾎﾟｯﾌﾟ体" panose="040B0A00000000000000" pitchFamily="50" charset="-128"/>
                <a:ea typeface="HGS創英角ﾎﾟｯﾌﾟ体" panose="040B0A00000000000000" pitchFamily="50" charset="-128"/>
              </a:rPr>
              <a:t>D</a:t>
            </a:r>
            <a:endParaRPr kumimoji="1" lang="ja-JP" altLang="en-US" dirty="0">
              <a:latin typeface="HGS創英角ﾎﾟｯﾌﾟ体" panose="040B0A00000000000000" pitchFamily="50" charset="-128"/>
              <a:ea typeface="HGS創英角ﾎﾟｯﾌﾟ体" panose="040B0A00000000000000" pitchFamily="50" charset="-128"/>
            </a:endParaRPr>
          </a:p>
        </p:txBody>
      </p:sp>
      <p:sp>
        <p:nvSpPr>
          <p:cNvPr id="141" name="テキスト ボックス 140">
            <a:extLst>
              <a:ext uri="{FF2B5EF4-FFF2-40B4-BE49-F238E27FC236}">
                <a16:creationId xmlns:a16="http://schemas.microsoft.com/office/drawing/2014/main" id="{C58EAE5B-74C2-4533-8D7A-623A33ECD10A}"/>
              </a:ext>
            </a:extLst>
          </p:cNvPr>
          <p:cNvSpPr txBox="1"/>
          <p:nvPr/>
        </p:nvSpPr>
        <p:spPr>
          <a:xfrm>
            <a:off x="1083719" y="1780524"/>
            <a:ext cx="307258" cy="1384995"/>
          </a:xfrm>
          <a:prstGeom prst="rect">
            <a:avLst/>
          </a:prstGeom>
          <a:noFill/>
        </p:spPr>
        <p:txBody>
          <a:bodyPr wrap="square" rtlCol="0">
            <a:spAutoFit/>
          </a:bodyPr>
          <a:lstStyle/>
          <a:p>
            <a:r>
              <a:rPr kumimoji="1" lang="ja-JP" altLang="en-US" sz="1400" dirty="0">
                <a:latin typeface="HGS創英角ﾎﾟｯﾌﾟ体" panose="040B0A00000000000000" pitchFamily="50" charset="-128"/>
                <a:ea typeface="HGS創英角ﾎﾟｯﾌﾟ体" panose="040B0A00000000000000" pitchFamily="50" charset="-128"/>
              </a:rPr>
              <a:t>５</a:t>
            </a:r>
            <a:endParaRPr kumimoji="1" lang="en-US" altLang="ja-JP" sz="1400" dirty="0">
              <a:latin typeface="HGS創英角ﾎﾟｯﾌﾟ体" panose="040B0A00000000000000" pitchFamily="50" charset="-128"/>
              <a:ea typeface="HGS創英角ﾎﾟｯﾌﾟ体" panose="040B0A00000000000000" pitchFamily="50" charset="-128"/>
            </a:endParaRPr>
          </a:p>
          <a:p>
            <a:r>
              <a:rPr kumimoji="1" lang="ja-JP" altLang="en-US" sz="1400" dirty="0">
                <a:latin typeface="HGS創英角ﾎﾟｯﾌﾟ体" panose="040B0A00000000000000" pitchFamily="50" charset="-128"/>
                <a:ea typeface="HGS創英角ﾎﾟｯﾌﾟ体" panose="040B0A00000000000000" pitchFamily="50" charset="-128"/>
              </a:rPr>
              <a:t>４</a:t>
            </a:r>
            <a:endParaRPr kumimoji="1" lang="en-US" altLang="ja-JP" sz="1400" dirty="0">
              <a:latin typeface="HGS創英角ﾎﾟｯﾌﾟ体" panose="040B0A00000000000000" pitchFamily="50" charset="-128"/>
              <a:ea typeface="HGS創英角ﾎﾟｯﾌﾟ体" panose="040B0A00000000000000" pitchFamily="50" charset="-128"/>
            </a:endParaRPr>
          </a:p>
          <a:p>
            <a:r>
              <a:rPr kumimoji="1" lang="ja-JP" altLang="en-US" sz="1400" dirty="0">
                <a:latin typeface="HGS創英角ﾎﾟｯﾌﾟ体" panose="040B0A00000000000000" pitchFamily="50" charset="-128"/>
                <a:ea typeface="HGS創英角ﾎﾟｯﾌﾟ体" panose="040B0A00000000000000" pitchFamily="50" charset="-128"/>
              </a:rPr>
              <a:t>３</a:t>
            </a:r>
            <a:endParaRPr kumimoji="1" lang="en-US" altLang="ja-JP" sz="1400" dirty="0">
              <a:latin typeface="HGS創英角ﾎﾟｯﾌﾟ体" panose="040B0A00000000000000" pitchFamily="50" charset="-128"/>
              <a:ea typeface="HGS創英角ﾎﾟｯﾌﾟ体" panose="040B0A00000000000000" pitchFamily="50" charset="-128"/>
            </a:endParaRPr>
          </a:p>
          <a:p>
            <a:r>
              <a:rPr kumimoji="1" lang="ja-JP" altLang="en-US" sz="1400" dirty="0">
                <a:latin typeface="HGS創英角ﾎﾟｯﾌﾟ体" panose="040B0A00000000000000" pitchFamily="50" charset="-128"/>
                <a:ea typeface="HGS創英角ﾎﾟｯﾌﾟ体" panose="040B0A00000000000000" pitchFamily="50" charset="-128"/>
              </a:rPr>
              <a:t>２</a:t>
            </a:r>
            <a:endParaRPr kumimoji="1" lang="en-US" altLang="ja-JP" sz="1400" dirty="0">
              <a:latin typeface="HGS創英角ﾎﾟｯﾌﾟ体" panose="040B0A00000000000000" pitchFamily="50" charset="-128"/>
              <a:ea typeface="HGS創英角ﾎﾟｯﾌﾟ体" panose="040B0A00000000000000" pitchFamily="50" charset="-128"/>
            </a:endParaRPr>
          </a:p>
          <a:p>
            <a:r>
              <a:rPr kumimoji="1" lang="ja-JP" altLang="en-US" sz="1400" dirty="0">
                <a:latin typeface="HGS創英角ﾎﾟｯﾌﾟ体" panose="040B0A00000000000000" pitchFamily="50" charset="-128"/>
                <a:ea typeface="HGS創英角ﾎﾟｯﾌﾟ体" panose="040B0A00000000000000" pitchFamily="50" charset="-128"/>
              </a:rPr>
              <a:t>１０</a:t>
            </a:r>
          </a:p>
        </p:txBody>
      </p:sp>
      <p:sp>
        <p:nvSpPr>
          <p:cNvPr id="138" name="object 2">
            <a:extLst>
              <a:ext uri="{FF2B5EF4-FFF2-40B4-BE49-F238E27FC236}">
                <a16:creationId xmlns:a16="http://schemas.microsoft.com/office/drawing/2014/main" id="{897F72BD-8D75-4ABC-9075-067DC608A5B5}"/>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28</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4">
            <a:extLst>
              <a:ext uri="{FF2B5EF4-FFF2-40B4-BE49-F238E27FC236}">
                <a16:creationId xmlns:a16="http://schemas.microsoft.com/office/drawing/2014/main" id="{3C94C798-EC9B-90A7-5075-E4DB473847FF}"/>
              </a:ext>
            </a:extLst>
          </p:cNvPr>
          <p:cNvSpPr>
            <a:spLocks noChangeArrowheads="1"/>
          </p:cNvSpPr>
          <p:nvPr/>
        </p:nvSpPr>
        <p:spPr bwMode="auto">
          <a:xfrm>
            <a:off x="-130175" y="262733"/>
            <a:ext cx="56165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2921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（３）パレート図</a:t>
            </a:r>
            <a:r>
              <a:rPr lang="ja-JP" altLang="en-US" sz="1800" b="1" dirty="0">
                <a:latin typeface="HGP創英角ﾎﾟｯﾌﾟ体" panose="040B0A00000000000000" pitchFamily="50" charset="-128"/>
                <a:ea typeface="HGP創英角ﾎﾟｯﾌﾟ体" panose="040B0A00000000000000" pitchFamily="50" charset="-128"/>
              </a:rPr>
              <a:t>　</a:t>
            </a:r>
          </a:p>
        </p:txBody>
      </p:sp>
      <p:sp>
        <p:nvSpPr>
          <p:cNvPr id="22531" name="Rectangle 105">
            <a:extLst>
              <a:ext uri="{FF2B5EF4-FFF2-40B4-BE49-F238E27FC236}">
                <a16:creationId xmlns:a16="http://schemas.microsoft.com/office/drawing/2014/main" id="{E24680A0-CD8C-B6D6-A8E6-C200B7C9591D}"/>
              </a:ext>
            </a:extLst>
          </p:cNvPr>
          <p:cNvSpPr>
            <a:spLocks noChangeArrowheads="1"/>
          </p:cNvSpPr>
          <p:nvPr/>
        </p:nvSpPr>
        <p:spPr bwMode="auto">
          <a:xfrm>
            <a:off x="76200" y="687388"/>
            <a:ext cx="82296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1397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b="1" dirty="0">
                <a:latin typeface="HGP創英角ﾎﾟｯﾌﾟ体" panose="040B0A00000000000000" pitchFamily="50" charset="-128"/>
                <a:ea typeface="HGP創英角ﾎﾟｯﾌﾟ体" panose="040B0A00000000000000" pitchFamily="50" charset="-128"/>
              </a:rPr>
              <a:t>①</a:t>
            </a:r>
            <a:r>
              <a:rPr lang="ja-JP" altLang="en-US" sz="1800" b="1" dirty="0">
                <a:latin typeface="HGP創英角ﾎﾟｯﾌﾟ体" panose="040B0A00000000000000" pitchFamily="50" charset="-128"/>
                <a:ea typeface="HGP創英角ﾎﾟｯﾌﾟ体" panose="040B0A00000000000000" pitchFamily="50" charset="-128"/>
              </a:rPr>
              <a:t>棒グラフと累積折れ線グラフの組み合わせグラフ</a:t>
            </a:r>
          </a:p>
          <a:p>
            <a:pPr eaLnBrk="1" hangingPunct="1">
              <a:spcBef>
                <a:spcPct val="0"/>
              </a:spcBef>
              <a:buFontTx/>
              <a:buNone/>
            </a:pPr>
            <a:endParaRPr lang="ja-JP" altLang="en-US" sz="1800" b="1" dirty="0">
              <a:latin typeface="HGP創英角ﾎﾟｯﾌﾟ体" panose="040B0A00000000000000" pitchFamily="50" charset="-128"/>
              <a:ea typeface="HGP創英角ﾎﾟｯﾌﾟ体" panose="040B0A00000000000000" pitchFamily="50" charset="-128"/>
            </a:endParaRPr>
          </a:p>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②</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層別</a:t>
            </a:r>
            <a:r>
              <a:rPr lang="ja-JP" altLang="en-US" sz="1800" b="1" dirty="0">
                <a:latin typeface="HGP創英角ﾎﾟｯﾌﾟ体" panose="040B0A00000000000000" pitchFamily="50" charset="-128"/>
                <a:ea typeface="HGP創英角ﾎﾟｯﾌﾟ体" panose="040B0A00000000000000" pitchFamily="50" charset="-128"/>
              </a:rPr>
              <a:t>した項目のうち、どの項目が</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重要</a:t>
            </a:r>
            <a:r>
              <a:rPr lang="ja-JP" altLang="en-US" sz="1800" b="1" dirty="0">
                <a:latin typeface="HGP創英角ﾎﾟｯﾌﾟ体" panose="040B0A00000000000000" pitchFamily="50" charset="-128"/>
                <a:ea typeface="HGP創英角ﾎﾟｯﾌﾟ体" panose="040B0A00000000000000" pitchFamily="50" charset="-128"/>
              </a:rPr>
              <a:t>（値が大きい）か、また、それが</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全体</a:t>
            </a:r>
            <a:r>
              <a:rPr lang="ja-JP" altLang="en-US" sz="1800" b="1" dirty="0">
                <a:latin typeface="HGP創英角ﾎﾟｯﾌﾟ体" panose="040B0A00000000000000" pitchFamily="50" charset="-128"/>
                <a:ea typeface="HGP創英角ﾎﾟｯﾌﾟ体" panose="040B0A00000000000000" pitchFamily="50" charset="-128"/>
              </a:rPr>
              <a:t>の</a:t>
            </a:r>
            <a:endParaRPr lang="en-US" altLang="ja-JP" sz="1800" b="1" dirty="0">
              <a:latin typeface="HGP創英角ﾎﾟｯﾌﾟ体" panose="040B0A00000000000000" pitchFamily="50" charset="-128"/>
              <a:ea typeface="HGP創英角ﾎﾟｯﾌﾟ体" panose="040B0A00000000000000" pitchFamily="50" charset="-128"/>
            </a:endParaRPr>
          </a:p>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どの程度の</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比率</a:t>
            </a:r>
            <a:r>
              <a:rPr lang="ja-JP" altLang="en-US" sz="1800" b="1" dirty="0">
                <a:latin typeface="HGP創英角ﾎﾟｯﾌﾟ体" panose="040B0A00000000000000" pitchFamily="50" charset="-128"/>
                <a:ea typeface="HGP創英角ﾎﾟｯﾌﾟ体" panose="040B0A00000000000000" pitchFamily="50" charset="-128"/>
              </a:rPr>
              <a:t>を占めているかを知る</a:t>
            </a:r>
          </a:p>
        </p:txBody>
      </p:sp>
      <p:graphicFrame>
        <p:nvGraphicFramePr>
          <p:cNvPr id="190468" name="Group 4">
            <a:extLst>
              <a:ext uri="{FF2B5EF4-FFF2-40B4-BE49-F238E27FC236}">
                <a16:creationId xmlns:a16="http://schemas.microsoft.com/office/drawing/2014/main" id="{C978B5B4-8777-C047-D135-EA618058483F}"/>
              </a:ext>
            </a:extLst>
          </p:cNvPr>
          <p:cNvGraphicFramePr>
            <a:graphicFrameLocks noGrp="1"/>
          </p:cNvGraphicFramePr>
          <p:nvPr/>
        </p:nvGraphicFramePr>
        <p:xfrm>
          <a:off x="304800" y="3119438"/>
          <a:ext cx="4114800" cy="2376512"/>
        </p:xfrm>
        <a:graphic>
          <a:graphicData uri="http://schemas.openxmlformats.org/drawingml/2006/table">
            <a:tbl>
              <a:tblPr/>
              <a:tblGrid>
                <a:gridCol w="957263">
                  <a:extLst>
                    <a:ext uri="{9D8B030D-6E8A-4147-A177-3AD203B41FA5}">
                      <a16:colId xmlns:a16="http://schemas.microsoft.com/office/drawing/2014/main" val="20000"/>
                    </a:ext>
                  </a:extLst>
                </a:gridCol>
                <a:gridCol w="766762">
                  <a:extLst>
                    <a:ext uri="{9D8B030D-6E8A-4147-A177-3AD203B41FA5}">
                      <a16:colId xmlns:a16="http://schemas.microsoft.com/office/drawing/2014/main" val="20001"/>
                    </a:ext>
                  </a:extLst>
                </a:gridCol>
                <a:gridCol w="1050925">
                  <a:extLst>
                    <a:ext uri="{9D8B030D-6E8A-4147-A177-3AD203B41FA5}">
                      <a16:colId xmlns:a16="http://schemas.microsoft.com/office/drawing/2014/main" val="20002"/>
                    </a:ext>
                  </a:extLst>
                </a:gridCol>
                <a:gridCol w="669925">
                  <a:extLst>
                    <a:ext uri="{9D8B030D-6E8A-4147-A177-3AD203B41FA5}">
                      <a16:colId xmlns:a16="http://schemas.microsoft.com/office/drawing/2014/main" val="20003"/>
                    </a:ext>
                  </a:extLst>
                </a:gridCol>
                <a:gridCol w="669925">
                  <a:extLst>
                    <a:ext uri="{9D8B030D-6E8A-4147-A177-3AD203B41FA5}">
                      <a16:colId xmlns:a16="http://schemas.microsoft.com/office/drawing/2014/main" val="20004"/>
                    </a:ext>
                  </a:extLst>
                </a:gridCol>
              </a:tblGrid>
              <a:tr h="45707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不良項目</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不良件数</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累積不良件数</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累積％</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仕上げ不良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５５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５５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４１．０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４１．０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キズ不良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８９</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２５．４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６６．４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変形不良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２２</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１１１</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１６．４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８２．８</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塗装不良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１０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１２１</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７．５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９０．３</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ソリ不良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１２６</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３．７</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９４．０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その他</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８</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１３４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６．０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100.0</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74201">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合計</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１３４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１３４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100.0</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100.0</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22588" name="AutoShape 310">
            <a:extLst>
              <a:ext uri="{FF2B5EF4-FFF2-40B4-BE49-F238E27FC236}">
                <a16:creationId xmlns:a16="http://schemas.microsoft.com/office/drawing/2014/main" id="{3723846B-5D26-4CA7-A3AC-5DD7507D8125}"/>
              </a:ext>
            </a:extLst>
          </p:cNvPr>
          <p:cNvSpPr>
            <a:spLocks noChangeArrowheads="1"/>
          </p:cNvSpPr>
          <p:nvPr/>
        </p:nvSpPr>
        <p:spPr bwMode="auto">
          <a:xfrm>
            <a:off x="4495800" y="3576638"/>
            <a:ext cx="228600" cy="1219200"/>
          </a:xfrm>
          <a:prstGeom prst="rightArrow">
            <a:avLst>
              <a:gd name="adj1" fmla="val 50000"/>
              <a:gd name="adj2" fmla="val 58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2589" name="Text Box 554">
            <a:extLst>
              <a:ext uri="{FF2B5EF4-FFF2-40B4-BE49-F238E27FC236}">
                <a16:creationId xmlns:a16="http://schemas.microsoft.com/office/drawing/2014/main" id="{73BFEF17-A23E-A036-1305-1BB7DED8A152}"/>
              </a:ext>
            </a:extLst>
          </p:cNvPr>
          <p:cNvSpPr txBox="1">
            <a:spLocks noChangeArrowheads="1"/>
          </p:cNvSpPr>
          <p:nvPr/>
        </p:nvSpPr>
        <p:spPr bwMode="auto">
          <a:xfrm>
            <a:off x="647700" y="2648195"/>
            <a:ext cx="28956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latin typeface="HGS創英角ﾎﾟｯﾌﾟ体" panose="040B0A00000000000000" pitchFamily="50" charset="-128"/>
                <a:ea typeface="HGS創英角ﾎﾟｯﾌﾟ体" panose="040B0A00000000000000" pitchFamily="50" charset="-128"/>
              </a:rPr>
              <a:t>表２．不良件数調査表</a:t>
            </a:r>
          </a:p>
        </p:txBody>
      </p:sp>
      <p:sp>
        <p:nvSpPr>
          <p:cNvPr id="22590" name="Line 246">
            <a:extLst>
              <a:ext uri="{FF2B5EF4-FFF2-40B4-BE49-F238E27FC236}">
                <a16:creationId xmlns:a16="http://schemas.microsoft.com/office/drawing/2014/main" id="{B026EAA0-5D2D-7BC8-FBF2-B0E5971E8316}"/>
              </a:ext>
            </a:extLst>
          </p:cNvPr>
          <p:cNvSpPr>
            <a:spLocks noChangeShapeType="1"/>
          </p:cNvSpPr>
          <p:nvPr/>
        </p:nvSpPr>
        <p:spPr bwMode="auto">
          <a:xfrm>
            <a:off x="5414963" y="2990850"/>
            <a:ext cx="0" cy="28971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1" name="Line 247">
            <a:extLst>
              <a:ext uri="{FF2B5EF4-FFF2-40B4-BE49-F238E27FC236}">
                <a16:creationId xmlns:a16="http://schemas.microsoft.com/office/drawing/2014/main" id="{779F87EC-B649-47FB-9B6F-A4CA6A3FE867}"/>
              </a:ext>
            </a:extLst>
          </p:cNvPr>
          <p:cNvSpPr>
            <a:spLocks noChangeShapeType="1"/>
          </p:cNvSpPr>
          <p:nvPr/>
        </p:nvSpPr>
        <p:spPr bwMode="auto">
          <a:xfrm>
            <a:off x="5414963" y="5076825"/>
            <a:ext cx="2624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2" name="Rectangle 250">
            <a:extLst>
              <a:ext uri="{FF2B5EF4-FFF2-40B4-BE49-F238E27FC236}">
                <a16:creationId xmlns:a16="http://schemas.microsoft.com/office/drawing/2014/main" id="{771677CA-E86D-905B-BAEB-2540792CE56C}"/>
              </a:ext>
            </a:extLst>
          </p:cNvPr>
          <p:cNvSpPr>
            <a:spLocks noChangeArrowheads="1"/>
          </p:cNvSpPr>
          <p:nvPr/>
        </p:nvSpPr>
        <p:spPr bwMode="auto">
          <a:xfrm>
            <a:off x="5414963" y="4149725"/>
            <a:ext cx="436562" cy="9271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593" name="Line 251">
            <a:extLst>
              <a:ext uri="{FF2B5EF4-FFF2-40B4-BE49-F238E27FC236}">
                <a16:creationId xmlns:a16="http://schemas.microsoft.com/office/drawing/2014/main" id="{4AC70CC2-AE39-62DB-4BE7-2A27D386415F}"/>
              </a:ext>
            </a:extLst>
          </p:cNvPr>
          <p:cNvSpPr>
            <a:spLocks noChangeShapeType="1"/>
          </p:cNvSpPr>
          <p:nvPr/>
        </p:nvSpPr>
        <p:spPr bwMode="auto">
          <a:xfrm>
            <a:off x="5414963" y="5888038"/>
            <a:ext cx="2624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4" name="Text Box 252">
            <a:extLst>
              <a:ext uri="{FF2B5EF4-FFF2-40B4-BE49-F238E27FC236}">
                <a16:creationId xmlns:a16="http://schemas.microsoft.com/office/drawing/2014/main" id="{F39FC5FB-3E88-2F91-EEC9-2177E5C388BB}"/>
              </a:ext>
            </a:extLst>
          </p:cNvPr>
          <p:cNvSpPr txBox="1">
            <a:spLocks noChangeArrowheads="1"/>
          </p:cNvSpPr>
          <p:nvPr/>
        </p:nvSpPr>
        <p:spPr bwMode="auto">
          <a:xfrm>
            <a:off x="5528699" y="5032375"/>
            <a:ext cx="43815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仕上げ不良</a:t>
            </a:r>
          </a:p>
        </p:txBody>
      </p:sp>
      <p:sp>
        <p:nvSpPr>
          <p:cNvPr id="22595" name="Line 253">
            <a:extLst>
              <a:ext uri="{FF2B5EF4-FFF2-40B4-BE49-F238E27FC236}">
                <a16:creationId xmlns:a16="http://schemas.microsoft.com/office/drawing/2014/main" id="{ABF36009-1D09-66BF-B895-DC79C2BE8ADC}"/>
              </a:ext>
            </a:extLst>
          </p:cNvPr>
          <p:cNvSpPr>
            <a:spLocks noChangeShapeType="1"/>
          </p:cNvSpPr>
          <p:nvPr/>
        </p:nvSpPr>
        <p:spPr bwMode="auto">
          <a:xfrm>
            <a:off x="5414963" y="368617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6" name="Line 254">
            <a:extLst>
              <a:ext uri="{FF2B5EF4-FFF2-40B4-BE49-F238E27FC236}">
                <a16:creationId xmlns:a16="http://schemas.microsoft.com/office/drawing/2014/main" id="{895A6371-D965-0E01-A3AE-ECF63A289013}"/>
              </a:ext>
            </a:extLst>
          </p:cNvPr>
          <p:cNvSpPr>
            <a:spLocks noChangeShapeType="1"/>
          </p:cNvSpPr>
          <p:nvPr/>
        </p:nvSpPr>
        <p:spPr bwMode="auto">
          <a:xfrm>
            <a:off x="5414963" y="4729163"/>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7" name="Line 255">
            <a:extLst>
              <a:ext uri="{FF2B5EF4-FFF2-40B4-BE49-F238E27FC236}">
                <a16:creationId xmlns:a16="http://schemas.microsoft.com/office/drawing/2014/main" id="{F4B4E1B3-89E1-722D-A4F5-C733AC79686A}"/>
              </a:ext>
            </a:extLst>
          </p:cNvPr>
          <p:cNvSpPr>
            <a:spLocks noChangeShapeType="1"/>
          </p:cNvSpPr>
          <p:nvPr/>
        </p:nvSpPr>
        <p:spPr bwMode="auto">
          <a:xfrm>
            <a:off x="5414963" y="3338513"/>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8" name="Line 256">
            <a:extLst>
              <a:ext uri="{FF2B5EF4-FFF2-40B4-BE49-F238E27FC236}">
                <a16:creationId xmlns:a16="http://schemas.microsoft.com/office/drawing/2014/main" id="{F7DEBEA4-348D-0C8B-787A-08ABFE31222C}"/>
              </a:ext>
            </a:extLst>
          </p:cNvPr>
          <p:cNvSpPr>
            <a:spLocks noChangeShapeType="1"/>
          </p:cNvSpPr>
          <p:nvPr/>
        </p:nvSpPr>
        <p:spPr bwMode="auto">
          <a:xfrm>
            <a:off x="5414963" y="4381500"/>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9" name="Line 257">
            <a:extLst>
              <a:ext uri="{FF2B5EF4-FFF2-40B4-BE49-F238E27FC236}">
                <a16:creationId xmlns:a16="http://schemas.microsoft.com/office/drawing/2014/main" id="{538CAB1F-9E87-D253-39AB-339BFF558239}"/>
              </a:ext>
            </a:extLst>
          </p:cNvPr>
          <p:cNvSpPr>
            <a:spLocks noChangeShapeType="1"/>
          </p:cNvSpPr>
          <p:nvPr/>
        </p:nvSpPr>
        <p:spPr bwMode="auto">
          <a:xfrm>
            <a:off x="5414963" y="2990850"/>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00" name="Line 258">
            <a:extLst>
              <a:ext uri="{FF2B5EF4-FFF2-40B4-BE49-F238E27FC236}">
                <a16:creationId xmlns:a16="http://schemas.microsoft.com/office/drawing/2014/main" id="{4FD3DCAA-9F3D-FB61-6278-70F671927260}"/>
              </a:ext>
            </a:extLst>
          </p:cNvPr>
          <p:cNvSpPr>
            <a:spLocks noChangeShapeType="1"/>
          </p:cNvSpPr>
          <p:nvPr/>
        </p:nvSpPr>
        <p:spPr bwMode="auto">
          <a:xfrm>
            <a:off x="5414963" y="4033838"/>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01" name="Text Box 259">
            <a:extLst>
              <a:ext uri="{FF2B5EF4-FFF2-40B4-BE49-F238E27FC236}">
                <a16:creationId xmlns:a16="http://schemas.microsoft.com/office/drawing/2014/main" id="{DBE365D1-BDB4-6839-8025-3CF569604E34}"/>
              </a:ext>
            </a:extLst>
          </p:cNvPr>
          <p:cNvSpPr txBox="1">
            <a:spLocks noChangeArrowheads="1"/>
          </p:cNvSpPr>
          <p:nvPr/>
        </p:nvSpPr>
        <p:spPr bwMode="auto">
          <a:xfrm>
            <a:off x="5049838" y="4932363"/>
            <a:ext cx="4365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latin typeface="HG創英角ﾎﾟｯﾌﾟ体" panose="040B0A09000000000000" pitchFamily="49" charset="-128"/>
                <a:ea typeface="HG創英角ﾎﾟｯﾌﾟ体" panose="040B0A09000000000000" pitchFamily="49" charset="-128"/>
              </a:rPr>
              <a:t>０</a:t>
            </a:r>
          </a:p>
        </p:txBody>
      </p:sp>
      <p:sp>
        <p:nvSpPr>
          <p:cNvPr id="22602" name="Text Box 260">
            <a:extLst>
              <a:ext uri="{FF2B5EF4-FFF2-40B4-BE49-F238E27FC236}">
                <a16:creationId xmlns:a16="http://schemas.microsoft.com/office/drawing/2014/main" id="{F81B3CC3-F815-DD3D-A80C-DC798156F6AD}"/>
              </a:ext>
            </a:extLst>
          </p:cNvPr>
          <p:cNvSpPr txBox="1">
            <a:spLocks noChangeArrowheads="1"/>
          </p:cNvSpPr>
          <p:nvPr/>
        </p:nvSpPr>
        <p:spPr bwMode="auto">
          <a:xfrm>
            <a:off x="4792663" y="4568825"/>
            <a:ext cx="73183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latin typeface="HG創英角ﾎﾟｯﾌﾟ体" panose="040B0A09000000000000" pitchFamily="49" charset="-128"/>
                <a:ea typeface="HG創英角ﾎﾟｯﾌﾟ体" panose="040B0A09000000000000" pitchFamily="49" charset="-128"/>
              </a:rPr>
              <a:t>２０</a:t>
            </a:r>
          </a:p>
        </p:txBody>
      </p:sp>
      <p:sp>
        <p:nvSpPr>
          <p:cNvPr id="22603" name="Text Box 261">
            <a:extLst>
              <a:ext uri="{FF2B5EF4-FFF2-40B4-BE49-F238E27FC236}">
                <a16:creationId xmlns:a16="http://schemas.microsoft.com/office/drawing/2014/main" id="{2D2FAC2A-DE94-5722-6552-B85C8E2A468A}"/>
              </a:ext>
            </a:extLst>
          </p:cNvPr>
          <p:cNvSpPr txBox="1">
            <a:spLocks noChangeArrowheads="1"/>
          </p:cNvSpPr>
          <p:nvPr/>
        </p:nvSpPr>
        <p:spPr bwMode="auto">
          <a:xfrm>
            <a:off x="4792663" y="4206875"/>
            <a:ext cx="73183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latin typeface="HG創英角ﾎﾟｯﾌﾟ体" panose="040B0A09000000000000" pitchFamily="49" charset="-128"/>
                <a:ea typeface="HG創英角ﾎﾟｯﾌﾟ体" panose="040B0A09000000000000" pitchFamily="49" charset="-128"/>
              </a:rPr>
              <a:t>４０</a:t>
            </a:r>
          </a:p>
        </p:txBody>
      </p:sp>
      <p:sp>
        <p:nvSpPr>
          <p:cNvPr id="22604" name="Text Box 262">
            <a:extLst>
              <a:ext uri="{FF2B5EF4-FFF2-40B4-BE49-F238E27FC236}">
                <a16:creationId xmlns:a16="http://schemas.microsoft.com/office/drawing/2014/main" id="{801C2CB4-D48C-0848-25FB-36D96B8C57AC}"/>
              </a:ext>
            </a:extLst>
          </p:cNvPr>
          <p:cNvSpPr txBox="1">
            <a:spLocks noChangeArrowheads="1"/>
          </p:cNvSpPr>
          <p:nvPr/>
        </p:nvSpPr>
        <p:spPr bwMode="auto">
          <a:xfrm>
            <a:off x="4792663" y="3844925"/>
            <a:ext cx="73183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latin typeface="HG創英角ﾎﾟｯﾌﾟ体" panose="040B0A09000000000000" pitchFamily="49" charset="-128"/>
                <a:ea typeface="HG創英角ﾎﾟｯﾌﾟ体" panose="040B0A09000000000000" pitchFamily="49" charset="-128"/>
              </a:rPr>
              <a:t>６０</a:t>
            </a:r>
          </a:p>
        </p:txBody>
      </p:sp>
      <p:sp>
        <p:nvSpPr>
          <p:cNvPr id="22605" name="Text Box 263">
            <a:extLst>
              <a:ext uri="{FF2B5EF4-FFF2-40B4-BE49-F238E27FC236}">
                <a16:creationId xmlns:a16="http://schemas.microsoft.com/office/drawing/2014/main" id="{C4014F28-3D65-5A95-2D88-346A9E051C62}"/>
              </a:ext>
            </a:extLst>
          </p:cNvPr>
          <p:cNvSpPr txBox="1">
            <a:spLocks noChangeArrowheads="1"/>
          </p:cNvSpPr>
          <p:nvPr/>
        </p:nvSpPr>
        <p:spPr bwMode="auto">
          <a:xfrm>
            <a:off x="4648200" y="3527425"/>
            <a:ext cx="8763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a:latin typeface="HG創英角ﾎﾟｯﾌﾟ体" panose="040B0A09000000000000" pitchFamily="49" charset="-128"/>
                <a:ea typeface="HG創英角ﾎﾟｯﾌﾟ体" panose="040B0A09000000000000" pitchFamily="49" charset="-128"/>
              </a:rPr>
              <a:t>８０</a:t>
            </a:r>
          </a:p>
        </p:txBody>
      </p:sp>
      <p:sp>
        <p:nvSpPr>
          <p:cNvPr id="22606" name="Text Box 264">
            <a:extLst>
              <a:ext uri="{FF2B5EF4-FFF2-40B4-BE49-F238E27FC236}">
                <a16:creationId xmlns:a16="http://schemas.microsoft.com/office/drawing/2014/main" id="{0FFAC203-BBDA-67E8-98FC-ABA17C4836B4}"/>
              </a:ext>
            </a:extLst>
          </p:cNvPr>
          <p:cNvSpPr txBox="1">
            <a:spLocks noChangeArrowheads="1"/>
          </p:cNvSpPr>
          <p:nvPr/>
        </p:nvSpPr>
        <p:spPr bwMode="auto">
          <a:xfrm>
            <a:off x="4648200" y="3244850"/>
            <a:ext cx="8763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dirty="0">
                <a:latin typeface="HG創英角ﾎﾟｯﾌﾟ体" panose="040B0A09000000000000" pitchFamily="49" charset="-128"/>
                <a:ea typeface="HG創英角ﾎﾟｯﾌﾟ体" panose="040B0A09000000000000" pitchFamily="49" charset="-128"/>
              </a:rPr>
              <a:t>１００</a:t>
            </a:r>
          </a:p>
        </p:txBody>
      </p:sp>
      <p:sp>
        <p:nvSpPr>
          <p:cNvPr id="22607" name="Text Box 265">
            <a:extLst>
              <a:ext uri="{FF2B5EF4-FFF2-40B4-BE49-F238E27FC236}">
                <a16:creationId xmlns:a16="http://schemas.microsoft.com/office/drawing/2014/main" id="{EDB47B26-6392-B9E4-5281-C8A17772953A}"/>
              </a:ext>
            </a:extLst>
          </p:cNvPr>
          <p:cNvSpPr txBox="1">
            <a:spLocks noChangeArrowheads="1"/>
          </p:cNvSpPr>
          <p:nvPr/>
        </p:nvSpPr>
        <p:spPr bwMode="auto">
          <a:xfrm>
            <a:off x="4648200" y="2874963"/>
            <a:ext cx="8763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900" dirty="0">
                <a:latin typeface="HGP創英角ﾎﾟｯﾌﾟ体" panose="040B0A00000000000000" pitchFamily="50" charset="-128"/>
                <a:ea typeface="HGP創英角ﾎﾟｯﾌﾟ体" panose="040B0A00000000000000" pitchFamily="50" charset="-128"/>
              </a:rPr>
              <a:t>１２０</a:t>
            </a:r>
          </a:p>
        </p:txBody>
      </p:sp>
      <p:sp>
        <p:nvSpPr>
          <p:cNvPr id="22608" name="Rectangle 266">
            <a:extLst>
              <a:ext uri="{FF2B5EF4-FFF2-40B4-BE49-F238E27FC236}">
                <a16:creationId xmlns:a16="http://schemas.microsoft.com/office/drawing/2014/main" id="{42554CFF-F1B0-3564-D1B2-670CFAE32AAD}"/>
              </a:ext>
            </a:extLst>
          </p:cNvPr>
          <p:cNvSpPr>
            <a:spLocks noChangeArrowheads="1"/>
          </p:cNvSpPr>
          <p:nvPr/>
        </p:nvSpPr>
        <p:spPr bwMode="auto">
          <a:xfrm>
            <a:off x="5851525" y="4554538"/>
            <a:ext cx="438150" cy="5222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09" name="Rectangle 267">
            <a:extLst>
              <a:ext uri="{FF2B5EF4-FFF2-40B4-BE49-F238E27FC236}">
                <a16:creationId xmlns:a16="http://schemas.microsoft.com/office/drawing/2014/main" id="{25E760B6-F7EB-8983-47FB-312E105117CD}"/>
              </a:ext>
            </a:extLst>
          </p:cNvPr>
          <p:cNvSpPr>
            <a:spLocks noChangeArrowheads="1"/>
          </p:cNvSpPr>
          <p:nvPr/>
        </p:nvSpPr>
        <p:spPr bwMode="auto">
          <a:xfrm>
            <a:off x="6289675" y="4700588"/>
            <a:ext cx="436563" cy="3762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10" name="Rectangle 268">
            <a:extLst>
              <a:ext uri="{FF2B5EF4-FFF2-40B4-BE49-F238E27FC236}">
                <a16:creationId xmlns:a16="http://schemas.microsoft.com/office/drawing/2014/main" id="{0BC03F65-DDF4-95D3-2FBA-E01AE7AB0339}"/>
              </a:ext>
            </a:extLst>
          </p:cNvPr>
          <p:cNvSpPr>
            <a:spLocks noChangeArrowheads="1"/>
          </p:cNvSpPr>
          <p:nvPr/>
        </p:nvSpPr>
        <p:spPr bwMode="auto">
          <a:xfrm>
            <a:off x="6726238" y="4887913"/>
            <a:ext cx="439737" cy="18891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11" name="Rectangle 269">
            <a:extLst>
              <a:ext uri="{FF2B5EF4-FFF2-40B4-BE49-F238E27FC236}">
                <a16:creationId xmlns:a16="http://schemas.microsoft.com/office/drawing/2014/main" id="{13C0D378-95F5-E2B9-25BE-C49315AF7A97}"/>
              </a:ext>
            </a:extLst>
          </p:cNvPr>
          <p:cNvSpPr>
            <a:spLocks noChangeArrowheads="1"/>
          </p:cNvSpPr>
          <p:nvPr/>
        </p:nvSpPr>
        <p:spPr bwMode="auto">
          <a:xfrm>
            <a:off x="7165975" y="4962525"/>
            <a:ext cx="436563" cy="1143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12" name="Rectangle 270">
            <a:extLst>
              <a:ext uri="{FF2B5EF4-FFF2-40B4-BE49-F238E27FC236}">
                <a16:creationId xmlns:a16="http://schemas.microsoft.com/office/drawing/2014/main" id="{EF03ACB0-C926-DC07-4E99-EF00379331B1}"/>
              </a:ext>
            </a:extLst>
          </p:cNvPr>
          <p:cNvSpPr>
            <a:spLocks noChangeArrowheads="1"/>
          </p:cNvSpPr>
          <p:nvPr/>
        </p:nvSpPr>
        <p:spPr bwMode="auto">
          <a:xfrm>
            <a:off x="7602538" y="4902200"/>
            <a:ext cx="436562" cy="17145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900"/>
          </a:p>
        </p:txBody>
      </p:sp>
      <p:sp>
        <p:nvSpPr>
          <p:cNvPr id="22613" name="Line 271">
            <a:extLst>
              <a:ext uri="{FF2B5EF4-FFF2-40B4-BE49-F238E27FC236}">
                <a16:creationId xmlns:a16="http://schemas.microsoft.com/office/drawing/2014/main" id="{095CD425-DD08-3C72-2D3C-5AF4ED872BFF}"/>
              </a:ext>
            </a:extLst>
          </p:cNvPr>
          <p:cNvSpPr>
            <a:spLocks noChangeShapeType="1"/>
          </p:cNvSpPr>
          <p:nvPr/>
        </p:nvSpPr>
        <p:spPr bwMode="auto">
          <a:xfrm>
            <a:off x="8061325" y="2759075"/>
            <a:ext cx="0" cy="3128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14" name="Text Box 272">
            <a:extLst>
              <a:ext uri="{FF2B5EF4-FFF2-40B4-BE49-F238E27FC236}">
                <a16:creationId xmlns:a16="http://schemas.microsoft.com/office/drawing/2014/main" id="{BA87631B-56FB-CB78-1CE6-AA4F4D8C940F}"/>
              </a:ext>
            </a:extLst>
          </p:cNvPr>
          <p:cNvSpPr txBox="1">
            <a:spLocks noChangeArrowheads="1"/>
          </p:cNvSpPr>
          <p:nvPr/>
        </p:nvSpPr>
        <p:spPr bwMode="auto">
          <a:xfrm>
            <a:off x="5997575" y="5032375"/>
            <a:ext cx="43815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キズ不良</a:t>
            </a:r>
          </a:p>
        </p:txBody>
      </p:sp>
      <p:sp>
        <p:nvSpPr>
          <p:cNvPr id="22615" name="Text Box 273">
            <a:extLst>
              <a:ext uri="{FF2B5EF4-FFF2-40B4-BE49-F238E27FC236}">
                <a16:creationId xmlns:a16="http://schemas.microsoft.com/office/drawing/2014/main" id="{1C53E647-1340-7102-6A44-4CE5D7C25302}"/>
              </a:ext>
            </a:extLst>
          </p:cNvPr>
          <p:cNvSpPr txBox="1">
            <a:spLocks noChangeArrowheads="1"/>
          </p:cNvSpPr>
          <p:nvPr/>
        </p:nvSpPr>
        <p:spPr bwMode="auto">
          <a:xfrm>
            <a:off x="6435725" y="5032375"/>
            <a:ext cx="43815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変形不良</a:t>
            </a:r>
          </a:p>
        </p:txBody>
      </p:sp>
      <p:sp>
        <p:nvSpPr>
          <p:cNvPr id="22616" name="Text Box 274">
            <a:extLst>
              <a:ext uri="{FF2B5EF4-FFF2-40B4-BE49-F238E27FC236}">
                <a16:creationId xmlns:a16="http://schemas.microsoft.com/office/drawing/2014/main" id="{C2CC6500-A4E5-DCC9-ADDE-FC95D3D3750B}"/>
              </a:ext>
            </a:extLst>
          </p:cNvPr>
          <p:cNvSpPr txBox="1">
            <a:spLocks noChangeArrowheads="1"/>
          </p:cNvSpPr>
          <p:nvPr/>
        </p:nvSpPr>
        <p:spPr bwMode="auto">
          <a:xfrm>
            <a:off x="6873875" y="5032375"/>
            <a:ext cx="436563"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塗装不良</a:t>
            </a:r>
          </a:p>
        </p:txBody>
      </p:sp>
      <p:sp>
        <p:nvSpPr>
          <p:cNvPr id="22617" name="Text Box 275">
            <a:extLst>
              <a:ext uri="{FF2B5EF4-FFF2-40B4-BE49-F238E27FC236}">
                <a16:creationId xmlns:a16="http://schemas.microsoft.com/office/drawing/2014/main" id="{53D45DDE-FF25-E08D-5768-1C677004A774}"/>
              </a:ext>
            </a:extLst>
          </p:cNvPr>
          <p:cNvSpPr txBox="1">
            <a:spLocks noChangeArrowheads="1"/>
          </p:cNvSpPr>
          <p:nvPr/>
        </p:nvSpPr>
        <p:spPr bwMode="auto">
          <a:xfrm>
            <a:off x="7310438" y="5032375"/>
            <a:ext cx="439737"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ソリ不良</a:t>
            </a:r>
          </a:p>
        </p:txBody>
      </p:sp>
      <p:sp>
        <p:nvSpPr>
          <p:cNvPr id="22618" name="Text Box 276">
            <a:extLst>
              <a:ext uri="{FF2B5EF4-FFF2-40B4-BE49-F238E27FC236}">
                <a16:creationId xmlns:a16="http://schemas.microsoft.com/office/drawing/2014/main" id="{51A893B9-EA2A-ECA0-0A70-056D9801CC8C}"/>
              </a:ext>
            </a:extLst>
          </p:cNvPr>
          <p:cNvSpPr txBox="1">
            <a:spLocks noChangeArrowheads="1"/>
          </p:cNvSpPr>
          <p:nvPr/>
        </p:nvSpPr>
        <p:spPr bwMode="auto">
          <a:xfrm>
            <a:off x="7704138" y="5032375"/>
            <a:ext cx="436562"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その他</a:t>
            </a:r>
          </a:p>
        </p:txBody>
      </p:sp>
      <p:sp>
        <p:nvSpPr>
          <p:cNvPr id="22619" name="Line 277">
            <a:extLst>
              <a:ext uri="{FF2B5EF4-FFF2-40B4-BE49-F238E27FC236}">
                <a16:creationId xmlns:a16="http://schemas.microsoft.com/office/drawing/2014/main" id="{76C0AEB5-F181-87BB-0A05-4BF456980DEB}"/>
              </a:ext>
            </a:extLst>
          </p:cNvPr>
          <p:cNvSpPr>
            <a:spLocks noChangeShapeType="1"/>
          </p:cNvSpPr>
          <p:nvPr/>
        </p:nvSpPr>
        <p:spPr bwMode="auto">
          <a:xfrm>
            <a:off x="7894638" y="414972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0" name="Text Box 278">
            <a:extLst>
              <a:ext uri="{FF2B5EF4-FFF2-40B4-BE49-F238E27FC236}">
                <a16:creationId xmlns:a16="http://schemas.microsoft.com/office/drawing/2014/main" id="{D4D38902-747B-3544-46E7-5F1A227BC84B}"/>
              </a:ext>
            </a:extLst>
          </p:cNvPr>
          <p:cNvSpPr txBox="1">
            <a:spLocks noChangeArrowheads="1"/>
          </p:cNvSpPr>
          <p:nvPr/>
        </p:nvSpPr>
        <p:spPr bwMode="auto">
          <a:xfrm>
            <a:off x="7967663" y="4916488"/>
            <a:ext cx="87471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０</a:t>
            </a:r>
          </a:p>
        </p:txBody>
      </p:sp>
      <p:sp>
        <p:nvSpPr>
          <p:cNvPr id="22621" name="Line 280">
            <a:extLst>
              <a:ext uri="{FF2B5EF4-FFF2-40B4-BE49-F238E27FC236}">
                <a16:creationId xmlns:a16="http://schemas.microsoft.com/office/drawing/2014/main" id="{B3F56AAB-3812-91C1-3D8D-1A02ACAD3765}"/>
              </a:ext>
            </a:extLst>
          </p:cNvPr>
          <p:cNvSpPr>
            <a:spLocks noChangeShapeType="1"/>
          </p:cNvSpPr>
          <p:nvPr/>
        </p:nvSpPr>
        <p:spPr bwMode="auto">
          <a:xfrm>
            <a:off x="7894638" y="461327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2" name="Line 281">
            <a:extLst>
              <a:ext uri="{FF2B5EF4-FFF2-40B4-BE49-F238E27FC236}">
                <a16:creationId xmlns:a16="http://schemas.microsoft.com/office/drawing/2014/main" id="{B0C9479F-0D42-FDFF-DEF2-1258D50DDA0C}"/>
              </a:ext>
            </a:extLst>
          </p:cNvPr>
          <p:cNvSpPr>
            <a:spLocks noChangeShapeType="1"/>
          </p:cNvSpPr>
          <p:nvPr/>
        </p:nvSpPr>
        <p:spPr bwMode="auto">
          <a:xfrm>
            <a:off x="7894638" y="368617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3" name="Line 282">
            <a:extLst>
              <a:ext uri="{FF2B5EF4-FFF2-40B4-BE49-F238E27FC236}">
                <a16:creationId xmlns:a16="http://schemas.microsoft.com/office/drawing/2014/main" id="{5080EBA1-E08B-0AEF-EFF7-D7C4B8A63549}"/>
              </a:ext>
            </a:extLst>
          </p:cNvPr>
          <p:cNvSpPr>
            <a:spLocks noChangeShapeType="1"/>
          </p:cNvSpPr>
          <p:nvPr/>
        </p:nvSpPr>
        <p:spPr bwMode="auto">
          <a:xfrm>
            <a:off x="7894638" y="322262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4" name="Text Box 283">
            <a:extLst>
              <a:ext uri="{FF2B5EF4-FFF2-40B4-BE49-F238E27FC236}">
                <a16:creationId xmlns:a16="http://schemas.microsoft.com/office/drawing/2014/main" id="{5DC91CB3-F001-0EF4-224E-5DDFD5D2F20C}"/>
              </a:ext>
            </a:extLst>
          </p:cNvPr>
          <p:cNvSpPr txBox="1">
            <a:spLocks noChangeArrowheads="1"/>
          </p:cNvSpPr>
          <p:nvPr/>
        </p:nvSpPr>
        <p:spPr bwMode="auto">
          <a:xfrm>
            <a:off x="7967663" y="4454525"/>
            <a:ext cx="87471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２０</a:t>
            </a:r>
          </a:p>
        </p:txBody>
      </p:sp>
      <p:sp>
        <p:nvSpPr>
          <p:cNvPr id="22625" name="Text Box 284">
            <a:extLst>
              <a:ext uri="{FF2B5EF4-FFF2-40B4-BE49-F238E27FC236}">
                <a16:creationId xmlns:a16="http://schemas.microsoft.com/office/drawing/2014/main" id="{49782002-3B77-9293-41CC-503BF01C84A8}"/>
              </a:ext>
            </a:extLst>
          </p:cNvPr>
          <p:cNvSpPr txBox="1">
            <a:spLocks noChangeArrowheads="1"/>
          </p:cNvSpPr>
          <p:nvPr/>
        </p:nvSpPr>
        <p:spPr bwMode="auto">
          <a:xfrm>
            <a:off x="7967663" y="3990975"/>
            <a:ext cx="87471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４０</a:t>
            </a:r>
          </a:p>
        </p:txBody>
      </p:sp>
      <p:sp>
        <p:nvSpPr>
          <p:cNvPr id="22626" name="Text Box 285">
            <a:extLst>
              <a:ext uri="{FF2B5EF4-FFF2-40B4-BE49-F238E27FC236}">
                <a16:creationId xmlns:a16="http://schemas.microsoft.com/office/drawing/2014/main" id="{332DFCBF-4C18-8403-168E-19A7D8A0A6C0}"/>
              </a:ext>
            </a:extLst>
          </p:cNvPr>
          <p:cNvSpPr txBox="1">
            <a:spLocks noChangeArrowheads="1"/>
          </p:cNvSpPr>
          <p:nvPr/>
        </p:nvSpPr>
        <p:spPr bwMode="auto">
          <a:xfrm>
            <a:off x="7967663" y="3527425"/>
            <a:ext cx="87471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６０</a:t>
            </a:r>
          </a:p>
        </p:txBody>
      </p:sp>
      <p:sp>
        <p:nvSpPr>
          <p:cNvPr id="22627" name="Text Box 286">
            <a:extLst>
              <a:ext uri="{FF2B5EF4-FFF2-40B4-BE49-F238E27FC236}">
                <a16:creationId xmlns:a16="http://schemas.microsoft.com/office/drawing/2014/main" id="{C72F03DB-5FD9-27D5-0ECE-742BD9105830}"/>
              </a:ext>
            </a:extLst>
          </p:cNvPr>
          <p:cNvSpPr txBox="1">
            <a:spLocks noChangeArrowheads="1"/>
          </p:cNvSpPr>
          <p:nvPr/>
        </p:nvSpPr>
        <p:spPr bwMode="auto">
          <a:xfrm>
            <a:off x="7967663" y="3063875"/>
            <a:ext cx="87471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８０</a:t>
            </a:r>
          </a:p>
        </p:txBody>
      </p:sp>
      <p:sp>
        <p:nvSpPr>
          <p:cNvPr id="22628" name="Text Box 287">
            <a:extLst>
              <a:ext uri="{FF2B5EF4-FFF2-40B4-BE49-F238E27FC236}">
                <a16:creationId xmlns:a16="http://schemas.microsoft.com/office/drawing/2014/main" id="{B1F9F274-0A97-CEA1-7985-BEC2AFBD894F}"/>
              </a:ext>
            </a:extLst>
          </p:cNvPr>
          <p:cNvSpPr txBox="1">
            <a:spLocks noChangeArrowheads="1"/>
          </p:cNvSpPr>
          <p:nvPr/>
        </p:nvSpPr>
        <p:spPr bwMode="auto">
          <a:xfrm>
            <a:off x="7967663" y="2643188"/>
            <a:ext cx="874712"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900"/>
              <a:t>１００</a:t>
            </a:r>
          </a:p>
        </p:txBody>
      </p:sp>
      <p:sp>
        <p:nvSpPr>
          <p:cNvPr id="22629" name="Line 290">
            <a:extLst>
              <a:ext uri="{FF2B5EF4-FFF2-40B4-BE49-F238E27FC236}">
                <a16:creationId xmlns:a16="http://schemas.microsoft.com/office/drawing/2014/main" id="{666143A1-E250-021C-2572-BF4BC6A3DFCE}"/>
              </a:ext>
            </a:extLst>
          </p:cNvPr>
          <p:cNvSpPr>
            <a:spLocks noChangeShapeType="1"/>
          </p:cNvSpPr>
          <p:nvPr/>
        </p:nvSpPr>
        <p:spPr bwMode="auto">
          <a:xfrm>
            <a:off x="7894638" y="2759075"/>
            <a:ext cx="1444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0" name="Text Box 291">
            <a:extLst>
              <a:ext uri="{FF2B5EF4-FFF2-40B4-BE49-F238E27FC236}">
                <a16:creationId xmlns:a16="http://schemas.microsoft.com/office/drawing/2014/main" id="{CF3DECC4-008F-731D-9724-34787D64B056}"/>
              </a:ext>
            </a:extLst>
          </p:cNvPr>
          <p:cNvSpPr txBox="1">
            <a:spLocks noChangeArrowheads="1"/>
          </p:cNvSpPr>
          <p:nvPr/>
        </p:nvSpPr>
        <p:spPr bwMode="auto">
          <a:xfrm>
            <a:off x="8115300" y="2468563"/>
            <a:ext cx="8763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200"/>
              <a:t>％</a:t>
            </a:r>
          </a:p>
        </p:txBody>
      </p:sp>
      <p:sp>
        <p:nvSpPr>
          <p:cNvPr id="22631" name="Text Box 292">
            <a:extLst>
              <a:ext uri="{FF2B5EF4-FFF2-40B4-BE49-F238E27FC236}">
                <a16:creationId xmlns:a16="http://schemas.microsoft.com/office/drawing/2014/main" id="{A75BA96E-5E3C-262A-C899-5EC447DAF3EE}"/>
              </a:ext>
            </a:extLst>
          </p:cNvPr>
          <p:cNvSpPr txBox="1">
            <a:spLocks noChangeArrowheads="1"/>
          </p:cNvSpPr>
          <p:nvPr/>
        </p:nvSpPr>
        <p:spPr bwMode="auto">
          <a:xfrm>
            <a:off x="5372100" y="2665413"/>
            <a:ext cx="8763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200">
                <a:latin typeface="HG創英角ﾎﾟｯﾌﾟ体" panose="040B0A09000000000000" pitchFamily="49" charset="-128"/>
                <a:ea typeface="HG創英角ﾎﾟｯﾌﾟ体" panose="040B0A09000000000000" pitchFamily="49" charset="-128"/>
              </a:rPr>
              <a:t>件</a:t>
            </a:r>
          </a:p>
        </p:txBody>
      </p:sp>
      <p:sp>
        <p:nvSpPr>
          <p:cNvPr id="22632" name="Text Box 294">
            <a:extLst>
              <a:ext uri="{FF2B5EF4-FFF2-40B4-BE49-F238E27FC236}">
                <a16:creationId xmlns:a16="http://schemas.microsoft.com/office/drawing/2014/main" id="{46B90B8A-F2C5-1231-7E79-22593C5BE72A}"/>
              </a:ext>
            </a:extLst>
          </p:cNvPr>
          <p:cNvSpPr txBox="1">
            <a:spLocks noChangeArrowheads="1"/>
          </p:cNvSpPr>
          <p:nvPr/>
        </p:nvSpPr>
        <p:spPr bwMode="auto">
          <a:xfrm>
            <a:off x="5715000" y="4038600"/>
            <a:ext cx="8763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dirty="0">
                <a:latin typeface="HGP創英角ﾎﾟｯﾌﾟ体" panose="040B0A00000000000000" pitchFamily="50" charset="-128"/>
                <a:ea typeface="HGP創英角ﾎﾟｯﾌﾟ体" panose="040B0A00000000000000" pitchFamily="50" charset="-128"/>
              </a:rPr>
              <a:t>●</a:t>
            </a:r>
          </a:p>
        </p:txBody>
      </p:sp>
      <p:sp>
        <p:nvSpPr>
          <p:cNvPr id="22633" name="Text Box 295">
            <a:extLst>
              <a:ext uri="{FF2B5EF4-FFF2-40B4-BE49-F238E27FC236}">
                <a16:creationId xmlns:a16="http://schemas.microsoft.com/office/drawing/2014/main" id="{0A2244E8-FA87-8FC2-BE5B-B5E374DF61B8}"/>
              </a:ext>
            </a:extLst>
          </p:cNvPr>
          <p:cNvSpPr txBox="1">
            <a:spLocks noChangeArrowheads="1"/>
          </p:cNvSpPr>
          <p:nvPr/>
        </p:nvSpPr>
        <p:spPr bwMode="auto">
          <a:xfrm>
            <a:off x="6134100" y="3427413"/>
            <a:ext cx="8763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dirty="0"/>
              <a:t>●</a:t>
            </a:r>
          </a:p>
        </p:txBody>
      </p:sp>
      <p:sp>
        <p:nvSpPr>
          <p:cNvPr id="22634" name="Text Box 296">
            <a:extLst>
              <a:ext uri="{FF2B5EF4-FFF2-40B4-BE49-F238E27FC236}">
                <a16:creationId xmlns:a16="http://schemas.microsoft.com/office/drawing/2014/main" id="{3B869178-7A17-1E81-356D-CD13F63CE359}"/>
              </a:ext>
            </a:extLst>
          </p:cNvPr>
          <p:cNvSpPr txBox="1">
            <a:spLocks noChangeArrowheads="1"/>
          </p:cNvSpPr>
          <p:nvPr/>
        </p:nvSpPr>
        <p:spPr bwMode="auto">
          <a:xfrm>
            <a:off x="6553200" y="3124200"/>
            <a:ext cx="87312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dirty="0"/>
              <a:t>●</a:t>
            </a:r>
          </a:p>
        </p:txBody>
      </p:sp>
      <p:sp>
        <p:nvSpPr>
          <p:cNvPr id="22635" name="Text Box 297">
            <a:extLst>
              <a:ext uri="{FF2B5EF4-FFF2-40B4-BE49-F238E27FC236}">
                <a16:creationId xmlns:a16="http://schemas.microsoft.com/office/drawing/2014/main" id="{09B4A654-20D8-4FD4-7522-60669D66B619}"/>
              </a:ext>
            </a:extLst>
          </p:cNvPr>
          <p:cNvSpPr txBox="1">
            <a:spLocks noChangeArrowheads="1"/>
          </p:cNvSpPr>
          <p:nvPr/>
        </p:nvSpPr>
        <p:spPr bwMode="auto">
          <a:xfrm>
            <a:off x="6972300" y="2970213"/>
            <a:ext cx="8763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dirty="0"/>
              <a:t>●</a:t>
            </a:r>
          </a:p>
        </p:txBody>
      </p:sp>
      <p:sp>
        <p:nvSpPr>
          <p:cNvPr id="22636" name="Text Box 298">
            <a:extLst>
              <a:ext uri="{FF2B5EF4-FFF2-40B4-BE49-F238E27FC236}">
                <a16:creationId xmlns:a16="http://schemas.microsoft.com/office/drawing/2014/main" id="{1AB56BF7-410B-E66C-04A9-51EF982508DD}"/>
              </a:ext>
            </a:extLst>
          </p:cNvPr>
          <p:cNvSpPr txBox="1">
            <a:spLocks noChangeArrowheads="1"/>
          </p:cNvSpPr>
          <p:nvPr/>
        </p:nvSpPr>
        <p:spPr bwMode="auto">
          <a:xfrm>
            <a:off x="7429500" y="2817813"/>
            <a:ext cx="8763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dirty="0">
                <a:latin typeface="HGP創英角ﾎﾟｯﾌﾟ体" panose="040B0A00000000000000" pitchFamily="50" charset="-128"/>
                <a:ea typeface="HGP創英角ﾎﾟｯﾌﾟ体" panose="040B0A00000000000000" pitchFamily="50" charset="-128"/>
              </a:rPr>
              <a:t>●</a:t>
            </a:r>
          </a:p>
        </p:txBody>
      </p:sp>
      <p:sp>
        <p:nvSpPr>
          <p:cNvPr id="22637" name="Text Box 299">
            <a:extLst>
              <a:ext uri="{FF2B5EF4-FFF2-40B4-BE49-F238E27FC236}">
                <a16:creationId xmlns:a16="http://schemas.microsoft.com/office/drawing/2014/main" id="{FEC7D2C8-0326-9CFC-DFF1-F367B48D7007}"/>
              </a:ext>
            </a:extLst>
          </p:cNvPr>
          <p:cNvSpPr txBox="1">
            <a:spLocks noChangeArrowheads="1"/>
          </p:cNvSpPr>
          <p:nvPr/>
        </p:nvSpPr>
        <p:spPr bwMode="auto">
          <a:xfrm>
            <a:off x="7889875" y="2590800"/>
            <a:ext cx="873125"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900" dirty="0">
                <a:latin typeface="HGS創英角ﾎﾟｯﾌﾟ体" panose="040B0A00000000000000" pitchFamily="50" charset="-128"/>
                <a:ea typeface="HGS創英角ﾎﾟｯﾌﾟ体" panose="040B0A00000000000000" pitchFamily="50" charset="-128"/>
              </a:rPr>
              <a:t>●</a:t>
            </a:r>
          </a:p>
        </p:txBody>
      </p:sp>
      <p:sp>
        <p:nvSpPr>
          <p:cNvPr id="22638" name="Line 301">
            <a:extLst>
              <a:ext uri="{FF2B5EF4-FFF2-40B4-BE49-F238E27FC236}">
                <a16:creationId xmlns:a16="http://schemas.microsoft.com/office/drawing/2014/main" id="{8EA579EB-2E93-5FE7-0F32-6599111B61FB}"/>
              </a:ext>
            </a:extLst>
          </p:cNvPr>
          <p:cNvSpPr>
            <a:spLocks noChangeShapeType="1"/>
          </p:cNvSpPr>
          <p:nvPr/>
        </p:nvSpPr>
        <p:spPr bwMode="auto">
          <a:xfrm flipV="1">
            <a:off x="5414963" y="4149725"/>
            <a:ext cx="381000" cy="9271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9" name="Line 302">
            <a:extLst>
              <a:ext uri="{FF2B5EF4-FFF2-40B4-BE49-F238E27FC236}">
                <a16:creationId xmlns:a16="http://schemas.microsoft.com/office/drawing/2014/main" id="{B49D38BD-EA1E-FBEE-A4F6-EA2D37E88E88}"/>
              </a:ext>
            </a:extLst>
          </p:cNvPr>
          <p:cNvSpPr>
            <a:spLocks noChangeShapeType="1"/>
          </p:cNvSpPr>
          <p:nvPr/>
        </p:nvSpPr>
        <p:spPr bwMode="auto">
          <a:xfrm flipV="1">
            <a:off x="5813425" y="3570288"/>
            <a:ext cx="422275" cy="5794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0" name="Line 303">
            <a:extLst>
              <a:ext uri="{FF2B5EF4-FFF2-40B4-BE49-F238E27FC236}">
                <a16:creationId xmlns:a16="http://schemas.microsoft.com/office/drawing/2014/main" id="{23D898AA-2185-04ED-E262-9BB29659790E}"/>
              </a:ext>
            </a:extLst>
          </p:cNvPr>
          <p:cNvSpPr>
            <a:spLocks noChangeShapeType="1"/>
          </p:cNvSpPr>
          <p:nvPr/>
        </p:nvSpPr>
        <p:spPr bwMode="auto">
          <a:xfrm flipV="1">
            <a:off x="6289675" y="3251200"/>
            <a:ext cx="365125" cy="2619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1" name="Line 304">
            <a:extLst>
              <a:ext uri="{FF2B5EF4-FFF2-40B4-BE49-F238E27FC236}">
                <a16:creationId xmlns:a16="http://schemas.microsoft.com/office/drawing/2014/main" id="{99CE9582-27DC-B48B-EF77-B0155CD55136}"/>
              </a:ext>
            </a:extLst>
          </p:cNvPr>
          <p:cNvSpPr>
            <a:spLocks noChangeShapeType="1"/>
          </p:cNvSpPr>
          <p:nvPr/>
        </p:nvSpPr>
        <p:spPr bwMode="auto">
          <a:xfrm flipV="1">
            <a:off x="6726238" y="3092450"/>
            <a:ext cx="420687" cy="1301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2" name="Line 305">
            <a:extLst>
              <a:ext uri="{FF2B5EF4-FFF2-40B4-BE49-F238E27FC236}">
                <a16:creationId xmlns:a16="http://schemas.microsoft.com/office/drawing/2014/main" id="{EE2B3A6C-0562-8255-C793-20C9617C314E}"/>
              </a:ext>
            </a:extLst>
          </p:cNvPr>
          <p:cNvSpPr>
            <a:spLocks noChangeShapeType="1"/>
          </p:cNvSpPr>
          <p:nvPr/>
        </p:nvSpPr>
        <p:spPr bwMode="auto">
          <a:xfrm flipV="1">
            <a:off x="7127875" y="2947988"/>
            <a:ext cx="474663" cy="1301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3" name="Line 306">
            <a:extLst>
              <a:ext uri="{FF2B5EF4-FFF2-40B4-BE49-F238E27FC236}">
                <a16:creationId xmlns:a16="http://schemas.microsoft.com/office/drawing/2014/main" id="{A9D7D064-883B-FDAA-A6F5-F9320FFE1569}"/>
              </a:ext>
            </a:extLst>
          </p:cNvPr>
          <p:cNvSpPr>
            <a:spLocks noChangeShapeType="1"/>
          </p:cNvSpPr>
          <p:nvPr/>
        </p:nvSpPr>
        <p:spPr bwMode="auto">
          <a:xfrm flipV="1">
            <a:off x="7585075" y="2730500"/>
            <a:ext cx="419100" cy="2174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4" name="Text Box 308">
            <a:extLst>
              <a:ext uri="{FF2B5EF4-FFF2-40B4-BE49-F238E27FC236}">
                <a16:creationId xmlns:a16="http://schemas.microsoft.com/office/drawing/2014/main" id="{6006A0FE-0A95-6360-1AB1-453225099EC7}"/>
              </a:ext>
            </a:extLst>
          </p:cNvPr>
          <p:cNvSpPr txBox="1">
            <a:spLocks noChangeArrowheads="1"/>
          </p:cNvSpPr>
          <p:nvPr/>
        </p:nvSpPr>
        <p:spPr bwMode="auto">
          <a:xfrm>
            <a:off x="4769406" y="3338513"/>
            <a:ext cx="369332" cy="173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不良件数</a:t>
            </a:r>
          </a:p>
        </p:txBody>
      </p:sp>
      <p:sp>
        <p:nvSpPr>
          <p:cNvPr id="22645" name="Text Box 309">
            <a:extLst>
              <a:ext uri="{FF2B5EF4-FFF2-40B4-BE49-F238E27FC236}">
                <a16:creationId xmlns:a16="http://schemas.microsoft.com/office/drawing/2014/main" id="{135CE35E-0260-18E1-71C9-F7B4A1FC66DF}"/>
              </a:ext>
            </a:extLst>
          </p:cNvPr>
          <p:cNvSpPr txBox="1">
            <a:spLocks noChangeArrowheads="1"/>
          </p:cNvSpPr>
          <p:nvPr/>
        </p:nvSpPr>
        <p:spPr bwMode="auto">
          <a:xfrm>
            <a:off x="8396228" y="3338513"/>
            <a:ext cx="400110" cy="173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dirty="0">
                <a:latin typeface="HGP創英角ﾎﾟｯﾌﾟ体" panose="040B0A00000000000000" pitchFamily="50" charset="-128"/>
                <a:ea typeface="HGP創英角ﾎﾟｯﾌﾟ体" panose="040B0A00000000000000" pitchFamily="50" charset="-128"/>
              </a:rPr>
              <a:t>累積比率</a:t>
            </a:r>
          </a:p>
        </p:txBody>
      </p:sp>
      <p:sp>
        <p:nvSpPr>
          <p:cNvPr id="22646" name="Text Box 313">
            <a:extLst>
              <a:ext uri="{FF2B5EF4-FFF2-40B4-BE49-F238E27FC236}">
                <a16:creationId xmlns:a16="http://schemas.microsoft.com/office/drawing/2014/main" id="{D85E8D65-440E-FC6F-1409-6DF095B6E31A}"/>
              </a:ext>
            </a:extLst>
          </p:cNvPr>
          <p:cNvSpPr txBox="1">
            <a:spLocks noChangeArrowheads="1"/>
          </p:cNvSpPr>
          <p:nvPr/>
        </p:nvSpPr>
        <p:spPr bwMode="auto">
          <a:xfrm>
            <a:off x="5380038" y="6024563"/>
            <a:ext cx="283973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dirty="0">
                <a:latin typeface="HG創英角ﾎﾟｯﾌﾟ体" panose="040B0A09000000000000" pitchFamily="49" charset="-128"/>
                <a:ea typeface="HG創英角ﾎﾟｯﾌﾟ体" panose="040B0A09000000000000" pitchFamily="49" charset="-128"/>
              </a:rPr>
              <a:t>図６．不良項目別パレート図</a:t>
            </a:r>
          </a:p>
        </p:txBody>
      </p:sp>
      <p:sp>
        <p:nvSpPr>
          <p:cNvPr id="22647" name="Text Box 314">
            <a:extLst>
              <a:ext uri="{FF2B5EF4-FFF2-40B4-BE49-F238E27FC236}">
                <a16:creationId xmlns:a16="http://schemas.microsoft.com/office/drawing/2014/main" id="{9ED3BB2C-C39A-E823-7E2E-69CC192CB687}"/>
              </a:ext>
            </a:extLst>
          </p:cNvPr>
          <p:cNvSpPr txBox="1">
            <a:spLocks noChangeArrowheads="1"/>
          </p:cNvSpPr>
          <p:nvPr/>
        </p:nvSpPr>
        <p:spPr bwMode="auto">
          <a:xfrm>
            <a:off x="6477000" y="3570288"/>
            <a:ext cx="1463675" cy="58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1200" dirty="0">
                <a:latin typeface="HGP創英角ﾎﾟｯﾌﾟ体" panose="040B0A00000000000000" pitchFamily="50" charset="-128"/>
                <a:ea typeface="HGP創英角ﾎﾟｯﾌﾟ体" panose="040B0A00000000000000" pitchFamily="50" charset="-128"/>
              </a:rPr>
              <a:t>99</a:t>
            </a:r>
            <a:r>
              <a:rPr lang="ja-JP" altLang="en-US" sz="1200" dirty="0">
                <a:latin typeface="HGP創英角ﾎﾟｯﾌﾟ体" panose="040B0A00000000000000" pitchFamily="50" charset="-128"/>
                <a:ea typeface="HGP創英角ﾎﾟｯﾌﾟ体" panose="040B0A00000000000000" pitchFamily="50" charset="-128"/>
              </a:rPr>
              <a:t>年</a:t>
            </a:r>
            <a:r>
              <a:rPr lang="en-US" altLang="ja-JP" sz="1200" dirty="0">
                <a:latin typeface="HGP創英角ﾎﾟｯﾌﾟ体" panose="040B0A00000000000000" pitchFamily="50" charset="-128"/>
                <a:ea typeface="HGP創英角ﾎﾟｯﾌﾟ体" panose="040B0A00000000000000" pitchFamily="50" charset="-128"/>
              </a:rPr>
              <a:t>2</a:t>
            </a:r>
            <a:r>
              <a:rPr lang="ja-JP" altLang="en-US" sz="1200" dirty="0">
                <a:latin typeface="HGP創英角ﾎﾟｯﾌﾟ体" panose="040B0A00000000000000" pitchFamily="50" charset="-128"/>
                <a:ea typeface="HGP創英角ﾎﾟｯﾌﾟ体" panose="040B0A00000000000000" pitchFamily="50" charset="-128"/>
              </a:rPr>
              <a:t>～</a:t>
            </a:r>
            <a:r>
              <a:rPr lang="en-US" altLang="ja-JP" sz="1200" dirty="0">
                <a:latin typeface="HGP創英角ﾎﾟｯﾌﾟ体" panose="040B0A00000000000000" pitchFamily="50" charset="-128"/>
                <a:ea typeface="HGP創英角ﾎﾟｯﾌﾟ体" panose="040B0A00000000000000" pitchFamily="50" charset="-128"/>
              </a:rPr>
              <a:t>3</a:t>
            </a:r>
            <a:r>
              <a:rPr lang="ja-JP" altLang="en-US" sz="1200" dirty="0">
                <a:latin typeface="HGP創英角ﾎﾟｯﾌﾟ体" panose="040B0A00000000000000" pitchFamily="50" charset="-128"/>
                <a:ea typeface="HGP創英角ﾎﾟｯﾌﾟ体" panose="040B0A00000000000000" pitchFamily="50" charset="-128"/>
              </a:rPr>
              <a:t>月</a:t>
            </a:r>
          </a:p>
          <a:p>
            <a:pPr algn="ctr" eaLnBrk="1" hangingPunct="1">
              <a:lnSpc>
                <a:spcPct val="90000"/>
              </a:lnSpc>
              <a:spcBef>
                <a:spcPct val="0"/>
              </a:spcBef>
              <a:buFontTx/>
              <a:buNone/>
            </a:pPr>
            <a:r>
              <a:rPr lang="en-US" altLang="ja-JP" sz="1200" dirty="0">
                <a:latin typeface="HGP創英角ﾎﾟｯﾌﾟ体" panose="040B0A00000000000000" pitchFamily="50" charset="-128"/>
                <a:ea typeface="HGP創英角ﾎﾟｯﾌﾟ体" panose="040B0A00000000000000" pitchFamily="50" charset="-128"/>
              </a:rPr>
              <a:t>n=</a:t>
            </a:r>
            <a:r>
              <a:rPr lang="ja-JP" altLang="en-US" sz="1200" dirty="0">
                <a:latin typeface="HGP創英角ﾎﾟｯﾌﾟ体" panose="040B0A00000000000000" pitchFamily="50" charset="-128"/>
                <a:ea typeface="HGP創英角ﾎﾟｯﾌﾟ体" panose="040B0A00000000000000" pitchFamily="50" charset="-128"/>
              </a:rPr>
              <a:t>１３４</a:t>
            </a:r>
          </a:p>
          <a:p>
            <a:pPr algn="ctr" eaLnBrk="1" hangingPunct="1">
              <a:lnSpc>
                <a:spcPct val="90000"/>
              </a:lnSpc>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作成者：すずき</a:t>
            </a:r>
          </a:p>
        </p:txBody>
      </p:sp>
      <p:sp>
        <p:nvSpPr>
          <p:cNvPr id="22648" name="Text Box 803">
            <a:extLst>
              <a:ext uri="{FF2B5EF4-FFF2-40B4-BE49-F238E27FC236}">
                <a16:creationId xmlns:a16="http://schemas.microsoft.com/office/drawing/2014/main" id="{451CE6C3-E72F-58E7-117E-63D1CB620AF3}"/>
              </a:ext>
            </a:extLst>
          </p:cNvPr>
          <p:cNvSpPr txBox="1">
            <a:spLocks noChangeArrowheads="1"/>
          </p:cNvSpPr>
          <p:nvPr/>
        </p:nvSpPr>
        <p:spPr bwMode="auto">
          <a:xfrm>
            <a:off x="5380038" y="3927475"/>
            <a:ext cx="487362"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dirty="0">
                <a:latin typeface="HGP創英角ﾎﾟｯﾌﾟ体" panose="040B0A00000000000000" pitchFamily="50" charset="-128"/>
                <a:ea typeface="HGP創英角ﾎﾟｯﾌﾟ体" panose="040B0A00000000000000" pitchFamily="50" charset="-128"/>
              </a:rPr>
              <a:t>５５</a:t>
            </a:r>
          </a:p>
        </p:txBody>
      </p:sp>
      <p:sp>
        <p:nvSpPr>
          <p:cNvPr id="22649" name="Text Box 804">
            <a:extLst>
              <a:ext uri="{FF2B5EF4-FFF2-40B4-BE49-F238E27FC236}">
                <a16:creationId xmlns:a16="http://schemas.microsoft.com/office/drawing/2014/main" id="{79D479CF-6369-D601-2073-B49E447EDF66}"/>
              </a:ext>
            </a:extLst>
          </p:cNvPr>
          <p:cNvSpPr txBox="1">
            <a:spLocks noChangeArrowheads="1"/>
          </p:cNvSpPr>
          <p:nvPr/>
        </p:nvSpPr>
        <p:spPr bwMode="auto">
          <a:xfrm>
            <a:off x="5867400" y="4275138"/>
            <a:ext cx="487363"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３４</a:t>
            </a:r>
          </a:p>
        </p:txBody>
      </p:sp>
      <p:sp>
        <p:nvSpPr>
          <p:cNvPr id="22650" name="Text Box 805">
            <a:extLst>
              <a:ext uri="{FF2B5EF4-FFF2-40B4-BE49-F238E27FC236}">
                <a16:creationId xmlns:a16="http://schemas.microsoft.com/office/drawing/2014/main" id="{07311DBF-8E9C-2323-806F-0F024D004D98}"/>
              </a:ext>
            </a:extLst>
          </p:cNvPr>
          <p:cNvSpPr txBox="1">
            <a:spLocks noChangeArrowheads="1"/>
          </p:cNvSpPr>
          <p:nvPr/>
        </p:nvSpPr>
        <p:spPr bwMode="auto">
          <a:xfrm>
            <a:off x="6232525" y="4459288"/>
            <a:ext cx="4889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２２</a:t>
            </a:r>
          </a:p>
        </p:txBody>
      </p:sp>
      <p:sp>
        <p:nvSpPr>
          <p:cNvPr id="22651" name="Text Box 806">
            <a:extLst>
              <a:ext uri="{FF2B5EF4-FFF2-40B4-BE49-F238E27FC236}">
                <a16:creationId xmlns:a16="http://schemas.microsoft.com/office/drawing/2014/main" id="{22A4B5AE-565B-0CB6-7057-2C975BC45E1F}"/>
              </a:ext>
            </a:extLst>
          </p:cNvPr>
          <p:cNvSpPr txBox="1">
            <a:spLocks noChangeArrowheads="1"/>
          </p:cNvSpPr>
          <p:nvPr/>
        </p:nvSpPr>
        <p:spPr bwMode="auto">
          <a:xfrm>
            <a:off x="6721475" y="4622800"/>
            <a:ext cx="487363"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１０</a:t>
            </a:r>
          </a:p>
        </p:txBody>
      </p:sp>
      <p:sp>
        <p:nvSpPr>
          <p:cNvPr id="22652" name="Text Box 807">
            <a:extLst>
              <a:ext uri="{FF2B5EF4-FFF2-40B4-BE49-F238E27FC236}">
                <a16:creationId xmlns:a16="http://schemas.microsoft.com/office/drawing/2014/main" id="{DEA8BAE1-709F-068E-AD10-DF8643059474}"/>
              </a:ext>
            </a:extLst>
          </p:cNvPr>
          <p:cNvSpPr txBox="1">
            <a:spLocks noChangeArrowheads="1"/>
          </p:cNvSpPr>
          <p:nvPr/>
        </p:nvSpPr>
        <p:spPr bwMode="auto">
          <a:xfrm>
            <a:off x="7086600" y="4738688"/>
            <a:ext cx="487363"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５</a:t>
            </a:r>
          </a:p>
        </p:txBody>
      </p:sp>
      <p:sp>
        <p:nvSpPr>
          <p:cNvPr id="22653" name="Text Box 808">
            <a:extLst>
              <a:ext uri="{FF2B5EF4-FFF2-40B4-BE49-F238E27FC236}">
                <a16:creationId xmlns:a16="http://schemas.microsoft.com/office/drawing/2014/main" id="{6EAEE140-7B97-9A93-C451-F7F9FCBDC8F6}"/>
              </a:ext>
            </a:extLst>
          </p:cNvPr>
          <p:cNvSpPr txBox="1">
            <a:spLocks noChangeArrowheads="1"/>
          </p:cNvSpPr>
          <p:nvPr/>
        </p:nvSpPr>
        <p:spPr bwMode="auto">
          <a:xfrm>
            <a:off x="7573963" y="4622800"/>
            <a:ext cx="4873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８</a:t>
            </a:r>
          </a:p>
        </p:txBody>
      </p:sp>
      <p:sp>
        <p:nvSpPr>
          <p:cNvPr id="73" name="object 2">
            <a:extLst>
              <a:ext uri="{FF2B5EF4-FFF2-40B4-BE49-F238E27FC236}">
                <a16:creationId xmlns:a16="http://schemas.microsoft.com/office/drawing/2014/main" id="{A79EB8A4-B6C1-4185-B56C-033D442D9D25}"/>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29</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Group 4">
            <a:extLst>
              <a:ext uri="{FF2B5EF4-FFF2-40B4-BE49-F238E27FC236}">
                <a16:creationId xmlns:a16="http://schemas.microsoft.com/office/drawing/2014/main" id="{7B9BA422-D76B-4243-9419-561BB278E04A}"/>
              </a:ext>
            </a:extLst>
          </p:cNvPr>
          <p:cNvGraphicFramePr>
            <a:graphicFrameLocks noGrp="1"/>
          </p:cNvGraphicFramePr>
          <p:nvPr/>
        </p:nvGraphicFramePr>
        <p:xfrm>
          <a:off x="383486" y="3005400"/>
          <a:ext cx="8418041" cy="3699928"/>
        </p:xfrm>
        <a:graphic>
          <a:graphicData uri="http://schemas.openxmlformats.org/drawingml/2006/table">
            <a:tbl>
              <a:tblPr/>
              <a:tblGrid>
                <a:gridCol w="1683608">
                  <a:extLst>
                    <a:ext uri="{9D8B030D-6E8A-4147-A177-3AD203B41FA5}">
                      <a16:colId xmlns:a16="http://schemas.microsoft.com/office/drawing/2014/main" val="20000"/>
                    </a:ext>
                  </a:extLst>
                </a:gridCol>
                <a:gridCol w="1561630">
                  <a:extLst>
                    <a:ext uri="{9D8B030D-6E8A-4147-A177-3AD203B41FA5}">
                      <a16:colId xmlns:a16="http://schemas.microsoft.com/office/drawing/2014/main" val="20001"/>
                    </a:ext>
                  </a:extLst>
                </a:gridCol>
                <a:gridCol w="1867301">
                  <a:extLst>
                    <a:ext uri="{9D8B030D-6E8A-4147-A177-3AD203B41FA5}">
                      <a16:colId xmlns:a16="http://schemas.microsoft.com/office/drawing/2014/main" val="20002"/>
                    </a:ext>
                  </a:extLst>
                </a:gridCol>
                <a:gridCol w="1540042">
                  <a:extLst>
                    <a:ext uri="{9D8B030D-6E8A-4147-A177-3AD203B41FA5}">
                      <a16:colId xmlns:a16="http://schemas.microsoft.com/office/drawing/2014/main" val="20003"/>
                    </a:ext>
                  </a:extLst>
                </a:gridCol>
                <a:gridCol w="1765460">
                  <a:extLst>
                    <a:ext uri="{9D8B030D-6E8A-4147-A177-3AD203B41FA5}">
                      <a16:colId xmlns:a16="http://schemas.microsoft.com/office/drawing/2014/main" val="20004"/>
                    </a:ext>
                  </a:extLst>
                </a:gridCol>
              </a:tblGrid>
              <a:tr h="71233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不良項目</a:t>
                      </a:r>
                    </a:p>
                  </a:txBody>
                  <a:tcPr marT="45662" marB="4566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不良件数</a:t>
                      </a:r>
                    </a:p>
                  </a:txBody>
                  <a:tcPr marT="45662" marB="4566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累積不良件数</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比率（％）</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累積率（％）</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2679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仕上げ不良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５５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５５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４１</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４１</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2679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キズ不良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８９</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２５</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６６</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2679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変形不良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２２</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１１１</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１６</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８２</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８</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2679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塗装不良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１０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１２１</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７</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９０</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３</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2679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ソリ不良</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５</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１２６</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３</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７</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９４</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2679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その他</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８</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１３４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６</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０</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　 １００</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０</a:t>
                      </a:r>
                      <a:endPar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endParaRP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2679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HGS創英角ﾎﾟｯﾌﾟ体" panose="040B0A00000000000000" pitchFamily="50" charset="-128"/>
                          <a:ea typeface="HGS創英角ﾎﾟｯﾌﾟ体" panose="040B0A00000000000000" pitchFamily="50" charset="-128"/>
                        </a:rPr>
                        <a:t>合計</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１３４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１３４</a:t>
                      </a: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１００</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０</a:t>
                      </a:r>
                      <a:endPar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endParaRP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    １００</a:t>
                      </a:r>
                      <a:r>
                        <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a:t>
                      </a:r>
                      <a:r>
                        <a:rPr kumimoji="1" lang="ja-JP" altLang="en-US"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rPr>
                        <a:t>０</a:t>
                      </a:r>
                      <a:endParaRPr kumimoji="1" lang="en-US" altLang="ja-JP" sz="1800" b="0" i="0" u="none" strike="noStrike" cap="none" normalizeH="0" baseline="0" dirty="0">
                        <a:ln>
                          <a:noFill/>
                        </a:ln>
                        <a:solidFill>
                          <a:schemeClr val="tx1"/>
                        </a:solidFill>
                        <a:effectLst/>
                        <a:latin typeface="HGS創英角ﾎﾟｯﾌﾟ体" panose="040B0A00000000000000" pitchFamily="50" charset="-128"/>
                        <a:ea typeface="HGS創英角ﾎﾟｯﾌﾟ体" panose="040B0A00000000000000" pitchFamily="50" charset="-128"/>
                      </a:endParaRPr>
                    </a:p>
                  </a:txBody>
                  <a:tcPr marT="45662" marB="456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38914" name="Rectangle 2">
            <a:extLst>
              <a:ext uri="{FF2B5EF4-FFF2-40B4-BE49-F238E27FC236}">
                <a16:creationId xmlns:a16="http://schemas.microsoft.com/office/drawing/2014/main" id="{27E3A568-6020-4C49-B7C1-AD761E9B331E}"/>
              </a:ext>
            </a:extLst>
          </p:cNvPr>
          <p:cNvSpPr>
            <a:spLocks noChangeArrowheads="1"/>
          </p:cNvSpPr>
          <p:nvPr/>
        </p:nvSpPr>
        <p:spPr bwMode="auto">
          <a:xfrm>
            <a:off x="83715" y="75124"/>
            <a:ext cx="8959850"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200" dirty="0"/>
          </a:p>
          <a:p>
            <a:pPr>
              <a:spcBef>
                <a:spcPct val="0"/>
              </a:spcBef>
              <a:buNone/>
            </a:pPr>
            <a:r>
              <a:rPr lang="ja-JP" altLang="en-US" sz="1800" dirty="0">
                <a:latin typeface="HGS創英角ﾎﾟｯﾌﾟ体" panose="040B0A00000000000000" pitchFamily="50" charset="-128"/>
                <a:ea typeface="HGS創英角ﾎﾟｯﾌﾟ体" panose="040B0A00000000000000" pitchFamily="50" charset="-128"/>
              </a:rPr>
              <a:t>　</a:t>
            </a:r>
            <a:r>
              <a:rPr lang="en-US" altLang="ja-JP" sz="1800" b="1" dirty="0">
                <a:solidFill>
                  <a:srgbClr val="FF0000"/>
                </a:solidFill>
                <a:latin typeface="HGS創英角ﾎﾟｯﾌﾟ体" panose="040B0A00000000000000" pitchFamily="50" charset="-128"/>
                <a:ea typeface="HGS創英角ﾎﾟｯﾌﾟ体" panose="040B0A00000000000000" pitchFamily="50" charset="-128"/>
              </a:rPr>
              <a:t>■</a:t>
            </a:r>
            <a:r>
              <a:rPr lang="ja-JP" altLang="en-US" sz="1800" b="1" dirty="0">
                <a:solidFill>
                  <a:srgbClr val="FF0000"/>
                </a:solidFill>
                <a:latin typeface="HGS創英角ﾎﾟｯﾌﾟ体" panose="040B0A00000000000000" pitchFamily="50" charset="-128"/>
                <a:ea typeface="HGS創英角ﾎﾟｯﾌﾟ体" panose="040B0A00000000000000" pitchFamily="50" charset="-128"/>
              </a:rPr>
              <a:t>　パレート図の</a:t>
            </a:r>
            <a:r>
              <a:rPr lang="ja-JP" altLang="en-US" sz="1800" dirty="0">
                <a:solidFill>
                  <a:srgbClr val="FF0000"/>
                </a:solidFill>
                <a:latin typeface="HGS創英角ﾎﾟｯﾌﾟ体" panose="040B0A00000000000000" pitchFamily="50" charset="-128"/>
                <a:ea typeface="HGS創英角ﾎﾟｯﾌﾟ体" panose="040B0A00000000000000" pitchFamily="50" charset="-128"/>
              </a:rPr>
              <a:t>作成方法</a:t>
            </a:r>
            <a:endParaRPr lang="en-US" altLang="ja-JP" sz="1800" dirty="0">
              <a:solidFill>
                <a:srgbClr val="FF0000"/>
              </a:solidFill>
              <a:latin typeface="HGS創英角ﾎﾟｯﾌﾟ体" panose="040B0A00000000000000" pitchFamily="50" charset="-128"/>
              <a:ea typeface="HGS創英角ﾎﾟｯﾌﾟ体" panose="040B0A00000000000000" pitchFamily="50" charset="-128"/>
            </a:endParaRPr>
          </a:p>
          <a:p>
            <a:pPr eaLnBrk="1" hangingPunct="1">
              <a:spcBef>
                <a:spcPct val="0"/>
              </a:spcBef>
              <a:buFontTx/>
              <a:buNone/>
            </a:pPr>
            <a:r>
              <a:rPr lang="ja-JP" altLang="en-US" sz="1600" dirty="0">
                <a:latin typeface="HGS創英角ﾎﾟｯﾌﾟ体" panose="040B0A00000000000000" pitchFamily="50" charset="-128"/>
                <a:ea typeface="HGS創英角ﾎﾟｯﾌﾟ体" panose="040B0A00000000000000" pitchFamily="50" charset="-128"/>
              </a:rPr>
              <a:t>　　手順①：調査の目的を明確にする（何を調べたいのか）</a:t>
            </a:r>
            <a:br>
              <a:rPr lang="en-US" altLang="ja-JP" sz="1600" dirty="0">
                <a:latin typeface="HGS創英角ﾎﾟｯﾌﾟ体" panose="040B0A00000000000000" pitchFamily="50" charset="-128"/>
                <a:ea typeface="HGS創英角ﾎﾟｯﾌﾟ体" panose="040B0A00000000000000" pitchFamily="50" charset="-128"/>
              </a:rPr>
            </a:br>
            <a:r>
              <a:rPr lang="ja-JP" altLang="en-US" sz="1600" dirty="0">
                <a:latin typeface="HGS創英角ﾎﾟｯﾌﾟ体" panose="040B0A00000000000000" pitchFamily="50" charset="-128"/>
                <a:ea typeface="HGS創英角ﾎﾟｯﾌﾟ体" panose="040B0A00000000000000" pitchFamily="50" charset="-128"/>
              </a:rPr>
              <a:t>　　手順②：分類項目を決める（項目数は５～</a:t>
            </a:r>
            <a:r>
              <a:rPr lang="en-US" altLang="ja-JP" sz="1600" dirty="0">
                <a:latin typeface="HGS創英角ﾎﾟｯﾌﾟ体" panose="040B0A00000000000000" pitchFamily="50" charset="-128"/>
                <a:ea typeface="HGS創英角ﾎﾟｯﾌﾟ体" panose="040B0A00000000000000" pitchFamily="50" charset="-128"/>
              </a:rPr>
              <a:t>10</a:t>
            </a:r>
            <a:r>
              <a:rPr lang="ja-JP" altLang="en-US" sz="1600" dirty="0">
                <a:latin typeface="HGS創英角ﾎﾟｯﾌﾟ体" panose="040B0A00000000000000" pitchFamily="50" charset="-128"/>
                <a:ea typeface="HGS創英角ﾎﾟｯﾌﾟ体" panose="040B0A00000000000000" pitchFamily="50" charset="-128"/>
              </a:rPr>
              <a:t>程度がよい）</a:t>
            </a:r>
          </a:p>
          <a:p>
            <a:pPr eaLnBrk="1" hangingPunct="1">
              <a:spcBef>
                <a:spcPct val="0"/>
              </a:spcBef>
              <a:buFontTx/>
              <a:buNone/>
            </a:pPr>
            <a:r>
              <a:rPr lang="ja-JP" altLang="en-US" sz="1600" dirty="0">
                <a:latin typeface="HGS創英角ﾎﾟｯﾌﾟ体" panose="040B0A00000000000000" pitchFamily="50" charset="-128"/>
                <a:ea typeface="HGS創英角ﾎﾟｯﾌﾟ体" panose="040B0A00000000000000" pitchFamily="50" charset="-128"/>
              </a:rPr>
              <a:t>　　手順③：データを収集し、表のように「数量」「比率」「累積数」をまとめる</a:t>
            </a:r>
          </a:p>
          <a:p>
            <a:pPr eaLnBrk="1" hangingPunct="1">
              <a:spcBef>
                <a:spcPct val="0"/>
              </a:spcBef>
              <a:buFontTx/>
              <a:buNone/>
            </a:pPr>
            <a:r>
              <a:rPr lang="ja-JP" altLang="en-US" sz="1600" dirty="0">
                <a:latin typeface="HGS創英角ﾎﾟｯﾌﾟ体" panose="040B0A00000000000000" pitchFamily="50" charset="-128"/>
                <a:ea typeface="HGS創英角ﾎﾟｯﾌﾟ体" panose="040B0A00000000000000" pitchFamily="50" charset="-128"/>
              </a:rPr>
              <a:t>　　手順④：縦軸・横軸を記入し。データ数の多い順に名前をいれ、柱（棒）を立てる</a:t>
            </a:r>
          </a:p>
          <a:p>
            <a:pPr eaLnBrk="1" hangingPunct="1">
              <a:spcBef>
                <a:spcPct val="0"/>
              </a:spcBef>
              <a:buFontTx/>
              <a:buNone/>
            </a:pPr>
            <a:r>
              <a:rPr lang="ja-JP" altLang="en-US" sz="1600" dirty="0">
                <a:latin typeface="HGS創英角ﾎﾟｯﾌﾟ体" panose="040B0A00000000000000" pitchFamily="50" charset="-128"/>
                <a:ea typeface="HGS創英角ﾎﾟｯﾌﾟ体" panose="040B0A00000000000000" pitchFamily="50" charset="-128"/>
              </a:rPr>
              <a:t>　　手順⑤：累積比率の折れ線グラフを記入し、１００％の位置から縦軸を真下に引く</a:t>
            </a:r>
          </a:p>
          <a:p>
            <a:pPr eaLnBrk="1" hangingPunct="1">
              <a:spcBef>
                <a:spcPct val="0"/>
              </a:spcBef>
              <a:buFontTx/>
              <a:buNone/>
            </a:pPr>
            <a:r>
              <a:rPr lang="ja-JP" altLang="en-US" sz="1400" dirty="0">
                <a:latin typeface="HGｺﾞｼｯｸM" panose="020B0609000000000000" pitchFamily="49" charset="-128"/>
              </a:rPr>
              <a:t>　　　　　　　　　</a:t>
            </a:r>
          </a:p>
        </p:txBody>
      </p:sp>
      <p:sp>
        <p:nvSpPr>
          <p:cNvPr id="2" name="下矢印 1">
            <a:extLst>
              <a:ext uri="{FF2B5EF4-FFF2-40B4-BE49-F238E27FC236}">
                <a16:creationId xmlns:a16="http://schemas.microsoft.com/office/drawing/2014/main" id="{5E2A053A-3F50-48A8-ADA2-39FB10CEA024}"/>
              </a:ext>
            </a:extLst>
          </p:cNvPr>
          <p:cNvSpPr/>
          <p:nvPr/>
        </p:nvSpPr>
        <p:spPr>
          <a:xfrm>
            <a:off x="2401206" y="4291903"/>
            <a:ext cx="215900" cy="1872000"/>
          </a:xfrm>
          <a:prstGeom prst="downArrow">
            <a:avLst/>
          </a:prstGeom>
          <a:gradFill>
            <a:gsLst>
              <a:gs pos="0">
                <a:srgbClr val="03D4A8"/>
              </a:gs>
              <a:gs pos="12000">
                <a:srgbClr val="21D6E0"/>
              </a:gs>
              <a:gs pos="20000">
                <a:srgbClr val="0087E6"/>
              </a:gs>
              <a:gs pos="100000">
                <a:srgbClr val="005CB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17" name="下矢印 16">
            <a:extLst>
              <a:ext uri="{FF2B5EF4-FFF2-40B4-BE49-F238E27FC236}">
                <a16:creationId xmlns:a16="http://schemas.microsoft.com/office/drawing/2014/main" id="{92BBD60C-A9A9-4EF9-A171-388FF14B1072}"/>
              </a:ext>
            </a:extLst>
          </p:cNvPr>
          <p:cNvSpPr/>
          <p:nvPr/>
        </p:nvSpPr>
        <p:spPr>
          <a:xfrm>
            <a:off x="7236907" y="4209981"/>
            <a:ext cx="162734" cy="1953922"/>
          </a:xfrm>
          <a:prstGeom prst="downArrow">
            <a:avLst/>
          </a:prstGeom>
          <a:gradFill>
            <a:gsLst>
              <a:gs pos="0">
                <a:srgbClr val="03D4A8"/>
              </a:gs>
              <a:gs pos="12000">
                <a:srgbClr val="21D6E0"/>
              </a:gs>
              <a:gs pos="20000">
                <a:srgbClr val="0087E6"/>
              </a:gs>
              <a:gs pos="100000">
                <a:srgbClr val="005CB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18" name="下矢印 17">
            <a:extLst>
              <a:ext uri="{FF2B5EF4-FFF2-40B4-BE49-F238E27FC236}">
                <a16:creationId xmlns:a16="http://schemas.microsoft.com/office/drawing/2014/main" id="{7E3E3A5D-8BA9-45BB-9320-5130BE6A702D}"/>
              </a:ext>
            </a:extLst>
          </p:cNvPr>
          <p:cNvSpPr/>
          <p:nvPr/>
        </p:nvSpPr>
        <p:spPr>
          <a:xfrm>
            <a:off x="4153477" y="5080936"/>
            <a:ext cx="190901" cy="1188000"/>
          </a:xfrm>
          <a:prstGeom prst="downArrow">
            <a:avLst/>
          </a:prstGeom>
          <a:gradFill>
            <a:gsLst>
              <a:gs pos="0">
                <a:srgbClr val="03D4A8"/>
              </a:gs>
              <a:gs pos="12000">
                <a:srgbClr val="21D6E0"/>
              </a:gs>
              <a:gs pos="20000">
                <a:srgbClr val="0087E6"/>
              </a:gs>
              <a:gs pos="100000">
                <a:srgbClr val="005CB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5" name="正方形/長方形 4">
            <a:extLst>
              <a:ext uri="{FF2B5EF4-FFF2-40B4-BE49-F238E27FC236}">
                <a16:creationId xmlns:a16="http://schemas.microsoft.com/office/drawing/2014/main" id="{299E386E-DCD7-4D48-B7B3-634E0A3457BB}"/>
              </a:ext>
            </a:extLst>
          </p:cNvPr>
          <p:cNvSpPr/>
          <p:nvPr/>
        </p:nvSpPr>
        <p:spPr>
          <a:xfrm>
            <a:off x="4595858" y="3767833"/>
            <a:ext cx="394253" cy="2891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dirty="0">
                <a:solidFill>
                  <a:srgbClr val="FF0000"/>
                </a:solidFill>
                <a:latin typeface="HGS創英角ﾎﾟｯﾌﾟ体" panose="040B0A00000000000000" pitchFamily="50" charset="-128"/>
                <a:ea typeface="HGS創英角ﾎﾟｯﾌﾟ体" panose="040B0A00000000000000" pitchFamily="50" charset="-128"/>
              </a:rPr>
              <a:t>A</a:t>
            </a:r>
            <a:endParaRPr lang="ja-JP" altLang="en-US"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20" name="正方形/長方形 19">
            <a:extLst>
              <a:ext uri="{FF2B5EF4-FFF2-40B4-BE49-F238E27FC236}">
                <a16:creationId xmlns:a16="http://schemas.microsoft.com/office/drawing/2014/main" id="{60384F16-C3AA-41D0-81BB-C99619C0CADC}"/>
              </a:ext>
            </a:extLst>
          </p:cNvPr>
          <p:cNvSpPr/>
          <p:nvPr/>
        </p:nvSpPr>
        <p:spPr>
          <a:xfrm>
            <a:off x="3361910" y="4107909"/>
            <a:ext cx="612716" cy="434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solidFill>
                  <a:srgbClr val="FF0000"/>
                </a:solidFill>
                <a:latin typeface="HGS創英角ﾎﾟｯﾌﾟ体" panose="040B0A00000000000000" pitchFamily="50" charset="-128"/>
                <a:ea typeface="HGS創英角ﾎﾟｯﾌﾟ体" panose="040B0A00000000000000" pitchFamily="50" charset="-128"/>
              </a:rPr>
              <a:t>←</a:t>
            </a:r>
            <a:r>
              <a:rPr lang="en-US" altLang="ja-JP" dirty="0">
                <a:solidFill>
                  <a:srgbClr val="FF0000"/>
                </a:solidFill>
                <a:latin typeface="HGS創英角ﾎﾟｯﾌﾟ体" panose="040B0A00000000000000" pitchFamily="50" charset="-128"/>
                <a:ea typeface="HGS創英角ﾎﾟｯﾌﾟ体" panose="040B0A00000000000000" pitchFamily="50" charset="-128"/>
              </a:rPr>
              <a:t>B</a:t>
            </a:r>
            <a:endParaRPr lang="ja-JP" altLang="en-US"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21" name="正方形/長方形 20">
            <a:extLst>
              <a:ext uri="{FF2B5EF4-FFF2-40B4-BE49-F238E27FC236}">
                <a16:creationId xmlns:a16="http://schemas.microsoft.com/office/drawing/2014/main" id="{D5DCDA74-1C80-4CB9-8251-C5ECD0DDEF1C}"/>
              </a:ext>
            </a:extLst>
          </p:cNvPr>
          <p:cNvSpPr/>
          <p:nvPr/>
        </p:nvSpPr>
        <p:spPr>
          <a:xfrm>
            <a:off x="4600075" y="4208284"/>
            <a:ext cx="394252" cy="2875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dirty="0">
                <a:solidFill>
                  <a:srgbClr val="FF0000"/>
                </a:solidFill>
                <a:latin typeface="HGS創英角ﾎﾟｯﾌﾟ体" panose="040B0A00000000000000" pitchFamily="50" charset="-128"/>
                <a:ea typeface="HGS創英角ﾎﾟｯﾌﾟ体" panose="040B0A00000000000000" pitchFamily="50" charset="-128"/>
              </a:rPr>
              <a:t>C</a:t>
            </a:r>
            <a:endParaRPr lang="ja-JP" altLang="en-US"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22" name="正方形/長方形 21">
            <a:extLst>
              <a:ext uri="{FF2B5EF4-FFF2-40B4-BE49-F238E27FC236}">
                <a16:creationId xmlns:a16="http://schemas.microsoft.com/office/drawing/2014/main" id="{FE8CF307-FBEA-4DA9-91DB-7A09BE943941}"/>
              </a:ext>
            </a:extLst>
          </p:cNvPr>
          <p:cNvSpPr/>
          <p:nvPr/>
        </p:nvSpPr>
        <p:spPr>
          <a:xfrm>
            <a:off x="4133717" y="3339633"/>
            <a:ext cx="1026042" cy="313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dirty="0">
                <a:solidFill>
                  <a:srgbClr val="FF0000"/>
                </a:solidFill>
                <a:latin typeface="HGS創英角ﾎﾟｯﾌﾟ体" panose="040B0A00000000000000" pitchFamily="50" charset="-128"/>
                <a:ea typeface="HGS創英角ﾎﾟｯﾌﾟ体" panose="040B0A00000000000000" pitchFamily="50" charset="-128"/>
              </a:rPr>
              <a:t>C=A+B</a:t>
            </a:r>
            <a:endParaRPr lang="ja-JP" altLang="en-US"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23" name="正方形/長方形 22">
            <a:extLst>
              <a:ext uri="{FF2B5EF4-FFF2-40B4-BE49-F238E27FC236}">
                <a16:creationId xmlns:a16="http://schemas.microsoft.com/office/drawing/2014/main" id="{B495FFCD-C9A9-4532-A603-1FA2EC95686A}"/>
              </a:ext>
            </a:extLst>
          </p:cNvPr>
          <p:cNvSpPr/>
          <p:nvPr/>
        </p:nvSpPr>
        <p:spPr>
          <a:xfrm>
            <a:off x="4375316" y="6331949"/>
            <a:ext cx="296863" cy="2873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dirty="0">
                <a:solidFill>
                  <a:srgbClr val="FF0000"/>
                </a:solidFill>
                <a:latin typeface="HGS創英角ﾎﾟｯﾌﾟ体" panose="040B0A00000000000000" pitchFamily="50" charset="-128"/>
                <a:ea typeface="HGS創英角ﾎﾟｯﾌﾟ体" panose="040B0A00000000000000" pitchFamily="50" charset="-128"/>
              </a:rPr>
              <a:t>D</a:t>
            </a:r>
            <a:endParaRPr lang="ja-JP" altLang="en-US"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24" name="正方形/長方形 23">
            <a:extLst>
              <a:ext uri="{FF2B5EF4-FFF2-40B4-BE49-F238E27FC236}">
                <a16:creationId xmlns:a16="http://schemas.microsoft.com/office/drawing/2014/main" id="{0B462425-9A99-49F2-A1C9-16177F9C34A3}"/>
              </a:ext>
            </a:extLst>
          </p:cNvPr>
          <p:cNvSpPr/>
          <p:nvPr/>
        </p:nvSpPr>
        <p:spPr>
          <a:xfrm>
            <a:off x="5525596" y="3783314"/>
            <a:ext cx="296862" cy="28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dirty="0">
                <a:solidFill>
                  <a:srgbClr val="FF0000"/>
                </a:solidFill>
                <a:latin typeface="HGS創英角ﾎﾟｯﾌﾟ体" panose="040B0A00000000000000" pitchFamily="50" charset="-128"/>
                <a:ea typeface="HGS創英角ﾎﾟｯﾌﾟ体" panose="040B0A00000000000000" pitchFamily="50" charset="-128"/>
              </a:rPr>
              <a:t>E</a:t>
            </a:r>
            <a:endParaRPr lang="ja-JP" altLang="en-US"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25" name="正方形/長方形 24">
            <a:extLst>
              <a:ext uri="{FF2B5EF4-FFF2-40B4-BE49-F238E27FC236}">
                <a16:creationId xmlns:a16="http://schemas.microsoft.com/office/drawing/2014/main" id="{F24DFA8C-CF07-4CF3-8C63-14C7FEAAA3EA}"/>
              </a:ext>
            </a:extLst>
          </p:cNvPr>
          <p:cNvSpPr/>
          <p:nvPr/>
        </p:nvSpPr>
        <p:spPr>
          <a:xfrm>
            <a:off x="5276218" y="3323215"/>
            <a:ext cx="1880238" cy="374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sz="1600" dirty="0">
                <a:solidFill>
                  <a:srgbClr val="FF0000"/>
                </a:solidFill>
                <a:latin typeface="HGS創英角ﾎﾟｯﾌﾟ体" panose="040B0A00000000000000" pitchFamily="50" charset="-128"/>
                <a:ea typeface="HGS創英角ﾎﾟｯﾌﾟ体" panose="040B0A00000000000000" pitchFamily="50" charset="-128"/>
              </a:rPr>
              <a:t>（</a:t>
            </a:r>
            <a:r>
              <a:rPr lang="en-US" altLang="ja-JP" sz="1600" dirty="0">
                <a:solidFill>
                  <a:srgbClr val="FF0000"/>
                </a:solidFill>
                <a:latin typeface="HGS創英角ﾎﾟｯﾌﾟ体" panose="040B0A00000000000000" pitchFamily="50" charset="-128"/>
                <a:ea typeface="HGS創英角ﾎﾟｯﾌﾟ体" panose="040B0A00000000000000" pitchFamily="50" charset="-128"/>
              </a:rPr>
              <a:t>E/D)×100</a:t>
            </a:r>
            <a:endParaRPr lang="ja-JP" altLang="en-US" sz="1600"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28" name="正方形/長方形 27">
            <a:extLst>
              <a:ext uri="{FF2B5EF4-FFF2-40B4-BE49-F238E27FC236}">
                <a16:creationId xmlns:a16="http://schemas.microsoft.com/office/drawing/2014/main" id="{AA36F72E-03C8-4FC5-9F1F-B1D750702141}"/>
              </a:ext>
            </a:extLst>
          </p:cNvPr>
          <p:cNvSpPr/>
          <p:nvPr/>
        </p:nvSpPr>
        <p:spPr>
          <a:xfrm>
            <a:off x="2361360" y="3756707"/>
            <a:ext cx="296862" cy="28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sz="1800" dirty="0">
                <a:solidFill>
                  <a:schemeClr val="tx1"/>
                </a:solidFill>
                <a:latin typeface="HGS創英角ﾎﾟｯﾌﾟ体" panose="040B0A00000000000000" pitchFamily="50" charset="-128"/>
                <a:ea typeface="HGS創英角ﾎﾟｯﾌﾟ体" panose="040B0A00000000000000" pitchFamily="50" charset="-128"/>
              </a:rPr>
              <a:t>①</a:t>
            </a:r>
          </a:p>
        </p:txBody>
      </p:sp>
      <p:sp>
        <p:nvSpPr>
          <p:cNvPr id="29" name="正方形/長方形 28">
            <a:extLst>
              <a:ext uri="{FF2B5EF4-FFF2-40B4-BE49-F238E27FC236}">
                <a16:creationId xmlns:a16="http://schemas.microsoft.com/office/drawing/2014/main" id="{E2836916-F519-4299-9A0A-0334F7C3F1DD}"/>
              </a:ext>
            </a:extLst>
          </p:cNvPr>
          <p:cNvSpPr/>
          <p:nvPr/>
        </p:nvSpPr>
        <p:spPr>
          <a:xfrm>
            <a:off x="3850373" y="5172983"/>
            <a:ext cx="296863" cy="28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sz="1800" dirty="0">
                <a:solidFill>
                  <a:schemeClr val="tx1"/>
                </a:solidFill>
                <a:latin typeface="HGS創英角ﾎﾟｯﾌﾟ体" panose="040B0A00000000000000" pitchFamily="50" charset="-128"/>
                <a:ea typeface="HGS創英角ﾎﾟｯﾌﾟ体" panose="040B0A00000000000000" pitchFamily="50" charset="-128"/>
              </a:rPr>
              <a:t>②</a:t>
            </a:r>
          </a:p>
        </p:txBody>
      </p:sp>
      <p:sp>
        <p:nvSpPr>
          <p:cNvPr id="30" name="正方形/長方形 29">
            <a:extLst>
              <a:ext uri="{FF2B5EF4-FFF2-40B4-BE49-F238E27FC236}">
                <a16:creationId xmlns:a16="http://schemas.microsoft.com/office/drawing/2014/main" id="{7667E495-7EE3-49CC-BE92-B03773D28814}"/>
              </a:ext>
            </a:extLst>
          </p:cNvPr>
          <p:cNvSpPr/>
          <p:nvPr/>
        </p:nvSpPr>
        <p:spPr>
          <a:xfrm>
            <a:off x="7156456" y="3769025"/>
            <a:ext cx="296862" cy="28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sz="1800" dirty="0">
                <a:solidFill>
                  <a:schemeClr val="tx1"/>
                </a:solidFill>
                <a:latin typeface="HGS創英角ﾎﾟｯﾌﾟ体" panose="040B0A00000000000000" pitchFamily="50" charset="-128"/>
                <a:ea typeface="HGS創英角ﾎﾟｯﾌﾟ体" panose="040B0A00000000000000" pitchFamily="50" charset="-128"/>
              </a:rPr>
              <a:t>③</a:t>
            </a:r>
          </a:p>
        </p:txBody>
      </p:sp>
      <p:sp>
        <p:nvSpPr>
          <p:cNvPr id="38" name="テキスト ボックス 37">
            <a:extLst>
              <a:ext uri="{FF2B5EF4-FFF2-40B4-BE49-F238E27FC236}">
                <a16:creationId xmlns:a16="http://schemas.microsoft.com/office/drawing/2014/main" id="{EDC07C4F-A071-455B-852E-7D848CB32168}"/>
              </a:ext>
            </a:extLst>
          </p:cNvPr>
          <p:cNvSpPr txBox="1"/>
          <p:nvPr/>
        </p:nvSpPr>
        <p:spPr>
          <a:xfrm>
            <a:off x="442830" y="2019396"/>
            <a:ext cx="8519815" cy="923330"/>
          </a:xfrm>
          <a:prstGeom prst="rect">
            <a:avLst/>
          </a:prstGeom>
          <a:noFill/>
        </p:spPr>
        <p:txBody>
          <a:bodyPr wrap="square">
            <a:spAutoFit/>
          </a:bodyPr>
          <a:lstStyle/>
          <a:p>
            <a:r>
              <a:rPr lang="ja-JP" altLang="en-US" dirty="0">
                <a:solidFill>
                  <a:srgbClr val="FF0000"/>
                </a:solidFill>
                <a:latin typeface="HGS創英角ﾎﾟｯﾌﾟ体" panose="040B0A00000000000000" pitchFamily="50" charset="-128"/>
                <a:ea typeface="HGS創英角ﾎﾟｯﾌﾟ体" panose="040B0A00000000000000" pitchFamily="50" charset="-128"/>
              </a:rPr>
              <a:t>■　表作成方法：</a:t>
            </a:r>
            <a:br>
              <a:rPr lang="en-US" altLang="ja-JP" dirty="0">
                <a:solidFill>
                  <a:srgbClr val="FF0000"/>
                </a:solidFill>
                <a:latin typeface="HGS創英角ﾎﾟｯﾌﾟ体" panose="040B0A00000000000000" pitchFamily="50" charset="-128"/>
                <a:ea typeface="HGS創英角ﾎﾟｯﾌﾟ体" panose="040B0A00000000000000" pitchFamily="50" charset="-128"/>
              </a:rPr>
            </a:br>
            <a:r>
              <a:rPr lang="ja-JP" altLang="en-US" dirty="0">
                <a:latin typeface="HGS創英角ﾎﾟｯﾌﾟ体" panose="040B0A00000000000000" pitchFamily="50" charset="-128"/>
                <a:ea typeface="HGS創英角ﾎﾟｯﾌﾟ体" panose="040B0A00000000000000" pitchFamily="50" charset="-128"/>
              </a:rPr>
              <a:t>①分類項目別に多い順に上から整列させる　</a:t>
            </a:r>
            <a:br>
              <a:rPr lang="en-US" altLang="ja-JP" dirty="0">
                <a:latin typeface="HGS創英角ﾎﾟｯﾌﾟ体" panose="040B0A00000000000000" pitchFamily="50" charset="-128"/>
                <a:ea typeface="HGS創英角ﾎﾟｯﾌﾟ体" panose="040B0A00000000000000" pitchFamily="50" charset="-128"/>
              </a:rPr>
            </a:br>
            <a:r>
              <a:rPr lang="ja-JP" altLang="en-US" dirty="0">
                <a:latin typeface="HGS創英角ﾎﾟｯﾌﾟ体" panose="040B0A00000000000000" pitchFamily="50" charset="-128"/>
                <a:ea typeface="HGS創英角ﾎﾟｯﾌﾟ体" panose="040B0A00000000000000" pitchFamily="50" charset="-128"/>
              </a:rPr>
              <a:t>②累積数　</a:t>
            </a:r>
            <a:r>
              <a:rPr lang="en-US" altLang="ja-JP" dirty="0">
                <a:latin typeface="HGS創英角ﾎﾟｯﾌﾟ体" panose="040B0A00000000000000" pitchFamily="50" charset="-128"/>
                <a:ea typeface="HGS創英角ﾎﾟｯﾌﾟ体" panose="040B0A00000000000000" pitchFamily="50" charset="-128"/>
              </a:rPr>
              <a:t>C=A+B</a:t>
            </a:r>
            <a:r>
              <a:rPr lang="ja-JP" altLang="en-US" dirty="0">
                <a:latin typeface="HGS創英角ﾎﾟｯﾌﾟ体" panose="040B0A00000000000000" pitchFamily="50" charset="-128"/>
                <a:ea typeface="HGS創英角ﾎﾟｯﾌﾟ体" panose="040B0A00000000000000" pitchFamily="50" charset="-128"/>
              </a:rPr>
              <a:t>　の繰返しで計算　　</a:t>
            </a:r>
            <a:r>
              <a:rPr lang="zh-TW" altLang="en-US" dirty="0">
                <a:latin typeface="HGS創英角ﾎﾟｯﾌﾟ体" panose="040B0A00000000000000" pitchFamily="50" charset="-128"/>
                <a:ea typeface="HGS創英角ﾎﾟｯﾌﾟ体" panose="040B0A00000000000000" pitchFamily="50" charset="-128"/>
              </a:rPr>
              <a:t>③累積比率（累積数／合計数）</a:t>
            </a:r>
            <a:r>
              <a:rPr lang="en-US" altLang="zh-TW" dirty="0">
                <a:latin typeface="HGS創英角ﾎﾟｯﾌﾟ体" panose="040B0A00000000000000" pitchFamily="50" charset="-128"/>
                <a:ea typeface="HGS創英角ﾎﾟｯﾌﾟ体" panose="040B0A00000000000000" pitchFamily="50" charset="-128"/>
              </a:rPr>
              <a:t>×100</a:t>
            </a:r>
            <a:endParaRPr lang="ja-JP" altLang="en-US" dirty="0">
              <a:latin typeface="HGS創英角ﾎﾟｯﾌﾟ体" panose="040B0A00000000000000" pitchFamily="50" charset="-128"/>
              <a:ea typeface="HGS創英角ﾎﾟｯﾌﾟ体" panose="040B0A00000000000000" pitchFamily="50" charset="-128"/>
            </a:endParaRPr>
          </a:p>
        </p:txBody>
      </p:sp>
      <p:sp>
        <p:nvSpPr>
          <p:cNvPr id="43" name="右矢印 2">
            <a:extLst>
              <a:ext uri="{FF2B5EF4-FFF2-40B4-BE49-F238E27FC236}">
                <a16:creationId xmlns:a16="http://schemas.microsoft.com/office/drawing/2014/main" id="{BEBA4813-27B8-4AB3-BBB8-609DE66B3E61}"/>
              </a:ext>
            </a:extLst>
          </p:cNvPr>
          <p:cNvSpPr/>
          <p:nvPr/>
        </p:nvSpPr>
        <p:spPr>
          <a:xfrm>
            <a:off x="3790340" y="3855546"/>
            <a:ext cx="900000" cy="144463"/>
          </a:xfrm>
          <a:prstGeom prst="rightArrow">
            <a:avLst>
              <a:gd name="adj1" fmla="val 31610"/>
              <a:gd name="adj2" fmla="val 49061"/>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grpSp>
        <p:nvGrpSpPr>
          <p:cNvPr id="44" name="グループ化 43">
            <a:extLst>
              <a:ext uri="{FF2B5EF4-FFF2-40B4-BE49-F238E27FC236}">
                <a16:creationId xmlns:a16="http://schemas.microsoft.com/office/drawing/2014/main" id="{1228DD8E-1504-466E-8047-8D3C0CA0C2C7}"/>
              </a:ext>
            </a:extLst>
          </p:cNvPr>
          <p:cNvGrpSpPr/>
          <p:nvPr/>
        </p:nvGrpSpPr>
        <p:grpSpPr>
          <a:xfrm>
            <a:off x="3851832" y="4146059"/>
            <a:ext cx="828000" cy="288000"/>
            <a:chOff x="4234495" y="4590264"/>
            <a:chExt cx="850359" cy="266091"/>
          </a:xfrm>
          <a:solidFill>
            <a:srgbClr val="0033CC"/>
          </a:solidFill>
        </p:grpSpPr>
        <p:sp>
          <p:nvSpPr>
            <p:cNvPr id="45" name="右矢印 11">
              <a:extLst>
                <a:ext uri="{FF2B5EF4-FFF2-40B4-BE49-F238E27FC236}">
                  <a16:creationId xmlns:a16="http://schemas.microsoft.com/office/drawing/2014/main" id="{A02F9848-37FF-4B79-8606-2CF4EE97202B}"/>
                </a:ext>
              </a:extLst>
            </p:cNvPr>
            <p:cNvSpPr/>
            <p:nvPr/>
          </p:nvSpPr>
          <p:spPr>
            <a:xfrm flipH="1">
              <a:off x="4243293" y="4590264"/>
              <a:ext cx="841561" cy="45719"/>
            </a:xfrm>
            <a:prstGeom prst="rightArrow">
              <a:avLst>
                <a:gd name="adj1" fmla="val 100000"/>
                <a:gd name="adj2" fmla="val 33721"/>
              </a:avLst>
            </a:prstGeom>
            <a:grpFill/>
            <a:ln>
              <a:noFill/>
            </a:ln>
            <a:scene3d>
              <a:camera prst="orthographicFront">
                <a:rot lat="0" lon="0"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46" name="右矢印 10">
              <a:extLst>
                <a:ext uri="{FF2B5EF4-FFF2-40B4-BE49-F238E27FC236}">
                  <a16:creationId xmlns:a16="http://schemas.microsoft.com/office/drawing/2014/main" id="{11515BC3-195F-4C5E-AE94-04750DCEAFDC}"/>
                </a:ext>
              </a:extLst>
            </p:cNvPr>
            <p:cNvSpPr/>
            <p:nvPr/>
          </p:nvSpPr>
          <p:spPr>
            <a:xfrm>
              <a:off x="4234495" y="4711892"/>
              <a:ext cx="697545" cy="144463"/>
            </a:xfrm>
            <a:prstGeom prst="rightArrow">
              <a:avLst>
                <a:gd name="adj1" fmla="val 31610"/>
                <a:gd name="adj2" fmla="val 4906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grpSp>
      <p:grpSp>
        <p:nvGrpSpPr>
          <p:cNvPr id="47" name="グループ化 46">
            <a:extLst>
              <a:ext uri="{FF2B5EF4-FFF2-40B4-BE49-F238E27FC236}">
                <a16:creationId xmlns:a16="http://schemas.microsoft.com/office/drawing/2014/main" id="{39177914-A5E6-45E3-A494-268807A099CE}"/>
              </a:ext>
            </a:extLst>
          </p:cNvPr>
          <p:cNvGrpSpPr/>
          <p:nvPr/>
        </p:nvGrpSpPr>
        <p:grpSpPr>
          <a:xfrm>
            <a:off x="3742147" y="4692753"/>
            <a:ext cx="850359" cy="266091"/>
            <a:chOff x="4234495" y="4590264"/>
            <a:chExt cx="850359" cy="266091"/>
          </a:xfrm>
          <a:solidFill>
            <a:srgbClr val="0033CC"/>
          </a:solidFill>
        </p:grpSpPr>
        <p:sp>
          <p:nvSpPr>
            <p:cNvPr id="48" name="右矢印 14">
              <a:extLst>
                <a:ext uri="{FF2B5EF4-FFF2-40B4-BE49-F238E27FC236}">
                  <a16:creationId xmlns:a16="http://schemas.microsoft.com/office/drawing/2014/main" id="{D70DE4CE-BB87-405A-B5BC-32E734B2EBE9}"/>
                </a:ext>
              </a:extLst>
            </p:cNvPr>
            <p:cNvSpPr/>
            <p:nvPr/>
          </p:nvSpPr>
          <p:spPr>
            <a:xfrm flipH="1">
              <a:off x="4243293" y="4590264"/>
              <a:ext cx="841561" cy="45719"/>
            </a:xfrm>
            <a:prstGeom prst="rightArrow">
              <a:avLst>
                <a:gd name="adj1" fmla="val 100000"/>
                <a:gd name="adj2" fmla="val 33721"/>
              </a:avLst>
            </a:prstGeom>
            <a:grpFill/>
            <a:ln>
              <a:noFill/>
            </a:ln>
            <a:scene3d>
              <a:camera prst="orthographicFront">
                <a:rot lat="0" lon="0"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49" name="右矢印 15">
              <a:extLst>
                <a:ext uri="{FF2B5EF4-FFF2-40B4-BE49-F238E27FC236}">
                  <a16:creationId xmlns:a16="http://schemas.microsoft.com/office/drawing/2014/main" id="{5B94D7CC-F804-4ADB-B9D3-839655342D2B}"/>
                </a:ext>
              </a:extLst>
            </p:cNvPr>
            <p:cNvSpPr/>
            <p:nvPr/>
          </p:nvSpPr>
          <p:spPr>
            <a:xfrm>
              <a:off x="4234495" y="4711892"/>
              <a:ext cx="697545" cy="144463"/>
            </a:xfrm>
            <a:prstGeom prst="rightArrow">
              <a:avLst>
                <a:gd name="adj1" fmla="val 31610"/>
                <a:gd name="adj2" fmla="val 4906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grpSp>
      <p:sp>
        <p:nvSpPr>
          <p:cNvPr id="51" name="正方形/長方形 50">
            <a:extLst>
              <a:ext uri="{FF2B5EF4-FFF2-40B4-BE49-F238E27FC236}">
                <a16:creationId xmlns:a16="http://schemas.microsoft.com/office/drawing/2014/main" id="{7A0CF4D4-0571-488B-9BAF-F4C61A0A4612}"/>
              </a:ext>
            </a:extLst>
          </p:cNvPr>
          <p:cNvSpPr/>
          <p:nvPr/>
        </p:nvSpPr>
        <p:spPr>
          <a:xfrm>
            <a:off x="6921289" y="3309024"/>
            <a:ext cx="1880238" cy="374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rgbClr val="FF0000"/>
                </a:solidFill>
                <a:latin typeface="HGS創英角ﾎﾟｯﾌﾟ体" panose="040B0A00000000000000" pitchFamily="50" charset="-128"/>
                <a:ea typeface="HGS創英角ﾎﾟｯﾌﾟ体" panose="040B0A00000000000000" pitchFamily="50" charset="-128"/>
              </a:rPr>
              <a:t>E=(A/D)×100</a:t>
            </a:r>
            <a:endParaRPr lang="ja-JP" altLang="en-US" sz="1600" dirty="0">
              <a:solidFill>
                <a:srgbClr val="FF0000"/>
              </a:solidFill>
              <a:latin typeface="HGS創英角ﾎﾟｯﾌﾟ体" panose="040B0A00000000000000" pitchFamily="50" charset="-128"/>
              <a:ea typeface="HGS創英角ﾎﾟｯﾌﾟ体" panose="040B0A00000000000000" pitchFamily="50" charset="-128"/>
            </a:endParaRPr>
          </a:p>
        </p:txBody>
      </p:sp>
      <p:sp>
        <p:nvSpPr>
          <p:cNvPr id="52" name="下矢印 16">
            <a:extLst>
              <a:ext uri="{FF2B5EF4-FFF2-40B4-BE49-F238E27FC236}">
                <a16:creationId xmlns:a16="http://schemas.microsoft.com/office/drawing/2014/main" id="{802A10A1-D2B8-4460-9150-170EA6F0C3EE}"/>
              </a:ext>
            </a:extLst>
          </p:cNvPr>
          <p:cNvSpPr/>
          <p:nvPr/>
        </p:nvSpPr>
        <p:spPr>
          <a:xfrm>
            <a:off x="5606127" y="4229044"/>
            <a:ext cx="162734" cy="1953922"/>
          </a:xfrm>
          <a:prstGeom prst="downArrow">
            <a:avLst/>
          </a:prstGeom>
          <a:gradFill>
            <a:gsLst>
              <a:gs pos="0">
                <a:srgbClr val="03D4A8"/>
              </a:gs>
              <a:gs pos="12000">
                <a:srgbClr val="21D6E0"/>
              </a:gs>
              <a:gs pos="20000">
                <a:srgbClr val="0087E6"/>
              </a:gs>
              <a:gs pos="100000">
                <a:srgbClr val="005CB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31" name="object 2">
            <a:extLst>
              <a:ext uri="{FF2B5EF4-FFF2-40B4-BE49-F238E27FC236}">
                <a16:creationId xmlns:a16="http://schemas.microsoft.com/office/drawing/2014/main" id="{731D81E1-3C17-4E28-BD27-1A9F6F3AA3F7}"/>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30</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11">
            <a:extLst>
              <a:ext uri="{FF2B5EF4-FFF2-40B4-BE49-F238E27FC236}">
                <a16:creationId xmlns:a16="http://schemas.microsoft.com/office/drawing/2014/main" id="{46E22999-95F8-60AE-D695-27806BE7FF7D}"/>
              </a:ext>
            </a:extLst>
          </p:cNvPr>
          <p:cNvSpPr>
            <a:spLocks noChangeArrowheads="1"/>
          </p:cNvSpPr>
          <p:nvPr/>
        </p:nvSpPr>
        <p:spPr bwMode="auto">
          <a:xfrm>
            <a:off x="50800" y="42863"/>
            <a:ext cx="8059738" cy="110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146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パレート図の利用方法</a:t>
            </a:r>
          </a:p>
          <a:p>
            <a:pPr>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1600" b="1" dirty="0">
                <a:latin typeface="HGP創英角ﾎﾟｯﾌﾟ体" panose="040B0A00000000000000" pitchFamily="50" charset="-128"/>
                <a:ea typeface="HGP創英角ﾎﾟｯﾌﾟ体" panose="040B0A00000000000000" pitchFamily="50" charset="-128"/>
              </a:rPr>
              <a:t>a : </a:t>
            </a:r>
            <a:r>
              <a:rPr lang="ja-JP" altLang="en-US" sz="1600" b="1" dirty="0">
                <a:latin typeface="HGP創英角ﾎﾟｯﾌﾟ体" panose="040B0A00000000000000" pitchFamily="50" charset="-128"/>
                <a:ea typeface="HGP創英角ﾎﾟｯﾌﾟ体" panose="040B0A00000000000000" pitchFamily="50" charset="-128"/>
              </a:rPr>
              <a:t>現状把握時に用いる</a:t>
            </a:r>
          </a:p>
          <a:p>
            <a:pPr>
              <a:spcBef>
                <a:spcPct val="0"/>
              </a:spcBef>
              <a:buFontTx/>
              <a:buNone/>
            </a:pPr>
            <a:r>
              <a:rPr lang="ja-JP" altLang="en-US" sz="1600" dirty="0">
                <a:latin typeface="HGP創英角ﾎﾟｯﾌﾟ体" panose="040B0A00000000000000" pitchFamily="50" charset="-128"/>
                <a:ea typeface="HGP創英角ﾎﾟｯﾌﾟ体" panose="040B0A00000000000000" pitchFamily="50" charset="-128"/>
              </a:rPr>
              <a:t>    　・全体のデータ数（不良数、得点等）の計がわかり、どの項目が重要なのかがわかる。</a:t>
            </a:r>
          </a:p>
          <a:p>
            <a:pPr>
              <a:spcBef>
                <a:spcPct val="0"/>
              </a:spcBef>
              <a:buFontTx/>
              <a:buNone/>
            </a:pPr>
            <a:r>
              <a:rPr lang="ja-JP" altLang="en-US" sz="1600" dirty="0">
                <a:latin typeface="HGP創英角ﾎﾟｯﾌﾟ体" panose="040B0A00000000000000" pitchFamily="50" charset="-128"/>
                <a:ea typeface="HGP創英角ﾎﾟｯﾌﾟ体" panose="040B0A00000000000000" pitchFamily="50" charset="-128"/>
              </a:rPr>
              <a:t>    　 ・どの項目に重点をしぼればよいのかがハッキリする （</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重点指向</a:t>
            </a:r>
            <a:r>
              <a:rPr lang="ja-JP" altLang="en-US" sz="1600" dirty="0">
                <a:latin typeface="HGP創英角ﾎﾟｯﾌﾟ体" panose="040B0A00000000000000" pitchFamily="50" charset="-128"/>
                <a:ea typeface="HGP創英角ﾎﾟｯﾌﾟ体" panose="040B0A00000000000000" pitchFamily="50" charset="-128"/>
              </a:rPr>
              <a:t>）</a:t>
            </a:r>
          </a:p>
        </p:txBody>
      </p:sp>
      <p:grpSp>
        <p:nvGrpSpPr>
          <p:cNvPr id="23555" name="Group 684">
            <a:extLst>
              <a:ext uri="{FF2B5EF4-FFF2-40B4-BE49-F238E27FC236}">
                <a16:creationId xmlns:a16="http://schemas.microsoft.com/office/drawing/2014/main" id="{02B9FC4C-C851-2A9D-CA34-890A3E1E1CC3}"/>
              </a:ext>
            </a:extLst>
          </p:cNvPr>
          <p:cNvGrpSpPr>
            <a:grpSpLocks/>
          </p:cNvGrpSpPr>
          <p:nvPr/>
        </p:nvGrpSpPr>
        <p:grpSpPr bwMode="auto">
          <a:xfrm>
            <a:off x="644525" y="1006838"/>
            <a:ext cx="6607174" cy="2511425"/>
            <a:chOff x="110" y="2356"/>
            <a:chExt cx="4162" cy="1483"/>
          </a:xfrm>
        </p:grpSpPr>
        <p:sp>
          <p:nvSpPr>
            <p:cNvPr id="23657" name="Line 317">
              <a:extLst>
                <a:ext uri="{FF2B5EF4-FFF2-40B4-BE49-F238E27FC236}">
                  <a16:creationId xmlns:a16="http://schemas.microsoft.com/office/drawing/2014/main" id="{1F4C5E02-0C9E-27C3-581A-7239FBF43268}"/>
                </a:ext>
              </a:extLst>
            </p:cNvPr>
            <p:cNvSpPr>
              <a:spLocks noChangeShapeType="1"/>
            </p:cNvSpPr>
            <p:nvPr/>
          </p:nvSpPr>
          <p:spPr bwMode="auto">
            <a:xfrm>
              <a:off x="369" y="2533"/>
              <a:ext cx="0" cy="92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58" name="Rectangle 319">
              <a:extLst>
                <a:ext uri="{FF2B5EF4-FFF2-40B4-BE49-F238E27FC236}">
                  <a16:creationId xmlns:a16="http://schemas.microsoft.com/office/drawing/2014/main" id="{2C912DB8-77AD-AACC-99DA-5BCECA1D9858}"/>
                </a:ext>
              </a:extLst>
            </p:cNvPr>
            <p:cNvSpPr>
              <a:spLocks noChangeArrowheads="1"/>
            </p:cNvSpPr>
            <p:nvPr/>
          </p:nvSpPr>
          <p:spPr bwMode="auto">
            <a:xfrm>
              <a:off x="363" y="2804"/>
              <a:ext cx="139" cy="381"/>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659" name="Line 320">
              <a:extLst>
                <a:ext uri="{FF2B5EF4-FFF2-40B4-BE49-F238E27FC236}">
                  <a16:creationId xmlns:a16="http://schemas.microsoft.com/office/drawing/2014/main" id="{B82577E2-C47D-19A6-6B1C-DA7292E41DBD}"/>
                </a:ext>
              </a:extLst>
            </p:cNvPr>
            <p:cNvSpPr>
              <a:spLocks noChangeShapeType="1"/>
            </p:cNvSpPr>
            <p:nvPr/>
          </p:nvSpPr>
          <p:spPr bwMode="auto">
            <a:xfrm>
              <a:off x="368" y="3454"/>
              <a:ext cx="93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60" name="Text Box 321">
              <a:extLst>
                <a:ext uri="{FF2B5EF4-FFF2-40B4-BE49-F238E27FC236}">
                  <a16:creationId xmlns:a16="http://schemas.microsoft.com/office/drawing/2014/main" id="{4428E358-EAE5-1A56-0141-DA62FA0CDF6D}"/>
                </a:ext>
              </a:extLst>
            </p:cNvPr>
            <p:cNvSpPr txBox="1">
              <a:spLocks noChangeArrowheads="1"/>
            </p:cNvSpPr>
            <p:nvPr/>
          </p:nvSpPr>
          <p:spPr bwMode="auto">
            <a:xfrm>
              <a:off x="413"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ブツ</a:t>
              </a:r>
            </a:p>
          </p:txBody>
        </p:sp>
        <p:sp>
          <p:nvSpPr>
            <p:cNvPr id="23661" name="Line 322">
              <a:extLst>
                <a:ext uri="{FF2B5EF4-FFF2-40B4-BE49-F238E27FC236}">
                  <a16:creationId xmlns:a16="http://schemas.microsoft.com/office/drawing/2014/main" id="{8DAB666F-0D3A-F0EC-CF3A-CE29D985CFC1}"/>
                </a:ext>
              </a:extLst>
            </p:cNvPr>
            <p:cNvSpPr>
              <a:spLocks noChangeShapeType="1"/>
            </p:cNvSpPr>
            <p:nvPr/>
          </p:nvSpPr>
          <p:spPr bwMode="auto">
            <a:xfrm>
              <a:off x="369" y="266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62" name="Line 323">
              <a:extLst>
                <a:ext uri="{FF2B5EF4-FFF2-40B4-BE49-F238E27FC236}">
                  <a16:creationId xmlns:a16="http://schemas.microsoft.com/office/drawing/2014/main" id="{B90ED109-913D-11CE-7D47-D8CEC26660A6}"/>
                </a:ext>
              </a:extLst>
            </p:cNvPr>
            <p:cNvSpPr>
              <a:spLocks noChangeShapeType="1"/>
            </p:cNvSpPr>
            <p:nvPr/>
          </p:nvSpPr>
          <p:spPr bwMode="auto">
            <a:xfrm>
              <a:off x="369" y="3070"/>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63" name="Line 324">
              <a:extLst>
                <a:ext uri="{FF2B5EF4-FFF2-40B4-BE49-F238E27FC236}">
                  <a16:creationId xmlns:a16="http://schemas.microsoft.com/office/drawing/2014/main" id="{0A41D6ED-2505-F226-3307-625CAD64503C}"/>
                </a:ext>
              </a:extLst>
            </p:cNvPr>
            <p:cNvSpPr>
              <a:spLocks noChangeShapeType="1"/>
            </p:cNvSpPr>
            <p:nvPr/>
          </p:nvSpPr>
          <p:spPr bwMode="auto">
            <a:xfrm>
              <a:off x="369" y="253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64" name="Line 325">
              <a:extLst>
                <a:ext uri="{FF2B5EF4-FFF2-40B4-BE49-F238E27FC236}">
                  <a16:creationId xmlns:a16="http://schemas.microsoft.com/office/drawing/2014/main" id="{60319090-7B88-F030-4953-190BE9F40172}"/>
                </a:ext>
              </a:extLst>
            </p:cNvPr>
            <p:cNvSpPr>
              <a:spLocks noChangeShapeType="1"/>
            </p:cNvSpPr>
            <p:nvPr/>
          </p:nvSpPr>
          <p:spPr bwMode="auto">
            <a:xfrm>
              <a:off x="369" y="293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65" name="Line 327">
              <a:extLst>
                <a:ext uri="{FF2B5EF4-FFF2-40B4-BE49-F238E27FC236}">
                  <a16:creationId xmlns:a16="http://schemas.microsoft.com/office/drawing/2014/main" id="{341BC356-A4D4-A8D1-375A-C8ECA26177C5}"/>
                </a:ext>
              </a:extLst>
            </p:cNvPr>
            <p:cNvSpPr>
              <a:spLocks noChangeShapeType="1"/>
            </p:cNvSpPr>
            <p:nvPr/>
          </p:nvSpPr>
          <p:spPr bwMode="auto">
            <a:xfrm>
              <a:off x="369" y="280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66" name="Text Box 328">
              <a:extLst>
                <a:ext uri="{FF2B5EF4-FFF2-40B4-BE49-F238E27FC236}">
                  <a16:creationId xmlns:a16="http://schemas.microsoft.com/office/drawing/2014/main" id="{B2B2722A-40E3-FDD6-ABF7-1E84D5B36041}"/>
                </a:ext>
              </a:extLst>
            </p:cNvPr>
            <p:cNvSpPr txBox="1">
              <a:spLocks noChangeArrowheads="1"/>
            </p:cNvSpPr>
            <p:nvPr/>
          </p:nvSpPr>
          <p:spPr bwMode="auto">
            <a:xfrm>
              <a:off x="258" y="3136"/>
              <a:ext cx="133"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０</a:t>
              </a:r>
            </a:p>
          </p:txBody>
        </p:sp>
        <p:sp>
          <p:nvSpPr>
            <p:cNvPr id="23667" name="Text Box 329">
              <a:extLst>
                <a:ext uri="{FF2B5EF4-FFF2-40B4-BE49-F238E27FC236}">
                  <a16:creationId xmlns:a16="http://schemas.microsoft.com/office/drawing/2014/main" id="{8FE23BC1-761E-1C14-667A-1F5672EF9AC3}"/>
                </a:ext>
              </a:extLst>
            </p:cNvPr>
            <p:cNvSpPr txBox="1">
              <a:spLocks noChangeArrowheads="1"/>
            </p:cNvSpPr>
            <p:nvPr/>
          </p:nvSpPr>
          <p:spPr bwMode="auto">
            <a:xfrm>
              <a:off x="176" y="3009"/>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２０</a:t>
              </a:r>
            </a:p>
          </p:txBody>
        </p:sp>
        <p:sp>
          <p:nvSpPr>
            <p:cNvPr id="23668" name="Text Box 330">
              <a:extLst>
                <a:ext uri="{FF2B5EF4-FFF2-40B4-BE49-F238E27FC236}">
                  <a16:creationId xmlns:a16="http://schemas.microsoft.com/office/drawing/2014/main" id="{A1242F88-A03F-1503-8A95-3435E9B37A02}"/>
                </a:ext>
              </a:extLst>
            </p:cNvPr>
            <p:cNvSpPr txBox="1">
              <a:spLocks noChangeArrowheads="1"/>
            </p:cNvSpPr>
            <p:nvPr/>
          </p:nvSpPr>
          <p:spPr bwMode="auto">
            <a:xfrm>
              <a:off x="180" y="2881"/>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４０</a:t>
              </a:r>
            </a:p>
          </p:txBody>
        </p:sp>
        <p:sp>
          <p:nvSpPr>
            <p:cNvPr id="23669" name="Text Box 331">
              <a:extLst>
                <a:ext uri="{FF2B5EF4-FFF2-40B4-BE49-F238E27FC236}">
                  <a16:creationId xmlns:a16="http://schemas.microsoft.com/office/drawing/2014/main" id="{0FA370D8-6136-32C1-EF23-1B0C6A853A57}"/>
                </a:ext>
              </a:extLst>
            </p:cNvPr>
            <p:cNvSpPr txBox="1">
              <a:spLocks noChangeArrowheads="1"/>
            </p:cNvSpPr>
            <p:nvPr/>
          </p:nvSpPr>
          <p:spPr bwMode="auto">
            <a:xfrm>
              <a:off x="180" y="2738"/>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６０</a:t>
              </a:r>
            </a:p>
          </p:txBody>
        </p:sp>
        <p:sp>
          <p:nvSpPr>
            <p:cNvPr id="23670" name="Text Box 332">
              <a:extLst>
                <a:ext uri="{FF2B5EF4-FFF2-40B4-BE49-F238E27FC236}">
                  <a16:creationId xmlns:a16="http://schemas.microsoft.com/office/drawing/2014/main" id="{B9FE5280-1586-6EA7-B236-6C4E5DD60BD5}"/>
                </a:ext>
              </a:extLst>
            </p:cNvPr>
            <p:cNvSpPr txBox="1">
              <a:spLocks noChangeArrowheads="1"/>
            </p:cNvSpPr>
            <p:nvPr/>
          </p:nvSpPr>
          <p:spPr bwMode="auto">
            <a:xfrm>
              <a:off x="140" y="259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８０</a:t>
              </a:r>
            </a:p>
          </p:txBody>
        </p:sp>
        <p:sp>
          <p:nvSpPr>
            <p:cNvPr id="23671" name="Text Box 333">
              <a:extLst>
                <a:ext uri="{FF2B5EF4-FFF2-40B4-BE49-F238E27FC236}">
                  <a16:creationId xmlns:a16="http://schemas.microsoft.com/office/drawing/2014/main" id="{8CCF7421-3D6D-BFB9-A390-C597FC75A873}"/>
                </a:ext>
              </a:extLst>
            </p:cNvPr>
            <p:cNvSpPr txBox="1">
              <a:spLocks noChangeArrowheads="1"/>
            </p:cNvSpPr>
            <p:nvPr/>
          </p:nvSpPr>
          <p:spPr bwMode="auto">
            <a:xfrm>
              <a:off x="140" y="2465"/>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１００</a:t>
              </a:r>
            </a:p>
          </p:txBody>
        </p:sp>
        <p:sp>
          <p:nvSpPr>
            <p:cNvPr id="23672" name="Rectangle 335">
              <a:extLst>
                <a:ext uri="{FF2B5EF4-FFF2-40B4-BE49-F238E27FC236}">
                  <a16:creationId xmlns:a16="http://schemas.microsoft.com/office/drawing/2014/main" id="{A12AA1EA-DD8B-CF31-4AD5-2CFBD6912230}"/>
                </a:ext>
              </a:extLst>
            </p:cNvPr>
            <p:cNvSpPr>
              <a:spLocks noChangeArrowheads="1"/>
            </p:cNvSpPr>
            <p:nvPr/>
          </p:nvSpPr>
          <p:spPr bwMode="auto">
            <a:xfrm>
              <a:off x="502" y="3102"/>
              <a:ext cx="132" cy="8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673" name="Rectangle 336">
              <a:extLst>
                <a:ext uri="{FF2B5EF4-FFF2-40B4-BE49-F238E27FC236}">
                  <a16:creationId xmlns:a16="http://schemas.microsoft.com/office/drawing/2014/main" id="{40646573-62B6-2DE9-74C9-92CBF93A12E8}"/>
                </a:ext>
              </a:extLst>
            </p:cNvPr>
            <p:cNvSpPr>
              <a:spLocks noChangeArrowheads="1"/>
            </p:cNvSpPr>
            <p:nvPr/>
          </p:nvSpPr>
          <p:spPr bwMode="auto">
            <a:xfrm>
              <a:off x="634" y="3121"/>
              <a:ext cx="133" cy="6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674" name="Rectangle 337">
              <a:extLst>
                <a:ext uri="{FF2B5EF4-FFF2-40B4-BE49-F238E27FC236}">
                  <a16:creationId xmlns:a16="http://schemas.microsoft.com/office/drawing/2014/main" id="{29B743DE-1D82-D9D9-D8AF-20ED29C875D7}"/>
                </a:ext>
              </a:extLst>
            </p:cNvPr>
            <p:cNvSpPr>
              <a:spLocks noChangeArrowheads="1"/>
            </p:cNvSpPr>
            <p:nvPr/>
          </p:nvSpPr>
          <p:spPr bwMode="auto">
            <a:xfrm>
              <a:off x="767" y="3133"/>
              <a:ext cx="133" cy="5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675" name="Rectangle 338">
              <a:extLst>
                <a:ext uri="{FF2B5EF4-FFF2-40B4-BE49-F238E27FC236}">
                  <a16:creationId xmlns:a16="http://schemas.microsoft.com/office/drawing/2014/main" id="{316E84F3-D81E-857D-8B49-9862B37E14D5}"/>
                </a:ext>
              </a:extLst>
            </p:cNvPr>
            <p:cNvSpPr>
              <a:spLocks noChangeArrowheads="1"/>
            </p:cNvSpPr>
            <p:nvPr/>
          </p:nvSpPr>
          <p:spPr bwMode="auto">
            <a:xfrm>
              <a:off x="900" y="3137"/>
              <a:ext cx="133"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676" name="Rectangle 339">
              <a:extLst>
                <a:ext uri="{FF2B5EF4-FFF2-40B4-BE49-F238E27FC236}">
                  <a16:creationId xmlns:a16="http://schemas.microsoft.com/office/drawing/2014/main" id="{C8AA3977-F84D-EE47-7415-AC4FEEEED361}"/>
                </a:ext>
              </a:extLst>
            </p:cNvPr>
            <p:cNvSpPr>
              <a:spLocks noChangeArrowheads="1"/>
            </p:cNvSpPr>
            <p:nvPr/>
          </p:nvSpPr>
          <p:spPr bwMode="auto">
            <a:xfrm>
              <a:off x="1165" y="3127"/>
              <a:ext cx="133" cy="5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677" name="Line 340">
              <a:extLst>
                <a:ext uri="{FF2B5EF4-FFF2-40B4-BE49-F238E27FC236}">
                  <a16:creationId xmlns:a16="http://schemas.microsoft.com/office/drawing/2014/main" id="{121C27CA-52A2-4E29-D164-FCD3B1503997}"/>
                </a:ext>
              </a:extLst>
            </p:cNvPr>
            <p:cNvSpPr>
              <a:spLocks noChangeShapeType="1"/>
            </p:cNvSpPr>
            <p:nvPr/>
          </p:nvSpPr>
          <p:spPr bwMode="auto">
            <a:xfrm>
              <a:off x="1298" y="2533"/>
              <a:ext cx="0" cy="92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78" name="Text Box 341">
              <a:extLst>
                <a:ext uri="{FF2B5EF4-FFF2-40B4-BE49-F238E27FC236}">
                  <a16:creationId xmlns:a16="http://schemas.microsoft.com/office/drawing/2014/main" id="{B63AE0FF-B599-70E4-1A67-19F3159CCFEB}"/>
                </a:ext>
              </a:extLst>
            </p:cNvPr>
            <p:cNvSpPr txBox="1">
              <a:spLocks noChangeArrowheads="1"/>
            </p:cNvSpPr>
            <p:nvPr/>
          </p:nvSpPr>
          <p:spPr bwMode="auto">
            <a:xfrm>
              <a:off x="546"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カス</a:t>
              </a:r>
            </a:p>
          </p:txBody>
        </p:sp>
        <p:sp>
          <p:nvSpPr>
            <p:cNvPr id="23679" name="Text Box 342">
              <a:extLst>
                <a:ext uri="{FF2B5EF4-FFF2-40B4-BE49-F238E27FC236}">
                  <a16:creationId xmlns:a16="http://schemas.microsoft.com/office/drawing/2014/main" id="{53DB6CD0-5563-E67D-A359-3885FF6794B1}"/>
                </a:ext>
              </a:extLst>
            </p:cNvPr>
            <p:cNvSpPr txBox="1">
              <a:spLocks noChangeArrowheads="1"/>
            </p:cNvSpPr>
            <p:nvPr/>
          </p:nvSpPr>
          <p:spPr bwMode="auto">
            <a:xfrm>
              <a:off x="679"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ハジキ</a:t>
              </a:r>
            </a:p>
          </p:txBody>
        </p:sp>
        <p:sp>
          <p:nvSpPr>
            <p:cNvPr id="23680" name="Text Box 343">
              <a:extLst>
                <a:ext uri="{FF2B5EF4-FFF2-40B4-BE49-F238E27FC236}">
                  <a16:creationId xmlns:a16="http://schemas.microsoft.com/office/drawing/2014/main" id="{4B7BD52F-576C-5659-2C0B-623E8E2C662C}"/>
                </a:ext>
              </a:extLst>
            </p:cNvPr>
            <p:cNvSpPr txBox="1">
              <a:spLocks noChangeArrowheads="1"/>
            </p:cNvSpPr>
            <p:nvPr/>
          </p:nvSpPr>
          <p:spPr bwMode="auto">
            <a:xfrm>
              <a:off x="812" y="3170"/>
              <a:ext cx="13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タレ</a:t>
              </a:r>
            </a:p>
          </p:txBody>
        </p:sp>
        <p:sp>
          <p:nvSpPr>
            <p:cNvPr id="23681" name="Text Box 344">
              <a:extLst>
                <a:ext uri="{FF2B5EF4-FFF2-40B4-BE49-F238E27FC236}">
                  <a16:creationId xmlns:a16="http://schemas.microsoft.com/office/drawing/2014/main" id="{AFD2D656-DCD6-95CF-2399-4E536425CBB9}"/>
                </a:ext>
              </a:extLst>
            </p:cNvPr>
            <p:cNvSpPr txBox="1">
              <a:spLocks noChangeArrowheads="1"/>
            </p:cNvSpPr>
            <p:nvPr/>
          </p:nvSpPr>
          <p:spPr bwMode="auto">
            <a:xfrm>
              <a:off x="944" y="3170"/>
              <a:ext cx="134"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dirty="0">
                  <a:latin typeface="HGP創英角ﾎﾟｯﾌﾟ体" panose="040B0A00000000000000" pitchFamily="50" charset="-128"/>
                  <a:ea typeface="HGP創英角ﾎﾟｯﾌﾟ体" panose="040B0A00000000000000" pitchFamily="50" charset="-128"/>
                </a:rPr>
                <a:t>スケ</a:t>
              </a:r>
            </a:p>
          </p:txBody>
        </p:sp>
        <p:sp>
          <p:nvSpPr>
            <p:cNvPr id="23682" name="Text Box 345">
              <a:extLst>
                <a:ext uri="{FF2B5EF4-FFF2-40B4-BE49-F238E27FC236}">
                  <a16:creationId xmlns:a16="http://schemas.microsoft.com/office/drawing/2014/main" id="{F686092F-B16C-F9DD-B694-4D4F62312D5D}"/>
                </a:ext>
              </a:extLst>
            </p:cNvPr>
            <p:cNvSpPr txBox="1">
              <a:spLocks noChangeArrowheads="1"/>
            </p:cNvSpPr>
            <p:nvPr/>
          </p:nvSpPr>
          <p:spPr bwMode="auto">
            <a:xfrm>
              <a:off x="1208"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その他</a:t>
              </a:r>
            </a:p>
          </p:txBody>
        </p:sp>
        <p:sp>
          <p:nvSpPr>
            <p:cNvPr id="23683" name="Line 346">
              <a:extLst>
                <a:ext uri="{FF2B5EF4-FFF2-40B4-BE49-F238E27FC236}">
                  <a16:creationId xmlns:a16="http://schemas.microsoft.com/office/drawing/2014/main" id="{3AF47151-6F17-2218-FE88-D848057A7944}"/>
                </a:ext>
              </a:extLst>
            </p:cNvPr>
            <p:cNvSpPr>
              <a:spLocks noChangeShapeType="1"/>
            </p:cNvSpPr>
            <p:nvPr/>
          </p:nvSpPr>
          <p:spPr bwMode="auto">
            <a:xfrm>
              <a:off x="1254" y="293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84" name="Text Box 347">
              <a:extLst>
                <a:ext uri="{FF2B5EF4-FFF2-40B4-BE49-F238E27FC236}">
                  <a16:creationId xmlns:a16="http://schemas.microsoft.com/office/drawing/2014/main" id="{C2146B3C-2C3E-95E5-072E-86B8A85415E2}"/>
                </a:ext>
              </a:extLst>
            </p:cNvPr>
            <p:cNvSpPr txBox="1">
              <a:spLocks noChangeArrowheads="1"/>
            </p:cNvSpPr>
            <p:nvPr/>
          </p:nvSpPr>
          <p:spPr bwMode="auto">
            <a:xfrm>
              <a:off x="1288" y="3132"/>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０</a:t>
              </a:r>
            </a:p>
          </p:txBody>
        </p:sp>
        <p:sp>
          <p:nvSpPr>
            <p:cNvPr id="23685" name="Line 348">
              <a:extLst>
                <a:ext uri="{FF2B5EF4-FFF2-40B4-BE49-F238E27FC236}">
                  <a16:creationId xmlns:a16="http://schemas.microsoft.com/office/drawing/2014/main" id="{C94E2446-EEEF-E906-C74B-3D1EA32020A4}"/>
                </a:ext>
              </a:extLst>
            </p:cNvPr>
            <p:cNvSpPr>
              <a:spLocks noChangeShapeType="1"/>
            </p:cNvSpPr>
            <p:nvPr/>
          </p:nvSpPr>
          <p:spPr bwMode="auto">
            <a:xfrm>
              <a:off x="1254" y="307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86" name="Line 349">
              <a:extLst>
                <a:ext uri="{FF2B5EF4-FFF2-40B4-BE49-F238E27FC236}">
                  <a16:creationId xmlns:a16="http://schemas.microsoft.com/office/drawing/2014/main" id="{DA3FB717-FB62-8A31-48D3-C4369F9C4007}"/>
                </a:ext>
              </a:extLst>
            </p:cNvPr>
            <p:cNvSpPr>
              <a:spLocks noChangeShapeType="1"/>
            </p:cNvSpPr>
            <p:nvPr/>
          </p:nvSpPr>
          <p:spPr bwMode="auto">
            <a:xfrm>
              <a:off x="1254" y="280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87" name="Line 350">
              <a:extLst>
                <a:ext uri="{FF2B5EF4-FFF2-40B4-BE49-F238E27FC236}">
                  <a16:creationId xmlns:a16="http://schemas.microsoft.com/office/drawing/2014/main" id="{05776FB2-EC56-D37F-2227-A71DA37D1056}"/>
                </a:ext>
              </a:extLst>
            </p:cNvPr>
            <p:cNvSpPr>
              <a:spLocks noChangeShapeType="1"/>
            </p:cNvSpPr>
            <p:nvPr/>
          </p:nvSpPr>
          <p:spPr bwMode="auto">
            <a:xfrm>
              <a:off x="1254" y="266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88" name="Text Box 351">
              <a:extLst>
                <a:ext uri="{FF2B5EF4-FFF2-40B4-BE49-F238E27FC236}">
                  <a16:creationId xmlns:a16="http://schemas.microsoft.com/office/drawing/2014/main" id="{836024E7-F4E0-2390-D9BC-F2E40292835E}"/>
                </a:ext>
              </a:extLst>
            </p:cNvPr>
            <p:cNvSpPr txBox="1">
              <a:spLocks noChangeArrowheads="1"/>
            </p:cNvSpPr>
            <p:nvPr/>
          </p:nvSpPr>
          <p:spPr bwMode="auto">
            <a:xfrm>
              <a:off x="1270" y="3011"/>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２０</a:t>
              </a:r>
            </a:p>
          </p:txBody>
        </p:sp>
        <p:sp>
          <p:nvSpPr>
            <p:cNvPr id="23689" name="Text Box 352">
              <a:extLst>
                <a:ext uri="{FF2B5EF4-FFF2-40B4-BE49-F238E27FC236}">
                  <a16:creationId xmlns:a16="http://schemas.microsoft.com/office/drawing/2014/main" id="{24725D2D-1198-72DA-2BFE-010A1DDB75FB}"/>
                </a:ext>
              </a:extLst>
            </p:cNvPr>
            <p:cNvSpPr txBox="1">
              <a:spLocks noChangeArrowheads="1"/>
            </p:cNvSpPr>
            <p:nvPr/>
          </p:nvSpPr>
          <p:spPr bwMode="auto">
            <a:xfrm>
              <a:off x="1270" y="2870"/>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４０</a:t>
              </a:r>
            </a:p>
          </p:txBody>
        </p:sp>
        <p:sp>
          <p:nvSpPr>
            <p:cNvPr id="23690" name="Text Box 353">
              <a:extLst>
                <a:ext uri="{FF2B5EF4-FFF2-40B4-BE49-F238E27FC236}">
                  <a16:creationId xmlns:a16="http://schemas.microsoft.com/office/drawing/2014/main" id="{976383C2-82C4-6DE5-A228-743946D4197F}"/>
                </a:ext>
              </a:extLst>
            </p:cNvPr>
            <p:cNvSpPr txBox="1">
              <a:spLocks noChangeArrowheads="1"/>
            </p:cNvSpPr>
            <p:nvPr/>
          </p:nvSpPr>
          <p:spPr bwMode="auto">
            <a:xfrm>
              <a:off x="1276" y="2744"/>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６０</a:t>
              </a:r>
            </a:p>
          </p:txBody>
        </p:sp>
        <p:sp>
          <p:nvSpPr>
            <p:cNvPr id="23691" name="Text Box 354">
              <a:extLst>
                <a:ext uri="{FF2B5EF4-FFF2-40B4-BE49-F238E27FC236}">
                  <a16:creationId xmlns:a16="http://schemas.microsoft.com/office/drawing/2014/main" id="{D814D841-0D72-188A-D300-5DA01233C865}"/>
                </a:ext>
              </a:extLst>
            </p:cNvPr>
            <p:cNvSpPr txBox="1">
              <a:spLocks noChangeArrowheads="1"/>
            </p:cNvSpPr>
            <p:nvPr/>
          </p:nvSpPr>
          <p:spPr bwMode="auto">
            <a:xfrm>
              <a:off x="1276" y="2601"/>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８０</a:t>
              </a:r>
            </a:p>
          </p:txBody>
        </p:sp>
        <p:sp>
          <p:nvSpPr>
            <p:cNvPr id="23692" name="Text Box 355">
              <a:extLst>
                <a:ext uri="{FF2B5EF4-FFF2-40B4-BE49-F238E27FC236}">
                  <a16:creationId xmlns:a16="http://schemas.microsoft.com/office/drawing/2014/main" id="{BC500EC0-C33A-68CD-5A46-71BFEAC579EF}"/>
                </a:ext>
              </a:extLst>
            </p:cNvPr>
            <p:cNvSpPr txBox="1">
              <a:spLocks noChangeArrowheads="1"/>
            </p:cNvSpPr>
            <p:nvPr/>
          </p:nvSpPr>
          <p:spPr bwMode="auto">
            <a:xfrm>
              <a:off x="1270" y="2467"/>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１００</a:t>
              </a:r>
            </a:p>
          </p:txBody>
        </p:sp>
        <p:sp>
          <p:nvSpPr>
            <p:cNvPr id="23693" name="Line 356">
              <a:extLst>
                <a:ext uri="{FF2B5EF4-FFF2-40B4-BE49-F238E27FC236}">
                  <a16:creationId xmlns:a16="http://schemas.microsoft.com/office/drawing/2014/main" id="{2C710D73-C308-44DC-1D67-72DE315EC79C}"/>
                </a:ext>
              </a:extLst>
            </p:cNvPr>
            <p:cNvSpPr>
              <a:spLocks noChangeShapeType="1"/>
            </p:cNvSpPr>
            <p:nvPr/>
          </p:nvSpPr>
          <p:spPr bwMode="auto">
            <a:xfrm>
              <a:off x="1250" y="2527"/>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694" name="Text Box 357">
              <a:extLst>
                <a:ext uri="{FF2B5EF4-FFF2-40B4-BE49-F238E27FC236}">
                  <a16:creationId xmlns:a16="http://schemas.microsoft.com/office/drawing/2014/main" id="{99184065-7D3B-011A-01F7-3848385E48DA}"/>
                </a:ext>
              </a:extLst>
            </p:cNvPr>
            <p:cNvSpPr txBox="1">
              <a:spLocks noChangeArrowheads="1"/>
            </p:cNvSpPr>
            <p:nvPr/>
          </p:nvSpPr>
          <p:spPr bwMode="auto">
            <a:xfrm>
              <a:off x="1310" y="2392"/>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a:t>
              </a:r>
            </a:p>
          </p:txBody>
        </p:sp>
        <p:sp>
          <p:nvSpPr>
            <p:cNvPr id="23695" name="Text Box 358">
              <a:extLst>
                <a:ext uri="{FF2B5EF4-FFF2-40B4-BE49-F238E27FC236}">
                  <a16:creationId xmlns:a16="http://schemas.microsoft.com/office/drawing/2014/main" id="{8DE1B24D-F1BB-6E96-953B-649FAB2713AF}"/>
                </a:ext>
              </a:extLst>
            </p:cNvPr>
            <p:cNvSpPr txBox="1">
              <a:spLocks noChangeArrowheads="1"/>
            </p:cNvSpPr>
            <p:nvPr/>
          </p:nvSpPr>
          <p:spPr bwMode="auto">
            <a:xfrm>
              <a:off x="235" y="2384"/>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件</a:t>
              </a:r>
            </a:p>
          </p:txBody>
        </p:sp>
        <p:sp>
          <p:nvSpPr>
            <p:cNvPr id="23696" name="Text Box 359">
              <a:extLst>
                <a:ext uri="{FF2B5EF4-FFF2-40B4-BE49-F238E27FC236}">
                  <a16:creationId xmlns:a16="http://schemas.microsoft.com/office/drawing/2014/main" id="{17581E44-2A61-9BAF-30B5-CBCE01A43C62}"/>
                </a:ext>
              </a:extLst>
            </p:cNvPr>
            <p:cNvSpPr txBox="1">
              <a:spLocks noChangeArrowheads="1"/>
            </p:cNvSpPr>
            <p:nvPr/>
          </p:nvSpPr>
          <p:spPr bwMode="auto">
            <a:xfrm>
              <a:off x="421" y="2744"/>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697" name="Text Box 360">
              <a:extLst>
                <a:ext uri="{FF2B5EF4-FFF2-40B4-BE49-F238E27FC236}">
                  <a16:creationId xmlns:a16="http://schemas.microsoft.com/office/drawing/2014/main" id="{11DD2E7F-A84B-B877-C549-330A030E99BB}"/>
                </a:ext>
              </a:extLst>
            </p:cNvPr>
            <p:cNvSpPr txBox="1">
              <a:spLocks noChangeArrowheads="1"/>
            </p:cNvSpPr>
            <p:nvPr/>
          </p:nvSpPr>
          <p:spPr bwMode="auto">
            <a:xfrm>
              <a:off x="550" y="2630"/>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698" name="Text Box 361">
              <a:extLst>
                <a:ext uri="{FF2B5EF4-FFF2-40B4-BE49-F238E27FC236}">
                  <a16:creationId xmlns:a16="http://schemas.microsoft.com/office/drawing/2014/main" id="{73C97CF1-DFD4-03C7-4C03-E51DF18D5CBC}"/>
                </a:ext>
              </a:extLst>
            </p:cNvPr>
            <p:cNvSpPr txBox="1">
              <a:spLocks noChangeArrowheads="1"/>
            </p:cNvSpPr>
            <p:nvPr/>
          </p:nvSpPr>
          <p:spPr bwMode="auto">
            <a:xfrm>
              <a:off x="672" y="2566"/>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699" name="Text Box 362">
              <a:extLst>
                <a:ext uri="{FF2B5EF4-FFF2-40B4-BE49-F238E27FC236}">
                  <a16:creationId xmlns:a16="http://schemas.microsoft.com/office/drawing/2014/main" id="{6D8B289C-F145-83BC-3680-D8D2FA705A27}"/>
                </a:ext>
              </a:extLst>
            </p:cNvPr>
            <p:cNvSpPr txBox="1">
              <a:spLocks noChangeArrowheads="1"/>
            </p:cNvSpPr>
            <p:nvPr/>
          </p:nvSpPr>
          <p:spPr bwMode="auto">
            <a:xfrm>
              <a:off x="812" y="2513"/>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00" name="Text Box 363">
              <a:extLst>
                <a:ext uri="{FF2B5EF4-FFF2-40B4-BE49-F238E27FC236}">
                  <a16:creationId xmlns:a16="http://schemas.microsoft.com/office/drawing/2014/main" id="{FDED3B16-1E40-96B2-37F1-1C7DC9DA060C}"/>
                </a:ext>
              </a:extLst>
            </p:cNvPr>
            <p:cNvSpPr txBox="1">
              <a:spLocks noChangeArrowheads="1"/>
            </p:cNvSpPr>
            <p:nvPr/>
          </p:nvSpPr>
          <p:spPr bwMode="auto">
            <a:xfrm>
              <a:off x="1056" y="2470"/>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01" name="Text Box 364">
              <a:extLst>
                <a:ext uri="{FF2B5EF4-FFF2-40B4-BE49-F238E27FC236}">
                  <a16:creationId xmlns:a16="http://schemas.microsoft.com/office/drawing/2014/main" id="{6A7266BC-E406-E5E0-DAE2-CA9DA7796D26}"/>
                </a:ext>
              </a:extLst>
            </p:cNvPr>
            <p:cNvSpPr txBox="1">
              <a:spLocks noChangeArrowheads="1"/>
            </p:cNvSpPr>
            <p:nvPr/>
          </p:nvSpPr>
          <p:spPr bwMode="auto">
            <a:xfrm>
              <a:off x="939" y="2483"/>
              <a:ext cx="265"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02" name="Line 365">
              <a:extLst>
                <a:ext uri="{FF2B5EF4-FFF2-40B4-BE49-F238E27FC236}">
                  <a16:creationId xmlns:a16="http://schemas.microsoft.com/office/drawing/2014/main" id="{4EDB71F5-1C1B-05EB-6921-005B2B009B81}"/>
                </a:ext>
              </a:extLst>
            </p:cNvPr>
            <p:cNvSpPr>
              <a:spLocks noChangeShapeType="1"/>
            </p:cNvSpPr>
            <p:nvPr/>
          </p:nvSpPr>
          <p:spPr bwMode="auto">
            <a:xfrm flipV="1">
              <a:off x="369" y="2795"/>
              <a:ext cx="133" cy="39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03" name="Line 366">
              <a:extLst>
                <a:ext uri="{FF2B5EF4-FFF2-40B4-BE49-F238E27FC236}">
                  <a16:creationId xmlns:a16="http://schemas.microsoft.com/office/drawing/2014/main" id="{E01504C4-7440-CC34-FACB-01CF2E330B93}"/>
                </a:ext>
              </a:extLst>
            </p:cNvPr>
            <p:cNvSpPr>
              <a:spLocks noChangeShapeType="1"/>
            </p:cNvSpPr>
            <p:nvPr/>
          </p:nvSpPr>
          <p:spPr bwMode="auto">
            <a:xfrm flipV="1">
              <a:off x="494" y="2696"/>
              <a:ext cx="136" cy="10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04" name="Line 367">
              <a:extLst>
                <a:ext uri="{FF2B5EF4-FFF2-40B4-BE49-F238E27FC236}">
                  <a16:creationId xmlns:a16="http://schemas.microsoft.com/office/drawing/2014/main" id="{12587DDF-B12B-6A0C-841C-E9336E265B4F}"/>
                </a:ext>
              </a:extLst>
            </p:cNvPr>
            <p:cNvSpPr>
              <a:spLocks noChangeShapeType="1"/>
            </p:cNvSpPr>
            <p:nvPr/>
          </p:nvSpPr>
          <p:spPr bwMode="auto">
            <a:xfrm flipV="1">
              <a:off x="634" y="2627"/>
              <a:ext cx="139" cy="7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05" name="Line 368">
              <a:extLst>
                <a:ext uri="{FF2B5EF4-FFF2-40B4-BE49-F238E27FC236}">
                  <a16:creationId xmlns:a16="http://schemas.microsoft.com/office/drawing/2014/main" id="{BA8BE785-71CF-3ECC-4CED-03A70D0F21CF}"/>
                </a:ext>
              </a:extLst>
            </p:cNvPr>
            <p:cNvSpPr>
              <a:spLocks noChangeShapeType="1"/>
            </p:cNvSpPr>
            <p:nvPr/>
          </p:nvSpPr>
          <p:spPr bwMode="auto">
            <a:xfrm flipV="1">
              <a:off x="759" y="2590"/>
              <a:ext cx="128" cy="4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06" name="Line 369">
              <a:extLst>
                <a:ext uri="{FF2B5EF4-FFF2-40B4-BE49-F238E27FC236}">
                  <a16:creationId xmlns:a16="http://schemas.microsoft.com/office/drawing/2014/main" id="{7B23F3F7-CA37-8F41-9821-B86BB0C6B5FA}"/>
                </a:ext>
              </a:extLst>
            </p:cNvPr>
            <p:cNvSpPr>
              <a:spLocks noChangeShapeType="1"/>
            </p:cNvSpPr>
            <p:nvPr/>
          </p:nvSpPr>
          <p:spPr bwMode="auto">
            <a:xfrm flipV="1">
              <a:off x="901" y="2561"/>
              <a:ext cx="120" cy="2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07" name="Line 370">
              <a:extLst>
                <a:ext uri="{FF2B5EF4-FFF2-40B4-BE49-F238E27FC236}">
                  <a16:creationId xmlns:a16="http://schemas.microsoft.com/office/drawing/2014/main" id="{FE31248F-C1A0-0F7E-99BF-48C78B2A1DF0}"/>
                </a:ext>
              </a:extLst>
            </p:cNvPr>
            <p:cNvSpPr>
              <a:spLocks noChangeShapeType="1"/>
            </p:cNvSpPr>
            <p:nvPr/>
          </p:nvSpPr>
          <p:spPr bwMode="auto">
            <a:xfrm flipV="1">
              <a:off x="1032" y="2540"/>
              <a:ext cx="123" cy="1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08" name="Text Box 371">
              <a:extLst>
                <a:ext uri="{FF2B5EF4-FFF2-40B4-BE49-F238E27FC236}">
                  <a16:creationId xmlns:a16="http://schemas.microsoft.com/office/drawing/2014/main" id="{495DE42F-4418-CF13-120D-77CD8360B2AA}"/>
                </a:ext>
              </a:extLst>
            </p:cNvPr>
            <p:cNvSpPr txBox="1">
              <a:spLocks noChangeArrowheads="1"/>
            </p:cNvSpPr>
            <p:nvPr/>
          </p:nvSpPr>
          <p:spPr bwMode="auto">
            <a:xfrm>
              <a:off x="110" y="2608"/>
              <a:ext cx="194"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不良件数</a:t>
              </a:r>
            </a:p>
          </p:txBody>
        </p:sp>
        <p:sp>
          <p:nvSpPr>
            <p:cNvPr id="23709" name="Text Box 372">
              <a:extLst>
                <a:ext uri="{FF2B5EF4-FFF2-40B4-BE49-F238E27FC236}">
                  <a16:creationId xmlns:a16="http://schemas.microsoft.com/office/drawing/2014/main" id="{65B0EFC0-AA11-8FE6-9B5F-F451BE31AFE7}"/>
                </a:ext>
              </a:extLst>
            </p:cNvPr>
            <p:cNvSpPr txBox="1">
              <a:spLocks noChangeArrowheads="1"/>
            </p:cNvSpPr>
            <p:nvPr/>
          </p:nvSpPr>
          <p:spPr bwMode="auto">
            <a:xfrm>
              <a:off x="1387" y="2623"/>
              <a:ext cx="194"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累積比率</a:t>
              </a:r>
            </a:p>
          </p:txBody>
        </p:sp>
        <p:sp>
          <p:nvSpPr>
            <p:cNvPr id="23710" name="Text Box 373">
              <a:extLst>
                <a:ext uri="{FF2B5EF4-FFF2-40B4-BE49-F238E27FC236}">
                  <a16:creationId xmlns:a16="http://schemas.microsoft.com/office/drawing/2014/main" id="{E27A3366-4B4D-A779-4330-30F6F87828B8}"/>
                </a:ext>
              </a:extLst>
            </p:cNvPr>
            <p:cNvSpPr txBox="1">
              <a:spLocks noChangeArrowheads="1"/>
            </p:cNvSpPr>
            <p:nvPr/>
          </p:nvSpPr>
          <p:spPr bwMode="auto">
            <a:xfrm>
              <a:off x="332" y="3434"/>
              <a:ext cx="960"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図６．塗装不良内訳</a:t>
              </a:r>
            </a:p>
          </p:txBody>
        </p:sp>
        <p:sp>
          <p:nvSpPr>
            <p:cNvPr id="23711" name="Text Box 374">
              <a:extLst>
                <a:ext uri="{FF2B5EF4-FFF2-40B4-BE49-F238E27FC236}">
                  <a16:creationId xmlns:a16="http://schemas.microsoft.com/office/drawing/2014/main" id="{339914C2-3C0A-3AE5-FA9A-71EFDEE23E8E}"/>
                </a:ext>
              </a:extLst>
            </p:cNvPr>
            <p:cNvSpPr txBox="1">
              <a:spLocks noChangeArrowheads="1"/>
            </p:cNvSpPr>
            <p:nvPr/>
          </p:nvSpPr>
          <p:spPr bwMode="auto">
            <a:xfrm>
              <a:off x="691" y="2685"/>
              <a:ext cx="445"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dirty="0">
                  <a:latin typeface="HGP創英角ﾎﾟｯﾌﾟ体" panose="040B0A00000000000000" pitchFamily="50" charset="-128"/>
                  <a:ea typeface="HGP創英角ﾎﾟｯﾌﾟ体" panose="040B0A00000000000000" pitchFamily="50" charset="-128"/>
                </a:rPr>
                <a:t>02</a:t>
              </a:r>
              <a:r>
                <a:rPr lang="ja-JP" altLang="en-US" sz="800">
                  <a:latin typeface="HGP創英角ﾎﾟｯﾌﾟ体" panose="040B0A00000000000000" pitchFamily="50" charset="-128"/>
                  <a:ea typeface="HGP創英角ﾎﾟｯﾌﾟ体" panose="040B0A00000000000000" pitchFamily="50" charset="-128"/>
                </a:rPr>
                <a:t>年</a:t>
              </a:r>
              <a:r>
                <a:rPr lang="en-US" altLang="ja-JP" sz="800" dirty="0">
                  <a:latin typeface="HGP創英角ﾎﾟｯﾌﾟ体" panose="040B0A00000000000000" pitchFamily="50" charset="-128"/>
                  <a:ea typeface="HGP創英角ﾎﾟｯﾌﾟ体" panose="040B0A00000000000000" pitchFamily="50" charset="-128"/>
                </a:rPr>
                <a:t>9</a:t>
              </a:r>
              <a:r>
                <a:rPr lang="ja-JP" altLang="en-US" sz="800">
                  <a:latin typeface="HGP創英角ﾎﾟｯﾌﾟ体" panose="040B0A00000000000000" pitchFamily="50" charset="-128"/>
                  <a:ea typeface="HGP創英角ﾎﾟｯﾌﾟ体" panose="040B0A00000000000000" pitchFamily="50" charset="-128"/>
                </a:rPr>
                <a:t>月</a:t>
              </a:r>
            </a:p>
            <a:p>
              <a:pPr algn="ctr" eaLnBrk="1" hangingPunct="1">
                <a:lnSpc>
                  <a:spcPct val="90000"/>
                </a:lnSpc>
                <a:spcBef>
                  <a:spcPct val="0"/>
                </a:spcBef>
                <a:buFontTx/>
                <a:buNone/>
              </a:pPr>
              <a:r>
                <a:rPr lang="en-US" altLang="ja-JP" sz="800" dirty="0">
                  <a:latin typeface="HGP創英角ﾎﾟｯﾌﾟ体" panose="040B0A00000000000000" pitchFamily="50" charset="-128"/>
                  <a:ea typeface="HGP創英角ﾎﾟｯﾌﾟ体" panose="040B0A00000000000000" pitchFamily="50" charset="-128"/>
                </a:rPr>
                <a:t>n=98</a:t>
              </a:r>
            </a:p>
          </p:txBody>
        </p:sp>
        <p:sp>
          <p:nvSpPr>
            <p:cNvPr id="23712" name="Line 435">
              <a:extLst>
                <a:ext uri="{FF2B5EF4-FFF2-40B4-BE49-F238E27FC236}">
                  <a16:creationId xmlns:a16="http://schemas.microsoft.com/office/drawing/2014/main" id="{5CC7A31A-C217-4ABA-F2C1-3C887D8BF467}"/>
                </a:ext>
              </a:extLst>
            </p:cNvPr>
            <p:cNvSpPr>
              <a:spLocks noChangeShapeType="1"/>
            </p:cNvSpPr>
            <p:nvPr/>
          </p:nvSpPr>
          <p:spPr bwMode="auto">
            <a:xfrm>
              <a:off x="1909" y="2492"/>
              <a:ext cx="0" cy="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13" name="Line 436">
              <a:extLst>
                <a:ext uri="{FF2B5EF4-FFF2-40B4-BE49-F238E27FC236}">
                  <a16:creationId xmlns:a16="http://schemas.microsoft.com/office/drawing/2014/main" id="{640005A9-6BBE-C396-8FC3-87A51FAC6643}"/>
                </a:ext>
              </a:extLst>
            </p:cNvPr>
            <p:cNvSpPr>
              <a:spLocks noChangeShapeType="1"/>
            </p:cNvSpPr>
            <p:nvPr/>
          </p:nvSpPr>
          <p:spPr bwMode="auto">
            <a:xfrm>
              <a:off x="1909" y="3185"/>
              <a:ext cx="7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14" name="Rectangle 437">
              <a:extLst>
                <a:ext uri="{FF2B5EF4-FFF2-40B4-BE49-F238E27FC236}">
                  <a16:creationId xmlns:a16="http://schemas.microsoft.com/office/drawing/2014/main" id="{EE2159FF-3FAF-2364-C0AB-75E809F80AD7}"/>
                </a:ext>
              </a:extLst>
            </p:cNvPr>
            <p:cNvSpPr>
              <a:spLocks noChangeArrowheads="1"/>
            </p:cNvSpPr>
            <p:nvPr/>
          </p:nvSpPr>
          <p:spPr bwMode="auto">
            <a:xfrm>
              <a:off x="1909" y="2779"/>
              <a:ext cx="133" cy="40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15" name="Line 438">
              <a:extLst>
                <a:ext uri="{FF2B5EF4-FFF2-40B4-BE49-F238E27FC236}">
                  <a16:creationId xmlns:a16="http://schemas.microsoft.com/office/drawing/2014/main" id="{5ADFD8ED-4492-16B2-1E95-4ACB06793242}"/>
                </a:ext>
              </a:extLst>
            </p:cNvPr>
            <p:cNvSpPr>
              <a:spLocks noChangeShapeType="1"/>
            </p:cNvSpPr>
            <p:nvPr/>
          </p:nvSpPr>
          <p:spPr bwMode="auto">
            <a:xfrm>
              <a:off x="1909" y="3454"/>
              <a:ext cx="7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16" name="Text Box 439">
              <a:extLst>
                <a:ext uri="{FF2B5EF4-FFF2-40B4-BE49-F238E27FC236}">
                  <a16:creationId xmlns:a16="http://schemas.microsoft.com/office/drawing/2014/main" id="{A4E3D9D6-BA5A-D574-3BE7-ACF32738A95D}"/>
                </a:ext>
              </a:extLst>
            </p:cNvPr>
            <p:cNvSpPr txBox="1">
              <a:spLocks noChangeArrowheads="1"/>
            </p:cNvSpPr>
            <p:nvPr/>
          </p:nvSpPr>
          <p:spPr bwMode="auto">
            <a:xfrm>
              <a:off x="1953"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700">
                  <a:latin typeface="HGP創英角ﾎﾟｯﾌﾟ体" panose="040B0A00000000000000" pitchFamily="50" charset="-128"/>
                  <a:ea typeface="HGP創英角ﾎﾟｯﾌﾟ体" panose="040B0A00000000000000" pitchFamily="50" charset="-128"/>
                </a:rPr>
                <a:t>上塗りブツ</a:t>
              </a:r>
            </a:p>
          </p:txBody>
        </p:sp>
        <p:sp>
          <p:nvSpPr>
            <p:cNvPr id="23717" name="Line 440">
              <a:extLst>
                <a:ext uri="{FF2B5EF4-FFF2-40B4-BE49-F238E27FC236}">
                  <a16:creationId xmlns:a16="http://schemas.microsoft.com/office/drawing/2014/main" id="{FF40A781-6F65-90CF-ADD6-4A7BF94FE6F5}"/>
                </a:ext>
              </a:extLst>
            </p:cNvPr>
            <p:cNvSpPr>
              <a:spLocks noChangeShapeType="1"/>
            </p:cNvSpPr>
            <p:nvPr/>
          </p:nvSpPr>
          <p:spPr bwMode="auto">
            <a:xfrm>
              <a:off x="1909" y="272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18" name="Line 441">
              <a:extLst>
                <a:ext uri="{FF2B5EF4-FFF2-40B4-BE49-F238E27FC236}">
                  <a16:creationId xmlns:a16="http://schemas.microsoft.com/office/drawing/2014/main" id="{F97C86AC-C383-F75E-A90E-86DF521AB7C1}"/>
                </a:ext>
              </a:extLst>
            </p:cNvPr>
            <p:cNvSpPr>
              <a:spLocks noChangeShapeType="1"/>
            </p:cNvSpPr>
            <p:nvPr/>
          </p:nvSpPr>
          <p:spPr bwMode="auto">
            <a:xfrm>
              <a:off x="1909" y="307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19" name="Line 442">
              <a:extLst>
                <a:ext uri="{FF2B5EF4-FFF2-40B4-BE49-F238E27FC236}">
                  <a16:creationId xmlns:a16="http://schemas.microsoft.com/office/drawing/2014/main" id="{2FE7B18E-3ED0-C08C-BBE3-087225F0CF95}"/>
                </a:ext>
              </a:extLst>
            </p:cNvPr>
            <p:cNvSpPr>
              <a:spLocks noChangeShapeType="1"/>
            </p:cNvSpPr>
            <p:nvPr/>
          </p:nvSpPr>
          <p:spPr bwMode="auto">
            <a:xfrm>
              <a:off x="1909" y="260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20" name="Line 443">
              <a:extLst>
                <a:ext uri="{FF2B5EF4-FFF2-40B4-BE49-F238E27FC236}">
                  <a16:creationId xmlns:a16="http://schemas.microsoft.com/office/drawing/2014/main" id="{139FEE25-0364-726F-F3D1-1D476670FE2F}"/>
                </a:ext>
              </a:extLst>
            </p:cNvPr>
            <p:cNvSpPr>
              <a:spLocks noChangeShapeType="1"/>
            </p:cNvSpPr>
            <p:nvPr/>
          </p:nvSpPr>
          <p:spPr bwMode="auto">
            <a:xfrm>
              <a:off x="1909" y="295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21" name="Line 444">
              <a:extLst>
                <a:ext uri="{FF2B5EF4-FFF2-40B4-BE49-F238E27FC236}">
                  <a16:creationId xmlns:a16="http://schemas.microsoft.com/office/drawing/2014/main" id="{5097C1A8-AAB4-BDB8-1EF8-DAD8EA5DE266}"/>
                </a:ext>
              </a:extLst>
            </p:cNvPr>
            <p:cNvSpPr>
              <a:spLocks noChangeShapeType="1"/>
            </p:cNvSpPr>
            <p:nvPr/>
          </p:nvSpPr>
          <p:spPr bwMode="auto">
            <a:xfrm>
              <a:off x="1909" y="2492"/>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22" name="Line 445">
              <a:extLst>
                <a:ext uri="{FF2B5EF4-FFF2-40B4-BE49-F238E27FC236}">
                  <a16:creationId xmlns:a16="http://schemas.microsoft.com/office/drawing/2014/main" id="{08A8E984-BEBC-8F0B-5900-BCD886AAF34A}"/>
                </a:ext>
              </a:extLst>
            </p:cNvPr>
            <p:cNvSpPr>
              <a:spLocks noChangeShapeType="1"/>
            </p:cNvSpPr>
            <p:nvPr/>
          </p:nvSpPr>
          <p:spPr bwMode="auto">
            <a:xfrm>
              <a:off x="1909" y="283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23" name="Text Box 446">
              <a:extLst>
                <a:ext uri="{FF2B5EF4-FFF2-40B4-BE49-F238E27FC236}">
                  <a16:creationId xmlns:a16="http://schemas.microsoft.com/office/drawing/2014/main" id="{56EF8227-E5B6-6BC6-3083-7FA7E2A34AB3}"/>
                </a:ext>
              </a:extLst>
            </p:cNvPr>
            <p:cNvSpPr txBox="1">
              <a:spLocks noChangeArrowheads="1"/>
            </p:cNvSpPr>
            <p:nvPr/>
          </p:nvSpPr>
          <p:spPr bwMode="auto">
            <a:xfrm>
              <a:off x="1798" y="3136"/>
              <a:ext cx="133"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０</a:t>
              </a:r>
            </a:p>
          </p:txBody>
        </p:sp>
        <p:sp>
          <p:nvSpPr>
            <p:cNvPr id="23724" name="Text Box 447">
              <a:extLst>
                <a:ext uri="{FF2B5EF4-FFF2-40B4-BE49-F238E27FC236}">
                  <a16:creationId xmlns:a16="http://schemas.microsoft.com/office/drawing/2014/main" id="{413E7EC8-8120-237A-FAF4-D23F591DEF47}"/>
                </a:ext>
              </a:extLst>
            </p:cNvPr>
            <p:cNvSpPr txBox="1">
              <a:spLocks noChangeArrowheads="1"/>
            </p:cNvSpPr>
            <p:nvPr/>
          </p:nvSpPr>
          <p:spPr bwMode="auto">
            <a:xfrm>
              <a:off x="1724" y="2882"/>
              <a:ext cx="222"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２０</a:t>
              </a:r>
            </a:p>
          </p:txBody>
        </p:sp>
        <p:sp>
          <p:nvSpPr>
            <p:cNvPr id="23725" name="Text Box 448">
              <a:extLst>
                <a:ext uri="{FF2B5EF4-FFF2-40B4-BE49-F238E27FC236}">
                  <a16:creationId xmlns:a16="http://schemas.microsoft.com/office/drawing/2014/main" id="{5DEBBEA8-15B1-AA7C-F20C-E5DCBD5EFE4B}"/>
                </a:ext>
              </a:extLst>
            </p:cNvPr>
            <p:cNvSpPr txBox="1">
              <a:spLocks noChangeArrowheads="1"/>
            </p:cNvSpPr>
            <p:nvPr/>
          </p:nvSpPr>
          <p:spPr bwMode="auto">
            <a:xfrm>
              <a:off x="1732" y="2656"/>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４０</a:t>
              </a:r>
            </a:p>
          </p:txBody>
        </p:sp>
        <p:sp>
          <p:nvSpPr>
            <p:cNvPr id="23726" name="Text Box 449">
              <a:extLst>
                <a:ext uri="{FF2B5EF4-FFF2-40B4-BE49-F238E27FC236}">
                  <a16:creationId xmlns:a16="http://schemas.microsoft.com/office/drawing/2014/main" id="{689D7D38-F348-F64E-6528-2B28258AC242}"/>
                </a:ext>
              </a:extLst>
            </p:cNvPr>
            <p:cNvSpPr txBox="1">
              <a:spLocks noChangeArrowheads="1"/>
            </p:cNvSpPr>
            <p:nvPr/>
          </p:nvSpPr>
          <p:spPr bwMode="auto">
            <a:xfrm>
              <a:off x="1728" y="2431"/>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６０</a:t>
              </a:r>
            </a:p>
          </p:txBody>
        </p:sp>
        <p:sp>
          <p:nvSpPr>
            <p:cNvPr id="23727" name="Rectangle 453">
              <a:extLst>
                <a:ext uri="{FF2B5EF4-FFF2-40B4-BE49-F238E27FC236}">
                  <a16:creationId xmlns:a16="http://schemas.microsoft.com/office/drawing/2014/main" id="{0BAA47A9-5B19-47B5-388B-57B37B511680}"/>
                </a:ext>
              </a:extLst>
            </p:cNvPr>
            <p:cNvSpPr>
              <a:spLocks noChangeArrowheads="1"/>
            </p:cNvSpPr>
            <p:nvPr/>
          </p:nvSpPr>
          <p:spPr bwMode="auto">
            <a:xfrm>
              <a:off x="2042" y="3049"/>
              <a:ext cx="132" cy="13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28" name="Rectangle 454">
              <a:extLst>
                <a:ext uri="{FF2B5EF4-FFF2-40B4-BE49-F238E27FC236}">
                  <a16:creationId xmlns:a16="http://schemas.microsoft.com/office/drawing/2014/main" id="{6DE40C0C-0E83-DE93-F044-CC4406C5177F}"/>
                </a:ext>
              </a:extLst>
            </p:cNvPr>
            <p:cNvSpPr>
              <a:spLocks noChangeArrowheads="1"/>
            </p:cNvSpPr>
            <p:nvPr/>
          </p:nvSpPr>
          <p:spPr bwMode="auto">
            <a:xfrm>
              <a:off x="2174" y="3104"/>
              <a:ext cx="133" cy="81"/>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29" name="Rectangle 455">
              <a:extLst>
                <a:ext uri="{FF2B5EF4-FFF2-40B4-BE49-F238E27FC236}">
                  <a16:creationId xmlns:a16="http://schemas.microsoft.com/office/drawing/2014/main" id="{96364238-71B3-36A3-DD89-9D5DCEDD871E}"/>
                </a:ext>
              </a:extLst>
            </p:cNvPr>
            <p:cNvSpPr>
              <a:spLocks noChangeArrowheads="1"/>
            </p:cNvSpPr>
            <p:nvPr/>
          </p:nvSpPr>
          <p:spPr bwMode="auto">
            <a:xfrm>
              <a:off x="2307" y="3103"/>
              <a:ext cx="133" cy="8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30" name="Rectangle 456">
              <a:extLst>
                <a:ext uri="{FF2B5EF4-FFF2-40B4-BE49-F238E27FC236}">
                  <a16:creationId xmlns:a16="http://schemas.microsoft.com/office/drawing/2014/main" id="{E191A664-5F56-6424-40D4-A1474BC0B0AC}"/>
                </a:ext>
              </a:extLst>
            </p:cNvPr>
            <p:cNvSpPr>
              <a:spLocks noChangeArrowheads="1"/>
            </p:cNvSpPr>
            <p:nvPr/>
          </p:nvSpPr>
          <p:spPr bwMode="auto">
            <a:xfrm>
              <a:off x="2440" y="3120"/>
              <a:ext cx="133" cy="6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31" name="Rectangle 457">
              <a:extLst>
                <a:ext uri="{FF2B5EF4-FFF2-40B4-BE49-F238E27FC236}">
                  <a16:creationId xmlns:a16="http://schemas.microsoft.com/office/drawing/2014/main" id="{B1835F78-118B-D6AF-919D-B149964306CE}"/>
                </a:ext>
              </a:extLst>
            </p:cNvPr>
            <p:cNvSpPr>
              <a:spLocks noChangeArrowheads="1"/>
            </p:cNvSpPr>
            <p:nvPr/>
          </p:nvSpPr>
          <p:spPr bwMode="auto">
            <a:xfrm>
              <a:off x="2573" y="3140"/>
              <a:ext cx="133" cy="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32" name="Line 458">
              <a:extLst>
                <a:ext uri="{FF2B5EF4-FFF2-40B4-BE49-F238E27FC236}">
                  <a16:creationId xmlns:a16="http://schemas.microsoft.com/office/drawing/2014/main" id="{5FC3ACCE-32A9-0CBC-FF15-BE9D704A9D3A}"/>
                </a:ext>
              </a:extLst>
            </p:cNvPr>
            <p:cNvSpPr>
              <a:spLocks noChangeShapeType="1"/>
            </p:cNvSpPr>
            <p:nvPr/>
          </p:nvSpPr>
          <p:spPr bwMode="auto">
            <a:xfrm>
              <a:off x="2709" y="2475"/>
              <a:ext cx="0" cy="9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33" name="Text Box 459">
              <a:extLst>
                <a:ext uri="{FF2B5EF4-FFF2-40B4-BE49-F238E27FC236}">
                  <a16:creationId xmlns:a16="http://schemas.microsoft.com/office/drawing/2014/main" id="{6CB31209-A263-9B3B-992D-4AA39CD0B97D}"/>
                </a:ext>
              </a:extLst>
            </p:cNvPr>
            <p:cNvSpPr txBox="1">
              <a:spLocks noChangeArrowheads="1"/>
            </p:cNvSpPr>
            <p:nvPr/>
          </p:nvSpPr>
          <p:spPr bwMode="auto">
            <a:xfrm>
              <a:off x="2086"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700">
                  <a:latin typeface="HGP創英角ﾎﾟｯﾌﾟ体" panose="040B0A00000000000000" pitchFamily="50" charset="-128"/>
                  <a:ea typeface="HGP創英角ﾎﾟｯﾌﾟ体" panose="040B0A00000000000000" pitchFamily="50" charset="-128"/>
                </a:rPr>
                <a:t>中塗りブツ</a:t>
              </a:r>
            </a:p>
          </p:txBody>
        </p:sp>
        <p:sp>
          <p:nvSpPr>
            <p:cNvPr id="23734" name="Text Box 460">
              <a:extLst>
                <a:ext uri="{FF2B5EF4-FFF2-40B4-BE49-F238E27FC236}">
                  <a16:creationId xmlns:a16="http://schemas.microsoft.com/office/drawing/2014/main" id="{C863CBB3-5569-0C31-86ED-B8C8B92B594D}"/>
                </a:ext>
              </a:extLst>
            </p:cNvPr>
            <p:cNvSpPr txBox="1">
              <a:spLocks noChangeArrowheads="1"/>
            </p:cNvSpPr>
            <p:nvPr/>
          </p:nvSpPr>
          <p:spPr bwMode="auto">
            <a:xfrm>
              <a:off x="2219"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ED</a:t>
              </a:r>
              <a:r>
                <a:rPr lang="ja-JP" altLang="en-US" sz="800">
                  <a:latin typeface="HGP創英角ﾎﾟｯﾌﾟ体" panose="040B0A00000000000000" pitchFamily="50" charset="-128"/>
                  <a:ea typeface="HGP創英角ﾎﾟｯﾌﾟ体" panose="040B0A00000000000000" pitchFamily="50" charset="-128"/>
                </a:rPr>
                <a:t>ブツ</a:t>
              </a:r>
            </a:p>
          </p:txBody>
        </p:sp>
        <p:sp>
          <p:nvSpPr>
            <p:cNvPr id="23735" name="Text Box 461">
              <a:extLst>
                <a:ext uri="{FF2B5EF4-FFF2-40B4-BE49-F238E27FC236}">
                  <a16:creationId xmlns:a16="http://schemas.microsoft.com/office/drawing/2014/main" id="{0ED7D41A-BC98-C840-57E7-E280200DCBF5}"/>
                </a:ext>
              </a:extLst>
            </p:cNvPr>
            <p:cNvSpPr txBox="1">
              <a:spLocks noChangeArrowheads="1"/>
            </p:cNvSpPr>
            <p:nvPr/>
          </p:nvSpPr>
          <p:spPr bwMode="auto">
            <a:xfrm>
              <a:off x="2352" y="3170"/>
              <a:ext cx="13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鉄ブツ</a:t>
              </a:r>
            </a:p>
          </p:txBody>
        </p:sp>
        <p:sp>
          <p:nvSpPr>
            <p:cNvPr id="23736" name="Text Box 462">
              <a:extLst>
                <a:ext uri="{FF2B5EF4-FFF2-40B4-BE49-F238E27FC236}">
                  <a16:creationId xmlns:a16="http://schemas.microsoft.com/office/drawing/2014/main" id="{84DAF637-A6D4-2A9D-4D07-76C383DB247A}"/>
                </a:ext>
              </a:extLst>
            </p:cNvPr>
            <p:cNvSpPr txBox="1">
              <a:spLocks noChangeArrowheads="1"/>
            </p:cNvSpPr>
            <p:nvPr/>
          </p:nvSpPr>
          <p:spPr bwMode="auto">
            <a:xfrm>
              <a:off x="2484" y="3170"/>
              <a:ext cx="134"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B</a:t>
              </a:r>
              <a:r>
                <a:rPr lang="ja-JP" altLang="en-US" sz="800">
                  <a:latin typeface="HGP創英角ﾎﾟｯﾌﾟ体" panose="040B0A00000000000000" pitchFamily="50" charset="-128"/>
                  <a:ea typeface="HGP創英角ﾎﾟｯﾌﾟ体" panose="040B0A00000000000000" pitchFamily="50" charset="-128"/>
                </a:rPr>
                <a:t>ブツ</a:t>
              </a:r>
            </a:p>
          </p:txBody>
        </p:sp>
        <p:sp>
          <p:nvSpPr>
            <p:cNvPr id="23737" name="Text Box 463">
              <a:extLst>
                <a:ext uri="{FF2B5EF4-FFF2-40B4-BE49-F238E27FC236}">
                  <a16:creationId xmlns:a16="http://schemas.microsoft.com/office/drawing/2014/main" id="{F9225646-5188-26DF-E5E5-6EB05A534348}"/>
                </a:ext>
              </a:extLst>
            </p:cNvPr>
            <p:cNvSpPr txBox="1">
              <a:spLocks noChangeArrowheads="1"/>
            </p:cNvSpPr>
            <p:nvPr/>
          </p:nvSpPr>
          <p:spPr bwMode="auto">
            <a:xfrm>
              <a:off x="2604" y="317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その他</a:t>
              </a:r>
            </a:p>
          </p:txBody>
        </p:sp>
        <p:sp>
          <p:nvSpPr>
            <p:cNvPr id="23738" name="Line 464">
              <a:extLst>
                <a:ext uri="{FF2B5EF4-FFF2-40B4-BE49-F238E27FC236}">
                  <a16:creationId xmlns:a16="http://schemas.microsoft.com/office/drawing/2014/main" id="{84DDD07D-2322-4FA5-9467-562DD5DD7DEC}"/>
                </a:ext>
              </a:extLst>
            </p:cNvPr>
            <p:cNvSpPr>
              <a:spLocks noChangeShapeType="1"/>
            </p:cNvSpPr>
            <p:nvPr/>
          </p:nvSpPr>
          <p:spPr bwMode="auto">
            <a:xfrm>
              <a:off x="2666" y="278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39" name="Text Box 465">
              <a:extLst>
                <a:ext uri="{FF2B5EF4-FFF2-40B4-BE49-F238E27FC236}">
                  <a16:creationId xmlns:a16="http://schemas.microsoft.com/office/drawing/2014/main" id="{5CEF7EF7-3E46-0146-AEC2-995595EE6E2A}"/>
                </a:ext>
              </a:extLst>
            </p:cNvPr>
            <p:cNvSpPr txBox="1">
              <a:spLocks noChangeArrowheads="1"/>
            </p:cNvSpPr>
            <p:nvPr/>
          </p:nvSpPr>
          <p:spPr bwMode="auto">
            <a:xfrm>
              <a:off x="2684" y="3132"/>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０</a:t>
              </a:r>
            </a:p>
          </p:txBody>
        </p:sp>
        <p:sp>
          <p:nvSpPr>
            <p:cNvPr id="23740" name="Line 466">
              <a:extLst>
                <a:ext uri="{FF2B5EF4-FFF2-40B4-BE49-F238E27FC236}">
                  <a16:creationId xmlns:a16="http://schemas.microsoft.com/office/drawing/2014/main" id="{ACD1A33D-2791-6E61-8A0E-454BC584B737}"/>
                </a:ext>
              </a:extLst>
            </p:cNvPr>
            <p:cNvSpPr>
              <a:spLocks noChangeShapeType="1"/>
            </p:cNvSpPr>
            <p:nvPr/>
          </p:nvSpPr>
          <p:spPr bwMode="auto">
            <a:xfrm>
              <a:off x="2666" y="305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41" name="Line 468">
              <a:extLst>
                <a:ext uri="{FF2B5EF4-FFF2-40B4-BE49-F238E27FC236}">
                  <a16:creationId xmlns:a16="http://schemas.microsoft.com/office/drawing/2014/main" id="{4041730E-D3AF-BC73-2D8C-C779059B4719}"/>
                </a:ext>
              </a:extLst>
            </p:cNvPr>
            <p:cNvSpPr>
              <a:spLocks noChangeShapeType="1"/>
            </p:cNvSpPr>
            <p:nvPr/>
          </p:nvSpPr>
          <p:spPr bwMode="auto">
            <a:xfrm>
              <a:off x="2662" y="264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42" name="Text Box 469">
              <a:extLst>
                <a:ext uri="{FF2B5EF4-FFF2-40B4-BE49-F238E27FC236}">
                  <a16:creationId xmlns:a16="http://schemas.microsoft.com/office/drawing/2014/main" id="{4189AA4F-6541-DB97-7B2C-4DC65CAEF893}"/>
                </a:ext>
              </a:extLst>
            </p:cNvPr>
            <p:cNvSpPr txBox="1">
              <a:spLocks noChangeArrowheads="1"/>
            </p:cNvSpPr>
            <p:nvPr/>
          </p:nvSpPr>
          <p:spPr bwMode="auto">
            <a:xfrm>
              <a:off x="2668" y="2987"/>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２０</a:t>
              </a:r>
            </a:p>
          </p:txBody>
        </p:sp>
        <p:sp>
          <p:nvSpPr>
            <p:cNvPr id="23743" name="Text Box 470">
              <a:extLst>
                <a:ext uri="{FF2B5EF4-FFF2-40B4-BE49-F238E27FC236}">
                  <a16:creationId xmlns:a16="http://schemas.microsoft.com/office/drawing/2014/main" id="{3D42E1AE-500C-C637-16BF-BB086509CFE4}"/>
                </a:ext>
              </a:extLst>
            </p:cNvPr>
            <p:cNvSpPr txBox="1">
              <a:spLocks noChangeArrowheads="1"/>
            </p:cNvSpPr>
            <p:nvPr/>
          </p:nvSpPr>
          <p:spPr bwMode="auto">
            <a:xfrm>
              <a:off x="2672" y="2848"/>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４０</a:t>
              </a:r>
            </a:p>
          </p:txBody>
        </p:sp>
        <p:sp>
          <p:nvSpPr>
            <p:cNvPr id="23744" name="Text Box 471">
              <a:extLst>
                <a:ext uri="{FF2B5EF4-FFF2-40B4-BE49-F238E27FC236}">
                  <a16:creationId xmlns:a16="http://schemas.microsoft.com/office/drawing/2014/main" id="{736A5885-C204-6A09-723C-1C2D9A6B0435}"/>
                </a:ext>
              </a:extLst>
            </p:cNvPr>
            <p:cNvSpPr txBox="1">
              <a:spLocks noChangeArrowheads="1"/>
            </p:cNvSpPr>
            <p:nvPr/>
          </p:nvSpPr>
          <p:spPr bwMode="auto">
            <a:xfrm>
              <a:off x="2668" y="2727"/>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６０</a:t>
              </a:r>
            </a:p>
          </p:txBody>
        </p:sp>
        <p:sp>
          <p:nvSpPr>
            <p:cNvPr id="23745" name="Text Box 472">
              <a:extLst>
                <a:ext uri="{FF2B5EF4-FFF2-40B4-BE49-F238E27FC236}">
                  <a16:creationId xmlns:a16="http://schemas.microsoft.com/office/drawing/2014/main" id="{BC055D4B-AB3E-5044-5DC3-60ACC1009B86}"/>
                </a:ext>
              </a:extLst>
            </p:cNvPr>
            <p:cNvSpPr txBox="1">
              <a:spLocks noChangeArrowheads="1"/>
            </p:cNvSpPr>
            <p:nvPr/>
          </p:nvSpPr>
          <p:spPr bwMode="auto">
            <a:xfrm>
              <a:off x="2668" y="2581"/>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８０</a:t>
              </a:r>
            </a:p>
          </p:txBody>
        </p:sp>
        <p:sp>
          <p:nvSpPr>
            <p:cNvPr id="23746" name="Text Box 473">
              <a:extLst>
                <a:ext uri="{FF2B5EF4-FFF2-40B4-BE49-F238E27FC236}">
                  <a16:creationId xmlns:a16="http://schemas.microsoft.com/office/drawing/2014/main" id="{956925EA-12E1-7CB3-1966-B381EF4A6723}"/>
                </a:ext>
              </a:extLst>
            </p:cNvPr>
            <p:cNvSpPr txBox="1">
              <a:spLocks noChangeArrowheads="1"/>
            </p:cNvSpPr>
            <p:nvPr/>
          </p:nvSpPr>
          <p:spPr bwMode="auto">
            <a:xfrm>
              <a:off x="2664" y="242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１００</a:t>
              </a:r>
            </a:p>
          </p:txBody>
        </p:sp>
        <p:sp>
          <p:nvSpPr>
            <p:cNvPr id="23747" name="Line 474">
              <a:extLst>
                <a:ext uri="{FF2B5EF4-FFF2-40B4-BE49-F238E27FC236}">
                  <a16:creationId xmlns:a16="http://schemas.microsoft.com/office/drawing/2014/main" id="{94B185C2-C0EB-6D82-C0D0-DB32157FBC73}"/>
                </a:ext>
              </a:extLst>
            </p:cNvPr>
            <p:cNvSpPr>
              <a:spLocks noChangeShapeType="1"/>
            </p:cNvSpPr>
            <p:nvPr/>
          </p:nvSpPr>
          <p:spPr bwMode="auto">
            <a:xfrm>
              <a:off x="2662" y="2487"/>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48" name="Text Box 475">
              <a:extLst>
                <a:ext uri="{FF2B5EF4-FFF2-40B4-BE49-F238E27FC236}">
                  <a16:creationId xmlns:a16="http://schemas.microsoft.com/office/drawing/2014/main" id="{FC926EA8-3A64-170D-5DF9-0AA953217B1C}"/>
                </a:ext>
              </a:extLst>
            </p:cNvPr>
            <p:cNvSpPr txBox="1">
              <a:spLocks noChangeArrowheads="1"/>
            </p:cNvSpPr>
            <p:nvPr/>
          </p:nvSpPr>
          <p:spPr bwMode="auto">
            <a:xfrm>
              <a:off x="2706" y="2361"/>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a:t>
              </a:r>
            </a:p>
          </p:txBody>
        </p:sp>
        <p:sp>
          <p:nvSpPr>
            <p:cNvPr id="23749" name="Text Box 476">
              <a:extLst>
                <a:ext uri="{FF2B5EF4-FFF2-40B4-BE49-F238E27FC236}">
                  <a16:creationId xmlns:a16="http://schemas.microsoft.com/office/drawing/2014/main" id="{54EAE4EE-7B30-99B8-D4AC-256D3F9FD7AD}"/>
                </a:ext>
              </a:extLst>
            </p:cNvPr>
            <p:cNvSpPr txBox="1">
              <a:spLocks noChangeArrowheads="1"/>
            </p:cNvSpPr>
            <p:nvPr/>
          </p:nvSpPr>
          <p:spPr bwMode="auto">
            <a:xfrm>
              <a:off x="1756" y="2356"/>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個</a:t>
              </a:r>
            </a:p>
          </p:txBody>
        </p:sp>
        <p:sp>
          <p:nvSpPr>
            <p:cNvPr id="23750" name="Text Box 477">
              <a:extLst>
                <a:ext uri="{FF2B5EF4-FFF2-40B4-BE49-F238E27FC236}">
                  <a16:creationId xmlns:a16="http://schemas.microsoft.com/office/drawing/2014/main" id="{B304DA28-7BDB-62B7-008E-63B86926E071}"/>
                </a:ext>
              </a:extLst>
            </p:cNvPr>
            <p:cNvSpPr txBox="1">
              <a:spLocks noChangeArrowheads="1"/>
            </p:cNvSpPr>
            <p:nvPr/>
          </p:nvSpPr>
          <p:spPr bwMode="auto">
            <a:xfrm>
              <a:off x="1953" y="272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51" name="Text Box 478">
              <a:extLst>
                <a:ext uri="{FF2B5EF4-FFF2-40B4-BE49-F238E27FC236}">
                  <a16:creationId xmlns:a16="http://schemas.microsoft.com/office/drawing/2014/main" id="{EEA9E545-AE8E-4406-1A3C-F08A93D61E6D}"/>
                </a:ext>
              </a:extLst>
            </p:cNvPr>
            <p:cNvSpPr txBox="1">
              <a:spLocks noChangeArrowheads="1"/>
            </p:cNvSpPr>
            <p:nvPr/>
          </p:nvSpPr>
          <p:spPr bwMode="auto">
            <a:xfrm>
              <a:off x="2086" y="2589"/>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52" name="Text Box 479">
              <a:extLst>
                <a:ext uri="{FF2B5EF4-FFF2-40B4-BE49-F238E27FC236}">
                  <a16:creationId xmlns:a16="http://schemas.microsoft.com/office/drawing/2014/main" id="{A084161D-CA85-1703-1F15-22D52727A695}"/>
                </a:ext>
              </a:extLst>
            </p:cNvPr>
            <p:cNvSpPr txBox="1">
              <a:spLocks noChangeArrowheads="1"/>
            </p:cNvSpPr>
            <p:nvPr/>
          </p:nvSpPr>
          <p:spPr bwMode="auto">
            <a:xfrm>
              <a:off x="2210" y="2469"/>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53" name="Text Box 480">
              <a:extLst>
                <a:ext uri="{FF2B5EF4-FFF2-40B4-BE49-F238E27FC236}">
                  <a16:creationId xmlns:a16="http://schemas.microsoft.com/office/drawing/2014/main" id="{661421A4-9872-6B42-8286-4CAC26396198}"/>
                </a:ext>
              </a:extLst>
            </p:cNvPr>
            <p:cNvSpPr txBox="1">
              <a:spLocks noChangeArrowheads="1"/>
            </p:cNvSpPr>
            <p:nvPr/>
          </p:nvSpPr>
          <p:spPr bwMode="auto">
            <a:xfrm>
              <a:off x="2352" y="2442"/>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54" name="Text Box 481">
              <a:extLst>
                <a:ext uri="{FF2B5EF4-FFF2-40B4-BE49-F238E27FC236}">
                  <a16:creationId xmlns:a16="http://schemas.microsoft.com/office/drawing/2014/main" id="{7FBF4116-AA46-4265-7E2C-50F10FF4CF60}"/>
                </a:ext>
              </a:extLst>
            </p:cNvPr>
            <p:cNvSpPr txBox="1">
              <a:spLocks noChangeArrowheads="1"/>
            </p:cNvSpPr>
            <p:nvPr/>
          </p:nvSpPr>
          <p:spPr bwMode="auto">
            <a:xfrm>
              <a:off x="2609" y="2420"/>
              <a:ext cx="267"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55" name="Text Box 482">
              <a:extLst>
                <a:ext uri="{FF2B5EF4-FFF2-40B4-BE49-F238E27FC236}">
                  <a16:creationId xmlns:a16="http://schemas.microsoft.com/office/drawing/2014/main" id="{97FF6920-3456-0883-8D05-750E1E6BE920}"/>
                </a:ext>
              </a:extLst>
            </p:cNvPr>
            <p:cNvSpPr txBox="1">
              <a:spLocks noChangeArrowheads="1"/>
            </p:cNvSpPr>
            <p:nvPr/>
          </p:nvSpPr>
          <p:spPr bwMode="auto">
            <a:xfrm>
              <a:off x="2480" y="2431"/>
              <a:ext cx="265"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56" name="Line 483">
              <a:extLst>
                <a:ext uri="{FF2B5EF4-FFF2-40B4-BE49-F238E27FC236}">
                  <a16:creationId xmlns:a16="http://schemas.microsoft.com/office/drawing/2014/main" id="{DE62034E-42FE-953C-FBA1-24D41CF843A8}"/>
                </a:ext>
              </a:extLst>
            </p:cNvPr>
            <p:cNvSpPr>
              <a:spLocks noChangeShapeType="1"/>
            </p:cNvSpPr>
            <p:nvPr/>
          </p:nvSpPr>
          <p:spPr bwMode="auto">
            <a:xfrm flipV="1">
              <a:off x="1909" y="2783"/>
              <a:ext cx="132" cy="40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57" name="Line 484">
              <a:extLst>
                <a:ext uri="{FF2B5EF4-FFF2-40B4-BE49-F238E27FC236}">
                  <a16:creationId xmlns:a16="http://schemas.microsoft.com/office/drawing/2014/main" id="{6D4F8333-6191-8B1C-9C53-3A57DDDE805C}"/>
                </a:ext>
              </a:extLst>
            </p:cNvPr>
            <p:cNvSpPr>
              <a:spLocks noChangeShapeType="1"/>
            </p:cNvSpPr>
            <p:nvPr/>
          </p:nvSpPr>
          <p:spPr bwMode="auto">
            <a:xfrm flipV="1">
              <a:off x="2038" y="2666"/>
              <a:ext cx="128" cy="12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58" name="Line 485">
              <a:extLst>
                <a:ext uri="{FF2B5EF4-FFF2-40B4-BE49-F238E27FC236}">
                  <a16:creationId xmlns:a16="http://schemas.microsoft.com/office/drawing/2014/main" id="{B159C736-B945-64FB-0B14-AE8E235C95AC}"/>
                </a:ext>
              </a:extLst>
            </p:cNvPr>
            <p:cNvSpPr>
              <a:spLocks noChangeShapeType="1"/>
            </p:cNvSpPr>
            <p:nvPr/>
          </p:nvSpPr>
          <p:spPr bwMode="auto">
            <a:xfrm flipV="1">
              <a:off x="2172" y="2536"/>
              <a:ext cx="135" cy="12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59" name="Line 486">
              <a:extLst>
                <a:ext uri="{FF2B5EF4-FFF2-40B4-BE49-F238E27FC236}">
                  <a16:creationId xmlns:a16="http://schemas.microsoft.com/office/drawing/2014/main" id="{BC33DBE6-1689-B8E9-D77D-C0282DE81F0D}"/>
                </a:ext>
              </a:extLst>
            </p:cNvPr>
            <p:cNvSpPr>
              <a:spLocks noChangeShapeType="1"/>
            </p:cNvSpPr>
            <p:nvPr/>
          </p:nvSpPr>
          <p:spPr bwMode="auto">
            <a:xfrm flipV="1">
              <a:off x="2307" y="2515"/>
              <a:ext cx="120" cy="1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60" name="Line 487">
              <a:extLst>
                <a:ext uri="{FF2B5EF4-FFF2-40B4-BE49-F238E27FC236}">
                  <a16:creationId xmlns:a16="http://schemas.microsoft.com/office/drawing/2014/main" id="{EF65BECC-1E9D-6590-C552-25A44BBBF427}"/>
                </a:ext>
              </a:extLst>
            </p:cNvPr>
            <p:cNvSpPr>
              <a:spLocks noChangeShapeType="1"/>
            </p:cNvSpPr>
            <p:nvPr/>
          </p:nvSpPr>
          <p:spPr bwMode="auto">
            <a:xfrm flipV="1">
              <a:off x="2465" y="2497"/>
              <a:ext cx="108" cy="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61" name="Line 488">
              <a:extLst>
                <a:ext uri="{FF2B5EF4-FFF2-40B4-BE49-F238E27FC236}">
                  <a16:creationId xmlns:a16="http://schemas.microsoft.com/office/drawing/2014/main" id="{26C95546-B5F8-70E0-1726-091E141C6D96}"/>
                </a:ext>
              </a:extLst>
            </p:cNvPr>
            <p:cNvSpPr>
              <a:spLocks noChangeShapeType="1"/>
            </p:cNvSpPr>
            <p:nvPr/>
          </p:nvSpPr>
          <p:spPr bwMode="auto">
            <a:xfrm flipV="1">
              <a:off x="2572" y="2484"/>
              <a:ext cx="143" cy="1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62" name="Text Box 489">
              <a:extLst>
                <a:ext uri="{FF2B5EF4-FFF2-40B4-BE49-F238E27FC236}">
                  <a16:creationId xmlns:a16="http://schemas.microsoft.com/office/drawing/2014/main" id="{458821C7-738D-9315-24EC-5C4A26D3D4E4}"/>
                </a:ext>
              </a:extLst>
            </p:cNvPr>
            <p:cNvSpPr txBox="1">
              <a:spLocks noChangeArrowheads="1"/>
            </p:cNvSpPr>
            <p:nvPr/>
          </p:nvSpPr>
          <p:spPr bwMode="auto">
            <a:xfrm>
              <a:off x="1651" y="2611"/>
              <a:ext cx="194" cy="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不良件数</a:t>
              </a:r>
            </a:p>
          </p:txBody>
        </p:sp>
        <p:sp>
          <p:nvSpPr>
            <p:cNvPr id="23763" name="Text Box 490">
              <a:extLst>
                <a:ext uri="{FF2B5EF4-FFF2-40B4-BE49-F238E27FC236}">
                  <a16:creationId xmlns:a16="http://schemas.microsoft.com/office/drawing/2014/main" id="{028FED87-3343-8A09-9479-A6C7D803EF6D}"/>
                </a:ext>
              </a:extLst>
            </p:cNvPr>
            <p:cNvSpPr txBox="1">
              <a:spLocks noChangeArrowheads="1"/>
            </p:cNvSpPr>
            <p:nvPr/>
          </p:nvSpPr>
          <p:spPr bwMode="auto">
            <a:xfrm>
              <a:off x="2762" y="2608"/>
              <a:ext cx="194"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累積比率</a:t>
              </a:r>
            </a:p>
          </p:txBody>
        </p:sp>
        <p:sp>
          <p:nvSpPr>
            <p:cNvPr id="23764" name="Text Box 491">
              <a:extLst>
                <a:ext uri="{FF2B5EF4-FFF2-40B4-BE49-F238E27FC236}">
                  <a16:creationId xmlns:a16="http://schemas.microsoft.com/office/drawing/2014/main" id="{57165CE8-7EAF-2C95-57A2-F38A7F02417F}"/>
                </a:ext>
              </a:extLst>
            </p:cNvPr>
            <p:cNvSpPr txBox="1">
              <a:spLocks noChangeArrowheads="1"/>
            </p:cNvSpPr>
            <p:nvPr/>
          </p:nvSpPr>
          <p:spPr bwMode="auto">
            <a:xfrm>
              <a:off x="1898" y="3454"/>
              <a:ext cx="77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図７．ブツの内訳</a:t>
              </a:r>
            </a:p>
          </p:txBody>
        </p:sp>
        <p:sp>
          <p:nvSpPr>
            <p:cNvPr id="23765" name="Line 494">
              <a:extLst>
                <a:ext uri="{FF2B5EF4-FFF2-40B4-BE49-F238E27FC236}">
                  <a16:creationId xmlns:a16="http://schemas.microsoft.com/office/drawing/2014/main" id="{E3AFF0D0-E743-7ACF-D271-90F3DC77CADD}"/>
                </a:ext>
              </a:extLst>
            </p:cNvPr>
            <p:cNvSpPr>
              <a:spLocks noChangeShapeType="1"/>
            </p:cNvSpPr>
            <p:nvPr/>
          </p:nvSpPr>
          <p:spPr bwMode="auto">
            <a:xfrm>
              <a:off x="3201" y="2668"/>
              <a:ext cx="0" cy="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66" name="Line 495">
              <a:extLst>
                <a:ext uri="{FF2B5EF4-FFF2-40B4-BE49-F238E27FC236}">
                  <a16:creationId xmlns:a16="http://schemas.microsoft.com/office/drawing/2014/main" id="{F59B9928-36D5-056F-EA08-CD5C98726D55}"/>
                </a:ext>
              </a:extLst>
            </p:cNvPr>
            <p:cNvSpPr>
              <a:spLocks noChangeShapeType="1"/>
            </p:cNvSpPr>
            <p:nvPr/>
          </p:nvSpPr>
          <p:spPr bwMode="auto">
            <a:xfrm>
              <a:off x="3201" y="3175"/>
              <a:ext cx="7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67" name="Rectangle 496">
              <a:extLst>
                <a:ext uri="{FF2B5EF4-FFF2-40B4-BE49-F238E27FC236}">
                  <a16:creationId xmlns:a16="http://schemas.microsoft.com/office/drawing/2014/main" id="{FD74E4BD-1B93-FBAC-599E-2C26DB4C75FE}"/>
                </a:ext>
              </a:extLst>
            </p:cNvPr>
            <p:cNvSpPr>
              <a:spLocks noChangeArrowheads="1"/>
            </p:cNvSpPr>
            <p:nvPr/>
          </p:nvSpPr>
          <p:spPr bwMode="auto">
            <a:xfrm>
              <a:off x="3201" y="2961"/>
              <a:ext cx="133" cy="21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68" name="Line 497">
              <a:extLst>
                <a:ext uri="{FF2B5EF4-FFF2-40B4-BE49-F238E27FC236}">
                  <a16:creationId xmlns:a16="http://schemas.microsoft.com/office/drawing/2014/main" id="{76011D94-BDC2-DAFA-7966-1915A4308E7F}"/>
                </a:ext>
              </a:extLst>
            </p:cNvPr>
            <p:cNvSpPr>
              <a:spLocks noChangeShapeType="1"/>
            </p:cNvSpPr>
            <p:nvPr/>
          </p:nvSpPr>
          <p:spPr bwMode="auto">
            <a:xfrm>
              <a:off x="3201" y="3443"/>
              <a:ext cx="7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69" name="Text Box 498">
              <a:extLst>
                <a:ext uri="{FF2B5EF4-FFF2-40B4-BE49-F238E27FC236}">
                  <a16:creationId xmlns:a16="http://schemas.microsoft.com/office/drawing/2014/main" id="{5561FC14-9996-044D-C020-85E23AE4E922}"/>
                </a:ext>
              </a:extLst>
            </p:cNvPr>
            <p:cNvSpPr txBox="1">
              <a:spLocks noChangeArrowheads="1"/>
            </p:cNvSpPr>
            <p:nvPr/>
          </p:nvSpPr>
          <p:spPr bwMode="auto">
            <a:xfrm>
              <a:off x="3245" y="316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塗装ブツ</a:t>
              </a:r>
            </a:p>
          </p:txBody>
        </p:sp>
        <p:sp>
          <p:nvSpPr>
            <p:cNvPr id="23770" name="Line 499">
              <a:extLst>
                <a:ext uri="{FF2B5EF4-FFF2-40B4-BE49-F238E27FC236}">
                  <a16:creationId xmlns:a16="http://schemas.microsoft.com/office/drawing/2014/main" id="{EB4A38F1-93F3-6525-C986-0AA5B7A90C51}"/>
                </a:ext>
              </a:extLst>
            </p:cNvPr>
            <p:cNvSpPr>
              <a:spLocks noChangeShapeType="1"/>
            </p:cNvSpPr>
            <p:nvPr/>
          </p:nvSpPr>
          <p:spPr bwMode="auto">
            <a:xfrm>
              <a:off x="3201" y="271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71" name="Line 500">
              <a:extLst>
                <a:ext uri="{FF2B5EF4-FFF2-40B4-BE49-F238E27FC236}">
                  <a16:creationId xmlns:a16="http://schemas.microsoft.com/office/drawing/2014/main" id="{83E5B790-8ED2-02DC-93D0-E49A600F42D3}"/>
                </a:ext>
              </a:extLst>
            </p:cNvPr>
            <p:cNvSpPr>
              <a:spLocks noChangeShapeType="1"/>
            </p:cNvSpPr>
            <p:nvPr/>
          </p:nvSpPr>
          <p:spPr bwMode="auto">
            <a:xfrm>
              <a:off x="3201" y="305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72" name="Line 502">
              <a:extLst>
                <a:ext uri="{FF2B5EF4-FFF2-40B4-BE49-F238E27FC236}">
                  <a16:creationId xmlns:a16="http://schemas.microsoft.com/office/drawing/2014/main" id="{F923A37E-62EE-D737-419C-71E321BCFA25}"/>
                </a:ext>
              </a:extLst>
            </p:cNvPr>
            <p:cNvSpPr>
              <a:spLocks noChangeShapeType="1"/>
            </p:cNvSpPr>
            <p:nvPr/>
          </p:nvSpPr>
          <p:spPr bwMode="auto">
            <a:xfrm>
              <a:off x="3201" y="294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73" name="Line 504">
              <a:extLst>
                <a:ext uri="{FF2B5EF4-FFF2-40B4-BE49-F238E27FC236}">
                  <a16:creationId xmlns:a16="http://schemas.microsoft.com/office/drawing/2014/main" id="{F3F1C07E-4973-2DAE-0AAD-C2E01053DB24}"/>
                </a:ext>
              </a:extLst>
            </p:cNvPr>
            <p:cNvSpPr>
              <a:spLocks noChangeShapeType="1"/>
            </p:cNvSpPr>
            <p:nvPr/>
          </p:nvSpPr>
          <p:spPr bwMode="auto">
            <a:xfrm>
              <a:off x="3201" y="282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74" name="Text Box 505">
              <a:extLst>
                <a:ext uri="{FF2B5EF4-FFF2-40B4-BE49-F238E27FC236}">
                  <a16:creationId xmlns:a16="http://schemas.microsoft.com/office/drawing/2014/main" id="{0C43F177-BEC1-03E6-48D0-4A992C9E8C82}"/>
                </a:ext>
              </a:extLst>
            </p:cNvPr>
            <p:cNvSpPr txBox="1">
              <a:spLocks noChangeArrowheads="1"/>
            </p:cNvSpPr>
            <p:nvPr/>
          </p:nvSpPr>
          <p:spPr bwMode="auto">
            <a:xfrm>
              <a:off x="3090" y="3126"/>
              <a:ext cx="133"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０</a:t>
              </a:r>
            </a:p>
          </p:txBody>
        </p:sp>
        <p:sp>
          <p:nvSpPr>
            <p:cNvPr id="23775" name="Text Box 506">
              <a:extLst>
                <a:ext uri="{FF2B5EF4-FFF2-40B4-BE49-F238E27FC236}">
                  <a16:creationId xmlns:a16="http://schemas.microsoft.com/office/drawing/2014/main" id="{D44C85FE-FF25-2200-1387-653BE5BC45E7}"/>
                </a:ext>
              </a:extLst>
            </p:cNvPr>
            <p:cNvSpPr txBox="1">
              <a:spLocks noChangeArrowheads="1"/>
            </p:cNvSpPr>
            <p:nvPr/>
          </p:nvSpPr>
          <p:spPr bwMode="auto">
            <a:xfrm>
              <a:off x="3012" y="2893"/>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２０</a:t>
              </a:r>
            </a:p>
          </p:txBody>
        </p:sp>
        <p:sp>
          <p:nvSpPr>
            <p:cNvPr id="23776" name="Rectangle 512">
              <a:extLst>
                <a:ext uri="{FF2B5EF4-FFF2-40B4-BE49-F238E27FC236}">
                  <a16:creationId xmlns:a16="http://schemas.microsoft.com/office/drawing/2014/main" id="{90012DA6-8621-8DC7-2E08-7AD9EAEAAC2A}"/>
                </a:ext>
              </a:extLst>
            </p:cNvPr>
            <p:cNvSpPr>
              <a:spLocks noChangeArrowheads="1"/>
            </p:cNvSpPr>
            <p:nvPr/>
          </p:nvSpPr>
          <p:spPr bwMode="auto">
            <a:xfrm>
              <a:off x="3334" y="3046"/>
              <a:ext cx="132" cy="12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77" name="Rectangle 513">
              <a:extLst>
                <a:ext uri="{FF2B5EF4-FFF2-40B4-BE49-F238E27FC236}">
                  <a16:creationId xmlns:a16="http://schemas.microsoft.com/office/drawing/2014/main" id="{597B637F-F8BC-98FD-B6E9-D9A9B4D04646}"/>
                </a:ext>
              </a:extLst>
            </p:cNvPr>
            <p:cNvSpPr>
              <a:spLocks noChangeArrowheads="1"/>
            </p:cNvSpPr>
            <p:nvPr/>
          </p:nvSpPr>
          <p:spPr bwMode="auto">
            <a:xfrm>
              <a:off x="3466" y="3090"/>
              <a:ext cx="133" cy="8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78" name="Rectangle 514">
              <a:extLst>
                <a:ext uri="{FF2B5EF4-FFF2-40B4-BE49-F238E27FC236}">
                  <a16:creationId xmlns:a16="http://schemas.microsoft.com/office/drawing/2014/main" id="{C3CD481B-CD88-6C9F-32F3-CC0E521E3D86}"/>
                </a:ext>
              </a:extLst>
            </p:cNvPr>
            <p:cNvSpPr>
              <a:spLocks noChangeArrowheads="1"/>
            </p:cNvSpPr>
            <p:nvPr/>
          </p:nvSpPr>
          <p:spPr bwMode="auto">
            <a:xfrm>
              <a:off x="3599" y="3119"/>
              <a:ext cx="133" cy="5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79" name="Rectangle 515">
              <a:extLst>
                <a:ext uri="{FF2B5EF4-FFF2-40B4-BE49-F238E27FC236}">
                  <a16:creationId xmlns:a16="http://schemas.microsoft.com/office/drawing/2014/main" id="{E40EF5D8-79CF-D623-462C-AF6DE6144B40}"/>
                </a:ext>
              </a:extLst>
            </p:cNvPr>
            <p:cNvSpPr>
              <a:spLocks noChangeArrowheads="1"/>
            </p:cNvSpPr>
            <p:nvPr/>
          </p:nvSpPr>
          <p:spPr bwMode="auto">
            <a:xfrm>
              <a:off x="3732" y="3136"/>
              <a:ext cx="133" cy="3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780" name="Line 517">
              <a:extLst>
                <a:ext uri="{FF2B5EF4-FFF2-40B4-BE49-F238E27FC236}">
                  <a16:creationId xmlns:a16="http://schemas.microsoft.com/office/drawing/2014/main" id="{D6711E84-6EA6-C66E-7497-AC67734A3BFD}"/>
                </a:ext>
              </a:extLst>
            </p:cNvPr>
            <p:cNvSpPr>
              <a:spLocks noChangeShapeType="1"/>
            </p:cNvSpPr>
            <p:nvPr/>
          </p:nvSpPr>
          <p:spPr bwMode="auto">
            <a:xfrm>
              <a:off x="3997" y="2713"/>
              <a:ext cx="0" cy="73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81" name="Text Box 518">
              <a:extLst>
                <a:ext uri="{FF2B5EF4-FFF2-40B4-BE49-F238E27FC236}">
                  <a16:creationId xmlns:a16="http://schemas.microsoft.com/office/drawing/2014/main" id="{3F9A6B4C-4B0E-732F-7B76-870C340435C7}"/>
                </a:ext>
              </a:extLst>
            </p:cNvPr>
            <p:cNvSpPr txBox="1">
              <a:spLocks noChangeArrowheads="1"/>
            </p:cNvSpPr>
            <p:nvPr/>
          </p:nvSpPr>
          <p:spPr bwMode="auto">
            <a:xfrm>
              <a:off x="3378" y="316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異色ブツ</a:t>
              </a:r>
            </a:p>
          </p:txBody>
        </p:sp>
        <p:sp>
          <p:nvSpPr>
            <p:cNvPr id="23782" name="Text Box 519">
              <a:extLst>
                <a:ext uri="{FF2B5EF4-FFF2-40B4-BE49-F238E27FC236}">
                  <a16:creationId xmlns:a16="http://schemas.microsoft.com/office/drawing/2014/main" id="{079A1BAC-6567-088F-5C73-007E037ECE86}"/>
                </a:ext>
              </a:extLst>
            </p:cNvPr>
            <p:cNvSpPr txBox="1">
              <a:spLocks noChangeArrowheads="1"/>
            </p:cNvSpPr>
            <p:nvPr/>
          </p:nvSpPr>
          <p:spPr bwMode="auto">
            <a:xfrm>
              <a:off x="3511" y="316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糸ブツ</a:t>
              </a:r>
            </a:p>
          </p:txBody>
        </p:sp>
        <p:sp>
          <p:nvSpPr>
            <p:cNvPr id="23783" name="Text Box 520">
              <a:extLst>
                <a:ext uri="{FF2B5EF4-FFF2-40B4-BE49-F238E27FC236}">
                  <a16:creationId xmlns:a16="http://schemas.microsoft.com/office/drawing/2014/main" id="{B75FDD94-BB62-6ADC-C43B-5457518919D1}"/>
                </a:ext>
              </a:extLst>
            </p:cNvPr>
            <p:cNvSpPr txBox="1">
              <a:spLocks noChangeArrowheads="1"/>
            </p:cNvSpPr>
            <p:nvPr/>
          </p:nvSpPr>
          <p:spPr bwMode="auto">
            <a:xfrm>
              <a:off x="3644" y="3160"/>
              <a:ext cx="132"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虫ブツ</a:t>
              </a:r>
            </a:p>
          </p:txBody>
        </p:sp>
        <p:sp>
          <p:nvSpPr>
            <p:cNvPr id="23784" name="Text Box 521">
              <a:extLst>
                <a:ext uri="{FF2B5EF4-FFF2-40B4-BE49-F238E27FC236}">
                  <a16:creationId xmlns:a16="http://schemas.microsoft.com/office/drawing/2014/main" id="{9E4EDF82-B852-D9A2-1D81-AF7BF95A3580}"/>
                </a:ext>
              </a:extLst>
            </p:cNvPr>
            <p:cNvSpPr txBox="1">
              <a:spLocks noChangeArrowheads="1"/>
            </p:cNvSpPr>
            <p:nvPr/>
          </p:nvSpPr>
          <p:spPr bwMode="auto">
            <a:xfrm>
              <a:off x="3768" y="3164"/>
              <a:ext cx="134"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毛ブツ</a:t>
              </a:r>
            </a:p>
          </p:txBody>
        </p:sp>
        <p:sp>
          <p:nvSpPr>
            <p:cNvPr id="23785" name="Text Box 522">
              <a:extLst>
                <a:ext uri="{FF2B5EF4-FFF2-40B4-BE49-F238E27FC236}">
                  <a16:creationId xmlns:a16="http://schemas.microsoft.com/office/drawing/2014/main" id="{32EDCFC3-B299-5348-B261-070444983450}"/>
                </a:ext>
              </a:extLst>
            </p:cNvPr>
            <p:cNvSpPr txBox="1">
              <a:spLocks noChangeArrowheads="1"/>
            </p:cNvSpPr>
            <p:nvPr/>
          </p:nvSpPr>
          <p:spPr bwMode="auto">
            <a:xfrm>
              <a:off x="3896" y="3160"/>
              <a:ext cx="133"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その他</a:t>
              </a:r>
            </a:p>
          </p:txBody>
        </p:sp>
        <p:sp>
          <p:nvSpPr>
            <p:cNvPr id="23786" name="Line 523">
              <a:extLst>
                <a:ext uri="{FF2B5EF4-FFF2-40B4-BE49-F238E27FC236}">
                  <a16:creationId xmlns:a16="http://schemas.microsoft.com/office/drawing/2014/main" id="{17C56A93-754D-86EB-1486-D5EAF85B6AB5}"/>
                </a:ext>
              </a:extLst>
            </p:cNvPr>
            <p:cNvSpPr>
              <a:spLocks noChangeShapeType="1"/>
            </p:cNvSpPr>
            <p:nvPr/>
          </p:nvSpPr>
          <p:spPr bwMode="auto">
            <a:xfrm>
              <a:off x="3954" y="280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87" name="Text Box 524">
              <a:extLst>
                <a:ext uri="{FF2B5EF4-FFF2-40B4-BE49-F238E27FC236}">
                  <a16:creationId xmlns:a16="http://schemas.microsoft.com/office/drawing/2014/main" id="{F7035983-A3D2-4304-D286-5803C3D4A043}"/>
                </a:ext>
              </a:extLst>
            </p:cNvPr>
            <p:cNvSpPr txBox="1">
              <a:spLocks noChangeArrowheads="1"/>
            </p:cNvSpPr>
            <p:nvPr/>
          </p:nvSpPr>
          <p:spPr bwMode="auto">
            <a:xfrm>
              <a:off x="3976" y="3121"/>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０</a:t>
              </a:r>
            </a:p>
          </p:txBody>
        </p:sp>
        <p:sp>
          <p:nvSpPr>
            <p:cNvPr id="23788" name="Line 525">
              <a:extLst>
                <a:ext uri="{FF2B5EF4-FFF2-40B4-BE49-F238E27FC236}">
                  <a16:creationId xmlns:a16="http://schemas.microsoft.com/office/drawing/2014/main" id="{0D8AC6C2-BD47-AF6A-2EAF-2991BB8CF14B}"/>
                </a:ext>
              </a:extLst>
            </p:cNvPr>
            <p:cNvSpPr>
              <a:spLocks noChangeShapeType="1"/>
            </p:cNvSpPr>
            <p:nvPr/>
          </p:nvSpPr>
          <p:spPr bwMode="auto">
            <a:xfrm>
              <a:off x="3954" y="298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89" name="Line 526">
              <a:extLst>
                <a:ext uri="{FF2B5EF4-FFF2-40B4-BE49-F238E27FC236}">
                  <a16:creationId xmlns:a16="http://schemas.microsoft.com/office/drawing/2014/main" id="{58E94476-8249-4F9C-7486-BEC1A3E1F422}"/>
                </a:ext>
              </a:extLst>
            </p:cNvPr>
            <p:cNvSpPr>
              <a:spLocks noChangeShapeType="1"/>
            </p:cNvSpPr>
            <p:nvPr/>
          </p:nvSpPr>
          <p:spPr bwMode="auto">
            <a:xfrm>
              <a:off x="3954" y="271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90" name="Line 527">
              <a:extLst>
                <a:ext uri="{FF2B5EF4-FFF2-40B4-BE49-F238E27FC236}">
                  <a16:creationId xmlns:a16="http://schemas.microsoft.com/office/drawing/2014/main" id="{8C9EDB8F-5104-F28A-0415-3207F8CB4391}"/>
                </a:ext>
              </a:extLst>
            </p:cNvPr>
            <p:cNvSpPr>
              <a:spLocks noChangeShapeType="1"/>
            </p:cNvSpPr>
            <p:nvPr/>
          </p:nvSpPr>
          <p:spPr bwMode="auto">
            <a:xfrm>
              <a:off x="3954" y="289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91" name="Text Box 528">
              <a:extLst>
                <a:ext uri="{FF2B5EF4-FFF2-40B4-BE49-F238E27FC236}">
                  <a16:creationId xmlns:a16="http://schemas.microsoft.com/office/drawing/2014/main" id="{B7129049-FA71-E7AF-307D-B06286CEFD62}"/>
                </a:ext>
              </a:extLst>
            </p:cNvPr>
            <p:cNvSpPr txBox="1">
              <a:spLocks noChangeArrowheads="1"/>
            </p:cNvSpPr>
            <p:nvPr/>
          </p:nvSpPr>
          <p:spPr bwMode="auto">
            <a:xfrm>
              <a:off x="3952" y="3001"/>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２０</a:t>
              </a:r>
            </a:p>
          </p:txBody>
        </p:sp>
        <p:sp>
          <p:nvSpPr>
            <p:cNvPr id="23792" name="Text Box 529">
              <a:extLst>
                <a:ext uri="{FF2B5EF4-FFF2-40B4-BE49-F238E27FC236}">
                  <a16:creationId xmlns:a16="http://schemas.microsoft.com/office/drawing/2014/main" id="{B96506E3-4B6D-FFCB-3E99-10F0C3FBBF7C}"/>
                </a:ext>
              </a:extLst>
            </p:cNvPr>
            <p:cNvSpPr txBox="1">
              <a:spLocks noChangeArrowheads="1"/>
            </p:cNvSpPr>
            <p:nvPr/>
          </p:nvSpPr>
          <p:spPr bwMode="auto">
            <a:xfrm>
              <a:off x="3960" y="2908"/>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４０</a:t>
              </a:r>
            </a:p>
          </p:txBody>
        </p:sp>
        <p:sp>
          <p:nvSpPr>
            <p:cNvPr id="23793" name="Text Box 530">
              <a:extLst>
                <a:ext uri="{FF2B5EF4-FFF2-40B4-BE49-F238E27FC236}">
                  <a16:creationId xmlns:a16="http://schemas.microsoft.com/office/drawing/2014/main" id="{6F1B0121-AF37-ACC6-97AA-BD462E6AB9FE}"/>
                </a:ext>
              </a:extLst>
            </p:cNvPr>
            <p:cNvSpPr txBox="1">
              <a:spLocks noChangeArrowheads="1"/>
            </p:cNvSpPr>
            <p:nvPr/>
          </p:nvSpPr>
          <p:spPr bwMode="auto">
            <a:xfrm>
              <a:off x="3960" y="2825"/>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６０</a:t>
              </a:r>
            </a:p>
          </p:txBody>
        </p:sp>
        <p:sp>
          <p:nvSpPr>
            <p:cNvPr id="23794" name="Text Box 531">
              <a:extLst>
                <a:ext uri="{FF2B5EF4-FFF2-40B4-BE49-F238E27FC236}">
                  <a16:creationId xmlns:a16="http://schemas.microsoft.com/office/drawing/2014/main" id="{41B9EA1E-3E8A-76B3-D812-EBF1AE4D3CE8}"/>
                </a:ext>
              </a:extLst>
            </p:cNvPr>
            <p:cNvSpPr txBox="1">
              <a:spLocks noChangeArrowheads="1"/>
            </p:cNvSpPr>
            <p:nvPr/>
          </p:nvSpPr>
          <p:spPr bwMode="auto">
            <a:xfrm>
              <a:off x="3964" y="274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８０</a:t>
              </a:r>
            </a:p>
          </p:txBody>
        </p:sp>
        <p:sp>
          <p:nvSpPr>
            <p:cNvPr id="23795" name="Text Box 532">
              <a:extLst>
                <a:ext uri="{FF2B5EF4-FFF2-40B4-BE49-F238E27FC236}">
                  <a16:creationId xmlns:a16="http://schemas.microsoft.com/office/drawing/2014/main" id="{E053F3E9-9CE3-29F3-3F2F-F567DF32E69B}"/>
                </a:ext>
              </a:extLst>
            </p:cNvPr>
            <p:cNvSpPr txBox="1">
              <a:spLocks noChangeArrowheads="1"/>
            </p:cNvSpPr>
            <p:nvPr/>
          </p:nvSpPr>
          <p:spPr bwMode="auto">
            <a:xfrm>
              <a:off x="3952" y="2656"/>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１００</a:t>
              </a:r>
            </a:p>
          </p:txBody>
        </p:sp>
        <p:sp>
          <p:nvSpPr>
            <p:cNvPr id="23796" name="Line 533">
              <a:extLst>
                <a:ext uri="{FF2B5EF4-FFF2-40B4-BE49-F238E27FC236}">
                  <a16:creationId xmlns:a16="http://schemas.microsoft.com/office/drawing/2014/main" id="{DCA5AE5F-EEC5-F604-17BA-472588F629E2}"/>
                </a:ext>
              </a:extLst>
            </p:cNvPr>
            <p:cNvSpPr>
              <a:spLocks noChangeShapeType="1"/>
            </p:cNvSpPr>
            <p:nvPr/>
          </p:nvSpPr>
          <p:spPr bwMode="auto">
            <a:xfrm>
              <a:off x="3954" y="307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797" name="Text Box 534">
              <a:extLst>
                <a:ext uri="{FF2B5EF4-FFF2-40B4-BE49-F238E27FC236}">
                  <a16:creationId xmlns:a16="http://schemas.microsoft.com/office/drawing/2014/main" id="{9E2AFF22-AAE9-1206-4B24-4A556490E46C}"/>
                </a:ext>
              </a:extLst>
            </p:cNvPr>
            <p:cNvSpPr txBox="1">
              <a:spLocks noChangeArrowheads="1"/>
            </p:cNvSpPr>
            <p:nvPr/>
          </p:nvSpPr>
          <p:spPr bwMode="auto">
            <a:xfrm>
              <a:off x="4006" y="2586"/>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a:t>
              </a:r>
            </a:p>
          </p:txBody>
        </p:sp>
        <p:sp>
          <p:nvSpPr>
            <p:cNvPr id="23798" name="Text Box 536">
              <a:extLst>
                <a:ext uri="{FF2B5EF4-FFF2-40B4-BE49-F238E27FC236}">
                  <a16:creationId xmlns:a16="http://schemas.microsoft.com/office/drawing/2014/main" id="{F327C8A3-FCFA-A007-D912-1FBEDC59C76A}"/>
                </a:ext>
              </a:extLst>
            </p:cNvPr>
            <p:cNvSpPr txBox="1">
              <a:spLocks noChangeArrowheads="1"/>
            </p:cNvSpPr>
            <p:nvPr/>
          </p:nvSpPr>
          <p:spPr bwMode="auto">
            <a:xfrm>
              <a:off x="3249" y="2895"/>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799" name="Text Box 537">
              <a:extLst>
                <a:ext uri="{FF2B5EF4-FFF2-40B4-BE49-F238E27FC236}">
                  <a16:creationId xmlns:a16="http://schemas.microsoft.com/office/drawing/2014/main" id="{C7A5B3BF-9A0E-76B0-B0A6-ABF3A2AEBD04}"/>
                </a:ext>
              </a:extLst>
            </p:cNvPr>
            <p:cNvSpPr txBox="1">
              <a:spLocks noChangeArrowheads="1"/>
            </p:cNvSpPr>
            <p:nvPr/>
          </p:nvSpPr>
          <p:spPr bwMode="auto">
            <a:xfrm>
              <a:off x="3378" y="2774"/>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800" name="Text Box 538">
              <a:extLst>
                <a:ext uri="{FF2B5EF4-FFF2-40B4-BE49-F238E27FC236}">
                  <a16:creationId xmlns:a16="http://schemas.microsoft.com/office/drawing/2014/main" id="{261F5215-A1C9-9A13-A10F-75708CA5E1E8}"/>
                </a:ext>
              </a:extLst>
            </p:cNvPr>
            <p:cNvSpPr txBox="1">
              <a:spLocks noChangeArrowheads="1"/>
            </p:cNvSpPr>
            <p:nvPr/>
          </p:nvSpPr>
          <p:spPr bwMode="auto">
            <a:xfrm>
              <a:off x="3508" y="2699"/>
              <a:ext cx="266"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801" name="Text Box 539">
              <a:extLst>
                <a:ext uri="{FF2B5EF4-FFF2-40B4-BE49-F238E27FC236}">
                  <a16:creationId xmlns:a16="http://schemas.microsoft.com/office/drawing/2014/main" id="{E83C6AEB-42CB-7A50-2D70-83EF59931C7E}"/>
                </a:ext>
              </a:extLst>
            </p:cNvPr>
            <p:cNvSpPr txBox="1">
              <a:spLocks noChangeArrowheads="1"/>
            </p:cNvSpPr>
            <p:nvPr/>
          </p:nvSpPr>
          <p:spPr bwMode="auto">
            <a:xfrm>
              <a:off x="3644" y="2657"/>
              <a:ext cx="266"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802" name="Text Box 540">
              <a:extLst>
                <a:ext uri="{FF2B5EF4-FFF2-40B4-BE49-F238E27FC236}">
                  <a16:creationId xmlns:a16="http://schemas.microsoft.com/office/drawing/2014/main" id="{4DCBA680-CE04-D92C-58E4-AC7FB3F13235}"/>
                </a:ext>
              </a:extLst>
            </p:cNvPr>
            <p:cNvSpPr txBox="1">
              <a:spLocks noChangeArrowheads="1"/>
            </p:cNvSpPr>
            <p:nvPr/>
          </p:nvSpPr>
          <p:spPr bwMode="auto">
            <a:xfrm>
              <a:off x="3904" y="2649"/>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803" name="Text Box 541">
              <a:extLst>
                <a:ext uri="{FF2B5EF4-FFF2-40B4-BE49-F238E27FC236}">
                  <a16:creationId xmlns:a16="http://schemas.microsoft.com/office/drawing/2014/main" id="{F3FC78D9-5A2E-CB75-1E2B-89046B723610}"/>
                </a:ext>
              </a:extLst>
            </p:cNvPr>
            <p:cNvSpPr txBox="1">
              <a:spLocks noChangeArrowheads="1"/>
            </p:cNvSpPr>
            <p:nvPr/>
          </p:nvSpPr>
          <p:spPr bwMode="auto">
            <a:xfrm>
              <a:off x="3788" y="2633"/>
              <a:ext cx="265"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804" name="Line 542">
              <a:extLst>
                <a:ext uri="{FF2B5EF4-FFF2-40B4-BE49-F238E27FC236}">
                  <a16:creationId xmlns:a16="http://schemas.microsoft.com/office/drawing/2014/main" id="{1F11E179-6BF3-9718-9E68-17AF24F938D9}"/>
                </a:ext>
              </a:extLst>
            </p:cNvPr>
            <p:cNvSpPr>
              <a:spLocks noChangeShapeType="1"/>
            </p:cNvSpPr>
            <p:nvPr/>
          </p:nvSpPr>
          <p:spPr bwMode="auto">
            <a:xfrm flipV="1">
              <a:off x="3201" y="2972"/>
              <a:ext cx="124" cy="20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805" name="Line 543">
              <a:extLst>
                <a:ext uri="{FF2B5EF4-FFF2-40B4-BE49-F238E27FC236}">
                  <a16:creationId xmlns:a16="http://schemas.microsoft.com/office/drawing/2014/main" id="{325A52E7-311F-0F3D-2047-BEB0BBE0C3D9}"/>
                </a:ext>
              </a:extLst>
            </p:cNvPr>
            <p:cNvSpPr>
              <a:spLocks noChangeShapeType="1"/>
            </p:cNvSpPr>
            <p:nvPr/>
          </p:nvSpPr>
          <p:spPr bwMode="auto">
            <a:xfrm flipV="1">
              <a:off x="3330" y="2836"/>
              <a:ext cx="132" cy="12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806" name="Line 544">
              <a:extLst>
                <a:ext uri="{FF2B5EF4-FFF2-40B4-BE49-F238E27FC236}">
                  <a16:creationId xmlns:a16="http://schemas.microsoft.com/office/drawing/2014/main" id="{71B40732-D71E-384C-C623-8EBF00B96350}"/>
                </a:ext>
              </a:extLst>
            </p:cNvPr>
            <p:cNvSpPr>
              <a:spLocks noChangeShapeType="1"/>
            </p:cNvSpPr>
            <p:nvPr/>
          </p:nvSpPr>
          <p:spPr bwMode="auto">
            <a:xfrm flipV="1">
              <a:off x="3462" y="2760"/>
              <a:ext cx="139" cy="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807" name="Line 545">
              <a:extLst>
                <a:ext uri="{FF2B5EF4-FFF2-40B4-BE49-F238E27FC236}">
                  <a16:creationId xmlns:a16="http://schemas.microsoft.com/office/drawing/2014/main" id="{F0576FB6-5627-A202-6A63-A4D73079291C}"/>
                </a:ext>
              </a:extLst>
            </p:cNvPr>
            <p:cNvSpPr>
              <a:spLocks noChangeShapeType="1"/>
            </p:cNvSpPr>
            <p:nvPr/>
          </p:nvSpPr>
          <p:spPr bwMode="auto">
            <a:xfrm flipV="1">
              <a:off x="3591" y="2730"/>
              <a:ext cx="128" cy="3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808" name="Line 546">
              <a:extLst>
                <a:ext uri="{FF2B5EF4-FFF2-40B4-BE49-F238E27FC236}">
                  <a16:creationId xmlns:a16="http://schemas.microsoft.com/office/drawing/2014/main" id="{699EEDAE-85A6-D6B6-0FBB-4BC0837E6B04}"/>
                </a:ext>
              </a:extLst>
            </p:cNvPr>
            <p:cNvSpPr>
              <a:spLocks noChangeShapeType="1"/>
            </p:cNvSpPr>
            <p:nvPr/>
          </p:nvSpPr>
          <p:spPr bwMode="auto">
            <a:xfrm flipV="1">
              <a:off x="3725" y="2704"/>
              <a:ext cx="132" cy="2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809" name="Line 547">
              <a:extLst>
                <a:ext uri="{FF2B5EF4-FFF2-40B4-BE49-F238E27FC236}">
                  <a16:creationId xmlns:a16="http://schemas.microsoft.com/office/drawing/2014/main" id="{13BFD9F3-19FF-76E2-C87C-E0FECF5BC4DC}"/>
                </a:ext>
              </a:extLst>
            </p:cNvPr>
            <p:cNvSpPr>
              <a:spLocks noChangeShapeType="1"/>
            </p:cNvSpPr>
            <p:nvPr/>
          </p:nvSpPr>
          <p:spPr bwMode="auto">
            <a:xfrm flipV="1">
              <a:off x="3876" y="2702"/>
              <a:ext cx="99"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810" name="Text Box 548">
              <a:extLst>
                <a:ext uri="{FF2B5EF4-FFF2-40B4-BE49-F238E27FC236}">
                  <a16:creationId xmlns:a16="http://schemas.microsoft.com/office/drawing/2014/main" id="{38BD7F97-653C-BBA9-1760-BDC809876641}"/>
                </a:ext>
              </a:extLst>
            </p:cNvPr>
            <p:cNvSpPr txBox="1">
              <a:spLocks noChangeArrowheads="1"/>
            </p:cNvSpPr>
            <p:nvPr/>
          </p:nvSpPr>
          <p:spPr bwMode="auto">
            <a:xfrm>
              <a:off x="2947" y="2597"/>
              <a:ext cx="194" cy="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不良件数</a:t>
              </a:r>
            </a:p>
          </p:txBody>
        </p:sp>
        <p:sp>
          <p:nvSpPr>
            <p:cNvPr id="23811" name="Text Box 549">
              <a:extLst>
                <a:ext uri="{FF2B5EF4-FFF2-40B4-BE49-F238E27FC236}">
                  <a16:creationId xmlns:a16="http://schemas.microsoft.com/office/drawing/2014/main" id="{AB6BC625-D7F3-6C6D-82DE-52F3C33AB9B4}"/>
                </a:ext>
              </a:extLst>
            </p:cNvPr>
            <p:cNvSpPr txBox="1">
              <a:spLocks noChangeArrowheads="1"/>
            </p:cNvSpPr>
            <p:nvPr/>
          </p:nvSpPr>
          <p:spPr bwMode="auto">
            <a:xfrm>
              <a:off x="4074" y="2597"/>
              <a:ext cx="194" cy="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累積比率</a:t>
              </a:r>
            </a:p>
          </p:txBody>
        </p:sp>
        <p:sp>
          <p:nvSpPr>
            <p:cNvPr id="23812" name="Text Box 550">
              <a:extLst>
                <a:ext uri="{FF2B5EF4-FFF2-40B4-BE49-F238E27FC236}">
                  <a16:creationId xmlns:a16="http://schemas.microsoft.com/office/drawing/2014/main" id="{3BB354AD-3614-DA66-1D8C-108C9C31BB20}"/>
                </a:ext>
              </a:extLst>
            </p:cNvPr>
            <p:cNvSpPr txBox="1">
              <a:spLocks noChangeArrowheads="1"/>
            </p:cNvSpPr>
            <p:nvPr/>
          </p:nvSpPr>
          <p:spPr bwMode="auto">
            <a:xfrm>
              <a:off x="3190" y="3443"/>
              <a:ext cx="83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図８．上塗りブツの内訳</a:t>
              </a:r>
            </a:p>
          </p:txBody>
        </p:sp>
        <p:sp>
          <p:nvSpPr>
            <p:cNvPr id="23813" name="Text Box 553">
              <a:extLst>
                <a:ext uri="{FF2B5EF4-FFF2-40B4-BE49-F238E27FC236}">
                  <a16:creationId xmlns:a16="http://schemas.microsoft.com/office/drawing/2014/main" id="{80D644A7-E5F6-82CB-3124-7E5A0108E28A}"/>
                </a:ext>
              </a:extLst>
            </p:cNvPr>
            <p:cNvSpPr txBox="1">
              <a:spLocks noChangeArrowheads="1"/>
            </p:cNvSpPr>
            <p:nvPr/>
          </p:nvSpPr>
          <p:spPr bwMode="auto">
            <a:xfrm>
              <a:off x="1068" y="3160"/>
              <a:ext cx="134" cy="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肌不良</a:t>
              </a:r>
            </a:p>
          </p:txBody>
        </p:sp>
        <p:sp>
          <p:nvSpPr>
            <p:cNvPr id="23814" name="Rectangle 555">
              <a:extLst>
                <a:ext uri="{FF2B5EF4-FFF2-40B4-BE49-F238E27FC236}">
                  <a16:creationId xmlns:a16="http://schemas.microsoft.com/office/drawing/2014/main" id="{EB38B70B-C847-CC19-EB7C-C0E8F49C671A}"/>
                </a:ext>
              </a:extLst>
            </p:cNvPr>
            <p:cNvSpPr>
              <a:spLocks noChangeArrowheads="1"/>
            </p:cNvSpPr>
            <p:nvPr/>
          </p:nvSpPr>
          <p:spPr bwMode="auto">
            <a:xfrm>
              <a:off x="1033" y="3141"/>
              <a:ext cx="129" cy="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815" name="Text Box 558">
              <a:extLst>
                <a:ext uri="{FF2B5EF4-FFF2-40B4-BE49-F238E27FC236}">
                  <a16:creationId xmlns:a16="http://schemas.microsoft.com/office/drawing/2014/main" id="{4F00EDBE-9C9B-94F8-DEFB-BFC1A8358FAD}"/>
                </a:ext>
              </a:extLst>
            </p:cNvPr>
            <p:cNvSpPr txBox="1">
              <a:spLocks noChangeArrowheads="1"/>
            </p:cNvSpPr>
            <p:nvPr/>
          </p:nvSpPr>
          <p:spPr bwMode="auto">
            <a:xfrm>
              <a:off x="1200" y="2454"/>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816" name="Line 559">
              <a:extLst>
                <a:ext uri="{FF2B5EF4-FFF2-40B4-BE49-F238E27FC236}">
                  <a16:creationId xmlns:a16="http://schemas.microsoft.com/office/drawing/2014/main" id="{36FC6EF8-9200-4EC7-7456-3320B79B2CE1}"/>
                </a:ext>
              </a:extLst>
            </p:cNvPr>
            <p:cNvSpPr>
              <a:spLocks noChangeShapeType="1"/>
            </p:cNvSpPr>
            <p:nvPr/>
          </p:nvSpPr>
          <p:spPr bwMode="auto">
            <a:xfrm flipV="1">
              <a:off x="1148" y="2525"/>
              <a:ext cx="131" cy="2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817" name="Text Box 560">
              <a:extLst>
                <a:ext uri="{FF2B5EF4-FFF2-40B4-BE49-F238E27FC236}">
                  <a16:creationId xmlns:a16="http://schemas.microsoft.com/office/drawing/2014/main" id="{235C9D46-CD01-E8C1-1707-BF7AA9F5971E}"/>
                </a:ext>
              </a:extLst>
            </p:cNvPr>
            <p:cNvSpPr txBox="1">
              <a:spLocks noChangeArrowheads="1"/>
            </p:cNvSpPr>
            <p:nvPr/>
          </p:nvSpPr>
          <p:spPr bwMode="auto">
            <a:xfrm>
              <a:off x="332" y="3569"/>
              <a:ext cx="960" cy="1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分かったこと</a:t>
              </a:r>
            </a:p>
          </p:txBody>
        </p:sp>
        <p:sp>
          <p:nvSpPr>
            <p:cNvPr id="23818" name="Text Box 561">
              <a:extLst>
                <a:ext uri="{FF2B5EF4-FFF2-40B4-BE49-F238E27FC236}">
                  <a16:creationId xmlns:a16="http://schemas.microsoft.com/office/drawing/2014/main" id="{3615FC5A-4A01-A91B-7C24-5D18563D75C4}"/>
                </a:ext>
              </a:extLst>
            </p:cNvPr>
            <p:cNvSpPr txBox="1">
              <a:spLocks noChangeArrowheads="1"/>
            </p:cNvSpPr>
            <p:nvPr/>
          </p:nvSpPr>
          <p:spPr bwMode="auto">
            <a:xfrm>
              <a:off x="332" y="3704"/>
              <a:ext cx="960"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900" dirty="0">
                  <a:latin typeface="HGP創英角ﾎﾟｯﾌﾟ体" panose="040B0A00000000000000" pitchFamily="50" charset="-128"/>
                  <a:ea typeface="HGP創英角ﾎﾟｯﾌﾟ体" panose="040B0A00000000000000" pitchFamily="50" charset="-128"/>
                </a:rPr>
                <a:t>※</a:t>
              </a:r>
              <a:r>
                <a:rPr lang="ja-JP" altLang="en-US" sz="900">
                  <a:latin typeface="HGP創英角ﾎﾟｯﾌﾟ体" panose="040B0A00000000000000" pitchFamily="50" charset="-128"/>
                  <a:ea typeface="HGP創英角ﾎﾟｯﾌﾟ体" panose="040B0A00000000000000" pitchFamily="50" charset="-128"/>
                </a:rPr>
                <a:t>ブツが６１％占めている</a:t>
              </a:r>
            </a:p>
          </p:txBody>
        </p:sp>
        <p:sp>
          <p:nvSpPr>
            <p:cNvPr id="23819" name="Line 563">
              <a:extLst>
                <a:ext uri="{FF2B5EF4-FFF2-40B4-BE49-F238E27FC236}">
                  <a16:creationId xmlns:a16="http://schemas.microsoft.com/office/drawing/2014/main" id="{0CE53B41-CC3D-752B-5296-3C5F9839BD2F}"/>
                </a:ext>
              </a:extLst>
            </p:cNvPr>
            <p:cNvSpPr>
              <a:spLocks noChangeShapeType="1"/>
            </p:cNvSpPr>
            <p:nvPr/>
          </p:nvSpPr>
          <p:spPr bwMode="auto">
            <a:xfrm>
              <a:off x="2668" y="291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3820" name="Text Box 565">
              <a:extLst>
                <a:ext uri="{FF2B5EF4-FFF2-40B4-BE49-F238E27FC236}">
                  <a16:creationId xmlns:a16="http://schemas.microsoft.com/office/drawing/2014/main" id="{DD95AF61-A63D-42DC-AB93-6C35D864D39B}"/>
                </a:ext>
              </a:extLst>
            </p:cNvPr>
            <p:cNvSpPr txBox="1">
              <a:spLocks noChangeArrowheads="1"/>
            </p:cNvSpPr>
            <p:nvPr/>
          </p:nvSpPr>
          <p:spPr bwMode="auto">
            <a:xfrm>
              <a:off x="2204" y="2713"/>
              <a:ext cx="445"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dirty="0">
                  <a:latin typeface="HGP創英角ﾎﾟｯﾌﾟ体" panose="040B0A00000000000000" pitchFamily="50" charset="-128"/>
                  <a:ea typeface="HGP創英角ﾎﾟｯﾌﾟ体" panose="040B0A00000000000000" pitchFamily="50" charset="-128"/>
                </a:rPr>
                <a:t>02</a:t>
              </a:r>
              <a:r>
                <a:rPr lang="ja-JP" altLang="en-US" sz="800">
                  <a:latin typeface="HGP創英角ﾎﾟｯﾌﾟ体" panose="040B0A00000000000000" pitchFamily="50" charset="-128"/>
                  <a:ea typeface="HGP創英角ﾎﾟｯﾌﾟ体" panose="040B0A00000000000000" pitchFamily="50" charset="-128"/>
                </a:rPr>
                <a:t>年</a:t>
              </a:r>
              <a:r>
                <a:rPr lang="en-US" altLang="ja-JP" sz="800" dirty="0">
                  <a:latin typeface="HGP創英角ﾎﾟｯﾌﾟ体" panose="040B0A00000000000000" pitchFamily="50" charset="-128"/>
                  <a:ea typeface="HGP創英角ﾎﾟｯﾌﾟ体" panose="040B0A00000000000000" pitchFamily="50" charset="-128"/>
                </a:rPr>
                <a:t>9</a:t>
              </a:r>
              <a:r>
                <a:rPr lang="ja-JP" altLang="en-US" sz="800">
                  <a:latin typeface="HGP創英角ﾎﾟｯﾌﾟ体" panose="040B0A00000000000000" pitchFamily="50" charset="-128"/>
                  <a:ea typeface="HGP創英角ﾎﾟｯﾌﾟ体" panose="040B0A00000000000000" pitchFamily="50" charset="-128"/>
                </a:rPr>
                <a:t>月</a:t>
              </a:r>
            </a:p>
            <a:p>
              <a:pPr algn="ctr" eaLnBrk="1" hangingPunct="1">
                <a:lnSpc>
                  <a:spcPct val="90000"/>
                </a:lnSpc>
                <a:spcBef>
                  <a:spcPct val="0"/>
                </a:spcBef>
                <a:buFontTx/>
                <a:buNone/>
              </a:pPr>
              <a:r>
                <a:rPr lang="en-US" altLang="ja-JP" sz="800" dirty="0">
                  <a:latin typeface="HGP創英角ﾎﾟｯﾌﾟ体" panose="040B0A00000000000000" pitchFamily="50" charset="-128"/>
                  <a:ea typeface="HGP創英角ﾎﾟｯﾌﾟ体" panose="040B0A00000000000000" pitchFamily="50" charset="-128"/>
                </a:rPr>
                <a:t>n=61</a:t>
              </a:r>
            </a:p>
          </p:txBody>
        </p:sp>
        <p:sp>
          <p:nvSpPr>
            <p:cNvPr id="23821" name="Text Box 566">
              <a:extLst>
                <a:ext uri="{FF2B5EF4-FFF2-40B4-BE49-F238E27FC236}">
                  <a16:creationId xmlns:a16="http://schemas.microsoft.com/office/drawing/2014/main" id="{E2D2B77F-C577-E6D8-D25F-07A90149F77F}"/>
                </a:ext>
              </a:extLst>
            </p:cNvPr>
            <p:cNvSpPr txBox="1">
              <a:spLocks noChangeArrowheads="1"/>
            </p:cNvSpPr>
            <p:nvPr/>
          </p:nvSpPr>
          <p:spPr bwMode="auto">
            <a:xfrm>
              <a:off x="3020" y="2649"/>
              <a:ext cx="222"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４０</a:t>
              </a:r>
            </a:p>
          </p:txBody>
        </p:sp>
        <p:sp>
          <p:nvSpPr>
            <p:cNvPr id="23822" name="Text Box 567">
              <a:extLst>
                <a:ext uri="{FF2B5EF4-FFF2-40B4-BE49-F238E27FC236}">
                  <a16:creationId xmlns:a16="http://schemas.microsoft.com/office/drawing/2014/main" id="{B96D808C-1F60-C3A4-6492-7745935F9AA7}"/>
                </a:ext>
              </a:extLst>
            </p:cNvPr>
            <p:cNvSpPr txBox="1">
              <a:spLocks noChangeArrowheads="1"/>
            </p:cNvSpPr>
            <p:nvPr/>
          </p:nvSpPr>
          <p:spPr bwMode="auto">
            <a:xfrm>
              <a:off x="3041" y="2578"/>
              <a:ext cx="267" cy="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個</a:t>
              </a:r>
            </a:p>
          </p:txBody>
        </p:sp>
        <p:sp>
          <p:nvSpPr>
            <p:cNvPr id="23823" name="Rectangle 568">
              <a:extLst>
                <a:ext uri="{FF2B5EF4-FFF2-40B4-BE49-F238E27FC236}">
                  <a16:creationId xmlns:a16="http://schemas.microsoft.com/office/drawing/2014/main" id="{697D0035-0A6D-48DE-35DE-B7113B439A3E}"/>
                </a:ext>
              </a:extLst>
            </p:cNvPr>
            <p:cNvSpPr>
              <a:spLocks noChangeArrowheads="1"/>
            </p:cNvSpPr>
            <p:nvPr/>
          </p:nvSpPr>
          <p:spPr bwMode="auto">
            <a:xfrm>
              <a:off x="3864" y="3137"/>
              <a:ext cx="133" cy="3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3824" name="Text Box 569">
              <a:extLst>
                <a:ext uri="{FF2B5EF4-FFF2-40B4-BE49-F238E27FC236}">
                  <a16:creationId xmlns:a16="http://schemas.microsoft.com/office/drawing/2014/main" id="{6D0A1856-208E-6593-A10E-8CBD99687381}"/>
                </a:ext>
              </a:extLst>
            </p:cNvPr>
            <p:cNvSpPr txBox="1">
              <a:spLocks noChangeArrowheads="1"/>
            </p:cNvSpPr>
            <p:nvPr/>
          </p:nvSpPr>
          <p:spPr bwMode="auto">
            <a:xfrm>
              <a:off x="3500" y="2848"/>
              <a:ext cx="445"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dirty="0">
                  <a:latin typeface="HGP創英角ﾎﾟｯﾌﾟ体" panose="040B0A00000000000000" pitchFamily="50" charset="-128"/>
                  <a:ea typeface="HGP創英角ﾎﾟｯﾌﾟ体" panose="040B0A00000000000000" pitchFamily="50" charset="-128"/>
                </a:rPr>
                <a:t>02</a:t>
              </a:r>
              <a:r>
                <a:rPr lang="ja-JP" altLang="en-US" sz="800">
                  <a:latin typeface="HGP創英角ﾎﾟｯﾌﾟ体" panose="040B0A00000000000000" pitchFamily="50" charset="-128"/>
                  <a:ea typeface="HGP創英角ﾎﾟｯﾌﾟ体" panose="040B0A00000000000000" pitchFamily="50" charset="-128"/>
                </a:rPr>
                <a:t>年</a:t>
              </a:r>
              <a:r>
                <a:rPr lang="en-US" altLang="ja-JP" sz="800" dirty="0">
                  <a:latin typeface="HGP創英角ﾎﾟｯﾌﾟ体" panose="040B0A00000000000000" pitchFamily="50" charset="-128"/>
                  <a:ea typeface="HGP創英角ﾎﾟｯﾌﾟ体" panose="040B0A00000000000000" pitchFamily="50" charset="-128"/>
                </a:rPr>
                <a:t>9</a:t>
              </a:r>
              <a:r>
                <a:rPr lang="ja-JP" altLang="en-US" sz="800">
                  <a:latin typeface="HGP創英角ﾎﾟｯﾌﾟ体" panose="040B0A00000000000000" pitchFamily="50" charset="-128"/>
                  <a:ea typeface="HGP創英角ﾎﾟｯﾌﾟ体" panose="040B0A00000000000000" pitchFamily="50" charset="-128"/>
                </a:rPr>
                <a:t>月</a:t>
              </a:r>
            </a:p>
            <a:p>
              <a:pPr algn="ctr" eaLnBrk="1" hangingPunct="1">
                <a:lnSpc>
                  <a:spcPct val="90000"/>
                </a:lnSpc>
                <a:spcBef>
                  <a:spcPct val="0"/>
                </a:spcBef>
                <a:buFontTx/>
                <a:buNone/>
              </a:pPr>
              <a:r>
                <a:rPr lang="en-US" altLang="ja-JP" sz="800" dirty="0">
                  <a:latin typeface="HGP創英角ﾎﾟｯﾌﾟ体" panose="040B0A00000000000000" pitchFamily="50" charset="-128"/>
                  <a:ea typeface="HGP創英角ﾎﾟｯﾌﾟ体" panose="040B0A00000000000000" pitchFamily="50" charset="-128"/>
                </a:rPr>
                <a:t>n=36</a:t>
              </a:r>
            </a:p>
          </p:txBody>
        </p:sp>
        <p:sp>
          <p:nvSpPr>
            <p:cNvPr id="23825" name="Text Box 570">
              <a:extLst>
                <a:ext uri="{FF2B5EF4-FFF2-40B4-BE49-F238E27FC236}">
                  <a16:creationId xmlns:a16="http://schemas.microsoft.com/office/drawing/2014/main" id="{802C6D0E-2C6C-952E-1B39-8A0D2F9D661F}"/>
                </a:ext>
              </a:extLst>
            </p:cNvPr>
            <p:cNvSpPr txBox="1">
              <a:spLocks noChangeArrowheads="1"/>
            </p:cNvSpPr>
            <p:nvPr/>
          </p:nvSpPr>
          <p:spPr bwMode="auto">
            <a:xfrm>
              <a:off x="1820" y="3569"/>
              <a:ext cx="960" cy="1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分かったこと</a:t>
              </a:r>
            </a:p>
          </p:txBody>
        </p:sp>
        <p:sp>
          <p:nvSpPr>
            <p:cNvPr id="23826" name="Text Box 571">
              <a:extLst>
                <a:ext uri="{FF2B5EF4-FFF2-40B4-BE49-F238E27FC236}">
                  <a16:creationId xmlns:a16="http://schemas.microsoft.com/office/drawing/2014/main" id="{5C1DDDAD-590A-D999-997F-64917F2F7820}"/>
                </a:ext>
              </a:extLst>
            </p:cNvPr>
            <p:cNvSpPr txBox="1">
              <a:spLocks noChangeArrowheads="1"/>
            </p:cNvSpPr>
            <p:nvPr/>
          </p:nvSpPr>
          <p:spPr bwMode="auto">
            <a:xfrm>
              <a:off x="1724" y="3704"/>
              <a:ext cx="115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900" dirty="0">
                  <a:latin typeface="HGP創英角ﾎﾟｯﾌﾟ体" panose="040B0A00000000000000" pitchFamily="50" charset="-128"/>
                  <a:ea typeface="HGP創英角ﾎﾟｯﾌﾟ体" panose="040B0A00000000000000" pitchFamily="50" charset="-128"/>
                </a:rPr>
                <a:t>※</a:t>
              </a:r>
              <a:r>
                <a:rPr lang="ja-JP" altLang="en-US" sz="900">
                  <a:latin typeface="HGP創英角ﾎﾟｯﾌﾟ体" panose="040B0A00000000000000" pitchFamily="50" charset="-128"/>
                  <a:ea typeface="HGP創英角ﾎﾟｯﾌﾟ体" panose="040B0A00000000000000" pitchFamily="50" charset="-128"/>
                </a:rPr>
                <a:t>上塗りブツが５６％占めている</a:t>
              </a:r>
            </a:p>
          </p:txBody>
        </p:sp>
        <p:sp>
          <p:nvSpPr>
            <p:cNvPr id="23827" name="Text Box 572">
              <a:extLst>
                <a:ext uri="{FF2B5EF4-FFF2-40B4-BE49-F238E27FC236}">
                  <a16:creationId xmlns:a16="http://schemas.microsoft.com/office/drawing/2014/main" id="{4C89DAF4-59D0-D9F3-E4C7-BBE892F3794F}"/>
                </a:ext>
              </a:extLst>
            </p:cNvPr>
            <p:cNvSpPr txBox="1">
              <a:spLocks noChangeArrowheads="1"/>
            </p:cNvSpPr>
            <p:nvPr/>
          </p:nvSpPr>
          <p:spPr bwMode="auto">
            <a:xfrm>
              <a:off x="3164" y="3569"/>
              <a:ext cx="960" cy="1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分かったこと</a:t>
              </a:r>
            </a:p>
          </p:txBody>
        </p:sp>
        <p:sp>
          <p:nvSpPr>
            <p:cNvPr id="23828" name="Text Box 573">
              <a:extLst>
                <a:ext uri="{FF2B5EF4-FFF2-40B4-BE49-F238E27FC236}">
                  <a16:creationId xmlns:a16="http://schemas.microsoft.com/office/drawing/2014/main" id="{88510E9D-58BE-BFAB-772A-829D49B8D7AF}"/>
                </a:ext>
              </a:extLst>
            </p:cNvPr>
            <p:cNvSpPr txBox="1">
              <a:spLocks noChangeArrowheads="1"/>
            </p:cNvSpPr>
            <p:nvPr/>
          </p:nvSpPr>
          <p:spPr bwMode="auto">
            <a:xfrm>
              <a:off x="3068" y="3704"/>
              <a:ext cx="105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900" dirty="0">
                  <a:latin typeface="HGP創英角ﾎﾟｯﾌﾟ体" panose="040B0A00000000000000" pitchFamily="50" charset="-128"/>
                  <a:ea typeface="HGP創英角ﾎﾟｯﾌﾟ体" panose="040B0A00000000000000" pitchFamily="50" charset="-128"/>
                </a:rPr>
                <a:t>※</a:t>
              </a:r>
              <a:r>
                <a:rPr lang="ja-JP" altLang="en-US" sz="900">
                  <a:latin typeface="HGP創英角ﾎﾟｯﾌﾟ体" panose="040B0A00000000000000" pitchFamily="50" charset="-128"/>
                  <a:ea typeface="HGP創英角ﾎﾟｯﾌﾟ体" panose="040B0A00000000000000" pitchFamily="50" charset="-128"/>
                </a:rPr>
                <a:t>塗装ブツが４５％占めている</a:t>
              </a:r>
            </a:p>
          </p:txBody>
        </p:sp>
      </p:grpSp>
      <p:sp>
        <p:nvSpPr>
          <p:cNvPr id="23556" name="Rectangle 575">
            <a:extLst>
              <a:ext uri="{FF2B5EF4-FFF2-40B4-BE49-F238E27FC236}">
                <a16:creationId xmlns:a16="http://schemas.microsoft.com/office/drawing/2014/main" id="{79E5732C-D799-8722-65FA-01CF57EBA3C6}"/>
              </a:ext>
            </a:extLst>
          </p:cNvPr>
          <p:cNvSpPr>
            <a:spLocks noChangeArrowheads="1"/>
          </p:cNvSpPr>
          <p:nvPr/>
        </p:nvSpPr>
        <p:spPr bwMode="auto">
          <a:xfrm>
            <a:off x="304800" y="3470275"/>
            <a:ext cx="85344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600" b="1" dirty="0">
                <a:latin typeface="HGP創英角ﾎﾟｯﾌﾟ体" panose="040B0A00000000000000" pitchFamily="50" charset="-128"/>
                <a:ea typeface="HGP創英角ﾎﾟｯﾌﾟ体" panose="040B0A00000000000000" pitchFamily="50" charset="-128"/>
              </a:rPr>
              <a:t>b</a:t>
            </a:r>
            <a:r>
              <a:rPr lang="ja-JP" altLang="en-US" sz="1600" b="1" dirty="0">
                <a:latin typeface="HGP創英角ﾎﾟｯﾌﾟ体" panose="040B0A00000000000000" pitchFamily="50" charset="-128"/>
                <a:ea typeface="HGP創英角ﾎﾟｯﾌﾟ体" panose="040B0A00000000000000" pitchFamily="50" charset="-128"/>
              </a:rPr>
              <a:t>：目標値設定時に用いる</a:t>
            </a:r>
          </a:p>
          <a:p>
            <a:pPr>
              <a:spcBef>
                <a:spcPct val="0"/>
              </a:spcBef>
              <a:buFontTx/>
              <a:buNone/>
            </a:pPr>
            <a:r>
              <a:rPr lang="ja-JP" altLang="en-US" sz="1600" dirty="0">
                <a:latin typeface="HGP創英角ﾎﾟｯﾌﾟ体" panose="040B0A00000000000000" pitchFamily="50" charset="-128"/>
                <a:ea typeface="HGP創英角ﾎﾟｯﾌﾟ体" panose="040B0A00000000000000" pitchFamily="50" charset="-128"/>
              </a:rPr>
              <a:t>　  ・不良数削減の場合、上位２項目で８０％を占めていたとする、それを半減すれば</a:t>
            </a:r>
            <a:endParaRPr lang="en-US" altLang="ja-JP" sz="1600" dirty="0">
              <a:latin typeface="HGP創英角ﾎﾟｯﾌﾟ体" panose="040B0A00000000000000" pitchFamily="50" charset="-128"/>
              <a:ea typeface="HGP創英角ﾎﾟｯﾌﾟ体" panose="040B0A00000000000000" pitchFamily="50" charset="-128"/>
            </a:endParaRPr>
          </a:p>
          <a:p>
            <a:pPr>
              <a:spcBef>
                <a:spcPct val="0"/>
              </a:spcBef>
              <a:buFontTx/>
              <a:buNone/>
            </a:pPr>
            <a:r>
              <a:rPr lang="en-US" altLang="ja-JP" sz="1600" dirty="0">
                <a:latin typeface="HGP創英角ﾎﾟｯﾌﾟ体" panose="040B0A00000000000000" pitchFamily="50" charset="-128"/>
                <a:ea typeface="HGP創英角ﾎﾟｯﾌﾟ体" panose="040B0A00000000000000" pitchFamily="50" charset="-128"/>
              </a:rPr>
              <a:t>      </a:t>
            </a:r>
            <a:r>
              <a:rPr lang="ja-JP" altLang="en-US" sz="1600" dirty="0">
                <a:latin typeface="HGP創英角ﾎﾟｯﾌﾟ体" panose="040B0A00000000000000" pitchFamily="50" charset="-128"/>
                <a:ea typeface="HGP創英角ﾎﾟｯﾌﾟ体" panose="040B0A00000000000000" pitchFamily="50" charset="-128"/>
              </a:rPr>
              <a:t>全体として４０％減となることが一目でわかる</a:t>
            </a:r>
            <a:br>
              <a:rPr lang="ja-JP" altLang="en-US"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a:t>
            </a:r>
            <a:r>
              <a:rPr lang="en-US" altLang="ja-JP" sz="1600" b="1" dirty="0">
                <a:latin typeface="HGP創英角ﾎﾟｯﾌﾟ体" panose="040B0A00000000000000" pitchFamily="50" charset="-128"/>
                <a:ea typeface="HGP創英角ﾎﾟｯﾌﾟ体" panose="040B0A00000000000000" pitchFamily="50" charset="-128"/>
              </a:rPr>
              <a:t>c</a:t>
            </a:r>
            <a:r>
              <a:rPr lang="ja-JP" altLang="en-US" sz="1600" b="1" dirty="0">
                <a:latin typeface="HGP創英角ﾎﾟｯﾌﾟ体" panose="040B0A00000000000000" pitchFamily="50" charset="-128"/>
                <a:ea typeface="HGP創英角ﾎﾟｯﾌﾟ体" panose="040B0A00000000000000" pitchFamily="50" charset="-128"/>
              </a:rPr>
              <a:t>：効果の確認時に用いる</a:t>
            </a:r>
            <a:br>
              <a:rPr lang="ja-JP" altLang="en-US" sz="1600" b="1" dirty="0">
                <a:latin typeface="HGP創英角ﾎﾟｯﾌﾟ体" panose="040B0A00000000000000" pitchFamily="50" charset="-128"/>
                <a:ea typeface="HGP創英角ﾎﾟｯﾌﾟ体" panose="040B0A00000000000000" pitchFamily="50" charset="-128"/>
              </a:rPr>
            </a:br>
            <a:r>
              <a:rPr lang="ja-JP" altLang="en-US" sz="1600" dirty="0">
                <a:latin typeface="HGP創英角ﾎﾟｯﾌﾟ体" panose="040B0A00000000000000" pitchFamily="50" charset="-128"/>
                <a:ea typeface="HGP創英角ﾎﾟｯﾌﾟ体" panose="040B0A00000000000000" pitchFamily="50" charset="-128"/>
              </a:rPr>
              <a:t>　  ・現状把握のパレート図と、効果確認のパレート図を並べれば、各項目の値の変化、</a:t>
            </a:r>
            <a:endParaRPr lang="en-US" altLang="ja-JP" sz="1600" dirty="0">
              <a:latin typeface="HGP創英角ﾎﾟｯﾌﾟ体" panose="040B0A00000000000000" pitchFamily="50" charset="-128"/>
              <a:ea typeface="HGP創英角ﾎﾟｯﾌﾟ体" panose="040B0A00000000000000" pitchFamily="50" charset="-128"/>
            </a:endParaRPr>
          </a:p>
          <a:p>
            <a:pPr>
              <a:spcBef>
                <a:spcPct val="0"/>
              </a:spcBef>
              <a:buFontTx/>
              <a:buNone/>
            </a:pPr>
            <a:r>
              <a:rPr lang="en-US" altLang="ja-JP" sz="1600" dirty="0">
                <a:latin typeface="HGP創英角ﾎﾟｯﾌﾟ体" panose="040B0A00000000000000" pitchFamily="50" charset="-128"/>
                <a:ea typeface="HGP創英角ﾎﾟｯﾌﾟ体" panose="040B0A00000000000000" pitchFamily="50" charset="-128"/>
              </a:rPr>
              <a:t>      </a:t>
            </a:r>
            <a:r>
              <a:rPr lang="ja-JP" altLang="en-US" sz="1600" dirty="0">
                <a:latin typeface="HGP創英角ﾎﾟｯﾌﾟ体" panose="040B0A00000000000000" pitchFamily="50" charset="-128"/>
                <a:ea typeface="HGP創英角ﾎﾟｯﾌﾟ体" panose="040B0A00000000000000" pitchFamily="50" charset="-128"/>
              </a:rPr>
              <a:t>トータル値の増減とその比率がすぐにわかる</a:t>
            </a:r>
          </a:p>
        </p:txBody>
      </p:sp>
      <p:grpSp>
        <p:nvGrpSpPr>
          <p:cNvPr id="23557" name="Group 177">
            <a:extLst>
              <a:ext uri="{FF2B5EF4-FFF2-40B4-BE49-F238E27FC236}">
                <a16:creationId xmlns:a16="http://schemas.microsoft.com/office/drawing/2014/main" id="{428E6759-884A-2733-D228-235454D6D6A4}"/>
              </a:ext>
            </a:extLst>
          </p:cNvPr>
          <p:cNvGrpSpPr>
            <a:grpSpLocks/>
          </p:cNvGrpSpPr>
          <p:nvPr/>
        </p:nvGrpSpPr>
        <p:grpSpPr bwMode="auto">
          <a:xfrm>
            <a:off x="3427413" y="4883150"/>
            <a:ext cx="5564188" cy="1981200"/>
            <a:chOff x="623" y="4416"/>
            <a:chExt cx="3505" cy="1248"/>
          </a:xfrm>
        </p:grpSpPr>
        <p:sp>
          <p:nvSpPr>
            <p:cNvPr id="23558" name="Line 630">
              <a:extLst>
                <a:ext uri="{FF2B5EF4-FFF2-40B4-BE49-F238E27FC236}">
                  <a16:creationId xmlns:a16="http://schemas.microsoft.com/office/drawing/2014/main" id="{6495DA50-D484-056A-D4BF-654F6EC513BA}"/>
                </a:ext>
              </a:extLst>
            </p:cNvPr>
            <p:cNvSpPr>
              <a:spLocks noChangeShapeType="1"/>
            </p:cNvSpPr>
            <p:nvPr/>
          </p:nvSpPr>
          <p:spPr bwMode="auto">
            <a:xfrm>
              <a:off x="1021" y="4569"/>
              <a:ext cx="0" cy="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59" name="Rectangle 632">
              <a:extLst>
                <a:ext uri="{FF2B5EF4-FFF2-40B4-BE49-F238E27FC236}">
                  <a16:creationId xmlns:a16="http://schemas.microsoft.com/office/drawing/2014/main" id="{E0405E58-B549-197B-73A6-7BCECDB94917}"/>
                </a:ext>
              </a:extLst>
            </p:cNvPr>
            <p:cNvSpPr>
              <a:spLocks noChangeArrowheads="1"/>
            </p:cNvSpPr>
            <p:nvPr/>
          </p:nvSpPr>
          <p:spPr bwMode="auto">
            <a:xfrm>
              <a:off x="1021" y="4957"/>
              <a:ext cx="133" cy="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60" name="Line 633">
              <a:extLst>
                <a:ext uri="{FF2B5EF4-FFF2-40B4-BE49-F238E27FC236}">
                  <a16:creationId xmlns:a16="http://schemas.microsoft.com/office/drawing/2014/main" id="{E3D175EE-BAF1-6B85-EFDA-89E3F7040563}"/>
                </a:ext>
              </a:extLst>
            </p:cNvPr>
            <p:cNvSpPr>
              <a:spLocks noChangeShapeType="1"/>
            </p:cNvSpPr>
            <p:nvPr/>
          </p:nvSpPr>
          <p:spPr bwMode="auto">
            <a:xfrm>
              <a:off x="1021" y="5469"/>
              <a:ext cx="66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1" name="Text Box 634">
              <a:extLst>
                <a:ext uri="{FF2B5EF4-FFF2-40B4-BE49-F238E27FC236}">
                  <a16:creationId xmlns:a16="http://schemas.microsoft.com/office/drawing/2014/main" id="{5EE028DF-794E-CD25-C55C-54ADA0941232}"/>
                </a:ext>
              </a:extLst>
            </p:cNvPr>
            <p:cNvSpPr txBox="1">
              <a:spLocks noChangeArrowheads="1"/>
            </p:cNvSpPr>
            <p:nvPr/>
          </p:nvSpPr>
          <p:spPr bwMode="auto">
            <a:xfrm>
              <a:off x="1065"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ズレ</a:t>
              </a:r>
            </a:p>
          </p:txBody>
        </p:sp>
        <p:sp>
          <p:nvSpPr>
            <p:cNvPr id="23562" name="Line 635">
              <a:extLst>
                <a:ext uri="{FF2B5EF4-FFF2-40B4-BE49-F238E27FC236}">
                  <a16:creationId xmlns:a16="http://schemas.microsoft.com/office/drawing/2014/main" id="{38721452-DFD9-F388-8E73-FD1D34A02823}"/>
                </a:ext>
              </a:extLst>
            </p:cNvPr>
            <p:cNvSpPr>
              <a:spLocks noChangeShapeType="1"/>
            </p:cNvSpPr>
            <p:nvPr/>
          </p:nvSpPr>
          <p:spPr bwMode="auto">
            <a:xfrm>
              <a:off x="1021" y="4621"/>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3" name="Line 636">
              <a:extLst>
                <a:ext uri="{FF2B5EF4-FFF2-40B4-BE49-F238E27FC236}">
                  <a16:creationId xmlns:a16="http://schemas.microsoft.com/office/drawing/2014/main" id="{D306E1BC-659A-FC32-06E6-4130EEF32FB8}"/>
                </a:ext>
              </a:extLst>
            </p:cNvPr>
            <p:cNvSpPr>
              <a:spLocks noChangeShapeType="1"/>
            </p:cNvSpPr>
            <p:nvPr/>
          </p:nvSpPr>
          <p:spPr bwMode="auto">
            <a:xfrm>
              <a:off x="1021" y="502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4" name="Line 637">
              <a:extLst>
                <a:ext uri="{FF2B5EF4-FFF2-40B4-BE49-F238E27FC236}">
                  <a16:creationId xmlns:a16="http://schemas.microsoft.com/office/drawing/2014/main" id="{6BFDED1F-CC84-363B-98C2-18E616AEDE29}"/>
                </a:ext>
              </a:extLst>
            </p:cNvPr>
            <p:cNvSpPr>
              <a:spLocks noChangeShapeType="1"/>
            </p:cNvSpPr>
            <p:nvPr/>
          </p:nvSpPr>
          <p:spPr bwMode="auto">
            <a:xfrm>
              <a:off x="1021" y="488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5" name="Line 638">
              <a:extLst>
                <a:ext uri="{FF2B5EF4-FFF2-40B4-BE49-F238E27FC236}">
                  <a16:creationId xmlns:a16="http://schemas.microsoft.com/office/drawing/2014/main" id="{132E7789-F0FF-4FC1-0D78-13E14EAA08EA}"/>
                </a:ext>
              </a:extLst>
            </p:cNvPr>
            <p:cNvSpPr>
              <a:spLocks noChangeShapeType="1"/>
            </p:cNvSpPr>
            <p:nvPr/>
          </p:nvSpPr>
          <p:spPr bwMode="auto">
            <a:xfrm>
              <a:off x="1021" y="4755"/>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6" name="Text Box 639">
              <a:extLst>
                <a:ext uri="{FF2B5EF4-FFF2-40B4-BE49-F238E27FC236}">
                  <a16:creationId xmlns:a16="http://schemas.microsoft.com/office/drawing/2014/main" id="{9930C484-43EA-653C-1A09-05BF1243F476}"/>
                </a:ext>
              </a:extLst>
            </p:cNvPr>
            <p:cNvSpPr txBox="1">
              <a:spLocks noChangeArrowheads="1"/>
            </p:cNvSpPr>
            <p:nvPr/>
          </p:nvSpPr>
          <p:spPr bwMode="auto">
            <a:xfrm>
              <a:off x="910" y="5101"/>
              <a:ext cx="13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０</a:t>
              </a:r>
            </a:p>
          </p:txBody>
        </p:sp>
        <p:sp>
          <p:nvSpPr>
            <p:cNvPr id="23567" name="Text Box 640">
              <a:extLst>
                <a:ext uri="{FF2B5EF4-FFF2-40B4-BE49-F238E27FC236}">
                  <a16:creationId xmlns:a16="http://schemas.microsoft.com/office/drawing/2014/main" id="{FE43E7CE-7358-28A0-92FB-112F6590F012}"/>
                </a:ext>
              </a:extLst>
            </p:cNvPr>
            <p:cNvSpPr txBox="1">
              <a:spLocks noChangeArrowheads="1"/>
            </p:cNvSpPr>
            <p:nvPr/>
          </p:nvSpPr>
          <p:spPr bwMode="auto">
            <a:xfrm>
              <a:off x="720" y="4830"/>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４００</a:t>
              </a:r>
            </a:p>
          </p:txBody>
        </p:sp>
        <p:sp>
          <p:nvSpPr>
            <p:cNvPr id="23568" name="Rectangle 641">
              <a:extLst>
                <a:ext uri="{FF2B5EF4-FFF2-40B4-BE49-F238E27FC236}">
                  <a16:creationId xmlns:a16="http://schemas.microsoft.com/office/drawing/2014/main" id="{4816ECCE-CFC5-CDBC-E496-260F2A62903A}"/>
                </a:ext>
              </a:extLst>
            </p:cNvPr>
            <p:cNvSpPr>
              <a:spLocks noChangeArrowheads="1"/>
            </p:cNvSpPr>
            <p:nvPr/>
          </p:nvSpPr>
          <p:spPr bwMode="auto">
            <a:xfrm>
              <a:off x="1154" y="5008"/>
              <a:ext cx="132" cy="14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69" name="Rectangle 642">
              <a:extLst>
                <a:ext uri="{FF2B5EF4-FFF2-40B4-BE49-F238E27FC236}">
                  <a16:creationId xmlns:a16="http://schemas.microsoft.com/office/drawing/2014/main" id="{BA5EE6F8-0DA6-9415-C77F-6C9DFBF6920E}"/>
                </a:ext>
              </a:extLst>
            </p:cNvPr>
            <p:cNvSpPr>
              <a:spLocks noChangeArrowheads="1"/>
            </p:cNvSpPr>
            <p:nvPr/>
          </p:nvSpPr>
          <p:spPr bwMode="auto">
            <a:xfrm>
              <a:off x="1286" y="5059"/>
              <a:ext cx="133" cy="9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70" name="Rectangle 643">
              <a:extLst>
                <a:ext uri="{FF2B5EF4-FFF2-40B4-BE49-F238E27FC236}">
                  <a16:creationId xmlns:a16="http://schemas.microsoft.com/office/drawing/2014/main" id="{69203E1E-23F8-9242-F472-F7B0717181B6}"/>
                </a:ext>
              </a:extLst>
            </p:cNvPr>
            <p:cNvSpPr>
              <a:spLocks noChangeArrowheads="1"/>
            </p:cNvSpPr>
            <p:nvPr/>
          </p:nvSpPr>
          <p:spPr bwMode="auto">
            <a:xfrm>
              <a:off x="1419" y="5093"/>
              <a:ext cx="133" cy="6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71" name="Rectangle 644">
              <a:extLst>
                <a:ext uri="{FF2B5EF4-FFF2-40B4-BE49-F238E27FC236}">
                  <a16:creationId xmlns:a16="http://schemas.microsoft.com/office/drawing/2014/main" id="{86615266-8704-4700-30E8-C035DC825C7D}"/>
                </a:ext>
              </a:extLst>
            </p:cNvPr>
            <p:cNvSpPr>
              <a:spLocks noChangeArrowheads="1"/>
            </p:cNvSpPr>
            <p:nvPr/>
          </p:nvSpPr>
          <p:spPr bwMode="auto">
            <a:xfrm>
              <a:off x="1552" y="5113"/>
              <a:ext cx="133" cy="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572" name="Line 645">
              <a:extLst>
                <a:ext uri="{FF2B5EF4-FFF2-40B4-BE49-F238E27FC236}">
                  <a16:creationId xmlns:a16="http://schemas.microsoft.com/office/drawing/2014/main" id="{65FDCA13-6781-171D-912F-C26214E43D6C}"/>
                </a:ext>
              </a:extLst>
            </p:cNvPr>
            <p:cNvSpPr>
              <a:spLocks noChangeShapeType="1"/>
            </p:cNvSpPr>
            <p:nvPr/>
          </p:nvSpPr>
          <p:spPr bwMode="auto">
            <a:xfrm>
              <a:off x="1686" y="4620"/>
              <a:ext cx="0" cy="8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3" name="Text Box 646">
              <a:extLst>
                <a:ext uri="{FF2B5EF4-FFF2-40B4-BE49-F238E27FC236}">
                  <a16:creationId xmlns:a16="http://schemas.microsoft.com/office/drawing/2014/main" id="{CA509181-974C-1718-1D47-DBC98942413F}"/>
                </a:ext>
              </a:extLst>
            </p:cNvPr>
            <p:cNvSpPr txBox="1">
              <a:spLocks noChangeArrowheads="1"/>
            </p:cNvSpPr>
            <p:nvPr/>
          </p:nvSpPr>
          <p:spPr bwMode="auto">
            <a:xfrm>
              <a:off x="1198"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曲り</a:t>
              </a:r>
            </a:p>
          </p:txBody>
        </p:sp>
        <p:sp>
          <p:nvSpPr>
            <p:cNvPr id="23574" name="Text Box 647">
              <a:extLst>
                <a:ext uri="{FF2B5EF4-FFF2-40B4-BE49-F238E27FC236}">
                  <a16:creationId xmlns:a16="http://schemas.microsoft.com/office/drawing/2014/main" id="{00CCF1D0-D612-0463-7F92-D81EAE834DA6}"/>
                </a:ext>
              </a:extLst>
            </p:cNvPr>
            <p:cNvSpPr txBox="1">
              <a:spLocks noChangeArrowheads="1"/>
            </p:cNvSpPr>
            <p:nvPr/>
          </p:nvSpPr>
          <p:spPr bwMode="auto">
            <a:xfrm>
              <a:off x="1331"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シワ</a:t>
              </a:r>
            </a:p>
          </p:txBody>
        </p:sp>
        <p:sp>
          <p:nvSpPr>
            <p:cNvPr id="23575" name="Text Box 648">
              <a:extLst>
                <a:ext uri="{FF2B5EF4-FFF2-40B4-BE49-F238E27FC236}">
                  <a16:creationId xmlns:a16="http://schemas.microsoft.com/office/drawing/2014/main" id="{87361FFE-A4CF-D41E-374E-4B26702C1CEC}"/>
                </a:ext>
              </a:extLst>
            </p:cNvPr>
            <p:cNvSpPr txBox="1">
              <a:spLocks noChangeArrowheads="1"/>
            </p:cNvSpPr>
            <p:nvPr/>
          </p:nvSpPr>
          <p:spPr bwMode="auto">
            <a:xfrm>
              <a:off x="1464" y="5140"/>
              <a:ext cx="132"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汚れ</a:t>
              </a:r>
            </a:p>
          </p:txBody>
        </p:sp>
        <p:sp>
          <p:nvSpPr>
            <p:cNvPr id="23576" name="Text Box 649">
              <a:extLst>
                <a:ext uri="{FF2B5EF4-FFF2-40B4-BE49-F238E27FC236}">
                  <a16:creationId xmlns:a16="http://schemas.microsoft.com/office/drawing/2014/main" id="{DD69319B-29E3-49B1-3412-0AF37CFF15BF}"/>
                </a:ext>
              </a:extLst>
            </p:cNvPr>
            <p:cNvSpPr txBox="1">
              <a:spLocks noChangeArrowheads="1"/>
            </p:cNvSpPr>
            <p:nvPr/>
          </p:nvSpPr>
          <p:spPr bwMode="auto">
            <a:xfrm>
              <a:off x="1588" y="5144"/>
              <a:ext cx="13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その他</a:t>
              </a:r>
            </a:p>
          </p:txBody>
        </p:sp>
        <p:sp>
          <p:nvSpPr>
            <p:cNvPr id="23577" name="Line 651">
              <a:extLst>
                <a:ext uri="{FF2B5EF4-FFF2-40B4-BE49-F238E27FC236}">
                  <a16:creationId xmlns:a16="http://schemas.microsoft.com/office/drawing/2014/main" id="{16043FCE-B7E9-AD48-4194-549EF0FE5D36}"/>
                </a:ext>
              </a:extLst>
            </p:cNvPr>
            <p:cNvSpPr>
              <a:spLocks noChangeShapeType="1"/>
            </p:cNvSpPr>
            <p:nvPr/>
          </p:nvSpPr>
          <p:spPr bwMode="auto">
            <a:xfrm>
              <a:off x="1644" y="471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8" name="Text Box 652">
              <a:extLst>
                <a:ext uri="{FF2B5EF4-FFF2-40B4-BE49-F238E27FC236}">
                  <a16:creationId xmlns:a16="http://schemas.microsoft.com/office/drawing/2014/main" id="{33770BD9-D58C-5EF2-6862-D8AD4EBCC37A}"/>
                </a:ext>
              </a:extLst>
            </p:cNvPr>
            <p:cNvSpPr txBox="1">
              <a:spLocks noChangeArrowheads="1"/>
            </p:cNvSpPr>
            <p:nvPr/>
          </p:nvSpPr>
          <p:spPr bwMode="auto">
            <a:xfrm>
              <a:off x="1676" y="5089"/>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０</a:t>
              </a:r>
            </a:p>
          </p:txBody>
        </p:sp>
        <p:sp>
          <p:nvSpPr>
            <p:cNvPr id="23579" name="Line 653">
              <a:extLst>
                <a:ext uri="{FF2B5EF4-FFF2-40B4-BE49-F238E27FC236}">
                  <a16:creationId xmlns:a16="http://schemas.microsoft.com/office/drawing/2014/main" id="{3CB04F36-DB81-AD76-9769-E0BD02AA5D41}"/>
                </a:ext>
              </a:extLst>
            </p:cNvPr>
            <p:cNvSpPr>
              <a:spLocks noChangeShapeType="1"/>
            </p:cNvSpPr>
            <p:nvPr/>
          </p:nvSpPr>
          <p:spPr bwMode="auto">
            <a:xfrm>
              <a:off x="1644" y="4935"/>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0" name="Line 654">
              <a:extLst>
                <a:ext uri="{FF2B5EF4-FFF2-40B4-BE49-F238E27FC236}">
                  <a16:creationId xmlns:a16="http://schemas.microsoft.com/office/drawing/2014/main" id="{FD941AD5-975A-2385-A33A-51FCFE4C7784}"/>
                </a:ext>
              </a:extLst>
            </p:cNvPr>
            <p:cNvSpPr>
              <a:spLocks noChangeShapeType="1"/>
            </p:cNvSpPr>
            <p:nvPr/>
          </p:nvSpPr>
          <p:spPr bwMode="auto">
            <a:xfrm>
              <a:off x="1650" y="4621"/>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1" name="Line 655">
              <a:extLst>
                <a:ext uri="{FF2B5EF4-FFF2-40B4-BE49-F238E27FC236}">
                  <a16:creationId xmlns:a16="http://schemas.microsoft.com/office/drawing/2014/main" id="{552864A2-6BA4-3567-DDE6-3578013E6E45}"/>
                </a:ext>
              </a:extLst>
            </p:cNvPr>
            <p:cNvSpPr>
              <a:spLocks noChangeShapeType="1"/>
            </p:cNvSpPr>
            <p:nvPr/>
          </p:nvSpPr>
          <p:spPr bwMode="auto">
            <a:xfrm>
              <a:off x="1644" y="4830"/>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2" name="Text Box 656">
              <a:extLst>
                <a:ext uri="{FF2B5EF4-FFF2-40B4-BE49-F238E27FC236}">
                  <a16:creationId xmlns:a16="http://schemas.microsoft.com/office/drawing/2014/main" id="{0CC83680-AE7E-620A-E77F-F5D4893893B2}"/>
                </a:ext>
              </a:extLst>
            </p:cNvPr>
            <p:cNvSpPr txBox="1">
              <a:spLocks noChangeArrowheads="1"/>
            </p:cNvSpPr>
            <p:nvPr/>
          </p:nvSpPr>
          <p:spPr bwMode="auto">
            <a:xfrm>
              <a:off x="1652" y="4950"/>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２０</a:t>
              </a:r>
            </a:p>
          </p:txBody>
        </p:sp>
        <p:sp>
          <p:nvSpPr>
            <p:cNvPr id="23583" name="Text Box 657">
              <a:extLst>
                <a:ext uri="{FF2B5EF4-FFF2-40B4-BE49-F238E27FC236}">
                  <a16:creationId xmlns:a16="http://schemas.microsoft.com/office/drawing/2014/main" id="{C54FA949-B3E0-CEF6-6101-B79E860A556D}"/>
                </a:ext>
              </a:extLst>
            </p:cNvPr>
            <p:cNvSpPr txBox="1">
              <a:spLocks noChangeArrowheads="1"/>
            </p:cNvSpPr>
            <p:nvPr/>
          </p:nvSpPr>
          <p:spPr bwMode="auto">
            <a:xfrm>
              <a:off x="1660" y="4842"/>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４０</a:t>
              </a:r>
            </a:p>
          </p:txBody>
        </p:sp>
        <p:sp>
          <p:nvSpPr>
            <p:cNvPr id="23584" name="Text Box 658">
              <a:extLst>
                <a:ext uri="{FF2B5EF4-FFF2-40B4-BE49-F238E27FC236}">
                  <a16:creationId xmlns:a16="http://schemas.microsoft.com/office/drawing/2014/main" id="{12781D17-1874-1AA0-91BC-9CF2A0DBE3CE}"/>
                </a:ext>
              </a:extLst>
            </p:cNvPr>
            <p:cNvSpPr txBox="1">
              <a:spLocks noChangeArrowheads="1"/>
            </p:cNvSpPr>
            <p:nvPr/>
          </p:nvSpPr>
          <p:spPr bwMode="auto">
            <a:xfrm>
              <a:off x="1660" y="4746"/>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６０</a:t>
              </a:r>
            </a:p>
          </p:txBody>
        </p:sp>
        <p:sp>
          <p:nvSpPr>
            <p:cNvPr id="23585" name="Text Box 659">
              <a:extLst>
                <a:ext uri="{FF2B5EF4-FFF2-40B4-BE49-F238E27FC236}">
                  <a16:creationId xmlns:a16="http://schemas.microsoft.com/office/drawing/2014/main" id="{FE5AC2D7-13AD-7C7C-88E7-B118D99FC1A3}"/>
                </a:ext>
              </a:extLst>
            </p:cNvPr>
            <p:cNvSpPr txBox="1">
              <a:spLocks noChangeArrowheads="1"/>
            </p:cNvSpPr>
            <p:nvPr/>
          </p:nvSpPr>
          <p:spPr bwMode="auto">
            <a:xfrm>
              <a:off x="1664" y="4652"/>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８０</a:t>
              </a:r>
            </a:p>
          </p:txBody>
        </p:sp>
        <p:sp>
          <p:nvSpPr>
            <p:cNvPr id="23586" name="Text Box 660">
              <a:extLst>
                <a:ext uri="{FF2B5EF4-FFF2-40B4-BE49-F238E27FC236}">
                  <a16:creationId xmlns:a16="http://schemas.microsoft.com/office/drawing/2014/main" id="{DCD675D9-B513-9663-B0C8-22C0FFDF54EB}"/>
                </a:ext>
              </a:extLst>
            </p:cNvPr>
            <p:cNvSpPr txBox="1">
              <a:spLocks noChangeArrowheads="1"/>
            </p:cNvSpPr>
            <p:nvPr/>
          </p:nvSpPr>
          <p:spPr bwMode="auto">
            <a:xfrm>
              <a:off x="1652" y="4548"/>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dirty="0">
                  <a:latin typeface="HGP創英角ﾎﾟｯﾌﾟ体" panose="040B0A00000000000000" pitchFamily="50" charset="-128"/>
                  <a:ea typeface="HGP創英角ﾎﾟｯﾌﾟ体" panose="040B0A00000000000000" pitchFamily="50" charset="-128"/>
                </a:rPr>
                <a:t>１００</a:t>
              </a:r>
            </a:p>
          </p:txBody>
        </p:sp>
        <p:sp>
          <p:nvSpPr>
            <p:cNvPr id="23587" name="Line 661">
              <a:extLst>
                <a:ext uri="{FF2B5EF4-FFF2-40B4-BE49-F238E27FC236}">
                  <a16:creationId xmlns:a16="http://schemas.microsoft.com/office/drawing/2014/main" id="{AAE19200-5848-B20E-E8B1-DF99EDB1952B}"/>
                </a:ext>
              </a:extLst>
            </p:cNvPr>
            <p:cNvSpPr>
              <a:spLocks noChangeShapeType="1"/>
            </p:cNvSpPr>
            <p:nvPr/>
          </p:nvSpPr>
          <p:spPr bwMode="auto">
            <a:xfrm>
              <a:off x="1644" y="5040"/>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8" name="Text Box 662">
              <a:extLst>
                <a:ext uri="{FF2B5EF4-FFF2-40B4-BE49-F238E27FC236}">
                  <a16:creationId xmlns:a16="http://schemas.microsoft.com/office/drawing/2014/main" id="{5540DE12-C31C-73F9-E60F-24F63A5DF5B1}"/>
                </a:ext>
              </a:extLst>
            </p:cNvPr>
            <p:cNvSpPr txBox="1">
              <a:spLocks noChangeArrowheads="1"/>
            </p:cNvSpPr>
            <p:nvPr/>
          </p:nvSpPr>
          <p:spPr bwMode="auto">
            <a:xfrm>
              <a:off x="1650" y="4468"/>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t>％</a:t>
              </a:r>
            </a:p>
          </p:txBody>
        </p:sp>
        <p:sp>
          <p:nvSpPr>
            <p:cNvPr id="23589" name="Text Box 663">
              <a:extLst>
                <a:ext uri="{FF2B5EF4-FFF2-40B4-BE49-F238E27FC236}">
                  <a16:creationId xmlns:a16="http://schemas.microsoft.com/office/drawing/2014/main" id="{7DC7B920-A0DE-38A9-E85B-0D02A0E0A357}"/>
                </a:ext>
              </a:extLst>
            </p:cNvPr>
            <p:cNvSpPr txBox="1">
              <a:spLocks noChangeArrowheads="1"/>
            </p:cNvSpPr>
            <p:nvPr/>
          </p:nvSpPr>
          <p:spPr bwMode="auto">
            <a:xfrm>
              <a:off x="1063" y="4886"/>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t>●</a:t>
              </a:r>
            </a:p>
          </p:txBody>
        </p:sp>
        <p:sp>
          <p:nvSpPr>
            <p:cNvPr id="23590" name="Text Box 664">
              <a:extLst>
                <a:ext uri="{FF2B5EF4-FFF2-40B4-BE49-F238E27FC236}">
                  <a16:creationId xmlns:a16="http://schemas.microsoft.com/office/drawing/2014/main" id="{FF023500-6AFD-EE89-E8EF-023B387B2EFA}"/>
                </a:ext>
              </a:extLst>
            </p:cNvPr>
            <p:cNvSpPr txBox="1">
              <a:spLocks noChangeArrowheads="1"/>
            </p:cNvSpPr>
            <p:nvPr/>
          </p:nvSpPr>
          <p:spPr bwMode="auto">
            <a:xfrm>
              <a:off x="1200" y="4686"/>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t>●</a:t>
              </a:r>
            </a:p>
          </p:txBody>
        </p:sp>
        <p:sp>
          <p:nvSpPr>
            <p:cNvPr id="23591" name="Text Box 665">
              <a:extLst>
                <a:ext uri="{FF2B5EF4-FFF2-40B4-BE49-F238E27FC236}">
                  <a16:creationId xmlns:a16="http://schemas.microsoft.com/office/drawing/2014/main" id="{855BD1B3-91F2-8705-6666-C77E02F698DD}"/>
                </a:ext>
              </a:extLst>
            </p:cNvPr>
            <p:cNvSpPr txBox="1">
              <a:spLocks noChangeArrowheads="1"/>
            </p:cNvSpPr>
            <p:nvPr/>
          </p:nvSpPr>
          <p:spPr bwMode="auto">
            <a:xfrm>
              <a:off x="1328" y="4619"/>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t>●</a:t>
              </a:r>
            </a:p>
          </p:txBody>
        </p:sp>
        <p:sp>
          <p:nvSpPr>
            <p:cNvPr id="23592" name="Text Box 666">
              <a:extLst>
                <a:ext uri="{FF2B5EF4-FFF2-40B4-BE49-F238E27FC236}">
                  <a16:creationId xmlns:a16="http://schemas.microsoft.com/office/drawing/2014/main" id="{62F2A587-2F94-304A-3724-FE09C98FD69D}"/>
                </a:ext>
              </a:extLst>
            </p:cNvPr>
            <p:cNvSpPr txBox="1">
              <a:spLocks noChangeArrowheads="1"/>
            </p:cNvSpPr>
            <p:nvPr/>
          </p:nvSpPr>
          <p:spPr bwMode="auto">
            <a:xfrm>
              <a:off x="1464" y="4570"/>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t>●</a:t>
              </a:r>
            </a:p>
          </p:txBody>
        </p:sp>
        <p:sp>
          <p:nvSpPr>
            <p:cNvPr id="23593" name="Text Box 668">
              <a:extLst>
                <a:ext uri="{FF2B5EF4-FFF2-40B4-BE49-F238E27FC236}">
                  <a16:creationId xmlns:a16="http://schemas.microsoft.com/office/drawing/2014/main" id="{4500345C-CF1D-586B-B296-501AE2FF1962}"/>
                </a:ext>
              </a:extLst>
            </p:cNvPr>
            <p:cNvSpPr txBox="1">
              <a:spLocks noChangeArrowheads="1"/>
            </p:cNvSpPr>
            <p:nvPr/>
          </p:nvSpPr>
          <p:spPr bwMode="auto">
            <a:xfrm>
              <a:off x="1585" y="4524"/>
              <a:ext cx="265"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594" name="Line 669">
              <a:extLst>
                <a:ext uri="{FF2B5EF4-FFF2-40B4-BE49-F238E27FC236}">
                  <a16:creationId xmlns:a16="http://schemas.microsoft.com/office/drawing/2014/main" id="{5ED93032-AE24-DF95-2599-EF57178CEA5D}"/>
                </a:ext>
              </a:extLst>
            </p:cNvPr>
            <p:cNvSpPr>
              <a:spLocks noChangeShapeType="1"/>
            </p:cNvSpPr>
            <p:nvPr/>
          </p:nvSpPr>
          <p:spPr bwMode="auto">
            <a:xfrm flipV="1">
              <a:off x="1021" y="4946"/>
              <a:ext cx="124" cy="21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5" name="Line 670">
              <a:extLst>
                <a:ext uri="{FF2B5EF4-FFF2-40B4-BE49-F238E27FC236}">
                  <a16:creationId xmlns:a16="http://schemas.microsoft.com/office/drawing/2014/main" id="{AC81C413-04D4-4674-BB2E-E703F493396F}"/>
                </a:ext>
              </a:extLst>
            </p:cNvPr>
            <p:cNvSpPr>
              <a:spLocks noChangeShapeType="1"/>
            </p:cNvSpPr>
            <p:nvPr/>
          </p:nvSpPr>
          <p:spPr bwMode="auto">
            <a:xfrm flipV="1">
              <a:off x="1138" y="4764"/>
              <a:ext cx="144" cy="19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6" name="Line 671">
              <a:extLst>
                <a:ext uri="{FF2B5EF4-FFF2-40B4-BE49-F238E27FC236}">
                  <a16:creationId xmlns:a16="http://schemas.microsoft.com/office/drawing/2014/main" id="{43BE549F-F689-3AAA-648F-63B91865B4AB}"/>
                </a:ext>
              </a:extLst>
            </p:cNvPr>
            <p:cNvSpPr>
              <a:spLocks noChangeShapeType="1"/>
            </p:cNvSpPr>
            <p:nvPr/>
          </p:nvSpPr>
          <p:spPr bwMode="auto">
            <a:xfrm flipV="1">
              <a:off x="1282" y="4675"/>
              <a:ext cx="139" cy="9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7" name="Line 672">
              <a:extLst>
                <a:ext uri="{FF2B5EF4-FFF2-40B4-BE49-F238E27FC236}">
                  <a16:creationId xmlns:a16="http://schemas.microsoft.com/office/drawing/2014/main" id="{1C3F4E9E-21DC-BE80-D161-4DA5278759CB}"/>
                </a:ext>
              </a:extLst>
            </p:cNvPr>
            <p:cNvSpPr>
              <a:spLocks noChangeShapeType="1"/>
            </p:cNvSpPr>
            <p:nvPr/>
          </p:nvSpPr>
          <p:spPr bwMode="auto">
            <a:xfrm flipV="1">
              <a:off x="1411" y="4641"/>
              <a:ext cx="128" cy="4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8" name="Line 673">
              <a:extLst>
                <a:ext uri="{FF2B5EF4-FFF2-40B4-BE49-F238E27FC236}">
                  <a16:creationId xmlns:a16="http://schemas.microsoft.com/office/drawing/2014/main" id="{DBE9E737-B4A5-A38B-8446-772149913428}"/>
                </a:ext>
              </a:extLst>
            </p:cNvPr>
            <p:cNvSpPr>
              <a:spLocks noChangeShapeType="1"/>
            </p:cNvSpPr>
            <p:nvPr/>
          </p:nvSpPr>
          <p:spPr bwMode="auto">
            <a:xfrm flipV="1">
              <a:off x="1545" y="4611"/>
              <a:ext cx="132" cy="2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9" name="Text Box 675">
              <a:extLst>
                <a:ext uri="{FF2B5EF4-FFF2-40B4-BE49-F238E27FC236}">
                  <a16:creationId xmlns:a16="http://schemas.microsoft.com/office/drawing/2014/main" id="{E3DDA353-86D0-8A8D-510F-93877F3B57FD}"/>
                </a:ext>
              </a:extLst>
            </p:cNvPr>
            <p:cNvSpPr txBox="1">
              <a:spLocks noChangeArrowheads="1"/>
            </p:cNvSpPr>
            <p:nvPr/>
          </p:nvSpPr>
          <p:spPr bwMode="auto">
            <a:xfrm>
              <a:off x="623" y="4487"/>
              <a:ext cx="194"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ラベル不良枚数</a:t>
              </a:r>
            </a:p>
          </p:txBody>
        </p:sp>
        <p:sp>
          <p:nvSpPr>
            <p:cNvPr id="23600" name="Text Box 676">
              <a:extLst>
                <a:ext uri="{FF2B5EF4-FFF2-40B4-BE49-F238E27FC236}">
                  <a16:creationId xmlns:a16="http://schemas.microsoft.com/office/drawing/2014/main" id="{51DEEEB1-87AD-225B-A555-B11A2B8AC015}"/>
                </a:ext>
              </a:extLst>
            </p:cNvPr>
            <p:cNvSpPr txBox="1">
              <a:spLocks noChangeArrowheads="1"/>
            </p:cNvSpPr>
            <p:nvPr/>
          </p:nvSpPr>
          <p:spPr bwMode="auto">
            <a:xfrm>
              <a:off x="1811" y="4535"/>
              <a:ext cx="194"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dirty="0">
                  <a:latin typeface="HGP創英角ﾎﾟｯﾌﾟ体" panose="040B0A00000000000000" pitchFamily="50" charset="-128"/>
                  <a:ea typeface="HGP創英角ﾎﾟｯﾌﾟ体" panose="040B0A00000000000000" pitchFamily="50" charset="-128"/>
                </a:rPr>
                <a:t>累積比率</a:t>
              </a:r>
            </a:p>
          </p:txBody>
        </p:sp>
        <p:sp>
          <p:nvSpPr>
            <p:cNvPr id="23601" name="Text Box 677">
              <a:extLst>
                <a:ext uri="{FF2B5EF4-FFF2-40B4-BE49-F238E27FC236}">
                  <a16:creationId xmlns:a16="http://schemas.microsoft.com/office/drawing/2014/main" id="{6B63214F-6EDB-60AC-AF1D-5B71F5D715D2}"/>
                </a:ext>
              </a:extLst>
            </p:cNvPr>
            <p:cNvSpPr txBox="1">
              <a:spLocks noChangeArrowheads="1"/>
            </p:cNvSpPr>
            <p:nvPr/>
          </p:nvSpPr>
          <p:spPr bwMode="auto">
            <a:xfrm>
              <a:off x="1008" y="5520"/>
              <a:ext cx="838"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dirty="0">
                  <a:latin typeface="HGP創英角ﾎﾟｯﾌﾟ体" panose="040B0A00000000000000" pitchFamily="50" charset="-128"/>
                  <a:ea typeface="HGP創英角ﾎﾟｯﾌﾟ体" panose="040B0A00000000000000" pitchFamily="50" charset="-128"/>
                </a:rPr>
                <a:t>図９．上塗りブツの内訳</a:t>
              </a:r>
            </a:p>
          </p:txBody>
        </p:sp>
        <p:sp>
          <p:nvSpPr>
            <p:cNvPr id="23602" name="Text Box 678">
              <a:extLst>
                <a:ext uri="{FF2B5EF4-FFF2-40B4-BE49-F238E27FC236}">
                  <a16:creationId xmlns:a16="http://schemas.microsoft.com/office/drawing/2014/main" id="{D2231F3D-B860-2681-4366-51D948A51109}"/>
                </a:ext>
              </a:extLst>
            </p:cNvPr>
            <p:cNvSpPr txBox="1">
              <a:spLocks noChangeArrowheads="1"/>
            </p:cNvSpPr>
            <p:nvPr/>
          </p:nvSpPr>
          <p:spPr bwMode="auto">
            <a:xfrm>
              <a:off x="720" y="4547"/>
              <a:ext cx="34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８００</a:t>
              </a:r>
            </a:p>
          </p:txBody>
        </p:sp>
        <p:sp>
          <p:nvSpPr>
            <p:cNvPr id="23603" name="Text Box 679">
              <a:extLst>
                <a:ext uri="{FF2B5EF4-FFF2-40B4-BE49-F238E27FC236}">
                  <a16:creationId xmlns:a16="http://schemas.microsoft.com/office/drawing/2014/main" id="{9A377EA8-845B-2621-F386-3B5D7B8CCD51}"/>
                </a:ext>
              </a:extLst>
            </p:cNvPr>
            <p:cNvSpPr txBox="1">
              <a:spLocks noChangeArrowheads="1"/>
            </p:cNvSpPr>
            <p:nvPr/>
          </p:nvSpPr>
          <p:spPr bwMode="auto">
            <a:xfrm>
              <a:off x="861" y="4464"/>
              <a:ext cx="26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枚数</a:t>
              </a:r>
            </a:p>
          </p:txBody>
        </p:sp>
        <p:sp>
          <p:nvSpPr>
            <p:cNvPr id="23604" name="Text Box 681">
              <a:extLst>
                <a:ext uri="{FF2B5EF4-FFF2-40B4-BE49-F238E27FC236}">
                  <a16:creationId xmlns:a16="http://schemas.microsoft.com/office/drawing/2014/main" id="{833C876A-3BF7-C054-891C-7E30494C155A}"/>
                </a:ext>
              </a:extLst>
            </p:cNvPr>
            <p:cNvSpPr txBox="1">
              <a:spLocks noChangeArrowheads="1"/>
            </p:cNvSpPr>
            <p:nvPr/>
          </p:nvSpPr>
          <p:spPr bwMode="auto">
            <a:xfrm>
              <a:off x="1248" y="4800"/>
              <a:ext cx="445"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dirty="0"/>
                <a:t>02</a:t>
              </a:r>
              <a:r>
                <a:rPr lang="ja-JP" altLang="en-US" sz="800" dirty="0"/>
                <a:t>年</a:t>
              </a:r>
              <a:r>
                <a:rPr lang="en-US" altLang="ja-JP" sz="800" dirty="0"/>
                <a:t>6</a:t>
              </a:r>
              <a:r>
                <a:rPr lang="ja-JP" altLang="en-US" sz="800" dirty="0"/>
                <a:t>月</a:t>
              </a:r>
            </a:p>
            <a:p>
              <a:pPr algn="ctr" eaLnBrk="1" hangingPunct="1">
                <a:lnSpc>
                  <a:spcPct val="90000"/>
                </a:lnSpc>
                <a:spcBef>
                  <a:spcPct val="0"/>
                </a:spcBef>
                <a:buFontTx/>
                <a:buNone/>
              </a:pPr>
              <a:r>
                <a:rPr lang="en-US" altLang="ja-JP" sz="800" dirty="0"/>
                <a:t>n=</a:t>
              </a:r>
              <a:r>
                <a:rPr lang="ja-JP" altLang="en-US" sz="800" dirty="0"/>
                <a:t>８０５</a:t>
              </a:r>
            </a:p>
          </p:txBody>
        </p:sp>
        <p:sp>
          <p:nvSpPr>
            <p:cNvPr id="23605" name="Text Box 733">
              <a:extLst>
                <a:ext uri="{FF2B5EF4-FFF2-40B4-BE49-F238E27FC236}">
                  <a16:creationId xmlns:a16="http://schemas.microsoft.com/office/drawing/2014/main" id="{9FFDA327-CADD-1A65-8C25-C1AAD6758C38}"/>
                </a:ext>
              </a:extLst>
            </p:cNvPr>
            <p:cNvSpPr txBox="1">
              <a:spLocks noChangeArrowheads="1"/>
            </p:cNvSpPr>
            <p:nvPr/>
          </p:nvSpPr>
          <p:spPr bwMode="auto">
            <a:xfrm>
              <a:off x="714" y="4944"/>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t>２００</a:t>
              </a:r>
            </a:p>
          </p:txBody>
        </p:sp>
        <p:sp>
          <p:nvSpPr>
            <p:cNvPr id="23606" name="Text Box 734">
              <a:extLst>
                <a:ext uri="{FF2B5EF4-FFF2-40B4-BE49-F238E27FC236}">
                  <a16:creationId xmlns:a16="http://schemas.microsoft.com/office/drawing/2014/main" id="{6D10E982-5A90-A1CC-E3F1-5E1995FC277B}"/>
                </a:ext>
              </a:extLst>
            </p:cNvPr>
            <p:cNvSpPr txBox="1">
              <a:spLocks noChangeArrowheads="1"/>
            </p:cNvSpPr>
            <p:nvPr/>
          </p:nvSpPr>
          <p:spPr bwMode="auto">
            <a:xfrm>
              <a:off x="714" y="4692"/>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６００</a:t>
              </a:r>
            </a:p>
          </p:txBody>
        </p:sp>
        <p:sp>
          <p:nvSpPr>
            <p:cNvPr id="23607" name="Line 735">
              <a:extLst>
                <a:ext uri="{FF2B5EF4-FFF2-40B4-BE49-F238E27FC236}">
                  <a16:creationId xmlns:a16="http://schemas.microsoft.com/office/drawing/2014/main" id="{2E771727-F771-2EC1-0152-0672C59EDDAF}"/>
                </a:ext>
              </a:extLst>
            </p:cNvPr>
            <p:cNvSpPr>
              <a:spLocks noChangeShapeType="1"/>
            </p:cNvSpPr>
            <p:nvPr/>
          </p:nvSpPr>
          <p:spPr bwMode="auto">
            <a:xfrm>
              <a:off x="2605" y="4857"/>
              <a:ext cx="0" cy="6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08" name="Rectangle 736">
              <a:extLst>
                <a:ext uri="{FF2B5EF4-FFF2-40B4-BE49-F238E27FC236}">
                  <a16:creationId xmlns:a16="http://schemas.microsoft.com/office/drawing/2014/main" id="{D03AA6E8-9467-363D-42C6-B9080DCA268A}"/>
                </a:ext>
              </a:extLst>
            </p:cNvPr>
            <p:cNvSpPr>
              <a:spLocks noChangeArrowheads="1"/>
            </p:cNvSpPr>
            <p:nvPr/>
          </p:nvSpPr>
          <p:spPr bwMode="auto">
            <a:xfrm>
              <a:off x="2605" y="5077"/>
              <a:ext cx="133" cy="8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09" name="Line 737">
              <a:extLst>
                <a:ext uri="{FF2B5EF4-FFF2-40B4-BE49-F238E27FC236}">
                  <a16:creationId xmlns:a16="http://schemas.microsoft.com/office/drawing/2014/main" id="{499E87BB-9C44-BDE4-FD11-04C2D797444A}"/>
                </a:ext>
              </a:extLst>
            </p:cNvPr>
            <p:cNvSpPr>
              <a:spLocks noChangeShapeType="1"/>
            </p:cNvSpPr>
            <p:nvPr/>
          </p:nvSpPr>
          <p:spPr bwMode="auto">
            <a:xfrm>
              <a:off x="2605" y="5469"/>
              <a:ext cx="66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0" name="Text Box 738">
              <a:extLst>
                <a:ext uri="{FF2B5EF4-FFF2-40B4-BE49-F238E27FC236}">
                  <a16:creationId xmlns:a16="http://schemas.microsoft.com/office/drawing/2014/main" id="{F201AE71-AEBD-4D6E-8F82-C175CBF88872}"/>
                </a:ext>
              </a:extLst>
            </p:cNvPr>
            <p:cNvSpPr txBox="1">
              <a:spLocks noChangeArrowheads="1"/>
            </p:cNvSpPr>
            <p:nvPr/>
          </p:nvSpPr>
          <p:spPr bwMode="auto">
            <a:xfrm>
              <a:off x="2649"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dirty="0">
                  <a:latin typeface="HGP創英角ﾎﾟｯﾌﾟ体" panose="040B0A00000000000000" pitchFamily="50" charset="-128"/>
                  <a:ea typeface="HGP創英角ﾎﾟｯﾌﾟ体" panose="040B0A00000000000000" pitchFamily="50" charset="-128"/>
                </a:rPr>
                <a:t>ズレ</a:t>
              </a:r>
            </a:p>
          </p:txBody>
        </p:sp>
        <p:sp>
          <p:nvSpPr>
            <p:cNvPr id="23611" name="Line 740">
              <a:extLst>
                <a:ext uri="{FF2B5EF4-FFF2-40B4-BE49-F238E27FC236}">
                  <a16:creationId xmlns:a16="http://schemas.microsoft.com/office/drawing/2014/main" id="{887CDAB7-5634-A403-B515-D13747349E22}"/>
                </a:ext>
              </a:extLst>
            </p:cNvPr>
            <p:cNvSpPr>
              <a:spLocks noChangeShapeType="1"/>
            </p:cNvSpPr>
            <p:nvPr/>
          </p:nvSpPr>
          <p:spPr bwMode="auto">
            <a:xfrm>
              <a:off x="2605" y="5023"/>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2" name="Line 741">
              <a:extLst>
                <a:ext uri="{FF2B5EF4-FFF2-40B4-BE49-F238E27FC236}">
                  <a16:creationId xmlns:a16="http://schemas.microsoft.com/office/drawing/2014/main" id="{27E1253A-0A2F-913F-0532-E08782E6231F}"/>
                </a:ext>
              </a:extLst>
            </p:cNvPr>
            <p:cNvSpPr>
              <a:spLocks noChangeShapeType="1"/>
            </p:cNvSpPr>
            <p:nvPr/>
          </p:nvSpPr>
          <p:spPr bwMode="auto">
            <a:xfrm>
              <a:off x="2605" y="4889"/>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3" name="Text Box 743">
              <a:extLst>
                <a:ext uri="{FF2B5EF4-FFF2-40B4-BE49-F238E27FC236}">
                  <a16:creationId xmlns:a16="http://schemas.microsoft.com/office/drawing/2014/main" id="{C6EA601C-4941-518A-8281-6A5DCA08BF05}"/>
                </a:ext>
              </a:extLst>
            </p:cNvPr>
            <p:cNvSpPr txBox="1">
              <a:spLocks noChangeArrowheads="1"/>
            </p:cNvSpPr>
            <p:nvPr/>
          </p:nvSpPr>
          <p:spPr bwMode="auto">
            <a:xfrm>
              <a:off x="2494" y="5101"/>
              <a:ext cx="13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０</a:t>
              </a:r>
            </a:p>
          </p:txBody>
        </p:sp>
        <p:sp>
          <p:nvSpPr>
            <p:cNvPr id="23614" name="Text Box 744">
              <a:extLst>
                <a:ext uri="{FF2B5EF4-FFF2-40B4-BE49-F238E27FC236}">
                  <a16:creationId xmlns:a16="http://schemas.microsoft.com/office/drawing/2014/main" id="{DCC5D4E2-D3EA-4954-3C3D-55CE4E1A9A70}"/>
                </a:ext>
              </a:extLst>
            </p:cNvPr>
            <p:cNvSpPr txBox="1">
              <a:spLocks noChangeArrowheads="1"/>
            </p:cNvSpPr>
            <p:nvPr/>
          </p:nvSpPr>
          <p:spPr bwMode="auto">
            <a:xfrm>
              <a:off x="2304" y="4830"/>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４００</a:t>
              </a:r>
            </a:p>
          </p:txBody>
        </p:sp>
        <p:sp>
          <p:nvSpPr>
            <p:cNvPr id="23615" name="Rectangle 745">
              <a:extLst>
                <a:ext uri="{FF2B5EF4-FFF2-40B4-BE49-F238E27FC236}">
                  <a16:creationId xmlns:a16="http://schemas.microsoft.com/office/drawing/2014/main" id="{E480CF19-03AD-C502-473C-B450233A7C14}"/>
                </a:ext>
              </a:extLst>
            </p:cNvPr>
            <p:cNvSpPr>
              <a:spLocks noChangeArrowheads="1"/>
            </p:cNvSpPr>
            <p:nvPr/>
          </p:nvSpPr>
          <p:spPr bwMode="auto">
            <a:xfrm>
              <a:off x="2738" y="5074"/>
              <a:ext cx="132" cy="8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16" name="Rectangle 746">
              <a:extLst>
                <a:ext uri="{FF2B5EF4-FFF2-40B4-BE49-F238E27FC236}">
                  <a16:creationId xmlns:a16="http://schemas.microsoft.com/office/drawing/2014/main" id="{781C454C-11DD-59C5-8EB4-51DD001C2242}"/>
                </a:ext>
              </a:extLst>
            </p:cNvPr>
            <p:cNvSpPr>
              <a:spLocks noChangeArrowheads="1"/>
            </p:cNvSpPr>
            <p:nvPr/>
          </p:nvSpPr>
          <p:spPr bwMode="auto">
            <a:xfrm>
              <a:off x="2870" y="5077"/>
              <a:ext cx="133" cy="8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17" name="Rectangle 747">
              <a:extLst>
                <a:ext uri="{FF2B5EF4-FFF2-40B4-BE49-F238E27FC236}">
                  <a16:creationId xmlns:a16="http://schemas.microsoft.com/office/drawing/2014/main" id="{0F00FBF3-F4E9-1DAD-B0DE-0812383698A1}"/>
                </a:ext>
              </a:extLst>
            </p:cNvPr>
            <p:cNvSpPr>
              <a:spLocks noChangeArrowheads="1"/>
            </p:cNvSpPr>
            <p:nvPr/>
          </p:nvSpPr>
          <p:spPr bwMode="auto">
            <a:xfrm>
              <a:off x="3003" y="5093"/>
              <a:ext cx="133" cy="6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18" name="Rectangle 748">
              <a:extLst>
                <a:ext uri="{FF2B5EF4-FFF2-40B4-BE49-F238E27FC236}">
                  <a16:creationId xmlns:a16="http://schemas.microsoft.com/office/drawing/2014/main" id="{B4B8E7FF-507B-F976-BC17-DAE76FBD01F1}"/>
                </a:ext>
              </a:extLst>
            </p:cNvPr>
            <p:cNvSpPr>
              <a:spLocks noChangeArrowheads="1"/>
            </p:cNvSpPr>
            <p:nvPr/>
          </p:nvSpPr>
          <p:spPr bwMode="auto">
            <a:xfrm>
              <a:off x="3136" y="5113"/>
              <a:ext cx="133" cy="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3619" name="Line 749">
              <a:extLst>
                <a:ext uri="{FF2B5EF4-FFF2-40B4-BE49-F238E27FC236}">
                  <a16:creationId xmlns:a16="http://schemas.microsoft.com/office/drawing/2014/main" id="{BE6DCE72-0F91-B9A0-A015-28B9E2A1126F}"/>
                </a:ext>
              </a:extLst>
            </p:cNvPr>
            <p:cNvSpPr>
              <a:spLocks noChangeShapeType="1"/>
            </p:cNvSpPr>
            <p:nvPr/>
          </p:nvSpPr>
          <p:spPr bwMode="auto">
            <a:xfrm>
              <a:off x="3270" y="4884"/>
              <a:ext cx="0" cy="5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20" name="Text Box 750">
              <a:extLst>
                <a:ext uri="{FF2B5EF4-FFF2-40B4-BE49-F238E27FC236}">
                  <a16:creationId xmlns:a16="http://schemas.microsoft.com/office/drawing/2014/main" id="{FBC20DC1-89C9-F736-B2AD-1277B0AFA907}"/>
                </a:ext>
              </a:extLst>
            </p:cNvPr>
            <p:cNvSpPr txBox="1">
              <a:spLocks noChangeArrowheads="1"/>
            </p:cNvSpPr>
            <p:nvPr/>
          </p:nvSpPr>
          <p:spPr bwMode="auto">
            <a:xfrm>
              <a:off x="2782"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dirty="0">
                  <a:latin typeface="HGP創英角ﾎﾟｯﾌﾟ体" panose="040B0A00000000000000" pitchFamily="50" charset="-128"/>
                  <a:ea typeface="HGP創英角ﾎﾟｯﾌﾟ体" panose="040B0A00000000000000" pitchFamily="50" charset="-128"/>
                </a:rPr>
                <a:t>曲り</a:t>
              </a:r>
            </a:p>
          </p:txBody>
        </p:sp>
        <p:sp>
          <p:nvSpPr>
            <p:cNvPr id="23621" name="Text Box 751">
              <a:extLst>
                <a:ext uri="{FF2B5EF4-FFF2-40B4-BE49-F238E27FC236}">
                  <a16:creationId xmlns:a16="http://schemas.microsoft.com/office/drawing/2014/main" id="{F710A943-3701-6C98-5E75-682F6B5FE129}"/>
                </a:ext>
              </a:extLst>
            </p:cNvPr>
            <p:cNvSpPr txBox="1">
              <a:spLocks noChangeArrowheads="1"/>
            </p:cNvSpPr>
            <p:nvPr/>
          </p:nvSpPr>
          <p:spPr bwMode="auto">
            <a:xfrm>
              <a:off x="2915" y="5140"/>
              <a:ext cx="133"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シワ</a:t>
              </a:r>
            </a:p>
          </p:txBody>
        </p:sp>
        <p:sp>
          <p:nvSpPr>
            <p:cNvPr id="23622" name="Text Box 752">
              <a:extLst>
                <a:ext uri="{FF2B5EF4-FFF2-40B4-BE49-F238E27FC236}">
                  <a16:creationId xmlns:a16="http://schemas.microsoft.com/office/drawing/2014/main" id="{56032D31-1252-8DAD-1289-F14FD486E866}"/>
                </a:ext>
              </a:extLst>
            </p:cNvPr>
            <p:cNvSpPr txBox="1">
              <a:spLocks noChangeArrowheads="1"/>
            </p:cNvSpPr>
            <p:nvPr/>
          </p:nvSpPr>
          <p:spPr bwMode="auto">
            <a:xfrm>
              <a:off x="3048" y="5140"/>
              <a:ext cx="132"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汚れ</a:t>
              </a:r>
            </a:p>
          </p:txBody>
        </p:sp>
        <p:sp>
          <p:nvSpPr>
            <p:cNvPr id="23623" name="Text Box 753">
              <a:extLst>
                <a:ext uri="{FF2B5EF4-FFF2-40B4-BE49-F238E27FC236}">
                  <a16:creationId xmlns:a16="http://schemas.microsoft.com/office/drawing/2014/main" id="{1F504E72-3A0C-E5E7-E537-B18516D3ABD7}"/>
                </a:ext>
              </a:extLst>
            </p:cNvPr>
            <p:cNvSpPr txBox="1">
              <a:spLocks noChangeArrowheads="1"/>
            </p:cNvSpPr>
            <p:nvPr/>
          </p:nvSpPr>
          <p:spPr bwMode="auto">
            <a:xfrm>
              <a:off x="3172" y="5144"/>
              <a:ext cx="13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dirty="0">
                  <a:latin typeface="HGP創英角ﾎﾟｯﾌﾟ体" panose="040B0A00000000000000" pitchFamily="50" charset="-128"/>
                  <a:ea typeface="HGP創英角ﾎﾟｯﾌﾟ体" panose="040B0A00000000000000" pitchFamily="50" charset="-128"/>
                </a:rPr>
                <a:t>その他</a:t>
              </a:r>
            </a:p>
          </p:txBody>
        </p:sp>
        <p:sp>
          <p:nvSpPr>
            <p:cNvPr id="23624" name="Text Box 755">
              <a:extLst>
                <a:ext uri="{FF2B5EF4-FFF2-40B4-BE49-F238E27FC236}">
                  <a16:creationId xmlns:a16="http://schemas.microsoft.com/office/drawing/2014/main" id="{A6AF48DA-BA42-720A-E4B3-C51E7BE265DB}"/>
                </a:ext>
              </a:extLst>
            </p:cNvPr>
            <p:cNvSpPr txBox="1">
              <a:spLocks noChangeArrowheads="1"/>
            </p:cNvSpPr>
            <p:nvPr/>
          </p:nvSpPr>
          <p:spPr bwMode="auto">
            <a:xfrm>
              <a:off x="3222" y="5083"/>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０</a:t>
              </a:r>
            </a:p>
          </p:txBody>
        </p:sp>
        <p:sp>
          <p:nvSpPr>
            <p:cNvPr id="23625" name="Text Box 760">
              <a:extLst>
                <a:ext uri="{FF2B5EF4-FFF2-40B4-BE49-F238E27FC236}">
                  <a16:creationId xmlns:a16="http://schemas.microsoft.com/office/drawing/2014/main" id="{59DD0281-645B-1878-820A-7E81F5F94384}"/>
                </a:ext>
              </a:extLst>
            </p:cNvPr>
            <p:cNvSpPr txBox="1">
              <a:spLocks noChangeArrowheads="1"/>
            </p:cNvSpPr>
            <p:nvPr/>
          </p:nvSpPr>
          <p:spPr bwMode="auto">
            <a:xfrm>
              <a:off x="3222" y="4968"/>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dirty="0">
                  <a:latin typeface="HGP創英角ﾎﾟｯﾌﾟ体" panose="040B0A00000000000000" pitchFamily="50" charset="-128"/>
                  <a:ea typeface="HGP創英角ﾎﾟｯﾌﾟ体" panose="040B0A00000000000000" pitchFamily="50" charset="-128"/>
                </a:rPr>
                <a:t>４０</a:t>
              </a:r>
            </a:p>
          </p:txBody>
        </p:sp>
        <p:sp>
          <p:nvSpPr>
            <p:cNvPr id="23626" name="Text Box 761">
              <a:extLst>
                <a:ext uri="{FF2B5EF4-FFF2-40B4-BE49-F238E27FC236}">
                  <a16:creationId xmlns:a16="http://schemas.microsoft.com/office/drawing/2014/main" id="{056A96CF-8492-A8CB-8C96-39192EFE10FE}"/>
                </a:ext>
              </a:extLst>
            </p:cNvPr>
            <p:cNvSpPr txBox="1">
              <a:spLocks noChangeArrowheads="1"/>
            </p:cNvSpPr>
            <p:nvPr/>
          </p:nvSpPr>
          <p:spPr bwMode="auto">
            <a:xfrm>
              <a:off x="3222" y="4902"/>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６０</a:t>
              </a:r>
            </a:p>
          </p:txBody>
        </p:sp>
        <p:sp>
          <p:nvSpPr>
            <p:cNvPr id="23627" name="Text Box 762">
              <a:extLst>
                <a:ext uri="{FF2B5EF4-FFF2-40B4-BE49-F238E27FC236}">
                  <a16:creationId xmlns:a16="http://schemas.microsoft.com/office/drawing/2014/main" id="{23A7CAAE-1DC3-E43E-BA8A-FEA219F06B04}"/>
                </a:ext>
              </a:extLst>
            </p:cNvPr>
            <p:cNvSpPr txBox="1">
              <a:spLocks noChangeArrowheads="1"/>
            </p:cNvSpPr>
            <p:nvPr/>
          </p:nvSpPr>
          <p:spPr bwMode="auto">
            <a:xfrm>
              <a:off x="3222" y="4836"/>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８０</a:t>
              </a:r>
            </a:p>
          </p:txBody>
        </p:sp>
        <p:sp>
          <p:nvSpPr>
            <p:cNvPr id="23628" name="Text Box 763">
              <a:extLst>
                <a:ext uri="{FF2B5EF4-FFF2-40B4-BE49-F238E27FC236}">
                  <a16:creationId xmlns:a16="http://schemas.microsoft.com/office/drawing/2014/main" id="{5A8D4303-3A3E-4149-0999-627765CADBFB}"/>
                </a:ext>
              </a:extLst>
            </p:cNvPr>
            <p:cNvSpPr txBox="1">
              <a:spLocks noChangeArrowheads="1"/>
            </p:cNvSpPr>
            <p:nvPr/>
          </p:nvSpPr>
          <p:spPr bwMode="auto">
            <a:xfrm>
              <a:off x="3212" y="4775"/>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dirty="0">
                  <a:latin typeface="HGP創英角ﾎﾟｯﾌﾟ体" panose="040B0A00000000000000" pitchFamily="50" charset="-128"/>
                  <a:ea typeface="HGP創英角ﾎﾟｯﾌﾟ体" panose="040B0A00000000000000" pitchFamily="50" charset="-128"/>
                </a:rPr>
                <a:t>１００</a:t>
              </a:r>
            </a:p>
          </p:txBody>
        </p:sp>
        <p:grpSp>
          <p:nvGrpSpPr>
            <p:cNvPr id="23629" name="Group 787">
              <a:extLst>
                <a:ext uri="{FF2B5EF4-FFF2-40B4-BE49-F238E27FC236}">
                  <a16:creationId xmlns:a16="http://schemas.microsoft.com/office/drawing/2014/main" id="{7AA2E1E3-E094-4975-E116-2953802613A5}"/>
                </a:ext>
              </a:extLst>
            </p:cNvPr>
            <p:cNvGrpSpPr>
              <a:grpSpLocks/>
            </p:cNvGrpSpPr>
            <p:nvPr/>
          </p:nvGrpSpPr>
          <p:grpSpPr bwMode="auto">
            <a:xfrm>
              <a:off x="3222" y="4890"/>
              <a:ext cx="48" cy="240"/>
              <a:chOff x="3228" y="4704"/>
              <a:chExt cx="50" cy="384"/>
            </a:xfrm>
          </p:grpSpPr>
          <p:sp>
            <p:nvSpPr>
              <p:cNvPr id="23652" name="Line 754">
                <a:extLst>
                  <a:ext uri="{FF2B5EF4-FFF2-40B4-BE49-F238E27FC236}">
                    <a16:creationId xmlns:a16="http://schemas.microsoft.com/office/drawing/2014/main" id="{B1CD27BE-EC43-FCD0-5698-7B85DD0678BA}"/>
                  </a:ext>
                </a:extLst>
              </p:cNvPr>
              <p:cNvSpPr>
                <a:spLocks noChangeShapeType="1"/>
              </p:cNvSpPr>
              <p:nvPr/>
            </p:nvSpPr>
            <p:spPr bwMode="auto">
              <a:xfrm>
                <a:off x="3228" y="4800"/>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3" name="Line 756">
                <a:extLst>
                  <a:ext uri="{FF2B5EF4-FFF2-40B4-BE49-F238E27FC236}">
                    <a16:creationId xmlns:a16="http://schemas.microsoft.com/office/drawing/2014/main" id="{9CD648BC-48F0-26BC-E0F4-C007608A4846}"/>
                  </a:ext>
                </a:extLst>
              </p:cNvPr>
              <p:cNvSpPr>
                <a:spLocks noChangeShapeType="1"/>
              </p:cNvSpPr>
              <p:nvPr/>
            </p:nvSpPr>
            <p:spPr bwMode="auto">
              <a:xfrm>
                <a:off x="3228" y="4992"/>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4" name="Line 757">
                <a:extLst>
                  <a:ext uri="{FF2B5EF4-FFF2-40B4-BE49-F238E27FC236}">
                    <a16:creationId xmlns:a16="http://schemas.microsoft.com/office/drawing/2014/main" id="{8AE67D7F-EE7E-B597-EED6-2B887EF1C90E}"/>
                  </a:ext>
                </a:extLst>
              </p:cNvPr>
              <p:cNvSpPr>
                <a:spLocks noChangeShapeType="1"/>
              </p:cNvSpPr>
              <p:nvPr/>
            </p:nvSpPr>
            <p:spPr bwMode="auto">
              <a:xfrm>
                <a:off x="3234" y="4704"/>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5" name="Line 758">
                <a:extLst>
                  <a:ext uri="{FF2B5EF4-FFF2-40B4-BE49-F238E27FC236}">
                    <a16:creationId xmlns:a16="http://schemas.microsoft.com/office/drawing/2014/main" id="{F3CFF961-B7F1-8160-8253-5723D7C86144}"/>
                  </a:ext>
                </a:extLst>
              </p:cNvPr>
              <p:cNvSpPr>
                <a:spLocks noChangeShapeType="1"/>
              </p:cNvSpPr>
              <p:nvPr/>
            </p:nvSpPr>
            <p:spPr bwMode="auto">
              <a:xfrm>
                <a:off x="3228" y="4896"/>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6" name="Line 764">
                <a:extLst>
                  <a:ext uri="{FF2B5EF4-FFF2-40B4-BE49-F238E27FC236}">
                    <a16:creationId xmlns:a16="http://schemas.microsoft.com/office/drawing/2014/main" id="{15C9984F-4733-1711-BCE0-BEF7C438908E}"/>
                  </a:ext>
                </a:extLst>
              </p:cNvPr>
              <p:cNvSpPr>
                <a:spLocks noChangeShapeType="1"/>
              </p:cNvSpPr>
              <p:nvPr/>
            </p:nvSpPr>
            <p:spPr bwMode="auto">
              <a:xfrm>
                <a:off x="3228" y="5088"/>
                <a:ext cx="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3630" name="Text Box 765">
              <a:extLst>
                <a:ext uri="{FF2B5EF4-FFF2-40B4-BE49-F238E27FC236}">
                  <a16:creationId xmlns:a16="http://schemas.microsoft.com/office/drawing/2014/main" id="{CCCBFB52-B6CC-E4F1-5ADA-8EE5236CC765}"/>
                </a:ext>
              </a:extLst>
            </p:cNvPr>
            <p:cNvSpPr txBox="1">
              <a:spLocks noChangeArrowheads="1"/>
            </p:cNvSpPr>
            <p:nvPr/>
          </p:nvSpPr>
          <p:spPr bwMode="auto">
            <a:xfrm>
              <a:off x="3368" y="4752"/>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a:t>
              </a:r>
            </a:p>
          </p:txBody>
        </p:sp>
        <p:sp>
          <p:nvSpPr>
            <p:cNvPr id="23631" name="Text Box 766">
              <a:extLst>
                <a:ext uri="{FF2B5EF4-FFF2-40B4-BE49-F238E27FC236}">
                  <a16:creationId xmlns:a16="http://schemas.microsoft.com/office/drawing/2014/main" id="{2B8D97A8-D4ED-FE2E-BAA3-496193E557C7}"/>
                </a:ext>
              </a:extLst>
            </p:cNvPr>
            <p:cNvSpPr txBox="1">
              <a:spLocks noChangeArrowheads="1"/>
            </p:cNvSpPr>
            <p:nvPr/>
          </p:nvSpPr>
          <p:spPr bwMode="auto">
            <a:xfrm>
              <a:off x="2653" y="5012"/>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t>●</a:t>
              </a:r>
            </a:p>
          </p:txBody>
        </p:sp>
        <p:sp>
          <p:nvSpPr>
            <p:cNvPr id="23632" name="Text Box 767">
              <a:extLst>
                <a:ext uri="{FF2B5EF4-FFF2-40B4-BE49-F238E27FC236}">
                  <a16:creationId xmlns:a16="http://schemas.microsoft.com/office/drawing/2014/main" id="{EAF1AF7F-501E-23B2-3D85-22CAA5A16C7D}"/>
                </a:ext>
              </a:extLst>
            </p:cNvPr>
            <p:cNvSpPr txBox="1">
              <a:spLocks noChangeArrowheads="1"/>
            </p:cNvSpPr>
            <p:nvPr/>
          </p:nvSpPr>
          <p:spPr bwMode="auto">
            <a:xfrm>
              <a:off x="2788" y="4926"/>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t>●</a:t>
              </a:r>
            </a:p>
          </p:txBody>
        </p:sp>
        <p:sp>
          <p:nvSpPr>
            <p:cNvPr id="23633" name="Text Box 768">
              <a:extLst>
                <a:ext uri="{FF2B5EF4-FFF2-40B4-BE49-F238E27FC236}">
                  <a16:creationId xmlns:a16="http://schemas.microsoft.com/office/drawing/2014/main" id="{6AAF64B7-8889-2414-93EA-19FB6AE72B13}"/>
                </a:ext>
              </a:extLst>
            </p:cNvPr>
            <p:cNvSpPr txBox="1">
              <a:spLocks noChangeArrowheads="1"/>
            </p:cNvSpPr>
            <p:nvPr/>
          </p:nvSpPr>
          <p:spPr bwMode="auto">
            <a:xfrm>
              <a:off x="2924" y="4865"/>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t>●</a:t>
              </a:r>
            </a:p>
          </p:txBody>
        </p:sp>
        <p:sp>
          <p:nvSpPr>
            <p:cNvPr id="23634" name="Text Box 769">
              <a:extLst>
                <a:ext uri="{FF2B5EF4-FFF2-40B4-BE49-F238E27FC236}">
                  <a16:creationId xmlns:a16="http://schemas.microsoft.com/office/drawing/2014/main" id="{53ED5914-0449-1990-D5C1-78B7F84AC724}"/>
                </a:ext>
              </a:extLst>
            </p:cNvPr>
            <p:cNvSpPr txBox="1">
              <a:spLocks noChangeArrowheads="1"/>
            </p:cNvSpPr>
            <p:nvPr/>
          </p:nvSpPr>
          <p:spPr bwMode="auto">
            <a:xfrm>
              <a:off x="3048" y="4828"/>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t>●</a:t>
              </a:r>
            </a:p>
          </p:txBody>
        </p:sp>
        <p:sp>
          <p:nvSpPr>
            <p:cNvPr id="23635" name="Text Box 770">
              <a:extLst>
                <a:ext uri="{FF2B5EF4-FFF2-40B4-BE49-F238E27FC236}">
                  <a16:creationId xmlns:a16="http://schemas.microsoft.com/office/drawing/2014/main" id="{4ADF7C91-B36A-6B92-D7D5-477F28977A48}"/>
                </a:ext>
              </a:extLst>
            </p:cNvPr>
            <p:cNvSpPr txBox="1">
              <a:spLocks noChangeArrowheads="1"/>
            </p:cNvSpPr>
            <p:nvPr/>
          </p:nvSpPr>
          <p:spPr bwMode="auto">
            <a:xfrm>
              <a:off x="3163" y="4801"/>
              <a:ext cx="265"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800" dirty="0">
                  <a:latin typeface="HGP創英角ﾎﾟｯﾌﾟ体" panose="040B0A00000000000000" pitchFamily="50" charset="-128"/>
                  <a:ea typeface="HGP創英角ﾎﾟｯﾌﾟ体" panose="040B0A00000000000000" pitchFamily="50" charset="-128"/>
                </a:rPr>
                <a:t>●</a:t>
              </a:r>
            </a:p>
          </p:txBody>
        </p:sp>
        <p:sp>
          <p:nvSpPr>
            <p:cNvPr id="23636" name="Line 771">
              <a:extLst>
                <a:ext uri="{FF2B5EF4-FFF2-40B4-BE49-F238E27FC236}">
                  <a16:creationId xmlns:a16="http://schemas.microsoft.com/office/drawing/2014/main" id="{4308CA93-2472-800D-BB44-4E29FF29F1FB}"/>
                </a:ext>
              </a:extLst>
            </p:cNvPr>
            <p:cNvSpPr>
              <a:spLocks noChangeShapeType="1"/>
            </p:cNvSpPr>
            <p:nvPr/>
          </p:nvSpPr>
          <p:spPr bwMode="auto">
            <a:xfrm flipV="1">
              <a:off x="2605" y="5072"/>
              <a:ext cx="124" cy="8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37" name="Line 772">
              <a:extLst>
                <a:ext uri="{FF2B5EF4-FFF2-40B4-BE49-F238E27FC236}">
                  <a16:creationId xmlns:a16="http://schemas.microsoft.com/office/drawing/2014/main" id="{43A0B6CE-0290-E032-F7D5-53996D12E90E}"/>
                </a:ext>
              </a:extLst>
            </p:cNvPr>
            <p:cNvSpPr>
              <a:spLocks noChangeShapeType="1"/>
            </p:cNvSpPr>
            <p:nvPr/>
          </p:nvSpPr>
          <p:spPr bwMode="auto">
            <a:xfrm flipV="1">
              <a:off x="2734" y="4986"/>
              <a:ext cx="150" cy="7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38" name="Line 773">
              <a:extLst>
                <a:ext uri="{FF2B5EF4-FFF2-40B4-BE49-F238E27FC236}">
                  <a16:creationId xmlns:a16="http://schemas.microsoft.com/office/drawing/2014/main" id="{C090D188-3705-D13B-81E1-AA13EEF2E87A}"/>
                </a:ext>
              </a:extLst>
            </p:cNvPr>
            <p:cNvSpPr>
              <a:spLocks noChangeShapeType="1"/>
            </p:cNvSpPr>
            <p:nvPr/>
          </p:nvSpPr>
          <p:spPr bwMode="auto">
            <a:xfrm flipV="1">
              <a:off x="2866" y="4945"/>
              <a:ext cx="127" cy="4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39" name="Line 774">
              <a:extLst>
                <a:ext uri="{FF2B5EF4-FFF2-40B4-BE49-F238E27FC236}">
                  <a16:creationId xmlns:a16="http://schemas.microsoft.com/office/drawing/2014/main" id="{BC804E7C-BA79-A6BA-8259-A4EBB5D329D2}"/>
                </a:ext>
              </a:extLst>
            </p:cNvPr>
            <p:cNvSpPr>
              <a:spLocks noChangeShapeType="1"/>
            </p:cNvSpPr>
            <p:nvPr/>
          </p:nvSpPr>
          <p:spPr bwMode="auto">
            <a:xfrm flipV="1">
              <a:off x="3007" y="4893"/>
              <a:ext cx="128" cy="4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40" name="Line 775">
              <a:extLst>
                <a:ext uri="{FF2B5EF4-FFF2-40B4-BE49-F238E27FC236}">
                  <a16:creationId xmlns:a16="http://schemas.microsoft.com/office/drawing/2014/main" id="{1A8D311F-C533-D928-BF81-75EA6E2B3ABF}"/>
                </a:ext>
              </a:extLst>
            </p:cNvPr>
            <p:cNvSpPr>
              <a:spLocks noChangeShapeType="1"/>
            </p:cNvSpPr>
            <p:nvPr/>
          </p:nvSpPr>
          <p:spPr bwMode="auto">
            <a:xfrm flipV="1">
              <a:off x="3138" y="4872"/>
              <a:ext cx="132" cy="2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41" name="Text Box 778">
              <a:extLst>
                <a:ext uri="{FF2B5EF4-FFF2-40B4-BE49-F238E27FC236}">
                  <a16:creationId xmlns:a16="http://schemas.microsoft.com/office/drawing/2014/main" id="{005F4F67-78E0-7F28-3565-92E5D7CF9612}"/>
                </a:ext>
              </a:extLst>
            </p:cNvPr>
            <p:cNvSpPr txBox="1">
              <a:spLocks noChangeArrowheads="1"/>
            </p:cNvSpPr>
            <p:nvPr/>
          </p:nvSpPr>
          <p:spPr bwMode="auto">
            <a:xfrm>
              <a:off x="3407" y="4704"/>
              <a:ext cx="194"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dirty="0">
                  <a:latin typeface="HGP創英角ﾎﾟｯﾌﾟ体" panose="040B0A00000000000000" pitchFamily="50" charset="-128"/>
                  <a:ea typeface="HGP創英角ﾎﾟｯﾌﾟ体" panose="040B0A00000000000000" pitchFamily="50" charset="-128"/>
                </a:rPr>
                <a:t>累積比率</a:t>
              </a:r>
            </a:p>
          </p:txBody>
        </p:sp>
        <p:sp>
          <p:nvSpPr>
            <p:cNvPr id="23642" name="Text Box 779">
              <a:extLst>
                <a:ext uri="{FF2B5EF4-FFF2-40B4-BE49-F238E27FC236}">
                  <a16:creationId xmlns:a16="http://schemas.microsoft.com/office/drawing/2014/main" id="{8E141C9B-DF7E-A671-C3C4-DB3079D6EB15}"/>
                </a:ext>
              </a:extLst>
            </p:cNvPr>
            <p:cNvSpPr txBox="1">
              <a:spLocks noChangeArrowheads="1"/>
            </p:cNvSpPr>
            <p:nvPr/>
          </p:nvSpPr>
          <p:spPr bwMode="auto">
            <a:xfrm>
              <a:off x="2544" y="5520"/>
              <a:ext cx="886"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900">
                  <a:latin typeface="HGP創英角ﾎﾟｯﾌﾟ体" panose="040B0A00000000000000" pitchFamily="50" charset="-128"/>
                  <a:ea typeface="HGP創英角ﾎﾟｯﾌﾟ体" panose="040B0A00000000000000" pitchFamily="50" charset="-128"/>
                </a:rPr>
                <a:t>図１０．上塗りブツの内訳</a:t>
              </a:r>
            </a:p>
          </p:txBody>
        </p:sp>
        <p:sp>
          <p:nvSpPr>
            <p:cNvPr id="23643" name="Text Box 782">
              <a:extLst>
                <a:ext uri="{FF2B5EF4-FFF2-40B4-BE49-F238E27FC236}">
                  <a16:creationId xmlns:a16="http://schemas.microsoft.com/office/drawing/2014/main" id="{4A653B5C-DE26-AC40-2D94-9BA4E258B3EC}"/>
                </a:ext>
              </a:extLst>
            </p:cNvPr>
            <p:cNvSpPr txBox="1">
              <a:spLocks noChangeArrowheads="1"/>
            </p:cNvSpPr>
            <p:nvPr/>
          </p:nvSpPr>
          <p:spPr bwMode="auto">
            <a:xfrm>
              <a:off x="2592" y="4752"/>
              <a:ext cx="445"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spcBef>
                  <a:spcPct val="0"/>
                </a:spcBef>
                <a:buFontTx/>
                <a:buNone/>
              </a:pPr>
              <a:r>
                <a:rPr lang="en-US" altLang="ja-JP" sz="800" dirty="0">
                  <a:latin typeface="HGP創英角ﾎﾟｯﾌﾟ体" panose="040B0A00000000000000" pitchFamily="50" charset="-128"/>
                  <a:ea typeface="HGP創英角ﾎﾟｯﾌﾟ体" panose="040B0A00000000000000" pitchFamily="50" charset="-128"/>
                </a:rPr>
                <a:t>02</a:t>
              </a:r>
              <a:r>
                <a:rPr lang="ja-JP" altLang="en-US" sz="800">
                  <a:latin typeface="HGP創英角ﾎﾟｯﾌﾟ体" panose="040B0A00000000000000" pitchFamily="50" charset="-128"/>
                  <a:ea typeface="HGP創英角ﾎﾟｯﾌﾟ体" panose="040B0A00000000000000" pitchFamily="50" charset="-128"/>
                </a:rPr>
                <a:t>年</a:t>
              </a:r>
              <a:r>
                <a:rPr lang="en-US" altLang="ja-JP" sz="800" dirty="0">
                  <a:latin typeface="HGP創英角ﾎﾟｯﾌﾟ体" panose="040B0A00000000000000" pitchFamily="50" charset="-128"/>
                  <a:ea typeface="HGP創英角ﾎﾟｯﾌﾟ体" panose="040B0A00000000000000" pitchFamily="50" charset="-128"/>
                </a:rPr>
                <a:t>9</a:t>
              </a:r>
              <a:r>
                <a:rPr lang="ja-JP" altLang="en-US" sz="800">
                  <a:latin typeface="HGP創英角ﾎﾟｯﾌﾟ体" panose="040B0A00000000000000" pitchFamily="50" charset="-128"/>
                  <a:ea typeface="HGP創英角ﾎﾟｯﾌﾟ体" panose="040B0A00000000000000" pitchFamily="50" charset="-128"/>
                </a:rPr>
                <a:t>月</a:t>
              </a:r>
            </a:p>
            <a:p>
              <a:pPr algn="ctr" eaLnBrk="1" hangingPunct="1">
                <a:lnSpc>
                  <a:spcPct val="90000"/>
                </a:lnSpc>
                <a:spcBef>
                  <a:spcPct val="0"/>
                </a:spcBef>
                <a:buFontTx/>
                <a:buNone/>
              </a:pPr>
              <a:r>
                <a:rPr lang="en-US" altLang="ja-JP" sz="800" dirty="0">
                  <a:latin typeface="HGP創英角ﾎﾟｯﾌﾟ体" panose="040B0A00000000000000" pitchFamily="50" charset="-128"/>
                  <a:ea typeface="HGP創英角ﾎﾟｯﾌﾟ体" panose="040B0A00000000000000" pitchFamily="50" charset="-128"/>
                </a:rPr>
                <a:t>n=</a:t>
              </a:r>
              <a:r>
                <a:rPr lang="ja-JP" altLang="en-US" sz="800">
                  <a:latin typeface="HGP創英角ﾎﾟｯﾌﾟ体" panose="040B0A00000000000000" pitchFamily="50" charset="-128"/>
                  <a:ea typeface="HGP創英角ﾎﾟｯﾌﾟ体" panose="040B0A00000000000000" pitchFamily="50" charset="-128"/>
                </a:rPr>
                <a:t>４０３</a:t>
              </a:r>
            </a:p>
          </p:txBody>
        </p:sp>
        <p:sp>
          <p:nvSpPr>
            <p:cNvPr id="23644" name="Text Box 783">
              <a:extLst>
                <a:ext uri="{FF2B5EF4-FFF2-40B4-BE49-F238E27FC236}">
                  <a16:creationId xmlns:a16="http://schemas.microsoft.com/office/drawing/2014/main" id="{B55C8B50-93DA-2067-B00C-A19379EF02F0}"/>
                </a:ext>
              </a:extLst>
            </p:cNvPr>
            <p:cNvSpPr txBox="1">
              <a:spLocks noChangeArrowheads="1"/>
            </p:cNvSpPr>
            <p:nvPr/>
          </p:nvSpPr>
          <p:spPr bwMode="auto">
            <a:xfrm>
              <a:off x="2310" y="4962"/>
              <a:ext cx="33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２００</a:t>
              </a:r>
            </a:p>
          </p:txBody>
        </p:sp>
        <p:sp>
          <p:nvSpPr>
            <p:cNvPr id="23645" name="Text Box 785">
              <a:extLst>
                <a:ext uri="{FF2B5EF4-FFF2-40B4-BE49-F238E27FC236}">
                  <a16:creationId xmlns:a16="http://schemas.microsoft.com/office/drawing/2014/main" id="{58E5A1C4-AC93-9E3D-0CCE-B398DC850F60}"/>
                </a:ext>
              </a:extLst>
            </p:cNvPr>
            <p:cNvSpPr txBox="1">
              <a:spLocks noChangeArrowheads="1"/>
            </p:cNvSpPr>
            <p:nvPr/>
          </p:nvSpPr>
          <p:spPr bwMode="auto">
            <a:xfrm>
              <a:off x="2303" y="4656"/>
              <a:ext cx="194"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ラベル不良枚数</a:t>
              </a:r>
            </a:p>
          </p:txBody>
        </p:sp>
        <p:sp>
          <p:nvSpPr>
            <p:cNvPr id="23646" name="Text Box 786">
              <a:extLst>
                <a:ext uri="{FF2B5EF4-FFF2-40B4-BE49-F238E27FC236}">
                  <a16:creationId xmlns:a16="http://schemas.microsoft.com/office/drawing/2014/main" id="{7FC02AE4-AA25-0BF6-5DEB-5764E8D0D284}"/>
                </a:ext>
              </a:extLst>
            </p:cNvPr>
            <p:cNvSpPr txBox="1">
              <a:spLocks noChangeArrowheads="1"/>
            </p:cNvSpPr>
            <p:nvPr/>
          </p:nvSpPr>
          <p:spPr bwMode="auto">
            <a:xfrm>
              <a:off x="2400" y="4704"/>
              <a:ext cx="26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枚数</a:t>
              </a:r>
            </a:p>
          </p:txBody>
        </p:sp>
        <p:sp>
          <p:nvSpPr>
            <p:cNvPr id="23647" name="Text Box 788">
              <a:extLst>
                <a:ext uri="{FF2B5EF4-FFF2-40B4-BE49-F238E27FC236}">
                  <a16:creationId xmlns:a16="http://schemas.microsoft.com/office/drawing/2014/main" id="{A6265087-A9E4-4304-24E4-D8E0FABED257}"/>
                </a:ext>
              </a:extLst>
            </p:cNvPr>
            <p:cNvSpPr txBox="1">
              <a:spLocks noChangeArrowheads="1"/>
            </p:cNvSpPr>
            <p:nvPr/>
          </p:nvSpPr>
          <p:spPr bwMode="auto">
            <a:xfrm>
              <a:off x="3222" y="5029"/>
              <a:ext cx="26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800">
                  <a:latin typeface="HGP創英角ﾎﾟｯﾌﾟ体" panose="040B0A00000000000000" pitchFamily="50" charset="-128"/>
                  <a:ea typeface="HGP創英角ﾎﾟｯﾌﾟ体" panose="040B0A00000000000000" pitchFamily="50" charset="-128"/>
                </a:rPr>
                <a:t>２０</a:t>
              </a:r>
            </a:p>
          </p:txBody>
        </p:sp>
        <p:sp>
          <p:nvSpPr>
            <p:cNvPr id="23648" name="Line 789">
              <a:extLst>
                <a:ext uri="{FF2B5EF4-FFF2-40B4-BE49-F238E27FC236}">
                  <a16:creationId xmlns:a16="http://schemas.microsoft.com/office/drawing/2014/main" id="{D0ED1368-3F21-BECC-43A4-6B93A089DE39}"/>
                </a:ext>
              </a:extLst>
            </p:cNvPr>
            <p:cNvSpPr>
              <a:spLocks noChangeShapeType="1"/>
            </p:cNvSpPr>
            <p:nvPr/>
          </p:nvSpPr>
          <p:spPr bwMode="auto">
            <a:xfrm>
              <a:off x="1878" y="4596"/>
              <a:ext cx="13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49" name="Line 790">
              <a:extLst>
                <a:ext uri="{FF2B5EF4-FFF2-40B4-BE49-F238E27FC236}">
                  <a16:creationId xmlns:a16="http://schemas.microsoft.com/office/drawing/2014/main" id="{D1D5745B-4157-36E1-851A-C93E96F32307}"/>
                </a:ext>
              </a:extLst>
            </p:cNvPr>
            <p:cNvSpPr>
              <a:spLocks noChangeShapeType="1"/>
            </p:cNvSpPr>
            <p:nvPr/>
          </p:nvSpPr>
          <p:spPr bwMode="auto">
            <a:xfrm flipH="1">
              <a:off x="2970" y="4866"/>
              <a:ext cx="28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0" name="Line 791">
              <a:extLst>
                <a:ext uri="{FF2B5EF4-FFF2-40B4-BE49-F238E27FC236}">
                  <a16:creationId xmlns:a16="http://schemas.microsoft.com/office/drawing/2014/main" id="{144FB071-57D6-C7BE-B98F-CD5E15374DD2}"/>
                </a:ext>
              </a:extLst>
            </p:cNvPr>
            <p:cNvSpPr>
              <a:spLocks noChangeShapeType="1"/>
            </p:cNvSpPr>
            <p:nvPr/>
          </p:nvSpPr>
          <p:spPr bwMode="auto">
            <a:xfrm>
              <a:off x="3120" y="4608"/>
              <a:ext cx="0" cy="24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51" name="AutoShape 793">
              <a:extLst>
                <a:ext uri="{FF2B5EF4-FFF2-40B4-BE49-F238E27FC236}">
                  <a16:creationId xmlns:a16="http://schemas.microsoft.com/office/drawing/2014/main" id="{AAE73FC3-B406-E3E8-8D67-5D82067B37ED}"/>
                </a:ext>
              </a:extLst>
            </p:cNvPr>
            <p:cNvSpPr>
              <a:spLocks noChangeArrowheads="1"/>
            </p:cNvSpPr>
            <p:nvPr/>
          </p:nvSpPr>
          <p:spPr bwMode="auto">
            <a:xfrm>
              <a:off x="3312" y="4416"/>
              <a:ext cx="816" cy="288"/>
            </a:xfrm>
            <a:prstGeom prst="wedgeRectCallout">
              <a:avLst>
                <a:gd name="adj1" fmla="val -73898"/>
                <a:gd name="adj2" fmla="val 61111"/>
              </a:avLst>
            </a:prstGeom>
            <a:no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dirty="0">
                  <a:latin typeface="HGP創英角ﾎﾟｯﾌﾟ体" panose="040B0A00000000000000" pitchFamily="50" charset="-128"/>
                  <a:ea typeface="HGP創英角ﾎﾟｯﾌﾟ体" panose="040B0A00000000000000" pitchFamily="50" charset="-128"/>
                </a:rPr>
                <a:t>効果</a:t>
              </a:r>
            </a:p>
            <a:p>
              <a:pPr algn="ctr" eaLnBrk="1" hangingPunct="1">
                <a:spcBef>
                  <a:spcPct val="0"/>
                </a:spcBef>
                <a:buFontTx/>
                <a:buNone/>
              </a:pPr>
              <a:r>
                <a:rPr lang="ja-JP" altLang="en-US" sz="1000" dirty="0">
                  <a:latin typeface="HGP創英角ﾎﾟｯﾌﾟ体" panose="040B0A00000000000000" pitchFamily="50" charset="-128"/>
                  <a:ea typeface="HGP創英角ﾎﾟｯﾌﾟ体" panose="040B0A00000000000000" pitchFamily="50" charset="-128"/>
                </a:rPr>
                <a:t>４０３枚</a:t>
              </a: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dirty="0">
                  <a:latin typeface="HGP創英角ﾎﾟｯﾌﾟ体" panose="040B0A00000000000000" pitchFamily="50" charset="-128"/>
                  <a:ea typeface="HGP創英角ﾎﾟｯﾌﾟ体" panose="040B0A00000000000000" pitchFamily="50" charset="-128"/>
                </a:rPr>
                <a:t>５０％減少</a:t>
              </a:r>
              <a:endParaRPr lang="ja-JP" altLang="en-US" sz="1800" dirty="0">
                <a:latin typeface="HGP創英角ﾎﾟｯﾌﾟ体" panose="040B0A00000000000000" pitchFamily="50" charset="-128"/>
                <a:ea typeface="HGP創英角ﾎﾟｯﾌﾟ体" panose="040B0A00000000000000" pitchFamily="50" charset="-128"/>
              </a:endParaRPr>
            </a:p>
          </p:txBody>
        </p:sp>
      </p:grpSp>
      <p:sp>
        <p:nvSpPr>
          <p:cNvPr id="279" name="object 2">
            <a:extLst>
              <a:ext uri="{FF2B5EF4-FFF2-40B4-BE49-F238E27FC236}">
                <a16:creationId xmlns:a16="http://schemas.microsoft.com/office/drawing/2014/main" id="{E2D98790-A29C-48D3-B5F7-D6284CCF4A16}"/>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31</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8">
            <a:extLst>
              <a:ext uri="{FF2B5EF4-FFF2-40B4-BE49-F238E27FC236}">
                <a16:creationId xmlns:a16="http://schemas.microsoft.com/office/drawing/2014/main" id="{EAB9DF7C-9E31-60E9-881B-A5D84861D566}"/>
              </a:ext>
            </a:extLst>
          </p:cNvPr>
          <p:cNvSpPr>
            <a:spLocks noChangeArrowheads="1"/>
          </p:cNvSpPr>
          <p:nvPr/>
        </p:nvSpPr>
        <p:spPr bwMode="auto">
          <a:xfrm>
            <a:off x="304800" y="-9525"/>
            <a:ext cx="8318090" cy="463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1397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（４）　特性要因図 </a:t>
            </a:r>
          </a:p>
          <a:p>
            <a:pPr eaLnBrk="1" hangingPunct="1">
              <a:spcBef>
                <a:spcPct val="0"/>
              </a:spcBef>
              <a:buFontTx/>
              <a:buNone/>
            </a:pPr>
            <a:endParaRPr lang="ja-JP" altLang="en-US" sz="1800" b="1" dirty="0">
              <a:solidFill>
                <a:srgbClr val="FF0000"/>
              </a:solidFill>
              <a:latin typeface="HG丸ｺﾞｼｯｸM-PRO" panose="020F0600000000000000" pitchFamily="50" charset="-128"/>
              <a:ea typeface="HG丸ｺﾞｼｯｸM-PRO" panose="020F0600000000000000" pitchFamily="50" charset="-128"/>
            </a:endParaRPr>
          </a:p>
          <a:p>
            <a:pPr>
              <a:buFontTx/>
              <a:buNone/>
            </a:pP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　特性要因図とは  </a:t>
            </a:r>
          </a:p>
          <a:p>
            <a:pPr>
              <a:buFontTx/>
              <a:buNone/>
            </a:pPr>
            <a:r>
              <a:rPr lang="ja-JP" altLang="en-US" sz="1600" b="1" dirty="0">
                <a:latin typeface="HGP創英角ﾎﾟｯﾌﾟ体" panose="040B0A00000000000000" pitchFamily="50" charset="-128"/>
                <a:ea typeface="HGP創英角ﾎﾟｯﾌﾟ体" panose="040B0A00000000000000" pitchFamily="50" charset="-128"/>
              </a:rPr>
              <a:t>  </a:t>
            </a:r>
            <a:r>
              <a:rPr lang="ja-JP" altLang="en-US" sz="1800" b="1" dirty="0">
                <a:latin typeface="HGP創英角ﾎﾟｯﾌﾟ体" panose="040B0A00000000000000" pitchFamily="50" charset="-128"/>
                <a:ea typeface="HGP創英角ﾎﾟｯﾌﾟ体" panose="040B0A00000000000000" pitchFamily="50" charset="-128"/>
              </a:rPr>
              <a:t>　</a:t>
            </a:r>
            <a:r>
              <a:rPr kumimoji="0" lang="ja-JP" altLang="en-US" sz="1800" b="1" dirty="0">
                <a:latin typeface="HGP創英角ﾎﾟｯﾌﾟ体" panose="040B0A00000000000000" pitchFamily="50" charset="-128"/>
                <a:ea typeface="HGP創英角ﾎﾟｯﾌﾟ体" panose="040B0A00000000000000" pitchFamily="50" charset="-128"/>
              </a:rPr>
              <a:t>特性要因図は、</a:t>
            </a:r>
            <a:r>
              <a:rPr kumimoji="0"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問題とする特性</a:t>
            </a:r>
            <a:r>
              <a:rPr kumimoji="0" lang="ja-JP" altLang="en-US" sz="1800" b="1" dirty="0">
                <a:latin typeface="HGP創英角ﾎﾟｯﾌﾟ体" panose="040B0A00000000000000" pitchFamily="50" charset="-128"/>
                <a:ea typeface="HGP創英角ﾎﾟｯﾌﾟ体" panose="040B0A00000000000000" pitchFamily="50" charset="-128"/>
              </a:rPr>
              <a:t>（仕事の結果）とそれに</a:t>
            </a:r>
            <a:r>
              <a:rPr kumimoji="0"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影響</a:t>
            </a:r>
            <a:r>
              <a:rPr kumimoji="0" lang="ja-JP" altLang="en-US" sz="1800" b="1" dirty="0">
                <a:latin typeface="HGP創英角ﾎﾟｯﾌﾟ体" panose="040B0A00000000000000" pitchFamily="50" charset="-128"/>
                <a:ea typeface="HGP創英角ﾎﾟｯﾌﾟ体" panose="040B0A00000000000000" pitchFamily="50" charset="-128"/>
              </a:rPr>
              <a:t>を及ぼしている</a:t>
            </a:r>
            <a:r>
              <a:rPr kumimoji="0"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要因</a:t>
            </a:r>
            <a:endParaRPr kumimoji="0" lang="en-US" altLang="ja-JP" sz="1800" b="1" dirty="0">
              <a:solidFill>
                <a:srgbClr val="0000FF"/>
              </a:solidFill>
              <a:latin typeface="HGP創英角ﾎﾟｯﾌﾟ体" panose="040B0A00000000000000" pitchFamily="50" charset="-128"/>
              <a:ea typeface="HGP創英角ﾎﾟｯﾌﾟ体" panose="040B0A00000000000000" pitchFamily="50" charset="-128"/>
            </a:endParaRPr>
          </a:p>
          <a:p>
            <a:pPr>
              <a:buFontTx/>
              <a:buNone/>
            </a:pPr>
            <a:r>
              <a:rPr kumimoji="0" lang="en-US" altLang="ja-JP" sz="1800" b="1" dirty="0">
                <a:latin typeface="HGP創英角ﾎﾟｯﾌﾟ体" panose="040B0A00000000000000" pitchFamily="50" charset="-128"/>
                <a:ea typeface="HGP創英角ﾎﾟｯﾌﾟ体" panose="040B0A00000000000000" pitchFamily="50" charset="-128"/>
              </a:rPr>
              <a:t>  </a:t>
            </a:r>
            <a:r>
              <a:rPr kumimoji="0" lang="ja-JP" altLang="en-US" sz="1800" b="1" dirty="0">
                <a:latin typeface="HGP創英角ﾎﾟｯﾌﾟ体" panose="040B0A00000000000000" pitchFamily="50" charset="-128"/>
                <a:ea typeface="HGP創英角ﾎﾟｯﾌﾟ体" panose="040B0A00000000000000" pitchFamily="50" charset="-128"/>
              </a:rPr>
              <a:t>（結果に結びつく原因）との関係を系統的に</a:t>
            </a:r>
            <a:r>
              <a:rPr kumimoji="0"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整理</a:t>
            </a:r>
            <a:r>
              <a:rPr kumimoji="0" lang="ja-JP" altLang="en-US" sz="1800" b="1" dirty="0">
                <a:latin typeface="HGP創英角ﾎﾟｯﾌﾟ体" panose="040B0A00000000000000" pitchFamily="50" charset="-128"/>
                <a:ea typeface="HGP創英角ﾎﾟｯﾌﾟ体" panose="040B0A00000000000000" pitchFamily="50" charset="-128"/>
              </a:rPr>
              <a:t>した図のことをいいます</a:t>
            </a:r>
            <a:endParaRPr lang="ja-JP" altLang="en-US" sz="1800" b="1" dirty="0">
              <a:latin typeface="HGP創英角ﾎﾟｯﾌﾟ体" panose="040B0A00000000000000" pitchFamily="50" charset="-128"/>
              <a:ea typeface="HGP創英角ﾎﾟｯﾌﾟ体" panose="040B0A00000000000000" pitchFamily="50" charset="-128"/>
            </a:endParaRPr>
          </a:p>
          <a:p>
            <a:pPr>
              <a:buFontTx/>
              <a:buNone/>
            </a:pPr>
            <a:endParaRPr lang="ja-JP" altLang="en-US" sz="1600" b="1" dirty="0">
              <a:latin typeface="HGP創英角ﾎﾟｯﾌﾟ体" panose="040B0A00000000000000" pitchFamily="50" charset="-128"/>
              <a:ea typeface="HGP創英角ﾎﾟｯﾌﾟ体" panose="040B0A00000000000000" pitchFamily="50" charset="-128"/>
            </a:endParaRPr>
          </a:p>
          <a:p>
            <a:pPr>
              <a:buFontTx/>
              <a:buNone/>
            </a:pP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　特性要因図のつくり方</a:t>
            </a:r>
          </a:p>
          <a:p>
            <a:pPr>
              <a:spcBef>
                <a:spcPct val="4000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(a) </a:t>
            </a:r>
            <a:r>
              <a:rPr lang="ja-JP" altLang="en-US" sz="1800" b="1" dirty="0">
                <a:latin typeface="HGP創英角ﾎﾟｯﾌﾟ体" panose="040B0A00000000000000" pitchFamily="50" charset="-128"/>
                <a:ea typeface="HGP創英角ﾎﾟｯﾌﾟ体" panose="040B0A00000000000000" pitchFamily="50" charset="-128"/>
              </a:rPr>
              <a:t>取り上げる特性を決める。</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(b)</a:t>
            </a:r>
            <a:r>
              <a:rPr lang="ja-JP" altLang="en-US" sz="1800" b="1" dirty="0">
                <a:latin typeface="HGP創英角ﾎﾟｯﾌﾟ体" panose="040B0A00000000000000" pitchFamily="50" charset="-128"/>
                <a:ea typeface="HGP創英角ﾎﾟｯﾌﾟ体" panose="040B0A00000000000000" pitchFamily="50" charset="-128"/>
              </a:rPr>
              <a:t>特性と背骨を書く。</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(c)</a:t>
            </a:r>
            <a:r>
              <a:rPr lang="ja-JP" altLang="en-US" sz="1800" b="1" dirty="0">
                <a:latin typeface="HGP創英角ﾎﾟｯﾌﾟ体" panose="040B0A00000000000000" pitchFamily="50" charset="-128"/>
                <a:ea typeface="HGP創英角ﾎﾟｯﾌﾟ体" panose="040B0A00000000000000" pitchFamily="50" charset="-128"/>
              </a:rPr>
              <a:t>大骨を記入する。（４Ｍや職場環境など）</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(d)</a:t>
            </a:r>
            <a:r>
              <a:rPr lang="ja-JP" altLang="en-US" sz="1800" b="1" dirty="0">
                <a:latin typeface="HGP創英角ﾎﾟｯﾌﾟ体" panose="040B0A00000000000000" pitchFamily="50" charset="-128"/>
                <a:ea typeface="HGP創英角ﾎﾟｯﾌﾟ体" panose="040B0A00000000000000" pitchFamily="50" charset="-128"/>
              </a:rPr>
              <a:t>中骨、小骨を記入する。</a:t>
            </a:r>
            <a:endParaRPr lang="en-US" altLang="ja-JP" sz="1800" b="1" dirty="0">
              <a:latin typeface="HGP創英角ﾎﾟｯﾌﾟ体" panose="040B0A00000000000000" pitchFamily="50" charset="-128"/>
              <a:ea typeface="HGP創英角ﾎﾟｯﾌﾟ体" panose="040B0A00000000000000" pitchFamily="50" charset="-128"/>
            </a:endParaRPr>
          </a:p>
          <a:p>
            <a:pPr>
              <a:spcBef>
                <a:spcPct val="4000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・ブレーンストーミング、なぜなぜを活用する</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(e)</a:t>
            </a:r>
            <a:r>
              <a:rPr lang="ja-JP" altLang="en-US" sz="1800" b="1" dirty="0">
                <a:latin typeface="HGP創英角ﾎﾟｯﾌﾟ体" panose="040B0A00000000000000" pitchFamily="50" charset="-128"/>
                <a:ea typeface="HGP創英角ﾎﾟｯﾌﾟ体" panose="040B0A00000000000000" pitchFamily="50" charset="-128"/>
              </a:rPr>
              <a:t>記入もれについてチェックする</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(f)</a:t>
            </a:r>
            <a:r>
              <a:rPr lang="ja-JP" altLang="en-US" sz="1800" b="1" dirty="0">
                <a:latin typeface="HGP創英角ﾎﾟｯﾌﾟ体" panose="040B0A00000000000000" pitchFamily="50" charset="-128"/>
                <a:ea typeface="HGP創英角ﾎﾟｯﾌﾟ体" panose="040B0A00000000000000" pitchFamily="50" charset="-128"/>
              </a:rPr>
              <a:t>重要な要因に○印をつける</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(g)</a:t>
            </a:r>
            <a:r>
              <a:rPr lang="ja-JP" altLang="en-US" sz="1800" b="1" dirty="0">
                <a:latin typeface="HGP創英角ﾎﾟｯﾌﾟ体" panose="040B0A00000000000000" pitchFamily="50" charset="-128"/>
                <a:ea typeface="HGP創英角ﾎﾟｯﾌﾟ体" panose="040B0A00000000000000" pitchFamily="50" charset="-128"/>
              </a:rPr>
              <a:t>重要な要因について検証する</a:t>
            </a:r>
          </a:p>
        </p:txBody>
      </p:sp>
      <p:grpSp>
        <p:nvGrpSpPr>
          <p:cNvPr id="24579" name="Group 3">
            <a:extLst>
              <a:ext uri="{FF2B5EF4-FFF2-40B4-BE49-F238E27FC236}">
                <a16:creationId xmlns:a16="http://schemas.microsoft.com/office/drawing/2014/main" id="{2BFAD1D1-8A8C-61F2-BEFA-437B06D9B65E}"/>
              </a:ext>
            </a:extLst>
          </p:cNvPr>
          <p:cNvGrpSpPr>
            <a:grpSpLocks/>
          </p:cNvGrpSpPr>
          <p:nvPr/>
        </p:nvGrpSpPr>
        <p:grpSpPr bwMode="auto">
          <a:xfrm>
            <a:off x="4687888" y="3810000"/>
            <a:ext cx="4075112" cy="2895600"/>
            <a:chOff x="2953" y="2352"/>
            <a:chExt cx="2183" cy="1536"/>
          </a:xfrm>
        </p:grpSpPr>
        <p:sp>
          <p:nvSpPr>
            <p:cNvPr id="24581" name="Text Box 7">
              <a:extLst>
                <a:ext uri="{FF2B5EF4-FFF2-40B4-BE49-F238E27FC236}">
                  <a16:creationId xmlns:a16="http://schemas.microsoft.com/office/drawing/2014/main" id="{0E94D5AC-A38B-B8DB-ACCD-3CC114ADAB8A}"/>
                </a:ext>
              </a:extLst>
            </p:cNvPr>
            <p:cNvSpPr txBox="1">
              <a:spLocks noChangeArrowheads="1"/>
            </p:cNvSpPr>
            <p:nvPr/>
          </p:nvSpPr>
          <p:spPr bwMode="auto">
            <a:xfrm>
              <a:off x="2953" y="2426"/>
              <a:ext cx="1658" cy="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4582" name="Text Box 13">
              <a:extLst>
                <a:ext uri="{FF2B5EF4-FFF2-40B4-BE49-F238E27FC236}">
                  <a16:creationId xmlns:a16="http://schemas.microsoft.com/office/drawing/2014/main" id="{155ED674-99DA-C4B0-A9D7-9FE9D2782C9B}"/>
                </a:ext>
              </a:extLst>
            </p:cNvPr>
            <p:cNvSpPr txBox="1">
              <a:spLocks noChangeArrowheads="1"/>
            </p:cNvSpPr>
            <p:nvPr/>
          </p:nvSpPr>
          <p:spPr bwMode="auto">
            <a:xfrm>
              <a:off x="3216" y="3072"/>
              <a:ext cx="288"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latin typeface="HGP創英角ﾎﾟｯﾌﾟ体" panose="040B0A00000000000000" pitchFamily="50" charset="-128"/>
                  <a:ea typeface="HGP創英角ﾎﾟｯﾌﾟ体" panose="040B0A00000000000000" pitchFamily="50" charset="-128"/>
                </a:rPr>
                <a:t>背骨</a:t>
              </a:r>
            </a:p>
          </p:txBody>
        </p:sp>
        <p:sp>
          <p:nvSpPr>
            <p:cNvPr id="24583" name="Rectangle 15">
              <a:extLst>
                <a:ext uri="{FF2B5EF4-FFF2-40B4-BE49-F238E27FC236}">
                  <a16:creationId xmlns:a16="http://schemas.microsoft.com/office/drawing/2014/main" id="{C4794983-8676-07A4-90FF-1E1935942894}"/>
                </a:ext>
              </a:extLst>
            </p:cNvPr>
            <p:cNvSpPr>
              <a:spLocks noChangeArrowheads="1"/>
            </p:cNvSpPr>
            <p:nvPr/>
          </p:nvSpPr>
          <p:spPr bwMode="auto">
            <a:xfrm>
              <a:off x="4848" y="2544"/>
              <a:ext cx="288" cy="129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solidFill>
                    <a:schemeClr val="bg1"/>
                  </a:solidFill>
                  <a:latin typeface="HGP創英角ﾎﾟｯﾌﾟ体" panose="040B0A00000000000000" pitchFamily="50" charset="-128"/>
                  <a:ea typeface="HGP創英角ﾎﾟｯﾌﾟ体" panose="040B0A00000000000000" pitchFamily="50" charset="-128"/>
                </a:rPr>
                <a:t>特性　（結果）</a:t>
              </a:r>
            </a:p>
          </p:txBody>
        </p:sp>
        <p:sp>
          <p:nvSpPr>
            <p:cNvPr id="24584" name="Line 16">
              <a:extLst>
                <a:ext uri="{FF2B5EF4-FFF2-40B4-BE49-F238E27FC236}">
                  <a16:creationId xmlns:a16="http://schemas.microsoft.com/office/drawing/2014/main" id="{DCEEBADA-B86A-205E-7FA3-7FB797E33DFE}"/>
                </a:ext>
              </a:extLst>
            </p:cNvPr>
            <p:cNvSpPr>
              <a:spLocks noChangeShapeType="1"/>
            </p:cNvSpPr>
            <p:nvPr/>
          </p:nvSpPr>
          <p:spPr bwMode="auto">
            <a:xfrm>
              <a:off x="3552" y="3168"/>
              <a:ext cx="1296"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585" name="Rectangle 17">
              <a:extLst>
                <a:ext uri="{FF2B5EF4-FFF2-40B4-BE49-F238E27FC236}">
                  <a16:creationId xmlns:a16="http://schemas.microsoft.com/office/drawing/2014/main" id="{94A677B0-210F-B549-D292-571E162DD1E7}"/>
                </a:ext>
              </a:extLst>
            </p:cNvPr>
            <p:cNvSpPr>
              <a:spLocks noChangeArrowheads="1"/>
            </p:cNvSpPr>
            <p:nvPr/>
          </p:nvSpPr>
          <p:spPr bwMode="auto">
            <a:xfrm>
              <a:off x="3984" y="2448"/>
              <a:ext cx="480"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latin typeface="HGP創英角ﾎﾟｯﾌﾟ体" panose="040B0A00000000000000" pitchFamily="50" charset="-128"/>
                  <a:ea typeface="HGP創英角ﾎﾟｯﾌﾟ体" panose="040B0A00000000000000" pitchFamily="50" charset="-128"/>
                </a:rPr>
                <a:t>大骨</a:t>
              </a:r>
            </a:p>
          </p:txBody>
        </p:sp>
        <p:sp>
          <p:nvSpPr>
            <p:cNvPr id="24586" name="Rectangle 18">
              <a:extLst>
                <a:ext uri="{FF2B5EF4-FFF2-40B4-BE49-F238E27FC236}">
                  <a16:creationId xmlns:a16="http://schemas.microsoft.com/office/drawing/2014/main" id="{2B8C638D-3AE0-32DC-786B-2338BDDC4C12}"/>
                </a:ext>
              </a:extLst>
            </p:cNvPr>
            <p:cNvSpPr>
              <a:spLocks noChangeArrowheads="1"/>
            </p:cNvSpPr>
            <p:nvPr/>
          </p:nvSpPr>
          <p:spPr bwMode="auto">
            <a:xfrm>
              <a:off x="3312" y="2448"/>
              <a:ext cx="480"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latin typeface="HGP創英角ﾎﾟｯﾌﾟ体" panose="040B0A00000000000000" pitchFamily="50" charset="-128"/>
                  <a:ea typeface="HGP創英角ﾎﾟｯﾌﾟ体" panose="040B0A00000000000000" pitchFamily="50" charset="-128"/>
                </a:rPr>
                <a:t>大骨</a:t>
              </a:r>
            </a:p>
          </p:txBody>
        </p:sp>
        <p:sp>
          <p:nvSpPr>
            <p:cNvPr id="24587" name="Rectangle 19">
              <a:extLst>
                <a:ext uri="{FF2B5EF4-FFF2-40B4-BE49-F238E27FC236}">
                  <a16:creationId xmlns:a16="http://schemas.microsoft.com/office/drawing/2014/main" id="{CCA08C50-29E2-6C9A-B630-FB4BF18FF1C4}"/>
                </a:ext>
              </a:extLst>
            </p:cNvPr>
            <p:cNvSpPr>
              <a:spLocks noChangeArrowheads="1"/>
            </p:cNvSpPr>
            <p:nvPr/>
          </p:nvSpPr>
          <p:spPr bwMode="auto">
            <a:xfrm>
              <a:off x="4032" y="3648"/>
              <a:ext cx="480"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latin typeface="HGP創英角ﾎﾟｯﾌﾟ体" panose="040B0A00000000000000" pitchFamily="50" charset="-128"/>
                  <a:ea typeface="HGP創英角ﾎﾟｯﾌﾟ体" panose="040B0A00000000000000" pitchFamily="50" charset="-128"/>
                </a:rPr>
                <a:t>大骨</a:t>
              </a:r>
            </a:p>
          </p:txBody>
        </p:sp>
        <p:sp>
          <p:nvSpPr>
            <p:cNvPr id="24588" name="Rectangle 20">
              <a:extLst>
                <a:ext uri="{FF2B5EF4-FFF2-40B4-BE49-F238E27FC236}">
                  <a16:creationId xmlns:a16="http://schemas.microsoft.com/office/drawing/2014/main" id="{280CD350-6F29-EC4E-3743-0069E072012B}"/>
                </a:ext>
              </a:extLst>
            </p:cNvPr>
            <p:cNvSpPr>
              <a:spLocks noChangeArrowheads="1"/>
            </p:cNvSpPr>
            <p:nvPr/>
          </p:nvSpPr>
          <p:spPr bwMode="auto">
            <a:xfrm>
              <a:off x="3360" y="3648"/>
              <a:ext cx="480"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latin typeface="HGP創英角ﾎﾟｯﾌﾟ体" panose="040B0A00000000000000" pitchFamily="50" charset="-128"/>
                  <a:ea typeface="HGP創英角ﾎﾟｯﾌﾟ体" panose="040B0A00000000000000" pitchFamily="50" charset="-128"/>
                </a:rPr>
                <a:t>大骨</a:t>
              </a:r>
            </a:p>
          </p:txBody>
        </p:sp>
        <p:sp>
          <p:nvSpPr>
            <p:cNvPr id="24589" name="Line 21">
              <a:extLst>
                <a:ext uri="{FF2B5EF4-FFF2-40B4-BE49-F238E27FC236}">
                  <a16:creationId xmlns:a16="http://schemas.microsoft.com/office/drawing/2014/main" id="{649D0038-CCD6-9DC7-5E64-021FD9825E9E}"/>
                </a:ext>
              </a:extLst>
            </p:cNvPr>
            <p:cNvSpPr>
              <a:spLocks noChangeShapeType="1"/>
            </p:cNvSpPr>
            <p:nvPr/>
          </p:nvSpPr>
          <p:spPr bwMode="auto">
            <a:xfrm>
              <a:off x="4128" y="2592"/>
              <a:ext cx="288" cy="57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590" name="Line 22">
              <a:extLst>
                <a:ext uri="{FF2B5EF4-FFF2-40B4-BE49-F238E27FC236}">
                  <a16:creationId xmlns:a16="http://schemas.microsoft.com/office/drawing/2014/main" id="{6E75B8F0-B046-B9E9-68F5-A71F5BD82C67}"/>
                </a:ext>
              </a:extLst>
            </p:cNvPr>
            <p:cNvSpPr>
              <a:spLocks noChangeShapeType="1"/>
            </p:cNvSpPr>
            <p:nvPr/>
          </p:nvSpPr>
          <p:spPr bwMode="auto">
            <a:xfrm flipH="1">
              <a:off x="4272" y="2832"/>
              <a:ext cx="2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591" name="Line 23">
              <a:extLst>
                <a:ext uri="{FF2B5EF4-FFF2-40B4-BE49-F238E27FC236}">
                  <a16:creationId xmlns:a16="http://schemas.microsoft.com/office/drawing/2014/main" id="{CB546C5C-E344-B6E0-B320-49064F3F4597}"/>
                </a:ext>
              </a:extLst>
            </p:cNvPr>
            <p:cNvSpPr>
              <a:spLocks noChangeShapeType="1"/>
            </p:cNvSpPr>
            <p:nvPr/>
          </p:nvSpPr>
          <p:spPr bwMode="auto">
            <a:xfrm flipH="1">
              <a:off x="4416" y="2688"/>
              <a:ext cx="48" cy="144"/>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592" name="Text Box 24">
              <a:extLst>
                <a:ext uri="{FF2B5EF4-FFF2-40B4-BE49-F238E27FC236}">
                  <a16:creationId xmlns:a16="http://schemas.microsoft.com/office/drawing/2014/main" id="{8F5FFAEF-B50E-657C-A9A1-497D5B314EC1}"/>
                </a:ext>
              </a:extLst>
            </p:cNvPr>
            <p:cNvSpPr txBox="1">
              <a:spLocks noChangeArrowheads="1"/>
            </p:cNvSpPr>
            <p:nvPr/>
          </p:nvSpPr>
          <p:spPr bwMode="auto">
            <a:xfrm>
              <a:off x="4512" y="2754"/>
              <a:ext cx="288" cy="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latin typeface="HGP創英角ﾎﾟｯﾌﾟ体" panose="040B0A00000000000000" pitchFamily="50" charset="-128"/>
                  <a:ea typeface="HGP創英角ﾎﾟｯﾌﾟ体" panose="040B0A00000000000000" pitchFamily="50" charset="-128"/>
                </a:rPr>
                <a:t>中骨</a:t>
              </a:r>
            </a:p>
          </p:txBody>
        </p:sp>
        <p:sp>
          <p:nvSpPr>
            <p:cNvPr id="24593" name="Text Box 25">
              <a:extLst>
                <a:ext uri="{FF2B5EF4-FFF2-40B4-BE49-F238E27FC236}">
                  <a16:creationId xmlns:a16="http://schemas.microsoft.com/office/drawing/2014/main" id="{F6A75305-D36D-961F-DE47-90D290783C98}"/>
                </a:ext>
              </a:extLst>
            </p:cNvPr>
            <p:cNvSpPr txBox="1">
              <a:spLocks noChangeArrowheads="1"/>
            </p:cNvSpPr>
            <p:nvPr/>
          </p:nvSpPr>
          <p:spPr bwMode="auto">
            <a:xfrm>
              <a:off x="4416" y="2574"/>
              <a:ext cx="288"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latin typeface="HGP創英角ﾎﾟｯﾌﾟ体" panose="040B0A00000000000000" pitchFamily="50" charset="-128"/>
                  <a:ea typeface="HGP創英角ﾎﾟｯﾌﾟ体" panose="040B0A00000000000000" pitchFamily="50" charset="-128"/>
                </a:rPr>
                <a:t>小骨</a:t>
              </a:r>
            </a:p>
          </p:txBody>
        </p:sp>
        <p:sp>
          <p:nvSpPr>
            <p:cNvPr id="24594" name="Line 26">
              <a:extLst>
                <a:ext uri="{FF2B5EF4-FFF2-40B4-BE49-F238E27FC236}">
                  <a16:creationId xmlns:a16="http://schemas.microsoft.com/office/drawing/2014/main" id="{6D5FC0A3-46FC-3A32-252A-81AD1FC66950}"/>
                </a:ext>
              </a:extLst>
            </p:cNvPr>
            <p:cNvSpPr>
              <a:spLocks noChangeShapeType="1"/>
            </p:cNvSpPr>
            <p:nvPr/>
          </p:nvSpPr>
          <p:spPr bwMode="auto">
            <a:xfrm>
              <a:off x="3552" y="2592"/>
              <a:ext cx="288" cy="57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595" name="Line 27">
              <a:extLst>
                <a:ext uri="{FF2B5EF4-FFF2-40B4-BE49-F238E27FC236}">
                  <a16:creationId xmlns:a16="http://schemas.microsoft.com/office/drawing/2014/main" id="{F2548337-41EA-BD3D-E38A-81742F7C83DD}"/>
                </a:ext>
              </a:extLst>
            </p:cNvPr>
            <p:cNvSpPr>
              <a:spLocks noChangeShapeType="1"/>
            </p:cNvSpPr>
            <p:nvPr/>
          </p:nvSpPr>
          <p:spPr bwMode="auto">
            <a:xfrm flipV="1">
              <a:off x="4272" y="3168"/>
              <a:ext cx="288" cy="4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596" name="Line 28">
              <a:extLst>
                <a:ext uri="{FF2B5EF4-FFF2-40B4-BE49-F238E27FC236}">
                  <a16:creationId xmlns:a16="http://schemas.microsoft.com/office/drawing/2014/main" id="{51BBAB6D-5E59-FD45-FA33-8409D67F9CC5}"/>
                </a:ext>
              </a:extLst>
            </p:cNvPr>
            <p:cNvSpPr>
              <a:spLocks noChangeShapeType="1"/>
            </p:cNvSpPr>
            <p:nvPr/>
          </p:nvSpPr>
          <p:spPr bwMode="auto">
            <a:xfrm flipV="1">
              <a:off x="3648" y="3168"/>
              <a:ext cx="288" cy="4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597" name="Line 29">
              <a:extLst>
                <a:ext uri="{FF2B5EF4-FFF2-40B4-BE49-F238E27FC236}">
                  <a16:creationId xmlns:a16="http://schemas.microsoft.com/office/drawing/2014/main" id="{F577D02A-719D-FC9A-A6D5-154ECE81BA0D}"/>
                </a:ext>
              </a:extLst>
            </p:cNvPr>
            <p:cNvSpPr>
              <a:spLocks noChangeShapeType="1"/>
            </p:cNvSpPr>
            <p:nvPr/>
          </p:nvSpPr>
          <p:spPr bwMode="auto">
            <a:xfrm>
              <a:off x="4170" y="3504"/>
              <a:ext cx="19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598" name="Text Box 30">
              <a:extLst>
                <a:ext uri="{FF2B5EF4-FFF2-40B4-BE49-F238E27FC236}">
                  <a16:creationId xmlns:a16="http://schemas.microsoft.com/office/drawing/2014/main" id="{145CD463-AF17-4D54-0A09-F4FD0658FB3D}"/>
                </a:ext>
              </a:extLst>
            </p:cNvPr>
            <p:cNvSpPr txBox="1">
              <a:spLocks noChangeArrowheads="1"/>
            </p:cNvSpPr>
            <p:nvPr/>
          </p:nvSpPr>
          <p:spPr bwMode="auto">
            <a:xfrm>
              <a:off x="3924" y="3420"/>
              <a:ext cx="288" cy="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latin typeface="HGP創英角ﾎﾟｯﾌﾟ体" panose="040B0A00000000000000" pitchFamily="50" charset="-128"/>
                  <a:ea typeface="HGP創英角ﾎﾟｯﾌﾟ体" panose="040B0A00000000000000" pitchFamily="50" charset="-128"/>
                </a:rPr>
                <a:t>中骨</a:t>
              </a:r>
            </a:p>
          </p:txBody>
        </p:sp>
        <p:sp>
          <p:nvSpPr>
            <p:cNvPr id="24599" name="Line 31">
              <a:extLst>
                <a:ext uri="{FF2B5EF4-FFF2-40B4-BE49-F238E27FC236}">
                  <a16:creationId xmlns:a16="http://schemas.microsoft.com/office/drawing/2014/main" id="{CF37A150-34EB-73A5-4D1B-E730BBFCE7CF}"/>
                </a:ext>
              </a:extLst>
            </p:cNvPr>
            <p:cNvSpPr>
              <a:spLocks noChangeShapeType="1"/>
            </p:cNvSpPr>
            <p:nvPr/>
          </p:nvSpPr>
          <p:spPr bwMode="auto">
            <a:xfrm>
              <a:off x="3264" y="2976"/>
              <a:ext cx="486"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600" name="Text Box 32">
              <a:extLst>
                <a:ext uri="{FF2B5EF4-FFF2-40B4-BE49-F238E27FC236}">
                  <a16:creationId xmlns:a16="http://schemas.microsoft.com/office/drawing/2014/main" id="{29F12698-62FF-4215-C940-8179FBF1154A}"/>
                </a:ext>
              </a:extLst>
            </p:cNvPr>
            <p:cNvSpPr txBox="1">
              <a:spLocks noChangeArrowheads="1"/>
            </p:cNvSpPr>
            <p:nvPr/>
          </p:nvSpPr>
          <p:spPr bwMode="auto">
            <a:xfrm>
              <a:off x="3018" y="2904"/>
              <a:ext cx="288"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latin typeface="HGP創英角ﾎﾟｯﾌﾟ体" panose="040B0A00000000000000" pitchFamily="50" charset="-128"/>
                  <a:ea typeface="HGP創英角ﾎﾟｯﾌﾟ体" panose="040B0A00000000000000" pitchFamily="50" charset="-128"/>
                </a:rPr>
                <a:t>中骨</a:t>
              </a:r>
            </a:p>
          </p:txBody>
        </p:sp>
        <p:sp>
          <p:nvSpPr>
            <p:cNvPr id="24601" name="Line 33">
              <a:extLst>
                <a:ext uri="{FF2B5EF4-FFF2-40B4-BE49-F238E27FC236}">
                  <a16:creationId xmlns:a16="http://schemas.microsoft.com/office/drawing/2014/main" id="{A88678D8-B3DA-0F71-3E5B-DE999CC65105}"/>
                </a:ext>
              </a:extLst>
            </p:cNvPr>
            <p:cNvSpPr>
              <a:spLocks noChangeShapeType="1"/>
            </p:cNvSpPr>
            <p:nvPr/>
          </p:nvSpPr>
          <p:spPr bwMode="auto">
            <a:xfrm>
              <a:off x="3408" y="2736"/>
              <a:ext cx="144" cy="24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602" name="Text Box 34">
              <a:extLst>
                <a:ext uri="{FF2B5EF4-FFF2-40B4-BE49-F238E27FC236}">
                  <a16:creationId xmlns:a16="http://schemas.microsoft.com/office/drawing/2014/main" id="{B0D24D49-3A70-77E8-18C8-88051412435A}"/>
                </a:ext>
              </a:extLst>
            </p:cNvPr>
            <p:cNvSpPr txBox="1">
              <a:spLocks noChangeArrowheads="1"/>
            </p:cNvSpPr>
            <p:nvPr/>
          </p:nvSpPr>
          <p:spPr bwMode="auto">
            <a:xfrm>
              <a:off x="3216" y="2610"/>
              <a:ext cx="288" cy="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latin typeface="HGP創英角ﾎﾟｯﾌﾟ体" panose="040B0A00000000000000" pitchFamily="50" charset="-128"/>
                  <a:ea typeface="HGP創英角ﾎﾟｯﾌﾟ体" panose="040B0A00000000000000" pitchFamily="50" charset="-128"/>
                </a:rPr>
                <a:t>小骨</a:t>
              </a:r>
            </a:p>
          </p:txBody>
        </p:sp>
        <p:sp>
          <p:nvSpPr>
            <p:cNvPr id="24603" name="Line 35">
              <a:extLst>
                <a:ext uri="{FF2B5EF4-FFF2-40B4-BE49-F238E27FC236}">
                  <a16:creationId xmlns:a16="http://schemas.microsoft.com/office/drawing/2014/main" id="{294C2AC0-07FD-9871-8310-6525F9380464}"/>
                </a:ext>
              </a:extLst>
            </p:cNvPr>
            <p:cNvSpPr>
              <a:spLocks noChangeShapeType="1"/>
            </p:cNvSpPr>
            <p:nvPr/>
          </p:nvSpPr>
          <p:spPr bwMode="auto">
            <a:xfrm>
              <a:off x="3312" y="2832"/>
              <a:ext cx="14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4604" name="Text Box 36">
              <a:extLst>
                <a:ext uri="{FF2B5EF4-FFF2-40B4-BE49-F238E27FC236}">
                  <a16:creationId xmlns:a16="http://schemas.microsoft.com/office/drawing/2014/main" id="{06801724-972B-6845-3DC2-1A6C91E32604}"/>
                </a:ext>
              </a:extLst>
            </p:cNvPr>
            <p:cNvSpPr txBox="1">
              <a:spLocks noChangeArrowheads="1"/>
            </p:cNvSpPr>
            <p:nvPr/>
          </p:nvSpPr>
          <p:spPr bwMode="auto">
            <a:xfrm>
              <a:off x="3054" y="2742"/>
              <a:ext cx="288" cy="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000" b="1">
                  <a:latin typeface="HGP創英角ﾎﾟｯﾌﾟ体" panose="040B0A00000000000000" pitchFamily="50" charset="-128"/>
                  <a:ea typeface="HGP創英角ﾎﾟｯﾌﾟ体" panose="040B0A00000000000000" pitchFamily="50" charset="-128"/>
                </a:rPr>
                <a:t>孫骨</a:t>
              </a:r>
            </a:p>
          </p:txBody>
        </p:sp>
        <p:sp>
          <p:nvSpPr>
            <p:cNvPr id="24605" name="AutoShape 37">
              <a:extLst>
                <a:ext uri="{FF2B5EF4-FFF2-40B4-BE49-F238E27FC236}">
                  <a16:creationId xmlns:a16="http://schemas.microsoft.com/office/drawing/2014/main" id="{49241C32-E5B5-FC40-F78E-4E0B54FE95E0}"/>
                </a:ext>
              </a:extLst>
            </p:cNvPr>
            <p:cNvSpPr>
              <a:spLocks noChangeArrowheads="1"/>
            </p:cNvSpPr>
            <p:nvPr/>
          </p:nvSpPr>
          <p:spPr bwMode="auto">
            <a:xfrm>
              <a:off x="3024" y="2352"/>
              <a:ext cx="1728" cy="1536"/>
            </a:xfrm>
            <a:prstGeom prst="roundRect">
              <a:avLst>
                <a:gd name="adj" fmla="val 16667"/>
              </a:avLst>
            </a:prstGeom>
            <a:noFill/>
            <a:ln w="19050">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latin typeface="HGP創英角ﾎﾟｯﾌﾟ体" panose="040B0A00000000000000" pitchFamily="50" charset="-128"/>
                <a:ea typeface="HGP創英角ﾎﾟｯﾌﾟ体" panose="040B0A00000000000000" pitchFamily="50" charset="-128"/>
              </a:endParaRPr>
            </a:p>
          </p:txBody>
        </p:sp>
        <p:sp>
          <p:nvSpPr>
            <p:cNvPr id="24606" name="Text Box 38">
              <a:extLst>
                <a:ext uri="{FF2B5EF4-FFF2-40B4-BE49-F238E27FC236}">
                  <a16:creationId xmlns:a16="http://schemas.microsoft.com/office/drawing/2014/main" id="{38B326E0-31A9-D35F-6E18-CC6A0094A8DA}"/>
                </a:ext>
              </a:extLst>
            </p:cNvPr>
            <p:cNvSpPr txBox="1">
              <a:spLocks noChangeArrowheads="1"/>
            </p:cNvSpPr>
            <p:nvPr/>
          </p:nvSpPr>
          <p:spPr bwMode="auto">
            <a:xfrm>
              <a:off x="2976" y="3312"/>
              <a:ext cx="528"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HGP創英角ﾎﾟｯﾌﾟ体" panose="040B0A00000000000000" pitchFamily="50" charset="-128"/>
                  <a:ea typeface="HGP創英角ﾎﾟｯﾌﾟ体" panose="040B0A00000000000000" pitchFamily="50" charset="-128"/>
                </a:rPr>
                <a:t>要因</a:t>
              </a:r>
            </a:p>
            <a:p>
              <a:pPr algn="ctr" eaLnBrk="1" hangingPunct="1">
                <a:spcBef>
                  <a:spcPct val="0"/>
                </a:spcBef>
                <a:buFontTx/>
                <a:buNone/>
              </a:pPr>
              <a:r>
                <a:rPr lang="ja-JP" altLang="en-US" sz="1200" b="1">
                  <a:latin typeface="HGP創英角ﾎﾟｯﾌﾟ体" panose="040B0A00000000000000" pitchFamily="50" charset="-128"/>
                  <a:ea typeface="HGP創英角ﾎﾟｯﾌﾟ体" panose="040B0A00000000000000" pitchFamily="50" charset="-128"/>
                </a:rPr>
                <a:t>（原因）</a:t>
              </a:r>
            </a:p>
          </p:txBody>
        </p:sp>
      </p:grpSp>
      <p:sp>
        <p:nvSpPr>
          <p:cNvPr id="24580" name="Text Box 30">
            <a:extLst>
              <a:ext uri="{FF2B5EF4-FFF2-40B4-BE49-F238E27FC236}">
                <a16:creationId xmlns:a16="http://schemas.microsoft.com/office/drawing/2014/main" id="{5615933D-315F-601B-B0D6-864169D5C117}"/>
              </a:ext>
            </a:extLst>
          </p:cNvPr>
          <p:cNvSpPr txBox="1">
            <a:spLocks noChangeArrowheads="1"/>
          </p:cNvSpPr>
          <p:nvPr/>
        </p:nvSpPr>
        <p:spPr bwMode="auto">
          <a:xfrm>
            <a:off x="228600" y="5095875"/>
            <a:ext cx="4425950" cy="1519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特性の表記は次項を例にすると</a:t>
            </a:r>
            <a:endParaRPr kumimoji="0" lang="en-US" altLang="ja-JP" sz="1800" b="1" dirty="0">
              <a:latin typeface="HGP創英角ﾎﾟｯﾌﾟ体" panose="040B0A00000000000000" pitchFamily="50" charset="-128"/>
              <a:ea typeface="HGP創英角ﾎﾟｯﾌﾟ体" panose="040B0A00000000000000" pitchFamily="50" charset="-128"/>
            </a:endParaRPr>
          </a:p>
          <a:p>
            <a:pPr algn="just">
              <a:spcBef>
                <a:spcPct val="0"/>
              </a:spcBef>
              <a:buFontTx/>
              <a:buNone/>
            </a:pPr>
            <a:r>
              <a:rPr kumimoji="0" lang="ja-JP" altLang="en-US" sz="1800" b="1" dirty="0">
                <a:latin typeface="HGP創英角ﾎﾟｯﾌﾟ体" panose="040B0A00000000000000" pitchFamily="50" charset="-128"/>
                <a:ea typeface="HGP創英角ﾎﾟｯﾌﾟ体" panose="040B0A00000000000000" pitchFamily="50" charset="-128"/>
              </a:rPr>
              <a:t>「何故ラベルがズレるのか？」と表現する事を見かける事があるがこれは間違い。</a:t>
            </a:r>
          </a:p>
          <a:p>
            <a:pPr algn="just">
              <a:spcBef>
                <a:spcPct val="0"/>
              </a:spcBef>
              <a:buFontTx/>
              <a:buNone/>
            </a:pPr>
            <a:r>
              <a:rPr kumimoji="0" lang="ja-JP" altLang="en-US" sz="1800" b="1" dirty="0">
                <a:latin typeface="HGP創英角ﾎﾟｯﾌﾟ体" panose="040B0A00000000000000" pitchFamily="50" charset="-128"/>
                <a:ea typeface="HGP創英角ﾎﾟｯﾌﾟ体" panose="040B0A00000000000000" pitchFamily="50" charset="-128"/>
              </a:rPr>
              <a:t> この場合は</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ラベルがズレる（結果）</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を</a:t>
            </a:r>
            <a:endParaRPr kumimoji="0" lang="en-US" altLang="ja-JP" sz="1800" b="1" dirty="0">
              <a:latin typeface="HGP創英角ﾎﾟｯﾌﾟ体" panose="040B0A00000000000000" pitchFamily="50" charset="-128"/>
              <a:ea typeface="HGP創英角ﾎﾟｯﾌﾟ体" panose="040B0A00000000000000" pitchFamily="50" charset="-128"/>
            </a:endParaRPr>
          </a:p>
          <a:p>
            <a:pPr algn="just">
              <a:spcBef>
                <a:spcPct val="0"/>
              </a:spcBef>
              <a:buFontTx/>
              <a:buNone/>
            </a:pPr>
            <a:r>
              <a:rPr kumimoji="0" lang="ja-JP" altLang="en-US" sz="1800" b="1" dirty="0">
                <a:latin typeface="HGP創英角ﾎﾟｯﾌﾟ体" panose="040B0A00000000000000" pitchFamily="50" charset="-128"/>
                <a:ea typeface="HGP創英角ﾎﾟｯﾌﾟ体" panose="040B0A00000000000000" pitchFamily="50" charset="-128"/>
              </a:rPr>
              <a:t>特性として表記する</a:t>
            </a:r>
          </a:p>
        </p:txBody>
      </p:sp>
      <p:sp>
        <p:nvSpPr>
          <p:cNvPr id="33" name="object 2">
            <a:extLst>
              <a:ext uri="{FF2B5EF4-FFF2-40B4-BE49-F238E27FC236}">
                <a16:creationId xmlns:a16="http://schemas.microsoft.com/office/drawing/2014/main" id="{2C142994-0855-4297-9E9A-9CFE02BC8FD9}"/>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32</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a:extLst>
              <a:ext uri="{FF2B5EF4-FFF2-40B4-BE49-F238E27FC236}">
                <a16:creationId xmlns:a16="http://schemas.microsoft.com/office/drawing/2014/main" id="{4448E67C-254F-1318-78AE-E2C304710AFA}"/>
              </a:ext>
            </a:extLst>
          </p:cNvPr>
          <p:cNvSpPr txBox="1">
            <a:spLocks noChangeArrowheads="1"/>
          </p:cNvSpPr>
          <p:nvPr/>
        </p:nvSpPr>
        <p:spPr bwMode="auto">
          <a:xfrm>
            <a:off x="1690688" y="2395538"/>
            <a:ext cx="5692775"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sp>
        <p:nvSpPr>
          <p:cNvPr id="25603" name="Rectangle 10">
            <a:extLst>
              <a:ext uri="{FF2B5EF4-FFF2-40B4-BE49-F238E27FC236}">
                <a16:creationId xmlns:a16="http://schemas.microsoft.com/office/drawing/2014/main" id="{89255894-1596-178D-FF7E-C0D3ABB0466D}"/>
              </a:ext>
            </a:extLst>
          </p:cNvPr>
          <p:cNvSpPr>
            <a:spLocks noChangeArrowheads="1"/>
          </p:cNvSpPr>
          <p:nvPr/>
        </p:nvSpPr>
        <p:spPr bwMode="auto">
          <a:xfrm>
            <a:off x="1398588" y="21590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p>
        </p:txBody>
      </p:sp>
      <p:grpSp>
        <p:nvGrpSpPr>
          <p:cNvPr id="25604" name="Group 39">
            <a:extLst>
              <a:ext uri="{FF2B5EF4-FFF2-40B4-BE49-F238E27FC236}">
                <a16:creationId xmlns:a16="http://schemas.microsoft.com/office/drawing/2014/main" id="{0E4C26E5-FC13-6A44-018E-265DFCDC3AF4}"/>
              </a:ext>
            </a:extLst>
          </p:cNvPr>
          <p:cNvGrpSpPr>
            <a:grpSpLocks/>
          </p:cNvGrpSpPr>
          <p:nvPr/>
        </p:nvGrpSpPr>
        <p:grpSpPr bwMode="auto">
          <a:xfrm>
            <a:off x="431800" y="1369216"/>
            <a:ext cx="7854950" cy="3948039"/>
            <a:chOff x="192" y="2832"/>
            <a:chExt cx="3696" cy="2317"/>
          </a:xfrm>
        </p:grpSpPr>
        <p:grpSp>
          <p:nvGrpSpPr>
            <p:cNvPr id="25609" name="Group 40">
              <a:extLst>
                <a:ext uri="{FF2B5EF4-FFF2-40B4-BE49-F238E27FC236}">
                  <a16:creationId xmlns:a16="http://schemas.microsoft.com/office/drawing/2014/main" id="{AE33C4AD-4834-7024-9FE3-1FF0D0F1E248}"/>
                </a:ext>
              </a:extLst>
            </p:cNvPr>
            <p:cNvGrpSpPr>
              <a:grpSpLocks/>
            </p:cNvGrpSpPr>
            <p:nvPr/>
          </p:nvGrpSpPr>
          <p:grpSpPr bwMode="auto">
            <a:xfrm>
              <a:off x="192" y="2832"/>
              <a:ext cx="3696" cy="2317"/>
              <a:chOff x="192" y="2832"/>
              <a:chExt cx="3696" cy="2317"/>
            </a:xfrm>
          </p:grpSpPr>
          <p:sp>
            <p:nvSpPr>
              <p:cNvPr id="25612" name="Rectangle 41">
                <a:extLst>
                  <a:ext uri="{FF2B5EF4-FFF2-40B4-BE49-F238E27FC236}">
                    <a16:creationId xmlns:a16="http://schemas.microsoft.com/office/drawing/2014/main" id="{20506D7A-538A-68CC-F9C8-2E6D707A10C9}"/>
                  </a:ext>
                </a:extLst>
              </p:cNvPr>
              <p:cNvSpPr>
                <a:spLocks noChangeArrowheads="1"/>
              </p:cNvSpPr>
              <p:nvPr/>
            </p:nvSpPr>
            <p:spPr bwMode="auto">
              <a:xfrm>
                <a:off x="3696" y="2880"/>
                <a:ext cx="192" cy="225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b="1" dirty="0">
                    <a:solidFill>
                      <a:schemeClr val="bg1"/>
                    </a:solidFill>
                    <a:latin typeface="HGP創英角ﾎﾟｯﾌﾟ体" panose="040B0A00000000000000" pitchFamily="50" charset="-128"/>
                    <a:ea typeface="HGP創英角ﾎﾟｯﾌﾟ体" panose="040B0A00000000000000" pitchFamily="50" charset="-128"/>
                  </a:rPr>
                  <a:t>ラベルがズレる</a:t>
                </a:r>
              </a:p>
            </p:txBody>
          </p:sp>
          <p:sp>
            <p:nvSpPr>
              <p:cNvPr id="25613" name="Line 42">
                <a:extLst>
                  <a:ext uri="{FF2B5EF4-FFF2-40B4-BE49-F238E27FC236}">
                    <a16:creationId xmlns:a16="http://schemas.microsoft.com/office/drawing/2014/main" id="{86F44583-F2FA-A0C0-F287-85EC024B1ED9}"/>
                  </a:ext>
                </a:extLst>
              </p:cNvPr>
              <p:cNvSpPr>
                <a:spLocks noChangeShapeType="1"/>
              </p:cNvSpPr>
              <p:nvPr/>
            </p:nvSpPr>
            <p:spPr bwMode="auto">
              <a:xfrm>
                <a:off x="192" y="3984"/>
                <a:ext cx="3504"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14" name="Rectangle 43">
                <a:extLst>
                  <a:ext uri="{FF2B5EF4-FFF2-40B4-BE49-F238E27FC236}">
                    <a16:creationId xmlns:a16="http://schemas.microsoft.com/office/drawing/2014/main" id="{91131F0D-B94C-A420-C0C6-615B85400A92}"/>
                  </a:ext>
                </a:extLst>
              </p:cNvPr>
              <p:cNvSpPr>
                <a:spLocks noChangeArrowheads="1"/>
              </p:cNvSpPr>
              <p:nvPr/>
            </p:nvSpPr>
            <p:spPr bwMode="auto">
              <a:xfrm>
                <a:off x="2304" y="2832"/>
                <a:ext cx="576"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latin typeface="HGP創英角ﾎﾟｯﾌﾟ体" panose="040B0A00000000000000" pitchFamily="50" charset="-128"/>
                    <a:ea typeface="HGP創英角ﾎﾟｯﾌﾟ体" panose="040B0A00000000000000" pitchFamily="50" charset="-128"/>
                  </a:rPr>
                  <a:t>方法</a:t>
                </a:r>
              </a:p>
            </p:txBody>
          </p:sp>
          <p:sp>
            <p:nvSpPr>
              <p:cNvPr id="25615" name="Rectangle 44">
                <a:extLst>
                  <a:ext uri="{FF2B5EF4-FFF2-40B4-BE49-F238E27FC236}">
                    <a16:creationId xmlns:a16="http://schemas.microsoft.com/office/drawing/2014/main" id="{0ABC4B47-CE6B-C8D4-241F-02FC8791D987}"/>
                  </a:ext>
                </a:extLst>
              </p:cNvPr>
              <p:cNvSpPr>
                <a:spLocks noChangeArrowheads="1"/>
              </p:cNvSpPr>
              <p:nvPr/>
            </p:nvSpPr>
            <p:spPr bwMode="auto">
              <a:xfrm>
                <a:off x="864" y="2832"/>
                <a:ext cx="576"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solidFill>
                      <a:schemeClr val="bg1"/>
                    </a:solidFill>
                    <a:latin typeface="HGP創英角ﾎﾟｯﾌﾟ体" panose="040B0A00000000000000" pitchFamily="50" charset="-128"/>
                    <a:ea typeface="HGP創英角ﾎﾟｯﾌﾟ体" panose="040B0A00000000000000" pitchFamily="50" charset="-128"/>
                  </a:rPr>
                  <a:t>作業者</a:t>
                </a:r>
              </a:p>
            </p:txBody>
          </p:sp>
          <p:sp>
            <p:nvSpPr>
              <p:cNvPr id="25616" name="Rectangle 45">
                <a:extLst>
                  <a:ext uri="{FF2B5EF4-FFF2-40B4-BE49-F238E27FC236}">
                    <a16:creationId xmlns:a16="http://schemas.microsoft.com/office/drawing/2014/main" id="{30F1D6A0-3D05-175F-F0EE-E97FDB8987AC}"/>
                  </a:ext>
                </a:extLst>
              </p:cNvPr>
              <p:cNvSpPr>
                <a:spLocks noChangeArrowheads="1"/>
              </p:cNvSpPr>
              <p:nvPr/>
            </p:nvSpPr>
            <p:spPr bwMode="auto">
              <a:xfrm>
                <a:off x="2496" y="4992"/>
                <a:ext cx="576"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dirty="0">
                    <a:solidFill>
                      <a:schemeClr val="bg1"/>
                    </a:solidFill>
                    <a:latin typeface="HGP創英角ﾎﾟｯﾌﾟ体" panose="040B0A00000000000000" pitchFamily="50" charset="-128"/>
                    <a:ea typeface="HGP創英角ﾎﾟｯﾌﾟ体" panose="040B0A00000000000000" pitchFamily="50" charset="-128"/>
                  </a:rPr>
                  <a:t>材料</a:t>
                </a:r>
              </a:p>
            </p:txBody>
          </p:sp>
          <p:sp>
            <p:nvSpPr>
              <p:cNvPr id="25617" name="Rectangle 46">
                <a:extLst>
                  <a:ext uri="{FF2B5EF4-FFF2-40B4-BE49-F238E27FC236}">
                    <a16:creationId xmlns:a16="http://schemas.microsoft.com/office/drawing/2014/main" id="{0C4A9CCD-814D-FE66-3F11-D7A76EDDCF66}"/>
                  </a:ext>
                </a:extLst>
              </p:cNvPr>
              <p:cNvSpPr>
                <a:spLocks noChangeArrowheads="1"/>
              </p:cNvSpPr>
              <p:nvPr/>
            </p:nvSpPr>
            <p:spPr bwMode="auto">
              <a:xfrm>
                <a:off x="960" y="4992"/>
                <a:ext cx="576"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dirty="0">
                    <a:solidFill>
                      <a:schemeClr val="bg1"/>
                    </a:solidFill>
                    <a:latin typeface="HGP創英角ﾎﾟｯﾌﾟ体" panose="040B0A00000000000000" pitchFamily="50" charset="-128"/>
                    <a:ea typeface="HGP創英角ﾎﾟｯﾌﾟ体" panose="040B0A00000000000000" pitchFamily="50" charset="-128"/>
                  </a:rPr>
                  <a:t>設備</a:t>
                </a:r>
              </a:p>
            </p:txBody>
          </p:sp>
          <p:sp>
            <p:nvSpPr>
              <p:cNvPr id="25618" name="Line 47">
                <a:extLst>
                  <a:ext uri="{FF2B5EF4-FFF2-40B4-BE49-F238E27FC236}">
                    <a16:creationId xmlns:a16="http://schemas.microsoft.com/office/drawing/2014/main" id="{6EBB6186-A45B-5B90-A3DE-1002B4FFF0B4}"/>
                  </a:ext>
                </a:extLst>
              </p:cNvPr>
              <p:cNvSpPr>
                <a:spLocks noChangeShapeType="1"/>
              </p:cNvSpPr>
              <p:nvPr/>
            </p:nvSpPr>
            <p:spPr bwMode="auto">
              <a:xfrm>
                <a:off x="2544" y="2976"/>
                <a:ext cx="432" cy="100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19" name="Line 48">
                <a:extLst>
                  <a:ext uri="{FF2B5EF4-FFF2-40B4-BE49-F238E27FC236}">
                    <a16:creationId xmlns:a16="http://schemas.microsoft.com/office/drawing/2014/main" id="{22F5C894-FCDF-903B-D852-0CA62AAC33A0}"/>
                  </a:ext>
                </a:extLst>
              </p:cNvPr>
              <p:cNvSpPr>
                <a:spLocks noChangeShapeType="1"/>
              </p:cNvSpPr>
              <p:nvPr/>
            </p:nvSpPr>
            <p:spPr bwMode="auto">
              <a:xfrm>
                <a:off x="1104" y="2976"/>
                <a:ext cx="432" cy="100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20" name="Line 49">
                <a:extLst>
                  <a:ext uri="{FF2B5EF4-FFF2-40B4-BE49-F238E27FC236}">
                    <a16:creationId xmlns:a16="http://schemas.microsoft.com/office/drawing/2014/main" id="{26666E4F-6E00-DAE3-140C-A408E11C9B89}"/>
                  </a:ext>
                </a:extLst>
              </p:cNvPr>
              <p:cNvSpPr>
                <a:spLocks noChangeShapeType="1"/>
              </p:cNvSpPr>
              <p:nvPr/>
            </p:nvSpPr>
            <p:spPr bwMode="auto">
              <a:xfrm flipV="1">
                <a:off x="2736" y="3984"/>
                <a:ext cx="432" cy="100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21" name="Line 50">
                <a:extLst>
                  <a:ext uri="{FF2B5EF4-FFF2-40B4-BE49-F238E27FC236}">
                    <a16:creationId xmlns:a16="http://schemas.microsoft.com/office/drawing/2014/main" id="{273A5AC5-91F8-E165-247B-5A005D59A9B5}"/>
                  </a:ext>
                </a:extLst>
              </p:cNvPr>
              <p:cNvSpPr>
                <a:spLocks noChangeShapeType="1"/>
              </p:cNvSpPr>
              <p:nvPr/>
            </p:nvSpPr>
            <p:spPr bwMode="auto">
              <a:xfrm flipV="1">
                <a:off x="1296" y="3984"/>
                <a:ext cx="432" cy="100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22" name="Line 51">
                <a:extLst>
                  <a:ext uri="{FF2B5EF4-FFF2-40B4-BE49-F238E27FC236}">
                    <a16:creationId xmlns:a16="http://schemas.microsoft.com/office/drawing/2014/main" id="{57FCEE6E-28C5-AD0C-29FA-389633BA4261}"/>
                  </a:ext>
                </a:extLst>
              </p:cNvPr>
              <p:cNvSpPr>
                <a:spLocks noChangeShapeType="1"/>
              </p:cNvSpPr>
              <p:nvPr/>
            </p:nvSpPr>
            <p:spPr bwMode="auto">
              <a:xfrm>
                <a:off x="864" y="3504"/>
                <a:ext cx="46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23" name="Line 52">
                <a:extLst>
                  <a:ext uri="{FF2B5EF4-FFF2-40B4-BE49-F238E27FC236}">
                    <a16:creationId xmlns:a16="http://schemas.microsoft.com/office/drawing/2014/main" id="{99602327-61D2-DFF5-66B4-D09EAC522801}"/>
                  </a:ext>
                </a:extLst>
              </p:cNvPr>
              <p:cNvSpPr>
                <a:spLocks noChangeShapeType="1"/>
              </p:cNvSpPr>
              <p:nvPr/>
            </p:nvSpPr>
            <p:spPr bwMode="auto">
              <a:xfrm>
                <a:off x="912" y="3264"/>
                <a:ext cx="144" cy="24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24" name="Line 53">
                <a:extLst>
                  <a:ext uri="{FF2B5EF4-FFF2-40B4-BE49-F238E27FC236}">
                    <a16:creationId xmlns:a16="http://schemas.microsoft.com/office/drawing/2014/main" id="{703D4A44-5250-1DC7-1CC5-A8897CDC03DD}"/>
                  </a:ext>
                </a:extLst>
              </p:cNvPr>
              <p:cNvSpPr>
                <a:spLocks noChangeShapeType="1"/>
              </p:cNvSpPr>
              <p:nvPr/>
            </p:nvSpPr>
            <p:spPr bwMode="auto">
              <a:xfrm flipV="1">
                <a:off x="1008" y="3504"/>
                <a:ext cx="144" cy="14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25" name="Text Box 54">
                <a:extLst>
                  <a:ext uri="{FF2B5EF4-FFF2-40B4-BE49-F238E27FC236}">
                    <a16:creationId xmlns:a16="http://schemas.microsoft.com/office/drawing/2014/main" id="{E610333D-ACB2-FFFA-7177-EC107562CBBC}"/>
                  </a:ext>
                </a:extLst>
              </p:cNvPr>
              <p:cNvSpPr txBox="1">
                <a:spLocks noChangeArrowheads="1"/>
              </p:cNvSpPr>
              <p:nvPr/>
            </p:nvSpPr>
            <p:spPr bwMode="auto">
              <a:xfrm>
                <a:off x="342" y="3132"/>
                <a:ext cx="816"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しべらせて押さえる</a:t>
                </a:r>
              </a:p>
            </p:txBody>
          </p:sp>
          <p:sp>
            <p:nvSpPr>
              <p:cNvPr id="25626" name="Text Box 55">
                <a:extLst>
                  <a:ext uri="{FF2B5EF4-FFF2-40B4-BE49-F238E27FC236}">
                    <a16:creationId xmlns:a16="http://schemas.microsoft.com/office/drawing/2014/main" id="{1042C2E2-01A1-EF64-F514-BE141D3B7B4B}"/>
                  </a:ext>
                </a:extLst>
              </p:cNvPr>
              <p:cNvSpPr txBox="1">
                <a:spLocks noChangeArrowheads="1"/>
              </p:cNvSpPr>
              <p:nvPr/>
            </p:nvSpPr>
            <p:spPr bwMode="auto">
              <a:xfrm>
                <a:off x="204" y="3438"/>
                <a:ext cx="816"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押さえ方が悪い</a:t>
                </a:r>
              </a:p>
            </p:txBody>
          </p:sp>
          <p:sp>
            <p:nvSpPr>
              <p:cNvPr id="25627" name="Text Box 56">
                <a:extLst>
                  <a:ext uri="{FF2B5EF4-FFF2-40B4-BE49-F238E27FC236}">
                    <a16:creationId xmlns:a16="http://schemas.microsoft.com/office/drawing/2014/main" id="{E45D2CD7-59E9-8AD4-FA56-943BBC5AF4E4}"/>
                  </a:ext>
                </a:extLst>
              </p:cNvPr>
              <p:cNvSpPr txBox="1">
                <a:spLocks noChangeArrowheads="1"/>
              </p:cNvSpPr>
              <p:nvPr/>
            </p:nvSpPr>
            <p:spPr bwMode="auto">
              <a:xfrm>
                <a:off x="432" y="3648"/>
                <a:ext cx="816"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不良が多くなると</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間に合わない</a:t>
                </a:r>
              </a:p>
            </p:txBody>
          </p:sp>
          <p:sp>
            <p:nvSpPr>
              <p:cNvPr id="25628" name="Line 57">
                <a:extLst>
                  <a:ext uri="{FF2B5EF4-FFF2-40B4-BE49-F238E27FC236}">
                    <a16:creationId xmlns:a16="http://schemas.microsoft.com/office/drawing/2014/main" id="{61DC0B0B-8C94-666D-CE6B-457F9D627B5B}"/>
                  </a:ext>
                </a:extLst>
              </p:cNvPr>
              <p:cNvSpPr>
                <a:spLocks noChangeShapeType="1"/>
              </p:cNvSpPr>
              <p:nvPr/>
            </p:nvSpPr>
            <p:spPr bwMode="auto">
              <a:xfrm flipH="1">
                <a:off x="1260" y="3360"/>
                <a:ext cx="43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29" name="Line 58">
                <a:extLst>
                  <a:ext uri="{FF2B5EF4-FFF2-40B4-BE49-F238E27FC236}">
                    <a16:creationId xmlns:a16="http://schemas.microsoft.com/office/drawing/2014/main" id="{0EB6D600-81F0-94C4-D40A-369306DA5DCD}"/>
                  </a:ext>
                </a:extLst>
              </p:cNvPr>
              <p:cNvSpPr>
                <a:spLocks noChangeShapeType="1"/>
              </p:cNvSpPr>
              <p:nvPr/>
            </p:nvSpPr>
            <p:spPr bwMode="auto">
              <a:xfrm flipH="1">
                <a:off x="1392" y="3216"/>
                <a:ext cx="96"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30" name="Text Box 59">
                <a:extLst>
                  <a:ext uri="{FF2B5EF4-FFF2-40B4-BE49-F238E27FC236}">
                    <a16:creationId xmlns:a16="http://schemas.microsoft.com/office/drawing/2014/main" id="{52074438-0F5B-4EDD-EBA6-C946AC401233}"/>
                  </a:ext>
                </a:extLst>
              </p:cNvPr>
              <p:cNvSpPr txBox="1">
                <a:spLocks noChangeArrowheads="1"/>
              </p:cNvSpPr>
              <p:nvPr/>
            </p:nvSpPr>
            <p:spPr bwMode="auto">
              <a:xfrm>
                <a:off x="1152" y="3030"/>
                <a:ext cx="816"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間隔がばらつ</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いている</a:t>
                </a:r>
              </a:p>
            </p:txBody>
          </p:sp>
          <p:sp>
            <p:nvSpPr>
              <p:cNvPr id="25631" name="Text Box 60">
                <a:extLst>
                  <a:ext uri="{FF2B5EF4-FFF2-40B4-BE49-F238E27FC236}">
                    <a16:creationId xmlns:a16="http://schemas.microsoft.com/office/drawing/2014/main" id="{C6A09081-E3C1-4D0B-A511-D4CE50A96323}"/>
                  </a:ext>
                </a:extLst>
              </p:cNvPr>
              <p:cNvSpPr txBox="1">
                <a:spLocks noChangeArrowheads="1"/>
              </p:cNvSpPr>
              <p:nvPr/>
            </p:nvSpPr>
            <p:spPr bwMode="auto">
              <a:xfrm>
                <a:off x="1626" y="3264"/>
                <a:ext cx="576"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容器流し方</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が一定でない</a:t>
                </a:r>
              </a:p>
            </p:txBody>
          </p:sp>
          <p:sp>
            <p:nvSpPr>
              <p:cNvPr id="25632" name="Line 61">
                <a:extLst>
                  <a:ext uri="{FF2B5EF4-FFF2-40B4-BE49-F238E27FC236}">
                    <a16:creationId xmlns:a16="http://schemas.microsoft.com/office/drawing/2014/main" id="{68F41505-98F8-1CEB-BE3C-83410F77B3DB}"/>
                  </a:ext>
                </a:extLst>
              </p:cNvPr>
              <p:cNvSpPr>
                <a:spLocks noChangeShapeType="1"/>
              </p:cNvSpPr>
              <p:nvPr/>
            </p:nvSpPr>
            <p:spPr bwMode="auto">
              <a:xfrm flipH="1" flipV="1">
                <a:off x="1488" y="3360"/>
                <a:ext cx="96"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33" name="Text Box 62">
                <a:extLst>
                  <a:ext uri="{FF2B5EF4-FFF2-40B4-BE49-F238E27FC236}">
                    <a16:creationId xmlns:a16="http://schemas.microsoft.com/office/drawing/2014/main" id="{B13B636D-FE1F-DFF7-AE7D-8FA7E293572F}"/>
                  </a:ext>
                </a:extLst>
              </p:cNvPr>
              <p:cNvSpPr txBox="1">
                <a:spLocks noChangeArrowheads="1"/>
              </p:cNvSpPr>
              <p:nvPr/>
            </p:nvSpPr>
            <p:spPr bwMode="auto">
              <a:xfrm>
                <a:off x="1386" y="3492"/>
                <a:ext cx="576"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向きがズレ</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ている</a:t>
                </a:r>
              </a:p>
            </p:txBody>
          </p:sp>
          <p:sp>
            <p:nvSpPr>
              <p:cNvPr id="25634" name="Line 63">
                <a:extLst>
                  <a:ext uri="{FF2B5EF4-FFF2-40B4-BE49-F238E27FC236}">
                    <a16:creationId xmlns:a16="http://schemas.microsoft.com/office/drawing/2014/main" id="{1CBD43BB-CA5E-3A1F-0D2B-08CE885C10DF}"/>
                  </a:ext>
                </a:extLst>
              </p:cNvPr>
              <p:cNvSpPr>
                <a:spLocks noChangeShapeType="1"/>
              </p:cNvSpPr>
              <p:nvPr/>
            </p:nvSpPr>
            <p:spPr bwMode="auto">
              <a:xfrm>
                <a:off x="2352" y="3594"/>
                <a:ext cx="450" cy="6"/>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35" name="Line 64">
                <a:extLst>
                  <a:ext uri="{FF2B5EF4-FFF2-40B4-BE49-F238E27FC236}">
                    <a16:creationId xmlns:a16="http://schemas.microsoft.com/office/drawing/2014/main" id="{34E747D7-EDDA-2D3B-D7DE-1BDA4F6FCFDF}"/>
                  </a:ext>
                </a:extLst>
              </p:cNvPr>
              <p:cNvSpPr>
                <a:spLocks noChangeShapeType="1"/>
              </p:cNvSpPr>
              <p:nvPr/>
            </p:nvSpPr>
            <p:spPr bwMode="auto">
              <a:xfrm flipV="1">
                <a:off x="2496" y="3600"/>
                <a:ext cx="144" cy="14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36" name="Line 65">
                <a:extLst>
                  <a:ext uri="{FF2B5EF4-FFF2-40B4-BE49-F238E27FC236}">
                    <a16:creationId xmlns:a16="http://schemas.microsoft.com/office/drawing/2014/main" id="{30CF4D94-9953-24BC-33B9-4584AFFC1387}"/>
                  </a:ext>
                </a:extLst>
              </p:cNvPr>
              <p:cNvSpPr>
                <a:spLocks noChangeShapeType="1"/>
              </p:cNvSpPr>
              <p:nvPr/>
            </p:nvSpPr>
            <p:spPr bwMode="auto">
              <a:xfrm>
                <a:off x="2352" y="3360"/>
                <a:ext cx="144" cy="24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37" name="Text Box 66">
                <a:extLst>
                  <a:ext uri="{FF2B5EF4-FFF2-40B4-BE49-F238E27FC236}">
                    <a16:creationId xmlns:a16="http://schemas.microsoft.com/office/drawing/2014/main" id="{8889ED62-9473-99D4-9AF9-59CEEC45CE88}"/>
                  </a:ext>
                </a:extLst>
              </p:cNvPr>
              <p:cNvSpPr txBox="1">
                <a:spLocks noChangeArrowheads="1"/>
              </p:cNvSpPr>
              <p:nvPr/>
            </p:nvSpPr>
            <p:spPr bwMode="auto">
              <a:xfrm>
                <a:off x="2064" y="3744"/>
                <a:ext cx="816"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製品により</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異なる</a:t>
                </a:r>
              </a:p>
            </p:txBody>
          </p:sp>
          <p:sp>
            <p:nvSpPr>
              <p:cNvPr id="25638" name="Text Box 67">
                <a:extLst>
                  <a:ext uri="{FF2B5EF4-FFF2-40B4-BE49-F238E27FC236}">
                    <a16:creationId xmlns:a16="http://schemas.microsoft.com/office/drawing/2014/main" id="{5B5AEF0A-65C6-07CE-FE3E-2584F3899C4E}"/>
                  </a:ext>
                </a:extLst>
              </p:cNvPr>
              <p:cNvSpPr txBox="1">
                <a:spLocks noChangeArrowheads="1"/>
              </p:cNvSpPr>
              <p:nvPr/>
            </p:nvSpPr>
            <p:spPr bwMode="auto">
              <a:xfrm>
                <a:off x="1956" y="3510"/>
                <a:ext cx="528"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目安が</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ない</a:t>
                </a:r>
              </a:p>
            </p:txBody>
          </p:sp>
          <p:sp>
            <p:nvSpPr>
              <p:cNvPr id="25639" name="Text Box 68">
                <a:extLst>
                  <a:ext uri="{FF2B5EF4-FFF2-40B4-BE49-F238E27FC236}">
                    <a16:creationId xmlns:a16="http://schemas.microsoft.com/office/drawing/2014/main" id="{9D2A47D9-FCCE-629C-62F6-9A4B9BF636AA}"/>
                  </a:ext>
                </a:extLst>
              </p:cNvPr>
              <p:cNvSpPr txBox="1">
                <a:spLocks noChangeArrowheads="1"/>
              </p:cNvSpPr>
              <p:nvPr/>
            </p:nvSpPr>
            <p:spPr bwMode="auto">
              <a:xfrm>
                <a:off x="2076" y="3144"/>
                <a:ext cx="528"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印がつけ</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られない</a:t>
                </a:r>
              </a:p>
            </p:txBody>
          </p:sp>
          <p:sp>
            <p:nvSpPr>
              <p:cNvPr id="25640" name="Line 69">
                <a:extLst>
                  <a:ext uri="{FF2B5EF4-FFF2-40B4-BE49-F238E27FC236}">
                    <a16:creationId xmlns:a16="http://schemas.microsoft.com/office/drawing/2014/main" id="{FC4880B3-0DE3-F1B0-2C46-CEDB2DAB4AB2}"/>
                  </a:ext>
                </a:extLst>
              </p:cNvPr>
              <p:cNvSpPr>
                <a:spLocks noChangeShapeType="1"/>
              </p:cNvSpPr>
              <p:nvPr/>
            </p:nvSpPr>
            <p:spPr bwMode="auto">
              <a:xfrm flipH="1">
                <a:off x="2718" y="3360"/>
                <a:ext cx="43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41" name="Line 70">
                <a:extLst>
                  <a:ext uri="{FF2B5EF4-FFF2-40B4-BE49-F238E27FC236}">
                    <a16:creationId xmlns:a16="http://schemas.microsoft.com/office/drawing/2014/main" id="{007FD84D-A22B-1363-9511-44382291B8FC}"/>
                  </a:ext>
                </a:extLst>
              </p:cNvPr>
              <p:cNvSpPr>
                <a:spLocks noChangeShapeType="1"/>
              </p:cNvSpPr>
              <p:nvPr/>
            </p:nvSpPr>
            <p:spPr bwMode="auto">
              <a:xfrm flipH="1">
                <a:off x="2880" y="3072"/>
                <a:ext cx="192"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42" name="Line 71">
                <a:extLst>
                  <a:ext uri="{FF2B5EF4-FFF2-40B4-BE49-F238E27FC236}">
                    <a16:creationId xmlns:a16="http://schemas.microsoft.com/office/drawing/2014/main" id="{6AA7F433-CE20-659F-144B-03B25868428D}"/>
                  </a:ext>
                </a:extLst>
              </p:cNvPr>
              <p:cNvSpPr>
                <a:spLocks noChangeShapeType="1"/>
              </p:cNvSpPr>
              <p:nvPr/>
            </p:nvSpPr>
            <p:spPr bwMode="auto">
              <a:xfrm flipH="1">
                <a:off x="3006" y="317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43" name="Line 72">
                <a:extLst>
                  <a:ext uri="{FF2B5EF4-FFF2-40B4-BE49-F238E27FC236}">
                    <a16:creationId xmlns:a16="http://schemas.microsoft.com/office/drawing/2014/main" id="{493DC7BF-9CCF-8529-C4E3-73A3BA2A2B52}"/>
                  </a:ext>
                </a:extLst>
              </p:cNvPr>
              <p:cNvSpPr>
                <a:spLocks noChangeShapeType="1"/>
              </p:cNvSpPr>
              <p:nvPr/>
            </p:nvSpPr>
            <p:spPr bwMode="auto">
              <a:xfrm flipH="1" flipV="1">
                <a:off x="2928" y="3360"/>
                <a:ext cx="96"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44" name="Line 73">
                <a:extLst>
                  <a:ext uri="{FF2B5EF4-FFF2-40B4-BE49-F238E27FC236}">
                    <a16:creationId xmlns:a16="http://schemas.microsoft.com/office/drawing/2014/main" id="{750753B5-16E8-31D9-0981-4DDE717A1AE5}"/>
                  </a:ext>
                </a:extLst>
              </p:cNvPr>
              <p:cNvSpPr>
                <a:spLocks noChangeShapeType="1"/>
              </p:cNvSpPr>
              <p:nvPr/>
            </p:nvSpPr>
            <p:spPr bwMode="auto">
              <a:xfrm flipH="1">
                <a:off x="3006" y="3528"/>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45" name="Text Box 74">
                <a:extLst>
                  <a:ext uri="{FF2B5EF4-FFF2-40B4-BE49-F238E27FC236}">
                    <a16:creationId xmlns:a16="http://schemas.microsoft.com/office/drawing/2014/main" id="{75793CA3-4896-9194-1516-D43723847A33}"/>
                  </a:ext>
                </a:extLst>
              </p:cNvPr>
              <p:cNvSpPr txBox="1">
                <a:spLocks noChangeArrowheads="1"/>
              </p:cNvSpPr>
              <p:nvPr/>
            </p:nvSpPr>
            <p:spPr bwMode="auto">
              <a:xfrm>
                <a:off x="2814" y="2952"/>
                <a:ext cx="576"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振動がある</a:t>
                </a:r>
              </a:p>
            </p:txBody>
          </p:sp>
          <p:sp>
            <p:nvSpPr>
              <p:cNvPr id="25646" name="Text Box 75">
                <a:extLst>
                  <a:ext uri="{FF2B5EF4-FFF2-40B4-BE49-F238E27FC236}">
                    <a16:creationId xmlns:a16="http://schemas.microsoft.com/office/drawing/2014/main" id="{94AE3BB7-5B23-6BAA-9296-E843A0D1D64C}"/>
                  </a:ext>
                </a:extLst>
              </p:cNvPr>
              <p:cNvSpPr txBox="1">
                <a:spLocks noChangeArrowheads="1"/>
              </p:cNvSpPr>
              <p:nvPr/>
            </p:nvSpPr>
            <p:spPr bwMode="auto">
              <a:xfrm>
                <a:off x="3120" y="3108"/>
                <a:ext cx="576"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回転している</a:t>
                </a:r>
              </a:p>
            </p:txBody>
          </p:sp>
          <p:sp>
            <p:nvSpPr>
              <p:cNvPr id="25647" name="Text Box 76">
                <a:extLst>
                  <a:ext uri="{FF2B5EF4-FFF2-40B4-BE49-F238E27FC236}">
                    <a16:creationId xmlns:a16="http://schemas.microsoft.com/office/drawing/2014/main" id="{E82EE822-8BAD-C681-F931-E2BBC1A0C5FC}"/>
                  </a:ext>
                </a:extLst>
              </p:cNvPr>
              <p:cNvSpPr txBox="1">
                <a:spLocks noChangeArrowheads="1"/>
              </p:cNvSpPr>
              <p:nvPr/>
            </p:nvSpPr>
            <p:spPr bwMode="auto">
              <a:xfrm>
                <a:off x="3120" y="3456"/>
                <a:ext cx="384"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短い</a:t>
                </a:r>
              </a:p>
            </p:txBody>
          </p:sp>
          <p:sp>
            <p:nvSpPr>
              <p:cNvPr id="25648" name="Text Box 77">
                <a:extLst>
                  <a:ext uri="{FF2B5EF4-FFF2-40B4-BE49-F238E27FC236}">
                    <a16:creationId xmlns:a16="http://schemas.microsoft.com/office/drawing/2014/main" id="{AD52E867-1566-D0E2-EBD2-084493696EF8}"/>
                  </a:ext>
                </a:extLst>
              </p:cNvPr>
              <p:cNvSpPr txBox="1">
                <a:spLocks noChangeArrowheads="1"/>
              </p:cNvSpPr>
              <p:nvPr/>
            </p:nvSpPr>
            <p:spPr bwMode="auto">
              <a:xfrm>
                <a:off x="2880" y="3570"/>
                <a:ext cx="528"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スペース</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がない</a:t>
                </a:r>
              </a:p>
            </p:txBody>
          </p:sp>
          <p:sp>
            <p:nvSpPr>
              <p:cNvPr id="25649" name="Text Box 78">
                <a:extLst>
                  <a:ext uri="{FF2B5EF4-FFF2-40B4-BE49-F238E27FC236}">
                    <a16:creationId xmlns:a16="http://schemas.microsoft.com/office/drawing/2014/main" id="{58540F22-BB4C-9F02-6223-163748D3EF67}"/>
                  </a:ext>
                </a:extLst>
              </p:cNvPr>
              <p:cNvSpPr txBox="1">
                <a:spLocks noChangeArrowheads="1"/>
              </p:cNvSpPr>
              <p:nvPr/>
            </p:nvSpPr>
            <p:spPr bwMode="auto">
              <a:xfrm>
                <a:off x="3084" y="3234"/>
                <a:ext cx="528"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ライン上で</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貼っている</a:t>
                </a:r>
              </a:p>
            </p:txBody>
          </p:sp>
          <p:sp>
            <p:nvSpPr>
              <p:cNvPr id="25650" name="Line 79">
                <a:extLst>
                  <a:ext uri="{FF2B5EF4-FFF2-40B4-BE49-F238E27FC236}">
                    <a16:creationId xmlns:a16="http://schemas.microsoft.com/office/drawing/2014/main" id="{EDD18A7B-33BE-8BDD-9F58-1C95785DAEBC}"/>
                  </a:ext>
                </a:extLst>
              </p:cNvPr>
              <p:cNvSpPr>
                <a:spLocks noChangeShapeType="1"/>
              </p:cNvSpPr>
              <p:nvPr/>
            </p:nvSpPr>
            <p:spPr bwMode="auto">
              <a:xfrm>
                <a:off x="768" y="4512"/>
                <a:ext cx="72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51" name="Line 80">
                <a:extLst>
                  <a:ext uri="{FF2B5EF4-FFF2-40B4-BE49-F238E27FC236}">
                    <a16:creationId xmlns:a16="http://schemas.microsoft.com/office/drawing/2014/main" id="{AD62AC58-650C-1550-ED19-8B40AF980BDA}"/>
                  </a:ext>
                </a:extLst>
              </p:cNvPr>
              <p:cNvSpPr>
                <a:spLocks noChangeShapeType="1"/>
              </p:cNvSpPr>
              <p:nvPr/>
            </p:nvSpPr>
            <p:spPr bwMode="auto">
              <a:xfrm>
                <a:off x="2496" y="4272"/>
                <a:ext cx="52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52" name="Line 81">
                <a:extLst>
                  <a:ext uri="{FF2B5EF4-FFF2-40B4-BE49-F238E27FC236}">
                    <a16:creationId xmlns:a16="http://schemas.microsoft.com/office/drawing/2014/main" id="{64648FF8-839B-A6F2-7345-E84609FE6FBA}"/>
                  </a:ext>
                </a:extLst>
              </p:cNvPr>
              <p:cNvSpPr>
                <a:spLocks noChangeShapeType="1"/>
              </p:cNvSpPr>
              <p:nvPr/>
            </p:nvSpPr>
            <p:spPr bwMode="auto">
              <a:xfrm>
                <a:off x="2496" y="4656"/>
                <a:ext cx="38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53" name="Line 82">
                <a:extLst>
                  <a:ext uri="{FF2B5EF4-FFF2-40B4-BE49-F238E27FC236}">
                    <a16:creationId xmlns:a16="http://schemas.microsoft.com/office/drawing/2014/main" id="{BF81612A-3C45-8A5E-4C5A-0A6868233530}"/>
                  </a:ext>
                </a:extLst>
              </p:cNvPr>
              <p:cNvSpPr>
                <a:spLocks noChangeShapeType="1"/>
              </p:cNvSpPr>
              <p:nvPr/>
            </p:nvSpPr>
            <p:spPr bwMode="auto">
              <a:xfrm flipH="1">
                <a:off x="1410" y="4704"/>
                <a:ext cx="36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54" name="Line 83">
                <a:extLst>
                  <a:ext uri="{FF2B5EF4-FFF2-40B4-BE49-F238E27FC236}">
                    <a16:creationId xmlns:a16="http://schemas.microsoft.com/office/drawing/2014/main" id="{0DF49D9B-E158-CA74-E8AE-188BCB7D0530}"/>
                  </a:ext>
                </a:extLst>
              </p:cNvPr>
              <p:cNvSpPr>
                <a:spLocks noChangeShapeType="1"/>
              </p:cNvSpPr>
              <p:nvPr/>
            </p:nvSpPr>
            <p:spPr bwMode="auto">
              <a:xfrm flipH="1">
                <a:off x="2928" y="4512"/>
                <a:ext cx="33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55" name="Line 84">
                <a:extLst>
                  <a:ext uri="{FF2B5EF4-FFF2-40B4-BE49-F238E27FC236}">
                    <a16:creationId xmlns:a16="http://schemas.microsoft.com/office/drawing/2014/main" id="{DA3EE666-A38F-BA34-87F3-007F59920BF7}"/>
                  </a:ext>
                </a:extLst>
              </p:cNvPr>
              <p:cNvSpPr>
                <a:spLocks noChangeShapeType="1"/>
              </p:cNvSpPr>
              <p:nvPr/>
            </p:nvSpPr>
            <p:spPr bwMode="auto">
              <a:xfrm>
                <a:off x="1008" y="4272"/>
                <a:ext cx="144" cy="24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56" name="Line 85">
                <a:extLst>
                  <a:ext uri="{FF2B5EF4-FFF2-40B4-BE49-F238E27FC236}">
                    <a16:creationId xmlns:a16="http://schemas.microsoft.com/office/drawing/2014/main" id="{579818E7-D43E-4C36-EEFD-472E7025C049}"/>
                  </a:ext>
                </a:extLst>
              </p:cNvPr>
              <p:cNvSpPr>
                <a:spLocks noChangeShapeType="1"/>
              </p:cNvSpPr>
              <p:nvPr/>
            </p:nvSpPr>
            <p:spPr bwMode="auto">
              <a:xfrm flipH="1">
                <a:off x="1056" y="4368"/>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57" name="Line 86">
                <a:extLst>
                  <a:ext uri="{FF2B5EF4-FFF2-40B4-BE49-F238E27FC236}">
                    <a16:creationId xmlns:a16="http://schemas.microsoft.com/office/drawing/2014/main" id="{53988726-469E-875A-B009-A4975E12C3E9}"/>
                  </a:ext>
                </a:extLst>
              </p:cNvPr>
              <p:cNvSpPr>
                <a:spLocks noChangeShapeType="1"/>
              </p:cNvSpPr>
              <p:nvPr/>
            </p:nvSpPr>
            <p:spPr bwMode="auto">
              <a:xfrm flipV="1">
                <a:off x="810" y="4500"/>
                <a:ext cx="180"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58" name="Line 87">
                <a:extLst>
                  <a:ext uri="{FF2B5EF4-FFF2-40B4-BE49-F238E27FC236}">
                    <a16:creationId xmlns:a16="http://schemas.microsoft.com/office/drawing/2014/main" id="{D23136CA-1065-33DE-D81A-7962DC7D6EFE}"/>
                  </a:ext>
                </a:extLst>
              </p:cNvPr>
              <p:cNvSpPr>
                <a:spLocks noChangeShapeType="1"/>
              </p:cNvSpPr>
              <p:nvPr/>
            </p:nvSpPr>
            <p:spPr bwMode="auto">
              <a:xfrm flipH="1">
                <a:off x="894" y="4608"/>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59" name="Line 88">
                <a:extLst>
                  <a:ext uri="{FF2B5EF4-FFF2-40B4-BE49-F238E27FC236}">
                    <a16:creationId xmlns:a16="http://schemas.microsoft.com/office/drawing/2014/main" id="{8174240A-83F8-80E6-6114-BD790D31A6AE}"/>
                  </a:ext>
                </a:extLst>
              </p:cNvPr>
              <p:cNvSpPr>
                <a:spLocks noChangeShapeType="1"/>
              </p:cNvSpPr>
              <p:nvPr/>
            </p:nvSpPr>
            <p:spPr bwMode="auto">
              <a:xfrm flipH="1">
                <a:off x="1632" y="4560"/>
                <a:ext cx="96"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60" name="Line 89">
                <a:extLst>
                  <a:ext uri="{FF2B5EF4-FFF2-40B4-BE49-F238E27FC236}">
                    <a16:creationId xmlns:a16="http://schemas.microsoft.com/office/drawing/2014/main" id="{5CB60624-5AC5-3E44-96C2-129C5024CB7B}"/>
                  </a:ext>
                </a:extLst>
              </p:cNvPr>
              <p:cNvSpPr>
                <a:spLocks noChangeShapeType="1"/>
              </p:cNvSpPr>
              <p:nvPr/>
            </p:nvSpPr>
            <p:spPr bwMode="auto">
              <a:xfrm>
                <a:off x="2688" y="4128"/>
                <a:ext cx="96" cy="14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61" name="Line 90">
                <a:extLst>
                  <a:ext uri="{FF2B5EF4-FFF2-40B4-BE49-F238E27FC236}">
                    <a16:creationId xmlns:a16="http://schemas.microsoft.com/office/drawing/2014/main" id="{2F58071F-B1D3-9DEA-024C-4BC85AD62286}"/>
                  </a:ext>
                </a:extLst>
              </p:cNvPr>
              <p:cNvSpPr>
                <a:spLocks noChangeShapeType="1"/>
              </p:cNvSpPr>
              <p:nvPr/>
            </p:nvSpPr>
            <p:spPr bwMode="auto">
              <a:xfrm flipV="1">
                <a:off x="2772" y="4254"/>
                <a:ext cx="90" cy="9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62" name="Line 91">
                <a:extLst>
                  <a:ext uri="{FF2B5EF4-FFF2-40B4-BE49-F238E27FC236}">
                    <a16:creationId xmlns:a16="http://schemas.microsoft.com/office/drawing/2014/main" id="{198FD3B7-3D20-ECD7-F9AA-ED2E478777DA}"/>
                  </a:ext>
                </a:extLst>
              </p:cNvPr>
              <p:cNvSpPr>
                <a:spLocks noChangeShapeType="1"/>
              </p:cNvSpPr>
              <p:nvPr/>
            </p:nvSpPr>
            <p:spPr bwMode="auto">
              <a:xfrm>
                <a:off x="2580" y="4536"/>
                <a:ext cx="108" cy="12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63" name="Line 92">
                <a:extLst>
                  <a:ext uri="{FF2B5EF4-FFF2-40B4-BE49-F238E27FC236}">
                    <a16:creationId xmlns:a16="http://schemas.microsoft.com/office/drawing/2014/main" id="{B573F4B5-1186-83E1-90BD-202190ED2D0B}"/>
                  </a:ext>
                </a:extLst>
              </p:cNvPr>
              <p:cNvSpPr>
                <a:spLocks noChangeShapeType="1"/>
              </p:cNvSpPr>
              <p:nvPr/>
            </p:nvSpPr>
            <p:spPr bwMode="auto">
              <a:xfrm flipV="1">
                <a:off x="2496" y="4656"/>
                <a:ext cx="96" cy="9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64" name="Line 93">
                <a:extLst>
                  <a:ext uri="{FF2B5EF4-FFF2-40B4-BE49-F238E27FC236}">
                    <a16:creationId xmlns:a16="http://schemas.microsoft.com/office/drawing/2014/main" id="{90D9007C-7EF3-1C9E-16AA-04A10D13AAD2}"/>
                  </a:ext>
                </a:extLst>
              </p:cNvPr>
              <p:cNvSpPr>
                <a:spLocks noChangeShapeType="1"/>
              </p:cNvSpPr>
              <p:nvPr/>
            </p:nvSpPr>
            <p:spPr bwMode="auto">
              <a:xfrm flipH="1">
                <a:off x="2880" y="3072"/>
                <a:ext cx="192"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65" name="Line 94">
                <a:extLst>
                  <a:ext uri="{FF2B5EF4-FFF2-40B4-BE49-F238E27FC236}">
                    <a16:creationId xmlns:a16="http://schemas.microsoft.com/office/drawing/2014/main" id="{B4C6C24A-AA05-3667-BC80-51BAA4AB8F08}"/>
                  </a:ext>
                </a:extLst>
              </p:cNvPr>
              <p:cNvSpPr>
                <a:spLocks noChangeShapeType="1"/>
              </p:cNvSpPr>
              <p:nvPr/>
            </p:nvSpPr>
            <p:spPr bwMode="auto">
              <a:xfrm flipH="1">
                <a:off x="3120" y="4368"/>
                <a:ext cx="96"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66" name="Text Box 95">
                <a:extLst>
                  <a:ext uri="{FF2B5EF4-FFF2-40B4-BE49-F238E27FC236}">
                    <a16:creationId xmlns:a16="http://schemas.microsoft.com/office/drawing/2014/main" id="{3E8D77B9-A1C4-645E-21C2-07F4F4266D47}"/>
                  </a:ext>
                </a:extLst>
              </p:cNvPr>
              <p:cNvSpPr txBox="1">
                <a:spLocks noChangeArrowheads="1"/>
              </p:cNvSpPr>
              <p:nvPr/>
            </p:nvSpPr>
            <p:spPr bwMode="auto">
              <a:xfrm>
                <a:off x="3162" y="4392"/>
                <a:ext cx="528"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台紙から</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剥れ易い</a:t>
                </a:r>
              </a:p>
            </p:txBody>
          </p:sp>
          <p:sp>
            <p:nvSpPr>
              <p:cNvPr id="25667" name="Text Box 96">
                <a:extLst>
                  <a:ext uri="{FF2B5EF4-FFF2-40B4-BE49-F238E27FC236}">
                    <a16:creationId xmlns:a16="http://schemas.microsoft.com/office/drawing/2014/main" id="{4AFC76DD-5272-BFCA-238F-B36D4EB28D81}"/>
                  </a:ext>
                </a:extLst>
              </p:cNvPr>
              <p:cNvSpPr txBox="1">
                <a:spLocks noChangeArrowheads="1"/>
              </p:cNvSpPr>
              <p:nvPr/>
            </p:nvSpPr>
            <p:spPr bwMode="auto">
              <a:xfrm>
                <a:off x="3072" y="4224"/>
                <a:ext cx="576"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粘着が弱い</a:t>
                </a:r>
              </a:p>
            </p:txBody>
          </p:sp>
          <p:sp>
            <p:nvSpPr>
              <p:cNvPr id="25668" name="Text Box 97">
                <a:extLst>
                  <a:ext uri="{FF2B5EF4-FFF2-40B4-BE49-F238E27FC236}">
                    <a16:creationId xmlns:a16="http://schemas.microsoft.com/office/drawing/2014/main" id="{59D1F6FC-A80A-5F0E-5619-AD4724FF0D77}"/>
                  </a:ext>
                </a:extLst>
              </p:cNvPr>
              <p:cNvSpPr txBox="1">
                <a:spLocks noChangeArrowheads="1"/>
              </p:cNvSpPr>
              <p:nvPr/>
            </p:nvSpPr>
            <p:spPr bwMode="auto">
              <a:xfrm>
                <a:off x="2112" y="4176"/>
                <a:ext cx="480"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厚みがあ</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りすぎる</a:t>
                </a:r>
              </a:p>
            </p:txBody>
          </p:sp>
          <p:sp>
            <p:nvSpPr>
              <p:cNvPr id="25669" name="Text Box 98">
                <a:extLst>
                  <a:ext uri="{FF2B5EF4-FFF2-40B4-BE49-F238E27FC236}">
                    <a16:creationId xmlns:a16="http://schemas.microsoft.com/office/drawing/2014/main" id="{45D3B8B5-DACA-8550-1369-2192AE4C1B8A}"/>
                  </a:ext>
                </a:extLst>
              </p:cNvPr>
              <p:cNvSpPr txBox="1">
                <a:spLocks noChangeArrowheads="1"/>
              </p:cNvSpPr>
              <p:nvPr/>
            </p:nvSpPr>
            <p:spPr bwMode="auto">
              <a:xfrm>
                <a:off x="2316" y="4002"/>
                <a:ext cx="672"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コーティングしてある</a:t>
                </a:r>
              </a:p>
            </p:txBody>
          </p:sp>
          <p:sp>
            <p:nvSpPr>
              <p:cNvPr id="25670" name="Text Box 99">
                <a:extLst>
                  <a:ext uri="{FF2B5EF4-FFF2-40B4-BE49-F238E27FC236}">
                    <a16:creationId xmlns:a16="http://schemas.microsoft.com/office/drawing/2014/main" id="{EA335653-A158-1C3F-6D43-43AFFE9C006F}"/>
                  </a:ext>
                </a:extLst>
              </p:cNvPr>
              <p:cNvSpPr txBox="1">
                <a:spLocks noChangeArrowheads="1"/>
              </p:cNvSpPr>
              <p:nvPr/>
            </p:nvSpPr>
            <p:spPr bwMode="auto">
              <a:xfrm>
                <a:off x="2190" y="4422"/>
                <a:ext cx="672"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光っている</a:t>
                </a:r>
              </a:p>
            </p:txBody>
          </p:sp>
          <p:sp>
            <p:nvSpPr>
              <p:cNvPr id="25671" name="Text Box 100">
                <a:extLst>
                  <a:ext uri="{FF2B5EF4-FFF2-40B4-BE49-F238E27FC236}">
                    <a16:creationId xmlns:a16="http://schemas.microsoft.com/office/drawing/2014/main" id="{F3058990-A2C2-3176-18BA-B826FBCF6A5C}"/>
                  </a:ext>
                </a:extLst>
              </p:cNvPr>
              <p:cNvSpPr txBox="1">
                <a:spLocks noChangeArrowheads="1"/>
              </p:cNvSpPr>
              <p:nvPr/>
            </p:nvSpPr>
            <p:spPr bwMode="auto">
              <a:xfrm>
                <a:off x="2610" y="4344"/>
                <a:ext cx="288"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材料</a:t>
                </a:r>
              </a:p>
            </p:txBody>
          </p:sp>
          <p:sp>
            <p:nvSpPr>
              <p:cNvPr id="25672" name="Text Box 101">
                <a:extLst>
                  <a:ext uri="{FF2B5EF4-FFF2-40B4-BE49-F238E27FC236}">
                    <a16:creationId xmlns:a16="http://schemas.microsoft.com/office/drawing/2014/main" id="{3F164193-C137-B76B-0573-25B2D6915349}"/>
                  </a:ext>
                </a:extLst>
              </p:cNvPr>
              <p:cNvSpPr txBox="1">
                <a:spLocks noChangeArrowheads="1"/>
              </p:cNvSpPr>
              <p:nvPr/>
            </p:nvSpPr>
            <p:spPr bwMode="auto">
              <a:xfrm>
                <a:off x="2166" y="4770"/>
                <a:ext cx="480" cy="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容器とラベルの色が同じ</a:t>
                </a:r>
              </a:p>
            </p:txBody>
          </p:sp>
          <p:sp>
            <p:nvSpPr>
              <p:cNvPr id="25673" name="Text Box 102">
                <a:extLst>
                  <a:ext uri="{FF2B5EF4-FFF2-40B4-BE49-F238E27FC236}">
                    <a16:creationId xmlns:a16="http://schemas.microsoft.com/office/drawing/2014/main" id="{DB35A82C-8A28-3C09-359D-715964054144}"/>
                  </a:ext>
                </a:extLst>
              </p:cNvPr>
              <p:cNvSpPr txBox="1">
                <a:spLocks noChangeArrowheads="1"/>
              </p:cNvSpPr>
              <p:nvPr/>
            </p:nvSpPr>
            <p:spPr bwMode="auto">
              <a:xfrm>
                <a:off x="2088" y="4590"/>
                <a:ext cx="480"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見ずらい</a:t>
                </a:r>
              </a:p>
            </p:txBody>
          </p:sp>
          <p:sp>
            <p:nvSpPr>
              <p:cNvPr id="25674" name="Text Box 103">
                <a:extLst>
                  <a:ext uri="{FF2B5EF4-FFF2-40B4-BE49-F238E27FC236}">
                    <a16:creationId xmlns:a16="http://schemas.microsoft.com/office/drawing/2014/main" id="{12092C1F-E18E-E355-03A6-980C6BFC29E9}"/>
                  </a:ext>
                </a:extLst>
              </p:cNvPr>
              <p:cNvSpPr txBox="1">
                <a:spLocks noChangeArrowheads="1"/>
              </p:cNvSpPr>
              <p:nvPr/>
            </p:nvSpPr>
            <p:spPr bwMode="auto">
              <a:xfrm>
                <a:off x="1680" y="4626"/>
                <a:ext cx="576"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コンベアー</a:t>
                </a:r>
              </a:p>
            </p:txBody>
          </p:sp>
          <p:sp>
            <p:nvSpPr>
              <p:cNvPr id="25675" name="Text Box 104">
                <a:extLst>
                  <a:ext uri="{FF2B5EF4-FFF2-40B4-BE49-F238E27FC236}">
                    <a16:creationId xmlns:a16="http://schemas.microsoft.com/office/drawing/2014/main" id="{04548416-D929-AEC8-80F4-F318B04B7EE0}"/>
                  </a:ext>
                </a:extLst>
              </p:cNvPr>
              <p:cNvSpPr txBox="1">
                <a:spLocks noChangeArrowheads="1"/>
              </p:cNvSpPr>
              <p:nvPr/>
            </p:nvSpPr>
            <p:spPr bwMode="auto">
              <a:xfrm>
                <a:off x="1584" y="4368"/>
                <a:ext cx="480"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つなぎ目が</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ある</a:t>
                </a:r>
              </a:p>
            </p:txBody>
          </p:sp>
          <p:sp>
            <p:nvSpPr>
              <p:cNvPr id="25676" name="Text Box 105">
                <a:extLst>
                  <a:ext uri="{FF2B5EF4-FFF2-40B4-BE49-F238E27FC236}">
                    <a16:creationId xmlns:a16="http://schemas.microsoft.com/office/drawing/2014/main" id="{342BFF05-A0E2-2BF7-EE62-E7EDD94769CA}"/>
                  </a:ext>
                </a:extLst>
              </p:cNvPr>
              <p:cNvSpPr txBox="1">
                <a:spLocks noChangeArrowheads="1"/>
              </p:cNvSpPr>
              <p:nvPr/>
            </p:nvSpPr>
            <p:spPr bwMode="auto">
              <a:xfrm>
                <a:off x="1218" y="4296"/>
                <a:ext cx="288"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速度</a:t>
                </a:r>
              </a:p>
            </p:txBody>
          </p:sp>
          <p:sp>
            <p:nvSpPr>
              <p:cNvPr id="25677" name="Text Box 106">
                <a:extLst>
                  <a:ext uri="{FF2B5EF4-FFF2-40B4-BE49-F238E27FC236}">
                    <a16:creationId xmlns:a16="http://schemas.microsoft.com/office/drawing/2014/main" id="{AC7B9379-7710-DB10-DC01-A68F8122D872}"/>
                  </a:ext>
                </a:extLst>
              </p:cNvPr>
              <p:cNvSpPr txBox="1">
                <a:spLocks noChangeArrowheads="1"/>
              </p:cNvSpPr>
              <p:nvPr/>
            </p:nvSpPr>
            <p:spPr bwMode="auto">
              <a:xfrm>
                <a:off x="1050" y="4542"/>
                <a:ext cx="432"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現在位置</a:t>
                </a:r>
              </a:p>
            </p:txBody>
          </p:sp>
          <p:sp>
            <p:nvSpPr>
              <p:cNvPr id="25678" name="Text Box 107">
                <a:extLst>
                  <a:ext uri="{FF2B5EF4-FFF2-40B4-BE49-F238E27FC236}">
                    <a16:creationId xmlns:a16="http://schemas.microsoft.com/office/drawing/2014/main" id="{7EB311FA-D2A7-865E-37C8-D276EAC6D219}"/>
                  </a:ext>
                </a:extLst>
              </p:cNvPr>
              <p:cNvSpPr txBox="1">
                <a:spLocks noChangeArrowheads="1"/>
              </p:cNvSpPr>
              <p:nvPr/>
            </p:nvSpPr>
            <p:spPr bwMode="auto">
              <a:xfrm>
                <a:off x="720" y="4080"/>
                <a:ext cx="672"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コンベアーとのタイミングのズレ</a:t>
                </a:r>
              </a:p>
            </p:txBody>
          </p:sp>
          <p:sp>
            <p:nvSpPr>
              <p:cNvPr id="25679" name="Text Box 108">
                <a:extLst>
                  <a:ext uri="{FF2B5EF4-FFF2-40B4-BE49-F238E27FC236}">
                    <a16:creationId xmlns:a16="http://schemas.microsoft.com/office/drawing/2014/main" id="{AB909F45-4CF4-EE22-FB3A-303669AE8AE3}"/>
                  </a:ext>
                </a:extLst>
              </p:cNvPr>
              <p:cNvSpPr txBox="1">
                <a:spLocks noChangeArrowheads="1"/>
              </p:cNvSpPr>
              <p:nvPr/>
            </p:nvSpPr>
            <p:spPr bwMode="auto">
              <a:xfrm>
                <a:off x="281" y="4668"/>
                <a:ext cx="751"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センサーが安定しない</a:t>
                </a:r>
              </a:p>
            </p:txBody>
          </p:sp>
          <p:sp>
            <p:nvSpPr>
              <p:cNvPr id="25680" name="Text Box 109">
                <a:extLst>
                  <a:ext uri="{FF2B5EF4-FFF2-40B4-BE49-F238E27FC236}">
                    <a16:creationId xmlns:a16="http://schemas.microsoft.com/office/drawing/2014/main" id="{00F08568-12A8-E5D0-199F-93674D2F2917}"/>
                  </a:ext>
                </a:extLst>
              </p:cNvPr>
              <p:cNvSpPr txBox="1">
                <a:spLocks noChangeArrowheads="1"/>
              </p:cNvSpPr>
              <p:nvPr/>
            </p:nvSpPr>
            <p:spPr bwMode="auto">
              <a:xfrm>
                <a:off x="336" y="4416"/>
                <a:ext cx="528"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ボスタル</a:t>
                </a:r>
              </a:p>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ラベル</a:t>
                </a:r>
              </a:p>
            </p:txBody>
          </p:sp>
          <p:grpSp>
            <p:nvGrpSpPr>
              <p:cNvPr id="25681" name="Group 110">
                <a:extLst>
                  <a:ext uri="{FF2B5EF4-FFF2-40B4-BE49-F238E27FC236}">
                    <a16:creationId xmlns:a16="http://schemas.microsoft.com/office/drawing/2014/main" id="{775E5C25-DA41-F4FB-FE6A-10FE2D132C99}"/>
                  </a:ext>
                </a:extLst>
              </p:cNvPr>
              <p:cNvGrpSpPr>
                <a:grpSpLocks/>
              </p:cNvGrpSpPr>
              <p:nvPr/>
            </p:nvGrpSpPr>
            <p:grpSpPr bwMode="auto">
              <a:xfrm>
                <a:off x="1902" y="3702"/>
                <a:ext cx="96" cy="48"/>
                <a:chOff x="960" y="2426"/>
                <a:chExt cx="96" cy="48"/>
              </a:xfrm>
            </p:grpSpPr>
            <p:sp>
              <p:nvSpPr>
                <p:cNvPr id="25749" name="Line 111">
                  <a:extLst>
                    <a:ext uri="{FF2B5EF4-FFF2-40B4-BE49-F238E27FC236}">
                      <a16:creationId xmlns:a16="http://schemas.microsoft.com/office/drawing/2014/main" id="{4E8D08E8-270D-2C20-3544-4CFEE6950A55}"/>
                    </a:ext>
                  </a:extLst>
                </p:cNvPr>
                <p:cNvSpPr>
                  <a:spLocks noChangeShapeType="1"/>
                </p:cNvSpPr>
                <p:nvPr/>
              </p:nvSpPr>
              <p:spPr bwMode="auto">
                <a:xfrm flipH="1">
                  <a:off x="960" y="242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50" name="Line 112">
                  <a:extLst>
                    <a:ext uri="{FF2B5EF4-FFF2-40B4-BE49-F238E27FC236}">
                      <a16:creationId xmlns:a16="http://schemas.microsoft.com/office/drawing/2014/main" id="{8681DB9D-931A-6E78-26BC-BEA5B086B208}"/>
                    </a:ext>
                  </a:extLst>
                </p:cNvPr>
                <p:cNvSpPr>
                  <a:spLocks noChangeShapeType="1"/>
                </p:cNvSpPr>
                <p:nvPr/>
              </p:nvSpPr>
              <p:spPr bwMode="auto">
                <a:xfrm flipH="1">
                  <a:off x="979" y="242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51" name="Line 113">
                  <a:extLst>
                    <a:ext uri="{FF2B5EF4-FFF2-40B4-BE49-F238E27FC236}">
                      <a16:creationId xmlns:a16="http://schemas.microsoft.com/office/drawing/2014/main" id="{1E6FF527-0B15-D03C-2BEA-03E743C7E261}"/>
                    </a:ext>
                  </a:extLst>
                </p:cNvPr>
                <p:cNvSpPr>
                  <a:spLocks noChangeShapeType="1"/>
                </p:cNvSpPr>
                <p:nvPr/>
              </p:nvSpPr>
              <p:spPr bwMode="auto">
                <a:xfrm flipH="1">
                  <a:off x="999" y="242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52" name="Line 114">
                  <a:extLst>
                    <a:ext uri="{FF2B5EF4-FFF2-40B4-BE49-F238E27FC236}">
                      <a16:creationId xmlns:a16="http://schemas.microsoft.com/office/drawing/2014/main" id="{8DEE24FE-9B6A-6E4F-A99F-61725D877B00}"/>
                    </a:ext>
                  </a:extLst>
                </p:cNvPr>
                <p:cNvSpPr>
                  <a:spLocks noChangeShapeType="1"/>
                </p:cNvSpPr>
                <p:nvPr/>
              </p:nvSpPr>
              <p:spPr bwMode="auto">
                <a:xfrm flipH="1">
                  <a:off x="1017" y="242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nvGrpSpPr>
              <p:cNvPr id="25682" name="Group 115">
                <a:extLst>
                  <a:ext uri="{FF2B5EF4-FFF2-40B4-BE49-F238E27FC236}">
                    <a16:creationId xmlns:a16="http://schemas.microsoft.com/office/drawing/2014/main" id="{6C3993B0-E13B-944B-2DCD-2844C33ED2AA}"/>
                  </a:ext>
                </a:extLst>
              </p:cNvPr>
              <p:cNvGrpSpPr>
                <a:grpSpLocks/>
              </p:cNvGrpSpPr>
              <p:nvPr/>
            </p:nvGrpSpPr>
            <p:grpSpPr bwMode="auto">
              <a:xfrm>
                <a:off x="1920" y="3456"/>
                <a:ext cx="58" cy="48"/>
                <a:chOff x="1776" y="1802"/>
                <a:chExt cx="58" cy="48"/>
              </a:xfrm>
            </p:grpSpPr>
            <p:sp>
              <p:nvSpPr>
                <p:cNvPr id="25747" name="Line 116">
                  <a:extLst>
                    <a:ext uri="{FF2B5EF4-FFF2-40B4-BE49-F238E27FC236}">
                      <a16:creationId xmlns:a16="http://schemas.microsoft.com/office/drawing/2014/main" id="{AAD33001-A8B7-DA16-9DF4-64C096EFDD75}"/>
                    </a:ext>
                  </a:extLst>
                </p:cNvPr>
                <p:cNvSpPr>
                  <a:spLocks noChangeShapeType="1"/>
                </p:cNvSpPr>
                <p:nvPr/>
              </p:nvSpPr>
              <p:spPr bwMode="auto">
                <a:xfrm flipH="1">
                  <a:off x="1776"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48" name="Line 117">
                  <a:extLst>
                    <a:ext uri="{FF2B5EF4-FFF2-40B4-BE49-F238E27FC236}">
                      <a16:creationId xmlns:a16="http://schemas.microsoft.com/office/drawing/2014/main" id="{8E6EC527-3CC8-36C0-BCE0-66BF58043F27}"/>
                    </a:ext>
                  </a:extLst>
                </p:cNvPr>
                <p:cNvSpPr>
                  <a:spLocks noChangeShapeType="1"/>
                </p:cNvSpPr>
                <p:nvPr/>
              </p:nvSpPr>
              <p:spPr bwMode="auto">
                <a:xfrm flipH="1">
                  <a:off x="1795"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nvGrpSpPr>
              <p:cNvPr id="25683" name="Group 118">
                <a:extLst>
                  <a:ext uri="{FF2B5EF4-FFF2-40B4-BE49-F238E27FC236}">
                    <a16:creationId xmlns:a16="http://schemas.microsoft.com/office/drawing/2014/main" id="{878B3583-F7BF-6AE2-1B5D-6276079C1897}"/>
                  </a:ext>
                </a:extLst>
              </p:cNvPr>
              <p:cNvGrpSpPr>
                <a:grpSpLocks/>
              </p:cNvGrpSpPr>
              <p:nvPr/>
            </p:nvGrpSpPr>
            <p:grpSpPr bwMode="auto">
              <a:xfrm>
                <a:off x="2208" y="3696"/>
                <a:ext cx="58" cy="48"/>
                <a:chOff x="1776" y="1802"/>
                <a:chExt cx="58" cy="48"/>
              </a:xfrm>
            </p:grpSpPr>
            <p:sp>
              <p:nvSpPr>
                <p:cNvPr id="25745" name="Line 119">
                  <a:extLst>
                    <a:ext uri="{FF2B5EF4-FFF2-40B4-BE49-F238E27FC236}">
                      <a16:creationId xmlns:a16="http://schemas.microsoft.com/office/drawing/2014/main" id="{380E0F0A-CB80-8010-7AF2-C6FFB3E7979A}"/>
                    </a:ext>
                  </a:extLst>
                </p:cNvPr>
                <p:cNvSpPr>
                  <a:spLocks noChangeShapeType="1"/>
                </p:cNvSpPr>
                <p:nvPr/>
              </p:nvSpPr>
              <p:spPr bwMode="auto">
                <a:xfrm flipH="1">
                  <a:off x="1776"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46" name="Line 120">
                  <a:extLst>
                    <a:ext uri="{FF2B5EF4-FFF2-40B4-BE49-F238E27FC236}">
                      <a16:creationId xmlns:a16="http://schemas.microsoft.com/office/drawing/2014/main" id="{C9728450-52C3-E9D2-8BFC-694028ADCEC3}"/>
                    </a:ext>
                  </a:extLst>
                </p:cNvPr>
                <p:cNvSpPr>
                  <a:spLocks noChangeShapeType="1"/>
                </p:cNvSpPr>
                <p:nvPr/>
              </p:nvSpPr>
              <p:spPr bwMode="auto">
                <a:xfrm flipH="1">
                  <a:off x="1795"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nvGrpSpPr>
              <p:cNvPr id="25684" name="Group 121">
                <a:extLst>
                  <a:ext uri="{FF2B5EF4-FFF2-40B4-BE49-F238E27FC236}">
                    <a16:creationId xmlns:a16="http://schemas.microsoft.com/office/drawing/2014/main" id="{2F004A04-588D-D825-54BB-85DEA28C63CF}"/>
                  </a:ext>
                </a:extLst>
              </p:cNvPr>
              <p:cNvGrpSpPr>
                <a:grpSpLocks/>
              </p:cNvGrpSpPr>
              <p:nvPr/>
            </p:nvGrpSpPr>
            <p:grpSpPr bwMode="auto">
              <a:xfrm>
                <a:off x="2304" y="4704"/>
                <a:ext cx="58" cy="48"/>
                <a:chOff x="1776" y="1802"/>
                <a:chExt cx="58" cy="48"/>
              </a:xfrm>
            </p:grpSpPr>
            <p:sp>
              <p:nvSpPr>
                <p:cNvPr id="25743" name="Line 122">
                  <a:extLst>
                    <a:ext uri="{FF2B5EF4-FFF2-40B4-BE49-F238E27FC236}">
                      <a16:creationId xmlns:a16="http://schemas.microsoft.com/office/drawing/2014/main" id="{64CE8EC3-3EA5-27C6-30C0-C26A1243F1AC}"/>
                    </a:ext>
                  </a:extLst>
                </p:cNvPr>
                <p:cNvSpPr>
                  <a:spLocks noChangeShapeType="1"/>
                </p:cNvSpPr>
                <p:nvPr/>
              </p:nvSpPr>
              <p:spPr bwMode="auto">
                <a:xfrm flipH="1">
                  <a:off x="1776"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44" name="Line 123">
                  <a:extLst>
                    <a:ext uri="{FF2B5EF4-FFF2-40B4-BE49-F238E27FC236}">
                      <a16:creationId xmlns:a16="http://schemas.microsoft.com/office/drawing/2014/main" id="{B9D04842-5F94-9D89-959B-EA922154F91A}"/>
                    </a:ext>
                  </a:extLst>
                </p:cNvPr>
                <p:cNvSpPr>
                  <a:spLocks noChangeShapeType="1"/>
                </p:cNvSpPr>
                <p:nvPr/>
              </p:nvSpPr>
              <p:spPr bwMode="auto">
                <a:xfrm flipH="1">
                  <a:off x="1795"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nvGrpSpPr>
              <p:cNvPr id="25685" name="Group 124">
                <a:extLst>
                  <a:ext uri="{FF2B5EF4-FFF2-40B4-BE49-F238E27FC236}">
                    <a16:creationId xmlns:a16="http://schemas.microsoft.com/office/drawing/2014/main" id="{5CBDDB69-87A6-9B51-07D1-FB3B1D19A817}"/>
                  </a:ext>
                </a:extLst>
              </p:cNvPr>
              <p:cNvGrpSpPr>
                <a:grpSpLocks/>
              </p:cNvGrpSpPr>
              <p:nvPr/>
            </p:nvGrpSpPr>
            <p:grpSpPr bwMode="auto">
              <a:xfrm>
                <a:off x="1488" y="3696"/>
                <a:ext cx="384" cy="48"/>
                <a:chOff x="960" y="1562"/>
                <a:chExt cx="528" cy="52"/>
              </a:xfrm>
            </p:grpSpPr>
            <p:sp>
              <p:nvSpPr>
                <p:cNvPr id="25722" name="Line 125">
                  <a:extLst>
                    <a:ext uri="{FF2B5EF4-FFF2-40B4-BE49-F238E27FC236}">
                      <a16:creationId xmlns:a16="http://schemas.microsoft.com/office/drawing/2014/main" id="{6CF31B17-88E1-36FC-FA60-C0E9D63642AA}"/>
                    </a:ext>
                  </a:extLst>
                </p:cNvPr>
                <p:cNvSpPr>
                  <a:spLocks noChangeShapeType="1"/>
                </p:cNvSpPr>
                <p:nvPr/>
              </p:nvSpPr>
              <p:spPr bwMode="auto">
                <a:xfrm flipH="1">
                  <a:off x="960"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23" name="Line 126">
                  <a:extLst>
                    <a:ext uri="{FF2B5EF4-FFF2-40B4-BE49-F238E27FC236}">
                      <a16:creationId xmlns:a16="http://schemas.microsoft.com/office/drawing/2014/main" id="{E479CE8B-1808-E5B5-44DF-02C6B56AC5BD}"/>
                    </a:ext>
                  </a:extLst>
                </p:cNvPr>
                <p:cNvSpPr>
                  <a:spLocks noChangeShapeType="1"/>
                </p:cNvSpPr>
                <p:nvPr/>
              </p:nvSpPr>
              <p:spPr bwMode="auto">
                <a:xfrm flipH="1">
                  <a:off x="979"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24" name="Line 127">
                  <a:extLst>
                    <a:ext uri="{FF2B5EF4-FFF2-40B4-BE49-F238E27FC236}">
                      <a16:creationId xmlns:a16="http://schemas.microsoft.com/office/drawing/2014/main" id="{4E18154E-A39B-F6FB-9990-9FD9BCB35C1B}"/>
                    </a:ext>
                  </a:extLst>
                </p:cNvPr>
                <p:cNvSpPr>
                  <a:spLocks noChangeShapeType="1"/>
                </p:cNvSpPr>
                <p:nvPr/>
              </p:nvSpPr>
              <p:spPr bwMode="auto">
                <a:xfrm flipH="1">
                  <a:off x="999"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25" name="Line 128">
                  <a:extLst>
                    <a:ext uri="{FF2B5EF4-FFF2-40B4-BE49-F238E27FC236}">
                      <a16:creationId xmlns:a16="http://schemas.microsoft.com/office/drawing/2014/main" id="{D8C163EF-A36C-9997-D203-1170BD94E414}"/>
                    </a:ext>
                  </a:extLst>
                </p:cNvPr>
                <p:cNvSpPr>
                  <a:spLocks noChangeShapeType="1"/>
                </p:cNvSpPr>
                <p:nvPr/>
              </p:nvSpPr>
              <p:spPr bwMode="auto">
                <a:xfrm flipH="1">
                  <a:off x="1017"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26" name="Line 129">
                  <a:extLst>
                    <a:ext uri="{FF2B5EF4-FFF2-40B4-BE49-F238E27FC236}">
                      <a16:creationId xmlns:a16="http://schemas.microsoft.com/office/drawing/2014/main" id="{E6829232-FC6A-A8D3-6365-D306C971837F}"/>
                    </a:ext>
                  </a:extLst>
                </p:cNvPr>
                <p:cNvSpPr>
                  <a:spLocks noChangeShapeType="1"/>
                </p:cNvSpPr>
                <p:nvPr/>
              </p:nvSpPr>
              <p:spPr bwMode="auto">
                <a:xfrm>
                  <a:off x="960"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27" name="Line 130">
                  <a:extLst>
                    <a:ext uri="{FF2B5EF4-FFF2-40B4-BE49-F238E27FC236}">
                      <a16:creationId xmlns:a16="http://schemas.microsoft.com/office/drawing/2014/main" id="{37BB5387-21A5-65C3-0B79-8F7DE16459AD}"/>
                    </a:ext>
                  </a:extLst>
                </p:cNvPr>
                <p:cNvSpPr>
                  <a:spLocks noChangeShapeType="1"/>
                </p:cNvSpPr>
                <p:nvPr/>
              </p:nvSpPr>
              <p:spPr bwMode="auto">
                <a:xfrm flipH="1">
                  <a:off x="1104"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28" name="Line 131">
                  <a:extLst>
                    <a:ext uri="{FF2B5EF4-FFF2-40B4-BE49-F238E27FC236}">
                      <a16:creationId xmlns:a16="http://schemas.microsoft.com/office/drawing/2014/main" id="{B43F7A88-CAAE-ADA1-33DA-2E5214D25053}"/>
                    </a:ext>
                  </a:extLst>
                </p:cNvPr>
                <p:cNvSpPr>
                  <a:spLocks noChangeShapeType="1"/>
                </p:cNvSpPr>
                <p:nvPr/>
              </p:nvSpPr>
              <p:spPr bwMode="auto">
                <a:xfrm flipH="1">
                  <a:off x="1123"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29" name="Line 132">
                  <a:extLst>
                    <a:ext uri="{FF2B5EF4-FFF2-40B4-BE49-F238E27FC236}">
                      <a16:creationId xmlns:a16="http://schemas.microsoft.com/office/drawing/2014/main" id="{D7144FBD-B0E1-4D40-4DA5-D7E57255AAF6}"/>
                    </a:ext>
                  </a:extLst>
                </p:cNvPr>
                <p:cNvSpPr>
                  <a:spLocks noChangeShapeType="1"/>
                </p:cNvSpPr>
                <p:nvPr/>
              </p:nvSpPr>
              <p:spPr bwMode="auto">
                <a:xfrm flipH="1">
                  <a:off x="1143"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30" name="Line 133">
                  <a:extLst>
                    <a:ext uri="{FF2B5EF4-FFF2-40B4-BE49-F238E27FC236}">
                      <a16:creationId xmlns:a16="http://schemas.microsoft.com/office/drawing/2014/main" id="{D13A83E9-8D83-1260-627A-CD5CED8A09E8}"/>
                    </a:ext>
                  </a:extLst>
                </p:cNvPr>
                <p:cNvSpPr>
                  <a:spLocks noChangeShapeType="1"/>
                </p:cNvSpPr>
                <p:nvPr/>
              </p:nvSpPr>
              <p:spPr bwMode="auto">
                <a:xfrm flipH="1">
                  <a:off x="1161"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31" name="Line 134">
                  <a:extLst>
                    <a:ext uri="{FF2B5EF4-FFF2-40B4-BE49-F238E27FC236}">
                      <a16:creationId xmlns:a16="http://schemas.microsoft.com/office/drawing/2014/main" id="{186DF8CE-F482-CD42-580E-DA0F504C7ECC}"/>
                    </a:ext>
                  </a:extLst>
                </p:cNvPr>
                <p:cNvSpPr>
                  <a:spLocks noChangeShapeType="1"/>
                </p:cNvSpPr>
                <p:nvPr/>
              </p:nvSpPr>
              <p:spPr bwMode="auto">
                <a:xfrm>
                  <a:off x="1104"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32" name="Line 135">
                  <a:extLst>
                    <a:ext uri="{FF2B5EF4-FFF2-40B4-BE49-F238E27FC236}">
                      <a16:creationId xmlns:a16="http://schemas.microsoft.com/office/drawing/2014/main" id="{7C35392E-E512-4792-9385-72A31F6FE0D1}"/>
                    </a:ext>
                  </a:extLst>
                </p:cNvPr>
                <p:cNvSpPr>
                  <a:spLocks noChangeShapeType="1"/>
                </p:cNvSpPr>
                <p:nvPr/>
              </p:nvSpPr>
              <p:spPr bwMode="auto">
                <a:xfrm flipH="1">
                  <a:off x="1248"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33" name="Line 136">
                  <a:extLst>
                    <a:ext uri="{FF2B5EF4-FFF2-40B4-BE49-F238E27FC236}">
                      <a16:creationId xmlns:a16="http://schemas.microsoft.com/office/drawing/2014/main" id="{951760D7-A8BA-990C-F1D8-DA6C3E7AA090}"/>
                    </a:ext>
                  </a:extLst>
                </p:cNvPr>
                <p:cNvSpPr>
                  <a:spLocks noChangeShapeType="1"/>
                </p:cNvSpPr>
                <p:nvPr/>
              </p:nvSpPr>
              <p:spPr bwMode="auto">
                <a:xfrm flipH="1">
                  <a:off x="1267"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34" name="Line 137">
                  <a:extLst>
                    <a:ext uri="{FF2B5EF4-FFF2-40B4-BE49-F238E27FC236}">
                      <a16:creationId xmlns:a16="http://schemas.microsoft.com/office/drawing/2014/main" id="{0CBCCFBC-1AFD-1ACE-5E6F-0EEC44BD822C}"/>
                    </a:ext>
                  </a:extLst>
                </p:cNvPr>
                <p:cNvSpPr>
                  <a:spLocks noChangeShapeType="1"/>
                </p:cNvSpPr>
                <p:nvPr/>
              </p:nvSpPr>
              <p:spPr bwMode="auto">
                <a:xfrm flipH="1">
                  <a:off x="1287"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35" name="Line 138">
                  <a:extLst>
                    <a:ext uri="{FF2B5EF4-FFF2-40B4-BE49-F238E27FC236}">
                      <a16:creationId xmlns:a16="http://schemas.microsoft.com/office/drawing/2014/main" id="{DA6DEF6F-F411-856D-E706-D1B2A416325D}"/>
                    </a:ext>
                  </a:extLst>
                </p:cNvPr>
                <p:cNvSpPr>
                  <a:spLocks noChangeShapeType="1"/>
                </p:cNvSpPr>
                <p:nvPr/>
              </p:nvSpPr>
              <p:spPr bwMode="auto">
                <a:xfrm flipH="1">
                  <a:off x="1305"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36" name="Line 139">
                  <a:extLst>
                    <a:ext uri="{FF2B5EF4-FFF2-40B4-BE49-F238E27FC236}">
                      <a16:creationId xmlns:a16="http://schemas.microsoft.com/office/drawing/2014/main" id="{846C7977-8008-4401-DAA8-062407481FDE}"/>
                    </a:ext>
                  </a:extLst>
                </p:cNvPr>
                <p:cNvSpPr>
                  <a:spLocks noChangeShapeType="1"/>
                </p:cNvSpPr>
                <p:nvPr/>
              </p:nvSpPr>
              <p:spPr bwMode="auto">
                <a:xfrm>
                  <a:off x="1248"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nvGrpSpPr>
                <p:cNvPr id="25737" name="Group 140">
                  <a:extLst>
                    <a:ext uri="{FF2B5EF4-FFF2-40B4-BE49-F238E27FC236}">
                      <a16:creationId xmlns:a16="http://schemas.microsoft.com/office/drawing/2014/main" id="{362145C7-AE77-919F-7B72-E8F3392A167C}"/>
                    </a:ext>
                  </a:extLst>
                </p:cNvPr>
                <p:cNvGrpSpPr>
                  <a:grpSpLocks/>
                </p:cNvGrpSpPr>
                <p:nvPr/>
              </p:nvGrpSpPr>
              <p:grpSpPr bwMode="auto">
                <a:xfrm>
                  <a:off x="1392" y="1566"/>
                  <a:ext cx="96" cy="48"/>
                  <a:chOff x="1392" y="1584"/>
                  <a:chExt cx="96" cy="48"/>
                </a:xfrm>
              </p:grpSpPr>
              <p:sp>
                <p:nvSpPr>
                  <p:cNvPr id="25738" name="Line 141">
                    <a:extLst>
                      <a:ext uri="{FF2B5EF4-FFF2-40B4-BE49-F238E27FC236}">
                        <a16:creationId xmlns:a16="http://schemas.microsoft.com/office/drawing/2014/main" id="{1B77BB72-BB62-E171-4784-9A126F267CCD}"/>
                      </a:ext>
                    </a:extLst>
                  </p:cNvPr>
                  <p:cNvSpPr>
                    <a:spLocks noChangeShapeType="1"/>
                  </p:cNvSpPr>
                  <p:nvPr/>
                </p:nvSpPr>
                <p:spPr bwMode="auto">
                  <a:xfrm flipH="1">
                    <a:off x="1392"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39" name="Line 142">
                    <a:extLst>
                      <a:ext uri="{FF2B5EF4-FFF2-40B4-BE49-F238E27FC236}">
                        <a16:creationId xmlns:a16="http://schemas.microsoft.com/office/drawing/2014/main" id="{B7EF9258-00B2-4BFF-54AB-C4577C1DBEE6}"/>
                      </a:ext>
                    </a:extLst>
                  </p:cNvPr>
                  <p:cNvSpPr>
                    <a:spLocks noChangeShapeType="1"/>
                  </p:cNvSpPr>
                  <p:nvPr/>
                </p:nvSpPr>
                <p:spPr bwMode="auto">
                  <a:xfrm flipH="1">
                    <a:off x="141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40" name="Line 143">
                    <a:extLst>
                      <a:ext uri="{FF2B5EF4-FFF2-40B4-BE49-F238E27FC236}">
                        <a16:creationId xmlns:a16="http://schemas.microsoft.com/office/drawing/2014/main" id="{6FB392E5-DCA0-56DD-DB00-ED1B630F351E}"/>
                      </a:ext>
                    </a:extLst>
                  </p:cNvPr>
                  <p:cNvSpPr>
                    <a:spLocks noChangeShapeType="1"/>
                  </p:cNvSpPr>
                  <p:nvPr/>
                </p:nvSpPr>
                <p:spPr bwMode="auto">
                  <a:xfrm flipH="1">
                    <a:off x="143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41" name="Line 144">
                    <a:extLst>
                      <a:ext uri="{FF2B5EF4-FFF2-40B4-BE49-F238E27FC236}">
                        <a16:creationId xmlns:a16="http://schemas.microsoft.com/office/drawing/2014/main" id="{A682CAA1-5C0F-DAC7-52BF-68A3E1B6B99B}"/>
                      </a:ext>
                    </a:extLst>
                  </p:cNvPr>
                  <p:cNvSpPr>
                    <a:spLocks noChangeShapeType="1"/>
                  </p:cNvSpPr>
                  <p:nvPr/>
                </p:nvSpPr>
                <p:spPr bwMode="auto">
                  <a:xfrm flipH="1">
                    <a:off x="1449"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42" name="Line 145">
                    <a:extLst>
                      <a:ext uri="{FF2B5EF4-FFF2-40B4-BE49-F238E27FC236}">
                        <a16:creationId xmlns:a16="http://schemas.microsoft.com/office/drawing/2014/main" id="{E8D11761-C2E6-C560-E3BC-C323C51D870E}"/>
                      </a:ext>
                    </a:extLst>
                  </p:cNvPr>
                  <p:cNvSpPr>
                    <a:spLocks noChangeShapeType="1"/>
                  </p:cNvSpPr>
                  <p:nvPr/>
                </p:nvSpPr>
                <p:spPr bwMode="auto">
                  <a:xfrm>
                    <a:off x="1392" y="1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grpSp>
            <p:nvGrpSpPr>
              <p:cNvPr id="25686" name="Group 146">
                <a:extLst>
                  <a:ext uri="{FF2B5EF4-FFF2-40B4-BE49-F238E27FC236}">
                    <a16:creationId xmlns:a16="http://schemas.microsoft.com/office/drawing/2014/main" id="{A7E7849C-8DF9-7071-1BE9-316715C6B5A2}"/>
                  </a:ext>
                </a:extLst>
              </p:cNvPr>
              <p:cNvGrpSpPr>
                <a:grpSpLocks/>
              </p:cNvGrpSpPr>
              <p:nvPr/>
            </p:nvGrpSpPr>
            <p:grpSpPr bwMode="auto">
              <a:xfrm>
                <a:off x="576" y="4896"/>
                <a:ext cx="384" cy="48"/>
                <a:chOff x="960" y="1562"/>
                <a:chExt cx="528" cy="52"/>
              </a:xfrm>
            </p:grpSpPr>
            <p:sp>
              <p:nvSpPr>
                <p:cNvPr id="25701" name="Line 147">
                  <a:extLst>
                    <a:ext uri="{FF2B5EF4-FFF2-40B4-BE49-F238E27FC236}">
                      <a16:creationId xmlns:a16="http://schemas.microsoft.com/office/drawing/2014/main" id="{3CEC7436-4B0C-DA95-13D6-5B1E319CF9AF}"/>
                    </a:ext>
                  </a:extLst>
                </p:cNvPr>
                <p:cNvSpPr>
                  <a:spLocks noChangeShapeType="1"/>
                </p:cNvSpPr>
                <p:nvPr/>
              </p:nvSpPr>
              <p:spPr bwMode="auto">
                <a:xfrm flipH="1">
                  <a:off x="960"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02" name="Line 148">
                  <a:extLst>
                    <a:ext uri="{FF2B5EF4-FFF2-40B4-BE49-F238E27FC236}">
                      <a16:creationId xmlns:a16="http://schemas.microsoft.com/office/drawing/2014/main" id="{40EFD741-EB53-1A4C-DA83-424ECC721953}"/>
                    </a:ext>
                  </a:extLst>
                </p:cNvPr>
                <p:cNvSpPr>
                  <a:spLocks noChangeShapeType="1"/>
                </p:cNvSpPr>
                <p:nvPr/>
              </p:nvSpPr>
              <p:spPr bwMode="auto">
                <a:xfrm flipH="1">
                  <a:off x="979"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03" name="Line 149">
                  <a:extLst>
                    <a:ext uri="{FF2B5EF4-FFF2-40B4-BE49-F238E27FC236}">
                      <a16:creationId xmlns:a16="http://schemas.microsoft.com/office/drawing/2014/main" id="{C13CD0DD-5E5A-2E7D-8EED-7E65E332B13C}"/>
                    </a:ext>
                  </a:extLst>
                </p:cNvPr>
                <p:cNvSpPr>
                  <a:spLocks noChangeShapeType="1"/>
                </p:cNvSpPr>
                <p:nvPr/>
              </p:nvSpPr>
              <p:spPr bwMode="auto">
                <a:xfrm flipH="1">
                  <a:off x="999"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04" name="Line 150">
                  <a:extLst>
                    <a:ext uri="{FF2B5EF4-FFF2-40B4-BE49-F238E27FC236}">
                      <a16:creationId xmlns:a16="http://schemas.microsoft.com/office/drawing/2014/main" id="{ECBB4357-3A0A-73A8-3792-66A922146F5F}"/>
                    </a:ext>
                  </a:extLst>
                </p:cNvPr>
                <p:cNvSpPr>
                  <a:spLocks noChangeShapeType="1"/>
                </p:cNvSpPr>
                <p:nvPr/>
              </p:nvSpPr>
              <p:spPr bwMode="auto">
                <a:xfrm flipH="1">
                  <a:off x="1017"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05" name="Line 151">
                  <a:extLst>
                    <a:ext uri="{FF2B5EF4-FFF2-40B4-BE49-F238E27FC236}">
                      <a16:creationId xmlns:a16="http://schemas.microsoft.com/office/drawing/2014/main" id="{523AB2B3-D026-554A-6FC2-39C5D6B36C70}"/>
                    </a:ext>
                  </a:extLst>
                </p:cNvPr>
                <p:cNvSpPr>
                  <a:spLocks noChangeShapeType="1"/>
                </p:cNvSpPr>
                <p:nvPr/>
              </p:nvSpPr>
              <p:spPr bwMode="auto">
                <a:xfrm>
                  <a:off x="960"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06" name="Line 152">
                  <a:extLst>
                    <a:ext uri="{FF2B5EF4-FFF2-40B4-BE49-F238E27FC236}">
                      <a16:creationId xmlns:a16="http://schemas.microsoft.com/office/drawing/2014/main" id="{23C90B60-663E-206F-C6EE-9D3EA701C3FB}"/>
                    </a:ext>
                  </a:extLst>
                </p:cNvPr>
                <p:cNvSpPr>
                  <a:spLocks noChangeShapeType="1"/>
                </p:cNvSpPr>
                <p:nvPr/>
              </p:nvSpPr>
              <p:spPr bwMode="auto">
                <a:xfrm flipH="1">
                  <a:off x="1104"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07" name="Line 153">
                  <a:extLst>
                    <a:ext uri="{FF2B5EF4-FFF2-40B4-BE49-F238E27FC236}">
                      <a16:creationId xmlns:a16="http://schemas.microsoft.com/office/drawing/2014/main" id="{28F09297-94CA-2531-C23F-AA0DB885FDAA}"/>
                    </a:ext>
                  </a:extLst>
                </p:cNvPr>
                <p:cNvSpPr>
                  <a:spLocks noChangeShapeType="1"/>
                </p:cNvSpPr>
                <p:nvPr/>
              </p:nvSpPr>
              <p:spPr bwMode="auto">
                <a:xfrm flipH="1">
                  <a:off x="1123"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08" name="Line 154">
                  <a:extLst>
                    <a:ext uri="{FF2B5EF4-FFF2-40B4-BE49-F238E27FC236}">
                      <a16:creationId xmlns:a16="http://schemas.microsoft.com/office/drawing/2014/main" id="{BCC463B9-AD35-5409-861A-0364E273C39C}"/>
                    </a:ext>
                  </a:extLst>
                </p:cNvPr>
                <p:cNvSpPr>
                  <a:spLocks noChangeShapeType="1"/>
                </p:cNvSpPr>
                <p:nvPr/>
              </p:nvSpPr>
              <p:spPr bwMode="auto">
                <a:xfrm flipH="1">
                  <a:off x="1143"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09" name="Line 155">
                  <a:extLst>
                    <a:ext uri="{FF2B5EF4-FFF2-40B4-BE49-F238E27FC236}">
                      <a16:creationId xmlns:a16="http://schemas.microsoft.com/office/drawing/2014/main" id="{BF86751E-E206-EE16-948E-327BD30BB4B1}"/>
                    </a:ext>
                  </a:extLst>
                </p:cNvPr>
                <p:cNvSpPr>
                  <a:spLocks noChangeShapeType="1"/>
                </p:cNvSpPr>
                <p:nvPr/>
              </p:nvSpPr>
              <p:spPr bwMode="auto">
                <a:xfrm flipH="1">
                  <a:off x="1161"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10" name="Line 156">
                  <a:extLst>
                    <a:ext uri="{FF2B5EF4-FFF2-40B4-BE49-F238E27FC236}">
                      <a16:creationId xmlns:a16="http://schemas.microsoft.com/office/drawing/2014/main" id="{F105B910-00C0-D500-B750-CB7203B66D9A}"/>
                    </a:ext>
                  </a:extLst>
                </p:cNvPr>
                <p:cNvSpPr>
                  <a:spLocks noChangeShapeType="1"/>
                </p:cNvSpPr>
                <p:nvPr/>
              </p:nvSpPr>
              <p:spPr bwMode="auto">
                <a:xfrm>
                  <a:off x="1104"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11" name="Line 157">
                  <a:extLst>
                    <a:ext uri="{FF2B5EF4-FFF2-40B4-BE49-F238E27FC236}">
                      <a16:creationId xmlns:a16="http://schemas.microsoft.com/office/drawing/2014/main" id="{E82A63F6-8EAF-F698-18C0-8463E3C779AD}"/>
                    </a:ext>
                  </a:extLst>
                </p:cNvPr>
                <p:cNvSpPr>
                  <a:spLocks noChangeShapeType="1"/>
                </p:cNvSpPr>
                <p:nvPr/>
              </p:nvSpPr>
              <p:spPr bwMode="auto">
                <a:xfrm flipH="1">
                  <a:off x="1248"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12" name="Line 158">
                  <a:extLst>
                    <a:ext uri="{FF2B5EF4-FFF2-40B4-BE49-F238E27FC236}">
                      <a16:creationId xmlns:a16="http://schemas.microsoft.com/office/drawing/2014/main" id="{27DC7981-6096-F63B-1397-C486E774B89B}"/>
                    </a:ext>
                  </a:extLst>
                </p:cNvPr>
                <p:cNvSpPr>
                  <a:spLocks noChangeShapeType="1"/>
                </p:cNvSpPr>
                <p:nvPr/>
              </p:nvSpPr>
              <p:spPr bwMode="auto">
                <a:xfrm flipH="1">
                  <a:off x="1267"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13" name="Line 159">
                  <a:extLst>
                    <a:ext uri="{FF2B5EF4-FFF2-40B4-BE49-F238E27FC236}">
                      <a16:creationId xmlns:a16="http://schemas.microsoft.com/office/drawing/2014/main" id="{5F8D90EB-E1DE-B234-6AC6-878E671E9577}"/>
                    </a:ext>
                  </a:extLst>
                </p:cNvPr>
                <p:cNvSpPr>
                  <a:spLocks noChangeShapeType="1"/>
                </p:cNvSpPr>
                <p:nvPr/>
              </p:nvSpPr>
              <p:spPr bwMode="auto">
                <a:xfrm flipH="1">
                  <a:off x="1287" y="156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14" name="Line 160">
                  <a:extLst>
                    <a:ext uri="{FF2B5EF4-FFF2-40B4-BE49-F238E27FC236}">
                      <a16:creationId xmlns:a16="http://schemas.microsoft.com/office/drawing/2014/main" id="{05340EE5-0507-2CA7-98D0-159341D4551E}"/>
                    </a:ext>
                  </a:extLst>
                </p:cNvPr>
                <p:cNvSpPr>
                  <a:spLocks noChangeShapeType="1"/>
                </p:cNvSpPr>
                <p:nvPr/>
              </p:nvSpPr>
              <p:spPr bwMode="auto">
                <a:xfrm flipH="1">
                  <a:off x="1305" y="156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15" name="Line 161">
                  <a:extLst>
                    <a:ext uri="{FF2B5EF4-FFF2-40B4-BE49-F238E27FC236}">
                      <a16:creationId xmlns:a16="http://schemas.microsoft.com/office/drawing/2014/main" id="{DE557844-EF97-B6E6-C275-182594CDCBED}"/>
                    </a:ext>
                  </a:extLst>
                </p:cNvPr>
                <p:cNvSpPr>
                  <a:spLocks noChangeShapeType="1"/>
                </p:cNvSpPr>
                <p:nvPr/>
              </p:nvSpPr>
              <p:spPr bwMode="auto">
                <a:xfrm>
                  <a:off x="1248" y="156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nvGrpSpPr>
                <p:cNvPr id="25716" name="Group 162">
                  <a:extLst>
                    <a:ext uri="{FF2B5EF4-FFF2-40B4-BE49-F238E27FC236}">
                      <a16:creationId xmlns:a16="http://schemas.microsoft.com/office/drawing/2014/main" id="{EFEABCEB-7D65-AC51-3AD5-10D7483666A8}"/>
                    </a:ext>
                  </a:extLst>
                </p:cNvPr>
                <p:cNvGrpSpPr>
                  <a:grpSpLocks/>
                </p:cNvGrpSpPr>
                <p:nvPr/>
              </p:nvGrpSpPr>
              <p:grpSpPr bwMode="auto">
                <a:xfrm>
                  <a:off x="1392" y="1566"/>
                  <a:ext cx="96" cy="48"/>
                  <a:chOff x="1392" y="1584"/>
                  <a:chExt cx="96" cy="48"/>
                </a:xfrm>
              </p:grpSpPr>
              <p:sp>
                <p:nvSpPr>
                  <p:cNvPr id="25717" name="Line 163">
                    <a:extLst>
                      <a:ext uri="{FF2B5EF4-FFF2-40B4-BE49-F238E27FC236}">
                        <a16:creationId xmlns:a16="http://schemas.microsoft.com/office/drawing/2014/main" id="{545243C3-A87C-9525-2207-EC226882CF60}"/>
                      </a:ext>
                    </a:extLst>
                  </p:cNvPr>
                  <p:cNvSpPr>
                    <a:spLocks noChangeShapeType="1"/>
                  </p:cNvSpPr>
                  <p:nvPr/>
                </p:nvSpPr>
                <p:spPr bwMode="auto">
                  <a:xfrm flipH="1">
                    <a:off x="1392"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18" name="Line 164">
                    <a:extLst>
                      <a:ext uri="{FF2B5EF4-FFF2-40B4-BE49-F238E27FC236}">
                        <a16:creationId xmlns:a16="http://schemas.microsoft.com/office/drawing/2014/main" id="{75D185C7-CEDE-A4DE-1AD6-2C5473A3B92C}"/>
                      </a:ext>
                    </a:extLst>
                  </p:cNvPr>
                  <p:cNvSpPr>
                    <a:spLocks noChangeShapeType="1"/>
                  </p:cNvSpPr>
                  <p:nvPr/>
                </p:nvSpPr>
                <p:spPr bwMode="auto">
                  <a:xfrm flipH="1">
                    <a:off x="141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19" name="Line 165">
                    <a:extLst>
                      <a:ext uri="{FF2B5EF4-FFF2-40B4-BE49-F238E27FC236}">
                        <a16:creationId xmlns:a16="http://schemas.microsoft.com/office/drawing/2014/main" id="{E81AE020-86D2-771F-8F98-CF2C015CBE7A}"/>
                      </a:ext>
                    </a:extLst>
                  </p:cNvPr>
                  <p:cNvSpPr>
                    <a:spLocks noChangeShapeType="1"/>
                  </p:cNvSpPr>
                  <p:nvPr/>
                </p:nvSpPr>
                <p:spPr bwMode="auto">
                  <a:xfrm flipH="1">
                    <a:off x="143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20" name="Line 166">
                    <a:extLst>
                      <a:ext uri="{FF2B5EF4-FFF2-40B4-BE49-F238E27FC236}">
                        <a16:creationId xmlns:a16="http://schemas.microsoft.com/office/drawing/2014/main" id="{1891D46F-EE55-570C-6BE5-5AE2CE68D0A8}"/>
                      </a:ext>
                    </a:extLst>
                  </p:cNvPr>
                  <p:cNvSpPr>
                    <a:spLocks noChangeShapeType="1"/>
                  </p:cNvSpPr>
                  <p:nvPr/>
                </p:nvSpPr>
                <p:spPr bwMode="auto">
                  <a:xfrm flipH="1">
                    <a:off x="1449"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21" name="Line 167">
                    <a:extLst>
                      <a:ext uri="{FF2B5EF4-FFF2-40B4-BE49-F238E27FC236}">
                        <a16:creationId xmlns:a16="http://schemas.microsoft.com/office/drawing/2014/main" id="{B870C469-96E3-0AD6-CD45-EDBAF6B64CFA}"/>
                      </a:ext>
                    </a:extLst>
                  </p:cNvPr>
                  <p:cNvSpPr>
                    <a:spLocks noChangeShapeType="1"/>
                  </p:cNvSpPr>
                  <p:nvPr/>
                </p:nvSpPr>
                <p:spPr bwMode="auto">
                  <a:xfrm>
                    <a:off x="1392" y="1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grpSp>
            <p:nvGrpSpPr>
              <p:cNvPr id="25687" name="Group 168">
                <a:extLst>
                  <a:ext uri="{FF2B5EF4-FFF2-40B4-BE49-F238E27FC236}">
                    <a16:creationId xmlns:a16="http://schemas.microsoft.com/office/drawing/2014/main" id="{77ADBA60-7F53-925F-15A2-F43AD947368A}"/>
                  </a:ext>
                </a:extLst>
              </p:cNvPr>
              <p:cNvGrpSpPr>
                <a:grpSpLocks/>
              </p:cNvGrpSpPr>
              <p:nvPr/>
            </p:nvGrpSpPr>
            <p:grpSpPr bwMode="auto">
              <a:xfrm>
                <a:off x="564" y="4968"/>
                <a:ext cx="192" cy="48"/>
                <a:chOff x="960" y="2234"/>
                <a:chExt cx="240" cy="48"/>
              </a:xfrm>
            </p:grpSpPr>
            <p:sp>
              <p:nvSpPr>
                <p:cNvPr id="25691" name="Line 169">
                  <a:extLst>
                    <a:ext uri="{FF2B5EF4-FFF2-40B4-BE49-F238E27FC236}">
                      <a16:creationId xmlns:a16="http://schemas.microsoft.com/office/drawing/2014/main" id="{E977135D-8AB3-F93C-C613-4DCA26A3FEC1}"/>
                    </a:ext>
                  </a:extLst>
                </p:cNvPr>
                <p:cNvSpPr>
                  <a:spLocks noChangeShapeType="1"/>
                </p:cNvSpPr>
                <p:nvPr/>
              </p:nvSpPr>
              <p:spPr bwMode="auto">
                <a:xfrm flipH="1">
                  <a:off x="960" y="223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92" name="Line 170">
                  <a:extLst>
                    <a:ext uri="{FF2B5EF4-FFF2-40B4-BE49-F238E27FC236}">
                      <a16:creationId xmlns:a16="http://schemas.microsoft.com/office/drawing/2014/main" id="{B28954F4-68B4-05AC-3CCB-17E392A2BA0E}"/>
                    </a:ext>
                  </a:extLst>
                </p:cNvPr>
                <p:cNvSpPr>
                  <a:spLocks noChangeShapeType="1"/>
                </p:cNvSpPr>
                <p:nvPr/>
              </p:nvSpPr>
              <p:spPr bwMode="auto">
                <a:xfrm flipH="1">
                  <a:off x="979" y="223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93" name="Line 171">
                  <a:extLst>
                    <a:ext uri="{FF2B5EF4-FFF2-40B4-BE49-F238E27FC236}">
                      <a16:creationId xmlns:a16="http://schemas.microsoft.com/office/drawing/2014/main" id="{3FC7F7BC-36B7-1FFC-81EB-35D0747A6BCB}"/>
                    </a:ext>
                  </a:extLst>
                </p:cNvPr>
                <p:cNvSpPr>
                  <a:spLocks noChangeShapeType="1"/>
                </p:cNvSpPr>
                <p:nvPr/>
              </p:nvSpPr>
              <p:spPr bwMode="auto">
                <a:xfrm flipH="1">
                  <a:off x="999" y="223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94" name="Line 172">
                  <a:extLst>
                    <a:ext uri="{FF2B5EF4-FFF2-40B4-BE49-F238E27FC236}">
                      <a16:creationId xmlns:a16="http://schemas.microsoft.com/office/drawing/2014/main" id="{D96F1376-5B80-8EA5-D0B3-DA8D44E1E183}"/>
                    </a:ext>
                  </a:extLst>
                </p:cNvPr>
                <p:cNvSpPr>
                  <a:spLocks noChangeShapeType="1"/>
                </p:cNvSpPr>
                <p:nvPr/>
              </p:nvSpPr>
              <p:spPr bwMode="auto">
                <a:xfrm flipH="1">
                  <a:off x="1017" y="223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95" name="Line 173">
                  <a:extLst>
                    <a:ext uri="{FF2B5EF4-FFF2-40B4-BE49-F238E27FC236}">
                      <a16:creationId xmlns:a16="http://schemas.microsoft.com/office/drawing/2014/main" id="{B2DE5BFE-C577-F581-53E4-3BA28A3AEB0F}"/>
                    </a:ext>
                  </a:extLst>
                </p:cNvPr>
                <p:cNvSpPr>
                  <a:spLocks noChangeShapeType="1"/>
                </p:cNvSpPr>
                <p:nvPr/>
              </p:nvSpPr>
              <p:spPr bwMode="auto">
                <a:xfrm>
                  <a:off x="960" y="223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96" name="Line 174">
                  <a:extLst>
                    <a:ext uri="{FF2B5EF4-FFF2-40B4-BE49-F238E27FC236}">
                      <a16:creationId xmlns:a16="http://schemas.microsoft.com/office/drawing/2014/main" id="{A41F2315-D2F7-CAEB-5AA9-A1ABF39AEB23}"/>
                    </a:ext>
                  </a:extLst>
                </p:cNvPr>
                <p:cNvSpPr>
                  <a:spLocks noChangeShapeType="1"/>
                </p:cNvSpPr>
                <p:nvPr/>
              </p:nvSpPr>
              <p:spPr bwMode="auto">
                <a:xfrm flipH="1">
                  <a:off x="1104" y="223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97" name="Line 175">
                  <a:extLst>
                    <a:ext uri="{FF2B5EF4-FFF2-40B4-BE49-F238E27FC236}">
                      <a16:creationId xmlns:a16="http://schemas.microsoft.com/office/drawing/2014/main" id="{4E0D6B53-1225-814D-E57A-29ADDA906E6C}"/>
                    </a:ext>
                  </a:extLst>
                </p:cNvPr>
                <p:cNvSpPr>
                  <a:spLocks noChangeShapeType="1"/>
                </p:cNvSpPr>
                <p:nvPr/>
              </p:nvSpPr>
              <p:spPr bwMode="auto">
                <a:xfrm flipH="1">
                  <a:off x="1123" y="223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98" name="Line 176">
                  <a:extLst>
                    <a:ext uri="{FF2B5EF4-FFF2-40B4-BE49-F238E27FC236}">
                      <a16:creationId xmlns:a16="http://schemas.microsoft.com/office/drawing/2014/main" id="{6FB9AB92-D694-7C75-EEF8-4AE6DF1B0176}"/>
                    </a:ext>
                  </a:extLst>
                </p:cNvPr>
                <p:cNvSpPr>
                  <a:spLocks noChangeShapeType="1"/>
                </p:cNvSpPr>
                <p:nvPr/>
              </p:nvSpPr>
              <p:spPr bwMode="auto">
                <a:xfrm flipH="1">
                  <a:off x="1143" y="223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99" name="Line 177">
                  <a:extLst>
                    <a:ext uri="{FF2B5EF4-FFF2-40B4-BE49-F238E27FC236}">
                      <a16:creationId xmlns:a16="http://schemas.microsoft.com/office/drawing/2014/main" id="{1620EBB9-33D6-093B-E78D-4BC31D01731C}"/>
                    </a:ext>
                  </a:extLst>
                </p:cNvPr>
                <p:cNvSpPr>
                  <a:spLocks noChangeShapeType="1"/>
                </p:cNvSpPr>
                <p:nvPr/>
              </p:nvSpPr>
              <p:spPr bwMode="auto">
                <a:xfrm flipH="1">
                  <a:off x="1161" y="223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700" name="Line 178">
                  <a:extLst>
                    <a:ext uri="{FF2B5EF4-FFF2-40B4-BE49-F238E27FC236}">
                      <a16:creationId xmlns:a16="http://schemas.microsoft.com/office/drawing/2014/main" id="{C4AA5A8A-372C-4CCD-402F-05A33AD3C549}"/>
                    </a:ext>
                  </a:extLst>
                </p:cNvPr>
                <p:cNvSpPr>
                  <a:spLocks noChangeShapeType="1"/>
                </p:cNvSpPr>
                <p:nvPr/>
              </p:nvSpPr>
              <p:spPr bwMode="auto">
                <a:xfrm>
                  <a:off x="1104" y="223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nvGrpSpPr>
              <p:cNvPr id="25688" name="Group 179">
                <a:extLst>
                  <a:ext uri="{FF2B5EF4-FFF2-40B4-BE49-F238E27FC236}">
                    <a16:creationId xmlns:a16="http://schemas.microsoft.com/office/drawing/2014/main" id="{6A691B6C-3972-BA81-021D-F1F083F88144}"/>
                  </a:ext>
                </a:extLst>
              </p:cNvPr>
              <p:cNvGrpSpPr>
                <a:grpSpLocks/>
              </p:cNvGrpSpPr>
              <p:nvPr/>
            </p:nvGrpSpPr>
            <p:grpSpPr bwMode="auto">
              <a:xfrm>
                <a:off x="792" y="4962"/>
                <a:ext cx="58" cy="48"/>
                <a:chOff x="1776" y="1802"/>
                <a:chExt cx="58" cy="48"/>
              </a:xfrm>
            </p:grpSpPr>
            <p:sp>
              <p:nvSpPr>
                <p:cNvPr id="25689" name="Line 180">
                  <a:extLst>
                    <a:ext uri="{FF2B5EF4-FFF2-40B4-BE49-F238E27FC236}">
                      <a16:creationId xmlns:a16="http://schemas.microsoft.com/office/drawing/2014/main" id="{B170FCBA-9888-EEE7-6043-589CF959DB9E}"/>
                    </a:ext>
                  </a:extLst>
                </p:cNvPr>
                <p:cNvSpPr>
                  <a:spLocks noChangeShapeType="1"/>
                </p:cNvSpPr>
                <p:nvPr/>
              </p:nvSpPr>
              <p:spPr bwMode="auto">
                <a:xfrm flipH="1">
                  <a:off x="1776"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25690" name="Line 181">
                  <a:extLst>
                    <a:ext uri="{FF2B5EF4-FFF2-40B4-BE49-F238E27FC236}">
                      <a16:creationId xmlns:a16="http://schemas.microsoft.com/office/drawing/2014/main" id="{E76FB7F0-A3D5-1DD1-F5EF-6526F7554722}"/>
                    </a:ext>
                  </a:extLst>
                </p:cNvPr>
                <p:cNvSpPr>
                  <a:spLocks noChangeShapeType="1"/>
                </p:cNvSpPr>
                <p:nvPr/>
              </p:nvSpPr>
              <p:spPr bwMode="auto">
                <a:xfrm flipH="1">
                  <a:off x="1795" y="180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grpSp>
        <p:sp>
          <p:nvSpPr>
            <p:cNvPr id="25610" name="Oval 182">
              <a:extLst>
                <a:ext uri="{FF2B5EF4-FFF2-40B4-BE49-F238E27FC236}">
                  <a16:creationId xmlns:a16="http://schemas.microsoft.com/office/drawing/2014/main" id="{E08CF82D-C893-1479-17CD-79F1277BF3ED}"/>
                </a:ext>
              </a:extLst>
            </p:cNvPr>
            <p:cNvSpPr>
              <a:spLocks noChangeArrowheads="1"/>
            </p:cNvSpPr>
            <p:nvPr/>
          </p:nvSpPr>
          <p:spPr bwMode="auto">
            <a:xfrm>
              <a:off x="1440" y="3456"/>
              <a:ext cx="480" cy="24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sp>
          <p:nvSpPr>
            <p:cNvPr id="25611" name="Oval 183">
              <a:extLst>
                <a:ext uri="{FF2B5EF4-FFF2-40B4-BE49-F238E27FC236}">
                  <a16:creationId xmlns:a16="http://schemas.microsoft.com/office/drawing/2014/main" id="{FCD619B1-207C-A133-472A-FC6853950C67}"/>
                </a:ext>
              </a:extLst>
            </p:cNvPr>
            <p:cNvSpPr>
              <a:spLocks noChangeArrowheads="1"/>
            </p:cNvSpPr>
            <p:nvPr/>
          </p:nvSpPr>
          <p:spPr bwMode="auto">
            <a:xfrm>
              <a:off x="288" y="4644"/>
              <a:ext cx="720" cy="24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latin typeface="HGP創英角ﾎﾟｯﾌﾟ体" panose="040B0A00000000000000" pitchFamily="50" charset="-128"/>
                <a:ea typeface="HGP創英角ﾎﾟｯﾌﾟ体" panose="040B0A00000000000000" pitchFamily="50" charset="-128"/>
              </a:endParaRPr>
            </a:p>
          </p:txBody>
        </p:sp>
      </p:grpSp>
      <p:sp>
        <p:nvSpPr>
          <p:cNvPr id="25605" name="Text Box 184">
            <a:extLst>
              <a:ext uri="{FF2B5EF4-FFF2-40B4-BE49-F238E27FC236}">
                <a16:creationId xmlns:a16="http://schemas.microsoft.com/office/drawing/2014/main" id="{1C9C60F5-0421-8309-7FDA-DFB2EDC90D3A}"/>
              </a:ext>
            </a:extLst>
          </p:cNvPr>
          <p:cNvSpPr txBox="1">
            <a:spLocks noChangeArrowheads="1"/>
          </p:cNvSpPr>
          <p:nvPr/>
        </p:nvSpPr>
        <p:spPr bwMode="auto">
          <a:xfrm>
            <a:off x="3436115" y="5403850"/>
            <a:ext cx="1713735" cy="276999"/>
          </a:xfrm>
          <a:prstGeom prst="rect">
            <a:avLst/>
          </a:prstGeom>
          <a:noFill/>
          <a:ln>
            <a:noFill/>
          </a:ln>
          <a:effec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defRPr/>
            </a:pPr>
            <a:r>
              <a:rPr lang="ja-JP" altLang="en-US" sz="1200" b="1" dirty="0">
                <a:latin typeface="HGP創英角ﾎﾟｯﾌﾟ体" panose="040B0A00000000000000" pitchFamily="50" charset="-128"/>
                <a:ea typeface="HGP創英角ﾎﾟｯﾌﾟ体" panose="040B0A00000000000000" pitchFamily="50" charset="-128"/>
              </a:rPr>
              <a:t>図１１．特性要因図例</a:t>
            </a:r>
          </a:p>
        </p:txBody>
      </p:sp>
      <p:sp>
        <p:nvSpPr>
          <p:cNvPr id="25606" name="Text Box 185">
            <a:extLst>
              <a:ext uri="{FF2B5EF4-FFF2-40B4-BE49-F238E27FC236}">
                <a16:creationId xmlns:a16="http://schemas.microsoft.com/office/drawing/2014/main" id="{750C5DAB-BCA0-E59C-7FDA-7EEE4EE02486}"/>
              </a:ext>
            </a:extLst>
          </p:cNvPr>
          <p:cNvSpPr txBox="1">
            <a:spLocks noChangeArrowheads="1"/>
          </p:cNvSpPr>
          <p:nvPr/>
        </p:nvSpPr>
        <p:spPr bwMode="auto">
          <a:xfrm>
            <a:off x="6553200" y="4876800"/>
            <a:ext cx="14065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900" dirty="0">
                <a:latin typeface="HGP創英角ﾎﾟｯﾌﾟ体" panose="040B0A00000000000000" pitchFamily="50" charset="-128"/>
                <a:ea typeface="HGP創英角ﾎﾟｯﾌﾟ体" panose="040B0A00000000000000" pitchFamily="50" charset="-128"/>
              </a:rPr>
              <a:t>作成：</a:t>
            </a:r>
            <a:r>
              <a:rPr lang="en-US" altLang="ja-JP" sz="900" dirty="0">
                <a:latin typeface="HGP創英角ﾎﾟｯﾌﾟ体" panose="040B0A00000000000000" pitchFamily="50" charset="-128"/>
                <a:ea typeface="HGP創英角ﾎﾟｯﾌﾟ体" panose="040B0A00000000000000" pitchFamily="50" charset="-128"/>
              </a:rPr>
              <a:t>02</a:t>
            </a:r>
            <a:r>
              <a:rPr lang="ja-JP" altLang="en-US" sz="900" dirty="0">
                <a:latin typeface="HGP創英角ﾎﾟｯﾌﾟ体" panose="040B0A00000000000000" pitchFamily="50" charset="-128"/>
                <a:ea typeface="HGP創英角ﾎﾟｯﾌﾟ体" panose="040B0A00000000000000" pitchFamily="50" charset="-128"/>
              </a:rPr>
              <a:t>年</a:t>
            </a:r>
            <a:r>
              <a:rPr lang="en-US" altLang="ja-JP" sz="900" dirty="0">
                <a:latin typeface="HGP創英角ﾎﾟｯﾌﾟ体" panose="040B0A00000000000000" pitchFamily="50" charset="-128"/>
                <a:ea typeface="HGP創英角ﾎﾟｯﾌﾟ体" panose="040B0A00000000000000" pitchFamily="50" charset="-128"/>
              </a:rPr>
              <a:t>2</a:t>
            </a:r>
            <a:r>
              <a:rPr lang="ja-JP" altLang="en-US" sz="900" dirty="0">
                <a:latin typeface="HGP創英角ﾎﾟｯﾌﾟ体" panose="040B0A00000000000000" pitchFamily="50" charset="-128"/>
                <a:ea typeface="HGP創英角ﾎﾟｯﾌﾟ体" panose="040B0A00000000000000" pitchFamily="50" charset="-128"/>
              </a:rPr>
              <a:t>月</a:t>
            </a:r>
          </a:p>
          <a:p>
            <a:pPr algn="ctr" eaLnBrk="1" hangingPunct="1">
              <a:spcBef>
                <a:spcPct val="0"/>
              </a:spcBef>
              <a:buFontTx/>
              <a:buNone/>
            </a:pPr>
            <a:r>
              <a:rPr lang="ja-JP" altLang="en-US" sz="900" dirty="0">
                <a:latin typeface="HGP創英角ﾎﾟｯﾌﾟ体" panose="040B0A00000000000000" pitchFamily="50" charset="-128"/>
                <a:ea typeface="HGP創英角ﾎﾟｯﾌﾟ体" panose="040B0A00000000000000" pitchFamily="50" charset="-128"/>
              </a:rPr>
              <a:t>担当：○○○○</a:t>
            </a:r>
          </a:p>
        </p:txBody>
      </p:sp>
      <p:sp>
        <p:nvSpPr>
          <p:cNvPr id="25607" name="Text Box 151">
            <a:extLst>
              <a:ext uri="{FF2B5EF4-FFF2-40B4-BE49-F238E27FC236}">
                <a16:creationId xmlns:a16="http://schemas.microsoft.com/office/drawing/2014/main" id="{46A60EB9-7B7F-44F3-4FF7-607AF2DE0557}"/>
              </a:ext>
            </a:extLst>
          </p:cNvPr>
          <p:cNvSpPr txBox="1">
            <a:spLocks noChangeArrowheads="1"/>
          </p:cNvSpPr>
          <p:nvPr/>
        </p:nvSpPr>
        <p:spPr bwMode="auto">
          <a:xfrm>
            <a:off x="180305" y="153626"/>
            <a:ext cx="7290347" cy="121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特性要因図の使い方</a:t>
            </a:r>
          </a:p>
          <a:p>
            <a:pPr algn="just">
              <a:spcBef>
                <a:spcPct val="0"/>
              </a:spcBef>
              <a:buFontTx/>
              <a:buNone/>
            </a:pPr>
            <a:r>
              <a:rPr kumimoji="0" lang="ja-JP" altLang="en-US" sz="1600" b="1" dirty="0">
                <a:latin typeface="HGP創英角ﾎﾟｯﾌﾟ体" panose="040B0A00000000000000" pitchFamily="50" charset="-128"/>
                <a:ea typeface="HGP創英角ﾎﾟｯﾌﾟ体" panose="040B0A00000000000000" pitchFamily="50" charset="-128"/>
              </a:rPr>
              <a:t>  </a:t>
            </a:r>
            <a:r>
              <a:rPr kumimoji="0" lang="en-US" altLang="ja-JP" sz="1800" b="1" dirty="0">
                <a:latin typeface="HGP創英角ﾎﾟｯﾌﾟ体" panose="040B0A00000000000000" pitchFamily="50" charset="-128"/>
                <a:ea typeface="HGP創英角ﾎﾟｯﾌﾟ体" panose="040B0A00000000000000" pitchFamily="50" charset="-128"/>
              </a:rPr>
              <a:t>(a) </a:t>
            </a:r>
            <a:r>
              <a:rPr kumimoji="0" lang="ja-JP" altLang="en-US" sz="1800" b="1" dirty="0">
                <a:latin typeface="HGP創英角ﾎﾟｯﾌﾟ体" panose="040B0A00000000000000" pitchFamily="50" charset="-128"/>
                <a:ea typeface="HGP創英角ﾎﾟｯﾌﾟ体" panose="040B0A00000000000000" pitchFamily="50" charset="-128"/>
              </a:rPr>
              <a:t>問題点の原因追及。・・・特性と要因の関係の仮説つくり</a:t>
            </a:r>
          </a:p>
          <a:p>
            <a:pPr algn="just">
              <a:spcBef>
                <a:spcPct val="0"/>
              </a:spcBef>
              <a:buFontTx/>
              <a:buNone/>
            </a:pPr>
            <a:r>
              <a:rPr kumimoji="0" lang="ja-JP" altLang="en-US" sz="1800" b="1" dirty="0">
                <a:latin typeface="HGP創英角ﾎﾟｯﾌﾟ体" panose="040B0A00000000000000" pitchFamily="50" charset="-128"/>
                <a:ea typeface="HGP創英角ﾎﾟｯﾌﾟ体" panose="040B0A00000000000000" pitchFamily="50" charset="-128"/>
              </a:rPr>
              <a:t>　</a:t>
            </a:r>
            <a:r>
              <a:rPr kumimoji="0" lang="en-US" altLang="ja-JP" sz="1800" b="1" dirty="0">
                <a:latin typeface="HGP創英角ﾎﾟｯﾌﾟ体" panose="040B0A00000000000000" pitchFamily="50" charset="-128"/>
                <a:ea typeface="HGP創英角ﾎﾟｯﾌﾟ体" panose="040B0A00000000000000" pitchFamily="50" charset="-128"/>
              </a:rPr>
              <a:t>(b) </a:t>
            </a:r>
            <a:r>
              <a:rPr kumimoji="0" lang="ja-JP" altLang="en-US" sz="1800" b="1" dirty="0">
                <a:latin typeface="HGP創英角ﾎﾟｯﾌﾟ体" panose="040B0A00000000000000" pitchFamily="50" charset="-128"/>
                <a:ea typeface="HGP創英角ﾎﾟｯﾌﾟ体" panose="040B0A00000000000000" pitchFamily="50" charset="-128"/>
              </a:rPr>
              <a:t>技術（技能）レベルの伝承</a:t>
            </a:r>
          </a:p>
          <a:p>
            <a:pPr algn="just">
              <a:spcBef>
                <a:spcPct val="0"/>
              </a:spcBef>
              <a:buFontTx/>
              <a:buNone/>
            </a:pPr>
            <a:r>
              <a:rPr kumimoji="0" lang="ja-JP" altLang="en-US" sz="1800" b="1" dirty="0">
                <a:latin typeface="HGP創英角ﾎﾟｯﾌﾟ体" panose="040B0A00000000000000" pitchFamily="50" charset="-128"/>
                <a:ea typeface="HGP創英角ﾎﾟｯﾌﾟ体" panose="040B0A00000000000000" pitchFamily="50" charset="-128"/>
              </a:rPr>
              <a:t>　</a:t>
            </a:r>
            <a:r>
              <a:rPr kumimoji="0" lang="en-US" altLang="ja-JP" sz="1800" b="1" dirty="0">
                <a:latin typeface="HGP創英角ﾎﾟｯﾌﾟ体" panose="040B0A00000000000000" pitchFamily="50" charset="-128"/>
                <a:ea typeface="HGP創英角ﾎﾟｯﾌﾟ体" panose="040B0A00000000000000" pitchFamily="50" charset="-128"/>
              </a:rPr>
              <a:t>(c) </a:t>
            </a:r>
            <a:r>
              <a:rPr kumimoji="0" lang="ja-JP" altLang="en-US" sz="1800" b="1" dirty="0">
                <a:latin typeface="HGP創英角ﾎﾟｯﾌﾟ体" panose="040B0A00000000000000" pitchFamily="50" charset="-128"/>
                <a:ea typeface="HGP創英角ﾎﾟｯﾌﾟ体" panose="040B0A00000000000000" pitchFamily="50" charset="-128"/>
              </a:rPr>
              <a:t>話し合いの道しるべ</a:t>
            </a:r>
            <a:r>
              <a:rPr kumimoji="0" lang="ja-JP" altLang="en-US" sz="2000" b="1" dirty="0">
                <a:latin typeface="HGP創英角ﾎﾟｯﾌﾟ体" panose="040B0A00000000000000" pitchFamily="50" charset="-128"/>
                <a:ea typeface="HGP創英角ﾎﾟｯﾌﾟ体" panose="040B0A00000000000000" pitchFamily="50" charset="-128"/>
              </a:rPr>
              <a:t>として</a:t>
            </a:r>
            <a:endParaRPr kumimoji="0" lang="ja-JP" altLang="en-US" sz="1800" b="1" dirty="0">
              <a:latin typeface="HGP創英角ﾎﾟｯﾌﾟ体" panose="040B0A00000000000000" pitchFamily="50" charset="-128"/>
              <a:ea typeface="HGP創英角ﾎﾟｯﾌﾟ体" panose="040B0A00000000000000" pitchFamily="50" charset="-128"/>
            </a:endParaRPr>
          </a:p>
        </p:txBody>
      </p:sp>
      <p:sp>
        <p:nvSpPr>
          <p:cNvPr id="25608" name="Text Box 152">
            <a:extLst>
              <a:ext uri="{FF2B5EF4-FFF2-40B4-BE49-F238E27FC236}">
                <a16:creationId xmlns:a16="http://schemas.microsoft.com/office/drawing/2014/main" id="{67B547E2-9877-57BE-4706-C65E18CE74F3}"/>
              </a:ext>
            </a:extLst>
          </p:cNvPr>
          <p:cNvSpPr txBox="1">
            <a:spLocks noChangeArrowheads="1"/>
          </p:cNvSpPr>
          <p:nvPr/>
        </p:nvSpPr>
        <p:spPr bwMode="auto">
          <a:xfrm>
            <a:off x="346694" y="5718422"/>
            <a:ext cx="8534400" cy="1106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1600" b="1" dirty="0">
                <a:latin typeface="HGP創英角ﾎﾟｯﾌﾟ体" panose="040B0A00000000000000" pitchFamily="50" charset="-128"/>
                <a:ea typeface="HGP創英角ﾎﾟｯﾌﾟ体" panose="040B0A00000000000000" pitchFamily="50" charset="-128"/>
              </a:rPr>
              <a:t>　</a:t>
            </a:r>
            <a:r>
              <a:rPr kumimoji="0" lang="ja-JP" altLang="en-US" sz="1800" b="1" dirty="0">
                <a:latin typeface="HGP創英角ﾎﾟｯﾌﾟ体" panose="040B0A00000000000000" pitchFamily="50" charset="-128"/>
                <a:ea typeface="HGP創英角ﾎﾟｯﾌﾟ体" panose="040B0A00000000000000" pitchFamily="50" charset="-128"/>
              </a:rPr>
              <a:t>特性要因図の「特性」は</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仕事の結果</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であり、「要因」は</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仕事の結果を発生させる</a:t>
            </a:r>
            <a:br>
              <a:rPr kumimoji="0" lang="en-US" altLang="ja-JP" sz="1800" b="1" dirty="0">
                <a:latin typeface="HGP創英角ﾎﾟｯﾌﾟ体" panose="040B0A00000000000000" pitchFamily="50" charset="-128"/>
                <a:ea typeface="HGP創英角ﾎﾟｯﾌﾟ体" panose="040B0A00000000000000" pitchFamily="50" charset="-128"/>
              </a:rPr>
            </a:br>
            <a:r>
              <a:rPr kumimoji="0" lang="ja-JP" altLang="en-US" sz="1800" b="1" dirty="0">
                <a:latin typeface="HGP創英角ﾎﾟｯﾌﾟ体" panose="040B0A00000000000000" pitchFamily="50" charset="-128"/>
                <a:ea typeface="HGP創英角ﾎﾟｯﾌﾟ体" panose="040B0A00000000000000" pitchFamily="50" charset="-128"/>
              </a:rPr>
              <a:t>　原因</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である。そのために</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なぜ・なぜ</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を繰り返し要因を洗い出す。</a:t>
            </a:r>
          </a:p>
          <a:p>
            <a:pPr algn="just">
              <a:spcBef>
                <a:spcPct val="0"/>
              </a:spcBef>
              <a:buFontTx/>
              <a:buNone/>
            </a:pPr>
            <a:r>
              <a:rPr kumimoji="0" lang="ja-JP" altLang="en-US" sz="1800" b="1" dirty="0">
                <a:latin typeface="HGP創英角ﾎﾟｯﾌﾟ体" panose="040B0A00000000000000" pitchFamily="50" charset="-128"/>
                <a:ea typeface="HGP創英角ﾎﾟｯﾌﾟ体" panose="040B0A00000000000000" pitchFamily="50" charset="-128"/>
              </a:rPr>
              <a:t>　洗い出された要因から重要要因を絞り込み、</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検証</a:t>
            </a:r>
            <a:r>
              <a:rPr kumimoji="0" lang="en-US" altLang="ja-JP" sz="1800" b="1" dirty="0">
                <a:latin typeface="HGP創英角ﾎﾟｯﾌﾟ体" panose="040B0A00000000000000" pitchFamily="50" charset="-128"/>
                <a:ea typeface="HGP創英角ﾎﾟｯﾌﾟ体" panose="040B0A00000000000000" pitchFamily="50" charset="-128"/>
              </a:rPr>
              <a:t>』</a:t>
            </a:r>
            <a:r>
              <a:rPr kumimoji="0" lang="ja-JP" altLang="en-US" sz="1800" b="1" dirty="0">
                <a:latin typeface="HGP創英角ﾎﾟｯﾌﾟ体" panose="040B0A00000000000000" pitchFamily="50" charset="-128"/>
                <a:ea typeface="HGP創英角ﾎﾟｯﾌﾟ体" panose="040B0A00000000000000" pitchFamily="50" charset="-128"/>
              </a:rPr>
              <a:t>を行う</a:t>
            </a:r>
            <a:endParaRPr kumimoji="0" lang="ja-JP" altLang="en-US" sz="1600" b="1" dirty="0">
              <a:latin typeface="HGP創英角ﾎﾟｯﾌﾟ体" panose="040B0A00000000000000" pitchFamily="50" charset="-128"/>
              <a:ea typeface="HGP創英角ﾎﾟｯﾌﾟ体" panose="040B0A00000000000000" pitchFamily="50" charset="-128"/>
            </a:endParaRPr>
          </a:p>
        </p:txBody>
      </p:sp>
      <p:sp>
        <p:nvSpPr>
          <p:cNvPr id="155" name="object 2">
            <a:extLst>
              <a:ext uri="{FF2B5EF4-FFF2-40B4-BE49-F238E27FC236}">
                <a16:creationId xmlns:a16="http://schemas.microsoft.com/office/drawing/2014/main" id="{AE5BE581-13E2-46A7-AEFD-1E1DB529692B}"/>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33</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8">
            <a:extLst>
              <a:ext uri="{FF2B5EF4-FFF2-40B4-BE49-F238E27FC236}">
                <a16:creationId xmlns:a16="http://schemas.microsoft.com/office/drawing/2014/main" id="{4FFB6E1F-0F37-E7DA-A37C-33DBBFDA878B}"/>
              </a:ext>
            </a:extLst>
          </p:cNvPr>
          <p:cNvSpPr>
            <a:spLocks noChangeArrowheads="1"/>
          </p:cNvSpPr>
          <p:nvPr/>
        </p:nvSpPr>
        <p:spPr bwMode="auto">
          <a:xfrm>
            <a:off x="76200" y="120650"/>
            <a:ext cx="9067800" cy="362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146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1600"/>
              </a:lnSpc>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（５）　ヒストグラム</a:t>
            </a:r>
            <a:r>
              <a:rPr lang="ja-JP" altLang="en-US" sz="1800" dirty="0">
                <a:solidFill>
                  <a:srgbClr val="FF0000"/>
                </a:solidFill>
                <a:latin typeface="HGP創英角ﾎﾟｯﾌﾟ体" panose="040B0A00000000000000" pitchFamily="50" charset="-128"/>
                <a:ea typeface="HGP創英角ﾎﾟｯﾌﾟ体" panose="040B0A00000000000000" pitchFamily="50" charset="-128"/>
              </a:rPr>
              <a:t> </a:t>
            </a:r>
          </a:p>
          <a:p>
            <a:pPr>
              <a:lnSpc>
                <a:spcPts val="1600"/>
              </a:lnSpc>
              <a:spcBef>
                <a:spcPct val="0"/>
              </a:spcBef>
              <a:buFontTx/>
              <a:buNone/>
            </a:pPr>
            <a:endParaRPr lang="en-US" altLang="ja-JP" sz="1600" b="1" dirty="0">
              <a:solidFill>
                <a:srgbClr val="FF0000"/>
              </a:solidFill>
              <a:latin typeface="HGP創英角ﾎﾟｯﾌﾟ体" panose="040B0A00000000000000" pitchFamily="50" charset="-128"/>
              <a:ea typeface="HGP創英角ﾎﾟｯﾌﾟ体" panose="040B0A00000000000000" pitchFamily="50" charset="-128"/>
            </a:endParaRPr>
          </a:p>
          <a:p>
            <a:pPr>
              <a:lnSpc>
                <a:spcPts val="1600"/>
              </a:lnSpc>
              <a:spcBef>
                <a:spcPct val="0"/>
              </a:spcBef>
              <a:buFontTx/>
              <a:buNone/>
            </a:pP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　ヒストグラムとは  </a:t>
            </a:r>
          </a:p>
          <a:p>
            <a:pPr>
              <a:lnSpc>
                <a:spcPts val="19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a:t>
            </a:r>
            <a:endParaRPr lang="en-US" altLang="ja-JP" sz="1600" b="1" dirty="0">
              <a:latin typeface="HGP創英角ﾎﾟｯﾌﾟ体" panose="040B0A00000000000000" pitchFamily="50" charset="-128"/>
              <a:ea typeface="HGP創英角ﾎﾟｯﾌﾟ体" panose="040B0A00000000000000" pitchFamily="50" charset="-128"/>
            </a:endParaRPr>
          </a:p>
          <a:p>
            <a:pPr>
              <a:lnSpc>
                <a:spcPts val="19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a:t>
            </a:r>
            <a:r>
              <a:rPr lang="ja-JP" altLang="en-US" sz="1800" b="1" dirty="0">
                <a:latin typeface="HGP創英角ﾎﾟｯﾌﾟ体" panose="040B0A00000000000000" pitchFamily="50" charset="-128"/>
                <a:ea typeface="HGP創英角ﾎﾟｯﾌﾟ体" panose="040B0A00000000000000" pitchFamily="50" charset="-128"/>
              </a:rPr>
              <a:t>ヒストグラムとは、データの存在する範囲をいくつかの区間に分け、各区間に入る</a:t>
            </a:r>
            <a:endParaRPr lang="en-US" altLang="ja-JP" sz="1800" b="1" dirty="0">
              <a:latin typeface="HGP創英角ﾎﾟｯﾌﾟ体" panose="040B0A00000000000000" pitchFamily="50" charset="-128"/>
              <a:ea typeface="HGP創英角ﾎﾟｯﾌﾟ体" panose="040B0A00000000000000" pitchFamily="50" charset="-128"/>
            </a:endParaRPr>
          </a:p>
          <a:p>
            <a:pPr>
              <a:lnSpc>
                <a:spcPts val="19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データの出現度数表を作り、これを図にしたものである。その目的には</a:t>
            </a:r>
            <a:endParaRPr lang="en-US" altLang="ja-JP" sz="1800" b="1" dirty="0">
              <a:latin typeface="HGP創英角ﾎﾟｯﾌﾟ体" panose="040B0A00000000000000" pitchFamily="50" charset="-128"/>
              <a:ea typeface="HGP創英角ﾎﾟｯﾌﾟ体" panose="040B0A00000000000000" pitchFamily="50" charset="-128"/>
            </a:endParaRPr>
          </a:p>
          <a:p>
            <a:pPr>
              <a:lnSpc>
                <a:spcPts val="19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次に示すようなことがある。</a:t>
            </a:r>
          </a:p>
          <a:p>
            <a:pPr>
              <a:lnSpc>
                <a:spcPct val="12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(a)</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分布</a:t>
            </a:r>
            <a:r>
              <a:rPr lang="ja-JP" altLang="en-US" sz="1800" b="1" dirty="0">
                <a:latin typeface="HGP創英角ﾎﾟｯﾌﾟ体" panose="040B0A00000000000000" pitchFamily="50" charset="-128"/>
                <a:ea typeface="HGP創英角ﾎﾟｯﾌﾟ体" panose="040B0A00000000000000" pitchFamily="50" charset="-128"/>
              </a:rPr>
              <a:t>の形を調べる</a:t>
            </a:r>
          </a:p>
          <a:p>
            <a:pPr>
              <a:lnSpc>
                <a:spcPct val="12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(b)</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工程能力</a:t>
            </a:r>
            <a:r>
              <a:rPr lang="ja-JP" altLang="en-US" sz="1800" b="1" dirty="0">
                <a:latin typeface="HGP創英角ﾎﾟｯﾌﾟ体" panose="040B0A00000000000000" pitchFamily="50" charset="-128"/>
                <a:ea typeface="HGP創英角ﾎﾟｯﾌﾟ体" panose="040B0A00000000000000" pitchFamily="50" charset="-128"/>
              </a:rPr>
              <a:t>（工程の持つ品質特性に関する能力）を調べる</a:t>
            </a:r>
          </a:p>
          <a:p>
            <a:pPr>
              <a:lnSpc>
                <a:spcPct val="12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(c)</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規格</a:t>
            </a:r>
            <a:r>
              <a:rPr lang="ja-JP" altLang="en-US" sz="1800" b="1" dirty="0">
                <a:latin typeface="HGP創英角ﾎﾟｯﾌﾟ体" panose="040B0A00000000000000" pitchFamily="50" charset="-128"/>
                <a:ea typeface="HGP創英角ﾎﾟｯﾌﾟ体" panose="040B0A00000000000000" pitchFamily="50" charset="-128"/>
              </a:rPr>
              <a:t>や</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標準値</a:t>
            </a:r>
            <a:r>
              <a:rPr lang="ja-JP" altLang="en-US" sz="1800" b="1" dirty="0">
                <a:latin typeface="HGP創英角ﾎﾟｯﾌﾟ体" panose="040B0A00000000000000" pitchFamily="50" charset="-128"/>
                <a:ea typeface="HGP創英角ﾎﾟｯﾌﾟ体" panose="040B0A00000000000000" pitchFamily="50" charset="-128"/>
              </a:rPr>
              <a:t>と比較する</a:t>
            </a:r>
          </a:p>
          <a:p>
            <a:pPr>
              <a:lnSpc>
                <a:spcPct val="12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(d)</a:t>
            </a:r>
            <a:r>
              <a:rPr lang="ja-JP" altLang="en-US" sz="1800" b="1" dirty="0">
                <a:latin typeface="HGP創英角ﾎﾟｯﾌﾟ体" panose="040B0A00000000000000" pitchFamily="50" charset="-128"/>
                <a:ea typeface="HGP創英角ﾎﾟｯﾌﾟ体" panose="040B0A00000000000000" pitchFamily="50" charset="-128"/>
              </a:rPr>
              <a:t>全体の分布状況を調べる</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　ヒストグラムの作成</a:t>
            </a:r>
          </a:p>
          <a:p>
            <a:pPr>
              <a:lnSpc>
                <a:spcPct val="12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(a)</a:t>
            </a:r>
            <a:r>
              <a:rPr lang="ja-JP" altLang="en-US" sz="1800" b="1" dirty="0">
                <a:latin typeface="HGP創英角ﾎﾟｯﾌﾟ体" panose="040B0A00000000000000" pitchFamily="50" charset="-128"/>
                <a:ea typeface="HGP創英角ﾎﾟｯﾌﾟ体" panose="040B0A00000000000000" pitchFamily="50" charset="-128"/>
              </a:rPr>
              <a:t>データ（１００個程度集めると良い）から度数表を作成する</a:t>
            </a:r>
            <a:endParaRPr lang="ja-JP" altLang="en-US" sz="1600" b="1" dirty="0">
              <a:latin typeface="HGP創英角ﾎﾟｯﾌﾟ体" panose="040B0A00000000000000" pitchFamily="50" charset="-128"/>
              <a:ea typeface="HGP創英角ﾎﾟｯﾌﾟ体" panose="040B0A00000000000000" pitchFamily="50" charset="-128"/>
            </a:endParaRPr>
          </a:p>
        </p:txBody>
      </p:sp>
      <p:grpSp>
        <p:nvGrpSpPr>
          <p:cNvPr id="26627" name="Group 12">
            <a:extLst>
              <a:ext uri="{FF2B5EF4-FFF2-40B4-BE49-F238E27FC236}">
                <a16:creationId xmlns:a16="http://schemas.microsoft.com/office/drawing/2014/main" id="{D90B0540-2D6A-16C3-B5FA-27F04014C5DD}"/>
              </a:ext>
            </a:extLst>
          </p:cNvPr>
          <p:cNvGrpSpPr>
            <a:grpSpLocks/>
          </p:cNvGrpSpPr>
          <p:nvPr/>
        </p:nvGrpSpPr>
        <p:grpSpPr bwMode="auto">
          <a:xfrm>
            <a:off x="737419" y="3743324"/>
            <a:ext cx="7669162" cy="2994025"/>
            <a:chOff x="384" y="216"/>
            <a:chExt cx="3552" cy="1785"/>
          </a:xfrm>
        </p:grpSpPr>
        <p:sp>
          <p:nvSpPr>
            <p:cNvPr id="26628" name="Rectangle 13">
              <a:extLst>
                <a:ext uri="{FF2B5EF4-FFF2-40B4-BE49-F238E27FC236}">
                  <a16:creationId xmlns:a16="http://schemas.microsoft.com/office/drawing/2014/main" id="{3DEE5B67-67A5-7BD5-48A2-AA43FF514C4D}"/>
                </a:ext>
              </a:extLst>
            </p:cNvPr>
            <p:cNvSpPr>
              <a:spLocks noChangeArrowheads="1"/>
            </p:cNvSpPr>
            <p:nvPr/>
          </p:nvSpPr>
          <p:spPr bwMode="auto">
            <a:xfrm>
              <a:off x="2976" y="186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ー</a:t>
              </a:r>
            </a:p>
          </p:txBody>
        </p:sp>
        <p:sp>
          <p:nvSpPr>
            <p:cNvPr id="26629" name="Rectangle 14">
              <a:extLst>
                <a:ext uri="{FF2B5EF4-FFF2-40B4-BE49-F238E27FC236}">
                  <a16:creationId xmlns:a16="http://schemas.microsoft.com/office/drawing/2014/main" id="{48315E07-7B16-6754-A19A-BC4F76DBF514}"/>
                </a:ext>
              </a:extLst>
            </p:cNvPr>
            <p:cNvSpPr>
              <a:spLocks noChangeArrowheads="1"/>
            </p:cNvSpPr>
            <p:nvPr/>
          </p:nvSpPr>
          <p:spPr bwMode="auto">
            <a:xfrm>
              <a:off x="2976" y="173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５</a:t>
              </a:r>
            </a:p>
          </p:txBody>
        </p:sp>
        <p:sp>
          <p:nvSpPr>
            <p:cNvPr id="26630" name="Rectangle 15">
              <a:extLst>
                <a:ext uri="{FF2B5EF4-FFF2-40B4-BE49-F238E27FC236}">
                  <a16:creationId xmlns:a16="http://schemas.microsoft.com/office/drawing/2014/main" id="{5851AB99-D466-016D-4357-10175E8910A0}"/>
                </a:ext>
              </a:extLst>
            </p:cNvPr>
            <p:cNvSpPr>
              <a:spLocks noChangeArrowheads="1"/>
            </p:cNvSpPr>
            <p:nvPr/>
          </p:nvSpPr>
          <p:spPr bwMode="auto">
            <a:xfrm>
              <a:off x="2976" y="1599"/>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４</a:t>
              </a:r>
            </a:p>
          </p:txBody>
        </p:sp>
        <p:sp>
          <p:nvSpPr>
            <p:cNvPr id="26631" name="Rectangle 16">
              <a:extLst>
                <a:ext uri="{FF2B5EF4-FFF2-40B4-BE49-F238E27FC236}">
                  <a16:creationId xmlns:a16="http://schemas.microsoft.com/office/drawing/2014/main" id="{D377351B-7808-9A42-A670-A372B01A6C1A}"/>
                </a:ext>
              </a:extLst>
            </p:cNvPr>
            <p:cNvSpPr>
              <a:spLocks noChangeArrowheads="1"/>
            </p:cNvSpPr>
            <p:nvPr/>
          </p:nvSpPr>
          <p:spPr bwMode="auto">
            <a:xfrm>
              <a:off x="2976" y="1465"/>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３</a:t>
              </a:r>
            </a:p>
          </p:txBody>
        </p:sp>
        <p:sp>
          <p:nvSpPr>
            <p:cNvPr id="26632" name="Rectangle 17">
              <a:extLst>
                <a:ext uri="{FF2B5EF4-FFF2-40B4-BE49-F238E27FC236}">
                  <a16:creationId xmlns:a16="http://schemas.microsoft.com/office/drawing/2014/main" id="{50D2F666-B4A2-7355-DA0A-70373BD37240}"/>
                </a:ext>
              </a:extLst>
            </p:cNvPr>
            <p:cNvSpPr>
              <a:spLocks noChangeArrowheads="1"/>
            </p:cNvSpPr>
            <p:nvPr/>
          </p:nvSpPr>
          <p:spPr bwMode="auto">
            <a:xfrm>
              <a:off x="2976" y="1331"/>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a:t>
              </a:r>
            </a:p>
          </p:txBody>
        </p:sp>
        <p:sp>
          <p:nvSpPr>
            <p:cNvPr id="26633" name="Rectangle 18">
              <a:extLst>
                <a:ext uri="{FF2B5EF4-FFF2-40B4-BE49-F238E27FC236}">
                  <a16:creationId xmlns:a16="http://schemas.microsoft.com/office/drawing/2014/main" id="{43A01AB6-B3DA-1615-BAC4-D57517E4AC42}"/>
                </a:ext>
              </a:extLst>
            </p:cNvPr>
            <p:cNvSpPr>
              <a:spLocks noChangeArrowheads="1"/>
            </p:cNvSpPr>
            <p:nvPr/>
          </p:nvSpPr>
          <p:spPr bwMode="auto">
            <a:xfrm>
              <a:off x="2976" y="119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a:t>
              </a:r>
            </a:p>
          </p:txBody>
        </p:sp>
        <p:sp>
          <p:nvSpPr>
            <p:cNvPr id="26634" name="Rectangle 19">
              <a:extLst>
                <a:ext uri="{FF2B5EF4-FFF2-40B4-BE49-F238E27FC236}">
                  <a16:creationId xmlns:a16="http://schemas.microsoft.com/office/drawing/2014/main" id="{9DB6914A-E8E6-E7E9-E3C9-A0A77E4A1A3D}"/>
                </a:ext>
              </a:extLst>
            </p:cNvPr>
            <p:cNvSpPr>
              <a:spLocks noChangeArrowheads="1"/>
            </p:cNvSpPr>
            <p:nvPr/>
          </p:nvSpPr>
          <p:spPr bwMode="auto">
            <a:xfrm>
              <a:off x="2976" y="106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０</a:t>
              </a:r>
            </a:p>
          </p:txBody>
        </p:sp>
        <p:sp>
          <p:nvSpPr>
            <p:cNvPr id="26635" name="Rectangle 20">
              <a:extLst>
                <a:ext uri="{FF2B5EF4-FFF2-40B4-BE49-F238E27FC236}">
                  <a16:creationId xmlns:a16="http://schemas.microsoft.com/office/drawing/2014/main" id="{D4D3D8F0-D743-0E59-ED8A-4C600CB85AE0}"/>
                </a:ext>
              </a:extLst>
            </p:cNvPr>
            <p:cNvSpPr>
              <a:spLocks noChangeArrowheads="1"/>
            </p:cNvSpPr>
            <p:nvPr/>
          </p:nvSpPr>
          <p:spPr bwMode="auto">
            <a:xfrm>
              <a:off x="2976" y="929"/>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a:t>
              </a:r>
            </a:p>
          </p:txBody>
        </p:sp>
        <p:sp>
          <p:nvSpPr>
            <p:cNvPr id="26636" name="Rectangle 21">
              <a:extLst>
                <a:ext uri="{FF2B5EF4-FFF2-40B4-BE49-F238E27FC236}">
                  <a16:creationId xmlns:a16="http://schemas.microsoft.com/office/drawing/2014/main" id="{15CE2CAA-7D25-B1B7-2158-733B72C40868}"/>
                </a:ext>
              </a:extLst>
            </p:cNvPr>
            <p:cNvSpPr>
              <a:spLocks noChangeArrowheads="1"/>
            </p:cNvSpPr>
            <p:nvPr/>
          </p:nvSpPr>
          <p:spPr bwMode="auto">
            <a:xfrm>
              <a:off x="2976" y="795"/>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a:t>
              </a:r>
            </a:p>
          </p:txBody>
        </p:sp>
        <p:sp>
          <p:nvSpPr>
            <p:cNvPr id="26637" name="Rectangle 22">
              <a:extLst>
                <a:ext uri="{FF2B5EF4-FFF2-40B4-BE49-F238E27FC236}">
                  <a16:creationId xmlns:a16="http://schemas.microsoft.com/office/drawing/2014/main" id="{64BAE3AC-C54D-235B-D4F5-7E8D10A914E8}"/>
                </a:ext>
              </a:extLst>
            </p:cNvPr>
            <p:cNvSpPr>
              <a:spLocks noChangeArrowheads="1"/>
            </p:cNvSpPr>
            <p:nvPr/>
          </p:nvSpPr>
          <p:spPr bwMode="auto">
            <a:xfrm>
              <a:off x="2976" y="661"/>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－３</a:t>
              </a:r>
            </a:p>
          </p:txBody>
        </p:sp>
        <p:sp>
          <p:nvSpPr>
            <p:cNvPr id="26638" name="Rectangle 23">
              <a:extLst>
                <a:ext uri="{FF2B5EF4-FFF2-40B4-BE49-F238E27FC236}">
                  <a16:creationId xmlns:a16="http://schemas.microsoft.com/office/drawing/2014/main" id="{FF05BB85-9D2A-FB9C-04D6-26C69F196A95}"/>
                </a:ext>
              </a:extLst>
            </p:cNvPr>
            <p:cNvSpPr>
              <a:spLocks noChangeArrowheads="1"/>
            </p:cNvSpPr>
            <p:nvPr/>
          </p:nvSpPr>
          <p:spPr bwMode="auto">
            <a:xfrm>
              <a:off x="2976" y="52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－４</a:t>
              </a:r>
            </a:p>
          </p:txBody>
        </p:sp>
        <p:sp>
          <p:nvSpPr>
            <p:cNvPr id="26639" name="Rectangle 24">
              <a:extLst>
                <a:ext uri="{FF2B5EF4-FFF2-40B4-BE49-F238E27FC236}">
                  <a16:creationId xmlns:a16="http://schemas.microsoft.com/office/drawing/2014/main" id="{B2AD9531-AEFC-8C52-5A64-6E3AF034F2D5}"/>
                </a:ext>
              </a:extLst>
            </p:cNvPr>
            <p:cNvSpPr>
              <a:spLocks noChangeArrowheads="1"/>
            </p:cNvSpPr>
            <p:nvPr/>
          </p:nvSpPr>
          <p:spPr bwMode="auto">
            <a:xfrm>
              <a:off x="2976" y="39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－５</a:t>
              </a:r>
            </a:p>
          </p:txBody>
        </p:sp>
        <p:sp>
          <p:nvSpPr>
            <p:cNvPr id="26640" name="Rectangle 25">
              <a:extLst>
                <a:ext uri="{FF2B5EF4-FFF2-40B4-BE49-F238E27FC236}">
                  <a16:creationId xmlns:a16="http://schemas.microsoft.com/office/drawing/2014/main" id="{B300AC4A-29B0-DC4B-728A-CC076F6ED7BB}"/>
                </a:ext>
              </a:extLst>
            </p:cNvPr>
            <p:cNvSpPr>
              <a:spLocks noChangeArrowheads="1"/>
            </p:cNvSpPr>
            <p:nvPr/>
          </p:nvSpPr>
          <p:spPr bwMode="auto">
            <a:xfrm>
              <a:off x="2976" y="240"/>
              <a:ext cx="336"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1400" dirty="0">
                  <a:latin typeface="HGP創英角ﾎﾟｯﾌﾟ体" panose="040B0A00000000000000" pitchFamily="50" charset="-128"/>
                  <a:ea typeface="HGP創英角ﾎﾟｯﾌﾟ体" panose="040B0A00000000000000" pitchFamily="50" charset="-128"/>
                </a:rPr>
                <a:t>u</a:t>
              </a:r>
            </a:p>
          </p:txBody>
        </p:sp>
        <p:sp>
          <p:nvSpPr>
            <p:cNvPr id="26641" name="Rectangle 26">
              <a:extLst>
                <a:ext uri="{FF2B5EF4-FFF2-40B4-BE49-F238E27FC236}">
                  <a16:creationId xmlns:a16="http://schemas.microsoft.com/office/drawing/2014/main" id="{A3A12DB0-B97A-04FD-4856-EE2FDE7028A1}"/>
                </a:ext>
              </a:extLst>
            </p:cNvPr>
            <p:cNvSpPr>
              <a:spLocks noChangeArrowheads="1"/>
            </p:cNvSpPr>
            <p:nvPr/>
          </p:nvSpPr>
          <p:spPr bwMode="auto">
            <a:xfrm>
              <a:off x="3312" y="186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－９</a:t>
              </a:r>
            </a:p>
          </p:txBody>
        </p:sp>
        <p:sp>
          <p:nvSpPr>
            <p:cNvPr id="26642" name="Rectangle 27">
              <a:extLst>
                <a:ext uri="{FF2B5EF4-FFF2-40B4-BE49-F238E27FC236}">
                  <a16:creationId xmlns:a16="http://schemas.microsoft.com/office/drawing/2014/main" id="{B6961140-C6B2-9D97-D874-667CD3524EDB}"/>
                </a:ext>
              </a:extLst>
            </p:cNvPr>
            <p:cNvSpPr>
              <a:spLocks noChangeArrowheads="1"/>
            </p:cNvSpPr>
            <p:nvPr/>
          </p:nvSpPr>
          <p:spPr bwMode="auto">
            <a:xfrm>
              <a:off x="3312" y="173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５</a:t>
              </a:r>
            </a:p>
          </p:txBody>
        </p:sp>
        <p:sp>
          <p:nvSpPr>
            <p:cNvPr id="26643" name="Rectangle 28">
              <a:extLst>
                <a:ext uri="{FF2B5EF4-FFF2-40B4-BE49-F238E27FC236}">
                  <a16:creationId xmlns:a16="http://schemas.microsoft.com/office/drawing/2014/main" id="{5DC47BA6-A9B0-BFD5-B56C-16EA5BE4C5FD}"/>
                </a:ext>
              </a:extLst>
            </p:cNvPr>
            <p:cNvSpPr>
              <a:spLocks noChangeArrowheads="1"/>
            </p:cNvSpPr>
            <p:nvPr/>
          </p:nvSpPr>
          <p:spPr bwMode="auto">
            <a:xfrm>
              <a:off x="3312" y="1599"/>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８</a:t>
              </a:r>
            </a:p>
          </p:txBody>
        </p:sp>
        <p:sp>
          <p:nvSpPr>
            <p:cNvPr id="26644" name="Rectangle 29">
              <a:extLst>
                <a:ext uri="{FF2B5EF4-FFF2-40B4-BE49-F238E27FC236}">
                  <a16:creationId xmlns:a16="http://schemas.microsoft.com/office/drawing/2014/main" id="{E3F5587B-EFF8-876A-8DC8-60856BA05A54}"/>
                </a:ext>
              </a:extLst>
            </p:cNvPr>
            <p:cNvSpPr>
              <a:spLocks noChangeArrowheads="1"/>
            </p:cNvSpPr>
            <p:nvPr/>
          </p:nvSpPr>
          <p:spPr bwMode="auto">
            <a:xfrm>
              <a:off x="3312" y="1465"/>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２１</a:t>
              </a:r>
            </a:p>
          </p:txBody>
        </p:sp>
        <p:sp>
          <p:nvSpPr>
            <p:cNvPr id="26645" name="Rectangle 30">
              <a:extLst>
                <a:ext uri="{FF2B5EF4-FFF2-40B4-BE49-F238E27FC236}">
                  <a16:creationId xmlns:a16="http://schemas.microsoft.com/office/drawing/2014/main" id="{DC0DF6D5-C96F-1A9B-7515-FB6EDF791494}"/>
                </a:ext>
              </a:extLst>
            </p:cNvPr>
            <p:cNvSpPr>
              <a:spLocks noChangeArrowheads="1"/>
            </p:cNvSpPr>
            <p:nvPr/>
          </p:nvSpPr>
          <p:spPr bwMode="auto">
            <a:xfrm>
              <a:off x="3312" y="1331"/>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２０</a:t>
              </a:r>
            </a:p>
          </p:txBody>
        </p:sp>
        <p:sp>
          <p:nvSpPr>
            <p:cNvPr id="26646" name="Rectangle 31">
              <a:extLst>
                <a:ext uri="{FF2B5EF4-FFF2-40B4-BE49-F238E27FC236}">
                  <a16:creationId xmlns:a16="http://schemas.microsoft.com/office/drawing/2014/main" id="{F497C8D8-98FD-4E6B-FF43-19CA34D3C7D1}"/>
                </a:ext>
              </a:extLst>
            </p:cNvPr>
            <p:cNvSpPr>
              <a:spLocks noChangeArrowheads="1"/>
            </p:cNvSpPr>
            <p:nvPr/>
          </p:nvSpPr>
          <p:spPr bwMode="auto">
            <a:xfrm>
              <a:off x="3312" y="119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１８</a:t>
              </a:r>
            </a:p>
          </p:txBody>
        </p:sp>
        <p:sp>
          <p:nvSpPr>
            <p:cNvPr id="26647" name="Rectangle 32">
              <a:extLst>
                <a:ext uri="{FF2B5EF4-FFF2-40B4-BE49-F238E27FC236}">
                  <a16:creationId xmlns:a16="http://schemas.microsoft.com/office/drawing/2014/main" id="{0915D2B0-B8C2-034D-A8CE-AB14B980EC03}"/>
                </a:ext>
              </a:extLst>
            </p:cNvPr>
            <p:cNvSpPr>
              <a:spLocks noChangeArrowheads="1"/>
            </p:cNvSpPr>
            <p:nvPr/>
          </p:nvSpPr>
          <p:spPr bwMode="auto">
            <a:xfrm>
              <a:off x="3312" y="106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０</a:t>
              </a:r>
            </a:p>
          </p:txBody>
        </p:sp>
        <p:sp>
          <p:nvSpPr>
            <p:cNvPr id="26648" name="Rectangle 33">
              <a:extLst>
                <a:ext uri="{FF2B5EF4-FFF2-40B4-BE49-F238E27FC236}">
                  <a16:creationId xmlns:a16="http://schemas.microsoft.com/office/drawing/2014/main" id="{2AC8F78B-05DC-8828-3129-0AAD63B3D216}"/>
                </a:ext>
              </a:extLst>
            </p:cNvPr>
            <p:cNvSpPr>
              <a:spLocks noChangeArrowheads="1"/>
            </p:cNvSpPr>
            <p:nvPr/>
          </p:nvSpPr>
          <p:spPr bwMode="auto">
            <a:xfrm>
              <a:off x="3312" y="929"/>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－１９</a:t>
              </a:r>
            </a:p>
          </p:txBody>
        </p:sp>
        <p:sp>
          <p:nvSpPr>
            <p:cNvPr id="26649" name="Rectangle 34">
              <a:extLst>
                <a:ext uri="{FF2B5EF4-FFF2-40B4-BE49-F238E27FC236}">
                  <a16:creationId xmlns:a16="http://schemas.microsoft.com/office/drawing/2014/main" id="{78DF6416-50F5-A62F-6488-BBFAE0B02023}"/>
                </a:ext>
              </a:extLst>
            </p:cNvPr>
            <p:cNvSpPr>
              <a:spLocks noChangeArrowheads="1"/>
            </p:cNvSpPr>
            <p:nvPr/>
          </p:nvSpPr>
          <p:spPr bwMode="auto">
            <a:xfrm>
              <a:off x="3312" y="795"/>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－２２</a:t>
              </a:r>
            </a:p>
          </p:txBody>
        </p:sp>
        <p:sp>
          <p:nvSpPr>
            <p:cNvPr id="26650" name="Rectangle 35">
              <a:extLst>
                <a:ext uri="{FF2B5EF4-FFF2-40B4-BE49-F238E27FC236}">
                  <a16:creationId xmlns:a16="http://schemas.microsoft.com/office/drawing/2014/main" id="{BDE0E97B-9FCC-A2A2-255B-AC1C48788FF8}"/>
                </a:ext>
              </a:extLst>
            </p:cNvPr>
            <p:cNvSpPr>
              <a:spLocks noChangeArrowheads="1"/>
            </p:cNvSpPr>
            <p:nvPr/>
          </p:nvSpPr>
          <p:spPr bwMode="auto">
            <a:xfrm>
              <a:off x="3312" y="661"/>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－１８</a:t>
              </a:r>
            </a:p>
          </p:txBody>
        </p:sp>
        <p:sp>
          <p:nvSpPr>
            <p:cNvPr id="26651" name="Rectangle 36">
              <a:extLst>
                <a:ext uri="{FF2B5EF4-FFF2-40B4-BE49-F238E27FC236}">
                  <a16:creationId xmlns:a16="http://schemas.microsoft.com/office/drawing/2014/main" id="{B615A805-1104-3E0B-B306-06F9BD309FBD}"/>
                </a:ext>
              </a:extLst>
            </p:cNvPr>
            <p:cNvSpPr>
              <a:spLocks noChangeArrowheads="1"/>
            </p:cNvSpPr>
            <p:nvPr/>
          </p:nvSpPr>
          <p:spPr bwMode="auto">
            <a:xfrm>
              <a:off x="3312" y="527"/>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－１２</a:t>
              </a:r>
            </a:p>
          </p:txBody>
        </p:sp>
        <p:sp>
          <p:nvSpPr>
            <p:cNvPr id="26652" name="Rectangle 37">
              <a:extLst>
                <a:ext uri="{FF2B5EF4-FFF2-40B4-BE49-F238E27FC236}">
                  <a16:creationId xmlns:a16="http://schemas.microsoft.com/office/drawing/2014/main" id="{CCC3B4EE-935D-D4D6-1148-83D669612685}"/>
                </a:ext>
              </a:extLst>
            </p:cNvPr>
            <p:cNvSpPr>
              <a:spLocks noChangeArrowheads="1"/>
            </p:cNvSpPr>
            <p:nvPr/>
          </p:nvSpPr>
          <p:spPr bwMode="auto">
            <a:xfrm>
              <a:off x="3312" y="393"/>
              <a:ext cx="336"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－１０</a:t>
              </a:r>
            </a:p>
          </p:txBody>
        </p:sp>
        <p:sp>
          <p:nvSpPr>
            <p:cNvPr id="26653" name="Rectangle 38">
              <a:extLst>
                <a:ext uri="{FF2B5EF4-FFF2-40B4-BE49-F238E27FC236}">
                  <a16:creationId xmlns:a16="http://schemas.microsoft.com/office/drawing/2014/main" id="{1A9FA79F-97E1-75A7-869B-A27A96AD9386}"/>
                </a:ext>
              </a:extLst>
            </p:cNvPr>
            <p:cNvSpPr>
              <a:spLocks noChangeArrowheads="1"/>
            </p:cNvSpPr>
            <p:nvPr/>
          </p:nvSpPr>
          <p:spPr bwMode="auto">
            <a:xfrm>
              <a:off x="3312" y="240"/>
              <a:ext cx="336"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1400" dirty="0">
                  <a:latin typeface="HGP創英角ﾎﾟｯﾌﾟ体" panose="040B0A00000000000000" pitchFamily="50" charset="-128"/>
                  <a:ea typeface="HGP創英角ﾎﾟｯﾌﾟ体" panose="040B0A00000000000000" pitchFamily="50" charset="-128"/>
                </a:rPr>
                <a:t>fu</a:t>
              </a:r>
            </a:p>
          </p:txBody>
        </p:sp>
        <p:sp>
          <p:nvSpPr>
            <p:cNvPr id="26654" name="Rectangle 39">
              <a:extLst>
                <a:ext uri="{FF2B5EF4-FFF2-40B4-BE49-F238E27FC236}">
                  <a16:creationId xmlns:a16="http://schemas.microsoft.com/office/drawing/2014/main" id="{3AF63186-A56E-3E7E-ED60-855AA67B0186}"/>
                </a:ext>
              </a:extLst>
            </p:cNvPr>
            <p:cNvSpPr>
              <a:spLocks noChangeArrowheads="1"/>
            </p:cNvSpPr>
            <p:nvPr/>
          </p:nvSpPr>
          <p:spPr bwMode="auto">
            <a:xfrm>
              <a:off x="3648" y="1867"/>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３９３</a:t>
              </a:r>
            </a:p>
          </p:txBody>
        </p:sp>
        <p:sp>
          <p:nvSpPr>
            <p:cNvPr id="26655" name="Rectangle 40">
              <a:extLst>
                <a:ext uri="{FF2B5EF4-FFF2-40B4-BE49-F238E27FC236}">
                  <a16:creationId xmlns:a16="http://schemas.microsoft.com/office/drawing/2014/main" id="{0FA4AEBD-2731-E74B-6AF8-D481A3B66423}"/>
                </a:ext>
              </a:extLst>
            </p:cNvPr>
            <p:cNvSpPr>
              <a:spLocks noChangeArrowheads="1"/>
            </p:cNvSpPr>
            <p:nvPr/>
          </p:nvSpPr>
          <p:spPr bwMode="auto">
            <a:xfrm>
              <a:off x="3648" y="1733"/>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２５</a:t>
              </a:r>
            </a:p>
          </p:txBody>
        </p:sp>
        <p:sp>
          <p:nvSpPr>
            <p:cNvPr id="26656" name="Rectangle 41">
              <a:extLst>
                <a:ext uri="{FF2B5EF4-FFF2-40B4-BE49-F238E27FC236}">
                  <a16:creationId xmlns:a16="http://schemas.microsoft.com/office/drawing/2014/main" id="{4F3DDD06-C426-4D66-51FA-534C6BA74C5A}"/>
                </a:ext>
              </a:extLst>
            </p:cNvPr>
            <p:cNvSpPr>
              <a:spLocks noChangeArrowheads="1"/>
            </p:cNvSpPr>
            <p:nvPr/>
          </p:nvSpPr>
          <p:spPr bwMode="auto">
            <a:xfrm>
              <a:off x="3648" y="1599"/>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３２</a:t>
              </a:r>
            </a:p>
          </p:txBody>
        </p:sp>
        <p:sp>
          <p:nvSpPr>
            <p:cNvPr id="26657" name="Rectangle 42">
              <a:extLst>
                <a:ext uri="{FF2B5EF4-FFF2-40B4-BE49-F238E27FC236}">
                  <a16:creationId xmlns:a16="http://schemas.microsoft.com/office/drawing/2014/main" id="{74A92F86-BE6E-2D34-2792-284880B60D56}"/>
                </a:ext>
              </a:extLst>
            </p:cNvPr>
            <p:cNvSpPr>
              <a:spLocks noChangeArrowheads="1"/>
            </p:cNvSpPr>
            <p:nvPr/>
          </p:nvSpPr>
          <p:spPr bwMode="auto">
            <a:xfrm>
              <a:off x="3648" y="1465"/>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６３</a:t>
              </a:r>
            </a:p>
          </p:txBody>
        </p:sp>
        <p:sp>
          <p:nvSpPr>
            <p:cNvPr id="26658" name="Rectangle 43">
              <a:extLst>
                <a:ext uri="{FF2B5EF4-FFF2-40B4-BE49-F238E27FC236}">
                  <a16:creationId xmlns:a16="http://schemas.microsoft.com/office/drawing/2014/main" id="{464F9B1B-92B5-67B5-AB09-0BD477A72B09}"/>
                </a:ext>
              </a:extLst>
            </p:cNvPr>
            <p:cNvSpPr>
              <a:spLocks noChangeArrowheads="1"/>
            </p:cNvSpPr>
            <p:nvPr/>
          </p:nvSpPr>
          <p:spPr bwMode="auto">
            <a:xfrm>
              <a:off x="3648" y="1331"/>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４０</a:t>
              </a:r>
            </a:p>
          </p:txBody>
        </p:sp>
        <p:sp>
          <p:nvSpPr>
            <p:cNvPr id="26659" name="Rectangle 44">
              <a:extLst>
                <a:ext uri="{FF2B5EF4-FFF2-40B4-BE49-F238E27FC236}">
                  <a16:creationId xmlns:a16="http://schemas.microsoft.com/office/drawing/2014/main" id="{9202458E-78F3-4CEF-E5DB-81CD1CD67FB7}"/>
                </a:ext>
              </a:extLst>
            </p:cNvPr>
            <p:cNvSpPr>
              <a:spLocks noChangeArrowheads="1"/>
            </p:cNvSpPr>
            <p:nvPr/>
          </p:nvSpPr>
          <p:spPr bwMode="auto">
            <a:xfrm>
              <a:off x="3648" y="1197"/>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１８</a:t>
              </a:r>
            </a:p>
          </p:txBody>
        </p:sp>
        <p:sp>
          <p:nvSpPr>
            <p:cNvPr id="26660" name="Rectangle 45">
              <a:extLst>
                <a:ext uri="{FF2B5EF4-FFF2-40B4-BE49-F238E27FC236}">
                  <a16:creationId xmlns:a16="http://schemas.microsoft.com/office/drawing/2014/main" id="{A0A8FFD4-16B8-BB26-95A9-1AFB88158F6B}"/>
                </a:ext>
              </a:extLst>
            </p:cNvPr>
            <p:cNvSpPr>
              <a:spLocks noChangeArrowheads="1"/>
            </p:cNvSpPr>
            <p:nvPr/>
          </p:nvSpPr>
          <p:spPr bwMode="auto">
            <a:xfrm>
              <a:off x="3648" y="1063"/>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０</a:t>
              </a:r>
            </a:p>
          </p:txBody>
        </p:sp>
        <p:sp>
          <p:nvSpPr>
            <p:cNvPr id="26661" name="Rectangle 46">
              <a:extLst>
                <a:ext uri="{FF2B5EF4-FFF2-40B4-BE49-F238E27FC236}">
                  <a16:creationId xmlns:a16="http://schemas.microsoft.com/office/drawing/2014/main" id="{6178E44A-18F6-7E2F-85EC-A15DEC9F569A}"/>
                </a:ext>
              </a:extLst>
            </p:cNvPr>
            <p:cNvSpPr>
              <a:spLocks noChangeArrowheads="1"/>
            </p:cNvSpPr>
            <p:nvPr/>
          </p:nvSpPr>
          <p:spPr bwMode="auto">
            <a:xfrm>
              <a:off x="3648" y="929"/>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１９</a:t>
              </a:r>
            </a:p>
          </p:txBody>
        </p:sp>
        <p:sp>
          <p:nvSpPr>
            <p:cNvPr id="26662" name="Rectangle 47">
              <a:extLst>
                <a:ext uri="{FF2B5EF4-FFF2-40B4-BE49-F238E27FC236}">
                  <a16:creationId xmlns:a16="http://schemas.microsoft.com/office/drawing/2014/main" id="{D5B44BF2-390C-9BFB-A89C-3C8D6AC693A7}"/>
                </a:ext>
              </a:extLst>
            </p:cNvPr>
            <p:cNvSpPr>
              <a:spLocks noChangeArrowheads="1"/>
            </p:cNvSpPr>
            <p:nvPr/>
          </p:nvSpPr>
          <p:spPr bwMode="auto">
            <a:xfrm>
              <a:off x="3648" y="795"/>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４４</a:t>
              </a:r>
            </a:p>
          </p:txBody>
        </p:sp>
        <p:sp>
          <p:nvSpPr>
            <p:cNvPr id="26663" name="Rectangle 48">
              <a:extLst>
                <a:ext uri="{FF2B5EF4-FFF2-40B4-BE49-F238E27FC236}">
                  <a16:creationId xmlns:a16="http://schemas.microsoft.com/office/drawing/2014/main" id="{2FBE8DD1-DCD9-0E81-D2EE-810697C1017F}"/>
                </a:ext>
              </a:extLst>
            </p:cNvPr>
            <p:cNvSpPr>
              <a:spLocks noChangeArrowheads="1"/>
            </p:cNvSpPr>
            <p:nvPr/>
          </p:nvSpPr>
          <p:spPr bwMode="auto">
            <a:xfrm>
              <a:off x="3648" y="661"/>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５４</a:t>
              </a:r>
            </a:p>
          </p:txBody>
        </p:sp>
        <p:sp>
          <p:nvSpPr>
            <p:cNvPr id="26664" name="Rectangle 49">
              <a:extLst>
                <a:ext uri="{FF2B5EF4-FFF2-40B4-BE49-F238E27FC236}">
                  <a16:creationId xmlns:a16="http://schemas.microsoft.com/office/drawing/2014/main" id="{476FCA7B-C067-C907-E1A5-BD6E6B695F03}"/>
                </a:ext>
              </a:extLst>
            </p:cNvPr>
            <p:cNvSpPr>
              <a:spLocks noChangeArrowheads="1"/>
            </p:cNvSpPr>
            <p:nvPr/>
          </p:nvSpPr>
          <p:spPr bwMode="auto">
            <a:xfrm>
              <a:off x="3648" y="527"/>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４８</a:t>
              </a:r>
            </a:p>
          </p:txBody>
        </p:sp>
        <p:sp>
          <p:nvSpPr>
            <p:cNvPr id="26665" name="Rectangle 50">
              <a:extLst>
                <a:ext uri="{FF2B5EF4-FFF2-40B4-BE49-F238E27FC236}">
                  <a16:creationId xmlns:a16="http://schemas.microsoft.com/office/drawing/2014/main" id="{2EC36191-9EDC-9F15-0367-7F588304E6EB}"/>
                </a:ext>
              </a:extLst>
            </p:cNvPr>
            <p:cNvSpPr>
              <a:spLocks noChangeArrowheads="1"/>
            </p:cNvSpPr>
            <p:nvPr/>
          </p:nvSpPr>
          <p:spPr bwMode="auto">
            <a:xfrm>
              <a:off x="3648" y="393"/>
              <a:ext cx="288"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５０</a:t>
              </a:r>
            </a:p>
          </p:txBody>
        </p:sp>
        <p:sp>
          <p:nvSpPr>
            <p:cNvPr id="26666" name="Rectangle 51">
              <a:extLst>
                <a:ext uri="{FF2B5EF4-FFF2-40B4-BE49-F238E27FC236}">
                  <a16:creationId xmlns:a16="http://schemas.microsoft.com/office/drawing/2014/main" id="{BB342FEB-E023-C8F2-D47A-F767E4B0B295}"/>
                </a:ext>
              </a:extLst>
            </p:cNvPr>
            <p:cNvSpPr>
              <a:spLocks noChangeArrowheads="1"/>
            </p:cNvSpPr>
            <p:nvPr/>
          </p:nvSpPr>
          <p:spPr bwMode="auto">
            <a:xfrm>
              <a:off x="3648" y="240"/>
              <a:ext cx="288"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1400" dirty="0">
                  <a:latin typeface="HGP創英角ﾎﾟｯﾌﾟ体" panose="040B0A00000000000000" pitchFamily="50" charset="-128"/>
                  <a:ea typeface="HGP創英角ﾎﾟｯﾌﾟ体" panose="040B0A00000000000000" pitchFamily="50" charset="-128"/>
                </a:rPr>
                <a:t>fu</a:t>
              </a:r>
            </a:p>
          </p:txBody>
        </p:sp>
        <p:sp>
          <p:nvSpPr>
            <p:cNvPr id="26667" name="Rectangle 52">
              <a:extLst>
                <a:ext uri="{FF2B5EF4-FFF2-40B4-BE49-F238E27FC236}">
                  <a16:creationId xmlns:a16="http://schemas.microsoft.com/office/drawing/2014/main" id="{387BC609-CCE9-5B7D-C8DC-E04B1CDAE597}"/>
                </a:ext>
              </a:extLst>
            </p:cNvPr>
            <p:cNvSpPr>
              <a:spLocks noChangeArrowheads="1"/>
            </p:cNvSpPr>
            <p:nvPr/>
          </p:nvSpPr>
          <p:spPr bwMode="auto">
            <a:xfrm>
              <a:off x="2592" y="186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68" name="Rectangle 53">
              <a:extLst>
                <a:ext uri="{FF2B5EF4-FFF2-40B4-BE49-F238E27FC236}">
                  <a16:creationId xmlns:a16="http://schemas.microsoft.com/office/drawing/2014/main" id="{C6F9BA93-5C0C-E52E-D676-C3E7B25F4D0A}"/>
                </a:ext>
              </a:extLst>
            </p:cNvPr>
            <p:cNvSpPr>
              <a:spLocks noChangeArrowheads="1"/>
            </p:cNvSpPr>
            <p:nvPr/>
          </p:nvSpPr>
          <p:spPr bwMode="auto">
            <a:xfrm>
              <a:off x="2592" y="173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a:t>
              </a:r>
            </a:p>
          </p:txBody>
        </p:sp>
        <p:sp>
          <p:nvSpPr>
            <p:cNvPr id="26669" name="Rectangle 54">
              <a:extLst>
                <a:ext uri="{FF2B5EF4-FFF2-40B4-BE49-F238E27FC236}">
                  <a16:creationId xmlns:a16="http://schemas.microsoft.com/office/drawing/2014/main" id="{0163E3D5-1FD8-3A4C-CA3D-8CEB5E96BC7D}"/>
                </a:ext>
              </a:extLst>
            </p:cNvPr>
            <p:cNvSpPr>
              <a:spLocks noChangeArrowheads="1"/>
            </p:cNvSpPr>
            <p:nvPr/>
          </p:nvSpPr>
          <p:spPr bwMode="auto">
            <a:xfrm>
              <a:off x="2592" y="1599"/>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a:t>
              </a:r>
            </a:p>
          </p:txBody>
        </p:sp>
        <p:sp>
          <p:nvSpPr>
            <p:cNvPr id="26670" name="Rectangle 55">
              <a:extLst>
                <a:ext uri="{FF2B5EF4-FFF2-40B4-BE49-F238E27FC236}">
                  <a16:creationId xmlns:a16="http://schemas.microsoft.com/office/drawing/2014/main" id="{D733F7DB-1810-6A11-F3FE-FE2513C57BB1}"/>
                </a:ext>
              </a:extLst>
            </p:cNvPr>
            <p:cNvSpPr>
              <a:spLocks noChangeArrowheads="1"/>
            </p:cNvSpPr>
            <p:nvPr/>
          </p:nvSpPr>
          <p:spPr bwMode="auto">
            <a:xfrm>
              <a:off x="2592" y="1465"/>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７</a:t>
              </a:r>
            </a:p>
          </p:txBody>
        </p:sp>
        <p:sp>
          <p:nvSpPr>
            <p:cNvPr id="26671" name="Rectangle 56">
              <a:extLst>
                <a:ext uri="{FF2B5EF4-FFF2-40B4-BE49-F238E27FC236}">
                  <a16:creationId xmlns:a16="http://schemas.microsoft.com/office/drawing/2014/main" id="{9935DCBD-DA88-49BC-A332-7DE4800797F7}"/>
                </a:ext>
              </a:extLst>
            </p:cNvPr>
            <p:cNvSpPr>
              <a:spLocks noChangeArrowheads="1"/>
            </p:cNvSpPr>
            <p:nvPr/>
          </p:nvSpPr>
          <p:spPr bwMode="auto">
            <a:xfrm>
              <a:off x="2592" y="1331"/>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１０</a:t>
              </a:r>
            </a:p>
          </p:txBody>
        </p:sp>
        <p:sp>
          <p:nvSpPr>
            <p:cNvPr id="26672" name="Rectangle 57">
              <a:extLst>
                <a:ext uri="{FF2B5EF4-FFF2-40B4-BE49-F238E27FC236}">
                  <a16:creationId xmlns:a16="http://schemas.microsoft.com/office/drawing/2014/main" id="{EFFD1584-CA97-C803-B651-F3DD0E2B7F94}"/>
                </a:ext>
              </a:extLst>
            </p:cNvPr>
            <p:cNvSpPr>
              <a:spLocks noChangeArrowheads="1"/>
            </p:cNvSpPr>
            <p:nvPr/>
          </p:nvSpPr>
          <p:spPr bwMode="auto">
            <a:xfrm>
              <a:off x="2592" y="119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１８</a:t>
              </a:r>
            </a:p>
          </p:txBody>
        </p:sp>
        <p:sp>
          <p:nvSpPr>
            <p:cNvPr id="26673" name="Rectangle 58">
              <a:extLst>
                <a:ext uri="{FF2B5EF4-FFF2-40B4-BE49-F238E27FC236}">
                  <a16:creationId xmlns:a16="http://schemas.microsoft.com/office/drawing/2014/main" id="{401F4B66-278B-B742-257E-688D409B22A2}"/>
                </a:ext>
              </a:extLst>
            </p:cNvPr>
            <p:cNvSpPr>
              <a:spLocks noChangeArrowheads="1"/>
            </p:cNvSpPr>
            <p:nvPr/>
          </p:nvSpPr>
          <p:spPr bwMode="auto">
            <a:xfrm>
              <a:off x="2592" y="106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２１</a:t>
              </a:r>
            </a:p>
          </p:txBody>
        </p:sp>
        <p:sp>
          <p:nvSpPr>
            <p:cNvPr id="26674" name="Rectangle 59">
              <a:extLst>
                <a:ext uri="{FF2B5EF4-FFF2-40B4-BE49-F238E27FC236}">
                  <a16:creationId xmlns:a16="http://schemas.microsoft.com/office/drawing/2014/main" id="{CBB156A7-0E22-ED9E-7A36-DF0BC4A142AA}"/>
                </a:ext>
              </a:extLst>
            </p:cNvPr>
            <p:cNvSpPr>
              <a:spLocks noChangeArrowheads="1"/>
            </p:cNvSpPr>
            <p:nvPr/>
          </p:nvSpPr>
          <p:spPr bwMode="auto">
            <a:xfrm>
              <a:off x="2592" y="929"/>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１９</a:t>
              </a:r>
            </a:p>
          </p:txBody>
        </p:sp>
        <p:sp>
          <p:nvSpPr>
            <p:cNvPr id="26675" name="Rectangle 60">
              <a:extLst>
                <a:ext uri="{FF2B5EF4-FFF2-40B4-BE49-F238E27FC236}">
                  <a16:creationId xmlns:a16="http://schemas.microsoft.com/office/drawing/2014/main" id="{157B644B-57DD-4098-A7F8-244E841ED652}"/>
                </a:ext>
              </a:extLst>
            </p:cNvPr>
            <p:cNvSpPr>
              <a:spLocks noChangeArrowheads="1"/>
            </p:cNvSpPr>
            <p:nvPr/>
          </p:nvSpPr>
          <p:spPr bwMode="auto">
            <a:xfrm>
              <a:off x="2592" y="795"/>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１１</a:t>
              </a:r>
            </a:p>
          </p:txBody>
        </p:sp>
        <p:sp>
          <p:nvSpPr>
            <p:cNvPr id="26676" name="Rectangle 61">
              <a:extLst>
                <a:ext uri="{FF2B5EF4-FFF2-40B4-BE49-F238E27FC236}">
                  <a16:creationId xmlns:a16="http://schemas.microsoft.com/office/drawing/2014/main" id="{7BD8ED0E-F797-CE28-E202-FA7F5731FDFC}"/>
                </a:ext>
              </a:extLst>
            </p:cNvPr>
            <p:cNvSpPr>
              <a:spLocks noChangeArrowheads="1"/>
            </p:cNvSpPr>
            <p:nvPr/>
          </p:nvSpPr>
          <p:spPr bwMode="auto">
            <a:xfrm>
              <a:off x="2592" y="661"/>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６</a:t>
              </a:r>
            </a:p>
          </p:txBody>
        </p:sp>
        <p:sp>
          <p:nvSpPr>
            <p:cNvPr id="26677" name="Rectangle 62">
              <a:extLst>
                <a:ext uri="{FF2B5EF4-FFF2-40B4-BE49-F238E27FC236}">
                  <a16:creationId xmlns:a16="http://schemas.microsoft.com/office/drawing/2014/main" id="{B81DDD9D-1A4D-B7B4-CCE6-A92DB2E4AF6B}"/>
                </a:ext>
              </a:extLst>
            </p:cNvPr>
            <p:cNvSpPr>
              <a:spLocks noChangeArrowheads="1"/>
            </p:cNvSpPr>
            <p:nvPr/>
          </p:nvSpPr>
          <p:spPr bwMode="auto">
            <a:xfrm>
              <a:off x="2592" y="52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３</a:t>
              </a:r>
            </a:p>
          </p:txBody>
        </p:sp>
        <p:sp>
          <p:nvSpPr>
            <p:cNvPr id="26678" name="Rectangle 63">
              <a:extLst>
                <a:ext uri="{FF2B5EF4-FFF2-40B4-BE49-F238E27FC236}">
                  <a16:creationId xmlns:a16="http://schemas.microsoft.com/office/drawing/2014/main" id="{4E1A74E6-BA6E-9D3B-4BAA-15627B5A18AF}"/>
                </a:ext>
              </a:extLst>
            </p:cNvPr>
            <p:cNvSpPr>
              <a:spLocks noChangeArrowheads="1"/>
            </p:cNvSpPr>
            <p:nvPr/>
          </p:nvSpPr>
          <p:spPr bwMode="auto">
            <a:xfrm>
              <a:off x="2592" y="39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a:t>
              </a:r>
            </a:p>
          </p:txBody>
        </p:sp>
        <p:sp>
          <p:nvSpPr>
            <p:cNvPr id="26679" name="Rectangle 64">
              <a:extLst>
                <a:ext uri="{FF2B5EF4-FFF2-40B4-BE49-F238E27FC236}">
                  <a16:creationId xmlns:a16="http://schemas.microsoft.com/office/drawing/2014/main" id="{56AEFB3F-F421-50A8-8A82-559404BDEE81}"/>
                </a:ext>
              </a:extLst>
            </p:cNvPr>
            <p:cNvSpPr>
              <a:spLocks noChangeArrowheads="1"/>
            </p:cNvSpPr>
            <p:nvPr/>
          </p:nvSpPr>
          <p:spPr bwMode="auto">
            <a:xfrm>
              <a:off x="2592" y="240"/>
              <a:ext cx="384"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400">
                  <a:latin typeface="HGP創英角ﾎﾟｯﾌﾟ体" panose="040B0A00000000000000" pitchFamily="50" charset="-128"/>
                  <a:ea typeface="HGP創英角ﾎﾟｯﾌﾟ体" panose="040B0A00000000000000" pitchFamily="50" charset="-128"/>
                </a:rPr>
                <a:t>度数（</a:t>
              </a:r>
              <a:r>
                <a:rPr lang="en-US" altLang="ja-JP" sz="1400" dirty="0">
                  <a:latin typeface="HGP創英角ﾎﾟｯﾌﾟ体" panose="040B0A00000000000000" pitchFamily="50" charset="-128"/>
                  <a:ea typeface="HGP創英角ﾎﾟｯﾌﾟ体" panose="040B0A00000000000000" pitchFamily="50" charset="-128"/>
                </a:rPr>
                <a:t>f</a:t>
              </a:r>
              <a:r>
                <a:rPr lang="ja-JP" altLang="en-US" sz="1400">
                  <a:latin typeface="HGP創英角ﾎﾟｯﾌﾟ体" panose="040B0A00000000000000" pitchFamily="50" charset="-128"/>
                  <a:ea typeface="HGP創英角ﾎﾟｯﾌﾟ体" panose="040B0A00000000000000" pitchFamily="50" charset="-128"/>
                </a:rPr>
                <a:t>）</a:t>
              </a:r>
            </a:p>
          </p:txBody>
        </p:sp>
        <p:sp>
          <p:nvSpPr>
            <p:cNvPr id="26680" name="Rectangle 65">
              <a:extLst>
                <a:ext uri="{FF2B5EF4-FFF2-40B4-BE49-F238E27FC236}">
                  <a16:creationId xmlns:a16="http://schemas.microsoft.com/office/drawing/2014/main" id="{C65CD2AF-9834-1562-EF36-8D18F9991533}"/>
                </a:ext>
              </a:extLst>
            </p:cNvPr>
            <p:cNvSpPr>
              <a:spLocks noChangeArrowheads="1"/>
            </p:cNvSpPr>
            <p:nvPr/>
          </p:nvSpPr>
          <p:spPr bwMode="auto">
            <a:xfrm>
              <a:off x="1680" y="1867"/>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81" name="Rectangle 66">
              <a:extLst>
                <a:ext uri="{FF2B5EF4-FFF2-40B4-BE49-F238E27FC236}">
                  <a16:creationId xmlns:a16="http://schemas.microsoft.com/office/drawing/2014/main" id="{F89E86AF-2FC3-60CD-4BBA-E9251BF1F621}"/>
                </a:ext>
              </a:extLst>
            </p:cNvPr>
            <p:cNvSpPr>
              <a:spLocks noChangeArrowheads="1"/>
            </p:cNvSpPr>
            <p:nvPr/>
          </p:nvSpPr>
          <p:spPr bwMode="auto">
            <a:xfrm>
              <a:off x="1680" y="1733"/>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82" name="Rectangle 67">
              <a:extLst>
                <a:ext uri="{FF2B5EF4-FFF2-40B4-BE49-F238E27FC236}">
                  <a16:creationId xmlns:a16="http://schemas.microsoft.com/office/drawing/2014/main" id="{83B24D7C-29AE-BB87-0449-03098F7293DB}"/>
                </a:ext>
              </a:extLst>
            </p:cNvPr>
            <p:cNvSpPr>
              <a:spLocks noChangeArrowheads="1"/>
            </p:cNvSpPr>
            <p:nvPr/>
          </p:nvSpPr>
          <p:spPr bwMode="auto">
            <a:xfrm>
              <a:off x="1680" y="1599"/>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83" name="Rectangle 68">
              <a:extLst>
                <a:ext uri="{FF2B5EF4-FFF2-40B4-BE49-F238E27FC236}">
                  <a16:creationId xmlns:a16="http://schemas.microsoft.com/office/drawing/2014/main" id="{F88681D0-32D0-9EF6-45CA-754F15AE4ACA}"/>
                </a:ext>
              </a:extLst>
            </p:cNvPr>
            <p:cNvSpPr>
              <a:spLocks noChangeArrowheads="1"/>
            </p:cNvSpPr>
            <p:nvPr/>
          </p:nvSpPr>
          <p:spPr bwMode="auto">
            <a:xfrm>
              <a:off x="1680" y="1465"/>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84" name="Rectangle 69">
              <a:extLst>
                <a:ext uri="{FF2B5EF4-FFF2-40B4-BE49-F238E27FC236}">
                  <a16:creationId xmlns:a16="http://schemas.microsoft.com/office/drawing/2014/main" id="{C95CE16F-8410-7E08-7E16-A0F9484E2070}"/>
                </a:ext>
              </a:extLst>
            </p:cNvPr>
            <p:cNvSpPr>
              <a:spLocks noChangeArrowheads="1"/>
            </p:cNvSpPr>
            <p:nvPr/>
          </p:nvSpPr>
          <p:spPr bwMode="auto">
            <a:xfrm>
              <a:off x="1680" y="1331"/>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85" name="Rectangle 70">
              <a:extLst>
                <a:ext uri="{FF2B5EF4-FFF2-40B4-BE49-F238E27FC236}">
                  <a16:creationId xmlns:a16="http://schemas.microsoft.com/office/drawing/2014/main" id="{D5FA5BE8-F6DF-7235-48B1-D24483F52AC6}"/>
                </a:ext>
              </a:extLst>
            </p:cNvPr>
            <p:cNvSpPr>
              <a:spLocks noChangeArrowheads="1"/>
            </p:cNvSpPr>
            <p:nvPr/>
          </p:nvSpPr>
          <p:spPr bwMode="auto">
            <a:xfrm>
              <a:off x="1680" y="1197"/>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86" name="Rectangle 71">
              <a:extLst>
                <a:ext uri="{FF2B5EF4-FFF2-40B4-BE49-F238E27FC236}">
                  <a16:creationId xmlns:a16="http://schemas.microsoft.com/office/drawing/2014/main" id="{E29BE511-CACA-68BE-938E-212DBFE49C1E}"/>
                </a:ext>
              </a:extLst>
            </p:cNvPr>
            <p:cNvSpPr>
              <a:spLocks noChangeArrowheads="1"/>
            </p:cNvSpPr>
            <p:nvPr/>
          </p:nvSpPr>
          <p:spPr bwMode="auto">
            <a:xfrm>
              <a:off x="1680" y="1063"/>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87" name="Rectangle 72">
              <a:extLst>
                <a:ext uri="{FF2B5EF4-FFF2-40B4-BE49-F238E27FC236}">
                  <a16:creationId xmlns:a16="http://schemas.microsoft.com/office/drawing/2014/main" id="{7D906414-688D-8484-2546-DA77423725AE}"/>
                </a:ext>
              </a:extLst>
            </p:cNvPr>
            <p:cNvSpPr>
              <a:spLocks noChangeArrowheads="1"/>
            </p:cNvSpPr>
            <p:nvPr/>
          </p:nvSpPr>
          <p:spPr bwMode="auto">
            <a:xfrm>
              <a:off x="1680" y="929"/>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88" name="Rectangle 73">
              <a:extLst>
                <a:ext uri="{FF2B5EF4-FFF2-40B4-BE49-F238E27FC236}">
                  <a16:creationId xmlns:a16="http://schemas.microsoft.com/office/drawing/2014/main" id="{52A12FBA-A53E-597E-A905-151ECAB9CE65}"/>
                </a:ext>
              </a:extLst>
            </p:cNvPr>
            <p:cNvSpPr>
              <a:spLocks noChangeArrowheads="1"/>
            </p:cNvSpPr>
            <p:nvPr/>
          </p:nvSpPr>
          <p:spPr bwMode="auto">
            <a:xfrm>
              <a:off x="1680" y="795"/>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89" name="Rectangle 74">
              <a:extLst>
                <a:ext uri="{FF2B5EF4-FFF2-40B4-BE49-F238E27FC236}">
                  <a16:creationId xmlns:a16="http://schemas.microsoft.com/office/drawing/2014/main" id="{85E8C88B-3C2A-CF53-4DBD-593CE29EBF20}"/>
                </a:ext>
              </a:extLst>
            </p:cNvPr>
            <p:cNvSpPr>
              <a:spLocks noChangeArrowheads="1"/>
            </p:cNvSpPr>
            <p:nvPr/>
          </p:nvSpPr>
          <p:spPr bwMode="auto">
            <a:xfrm>
              <a:off x="1680" y="661"/>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90" name="Rectangle 75">
              <a:extLst>
                <a:ext uri="{FF2B5EF4-FFF2-40B4-BE49-F238E27FC236}">
                  <a16:creationId xmlns:a16="http://schemas.microsoft.com/office/drawing/2014/main" id="{1994F5BC-3BCF-77F7-A7E4-DF869B673D8A}"/>
                </a:ext>
              </a:extLst>
            </p:cNvPr>
            <p:cNvSpPr>
              <a:spLocks noChangeArrowheads="1"/>
            </p:cNvSpPr>
            <p:nvPr/>
          </p:nvSpPr>
          <p:spPr bwMode="auto">
            <a:xfrm>
              <a:off x="1680" y="527"/>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91" name="Rectangle 76">
              <a:extLst>
                <a:ext uri="{FF2B5EF4-FFF2-40B4-BE49-F238E27FC236}">
                  <a16:creationId xmlns:a16="http://schemas.microsoft.com/office/drawing/2014/main" id="{94C1DA2C-EF86-8419-1E9D-AB122867031E}"/>
                </a:ext>
              </a:extLst>
            </p:cNvPr>
            <p:cNvSpPr>
              <a:spLocks noChangeArrowheads="1"/>
            </p:cNvSpPr>
            <p:nvPr/>
          </p:nvSpPr>
          <p:spPr bwMode="auto">
            <a:xfrm>
              <a:off x="1680" y="393"/>
              <a:ext cx="91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92" name="Rectangle 77">
              <a:extLst>
                <a:ext uri="{FF2B5EF4-FFF2-40B4-BE49-F238E27FC236}">
                  <a16:creationId xmlns:a16="http://schemas.microsoft.com/office/drawing/2014/main" id="{BB44DDB4-D9F2-A5A7-A5CD-1FEA1301D1B8}"/>
                </a:ext>
              </a:extLst>
            </p:cNvPr>
            <p:cNvSpPr>
              <a:spLocks noChangeArrowheads="1"/>
            </p:cNvSpPr>
            <p:nvPr/>
          </p:nvSpPr>
          <p:spPr bwMode="auto">
            <a:xfrm>
              <a:off x="1680" y="240"/>
              <a:ext cx="912"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度数マーク</a:t>
              </a:r>
            </a:p>
          </p:txBody>
        </p:sp>
        <p:sp>
          <p:nvSpPr>
            <p:cNvPr id="26693" name="Rectangle 78">
              <a:extLst>
                <a:ext uri="{FF2B5EF4-FFF2-40B4-BE49-F238E27FC236}">
                  <a16:creationId xmlns:a16="http://schemas.microsoft.com/office/drawing/2014/main" id="{44D7DD37-1FD1-9947-6805-DDC3A03A05D1}"/>
                </a:ext>
              </a:extLst>
            </p:cNvPr>
            <p:cNvSpPr>
              <a:spLocks noChangeArrowheads="1"/>
            </p:cNvSpPr>
            <p:nvPr/>
          </p:nvSpPr>
          <p:spPr bwMode="auto">
            <a:xfrm>
              <a:off x="1296" y="186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694" name="Rectangle 79">
              <a:extLst>
                <a:ext uri="{FF2B5EF4-FFF2-40B4-BE49-F238E27FC236}">
                  <a16:creationId xmlns:a16="http://schemas.microsoft.com/office/drawing/2014/main" id="{AC8AC7E5-8630-E022-3C16-5E99CF4A1C2B}"/>
                </a:ext>
              </a:extLst>
            </p:cNvPr>
            <p:cNvSpPr>
              <a:spLocks noChangeArrowheads="1"/>
            </p:cNvSpPr>
            <p:nvPr/>
          </p:nvSpPr>
          <p:spPr bwMode="auto">
            <a:xfrm>
              <a:off x="1296" y="173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２２７</a:t>
              </a:r>
            </a:p>
          </p:txBody>
        </p:sp>
        <p:sp>
          <p:nvSpPr>
            <p:cNvPr id="26695" name="Rectangle 80">
              <a:extLst>
                <a:ext uri="{FF2B5EF4-FFF2-40B4-BE49-F238E27FC236}">
                  <a16:creationId xmlns:a16="http://schemas.microsoft.com/office/drawing/2014/main" id="{36648E46-8C88-C6B4-25BF-C98E1040C0C8}"/>
                </a:ext>
              </a:extLst>
            </p:cNvPr>
            <p:cNvSpPr>
              <a:spLocks noChangeArrowheads="1"/>
            </p:cNvSpPr>
            <p:nvPr/>
          </p:nvSpPr>
          <p:spPr bwMode="auto">
            <a:xfrm>
              <a:off x="1296" y="1599"/>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２２２</a:t>
              </a:r>
            </a:p>
          </p:txBody>
        </p:sp>
        <p:sp>
          <p:nvSpPr>
            <p:cNvPr id="26696" name="Rectangle 81">
              <a:extLst>
                <a:ext uri="{FF2B5EF4-FFF2-40B4-BE49-F238E27FC236}">
                  <a16:creationId xmlns:a16="http://schemas.microsoft.com/office/drawing/2014/main" id="{76C9F918-1CAF-399A-AE81-F86B31DDF7E4}"/>
                </a:ext>
              </a:extLst>
            </p:cNvPr>
            <p:cNvSpPr>
              <a:spLocks noChangeArrowheads="1"/>
            </p:cNvSpPr>
            <p:nvPr/>
          </p:nvSpPr>
          <p:spPr bwMode="auto">
            <a:xfrm>
              <a:off x="1296" y="1465"/>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２１７</a:t>
              </a:r>
            </a:p>
          </p:txBody>
        </p:sp>
        <p:sp>
          <p:nvSpPr>
            <p:cNvPr id="26697" name="Rectangle 82">
              <a:extLst>
                <a:ext uri="{FF2B5EF4-FFF2-40B4-BE49-F238E27FC236}">
                  <a16:creationId xmlns:a16="http://schemas.microsoft.com/office/drawing/2014/main" id="{D667665D-995D-3E33-E66C-E8D29A547DD6}"/>
                </a:ext>
              </a:extLst>
            </p:cNvPr>
            <p:cNvSpPr>
              <a:spLocks noChangeArrowheads="1"/>
            </p:cNvSpPr>
            <p:nvPr/>
          </p:nvSpPr>
          <p:spPr bwMode="auto">
            <a:xfrm>
              <a:off x="1296" y="1331"/>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２１２</a:t>
              </a:r>
            </a:p>
          </p:txBody>
        </p:sp>
        <p:sp>
          <p:nvSpPr>
            <p:cNvPr id="26698" name="Rectangle 83">
              <a:extLst>
                <a:ext uri="{FF2B5EF4-FFF2-40B4-BE49-F238E27FC236}">
                  <a16:creationId xmlns:a16="http://schemas.microsoft.com/office/drawing/2014/main" id="{C7BFB665-A89C-D83C-0698-0A26611900FC}"/>
                </a:ext>
              </a:extLst>
            </p:cNvPr>
            <p:cNvSpPr>
              <a:spLocks noChangeArrowheads="1"/>
            </p:cNvSpPr>
            <p:nvPr/>
          </p:nvSpPr>
          <p:spPr bwMode="auto">
            <a:xfrm>
              <a:off x="1296" y="119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２０７</a:t>
              </a:r>
            </a:p>
          </p:txBody>
        </p:sp>
        <p:sp>
          <p:nvSpPr>
            <p:cNvPr id="26699" name="Rectangle 84">
              <a:extLst>
                <a:ext uri="{FF2B5EF4-FFF2-40B4-BE49-F238E27FC236}">
                  <a16:creationId xmlns:a16="http://schemas.microsoft.com/office/drawing/2014/main" id="{5A278302-9184-37AC-746D-D64D7AED5563}"/>
                </a:ext>
              </a:extLst>
            </p:cNvPr>
            <p:cNvSpPr>
              <a:spLocks noChangeArrowheads="1"/>
            </p:cNvSpPr>
            <p:nvPr/>
          </p:nvSpPr>
          <p:spPr bwMode="auto">
            <a:xfrm>
              <a:off x="1296" y="106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２０２（</a:t>
              </a:r>
              <a:r>
                <a:rPr lang="en-US" altLang="ja-JP" sz="1100" dirty="0">
                  <a:latin typeface="HGP創英角ﾎﾟｯﾌﾟ体" panose="040B0A00000000000000" pitchFamily="50" charset="-128"/>
                  <a:ea typeface="HGP創英角ﾎﾟｯﾌﾟ体" panose="040B0A00000000000000" pitchFamily="50" charset="-128"/>
                </a:rPr>
                <a:t>u0</a:t>
              </a:r>
              <a:r>
                <a:rPr lang="ja-JP" altLang="en-US" sz="1100">
                  <a:latin typeface="HGP創英角ﾎﾟｯﾌﾟ体" panose="040B0A00000000000000" pitchFamily="50" charset="-128"/>
                  <a:ea typeface="HGP創英角ﾎﾟｯﾌﾟ体" panose="040B0A00000000000000" pitchFamily="50" charset="-128"/>
                </a:rPr>
                <a:t>）</a:t>
              </a:r>
            </a:p>
          </p:txBody>
        </p:sp>
        <p:sp>
          <p:nvSpPr>
            <p:cNvPr id="26700" name="Rectangle 85">
              <a:extLst>
                <a:ext uri="{FF2B5EF4-FFF2-40B4-BE49-F238E27FC236}">
                  <a16:creationId xmlns:a16="http://schemas.microsoft.com/office/drawing/2014/main" id="{D78B2CBE-5C51-76D1-7B02-5FC5E504E708}"/>
                </a:ext>
              </a:extLst>
            </p:cNvPr>
            <p:cNvSpPr>
              <a:spLocks noChangeArrowheads="1"/>
            </p:cNvSpPr>
            <p:nvPr/>
          </p:nvSpPr>
          <p:spPr bwMode="auto">
            <a:xfrm>
              <a:off x="1296" y="929"/>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１９７</a:t>
              </a:r>
            </a:p>
          </p:txBody>
        </p:sp>
        <p:sp>
          <p:nvSpPr>
            <p:cNvPr id="26701" name="Rectangle 86">
              <a:extLst>
                <a:ext uri="{FF2B5EF4-FFF2-40B4-BE49-F238E27FC236}">
                  <a16:creationId xmlns:a16="http://schemas.microsoft.com/office/drawing/2014/main" id="{8DCC54C0-498F-2BB7-8C4B-3DA708DB44BD}"/>
                </a:ext>
              </a:extLst>
            </p:cNvPr>
            <p:cNvSpPr>
              <a:spLocks noChangeArrowheads="1"/>
            </p:cNvSpPr>
            <p:nvPr/>
          </p:nvSpPr>
          <p:spPr bwMode="auto">
            <a:xfrm>
              <a:off x="1296" y="795"/>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１９２</a:t>
              </a:r>
            </a:p>
          </p:txBody>
        </p:sp>
        <p:sp>
          <p:nvSpPr>
            <p:cNvPr id="26702" name="Rectangle 87">
              <a:extLst>
                <a:ext uri="{FF2B5EF4-FFF2-40B4-BE49-F238E27FC236}">
                  <a16:creationId xmlns:a16="http://schemas.microsoft.com/office/drawing/2014/main" id="{BB2D5BEC-5681-D7C0-13CA-8D9924F16D38}"/>
                </a:ext>
              </a:extLst>
            </p:cNvPr>
            <p:cNvSpPr>
              <a:spLocks noChangeArrowheads="1"/>
            </p:cNvSpPr>
            <p:nvPr/>
          </p:nvSpPr>
          <p:spPr bwMode="auto">
            <a:xfrm>
              <a:off x="1296" y="661"/>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１８７</a:t>
              </a:r>
            </a:p>
          </p:txBody>
        </p:sp>
        <p:sp>
          <p:nvSpPr>
            <p:cNvPr id="26703" name="Rectangle 88">
              <a:extLst>
                <a:ext uri="{FF2B5EF4-FFF2-40B4-BE49-F238E27FC236}">
                  <a16:creationId xmlns:a16="http://schemas.microsoft.com/office/drawing/2014/main" id="{10E014B9-BF41-44C1-0F83-D73C6FDB8F0A}"/>
                </a:ext>
              </a:extLst>
            </p:cNvPr>
            <p:cNvSpPr>
              <a:spLocks noChangeArrowheads="1"/>
            </p:cNvSpPr>
            <p:nvPr/>
          </p:nvSpPr>
          <p:spPr bwMode="auto">
            <a:xfrm>
              <a:off x="1296" y="527"/>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１８２</a:t>
              </a:r>
            </a:p>
          </p:txBody>
        </p:sp>
        <p:sp>
          <p:nvSpPr>
            <p:cNvPr id="26704" name="Rectangle 89">
              <a:extLst>
                <a:ext uri="{FF2B5EF4-FFF2-40B4-BE49-F238E27FC236}">
                  <a16:creationId xmlns:a16="http://schemas.microsoft.com/office/drawing/2014/main" id="{8668C710-0801-3C52-69C5-9C721A4400D0}"/>
                </a:ext>
              </a:extLst>
            </p:cNvPr>
            <p:cNvSpPr>
              <a:spLocks noChangeArrowheads="1"/>
            </p:cNvSpPr>
            <p:nvPr/>
          </p:nvSpPr>
          <p:spPr bwMode="auto">
            <a:xfrm>
              <a:off x="1296" y="393"/>
              <a:ext cx="384"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１７７</a:t>
              </a:r>
            </a:p>
          </p:txBody>
        </p:sp>
        <p:sp>
          <p:nvSpPr>
            <p:cNvPr id="26705" name="Rectangle 90">
              <a:extLst>
                <a:ext uri="{FF2B5EF4-FFF2-40B4-BE49-F238E27FC236}">
                  <a16:creationId xmlns:a16="http://schemas.microsoft.com/office/drawing/2014/main" id="{36DC22C4-460A-1B93-142B-7305A9DE86D3}"/>
                </a:ext>
              </a:extLst>
            </p:cNvPr>
            <p:cNvSpPr>
              <a:spLocks noChangeArrowheads="1"/>
            </p:cNvSpPr>
            <p:nvPr/>
          </p:nvSpPr>
          <p:spPr bwMode="auto">
            <a:xfrm>
              <a:off x="1296" y="240"/>
              <a:ext cx="384"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中心線</a:t>
              </a:r>
            </a:p>
          </p:txBody>
        </p:sp>
        <p:sp>
          <p:nvSpPr>
            <p:cNvPr id="26706" name="Rectangle 91">
              <a:extLst>
                <a:ext uri="{FF2B5EF4-FFF2-40B4-BE49-F238E27FC236}">
                  <a16:creationId xmlns:a16="http://schemas.microsoft.com/office/drawing/2014/main" id="{5FE5E971-3642-7323-81B5-0592587E26A8}"/>
                </a:ext>
              </a:extLst>
            </p:cNvPr>
            <p:cNvSpPr>
              <a:spLocks noChangeArrowheads="1"/>
            </p:cNvSpPr>
            <p:nvPr/>
          </p:nvSpPr>
          <p:spPr bwMode="auto">
            <a:xfrm>
              <a:off x="624" y="1867"/>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合計（</a:t>
              </a:r>
              <a:r>
                <a:rPr lang="en-US" altLang="ja-JP" sz="1100" dirty="0">
                  <a:latin typeface="HGP創英角ﾎﾟｯﾌﾟ体" panose="040B0A00000000000000" pitchFamily="50" charset="-128"/>
                  <a:ea typeface="HGP創英角ﾎﾟｯﾌﾟ体" panose="040B0A00000000000000" pitchFamily="50" charset="-128"/>
                </a:rPr>
                <a:t>Σ</a:t>
              </a:r>
              <a:r>
                <a:rPr lang="ja-JP" altLang="en-US" sz="1100">
                  <a:latin typeface="HGP創英角ﾎﾟｯﾌﾟ体" panose="040B0A00000000000000" pitchFamily="50" charset="-128"/>
                  <a:ea typeface="HGP創英角ﾎﾟｯﾌﾟ体" panose="040B0A00000000000000" pitchFamily="50" charset="-128"/>
                </a:rPr>
                <a:t>）</a:t>
              </a:r>
            </a:p>
          </p:txBody>
        </p:sp>
        <p:sp>
          <p:nvSpPr>
            <p:cNvPr id="26707" name="Rectangle 92">
              <a:extLst>
                <a:ext uri="{FF2B5EF4-FFF2-40B4-BE49-F238E27FC236}">
                  <a16:creationId xmlns:a16="http://schemas.microsoft.com/office/drawing/2014/main" id="{D89347D9-5AA4-A753-9144-473D7FB9FF68}"/>
                </a:ext>
              </a:extLst>
            </p:cNvPr>
            <p:cNvSpPr>
              <a:spLocks noChangeArrowheads="1"/>
            </p:cNvSpPr>
            <p:nvPr/>
          </p:nvSpPr>
          <p:spPr bwMode="auto">
            <a:xfrm>
              <a:off x="624" y="1733"/>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２２４・５～２２９．５</a:t>
              </a:r>
            </a:p>
          </p:txBody>
        </p:sp>
        <p:sp>
          <p:nvSpPr>
            <p:cNvPr id="26708" name="Rectangle 93">
              <a:extLst>
                <a:ext uri="{FF2B5EF4-FFF2-40B4-BE49-F238E27FC236}">
                  <a16:creationId xmlns:a16="http://schemas.microsoft.com/office/drawing/2014/main" id="{F7C69BE3-5996-6A51-0CEC-F027CD86E3D4}"/>
                </a:ext>
              </a:extLst>
            </p:cNvPr>
            <p:cNvSpPr>
              <a:spLocks noChangeArrowheads="1"/>
            </p:cNvSpPr>
            <p:nvPr/>
          </p:nvSpPr>
          <p:spPr bwMode="auto">
            <a:xfrm>
              <a:off x="624" y="1599"/>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２１９．５～２２４．５</a:t>
              </a:r>
            </a:p>
          </p:txBody>
        </p:sp>
        <p:sp>
          <p:nvSpPr>
            <p:cNvPr id="26709" name="Rectangle 94">
              <a:extLst>
                <a:ext uri="{FF2B5EF4-FFF2-40B4-BE49-F238E27FC236}">
                  <a16:creationId xmlns:a16="http://schemas.microsoft.com/office/drawing/2014/main" id="{83B6CF5D-F464-0F4F-B293-1DF36AB59E42}"/>
                </a:ext>
              </a:extLst>
            </p:cNvPr>
            <p:cNvSpPr>
              <a:spLocks noChangeArrowheads="1"/>
            </p:cNvSpPr>
            <p:nvPr/>
          </p:nvSpPr>
          <p:spPr bwMode="auto">
            <a:xfrm>
              <a:off x="624" y="1465"/>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２１４．５～２１９．５</a:t>
              </a:r>
            </a:p>
          </p:txBody>
        </p:sp>
        <p:sp>
          <p:nvSpPr>
            <p:cNvPr id="26710" name="Rectangle 95">
              <a:extLst>
                <a:ext uri="{FF2B5EF4-FFF2-40B4-BE49-F238E27FC236}">
                  <a16:creationId xmlns:a16="http://schemas.microsoft.com/office/drawing/2014/main" id="{0ACD6A14-B47A-3AD9-EDD1-E755FCD0DCE0}"/>
                </a:ext>
              </a:extLst>
            </p:cNvPr>
            <p:cNvSpPr>
              <a:spLocks noChangeArrowheads="1"/>
            </p:cNvSpPr>
            <p:nvPr/>
          </p:nvSpPr>
          <p:spPr bwMode="auto">
            <a:xfrm>
              <a:off x="624" y="1331"/>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２０９．５～２１４．５</a:t>
              </a:r>
            </a:p>
          </p:txBody>
        </p:sp>
        <p:sp>
          <p:nvSpPr>
            <p:cNvPr id="26711" name="Rectangle 96">
              <a:extLst>
                <a:ext uri="{FF2B5EF4-FFF2-40B4-BE49-F238E27FC236}">
                  <a16:creationId xmlns:a16="http://schemas.microsoft.com/office/drawing/2014/main" id="{C0DA9B82-6091-7A59-073C-CE4A8EAD6C4D}"/>
                </a:ext>
              </a:extLst>
            </p:cNvPr>
            <p:cNvSpPr>
              <a:spLocks noChangeArrowheads="1"/>
            </p:cNvSpPr>
            <p:nvPr/>
          </p:nvSpPr>
          <p:spPr bwMode="auto">
            <a:xfrm>
              <a:off x="624" y="1197"/>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２０４．５～２０９．５</a:t>
              </a:r>
            </a:p>
          </p:txBody>
        </p:sp>
        <p:sp>
          <p:nvSpPr>
            <p:cNvPr id="26712" name="Rectangle 97">
              <a:extLst>
                <a:ext uri="{FF2B5EF4-FFF2-40B4-BE49-F238E27FC236}">
                  <a16:creationId xmlns:a16="http://schemas.microsoft.com/office/drawing/2014/main" id="{3E7FFE23-9C28-412A-3382-CC440BE99C21}"/>
                </a:ext>
              </a:extLst>
            </p:cNvPr>
            <p:cNvSpPr>
              <a:spLocks noChangeArrowheads="1"/>
            </p:cNvSpPr>
            <p:nvPr/>
          </p:nvSpPr>
          <p:spPr bwMode="auto">
            <a:xfrm>
              <a:off x="624" y="1063"/>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１９９．５～２０４．５</a:t>
              </a:r>
            </a:p>
          </p:txBody>
        </p:sp>
        <p:sp>
          <p:nvSpPr>
            <p:cNvPr id="26713" name="Rectangle 98">
              <a:extLst>
                <a:ext uri="{FF2B5EF4-FFF2-40B4-BE49-F238E27FC236}">
                  <a16:creationId xmlns:a16="http://schemas.microsoft.com/office/drawing/2014/main" id="{D7E82D85-D37A-EEB5-6FC0-BB9477796768}"/>
                </a:ext>
              </a:extLst>
            </p:cNvPr>
            <p:cNvSpPr>
              <a:spLocks noChangeArrowheads="1"/>
            </p:cNvSpPr>
            <p:nvPr/>
          </p:nvSpPr>
          <p:spPr bwMode="auto">
            <a:xfrm>
              <a:off x="624" y="929"/>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１９４．５～１９９．５</a:t>
              </a:r>
            </a:p>
          </p:txBody>
        </p:sp>
        <p:sp>
          <p:nvSpPr>
            <p:cNvPr id="26714" name="Rectangle 99">
              <a:extLst>
                <a:ext uri="{FF2B5EF4-FFF2-40B4-BE49-F238E27FC236}">
                  <a16:creationId xmlns:a16="http://schemas.microsoft.com/office/drawing/2014/main" id="{DB9E3907-71DC-391F-0BA5-1BB204690063}"/>
                </a:ext>
              </a:extLst>
            </p:cNvPr>
            <p:cNvSpPr>
              <a:spLocks noChangeArrowheads="1"/>
            </p:cNvSpPr>
            <p:nvPr/>
          </p:nvSpPr>
          <p:spPr bwMode="auto">
            <a:xfrm>
              <a:off x="624" y="795"/>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１８９．５～１９４．５</a:t>
              </a:r>
            </a:p>
          </p:txBody>
        </p:sp>
        <p:sp>
          <p:nvSpPr>
            <p:cNvPr id="26715" name="Rectangle 100">
              <a:extLst>
                <a:ext uri="{FF2B5EF4-FFF2-40B4-BE49-F238E27FC236}">
                  <a16:creationId xmlns:a16="http://schemas.microsoft.com/office/drawing/2014/main" id="{3C83272D-4B16-F2DD-2EC5-64267D60DB81}"/>
                </a:ext>
              </a:extLst>
            </p:cNvPr>
            <p:cNvSpPr>
              <a:spLocks noChangeArrowheads="1"/>
            </p:cNvSpPr>
            <p:nvPr/>
          </p:nvSpPr>
          <p:spPr bwMode="auto">
            <a:xfrm>
              <a:off x="624" y="661"/>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１８４．５～１８９．５</a:t>
              </a:r>
            </a:p>
          </p:txBody>
        </p:sp>
        <p:sp>
          <p:nvSpPr>
            <p:cNvPr id="26716" name="Rectangle 101">
              <a:extLst>
                <a:ext uri="{FF2B5EF4-FFF2-40B4-BE49-F238E27FC236}">
                  <a16:creationId xmlns:a16="http://schemas.microsoft.com/office/drawing/2014/main" id="{D8E48FCE-9D33-5333-88A3-BF67A0EB77EA}"/>
                </a:ext>
              </a:extLst>
            </p:cNvPr>
            <p:cNvSpPr>
              <a:spLocks noChangeArrowheads="1"/>
            </p:cNvSpPr>
            <p:nvPr/>
          </p:nvSpPr>
          <p:spPr bwMode="auto">
            <a:xfrm>
              <a:off x="624" y="527"/>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１７９．５～１８４．５</a:t>
              </a:r>
            </a:p>
          </p:txBody>
        </p:sp>
        <p:sp>
          <p:nvSpPr>
            <p:cNvPr id="26717" name="Rectangle 102">
              <a:extLst>
                <a:ext uri="{FF2B5EF4-FFF2-40B4-BE49-F238E27FC236}">
                  <a16:creationId xmlns:a16="http://schemas.microsoft.com/office/drawing/2014/main" id="{9BDD23BA-F20A-45B7-313E-3DF52CC9725D}"/>
                </a:ext>
              </a:extLst>
            </p:cNvPr>
            <p:cNvSpPr>
              <a:spLocks noChangeArrowheads="1"/>
            </p:cNvSpPr>
            <p:nvPr/>
          </p:nvSpPr>
          <p:spPr bwMode="auto">
            <a:xfrm>
              <a:off x="624" y="393"/>
              <a:ext cx="6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１７４．５～１７９．５</a:t>
              </a:r>
            </a:p>
          </p:txBody>
        </p:sp>
        <p:sp>
          <p:nvSpPr>
            <p:cNvPr id="26718" name="Rectangle 103">
              <a:extLst>
                <a:ext uri="{FF2B5EF4-FFF2-40B4-BE49-F238E27FC236}">
                  <a16:creationId xmlns:a16="http://schemas.microsoft.com/office/drawing/2014/main" id="{38992A1C-4973-0541-15B5-D97A477AE9AC}"/>
                </a:ext>
              </a:extLst>
            </p:cNvPr>
            <p:cNvSpPr>
              <a:spLocks noChangeArrowheads="1"/>
            </p:cNvSpPr>
            <p:nvPr/>
          </p:nvSpPr>
          <p:spPr bwMode="auto">
            <a:xfrm>
              <a:off x="624" y="240"/>
              <a:ext cx="672"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区間</a:t>
              </a:r>
            </a:p>
          </p:txBody>
        </p:sp>
        <p:sp>
          <p:nvSpPr>
            <p:cNvPr id="26719" name="Rectangle 104">
              <a:extLst>
                <a:ext uri="{FF2B5EF4-FFF2-40B4-BE49-F238E27FC236}">
                  <a16:creationId xmlns:a16="http://schemas.microsoft.com/office/drawing/2014/main" id="{FEEBF4C5-1060-4CD1-34FA-3C88A958218A}"/>
                </a:ext>
              </a:extLst>
            </p:cNvPr>
            <p:cNvSpPr>
              <a:spLocks noChangeArrowheads="1"/>
            </p:cNvSpPr>
            <p:nvPr/>
          </p:nvSpPr>
          <p:spPr bwMode="auto">
            <a:xfrm>
              <a:off x="384" y="1867"/>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latin typeface="HGP創英角ﾎﾟｯﾌﾟ体" panose="040B0A00000000000000" pitchFamily="50" charset="-128"/>
                <a:ea typeface="HGP創英角ﾎﾟｯﾌﾟ体" panose="040B0A00000000000000" pitchFamily="50" charset="-128"/>
              </a:endParaRPr>
            </a:p>
          </p:txBody>
        </p:sp>
        <p:sp>
          <p:nvSpPr>
            <p:cNvPr id="26720" name="Rectangle 105">
              <a:extLst>
                <a:ext uri="{FF2B5EF4-FFF2-40B4-BE49-F238E27FC236}">
                  <a16:creationId xmlns:a16="http://schemas.microsoft.com/office/drawing/2014/main" id="{152EF22F-8B5E-E22D-08D1-E5F1D4E8663F}"/>
                </a:ext>
              </a:extLst>
            </p:cNvPr>
            <p:cNvSpPr>
              <a:spLocks noChangeArrowheads="1"/>
            </p:cNvSpPr>
            <p:nvPr/>
          </p:nvSpPr>
          <p:spPr bwMode="auto">
            <a:xfrm>
              <a:off x="384" y="1733"/>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１１</a:t>
              </a:r>
            </a:p>
          </p:txBody>
        </p:sp>
        <p:sp>
          <p:nvSpPr>
            <p:cNvPr id="26721" name="Rectangle 106">
              <a:extLst>
                <a:ext uri="{FF2B5EF4-FFF2-40B4-BE49-F238E27FC236}">
                  <a16:creationId xmlns:a16="http://schemas.microsoft.com/office/drawing/2014/main" id="{3EBF167D-603E-5BB7-4094-8A6604CA81A2}"/>
                </a:ext>
              </a:extLst>
            </p:cNvPr>
            <p:cNvSpPr>
              <a:spLocks noChangeArrowheads="1"/>
            </p:cNvSpPr>
            <p:nvPr/>
          </p:nvSpPr>
          <p:spPr bwMode="auto">
            <a:xfrm>
              <a:off x="384" y="1599"/>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１０</a:t>
              </a:r>
            </a:p>
          </p:txBody>
        </p:sp>
        <p:sp>
          <p:nvSpPr>
            <p:cNvPr id="26722" name="Rectangle 107">
              <a:extLst>
                <a:ext uri="{FF2B5EF4-FFF2-40B4-BE49-F238E27FC236}">
                  <a16:creationId xmlns:a16="http://schemas.microsoft.com/office/drawing/2014/main" id="{1330C194-1C2C-181F-99BE-2112BBAD86C1}"/>
                </a:ext>
              </a:extLst>
            </p:cNvPr>
            <p:cNvSpPr>
              <a:spLocks noChangeArrowheads="1"/>
            </p:cNvSpPr>
            <p:nvPr/>
          </p:nvSpPr>
          <p:spPr bwMode="auto">
            <a:xfrm>
              <a:off x="384" y="1465"/>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９</a:t>
              </a:r>
            </a:p>
          </p:txBody>
        </p:sp>
        <p:sp>
          <p:nvSpPr>
            <p:cNvPr id="26723" name="Rectangle 108">
              <a:extLst>
                <a:ext uri="{FF2B5EF4-FFF2-40B4-BE49-F238E27FC236}">
                  <a16:creationId xmlns:a16="http://schemas.microsoft.com/office/drawing/2014/main" id="{AC1B1E75-891C-2C49-D068-4CB9A5086954}"/>
                </a:ext>
              </a:extLst>
            </p:cNvPr>
            <p:cNvSpPr>
              <a:spLocks noChangeArrowheads="1"/>
            </p:cNvSpPr>
            <p:nvPr/>
          </p:nvSpPr>
          <p:spPr bwMode="auto">
            <a:xfrm>
              <a:off x="384" y="1331"/>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８</a:t>
              </a:r>
            </a:p>
          </p:txBody>
        </p:sp>
        <p:sp>
          <p:nvSpPr>
            <p:cNvPr id="26724" name="Rectangle 109">
              <a:extLst>
                <a:ext uri="{FF2B5EF4-FFF2-40B4-BE49-F238E27FC236}">
                  <a16:creationId xmlns:a16="http://schemas.microsoft.com/office/drawing/2014/main" id="{7C49D17E-67B8-F70C-185C-D3152F35DB3F}"/>
                </a:ext>
              </a:extLst>
            </p:cNvPr>
            <p:cNvSpPr>
              <a:spLocks noChangeArrowheads="1"/>
            </p:cNvSpPr>
            <p:nvPr/>
          </p:nvSpPr>
          <p:spPr bwMode="auto">
            <a:xfrm>
              <a:off x="384" y="1197"/>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７</a:t>
              </a:r>
            </a:p>
          </p:txBody>
        </p:sp>
        <p:sp>
          <p:nvSpPr>
            <p:cNvPr id="26725" name="Rectangle 110">
              <a:extLst>
                <a:ext uri="{FF2B5EF4-FFF2-40B4-BE49-F238E27FC236}">
                  <a16:creationId xmlns:a16="http://schemas.microsoft.com/office/drawing/2014/main" id="{C0EA2CED-551F-04B9-CF99-69AC20731944}"/>
                </a:ext>
              </a:extLst>
            </p:cNvPr>
            <p:cNvSpPr>
              <a:spLocks noChangeArrowheads="1"/>
            </p:cNvSpPr>
            <p:nvPr/>
          </p:nvSpPr>
          <p:spPr bwMode="auto">
            <a:xfrm>
              <a:off x="384" y="1063"/>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６</a:t>
              </a:r>
            </a:p>
          </p:txBody>
        </p:sp>
        <p:sp>
          <p:nvSpPr>
            <p:cNvPr id="26726" name="Rectangle 111">
              <a:extLst>
                <a:ext uri="{FF2B5EF4-FFF2-40B4-BE49-F238E27FC236}">
                  <a16:creationId xmlns:a16="http://schemas.microsoft.com/office/drawing/2014/main" id="{F720A427-C09E-94CD-2F64-BA805AECB389}"/>
                </a:ext>
              </a:extLst>
            </p:cNvPr>
            <p:cNvSpPr>
              <a:spLocks noChangeArrowheads="1"/>
            </p:cNvSpPr>
            <p:nvPr/>
          </p:nvSpPr>
          <p:spPr bwMode="auto">
            <a:xfrm>
              <a:off x="384" y="929"/>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５</a:t>
              </a:r>
            </a:p>
          </p:txBody>
        </p:sp>
        <p:sp>
          <p:nvSpPr>
            <p:cNvPr id="26727" name="Rectangle 112">
              <a:extLst>
                <a:ext uri="{FF2B5EF4-FFF2-40B4-BE49-F238E27FC236}">
                  <a16:creationId xmlns:a16="http://schemas.microsoft.com/office/drawing/2014/main" id="{04A1AA15-7429-EE41-71A2-6FA9AB5EC33C}"/>
                </a:ext>
              </a:extLst>
            </p:cNvPr>
            <p:cNvSpPr>
              <a:spLocks noChangeArrowheads="1"/>
            </p:cNvSpPr>
            <p:nvPr/>
          </p:nvSpPr>
          <p:spPr bwMode="auto">
            <a:xfrm>
              <a:off x="384" y="795"/>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４</a:t>
              </a:r>
            </a:p>
          </p:txBody>
        </p:sp>
        <p:sp>
          <p:nvSpPr>
            <p:cNvPr id="26728" name="Rectangle 113">
              <a:extLst>
                <a:ext uri="{FF2B5EF4-FFF2-40B4-BE49-F238E27FC236}">
                  <a16:creationId xmlns:a16="http://schemas.microsoft.com/office/drawing/2014/main" id="{6C58CE73-5723-CC6A-F346-A603594A8812}"/>
                </a:ext>
              </a:extLst>
            </p:cNvPr>
            <p:cNvSpPr>
              <a:spLocks noChangeArrowheads="1"/>
            </p:cNvSpPr>
            <p:nvPr/>
          </p:nvSpPr>
          <p:spPr bwMode="auto">
            <a:xfrm>
              <a:off x="384" y="661"/>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３</a:t>
              </a:r>
            </a:p>
          </p:txBody>
        </p:sp>
        <p:sp>
          <p:nvSpPr>
            <p:cNvPr id="26729" name="Rectangle 114">
              <a:extLst>
                <a:ext uri="{FF2B5EF4-FFF2-40B4-BE49-F238E27FC236}">
                  <a16:creationId xmlns:a16="http://schemas.microsoft.com/office/drawing/2014/main" id="{B70CF613-7994-881E-E6D2-38BE8D0BA2EC}"/>
                </a:ext>
              </a:extLst>
            </p:cNvPr>
            <p:cNvSpPr>
              <a:spLocks noChangeArrowheads="1"/>
            </p:cNvSpPr>
            <p:nvPr/>
          </p:nvSpPr>
          <p:spPr bwMode="auto">
            <a:xfrm>
              <a:off x="384" y="527"/>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２</a:t>
              </a:r>
            </a:p>
          </p:txBody>
        </p:sp>
        <p:sp>
          <p:nvSpPr>
            <p:cNvPr id="26730" name="Rectangle 115">
              <a:extLst>
                <a:ext uri="{FF2B5EF4-FFF2-40B4-BE49-F238E27FC236}">
                  <a16:creationId xmlns:a16="http://schemas.microsoft.com/office/drawing/2014/main" id="{221ECA9F-5540-1097-EAA8-C5260D5DB2FE}"/>
                </a:ext>
              </a:extLst>
            </p:cNvPr>
            <p:cNvSpPr>
              <a:spLocks noChangeArrowheads="1"/>
            </p:cNvSpPr>
            <p:nvPr/>
          </p:nvSpPr>
          <p:spPr bwMode="auto">
            <a:xfrm>
              <a:off x="384" y="393"/>
              <a:ext cx="240"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1100">
                  <a:latin typeface="HGP創英角ﾎﾟｯﾌﾟ体" panose="040B0A00000000000000" pitchFamily="50" charset="-128"/>
                  <a:ea typeface="HGP創英角ﾎﾟｯﾌﾟ体" panose="040B0A00000000000000" pitchFamily="50" charset="-128"/>
                </a:rPr>
                <a:t>１</a:t>
              </a:r>
            </a:p>
          </p:txBody>
        </p:sp>
        <p:sp>
          <p:nvSpPr>
            <p:cNvPr id="26731" name="Rectangle 116">
              <a:extLst>
                <a:ext uri="{FF2B5EF4-FFF2-40B4-BE49-F238E27FC236}">
                  <a16:creationId xmlns:a16="http://schemas.microsoft.com/office/drawing/2014/main" id="{7CF77E18-EAC4-0B07-BD53-6A2704A0F044}"/>
                </a:ext>
              </a:extLst>
            </p:cNvPr>
            <p:cNvSpPr>
              <a:spLocks noChangeArrowheads="1"/>
            </p:cNvSpPr>
            <p:nvPr/>
          </p:nvSpPr>
          <p:spPr bwMode="auto">
            <a:xfrm>
              <a:off x="384" y="240"/>
              <a:ext cx="240"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1100" dirty="0">
                  <a:latin typeface="HGP創英角ﾎﾟｯﾌﾟ体" panose="040B0A00000000000000" pitchFamily="50" charset="-128"/>
                  <a:ea typeface="HGP創英角ﾎﾟｯﾌﾟ体" panose="040B0A00000000000000" pitchFamily="50" charset="-128"/>
                </a:rPr>
                <a:t>№</a:t>
              </a:r>
            </a:p>
          </p:txBody>
        </p:sp>
        <p:sp>
          <p:nvSpPr>
            <p:cNvPr id="26732" name="Line 117">
              <a:extLst>
                <a:ext uri="{FF2B5EF4-FFF2-40B4-BE49-F238E27FC236}">
                  <a16:creationId xmlns:a16="http://schemas.microsoft.com/office/drawing/2014/main" id="{25D352F1-C595-77B8-BEE5-7CDF0BDFA741}"/>
                </a:ext>
              </a:extLst>
            </p:cNvPr>
            <p:cNvSpPr>
              <a:spLocks noChangeShapeType="1"/>
            </p:cNvSpPr>
            <p:nvPr/>
          </p:nvSpPr>
          <p:spPr bwMode="auto">
            <a:xfrm>
              <a:off x="384" y="240"/>
              <a:ext cx="355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33" name="Line 118">
              <a:extLst>
                <a:ext uri="{FF2B5EF4-FFF2-40B4-BE49-F238E27FC236}">
                  <a16:creationId xmlns:a16="http://schemas.microsoft.com/office/drawing/2014/main" id="{CF1DE6C9-9A49-5147-6747-A5CD7F403C96}"/>
                </a:ext>
              </a:extLst>
            </p:cNvPr>
            <p:cNvSpPr>
              <a:spLocks noChangeShapeType="1"/>
            </p:cNvSpPr>
            <p:nvPr/>
          </p:nvSpPr>
          <p:spPr bwMode="auto">
            <a:xfrm>
              <a:off x="384" y="2001"/>
              <a:ext cx="355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34" name="Line 119">
              <a:extLst>
                <a:ext uri="{FF2B5EF4-FFF2-40B4-BE49-F238E27FC236}">
                  <a16:creationId xmlns:a16="http://schemas.microsoft.com/office/drawing/2014/main" id="{57EB3FEE-7851-6129-0B5D-F792D6F3F0F8}"/>
                </a:ext>
              </a:extLst>
            </p:cNvPr>
            <p:cNvSpPr>
              <a:spLocks noChangeShapeType="1"/>
            </p:cNvSpPr>
            <p:nvPr/>
          </p:nvSpPr>
          <p:spPr bwMode="auto">
            <a:xfrm>
              <a:off x="384" y="240"/>
              <a:ext cx="0" cy="1761"/>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35" name="Line 120">
              <a:extLst>
                <a:ext uri="{FF2B5EF4-FFF2-40B4-BE49-F238E27FC236}">
                  <a16:creationId xmlns:a16="http://schemas.microsoft.com/office/drawing/2014/main" id="{B0992F71-5409-E243-13E5-344F8D4E4234}"/>
                </a:ext>
              </a:extLst>
            </p:cNvPr>
            <p:cNvSpPr>
              <a:spLocks noChangeShapeType="1"/>
            </p:cNvSpPr>
            <p:nvPr/>
          </p:nvSpPr>
          <p:spPr bwMode="auto">
            <a:xfrm>
              <a:off x="3936" y="240"/>
              <a:ext cx="0" cy="1761"/>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36" name="Line 121">
              <a:extLst>
                <a:ext uri="{FF2B5EF4-FFF2-40B4-BE49-F238E27FC236}">
                  <a16:creationId xmlns:a16="http://schemas.microsoft.com/office/drawing/2014/main" id="{E7CAB7D8-07DE-6B6E-7709-E072ADD67B8F}"/>
                </a:ext>
              </a:extLst>
            </p:cNvPr>
            <p:cNvSpPr>
              <a:spLocks noChangeShapeType="1"/>
            </p:cNvSpPr>
            <p:nvPr/>
          </p:nvSpPr>
          <p:spPr bwMode="auto">
            <a:xfrm>
              <a:off x="384" y="393"/>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37" name="Line 122">
              <a:extLst>
                <a:ext uri="{FF2B5EF4-FFF2-40B4-BE49-F238E27FC236}">
                  <a16:creationId xmlns:a16="http://schemas.microsoft.com/office/drawing/2014/main" id="{7327BC4C-E669-81F1-6F30-B99319DE5857}"/>
                </a:ext>
              </a:extLst>
            </p:cNvPr>
            <p:cNvSpPr>
              <a:spLocks noChangeShapeType="1"/>
            </p:cNvSpPr>
            <p:nvPr/>
          </p:nvSpPr>
          <p:spPr bwMode="auto">
            <a:xfrm>
              <a:off x="384" y="527"/>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38" name="Line 123">
              <a:extLst>
                <a:ext uri="{FF2B5EF4-FFF2-40B4-BE49-F238E27FC236}">
                  <a16:creationId xmlns:a16="http://schemas.microsoft.com/office/drawing/2014/main" id="{6F74D702-2B21-5616-1AEB-3424CF8A9D2A}"/>
                </a:ext>
              </a:extLst>
            </p:cNvPr>
            <p:cNvSpPr>
              <a:spLocks noChangeShapeType="1"/>
            </p:cNvSpPr>
            <p:nvPr/>
          </p:nvSpPr>
          <p:spPr bwMode="auto">
            <a:xfrm>
              <a:off x="384" y="661"/>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39" name="Line 124">
              <a:extLst>
                <a:ext uri="{FF2B5EF4-FFF2-40B4-BE49-F238E27FC236}">
                  <a16:creationId xmlns:a16="http://schemas.microsoft.com/office/drawing/2014/main" id="{FFBBF875-F9EF-75AA-34DB-B33F43FE5F00}"/>
                </a:ext>
              </a:extLst>
            </p:cNvPr>
            <p:cNvSpPr>
              <a:spLocks noChangeShapeType="1"/>
            </p:cNvSpPr>
            <p:nvPr/>
          </p:nvSpPr>
          <p:spPr bwMode="auto">
            <a:xfrm>
              <a:off x="384" y="795"/>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0" name="Line 125">
              <a:extLst>
                <a:ext uri="{FF2B5EF4-FFF2-40B4-BE49-F238E27FC236}">
                  <a16:creationId xmlns:a16="http://schemas.microsoft.com/office/drawing/2014/main" id="{F58B9428-A001-9FE3-7E54-7A9D3801C72D}"/>
                </a:ext>
              </a:extLst>
            </p:cNvPr>
            <p:cNvSpPr>
              <a:spLocks noChangeShapeType="1"/>
            </p:cNvSpPr>
            <p:nvPr/>
          </p:nvSpPr>
          <p:spPr bwMode="auto">
            <a:xfrm>
              <a:off x="384" y="929"/>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1" name="Line 126">
              <a:extLst>
                <a:ext uri="{FF2B5EF4-FFF2-40B4-BE49-F238E27FC236}">
                  <a16:creationId xmlns:a16="http://schemas.microsoft.com/office/drawing/2014/main" id="{AE252C51-F6A6-2AEB-9A45-49042BBB4AED}"/>
                </a:ext>
              </a:extLst>
            </p:cNvPr>
            <p:cNvSpPr>
              <a:spLocks noChangeShapeType="1"/>
            </p:cNvSpPr>
            <p:nvPr/>
          </p:nvSpPr>
          <p:spPr bwMode="auto">
            <a:xfrm>
              <a:off x="384" y="1063"/>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2" name="Line 127">
              <a:extLst>
                <a:ext uri="{FF2B5EF4-FFF2-40B4-BE49-F238E27FC236}">
                  <a16:creationId xmlns:a16="http://schemas.microsoft.com/office/drawing/2014/main" id="{01E65019-5510-3A0B-355C-411ADD742E87}"/>
                </a:ext>
              </a:extLst>
            </p:cNvPr>
            <p:cNvSpPr>
              <a:spLocks noChangeShapeType="1"/>
            </p:cNvSpPr>
            <p:nvPr/>
          </p:nvSpPr>
          <p:spPr bwMode="auto">
            <a:xfrm>
              <a:off x="384" y="1197"/>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3" name="Line 128">
              <a:extLst>
                <a:ext uri="{FF2B5EF4-FFF2-40B4-BE49-F238E27FC236}">
                  <a16:creationId xmlns:a16="http://schemas.microsoft.com/office/drawing/2014/main" id="{5E79B2A4-6BFE-57B0-3CE9-B8C82E9C7A69}"/>
                </a:ext>
              </a:extLst>
            </p:cNvPr>
            <p:cNvSpPr>
              <a:spLocks noChangeShapeType="1"/>
            </p:cNvSpPr>
            <p:nvPr/>
          </p:nvSpPr>
          <p:spPr bwMode="auto">
            <a:xfrm>
              <a:off x="384" y="1331"/>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4" name="Line 129">
              <a:extLst>
                <a:ext uri="{FF2B5EF4-FFF2-40B4-BE49-F238E27FC236}">
                  <a16:creationId xmlns:a16="http://schemas.microsoft.com/office/drawing/2014/main" id="{C3E22F14-7779-0D55-F04A-8E6214B41A59}"/>
                </a:ext>
              </a:extLst>
            </p:cNvPr>
            <p:cNvSpPr>
              <a:spLocks noChangeShapeType="1"/>
            </p:cNvSpPr>
            <p:nvPr/>
          </p:nvSpPr>
          <p:spPr bwMode="auto">
            <a:xfrm>
              <a:off x="384" y="1465"/>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5" name="Line 130">
              <a:extLst>
                <a:ext uri="{FF2B5EF4-FFF2-40B4-BE49-F238E27FC236}">
                  <a16:creationId xmlns:a16="http://schemas.microsoft.com/office/drawing/2014/main" id="{6AF327BF-2FC7-CD3C-8E85-7C8E4DA7AD10}"/>
                </a:ext>
              </a:extLst>
            </p:cNvPr>
            <p:cNvSpPr>
              <a:spLocks noChangeShapeType="1"/>
            </p:cNvSpPr>
            <p:nvPr/>
          </p:nvSpPr>
          <p:spPr bwMode="auto">
            <a:xfrm>
              <a:off x="384" y="1599"/>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6" name="Line 131">
              <a:extLst>
                <a:ext uri="{FF2B5EF4-FFF2-40B4-BE49-F238E27FC236}">
                  <a16:creationId xmlns:a16="http://schemas.microsoft.com/office/drawing/2014/main" id="{FC515DC4-219A-3078-0F56-7E4D625BC2AA}"/>
                </a:ext>
              </a:extLst>
            </p:cNvPr>
            <p:cNvSpPr>
              <a:spLocks noChangeShapeType="1"/>
            </p:cNvSpPr>
            <p:nvPr/>
          </p:nvSpPr>
          <p:spPr bwMode="auto">
            <a:xfrm>
              <a:off x="384" y="1733"/>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7" name="Line 132">
              <a:extLst>
                <a:ext uri="{FF2B5EF4-FFF2-40B4-BE49-F238E27FC236}">
                  <a16:creationId xmlns:a16="http://schemas.microsoft.com/office/drawing/2014/main" id="{DA3CE973-EC46-8D22-952F-61CB932BC950}"/>
                </a:ext>
              </a:extLst>
            </p:cNvPr>
            <p:cNvSpPr>
              <a:spLocks noChangeShapeType="1"/>
            </p:cNvSpPr>
            <p:nvPr/>
          </p:nvSpPr>
          <p:spPr bwMode="auto">
            <a:xfrm>
              <a:off x="384" y="1867"/>
              <a:ext cx="355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8" name="Line 133">
              <a:extLst>
                <a:ext uri="{FF2B5EF4-FFF2-40B4-BE49-F238E27FC236}">
                  <a16:creationId xmlns:a16="http://schemas.microsoft.com/office/drawing/2014/main" id="{E94F9A55-284E-31CB-E65D-011C3F3FDE64}"/>
                </a:ext>
              </a:extLst>
            </p:cNvPr>
            <p:cNvSpPr>
              <a:spLocks noChangeShapeType="1"/>
            </p:cNvSpPr>
            <p:nvPr/>
          </p:nvSpPr>
          <p:spPr bwMode="auto">
            <a:xfrm>
              <a:off x="624"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49" name="Line 134">
              <a:extLst>
                <a:ext uri="{FF2B5EF4-FFF2-40B4-BE49-F238E27FC236}">
                  <a16:creationId xmlns:a16="http://schemas.microsoft.com/office/drawing/2014/main" id="{25D03170-4655-5448-08A5-8E5D8E8F5D51}"/>
                </a:ext>
              </a:extLst>
            </p:cNvPr>
            <p:cNvSpPr>
              <a:spLocks noChangeShapeType="1"/>
            </p:cNvSpPr>
            <p:nvPr/>
          </p:nvSpPr>
          <p:spPr bwMode="auto">
            <a:xfrm>
              <a:off x="1296"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50" name="Line 135">
              <a:extLst>
                <a:ext uri="{FF2B5EF4-FFF2-40B4-BE49-F238E27FC236}">
                  <a16:creationId xmlns:a16="http://schemas.microsoft.com/office/drawing/2014/main" id="{0BF7881C-3438-0B8B-BE0A-7A9C759C5A6B}"/>
                </a:ext>
              </a:extLst>
            </p:cNvPr>
            <p:cNvSpPr>
              <a:spLocks noChangeShapeType="1"/>
            </p:cNvSpPr>
            <p:nvPr/>
          </p:nvSpPr>
          <p:spPr bwMode="auto">
            <a:xfrm>
              <a:off x="1680"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51" name="Line 136">
              <a:extLst>
                <a:ext uri="{FF2B5EF4-FFF2-40B4-BE49-F238E27FC236}">
                  <a16:creationId xmlns:a16="http://schemas.microsoft.com/office/drawing/2014/main" id="{F60E2875-5FD3-C907-ED3A-A9A87C918902}"/>
                </a:ext>
              </a:extLst>
            </p:cNvPr>
            <p:cNvSpPr>
              <a:spLocks noChangeShapeType="1"/>
            </p:cNvSpPr>
            <p:nvPr/>
          </p:nvSpPr>
          <p:spPr bwMode="auto">
            <a:xfrm>
              <a:off x="2592"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52" name="Line 137">
              <a:extLst>
                <a:ext uri="{FF2B5EF4-FFF2-40B4-BE49-F238E27FC236}">
                  <a16:creationId xmlns:a16="http://schemas.microsoft.com/office/drawing/2014/main" id="{31F3CEBB-FD9A-E46A-4B6A-925969D7EDDC}"/>
                </a:ext>
              </a:extLst>
            </p:cNvPr>
            <p:cNvSpPr>
              <a:spLocks noChangeShapeType="1"/>
            </p:cNvSpPr>
            <p:nvPr/>
          </p:nvSpPr>
          <p:spPr bwMode="auto">
            <a:xfrm>
              <a:off x="3648"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53" name="Line 138">
              <a:extLst>
                <a:ext uri="{FF2B5EF4-FFF2-40B4-BE49-F238E27FC236}">
                  <a16:creationId xmlns:a16="http://schemas.microsoft.com/office/drawing/2014/main" id="{9E07D3C7-2393-CEBC-52F1-2FE03F01367F}"/>
                </a:ext>
              </a:extLst>
            </p:cNvPr>
            <p:cNvSpPr>
              <a:spLocks noChangeShapeType="1"/>
            </p:cNvSpPr>
            <p:nvPr/>
          </p:nvSpPr>
          <p:spPr bwMode="auto">
            <a:xfrm>
              <a:off x="3312"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54" name="Line 139">
              <a:extLst>
                <a:ext uri="{FF2B5EF4-FFF2-40B4-BE49-F238E27FC236}">
                  <a16:creationId xmlns:a16="http://schemas.microsoft.com/office/drawing/2014/main" id="{4D2759D7-E2F7-DBB8-A00A-2E5F724AB15D}"/>
                </a:ext>
              </a:extLst>
            </p:cNvPr>
            <p:cNvSpPr>
              <a:spLocks noChangeShapeType="1"/>
            </p:cNvSpPr>
            <p:nvPr/>
          </p:nvSpPr>
          <p:spPr bwMode="auto">
            <a:xfrm>
              <a:off x="2976" y="240"/>
              <a:ext cx="0" cy="176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55" name="Text Box 140">
              <a:extLst>
                <a:ext uri="{FF2B5EF4-FFF2-40B4-BE49-F238E27FC236}">
                  <a16:creationId xmlns:a16="http://schemas.microsoft.com/office/drawing/2014/main" id="{322DE95B-3549-20E6-1DB3-524C11CD8BDD}"/>
                </a:ext>
              </a:extLst>
            </p:cNvPr>
            <p:cNvSpPr txBox="1">
              <a:spLocks noChangeArrowheads="1"/>
            </p:cNvSpPr>
            <p:nvPr/>
          </p:nvSpPr>
          <p:spPr bwMode="auto">
            <a:xfrm>
              <a:off x="3762" y="216"/>
              <a:ext cx="154" cy="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100" dirty="0">
                  <a:latin typeface="HGP創英角ﾎﾟｯﾌﾟ体" panose="040B0A00000000000000" pitchFamily="50" charset="-128"/>
                  <a:ea typeface="HGP創英角ﾎﾟｯﾌﾟ体" panose="040B0A00000000000000" pitchFamily="50" charset="-128"/>
                </a:rPr>
                <a:t>2</a:t>
              </a:r>
            </a:p>
          </p:txBody>
        </p:sp>
        <p:sp>
          <p:nvSpPr>
            <p:cNvPr id="26756" name="Line 141">
              <a:extLst>
                <a:ext uri="{FF2B5EF4-FFF2-40B4-BE49-F238E27FC236}">
                  <a16:creationId xmlns:a16="http://schemas.microsoft.com/office/drawing/2014/main" id="{A63E47F7-8CF6-28DA-B226-702AF66340FF}"/>
                </a:ext>
              </a:extLst>
            </p:cNvPr>
            <p:cNvSpPr>
              <a:spLocks noChangeShapeType="1"/>
            </p:cNvSpPr>
            <p:nvPr/>
          </p:nvSpPr>
          <p:spPr bwMode="auto">
            <a:xfrm flipH="1">
              <a:off x="1698"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57" name="Line 142">
              <a:extLst>
                <a:ext uri="{FF2B5EF4-FFF2-40B4-BE49-F238E27FC236}">
                  <a16:creationId xmlns:a16="http://schemas.microsoft.com/office/drawing/2014/main" id="{C5EE6181-FD1B-1295-C273-940008053833}"/>
                </a:ext>
              </a:extLst>
            </p:cNvPr>
            <p:cNvSpPr>
              <a:spLocks noChangeShapeType="1"/>
            </p:cNvSpPr>
            <p:nvPr/>
          </p:nvSpPr>
          <p:spPr bwMode="auto">
            <a:xfrm flipH="1">
              <a:off x="1717"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58" name="Line 143">
              <a:extLst>
                <a:ext uri="{FF2B5EF4-FFF2-40B4-BE49-F238E27FC236}">
                  <a16:creationId xmlns:a16="http://schemas.microsoft.com/office/drawing/2014/main" id="{9C7937F9-26CB-CB68-9266-5699CA0DE0AD}"/>
                </a:ext>
              </a:extLst>
            </p:cNvPr>
            <p:cNvSpPr>
              <a:spLocks noChangeShapeType="1"/>
            </p:cNvSpPr>
            <p:nvPr/>
          </p:nvSpPr>
          <p:spPr bwMode="auto">
            <a:xfrm flipH="1">
              <a:off x="1737"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59" name="Line 144">
              <a:extLst>
                <a:ext uri="{FF2B5EF4-FFF2-40B4-BE49-F238E27FC236}">
                  <a16:creationId xmlns:a16="http://schemas.microsoft.com/office/drawing/2014/main" id="{D4FA71D2-FB21-7031-6CF7-8CB27FBF348C}"/>
                </a:ext>
              </a:extLst>
            </p:cNvPr>
            <p:cNvSpPr>
              <a:spLocks noChangeShapeType="1"/>
            </p:cNvSpPr>
            <p:nvPr/>
          </p:nvSpPr>
          <p:spPr bwMode="auto">
            <a:xfrm flipH="1">
              <a:off x="1755"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0" name="Line 145">
              <a:extLst>
                <a:ext uri="{FF2B5EF4-FFF2-40B4-BE49-F238E27FC236}">
                  <a16:creationId xmlns:a16="http://schemas.microsoft.com/office/drawing/2014/main" id="{C6AE9E81-DEE8-5745-B9B8-1EC088841588}"/>
                </a:ext>
              </a:extLst>
            </p:cNvPr>
            <p:cNvSpPr>
              <a:spLocks noChangeShapeType="1"/>
            </p:cNvSpPr>
            <p:nvPr/>
          </p:nvSpPr>
          <p:spPr bwMode="auto">
            <a:xfrm>
              <a:off x="1698" y="111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1" name="Line 146">
              <a:extLst>
                <a:ext uri="{FF2B5EF4-FFF2-40B4-BE49-F238E27FC236}">
                  <a16:creationId xmlns:a16="http://schemas.microsoft.com/office/drawing/2014/main" id="{A69B814F-6C92-B699-E8A8-476BFB263A36}"/>
                </a:ext>
              </a:extLst>
            </p:cNvPr>
            <p:cNvSpPr>
              <a:spLocks noChangeShapeType="1"/>
            </p:cNvSpPr>
            <p:nvPr/>
          </p:nvSpPr>
          <p:spPr bwMode="auto">
            <a:xfrm flipH="1">
              <a:off x="1842"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2" name="Line 147">
              <a:extLst>
                <a:ext uri="{FF2B5EF4-FFF2-40B4-BE49-F238E27FC236}">
                  <a16:creationId xmlns:a16="http://schemas.microsoft.com/office/drawing/2014/main" id="{F79E96B9-A4E6-0792-3658-500A35A90E3B}"/>
                </a:ext>
              </a:extLst>
            </p:cNvPr>
            <p:cNvSpPr>
              <a:spLocks noChangeShapeType="1"/>
            </p:cNvSpPr>
            <p:nvPr/>
          </p:nvSpPr>
          <p:spPr bwMode="auto">
            <a:xfrm flipH="1">
              <a:off x="1861"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3" name="Line 148">
              <a:extLst>
                <a:ext uri="{FF2B5EF4-FFF2-40B4-BE49-F238E27FC236}">
                  <a16:creationId xmlns:a16="http://schemas.microsoft.com/office/drawing/2014/main" id="{348D5063-1A6C-16BD-2112-FB7B2DFB5E71}"/>
                </a:ext>
              </a:extLst>
            </p:cNvPr>
            <p:cNvSpPr>
              <a:spLocks noChangeShapeType="1"/>
            </p:cNvSpPr>
            <p:nvPr/>
          </p:nvSpPr>
          <p:spPr bwMode="auto">
            <a:xfrm flipH="1">
              <a:off x="1881"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4" name="Line 149">
              <a:extLst>
                <a:ext uri="{FF2B5EF4-FFF2-40B4-BE49-F238E27FC236}">
                  <a16:creationId xmlns:a16="http://schemas.microsoft.com/office/drawing/2014/main" id="{A084FC0A-A28C-9A53-8976-89F7118EFEA2}"/>
                </a:ext>
              </a:extLst>
            </p:cNvPr>
            <p:cNvSpPr>
              <a:spLocks noChangeShapeType="1"/>
            </p:cNvSpPr>
            <p:nvPr/>
          </p:nvSpPr>
          <p:spPr bwMode="auto">
            <a:xfrm flipH="1">
              <a:off x="1899"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5" name="Line 150">
              <a:extLst>
                <a:ext uri="{FF2B5EF4-FFF2-40B4-BE49-F238E27FC236}">
                  <a16:creationId xmlns:a16="http://schemas.microsoft.com/office/drawing/2014/main" id="{ED8B0208-2294-A382-4A46-26D908F8EA3B}"/>
                </a:ext>
              </a:extLst>
            </p:cNvPr>
            <p:cNvSpPr>
              <a:spLocks noChangeShapeType="1"/>
            </p:cNvSpPr>
            <p:nvPr/>
          </p:nvSpPr>
          <p:spPr bwMode="auto">
            <a:xfrm>
              <a:off x="1842" y="111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6" name="Line 151">
              <a:extLst>
                <a:ext uri="{FF2B5EF4-FFF2-40B4-BE49-F238E27FC236}">
                  <a16:creationId xmlns:a16="http://schemas.microsoft.com/office/drawing/2014/main" id="{D7174401-B025-26AA-8043-678EEF31B34F}"/>
                </a:ext>
              </a:extLst>
            </p:cNvPr>
            <p:cNvSpPr>
              <a:spLocks noChangeShapeType="1"/>
            </p:cNvSpPr>
            <p:nvPr/>
          </p:nvSpPr>
          <p:spPr bwMode="auto">
            <a:xfrm flipH="1">
              <a:off x="1986"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7" name="Line 152">
              <a:extLst>
                <a:ext uri="{FF2B5EF4-FFF2-40B4-BE49-F238E27FC236}">
                  <a16:creationId xmlns:a16="http://schemas.microsoft.com/office/drawing/2014/main" id="{6DEB88DC-623B-A463-5814-BE41453EC017}"/>
                </a:ext>
              </a:extLst>
            </p:cNvPr>
            <p:cNvSpPr>
              <a:spLocks noChangeShapeType="1"/>
            </p:cNvSpPr>
            <p:nvPr/>
          </p:nvSpPr>
          <p:spPr bwMode="auto">
            <a:xfrm flipH="1">
              <a:off x="2005"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8" name="Line 153">
              <a:extLst>
                <a:ext uri="{FF2B5EF4-FFF2-40B4-BE49-F238E27FC236}">
                  <a16:creationId xmlns:a16="http://schemas.microsoft.com/office/drawing/2014/main" id="{3E38BF50-1452-19F1-3324-15EAF078D16D}"/>
                </a:ext>
              </a:extLst>
            </p:cNvPr>
            <p:cNvSpPr>
              <a:spLocks noChangeShapeType="1"/>
            </p:cNvSpPr>
            <p:nvPr/>
          </p:nvSpPr>
          <p:spPr bwMode="auto">
            <a:xfrm flipH="1">
              <a:off x="2025" y="111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69" name="Line 154">
              <a:extLst>
                <a:ext uri="{FF2B5EF4-FFF2-40B4-BE49-F238E27FC236}">
                  <a16:creationId xmlns:a16="http://schemas.microsoft.com/office/drawing/2014/main" id="{8F7E3022-B9BF-6BAD-DA0E-7E44CE6DDF70}"/>
                </a:ext>
              </a:extLst>
            </p:cNvPr>
            <p:cNvSpPr>
              <a:spLocks noChangeShapeType="1"/>
            </p:cNvSpPr>
            <p:nvPr/>
          </p:nvSpPr>
          <p:spPr bwMode="auto">
            <a:xfrm flipH="1">
              <a:off x="2043"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70" name="Line 155">
              <a:extLst>
                <a:ext uri="{FF2B5EF4-FFF2-40B4-BE49-F238E27FC236}">
                  <a16:creationId xmlns:a16="http://schemas.microsoft.com/office/drawing/2014/main" id="{DE5F90FE-957E-FBE0-076A-07AF9A52B0AF}"/>
                </a:ext>
              </a:extLst>
            </p:cNvPr>
            <p:cNvSpPr>
              <a:spLocks noChangeShapeType="1"/>
            </p:cNvSpPr>
            <p:nvPr/>
          </p:nvSpPr>
          <p:spPr bwMode="auto">
            <a:xfrm>
              <a:off x="1986" y="111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grpSp>
          <p:nvGrpSpPr>
            <p:cNvPr id="26771" name="Group 156">
              <a:extLst>
                <a:ext uri="{FF2B5EF4-FFF2-40B4-BE49-F238E27FC236}">
                  <a16:creationId xmlns:a16="http://schemas.microsoft.com/office/drawing/2014/main" id="{BC3B5B56-7BF3-05C0-3FB3-BAFDB6C26791}"/>
                </a:ext>
              </a:extLst>
            </p:cNvPr>
            <p:cNvGrpSpPr>
              <a:grpSpLocks/>
            </p:cNvGrpSpPr>
            <p:nvPr/>
          </p:nvGrpSpPr>
          <p:grpSpPr bwMode="auto">
            <a:xfrm>
              <a:off x="2130" y="1114"/>
              <a:ext cx="96" cy="48"/>
              <a:chOff x="1392" y="1584"/>
              <a:chExt cx="96" cy="48"/>
            </a:xfrm>
          </p:grpSpPr>
          <p:sp>
            <p:nvSpPr>
              <p:cNvPr id="26853" name="Line 157">
                <a:extLst>
                  <a:ext uri="{FF2B5EF4-FFF2-40B4-BE49-F238E27FC236}">
                    <a16:creationId xmlns:a16="http://schemas.microsoft.com/office/drawing/2014/main" id="{0760276A-1974-2864-2CE3-5F58A9B8F2FA}"/>
                  </a:ext>
                </a:extLst>
              </p:cNvPr>
              <p:cNvSpPr>
                <a:spLocks noChangeShapeType="1"/>
              </p:cNvSpPr>
              <p:nvPr/>
            </p:nvSpPr>
            <p:spPr bwMode="auto">
              <a:xfrm flipH="1">
                <a:off x="1392"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54" name="Line 158">
                <a:extLst>
                  <a:ext uri="{FF2B5EF4-FFF2-40B4-BE49-F238E27FC236}">
                    <a16:creationId xmlns:a16="http://schemas.microsoft.com/office/drawing/2014/main" id="{94F683E8-9BD7-4F3A-965F-86F3361207CD}"/>
                  </a:ext>
                </a:extLst>
              </p:cNvPr>
              <p:cNvSpPr>
                <a:spLocks noChangeShapeType="1"/>
              </p:cNvSpPr>
              <p:nvPr/>
            </p:nvSpPr>
            <p:spPr bwMode="auto">
              <a:xfrm flipH="1">
                <a:off x="141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55" name="Line 159">
                <a:extLst>
                  <a:ext uri="{FF2B5EF4-FFF2-40B4-BE49-F238E27FC236}">
                    <a16:creationId xmlns:a16="http://schemas.microsoft.com/office/drawing/2014/main" id="{A3050B49-7D9C-54C8-A502-1B453686EA8E}"/>
                  </a:ext>
                </a:extLst>
              </p:cNvPr>
              <p:cNvSpPr>
                <a:spLocks noChangeShapeType="1"/>
              </p:cNvSpPr>
              <p:nvPr/>
            </p:nvSpPr>
            <p:spPr bwMode="auto">
              <a:xfrm flipH="1">
                <a:off x="1431" y="1584"/>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56" name="Line 160">
                <a:extLst>
                  <a:ext uri="{FF2B5EF4-FFF2-40B4-BE49-F238E27FC236}">
                    <a16:creationId xmlns:a16="http://schemas.microsoft.com/office/drawing/2014/main" id="{3C733894-6719-9B23-5B89-B668D49FFBC8}"/>
                  </a:ext>
                </a:extLst>
              </p:cNvPr>
              <p:cNvSpPr>
                <a:spLocks noChangeShapeType="1"/>
              </p:cNvSpPr>
              <p:nvPr/>
            </p:nvSpPr>
            <p:spPr bwMode="auto">
              <a:xfrm flipH="1">
                <a:off x="1449" y="1584"/>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57" name="Line 161">
                <a:extLst>
                  <a:ext uri="{FF2B5EF4-FFF2-40B4-BE49-F238E27FC236}">
                    <a16:creationId xmlns:a16="http://schemas.microsoft.com/office/drawing/2014/main" id="{9BE2542B-AE61-D21D-2B1E-84CA82005190}"/>
                  </a:ext>
                </a:extLst>
              </p:cNvPr>
              <p:cNvSpPr>
                <a:spLocks noChangeShapeType="1"/>
              </p:cNvSpPr>
              <p:nvPr/>
            </p:nvSpPr>
            <p:spPr bwMode="auto">
              <a:xfrm>
                <a:off x="1392" y="158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grpSp>
        <p:sp>
          <p:nvSpPr>
            <p:cNvPr id="26772" name="Line 162">
              <a:extLst>
                <a:ext uri="{FF2B5EF4-FFF2-40B4-BE49-F238E27FC236}">
                  <a16:creationId xmlns:a16="http://schemas.microsoft.com/office/drawing/2014/main" id="{7C06F495-5BCC-A2E2-1DBB-1D767E4B3852}"/>
                </a:ext>
              </a:extLst>
            </p:cNvPr>
            <p:cNvSpPr>
              <a:spLocks noChangeShapeType="1"/>
            </p:cNvSpPr>
            <p:nvPr/>
          </p:nvSpPr>
          <p:spPr bwMode="auto">
            <a:xfrm flipH="1">
              <a:off x="1680"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73" name="Line 163">
              <a:extLst>
                <a:ext uri="{FF2B5EF4-FFF2-40B4-BE49-F238E27FC236}">
                  <a16:creationId xmlns:a16="http://schemas.microsoft.com/office/drawing/2014/main" id="{FAAF8E00-6525-F813-8D13-17F48CBB8830}"/>
                </a:ext>
              </a:extLst>
            </p:cNvPr>
            <p:cNvSpPr>
              <a:spLocks noChangeShapeType="1"/>
            </p:cNvSpPr>
            <p:nvPr/>
          </p:nvSpPr>
          <p:spPr bwMode="auto">
            <a:xfrm flipH="1">
              <a:off x="1699" y="8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74" name="Line 164">
              <a:extLst>
                <a:ext uri="{FF2B5EF4-FFF2-40B4-BE49-F238E27FC236}">
                  <a16:creationId xmlns:a16="http://schemas.microsoft.com/office/drawing/2014/main" id="{EDB46C45-89F3-E529-871F-00E8430A32D9}"/>
                </a:ext>
              </a:extLst>
            </p:cNvPr>
            <p:cNvSpPr>
              <a:spLocks noChangeShapeType="1"/>
            </p:cNvSpPr>
            <p:nvPr/>
          </p:nvSpPr>
          <p:spPr bwMode="auto">
            <a:xfrm flipH="1">
              <a:off x="1719" y="8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75" name="Line 165">
              <a:extLst>
                <a:ext uri="{FF2B5EF4-FFF2-40B4-BE49-F238E27FC236}">
                  <a16:creationId xmlns:a16="http://schemas.microsoft.com/office/drawing/2014/main" id="{74B359D9-B391-6160-BA5E-6BA40BF4899C}"/>
                </a:ext>
              </a:extLst>
            </p:cNvPr>
            <p:cNvSpPr>
              <a:spLocks noChangeShapeType="1"/>
            </p:cNvSpPr>
            <p:nvPr/>
          </p:nvSpPr>
          <p:spPr bwMode="auto">
            <a:xfrm flipH="1">
              <a:off x="1737"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76" name="Line 166">
              <a:extLst>
                <a:ext uri="{FF2B5EF4-FFF2-40B4-BE49-F238E27FC236}">
                  <a16:creationId xmlns:a16="http://schemas.microsoft.com/office/drawing/2014/main" id="{AE5EB6EA-DB0C-5E78-755A-48F5F75214B5}"/>
                </a:ext>
              </a:extLst>
            </p:cNvPr>
            <p:cNvSpPr>
              <a:spLocks noChangeShapeType="1"/>
            </p:cNvSpPr>
            <p:nvPr/>
          </p:nvSpPr>
          <p:spPr bwMode="auto">
            <a:xfrm>
              <a:off x="1680" y="84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77" name="Line 167">
              <a:extLst>
                <a:ext uri="{FF2B5EF4-FFF2-40B4-BE49-F238E27FC236}">
                  <a16:creationId xmlns:a16="http://schemas.microsoft.com/office/drawing/2014/main" id="{08B64E4B-6CB1-0804-5615-3A7B5DF6D02C}"/>
                </a:ext>
              </a:extLst>
            </p:cNvPr>
            <p:cNvSpPr>
              <a:spLocks noChangeShapeType="1"/>
            </p:cNvSpPr>
            <p:nvPr/>
          </p:nvSpPr>
          <p:spPr bwMode="auto">
            <a:xfrm flipH="1">
              <a:off x="1824"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78" name="Line 168">
              <a:extLst>
                <a:ext uri="{FF2B5EF4-FFF2-40B4-BE49-F238E27FC236}">
                  <a16:creationId xmlns:a16="http://schemas.microsoft.com/office/drawing/2014/main" id="{ACC39CE1-209F-2D8A-08E8-6BE7929DB13B}"/>
                </a:ext>
              </a:extLst>
            </p:cNvPr>
            <p:cNvSpPr>
              <a:spLocks noChangeShapeType="1"/>
            </p:cNvSpPr>
            <p:nvPr/>
          </p:nvSpPr>
          <p:spPr bwMode="auto">
            <a:xfrm flipH="1">
              <a:off x="1843" y="8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79" name="Line 169">
              <a:extLst>
                <a:ext uri="{FF2B5EF4-FFF2-40B4-BE49-F238E27FC236}">
                  <a16:creationId xmlns:a16="http://schemas.microsoft.com/office/drawing/2014/main" id="{D7153BFC-A9B2-3D3E-F105-4BEAB3A0CB92}"/>
                </a:ext>
              </a:extLst>
            </p:cNvPr>
            <p:cNvSpPr>
              <a:spLocks noChangeShapeType="1"/>
            </p:cNvSpPr>
            <p:nvPr/>
          </p:nvSpPr>
          <p:spPr bwMode="auto">
            <a:xfrm flipH="1">
              <a:off x="1863" y="84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0" name="Line 170">
              <a:extLst>
                <a:ext uri="{FF2B5EF4-FFF2-40B4-BE49-F238E27FC236}">
                  <a16:creationId xmlns:a16="http://schemas.microsoft.com/office/drawing/2014/main" id="{13A38246-B37D-04CB-BB6A-E5E8929DC3EE}"/>
                </a:ext>
              </a:extLst>
            </p:cNvPr>
            <p:cNvSpPr>
              <a:spLocks noChangeShapeType="1"/>
            </p:cNvSpPr>
            <p:nvPr/>
          </p:nvSpPr>
          <p:spPr bwMode="auto">
            <a:xfrm flipH="1">
              <a:off x="1881"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1" name="Line 171">
              <a:extLst>
                <a:ext uri="{FF2B5EF4-FFF2-40B4-BE49-F238E27FC236}">
                  <a16:creationId xmlns:a16="http://schemas.microsoft.com/office/drawing/2014/main" id="{C8D6CEAC-9C6D-F634-199E-C48D2D0AF4CE}"/>
                </a:ext>
              </a:extLst>
            </p:cNvPr>
            <p:cNvSpPr>
              <a:spLocks noChangeShapeType="1"/>
            </p:cNvSpPr>
            <p:nvPr/>
          </p:nvSpPr>
          <p:spPr bwMode="auto">
            <a:xfrm>
              <a:off x="1824" y="84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2" name="Line 172">
              <a:extLst>
                <a:ext uri="{FF2B5EF4-FFF2-40B4-BE49-F238E27FC236}">
                  <a16:creationId xmlns:a16="http://schemas.microsoft.com/office/drawing/2014/main" id="{CBB96A73-259D-0BFB-BBBE-B6333811DE78}"/>
                </a:ext>
              </a:extLst>
            </p:cNvPr>
            <p:cNvSpPr>
              <a:spLocks noChangeShapeType="1"/>
            </p:cNvSpPr>
            <p:nvPr/>
          </p:nvSpPr>
          <p:spPr bwMode="auto">
            <a:xfrm flipH="1">
              <a:off x="1680"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3" name="Line 173">
              <a:extLst>
                <a:ext uri="{FF2B5EF4-FFF2-40B4-BE49-F238E27FC236}">
                  <a16:creationId xmlns:a16="http://schemas.microsoft.com/office/drawing/2014/main" id="{4AF0F204-5B9A-B048-9350-40597E874442}"/>
                </a:ext>
              </a:extLst>
            </p:cNvPr>
            <p:cNvSpPr>
              <a:spLocks noChangeShapeType="1"/>
            </p:cNvSpPr>
            <p:nvPr/>
          </p:nvSpPr>
          <p:spPr bwMode="auto">
            <a:xfrm flipH="1">
              <a:off x="1699"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4" name="Line 174">
              <a:extLst>
                <a:ext uri="{FF2B5EF4-FFF2-40B4-BE49-F238E27FC236}">
                  <a16:creationId xmlns:a16="http://schemas.microsoft.com/office/drawing/2014/main" id="{FB317F64-8563-FC99-0F65-D2710E30B2F0}"/>
                </a:ext>
              </a:extLst>
            </p:cNvPr>
            <p:cNvSpPr>
              <a:spLocks noChangeShapeType="1"/>
            </p:cNvSpPr>
            <p:nvPr/>
          </p:nvSpPr>
          <p:spPr bwMode="auto">
            <a:xfrm flipH="1">
              <a:off x="1719"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5" name="Line 175">
              <a:extLst>
                <a:ext uri="{FF2B5EF4-FFF2-40B4-BE49-F238E27FC236}">
                  <a16:creationId xmlns:a16="http://schemas.microsoft.com/office/drawing/2014/main" id="{A84E01EF-633A-8A6F-31D7-78C152F6754F}"/>
                </a:ext>
              </a:extLst>
            </p:cNvPr>
            <p:cNvSpPr>
              <a:spLocks noChangeShapeType="1"/>
            </p:cNvSpPr>
            <p:nvPr/>
          </p:nvSpPr>
          <p:spPr bwMode="auto">
            <a:xfrm flipH="1">
              <a:off x="1737"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6" name="Line 176">
              <a:extLst>
                <a:ext uri="{FF2B5EF4-FFF2-40B4-BE49-F238E27FC236}">
                  <a16:creationId xmlns:a16="http://schemas.microsoft.com/office/drawing/2014/main" id="{D0C0D09A-4AAE-7601-7455-5E909B32279B}"/>
                </a:ext>
              </a:extLst>
            </p:cNvPr>
            <p:cNvSpPr>
              <a:spLocks noChangeShapeType="1"/>
            </p:cNvSpPr>
            <p:nvPr/>
          </p:nvSpPr>
          <p:spPr bwMode="auto">
            <a:xfrm>
              <a:off x="1680" y="97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7" name="Line 177">
              <a:extLst>
                <a:ext uri="{FF2B5EF4-FFF2-40B4-BE49-F238E27FC236}">
                  <a16:creationId xmlns:a16="http://schemas.microsoft.com/office/drawing/2014/main" id="{DC8A4C10-1C86-F3C1-4A99-88217BBC380E}"/>
                </a:ext>
              </a:extLst>
            </p:cNvPr>
            <p:cNvSpPr>
              <a:spLocks noChangeShapeType="1"/>
            </p:cNvSpPr>
            <p:nvPr/>
          </p:nvSpPr>
          <p:spPr bwMode="auto">
            <a:xfrm flipH="1">
              <a:off x="1824"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8" name="Line 178">
              <a:extLst>
                <a:ext uri="{FF2B5EF4-FFF2-40B4-BE49-F238E27FC236}">
                  <a16:creationId xmlns:a16="http://schemas.microsoft.com/office/drawing/2014/main" id="{C0C69D07-0BD5-9539-26E0-CADDE43E9A47}"/>
                </a:ext>
              </a:extLst>
            </p:cNvPr>
            <p:cNvSpPr>
              <a:spLocks noChangeShapeType="1"/>
            </p:cNvSpPr>
            <p:nvPr/>
          </p:nvSpPr>
          <p:spPr bwMode="auto">
            <a:xfrm flipH="1">
              <a:off x="1843"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89" name="Line 179">
              <a:extLst>
                <a:ext uri="{FF2B5EF4-FFF2-40B4-BE49-F238E27FC236}">
                  <a16:creationId xmlns:a16="http://schemas.microsoft.com/office/drawing/2014/main" id="{90AAA329-46A7-C464-AAA0-F9832D2EEE7B}"/>
                </a:ext>
              </a:extLst>
            </p:cNvPr>
            <p:cNvSpPr>
              <a:spLocks noChangeShapeType="1"/>
            </p:cNvSpPr>
            <p:nvPr/>
          </p:nvSpPr>
          <p:spPr bwMode="auto">
            <a:xfrm flipH="1">
              <a:off x="1863"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0" name="Line 180">
              <a:extLst>
                <a:ext uri="{FF2B5EF4-FFF2-40B4-BE49-F238E27FC236}">
                  <a16:creationId xmlns:a16="http://schemas.microsoft.com/office/drawing/2014/main" id="{FF04F650-1A09-2339-B77A-24D3292A93B3}"/>
                </a:ext>
              </a:extLst>
            </p:cNvPr>
            <p:cNvSpPr>
              <a:spLocks noChangeShapeType="1"/>
            </p:cNvSpPr>
            <p:nvPr/>
          </p:nvSpPr>
          <p:spPr bwMode="auto">
            <a:xfrm flipH="1">
              <a:off x="1881"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1" name="Line 181">
              <a:extLst>
                <a:ext uri="{FF2B5EF4-FFF2-40B4-BE49-F238E27FC236}">
                  <a16:creationId xmlns:a16="http://schemas.microsoft.com/office/drawing/2014/main" id="{CA00C794-A6C2-9223-F1FC-BEBA84DAB070}"/>
                </a:ext>
              </a:extLst>
            </p:cNvPr>
            <p:cNvSpPr>
              <a:spLocks noChangeShapeType="1"/>
            </p:cNvSpPr>
            <p:nvPr/>
          </p:nvSpPr>
          <p:spPr bwMode="auto">
            <a:xfrm>
              <a:off x="1824" y="97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2" name="Line 182">
              <a:extLst>
                <a:ext uri="{FF2B5EF4-FFF2-40B4-BE49-F238E27FC236}">
                  <a16:creationId xmlns:a16="http://schemas.microsoft.com/office/drawing/2014/main" id="{FABF4607-F9B0-C415-BDB9-C7D7C915D9EE}"/>
                </a:ext>
              </a:extLst>
            </p:cNvPr>
            <p:cNvSpPr>
              <a:spLocks noChangeShapeType="1"/>
            </p:cNvSpPr>
            <p:nvPr/>
          </p:nvSpPr>
          <p:spPr bwMode="auto">
            <a:xfrm flipH="1">
              <a:off x="1824" y="72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3" name="Line 183">
              <a:extLst>
                <a:ext uri="{FF2B5EF4-FFF2-40B4-BE49-F238E27FC236}">
                  <a16:creationId xmlns:a16="http://schemas.microsoft.com/office/drawing/2014/main" id="{E357BA55-7236-60A5-E975-A4C29F63AB98}"/>
                </a:ext>
              </a:extLst>
            </p:cNvPr>
            <p:cNvSpPr>
              <a:spLocks noChangeShapeType="1"/>
            </p:cNvSpPr>
            <p:nvPr/>
          </p:nvSpPr>
          <p:spPr bwMode="auto">
            <a:xfrm flipH="1">
              <a:off x="1680" y="43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4" name="Line 184">
              <a:extLst>
                <a:ext uri="{FF2B5EF4-FFF2-40B4-BE49-F238E27FC236}">
                  <a16:creationId xmlns:a16="http://schemas.microsoft.com/office/drawing/2014/main" id="{A78F5E88-6731-7BB7-4206-5DF7D161A13D}"/>
                </a:ext>
              </a:extLst>
            </p:cNvPr>
            <p:cNvSpPr>
              <a:spLocks noChangeShapeType="1"/>
            </p:cNvSpPr>
            <p:nvPr/>
          </p:nvSpPr>
          <p:spPr bwMode="auto">
            <a:xfrm flipH="1">
              <a:off x="1699" y="43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5" name="Line 185">
              <a:extLst>
                <a:ext uri="{FF2B5EF4-FFF2-40B4-BE49-F238E27FC236}">
                  <a16:creationId xmlns:a16="http://schemas.microsoft.com/office/drawing/2014/main" id="{FC68E308-146B-9059-CB65-29F881BA7719}"/>
                </a:ext>
              </a:extLst>
            </p:cNvPr>
            <p:cNvSpPr>
              <a:spLocks noChangeShapeType="1"/>
            </p:cNvSpPr>
            <p:nvPr/>
          </p:nvSpPr>
          <p:spPr bwMode="auto">
            <a:xfrm flipH="1">
              <a:off x="1680" y="165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6" name="Line 186">
              <a:extLst>
                <a:ext uri="{FF2B5EF4-FFF2-40B4-BE49-F238E27FC236}">
                  <a16:creationId xmlns:a16="http://schemas.microsoft.com/office/drawing/2014/main" id="{CD6B0C6F-D7EF-E979-6701-E95391F694B5}"/>
                </a:ext>
              </a:extLst>
            </p:cNvPr>
            <p:cNvSpPr>
              <a:spLocks noChangeShapeType="1"/>
            </p:cNvSpPr>
            <p:nvPr/>
          </p:nvSpPr>
          <p:spPr bwMode="auto">
            <a:xfrm flipH="1">
              <a:off x="1699" y="165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7" name="Line 187">
              <a:extLst>
                <a:ext uri="{FF2B5EF4-FFF2-40B4-BE49-F238E27FC236}">
                  <a16:creationId xmlns:a16="http://schemas.microsoft.com/office/drawing/2014/main" id="{F1AE46C7-6303-E34C-0778-F850DDBD6164}"/>
                </a:ext>
              </a:extLst>
            </p:cNvPr>
            <p:cNvSpPr>
              <a:spLocks noChangeShapeType="1"/>
            </p:cNvSpPr>
            <p:nvPr/>
          </p:nvSpPr>
          <p:spPr bwMode="auto">
            <a:xfrm flipH="1">
              <a:off x="1680" y="177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8" name="Line 188">
              <a:extLst>
                <a:ext uri="{FF2B5EF4-FFF2-40B4-BE49-F238E27FC236}">
                  <a16:creationId xmlns:a16="http://schemas.microsoft.com/office/drawing/2014/main" id="{D43C785C-AF52-223E-9315-F689A223FF53}"/>
                </a:ext>
              </a:extLst>
            </p:cNvPr>
            <p:cNvSpPr>
              <a:spLocks noChangeShapeType="1"/>
            </p:cNvSpPr>
            <p:nvPr/>
          </p:nvSpPr>
          <p:spPr bwMode="auto">
            <a:xfrm flipH="1">
              <a:off x="1680" y="57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799" name="Line 189">
              <a:extLst>
                <a:ext uri="{FF2B5EF4-FFF2-40B4-BE49-F238E27FC236}">
                  <a16:creationId xmlns:a16="http://schemas.microsoft.com/office/drawing/2014/main" id="{5A67CEE5-14C7-12FB-EACF-FB90FA04FDA0}"/>
                </a:ext>
              </a:extLst>
            </p:cNvPr>
            <p:cNvSpPr>
              <a:spLocks noChangeShapeType="1"/>
            </p:cNvSpPr>
            <p:nvPr/>
          </p:nvSpPr>
          <p:spPr bwMode="auto">
            <a:xfrm flipH="1">
              <a:off x="1699" y="576"/>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0" name="Line 190">
              <a:extLst>
                <a:ext uri="{FF2B5EF4-FFF2-40B4-BE49-F238E27FC236}">
                  <a16:creationId xmlns:a16="http://schemas.microsoft.com/office/drawing/2014/main" id="{13293B22-3B58-954C-BDD8-9ED16554E712}"/>
                </a:ext>
              </a:extLst>
            </p:cNvPr>
            <p:cNvSpPr>
              <a:spLocks noChangeShapeType="1"/>
            </p:cNvSpPr>
            <p:nvPr/>
          </p:nvSpPr>
          <p:spPr bwMode="auto">
            <a:xfrm flipH="1">
              <a:off x="1719" y="576"/>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1" name="Line 191">
              <a:extLst>
                <a:ext uri="{FF2B5EF4-FFF2-40B4-BE49-F238E27FC236}">
                  <a16:creationId xmlns:a16="http://schemas.microsoft.com/office/drawing/2014/main" id="{1DABDA5F-50A8-E207-E21F-F72B55C2A307}"/>
                </a:ext>
              </a:extLst>
            </p:cNvPr>
            <p:cNvSpPr>
              <a:spLocks noChangeShapeType="1"/>
            </p:cNvSpPr>
            <p:nvPr/>
          </p:nvSpPr>
          <p:spPr bwMode="auto">
            <a:xfrm flipH="1">
              <a:off x="1680" y="72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2" name="Line 192">
              <a:extLst>
                <a:ext uri="{FF2B5EF4-FFF2-40B4-BE49-F238E27FC236}">
                  <a16:creationId xmlns:a16="http://schemas.microsoft.com/office/drawing/2014/main" id="{5D757301-814D-CDCE-D950-05B7FA02C43D}"/>
                </a:ext>
              </a:extLst>
            </p:cNvPr>
            <p:cNvSpPr>
              <a:spLocks noChangeShapeType="1"/>
            </p:cNvSpPr>
            <p:nvPr/>
          </p:nvSpPr>
          <p:spPr bwMode="auto">
            <a:xfrm flipH="1">
              <a:off x="1699" y="72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3" name="Line 193">
              <a:extLst>
                <a:ext uri="{FF2B5EF4-FFF2-40B4-BE49-F238E27FC236}">
                  <a16:creationId xmlns:a16="http://schemas.microsoft.com/office/drawing/2014/main" id="{82CBA014-FFC4-00DC-9FFE-A1F7E7765619}"/>
                </a:ext>
              </a:extLst>
            </p:cNvPr>
            <p:cNvSpPr>
              <a:spLocks noChangeShapeType="1"/>
            </p:cNvSpPr>
            <p:nvPr/>
          </p:nvSpPr>
          <p:spPr bwMode="auto">
            <a:xfrm flipH="1">
              <a:off x="1719" y="720"/>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4" name="Line 194">
              <a:extLst>
                <a:ext uri="{FF2B5EF4-FFF2-40B4-BE49-F238E27FC236}">
                  <a16:creationId xmlns:a16="http://schemas.microsoft.com/office/drawing/2014/main" id="{8F7F0F64-48BB-994E-CC69-B1A19DB11CCB}"/>
                </a:ext>
              </a:extLst>
            </p:cNvPr>
            <p:cNvSpPr>
              <a:spLocks noChangeShapeType="1"/>
            </p:cNvSpPr>
            <p:nvPr/>
          </p:nvSpPr>
          <p:spPr bwMode="auto">
            <a:xfrm flipH="1">
              <a:off x="1737" y="72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5" name="Line 195">
              <a:extLst>
                <a:ext uri="{FF2B5EF4-FFF2-40B4-BE49-F238E27FC236}">
                  <a16:creationId xmlns:a16="http://schemas.microsoft.com/office/drawing/2014/main" id="{158A4ED2-3453-DBF8-3115-02762CC1CFD7}"/>
                </a:ext>
              </a:extLst>
            </p:cNvPr>
            <p:cNvSpPr>
              <a:spLocks noChangeShapeType="1"/>
            </p:cNvSpPr>
            <p:nvPr/>
          </p:nvSpPr>
          <p:spPr bwMode="auto">
            <a:xfrm>
              <a:off x="1680" y="72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6" name="Line 196">
              <a:extLst>
                <a:ext uri="{FF2B5EF4-FFF2-40B4-BE49-F238E27FC236}">
                  <a16:creationId xmlns:a16="http://schemas.microsoft.com/office/drawing/2014/main" id="{60F586BA-F5B2-AE3E-5EE6-65E13915D752}"/>
                </a:ext>
              </a:extLst>
            </p:cNvPr>
            <p:cNvSpPr>
              <a:spLocks noChangeShapeType="1"/>
            </p:cNvSpPr>
            <p:nvPr/>
          </p:nvSpPr>
          <p:spPr bwMode="auto">
            <a:xfrm flipH="1">
              <a:off x="1968" y="84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7" name="Line 197">
              <a:extLst>
                <a:ext uri="{FF2B5EF4-FFF2-40B4-BE49-F238E27FC236}">
                  <a16:creationId xmlns:a16="http://schemas.microsoft.com/office/drawing/2014/main" id="{FAA942D8-D060-8907-410E-8E0F10DE7E02}"/>
                </a:ext>
              </a:extLst>
            </p:cNvPr>
            <p:cNvSpPr>
              <a:spLocks noChangeShapeType="1"/>
            </p:cNvSpPr>
            <p:nvPr/>
          </p:nvSpPr>
          <p:spPr bwMode="auto">
            <a:xfrm flipH="1">
              <a:off x="1968"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8" name="Line 198">
              <a:extLst>
                <a:ext uri="{FF2B5EF4-FFF2-40B4-BE49-F238E27FC236}">
                  <a16:creationId xmlns:a16="http://schemas.microsoft.com/office/drawing/2014/main" id="{35428E68-49D4-7845-3AAF-5328583E72CD}"/>
                </a:ext>
              </a:extLst>
            </p:cNvPr>
            <p:cNvSpPr>
              <a:spLocks noChangeShapeType="1"/>
            </p:cNvSpPr>
            <p:nvPr/>
          </p:nvSpPr>
          <p:spPr bwMode="auto">
            <a:xfrm flipH="1">
              <a:off x="1987"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09" name="Line 199">
              <a:extLst>
                <a:ext uri="{FF2B5EF4-FFF2-40B4-BE49-F238E27FC236}">
                  <a16:creationId xmlns:a16="http://schemas.microsoft.com/office/drawing/2014/main" id="{F28BA455-4DED-AE94-49F6-7B525C2644A2}"/>
                </a:ext>
              </a:extLst>
            </p:cNvPr>
            <p:cNvSpPr>
              <a:spLocks noChangeShapeType="1"/>
            </p:cNvSpPr>
            <p:nvPr/>
          </p:nvSpPr>
          <p:spPr bwMode="auto">
            <a:xfrm flipH="1">
              <a:off x="2007"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0" name="Line 200">
              <a:extLst>
                <a:ext uri="{FF2B5EF4-FFF2-40B4-BE49-F238E27FC236}">
                  <a16:creationId xmlns:a16="http://schemas.microsoft.com/office/drawing/2014/main" id="{BAA128D1-11CD-1E9E-0940-62DBDBA1C3C1}"/>
                </a:ext>
              </a:extLst>
            </p:cNvPr>
            <p:cNvSpPr>
              <a:spLocks noChangeShapeType="1"/>
            </p:cNvSpPr>
            <p:nvPr/>
          </p:nvSpPr>
          <p:spPr bwMode="auto">
            <a:xfrm flipH="1">
              <a:off x="2025"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1" name="Line 201">
              <a:extLst>
                <a:ext uri="{FF2B5EF4-FFF2-40B4-BE49-F238E27FC236}">
                  <a16:creationId xmlns:a16="http://schemas.microsoft.com/office/drawing/2014/main" id="{7B9D749D-CE43-4A2B-7750-82FE1212CF70}"/>
                </a:ext>
              </a:extLst>
            </p:cNvPr>
            <p:cNvSpPr>
              <a:spLocks noChangeShapeType="1"/>
            </p:cNvSpPr>
            <p:nvPr/>
          </p:nvSpPr>
          <p:spPr bwMode="auto">
            <a:xfrm>
              <a:off x="1968" y="97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2" name="Line 202">
              <a:extLst>
                <a:ext uri="{FF2B5EF4-FFF2-40B4-BE49-F238E27FC236}">
                  <a16:creationId xmlns:a16="http://schemas.microsoft.com/office/drawing/2014/main" id="{280933C3-DE11-BE4C-0D2E-DD1A101D4324}"/>
                </a:ext>
              </a:extLst>
            </p:cNvPr>
            <p:cNvSpPr>
              <a:spLocks noChangeShapeType="1"/>
            </p:cNvSpPr>
            <p:nvPr/>
          </p:nvSpPr>
          <p:spPr bwMode="auto">
            <a:xfrm flipH="1">
              <a:off x="2112"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3" name="Line 203">
              <a:extLst>
                <a:ext uri="{FF2B5EF4-FFF2-40B4-BE49-F238E27FC236}">
                  <a16:creationId xmlns:a16="http://schemas.microsoft.com/office/drawing/2014/main" id="{C517B2FC-D454-CDAA-AE34-A77CEC498EBC}"/>
                </a:ext>
              </a:extLst>
            </p:cNvPr>
            <p:cNvSpPr>
              <a:spLocks noChangeShapeType="1"/>
            </p:cNvSpPr>
            <p:nvPr/>
          </p:nvSpPr>
          <p:spPr bwMode="auto">
            <a:xfrm flipH="1">
              <a:off x="2131"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4" name="Line 204">
              <a:extLst>
                <a:ext uri="{FF2B5EF4-FFF2-40B4-BE49-F238E27FC236}">
                  <a16:creationId xmlns:a16="http://schemas.microsoft.com/office/drawing/2014/main" id="{9632620B-9ABC-1F4F-D2D8-80D1932949D3}"/>
                </a:ext>
              </a:extLst>
            </p:cNvPr>
            <p:cNvSpPr>
              <a:spLocks noChangeShapeType="1"/>
            </p:cNvSpPr>
            <p:nvPr/>
          </p:nvSpPr>
          <p:spPr bwMode="auto">
            <a:xfrm flipH="1">
              <a:off x="2151" y="97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5" name="Line 205">
              <a:extLst>
                <a:ext uri="{FF2B5EF4-FFF2-40B4-BE49-F238E27FC236}">
                  <a16:creationId xmlns:a16="http://schemas.microsoft.com/office/drawing/2014/main" id="{9661E9F5-CE45-42CC-E0B4-B5318DB49566}"/>
                </a:ext>
              </a:extLst>
            </p:cNvPr>
            <p:cNvSpPr>
              <a:spLocks noChangeShapeType="1"/>
            </p:cNvSpPr>
            <p:nvPr/>
          </p:nvSpPr>
          <p:spPr bwMode="auto">
            <a:xfrm flipH="1">
              <a:off x="2169" y="97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6" name="Line 206">
              <a:extLst>
                <a:ext uri="{FF2B5EF4-FFF2-40B4-BE49-F238E27FC236}">
                  <a16:creationId xmlns:a16="http://schemas.microsoft.com/office/drawing/2014/main" id="{C0276132-BDDE-7820-B1A9-03BAA696F3F3}"/>
                </a:ext>
              </a:extLst>
            </p:cNvPr>
            <p:cNvSpPr>
              <a:spLocks noChangeShapeType="1"/>
            </p:cNvSpPr>
            <p:nvPr/>
          </p:nvSpPr>
          <p:spPr bwMode="auto">
            <a:xfrm flipH="1">
              <a:off x="2274" y="1110"/>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7" name="Line 207">
              <a:extLst>
                <a:ext uri="{FF2B5EF4-FFF2-40B4-BE49-F238E27FC236}">
                  <a16:creationId xmlns:a16="http://schemas.microsoft.com/office/drawing/2014/main" id="{3F15CD11-3155-C607-36D8-6534FD1BBE71}"/>
                </a:ext>
              </a:extLst>
            </p:cNvPr>
            <p:cNvSpPr>
              <a:spLocks noChangeShapeType="1"/>
            </p:cNvSpPr>
            <p:nvPr/>
          </p:nvSpPr>
          <p:spPr bwMode="auto">
            <a:xfrm flipH="1">
              <a:off x="1680"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8" name="Line 208">
              <a:extLst>
                <a:ext uri="{FF2B5EF4-FFF2-40B4-BE49-F238E27FC236}">
                  <a16:creationId xmlns:a16="http://schemas.microsoft.com/office/drawing/2014/main" id="{455B67D7-4E63-750A-09B8-BA72396F712F}"/>
                </a:ext>
              </a:extLst>
            </p:cNvPr>
            <p:cNvSpPr>
              <a:spLocks noChangeShapeType="1"/>
            </p:cNvSpPr>
            <p:nvPr/>
          </p:nvSpPr>
          <p:spPr bwMode="auto">
            <a:xfrm flipH="1">
              <a:off x="1699"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19" name="Line 209">
              <a:extLst>
                <a:ext uri="{FF2B5EF4-FFF2-40B4-BE49-F238E27FC236}">
                  <a16:creationId xmlns:a16="http://schemas.microsoft.com/office/drawing/2014/main" id="{34131292-2CB1-A226-3E60-2433200EC68C}"/>
                </a:ext>
              </a:extLst>
            </p:cNvPr>
            <p:cNvSpPr>
              <a:spLocks noChangeShapeType="1"/>
            </p:cNvSpPr>
            <p:nvPr/>
          </p:nvSpPr>
          <p:spPr bwMode="auto">
            <a:xfrm flipH="1">
              <a:off x="1719"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0" name="Line 210">
              <a:extLst>
                <a:ext uri="{FF2B5EF4-FFF2-40B4-BE49-F238E27FC236}">
                  <a16:creationId xmlns:a16="http://schemas.microsoft.com/office/drawing/2014/main" id="{75A319E1-4003-0273-530D-A85803A267F0}"/>
                </a:ext>
              </a:extLst>
            </p:cNvPr>
            <p:cNvSpPr>
              <a:spLocks noChangeShapeType="1"/>
            </p:cNvSpPr>
            <p:nvPr/>
          </p:nvSpPr>
          <p:spPr bwMode="auto">
            <a:xfrm flipH="1">
              <a:off x="1737"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1" name="Line 211">
              <a:extLst>
                <a:ext uri="{FF2B5EF4-FFF2-40B4-BE49-F238E27FC236}">
                  <a16:creationId xmlns:a16="http://schemas.microsoft.com/office/drawing/2014/main" id="{2D67E4E0-5860-0AC8-9A93-F36C39A766BE}"/>
                </a:ext>
              </a:extLst>
            </p:cNvPr>
            <p:cNvSpPr>
              <a:spLocks noChangeShapeType="1"/>
            </p:cNvSpPr>
            <p:nvPr/>
          </p:nvSpPr>
          <p:spPr bwMode="auto">
            <a:xfrm>
              <a:off x="1680" y="124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2" name="Line 212">
              <a:extLst>
                <a:ext uri="{FF2B5EF4-FFF2-40B4-BE49-F238E27FC236}">
                  <a16:creationId xmlns:a16="http://schemas.microsoft.com/office/drawing/2014/main" id="{7D0903C8-07B1-D02E-DAD6-17D0FE5BED62}"/>
                </a:ext>
              </a:extLst>
            </p:cNvPr>
            <p:cNvSpPr>
              <a:spLocks noChangeShapeType="1"/>
            </p:cNvSpPr>
            <p:nvPr/>
          </p:nvSpPr>
          <p:spPr bwMode="auto">
            <a:xfrm flipH="1">
              <a:off x="1824"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3" name="Line 213">
              <a:extLst>
                <a:ext uri="{FF2B5EF4-FFF2-40B4-BE49-F238E27FC236}">
                  <a16:creationId xmlns:a16="http://schemas.microsoft.com/office/drawing/2014/main" id="{BC56227E-2F80-DECE-8C8C-D460766EBB8B}"/>
                </a:ext>
              </a:extLst>
            </p:cNvPr>
            <p:cNvSpPr>
              <a:spLocks noChangeShapeType="1"/>
            </p:cNvSpPr>
            <p:nvPr/>
          </p:nvSpPr>
          <p:spPr bwMode="auto">
            <a:xfrm flipH="1">
              <a:off x="1843"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4" name="Line 214">
              <a:extLst>
                <a:ext uri="{FF2B5EF4-FFF2-40B4-BE49-F238E27FC236}">
                  <a16:creationId xmlns:a16="http://schemas.microsoft.com/office/drawing/2014/main" id="{74A28EAD-9391-6752-53CD-4BC728CB8E6B}"/>
                </a:ext>
              </a:extLst>
            </p:cNvPr>
            <p:cNvSpPr>
              <a:spLocks noChangeShapeType="1"/>
            </p:cNvSpPr>
            <p:nvPr/>
          </p:nvSpPr>
          <p:spPr bwMode="auto">
            <a:xfrm flipH="1">
              <a:off x="1863"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5" name="Line 215">
              <a:extLst>
                <a:ext uri="{FF2B5EF4-FFF2-40B4-BE49-F238E27FC236}">
                  <a16:creationId xmlns:a16="http://schemas.microsoft.com/office/drawing/2014/main" id="{F13E3847-CDFB-A7EA-081A-55BB06AFA597}"/>
                </a:ext>
              </a:extLst>
            </p:cNvPr>
            <p:cNvSpPr>
              <a:spLocks noChangeShapeType="1"/>
            </p:cNvSpPr>
            <p:nvPr/>
          </p:nvSpPr>
          <p:spPr bwMode="auto">
            <a:xfrm flipH="1">
              <a:off x="1881"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6" name="Line 216">
              <a:extLst>
                <a:ext uri="{FF2B5EF4-FFF2-40B4-BE49-F238E27FC236}">
                  <a16:creationId xmlns:a16="http://schemas.microsoft.com/office/drawing/2014/main" id="{ADD73869-5155-0BBC-29A9-C481084FEEA5}"/>
                </a:ext>
              </a:extLst>
            </p:cNvPr>
            <p:cNvSpPr>
              <a:spLocks noChangeShapeType="1"/>
            </p:cNvSpPr>
            <p:nvPr/>
          </p:nvSpPr>
          <p:spPr bwMode="auto">
            <a:xfrm>
              <a:off x="1824" y="124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7" name="Line 217">
              <a:extLst>
                <a:ext uri="{FF2B5EF4-FFF2-40B4-BE49-F238E27FC236}">
                  <a16:creationId xmlns:a16="http://schemas.microsoft.com/office/drawing/2014/main" id="{AEC1BF2C-E545-B89D-D807-4F2419332D1F}"/>
                </a:ext>
              </a:extLst>
            </p:cNvPr>
            <p:cNvSpPr>
              <a:spLocks noChangeShapeType="1"/>
            </p:cNvSpPr>
            <p:nvPr/>
          </p:nvSpPr>
          <p:spPr bwMode="auto">
            <a:xfrm flipH="1">
              <a:off x="1968"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8" name="Line 218">
              <a:extLst>
                <a:ext uri="{FF2B5EF4-FFF2-40B4-BE49-F238E27FC236}">
                  <a16:creationId xmlns:a16="http://schemas.microsoft.com/office/drawing/2014/main" id="{A8B7B443-26EA-7CEA-7CCE-D61DF2AA54BB}"/>
                </a:ext>
              </a:extLst>
            </p:cNvPr>
            <p:cNvSpPr>
              <a:spLocks noChangeShapeType="1"/>
            </p:cNvSpPr>
            <p:nvPr/>
          </p:nvSpPr>
          <p:spPr bwMode="auto">
            <a:xfrm flipH="1">
              <a:off x="1987"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29" name="Line 219">
              <a:extLst>
                <a:ext uri="{FF2B5EF4-FFF2-40B4-BE49-F238E27FC236}">
                  <a16:creationId xmlns:a16="http://schemas.microsoft.com/office/drawing/2014/main" id="{202F3F70-9ADE-FE9A-9538-2E691C6FE197}"/>
                </a:ext>
              </a:extLst>
            </p:cNvPr>
            <p:cNvSpPr>
              <a:spLocks noChangeShapeType="1"/>
            </p:cNvSpPr>
            <p:nvPr/>
          </p:nvSpPr>
          <p:spPr bwMode="auto">
            <a:xfrm flipH="1">
              <a:off x="2007"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0" name="Line 220">
              <a:extLst>
                <a:ext uri="{FF2B5EF4-FFF2-40B4-BE49-F238E27FC236}">
                  <a16:creationId xmlns:a16="http://schemas.microsoft.com/office/drawing/2014/main" id="{D750DC70-0B88-24BA-A60E-92C847F371E8}"/>
                </a:ext>
              </a:extLst>
            </p:cNvPr>
            <p:cNvSpPr>
              <a:spLocks noChangeShapeType="1"/>
            </p:cNvSpPr>
            <p:nvPr/>
          </p:nvSpPr>
          <p:spPr bwMode="auto">
            <a:xfrm flipH="1">
              <a:off x="2025"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1" name="Line 221">
              <a:extLst>
                <a:ext uri="{FF2B5EF4-FFF2-40B4-BE49-F238E27FC236}">
                  <a16:creationId xmlns:a16="http://schemas.microsoft.com/office/drawing/2014/main" id="{E3F3E52C-062D-E6B7-B8CC-2E6DE70FDE99}"/>
                </a:ext>
              </a:extLst>
            </p:cNvPr>
            <p:cNvSpPr>
              <a:spLocks noChangeShapeType="1"/>
            </p:cNvSpPr>
            <p:nvPr/>
          </p:nvSpPr>
          <p:spPr bwMode="auto">
            <a:xfrm>
              <a:off x="1968" y="1248"/>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2" name="Line 222">
              <a:extLst>
                <a:ext uri="{FF2B5EF4-FFF2-40B4-BE49-F238E27FC236}">
                  <a16:creationId xmlns:a16="http://schemas.microsoft.com/office/drawing/2014/main" id="{DA1A69B6-C555-8577-3CC4-E5EF245C4452}"/>
                </a:ext>
              </a:extLst>
            </p:cNvPr>
            <p:cNvSpPr>
              <a:spLocks noChangeShapeType="1"/>
            </p:cNvSpPr>
            <p:nvPr/>
          </p:nvSpPr>
          <p:spPr bwMode="auto">
            <a:xfrm flipH="1">
              <a:off x="2112"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3" name="Line 223">
              <a:extLst>
                <a:ext uri="{FF2B5EF4-FFF2-40B4-BE49-F238E27FC236}">
                  <a16:creationId xmlns:a16="http://schemas.microsoft.com/office/drawing/2014/main" id="{D109A395-3FAB-7F3C-D5FD-7EEB679B3DF6}"/>
                </a:ext>
              </a:extLst>
            </p:cNvPr>
            <p:cNvSpPr>
              <a:spLocks noChangeShapeType="1"/>
            </p:cNvSpPr>
            <p:nvPr/>
          </p:nvSpPr>
          <p:spPr bwMode="auto">
            <a:xfrm flipH="1">
              <a:off x="2131"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4" name="Line 224">
              <a:extLst>
                <a:ext uri="{FF2B5EF4-FFF2-40B4-BE49-F238E27FC236}">
                  <a16:creationId xmlns:a16="http://schemas.microsoft.com/office/drawing/2014/main" id="{0EF9DCA7-6864-C9C3-E4DA-9BE1A96DF6C3}"/>
                </a:ext>
              </a:extLst>
            </p:cNvPr>
            <p:cNvSpPr>
              <a:spLocks noChangeShapeType="1"/>
            </p:cNvSpPr>
            <p:nvPr/>
          </p:nvSpPr>
          <p:spPr bwMode="auto">
            <a:xfrm flipH="1">
              <a:off x="2151" y="1248"/>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5" name="Line 225">
              <a:extLst>
                <a:ext uri="{FF2B5EF4-FFF2-40B4-BE49-F238E27FC236}">
                  <a16:creationId xmlns:a16="http://schemas.microsoft.com/office/drawing/2014/main" id="{E19E2BD3-0889-6274-A564-132FF90065ED}"/>
                </a:ext>
              </a:extLst>
            </p:cNvPr>
            <p:cNvSpPr>
              <a:spLocks noChangeShapeType="1"/>
            </p:cNvSpPr>
            <p:nvPr/>
          </p:nvSpPr>
          <p:spPr bwMode="auto">
            <a:xfrm flipH="1">
              <a:off x="2169" y="1248"/>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6" name="Line 226">
              <a:extLst>
                <a:ext uri="{FF2B5EF4-FFF2-40B4-BE49-F238E27FC236}">
                  <a16:creationId xmlns:a16="http://schemas.microsoft.com/office/drawing/2014/main" id="{FE846FD6-5CAC-B62D-D7FD-BBFAE338088B}"/>
                </a:ext>
              </a:extLst>
            </p:cNvPr>
            <p:cNvSpPr>
              <a:spLocks noChangeShapeType="1"/>
            </p:cNvSpPr>
            <p:nvPr/>
          </p:nvSpPr>
          <p:spPr bwMode="auto">
            <a:xfrm flipH="1">
              <a:off x="1680" y="139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7" name="Line 227">
              <a:extLst>
                <a:ext uri="{FF2B5EF4-FFF2-40B4-BE49-F238E27FC236}">
                  <a16:creationId xmlns:a16="http://schemas.microsoft.com/office/drawing/2014/main" id="{B1682CB8-5B7B-A175-295B-12FC8C75D062}"/>
                </a:ext>
              </a:extLst>
            </p:cNvPr>
            <p:cNvSpPr>
              <a:spLocks noChangeShapeType="1"/>
            </p:cNvSpPr>
            <p:nvPr/>
          </p:nvSpPr>
          <p:spPr bwMode="auto">
            <a:xfrm flipH="1">
              <a:off x="1699" y="139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8" name="Line 228">
              <a:extLst>
                <a:ext uri="{FF2B5EF4-FFF2-40B4-BE49-F238E27FC236}">
                  <a16:creationId xmlns:a16="http://schemas.microsoft.com/office/drawing/2014/main" id="{81F1445F-464C-00F7-984F-3B78C9B96BBE}"/>
                </a:ext>
              </a:extLst>
            </p:cNvPr>
            <p:cNvSpPr>
              <a:spLocks noChangeShapeType="1"/>
            </p:cNvSpPr>
            <p:nvPr/>
          </p:nvSpPr>
          <p:spPr bwMode="auto">
            <a:xfrm flipH="1">
              <a:off x="1719" y="139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39" name="Line 229">
              <a:extLst>
                <a:ext uri="{FF2B5EF4-FFF2-40B4-BE49-F238E27FC236}">
                  <a16:creationId xmlns:a16="http://schemas.microsoft.com/office/drawing/2014/main" id="{E9B6CBA7-98DF-4592-CAF4-C3F47AE56766}"/>
                </a:ext>
              </a:extLst>
            </p:cNvPr>
            <p:cNvSpPr>
              <a:spLocks noChangeShapeType="1"/>
            </p:cNvSpPr>
            <p:nvPr/>
          </p:nvSpPr>
          <p:spPr bwMode="auto">
            <a:xfrm flipH="1">
              <a:off x="1737" y="139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0" name="Line 230">
              <a:extLst>
                <a:ext uri="{FF2B5EF4-FFF2-40B4-BE49-F238E27FC236}">
                  <a16:creationId xmlns:a16="http://schemas.microsoft.com/office/drawing/2014/main" id="{D5E2CE84-4CBF-7003-3B35-EE7AC006B177}"/>
                </a:ext>
              </a:extLst>
            </p:cNvPr>
            <p:cNvSpPr>
              <a:spLocks noChangeShapeType="1"/>
            </p:cNvSpPr>
            <p:nvPr/>
          </p:nvSpPr>
          <p:spPr bwMode="auto">
            <a:xfrm>
              <a:off x="1680" y="139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1" name="Line 231">
              <a:extLst>
                <a:ext uri="{FF2B5EF4-FFF2-40B4-BE49-F238E27FC236}">
                  <a16:creationId xmlns:a16="http://schemas.microsoft.com/office/drawing/2014/main" id="{9916BBC7-7BD0-E8F7-E06F-D10654FF6981}"/>
                </a:ext>
              </a:extLst>
            </p:cNvPr>
            <p:cNvSpPr>
              <a:spLocks noChangeShapeType="1"/>
            </p:cNvSpPr>
            <p:nvPr/>
          </p:nvSpPr>
          <p:spPr bwMode="auto">
            <a:xfrm flipH="1">
              <a:off x="1824" y="139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2" name="Line 232">
              <a:extLst>
                <a:ext uri="{FF2B5EF4-FFF2-40B4-BE49-F238E27FC236}">
                  <a16:creationId xmlns:a16="http://schemas.microsoft.com/office/drawing/2014/main" id="{A63C7F5A-5DBD-8784-6EFE-E291FBCBA939}"/>
                </a:ext>
              </a:extLst>
            </p:cNvPr>
            <p:cNvSpPr>
              <a:spLocks noChangeShapeType="1"/>
            </p:cNvSpPr>
            <p:nvPr/>
          </p:nvSpPr>
          <p:spPr bwMode="auto">
            <a:xfrm flipH="1">
              <a:off x="1843" y="139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3" name="Line 233">
              <a:extLst>
                <a:ext uri="{FF2B5EF4-FFF2-40B4-BE49-F238E27FC236}">
                  <a16:creationId xmlns:a16="http://schemas.microsoft.com/office/drawing/2014/main" id="{38A4E774-6A1B-2030-20EF-94C3AAB19290}"/>
                </a:ext>
              </a:extLst>
            </p:cNvPr>
            <p:cNvSpPr>
              <a:spLocks noChangeShapeType="1"/>
            </p:cNvSpPr>
            <p:nvPr/>
          </p:nvSpPr>
          <p:spPr bwMode="auto">
            <a:xfrm flipH="1">
              <a:off x="1863" y="139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4" name="Line 234">
              <a:extLst>
                <a:ext uri="{FF2B5EF4-FFF2-40B4-BE49-F238E27FC236}">
                  <a16:creationId xmlns:a16="http://schemas.microsoft.com/office/drawing/2014/main" id="{E7C54DC8-B625-A10F-1169-CBEF8BFAD87E}"/>
                </a:ext>
              </a:extLst>
            </p:cNvPr>
            <p:cNvSpPr>
              <a:spLocks noChangeShapeType="1"/>
            </p:cNvSpPr>
            <p:nvPr/>
          </p:nvSpPr>
          <p:spPr bwMode="auto">
            <a:xfrm flipH="1">
              <a:off x="1881" y="139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5" name="Line 235">
              <a:extLst>
                <a:ext uri="{FF2B5EF4-FFF2-40B4-BE49-F238E27FC236}">
                  <a16:creationId xmlns:a16="http://schemas.microsoft.com/office/drawing/2014/main" id="{F696ECB2-A332-77B7-48F3-2D28E0E72490}"/>
                </a:ext>
              </a:extLst>
            </p:cNvPr>
            <p:cNvSpPr>
              <a:spLocks noChangeShapeType="1"/>
            </p:cNvSpPr>
            <p:nvPr/>
          </p:nvSpPr>
          <p:spPr bwMode="auto">
            <a:xfrm>
              <a:off x="1824" y="139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6" name="Line 236">
              <a:extLst>
                <a:ext uri="{FF2B5EF4-FFF2-40B4-BE49-F238E27FC236}">
                  <a16:creationId xmlns:a16="http://schemas.microsoft.com/office/drawing/2014/main" id="{F1EA9FCE-599E-7918-3DDA-7C896DD319F7}"/>
                </a:ext>
              </a:extLst>
            </p:cNvPr>
            <p:cNvSpPr>
              <a:spLocks noChangeShapeType="1"/>
            </p:cNvSpPr>
            <p:nvPr/>
          </p:nvSpPr>
          <p:spPr bwMode="auto">
            <a:xfrm flipH="1">
              <a:off x="1686" y="151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7" name="Line 237">
              <a:extLst>
                <a:ext uri="{FF2B5EF4-FFF2-40B4-BE49-F238E27FC236}">
                  <a16:creationId xmlns:a16="http://schemas.microsoft.com/office/drawing/2014/main" id="{C88265DB-87F1-7315-AE15-C73E3DD0EAD2}"/>
                </a:ext>
              </a:extLst>
            </p:cNvPr>
            <p:cNvSpPr>
              <a:spLocks noChangeShapeType="1"/>
            </p:cNvSpPr>
            <p:nvPr/>
          </p:nvSpPr>
          <p:spPr bwMode="auto">
            <a:xfrm flipH="1">
              <a:off x="1705" y="151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8" name="Line 238">
              <a:extLst>
                <a:ext uri="{FF2B5EF4-FFF2-40B4-BE49-F238E27FC236}">
                  <a16:creationId xmlns:a16="http://schemas.microsoft.com/office/drawing/2014/main" id="{718E0E71-9D75-0919-E493-4D34A381DB94}"/>
                </a:ext>
              </a:extLst>
            </p:cNvPr>
            <p:cNvSpPr>
              <a:spLocks noChangeShapeType="1"/>
            </p:cNvSpPr>
            <p:nvPr/>
          </p:nvSpPr>
          <p:spPr bwMode="auto">
            <a:xfrm flipH="1">
              <a:off x="1725" y="1512"/>
              <a:ext cx="38"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49" name="Line 239">
              <a:extLst>
                <a:ext uri="{FF2B5EF4-FFF2-40B4-BE49-F238E27FC236}">
                  <a16:creationId xmlns:a16="http://schemas.microsoft.com/office/drawing/2014/main" id="{5E2332C0-7F4B-BEA4-327C-3AAE53D8611F}"/>
                </a:ext>
              </a:extLst>
            </p:cNvPr>
            <p:cNvSpPr>
              <a:spLocks noChangeShapeType="1"/>
            </p:cNvSpPr>
            <p:nvPr/>
          </p:nvSpPr>
          <p:spPr bwMode="auto">
            <a:xfrm flipH="1">
              <a:off x="1743" y="151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50" name="Line 240">
              <a:extLst>
                <a:ext uri="{FF2B5EF4-FFF2-40B4-BE49-F238E27FC236}">
                  <a16:creationId xmlns:a16="http://schemas.microsoft.com/office/drawing/2014/main" id="{1AADFC05-FD2D-DFE6-AA8A-E78D834D3D3A}"/>
                </a:ext>
              </a:extLst>
            </p:cNvPr>
            <p:cNvSpPr>
              <a:spLocks noChangeShapeType="1"/>
            </p:cNvSpPr>
            <p:nvPr/>
          </p:nvSpPr>
          <p:spPr bwMode="auto">
            <a:xfrm>
              <a:off x="1686" y="151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51" name="Line 241">
              <a:extLst>
                <a:ext uri="{FF2B5EF4-FFF2-40B4-BE49-F238E27FC236}">
                  <a16:creationId xmlns:a16="http://schemas.microsoft.com/office/drawing/2014/main" id="{D2E7B829-0E68-0153-5791-1F10B22E0C1B}"/>
                </a:ext>
              </a:extLst>
            </p:cNvPr>
            <p:cNvSpPr>
              <a:spLocks noChangeShapeType="1"/>
            </p:cNvSpPr>
            <p:nvPr/>
          </p:nvSpPr>
          <p:spPr bwMode="auto">
            <a:xfrm flipH="1">
              <a:off x="1830" y="151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sp>
          <p:nvSpPr>
            <p:cNvPr id="26852" name="Line 242">
              <a:extLst>
                <a:ext uri="{FF2B5EF4-FFF2-40B4-BE49-F238E27FC236}">
                  <a16:creationId xmlns:a16="http://schemas.microsoft.com/office/drawing/2014/main" id="{FCD02D31-B3EA-F3CE-B5DA-7AA75178160C}"/>
                </a:ext>
              </a:extLst>
            </p:cNvPr>
            <p:cNvSpPr>
              <a:spLocks noChangeShapeType="1"/>
            </p:cNvSpPr>
            <p:nvPr/>
          </p:nvSpPr>
          <p:spPr bwMode="auto">
            <a:xfrm flipH="1">
              <a:off x="1849" y="1512"/>
              <a:ext cx="39"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3200">
                <a:latin typeface="HGP創英角ﾎﾟｯﾌﾟ体" panose="040B0A00000000000000" pitchFamily="50" charset="-128"/>
                <a:ea typeface="HGP創英角ﾎﾟｯﾌﾟ体" panose="040B0A00000000000000" pitchFamily="50" charset="-128"/>
              </a:endParaRPr>
            </a:p>
          </p:txBody>
        </p:sp>
      </p:grpSp>
      <p:sp>
        <p:nvSpPr>
          <p:cNvPr id="235" name="object 2">
            <a:extLst>
              <a:ext uri="{FF2B5EF4-FFF2-40B4-BE49-F238E27FC236}">
                <a16:creationId xmlns:a16="http://schemas.microsoft.com/office/drawing/2014/main" id="{34109CE8-04ED-495B-9CDB-1F08FD85A1C5}"/>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34</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5">
            <a:extLst>
              <a:ext uri="{FF2B5EF4-FFF2-40B4-BE49-F238E27FC236}">
                <a16:creationId xmlns:a16="http://schemas.microsoft.com/office/drawing/2014/main" id="{FF8F79C1-7D4B-6AC3-B9AF-4DA1D53CF6A1}"/>
              </a:ext>
            </a:extLst>
          </p:cNvPr>
          <p:cNvSpPr txBox="1">
            <a:spLocks noChangeArrowheads="1"/>
          </p:cNvSpPr>
          <p:nvPr/>
        </p:nvSpPr>
        <p:spPr bwMode="auto">
          <a:xfrm>
            <a:off x="822325" y="1196975"/>
            <a:ext cx="6386513" cy="497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b="1" dirty="0">
              <a:latin typeface="HGP創英角ﾎﾟｯﾌﾟ体" panose="040B0A00000000000000" pitchFamily="50" charset="-128"/>
              <a:ea typeface="HGP創英角ﾎﾟｯﾌﾟ体" panose="040B0A00000000000000" pitchFamily="50" charset="-128"/>
            </a:endParaRPr>
          </a:p>
        </p:txBody>
      </p:sp>
      <p:sp>
        <p:nvSpPr>
          <p:cNvPr id="27651" name="Rectangle 9">
            <a:extLst>
              <a:ext uri="{FF2B5EF4-FFF2-40B4-BE49-F238E27FC236}">
                <a16:creationId xmlns:a16="http://schemas.microsoft.com/office/drawing/2014/main" id="{B9945E2A-C45D-DE81-03FC-52D2B02F0C8D}"/>
              </a:ext>
            </a:extLst>
          </p:cNvPr>
          <p:cNvSpPr>
            <a:spLocks noChangeArrowheads="1"/>
          </p:cNvSpPr>
          <p:nvPr/>
        </p:nvSpPr>
        <p:spPr bwMode="auto">
          <a:xfrm>
            <a:off x="-323850" y="206655"/>
            <a:ext cx="44294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4191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（ｂ）度数表からヒストグラムを作成する</a:t>
            </a:r>
          </a:p>
        </p:txBody>
      </p:sp>
      <p:sp>
        <p:nvSpPr>
          <p:cNvPr id="27652" name="Line 244">
            <a:extLst>
              <a:ext uri="{FF2B5EF4-FFF2-40B4-BE49-F238E27FC236}">
                <a16:creationId xmlns:a16="http://schemas.microsoft.com/office/drawing/2014/main" id="{9DFAE79D-69C4-44E8-7E10-C699897C5426}"/>
              </a:ext>
            </a:extLst>
          </p:cNvPr>
          <p:cNvSpPr>
            <a:spLocks noChangeShapeType="1"/>
          </p:cNvSpPr>
          <p:nvPr/>
        </p:nvSpPr>
        <p:spPr bwMode="auto">
          <a:xfrm>
            <a:off x="1296988" y="2146300"/>
            <a:ext cx="0" cy="32416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a:latin typeface="HGP創英角ﾎﾟｯﾌﾟ体" panose="040B0A00000000000000" pitchFamily="50" charset="-128"/>
              <a:ea typeface="HGP創英角ﾎﾟｯﾌﾟ体" panose="040B0A00000000000000" pitchFamily="50" charset="-128"/>
            </a:endParaRPr>
          </a:p>
        </p:txBody>
      </p:sp>
      <p:sp>
        <p:nvSpPr>
          <p:cNvPr id="27653" name="Line 245">
            <a:extLst>
              <a:ext uri="{FF2B5EF4-FFF2-40B4-BE49-F238E27FC236}">
                <a16:creationId xmlns:a16="http://schemas.microsoft.com/office/drawing/2014/main" id="{AC5CF1D9-1702-743E-6D44-E4E7FD2E0E5C}"/>
              </a:ext>
            </a:extLst>
          </p:cNvPr>
          <p:cNvSpPr>
            <a:spLocks noChangeShapeType="1"/>
          </p:cNvSpPr>
          <p:nvPr/>
        </p:nvSpPr>
        <p:spPr bwMode="auto">
          <a:xfrm>
            <a:off x="1296988" y="5387975"/>
            <a:ext cx="5981700" cy="3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54" name="Rectangle 246">
            <a:extLst>
              <a:ext uri="{FF2B5EF4-FFF2-40B4-BE49-F238E27FC236}">
                <a16:creationId xmlns:a16="http://schemas.microsoft.com/office/drawing/2014/main" id="{117E9408-F27E-777C-4F0E-A0FC36C3A1D8}"/>
              </a:ext>
            </a:extLst>
          </p:cNvPr>
          <p:cNvSpPr>
            <a:spLocks noChangeArrowheads="1"/>
          </p:cNvSpPr>
          <p:nvPr/>
        </p:nvSpPr>
        <p:spPr bwMode="auto">
          <a:xfrm>
            <a:off x="1296988" y="5137150"/>
            <a:ext cx="544512" cy="2508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5" name="Rectangle 247">
            <a:extLst>
              <a:ext uri="{FF2B5EF4-FFF2-40B4-BE49-F238E27FC236}">
                <a16:creationId xmlns:a16="http://schemas.microsoft.com/office/drawing/2014/main" id="{622968DE-D3D2-A5BA-66C8-CE468DF9CED7}"/>
              </a:ext>
            </a:extLst>
          </p:cNvPr>
          <p:cNvSpPr>
            <a:spLocks noChangeArrowheads="1"/>
          </p:cNvSpPr>
          <p:nvPr/>
        </p:nvSpPr>
        <p:spPr bwMode="auto">
          <a:xfrm>
            <a:off x="1841500" y="5021263"/>
            <a:ext cx="542925" cy="36671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6" name="Rectangle 248">
            <a:extLst>
              <a:ext uri="{FF2B5EF4-FFF2-40B4-BE49-F238E27FC236}">
                <a16:creationId xmlns:a16="http://schemas.microsoft.com/office/drawing/2014/main" id="{3AF1AE9B-A128-8D1B-DA76-B56E546D965B}"/>
              </a:ext>
            </a:extLst>
          </p:cNvPr>
          <p:cNvSpPr>
            <a:spLocks noChangeArrowheads="1"/>
          </p:cNvSpPr>
          <p:nvPr/>
        </p:nvSpPr>
        <p:spPr bwMode="auto">
          <a:xfrm>
            <a:off x="2384425" y="4635500"/>
            <a:ext cx="544513" cy="7524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7" name="Rectangle 249">
            <a:extLst>
              <a:ext uri="{FF2B5EF4-FFF2-40B4-BE49-F238E27FC236}">
                <a16:creationId xmlns:a16="http://schemas.microsoft.com/office/drawing/2014/main" id="{92C2436A-45A3-4528-8F05-AEEE06AD6606}"/>
              </a:ext>
            </a:extLst>
          </p:cNvPr>
          <p:cNvSpPr>
            <a:spLocks noChangeArrowheads="1"/>
          </p:cNvSpPr>
          <p:nvPr/>
        </p:nvSpPr>
        <p:spPr bwMode="auto">
          <a:xfrm>
            <a:off x="2928938" y="3998913"/>
            <a:ext cx="542925" cy="13890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8" name="Rectangle 250">
            <a:extLst>
              <a:ext uri="{FF2B5EF4-FFF2-40B4-BE49-F238E27FC236}">
                <a16:creationId xmlns:a16="http://schemas.microsoft.com/office/drawing/2014/main" id="{5C065F44-B136-6100-7334-E04D9299E559}"/>
              </a:ext>
            </a:extLst>
          </p:cNvPr>
          <p:cNvSpPr>
            <a:spLocks noChangeArrowheads="1"/>
          </p:cNvSpPr>
          <p:nvPr/>
        </p:nvSpPr>
        <p:spPr bwMode="auto">
          <a:xfrm>
            <a:off x="3471863" y="2957513"/>
            <a:ext cx="544512" cy="24304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59" name="Rectangle 251">
            <a:extLst>
              <a:ext uri="{FF2B5EF4-FFF2-40B4-BE49-F238E27FC236}">
                <a16:creationId xmlns:a16="http://schemas.microsoft.com/office/drawing/2014/main" id="{9E16610F-F2F8-8918-991E-C1AD95B56DE5}"/>
              </a:ext>
            </a:extLst>
          </p:cNvPr>
          <p:cNvSpPr>
            <a:spLocks noChangeArrowheads="1"/>
          </p:cNvSpPr>
          <p:nvPr/>
        </p:nvSpPr>
        <p:spPr bwMode="auto">
          <a:xfrm>
            <a:off x="4016375" y="2782888"/>
            <a:ext cx="542925" cy="26050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0" name="Rectangle 252">
            <a:extLst>
              <a:ext uri="{FF2B5EF4-FFF2-40B4-BE49-F238E27FC236}">
                <a16:creationId xmlns:a16="http://schemas.microsoft.com/office/drawing/2014/main" id="{CBC5D965-4158-4534-FB89-F38FA2C7B8E2}"/>
              </a:ext>
            </a:extLst>
          </p:cNvPr>
          <p:cNvSpPr>
            <a:spLocks noChangeArrowheads="1"/>
          </p:cNvSpPr>
          <p:nvPr/>
        </p:nvSpPr>
        <p:spPr bwMode="auto">
          <a:xfrm>
            <a:off x="4559300" y="3092450"/>
            <a:ext cx="544513" cy="22955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1" name="Rectangle 253">
            <a:extLst>
              <a:ext uri="{FF2B5EF4-FFF2-40B4-BE49-F238E27FC236}">
                <a16:creationId xmlns:a16="http://schemas.microsoft.com/office/drawing/2014/main" id="{20870C2E-4B0E-8D3A-1E55-407633D2C13D}"/>
              </a:ext>
            </a:extLst>
          </p:cNvPr>
          <p:cNvSpPr>
            <a:spLocks noChangeArrowheads="1"/>
          </p:cNvSpPr>
          <p:nvPr/>
        </p:nvSpPr>
        <p:spPr bwMode="auto">
          <a:xfrm>
            <a:off x="5103813" y="4152900"/>
            <a:ext cx="542925" cy="12350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2" name="Rectangle 254">
            <a:extLst>
              <a:ext uri="{FF2B5EF4-FFF2-40B4-BE49-F238E27FC236}">
                <a16:creationId xmlns:a16="http://schemas.microsoft.com/office/drawing/2014/main" id="{17928C73-4505-1D0A-4C40-5FFC0A918E80}"/>
              </a:ext>
            </a:extLst>
          </p:cNvPr>
          <p:cNvSpPr>
            <a:spLocks noChangeArrowheads="1"/>
          </p:cNvSpPr>
          <p:nvPr/>
        </p:nvSpPr>
        <p:spPr bwMode="auto">
          <a:xfrm>
            <a:off x="5646738" y="4519613"/>
            <a:ext cx="544512" cy="8683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3" name="Rectangle 255">
            <a:extLst>
              <a:ext uri="{FF2B5EF4-FFF2-40B4-BE49-F238E27FC236}">
                <a16:creationId xmlns:a16="http://schemas.microsoft.com/office/drawing/2014/main" id="{5AEB7F32-5D98-DE17-C155-A75CE9C6A813}"/>
              </a:ext>
            </a:extLst>
          </p:cNvPr>
          <p:cNvSpPr>
            <a:spLocks noChangeArrowheads="1"/>
          </p:cNvSpPr>
          <p:nvPr/>
        </p:nvSpPr>
        <p:spPr bwMode="auto">
          <a:xfrm>
            <a:off x="6191250" y="5156200"/>
            <a:ext cx="542925" cy="2317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4" name="Rectangle 256">
            <a:extLst>
              <a:ext uri="{FF2B5EF4-FFF2-40B4-BE49-F238E27FC236}">
                <a16:creationId xmlns:a16="http://schemas.microsoft.com/office/drawing/2014/main" id="{43EC8580-3D2A-72B8-32A3-A6725C58DF9D}"/>
              </a:ext>
            </a:extLst>
          </p:cNvPr>
          <p:cNvSpPr>
            <a:spLocks noChangeArrowheads="1"/>
          </p:cNvSpPr>
          <p:nvPr/>
        </p:nvSpPr>
        <p:spPr bwMode="auto">
          <a:xfrm>
            <a:off x="6734175" y="5233988"/>
            <a:ext cx="544513" cy="1539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65" name="Line 257">
            <a:extLst>
              <a:ext uri="{FF2B5EF4-FFF2-40B4-BE49-F238E27FC236}">
                <a16:creationId xmlns:a16="http://schemas.microsoft.com/office/drawing/2014/main" id="{C4CEC7C8-CF82-8E66-7193-F9B03EB9260C}"/>
              </a:ext>
            </a:extLst>
          </p:cNvPr>
          <p:cNvSpPr>
            <a:spLocks noChangeShapeType="1"/>
          </p:cNvSpPr>
          <p:nvPr/>
        </p:nvSpPr>
        <p:spPr bwMode="auto">
          <a:xfrm>
            <a:off x="1296988" y="4770438"/>
            <a:ext cx="180975" cy="3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 name="Line 258">
            <a:extLst>
              <a:ext uri="{FF2B5EF4-FFF2-40B4-BE49-F238E27FC236}">
                <a16:creationId xmlns:a16="http://schemas.microsoft.com/office/drawing/2014/main" id="{71316FA1-B449-3C7F-401E-FE8E1BA89AF7}"/>
              </a:ext>
            </a:extLst>
          </p:cNvPr>
          <p:cNvSpPr>
            <a:spLocks noChangeShapeType="1"/>
          </p:cNvSpPr>
          <p:nvPr/>
        </p:nvSpPr>
        <p:spPr bwMode="auto">
          <a:xfrm>
            <a:off x="1296988" y="4152900"/>
            <a:ext cx="136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7" name="Line 259">
            <a:extLst>
              <a:ext uri="{FF2B5EF4-FFF2-40B4-BE49-F238E27FC236}">
                <a16:creationId xmlns:a16="http://schemas.microsoft.com/office/drawing/2014/main" id="{4A0B8324-735A-9F04-D44F-99875A46DDE4}"/>
              </a:ext>
            </a:extLst>
          </p:cNvPr>
          <p:cNvSpPr>
            <a:spLocks noChangeShapeType="1"/>
          </p:cNvSpPr>
          <p:nvPr/>
        </p:nvSpPr>
        <p:spPr bwMode="auto">
          <a:xfrm>
            <a:off x="1296988" y="3535363"/>
            <a:ext cx="136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8" name="Line 260">
            <a:extLst>
              <a:ext uri="{FF2B5EF4-FFF2-40B4-BE49-F238E27FC236}">
                <a16:creationId xmlns:a16="http://schemas.microsoft.com/office/drawing/2014/main" id="{A7FF5405-D875-EDE6-7A95-E7FD17F64B89}"/>
              </a:ext>
            </a:extLst>
          </p:cNvPr>
          <p:cNvSpPr>
            <a:spLocks noChangeShapeType="1"/>
          </p:cNvSpPr>
          <p:nvPr/>
        </p:nvSpPr>
        <p:spPr bwMode="auto">
          <a:xfrm>
            <a:off x="1296988" y="2919413"/>
            <a:ext cx="136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9" name="Line 261">
            <a:extLst>
              <a:ext uri="{FF2B5EF4-FFF2-40B4-BE49-F238E27FC236}">
                <a16:creationId xmlns:a16="http://schemas.microsoft.com/office/drawing/2014/main" id="{59EFC673-ACB4-5A44-AE64-C2D9A68E4C50}"/>
              </a:ext>
            </a:extLst>
          </p:cNvPr>
          <p:cNvSpPr>
            <a:spLocks noChangeShapeType="1"/>
          </p:cNvSpPr>
          <p:nvPr/>
        </p:nvSpPr>
        <p:spPr bwMode="auto">
          <a:xfrm>
            <a:off x="1296988" y="2301875"/>
            <a:ext cx="136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70" name="Text Box 262">
            <a:extLst>
              <a:ext uri="{FF2B5EF4-FFF2-40B4-BE49-F238E27FC236}">
                <a16:creationId xmlns:a16="http://schemas.microsoft.com/office/drawing/2014/main" id="{B0794486-CF0B-F3E4-8292-3A9535A1548F}"/>
              </a:ext>
            </a:extLst>
          </p:cNvPr>
          <p:cNvSpPr txBox="1">
            <a:spLocks noChangeArrowheads="1"/>
          </p:cNvSpPr>
          <p:nvPr/>
        </p:nvSpPr>
        <p:spPr bwMode="auto">
          <a:xfrm>
            <a:off x="1025525" y="5387975"/>
            <a:ext cx="95091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177</a:t>
            </a:r>
          </a:p>
        </p:txBody>
      </p:sp>
      <p:sp>
        <p:nvSpPr>
          <p:cNvPr id="27671" name="Text Box 263">
            <a:extLst>
              <a:ext uri="{FF2B5EF4-FFF2-40B4-BE49-F238E27FC236}">
                <a16:creationId xmlns:a16="http://schemas.microsoft.com/office/drawing/2014/main" id="{27603C9D-6246-4F11-E80E-1F93B91B571A}"/>
              </a:ext>
            </a:extLst>
          </p:cNvPr>
          <p:cNvSpPr txBox="1">
            <a:spLocks noChangeArrowheads="1"/>
          </p:cNvSpPr>
          <p:nvPr/>
        </p:nvSpPr>
        <p:spPr bwMode="auto">
          <a:xfrm>
            <a:off x="889000" y="5078413"/>
            <a:ext cx="4079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dirty="0">
                <a:latin typeface="HGP創英角ﾎﾟｯﾌﾟ体" panose="040B0A00000000000000" pitchFamily="50" charset="-128"/>
                <a:ea typeface="HGP創英角ﾎﾟｯﾌﾟ体" panose="040B0A00000000000000" pitchFamily="50" charset="-128"/>
              </a:rPr>
              <a:t>０</a:t>
            </a:r>
          </a:p>
        </p:txBody>
      </p:sp>
      <p:sp>
        <p:nvSpPr>
          <p:cNvPr id="27672" name="Text Box 264">
            <a:extLst>
              <a:ext uri="{FF2B5EF4-FFF2-40B4-BE49-F238E27FC236}">
                <a16:creationId xmlns:a16="http://schemas.microsoft.com/office/drawing/2014/main" id="{CC486F19-92B5-6F5C-7EA8-61A9EFC22944}"/>
              </a:ext>
            </a:extLst>
          </p:cNvPr>
          <p:cNvSpPr txBox="1">
            <a:spLocks noChangeArrowheads="1"/>
          </p:cNvSpPr>
          <p:nvPr/>
        </p:nvSpPr>
        <p:spPr bwMode="auto">
          <a:xfrm>
            <a:off x="889000" y="4462463"/>
            <a:ext cx="4079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５</a:t>
            </a:r>
          </a:p>
        </p:txBody>
      </p:sp>
      <p:sp>
        <p:nvSpPr>
          <p:cNvPr id="27673" name="Text Box 265">
            <a:extLst>
              <a:ext uri="{FF2B5EF4-FFF2-40B4-BE49-F238E27FC236}">
                <a16:creationId xmlns:a16="http://schemas.microsoft.com/office/drawing/2014/main" id="{48EDAD3A-6694-6EE0-F098-0FBD9A9E83A8}"/>
              </a:ext>
            </a:extLst>
          </p:cNvPr>
          <p:cNvSpPr txBox="1">
            <a:spLocks noChangeArrowheads="1"/>
          </p:cNvSpPr>
          <p:nvPr/>
        </p:nvSpPr>
        <p:spPr bwMode="auto">
          <a:xfrm>
            <a:off x="685800" y="3844925"/>
            <a:ext cx="6794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１０</a:t>
            </a:r>
          </a:p>
        </p:txBody>
      </p:sp>
      <p:sp>
        <p:nvSpPr>
          <p:cNvPr id="27674" name="Text Box 266">
            <a:extLst>
              <a:ext uri="{FF2B5EF4-FFF2-40B4-BE49-F238E27FC236}">
                <a16:creationId xmlns:a16="http://schemas.microsoft.com/office/drawing/2014/main" id="{FECAD163-96A3-9DA5-BD55-F743D762C9A8}"/>
              </a:ext>
            </a:extLst>
          </p:cNvPr>
          <p:cNvSpPr txBox="1">
            <a:spLocks noChangeArrowheads="1"/>
          </p:cNvSpPr>
          <p:nvPr/>
        </p:nvSpPr>
        <p:spPr bwMode="auto">
          <a:xfrm>
            <a:off x="685800" y="3227388"/>
            <a:ext cx="6794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a:latin typeface="HGP創英角ﾎﾟｯﾌﾟ体" panose="040B0A00000000000000" pitchFamily="50" charset="-128"/>
                <a:ea typeface="HGP創英角ﾎﾟｯﾌﾟ体" panose="040B0A00000000000000" pitchFamily="50" charset="-128"/>
              </a:rPr>
              <a:t>１５</a:t>
            </a:r>
          </a:p>
        </p:txBody>
      </p:sp>
      <p:sp>
        <p:nvSpPr>
          <p:cNvPr id="27675" name="Text Box 267">
            <a:extLst>
              <a:ext uri="{FF2B5EF4-FFF2-40B4-BE49-F238E27FC236}">
                <a16:creationId xmlns:a16="http://schemas.microsoft.com/office/drawing/2014/main" id="{06C94F2D-6354-0D47-1C60-9D9B02651141}"/>
              </a:ext>
            </a:extLst>
          </p:cNvPr>
          <p:cNvSpPr txBox="1">
            <a:spLocks noChangeArrowheads="1"/>
          </p:cNvSpPr>
          <p:nvPr/>
        </p:nvSpPr>
        <p:spPr bwMode="auto">
          <a:xfrm>
            <a:off x="685800" y="2651125"/>
            <a:ext cx="679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dirty="0">
                <a:latin typeface="HGP創英角ﾎﾟｯﾌﾟ体" panose="040B0A00000000000000" pitchFamily="50" charset="-128"/>
                <a:ea typeface="HGP創英角ﾎﾟｯﾌﾟ体" panose="040B0A00000000000000" pitchFamily="50" charset="-128"/>
              </a:rPr>
              <a:t>２０</a:t>
            </a:r>
          </a:p>
        </p:txBody>
      </p:sp>
      <p:sp>
        <p:nvSpPr>
          <p:cNvPr id="27676" name="Text Box 268">
            <a:extLst>
              <a:ext uri="{FF2B5EF4-FFF2-40B4-BE49-F238E27FC236}">
                <a16:creationId xmlns:a16="http://schemas.microsoft.com/office/drawing/2014/main" id="{7DADA273-7A00-84C3-1017-C5621A81D72D}"/>
              </a:ext>
            </a:extLst>
          </p:cNvPr>
          <p:cNvSpPr txBox="1">
            <a:spLocks noChangeArrowheads="1"/>
          </p:cNvSpPr>
          <p:nvPr/>
        </p:nvSpPr>
        <p:spPr bwMode="auto">
          <a:xfrm>
            <a:off x="685800" y="1992313"/>
            <a:ext cx="6794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dirty="0">
                <a:latin typeface="HGP創英角ﾎﾟｯﾌﾟ体" panose="040B0A00000000000000" pitchFamily="50" charset="-128"/>
                <a:ea typeface="HGP創英角ﾎﾟｯﾌﾟ体" panose="040B0A00000000000000" pitchFamily="50" charset="-128"/>
              </a:rPr>
              <a:t>２５</a:t>
            </a:r>
          </a:p>
        </p:txBody>
      </p:sp>
      <p:sp>
        <p:nvSpPr>
          <p:cNvPr id="27677" name="Text Box 269">
            <a:extLst>
              <a:ext uri="{FF2B5EF4-FFF2-40B4-BE49-F238E27FC236}">
                <a16:creationId xmlns:a16="http://schemas.microsoft.com/office/drawing/2014/main" id="{D1CF9E0A-713A-A530-F6CA-3CD09A83264E}"/>
              </a:ext>
            </a:extLst>
          </p:cNvPr>
          <p:cNvSpPr txBox="1">
            <a:spLocks noChangeArrowheads="1"/>
          </p:cNvSpPr>
          <p:nvPr/>
        </p:nvSpPr>
        <p:spPr bwMode="auto">
          <a:xfrm>
            <a:off x="1570038" y="5387975"/>
            <a:ext cx="9509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182</a:t>
            </a:r>
          </a:p>
        </p:txBody>
      </p:sp>
      <p:sp>
        <p:nvSpPr>
          <p:cNvPr id="27678" name="Text Box 270">
            <a:extLst>
              <a:ext uri="{FF2B5EF4-FFF2-40B4-BE49-F238E27FC236}">
                <a16:creationId xmlns:a16="http://schemas.microsoft.com/office/drawing/2014/main" id="{20F62F57-5E3D-320B-70BA-0BC800479998}"/>
              </a:ext>
            </a:extLst>
          </p:cNvPr>
          <p:cNvSpPr txBox="1">
            <a:spLocks noChangeArrowheads="1"/>
          </p:cNvSpPr>
          <p:nvPr/>
        </p:nvSpPr>
        <p:spPr bwMode="auto">
          <a:xfrm>
            <a:off x="2112169" y="5359458"/>
            <a:ext cx="9509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187</a:t>
            </a:r>
          </a:p>
        </p:txBody>
      </p:sp>
      <p:sp>
        <p:nvSpPr>
          <p:cNvPr id="27679" name="Text Box 271">
            <a:extLst>
              <a:ext uri="{FF2B5EF4-FFF2-40B4-BE49-F238E27FC236}">
                <a16:creationId xmlns:a16="http://schemas.microsoft.com/office/drawing/2014/main" id="{B2F945AC-420F-AD3F-40F7-2E64452A4022}"/>
              </a:ext>
            </a:extLst>
          </p:cNvPr>
          <p:cNvSpPr txBox="1">
            <a:spLocks noChangeArrowheads="1"/>
          </p:cNvSpPr>
          <p:nvPr/>
        </p:nvSpPr>
        <p:spPr bwMode="auto">
          <a:xfrm>
            <a:off x="2657475" y="5349486"/>
            <a:ext cx="95091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192</a:t>
            </a:r>
          </a:p>
        </p:txBody>
      </p:sp>
      <p:sp>
        <p:nvSpPr>
          <p:cNvPr id="27680" name="Text Box 272">
            <a:extLst>
              <a:ext uri="{FF2B5EF4-FFF2-40B4-BE49-F238E27FC236}">
                <a16:creationId xmlns:a16="http://schemas.microsoft.com/office/drawing/2014/main" id="{A80C5E86-9264-EBDB-F9FF-8F6CB5F30BF5}"/>
              </a:ext>
            </a:extLst>
          </p:cNvPr>
          <p:cNvSpPr txBox="1">
            <a:spLocks noChangeArrowheads="1"/>
          </p:cNvSpPr>
          <p:nvPr/>
        </p:nvSpPr>
        <p:spPr bwMode="auto">
          <a:xfrm>
            <a:off x="3200400" y="5387975"/>
            <a:ext cx="95091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197</a:t>
            </a:r>
          </a:p>
        </p:txBody>
      </p:sp>
      <p:sp>
        <p:nvSpPr>
          <p:cNvPr id="27681" name="Text Box 273">
            <a:extLst>
              <a:ext uri="{FF2B5EF4-FFF2-40B4-BE49-F238E27FC236}">
                <a16:creationId xmlns:a16="http://schemas.microsoft.com/office/drawing/2014/main" id="{E82EDE73-7041-48EF-A623-9590A97BD394}"/>
              </a:ext>
            </a:extLst>
          </p:cNvPr>
          <p:cNvSpPr txBox="1">
            <a:spLocks noChangeArrowheads="1"/>
          </p:cNvSpPr>
          <p:nvPr/>
        </p:nvSpPr>
        <p:spPr bwMode="auto">
          <a:xfrm>
            <a:off x="3743325" y="5349486"/>
            <a:ext cx="9525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202</a:t>
            </a:r>
          </a:p>
        </p:txBody>
      </p:sp>
      <p:sp>
        <p:nvSpPr>
          <p:cNvPr id="27682" name="Text Box 274">
            <a:extLst>
              <a:ext uri="{FF2B5EF4-FFF2-40B4-BE49-F238E27FC236}">
                <a16:creationId xmlns:a16="http://schemas.microsoft.com/office/drawing/2014/main" id="{D81776BB-4A08-8F86-996E-C28998804D6C}"/>
              </a:ext>
            </a:extLst>
          </p:cNvPr>
          <p:cNvSpPr txBox="1">
            <a:spLocks noChangeArrowheads="1"/>
          </p:cNvSpPr>
          <p:nvPr/>
        </p:nvSpPr>
        <p:spPr bwMode="auto">
          <a:xfrm>
            <a:off x="4287838" y="5349486"/>
            <a:ext cx="9509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207</a:t>
            </a:r>
          </a:p>
        </p:txBody>
      </p:sp>
      <p:sp>
        <p:nvSpPr>
          <p:cNvPr id="27683" name="Text Box 275">
            <a:extLst>
              <a:ext uri="{FF2B5EF4-FFF2-40B4-BE49-F238E27FC236}">
                <a16:creationId xmlns:a16="http://schemas.microsoft.com/office/drawing/2014/main" id="{D8AE594F-4602-B388-7FE1-27DFC97E437A}"/>
              </a:ext>
            </a:extLst>
          </p:cNvPr>
          <p:cNvSpPr txBox="1">
            <a:spLocks noChangeArrowheads="1"/>
          </p:cNvSpPr>
          <p:nvPr/>
        </p:nvSpPr>
        <p:spPr bwMode="auto">
          <a:xfrm>
            <a:off x="4830763" y="5387975"/>
            <a:ext cx="9525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212</a:t>
            </a:r>
          </a:p>
        </p:txBody>
      </p:sp>
      <p:sp>
        <p:nvSpPr>
          <p:cNvPr id="27684" name="Text Box 276">
            <a:extLst>
              <a:ext uri="{FF2B5EF4-FFF2-40B4-BE49-F238E27FC236}">
                <a16:creationId xmlns:a16="http://schemas.microsoft.com/office/drawing/2014/main" id="{ED445DEE-B999-D9BB-4B2B-70ABA27A4288}"/>
              </a:ext>
            </a:extLst>
          </p:cNvPr>
          <p:cNvSpPr txBox="1">
            <a:spLocks noChangeArrowheads="1"/>
          </p:cNvSpPr>
          <p:nvPr/>
        </p:nvSpPr>
        <p:spPr bwMode="auto">
          <a:xfrm>
            <a:off x="5375275" y="5387975"/>
            <a:ext cx="95091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217</a:t>
            </a:r>
          </a:p>
        </p:txBody>
      </p:sp>
      <p:sp>
        <p:nvSpPr>
          <p:cNvPr id="27685" name="Text Box 277">
            <a:extLst>
              <a:ext uri="{FF2B5EF4-FFF2-40B4-BE49-F238E27FC236}">
                <a16:creationId xmlns:a16="http://schemas.microsoft.com/office/drawing/2014/main" id="{D9ABCB66-69C5-51CA-8F88-4729EF8B6BFD}"/>
              </a:ext>
            </a:extLst>
          </p:cNvPr>
          <p:cNvSpPr txBox="1">
            <a:spLocks noChangeArrowheads="1"/>
          </p:cNvSpPr>
          <p:nvPr/>
        </p:nvSpPr>
        <p:spPr bwMode="auto">
          <a:xfrm>
            <a:off x="5915819" y="5416243"/>
            <a:ext cx="9525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222</a:t>
            </a:r>
          </a:p>
        </p:txBody>
      </p:sp>
      <p:sp>
        <p:nvSpPr>
          <p:cNvPr id="27686" name="Text Box 278">
            <a:extLst>
              <a:ext uri="{FF2B5EF4-FFF2-40B4-BE49-F238E27FC236}">
                <a16:creationId xmlns:a16="http://schemas.microsoft.com/office/drawing/2014/main" id="{D9060EDA-C73A-532F-5ABC-051041B7DEC7}"/>
              </a:ext>
            </a:extLst>
          </p:cNvPr>
          <p:cNvSpPr txBox="1">
            <a:spLocks noChangeArrowheads="1"/>
          </p:cNvSpPr>
          <p:nvPr/>
        </p:nvSpPr>
        <p:spPr bwMode="auto">
          <a:xfrm>
            <a:off x="6599238" y="5387975"/>
            <a:ext cx="9509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dirty="0">
                <a:latin typeface="HGP創英角ﾎﾟｯﾌﾟ体" panose="040B0A00000000000000" pitchFamily="50" charset="-128"/>
                <a:ea typeface="HGP創英角ﾎﾟｯﾌﾟ体" panose="040B0A00000000000000" pitchFamily="50" charset="-128"/>
              </a:rPr>
              <a:t>227</a:t>
            </a:r>
          </a:p>
        </p:txBody>
      </p:sp>
      <p:sp>
        <p:nvSpPr>
          <p:cNvPr id="27687" name="Line 279">
            <a:extLst>
              <a:ext uri="{FF2B5EF4-FFF2-40B4-BE49-F238E27FC236}">
                <a16:creationId xmlns:a16="http://schemas.microsoft.com/office/drawing/2014/main" id="{875860A7-4B96-632C-DA4A-182DD1D07BF5}"/>
              </a:ext>
            </a:extLst>
          </p:cNvPr>
          <p:cNvSpPr>
            <a:spLocks noChangeShapeType="1"/>
          </p:cNvSpPr>
          <p:nvPr/>
        </p:nvSpPr>
        <p:spPr bwMode="auto">
          <a:xfrm flipV="1">
            <a:off x="2520950" y="1066800"/>
            <a:ext cx="0" cy="43211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88" name="Line 280">
            <a:extLst>
              <a:ext uri="{FF2B5EF4-FFF2-40B4-BE49-F238E27FC236}">
                <a16:creationId xmlns:a16="http://schemas.microsoft.com/office/drawing/2014/main" id="{C0B8ABCA-2B01-4E4C-74F0-82F3D848B0F2}"/>
              </a:ext>
            </a:extLst>
          </p:cNvPr>
          <p:cNvSpPr>
            <a:spLocks noChangeShapeType="1"/>
          </p:cNvSpPr>
          <p:nvPr/>
        </p:nvSpPr>
        <p:spPr bwMode="auto">
          <a:xfrm flipV="1">
            <a:off x="4151313" y="2301875"/>
            <a:ext cx="0" cy="3086100"/>
          </a:xfrm>
          <a:prstGeom prst="line">
            <a:avLst/>
          </a:prstGeom>
          <a:noFill/>
          <a:ln w="9525">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89" name="Line 281">
            <a:extLst>
              <a:ext uri="{FF2B5EF4-FFF2-40B4-BE49-F238E27FC236}">
                <a16:creationId xmlns:a16="http://schemas.microsoft.com/office/drawing/2014/main" id="{4D755041-50A0-437C-C662-5738BAD576DE}"/>
              </a:ext>
            </a:extLst>
          </p:cNvPr>
          <p:cNvSpPr>
            <a:spLocks noChangeShapeType="1"/>
          </p:cNvSpPr>
          <p:nvPr/>
        </p:nvSpPr>
        <p:spPr bwMode="auto">
          <a:xfrm flipH="1">
            <a:off x="2520950" y="1433513"/>
            <a:ext cx="6794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90" name="Text Box 282">
            <a:extLst>
              <a:ext uri="{FF2B5EF4-FFF2-40B4-BE49-F238E27FC236}">
                <a16:creationId xmlns:a16="http://schemas.microsoft.com/office/drawing/2014/main" id="{9316AE58-31B3-82C1-8A59-1170337D6BFF}"/>
              </a:ext>
            </a:extLst>
          </p:cNvPr>
          <p:cNvSpPr txBox="1">
            <a:spLocks noChangeArrowheads="1"/>
          </p:cNvSpPr>
          <p:nvPr/>
        </p:nvSpPr>
        <p:spPr bwMode="auto">
          <a:xfrm>
            <a:off x="3114675" y="1066800"/>
            <a:ext cx="176847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latin typeface="HGP創英角ﾎﾟｯﾌﾟ体" panose="040B0A00000000000000" pitchFamily="50" charset="-128"/>
                <a:ea typeface="HGP創英角ﾎﾟｯﾌﾟ体" panose="040B0A00000000000000" pitchFamily="50" charset="-128"/>
              </a:rPr>
              <a:t>規格</a:t>
            </a:r>
          </a:p>
          <a:p>
            <a:pPr eaLnBrk="1" hangingPunct="1">
              <a:spcBef>
                <a:spcPct val="0"/>
              </a:spcBef>
              <a:buFontTx/>
              <a:buNone/>
            </a:pPr>
            <a:r>
              <a:rPr lang="en-US" altLang="ja-JP" sz="1600" dirty="0">
                <a:latin typeface="HGP創英角ﾎﾟｯﾌﾟ体" panose="040B0A00000000000000" pitchFamily="50" charset="-128"/>
                <a:ea typeface="HGP創英角ﾎﾟｯﾌﾟ体" panose="040B0A00000000000000" pitchFamily="50" charset="-128"/>
              </a:rPr>
              <a:t>185</a:t>
            </a:r>
            <a:r>
              <a:rPr lang="ja-JP" altLang="en-US" sz="1600">
                <a:latin typeface="HGP創英角ﾎﾟｯﾌﾟ体" panose="040B0A00000000000000" pitchFamily="50" charset="-128"/>
                <a:ea typeface="HGP創英角ﾎﾟｯﾌﾟ体" panose="040B0A00000000000000" pitchFamily="50" charset="-128"/>
              </a:rPr>
              <a:t>～</a:t>
            </a:r>
            <a:r>
              <a:rPr lang="en-US" altLang="ja-JP" sz="1600" dirty="0">
                <a:latin typeface="HGP創英角ﾎﾟｯﾌﾟ体" panose="040B0A00000000000000" pitchFamily="50" charset="-128"/>
                <a:ea typeface="HGP創英角ﾎﾟｯﾌﾟ体" panose="040B0A00000000000000" pitchFamily="50" charset="-128"/>
              </a:rPr>
              <a:t>265</a:t>
            </a:r>
          </a:p>
        </p:txBody>
      </p:sp>
      <p:sp>
        <p:nvSpPr>
          <p:cNvPr id="27691" name="Text Box 284">
            <a:extLst>
              <a:ext uri="{FF2B5EF4-FFF2-40B4-BE49-F238E27FC236}">
                <a16:creationId xmlns:a16="http://schemas.microsoft.com/office/drawing/2014/main" id="{B5EF71C2-00F2-515F-E311-5FF684BFA175}"/>
              </a:ext>
            </a:extLst>
          </p:cNvPr>
          <p:cNvSpPr txBox="1">
            <a:spLocks noChangeArrowheads="1"/>
          </p:cNvSpPr>
          <p:nvPr/>
        </p:nvSpPr>
        <p:spPr bwMode="auto">
          <a:xfrm>
            <a:off x="3573463" y="1947863"/>
            <a:ext cx="1768475"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dirty="0">
                <a:latin typeface="HGP創英角ﾎﾟｯﾌﾟ体" panose="040B0A00000000000000" pitchFamily="50" charset="-128"/>
                <a:ea typeface="HGP創英角ﾎﾟｯﾌﾟ体" panose="040B0A00000000000000" pitchFamily="50" charset="-128"/>
              </a:rPr>
              <a:t>Ｘ＝</a:t>
            </a:r>
            <a:r>
              <a:rPr lang="ja-JP" altLang="en-US" sz="1600" dirty="0">
                <a:latin typeface="HGP創英角ﾎﾟｯﾌﾟ体" panose="040B0A00000000000000" pitchFamily="50" charset="-128"/>
                <a:ea typeface="HGP創英角ﾎﾟｯﾌﾟ体" panose="040B0A00000000000000" pitchFamily="50" charset="-128"/>
              </a:rPr>
              <a:t>２０１．６</a:t>
            </a:r>
            <a:endParaRPr lang="ja-JP" altLang="en-US" sz="1200" dirty="0">
              <a:latin typeface="HGP創英角ﾎﾟｯﾌﾟ体" panose="040B0A00000000000000" pitchFamily="50" charset="-128"/>
              <a:ea typeface="HGP創英角ﾎﾟｯﾌﾟ体" panose="040B0A00000000000000" pitchFamily="50" charset="-128"/>
            </a:endParaRPr>
          </a:p>
        </p:txBody>
      </p:sp>
      <p:sp>
        <p:nvSpPr>
          <p:cNvPr id="27692" name="Text Box 285">
            <a:extLst>
              <a:ext uri="{FF2B5EF4-FFF2-40B4-BE49-F238E27FC236}">
                <a16:creationId xmlns:a16="http://schemas.microsoft.com/office/drawing/2014/main" id="{FE0F54D1-9D10-6B59-FA92-D5A425ABA43C}"/>
              </a:ext>
            </a:extLst>
          </p:cNvPr>
          <p:cNvSpPr txBox="1">
            <a:spLocks noChangeArrowheads="1"/>
          </p:cNvSpPr>
          <p:nvPr/>
        </p:nvSpPr>
        <p:spPr bwMode="auto">
          <a:xfrm>
            <a:off x="3200400" y="1857375"/>
            <a:ext cx="6794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ja-JP" altLang="en-US" sz="1200"/>
              <a:t>－</a:t>
            </a:r>
          </a:p>
        </p:txBody>
      </p:sp>
      <p:sp>
        <p:nvSpPr>
          <p:cNvPr id="27693" name="Text Box 286">
            <a:extLst>
              <a:ext uri="{FF2B5EF4-FFF2-40B4-BE49-F238E27FC236}">
                <a16:creationId xmlns:a16="http://schemas.microsoft.com/office/drawing/2014/main" id="{D3566362-44D9-D416-73A2-E7AD19C9B334}"/>
              </a:ext>
            </a:extLst>
          </p:cNvPr>
          <p:cNvSpPr txBox="1">
            <a:spLocks noChangeArrowheads="1"/>
          </p:cNvSpPr>
          <p:nvPr/>
        </p:nvSpPr>
        <p:spPr bwMode="auto">
          <a:xfrm>
            <a:off x="5375275" y="1066800"/>
            <a:ext cx="2854325" cy="73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期間：○月○日～○日</a:t>
            </a:r>
          </a:p>
          <a:p>
            <a:pPr eaLnBrk="1" hangingPunct="1">
              <a:spcBef>
                <a:spcPct val="0"/>
              </a:spcBef>
              <a:buFontTx/>
              <a:buNone/>
            </a:pPr>
            <a:r>
              <a:rPr lang="en-US" altLang="ja-JP" sz="1400" dirty="0">
                <a:latin typeface="HGP創英角ﾎﾟｯﾌﾟ体" panose="040B0A00000000000000" pitchFamily="50" charset="-128"/>
                <a:ea typeface="HGP創英角ﾎﾟｯﾌﾟ体" panose="040B0A00000000000000" pitchFamily="50" charset="-128"/>
              </a:rPr>
              <a:t>n=</a:t>
            </a:r>
            <a:r>
              <a:rPr lang="ja-JP" altLang="en-US" sz="1400">
                <a:latin typeface="HGP創英角ﾎﾟｯﾌﾟ体" panose="040B0A00000000000000" pitchFamily="50" charset="-128"/>
                <a:ea typeface="HGP創英角ﾎﾟｯﾌﾟ体" panose="040B0A00000000000000" pitchFamily="50" charset="-128"/>
              </a:rPr>
              <a:t>１００</a:t>
            </a:r>
          </a:p>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作成者：○○○</a:t>
            </a:r>
          </a:p>
        </p:txBody>
      </p:sp>
      <p:sp>
        <p:nvSpPr>
          <p:cNvPr id="27694" name="Text Box 287">
            <a:extLst>
              <a:ext uri="{FF2B5EF4-FFF2-40B4-BE49-F238E27FC236}">
                <a16:creationId xmlns:a16="http://schemas.microsoft.com/office/drawing/2014/main" id="{B9278689-6B27-6AC3-500E-16668062B278}"/>
              </a:ext>
            </a:extLst>
          </p:cNvPr>
          <p:cNvSpPr txBox="1">
            <a:spLocks noChangeArrowheads="1"/>
          </p:cNvSpPr>
          <p:nvPr/>
        </p:nvSpPr>
        <p:spPr bwMode="auto">
          <a:xfrm>
            <a:off x="5918200" y="2609850"/>
            <a:ext cx="17684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Ｓ＝１０．０</a:t>
            </a:r>
          </a:p>
          <a:p>
            <a:pPr eaLnBrk="1" hangingPunct="1">
              <a:spcBef>
                <a:spcPct val="0"/>
              </a:spcBef>
              <a:buFontTx/>
              <a:buNone/>
            </a:pPr>
            <a:r>
              <a:rPr lang="en-US" altLang="ja-JP" sz="1400" dirty="0">
                <a:latin typeface="HGP創英角ﾎﾟｯﾌﾟ体" panose="040B0A00000000000000" pitchFamily="50" charset="-128"/>
                <a:ea typeface="HGP創英角ﾎﾟｯﾌﾟ体" panose="040B0A00000000000000" pitchFamily="50" charset="-128"/>
              </a:rPr>
              <a:t>Cp</a:t>
            </a:r>
            <a:r>
              <a:rPr lang="ja-JP" altLang="en-US" sz="1400">
                <a:latin typeface="HGP創英角ﾎﾟｯﾌﾟ体" panose="040B0A00000000000000" pitchFamily="50" charset="-128"/>
                <a:ea typeface="HGP創英角ﾎﾟｯﾌﾟ体" panose="040B0A00000000000000" pitchFamily="50" charset="-128"/>
              </a:rPr>
              <a:t>＝１．３３</a:t>
            </a:r>
          </a:p>
        </p:txBody>
      </p:sp>
      <p:sp>
        <p:nvSpPr>
          <p:cNvPr id="27695" name="AutoShape 288">
            <a:extLst>
              <a:ext uri="{FF2B5EF4-FFF2-40B4-BE49-F238E27FC236}">
                <a16:creationId xmlns:a16="http://schemas.microsoft.com/office/drawing/2014/main" id="{4B665D84-3932-3B2F-A251-AEF54DED3127}"/>
              </a:ext>
            </a:extLst>
          </p:cNvPr>
          <p:cNvSpPr>
            <a:spLocks/>
          </p:cNvSpPr>
          <p:nvPr/>
        </p:nvSpPr>
        <p:spPr bwMode="auto">
          <a:xfrm rot="3434966">
            <a:off x="1912144" y="4137819"/>
            <a:ext cx="173038" cy="1130300"/>
          </a:xfrm>
          <a:prstGeom prst="leftBrace">
            <a:avLst>
              <a:gd name="adj1" fmla="val 54434"/>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96" name="AutoShape 289">
            <a:extLst>
              <a:ext uri="{FF2B5EF4-FFF2-40B4-BE49-F238E27FC236}">
                <a16:creationId xmlns:a16="http://schemas.microsoft.com/office/drawing/2014/main" id="{47C5192A-AFF5-D680-38AA-274CEC9951EF}"/>
              </a:ext>
            </a:extLst>
          </p:cNvPr>
          <p:cNvSpPr>
            <a:spLocks noChangeArrowheads="1"/>
          </p:cNvSpPr>
          <p:nvPr/>
        </p:nvSpPr>
        <p:spPr bwMode="auto">
          <a:xfrm>
            <a:off x="1704975" y="3998913"/>
            <a:ext cx="407988" cy="617537"/>
          </a:xfrm>
          <a:prstGeom prst="downArrow">
            <a:avLst>
              <a:gd name="adj1" fmla="val 50000"/>
              <a:gd name="adj2" fmla="val 3784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200"/>
          </a:p>
        </p:txBody>
      </p:sp>
      <p:sp>
        <p:nvSpPr>
          <p:cNvPr id="27697" name="Text Box 290">
            <a:extLst>
              <a:ext uri="{FF2B5EF4-FFF2-40B4-BE49-F238E27FC236}">
                <a16:creationId xmlns:a16="http://schemas.microsoft.com/office/drawing/2014/main" id="{25C205F4-0217-C7B1-7B26-94D58FDC9660}"/>
              </a:ext>
            </a:extLst>
          </p:cNvPr>
          <p:cNvSpPr txBox="1">
            <a:spLocks noChangeArrowheads="1"/>
          </p:cNvSpPr>
          <p:nvPr/>
        </p:nvSpPr>
        <p:spPr bwMode="auto">
          <a:xfrm>
            <a:off x="1314450" y="3497263"/>
            <a:ext cx="1087438"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b="1"/>
              <a:t>規格外</a:t>
            </a:r>
          </a:p>
        </p:txBody>
      </p:sp>
      <p:sp>
        <p:nvSpPr>
          <p:cNvPr id="27698" name="Rectangle 291">
            <a:extLst>
              <a:ext uri="{FF2B5EF4-FFF2-40B4-BE49-F238E27FC236}">
                <a16:creationId xmlns:a16="http://schemas.microsoft.com/office/drawing/2014/main" id="{42F8D1E3-B0F4-A8F3-6229-8993C90AE4C2}"/>
              </a:ext>
            </a:extLst>
          </p:cNvPr>
          <p:cNvSpPr>
            <a:spLocks noChangeArrowheads="1"/>
          </p:cNvSpPr>
          <p:nvPr/>
        </p:nvSpPr>
        <p:spPr bwMode="auto">
          <a:xfrm>
            <a:off x="2895600" y="5744162"/>
            <a:ext cx="2925801" cy="338554"/>
          </a:xfrm>
          <a:prstGeom prst="rect">
            <a:avLst/>
          </a:prstGeom>
          <a:noFill/>
          <a:ln>
            <a:noFill/>
          </a:ln>
          <a:effectLst/>
        </p:spPr>
        <p:txBody>
          <a:bodyPr wrap="none" anchor="ctr">
            <a:spAutoFit/>
          </a:bodyPr>
          <a:lstStyle>
            <a:lvl1pPr indent="4191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defRPr/>
            </a:pPr>
            <a:r>
              <a:rPr lang="ja-JP" altLang="en-US" sz="1600" b="1" dirty="0">
                <a:latin typeface="HGP創英角ﾎﾟｯﾌﾟ体" panose="040B0A00000000000000" pitchFamily="50" charset="-128"/>
                <a:ea typeface="HGP創英角ﾎﾟｯﾌﾟ体" panose="040B0A00000000000000" pitchFamily="50" charset="-128"/>
              </a:rPr>
              <a:t>金属材料硬さヒストグラム</a:t>
            </a:r>
            <a:endParaRPr lang="ja-JP" altLang="en-US" sz="3600" b="1" dirty="0">
              <a:latin typeface="HGP創英角ﾎﾟｯﾌﾟ体" panose="040B0A00000000000000" pitchFamily="50" charset="-128"/>
              <a:ea typeface="HGP創英角ﾎﾟｯﾌﾟ体" panose="040B0A00000000000000" pitchFamily="50" charset="-128"/>
            </a:endParaRPr>
          </a:p>
        </p:txBody>
      </p:sp>
      <p:sp>
        <p:nvSpPr>
          <p:cNvPr id="52" name="object 2">
            <a:extLst>
              <a:ext uri="{FF2B5EF4-FFF2-40B4-BE49-F238E27FC236}">
                <a16:creationId xmlns:a16="http://schemas.microsoft.com/office/drawing/2014/main" id="{C15E0A23-A097-49FE-BC11-07D9C1C5DB8D}"/>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35</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314632" y="926133"/>
            <a:ext cx="8514735" cy="2365044"/>
          </a:xfrm>
          <a:custGeom>
            <a:avLst/>
            <a:gdLst/>
            <a:ahLst/>
            <a:cxnLst/>
            <a:rect l="l" t="t" r="r" b="b"/>
            <a:pathLst>
              <a:path w="8784590" h="2161540">
                <a:moveTo>
                  <a:pt x="0" y="360172"/>
                </a:moveTo>
                <a:lnTo>
                  <a:pt x="3288" y="311306"/>
                </a:lnTo>
                <a:lnTo>
                  <a:pt x="12866" y="264436"/>
                </a:lnTo>
                <a:lnTo>
                  <a:pt x="28305" y="219991"/>
                </a:lnTo>
                <a:lnTo>
                  <a:pt x="49176" y="178402"/>
                </a:lnTo>
                <a:lnTo>
                  <a:pt x="75050" y="140096"/>
                </a:lnTo>
                <a:lnTo>
                  <a:pt x="105497" y="105505"/>
                </a:lnTo>
                <a:lnTo>
                  <a:pt x="140088" y="75057"/>
                </a:lnTo>
                <a:lnTo>
                  <a:pt x="178394" y="49181"/>
                </a:lnTo>
                <a:lnTo>
                  <a:pt x="219986" y="28309"/>
                </a:lnTo>
                <a:lnTo>
                  <a:pt x="264434" y="12868"/>
                </a:lnTo>
                <a:lnTo>
                  <a:pt x="311310" y="3288"/>
                </a:lnTo>
                <a:lnTo>
                  <a:pt x="360184" y="0"/>
                </a:lnTo>
                <a:lnTo>
                  <a:pt x="8424164" y="0"/>
                </a:lnTo>
                <a:lnTo>
                  <a:pt x="8473029" y="3288"/>
                </a:lnTo>
                <a:lnTo>
                  <a:pt x="8519899" y="12868"/>
                </a:lnTo>
                <a:lnTo>
                  <a:pt x="8564344" y="28309"/>
                </a:lnTo>
                <a:lnTo>
                  <a:pt x="8605933" y="49181"/>
                </a:lnTo>
                <a:lnTo>
                  <a:pt x="8644239" y="75057"/>
                </a:lnTo>
                <a:lnTo>
                  <a:pt x="8678830" y="105505"/>
                </a:lnTo>
                <a:lnTo>
                  <a:pt x="8709278" y="140096"/>
                </a:lnTo>
                <a:lnTo>
                  <a:pt x="8735154" y="178402"/>
                </a:lnTo>
                <a:lnTo>
                  <a:pt x="8756026" y="219991"/>
                </a:lnTo>
                <a:lnTo>
                  <a:pt x="8771467" y="264436"/>
                </a:lnTo>
                <a:lnTo>
                  <a:pt x="8781047" y="311306"/>
                </a:lnTo>
                <a:lnTo>
                  <a:pt x="8784336" y="360172"/>
                </a:lnTo>
                <a:lnTo>
                  <a:pt x="8784336" y="1800860"/>
                </a:lnTo>
                <a:lnTo>
                  <a:pt x="8781047" y="1849725"/>
                </a:lnTo>
                <a:lnTo>
                  <a:pt x="8771467" y="1896595"/>
                </a:lnTo>
                <a:lnTo>
                  <a:pt x="8756026" y="1941040"/>
                </a:lnTo>
                <a:lnTo>
                  <a:pt x="8735154" y="1982629"/>
                </a:lnTo>
                <a:lnTo>
                  <a:pt x="8709278" y="2020935"/>
                </a:lnTo>
                <a:lnTo>
                  <a:pt x="8678830" y="2055526"/>
                </a:lnTo>
                <a:lnTo>
                  <a:pt x="8644239" y="2085974"/>
                </a:lnTo>
                <a:lnTo>
                  <a:pt x="8605933" y="2111850"/>
                </a:lnTo>
                <a:lnTo>
                  <a:pt x="8564344" y="2132722"/>
                </a:lnTo>
                <a:lnTo>
                  <a:pt x="8519899" y="2148163"/>
                </a:lnTo>
                <a:lnTo>
                  <a:pt x="8473029" y="2157743"/>
                </a:lnTo>
                <a:lnTo>
                  <a:pt x="8424164" y="2161032"/>
                </a:lnTo>
                <a:lnTo>
                  <a:pt x="360184" y="2161032"/>
                </a:lnTo>
                <a:lnTo>
                  <a:pt x="311310" y="2157743"/>
                </a:lnTo>
                <a:lnTo>
                  <a:pt x="264434" y="2148163"/>
                </a:lnTo>
                <a:lnTo>
                  <a:pt x="219986" y="2132722"/>
                </a:lnTo>
                <a:lnTo>
                  <a:pt x="178394" y="2111850"/>
                </a:lnTo>
                <a:lnTo>
                  <a:pt x="140088" y="2085974"/>
                </a:lnTo>
                <a:lnTo>
                  <a:pt x="105497" y="2055526"/>
                </a:lnTo>
                <a:lnTo>
                  <a:pt x="75050" y="2020935"/>
                </a:lnTo>
                <a:lnTo>
                  <a:pt x="49176" y="1982629"/>
                </a:lnTo>
                <a:lnTo>
                  <a:pt x="28305" y="1941040"/>
                </a:lnTo>
                <a:lnTo>
                  <a:pt x="12866" y="1896595"/>
                </a:lnTo>
                <a:lnTo>
                  <a:pt x="3288" y="1849725"/>
                </a:lnTo>
                <a:lnTo>
                  <a:pt x="0" y="1800860"/>
                </a:lnTo>
                <a:lnTo>
                  <a:pt x="0" y="360172"/>
                </a:lnTo>
                <a:close/>
              </a:path>
            </a:pathLst>
          </a:custGeom>
          <a:ln w="27432">
            <a:solidFill>
              <a:srgbClr val="000000"/>
            </a:solidFill>
          </a:ln>
        </p:spPr>
        <p:txBody>
          <a:bodyPr wrap="square" lIns="0" tIns="144000" rIns="0" bIns="0" rtlCol="0"/>
          <a:lstStyle/>
          <a:p>
            <a:r>
              <a:rPr lang="ja-JP" altLang="en-US" sz="2800" dirty="0">
                <a:latin typeface="HGS創英角ﾎﾟｯﾌﾟ体" panose="040B0A00000000000000" pitchFamily="50" charset="-128"/>
                <a:ea typeface="HGS創英角ﾎﾟｯﾌﾟ体" panose="040B0A00000000000000" pitchFamily="50" charset="-128"/>
              </a:rPr>
              <a:t>  </a:t>
            </a:r>
            <a:r>
              <a:rPr lang="ja-JP" altLang="en-US" sz="2800" dirty="0">
                <a:latin typeface="HGP創英角ﾎﾟｯﾌﾟ体" panose="040B0A00000000000000" pitchFamily="50" charset="-128"/>
                <a:ea typeface="HGP創英角ﾎﾟｯﾌﾟ体" panose="040B0A00000000000000" pitchFamily="50" charset="-128"/>
              </a:rPr>
              <a:t>ＱＣサークルとは、</a:t>
            </a:r>
          </a:p>
          <a:p>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   第一線の職場で働く人々</a:t>
            </a:r>
            <a:r>
              <a:rPr lang="ja-JP" altLang="en-US" sz="2800" dirty="0">
                <a:latin typeface="HGP創英角ﾎﾟｯﾌﾟ体" panose="040B0A00000000000000" pitchFamily="50" charset="-128"/>
                <a:ea typeface="HGP創英角ﾎﾟｯﾌﾟ体" panose="040B0A00000000000000" pitchFamily="50" charset="-128"/>
              </a:rPr>
              <a:t>が</a:t>
            </a:r>
          </a:p>
          <a:p>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   継続的</a:t>
            </a:r>
            <a:r>
              <a:rPr lang="ja-JP" altLang="en-US" sz="2800" dirty="0">
                <a:latin typeface="HGP創英角ﾎﾟｯﾌﾟ体" panose="040B0A00000000000000" pitchFamily="50" charset="-128"/>
                <a:ea typeface="HGP創英角ﾎﾟｯﾌﾟ体" panose="040B0A00000000000000" pitchFamily="50" charset="-128"/>
              </a:rPr>
              <a:t>に製品・サービス・</a:t>
            </a: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仕事などの</a:t>
            </a:r>
            <a:endParaRPr lang="en-US" altLang="ja-JP" sz="2800" dirty="0">
              <a:solidFill>
                <a:srgbClr val="0000FF"/>
              </a:solidFill>
              <a:latin typeface="HGP創英角ﾎﾟｯﾌﾟ体" panose="040B0A00000000000000" pitchFamily="50" charset="-128"/>
              <a:ea typeface="HGP創英角ﾎﾟｯﾌﾟ体" panose="040B0A00000000000000" pitchFamily="50" charset="-128"/>
            </a:endParaRPr>
          </a:p>
          <a:p>
            <a:r>
              <a:rPr lang="en-US" altLang="ja-JP" sz="2800" dirty="0">
                <a:solidFill>
                  <a:srgbClr val="0000FF"/>
                </a:solidFill>
                <a:latin typeface="HGP創英角ﾎﾟｯﾌﾟ体" panose="040B0A00000000000000" pitchFamily="50" charset="-128"/>
                <a:ea typeface="HGP創英角ﾎﾟｯﾌﾟ体" panose="040B0A00000000000000" pitchFamily="50" charset="-128"/>
              </a:rPr>
              <a:t>   </a:t>
            </a: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質の管理・改善 </a:t>
            </a:r>
            <a:r>
              <a:rPr lang="ja-JP" altLang="en-US" sz="2800" dirty="0">
                <a:latin typeface="HGP創英角ﾎﾟｯﾌﾟ体" panose="040B0A00000000000000" pitchFamily="50" charset="-128"/>
                <a:ea typeface="HGP創英角ﾎﾟｯﾌﾟ体" panose="040B0A00000000000000" pitchFamily="50" charset="-128"/>
              </a:rPr>
              <a:t>を行う小グループである。</a:t>
            </a:r>
          </a:p>
        </p:txBody>
      </p:sp>
      <p:sp>
        <p:nvSpPr>
          <p:cNvPr id="10" name="object 10"/>
          <p:cNvSpPr txBox="1"/>
          <p:nvPr/>
        </p:nvSpPr>
        <p:spPr>
          <a:xfrm>
            <a:off x="181355" y="127232"/>
            <a:ext cx="7863840" cy="661078"/>
          </a:xfrm>
          <a:prstGeom prst="rect">
            <a:avLst/>
          </a:prstGeom>
        </p:spPr>
        <p:txBody>
          <a:bodyPr vert="horz" wrap="square" lIns="0" tIns="106045" rIns="0" bIns="0" rtlCol="0">
            <a:spAutoFit/>
          </a:bodyPr>
          <a:lstStyle/>
          <a:p>
            <a:pPr marL="12700">
              <a:spcBef>
                <a:spcPts val="835"/>
              </a:spcBef>
            </a:pPr>
            <a:r>
              <a:rPr lang="ja-JP" altLang="en-US" sz="3600" spc="-5" dirty="0">
                <a:latin typeface="HGP創英角ﾎﾟｯﾌﾟ体" panose="040B0A00000000000000" pitchFamily="50" charset="-128"/>
                <a:ea typeface="HGP創英角ﾎﾟｯﾌﾟ体" panose="040B0A00000000000000" pitchFamily="50" charset="-128"/>
                <a:cs typeface="HGP創英角ﾎﾟｯﾌﾟ体"/>
              </a:rPr>
              <a:t>１）</a:t>
            </a:r>
            <a:r>
              <a:rPr sz="3600" spc="-5" dirty="0">
                <a:latin typeface="HGP創英角ﾎﾟｯﾌﾟ体" panose="040B0A00000000000000" pitchFamily="50" charset="-128"/>
                <a:ea typeface="HGP創英角ﾎﾟｯﾌﾟ体" panose="040B0A00000000000000" pitchFamily="50" charset="-128"/>
                <a:cs typeface="HGP創英角ﾎﾟｯﾌﾟ体"/>
              </a:rPr>
              <a:t>ＱＣ</a:t>
            </a:r>
            <a:r>
              <a:rPr sz="3600" spc="-10" dirty="0">
                <a:latin typeface="HGP創英角ﾎﾟｯﾌﾟ体" panose="040B0A00000000000000" pitchFamily="50" charset="-128"/>
                <a:ea typeface="HGP創英角ﾎﾟｯﾌﾟ体" panose="040B0A00000000000000" pitchFamily="50" charset="-128"/>
                <a:cs typeface="HGP創英角ﾎﾟｯﾌﾟ体"/>
              </a:rPr>
              <a:t>サークルとは</a:t>
            </a:r>
            <a:r>
              <a:rPr sz="3600" spc="-15" dirty="0">
                <a:latin typeface="HGP創英角ﾎﾟｯﾌﾟ体" panose="040B0A00000000000000" pitchFamily="50" charset="-128"/>
                <a:ea typeface="HGP創英角ﾎﾟｯﾌﾟ体" panose="040B0A00000000000000" pitchFamily="50" charset="-128"/>
                <a:cs typeface="HGP創英角ﾎﾟｯﾌﾟ体"/>
              </a:rPr>
              <a:t>(</a:t>
            </a:r>
            <a:r>
              <a:rPr sz="3600" spc="-10" dirty="0">
                <a:latin typeface="HGP創英角ﾎﾟｯﾌﾟ体" panose="040B0A00000000000000" pitchFamily="50" charset="-128"/>
                <a:ea typeface="HGP創英角ﾎﾟｯﾌﾟ体" panose="040B0A00000000000000" pitchFamily="50" charset="-128"/>
                <a:cs typeface="HGP創英角ﾎﾟｯﾌﾟ体"/>
              </a:rPr>
              <a:t>定義</a:t>
            </a:r>
            <a:r>
              <a:rPr sz="3600" spc="-5" dirty="0">
                <a:latin typeface="HGP創英角ﾎﾟｯﾌﾟ体" panose="040B0A00000000000000" pitchFamily="50" charset="-128"/>
                <a:ea typeface="HGP創英角ﾎﾟｯﾌﾟ体" panose="040B0A00000000000000" pitchFamily="50" charset="-128"/>
                <a:cs typeface="HGP創英角ﾎﾟｯﾌﾟ体"/>
              </a:rPr>
              <a:t>)</a:t>
            </a:r>
            <a:endParaRPr sz="3200" dirty="0">
              <a:latin typeface="HGP創英角ﾎﾟｯﾌﾟ体" panose="040B0A00000000000000" pitchFamily="50" charset="-128"/>
              <a:ea typeface="HGP創英角ﾎﾟｯﾌﾟ体" panose="040B0A00000000000000" pitchFamily="50" charset="-128"/>
              <a:cs typeface="Microsoft JhengHei"/>
            </a:endParaRPr>
          </a:p>
        </p:txBody>
      </p:sp>
      <p:sp>
        <p:nvSpPr>
          <p:cNvPr id="18" name="object 5">
            <a:extLst>
              <a:ext uri="{FF2B5EF4-FFF2-40B4-BE49-F238E27FC236}">
                <a16:creationId xmlns:a16="http://schemas.microsoft.com/office/drawing/2014/main" id="{2DA8D47F-7F10-4E45-BB57-AE5930B870B2}"/>
              </a:ext>
            </a:extLst>
          </p:cNvPr>
          <p:cNvSpPr/>
          <p:nvPr/>
        </p:nvSpPr>
        <p:spPr>
          <a:xfrm>
            <a:off x="314632" y="3429000"/>
            <a:ext cx="8514735" cy="1683731"/>
          </a:xfrm>
          <a:custGeom>
            <a:avLst/>
            <a:gdLst/>
            <a:ahLst/>
            <a:cxnLst/>
            <a:rect l="l" t="t" r="r" b="b"/>
            <a:pathLst>
              <a:path w="5904230" h="3096895">
                <a:moveTo>
                  <a:pt x="0" y="276225"/>
                </a:moveTo>
                <a:lnTo>
                  <a:pt x="4449" y="226580"/>
                </a:lnTo>
                <a:lnTo>
                  <a:pt x="17278" y="179852"/>
                </a:lnTo>
                <a:lnTo>
                  <a:pt x="37705" y="136821"/>
                </a:lnTo>
                <a:lnTo>
                  <a:pt x="64952" y="98268"/>
                </a:lnTo>
                <a:lnTo>
                  <a:pt x="98238" y="64973"/>
                </a:lnTo>
                <a:lnTo>
                  <a:pt x="136783" y="37719"/>
                </a:lnTo>
                <a:lnTo>
                  <a:pt x="179807" y="17284"/>
                </a:lnTo>
                <a:lnTo>
                  <a:pt x="226531" y="4451"/>
                </a:lnTo>
                <a:lnTo>
                  <a:pt x="276174" y="0"/>
                </a:lnTo>
                <a:lnTo>
                  <a:pt x="5627751" y="0"/>
                </a:lnTo>
                <a:lnTo>
                  <a:pt x="5677395" y="4451"/>
                </a:lnTo>
                <a:lnTo>
                  <a:pt x="5724123" y="17284"/>
                </a:lnTo>
                <a:lnTo>
                  <a:pt x="5767154" y="37718"/>
                </a:lnTo>
                <a:lnTo>
                  <a:pt x="5805707" y="64973"/>
                </a:lnTo>
                <a:lnTo>
                  <a:pt x="5839002" y="98268"/>
                </a:lnTo>
                <a:lnTo>
                  <a:pt x="5866257" y="136821"/>
                </a:lnTo>
                <a:lnTo>
                  <a:pt x="5886691" y="179852"/>
                </a:lnTo>
                <a:lnTo>
                  <a:pt x="5899524" y="226580"/>
                </a:lnTo>
                <a:lnTo>
                  <a:pt x="5903976" y="276225"/>
                </a:lnTo>
                <a:lnTo>
                  <a:pt x="5903976" y="2820543"/>
                </a:lnTo>
                <a:lnTo>
                  <a:pt x="5899524" y="2870187"/>
                </a:lnTo>
                <a:lnTo>
                  <a:pt x="5886691" y="2916915"/>
                </a:lnTo>
                <a:lnTo>
                  <a:pt x="5866257" y="2959946"/>
                </a:lnTo>
                <a:lnTo>
                  <a:pt x="5839002" y="2998499"/>
                </a:lnTo>
                <a:lnTo>
                  <a:pt x="5805707" y="3031794"/>
                </a:lnTo>
                <a:lnTo>
                  <a:pt x="5767154" y="3059049"/>
                </a:lnTo>
                <a:lnTo>
                  <a:pt x="5724123" y="3079483"/>
                </a:lnTo>
                <a:lnTo>
                  <a:pt x="5677395" y="3092316"/>
                </a:lnTo>
                <a:lnTo>
                  <a:pt x="5627751" y="3096768"/>
                </a:lnTo>
                <a:lnTo>
                  <a:pt x="276174" y="3096768"/>
                </a:lnTo>
                <a:lnTo>
                  <a:pt x="226531" y="3092316"/>
                </a:lnTo>
                <a:lnTo>
                  <a:pt x="179807" y="3079483"/>
                </a:lnTo>
                <a:lnTo>
                  <a:pt x="136783" y="3059048"/>
                </a:lnTo>
                <a:lnTo>
                  <a:pt x="98238" y="3031794"/>
                </a:lnTo>
                <a:lnTo>
                  <a:pt x="64952" y="2998499"/>
                </a:lnTo>
                <a:lnTo>
                  <a:pt x="37705" y="2959946"/>
                </a:lnTo>
                <a:lnTo>
                  <a:pt x="17278" y="2916915"/>
                </a:lnTo>
                <a:lnTo>
                  <a:pt x="4449" y="2870187"/>
                </a:lnTo>
                <a:lnTo>
                  <a:pt x="0" y="2820543"/>
                </a:lnTo>
                <a:lnTo>
                  <a:pt x="0" y="276225"/>
                </a:lnTo>
                <a:close/>
              </a:path>
            </a:pathLst>
          </a:custGeom>
          <a:ln w="27432">
            <a:solidFill>
              <a:srgbClr val="000000"/>
            </a:solidFill>
          </a:ln>
        </p:spPr>
        <p:txBody>
          <a:bodyPr wrap="square" lIns="0" tIns="144000" rIns="0" bIns="0" rtlCol="0"/>
          <a:lstStyle/>
          <a:p>
            <a:r>
              <a:rPr lang="ja-JP" altLang="en-US" sz="2800" dirty="0">
                <a:latin typeface="HGP創英角ﾎﾟｯﾌﾟ体" panose="040B0A00000000000000" pitchFamily="50" charset="-128"/>
                <a:ea typeface="HGP創英角ﾎﾟｯﾌﾟ体" panose="040B0A00000000000000" pitchFamily="50" charset="-128"/>
              </a:rPr>
              <a:t>  この小グループは 運営を自主的に行い</a:t>
            </a:r>
          </a:p>
          <a:p>
            <a:r>
              <a:rPr lang="ja-JP" altLang="en-US" sz="2800" dirty="0">
                <a:latin typeface="HGP創英角ﾎﾟｯﾌﾟ体" panose="040B0A00000000000000" pitchFamily="50" charset="-128"/>
                <a:ea typeface="HGP創英角ﾎﾟｯﾌﾟ体" panose="040B0A00000000000000" pitchFamily="50" charset="-128"/>
              </a:rPr>
              <a:t>  ＱＣの考え方・手法などを活用し、</a:t>
            </a:r>
            <a:r>
              <a:rPr lang="en-US" altLang="ja-JP" sz="2800" dirty="0">
                <a:latin typeface="HGP創英角ﾎﾟｯﾌﾟ体" panose="040B0A00000000000000" pitchFamily="50" charset="-128"/>
                <a:ea typeface="HGP創英角ﾎﾟｯﾌﾟ体" panose="040B0A00000000000000" pitchFamily="50" charset="-128"/>
              </a:rPr>
              <a:t> </a:t>
            </a:r>
            <a:r>
              <a:rPr lang="ja-JP" altLang="en-US" sz="2800" dirty="0">
                <a:latin typeface="HGP創英角ﾎﾟｯﾌﾟ体" panose="040B0A00000000000000" pitchFamily="50" charset="-128"/>
                <a:ea typeface="HGP創英角ﾎﾟｯﾌﾟ体" panose="040B0A00000000000000" pitchFamily="50" charset="-128"/>
              </a:rPr>
              <a:t>創造性を</a:t>
            </a:r>
            <a:br>
              <a:rPr lang="en-US" altLang="ja-JP" sz="2800" dirty="0">
                <a:latin typeface="HGP創英角ﾎﾟｯﾌﾟ体" panose="040B0A00000000000000" pitchFamily="50" charset="-128"/>
                <a:ea typeface="HGP創英角ﾎﾟｯﾌﾟ体" panose="040B0A00000000000000" pitchFamily="50" charset="-128"/>
              </a:rPr>
            </a:br>
            <a:r>
              <a:rPr lang="en-US" altLang="ja-JP" sz="2800" dirty="0">
                <a:latin typeface="HGP創英角ﾎﾟｯﾌﾟ体" panose="040B0A00000000000000" pitchFamily="50" charset="-128"/>
                <a:ea typeface="HGP創英角ﾎﾟｯﾌﾟ体" panose="040B0A00000000000000" pitchFamily="50" charset="-128"/>
              </a:rPr>
              <a:t>  </a:t>
            </a:r>
            <a:r>
              <a:rPr lang="ja-JP" altLang="en-US" sz="2800" dirty="0">
                <a:latin typeface="HGP創英角ﾎﾟｯﾌﾟ体" panose="040B0A00000000000000" pitchFamily="50" charset="-128"/>
                <a:ea typeface="HGP創英角ﾎﾟｯﾌﾟ体" panose="040B0A00000000000000" pitchFamily="50" charset="-128"/>
              </a:rPr>
              <a:t>発揮し自己啓発・相互啓発 をはかり活動を進める</a:t>
            </a:r>
          </a:p>
        </p:txBody>
      </p:sp>
      <p:sp>
        <p:nvSpPr>
          <p:cNvPr id="20" name="object 7">
            <a:extLst>
              <a:ext uri="{FF2B5EF4-FFF2-40B4-BE49-F238E27FC236}">
                <a16:creationId xmlns:a16="http://schemas.microsoft.com/office/drawing/2014/main" id="{9D07740F-CE63-426E-9F3C-6E5F874C9378}"/>
              </a:ext>
            </a:extLst>
          </p:cNvPr>
          <p:cNvSpPr txBox="1"/>
          <p:nvPr/>
        </p:nvSpPr>
        <p:spPr>
          <a:xfrm>
            <a:off x="698091" y="5503563"/>
            <a:ext cx="5771536" cy="1072088"/>
          </a:xfrm>
          <a:prstGeom prst="rect">
            <a:avLst/>
          </a:prstGeom>
        </p:spPr>
        <p:txBody>
          <a:bodyPr vert="horz" wrap="square" lIns="0" tIns="165100" rIns="0" bIns="0" rtlCol="0">
            <a:spAutoFit/>
          </a:bodyPr>
          <a:lstStyle/>
          <a:p>
            <a:pPr marL="12700">
              <a:spcBef>
                <a:spcPts val="1300"/>
              </a:spcBef>
            </a:pPr>
            <a:r>
              <a:rPr sz="2400" spc="10" dirty="0">
                <a:latin typeface="HGP創英角ﾎﾟｯﾌﾟ体" panose="040B0A00000000000000" pitchFamily="50" charset="-128"/>
                <a:ea typeface="HGP創英角ﾎﾟｯﾌﾟ体" panose="040B0A00000000000000" pitchFamily="50" charset="-128"/>
                <a:cs typeface="HGP創英角ｺﾞｼｯｸUB"/>
              </a:rPr>
              <a:t>※</a:t>
            </a:r>
            <a:r>
              <a:rPr sz="2400" spc="-30" dirty="0">
                <a:latin typeface="HGP創英角ﾎﾟｯﾌﾟ体" panose="040B0A00000000000000" pitchFamily="50" charset="-128"/>
                <a:ea typeface="HGP創英角ﾎﾟｯﾌﾟ体" panose="040B0A00000000000000" pitchFamily="50" charset="-128"/>
                <a:cs typeface="HGP創英角ｺﾞｼｯｸUB"/>
              </a:rPr>
              <a:t> </a:t>
            </a:r>
            <a:r>
              <a:rPr sz="2400" spc="10" dirty="0">
                <a:latin typeface="HGP創英角ﾎﾟｯﾌﾟ体" panose="040B0A00000000000000" pitchFamily="50" charset="-128"/>
                <a:ea typeface="HGP創英角ﾎﾟｯﾌﾟ体" panose="040B0A00000000000000" pitchFamily="50" charset="-128"/>
                <a:cs typeface="HGP創英角ｺﾞｼｯｸUB"/>
              </a:rPr>
              <a:t>小</a:t>
            </a:r>
            <a:r>
              <a:rPr sz="2400" spc="-5" dirty="0">
                <a:latin typeface="HGP創英角ﾎﾟｯﾌﾟ体" panose="040B0A00000000000000" pitchFamily="50" charset="-128"/>
                <a:ea typeface="HGP創英角ﾎﾟｯﾌﾟ体" panose="040B0A00000000000000" pitchFamily="50" charset="-128"/>
                <a:cs typeface="HGP創英角ｺﾞｼｯｸUB"/>
              </a:rPr>
              <a:t>グ</a:t>
            </a:r>
            <a:r>
              <a:rPr sz="2400" spc="-10" dirty="0">
                <a:latin typeface="HGP創英角ﾎﾟｯﾌﾟ体" panose="040B0A00000000000000" pitchFamily="50" charset="-128"/>
                <a:ea typeface="HGP創英角ﾎﾟｯﾌﾟ体" panose="040B0A00000000000000" pitchFamily="50" charset="-128"/>
                <a:cs typeface="HGP創英角ｺﾞｼｯｸUB"/>
              </a:rPr>
              <a:t>ル</a:t>
            </a:r>
            <a:r>
              <a:rPr sz="2400" spc="5" dirty="0">
                <a:latin typeface="HGP創英角ﾎﾟｯﾌﾟ体" panose="040B0A00000000000000" pitchFamily="50" charset="-128"/>
                <a:ea typeface="HGP創英角ﾎﾟｯﾌﾟ体" panose="040B0A00000000000000" pitchFamily="50" charset="-128"/>
                <a:cs typeface="HGP創英角ｺﾞｼｯｸUB"/>
              </a:rPr>
              <a:t>ー</a:t>
            </a:r>
            <a:r>
              <a:rPr sz="2400" spc="-15" dirty="0">
                <a:latin typeface="HGP創英角ﾎﾟｯﾌﾟ体" panose="040B0A00000000000000" pitchFamily="50" charset="-128"/>
                <a:ea typeface="HGP創英角ﾎﾟｯﾌﾟ体" panose="040B0A00000000000000" pitchFamily="50" charset="-128"/>
                <a:cs typeface="HGP創英角ｺﾞｼｯｸUB"/>
              </a:rPr>
              <a:t>プ</a:t>
            </a:r>
            <a:r>
              <a:rPr sz="2400" spc="-10" dirty="0">
                <a:latin typeface="HGP創英角ﾎﾟｯﾌﾟ体" panose="040B0A00000000000000" pitchFamily="50" charset="-128"/>
                <a:ea typeface="HGP創英角ﾎﾟｯﾌﾟ体" panose="040B0A00000000000000" pitchFamily="50" charset="-128"/>
                <a:cs typeface="HGP創英角ｺﾞｼｯｸUB"/>
              </a:rPr>
              <a:t>の</a:t>
            </a:r>
            <a:r>
              <a:rPr sz="2400" spc="10" dirty="0">
                <a:latin typeface="HGP創英角ﾎﾟｯﾌﾟ体" panose="040B0A00000000000000" pitchFamily="50" charset="-128"/>
                <a:ea typeface="HGP創英角ﾎﾟｯﾌﾟ体" panose="040B0A00000000000000" pitchFamily="50" charset="-128"/>
                <a:cs typeface="HGP創英角ｺﾞｼｯｸUB"/>
              </a:rPr>
              <a:t>活動</a:t>
            </a:r>
            <a:r>
              <a:rPr sz="2400" dirty="0">
                <a:latin typeface="HGP創英角ﾎﾟｯﾌﾟ体" panose="040B0A00000000000000" pitchFamily="50" charset="-128"/>
                <a:ea typeface="HGP創英角ﾎﾟｯﾌﾟ体" panose="040B0A00000000000000" pitchFamily="50" charset="-128"/>
                <a:cs typeface="HGP創英角ｺﾞｼｯｸUB"/>
              </a:rPr>
              <a:t>やり方</a:t>
            </a:r>
            <a:r>
              <a:rPr sz="2400" spc="-15" dirty="0">
                <a:latin typeface="HGP創英角ﾎﾟｯﾌﾟ体" panose="040B0A00000000000000" pitchFamily="50" charset="-128"/>
                <a:ea typeface="HGP創英角ﾎﾟｯﾌﾟ体" panose="040B0A00000000000000" pitchFamily="50" charset="-128"/>
                <a:cs typeface="HGP創英角ｺﾞｼｯｸUB"/>
              </a:rPr>
              <a:t>は</a:t>
            </a:r>
            <a:endParaRPr lang="en-US" sz="2400" spc="-15" dirty="0">
              <a:latin typeface="HGP創英角ﾎﾟｯﾌﾟ体" panose="040B0A00000000000000" pitchFamily="50" charset="-128"/>
              <a:ea typeface="HGP創英角ﾎﾟｯﾌﾟ体" panose="040B0A00000000000000" pitchFamily="50" charset="-128"/>
              <a:cs typeface="HGP創英角ｺﾞｼｯｸUB"/>
            </a:endParaRPr>
          </a:p>
          <a:p>
            <a:pPr marL="12700">
              <a:spcBef>
                <a:spcPts val="1300"/>
              </a:spcBef>
            </a:pPr>
            <a:r>
              <a:rPr sz="2400" dirty="0">
                <a:latin typeface="HGP創英角ﾎﾟｯﾌﾟ体" panose="040B0A00000000000000" pitchFamily="50" charset="-128"/>
                <a:ea typeface="HGP創英角ﾎﾟｯﾌﾟ体" panose="040B0A00000000000000" pitchFamily="50" charset="-128"/>
                <a:cs typeface="HGP創英角ｺﾞｼｯｸUB"/>
              </a:rPr>
              <a:t>みん</a:t>
            </a:r>
            <a:r>
              <a:rPr sz="2400" spc="-15" dirty="0">
                <a:latin typeface="HGP創英角ﾎﾟｯﾌﾟ体" panose="040B0A00000000000000" pitchFamily="50" charset="-128"/>
                <a:ea typeface="HGP創英角ﾎﾟｯﾌﾟ体" panose="040B0A00000000000000" pitchFamily="50" charset="-128"/>
                <a:cs typeface="HGP創英角ｺﾞｼｯｸUB"/>
              </a:rPr>
              <a:t>な</a:t>
            </a:r>
            <a:r>
              <a:rPr sz="2400" spc="-5" dirty="0">
                <a:latin typeface="HGP創英角ﾎﾟｯﾌﾟ体" panose="040B0A00000000000000" pitchFamily="50" charset="-128"/>
                <a:ea typeface="HGP創英角ﾎﾟｯﾌﾟ体" panose="040B0A00000000000000" pitchFamily="50" charset="-128"/>
                <a:cs typeface="HGP創英角ｺﾞｼｯｸUB"/>
              </a:rPr>
              <a:t>で</a:t>
            </a:r>
            <a:r>
              <a:rPr sz="2400" spc="5" dirty="0">
                <a:latin typeface="HGP創英角ﾎﾟｯﾌﾟ体" panose="040B0A00000000000000" pitchFamily="50" charset="-128"/>
                <a:ea typeface="HGP創英角ﾎﾟｯﾌﾟ体" panose="040B0A00000000000000" pitchFamily="50" charset="-128"/>
                <a:cs typeface="HGP創英角ｺﾞｼｯｸUB"/>
              </a:rPr>
              <a:t>決める </a:t>
            </a:r>
            <a:r>
              <a:rPr sz="2400" spc="10" dirty="0">
                <a:latin typeface="HGP創英角ﾎﾟｯﾌﾟ体" panose="040B0A00000000000000" pitchFamily="50" charset="-128"/>
                <a:ea typeface="HGP創英角ﾎﾟｯﾌﾟ体" panose="040B0A00000000000000" pitchFamily="50" charset="-128"/>
                <a:cs typeface="HGP創英角ｺﾞｼｯｸUB"/>
              </a:rPr>
              <a:t>知恵</a:t>
            </a:r>
            <a:r>
              <a:rPr sz="2400" spc="5" dirty="0">
                <a:latin typeface="HGP創英角ﾎﾟｯﾌﾟ体" panose="040B0A00000000000000" pitchFamily="50" charset="-128"/>
                <a:ea typeface="HGP創英角ﾎﾟｯﾌﾟ体" panose="040B0A00000000000000" pitchFamily="50" charset="-128"/>
                <a:cs typeface="HGP創英角ｺﾞｼｯｸUB"/>
              </a:rPr>
              <a:t>を</a:t>
            </a:r>
            <a:r>
              <a:rPr sz="2400" spc="10" dirty="0">
                <a:latin typeface="HGP創英角ﾎﾟｯﾌﾟ体" panose="040B0A00000000000000" pitchFamily="50" charset="-128"/>
                <a:ea typeface="HGP創英角ﾎﾟｯﾌﾟ体" panose="040B0A00000000000000" pitchFamily="50" charset="-128"/>
                <a:cs typeface="HGP創英角ｺﾞｼｯｸUB"/>
              </a:rPr>
              <a:t>出</a:t>
            </a:r>
            <a:r>
              <a:rPr sz="2400" spc="5" dirty="0">
                <a:latin typeface="HGP創英角ﾎﾟｯﾌﾟ体" panose="040B0A00000000000000" pitchFamily="50" charset="-128"/>
                <a:ea typeface="HGP創英角ﾎﾟｯﾌﾟ体" panose="040B0A00000000000000" pitchFamily="50" charset="-128"/>
                <a:cs typeface="HGP創英角ｺﾞｼｯｸUB"/>
              </a:rPr>
              <a:t>す</a:t>
            </a:r>
            <a:r>
              <a:rPr sz="2400" spc="15" dirty="0">
                <a:latin typeface="HGP創英角ﾎﾟｯﾌﾟ体" panose="040B0A00000000000000" pitchFamily="50" charset="-128"/>
                <a:ea typeface="HGP創英角ﾎﾟｯﾌﾟ体" panose="040B0A00000000000000" pitchFamily="50" charset="-128"/>
                <a:cs typeface="HGP創英角ｺﾞｼｯｸUB"/>
              </a:rPr>
              <a:t>（</a:t>
            </a:r>
            <a:r>
              <a:rPr sz="2400" spc="10" dirty="0">
                <a:latin typeface="HGP創英角ﾎﾟｯﾌﾟ体" panose="040B0A00000000000000" pitchFamily="50" charset="-128"/>
                <a:ea typeface="HGP創英角ﾎﾟｯﾌﾟ体" panose="040B0A00000000000000" pitchFamily="50" charset="-128"/>
                <a:cs typeface="HGP創英角ｺﾞｼｯｸUB"/>
              </a:rPr>
              <a:t>相互</a:t>
            </a:r>
            <a:r>
              <a:rPr sz="2400" spc="-25" dirty="0">
                <a:latin typeface="HGP創英角ﾎﾟｯﾌﾟ体" panose="040B0A00000000000000" pitchFamily="50" charset="-128"/>
                <a:ea typeface="HGP創英角ﾎﾟｯﾌﾟ体" panose="040B0A00000000000000" pitchFamily="50" charset="-128"/>
                <a:cs typeface="HGP創英角ｺﾞｼｯｸUB"/>
              </a:rPr>
              <a:t>啓</a:t>
            </a:r>
            <a:r>
              <a:rPr sz="2400" spc="10" dirty="0">
                <a:latin typeface="HGP創英角ﾎﾟｯﾌﾟ体" panose="040B0A00000000000000" pitchFamily="50" charset="-128"/>
                <a:ea typeface="HGP創英角ﾎﾟｯﾌﾟ体" panose="040B0A00000000000000" pitchFamily="50" charset="-128"/>
                <a:cs typeface="HGP創英角ｺﾞｼｯｸUB"/>
              </a:rPr>
              <a:t>発</a:t>
            </a:r>
            <a:r>
              <a:rPr sz="2400" spc="5" dirty="0">
                <a:latin typeface="HGP創英角ﾎﾟｯﾌﾟ体" panose="040B0A00000000000000" pitchFamily="50" charset="-128"/>
                <a:ea typeface="HGP創英角ﾎﾟｯﾌﾟ体" panose="040B0A00000000000000" pitchFamily="50" charset="-128"/>
                <a:cs typeface="HGP創英角ｺﾞｼｯｸUB"/>
              </a:rPr>
              <a:t>）</a:t>
            </a:r>
            <a:endParaRPr sz="2400"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7" name="object 12">
            <a:extLst>
              <a:ext uri="{FF2B5EF4-FFF2-40B4-BE49-F238E27FC236}">
                <a16:creationId xmlns:a16="http://schemas.microsoft.com/office/drawing/2014/main" id="{9EB00A2B-D0E3-4C1B-A929-22D226F33176}"/>
              </a:ext>
            </a:extLst>
          </p:cNvPr>
          <p:cNvSpPr/>
          <p:nvPr/>
        </p:nvSpPr>
        <p:spPr>
          <a:xfrm>
            <a:off x="6844556" y="5250554"/>
            <a:ext cx="1601353" cy="1418979"/>
          </a:xfrm>
          <a:prstGeom prst="rect">
            <a:avLst/>
          </a:prstGeom>
          <a:blipFill>
            <a:blip r:embed="rId3" cstate="print"/>
            <a:stretch>
              <a:fillRect/>
            </a:stretch>
          </a:blipFill>
        </p:spPr>
        <p:txBody>
          <a:bodyPr wrap="square" lIns="0" tIns="0" rIns="0" bIns="0" rtlCol="0"/>
          <a:lstStyle/>
          <a:p>
            <a:endParaRPr dirty="0"/>
          </a:p>
        </p:txBody>
      </p:sp>
      <p:pic>
        <p:nvPicPr>
          <p:cNvPr id="9" name="Picture 203">
            <a:extLst>
              <a:ext uri="{FF2B5EF4-FFF2-40B4-BE49-F238E27FC236}">
                <a16:creationId xmlns:a16="http://schemas.microsoft.com/office/drawing/2014/main" id="{3D6E3D92-14AE-4777-846A-F1051984767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2795" y="1093044"/>
            <a:ext cx="2020376" cy="1361400"/>
          </a:xfrm>
          <a:prstGeom prst="rect">
            <a:avLst/>
          </a:prstGeom>
          <a:noFill/>
          <a:ln>
            <a:noFill/>
          </a:ln>
          <a:effectLst/>
          <a:extLst>
            <a:ext uri="{909E8E84-426E-40DD-AFC4-6F175D3DCCD1}">
              <a14:hiddenFill xmlns:a14="http://schemas.microsoft.com/office/drawing/2010/main">
                <a:solidFill>
                  <a:srgbClr xmlns:mc="http://schemas.openxmlformats.org/markup-compatibility/2006" val="000000" mc:Ignorable="a14" a14:legacySpreadsheetColorIndex="64"/>
                </a:solidFill>
              </a14:hiddenFill>
            </a:ext>
            <a:ext uri="{91240B29-F687-4F45-9708-019B960494DF}">
              <a14:hiddenLine xmlns:a14="http://schemas.microsoft.com/office/drawing/2010/main" w="1">
                <a:solidFill>
                  <a:srgbClr xmlns:mc="http://schemas.openxmlformats.org/markup-compatibility/2006" val="FFFFFF" mc:Ignorable="a14" a14:legacySpreadsheetColorIndex="65"/>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object 2">
            <a:extLst>
              <a:ext uri="{FF2B5EF4-FFF2-40B4-BE49-F238E27FC236}">
                <a16:creationId xmlns:a16="http://schemas.microsoft.com/office/drawing/2014/main" id="{5718777B-AA19-4238-8FAE-97D0A65FBB29}"/>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6">
            <a:extLst>
              <a:ext uri="{FF2B5EF4-FFF2-40B4-BE49-F238E27FC236}">
                <a16:creationId xmlns:a16="http://schemas.microsoft.com/office/drawing/2014/main" id="{A5D26835-8746-E695-208C-9570250C61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0"/>
            <a:ext cx="4419600"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8">
            <a:extLst>
              <a:ext uri="{FF2B5EF4-FFF2-40B4-BE49-F238E27FC236}">
                <a16:creationId xmlns:a16="http://schemas.microsoft.com/office/drawing/2014/main" id="{921E3373-EB81-DF42-29BE-3CD246411804}"/>
              </a:ext>
            </a:extLst>
          </p:cNvPr>
          <p:cNvSpPr>
            <a:spLocks noChangeArrowheads="1"/>
          </p:cNvSpPr>
          <p:nvPr/>
        </p:nvSpPr>
        <p:spPr bwMode="auto">
          <a:xfrm>
            <a:off x="152400" y="358775"/>
            <a:ext cx="86010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1270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（６）　管理図</a:t>
            </a:r>
          </a:p>
          <a:p>
            <a:pPr eaLnBrk="1" hangingPunct="1">
              <a:spcBef>
                <a:spcPct val="0"/>
              </a:spcBef>
              <a:buFontTx/>
              <a:buNone/>
            </a:pPr>
            <a:endParaRPr lang="ja-JP" altLang="en-US" sz="1800" dirty="0">
              <a:solidFill>
                <a:srgbClr val="FF0000"/>
              </a:solidFill>
              <a:latin typeface="HGP創英角ﾎﾟｯﾌﾟ体" panose="040B0A00000000000000" pitchFamily="50" charset="-128"/>
              <a:ea typeface="HGP創英角ﾎﾟｯﾌﾟ体" panose="040B0A00000000000000" pitchFamily="50" charset="-128"/>
            </a:endParaRPr>
          </a:p>
          <a:p>
            <a:pPr>
              <a:spcBef>
                <a:spcPct val="0"/>
              </a:spcBef>
              <a:buFontTx/>
              <a:buNone/>
            </a:pP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　管理図とは  </a:t>
            </a:r>
          </a:p>
          <a:p>
            <a:pPr>
              <a:spcBef>
                <a:spcPct val="0"/>
              </a:spcBef>
              <a:buFontTx/>
              <a:buNone/>
            </a:pPr>
            <a:r>
              <a:rPr lang="ja-JP" altLang="en-US" sz="1800" dirty="0">
                <a:latin typeface="HGP創英角ﾎﾟｯﾌﾟ体" panose="040B0A00000000000000" pitchFamily="50" charset="-128"/>
                <a:ea typeface="HGP創英角ﾎﾟｯﾌﾟ体" panose="040B0A00000000000000" pitchFamily="50" charset="-128"/>
              </a:rPr>
              <a:t>  　</a:t>
            </a:r>
            <a:endParaRPr lang="en-US" altLang="ja-JP" sz="1800" dirty="0">
              <a:latin typeface="HGP創英角ﾎﾟｯﾌﾟ体" panose="040B0A00000000000000" pitchFamily="50" charset="-128"/>
              <a:ea typeface="HGP創英角ﾎﾟｯﾌﾟ体" panose="040B0A00000000000000" pitchFamily="50" charset="-128"/>
            </a:endParaRPr>
          </a:p>
          <a:p>
            <a:pPr>
              <a:spcBef>
                <a:spcPct val="0"/>
              </a:spcBef>
              <a:buFontTx/>
              <a:buNone/>
            </a:pPr>
            <a:r>
              <a:rPr lang="ja-JP" altLang="en-US" sz="1800" dirty="0">
                <a:latin typeface="HGP創英角ﾎﾟｯﾌﾟ体" panose="040B0A00000000000000" pitchFamily="50" charset="-128"/>
                <a:ea typeface="HGP創英角ﾎﾟｯﾌﾟ体" panose="040B0A00000000000000" pitchFamily="50" charset="-128"/>
              </a:rPr>
              <a:t>管理図とは、工程が</a:t>
            </a:r>
            <a:r>
              <a:rPr lang="ja-JP" altLang="en-US" sz="1800" dirty="0">
                <a:solidFill>
                  <a:srgbClr val="0000FF"/>
                </a:solidFill>
                <a:latin typeface="HGP創英角ﾎﾟｯﾌﾟ体" panose="040B0A00000000000000" pitchFamily="50" charset="-128"/>
                <a:ea typeface="HGP創英角ﾎﾟｯﾌﾟ体" panose="040B0A00000000000000" pitchFamily="50" charset="-128"/>
              </a:rPr>
              <a:t>安定</a:t>
            </a:r>
            <a:r>
              <a:rPr lang="ja-JP" altLang="en-US" sz="1800" dirty="0">
                <a:latin typeface="HGP創英角ﾎﾟｯﾌﾟ体" panose="040B0A00000000000000" pitchFamily="50" charset="-128"/>
                <a:ea typeface="HGP創英角ﾎﾟｯﾌﾟ体" panose="040B0A00000000000000" pitchFamily="50" charset="-128"/>
              </a:rPr>
              <a:t>な</a:t>
            </a:r>
            <a:r>
              <a:rPr lang="ja-JP" altLang="en-US" sz="1800" dirty="0">
                <a:solidFill>
                  <a:srgbClr val="0000FF"/>
                </a:solidFill>
                <a:latin typeface="HGP創英角ﾎﾟｯﾌﾟ体" panose="040B0A00000000000000" pitchFamily="50" charset="-128"/>
                <a:ea typeface="HGP創英角ﾎﾟｯﾌﾟ体" panose="040B0A00000000000000" pitchFamily="50" charset="-128"/>
              </a:rPr>
              <a:t>状態</a:t>
            </a:r>
            <a:r>
              <a:rPr lang="ja-JP" altLang="en-US" sz="1800" dirty="0">
                <a:latin typeface="HGP創英角ﾎﾟｯﾌﾟ体" panose="040B0A00000000000000" pitchFamily="50" charset="-128"/>
                <a:ea typeface="HGP創英角ﾎﾟｯﾌﾟ体" panose="040B0A00000000000000" pitchFamily="50" charset="-128"/>
              </a:rPr>
              <a:t>にあるかどうかを調べたり、</a:t>
            </a:r>
            <a:br>
              <a:rPr lang="en-US" altLang="ja-JP" sz="1800" dirty="0">
                <a:latin typeface="HGP創英角ﾎﾟｯﾌﾟ体" panose="040B0A00000000000000" pitchFamily="50" charset="-128"/>
                <a:ea typeface="HGP創英角ﾎﾟｯﾌﾟ体" panose="040B0A00000000000000" pitchFamily="50" charset="-128"/>
              </a:rPr>
            </a:br>
            <a:r>
              <a:rPr lang="en-US" altLang="ja-JP" sz="1800" dirty="0">
                <a:latin typeface="HGP創英角ﾎﾟｯﾌﾟ体" panose="040B0A00000000000000" pitchFamily="50" charset="-128"/>
                <a:ea typeface="HGP創英角ﾎﾟｯﾌﾟ体" panose="040B0A00000000000000" pitchFamily="50" charset="-128"/>
              </a:rPr>
              <a:t>  </a:t>
            </a:r>
            <a:r>
              <a:rPr lang="ja-JP" altLang="en-US" sz="1800" dirty="0">
                <a:latin typeface="HGP創英角ﾎﾟｯﾌﾟ体" panose="040B0A00000000000000" pitchFamily="50" charset="-128"/>
                <a:ea typeface="HGP創英角ﾎﾟｯﾌﾟ体" panose="040B0A00000000000000" pitchFamily="50" charset="-128"/>
              </a:rPr>
              <a:t>工程を安定な状態に</a:t>
            </a:r>
            <a:r>
              <a:rPr lang="ja-JP" altLang="en-US" sz="1800" dirty="0">
                <a:solidFill>
                  <a:srgbClr val="0000FF"/>
                </a:solidFill>
                <a:latin typeface="HGP創英角ﾎﾟｯﾌﾟ体" panose="040B0A00000000000000" pitchFamily="50" charset="-128"/>
                <a:ea typeface="HGP創英角ﾎﾟｯﾌﾟ体" panose="040B0A00000000000000" pitchFamily="50" charset="-128"/>
              </a:rPr>
              <a:t>継続</a:t>
            </a:r>
            <a:r>
              <a:rPr lang="ja-JP" altLang="en-US" sz="1800" dirty="0">
                <a:latin typeface="HGP創英角ﾎﾟｯﾌﾟ体" panose="040B0A00000000000000" pitchFamily="50" charset="-128"/>
                <a:ea typeface="HGP創英角ﾎﾟｯﾌﾟ体" panose="040B0A00000000000000" pitchFamily="50" charset="-128"/>
              </a:rPr>
              <a:t>するために用いる図のことをいう</a:t>
            </a:r>
          </a:p>
        </p:txBody>
      </p:sp>
      <p:sp>
        <p:nvSpPr>
          <p:cNvPr id="28676" name="Rectangle 11">
            <a:extLst>
              <a:ext uri="{FF2B5EF4-FFF2-40B4-BE49-F238E27FC236}">
                <a16:creationId xmlns:a16="http://schemas.microsoft.com/office/drawing/2014/main" id="{AB909B5A-CC61-FBBA-28B8-D1EDED906F2F}"/>
              </a:ext>
            </a:extLst>
          </p:cNvPr>
          <p:cNvSpPr>
            <a:spLocks noChangeArrowheads="1"/>
          </p:cNvSpPr>
          <p:nvPr/>
        </p:nvSpPr>
        <p:spPr bwMode="auto">
          <a:xfrm>
            <a:off x="1371600" y="2667000"/>
            <a:ext cx="1968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146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6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　管理図の種類</a:t>
            </a:r>
          </a:p>
        </p:txBody>
      </p:sp>
      <p:sp>
        <p:nvSpPr>
          <p:cNvPr id="28677" name="Rectangle 9">
            <a:extLst>
              <a:ext uri="{FF2B5EF4-FFF2-40B4-BE49-F238E27FC236}">
                <a16:creationId xmlns:a16="http://schemas.microsoft.com/office/drawing/2014/main" id="{593C219E-2888-E52F-B53E-B58EA0479DA8}"/>
              </a:ext>
            </a:extLst>
          </p:cNvPr>
          <p:cNvSpPr>
            <a:spLocks noChangeArrowheads="1"/>
          </p:cNvSpPr>
          <p:nvPr/>
        </p:nvSpPr>
        <p:spPr bwMode="auto">
          <a:xfrm>
            <a:off x="4800600" y="2589798"/>
            <a:ext cx="373852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146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600"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600">
                <a:solidFill>
                  <a:srgbClr val="FF0000"/>
                </a:solidFill>
                <a:latin typeface="HGP創英角ﾎﾟｯﾌﾟ体" panose="040B0A00000000000000" pitchFamily="50" charset="-128"/>
                <a:ea typeface="HGP創英角ﾎﾟｯﾌﾟ体" panose="040B0A00000000000000" pitchFamily="50" charset="-128"/>
              </a:rPr>
              <a:t>　</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管理図の例（解析用管理図の例題）</a:t>
            </a:r>
          </a:p>
        </p:txBody>
      </p:sp>
      <p:grpSp>
        <p:nvGrpSpPr>
          <p:cNvPr id="28678" name="Group 314">
            <a:extLst>
              <a:ext uri="{FF2B5EF4-FFF2-40B4-BE49-F238E27FC236}">
                <a16:creationId xmlns:a16="http://schemas.microsoft.com/office/drawing/2014/main" id="{FB90C788-1848-02CA-813E-4160A2269ED7}"/>
              </a:ext>
            </a:extLst>
          </p:cNvPr>
          <p:cNvGrpSpPr>
            <a:grpSpLocks/>
          </p:cNvGrpSpPr>
          <p:nvPr/>
        </p:nvGrpSpPr>
        <p:grpSpPr bwMode="auto">
          <a:xfrm>
            <a:off x="5867400" y="2819400"/>
            <a:ext cx="1552575" cy="325438"/>
            <a:chOff x="408" y="3690"/>
            <a:chExt cx="978" cy="205"/>
          </a:xfrm>
        </p:grpSpPr>
        <p:grpSp>
          <p:nvGrpSpPr>
            <p:cNvPr id="28981" name="Group 309">
              <a:extLst>
                <a:ext uri="{FF2B5EF4-FFF2-40B4-BE49-F238E27FC236}">
                  <a16:creationId xmlns:a16="http://schemas.microsoft.com/office/drawing/2014/main" id="{9BF1A98F-3758-4974-A61A-8D589F582DB1}"/>
                </a:ext>
              </a:extLst>
            </p:cNvPr>
            <p:cNvGrpSpPr>
              <a:grpSpLocks/>
            </p:cNvGrpSpPr>
            <p:nvPr/>
          </p:nvGrpSpPr>
          <p:grpSpPr bwMode="auto">
            <a:xfrm>
              <a:off x="408" y="3690"/>
              <a:ext cx="336" cy="205"/>
              <a:chOff x="336" y="3552"/>
              <a:chExt cx="336" cy="205"/>
            </a:xfrm>
          </p:grpSpPr>
          <p:sp>
            <p:nvSpPr>
              <p:cNvPr id="28983" name="Text Box 310">
                <a:extLst>
                  <a:ext uri="{FF2B5EF4-FFF2-40B4-BE49-F238E27FC236}">
                    <a16:creationId xmlns:a16="http://schemas.microsoft.com/office/drawing/2014/main" id="{7B68B581-56E9-3BD0-7EF7-92D5B1E1A580}"/>
                  </a:ext>
                </a:extLst>
              </p:cNvPr>
              <p:cNvSpPr txBox="1">
                <a:spLocks noChangeArrowheads="1"/>
              </p:cNvSpPr>
              <p:nvPr/>
            </p:nvSpPr>
            <p:spPr bwMode="auto">
              <a:xfrm>
                <a:off x="360" y="3603"/>
                <a:ext cx="28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dirty="0"/>
                  <a:t>X</a:t>
                </a:r>
              </a:p>
            </p:txBody>
          </p:sp>
          <p:sp>
            <p:nvSpPr>
              <p:cNvPr id="28984" name="Text Box 311">
                <a:extLst>
                  <a:ext uri="{FF2B5EF4-FFF2-40B4-BE49-F238E27FC236}">
                    <a16:creationId xmlns:a16="http://schemas.microsoft.com/office/drawing/2014/main" id="{F2796A6C-5BB0-242F-8DA2-0185E3AB0637}"/>
                  </a:ext>
                </a:extLst>
              </p:cNvPr>
              <p:cNvSpPr txBox="1">
                <a:spLocks noChangeArrowheads="1"/>
              </p:cNvSpPr>
              <p:nvPr/>
            </p:nvSpPr>
            <p:spPr bwMode="auto">
              <a:xfrm>
                <a:off x="336" y="3552"/>
                <a:ext cx="33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t>－</a:t>
                </a:r>
              </a:p>
            </p:txBody>
          </p:sp>
        </p:grpSp>
        <p:sp>
          <p:nvSpPr>
            <p:cNvPr id="28982" name="Text Box 312">
              <a:extLst>
                <a:ext uri="{FF2B5EF4-FFF2-40B4-BE49-F238E27FC236}">
                  <a16:creationId xmlns:a16="http://schemas.microsoft.com/office/drawing/2014/main" id="{25539440-C5A3-1D11-7C87-EDA8E57E3B64}"/>
                </a:ext>
              </a:extLst>
            </p:cNvPr>
            <p:cNvSpPr txBox="1">
              <a:spLocks noChangeArrowheads="1"/>
            </p:cNvSpPr>
            <p:nvPr/>
          </p:nvSpPr>
          <p:spPr bwMode="auto">
            <a:xfrm>
              <a:off x="522" y="3720"/>
              <a:ext cx="86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a:latin typeface="HG丸ｺﾞｼｯｸM-PRO" panose="020F0600000000000000" pitchFamily="50" charset="-128"/>
                  <a:ea typeface="HG丸ｺﾞｼｯｸM-PRO" panose="020F0600000000000000" pitchFamily="50" charset="-128"/>
                </a:rPr>
                <a:t>－</a:t>
              </a:r>
              <a:r>
                <a:rPr lang="en-US" altLang="ja-JP" sz="1000" dirty="0">
                  <a:latin typeface="HG丸ｺﾞｼｯｸM-PRO" panose="020F0600000000000000" pitchFamily="50" charset="-128"/>
                  <a:ea typeface="HG丸ｺﾞｼｯｸM-PRO" panose="020F0600000000000000" pitchFamily="50" charset="-128"/>
                </a:rPr>
                <a:t>R</a:t>
              </a:r>
              <a:r>
                <a:rPr lang="ja-JP" altLang="en-US" sz="1000">
                  <a:latin typeface="HG丸ｺﾞｼｯｸM-PRO" panose="020F0600000000000000" pitchFamily="50" charset="-128"/>
                  <a:ea typeface="HG丸ｺﾞｼｯｸM-PRO" panose="020F0600000000000000" pitchFamily="50" charset="-128"/>
                </a:rPr>
                <a:t>管理図の実施例</a:t>
              </a:r>
            </a:p>
          </p:txBody>
        </p:sp>
      </p:grpSp>
      <p:grpSp>
        <p:nvGrpSpPr>
          <p:cNvPr id="28679" name="Group 322">
            <a:extLst>
              <a:ext uri="{FF2B5EF4-FFF2-40B4-BE49-F238E27FC236}">
                <a16:creationId xmlns:a16="http://schemas.microsoft.com/office/drawing/2014/main" id="{D1C37A25-BB2C-BA1D-BCEB-F02B68A7644D}"/>
              </a:ext>
            </a:extLst>
          </p:cNvPr>
          <p:cNvGrpSpPr>
            <a:grpSpLocks/>
          </p:cNvGrpSpPr>
          <p:nvPr/>
        </p:nvGrpSpPr>
        <p:grpSpPr bwMode="auto">
          <a:xfrm>
            <a:off x="4267200" y="3124200"/>
            <a:ext cx="4953000" cy="3074988"/>
            <a:chOff x="144" y="3408"/>
            <a:chExt cx="4080" cy="1962"/>
          </a:xfrm>
        </p:grpSpPr>
        <p:grpSp>
          <p:nvGrpSpPr>
            <p:cNvPr id="28680" name="Group 316">
              <a:extLst>
                <a:ext uri="{FF2B5EF4-FFF2-40B4-BE49-F238E27FC236}">
                  <a16:creationId xmlns:a16="http://schemas.microsoft.com/office/drawing/2014/main" id="{85653B97-5769-1953-E95A-774D679A73B0}"/>
                </a:ext>
              </a:extLst>
            </p:cNvPr>
            <p:cNvGrpSpPr>
              <a:grpSpLocks/>
            </p:cNvGrpSpPr>
            <p:nvPr/>
          </p:nvGrpSpPr>
          <p:grpSpPr bwMode="auto">
            <a:xfrm>
              <a:off x="144" y="3408"/>
              <a:ext cx="4080" cy="1954"/>
              <a:chOff x="144" y="3408"/>
              <a:chExt cx="4080" cy="1954"/>
            </a:xfrm>
          </p:grpSpPr>
          <p:sp>
            <p:nvSpPr>
              <p:cNvPr id="28686" name="Rectangle 13">
                <a:extLst>
                  <a:ext uri="{FF2B5EF4-FFF2-40B4-BE49-F238E27FC236}">
                    <a16:creationId xmlns:a16="http://schemas.microsoft.com/office/drawing/2014/main" id="{F208A111-CBC0-5309-7D60-2B2100AD9714}"/>
                  </a:ext>
                </a:extLst>
              </p:cNvPr>
              <p:cNvSpPr>
                <a:spLocks noChangeArrowheads="1"/>
              </p:cNvSpPr>
              <p:nvPr/>
            </p:nvSpPr>
            <p:spPr bwMode="auto">
              <a:xfrm>
                <a:off x="384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87" name="Rectangle 14">
                <a:extLst>
                  <a:ext uri="{FF2B5EF4-FFF2-40B4-BE49-F238E27FC236}">
                    <a16:creationId xmlns:a16="http://schemas.microsoft.com/office/drawing/2014/main" id="{2DAA6767-B523-4BC0-C099-8787163F5CF6}"/>
                  </a:ext>
                </a:extLst>
              </p:cNvPr>
              <p:cNvSpPr>
                <a:spLocks noChangeArrowheads="1"/>
              </p:cNvSpPr>
              <p:nvPr/>
            </p:nvSpPr>
            <p:spPr bwMode="auto">
              <a:xfrm>
                <a:off x="384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88" name="Rectangle 15">
                <a:extLst>
                  <a:ext uri="{FF2B5EF4-FFF2-40B4-BE49-F238E27FC236}">
                    <a16:creationId xmlns:a16="http://schemas.microsoft.com/office/drawing/2014/main" id="{F54269D6-F2F3-DF89-ED37-94D3A6566E88}"/>
                  </a:ext>
                </a:extLst>
              </p:cNvPr>
              <p:cNvSpPr>
                <a:spLocks noChangeArrowheads="1"/>
              </p:cNvSpPr>
              <p:nvPr/>
            </p:nvSpPr>
            <p:spPr bwMode="auto">
              <a:xfrm>
                <a:off x="384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89" name="Rectangle 16">
                <a:extLst>
                  <a:ext uri="{FF2B5EF4-FFF2-40B4-BE49-F238E27FC236}">
                    <a16:creationId xmlns:a16="http://schemas.microsoft.com/office/drawing/2014/main" id="{817DFF8A-9198-F166-3D20-EA6748EDA432}"/>
                  </a:ext>
                </a:extLst>
              </p:cNvPr>
              <p:cNvSpPr>
                <a:spLocks noChangeArrowheads="1"/>
              </p:cNvSpPr>
              <p:nvPr/>
            </p:nvSpPr>
            <p:spPr bwMode="auto">
              <a:xfrm>
                <a:off x="384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0" name="Rectangle 17">
                <a:extLst>
                  <a:ext uri="{FF2B5EF4-FFF2-40B4-BE49-F238E27FC236}">
                    <a16:creationId xmlns:a16="http://schemas.microsoft.com/office/drawing/2014/main" id="{FD15BEFB-D980-6F5B-E01C-088BB9A306A8}"/>
                  </a:ext>
                </a:extLst>
              </p:cNvPr>
              <p:cNvSpPr>
                <a:spLocks noChangeArrowheads="1"/>
              </p:cNvSpPr>
              <p:nvPr/>
            </p:nvSpPr>
            <p:spPr bwMode="auto">
              <a:xfrm>
                <a:off x="384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1" name="Rectangle 18">
                <a:extLst>
                  <a:ext uri="{FF2B5EF4-FFF2-40B4-BE49-F238E27FC236}">
                    <a16:creationId xmlns:a16="http://schemas.microsoft.com/office/drawing/2014/main" id="{9B6E311B-9BBD-41B8-3ADD-301F4415030D}"/>
                  </a:ext>
                </a:extLst>
              </p:cNvPr>
              <p:cNvSpPr>
                <a:spLocks noChangeArrowheads="1"/>
              </p:cNvSpPr>
              <p:nvPr/>
            </p:nvSpPr>
            <p:spPr bwMode="auto">
              <a:xfrm>
                <a:off x="384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2" name="Rectangle 19">
                <a:extLst>
                  <a:ext uri="{FF2B5EF4-FFF2-40B4-BE49-F238E27FC236}">
                    <a16:creationId xmlns:a16="http://schemas.microsoft.com/office/drawing/2014/main" id="{6878E984-20B1-59E4-8A7D-03D6ED37B3F4}"/>
                  </a:ext>
                </a:extLst>
              </p:cNvPr>
              <p:cNvSpPr>
                <a:spLocks noChangeArrowheads="1"/>
              </p:cNvSpPr>
              <p:nvPr/>
            </p:nvSpPr>
            <p:spPr bwMode="auto">
              <a:xfrm>
                <a:off x="384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3" name="Rectangle 20">
                <a:extLst>
                  <a:ext uri="{FF2B5EF4-FFF2-40B4-BE49-F238E27FC236}">
                    <a16:creationId xmlns:a16="http://schemas.microsoft.com/office/drawing/2014/main" id="{4E2D6224-4140-BD83-E2D8-39329FD4DC97}"/>
                  </a:ext>
                </a:extLst>
              </p:cNvPr>
              <p:cNvSpPr>
                <a:spLocks noChangeArrowheads="1"/>
              </p:cNvSpPr>
              <p:nvPr/>
            </p:nvSpPr>
            <p:spPr bwMode="auto">
              <a:xfrm>
                <a:off x="384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4" name="Rectangle 21">
                <a:extLst>
                  <a:ext uri="{FF2B5EF4-FFF2-40B4-BE49-F238E27FC236}">
                    <a16:creationId xmlns:a16="http://schemas.microsoft.com/office/drawing/2014/main" id="{1BFECEA2-21FF-196D-517C-0FFEAEE4DB03}"/>
                  </a:ext>
                </a:extLst>
              </p:cNvPr>
              <p:cNvSpPr>
                <a:spLocks noChangeArrowheads="1"/>
              </p:cNvSpPr>
              <p:nvPr/>
            </p:nvSpPr>
            <p:spPr bwMode="auto">
              <a:xfrm>
                <a:off x="384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5" name="Rectangle 22">
                <a:extLst>
                  <a:ext uri="{FF2B5EF4-FFF2-40B4-BE49-F238E27FC236}">
                    <a16:creationId xmlns:a16="http://schemas.microsoft.com/office/drawing/2014/main" id="{DE0AEAFF-380A-E122-CD7A-2C2BD9E4584E}"/>
                  </a:ext>
                </a:extLst>
              </p:cNvPr>
              <p:cNvSpPr>
                <a:spLocks noChangeArrowheads="1"/>
              </p:cNvSpPr>
              <p:nvPr/>
            </p:nvSpPr>
            <p:spPr bwMode="auto">
              <a:xfrm>
                <a:off x="384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6" name="Rectangle 23">
                <a:extLst>
                  <a:ext uri="{FF2B5EF4-FFF2-40B4-BE49-F238E27FC236}">
                    <a16:creationId xmlns:a16="http://schemas.microsoft.com/office/drawing/2014/main" id="{DE104A4B-E597-47DD-3389-B77037036F01}"/>
                  </a:ext>
                </a:extLst>
              </p:cNvPr>
              <p:cNvSpPr>
                <a:spLocks noChangeArrowheads="1"/>
              </p:cNvSpPr>
              <p:nvPr/>
            </p:nvSpPr>
            <p:spPr bwMode="auto">
              <a:xfrm>
                <a:off x="384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7" name="Rectangle 24">
                <a:extLst>
                  <a:ext uri="{FF2B5EF4-FFF2-40B4-BE49-F238E27FC236}">
                    <a16:creationId xmlns:a16="http://schemas.microsoft.com/office/drawing/2014/main" id="{7A37199F-5139-606F-23DA-F5F20804E8BF}"/>
                  </a:ext>
                </a:extLst>
              </p:cNvPr>
              <p:cNvSpPr>
                <a:spLocks noChangeArrowheads="1"/>
              </p:cNvSpPr>
              <p:nvPr/>
            </p:nvSpPr>
            <p:spPr bwMode="auto">
              <a:xfrm>
                <a:off x="360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8" name="Rectangle 25">
                <a:extLst>
                  <a:ext uri="{FF2B5EF4-FFF2-40B4-BE49-F238E27FC236}">
                    <a16:creationId xmlns:a16="http://schemas.microsoft.com/office/drawing/2014/main" id="{87D5B6E4-03CA-588E-E58B-50D4E0063F67}"/>
                  </a:ext>
                </a:extLst>
              </p:cNvPr>
              <p:cNvSpPr>
                <a:spLocks noChangeArrowheads="1"/>
              </p:cNvSpPr>
              <p:nvPr/>
            </p:nvSpPr>
            <p:spPr bwMode="auto">
              <a:xfrm>
                <a:off x="360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699" name="Rectangle 26">
                <a:extLst>
                  <a:ext uri="{FF2B5EF4-FFF2-40B4-BE49-F238E27FC236}">
                    <a16:creationId xmlns:a16="http://schemas.microsoft.com/office/drawing/2014/main" id="{4239E07A-8B44-02E7-7E19-6582C471B25E}"/>
                  </a:ext>
                </a:extLst>
              </p:cNvPr>
              <p:cNvSpPr>
                <a:spLocks noChangeArrowheads="1"/>
              </p:cNvSpPr>
              <p:nvPr/>
            </p:nvSpPr>
            <p:spPr bwMode="auto">
              <a:xfrm>
                <a:off x="360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0" name="Rectangle 27">
                <a:extLst>
                  <a:ext uri="{FF2B5EF4-FFF2-40B4-BE49-F238E27FC236}">
                    <a16:creationId xmlns:a16="http://schemas.microsoft.com/office/drawing/2014/main" id="{F8C6E25A-F177-4720-06E4-5A19A6AE2F24}"/>
                  </a:ext>
                </a:extLst>
              </p:cNvPr>
              <p:cNvSpPr>
                <a:spLocks noChangeArrowheads="1"/>
              </p:cNvSpPr>
              <p:nvPr/>
            </p:nvSpPr>
            <p:spPr bwMode="auto">
              <a:xfrm>
                <a:off x="360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1" name="Rectangle 28">
                <a:extLst>
                  <a:ext uri="{FF2B5EF4-FFF2-40B4-BE49-F238E27FC236}">
                    <a16:creationId xmlns:a16="http://schemas.microsoft.com/office/drawing/2014/main" id="{0A27AF56-3665-D6B0-D225-25359CF54B1B}"/>
                  </a:ext>
                </a:extLst>
              </p:cNvPr>
              <p:cNvSpPr>
                <a:spLocks noChangeArrowheads="1"/>
              </p:cNvSpPr>
              <p:nvPr/>
            </p:nvSpPr>
            <p:spPr bwMode="auto">
              <a:xfrm>
                <a:off x="360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2" name="Rectangle 29">
                <a:extLst>
                  <a:ext uri="{FF2B5EF4-FFF2-40B4-BE49-F238E27FC236}">
                    <a16:creationId xmlns:a16="http://schemas.microsoft.com/office/drawing/2014/main" id="{E211F715-B760-90D2-40BF-FBD4434BCEEB}"/>
                  </a:ext>
                </a:extLst>
              </p:cNvPr>
              <p:cNvSpPr>
                <a:spLocks noChangeArrowheads="1"/>
              </p:cNvSpPr>
              <p:nvPr/>
            </p:nvSpPr>
            <p:spPr bwMode="auto">
              <a:xfrm>
                <a:off x="360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3" name="Rectangle 30">
                <a:extLst>
                  <a:ext uri="{FF2B5EF4-FFF2-40B4-BE49-F238E27FC236}">
                    <a16:creationId xmlns:a16="http://schemas.microsoft.com/office/drawing/2014/main" id="{BD2C66A1-F76A-6D08-3CA4-35BBE7DD5B28}"/>
                  </a:ext>
                </a:extLst>
              </p:cNvPr>
              <p:cNvSpPr>
                <a:spLocks noChangeArrowheads="1"/>
              </p:cNvSpPr>
              <p:nvPr/>
            </p:nvSpPr>
            <p:spPr bwMode="auto">
              <a:xfrm>
                <a:off x="360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4" name="Rectangle 31">
                <a:extLst>
                  <a:ext uri="{FF2B5EF4-FFF2-40B4-BE49-F238E27FC236}">
                    <a16:creationId xmlns:a16="http://schemas.microsoft.com/office/drawing/2014/main" id="{9D6358FF-B51E-39EC-95DF-FFB440E01ADD}"/>
                  </a:ext>
                </a:extLst>
              </p:cNvPr>
              <p:cNvSpPr>
                <a:spLocks noChangeArrowheads="1"/>
              </p:cNvSpPr>
              <p:nvPr/>
            </p:nvSpPr>
            <p:spPr bwMode="auto">
              <a:xfrm>
                <a:off x="360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5" name="Rectangle 32">
                <a:extLst>
                  <a:ext uri="{FF2B5EF4-FFF2-40B4-BE49-F238E27FC236}">
                    <a16:creationId xmlns:a16="http://schemas.microsoft.com/office/drawing/2014/main" id="{8FD6D76D-6692-F0F2-A1D8-2DCCE20DFA45}"/>
                  </a:ext>
                </a:extLst>
              </p:cNvPr>
              <p:cNvSpPr>
                <a:spLocks noChangeArrowheads="1"/>
              </p:cNvSpPr>
              <p:nvPr/>
            </p:nvSpPr>
            <p:spPr bwMode="auto">
              <a:xfrm>
                <a:off x="360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6" name="Rectangle 33">
                <a:extLst>
                  <a:ext uri="{FF2B5EF4-FFF2-40B4-BE49-F238E27FC236}">
                    <a16:creationId xmlns:a16="http://schemas.microsoft.com/office/drawing/2014/main" id="{205F791F-F895-1E3A-C809-0083529F6FF2}"/>
                  </a:ext>
                </a:extLst>
              </p:cNvPr>
              <p:cNvSpPr>
                <a:spLocks noChangeArrowheads="1"/>
              </p:cNvSpPr>
              <p:nvPr/>
            </p:nvSpPr>
            <p:spPr bwMode="auto">
              <a:xfrm>
                <a:off x="360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7" name="Rectangle 34">
                <a:extLst>
                  <a:ext uri="{FF2B5EF4-FFF2-40B4-BE49-F238E27FC236}">
                    <a16:creationId xmlns:a16="http://schemas.microsoft.com/office/drawing/2014/main" id="{DE8D6FFE-6943-B9A5-46E9-21ED74BDD5FB}"/>
                  </a:ext>
                </a:extLst>
              </p:cNvPr>
              <p:cNvSpPr>
                <a:spLocks noChangeArrowheads="1"/>
              </p:cNvSpPr>
              <p:nvPr/>
            </p:nvSpPr>
            <p:spPr bwMode="auto">
              <a:xfrm>
                <a:off x="360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8" name="Rectangle 35">
                <a:extLst>
                  <a:ext uri="{FF2B5EF4-FFF2-40B4-BE49-F238E27FC236}">
                    <a16:creationId xmlns:a16="http://schemas.microsoft.com/office/drawing/2014/main" id="{A91EB792-7B5E-8E9A-9414-4C312CF28B53}"/>
                  </a:ext>
                </a:extLst>
              </p:cNvPr>
              <p:cNvSpPr>
                <a:spLocks noChangeArrowheads="1"/>
              </p:cNvSpPr>
              <p:nvPr/>
            </p:nvSpPr>
            <p:spPr bwMode="auto">
              <a:xfrm>
                <a:off x="336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09" name="Rectangle 36">
                <a:extLst>
                  <a:ext uri="{FF2B5EF4-FFF2-40B4-BE49-F238E27FC236}">
                    <a16:creationId xmlns:a16="http://schemas.microsoft.com/office/drawing/2014/main" id="{8F53B346-C98B-CBBD-488B-054B2070E7A3}"/>
                  </a:ext>
                </a:extLst>
              </p:cNvPr>
              <p:cNvSpPr>
                <a:spLocks noChangeArrowheads="1"/>
              </p:cNvSpPr>
              <p:nvPr/>
            </p:nvSpPr>
            <p:spPr bwMode="auto">
              <a:xfrm>
                <a:off x="336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0" name="Rectangle 37">
                <a:extLst>
                  <a:ext uri="{FF2B5EF4-FFF2-40B4-BE49-F238E27FC236}">
                    <a16:creationId xmlns:a16="http://schemas.microsoft.com/office/drawing/2014/main" id="{882AE9DC-2ED7-EF8E-E690-125496BD1497}"/>
                  </a:ext>
                </a:extLst>
              </p:cNvPr>
              <p:cNvSpPr>
                <a:spLocks noChangeArrowheads="1"/>
              </p:cNvSpPr>
              <p:nvPr/>
            </p:nvSpPr>
            <p:spPr bwMode="auto">
              <a:xfrm>
                <a:off x="336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1" name="Rectangle 38">
                <a:extLst>
                  <a:ext uri="{FF2B5EF4-FFF2-40B4-BE49-F238E27FC236}">
                    <a16:creationId xmlns:a16="http://schemas.microsoft.com/office/drawing/2014/main" id="{382C7004-C710-122E-4CB0-05A63537E8D4}"/>
                  </a:ext>
                </a:extLst>
              </p:cNvPr>
              <p:cNvSpPr>
                <a:spLocks noChangeArrowheads="1"/>
              </p:cNvSpPr>
              <p:nvPr/>
            </p:nvSpPr>
            <p:spPr bwMode="auto">
              <a:xfrm>
                <a:off x="336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2" name="Rectangle 39">
                <a:extLst>
                  <a:ext uri="{FF2B5EF4-FFF2-40B4-BE49-F238E27FC236}">
                    <a16:creationId xmlns:a16="http://schemas.microsoft.com/office/drawing/2014/main" id="{EC4B1155-4768-BCFE-20DC-6555D3320068}"/>
                  </a:ext>
                </a:extLst>
              </p:cNvPr>
              <p:cNvSpPr>
                <a:spLocks noChangeArrowheads="1"/>
              </p:cNvSpPr>
              <p:nvPr/>
            </p:nvSpPr>
            <p:spPr bwMode="auto">
              <a:xfrm>
                <a:off x="336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3" name="Rectangle 40">
                <a:extLst>
                  <a:ext uri="{FF2B5EF4-FFF2-40B4-BE49-F238E27FC236}">
                    <a16:creationId xmlns:a16="http://schemas.microsoft.com/office/drawing/2014/main" id="{81B7279A-100A-8251-B699-A312490FC086}"/>
                  </a:ext>
                </a:extLst>
              </p:cNvPr>
              <p:cNvSpPr>
                <a:spLocks noChangeArrowheads="1"/>
              </p:cNvSpPr>
              <p:nvPr/>
            </p:nvSpPr>
            <p:spPr bwMode="auto">
              <a:xfrm>
                <a:off x="336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4" name="Rectangle 41">
                <a:extLst>
                  <a:ext uri="{FF2B5EF4-FFF2-40B4-BE49-F238E27FC236}">
                    <a16:creationId xmlns:a16="http://schemas.microsoft.com/office/drawing/2014/main" id="{F0DD5E29-C8C0-A834-2243-705CFA489470}"/>
                  </a:ext>
                </a:extLst>
              </p:cNvPr>
              <p:cNvSpPr>
                <a:spLocks noChangeArrowheads="1"/>
              </p:cNvSpPr>
              <p:nvPr/>
            </p:nvSpPr>
            <p:spPr bwMode="auto">
              <a:xfrm>
                <a:off x="336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5" name="Rectangle 42">
                <a:extLst>
                  <a:ext uri="{FF2B5EF4-FFF2-40B4-BE49-F238E27FC236}">
                    <a16:creationId xmlns:a16="http://schemas.microsoft.com/office/drawing/2014/main" id="{CCF5C69D-67C5-90D7-FC84-90DD6B136F4B}"/>
                  </a:ext>
                </a:extLst>
              </p:cNvPr>
              <p:cNvSpPr>
                <a:spLocks noChangeArrowheads="1"/>
              </p:cNvSpPr>
              <p:nvPr/>
            </p:nvSpPr>
            <p:spPr bwMode="auto">
              <a:xfrm>
                <a:off x="336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6" name="Rectangle 43">
                <a:extLst>
                  <a:ext uri="{FF2B5EF4-FFF2-40B4-BE49-F238E27FC236}">
                    <a16:creationId xmlns:a16="http://schemas.microsoft.com/office/drawing/2014/main" id="{F2897ADE-FEA0-62BE-46DA-90F2CA489EB8}"/>
                  </a:ext>
                </a:extLst>
              </p:cNvPr>
              <p:cNvSpPr>
                <a:spLocks noChangeArrowheads="1"/>
              </p:cNvSpPr>
              <p:nvPr/>
            </p:nvSpPr>
            <p:spPr bwMode="auto">
              <a:xfrm>
                <a:off x="336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7" name="Rectangle 44">
                <a:extLst>
                  <a:ext uri="{FF2B5EF4-FFF2-40B4-BE49-F238E27FC236}">
                    <a16:creationId xmlns:a16="http://schemas.microsoft.com/office/drawing/2014/main" id="{40FAF82F-70A9-2D54-163A-3BB951E4D029}"/>
                  </a:ext>
                </a:extLst>
              </p:cNvPr>
              <p:cNvSpPr>
                <a:spLocks noChangeArrowheads="1"/>
              </p:cNvSpPr>
              <p:nvPr/>
            </p:nvSpPr>
            <p:spPr bwMode="auto">
              <a:xfrm>
                <a:off x="336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8" name="Rectangle 45">
                <a:extLst>
                  <a:ext uri="{FF2B5EF4-FFF2-40B4-BE49-F238E27FC236}">
                    <a16:creationId xmlns:a16="http://schemas.microsoft.com/office/drawing/2014/main" id="{3A7A7856-95E6-20E7-3C52-CE7C1DFE6A26}"/>
                  </a:ext>
                </a:extLst>
              </p:cNvPr>
              <p:cNvSpPr>
                <a:spLocks noChangeArrowheads="1"/>
              </p:cNvSpPr>
              <p:nvPr/>
            </p:nvSpPr>
            <p:spPr bwMode="auto">
              <a:xfrm>
                <a:off x="336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19" name="Rectangle 46">
                <a:extLst>
                  <a:ext uri="{FF2B5EF4-FFF2-40B4-BE49-F238E27FC236}">
                    <a16:creationId xmlns:a16="http://schemas.microsoft.com/office/drawing/2014/main" id="{8DE2BDBB-47FF-3FC0-8C2E-F6CC45436E9C}"/>
                  </a:ext>
                </a:extLst>
              </p:cNvPr>
              <p:cNvSpPr>
                <a:spLocks noChangeArrowheads="1"/>
              </p:cNvSpPr>
              <p:nvPr/>
            </p:nvSpPr>
            <p:spPr bwMode="auto">
              <a:xfrm>
                <a:off x="312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0" name="Rectangle 47">
                <a:extLst>
                  <a:ext uri="{FF2B5EF4-FFF2-40B4-BE49-F238E27FC236}">
                    <a16:creationId xmlns:a16="http://schemas.microsoft.com/office/drawing/2014/main" id="{4163F96B-2EDD-1B0D-D91F-1AEC212F5B90}"/>
                  </a:ext>
                </a:extLst>
              </p:cNvPr>
              <p:cNvSpPr>
                <a:spLocks noChangeArrowheads="1"/>
              </p:cNvSpPr>
              <p:nvPr/>
            </p:nvSpPr>
            <p:spPr bwMode="auto">
              <a:xfrm>
                <a:off x="312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1" name="Rectangle 48">
                <a:extLst>
                  <a:ext uri="{FF2B5EF4-FFF2-40B4-BE49-F238E27FC236}">
                    <a16:creationId xmlns:a16="http://schemas.microsoft.com/office/drawing/2014/main" id="{47856DC1-8D90-CD44-D692-55FC7D273514}"/>
                  </a:ext>
                </a:extLst>
              </p:cNvPr>
              <p:cNvSpPr>
                <a:spLocks noChangeArrowheads="1"/>
              </p:cNvSpPr>
              <p:nvPr/>
            </p:nvSpPr>
            <p:spPr bwMode="auto">
              <a:xfrm>
                <a:off x="312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2" name="Rectangle 49">
                <a:extLst>
                  <a:ext uri="{FF2B5EF4-FFF2-40B4-BE49-F238E27FC236}">
                    <a16:creationId xmlns:a16="http://schemas.microsoft.com/office/drawing/2014/main" id="{6F006F15-BD04-4756-6709-5FB473463C5F}"/>
                  </a:ext>
                </a:extLst>
              </p:cNvPr>
              <p:cNvSpPr>
                <a:spLocks noChangeArrowheads="1"/>
              </p:cNvSpPr>
              <p:nvPr/>
            </p:nvSpPr>
            <p:spPr bwMode="auto">
              <a:xfrm>
                <a:off x="312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3" name="Rectangle 50">
                <a:extLst>
                  <a:ext uri="{FF2B5EF4-FFF2-40B4-BE49-F238E27FC236}">
                    <a16:creationId xmlns:a16="http://schemas.microsoft.com/office/drawing/2014/main" id="{FF72B500-70CA-AB06-BBA4-D68025BE2EDB}"/>
                  </a:ext>
                </a:extLst>
              </p:cNvPr>
              <p:cNvSpPr>
                <a:spLocks noChangeArrowheads="1"/>
              </p:cNvSpPr>
              <p:nvPr/>
            </p:nvSpPr>
            <p:spPr bwMode="auto">
              <a:xfrm>
                <a:off x="312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4" name="Rectangle 51">
                <a:extLst>
                  <a:ext uri="{FF2B5EF4-FFF2-40B4-BE49-F238E27FC236}">
                    <a16:creationId xmlns:a16="http://schemas.microsoft.com/office/drawing/2014/main" id="{36B6BE94-B6C6-C8C3-1342-7E046BFC80A9}"/>
                  </a:ext>
                </a:extLst>
              </p:cNvPr>
              <p:cNvSpPr>
                <a:spLocks noChangeArrowheads="1"/>
              </p:cNvSpPr>
              <p:nvPr/>
            </p:nvSpPr>
            <p:spPr bwMode="auto">
              <a:xfrm>
                <a:off x="312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5" name="Rectangle 52">
                <a:extLst>
                  <a:ext uri="{FF2B5EF4-FFF2-40B4-BE49-F238E27FC236}">
                    <a16:creationId xmlns:a16="http://schemas.microsoft.com/office/drawing/2014/main" id="{49EADBFF-1243-EA4D-1F4C-9D0B816B05AC}"/>
                  </a:ext>
                </a:extLst>
              </p:cNvPr>
              <p:cNvSpPr>
                <a:spLocks noChangeArrowheads="1"/>
              </p:cNvSpPr>
              <p:nvPr/>
            </p:nvSpPr>
            <p:spPr bwMode="auto">
              <a:xfrm>
                <a:off x="312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6" name="Rectangle 53">
                <a:extLst>
                  <a:ext uri="{FF2B5EF4-FFF2-40B4-BE49-F238E27FC236}">
                    <a16:creationId xmlns:a16="http://schemas.microsoft.com/office/drawing/2014/main" id="{BC2B3191-E81B-D29C-C3BE-986747492489}"/>
                  </a:ext>
                </a:extLst>
              </p:cNvPr>
              <p:cNvSpPr>
                <a:spLocks noChangeArrowheads="1"/>
              </p:cNvSpPr>
              <p:nvPr/>
            </p:nvSpPr>
            <p:spPr bwMode="auto">
              <a:xfrm>
                <a:off x="312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7" name="Rectangle 54">
                <a:extLst>
                  <a:ext uri="{FF2B5EF4-FFF2-40B4-BE49-F238E27FC236}">
                    <a16:creationId xmlns:a16="http://schemas.microsoft.com/office/drawing/2014/main" id="{C52050EE-EA99-EA31-ABB5-FE1330617BA7}"/>
                  </a:ext>
                </a:extLst>
              </p:cNvPr>
              <p:cNvSpPr>
                <a:spLocks noChangeArrowheads="1"/>
              </p:cNvSpPr>
              <p:nvPr/>
            </p:nvSpPr>
            <p:spPr bwMode="auto">
              <a:xfrm>
                <a:off x="312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8" name="Rectangle 55">
                <a:extLst>
                  <a:ext uri="{FF2B5EF4-FFF2-40B4-BE49-F238E27FC236}">
                    <a16:creationId xmlns:a16="http://schemas.microsoft.com/office/drawing/2014/main" id="{42B2A63F-4D63-8095-5C21-2025800D4EC2}"/>
                  </a:ext>
                </a:extLst>
              </p:cNvPr>
              <p:cNvSpPr>
                <a:spLocks noChangeArrowheads="1"/>
              </p:cNvSpPr>
              <p:nvPr/>
            </p:nvSpPr>
            <p:spPr bwMode="auto">
              <a:xfrm>
                <a:off x="312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29" name="Rectangle 56">
                <a:extLst>
                  <a:ext uri="{FF2B5EF4-FFF2-40B4-BE49-F238E27FC236}">
                    <a16:creationId xmlns:a16="http://schemas.microsoft.com/office/drawing/2014/main" id="{BBE335DA-7F07-99F3-0E97-DD4C59CBFE80}"/>
                  </a:ext>
                </a:extLst>
              </p:cNvPr>
              <p:cNvSpPr>
                <a:spLocks noChangeArrowheads="1"/>
              </p:cNvSpPr>
              <p:nvPr/>
            </p:nvSpPr>
            <p:spPr bwMode="auto">
              <a:xfrm>
                <a:off x="312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0" name="Rectangle 57">
                <a:extLst>
                  <a:ext uri="{FF2B5EF4-FFF2-40B4-BE49-F238E27FC236}">
                    <a16:creationId xmlns:a16="http://schemas.microsoft.com/office/drawing/2014/main" id="{02B151A9-3D30-32A7-F8F1-F12AA8FDC654}"/>
                  </a:ext>
                </a:extLst>
              </p:cNvPr>
              <p:cNvSpPr>
                <a:spLocks noChangeArrowheads="1"/>
              </p:cNvSpPr>
              <p:nvPr/>
            </p:nvSpPr>
            <p:spPr bwMode="auto">
              <a:xfrm>
                <a:off x="288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1" name="Rectangle 58">
                <a:extLst>
                  <a:ext uri="{FF2B5EF4-FFF2-40B4-BE49-F238E27FC236}">
                    <a16:creationId xmlns:a16="http://schemas.microsoft.com/office/drawing/2014/main" id="{967628DD-B318-AB2F-0174-DEA0E245811D}"/>
                  </a:ext>
                </a:extLst>
              </p:cNvPr>
              <p:cNvSpPr>
                <a:spLocks noChangeArrowheads="1"/>
              </p:cNvSpPr>
              <p:nvPr/>
            </p:nvSpPr>
            <p:spPr bwMode="auto">
              <a:xfrm>
                <a:off x="288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2" name="Rectangle 59">
                <a:extLst>
                  <a:ext uri="{FF2B5EF4-FFF2-40B4-BE49-F238E27FC236}">
                    <a16:creationId xmlns:a16="http://schemas.microsoft.com/office/drawing/2014/main" id="{A74CF12F-DAE9-563F-B5BD-688E99FF8235}"/>
                  </a:ext>
                </a:extLst>
              </p:cNvPr>
              <p:cNvSpPr>
                <a:spLocks noChangeArrowheads="1"/>
              </p:cNvSpPr>
              <p:nvPr/>
            </p:nvSpPr>
            <p:spPr bwMode="auto">
              <a:xfrm>
                <a:off x="288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3" name="Rectangle 60">
                <a:extLst>
                  <a:ext uri="{FF2B5EF4-FFF2-40B4-BE49-F238E27FC236}">
                    <a16:creationId xmlns:a16="http://schemas.microsoft.com/office/drawing/2014/main" id="{61F615E0-F1C6-744E-97C4-732DF272FC7C}"/>
                  </a:ext>
                </a:extLst>
              </p:cNvPr>
              <p:cNvSpPr>
                <a:spLocks noChangeArrowheads="1"/>
              </p:cNvSpPr>
              <p:nvPr/>
            </p:nvSpPr>
            <p:spPr bwMode="auto">
              <a:xfrm>
                <a:off x="288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4" name="Rectangle 61">
                <a:extLst>
                  <a:ext uri="{FF2B5EF4-FFF2-40B4-BE49-F238E27FC236}">
                    <a16:creationId xmlns:a16="http://schemas.microsoft.com/office/drawing/2014/main" id="{C88FFF15-98DF-E92E-56BD-CAD53BB67621}"/>
                  </a:ext>
                </a:extLst>
              </p:cNvPr>
              <p:cNvSpPr>
                <a:spLocks noChangeArrowheads="1"/>
              </p:cNvSpPr>
              <p:nvPr/>
            </p:nvSpPr>
            <p:spPr bwMode="auto">
              <a:xfrm>
                <a:off x="288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5" name="Rectangle 62">
                <a:extLst>
                  <a:ext uri="{FF2B5EF4-FFF2-40B4-BE49-F238E27FC236}">
                    <a16:creationId xmlns:a16="http://schemas.microsoft.com/office/drawing/2014/main" id="{C9E4D9E6-C8AD-DF69-E4A7-EE657D61555F}"/>
                  </a:ext>
                </a:extLst>
              </p:cNvPr>
              <p:cNvSpPr>
                <a:spLocks noChangeArrowheads="1"/>
              </p:cNvSpPr>
              <p:nvPr/>
            </p:nvSpPr>
            <p:spPr bwMode="auto">
              <a:xfrm>
                <a:off x="288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6" name="Rectangle 63">
                <a:extLst>
                  <a:ext uri="{FF2B5EF4-FFF2-40B4-BE49-F238E27FC236}">
                    <a16:creationId xmlns:a16="http://schemas.microsoft.com/office/drawing/2014/main" id="{8EEBDBDF-B6E1-27A0-5FB1-39877D9DF2A9}"/>
                  </a:ext>
                </a:extLst>
              </p:cNvPr>
              <p:cNvSpPr>
                <a:spLocks noChangeArrowheads="1"/>
              </p:cNvSpPr>
              <p:nvPr/>
            </p:nvSpPr>
            <p:spPr bwMode="auto">
              <a:xfrm>
                <a:off x="288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7" name="Rectangle 64">
                <a:extLst>
                  <a:ext uri="{FF2B5EF4-FFF2-40B4-BE49-F238E27FC236}">
                    <a16:creationId xmlns:a16="http://schemas.microsoft.com/office/drawing/2014/main" id="{234D711E-437C-15D2-39C1-E4375021EFAC}"/>
                  </a:ext>
                </a:extLst>
              </p:cNvPr>
              <p:cNvSpPr>
                <a:spLocks noChangeArrowheads="1"/>
              </p:cNvSpPr>
              <p:nvPr/>
            </p:nvSpPr>
            <p:spPr bwMode="auto">
              <a:xfrm>
                <a:off x="288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8" name="Rectangle 65">
                <a:extLst>
                  <a:ext uri="{FF2B5EF4-FFF2-40B4-BE49-F238E27FC236}">
                    <a16:creationId xmlns:a16="http://schemas.microsoft.com/office/drawing/2014/main" id="{23AECA33-3A09-CC13-8CDC-A376EEBF40FA}"/>
                  </a:ext>
                </a:extLst>
              </p:cNvPr>
              <p:cNvSpPr>
                <a:spLocks noChangeArrowheads="1"/>
              </p:cNvSpPr>
              <p:nvPr/>
            </p:nvSpPr>
            <p:spPr bwMode="auto">
              <a:xfrm>
                <a:off x="288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39" name="Rectangle 66">
                <a:extLst>
                  <a:ext uri="{FF2B5EF4-FFF2-40B4-BE49-F238E27FC236}">
                    <a16:creationId xmlns:a16="http://schemas.microsoft.com/office/drawing/2014/main" id="{92012A4E-12C5-0923-A71E-CF3F9B70D53D}"/>
                  </a:ext>
                </a:extLst>
              </p:cNvPr>
              <p:cNvSpPr>
                <a:spLocks noChangeArrowheads="1"/>
              </p:cNvSpPr>
              <p:nvPr/>
            </p:nvSpPr>
            <p:spPr bwMode="auto">
              <a:xfrm>
                <a:off x="288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0" name="Rectangle 67">
                <a:extLst>
                  <a:ext uri="{FF2B5EF4-FFF2-40B4-BE49-F238E27FC236}">
                    <a16:creationId xmlns:a16="http://schemas.microsoft.com/office/drawing/2014/main" id="{9A5EA7BE-570F-7E58-C27A-A3DE098C4882}"/>
                  </a:ext>
                </a:extLst>
              </p:cNvPr>
              <p:cNvSpPr>
                <a:spLocks noChangeArrowheads="1"/>
              </p:cNvSpPr>
              <p:nvPr/>
            </p:nvSpPr>
            <p:spPr bwMode="auto">
              <a:xfrm>
                <a:off x="288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1" name="Rectangle 68">
                <a:extLst>
                  <a:ext uri="{FF2B5EF4-FFF2-40B4-BE49-F238E27FC236}">
                    <a16:creationId xmlns:a16="http://schemas.microsoft.com/office/drawing/2014/main" id="{0780E7BE-8B45-04ED-DBB4-080F5CE408DD}"/>
                  </a:ext>
                </a:extLst>
              </p:cNvPr>
              <p:cNvSpPr>
                <a:spLocks noChangeArrowheads="1"/>
              </p:cNvSpPr>
              <p:nvPr/>
            </p:nvSpPr>
            <p:spPr bwMode="auto">
              <a:xfrm>
                <a:off x="264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2" name="Rectangle 69">
                <a:extLst>
                  <a:ext uri="{FF2B5EF4-FFF2-40B4-BE49-F238E27FC236}">
                    <a16:creationId xmlns:a16="http://schemas.microsoft.com/office/drawing/2014/main" id="{0B0F31A6-EF83-FFB6-C5D2-83B05C143154}"/>
                  </a:ext>
                </a:extLst>
              </p:cNvPr>
              <p:cNvSpPr>
                <a:spLocks noChangeArrowheads="1"/>
              </p:cNvSpPr>
              <p:nvPr/>
            </p:nvSpPr>
            <p:spPr bwMode="auto">
              <a:xfrm>
                <a:off x="264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3" name="Rectangle 70">
                <a:extLst>
                  <a:ext uri="{FF2B5EF4-FFF2-40B4-BE49-F238E27FC236}">
                    <a16:creationId xmlns:a16="http://schemas.microsoft.com/office/drawing/2014/main" id="{154FABD5-18B0-8D10-2A9E-6B0516A359AD}"/>
                  </a:ext>
                </a:extLst>
              </p:cNvPr>
              <p:cNvSpPr>
                <a:spLocks noChangeArrowheads="1"/>
              </p:cNvSpPr>
              <p:nvPr/>
            </p:nvSpPr>
            <p:spPr bwMode="auto">
              <a:xfrm>
                <a:off x="264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4" name="Rectangle 71">
                <a:extLst>
                  <a:ext uri="{FF2B5EF4-FFF2-40B4-BE49-F238E27FC236}">
                    <a16:creationId xmlns:a16="http://schemas.microsoft.com/office/drawing/2014/main" id="{86C2B5E3-BF6C-266B-CFE7-9D210CE62971}"/>
                  </a:ext>
                </a:extLst>
              </p:cNvPr>
              <p:cNvSpPr>
                <a:spLocks noChangeArrowheads="1"/>
              </p:cNvSpPr>
              <p:nvPr/>
            </p:nvSpPr>
            <p:spPr bwMode="auto">
              <a:xfrm>
                <a:off x="264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5" name="Rectangle 72">
                <a:extLst>
                  <a:ext uri="{FF2B5EF4-FFF2-40B4-BE49-F238E27FC236}">
                    <a16:creationId xmlns:a16="http://schemas.microsoft.com/office/drawing/2014/main" id="{8F6B2F4C-85AF-2CEE-F136-33AD6B1F7581}"/>
                  </a:ext>
                </a:extLst>
              </p:cNvPr>
              <p:cNvSpPr>
                <a:spLocks noChangeArrowheads="1"/>
              </p:cNvSpPr>
              <p:nvPr/>
            </p:nvSpPr>
            <p:spPr bwMode="auto">
              <a:xfrm>
                <a:off x="264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6" name="Rectangle 73">
                <a:extLst>
                  <a:ext uri="{FF2B5EF4-FFF2-40B4-BE49-F238E27FC236}">
                    <a16:creationId xmlns:a16="http://schemas.microsoft.com/office/drawing/2014/main" id="{43668CC9-65B1-A115-8F64-AB7599E53538}"/>
                  </a:ext>
                </a:extLst>
              </p:cNvPr>
              <p:cNvSpPr>
                <a:spLocks noChangeArrowheads="1"/>
              </p:cNvSpPr>
              <p:nvPr/>
            </p:nvSpPr>
            <p:spPr bwMode="auto">
              <a:xfrm>
                <a:off x="264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7" name="Rectangle 74">
                <a:extLst>
                  <a:ext uri="{FF2B5EF4-FFF2-40B4-BE49-F238E27FC236}">
                    <a16:creationId xmlns:a16="http://schemas.microsoft.com/office/drawing/2014/main" id="{5DE29260-BECB-BCC0-8AFE-44283D9199F6}"/>
                  </a:ext>
                </a:extLst>
              </p:cNvPr>
              <p:cNvSpPr>
                <a:spLocks noChangeArrowheads="1"/>
              </p:cNvSpPr>
              <p:nvPr/>
            </p:nvSpPr>
            <p:spPr bwMode="auto">
              <a:xfrm>
                <a:off x="264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8" name="Rectangle 75">
                <a:extLst>
                  <a:ext uri="{FF2B5EF4-FFF2-40B4-BE49-F238E27FC236}">
                    <a16:creationId xmlns:a16="http://schemas.microsoft.com/office/drawing/2014/main" id="{5AA2C855-2004-B45E-9276-CD4FC3E357DC}"/>
                  </a:ext>
                </a:extLst>
              </p:cNvPr>
              <p:cNvSpPr>
                <a:spLocks noChangeArrowheads="1"/>
              </p:cNvSpPr>
              <p:nvPr/>
            </p:nvSpPr>
            <p:spPr bwMode="auto">
              <a:xfrm>
                <a:off x="264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49" name="Rectangle 76">
                <a:extLst>
                  <a:ext uri="{FF2B5EF4-FFF2-40B4-BE49-F238E27FC236}">
                    <a16:creationId xmlns:a16="http://schemas.microsoft.com/office/drawing/2014/main" id="{2C9D9B1D-7EB6-33A2-6E13-AAF5F9BEEBAA}"/>
                  </a:ext>
                </a:extLst>
              </p:cNvPr>
              <p:cNvSpPr>
                <a:spLocks noChangeArrowheads="1"/>
              </p:cNvSpPr>
              <p:nvPr/>
            </p:nvSpPr>
            <p:spPr bwMode="auto">
              <a:xfrm>
                <a:off x="264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0" name="Rectangle 77">
                <a:extLst>
                  <a:ext uri="{FF2B5EF4-FFF2-40B4-BE49-F238E27FC236}">
                    <a16:creationId xmlns:a16="http://schemas.microsoft.com/office/drawing/2014/main" id="{E1B0C9D6-98F0-C71D-8DF8-BBE7D474B05B}"/>
                  </a:ext>
                </a:extLst>
              </p:cNvPr>
              <p:cNvSpPr>
                <a:spLocks noChangeArrowheads="1"/>
              </p:cNvSpPr>
              <p:nvPr/>
            </p:nvSpPr>
            <p:spPr bwMode="auto">
              <a:xfrm>
                <a:off x="264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1" name="Rectangle 78">
                <a:extLst>
                  <a:ext uri="{FF2B5EF4-FFF2-40B4-BE49-F238E27FC236}">
                    <a16:creationId xmlns:a16="http://schemas.microsoft.com/office/drawing/2014/main" id="{6C69FFF6-0764-9014-EF6A-00BDAD4022BD}"/>
                  </a:ext>
                </a:extLst>
              </p:cNvPr>
              <p:cNvSpPr>
                <a:spLocks noChangeArrowheads="1"/>
              </p:cNvSpPr>
              <p:nvPr/>
            </p:nvSpPr>
            <p:spPr bwMode="auto">
              <a:xfrm>
                <a:off x="264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2" name="Rectangle 79">
                <a:extLst>
                  <a:ext uri="{FF2B5EF4-FFF2-40B4-BE49-F238E27FC236}">
                    <a16:creationId xmlns:a16="http://schemas.microsoft.com/office/drawing/2014/main" id="{26D9DEA2-3174-EC87-3723-000D049C57BB}"/>
                  </a:ext>
                </a:extLst>
              </p:cNvPr>
              <p:cNvSpPr>
                <a:spLocks noChangeArrowheads="1"/>
              </p:cNvSpPr>
              <p:nvPr/>
            </p:nvSpPr>
            <p:spPr bwMode="auto">
              <a:xfrm>
                <a:off x="2401" y="5184"/>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3" name="Rectangle 80">
                <a:extLst>
                  <a:ext uri="{FF2B5EF4-FFF2-40B4-BE49-F238E27FC236}">
                    <a16:creationId xmlns:a16="http://schemas.microsoft.com/office/drawing/2014/main" id="{D2058BC6-0C19-DC41-610A-C6C5365C1320}"/>
                  </a:ext>
                </a:extLst>
              </p:cNvPr>
              <p:cNvSpPr>
                <a:spLocks noChangeArrowheads="1"/>
              </p:cNvSpPr>
              <p:nvPr/>
            </p:nvSpPr>
            <p:spPr bwMode="auto">
              <a:xfrm>
                <a:off x="2401" y="5007"/>
                <a:ext cx="239"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4" name="Rectangle 81">
                <a:extLst>
                  <a:ext uri="{FF2B5EF4-FFF2-40B4-BE49-F238E27FC236}">
                    <a16:creationId xmlns:a16="http://schemas.microsoft.com/office/drawing/2014/main" id="{BB13656A-47DC-5E08-C90F-4E183CDDAAB5}"/>
                  </a:ext>
                </a:extLst>
              </p:cNvPr>
              <p:cNvSpPr>
                <a:spLocks noChangeArrowheads="1"/>
              </p:cNvSpPr>
              <p:nvPr/>
            </p:nvSpPr>
            <p:spPr bwMode="auto">
              <a:xfrm>
                <a:off x="2401" y="4829"/>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5" name="Rectangle 82">
                <a:extLst>
                  <a:ext uri="{FF2B5EF4-FFF2-40B4-BE49-F238E27FC236}">
                    <a16:creationId xmlns:a16="http://schemas.microsoft.com/office/drawing/2014/main" id="{144BA80C-FC4A-0C51-EFD6-C2041209E9C9}"/>
                  </a:ext>
                </a:extLst>
              </p:cNvPr>
              <p:cNvSpPr>
                <a:spLocks noChangeArrowheads="1"/>
              </p:cNvSpPr>
              <p:nvPr/>
            </p:nvSpPr>
            <p:spPr bwMode="auto">
              <a:xfrm>
                <a:off x="2401" y="4651"/>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6" name="Rectangle 83">
                <a:extLst>
                  <a:ext uri="{FF2B5EF4-FFF2-40B4-BE49-F238E27FC236}">
                    <a16:creationId xmlns:a16="http://schemas.microsoft.com/office/drawing/2014/main" id="{20A72425-1E14-01B4-867D-2B7622EA56AD}"/>
                  </a:ext>
                </a:extLst>
              </p:cNvPr>
              <p:cNvSpPr>
                <a:spLocks noChangeArrowheads="1"/>
              </p:cNvSpPr>
              <p:nvPr/>
            </p:nvSpPr>
            <p:spPr bwMode="auto">
              <a:xfrm>
                <a:off x="2401" y="4474"/>
                <a:ext cx="239"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7" name="Rectangle 84">
                <a:extLst>
                  <a:ext uri="{FF2B5EF4-FFF2-40B4-BE49-F238E27FC236}">
                    <a16:creationId xmlns:a16="http://schemas.microsoft.com/office/drawing/2014/main" id="{C0C07E92-2C91-BDA7-523F-A4F319C0CAD4}"/>
                  </a:ext>
                </a:extLst>
              </p:cNvPr>
              <p:cNvSpPr>
                <a:spLocks noChangeArrowheads="1"/>
              </p:cNvSpPr>
              <p:nvPr/>
            </p:nvSpPr>
            <p:spPr bwMode="auto">
              <a:xfrm>
                <a:off x="2401" y="4296"/>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8" name="Rectangle 85">
                <a:extLst>
                  <a:ext uri="{FF2B5EF4-FFF2-40B4-BE49-F238E27FC236}">
                    <a16:creationId xmlns:a16="http://schemas.microsoft.com/office/drawing/2014/main" id="{DC274333-8057-6FC6-46CC-4CA3EA4DA52F}"/>
                  </a:ext>
                </a:extLst>
              </p:cNvPr>
              <p:cNvSpPr>
                <a:spLocks noChangeArrowheads="1"/>
              </p:cNvSpPr>
              <p:nvPr/>
            </p:nvSpPr>
            <p:spPr bwMode="auto">
              <a:xfrm>
                <a:off x="2401" y="4119"/>
                <a:ext cx="239"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59" name="Rectangle 86">
                <a:extLst>
                  <a:ext uri="{FF2B5EF4-FFF2-40B4-BE49-F238E27FC236}">
                    <a16:creationId xmlns:a16="http://schemas.microsoft.com/office/drawing/2014/main" id="{836B7B3A-C07F-49A5-E676-B5019F91E45E}"/>
                  </a:ext>
                </a:extLst>
              </p:cNvPr>
              <p:cNvSpPr>
                <a:spLocks noChangeArrowheads="1"/>
              </p:cNvSpPr>
              <p:nvPr/>
            </p:nvSpPr>
            <p:spPr bwMode="auto">
              <a:xfrm>
                <a:off x="2401" y="3941"/>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0" name="Rectangle 87">
                <a:extLst>
                  <a:ext uri="{FF2B5EF4-FFF2-40B4-BE49-F238E27FC236}">
                    <a16:creationId xmlns:a16="http://schemas.microsoft.com/office/drawing/2014/main" id="{AD093093-D388-E612-0AE1-666EA493119F}"/>
                  </a:ext>
                </a:extLst>
              </p:cNvPr>
              <p:cNvSpPr>
                <a:spLocks noChangeArrowheads="1"/>
              </p:cNvSpPr>
              <p:nvPr/>
            </p:nvSpPr>
            <p:spPr bwMode="auto">
              <a:xfrm>
                <a:off x="2401" y="3763"/>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1" name="Rectangle 88">
                <a:extLst>
                  <a:ext uri="{FF2B5EF4-FFF2-40B4-BE49-F238E27FC236}">
                    <a16:creationId xmlns:a16="http://schemas.microsoft.com/office/drawing/2014/main" id="{20AED910-EB38-CD6B-4853-694BCDF9A5E1}"/>
                  </a:ext>
                </a:extLst>
              </p:cNvPr>
              <p:cNvSpPr>
                <a:spLocks noChangeArrowheads="1"/>
              </p:cNvSpPr>
              <p:nvPr/>
            </p:nvSpPr>
            <p:spPr bwMode="auto">
              <a:xfrm>
                <a:off x="2401" y="3586"/>
                <a:ext cx="239"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2" name="Rectangle 89">
                <a:extLst>
                  <a:ext uri="{FF2B5EF4-FFF2-40B4-BE49-F238E27FC236}">
                    <a16:creationId xmlns:a16="http://schemas.microsoft.com/office/drawing/2014/main" id="{563F7690-9A40-3B85-5D92-4554B0B267B2}"/>
                  </a:ext>
                </a:extLst>
              </p:cNvPr>
              <p:cNvSpPr>
                <a:spLocks noChangeArrowheads="1"/>
              </p:cNvSpPr>
              <p:nvPr/>
            </p:nvSpPr>
            <p:spPr bwMode="auto">
              <a:xfrm>
                <a:off x="2401" y="3408"/>
                <a:ext cx="239"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3" name="Rectangle 90">
                <a:extLst>
                  <a:ext uri="{FF2B5EF4-FFF2-40B4-BE49-F238E27FC236}">
                    <a16:creationId xmlns:a16="http://schemas.microsoft.com/office/drawing/2014/main" id="{9B424B9C-63DA-3F84-076E-17D48C337413}"/>
                  </a:ext>
                </a:extLst>
              </p:cNvPr>
              <p:cNvSpPr>
                <a:spLocks noChangeArrowheads="1"/>
              </p:cNvSpPr>
              <p:nvPr/>
            </p:nvSpPr>
            <p:spPr bwMode="auto">
              <a:xfrm>
                <a:off x="2160" y="5184"/>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4" name="Rectangle 91">
                <a:extLst>
                  <a:ext uri="{FF2B5EF4-FFF2-40B4-BE49-F238E27FC236}">
                    <a16:creationId xmlns:a16="http://schemas.microsoft.com/office/drawing/2014/main" id="{7116DB62-FE9D-FBDB-68E0-8FC5BE0B17DA}"/>
                  </a:ext>
                </a:extLst>
              </p:cNvPr>
              <p:cNvSpPr>
                <a:spLocks noChangeArrowheads="1"/>
              </p:cNvSpPr>
              <p:nvPr/>
            </p:nvSpPr>
            <p:spPr bwMode="auto">
              <a:xfrm>
                <a:off x="2160" y="5007"/>
                <a:ext cx="241"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5" name="Rectangle 92">
                <a:extLst>
                  <a:ext uri="{FF2B5EF4-FFF2-40B4-BE49-F238E27FC236}">
                    <a16:creationId xmlns:a16="http://schemas.microsoft.com/office/drawing/2014/main" id="{5E5F146E-C616-75B3-5A11-8940AABA8744}"/>
                  </a:ext>
                </a:extLst>
              </p:cNvPr>
              <p:cNvSpPr>
                <a:spLocks noChangeArrowheads="1"/>
              </p:cNvSpPr>
              <p:nvPr/>
            </p:nvSpPr>
            <p:spPr bwMode="auto">
              <a:xfrm>
                <a:off x="2160" y="4829"/>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6" name="Rectangle 93">
                <a:extLst>
                  <a:ext uri="{FF2B5EF4-FFF2-40B4-BE49-F238E27FC236}">
                    <a16:creationId xmlns:a16="http://schemas.microsoft.com/office/drawing/2014/main" id="{DC2D41F5-A6CB-5B2E-88DE-2968A5224920}"/>
                  </a:ext>
                </a:extLst>
              </p:cNvPr>
              <p:cNvSpPr>
                <a:spLocks noChangeArrowheads="1"/>
              </p:cNvSpPr>
              <p:nvPr/>
            </p:nvSpPr>
            <p:spPr bwMode="auto">
              <a:xfrm>
                <a:off x="2160" y="4651"/>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7" name="Rectangle 94">
                <a:extLst>
                  <a:ext uri="{FF2B5EF4-FFF2-40B4-BE49-F238E27FC236}">
                    <a16:creationId xmlns:a16="http://schemas.microsoft.com/office/drawing/2014/main" id="{330BB532-01D2-8436-378B-F9A661490872}"/>
                  </a:ext>
                </a:extLst>
              </p:cNvPr>
              <p:cNvSpPr>
                <a:spLocks noChangeArrowheads="1"/>
              </p:cNvSpPr>
              <p:nvPr/>
            </p:nvSpPr>
            <p:spPr bwMode="auto">
              <a:xfrm>
                <a:off x="2160" y="4474"/>
                <a:ext cx="241"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8" name="Rectangle 95">
                <a:extLst>
                  <a:ext uri="{FF2B5EF4-FFF2-40B4-BE49-F238E27FC236}">
                    <a16:creationId xmlns:a16="http://schemas.microsoft.com/office/drawing/2014/main" id="{F399423D-17CE-E814-BFAA-F38FAAEB76B1}"/>
                  </a:ext>
                </a:extLst>
              </p:cNvPr>
              <p:cNvSpPr>
                <a:spLocks noChangeArrowheads="1"/>
              </p:cNvSpPr>
              <p:nvPr/>
            </p:nvSpPr>
            <p:spPr bwMode="auto">
              <a:xfrm>
                <a:off x="2160" y="4296"/>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69" name="Rectangle 96">
                <a:extLst>
                  <a:ext uri="{FF2B5EF4-FFF2-40B4-BE49-F238E27FC236}">
                    <a16:creationId xmlns:a16="http://schemas.microsoft.com/office/drawing/2014/main" id="{C55AE2EF-E46C-0F08-3E12-19BDC4B263E7}"/>
                  </a:ext>
                </a:extLst>
              </p:cNvPr>
              <p:cNvSpPr>
                <a:spLocks noChangeArrowheads="1"/>
              </p:cNvSpPr>
              <p:nvPr/>
            </p:nvSpPr>
            <p:spPr bwMode="auto">
              <a:xfrm>
                <a:off x="2160" y="4119"/>
                <a:ext cx="241"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0" name="Rectangle 97">
                <a:extLst>
                  <a:ext uri="{FF2B5EF4-FFF2-40B4-BE49-F238E27FC236}">
                    <a16:creationId xmlns:a16="http://schemas.microsoft.com/office/drawing/2014/main" id="{C5E88B32-2AF1-223C-DB8B-FC6326231294}"/>
                  </a:ext>
                </a:extLst>
              </p:cNvPr>
              <p:cNvSpPr>
                <a:spLocks noChangeArrowheads="1"/>
              </p:cNvSpPr>
              <p:nvPr/>
            </p:nvSpPr>
            <p:spPr bwMode="auto">
              <a:xfrm>
                <a:off x="2160" y="3941"/>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1" name="Rectangle 98">
                <a:extLst>
                  <a:ext uri="{FF2B5EF4-FFF2-40B4-BE49-F238E27FC236}">
                    <a16:creationId xmlns:a16="http://schemas.microsoft.com/office/drawing/2014/main" id="{AAF16448-2A5D-B7FA-D10E-E9778F76FBD6}"/>
                  </a:ext>
                </a:extLst>
              </p:cNvPr>
              <p:cNvSpPr>
                <a:spLocks noChangeArrowheads="1"/>
              </p:cNvSpPr>
              <p:nvPr/>
            </p:nvSpPr>
            <p:spPr bwMode="auto">
              <a:xfrm>
                <a:off x="2160" y="3763"/>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2" name="Rectangle 99">
                <a:extLst>
                  <a:ext uri="{FF2B5EF4-FFF2-40B4-BE49-F238E27FC236}">
                    <a16:creationId xmlns:a16="http://schemas.microsoft.com/office/drawing/2014/main" id="{2B4BC281-D80E-5967-9A03-CFDBCE280AD1}"/>
                  </a:ext>
                </a:extLst>
              </p:cNvPr>
              <p:cNvSpPr>
                <a:spLocks noChangeArrowheads="1"/>
              </p:cNvSpPr>
              <p:nvPr/>
            </p:nvSpPr>
            <p:spPr bwMode="auto">
              <a:xfrm>
                <a:off x="2160" y="3586"/>
                <a:ext cx="241"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3" name="Rectangle 100">
                <a:extLst>
                  <a:ext uri="{FF2B5EF4-FFF2-40B4-BE49-F238E27FC236}">
                    <a16:creationId xmlns:a16="http://schemas.microsoft.com/office/drawing/2014/main" id="{4EE561BA-9393-817C-04B6-5FBFC5A56DEA}"/>
                  </a:ext>
                </a:extLst>
              </p:cNvPr>
              <p:cNvSpPr>
                <a:spLocks noChangeArrowheads="1"/>
              </p:cNvSpPr>
              <p:nvPr/>
            </p:nvSpPr>
            <p:spPr bwMode="auto">
              <a:xfrm>
                <a:off x="2160" y="3408"/>
                <a:ext cx="241"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4" name="Rectangle 101">
                <a:extLst>
                  <a:ext uri="{FF2B5EF4-FFF2-40B4-BE49-F238E27FC236}">
                    <a16:creationId xmlns:a16="http://schemas.microsoft.com/office/drawing/2014/main" id="{5DFE907C-A508-FCCA-5E77-91991D0540B5}"/>
                  </a:ext>
                </a:extLst>
              </p:cNvPr>
              <p:cNvSpPr>
                <a:spLocks noChangeArrowheads="1"/>
              </p:cNvSpPr>
              <p:nvPr/>
            </p:nvSpPr>
            <p:spPr bwMode="auto">
              <a:xfrm>
                <a:off x="192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5" name="Rectangle 102">
                <a:extLst>
                  <a:ext uri="{FF2B5EF4-FFF2-40B4-BE49-F238E27FC236}">
                    <a16:creationId xmlns:a16="http://schemas.microsoft.com/office/drawing/2014/main" id="{C72DE924-222B-1881-C5B8-1C6C77A264B5}"/>
                  </a:ext>
                </a:extLst>
              </p:cNvPr>
              <p:cNvSpPr>
                <a:spLocks noChangeArrowheads="1"/>
              </p:cNvSpPr>
              <p:nvPr/>
            </p:nvSpPr>
            <p:spPr bwMode="auto">
              <a:xfrm>
                <a:off x="192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6" name="Rectangle 103">
                <a:extLst>
                  <a:ext uri="{FF2B5EF4-FFF2-40B4-BE49-F238E27FC236}">
                    <a16:creationId xmlns:a16="http://schemas.microsoft.com/office/drawing/2014/main" id="{C529400F-381A-FDBF-B45D-B61AC2FDCAF8}"/>
                  </a:ext>
                </a:extLst>
              </p:cNvPr>
              <p:cNvSpPr>
                <a:spLocks noChangeArrowheads="1"/>
              </p:cNvSpPr>
              <p:nvPr/>
            </p:nvSpPr>
            <p:spPr bwMode="auto">
              <a:xfrm>
                <a:off x="192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7" name="Rectangle 104">
                <a:extLst>
                  <a:ext uri="{FF2B5EF4-FFF2-40B4-BE49-F238E27FC236}">
                    <a16:creationId xmlns:a16="http://schemas.microsoft.com/office/drawing/2014/main" id="{4D7D5BE5-6245-6C71-D832-231DB22B68F1}"/>
                  </a:ext>
                </a:extLst>
              </p:cNvPr>
              <p:cNvSpPr>
                <a:spLocks noChangeArrowheads="1"/>
              </p:cNvSpPr>
              <p:nvPr/>
            </p:nvSpPr>
            <p:spPr bwMode="auto">
              <a:xfrm>
                <a:off x="192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8" name="Rectangle 105">
                <a:extLst>
                  <a:ext uri="{FF2B5EF4-FFF2-40B4-BE49-F238E27FC236}">
                    <a16:creationId xmlns:a16="http://schemas.microsoft.com/office/drawing/2014/main" id="{586B320A-3D60-DE84-1505-AFBAEE985FD0}"/>
                  </a:ext>
                </a:extLst>
              </p:cNvPr>
              <p:cNvSpPr>
                <a:spLocks noChangeArrowheads="1"/>
              </p:cNvSpPr>
              <p:nvPr/>
            </p:nvSpPr>
            <p:spPr bwMode="auto">
              <a:xfrm>
                <a:off x="192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79" name="Rectangle 106">
                <a:extLst>
                  <a:ext uri="{FF2B5EF4-FFF2-40B4-BE49-F238E27FC236}">
                    <a16:creationId xmlns:a16="http://schemas.microsoft.com/office/drawing/2014/main" id="{97694A8D-1B62-FEB7-7EA5-FB3736DDDE3A}"/>
                  </a:ext>
                </a:extLst>
              </p:cNvPr>
              <p:cNvSpPr>
                <a:spLocks noChangeArrowheads="1"/>
              </p:cNvSpPr>
              <p:nvPr/>
            </p:nvSpPr>
            <p:spPr bwMode="auto">
              <a:xfrm>
                <a:off x="192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0" name="Rectangle 107">
                <a:extLst>
                  <a:ext uri="{FF2B5EF4-FFF2-40B4-BE49-F238E27FC236}">
                    <a16:creationId xmlns:a16="http://schemas.microsoft.com/office/drawing/2014/main" id="{BE7F07E3-5185-5BD4-2574-0DA5FD335DA4}"/>
                  </a:ext>
                </a:extLst>
              </p:cNvPr>
              <p:cNvSpPr>
                <a:spLocks noChangeArrowheads="1"/>
              </p:cNvSpPr>
              <p:nvPr/>
            </p:nvSpPr>
            <p:spPr bwMode="auto">
              <a:xfrm>
                <a:off x="192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1" name="Rectangle 108">
                <a:extLst>
                  <a:ext uri="{FF2B5EF4-FFF2-40B4-BE49-F238E27FC236}">
                    <a16:creationId xmlns:a16="http://schemas.microsoft.com/office/drawing/2014/main" id="{CFB4503C-0B35-9AC2-20A6-ECC05880291F}"/>
                  </a:ext>
                </a:extLst>
              </p:cNvPr>
              <p:cNvSpPr>
                <a:spLocks noChangeArrowheads="1"/>
              </p:cNvSpPr>
              <p:nvPr/>
            </p:nvSpPr>
            <p:spPr bwMode="auto">
              <a:xfrm>
                <a:off x="192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2" name="Rectangle 109">
                <a:extLst>
                  <a:ext uri="{FF2B5EF4-FFF2-40B4-BE49-F238E27FC236}">
                    <a16:creationId xmlns:a16="http://schemas.microsoft.com/office/drawing/2014/main" id="{209254E6-A34B-9AC7-3F71-56A2968BF874}"/>
                  </a:ext>
                </a:extLst>
              </p:cNvPr>
              <p:cNvSpPr>
                <a:spLocks noChangeArrowheads="1"/>
              </p:cNvSpPr>
              <p:nvPr/>
            </p:nvSpPr>
            <p:spPr bwMode="auto">
              <a:xfrm>
                <a:off x="192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3" name="Rectangle 110">
                <a:extLst>
                  <a:ext uri="{FF2B5EF4-FFF2-40B4-BE49-F238E27FC236}">
                    <a16:creationId xmlns:a16="http://schemas.microsoft.com/office/drawing/2014/main" id="{62A4175E-5587-98BA-DD4F-257A88F6CFBE}"/>
                  </a:ext>
                </a:extLst>
              </p:cNvPr>
              <p:cNvSpPr>
                <a:spLocks noChangeArrowheads="1"/>
              </p:cNvSpPr>
              <p:nvPr/>
            </p:nvSpPr>
            <p:spPr bwMode="auto">
              <a:xfrm>
                <a:off x="192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4" name="Rectangle 111">
                <a:extLst>
                  <a:ext uri="{FF2B5EF4-FFF2-40B4-BE49-F238E27FC236}">
                    <a16:creationId xmlns:a16="http://schemas.microsoft.com/office/drawing/2014/main" id="{68C886B3-B104-08A8-215A-F6A5802D17D8}"/>
                  </a:ext>
                </a:extLst>
              </p:cNvPr>
              <p:cNvSpPr>
                <a:spLocks noChangeArrowheads="1"/>
              </p:cNvSpPr>
              <p:nvPr/>
            </p:nvSpPr>
            <p:spPr bwMode="auto">
              <a:xfrm>
                <a:off x="192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5" name="Rectangle 112">
                <a:extLst>
                  <a:ext uri="{FF2B5EF4-FFF2-40B4-BE49-F238E27FC236}">
                    <a16:creationId xmlns:a16="http://schemas.microsoft.com/office/drawing/2014/main" id="{496F187E-569F-05B3-9138-5740CADCDE68}"/>
                  </a:ext>
                </a:extLst>
              </p:cNvPr>
              <p:cNvSpPr>
                <a:spLocks noChangeArrowheads="1"/>
              </p:cNvSpPr>
              <p:nvPr/>
            </p:nvSpPr>
            <p:spPr bwMode="auto">
              <a:xfrm>
                <a:off x="168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6" name="Rectangle 113">
                <a:extLst>
                  <a:ext uri="{FF2B5EF4-FFF2-40B4-BE49-F238E27FC236}">
                    <a16:creationId xmlns:a16="http://schemas.microsoft.com/office/drawing/2014/main" id="{33212AAB-5E2D-38A5-79FB-DBC8B9B304C3}"/>
                  </a:ext>
                </a:extLst>
              </p:cNvPr>
              <p:cNvSpPr>
                <a:spLocks noChangeArrowheads="1"/>
              </p:cNvSpPr>
              <p:nvPr/>
            </p:nvSpPr>
            <p:spPr bwMode="auto">
              <a:xfrm>
                <a:off x="168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7" name="Rectangle 114">
                <a:extLst>
                  <a:ext uri="{FF2B5EF4-FFF2-40B4-BE49-F238E27FC236}">
                    <a16:creationId xmlns:a16="http://schemas.microsoft.com/office/drawing/2014/main" id="{AAB10E42-A2A7-BCE3-474C-0C55197C0498}"/>
                  </a:ext>
                </a:extLst>
              </p:cNvPr>
              <p:cNvSpPr>
                <a:spLocks noChangeArrowheads="1"/>
              </p:cNvSpPr>
              <p:nvPr/>
            </p:nvSpPr>
            <p:spPr bwMode="auto">
              <a:xfrm>
                <a:off x="168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8" name="Rectangle 115">
                <a:extLst>
                  <a:ext uri="{FF2B5EF4-FFF2-40B4-BE49-F238E27FC236}">
                    <a16:creationId xmlns:a16="http://schemas.microsoft.com/office/drawing/2014/main" id="{11DAE8AC-3187-C342-2841-4924A4FBBE9D}"/>
                  </a:ext>
                </a:extLst>
              </p:cNvPr>
              <p:cNvSpPr>
                <a:spLocks noChangeArrowheads="1"/>
              </p:cNvSpPr>
              <p:nvPr/>
            </p:nvSpPr>
            <p:spPr bwMode="auto">
              <a:xfrm>
                <a:off x="168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89" name="Rectangle 116">
                <a:extLst>
                  <a:ext uri="{FF2B5EF4-FFF2-40B4-BE49-F238E27FC236}">
                    <a16:creationId xmlns:a16="http://schemas.microsoft.com/office/drawing/2014/main" id="{B1FD494E-7B96-9232-B70D-9C9ED760ABF2}"/>
                  </a:ext>
                </a:extLst>
              </p:cNvPr>
              <p:cNvSpPr>
                <a:spLocks noChangeArrowheads="1"/>
              </p:cNvSpPr>
              <p:nvPr/>
            </p:nvSpPr>
            <p:spPr bwMode="auto">
              <a:xfrm>
                <a:off x="168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0" name="Rectangle 117">
                <a:extLst>
                  <a:ext uri="{FF2B5EF4-FFF2-40B4-BE49-F238E27FC236}">
                    <a16:creationId xmlns:a16="http://schemas.microsoft.com/office/drawing/2014/main" id="{56A86E11-488F-2221-6403-0BAFBE50D598}"/>
                  </a:ext>
                </a:extLst>
              </p:cNvPr>
              <p:cNvSpPr>
                <a:spLocks noChangeArrowheads="1"/>
              </p:cNvSpPr>
              <p:nvPr/>
            </p:nvSpPr>
            <p:spPr bwMode="auto">
              <a:xfrm>
                <a:off x="168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1" name="Rectangle 118">
                <a:extLst>
                  <a:ext uri="{FF2B5EF4-FFF2-40B4-BE49-F238E27FC236}">
                    <a16:creationId xmlns:a16="http://schemas.microsoft.com/office/drawing/2014/main" id="{125754D4-DD9F-394D-28FF-9ABE98D9AE69}"/>
                  </a:ext>
                </a:extLst>
              </p:cNvPr>
              <p:cNvSpPr>
                <a:spLocks noChangeArrowheads="1"/>
              </p:cNvSpPr>
              <p:nvPr/>
            </p:nvSpPr>
            <p:spPr bwMode="auto">
              <a:xfrm>
                <a:off x="168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2" name="Rectangle 119">
                <a:extLst>
                  <a:ext uri="{FF2B5EF4-FFF2-40B4-BE49-F238E27FC236}">
                    <a16:creationId xmlns:a16="http://schemas.microsoft.com/office/drawing/2014/main" id="{4609C21D-0297-F89C-3FE2-FD323AC1C157}"/>
                  </a:ext>
                </a:extLst>
              </p:cNvPr>
              <p:cNvSpPr>
                <a:spLocks noChangeArrowheads="1"/>
              </p:cNvSpPr>
              <p:nvPr/>
            </p:nvSpPr>
            <p:spPr bwMode="auto">
              <a:xfrm>
                <a:off x="168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3" name="Rectangle 120">
                <a:extLst>
                  <a:ext uri="{FF2B5EF4-FFF2-40B4-BE49-F238E27FC236}">
                    <a16:creationId xmlns:a16="http://schemas.microsoft.com/office/drawing/2014/main" id="{8B6290E9-96E4-88F0-8162-E53C2A6B1454}"/>
                  </a:ext>
                </a:extLst>
              </p:cNvPr>
              <p:cNvSpPr>
                <a:spLocks noChangeArrowheads="1"/>
              </p:cNvSpPr>
              <p:nvPr/>
            </p:nvSpPr>
            <p:spPr bwMode="auto">
              <a:xfrm>
                <a:off x="168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4" name="Rectangle 121">
                <a:extLst>
                  <a:ext uri="{FF2B5EF4-FFF2-40B4-BE49-F238E27FC236}">
                    <a16:creationId xmlns:a16="http://schemas.microsoft.com/office/drawing/2014/main" id="{E7AFCB7B-76D6-DC62-E39C-4A8908B8CACE}"/>
                  </a:ext>
                </a:extLst>
              </p:cNvPr>
              <p:cNvSpPr>
                <a:spLocks noChangeArrowheads="1"/>
              </p:cNvSpPr>
              <p:nvPr/>
            </p:nvSpPr>
            <p:spPr bwMode="auto">
              <a:xfrm>
                <a:off x="168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5" name="Rectangle 122">
                <a:extLst>
                  <a:ext uri="{FF2B5EF4-FFF2-40B4-BE49-F238E27FC236}">
                    <a16:creationId xmlns:a16="http://schemas.microsoft.com/office/drawing/2014/main" id="{71129E7B-6E92-F563-FC5E-7E230F524079}"/>
                  </a:ext>
                </a:extLst>
              </p:cNvPr>
              <p:cNvSpPr>
                <a:spLocks noChangeArrowheads="1"/>
              </p:cNvSpPr>
              <p:nvPr/>
            </p:nvSpPr>
            <p:spPr bwMode="auto">
              <a:xfrm>
                <a:off x="168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6" name="Rectangle 123">
                <a:extLst>
                  <a:ext uri="{FF2B5EF4-FFF2-40B4-BE49-F238E27FC236}">
                    <a16:creationId xmlns:a16="http://schemas.microsoft.com/office/drawing/2014/main" id="{7ED67C22-5288-BA6C-CC19-C6DD144FAD51}"/>
                  </a:ext>
                </a:extLst>
              </p:cNvPr>
              <p:cNvSpPr>
                <a:spLocks noChangeArrowheads="1"/>
              </p:cNvSpPr>
              <p:nvPr/>
            </p:nvSpPr>
            <p:spPr bwMode="auto">
              <a:xfrm>
                <a:off x="144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7" name="Rectangle 124">
                <a:extLst>
                  <a:ext uri="{FF2B5EF4-FFF2-40B4-BE49-F238E27FC236}">
                    <a16:creationId xmlns:a16="http://schemas.microsoft.com/office/drawing/2014/main" id="{9170CE7D-854B-B96F-A3A3-A99F3D81BEC9}"/>
                  </a:ext>
                </a:extLst>
              </p:cNvPr>
              <p:cNvSpPr>
                <a:spLocks noChangeArrowheads="1"/>
              </p:cNvSpPr>
              <p:nvPr/>
            </p:nvSpPr>
            <p:spPr bwMode="auto">
              <a:xfrm>
                <a:off x="144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8" name="Rectangle 125">
                <a:extLst>
                  <a:ext uri="{FF2B5EF4-FFF2-40B4-BE49-F238E27FC236}">
                    <a16:creationId xmlns:a16="http://schemas.microsoft.com/office/drawing/2014/main" id="{E8113056-8460-40DD-77BF-E6DC28900204}"/>
                  </a:ext>
                </a:extLst>
              </p:cNvPr>
              <p:cNvSpPr>
                <a:spLocks noChangeArrowheads="1"/>
              </p:cNvSpPr>
              <p:nvPr/>
            </p:nvSpPr>
            <p:spPr bwMode="auto">
              <a:xfrm>
                <a:off x="144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799" name="Rectangle 126">
                <a:extLst>
                  <a:ext uri="{FF2B5EF4-FFF2-40B4-BE49-F238E27FC236}">
                    <a16:creationId xmlns:a16="http://schemas.microsoft.com/office/drawing/2014/main" id="{F5EFE673-ED77-E4CA-10EE-B4DC36A2B835}"/>
                  </a:ext>
                </a:extLst>
              </p:cNvPr>
              <p:cNvSpPr>
                <a:spLocks noChangeArrowheads="1"/>
              </p:cNvSpPr>
              <p:nvPr/>
            </p:nvSpPr>
            <p:spPr bwMode="auto">
              <a:xfrm>
                <a:off x="144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0" name="Rectangle 127">
                <a:extLst>
                  <a:ext uri="{FF2B5EF4-FFF2-40B4-BE49-F238E27FC236}">
                    <a16:creationId xmlns:a16="http://schemas.microsoft.com/office/drawing/2014/main" id="{EBACE3B4-125B-8697-BD99-56A8C4CB7894}"/>
                  </a:ext>
                </a:extLst>
              </p:cNvPr>
              <p:cNvSpPr>
                <a:spLocks noChangeArrowheads="1"/>
              </p:cNvSpPr>
              <p:nvPr/>
            </p:nvSpPr>
            <p:spPr bwMode="auto">
              <a:xfrm>
                <a:off x="144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1" name="Rectangle 128">
                <a:extLst>
                  <a:ext uri="{FF2B5EF4-FFF2-40B4-BE49-F238E27FC236}">
                    <a16:creationId xmlns:a16="http://schemas.microsoft.com/office/drawing/2014/main" id="{8D29C6C9-4C2D-E979-ADAD-D5BBE0F30D26}"/>
                  </a:ext>
                </a:extLst>
              </p:cNvPr>
              <p:cNvSpPr>
                <a:spLocks noChangeArrowheads="1"/>
              </p:cNvSpPr>
              <p:nvPr/>
            </p:nvSpPr>
            <p:spPr bwMode="auto">
              <a:xfrm>
                <a:off x="144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2" name="Rectangle 129">
                <a:extLst>
                  <a:ext uri="{FF2B5EF4-FFF2-40B4-BE49-F238E27FC236}">
                    <a16:creationId xmlns:a16="http://schemas.microsoft.com/office/drawing/2014/main" id="{AC3BFD5A-F024-FB46-F14C-0EAF0B04F522}"/>
                  </a:ext>
                </a:extLst>
              </p:cNvPr>
              <p:cNvSpPr>
                <a:spLocks noChangeArrowheads="1"/>
              </p:cNvSpPr>
              <p:nvPr/>
            </p:nvSpPr>
            <p:spPr bwMode="auto">
              <a:xfrm>
                <a:off x="144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3" name="Rectangle 130">
                <a:extLst>
                  <a:ext uri="{FF2B5EF4-FFF2-40B4-BE49-F238E27FC236}">
                    <a16:creationId xmlns:a16="http://schemas.microsoft.com/office/drawing/2014/main" id="{A375216F-3655-F063-F7F2-CE958F83A1FC}"/>
                  </a:ext>
                </a:extLst>
              </p:cNvPr>
              <p:cNvSpPr>
                <a:spLocks noChangeArrowheads="1"/>
              </p:cNvSpPr>
              <p:nvPr/>
            </p:nvSpPr>
            <p:spPr bwMode="auto">
              <a:xfrm>
                <a:off x="144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4" name="Rectangle 131">
                <a:extLst>
                  <a:ext uri="{FF2B5EF4-FFF2-40B4-BE49-F238E27FC236}">
                    <a16:creationId xmlns:a16="http://schemas.microsoft.com/office/drawing/2014/main" id="{7C6A69AA-CEFC-A7AD-313E-B3381BBDB5CE}"/>
                  </a:ext>
                </a:extLst>
              </p:cNvPr>
              <p:cNvSpPr>
                <a:spLocks noChangeArrowheads="1"/>
              </p:cNvSpPr>
              <p:nvPr/>
            </p:nvSpPr>
            <p:spPr bwMode="auto">
              <a:xfrm>
                <a:off x="144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5" name="Rectangle 132">
                <a:extLst>
                  <a:ext uri="{FF2B5EF4-FFF2-40B4-BE49-F238E27FC236}">
                    <a16:creationId xmlns:a16="http://schemas.microsoft.com/office/drawing/2014/main" id="{9B5E179B-50CF-F3E1-558E-D82D487062D0}"/>
                  </a:ext>
                </a:extLst>
              </p:cNvPr>
              <p:cNvSpPr>
                <a:spLocks noChangeArrowheads="1"/>
              </p:cNvSpPr>
              <p:nvPr/>
            </p:nvSpPr>
            <p:spPr bwMode="auto">
              <a:xfrm>
                <a:off x="144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6" name="Rectangle 133">
                <a:extLst>
                  <a:ext uri="{FF2B5EF4-FFF2-40B4-BE49-F238E27FC236}">
                    <a16:creationId xmlns:a16="http://schemas.microsoft.com/office/drawing/2014/main" id="{551AF689-3394-1C3F-3EAF-90727110FC96}"/>
                  </a:ext>
                </a:extLst>
              </p:cNvPr>
              <p:cNvSpPr>
                <a:spLocks noChangeArrowheads="1"/>
              </p:cNvSpPr>
              <p:nvPr/>
            </p:nvSpPr>
            <p:spPr bwMode="auto">
              <a:xfrm>
                <a:off x="144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7" name="Rectangle 134">
                <a:extLst>
                  <a:ext uri="{FF2B5EF4-FFF2-40B4-BE49-F238E27FC236}">
                    <a16:creationId xmlns:a16="http://schemas.microsoft.com/office/drawing/2014/main" id="{9AF06C60-6E17-DEA7-6E0A-2827D0046FA6}"/>
                  </a:ext>
                </a:extLst>
              </p:cNvPr>
              <p:cNvSpPr>
                <a:spLocks noChangeArrowheads="1"/>
              </p:cNvSpPr>
              <p:nvPr/>
            </p:nvSpPr>
            <p:spPr bwMode="auto">
              <a:xfrm>
                <a:off x="120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8" name="Rectangle 135">
                <a:extLst>
                  <a:ext uri="{FF2B5EF4-FFF2-40B4-BE49-F238E27FC236}">
                    <a16:creationId xmlns:a16="http://schemas.microsoft.com/office/drawing/2014/main" id="{4C7F4314-0C36-4B85-CDAA-008CA5C77A6C}"/>
                  </a:ext>
                </a:extLst>
              </p:cNvPr>
              <p:cNvSpPr>
                <a:spLocks noChangeArrowheads="1"/>
              </p:cNvSpPr>
              <p:nvPr/>
            </p:nvSpPr>
            <p:spPr bwMode="auto">
              <a:xfrm>
                <a:off x="120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09" name="Rectangle 136">
                <a:extLst>
                  <a:ext uri="{FF2B5EF4-FFF2-40B4-BE49-F238E27FC236}">
                    <a16:creationId xmlns:a16="http://schemas.microsoft.com/office/drawing/2014/main" id="{39BA7342-BBC9-CB57-E277-28F29139C891}"/>
                  </a:ext>
                </a:extLst>
              </p:cNvPr>
              <p:cNvSpPr>
                <a:spLocks noChangeArrowheads="1"/>
              </p:cNvSpPr>
              <p:nvPr/>
            </p:nvSpPr>
            <p:spPr bwMode="auto">
              <a:xfrm>
                <a:off x="120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0" name="Rectangle 137">
                <a:extLst>
                  <a:ext uri="{FF2B5EF4-FFF2-40B4-BE49-F238E27FC236}">
                    <a16:creationId xmlns:a16="http://schemas.microsoft.com/office/drawing/2014/main" id="{5F0131E7-B2F1-14BB-966A-DF805C7960D3}"/>
                  </a:ext>
                </a:extLst>
              </p:cNvPr>
              <p:cNvSpPr>
                <a:spLocks noChangeArrowheads="1"/>
              </p:cNvSpPr>
              <p:nvPr/>
            </p:nvSpPr>
            <p:spPr bwMode="auto">
              <a:xfrm>
                <a:off x="120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1" name="Rectangle 138">
                <a:extLst>
                  <a:ext uri="{FF2B5EF4-FFF2-40B4-BE49-F238E27FC236}">
                    <a16:creationId xmlns:a16="http://schemas.microsoft.com/office/drawing/2014/main" id="{77638A86-8C89-FEAC-2216-387A78C0814A}"/>
                  </a:ext>
                </a:extLst>
              </p:cNvPr>
              <p:cNvSpPr>
                <a:spLocks noChangeArrowheads="1"/>
              </p:cNvSpPr>
              <p:nvPr/>
            </p:nvSpPr>
            <p:spPr bwMode="auto">
              <a:xfrm>
                <a:off x="120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2" name="Rectangle 139">
                <a:extLst>
                  <a:ext uri="{FF2B5EF4-FFF2-40B4-BE49-F238E27FC236}">
                    <a16:creationId xmlns:a16="http://schemas.microsoft.com/office/drawing/2014/main" id="{2FF28948-4602-7981-5352-455CAF828FE4}"/>
                  </a:ext>
                </a:extLst>
              </p:cNvPr>
              <p:cNvSpPr>
                <a:spLocks noChangeArrowheads="1"/>
              </p:cNvSpPr>
              <p:nvPr/>
            </p:nvSpPr>
            <p:spPr bwMode="auto">
              <a:xfrm>
                <a:off x="120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3" name="Rectangle 140">
                <a:extLst>
                  <a:ext uri="{FF2B5EF4-FFF2-40B4-BE49-F238E27FC236}">
                    <a16:creationId xmlns:a16="http://schemas.microsoft.com/office/drawing/2014/main" id="{4B140024-9E6A-EE0A-A7FA-349A5959AEB8}"/>
                  </a:ext>
                </a:extLst>
              </p:cNvPr>
              <p:cNvSpPr>
                <a:spLocks noChangeArrowheads="1"/>
              </p:cNvSpPr>
              <p:nvPr/>
            </p:nvSpPr>
            <p:spPr bwMode="auto">
              <a:xfrm>
                <a:off x="120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4" name="Rectangle 141">
                <a:extLst>
                  <a:ext uri="{FF2B5EF4-FFF2-40B4-BE49-F238E27FC236}">
                    <a16:creationId xmlns:a16="http://schemas.microsoft.com/office/drawing/2014/main" id="{223898FC-0EC0-3571-61E9-CDE8C92E200C}"/>
                  </a:ext>
                </a:extLst>
              </p:cNvPr>
              <p:cNvSpPr>
                <a:spLocks noChangeArrowheads="1"/>
              </p:cNvSpPr>
              <p:nvPr/>
            </p:nvSpPr>
            <p:spPr bwMode="auto">
              <a:xfrm>
                <a:off x="120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5" name="Rectangle 142">
                <a:extLst>
                  <a:ext uri="{FF2B5EF4-FFF2-40B4-BE49-F238E27FC236}">
                    <a16:creationId xmlns:a16="http://schemas.microsoft.com/office/drawing/2014/main" id="{B3121D25-E24F-BCA6-1234-46C07D1F7FBB}"/>
                  </a:ext>
                </a:extLst>
              </p:cNvPr>
              <p:cNvSpPr>
                <a:spLocks noChangeArrowheads="1"/>
              </p:cNvSpPr>
              <p:nvPr/>
            </p:nvSpPr>
            <p:spPr bwMode="auto">
              <a:xfrm>
                <a:off x="120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6" name="Rectangle 143">
                <a:extLst>
                  <a:ext uri="{FF2B5EF4-FFF2-40B4-BE49-F238E27FC236}">
                    <a16:creationId xmlns:a16="http://schemas.microsoft.com/office/drawing/2014/main" id="{29864C4C-D36C-3749-3447-C331BCC6A3CA}"/>
                  </a:ext>
                </a:extLst>
              </p:cNvPr>
              <p:cNvSpPr>
                <a:spLocks noChangeArrowheads="1"/>
              </p:cNvSpPr>
              <p:nvPr/>
            </p:nvSpPr>
            <p:spPr bwMode="auto">
              <a:xfrm>
                <a:off x="120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7" name="Rectangle 144">
                <a:extLst>
                  <a:ext uri="{FF2B5EF4-FFF2-40B4-BE49-F238E27FC236}">
                    <a16:creationId xmlns:a16="http://schemas.microsoft.com/office/drawing/2014/main" id="{AC516172-2519-FCA6-5D8F-BFBDA50937F5}"/>
                  </a:ext>
                </a:extLst>
              </p:cNvPr>
              <p:cNvSpPr>
                <a:spLocks noChangeArrowheads="1"/>
              </p:cNvSpPr>
              <p:nvPr/>
            </p:nvSpPr>
            <p:spPr bwMode="auto">
              <a:xfrm>
                <a:off x="120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8" name="Rectangle 145">
                <a:extLst>
                  <a:ext uri="{FF2B5EF4-FFF2-40B4-BE49-F238E27FC236}">
                    <a16:creationId xmlns:a16="http://schemas.microsoft.com/office/drawing/2014/main" id="{B68AEF67-9E42-3767-DF43-F3861895B003}"/>
                  </a:ext>
                </a:extLst>
              </p:cNvPr>
              <p:cNvSpPr>
                <a:spLocks noChangeArrowheads="1"/>
              </p:cNvSpPr>
              <p:nvPr/>
            </p:nvSpPr>
            <p:spPr bwMode="auto">
              <a:xfrm>
                <a:off x="96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19" name="Rectangle 146">
                <a:extLst>
                  <a:ext uri="{FF2B5EF4-FFF2-40B4-BE49-F238E27FC236}">
                    <a16:creationId xmlns:a16="http://schemas.microsoft.com/office/drawing/2014/main" id="{A2CDBD94-5E51-A26F-A427-6693CB3F5FF8}"/>
                  </a:ext>
                </a:extLst>
              </p:cNvPr>
              <p:cNvSpPr>
                <a:spLocks noChangeArrowheads="1"/>
              </p:cNvSpPr>
              <p:nvPr/>
            </p:nvSpPr>
            <p:spPr bwMode="auto">
              <a:xfrm>
                <a:off x="96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0" name="Rectangle 147">
                <a:extLst>
                  <a:ext uri="{FF2B5EF4-FFF2-40B4-BE49-F238E27FC236}">
                    <a16:creationId xmlns:a16="http://schemas.microsoft.com/office/drawing/2014/main" id="{C35F2535-C54A-8608-E746-7A36EFA841B4}"/>
                  </a:ext>
                </a:extLst>
              </p:cNvPr>
              <p:cNvSpPr>
                <a:spLocks noChangeArrowheads="1"/>
              </p:cNvSpPr>
              <p:nvPr/>
            </p:nvSpPr>
            <p:spPr bwMode="auto">
              <a:xfrm>
                <a:off x="96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1" name="Rectangle 148">
                <a:extLst>
                  <a:ext uri="{FF2B5EF4-FFF2-40B4-BE49-F238E27FC236}">
                    <a16:creationId xmlns:a16="http://schemas.microsoft.com/office/drawing/2014/main" id="{FCA5EDF6-74FF-9565-653B-5504ACC28DB4}"/>
                  </a:ext>
                </a:extLst>
              </p:cNvPr>
              <p:cNvSpPr>
                <a:spLocks noChangeArrowheads="1"/>
              </p:cNvSpPr>
              <p:nvPr/>
            </p:nvSpPr>
            <p:spPr bwMode="auto">
              <a:xfrm>
                <a:off x="96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2" name="Rectangle 149">
                <a:extLst>
                  <a:ext uri="{FF2B5EF4-FFF2-40B4-BE49-F238E27FC236}">
                    <a16:creationId xmlns:a16="http://schemas.microsoft.com/office/drawing/2014/main" id="{A1399E56-5CCA-0D09-1359-612EFB13B22C}"/>
                  </a:ext>
                </a:extLst>
              </p:cNvPr>
              <p:cNvSpPr>
                <a:spLocks noChangeArrowheads="1"/>
              </p:cNvSpPr>
              <p:nvPr/>
            </p:nvSpPr>
            <p:spPr bwMode="auto">
              <a:xfrm>
                <a:off x="96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3" name="Rectangle 150">
                <a:extLst>
                  <a:ext uri="{FF2B5EF4-FFF2-40B4-BE49-F238E27FC236}">
                    <a16:creationId xmlns:a16="http://schemas.microsoft.com/office/drawing/2014/main" id="{7E8FB7F6-BF5F-98E9-1DCD-863C0EC50F59}"/>
                  </a:ext>
                </a:extLst>
              </p:cNvPr>
              <p:cNvSpPr>
                <a:spLocks noChangeArrowheads="1"/>
              </p:cNvSpPr>
              <p:nvPr/>
            </p:nvSpPr>
            <p:spPr bwMode="auto">
              <a:xfrm>
                <a:off x="96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4" name="Rectangle 151">
                <a:extLst>
                  <a:ext uri="{FF2B5EF4-FFF2-40B4-BE49-F238E27FC236}">
                    <a16:creationId xmlns:a16="http://schemas.microsoft.com/office/drawing/2014/main" id="{54343F7A-8399-9254-4DF6-813F58F4981F}"/>
                  </a:ext>
                </a:extLst>
              </p:cNvPr>
              <p:cNvSpPr>
                <a:spLocks noChangeArrowheads="1"/>
              </p:cNvSpPr>
              <p:nvPr/>
            </p:nvSpPr>
            <p:spPr bwMode="auto">
              <a:xfrm>
                <a:off x="96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5" name="Rectangle 152">
                <a:extLst>
                  <a:ext uri="{FF2B5EF4-FFF2-40B4-BE49-F238E27FC236}">
                    <a16:creationId xmlns:a16="http://schemas.microsoft.com/office/drawing/2014/main" id="{EDD3F010-D7E5-A490-8AC4-CE5528082B5C}"/>
                  </a:ext>
                </a:extLst>
              </p:cNvPr>
              <p:cNvSpPr>
                <a:spLocks noChangeArrowheads="1"/>
              </p:cNvSpPr>
              <p:nvPr/>
            </p:nvSpPr>
            <p:spPr bwMode="auto">
              <a:xfrm>
                <a:off x="96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6" name="Rectangle 153">
                <a:extLst>
                  <a:ext uri="{FF2B5EF4-FFF2-40B4-BE49-F238E27FC236}">
                    <a16:creationId xmlns:a16="http://schemas.microsoft.com/office/drawing/2014/main" id="{018A1F13-944B-EBBB-B170-0CD614CF59BD}"/>
                  </a:ext>
                </a:extLst>
              </p:cNvPr>
              <p:cNvSpPr>
                <a:spLocks noChangeArrowheads="1"/>
              </p:cNvSpPr>
              <p:nvPr/>
            </p:nvSpPr>
            <p:spPr bwMode="auto">
              <a:xfrm>
                <a:off x="96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7" name="Rectangle 154">
                <a:extLst>
                  <a:ext uri="{FF2B5EF4-FFF2-40B4-BE49-F238E27FC236}">
                    <a16:creationId xmlns:a16="http://schemas.microsoft.com/office/drawing/2014/main" id="{A82521FA-060C-D06B-DB48-4671D42E3679}"/>
                  </a:ext>
                </a:extLst>
              </p:cNvPr>
              <p:cNvSpPr>
                <a:spLocks noChangeArrowheads="1"/>
              </p:cNvSpPr>
              <p:nvPr/>
            </p:nvSpPr>
            <p:spPr bwMode="auto">
              <a:xfrm>
                <a:off x="96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8" name="Rectangle 155">
                <a:extLst>
                  <a:ext uri="{FF2B5EF4-FFF2-40B4-BE49-F238E27FC236}">
                    <a16:creationId xmlns:a16="http://schemas.microsoft.com/office/drawing/2014/main" id="{048F7748-606B-A395-6971-C37352F8A9B4}"/>
                  </a:ext>
                </a:extLst>
              </p:cNvPr>
              <p:cNvSpPr>
                <a:spLocks noChangeArrowheads="1"/>
              </p:cNvSpPr>
              <p:nvPr/>
            </p:nvSpPr>
            <p:spPr bwMode="auto">
              <a:xfrm>
                <a:off x="96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29" name="Rectangle 156">
                <a:extLst>
                  <a:ext uri="{FF2B5EF4-FFF2-40B4-BE49-F238E27FC236}">
                    <a16:creationId xmlns:a16="http://schemas.microsoft.com/office/drawing/2014/main" id="{5C595609-7DF9-53F3-A933-24887F86B86C}"/>
                  </a:ext>
                </a:extLst>
              </p:cNvPr>
              <p:cNvSpPr>
                <a:spLocks noChangeArrowheads="1"/>
              </p:cNvSpPr>
              <p:nvPr/>
            </p:nvSpPr>
            <p:spPr bwMode="auto">
              <a:xfrm>
                <a:off x="720" y="5184"/>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0" name="Rectangle 157">
                <a:extLst>
                  <a:ext uri="{FF2B5EF4-FFF2-40B4-BE49-F238E27FC236}">
                    <a16:creationId xmlns:a16="http://schemas.microsoft.com/office/drawing/2014/main" id="{078279FF-EE86-3B9D-3D7F-3DC13CD07CFE}"/>
                  </a:ext>
                </a:extLst>
              </p:cNvPr>
              <p:cNvSpPr>
                <a:spLocks noChangeArrowheads="1"/>
              </p:cNvSpPr>
              <p:nvPr/>
            </p:nvSpPr>
            <p:spPr bwMode="auto">
              <a:xfrm>
                <a:off x="720" y="5007"/>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1" name="Rectangle 158">
                <a:extLst>
                  <a:ext uri="{FF2B5EF4-FFF2-40B4-BE49-F238E27FC236}">
                    <a16:creationId xmlns:a16="http://schemas.microsoft.com/office/drawing/2014/main" id="{9D945B77-BA54-1DBE-A4E6-DB4A5CD58916}"/>
                  </a:ext>
                </a:extLst>
              </p:cNvPr>
              <p:cNvSpPr>
                <a:spLocks noChangeArrowheads="1"/>
              </p:cNvSpPr>
              <p:nvPr/>
            </p:nvSpPr>
            <p:spPr bwMode="auto">
              <a:xfrm>
                <a:off x="720" y="4829"/>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2" name="Rectangle 159">
                <a:extLst>
                  <a:ext uri="{FF2B5EF4-FFF2-40B4-BE49-F238E27FC236}">
                    <a16:creationId xmlns:a16="http://schemas.microsoft.com/office/drawing/2014/main" id="{64F1ECD3-8BA7-BEF6-508D-59641CE04659}"/>
                  </a:ext>
                </a:extLst>
              </p:cNvPr>
              <p:cNvSpPr>
                <a:spLocks noChangeArrowheads="1"/>
              </p:cNvSpPr>
              <p:nvPr/>
            </p:nvSpPr>
            <p:spPr bwMode="auto">
              <a:xfrm>
                <a:off x="720" y="465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3" name="Rectangle 160">
                <a:extLst>
                  <a:ext uri="{FF2B5EF4-FFF2-40B4-BE49-F238E27FC236}">
                    <a16:creationId xmlns:a16="http://schemas.microsoft.com/office/drawing/2014/main" id="{A86EE739-54FE-36D5-1082-4F12A6972DE7}"/>
                  </a:ext>
                </a:extLst>
              </p:cNvPr>
              <p:cNvSpPr>
                <a:spLocks noChangeArrowheads="1"/>
              </p:cNvSpPr>
              <p:nvPr/>
            </p:nvSpPr>
            <p:spPr bwMode="auto">
              <a:xfrm>
                <a:off x="720" y="4474"/>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4" name="Rectangle 161">
                <a:extLst>
                  <a:ext uri="{FF2B5EF4-FFF2-40B4-BE49-F238E27FC236}">
                    <a16:creationId xmlns:a16="http://schemas.microsoft.com/office/drawing/2014/main" id="{1507C47B-D767-D6ED-9374-1B8FFA49CE32}"/>
                  </a:ext>
                </a:extLst>
              </p:cNvPr>
              <p:cNvSpPr>
                <a:spLocks noChangeArrowheads="1"/>
              </p:cNvSpPr>
              <p:nvPr/>
            </p:nvSpPr>
            <p:spPr bwMode="auto">
              <a:xfrm>
                <a:off x="480" y="4474"/>
                <a:ext cx="240" cy="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5" name="Rectangle 162">
                <a:extLst>
                  <a:ext uri="{FF2B5EF4-FFF2-40B4-BE49-F238E27FC236}">
                    <a16:creationId xmlns:a16="http://schemas.microsoft.com/office/drawing/2014/main" id="{1C09905A-472E-67E2-0960-8A87AA6C178F}"/>
                  </a:ext>
                </a:extLst>
              </p:cNvPr>
              <p:cNvSpPr>
                <a:spLocks noChangeArrowheads="1"/>
              </p:cNvSpPr>
              <p:nvPr/>
            </p:nvSpPr>
            <p:spPr bwMode="auto">
              <a:xfrm>
                <a:off x="720" y="4296"/>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6" name="Rectangle 163">
                <a:extLst>
                  <a:ext uri="{FF2B5EF4-FFF2-40B4-BE49-F238E27FC236}">
                    <a16:creationId xmlns:a16="http://schemas.microsoft.com/office/drawing/2014/main" id="{DCA6974D-7CEE-963D-74FF-B8B3ED41C40B}"/>
                  </a:ext>
                </a:extLst>
              </p:cNvPr>
              <p:cNvSpPr>
                <a:spLocks noChangeArrowheads="1"/>
              </p:cNvSpPr>
              <p:nvPr/>
            </p:nvSpPr>
            <p:spPr bwMode="auto">
              <a:xfrm>
                <a:off x="720" y="4119"/>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7" name="Rectangle 164">
                <a:extLst>
                  <a:ext uri="{FF2B5EF4-FFF2-40B4-BE49-F238E27FC236}">
                    <a16:creationId xmlns:a16="http://schemas.microsoft.com/office/drawing/2014/main" id="{140FB691-76EE-833C-A096-E5FE2406C0F8}"/>
                  </a:ext>
                </a:extLst>
              </p:cNvPr>
              <p:cNvSpPr>
                <a:spLocks noChangeArrowheads="1"/>
              </p:cNvSpPr>
              <p:nvPr/>
            </p:nvSpPr>
            <p:spPr bwMode="auto">
              <a:xfrm>
                <a:off x="480" y="4119"/>
                <a:ext cx="240"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8" name="Rectangle 165">
                <a:extLst>
                  <a:ext uri="{FF2B5EF4-FFF2-40B4-BE49-F238E27FC236}">
                    <a16:creationId xmlns:a16="http://schemas.microsoft.com/office/drawing/2014/main" id="{F859B6B9-ECE5-DB1F-CE14-E27D03DED1E1}"/>
                  </a:ext>
                </a:extLst>
              </p:cNvPr>
              <p:cNvSpPr>
                <a:spLocks noChangeArrowheads="1"/>
              </p:cNvSpPr>
              <p:nvPr/>
            </p:nvSpPr>
            <p:spPr bwMode="auto">
              <a:xfrm>
                <a:off x="720" y="3941"/>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39" name="Rectangle 166">
                <a:extLst>
                  <a:ext uri="{FF2B5EF4-FFF2-40B4-BE49-F238E27FC236}">
                    <a16:creationId xmlns:a16="http://schemas.microsoft.com/office/drawing/2014/main" id="{2E11742E-A88D-2562-28F4-70189BD2F710}"/>
                  </a:ext>
                </a:extLst>
              </p:cNvPr>
              <p:cNvSpPr>
                <a:spLocks noChangeArrowheads="1"/>
              </p:cNvSpPr>
              <p:nvPr/>
            </p:nvSpPr>
            <p:spPr bwMode="auto">
              <a:xfrm>
                <a:off x="720" y="3763"/>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0" name="Rectangle 167">
                <a:extLst>
                  <a:ext uri="{FF2B5EF4-FFF2-40B4-BE49-F238E27FC236}">
                    <a16:creationId xmlns:a16="http://schemas.microsoft.com/office/drawing/2014/main" id="{A71DCADF-DF9F-7D9D-0CE0-6DE974030202}"/>
                  </a:ext>
                </a:extLst>
              </p:cNvPr>
              <p:cNvSpPr>
                <a:spLocks noChangeArrowheads="1"/>
              </p:cNvSpPr>
              <p:nvPr/>
            </p:nvSpPr>
            <p:spPr bwMode="auto">
              <a:xfrm>
                <a:off x="480" y="3763"/>
                <a:ext cx="240" cy="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1" name="Rectangle 168">
                <a:extLst>
                  <a:ext uri="{FF2B5EF4-FFF2-40B4-BE49-F238E27FC236}">
                    <a16:creationId xmlns:a16="http://schemas.microsoft.com/office/drawing/2014/main" id="{9D3F4C8B-B97A-E6FA-48A2-FAAE0146C334}"/>
                  </a:ext>
                </a:extLst>
              </p:cNvPr>
              <p:cNvSpPr>
                <a:spLocks noChangeArrowheads="1"/>
              </p:cNvSpPr>
              <p:nvPr/>
            </p:nvSpPr>
            <p:spPr bwMode="auto">
              <a:xfrm>
                <a:off x="720" y="3586"/>
                <a:ext cx="24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2" name="Rectangle 169">
                <a:extLst>
                  <a:ext uri="{FF2B5EF4-FFF2-40B4-BE49-F238E27FC236}">
                    <a16:creationId xmlns:a16="http://schemas.microsoft.com/office/drawing/2014/main" id="{C1D78906-A4C0-B41D-30BF-03EDDF4E0217}"/>
                  </a:ext>
                </a:extLst>
              </p:cNvPr>
              <p:cNvSpPr>
                <a:spLocks noChangeArrowheads="1"/>
              </p:cNvSpPr>
              <p:nvPr/>
            </p:nvSpPr>
            <p:spPr bwMode="auto">
              <a:xfrm>
                <a:off x="720" y="3408"/>
                <a:ext cx="240"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3" name="Rectangle 170">
                <a:extLst>
                  <a:ext uri="{FF2B5EF4-FFF2-40B4-BE49-F238E27FC236}">
                    <a16:creationId xmlns:a16="http://schemas.microsoft.com/office/drawing/2014/main" id="{47632C56-983F-851E-31B5-36A40196C0B7}"/>
                  </a:ext>
                </a:extLst>
              </p:cNvPr>
              <p:cNvSpPr>
                <a:spLocks noChangeArrowheads="1"/>
              </p:cNvSpPr>
              <p:nvPr/>
            </p:nvSpPr>
            <p:spPr bwMode="auto">
              <a:xfrm>
                <a:off x="480" y="3408"/>
                <a:ext cx="240"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600"/>
              </a:p>
            </p:txBody>
          </p:sp>
          <p:sp>
            <p:nvSpPr>
              <p:cNvPr id="28844" name="Line 171">
                <a:extLst>
                  <a:ext uri="{FF2B5EF4-FFF2-40B4-BE49-F238E27FC236}">
                    <a16:creationId xmlns:a16="http://schemas.microsoft.com/office/drawing/2014/main" id="{816D31B7-96BC-C3FE-A6BB-97594D1EE174}"/>
                  </a:ext>
                </a:extLst>
              </p:cNvPr>
              <p:cNvSpPr>
                <a:spLocks noChangeShapeType="1"/>
              </p:cNvSpPr>
              <p:nvPr/>
            </p:nvSpPr>
            <p:spPr bwMode="auto">
              <a:xfrm>
                <a:off x="480" y="5362"/>
                <a:ext cx="3600"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5" name="Line 172">
                <a:extLst>
                  <a:ext uri="{FF2B5EF4-FFF2-40B4-BE49-F238E27FC236}">
                    <a16:creationId xmlns:a16="http://schemas.microsoft.com/office/drawing/2014/main" id="{C5A061C1-1139-D74F-D998-6EB1BE177A4F}"/>
                  </a:ext>
                </a:extLst>
              </p:cNvPr>
              <p:cNvSpPr>
                <a:spLocks noChangeShapeType="1"/>
              </p:cNvSpPr>
              <p:nvPr/>
            </p:nvSpPr>
            <p:spPr bwMode="auto">
              <a:xfrm>
                <a:off x="480" y="3408"/>
                <a:ext cx="0" cy="1954"/>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6" name="Line 173">
                <a:extLst>
                  <a:ext uri="{FF2B5EF4-FFF2-40B4-BE49-F238E27FC236}">
                    <a16:creationId xmlns:a16="http://schemas.microsoft.com/office/drawing/2014/main" id="{DE29FC6B-CE20-C17A-BA79-37AAAE92FDE9}"/>
                  </a:ext>
                </a:extLst>
              </p:cNvPr>
              <p:cNvSpPr>
                <a:spLocks noChangeShapeType="1"/>
              </p:cNvSpPr>
              <p:nvPr/>
            </p:nvSpPr>
            <p:spPr bwMode="auto">
              <a:xfrm>
                <a:off x="4080" y="3408"/>
                <a:ext cx="0" cy="1954"/>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7" name="Line 174">
                <a:extLst>
                  <a:ext uri="{FF2B5EF4-FFF2-40B4-BE49-F238E27FC236}">
                    <a16:creationId xmlns:a16="http://schemas.microsoft.com/office/drawing/2014/main" id="{679ACCCE-DCDF-453F-CEAD-9EF8B52C6F6E}"/>
                  </a:ext>
                </a:extLst>
              </p:cNvPr>
              <p:cNvSpPr>
                <a:spLocks noChangeShapeType="1"/>
              </p:cNvSpPr>
              <p:nvPr/>
            </p:nvSpPr>
            <p:spPr bwMode="auto">
              <a:xfrm>
                <a:off x="72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8" name="Line 175">
                <a:extLst>
                  <a:ext uri="{FF2B5EF4-FFF2-40B4-BE49-F238E27FC236}">
                    <a16:creationId xmlns:a16="http://schemas.microsoft.com/office/drawing/2014/main" id="{91695898-FBC0-9438-241D-6E1548D5A0EE}"/>
                  </a:ext>
                </a:extLst>
              </p:cNvPr>
              <p:cNvSpPr>
                <a:spLocks noChangeShapeType="1"/>
              </p:cNvSpPr>
              <p:nvPr/>
            </p:nvSpPr>
            <p:spPr bwMode="auto">
              <a:xfrm>
                <a:off x="720" y="3408"/>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49" name="Line 177">
                <a:extLst>
                  <a:ext uri="{FF2B5EF4-FFF2-40B4-BE49-F238E27FC236}">
                    <a16:creationId xmlns:a16="http://schemas.microsoft.com/office/drawing/2014/main" id="{5DDAEFF2-E9C7-1025-89D6-61AEA8266BEE}"/>
                  </a:ext>
                </a:extLst>
              </p:cNvPr>
              <p:cNvSpPr>
                <a:spLocks noChangeShapeType="1"/>
              </p:cNvSpPr>
              <p:nvPr/>
            </p:nvSpPr>
            <p:spPr bwMode="auto">
              <a:xfrm>
                <a:off x="720" y="3586"/>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0" name="Line 178">
                <a:extLst>
                  <a:ext uri="{FF2B5EF4-FFF2-40B4-BE49-F238E27FC236}">
                    <a16:creationId xmlns:a16="http://schemas.microsoft.com/office/drawing/2014/main" id="{C0AF291D-CBE6-568F-4F02-FFD109F34FC0}"/>
                  </a:ext>
                </a:extLst>
              </p:cNvPr>
              <p:cNvSpPr>
                <a:spLocks noChangeShapeType="1"/>
              </p:cNvSpPr>
              <p:nvPr/>
            </p:nvSpPr>
            <p:spPr bwMode="auto">
              <a:xfrm>
                <a:off x="480" y="3763"/>
                <a:ext cx="3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1" name="Line 179">
                <a:extLst>
                  <a:ext uri="{FF2B5EF4-FFF2-40B4-BE49-F238E27FC236}">
                    <a16:creationId xmlns:a16="http://schemas.microsoft.com/office/drawing/2014/main" id="{49C6FFBE-55B7-2829-6A4A-02AE9571ABFB}"/>
                  </a:ext>
                </a:extLst>
              </p:cNvPr>
              <p:cNvSpPr>
                <a:spLocks noChangeShapeType="1"/>
              </p:cNvSpPr>
              <p:nvPr/>
            </p:nvSpPr>
            <p:spPr bwMode="auto">
              <a:xfrm>
                <a:off x="720" y="3941"/>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2" name="Line 180">
                <a:extLst>
                  <a:ext uri="{FF2B5EF4-FFF2-40B4-BE49-F238E27FC236}">
                    <a16:creationId xmlns:a16="http://schemas.microsoft.com/office/drawing/2014/main" id="{BA6F1414-C9FC-70A3-7C17-614643E2C418}"/>
                  </a:ext>
                </a:extLst>
              </p:cNvPr>
              <p:cNvSpPr>
                <a:spLocks noChangeShapeType="1"/>
              </p:cNvSpPr>
              <p:nvPr/>
            </p:nvSpPr>
            <p:spPr bwMode="auto">
              <a:xfrm>
                <a:off x="480" y="4119"/>
                <a:ext cx="3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3" name="Line 181">
                <a:extLst>
                  <a:ext uri="{FF2B5EF4-FFF2-40B4-BE49-F238E27FC236}">
                    <a16:creationId xmlns:a16="http://schemas.microsoft.com/office/drawing/2014/main" id="{1595B186-FB89-226D-DEF9-1CD207919475}"/>
                  </a:ext>
                </a:extLst>
              </p:cNvPr>
              <p:cNvSpPr>
                <a:spLocks noChangeShapeType="1"/>
              </p:cNvSpPr>
              <p:nvPr/>
            </p:nvSpPr>
            <p:spPr bwMode="auto">
              <a:xfrm>
                <a:off x="720" y="4296"/>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4" name="Line 182">
                <a:extLst>
                  <a:ext uri="{FF2B5EF4-FFF2-40B4-BE49-F238E27FC236}">
                    <a16:creationId xmlns:a16="http://schemas.microsoft.com/office/drawing/2014/main" id="{1AA954A2-0525-2E86-4B77-0EF214B1D703}"/>
                  </a:ext>
                </a:extLst>
              </p:cNvPr>
              <p:cNvSpPr>
                <a:spLocks noChangeShapeType="1"/>
              </p:cNvSpPr>
              <p:nvPr/>
            </p:nvSpPr>
            <p:spPr bwMode="auto">
              <a:xfrm>
                <a:off x="480" y="4474"/>
                <a:ext cx="3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5" name="Line 183">
                <a:extLst>
                  <a:ext uri="{FF2B5EF4-FFF2-40B4-BE49-F238E27FC236}">
                    <a16:creationId xmlns:a16="http://schemas.microsoft.com/office/drawing/2014/main" id="{F6084C4C-E6E0-A71D-F19C-86187433FCE5}"/>
                  </a:ext>
                </a:extLst>
              </p:cNvPr>
              <p:cNvSpPr>
                <a:spLocks noChangeShapeType="1"/>
              </p:cNvSpPr>
              <p:nvPr/>
            </p:nvSpPr>
            <p:spPr bwMode="auto">
              <a:xfrm>
                <a:off x="720" y="4651"/>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6" name="Line 184">
                <a:extLst>
                  <a:ext uri="{FF2B5EF4-FFF2-40B4-BE49-F238E27FC236}">
                    <a16:creationId xmlns:a16="http://schemas.microsoft.com/office/drawing/2014/main" id="{91E9B77F-5B22-C118-9EAA-5E19F14C3ADC}"/>
                  </a:ext>
                </a:extLst>
              </p:cNvPr>
              <p:cNvSpPr>
                <a:spLocks noChangeShapeType="1"/>
              </p:cNvSpPr>
              <p:nvPr/>
            </p:nvSpPr>
            <p:spPr bwMode="auto">
              <a:xfrm>
                <a:off x="720" y="4829"/>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7" name="Line 185">
                <a:extLst>
                  <a:ext uri="{FF2B5EF4-FFF2-40B4-BE49-F238E27FC236}">
                    <a16:creationId xmlns:a16="http://schemas.microsoft.com/office/drawing/2014/main" id="{4F0F297C-AF03-6788-7470-90523D3B7FEA}"/>
                  </a:ext>
                </a:extLst>
              </p:cNvPr>
              <p:cNvSpPr>
                <a:spLocks noChangeShapeType="1"/>
              </p:cNvSpPr>
              <p:nvPr/>
            </p:nvSpPr>
            <p:spPr bwMode="auto">
              <a:xfrm>
                <a:off x="720" y="5007"/>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8" name="Line 186">
                <a:extLst>
                  <a:ext uri="{FF2B5EF4-FFF2-40B4-BE49-F238E27FC236}">
                    <a16:creationId xmlns:a16="http://schemas.microsoft.com/office/drawing/2014/main" id="{1A849BA1-E66E-C346-42F3-1B2F99809881}"/>
                  </a:ext>
                </a:extLst>
              </p:cNvPr>
              <p:cNvSpPr>
                <a:spLocks noChangeShapeType="1"/>
              </p:cNvSpPr>
              <p:nvPr/>
            </p:nvSpPr>
            <p:spPr bwMode="auto">
              <a:xfrm>
                <a:off x="720" y="5184"/>
                <a:ext cx="33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59" name="Line 187">
                <a:extLst>
                  <a:ext uri="{FF2B5EF4-FFF2-40B4-BE49-F238E27FC236}">
                    <a16:creationId xmlns:a16="http://schemas.microsoft.com/office/drawing/2014/main" id="{018730EE-CEE2-AF2B-17A4-0FE66FC61AFC}"/>
                  </a:ext>
                </a:extLst>
              </p:cNvPr>
              <p:cNvSpPr>
                <a:spLocks noChangeShapeType="1"/>
              </p:cNvSpPr>
              <p:nvPr/>
            </p:nvSpPr>
            <p:spPr bwMode="auto">
              <a:xfrm>
                <a:off x="96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0" name="Line 188">
                <a:extLst>
                  <a:ext uri="{FF2B5EF4-FFF2-40B4-BE49-F238E27FC236}">
                    <a16:creationId xmlns:a16="http://schemas.microsoft.com/office/drawing/2014/main" id="{7F6D271C-2A1B-3255-CB08-CC398C52611A}"/>
                  </a:ext>
                </a:extLst>
              </p:cNvPr>
              <p:cNvSpPr>
                <a:spLocks noChangeShapeType="1"/>
              </p:cNvSpPr>
              <p:nvPr/>
            </p:nvSpPr>
            <p:spPr bwMode="auto">
              <a:xfrm>
                <a:off x="120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1" name="Line 189">
                <a:extLst>
                  <a:ext uri="{FF2B5EF4-FFF2-40B4-BE49-F238E27FC236}">
                    <a16:creationId xmlns:a16="http://schemas.microsoft.com/office/drawing/2014/main" id="{42900DCB-9DDB-CBF2-E1E3-48F42B4B78CD}"/>
                  </a:ext>
                </a:extLst>
              </p:cNvPr>
              <p:cNvSpPr>
                <a:spLocks noChangeShapeType="1"/>
              </p:cNvSpPr>
              <p:nvPr/>
            </p:nvSpPr>
            <p:spPr bwMode="auto">
              <a:xfrm>
                <a:off x="144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2" name="Line 190">
                <a:extLst>
                  <a:ext uri="{FF2B5EF4-FFF2-40B4-BE49-F238E27FC236}">
                    <a16:creationId xmlns:a16="http://schemas.microsoft.com/office/drawing/2014/main" id="{911BC95E-9870-8A04-AAEB-B88E6603E844}"/>
                  </a:ext>
                </a:extLst>
              </p:cNvPr>
              <p:cNvSpPr>
                <a:spLocks noChangeShapeType="1"/>
              </p:cNvSpPr>
              <p:nvPr/>
            </p:nvSpPr>
            <p:spPr bwMode="auto">
              <a:xfrm>
                <a:off x="168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3" name="Line 191">
                <a:extLst>
                  <a:ext uri="{FF2B5EF4-FFF2-40B4-BE49-F238E27FC236}">
                    <a16:creationId xmlns:a16="http://schemas.microsoft.com/office/drawing/2014/main" id="{D78C2352-D35B-EE7C-7CA6-599E9EC65094}"/>
                  </a:ext>
                </a:extLst>
              </p:cNvPr>
              <p:cNvSpPr>
                <a:spLocks noChangeShapeType="1"/>
              </p:cNvSpPr>
              <p:nvPr/>
            </p:nvSpPr>
            <p:spPr bwMode="auto">
              <a:xfrm>
                <a:off x="192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4" name="Line 192">
                <a:extLst>
                  <a:ext uri="{FF2B5EF4-FFF2-40B4-BE49-F238E27FC236}">
                    <a16:creationId xmlns:a16="http://schemas.microsoft.com/office/drawing/2014/main" id="{17270D5D-7B43-6622-6DAA-F01515DE4BF8}"/>
                  </a:ext>
                </a:extLst>
              </p:cNvPr>
              <p:cNvSpPr>
                <a:spLocks noChangeShapeType="1"/>
              </p:cNvSpPr>
              <p:nvPr/>
            </p:nvSpPr>
            <p:spPr bwMode="auto">
              <a:xfrm>
                <a:off x="216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5" name="Line 193">
                <a:extLst>
                  <a:ext uri="{FF2B5EF4-FFF2-40B4-BE49-F238E27FC236}">
                    <a16:creationId xmlns:a16="http://schemas.microsoft.com/office/drawing/2014/main" id="{1A15AAB7-B5EE-9C1C-A8C7-7D2B730685BD}"/>
                  </a:ext>
                </a:extLst>
              </p:cNvPr>
              <p:cNvSpPr>
                <a:spLocks noChangeShapeType="1"/>
              </p:cNvSpPr>
              <p:nvPr/>
            </p:nvSpPr>
            <p:spPr bwMode="auto">
              <a:xfrm>
                <a:off x="2401"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6" name="Line 194">
                <a:extLst>
                  <a:ext uri="{FF2B5EF4-FFF2-40B4-BE49-F238E27FC236}">
                    <a16:creationId xmlns:a16="http://schemas.microsoft.com/office/drawing/2014/main" id="{31FFC418-3026-AD4D-A060-CB51A999228C}"/>
                  </a:ext>
                </a:extLst>
              </p:cNvPr>
              <p:cNvSpPr>
                <a:spLocks noChangeShapeType="1"/>
              </p:cNvSpPr>
              <p:nvPr/>
            </p:nvSpPr>
            <p:spPr bwMode="auto">
              <a:xfrm>
                <a:off x="264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7" name="Line 195">
                <a:extLst>
                  <a:ext uri="{FF2B5EF4-FFF2-40B4-BE49-F238E27FC236}">
                    <a16:creationId xmlns:a16="http://schemas.microsoft.com/office/drawing/2014/main" id="{A8EE86BF-9B90-6E04-5555-25AC369E8E16}"/>
                  </a:ext>
                </a:extLst>
              </p:cNvPr>
              <p:cNvSpPr>
                <a:spLocks noChangeShapeType="1"/>
              </p:cNvSpPr>
              <p:nvPr/>
            </p:nvSpPr>
            <p:spPr bwMode="auto">
              <a:xfrm>
                <a:off x="288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8" name="Line 196">
                <a:extLst>
                  <a:ext uri="{FF2B5EF4-FFF2-40B4-BE49-F238E27FC236}">
                    <a16:creationId xmlns:a16="http://schemas.microsoft.com/office/drawing/2014/main" id="{71B52564-4BAE-17A6-ABA6-9D65AB268918}"/>
                  </a:ext>
                </a:extLst>
              </p:cNvPr>
              <p:cNvSpPr>
                <a:spLocks noChangeShapeType="1"/>
              </p:cNvSpPr>
              <p:nvPr/>
            </p:nvSpPr>
            <p:spPr bwMode="auto">
              <a:xfrm>
                <a:off x="312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69" name="Line 197">
                <a:extLst>
                  <a:ext uri="{FF2B5EF4-FFF2-40B4-BE49-F238E27FC236}">
                    <a16:creationId xmlns:a16="http://schemas.microsoft.com/office/drawing/2014/main" id="{C5D6DF8F-D9A1-88F2-904C-3EB908D6CEEE}"/>
                  </a:ext>
                </a:extLst>
              </p:cNvPr>
              <p:cNvSpPr>
                <a:spLocks noChangeShapeType="1"/>
              </p:cNvSpPr>
              <p:nvPr/>
            </p:nvSpPr>
            <p:spPr bwMode="auto">
              <a:xfrm>
                <a:off x="336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0" name="Line 198">
                <a:extLst>
                  <a:ext uri="{FF2B5EF4-FFF2-40B4-BE49-F238E27FC236}">
                    <a16:creationId xmlns:a16="http://schemas.microsoft.com/office/drawing/2014/main" id="{E53D0D01-2B43-2C71-4F3B-1EFD0AFE7EE6}"/>
                  </a:ext>
                </a:extLst>
              </p:cNvPr>
              <p:cNvSpPr>
                <a:spLocks noChangeShapeType="1"/>
              </p:cNvSpPr>
              <p:nvPr/>
            </p:nvSpPr>
            <p:spPr bwMode="auto">
              <a:xfrm>
                <a:off x="360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1" name="Line 199">
                <a:extLst>
                  <a:ext uri="{FF2B5EF4-FFF2-40B4-BE49-F238E27FC236}">
                    <a16:creationId xmlns:a16="http://schemas.microsoft.com/office/drawing/2014/main" id="{B22DF7D6-4418-7A51-CCC0-0D81BE95D1B1}"/>
                  </a:ext>
                </a:extLst>
              </p:cNvPr>
              <p:cNvSpPr>
                <a:spLocks noChangeShapeType="1"/>
              </p:cNvSpPr>
              <p:nvPr/>
            </p:nvSpPr>
            <p:spPr bwMode="auto">
              <a:xfrm>
                <a:off x="3840" y="3408"/>
                <a:ext cx="0" cy="195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2" name="Text Box 200">
                <a:extLst>
                  <a:ext uri="{FF2B5EF4-FFF2-40B4-BE49-F238E27FC236}">
                    <a16:creationId xmlns:a16="http://schemas.microsoft.com/office/drawing/2014/main" id="{A80CE0E7-B0B5-E9C4-2363-1DFFFB2886C3}"/>
                  </a:ext>
                </a:extLst>
              </p:cNvPr>
              <p:cNvSpPr txBox="1">
                <a:spLocks noChangeArrowheads="1"/>
              </p:cNvSpPr>
              <p:nvPr/>
            </p:nvSpPr>
            <p:spPr bwMode="auto">
              <a:xfrm>
                <a:off x="168" y="3837"/>
                <a:ext cx="28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t>X</a:t>
                </a:r>
              </a:p>
            </p:txBody>
          </p:sp>
          <p:sp>
            <p:nvSpPr>
              <p:cNvPr id="28873" name="Text Box 201">
                <a:extLst>
                  <a:ext uri="{FF2B5EF4-FFF2-40B4-BE49-F238E27FC236}">
                    <a16:creationId xmlns:a16="http://schemas.microsoft.com/office/drawing/2014/main" id="{EC2F8604-A8FF-E369-186F-0745EC7221C2}"/>
                  </a:ext>
                </a:extLst>
              </p:cNvPr>
              <p:cNvSpPr txBox="1">
                <a:spLocks noChangeArrowheads="1"/>
              </p:cNvSpPr>
              <p:nvPr/>
            </p:nvSpPr>
            <p:spPr bwMode="auto">
              <a:xfrm>
                <a:off x="144" y="3726"/>
                <a:ext cx="336"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ー</a:t>
                </a:r>
              </a:p>
            </p:txBody>
          </p:sp>
          <p:sp>
            <p:nvSpPr>
              <p:cNvPr id="28874" name="Text Box 202">
                <a:extLst>
                  <a:ext uri="{FF2B5EF4-FFF2-40B4-BE49-F238E27FC236}">
                    <a16:creationId xmlns:a16="http://schemas.microsoft.com/office/drawing/2014/main" id="{2BCEC39E-2EF2-7C78-BD45-13F14075CB5F}"/>
                  </a:ext>
                </a:extLst>
              </p:cNvPr>
              <p:cNvSpPr txBox="1">
                <a:spLocks noChangeArrowheads="1"/>
              </p:cNvSpPr>
              <p:nvPr/>
            </p:nvSpPr>
            <p:spPr bwMode="auto">
              <a:xfrm>
                <a:off x="168" y="4790"/>
                <a:ext cx="289"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t>R</a:t>
                </a:r>
              </a:p>
            </p:txBody>
          </p:sp>
          <p:sp>
            <p:nvSpPr>
              <p:cNvPr id="28875" name="Text Box 203">
                <a:extLst>
                  <a:ext uri="{FF2B5EF4-FFF2-40B4-BE49-F238E27FC236}">
                    <a16:creationId xmlns:a16="http://schemas.microsoft.com/office/drawing/2014/main" id="{D7F27155-562D-C0BF-A17F-F96AF5BC2B16}"/>
                  </a:ext>
                </a:extLst>
              </p:cNvPr>
              <p:cNvSpPr txBox="1">
                <a:spLocks noChangeArrowheads="1"/>
              </p:cNvSpPr>
              <p:nvPr/>
            </p:nvSpPr>
            <p:spPr bwMode="auto">
              <a:xfrm>
                <a:off x="522" y="5084"/>
                <a:ext cx="192"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０</a:t>
                </a:r>
              </a:p>
            </p:txBody>
          </p:sp>
          <p:sp>
            <p:nvSpPr>
              <p:cNvPr id="28876" name="Text Box 204">
                <a:extLst>
                  <a:ext uri="{FF2B5EF4-FFF2-40B4-BE49-F238E27FC236}">
                    <a16:creationId xmlns:a16="http://schemas.microsoft.com/office/drawing/2014/main" id="{F3D5F1CB-4453-F1A2-F625-6E088D51EA6F}"/>
                  </a:ext>
                </a:extLst>
              </p:cNvPr>
              <p:cNvSpPr txBox="1">
                <a:spLocks noChangeArrowheads="1"/>
              </p:cNvSpPr>
              <p:nvPr/>
            </p:nvSpPr>
            <p:spPr bwMode="auto">
              <a:xfrm>
                <a:off x="522" y="4919"/>
                <a:ext cx="192"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１</a:t>
                </a:r>
              </a:p>
            </p:txBody>
          </p:sp>
          <p:sp>
            <p:nvSpPr>
              <p:cNvPr id="28877" name="Text Box 205">
                <a:extLst>
                  <a:ext uri="{FF2B5EF4-FFF2-40B4-BE49-F238E27FC236}">
                    <a16:creationId xmlns:a16="http://schemas.microsoft.com/office/drawing/2014/main" id="{156E6611-CFD3-352C-3620-55060116CDD0}"/>
                  </a:ext>
                </a:extLst>
              </p:cNvPr>
              <p:cNvSpPr txBox="1">
                <a:spLocks noChangeArrowheads="1"/>
              </p:cNvSpPr>
              <p:nvPr/>
            </p:nvSpPr>
            <p:spPr bwMode="auto">
              <a:xfrm>
                <a:off x="528" y="4735"/>
                <a:ext cx="19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２</a:t>
                </a:r>
              </a:p>
            </p:txBody>
          </p:sp>
          <p:sp>
            <p:nvSpPr>
              <p:cNvPr id="28878" name="Text Box 206">
                <a:extLst>
                  <a:ext uri="{FF2B5EF4-FFF2-40B4-BE49-F238E27FC236}">
                    <a16:creationId xmlns:a16="http://schemas.microsoft.com/office/drawing/2014/main" id="{B39E1862-B154-705C-732B-451B178FD040}"/>
                  </a:ext>
                </a:extLst>
              </p:cNvPr>
              <p:cNvSpPr txBox="1">
                <a:spLocks noChangeArrowheads="1"/>
              </p:cNvSpPr>
              <p:nvPr/>
            </p:nvSpPr>
            <p:spPr bwMode="auto">
              <a:xfrm>
                <a:off x="528" y="4553"/>
                <a:ext cx="19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600"/>
                  <a:t>３</a:t>
                </a:r>
              </a:p>
            </p:txBody>
          </p:sp>
          <p:sp>
            <p:nvSpPr>
              <p:cNvPr id="28879" name="Text Box 207">
                <a:extLst>
                  <a:ext uri="{FF2B5EF4-FFF2-40B4-BE49-F238E27FC236}">
                    <a16:creationId xmlns:a16="http://schemas.microsoft.com/office/drawing/2014/main" id="{4D6FAA65-7094-B202-454E-94ADFDBD954E}"/>
                  </a:ext>
                </a:extLst>
              </p:cNvPr>
              <p:cNvSpPr txBox="1">
                <a:spLocks noChangeArrowheads="1"/>
              </p:cNvSpPr>
              <p:nvPr/>
            </p:nvSpPr>
            <p:spPr bwMode="auto">
              <a:xfrm>
                <a:off x="450" y="3853"/>
                <a:ext cx="336"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t>53.0</a:t>
                </a:r>
              </a:p>
            </p:txBody>
          </p:sp>
          <p:sp>
            <p:nvSpPr>
              <p:cNvPr id="28880" name="Text Box 208">
                <a:extLst>
                  <a:ext uri="{FF2B5EF4-FFF2-40B4-BE49-F238E27FC236}">
                    <a16:creationId xmlns:a16="http://schemas.microsoft.com/office/drawing/2014/main" id="{45FB0D9A-5B48-A320-02E0-939C53A15DC9}"/>
                  </a:ext>
                </a:extLst>
              </p:cNvPr>
              <p:cNvSpPr txBox="1">
                <a:spLocks noChangeArrowheads="1"/>
              </p:cNvSpPr>
              <p:nvPr/>
            </p:nvSpPr>
            <p:spPr bwMode="auto">
              <a:xfrm>
                <a:off x="462" y="3495"/>
                <a:ext cx="336"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t>54.0</a:t>
                </a:r>
              </a:p>
            </p:txBody>
          </p:sp>
          <p:sp>
            <p:nvSpPr>
              <p:cNvPr id="28881" name="Text Box 209">
                <a:extLst>
                  <a:ext uri="{FF2B5EF4-FFF2-40B4-BE49-F238E27FC236}">
                    <a16:creationId xmlns:a16="http://schemas.microsoft.com/office/drawing/2014/main" id="{52A81799-E886-60BC-AA63-B1E9E09CFE91}"/>
                  </a:ext>
                </a:extLst>
              </p:cNvPr>
              <p:cNvSpPr txBox="1">
                <a:spLocks noChangeArrowheads="1"/>
              </p:cNvSpPr>
              <p:nvPr/>
            </p:nvSpPr>
            <p:spPr bwMode="auto">
              <a:xfrm>
                <a:off x="438" y="4202"/>
                <a:ext cx="336"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t>52.0</a:t>
                </a:r>
              </a:p>
            </p:txBody>
          </p:sp>
          <p:sp>
            <p:nvSpPr>
              <p:cNvPr id="28882" name="Text Box 210">
                <a:extLst>
                  <a:ext uri="{FF2B5EF4-FFF2-40B4-BE49-F238E27FC236}">
                    <a16:creationId xmlns:a16="http://schemas.microsoft.com/office/drawing/2014/main" id="{7371677C-520C-C193-59AB-CC185A0DF92E}"/>
                  </a:ext>
                </a:extLst>
              </p:cNvPr>
              <p:cNvSpPr txBox="1">
                <a:spLocks noChangeArrowheads="1"/>
              </p:cNvSpPr>
              <p:nvPr/>
            </p:nvSpPr>
            <p:spPr bwMode="auto">
              <a:xfrm>
                <a:off x="719" y="3853"/>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t>●</a:t>
                </a:r>
              </a:p>
            </p:txBody>
          </p:sp>
          <p:sp>
            <p:nvSpPr>
              <p:cNvPr id="28883" name="Line 211">
                <a:extLst>
                  <a:ext uri="{FF2B5EF4-FFF2-40B4-BE49-F238E27FC236}">
                    <a16:creationId xmlns:a16="http://schemas.microsoft.com/office/drawing/2014/main" id="{81DA57E0-07B7-57B3-4A2F-E41075B4CB75}"/>
                  </a:ext>
                </a:extLst>
              </p:cNvPr>
              <p:cNvSpPr>
                <a:spLocks noChangeShapeType="1"/>
              </p:cNvSpPr>
              <p:nvPr/>
            </p:nvSpPr>
            <p:spPr bwMode="auto">
              <a:xfrm>
                <a:off x="840" y="3925"/>
                <a:ext cx="120" cy="7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4" name="Line 212">
                <a:extLst>
                  <a:ext uri="{FF2B5EF4-FFF2-40B4-BE49-F238E27FC236}">
                    <a16:creationId xmlns:a16="http://schemas.microsoft.com/office/drawing/2014/main" id="{C00CAA5B-9A0C-924A-9ABF-F6D7C5CB03E3}"/>
                  </a:ext>
                </a:extLst>
              </p:cNvPr>
              <p:cNvSpPr>
                <a:spLocks noChangeShapeType="1"/>
              </p:cNvSpPr>
              <p:nvPr/>
            </p:nvSpPr>
            <p:spPr bwMode="auto">
              <a:xfrm>
                <a:off x="956" y="3994"/>
                <a:ext cx="124" cy="26"/>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5" name="Line 213">
                <a:extLst>
                  <a:ext uri="{FF2B5EF4-FFF2-40B4-BE49-F238E27FC236}">
                    <a16:creationId xmlns:a16="http://schemas.microsoft.com/office/drawing/2014/main" id="{86D5B701-2C68-2D52-ECEA-C2CE9E9E2C7F}"/>
                  </a:ext>
                </a:extLst>
              </p:cNvPr>
              <p:cNvSpPr>
                <a:spLocks noChangeShapeType="1"/>
              </p:cNvSpPr>
              <p:nvPr/>
            </p:nvSpPr>
            <p:spPr bwMode="auto">
              <a:xfrm flipV="1">
                <a:off x="1080" y="3869"/>
                <a:ext cx="108" cy="154"/>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6" name="Line 214">
                <a:extLst>
                  <a:ext uri="{FF2B5EF4-FFF2-40B4-BE49-F238E27FC236}">
                    <a16:creationId xmlns:a16="http://schemas.microsoft.com/office/drawing/2014/main" id="{C9E62465-ADD2-E571-C6E0-9D33CCAEC609}"/>
                  </a:ext>
                </a:extLst>
              </p:cNvPr>
              <p:cNvSpPr>
                <a:spLocks noChangeShapeType="1"/>
              </p:cNvSpPr>
              <p:nvPr/>
            </p:nvSpPr>
            <p:spPr bwMode="auto">
              <a:xfrm>
                <a:off x="1196" y="3880"/>
                <a:ext cx="120" cy="143"/>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7" name="Line 215">
                <a:extLst>
                  <a:ext uri="{FF2B5EF4-FFF2-40B4-BE49-F238E27FC236}">
                    <a16:creationId xmlns:a16="http://schemas.microsoft.com/office/drawing/2014/main" id="{E661265F-4264-39BE-3D79-577AE5B3F214}"/>
                  </a:ext>
                </a:extLst>
              </p:cNvPr>
              <p:cNvSpPr>
                <a:spLocks noChangeShapeType="1"/>
              </p:cNvSpPr>
              <p:nvPr/>
            </p:nvSpPr>
            <p:spPr bwMode="auto">
              <a:xfrm>
                <a:off x="1312" y="4018"/>
                <a:ext cx="128" cy="48"/>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8" name="Line 216">
                <a:extLst>
                  <a:ext uri="{FF2B5EF4-FFF2-40B4-BE49-F238E27FC236}">
                    <a16:creationId xmlns:a16="http://schemas.microsoft.com/office/drawing/2014/main" id="{612E2B96-2710-8C30-A17F-F80E3B2E8709}"/>
                  </a:ext>
                </a:extLst>
              </p:cNvPr>
              <p:cNvSpPr>
                <a:spLocks noChangeShapeType="1"/>
              </p:cNvSpPr>
              <p:nvPr/>
            </p:nvSpPr>
            <p:spPr bwMode="auto">
              <a:xfrm flipV="1">
                <a:off x="1440" y="3917"/>
                <a:ext cx="108" cy="154"/>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9" name="Line 217">
                <a:extLst>
                  <a:ext uri="{FF2B5EF4-FFF2-40B4-BE49-F238E27FC236}">
                    <a16:creationId xmlns:a16="http://schemas.microsoft.com/office/drawing/2014/main" id="{079A3734-BC13-8D55-E84D-40B94BF9F3B8}"/>
                  </a:ext>
                </a:extLst>
              </p:cNvPr>
              <p:cNvSpPr>
                <a:spLocks noChangeShapeType="1"/>
              </p:cNvSpPr>
              <p:nvPr/>
            </p:nvSpPr>
            <p:spPr bwMode="auto">
              <a:xfrm flipV="1">
                <a:off x="1564" y="3838"/>
                <a:ext cx="120" cy="68"/>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0" name="Line 218">
                <a:extLst>
                  <a:ext uri="{FF2B5EF4-FFF2-40B4-BE49-F238E27FC236}">
                    <a16:creationId xmlns:a16="http://schemas.microsoft.com/office/drawing/2014/main" id="{A02E5285-92BD-91A7-FF76-F82042601D8B}"/>
                  </a:ext>
                </a:extLst>
              </p:cNvPr>
              <p:cNvSpPr>
                <a:spLocks noChangeShapeType="1"/>
              </p:cNvSpPr>
              <p:nvPr/>
            </p:nvSpPr>
            <p:spPr bwMode="auto">
              <a:xfrm>
                <a:off x="1680" y="3838"/>
                <a:ext cx="120" cy="143"/>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1" name="Line 219">
                <a:extLst>
                  <a:ext uri="{FF2B5EF4-FFF2-40B4-BE49-F238E27FC236}">
                    <a16:creationId xmlns:a16="http://schemas.microsoft.com/office/drawing/2014/main" id="{C2AF1ECB-F2DB-B2B4-0072-C6F5710792E5}"/>
                  </a:ext>
                </a:extLst>
              </p:cNvPr>
              <p:cNvSpPr>
                <a:spLocks noChangeShapeType="1"/>
              </p:cNvSpPr>
              <p:nvPr/>
            </p:nvSpPr>
            <p:spPr bwMode="auto">
              <a:xfrm flipV="1">
                <a:off x="1792" y="3959"/>
                <a:ext cx="124" cy="2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2" name="Line 220">
                <a:extLst>
                  <a:ext uri="{FF2B5EF4-FFF2-40B4-BE49-F238E27FC236}">
                    <a16:creationId xmlns:a16="http://schemas.microsoft.com/office/drawing/2014/main" id="{8534A386-2F10-0418-EB65-39E91CD89D56}"/>
                  </a:ext>
                </a:extLst>
              </p:cNvPr>
              <p:cNvSpPr>
                <a:spLocks noChangeShapeType="1"/>
              </p:cNvSpPr>
              <p:nvPr/>
            </p:nvSpPr>
            <p:spPr bwMode="auto">
              <a:xfrm flipV="1">
                <a:off x="1920" y="3917"/>
                <a:ext cx="124" cy="48"/>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3" name="Line 221">
                <a:extLst>
                  <a:ext uri="{FF2B5EF4-FFF2-40B4-BE49-F238E27FC236}">
                    <a16:creationId xmlns:a16="http://schemas.microsoft.com/office/drawing/2014/main" id="{2AFEF382-2A77-1711-1867-957B88F9BBE9}"/>
                  </a:ext>
                </a:extLst>
              </p:cNvPr>
              <p:cNvSpPr>
                <a:spLocks noChangeShapeType="1"/>
              </p:cNvSpPr>
              <p:nvPr/>
            </p:nvSpPr>
            <p:spPr bwMode="auto">
              <a:xfrm flipV="1">
                <a:off x="2064" y="3869"/>
                <a:ext cx="88" cy="3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4" name="Line 222">
                <a:extLst>
                  <a:ext uri="{FF2B5EF4-FFF2-40B4-BE49-F238E27FC236}">
                    <a16:creationId xmlns:a16="http://schemas.microsoft.com/office/drawing/2014/main" id="{A2A3817A-363E-06E2-B8D6-5B91CD3F7396}"/>
                  </a:ext>
                </a:extLst>
              </p:cNvPr>
              <p:cNvSpPr>
                <a:spLocks noChangeShapeType="1"/>
              </p:cNvSpPr>
              <p:nvPr/>
            </p:nvSpPr>
            <p:spPr bwMode="auto">
              <a:xfrm>
                <a:off x="2164" y="3880"/>
                <a:ext cx="120" cy="7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5" name="Line 223">
                <a:extLst>
                  <a:ext uri="{FF2B5EF4-FFF2-40B4-BE49-F238E27FC236}">
                    <a16:creationId xmlns:a16="http://schemas.microsoft.com/office/drawing/2014/main" id="{93C71C53-0935-C6BB-6E35-1A254B4C86D7}"/>
                  </a:ext>
                </a:extLst>
              </p:cNvPr>
              <p:cNvSpPr>
                <a:spLocks noChangeShapeType="1"/>
              </p:cNvSpPr>
              <p:nvPr/>
            </p:nvSpPr>
            <p:spPr bwMode="auto">
              <a:xfrm flipV="1">
                <a:off x="2292" y="3885"/>
                <a:ext cx="104" cy="59"/>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6" name="Line 224">
                <a:extLst>
                  <a:ext uri="{FF2B5EF4-FFF2-40B4-BE49-F238E27FC236}">
                    <a16:creationId xmlns:a16="http://schemas.microsoft.com/office/drawing/2014/main" id="{FA68CC1F-62A3-36CA-5D44-85AFF06CFCE4}"/>
                  </a:ext>
                </a:extLst>
              </p:cNvPr>
              <p:cNvSpPr>
                <a:spLocks noChangeShapeType="1"/>
              </p:cNvSpPr>
              <p:nvPr/>
            </p:nvSpPr>
            <p:spPr bwMode="auto">
              <a:xfrm>
                <a:off x="2396" y="3885"/>
                <a:ext cx="124" cy="27"/>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7" name="Line 225">
                <a:extLst>
                  <a:ext uri="{FF2B5EF4-FFF2-40B4-BE49-F238E27FC236}">
                    <a16:creationId xmlns:a16="http://schemas.microsoft.com/office/drawing/2014/main" id="{EAE53C53-31AC-6608-9980-80BEA8B50012}"/>
                  </a:ext>
                </a:extLst>
              </p:cNvPr>
              <p:cNvSpPr>
                <a:spLocks noChangeShapeType="1"/>
              </p:cNvSpPr>
              <p:nvPr/>
            </p:nvSpPr>
            <p:spPr bwMode="auto">
              <a:xfrm>
                <a:off x="2520" y="3922"/>
                <a:ext cx="120" cy="144"/>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8" name="Line 226">
                <a:extLst>
                  <a:ext uri="{FF2B5EF4-FFF2-40B4-BE49-F238E27FC236}">
                    <a16:creationId xmlns:a16="http://schemas.microsoft.com/office/drawing/2014/main" id="{30A2F413-2DD8-4C9F-CDD0-81C07163EE69}"/>
                  </a:ext>
                </a:extLst>
              </p:cNvPr>
              <p:cNvSpPr>
                <a:spLocks noChangeShapeType="1"/>
              </p:cNvSpPr>
              <p:nvPr/>
            </p:nvSpPr>
            <p:spPr bwMode="auto">
              <a:xfrm flipV="1">
                <a:off x="2640" y="3891"/>
                <a:ext cx="92" cy="180"/>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99" name="Line 227">
                <a:extLst>
                  <a:ext uri="{FF2B5EF4-FFF2-40B4-BE49-F238E27FC236}">
                    <a16:creationId xmlns:a16="http://schemas.microsoft.com/office/drawing/2014/main" id="{A64B944E-0AEC-0835-C4E6-01ADC4EE0ADC}"/>
                  </a:ext>
                </a:extLst>
              </p:cNvPr>
              <p:cNvSpPr>
                <a:spLocks noChangeShapeType="1"/>
              </p:cNvSpPr>
              <p:nvPr/>
            </p:nvSpPr>
            <p:spPr bwMode="auto">
              <a:xfrm>
                <a:off x="2732" y="3896"/>
                <a:ext cx="140" cy="69"/>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0" name="Line 228">
                <a:extLst>
                  <a:ext uri="{FF2B5EF4-FFF2-40B4-BE49-F238E27FC236}">
                    <a16:creationId xmlns:a16="http://schemas.microsoft.com/office/drawing/2014/main" id="{7BF12402-A772-2964-FC24-83125E6FEC45}"/>
                  </a:ext>
                </a:extLst>
              </p:cNvPr>
              <p:cNvSpPr>
                <a:spLocks noChangeShapeType="1"/>
              </p:cNvSpPr>
              <p:nvPr/>
            </p:nvSpPr>
            <p:spPr bwMode="auto">
              <a:xfrm flipV="1">
                <a:off x="2876" y="3853"/>
                <a:ext cx="112" cy="117"/>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1" name="Line 229">
                <a:extLst>
                  <a:ext uri="{FF2B5EF4-FFF2-40B4-BE49-F238E27FC236}">
                    <a16:creationId xmlns:a16="http://schemas.microsoft.com/office/drawing/2014/main" id="{D9C48C00-219D-4D25-0296-7559E4CF8776}"/>
                  </a:ext>
                </a:extLst>
              </p:cNvPr>
              <p:cNvSpPr>
                <a:spLocks noChangeShapeType="1"/>
              </p:cNvSpPr>
              <p:nvPr/>
            </p:nvSpPr>
            <p:spPr bwMode="auto">
              <a:xfrm>
                <a:off x="2992" y="3853"/>
                <a:ext cx="124" cy="27"/>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2" name="Line 230">
                <a:extLst>
                  <a:ext uri="{FF2B5EF4-FFF2-40B4-BE49-F238E27FC236}">
                    <a16:creationId xmlns:a16="http://schemas.microsoft.com/office/drawing/2014/main" id="{4A64AD15-D052-B19B-8C4D-4244FA9F4D11}"/>
                  </a:ext>
                </a:extLst>
              </p:cNvPr>
              <p:cNvSpPr>
                <a:spLocks noChangeShapeType="1"/>
              </p:cNvSpPr>
              <p:nvPr/>
            </p:nvSpPr>
            <p:spPr bwMode="auto">
              <a:xfrm>
                <a:off x="3120" y="3891"/>
                <a:ext cx="96" cy="79"/>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3" name="Line 231">
                <a:extLst>
                  <a:ext uri="{FF2B5EF4-FFF2-40B4-BE49-F238E27FC236}">
                    <a16:creationId xmlns:a16="http://schemas.microsoft.com/office/drawing/2014/main" id="{8631054D-1B09-5EFB-ECD6-DA68F82DD157}"/>
                  </a:ext>
                </a:extLst>
              </p:cNvPr>
              <p:cNvSpPr>
                <a:spLocks noChangeShapeType="1"/>
              </p:cNvSpPr>
              <p:nvPr/>
            </p:nvSpPr>
            <p:spPr bwMode="auto">
              <a:xfrm flipV="1">
                <a:off x="3228" y="3959"/>
                <a:ext cx="124" cy="22"/>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4" name="Line 232">
                <a:extLst>
                  <a:ext uri="{FF2B5EF4-FFF2-40B4-BE49-F238E27FC236}">
                    <a16:creationId xmlns:a16="http://schemas.microsoft.com/office/drawing/2014/main" id="{C1879EF2-22AC-4FB3-ABF9-36D49EB8CC1A}"/>
                  </a:ext>
                </a:extLst>
              </p:cNvPr>
              <p:cNvSpPr>
                <a:spLocks noChangeShapeType="1"/>
              </p:cNvSpPr>
              <p:nvPr/>
            </p:nvSpPr>
            <p:spPr bwMode="auto">
              <a:xfrm>
                <a:off x="3348" y="3959"/>
                <a:ext cx="124" cy="27"/>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5" name="Line 233">
                <a:extLst>
                  <a:ext uri="{FF2B5EF4-FFF2-40B4-BE49-F238E27FC236}">
                    <a16:creationId xmlns:a16="http://schemas.microsoft.com/office/drawing/2014/main" id="{F38A4796-A70C-2BC5-BDDE-6CD3B7AF9E32}"/>
                  </a:ext>
                </a:extLst>
              </p:cNvPr>
              <p:cNvSpPr>
                <a:spLocks noChangeShapeType="1"/>
              </p:cNvSpPr>
              <p:nvPr/>
            </p:nvSpPr>
            <p:spPr bwMode="auto">
              <a:xfrm>
                <a:off x="3472" y="3986"/>
                <a:ext cx="124" cy="26"/>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6" name="Line 234">
                <a:extLst>
                  <a:ext uri="{FF2B5EF4-FFF2-40B4-BE49-F238E27FC236}">
                    <a16:creationId xmlns:a16="http://schemas.microsoft.com/office/drawing/2014/main" id="{C25B018B-20AE-A759-B916-ABA2D959E363}"/>
                  </a:ext>
                </a:extLst>
              </p:cNvPr>
              <p:cNvSpPr>
                <a:spLocks noChangeShapeType="1"/>
              </p:cNvSpPr>
              <p:nvPr/>
            </p:nvSpPr>
            <p:spPr bwMode="auto">
              <a:xfrm>
                <a:off x="3600" y="4018"/>
                <a:ext cx="120" cy="10"/>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07" name="Text Box 235">
                <a:extLst>
                  <a:ext uri="{FF2B5EF4-FFF2-40B4-BE49-F238E27FC236}">
                    <a16:creationId xmlns:a16="http://schemas.microsoft.com/office/drawing/2014/main" id="{99A116B3-EFA3-1657-E7B8-72F560B34418}"/>
                  </a:ext>
                </a:extLst>
              </p:cNvPr>
              <p:cNvSpPr txBox="1">
                <a:spLocks noChangeArrowheads="1"/>
              </p:cNvSpPr>
              <p:nvPr/>
            </p:nvSpPr>
            <p:spPr bwMode="auto">
              <a:xfrm>
                <a:off x="712" y="4780"/>
                <a:ext cx="240"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08" name="Text Box 236">
                <a:extLst>
                  <a:ext uri="{FF2B5EF4-FFF2-40B4-BE49-F238E27FC236}">
                    <a16:creationId xmlns:a16="http://schemas.microsoft.com/office/drawing/2014/main" id="{DA90DFBD-59B4-0025-1FBC-E4FF1F4599EA}"/>
                  </a:ext>
                </a:extLst>
              </p:cNvPr>
              <p:cNvSpPr txBox="1">
                <a:spLocks noChangeArrowheads="1"/>
              </p:cNvSpPr>
              <p:nvPr/>
            </p:nvSpPr>
            <p:spPr bwMode="auto">
              <a:xfrm>
                <a:off x="836" y="4881"/>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09" name="Text Box 237">
                <a:extLst>
                  <a:ext uri="{FF2B5EF4-FFF2-40B4-BE49-F238E27FC236}">
                    <a16:creationId xmlns:a16="http://schemas.microsoft.com/office/drawing/2014/main" id="{BC10B64B-F3D6-A976-DDFF-950E77E62F13}"/>
                  </a:ext>
                </a:extLst>
              </p:cNvPr>
              <p:cNvSpPr txBox="1">
                <a:spLocks noChangeArrowheads="1"/>
              </p:cNvSpPr>
              <p:nvPr/>
            </p:nvSpPr>
            <p:spPr bwMode="auto">
              <a:xfrm>
                <a:off x="960" y="4897"/>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0" name="Text Box 238">
                <a:extLst>
                  <a:ext uri="{FF2B5EF4-FFF2-40B4-BE49-F238E27FC236}">
                    <a16:creationId xmlns:a16="http://schemas.microsoft.com/office/drawing/2014/main" id="{DBB60711-4F80-3EFE-326C-23A923FE8617}"/>
                  </a:ext>
                </a:extLst>
              </p:cNvPr>
              <p:cNvSpPr txBox="1">
                <a:spLocks noChangeArrowheads="1"/>
              </p:cNvSpPr>
              <p:nvPr/>
            </p:nvSpPr>
            <p:spPr bwMode="auto">
              <a:xfrm>
                <a:off x="1080" y="4818"/>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1" name="Text Box 239">
                <a:extLst>
                  <a:ext uri="{FF2B5EF4-FFF2-40B4-BE49-F238E27FC236}">
                    <a16:creationId xmlns:a16="http://schemas.microsoft.com/office/drawing/2014/main" id="{A41CFE5E-912F-6EED-99F8-64E7ED1DF7F2}"/>
                  </a:ext>
                </a:extLst>
              </p:cNvPr>
              <p:cNvSpPr txBox="1">
                <a:spLocks noChangeArrowheads="1"/>
              </p:cNvSpPr>
              <p:nvPr/>
            </p:nvSpPr>
            <p:spPr bwMode="auto">
              <a:xfrm>
                <a:off x="1184" y="4864"/>
                <a:ext cx="239"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2" name="Text Box 240">
                <a:extLst>
                  <a:ext uri="{FF2B5EF4-FFF2-40B4-BE49-F238E27FC236}">
                    <a16:creationId xmlns:a16="http://schemas.microsoft.com/office/drawing/2014/main" id="{0FBBC14D-8834-F77F-0548-307D20EACE7B}"/>
                  </a:ext>
                </a:extLst>
              </p:cNvPr>
              <p:cNvSpPr txBox="1">
                <a:spLocks noChangeArrowheads="1"/>
              </p:cNvSpPr>
              <p:nvPr/>
            </p:nvSpPr>
            <p:spPr bwMode="auto">
              <a:xfrm>
                <a:off x="1320" y="4790"/>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3" name="Text Box 241">
                <a:extLst>
                  <a:ext uri="{FF2B5EF4-FFF2-40B4-BE49-F238E27FC236}">
                    <a16:creationId xmlns:a16="http://schemas.microsoft.com/office/drawing/2014/main" id="{223E59B2-9309-26FF-842F-56F0D326425A}"/>
                  </a:ext>
                </a:extLst>
              </p:cNvPr>
              <p:cNvSpPr txBox="1">
                <a:spLocks noChangeArrowheads="1"/>
              </p:cNvSpPr>
              <p:nvPr/>
            </p:nvSpPr>
            <p:spPr bwMode="auto">
              <a:xfrm>
                <a:off x="1428" y="4771"/>
                <a:ext cx="23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4" name="Text Box 242">
                <a:extLst>
                  <a:ext uri="{FF2B5EF4-FFF2-40B4-BE49-F238E27FC236}">
                    <a16:creationId xmlns:a16="http://schemas.microsoft.com/office/drawing/2014/main" id="{9EC96F01-2E93-1D4D-2F64-C4EE6328F8EE}"/>
                  </a:ext>
                </a:extLst>
              </p:cNvPr>
              <p:cNvSpPr txBox="1">
                <a:spLocks noChangeArrowheads="1"/>
              </p:cNvSpPr>
              <p:nvPr/>
            </p:nvSpPr>
            <p:spPr bwMode="auto">
              <a:xfrm>
                <a:off x="1564" y="4912"/>
                <a:ext cx="23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5" name="Text Box 243">
                <a:extLst>
                  <a:ext uri="{FF2B5EF4-FFF2-40B4-BE49-F238E27FC236}">
                    <a16:creationId xmlns:a16="http://schemas.microsoft.com/office/drawing/2014/main" id="{B002CAE2-2EC2-0CCA-B40A-AD39ED59AE18}"/>
                  </a:ext>
                </a:extLst>
              </p:cNvPr>
              <p:cNvSpPr txBox="1">
                <a:spLocks noChangeArrowheads="1"/>
              </p:cNvSpPr>
              <p:nvPr/>
            </p:nvSpPr>
            <p:spPr bwMode="auto">
              <a:xfrm>
                <a:off x="1803" y="4967"/>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6" name="Text Box 244">
                <a:extLst>
                  <a:ext uri="{FF2B5EF4-FFF2-40B4-BE49-F238E27FC236}">
                    <a16:creationId xmlns:a16="http://schemas.microsoft.com/office/drawing/2014/main" id="{0144E025-7A40-B066-1FB1-888287168BD6}"/>
                  </a:ext>
                </a:extLst>
              </p:cNvPr>
              <p:cNvSpPr txBox="1">
                <a:spLocks noChangeArrowheads="1"/>
              </p:cNvSpPr>
              <p:nvPr/>
            </p:nvSpPr>
            <p:spPr bwMode="auto">
              <a:xfrm>
                <a:off x="1681" y="4669"/>
                <a:ext cx="23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7" name="Text Box 245">
                <a:extLst>
                  <a:ext uri="{FF2B5EF4-FFF2-40B4-BE49-F238E27FC236}">
                    <a16:creationId xmlns:a16="http://schemas.microsoft.com/office/drawing/2014/main" id="{4C9237C1-28BA-C38D-D8A6-CDD465A9F5ED}"/>
                  </a:ext>
                </a:extLst>
              </p:cNvPr>
              <p:cNvSpPr txBox="1">
                <a:spLocks noChangeArrowheads="1"/>
              </p:cNvSpPr>
              <p:nvPr/>
            </p:nvSpPr>
            <p:spPr bwMode="auto">
              <a:xfrm>
                <a:off x="1916" y="4981"/>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8" name="Text Box 246">
                <a:extLst>
                  <a:ext uri="{FF2B5EF4-FFF2-40B4-BE49-F238E27FC236}">
                    <a16:creationId xmlns:a16="http://schemas.microsoft.com/office/drawing/2014/main" id="{09BDC656-14C9-E151-2FBB-F3A4FD0F5AA9}"/>
                  </a:ext>
                </a:extLst>
              </p:cNvPr>
              <p:cNvSpPr txBox="1">
                <a:spLocks noChangeArrowheads="1"/>
              </p:cNvSpPr>
              <p:nvPr/>
            </p:nvSpPr>
            <p:spPr bwMode="auto">
              <a:xfrm>
                <a:off x="2044" y="4897"/>
                <a:ext cx="239"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19" name="Text Box 247">
                <a:extLst>
                  <a:ext uri="{FF2B5EF4-FFF2-40B4-BE49-F238E27FC236}">
                    <a16:creationId xmlns:a16="http://schemas.microsoft.com/office/drawing/2014/main" id="{8D85855A-4973-7F0C-1072-18CCE2C9E96B}"/>
                  </a:ext>
                </a:extLst>
              </p:cNvPr>
              <p:cNvSpPr txBox="1">
                <a:spLocks noChangeArrowheads="1"/>
              </p:cNvSpPr>
              <p:nvPr/>
            </p:nvSpPr>
            <p:spPr bwMode="auto">
              <a:xfrm>
                <a:off x="2153" y="4828"/>
                <a:ext cx="239"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0" name="Text Box 248">
                <a:extLst>
                  <a:ext uri="{FF2B5EF4-FFF2-40B4-BE49-F238E27FC236}">
                    <a16:creationId xmlns:a16="http://schemas.microsoft.com/office/drawing/2014/main" id="{844E0F83-4015-B774-30BD-09465608B099}"/>
                  </a:ext>
                </a:extLst>
              </p:cNvPr>
              <p:cNvSpPr txBox="1">
                <a:spLocks noChangeArrowheads="1"/>
              </p:cNvSpPr>
              <p:nvPr/>
            </p:nvSpPr>
            <p:spPr bwMode="auto">
              <a:xfrm>
                <a:off x="2283" y="4858"/>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1" name="Text Box 249">
                <a:extLst>
                  <a:ext uri="{FF2B5EF4-FFF2-40B4-BE49-F238E27FC236}">
                    <a16:creationId xmlns:a16="http://schemas.microsoft.com/office/drawing/2014/main" id="{84945A32-E544-2E81-2518-A41E06A61D69}"/>
                  </a:ext>
                </a:extLst>
              </p:cNvPr>
              <p:cNvSpPr txBox="1">
                <a:spLocks noChangeArrowheads="1"/>
              </p:cNvSpPr>
              <p:nvPr/>
            </p:nvSpPr>
            <p:spPr bwMode="auto">
              <a:xfrm>
                <a:off x="2400" y="4808"/>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2" name="Text Box 250">
                <a:extLst>
                  <a:ext uri="{FF2B5EF4-FFF2-40B4-BE49-F238E27FC236}">
                    <a16:creationId xmlns:a16="http://schemas.microsoft.com/office/drawing/2014/main" id="{28E065AA-8D3E-E803-EE9C-D8906A7738C5}"/>
                  </a:ext>
                </a:extLst>
              </p:cNvPr>
              <p:cNvSpPr txBox="1">
                <a:spLocks noChangeArrowheads="1"/>
              </p:cNvSpPr>
              <p:nvPr/>
            </p:nvSpPr>
            <p:spPr bwMode="auto">
              <a:xfrm>
                <a:off x="2524" y="4858"/>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3" name="Text Box 251">
                <a:extLst>
                  <a:ext uri="{FF2B5EF4-FFF2-40B4-BE49-F238E27FC236}">
                    <a16:creationId xmlns:a16="http://schemas.microsoft.com/office/drawing/2014/main" id="{FF87375D-DE1A-023C-AE08-8378197F65BE}"/>
                  </a:ext>
                </a:extLst>
              </p:cNvPr>
              <p:cNvSpPr txBox="1">
                <a:spLocks noChangeArrowheads="1"/>
              </p:cNvSpPr>
              <p:nvPr/>
            </p:nvSpPr>
            <p:spPr bwMode="auto">
              <a:xfrm>
                <a:off x="2644" y="4828"/>
                <a:ext cx="240"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4" name="Text Box 252">
                <a:extLst>
                  <a:ext uri="{FF2B5EF4-FFF2-40B4-BE49-F238E27FC236}">
                    <a16:creationId xmlns:a16="http://schemas.microsoft.com/office/drawing/2014/main" id="{9639985F-4F76-D230-67D6-D0D8AC4DA2B4}"/>
                  </a:ext>
                </a:extLst>
              </p:cNvPr>
              <p:cNvSpPr txBox="1">
                <a:spLocks noChangeArrowheads="1"/>
              </p:cNvSpPr>
              <p:nvPr/>
            </p:nvSpPr>
            <p:spPr bwMode="auto">
              <a:xfrm>
                <a:off x="2755" y="4902"/>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5" name="Text Box 253">
                <a:extLst>
                  <a:ext uri="{FF2B5EF4-FFF2-40B4-BE49-F238E27FC236}">
                    <a16:creationId xmlns:a16="http://schemas.microsoft.com/office/drawing/2014/main" id="{BF8B0CBF-FA49-C311-11D5-3278F963DBCF}"/>
                  </a:ext>
                </a:extLst>
              </p:cNvPr>
              <p:cNvSpPr txBox="1">
                <a:spLocks noChangeArrowheads="1"/>
              </p:cNvSpPr>
              <p:nvPr/>
            </p:nvSpPr>
            <p:spPr bwMode="auto">
              <a:xfrm>
                <a:off x="2880" y="4644"/>
                <a:ext cx="240"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6" name="Text Box 254">
                <a:extLst>
                  <a:ext uri="{FF2B5EF4-FFF2-40B4-BE49-F238E27FC236}">
                    <a16:creationId xmlns:a16="http://schemas.microsoft.com/office/drawing/2014/main" id="{133D80E3-E6E6-612E-E16F-3B1F7D055CAE}"/>
                  </a:ext>
                </a:extLst>
              </p:cNvPr>
              <p:cNvSpPr txBox="1">
                <a:spLocks noChangeArrowheads="1"/>
              </p:cNvSpPr>
              <p:nvPr/>
            </p:nvSpPr>
            <p:spPr bwMode="auto">
              <a:xfrm>
                <a:off x="3000" y="4870"/>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7" name="Text Box 255">
                <a:extLst>
                  <a:ext uri="{FF2B5EF4-FFF2-40B4-BE49-F238E27FC236}">
                    <a16:creationId xmlns:a16="http://schemas.microsoft.com/office/drawing/2014/main" id="{2766F4B2-F5F4-1231-EB7E-5ACFF23036EB}"/>
                  </a:ext>
                </a:extLst>
              </p:cNvPr>
              <p:cNvSpPr txBox="1">
                <a:spLocks noChangeArrowheads="1"/>
              </p:cNvSpPr>
              <p:nvPr/>
            </p:nvSpPr>
            <p:spPr bwMode="auto">
              <a:xfrm>
                <a:off x="3123" y="4950"/>
                <a:ext cx="241"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8" name="Text Box 256">
                <a:extLst>
                  <a:ext uri="{FF2B5EF4-FFF2-40B4-BE49-F238E27FC236}">
                    <a16:creationId xmlns:a16="http://schemas.microsoft.com/office/drawing/2014/main" id="{788BFEFA-0E99-75DF-D02B-7911D7F3BF60}"/>
                  </a:ext>
                </a:extLst>
              </p:cNvPr>
              <p:cNvSpPr txBox="1">
                <a:spLocks noChangeArrowheads="1"/>
              </p:cNvSpPr>
              <p:nvPr/>
            </p:nvSpPr>
            <p:spPr bwMode="auto">
              <a:xfrm>
                <a:off x="3235" y="4828"/>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29" name="Text Box 257">
                <a:extLst>
                  <a:ext uri="{FF2B5EF4-FFF2-40B4-BE49-F238E27FC236}">
                    <a16:creationId xmlns:a16="http://schemas.microsoft.com/office/drawing/2014/main" id="{211F74EE-5CC1-B6FB-3B5C-80EA4D9C3CB3}"/>
                  </a:ext>
                </a:extLst>
              </p:cNvPr>
              <p:cNvSpPr txBox="1">
                <a:spLocks noChangeArrowheads="1"/>
              </p:cNvSpPr>
              <p:nvPr/>
            </p:nvSpPr>
            <p:spPr bwMode="auto">
              <a:xfrm>
                <a:off x="3360" y="4934"/>
                <a:ext cx="240"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30" name="Text Box 258">
                <a:extLst>
                  <a:ext uri="{FF2B5EF4-FFF2-40B4-BE49-F238E27FC236}">
                    <a16:creationId xmlns:a16="http://schemas.microsoft.com/office/drawing/2014/main" id="{80990841-4BD1-94EE-145F-25E2F8C054C0}"/>
                  </a:ext>
                </a:extLst>
              </p:cNvPr>
              <p:cNvSpPr txBox="1">
                <a:spLocks noChangeArrowheads="1"/>
              </p:cNvSpPr>
              <p:nvPr/>
            </p:nvSpPr>
            <p:spPr bwMode="auto">
              <a:xfrm>
                <a:off x="3476" y="4929"/>
                <a:ext cx="24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31" name="Text Box 259">
                <a:extLst>
                  <a:ext uri="{FF2B5EF4-FFF2-40B4-BE49-F238E27FC236}">
                    <a16:creationId xmlns:a16="http://schemas.microsoft.com/office/drawing/2014/main" id="{C04D02FB-10C7-8D94-F46B-52EE340476BB}"/>
                  </a:ext>
                </a:extLst>
              </p:cNvPr>
              <p:cNvSpPr txBox="1">
                <a:spLocks noChangeArrowheads="1"/>
              </p:cNvSpPr>
              <p:nvPr/>
            </p:nvSpPr>
            <p:spPr bwMode="auto">
              <a:xfrm>
                <a:off x="3604" y="4889"/>
                <a:ext cx="239"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b="1" dirty="0"/>
                  <a:t>×</a:t>
                </a:r>
              </a:p>
            </p:txBody>
          </p:sp>
          <p:sp>
            <p:nvSpPr>
              <p:cNvPr id="28932" name="Line 260">
                <a:extLst>
                  <a:ext uri="{FF2B5EF4-FFF2-40B4-BE49-F238E27FC236}">
                    <a16:creationId xmlns:a16="http://schemas.microsoft.com/office/drawing/2014/main" id="{710D0E1A-C39A-2683-1CD1-E423B60B2AF9}"/>
                  </a:ext>
                </a:extLst>
              </p:cNvPr>
              <p:cNvSpPr>
                <a:spLocks noChangeShapeType="1"/>
              </p:cNvSpPr>
              <p:nvPr/>
            </p:nvSpPr>
            <p:spPr bwMode="auto">
              <a:xfrm>
                <a:off x="828" y="4844"/>
                <a:ext cx="11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3" name="Line 261">
                <a:extLst>
                  <a:ext uri="{FF2B5EF4-FFF2-40B4-BE49-F238E27FC236}">
                    <a16:creationId xmlns:a16="http://schemas.microsoft.com/office/drawing/2014/main" id="{C8C00243-9775-3F8C-E58E-86315DF2A848}"/>
                  </a:ext>
                </a:extLst>
              </p:cNvPr>
              <p:cNvSpPr>
                <a:spLocks noChangeShapeType="1"/>
              </p:cNvSpPr>
              <p:nvPr/>
            </p:nvSpPr>
            <p:spPr bwMode="auto">
              <a:xfrm>
                <a:off x="972" y="4943"/>
                <a:ext cx="88" cy="2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4" name="Line 262">
                <a:extLst>
                  <a:ext uri="{FF2B5EF4-FFF2-40B4-BE49-F238E27FC236}">
                    <a16:creationId xmlns:a16="http://schemas.microsoft.com/office/drawing/2014/main" id="{ECD98ED8-0F63-D515-A03F-0E480124A2BD}"/>
                  </a:ext>
                </a:extLst>
              </p:cNvPr>
              <p:cNvSpPr>
                <a:spLocks noChangeShapeType="1"/>
              </p:cNvSpPr>
              <p:nvPr/>
            </p:nvSpPr>
            <p:spPr bwMode="auto">
              <a:xfrm flipV="1">
                <a:off x="1092" y="4886"/>
                <a:ext cx="96" cy="7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5" name="Line 263">
                <a:extLst>
                  <a:ext uri="{FF2B5EF4-FFF2-40B4-BE49-F238E27FC236}">
                    <a16:creationId xmlns:a16="http://schemas.microsoft.com/office/drawing/2014/main" id="{729080C5-99CD-3855-D8B4-026CDCD4E542}"/>
                  </a:ext>
                </a:extLst>
              </p:cNvPr>
              <p:cNvSpPr>
                <a:spLocks noChangeShapeType="1"/>
              </p:cNvSpPr>
              <p:nvPr/>
            </p:nvSpPr>
            <p:spPr bwMode="auto">
              <a:xfrm>
                <a:off x="1212" y="4886"/>
                <a:ext cx="80" cy="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6" name="Line 264">
                <a:extLst>
                  <a:ext uri="{FF2B5EF4-FFF2-40B4-BE49-F238E27FC236}">
                    <a16:creationId xmlns:a16="http://schemas.microsoft.com/office/drawing/2014/main" id="{438399F0-D976-4846-A3C7-3ED574B0A852}"/>
                  </a:ext>
                </a:extLst>
              </p:cNvPr>
              <p:cNvSpPr>
                <a:spLocks noChangeShapeType="1"/>
              </p:cNvSpPr>
              <p:nvPr/>
            </p:nvSpPr>
            <p:spPr bwMode="auto">
              <a:xfrm flipV="1">
                <a:off x="1308" y="4849"/>
                <a:ext cx="124" cy="7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7" name="Line 265">
                <a:extLst>
                  <a:ext uri="{FF2B5EF4-FFF2-40B4-BE49-F238E27FC236}">
                    <a16:creationId xmlns:a16="http://schemas.microsoft.com/office/drawing/2014/main" id="{7D54CC4E-8E9D-52EF-25CE-6B2B84A15C52}"/>
                  </a:ext>
                </a:extLst>
              </p:cNvPr>
              <p:cNvSpPr>
                <a:spLocks noChangeShapeType="1"/>
              </p:cNvSpPr>
              <p:nvPr/>
            </p:nvSpPr>
            <p:spPr bwMode="auto">
              <a:xfrm flipV="1">
                <a:off x="1444" y="4838"/>
                <a:ext cx="104" cy="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8" name="Line 266">
                <a:extLst>
                  <a:ext uri="{FF2B5EF4-FFF2-40B4-BE49-F238E27FC236}">
                    <a16:creationId xmlns:a16="http://schemas.microsoft.com/office/drawing/2014/main" id="{102CD927-46A8-DB5A-A46D-1096E7C23BB0}"/>
                  </a:ext>
                </a:extLst>
              </p:cNvPr>
              <p:cNvSpPr>
                <a:spLocks noChangeShapeType="1"/>
              </p:cNvSpPr>
              <p:nvPr/>
            </p:nvSpPr>
            <p:spPr bwMode="auto">
              <a:xfrm>
                <a:off x="1568" y="4856"/>
                <a:ext cx="104" cy="1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39" name="Line 267">
                <a:extLst>
                  <a:ext uri="{FF2B5EF4-FFF2-40B4-BE49-F238E27FC236}">
                    <a16:creationId xmlns:a16="http://schemas.microsoft.com/office/drawing/2014/main" id="{ECD293C3-D91E-AF83-6F5A-C3633099D8EC}"/>
                  </a:ext>
                </a:extLst>
              </p:cNvPr>
              <p:cNvSpPr>
                <a:spLocks noChangeShapeType="1"/>
              </p:cNvSpPr>
              <p:nvPr/>
            </p:nvSpPr>
            <p:spPr bwMode="auto">
              <a:xfrm flipV="1">
                <a:off x="1680" y="4749"/>
                <a:ext cx="104" cy="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0" name="Line 268">
                <a:extLst>
                  <a:ext uri="{FF2B5EF4-FFF2-40B4-BE49-F238E27FC236}">
                    <a16:creationId xmlns:a16="http://schemas.microsoft.com/office/drawing/2014/main" id="{0265AE7E-CDA2-62F6-F242-894D70E94389}"/>
                  </a:ext>
                </a:extLst>
              </p:cNvPr>
              <p:cNvSpPr>
                <a:spLocks noChangeShapeType="1"/>
              </p:cNvSpPr>
              <p:nvPr/>
            </p:nvSpPr>
            <p:spPr bwMode="auto">
              <a:xfrm>
                <a:off x="1808" y="4740"/>
                <a:ext cx="104" cy="2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1" name="Line 269">
                <a:extLst>
                  <a:ext uri="{FF2B5EF4-FFF2-40B4-BE49-F238E27FC236}">
                    <a16:creationId xmlns:a16="http://schemas.microsoft.com/office/drawing/2014/main" id="{29DFF9CC-2E92-5B98-2D37-FD7ECFABE6E9}"/>
                  </a:ext>
                </a:extLst>
              </p:cNvPr>
              <p:cNvSpPr>
                <a:spLocks noChangeShapeType="1"/>
              </p:cNvSpPr>
              <p:nvPr/>
            </p:nvSpPr>
            <p:spPr bwMode="auto">
              <a:xfrm>
                <a:off x="1924" y="5030"/>
                <a:ext cx="96" cy="1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2" name="Line 270">
                <a:extLst>
                  <a:ext uri="{FF2B5EF4-FFF2-40B4-BE49-F238E27FC236}">
                    <a16:creationId xmlns:a16="http://schemas.microsoft.com/office/drawing/2014/main" id="{E2145FE4-AAC5-343E-26D1-58D0F4F678B3}"/>
                  </a:ext>
                </a:extLst>
              </p:cNvPr>
              <p:cNvSpPr>
                <a:spLocks noChangeShapeType="1"/>
              </p:cNvSpPr>
              <p:nvPr/>
            </p:nvSpPr>
            <p:spPr bwMode="auto">
              <a:xfrm flipV="1">
                <a:off x="2044" y="4951"/>
                <a:ext cx="12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3" name="Line 271">
                <a:extLst>
                  <a:ext uri="{FF2B5EF4-FFF2-40B4-BE49-F238E27FC236}">
                    <a16:creationId xmlns:a16="http://schemas.microsoft.com/office/drawing/2014/main" id="{38A99372-4536-5831-DC0D-6A1C3E0B7D85}"/>
                  </a:ext>
                </a:extLst>
              </p:cNvPr>
              <p:cNvSpPr>
                <a:spLocks noChangeShapeType="1"/>
              </p:cNvSpPr>
              <p:nvPr/>
            </p:nvSpPr>
            <p:spPr bwMode="auto">
              <a:xfrm flipV="1">
                <a:off x="2172" y="4898"/>
                <a:ext cx="84" cy="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4" name="Line 272">
                <a:extLst>
                  <a:ext uri="{FF2B5EF4-FFF2-40B4-BE49-F238E27FC236}">
                    <a16:creationId xmlns:a16="http://schemas.microsoft.com/office/drawing/2014/main" id="{8CD7B95E-27DE-6C5A-AB9D-2F766CE9B36C}"/>
                  </a:ext>
                </a:extLst>
              </p:cNvPr>
              <p:cNvSpPr>
                <a:spLocks noChangeShapeType="1"/>
              </p:cNvSpPr>
              <p:nvPr/>
            </p:nvSpPr>
            <p:spPr bwMode="auto">
              <a:xfrm>
                <a:off x="2276" y="4895"/>
                <a:ext cx="128" cy="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5" name="Line 273">
                <a:extLst>
                  <a:ext uri="{FF2B5EF4-FFF2-40B4-BE49-F238E27FC236}">
                    <a16:creationId xmlns:a16="http://schemas.microsoft.com/office/drawing/2014/main" id="{6F027939-1CC0-343B-5522-629C08819D09}"/>
                  </a:ext>
                </a:extLst>
              </p:cNvPr>
              <p:cNvSpPr>
                <a:spLocks noChangeShapeType="1"/>
              </p:cNvSpPr>
              <p:nvPr/>
            </p:nvSpPr>
            <p:spPr bwMode="auto">
              <a:xfrm flipV="1">
                <a:off x="2416" y="4869"/>
                <a:ext cx="88" cy="4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6" name="Line 274">
                <a:extLst>
                  <a:ext uri="{FF2B5EF4-FFF2-40B4-BE49-F238E27FC236}">
                    <a16:creationId xmlns:a16="http://schemas.microsoft.com/office/drawing/2014/main" id="{6752CC46-E6EC-AC07-2271-E34E4BBBEF37}"/>
                  </a:ext>
                </a:extLst>
              </p:cNvPr>
              <p:cNvSpPr>
                <a:spLocks noChangeShapeType="1"/>
              </p:cNvSpPr>
              <p:nvPr/>
            </p:nvSpPr>
            <p:spPr bwMode="auto">
              <a:xfrm>
                <a:off x="2524" y="4873"/>
                <a:ext cx="88" cy="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7" name="Line 275">
                <a:extLst>
                  <a:ext uri="{FF2B5EF4-FFF2-40B4-BE49-F238E27FC236}">
                    <a16:creationId xmlns:a16="http://schemas.microsoft.com/office/drawing/2014/main" id="{1CED32A1-B9E3-FA83-9DB6-A39D40133AA5}"/>
                  </a:ext>
                </a:extLst>
              </p:cNvPr>
              <p:cNvSpPr>
                <a:spLocks noChangeShapeType="1"/>
              </p:cNvSpPr>
              <p:nvPr/>
            </p:nvSpPr>
            <p:spPr bwMode="auto">
              <a:xfrm flipV="1">
                <a:off x="2652" y="4889"/>
                <a:ext cx="92" cy="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8" name="Line 276">
                <a:extLst>
                  <a:ext uri="{FF2B5EF4-FFF2-40B4-BE49-F238E27FC236}">
                    <a16:creationId xmlns:a16="http://schemas.microsoft.com/office/drawing/2014/main" id="{F8E66982-6BD4-074E-6C12-FCB4885F4034}"/>
                  </a:ext>
                </a:extLst>
              </p:cNvPr>
              <p:cNvSpPr>
                <a:spLocks noChangeShapeType="1"/>
              </p:cNvSpPr>
              <p:nvPr/>
            </p:nvSpPr>
            <p:spPr bwMode="auto">
              <a:xfrm>
                <a:off x="2776" y="4894"/>
                <a:ext cx="96"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49" name="Line 277">
                <a:extLst>
                  <a:ext uri="{FF2B5EF4-FFF2-40B4-BE49-F238E27FC236}">
                    <a16:creationId xmlns:a16="http://schemas.microsoft.com/office/drawing/2014/main" id="{87DDE231-5428-BD82-F427-16E89F5C513B}"/>
                  </a:ext>
                </a:extLst>
              </p:cNvPr>
              <p:cNvSpPr>
                <a:spLocks noChangeShapeType="1"/>
              </p:cNvSpPr>
              <p:nvPr/>
            </p:nvSpPr>
            <p:spPr bwMode="auto">
              <a:xfrm>
                <a:off x="3000" y="4712"/>
                <a:ext cx="112" cy="2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0" name="Line 278">
                <a:extLst>
                  <a:ext uri="{FF2B5EF4-FFF2-40B4-BE49-F238E27FC236}">
                    <a16:creationId xmlns:a16="http://schemas.microsoft.com/office/drawing/2014/main" id="{700E51DC-BE26-1948-4CA3-BF55C6DDE77C}"/>
                  </a:ext>
                </a:extLst>
              </p:cNvPr>
              <p:cNvSpPr>
                <a:spLocks noChangeShapeType="1"/>
              </p:cNvSpPr>
              <p:nvPr/>
            </p:nvSpPr>
            <p:spPr bwMode="auto">
              <a:xfrm flipV="1">
                <a:off x="2872" y="4716"/>
                <a:ext cx="112" cy="25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1" name="Line 279">
                <a:extLst>
                  <a:ext uri="{FF2B5EF4-FFF2-40B4-BE49-F238E27FC236}">
                    <a16:creationId xmlns:a16="http://schemas.microsoft.com/office/drawing/2014/main" id="{CDD2E085-B5AF-4AF7-24C2-7D39D55B9BC5}"/>
                  </a:ext>
                </a:extLst>
              </p:cNvPr>
              <p:cNvSpPr>
                <a:spLocks noChangeShapeType="1"/>
              </p:cNvSpPr>
              <p:nvPr/>
            </p:nvSpPr>
            <p:spPr bwMode="auto">
              <a:xfrm>
                <a:off x="3112" y="4943"/>
                <a:ext cx="108" cy="5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2" name="Line 280">
                <a:extLst>
                  <a:ext uri="{FF2B5EF4-FFF2-40B4-BE49-F238E27FC236}">
                    <a16:creationId xmlns:a16="http://schemas.microsoft.com/office/drawing/2014/main" id="{7BCACA0E-B56A-1606-04F6-6A92383136FC}"/>
                  </a:ext>
                </a:extLst>
              </p:cNvPr>
              <p:cNvSpPr>
                <a:spLocks noChangeShapeType="1"/>
              </p:cNvSpPr>
              <p:nvPr/>
            </p:nvSpPr>
            <p:spPr bwMode="auto">
              <a:xfrm flipV="1">
                <a:off x="3256" y="4898"/>
                <a:ext cx="92" cy="11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3" name="Line 281">
                <a:extLst>
                  <a:ext uri="{FF2B5EF4-FFF2-40B4-BE49-F238E27FC236}">
                    <a16:creationId xmlns:a16="http://schemas.microsoft.com/office/drawing/2014/main" id="{204D54E8-7F8B-B795-1961-07313A8868A4}"/>
                  </a:ext>
                </a:extLst>
              </p:cNvPr>
              <p:cNvSpPr>
                <a:spLocks noChangeShapeType="1"/>
              </p:cNvSpPr>
              <p:nvPr/>
            </p:nvSpPr>
            <p:spPr bwMode="auto">
              <a:xfrm>
                <a:off x="3364" y="4898"/>
                <a:ext cx="120" cy="10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4" name="Line 282">
                <a:extLst>
                  <a:ext uri="{FF2B5EF4-FFF2-40B4-BE49-F238E27FC236}">
                    <a16:creationId xmlns:a16="http://schemas.microsoft.com/office/drawing/2014/main" id="{FF357102-9829-BECF-C110-7DC1D4BAF913}"/>
                  </a:ext>
                </a:extLst>
              </p:cNvPr>
              <p:cNvSpPr>
                <a:spLocks noChangeShapeType="1"/>
              </p:cNvSpPr>
              <p:nvPr/>
            </p:nvSpPr>
            <p:spPr bwMode="auto">
              <a:xfrm flipV="1">
                <a:off x="3488" y="4991"/>
                <a:ext cx="92" cy="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5" name="Line 283">
                <a:extLst>
                  <a:ext uri="{FF2B5EF4-FFF2-40B4-BE49-F238E27FC236}">
                    <a16:creationId xmlns:a16="http://schemas.microsoft.com/office/drawing/2014/main" id="{1F4750E2-E6E0-AAB0-6367-4479B8B5E17D}"/>
                  </a:ext>
                </a:extLst>
              </p:cNvPr>
              <p:cNvSpPr>
                <a:spLocks noChangeShapeType="1"/>
              </p:cNvSpPr>
              <p:nvPr/>
            </p:nvSpPr>
            <p:spPr bwMode="auto">
              <a:xfrm flipV="1">
                <a:off x="3596" y="4951"/>
                <a:ext cx="120"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56" name="Text Box 284">
                <a:extLst>
                  <a:ext uri="{FF2B5EF4-FFF2-40B4-BE49-F238E27FC236}">
                    <a16:creationId xmlns:a16="http://schemas.microsoft.com/office/drawing/2014/main" id="{15B5C2EF-4155-8EEC-9167-63C09EE860D0}"/>
                  </a:ext>
                </a:extLst>
              </p:cNvPr>
              <p:cNvSpPr txBox="1">
                <a:spLocks noChangeArrowheads="1"/>
              </p:cNvSpPr>
              <p:nvPr/>
            </p:nvSpPr>
            <p:spPr bwMode="auto">
              <a:xfrm>
                <a:off x="661" y="3583"/>
                <a:ext cx="431"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latin typeface="ＭＳ Ｐゴシック" panose="020B0600070205080204" pitchFamily="50" charset="-128"/>
                  </a:rPr>
                  <a:t>n=5</a:t>
                </a:r>
              </a:p>
            </p:txBody>
          </p:sp>
          <p:sp>
            <p:nvSpPr>
              <p:cNvPr id="28957" name="Text Box 285">
                <a:extLst>
                  <a:ext uri="{FF2B5EF4-FFF2-40B4-BE49-F238E27FC236}">
                    <a16:creationId xmlns:a16="http://schemas.microsoft.com/office/drawing/2014/main" id="{B9FD0270-E44F-BC9E-2781-192BEE7CE868}"/>
                  </a:ext>
                </a:extLst>
              </p:cNvPr>
              <p:cNvSpPr txBox="1">
                <a:spLocks noChangeArrowheads="1"/>
              </p:cNvSpPr>
              <p:nvPr/>
            </p:nvSpPr>
            <p:spPr bwMode="auto">
              <a:xfrm>
                <a:off x="3024" y="3559"/>
                <a:ext cx="768"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latin typeface="ＭＳ Ｐゴシック" panose="020B0600070205080204" pitchFamily="50" charset="-128"/>
                  </a:rPr>
                  <a:t>UCL=53.713</a:t>
                </a:r>
              </a:p>
            </p:txBody>
          </p:sp>
          <p:sp>
            <p:nvSpPr>
              <p:cNvPr id="28958" name="Text Box 286">
                <a:extLst>
                  <a:ext uri="{FF2B5EF4-FFF2-40B4-BE49-F238E27FC236}">
                    <a16:creationId xmlns:a16="http://schemas.microsoft.com/office/drawing/2014/main" id="{505E7C02-2CCE-F39E-1CC9-AFAF9DBD8585}"/>
                  </a:ext>
                </a:extLst>
              </p:cNvPr>
              <p:cNvSpPr txBox="1">
                <a:spLocks noChangeArrowheads="1"/>
              </p:cNvSpPr>
              <p:nvPr/>
            </p:nvSpPr>
            <p:spPr bwMode="auto">
              <a:xfrm>
                <a:off x="3408" y="3726"/>
                <a:ext cx="768"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latin typeface="ＭＳ Ｐゴシック" panose="020B0600070205080204" pitchFamily="50" charset="-128"/>
                  </a:rPr>
                  <a:t>CL=52.717</a:t>
                </a:r>
              </a:p>
            </p:txBody>
          </p:sp>
          <p:sp>
            <p:nvSpPr>
              <p:cNvPr id="28959" name="Text Box 287">
                <a:extLst>
                  <a:ext uri="{FF2B5EF4-FFF2-40B4-BE49-F238E27FC236}">
                    <a16:creationId xmlns:a16="http://schemas.microsoft.com/office/drawing/2014/main" id="{92D9D4CC-3C60-CB33-EA0C-34111FE97569}"/>
                  </a:ext>
                </a:extLst>
              </p:cNvPr>
              <p:cNvSpPr txBox="1">
                <a:spLocks noChangeArrowheads="1"/>
              </p:cNvSpPr>
              <p:nvPr/>
            </p:nvSpPr>
            <p:spPr bwMode="auto">
              <a:xfrm>
                <a:off x="3078" y="4252"/>
                <a:ext cx="768"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latin typeface="ＭＳ Ｐゴシック" panose="020B0600070205080204" pitchFamily="50" charset="-128"/>
                  </a:rPr>
                  <a:t>LCL=52.151</a:t>
                </a:r>
              </a:p>
            </p:txBody>
          </p:sp>
          <p:sp>
            <p:nvSpPr>
              <p:cNvPr id="28960" name="Text Box 288">
                <a:extLst>
                  <a:ext uri="{FF2B5EF4-FFF2-40B4-BE49-F238E27FC236}">
                    <a16:creationId xmlns:a16="http://schemas.microsoft.com/office/drawing/2014/main" id="{883CE4F5-D4EB-571B-7BE9-5EDAF5A8E661}"/>
                  </a:ext>
                </a:extLst>
              </p:cNvPr>
              <p:cNvSpPr txBox="1">
                <a:spLocks noChangeArrowheads="1"/>
              </p:cNvSpPr>
              <p:nvPr/>
            </p:nvSpPr>
            <p:spPr bwMode="auto">
              <a:xfrm>
                <a:off x="3216" y="4488"/>
                <a:ext cx="767" cy="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latin typeface="ＭＳ Ｐゴシック" panose="020B0600070205080204" pitchFamily="50" charset="-128"/>
                  </a:rPr>
                  <a:t>UCL=2.85</a:t>
                </a:r>
              </a:p>
            </p:txBody>
          </p:sp>
          <p:sp>
            <p:nvSpPr>
              <p:cNvPr id="28961" name="Text Box 289">
                <a:extLst>
                  <a:ext uri="{FF2B5EF4-FFF2-40B4-BE49-F238E27FC236}">
                    <a16:creationId xmlns:a16="http://schemas.microsoft.com/office/drawing/2014/main" id="{46649B14-0B5E-44FB-2AC8-AB40A04AF793}"/>
                  </a:ext>
                </a:extLst>
              </p:cNvPr>
              <p:cNvSpPr txBox="1">
                <a:spLocks noChangeArrowheads="1"/>
              </p:cNvSpPr>
              <p:nvPr/>
            </p:nvSpPr>
            <p:spPr bwMode="auto">
              <a:xfrm>
                <a:off x="3456" y="4777"/>
                <a:ext cx="768"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600" dirty="0">
                    <a:latin typeface="ＭＳ Ｐゴシック" panose="020B0600070205080204" pitchFamily="50" charset="-128"/>
                  </a:rPr>
                  <a:t>CL=1.35</a:t>
                </a:r>
              </a:p>
            </p:txBody>
          </p:sp>
          <p:sp>
            <p:nvSpPr>
              <p:cNvPr id="28962" name="Line 290">
                <a:extLst>
                  <a:ext uri="{FF2B5EF4-FFF2-40B4-BE49-F238E27FC236}">
                    <a16:creationId xmlns:a16="http://schemas.microsoft.com/office/drawing/2014/main" id="{D43E92C4-238E-7EAB-BB91-FACE62335B30}"/>
                  </a:ext>
                </a:extLst>
              </p:cNvPr>
              <p:cNvSpPr>
                <a:spLocks noChangeShapeType="1"/>
              </p:cNvSpPr>
              <p:nvPr/>
            </p:nvSpPr>
            <p:spPr bwMode="auto">
              <a:xfrm>
                <a:off x="81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3" name="Line 291">
                <a:extLst>
                  <a:ext uri="{FF2B5EF4-FFF2-40B4-BE49-F238E27FC236}">
                    <a16:creationId xmlns:a16="http://schemas.microsoft.com/office/drawing/2014/main" id="{A00C2815-5230-39DE-E26F-50E50D23DD45}"/>
                  </a:ext>
                </a:extLst>
              </p:cNvPr>
              <p:cNvSpPr>
                <a:spLocks noChangeShapeType="1"/>
              </p:cNvSpPr>
              <p:nvPr/>
            </p:nvSpPr>
            <p:spPr bwMode="auto">
              <a:xfrm>
                <a:off x="105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4" name="Line 292">
                <a:extLst>
                  <a:ext uri="{FF2B5EF4-FFF2-40B4-BE49-F238E27FC236}">
                    <a16:creationId xmlns:a16="http://schemas.microsoft.com/office/drawing/2014/main" id="{2ECF550B-7BC6-2FD9-886A-9DE64B672D61}"/>
                  </a:ext>
                </a:extLst>
              </p:cNvPr>
              <p:cNvSpPr>
                <a:spLocks noChangeShapeType="1"/>
              </p:cNvSpPr>
              <p:nvPr/>
            </p:nvSpPr>
            <p:spPr bwMode="auto">
              <a:xfrm>
                <a:off x="129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5" name="Line 293">
                <a:extLst>
                  <a:ext uri="{FF2B5EF4-FFF2-40B4-BE49-F238E27FC236}">
                    <a16:creationId xmlns:a16="http://schemas.microsoft.com/office/drawing/2014/main" id="{1DA56FAF-3B3E-1A35-63B2-B274287976D7}"/>
                  </a:ext>
                </a:extLst>
              </p:cNvPr>
              <p:cNvSpPr>
                <a:spLocks noChangeShapeType="1"/>
              </p:cNvSpPr>
              <p:nvPr/>
            </p:nvSpPr>
            <p:spPr bwMode="auto">
              <a:xfrm>
                <a:off x="153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6" name="Line 294">
                <a:extLst>
                  <a:ext uri="{FF2B5EF4-FFF2-40B4-BE49-F238E27FC236}">
                    <a16:creationId xmlns:a16="http://schemas.microsoft.com/office/drawing/2014/main" id="{6399F443-D929-0A92-8FEC-03C5E7E2BD23}"/>
                  </a:ext>
                </a:extLst>
              </p:cNvPr>
              <p:cNvSpPr>
                <a:spLocks noChangeShapeType="1"/>
              </p:cNvSpPr>
              <p:nvPr/>
            </p:nvSpPr>
            <p:spPr bwMode="auto">
              <a:xfrm>
                <a:off x="177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7" name="Line 295">
                <a:extLst>
                  <a:ext uri="{FF2B5EF4-FFF2-40B4-BE49-F238E27FC236}">
                    <a16:creationId xmlns:a16="http://schemas.microsoft.com/office/drawing/2014/main" id="{1CB96669-DFBB-CDAE-17E2-15263394BFBA}"/>
                  </a:ext>
                </a:extLst>
              </p:cNvPr>
              <p:cNvSpPr>
                <a:spLocks noChangeShapeType="1"/>
              </p:cNvSpPr>
              <p:nvPr/>
            </p:nvSpPr>
            <p:spPr bwMode="auto">
              <a:xfrm>
                <a:off x="201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8" name="Line 296">
                <a:extLst>
                  <a:ext uri="{FF2B5EF4-FFF2-40B4-BE49-F238E27FC236}">
                    <a16:creationId xmlns:a16="http://schemas.microsoft.com/office/drawing/2014/main" id="{1074DD41-0B6B-F286-3C52-F65589B2EAB8}"/>
                  </a:ext>
                </a:extLst>
              </p:cNvPr>
              <p:cNvSpPr>
                <a:spLocks noChangeShapeType="1"/>
              </p:cNvSpPr>
              <p:nvPr/>
            </p:nvSpPr>
            <p:spPr bwMode="auto">
              <a:xfrm>
                <a:off x="225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69" name="Line 297">
                <a:extLst>
                  <a:ext uri="{FF2B5EF4-FFF2-40B4-BE49-F238E27FC236}">
                    <a16:creationId xmlns:a16="http://schemas.microsoft.com/office/drawing/2014/main" id="{B8768A6B-149B-6114-B603-E504B2DD531C}"/>
                  </a:ext>
                </a:extLst>
              </p:cNvPr>
              <p:cNvSpPr>
                <a:spLocks noChangeShapeType="1"/>
              </p:cNvSpPr>
              <p:nvPr/>
            </p:nvSpPr>
            <p:spPr bwMode="auto">
              <a:xfrm>
                <a:off x="249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0" name="Line 298">
                <a:extLst>
                  <a:ext uri="{FF2B5EF4-FFF2-40B4-BE49-F238E27FC236}">
                    <a16:creationId xmlns:a16="http://schemas.microsoft.com/office/drawing/2014/main" id="{FA1EF389-9AA6-480B-3711-01767F0846B6}"/>
                  </a:ext>
                </a:extLst>
              </p:cNvPr>
              <p:cNvSpPr>
                <a:spLocks noChangeShapeType="1"/>
              </p:cNvSpPr>
              <p:nvPr/>
            </p:nvSpPr>
            <p:spPr bwMode="auto">
              <a:xfrm>
                <a:off x="273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1" name="Line 299">
                <a:extLst>
                  <a:ext uri="{FF2B5EF4-FFF2-40B4-BE49-F238E27FC236}">
                    <a16:creationId xmlns:a16="http://schemas.microsoft.com/office/drawing/2014/main" id="{8A52D7D5-3681-B5F6-6DAA-8D65D67A9316}"/>
                  </a:ext>
                </a:extLst>
              </p:cNvPr>
              <p:cNvSpPr>
                <a:spLocks noChangeShapeType="1"/>
              </p:cNvSpPr>
              <p:nvPr/>
            </p:nvSpPr>
            <p:spPr bwMode="auto">
              <a:xfrm>
                <a:off x="297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2" name="Line 300">
                <a:extLst>
                  <a:ext uri="{FF2B5EF4-FFF2-40B4-BE49-F238E27FC236}">
                    <a16:creationId xmlns:a16="http://schemas.microsoft.com/office/drawing/2014/main" id="{84896387-6386-7F25-DB89-28D7A7C73129}"/>
                  </a:ext>
                </a:extLst>
              </p:cNvPr>
              <p:cNvSpPr>
                <a:spLocks noChangeShapeType="1"/>
              </p:cNvSpPr>
              <p:nvPr/>
            </p:nvSpPr>
            <p:spPr bwMode="auto">
              <a:xfrm>
                <a:off x="321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3" name="Line 301">
                <a:extLst>
                  <a:ext uri="{FF2B5EF4-FFF2-40B4-BE49-F238E27FC236}">
                    <a16:creationId xmlns:a16="http://schemas.microsoft.com/office/drawing/2014/main" id="{8E1B1E09-E91C-5855-79C2-DBA5C5D09804}"/>
                  </a:ext>
                </a:extLst>
              </p:cNvPr>
              <p:cNvSpPr>
                <a:spLocks noChangeShapeType="1"/>
              </p:cNvSpPr>
              <p:nvPr/>
            </p:nvSpPr>
            <p:spPr bwMode="auto">
              <a:xfrm>
                <a:off x="345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4" name="Line 302">
                <a:extLst>
                  <a:ext uri="{FF2B5EF4-FFF2-40B4-BE49-F238E27FC236}">
                    <a16:creationId xmlns:a16="http://schemas.microsoft.com/office/drawing/2014/main" id="{40FB563D-F820-5189-C6E1-E697FB0B6D74}"/>
                  </a:ext>
                </a:extLst>
              </p:cNvPr>
              <p:cNvSpPr>
                <a:spLocks noChangeShapeType="1"/>
              </p:cNvSpPr>
              <p:nvPr/>
            </p:nvSpPr>
            <p:spPr bwMode="auto">
              <a:xfrm>
                <a:off x="3696" y="5126"/>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5" name="Line 303">
                <a:extLst>
                  <a:ext uri="{FF2B5EF4-FFF2-40B4-BE49-F238E27FC236}">
                    <a16:creationId xmlns:a16="http://schemas.microsoft.com/office/drawing/2014/main" id="{7B5C8BD5-C24B-42B3-8EB5-B5127E5B6CBF}"/>
                  </a:ext>
                </a:extLst>
              </p:cNvPr>
              <p:cNvSpPr>
                <a:spLocks noChangeShapeType="1"/>
              </p:cNvSpPr>
              <p:nvPr/>
            </p:nvSpPr>
            <p:spPr bwMode="auto">
              <a:xfrm>
                <a:off x="720" y="3726"/>
                <a:ext cx="336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6" name="Line 304">
                <a:extLst>
                  <a:ext uri="{FF2B5EF4-FFF2-40B4-BE49-F238E27FC236}">
                    <a16:creationId xmlns:a16="http://schemas.microsoft.com/office/drawing/2014/main" id="{333F9B8A-3142-9C37-D2C1-77D5D708A444}"/>
                  </a:ext>
                </a:extLst>
              </p:cNvPr>
              <p:cNvSpPr>
                <a:spLocks noChangeShapeType="1"/>
              </p:cNvSpPr>
              <p:nvPr/>
            </p:nvSpPr>
            <p:spPr bwMode="auto">
              <a:xfrm>
                <a:off x="720" y="4235"/>
                <a:ext cx="336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7" name="Line 305">
                <a:extLst>
                  <a:ext uri="{FF2B5EF4-FFF2-40B4-BE49-F238E27FC236}">
                    <a16:creationId xmlns:a16="http://schemas.microsoft.com/office/drawing/2014/main" id="{1E7E55EB-4A30-1B2E-3869-02519EC91F4B}"/>
                  </a:ext>
                </a:extLst>
              </p:cNvPr>
              <p:cNvSpPr>
                <a:spLocks noChangeShapeType="1"/>
              </p:cNvSpPr>
              <p:nvPr/>
            </p:nvSpPr>
            <p:spPr bwMode="auto">
              <a:xfrm>
                <a:off x="720" y="4681"/>
                <a:ext cx="336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8" name="Line 306">
                <a:extLst>
                  <a:ext uri="{FF2B5EF4-FFF2-40B4-BE49-F238E27FC236}">
                    <a16:creationId xmlns:a16="http://schemas.microsoft.com/office/drawing/2014/main" id="{00FB820D-EA2B-0ECB-1C0F-4E321D48AC89}"/>
                  </a:ext>
                </a:extLst>
              </p:cNvPr>
              <p:cNvSpPr>
                <a:spLocks noChangeShapeType="1"/>
              </p:cNvSpPr>
              <p:nvPr/>
            </p:nvSpPr>
            <p:spPr bwMode="auto">
              <a:xfrm>
                <a:off x="720" y="4935"/>
                <a:ext cx="33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79" name="Line 307">
                <a:extLst>
                  <a:ext uri="{FF2B5EF4-FFF2-40B4-BE49-F238E27FC236}">
                    <a16:creationId xmlns:a16="http://schemas.microsoft.com/office/drawing/2014/main" id="{FA9269BE-861F-B7D8-D296-13CE704A9A87}"/>
                  </a:ext>
                </a:extLst>
              </p:cNvPr>
              <p:cNvSpPr>
                <a:spLocks noChangeShapeType="1"/>
              </p:cNvSpPr>
              <p:nvPr/>
            </p:nvSpPr>
            <p:spPr bwMode="auto">
              <a:xfrm>
                <a:off x="720" y="3981"/>
                <a:ext cx="33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980" name="Line 176">
                <a:extLst>
                  <a:ext uri="{FF2B5EF4-FFF2-40B4-BE49-F238E27FC236}">
                    <a16:creationId xmlns:a16="http://schemas.microsoft.com/office/drawing/2014/main" id="{F7AB352E-2407-12A5-10E2-41BA671A6F2D}"/>
                  </a:ext>
                </a:extLst>
              </p:cNvPr>
              <p:cNvSpPr>
                <a:spLocks noChangeShapeType="1"/>
              </p:cNvSpPr>
              <p:nvPr/>
            </p:nvSpPr>
            <p:spPr bwMode="auto">
              <a:xfrm>
                <a:off x="480" y="3408"/>
                <a:ext cx="240"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8681" name="Text Box 317">
              <a:extLst>
                <a:ext uri="{FF2B5EF4-FFF2-40B4-BE49-F238E27FC236}">
                  <a16:creationId xmlns:a16="http://schemas.microsoft.com/office/drawing/2014/main" id="{FD1FBB99-BA7D-9441-4145-D26181CC7E65}"/>
                </a:ext>
              </a:extLst>
            </p:cNvPr>
            <p:cNvSpPr txBox="1">
              <a:spLocks noChangeArrowheads="1"/>
            </p:cNvSpPr>
            <p:nvPr/>
          </p:nvSpPr>
          <p:spPr bwMode="auto">
            <a:xfrm>
              <a:off x="1207" y="5189"/>
              <a:ext cx="191" cy="11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dirty="0">
                  <a:ea typeface="HG丸ｺﾞｼｯｸM-PRO" panose="020F0600000000000000" pitchFamily="50" charset="-128"/>
                </a:rPr>
                <a:t>5</a:t>
              </a:r>
            </a:p>
          </p:txBody>
        </p:sp>
        <p:sp>
          <p:nvSpPr>
            <p:cNvPr id="28682" name="Text Box 318">
              <a:extLst>
                <a:ext uri="{FF2B5EF4-FFF2-40B4-BE49-F238E27FC236}">
                  <a16:creationId xmlns:a16="http://schemas.microsoft.com/office/drawing/2014/main" id="{E9C2A746-B5D1-6B47-C458-6D4BD7073AE1}"/>
                </a:ext>
              </a:extLst>
            </p:cNvPr>
            <p:cNvSpPr txBox="1">
              <a:spLocks noChangeArrowheads="1"/>
            </p:cNvSpPr>
            <p:nvPr/>
          </p:nvSpPr>
          <p:spPr bwMode="auto">
            <a:xfrm>
              <a:off x="1824" y="5194"/>
              <a:ext cx="193" cy="1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dirty="0">
                  <a:ea typeface="HG丸ｺﾞｼｯｸM-PRO" panose="020F0600000000000000" pitchFamily="50" charset="-128"/>
                </a:rPr>
                <a:t>10</a:t>
              </a:r>
            </a:p>
          </p:txBody>
        </p:sp>
        <p:sp>
          <p:nvSpPr>
            <p:cNvPr id="28683" name="Text Box 319">
              <a:extLst>
                <a:ext uri="{FF2B5EF4-FFF2-40B4-BE49-F238E27FC236}">
                  <a16:creationId xmlns:a16="http://schemas.microsoft.com/office/drawing/2014/main" id="{8C1347D3-8D2F-5E80-29DA-2B37E48F04BC}"/>
                </a:ext>
              </a:extLst>
            </p:cNvPr>
            <p:cNvSpPr txBox="1">
              <a:spLocks noChangeArrowheads="1"/>
            </p:cNvSpPr>
            <p:nvPr/>
          </p:nvSpPr>
          <p:spPr bwMode="auto">
            <a:xfrm>
              <a:off x="2400" y="5190"/>
              <a:ext cx="192" cy="1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dirty="0">
                  <a:ea typeface="HG丸ｺﾞｼｯｸM-PRO" panose="020F0600000000000000" pitchFamily="50" charset="-128"/>
                </a:rPr>
                <a:t>15</a:t>
              </a:r>
            </a:p>
          </p:txBody>
        </p:sp>
        <p:sp>
          <p:nvSpPr>
            <p:cNvPr id="28684" name="Text Box 320">
              <a:extLst>
                <a:ext uri="{FF2B5EF4-FFF2-40B4-BE49-F238E27FC236}">
                  <a16:creationId xmlns:a16="http://schemas.microsoft.com/office/drawing/2014/main" id="{5BDBB472-7ADB-AB99-56B0-4358334A8997}"/>
                </a:ext>
              </a:extLst>
            </p:cNvPr>
            <p:cNvSpPr txBox="1">
              <a:spLocks noChangeArrowheads="1"/>
            </p:cNvSpPr>
            <p:nvPr/>
          </p:nvSpPr>
          <p:spPr bwMode="auto">
            <a:xfrm>
              <a:off x="3037" y="5190"/>
              <a:ext cx="191" cy="1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dirty="0">
                  <a:ea typeface="HG丸ｺﾞｼｯｸM-PRO" panose="020F0600000000000000" pitchFamily="50" charset="-128"/>
                </a:rPr>
                <a:t>20</a:t>
              </a:r>
            </a:p>
          </p:txBody>
        </p:sp>
        <p:sp>
          <p:nvSpPr>
            <p:cNvPr id="28685" name="Text Box 321">
              <a:extLst>
                <a:ext uri="{FF2B5EF4-FFF2-40B4-BE49-F238E27FC236}">
                  <a16:creationId xmlns:a16="http://schemas.microsoft.com/office/drawing/2014/main" id="{036F64EC-0D22-9C72-6AB5-CBB2827C11F5}"/>
                </a:ext>
              </a:extLst>
            </p:cNvPr>
            <p:cNvSpPr txBox="1">
              <a:spLocks noChangeArrowheads="1"/>
            </p:cNvSpPr>
            <p:nvPr/>
          </p:nvSpPr>
          <p:spPr bwMode="auto">
            <a:xfrm>
              <a:off x="3605" y="5190"/>
              <a:ext cx="193" cy="1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600" dirty="0">
                  <a:ea typeface="HG丸ｺﾞｼｯｸM-PRO" panose="020F0600000000000000" pitchFamily="50" charset="-128"/>
                </a:rPr>
                <a:t>25</a:t>
              </a:r>
            </a:p>
          </p:txBody>
        </p:sp>
      </p:grpSp>
      <p:sp>
        <p:nvSpPr>
          <p:cNvPr id="315" name="object 2">
            <a:extLst>
              <a:ext uri="{FF2B5EF4-FFF2-40B4-BE49-F238E27FC236}">
                <a16:creationId xmlns:a16="http://schemas.microsoft.com/office/drawing/2014/main" id="{FD979E5E-1BD9-4546-86FB-F60C7E2B23CB}"/>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36</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8">
            <a:extLst>
              <a:ext uri="{FF2B5EF4-FFF2-40B4-BE49-F238E27FC236}">
                <a16:creationId xmlns:a16="http://schemas.microsoft.com/office/drawing/2014/main" id="{B828CFB6-8A7A-A6B6-A08B-A26AA02F3D58}"/>
              </a:ext>
            </a:extLst>
          </p:cNvPr>
          <p:cNvSpPr>
            <a:spLocks noChangeArrowheads="1"/>
          </p:cNvSpPr>
          <p:nvPr/>
        </p:nvSpPr>
        <p:spPr bwMode="auto">
          <a:xfrm>
            <a:off x="228600" y="173261"/>
            <a:ext cx="8655050" cy="380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（７）　散布図</a:t>
            </a:r>
            <a:endParaRPr lang="ja-JP" altLang="en-US" sz="1600" b="1" dirty="0">
              <a:latin typeface="HGP創英角ﾎﾟｯﾌﾟ体" panose="040B0A00000000000000" pitchFamily="50" charset="-128"/>
              <a:ea typeface="HGP創英角ﾎﾟｯﾌﾟ体" panose="040B0A00000000000000" pitchFamily="50" charset="-128"/>
            </a:endParaRPr>
          </a:p>
        </p:txBody>
      </p:sp>
      <p:sp>
        <p:nvSpPr>
          <p:cNvPr id="29699" name="Text Box 3">
            <a:extLst>
              <a:ext uri="{FF2B5EF4-FFF2-40B4-BE49-F238E27FC236}">
                <a16:creationId xmlns:a16="http://schemas.microsoft.com/office/drawing/2014/main" id="{680BC2E4-7249-056F-29F5-C203C828D60E}"/>
              </a:ext>
            </a:extLst>
          </p:cNvPr>
          <p:cNvSpPr txBox="1">
            <a:spLocks noChangeArrowheads="1"/>
          </p:cNvSpPr>
          <p:nvPr/>
        </p:nvSpPr>
        <p:spPr bwMode="auto">
          <a:xfrm>
            <a:off x="533400" y="762000"/>
            <a:ext cx="8229600" cy="152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nSpc>
                <a:spcPct val="110000"/>
              </a:lnSpc>
              <a:buFontTx/>
              <a:buNone/>
            </a:pP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散布図とは</a:t>
            </a:r>
            <a:r>
              <a:rPr lang="ja-JP" altLang="en-US" sz="1800" dirty="0">
                <a:latin typeface="HGP創英角ﾎﾟｯﾌﾟ体" panose="040B0A00000000000000" pitchFamily="50" charset="-128"/>
                <a:ea typeface="HGP創英角ﾎﾟｯﾌﾟ体" panose="040B0A00000000000000" pitchFamily="50" charset="-128"/>
              </a:rPr>
              <a:t>  </a:t>
            </a:r>
          </a:p>
          <a:p>
            <a:pPr algn="just">
              <a:lnSpc>
                <a:spcPct val="110000"/>
              </a:lnSpc>
              <a:buFontTx/>
              <a:buNone/>
            </a:pPr>
            <a:r>
              <a:rPr kumimoji="0" lang="ja-JP" altLang="en-US" sz="1600" b="1" dirty="0">
                <a:latin typeface="HGP創英角ﾎﾟｯﾌﾟ体" panose="040B0A00000000000000" pitchFamily="50" charset="-128"/>
                <a:ea typeface="HGP創英角ﾎﾟｯﾌﾟ体" panose="040B0A00000000000000" pitchFamily="50" charset="-128"/>
              </a:rPr>
              <a:t>　</a:t>
            </a:r>
            <a:r>
              <a:rPr kumimoji="0" lang="ja-JP" altLang="en-US" sz="1800" b="1" dirty="0">
                <a:latin typeface="HGP創英角ﾎﾟｯﾌﾟ体" panose="040B0A00000000000000" pitchFamily="50" charset="-128"/>
                <a:ea typeface="HGP創英角ﾎﾟｯﾌﾟ体" panose="040B0A00000000000000" pitchFamily="50" charset="-128"/>
              </a:rPr>
              <a:t>散布図とは、溶接系と強度のように、</a:t>
            </a:r>
            <a:r>
              <a:rPr kumimoji="0"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対</a:t>
            </a:r>
            <a:r>
              <a:rPr kumimoji="0" lang="ja-JP" altLang="en-US" sz="1800" b="1" dirty="0">
                <a:latin typeface="HGP創英角ﾎﾟｯﾌﾟ体" panose="040B0A00000000000000" pitchFamily="50" charset="-128"/>
                <a:ea typeface="HGP創英角ﾎﾟｯﾌﾟ体" panose="040B0A00000000000000" pitchFamily="50" charset="-128"/>
              </a:rPr>
              <a:t>になった１組の</a:t>
            </a:r>
            <a:r>
              <a:rPr kumimoji="0"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データ</a:t>
            </a:r>
            <a:r>
              <a:rPr kumimoji="0" lang="ja-JP" altLang="en-US" sz="1800" b="1" dirty="0">
                <a:latin typeface="HGP創英角ﾎﾟｯﾌﾟ体" panose="040B0A00000000000000" pitchFamily="50" charset="-128"/>
                <a:ea typeface="HGP創英角ﾎﾟｯﾌﾟ体" panose="040B0A00000000000000" pitchFamily="50" charset="-128"/>
              </a:rPr>
              <a:t>をとり、横軸に</a:t>
            </a:r>
            <a:r>
              <a:rPr kumimoji="0"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要因系</a:t>
            </a:r>
            <a:r>
              <a:rPr kumimoji="0" lang="ja-JP" altLang="en-US" sz="1800" b="1" dirty="0">
                <a:latin typeface="HGP創英角ﾎﾟｯﾌﾟ体" panose="040B0A00000000000000" pitchFamily="50" charset="-128"/>
                <a:ea typeface="HGP創英角ﾎﾟｯﾌﾟ体" panose="040B0A00000000000000" pitchFamily="50" charset="-128"/>
              </a:rPr>
              <a:t>を縦軸に</a:t>
            </a:r>
            <a:r>
              <a:rPr kumimoji="0"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結果系</a:t>
            </a:r>
            <a:r>
              <a:rPr kumimoji="0" lang="ja-JP" altLang="en-US" sz="1800" b="1" dirty="0">
                <a:latin typeface="HGP創英角ﾎﾟｯﾌﾟ体" panose="040B0A00000000000000" pitchFamily="50" charset="-128"/>
                <a:ea typeface="HGP創英角ﾎﾟｯﾌﾟ体" panose="040B0A00000000000000" pitchFamily="50" charset="-128"/>
              </a:rPr>
              <a:t>（特性値）を目盛り、打点したものである。散布図は「対象となる２つの特性値と要因、要因と要因などの</a:t>
            </a:r>
            <a:r>
              <a:rPr kumimoji="0"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関係</a:t>
            </a:r>
            <a:r>
              <a:rPr kumimoji="0" lang="ja-JP" altLang="en-US" sz="1800" b="1" dirty="0">
                <a:latin typeface="HGP創英角ﾎﾟｯﾌﾟ体" panose="040B0A00000000000000" pitchFamily="50" charset="-128"/>
                <a:ea typeface="HGP創英角ﾎﾟｯﾌﾟ体" panose="040B0A00000000000000" pitchFamily="50" charset="-128"/>
              </a:rPr>
              <a:t>」を調べるために用いられます。</a:t>
            </a:r>
          </a:p>
          <a:p>
            <a:pPr algn="just">
              <a:lnSpc>
                <a:spcPct val="110000"/>
              </a:lnSpc>
              <a:buFontTx/>
              <a:buNone/>
            </a:pPr>
            <a:endParaRPr kumimoji="0" lang="en-US" altLang="ja-JP" sz="1600" b="1" dirty="0">
              <a:latin typeface="HGP創英角ﾎﾟｯﾌﾟ体" panose="040B0A00000000000000" pitchFamily="50" charset="-128"/>
              <a:ea typeface="HGP創英角ﾎﾟｯﾌﾟ体" panose="040B0A00000000000000" pitchFamily="50" charset="-128"/>
            </a:endParaRPr>
          </a:p>
        </p:txBody>
      </p:sp>
      <p:graphicFrame>
        <p:nvGraphicFramePr>
          <p:cNvPr id="2" name="Object 59">
            <a:extLst>
              <a:ext uri="{FF2B5EF4-FFF2-40B4-BE49-F238E27FC236}">
                <a16:creationId xmlns:a16="http://schemas.microsoft.com/office/drawing/2014/main" id="{A5BC8E8E-1915-489D-84C0-B65F1A050DDD}"/>
              </a:ext>
            </a:extLst>
          </p:cNvPr>
          <p:cNvGraphicFramePr>
            <a:graphicFrameLocks noChangeAspect="1"/>
          </p:cNvGraphicFramePr>
          <p:nvPr>
            <p:extLst>
              <p:ext uri="{D42A27DB-BD31-4B8C-83A1-F6EECF244321}">
                <p14:modId xmlns:p14="http://schemas.microsoft.com/office/powerpoint/2010/main" val="286201327"/>
              </p:ext>
            </p:extLst>
          </p:nvPr>
        </p:nvGraphicFramePr>
        <p:xfrm>
          <a:off x="595429" y="2172924"/>
          <a:ext cx="8105541" cy="3893010"/>
        </p:xfrm>
        <a:graphic>
          <a:graphicData uri="http://schemas.openxmlformats.org/drawingml/2006/chart">
            <c:chart xmlns:c="http://schemas.openxmlformats.org/drawingml/2006/chart" xmlns:r="http://schemas.openxmlformats.org/officeDocument/2006/relationships" r:id="rId2"/>
          </a:graphicData>
        </a:graphic>
      </p:graphicFrame>
      <p:sp>
        <p:nvSpPr>
          <p:cNvPr id="23" name="Rectangle 78">
            <a:extLst>
              <a:ext uri="{FF2B5EF4-FFF2-40B4-BE49-F238E27FC236}">
                <a16:creationId xmlns:a16="http://schemas.microsoft.com/office/drawing/2014/main" id="{C5C6C5C2-C6BE-4823-AB4D-5F98771AE174}"/>
              </a:ext>
            </a:extLst>
          </p:cNvPr>
          <p:cNvSpPr>
            <a:spLocks noChangeArrowheads="1"/>
          </p:cNvSpPr>
          <p:nvPr/>
        </p:nvSpPr>
        <p:spPr bwMode="auto">
          <a:xfrm>
            <a:off x="3051541" y="6282808"/>
            <a:ext cx="2493399" cy="387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000" b="1" dirty="0">
                <a:latin typeface="HGP創英角ﾎﾟｯﾌﾟ体" panose="040B0A00000000000000" pitchFamily="50" charset="-128"/>
                <a:ea typeface="HGP創英角ﾎﾟｯﾌﾟ体" panose="040B0A00000000000000" pitchFamily="50" charset="-128"/>
              </a:rPr>
              <a:t>「溶接径と強度」の散布図</a:t>
            </a:r>
          </a:p>
        </p:txBody>
      </p:sp>
      <p:sp>
        <p:nvSpPr>
          <p:cNvPr id="24" name="Rectangle 65">
            <a:extLst>
              <a:ext uri="{FF2B5EF4-FFF2-40B4-BE49-F238E27FC236}">
                <a16:creationId xmlns:a16="http://schemas.microsoft.com/office/drawing/2014/main" id="{D6E45160-CC8A-4AAF-A65D-4C93554AF5F9}"/>
              </a:ext>
            </a:extLst>
          </p:cNvPr>
          <p:cNvSpPr>
            <a:spLocks noChangeArrowheads="1"/>
          </p:cNvSpPr>
          <p:nvPr/>
        </p:nvSpPr>
        <p:spPr bwMode="auto">
          <a:xfrm>
            <a:off x="1189600" y="3529780"/>
            <a:ext cx="327025" cy="993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400" b="1" dirty="0">
                <a:latin typeface="HGS創英角ﾎﾟｯﾌﾟ体" panose="040B0A00000000000000" pitchFamily="50" charset="-128"/>
                <a:ea typeface="HGS創英角ﾎﾟｯﾌﾟ体" panose="040B0A00000000000000" pitchFamily="50" charset="-128"/>
              </a:rPr>
              <a:t>強度</a:t>
            </a:r>
            <a:endParaRPr lang="ja-JP" altLang="en-US" sz="2000" b="1" dirty="0">
              <a:latin typeface="HGS創英角ﾎﾟｯﾌﾟ体" panose="040B0A00000000000000" pitchFamily="50" charset="-128"/>
              <a:ea typeface="HGS創英角ﾎﾟｯﾌﾟ体" panose="040B0A00000000000000" pitchFamily="50" charset="-128"/>
            </a:endParaRPr>
          </a:p>
        </p:txBody>
      </p:sp>
      <p:sp>
        <p:nvSpPr>
          <p:cNvPr id="8" name="object 2">
            <a:extLst>
              <a:ext uri="{FF2B5EF4-FFF2-40B4-BE49-F238E27FC236}">
                <a16:creationId xmlns:a16="http://schemas.microsoft.com/office/drawing/2014/main" id="{C086E4D9-77CE-4368-8ABC-B816080264A3}"/>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37</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
            <a:extLst>
              <a:ext uri="{FF2B5EF4-FFF2-40B4-BE49-F238E27FC236}">
                <a16:creationId xmlns:a16="http://schemas.microsoft.com/office/drawing/2014/main" id="{323F3229-C846-2523-59EC-76B48049D2FE}"/>
              </a:ext>
            </a:extLst>
          </p:cNvPr>
          <p:cNvSpPr>
            <a:spLocks noChangeArrowheads="1"/>
          </p:cNvSpPr>
          <p:nvPr/>
        </p:nvSpPr>
        <p:spPr bwMode="auto">
          <a:xfrm>
            <a:off x="209474" y="3274"/>
            <a:ext cx="194476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en-US" altLang="ja-JP" sz="1800" b="1" dirty="0">
              <a:solidFill>
                <a:srgbClr val="FF0000"/>
              </a:solidFill>
              <a:latin typeface="HGP創英角ﾎﾟｯﾌﾟ体" panose="040B0A00000000000000" pitchFamily="50" charset="-128"/>
              <a:ea typeface="HGP創英角ﾎﾟｯﾌﾟ体" panose="040B0A00000000000000" pitchFamily="50" charset="-128"/>
            </a:endParaRPr>
          </a:p>
          <a:p>
            <a:pPr>
              <a:spcBef>
                <a:spcPct val="0"/>
              </a:spcBef>
              <a:buFontTx/>
              <a:buNone/>
            </a:pP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散布図の見方</a:t>
            </a:r>
          </a:p>
          <a:p>
            <a:pPr>
              <a:spcBef>
                <a:spcPct val="0"/>
              </a:spcBef>
              <a:buFontTx/>
              <a:buNone/>
            </a:pPr>
            <a:endParaRPr lang="en-US" altLang="ja-JP" sz="1800" b="1" dirty="0">
              <a:solidFill>
                <a:srgbClr val="FF0000"/>
              </a:solidFill>
              <a:latin typeface="HGP創英角ﾎﾟｯﾌﾟ体" panose="040B0A00000000000000" pitchFamily="50" charset="-128"/>
              <a:ea typeface="HGP創英角ﾎﾟｯﾌﾟ体" panose="040B0A00000000000000" pitchFamily="50" charset="-128"/>
            </a:endParaRPr>
          </a:p>
        </p:txBody>
      </p:sp>
      <p:grpSp>
        <p:nvGrpSpPr>
          <p:cNvPr id="30723" name="Group 3">
            <a:extLst>
              <a:ext uri="{FF2B5EF4-FFF2-40B4-BE49-F238E27FC236}">
                <a16:creationId xmlns:a16="http://schemas.microsoft.com/office/drawing/2014/main" id="{D02F59F7-5AB5-7129-BFBD-13B531DDBF99}"/>
              </a:ext>
            </a:extLst>
          </p:cNvPr>
          <p:cNvGrpSpPr>
            <a:grpSpLocks/>
          </p:cNvGrpSpPr>
          <p:nvPr/>
        </p:nvGrpSpPr>
        <p:grpSpPr bwMode="auto">
          <a:xfrm>
            <a:off x="209474" y="685800"/>
            <a:ext cx="8172526" cy="6019800"/>
            <a:chOff x="480" y="432"/>
            <a:chExt cx="4800" cy="3792"/>
          </a:xfrm>
        </p:grpSpPr>
        <p:pic>
          <p:nvPicPr>
            <p:cNvPr id="30724" name="Picture 4">
              <a:extLst>
                <a:ext uri="{FF2B5EF4-FFF2-40B4-BE49-F238E27FC236}">
                  <a16:creationId xmlns:a16="http://schemas.microsoft.com/office/drawing/2014/main" id="{0FF8BB18-AFA6-3337-B64F-A6A675EB6D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 y="432"/>
              <a:ext cx="4800" cy="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Text Box 11">
              <a:extLst>
                <a:ext uri="{FF2B5EF4-FFF2-40B4-BE49-F238E27FC236}">
                  <a16:creationId xmlns:a16="http://schemas.microsoft.com/office/drawing/2014/main" id="{5AA6635B-E150-CE1B-10CC-F98BE4B4AE41}"/>
                </a:ext>
              </a:extLst>
            </p:cNvPr>
            <p:cNvSpPr txBox="1">
              <a:spLocks noChangeArrowheads="1"/>
            </p:cNvSpPr>
            <p:nvPr/>
          </p:nvSpPr>
          <p:spPr bwMode="auto">
            <a:xfrm>
              <a:off x="2612" y="651"/>
              <a:ext cx="2471" cy="33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a:latin typeface="HGP創英角ﾎﾟｯﾌﾟ体" panose="040B0A00000000000000" pitchFamily="50" charset="-128"/>
                  <a:ea typeface="HGP創英角ﾎﾟｯﾌﾟ体" panose="040B0A00000000000000" pitchFamily="50" charset="-128"/>
                </a:rPr>
                <a:t>強い正の相関があり、例えば、</a:t>
              </a:r>
              <a:r>
                <a:rPr lang="en-US" altLang="ja-JP" sz="1400">
                  <a:latin typeface="HGP創英角ﾎﾟｯﾌﾟ体" panose="040B0A00000000000000" pitchFamily="50" charset="-128"/>
                  <a:ea typeface="HGP創英角ﾎﾟｯﾌﾟ体" panose="040B0A00000000000000" pitchFamily="50" charset="-128"/>
                </a:rPr>
                <a:t>x </a:t>
              </a:r>
              <a:r>
                <a:rPr lang="ja-JP" altLang="en-US" sz="1400">
                  <a:latin typeface="HGP創英角ﾎﾟｯﾌﾟ体" panose="040B0A00000000000000" pitchFamily="50" charset="-128"/>
                  <a:ea typeface="HGP創英角ﾎﾟｯﾌﾟ体" panose="040B0A00000000000000" pitchFamily="50" charset="-128"/>
                </a:rPr>
                <a:t>を管理することで </a:t>
              </a:r>
              <a:r>
                <a:rPr lang="en-US" altLang="ja-JP" sz="1400">
                  <a:latin typeface="HGP創英角ﾎﾟｯﾌﾟ体" panose="040B0A00000000000000" pitchFamily="50" charset="-128"/>
                  <a:ea typeface="HGP創英角ﾎﾟｯﾌﾟ体" panose="040B0A00000000000000" pitchFamily="50" charset="-128"/>
                </a:rPr>
                <a:t>y</a:t>
              </a:r>
              <a:r>
                <a:rPr lang="ja-JP" altLang="en-US" sz="1400">
                  <a:latin typeface="HGP創英角ﾎﾟｯﾌﾟ体" panose="040B0A00000000000000" pitchFamily="50" charset="-128"/>
                  <a:ea typeface="HGP創英角ﾎﾟｯﾌﾟ体" panose="040B0A00000000000000" pitchFamily="50" charset="-128"/>
                </a:rPr>
                <a:t>を推定することができる</a:t>
              </a:r>
            </a:p>
          </p:txBody>
        </p:sp>
        <p:sp>
          <p:nvSpPr>
            <p:cNvPr id="30726" name="Text Box 13">
              <a:extLst>
                <a:ext uri="{FF2B5EF4-FFF2-40B4-BE49-F238E27FC236}">
                  <a16:creationId xmlns:a16="http://schemas.microsoft.com/office/drawing/2014/main" id="{17EF6E6F-86E4-D75A-B243-1C8063F3215F}"/>
                </a:ext>
              </a:extLst>
            </p:cNvPr>
            <p:cNvSpPr txBox="1">
              <a:spLocks noChangeArrowheads="1"/>
            </p:cNvSpPr>
            <p:nvPr/>
          </p:nvSpPr>
          <p:spPr bwMode="auto">
            <a:xfrm>
              <a:off x="2627" y="1362"/>
              <a:ext cx="2471" cy="4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a:latin typeface="HGP創英角ﾎﾟｯﾌﾟ体" panose="040B0A00000000000000" pitchFamily="50" charset="-128"/>
                  <a:ea typeface="HGP創英角ﾎﾟｯﾌﾟ体" panose="040B0A00000000000000" pitchFamily="50" charset="-128"/>
                </a:rPr>
                <a:t>確実に正の相関があるといえないので、</a:t>
              </a:r>
              <a:r>
                <a:rPr lang="en-US" altLang="ja-JP" sz="1400">
                  <a:latin typeface="HGP創英角ﾎﾟｯﾌﾟ体" panose="040B0A00000000000000" pitchFamily="50" charset="-128"/>
                  <a:ea typeface="HGP創英角ﾎﾟｯﾌﾟ体" panose="040B0A00000000000000" pitchFamily="50" charset="-128"/>
                </a:rPr>
                <a:t>x  </a:t>
              </a:r>
              <a:r>
                <a:rPr lang="ja-JP" altLang="en-US" sz="1400">
                  <a:latin typeface="HGP創英角ﾎﾟｯﾌﾟ体" panose="040B0A00000000000000" pitchFamily="50" charset="-128"/>
                  <a:ea typeface="HGP創英角ﾎﾟｯﾌﾟ体" panose="040B0A00000000000000" pitchFamily="50" charset="-128"/>
                </a:rPr>
                <a:t>以外で </a:t>
              </a:r>
              <a:r>
                <a:rPr lang="en-US" altLang="ja-JP" sz="1400">
                  <a:latin typeface="HGP創英角ﾎﾟｯﾌﾟ体" panose="040B0A00000000000000" pitchFamily="50" charset="-128"/>
                  <a:ea typeface="HGP創英角ﾎﾟｯﾌﾟ体" panose="040B0A00000000000000" pitchFamily="50" charset="-128"/>
                </a:rPr>
                <a:t>y </a:t>
              </a:r>
              <a:r>
                <a:rPr lang="ja-JP" altLang="en-US" sz="1400">
                  <a:latin typeface="HGP創英角ﾎﾟｯﾌﾟ体" panose="040B0A00000000000000" pitchFamily="50" charset="-128"/>
                  <a:ea typeface="HGP創英角ﾎﾟｯﾌﾟ体" panose="040B0A00000000000000" pitchFamily="50" charset="-128"/>
                </a:rPr>
                <a:t>に影響する他の要因との関係を調べ、相関のある要因を管理する必要がある</a:t>
              </a:r>
            </a:p>
          </p:txBody>
        </p:sp>
        <p:sp>
          <p:nvSpPr>
            <p:cNvPr id="30727" name="Text Box 14">
              <a:extLst>
                <a:ext uri="{FF2B5EF4-FFF2-40B4-BE49-F238E27FC236}">
                  <a16:creationId xmlns:a16="http://schemas.microsoft.com/office/drawing/2014/main" id="{06C10610-8D81-BE30-557C-B02CFD76A514}"/>
                </a:ext>
              </a:extLst>
            </p:cNvPr>
            <p:cNvSpPr txBox="1">
              <a:spLocks noChangeArrowheads="1"/>
            </p:cNvSpPr>
            <p:nvPr/>
          </p:nvSpPr>
          <p:spPr bwMode="auto">
            <a:xfrm>
              <a:off x="2627" y="2090"/>
              <a:ext cx="2471"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a:latin typeface="HGP創英角ﾎﾟｯﾌﾟ体" panose="040B0A00000000000000" pitchFamily="50" charset="-128"/>
                  <a:ea typeface="HGP創英角ﾎﾟｯﾌﾟ体" panose="040B0A00000000000000" pitchFamily="50" charset="-128"/>
                </a:rPr>
                <a:t>強い正の相関と同じ考え方</a:t>
              </a:r>
            </a:p>
          </p:txBody>
        </p:sp>
        <p:sp>
          <p:nvSpPr>
            <p:cNvPr id="30728" name="Text Box 15">
              <a:extLst>
                <a:ext uri="{FF2B5EF4-FFF2-40B4-BE49-F238E27FC236}">
                  <a16:creationId xmlns:a16="http://schemas.microsoft.com/office/drawing/2014/main" id="{E250E38A-1AFF-E8B4-E3D8-707DD98E4B35}"/>
                </a:ext>
              </a:extLst>
            </p:cNvPr>
            <p:cNvSpPr txBox="1">
              <a:spLocks noChangeArrowheads="1"/>
            </p:cNvSpPr>
            <p:nvPr/>
          </p:nvSpPr>
          <p:spPr bwMode="auto">
            <a:xfrm>
              <a:off x="2636" y="2768"/>
              <a:ext cx="2471" cy="4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a:latin typeface="HGP創英角ﾎﾟｯﾌﾟ体" panose="040B0A00000000000000" pitchFamily="50" charset="-128"/>
                  <a:ea typeface="HGP創英角ﾎﾟｯﾌﾟ体" panose="040B0A00000000000000" pitchFamily="50" charset="-128"/>
                </a:rPr>
                <a:t>確実に負の相関があるといえないので、</a:t>
              </a:r>
              <a:r>
                <a:rPr lang="en-US" altLang="ja-JP" sz="1400">
                  <a:latin typeface="HGP創英角ﾎﾟｯﾌﾟ体" panose="040B0A00000000000000" pitchFamily="50" charset="-128"/>
                  <a:ea typeface="HGP創英角ﾎﾟｯﾌﾟ体" panose="040B0A00000000000000" pitchFamily="50" charset="-128"/>
                </a:rPr>
                <a:t>x </a:t>
              </a:r>
              <a:r>
                <a:rPr lang="ja-JP" altLang="en-US" sz="1400">
                  <a:latin typeface="HGP創英角ﾎﾟｯﾌﾟ体" panose="040B0A00000000000000" pitchFamily="50" charset="-128"/>
                  <a:ea typeface="HGP創英角ﾎﾟｯﾌﾟ体" panose="040B0A00000000000000" pitchFamily="50" charset="-128"/>
                </a:rPr>
                <a:t>以外で </a:t>
              </a:r>
              <a:r>
                <a:rPr lang="en-US" altLang="ja-JP" sz="1400">
                  <a:latin typeface="HGP創英角ﾎﾟｯﾌﾟ体" panose="040B0A00000000000000" pitchFamily="50" charset="-128"/>
                  <a:ea typeface="HGP創英角ﾎﾟｯﾌﾟ体" panose="040B0A00000000000000" pitchFamily="50" charset="-128"/>
                </a:rPr>
                <a:t>y </a:t>
              </a:r>
              <a:r>
                <a:rPr lang="ja-JP" altLang="en-US" sz="1400">
                  <a:latin typeface="HGP創英角ﾎﾟｯﾌﾟ体" panose="040B0A00000000000000" pitchFamily="50" charset="-128"/>
                  <a:ea typeface="HGP創英角ﾎﾟｯﾌﾟ体" panose="040B0A00000000000000" pitchFamily="50" charset="-128"/>
                </a:rPr>
                <a:t>に影響する他の要因との関係を調べ、相関のある要因を管理する必要がある</a:t>
              </a:r>
            </a:p>
          </p:txBody>
        </p:sp>
        <p:sp>
          <p:nvSpPr>
            <p:cNvPr id="30729" name="Text Box 16">
              <a:extLst>
                <a:ext uri="{FF2B5EF4-FFF2-40B4-BE49-F238E27FC236}">
                  <a16:creationId xmlns:a16="http://schemas.microsoft.com/office/drawing/2014/main" id="{D0B81860-5486-FB4C-A16D-AA987E27E1C1}"/>
                </a:ext>
              </a:extLst>
            </p:cNvPr>
            <p:cNvSpPr txBox="1">
              <a:spLocks noChangeArrowheads="1"/>
            </p:cNvSpPr>
            <p:nvPr/>
          </p:nvSpPr>
          <p:spPr bwMode="auto">
            <a:xfrm>
              <a:off x="2612" y="3466"/>
              <a:ext cx="2471" cy="33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400">
                  <a:latin typeface="HGP創英角ﾎﾟｯﾌﾟ体" panose="040B0A00000000000000" pitchFamily="50" charset="-128"/>
                  <a:ea typeface="HGP創英角ﾎﾟｯﾌﾟ体" panose="040B0A00000000000000" pitchFamily="50" charset="-128"/>
                </a:rPr>
                <a:t>x </a:t>
              </a:r>
              <a:r>
                <a:rPr lang="ja-JP" altLang="en-US" sz="1400">
                  <a:latin typeface="HGP創英角ﾎﾟｯﾌﾟ体" panose="040B0A00000000000000" pitchFamily="50" charset="-128"/>
                  <a:ea typeface="HGP創英角ﾎﾟｯﾌﾟ体" panose="040B0A00000000000000" pitchFamily="50" charset="-128"/>
                </a:rPr>
                <a:t>以外の要因との関係を調べ、 </a:t>
              </a:r>
              <a:r>
                <a:rPr lang="en-US" altLang="ja-JP" sz="1400">
                  <a:latin typeface="HGP創英角ﾎﾟｯﾌﾟ体" panose="040B0A00000000000000" pitchFamily="50" charset="-128"/>
                  <a:ea typeface="HGP創英角ﾎﾟｯﾌﾟ体" panose="040B0A00000000000000" pitchFamily="50" charset="-128"/>
                </a:rPr>
                <a:t>y </a:t>
              </a:r>
              <a:r>
                <a:rPr lang="ja-JP" altLang="en-US" sz="1400">
                  <a:latin typeface="HGP創英角ﾎﾟｯﾌﾟ体" panose="040B0A00000000000000" pitchFamily="50" charset="-128"/>
                  <a:ea typeface="HGP創英角ﾎﾟｯﾌﾟ体" panose="040B0A00000000000000" pitchFamily="50" charset="-128"/>
                </a:rPr>
                <a:t>と相関のある要因を見つけ出す事が必要である</a:t>
              </a:r>
            </a:p>
          </p:txBody>
        </p:sp>
        <p:sp>
          <p:nvSpPr>
            <p:cNvPr id="30730" name="Text Box 17">
              <a:extLst>
                <a:ext uri="{FF2B5EF4-FFF2-40B4-BE49-F238E27FC236}">
                  <a16:creationId xmlns:a16="http://schemas.microsoft.com/office/drawing/2014/main" id="{1CDBBC77-05D2-C5EC-F583-3414102A3A19}"/>
                </a:ext>
              </a:extLst>
            </p:cNvPr>
            <p:cNvSpPr txBox="1">
              <a:spLocks noChangeArrowheads="1"/>
            </p:cNvSpPr>
            <p:nvPr/>
          </p:nvSpPr>
          <p:spPr bwMode="auto">
            <a:xfrm>
              <a:off x="606" y="3462"/>
              <a:ext cx="821" cy="4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dirty="0">
                  <a:solidFill>
                    <a:srgbClr val="0000FF"/>
                  </a:solidFill>
                  <a:latin typeface="HGP創英角ﾎﾟｯﾌﾟ体" panose="040B0A00000000000000" pitchFamily="50" charset="-128"/>
                  <a:ea typeface="HGP創英角ﾎﾟｯﾌﾟ体" panose="040B0A00000000000000" pitchFamily="50" charset="-128"/>
                </a:rPr>
                <a:t>無</a:t>
              </a:r>
              <a:r>
                <a:rPr lang="ja-JP" altLang="en-US" sz="1400" b="1" dirty="0">
                  <a:latin typeface="HGP創英角ﾎﾟｯﾌﾟ体" panose="040B0A00000000000000" pitchFamily="50" charset="-128"/>
                  <a:ea typeface="HGP創英角ﾎﾟｯﾌﾟ体" panose="040B0A00000000000000" pitchFamily="50" charset="-128"/>
                </a:rPr>
                <a:t>相関</a:t>
              </a:r>
            </a:p>
          </p:txBody>
        </p:sp>
        <p:sp>
          <p:nvSpPr>
            <p:cNvPr id="30731" name="Text Box 18">
              <a:extLst>
                <a:ext uri="{FF2B5EF4-FFF2-40B4-BE49-F238E27FC236}">
                  <a16:creationId xmlns:a16="http://schemas.microsoft.com/office/drawing/2014/main" id="{AA227315-BD64-3DB2-5EB7-5260B7733D62}"/>
                </a:ext>
              </a:extLst>
            </p:cNvPr>
            <p:cNvSpPr txBox="1">
              <a:spLocks noChangeArrowheads="1"/>
            </p:cNvSpPr>
            <p:nvPr/>
          </p:nvSpPr>
          <p:spPr bwMode="auto">
            <a:xfrm>
              <a:off x="606" y="2771"/>
              <a:ext cx="885" cy="43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dirty="0">
                  <a:latin typeface="HGP創英角ﾎﾟｯﾌﾟ体" panose="040B0A00000000000000" pitchFamily="50" charset="-128"/>
                  <a:ea typeface="HGP創英角ﾎﾟｯﾌﾟ体" panose="040B0A00000000000000" pitchFamily="50" charset="-128"/>
                </a:rPr>
                <a:t>弱い</a:t>
              </a:r>
              <a:r>
                <a:rPr lang="ja-JP" altLang="en-US" sz="1400" b="1" dirty="0">
                  <a:solidFill>
                    <a:srgbClr val="0000FF"/>
                  </a:solidFill>
                  <a:latin typeface="HGP創英角ﾎﾟｯﾌﾟ体" panose="040B0A00000000000000" pitchFamily="50" charset="-128"/>
                  <a:ea typeface="HGP創英角ﾎﾟｯﾌﾟ体" panose="040B0A00000000000000" pitchFamily="50" charset="-128"/>
                </a:rPr>
                <a:t>負</a:t>
              </a:r>
              <a:r>
                <a:rPr lang="ja-JP" altLang="en-US" sz="1400" b="1" dirty="0">
                  <a:latin typeface="HGP創英角ﾎﾟｯﾌﾟ体" panose="040B0A00000000000000" pitchFamily="50" charset="-128"/>
                  <a:ea typeface="HGP創英角ﾎﾟｯﾌﾟ体" panose="040B0A00000000000000" pitchFamily="50" charset="-128"/>
                </a:rPr>
                <a:t>の相関</a:t>
              </a:r>
            </a:p>
          </p:txBody>
        </p:sp>
        <p:sp>
          <p:nvSpPr>
            <p:cNvPr id="30732" name="Text Box 22">
              <a:extLst>
                <a:ext uri="{FF2B5EF4-FFF2-40B4-BE49-F238E27FC236}">
                  <a16:creationId xmlns:a16="http://schemas.microsoft.com/office/drawing/2014/main" id="{F9E6826E-B4FF-CA3D-FE14-B070A791EAA2}"/>
                </a:ext>
              </a:extLst>
            </p:cNvPr>
            <p:cNvSpPr txBox="1">
              <a:spLocks noChangeArrowheads="1"/>
            </p:cNvSpPr>
            <p:nvPr/>
          </p:nvSpPr>
          <p:spPr bwMode="auto">
            <a:xfrm>
              <a:off x="598" y="2079"/>
              <a:ext cx="885" cy="43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dirty="0">
                  <a:latin typeface="HGP創英角ﾎﾟｯﾌﾟ体" panose="040B0A00000000000000" pitchFamily="50" charset="-128"/>
                  <a:ea typeface="HGP創英角ﾎﾟｯﾌﾟ体" panose="040B0A00000000000000" pitchFamily="50" charset="-128"/>
                </a:rPr>
                <a:t>強い</a:t>
              </a:r>
              <a:r>
                <a:rPr lang="ja-JP" altLang="en-US" sz="1400" b="1" dirty="0">
                  <a:solidFill>
                    <a:srgbClr val="0000FF"/>
                  </a:solidFill>
                  <a:latin typeface="HGP創英角ﾎﾟｯﾌﾟ体" panose="040B0A00000000000000" pitchFamily="50" charset="-128"/>
                  <a:ea typeface="HGP創英角ﾎﾟｯﾌﾟ体" panose="040B0A00000000000000" pitchFamily="50" charset="-128"/>
                </a:rPr>
                <a:t>負</a:t>
              </a:r>
              <a:r>
                <a:rPr lang="ja-JP" altLang="en-US" sz="1400" b="1" dirty="0">
                  <a:latin typeface="HGP創英角ﾎﾟｯﾌﾟ体" panose="040B0A00000000000000" pitchFamily="50" charset="-128"/>
                  <a:ea typeface="HGP創英角ﾎﾟｯﾌﾟ体" panose="040B0A00000000000000" pitchFamily="50" charset="-128"/>
                </a:rPr>
                <a:t>の相関</a:t>
              </a:r>
            </a:p>
          </p:txBody>
        </p:sp>
        <p:sp>
          <p:nvSpPr>
            <p:cNvPr id="30733" name="Text Box 24">
              <a:extLst>
                <a:ext uri="{FF2B5EF4-FFF2-40B4-BE49-F238E27FC236}">
                  <a16:creationId xmlns:a16="http://schemas.microsoft.com/office/drawing/2014/main" id="{9BF92CD5-68B6-A80F-2798-7D06D99BABEC}"/>
                </a:ext>
              </a:extLst>
            </p:cNvPr>
            <p:cNvSpPr txBox="1">
              <a:spLocks noChangeArrowheads="1"/>
            </p:cNvSpPr>
            <p:nvPr/>
          </p:nvSpPr>
          <p:spPr bwMode="auto">
            <a:xfrm>
              <a:off x="583" y="1364"/>
              <a:ext cx="884" cy="4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dirty="0">
                  <a:latin typeface="HGP創英角ﾎﾟｯﾌﾟ体" panose="040B0A00000000000000" pitchFamily="50" charset="-128"/>
                  <a:ea typeface="HGP創英角ﾎﾟｯﾌﾟ体" panose="040B0A00000000000000" pitchFamily="50" charset="-128"/>
                </a:rPr>
                <a:t>弱い</a:t>
              </a:r>
              <a:r>
                <a:rPr lang="ja-JP" altLang="en-US" sz="1400" b="1" dirty="0">
                  <a:solidFill>
                    <a:srgbClr val="0000FF"/>
                  </a:solidFill>
                  <a:latin typeface="HGP創英角ﾎﾟｯﾌﾟ体" panose="040B0A00000000000000" pitchFamily="50" charset="-128"/>
                  <a:ea typeface="HGP創英角ﾎﾟｯﾌﾟ体" panose="040B0A00000000000000" pitchFamily="50" charset="-128"/>
                </a:rPr>
                <a:t>正</a:t>
              </a:r>
              <a:r>
                <a:rPr lang="ja-JP" altLang="en-US" sz="1400" b="1" dirty="0">
                  <a:latin typeface="HGP創英角ﾎﾟｯﾌﾟ体" panose="040B0A00000000000000" pitchFamily="50" charset="-128"/>
                  <a:ea typeface="HGP創英角ﾎﾟｯﾌﾟ体" panose="040B0A00000000000000" pitchFamily="50" charset="-128"/>
                </a:rPr>
                <a:t>の相関</a:t>
              </a:r>
            </a:p>
          </p:txBody>
        </p:sp>
        <p:sp>
          <p:nvSpPr>
            <p:cNvPr id="30734" name="Text Box 25">
              <a:extLst>
                <a:ext uri="{FF2B5EF4-FFF2-40B4-BE49-F238E27FC236}">
                  <a16:creationId xmlns:a16="http://schemas.microsoft.com/office/drawing/2014/main" id="{C821DBAF-79F6-A7B8-B244-24633B4A052A}"/>
                </a:ext>
              </a:extLst>
            </p:cNvPr>
            <p:cNvSpPr txBox="1">
              <a:spLocks noChangeArrowheads="1"/>
            </p:cNvSpPr>
            <p:nvPr/>
          </p:nvSpPr>
          <p:spPr bwMode="auto">
            <a:xfrm>
              <a:off x="606" y="665"/>
              <a:ext cx="885" cy="43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b="1" dirty="0">
                  <a:latin typeface="HGP創英角ﾎﾟｯﾌﾟ体" panose="040B0A00000000000000" pitchFamily="50" charset="-128"/>
                  <a:ea typeface="HGP創英角ﾎﾟｯﾌﾟ体" panose="040B0A00000000000000" pitchFamily="50" charset="-128"/>
                </a:rPr>
                <a:t>強い</a:t>
              </a:r>
              <a:r>
                <a:rPr lang="ja-JP" altLang="en-US" sz="1400" b="1" dirty="0">
                  <a:solidFill>
                    <a:srgbClr val="0000FF"/>
                  </a:solidFill>
                  <a:latin typeface="HGP創英角ﾎﾟｯﾌﾟ体" panose="040B0A00000000000000" pitchFamily="50" charset="-128"/>
                  <a:ea typeface="HGP創英角ﾎﾟｯﾌﾟ体" panose="040B0A00000000000000" pitchFamily="50" charset="-128"/>
                </a:rPr>
                <a:t>正</a:t>
              </a:r>
              <a:r>
                <a:rPr lang="ja-JP" altLang="en-US" sz="1400" b="1" dirty="0">
                  <a:latin typeface="HGP創英角ﾎﾟｯﾌﾟ体" panose="040B0A00000000000000" pitchFamily="50" charset="-128"/>
                  <a:ea typeface="HGP創英角ﾎﾟｯﾌﾟ体" panose="040B0A00000000000000" pitchFamily="50" charset="-128"/>
                </a:rPr>
                <a:t>の相関</a:t>
              </a:r>
            </a:p>
          </p:txBody>
        </p:sp>
        <p:sp>
          <p:nvSpPr>
            <p:cNvPr id="30735" name="Text Box 26">
              <a:extLst>
                <a:ext uri="{FF2B5EF4-FFF2-40B4-BE49-F238E27FC236}">
                  <a16:creationId xmlns:a16="http://schemas.microsoft.com/office/drawing/2014/main" id="{A960D324-10D7-F4BF-EB85-DEF256C45F46}"/>
                </a:ext>
              </a:extLst>
            </p:cNvPr>
            <p:cNvSpPr txBox="1">
              <a:spLocks noChangeArrowheads="1"/>
            </p:cNvSpPr>
            <p:nvPr/>
          </p:nvSpPr>
          <p:spPr bwMode="auto">
            <a:xfrm>
              <a:off x="2635" y="486"/>
              <a:ext cx="2369" cy="13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a:latin typeface="HGP創英角ﾎﾟｯﾌﾟ体" panose="040B0A00000000000000" pitchFamily="50" charset="-128"/>
                  <a:ea typeface="HGP創英角ﾎﾟｯﾌﾟ体" panose="040B0A00000000000000" pitchFamily="50" charset="-128"/>
                </a:rPr>
                <a:t>説明</a:t>
              </a:r>
            </a:p>
          </p:txBody>
        </p:sp>
        <p:sp>
          <p:nvSpPr>
            <p:cNvPr id="30736" name="Text Box 27">
              <a:extLst>
                <a:ext uri="{FF2B5EF4-FFF2-40B4-BE49-F238E27FC236}">
                  <a16:creationId xmlns:a16="http://schemas.microsoft.com/office/drawing/2014/main" id="{59FFA413-3F8B-519D-B93D-5AC8BD6E7F2F}"/>
                </a:ext>
              </a:extLst>
            </p:cNvPr>
            <p:cNvSpPr txBox="1">
              <a:spLocks noChangeArrowheads="1"/>
            </p:cNvSpPr>
            <p:nvPr/>
          </p:nvSpPr>
          <p:spPr bwMode="auto">
            <a:xfrm>
              <a:off x="1554" y="494"/>
              <a:ext cx="884" cy="12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400">
                  <a:latin typeface="HGP創英角ﾎﾟｯﾌﾟ体" panose="040B0A00000000000000" pitchFamily="50" charset="-128"/>
                  <a:ea typeface="HGP創英角ﾎﾟｯﾌﾟ体" panose="040B0A00000000000000" pitchFamily="50" charset="-128"/>
                </a:rPr>
                <a:t>散布図の種類</a:t>
              </a:r>
            </a:p>
          </p:txBody>
        </p:sp>
        <p:sp>
          <p:nvSpPr>
            <p:cNvPr id="30737" name="Text Box 28">
              <a:extLst>
                <a:ext uri="{FF2B5EF4-FFF2-40B4-BE49-F238E27FC236}">
                  <a16:creationId xmlns:a16="http://schemas.microsoft.com/office/drawing/2014/main" id="{CFF243FE-28EF-32E0-B3A9-71C57954245D}"/>
                </a:ext>
              </a:extLst>
            </p:cNvPr>
            <p:cNvSpPr txBox="1">
              <a:spLocks noChangeArrowheads="1"/>
            </p:cNvSpPr>
            <p:nvPr/>
          </p:nvSpPr>
          <p:spPr bwMode="auto">
            <a:xfrm>
              <a:off x="606" y="494"/>
              <a:ext cx="885" cy="12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latin typeface="HGP創英角ﾎﾟｯﾌﾟ体" panose="040B0A00000000000000" pitchFamily="50" charset="-128"/>
                  <a:ea typeface="HGP創英角ﾎﾟｯﾌﾟ体" panose="040B0A00000000000000" pitchFamily="50" charset="-128"/>
                </a:rPr>
                <a:t>№</a:t>
              </a:r>
            </a:p>
          </p:txBody>
        </p:sp>
      </p:grpSp>
      <p:sp>
        <p:nvSpPr>
          <p:cNvPr id="20" name="object 2">
            <a:extLst>
              <a:ext uri="{FF2B5EF4-FFF2-40B4-BE49-F238E27FC236}">
                <a16:creationId xmlns:a16="http://schemas.microsoft.com/office/drawing/2014/main" id="{F089E351-C628-4A6C-B301-7896703E4FB5}"/>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38</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1731" name="Group 3">
            <a:extLst>
              <a:ext uri="{FF2B5EF4-FFF2-40B4-BE49-F238E27FC236}">
                <a16:creationId xmlns:a16="http://schemas.microsoft.com/office/drawing/2014/main" id="{15615A06-48AC-F144-1908-F3E8DD62AEF2}"/>
              </a:ext>
            </a:extLst>
          </p:cNvPr>
          <p:cNvGraphicFramePr>
            <a:graphicFrameLocks noGrp="1"/>
          </p:cNvGraphicFramePr>
          <p:nvPr>
            <p:ph type="body" idx="4294967295"/>
            <p:extLst>
              <p:ext uri="{D42A27DB-BD31-4B8C-83A1-F6EECF244321}">
                <p14:modId xmlns:p14="http://schemas.microsoft.com/office/powerpoint/2010/main" val="2660235743"/>
              </p:ext>
            </p:extLst>
          </p:nvPr>
        </p:nvGraphicFramePr>
        <p:xfrm>
          <a:off x="0" y="609600"/>
          <a:ext cx="8610600" cy="6233765"/>
        </p:xfrm>
        <a:graphic>
          <a:graphicData uri="http://schemas.openxmlformats.org/drawingml/2006/table">
            <a:tbl>
              <a:tblPr/>
              <a:tblGrid>
                <a:gridCol w="538163">
                  <a:extLst>
                    <a:ext uri="{9D8B030D-6E8A-4147-A177-3AD203B41FA5}">
                      <a16:colId xmlns:a16="http://schemas.microsoft.com/office/drawing/2014/main" val="20000"/>
                    </a:ext>
                  </a:extLst>
                </a:gridCol>
                <a:gridCol w="2368550">
                  <a:extLst>
                    <a:ext uri="{9D8B030D-6E8A-4147-A177-3AD203B41FA5}">
                      <a16:colId xmlns:a16="http://schemas.microsoft.com/office/drawing/2014/main" val="20001"/>
                    </a:ext>
                  </a:extLst>
                </a:gridCol>
                <a:gridCol w="2693987">
                  <a:extLst>
                    <a:ext uri="{9D8B030D-6E8A-4147-A177-3AD203B41FA5}">
                      <a16:colId xmlns:a16="http://schemas.microsoft.com/office/drawing/2014/main" val="20002"/>
                    </a:ext>
                  </a:extLst>
                </a:gridCol>
                <a:gridCol w="3009900">
                  <a:extLst>
                    <a:ext uri="{9D8B030D-6E8A-4147-A177-3AD203B41FA5}">
                      <a16:colId xmlns:a16="http://schemas.microsoft.com/office/drawing/2014/main" val="20003"/>
                    </a:ext>
                  </a:extLst>
                </a:gridCol>
              </a:tblGrid>
              <a:tr h="39628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手法名</a:t>
                      </a:r>
                    </a:p>
                  </a:txBody>
                  <a:tcPr marT="45726" marB="4572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基本的な形</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どんな時につかうか</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使用上のポイント</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8515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親和図法</a:t>
                      </a:r>
                    </a:p>
                  </a:txBody>
                  <a:tcPr marT="45726" marB="4572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混沌とした状態の中から言語　データをとらえ、まとめるこ</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とで問題を発見する。</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②現状を打破し新しい考え方を　得る</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③問題の本質を的確に捉え関係　者の認識を高める</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多くの言語データを集める</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②言語データは、主語＋述語で表　現する</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③似ている言語データを集める</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④カード寄せの作業が進むにつれ　てカード間の親和性を高める</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76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連関図法</a:t>
                      </a:r>
                    </a:p>
                  </a:txBody>
                  <a:tcPr marT="45726" marB="45726"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原因と結果、目的と手段など</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が複雑に絡み合った問題の</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整理</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②枠にとらわれず自由な発想の　転換、展開</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幅広く情報を収集する</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②生の声に近い表現で</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③中間要因より根本要因を捉える</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④グループ全員で作成し、何度も　書き直す</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7176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系統図法</a:t>
                      </a:r>
                    </a:p>
                  </a:txBody>
                  <a:tcPr marT="45726" marB="45726"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目的達成のために必要な手</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段・方策の具体化</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②メンバーの意思統一</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③関係者の説得性を高めるた</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めに手段を一目でわかるよ</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うに整理</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解決したい問題を「～を～する</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ためには」という表現で目的に</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する</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②目的に対し、一次手段を決める</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③一次手段を目的に置き換え、</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二次手段を決める</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46626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マトリックス</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図法</a:t>
                      </a:r>
                    </a:p>
                  </a:txBody>
                  <a:tcPr marT="45726" marB="45726"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1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対象としている事象の中の対　になる要素について関連の有　無を把握する</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②２～４種類の表がもつ問題点　の所在を明確にする</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要素は行・列とも簡潔に</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②要素の順序があればその順序で</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③交点の表示記号の基準や定義を</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明確にする</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④要素は同じようなレベルで</a:t>
                      </a: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pSp>
        <p:nvGrpSpPr>
          <p:cNvPr id="33827" name="Group 81">
            <a:extLst>
              <a:ext uri="{FF2B5EF4-FFF2-40B4-BE49-F238E27FC236}">
                <a16:creationId xmlns:a16="http://schemas.microsoft.com/office/drawing/2014/main" id="{5E8A4ED0-1A33-631D-8120-7A1A1D613885}"/>
              </a:ext>
            </a:extLst>
          </p:cNvPr>
          <p:cNvGrpSpPr>
            <a:grpSpLocks/>
          </p:cNvGrpSpPr>
          <p:nvPr/>
        </p:nvGrpSpPr>
        <p:grpSpPr bwMode="auto">
          <a:xfrm>
            <a:off x="594700" y="1141275"/>
            <a:ext cx="2209800" cy="1266825"/>
            <a:chOff x="571" y="576"/>
            <a:chExt cx="1256" cy="816"/>
          </a:xfrm>
        </p:grpSpPr>
        <p:sp>
          <p:nvSpPr>
            <p:cNvPr id="33955" name="Rectangle 18">
              <a:extLst>
                <a:ext uri="{FF2B5EF4-FFF2-40B4-BE49-F238E27FC236}">
                  <a16:creationId xmlns:a16="http://schemas.microsoft.com/office/drawing/2014/main" id="{B7CA5356-C8ED-6EEA-CC99-B854E2F0B50F}"/>
                </a:ext>
              </a:extLst>
            </p:cNvPr>
            <p:cNvSpPr>
              <a:spLocks noChangeArrowheads="1"/>
            </p:cNvSpPr>
            <p:nvPr/>
          </p:nvSpPr>
          <p:spPr bwMode="auto">
            <a:xfrm>
              <a:off x="571" y="672"/>
              <a:ext cx="1256" cy="7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1800">
                <a:latin typeface="Times New Roman" panose="02020603050405020304" pitchFamily="18" charset="0"/>
              </a:endParaRPr>
            </a:p>
          </p:txBody>
        </p:sp>
        <p:sp>
          <p:nvSpPr>
            <p:cNvPr id="33956" name="Rectangle 19">
              <a:extLst>
                <a:ext uri="{FF2B5EF4-FFF2-40B4-BE49-F238E27FC236}">
                  <a16:creationId xmlns:a16="http://schemas.microsoft.com/office/drawing/2014/main" id="{0603FD8E-430A-8306-15BC-A2A9C0262174}"/>
                </a:ext>
              </a:extLst>
            </p:cNvPr>
            <p:cNvSpPr>
              <a:spLocks noChangeArrowheads="1"/>
            </p:cNvSpPr>
            <p:nvPr/>
          </p:nvSpPr>
          <p:spPr bwMode="auto">
            <a:xfrm>
              <a:off x="897" y="576"/>
              <a:ext cx="558"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Times New Roman" panose="02020603050405020304" pitchFamily="18" charset="0"/>
                </a:rPr>
                <a:t>親和カード</a:t>
              </a:r>
            </a:p>
          </p:txBody>
        </p:sp>
        <p:sp>
          <p:nvSpPr>
            <p:cNvPr id="33957" name="Rectangle 20">
              <a:extLst>
                <a:ext uri="{FF2B5EF4-FFF2-40B4-BE49-F238E27FC236}">
                  <a16:creationId xmlns:a16="http://schemas.microsoft.com/office/drawing/2014/main" id="{1890DD1F-0022-6403-17B0-B8EF16B8D3BA}"/>
                </a:ext>
              </a:extLst>
            </p:cNvPr>
            <p:cNvSpPr>
              <a:spLocks noChangeArrowheads="1"/>
            </p:cNvSpPr>
            <p:nvPr/>
          </p:nvSpPr>
          <p:spPr bwMode="auto">
            <a:xfrm>
              <a:off x="664" y="960"/>
              <a:ext cx="466"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800">
                  <a:latin typeface="Times New Roman" panose="02020603050405020304" pitchFamily="18" charset="0"/>
                </a:rPr>
                <a:t>データカード</a:t>
              </a:r>
            </a:p>
          </p:txBody>
        </p:sp>
        <p:sp>
          <p:nvSpPr>
            <p:cNvPr id="33958" name="Rectangle 21">
              <a:extLst>
                <a:ext uri="{FF2B5EF4-FFF2-40B4-BE49-F238E27FC236}">
                  <a16:creationId xmlns:a16="http://schemas.microsoft.com/office/drawing/2014/main" id="{5F7F1DE6-961E-10A0-A4E7-4C30C66E5B28}"/>
                </a:ext>
              </a:extLst>
            </p:cNvPr>
            <p:cNvSpPr>
              <a:spLocks noChangeArrowheads="1"/>
            </p:cNvSpPr>
            <p:nvPr/>
          </p:nvSpPr>
          <p:spPr bwMode="auto">
            <a:xfrm>
              <a:off x="664" y="1152"/>
              <a:ext cx="466"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800">
                  <a:latin typeface="Times New Roman" panose="02020603050405020304" pitchFamily="18" charset="0"/>
                </a:rPr>
                <a:t>データカード</a:t>
              </a:r>
            </a:p>
          </p:txBody>
        </p:sp>
        <p:sp>
          <p:nvSpPr>
            <p:cNvPr id="33959" name="Rectangle 22">
              <a:extLst>
                <a:ext uri="{FF2B5EF4-FFF2-40B4-BE49-F238E27FC236}">
                  <a16:creationId xmlns:a16="http://schemas.microsoft.com/office/drawing/2014/main" id="{DC446C99-CA82-E474-769C-26E2188ACAFF}"/>
                </a:ext>
              </a:extLst>
            </p:cNvPr>
            <p:cNvSpPr>
              <a:spLocks noChangeArrowheads="1"/>
            </p:cNvSpPr>
            <p:nvPr/>
          </p:nvSpPr>
          <p:spPr bwMode="auto">
            <a:xfrm>
              <a:off x="1269" y="960"/>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800">
                  <a:latin typeface="Times New Roman" panose="02020603050405020304" pitchFamily="18" charset="0"/>
                </a:rPr>
                <a:t>データカード</a:t>
              </a:r>
            </a:p>
          </p:txBody>
        </p:sp>
        <p:sp>
          <p:nvSpPr>
            <p:cNvPr id="33960" name="Rectangle 23">
              <a:extLst>
                <a:ext uri="{FF2B5EF4-FFF2-40B4-BE49-F238E27FC236}">
                  <a16:creationId xmlns:a16="http://schemas.microsoft.com/office/drawing/2014/main" id="{EBC1E9F2-26CC-51CB-2987-2C476DD9978F}"/>
                </a:ext>
              </a:extLst>
            </p:cNvPr>
            <p:cNvSpPr>
              <a:spLocks noChangeArrowheads="1"/>
            </p:cNvSpPr>
            <p:nvPr/>
          </p:nvSpPr>
          <p:spPr bwMode="auto">
            <a:xfrm>
              <a:off x="618" y="864"/>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1800">
                <a:latin typeface="Times New Roman" panose="02020603050405020304" pitchFamily="18" charset="0"/>
              </a:endParaRPr>
            </a:p>
          </p:txBody>
        </p:sp>
        <p:sp>
          <p:nvSpPr>
            <p:cNvPr id="33961" name="Rectangle 24">
              <a:extLst>
                <a:ext uri="{FF2B5EF4-FFF2-40B4-BE49-F238E27FC236}">
                  <a16:creationId xmlns:a16="http://schemas.microsoft.com/office/drawing/2014/main" id="{87ACB00D-B4D4-F81B-FE25-DB50C2047D84}"/>
                </a:ext>
              </a:extLst>
            </p:cNvPr>
            <p:cNvSpPr>
              <a:spLocks noChangeArrowheads="1"/>
            </p:cNvSpPr>
            <p:nvPr/>
          </p:nvSpPr>
          <p:spPr bwMode="auto">
            <a:xfrm>
              <a:off x="1269" y="1152"/>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800">
                  <a:latin typeface="Times New Roman" panose="02020603050405020304" pitchFamily="18" charset="0"/>
                </a:rPr>
                <a:t>データカード</a:t>
              </a:r>
            </a:p>
          </p:txBody>
        </p:sp>
        <p:sp>
          <p:nvSpPr>
            <p:cNvPr id="33962" name="Rectangle 25">
              <a:extLst>
                <a:ext uri="{FF2B5EF4-FFF2-40B4-BE49-F238E27FC236}">
                  <a16:creationId xmlns:a16="http://schemas.microsoft.com/office/drawing/2014/main" id="{58F6541A-0C3C-9321-9736-88F3251E449B}"/>
                </a:ext>
              </a:extLst>
            </p:cNvPr>
            <p:cNvSpPr>
              <a:spLocks noChangeArrowheads="1"/>
            </p:cNvSpPr>
            <p:nvPr/>
          </p:nvSpPr>
          <p:spPr bwMode="auto">
            <a:xfrm>
              <a:off x="1223" y="864"/>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1800">
                <a:latin typeface="Times New Roman" panose="02020603050405020304" pitchFamily="18" charset="0"/>
              </a:endParaRPr>
            </a:p>
          </p:txBody>
        </p:sp>
        <p:sp>
          <p:nvSpPr>
            <p:cNvPr id="33963" name="Rectangle 26">
              <a:extLst>
                <a:ext uri="{FF2B5EF4-FFF2-40B4-BE49-F238E27FC236}">
                  <a16:creationId xmlns:a16="http://schemas.microsoft.com/office/drawing/2014/main" id="{0D98F2C1-DF98-C47D-FCE4-7E3125A01955}"/>
                </a:ext>
              </a:extLst>
            </p:cNvPr>
            <p:cNvSpPr>
              <a:spLocks noChangeArrowheads="1"/>
            </p:cNvSpPr>
            <p:nvPr/>
          </p:nvSpPr>
          <p:spPr bwMode="auto">
            <a:xfrm>
              <a:off x="664" y="768"/>
              <a:ext cx="466"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900">
                  <a:latin typeface="Times New Roman" panose="02020603050405020304" pitchFamily="18" charset="0"/>
                </a:rPr>
                <a:t>親和カード</a:t>
              </a:r>
            </a:p>
          </p:txBody>
        </p:sp>
        <p:sp>
          <p:nvSpPr>
            <p:cNvPr id="33964" name="Rectangle 27">
              <a:extLst>
                <a:ext uri="{FF2B5EF4-FFF2-40B4-BE49-F238E27FC236}">
                  <a16:creationId xmlns:a16="http://schemas.microsoft.com/office/drawing/2014/main" id="{A2B54428-217D-304E-5EAC-49042A9E6E52}"/>
                </a:ext>
              </a:extLst>
            </p:cNvPr>
            <p:cNvSpPr>
              <a:spLocks noChangeArrowheads="1"/>
            </p:cNvSpPr>
            <p:nvPr/>
          </p:nvSpPr>
          <p:spPr bwMode="auto">
            <a:xfrm>
              <a:off x="1269" y="768"/>
              <a:ext cx="465"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900">
                  <a:latin typeface="Times New Roman" panose="02020603050405020304" pitchFamily="18" charset="0"/>
                </a:rPr>
                <a:t>親和カード</a:t>
              </a:r>
            </a:p>
          </p:txBody>
        </p:sp>
      </p:grpSp>
      <p:grpSp>
        <p:nvGrpSpPr>
          <p:cNvPr id="33828" name="Group 92">
            <a:extLst>
              <a:ext uri="{FF2B5EF4-FFF2-40B4-BE49-F238E27FC236}">
                <a16:creationId xmlns:a16="http://schemas.microsoft.com/office/drawing/2014/main" id="{8C69E6E8-687A-511D-267A-3EBAED96E99A}"/>
              </a:ext>
            </a:extLst>
          </p:cNvPr>
          <p:cNvGrpSpPr>
            <a:grpSpLocks/>
          </p:cNvGrpSpPr>
          <p:nvPr/>
        </p:nvGrpSpPr>
        <p:grpSpPr bwMode="auto">
          <a:xfrm>
            <a:off x="678867" y="2705811"/>
            <a:ext cx="2044700" cy="1123950"/>
            <a:chOff x="2304" y="912"/>
            <a:chExt cx="1360" cy="912"/>
          </a:xfrm>
        </p:grpSpPr>
        <p:sp>
          <p:nvSpPr>
            <p:cNvPr id="33924" name="AutoShape 17">
              <a:extLst>
                <a:ext uri="{FF2B5EF4-FFF2-40B4-BE49-F238E27FC236}">
                  <a16:creationId xmlns:a16="http://schemas.microsoft.com/office/drawing/2014/main" id="{8C44653C-5311-DC86-4A2F-2D58924B66C4}"/>
                </a:ext>
              </a:extLst>
            </p:cNvPr>
            <p:cNvSpPr>
              <a:spLocks noChangeArrowheads="1"/>
            </p:cNvSpPr>
            <p:nvPr/>
          </p:nvSpPr>
          <p:spPr bwMode="auto">
            <a:xfrm>
              <a:off x="2894" y="1320"/>
              <a:ext cx="322" cy="159"/>
            </a:xfrm>
            <a:prstGeom prst="roundRect">
              <a:avLst>
                <a:gd name="adj" fmla="val 16648"/>
              </a:avLst>
            </a:prstGeom>
            <a:solidFill>
              <a:srgbClr val="FFFF00"/>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b="1">
                <a:latin typeface="Times New Roman" panose="02020603050405020304" pitchFamily="18" charset="0"/>
              </a:endParaRPr>
            </a:p>
          </p:txBody>
        </p:sp>
        <p:sp>
          <p:nvSpPr>
            <p:cNvPr id="33925" name="AutoShape 19">
              <a:extLst>
                <a:ext uri="{FF2B5EF4-FFF2-40B4-BE49-F238E27FC236}">
                  <a16:creationId xmlns:a16="http://schemas.microsoft.com/office/drawing/2014/main" id="{94DEA527-9681-8C45-26E5-A9DCE4DA813B}"/>
                </a:ext>
              </a:extLst>
            </p:cNvPr>
            <p:cNvSpPr>
              <a:spLocks noChangeArrowheads="1"/>
            </p:cNvSpPr>
            <p:nvPr/>
          </p:nvSpPr>
          <p:spPr bwMode="auto">
            <a:xfrm>
              <a:off x="2595" y="1321"/>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26" name="AutoShape 20">
              <a:extLst>
                <a:ext uri="{FF2B5EF4-FFF2-40B4-BE49-F238E27FC236}">
                  <a16:creationId xmlns:a16="http://schemas.microsoft.com/office/drawing/2014/main" id="{B9794230-A7D0-0EDD-5DFF-C48C49E2C01B}"/>
                </a:ext>
              </a:extLst>
            </p:cNvPr>
            <p:cNvSpPr>
              <a:spLocks noChangeArrowheads="1"/>
            </p:cNvSpPr>
            <p:nvPr/>
          </p:nvSpPr>
          <p:spPr bwMode="auto">
            <a:xfrm>
              <a:off x="3303" y="1321"/>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27" name="AutoShape 21">
              <a:extLst>
                <a:ext uri="{FF2B5EF4-FFF2-40B4-BE49-F238E27FC236}">
                  <a16:creationId xmlns:a16="http://schemas.microsoft.com/office/drawing/2014/main" id="{0D05B94B-FD2A-9C0B-C586-3FDB031EE027}"/>
                </a:ext>
              </a:extLst>
            </p:cNvPr>
            <p:cNvSpPr>
              <a:spLocks noChangeArrowheads="1"/>
            </p:cNvSpPr>
            <p:nvPr/>
          </p:nvSpPr>
          <p:spPr bwMode="auto">
            <a:xfrm>
              <a:off x="2925" y="1544"/>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28" name="AutoShape 22">
              <a:extLst>
                <a:ext uri="{FF2B5EF4-FFF2-40B4-BE49-F238E27FC236}">
                  <a16:creationId xmlns:a16="http://schemas.microsoft.com/office/drawing/2014/main" id="{E8EAC968-80AA-4BB2-BA12-ECC29F307006}"/>
                </a:ext>
              </a:extLst>
            </p:cNvPr>
            <p:cNvSpPr>
              <a:spLocks noChangeArrowheads="1"/>
            </p:cNvSpPr>
            <p:nvPr/>
          </p:nvSpPr>
          <p:spPr bwMode="auto">
            <a:xfrm>
              <a:off x="2944" y="1101"/>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29" name="AutoShape 24">
              <a:extLst>
                <a:ext uri="{FF2B5EF4-FFF2-40B4-BE49-F238E27FC236}">
                  <a16:creationId xmlns:a16="http://schemas.microsoft.com/office/drawing/2014/main" id="{D418847D-ED42-5A6C-2D7D-2F6CDCC7C4F7}"/>
                </a:ext>
              </a:extLst>
            </p:cNvPr>
            <p:cNvSpPr>
              <a:spLocks noChangeArrowheads="1"/>
            </p:cNvSpPr>
            <p:nvPr/>
          </p:nvSpPr>
          <p:spPr bwMode="auto">
            <a:xfrm>
              <a:off x="3427" y="914"/>
              <a:ext cx="232" cy="124"/>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0" name="AutoShape 28">
              <a:extLst>
                <a:ext uri="{FF2B5EF4-FFF2-40B4-BE49-F238E27FC236}">
                  <a16:creationId xmlns:a16="http://schemas.microsoft.com/office/drawing/2014/main" id="{E2994484-A7C5-0A4F-07ED-36332B99E16C}"/>
                </a:ext>
              </a:extLst>
            </p:cNvPr>
            <p:cNvSpPr>
              <a:spLocks noChangeArrowheads="1"/>
            </p:cNvSpPr>
            <p:nvPr/>
          </p:nvSpPr>
          <p:spPr bwMode="auto">
            <a:xfrm>
              <a:off x="3430" y="1562"/>
              <a:ext cx="234" cy="128"/>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1" name="AutoShape 29">
              <a:extLst>
                <a:ext uri="{FF2B5EF4-FFF2-40B4-BE49-F238E27FC236}">
                  <a16:creationId xmlns:a16="http://schemas.microsoft.com/office/drawing/2014/main" id="{51D4F31F-FA2D-DF0D-6ABD-0306DBB8833D}"/>
                </a:ext>
              </a:extLst>
            </p:cNvPr>
            <p:cNvSpPr>
              <a:spLocks noChangeArrowheads="1"/>
            </p:cNvSpPr>
            <p:nvPr/>
          </p:nvSpPr>
          <p:spPr bwMode="auto">
            <a:xfrm>
              <a:off x="2653" y="1101"/>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2" name="AutoShape 30">
              <a:extLst>
                <a:ext uri="{FF2B5EF4-FFF2-40B4-BE49-F238E27FC236}">
                  <a16:creationId xmlns:a16="http://schemas.microsoft.com/office/drawing/2014/main" id="{30BC49F6-1F6C-E28E-2B8C-DB7D49AC0868}"/>
                </a:ext>
              </a:extLst>
            </p:cNvPr>
            <p:cNvSpPr>
              <a:spLocks noChangeArrowheads="1"/>
            </p:cNvSpPr>
            <p:nvPr/>
          </p:nvSpPr>
          <p:spPr bwMode="auto">
            <a:xfrm>
              <a:off x="2342" y="942"/>
              <a:ext cx="234" cy="127"/>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3" name="AutoShape 31">
              <a:extLst>
                <a:ext uri="{FF2B5EF4-FFF2-40B4-BE49-F238E27FC236}">
                  <a16:creationId xmlns:a16="http://schemas.microsoft.com/office/drawing/2014/main" id="{F37A7315-CA8B-5D25-F1D6-23C6CF5F1D6C}"/>
                </a:ext>
              </a:extLst>
            </p:cNvPr>
            <p:cNvSpPr>
              <a:spLocks noChangeArrowheads="1"/>
            </p:cNvSpPr>
            <p:nvPr/>
          </p:nvSpPr>
          <p:spPr bwMode="auto">
            <a:xfrm>
              <a:off x="2304" y="1227"/>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4" name="AutoShape 33">
              <a:extLst>
                <a:ext uri="{FF2B5EF4-FFF2-40B4-BE49-F238E27FC236}">
                  <a16:creationId xmlns:a16="http://schemas.microsoft.com/office/drawing/2014/main" id="{AB4A0B11-92D6-638B-FF4E-404802DF2E4B}"/>
                </a:ext>
              </a:extLst>
            </p:cNvPr>
            <p:cNvSpPr>
              <a:spLocks noChangeArrowheads="1"/>
            </p:cNvSpPr>
            <p:nvPr/>
          </p:nvSpPr>
          <p:spPr bwMode="auto">
            <a:xfrm>
              <a:off x="2576" y="1643"/>
              <a:ext cx="234" cy="128"/>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35" name="Line 34">
              <a:extLst>
                <a:ext uri="{FF2B5EF4-FFF2-40B4-BE49-F238E27FC236}">
                  <a16:creationId xmlns:a16="http://schemas.microsoft.com/office/drawing/2014/main" id="{6A68A84D-48CA-F22B-7D00-84D8D6672D8A}"/>
                </a:ext>
              </a:extLst>
            </p:cNvPr>
            <p:cNvSpPr>
              <a:spLocks noChangeShapeType="1"/>
            </p:cNvSpPr>
            <p:nvPr/>
          </p:nvSpPr>
          <p:spPr bwMode="auto">
            <a:xfrm>
              <a:off x="3040" y="1228"/>
              <a:ext cx="0" cy="93"/>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36" name="Line 35">
              <a:extLst>
                <a:ext uri="{FF2B5EF4-FFF2-40B4-BE49-F238E27FC236}">
                  <a16:creationId xmlns:a16="http://schemas.microsoft.com/office/drawing/2014/main" id="{2189CAF8-6197-4A68-9A37-CE132A7A6ADF}"/>
                </a:ext>
              </a:extLst>
            </p:cNvPr>
            <p:cNvSpPr>
              <a:spLocks noChangeShapeType="1"/>
            </p:cNvSpPr>
            <p:nvPr/>
          </p:nvSpPr>
          <p:spPr bwMode="auto">
            <a:xfrm flipV="1">
              <a:off x="2830" y="1384"/>
              <a:ext cx="65" cy="0"/>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37" name="Line 36">
              <a:extLst>
                <a:ext uri="{FF2B5EF4-FFF2-40B4-BE49-F238E27FC236}">
                  <a16:creationId xmlns:a16="http://schemas.microsoft.com/office/drawing/2014/main" id="{98F084AF-5317-49EA-0FD9-6DA530F1ACE7}"/>
                </a:ext>
              </a:extLst>
            </p:cNvPr>
            <p:cNvSpPr>
              <a:spLocks noChangeShapeType="1"/>
            </p:cNvSpPr>
            <p:nvPr/>
          </p:nvSpPr>
          <p:spPr bwMode="auto">
            <a:xfrm flipV="1">
              <a:off x="3040" y="1479"/>
              <a:ext cx="0" cy="64"/>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38" name="Line 37">
              <a:extLst>
                <a:ext uri="{FF2B5EF4-FFF2-40B4-BE49-F238E27FC236}">
                  <a16:creationId xmlns:a16="http://schemas.microsoft.com/office/drawing/2014/main" id="{C7966022-18F6-BF2A-5D5B-FC45385D5143}"/>
                </a:ext>
              </a:extLst>
            </p:cNvPr>
            <p:cNvSpPr>
              <a:spLocks noChangeShapeType="1"/>
            </p:cNvSpPr>
            <p:nvPr/>
          </p:nvSpPr>
          <p:spPr bwMode="auto">
            <a:xfrm flipH="1">
              <a:off x="3216" y="1384"/>
              <a:ext cx="86" cy="0"/>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39" name="Line 39">
              <a:extLst>
                <a:ext uri="{FF2B5EF4-FFF2-40B4-BE49-F238E27FC236}">
                  <a16:creationId xmlns:a16="http://schemas.microsoft.com/office/drawing/2014/main" id="{5DFAF4F0-7E1B-B90A-23FE-BB0DE4A6974A}"/>
                </a:ext>
              </a:extLst>
            </p:cNvPr>
            <p:cNvSpPr>
              <a:spLocks noChangeShapeType="1"/>
            </p:cNvSpPr>
            <p:nvPr/>
          </p:nvSpPr>
          <p:spPr bwMode="auto">
            <a:xfrm flipH="1" flipV="1">
              <a:off x="3174" y="1176"/>
              <a:ext cx="186" cy="4"/>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0" name="Line 40">
              <a:extLst>
                <a:ext uri="{FF2B5EF4-FFF2-40B4-BE49-F238E27FC236}">
                  <a16:creationId xmlns:a16="http://schemas.microsoft.com/office/drawing/2014/main" id="{73ECF225-001D-77DC-6DAC-B6FF96AE3BC2}"/>
                </a:ext>
              </a:extLst>
            </p:cNvPr>
            <p:cNvSpPr>
              <a:spLocks noChangeShapeType="1"/>
            </p:cNvSpPr>
            <p:nvPr/>
          </p:nvSpPr>
          <p:spPr bwMode="auto">
            <a:xfrm flipH="1">
              <a:off x="3374" y="1008"/>
              <a:ext cx="59" cy="105"/>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1" name="Line 43">
              <a:extLst>
                <a:ext uri="{FF2B5EF4-FFF2-40B4-BE49-F238E27FC236}">
                  <a16:creationId xmlns:a16="http://schemas.microsoft.com/office/drawing/2014/main" id="{C5D34F71-C85B-0AE2-0C16-666FF5048FE0}"/>
                </a:ext>
              </a:extLst>
            </p:cNvPr>
            <p:cNvSpPr>
              <a:spLocks noChangeShapeType="1"/>
            </p:cNvSpPr>
            <p:nvPr/>
          </p:nvSpPr>
          <p:spPr bwMode="auto">
            <a:xfrm flipH="1" flipV="1">
              <a:off x="3402" y="1457"/>
              <a:ext cx="83" cy="105"/>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2" name="Line 45">
              <a:extLst>
                <a:ext uri="{FF2B5EF4-FFF2-40B4-BE49-F238E27FC236}">
                  <a16:creationId xmlns:a16="http://schemas.microsoft.com/office/drawing/2014/main" id="{431B35DF-C826-09DE-2CC5-C3490BB3FBF5}"/>
                </a:ext>
              </a:extLst>
            </p:cNvPr>
            <p:cNvSpPr>
              <a:spLocks noChangeShapeType="1"/>
            </p:cNvSpPr>
            <p:nvPr/>
          </p:nvSpPr>
          <p:spPr bwMode="auto">
            <a:xfrm flipV="1">
              <a:off x="2811" y="1628"/>
              <a:ext cx="115" cy="61"/>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3" name="Line 46">
              <a:extLst>
                <a:ext uri="{FF2B5EF4-FFF2-40B4-BE49-F238E27FC236}">
                  <a16:creationId xmlns:a16="http://schemas.microsoft.com/office/drawing/2014/main" id="{FF60E29A-4C14-056C-D5B0-429D0CFC27DF}"/>
                </a:ext>
              </a:extLst>
            </p:cNvPr>
            <p:cNvSpPr>
              <a:spLocks noChangeShapeType="1"/>
            </p:cNvSpPr>
            <p:nvPr/>
          </p:nvSpPr>
          <p:spPr bwMode="auto">
            <a:xfrm flipV="1">
              <a:off x="2576" y="975"/>
              <a:ext cx="115" cy="30"/>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4" name="Line 47">
              <a:extLst>
                <a:ext uri="{FF2B5EF4-FFF2-40B4-BE49-F238E27FC236}">
                  <a16:creationId xmlns:a16="http://schemas.microsoft.com/office/drawing/2014/main" id="{761D096B-3AFE-9CB0-8E86-9140CD9D148C}"/>
                </a:ext>
              </a:extLst>
            </p:cNvPr>
            <p:cNvSpPr>
              <a:spLocks noChangeShapeType="1"/>
            </p:cNvSpPr>
            <p:nvPr/>
          </p:nvSpPr>
          <p:spPr bwMode="auto">
            <a:xfrm>
              <a:off x="2750" y="1228"/>
              <a:ext cx="0" cy="93"/>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5" name="Line 48">
              <a:extLst>
                <a:ext uri="{FF2B5EF4-FFF2-40B4-BE49-F238E27FC236}">
                  <a16:creationId xmlns:a16="http://schemas.microsoft.com/office/drawing/2014/main" id="{9E8A9839-E5F7-6E05-8716-1F3157582890}"/>
                </a:ext>
              </a:extLst>
            </p:cNvPr>
            <p:cNvSpPr>
              <a:spLocks noChangeShapeType="1"/>
            </p:cNvSpPr>
            <p:nvPr/>
          </p:nvSpPr>
          <p:spPr bwMode="auto">
            <a:xfrm>
              <a:off x="2535" y="1308"/>
              <a:ext cx="56" cy="61"/>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6" name="Line 49">
              <a:extLst>
                <a:ext uri="{FF2B5EF4-FFF2-40B4-BE49-F238E27FC236}">
                  <a16:creationId xmlns:a16="http://schemas.microsoft.com/office/drawing/2014/main" id="{22BE7995-CA51-E998-7ADB-A6775B09C7D4}"/>
                </a:ext>
              </a:extLst>
            </p:cNvPr>
            <p:cNvSpPr>
              <a:spLocks noChangeShapeType="1"/>
            </p:cNvSpPr>
            <p:nvPr/>
          </p:nvSpPr>
          <p:spPr bwMode="auto">
            <a:xfrm flipV="1">
              <a:off x="2552" y="1443"/>
              <a:ext cx="78" cy="97"/>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47" name="AutoShape 51">
              <a:extLst>
                <a:ext uri="{FF2B5EF4-FFF2-40B4-BE49-F238E27FC236}">
                  <a16:creationId xmlns:a16="http://schemas.microsoft.com/office/drawing/2014/main" id="{04C8D645-E580-770B-53A1-1BD00031E123}"/>
                </a:ext>
              </a:extLst>
            </p:cNvPr>
            <p:cNvSpPr>
              <a:spLocks noChangeArrowheads="1"/>
            </p:cNvSpPr>
            <p:nvPr/>
          </p:nvSpPr>
          <p:spPr bwMode="auto">
            <a:xfrm>
              <a:off x="3221" y="1699"/>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48" name="AutoShape 52">
              <a:extLst>
                <a:ext uri="{FF2B5EF4-FFF2-40B4-BE49-F238E27FC236}">
                  <a16:creationId xmlns:a16="http://schemas.microsoft.com/office/drawing/2014/main" id="{A09F9C8F-EB3F-02A1-0B0B-891813D986D7}"/>
                </a:ext>
              </a:extLst>
            </p:cNvPr>
            <p:cNvSpPr>
              <a:spLocks noChangeArrowheads="1"/>
            </p:cNvSpPr>
            <p:nvPr/>
          </p:nvSpPr>
          <p:spPr bwMode="auto">
            <a:xfrm>
              <a:off x="2692" y="912"/>
              <a:ext cx="232"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49" name="Line 54">
              <a:extLst>
                <a:ext uri="{FF2B5EF4-FFF2-40B4-BE49-F238E27FC236}">
                  <a16:creationId xmlns:a16="http://schemas.microsoft.com/office/drawing/2014/main" id="{85DD3CE0-549F-1185-245F-6744ED092E1B}"/>
                </a:ext>
              </a:extLst>
            </p:cNvPr>
            <p:cNvSpPr>
              <a:spLocks noChangeShapeType="1"/>
            </p:cNvSpPr>
            <p:nvPr/>
          </p:nvSpPr>
          <p:spPr bwMode="auto">
            <a:xfrm>
              <a:off x="2925" y="974"/>
              <a:ext cx="115" cy="0"/>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50" name="Line 56">
              <a:extLst>
                <a:ext uri="{FF2B5EF4-FFF2-40B4-BE49-F238E27FC236}">
                  <a16:creationId xmlns:a16="http://schemas.microsoft.com/office/drawing/2014/main" id="{C050D958-273F-3676-CD57-F72DDD4927E8}"/>
                </a:ext>
              </a:extLst>
            </p:cNvPr>
            <p:cNvSpPr>
              <a:spLocks noChangeShapeType="1"/>
            </p:cNvSpPr>
            <p:nvPr/>
          </p:nvSpPr>
          <p:spPr bwMode="auto">
            <a:xfrm flipH="1" flipV="1">
              <a:off x="3148" y="1665"/>
              <a:ext cx="86" cy="62"/>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51" name="Line 57">
              <a:extLst>
                <a:ext uri="{FF2B5EF4-FFF2-40B4-BE49-F238E27FC236}">
                  <a16:creationId xmlns:a16="http://schemas.microsoft.com/office/drawing/2014/main" id="{172D826B-AD30-1BBC-1555-6B07A3F97B23}"/>
                </a:ext>
              </a:extLst>
            </p:cNvPr>
            <p:cNvSpPr>
              <a:spLocks noChangeShapeType="1"/>
            </p:cNvSpPr>
            <p:nvPr/>
          </p:nvSpPr>
          <p:spPr bwMode="auto">
            <a:xfrm flipH="1">
              <a:off x="2431" y="1070"/>
              <a:ext cx="28" cy="156"/>
            </a:xfrm>
            <a:prstGeom prst="line">
              <a:avLst/>
            </a:prstGeom>
            <a:noFill/>
            <a:ln w="12700">
              <a:solidFill>
                <a:schemeClr val="tx1"/>
              </a:solidFill>
              <a:round/>
              <a:headEnd type="none" w="sm" len="sm"/>
              <a:tailEnd type="arrow" w="sm" len="sm"/>
            </a:ln>
            <a:extLst>
              <a:ext uri="{909E8E84-426E-40DD-AFC4-6F175D3DCCD1}">
                <a14:hiddenFill xmlns:a14="http://schemas.microsoft.com/office/drawing/2010/main">
                  <a:noFill/>
                </a14:hiddenFill>
              </a:ext>
            </a:extLst>
          </p:spPr>
          <p:txBody>
            <a:bodyPr/>
            <a:lstStyle/>
            <a:p>
              <a:endParaRPr lang="ja-JP" altLang="en-US"/>
            </a:p>
          </p:txBody>
        </p:sp>
        <p:sp>
          <p:nvSpPr>
            <p:cNvPr id="33952" name="AutoShape 18">
              <a:extLst>
                <a:ext uri="{FF2B5EF4-FFF2-40B4-BE49-F238E27FC236}">
                  <a16:creationId xmlns:a16="http://schemas.microsoft.com/office/drawing/2014/main" id="{0290B0F6-61BF-9B6B-54D4-CC1576778C3B}"/>
                </a:ext>
              </a:extLst>
            </p:cNvPr>
            <p:cNvSpPr>
              <a:spLocks noChangeArrowheads="1"/>
            </p:cNvSpPr>
            <p:nvPr/>
          </p:nvSpPr>
          <p:spPr bwMode="auto">
            <a:xfrm>
              <a:off x="3041" y="937"/>
              <a:ext cx="232" cy="124"/>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53" name="AutoShape 23">
              <a:extLst>
                <a:ext uri="{FF2B5EF4-FFF2-40B4-BE49-F238E27FC236}">
                  <a16:creationId xmlns:a16="http://schemas.microsoft.com/office/drawing/2014/main" id="{DC363D55-CD21-9F8C-5C23-1739DDD4C06A}"/>
                </a:ext>
              </a:extLst>
            </p:cNvPr>
            <p:cNvSpPr>
              <a:spLocks noChangeArrowheads="1"/>
            </p:cNvSpPr>
            <p:nvPr/>
          </p:nvSpPr>
          <p:spPr bwMode="auto">
            <a:xfrm>
              <a:off x="3292" y="1119"/>
              <a:ext cx="234" cy="127"/>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sp>
          <p:nvSpPr>
            <p:cNvPr id="33954" name="AutoShape 32">
              <a:extLst>
                <a:ext uri="{FF2B5EF4-FFF2-40B4-BE49-F238E27FC236}">
                  <a16:creationId xmlns:a16="http://schemas.microsoft.com/office/drawing/2014/main" id="{42EF2B11-6341-36DA-B912-ABD73B078A5E}"/>
                </a:ext>
              </a:extLst>
            </p:cNvPr>
            <p:cNvSpPr>
              <a:spLocks noChangeArrowheads="1"/>
            </p:cNvSpPr>
            <p:nvPr/>
          </p:nvSpPr>
          <p:spPr bwMode="auto">
            <a:xfrm>
              <a:off x="2361" y="1507"/>
              <a:ext cx="231" cy="125"/>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800">
                <a:latin typeface="Times New Roman" panose="02020603050405020304" pitchFamily="18" charset="0"/>
              </a:endParaRPr>
            </a:p>
          </p:txBody>
        </p:sp>
      </p:grpSp>
      <p:grpSp>
        <p:nvGrpSpPr>
          <p:cNvPr id="33829" name="Group 124">
            <a:extLst>
              <a:ext uri="{FF2B5EF4-FFF2-40B4-BE49-F238E27FC236}">
                <a16:creationId xmlns:a16="http://schemas.microsoft.com/office/drawing/2014/main" id="{ADEE8023-775B-1DD4-DD1A-D3FDBA3AADEA}"/>
              </a:ext>
            </a:extLst>
          </p:cNvPr>
          <p:cNvGrpSpPr>
            <a:grpSpLocks/>
          </p:cNvGrpSpPr>
          <p:nvPr/>
        </p:nvGrpSpPr>
        <p:grpSpPr bwMode="auto">
          <a:xfrm>
            <a:off x="742367" y="4052785"/>
            <a:ext cx="1981200" cy="1143000"/>
            <a:chOff x="960" y="3051"/>
            <a:chExt cx="2845" cy="1035"/>
          </a:xfrm>
        </p:grpSpPr>
        <p:sp>
          <p:nvSpPr>
            <p:cNvPr id="33880" name="Rectangle 26">
              <a:extLst>
                <a:ext uri="{FF2B5EF4-FFF2-40B4-BE49-F238E27FC236}">
                  <a16:creationId xmlns:a16="http://schemas.microsoft.com/office/drawing/2014/main" id="{85EB6945-6999-D4DA-1220-D1946582866D}"/>
                </a:ext>
              </a:extLst>
            </p:cNvPr>
            <p:cNvSpPr>
              <a:spLocks noChangeArrowheads="1"/>
            </p:cNvSpPr>
            <p:nvPr/>
          </p:nvSpPr>
          <p:spPr bwMode="auto">
            <a:xfrm>
              <a:off x="960" y="3459"/>
              <a:ext cx="638" cy="201"/>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endParaRPr lang="ja-JP" altLang="ja-JP" sz="1100">
                <a:latin typeface="Times New Roman" panose="02020603050405020304" pitchFamily="18" charset="0"/>
              </a:endParaRPr>
            </a:p>
          </p:txBody>
        </p:sp>
        <p:sp>
          <p:nvSpPr>
            <p:cNvPr id="33881" name="Rectangle 27">
              <a:extLst>
                <a:ext uri="{FF2B5EF4-FFF2-40B4-BE49-F238E27FC236}">
                  <a16:creationId xmlns:a16="http://schemas.microsoft.com/office/drawing/2014/main" id="{7B74A0E0-3727-9F6A-2495-D62658D7192A}"/>
                </a:ext>
              </a:extLst>
            </p:cNvPr>
            <p:cNvSpPr>
              <a:spLocks noChangeArrowheads="1"/>
            </p:cNvSpPr>
            <p:nvPr/>
          </p:nvSpPr>
          <p:spPr bwMode="auto">
            <a:xfrm>
              <a:off x="1797" y="3186"/>
              <a:ext cx="528" cy="1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2" name="Rectangle 28">
              <a:extLst>
                <a:ext uri="{FF2B5EF4-FFF2-40B4-BE49-F238E27FC236}">
                  <a16:creationId xmlns:a16="http://schemas.microsoft.com/office/drawing/2014/main" id="{CAB2A747-7CAE-0286-30F2-249745808AA1}"/>
                </a:ext>
              </a:extLst>
            </p:cNvPr>
            <p:cNvSpPr>
              <a:spLocks noChangeArrowheads="1"/>
            </p:cNvSpPr>
            <p:nvPr/>
          </p:nvSpPr>
          <p:spPr bwMode="auto">
            <a:xfrm>
              <a:off x="1797" y="3726"/>
              <a:ext cx="528" cy="1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3" name="Rectangle 29">
              <a:extLst>
                <a:ext uri="{FF2B5EF4-FFF2-40B4-BE49-F238E27FC236}">
                  <a16:creationId xmlns:a16="http://schemas.microsoft.com/office/drawing/2014/main" id="{6BF351DC-C197-6982-C921-C7B07BCC5E78}"/>
                </a:ext>
              </a:extLst>
            </p:cNvPr>
            <p:cNvSpPr>
              <a:spLocks noChangeArrowheads="1"/>
            </p:cNvSpPr>
            <p:nvPr/>
          </p:nvSpPr>
          <p:spPr bwMode="auto">
            <a:xfrm>
              <a:off x="3276" y="3051"/>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4" name="Rectangle 30">
              <a:extLst>
                <a:ext uri="{FF2B5EF4-FFF2-40B4-BE49-F238E27FC236}">
                  <a16:creationId xmlns:a16="http://schemas.microsoft.com/office/drawing/2014/main" id="{EA512234-39B5-DD63-5EDB-4202ACEF96AF}"/>
                </a:ext>
              </a:extLst>
            </p:cNvPr>
            <p:cNvSpPr>
              <a:spLocks noChangeArrowheads="1"/>
            </p:cNvSpPr>
            <p:nvPr/>
          </p:nvSpPr>
          <p:spPr bwMode="auto">
            <a:xfrm>
              <a:off x="3276" y="3186"/>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70000"/>
                </a:lnSpc>
                <a:spcBef>
                  <a:spcPct val="0"/>
                </a:spcBef>
                <a:buFontTx/>
                <a:buNone/>
              </a:pPr>
              <a:endParaRPr lang="ja-JP" altLang="ja-JP" sz="1000">
                <a:latin typeface="Times New Roman" panose="02020603050405020304" pitchFamily="18" charset="0"/>
              </a:endParaRPr>
            </a:p>
          </p:txBody>
        </p:sp>
        <p:sp>
          <p:nvSpPr>
            <p:cNvPr id="33885" name="Rectangle 31">
              <a:extLst>
                <a:ext uri="{FF2B5EF4-FFF2-40B4-BE49-F238E27FC236}">
                  <a16:creationId xmlns:a16="http://schemas.microsoft.com/office/drawing/2014/main" id="{FE400B5E-F0A9-3923-438A-08923FD42D80}"/>
                </a:ext>
              </a:extLst>
            </p:cNvPr>
            <p:cNvSpPr>
              <a:spLocks noChangeArrowheads="1"/>
            </p:cNvSpPr>
            <p:nvPr/>
          </p:nvSpPr>
          <p:spPr bwMode="auto">
            <a:xfrm>
              <a:off x="3276" y="3321"/>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6" name="Rectangle 32">
              <a:extLst>
                <a:ext uri="{FF2B5EF4-FFF2-40B4-BE49-F238E27FC236}">
                  <a16:creationId xmlns:a16="http://schemas.microsoft.com/office/drawing/2014/main" id="{EB87912D-6407-B46F-20AC-96F91377A243}"/>
                </a:ext>
              </a:extLst>
            </p:cNvPr>
            <p:cNvSpPr>
              <a:spLocks noChangeArrowheads="1"/>
            </p:cNvSpPr>
            <p:nvPr/>
          </p:nvSpPr>
          <p:spPr bwMode="auto">
            <a:xfrm>
              <a:off x="3276" y="3456"/>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7" name="Rectangle 33">
              <a:extLst>
                <a:ext uri="{FF2B5EF4-FFF2-40B4-BE49-F238E27FC236}">
                  <a16:creationId xmlns:a16="http://schemas.microsoft.com/office/drawing/2014/main" id="{D32236F7-1A87-1153-AFE4-B670D39CF3D9}"/>
                </a:ext>
              </a:extLst>
            </p:cNvPr>
            <p:cNvSpPr>
              <a:spLocks noChangeArrowheads="1"/>
            </p:cNvSpPr>
            <p:nvPr/>
          </p:nvSpPr>
          <p:spPr bwMode="auto">
            <a:xfrm>
              <a:off x="3276" y="3591"/>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8" name="Rectangle 34">
              <a:extLst>
                <a:ext uri="{FF2B5EF4-FFF2-40B4-BE49-F238E27FC236}">
                  <a16:creationId xmlns:a16="http://schemas.microsoft.com/office/drawing/2014/main" id="{FD2E555A-74DE-C51B-1F17-ADF8BCD79349}"/>
                </a:ext>
              </a:extLst>
            </p:cNvPr>
            <p:cNvSpPr>
              <a:spLocks noChangeArrowheads="1"/>
            </p:cNvSpPr>
            <p:nvPr/>
          </p:nvSpPr>
          <p:spPr bwMode="auto">
            <a:xfrm>
              <a:off x="3276" y="3726"/>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89" name="Rectangle 35">
              <a:extLst>
                <a:ext uri="{FF2B5EF4-FFF2-40B4-BE49-F238E27FC236}">
                  <a16:creationId xmlns:a16="http://schemas.microsoft.com/office/drawing/2014/main" id="{BDA57C8B-3DA0-B4A6-CE7F-30FE596780E3}"/>
                </a:ext>
              </a:extLst>
            </p:cNvPr>
            <p:cNvSpPr>
              <a:spLocks noChangeArrowheads="1"/>
            </p:cNvSpPr>
            <p:nvPr/>
          </p:nvSpPr>
          <p:spPr bwMode="auto">
            <a:xfrm>
              <a:off x="2537" y="3096"/>
              <a:ext cx="528"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0" name="Rectangle 36">
              <a:extLst>
                <a:ext uri="{FF2B5EF4-FFF2-40B4-BE49-F238E27FC236}">
                  <a16:creationId xmlns:a16="http://schemas.microsoft.com/office/drawing/2014/main" id="{B03CE6A3-F4B8-4C67-07B2-EF02950A74FE}"/>
                </a:ext>
              </a:extLst>
            </p:cNvPr>
            <p:cNvSpPr>
              <a:spLocks noChangeArrowheads="1"/>
            </p:cNvSpPr>
            <p:nvPr/>
          </p:nvSpPr>
          <p:spPr bwMode="auto">
            <a:xfrm>
              <a:off x="2537" y="3366"/>
              <a:ext cx="528"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1" name="Rectangle 37">
              <a:extLst>
                <a:ext uri="{FF2B5EF4-FFF2-40B4-BE49-F238E27FC236}">
                  <a16:creationId xmlns:a16="http://schemas.microsoft.com/office/drawing/2014/main" id="{1552F436-A563-9158-29DF-E9FFB28B00A1}"/>
                </a:ext>
              </a:extLst>
            </p:cNvPr>
            <p:cNvSpPr>
              <a:spLocks noChangeArrowheads="1"/>
            </p:cNvSpPr>
            <p:nvPr/>
          </p:nvSpPr>
          <p:spPr bwMode="auto">
            <a:xfrm>
              <a:off x="2537" y="3636"/>
              <a:ext cx="528"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2" name="Rectangle 38">
              <a:extLst>
                <a:ext uri="{FF2B5EF4-FFF2-40B4-BE49-F238E27FC236}">
                  <a16:creationId xmlns:a16="http://schemas.microsoft.com/office/drawing/2014/main" id="{B072E112-062C-B29C-1D9C-744EF650A5B1}"/>
                </a:ext>
              </a:extLst>
            </p:cNvPr>
            <p:cNvSpPr>
              <a:spLocks noChangeArrowheads="1"/>
            </p:cNvSpPr>
            <p:nvPr/>
          </p:nvSpPr>
          <p:spPr bwMode="auto">
            <a:xfrm>
              <a:off x="3276" y="3861"/>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3" name="Rectangle 39">
              <a:extLst>
                <a:ext uri="{FF2B5EF4-FFF2-40B4-BE49-F238E27FC236}">
                  <a16:creationId xmlns:a16="http://schemas.microsoft.com/office/drawing/2014/main" id="{7AC303C7-D5E1-9F0C-7FBE-C8508A9F333D}"/>
                </a:ext>
              </a:extLst>
            </p:cNvPr>
            <p:cNvSpPr>
              <a:spLocks noChangeArrowheads="1"/>
            </p:cNvSpPr>
            <p:nvPr/>
          </p:nvSpPr>
          <p:spPr bwMode="auto">
            <a:xfrm>
              <a:off x="3276" y="3996"/>
              <a:ext cx="529" cy="9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4" name="Rectangle 40">
              <a:extLst>
                <a:ext uri="{FF2B5EF4-FFF2-40B4-BE49-F238E27FC236}">
                  <a16:creationId xmlns:a16="http://schemas.microsoft.com/office/drawing/2014/main" id="{DB30B047-80B1-4E38-6E01-FA8EB2104487}"/>
                </a:ext>
              </a:extLst>
            </p:cNvPr>
            <p:cNvSpPr>
              <a:spLocks noChangeArrowheads="1"/>
            </p:cNvSpPr>
            <p:nvPr/>
          </p:nvSpPr>
          <p:spPr bwMode="auto">
            <a:xfrm>
              <a:off x="2537" y="3906"/>
              <a:ext cx="528"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000">
                <a:latin typeface="Times New Roman" panose="02020603050405020304" pitchFamily="18" charset="0"/>
              </a:endParaRPr>
            </a:p>
          </p:txBody>
        </p:sp>
        <p:sp>
          <p:nvSpPr>
            <p:cNvPr id="33895" name="Line 41">
              <a:extLst>
                <a:ext uri="{FF2B5EF4-FFF2-40B4-BE49-F238E27FC236}">
                  <a16:creationId xmlns:a16="http://schemas.microsoft.com/office/drawing/2014/main" id="{291B5C68-9A88-9125-AAC9-4419617CD861}"/>
                </a:ext>
              </a:extLst>
            </p:cNvPr>
            <p:cNvSpPr>
              <a:spLocks noChangeShapeType="1"/>
            </p:cNvSpPr>
            <p:nvPr/>
          </p:nvSpPr>
          <p:spPr bwMode="auto">
            <a:xfrm>
              <a:off x="1691" y="3278"/>
              <a:ext cx="0" cy="53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896" name="Line 42">
              <a:extLst>
                <a:ext uri="{FF2B5EF4-FFF2-40B4-BE49-F238E27FC236}">
                  <a16:creationId xmlns:a16="http://schemas.microsoft.com/office/drawing/2014/main" id="{80C090BD-E179-9E6B-ABC0-D64808E72E04}"/>
                </a:ext>
              </a:extLst>
            </p:cNvPr>
            <p:cNvSpPr>
              <a:spLocks noChangeShapeType="1"/>
            </p:cNvSpPr>
            <p:nvPr/>
          </p:nvSpPr>
          <p:spPr bwMode="auto">
            <a:xfrm>
              <a:off x="2431" y="3683"/>
              <a:ext cx="0" cy="26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897" name="Line 43">
              <a:extLst>
                <a:ext uri="{FF2B5EF4-FFF2-40B4-BE49-F238E27FC236}">
                  <a16:creationId xmlns:a16="http://schemas.microsoft.com/office/drawing/2014/main" id="{02EA457E-ED99-5651-DE2C-796023633CCA}"/>
                </a:ext>
              </a:extLst>
            </p:cNvPr>
            <p:cNvSpPr>
              <a:spLocks noChangeShapeType="1"/>
            </p:cNvSpPr>
            <p:nvPr/>
          </p:nvSpPr>
          <p:spPr bwMode="auto">
            <a:xfrm>
              <a:off x="2431" y="3143"/>
              <a:ext cx="0" cy="26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898" name="Line 44">
              <a:extLst>
                <a:ext uri="{FF2B5EF4-FFF2-40B4-BE49-F238E27FC236}">
                  <a16:creationId xmlns:a16="http://schemas.microsoft.com/office/drawing/2014/main" id="{155DCA8E-AFC5-67BC-2A61-5759CFFD7E8D}"/>
                </a:ext>
              </a:extLst>
            </p:cNvPr>
            <p:cNvSpPr>
              <a:spLocks noChangeShapeType="1"/>
            </p:cNvSpPr>
            <p:nvPr/>
          </p:nvSpPr>
          <p:spPr bwMode="auto">
            <a:xfrm>
              <a:off x="2433" y="314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899" name="Line 45">
              <a:extLst>
                <a:ext uri="{FF2B5EF4-FFF2-40B4-BE49-F238E27FC236}">
                  <a16:creationId xmlns:a16="http://schemas.microsoft.com/office/drawing/2014/main" id="{724B694E-A4F0-96B5-E1D4-B25DB1636A66}"/>
                </a:ext>
              </a:extLst>
            </p:cNvPr>
            <p:cNvSpPr>
              <a:spLocks noChangeShapeType="1"/>
            </p:cNvSpPr>
            <p:nvPr/>
          </p:nvSpPr>
          <p:spPr bwMode="auto">
            <a:xfrm>
              <a:off x="1694" y="327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0" name="Line 46">
              <a:extLst>
                <a:ext uri="{FF2B5EF4-FFF2-40B4-BE49-F238E27FC236}">
                  <a16:creationId xmlns:a16="http://schemas.microsoft.com/office/drawing/2014/main" id="{605B40F1-0AC8-DCE2-C3A1-451566CFEE86}"/>
                </a:ext>
              </a:extLst>
            </p:cNvPr>
            <p:cNvSpPr>
              <a:spLocks noChangeShapeType="1"/>
            </p:cNvSpPr>
            <p:nvPr/>
          </p:nvSpPr>
          <p:spPr bwMode="auto">
            <a:xfrm>
              <a:off x="2433" y="341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1" name="Line 47">
              <a:extLst>
                <a:ext uri="{FF2B5EF4-FFF2-40B4-BE49-F238E27FC236}">
                  <a16:creationId xmlns:a16="http://schemas.microsoft.com/office/drawing/2014/main" id="{5AD2A5BB-5181-8652-95A7-01D4CBF43D3B}"/>
                </a:ext>
              </a:extLst>
            </p:cNvPr>
            <p:cNvSpPr>
              <a:spLocks noChangeShapeType="1"/>
            </p:cNvSpPr>
            <p:nvPr/>
          </p:nvSpPr>
          <p:spPr bwMode="auto">
            <a:xfrm>
              <a:off x="2433" y="368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2" name="Line 48">
              <a:extLst>
                <a:ext uri="{FF2B5EF4-FFF2-40B4-BE49-F238E27FC236}">
                  <a16:creationId xmlns:a16="http://schemas.microsoft.com/office/drawing/2014/main" id="{301F4A98-A47E-FA80-0A0D-E0CFF1F1B67A}"/>
                </a:ext>
              </a:extLst>
            </p:cNvPr>
            <p:cNvSpPr>
              <a:spLocks noChangeShapeType="1"/>
            </p:cNvSpPr>
            <p:nvPr/>
          </p:nvSpPr>
          <p:spPr bwMode="auto">
            <a:xfrm>
              <a:off x="1694" y="381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3" name="Line 49">
              <a:extLst>
                <a:ext uri="{FF2B5EF4-FFF2-40B4-BE49-F238E27FC236}">
                  <a16:creationId xmlns:a16="http://schemas.microsoft.com/office/drawing/2014/main" id="{D5BA00D2-13CB-9638-8F4F-65C6AB703947}"/>
                </a:ext>
              </a:extLst>
            </p:cNvPr>
            <p:cNvSpPr>
              <a:spLocks noChangeShapeType="1"/>
            </p:cNvSpPr>
            <p:nvPr/>
          </p:nvSpPr>
          <p:spPr bwMode="auto">
            <a:xfrm>
              <a:off x="2433" y="395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4" name="Line 50">
              <a:extLst>
                <a:ext uri="{FF2B5EF4-FFF2-40B4-BE49-F238E27FC236}">
                  <a16:creationId xmlns:a16="http://schemas.microsoft.com/office/drawing/2014/main" id="{F2436153-145E-CFFD-9CB1-0A9E0430BEE9}"/>
                </a:ext>
              </a:extLst>
            </p:cNvPr>
            <p:cNvSpPr>
              <a:spLocks noChangeShapeType="1"/>
            </p:cNvSpPr>
            <p:nvPr/>
          </p:nvSpPr>
          <p:spPr bwMode="auto">
            <a:xfrm>
              <a:off x="1588" y="354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5" name="Line 51">
              <a:extLst>
                <a:ext uri="{FF2B5EF4-FFF2-40B4-BE49-F238E27FC236}">
                  <a16:creationId xmlns:a16="http://schemas.microsoft.com/office/drawing/2014/main" id="{126BCED2-BD2F-EBCB-1141-D621975EAC25}"/>
                </a:ext>
              </a:extLst>
            </p:cNvPr>
            <p:cNvSpPr>
              <a:spLocks noChangeShapeType="1"/>
            </p:cNvSpPr>
            <p:nvPr/>
          </p:nvSpPr>
          <p:spPr bwMode="auto">
            <a:xfrm>
              <a:off x="3173" y="309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6" name="Line 52">
              <a:extLst>
                <a:ext uri="{FF2B5EF4-FFF2-40B4-BE49-F238E27FC236}">
                  <a16:creationId xmlns:a16="http://schemas.microsoft.com/office/drawing/2014/main" id="{BF344C28-E8A0-6002-EF64-6E0FFBF81925}"/>
                </a:ext>
              </a:extLst>
            </p:cNvPr>
            <p:cNvSpPr>
              <a:spLocks noChangeShapeType="1"/>
            </p:cNvSpPr>
            <p:nvPr/>
          </p:nvSpPr>
          <p:spPr bwMode="auto">
            <a:xfrm>
              <a:off x="3173" y="3231"/>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7" name="Line 53">
              <a:extLst>
                <a:ext uri="{FF2B5EF4-FFF2-40B4-BE49-F238E27FC236}">
                  <a16:creationId xmlns:a16="http://schemas.microsoft.com/office/drawing/2014/main" id="{138E7B51-E5B7-F3B4-102F-B2D812BE11AF}"/>
                </a:ext>
              </a:extLst>
            </p:cNvPr>
            <p:cNvSpPr>
              <a:spLocks noChangeShapeType="1"/>
            </p:cNvSpPr>
            <p:nvPr/>
          </p:nvSpPr>
          <p:spPr bwMode="auto">
            <a:xfrm>
              <a:off x="3173" y="336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8" name="Line 54">
              <a:extLst>
                <a:ext uri="{FF2B5EF4-FFF2-40B4-BE49-F238E27FC236}">
                  <a16:creationId xmlns:a16="http://schemas.microsoft.com/office/drawing/2014/main" id="{2AD06F91-C4A0-F673-4EBE-F1C9F852B12A}"/>
                </a:ext>
              </a:extLst>
            </p:cNvPr>
            <p:cNvSpPr>
              <a:spLocks noChangeShapeType="1"/>
            </p:cNvSpPr>
            <p:nvPr/>
          </p:nvSpPr>
          <p:spPr bwMode="auto">
            <a:xfrm>
              <a:off x="3173" y="3501"/>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09" name="Line 55">
              <a:extLst>
                <a:ext uri="{FF2B5EF4-FFF2-40B4-BE49-F238E27FC236}">
                  <a16:creationId xmlns:a16="http://schemas.microsoft.com/office/drawing/2014/main" id="{D9448A48-7952-DEB1-D80B-BBB80A8F26CA}"/>
                </a:ext>
              </a:extLst>
            </p:cNvPr>
            <p:cNvSpPr>
              <a:spLocks noChangeShapeType="1"/>
            </p:cNvSpPr>
            <p:nvPr/>
          </p:nvSpPr>
          <p:spPr bwMode="auto">
            <a:xfrm>
              <a:off x="3173" y="363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0" name="Line 56">
              <a:extLst>
                <a:ext uri="{FF2B5EF4-FFF2-40B4-BE49-F238E27FC236}">
                  <a16:creationId xmlns:a16="http://schemas.microsoft.com/office/drawing/2014/main" id="{2E0ABC16-7DBA-E14A-B835-E61F821CBF2E}"/>
                </a:ext>
              </a:extLst>
            </p:cNvPr>
            <p:cNvSpPr>
              <a:spLocks noChangeShapeType="1"/>
            </p:cNvSpPr>
            <p:nvPr/>
          </p:nvSpPr>
          <p:spPr bwMode="auto">
            <a:xfrm>
              <a:off x="3173" y="3771"/>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1" name="Line 57">
              <a:extLst>
                <a:ext uri="{FF2B5EF4-FFF2-40B4-BE49-F238E27FC236}">
                  <a16:creationId xmlns:a16="http://schemas.microsoft.com/office/drawing/2014/main" id="{733EB2EB-A131-8AA7-A943-FF68737A5F4E}"/>
                </a:ext>
              </a:extLst>
            </p:cNvPr>
            <p:cNvSpPr>
              <a:spLocks noChangeShapeType="1"/>
            </p:cNvSpPr>
            <p:nvPr/>
          </p:nvSpPr>
          <p:spPr bwMode="auto">
            <a:xfrm>
              <a:off x="3173" y="390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2" name="Line 58">
              <a:extLst>
                <a:ext uri="{FF2B5EF4-FFF2-40B4-BE49-F238E27FC236}">
                  <a16:creationId xmlns:a16="http://schemas.microsoft.com/office/drawing/2014/main" id="{1890918A-757E-586D-DE47-D6873878139F}"/>
                </a:ext>
              </a:extLst>
            </p:cNvPr>
            <p:cNvSpPr>
              <a:spLocks noChangeShapeType="1"/>
            </p:cNvSpPr>
            <p:nvPr/>
          </p:nvSpPr>
          <p:spPr bwMode="auto">
            <a:xfrm>
              <a:off x="3173" y="4041"/>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3" name="Line 59">
              <a:extLst>
                <a:ext uri="{FF2B5EF4-FFF2-40B4-BE49-F238E27FC236}">
                  <a16:creationId xmlns:a16="http://schemas.microsoft.com/office/drawing/2014/main" id="{3DE7C868-E5A4-C3D9-CE67-978984EBA86C}"/>
                </a:ext>
              </a:extLst>
            </p:cNvPr>
            <p:cNvSpPr>
              <a:spLocks noChangeShapeType="1"/>
            </p:cNvSpPr>
            <p:nvPr/>
          </p:nvSpPr>
          <p:spPr bwMode="auto">
            <a:xfrm>
              <a:off x="2328" y="327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4" name="Line 60">
              <a:extLst>
                <a:ext uri="{FF2B5EF4-FFF2-40B4-BE49-F238E27FC236}">
                  <a16:creationId xmlns:a16="http://schemas.microsoft.com/office/drawing/2014/main" id="{A7C8F5F4-BBE1-75E3-4FE1-310BD1C19CFE}"/>
                </a:ext>
              </a:extLst>
            </p:cNvPr>
            <p:cNvSpPr>
              <a:spLocks noChangeShapeType="1"/>
            </p:cNvSpPr>
            <p:nvPr/>
          </p:nvSpPr>
          <p:spPr bwMode="auto">
            <a:xfrm>
              <a:off x="2328" y="381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5" name="Line 61">
              <a:extLst>
                <a:ext uri="{FF2B5EF4-FFF2-40B4-BE49-F238E27FC236}">
                  <a16:creationId xmlns:a16="http://schemas.microsoft.com/office/drawing/2014/main" id="{8EB9F3E1-CB4D-E87E-8DB3-6FAD70A02052}"/>
                </a:ext>
              </a:extLst>
            </p:cNvPr>
            <p:cNvSpPr>
              <a:spLocks noChangeShapeType="1"/>
            </p:cNvSpPr>
            <p:nvPr/>
          </p:nvSpPr>
          <p:spPr bwMode="auto">
            <a:xfrm>
              <a:off x="3279" y="3456"/>
              <a:ext cx="10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6" name="Line 62">
              <a:extLst>
                <a:ext uri="{FF2B5EF4-FFF2-40B4-BE49-F238E27FC236}">
                  <a16:creationId xmlns:a16="http://schemas.microsoft.com/office/drawing/2014/main" id="{8156EA84-9786-39BA-D81F-8E7237106B21}"/>
                </a:ext>
              </a:extLst>
            </p:cNvPr>
            <p:cNvSpPr>
              <a:spLocks noChangeShapeType="1"/>
            </p:cNvSpPr>
            <p:nvPr/>
          </p:nvSpPr>
          <p:spPr bwMode="auto">
            <a:xfrm>
              <a:off x="3067" y="314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7" name="Line 63">
              <a:extLst>
                <a:ext uri="{FF2B5EF4-FFF2-40B4-BE49-F238E27FC236}">
                  <a16:creationId xmlns:a16="http://schemas.microsoft.com/office/drawing/2014/main" id="{97144379-F4CA-9291-849E-F512302A2E55}"/>
                </a:ext>
              </a:extLst>
            </p:cNvPr>
            <p:cNvSpPr>
              <a:spLocks noChangeShapeType="1"/>
            </p:cNvSpPr>
            <p:nvPr/>
          </p:nvSpPr>
          <p:spPr bwMode="auto">
            <a:xfrm>
              <a:off x="3171" y="3098"/>
              <a:ext cx="0" cy="13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8" name="Line 64">
              <a:extLst>
                <a:ext uri="{FF2B5EF4-FFF2-40B4-BE49-F238E27FC236}">
                  <a16:creationId xmlns:a16="http://schemas.microsoft.com/office/drawing/2014/main" id="{F957999A-B0E2-30C4-1465-66204D21B51C}"/>
                </a:ext>
              </a:extLst>
            </p:cNvPr>
            <p:cNvSpPr>
              <a:spLocks noChangeShapeType="1"/>
            </p:cNvSpPr>
            <p:nvPr/>
          </p:nvSpPr>
          <p:spPr bwMode="auto">
            <a:xfrm>
              <a:off x="3171" y="3368"/>
              <a:ext cx="0" cy="13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19" name="Line 65">
              <a:extLst>
                <a:ext uri="{FF2B5EF4-FFF2-40B4-BE49-F238E27FC236}">
                  <a16:creationId xmlns:a16="http://schemas.microsoft.com/office/drawing/2014/main" id="{71F0AF45-5AC3-09A4-D21D-6D1A306BB639}"/>
                </a:ext>
              </a:extLst>
            </p:cNvPr>
            <p:cNvSpPr>
              <a:spLocks noChangeShapeType="1"/>
            </p:cNvSpPr>
            <p:nvPr/>
          </p:nvSpPr>
          <p:spPr bwMode="auto">
            <a:xfrm>
              <a:off x="3171" y="3638"/>
              <a:ext cx="0" cy="13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20" name="Line 66">
              <a:extLst>
                <a:ext uri="{FF2B5EF4-FFF2-40B4-BE49-F238E27FC236}">
                  <a16:creationId xmlns:a16="http://schemas.microsoft.com/office/drawing/2014/main" id="{7D1874D1-9E99-A433-4844-A00905B6D8E0}"/>
                </a:ext>
              </a:extLst>
            </p:cNvPr>
            <p:cNvSpPr>
              <a:spLocks noChangeShapeType="1"/>
            </p:cNvSpPr>
            <p:nvPr/>
          </p:nvSpPr>
          <p:spPr bwMode="auto">
            <a:xfrm>
              <a:off x="3171" y="3908"/>
              <a:ext cx="0" cy="13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21" name="Line 67">
              <a:extLst>
                <a:ext uri="{FF2B5EF4-FFF2-40B4-BE49-F238E27FC236}">
                  <a16:creationId xmlns:a16="http://schemas.microsoft.com/office/drawing/2014/main" id="{0763A62E-E55A-79E7-BF45-CC9ED96663B3}"/>
                </a:ext>
              </a:extLst>
            </p:cNvPr>
            <p:cNvSpPr>
              <a:spLocks noChangeShapeType="1"/>
            </p:cNvSpPr>
            <p:nvPr/>
          </p:nvSpPr>
          <p:spPr bwMode="auto">
            <a:xfrm>
              <a:off x="3067" y="341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22" name="Line 68">
              <a:extLst>
                <a:ext uri="{FF2B5EF4-FFF2-40B4-BE49-F238E27FC236}">
                  <a16:creationId xmlns:a16="http://schemas.microsoft.com/office/drawing/2014/main" id="{C3EAAE94-D051-6E37-2349-4D50DD84F5FE}"/>
                </a:ext>
              </a:extLst>
            </p:cNvPr>
            <p:cNvSpPr>
              <a:spLocks noChangeShapeType="1"/>
            </p:cNvSpPr>
            <p:nvPr/>
          </p:nvSpPr>
          <p:spPr bwMode="auto">
            <a:xfrm>
              <a:off x="3067" y="368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3923" name="Line 69">
              <a:extLst>
                <a:ext uri="{FF2B5EF4-FFF2-40B4-BE49-F238E27FC236}">
                  <a16:creationId xmlns:a16="http://schemas.microsoft.com/office/drawing/2014/main" id="{A3F4A3DD-CFB9-7AAE-38E3-9A340B6177E5}"/>
                </a:ext>
              </a:extLst>
            </p:cNvPr>
            <p:cNvSpPr>
              <a:spLocks noChangeShapeType="1"/>
            </p:cNvSpPr>
            <p:nvPr/>
          </p:nvSpPr>
          <p:spPr bwMode="auto">
            <a:xfrm>
              <a:off x="3067" y="3951"/>
              <a:ext cx="1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grpSp>
      <p:graphicFrame>
        <p:nvGraphicFramePr>
          <p:cNvPr id="4265" name="Group 169">
            <a:extLst>
              <a:ext uri="{FF2B5EF4-FFF2-40B4-BE49-F238E27FC236}">
                <a16:creationId xmlns:a16="http://schemas.microsoft.com/office/drawing/2014/main" id="{6C5E686D-7AEA-9F66-EA58-CD7C6FFBF6FD}"/>
              </a:ext>
            </a:extLst>
          </p:cNvPr>
          <p:cNvGraphicFramePr>
            <a:graphicFrameLocks noGrp="1"/>
          </p:cNvGraphicFramePr>
          <p:nvPr/>
        </p:nvGraphicFramePr>
        <p:xfrm>
          <a:off x="658650" y="5539744"/>
          <a:ext cx="2057400" cy="1066801"/>
        </p:xfrm>
        <a:graphic>
          <a:graphicData uri="http://schemas.openxmlformats.org/drawingml/2006/table">
            <a:tbl>
              <a:tblPr/>
              <a:tblGrid>
                <a:gridCol w="298450">
                  <a:extLst>
                    <a:ext uri="{9D8B030D-6E8A-4147-A177-3AD203B41FA5}">
                      <a16:colId xmlns:a16="http://schemas.microsoft.com/office/drawing/2014/main" val="20000"/>
                    </a:ext>
                  </a:extLst>
                </a:gridCol>
                <a:gridCol w="295275">
                  <a:extLst>
                    <a:ext uri="{9D8B030D-6E8A-4147-A177-3AD203B41FA5}">
                      <a16:colId xmlns:a16="http://schemas.microsoft.com/office/drawing/2014/main" val="20001"/>
                    </a:ext>
                  </a:extLst>
                </a:gridCol>
                <a:gridCol w="298450">
                  <a:extLst>
                    <a:ext uri="{9D8B030D-6E8A-4147-A177-3AD203B41FA5}">
                      <a16:colId xmlns:a16="http://schemas.microsoft.com/office/drawing/2014/main" val="20002"/>
                    </a:ext>
                  </a:extLst>
                </a:gridCol>
                <a:gridCol w="234950">
                  <a:extLst>
                    <a:ext uri="{9D8B030D-6E8A-4147-A177-3AD203B41FA5}">
                      <a16:colId xmlns:a16="http://schemas.microsoft.com/office/drawing/2014/main" val="20003"/>
                    </a:ext>
                  </a:extLst>
                </a:gridCol>
                <a:gridCol w="319088">
                  <a:extLst>
                    <a:ext uri="{9D8B030D-6E8A-4147-A177-3AD203B41FA5}">
                      <a16:colId xmlns:a16="http://schemas.microsoft.com/office/drawing/2014/main" val="20004"/>
                    </a:ext>
                  </a:extLst>
                </a:gridCol>
                <a:gridCol w="282575">
                  <a:extLst>
                    <a:ext uri="{9D8B030D-6E8A-4147-A177-3AD203B41FA5}">
                      <a16:colId xmlns:a16="http://schemas.microsoft.com/office/drawing/2014/main" val="20005"/>
                    </a:ext>
                  </a:extLst>
                </a:gridCol>
                <a:gridCol w="328612">
                  <a:extLst>
                    <a:ext uri="{9D8B030D-6E8A-4147-A177-3AD203B41FA5}">
                      <a16:colId xmlns:a16="http://schemas.microsoft.com/office/drawing/2014/main" val="20006"/>
                    </a:ext>
                  </a:extLst>
                </a:gridCol>
              </a:tblGrid>
              <a:tr h="21272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rgbClr val="FFFFFF"/>
                        </a:solidFill>
                        <a:effectLst/>
                        <a:latin typeface="HG丸ｺﾞｼｯｸM-PRO" panose="020F0600000000000000" pitchFamily="50" charset="-128"/>
                        <a:ea typeface="HG丸ｺﾞｼｯｸM-PRO" panose="020F06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Ａ</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Ｂ</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C</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D</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E</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rPr>
                        <a:t>F</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extLst>
                  <a:ext uri="{0D108BD9-81ED-4DB2-BD59-A6C34878D82A}">
                    <a16:rowId xmlns:a16="http://schemas.microsoft.com/office/drawing/2014/main" val="10000"/>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1"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１</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1272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1"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２</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143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1"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３</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1272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1"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４</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5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94" name="object 3">
            <a:extLst>
              <a:ext uri="{FF2B5EF4-FFF2-40B4-BE49-F238E27FC236}">
                <a16:creationId xmlns:a16="http://schemas.microsoft.com/office/drawing/2014/main" id="{C671879C-D7C5-4BBA-AF49-3BB528DCD636}"/>
              </a:ext>
            </a:extLst>
          </p:cNvPr>
          <p:cNvSpPr txBox="1">
            <a:spLocks/>
          </p:cNvSpPr>
          <p:nvPr/>
        </p:nvSpPr>
        <p:spPr>
          <a:xfrm>
            <a:off x="108154" y="39975"/>
            <a:ext cx="6259625" cy="511422"/>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1054735" algn="l"/>
              </a:tabLst>
            </a:pPr>
            <a:r>
              <a:rPr lang="en-US" altLang="ja-JP" sz="3600" spc="-5" dirty="0">
                <a:latin typeface="HGP創英角ﾎﾟｯﾌﾟ体" panose="040B0A00000000000000" pitchFamily="50" charset="-128"/>
                <a:ea typeface="HGP創英角ﾎﾟｯﾌﾟ体" panose="040B0A00000000000000" pitchFamily="50" charset="-128"/>
              </a:rPr>
              <a:t>1</a:t>
            </a:r>
            <a:r>
              <a:rPr lang="ja-JP" altLang="en-US" sz="3600" spc="-5" dirty="0">
                <a:latin typeface="HGP創英角ﾎﾟｯﾌﾟ体" panose="040B0A00000000000000" pitchFamily="50" charset="-128"/>
                <a:ea typeface="HGP創英角ﾎﾟｯﾌﾟ体" panose="040B0A00000000000000" pitchFamily="50" charset="-128"/>
              </a:rPr>
              <a:t>４</a:t>
            </a:r>
            <a:r>
              <a:rPr lang="ja-JP" altLang="en-US" sz="3600" dirty="0">
                <a:latin typeface="HGP創英角ﾎﾟｯﾌﾟ体" panose="040B0A00000000000000" pitchFamily="50" charset="-128"/>
                <a:ea typeface="HGP創英角ﾎﾟｯﾌﾟ体" panose="040B0A00000000000000" pitchFamily="50" charset="-128"/>
              </a:rPr>
              <a:t>）　新ＱＣ七つ道具の概要</a:t>
            </a:r>
          </a:p>
        </p:txBody>
      </p:sp>
      <p:sp>
        <p:nvSpPr>
          <p:cNvPr id="96" name="object 2">
            <a:extLst>
              <a:ext uri="{FF2B5EF4-FFF2-40B4-BE49-F238E27FC236}">
                <a16:creationId xmlns:a16="http://schemas.microsoft.com/office/drawing/2014/main" id="{ED42F4BE-F410-4E82-BA46-E45E6DC62016}"/>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39</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56" name="Group 136">
            <a:extLst>
              <a:ext uri="{FF2B5EF4-FFF2-40B4-BE49-F238E27FC236}">
                <a16:creationId xmlns:a16="http://schemas.microsoft.com/office/drawing/2014/main" id="{E868367D-579F-DB33-9955-6CBDCF2FDAEC}"/>
              </a:ext>
            </a:extLst>
          </p:cNvPr>
          <p:cNvGraphicFramePr>
            <a:graphicFrameLocks noGrp="1"/>
          </p:cNvGraphicFramePr>
          <p:nvPr>
            <p:ph type="body" idx="4294967295"/>
          </p:nvPr>
        </p:nvGraphicFramePr>
        <p:xfrm>
          <a:off x="88900" y="616968"/>
          <a:ext cx="8826501" cy="5873750"/>
        </p:xfrm>
        <a:graphic>
          <a:graphicData uri="http://schemas.openxmlformats.org/drawingml/2006/table">
            <a:tbl>
              <a:tblPr/>
              <a:tblGrid>
                <a:gridCol w="444500">
                  <a:extLst>
                    <a:ext uri="{9D8B030D-6E8A-4147-A177-3AD203B41FA5}">
                      <a16:colId xmlns:a16="http://schemas.microsoft.com/office/drawing/2014/main" val="20000"/>
                    </a:ext>
                  </a:extLst>
                </a:gridCol>
                <a:gridCol w="2431994">
                  <a:extLst>
                    <a:ext uri="{9D8B030D-6E8A-4147-A177-3AD203B41FA5}">
                      <a16:colId xmlns:a16="http://schemas.microsoft.com/office/drawing/2014/main" val="20001"/>
                    </a:ext>
                  </a:extLst>
                </a:gridCol>
                <a:gridCol w="2955301">
                  <a:extLst>
                    <a:ext uri="{9D8B030D-6E8A-4147-A177-3AD203B41FA5}">
                      <a16:colId xmlns:a16="http://schemas.microsoft.com/office/drawing/2014/main" val="20002"/>
                    </a:ext>
                  </a:extLst>
                </a:gridCol>
                <a:gridCol w="2994706">
                  <a:extLst>
                    <a:ext uri="{9D8B030D-6E8A-4147-A177-3AD203B41FA5}">
                      <a16:colId xmlns:a16="http://schemas.microsoft.com/office/drawing/2014/main" val="20003"/>
                    </a:ext>
                  </a:extLst>
                </a:gridCol>
              </a:tblGrid>
              <a:tr h="3962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手法名</a:t>
                      </a:r>
                    </a:p>
                  </a:txBody>
                  <a:tcPr marT="45717" marB="4571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基本的な形</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どんな時につかうか</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使用上のポイント</a:t>
                      </a:r>
                    </a:p>
                  </a:txBody>
                  <a:tcPr marT="45717" marB="4571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8905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アローダイヤグラム法</a:t>
                      </a:r>
                    </a:p>
                  </a:txBody>
                  <a:tcPr marT="45717" marB="45717"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日程計画を推進するとき、</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必要な各作業と実施順序・</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日程などを明確にするとき</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②作業の進捗状況のチェックが</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容易で計画変更に際して迅速</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な処置</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③関係者の意志の疎通</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平行する作業はできるだけ記入</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②各作業の順序を見極める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③作業時間の流れに従い、</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左から右へ展開する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④直列に並ぶ作業ラベルの最も</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多い経路を中央にする</a:t>
                      </a:r>
                    </a:p>
                  </a:txBody>
                  <a:tcPr marT="45717" marB="4571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88365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ＰＤＰＣ法</a:t>
                      </a:r>
                    </a:p>
                  </a:txBody>
                  <a:tcPr marT="45717" marB="45717"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目標達成のために事前に想定</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できる問題について考え、プ</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ロセスの進行を望ましい方向</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へ導くとき</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②問題の所在、最重点事項の確</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認</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③経験を生かして先を読み先手</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をとる</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スタートの状態を明確にする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②様々な結果を予測し、プロセス</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の進行をできるだけ望ましい</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方向に導く</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③事態の進展とともに何度も</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書き加え、書き直す</a:t>
                      </a:r>
                    </a:p>
                  </a:txBody>
                  <a:tcPr marT="45717" marB="4571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70327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マトリックスデータ</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解析法</a:t>
                      </a:r>
                    </a:p>
                  </a:txBody>
                  <a:tcPr marT="45717" marB="45717" vert="ea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5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多くの要素から構成される収</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集した数値データを層別し、</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分類体系化して明確な結論を</a:t>
                      </a:r>
                      <a:b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　得たい</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①</a:t>
                      </a: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データを数値化する</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②数値化した多量のデータを</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相関係数を用い類似性を求める</a:t>
                      </a:r>
                    </a:p>
                    <a:p>
                      <a:pPr marL="0" marR="0" lvl="0" indent="0" algn="l" defTabSz="914400" rtl="0" eaLnBrk="1" fontAlgn="base" latinLnBrk="0" hangingPunct="1">
                        <a:lnSpc>
                          <a:spcPts val="14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③相互に相関関係の近いグループ</a:t>
                      </a:r>
                      <a:b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b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を集めて群にし、代表する概念　　　　　　</a:t>
                      </a:r>
                      <a:endParaRPr kumimoji="1" lang="en-US" altLang="ja-JP"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ts val="14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を定める</a:t>
                      </a:r>
                    </a:p>
                  </a:txBody>
                  <a:tcPr marT="45717" marB="4571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grpSp>
        <p:nvGrpSpPr>
          <p:cNvPr id="34845" name="Group 86">
            <a:extLst>
              <a:ext uri="{FF2B5EF4-FFF2-40B4-BE49-F238E27FC236}">
                <a16:creationId xmlns:a16="http://schemas.microsoft.com/office/drawing/2014/main" id="{91469EC3-79BE-F523-196B-BCEF03DFE94C}"/>
              </a:ext>
            </a:extLst>
          </p:cNvPr>
          <p:cNvGrpSpPr>
            <a:grpSpLocks/>
          </p:cNvGrpSpPr>
          <p:nvPr/>
        </p:nvGrpSpPr>
        <p:grpSpPr bwMode="auto">
          <a:xfrm>
            <a:off x="898241" y="1463863"/>
            <a:ext cx="1905000" cy="1219200"/>
            <a:chOff x="480" y="3744"/>
            <a:chExt cx="1632" cy="528"/>
          </a:xfrm>
        </p:grpSpPr>
        <p:sp>
          <p:nvSpPr>
            <p:cNvPr id="34879" name="Line 87">
              <a:extLst>
                <a:ext uri="{FF2B5EF4-FFF2-40B4-BE49-F238E27FC236}">
                  <a16:creationId xmlns:a16="http://schemas.microsoft.com/office/drawing/2014/main" id="{A1AA2270-AF5C-B840-725A-D975E0645755}"/>
                </a:ext>
              </a:extLst>
            </p:cNvPr>
            <p:cNvSpPr>
              <a:spLocks noChangeShapeType="1"/>
            </p:cNvSpPr>
            <p:nvPr/>
          </p:nvSpPr>
          <p:spPr bwMode="auto">
            <a:xfrm>
              <a:off x="480" y="4032"/>
              <a:ext cx="1632" cy="0"/>
            </a:xfrm>
            <a:prstGeom prst="line">
              <a:avLst/>
            </a:prstGeom>
            <a:noFill/>
            <a:ln w="9525">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80" name="AutoShape 88">
              <a:extLst>
                <a:ext uri="{FF2B5EF4-FFF2-40B4-BE49-F238E27FC236}">
                  <a16:creationId xmlns:a16="http://schemas.microsoft.com/office/drawing/2014/main" id="{AA359144-DE2A-A88F-3664-79D5C9C8B201}"/>
                </a:ext>
              </a:extLst>
            </p:cNvPr>
            <p:cNvSpPr>
              <a:spLocks noChangeArrowheads="1"/>
            </p:cNvSpPr>
            <p:nvPr/>
          </p:nvSpPr>
          <p:spPr bwMode="auto">
            <a:xfrm>
              <a:off x="576" y="398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1" name="AutoShape 89">
              <a:extLst>
                <a:ext uri="{FF2B5EF4-FFF2-40B4-BE49-F238E27FC236}">
                  <a16:creationId xmlns:a16="http://schemas.microsoft.com/office/drawing/2014/main" id="{8FE20906-0C2F-5B78-D474-573324CE3D82}"/>
                </a:ext>
              </a:extLst>
            </p:cNvPr>
            <p:cNvSpPr>
              <a:spLocks noChangeArrowheads="1"/>
            </p:cNvSpPr>
            <p:nvPr/>
          </p:nvSpPr>
          <p:spPr bwMode="auto">
            <a:xfrm>
              <a:off x="912" y="398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2" name="AutoShape 90">
              <a:extLst>
                <a:ext uri="{FF2B5EF4-FFF2-40B4-BE49-F238E27FC236}">
                  <a16:creationId xmlns:a16="http://schemas.microsoft.com/office/drawing/2014/main" id="{72C95044-FBE5-1B67-075B-CB2629D97956}"/>
                </a:ext>
              </a:extLst>
            </p:cNvPr>
            <p:cNvSpPr>
              <a:spLocks noChangeArrowheads="1"/>
            </p:cNvSpPr>
            <p:nvPr/>
          </p:nvSpPr>
          <p:spPr bwMode="auto">
            <a:xfrm>
              <a:off x="1296" y="398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3" name="AutoShape 91">
              <a:extLst>
                <a:ext uri="{FF2B5EF4-FFF2-40B4-BE49-F238E27FC236}">
                  <a16:creationId xmlns:a16="http://schemas.microsoft.com/office/drawing/2014/main" id="{6E6C3AD3-024B-F46B-5698-71478347AA63}"/>
                </a:ext>
              </a:extLst>
            </p:cNvPr>
            <p:cNvSpPr>
              <a:spLocks noChangeArrowheads="1"/>
            </p:cNvSpPr>
            <p:nvPr/>
          </p:nvSpPr>
          <p:spPr bwMode="auto">
            <a:xfrm>
              <a:off x="1632" y="398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4" name="Line 92">
              <a:extLst>
                <a:ext uri="{FF2B5EF4-FFF2-40B4-BE49-F238E27FC236}">
                  <a16:creationId xmlns:a16="http://schemas.microsoft.com/office/drawing/2014/main" id="{C277DFEB-3BF6-2F61-864B-3272FC08E90A}"/>
                </a:ext>
              </a:extLst>
            </p:cNvPr>
            <p:cNvSpPr>
              <a:spLocks noChangeShapeType="1"/>
            </p:cNvSpPr>
            <p:nvPr/>
          </p:nvSpPr>
          <p:spPr bwMode="auto">
            <a:xfrm>
              <a:off x="528" y="3792"/>
              <a:ext cx="1248" cy="0"/>
            </a:xfrm>
            <a:prstGeom prst="line">
              <a:avLst/>
            </a:prstGeom>
            <a:noFill/>
            <a:ln w="9525">
              <a:solidFill>
                <a:schemeClr val="tx1"/>
              </a:solidFill>
              <a:round/>
              <a:headEnd/>
              <a:tailEnd type="none" w="sm" len="med"/>
            </a:ln>
            <a:extLst>
              <a:ext uri="{909E8E84-426E-40DD-AFC4-6F175D3DCCD1}">
                <a14:hiddenFill xmlns:a14="http://schemas.microsoft.com/office/drawing/2010/main">
                  <a:noFill/>
                </a14:hiddenFill>
              </a:ext>
            </a:extLst>
          </p:spPr>
          <p:txBody>
            <a:bodyPr/>
            <a:lstStyle/>
            <a:p>
              <a:endParaRPr lang="ja-JP" altLang="en-US"/>
            </a:p>
          </p:txBody>
        </p:sp>
        <p:sp>
          <p:nvSpPr>
            <p:cNvPr id="34885" name="AutoShape 93">
              <a:extLst>
                <a:ext uri="{FF2B5EF4-FFF2-40B4-BE49-F238E27FC236}">
                  <a16:creationId xmlns:a16="http://schemas.microsoft.com/office/drawing/2014/main" id="{CF08A5A4-CC94-FF3E-9980-CC10EFC36F25}"/>
                </a:ext>
              </a:extLst>
            </p:cNvPr>
            <p:cNvSpPr>
              <a:spLocks noChangeArrowheads="1"/>
            </p:cNvSpPr>
            <p:nvPr/>
          </p:nvSpPr>
          <p:spPr bwMode="auto">
            <a:xfrm>
              <a:off x="816" y="374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6" name="AutoShape 94">
              <a:extLst>
                <a:ext uri="{FF2B5EF4-FFF2-40B4-BE49-F238E27FC236}">
                  <a16:creationId xmlns:a16="http://schemas.microsoft.com/office/drawing/2014/main" id="{EA3E17E2-A210-AF24-490E-91535EF23EFA}"/>
                </a:ext>
              </a:extLst>
            </p:cNvPr>
            <p:cNvSpPr>
              <a:spLocks noChangeArrowheads="1"/>
            </p:cNvSpPr>
            <p:nvPr/>
          </p:nvSpPr>
          <p:spPr bwMode="auto">
            <a:xfrm>
              <a:off x="1200" y="3744"/>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87" name="Line 95">
              <a:extLst>
                <a:ext uri="{FF2B5EF4-FFF2-40B4-BE49-F238E27FC236}">
                  <a16:creationId xmlns:a16="http://schemas.microsoft.com/office/drawing/2014/main" id="{F22327F8-56B4-AAAB-E3B7-01AD169A8CA7}"/>
                </a:ext>
              </a:extLst>
            </p:cNvPr>
            <p:cNvSpPr>
              <a:spLocks noChangeShapeType="1"/>
            </p:cNvSpPr>
            <p:nvPr/>
          </p:nvSpPr>
          <p:spPr bwMode="auto">
            <a:xfrm flipV="1">
              <a:off x="1776" y="3792"/>
              <a:ext cx="0" cy="192"/>
            </a:xfrm>
            <a:prstGeom prst="line">
              <a:avLst/>
            </a:prstGeom>
            <a:noFill/>
            <a:ln w="9525">
              <a:solidFill>
                <a:schemeClr val="tx1"/>
              </a:solidFill>
              <a:round/>
              <a:headEnd type="stealth" w="med" len="med"/>
              <a:tailEnd type="none" w="sm" len="med"/>
            </a:ln>
            <a:extLst>
              <a:ext uri="{909E8E84-426E-40DD-AFC4-6F175D3DCCD1}">
                <a14:hiddenFill xmlns:a14="http://schemas.microsoft.com/office/drawing/2010/main">
                  <a:noFill/>
                </a14:hiddenFill>
              </a:ext>
            </a:extLst>
          </p:spPr>
          <p:txBody>
            <a:bodyPr/>
            <a:lstStyle/>
            <a:p>
              <a:endParaRPr lang="ja-JP" altLang="en-US"/>
            </a:p>
          </p:txBody>
        </p:sp>
        <p:sp>
          <p:nvSpPr>
            <p:cNvPr id="34888" name="Line 96">
              <a:extLst>
                <a:ext uri="{FF2B5EF4-FFF2-40B4-BE49-F238E27FC236}">
                  <a16:creationId xmlns:a16="http://schemas.microsoft.com/office/drawing/2014/main" id="{84AEA534-569F-2430-CD4B-C08F5511E08C}"/>
                </a:ext>
              </a:extLst>
            </p:cNvPr>
            <p:cNvSpPr>
              <a:spLocks noChangeShapeType="1"/>
            </p:cNvSpPr>
            <p:nvPr/>
          </p:nvSpPr>
          <p:spPr bwMode="auto">
            <a:xfrm flipV="1">
              <a:off x="1248" y="4024"/>
              <a:ext cx="0" cy="160"/>
            </a:xfrm>
            <a:prstGeom prst="line">
              <a:avLst/>
            </a:prstGeom>
            <a:noFill/>
            <a:ln w="9525">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89" name="Line 97">
              <a:extLst>
                <a:ext uri="{FF2B5EF4-FFF2-40B4-BE49-F238E27FC236}">
                  <a16:creationId xmlns:a16="http://schemas.microsoft.com/office/drawing/2014/main" id="{9D163627-BF6E-DCBF-0F05-FE80D17746B7}"/>
                </a:ext>
              </a:extLst>
            </p:cNvPr>
            <p:cNvSpPr>
              <a:spLocks noChangeShapeType="1"/>
            </p:cNvSpPr>
            <p:nvPr/>
          </p:nvSpPr>
          <p:spPr bwMode="auto">
            <a:xfrm>
              <a:off x="528" y="3792"/>
              <a:ext cx="0" cy="24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0" name="Line 98">
              <a:extLst>
                <a:ext uri="{FF2B5EF4-FFF2-40B4-BE49-F238E27FC236}">
                  <a16:creationId xmlns:a16="http://schemas.microsoft.com/office/drawing/2014/main" id="{DD80C3CE-F0EF-25D9-C74C-38E0D4564A88}"/>
                </a:ext>
              </a:extLst>
            </p:cNvPr>
            <p:cNvSpPr>
              <a:spLocks noChangeShapeType="1"/>
            </p:cNvSpPr>
            <p:nvPr/>
          </p:nvSpPr>
          <p:spPr bwMode="auto">
            <a:xfrm>
              <a:off x="880" y="4032"/>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1" name="Line 99">
              <a:extLst>
                <a:ext uri="{FF2B5EF4-FFF2-40B4-BE49-F238E27FC236}">
                  <a16:creationId xmlns:a16="http://schemas.microsoft.com/office/drawing/2014/main" id="{4B972483-4451-1478-4FF8-CC3C669C84C3}"/>
                </a:ext>
              </a:extLst>
            </p:cNvPr>
            <p:cNvSpPr>
              <a:spLocks noChangeShapeType="1"/>
            </p:cNvSpPr>
            <p:nvPr/>
          </p:nvSpPr>
          <p:spPr bwMode="auto">
            <a:xfrm>
              <a:off x="1008" y="4224"/>
              <a:ext cx="96" cy="0"/>
            </a:xfrm>
            <a:prstGeom prst="line">
              <a:avLst/>
            </a:prstGeom>
            <a:noFill/>
            <a:ln w="9525">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92" name="AutoShape 100">
              <a:extLst>
                <a:ext uri="{FF2B5EF4-FFF2-40B4-BE49-F238E27FC236}">
                  <a16:creationId xmlns:a16="http://schemas.microsoft.com/office/drawing/2014/main" id="{6C2DD934-1820-BC7B-49A5-69B2A002ADF7}"/>
                </a:ext>
              </a:extLst>
            </p:cNvPr>
            <p:cNvSpPr>
              <a:spLocks noChangeArrowheads="1"/>
            </p:cNvSpPr>
            <p:nvPr/>
          </p:nvSpPr>
          <p:spPr bwMode="auto">
            <a:xfrm>
              <a:off x="740" y="4176"/>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93" name="AutoShape 101">
              <a:extLst>
                <a:ext uri="{FF2B5EF4-FFF2-40B4-BE49-F238E27FC236}">
                  <a16:creationId xmlns:a16="http://schemas.microsoft.com/office/drawing/2014/main" id="{47D489E4-D5D6-7212-B17C-362F312ED773}"/>
                </a:ext>
              </a:extLst>
            </p:cNvPr>
            <p:cNvSpPr>
              <a:spLocks noChangeArrowheads="1"/>
            </p:cNvSpPr>
            <p:nvPr/>
          </p:nvSpPr>
          <p:spPr bwMode="auto">
            <a:xfrm>
              <a:off x="1104" y="4176"/>
              <a:ext cx="288" cy="96"/>
            </a:xfrm>
            <a:prstGeom prst="roundRect">
              <a:avLst>
                <a:gd name="adj" fmla="val 50000"/>
              </a:avLst>
            </a:prstGeom>
            <a:solidFill>
              <a:schemeClr val="bg1"/>
            </a:solidFill>
            <a:ln w="12700">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grpSp>
      <p:grpSp>
        <p:nvGrpSpPr>
          <p:cNvPr id="34846" name="Group 102">
            <a:extLst>
              <a:ext uri="{FF2B5EF4-FFF2-40B4-BE49-F238E27FC236}">
                <a16:creationId xmlns:a16="http://schemas.microsoft.com/office/drawing/2014/main" id="{435464ED-6C1A-601B-E17E-3156BEE5392F}"/>
              </a:ext>
            </a:extLst>
          </p:cNvPr>
          <p:cNvGrpSpPr>
            <a:grpSpLocks/>
          </p:cNvGrpSpPr>
          <p:nvPr/>
        </p:nvGrpSpPr>
        <p:grpSpPr bwMode="auto">
          <a:xfrm>
            <a:off x="748082" y="3254602"/>
            <a:ext cx="1981200" cy="1447800"/>
            <a:chOff x="2504" y="3696"/>
            <a:chExt cx="1224" cy="756"/>
          </a:xfrm>
        </p:grpSpPr>
        <p:sp>
          <p:nvSpPr>
            <p:cNvPr id="34862" name="Line 103">
              <a:extLst>
                <a:ext uri="{FF2B5EF4-FFF2-40B4-BE49-F238E27FC236}">
                  <a16:creationId xmlns:a16="http://schemas.microsoft.com/office/drawing/2014/main" id="{B446DB26-4CB5-068B-87D4-3E78BFC9343F}"/>
                </a:ext>
              </a:extLst>
            </p:cNvPr>
            <p:cNvSpPr>
              <a:spLocks noChangeShapeType="1"/>
            </p:cNvSpPr>
            <p:nvPr/>
          </p:nvSpPr>
          <p:spPr bwMode="auto">
            <a:xfrm>
              <a:off x="3084" y="3792"/>
              <a:ext cx="0" cy="528"/>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63" name="Rectangle 104">
              <a:extLst>
                <a:ext uri="{FF2B5EF4-FFF2-40B4-BE49-F238E27FC236}">
                  <a16:creationId xmlns:a16="http://schemas.microsoft.com/office/drawing/2014/main" id="{FEF66BA4-9EF0-36AF-E181-7E6FFCE3F3EB}"/>
                </a:ext>
              </a:extLst>
            </p:cNvPr>
            <p:cNvSpPr>
              <a:spLocks noChangeArrowheads="1"/>
            </p:cNvSpPr>
            <p:nvPr/>
          </p:nvSpPr>
          <p:spPr bwMode="auto">
            <a:xfrm>
              <a:off x="2920" y="3696"/>
              <a:ext cx="344"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4" name="Rectangle 105">
              <a:extLst>
                <a:ext uri="{FF2B5EF4-FFF2-40B4-BE49-F238E27FC236}">
                  <a16:creationId xmlns:a16="http://schemas.microsoft.com/office/drawing/2014/main" id="{15F49BB1-CDFA-98DC-CF9C-4B69C302A283}"/>
                </a:ext>
              </a:extLst>
            </p:cNvPr>
            <p:cNvSpPr>
              <a:spLocks noChangeArrowheads="1"/>
            </p:cNvSpPr>
            <p:nvPr/>
          </p:nvSpPr>
          <p:spPr bwMode="auto">
            <a:xfrm>
              <a:off x="2928" y="3840"/>
              <a:ext cx="344"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5" name="Rectangle 106">
              <a:extLst>
                <a:ext uri="{FF2B5EF4-FFF2-40B4-BE49-F238E27FC236}">
                  <a16:creationId xmlns:a16="http://schemas.microsoft.com/office/drawing/2014/main" id="{CE607A4C-AC14-D47E-9594-8C5DBD614B4E}"/>
                </a:ext>
              </a:extLst>
            </p:cNvPr>
            <p:cNvSpPr>
              <a:spLocks noChangeArrowheads="1"/>
            </p:cNvSpPr>
            <p:nvPr/>
          </p:nvSpPr>
          <p:spPr bwMode="auto">
            <a:xfrm>
              <a:off x="2920" y="3984"/>
              <a:ext cx="344"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6" name="Rectangle 107">
              <a:extLst>
                <a:ext uri="{FF2B5EF4-FFF2-40B4-BE49-F238E27FC236}">
                  <a16:creationId xmlns:a16="http://schemas.microsoft.com/office/drawing/2014/main" id="{CF773831-6888-80E5-1673-653A1109B934}"/>
                </a:ext>
              </a:extLst>
            </p:cNvPr>
            <p:cNvSpPr>
              <a:spLocks noChangeArrowheads="1"/>
            </p:cNvSpPr>
            <p:nvPr/>
          </p:nvSpPr>
          <p:spPr bwMode="auto">
            <a:xfrm>
              <a:off x="2920" y="4128"/>
              <a:ext cx="344"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7" name="Rectangle 108">
              <a:extLst>
                <a:ext uri="{FF2B5EF4-FFF2-40B4-BE49-F238E27FC236}">
                  <a16:creationId xmlns:a16="http://schemas.microsoft.com/office/drawing/2014/main" id="{4AAA0921-8A96-68CA-DCDB-20C3526D4E12}"/>
                </a:ext>
              </a:extLst>
            </p:cNvPr>
            <p:cNvSpPr>
              <a:spLocks noChangeArrowheads="1"/>
            </p:cNvSpPr>
            <p:nvPr/>
          </p:nvSpPr>
          <p:spPr bwMode="auto">
            <a:xfrm>
              <a:off x="2544" y="3840"/>
              <a:ext cx="240"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8" name="Oval 109">
              <a:extLst>
                <a:ext uri="{FF2B5EF4-FFF2-40B4-BE49-F238E27FC236}">
                  <a16:creationId xmlns:a16="http://schemas.microsoft.com/office/drawing/2014/main" id="{46EDC607-8D43-68CE-0FDA-A2BB148746AF}"/>
                </a:ext>
              </a:extLst>
            </p:cNvPr>
            <p:cNvSpPr>
              <a:spLocks noChangeArrowheads="1"/>
            </p:cNvSpPr>
            <p:nvPr/>
          </p:nvSpPr>
          <p:spPr bwMode="auto">
            <a:xfrm>
              <a:off x="2928" y="4308"/>
              <a:ext cx="336" cy="144"/>
            </a:xfrm>
            <a:prstGeom prst="ellipse">
              <a:avLst/>
            </a:prstGeom>
            <a:solidFill>
              <a:schemeClr val="bg1"/>
            </a:solidFill>
            <a:ln w="38100" cmpd="dbl">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69" name="Oval 110">
              <a:extLst>
                <a:ext uri="{FF2B5EF4-FFF2-40B4-BE49-F238E27FC236}">
                  <a16:creationId xmlns:a16="http://schemas.microsoft.com/office/drawing/2014/main" id="{E3D5993A-4113-41FF-6CCA-56316BCF1C36}"/>
                </a:ext>
              </a:extLst>
            </p:cNvPr>
            <p:cNvSpPr>
              <a:spLocks noChangeArrowheads="1"/>
            </p:cNvSpPr>
            <p:nvPr/>
          </p:nvSpPr>
          <p:spPr bwMode="auto">
            <a:xfrm>
              <a:off x="2504" y="4200"/>
              <a:ext cx="336" cy="144"/>
            </a:xfrm>
            <a:prstGeom prst="ellipse">
              <a:avLst/>
            </a:prstGeom>
            <a:solidFill>
              <a:schemeClr val="bg1"/>
            </a:solidFill>
            <a:ln w="38100" cmpd="dbl">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70" name="Oval 111">
              <a:extLst>
                <a:ext uri="{FF2B5EF4-FFF2-40B4-BE49-F238E27FC236}">
                  <a16:creationId xmlns:a16="http://schemas.microsoft.com/office/drawing/2014/main" id="{2F3C7F06-0FDE-A6B1-858D-D93EB76DEE1E}"/>
                </a:ext>
              </a:extLst>
            </p:cNvPr>
            <p:cNvSpPr>
              <a:spLocks noChangeArrowheads="1"/>
            </p:cNvSpPr>
            <p:nvPr/>
          </p:nvSpPr>
          <p:spPr bwMode="auto">
            <a:xfrm>
              <a:off x="3392" y="4100"/>
              <a:ext cx="336" cy="144"/>
            </a:xfrm>
            <a:prstGeom prst="ellipse">
              <a:avLst/>
            </a:prstGeom>
            <a:solidFill>
              <a:schemeClr val="bg1"/>
            </a:solidFill>
            <a:ln w="38100" cmpd="dbl">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71" name="Line 112">
              <a:extLst>
                <a:ext uri="{FF2B5EF4-FFF2-40B4-BE49-F238E27FC236}">
                  <a16:creationId xmlns:a16="http://schemas.microsoft.com/office/drawing/2014/main" id="{F2A10E05-E60C-6883-7D7D-1ADDC9B84674}"/>
                </a:ext>
              </a:extLst>
            </p:cNvPr>
            <p:cNvSpPr>
              <a:spLocks noChangeShapeType="1"/>
            </p:cNvSpPr>
            <p:nvPr/>
          </p:nvSpPr>
          <p:spPr bwMode="auto">
            <a:xfrm>
              <a:off x="2672" y="3936"/>
              <a:ext cx="0" cy="96"/>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72" name="Line 113">
              <a:extLst>
                <a:ext uri="{FF2B5EF4-FFF2-40B4-BE49-F238E27FC236}">
                  <a16:creationId xmlns:a16="http://schemas.microsoft.com/office/drawing/2014/main" id="{12290570-91D7-612F-5EFF-1B2E67BC615F}"/>
                </a:ext>
              </a:extLst>
            </p:cNvPr>
            <p:cNvSpPr>
              <a:spLocks noChangeShapeType="1"/>
            </p:cNvSpPr>
            <p:nvPr/>
          </p:nvSpPr>
          <p:spPr bwMode="auto">
            <a:xfrm>
              <a:off x="2676" y="4112"/>
              <a:ext cx="0" cy="96"/>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73" name="Rectangle 114">
              <a:extLst>
                <a:ext uri="{FF2B5EF4-FFF2-40B4-BE49-F238E27FC236}">
                  <a16:creationId xmlns:a16="http://schemas.microsoft.com/office/drawing/2014/main" id="{64586B7A-8D37-A643-E946-81C18F424FBC}"/>
                </a:ext>
              </a:extLst>
            </p:cNvPr>
            <p:cNvSpPr>
              <a:spLocks noChangeArrowheads="1"/>
            </p:cNvSpPr>
            <p:nvPr/>
          </p:nvSpPr>
          <p:spPr bwMode="auto">
            <a:xfrm>
              <a:off x="2544" y="4032"/>
              <a:ext cx="240"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74" name="Line 115">
              <a:extLst>
                <a:ext uri="{FF2B5EF4-FFF2-40B4-BE49-F238E27FC236}">
                  <a16:creationId xmlns:a16="http://schemas.microsoft.com/office/drawing/2014/main" id="{C97C2B28-F200-72B1-9C1D-91CA159FCC4B}"/>
                </a:ext>
              </a:extLst>
            </p:cNvPr>
            <p:cNvSpPr>
              <a:spLocks noChangeShapeType="1"/>
            </p:cNvSpPr>
            <p:nvPr/>
          </p:nvSpPr>
          <p:spPr bwMode="auto">
            <a:xfrm>
              <a:off x="3552" y="3808"/>
              <a:ext cx="0" cy="288"/>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75" name="Line 116">
              <a:extLst>
                <a:ext uri="{FF2B5EF4-FFF2-40B4-BE49-F238E27FC236}">
                  <a16:creationId xmlns:a16="http://schemas.microsoft.com/office/drawing/2014/main" id="{75A76A99-0B30-11DC-0141-4B498EBD26EC}"/>
                </a:ext>
              </a:extLst>
            </p:cNvPr>
            <p:cNvSpPr>
              <a:spLocks noChangeShapeType="1"/>
            </p:cNvSpPr>
            <p:nvPr/>
          </p:nvSpPr>
          <p:spPr bwMode="auto">
            <a:xfrm flipH="1">
              <a:off x="3264" y="4176"/>
              <a:ext cx="144" cy="0"/>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sp>
          <p:nvSpPr>
            <p:cNvPr id="34876" name="Line 117">
              <a:extLst>
                <a:ext uri="{FF2B5EF4-FFF2-40B4-BE49-F238E27FC236}">
                  <a16:creationId xmlns:a16="http://schemas.microsoft.com/office/drawing/2014/main" id="{9277AE77-F39E-35D1-F5B3-82374E1F9972}"/>
                </a:ext>
              </a:extLst>
            </p:cNvPr>
            <p:cNvSpPr>
              <a:spLocks noChangeShapeType="1"/>
            </p:cNvSpPr>
            <p:nvPr/>
          </p:nvSpPr>
          <p:spPr bwMode="auto">
            <a:xfrm>
              <a:off x="3084" y="3812"/>
              <a:ext cx="46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7" name="Rectangle 118">
              <a:extLst>
                <a:ext uri="{FF2B5EF4-FFF2-40B4-BE49-F238E27FC236}">
                  <a16:creationId xmlns:a16="http://schemas.microsoft.com/office/drawing/2014/main" id="{44A90EBF-1BD3-A5F0-015F-551A4572A1B5}"/>
                </a:ext>
              </a:extLst>
            </p:cNvPr>
            <p:cNvSpPr>
              <a:spLocks noChangeArrowheads="1"/>
            </p:cNvSpPr>
            <p:nvPr/>
          </p:nvSpPr>
          <p:spPr bwMode="auto">
            <a:xfrm>
              <a:off x="3408" y="3888"/>
              <a:ext cx="280" cy="96"/>
            </a:xfrm>
            <a:prstGeom prst="rect">
              <a:avLst/>
            </a:prstGeom>
            <a:solidFill>
              <a:schemeClr val="bg1"/>
            </a:solidFill>
            <a:ln w="12700">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Times New Roman" panose="02020603050405020304" pitchFamily="18" charset="0"/>
              </a:endParaRPr>
            </a:p>
          </p:txBody>
        </p:sp>
        <p:sp>
          <p:nvSpPr>
            <p:cNvPr id="34878" name="Line 119">
              <a:extLst>
                <a:ext uri="{FF2B5EF4-FFF2-40B4-BE49-F238E27FC236}">
                  <a16:creationId xmlns:a16="http://schemas.microsoft.com/office/drawing/2014/main" id="{0DD81A39-9A2E-CB42-B5F1-E545600C6831}"/>
                </a:ext>
              </a:extLst>
            </p:cNvPr>
            <p:cNvSpPr>
              <a:spLocks noChangeShapeType="1"/>
            </p:cNvSpPr>
            <p:nvPr/>
          </p:nvSpPr>
          <p:spPr bwMode="auto">
            <a:xfrm flipH="1">
              <a:off x="2784" y="3888"/>
              <a:ext cx="144" cy="0"/>
            </a:xfrm>
            <a:prstGeom prst="line">
              <a:avLst/>
            </a:prstGeom>
            <a:noFill/>
            <a:ln w="12700">
              <a:solidFill>
                <a:schemeClr val="tx1"/>
              </a:solidFill>
              <a:round/>
              <a:headEnd/>
              <a:tailEnd type="stealth" w="sm" len="med"/>
            </a:ln>
            <a:extLst>
              <a:ext uri="{909E8E84-426E-40DD-AFC4-6F175D3DCCD1}">
                <a14:hiddenFill xmlns:a14="http://schemas.microsoft.com/office/drawing/2010/main">
                  <a:noFill/>
                </a14:hiddenFill>
              </a:ext>
            </a:extLst>
          </p:spPr>
          <p:txBody>
            <a:bodyPr/>
            <a:lstStyle/>
            <a:p>
              <a:endParaRPr lang="ja-JP" altLang="en-US"/>
            </a:p>
          </p:txBody>
        </p:sp>
      </p:grpSp>
      <p:grpSp>
        <p:nvGrpSpPr>
          <p:cNvPr id="34847" name="Group 120">
            <a:extLst>
              <a:ext uri="{FF2B5EF4-FFF2-40B4-BE49-F238E27FC236}">
                <a16:creationId xmlns:a16="http://schemas.microsoft.com/office/drawing/2014/main" id="{BFDACB8A-2533-5C7D-CC33-DD91461847F5}"/>
              </a:ext>
            </a:extLst>
          </p:cNvPr>
          <p:cNvGrpSpPr>
            <a:grpSpLocks/>
          </p:cNvGrpSpPr>
          <p:nvPr/>
        </p:nvGrpSpPr>
        <p:grpSpPr bwMode="auto">
          <a:xfrm>
            <a:off x="725111" y="5135546"/>
            <a:ext cx="2068594" cy="1298496"/>
            <a:chOff x="419" y="4748"/>
            <a:chExt cx="1415" cy="943"/>
          </a:xfrm>
        </p:grpSpPr>
        <p:sp>
          <p:nvSpPr>
            <p:cNvPr id="34848" name="Line 121">
              <a:extLst>
                <a:ext uri="{FF2B5EF4-FFF2-40B4-BE49-F238E27FC236}">
                  <a16:creationId xmlns:a16="http://schemas.microsoft.com/office/drawing/2014/main" id="{6ECB7BB0-6E40-8CF7-D8A1-A5EBF7863979}"/>
                </a:ext>
              </a:extLst>
            </p:cNvPr>
            <p:cNvSpPr>
              <a:spLocks noChangeShapeType="1"/>
            </p:cNvSpPr>
            <p:nvPr/>
          </p:nvSpPr>
          <p:spPr bwMode="auto">
            <a:xfrm>
              <a:off x="672" y="5184"/>
              <a:ext cx="96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2400">
                <a:latin typeface="HGS創英角ﾎﾟｯﾌﾟ体" panose="040B0A00000000000000" pitchFamily="50" charset="-128"/>
                <a:ea typeface="HGS創英角ﾎﾟｯﾌﾟ体" panose="040B0A00000000000000" pitchFamily="50" charset="-128"/>
              </a:endParaRPr>
            </a:p>
          </p:txBody>
        </p:sp>
        <p:sp>
          <p:nvSpPr>
            <p:cNvPr id="34849" name="Line 122">
              <a:extLst>
                <a:ext uri="{FF2B5EF4-FFF2-40B4-BE49-F238E27FC236}">
                  <a16:creationId xmlns:a16="http://schemas.microsoft.com/office/drawing/2014/main" id="{09C9658A-6CEC-5122-CF3C-625D4500BADC}"/>
                </a:ext>
              </a:extLst>
            </p:cNvPr>
            <p:cNvSpPr>
              <a:spLocks noChangeShapeType="1"/>
            </p:cNvSpPr>
            <p:nvPr/>
          </p:nvSpPr>
          <p:spPr bwMode="auto">
            <a:xfrm>
              <a:off x="1112" y="4908"/>
              <a:ext cx="0" cy="57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2400">
                <a:latin typeface="HGS創英角ﾎﾟｯﾌﾟ体" panose="040B0A00000000000000" pitchFamily="50" charset="-128"/>
                <a:ea typeface="HGS創英角ﾎﾟｯﾌﾟ体" panose="040B0A00000000000000" pitchFamily="50" charset="-128"/>
              </a:endParaRPr>
            </a:p>
          </p:txBody>
        </p:sp>
        <p:sp>
          <p:nvSpPr>
            <p:cNvPr id="34850" name="Text Box 123">
              <a:extLst>
                <a:ext uri="{FF2B5EF4-FFF2-40B4-BE49-F238E27FC236}">
                  <a16:creationId xmlns:a16="http://schemas.microsoft.com/office/drawing/2014/main" id="{26CA376F-4EF3-3B0A-0805-EA84F9F9CDAC}"/>
                </a:ext>
              </a:extLst>
            </p:cNvPr>
            <p:cNvSpPr txBox="1">
              <a:spLocks noChangeArrowheads="1"/>
            </p:cNvSpPr>
            <p:nvPr/>
          </p:nvSpPr>
          <p:spPr bwMode="auto">
            <a:xfrm>
              <a:off x="611" y="4748"/>
              <a:ext cx="96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100">
                  <a:latin typeface="HGS創英角ﾎﾟｯﾌﾟ体" panose="040B0A00000000000000" pitchFamily="50" charset="-128"/>
                  <a:ea typeface="HGS創英角ﾎﾟｯﾌﾟ体" panose="040B0A00000000000000" pitchFamily="50" charset="-128"/>
                </a:rPr>
                <a:t>やせ型</a:t>
              </a:r>
            </a:p>
          </p:txBody>
        </p:sp>
        <p:sp>
          <p:nvSpPr>
            <p:cNvPr id="34851" name="Text Box 124">
              <a:extLst>
                <a:ext uri="{FF2B5EF4-FFF2-40B4-BE49-F238E27FC236}">
                  <a16:creationId xmlns:a16="http://schemas.microsoft.com/office/drawing/2014/main" id="{2C4E1210-1702-45E8-1830-E64053BF280C}"/>
                </a:ext>
              </a:extLst>
            </p:cNvPr>
            <p:cNvSpPr txBox="1">
              <a:spLocks noChangeArrowheads="1"/>
            </p:cNvSpPr>
            <p:nvPr/>
          </p:nvSpPr>
          <p:spPr bwMode="auto">
            <a:xfrm>
              <a:off x="729" y="5512"/>
              <a:ext cx="767"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dirty="0">
                  <a:latin typeface="HGS創英角ﾎﾟｯﾌﾟ体" panose="040B0A00000000000000" pitchFamily="50" charset="-128"/>
                  <a:ea typeface="HGS創英角ﾎﾟｯﾌﾟ体" panose="040B0A00000000000000" pitchFamily="50" charset="-128"/>
                </a:rPr>
                <a:t>ぽっちゃり型</a:t>
              </a:r>
            </a:p>
          </p:txBody>
        </p:sp>
        <p:sp>
          <p:nvSpPr>
            <p:cNvPr id="34852" name="Text Box 125">
              <a:extLst>
                <a:ext uri="{FF2B5EF4-FFF2-40B4-BE49-F238E27FC236}">
                  <a16:creationId xmlns:a16="http://schemas.microsoft.com/office/drawing/2014/main" id="{5D3E4E7E-8967-78F8-12F9-DBF863F94F95}"/>
                </a:ext>
              </a:extLst>
            </p:cNvPr>
            <p:cNvSpPr txBox="1">
              <a:spLocks noChangeArrowheads="1"/>
            </p:cNvSpPr>
            <p:nvPr/>
          </p:nvSpPr>
          <p:spPr bwMode="auto">
            <a:xfrm>
              <a:off x="419" y="5028"/>
              <a:ext cx="242"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100" dirty="0">
                  <a:latin typeface="HGS創英角ﾎﾟｯﾌﾟ体" panose="040B0A00000000000000" pitchFamily="50" charset="-128"/>
                  <a:ea typeface="HGS創英角ﾎﾟｯﾌﾟ体" panose="040B0A00000000000000" pitchFamily="50" charset="-128"/>
                </a:rPr>
                <a:t>若年</a:t>
              </a:r>
            </a:p>
          </p:txBody>
        </p:sp>
        <p:sp>
          <p:nvSpPr>
            <p:cNvPr id="34853" name="Oval 126">
              <a:extLst>
                <a:ext uri="{FF2B5EF4-FFF2-40B4-BE49-F238E27FC236}">
                  <a16:creationId xmlns:a16="http://schemas.microsoft.com/office/drawing/2014/main" id="{643F0DE9-AEED-D77F-6324-AFFAC32683C6}"/>
                </a:ext>
              </a:extLst>
            </p:cNvPr>
            <p:cNvSpPr>
              <a:spLocks noChangeAspect="1" noChangeArrowheads="1"/>
            </p:cNvSpPr>
            <p:nvPr/>
          </p:nvSpPr>
          <p:spPr bwMode="auto">
            <a:xfrm>
              <a:off x="1196" y="4992"/>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a:latin typeface="HGS創英角ﾎﾟｯﾌﾟ体" panose="040B0A00000000000000" pitchFamily="50" charset="-128"/>
                <a:ea typeface="HGS創英角ﾎﾟｯﾌﾟ体" panose="040B0A00000000000000" pitchFamily="50" charset="-128"/>
              </a:endParaRPr>
            </a:p>
          </p:txBody>
        </p:sp>
        <p:sp>
          <p:nvSpPr>
            <p:cNvPr id="34854" name="Oval 127">
              <a:extLst>
                <a:ext uri="{FF2B5EF4-FFF2-40B4-BE49-F238E27FC236}">
                  <a16:creationId xmlns:a16="http://schemas.microsoft.com/office/drawing/2014/main" id="{AC66AA60-EC35-7935-8C88-E1349D132FE9}"/>
                </a:ext>
              </a:extLst>
            </p:cNvPr>
            <p:cNvSpPr>
              <a:spLocks noChangeAspect="1" noChangeArrowheads="1"/>
            </p:cNvSpPr>
            <p:nvPr/>
          </p:nvSpPr>
          <p:spPr bwMode="auto">
            <a:xfrm>
              <a:off x="1296" y="5088"/>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a:latin typeface="HGS創英角ﾎﾟｯﾌﾟ体" panose="040B0A00000000000000" pitchFamily="50" charset="-128"/>
                <a:ea typeface="HGS創英角ﾎﾟｯﾌﾟ体" panose="040B0A00000000000000" pitchFamily="50" charset="-128"/>
              </a:endParaRPr>
            </a:p>
          </p:txBody>
        </p:sp>
        <p:sp>
          <p:nvSpPr>
            <p:cNvPr id="34855" name="Oval 128">
              <a:extLst>
                <a:ext uri="{FF2B5EF4-FFF2-40B4-BE49-F238E27FC236}">
                  <a16:creationId xmlns:a16="http://schemas.microsoft.com/office/drawing/2014/main" id="{56DC9185-8A46-9E0A-550F-64F3E4152814}"/>
                </a:ext>
              </a:extLst>
            </p:cNvPr>
            <p:cNvSpPr>
              <a:spLocks noChangeAspect="1" noChangeArrowheads="1"/>
            </p:cNvSpPr>
            <p:nvPr/>
          </p:nvSpPr>
          <p:spPr bwMode="auto">
            <a:xfrm>
              <a:off x="1008" y="5040"/>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a:latin typeface="HGS創英角ﾎﾟｯﾌﾟ体" panose="040B0A00000000000000" pitchFamily="50" charset="-128"/>
                <a:ea typeface="HGS創英角ﾎﾟｯﾌﾟ体" panose="040B0A00000000000000" pitchFamily="50" charset="-128"/>
              </a:endParaRPr>
            </a:p>
          </p:txBody>
        </p:sp>
        <p:sp>
          <p:nvSpPr>
            <p:cNvPr id="34856" name="Oval 129">
              <a:extLst>
                <a:ext uri="{FF2B5EF4-FFF2-40B4-BE49-F238E27FC236}">
                  <a16:creationId xmlns:a16="http://schemas.microsoft.com/office/drawing/2014/main" id="{6B2BFF9E-C236-59AA-FB7B-E719312D2BCF}"/>
                </a:ext>
              </a:extLst>
            </p:cNvPr>
            <p:cNvSpPr>
              <a:spLocks noChangeAspect="1" noChangeArrowheads="1"/>
            </p:cNvSpPr>
            <p:nvPr/>
          </p:nvSpPr>
          <p:spPr bwMode="auto">
            <a:xfrm>
              <a:off x="816" y="5088"/>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a:latin typeface="HGS創英角ﾎﾟｯﾌﾟ体" panose="040B0A00000000000000" pitchFamily="50" charset="-128"/>
                <a:ea typeface="HGS創英角ﾎﾟｯﾌﾟ体" panose="040B0A00000000000000" pitchFamily="50" charset="-128"/>
              </a:endParaRPr>
            </a:p>
          </p:txBody>
        </p:sp>
        <p:sp>
          <p:nvSpPr>
            <p:cNvPr id="34857" name="Oval 130">
              <a:extLst>
                <a:ext uri="{FF2B5EF4-FFF2-40B4-BE49-F238E27FC236}">
                  <a16:creationId xmlns:a16="http://schemas.microsoft.com/office/drawing/2014/main" id="{BDCC99F9-A77A-A6E3-0422-4FC73714F8EC}"/>
                </a:ext>
              </a:extLst>
            </p:cNvPr>
            <p:cNvSpPr>
              <a:spLocks noChangeAspect="1" noChangeArrowheads="1"/>
            </p:cNvSpPr>
            <p:nvPr/>
          </p:nvSpPr>
          <p:spPr bwMode="auto">
            <a:xfrm>
              <a:off x="1152" y="5280"/>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a:latin typeface="HGS創英角ﾎﾟｯﾌﾟ体" panose="040B0A00000000000000" pitchFamily="50" charset="-128"/>
                <a:ea typeface="HGS創英角ﾎﾟｯﾌﾟ体" panose="040B0A00000000000000" pitchFamily="50" charset="-128"/>
              </a:endParaRPr>
            </a:p>
          </p:txBody>
        </p:sp>
        <p:sp>
          <p:nvSpPr>
            <p:cNvPr id="34858" name="Oval 131">
              <a:extLst>
                <a:ext uri="{FF2B5EF4-FFF2-40B4-BE49-F238E27FC236}">
                  <a16:creationId xmlns:a16="http://schemas.microsoft.com/office/drawing/2014/main" id="{F3AD263E-0A81-139E-62BA-62CAFD520BC8}"/>
                </a:ext>
              </a:extLst>
            </p:cNvPr>
            <p:cNvSpPr>
              <a:spLocks noChangeAspect="1" noChangeArrowheads="1"/>
            </p:cNvSpPr>
            <p:nvPr/>
          </p:nvSpPr>
          <p:spPr bwMode="auto">
            <a:xfrm>
              <a:off x="1248" y="5328"/>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a:latin typeface="HGS創英角ﾎﾟｯﾌﾟ体" panose="040B0A00000000000000" pitchFamily="50" charset="-128"/>
                <a:ea typeface="HGS創英角ﾎﾟｯﾌﾟ体" panose="040B0A00000000000000" pitchFamily="50" charset="-128"/>
              </a:endParaRPr>
            </a:p>
          </p:txBody>
        </p:sp>
        <p:sp>
          <p:nvSpPr>
            <p:cNvPr id="34859" name="Oval 132">
              <a:extLst>
                <a:ext uri="{FF2B5EF4-FFF2-40B4-BE49-F238E27FC236}">
                  <a16:creationId xmlns:a16="http://schemas.microsoft.com/office/drawing/2014/main" id="{97B85453-F3C3-C099-2D4C-F8F226243FED}"/>
                </a:ext>
              </a:extLst>
            </p:cNvPr>
            <p:cNvSpPr>
              <a:spLocks noChangeAspect="1" noChangeArrowheads="1"/>
            </p:cNvSpPr>
            <p:nvPr/>
          </p:nvSpPr>
          <p:spPr bwMode="auto">
            <a:xfrm>
              <a:off x="912" y="5232"/>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a:latin typeface="HGS創英角ﾎﾟｯﾌﾟ体" panose="040B0A00000000000000" pitchFamily="50" charset="-128"/>
                <a:ea typeface="HGS創英角ﾎﾟｯﾌﾟ体" panose="040B0A00000000000000" pitchFamily="50" charset="-128"/>
              </a:endParaRPr>
            </a:p>
          </p:txBody>
        </p:sp>
        <p:sp>
          <p:nvSpPr>
            <p:cNvPr id="34860" name="Oval 133">
              <a:extLst>
                <a:ext uri="{FF2B5EF4-FFF2-40B4-BE49-F238E27FC236}">
                  <a16:creationId xmlns:a16="http://schemas.microsoft.com/office/drawing/2014/main" id="{15981261-D701-CB0B-6B9F-E354394C7F99}"/>
                </a:ext>
              </a:extLst>
            </p:cNvPr>
            <p:cNvSpPr>
              <a:spLocks noChangeAspect="1" noChangeArrowheads="1"/>
            </p:cNvSpPr>
            <p:nvPr/>
          </p:nvSpPr>
          <p:spPr bwMode="auto">
            <a:xfrm>
              <a:off x="1017" y="5304"/>
              <a:ext cx="39" cy="3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a:latin typeface="HGS創英角ﾎﾟｯﾌﾟ体" panose="040B0A00000000000000" pitchFamily="50" charset="-128"/>
                <a:ea typeface="HGS創英角ﾎﾟｯﾌﾟ体" panose="040B0A00000000000000" pitchFamily="50" charset="-128"/>
              </a:endParaRPr>
            </a:p>
          </p:txBody>
        </p:sp>
        <p:sp>
          <p:nvSpPr>
            <p:cNvPr id="34861" name="Text Box 134">
              <a:extLst>
                <a:ext uri="{FF2B5EF4-FFF2-40B4-BE49-F238E27FC236}">
                  <a16:creationId xmlns:a16="http://schemas.microsoft.com/office/drawing/2014/main" id="{75EF79DB-9FB4-B6CF-54E3-98BA60E7049A}"/>
                </a:ext>
              </a:extLst>
            </p:cNvPr>
            <p:cNvSpPr txBox="1">
              <a:spLocks noChangeArrowheads="1"/>
            </p:cNvSpPr>
            <p:nvPr/>
          </p:nvSpPr>
          <p:spPr bwMode="auto">
            <a:xfrm>
              <a:off x="1592" y="5040"/>
              <a:ext cx="242"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100">
                  <a:latin typeface="HGS創英角ﾎﾟｯﾌﾟ体" panose="040B0A00000000000000" pitchFamily="50" charset="-128"/>
                  <a:ea typeface="HGS創英角ﾎﾟｯﾌﾟ体" panose="040B0A00000000000000" pitchFamily="50" charset="-128"/>
                </a:rPr>
                <a:t>熟年</a:t>
              </a:r>
            </a:p>
          </p:txBody>
        </p:sp>
      </p:grpSp>
      <p:sp>
        <p:nvSpPr>
          <p:cNvPr id="53" name="object 3">
            <a:extLst>
              <a:ext uri="{FF2B5EF4-FFF2-40B4-BE49-F238E27FC236}">
                <a16:creationId xmlns:a16="http://schemas.microsoft.com/office/drawing/2014/main" id="{CC20A62D-732F-40E4-9019-CB509909AA52}"/>
              </a:ext>
            </a:extLst>
          </p:cNvPr>
          <p:cNvSpPr txBox="1">
            <a:spLocks/>
          </p:cNvSpPr>
          <p:nvPr/>
        </p:nvSpPr>
        <p:spPr>
          <a:xfrm>
            <a:off x="0" y="81284"/>
            <a:ext cx="6259625" cy="511422"/>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1054735" algn="l"/>
              </a:tabLst>
            </a:pPr>
            <a:r>
              <a:rPr lang="en-US" altLang="ja-JP" sz="3600" spc="-5" dirty="0">
                <a:latin typeface="HGP創英角ﾎﾟｯﾌﾟ体" panose="040B0A00000000000000" pitchFamily="50" charset="-128"/>
                <a:ea typeface="HGP創英角ﾎﾟｯﾌﾟ体" panose="040B0A00000000000000" pitchFamily="50" charset="-128"/>
              </a:rPr>
              <a:t>1</a:t>
            </a:r>
            <a:r>
              <a:rPr lang="ja-JP" altLang="en-US" sz="3600" spc="-5" dirty="0">
                <a:latin typeface="HGP創英角ﾎﾟｯﾌﾟ体" panose="040B0A00000000000000" pitchFamily="50" charset="-128"/>
                <a:ea typeface="HGP創英角ﾎﾟｯﾌﾟ体" panose="040B0A00000000000000" pitchFamily="50" charset="-128"/>
              </a:rPr>
              <a:t>４</a:t>
            </a:r>
            <a:r>
              <a:rPr lang="ja-JP" altLang="en-US" sz="3600" dirty="0">
                <a:latin typeface="HGP創英角ﾎﾟｯﾌﾟ体" panose="040B0A00000000000000" pitchFamily="50" charset="-128"/>
                <a:ea typeface="HGP創英角ﾎﾟｯﾌﾟ体" panose="040B0A00000000000000" pitchFamily="50" charset="-128"/>
              </a:rPr>
              <a:t>）　新ＱＣ七つ道具の概要</a:t>
            </a:r>
          </a:p>
        </p:txBody>
      </p:sp>
      <p:sp>
        <p:nvSpPr>
          <p:cNvPr id="55" name="object 2">
            <a:extLst>
              <a:ext uri="{FF2B5EF4-FFF2-40B4-BE49-F238E27FC236}">
                <a16:creationId xmlns:a16="http://schemas.microsoft.com/office/drawing/2014/main" id="{B76796F8-FE59-467B-A73F-26CB1FCA3E2E}"/>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40</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a:extLst>
              <a:ext uri="{FF2B5EF4-FFF2-40B4-BE49-F238E27FC236}">
                <a16:creationId xmlns:a16="http://schemas.microsoft.com/office/drawing/2014/main" id="{62361BFE-DF64-8DA8-B008-75FD4F2075ED}"/>
              </a:ext>
            </a:extLst>
          </p:cNvPr>
          <p:cNvSpPr>
            <a:spLocks noGrp="1" noChangeArrowheads="1"/>
          </p:cNvSpPr>
          <p:nvPr>
            <p:ph type="title" idx="4294967295"/>
          </p:nvPr>
        </p:nvSpPr>
        <p:spPr>
          <a:xfrm>
            <a:off x="289437" y="324645"/>
            <a:ext cx="2895600" cy="508000"/>
          </a:xfrm>
          <a:noFill/>
        </p:spPr>
        <p:txBody>
          <a:bodyPr/>
          <a:lstStyle/>
          <a:p>
            <a:pPr algn="l" eaLnBrk="1" hangingPunct="1"/>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親和図法</a:t>
            </a:r>
          </a:p>
        </p:txBody>
      </p:sp>
      <p:sp>
        <p:nvSpPr>
          <p:cNvPr id="35843" name="Rectangle 6">
            <a:extLst>
              <a:ext uri="{FF2B5EF4-FFF2-40B4-BE49-F238E27FC236}">
                <a16:creationId xmlns:a16="http://schemas.microsoft.com/office/drawing/2014/main" id="{1C5E2CD5-7DD2-0F6B-8863-D35823115DBB}"/>
              </a:ext>
            </a:extLst>
          </p:cNvPr>
          <p:cNvSpPr>
            <a:spLocks noChangeArrowheads="1"/>
          </p:cNvSpPr>
          <p:nvPr/>
        </p:nvSpPr>
        <p:spPr bwMode="auto">
          <a:xfrm>
            <a:off x="241300" y="2416175"/>
            <a:ext cx="2390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b</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）どんな時に使うもの</a:t>
            </a:r>
          </a:p>
        </p:txBody>
      </p:sp>
      <p:sp>
        <p:nvSpPr>
          <p:cNvPr id="35844" name="Rectangle 7">
            <a:extLst>
              <a:ext uri="{FF2B5EF4-FFF2-40B4-BE49-F238E27FC236}">
                <a16:creationId xmlns:a16="http://schemas.microsoft.com/office/drawing/2014/main" id="{FDEDB18B-DBA5-E57B-69C0-C45CCC7130D3}"/>
              </a:ext>
            </a:extLst>
          </p:cNvPr>
          <p:cNvSpPr>
            <a:spLocks noChangeArrowheads="1"/>
          </p:cNvSpPr>
          <p:nvPr/>
        </p:nvSpPr>
        <p:spPr bwMode="auto">
          <a:xfrm>
            <a:off x="236538" y="3884613"/>
            <a:ext cx="2314736"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c</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）作成の手順と注意点</a:t>
            </a:r>
          </a:p>
        </p:txBody>
      </p:sp>
      <p:sp>
        <p:nvSpPr>
          <p:cNvPr id="35845" name="Rectangle 8">
            <a:extLst>
              <a:ext uri="{FF2B5EF4-FFF2-40B4-BE49-F238E27FC236}">
                <a16:creationId xmlns:a16="http://schemas.microsoft.com/office/drawing/2014/main" id="{FFC32294-6955-6678-A6AB-0316AE2DDBCE}"/>
              </a:ext>
            </a:extLst>
          </p:cNvPr>
          <p:cNvSpPr>
            <a:spLocks noChangeArrowheads="1"/>
          </p:cNvSpPr>
          <p:nvPr/>
        </p:nvSpPr>
        <p:spPr bwMode="auto">
          <a:xfrm>
            <a:off x="323850" y="1230313"/>
            <a:ext cx="84963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未来・将来の問題など、</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もやもや</a:t>
            </a:r>
            <a:r>
              <a:rPr lang="ja-JP" altLang="en-US" sz="1800" b="1" dirty="0">
                <a:latin typeface="HGP創英角ﾎﾟｯﾌﾟ体" panose="040B0A00000000000000" pitchFamily="50" charset="-128"/>
                <a:ea typeface="HGP創英角ﾎﾟｯﾌﾟ体" panose="040B0A00000000000000" pitchFamily="50" charset="-128"/>
              </a:rPr>
              <a:t>とはっきりしない</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問題点</a:t>
            </a:r>
            <a:r>
              <a:rPr lang="ja-JP" altLang="en-US" sz="1800" b="1" dirty="0">
                <a:latin typeface="HGP創英角ﾎﾟｯﾌﾟ体" panose="040B0A00000000000000" pitchFamily="50" charset="-128"/>
                <a:ea typeface="HGP創英角ﾎﾟｯﾌﾟ体" panose="040B0A00000000000000" pitchFamily="50" charset="-128"/>
              </a:rPr>
              <a:t>について、事実、　推定、予測</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  意見、発想の構造を</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言語データ</a:t>
            </a:r>
            <a:r>
              <a:rPr lang="ja-JP" altLang="en-US" sz="1800" b="1" dirty="0">
                <a:latin typeface="HGP創英角ﾎﾟｯﾌﾟ体" panose="040B0A00000000000000" pitchFamily="50" charset="-128"/>
                <a:ea typeface="HGP創英角ﾎﾟｯﾌﾟ体" panose="040B0A00000000000000" pitchFamily="50" charset="-128"/>
              </a:rPr>
              <a:t>でとらえ、相互の</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関係</a:t>
            </a:r>
            <a:r>
              <a:rPr lang="ja-JP" altLang="en-US" sz="1800" b="1" dirty="0">
                <a:latin typeface="HGP創英角ﾎﾟｯﾌﾟ体" panose="040B0A00000000000000" pitchFamily="50" charset="-128"/>
                <a:ea typeface="HGP創英角ﾎﾟｯﾌﾟ体" panose="040B0A00000000000000" pitchFamily="50" charset="-128"/>
              </a:rPr>
              <a:t>を</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親和性</a:t>
            </a:r>
            <a:r>
              <a:rPr lang="ja-JP" altLang="en-US" sz="1800" b="1" dirty="0">
                <a:latin typeface="HGP創英角ﾎﾟｯﾌﾟ体" panose="040B0A00000000000000" pitchFamily="50" charset="-128"/>
                <a:ea typeface="HGP創英角ﾎﾟｯﾌﾟ体" panose="040B0A00000000000000" pitchFamily="50" charset="-128"/>
              </a:rPr>
              <a:t>によって、統合した</a:t>
            </a:r>
            <a:endParaRPr lang="en-US" altLang="ja-JP" sz="1800" b="1" dirty="0">
              <a:latin typeface="HGP創英角ﾎﾟｯﾌﾟ体" panose="040B0A00000000000000" pitchFamily="50" charset="-128"/>
              <a:ea typeface="HGP創英角ﾎﾟｯﾌﾟ体" panose="040B0A00000000000000" pitchFamily="50" charset="-128"/>
            </a:endParaRP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図をつくることで、解決すべき問題の所在・形態を“明確”にする手法です。</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a:t>
            </a:r>
            <a:r>
              <a:rPr lang="en-US" altLang="ja-JP" sz="1800" b="1" dirty="0">
                <a:latin typeface="HGP創英角ﾎﾟｯﾌﾟ体" panose="040B0A00000000000000" pitchFamily="50" charset="-128"/>
                <a:ea typeface="HGP創英角ﾎﾟｯﾌﾟ体" panose="040B0A00000000000000" pitchFamily="50" charset="-128"/>
              </a:rPr>
              <a:t>※</a:t>
            </a:r>
            <a:r>
              <a:rPr lang="ja-JP" altLang="en-US" sz="1800" b="1" dirty="0">
                <a:latin typeface="HGP創英角ﾎﾟｯﾌﾟ体" panose="040B0A00000000000000" pitchFamily="50" charset="-128"/>
                <a:ea typeface="HGP創英角ﾎﾟｯﾌﾟ体" panose="040B0A00000000000000" pitchFamily="50" charset="-128"/>
              </a:rPr>
              <a:t>ＫＪ法（考案者：川喜多二郎氏）に由来する</a:t>
            </a:r>
          </a:p>
        </p:txBody>
      </p:sp>
      <p:sp>
        <p:nvSpPr>
          <p:cNvPr id="35846" name="Rectangle 9">
            <a:extLst>
              <a:ext uri="{FF2B5EF4-FFF2-40B4-BE49-F238E27FC236}">
                <a16:creationId xmlns:a16="http://schemas.microsoft.com/office/drawing/2014/main" id="{EDEF381E-5FC7-9DC3-815E-D8703BD5243C}"/>
              </a:ext>
            </a:extLst>
          </p:cNvPr>
          <p:cNvSpPr>
            <a:spLocks noChangeArrowheads="1"/>
          </p:cNvSpPr>
          <p:nvPr/>
        </p:nvSpPr>
        <p:spPr bwMode="auto">
          <a:xfrm>
            <a:off x="457200" y="2838450"/>
            <a:ext cx="8024813"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800" b="1" dirty="0">
                <a:latin typeface="HGP創英角ﾎﾟｯﾌﾟ体" panose="040B0A00000000000000" pitchFamily="50" charset="-128"/>
                <a:ea typeface="HGP創英角ﾎﾟｯﾌﾟ体" panose="040B0A00000000000000" pitchFamily="50" charset="-128"/>
              </a:rPr>
              <a:t>①</a:t>
            </a:r>
            <a:r>
              <a:rPr lang="ja-JP" altLang="en-US" sz="1800" b="1" dirty="0">
                <a:latin typeface="HGP創英角ﾎﾟｯﾌﾟ体" panose="040B0A00000000000000" pitchFamily="50" charset="-128"/>
                <a:ea typeface="HGP創英角ﾎﾟｯﾌﾟ体" panose="040B0A00000000000000" pitchFamily="50" charset="-128"/>
              </a:rPr>
              <a:t>みんなの意思を統一したい</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（例）ＱＣサークルを活発にするにはどうすればよいか？</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②問題を見極めたい</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（例）職場の問題点は何か？</a:t>
            </a:r>
          </a:p>
        </p:txBody>
      </p:sp>
      <p:sp>
        <p:nvSpPr>
          <p:cNvPr id="35847" name="Rectangle 10">
            <a:extLst>
              <a:ext uri="{FF2B5EF4-FFF2-40B4-BE49-F238E27FC236}">
                <a16:creationId xmlns:a16="http://schemas.microsoft.com/office/drawing/2014/main" id="{20B5F219-36CD-F4FB-A0E0-3EF4FE209E29}"/>
              </a:ext>
            </a:extLst>
          </p:cNvPr>
          <p:cNvSpPr>
            <a:spLocks noChangeArrowheads="1"/>
          </p:cNvSpPr>
          <p:nvPr/>
        </p:nvSpPr>
        <p:spPr bwMode="auto">
          <a:xfrm>
            <a:off x="457200" y="4171950"/>
            <a:ext cx="845820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b="1" dirty="0">
                <a:latin typeface="HGP創英角ﾎﾟｯﾌﾟ体" panose="040B0A00000000000000" pitchFamily="50" charset="-128"/>
                <a:ea typeface="HGP創英角ﾎﾟｯﾌﾟ体" panose="040B0A00000000000000" pitchFamily="50" charset="-128"/>
              </a:rPr>
              <a:t>①</a:t>
            </a:r>
            <a:r>
              <a:rPr lang="ja-JP" altLang="en-US" sz="1800" b="1" dirty="0">
                <a:latin typeface="HGP創英角ﾎﾟｯﾌﾟ体" panose="040B0A00000000000000" pitchFamily="50" charset="-128"/>
                <a:ea typeface="HGP創英角ﾎﾟｯﾌﾟ体" panose="040B0A00000000000000" pitchFamily="50" charset="-128"/>
              </a:rPr>
              <a:t>テーマを決める。</a:t>
            </a:r>
          </a:p>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・問題の本質を明らかにしたいもの　・考えをまとめたいもの</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　・発想を得たいもの など</a:t>
            </a:r>
          </a:p>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②</a:t>
            </a:r>
            <a:r>
              <a:rPr lang="en-US" altLang="ja-JP" sz="1800" b="1" dirty="0">
                <a:latin typeface="HGP創英角ﾎﾟｯﾌﾟ体" panose="040B0A00000000000000" pitchFamily="50" charset="-128"/>
                <a:ea typeface="HGP創英角ﾎﾟｯﾌﾟ体" panose="040B0A00000000000000" pitchFamily="50" charset="-128"/>
              </a:rPr>
              <a:t>｢</a:t>
            </a:r>
            <a:r>
              <a:rPr lang="ja-JP" altLang="en-US" sz="1800" b="1" dirty="0">
                <a:latin typeface="HGP創英角ﾎﾟｯﾌﾟ体" panose="040B0A00000000000000" pitchFamily="50" charset="-128"/>
                <a:ea typeface="HGP創英角ﾎﾟｯﾌﾟ体" panose="040B0A00000000000000" pitchFamily="50" charset="-128"/>
              </a:rPr>
              <a:t>見た</a:t>
            </a:r>
            <a:r>
              <a:rPr lang="en-US" altLang="ja-JP" sz="1800" b="1" dirty="0">
                <a:latin typeface="HGP創英角ﾎﾟｯﾌﾟ体" panose="040B0A00000000000000" pitchFamily="50" charset="-128"/>
                <a:ea typeface="HGP創英角ﾎﾟｯﾌﾟ体" panose="040B0A00000000000000" pitchFamily="50" charset="-128"/>
              </a:rPr>
              <a:t>｣｢</a:t>
            </a:r>
            <a:r>
              <a:rPr lang="ja-JP" altLang="en-US" sz="1800" b="1" dirty="0">
                <a:latin typeface="HGP創英角ﾎﾟｯﾌﾟ体" panose="040B0A00000000000000" pitchFamily="50" charset="-128"/>
                <a:ea typeface="HGP創英角ﾎﾟｯﾌﾟ体" panose="040B0A00000000000000" pitchFamily="50" charset="-128"/>
              </a:rPr>
              <a:t>聞いた</a:t>
            </a:r>
            <a:r>
              <a:rPr lang="en-US" altLang="ja-JP" sz="1800" b="1" dirty="0">
                <a:latin typeface="HGP創英角ﾎﾟｯﾌﾟ体" panose="040B0A00000000000000" pitchFamily="50" charset="-128"/>
                <a:ea typeface="HGP創英角ﾎﾟｯﾌﾟ体" panose="040B0A00000000000000" pitchFamily="50" charset="-128"/>
              </a:rPr>
              <a:t>｣｢</a:t>
            </a:r>
            <a:r>
              <a:rPr lang="ja-JP" altLang="en-US" sz="1800" b="1" dirty="0">
                <a:latin typeface="HGP創英角ﾎﾟｯﾌﾟ体" panose="040B0A00000000000000" pitchFamily="50" charset="-128"/>
                <a:ea typeface="HGP創英角ﾎﾟｯﾌﾟ体" panose="040B0A00000000000000" pitchFamily="50" charset="-128"/>
              </a:rPr>
              <a:t>感じた</a:t>
            </a:r>
            <a:r>
              <a:rPr lang="en-US" altLang="ja-JP" sz="1800" b="1" dirty="0">
                <a:latin typeface="HGP創英角ﾎﾟｯﾌﾟ体" panose="040B0A00000000000000" pitchFamily="50" charset="-128"/>
                <a:ea typeface="HGP創英角ﾎﾟｯﾌﾟ体" panose="040B0A00000000000000" pitchFamily="50" charset="-128"/>
              </a:rPr>
              <a:t>｣｢</a:t>
            </a:r>
            <a:r>
              <a:rPr lang="ja-JP" altLang="en-US" sz="1800" b="1" dirty="0">
                <a:latin typeface="HGP創英角ﾎﾟｯﾌﾟ体" panose="040B0A00000000000000" pitchFamily="50" charset="-128"/>
                <a:ea typeface="HGP創英角ﾎﾟｯﾌﾟ体" panose="040B0A00000000000000" pitchFamily="50" charset="-128"/>
              </a:rPr>
              <a:t>考えた</a:t>
            </a:r>
            <a:r>
              <a:rPr lang="en-US" altLang="ja-JP" sz="1800" b="1" dirty="0">
                <a:latin typeface="HGP創英角ﾎﾟｯﾌﾟ体" panose="040B0A00000000000000" pitchFamily="50" charset="-128"/>
                <a:ea typeface="HGP創英角ﾎﾟｯﾌﾟ体" panose="040B0A00000000000000" pitchFamily="50" charset="-128"/>
              </a:rPr>
              <a:t>｣｢</a:t>
            </a:r>
            <a:r>
              <a:rPr lang="ja-JP" altLang="en-US" sz="1800" b="1" dirty="0">
                <a:latin typeface="HGP創英角ﾎﾟｯﾌﾟ体" panose="040B0A00000000000000" pitchFamily="50" charset="-128"/>
                <a:ea typeface="HGP創英角ﾎﾟｯﾌﾟ体" panose="040B0A00000000000000" pitchFamily="50" charset="-128"/>
              </a:rPr>
              <a:t>調べた</a:t>
            </a:r>
            <a:r>
              <a:rPr lang="en-US" altLang="ja-JP" sz="1800" b="1" dirty="0">
                <a:latin typeface="HGP創英角ﾎﾟｯﾌﾟ体" panose="040B0A00000000000000" pitchFamily="50" charset="-128"/>
                <a:ea typeface="HGP創英角ﾎﾟｯﾌﾟ体" panose="040B0A00000000000000" pitchFamily="50" charset="-128"/>
              </a:rPr>
              <a:t>｣</a:t>
            </a:r>
            <a:r>
              <a:rPr lang="ja-JP" altLang="en-US" sz="1800" b="1" dirty="0">
                <a:latin typeface="HGP創英角ﾎﾟｯﾌﾟ体" panose="040B0A00000000000000" pitchFamily="50" charset="-128"/>
                <a:ea typeface="HGP創英角ﾎﾟｯﾌﾟ体" panose="040B0A00000000000000" pitchFamily="50" charset="-128"/>
              </a:rPr>
              <a:t>ことをカードに書く</a:t>
            </a:r>
          </a:p>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・ズバリとした表現で　・簡潔で短い文にまとめる　・主語＋述語で表現</a:t>
            </a:r>
          </a:p>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③親和性（似ている、近い、ほとんど同じ）のあるカードを寄せて集める</a:t>
            </a:r>
          </a:p>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④どのグループにも入らないカードは、そのまま（ひとりぼっち）にしておく</a:t>
            </a:r>
          </a:p>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⑤寄り集まったカードをまとめて表札「親和カード」を作る</a:t>
            </a:r>
          </a:p>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⑥レイアウトをよく考えて親和図を完成させる</a:t>
            </a:r>
          </a:p>
        </p:txBody>
      </p:sp>
      <p:sp>
        <p:nvSpPr>
          <p:cNvPr id="35848" name="Rectangle 5">
            <a:extLst>
              <a:ext uri="{FF2B5EF4-FFF2-40B4-BE49-F238E27FC236}">
                <a16:creationId xmlns:a16="http://schemas.microsoft.com/office/drawing/2014/main" id="{82DBC017-37D5-006C-FB3C-D9721A49CEF0}"/>
              </a:ext>
            </a:extLst>
          </p:cNvPr>
          <p:cNvSpPr>
            <a:spLocks noChangeArrowheads="1"/>
          </p:cNvSpPr>
          <p:nvPr/>
        </p:nvSpPr>
        <p:spPr bwMode="auto">
          <a:xfrm>
            <a:off x="211138" y="952500"/>
            <a:ext cx="22336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a</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）親和図法とは</a:t>
            </a:r>
          </a:p>
        </p:txBody>
      </p:sp>
      <p:sp>
        <p:nvSpPr>
          <p:cNvPr id="35849" name="Text Box 9">
            <a:extLst>
              <a:ext uri="{FF2B5EF4-FFF2-40B4-BE49-F238E27FC236}">
                <a16:creationId xmlns:a16="http://schemas.microsoft.com/office/drawing/2014/main" id="{044CB60B-3D92-71F3-F60E-E732C3801326}"/>
              </a:ext>
            </a:extLst>
          </p:cNvPr>
          <p:cNvSpPr txBox="1">
            <a:spLocks noChangeArrowheads="1"/>
          </p:cNvSpPr>
          <p:nvPr/>
        </p:nvSpPr>
        <p:spPr bwMode="auto">
          <a:xfrm>
            <a:off x="3581400" y="304800"/>
            <a:ext cx="4191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endParaRPr lang="ja-JP" altLang="ja-JP" sz="1800"/>
          </a:p>
        </p:txBody>
      </p:sp>
      <p:sp>
        <p:nvSpPr>
          <p:cNvPr id="11" name="object 2">
            <a:extLst>
              <a:ext uri="{FF2B5EF4-FFF2-40B4-BE49-F238E27FC236}">
                <a16:creationId xmlns:a16="http://schemas.microsoft.com/office/drawing/2014/main" id="{83C10D6C-37C6-4CE6-A0FB-FADA74D12983}"/>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41</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
        <p:nvSpPr>
          <p:cNvPr id="13" name="Rectangle 89">
            <a:extLst>
              <a:ext uri="{FF2B5EF4-FFF2-40B4-BE49-F238E27FC236}">
                <a16:creationId xmlns:a16="http://schemas.microsoft.com/office/drawing/2014/main" id="{D708A560-9066-4D7B-B14E-C8A1B83C3830}"/>
              </a:ext>
            </a:extLst>
          </p:cNvPr>
          <p:cNvSpPr>
            <a:spLocks noChangeArrowheads="1"/>
          </p:cNvSpPr>
          <p:nvPr/>
        </p:nvSpPr>
        <p:spPr bwMode="auto">
          <a:xfrm>
            <a:off x="2183636" y="311476"/>
            <a:ext cx="4515616" cy="584775"/>
          </a:xfrm>
          <a:prstGeom prst="rect">
            <a:avLst/>
          </a:prstGeom>
          <a:solidFill>
            <a:srgbClr val="CCFFFF">
              <a:alpha val="39999"/>
            </a:srgbClr>
          </a:solidFill>
          <a:ln w="9525">
            <a:solidFill>
              <a:schemeClr val="tx1"/>
            </a:solidFill>
            <a:prstDash val="solid"/>
            <a:miter lim="800000"/>
            <a:headEnd/>
            <a:tailEnd/>
          </a:ln>
        </p:spPr>
        <p:txBody>
          <a:bodyPr wrap="squar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事実を整理、問題を浮かび上らせる</a:t>
            </a:r>
            <a:endParaRPr lang="en-US" altLang="ja-JP" sz="1600" b="1" dirty="0">
              <a:solidFill>
                <a:srgbClr val="0000FF"/>
              </a:solidFill>
              <a:latin typeface="HGS創英角ﾎﾟｯﾌﾟ体" panose="040B0A00000000000000" pitchFamily="50" charset="-128"/>
              <a:ea typeface="HGS創英角ﾎﾟｯﾌﾟ体" panose="040B0A00000000000000" pitchFamily="50" charset="-128"/>
            </a:endParaRPr>
          </a:p>
          <a:p>
            <a:pPr>
              <a:spcBef>
                <a:spcPct val="0"/>
              </a:spcBef>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意見を付箋で似たものを集め題目をあとで作る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Group 4">
            <a:extLst>
              <a:ext uri="{FF2B5EF4-FFF2-40B4-BE49-F238E27FC236}">
                <a16:creationId xmlns:a16="http://schemas.microsoft.com/office/drawing/2014/main" id="{3D49594C-EB85-C224-DCEE-1EC9C6CE310E}"/>
              </a:ext>
            </a:extLst>
          </p:cNvPr>
          <p:cNvGrpSpPr>
            <a:grpSpLocks/>
          </p:cNvGrpSpPr>
          <p:nvPr/>
        </p:nvGrpSpPr>
        <p:grpSpPr bwMode="auto">
          <a:xfrm>
            <a:off x="1247251" y="304800"/>
            <a:ext cx="6344699" cy="2513366"/>
            <a:chOff x="781" y="3168"/>
            <a:chExt cx="3004" cy="1295"/>
          </a:xfrm>
        </p:grpSpPr>
        <p:sp>
          <p:nvSpPr>
            <p:cNvPr id="36891" name="Rectangle 17">
              <a:extLst>
                <a:ext uri="{FF2B5EF4-FFF2-40B4-BE49-F238E27FC236}">
                  <a16:creationId xmlns:a16="http://schemas.microsoft.com/office/drawing/2014/main" id="{A516BD82-6766-307B-5C4E-E3BD0DE9C824}"/>
                </a:ext>
              </a:extLst>
            </p:cNvPr>
            <p:cNvSpPr>
              <a:spLocks noChangeArrowheads="1"/>
            </p:cNvSpPr>
            <p:nvPr/>
          </p:nvSpPr>
          <p:spPr bwMode="auto">
            <a:xfrm>
              <a:off x="957" y="3456"/>
              <a:ext cx="2651" cy="96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HGP創英角ﾎﾟｯﾌﾟ体" panose="040B0A00000000000000" pitchFamily="50" charset="-128"/>
                <a:ea typeface="HGP創英角ﾎﾟｯﾌﾟ体" panose="040B0A00000000000000" pitchFamily="50" charset="-128"/>
              </a:endParaRPr>
            </a:p>
          </p:txBody>
        </p:sp>
        <p:sp>
          <p:nvSpPr>
            <p:cNvPr id="36892" name="Rectangle 18">
              <a:extLst>
                <a:ext uri="{FF2B5EF4-FFF2-40B4-BE49-F238E27FC236}">
                  <a16:creationId xmlns:a16="http://schemas.microsoft.com/office/drawing/2014/main" id="{FE75AB53-37C5-70FE-1435-AA3610049CEB}"/>
                </a:ext>
              </a:extLst>
            </p:cNvPr>
            <p:cNvSpPr>
              <a:spLocks noChangeArrowheads="1"/>
            </p:cNvSpPr>
            <p:nvPr/>
          </p:nvSpPr>
          <p:spPr bwMode="auto">
            <a:xfrm>
              <a:off x="1003" y="3600"/>
              <a:ext cx="1256" cy="7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HGP創英角ﾎﾟｯﾌﾟ体" panose="040B0A00000000000000" pitchFamily="50" charset="-128"/>
                <a:ea typeface="HGP創英角ﾎﾟｯﾌﾟ体" panose="040B0A00000000000000" pitchFamily="50" charset="-128"/>
              </a:endParaRPr>
            </a:p>
          </p:txBody>
        </p:sp>
        <p:sp>
          <p:nvSpPr>
            <p:cNvPr id="36893" name="Rectangle 19">
              <a:extLst>
                <a:ext uri="{FF2B5EF4-FFF2-40B4-BE49-F238E27FC236}">
                  <a16:creationId xmlns:a16="http://schemas.microsoft.com/office/drawing/2014/main" id="{523B6A0C-60CE-4B93-73F2-2434C7996C71}"/>
                </a:ext>
              </a:extLst>
            </p:cNvPr>
            <p:cNvSpPr>
              <a:spLocks noChangeArrowheads="1"/>
            </p:cNvSpPr>
            <p:nvPr/>
          </p:nvSpPr>
          <p:spPr bwMode="auto">
            <a:xfrm>
              <a:off x="1329" y="3504"/>
              <a:ext cx="558"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親和カード</a:t>
              </a:r>
            </a:p>
          </p:txBody>
        </p:sp>
        <p:sp>
          <p:nvSpPr>
            <p:cNvPr id="36894" name="Rectangle 20">
              <a:extLst>
                <a:ext uri="{FF2B5EF4-FFF2-40B4-BE49-F238E27FC236}">
                  <a16:creationId xmlns:a16="http://schemas.microsoft.com/office/drawing/2014/main" id="{9BC4304D-F570-764F-4FDB-E420C486181C}"/>
                </a:ext>
              </a:extLst>
            </p:cNvPr>
            <p:cNvSpPr>
              <a:spLocks noChangeArrowheads="1"/>
            </p:cNvSpPr>
            <p:nvPr/>
          </p:nvSpPr>
          <p:spPr bwMode="auto">
            <a:xfrm>
              <a:off x="1096" y="3888"/>
              <a:ext cx="466"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データカード</a:t>
              </a:r>
            </a:p>
          </p:txBody>
        </p:sp>
        <p:sp>
          <p:nvSpPr>
            <p:cNvPr id="36895" name="Rectangle 21">
              <a:extLst>
                <a:ext uri="{FF2B5EF4-FFF2-40B4-BE49-F238E27FC236}">
                  <a16:creationId xmlns:a16="http://schemas.microsoft.com/office/drawing/2014/main" id="{A01876DE-11D9-5E54-5150-BAC5087D1D92}"/>
                </a:ext>
              </a:extLst>
            </p:cNvPr>
            <p:cNvSpPr>
              <a:spLocks noChangeArrowheads="1"/>
            </p:cNvSpPr>
            <p:nvPr/>
          </p:nvSpPr>
          <p:spPr bwMode="auto">
            <a:xfrm>
              <a:off x="1096" y="4080"/>
              <a:ext cx="466"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データカード</a:t>
              </a:r>
            </a:p>
          </p:txBody>
        </p:sp>
        <p:sp>
          <p:nvSpPr>
            <p:cNvPr id="36896" name="Rectangle 22">
              <a:extLst>
                <a:ext uri="{FF2B5EF4-FFF2-40B4-BE49-F238E27FC236}">
                  <a16:creationId xmlns:a16="http://schemas.microsoft.com/office/drawing/2014/main" id="{56A40347-DD98-98E7-D921-F3DCFDFA6E73}"/>
                </a:ext>
              </a:extLst>
            </p:cNvPr>
            <p:cNvSpPr>
              <a:spLocks noChangeArrowheads="1"/>
            </p:cNvSpPr>
            <p:nvPr/>
          </p:nvSpPr>
          <p:spPr bwMode="auto">
            <a:xfrm>
              <a:off x="1701" y="3888"/>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データカード</a:t>
              </a:r>
            </a:p>
          </p:txBody>
        </p:sp>
        <p:sp>
          <p:nvSpPr>
            <p:cNvPr id="36897" name="Rectangle 23">
              <a:extLst>
                <a:ext uri="{FF2B5EF4-FFF2-40B4-BE49-F238E27FC236}">
                  <a16:creationId xmlns:a16="http://schemas.microsoft.com/office/drawing/2014/main" id="{4E6B866B-4EB0-71F5-62B3-C39A4D5EB3DA}"/>
                </a:ext>
              </a:extLst>
            </p:cNvPr>
            <p:cNvSpPr>
              <a:spLocks noChangeArrowheads="1"/>
            </p:cNvSpPr>
            <p:nvPr/>
          </p:nvSpPr>
          <p:spPr bwMode="auto">
            <a:xfrm>
              <a:off x="1050" y="3792"/>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HGP創英角ﾎﾟｯﾌﾟ体" panose="040B0A00000000000000" pitchFamily="50" charset="-128"/>
                <a:ea typeface="HGP創英角ﾎﾟｯﾌﾟ体" panose="040B0A00000000000000" pitchFamily="50" charset="-128"/>
              </a:endParaRPr>
            </a:p>
          </p:txBody>
        </p:sp>
        <p:sp>
          <p:nvSpPr>
            <p:cNvPr id="36898" name="Rectangle 24">
              <a:extLst>
                <a:ext uri="{FF2B5EF4-FFF2-40B4-BE49-F238E27FC236}">
                  <a16:creationId xmlns:a16="http://schemas.microsoft.com/office/drawing/2014/main" id="{8EA2E6CA-B75A-2A8F-FAA5-E96960900685}"/>
                </a:ext>
              </a:extLst>
            </p:cNvPr>
            <p:cNvSpPr>
              <a:spLocks noChangeArrowheads="1"/>
            </p:cNvSpPr>
            <p:nvPr/>
          </p:nvSpPr>
          <p:spPr bwMode="auto">
            <a:xfrm>
              <a:off x="1701" y="4080"/>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データカード</a:t>
              </a:r>
            </a:p>
          </p:txBody>
        </p:sp>
        <p:sp>
          <p:nvSpPr>
            <p:cNvPr id="36899" name="Rectangle 25">
              <a:extLst>
                <a:ext uri="{FF2B5EF4-FFF2-40B4-BE49-F238E27FC236}">
                  <a16:creationId xmlns:a16="http://schemas.microsoft.com/office/drawing/2014/main" id="{22D349B5-3306-981A-462C-31443AA58EAA}"/>
                </a:ext>
              </a:extLst>
            </p:cNvPr>
            <p:cNvSpPr>
              <a:spLocks noChangeArrowheads="1"/>
            </p:cNvSpPr>
            <p:nvPr/>
          </p:nvSpPr>
          <p:spPr bwMode="auto">
            <a:xfrm>
              <a:off x="1655" y="3792"/>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HGP創英角ﾎﾟｯﾌﾟ体" panose="040B0A00000000000000" pitchFamily="50" charset="-128"/>
                <a:ea typeface="HGP創英角ﾎﾟｯﾌﾟ体" panose="040B0A00000000000000" pitchFamily="50" charset="-128"/>
              </a:endParaRPr>
            </a:p>
          </p:txBody>
        </p:sp>
        <p:sp>
          <p:nvSpPr>
            <p:cNvPr id="36900" name="Rectangle 26">
              <a:extLst>
                <a:ext uri="{FF2B5EF4-FFF2-40B4-BE49-F238E27FC236}">
                  <a16:creationId xmlns:a16="http://schemas.microsoft.com/office/drawing/2014/main" id="{FAB33D64-BD28-2F8F-F0B9-9C2B9B50ACC8}"/>
                </a:ext>
              </a:extLst>
            </p:cNvPr>
            <p:cNvSpPr>
              <a:spLocks noChangeArrowheads="1"/>
            </p:cNvSpPr>
            <p:nvPr/>
          </p:nvSpPr>
          <p:spPr bwMode="auto">
            <a:xfrm>
              <a:off x="1096" y="3696"/>
              <a:ext cx="466"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親和カード</a:t>
              </a:r>
            </a:p>
          </p:txBody>
        </p:sp>
        <p:sp>
          <p:nvSpPr>
            <p:cNvPr id="36901" name="Rectangle 27">
              <a:extLst>
                <a:ext uri="{FF2B5EF4-FFF2-40B4-BE49-F238E27FC236}">
                  <a16:creationId xmlns:a16="http://schemas.microsoft.com/office/drawing/2014/main" id="{FD5EF848-8837-82C9-3D02-D698847FC872}"/>
                </a:ext>
              </a:extLst>
            </p:cNvPr>
            <p:cNvSpPr>
              <a:spLocks noChangeArrowheads="1"/>
            </p:cNvSpPr>
            <p:nvPr/>
          </p:nvSpPr>
          <p:spPr bwMode="auto">
            <a:xfrm>
              <a:off x="1701" y="3696"/>
              <a:ext cx="465"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親和カード</a:t>
              </a:r>
            </a:p>
          </p:txBody>
        </p:sp>
        <p:sp>
          <p:nvSpPr>
            <p:cNvPr id="36902" name="Rectangle 28">
              <a:extLst>
                <a:ext uri="{FF2B5EF4-FFF2-40B4-BE49-F238E27FC236}">
                  <a16:creationId xmlns:a16="http://schemas.microsoft.com/office/drawing/2014/main" id="{5E79DD1D-05E4-D3D2-5E2A-F597AB8CD417}"/>
                </a:ext>
              </a:extLst>
            </p:cNvPr>
            <p:cNvSpPr>
              <a:spLocks noChangeArrowheads="1"/>
            </p:cNvSpPr>
            <p:nvPr/>
          </p:nvSpPr>
          <p:spPr bwMode="auto">
            <a:xfrm>
              <a:off x="2399" y="3600"/>
              <a:ext cx="1163" cy="7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HGP創英角ﾎﾟｯﾌﾟ体" panose="040B0A00000000000000" pitchFamily="50" charset="-128"/>
                <a:ea typeface="HGP創英角ﾎﾟｯﾌﾟ体" panose="040B0A00000000000000" pitchFamily="50" charset="-128"/>
              </a:endParaRPr>
            </a:p>
          </p:txBody>
        </p:sp>
        <p:sp>
          <p:nvSpPr>
            <p:cNvPr id="36903" name="Rectangle 29">
              <a:extLst>
                <a:ext uri="{FF2B5EF4-FFF2-40B4-BE49-F238E27FC236}">
                  <a16:creationId xmlns:a16="http://schemas.microsoft.com/office/drawing/2014/main" id="{42709CC2-7828-7FD5-A766-5933E59BA9B7}"/>
                </a:ext>
              </a:extLst>
            </p:cNvPr>
            <p:cNvSpPr>
              <a:spLocks noChangeArrowheads="1"/>
            </p:cNvSpPr>
            <p:nvPr/>
          </p:nvSpPr>
          <p:spPr bwMode="auto">
            <a:xfrm>
              <a:off x="2678" y="3504"/>
              <a:ext cx="558"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親和カード</a:t>
              </a:r>
            </a:p>
          </p:txBody>
        </p:sp>
        <p:sp>
          <p:nvSpPr>
            <p:cNvPr id="36904" name="Rectangle 30">
              <a:extLst>
                <a:ext uri="{FF2B5EF4-FFF2-40B4-BE49-F238E27FC236}">
                  <a16:creationId xmlns:a16="http://schemas.microsoft.com/office/drawing/2014/main" id="{DF853CDF-61C7-1EB6-CE7B-53B92ABF46AD}"/>
                </a:ext>
              </a:extLst>
            </p:cNvPr>
            <p:cNvSpPr>
              <a:spLocks noChangeArrowheads="1"/>
            </p:cNvSpPr>
            <p:nvPr/>
          </p:nvSpPr>
          <p:spPr bwMode="auto">
            <a:xfrm>
              <a:off x="2492" y="3888"/>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データカード</a:t>
              </a:r>
            </a:p>
          </p:txBody>
        </p:sp>
        <p:sp>
          <p:nvSpPr>
            <p:cNvPr id="36905" name="Rectangle 31">
              <a:extLst>
                <a:ext uri="{FF2B5EF4-FFF2-40B4-BE49-F238E27FC236}">
                  <a16:creationId xmlns:a16="http://schemas.microsoft.com/office/drawing/2014/main" id="{3313337F-DB05-C8CE-7308-D8017C157C06}"/>
                </a:ext>
              </a:extLst>
            </p:cNvPr>
            <p:cNvSpPr>
              <a:spLocks noChangeArrowheads="1"/>
            </p:cNvSpPr>
            <p:nvPr/>
          </p:nvSpPr>
          <p:spPr bwMode="auto">
            <a:xfrm>
              <a:off x="2492" y="4080"/>
              <a:ext cx="465"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データカード</a:t>
              </a:r>
            </a:p>
          </p:txBody>
        </p:sp>
        <p:sp>
          <p:nvSpPr>
            <p:cNvPr id="36906" name="Rectangle 32">
              <a:extLst>
                <a:ext uri="{FF2B5EF4-FFF2-40B4-BE49-F238E27FC236}">
                  <a16:creationId xmlns:a16="http://schemas.microsoft.com/office/drawing/2014/main" id="{5282258D-5648-CD81-D526-5502EE6A66CF}"/>
                </a:ext>
              </a:extLst>
            </p:cNvPr>
            <p:cNvSpPr>
              <a:spLocks noChangeArrowheads="1"/>
            </p:cNvSpPr>
            <p:nvPr/>
          </p:nvSpPr>
          <p:spPr bwMode="auto">
            <a:xfrm>
              <a:off x="3050" y="3840"/>
              <a:ext cx="4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データカード</a:t>
              </a:r>
            </a:p>
          </p:txBody>
        </p:sp>
        <p:sp>
          <p:nvSpPr>
            <p:cNvPr id="36907" name="Rectangle 33">
              <a:extLst>
                <a:ext uri="{FF2B5EF4-FFF2-40B4-BE49-F238E27FC236}">
                  <a16:creationId xmlns:a16="http://schemas.microsoft.com/office/drawing/2014/main" id="{C3EAAE10-0EBB-EC7C-6CD1-316A1801CA24}"/>
                </a:ext>
              </a:extLst>
            </p:cNvPr>
            <p:cNvSpPr>
              <a:spLocks noChangeArrowheads="1"/>
            </p:cNvSpPr>
            <p:nvPr/>
          </p:nvSpPr>
          <p:spPr bwMode="auto">
            <a:xfrm>
              <a:off x="2445" y="3792"/>
              <a:ext cx="558" cy="4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400">
                <a:latin typeface="HGP創英角ﾎﾟｯﾌﾟ体" panose="040B0A00000000000000" pitchFamily="50" charset="-128"/>
                <a:ea typeface="HGP創英角ﾎﾟｯﾌﾟ体" panose="040B0A00000000000000" pitchFamily="50" charset="-128"/>
              </a:endParaRPr>
            </a:p>
          </p:txBody>
        </p:sp>
        <p:sp>
          <p:nvSpPr>
            <p:cNvPr id="36908" name="Rectangle 34">
              <a:extLst>
                <a:ext uri="{FF2B5EF4-FFF2-40B4-BE49-F238E27FC236}">
                  <a16:creationId xmlns:a16="http://schemas.microsoft.com/office/drawing/2014/main" id="{90E1619C-D152-1676-0A6C-7238E1369F39}"/>
                </a:ext>
              </a:extLst>
            </p:cNvPr>
            <p:cNvSpPr>
              <a:spLocks noChangeArrowheads="1"/>
            </p:cNvSpPr>
            <p:nvPr/>
          </p:nvSpPr>
          <p:spPr bwMode="auto">
            <a:xfrm>
              <a:off x="2492" y="3696"/>
              <a:ext cx="465"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親和カード</a:t>
              </a:r>
            </a:p>
          </p:txBody>
        </p:sp>
        <p:sp>
          <p:nvSpPr>
            <p:cNvPr id="36909" name="Rectangle 35">
              <a:extLst>
                <a:ext uri="{FF2B5EF4-FFF2-40B4-BE49-F238E27FC236}">
                  <a16:creationId xmlns:a16="http://schemas.microsoft.com/office/drawing/2014/main" id="{2C4EDD9C-C14C-3ED7-4FF7-EC7012437AEA}"/>
                </a:ext>
              </a:extLst>
            </p:cNvPr>
            <p:cNvSpPr>
              <a:spLocks noChangeArrowheads="1"/>
            </p:cNvSpPr>
            <p:nvPr/>
          </p:nvSpPr>
          <p:spPr bwMode="auto">
            <a:xfrm>
              <a:off x="1980" y="3360"/>
              <a:ext cx="605" cy="192"/>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latin typeface="HGP創英角ﾎﾟｯﾌﾟ体" panose="040B0A00000000000000" pitchFamily="50" charset="-128"/>
                  <a:ea typeface="HGP創英角ﾎﾟｯﾌﾟ体" panose="040B0A00000000000000" pitchFamily="50" charset="-128"/>
                </a:rPr>
                <a:t>親和カード</a:t>
              </a:r>
            </a:p>
          </p:txBody>
        </p:sp>
        <p:sp>
          <p:nvSpPr>
            <p:cNvPr id="36910" name="Rectangle 36">
              <a:extLst>
                <a:ext uri="{FF2B5EF4-FFF2-40B4-BE49-F238E27FC236}">
                  <a16:creationId xmlns:a16="http://schemas.microsoft.com/office/drawing/2014/main" id="{9CC1545D-D632-750F-A3E0-2E75E8CFFE6E}"/>
                </a:ext>
              </a:extLst>
            </p:cNvPr>
            <p:cNvSpPr>
              <a:spLocks noChangeArrowheads="1"/>
            </p:cNvSpPr>
            <p:nvPr/>
          </p:nvSpPr>
          <p:spPr bwMode="auto">
            <a:xfrm>
              <a:off x="864" y="3254"/>
              <a:ext cx="1155"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b="1">
                  <a:solidFill>
                    <a:srgbClr val="FF0000"/>
                  </a:solidFill>
                  <a:latin typeface="HGP創英角ﾎﾟｯﾌﾟ体" panose="040B0A00000000000000" pitchFamily="50" charset="-128"/>
                  <a:ea typeface="HGP創英角ﾎﾟｯﾌﾟ体" panose="040B0A00000000000000" pitchFamily="50" charset="-128"/>
                </a:rPr>
                <a:t>ＱＣサークルを活発にするには</a:t>
              </a:r>
            </a:p>
          </p:txBody>
        </p:sp>
        <p:sp>
          <p:nvSpPr>
            <p:cNvPr id="36911" name="Line 37">
              <a:extLst>
                <a:ext uri="{FF2B5EF4-FFF2-40B4-BE49-F238E27FC236}">
                  <a16:creationId xmlns:a16="http://schemas.microsoft.com/office/drawing/2014/main" id="{54504695-7216-E68E-2E1F-EA879D64686F}"/>
                </a:ext>
              </a:extLst>
            </p:cNvPr>
            <p:cNvSpPr>
              <a:spLocks noChangeShapeType="1"/>
            </p:cNvSpPr>
            <p:nvPr/>
          </p:nvSpPr>
          <p:spPr bwMode="auto">
            <a:xfrm flipH="1">
              <a:off x="1984" y="3266"/>
              <a:ext cx="226"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6912" name="Rectangle 38">
              <a:extLst>
                <a:ext uri="{FF2B5EF4-FFF2-40B4-BE49-F238E27FC236}">
                  <a16:creationId xmlns:a16="http://schemas.microsoft.com/office/drawing/2014/main" id="{D2BDD08B-B87A-E12B-291E-E5BB06CBEFDD}"/>
                </a:ext>
              </a:extLst>
            </p:cNvPr>
            <p:cNvSpPr>
              <a:spLocks noChangeArrowheads="1"/>
            </p:cNvSpPr>
            <p:nvPr/>
          </p:nvSpPr>
          <p:spPr bwMode="auto">
            <a:xfrm>
              <a:off x="2176" y="3168"/>
              <a:ext cx="184"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HGP創英角ﾎﾟｯﾌﾟ体" panose="040B0A00000000000000" pitchFamily="50" charset="-128"/>
                  <a:ea typeface="HGP創英角ﾎﾟｯﾌﾟ体" panose="040B0A00000000000000" pitchFamily="50" charset="-128"/>
                </a:rPr>
                <a:t>①</a:t>
              </a:r>
            </a:p>
          </p:txBody>
        </p:sp>
        <p:sp>
          <p:nvSpPr>
            <p:cNvPr id="36913" name="Line 39">
              <a:extLst>
                <a:ext uri="{FF2B5EF4-FFF2-40B4-BE49-F238E27FC236}">
                  <a16:creationId xmlns:a16="http://schemas.microsoft.com/office/drawing/2014/main" id="{327CACE2-1CD2-0D5F-6486-59C45CBB4259}"/>
                </a:ext>
              </a:extLst>
            </p:cNvPr>
            <p:cNvSpPr>
              <a:spLocks noChangeShapeType="1"/>
            </p:cNvSpPr>
            <p:nvPr/>
          </p:nvSpPr>
          <p:spPr bwMode="auto">
            <a:xfrm>
              <a:off x="912" y="3842"/>
              <a:ext cx="231"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6914" name="Rectangle 40">
              <a:extLst>
                <a:ext uri="{FF2B5EF4-FFF2-40B4-BE49-F238E27FC236}">
                  <a16:creationId xmlns:a16="http://schemas.microsoft.com/office/drawing/2014/main" id="{56271E4A-7149-A14E-C7E9-8D30CAA7F9A2}"/>
                </a:ext>
              </a:extLst>
            </p:cNvPr>
            <p:cNvSpPr>
              <a:spLocks noChangeArrowheads="1"/>
            </p:cNvSpPr>
            <p:nvPr/>
          </p:nvSpPr>
          <p:spPr bwMode="auto">
            <a:xfrm>
              <a:off x="3295" y="3216"/>
              <a:ext cx="184"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HGP創英角ﾎﾟｯﾌﾟ体" panose="040B0A00000000000000" pitchFamily="50" charset="-128"/>
                  <a:ea typeface="HGP創英角ﾎﾟｯﾌﾟ体" panose="040B0A00000000000000" pitchFamily="50" charset="-128"/>
                </a:rPr>
                <a:t>⑥</a:t>
              </a:r>
            </a:p>
          </p:txBody>
        </p:sp>
        <p:sp>
          <p:nvSpPr>
            <p:cNvPr id="36915" name="Rectangle 41">
              <a:extLst>
                <a:ext uri="{FF2B5EF4-FFF2-40B4-BE49-F238E27FC236}">
                  <a16:creationId xmlns:a16="http://schemas.microsoft.com/office/drawing/2014/main" id="{05798F45-4FAD-9045-EA17-DD905966AFF6}"/>
                </a:ext>
              </a:extLst>
            </p:cNvPr>
            <p:cNvSpPr>
              <a:spLocks noChangeArrowheads="1"/>
            </p:cNvSpPr>
            <p:nvPr/>
          </p:nvSpPr>
          <p:spPr bwMode="auto">
            <a:xfrm>
              <a:off x="781" y="3408"/>
              <a:ext cx="18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HGP創英角ﾎﾟｯﾌﾟ体" panose="040B0A00000000000000" pitchFamily="50" charset="-128"/>
                  <a:ea typeface="HGP創英角ﾎﾟｯﾌﾟ体" panose="040B0A00000000000000" pitchFamily="50" charset="-128"/>
                </a:rPr>
                <a:t>⑤</a:t>
              </a:r>
            </a:p>
          </p:txBody>
        </p:sp>
        <p:sp>
          <p:nvSpPr>
            <p:cNvPr id="36916" name="Rectangle 42">
              <a:extLst>
                <a:ext uri="{FF2B5EF4-FFF2-40B4-BE49-F238E27FC236}">
                  <a16:creationId xmlns:a16="http://schemas.microsoft.com/office/drawing/2014/main" id="{6EFA584A-30F4-13BE-8097-A7D56F647856}"/>
                </a:ext>
              </a:extLst>
            </p:cNvPr>
            <p:cNvSpPr>
              <a:spLocks noChangeArrowheads="1"/>
            </p:cNvSpPr>
            <p:nvPr/>
          </p:nvSpPr>
          <p:spPr bwMode="auto">
            <a:xfrm>
              <a:off x="3600" y="3642"/>
              <a:ext cx="18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HGP創英角ﾎﾟｯﾌﾟ体" panose="040B0A00000000000000" pitchFamily="50" charset="-128"/>
                  <a:ea typeface="HGP創英角ﾎﾟｯﾌﾟ体" panose="040B0A00000000000000" pitchFamily="50" charset="-128"/>
                </a:rPr>
                <a:t>④</a:t>
              </a:r>
            </a:p>
          </p:txBody>
        </p:sp>
        <p:sp>
          <p:nvSpPr>
            <p:cNvPr id="36917" name="Rectangle 43">
              <a:extLst>
                <a:ext uri="{FF2B5EF4-FFF2-40B4-BE49-F238E27FC236}">
                  <a16:creationId xmlns:a16="http://schemas.microsoft.com/office/drawing/2014/main" id="{00280BF9-E3F2-D25C-91B1-22B1891F258E}"/>
                </a:ext>
              </a:extLst>
            </p:cNvPr>
            <p:cNvSpPr>
              <a:spLocks noChangeArrowheads="1"/>
            </p:cNvSpPr>
            <p:nvPr/>
          </p:nvSpPr>
          <p:spPr bwMode="auto">
            <a:xfrm>
              <a:off x="781" y="4314"/>
              <a:ext cx="18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HGP創英角ﾎﾟｯﾌﾟ体" panose="040B0A00000000000000" pitchFamily="50" charset="-128"/>
                  <a:ea typeface="HGP創英角ﾎﾟｯﾌﾟ体" panose="040B0A00000000000000" pitchFamily="50" charset="-128"/>
                </a:rPr>
                <a:t>③</a:t>
              </a:r>
            </a:p>
          </p:txBody>
        </p:sp>
        <p:sp>
          <p:nvSpPr>
            <p:cNvPr id="36918" name="Rectangle 44">
              <a:extLst>
                <a:ext uri="{FF2B5EF4-FFF2-40B4-BE49-F238E27FC236}">
                  <a16:creationId xmlns:a16="http://schemas.microsoft.com/office/drawing/2014/main" id="{CDAE2F7F-45A1-C575-FD8D-022AD78DD3EB}"/>
                </a:ext>
              </a:extLst>
            </p:cNvPr>
            <p:cNvSpPr>
              <a:spLocks noChangeArrowheads="1"/>
            </p:cNvSpPr>
            <p:nvPr/>
          </p:nvSpPr>
          <p:spPr bwMode="auto">
            <a:xfrm>
              <a:off x="781" y="3738"/>
              <a:ext cx="18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a:latin typeface="HGP創英角ﾎﾟｯﾌﾟ体" panose="040B0A00000000000000" pitchFamily="50" charset="-128"/>
                  <a:ea typeface="HGP創英角ﾎﾟｯﾌﾟ体" panose="040B0A00000000000000" pitchFamily="50" charset="-128"/>
                </a:rPr>
                <a:t>②</a:t>
              </a:r>
            </a:p>
          </p:txBody>
        </p:sp>
        <p:sp>
          <p:nvSpPr>
            <p:cNvPr id="36919" name="Line 45">
              <a:extLst>
                <a:ext uri="{FF2B5EF4-FFF2-40B4-BE49-F238E27FC236}">
                  <a16:creationId xmlns:a16="http://schemas.microsoft.com/office/drawing/2014/main" id="{0AA3B9FF-92D6-57FA-C38E-4F7E69763AEF}"/>
                </a:ext>
              </a:extLst>
            </p:cNvPr>
            <p:cNvSpPr>
              <a:spLocks noChangeShapeType="1"/>
            </p:cNvSpPr>
            <p:nvPr/>
          </p:nvSpPr>
          <p:spPr bwMode="auto">
            <a:xfrm flipH="1">
              <a:off x="3424" y="3746"/>
              <a:ext cx="231" cy="142"/>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6920" name="Line 46">
              <a:extLst>
                <a:ext uri="{FF2B5EF4-FFF2-40B4-BE49-F238E27FC236}">
                  <a16:creationId xmlns:a16="http://schemas.microsoft.com/office/drawing/2014/main" id="{BC4B7648-8421-9C30-49CB-BD4F48EEFC66}"/>
                </a:ext>
              </a:extLst>
            </p:cNvPr>
            <p:cNvSpPr>
              <a:spLocks noChangeShapeType="1"/>
            </p:cNvSpPr>
            <p:nvPr/>
          </p:nvSpPr>
          <p:spPr bwMode="auto">
            <a:xfrm flipV="1">
              <a:off x="911" y="4321"/>
              <a:ext cx="324"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6921" name="Line 47">
              <a:extLst>
                <a:ext uri="{FF2B5EF4-FFF2-40B4-BE49-F238E27FC236}">
                  <a16:creationId xmlns:a16="http://schemas.microsoft.com/office/drawing/2014/main" id="{5110A027-A4EA-B05C-6611-19BA774395A6}"/>
                </a:ext>
              </a:extLst>
            </p:cNvPr>
            <p:cNvSpPr>
              <a:spLocks noChangeShapeType="1"/>
            </p:cNvSpPr>
            <p:nvPr/>
          </p:nvSpPr>
          <p:spPr bwMode="auto">
            <a:xfrm flipV="1">
              <a:off x="911" y="4273"/>
              <a:ext cx="138"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6922" name="Line 48">
              <a:extLst>
                <a:ext uri="{FF2B5EF4-FFF2-40B4-BE49-F238E27FC236}">
                  <a16:creationId xmlns:a16="http://schemas.microsoft.com/office/drawing/2014/main" id="{FFBB5BB5-3585-9DD1-7D5D-8408AC88BB07}"/>
                </a:ext>
              </a:extLst>
            </p:cNvPr>
            <p:cNvSpPr>
              <a:spLocks noChangeShapeType="1"/>
            </p:cNvSpPr>
            <p:nvPr/>
          </p:nvSpPr>
          <p:spPr bwMode="auto">
            <a:xfrm>
              <a:off x="912" y="3506"/>
              <a:ext cx="417"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6923" name="Line 49">
              <a:extLst>
                <a:ext uri="{FF2B5EF4-FFF2-40B4-BE49-F238E27FC236}">
                  <a16:creationId xmlns:a16="http://schemas.microsoft.com/office/drawing/2014/main" id="{E31EEEE8-7A76-EEBA-FE9B-559464C7BA6F}"/>
                </a:ext>
              </a:extLst>
            </p:cNvPr>
            <p:cNvSpPr>
              <a:spLocks noChangeShapeType="1"/>
            </p:cNvSpPr>
            <p:nvPr/>
          </p:nvSpPr>
          <p:spPr bwMode="auto">
            <a:xfrm>
              <a:off x="912" y="3506"/>
              <a:ext cx="231" cy="19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6924" name="Line 50">
              <a:extLst>
                <a:ext uri="{FF2B5EF4-FFF2-40B4-BE49-F238E27FC236}">
                  <a16:creationId xmlns:a16="http://schemas.microsoft.com/office/drawing/2014/main" id="{3C650FA6-1CD0-159F-F0DB-64E112E48157}"/>
                </a:ext>
              </a:extLst>
            </p:cNvPr>
            <p:cNvSpPr>
              <a:spLocks noChangeShapeType="1"/>
            </p:cNvSpPr>
            <p:nvPr/>
          </p:nvSpPr>
          <p:spPr bwMode="auto">
            <a:xfrm>
              <a:off x="3376" y="3362"/>
              <a:ext cx="0" cy="238"/>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6925" name="Line 51">
              <a:extLst>
                <a:ext uri="{FF2B5EF4-FFF2-40B4-BE49-F238E27FC236}">
                  <a16:creationId xmlns:a16="http://schemas.microsoft.com/office/drawing/2014/main" id="{316A239C-F912-B44D-CA41-52E03F28A7C4}"/>
                </a:ext>
              </a:extLst>
            </p:cNvPr>
            <p:cNvSpPr>
              <a:spLocks noChangeShapeType="1"/>
            </p:cNvSpPr>
            <p:nvPr/>
          </p:nvSpPr>
          <p:spPr bwMode="auto">
            <a:xfrm flipH="1">
              <a:off x="3172" y="3362"/>
              <a:ext cx="190"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grpSp>
      <p:sp>
        <p:nvSpPr>
          <p:cNvPr id="36867" name="Rectangle 17">
            <a:extLst>
              <a:ext uri="{FF2B5EF4-FFF2-40B4-BE49-F238E27FC236}">
                <a16:creationId xmlns:a16="http://schemas.microsoft.com/office/drawing/2014/main" id="{EF31E26D-B64A-A6C6-0912-A223484CB4A2}"/>
              </a:ext>
            </a:extLst>
          </p:cNvPr>
          <p:cNvSpPr>
            <a:spLocks noChangeArrowheads="1"/>
          </p:cNvSpPr>
          <p:nvPr/>
        </p:nvSpPr>
        <p:spPr bwMode="auto">
          <a:xfrm>
            <a:off x="571500" y="3467100"/>
            <a:ext cx="8039100" cy="33147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000">
              <a:latin typeface="UD デジタル 教科書体 NK-B" panose="02020700000000000000" pitchFamily="18" charset="-128"/>
              <a:ea typeface="UD デジタル 教科書体 NK-B" panose="02020700000000000000" pitchFamily="18" charset="-128"/>
            </a:endParaRPr>
          </a:p>
        </p:txBody>
      </p:sp>
      <p:sp>
        <p:nvSpPr>
          <p:cNvPr id="36868" name="Rectangle 35">
            <a:extLst>
              <a:ext uri="{FF2B5EF4-FFF2-40B4-BE49-F238E27FC236}">
                <a16:creationId xmlns:a16="http://schemas.microsoft.com/office/drawing/2014/main" id="{AEDED961-0D78-738D-99C8-EA7CFA7D1FF0}"/>
              </a:ext>
            </a:extLst>
          </p:cNvPr>
          <p:cNvSpPr>
            <a:spLocks noChangeArrowheads="1"/>
          </p:cNvSpPr>
          <p:nvPr/>
        </p:nvSpPr>
        <p:spPr bwMode="auto">
          <a:xfrm>
            <a:off x="2171700" y="3290888"/>
            <a:ext cx="2960688" cy="304800"/>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dirty="0">
                <a:latin typeface="HGP創英角ﾎﾟｯﾌﾟ体" panose="040B0A00000000000000" pitchFamily="50" charset="-128"/>
                <a:ea typeface="HGP創英角ﾎﾟｯﾌﾟ体" panose="040B0A00000000000000" pitchFamily="50" charset="-128"/>
              </a:rPr>
              <a:t>操作しやすいビデオカメラ</a:t>
            </a:r>
          </a:p>
        </p:txBody>
      </p:sp>
      <p:sp>
        <p:nvSpPr>
          <p:cNvPr id="36869" name="Rectangle 36">
            <a:extLst>
              <a:ext uri="{FF2B5EF4-FFF2-40B4-BE49-F238E27FC236}">
                <a16:creationId xmlns:a16="http://schemas.microsoft.com/office/drawing/2014/main" id="{4F2145EE-16E9-8CC4-77E2-53848ACC61BE}"/>
              </a:ext>
            </a:extLst>
          </p:cNvPr>
          <p:cNvSpPr>
            <a:spLocks noChangeArrowheads="1"/>
          </p:cNvSpPr>
          <p:nvPr/>
        </p:nvSpPr>
        <p:spPr bwMode="auto">
          <a:xfrm>
            <a:off x="395288" y="2852738"/>
            <a:ext cx="7419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作成例　</a:t>
            </a:r>
            <a:r>
              <a:rPr lang="en-US" altLang="ja-JP" sz="16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操作しやすいビデオカメラのお客様ニーズ調査結果</a:t>
            </a:r>
            <a:r>
              <a:rPr lang="en-US" altLang="ja-JP" sz="1600" b="1" dirty="0">
                <a:solidFill>
                  <a:srgbClr val="FF0000"/>
                </a:solidFill>
                <a:latin typeface="HGP創英角ﾎﾟｯﾌﾟ体" panose="040B0A00000000000000" pitchFamily="50" charset="-128"/>
                <a:ea typeface="HGP創英角ﾎﾟｯﾌﾟ体" panose="040B0A00000000000000" pitchFamily="50" charset="-128"/>
              </a:rPr>
              <a:t>』</a:t>
            </a:r>
          </a:p>
        </p:txBody>
      </p:sp>
      <p:grpSp>
        <p:nvGrpSpPr>
          <p:cNvPr id="36870" name="Group 63">
            <a:extLst>
              <a:ext uri="{FF2B5EF4-FFF2-40B4-BE49-F238E27FC236}">
                <a16:creationId xmlns:a16="http://schemas.microsoft.com/office/drawing/2014/main" id="{7CC6C898-F67E-6DCE-A047-8867545526E0}"/>
              </a:ext>
            </a:extLst>
          </p:cNvPr>
          <p:cNvGrpSpPr>
            <a:grpSpLocks/>
          </p:cNvGrpSpPr>
          <p:nvPr/>
        </p:nvGrpSpPr>
        <p:grpSpPr bwMode="auto">
          <a:xfrm>
            <a:off x="638175" y="3624263"/>
            <a:ext cx="7820025" cy="3005137"/>
            <a:chOff x="402" y="2043"/>
            <a:chExt cx="3693" cy="1026"/>
          </a:xfrm>
        </p:grpSpPr>
        <p:sp>
          <p:nvSpPr>
            <p:cNvPr id="36871" name="Rectangle 18">
              <a:extLst>
                <a:ext uri="{FF2B5EF4-FFF2-40B4-BE49-F238E27FC236}">
                  <a16:creationId xmlns:a16="http://schemas.microsoft.com/office/drawing/2014/main" id="{4F2F300A-5010-76DA-42C9-AABD9603BD0D}"/>
                </a:ext>
              </a:extLst>
            </p:cNvPr>
            <p:cNvSpPr>
              <a:spLocks noChangeArrowheads="1"/>
            </p:cNvSpPr>
            <p:nvPr/>
          </p:nvSpPr>
          <p:spPr bwMode="auto">
            <a:xfrm>
              <a:off x="402" y="2133"/>
              <a:ext cx="1398" cy="93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800">
                <a:latin typeface="HGP創英角ﾎﾟｯﾌﾟ体" panose="040B0A00000000000000" pitchFamily="50" charset="-128"/>
                <a:ea typeface="HGP創英角ﾎﾟｯﾌﾟ体" panose="040B0A00000000000000" pitchFamily="50" charset="-128"/>
              </a:endParaRPr>
            </a:p>
          </p:txBody>
        </p:sp>
        <p:sp>
          <p:nvSpPr>
            <p:cNvPr id="36872" name="Rectangle 19">
              <a:extLst>
                <a:ext uri="{FF2B5EF4-FFF2-40B4-BE49-F238E27FC236}">
                  <a16:creationId xmlns:a16="http://schemas.microsoft.com/office/drawing/2014/main" id="{8A3695EC-3C46-46FC-D15F-68F136A1A707}"/>
                </a:ext>
              </a:extLst>
            </p:cNvPr>
            <p:cNvSpPr>
              <a:spLocks noChangeArrowheads="1"/>
            </p:cNvSpPr>
            <p:nvPr/>
          </p:nvSpPr>
          <p:spPr bwMode="auto">
            <a:xfrm>
              <a:off x="864" y="2055"/>
              <a:ext cx="558" cy="144"/>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latin typeface="HGP創英角ﾎﾟｯﾌﾟ体" panose="040B0A00000000000000" pitchFamily="50" charset="-128"/>
                  <a:ea typeface="HGP創英角ﾎﾟｯﾌﾟ体" panose="040B0A00000000000000" pitchFamily="50" charset="-128"/>
                </a:rPr>
                <a:t>持ちやすい</a:t>
              </a:r>
            </a:p>
          </p:txBody>
        </p:sp>
        <p:sp>
          <p:nvSpPr>
            <p:cNvPr id="36873" name="Rectangle 20">
              <a:extLst>
                <a:ext uri="{FF2B5EF4-FFF2-40B4-BE49-F238E27FC236}">
                  <a16:creationId xmlns:a16="http://schemas.microsoft.com/office/drawing/2014/main" id="{C05CFE7D-3447-5AFF-FA5A-D88EDB2780E2}"/>
                </a:ext>
              </a:extLst>
            </p:cNvPr>
            <p:cNvSpPr>
              <a:spLocks noChangeArrowheads="1"/>
            </p:cNvSpPr>
            <p:nvPr/>
          </p:nvSpPr>
          <p:spPr bwMode="auto">
            <a:xfrm>
              <a:off x="429" y="2472"/>
              <a:ext cx="720" cy="1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軽くて持ちやすい</a:t>
              </a:r>
            </a:p>
          </p:txBody>
        </p:sp>
        <p:sp>
          <p:nvSpPr>
            <p:cNvPr id="36874" name="Rectangle 21">
              <a:extLst>
                <a:ext uri="{FF2B5EF4-FFF2-40B4-BE49-F238E27FC236}">
                  <a16:creationId xmlns:a16="http://schemas.microsoft.com/office/drawing/2014/main" id="{B1B5420E-E99A-195F-A573-2713D705A9B2}"/>
                </a:ext>
              </a:extLst>
            </p:cNvPr>
            <p:cNvSpPr>
              <a:spLocks noChangeArrowheads="1"/>
            </p:cNvSpPr>
            <p:nvPr/>
          </p:nvSpPr>
          <p:spPr bwMode="auto">
            <a:xfrm>
              <a:off x="429" y="2718"/>
              <a:ext cx="720" cy="16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手にぴったりと合う</a:t>
              </a:r>
            </a:p>
          </p:txBody>
        </p:sp>
        <p:sp>
          <p:nvSpPr>
            <p:cNvPr id="36875" name="Rectangle 22">
              <a:extLst>
                <a:ext uri="{FF2B5EF4-FFF2-40B4-BE49-F238E27FC236}">
                  <a16:creationId xmlns:a16="http://schemas.microsoft.com/office/drawing/2014/main" id="{6C7AAA3B-2735-CD1F-856D-5CBFD363CB47}"/>
                </a:ext>
              </a:extLst>
            </p:cNvPr>
            <p:cNvSpPr>
              <a:spLocks noChangeArrowheads="1"/>
            </p:cNvSpPr>
            <p:nvPr/>
          </p:nvSpPr>
          <p:spPr bwMode="auto">
            <a:xfrm>
              <a:off x="1194" y="2541"/>
              <a:ext cx="561" cy="23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持ったとき</a:t>
              </a:r>
              <a:br>
                <a:rPr lang="ja-JP" altLang="en-US" sz="1400">
                  <a:latin typeface="HGP創英角ﾎﾟｯﾌﾟ体" panose="040B0A00000000000000" pitchFamily="50" charset="-128"/>
                  <a:ea typeface="HGP創英角ﾎﾟｯﾌﾟ体" panose="040B0A00000000000000" pitchFamily="50" charset="-128"/>
                </a:rPr>
              </a:br>
              <a:r>
                <a:rPr lang="ja-JP" altLang="en-US" sz="1400">
                  <a:latin typeface="HGP創英角ﾎﾟｯﾌﾟ体" panose="040B0A00000000000000" pitchFamily="50" charset="-128"/>
                  <a:ea typeface="HGP創英角ﾎﾟｯﾌﾟ体" panose="040B0A00000000000000" pitchFamily="50" charset="-128"/>
                </a:rPr>
                <a:t>安定感がある</a:t>
              </a:r>
            </a:p>
          </p:txBody>
        </p:sp>
        <p:sp>
          <p:nvSpPr>
            <p:cNvPr id="36876" name="Rectangle 24">
              <a:extLst>
                <a:ext uri="{FF2B5EF4-FFF2-40B4-BE49-F238E27FC236}">
                  <a16:creationId xmlns:a16="http://schemas.microsoft.com/office/drawing/2014/main" id="{3E92692E-963F-7CBD-5C50-542C100DD6E5}"/>
                </a:ext>
              </a:extLst>
            </p:cNvPr>
            <p:cNvSpPr>
              <a:spLocks noChangeArrowheads="1"/>
            </p:cNvSpPr>
            <p:nvPr/>
          </p:nvSpPr>
          <p:spPr bwMode="auto">
            <a:xfrm>
              <a:off x="1197" y="2805"/>
              <a:ext cx="558" cy="18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握りやすい</a:t>
              </a:r>
            </a:p>
          </p:txBody>
        </p:sp>
        <p:sp>
          <p:nvSpPr>
            <p:cNvPr id="36877" name="Rectangle 26">
              <a:extLst>
                <a:ext uri="{FF2B5EF4-FFF2-40B4-BE49-F238E27FC236}">
                  <a16:creationId xmlns:a16="http://schemas.microsoft.com/office/drawing/2014/main" id="{ED6FAA19-B870-276C-9821-4975AA7C66FD}"/>
                </a:ext>
              </a:extLst>
            </p:cNvPr>
            <p:cNvSpPr>
              <a:spLocks noChangeArrowheads="1"/>
            </p:cNvSpPr>
            <p:nvPr/>
          </p:nvSpPr>
          <p:spPr bwMode="auto">
            <a:xfrm>
              <a:off x="429" y="2280"/>
              <a:ext cx="720" cy="14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持ち運びしやすい</a:t>
              </a:r>
            </a:p>
          </p:txBody>
        </p:sp>
        <p:sp>
          <p:nvSpPr>
            <p:cNvPr id="36878" name="Rectangle 27">
              <a:extLst>
                <a:ext uri="{FF2B5EF4-FFF2-40B4-BE49-F238E27FC236}">
                  <a16:creationId xmlns:a16="http://schemas.microsoft.com/office/drawing/2014/main" id="{45BAAA9E-9C41-D535-69F5-226214A57384}"/>
                </a:ext>
              </a:extLst>
            </p:cNvPr>
            <p:cNvSpPr>
              <a:spLocks noChangeArrowheads="1"/>
            </p:cNvSpPr>
            <p:nvPr/>
          </p:nvSpPr>
          <p:spPr bwMode="auto">
            <a:xfrm>
              <a:off x="1170" y="2259"/>
              <a:ext cx="585" cy="225"/>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小さくて</a:t>
              </a:r>
              <a:br>
                <a:rPr lang="ja-JP" altLang="en-US" sz="1400">
                  <a:latin typeface="HGP創英角ﾎﾟｯﾌﾟ体" panose="040B0A00000000000000" pitchFamily="50" charset="-128"/>
                  <a:ea typeface="HGP創英角ﾎﾟｯﾌﾟ体" panose="040B0A00000000000000" pitchFamily="50" charset="-128"/>
                </a:rPr>
              </a:br>
              <a:r>
                <a:rPr lang="ja-JP" altLang="en-US" sz="1400">
                  <a:latin typeface="HGP創英角ﾎﾟｯﾌﾟ体" panose="040B0A00000000000000" pitchFamily="50" charset="-128"/>
                  <a:ea typeface="HGP創英角ﾎﾟｯﾌﾟ体" panose="040B0A00000000000000" pitchFamily="50" charset="-128"/>
                </a:rPr>
                <a:t>持ちやすい</a:t>
              </a:r>
            </a:p>
          </p:txBody>
        </p:sp>
        <p:sp>
          <p:nvSpPr>
            <p:cNvPr id="36879" name="Rectangle 28">
              <a:extLst>
                <a:ext uri="{FF2B5EF4-FFF2-40B4-BE49-F238E27FC236}">
                  <a16:creationId xmlns:a16="http://schemas.microsoft.com/office/drawing/2014/main" id="{1F99BC47-988D-B91A-B75A-B889915E8828}"/>
                </a:ext>
              </a:extLst>
            </p:cNvPr>
            <p:cNvSpPr>
              <a:spLocks noChangeArrowheads="1"/>
            </p:cNvSpPr>
            <p:nvPr/>
          </p:nvSpPr>
          <p:spPr bwMode="auto">
            <a:xfrm>
              <a:off x="1845" y="2151"/>
              <a:ext cx="1305" cy="91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800">
                <a:latin typeface="HGP創英角ﾎﾟｯﾌﾟ体" panose="040B0A00000000000000" pitchFamily="50" charset="-128"/>
                <a:ea typeface="HGP創英角ﾎﾟｯﾌﾟ体" panose="040B0A00000000000000" pitchFamily="50" charset="-128"/>
              </a:endParaRPr>
            </a:p>
          </p:txBody>
        </p:sp>
        <p:sp>
          <p:nvSpPr>
            <p:cNvPr id="36880" name="Rectangle 29">
              <a:extLst>
                <a:ext uri="{FF2B5EF4-FFF2-40B4-BE49-F238E27FC236}">
                  <a16:creationId xmlns:a16="http://schemas.microsoft.com/office/drawing/2014/main" id="{05A054BA-3782-A504-DE42-AE43078C29B9}"/>
                </a:ext>
              </a:extLst>
            </p:cNvPr>
            <p:cNvSpPr>
              <a:spLocks noChangeArrowheads="1"/>
            </p:cNvSpPr>
            <p:nvPr/>
          </p:nvSpPr>
          <p:spPr bwMode="auto">
            <a:xfrm>
              <a:off x="2115" y="2055"/>
              <a:ext cx="790" cy="159"/>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latin typeface="HGP創英角ﾎﾟｯﾌﾟ体" panose="040B0A00000000000000" pitchFamily="50" charset="-128"/>
                  <a:ea typeface="HGP創英角ﾎﾟｯﾌﾟ体" panose="040B0A00000000000000" pitchFamily="50" charset="-128"/>
                </a:rPr>
                <a:t>楽に操作できる</a:t>
              </a:r>
            </a:p>
          </p:txBody>
        </p:sp>
        <p:sp>
          <p:nvSpPr>
            <p:cNvPr id="36881" name="Rectangle 30">
              <a:extLst>
                <a:ext uri="{FF2B5EF4-FFF2-40B4-BE49-F238E27FC236}">
                  <a16:creationId xmlns:a16="http://schemas.microsoft.com/office/drawing/2014/main" id="{5D1A5DC3-79BC-413B-EA1E-B297DC964381}"/>
                </a:ext>
              </a:extLst>
            </p:cNvPr>
            <p:cNvSpPr>
              <a:spLocks noChangeArrowheads="1"/>
            </p:cNvSpPr>
            <p:nvPr/>
          </p:nvSpPr>
          <p:spPr bwMode="auto">
            <a:xfrm>
              <a:off x="1890" y="2520"/>
              <a:ext cx="540" cy="23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思い通りに</a:t>
              </a:r>
              <a:br>
                <a:rPr lang="ja-JP" altLang="en-US" sz="1400">
                  <a:latin typeface="HGP創英角ﾎﾟｯﾌﾟ体" panose="040B0A00000000000000" pitchFamily="50" charset="-128"/>
                  <a:ea typeface="HGP創英角ﾎﾟｯﾌﾟ体" panose="040B0A00000000000000" pitchFamily="50" charset="-128"/>
                </a:rPr>
              </a:br>
              <a:r>
                <a:rPr lang="ja-JP" altLang="en-US" sz="1400">
                  <a:latin typeface="HGP創英角ﾎﾟｯﾌﾟ体" panose="040B0A00000000000000" pitchFamily="50" charset="-128"/>
                  <a:ea typeface="HGP創英角ﾎﾟｯﾌﾟ体" panose="040B0A00000000000000" pitchFamily="50" charset="-128"/>
                </a:rPr>
                <a:t>調整できる</a:t>
              </a:r>
            </a:p>
          </p:txBody>
        </p:sp>
        <p:sp>
          <p:nvSpPr>
            <p:cNvPr id="36882" name="Rectangle 31">
              <a:extLst>
                <a:ext uri="{FF2B5EF4-FFF2-40B4-BE49-F238E27FC236}">
                  <a16:creationId xmlns:a16="http://schemas.microsoft.com/office/drawing/2014/main" id="{5943ECB4-5B12-E021-8AE3-F516A5B5B065}"/>
                </a:ext>
              </a:extLst>
            </p:cNvPr>
            <p:cNvSpPr>
              <a:spLocks noChangeArrowheads="1"/>
            </p:cNvSpPr>
            <p:nvPr/>
          </p:nvSpPr>
          <p:spPr bwMode="auto">
            <a:xfrm>
              <a:off x="1890" y="2799"/>
              <a:ext cx="542" cy="2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調整状態を</a:t>
              </a:r>
              <a:br>
                <a:rPr lang="ja-JP" altLang="en-US" sz="1400">
                  <a:latin typeface="HGP創英角ﾎﾟｯﾌﾟ体" panose="040B0A00000000000000" pitchFamily="50" charset="-128"/>
                  <a:ea typeface="HGP創英角ﾎﾟｯﾌﾟ体" panose="040B0A00000000000000" pitchFamily="50" charset="-128"/>
                </a:rPr>
              </a:br>
              <a:r>
                <a:rPr lang="ja-JP" altLang="en-US" sz="1400">
                  <a:latin typeface="HGP創英角ﾎﾟｯﾌﾟ体" panose="040B0A00000000000000" pitchFamily="50" charset="-128"/>
                  <a:ea typeface="HGP創英角ﾎﾟｯﾌﾟ体" panose="040B0A00000000000000" pitchFamily="50" charset="-128"/>
                </a:rPr>
                <a:t>確認できる</a:t>
              </a:r>
            </a:p>
          </p:txBody>
        </p:sp>
        <p:sp>
          <p:nvSpPr>
            <p:cNvPr id="36883" name="Rectangle 32">
              <a:extLst>
                <a:ext uri="{FF2B5EF4-FFF2-40B4-BE49-F238E27FC236}">
                  <a16:creationId xmlns:a16="http://schemas.microsoft.com/office/drawing/2014/main" id="{6AD0D704-3B01-F84E-4458-1C876DA629F2}"/>
                </a:ext>
              </a:extLst>
            </p:cNvPr>
            <p:cNvSpPr>
              <a:spLocks noChangeArrowheads="1"/>
            </p:cNvSpPr>
            <p:nvPr/>
          </p:nvSpPr>
          <p:spPr bwMode="auto">
            <a:xfrm>
              <a:off x="2475" y="2259"/>
              <a:ext cx="630"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手の動きに合う</a:t>
              </a:r>
            </a:p>
          </p:txBody>
        </p:sp>
        <p:sp>
          <p:nvSpPr>
            <p:cNvPr id="36884" name="Rectangle 34">
              <a:extLst>
                <a:ext uri="{FF2B5EF4-FFF2-40B4-BE49-F238E27FC236}">
                  <a16:creationId xmlns:a16="http://schemas.microsoft.com/office/drawing/2014/main" id="{74F32B42-B15E-C050-8CBC-17609679F504}"/>
                </a:ext>
              </a:extLst>
            </p:cNvPr>
            <p:cNvSpPr>
              <a:spLocks noChangeArrowheads="1"/>
            </p:cNvSpPr>
            <p:nvPr/>
          </p:nvSpPr>
          <p:spPr bwMode="auto">
            <a:xfrm>
              <a:off x="1890" y="2247"/>
              <a:ext cx="540" cy="23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動作中に調整</a:t>
              </a:r>
              <a:br>
                <a:rPr lang="ja-JP" altLang="en-US" sz="1400">
                  <a:latin typeface="HGP創英角ﾎﾟｯﾌﾟ体" panose="040B0A00000000000000" pitchFamily="50" charset="-128"/>
                  <a:ea typeface="HGP創英角ﾎﾟｯﾌﾟ体" panose="040B0A00000000000000" pitchFamily="50" charset="-128"/>
                </a:rPr>
              </a:br>
              <a:r>
                <a:rPr lang="ja-JP" altLang="en-US" sz="1400">
                  <a:latin typeface="HGP創英角ﾎﾟｯﾌﾟ体" panose="040B0A00000000000000" pitchFamily="50" charset="-128"/>
                  <a:ea typeface="HGP創英角ﾎﾟｯﾌﾟ体" panose="040B0A00000000000000" pitchFamily="50" charset="-128"/>
                </a:rPr>
                <a:t>できる</a:t>
              </a:r>
            </a:p>
          </p:txBody>
        </p:sp>
        <p:sp>
          <p:nvSpPr>
            <p:cNvPr id="36885" name="Rectangle 32">
              <a:extLst>
                <a:ext uri="{FF2B5EF4-FFF2-40B4-BE49-F238E27FC236}">
                  <a16:creationId xmlns:a16="http://schemas.microsoft.com/office/drawing/2014/main" id="{369A8F27-3439-82C1-9BE1-E8E636A9D056}"/>
                </a:ext>
              </a:extLst>
            </p:cNvPr>
            <p:cNvSpPr>
              <a:spLocks noChangeArrowheads="1"/>
            </p:cNvSpPr>
            <p:nvPr/>
          </p:nvSpPr>
          <p:spPr bwMode="auto">
            <a:xfrm>
              <a:off x="2505" y="2529"/>
              <a:ext cx="600" cy="36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軽く引くだけで</a:t>
              </a:r>
              <a:br>
                <a:rPr lang="ja-JP" altLang="en-US" sz="1400">
                  <a:latin typeface="HGP創英角ﾎﾟｯﾌﾟ体" panose="040B0A00000000000000" pitchFamily="50" charset="-128"/>
                  <a:ea typeface="HGP創英角ﾎﾟｯﾌﾟ体" panose="040B0A00000000000000" pitchFamily="50" charset="-128"/>
                </a:rPr>
              </a:br>
              <a:r>
                <a:rPr lang="ja-JP" altLang="en-US" sz="1400">
                  <a:latin typeface="HGP創英角ﾎﾟｯﾌﾟ体" panose="040B0A00000000000000" pitchFamily="50" charset="-128"/>
                  <a:ea typeface="HGP創英角ﾎﾟｯﾌﾟ体" panose="040B0A00000000000000" pitchFamily="50" charset="-128"/>
                </a:rPr>
                <a:t>調整できる</a:t>
              </a:r>
            </a:p>
          </p:txBody>
        </p:sp>
        <p:sp>
          <p:nvSpPr>
            <p:cNvPr id="36886" name="Rectangle 28">
              <a:extLst>
                <a:ext uri="{FF2B5EF4-FFF2-40B4-BE49-F238E27FC236}">
                  <a16:creationId xmlns:a16="http://schemas.microsoft.com/office/drawing/2014/main" id="{C6AF8C5D-23DF-857C-7678-C3763BA7C90C}"/>
                </a:ext>
              </a:extLst>
            </p:cNvPr>
            <p:cNvSpPr>
              <a:spLocks noChangeArrowheads="1"/>
            </p:cNvSpPr>
            <p:nvPr/>
          </p:nvSpPr>
          <p:spPr bwMode="auto">
            <a:xfrm>
              <a:off x="3195" y="2151"/>
              <a:ext cx="900" cy="91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800">
                <a:latin typeface="HGP創英角ﾎﾟｯﾌﾟ体" panose="040B0A00000000000000" pitchFamily="50" charset="-128"/>
                <a:ea typeface="HGP創英角ﾎﾟｯﾌﾟ体" panose="040B0A00000000000000" pitchFamily="50" charset="-128"/>
              </a:endParaRPr>
            </a:p>
          </p:txBody>
        </p:sp>
        <p:sp>
          <p:nvSpPr>
            <p:cNvPr id="36887" name="Rectangle 29">
              <a:extLst>
                <a:ext uri="{FF2B5EF4-FFF2-40B4-BE49-F238E27FC236}">
                  <a16:creationId xmlns:a16="http://schemas.microsoft.com/office/drawing/2014/main" id="{EA15A6DE-6E4F-0E2B-62F2-51A434A2FF73}"/>
                </a:ext>
              </a:extLst>
            </p:cNvPr>
            <p:cNvSpPr>
              <a:spLocks noChangeArrowheads="1"/>
            </p:cNvSpPr>
            <p:nvPr/>
          </p:nvSpPr>
          <p:spPr bwMode="auto">
            <a:xfrm>
              <a:off x="3240" y="2043"/>
              <a:ext cx="790" cy="159"/>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操作がわかりやすい</a:t>
              </a:r>
            </a:p>
          </p:txBody>
        </p:sp>
        <p:sp>
          <p:nvSpPr>
            <p:cNvPr id="36888" name="Rectangle 34">
              <a:extLst>
                <a:ext uri="{FF2B5EF4-FFF2-40B4-BE49-F238E27FC236}">
                  <a16:creationId xmlns:a16="http://schemas.microsoft.com/office/drawing/2014/main" id="{CDB6274A-576A-C333-A617-706E262F320C}"/>
                </a:ext>
              </a:extLst>
            </p:cNvPr>
            <p:cNvSpPr>
              <a:spLocks noChangeArrowheads="1"/>
            </p:cNvSpPr>
            <p:nvPr/>
          </p:nvSpPr>
          <p:spPr bwMode="auto">
            <a:xfrm>
              <a:off x="3282" y="2277"/>
              <a:ext cx="723" cy="23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使用方法が</a:t>
              </a:r>
              <a:br>
                <a:rPr lang="ja-JP" altLang="en-US" sz="1400">
                  <a:latin typeface="HGP創英角ﾎﾟｯﾌﾟ体" panose="040B0A00000000000000" pitchFamily="50" charset="-128"/>
                  <a:ea typeface="HGP創英角ﾎﾟｯﾌﾟ体" panose="040B0A00000000000000" pitchFamily="50" charset="-128"/>
                </a:rPr>
              </a:br>
              <a:r>
                <a:rPr lang="ja-JP" altLang="en-US" sz="1400">
                  <a:latin typeface="HGP創英角ﾎﾟｯﾌﾟ体" panose="040B0A00000000000000" pitchFamily="50" charset="-128"/>
                  <a:ea typeface="HGP創英角ﾎﾟｯﾌﾟ体" panose="040B0A00000000000000" pitchFamily="50" charset="-128"/>
                </a:rPr>
                <a:t>わかりやすい</a:t>
              </a:r>
            </a:p>
          </p:txBody>
        </p:sp>
        <p:sp>
          <p:nvSpPr>
            <p:cNvPr id="36889" name="Rectangle 34">
              <a:extLst>
                <a:ext uri="{FF2B5EF4-FFF2-40B4-BE49-F238E27FC236}">
                  <a16:creationId xmlns:a16="http://schemas.microsoft.com/office/drawing/2014/main" id="{EF161F1A-3285-CF86-9ABF-B64A79FB506E}"/>
                </a:ext>
              </a:extLst>
            </p:cNvPr>
            <p:cNvSpPr>
              <a:spLocks noChangeArrowheads="1"/>
            </p:cNvSpPr>
            <p:nvPr/>
          </p:nvSpPr>
          <p:spPr bwMode="auto">
            <a:xfrm>
              <a:off x="3285" y="2544"/>
              <a:ext cx="720" cy="23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初心者でも</a:t>
              </a:r>
              <a:br>
                <a:rPr lang="ja-JP" altLang="en-US" sz="1400">
                  <a:latin typeface="HGP創英角ﾎﾟｯﾌﾟ体" panose="040B0A00000000000000" pitchFamily="50" charset="-128"/>
                  <a:ea typeface="HGP創英角ﾎﾟｯﾌﾟ体" panose="040B0A00000000000000" pitchFamily="50" charset="-128"/>
                </a:rPr>
              </a:br>
              <a:r>
                <a:rPr lang="ja-JP" altLang="en-US" sz="1400">
                  <a:latin typeface="HGP創英角ﾎﾟｯﾌﾟ体" panose="040B0A00000000000000" pitchFamily="50" charset="-128"/>
                  <a:ea typeface="HGP創英角ﾎﾟｯﾌﾟ体" panose="040B0A00000000000000" pitchFamily="50" charset="-128"/>
                </a:rPr>
                <a:t>操作がしやすい</a:t>
              </a:r>
            </a:p>
          </p:txBody>
        </p:sp>
        <p:sp>
          <p:nvSpPr>
            <p:cNvPr id="36890" name="Rectangle 34">
              <a:extLst>
                <a:ext uri="{FF2B5EF4-FFF2-40B4-BE49-F238E27FC236}">
                  <a16:creationId xmlns:a16="http://schemas.microsoft.com/office/drawing/2014/main" id="{539B0827-ED8B-A07D-4719-85166336EA57}"/>
                </a:ext>
              </a:extLst>
            </p:cNvPr>
            <p:cNvSpPr>
              <a:spLocks noChangeArrowheads="1"/>
            </p:cNvSpPr>
            <p:nvPr/>
          </p:nvSpPr>
          <p:spPr bwMode="auto">
            <a:xfrm>
              <a:off x="3285" y="2814"/>
              <a:ext cx="720" cy="237"/>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latin typeface="HGP創英角ﾎﾟｯﾌﾟ体" panose="040B0A00000000000000" pitchFamily="50" charset="-128"/>
                  <a:ea typeface="HGP創英角ﾎﾟｯﾌﾟ体" panose="040B0A00000000000000" pitchFamily="50" charset="-128"/>
                </a:rPr>
                <a:t>オンラインヘルプ</a:t>
              </a:r>
              <a:br>
                <a:rPr lang="ja-JP" altLang="en-US" sz="1400">
                  <a:latin typeface="HGP創英角ﾎﾟｯﾌﾟ体" panose="040B0A00000000000000" pitchFamily="50" charset="-128"/>
                  <a:ea typeface="HGP創英角ﾎﾟｯﾌﾟ体" panose="040B0A00000000000000" pitchFamily="50" charset="-128"/>
                </a:rPr>
              </a:br>
              <a:r>
                <a:rPr lang="ja-JP" altLang="en-US" sz="1400">
                  <a:latin typeface="HGP創英角ﾎﾟｯﾌﾟ体" panose="040B0A00000000000000" pitchFamily="50" charset="-128"/>
                  <a:ea typeface="HGP創英角ﾎﾟｯﾌﾟ体" panose="040B0A00000000000000" pitchFamily="50" charset="-128"/>
                </a:rPr>
                <a:t>になっている</a:t>
              </a:r>
            </a:p>
          </p:txBody>
        </p:sp>
      </p:grpSp>
      <p:sp>
        <p:nvSpPr>
          <p:cNvPr id="64" name="Rectangle 4">
            <a:extLst>
              <a:ext uri="{FF2B5EF4-FFF2-40B4-BE49-F238E27FC236}">
                <a16:creationId xmlns:a16="http://schemas.microsoft.com/office/drawing/2014/main" id="{B2CC9832-E780-456A-802F-414DDC9AA5DF}"/>
              </a:ext>
            </a:extLst>
          </p:cNvPr>
          <p:cNvSpPr txBox="1">
            <a:spLocks noChangeArrowheads="1"/>
          </p:cNvSpPr>
          <p:nvPr/>
        </p:nvSpPr>
        <p:spPr>
          <a:xfrm>
            <a:off x="348124" y="94946"/>
            <a:ext cx="2895600" cy="508000"/>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800" b="1">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a:solidFill>
                  <a:srgbClr val="FF0000"/>
                </a:solidFill>
                <a:latin typeface="HGP創英角ﾎﾟｯﾌﾟ体" panose="040B0A00000000000000" pitchFamily="50" charset="-128"/>
                <a:ea typeface="HGP創英角ﾎﾟｯﾌﾟ体" panose="040B0A00000000000000" pitchFamily="50" charset="-128"/>
              </a:rPr>
              <a:t>　親和図法</a:t>
            </a:r>
            <a:endParaRPr lang="ja-JP" altLang="en-US" sz="1800" b="1" dirty="0">
              <a:solidFill>
                <a:srgbClr val="FF0000"/>
              </a:solidFill>
              <a:latin typeface="HGP創英角ﾎﾟｯﾌﾟ体" panose="040B0A00000000000000" pitchFamily="50" charset="-128"/>
              <a:ea typeface="HGP創英角ﾎﾟｯﾌﾟ体" panose="040B0A00000000000000" pitchFamily="50" charset="-128"/>
            </a:endParaRPr>
          </a:p>
        </p:txBody>
      </p:sp>
      <p:sp>
        <p:nvSpPr>
          <p:cNvPr id="65" name="object 2">
            <a:extLst>
              <a:ext uri="{FF2B5EF4-FFF2-40B4-BE49-F238E27FC236}">
                <a16:creationId xmlns:a16="http://schemas.microsoft.com/office/drawing/2014/main" id="{E9AED202-E0F9-48D0-9498-8E44DF70119A}"/>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42</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8D029192-8128-8FF8-4C5E-052679D14DF7}"/>
              </a:ext>
            </a:extLst>
          </p:cNvPr>
          <p:cNvSpPr>
            <a:spLocks noGrp="1" noChangeArrowheads="1"/>
          </p:cNvSpPr>
          <p:nvPr>
            <p:ph type="title" idx="4294967295"/>
          </p:nvPr>
        </p:nvSpPr>
        <p:spPr>
          <a:xfrm>
            <a:off x="0" y="420688"/>
            <a:ext cx="2514600" cy="381000"/>
          </a:xfrm>
        </p:spPr>
        <p:txBody>
          <a:bodyPr/>
          <a:lstStyle/>
          <a:p>
            <a:pPr algn="l" eaLnBrk="1" hangingPunct="1"/>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dirty="0">
                <a:solidFill>
                  <a:srgbClr val="FF0000"/>
                </a:solidFill>
                <a:latin typeface="HGP創英角ﾎﾟｯﾌﾟ体" panose="040B0A00000000000000" pitchFamily="50" charset="-128"/>
                <a:ea typeface="HGP創英角ﾎﾟｯﾌﾟ体" panose="040B0A00000000000000" pitchFamily="50" charset="-128"/>
              </a:rPr>
              <a:t>a</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）連関図法とは</a:t>
            </a:r>
          </a:p>
        </p:txBody>
      </p:sp>
      <p:sp>
        <p:nvSpPr>
          <p:cNvPr id="37891" name="Rectangle 5">
            <a:extLst>
              <a:ext uri="{FF2B5EF4-FFF2-40B4-BE49-F238E27FC236}">
                <a16:creationId xmlns:a16="http://schemas.microsoft.com/office/drawing/2014/main" id="{0C266912-A9FE-BE54-0AD0-D78910FDAC75}"/>
              </a:ext>
            </a:extLst>
          </p:cNvPr>
          <p:cNvSpPr>
            <a:spLocks noChangeArrowheads="1"/>
          </p:cNvSpPr>
          <p:nvPr/>
        </p:nvSpPr>
        <p:spPr bwMode="auto">
          <a:xfrm>
            <a:off x="180975" y="1790700"/>
            <a:ext cx="3857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b</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）どんな時に使うもの</a:t>
            </a:r>
          </a:p>
        </p:txBody>
      </p:sp>
      <p:sp>
        <p:nvSpPr>
          <p:cNvPr id="37892" name="Rectangle 8">
            <a:extLst>
              <a:ext uri="{FF2B5EF4-FFF2-40B4-BE49-F238E27FC236}">
                <a16:creationId xmlns:a16="http://schemas.microsoft.com/office/drawing/2014/main" id="{E0C16F74-DE7B-FCCE-983E-A4CF45AC1F70}"/>
              </a:ext>
            </a:extLst>
          </p:cNvPr>
          <p:cNvSpPr>
            <a:spLocks noChangeArrowheads="1"/>
          </p:cNvSpPr>
          <p:nvPr/>
        </p:nvSpPr>
        <p:spPr bwMode="auto">
          <a:xfrm>
            <a:off x="381000" y="2009775"/>
            <a:ext cx="838200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2200"/>
              </a:lnSpc>
              <a:spcBef>
                <a:spcPct val="0"/>
              </a:spcBef>
              <a:buFontTx/>
              <a:buNone/>
            </a:pPr>
            <a:r>
              <a:rPr lang="en-US" altLang="ja-JP" sz="1800" b="1">
                <a:latin typeface="HGP創英角ﾎﾟｯﾌﾟ体" panose="040B0A00000000000000" pitchFamily="50" charset="-128"/>
                <a:ea typeface="HGP創英角ﾎﾟｯﾌﾟ体" panose="040B0A00000000000000" pitchFamily="50" charset="-128"/>
              </a:rPr>
              <a:t>①</a:t>
            </a:r>
            <a:r>
              <a:rPr lang="ja-JP" altLang="en-US" sz="1800" b="1">
                <a:latin typeface="HGP創英角ﾎﾟｯﾌﾟ体" panose="040B0A00000000000000" pitchFamily="50" charset="-128"/>
                <a:ea typeface="HGP創英角ﾎﾟｯﾌﾟ体" panose="040B0A00000000000000" pitchFamily="50" charset="-128"/>
              </a:rPr>
              <a:t>問題点の原因探索に使いたい   （例）なぜＱＣサークルが盛り上がらないのか？</a:t>
            </a:r>
          </a:p>
          <a:p>
            <a:pPr eaLnBrk="1" hangingPunct="1">
              <a:lnSpc>
                <a:spcPts val="2200"/>
              </a:lnSpc>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②問題の構造を明確にしたい       （例）凡ミス発生のメカニズムの明確化</a:t>
            </a:r>
          </a:p>
        </p:txBody>
      </p:sp>
      <p:sp>
        <p:nvSpPr>
          <p:cNvPr id="37893" name="Rectangle 7">
            <a:extLst>
              <a:ext uri="{FF2B5EF4-FFF2-40B4-BE49-F238E27FC236}">
                <a16:creationId xmlns:a16="http://schemas.microsoft.com/office/drawing/2014/main" id="{EB1DE63F-87B9-92D9-6A41-6572A7285AD9}"/>
              </a:ext>
            </a:extLst>
          </p:cNvPr>
          <p:cNvSpPr>
            <a:spLocks noChangeArrowheads="1"/>
          </p:cNvSpPr>
          <p:nvPr/>
        </p:nvSpPr>
        <p:spPr bwMode="auto">
          <a:xfrm>
            <a:off x="180975" y="2762250"/>
            <a:ext cx="26289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c</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）作成の手順と注意点</a:t>
            </a:r>
          </a:p>
        </p:txBody>
      </p:sp>
      <p:sp>
        <p:nvSpPr>
          <p:cNvPr id="37894" name="Rectangle 9">
            <a:extLst>
              <a:ext uri="{FF2B5EF4-FFF2-40B4-BE49-F238E27FC236}">
                <a16:creationId xmlns:a16="http://schemas.microsoft.com/office/drawing/2014/main" id="{4D92ABBE-522A-61A8-D9B0-7DCD29031714}"/>
              </a:ext>
            </a:extLst>
          </p:cNvPr>
          <p:cNvSpPr>
            <a:spLocks noChangeArrowheads="1"/>
          </p:cNvSpPr>
          <p:nvPr/>
        </p:nvSpPr>
        <p:spPr bwMode="auto">
          <a:xfrm>
            <a:off x="381000" y="3098800"/>
            <a:ext cx="86106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b="1">
                <a:latin typeface="HGP創英角ﾎﾟｯﾌﾟ体" panose="040B0A00000000000000" pitchFamily="50" charset="-128"/>
                <a:ea typeface="HGP創英角ﾎﾟｯﾌﾟ体" panose="040B0A00000000000000" pitchFamily="50" charset="-128"/>
              </a:rPr>
              <a:t>①</a:t>
            </a:r>
            <a:r>
              <a:rPr lang="ja-JP" altLang="en-US" sz="1800" b="1">
                <a:latin typeface="HGP創英角ﾎﾟｯﾌﾟ体" panose="040B0A00000000000000" pitchFamily="50" charset="-128"/>
                <a:ea typeface="HGP創英角ﾎﾟｯﾌﾟ体" panose="040B0A00000000000000" pitchFamily="50" charset="-128"/>
              </a:rPr>
              <a:t>問題点を決める</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　・「○○が△△いない」「なぜ</a:t>
            </a:r>
            <a:r>
              <a:rPr lang="en-US" altLang="ja-JP" sz="1800" b="1">
                <a:latin typeface="HGP創英角ﾎﾟｯﾌﾟ体" panose="040B0A00000000000000" pitchFamily="50" charset="-128"/>
                <a:ea typeface="HGP創英角ﾎﾟｯﾌﾟ体" panose="040B0A00000000000000" pitchFamily="50" charset="-128"/>
              </a:rPr>
              <a:t>××</a:t>
            </a:r>
            <a:r>
              <a:rPr lang="ja-JP" altLang="en-US" sz="1800" b="1">
                <a:latin typeface="HGP創英角ﾎﾟｯﾌﾟ体" panose="040B0A00000000000000" pitchFamily="50" charset="-128"/>
                <a:ea typeface="HGP創英角ﾎﾟｯﾌﾟ体" panose="040B0A00000000000000" pitchFamily="50" charset="-128"/>
              </a:rPr>
              <a:t>にならないのか」等と結果がうまくいっていない</a:t>
            </a:r>
            <a:br>
              <a:rPr lang="ja-JP" altLang="en-US" sz="1800" b="1">
                <a:latin typeface="HGP創英角ﾎﾟｯﾌﾟ体" panose="040B0A00000000000000" pitchFamily="50" charset="-128"/>
                <a:ea typeface="HGP創英角ﾎﾟｯﾌﾟ体" panose="040B0A00000000000000" pitchFamily="50" charset="-128"/>
              </a:rPr>
            </a:br>
            <a:r>
              <a:rPr lang="ja-JP" altLang="en-US" sz="1800" b="1">
                <a:latin typeface="HGP創英角ﾎﾟｯﾌﾟ体" panose="040B0A00000000000000" pitchFamily="50" charset="-128"/>
                <a:ea typeface="HGP創英角ﾎﾟｯﾌﾟ体" panose="040B0A00000000000000" pitchFamily="50" charset="-128"/>
              </a:rPr>
              <a:t>　　状態を簡潔に表現する</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②前提条件を明らかにしておく</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③問題となっている原因を抽出していく</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　・主語＋述語で簡潔に書く。　・１枚のカードには２通り以上の意味をもたせない</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④原因と結果の因果関係を矢線でつなぐ</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　・原因カードの中から、問題点に強い関連のあるものを１次原因として、３～４枚選ぶ</a:t>
            </a:r>
            <a:br>
              <a:rPr lang="ja-JP" altLang="en-US" sz="1800" b="1">
                <a:latin typeface="HGP創英角ﾎﾟｯﾌﾟ体" panose="040B0A00000000000000" pitchFamily="50" charset="-128"/>
                <a:ea typeface="HGP創英角ﾎﾟｯﾌﾟ体" panose="040B0A00000000000000" pitchFamily="50" charset="-128"/>
              </a:rPr>
            </a:br>
            <a:r>
              <a:rPr lang="ja-JP" altLang="en-US" sz="1800" b="1">
                <a:latin typeface="HGP創英角ﾎﾟｯﾌﾟ体" panose="040B0A00000000000000" pitchFamily="50" charset="-128"/>
                <a:ea typeface="HGP創英角ﾎﾟｯﾌﾟ体" panose="040B0A00000000000000" pitchFamily="50" charset="-128"/>
              </a:rPr>
              <a:t>　・１次原因について“なぜ、なぜ”を繰り返し、その原因を矢線で結び因果関係をつける</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⑤重要要因を絞り込む</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　・太い枠で囲むか、ハッチングをいれる</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⑥重要要因が問題点に強い因果関係をもっている経路の矢線は太くする</a:t>
            </a:r>
          </a:p>
          <a:p>
            <a:pPr eaLnBrk="1" hangingPunct="1">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⑦結論をまとめる</a:t>
            </a:r>
          </a:p>
        </p:txBody>
      </p:sp>
      <p:sp>
        <p:nvSpPr>
          <p:cNvPr id="37895" name="Rectangle 3">
            <a:extLst>
              <a:ext uri="{FF2B5EF4-FFF2-40B4-BE49-F238E27FC236}">
                <a16:creationId xmlns:a16="http://schemas.microsoft.com/office/drawing/2014/main" id="{2ACBC167-99E2-2672-4F3C-1E073E86D0BF}"/>
              </a:ext>
            </a:extLst>
          </p:cNvPr>
          <p:cNvSpPr>
            <a:spLocks noChangeArrowheads="1"/>
          </p:cNvSpPr>
          <p:nvPr/>
        </p:nvSpPr>
        <p:spPr bwMode="auto">
          <a:xfrm>
            <a:off x="142875" y="90488"/>
            <a:ext cx="3590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連関図法</a:t>
            </a:r>
          </a:p>
        </p:txBody>
      </p:sp>
      <p:sp>
        <p:nvSpPr>
          <p:cNvPr id="37896" name="テキスト ボックス 2">
            <a:extLst>
              <a:ext uri="{FF2B5EF4-FFF2-40B4-BE49-F238E27FC236}">
                <a16:creationId xmlns:a16="http://schemas.microsoft.com/office/drawing/2014/main" id="{F5B92C1C-E0EF-E499-54F5-BCFB808AB978}"/>
              </a:ext>
            </a:extLst>
          </p:cNvPr>
          <p:cNvSpPr txBox="1">
            <a:spLocks noChangeArrowheads="1"/>
          </p:cNvSpPr>
          <p:nvPr/>
        </p:nvSpPr>
        <p:spPr bwMode="auto">
          <a:xfrm>
            <a:off x="292100" y="763588"/>
            <a:ext cx="85598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nSpc>
                <a:spcPts val="19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原因－結果、目的－手段などが複雑に</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絡み合う問題</a:t>
            </a:r>
            <a:r>
              <a:rPr lang="ja-JP" altLang="en-US" sz="1800" b="1" dirty="0">
                <a:latin typeface="HGP創英角ﾎﾟｯﾌﾟ体" panose="040B0A00000000000000" pitchFamily="50" charset="-128"/>
                <a:ea typeface="HGP創英角ﾎﾟｯﾌﾟ体" panose="040B0A00000000000000" pitchFamily="50" charset="-128"/>
              </a:rPr>
              <a:t>について、これらの相互の</a:t>
            </a:r>
            <a:endParaRPr lang="en-US" altLang="ja-JP" sz="1800" b="1" dirty="0">
              <a:latin typeface="HGP創英角ﾎﾟｯﾌﾟ体" panose="040B0A00000000000000" pitchFamily="50" charset="-128"/>
              <a:ea typeface="HGP創英角ﾎﾟｯﾌﾟ体" panose="040B0A00000000000000" pitchFamily="50" charset="-128"/>
            </a:endParaRPr>
          </a:p>
          <a:p>
            <a:pPr>
              <a:lnSpc>
                <a:spcPts val="19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関係を</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論理的</a:t>
            </a:r>
            <a:r>
              <a:rPr lang="ja-JP" altLang="en-US" sz="1800" b="1" dirty="0">
                <a:latin typeface="HGP創英角ﾎﾟｯﾌﾟ体" panose="040B0A00000000000000" pitchFamily="50" charset="-128"/>
                <a:ea typeface="HGP創英角ﾎﾟｯﾌﾟ体" panose="040B0A00000000000000" pitchFamily="50" charset="-128"/>
              </a:rPr>
              <a:t>につなぎ、明らかにすることによって、不良・不具合の原因を探索したり、問題の構造を明らかにしたり、目的を達成するための手段を展開する</a:t>
            </a:r>
            <a:endParaRPr lang="en-US" altLang="ja-JP" sz="1800" b="1" dirty="0">
              <a:latin typeface="HGP創英角ﾎﾟｯﾌﾟ体" panose="040B0A00000000000000" pitchFamily="50" charset="-128"/>
              <a:ea typeface="HGP創英角ﾎﾟｯﾌﾟ体" panose="040B0A00000000000000" pitchFamily="50" charset="-128"/>
            </a:endParaRPr>
          </a:p>
          <a:p>
            <a:pPr>
              <a:lnSpc>
                <a:spcPts val="19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手法です</a:t>
            </a:r>
            <a:endParaRPr lang="ja-JP" altLang="en-US" sz="1800" dirty="0">
              <a:latin typeface="HGP創英角ﾎﾟｯﾌﾟ体" panose="040B0A00000000000000" pitchFamily="50" charset="-128"/>
              <a:ea typeface="HGP創英角ﾎﾟｯﾌﾟ体" panose="040B0A00000000000000" pitchFamily="50" charset="-128"/>
            </a:endParaRPr>
          </a:p>
        </p:txBody>
      </p:sp>
      <p:sp>
        <p:nvSpPr>
          <p:cNvPr id="11" name="object 2">
            <a:extLst>
              <a:ext uri="{FF2B5EF4-FFF2-40B4-BE49-F238E27FC236}">
                <a16:creationId xmlns:a16="http://schemas.microsoft.com/office/drawing/2014/main" id="{900BCF9F-3857-47B8-A5F8-E97D3C60DEDE}"/>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43</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
        <p:nvSpPr>
          <p:cNvPr id="13" name="Rectangle 89">
            <a:extLst>
              <a:ext uri="{FF2B5EF4-FFF2-40B4-BE49-F238E27FC236}">
                <a16:creationId xmlns:a16="http://schemas.microsoft.com/office/drawing/2014/main" id="{A4202F97-90DE-423A-B54E-A9B42F482845}"/>
              </a:ext>
            </a:extLst>
          </p:cNvPr>
          <p:cNvSpPr>
            <a:spLocks noChangeArrowheads="1"/>
          </p:cNvSpPr>
          <p:nvPr/>
        </p:nvSpPr>
        <p:spPr bwMode="auto">
          <a:xfrm>
            <a:off x="1972477" y="180098"/>
            <a:ext cx="5199046" cy="338554"/>
          </a:xfrm>
          <a:prstGeom prst="rect">
            <a:avLst/>
          </a:prstGeom>
          <a:solidFill>
            <a:srgbClr val="CCFFFF">
              <a:alpha val="39999"/>
            </a:srgbClr>
          </a:solidFill>
          <a:ln w="9525">
            <a:solidFill>
              <a:schemeClr val="tx1"/>
            </a:solidFill>
            <a:prstDash val="solid"/>
            <a:miter lim="800000"/>
            <a:headEnd/>
            <a:tailEnd/>
          </a:ln>
        </p:spPr>
        <p:txBody>
          <a:bodyPr wrap="squar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絡み合った問題を論理的につないでいって解明する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68">
            <a:extLst>
              <a:ext uri="{FF2B5EF4-FFF2-40B4-BE49-F238E27FC236}">
                <a16:creationId xmlns:a16="http://schemas.microsoft.com/office/drawing/2014/main" id="{DABBA2A0-5F0E-42BC-5948-AA672117762D}"/>
              </a:ext>
            </a:extLst>
          </p:cNvPr>
          <p:cNvGrpSpPr>
            <a:grpSpLocks/>
          </p:cNvGrpSpPr>
          <p:nvPr/>
        </p:nvGrpSpPr>
        <p:grpSpPr bwMode="auto">
          <a:xfrm>
            <a:off x="723900" y="393700"/>
            <a:ext cx="7124700" cy="2438400"/>
            <a:chOff x="178" y="3169"/>
            <a:chExt cx="3374" cy="1420"/>
          </a:xfrm>
        </p:grpSpPr>
        <p:sp>
          <p:nvSpPr>
            <p:cNvPr id="38966" name="AutoShape 17">
              <a:extLst>
                <a:ext uri="{FF2B5EF4-FFF2-40B4-BE49-F238E27FC236}">
                  <a16:creationId xmlns:a16="http://schemas.microsoft.com/office/drawing/2014/main" id="{C665F522-F675-77F8-EF3D-3929CA485DDB}"/>
                </a:ext>
              </a:extLst>
            </p:cNvPr>
            <p:cNvSpPr>
              <a:spLocks noChangeArrowheads="1"/>
            </p:cNvSpPr>
            <p:nvPr/>
          </p:nvSpPr>
          <p:spPr bwMode="auto">
            <a:xfrm>
              <a:off x="1823" y="3791"/>
              <a:ext cx="530" cy="242"/>
            </a:xfrm>
            <a:prstGeom prst="roundRect">
              <a:avLst>
                <a:gd name="adj" fmla="val 16648"/>
              </a:avLst>
            </a:prstGeom>
            <a:solidFill>
              <a:srgbClr val="FFFF00"/>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a:latin typeface="HGP創英角ﾎﾟｯﾌﾟ体" panose="040B0A00000000000000" pitchFamily="50" charset="-128"/>
                  <a:ea typeface="HGP創英角ﾎﾟｯﾌﾟ体" panose="040B0A00000000000000" pitchFamily="50" charset="-128"/>
                </a:rPr>
                <a:t>問題点</a:t>
              </a:r>
            </a:p>
          </p:txBody>
        </p:sp>
        <p:sp>
          <p:nvSpPr>
            <p:cNvPr id="38967" name="AutoShape 19">
              <a:extLst>
                <a:ext uri="{FF2B5EF4-FFF2-40B4-BE49-F238E27FC236}">
                  <a16:creationId xmlns:a16="http://schemas.microsoft.com/office/drawing/2014/main" id="{9B1FD4CF-DD85-8BE6-D72D-00728D334E55}"/>
                </a:ext>
              </a:extLst>
            </p:cNvPr>
            <p:cNvSpPr>
              <a:spLocks noChangeArrowheads="1"/>
            </p:cNvSpPr>
            <p:nvPr/>
          </p:nvSpPr>
          <p:spPr bwMode="auto">
            <a:xfrm>
              <a:off x="1328" y="3793"/>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１次原因</a:t>
              </a:r>
            </a:p>
          </p:txBody>
        </p:sp>
        <p:sp>
          <p:nvSpPr>
            <p:cNvPr id="38968" name="AutoShape 20">
              <a:extLst>
                <a:ext uri="{FF2B5EF4-FFF2-40B4-BE49-F238E27FC236}">
                  <a16:creationId xmlns:a16="http://schemas.microsoft.com/office/drawing/2014/main" id="{D26C8F56-22CB-F5C3-4784-0CF4B55F5DE6}"/>
                </a:ext>
              </a:extLst>
            </p:cNvPr>
            <p:cNvSpPr>
              <a:spLocks noChangeArrowheads="1"/>
            </p:cNvSpPr>
            <p:nvPr/>
          </p:nvSpPr>
          <p:spPr bwMode="auto">
            <a:xfrm>
              <a:off x="2497" y="3793"/>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１次原因</a:t>
              </a:r>
            </a:p>
          </p:txBody>
        </p:sp>
        <p:sp>
          <p:nvSpPr>
            <p:cNvPr id="38969" name="AutoShape 21">
              <a:extLst>
                <a:ext uri="{FF2B5EF4-FFF2-40B4-BE49-F238E27FC236}">
                  <a16:creationId xmlns:a16="http://schemas.microsoft.com/office/drawing/2014/main" id="{192DE9B6-4DDD-E85F-BF67-8C923334684E}"/>
                </a:ext>
              </a:extLst>
            </p:cNvPr>
            <p:cNvSpPr>
              <a:spLocks noChangeArrowheads="1"/>
            </p:cNvSpPr>
            <p:nvPr/>
          </p:nvSpPr>
          <p:spPr bwMode="auto">
            <a:xfrm>
              <a:off x="1873" y="4132"/>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１次原因</a:t>
              </a:r>
            </a:p>
          </p:txBody>
        </p:sp>
        <p:sp>
          <p:nvSpPr>
            <p:cNvPr id="38970" name="AutoShape 22">
              <a:extLst>
                <a:ext uri="{FF2B5EF4-FFF2-40B4-BE49-F238E27FC236}">
                  <a16:creationId xmlns:a16="http://schemas.microsoft.com/office/drawing/2014/main" id="{CA4A433A-E52B-B1DB-861D-CB28C1E0B333}"/>
                </a:ext>
              </a:extLst>
            </p:cNvPr>
            <p:cNvSpPr>
              <a:spLocks noChangeArrowheads="1"/>
            </p:cNvSpPr>
            <p:nvPr/>
          </p:nvSpPr>
          <p:spPr bwMode="auto">
            <a:xfrm>
              <a:off x="1904" y="3457"/>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１次原因</a:t>
              </a:r>
            </a:p>
          </p:txBody>
        </p:sp>
        <p:sp>
          <p:nvSpPr>
            <p:cNvPr id="38971" name="AutoShape 23">
              <a:extLst>
                <a:ext uri="{FF2B5EF4-FFF2-40B4-BE49-F238E27FC236}">
                  <a16:creationId xmlns:a16="http://schemas.microsoft.com/office/drawing/2014/main" id="{493EC9DC-24D0-D168-7953-35983B128BDA}"/>
                </a:ext>
              </a:extLst>
            </p:cNvPr>
            <p:cNvSpPr>
              <a:spLocks noChangeArrowheads="1"/>
            </p:cNvSpPr>
            <p:nvPr/>
          </p:nvSpPr>
          <p:spPr bwMode="auto">
            <a:xfrm>
              <a:off x="2591" y="3380"/>
              <a:ext cx="386" cy="194"/>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２次原因</a:t>
              </a:r>
            </a:p>
          </p:txBody>
        </p:sp>
        <p:sp>
          <p:nvSpPr>
            <p:cNvPr id="38972" name="AutoShape 24">
              <a:extLst>
                <a:ext uri="{FF2B5EF4-FFF2-40B4-BE49-F238E27FC236}">
                  <a16:creationId xmlns:a16="http://schemas.microsoft.com/office/drawing/2014/main" id="{8B775FAE-1D6E-53B4-9DED-ADD0B5C77062}"/>
                </a:ext>
              </a:extLst>
            </p:cNvPr>
            <p:cNvSpPr>
              <a:spLocks noChangeArrowheads="1"/>
            </p:cNvSpPr>
            <p:nvPr/>
          </p:nvSpPr>
          <p:spPr bwMode="auto">
            <a:xfrm>
              <a:off x="3124" y="3334"/>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３次原因</a:t>
              </a:r>
            </a:p>
          </p:txBody>
        </p:sp>
        <p:sp>
          <p:nvSpPr>
            <p:cNvPr id="38973" name="AutoShape 25">
              <a:extLst>
                <a:ext uri="{FF2B5EF4-FFF2-40B4-BE49-F238E27FC236}">
                  <a16:creationId xmlns:a16="http://schemas.microsoft.com/office/drawing/2014/main" id="{1FA3D0C2-7ECB-C4D3-7CD1-B545C6EF1281}"/>
                </a:ext>
              </a:extLst>
            </p:cNvPr>
            <p:cNvSpPr>
              <a:spLocks noChangeArrowheads="1"/>
            </p:cNvSpPr>
            <p:nvPr/>
          </p:nvSpPr>
          <p:spPr bwMode="auto">
            <a:xfrm>
              <a:off x="3124" y="3574"/>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３次原因</a:t>
              </a:r>
            </a:p>
          </p:txBody>
        </p:sp>
        <p:sp>
          <p:nvSpPr>
            <p:cNvPr id="38974" name="AutoShape 28">
              <a:extLst>
                <a:ext uri="{FF2B5EF4-FFF2-40B4-BE49-F238E27FC236}">
                  <a16:creationId xmlns:a16="http://schemas.microsoft.com/office/drawing/2014/main" id="{7768E5DB-0246-9A6C-DAD2-2699B48F9E47}"/>
                </a:ext>
              </a:extLst>
            </p:cNvPr>
            <p:cNvSpPr>
              <a:spLocks noChangeArrowheads="1"/>
            </p:cNvSpPr>
            <p:nvPr/>
          </p:nvSpPr>
          <p:spPr bwMode="auto">
            <a:xfrm>
              <a:off x="3071" y="3839"/>
              <a:ext cx="386" cy="194"/>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２次原因</a:t>
              </a:r>
            </a:p>
          </p:txBody>
        </p:sp>
        <p:sp>
          <p:nvSpPr>
            <p:cNvPr id="38975" name="AutoShape 29">
              <a:extLst>
                <a:ext uri="{FF2B5EF4-FFF2-40B4-BE49-F238E27FC236}">
                  <a16:creationId xmlns:a16="http://schemas.microsoft.com/office/drawing/2014/main" id="{9080B2DE-D8C3-A87F-B11B-6CD2FEC9E522}"/>
                </a:ext>
              </a:extLst>
            </p:cNvPr>
            <p:cNvSpPr>
              <a:spLocks noChangeArrowheads="1"/>
            </p:cNvSpPr>
            <p:nvPr/>
          </p:nvSpPr>
          <p:spPr bwMode="auto">
            <a:xfrm>
              <a:off x="1424" y="3457"/>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２次原因</a:t>
              </a:r>
            </a:p>
          </p:txBody>
        </p:sp>
        <p:sp>
          <p:nvSpPr>
            <p:cNvPr id="38976" name="AutoShape 30">
              <a:extLst>
                <a:ext uri="{FF2B5EF4-FFF2-40B4-BE49-F238E27FC236}">
                  <a16:creationId xmlns:a16="http://schemas.microsoft.com/office/drawing/2014/main" id="{974CADBD-ACF7-28BE-4396-0E5F184842C7}"/>
                </a:ext>
              </a:extLst>
            </p:cNvPr>
            <p:cNvSpPr>
              <a:spLocks noChangeArrowheads="1"/>
            </p:cNvSpPr>
            <p:nvPr/>
          </p:nvSpPr>
          <p:spPr bwMode="auto">
            <a:xfrm>
              <a:off x="911" y="3215"/>
              <a:ext cx="386" cy="194"/>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３次原因</a:t>
              </a:r>
            </a:p>
          </p:txBody>
        </p:sp>
        <p:sp>
          <p:nvSpPr>
            <p:cNvPr id="38977" name="AutoShape 31">
              <a:extLst>
                <a:ext uri="{FF2B5EF4-FFF2-40B4-BE49-F238E27FC236}">
                  <a16:creationId xmlns:a16="http://schemas.microsoft.com/office/drawing/2014/main" id="{CD3AB4ED-EEE2-136D-C7EC-27413EFB788C}"/>
                </a:ext>
              </a:extLst>
            </p:cNvPr>
            <p:cNvSpPr>
              <a:spLocks noChangeArrowheads="1"/>
            </p:cNvSpPr>
            <p:nvPr/>
          </p:nvSpPr>
          <p:spPr bwMode="auto">
            <a:xfrm>
              <a:off x="848" y="3649"/>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２次原因</a:t>
              </a:r>
            </a:p>
          </p:txBody>
        </p:sp>
        <p:sp>
          <p:nvSpPr>
            <p:cNvPr id="38978" name="AutoShape 32">
              <a:extLst>
                <a:ext uri="{FF2B5EF4-FFF2-40B4-BE49-F238E27FC236}">
                  <a16:creationId xmlns:a16="http://schemas.microsoft.com/office/drawing/2014/main" id="{CD664CA0-CCBC-9C24-F073-C98B8F037EDC}"/>
                </a:ext>
              </a:extLst>
            </p:cNvPr>
            <p:cNvSpPr>
              <a:spLocks noChangeArrowheads="1"/>
            </p:cNvSpPr>
            <p:nvPr/>
          </p:nvSpPr>
          <p:spPr bwMode="auto">
            <a:xfrm>
              <a:off x="1077" y="4036"/>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２次原因</a:t>
              </a:r>
            </a:p>
          </p:txBody>
        </p:sp>
        <p:sp>
          <p:nvSpPr>
            <p:cNvPr id="38979" name="AutoShape 33">
              <a:extLst>
                <a:ext uri="{FF2B5EF4-FFF2-40B4-BE49-F238E27FC236}">
                  <a16:creationId xmlns:a16="http://schemas.microsoft.com/office/drawing/2014/main" id="{3C938614-D023-D79F-6F0D-CE6A8B2AE17F}"/>
                </a:ext>
              </a:extLst>
            </p:cNvPr>
            <p:cNvSpPr>
              <a:spLocks noChangeArrowheads="1"/>
            </p:cNvSpPr>
            <p:nvPr/>
          </p:nvSpPr>
          <p:spPr bwMode="auto">
            <a:xfrm>
              <a:off x="1298" y="4283"/>
              <a:ext cx="386" cy="194"/>
            </a:xfrm>
            <a:prstGeom prst="roundRect">
              <a:avLst>
                <a:gd name="adj" fmla="val 16648"/>
              </a:avLst>
            </a:prstGeom>
            <a:solidFill>
              <a:schemeClr val="bg1"/>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２次原因</a:t>
              </a:r>
            </a:p>
          </p:txBody>
        </p:sp>
        <p:sp>
          <p:nvSpPr>
            <p:cNvPr id="38980" name="Line 34">
              <a:extLst>
                <a:ext uri="{FF2B5EF4-FFF2-40B4-BE49-F238E27FC236}">
                  <a16:creationId xmlns:a16="http://schemas.microsoft.com/office/drawing/2014/main" id="{E8191FF2-2F72-E9B5-2B92-7E05B2ED4FC9}"/>
                </a:ext>
              </a:extLst>
            </p:cNvPr>
            <p:cNvSpPr>
              <a:spLocks noChangeShapeType="1"/>
            </p:cNvSpPr>
            <p:nvPr/>
          </p:nvSpPr>
          <p:spPr bwMode="auto">
            <a:xfrm>
              <a:off x="2064" y="3650"/>
              <a:ext cx="0" cy="142"/>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81" name="Line 35">
              <a:extLst>
                <a:ext uri="{FF2B5EF4-FFF2-40B4-BE49-F238E27FC236}">
                  <a16:creationId xmlns:a16="http://schemas.microsoft.com/office/drawing/2014/main" id="{B687966A-3F05-7F43-D57D-B2A0F14B737B}"/>
                </a:ext>
              </a:extLst>
            </p:cNvPr>
            <p:cNvSpPr>
              <a:spLocks noChangeShapeType="1"/>
            </p:cNvSpPr>
            <p:nvPr/>
          </p:nvSpPr>
          <p:spPr bwMode="auto">
            <a:xfrm flipV="1">
              <a:off x="1716" y="3888"/>
              <a:ext cx="108" cy="1"/>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82" name="Line 36">
              <a:extLst>
                <a:ext uri="{FF2B5EF4-FFF2-40B4-BE49-F238E27FC236}">
                  <a16:creationId xmlns:a16="http://schemas.microsoft.com/office/drawing/2014/main" id="{480CE177-D4B6-5435-309E-C4E1941E3DD4}"/>
                </a:ext>
              </a:extLst>
            </p:cNvPr>
            <p:cNvSpPr>
              <a:spLocks noChangeShapeType="1"/>
            </p:cNvSpPr>
            <p:nvPr/>
          </p:nvSpPr>
          <p:spPr bwMode="auto">
            <a:xfrm flipV="1">
              <a:off x="2064" y="4033"/>
              <a:ext cx="0" cy="97"/>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83" name="Line 37">
              <a:extLst>
                <a:ext uri="{FF2B5EF4-FFF2-40B4-BE49-F238E27FC236}">
                  <a16:creationId xmlns:a16="http://schemas.microsoft.com/office/drawing/2014/main" id="{58FF1BCA-6668-4DB2-88E8-887B324B70B6}"/>
                </a:ext>
              </a:extLst>
            </p:cNvPr>
            <p:cNvSpPr>
              <a:spLocks noChangeShapeType="1"/>
            </p:cNvSpPr>
            <p:nvPr/>
          </p:nvSpPr>
          <p:spPr bwMode="auto">
            <a:xfrm flipH="1">
              <a:off x="2354" y="3888"/>
              <a:ext cx="142" cy="0"/>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84" name="Line 38">
              <a:extLst>
                <a:ext uri="{FF2B5EF4-FFF2-40B4-BE49-F238E27FC236}">
                  <a16:creationId xmlns:a16="http://schemas.microsoft.com/office/drawing/2014/main" id="{9BF1C457-6C29-BBB5-7CE3-1EB25F41910A}"/>
                </a:ext>
              </a:extLst>
            </p:cNvPr>
            <p:cNvSpPr>
              <a:spLocks noChangeShapeType="1"/>
            </p:cNvSpPr>
            <p:nvPr/>
          </p:nvSpPr>
          <p:spPr bwMode="auto">
            <a:xfrm flipH="1">
              <a:off x="2066" y="3362"/>
              <a:ext cx="142"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85" name="Line 39">
              <a:extLst>
                <a:ext uri="{FF2B5EF4-FFF2-40B4-BE49-F238E27FC236}">
                  <a16:creationId xmlns:a16="http://schemas.microsoft.com/office/drawing/2014/main" id="{1FF41DF8-E4D1-224A-5997-EF80C7C9D022}"/>
                </a:ext>
              </a:extLst>
            </p:cNvPr>
            <p:cNvSpPr>
              <a:spLocks noChangeShapeType="1"/>
            </p:cNvSpPr>
            <p:nvPr/>
          </p:nvSpPr>
          <p:spPr bwMode="auto">
            <a:xfrm flipH="1">
              <a:off x="2282" y="3505"/>
              <a:ext cx="299" cy="47"/>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86" name="Line 40">
              <a:extLst>
                <a:ext uri="{FF2B5EF4-FFF2-40B4-BE49-F238E27FC236}">
                  <a16:creationId xmlns:a16="http://schemas.microsoft.com/office/drawing/2014/main" id="{22CB9A25-8F45-E109-98C2-93FEBE36DE75}"/>
                </a:ext>
              </a:extLst>
            </p:cNvPr>
            <p:cNvSpPr>
              <a:spLocks noChangeShapeType="1"/>
            </p:cNvSpPr>
            <p:nvPr/>
          </p:nvSpPr>
          <p:spPr bwMode="auto">
            <a:xfrm flipH="1">
              <a:off x="2978" y="3431"/>
              <a:ext cx="142"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87" name="Line 41">
              <a:extLst>
                <a:ext uri="{FF2B5EF4-FFF2-40B4-BE49-F238E27FC236}">
                  <a16:creationId xmlns:a16="http://schemas.microsoft.com/office/drawing/2014/main" id="{F8B30300-C0E1-61AA-3708-D2EFA28E7716}"/>
                </a:ext>
              </a:extLst>
            </p:cNvPr>
            <p:cNvSpPr>
              <a:spLocks noChangeShapeType="1"/>
            </p:cNvSpPr>
            <p:nvPr/>
          </p:nvSpPr>
          <p:spPr bwMode="auto">
            <a:xfrm flipH="1" flipV="1">
              <a:off x="2977" y="3526"/>
              <a:ext cx="142" cy="142"/>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88" name="Line 43">
              <a:extLst>
                <a:ext uri="{FF2B5EF4-FFF2-40B4-BE49-F238E27FC236}">
                  <a16:creationId xmlns:a16="http://schemas.microsoft.com/office/drawing/2014/main" id="{8AA36BCC-9540-5902-3A90-3D55FD1B02CE}"/>
                </a:ext>
              </a:extLst>
            </p:cNvPr>
            <p:cNvSpPr>
              <a:spLocks noChangeShapeType="1"/>
            </p:cNvSpPr>
            <p:nvPr/>
          </p:nvSpPr>
          <p:spPr bwMode="auto">
            <a:xfrm flipH="1" flipV="1">
              <a:off x="2881" y="3889"/>
              <a:ext cx="190" cy="46"/>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89" name="Line 45">
              <a:extLst>
                <a:ext uri="{FF2B5EF4-FFF2-40B4-BE49-F238E27FC236}">
                  <a16:creationId xmlns:a16="http://schemas.microsoft.com/office/drawing/2014/main" id="{A981CEEA-68E9-4BCC-0464-F1F13B6DF52C}"/>
                </a:ext>
              </a:extLst>
            </p:cNvPr>
            <p:cNvSpPr>
              <a:spLocks noChangeShapeType="1"/>
            </p:cNvSpPr>
            <p:nvPr/>
          </p:nvSpPr>
          <p:spPr bwMode="auto">
            <a:xfrm flipV="1">
              <a:off x="1685" y="4260"/>
              <a:ext cx="190" cy="94"/>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90" name="Line 46">
              <a:extLst>
                <a:ext uri="{FF2B5EF4-FFF2-40B4-BE49-F238E27FC236}">
                  <a16:creationId xmlns:a16="http://schemas.microsoft.com/office/drawing/2014/main" id="{0ACEBC24-A0CE-A65A-9309-1A84B895A63B}"/>
                </a:ext>
              </a:extLst>
            </p:cNvPr>
            <p:cNvSpPr>
              <a:spLocks noChangeShapeType="1"/>
            </p:cNvSpPr>
            <p:nvPr/>
          </p:nvSpPr>
          <p:spPr bwMode="auto">
            <a:xfrm flipV="1">
              <a:off x="1297" y="3265"/>
              <a:ext cx="190" cy="46"/>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91" name="Line 47">
              <a:extLst>
                <a:ext uri="{FF2B5EF4-FFF2-40B4-BE49-F238E27FC236}">
                  <a16:creationId xmlns:a16="http://schemas.microsoft.com/office/drawing/2014/main" id="{F01875A0-3C36-8699-8342-1E5AA29A0C23}"/>
                </a:ext>
              </a:extLst>
            </p:cNvPr>
            <p:cNvSpPr>
              <a:spLocks noChangeShapeType="1"/>
            </p:cNvSpPr>
            <p:nvPr/>
          </p:nvSpPr>
          <p:spPr bwMode="auto">
            <a:xfrm>
              <a:off x="1584" y="3650"/>
              <a:ext cx="0" cy="142"/>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92" name="Line 48">
              <a:extLst>
                <a:ext uri="{FF2B5EF4-FFF2-40B4-BE49-F238E27FC236}">
                  <a16:creationId xmlns:a16="http://schemas.microsoft.com/office/drawing/2014/main" id="{68AB8D03-475C-E741-3634-CA7A3ADC517E}"/>
                </a:ext>
              </a:extLst>
            </p:cNvPr>
            <p:cNvSpPr>
              <a:spLocks noChangeShapeType="1"/>
            </p:cNvSpPr>
            <p:nvPr/>
          </p:nvSpPr>
          <p:spPr bwMode="auto">
            <a:xfrm>
              <a:off x="1242" y="3772"/>
              <a:ext cx="94" cy="94"/>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93" name="Line 49">
              <a:extLst>
                <a:ext uri="{FF2B5EF4-FFF2-40B4-BE49-F238E27FC236}">
                  <a16:creationId xmlns:a16="http://schemas.microsoft.com/office/drawing/2014/main" id="{E5A9BBD4-BE91-E6B0-5BCD-78C3B76CE278}"/>
                </a:ext>
              </a:extLst>
            </p:cNvPr>
            <p:cNvSpPr>
              <a:spLocks noChangeShapeType="1"/>
            </p:cNvSpPr>
            <p:nvPr/>
          </p:nvSpPr>
          <p:spPr bwMode="auto">
            <a:xfrm flipV="1">
              <a:off x="1374" y="3972"/>
              <a:ext cx="0" cy="73"/>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94" name="Rectangle 50">
              <a:extLst>
                <a:ext uri="{FF2B5EF4-FFF2-40B4-BE49-F238E27FC236}">
                  <a16:creationId xmlns:a16="http://schemas.microsoft.com/office/drawing/2014/main" id="{4F0561BB-5B71-67BB-18F3-302E913A7145}"/>
                </a:ext>
              </a:extLst>
            </p:cNvPr>
            <p:cNvSpPr>
              <a:spLocks noChangeArrowheads="1"/>
            </p:cNvSpPr>
            <p:nvPr/>
          </p:nvSpPr>
          <p:spPr bwMode="auto">
            <a:xfrm>
              <a:off x="2640" y="4157"/>
              <a:ext cx="912" cy="432"/>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000" dirty="0">
                  <a:latin typeface="HGP創英角ﾎﾟｯﾌﾟ体" panose="040B0A00000000000000" pitchFamily="50" charset="-128"/>
                  <a:ea typeface="HGP創英角ﾎﾟｯﾌﾟ体" panose="040B0A00000000000000" pitchFamily="50" charset="-128"/>
                </a:rPr>
                <a:t>結論：</a:t>
              </a:r>
            </a:p>
            <a:p>
              <a:pPr eaLnBrk="1" hangingPunct="1">
                <a:spcBef>
                  <a:spcPct val="0"/>
                </a:spcBef>
                <a:buFontTx/>
                <a:buNone/>
              </a:pPr>
              <a:r>
                <a:rPr lang="ja-JP" altLang="en-US" sz="1000" dirty="0">
                  <a:latin typeface="HGP創英角ﾎﾟｯﾌﾟ体" panose="040B0A00000000000000" pitchFamily="50" charset="-128"/>
                  <a:ea typeface="HGP創英角ﾎﾟｯﾌﾟ体" panose="040B0A00000000000000" pitchFamily="50" charset="-128"/>
                </a:rPr>
                <a:t>　１）○○○に△△△がない</a:t>
              </a:r>
            </a:p>
            <a:p>
              <a:pPr eaLnBrk="1" hangingPunct="1">
                <a:spcBef>
                  <a:spcPct val="0"/>
                </a:spcBef>
                <a:buFontTx/>
                <a:buNone/>
              </a:pPr>
              <a:r>
                <a:rPr lang="ja-JP" altLang="en-US" sz="1000" dirty="0">
                  <a:latin typeface="HGP創英角ﾎﾟｯﾌﾟ体" panose="040B0A00000000000000" pitchFamily="50" charset="-128"/>
                  <a:ea typeface="HGP創英角ﾎﾟｯﾌﾟ体" panose="040B0A00000000000000" pitchFamily="50" charset="-128"/>
                </a:rPr>
                <a:t>　２）□□□の</a:t>
              </a:r>
              <a:r>
                <a:rPr lang="en-US" altLang="ja-JP" sz="1000" dirty="0">
                  <a:latin typeface="HGP創英角ﾎﾟｯﾌﾟ体" panose="040B0A00000000000000" pitchFamily="50" charset="-128"/>
                  <a:ea typeface="HGP創英角ﾎﾟｯﾌﾟ体" panose="040B0A00000000000000" pitchFamily="50" charset="-128"/>
                </a:rPr>
                <a:t>××</a:t>
              </a:r>
              <a:r>
                <a:rPr lang="ja-JP" altLang="en-US" sz="1000" dirty="0">
                  <a:latin typeface="HGP創英角ﾎﾟｯﾌﾟ体" panose="040B0A00000000000000" pitchFamily="50" charset="-128"/>
                  <a:ea typeface="HGP創英角ﾎﾟｯﾌﾟ体" panose="040B0A00000000000000" pitchFamily="50" charset="-128"/>
                </a:rPr>
                <a:t>が悪い</a:t>
              </a:r>
            </a:p>
            <a:p>
              <a:pPr eaLnBrk="1" hangingPunct="1">
                <a:spcBef>
                  <a:spcPct val="0"/>
                </a:spcBef>
                <a:buFontTx/>
                <a:buNone/>
              </a:pPr>
              <a:r>
                <a:rPr lang="ja-JP" altLang="en-US" sz="1000" dirty="0">
                  <a:latin typeface="HGP創英角ﾎﾟｯﾌﾟ体" panose="040B0A00000000000000" pitchFamily="50" charset="-128"/>
                  <a:ea typeface="HGP創英角ﾎﾟｯﾌﾟ体" panose="040B0A00000000000000" pitchFamily="50" charset="-128"/>
                </a:rPr>
                <a:t>　３）</a:t>
              </a:r>
            </a:p>
          </p:txBody>
        </p:sp>
        <p:sp>
          <p:nvSpPr>
            <p:cNvPr id="38995" name="AutoShape 51">
              <a:extLst>
                <a:ext uri="{FF2B5EF4-FFF2-40B4-BE49-F238E27FC236}">
                  <a16:creationId xmlns:a16="http://schemas.microsoft.com/office/drawing/2014/main" id="{EC541FE5-6F8F-5C03-2EFB-89BEBF2E89B8}"/>
                </a:ext>
              </a:extLst>
            </p:cNvPr>
            <p:cNvSpPr>
              <a:spLocks noChangeArrowheads="1"/>
            </p:cNvSpPr>
            <p:nvPr/>
          </p:nvSpPr>
          <p:spPr bwMode="auto">
            <a:xfrm>
              <a:off x="2201" y="4369"/>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２次原因</a:t>
              </a:r>
            </a:p>
          </p:txBody>
        </p:sp>
        <p:sp>
          <p:nvSpPr>
            <p:cNvPr id="38996" name="AutoShape 52">
              <a:extLst>
                <a:ext uri="{FF2B5EF4-FFF2-40B4-BE49-F238E27FC236}">
                  <a16:creationId xmlns:a16="http://schemas.microsoft.com/office/drawing/2014/main" id="{3A419942-DF9F-F882-12F2-95FF0FC6843F}"/>
                </a:ext>
              </a:extLst>
            </p:cNvPr>
            <p:cNvSpPr>
              <a:spLocks noChangeArrowheads="1"/>
            </p:cNvSpPr>
            <p:nvPr/>
          </p:nvSpPr>
          <p:spPr bwMode="auto">
            <a:xfrm>
              <a:off x="1489" y="3169"/>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３次原因</a:t>
              </a:r>
            </a:p>
          </p:txBody>
        </p:sp>
        <p:sp>
          <p:nvSpPr>
            <p:cNvPr id="38997" name="Line 54">
              <a:extLst>
                <a:ext uri="{FF2B5EF4-FFF2-40B4-BE49-F238E27FC236}">
                  <a16:creationId xmlns:a16="http://schemas.microsoft.com/office/drawing/2014/main" id="{7C74B171-C5E7-D09B-373F-569DA5676F13}"/>
                </a:ext>
              </a:extLst>
            </p:cNvPr>
            <p:cNvSpPr>
              <a:spLocks noChangeShapeType="1"/>
            </p:cNvSpPr>
            <p:nvPr/>
          </p:nvSpPr>
          <p:spPr bwMode="auto">
            <a:xfrm>
              <a:off x="1874" y="3264"/>
              <a:ext cx="190"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98" name="Line 55">
              <a:extLst>
                <a:ext uri="{FF2B5EF4-FFF2-40B4-BE49-F238E27FC236}">
                  <a16:creationId xmlns:a16="http://schemas.microsoft.com/office/drawing/2014/main" id="{6EB140C2-A2B1-1925-6236-8B52B7543F85}"/>
                </a:ext>
              </a:extLst>
            </p:cNvPr>
            <p:cNvSpPr>
              <a:spLocks noChangeShapeType="1"/>
            </p:cNvSpPr>
            <p:nvPr/>
          </p:nvSpPr>
          <p:spPr bwMode="auto">
            <a:xfrm flipH="1">
              <a:off x="1586" y="3362"/>
              <a:ext cx="94"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99" name="Line 56">
              <a:extLst>
                <a:ext uri="{FF2B5EF4-FFF2-40B4-BE49-F238E27FC236}">
                  <a16:creationId xmlns:a16="http://schemas.microsoft.com/office/drawing/2014/main" id="{F9022935-0396-A095-A051-E8F97042A6AB}"/>
                </a:ext>
              </a:extLst>
            </p:cNvPr>
            <p:cNvSpPr>
              <a:spLocks noChangeShapeType="1"/>
            </p:cNvSpPr>
            <p:nvPr/>
          </p:nvSpPr>
          <p:spPr bwMode="auto">
            <a:xfrm flipH="1" flipV="1">
              <a:off x="2070" y="4311"/>
              <a:ext cx="142"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9000" name="Line 57">
              <a:extLst>
                <a:ext uri="{FF2B5EF4-FFF2-40B4-BE49-F238E27FC236}">
                  <a16:creationId xmlns:a16="http://schemas.microsoft.com/office/drawing/2014/main" id="{411E66B3-6D4F-A11E-D84F-A69CA08110E0}"/>
                </a:ext>
              </a:extLst>
            </p:cNvPr>
            <p:cNvSpPr>
              <a:spLocks noChangeShapeType="1"/>
            </p:cNvSpPr>
            <p:nvPr/>
          </p:nvSpPr>
          <p:spPr bwMode="auto">
            <a:xfrm flipH="1">
              <a:off x="1058" y="3410"/>
              <a:ext cx="46" cy="238"/>
            </a:xfrm>
            <a:prstGeom prst="line">
              <a:avLst/>
            </a:prstGeom>
            <a:noFill/>
            <a:ln w="254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9001" name="Rectangle 60">
              <a:extLst>
                <a:ext uri="{FF2B5EF4-FFF2-40B4-BE49-F238E27FC236}">
                  <a16:creationId xmlns:a16="http://schemas.microsoft.com/office/drawing/2014/main" id="{B1E08D21-0DE8-95EB-0B42-CCA7085EBB9C}"/>
                </a:ext>
              </a:extLst>
            </p:cNvPr>
            <p:cNvSpPr>
              <a:spLocks noChangeArrowheads="1"/>
            </p:cNvSpPr>
            <p:nvPr/>
          </p:nvSpPr>
          <p:spPr bwMode="auto">
            <a:xfrm>
              <a:off x="194" y="3553"/>
              <a:ext cx="615" cy="385"/>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前提条件：</a:t>
              </a:r>
            </a:p>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　１）○○○</a:t>
              </a:r>
            </a:p>
            <a:p>
              <a:pPr eaLnBrk="1" hangingPunct="1">
                <a:lnSpc>
                  <a:spcPct val="80000"/>
                </a:lnSpc>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　２）△△△</a:t>
              </a:r>
            </a:p>
            <a:p>
              <a:pPr eaLnBrk="1" hangingPunct="1">
                <a:lnSpc>
                  <a:spcPct val="80000"/>
                </a:lnSpc>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　３）</a:t>
              </a:r>
            </a:p>
          </p:txBody>
        </p:sp>
        <p:sp>
          <p:nvSpPr>
            <p:cNvPr id="39002" name="Rectangle 61">
              <a:extLst>
                <a:ext uri="{FF2B5EF4-FFF2-40B4-BE49-F238E27FC236}">
                  <a16:creationId xmlns:a16="http://schemas.microsoft.com/office/drawing/2014/main" id="{73883B96-488C-CE77-A890-B95BB5D3727D}"/>
                </a:ext>
              </a:extLst>
            </p:cNvPr>
            <p:cNvSpPr>
              <a:spLocks noChangeArrowheads="1"/>
            </p:cNvSpPr>
            <p:nvPr/>
          </p:nvSpPr>
          <p:spPr bwMode="auto">
            <a:xfrm>
              <a:off x="1776" y="3648"/>
              <a:ext cx="17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HGP創英角ﾎﾟｯﾌﾟ体" panose="040B0A00000000000000" pitchFamily="50" charset="-128"/>
                  <a:ea typeface="HGP創英角ﾎﾟｯﾌﾟ体" panose="040B0A00000000000000" pitchFamily="50" charset="-128"/>
                </a:rPr>
                <a:t>①</a:t>
              </a:r>
            </a:p>
          </p:txBody>
        </p:sp>
        <p:sp>
          <p:nvSpPr>
            <p:cNvPr id="39003" name="Rectangle 62">
              <a:extLst>
                <a:ext uri="{FF2B5EF4-FFF2-40B4-BE49-F238E27FC236}">
                  <a16:creationId xmlns:a16="http://schemas.microsoft.com/office/drawing/2014/main" id="{C815238B-1A7D-E650-24C1-FAEA36AD6C27}"/>
                </a:ext>
              </a:extLst>
            </p:cNvPr>
            <p:cNvSpPr>
              <a:spLocks noChangeArrowheads="1"/>
            </p:cNvSpPr>
            <p:nvPr/>
          </p:nvSpPr>
          <p:spPr bwMode="auto">
            <a:xfrm>
              <a:off x="1852" y="3312"/>
              <a:ext cx="17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HGP創英角ﾎﾟｯﾌﾟ体" panose="040B0A00000000000000" pitchFamily="50" charset="-128"/>
                  <a:ea typeface="HGP創英角ﾎﾟｯﾌﾟ体" panose="040B0A00000000000000" pitchFamily="50" charset="-128"/>
                </a:rPr>
                <a:t>③</a:t>
              </a:r>
            </a:p>
          </p:txBody>
        </p:sp>
        <p:sp>
          <p:nvSpPr>
            <p:cNvPr id="39004" name="Rectangle 63">
              <a:extLst>
                <a:ext uri="{FF2B5EF4-FFF2-40B4-BE49-F238E27FC236}">
                  <a16:creationId xmlns:a16="http://schemas.microsoft.com/office/drawing/2014/main" id="{91428E39-0280-9071-2303-29F1B46E735F}"/>
                </a:ext>
              </a:extLst>
            </p:cNvPr>
            <p:cNvSpPr>
              <a:spLocks noChangeArrowheads="1"/>
            </p:cNvSpPr>
            <p:nvPr/>
          </p:nvSpPr>
          <p:spPr bwMode="auto">
            <a:xfrm>
              <a:off x="1276" y="3306"/>
              <a:ext cx="17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HGP創英角ﾎﾟｯﾌﾟ体" panose="040B0A00000000000000" pitchFamily="50" charset="-128"/>
                  <a:ea typeface="HGP創英角ﾎﾟｯﾌﾟ体" panose="040B0A00000000000000" pitchFamily="50" charset="-128"/>
                </a:rPr>
                <a:t>④</a:t>
              </a:r>
            </a:p>
          </p:txBody>
        </p:sp>
        <p:sp>
          <p:nvSpPr>
            <p:cNvPr id="39005" name="Rectangle 64">
              <a:extLst>
                <a:ext uri="{FF2B5EF4-FFF2-40B4-BE49-F238E27FC236}">
                  <a16:creationId xmlns:a16="http://schemas.microsoft.com/office/drawing/2014/main" id="{2723E9E9-6B0D-61D6-1810-6B2AAA110904}"/>
                </a:ext>
              </a:extLst>
            </p:cNvPr>
            <p:cNvSpPr>
              <a:spLocks noChangeArrowheads="1"/>
            </p:cNvSpPr>
            <p:nvPr/>
          </p:nvSpPr>
          <p:spPr bwMode="auto">
            <a:xfrm>
              <a:off x="1118" y="4291"/>
              <a:ext cx="17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HGP創英角ﾎﾟｯﾌﾟ体" panose="040B0A00000000000000" pitchFamily="50" charset="-128"/>
                  <a:ea typeface="HGP創英角ﾎﾟｯﾌﾟ体" panose="040B0A00000000000000" pitchFamily="50" charset="-128"/>
                </a:rPr>
                <a:t>⑤</a:t>
              </a:r>
            </a:p>
          </p:txBody>
        </p:sp>
        <p:sp>
          <p:nvSpPr>
            <p:cNvPr id="39006" name="Rectangle 65">
              <a:extLst>
                <a:ext uri="{FF2B5EF4-FFF2-40B4-BE49-F238E27FC236}">
                  <a16:creationId xmlns:a16="http://schemas.microsoft.com/office/drawing/2014/main" id="{F0549F08-ADA9-B530-6719-201EEA60F2B7}"/>
                </a:ext>
              </a:extLst>
            </p:cNvPr>
            <p:cNvSpPr>
              <a:spLocks noChangeArrowheads="1"/>
            </p:cNvSpPr>
            <p:nvPr/>
          </p:nvSpPr>
          <p:spPr bwMode="auto">
            <a:xfrm>
              <a:off x="1696" y="4339"/>
              <a:ext cx="17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HGP創英角ﾎﾟｯﾌﾟ体" panose="040B0A00000000000000" pitchFamily="50" charset="-128"/>
                  <a:ea typeface="HGP創英角ﾎﾟｯﾌﾟ体" panose="040B0A00000000000000" pitchFamily="50" charset="-128"/>
                </a:rPr>
                <a:t>⑥</a:t>
              </a:r>
            </a:p>
          </p:txBody>
        </p:sp>
        <p:sp>
          <p:nvSpPr>
            <p:cNvPr id="39007" name="Rectangle 66">
              <a:extLst>
                <a:ext uri="{FF2B5EF4-FFF2-40B4-BE49-F238E27FC236}">
                  <a16:creationId xmlns:a16="http://schemas.microsoft.com/office/drawing/2014/main" id="{B9527648-277B-A8BC-C3E2-47F84FD9C639}"/>
                </a:ext>
              </a:extLst>
            </p:cNvPr>
            <p:cNvSpPr>
              <a:spLocks noChangeArrowheads="1"/>
            </p:cNvSpPr>
            <p:nvPr/>
          </p:nvSpPr>
          <p:spPr bwMode="auto">
            <a:xfrm>
              <a:off x="2476" y="4151"/>
              <a:ext cx="17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HGP創英角ﾎﾟｯﾌﾟ体" panose="040B0A00000000000000" pitchFamily="50" charset="-128"/>
                  <a:ea typeface="HGP創英角ﾎﾟｯﾌﾟ体" panose="040B0A00000000000000" pitchFamily="50" charset="-128"/>
                </a:rPr>
                <a:t>⑦</a:t>
              </a:r>
            </a:p>
          </p:txBody>
        </p:sp>
        <p:sp>
          <p:nvSpPr>
            <p:cNvPr id="39008" name="Rectangle 67">
              <a:extLst>
                <a:ext uri="{FF2B5EF4-FFF2-40B4-BE49-F238E27FC236}">
                  <a16:creationId xmlns:a16="http://schemas.microsoft.com/office/drawing/2014/main" id="{5DB54DA5-BECB-C39D-22CD-5A51484D2DDA}"/>
                </a:ext>
              </a:extLst>
            </p:cNvPr>
            <p:cNvSpPr>
              <a:spLocks noChangeArrowheads="1"/>
            </p:cNvSpPr>
            <p:nvPr/>
          </p:nvSpPr>
          <p:spPr bwMode="auto">
            <a:xfrm>
              <a:off x="178" y="3409"/>
              <a:ext cx="17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HGP創英角ﾎﾟｯﾌﾟ体" panose="040B0A00000000000000" pitchFamily="50" charset="-128"/>
                  <a:ea typeface="HGP創英角ﾎﾟｯﾌﾟ体" panose="040B0A00000000000000" pitchFamily="50" charset="-128"/>
                </a:rPr>
                <a:t>②</a:t>
              </a:r>
            </a:p>
          </p:txBody>
        </p:sp>
        <p:sp>
          <p:nvSpPr>
            <p:cNvPr id="39009" name="AutoShape 18">
              <a:extLst>
                <a:ext uri="{FF2B5EF4-FFF2-40B4-BE49-F238E27FC236}">
                  <a16:creationId xmlns:a16="http://schemas.microsoft.com/office/drawing/2014/main" id="{D814E78E-D17B-D783-95F1-AFE218649525}"/>
                </a:ext>
              </a:extLst>
            </p:cNvPr>
            <p:cNvSpPr>
              <a:spLocks noChangeArrowheads="1"/>
            </p:cNvSpPr>
            <p:nvPr/>
          </p:nvSpPr>
          <p:spPr bwMode="auto">
            <a:xfrm>
              <a:off x="2065" y="3207"/>
              <a:ext cx="382" cy="190"/>
            </a:xfrm>
            <a:prstGeom prst="roundRect">
              <a:avLst>
                <a:gd name="adj" fmla="val 16648"/>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２次原因</a:t>
              </a:r>
            </a:p>
          </p:txBody>
        </p:sp>
      </p:grpSp>
      <p:sp>
        <p:nvSpPr>
          <p:cNvPr id="38915" name="Rectangle 36">
            <a:extLst>
              <a:ext uri="{FF2B5EF4-FFF2-40B4-BE49-F238E27FC236}">
                <a16:creationId xmlns:a16="http://schemas.microsoft.com/office/drawing/2014/main" id="{2527EEDF-E392-A714-D41C-4083D519733B}"/>
              </a:ext>
            </a:extLst>
          </p:cNvPr>
          <p:cNvSpPr>
            <a:spLocks noChangeArrowheads="1"/>
          </p:cNvSpPr>
          <p:nvPr/>
        </p:nvSpPr>
        <p:spPr bwMode="auto">
          <a:xfrm>
            <a:off x="223838" y="3214688"/>
            <a:ext cx="5770562"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作成例）　</a:t>
            </a: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備品を探すのに時間がかかる</a:t>
            </a: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の連関図</a:t>
            </a:r>
          </a:p>
        </p:txBody>
      </p:sp>
      <p:grpSp>
        <p:nvGrpSpPr>
          <p:cNvPr id="38916" name="Group 50">
            <a:extLst>
              <a:ext uri="{FF2B5EF4-FFF2-40B4-BE49-F238E27FC236}">
                <a16:creationId xmlns:a16="http://schemas.microsoft.com/office/drawing/2014/main" id="{8D239DEC-3868-CBA5-ABEE-718A97029C5A}"/>
              </a:ext>
            </a:extLst>
          </p:cNvPr>
          <p:cNvGrpSpPr>
            <a:grpSpLocks/>
          </p:cNvGrpSpPr>
          <p:nvPr/>
        </p:nvGrpSpPr>
        <p:grpSpPr bwMode="auto">
          <a:xfrm>
            <a:off x="403123" y="3635375"/>
            <a:ext cx="7902677" cy="3133725"/>
            <a:chOff x="366" y="4521"/>
            <a:chExt cx="3693" cy="1494"/>
          </a:xfrm>
        </p:grpSpPr>
        <p:sp>
          <p:nvSpPr>
            <p:cNvPr id="38917" name="Line 44">
              <a:extLst>
                <a:ext uri="{FF2B5EF4-FFF2-40B4-BE49-F238E27FC236}">
                  <a16:creationId xmlns:a16="http://schemas.microsoft.com/office/drawing/2014/main" id="{56A2D459-70FB-2893-866E-7C589B5D1B89}"/>
                </a:ext>
              </a:extLst>
            </p:cNvPr>
            <p:cNvSpPr>
              <a:spLocks noChangeShapeType="1"/>
            </p:cNvSpPr>
            <p:nvPr/>
          </p:nvSpPr>
          <p:spPr bwMode="auto">
            <a:xfrm flipH="1" flipV="1">
              <a:off x="2220" y="5769"/>
              <a:ext cx="135" cy="4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18" name="Line 44">
              <a:extLst>
                <a:ext uri="{FF2B5EF4-FFF2-40B4-BE49-F238E27FC236}">
                  <a16:creationId xmlns:a16="http://schemas.microsoft.com/office/drawing/2014/main" id="{FEC37EED-04F0-0037-1E90-408F42591435}"/>
                </a:ext>
              </a:extLst>
            </p:cNvPr>
            <p:cNvSpPr>
              <a:spLocks noChangeShapeType="1"/>
            </p:cNvSpPr>
            <p:nvPr/>
          </p:nvSpPr>
          <p:spPr bwMode="auto">
            <a:xfrm flipV="1">
              <a:off x="3699" y="5352"/>
              <a:ext cx="0" cy="91"/>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19" name="AutoShape 17">
              <a:extLst>
                <a:ext uri="{FF2B5EF4-FFF2-40B4-BE49-F238E27FC236}">
                  <a16:creationId xmlns:a16="http://schemas.microsoft.com/office/drawing/2014/main" id="{10061419-49E8-46B9-01F0-7B4DE5D6BEEC}"/>
                </a:ext>
              </a:extLst>
            </p:cNvPr>
            <p:cNvSpPr>
              <a:spLocks noChangeArrowheads="1"/>
            </p:cNvSpPr>
            <p:nvPr/>
          </p:nvSpPr>
          <p:spPr bwMode="auto">
            <a:xfrm>
              <a:off x="1989" y="5139"/>
              <a:ext cx="765" cy="270"/>
            </a:xfrm>
            <a:prstGeom prst="roundRect">
              <a:avLst>
                <a:gd name="adj" fmla="val 16648"/>
              </a:avLst>
            </a:prstGeom>
            <a:solidFill>
              <a:srgbClr val="FFFF00"/>
            </a:solidFill>
            <a:ln w="254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500" b="1">
                  <a:latin typeface="HGP創英角ﾎﾟｯﾌﾟ体" panose="040B0A00000000000000" pitchFamily="50" charset="-128"/>
                  <a:ea typeface="HGP創英角ﾎﾟｯﾌﾟ体" panose="040B0A00000000000000" pitchFamily="50" charset="-128"/>
                </a:rPr>
                <a:t>備品を探すのに</a:t>
              </a:r>
              <a:br>
                <a:rPr lang="ja-JP" altLang="en-US" sz="1500" b="1">
                  <a:latin typeface="HGP創英角ﾎﾟｯﾌﾟ体" panose="040B0A00000000000000" pitchFamily="50" charset="-128"/>
                  <a:ea typeface="HGP創英角ﾎﾟｯﾌﾟ体" panose="040B0A00000000000000" pitchFamily="50" charset="-128"/>
                </a:rPr>
              </a:br>
              <a:r>
                <a:rPr lang="ja-JP" altLang="en-US" sz="1500" b="1">
                  <a:latin typeface="HGP創英角ﾎﾟｯﾌﾟ体" panose="040B0A00000000000000" pitchFamily="50" charset="-128"/>
                  <a:ea typeface="HGP創英角ﾎﾟｯﾌﾟ体" panose="040B0A00000000000000" pitchFamily="50" charset="-128"/>
                </a:rPr>
                <a:t>時間がかかる</a:t>
              </a:r>
            </a:p>
          </p:txBody>
        </p:sp>
        <p:sp>
          <p:nvSpPr>
            <p:cNvPr id="38920" name="AutoShape 32">
              <a:extLst>
                <a:ext uri="{FF2B5EF4-FFF2-40B4-BE49-F238E27FC236}">
                  <a16:creationId xmlns:a16="http://schemas.microsoft.com/office/drawing/2014/main" id="{2BAB7AFF-E87A-04B9-3FA7-7FE43EE87930}"/>
                </a:ext>
              </a:extLst>
            </p:cNvPr>
            <p:cNvSpPr>
              <a:spLocks noChangeArrowheads="1"/>
            </p:cNvSpPr>
            <p:nvPr/>
          </p:nvSpPr>
          <p:spPr bwMode="auto">
            <a:xfrm>
              <a:off x="1248" y="5184"/>
              <a:ext cx="630" cy="223"/>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いつも使って</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いないとわからない</a:t>
              </a:r>
            </a:p>
          </p:txBody>
        </p:sp>
        <p:sp>
          <p:nvSpPr>
            <p:cNvPr id="38921" name="AutoShape 32">
              <a:extLst>
                <a:ext uri="{FF2B5EF4-FFF2-40B4-BE49-F238E27FC236}">
                  <a16:creationId xmlns:a16="http://schemas.microsoft.com/office/drawing/2014/main" id="{AAD1BDD5-5523-F1B0-DF18-0C2BCDEDA3C9}"/>
                </a:ext>
              </a:extLst>
            </p:cNvPr>
            <p:cNvSpPr>
              <a:spLocks noChangeArrowheads="1"/>
            </p:cNvSpPr>
            <p:nvPr/>
          </p:nvSpPr>
          <p:spPr bwMode="auto">
            <a:xfrm>
              <a:off x="1185" y="4898"/>
              <a:ext cx="585" cy="223"/>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どこに何があるの</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かわからない</a:t>
              </a:r>
            </a:p>
          </p:txBody>
        </p:sp>
        <p:sp>
          <p:nvSpPr>
            <p:cNvPr id="38922" name="AutoShape 32">
              <a:extLst>
                <a:ext uri="{FF2B5EF4-FFF2-40B4-BE49-F238E27FC236}">
                  <a16:creationId xmlns:a16="http://schemas.microsoft.com/office/drawing/2014/main" id="{328AD6BB-89BD-CD47-DD48-086B44B5CB22}"/>
                </a:ext>
              </a:extLst>
            </p:cNvPr>
            <p:cNvSpPr>
              <a:spLocks noChangeArrowheads="1"/>
            </p:cNvSpPr>
            <p:nvPr/>
          </p:nvSpPr>
          <p:spPr bwMode="auto">
            <a:xfrm>
              <a:off x="549" y="4686"/>
              <a:ext cx="540" cy="135"/>
            </a:xfrm>
            <a:prstGeom prst="roundRect">
              <a:avLst>
                <a:gd name="adj" fmla="val 23356"/>
              </a:avLst>
            </a:prstGeom>
            <a:solidFill>
              <a:schemeClr val="bg1"/>
            </a:solidFill>
            <a:ln w="28575">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重ね置きがある</a:t>
              </a:r>
            </a:p>
          </p:txBody>
        </p:sp>
        <p:sp>
          <p:nvSpPr>
            <p:cNvPr id="38923" name="AutoShape 32">
              <a:extLst>
                <a:ext uri="{FF2B5EF4-FFF2-40B4-BE49-F238E27FC236}">
                  <a16:creationId xmlns:a16="http://schemas.microsoft.com/office/drawing/2014/main" id="{D1D4E974-FF62-A80F-97B7-668A9A2CE921}"/>
                </a:ext>
              </a:extLst>
            </p:cNvPr>
            <p:cNvSpPr>
              <a:spLocks noChangeArrowheads="1"/>
            </p:cNvSpPr>
            <p:nvPr/>
          </p:nvSpPr>
          <p:spPr bwMode="auto">
            <a:xfrm>
              <a:off x="1179" y="4644"/>
              <a:ext cx="585" cy="135"/>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備品の表示がない</a:t>
              </a:r>
            </a:p>
          </p:txBody>
        </p:sp>
        <p:sp>
          <p:nvSpPr>
            <p:cNvPr id="38924" name="AutoShape 32">
              <a:extLst>
                <a:ext uri="{FF2B5EF4-FFF2-40B4-BE49-F238E27FC236}">
                  <a16:creationId xmlns:a16="http://schemas.microsoft.com/office/drawing/2014/main" id="{527FAC9D-AC26-08C3-0A2D-173D986DF1E2}"/>
                </a:ext>
              </a:extLst>
            </p:cNvPr>
            <p:cNvSpPr>
              <a:spLocks noChangeArrowheads="1"/>
            </p:cNvSpPr>
            <p:nvPr/>
          </p:nvSpPr>
          <p:spPr bwMode="auto">
            <a:xfrm>
              <a:off x="1899" y="4521"/>
              <a:ext cx="585" cy="225"/>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備品の収納器が</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ばらばらである</a:t>
              </a:r>
            </a:p>
          </p:txBody>
        </p:sp>
        <p:sp>
          <p:nvSpPr>
            <p:cNvPr id="38925" name="AutoShape 32">
              <a:extLst>
                <a:ext uri="{FF2B5EF4-FFF2-40B4-BE49-F238E27FC236}">
                  <a16:creationId xmlns:a16="http://schemas.microsoft.com/office/drawing/2014/main" id="{A6D842A1-C536-6732-2041-3BF4785329BC}"/>
                </a:ext>
              </a:extLst>
            </p:cNvPr>
            <p:cNvSpPr>
              <a:spLocks noChangeArrowheads="1"/>
            </p:cNvSpPr>
            <p:nvPr/>
          </p:nvSpPr>
          <p:spPr bwMode="auto">
            <a:xfrm>
              <a:off x="2034" y="4797"/>
              <a:ext cx="585" cy="223"/>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dirty="0">
                  <a:latin typeface="HGP創英角ﾎﾟｯﾌﾟ体" panose="040B0A00000000000000" pitchFamily="50" charset="-128"/>
                  <a:ea typeface="HGP創英角ﾎﾟｯﾌﾟ体" panose="040B0A00000000000000" pitchFamily="50" charset="-128"/>
                </a:rPr>
                <a:t>段ボール箱に入れ</a:t>
              </a:r>
              <a:br>
                <a:rPr lang="ja-JP" altLang="en-US" sz="1000" dirty="0">
                  <a:latin typeface="HGP創英角ﾎﾟｯﾌﾟ体" panose="040B0A00000000000000" pitchFamily="50" charset="-128"/>
                  <a:ea typeface="HGP創英角ﾎﾟｯﾌﾟ体" panose="040B0A00000000000000" pitchFamily="50" charset="-128"/>
                </a:rPr>
              </a:br>
              <a:r>
                <a:rPr lang="ja-JP" altLang="en-US" sz="1000" dirty="0">
                  <a:latin typeface="HGP創英角ﾎﾟｯﾌﾟ体" panose="040B0A00000000000000" pitchFamily="50" charset="-128"/>
                  <a:ea typeface="HGP創英角ﾎﾟｯﾌﾟ体" panose="040B0A00000000000000" pitchFamily="50" charset="-128"/>
                </a:rPr>
                <a:t>たままである</a:t>
              </a:r>
            </a:p>
          </p:txBody>
        </p:sp>
        <p:sp>
          <p:nvSpPr>
            <p:cNvPr id="38926" name="AutoShape 32">
              <a:extLst>
                <a:ext uri="{FF2B5EF4-FFF2-40B4-BE49-F238E27FC236}">
                  <a16:creationId xmlns:a16="http://schemas.microsoft.com/office/drawing/2014/main" id="{04BAEF78-1AE1-13A5-C15B-6AE9E453BDFD}"/>
                </a:ext>
              </a:extLst>
            </p:cNvPr>
            <p:cNvSpPr>
              <a:spLocks noChangeArrowheads="1"/>
            </p:cNvSpPr>
            <p:nvPr/>
          </p:nvSpPr>
          <p:spPr bwMode="auto">
            <a:xfrm>
              <a:off x="1359" y="5454"/>
              <a:ext cx="495" cy="180"/>
            </a:xfrm>
            <a:prstGeom prst="roundRect">
              <a:avLst>
                <a:gd name="adj" fmla="val 23356"/>
              </a:avLst>
            </a:prstGeom>
            <a:solidFill>
              <a:schemeClr val="bg1"/>
            </a:solidFill>
            <a:ln w="28575">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暗くてよく</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見えない</a:t>
              </a:r>
            </a:p>
          </p:txBody>
        </p:sp>
        <p:sp>
          <p:nvSpPr>
            <p:cNvPr id="38927" name="AutoShape 32">
              <a:extLst>
                <a:ext uri="{FF2B5EF4-FFF2-40B4-BE49-F238E27FC236}">
                  <a16:creationId xmlns:a16="http://schemas.microsoft.com/office/drawing/2014/main" id="{4FF8477B-FB9D-946A-1007-983C2D758F13}"/>
                </a:ext>
              </a:extLst>
            </p:cNvPr>
            <p:cNvSpPr>
              <a:spLocks noChangeArrowheads="1"/>
            </p:cNvSpPr>
            <p:nvPr/>
          </p:nvSpPr>
          <p:spPr bwMode="auto">
            <a:xfrm>
              <a:off x="637" y="5454"/>
              <a:ext cx="540" cy="135"/>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照度が足りない</a:t>
              </a:r>
            </a:p>
          </p:txBody>
        </p:sp>
        <p:sp>
          <p:nvSpPr>
            <p:cNvPr id="38928" name="AutoShape 32">
              <a:extLst>
                <a:ext uri="{FF2B5EF4-FFF2-40B4-BE49-F238E27FC236}">
                  <a16:creationId xmlns:a16="http://schemas.microsoft.com/office/drawing/2014/main" id="{D0C11CF6-9879-9C3D-8DEF-120B4815C9F9}"/>
                </a:ext>
              </a:extLst>
            </p:cNvPr>
            <p:cNvSpPr>
              <a:spLocks noChangeArrowheads="1"/>
            </p:cNvSpPr>
            <p:nvPr/>
          </p:nvSpPr>
          <p:spPr bwMode="auto">
            <a:xfrm>
              <a:off x="549" y="5184"/>
              <a:ext cx="585" cy="223"/>
            </a:xfrm>
            <a:prstGeom prst="roundRect">
              <a:avLst>
                <a:gd name="adj" fmla="val 23356"/>
              </a:avLst>
            </a:prstGeom>
            <a:solidFill>
              <a:schemeClr val="bg1"/>
            </a:solidFill>
            <a:ln w="28575">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dirty="0">
                  <a:latin typeface="HGP創英角ﾎﾟｯﾌﾟ体" panose="040B0A00000000000000" pitchFamily="50" charset="-128"/>
                  <a:ea typeface="HGP創英角ﾎﾟｯﾌﾟ体" panose="040B0A00000000000000" pitchFamily="50" charset="-128"/>
                </a:rPr>
                <a:t>備品の奥に備品</a:t>
              </a:r>
              <a:br>
                <a:rPr lang="ja-JP" altLang="en-US" sz="1000" dirty="0">
                  <a:latin typeface="HGP創英角ﾎﾟｯﾌﾟ体" panose="040B0A00000000000000" pitchFamily="50" charset="-128"/>
                  <a:ea typeface="HGP創英角ﾎﾟｯﾌﾟ体" panose="040B0A00000000000000" pitchFamily="50" charset="-128"/>
                </a:rPr>
              </a:br>
              <a:r>
                <a:rPr lang="ja-JP" altLang="en-US" sz="1000" dirty="0">
                  <a:latin typeface="HGP創英角ﾎﾟｯﾌﾟ体" panose="040B0A00000000000000" pitchFamily="50" charset="-128"/>
                  <a:ea typeface="HGP創英角ﾎﾟｯﾌﾟ体" panose="040B0A00000000000000" pitchFamily="50" charset="-128"/>
                </a:rPr>
                <a:t>を置いてある</a:t>
              </a:r>
            </a:p>
          </p:txBody>
        </p:sp>
        <p:sp>
          <p:nvSpPr>
            <p:cNvPr id="38929" name="AutoShape 32">
              <a:extLst>
                <a:ext uri="{FF2B5EF4-FFF2-40B4-BE49-F238E27FC236}">
                  <a16:creationId xmlns:a16="http://schemas.microsoft.com/office/drawing/2014/main" id="{36184DF5-DB08-51E3-E9E6-F05F411267BA}"/>
                </a:ext>
              </a:extLst>
            </p:cNvPr>
            <p:cNvSpPr>
              <a:spLocks noChangeArrowheads="1"/>
            </p:cNvSpPr>
            <p:nvPr/>
          </p:nvSpPr>
          <p:spPr bwMode="auto">
            <a:xfrm>
              <a:off x="504" y="4914"/>
              <a:ext cx="585" cy="135"/>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開口間口が狭い</a:t>
              </a:r>
            </a:p>
          </p:txBody>
        </p:sp>
        <p:sp>
          <p:nvSpPr>
            <p:cNvPr id="38930" name="AutoShape 32">
              <a:extLst>
                <a:ext uri="{FF2B5EF4-FFF2-40B4-BE49-F238E27FC236}">
                  <a16:creationId xmlns:a16="http://schemas.microsoft.com/office/drawing/2014/main" id="{0840FD8D-9CB5-1064-3CA3-39A0ADA869B6}"/>
                </a:ext>
              </a:extLst>
            </p:cNvPr>
            <p:cNvSpPr>
              <a:spLocks noChangeArrowheads="1"/>
            </p:cNvSpPr>
            <p:nvPr/>
          </p:nvSpPr>
          <p:spPr bwMode="auto">
            <a:xfrm>
              <a:off x="1732" y="5690"/>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入るのに</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抵抗がある</a:t>
              </a:r>
            </a:p>
          </p:txBody>
        </p:sp>
        <p:sp>
          <p:nvSpPr>
            <p:cNvPr id="38931" name="AutoShape 32">
              <a:extLst>
                <a:ext uri="{FF2B5EF4-FFF2-40B4-BE49-F238E27FC236}">
                  <a16:creationId xmlns:a16="http://schemas.microsoft.com/office/drawing/2014/main" id="{8F2D1945-9D99-CCAE-8B4F-6EF4B6AF50FB}"/>
                </a:ext>
              </a:extLst>
            </p:cNvPr>
            <p:cNvSpPr>
              <a:spLocks noChangeArrowheads="1"/>
            </p:cNvSpPr>
            <p:nvPr/>
          </p:nvSpPr>
          <p:spPr bwMode="auto">
            <a:xfrm>
              <a:off x="2355" y="5500"/>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日頃あまり</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利用しない</a:t>
              </a:r>
            </a:p>
          </p:txBody>
        </p:sp>
        <p:sp>
          <p:nvSpPr>
            <p:cNvPr id="38932" name="AutoShape 32">
              <a:extLst>
                <a:ext uri="{FF2B5EF4-FFF2-40B4-BE49-F238E27FC236}">
                  <a16:creationId xmlns:a16="http://schemas.microsoft.com/office/drawing/2014/main" id="{83D6DEF4-0180-37C7-698B-83A91AA4EDF3}"/>
                </a:ext>
              </a:extLst>
            </p:cNvPr>
            <p:cNvSpPr>
              <a:spLocks noChangeArrowheads="1"/>
            </p:cNvSpPr>
            <p:nvPr/>
          </p:nvSpPr>
          <p:spPr bwMode="auto">
            <a:xfrm>
              <a:off x="2313" y="5724"/>
              <a:ext cx="630"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工場と事務所に</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距離がある</a:t>
              </a:r>
            </a:p>
          </p:txBody>
        </p:sp>
        <p:sp>
          <p:nvSpPr>
            <p:cNvPr id="38933" name="AutoShape 32">
              <a:extLst>
                <a:ext uri="{FF2B5EF4-FFF2-40B4-BE49-F238E27FC236}">
                  <a16:creationId xmlns:a16="http://schemas.microsoft.com/office/drawing/2014/main" id="{F4D5D6D2-294F-6220-8D35-1FF76501F8FF}"/>
                </a:ext>
              </a:extLst>
            </p:cNvPr>
            <p:cNvSpPr>
              <a:spLocks noChangeArrowheads="1"/>
            </p:cNvSpPr>
            <p:nvPr/>
          </p:nvSpPr>
          <p:spPr bwMode="auto">
            <a:xfrm>
              <a:off x="2709" y="4897"/>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不要品を置いて</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いる</a:t>
              </a:r>
            </a:p>
          </p:txBody>
        </p:sp>
        <p:sp>
          <p:nvSpPr>
            <p:cNvPr id="38934" name="AutoShape 32">
              <a:extLst>
                <a:ext uri="{FF2B5EF4-FFF2-40B4-BE49-F238E27FC236}">
                  <a16:creationId xmlns:a16="http://schemas.microsoft.com/office/drawing/2014/main" id="{AE1568FD-9ED0-A5AB-F25A-FE528DA8E637}"/>
                </a:ext>
              </a:extLst>
            </p:cNvPr>
            <p:cNvSpPr>
              <a:spLocks noChangeArrowheads="1"/>
            </p:cNvSpPr>
            <p:nvPr/>
          </p:nvSpPr>
          <p:spPr bwMode="auto">
            <a:xfrm>
              <a:off x="3204" y="4599"/>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備品以外を置く</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場所がない</a:t>
              </a:r>
            </a:p>
          </p:txBody>
        </p:sp>
        <p:sp>
          <p:nvSpPr>
            <p:cNvPr id="38935" name="AutoShape 32">
              <a:extLst>
                <a:ext uri="{FF2B5EF4-FFF2-40B4-BE49-F238E27FC236}">
                  <a16:creationId xmlns:a16="http://schemas.microsoft.com/office/drawing/2014/main" id="{DEABD68C-FDEB-6539-99F6-050A471AF56B}"/>
                </a:ext>
              </a:extLst>
            </p:cNvPr>
            <p:cNvSpPr>
              <a:spLocks noChangeArrowheads="1"/>
            </p:cNvSpPr>
            <p:nvPr/>
          </p:nvSpPr>
          <p:spPr bwMode="auto">
            <a:xfrm>
              <a:off x="2889" y="5158"/>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在庫のないもの</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を探す</a:t>
              </a:r>
            </a:p>
          </p:txBody>
        </p:sp>
        <p:sp>
          <p:nvSpPr>
            <p:cNvPr id="38936" name="AutoShape 32">
              <a:extLst>
                <a:ext uri="{FF2B5EF4-FFF2-40B4-BE49-F238E27FC236}">
                  <a16:creationId xmlns:a16="http://schemas.microsoft.com/office/drawing/2014/main" id="{D5605029-25C3-3320-E952-FD814AD4B12D}"/>
                </a:ext>
              </a:extLst>
            </p:cNvPr>
            <p:cNvSpPr>
              <a:spLocks noChangeArrowheads="1"/>
            </p:cNvSpPr>
            <p:nvPr/>
          </p:nvSpPr>
          <p:spPr bwMode="auto">
            <a:xfrm>
              <a:off x="3429" y="4914"/>
              <a:ext cx="540"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在庫切れがよく</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わからない</a:t>
              </a:r>
            </a:p>
          </p:txBody>
        </p:sp>
        <p:sp>
          <p:nvSpPr>
            <p:cNvPr id="38937" name="AutoShape 32">
              <a:extLst>
                <a:ext uri="{FF2B5EF4-FFF2-40B4-BE49-F238E27FC236}">
                  <a16:creationId xmlns:a16="http://schemas.microsoft.com/office/drawing/2014/main" id="{8DF8DCD6-437E-C6F6-687B-FAEE9CBE204A}"/>
                </a:ext>
              </a:extLst>
            </p:cNvPr>
            <p:cNvSpPr>
              <a:spLocks noChangeArrowheads="1"/>
            </p:cNvSpPr>
            <p:nvPr/>
          </p:nvSpPr>
          <p:spPr bwMode="auto">
            <a:xfrm>
              <a:off x="3474" y="5172"/>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dirty="0">
                  <a:latin typeface="HGP創英角ﾎﾟｯﾌﾟ体" panose="040B0A00000000000000" pitchFamily="50" charset="-128"/>
                  <a:ea typeface="HGP創英角ﾎﾟｯﾌﾟ体" panose="040B0A00000000000000" pitchFamily="50" charset="-128"/>
                </a:rPr>
                <a:t>管理していない</a:t>
              </a:r>
              <a:br>
                <a:rPr lang="ja-JP" altLang="en-US" sz="1000" dirty="0">
                  <a:latin typeface="HGP創英角ﾎﾟｯﾌﾟ体" panose="040B0A00000000000000" pitchFamily="50" charset="-128"/>
                  <a:ea typeface="HGP創英角ﾎﾟｯﾌﾟ体" panose="040B0A00000000000000" pitchFamily="50" charset="-128"/>
                </a:rPr>
              </a:br>
              <a:r>
                <a:rPr lang="ja-JP" altLang="en-US" sz="1000" dirty="0">
                  <a:latin typeface="HGP創英角ﾎﾟｯﾌﾟ体" panose="040B0A00000000000000" pitchFamily="50" charset="-128"/>
                  <a:ea typeface="HGP創英角ﾎﾟｯﾌﾟ体" panose="040B0A00000000000000" pitchFamily="50" charset="-128"/>
                </a:rPr>
                <a:t>ものを探す</a:t>
              </a:r>
            </a:p>
          </p:txBody>
        </p:sp>
        <p:sp>
          <p:nvSpPr>
            <p:cNvPr id="38938" name="AutoShape 32">
              <a:extLst>
                <a:ext uri="{FF2B5EF4-FFF2-40B4-BE49-F238E27FC236}">
                  <a16:creationId xmlns:a16="http://schemas.microsoft.com/office/drawing/2014/main" id="{CA3AB165-25EE-3C08-6ED9-A0E258D2B49E}"/>
                </a:ext>
              </a:extLst>
            </p:cNvPr>
            <p:cNvSpPr>
              <a:spLocks noChangeArrowheads="1"/>
            </p:cNvSpPr>
            <p:nvPr/>
          </p:nvSpPr>
          <p:spPr bwMode="auto">
            <a:xfrm>
              <a:off x="2889" y="5417"/>
              <a:ext cx="49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管理課の人に</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聞きにくい</a:t>
              </a:r>
            </a:p>
          </p:txBody>
        </p:sp>
        <p:sp>
          <p:nvSpPr>
            <p:cNvPr id="38939" name="AutoShape 32">
              <a:extLst>
                <a:ext uri="{FF2B5EF4-FFF2-40B4-BE49-F238E27FC236}">
                  <a16:creationId xmlns:a16="http://schemas.microsoft.com/office/drawing/2014/main" id="{907FAF82-F35A-7FE9-D9D0-FE83A8607D69}"/>
                </a:ext>
              </a:extLst>
            </p:cNvPr>
            <p:cNvSpPr>
              <a:spLocks noChangeArrowheads="1"/>
            </p:cNvSpPr>
            <p:nvPr/>
          </p:nvSpPr>
          <p:spPr bwMode="auto">
            <a:xfrm>
              <a:off x="3024" y="5679"/>
              <a:ext cx="405" cy="9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忙しそう</a:t>
              </a:r>
            </a:p>
          </p:txBody>
        </p:sp>
        <p:sp>
          <p:nvSpPr>
            <p:cNvPr id="38940" name="AutoShape 32">
              <a:extLst>
                <a:ext uri="{FF2B5EF4-FFF2-40B4-BE49-F238E27FC236}">
                  <a16:creationId xmlns:a16="http://schemas.microsoft.com/office/drawing/2014/main" id="{FBE07040-D55D-020F-6367-F02CA3E8AC3B}"/>
                </a:ext>
              </a:extLst>
            </p:cNvPr>
            <p:cNvSpPr>
              <a:spLocks noChangeArrowheads="1"/>
            </p:cNvSpPr>
            <p:nvPr/>
          </p:nvSpPr>
          <p:spPr bwMode="auto">
            <a:xfrm>
              <a:off x="3474" y="5679"/>
              <a:ext cx="58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管理しているもの</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を整理していない</a:t>
              </a:r>
            </a:p>
          </p:txBody>
        </p:sp>
        <p:sp>
          <p:nvSpPr>
            <p:cNvPr id="38941" name="Line 44">
              <a:extLst>
                <a:ext uri="{FF2B5EF4-FFF2-40B4-BE49-F238E27FC236}">
                  <a16:creationId xmlns:a16="http://schemas.microsoft.com/office/drawing/2014/main" id="{18B62B21-CFB7-65E6-5161-D213EB92143B}"/>
                </a:ext>
              </a:extLst>
            </p:cNvPr>
            <p:cNvSpPr>
              <a:spLocks noChangeShapeType="1"/>
            </p:cNvSpPr>
            <p:nvPr/>
          </p:nvSpPr>
          <p:spPr bwMode="auto">
            <a:xfrm flipH="1">
              <a:off x="2754" y="5274"/>
              <a:ext cx="135" cy="29"/>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42" name="Line 44">
              <a:extLst>
                <a:ext uri="{FF2B5EF4-FFF2-40B4-BE49-F238E27FC236}">
                  <a16:creationId xmlns:a16="http://schemas.microsoft.com/office/drawing/2014/main" id="{1EB50C5A-2E1D-EEA0-E3F8-D7CE983E110D}"/>
                </a:ext>
              </a:extLst>
            </p:cNvPr>
            <p:cNvSpPr>
              <a:spLocks noChangeShapeType="1"/>
            </p:cNvSpPr>
            <p:nvPr/>
          </p:nvSpPr>
          <p:spPr bwMode="auto">
            <a:xfrm flipH="1">
              <a:off x="1764" y="5049"/>
              <a:ext cx="945" cy="29"/>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43" name="Line 44">
              <a:extLst>
                <a:ext uri="{FF2B5EF4-FFF2-40B4-BE49-F238E27FC236}">
                  <a16:creationId xmlns:a16="http://schemas.microsoft.com/office/drawing/2014/main" id="{5E587EDC-AEA9-FECA-8C4A-943B750640CB}"/>
                </a:ext>
              </a:extLst>
            </p:cNvPr>
            <p:cNvSpPr>
              <a:spLocks noChangeShapeType="1"/>
            </p:cNvSpPr>
            <p:nvPr/>
          </p:nvSpPr>
          <p:spPr bwMode="auto">
            <a:xfrm flipH="1">
              <a:off x="3179" y="4779"/>
              <a:ext cx="90" cy="13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44" name="Line 44">
              <a:extLst>
                <a:ext uri="{FF2B5EF4-FFF2-40B4-BE49-F238E27FC236}">
                  <a16:creationId xmlns:a16="http://schemas.microsoft.com/office/drawing/2014/main" id="{04D8ACF4-1C17-CE04-B7C9-2A56FF08B2AB}"/>
                </a:ext>
              </a:extLst>
            </p:cNvPr>
            <p:cNvSpPr>
              <a:spLocks noChangeShapeType="1"/>
            </p:cNvSpPr>
            <p:nvPr/>
          </p:nvSpPr>
          <p:spPr bwMode="auto">
            <a:xfrm flipH="1">
              <a:off x="3339" y="5028"/>
              <a:ext cx="90" cy="135"/>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45" name="Line 44">
              <a:extLst>
                <a:ext uri="{FF2B5EF4-FFF2-40B4-BE49-F238E27FC236}">
                  <a16:creationId xmlns:a16="http://schemas.microsoft.com/office/drawing/2014/main" id="{8B56F596-4EFD-45D3-553A-992B6328E4D1}"/>
                </a:ext>
              </a:extLst>
            </p:cNvPr>
            <p:cNvSpPr>
              <a:spLocks noChangeShapeType="1"/>
            </p:cNvSpPr>
            <p:nvPr/>
          </p:nvSpPr>
          <p:spPr bwMode="auto">
            <a:xfrm flipH="1" flipV="1">
              <a:off x="3384" y="5229"/>
              <a:ext cx="90" cy="4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46" name="AutoShape 32">
              <a:extLst>
                <a:ext uri="{FF2B5EF4-FFF2-40B4-BE49-F238E27FC236}">
                  <a16:creationId xmlns:a16="http://schemas.microsoft.com/office/drawing/2014/main" id="{BF1F022F-281E-C426-DA9D-AE11B55AA43A}"/>
                </a:ext>
              </a:extLst>
            </p:cNvPr>
            <p:cNvSpPr>
              <a:spLocks noChangeArrowheads="1"/>
            </p:cNvSpPr>
            <p:nvPr/>
          </p:nvSpPr>
          <p:spPr bwMode="auto">
            <a:xfrm>
              <a:off x="3429" y="5421"/>
              <a:ext cx="585" cy="180"/>
            </a:xfrm>
            <a:prstGeom prst="roundRect">
              <a:avLst>
                <a:gd name="adj" fmla="val 23356"/>
              </a:avLst>
            </a:prstGeom>
            <a:solidFill>
              <a:schemeClr val="bg1"/>
            </a:solidFill>
            <a:ln w="12700">
              <a:solidFill>
                <a:schemeClr val="tx1"/>
              </a:solidFill>
              <a:round/>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00">
                  <a:latin typeface="HGP創英角ﾎﾟｯﾌﾟ体" panose="040B0A00000000000000" pitchFamily="50" charset="-128"/>
                  <a:ea typeface="HGP創英角ﾎﾟｯﾌﾟ体" panose="040B0A00000000000000" pitchFamily="50" charset="-128"/>
                </a:rPr>
                <a:t>何を管理している</a:t>
              </a:r>
              <a:br>
                <a:rPr lang="ja-JP" altLang="en-US" sz="1000">
                  <a:latin typeface="HGP創英角ﾎﾟｯﾌﾟ体" panose="040B0A00000000000000" pitchFamily="50" charset="-128"/>
                  <a:ea typeface="HGP創英角ﾎﾟｯﾌﾟ体" panose="040B0A00000000000000" pitchFamily="50" charset="-128"/>
                </a:rPr>
              </a:br>
              <a:r>
                <a:rPr lang="ja-JP" altLang="en-US" sz="1000">
                  <a:latin typeface="HGP創英角ﾎﾟｯﾌﾟ体" panose="040B0A00000000000000" pitchFamily="50" charset="-128"/>
                  <a:ea typeface="HGP創英角ﾎﾟｯﾌﾟ体" panose="040B0A00000000000000" pitchFamily="50" charset="-128"/>
                </a:rPr>
                <a:t>かわからない</a:t>
              </a:r>
            </a:p>
          </p:txBody>
        </p:sp>
        <p:sp>
          <p:nvSpPr>
            <p:cNvPr id="38947" name="Line 44">
              <a:extLst>
                <a:ext uri="{FF2B5EF4-FFF2-40B4-BE49-F238E27FC236}">
                  <a16:creationId xmlns:a16="http://schemas.microsoft.com/office/drawing/2014/main" id="{D31FC80B-1566-53A8-92A0-6998599595ED}"/>
                </a:ext>
              </a:extLst>
            </p:cNvPr>
            <p:cNvSpPr>
              <a:spLocks noChangeShapeType="1"/>
            </p:cNvSpPr>
            <p:nvPr/>
          </p:nvSpPr>
          <p:spPr bwMode="auto">
            <a:xfrm flipH="1" flipV="1">
              <a:off x="2529" y="5409"/>
              <a:ext cx="29" cy="9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48" name="Line 44">
              <a:extLst>
                <a:ext uri="{FF2B5EF4-FFF2-40B4-BE49-F238E27FC236}">
                  <a16:creationId xmlns:a16="http://schemas.microsoft.com/office/drawing/2014/main" id="{09F3E17E-DE2E-8EBD-F043-202EABC41EC1}"/>
                </a:ext>
              </a:extLst>
            </p:cNvPr>
            <p:cNvSpPr>
              <a:spLocks noChangeShapeType="1"/>
            </p:cNvSpPr>
            <p:nvPr/>
          </p:nvSpPr>
          <p:spPr bwMode="auto">
            <a:xfrm flipH="1" flipV="1">
              <a:off x="3159" y="5592"/>
              <a:ext cx="29" cy="9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49" name="Line 44">
              <a:extLst>
                <a:ext uri="{FF2B5EF4-FFF2-40B4-BE49-F238E27FC236}">
                  <a16:creationId xmlns:a16="http://schemas.microsoft.com/office/drawing/2014/main" id="{4B6A4B95-EC03-C51A-C406-A5F708D3CD6D}"/>
                </a:ext>
              </a:extLst>
            </p:cNvPr>
            <p:cNvSpPr>
              <a:spLocks noChangeShapeType="1"/>
            </p:cNvSpPr>
            <p:nvPr/>
          </p:nvSpPr>
          <p:spPr bwMode="auto">
            <a:xfrm flipV="1">
              <a:off x="3135" y="5331"/>
              <a:ext cx="0" cy="91"/>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0" name="Line 44">
              <a:extLst>
                <a:ext uri="{FF2B5EF4-FFF2-40B4-BE49-F238E27FC236}">
                  <a16:creationId xmlns:a16="http://schemas.microsoft.com/office/drawing/2014/main" id="{8F1066DD-A713-BA98-BD25-F60D10ECC981}"/>
                </a:ext>
              </a:extLst>
            </p:cNvPr>
            <p:cNvSpPr>
              <a:spLocks noChangeShapeType="1"/>
            </p:cNvSpPr>
            <p:nvPr/>
          </p:nvSpPr>
          <p:spPr bwMode="auto">
            <a:xfrm flipV="1">
              <a:off x="3699" y="5589"/>
              <a:ext cx="0" cy="91"/>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1" name="Line 44">
              <a:extLst>
                <a:ext uri="{FF2B5EF4-FFF2-40B4-BE49-F238E27FC236}">
                  <a16:creationId xmlns:a16="http://schemas.microsoft.com/office/drawing/2014/main" id="{895980EC-A0A3-98F2-FF8F-2247B0123AC4}"/>
                </a:ext>
              </a:extLst>
            </p:cNvPr>
            <p:cNvSpPr>
              <a:spLocks noChangeShapeType="1"/>
            </p:cNvSpPr>
            <p:nvPr/>
          </p:nvSpPr>
          <p:spPr bwMode="auto">
            <a:xfrm flipV="1">
              <a:off x="2889" y="5589"/>
              <a:ext cx="90" cy="13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2" name="Line 44">
              <a:extLst>
                <a:ext uri="{FF2B5EF4-FFF2-40B4-BE49-F238E27FC236}">
                  <a16:creationId xmlns:a16="http://schemas.microsoft.com/office/drawing/2014/main" id="{F51D161E-07B1-7D1E-E700-ECF30D555D19}"/>
                </a:ext>
              </a:extLst>
            </p:cNvPr>
            <p:cNvSpPr>
              <a:spLocks noChangeShapeType="1"/>
            </p:cNvSpPr>
            <p:nvPr/>
          </p:nvSpPr>
          <p:spPr bwMode="auto">
            <a:xfrm flipV="1">
              <a:off x="2223" y="5589"/>
              <a:ext cx="135" cy="13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3" name="Line 44">
              <a:extLst>
                <a:ext uri="{FF2B5EF4-FFF2-40B4-BE49-F238E27FC236}">
                  <a16:creationId xmlns:a16="http://schemas.microsoft.com/office/drawing/2014/main" id="{51F1E92E-376E-015F-CB6F-BFD82AF6907A}"/>
                </a:ext>
              </a:extLst>
            </p:cNvPr>
            <p:cNvSpPr>
              <a:spLocks noChangeShapeType="1"/>
            </p:cNvSpPr>
            <p:nvPr/>
          </p:nvSpPr>
          <p:spPr bwMode="auto">
            <a:xfrm flipV="1">
              <a:off x="1857" y="5391"/>
              <a:ext cx="135" cy="135"/>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4" name="Line 44">
              <a:extLst>
                <a:ext uri="{FF2B5EF4-FFF2-40B4-BE49-F238E27FC236}">
                  <a16:creationId xmlns:a16="http://schemas.microsoft.com/office/drawing/2014/main" id="{534A5835-41ED-4BE5-0403-0DBF9A821FA5}"/>
                </a:ext>
              </a:extLst>
            </p:cNvPr>
            <p:cNvSpPr>
              <a:spLocks noChangeShapeType="1"/>
            </p:cNvSpPr>
            <p:nvPr/>
          </p:nvSpPr>
          <p:spPr bwMode="auto">
            <a:xfrm>
              <a:off x="1809" y="5634"/>
              <a:ext cx="57" cy="57"/>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5" name="Line 44">
              <a:extLst>
                <a:ext uri="{FF2B5EF4-FFF2-40B4-BE49-F238E27FC236}">
                  <a16:creationId xmlns:a16="http://schemas.microsoft.com/office/drawing/2014/main" id="{A944CCCB-E600-829A-9743-4FBC1479CECB}"/>
                </a:ext>
              </a:extLst>
            </p:cNvPr>
            <p:cNvSpPr>
              <a:spLocks noChangeShapeType="1"/>
            </p:cNvSpPr>
            <p:nvPr/>
          </p:nvSpPr>
          <p:spPr bwMode="auto">
            <a:xfrm>
              <a:off x="1179" y="5544"/>
              <a:ext cx="180"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6" name="Line 44">
              <a:extLst>
                <a:ext uri="{FF2B5EF4-FFF2-40B4-BE49-F238E27FC236}">
                  <a16:creationId xmlns:a16="http://schemas.microsoft.com/office/drawing/2014/main" id="{4A59ABB0-35D6-F266-01E6-7E271C3F790D}"/>
                </a:ext>
              </a:extLst>
            </p:cNvPr>
            <p:cNvSpPr>
              <a:spLocks noChangeShapeType="1"/>
            </p:cNvSpPr>
            <p:nvPr/>
          </p:nvSpPr>
          <p:spPr bwMode="auto">
            <a:xfrm>
              <a:off x="1878" y="5274"/>
              <a:ext cx="113" cy="0"/>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7" name="Line 44">
              <a:extLst>
                <a:ext uri="{FF2B5EF4-FFF2-40B4-BE49-F238E27FC236}">
                  <a16:creationId xmlns:a16="http://schemas.microsoft.com/office/drawing/2014/main" id="{E30B0A14-9A7D-9DFB-B85A-B105851C5E7C}"/>
                </a:ext>
              </a:extLst>
            </p:cNvPr>
            <p:cNvSpPr>
              <a:spLocks noChangeShapeType="1"/>
            </p:cNvSpPr>
            <p:nvPr/>
          </p:nvSpPr>
          <p:spPr bwMode="auto">
            <a:xfrm flipV="1">
              <a:off x="1113" y="5106"/>
              <a:ext cx="75" cy="81"/>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8" name="Line 44">
              <a:extLst>
                <a:ext uri="{FF2B5EF4-FFF2-40B4-BE49-F238E27FC236}">
                  <a16:creationId xmlns:a16="http://schemas.microsoft.com/office/drawing/2014/main" id="{1449E202-C7CA-367D-3A14-98EE7E67F6E9}"/>
                </a:ext>
              </a:extLst>
            </p:cNvPr>
            <p:cNvSpPr>
              <a:spLocks noChangeShapeType="1"/>
            </p:cNvSpPr>
            <p:nvPr/>
          </p:nvSpPr>
          <p:spPr bwMode="auto">
            <a:xfrm flipV="1">
              <a:off x="819" y="4824"/>
              <a:ext cx="0" cy="91"/>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59" name="Line 44">
              <a:extLst>
                <a:ext uri="{FF2B5EF4-FFF2-40B4-BE49-F238E27FC236}">
                  <a16:creationId xmlns:a16="http://schemas.microsoft.com/office/drawing/2014/main" id="{AE7EB553-C951-6B01-1E91-4BDC25D432BB}"/>
                </a:ext>
              </a:extLst>
            </p:cNvPr>
            <p:cNvSpPr>
              <a:spLocks noChangeShapeType="1"/>
            </p:cNvSpPr>
            <p:nvPr/>
          </p:nvSpPr>
          <p:spPr bwMode="auto">
            <a:xfrm flipH="1">
              <a:off x="819" y="5049"/>
              <a:ext cx="0" cy="13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60" name="Line 44">
              <a:extLst>
                <a:ext uri="{FF2B5EF4-FFF2-40B4-BE49-F238E27FC236}">
                  <a16:creationId xmlns:a16="http://schemas.microsoft.com/office/drawing/2014/main" id="{0741607B-651E-34D3-0217-9E7C76E3F25D}"/>
                </a:ext>
              </a:extLst>
            </p:cNvPr>
            <p:cNvSpPr>
              <a:spLocks noChangeShapeType="1"/>
            </p:cNvSpPr>
            <p:nvPr/>
          </p:nvSpPr>
          <p:spPr bwMode="auto">
            <a:xfrm>
              <a:off x="1074" y="4818"/>
              <a:ext cx="135" cy="90"/>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61" name="Line 44">
              <a:extLst>
                <a:ext uri="{FF2B5EF4-FFF2-40B4-BE49-F238E27FC236}">
                  <a16:creationId xmlns:a16="http://schemas.microsoft.com/office/drawing/2014/main" id="{58119835-4AF8-5235-4CCA-3194766B4CC2}"/>
                </a:ext>
              </a:extLst>
            </p:cNvPr>
            <p:cNvSpPr>
              <a:spLocks noChangeShapeType="1"/>
            </p:cNvSpPr>
            <p:nvPr/>
          </p:nvSpPr>
          <p:spPr bwMode="auto">
            <a:xfrm>
              <a:off x="1449" y="4779"/>
              <a:ext cx="0" cy="113"/>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62" name="Line 44">
              <a:extLst>
                <a:ext uri="{FF2B5EF4-FFF2-40B4-BE49-F238E27FC236}">
                  <a16:creationId xmlns:a16="http://schemas.microsoft.com/office/drawing/2014/main" id="{750FF31F-BECB-8BF1-F52D-A9034B62B1CE}"/>
                </a:ext>
              </a:extLst>
            </p:cNvPr>
            <p:cNvSpPr>
              <a:spLocks noChangeShapeType="1"/>
            </p:cNvSpPr>
            <p:nvPr/>
          </p:nvSpPr>
          <p:spPr bwMode="auto">
            <a:xfrm flipH="1">
              <a:off x="1764" y="4914"/>
              <a:ext cx="270" cy="45"/>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63" name="Line 44">
              <a:extLst>
                <a:ext uri="{FF2B5EF4-FFF2-40B4-BE49-F238E27FC236}">
                  <a16:creationId xmlns:a16="http://schemas.microsoft.com/office/drawing/2014/main" id="{FAD50FFC-A9F2-790F-FED4-7E4DBD451E9B}"/>
                </a:ext>
              </a:extLst>
            </p:cNvPr>
            <p:cNvSpPr>
              <a:spLocks noChangeShapeType="1"/>
            </p:cNvSpPr>
            <p:nvPr/>
          </p:nvSpPr>
          <p:spPr bwMode="auto">
            <a:xfrm flipH="1">
              <a:off x="1764" y="4644"/>
              <a:ext cx="135" cy="29"/>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64" name="Line 44">
              <a:extLst>
                <a:ext uri="{FF2B5EF4-FFF2-40B4-BE49-F238E27FC236}">
                  <a16:creationId xmlns:a16="http://schemas.microsoft.com/office/drawing/2014/main" id="{DD7180B8-41A1-1332-1F2B-98026658434B}"/>
                </a:ext>
              </a:extLst>
            </p:cNvPr>
            <p:cNvSpPr>
              <a:spLocks noChangeShapeType="1"/>
            </p:cNvSpPr>
            <p:nvPr/>
          </p:nvSpPr>
          <p:spPr bwMode="auto">
            <a:xfrm flipH="1">
              <a:off x="1539" y="5115"/>
              <a:ext cx="0" cy="68"/>
            </a:xfrm>
            <a:prstGeom prst="line">
              <a:avLst/>
            </a:prstGeom>
            <a:noFill/>
            <a:ln w="28575">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38965" name="Rectangle 50">
              <a:extLst>
                <a:ext uri="{FF2B5EF4-FFF2-40B4-BE49-F238E27FC236}">
                  <a16:creationId xmlns:a16="http://schemas.microsoft.com/office/drawing/2014/main" id="{683B3FB8-1AF3-0B9C-05B8-CAD59C467873}"/>
                </a:ext>
              </a:extLst>
            </p:cNvPr>
            <p:cNvSpPr>
              <a:spLocks noChangeArrowheads="1"/>
            </p:cNvSpPr>
            <p:nvPr/>
          </p:nvSpPr>
          <p:spPr bwMode="auto">
            <a:xfrm>
              <a:off x="366" y="5655"/>
              <a:ext cx="1227" cy="360"/>
            </a:xfrm>
            <a:prstGeom prst="rect">
              <a:avLst/>
            </a:prstGeom>
            <a:solidFill>
              <a:schemeClr val="bg1"/>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結論：</a:t>
              </a:r>
            </a:p>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　１）暗くてよく見えない</a:t>
              </a:r>
            </a:p>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　２）二重置きしている</a:t>
              </a:r>
            </a:p>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　３）在庫の有無がわからない</a:t>
              </a:r>
            </a:p>
          </p:txBody>
        </p:sp>
      </p:grpSp>
      <p:sp>
        <p:nvSpPr>
          <p:cNvPr id="100" name="object 2">
            <a:extLst>
              <a:ext uri="{FF2B5EF4-FFF2-40B4-BE49-F238E27FC236}">
                <a16:creationId xmlns:a16="http://schemas.microsoft.com/office/drawing/2014/main" id="{759213FF-C213-4812-955C-032330086E77}"/>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44</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a:extLst>
              <a:ext uri="{FF2B5EF4-FFF2-40B4-BE49-F238E27FC236}">
                <a16:creationId xmlns:a16="http://schemas.microsoft.com/office/drawing/2014/main" id="{2A75ECDB-29CD-32A5-0E1A-B5E2F93A941E}"/>
              </a:ext>
            </a:extLst>
          </p:cNvPr>
          <p:cNvSpPr>
            <a:spLocks noChangeArrowheads="1"/>
          </p:cNvSpPr>
          <p:nvPr/>
        </p:nvSpPr>
        <p:spPr bwMode="auto">
          <a:xfrm>
            <a:off x="147638" y="806450"/>
            <a:ext cx="27797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a</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）系統図法とは</a:t>
            </a:r>
          </a:p>
        </p:txBody>
      </p:sp>
      <p:sp>
        <p:nvSpPr>
          <p:cNvPr id="39939" name="Rectangle 5">
            <a:extLst>
              <a:ext uri="{FF2B5EF4-FFF2-40B4-BE49-F238E27FC236}">
                <a16:creationId xmlns:a16="http://schemas.microsoft.com/office/drawing/2014/main" id="{23707F47-23C4-3CBE-B66A-29F54D63AB2A}"/>
              </a:ext>
            </a:extLst>
          </p:cNvPr>
          <p:cNvSpPr>
            <a:spLocks noChangeArrowheads="1"/>
          </p:cNvSpPr>
          <p:nvPr/>
        </p:nvSpPr>
        <p:spPr bwMode="auto">
          <a:xfrm>
            <a:off x="152400" y="1981200"/>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b</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）どんな時に使うもの</a:t>
            </a:r>
          </a:p>
        </p:txBody>
      </p:sp>
      <p:sp>
        <p:nvSpPr>
          <p:cNvPr id="39940" name="Rectangle 7">
            <a:extLst>
              <a:ext uri="{FF2B5EF4-FFF2-40B4-BE49-F238E27FC236}">
                <a16:creationId xmlns:a16="http://schemas.microsoft.com/office/drawing/2014/main" id="{DE566EA7-404F-476B-0D63-BC1B4AC81083}"/>
              </a:ext>
            </a:extLst>
          </p:cNvPr>
          <p:cNvSpPr>
            <a:spLocks noChangeArrowheads="1"/>
          </p:cNvSpPr>
          <p:nvPr/>
        </p:nvSpPr>
        <p:spPr bwMode="auto">
          <a:xfrm>
            <a:off x="192088" y="1119188"/>
            <a:ext cx="830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a:t>
            </a:r>
            <a:r>
              <a:rPr lang="ja-JP" altLang="en-US" sz="1800" b="1" dirty="0">
                <a:latin typeface="HGP創英角ﾎﾟｯﾌﾟ体" panose="040B0A00000000000000" pitchFamily="50" charset="-128"/>
                <a:ea typeface="HGP創英角ﾎﾟｯﾌﾟ体" panose="040B0A00000000000000" pitchFamily="50" charset="-128"/>
              </a:rPr>
              <a:t>達成すべき</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目的</a:t>
            </a:r>
            <a:r>
              <a:rPr lang="ja-JP" altLang="en-US" sz="1800" b="1" dirty="0">
                <a:latin typeface="HGP創英角ﾎﾟｯﾌﾟ体" panose="040B0A00000000000000" pitchFamily="50" charset="-128"/>
                <a:ea typeface="HGP創英角ﾎﾟｯﾌﾟ体" panose="040B0A00000000000000" pitchFamily="50" charset="-128"/>
              </a:rPr>
              <a:t>に</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対する方策</a:t>
            </a:r>
            <a:r>
              <a:rPr lang="ja-JP" altLang="en-US" sz="1800" b="1" dirty="0">
                <a:latin typeface="HGP創英角ﾎﾟｯﾌﾟ体" panose="040B0A00000000000000" pitchFamily="50" charset="-128"/>
                <a:ea typeface="HGP創英角ﾎﾟｯﾌﾟ体" panose="040B0A00000000000000" pitchFamily="50" charset="-128"/>
              </a:rPr>
              <a:t>を小さい事象に枝分かれさせて展開していくことによって</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   目的を達成するための実施可能な</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最適</a:t>
            </a:r>
            <a:r>
              <a:rPr lang="ja-JP" altLang="en-US" sz="1800" b="1" dirty="0">
                <a:latin typeface="HGP創英角ﾎﾟｯﾌﾟ体" panose="040B0A00000000000000" pitchFamily="50" charset="-128"/>
                <a:ea typeface="HGP創英角ﾎﾟｯﾌﾟ体" panose="040B0A00000000000000" pitchFamily="50" charset="-128"/>
              </a:rPr>
              <a:t>の方策（手段）を見つけていく手法です</a:t>
            </a:r>
            <a:endParaRPr lang="ja-JP" altLang="en-US" sz="1600" b="1" dirty="0">
              <a:latin typeface="HGP創英角ﾎﾟｯﾌﾟ体" panose="040B0A00000000000000" pitchFamily="50" charset="-128"/>
              <a:ea typeface="HGP創英角ﾎﾟｯﾌﾟ体" panose="040B0A00000000000000" pitchFamily="50" charset="-128"/>
            </a:endParaRPr>
          </a:p>
        </p:txBody>
      </p:sp>
      <p:sp>
        <p:nvSpPr>
          <p:cNvPr id="39941" name="Rectangle 8">
            <a:extLst>
              <a:ext uri="{FF2B5EF4-FFF2-40B4-BE49-F238E27FC236}">
                <a16:creationId xmlns:a16="http://schemas.microsoft.com/office/drawing/2014/main" id="{13AA71C1-B2EB-5E62-0D46-5B82758D87C9}"/>
              </a:ext>
            </a:extLst>
          </p:cNvPr>
          <p:cNvSpPr>
            <a:spLocks noChangeArrowheads="1"/>
          </p:cNvSpPr>
          <p:nvPr/>
        </p:nvSpPr>
        <p:spPr bwMode="auto">
          <a:xfrm>
            <a:off x="265611" y="2411413"/>
            <a:ext cx="8358188"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800" b="1">
                <a:latin typeface="HGP創英角ﾎﾟｯﾌﾟ体" panose="040B0A00000000000000" pitchFamily="50" charset="-128"/>
                <a:ea typeface="HGP創英角ﾎﾟｯﾌﾟ体" panose="040B0A00000000000000" pitchFamily="50" charset="-128"/>
              </a:rPr>
              <a:t>①</a:t>
            </a:r>
            <a:r>
              <a:rPr lang="ja-JP" altLang="en-US" sz="1800" b="1">
                <a:latin typeface="HGP創英角ﾎﾟｯﾌﾟ体" panose="040B0A00000000000000" pitchFamily="50" charset="-128"/>
                <a:ea typeface="HGP創英角ﾎﾟｯﾌﾟ体" panose="040B0A00000000000000" pitchFamily="50" charset="-128"/>
              </a:rPr>
              <a:t>目的を達成するための方策を具体的な手段まで展開したい！</a:t>
            </a:r>
          </a:p>
          <a:p>
            <a:pPr eaLnBrk="1" hangingPunct="1">
              <a:lnSpc>
                <a:spcPct val="110000"/>
              </a:lnSpc>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　（例）ＱＣサークル活動を活発にするには？</a:t>
            </a:r>
          </a:p>
          <a:p>
            <a:pPr eaLnBrk="1" hangingPunct="1">
              <a:lnSpc>
                <a:spcPct val="110000"/>
              </a:lnSpc>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②組織や機能の構成要素を判りやすく系統的にまとめたい！</a:t>
            </a:r>
          </a:p>
          <a:p>
            <a:pPr eaLnBrk="1" hangingPunct="1">
              <a:lnSpc>
                <a:spcPct val="110000"/>
              </a:lnSpc>
              <a:spcBef>
                <a:spcPct val="0"/>
              </a:spcBef>
              <a:buFontTx/>
              <a:buNone/>
            </a:pPr>
            <a:r>
              <a:rPr lang="ja-JP" altLang="en-US" sz="1800" b="1">
                <a:latin typeface="HGP創英角ﾎﾟｯﾌﾟ体" panose="040B0A00000000000000" pitchFamily="50" charset="-128"/>
                <a:ea typeface="HGP創英角ﾎﾟｯﾌﾟ体" panose="040B0A00000000000000" pitchFamily="50" charset="-128"/>
              </a:rPr>
              <a:t>　（例）会社の職制表、業務系統図、要求品質表</a:t>
            </a:r>
            <a:endParaRPr lang="ja-JP" altLang="en-US" sz="1600" b="1">
              <a:latin typeface="HGP創英角ﾎﾟｯﾌﾟ体" panose="040B0A00000000000000" pitchFamily="50" charset="-128"/>
              <a:ea typeface="HGP創英角ﾎﾟｯﾌﾟ体" panose="040B0A00000000000000" pitchFamily="50" charset="-128"/>
            </a:endParaRPr>
          </a:p>
        </p:txBody>
      </p:sp>
      <p:sp>
        <p:nvSpPr>
          <p:cNvPr id="39942" name="Rectangle 7">
            <a:extLst>
              <a:ext uri="{FF2B5EF4-FFF2-40B4-BE49-F238E27FC236}">
                <a16:creationId xmlns:a16="http://schemas.microsoft.com/office/drawing/2014/main" id="{7B46575F-7892-9EE7-8B23-30B613356809}"/>
              </a:ext>
            </a:extLst>
          </p:cNvPr>
          <p:cNvSpPr>
            <a:spLocks noChangeArrowheads="1"/>
          </p:cNvSpPr>
          <p:nvPr/>
        </p:nvSpPr>
        <p:spPr bwMode="auto">
          <a:xfrm>
            <a:off x="147638" y="3841750"/>
            <a:ext cx="29035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c</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）作成の手順と注意点</a:t>
            </a:r>
          </a:p>
        </p:txBody>
      </p:sp>
      <p:sp>
        <p:nvSpPr>
          <p:cNvPr id="39943" name="Rectangle 9">
            <a:extLst>
              <a:ext uri="{FF2B5EF4-FFF2-40B4-BE49-F238E27FC236}">
                <a16:creationId xmlns:a16="http://schemas.microsoft.com/office/drawing/2014/main" id="{E8DB5D62-2D1A-9BF2-E3B1-459681F1A16B}"/>
              </a:ext>
            </a:extLst>
          </p:cNvPr>
          <p:cNvSpPr>
            <a:spLocks noChangeArrowheads="1"/>
          </p:cNvSpPr>
          <p:nvPr/>
        </p:nvSpPr>
        <p:spPr bwMode="auto">
          <a:xfrm>
            <a:off x="265610" y="4178300"/>
            <a:ext cx="8878389"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800" b="1" dirty="0">
                <a:latin typeface="HGP創英角ﾎﾟｯﾌﾟ体" panose="040B0A00000000000000" pitchFamily="50" charset="-128"/>
                <a:ea typeface="HGP創英角ﾎﾟｯﾌﾟ体" panose="040B0A00000000000000" pitchFamily="50" charset="-128"/>
              </a:rPr>
              <a:t>①</a:t>
            </a:r>
            <a:r>
              <a:rPr lang="ja-JP" altLang="en-US" sz="1800" b="1" dirty="0">
                <a:latin typeface="HGP創英角ﾎﾟｯﾌﾟ体" panose="040B0A00000000000000" pitchFamily="50" charset="-128"/>
                <a:ea typeface="HGP創英角ﾎﾟｯﾌﾟ体" panose="040B0A00000000000000" pitchFamily="50" charset="-128"/>
              </a:rPr>
              <a:t>達成したい基本目的・目標を設定する　</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方策展開型</a:t>
            </a:r>
            <a:r>
              <a:rPr lang="ja-JP" altLang="en-US" sz="1800" b="1" dirty="0">
                <a:latin typeface="HGP創英角ﾎﾟｯﾌﾟ体" panose="040B0A00000000000000" pitchFamily="50" charset="-128"/>
                <a:ea typeface="HGP創英角ﾎﾟｯﾌﾟ体" panose="040B0A00000000000000" pitchFamily="50" charset="-128"/>
              </a:rPr>
              <a:t>「○○を△△するには」</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　　・</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要因追求型</a:t>
            </a:r>
            <a:r>
              <a:rPr lang="ja-JP" altLang="en-US" sz="1800" b="1" dirty="0">
                <a:latin typeface="HGP創英角ﾎﾟｯﾌﾟ体" panose="040B0A00000000000000" pitchFamily="50" charset="-128"/>
                <a:ea typeface="HGP創英角ﾎﾟｯﾌﾟ体" panose="040B0A00000000000000" pitchFamily="50" charset="-128"/>
              </a:rPr>
              <a:t>「○○が△△であるのは」</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②１次手段を考える</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③２次手段を考える</a:t>
            </a:r>
            <a:r>
              <a:rPr lang="ja-JP" altLang="en-US" sz="1400" b="1" dirty="0">
                <a:latin typeface="HGP創英角ﾎﾟｯﾌﾟ体" panose="040B0A00000000000000" pitchFamily="50" charset="-128"/>
                <a:ea typeface="HGP創英角ﾎﾟｯﾌﾟ体" panose="040B0A00000000000000" pitchFamily="50" charset="-128"/>
              </a:rPr>
              <a:t>（１次手段を目的にして、手段を考える）</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④３次手段、４次手段と、目的と手段の関係をもたせながら、実施可能レベルまで展開する</a:t>
            </a: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⑤念のため、下位の手段からみて上位の手段が妥当なものであるかを確認する</a:t>
            </a:r>
          </a:p>
        </p:txBody>
      </p:sp>
      <p:sp>
        <p:nvSpPr>
          <p:cNvPr id="39944" name="Rectangle 3">
            <a:extLst>
              <a:ext uri="{FF2B5EF4-FFF2-40B4-BE49-F238E27FC236}">
                <a16:creationId xmlns:a16="http://schemas.microsoft.com/office/drawing/2014/main" id="{C90B2AC4-EE66-9FEE-DAE1-AF5235E7FAFC}"/>
              </a:ext>
            </a:extLst>
          </p:cNvPr>
          <p:cNvSpPr>
            <a:spLocks noGrp="1" noChangeArrowheads="1"/>
          </p:cNvSpPr>
          <p:nvPr>
            <p:ph type="title" idx="4294967295"/>
          </p:nvPr>
        </p:nvSpPr>
        <p:spPr>
          <a:xfrm>
            <a:off x="0" y="358775"/>
            <a:ext cx="4495800" cy="457200"/>
          </a:xfrm>
          <a:noFill/>
        </p:spPr>
        <p:txBody>
          <a:bodyPr/>
          <a:lstStyle/>
          <a:p>
            <a:pPr algn="l" eaLnBrk="1" hangingPunct="1"/>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系統図法</a:t>
            </a:r>
          </a:p>
        </p:txBody>
      </p:sp>
      <p:sp>
        <p:nvSpPr>
          <p:cNvPr id="11" name="object 2">
            <a:extLst>
              <a:ext uri="{FF2B5EF4-FFF2-40B4-BE49-F238E27FC236}">
                <a16:creationId xmlns:a16="http://schemas.microsoft.com/office/drawing/2014/main" id="{2B17A1C7-BE49-494D-A42A-BA0352857298}"/>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45</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
        <p:nvSpPr>
          <p:cNvPr id="12" name="Rectangle 89">
            <a:extLst>
              <a:ext uri="{FF2B5EF4-FFF2-40B4-BE49-F238E27FC236}">
                <a16:creationId xmlns:a16="http://schemas.microsoft.com/office/drawing/2014/main" id="{44D9BFCE-51F1-4BAC-A1A7-8985EAA8E339}"/>
              </a:ext>
            </a:extLst>
          </p:cNvPr>
          <p:cNvSpPr>
            <a:spLocks noChangeArrowheads="1"/>
          </p:cNvSpPr>
          <p:nvPr/>
        </p:nvSpPr>
        <p:spPr bwMode="auto">
          <a:xfrm>
            <a:off x="1858177" y="477421"/>
            <a:ext cx="5199046" cy="338554"/>
          </a:xfrm>
          <a:prstGeom prst="rect">
            <a:avLst/>
          </a:prstGeom>
          <a:solidFill>
            <a:srgbClr val="CCFFFF">
              <a:alpha val="39999"/>
            </a:srgbClr>
          </a:solidFill>
          <a:ln w="9525">
            <a:solidFill>
              <a:schemeClr val="tx1"/>
            </a:solidFill>
            <a:prstDash val="solid"/>
            <a:miter lim="800000"/>
            <a:headEnd/>
            <a:tailEnd/>
          </a:ln>
        </p:spPr>
        <p:txBody>
          <a:bodyPr wrap="squar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目的を果たす最適手段を系統的に追求する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EECEE1EB-5B60-482C-67AE-4EC318E47314}"/>
              </a:ext>
            </a:extLst>
          </p:cNvPr>
          <p:cNvSpPr txBox="1"/>
          <p:nvPr/>
        </p:nvSpPr>
        <p:spPr>
          <a:xfrm>
            <a:off x="1882088" y="4611241"/>
            <a:ext cx="8560405" cy="954107"/>
          </a:xfrm>
          <a:prstGeom prst="rect">
            <a:avLst/>
          </a:prstGeom>
          <a:noFill/>
        </p:spPr>
        <p:txBody>
          <a:bodyPr wrap="square" rtlCol="0">
            <a:spAutoFit/>
          </a:bodyPr>
          <a:lstStyle/>
          <a:p>
            <a:r>
              <a:rPr lang="en-US" altLang="ja-JP" sz="2800" dirty="0">
                <a:solidFill>
                  <a:srgbClr val="0000FF"/>
                </a:solidFill>
                <a:latin typeface="HGP創英角ﾎﾟｯﾌﾟ体" panose="040B0A00000000000000" pitchFamily="50" charset="-128"/>
                <a:ea typeface="HGP創英角ﾎﾟｯﾌﾟ体" panose="040B0A00000000000000" pitchFamily="50" charset="-128"/>
              </a:rPr>
              <a:t>※</a:t>
            </a: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人づくり（人材育成）明るい職場造り</a:t>
            </a:r>
          </a:p>
          <a:p>
            <a:r>
              <a:rPr lang="ja-JP" altLang="en-US" sz="2800" dirty="0">
                <a:solidFill>
                  <a:srgbClr val="FF0000"/>
                </a:solidFill>
                <a:latin typeface="HGP創英角ﾎﾟｯﾌﾟ体" panose="040B0A00000000000000" pitchFamily="50" charset="-128"/>
                <a:ea typeface="HGP創英角ﾎﾟｯﾌﾟ体" panose="040B0A00000000000000" pitchFamily="50" charset="-128"/>
              </a:rPr>
              <a:t>結果として、</a:t>
            </a: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会社に貢献（儲ける・稼ぐ）</a:t>
            </a:r>
          </a:p>
        </p:txBody>
      </p:sp>
      <p:sp>
        <p:nvSpPr>
          <p:cNvPr id="9" name="object 10">
            <a:extLst>
              <a:ext uri="{FF2B5EF4-FFF2-40B4-BE49-F238E27FC236}">
                <a16:creationId xmlns:a16="http://schemas.microsoft.com/office/drawing/2014/main" id="{807EE2FC-60F4-4117-BA27-E63C9C44FB40}"/>
              </a:ext>
            </a:extLst>
          </p:cNvPr>
          <p:cNvSpPr txBox="1"/>
          <p:nvPr/>
        </p:nvSpPr>
        <p:spPr>
          <a:xfrm>
            <a:off x="344686" y="56253"/>
            <a:ext cx="7863840" cy="661078"/>
          </a:xfrm>
          <a:prstGeom prst="rect">
            <a:avLst/>
          </a:prstGeom>
        </p:spPr>
        <p:txBody>
          <a:bodyPr vert="horz" wrap="square" lIns="0" tIns="106045" rIns="0" bIns="0" rtlCol="0">
            <a:spAutoFit/>
          </a:bodyPr>
          <a:lstStyle/>
          <a:p>
            <a:pPr marL="12700">
              <a:spcBef>
                <a:spcPts val="835"/>
              </a:spcBef>
            </a:pPr>
            <a:r>
              <a:rPr lang="ja-JP" altLang="en-US" sz="3600" spc="-5" dirty="0">
                <a:latin typeface="HGP創英角ﾎﾟｯﾌﾟ体" panose="040B0A00000000000000" pitchFamily="50" charset="-128"/>
                <a:ea typeface="HGP創英角ﾎﾟｯﾌﾟ体" panose="040B0A00000000000000" pitchFamily="50" charset="-128"/>
                <a:cs typeface="HGP創英角ﾎﾟｯﾌﾟ体"/>
              </a:rPr>
              <a:t>２</a:t>
            </a:r>
            <a:r>
              <a:rPr sz="3600" spc="-5" dirty="0">
                <a:latin typeface="HGP創英角ﾎﾟｯﾌﾟ体" panose="040B0A00000000000000" pitchFamily="50" charset="-128"/>
                <a:ea typeface="HGP創英角ﾎﾟｯﾌﾟ体" panose="040B0A00000000000000" pitchFamily="50" charset="-128"/>
                <a:cs typeface="HGP創英角ﾎﾟｯﾌﾟ体"/>
              </a:rPr>
              <a:t>）</a:t>
            </a:r>
            <a:r>
              <a:rPr lang="ja-JP" altLang="en-US" sz="3600" spc="-5" dirty="0">
                <a:latin typeface="HGP創英角ﾎﾟｯﾌﾟ体" panose="040B0A00000000000000" pitchFamily="50" charset="-128"/>
                <a:ea typeface="HGP創英角ﾎﾟｯﾌﾟ体" panose="040B0A00000000000000" pitchFamily="50" charset="-128"/>
                <a:cs typeface="HGP創英角ﾎﾟｯﾌﾟ体"/>
              </a:rPr>
              <a:t>ＱＣサークル活動のめざすもの</a:t>
            </a:r>
            <a:endParaRPr sz="3200" dirty="0">
              <a:latin typeface="HGP創英角ﾎﾟｯﾌﾟ体" panose="040B0A00000000000000" pitchFamily="50" charset="-128"/>
              <a:ea typeface="HGP創英角ﾎﾟｯﾌﾟ体" panose="040B0A00000000000000" pitchFamily="50" charset="-128"/>
              <a:cs typeface="Microsoft JhengHei"/>
            </a:endParaRPr>
          </a:p>
        </p:txBody>
      </p:sp>
      <p:sp>
        <p:nvSpPr>
          <p:cNvPr id="11" name="object 8">
            <a:extLst>
              <a:ext uri="{FF2B5EF4-FFF2-40B4-BE49-F238E27FC236}">
                <a16:creationId xmlns:a16="http://schemas.microsoft.com/office/drawing/2014/main" id="{43906306-B2CA-4356-9D5A-A0ADD8C0B6E6}"/>
              </a:ext>
            </a:extLst>
          </p:cNvPr>
          <p:cNvSpPr/>
          <p:nvPr/>
        </p:nvSpPr>
        <p:spPr>
          <a:xfrm>
            <a:off x="344686" y="1007668"/>
            <a:ext cx="8667288" cy="3054193"/>
          </a:xfrm>
          <a:custGeom>
            <a:avLst/>
            <a:gdLst/>
            <a:ahLst/>
            <a:cxnLst/>
            <a:rect l="l" t="t" r="r" b="b"/>
            <a:pathLst>
              <a:path w="8784590" h="2161540">
                <a:moveTo>
                  <a:pt x="0" y="360172"/>
                </a:moveTo>
                <a:lnTo>
                  <a:pt x="3288" y="311306"/>
                </a:lnTo>
                <a:lnTo>
                  <a:pt x="12866" y="264436"/>
                </a:lnTo>
                <a:lnTo>
                  <a:pt x="28305" y="219991"/>
                </a:lnTo>
                <a:lnTo>
                  <a:pt x="49176" y="178402"/>
                </a:lnTo>
                <a:lnTo>
                  <a:pt x="75050" y="140096"/>
                </a:lnTo>
                <a:lnTo>
                  <a:pt x="105497" y="105505"/>
                </a:lnTo>
                <a:lnTo>
                  <a:pt x="140088" y="75057"/>
                </a:lnTo>
                <a:lnTo>
                  <a:pt x="178394" y="49181"/>
                </a:lnTo>
                <a:lnTo>
                  <a:pt x="219986" y="28309"/>
                </a:lnTo>
                <a:lnTo>
                  <a:pt x="264434" y="12868"/>
                </a:lnTo>
                <a:lnTo>
                  <a:pt x="311310" y="3288"/>
                </a:lnTo>
                <a:lnTo>
                  <a:pt x="360184" y="0"/>
                </a:lnTo>
                <a:lnTo>
                  <a:pt x="8424164" y="0"/>
                </a:lnTo>
                <a:lnTo>
                  <a:pt x="8473029" y="3288"/>
                </a:lnTo>
                <a:lnTo>
                  <a:pt x="8519899" y="12868"/>
                </a:lnTo>
                <a:lnTo>
                  <a:pt x="8564344" y="28309"/>
                </a:lnTo>
                <a:lnTo>
                  <a:pt x="8605933" y="49181"/>
                </a:lnTo>
                <a:lnTo>
                  <a:pt x="8644239" y="75057"/>
                </a:lnTo>
                <a:lnTo>
                  <a:pt x="8678830" y="105505"/>
                </a:lnTo>
                <a:lnTo>
                  <a:pt x="8709278" y="140096"/>
                </a:lnTo>
                <a:lnTo>
                  <a:pt x="8735154" y="178402"/>
                </a:lnTo>
                <a:lnTo>
                  <a:pt x="8756026" y="219991"/>
                </a:lnTo>
                <a:lnTo>
                  <a:pt x="8771467" y="264436"/>
                </a:lnTo>
                <a:lnTo>
                  <a:pt x="8781047" y="311306"/>
                </a:lnTo>
                <a:lnTo>
                  <a:pt x="8784336" y="360172"/>
                </a:lnTo>
                <a:lnTo>
                  <a:pt x="8784336" y="1800860"/>
                </a:lnTo>
                <a:lnTo>
                  <a:pt x="8781047" y="1849725"/>
                </a:lnTo>
                <a:lnTo>
                  <a:pt x="8771467" y="1896595"/>
                </a:lnTo>
                <a:lnTo>
                  <a:pt x="8756026" y="1941040"/>
                </a:lnTo>
                <a:lnTo>
                  <a:pt x="8735154" y="1982629"/>
                </a:lnTo>
                <a:lnTo>
                  <a:pt x="8709278" y="2020935"/>
                </a:lnTo>
                <a:lnTo>
                  <a:pt x="8678830" y="2055526"/>
                </a:lnTo>
                <a:lnTo>
                  <a:pt x="8644239" y="2085974"/>
                </a:lnTo>
                <a:lnTo>
                  <a:pt x="8605933" y="2111850"/>
                </a:lnTo>
                <a:lnTo>
                  <a:pt x="8564344" y="2132722"/>
                </a:lnTo>
                <a:lnTo>
                  <a:pt x="8519899" y="2148163"/>
                </a:lnTo>
                <a:lnTo>
                  <a:pt x="8473029" y="2157743"/>
                </a:lnTo>
                <a:lnTo>
                  <a:pt x="8424164" y="2161032"/>
                </a:lnTo>
                <a:lnTo>
                  <a:pt x="360184" y="2161032"/>
                </a:lnTo>
                <a:lnTo>
                  <a:pt x="311310" y="2157743"/>
                </a:lnTo>
                <a:lnTo>
                  <a:pt x="264434" y="2148163"/>
                </a:lnTo>
                <a:lnTo>
                  <a:pt x="219986" y="2132722"/>
                </a:lnTo>
                <a:lnTo>
                  <a:pt x="178394" y="2111850"/>
                </a:lnTo>
                <a:lnTo>
                  <a:pt x="140088" y="2085974"/>
                </a:lnTo>
                <a:lnTo>
                  <a:pt x="105497" y="2055526"/>
                </a:lnTo>
                <a:lnTo>
                  <a:pt x="75050" y="2020935"/>
                </a:lnTo>
                <a:lnTo>
                  <a:pt x="49176" y="1982629"/>
                </a:lnTo>
                <a:lnTo>
                  <a:pt x="28305" y="1941040"/>
                </a:lnTo>
                <a:lnTo>
                  <a:pt x="12866" y="1896595"/>
                </a:lnTo>
                <a:lnTo>
                  <a:pt x="3288" y="1849725"/>
                </a:lnTo>
                <a:lnTo>
                  <a:pt x="0" y="1800860"/>
                </a:lnTo>
                <a:lnTo>
                  <a:pt x="0" y="360172"/>
                </a:lnTo>
                <a:close/>
              </a:path>
            </a:pathLst>
          </a:custGeom>
          <a:ln w="27432">
            <a:solidFill>
              <a:srgbClr val="000000"/>
            </a:solidFill>
          </a:ln>
        </p:spPr>
        <p:txBody>
          <a:bodyPr wrap="square" lIns="0" tIns="180000" rIns="0" bIns="0" rtlCol="0"/>
          <a:lstStyle/>
          <a:p>
            <a:r>
              <a:rPr lang="ja-JP" altLang="en-US" sz="2800" dirty="0">
                <a:latin typeface="HGP創英角ﾎﾟｯﾌﾟ体" panose="040B0A00000000000000" pitchFamily="50" charset="-128"/>
                <a:ea typeface="HGP創英角ﾎﾟｯﾌﾟ体" panose="040B0A00000000000000" pitchFamily="50" charset="-128"/>
              </a:rPr>
              <a:t>  この活動は，</a:t>
            </a:r>
          </a:p>
          <a:p>
            <a:r>
              <a:rPr lang="ja-JP" altLang="en-US" sz="2800" dirty="0">
                <a:latin typeface="HGP創英角ﾎﾟｯﾌﾟ体" panose="040B0A00000000000000" pitchFamily="50" charset="-128"/>
                <a:ea typeface="HGP創英角ﾎﾟｯﾌﾟ体" panose="040B0A00000000000000" pitchFamily="50" charset="-128"/>
              </a:rPr>
              <a:t>  ＱＣサークルメンバーの</a:t>
            </a: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能力向上・自己実現</a:t>
            </a:r>
          </a:p>
          <a:p>
            <a:r>
              <a:rPr lang="ja-JP" altLang="en-US" sz="2800" dirty="0">
                <a:latin typeface="HGP創英角ﾎﾟｯﾌﾟ体" panose="040B0A00000000000000" pitchFamily="50" charset="-128"/>
                <a:ea typeface="HGP創英角ﾎﾟｯﾌﾟ体" panose="040B0A00000000000000" pitchFamily="50" charset="-128"/>
              </a:rPr>
              <a:t>  明るく活力に満ちた</a:t>
            </a: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生きがいのある</a:t>
            </a:r>
            <a:br>
              <a:rPr lang="en-US" altLang="ja-JP" sz="2800" dirty="0">
                <a:solidFill>
                  <a:srgbClr val="0000FF"/>
                </a:solidFill>
                <a:latin typeface="HGP創英角ﾎﾟｯﾌﾟ体" panose="040B0A00000000000000" pitchFamily="50" charset="-128"/>
                <a:ea typeface="HGP創英角ﾎﾟｯﾌﾟ体" panose="040B0A00000000000000" pitchFamily="50" charset="-128"/>
              </a:rPr>
            </a:br>
            <a:r>
              <a:rPr lang="en-US" altLang="ja-JP" sz="2800" dirty="0">
                <a:solidFill>
                  <a:srgbClr val="0000FF"/>
                </a:solidFill>
                <a:latin typeface="HGP創英角ﾎﾟｯﾌﾟ体" panose="040B0A00000000000000" pitchFamily="50" charset="-128"/>
                <a:ea typeface="HGP創英角ﾎﾟｯﾌﾟ体" panose="040B0A00000000000000" pitchFamily="50" charset="-128"/>
              </a:rPr>
              <a:t>  </a:t>
            </a: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職場づくり お客様満足の向上および</a:t>
            </a:r>
            <a:r>
              <a:rPr lang="en-US" altLang="ja-JP" sz="2800" dirty="0">
                <a:solidFill>
                  <a:srgbClr val="0000FF"/>
                </a:solidFill>
                <a:latin typeface="HGP創英角ﾎﾟｯﾌﾟ体" panose="040B0A00000000000000" pitchFamily="50" charset="-128"/>
                <a:ea typeface="HGP創英角ﾎﾟｯﾌﾟ体" panose="040B0A00000000000000" pitchFamily="50" charset="-128"/>
              </a:rPr>
              <a:t> </a:t>
            </a:r>
            <a:br>
              <a:rPr lang="en-US" altLang="ja-JP" sz="2800" dirty="0">
                <a:solidFill>
                  <a:srgbClr val="0000FF"/>
                </a:solidFill>
                <a:latin typeface="HGP創英角ﾎﾟｯﾌﾟ体" panose="040B0A00000000000000" pitchFamily="50" charset="-128"/>
                <a:ea typeface="HGP創英角ﾎﾟｯﾌﾟ体" panose="040B0A00000000000000" pitchFamily="50" charset="-128"/>
              </a:rPr>
            </a:br>
            <a:r>
              <a:rPr lang="en-US" altLang="ja-JP" sz="2800" dirty="0">
                <a:solidFill>
                  <a:srgbClr val="0000FF"/>
                </a:solidFill>
                <a:latin typeface="HGP創英角ﾎﾟｯﾌﾟ体" panose="040B0A00000000000000" pitchFamily="50" charset="-128"/>
                <a:ea typeface="HGP創英角ﾎﾟｯﾌﾟ体" panose="040B0A00000000000000" pitchFamily="50" charset="-128"/>
              </a:rPr>
              <a:t>  </a:t>
            </a: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社会への貢献</a:t>
            </a:r>
            <a:r>
              <a:rPr lang="ja-JP" altLang="en-US" sz="2800" dirty="0">
                <a:latin typeface="HGP創英角ﾎﾟｯﾌﾟ体" panose="040B0A00000000000000" pitchFamily="50" charset="-128"/>
                <a:ea typeface="HGP創英角ﾎﾟｯﾌﾟ体" panose="040B0A00000000000000" pitchFamily="50" charset="-128"/>
              </a:rPr>
              <a:t>をめざす</a:t>
            </a:r>
          </a:p>
        </p:txBody>
      </p:sp>
      <p:sp>
        <p:nvSpPr>
          <p:cNvPr id="10" name="object 6">
            <a:extLst>
              <a:ext uri="{FF2B5EF4-FFF2-40B4-BE49-F238E27FC236}">
                <a16:creationId xmlns:a16="http://schemas.microsoft.com/office/drawing/2014/main" id="{D284AB12-4498-42DE-8223-A70C7A5E50FE}"/>
              </a:ext>
            </a:extLst>
          </p:cNvPr>
          <p:cNvSpPr/>
          <p:nvPr/>
        </p:nvSpPr>
        <p:spPr>
          <a:xfrm>
            <a:off x="6435133" y="2183050"/>
            <a:ext cx="2418545" cy="1729863"/>
          </a:xfrm>
          <a:prstGeom prst="rect">
            <a:avLst/>
          </a:prstGeom>
          <a:blipFill>
            <a:blip r:embed="rId3" cstate="print"/>
            <a:stretch>
              <a:fillRect/>
            </a:stretch>
          </a:blipFill>
        </p:spPr>
        <p:txBody>
          <a:bodyPr wrap="square" lIns="0" tIns="0" rIns="0" bIns="0" rtlCol="0"/>
          <a:lstStyle/>
          <a:p>
            <a:endParaRPr dirty="0"/>
          </a:p>
        </p:txBody>
      </p:sp>
      <p:pic>
        <p:nvPicPr>
          <p:cNvPr id="12" name="図 11">
            <a:extLst>
              <a:ext uri="{FF2B5EF4-FFF2-40B4-BE49-F238E27FC236}">
                <a16:creationId xmlns:a16="http://schemas.microsoft.com/office/drawing/2014/main" id="{FC8AB02E-5900-48F3-9D40-7A8EB5EB4C8D}"/>
              </a:ext>
            </a:extLst>
          </p:cNvPr>
          <p:cNvPicPr>
            <a:picLocks noChangeAspect="1"/>
          </p:cNvPicPr>
          <p:nvPr/>
        </p:nvPicPr>
        <p:blipFill>
          <a:blip r:embed="rId4"/>
          <a:stretch>
            <a:fillRect/>
          </a:stretch>
        </p:blipFill>
        <p:spPr>
          <a:xfrm>
            <a:off x="344686" y="4211830"/>
            <a:ext cx="1537402" cy="2121754"/>
          </a:xfrm>
          <a:prstGeom prst="rect">
            <a:avLst/>
          </a:prstGeom>
        </p:spPr>
      </p:pic>
      <p:sp>
        <p:nvSpPr>
          <p:cNvPr id="13" name="object 2">
            <a:extLst>
              <a:ext uri="{FF2B5EF4-FFF2-40B4-BE49-F238E27FC236}">
                <a16:creationId xmlns:a16="http://schemas.microsoft.com/office/drawing/2014/main" id="{89297994-1557-4C1A-BE84-56A84E9E8410}"/>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93">
            <a:extLst>
              <a:ext uri="{FF2B5EF4-FFF2-40B4-BE49-F238E27FC236}">
                <a16:creationId xmlns:a16="http://schemas.microsoft.com/office/drawing/2014/main" id="{CEC3BCCE-3AD1-F3DE-1B3E-4190B7F124E1}"/>
              </a:ext>
            </a:extLst>
          </p:cNvPr>
          <p:cNvGrpSpPr>
            <a:grpSpLocks/>
          </p:cNvGrpSpPr>
          <p:nvPr/>
        </p:nvGrpSpPr>
        <p:grpSpPr bwMode="auto">
          <a:xfrm>
            <a:off x="704443" y="307859"/>
            <a:ext cx="7478453" cy="2813902"/>
            <a:chOff x="352" y="3174"/>
            <a:chExt cx="3313" cy="1404"/>
          </a:xfrm>
        </p:grpSpPr>
        <p:sp>
          <p:nvSpPr>
            <p:cNvPr id="41008" name="Rectangle 26">
              <a:extLst>
                <a:ext uri="{FF2B5EF4-FFF2-40B4-BE49-F238E27FC236}">
                  <a16:creationId xmlns:a16="http://schemas.microsoft.com/office/drawing/2014/main" id="{E5FD2915-3213-0482-08F8-D325EE652CC7}"/>
                </a:ext>
              </a:extLst>
            </p:cNvPr>
            <p:cNvSpPr>
              <a:spLocks noChangeArrowheads="1"/>
            </p:cNvSpPr>
            <p:nvPr/>
          </p:nvSpPr>
          <p:spPr bwMode="auto">
            <a:xfrm>
              <a:off x="352" y="3795"/>
              <a:ext cx="1147" cy="214"/>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en-US" altLang="ja-JP" sz="1600" dirty="0">
                  <a:latin typeface="HGP創英角ﾎﾟｯﾌﾟ体" panose="040B0A00000000000000" pitchFamily="50" charset="-128"/>
                  <a:ea typeface="HGP創英角ﾎﾟｯﾌﾟ体" panose="040B0A00000000000000" pitchFamily="50" charset="-128"/>
                </a:rPr>
                <a:t>○○</a:t>
              </a:r>
              <a:r>
                <a:rPr lang="ja-JP" altLang="en-US" sz="1600" dirty="0">
                  <a:latin typeface="HGP創英角ﾎﾟｯﾌﾟ体" panose="040B0A00000000000000" pitchFamily="50" charset="-128"/>
                  <a:ea typeface="HGP創英角ﾎﾟｯﾌﾟ体" panose="040B0A00000000000000" pitchFamily="50" charset="-128"/>
                </a:rPr>
                <a:t>を△△するためには</a:t>
              </a:r>
            </a:p>
          </p:txBody>
        </p:sp>
        <p:sp>
          <p:nvSpPr>
            <p:cNvPr id="41009" name="Rectangle 27">
              <a:extLst>
                <a:ext uri="{FF2B5EF4-FFF2-40B4-BE49-F238E27FC236}">
                  <a16:creationId xmlns:a16="http://schemas.microsoft.com/office/drawing/2014/main" id="{58AE45CE-CDBD-73C1-CBBF-0B12D2BB9532}"/>
                </a:ext>
              </a:extLst>
            </p:cNvPr>
            <p:cNvSpPr>
              <a:spLocks noChangeArrowheads="1"/>
            </p:cNvSpPr>
            <p:nvPr/>
          </p:nvSpPr>
          <p:spPr bwMode="auto">
            <a:xfrm>
              <a:off x="1680" y="3504"/>
              <a:ext cx="480"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10" name="Rectangle 28">
              <a:extLst>
                <a:ext uri="{FF2B5EF4-FFF2-40B4-BE49-F238E27FC236}">
                  <a16:creationId xmlns:a16="http://schemas.microsoft.com/office/drawing/2014/main" id="{0019A64A-DB3F-D891-41F4-DA0023A77A4D}"/>
                </a:ext>
              </a:extLst>
            </p:cNvPr>
            <p:cNvSpPr>
              <a:spLocks noChangeArrowheads="1"/>
            </p:cNvSpPr>
            <p:nvPr/>
          </p:nvSpPr>
          <p:spPr bwMode="auto">
            <a:xfrm>
              <a:off x="1680" y="4080"/>
              <a:ext cx="480"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11" name="Rectangle 29">
              <a:extLst>
                <a:ext uri="{FF2B5EF4-FFF2-40B4-BE49-F238E27FC236}">
                  <a16:creationId xmlns:a16="http://schemas.microsoft.com/office/drawing/2014/main" id="{E54F2F23-CD81-EA32-E054-3EA2D11930F6}"/>
                </a:ext>
              </a:extLst>
            </p:cNvPr>
            <p:cNvSpPr>
              <a:spLocks noChangeArrowheads="1"/>
            </p:cNvSpPr>
            <p:nvPr/>
          </p:nvSpPr>
          <p:spPr bwMode="auto">
            <a:xfrm>
              <a:off x="3024" y="3360"/>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12" name="Rectangle 30">
              <a:extLst>
                <a:ext uri="{FF2B5EF4-FFF2-40B4-BE49-F238E27FC236}">
                  <a16:creationId xmlns:a16="http://schemas.microsoft.com/office/drawing/2014/main" id="{5E56D106-E265-135C-9EAF-2C2F3C39D124}"/>
                </a:ext>
              </a:extLst>
            </p:cNvPr>
            <p:cNvSpPr>
              <a:spLocks noChangeArrowheads="1"/>
            </p:cNvSpPr>
            <p:nvPr/>
          </p:nvSpPr>
          <p:spPr bwMode="auto">
            <a:xfrm>
              <a:off x="3024" y="3504"/>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70000"/>
                </a:lnSpc>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13" name="Rectangle 31">
              <a:extLst>
                <a:ext uri="{FF2B5EF4-FFF2-40B4-BE49-F238E27FC236}">
                  <a16:creationId xmlns:a16="http://schemas.microsoft.com/office/drawing/2014/main" id="{38055091-35B6-A697-7E0D-2B1CE82ED83D}"/>
                </a:ext>
              </a:extLst>
            </p:cNvPr>
            <p:cNvSpPr>
              <a:spLocks noChangeArrowheads="1"/>
            </p:cNvSpPr>
            <p:nvPr/>
          </p:nvSpPr>
          <p:spPr bwMode="auto">
            <a:xfrm>
              <a:off x="3024" y="3648"/>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14" name="Rectangle 32">
              <a:extLst>
                <a:ext uri="{FF2B5EF4-FFF2-40B4-BE49-F238E27FC236}">
                  <a16:creationId xmlns:a16="http://schemas.microsoft.com/office/drawing/2014/main" id="{5A399336-4C0B-7B34-1C94-984D72CC0C66}"/>
                </a:ext>
              </a:extLst>
            </p:cNvPr>
            <p:cNvSpPr>
              <a:spLocks noChangeArrowheads="1"/>
            </p:cNvSpPr>
            <p:nvPr/>
          </p:nvSpPr>
          <p:spPr bwMode="auto">
            <a:xfrm>
              <a:off x="3024" y="3792"/>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Times New Roman" panose="02020603050405020304" pitchFamily="18" charset="0"/>
                </a:rPr>
                <a:t>～を～する</a:t>
              </a:r>
            </a:p>
          </p:txBody>
        </p:sp>
        <p:sp>
          <p:nvSpPr>
            <p:cNvPr id="41015" name="Rectangle 33">
              <a:extLst>
                <a:ext uri="{FF2B5EF4-FFF2-40B4-BE49-F238E27FC236}">
                  <a16:creationId xmlns:a16="http://schemas.microsoft.com/office/drawing/2014/main" id="{CB7F956C-4287-52E6-4569-E90CCE351C15}"/>
                </a:ext>
              </a:extLst>
            </p:cNvPr>
            <p:cNvSpPr>
              <a:spLocks noChangeArrowheads="1"/>
            </p:cNvSpPr>
            <p:nvPr/>
          </p:nvSpPr>
          <p:spPr bwMode="auto">
            <a:xfrm>
              <a:off x="3024" y="3936"/>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16" name="Rectangle 34">
              <a:extLst>
                <a:ext uri="{FF2B5EF4-FFF2-40B4-BE49-F238E27FC236}">
                  <a16:creationId xmlns:a16="http://schemas.microsoft.com/office/drawing/2014/main" id="{2684247C-68D1-A3CB-D8EA-C7333FCA23D1}"/>
                </a:ext>
              </a:extLst>
            </p:cNvPr>
            <p:cNvSpPr>
              <a:spLocks noChangeArrowheads="1"/>
            </p:cNvSpPr>
            <p:nvPr/>
          </p:nvSpPr>
          <p:spPr bwMode="auto">
            <a:xfrm>
              <a:off x="3024" y="4080"/>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17" name="Rectangle 35">
              <a:extLst>
                <a:ext uri="{FF2B5EF4-FFF2-40B4-BE49-F238E27FC236}">
                  <a16:creationId xmlns:a16="http://schemas.microsoft.com/office/drawing/2014/main" id="{3B099EA0-55AE-B16A-90B7-7469809736EC}"/>
                </a:ext>
              </a:extLst>
            </p:cNvPr>
            <p:cNvSpPr>
              <a:spLocks noChangeArrowheads="1"/>
            </p:cNvSpPr>
            <p:nvPr/>
          </p:nvSpPr>
          <p:spPr bwMode="auto">
            <a:xfrm>
              <a:off x="2352" y="3408"/>
              <a:ext cx="480"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18" name="Rectangle 36">
              <a:extLst>
                <a:ext uri="{FF2B5EF4-FFF2-40B4-BE49-F238E27FC236}">
                  <a16:creationId xmlns:a16="http://schemas.microsoft.com/office/drawing/2014/main" id="{9A1F309A-DBEC-E793-2665-EFC41C26E5FB}"/>
                </a:ext>
              </a:extLst>
            </p:cNvPr>
            <p:cNvSpPr>
              <a:spLocks noChangeArrowheads="1"/>
            </p:cNvSpPr>
            <p:nvPr/>
          </p:nvSpPr>
          <p:spPr bwMode="auto">
            <a:xfrm>
              <a:off x="2352" y="3696"/>
              <a:ext cx="480"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19" name="Rectangle 37">
              <a:extLst>
                <a:ext uri="{FF2B5EF4-FFF2-40B4-BE49-F238E27FC236}">
                  <a16:creationId xmlns:a16="http://schemas.microsoft.com/office/drawing/2014/main" id="{214B37B8-E289-FFE3-E83D-F036678290D0}"/>
                </a:ext>
              </a:extLst>
            </p:cNvPr>
            <p:cNvSpPr>
              <a:spLocks noChangeArrowheads="1"/>
            </p:cNvSpPr>
            <p:nvPr/>
          </p:nvSpPr>
          <p:spPr bwMode="auto">
            <a:xfrm>
              <a:off x="2352" y="3984"/>
              <a:ext cx="480"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20" name="Rectangle 38">
              <a:extLst>
                <a:ext uri="{FF2B5EF4-FFF2-40B4-BE49-F238E27FC236}">
                  <a16:creationId xmlns:a16="http://schemas.microsoft.com/office/drawing/2014/main" id="{18D4CB76-FB65-C77D-637A-C34DDFF48B6F}"/>
                </a:ext>
              </a:extLst>
            </p:cNvPr>
            <p:cNvSpPr>
              <a:spLocks noChangeArrowheads="1"/>
            </p:cNvSpPr>
            <p:nvPr/>
          </p:nvSpPr>
          <p:spPr bwMode="auto">
            <a:xfrm>
              <a:off x="3024" y="4224"/>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21" name="Rectangle 39">
              <a:extLst>
                <a:ext uri="{FF2B5EF4-FFF2-40B4-BE49-F238E27FC236}">
                  <a16:creationId xmlns:a16="http://schemas.microsoft.com/office/drawing/2014/main" id="{C793BCBC-6A0D-6F9B-7755-9DF9C74ADC16}"/>
                </a:ext>
              </a:extLst>
            </p:cNvPr>
            <p:cNvSpPr>
              <a:spLocks noChangeArrowheads="1"/>
            </p:cNvSpPr>
            <p:nvPr/>
          </p:nvSpPr>
          <p:spPr bwMode="auto">
            <a:xfrm>
              <a:off x="3024" y="4368"/>
              <a:ext cx="480" cy="9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22" name="Rectangle 40">
              <a:extLst>
                <a:ext uri="{FF2B5EF4-FFF2-40B4-BE49-F238E27FC236}">
                  <a16:creationId xmlns:a16="http://schemas.microsoft.com/office/drawing/2014/main" id="{8966F23B-DD7B-FCF8-1124-2D603802CEC7}"/>
                </a:ext>
              </a:extLst>
            </p:cNvPr>
            <p:cNvSpPr>
              <a:spLocks noChangeArrowheads="1"/>
            </p:cNvSpPr>
            <p:nvPr/>
          </p:nvSpPr>
          <p:spPr bwMode="auto">
            <a:xfrm>
              <a:off x="2352" y="4272"/>
              <a:ext cx="480" cy="14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1023" name="Line 41">
              <a:extLst>
                <a:ext uri="{FF2B5EF4-FFF2-40B4-BE49-F238E27FC236}">
                  <a16:creationId xmlns:a16="http://schemas.microsoft.com/office/drawing/2014/main" id="{1C0C9B6F-2506-C3BB-DE87-52427E0C15F6}"/>
                </a:ext>
              </a:extLst>
            </p:cNvPr>
            <p:cNvSpPr>
              <a:spLocks noChangeShapeType="1"/>
            </p:cNvSpPr>
            <p:nvPr/>
          </p:nvSpPr>
          <p:spPr bwMode="auto">
            <a:xfrm>
              <a:off x="1584" y="3602"/>
              <a:ext cx="0" cy="57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4" name="Line 42">
              <a:extLst>
                <a:ext uri="{FF2B5EF4-FFF2-40B4-BE49-F238E27FC236}">
                  <a16:creationId xmlns:a16="http://schemas.microsoft.com/office/drawing/2014/main" id="{09C38BEE-FE59-65F6-681F-38D89C338E25}"/>
                </a:ext>
              </a:extLst>
            </p:cNvPr>
            <p:cNvSpPr>
              <a:spLocks noChangeShapeType="1"/>
            </p:cNvSpPr>
            <p:nvPr/>
          </p:nvSpPr>
          <p:spPr bwMode="auto">
            <a:xfrm>
              <a:off x="2256" y="4034"/>
              <a:ext cx="0" cy="28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5" name="Line 43">
              <a:extLst>
                <a:ext uri="{FF2B5EF4-FFF2-40B4-BE49-F238E27FC236}">
                  <a16:creationId xmlns:a16="http://schemas.microsoft.com/office/drawing/2014/main" id="{8F6DF115-E041-5D69-0CC5-FDAE985C0ACC}"/>
                </a:ext>
              </a:extLst>
            </p:cNvPr>
            <p:cNvSpPr>
              <a:spLocks noChangeShapeType="1"/>
            </p:cNvSpPr>
            <p:nvPr/>
          </p:nvSpPr>
          <p:spPr bwMode="auto">
            <a:xfrm>
              <a:off x="2256" y="3458"/>
              <a:ext cx="0" cy="28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6" name="Line 44">
              <a:extLst>
                <a:ext uri="{FF2B5EF4-FFF2-40B4-BE49-F238E27FC236}">
                  <a16:creationId xmlns:a16="http://schemas.microsoft.com/office/drawing/2014/main" id="{C94A502A-0885-B887-1A91-1A501257BDDB}"/>
                </a:ext>
              </a:extLst>
            </p:cNvPr>
            <p:cNvSpPr>
              <a:spLocks noChangeShapeType="1"/>
            </p:cNvSpPr>
            <p:nvPr/>
          </p:nvSpPr>
          <p:spPr bwMode="auto">
            <a:xfrm>
              <a:off x="2258" y="345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7" name="Line 45">
              <a:extLst>
                <a:ext uri="{FF2B5EF4-FFF2-40B4-BE49-F238E27FC236}">
                  <a16:creationId xmlns:a16="http://schemas.microsoft.com/office/drawing/2014/main" id="{D2846496-BE44-033A-5B19-FBE51AFB8EA4}"/>
                </a:ext>
              </a:extLst>
            </p:cNvPr>
            <p:cNvSpPr>
              <a:spLocks noChangeShapeType="1"/>
            </p:cNvSpPr>
            <p:nvPr/>
          </p:nvSpPr>
          <p:spPr bwMode="auto">
            <a:xfrm>
              <a:off x="1586" y="360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8" name="Line 46">
              <a:extLst>
                <a:ext uri="{FF2B5EF4-FFF2-40B4-BE49-F238E27FC236}">
                  <a16:creationId xmlns:a16="http://schemas.microsoft.com/office/drawing/2014/main" id="{582D80D1-C640-2FB4-8702-28C3CFDFEBCF}"/>
                </a:ext>
              </a:extLst>
            </p:cNvPr>
            <p:cNvSpPr>
              <a:spLocks noChangeShapeType="1"/>
            </p:cNvSpPr>
            <p:nvPr/>
          </p:nvSpPr>
          <p:spPr bwMode="auto">
            <a:xfrm>
              <a:off x="2258" y="3744"/>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29" name="Line 47">
              <a:extLst>
                <a:ext uri="{FF2B5EF4-FFF2-40B4-BE49-F238E27FC236}">
                  <a16:creationId xmlns:a16="http://schemas.microsoft.com/office/drawing/2014/main" id="{5F9DB76B-9819-9B6F-CE0A-7AB535E8B902}"/>
                </a:ext>
              </a:extLst>
            </p:cNvPr>
            <p:cNvSpPr>
              <a:spLocks noChangeShapeType="1"/>
            </p:cNvSpPr>
            <p:nvPr/>
          </p:nvSpPr>
          <p:spPr bwMode="auto">
            <a:xfrm>
              <a:off x="2258" y="403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0" name="Line 48">
              <a:extLst>
                <a:ext uri="{FF2B5EF4-FFF2-40B4-BE49-F238E27FC236}">
                  <a16:creationId xmlns:a16="http://schemas.microsoft.com/office/drawing/2014/main" id="{783320B5-F3D7-E061-82D6-6B394A7DB944}"/>
                </a:ext>
              </a:extLst>
            </p:cNvPr>
            <p:cNvSpPr>
              <a:spLocks noChangeShapeType="1"/>
            </p:cNvSpPr>
            <p:nvPr/>
          </p:nvSpPr>
          <p:spPr bwMode="auto">
            <a:xfrm>
              <a:off x="1586" y="417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1" name="Line 49">
              <a:extLst>
                <a:ext uri="{FF2B5EF4-FFF2-40B4-BE49-F238E27FC236}">
                  <a16:creationId xmlns:a16="http://schemas.microsoft.com/office/drawing/2014/main" id="{22C64892-9600-2E86-0E96-188D4CAD9132}"/>
                </a:ext>
              </a:extLst>
            </p:cNvPr>
            <p:cNvSpPr>
              <a:spLocks noChangeShapeType="1"/>
            </p:cNvSpPr>
            <p:nvPr/>
          </p:nvSpPr>
          <p:spPr bwMode="auto">
            <a:xfrm>
              <a:off x="2258" y="432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2" name="Line 50">
              <a:extLst>
                <a:ext uri="{FF2B5EF4-FFF2-40B4-BE49-F238E27FC236}">
                  <a16:creationId xmlns:a16="http://schemas.microsoft.com/office/drawing/2014/main" id="{D3F0F491-241D-DA1C-6D71-9AC0CA01C6ED}"/>
                </a:ext>
              </a:extLst>
            </p:cNvPr>
            <p:cNvSpPr>
              <a:spLocks noChangeShapeType="1"/>
            </p:cNvSpPr>
            <p:nvPr/>
          </p:nvSpPr>
          <p:spPr bwMode="auto">
            <a:xfrm>
              <a:off x="1490" y="3888"/>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3" name="Line 51">
              <a:extLst>
                <a:ext uri="{FF2B5EF4-FFF2-40B4-BE49-F238E27FC236}">
                  <a16:creationId xmlns:a16="http://schemas.microsoft.com/office/drawing/2014/main" id="{D25B88F2-17B4-9220-0B8C-9E2FE0E7BAF1}"/>
                </a:ext>
              </a:extLst>
            </p:cNvPr>
            <p:cNvSpPr>
              <a:spLocks noChangeShapeType="1"/>
            </p:cNvSpPr>
            <p:nvPr/>
          </p:nvSpPr>
          <p:spPr bwMode="auto">
            <a:xfrm>
              <a:off x="2930" y="3408"/>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4" name="Line 52">
              <a:extLst>
                <a:ext uri="{FF2B5EF4-FFF2-40B4-BE49-F238E27FC236}">
                  <a16:creationId xmlns:a16="http://schemas.microsoft.com/office/drawing/2014/main" id="{BD6EA96B-52A3-8CE0-C68C-8149A62ABF52}"/>
                </a:ext>
              </a:extLst>
            </p:cNvPr>
            <p:cNvSpPr>
              <a:spLocks noChangeShapeType="1"/>
            </p:cNvSpPr>
            <p:nvPr/>
          </p:nvSpPr>
          <p:spPr bwMode="auto">
            <a:xfrm>
              <a:off x="2930" y="355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5" name="Line 53">
              <a:extLst>
                <a:ext uri="{FF2B5EF4-FFF2-40B4-BE49-F238E27FC236}">
                  <a16:creationId xmlns:a16="http://schemas.microsoft.com/office/drawing/2014/main" id="{9B0690F9-3E76-A576-1D2A-F5C45EAE1A07}"/>
                </a:ext>
              </a:extLst>
            </p:cNvPr>
            <p:cNvSpPr>
              <a:spLocks noChangeShapeType="1"/>
            </p:cNvSpPr>
            <p:nvPr/>
          </p:nvSpPr>
          <p:spPr bwMode="auto">
            <a:xfrm>
              <a:off x="2930" y="369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6" name="Line 54">
              <a:extLst>
                <a:ext uri="{FF2B5EF4-FFF2-40B4-BE49-F238E27FC236}">
                  <a16:creationId xmlns:a16="http://schemas.microsoft.com/office/drawing/2014/main" id="{FC4362E0-D8AA-DC2D-F898-FF3AB21455B8}"/>
                </a:ext>
              </a:extLst>
            </p:cNvPr>
            <p:cNvSpPr>
              <a:spLocks noChangeShapeType="1"/>
            </p:cNvSpPr>
            <p:nvPr/>
          </p:nvSpPr>
          <p:spPr bwMode="auto">
            <a:xfrm>
              <a:off x="2930" y="384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7" name="Line 55">
              <a:extLst>
                <a:ext uri="{FF2B5EF4-FFF2-40B4-BE49-F238E27FC236}">
                  <a16:creationId xmlns:a16="http://schemas.microsoft.com/office/drawing/2014/main" id="{237C4239-A578-53AD-B49C-A689075519FC}"/>
                </a:ext>
              </a:extLst>
            </p:cNvPr>
            <p:cNvSpPr>
              <a:spLocks noChangeShapeType="1"/>
            </p:cNvSpPr>
            <p:nvPr/>
          </p:nvSpPr>
          <p:spPr bwMode="auto">
            <a:xfrm>
              <a:off x="2930" y="3984"/>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8" name="Line 56">
              <a:extLst>
                <a:ext uri="{FF2B5EF4-FFF2-40B4-BE49-F238E27FC236}">
                  <a16:creationId xmlns:a16="http://schemas.microsoft.com/office/drawing/2014/main" id="{24BB6CFD-8CE7-57D1-5D7A-3ACC63CDC482}"/>
                </a:ext>
              </a:extLst>
            </p:cNvPr>
            <p:cNvSpPr>
              <a:spLocks noChangeShapeType="1"/>
            </p:cNvSpPr>
            <p:nvPr/>
          </p:nvSpPr>
          <p:spPr bwMode="auto">
            <a:xfrm>
              <a:off x="2930" y="4128"/>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39" name="Line 57">
              <a:extLst>
                <a:ext uri="{FF2B5EF4-FFF2-40B4-BE49-F238E27FC236}">
                  <a16:creationId xmlns:a16="http://schemas.microsoft.com/office/drawing/2014/main" id="{D99462FD-1574-F4EB-B786-A800D735F9B8}"/>
                </a:ext>
              </a:extLst>
            </p:cNvPr>
            <p:cNvSpPr>
              <a:spLocks noChangeShapeType="1"/>
            </p:cNvSpPr>
            <p:nvPr/>
          </p:nvSpPr>
          <p:spPr bwMode="auto">
            <a:xfrm>
              <a:off x="2930" y="427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0" name="Line 58">
              <a:extLst>
                <a:ext uri="{FF2B5EF4-FFF2-40B4-BE49-F238E27FC236}">
                  <a16:creationId xmlns:a16="http://schemas.microsoft.com/office/drawing/2014/main" id="{23878D97-F820-5033-DA08-023377C815BC}"/>
                </a:ext>
              </a:extLst>
            </p:cNvPr>
            <p:cNvSpPr>
              <a:spLocks noChangeShapeType="1"/>
            </p:cNvSpPr>
            <p:nvPr/>
          </p:nvSpPr>
          <p:spPr bwMode="auto">
            <a:xfrm>
              <a:off x="2930" y="441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1" name="Line 59">
              <a:extLst>
                <a:ext uri="{FF2B5EF4-FFF2-40B4-BE49-F238E27FC236}">
                  <a16:creationId xmlns:a16="http://schemas.microsoft.com/office/drawing/2014/main" id="{B7C9A089-C8E4-49DB-DFF9-04E7E86CE21E}"/>
                </a:ext>
              </a:extLst>
            </p:cNvPr>
            <p:cNvSpPr>
              <a:spLocks noChangeShapeType="1"/>
            </p:cNvSpPr>
            <p:nvPr/>
          </p:nvSpPr>
          <p:spPr bwMode="auto">
            <a:xfrm>
              <a:off x="2162" y="360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2" name="Line 60">
              <a:extLst>
                <a:ext uri="{FF2B5EF4-FFF2-40B4-BE49-F238E27FC236}">
                  <a16:creationId xmlns:a16="http://schemas.microsoft.com/office/drawing/2014/main" id="{C22F37FB-6598-6306-63BC-9C49A27EC736}"/>
                </a:ext>
              </a:extLst>
            </p:cNvPr>
            <p:cNvSpPr>
              <a:spLocks noChangeShapeType="1"/>
            </p:cNvSpPr>
            <p:nvPr/>
          </p:nvSpPr>
          <p:spPr bwMode="auto">
            <a:xfrm>
              <a:off x="2162" y="417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3" name="Line 61">
              <a:extLst>
                <a:ext uri="{FF2B5EF4-FFF2-40B4-BE49-F238E27FC236}">
                  <a16:creationId xmlns:a16="http://schemas.microsoft.com/office/drawing/2014/main" id="{79483C2D-A51B-ABCD-D4DE-FCECC35927C8}"/>
                </a:ext>
              </a:extLst>
            </p:cNvPr>
            <p:cNvSpPr>
              <a:spLocks noChangeShapeType="1"/>
            </p:cNvSpPr>
            <p:nvPr/>
          </p:nvSpPr>
          <p:spPr bwMode="auto">
            <a:xfrm>
              <a:off x="3026" y="379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latin typeface="HGP創英角ﾎﾟｯﾌﾟ体" panose="040B0A00000000000000" pitchFamily="50" charset="-128"/>
                <a:ea typeface="HGP創英角ﾎﾟｯﾌﾟ体" panose="040B0A00000000000000" pitchFamily="50" charset="-128"/>
              </a:endParaRPr>
            </a:p>
          </p:txBody>
        </p:sp>
        <p:sp>
          <p:nvSpPr>
            <p:cNvPr id="41044" name="Line 62">
              <a:extLst>
                <a:ext uri="{FF2B5EF4-FFF2-40B4-BE49-F238E27FC236}">
                  <a16:creationId xmlns:a16="http://schemas.microsoft.com/office/drawing/2014/main" id="{A58ACF11-1DA7-A53A-6D69-0124D750B521}"/>
                </a:ext>
              </a:extLst>
            </p:cNvPr>
            <p:cNvSpPr>
              <a:spLocks noChangeShapeType="1"/>
            </p:cNvSpPr>
            <p:nvPr/>
          </p:nvSpPr>
          <p:spPr bwMode="auto">
            <a:xfrm>
              <a:off x="2834" y="3456"/>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5" name="Line 63">
              <a:extLst>
                <a:ext uri="{FF2B5EF4-FFF2-40B4-BE49-F238E27FC236}">
                  <a16:creationId xmlns:a16="http://schemas.microsoft.com/office/drawing/2014/main" id="{90732A64-F5DB-EE6D-4C18-AF4FA123CBA4}"/>
                </a:ext>
              </a:extLst>
            </p:cNvPr>
            <p:cNvSpPr>
              <a:spLocks noChangeShapeType="1"/>
            </p:cNvSpPr>
            <p:nvPr/>
          </p:nvSpPr>
          <p:spPr bwMode="auto">
            <a:xfrm>
              <a:off x="2928" y="3410"/>
              <a:ext cx="0" cy="14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6" name="Line 64">
              <a:extLst>
                <a:ext uri="{FF2B5EF4-FFF2-40B4-BE49-F238E27FC236}">
                  <a16:creationId xmlns:a16="http://schemas.microsoft.com/office/drawing/2014/main" id="{7197A1F3-AB18-823E-AB96-AC2D1F887722}"/>
                </a:ext>
              </a:extLst>
            </p:cNvPr>
            <p:cNvSpPr>
              <a:spLocks noChangeShapeType="1"/>
            </p:cNvSpPr>
            <p:nvPr/>
          </p:nvSpPr>
          <p:spPr bwMode="auto">
            <a:xfrm>
              <a:off x="2928" y="3698"/>
              <a:ext cx="0" cy="14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7" name="Line 65">
              <a:extLst>
                <a:ext uri="{FF2B5EF4-FFF2-40B4-BE49-F238E27FC236}">
                  <a16:creationId xmlns:a16="http://schemas.microsoft.com/office/drawing/2014/main" id="{FC4DE98E-5E93-1276-59A4-4A0D076EE3AE}"/>
                </a:ext>
              </a:extLst>
            </p:cNvPr>
            <p:cNvSpPr>
              <a:spLocks noChangeShapeType="1"/>
            </p:cNvSpPr>
            <p:nvPr/>
          </p:nvSpPr>
          <p:spPr bwMode="auto">
            <a:xfrm>
              <a:off x="2928" y="3986"/>
              <a:ext cx="0" cy="14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8" name="Line 66">
              <a:extLst>
                <a:ext uri="{FF2B5EF4-FFF2-40B4-BE49-F238E27FC236}">
                  <a16:creationId xmlns:a16="http://schemas.microsoft.com/office/drawing/2014/main" id="{C1FFCFFB-E049-49BF-292B-B3EF88E4803E}"/>
                </a:ext>
              </a:extLst>
            </p:cNvPr>
            <p:cNvSpPr>
              <a:spLocks noChangeShapeType="1"/>
            </p:cNvSpPr>
            <p:nvPr/>
          </p:nvSpPr>
          <p:spPr bwMode="auto">
            <a:xfrm>
              <a:off x="2928" y="4274"/>
              <a:ext cx="0" cy="14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49" name="Line 67">
              <a:extLst>
                <a:ext uri="{FF2B5EF4-FFF2-40B4-BE49-F238E27FC236}">
                  <a16:creationId xmlns:a16="http://schemas.microsoft.com/office/drawing/2014/main" id="{924F40FE-64C0-5272-ED5E-505DF7BB41DD}"/>
                </a:ext>
              </a:extLst>
            </p:cNvPr>
            <p:cNvSpPr>
              <a:spLocks noChangeShapeType="1"/>
            </p:cNvSpPr>
            <p:nvPr/>
          </p:nvSpPr>
          <p:spPr bwMode="auto">
            <a:xfrm>
              <a:off x="2834" y="3744"/>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50" name="Line 68">
              <a:extLst>
                <a:ext uri="{FF2B5EF4-FFF2-40B4-BE49-F238E27FC236}">
                  <a16:creationId xmlns:a16="http://schemas.microsoft.com/office/drawing/2014/main" id="{541A403A-1045-8912-CF8C-8F0B5750372A}"/>
                </a:ext>
              </a:extLst>
            </p:cNvPr>
            <p:cNvSpPr>
              <a:spLocks noChangeShapeType="1"/>
            </p:cNvSpPr>
            <p:nvPr/>
          </p:nvSpPr>
          <p:spPr bwMode="auto">
            <a:xfrm>
              <a:off x="2834" y="4032"/>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51" name="Line 69">
              <a:extLst>
                <a:ext uri="{FF2B5EF4-FFF2-40B4-BE49-F238E27FC236}">
                  <a16:creationId xmlns:a16="http://schemas.microsoft.com/office/drawing/2014/main" id="{D55D0D5F-82FF-F323-9AB0-EA8475D3BA21}"/>
                </a:ext>
              </a:extLst>
            </p:cNvPr>
            <p:cNvSpPr>
              <a:spLocks noChangeShapeType="1"/>
            </p:cNvSpPr>
            <p:nvPr/>
          </p:nvSpPr>
          <p:spPr bwMode="auto">
            <a:xfrm>
              <a:off x="2834" y="4320"/>
              <a:ext cx="9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1052" name="Line 70">
              <a:extLst>
                <a:ext uri="{FF2B5EF4-FFF2-40B4-BE49-F238E27FC236}">
                  <a16:creationId xmlns:a16="http://schemas.microsoft.com/office/drawing/2014/main" id="{43675D27-4CA3-B8F7-1861-241EFCFF82A3}"/>
                </a:ext>
              </a:extLst>
            </p:cNvPr>
            <p:cNvSpPr>
              <a:spLocks noChangeShapeType="1"/>
            </p:cNvSpPr>
            <p:nvPr/>
          </p:nvSpPr>
          <p:spPr bwMode="auto">
            <a:xfrm>
              <a:off x="699" y="3418"/>
              <a:ext cx="622"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41053" name="Line 74">
              <a:extLst>
                <a:ext uri="{FF2B5EF4-FFF2-40B4-BE49-F238E27FC236}">
                  <a16:creationId xmlns:a16="http://schemas.microsoft.com/office/drawing/2014/main" id="{14031D77-36BD-BBC2-E033-E53311C3A586}"/>
                </a:ext>
              </a:extLst>
            </p:cNvPr>
            <p:cNvSpPr>
              <a:spLocks noChangeShapeType="1"/>
            </p:cNvSpPr>
            <p:nvPr/>
          </p:nvSpPr>
          <p:spPr bwMode="auto">
            <a:xfrm flipH="1" flipV="1">
              <a:off x="1873" y="4321"/>
              <a:ext cx="430" cy="9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41054" name="Rectangle 78">
              <a:extLst>
                <a:ext uri="{FF2B5EF4-FFF2-40B4-BE49-F238E27FC236}">
                  <a16:creationId xmlns:a16="http://schemas.microsoft.com/office/drawing/2014/main" id="{A36E91AF-E2A6-7FE0-2B0B-5C4CDE3C0BB7}"/>
                </a:ext>
              </a:extLst>
            </p:cNvPr>
            <p:cNvSpPr>
              <a:spLocks noChangeArrowheads="1"/>
            </p:cNvSpPr>
            <p:nvPr/>
          </p:nvSpPr>
          <p:spPr bwMode="auto">
            <a:xfrm>
              <a:off x="746" y="3235"/>
              <a:ext cx="473"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spcBef>
                  <a:spcPct val="0"/>
                </a:spcBef>
                <a:buFontTx/>
                <a:buNone/>
              </a:pPr>
              <a:r>
                <a:rPr lang="ja-JP" altLang="en-US" sz="1400" dirty="0">
                  <a:latin typeface="HGP創英角ﾎﾟｯﾌﾟ体" panose="040B0A00000000000000" pitchFamily="50" charset="-128"/>
                  <a:ea typeface="HGP創英角ﾎﾟｯﾌﾟ体" panose="040B0A00000000000000" pitchFamily="50" charset="-128"/>
                </a:rPr>
                <a:t>手段の展開</a:t>
              </a:r>
            </a:p>
          </p:txBody>
        </p:sp>
        <p:sp>
          <p:nvSpPr>
            <p:cNvPr id="41055" name="Rectangle 79">
              <a:extLst>
                <a:ext uri="{FF2B5EF4-FFF2-40B4-BE49-F238E27FC236}">
                  <a16:creationId xmlns:a16="http://schemas.microsoft.com/office/drawing/2014/main" id="{CE7F6254-0201-AB58-AD81-1BA046C43ADD}"/>
                </a:ext>
              </a:extLst>
            </p:cNvPr>
            <p:cNvSpPr>
              <a:spLocks noChangeArrowheads="1"/>
            </p:cNvSpPr>
            <p:nvPr/>
          </p:nvSpPr>
          <p:spPr bwMode="auto">
            <a:xfrm>
              <a:off x="2285" y="4435"/>
              <a:ext cx="605"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spcBef>
                  <a:spcPct val="0"/>
                </a:spcBef>
                <a:buFontTx/>
                <a:buNone/>
              </a:pPr>
              <a:r>
                <a:rPr lang="en-US" altLang="ja-JP" sz="1400" dirty="0">
                  <a:latin typeface="HGP創英角ﾎﾟｯﾌﾟ体" panose="040B0A00000000000000" pitchFamily="50" charset="-128"/>
                  <a:ea typeface="HGP創英角ﾎﾟｯﾌﾟ体" panose="040B0A00000000000000" pitchFamily="50" charset="-128"/>
                </a:rPr>
                <a:t>⑤</a:t>
              </a:r>
              <a:r>
                <a:rPr lang="ja-JP" altLang="en-US" sz="1400" dirty="0">
                  <a:latin typeface="HGP創英角ﾎﾟｯﾌﾟ体" panose="040B0A00000000000000" pitchFamily="50" charset="-128"/>
                  <a:ea typeface="HGP創英角ﾎﾟｯﾌﾟ体" panose="040B0A00000000000000" pitchFamily="50" charset="-128"/>
                </a:rPr>
                <a:t>　目的の確認</a:t>
              </a:r>
            </a:p>
          </p:txBody>
        </p:sp>
        <p:sp>
          <p:nvSpPr>
            <p:cNvPr id="41056" name="Rectangle 80">
              <a:extLst>
                <a:ext uri="{FF2B5EF4-FFF2-40B4-BE49-F238E27FC236}">
                  <a16:creationId xmlns:a16="http://schemas.microsoft.com/office/drawing/2014/main" id="{7712E276-6D8E-48BA-E6D8-1FC2DC7AB830}"/>
                </a:ext>
              </a:extLst>
            </p:cNvPr>
            <p:cNvSpPr>
              <a:spLocks noChangeArrowheads="1"/>
            </p:cNvSpPr>
            <p:nvPr/>
          </p:nvSpPr>
          <p:spPr bwMode="auto">
            <a:xfrm>
              <a:off x="746" y="3616"/>
              <a:ext cx="332"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200">
                  <a:latin typeface="HGP創英角ﾎﾟｯﾌﾟ体" panose="040B0A00000000000000" pitchFamily="50" charset="-128"/>
                  <a:ea typeface="HGP創英角ﾎﾟｯﾌﾟ体" panose="040B0A00000000000000" pitchFamily="50" charset="-128"/>
                </a:rPr>
                <a:t>①</a:t>
              </a:r>
              <a:r>
                <a:rPr lang="ja-JP" altLang="en-US" sz="1200">
                  <a:latin typeface="HGP創英角ﾎﾟｯﾌﾟ体" panose="040B0A00000000000000" pitchFamily="50" charset="-128"/>
                  <a:ea typeface="HGP創英角ﾎﾟｯﾌﾟ体" panose="040B0A00000000000000" pitchFamily="50" charset="-128"/>
                </a:rPr>
                <a:t>　目的</a:t>
              </a:r>
            </a:p>
          </p:txBody>
        </p:sp>
        <p:sp>
          <p:nvSpPr>
            <p:cNvPr id="41057" name="Rectangle 81">
              <a:extLst>
                <a:ext uri="{FF2B5EF4-FFF2-40B4-BE49-F238E27FC236}">
                  <a16:creationId xmlns:a16="http://schemas.microsoft.com/office/drawing/2014/main" id="{4BFD3488-CEFC-3E23-2ACF-1981B6D3BA4D}"/>
                </a:ext>
              </a:extLst>
            </p:cNvPr>
            <p:cNvSpPr>
              <a:spLocks noChangeArrowheads="1"/>
            </p:cNvSpPr>
            <p:nvPr/>
          </p:nvSpPr>
          <p:spPr bwMode="auto">
            <a:xfrm>
              <a:off x="1607" y="3328"/>
              <a:ext cx="516"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dirty="0">
                  <a:latin typeface="HGP創英角ﾎﾟｯﾌﾟ体" panose="040B0A00000000000000" pitchFamily="50" charset="-128"/>
                  <a:ea typeface="HGP創英角ﾎﾟｯﾌﾟ体" panose="040B0A00000000000000" pitchFamily="50" charset="-128"/>
                </a:rPr>
                <a:t>②</a:t>
              </a:r>
              <a:r>
                <a:rPr lang="ja-JP" altLang="en-US" sz="1400" dirty="0">
                  <a:latin typeface="HGP創英角ﾎﾟｯﾌﾟ体" panose="040B0A00000000000000" pitchFamily="50" charset="-128"/>
                  <a:ea typeface="HGP創英角ﾎﾟｯﾌﾟ体" panose="040B0A00000000000000" pitchFamily="50" charset="-128"/>
                </a:rPr>
                <a:t>　１次手段</a:t>
              </a:r>
            </a:p>
          </p:txBody>
        </p:sp>
        <p:sp>
          <p:nvSpPr>
            <p:cNvPr id="41058" name="Rectangle 82">
              <a:extLst>
                <a:ext uri="{FF2B5EF4-FFF2-40B4-BE49-F238E27FC236}">
                  <a16:creationId xmlns:a16="http://schemas.microsoft.com/office/drawing/2014/main" id="{6984FD3F-C665-399D-1018-DB847D464322}"/>
                </a:ext>
              </a:extLst>
            </p:cNvPr>
            <p:cNvSpPr>
              <a:spLocks noChangeArrowheads="1"/>
            </p:cNvSpPr>
            <p:nvPr/>
          </p:nvSpPr>
          <p:spPr bwMode="auto">
            <a:xfrm>
              <a:off x="2316" y="3231"/>
              <a:ext cx="516"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HGP創英角ﾎﾟｯﾌﾟ体" panose="040B0A00000000000000" pitchFamily="50" charset="-128"/>
                  <a:ea typeface="HGP創英角ﾎﾟｯﾌﾟ体" panose="040B0A00000000000000" pitchFamily="50" charset="-128"/>
                </a:rPr>
                <a:t>③</a:t>
              </a:r>
              <a:r>
                <a:rPr lang="ja-JP" altLang="en-US" sz="1400">
                  <a:latin typeface="HGP創英角ﾎﾟｯﾌﾟ体" panose="040B0A00000000000000" pitchFamily="50" charset="-128"/>
                  <a:ea typeface="HGP創英角ﾎﾟｯﾌﾟ体" panose="040B0A00000000000000" pitchFamily="50" charset="-128"/>
                </a:rPr>
                <a:t>　２次手段</a:t>
              </a:r>
            </a:p>
          </p:txBody>
        </p:sp>
        <p:sp>
          <p:nvSpPr>
            <p:cNvPr id="41059" name="Rectangle 89">
              <a:extLst>
                <a:ext uri="{FF2B5EF4-FFF2-40B4-BE49-F238E27FC236}">
                  <a16:creationId xmlns:a16="http://schemas.microsoft.com/office/drawing/2014/main" id="{BCCC1FF8-1A00-0ED2-B785-19D34F3CE3BC}"/>
                </a:ext>
              </a:extLst>
            </p:cNvPr>
            <p:cNvSpPr>
              <a:spLocks noChangeArrowheads="1"/>
            </p:cNvSpPr>
            <p:nvPr/>
          </p:nvSpPr>
          <p:spPr bwMode="auto">
            <a:xfrm>
              <a:off x="3010" y="3174"/>
              <a:ext cx="655"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en-US" altLang="ja-JP" sz="1400">
                  <a:latin typeface="HGP創英角ﾎﾟｯﾌﾟ体" panose="040B0A00000000000000" pitchFamily="50" charset="-128"/>
                  <a:ea typeface="HGP創英角ﾎﾟｯﾌﾟ体" panose="040B0A00000000000000" pitchFamily="50" charset="-128"/>
                </a:rPr>
                <a:t>④</a:t>
              </a:r>
              <a:r>
                <a:rPr lang="ja-JP" altLang="en-US" sz="1400">
                  <a:latin typeface="HGP創英角ﾎﾟｯﾌﾟ体" panose="040B0A00000000000000" pitchFamily="50" charset="-128"/>
                  <a:ea typeface="HGP創英角ﾎﾟｯﾌﾟ体" panose="040B0A00000000000000" pitchFamily="50" charset="-128"/>
                </a:rPr>
                <a:t>　３次手段</a:t>
              </a:r>
            </a:p>
          </p:txBody>
        </p:sp>
      </p:grpSp>
      <p:grpSp>
        <p:nvGrpSpPr>
          <p:cNvPr id="40963" name="Group 57">
            <a:extLst>
              <a:ext uri="{FF2B5EF4-FFF2-40B4-BE49-F238E27FC236}">
                <a16:creationId xmlns:a16="http://schemas.microsoft.com/office/drawing/2014/main" id="{67C9EE6E-4078-9D3F-AFB5-F4295B3AFA1E}"/>
              </a:ext>
            </a:extLst>
          </p:cNvPr>
          <p:cNvGrpSpPr>
            <a:grpSpLocks/>
          </p:cNvGrpSpPr>
          <p:nvPr/>
        </p:nvGrpSpPr>
        <p:grpSpPr bwMode="auto">
          <a:xfrm>
            <a:off x="704850" y="3562350"/>
            <a:ext cx="7829550" cy="2990850"/>
            <a:chOff x="444" y="4728"/>
            <a:chExt cx="3603" cy="1308"/>
          </a:xfrm>
        </p:grpSpPr>
        <p:sp>
          <p:nvSpPr>
            <p:cNvPr id="40965" name="Rectangle 26">
              <a:extLst>
                <a:ext uri="{FF2B5EF4-FFF2-40B4-BE49-F238E27FC236}">
                  <a16:creationId xmlns:a16="http://schemas.microsoft.com/office/drawing/2014/main" id="{924CA9FA-6D09-1133-0C62-D044D016FCDB}"/>
                </a:ext>
              </a:extLst>
            </p:cNvPr>
            <p:cNvSpPr>
              <a:spLocks noChangeArrowheads="1"/>
            </p:cNvSpPr>
            <p:nvPr/>
          </p:nvSpPr>
          <p:spPr bwMode="auto">
            <a:xfrm>
              <a:off x="444" y="4929"/>
              <a:ext cx="270" cy="945"/>
            </a:xfrm>
            <a:prstGeom prst="rect">
              <a:avLst/>
            </a:prstGeom>
            <a:noFill/>
            <a:ln w="127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ja-JP" altLang="en-US" sz="1500" dirty="0">
                  <a:latin typeface="HGP創英角ﾎﾟｯﾌﾟ体" panose="040B0A00000000000000" pitchFamily="50" charset="-128"/>
                  <a:ea typeface="HGP創英角ﾎﾟｯﾌﾟ体" panose="040B0A00000000000000" pitchFamily="50" charset="-128"/>
                </a:rPr>
                <a:t>ＱＣサークル活動を</a:t>
              </a:r>
              <a:br>
                <a:rPr lang="ja-JP" altLang="en-US" sz="1500" dirty="0">
                  <a:latin typeface="HGP創英角ﾎﾟｯﾌﾟ体" panose="040B0A00000000000000" pitchFamily="50" charset="-128"/>
                  <a:ea typeface="HGP創英角ﾎﾟｯﾌﾟ体" panose="040B0A00000000000000" pitchFamily="50" charset="-128"/>
                </a:rPr>
              </a:br>
              <a:r>
                <a:rPr lang="ja-JP" altLang="en-US" sz="1500" dirty="0">
                  <a:latin typeface="HGP創英角ﾎﾟｯﾌﾟ体" panose="040B0A00000000000000" pitchFamily="50" charset="-128"/>
                  <a:ea typeface="HGP創英角ﾎﾟｯﾌﾟ体" panose="040B0A00000000000000" pitchFamily="50" charset="-128"/>
                </a:rPr>
                <a:t>　　活発にするためには</a:t>
              </a:r>
            </a:p>
          </p:txBody>
        </p:sp>
        <p:sp>
          <p:nvSpPr>
            <p:cNvPr id="40966" name="Rectangle 27">
              <a:extLst>
                <a:ext uri="{FF2B5EF4-FFF2-40B4-BE49-F238E27FC236}">
                  <a16:creationId xmlns:a16="http://schemas.microsoft.com/office/drawing/2014/main" id="{297DE4BB-3652-81B4-80C5-42A6CBF8A37F}"/>
                </a:ext>
              </a:extLst>
            </p:cNvPr>
            <p:cNvSpPr>
              <a:spLocks noChangeArrowheads="1"/>
            </p:cNvSpPr>
            <p:nvPr/>
          </p:nvSpPr>
          <p:spPr bwMode="auto">
            <a:xfrm>
              <a:off x="897" y="4920"/>
              <a:ext cx="708"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事務局がサークルの</a:t>
              </a:r>
              <a:br>
                <a:rPr lang="ja-JP" altLang="en-US" sz="1200">
                  <a:latin typeface="HGP創英角ﾎﾟｯﾌﾟ体" panose="040B0A00000000000000" pitchFamily="50" charset="-128"/>
                  <a:ea typeface="HGP創英角ﾎﾟｯﾌﾟ体" panose="040B0A00000000000000" pitchFamily="50" charset="-128"/>
                </a:rPr>
              </a:br>
              <a:r>
                <a:rPr lang="ja-JP" altLang="en-US" sz="1200">
                  <a:latin typeface="HGP創英角ﾎﾟｯﾌﾟ体" panose="040B0A00000000000000" pitchFamily="50" charset="-128"/>
                  <a:ea typeface="HGP創英角ﾎﾟｯﾌﾟ体" panose="040B0A00000000000000" pitchFamily="50" charset="-128"/>
                </a:rPr>
                <a:t>面倒をよく見る</a:t>
              </a:r>
            </a:p>
          </p:txBody>
        </p:sp>
        <p:sp>
          <p:nvSpPr>
            <p:cNvPr id="40967" name="Rectangle 27">
              <a:extLst>
                <a:ext uri="{FF2B5EF4-FFF2-40B4-BE49-F238E27FC236}">
                  <a16:creationId xmlns:a16="http://schemas.microsoft.com/office/drawing/2014/main" id="{1FBF8D02-CEF8-F90D-B08E-2CA8E341A686}"/>
                </a:ext>
              </a:extLst>
            </p:cNvPr>
            <p:cNvSpPr>
              <a:spLocks noChangeArrowheads="1"/>
            </p:cNvSpPr>
            <p:nvPr/>
          </p:nvSpPr>
          <p:spPr bwMode="auto">
            <a:xfrm>
              <a:off x="897" y="5622"/>
              <a:ext cx="708"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上司がアドバイス</a:t>
              </a:r>
              <a:br>
                <a:rPr lang="ja-JP" altLang="en-US" sz="1200">
                  <a:latin typeface="HGP創英角ﾎﾟｯﾌﾟ体" panose="040B0A00000000000000" pitchFamily="50" charset="-128"/>
                  <a:ea typeface="HGP創英角ﾎﾟｯﾌﾟ体" panose="040B0A00000000000000" pitchFamily="50" charset="-128"/>
                </a:rPr>
              </a:br>
              <a:r>
                <a:rPr lang="ja-JP" altLang="en-US" sz="1200">
                  <a:latin typeface="HGP創英角ﾎﾟｯﾌﾟ体" panose="040B0A00000000000000" pitchFamily="50" charset="-128"/>
                  <a:ea typeface="HGP創英角ﾎﾟｯﾌﾟ体" panose="040B0A00000000000000" pitchFamily="50" charset="-128"/>
                </a:rPr>
                <a:t>をする</a:t>
              </a:r>
            </a:p>
          </p:txBody>
        </p:sp>
        <p:sp>
          <p:nvSpPr>
            <p:cNvPr id="40968" name="Rectangle 27">
              <a:extLst>
                <a:ext uri="{FF2B5EF4-FFF2-40B4-BE49-F238E27FC236}">
                  <a16:creationId xmlns:a16="http://schemas.microsoft.com/office/drawing/2014/main" id="{449EFB07-2B9A-AC44-4A09-98E5B3D4FD86}"/>
                </a:ext>
              </a:extLst>
            </p:cNvPr>
            <p:cNvSpPr>
              <a:spLocks noChangeArrowheads="1"/>
            </p:cNvSpPr>
            <p:nvPr/>
          </p:nvSpPr>
          <p:spPr bwMode="auto">
            <a:xfrm>
              <a:off x="1797" y="4767"/>
              <a:ext cx="7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各社のＱＣサークルの</a:t>
              </a:r>
              <a:br>
                <a:rPr lang="ja-JP" altLang="en-US" sz="1200">
                  <a:latin typeface="HGP創英角ﾎﾟｯﾌﾟ体" panose="040B0A00000000000000" pitchFamily="50" charset="-128"/>
                  <a:ea typeface="HGP創英角ﾎﾟｯﾌﾟ体" panose="040B0A00000000000000" pitchFamily="50" charset="-128"/>
                </a:rPr>
              </a:br>
              <a:r>
                <a:rPr lang="ja-JP" altLang="en-US" sz="1200">
                  <a:latin typeface="HGP創英角ﾎﾟｯﾌﾟ体" panose="040B0A00000000000000" pitchFamily="50" charset="-128"/>
                  <a:ea typeface="HGP創英角ﾎﾟｯﾌﾟ体" panose="040B0A00000000000000" pitchFamily="50" charset="-128"/>
                </a:rPr>
                <a:t>運営方法を調べる</a:t>
              </a:r>
            </a:p>
          </p:txBody>
        </p:sp>
        <p:sp>
          <p:nvSpPr>
            <p:cNvPr id="40969" name="Rectangle 27">
              <a:extLst>
                <a:ext uri="{FF2B5EF4-FFF2-40B4-BE49-F238E27FC236}">
                  <a16:creationId xmlns:a16="http://schemas.microsoft.com/office/drawing/2014/main" id="{AE51A2A9-34AC-629F-3212-6B342DC5225B}"/>
                </a:ext>
              </a:extLst>
            </p:cNvPr>
            <p:cNvSpPr>
              <a:spLocks noChangeArrowheads="1"/>
            </p:cNvSpPr>
            <p:nvPr/>
          </p:nvSpPr>
          <p:spPr bwMode="auto">
            <a:xfrm>
              <a:off x="1797" y="5097"/>
              <a:ext cx="7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サークルのニーズを</a:t>
              </a:r>
              <a:br>
                <a:rPr lang="ja-JP" altLang="en-US" sz="1200">
                  <a:latin typeface="HGP創英角ﾎﾟｯﾌﾟ体" panose="040B0A00000000000000" pitchFamily="50" charset="-128"/>
                  <a:ea typeface="HGP創英角ﾎﾟｯﾌﾟ体" panose="040B0A00000000000000" pitchFamily="50" charset="-128"/>
                </a:rPr>
              </a:br>
              <a:r>
                <a:rPr lang="ja-JP" altLang="en-US" sz="1200">
                  <a:latin typeface="HGP創英角ﾎﾟｯﾌﾟ体" panose="040B0A00000000000000" pitchFamily="50" charset="-128"/>
                  <a:ea typeface="HGP創英角ﾎﾟｯﾌﾟ体" panose="040B0A00000000000000" pitchFamily="50" charset="-128"/>
                </a:rPr>
                <a:t>正しくつかむ</a:t>
              </a:r>
            </a:p>
          </p:txBody>
        </p:sp>
        <p:sp>
          <p:nvSpPr>
            <p:cNvPr id="40970" name="Rectangle 27">
              <a:extLst>
                <a:ext uri="{FF2B5EF4-FFF2-40B4-BE49-F238E27FC236}">
                  <a16:creationId xmlns:a16="http://schemas.microsoft.com/office/drawing/2014/main" id="{F5E800B0-9B9A-0D82-80B2-E35E54C57665}"/>
                </a:ext>
              </a:extLst>
            </p:cNvPr>
            <p:cNvSpPr>
              <a:spLocks noChangeArrowheads="1"/>
            </p:cNvSpPr>
            <p:nvPr/>
          </p:nvSpPr>
          <p:spPr bwMode="auto">
            <a:xfrm>
              <a:off x="1797" y="5469"/>
              <a:ext cx="7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ＱＣサークルの運営</a:t>
              </a:r>
              <a:br>
                <a:rPr lang="ja-JP" altLang="en-US" sz="1200">
                  <a:latin typeface="HGP創英角ﾎﾟｯﾌﾟ体" panose="040B0A00000000000000" pitchFamily="50" charset="-128"/>
                  <a:ea typeface="HGP創英角ﾎﾟｯﾌﾟ体" panose="040B0A00000000000000" pitchFamily="50" charset="-128"/>
                </a:rPr>
              </a:br>
              <a:r>
                <a:rPr lang="ja-JP" altLang="en-US" sz="1200">
                  <a:latin typeface="HGP創英角ﾎﾟｯﾌﾟ体" panose="040B0A00000000000000" pitchFamily="50" charset="-128"/>
                  <a:ea typeface="HGP創英角ﾎﾟｯﾌﾟ体" panose="040B0A00000000000000" pitchFamily="50" charset="-128"/>
                </a:rPr>
                <a:t>方法を理解する</a:t>
              </a:r>
            </a:p>
          </p:txBody>
        </p:sp>
        <p:sp>
          <p:nvSpPr>
            <p:cNvPr id="40971" name="Rectangle 27">
              <a:extLst>
                <a:ext uri="{FF2B5EF4-FFF2-40B4-BE49-F238E27FC236}">
                  <a16:creationId xmlns:a16="http://schemas.microsoft.com/office/drawing/2014/main" id="{EF035226-6266-41C9-53FF-605A572DB4DC}"/>
                </a:ext>
              </a:extLst>
            </p:cNvPr>
            <p:cNvSpPr>
              <a:spLocks noChangeArrowheads="1"/>
            </p:cNvSpPr>
            <p:nvPr/>
          </p:nvSpPr>
          <p:spPr bwMode="auto">
            <a:xfrm>
              <a:off x="1797" y="5796"/>
              <a:ext cx="765" cy="19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各サークルの実態</a:t>
              </a:r>
              <a:br>
                <a:rPr lang="ja-JP" altLang="en-US" sz="1200">
                  <a:latin typeface="HGP創英角ﾎﾟｯﾌﾟ体" panose="040B0A00000000000000" pitchFamily="50" charset="-128"/>
                  <a:ea typeface="HGP創英角ﾎﾟｯﾌﾟ体" panose="040B0A00000000000000" pitchFamily="50" charset="-128"/>
                </a:rPr>
              </a:br>
              <a:r>
                <a:rPr lang="ja-JP" altLang="en-US" sz="1200">
                  <a:latin typeface="HGP創英角ﾎﾟｯﾌﾟ体" panose="040B0A00000000000000" pitchFamily="50" charset="-128"/>
                  <a:ea typeface="HGP創英角ﾎﾟｯﾌﾟ体" panose="040B0A00000000000000" pitchFamily="50" charset="-128"/>
                </a:rPr>
                <a:t>を把握する</a:t>
              </a:r>
            </a:p>
          </p:txBody>
        </p:sp>
        <p:sp>
          <p:nvSpPr>
            <p:cNvPr id="40972" name="Rectangle 27">
              <a:extLst>
                <a:ext uri="{FF2B5EF4-FFF2-40B4-BE49-F238E27FC236}">
                  <a16:creationId xmlns:a16="http://schemas.microsoft.com/office/drawing/2014/main" id="{F86CF520-9CD8-F9C5-091B-E65E6E76E09B}"/>
                </a:ext>
              </a:extLst>
            </p:cNvPr>
            <p:cNvSpPr>
              <a:spLocks noChangeArrowheads="1"/>
            </p:cNvSpPr>
            <p:nvPr/>
          </p:nvSpPr>
          <p:spPr bwMode="auto">
            <a:xfrm>
              <a:off x="2742" y="4728"/>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発表会などで情報を得る</a:t>
              </a:r>
            </a:p>
          </p:txBody>
        </p:sp>
        <p:sp>
          <p:nvSpPr>
            <p:cNvPr id="40973" name="Rectangle 27">
              <a:extLst>
                <a:ext uri="{FF2B5EF4-FFF2-40B4-BE49-F238E27FC236}">
                  <a16:creationId xmlns:a16="http://schemas.microsoft.com/office/drawing/2014/main" id="{5B411510-6B62-4E02-D37A-3D28CE484709}"/>
                </a:ext>
              </a:extLst>
            </p:cNvPr>
            <p:cNvSpPr>
              <a:spLocks noChangeArrowheads="1"/>
            </p:cNvSpPr>
            <p:nvPr/>
          </p:nvSpPr>
          <p:spPr bwMode="auto">
            <a:xfrm>
              <a:off x="2742" y="4878"/>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各社の事務局を訪問する</a:t>
              </a:r>
            </a:p>
          </p:txBody>
        </p:sp>
        <p:sp>
          <p:nvSpPr>
            <p:cNvPr id="40974" name="Rectangle 27">
              <a:extLst>
                <a:ext uri="{FF2B5EF4-FFF2-40B4-BE49-F238E27FC236}">
                  <a16:creationId xmlns:a16="http://schemas.microsoft.com/office/drawing/2014/main" id="{EF5C53A4-44BE-3999-A621-9CECD40DD911}"/>
                </a:ext>
              </a:extLst>
            </p:cNvPr>
            <p:cNvSpPr>
              <a:spLocks noChangeArrowheads="1"/>
            </p:cNvSpPr>
            <p:nvPr/>
          </p:nvSpPr>
          <p:spPr bwMode="auto">
            <a:xfrm>
              <a:off x="2745" y="5073"/>
              <a:ext cx="1296"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サークルとの話し合いを多くする</a:t>
              </a:r>
            </a:p>
          </p:txBody>
        </p:sp>
        <p:sp>
          <p:nvSpPr>
            <p:cNvPr id="40975" name="Rectangle 27">
              <a:extLst>
                <a:ext uri="{FF2B5EF4-FFF2-40B4-BE49-F238E27FC236}">
                  <a16:creationId xmlns:a16="http://schemas.microsoft.com/office/drawing/2014/main" id="{82CC5E35-E6F6-24CA-3073-C9E30B4403BC}"/>
                </a:ext>
              </a:extLst>
            </p:cNvPr>
            <p:cNvSpPr>
              <a:spLocks noChangeArrowheads="1"/>
            </p:cNvSpPr>
            <p:nvPr/>
          </p:nvSpPr>
          <p:spPr bwMode="auto">
            <a:xfrm>
              <a:off x="2748" y="5220"/>
              <a:ext cx="1290"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データをＱ７で解析する</a:t>
              </a:r>
            </a:p>
          </p:txBody>
        </p:sp>
        <p:sp>
          <p:nvSpPr>
            <p:cNvPr id="40976" name="Rectangle 27">
              <a:extLst>
                <a:ext uri="{FF2B5EF4-FFF2-40B4-BE49-F238E27FC236}">
                  <a16:creationId xmlns:a16="http://schemas.microsoft.com/office/drawing/2014/main" id="{00FAA8DB-693D-8B85-DF4D-3E607A3E034F}"/>
                </a:ext>
              </a:extLst>
            </p:cNvPr>
            <p:cNvSpPr>
              <a:spLocks noChangeArrowheads="1"/>
            </p:cNvSpPr>
            <p:nvPr/>
          </p:nvSpPr>
          <p:spPr bwMode="auto">
            <a:xfrm>
              <a:off x="2742" y="5406"/>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ＱＣサークルの運営の教育を受ける</a:t>
              </a:r>
            </a:p>
          </p:txBody>
        </p:sp>
        <p:sp>
          <p:nvSpPr>
            <p:cNvPr id="40977" name="Rectangle 27">
              <a:extLst>
                <a:ext uri="{FF2B5EF4-FFF2-40B4-BE49-F238E27FC236}">
                  <a16:creationId xmlns:a16="http://schemas.microsoft.com/office/drawing/2014/main" id="{3B3B631A-175F-BC4C-7254-03F2805F79E0}"/>
                </a:ext>
              </a:extLst>
            </p:cNvPr>
            <p:cNvSpPr>
              <a:spLocks noChangeArrowheads="1"/>
            </p:cNvSpPr>
            <p:nvPr/>
          </p:nvSpPr>
          <p:spPr bwMode="auto">
            <a:xfrm>
              <a:off x="2742" y="5553"/>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管理者ＱＣサークルを行う</a:t>
              </a:r>
            </a:p>
          </p:txBody>
        </p:sp>
        <p:sp>
          <p:nvSpPr>
            <p:cNvPr id="40978" name="Rectangle 27">
              <a:extLst>
                <a:ext uri="{FF2B5EF4-FFF2-40B4-BE49-F238E27FC236}">
                  <a16:creationId xmlns:a16="http://schemas.microsoft.com/office/drawing/2014/main" id="{666B667A-096B-5D91-31DC-7A5E166494EE}"/>
                </a:ext>
              </a:extLst>
            </p:cNvPr>
            <p:cNvSpPr>
              <a:spLocks noChangeArrowheads="1"/>
            </p:cNvSpPr>
            <p:nvPr/>
          </p:nvSpPr>
          <p:spPr bwMode="auto">
            <a:xfrm>
              <a:off x="2739" y="5751"/>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自分の担当サークルと懇談会をする</a:t>
              </a:r>
            </a:p>
          </p:txBody>
        </p:sp>
        <p:sp>
          <p:nvSpPr>
            <p:cNvPr id="40979" name="Rectangle 27">
              <a:extLst>
                <a:ext uri="{FF2B5EF4-FFF2-40B4-BE49-F238E27FC236}">
                  <a16:creationId xmlns:a16="http://schemas.microsoft.com/office/drawing/2014/main" id="{BA94A104-0811-7612-BBF8-0AB931D162C0}"/>
                </a:ext>
              </a:extLst>
            </p:cNvPr>
            <p:cNvSpPr>
              <a:spLocks noChangeArrowheads="1"/>
            </p:cNvSpPr>
            <p:nvPr/>
          </p:nvSpPr>
          <p:spPr bwMode="auto">
            <a:xfrm>
              <a:off x="2742" y="5901"/>
              <a:ext cx="1305" cy="13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a:latin typeface="HGP創英角ﾎﾟｯﾌﾟ体" panose="040B0A00000000000000" pitchFamily="50" charset="-128"/>
                  <a:ea typeface="HGP創英角ﾎﾟｯﾌﾟ体" panose="040B0A00000000000000" pitchFamily="50" charset="-128"/>
                </a:rPr>
                <a:t>他社を含めサークル活動を観察する</a:t>
              </a:r>
            </a:p>
          </p:txBody>
        </p:sp>
        <p:cxnSp>
          <p:nvCxnSpPr>
            <p:cNvPr id="40980" name="直線コネクタ 115">
              <a:extLst>
                <a:ext uri="{FF2B5EF4-FFF2-40B4-BE49-F238E27FC236}">
                  <a16:creationId xmlns:a16="http://schemas.microsoft.com/office/drawing/2014/main" id="{7C3D2CDD-3029-5695-AC44-5AEB85B53642}"/>
                </a:ext>
              </a:extLst>
            </p:cNvPr>
            <p:cNvCxnSpPr>
              <a:cxnSpLocks noChangeShapeType="1"/>
            </p:cNvCxnSpPr>
            <p:nvPr/>
          </p:nvCxnSpPr>
          <p:spPr bwMode="auto">
            <a:xfrm flipV="1">
              <a:off x="713" y="5397"/>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1" name="直線コネクタ 116">
              <a:extLst>
                <a:ext uri="{FF2B5EF4-FFF2-40B4-BE49-F238E27FC236}">
                  <a16:creationId xmlns:a16="http://schemas.microsoft.com/office/drawing/2014/main" id="{D93E3D53-4B45-20A2-3545-C9AD5ECBDC3C}"/>
                </a:ext>
              </a:extLst>
            </p:cNvPr>
            <p:cNvCxnSpPr>
              <a:cxnSpLocks noChangeShapeType="1"/>
            </p:cNvCxnSpPr>
            <p:nvPr/>
          </p:nvCxnSpPr>
          <p:spPr bwMode="auto">
            <a:xfrm flipV="1">
              <a:off x="801" y="5022"/>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2" name="直線コネクタ 117">
              <a:extLst>
                <a:ext uri="{FF2B5EF4-FFF2-40B4-BE49-F238E27FC236}">
                  <a16:creationId xmlns:a16="http://schemas.microsoft.com/office/drawing/2014/main" id="{8AD51E79-5E2A-83AF-30B6-212DD80A8CDF}"/>
                </a:ext>
              </a:extLst>
            </p:cNvPr>
            <p:cNvCxnSpPr>
              <a:cxnSpLocks noChangeShapeType="1"/>
            </p:cNvCxnSpPr>
            <p:nvPr/>
          </p:nvCxnSpPr>
          <p:spPr bwMode="auto">
            <a:xfrm flipV="1">
              <a:off x="801" y="5730"/>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3" name="直線コネクタ 118">
              <a:extLst>
                <a:ext uri="{FF2B5EF4-FFF2-40B4-BE49-F238E27FC236}">
                  <a16:creationId xmlns:a16="http://schemas.microsoft.com/office/drawing/2014/main" id="{6555B4D0-E5FA-EF1D-86E5-5EF5555B954F}"/>
                </a:ext>
              </a:extLst>
            </p:cNvPr>
            <p:cNvCxnSpPr>
              <a:cxnSpLocks noChangeShapeType="1"/>
            </p:cNvCxnSpPr>
            <p:nvPr/>
          </p:nvCxnSpPr>
          <p:spPr bwMode="auto">
            <a:xfrm rot="5400000" flipH="1" flipV="1">
              <a:off x="454" y="5373"/>
              <a:ext cx="703" cy="1"/>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4" name="直線コネクタ 121">
              <a:extLst>
                <a:ext uri="{FF2B5EF4-FFF2-40B4-BE49-F238E27FC236}">
                  <a16:creationId xmlns:a16="http://schemas.microsoft.com/office/drawing/2014/main" id="{28EE1D11-FF93-AF97-9B8B-858B6A447D4D}"/>
                </a:ext>
              </a:extLst>
            </p:cNvPr>
            <p:cNvCxnSpPr>
              <a:cxnSpLocks noChangeShapeType="1"/>
            </p:cNvCxnSpPr>
            <p:nvPr/>
          </p:nvCxnSpPr>
          <p:spPr bwMode="auto">
            <a:xfrm flipV="1">
              <a:off x="1611" y="5016"/>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5" name="直線コネクタ 122">
              <a:extLst>
                <a:ext uri="{FF2B5EF4-FFF2-40B4-BE49-F238E27FC236}">
                  <a16:creationId xmlns:a16="http://schemas.microsoft.com/office/drawing/2014/main" id="{8E5A33CA-198F-5797-2874-4BCC8C8F8FE1}"/>
                </a:ext>
              </a:extLst>
            </p:cNvPr>
            <p:cNvCxnSpPr>
              <a:cxnSpLocks noChangeShapeType="1"/>
            </p:cNvCxnSpPr>
            <p:nvPr/>
          </p:nvCxnSpPr>
          <p:spPr bwMode="auto">
            <a:xfrm flipV="1">
              <a:off x="1710" y="4890"/>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6" name="直線コネクタ 123">
              <a:extLst>
                <a:ext uri="{FF2B5EF4-FFF2-40B4-BE49-F238E27FC236}">
                  <a16:creationId xmlns:a16="http://schemas.microsoft.com/office/drawing/2014/main" id="{B17577EB-0133-E1A9-124A-78ABD74018CF}"/>
                </a:ext>
              </a:extLst>
            </p:cNvPr>
            <p:cNvCxnSpPr>
              <a:cxnSpLocks noChangeShapeType="1"/>
            </p:cNvCxnSpPr>
            <p:nvPr/>
          </p:nvCxnSpPr>
          <p:spPr bwMode="auto">
            <a:xfrm flipV="1">
              <a:off x="1707" y="5181"/>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7" name="直線コネクタ 124">
              <a:extLst>
                <a:ext uri="{FF2B5EF4-FFF2-40B4-BE49-F238E27FC236}">
                  <a16:creationId xmlns:a16="http://schemas.microsoft.com/office/drawing/2014/main" id="{68D622C9-A0CC-8F69-40DB-0B063746EC0D}"/>
                </a:ext>
              </a:extLst>
            </p:cNvPr>
            <p:cNvCxnSpPr>
              <a:cxnSpLocks noChangeShapeType="1"/>
            </p:cNvCxnSpPr>
            <p:nvPr/>
          </p:nvCxnSpPr>
          <p:spPr bwMode="auto">
            <a:xfrm rot="5400000" flipH="1" flipV="1">
              <a:off x="1560" y="5035"/>
              <a:ext cx="295"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8" name="直線コネクタ 127">
              <a:extLst>
                <a:ext uri="{FF2B5EF4-FFF2-40B4-BE49-F238E27FC236}">
                  <a16:creationId xmlns:a16="http://schemas.microsoft.com/office/drawing/2014/main" id="{EBC82EC3-59D3-A784-CC03-9563746E7518}"/>
                </a:ext>
              </a:extLst>
            </p:cNvPr>
            <p:cNvCxnSpPr>
              <a:cxnSpLocks noChangeShapeType="1"/>
            </p:cNvCxnSpPr>
            <p:nvPr/>
          </p:nvCxnSpPr>
          <p:spPr bwMode="auto">
            <a:xfrm flipV="1">
              <a:off x="1611" y="5721"/>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89" name="直線コネクタ 128">
              <a:extLst>
                <a:ext uri="{FF2B5EF4-FFF2-40B4-BE49-F238E27FC236}">
                  <a16:creationId xmlns:a16="http://schemas.microsoft.com/office/drawing/2014/main" id="{04DF7456-5FE7-F2F4-29C5-5844A7606868}"/>
                </a:ext>
              </a:extLst>
            </p:cNvPr>
            <p:cNvCxnSpPr>
              <a:cxnSpLocks noChangeShapeType="1"/>
            </p:cNvCxnSpPr>
            <p:nvPr/>
          </p:nvCxnSpPr>
          <p:spPr bwMode="auto">
            <a:xfrm flipV="1">
              <a:off x="1710" y="5559"/>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0" name="直線コネクタ 129">
              <a:extLst>
                <a:ext uri="{FF2B5EF4-FFF2-40B4-BE49-F238E27FC236}">
                  <a16:creationId xmlns:a16="http://schemas.microsoft.com/office/drawing/2014/main" id="{6B12E36F-E58C-84DD-D957-119E9DB25777}"/>
                </a:ext>
              </a:extLst>
            </p:cNvPr>
            <p:cNvCxnSpPr>
              <a:cxnSpLocks noChangeShapeType="1"/>
            </p:cNvCxnSpPr>
            <p:nvPr/>
          </p:nvCxnSpPr>
          <p:spPr bwMode="auto">
            <a:xfrm flipV="1">
              <a:off x="1707" y="5886"/>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1" name="直線コネクタ 130">
              <a:extLst>
                <a:ext uri="{FF2B5EF4-FFF2-40B4-BE49-F238E27FC236}">
                  <a16:creationId xmlns:a16="http://schemas.microsoft.com/office/drawing/2014/main" id="{CD41E7B7-AFB6-EE23-3245-B7695269A1B8}"/>
                </a:ext>
              </a:extLst>
            </p:cNvPr>
            <p:cNvCxnSpPr>
              <a:cxnSpLocks noChangeShapeType="1"/>
            </p:cNvCxnSpPr>
            <p:nvPr/>
          </p:nvCxnSpPr>
          <p:spPr bwMode="auto">
            <a:xfrm rot="5400000" flipH="1" flipV="1">
              <a:off x="1543" y="5724"/>
              <a:ext cx="329"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2" name="直線コネクタ 131">
              <a:extLst>
                <a:ext uri="{FF2B5EF4-FFF2-40B4-BE49-F238E27FC236}">
                  <a16:creationId xmlns:a16="http://schemas.microsoft.com/office/drawing/2014/main" id="{2380C702-2D59-B110-7C9E-DD5AFFFA02F6}"/>
                </a:ext>
              </a:extLst>
            </p:cNvPr>
            <p:cNvCxnSpPr>
              <a:cxnSpLocks noChangeShapeType="1"/>
            </p:cNvCxnSpPr>
            <p:nvPr/>
          </p:nvCxnSpPr>
          <p:spPr bwMode="auto">
            <a:xfrm flipV="1">
              <a:off x="2559" y="4878"/>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3" name="直線コネクタ 132">
              <a:extLst>
                <a:ext uri="{FF2B5EF4-FFF2-40B4-BE49-F238E27FC236}">
                  <a16:creationId xmlns:a16="http://schemas.microsoft.com/office/drawing/2014/main" id="{6ACBE752-B762-9CA9-B83D-7742932D5A58}"/>
                </a:ext>
              </a:extLst>
            </p:cNvPr>
            <p:cNvCxnSpPr>
              <a:cxnSpLocks noChangeShapeType="1"/>
            </p:cNvCxnSpPr>
            <p:nvPr/>
          </p:nvCxnSpPr>
          <p:spPr bwMode="auto">
            <a:xfrm flipV="1">
              <a:off x="2655" y="4809"/>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4" name="直線コネクタ 133">
              <a:extLst>
                <a:ext uri="{FF2B5EF4-FFF2-40B4-BE49-F238E27FC236}">
                  <a16:creationId xmlns:a16="http://schemas.microsoft.com/office/drawing/2014/main" id="{DE2C852F-8CFB-0ED8-9B9B-2CE6E443E844}"/>
                </a:ext>
              </a:extLst>
            </p:cNvPr>
            <p:cNvCxnSpPr>
              <a:cxnSpLocks noChangeShapeType="1"/>
            </p:cNvCxnSpPr>
            <p:nvPr/>
          </p:nvCxnSpPr>
          <p:spPr bwMode="auto">
            <a:xfrm flipV="1">
              <a:off x="2652" y="4953"/>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5" name="直線コネクタ 134">
              <a:extLst>
                <a:ext uri="{FF2B5EF4-FFF2-40B4-BE49-F238E27FC236}">
                  <a16:creationId xmlns:a16="http://schemas.microsoft.com/office/drawing/2014/main" id="{5C7CAE3B-E296-3A98-510A-991CE7361391}"/>
                </a:ext>
              </a:extLst>
            </p:cNvPr>
            <p:cNvCxnSpPr>
              <a:cxnSpLocks noChangeShapeType="1"/>
            </p:cNvCxnSpPr>
            <p:nvPr/>
          </p:nvCxnSpPr>
          <p:spPr bwMode="auto">
            <a:xfrm rot="5400000" flipH="1" flipV="1">
              <a:off x="2579" y="4882"/>
              <a:ext cx="148"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6" name="直線コネクタ 135">
              <a:extLst>
                <a:ext uri="{FF2B5EF4-FFF2-40B4-BE49-F238E27FC236}">
                  <a16:creationId xmlns:a16="http://schemas.microsoft.com/office/drawing/2014/main" id="{02DE74B4-FC58-7CB6-2251-2A66B0D25EA4}"/>
                </a:ext>
              </a:extLst>
            </p:cNvPr>
            <p:cNvCxnSpPr>
              <a:cxnSpLocks noChangeShapeType="1"/>
            </p:cNvCxnSpPr>
            <p:nvPr/>
          </p:nvCxnSpPr>
          <p:spPr bwMode="auto">
            <a:xfrm flipV="1">
              <a:off x="2562" y="5202"/>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7" name="直線コネクタ 136">
              <a:extLst>
                <a:ext uri="{FF2B5EF4-FFF2-40B4-BE49-F238E27FC236}">
                  <a16:creationId xmlns:a16="http://schemas.microsoft.com/office/drawing/2014/main" id="{9D2736E4-3458-91FE-9D1C-A1E3C6A82F53}"/>
                </a:ext>
              </a:extLst>
            </p:cNvPr>
            <p:cNvCxnSpPr>
              <a:cxnSpLocks noChangeShapeType="1"/>
            </p:cNvCxnSpPr>
            <p:nvPr/>
          </p:nvCxnSpPr>
          <p:spPr bwMode="auto">
            <a:xfrm flipV="1">
              <a:off x="2658" y="5133"/>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8" name="直線コネクタ 137">
              <a:extLst>
                <a:ext uri="{FF2B5EF4-FFF2-40B4-BE49-F238E27FC236}">
                  <a16:creationId xmlns:a16="http://schemas.microsoft.com/office/drawing/2014/main" id="{FA65115D-87C9-B61F-8CA9-E1C116154036}"/>
                </a:ext>
              </a:extLst>
            </p:cNvPr>
            <p:cNvCxnSpPr>
              <a:cxnSpLocks noChangeShapeType="1"/>
            </p:cNvCxnSpPr>
            <p:nvPr/>
          </p:nvCxnSpPr>
          <p:spPr bwMode="auto">
            <a:xfrm flipV="1">
              <a:off x="2655" y="5277"/>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0999" name="直線コネクタ 138">
              <a:extLst>
                <a:ext uri="{FF2B5EF4-FFF2-40B4-BE49-F238E27FC236}">
                  <a16:creationId xmlns:a16="http://schemas.microsoft.com/office/drawing/2014/main" id="{D0ED6E75-E636-5A14-6A73-144AA2C0CBEE}"/>
                </a:ext>
              </a:extLst>
            </p:cNvPr>
            <p:cNvCxnSpPr>
              <a:cxnSpLocks noChangeShapeType="1"/>
            </p:cNvCxnSpPr>
            <p:nvPr/>
          </p:nvCxnSpPr>
          <p:spPr bwMode="auto">
            <a:xfrm rot="5400000" flipH="1" flipV="1">
              <a:off x="2582" y="5206"/>
              <a:ext cx="148"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0" name="直線コネクタ 139">
              <a:extLst>
                <a:ext uri="{FF2B5EF4-FFF2-40B4-BE49-F238E27FC236}">
                  <a16:creationId xmlns:a16="http://schemas.microsoft.com/office/drawing/2014/main" id="{8635AE94-5630-AE24-C074-F4CC9F232226}"/>
                </a:ext>
              </a:extLst>
            </p:cNvPr>
            <p:cNvCxnSpPr>
              <a:cxnSpLocks noChangeShapeType="1"/>
            </p:cNvCxnSpPr>
            <p:nvPr/>
          </p:nvCxnSpPr>
          <p:spPr bwMode="auto">
            <a:xfrm flipV="1">
              <a:off x="2559" y="5565"/>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1" name="直線コネクタ 140">
              <a:extLst>
                <a:ext uri="{FF2B5EF4-FFF2-40B4-BE49-F238E27FC236}">
                  <a16:creationId xmlns:a16="http://schemas.microsoft.com/office/drawing/2014/main" id="{9B82E410-72E2-DDEB-1537-AC6CBE7E60CD}"/>
                </a:ext>
              </a:extLst>
            </p:cNvPr>
            <p:cNvCxnSpPr>
              <a:cxnSpLocks noChangeShapeType="1"/>
            </p:cNvCxnSpPr>
            <p:nvPr/>
          </p:nvCxnSpPr>
          <p:spPr bwMode="auto">
            <a:xfrm flipV="1">
              <a:off x="2655" y="5496"/>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2" name="直線コネクタ 141">
              <a:extLst>
                <a:ext uri="{FF2B5EF4-FFF2-40B4-BE49-F238E27FC236}">
                  <a16:creationId xmlns:a16="http://schemas.microsoft.com/office/drawing/2014/main" id="{AD249946-DCA2-4DE0-32EF-AA4EF646C19A}"/>
                </a:ext>
              </a:extLst>
            </p:cNvPr>
            <p:cNvCxnSpPr>
              <a:cxnSpLocks noChangeShapeType="1"/>
            </p:cNvCxnSpPr>
            <p:nvPr/>
          </p:nvCxnSpPr>
          <p:spPr bwMode="auto">
            <a:xfrm flipV="1">
              <a:off x="2652" y="5640"/>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3" name="直線コネクタ 142">
              <a:extLst>
                <a:ext uri="{FF2B5EF4-FFF2-40B4-BE49-F238E27FC236}">
                  <a16:creationId xmlns:a16="http://schemas.microsoft.com/office/drawing/2014/main" id="{5EB933F9-E01E-D4E0-3102-978E764D4F9A}"/>
                </a:ext>
              </a:extLst>
            </p:cNvPr>
            <p:cNvCxnSpPr>
              <a:cxnSpLocks noChangeShapeType="1"/>
            </p:cNvCxnSpPr>
            <p:nvPr/>
          </p:nvCxnSpPr>
          <p:spPr bwMode="auto">
            <a:xfrm rot="5400000" flipH="1" flipV="1">
              <a:off x="2579" y="5570"/>
              <a:ext cx="147"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4" name="直線コネクタ 143">
              <a:extLst>
                <a:ext uri="{FF2B5EF4-FFF2-40B4-BE49-F238E27FC236}">
                  <a16:creationId xmlns:a16="http://schemas.microsoft.com/office/drawing/2014/main" id="{EDED3599-2DC8-ABD1-4DA6-92CA34461DA9}"/>
                </a:ext>
              </a:extLst>
            </p:cNvPr>
            <p:cNvCxnSpPr>
              <a:cxnSpLocks noChangeShapeType="1"/>
            </p:cNvCxnSpPr>
            <p:nvPr/>
          </p:nvCxnSpPr>
          <p:spPr bwMode="auto">
            <a:xfrm flipV="1">
              <a:off x="2556" y="5889"/>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5" name="直線コネクタ 144">
              <a:extLst>
                <a:ext uri="{FF2B5EF4-FFF2-40B4-BE49-F238E27FC236}">
                  <a16:creationId xmlns:a16="http://schemas.microsoft.com/office/drawing/2014/main" id="{3B055C74-57DE-734E-9CF4-CEBA17CFCB68}"/>
                </a:ext>
              </a:extLst>
            </p:cNvPr>
            <p:cNvCxnSpPr>
              <a:cxnSpLocks noChangeShapeType="1"/>
            </p:cNvCxnSpPr>
            <p:nvPr/>
          </p:nvCxnSpPr>
          <p:spPr bwMode="auto">
            <a:xfrm flipV="1">
              <a:off x="2652" y="5820"/>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6" name="直線コネクタ 145">
              <a:extLst>
                <a:ext uri="{FF2B5EF4-FFF2-40B4-BE49-F238E27FC236}">
                  <a16:creationId xmlns:a16="http://schemas.microsoft.com/office/drawing/2014/main" id="{D61306DF-E5F4-C654-E5DF-856F3487E355}"/>
                </a:ext>
              </a:extLst>
            </p:cNvPr>
            <p:cNvCxnSpPr>
              <a:cxnSpLocks noChangeShapeType="1"/>
            </p:cNvCxnSpPr>
            <p:nvPr/>
          </p:nvCxnSpPr>
          <p:spPr bwMode="auto">
            <a:xfrm flipV="1">
              <a:off x="2649" y="5964"/>
              <a:ext cx="91"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007" name="直線コネクタ 146">
              <a:extLst>
                <a:ext uri="{FF2B5EF4-FFF2-40B4-BE49-F238E27FC236}">
                  <a16:creationId xmlns:a16="http://schemas.microsoft.com/office/drawing/2014/main" id="{3469EE58-040C-D811-A5E0-F5B41441BB17}"/>
                </a:ext>
              </a:extLst>
            </p:cNvPr>
            <p:cNvCxnSpPr>
              <a:cxnSpLocks noChangeShapeType="1"/>
            </p:cNvCxnSpPr>
            <p:nvPr/>
          </p:nvCxnSpPr>
          <p:spPr bwMode="auto">
            <a:xfrm rot="5400000" flipH="1" flipV="1">
              <a:off x="2576" y="5893"/>
              <a:ext cx="148"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grpSp>
      <p:sp>
        <p:nvSpPr>
          <p:cNvPr id="40964" name="Rectangle 36">
            <a:extLst>
              <a:ext uri="{FF2B5EF4-FFF2-40B4-BE49-F238E27FC236}">
                <a16:creationId xmlns:a16="http://schemas.microsoft.com/office/drawing/2014/main" id="{E49EB130-2D3C-4122-D680-973EEF167FBA}"/>
              </a:ext>
            </a:extLst>
          </p:cNvPr>
          <p:cNvSpPr>
            <a:spLocks noChangeArrowheads="1"/>
          </p:cNvSpPr>
          <p:nvPr/>
        </p:nvSpPr>
        <p:spPr bwMode="auto">
          <a:xfrm>
            <a:off x="228600" y="3163888"/>
            <a:ext cx="7048500"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作成例）　</a:t>
            </a: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ＱＣサークル活動を活発にするためには</a:t>
            </a: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 </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の系統図</a:t>
            </a:r>
          </a:p>
        </p:txBody>
      </p:sp>
      <p:sp>
        <p:nvSpPr>
          <p:cNvPr id="102" name="object 2">
            <a:extLst>
              <a:ext uri="{FF2B5EF4-FFF2-40B4-BE49-F238E27FC236}">
                <a16:creationId xmlns:a16="http://schemas.microsoft.com/office/drawing/2014/main" id="{C08795BE-4B11-40B9-91A3-648ABCB92D6F}"/>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46</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a:extLst>
              <a:ext uri="{FF2B5EF4-FFF2-40B4-BE49-F238E27FC236}">
                <a16:creationId xmlns:a16="http://schemas.microsoft.com/office/drawing/2014/main" id="{678DC7D5-9BEB-41BA-9926-AF2D2B758D33}"/>
              </a:ext>
            </a:extLst>
          </p:cNvPr>
          <p:cNvSpPr>
            <a:spLocks noChangeArrowheads="1"/>
          </p:cNvSpPr>
          <p:nvPr/>
        </p:nvSpPr>
        <p:spPr bwMode="auto">
          <a:xfrm>
            <a:off x="134988" y="35719"/>
            <a:ext cx="2627313" cy="81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000" b="1" dirty="0">
                <a:highlight>
                  <a:srgbClr val="CCFFFF"/>
                </a:highlight>
                <a:latin typeface="HGP創英角ﾎﾟｯﾌﾟ体" panose="040B0A00000000000000" pitchFamily="50" charset="-128"/>
                <a:ea typeface="HGP創英角ﾎﾟｯﾌﾟ体" panose="040B0A00000000000000" pitchFamily="50" charset="-128"/>
              </a:rPr>
              <a:t>要因調査型　系統図</a:t>
            </a:r>
          </a:p>
        </p:txBody>
      </p:sp>
      <p:sp>
        <p:nvSpPr>
          <p:cNvPr id="50179" name="Rectangle 6">
            <a:extLst>
              <a:ext uri="{FF2B5EF4-FFF2-40B4-BE49-F238E27FC236}">
                <a16:creationId xmlns:a16="http://schemas.microsoft.com/office/drawing/2014/main" id="{0F010412-E13C-4315-B749-4B8C53AC7C62}"/>
              </a:ext>
            </a:extLst>
          </p:cNvPr>
          <p:cNvSpPr>
            <a:spLocks noChangeArrowheads="1"/>
          </p:cNvSpPr>
          <p:nvPr/>
        </p:nvSpPr>
        <p:spPr bwMode="auto">
          <a:xfrm>
            <a:off x="144463" y="2205038"/>
            <a:ext cx="395287" cy="2527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a:latin typeface="HGP創英角ﾎﾟｯﾌﾟ体" panose="040B0A00000000000000" pitchFamily="50" charset="-128"/>
                <a:ea typeface="HGP創英角ﾎﾟｯﾌﾟ体" panose="040B0A00000000000000" pitchFamily="50" charset="-128"/>
              </a:rPr>
              <a:t>花びら部にバリが発生する</a:t>
            </a:r>
          </a:p>
        </p:txBody>
      </p:sp>
      <p:sp>
        <p:nvSpPr>
          <p:cNvPr id="20484" name="Rectangle 7">
            <a:extLst>
              <a:ext uri="{FF2B5EF4-FFF2-40B4-BE49-F238E27FC236}">
                <a16:creationId xmlns:a16="http://schemas.microsoft.com/office/drawing/2014/main" id="{ED3FD011-EDB9-4A76-9266-CAB3ACB15354}"/>
              </a:ext>
            </a:extLst>
          </p:cNvPr>
          <p:cNvSpPr>
            <a:spLocks noChangeArrowheads="1"/>
          </p:cNvSpPr>
          <p:nvPr/>
        </p:nvSpPr>
        <p:spPr bwMode="auto">
          <a:xfrm>
            <a:off x="971550" y="1989138"/>
            <a:ext cx="1296988" cy="431800"/>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パンチの位置が</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ずれている </a:t>
            </a:r>
            <a:r>
              <a:rPr lang="en-US" altLang="ja-JP" sz="1050" dirty="0">
                <a:latin typeface="HGP創英角ﾎﾟｯﾌﾟ体" panose="040B0A00000000000000" pitchFamily="50" charset="-128"/>
                <a:ea typeface="HGP創英角ﾎﾟｯﾌﾟ体" panose="040B0A00000000000000" pitchFamily="50" charset="-128"/>
              </a:rPr>
              <a:t>50</a:t>
            </a:r>
          </a:p>
        </p:txBody>
      </p:sp>
      <p:sp>
        <p:nvSpPr>
          <p:cNvPr id="20485" name="Rectangle 8">
            <a:extLst>
              <a:ext uri="{FF2B5EF4-FFF2-40B4-BE49-F238E27FC236}">
                <a16:creationId xmlns:a16="http://schemas.microsoft.com/office/drawing/2014/main" id="{CCA96B7F-0E39-42F9-BFFA-3416048462FE}"/>
              </a:ext>
            </a:extLst>
          </p:cNvPr>
          <p:cNvSpPr>
            <a:spLocks noChangeArrowheads="1"/>
          </p:cNvSpPr>
          <p:nvPr/>
        </p:nvSpPr>
        <p:spPr bwMode="auto">
          <a:xfrm>
            <a:off x="971550" y="5157788"/>
            <a:ext cx="1296988" cy="431800"/>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ダイの位置が</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ずれている </a:t>
            </a:r>
            <a:r>
              <a:rPr lang="en-US" altLang="ja-JP" sz="1050" dirty="0">
                <a:latin typeface="HGP創英角ﾎﾟｯﾌﾟ体" panose="040B0A00000000000000" pitchFamily="50" charset="-128"/>
                <a:ea typeface="HGP創英角ﾎﾟｯﾌﾟ体" panose="040B0A00000000000000" pitchFamily="50" charset="-128"/>
              </a:rPr>
              <a:t>45</a:t>
            </a:r>
          </a:p>
        </p:txBody>
      </p:sp>
      <p:sp>
        <p:nvSpPr>
          <p:cNvPr id="20486" name="Rectangle 9">
            <a:extLst>
              <a:ext uri="{FF2B5EF4-FFF2-40B4-BE49-F238E27FC236}">
                <a16:creationId xmlns:a16="http://schemas.microsoft.com/office/drawing/2014/main" id="{3EE4FB97-5E51-4687-847E-7C0A71A133FD}"/>
              </a:ext>
            </a:extLst>
          </p:cNvPr>
          <p:cNvSpPr>
            <a:spLocks noChangeArrowheads="1"/>
          </p:cNvSpPr>
          <p:nvPr/>
        </p:nvSpPr>
        <p:spPr bwMode="auto">
          <a:xfrm>
            <a:off x="971550" y="6021388"/>
            <a:ext cx="1441450" cy="431800"/>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パンチ、ダイとのクリ</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アランスが悪い　　</a:t>
            </a:r>
            <a:r>
              <a:rPr lang="en-US" altLang="ja-JP" sz="1050" dirty="0">
                <a:latin typeface="HGP創英角ﾎﾟｯﾌﾟ体" panose="040B0A00000000000000" pitchFamily="50" charset="-128"/>
                <a:ea typeface="HGP創英角ﾎﾟｯﾌﾟ体" panose="040B0A00000000000000" pitchFamily="50" charset="-128"/>
              </a:rPr>
              <a:t>5</a:t>
            </a:r>
          </a:p>
        </p:txBody>
      </p:sp>
      <p:sp>
        <p:nvSpPr>
          <p:cNvPr id="20487" name="Rectangle 10">
            <a:extLst>
              <a:ext uri="{FF2B5EF4-FFF2-40B4-BE49-F238E27FC236}">
                <a16:creationId xmlns:a16="http://schemas.microsoft.com/office/drawing/2014/main" id="{37DCDF52-1AB2-4C2F-A2A2-22A183E27348}"/>
              </a:ext>
            </a:extLst>
          </p:cNvPr>
          <p:cNvSpPr>
            <a:spLocks noChangeArrowheads="1"/>
          </p:cNvSpPr>
          <p:nvPr/>
        </p:nvSpPr>
        <p:spPr bwMode="auto">
          <a:xfrm>
            <a:off x="2627313" y="836613"/>
            <a:ext cx="1657350"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パンチが回転している </a:t>
            </a:r>
            <a:r>
              <a:rPr lang="en-US" altLang="ja-JP" sz="1050" dirty="0">
                <a:latin typeface="HGP創英角ﾎﾟｯﾌﾟ体" panose="040B0A00000000000000" pitchFamily="50" charset="-128"/>
                <a:ea typeface="HGP創英角ﾎﾟｯﾌﾟ体" panose="040B0A00000000000000" pitchFamily="50" charset="-128"/>
              </a:rPr>
              <a:t>40</a:t>
            </a:r>
          </a:p>
        </p:txBody>
      </p:sp>
      <p:sp>
        <p:nvSpPr>
          <p:cNvPr id="20488" name="Rectangle 11">
            <a:extLst>
              <a:ext uri="{FF2B5EF4-FFF2-40B4-BE49-F238E27FC236}">
                <a16:creationId xmlns:a16="http://schemas.microsoft.com/office/drawing/2014/main" id="{BA4D71A4-6E3B-4B5F-A1D0-D173597B8AF3}"/>
              </a:ext>
            </a:extLst>
          </p:cNvPr>
          <p:cNvSpPr>
            <a:spLocks noChangeArrowheads="1"/>
          </p:cNvSpPr>
          <p:nvPr/>
        </p:nvSpPr>
        <p:spPr bwMode="auto">
          <a:xfrm>
            <a:off x="4572000" y="476250"/>
            <a:ext cx="1728788" cy="431800"/>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パンチホルダーの位置決め</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がダレている </a:t>
            </a:r>
            <a:r>
              <a:rPr lang="en-US" altLang="ja-JP" sz="1050" dirty="0">
                <a:latin typeface="HGP創英角ﾎﾟｯﾌﾟ体" panose="040B0A00000000000000" pitchFamily="50" charset="-128"/>
                <a:ea typeface="HGP創英角ﾎﾟｯﾌﾟ体" panose="040B0A00000000000000" pitchFamily="50" charset="-128"/>
              </a:rPr>
              <a:t>38</a:t>
            </a:r>
          </a:p>
        </p:txBody>
      </p:sp>
      <p:sp>
        <p:nvSpPr>
          <p:cNvPr id="20489" name="Rectangle 12">
            <a:extLst>
              <a:ext uri="{FF2B5EF4-FFF2-40B4-BE49-F238E27FC236}">
                <a16:creationId xmlns:a16="http://schemas.microsoft.com/office/drawing/2014/main" id="{71519419-C0A6-4465-A7D2-D39A0C68ECF4}"/>
              </a:ext>
            </a:extLst>
          </p:cNvPr>
          <p:cNvSpPr>
            <a:spLocks noChangeArrowheads="1"/>
          </p:cNvSpPr>
          <p:nvPr/>
        </p:nvSpPr>
        <p:spPr bwMode="auto">
          <a:xfrm>
            <a:off x="4572000" y="1054100"/>
            <a:ext cx="1728788" cy="431800"/>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パンチの位置決め部が</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ダレている </a:t>
            </a:r>
            <a:r>
              <a:rPr lang="en-US" altLang="ja-JP" sz="1050" dirty="0">
                <a:latin typeface="HGP創英角ﾎﾟｯﾌﾟ体" panose="040B0A00000000000000" pitchFamily="50" charset="-128"/>
                <a:ea typeface="HGP創英角ﾎﾟｯﾌﾟ体" panose="040B0A00000000000000" pitchFamily="50" charset="-128"/>
              </a:rPr>
              <a:t>2</a:t>
            </a:r>
          </a:p>
        </p:txBody>
      </p:sp>
      <p:sp>
        <p:nvSpPr>
          <p:cNvPr id="20490" name="Rectangle 13">
            <a:extLst>
              <a:ext uri="{FF2B5EF4-FFF2-40B4-BE49-F238E27FC236}">
                <a16:creationId xmlns:a16="http://schemas.microsoft.com/office/drawing/2014/main" id="{29E6DB27-5AA8-423D-A416-ACA83385C2DE}"/>
              </a:ext>
            </a:extLst>
          </p:cNvPr>
          <p:cNvSpPr>
            <a:spLocks noChangeArrowheads="1"/>
          </p:cNvSpPr>
          <p:nvPr/>
        </p:nvSpPr>
        <p:spPr bwMode="auto">
          <a:xfrm>
            <a:off x="2627313" y="2060575"/>
            <a:ext cx="1657350"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パンチが傾いている </a:t>
            </a:r>
            <a:r>
              <a:rPr lang="en-US" altLang="ja-JP" sz="1050" dirty="0">
                <a:latin typeface="HGP創英角ﾎﾟｯﾌﾟ体" panose="040B0A00000000000000" pitchFamily="50" charset="-128"/>
                <a:ea typeface="HGP創英角ﾎﾟｯﾌﾟ体" panose="040B0A00000000000000" pitchFamily="50" charset="-128"/>
              </a:rPr>
              <a:t>5</a:t>
            </a:r>
          </a:p>
        </p:txBody>
      </p:sp>
      <p:sp>
        <p:nvSpPr>
          <p:cNvPr id="20491" name="Rectangle 14">
            <a:extLst>
              <a:ext uri="{FF2B5EF4-FFF2-40B4-BE49-F238E27FC236}">
                <a16:creationId xmlns:a16="http://schemas.microsoft.com/office/drawing/2014/main" id="{9AD726A3-B0DB-4D4A-89EC-E66DA46A5016}"/>
              </a:ext>
            </a:extLst>
          </p:cNvPr>
          <p:cNvSpPr>
            <a:spLocks noChangeArrowheads="1"/>
          </p:cNvSpPr>
          <p:nvPr/>
        </p:nvSpPr>
        <p:spPr bwMode="auto">
          <a:xfrm>
            <a:off x="2627313" y="3429000"/>
            <a:ext cx="1657350" cy="431800"/>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打ち抜く時パンチが</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逃げる </a:t>
            </a:r>
            <a:r>
              <a:rPr lang="en-US" altLang="ja-JP" sz="1050" dirty="0">
                <a:latin typeface="HGP創英角ﾎﾟｯﾌﾟ体" panose="040B0A00000000000000" pitchFamily="50" charset="-128"/>
                <a:ea typeface="HGP創英角ﾎﾟｯﾌﾟ体" panose="040B0A00000000000000" pitchFamily="50" charset="-128"/>
              </a:rPr>
              <a:t>5</a:t>
            </a:r>
          </a:p>
        </p:txBody>
      </p:sp>
      <p:sp>
        <p:nvSpPr>
          <p:cNvPr id="20492" name="Rectangle 15">
            <a:extLst>
              <a:ext uri="{FF2B5EF4-FFF2-40B4-BE49-F238E27FC236}">
                <a16:creationId xmlns:a16="http://schemas.microsoft.com/office/drawing/2014/main" id="{76130254-B488-4676-8766-5934551B40C6}"/>
              </a:ext>
            </a:extLst>
          </p:cNvPr>
          <p:cNvSpPr>
            <a:spLocks noChangeArrowheads="1"/>
          </p:cNvSpPr>
          <p:nvPr/>
        </p:nvSpPr>
        <p:spPr bwMode="auto">
          <a:xfrm>
            <a:off x="4572000" y="1631950"/>
            <a:ext cx="1728788"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パンチの径が小さい </a:t>
            </a:r>
            <a:r>
              <a:rPr lang="en-US" altLang="ja-JP" sz="1050" dirty="0">
                <a:latin typeface="HGP創英角ﾎﾟｯﾌﾟ体" panose="040B0A00000000000000" pitchFamily="50" charset="-128"/>
                <a:ea typeface="HGP創英角ﾎﾟｯﾌﾟ体" panose="040B0A00000000000000" pitchFamily="50" charset="-128"/>
              </a:rPr>
              <a:t>1</a:t>
            </a:r>
          </a:p>
        </p:txBody>
      </p:sp>
      <p:sp>
        <p:nvSpPr>
          <p:cNvPr id="20493" name="Rectangle 16">
            <a:extLst>
              <a:ext uri="{FF2B5EF4-FFF2-40B4-BE49-F238E27FC236}">
                <a16:creationId xmlns:a16="http://schemas.microsoft.com/office/drawing/2014/main" id="{560056AD-1384-4AE5-8339-343F3DB44B23}"/>
              </a:ext>
            </a:extLst>
          </p:cNvPr>
          <p:cNvSpPr>
            <a:spLocks noChangeArrowheads="1"/>
          </p:cNvSpPr>
          <p:nvPr/>
        </p:nvSpPr>
        <p:spPr bwMode="auto">
          <a:xfrm>
            <a:off x="4572000" y="2060575"/>
            <a:ext cx="1728788"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入る穴が拡大している </a:t>
            </a:r>
            <a:r>
              <a:rPr lang="en-US" altLang="ja-JP" sz="1050" dirty="0">
                <a:latin typeface="HGP創英角ﾎﾟｯﾌﾟ体" panose="040B0A00000000000000" pitchFamily="50" charset="-128"/>
                <a:ea typeface="HGP創英角ﾎﾟｯﾌﾟ体" panose="040B0A00000000000000" pitchFamily="50" charset="-128"/>
              </a:rPr>
              <a:t>1</a:t>
            </a:r>
          </a:p>
        </p:txBody>
      </p:sp>
      <p:sp>
        <p:nvSpPr>
          <p:cNvPr id="20494" name="Rectangle 17">
            <a:extLst>
              <a:ext uri="{FF2B5EF4-FFF2-40B4-BE49-F238E27FC236}">
                <a16:creationId xmlns:a16="http://schemas.microsoft.com/office/drawing/2014/main" id="{61E817F7-1F7A-406E-9598-91117CD72EEA}"/>
              </a:ext>
            </a:extLst>
          </p:cNvPr>
          <p:cNvSpPr>
            <a:spLocks noChangeArrowheads="1"/>
          </p:cNvSpPr>
          <p:nvPr/>
        </p:nvSpPr>
        <p:spPr bwMode="auto">
          <a:xfrm>
            <a:off x="4572000" y="2498725"/>
            <a:ext cx="1728788" cy="431800"/>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パンチ受け皿が座屈</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している </a:t>
            </a:r>
            <a:r>
              <a:rPr lang="en-US" altLang="ja-JP" sz="1050" dirty="0">
                <a:latin typeface="HGP創英角ﾎﾟｯﾌﾟ体" panose="040B0A00000000000000" pitchFamily="50" charset="-128"/>
                <a:ea typeface="HGP創英角ﾎﾟｯﾌﾟ体" panose="040B0A00000000000000" pitchFamily="50" charset="-128"/>
              </a:rPr>
              <a:t>2</a:t>
            </a:r>
          </a:p>
        </p:txBody>
      </p:sp>
      <p:sp>
        <p:nvSpPr>
          <p:cNvPr id="20495" name="Rectangle 18">
            <a:extLst>
              <a:ext uri="{FF2B5EF4-FFF2-40B4-BE49-F238E27FC236}">
                <a16:creationId xmlns:a16="http://schemas.microsoft.com/office/drawing/2014/main" id="{31E05D0A-73D4-43CD-96CE-7B8BCD378EA5}"/>
              </a:ext>
            </a:extLst>
          </p:cNvPr>
          <p:cNvSpPr>
            <a:spLocks noChangeArrowheads="1"/>
          </p:cNvSpPr>
          <p:nvPr/>
        </p:nvSpPr>
        <p:spPr bwMode="auto">
          <a:xfrm>
            <a:off x="4572000" y="3076575"/>
            <a:ext cx="1728788"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逃がし穴が大きい </a:t>
            </a:r>
            <a:r>
              <a:rPr lang="en-US" altLang="ja-JP" sz="1050" dirty="0">
                <a:latin typeface="HGP創英角ﾎﾟｯﾌﾟ体" panose="040B0A00000000000000" pitchFamily="50" charset="-128"/>
                <a:ea typeface="HGP創英角ﾎﾟｯﾌﾟ体" panose="040B0A00000000000000" pitchFamily="50" charset="-128"/>
              </a:rPr>
              <a:t>2</a:t>
            </a:r>
          </a:p>
        </p:txBody>
      </p:sp>
      <p:sp>
        <p:nvSpPr>
          <p:cNvPr id="20496" name="Rectangle 19">
            <a:extLst>
              <a:ext uri="{FF2B5EF4-FFF2-40B4-BE49-F238E27FC236}">
                <a16:creationId xmlns:a16="http://schemas.microsoft.com/office/drawing/2014/main" id="{4D83929F-E280-4C71-B3FF-6884AEC3D00A}"/>
              </a:ext>
            </a:extLst>
          </p:cNvPr>
          <p:cNvSpPr>
            <a:spLocks noChangeArrowheads="1"/>
          </p:cNvSpPr>
          <p:nvPr/>
        </p:nvSpPr>
        <p:spPr bwMode="auto">
          <a:xfrm>
            <a:off x="4572000" y="3495675"/>
            <a:ext cx="1728788"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パンチ径が小さい </a:t>
            </a:r>
            <a:r>
              <a:rPr lang="en-US" altLang="ja-JP" sz="1050" dirty="0">
                <a:latin typeface="HGP創英角ﾎﾟｯﾌﾟ体" panose="040B0A00000000000000" pitchFamily="50" charset="-128"/>
                <a:ea typeface="HGP創英角ﾎﾟｯﾌﾟ体" panose="040B0A00000000000000" pitchFamily="50" charset="-128"/>
              </a:rPr>
              <a:t>1</a:t>
            </a:r>
          </a:p>
        </p:txBody>
      </p:sp>
      <p:sp>
        <p:nvSpPr>
          <p:cNvPr id="20497" name="Rectangle 20">
            <a:extLst>
              <a:ext uri="{FF2B5EF4-FFF2-40B4-BE49-F238E27FC236}">
                <a16:creationId xmlns:a16="http://schemas.microsoft.com/office/drawing/2014/main" id="{C318EDF4-4830-4AA5-8305-9D5A785E9493}"/>
              </a:ext>
            </a:extLst>
          </p:cNvPr>
          <p:cNvSpPr>
            <a:spLocks noChangeArrowheads="1"/>
          </p:cNvSpPr>
          <p:nvPr/>
        </p:nvSpPr>
        <p:spPr bwMode="auto">
          <a:xfrm>
            <a:off x="4572000" y="3940175"/>
            <a:ext cx="1728788" cy="433388"/>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パンチの入る穴が拡大</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している </a:t>
            </a:r>
            <a:r>
              <a:rPr lang="en-US" altLang="ja-JP" sz="1050" dirty="0">
                <a:latin typeface="HGP創英角ﾎﾟｯﾌﾟ体" panose="040B0A00000000000000" pitchFamily="50" charset="-128"/>
                <a:ea typeface="HGP創英角ﾎﾟｯﾌﾟ体" panose="040B0A00000000000000" pitchFamily="50" charset="-128"/>
              </a:rPr>
              <a:t>1</a:t>
            </a:r>
          </a:p>
        </p:txBody>
      </p:sp>
      <p:sp>
        <p:nvSpPr>
          <p:cNvPr id="20498" name="Rectangle 21">
            <a:extLst>
              <a:ext uri="{FF2B5EF4-FFF2-40B4-BE49-F238E27FC236}">
                <a16:creationId xmlns:a16="http://schemas.microsoft.com/office/drawing/2014/main" id="{9BC2CBFE-3032-47E9-9CA3-862FFA05DCB1}"/>
              </a:ext>
            </a:extLst>
          </p:cNvPr>
          <p:cNvSpPr>
            <a:spLocks noChangeArrowheads="1"/>
          </p:cNvSpPr>
          <p:nvPr/>
        </p:nvSpPr>
        <p:spPr bwMode="auto">
          <a:xfrm>
            <a:off x="4572000" y="4514850"/>
            <a:ext cx="1728788" cy="433388"/>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ダイホルダーの位置決めが</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ダレている </a:t>
            </a:r>
            <a:r>
              <a:rPr lang="en-US" altLang="ja-JP" sz="1050" dirty="0">
                <a:latin typeface="HGP創英角ﾎﾟｯﾌﾟ体" panose="040B0A00000000000000" pitchFamily="50" charset="-128"/>
                <a:ea typeface="HGP創英角ﾎﾟｯﾌﾟ体" panose="040B0A00000000000000" pitchFamily="50" charset="-128"/>
              </a:rPr>
              <a:t>38</a:t>
            </a:r>
          </a:p>
        </p:txBody>
      </p:sp>
      <p:sp>
        <p:nvSpPr>
          <p:cNvPr id="20499" name="Rectangle 22">
            <a:extLst>
              <a:ext uri="{FF2B5EF4-FFF2-40B4-BE49-F238E27FC236}">
                <a16:creationId xmlns:a16="http://schemas.microsoft.com/office/drawing/2014/main" id="{EF9D588C-B2FB-426B-B580-272A1FB4D887}"/>
              </a:ext>
            </a:extLst>
          </p:cNvPr>
          <p:cNvSpPr>
            <a:spLocks noChangeArrowheads="1"/>
          </p:cNvSpPr>
          <p:nvPr/>
        </p:nvSpPr>
        <p:spPr bwMode="auto">
          <a:xfrm>
            <a:off x="4572000" y="5091113"/>
            <a:ext cx="1728788" cy="433387"/>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ダイの位置決め部が</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ダレている </a:t>
            </a:r>
            <a:r>
              <a:rPr lang="en-US" altLang="ja-JP" sz="1050" dirty="0">
                <a:latin typeface="HGP創英角ﾎﾟｯﾌﾟ体" panose="040B0A00000000000000" pitchFamily="50" charset="-128"/>
                <a:ea typeface="HGP創英角ﾎﾟｯﾌﾟ体" panose="040B0A00000000000000" pitchFamily="50" charset="-128"/>
              </a:rPr>
              <a:t>2</a:t>
            </a:r>
          </a:p>
        </p:txBody>
      </p:sp>
      <p:sp>
        <p:nvSpPr>
          <p:cNvPr id="20500" name="Rectangle 23">
            <a:extLst>
              <a:ext uri="{FF2B5EF4-FFF2-40B4-BE49-F238E27FC236}">
                <a16:creationId xmlns:a16="http://schemas.microsoft.com/office/drawing/2014/main" id="{9A5DF24B-B8A1-4B68-87B9-18E0EDD561B1}"/>
              </a:ext>
            </a:extLst>
          </p:cNvPr>
          <p:cNvSpPr>
            <a:spLocks noChangeArrowheads="1"/>
          </p:cNvSpPr>
          <p:nvPr/>
        </p:nvSpPr>
        <p:spPr bwMode="auto">
          <a:xfrm>
            <a:off x="4572000" y="5661025"/>
            <a:ext cx="1728788"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初期設定が悪い </a:t>
            </a:r>
            <a:r>
              <a:rPr lang="en-US" altLang="ja-JP" sz="1050" dirty="0">
                <a:latin typeface="HGP創英角ﾎﾟｯﾌﾟ体" panose="040B0A00000000000000" pitchFamily="50" charset="-128"/>
                <a:ea typeface="HGP創英角ﾎﾟｯﾌﾟ体" panose="040B0A00000000000000" pitchFamily="50" charset="-128"/>
              </a:rPr>
              <a:t>5</a:t>
            </a:r>
          </a:p>
        </p:txBody>
      </p:sp>
      <p:sp>
        <p:nvSpPr>
          <p:cNvPr id="20501" name="Rectangle 24">
            <a:extLst>
              <a:ext uri="{FF2B5EF4-FFF2-40B4-BE49-F238E27FC236}">
                <a16:creationId xmlns:a16="http://schemas.microsoft.com/office/drawing/2014/main" id="{8F7A709B-9207-4BFB-A36C-DC27B560D344}"/>
              </a:ext>
            </a:extLst>
          </p:cNvPr>
          <p:cNvSpPr>
            <a:spLocks noChangeArrowheads="1"/>
          </p:cNvSpPr>
          <p:nvPr/>
        </p:nvSpPr>
        <p:spPr bwMode="auto">
          <a:xfrm>
            <a:off x="4572000" y="6092825"/>
            <a:ext cx="1728788"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初期設定が悪い </a:t>
            </a:r>
            <a:r>
              <a:rPr lang="en-US" altLang="ja-JP" sz="1050" dirty="0">
                <a:latin typeface="HGP創英角ﾎﾟｯﾌﾟ体" panose="040B0A00000000000000" pitchFamily="50" charset="-128"/>
                <a:ea typeface="HGP創英角ﾎﾟｯﾌﾟ体" panose="040B0A00000000000000" pitchFamily="50" charset="-128"/>
              </a:rPr>
              <a:t>5</a:t>
            </a:r>
          </a:p>
        </p:txBody>
      </p:sp>
      <p:sp>
        <p:nvSpPr>
          <p:cNvPr id="20502" name="Rectangle 25">
            <a:extLst>
              <a:ext uri="{FF2B5EF4-FFF2-40B4-BE49-F238E27FC236}">
                <a16:creationId xmlns:a16="http://schemas.microsoft.com/office/drawing/2014/main" id="{A5A7D081-649C-48B9-A734-4C0E2E35AFF7}"/>
              </a:ext>
            </a:extLst>
          </p:cNvPr>
          <p:cNvSpPr>
            <a:spLocks noChangeArrowheads="1"/>
          </p:cNvSpPr>
          <p:nvPr/>
        </p:nvSpPr>
        <p:spPr bwMode="auto">
          <a:xfrm>
            <a:off x="6515100" y="476250"/>
            <a:ext cx="1728788" cy="431800"/>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パンチホルダーの位置決め</a:t>
            </a:r>
          </a:p>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がダレている </a:t>
            </a:r>
            <a:r>
              <a:rPr lang="en-US" altLang="ja-JP" sz="1050" dirty="0">
                <a:latin typeface="HGP創英角ﾎﾟｯﾌﾟ体" panose="040B0A00000000000000" pitchFamily="50" charset="-128"/>
                <a:ea typeface="HGP創英角ﾎﾟｯﾌﾟ体" panose="040B0A00000000000000" pitchFamily="50" charset="-128"/>
              </a:rPr>
              <a:t>38</a:t>
            </a:r>
          </a:p>
        </p:txBody>
      </p:sp>
      <p:sp>
        <p:nvSpPr>
          <p:cNvPr id="20503" name="Rectangle 26">
            <a:extLst>
              <a:ext uri="{FF2B5EF4-FFF2-40B4-BE49-F238E27FC236}">
                <a16:creationId xmlns:a16="http://schemas.microsoft.com/office/drawing/2014/main" id="{F9DB9B96-9746-4B8C-8845-D63456A3D0E1}"/>
              </a:ext>
            </a:extLst>
          </p:cNvPr>
          <p:cNvSpPr>
            <a:spLocks noChangeArrowheads="1"/>
          </p:cNvSpPr>
          <p:nvPr/>
        </p:nvSpPr>
        <p:spPr bwMode="auto">
          <a:xfrm>
            <a:off x="2627313" y="4868863"/>
            <a:ext cx="1657350"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ダイが回転している </a:t>
            </a:r>
            <a:r>
              <a:rPr lang="en-US" altLang="ja-JP" sz="1050" dirty="0">
                <a:latin typeface="HGP創英角ﾎﾟｯﾌﾟ体" panose="040B0A00000000000000" pitchFamily="50" charset="-128"/>
                <a:ea typeface="HGP創英角ﾎﾟｯﾌﾟ体" panose="040B0A00000000000000" pitchFamily="50" charset="-128"/>
              </a:rPr>
              <a:t>5</a:t>
            </a:r>
          </a:p>
        </p:txBody>
      </p:sp>
      <p:sp>
        <p:nvSpPr>
          <p:cNvPr id="20504" name="Rectangle 27">
            <a:extLst>
              <a:ext uri="{FF2B5EF4-FFF2-40B4-BE49-F238E27FC236}">
                <a16:creationId xmlns:a16="http://schemas.microsoft.com/office/drawing/2014/main" id="{2676C2DC-6562-487F-9BBE-F3768520DBC5}"/>
              </a:ext>
            </a:extLst>
          </p:cNvPr>
          <p:cNvSpPr>
            <a:spLocks noChangeArrowheads="1"/>
          </p:cNvSpPr>
          <p:nvPr/>
        </p:nvSpPr>
        <p:spPr bwMode="auto">
          <a:xfrm>
            <a:off x="2627313" y="5661025"/>
            <a:ext cx="1657350"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ダイの芯がズレている </a:t>
            </a:r>
            <a:r>
              <a:rPr lang="en-US" altLang="ja-JP" sz="1050" dirty="0">
                <a:latin typeface="HGP創英角ﾎﾟｯﾌﾟ体" panose="040B0A00000000000000" pitchFamily="50" charset="-128"/>
                <a:ea typeface="HGP創英角ﾎﾟｯﾌﾟ体" panose="040B0A00000000000000" pitchFamily="50" charset="-128"/>
              </a:rPr>
              <a:t>5</a:t>
            </a:r>
          </a:p>
        </p:txBody>
      </p:sp>
      <p:sp>
        <p:nvSpPr>
          <p:cNvPr id="20505" name="Rectangle 28">
            <a:extLst>
              <a:ext uri="{FF2B5EF4-FFF2-40B4-BE49-F238E27FC236}">
                <a16:creationId xmlns:a16="http://schemas.microsoft.com/office/drawing/2014/main" id="{C20B8CC9-CEAC-44F6-96E5-FBAEA300FA48}"/>
              </a:ext>
            </a:extLst>
          </p:cNvPr>
          <p:cNvSpPr>
            <a:spLocks noChangeArrowheads="1"/>
          </p:cNvSpPr>
          <p:nvPr/>
        </p:nvSpPr>
        <p:spPr bwMode="auto">
          <a:xfrm>
            <a:off x="2627313" y="6092825"/>
            <a:ext cx="1657350" cy="288925"/>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50" dirty="0">
                <a:latin typeface="HGP創英角ﾎﾟｯﾌﾟ体" panose="040B0A00000000000000" pitchFamily="50" charset="-128"/>
                <a:ea typeface="HGP創英角ﾎﾟｯﾌﾟ体" panose="040B0A00000000000000" pitchFamily="50" charset="-128"/>
              </a:rPr>
              <a:t>クリアランスが大きい </a:t>
            </a:r>
            <a:r>
              <a:rPr lang="en-US" altLang="ja-JP" sz="1050" dirty="0">
                <a:latin typeface="HGP創英角ﾎﾟｯﾌﾟ体" panose="040B0A00000000000000" pitchFamily="50" charset="-128"/>
                <a:ea typeface="HGP創英角ﾎﾟｯﾌﾟ体" panose="040B0A00000000000000" pitchFamily="50" charset="-128"/>
              </a:rPr>
              <a:t>5</a:t>
            </a:r>
          </a:p>
        </p:txBody>
      </p:sp>
      <p:sp>
        <p:nvSpPr>
          <p:cNvPr id="20506" name="Rectangle 29">
            <a:extLst>
              <a:ext uri="{FF2B5EF4-FFF2-40B4-BE49-F238E27FC236}">
                <a16:creationId xmlns:a16="http://schemas.microsoft.com/office/drawing/2014/main" id="{19A852E8-75BF-415E-A769-CA18727CEA7B}"/>
              </a:ext>
            </a:extLst>
          </p:cNvPr>
          <p:cNvSpPr>
            <a:spLocks noChangeArrowheads="1"/>
          </p:cNvSpPr>
          <p:nvPr/>
        </p:nvSpPr>
        <p:spPr bwMode="auto">
          <a:xfrm>
            <a:off x="6516688" y="4510088"/>
            <a:ext cx="1728787" cy="431800"/>
          </a:xfrm>
          <a:prstGeom prst="rect">
            <a:avLst/>
          </a:prstGeom>
          <a:noFill/>
          <a:ln w="9525">
            <a:solidFill>
              <a:schemeClr val="tx1"/>
            </a:solidFill>
            <a:miter lim="800000"/>
            <a:headEnd/>
            <a:tailEnd/>
          </a:ln>
          <a:effectLst/>
        </p:spPr>
        <p:txBody>
          <a:bodyPr wrap="none"/>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defRPr/>
            </a:pPr>
            <a:r>
              <a:rPr lang="ja-JP" altLang="en-US" sz="1000" dirty="0">
                <a:latin typeface="HGP創英角ﾎﾟｯﾌﾟ体" panose="040B0A00000000000000" pitchFamily="50" charset="-128"/>
                <a:ea typeface="HGP創英角ﾎﾟｯﾌﾟ体" panose="040B0A00000000000000" pitchFamily="50" charset="-128"/>
              </a:rPr>
              <a:t>ダイを組付ける時ツバが</a:t>
            </a:r>
          </a:p>
          <a:p>
            <a:pPr eaLnBrk="1" hangingPunct="1">
              <a:spcBef>
                <a:spcPct val="0"/>
              </a:spcBef>
              <a:buFontTx/>
              <a:buNone/>
              <a:defRPr/>
            </a:pPr>
            <a:r>
              <a:rPr lang="ja-JP" altLang="en-US" sz="1000" dirty="0">
                <a:latin typeface="HGP創英角ﾎﾟｯﾌﾟ体" panose="040B0A00000000000000" pitchFamily="50" charset="-128"/>
                <a:ea typeface="HGP創英角ﾎﾟｯﾌﾟ体" panose="040B0A00000000000000" pitchFamily="50" charset="-128"/>
              </a:rPr>
              <a:t>当りダレる </a:t>
            </a:r>
            <a:r>
              <a:rPr lang="en-US" altLang="ja-JP" sz="1000" dirty="0">
                <a:latin typeface="HGP創英角ﾎﾟｯﾌﾟ体" panose="040B0A00000000000000" pitchFamily="50" charset="-128"/>
                <a:ea typeface="HGP創英角ﾎﾟｯﾌﾟ体" panose="040B0A00000000000000" pitchFamily="50" charset="-128"/>
              </a:rPr>
              <a:t>38</a:t>
            </a:r>
          </a:p>
        </p:txBody>
      </p:sp>
      <p:sp>
        <p:nvSpPr>
          <p:cNvPr id="50203" name="Rectangle 30">
            <a:extLst>
              <a:ext uri="{FF2B5EF4-FFF2-40B4-BE49-F238E27FC236}">
                <a16:creationId xmlns:a16="http://schemas.microsoft.com/office/drawing/2014/main" id="{C1A2A4B0-830B-4F2F-9031-4955A6179427}"/>
              </a:ext>
            </a:extLst>
          </p:cNvPr>
          <p:cNvSpPr>
            <a:spLocks noChangeArrowheads="1"/>
          </p:cNvSpPr>
          <p:nvPr/>
        </p:nvSpPr>
        <p:spPr bwMode="auto">
          <a:xfrm>
            <a:off x="8459788" y="404813"/>
            <a:ext cx="50482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HGP創英角ﾎﾟｯﾌﾟ体" panose="040B0A00000000000000" pitchFamily="50" charset="-128"/>
                <a:ea typeface="HGP創英角ﾎﾟｯﾌﾟ体" panose="040B0A00000000000000" pitchFamily="50" charset="-128"/>
              </a:rPr>
              <a:t>真因</a:t>
            </a:r>
          </a:p>
        </p:txBody>
      </p:sp>
      <p:sp>
        <p:nvSpPr>
          <p:cNvPr id="50204" name="Rectangle 31">
            <a:extLst>
              <a:ext uri="{FF2B5EF4-FFF2-40B4-BE49-F238E27FC236}">
                <a16:creationId xmlns:a16="http://schemas.microsoft.com/office/drawing/2014/main" id="{413E47E9-14FD-4B96-B08C-76EC2FC1F206}"/>
              </a:ext>
            </a:extLst>
          </p:cNvPr>
          <p:cNvSpPr>
            <a:spLocks noChangeArrowheads="1"/>
          </p:cNvSpPr>
          <p:nvPr/>
        </p:nvSpPr>
        <p:spPr bwMode="auto">
          <a:xfrm>
            <a:off x="8459788" y="4510088"/>
            <a:ext cx="50482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a:latin typeface="HGP創英角ﾎﾟｯﾌﾟ体" panose="040B0A00000000000000" pitchFamily="50" charset="-128"/>
                <a:ea typeface="HGP創英角ﾎﾟｯﾌﾟ体" panose="040B0A00000000000000" pitchFamily="50" charset="-128"/>
              </a:rPr>
              <a:t>真因</a:t>
            </a:r>
          </a:p>
        </p:txBody>
      </p:sp>
      <p:cxnSp>
        <p:nvCxnSpPr>
          <p:cNvPr id="50205" name="AutoShape 32">
            <a:extLst>
              <a:ext uri="{FF2B5EF4-FFF2-40B4-BE49-F238E27FC236}">
                <a16:creationId xmlns:a16="http://schemas.microsoft.com/office/drawing/2014/main" id="{C23456C3-B40F-453E-BB9A-7CC4A4205A65}"/>
              </a:ext>
            </a:extLst>
          </p:cNvPr>
          <p:cNvCxnSpPr>
            <a:cxnSpLocks noChangeShapeType="1"/>
            <a:stCxn id="20488" idx="3"/>
            <a:endCxn id="20502" idx="1"/>
          </p:cNvCxnSpPr>
          <p:nvPr/>
        </p:nvCxnSpPr>
        <p:spPr bwMode="auto">
          <a:xfrm>
            <a:off x="6300788" y="692150"/>
            <a:ext cx="214312"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06" name="AutoShape 33">
            <a:extLst>
              <a:ext uri="{FF2B5EF4-FFF2-40B4-BE49-F238E27FC236}">
                <a16:creationId xmlns:a16="http://schemas.microsoft.com/office/drawing/2014/main" id="{CA520122-9F22-4919-BB47-08F7D48E090E}"/>
              </a:ext>
            </a:extLst>
          </p:cNvPr>
          <p:cNvCxnSpPr>
            <a:cxnSpLocks noChangeShapeType="1"/>
            <a:stCxn id="20487" idx="3"/>
            <a:endCxn id="20488" idx="1"/>
          </p:cNvCxnSpPr>
          <p:nvPr/>
        </p:nvCxnSpPr>
        <p:spPr bwMode="auto">
          <a:xfrm flipV="1">
            <a:off x="4284663" y="692150"/>
            <a:ext cx="287337" cy="288925"/>
          </a:xfrm>
          <a:prstGeom prst="bentConnector3">
            <a:avLst>
              <a:gd name="adj1" fmla="val 49722"/>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07" name="AutoShape 34">
            <a:extLst>
              <a:ext uri="{FF2B5EF4-FFF2-40B4-BE49-F238E27FC236}">
                <a16:creationId xmlns:a16="http://schemas.microsoft.com/office/drawing/2014/main" id="{385D56E2-EC31-4E3A-A920-BD1AF79D8A57}"/>
              </a:ext>
            </a:extLst>
          </p:cNvPr>
          <p:cNvCxnSpPr>
            <a:cxnSpLocks noChangeShapeType="1"/>
            <a:stCxn id="20487" idx="3"/>
            <a:endCxn id="20489" idx="1"/>
          </p:cNvCxnSpPr>
          <p:nvPr/>
        </p:nvCxnSpPr>
        <p:spPr bwMode="auto">
          <a:xfrm>
            <a:off x="4284663" y="981075"/>
            <a:ext cx="287337" cy="288925"/>
          </a:xfrm>
          <a:prstGeom prst="bentConnector3">
            <a:avLst>
              <a:gd name="adj1" fmla="val 49722"/>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08" name="AutoShape 35">
            <a:extLst>
              <a:ext uri="{FF2B5EF4-FFF2-40B4-BE49-F238E27FC236}">
                <a16:creationId xmlns:a16="http://schemas.microsoft.com/office/drawing/2014/main" id="{B0648514-2795-43C3-A878-1DE71B33C39C}"/>
              </a:ext>
            </a:extLst>
          </p:cNvPr>
          <p:cNvCxnSpPr>
            <a:cxnSpLocks noChangeShapeType="1"/>
            <a:stCxn id="20490" idx="3"/>
            <a:endCxn id="20492" idx="1"/>
          </p:cNvCxnSpPr>
          <p:nvPr/>
        </p:nvCxnSpPr>
        <p:spPr bwMode="auto">
          <a:xfrm flipV="1">
            <a:off x="4284663" y="1776413"/>
            <a:ext cx="287337" cy="428625"/>
          </a:xfrm>
          <a:prstGeom prst="bentConnector3">
            <a:avLst>
              <a:gd name="adj1" fmla="val 49722"/>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09" name="AutoShape 36">
            <a:extLst>
              <a:ext uri="{FF2B5EF4-FFF2-40B4-BE49-F238E27FC236}">
                <a16:creationId xmlns:a16="http://schemas.microsoft.com/office/drawing/2014/main" id="{C4DCAFE9-666D-472B-A969-00D52E90080A}"/>
              </a:ext>
            </a:extLst>
          </p:cNvPr>
          <p:cNvCxnSpPr>
            <a:cxnSpLocks noChangeShapeType="1"/>
            <a:stCxn id="20490" idx="3"/>
            <a:endCxn id="20494" idx="1"/>
          </p:cNvCxnSpPr>
          <p:nvPr/>
        </p:nvCxnSpPr>
        <p:spPr bwMode="auto">
          <a:xfrm>
            <a:off x="4284663" y="2205038"/>
            <a:ext cx="287337" cy="509587"/>
          </a:xfrm>
          <a:prstGeom prst="bentConnector3">
            <a:avLst>
              <a:gd name="adj1" fmla="val 49722"/>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0" name="AutoShape 37">
            <a:extLst>
              <a:ext uri="{FF2B5EF4-FFF2-40B4-BE49-F238E27FC236}">
                <a16:creationId xmlns:a16="http://schemas.microsoft.com/office/drawing/2014/main" id="{8B7D4B77-8850-4C00-BC08-42D5DAFB5FBB}"/>
              </a:ext>
            </a:extLst>
          </p:cNvPr>
          <p:cNvCxnSpPr>
            <a:cxnSpLocks noChangeShapeType="1"/>
            <a:stCxn id="20490" idx="3"/>
            <a:endCxn id="20493" idx="1"/>
          </p:cNvCxnSpPr>
          <p:nvPr/>
        </p:nvCxnSpPr>
        <p:spPr bwMode="auto">
          <a:xfrm>
            <a:off x="4284663" y="2205038"/>
            <a:ext cx="287337"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1" name="AutoShape 38">
            <a:extLst>
              <a:ext uri="{FF2B5EF4-FFF2-40B4-BE49-F238E27FC236}">
                <a16:creationId xmlns:a16="http://schemas.microsoft.com/office/drawing/2014/main" id="{39D87BB4-C91C-4599-A286-2791D41063AE}"/>
              </a:ext>
            </a:extLst>
          </p:cNvPr>
          <p:cNvCxnSpPr>
            <a:cxnSpLocks noChangeShapeType="1"/>
            <a:stCxn id="20491" idx="3"/>
            <a:endCxn id="20495" idx="1"/>
          </p:cNvCxnSpPr>
          <p:nvPr/>
        </p:nvCxnSpPr>
        <p:spPr bwMode="auto">
          <a:xfrm flipV="1">
            <a:off x="4284663" y="3221038"/>
            <a:ext cx="287337" cy="423862"/>
          </a:xfrm>
          <a:prstGeom prst="bentConnector3">
            <a:avLst>
              <a:gd name="adj1" fmla="val 49722"/>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2" name="AutoShape 39">
            <a:extLst>
              <a:ext uri="{FF2B5EF4-FFF2-40B4-BE49-F238E27FC236}">
                <a16:creationId xmlns:a16="http://schemas.microsoft.com/office/drawing/2014/main" id="{3477970A-2F10-4970-9624-76973B6636D5}"/>
              </a:ext>
            </a:extLst>
          </p:cNvPr>
          <p:cNvCxnSpPr>
            <a:cxnSpLocks noChangeShapeType="1"/>
            <a:stCxn id="20491" idx="3"/>
            <a:endCxn id="20497" idx="1"/>
          </p:cNvCxnSpPr>
          <p:nvPr/>
        </p:nvCxnSpPr>
        <p:spPr bwMode="auto">
          <a:xfrm>
            <a:off x="4284663" y="3644900"/>
            <a:ext cx="287337" cy="512763"/>
          </a:xfrm>
          <a:prstGeom prst="bentConnector3">
            <a:avLst>
              <a:gd name="adj1" fmla="val 49722"/>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3" name="AutoShape 41">
            <a:extLst>
              <a:ext uri="{FF2B5EF4-FFF2-40B4-BE49-F238E27FC236}">
                <a16:creationId xmlns:a16="http://schemas.microsoft.com/office/drawing/2014/main" id="{57CF0A85-6F64-4A82-986C-81FC19E63B23}"/>
              </a:ext>
            </a:extLst>
          </p:cNvPr>
          <p:cNvCxnSpPr>
            <a:cxnSpLocks noChangeShapeType="1"/>
            <a:stCxn id="20491" idx="3"/>
            <a:endCxn id="20496" idx="1"/>
          </p:cNvCxnSpPr>
          <p:nvPr/>
        </p:nvCxnSpPr>
        <p:spPr bwMode="auto">
          <a:xfrm flipV="1">
            <a:off x="4284663" y="3640138"/>
            <a:ext cx="287337" cy="4762"/>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4" name="AutoShape 42">
            <a:extLst>
              <a:ext uri="{FF2B5EF4-FFF2-40B4-BE49-F238E27FC236}">
                <a16:creationId xmlns:a16="http://schemas.microsoft.com/office/drawing/2014/main" id="{302D20C6-EAE5-4DAB-895D-8AABC18E642D}"/>
              </a:ext>
            </a:extLst>
          </p:cNvPr>
          <p:cNvCxnSpPr>
            <a:cxnSpLocks noChangeShapeType="1"/>
            <a:stCxn id="20503" idx="3"/>
            <a:endCxn id="20498" idx="1"/>
          </p:cNvCxnSpPr>
          <p:nvPr/>
        </p:nvCxnSpPr>
        <p:spPr bwMode="auto">
          <a:xfrm flipV="1">
            <a:off x="4284663" y="4732338"/>
            <a:ext cx="287337" cy="280987"/>
          </a:xfrm>
          <a:prstGeom prst="bentConnector3">
            <a:avLst>
              <a:gd name="adj1" fmla="val 49722"/>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5" name="AutoShape 43">
            <a:extLst>
              <a:ext uri="{FF2B5EF4-FFF2-40B4-BE49-F238E27FC236}">
                <a16:creationId xmlns:a16="http://schemas.microsoft.com/office/drawing/2014/main" id="{21CBD959-F248-4964-B53D-4ACCC2DB6A40}"/>
              </a:ext>
            </a:extLst>
          </p:cNvPr>
          <p:cNvCxnSpPr>
            <a:cxnSpLocks noChangeShapeType="1"/>
            <a:stCxn id="20503" idx="3"/>
            <a:endCxn id="20499" idx="1"/>
          </p:cNvCxnSpPr>
          <p:nvPr/>
        </p:nvCxnSpPr>
        <p:spPr bwMode="auto">
          <a:xfrm>
            <a:off x="4284663" y="5013325"/>
            <a:ext cx="287337" cy="295275"/>
          </a:xfrm>
          <a:prstGeom prst="bentConnector3">
            <a:avLst>
              <a:gd name="adj1" fmla="val 49722"/>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6" name="AutoShape 44">
            <a:extLst>
              <a:ext uri="{FF2B5EF4-FFF2-40B4-BE49-F238E27FC236}">
                <a16:creationId xmlns:a16="http://schemas.microsoft.com/office/drawing/2014/main" id="{3377828B-B2B4-4CA2-B3B8-559C9EE12E93}"/>
              </a:ext>
            </a:extLst>
          </p:cNvPr>
          <p:cNvCxnSpPr>
            <a:cxnSpLocks noChangeShapeType="1"/>
            <a:stCxn id="20504" idx="3"/>
            <a:endCxn id="20500" idx="1"/>
          </p:cNvCxnSpPr>
          <p:nvPr/>
        </p:nvCxnSpPr>
        <p:spPr bwMode="auto">
          <a:xfrm>
            <a:off x="4284663" y="5805488"/>
            <a:ext cx="287337"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7" name="AutoShape 45">
            <a:extLst>
              <a:ext uri="{FF2B5EF4-FFF2-40B4-BE49-F238E27FC236}">
                <a16:creationId xmlns:a16="http://schemas.microsoft.com/office/drawing/2014/main" id="{585EFBB5-0ABB-4BD9-A652-CA2B46ED1162}"/>
              </a:ext>
            </a:extLst>
          </p:cNvPr>
          <p:cNvCxnSpPr>
            <a:cxnSpLocks noChangeShapeType="1"/>
            <a:stCxn id="20505" idx="3"/>
            <a:endCxn id="20501" idx="1"/>
          </p:cNvCxnSpPr>
          <p:nvPr/>
        </p:nvCxnSpPr>
        <p:spPr bwMode="auto">
          <a:xfrm>
            <a:off x="4284663" y="6237288"/>
            <a:ext cx="287337"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8" name="AutoShape 47">
            <a:extLst>
              <a:ext uri="{FF2B5EF4-FFF2-40B4-BE49-F238E27FC236}">
                <a16:creationId xmlns:a16="http://schemas.microsoft.com/office/drawing/2014/main" id="{5C3DE675-20CA-4F1C-94F8-9CAB791374A6}"/>
              </a:ext>
            </a:extLst>
          </p:cNvPr>
          <p:cNvCxnSpPr>
            <a:cxnSpLocks noChangeShapeType="1"/>
            <a:stCxn id="20498" idx="3"/>
            <a:endCxn id="20506" idx="1"/>
          </p:cNvCxnSpPr>
          <p:nvPr/>
        </p:nvCxnSpPr>
        <p:spPr bwMode="auto">
          <a:xfrm flipV="1">
            <a:off x="6300788" y="4725988"/>
            <a:ext cx="215900" cy="635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19" name="AutoShape 49">
            <a:extLst>
              <a:ext uri="{FF2B5EF4-FFF2-40B4-BE49-F238E27FC236}">
                <a16:creationId xmlns:a16="http://schemas.microsoft.com/office/drawing/2014/main" id="{9B0728D9-5C0E-4A94-A8FA-BD6C4E54D99F}"/>
              </a:ext>
            </a:extLst>
          </p:cNvPr>
          <p:cNvCxnSpPr>
            <a:cxnSpLocks noChangeShapeType="1"/>
            <a:stCxn id="20486" idx="3"/>
            <a:endCxn id="20505" idx="1"/>
          </p:cNvCxnSpPr>
          <p:nvPr/>
        </p:nvCxnSpPr>
        <p:spPr bwMode="auto">
          <a:xfrm>
            <a:off x="2413000" y="6237288"/>
            <a:ext cx="214313"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20" name="AutoShape 50">
            <a:extLst>
              <a:ext uri="{FF2B5EF4-FFF2-40B4-BE49-F238E27FC236}">
                <a16:creationId xmlns:a16="http://schemas.microsoft.com/office/drawing/2014/main" id="{B44D925E-AFE2-4904-BA5A-3F67BE87D14D}"/>
              </a:ext>
            </a:extLst>
          </p:cNvPr>
          <p:cNvCxnSpPr>
            <a:cxnSpLocks noChangeShapeType="1"/>
            <a:stCxn id="20485" idx="3"/>
            <a:endCxn id="20503" idx="1"/>
          </p:cNvCxnSpPr>
          <p:nvPr/>
        </p:nvCxnSpPr>
        <p:spPr bwMode="auto">
          <a:xfrm flipV="1">
            <a:off x="2268538" y="5013325"/>
            <a:ext cx="358775" cy="360363"/>
          </a:xfrm>
          <a:prstGeom prst="bentConnector3">
            <a:avLst>
              <a:gd name="adj1" fmla="val 49556"/>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21" name="AutoShape 51">
            <a:extLst>
              <a:ext uri="{FF2B5EF4-FFF2-40B4-BE49-F238E27FC236}">
                <a16:creationId xmlns:a16="http://schemas.microsoft.com/office/drawing/2014/main" id="{1F3923A9-842C-44C4-B03A-F8BCDA446821}"/>
              </a:ext>
            </a:extLst>
          </p:cNvPr>
          <p:cNvCxnSpPr>
            <a:cxnSpLocks noChangeShapeType="1"/>
            <a:stCxn id="20485" idx="3"/>
            <a:endCxn id="20504" idx="1"/>
          </p:cNvCxnSpPr>
          <p:nvPr/>
        </p:nvCxnSpPr>
        <p:spPr bwMode="auto">
          <a:xfrm>
            <a:off x="2268538" y="5373688"/>
            <a:ext cx="358775" cy="431800"/>
          </a:xfrm>
          <a:prstGeom prst="bentConnector3">
            <a:avLst>
              <a:gd name="adj1" fmla="val 49556"/>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22" name="AutoShape 52">
            <a:extLst>
              <a:ext uri="{FF2B5EF4-FFF2-40B4-BE49-F238E27FC236}">
                <a16:creationId xmlns:a16="http://schemas.microsoft.com/office/drawing/2014/main" id="{32BBFE36-F76F-4528-A468-DCB869E23628}"/>
              </a:ext>
            </a:extLst>
          </p:cNvPr>
          <p:cNvCxnSpPr>
            <a:cxnSpLocks noChangeShapeType="1"/>
            <a:stCxn id="20484" idx="3"/>
            <a:endCxn id="20487" idx="1"/>
          </p:cNvCxnSpPr>
          <p:nvPr/>
        </p:nvCxnSpPr>
        <p:spPr bwMode="auto">
          <a:xfrm flipV="1">
            <a:off x="2268538" y="981075"/>
            <a:ext cx="358775" cy="1223963"/>
          </a:xfrm>
          <a:prstGeom prst="bentConnector3">
            <a:avLst>
              <a:gd name="adj1" fmla="val 49556"/>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23" name="AutoShape 53">
            <a:extLst>
              <a:ext uri="{FF2B5EF4-FFF2-40B4-BE49-F238E27FC236}">
                <a16:creationId xmlns:a16="http://schemas.microsoft.com/office/drawing/2014/main" id="{EE4C5F0A-554B-4C2F-9731-1FE3856F4C64}"/>
              </a:ext>
            </a:extLst>
          </p:cNvPr>
          <p:cNvCxnSpPr>
            <a:cxnSpLocks noChangeShapeType="1"/>
            <a:stCxn id="20484" idx="3"/>
            <a:endCxn id="20490" idx="1"/>
          </p:cNvCxnSpPr>
          <p:nvPr/>
        </p:nvCxnSpPr>
        <p:spPr bwMode="auto">
          <a:xfrm>
            <a:off x="2268538" y="2205038"/>
            <a:ext cx="358775"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24" name="AutoShape 54">
            <a:extLst>
              <a:ext uri="{FF2B5EF4-FFF2-40B4-BE49-F238E27FC236}">
                <a16:creationId xmlns:a16="http://schemas.microsoft.com/office/drawing/2014/main" id="{09F60C89-BD7F-4279-B192-71EE06A74F3D}"/>
              </a:ext>
            </a:extLst>
          </p:cNvPr>
          <p:cNvCxnSpPr>
            <a:cxnSpLocks noChangeShapeType="1"/>
            <a:stCxn id="20484" idx="3"/>
            <a:endCxn id="20491" idx="1"/>
          </p:cNvCxnSpPr>
          <p:nvPr/>
        </p:nvCxnSpPr>
        <p:spPr bwMode="auto">
          <a:xfrm>
            <a:off x="2268538" y="2205038"/>
            <a:ext cx="358775" cy="1439862"/>
          </a:xfrm>
          <a:prstGeom prst="bentConnector3">
            <a:avLst>
              <a:gd name="adj1" fmla="val 49556"/>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25" name="AutoShape 55">
            <a:extLst>
              <a:ext uri="{FF2B5EF4-FFF2-40B4-BE49-F238E27FC236}">
                <a16:creationId xmlns:a16="http://schemas.microsoft.com/office/drawing/2014/main" id="{2225D557-A5F5-49DE-8C12-D6D85F69F9BA}"/>
              </a:ext>
            </a:extLst>
          </p:cNvPr>
          <p:cNvCxnSpPr>
            <a:cxnSpLocks noChangeShapeType="1"/>
            <a:stCxn id="50179" idx="3"/>
            <a:endCxn id="20484" idx="1"/>
          </p:cNvCxnSpPr>
          <p:nvPr/>
        </p:nvCxnSpPr>
        <p:spPr bwMode="auto">
          <a:xfrm flipV="1">
            <a:off x="539750" y="2205038"/>
            <a:ext cx="431800" cy="1263650"/>
          </a:xfrm>
          <a:prstGeom prst="bentConnector3">
            <a:avLst>
              <a:gd name="adj1" fmla="val 50000"/>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26" name="AutoShape 56">
            <a:extLst>
              <a:ext uri="{FF2B5EF4-FFF2-40B4-BE49-F238E27FC236}">
                <a16:creationId xmlns:a16="http://schemas.microsoft.com/office/drawing/2014/main" id="{205F12DB-9845-487C-A831-CF01DEA45408}"/>
              </a:ext>
            </a:extLst>
          </p:cNvPr>
          <p:cNvCxnSpPr>
            <a:cxnSpLocks noChangeShapeType="1"/>
            <a:stCxn id="50179" idx="3"/>
            <a:endCxn id="20485" idx="1"/>
          </p:cNvCxnSpPr>
          <p:nvPr/>
        </p:nvCxnSpPr>
        <p:spPr bwMode="auto">
          <a:xfrm>
            <a:off x="539750" y="3468688"/>
            <a:ext cx="431800" cy="1905000"/>
          </a:xfrm>
          <a:prstGeom prst="bentConnector3">
            <a:avLst>
              <a:gd name="adj1" fmla="val 50000"/>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227" name="AutoShape 57">
            <a:extLst>
              <a:ext uri="{FF2B5EF4-FFF2-40B4-BE49-F238E27FC236}">
                <a16:creationId xmlns:a16="http://schemas.microsoft.com/office/drawing/2014/main" id="{06E18199-C65F-48CD-AFFB-546BFCB19405}"/>
              </a:ext>
            </a:extLst>
          </p:cNvPr>
          <p:cNvCxnSpPr>
            <a:cxnSpLocks noChangeShapeType="1"/>
            <a:stCxn id="50179" idx="3"/>
            <a:endCxn id="20486" idx="1"/>
          </p:cNvCxnSpPr>
          <p:nvPr/>
        </p:nvCxnSpPr>
        <p:spPr bwMode="auto">
          <a:xfrm>
            <a:off x="539750" y="3468688"/>
            <a:ext cx="431800" cy="2768600"/>
          </a:xfrm>
          <a:prstGeom prst="bentConnector3">
            <a:avLst>
              <a:gd name="adj1" fmla="val 50000"/>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228" name="Rectangle 58">
            <a:extLst>
              <a:ext uri="{FF2B5EF4-FFF2-40B4-BE49-F238E27FC236}">
                <a16:creationId xmlns:a16="http://schemas.microsoft.com/office/drawing/2014/main" id="{E41FADE1-D8D3-47CA-B5D2-F0E52A70370F}"/>
              </a:ext>
            </a:extLst>
          </p:cNvPr>
          <p:cNvSpPr>
            <a:spLocks noChangeArrowheads="1"/>
          </p:cNvSpPr>
          <p:nvPr/>
        </p:nvSpPr>
        <p:spPr bwMode="auto">
          <a:xfrm>
            <a:off x="2451100" y="6543675"/>
            <a:ext cx="4248150"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花びら部にバリが発生する」の要因調査型系統図</a:t>
            </a:r>
          </a:p>
        </p:txBody>
      </p:sp>
      <p:sp>
        <p:nvSpPr>
          <p:cNvPr id="57" name="テキスト ボックス 1">
            <a:extLst>
              <a:ext uri="{FF2B5EF4-FFF2-40B4-BE49-F238E27FC236}">
                <a16:creationId xmlns:a16="http://schemas.microsoft.com/office/drawing/2014/main" id="{57F87702-F772-4AF7-BCCD-F18D79BC25FF}"/>
              </a:ext>
            </a:extLst>
          </p:cNvPr>
          <p:cNvSpPr txBox="1">
            <a:spLocks noChangeArrowheads="1"/>
          </p:cNvSpPr>
          <p:nvPr/>
        </p:nvSpPr>
        <p:spPr bwMode="auto">
          <a:xfrm>
            <a:off x="5415065" y="23723"/>
            <a:ext cx="39288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000" b="1" u="sng" dirty="0">
                <a:latin typeface="HGS創英角ﾎﾟｯﾌﾟ体" panose="040B0A00000000000000" pitchFamily="50" charset="-128"/>
                <a:ea typeface="HGS創英角ﾎﾟｯﾌﾟ体" panose="040B0A00000000000000" pitchFamily="50" charset="-128"/>
              </a:rPr>
              <a:t>補足：</a:t>
            </a:r>
            <a:r>
              <a:rPr lang="en-US" altLang="ja-JP" sz="1600" b="1" u="sng" dirty="0">
                <a:latin typeface="HGS創英角ﾎﾟｯﾌﾟ体" panose="040B0A00000000000000" pitchFamily="50" charset="-128"/>
                <a:ea typeface="HGS創英角ﾎﾟｯﾌﾟ体" panose="040B0A00000000000000" pitchFamily="50" charset="-128"/>
              </a:rPr>
              <a:t>《</a:t>
            </a:r>
            <a:r>
              <a:rPr lang="ja-JP" altLang="en-US" sz="1600" b="1" u="sng" dirty="0">
                <a:latin typeface="HGS創英角ﾎﾟｯﾌﾟ体" panose="040B0A00000000000000" pitchFamily="50" charset="-128"/>
                <a:ea typeface="HGS創英角ﾎﾟｯﾌﾟ体" panose="040B0A00000000000000" pitchFamily="50" charset="-128"/>
              </a:rPr>
              <a:t>テキストにはありません</a:t>
            </a:r>
            <a:r>
              <a:rPr lang="en-US" altLang="ja-JP" sz="1600" b="1" u="sng" dirty="0">
                <a:latin typeface="HGS創英角ﾎﾟｯﾌﾟ体" panose="040B0A00000000000000" pitchFamily="50" charset="-128"/>
                <a:ea typeface="HGS創英角ﾎﾟｯﾌﾟ体" panose="040B0A00000000000000" pitchFamily="50" charset="-128"/>
              </a:rPr>
              <a:t>》</a:t>
            </a:r>
            <a:endParaRPr lang="ja-JP" altLang="en-US" sz="1600" b="1" u="sng" dirty="0">
              <a:latin typeface="HGS創英角ﾎﾟｯﾌﾟ体" panose="040B0A00000000000000" pitchFamily="50" charset="-128"/>
              <a:ea typeface="HGS創英角ﾎﾟｯﾌﾟ体" panose="040B0A00000000000000" pitchFamily="50" charset="-12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a:extLst>
              <a:ext uri="{FF2B5EF4-FFF2-40B4-BE49-F238E27FC236}">
                <a16:creationId xmlns:a16="http://schemas.microsoft.com/office/drawing/2014/main" id="{4DB2223F-7E7B-B0D1-C3CA-7BDAC08A85EF}"/>
              </a:ext>
            </a:extLst>
          </p:cNvPr>
          <p:cNvSpPr>
            <a:spLocks noGrp="1" noChangeArrowheads="1"/>
          </p:cNvSpPr>
          <p:nvPr>
            <p:ph type="title" idx="4294967295"/>
          </p:nvPr>
        </p:nvSpPr>
        <p:spPr>
          <a:xfrm>
            <a:off x="0" y="76200"/>
            <a:ext cx="4648200" cy="533400"/>
          </a:xfrm>
          <a:noFill/>
        </p:spPr>
        <p:txBody>
          <a:bodyPr/>
          <a:lstStyle/>
          <a:p>
            <a:pPr algn="l" eaLnBrk="1" hangingPunct="1"/>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　マトリックス図法</a:t>
            </a:r>
          </a:p>
        </p:txBody>
      </p:sp>
      <p:sp>
        <p:nvSpPr>
          <p:cNvPr id="41987" name="Rectangle 4">
            <a:extLst>
              <a:ext uri="{FF2B5EF4-FFF2-40B4-BE49-F238E27FC236}">
                <a16:creationId xmlns:a16="http://schemas.microsoft.com/office/drawing/2014/main" id="{85CEB440-57FF-D142-3D4F-F9618DE21413}"/>
              </a:ext>
            </a:extLst>
          </p:cNvPr>
          <p:cNvSpPr>
            <a:spLocks noChangeArrowheads="1"/>
          </p:cNvSpPr>
          <p:nvPr/>
        </p:nvSpPr>
        <p:spPr bwMode="auto">
          <a:xfrm>
            <a:off x="166688" y="609600"/>
            <a:ext cx="38338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dirty="0">
                <a:solidFill>
                  <a:srgbClr val="FF0000"/>
                </a:solidFill>
                <a:latin typeface="HGP創英角ﾎﾟｯﾌﾟ体" panose="040B0A00000000000000" pitchFamily="50" charset="-128"/>
                <a:ea typeface="HGP創英角ﾎﾟｯﾌﾟ体" panose="040B0A00000000000000" pitchFamily="50" charset="-128"/>
              </a:rPr>
              <a:t>a</a:t>
            </a:r>
            <a:r>
              <a:rPr lang="ja-JP" altLang="en-US" sz="1600" b="1" dirty="0">
                <a:solidFill>
                  <a:srgbClr val="FF0000"/>
                </a:solidFill>
                <a:latin typeface="HGP創英角ﾎﾟｯﾌﾟ体" panose="040B0A00000000000000" pitchFamily="50" charset="-128"/>
                <a:ea typeface="HGP創英角ﾎﾟｯﾌﾟ体" panose="040B0A00000000000000" pitchFamily="50" charset="-128"/>
              </a:rPr>
              <a:t>）マトリックス図法とは</a:t>
            </a:r>
          </a:p>
        </p:txBody>
      </p:sp>
      <p:sp>
        <p:nvSpPr>
          <p:cNvPr id="41988" name="Rectangle 5">
            <a:extLst>
              <a:ext uri="{FF2B5EF4-FFF2-40B4-BE49-F238E27FC236}">
                <a16:creationId xmlns:a16="http://schemas.microsoft.com/office/drawing/2014/main" id="{FCB15549-5402-B72D-4B0C-BE89D1FFB821}"/>
              </a:ext>
            </a:extLst>
          </p:cNvPr>
          <p:cNvSpPr>
            <a:spLocks noChangeArrowheads="1"/>
          </p:cNvSpPr>
          <p:nvPr/>
        </p:nvSpPr>
        <p:spPr bwMode="auto">
          <a:xfrm>
            <a:off x="166688" y="1862138"/>
            <a:ext cx="39195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b</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）どんな時に使うもの</a:t>
            </a:r>
          </a:p>
        </p:txBody>
      </p:sp>
      <p:sp>
        <p:nvSpPr>
          <p:cNvPr id="41989" name="Rectangle 7">
            <a:extLst>
              <a:ext uri="{FF2B5EF4-FFF2-40B4-BE49-F238E27FC236}">
                <a16:creationId xmlns:a16="http://schemas.microsoft.com/office/drawing/2014/main" id="{E2BC9581-6450-6479-3661-1FFA02FE0D53}"/>
              </a:ext>
            </a:extLst>
          </p:cNvPr>
          <p:cNvSpPr>
            <a:spLocks noChangeArrowheads="1"/>
          </p:cNvSpPr>
          <p:nvPr/>
        </p:nvSpPr>
        <p:spPr bwMode="auto">
          <a:xfrm>
            <a:off x="255588" y="835025"/>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問題</a:t>
            </a:r>
            <a:r>
              <a:rPr lang="ja-JP" altLang="en-US" sz="1800" b="1" dirty="0">
                <a:latin typeface="HGP創英角ﾎﾟｯﾌﾟ体" panose="040B0A00000000000000" pitchFamily="50" charset="-128"/>
                <a:ea typeface="HGP創英角ﾎﾟｯﾌﾟ体" panose="040B0A00000000000000" pitchFamily="50" charset="-128"/>
              </a:rPr>
              <a:t>としていることがらの中から対になる</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要素</a:t>
            </a:r>
            <a:r>
              <a:rPr lang="ja-JP" altLang="en-US" sz="1800" b="1" dirty="0">
                <a:latin typeface="HGP創英角ﾎﾟｯﾌﾟ体" panose="040B0A00000000000000" pitchFamily="50" charset="-128"/>
                <a:ea typeface="HGP創英角ﾎﾟｯﾌﾟ体" panose="040B0A00000000000000" pitchFamily="50" charset="-128"/>
              </a:rPr>
              <a:t>を見つけ出し、これを行と列に</a:t>
            </a:r>
            <a:r>
              <a:rPr lang="ja-JP" altLang="en-US" sz="1800" b="1" dirty="0">
                <a:solidFill>
                  <a:srgbClr val="0000FF"/>
                </a:solidFill>
                <a:latin typeface="HGP創英角ﾎﾟｯﾌﾟ体" panose="040B0A00000000000000" pitchFamily="50" charset="-128"/>
                <a:ea typeface="HGP創英角ﾎﾟｯﾌﾟ体" panose="040B0A00000000000000" pitchFamily="50" charset="-128"/>
              </a:rPr>
              <a:t>配置</a:t>
            </a:r>
            <a:r>
              <a:rPr lang="ja-JP" altLang="en-US" sz="1800" b="1" dirty="0">
                <a:latin typeface="HGP創英角ﾎﾟｯﾌﾟ体" panose="040B0A00000000000000" pitchFamily="50" charset="-128"/>
                <a:ea typeface="HGP創英角ﾎﾟｯﾌﾟ体" panose="040B0A00000000000000" pitchFamily="50" charset="-128"/>
              </a:rPr>
              <a:t>し、</a:t>
            </a:r>
            <a:br>
              <a:rPr lang="ja-JP" altLang="en-US"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その交点の各要素の関連の有無や関連の度合いを表示することにより、</a:t>
            </a:r>
            <a:endParaRPr lang="en-US" altLang="ja-JP" sz="1800" b="1" dirty="0">
              <a:latin typeface="HGP創英角ﾎﾟｯﾌﾟ体" panose="040B0A00000000000000" pitchFamily="50" charset="-128"/>
              <a:ea typeface="HGP創英角ﾎﾟｯﾌﾟ体" panose="040B0A00000000000000" pitchFamily="50" charset="-128"/>
            </a:endParaRPr>
          </a:p>
          <a:p>
            <a:pPr eaLnBrk="1" hangingPunct="1">
              <a:lnSpc>
                <a:spcPct val="110000"/>
              </a:lnSpc>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問題の所在や形態を探索したり、問題解決への着想を得たりする手法です。</a:t>
            </a:r>
            <a:endParaRPr lang="ja-JP" altLang="en-US" sz="1600" b="1" dirty="0">
              <a:latin typeface="HGP創英角ﾎﾟｯﾌﾟ体" panose="040B0A00000000000000" pitchFamily="50" charset="-128"/>
              <a:ea typeface="HGP創英角ﾎﾟｯﾌﾟ体" panose="040B0A00000000000000" pitchFamily="50" charset="-128"/>
            </a:endParaRPr>
          </a:p>
        </p:txBody>
      </p:sp>
      <p:sp>
        <p:nvSpPr>
          <p:cNvPr id="41990" name="Rectangle 8">
            <a:extLst>
              <a:ext uri="{FF2B5EF4-FFF2-40B4-BE49-F238E27FC236}">
                <a16:creationId xmlns:a16="http://schemas.microsoft.com/office/drawing/2014/main" id="{AFCDD75E-2185-32CF-E9C3-D722E81E73C0}"/>
              </a:ext>
            </a:extLst>
          </p:cNvPr>
          <p:cNvSpPr>
            <a:spLocks noChangeArrowheads="1"/>
          </p:cNvSpPr>
          <p:nvPr/>
        </p:nvSpPr>
        <p:spPr bwMode="auto">
          <a:xfrm>
            <a:off x="444500" y="2070100"/>
            <a:ext cx="8305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600" b="1" dirty="0">
                <a:latin typeface="HGP創英角ﾎﾟｯﾌﾟ体" panose="040B0A00000000000000" pitchFamily="50" charset="-128"/>
                <a:ea typeface="HGP創英角ﾎﾟｯﾌﾟ体" panose="040B0A00000000000000" pitchFamily="50" charset="-128"/>
              </a:rPr>
              <a:t>①</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問題点の整理</a:t>
            </a:r>
            <a:r>
              <a:rPr lang="ja-JP" altLang="en-US" sz="1600" b="1" dirty="0">
                <a:latin typeface="HGP創英角ﾎﾟｯﾌﾟ体" panose="040B0A00000000000000" pitchFamily="50" charset="-128"/>
                <a:ea typeface="HGP創英角ﾎﾟｯﾌﾟ体" panose="040B0A00000000000000" pitchFamily="50" charset="-128"/>
              </a:rPr>
              <a:t>（テーマの選定）に使う</a:t>
            </a:r>
            <a:br>
              <a:rPr lang="ja-JP" altLang="en-US"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（例）いくつかある問題点の中から取り組むべき問題点を選ぶ</a:t>
            </a:r>
          </a:p>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②</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改善方策の絞りこみ</a:t>
            </a:r>
            <a:r>
              <a:rPr lang="ja-JP" altLang="en-US" sz="1600" b="1" dirty="0">
                <a:latin typeface="HGP創英角ﾎﾟｯﾌﾟ体" panose="040B0A00000000000000" pitchFamily="50" charset="-128"/>
                <a:ea typeface="HGP創英角ﾎﾟｯﾌﾟ体" panose="040B0A00000000000000" pitchFamily="50" charset="-128"/>
              </a:rPr>
              <a:t>に使う</a:t>
            </a:r>
            <a:br>
              <a:rPr lang="ja-JP" altLang="en-US"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（例）系統図の改善策の中から、効果・実現性などで最適な方策を選ぶ</a:t>
            </a:r>
          </a:p>
        </p:txBody>
      </p:sp>
      <p:sp>
        <p:nvSpPr>
          <p:cNvPr id="41991" name="Rectangle 7">
            <a:extLst>
              <a:ext uri="{FF2B5EF4-FFF2-40B4-BE49-F238E27FC236}">
                <a16:creationId xmlns:a16="http://schemas.microsoft.com/office/drawing/2014/main" id="{D8D9624E-490E-2ACD-0892-3B720F33DF62}"/>
              </a:ext>
            </a:extLst>
          </p:cNvPr>
          <p:cNvSpPr>
            <a:spLocks noChangeArrowheads="1"/>
          </p:cNvSpPr>
          <p:nvPr/>
        </p:nvSpPr>
        <p:spPr bwMode="auto">
          <a:xfrm>
            <a:off x="166688" y="3322638"/>
            <a:ext cx="411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600" b="1">
                <a:solidFill>
                  <a:srgbClr val="FF0000"/>
                </a:solidFill>
                <a:latin typeface="HGP創英角ﾎﾟｯﾌﾟ体" panose="040B0A00000000000000" pitchFamily="50" charset="-128"/>
                <a:ea typeface="HGP創英角ﾎﾟｯﾌﾟ体" panose="040B0A00000000000000" pitchFamily="50" charset="-128"/>
              </a:rPr>
              <a:t>c</a:t>
            </a:r>
            <a:r>
              <a:rPr lang="ja-JP" altLang="en-US" sz="1600" b="1">
                <a:solidFill>
                  <a:srgbClr val="FF0000"/>
                </a:solidFill>
                <a:latin typeface="HGP創英角ﾎﾟｯﾌﾟ体" panose="040B0A00000000000000" pitchFamily="50" charset="-128"/>
                <a:ea typeface="HGP創英角ﾎﾟｯﾌﾟ体" panose="040B0A00000000000000" pitchFamily="50" charset="-128"/>
              </a:rPr>
              <a:t>）作成の手順と注意点</a:t>
            </a:r>
          </a:p>
        </p:txBody>
      </p:sp>
      <p:sp>
        <p:nvSpPr>
          <p:cNvPr id="41992" name="Rectangle 9">
            <a:extLst>
              <a:ext uri="{FF2B5EF4-FFF2-40B4-BE49-F238E27FC236}">
                <a16:creationId xmlns:a16="http://schemas.microsoft.com/office/drawing/2014/main" id="{345EEB5E-CE7A-B518-351F-63639EA272F1}"/>
              </a:ext>
            </a:extLst>
          </p:cNvPr>
          <p:cNvSpPr>
            <a:spLocks noChangeArrowheads="1"/>
          </p:cNvSpPr>
          <p:nvPr/>
        </p:nvSpPr>
        <p:spPr bwMode="auto">
          <a:xfrm>
            <a:off x="444500" y="3797300"/>
            <a:ext cx="8534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10000"/>
              </a:lnSpc>
              <a:spcBef>
                <a:spcPct val="0"/>
              </a:spcBef>
              <a:buFontTx/>
              <a:buNone/>
            </a:pPr>
            <a:r>
              <a:rPr lang="en-US" altLang="ja-JP" sz="1600" b="1" dirty="0">
                <a:latin typeface="HGP創英角ﾎﾟｯﾌﾟ体" panose="040B0A00000000000000" pitchFamily="50" charset="-128"/>
                <a:ea typeface="HGP創英角ﾎﾟｯﾌﾟ体" panose="040B0A00000000000000" pitchFamily="50" charset="-128"/>
              </a:rPr>
              <a:t>①</a:t>
            </a:r>
            <a:r>
              <a:rPr lang="ja-JP" altLang="en-US" sz="1600" b="1" dirty="0">
                <a:latin typeface="HGP創英角ﾎﾟｯﾌﾟ体" panose="040B0A00000000000000" pitchFamily="50" charset="-128"/>
                <a:ea typeface="HGP創英角ﾎﾟｯﾌﾟ体" panose="040B0A00000000000000" pitchFamily="50" charset="-128"/>
              </a:rPr>
              <a:t>取り上げる事項と要素を決める</a:t>
            </a:r>
          </a:p>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・何と何を組み合わせたマトリックス図をつくるのか、それぞれの事項をどのような</a:t>
            </a:r>
            <a:br>
              <a:rPr lang="ja-JP" altLang="en-US"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要素に分けるのかを決める</a:t>
            </a:r>
          </a:p>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②マトリックス図の軸の割り付けを決める</a:t>
            </a:r>
          </a:p>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③マトリックス図に用いる表現方法を決める</a:t>
            </a:r>
          </a:p>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・タテ軸の要素とヨコ軸の要素の交点で、両者の関係の有無、関係の強さなどをどの</a:t>
            </a:r>
            <a:br>
              <a:rPr lang="ja-JP" altLang="en-US"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ように表現するかを決める。　例）</a:t>
            </a:r>
            <a:r>
              <a:rPr lang="ja-JP" altLang="en-US" sz="1600" b="1" dirty="0">
                <a:solidFill>
                  <a:srgbClr val="0000FF"/>
                </a:solidFill>
                <a:latin typeface="HGP創英角ﾎﾟｯﾌﾟ体" panose="040B0A00000000000000" pitchFamily="50" charset="-128"/>
                <a:ea typeface="HGP創英角ﾎﾟｯﾌﾟ体" panose="040B0A00000000000000" pitchFamily="50" charset="-128"/>
              </a:rPr>
              <a:t>○、△、</a:t>
            </a:r>
            <a:r>
              <a:rPr lang="en-US" altLang="ja-JP" sz="1600" b="1" dirty="0">
                <a:solidFill>
                  <a:srgbClr val="0000FF"/>
                </a:solidFill>
                <a:latin typeface="HGP創英角ﾎﾟｯﾌﾟ体" panose="040B0A00000000000000" pitchFamily="50" charset="-128"/>
                <a:ea typeface="HGP創英角ﾎﾟｯﾌﾟ体" panose="040B0A00000000000000" pitchFamily="50" charset="-128"/>
              </a:rPr>
              <a:t>×</a:t>
            </a:r>
            <a:r>
              <a:rPr lang="ja-JP" altLang="en-US" sz="1600" b="1" dirty="0">
                <a:latin typeface="HGP創英角ﾎﾟｯﾌﾟ体" panose="040B0A00000000000000" pitchFamily="50" charset="-128"/>
                <a:ea typeface="HGP創英角ﾎﾟｯﾌﾟ体" panose="040B0A00000000000000" pitchFamily="50" charset="-128"/>
              </a:rPr>
              <a:t>や、具体的な数値など</a:t>
            </a:r>
          </a:p>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④マトリックス図を作成する</a:t>
            </a:r>
          </a:p>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⑤マトリックス図を考察し、情報を得る</a:t>
            </a:r>
          </a:p>
          <a:p>
            <a:pPr eaLnBrk="1" hangingPunct="1">
              <a:lnSpc>
                <a:spcPct val="110000"/>
              </a:lnSpc>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　・マトリックス図全体から、特徴のある欄を交点とするタテ、ヨコ軸の要素を中心に</a:t>
            </a:r>
            <a:br>
              <a:rPr lang="ja-JP" altLang="en-US"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　　して考察する</a:t>
            </a:r>
          </a:p>
        </p:txBody>
      </p:sp>
      <p:sp>
        <p:nvSpPr>
          <p:cNvPr id="11" name="object 2">
            <a:extLst>
              <a:ext uri="{FF2B5EF4-FFF2-40B4-BE49-F238E27FC236}">
                <a16:creationId xmlns:a16="http://schemas.microsoft.com/office/drawing/2014/main" id="{B5784DDA-0F85-4CE0-A14F-E4770B0F89CA}"/>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47</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
        <p:nvSpPr>
          <p:cNvPr id="13" name="Rectangle 89">
            <a:extLst>
              <a:ext uri="{FF2B5EF4-FFF2-40B4-BE49-F238E27FC236}">
                <a16:creationId xmlns:a16="http://schemas.microsoft.com/office/drawing/2014/main" id="{1CFA90B9-D373-48FD-A32C-FED30C7F9D5E}"/>
              </a:ext>
            </a:extLst>
          </p:cNvPr>
          <p:cNvSpPr>
            <a:spLocks noChangeArrowheads="1"/>
          </p:cNvSpPr>
          <p:nvPr/>
        </p:nvSpPr>
        <p:spPr bwMode="auto">
          <a:xfrm>
            <a:off x="2507106" y="192989"/>
            <a:ext cx="5117974" cy="338554"/>
          </a:xfrm>
          <a:prstGeom prst="rect">
            <a:avLst/>
          </a:prstGeom>
          <a:solidFill>
            <a:srgbClr val="CCFFFF">
              <a:alpha val="39999"/>
            </a:srgbClr>
          </a:solidFill>
          <a:ln w="9525">
            <a:solidFill>
              <a:schemeClr val="tx1"/>
            </a:solidFill>
            <a:prstDash val="solid"/>
            <a:miter lim="800000"/>
            <a:headEnd/>
            <a:tailEnd/>
          </a:ln>
        </p:spPr>
        <p:txBody>
          <a:bodyPr wrap="square" anchor="ct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None/>
            </a:pP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多元的</a:t>
            </a:r>
            <a:r>
              <a:rPr lang="ja-JP" altLang="en-US" sz="1400" b="1" dirty="0">
                <a:latin typeface="HGS創英角ﾎﾟｯﾌﾟ体" panose="040B0A00000000000000" pitchFamily="50" charset="-128"/>
                <a:ea typeface="HGS創英角ﾎﾟｯﾌﾟ体" panose="040B0A00000000000000" pitchFamily="50" charset="-128"/>
              </a:rPr>
              <a:t>（物事の要素等）</a:t>
            </a:r>
            <a:r>
              <a:rPr lang="ja-JP" altLang="en-US" sz="1600" b="1" dirty="0">
                <a:solidFill>
                  <a:srgbClr val="0000FF"/>
                </a:solidFill>
                <a:latin typeface="HGS創英角ﾎﾟｯﾌﾟ体" panose="040B0A00000000000000" pitchFamily="50" charset="-128"/>
                <a:ea typeface="HGS創英角ﾎﾟｯﾌﾟ体" panose="040B0A00000000000000" pitchFamily="50" charset="-128"/>
              </a:rPr>
              <a:t>思考により問題点を明確にする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Group 296">
            <a:extLst>
              <a:ext uri="{FF2B5EF4-FFF2-40B4-BE49-F238E27FC236}">
                <a16:creationId xmlns:a16="http://schemas.microsoft.com/office/drawing/2014/main" id="{B8535F94-76DD-404C-89DB-1A10CEFB406B}"/>
              </a:ext>
            </a:extLst>
          </p:cNvPr>
          <p:cNvGraphicFramePr>
            <a:graphicFrameLocks noGrp="1"/>
          </p:cNvGraphicFramePr>
          <p:nvPr>
            <p:extLst>
              <p:ext uri="{D42A27DB-BD31-4B8C-83A1-F6EECF244321}">
                <p14:modId xmlns:p14="http://schemas.microsoft.com/office/powerpoint/2010/main" val="3480950155"/>
              </p:ext>
            </p:extLst>
          </p:nvPr>
        </p:nvGraphicFramePr>
        <p:xfrm>
          <a:off x="495222" y="3485463"/>
          <a:ext cx="8131888" cy="3275039"/>
        </p:xfrm>
        <a:graphic>
          <a:graphicData uri="http://schemas.openxmlformats.org/drawingml/2006/table">
            <a:tbl>
              <a:tblPr/>
              <a:tblGrid>
                <a:gridCol w="394431">
                  <a:extLst>
                    <a:ext uri="{9D8B030D-6E8A-4147-A177-3AD203B41FA5}">
                      <a16:colId xmlns:a16="http://schemas.microsoft.com/office/drawing/2014/main" val="20000"/>
                    </a:ext>
                  </a:extLst>
                </a:gridCol>
                <a:gridCol w="1497797">
                  <a:extLst>
                    <a:ext uri="{9D8B030D-6E8A-4147-A177-3AD203B41FA5}">
                      <a16:colId xmlns:a16="http://schemas.microsoft.com/office/drawing/2014/main" val="20001"/>
                    </a:ext>
                  </a:extLst>
                </a:gridCol>
                <a:gridCol w="693296">
                  <a:extLst>
                    <a:ext uri="{9D8B030D-6E8A-4147-A177-3AD203B41FA5}">
                      <a16:colId xmlns:a16="http://schemas.microsoft.com/office/drawing/2014/main" val="20002"/>
                    </a:ext>
                  </a:extLst>
                </a:gridCol>
                <a:gridCol w="693295">
                  <a:extLst>
                    <a:ext uri="{9D8B030D-6E8A-4147-A177-3AD203B41FA5}">
                      <a16:colId xmlns:a16="http://schemas.microsoft.com/office/drawing/2014/main" val="20003"/>
                    </a:ext>
                  </a:extLst>
                </a:gridCol>
                <a:gridCol w="693296">
                  <a:extLst>
                    <a:ext uri="{9D8B030D-6E8A-4147-A177-3AD203B41FA5}">
                      <a16:colId xmlns:a16="http://schemas.microsoft.com/office/drawing/2014/main" val="20004"/>
                    </a:ext>
                  </a:extLst>
                </a:gridCol>
                <a:gridCol w="693295">
                  <a:extLst>
                    <a:ext uri="{9D8B030D-6E8A-4147-A177-3AD203B41FA5}">
                      <a16:colId xmlns:a16="http://schemas.microsoft.com/office/drawing/2014/main" val="20005"/>
                    </a:ext>
                  </a:extLst>
                </a:gridCol>
                <a:gridCol w="693296">
                  <a:extLst>
                    <a:ext uri="{9D8B030D-6E8A-4147-A177-3AD203B41FA5}">
                      <a16:colId xmlns:a16="http://schemas.microsoft.com/office/drawing/2014/main" val="20006"/>
                    </a:ext>
                  </a:extLst>
                </a:gridCol>
                <a:gridCol w="693295">
                  <a:extLst>
                    <a:ext uri="{9D8B030D-6E8A-4147-A177-3AD203B41FA5}">
                      <a16:colId xmlns:a16="http://schemas.microsoft.com/office/drawing/2014/main" val="20007"/>
                    </a:ext>
                  </a:extLst>
                </a:gridCol>
                <a:gridCol w="693296">
                  <a:extLst>
                    <a:ext uri="{9D8B030D-6E8A-4147-A177-3AD203B41FA5}">
                      <a16:colId xmlns:a16="http://schemas.microsoft.com/office/drawing/2014/main" val="20008"/>
                    </a:ext>
                  </a:extLst>
                </a:gridCol>
                <a:gridCol w="693295">
                  <a:extLst>
                    <a:ext uri="{9D8B030D-6E8A-4147-A177-3AD203B41FA5}">
                      <a16:colId xmlns:a16="http://schemas.microsoft.com/office/drawing/2014/main" val="20009"/>
                    </a:ext>
                  </a:extLst>
                </a:gridCol>
                <a:gridCol w="693296">
                  <a:extLst>
                    <a:ext uri="{9D8B030D-6E8A-4147-A177-3AD203B41FA5}">
                      <a16:colId xmlns:a16="http://schemas.microsoft.com/office/drawing/2014/main" val="20010"/>
                    </a:ext>
                  </a:extLst>
                </a:gridCol>
              </a:tblGrid>
              <a:tr h="323755">
                <a:tc gridSpan="11">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1600" b="1"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a:t>
                      </a:r>
                      <a:r>
                        <a:rPr kumimoji="1" lang="ja-JP" altLang="en-US" sz="1600" b="1"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：５点　○：３点　△：１点　</a:t>
                      </a:r>
                      <a:r>
                        <a:rPr kumimoji="1" lang="en-US" altLang="ja-JP" sz="1600" b="1"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a:t>
                      </a:r>
                      <a:r>
                        <a:rPr kumimoji="1" lang="ja-JP" altLang="en-US" sz="1600" b="1" i="0" u="none" strike="noStrike" cap="none" normalizeH="0" baseline="0" dirty="0">
                          <a:ln>
                            <a:noFill/>
                          </a:ln>
                          <a:solidFill>
                            <a:srgbClr val="0000FF"/>
                          </a:solidFill>
                          <a:effectLst/>
                          <a:latin typeface="HGP創英角ﾎﾟｯﾌﾟ体" panose="040B0A00000000000000" pitchFamily="50" charset="-128"/>
                          <a:ea typeface="HGP創英角ﾎﾟｯﾌﾟ体" panose="040B0A00000000000000" pitchFamily="50" charset="-128"/>
                        </a:rPr>
                        <a:t>：０点</a:t>
                      </a:r>
                    </a:p>
                  </a:txBody>
                  <a:tcPr marL="91436" marR="91436" marT="45711" marB="4571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23755">
                <a:tc rowSpan="2" gridSpan="2">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a:t>
                      </a:r>
                      <a:r>
                        <a:rPr kumimoji="1" lang="ja-JP" altLang="en-US" sz="18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評価項目</a:t>
                      </a:r>
                      <a:endPar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r" defTabSz="914400" rtl="0" eaLnBrk="1" fontAlgn="base" latinLnBrk="0" hangingPunct="1">
                        <a:lnSpc>
                          <a:spcPct val="100000"/>
                        </a:lnSpc>
                        <a:spcBef>
                          <a:spcPct val="20000"/>
                        </a:spcBef>
                        <a:spcAft>
                          <a:spcPct val="0"/>
                        </a:spcAft>
                        <a:buClrTx/>
                        <a:buSzTx/>
                        <a:buFontTx/>
                        <a:buNone/>
                        <a:tabLst/>
                      </a:pPr>
                      <a:endParaRPr kumimoji="1" lang="en-US" altLang="ja-JP"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r" defTabSz="914400" rtl="0" eaLnBrk="1" fontAlgn="base" latinLnBrk="0" hangingPunct="1">
                        <a:lnSpc>
                          <a:spcPct val="100000"/>
                        </a:lnSpc>
                        <a:spcBef>
                          <a:spcPct val="2000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No</a:t>
                      </a:r>
                      <a:r>
                        <a:rPr kumimoji="1" lang="ja-JP" altLang="en-US" sz="14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　</a:t>
                      </a:r>
                      <a:r>
                        <a:rPr kumimoji="1" lang="ja-JP" altLang="en-US" sz="16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候補テーマ</a:t>
                      </a:r>
                    </a:p>
                  </a:txBody>
                  <a:tcPr marL="91436" marR="91436"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noFill/>
                  </a:tcPr>
                </a:tc>
                <a:tc rowSpan="2" hMerge="1">
                  <a:txBody>
                    <a:bodyPr/>
                    <a:lstStyle/>
                    <a:p>
                      <a:endParaRPr kumimoji="1" lang="ja-JP" altLang="en-US"/>
                    </a:p>
                  </a:txBody>
                  <a:tcPr/>
                </a:tc>
                <a:tc gridSpan="5">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必　要　性</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サークルの実力</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rowSpan="2">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総合評価</a:t>
                      </a:r>
                    </a:p>
                  </a:txBody>
                  <a:tcPr marL="91436" marR="91436" marT="45711" marB="45711" vert="eaVert"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32470">
                <a:tc gridSpan="2" vMerge="1">
                  <a:txBody>
                    <a:bodyPr/>
                    <a:lstStyle/>
                    <a:p>
                      <a:endParaRPr kumimoji="1" lang="ja-JP" altLang="en-US"/>
                    </a:p>
                  </a:txBody>
                  <a:tcPr/>
                </a:tc>
                <a:tc hMerge="1" vMerge="1">
                  <a:txBody>
                    <a:bodyPr/>
                    <a:lstStyle/>
                    <a:p>
                      <a:endParaRPr kumimoji="1" lang="ja-JP" altLang="en-US"/>
                    </a:p>
                  </a:txBody>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効果</a:t>
                      </a:r>
                    </a:p>
                  </a:txBody>
                  <a:tcPr marL="0" marR="0" marT="0" marB="0" vert="wordArtVertRtl"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緊急性</a:t>
                      </a:r>
                    </a:p>
                  </a:txBody>
                  <a:tcPr marL="0" marR="0" marT="0" marB="0" vert="wordArtVertRtl"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困り具合</a:t>
                      </a:r>
                    </a:p>
                  </a:txBody>
                  <a:tcPr marL="0" marR="0" marT="0" marB="0" vert="wordArtVertRtl"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将来性</a:t>
                      </a:r>
                    </a:p>
                  </a:txBody>
                  <a:tcPr marL="0" marR="0" marT="0" marB="0" vert="wordArtVertRtl"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上司方針</a:t>
                      </a:r>
                    </a:p>
                  </a:txBody>
                  <a:tcPr marL="0" marR="0" marT="0" marB="0" vert="wordArtVertRtl"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全員参加</a:t>
                      </a:r>
                    </a:p>
                  </a:txBody>
                  <a:tcPr marL="0" marR="0" marT="0" marB="0" vert="wordArtVertRtl"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活動期間</a:t>
                      </a:r>
                    </a:p>
                  </a:txBody>
                  <a:tcPr marL="0" marR="0" marT="0" marB="0" vert="wordArtVertRtl"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実力発揮</a:t>
                      </a:r>
                    </a:p>
                  </a:txBody>
                  <a:tcPr marL="0" marR="0" marT="0" marB="0" vert="wordArtVertRtl"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extLst>
                  <a:ext uri="{0D108BD9-81ED-4DB2-BD59-A6C34878D82A}">
                    <a16:rowId xmlns:a16="http://schemas.microsoft.com/office/drawing/2014/main" val="10002"/>
                  </a:ext>
                </a:extLst>
              </a:tr>
              <a:tr h="420888">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１　　</a:t>
                      </a:r>
                    </a:p>
                  </a:txBody>
                  <a:tcPr marL="91436" marR="91436" marT="45711" marB="4571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テーマ１</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mn-ea"/>
                          <a:ea typeface="+mn-ea"/>
                        </a:rPr>
                        <a:t>２８</a:t>
                      </a:r>
                    </a:p>
                  </a:txBody>
                  <a:tcPr marL="91436" marR="91436" marT="45711" marB="4571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20888">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２</a:t>
                      </a:r>
                    </a:p>
                  </a:txBody>
                  <a:tcPr marL="91436" marR="91436" marT="45711" marB="4571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テーマ２</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dirty="0">
                          <a:ln>
                            <a:noFill/>
                          </a:ln>
                          <a:solidFill>
                            <a:schemeClr val="tx1"/>
                          </a:solidFill>
                          <a:effectLst/>
                          <a:latin typeface="+mn-ea"/>
                          <a:ea typeface="+mn-ea"/>
                        </a:rPr>
                        <a:t>３８</a:t>
                      </a:r>
                    </a:p>
                  </a:txBody>
                  <a:tcPr marL="91436" marR="91436" marT="45711" marB="4571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20888">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３</a:t>
                      </a:r>
                    </a:p>
                  </a:txBody>
                  <a:tcPr marL="91436" marR="91436" marT="45711" marB="4571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テーマ３</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mn-ea"/>
                          <a:ea typeface="+mn-ea"/>
                        </a:rPr>
                        <a:t>２４</a:t>
                      </a:r>
                    </a:p>
                  </a:txBody>
                  <a:tcPr marL="91436" marR="91436" marT="45711" marB="4571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20888">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４</a:t>
                      </a:r>
                    </a:p>
                  </a:txBody>
                  <a:tcPr marL="91436" marR="91436" marT="45711" marB="4571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rPr>
                        <a:t>テーマ４</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n-ea"/>
                          <a:ea typeface="+mn-ea"/>
                        </a:rPr>
                        <a:t>○</a:t>
                      </a:r>
                    </a:p>
                  </a:txBody>
                  <a:tcPr marL="91436" marR="91436"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a:spcBef>
                          <a:spcPct val="20000"/>
                        </a:spcBef>
                        <a:defRPr kumimoji="1" sz="2400">
                          <a:solidFill>
                            <a:schemeClr val="tx1"/>
                          </a:solidFill>
                          <a:latin typeface="Arial" charset="0"/>
                          <a:ea typeface="ＭＳ Ｐゴシック" pitchFamily="50" charset="-128"/>
                        </a:defRPr>
                      </a:lvl2pPr>
                      <a:lvl3pPr>
                        <a:spcBef>
                          <a:spcPct val="20000"/>
                        </a:spcBef>
                        <a:defRPr kumimoji="1" sz="2000">
                          <a:solidFill>
                            <a:schemeClr val="tx1"/>
                          </a:solidFill>
                          <a:latin typeface="Arial" charset="0"/>
                          <a:ea typeface="ＭＳ Ｐゴシック" pitchFamily="50" charset="-128"/>
                        </a:defRPr>
                      </a:lvl3pPr>
                      <a:lvl4pPr>
                        <a:spcBef>
                          <a:spcPct val="20000"/>
                        </a:spcBef>
                        <a:defRPr kumimoji="1">
                          <a:solidFill>
                            <a:schemeClr val="tx1"/>
                          </a:solidFill>
                          <a:latin typeface="Arial" charset="0"/>
                          <a:ea typeface="ＭＳ Ｐゴシック" pitchFamily="50" charset="-128"/>
                        </a:defRPr>
                      </a:lvl4pPr>
                      <a:lvl5pPr>
                        <a:spcBef>
                          <a:spcPct val="20000"/>
                        </a:spcBef>
                        <a:defRPr kumimoji="1">
                          <a:solidFill>
                            <a:schemeClr val="tx1"/>
                          </a:solidFill>
                          <a:latin typeface="Arial" charset="0"/>
                          <a:ea typeface="ＭＳ Ｐゴシック" pitchFamily="50" charset="-128"/>
                        </a:defRPr>
                      </a:lvl5pPr>
                      <a:lvl6pPr fontAlgn="base">
                        <a:spcBef>
                          <a:spcPct val="20000"/>
                        </a:spcBef>
                        <a:spcAft>
                          <a:spcPct val="0"/>
                        </a:spcAft>
                        <a:defRPr kumimoji="1">
                          <a:solidFill>
                            <a:schemeClr val="tx1"/>
                          </a:solidFill>
                          <a:latin typeface="Arial" charset="0"/>
                          <a:ea typeface="ＭＳ Ｐゴシック" pitchFamily="50" charset="-128"/>
                        </a:defRPr>
                      </a:lvl6pPr>
                      <a:lvl7pPr fontAlgn="base">
                        <a:spcBef>
                          <a:spcPct val="20000"/>
                        </a:spcBef>
                        <a:spcAft>
                          <a:spcPct val="0"/>
                        </a:spcAft>
                        <a:defRPr kumimoji="1">
                          <a:solidFill>
                            <a:schemeClr val="tx1"/>
                          </a:solidFill>
                          <a:latin typeface="Arial" charset="0"/>
                          <a:ea typeface="ＭＳ Ｐゴシック" pitchFamily="50" charset="-128"/>
                        </a:defRPr>
                      </a:lvl7pPr>
                      <a:lvl8pPr fontAlgn="base">
                        <a:spcBef>
                          <a:spcPct val="20000"/>
                        </a:spcBef>
                        <a:spcAft>
                          <a:spcPct val="0"/>
                        </a:spcAft>
                        <a:defRPr kumimoji="1">
                          <a:solidFill>
                            <a:schemeClr val="tx1"/>
                          </a:solidFill>
                          <a:latin typeface="Arial" charset="0"/>
                          <a:ea typeface="ＭＳ Ｐゴシック" pitchFamily="50" charset="-128"/>
                        </a:defRPr>
                      </a:lvl8pPr>
                      <a:lvl9pPr fontAlgn="base">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mn-ea"/>
                          <a:ea typeface="+mn-ea"/>
                        </a:rPr>
                        <a:t>２４</a:t>
                      </a:r>
                    </a:p>
                  </a:txBody>
                  <a:tcPr marL="91436" marR="91436" marT="45711" marB="4571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3010" name="Rectangle 36">
            <a:extLst>
              <a:ext uri="{FF2B5EF4-FFF2-40B4-BE49-F238E27FC236}">
                <a16:creationId xmlns:a16="http://schemas.microsoft.com/office/drawing/2014/main" id="{EA30898F-A52B-266B-E29F-7A1F2B408E77}"/>
              </a:ext>
            </a:extLst>
          </p:cNvPr>
          <p:cNvSpPr>
            <a:spLocks noChangeArrowheads="1"/>
          </p:cNvSpPr>
          <p:nvPr/>
        </p:nvSpPr>
        <p:spPr bwMode="auto">
          <a:xfrm>
            <a:off x="384175" y="3437688"/>
            <a:ext cx="6858000"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a:t>
            </a: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d</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）作成例）　</a:t>
            </a: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ﾃｰﾏ選定</a:t>
            </a:r>
            <a:r>
              <a:rPr lang="en-US" altLang="ja-JP" sz="1800" b="1"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のマトリックス図</a:t>
            </a:r>
          </a:p>
        </p:txBody>
      </p:sp>
      <p:graphicFrame>
        <p:nvGraphicFramePr>
          <p:cNvPr id="13444" name="Group 132">
            <a:extLst>
              <a:ext uri="{FF2B5EF4-FFF2-40B4-BE49-F238E27FC236}">
                <a16:creationId xmlns:a16="http://schemas.microsoft.com/office/drawing/2014/main" id="{308D96F0-BE6D-CF5F-08FF-AB2B73A6D08A}"/>
              </a:ext>
            </a:extLst>
          </p:cNvPr>
          <p:cNvGraphicFramePr>
            <a:graphicFrameLocks noGrp="1"/>
          </p:cNvGraphicFramePr>
          <p:nvPr/>
        </p:nvGraphicFramePr>
        <p:xfrm>
          <a:off x="2286000" y="704850"/>
          <a:ext cx="3429000" cy="2774951"/>
        </p:xfrm>
        <a:graphic>
          <a:graphicData uri="http://schemas.openxmlformats.org/drawingml/2006/table">
            <a:tbl>
              <a:tblPr/>
              <a:tblGrid>
                <a:gridCol w="519113">
                  <a:extLst>
                    <a:ext uri="{9D8B030D-6E8A-4147-A177-3AD203B41FA5}">
                      <a16:colId xmlns:a16="http://schemas.microsoft.com/office/drawing/2014/main" val="20000"/>
                    </a:ext>
                  </a:extLst>
                </a:gridCol>
                <a:gridCol w="520700">
                  <a:extLst>
                    <a:ext uri="{9D8B030D-6E8A-4147-A177-3AD203B41FA5}">
                      <a16:colId xmlns:a16="http://schemas.microsoft.com/office/drawing/2014/main" val="20001"/>
                    </a:ext>
                  </a:extLst>
                </a:gridCol>
                <a:gridCol w="519112">
                  <a:extLst>
                    <a:ext uri="{9D8B030D-6E8A-4147-A177-3AD203B41FA5}">
                      <a16:colId xmlns:a16="http://schemas.microsoft.com/office/drawing/2014/main" val="20002"/>
                    </a:ext>
                  </a:extLst>
                </a:gridCol>
                <a:gridCol w="520700">
                  <a:extLst>
                    <a:ext uri="{9D8B030D-6E8A-4147-A177-3AD203B41FA5}">
                      <a16:colId xmlns:a16="http://schemas.microsoft.com/office/drawing/2014/main" val="20003"/>
                    </a:ext>
                  </a:extLst>
                </a:gridCol>
                <a:gridCol w="423863">
                  <a:extLst>
                    <a:ext uri="{9D8B030D-6E8A-4147-A177-3AD203B41FA5}">
                      <a16:colId xmlns:a16="http://schemas.microsoft.com/office/drawing/2014/main" val="20004"/>
                    </a:ext>
                  </a:extLst>
                </a:gridCol>
                <a:gridCol w="461962">
                  <a:extLst>
                    <a:ext uri="{9D8B030D-6E8A-4147-A177-3AD203B41FA5}">
                      <a16:colId xmlns:a16="http://schemas.microsoft.com/office/drawing/2014/main" val="20005"/>
                    </a:ext>
                  </a:extLst>
                </a:gridCol>
                <a:gridCol w="463550">
                  <a:extLst>
                    <a:ext uri="{9D8B030D-6E8A-4147-A177-3AD203B41FA5}">
                      <a16:colId xmlns:a16="http://schemas.microsoft.com/office/drawing/2014/main" val="20006"/>
                    </a:ext>
                  </a:extLst>
                </a:gridCol>
              </a:tblGrid>
              <a:tr h="847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1" i="0" u="none" strike="noStrike" cap="none" normalizeH="0" baseline="0">
                          <a:ln>
                            <a:noFill/>
                          </a:ln>
                          <a:solidFill>
                            <a:srgbClr val="FFFFFF"/>
                          </a:solidFill>
                          <a:effectLst/>
                          <a:latin typeface="HGP創英角ﾎﾟｯﾌﾟ体" panose="040B0A00000000000000" pitchFamily="50" charset="-128"/>
                          <a:ea typeface="HGP創英角ﾎﾟｯﾌﾟ体" panose="040B0A00000000000000" pitchFamily="50"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000" b="1" i="0" u="none" strike="noStrike" cap="none" normalizeH="0" baseline="0">
                        <a:ln>
                          <a:noFill/>
                        </a:ln>
                        <a:solidFill>
                          <a:srgbClr val="FFFFFF"/>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Ａ</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Ｂ</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Ｃ</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Ｄ</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Ｅ</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Ｆ</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extLst>
                  <a:ext uri="{0D108BD9-81ED-4DB2-BD59-A6C34878D82A}">
                    <a16:rowId xmlns:a16="http://schemas.microsoft.com/office/drawing/2014/main" val="10000"/>
                  </a:ext>
                </a:extLst>
              </a:tr>
              <a:tr h="3524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HGP創英角ﾎﾟｯﾌﾟ体" panose="040B0A00000000000000" pitchFamily="50" charset="-128"/>
                          <a:ea typeface="HGP創英角ﾎﾟｯﾌﾟ体" panose="040B0A00000000000000" pitchFamily="50" charset="-128"/>
                        </a:rPr>
                        <a:t>１</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1A</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1B</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1C</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HGP創英角ﾎﾟｯﾌﾟ体" panose="040B0A00000000000000" pitchFamily="50" charset="-128"/>
                          <a:ea typeface="HGP創英角ﾎﾟｯﾌﾟ体" panose="040B0A00000000000000" pitchFamily="50" charset="-128"/>
                        </a:rPr>
                        <a:t>２</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73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HGP創英角ﾎﾟｯﾌﾟ体" panose="040B0A00000000000000" pitchFamily="50" charset="-128"/>
                          <a:ea typeface="HGP創英角ﾎﾟｯﾌﾟ体" panose="040B0A00000000000000" pitchFamily="50" charset="-128"/>
                        </a:rPr>
                        <a:t>３</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3A</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3B</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rPr>
                        <a:t>3C</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76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HGP創英角ﾎﾟｯﾌﾟ体" panose="040B0A00000000000000" pitchFamily="50" charset="-128"/>
                          <a:ea typeface="HGP創英角ﾎﾟｯﾌﾟ体" panose="040B0A00000000000000" pitchFamily="50" charset="-128"/>
                        </a:rPr>
                        <a:t>４</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68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HGP創英角ﾎﾟｯﾌﾟ体" panose="040B0A00000000000000" pitchFamily="50" charset="-128"/>
                          <a:ea typeface="HGP創英角ﾎﾟｯﾌﾟ体" panose="040B0A00000000000000" pitchFamily="50" charset="-128"/>
                        </a:rPr>
                        <a:t>５</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85FF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000" b="1" i="0" u="none" strike="noStrike" cap="none" normalizeH="0" baseline="0" dirty="0">
                        <a:ln>
                          <a:noFill/>
                        </a:ln>
                        <a:solidFill>
                          <a:schemeClr val="tx1"/>
                        </a:solidFill>
                        <a:effectLst/>
                        <a:latin typeface="HGP創英角ﾎﾟｯﾌﾟ体" panose="040B0A00000000000000" pitchFamily="50" charset="-128"/>
                        <a:ea typeface="HGP創英角ﾎﾟｯﾌﾟ体" panose="040B0A00000000000000"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bl>
          </a:graphicData>
        </a:graphic>
      </p:graphicFrame>
      <p:sp>
        <p:nvSpPr>
          <p:cNvPr id="43069" name="右矢印 128">
            <a:extLst>
              <a:ext uri="{FF2B5EF4-FFF2-40B4-BE49-F238E27FC236}">
                <a16:creationId xmlns:a16="http://schemas.microsoft.com/office/drawing/2014/main" id="{B940F6C2-39D5-541E-CFAB-EE74C1D58657}"/>
              </a:ext>
            </a:extLst>
          </p:cNvPr>
          <p:cNvSpPr>
            <a:spLocks noChangeArrowheads="1"/>
          </p:cNvSpPr>
          <p:nvPr/>
        </p:nvSpPr>
        <p:spPr bwMode="auto">
          <a:xfrm rot="10800000">
            <a:off x="2773363" y="2298700"/>
            <a:ext cx="1455737" cy="482600"/>
          </a:xfrm>
          <a:prstGeom prst="rightArrow">
            <a:avLst>
              <a:gd name="adj1" fmla="val 53333"/>
              <a:gd name="adj2" fmla="val 65580"/>
            </a:avLst>
          </a:prstGeom>
          <a:noFill/>
          <a:ln w="12700">
            <a:solidFill>
              <a:srgbClr val="0D0D0D"/>
            </a:solidFill>
            <a:miter lim="800000"/>
            <a:headEnd/>
            <a:tailEnd/>
          </a:ln>
          <a:extLst>
            <a:ext uri="{909E8E84-426E-40DD-AFC4-6F175D3DCCD1}">
              <a14:hiddenFill xmlns:a14="http://schemas.microsoft.com/office/drawing/2010/main">
                <a:solidFill>
                  <a:srgbClr val="FFFFFF"/>
                </a:solidFill>
              </a14:hiddenFill>
            </a:ext>
          </a:extLst>
        </p:spPr>
        <p:txBody>
          <a:bodyPr rot="10800000"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endParaRPr lang="ja-JP" altLang="ja-JP" sz="1100">
              <a:latin typeface="Times New Roman" panose="02020603050405020304" pitchFamily="18" charset="0"/>
            </a:endParaRPr>
          </a:p>
        </p:txBody>
      </p:sp>
      <p:sp>
        <p:nvSpPr>
          <p:cNvPr id="43070" name="右矢印 129">
            <a:extLst>
              <a:ext uri="{FF2B5EF4-FFF2-40B4-BE49-F238E27FC236}">
                <a16:creationId xmlns:a16="http://schemas.microsoft.com/office/drawing/2014/main" id="{BCB8F8FB-8121-7500-29D0-1087FEA54801}"/>
              </a:ext>
            </a:extLst>
          </p:cNvPr>
          <p:cNvSpPr>
            <a:spLocks noChangeArrowheads="1"/>
          </p:cNvSpPr>
          <p:nvPr/>
        </p:nvSpPr>
        <p:spPr bwMode="auto">
          <a:xfrm rot="-5400000">
            <a:off x="3525838" y="1760537"/>
            <a:ext cx="1117600" cy="542925"/>
          </a:xfrm>
          <a:prstGeom prst="rightArrow">
            <a:avLst>
              <a:gd name="adj1" fmla="val 53333"/>
              <a:gd name="adj2" fmla="val 44753"/>
            </a:avLst>
          </a:prstGeom>
          <a:noFill/>
          <a:ln w="12700">
            <a:solidFill>
              <a:srgbClr val="0D0D0D"/>
            </a:solidFill>
            <a:miter lim="800000"/>
            <a:headEnd/>
            <a:tailEnd/>
          </a:ln>
          <a:extLst>
            <a:ext uri="{909E8E84-426E-40DD-AFC4-6F175D3DCCD1}">
              <a14:hiddenFill xmlns:a14="http://schemas.microsoft.com/office/drawing/2010/main">
                <a:solidFill>
                  <a:srgbClr val="FFFFFF"/>
                </a:solidFill>
              </a14:hiddenFill>
            </a:ext>
          </a:extLst>
        </p:spPr>
        <p:txBody>
          <a:bodyPr vert="eaVert"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endParaRPr lang="ja-JP" altLang="ja-JP" sz="1100">
              <a:latin typeface="Times New Roman" panose="02020603050405020304" pitchFamily="18" charset="0"/>
            </a:endParaRPr>
          </a:p>
        </p:txBody>
      </p:sp>
      <p:sp>
        <p:nvSpPr>
          <p:cNvPr id="131" name="円/楕円 130">
            <a:extLst>
              <a:ext uri="{FF2B5EF4-FFF2-40B4-BE49-F238E27FC236}">
                <a16:creationId xmlns:a16="http://schemas.microsoft.com/office/drawing/2014/main" id="{FEF454B0-63A5-C19B-EDED-01FC2EA78313}"/>
              </a:ext>
            </a:extLst>
          </p:cNvPr>
          <p:cNvSpPr>
            <a:spLocks noChangeAspect="1"/>
          </p:cNvSpPr>
          <p:nvPr/>
        </p:nvSpPr>
        <p:spPr bwMode="auto">
          <a:xfrm>
            <a:off x="3976688" y="2409407"/>
            <a:ext cx="252412" cy="252412"/>
          </a:xfrm>
          <a:prstGeom prst="ellipse">
            <a:avLst/>
          </a:prstGeom>
          <a:solidFill>
            <a:srgbClr val="66FFFF"/>
          </a:solidFill>
          <a:ln w="12700" cmpd="sng">
            <a:solidFill>
              <a:schemeClr val="tx1">
                <a:lumMod val="95000"/>
                <a:lumOff val="5000"/>
              </a:schemeClr>
            </a:solidFill>
            <a:miter lim="800000"/>
            <a:headEnd/>
            <a:tailEnd/>
          </a:ln>
        </p:spPr>
        <p:txBody>
          <a:bodyPr wrap="none" lIns="92075" tIns="46038" rIns="92075" bIns="46038" anchor="ctr"/>
          <a:lstStyle/>
          <a:p>
            <a:pPr algn="ctr" eaLnBrk="1" hangingPunct="1">
              <a:lnSpc>
                <a:spcPct val="80000"/>
              </a:lnSpc>
              <a:defRPr/>
            </a:pPr>
            <a:endParaRPr lang="ja-JP" altLang="en-US" sz="1100" dirty="0">
              <a:latin typeface="Times New Roman" pitchFamily="18" charset="0"/>
              <a:ea typeface="ＭＳ Ｐゴシック" charset="-128"/>
            </a:endParaRPr>
          </a:p>
        </p:txBody>
      </p:sp>
      <p:sp>
        <p:nvSpPr>
          <p:cNvPr id="43072" name="右矢印 131">
            <a:extLst>
              <a:ext uri="{FF2B5EF4-FFF2-40B4-BE49-F238E27FC236}">
                <a16:creationId xmlns:a16="http://schemas.microsoft.com/office/drawing/2014/main" id="{B36B22FE-873A-F310-E153-FED7D104FA9A}"/>
              </a:ext>
            </a:extLst>
          </p:cNvPr>
          <p:cNvSpPr>
            <a:spLocks noChangeArrowheads="1"/>
          </p:cNvSpPr>
          <p:nvPr/>
        </p:nvSpPr>
        <p:spPr bwMode="auto">
          <a:xfrm>
            <a:off x="1857375" y="1204913"/>
            <a:ext cx="285750" cy="428625"/>
          </a:xfrm>
          <a:prstGeom prst="rightArrow">
            <a:avLst>
              <a:gd name="adj1" fmla="val 50000"/>
              <a:gd name="adj2" fmla="val 50000"/>
            </a:avLst>
          </a:prstGeom>
          <a:solidFill>
            <a:srgbClr val="66FFFF"/>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endParaRPr lang="ja-JP" altLang="ja-JP" sz="1100">
              <a:latin typeface="Times New Roman" panose="02020603050405020304" pitchFamily="18" charset="0"/>
            </a:endParaRPr>
          </a:p>
        </p:txBody>
      </p:sp>
      <p:sp>
        <p:nvSpPr>
          <p:cNvPr id="43073" name="右矢印 132">
            <a:extLst>
              <a:ext uri="{FF2B5EF4-FFF2-40B4-BE49-F238E27FC236}">
                <a16:creationId xmlns:a16="http://schemas.microsoft.com/office/drawing/2014/main" id="{E479ABAE-3113-E4CD-597A-0E1546260268}"/>
              </a:ext>
            </a:extLst>
          </p:cNvPr>
          <p:cNvSpPr>
            <a:spLocks noChangeArrowheads="1"/>
          </p:cNvSpPr>
          <p:nvPr/>
        </p:nvSpPr>
        <p:spPr bwMode="auto">
          <a:xfrm rot="10800000">
            <a:off x="5867400" y="914400"/>
            <a:ext cx="285750" cy="428625"/>
          </a:xfrm>
          <a:prstGeom prst="rightArrow">
            <a:avLst>
              <a:gd name="adj1" fmla="val 50000"/>
              <a:gd name="adj2" fmla="val 50000"/>
            </a:avLst>
          </a:prstGeom>
          <a:solidFill>
            <a:srgbClr val="66FFFF"/>
          </a:solidFill>
          <a:ln w="12700">
            <a:solidFill>
              <a:schemeClr val="tx1"/>
            </a:solidFill>
            <a:miter lim="800000"/>
            <a:headEnd/>
            <a:tailEnd/>
          </a:ln>
        </p:spPr>
        <p:txBody>
          <a:bodyPr rot="10800000"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endParaRPr lang="ja-JP" altLang="ja-JP" sz="1100">
              <a:latin typeface="Times New Roman" panose="02020603050405020304" pitchFamily="18" charset="0"/>
            </a:endParaRPr>
          </a:p>
        </p:txBody>
      </p:sp>
      <p:sp>
        <p:nvSpPr>
          <p:cNvPr id="43074" name="テキスト ボックス 133">
            <a:extLst>
              <a:ext uri="{FF2B5EF4-FFF2-40B4-BE49-F238E27FC236}">
                <a16:creationId xmlns:a16="http://schemas.microsoft.com/office/drawing/2014/main" id="{F0490248-A38A-E9F8-C59B-20415B986258}"/>
              </a:ext>
            </a:extLst>
          </p:cNvPr>
          <p:cNvSpPr txBox="1">
            <a:spLocks noChangeArrowheads="1"/>
          </p:cNvSpPr>
          <p:nvPr/>
        </p:nvSpPr>
        <p:spPr bwMode="auto">
          <a:xfrm>
            <a:off x="6245225" y="808038"/>
            <a:ext cx="270319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＜ヨコ軸＞</a:t>
            </a:r>
            <a:br>
              <a:rPr lang="ja-JP" altLang="en-US"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行の名称や割り付けた</a:t>
            </a:r>
            <a:br>
              <a:rPr lang="en-US" altLang="ja-JP"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要素を列に記入</a:t>
            </a:r>
          </a:p>
        </p:txBody>
      </p:sp>
      <p:sp>
        <p:nvSpPr>
          <p:cNvPr id="43075" name="テキスト ボックス 134">
            <a:extLst>
              <a:ext uri="{FF2B5EF4-FFF2-40B4-BE49-F238E27FC236}">
                <a16:creationId xmlns:a16="http://schemas.microsoft.com/office/drawing/2014/main" id="{F2855380-6FA5-008D-395A-FF9110BB9847}"/>
              </a:ext>
            </a:extLst>
          </p:cNvPr>
          <p:cNvSpPr txBox="1">
            <a:spLocks noChangeArrowheads="1"/>
          </p:cNvSpPr>
          <p:nvPr/>
        </p:nvSpPr>
        <p:spPr bwMode="auto">
          <a:xfrm>
            <a:off x="292100" y="852460"/>
            <a:ext cx="140155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b="1" dirty="0">
                <a:latin typeface="HGP創英角ﾎﾟｯﾌﾟ体" panose="040B0A00000000000000" pitchFamily="50" charset="-128"/>
                <a:ea typeface="HGP創英角ﾎﾟｯﾌﾟ体" panose="040B0A00000000000000" pitchFamily="50" charset="-128"/>
              </a:rPr>
              <a:t>＜タテ軸＞</a:t>
            </a:r>
            <a:br>
              <a:rPr lang="ja-JP" altLang="en-US" sz="1600" b="1" dirty="0">
                <a:latin typeface="HGP創英角ﾎﾟｯﾌﾟ体" panose="040B0A00000000000000" pitchFamily="50" charset="-128"/>
                <a:ea typeface="HGP創英角ﾎﾟｯﾌﾟ体" panose="040B0A00000000000000" pitchFamily="50" charset="-128"/>
              </a:rPr>
            </a:br>
            <a:r>
              <a:rPr lang="ja-JP" altLang="en-US" sz="1600" b="1" dirty="0">
                <a:latin typeface="HGP創英角ﾎﾟｯﾌﾟ体" panose="040B0A00000000000000" pitchFamily="50" charset="-128"/>
                <a:ea typeface="HGP創英角ﾎﾟｯﾌﾟ体" panose="040B0A00000000000000" pitchFamily="50" charset="-128"/>
              </a:rPr>
              <a:t>列の名称や割り付けた要素を行に記入</a:t>
            </a:r>
          </a:p>
        </p:txBody>
      </p:sp>
      <p:sp>
        <p:nvSpPr>
          <p:cNvPr id="43076" name="左矢印 139">
            <a:extLst>
              <a:ext uri="{FF2B5EF4-FFF2-40B4-BE49-F238E27FC236}">
                <a16:creationId xmlns:a16="http://schemas.microsoft.com/office/drawing/2014/main" id="{F3BC1881-B805-8823-57B8-D1772925883C}"/>
              </a:ext>
            </a:extLst>
          </p:cNvPr>
          <p:cNvSpPr>
            <a:spLocks noChangeArrowheads="1"/>
          </p:cNvSpPr>
          <p:nvPr/>
        </p:nvSpPr>
        <p:spPr bwMode="auto">
          <a:xfrm>
            <a:off x="4419600" y="2327275"/>
            <a:ext cx="1143000" cy="428625"/>
          </a:xfrm>
          <a:prstGeom prst="leftArrow">
            <a:avLst>
              <a:gd name="adj1" fmla="val 50000"/>
              <a:gd name="adj2" fmla="val 50000"/>
            </a:avLst>
          </a:prstGeom>
          <a:solidFill>
            <a:srgbClr val="66FFFF"/>
          </a:solidFill>
          <a:ln w="12700">
            <a:solidFill>
              <a:schemeClr val="tx1"/>
            </a:solidFill>
            <a:miter lim="800000"/>
            <a:headEnd/>
            <a:tailEnd/>
          </a:ln>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80000"/>
              </a:lnSpc>
              <a:spcBef>
                <a:spcPct val="0"/>
              </a:spcBef>
              <a:buFontTx/>
              <a:buNone/>
            </a:pPr>
            <a:r>
              <a:rPr lang="ja-JP" altLang="en-US" sz="1300" b="1" dirty="0">
                <a:latin typeface="HGP創英角ﾎﾟｯﾌﾟ体" panose="040B0A00000000000000" pitchFamily="50" charset="-128"/>
                <a:ea typeface="HGP創英角ﾎﾟｯﾌﾟ体" panose="040B0A00000000000000" pitchFamily="50" charset="-128"/>
              </a:rPr>
              <a:t>交点に着目</a:t>
            </a:r>
          </a:p>
        </p:txBody>
      </p:sp>
      <p:sp>
        <p:nvSpPr>
          <p:cNvPr id="43077" name="フローチャート : 磁気ディスク 140">
            <a:extLst>
              <a:ext uri="{FF2B5EF4-FFF2-40B4-BE49-F238E27FC236}">
                <a16:creationId xmlns:a16="http://schemas.microsoft.com/office/drawing/2014/main" id="{5A50B326-0A6B-A870-1ECC-BF1FF20ABD66}"/>
              </a:ext>
            </a:extLst>
          </p:cNvPr>
          <p:cNvSpPr>
            <a:spLocks noChangeArrowheads="1"/>
          </p:cNvSpPr>
          <p:nvPr/>
        </p:nvSpPr>
        <p:spPr bwMode="auto">
          <a:xfrm>
            <a:off x="457200" y="2438400"/>
            <a:ext cx="1447800" cy="762000"/>
          </a:xfrm>
          <a:prstGeom prst="flowChartMagneticDisk">
            <a:avLst/>
          </a:prstGeom>
          <a:noFill/>
          <a:ln w="127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ja-JP" altLang="en-US" sz="1500" b="1" dirty="0">
                <a:latin typeface="HGP創英角ﾎﾟｯﾌﾟ体" panose="040B0A00000000000000" pitchFamily="50" charset="-128"/>
                <a:ea typeface="HGP創英角ﾎﾟｯﾌﾟ体" panose="040B0A00000000000000" pitchFamily="50" charset="-128"/>
              </a:rPr>
              <a:t>タテの並びを列</a:t>
            </a:r>
          </a:p>
        </p:txBody>
      </p:sp>
      <p:sp>
        <p:nvSpPr>
          <p:cNvPr id="43078" name="フローチャート : 直接アクセス記憶 141">
            <a:extLst>
              <a:ext uri="{FF2B5EF4-FFF2-40B4-BE49-F238E27FC236}">
                <a16:creationId xmlns:a16="http://schemas.microsoft.com/office/drawing/2014/main" id="{356B78EF-0AAF-852A-D76D-0B5991106F9D}"/>
              </a:ext>
            </a:extLst>
          </p:cNvPr>
          <p:cNvSpPr>
            <a:spLocks noChangeArrowheads="1"/>
          </p:cNvSpPr>
          <p:nvPr/>
        </p:nvSpPr>
        <p:spPr bwMode="auto">
          <a:xfrm>
            <a:off x="6348413" y="2209800"/>
            <a:ext cx="2338387" cy="762000"/>
          </a:xfrm>
          <a:prstGeom prst="flowChartMagneticDrum">
            <a:avLst/>
          </a:prstGeom>
          <a:noFill/>
          <a:ln w="127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ja-JP" altLang="en-US" sz="1500" b="1" dirty="0">
                <a:latin typeface="HGP創英角ﾎﾟｯﾌﾟ体" panose="040B0A00000000000000" pitchFamily="50" charset="-128"/>
                <a:ea typeface="HGP創英角ﾎﾟｯﾌﾟ体" panose="040B0A00000000000000" pitchFamily="50" charset="-128"/>
              </a:rPr>
              <a:t>ヨコの並びを行</a:t>
            </a:r>
          </a:p>
        </p:txBody>
      </p:sp>
      <p:sp>
        <p:nvSpPr>
          <p:cNvPr id="43079" name="テキスト ボックス 143">
            <a:extLst>
              <a:ext uri="{FF2B5EF4-FFF2-40B4-BE49-F238E27FC236}">
                <a16:creationId xmlns:a16="http://schemas.microsoft.com/office/drawing/2014/main" id="{09C20630-2C80-7982-6842-26448FF1DDDB}"/>
              </a:ext>
            </a:extLst>
          </p:cNvPr>
          <p:cNvSpPr txBox="1">
            <a:spLocks noChangeArrowheads="1"/>
          </p:cNvSpPr>
          <p:nvPr/>
        </p:nvSpPr>
        <p:spPr bwMode="auto">
          <a:xfrm>
            <a:off x="223837" y="152239"/>
            <a:ext cx="29003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rgbClr val="FF0000"/>
                </a:solidFill>
                <a:latin typeface="HGP創英角ﾎﾟｯﾌﾟ体" panose="040B0A00000000000000" pitchFamily="50" charset="-128"/>
                <a:ea typeface="HGP創英角ﾎﾟｯﾌﾟ体" panose="040B0A00000000000000" pitchFamily="50" charset="-128"/>
              </a:rPr>
              <a:t>マトリックス図の概念図</a:t>
            </a:r>
          </a:p>
        </p:txBody>
      </p:sp>
      <p:sp>
        <p:nvSpPr>
          <p:cNvPr id="17" name="object 2">
            <a:extLst>
              <a:ext uri="{FF2B5EF4-FFF2-40B4-BE49-F238E27FC236}">
                <a16:creationId xmlns:a16="http://schemas.microsoft.com/office/drawing/2014/main" id="{3298EF3F-A914-4313-912F-2BC505BFEF53}"/>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48</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extLst>
      <p:ext uri="{BB962C8B-B14F-4D97-AF65-F5344CB8AC3E}">
        <p14:creationId xmlns:p14="http://schemas.microsoft.com/office/powerpoint/2010/main" val="5247812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759461CB-08C3-F6DD-DE0B-8EC4F9FD527B}"/>
              </a:ext>
            </a:extLst>
          </p:cNvPr>
          <p:cNvGraphicFramePr>
            <a:graphicFrameLocks noGrp="1"/>
          </p:cNvGraphicFramePr>
          <p:nvPr/>
        </p:nvGraphicFramePr>
        <p:xfrm>
          <a:off x="126370" y="3034725"/>
          <a:ext cx="8785273" cy="3606056"/>
        </p:xfrm>
        <a:graphic>
          <a:graphicData uri="http://schemas.openxmlformats.org/drawingml/2006/table">
            <a:tbl>
              <a:tblPr firstRow="1" bandRow="1">
                <a:tableStyleId>{5C22544A-7EE6-4342-B048-85BDC9FD1C3A}</a:tableStyleId>
              </a:tblPr>
              <a:tblGrid>
                <a:gridCol w="1255039">
                  <a:extLst>
                    <a:ext uri="{9D8B030D-6E8A-4147-A177-3AD203B41FA5}">
                      <a16:colId xmlns:a16="http://schemas.microsoft.com/office/drawing/2014/main" val="453884779"/>
                    </a:ext>
                  </a:extLst>
                </a:gridCol>
                <a:gridCol w="1255039">
                  <a:extLst>
                    <a:ext uri="{9D8B030D-6E8A-4147-A177-3AD203B41FA5}">
                      <a16:colId xmlns:a16="http://schemas.microsoft.com/office/drawing/2014/main" val="1287607761"/>
                    </a:ext>
                  </a:extLst>
                </a:gridCol>
                <a:gridCol w="1255039">
                  <a:extLst>
                    <a:ext uri="{9D8B030D-6E8A-4147-A177-3AD203B41FA5}">
                      <a16:colId xmlns:a16="http://schemas.microsoft.com/office/drawing/2014/main" val="579957902"/>
                    </a:ext>
                  </a:extLst>
                </a:gridCol>
                <a:gridCol w="1255039">
                  <a:extLst>
                    <a:ext uri="{9D8B030D-6E8A-4147-A177-3AD203B41FA5}">
                      <a16:colId xmlns:a16="http://schemas.microsoft.com/office/drawing/2014/main" val="32136268"/>
                    </a:ext>
                  </a:extLst>
                </a:gridCol>
                <a:gridCol w="1255039">
                  <a:extLst>
                    <a:ext uri="{9D8B030D-6E8A-4147-A177-3AD203B41FA5}">
                      <a16:colId xmlns:a16="http://schemas.microsoft.com/office/drawing/2014/main" val="1166297257"/>
                    </a:ext>
                  </a:extLst>
                </a:gridCol>
                <a:gridCol w="1255039">
                  <a:extLst>
                    <a:ext uri="{9D8B030D-6E8A-4147-A177-3AD203B41FA5}">
                      <a16:colId xmlns:a16="http://schemas.microsoft.com/office/drawing/2014/main" val="2408086805"/>
                    </a:ext>
                  </a:extLst>
                </a:gridCol>
                <a:gridCol w="1255039">
                  <a:extLst>
                    <a:ext uri="{9D8B030D-6E8A-4147-A177-3AD203B41FA5}">
                      <a16:colId xmlns:a16="http://schemas.microsoft.com/office/drawing/2014/main" val="385989653"/>
                    </a:ext>
                  </a:extLst>
                </a:gridCol>
              </a:tblGrid>
              <a:tr h="436483">
                <a:tc>
                  <a:txBody>
                    <a:bodyPr/>
                    <a:lstStyle/>
                    <a:p>
                      <a:pPr algn="ctr"/>
                      <a:r>
                        <a:rPr kumimoji="1" lang="ja-JP" altLang="en-US" sz="1400" dirty="0">
                          <a:solidFill>
                            <a:schemeClr val="tx1"/>
                          </a:solidFill>
                        </a:rPr>
                        <a:t>月曜</a:t>
                      </a: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400" dirty="0">
                          <a:solidFill>
                            <a:schemeClr val="tx1"/>
                          </a:solidFill>
                        </a:rPr>
                        <a:t>火曜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400" dirty="0">
                          <a:solidFill>
                            <a:schemeClr val="tx1"/>
                          </a:solidFill>
                        </a:rPr>
                        <a:t>水曜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400" dirty="0">
                          <a:solidFill>
                            <a:schemeClr val="tx1"/>
                          </a:solidFill>
                        </a:rPr>
                        <a:t>木曜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400" dirty="0">
                          <a:solidFill>
                            <a:schemeClr val="tx1"/>
                          </a:solidFill>
                        </a:rPr>
                        <a:t>金曜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400" dirty="0">
                          <a:solidFill>
                            <a:schemeClr val="tx1"/>
                          </a:solidFill>
                        </a:rPr>
                        <a:t>土曜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400" dirty="0">
                          <a:solidFill>
                            <a:schemeClr val="tx1"/>
                          </a:solidFill>
                        </a:rPr>
                        <a:t>日曜</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36377420"/>
                  </a:ext>
                </a:extLst>
              </a:tr>
              <a:tr h="3169573">
                <a:tc>
                  <a:txBody>
                    <a:bodyPr/>
                    <a:lstStyle/>
                    <a:p>
                      <a:endParaRPr kumimoji="1" lang="ja-JP" altLang="en-US"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45088518"/>
                  </a:ext>
                </a:extLst>
              </a:tr>
            </a:tbl>
          </a:graphicData>
        </a:graphic>
      </p:graphicFrame>
      <p:pic>
        <p:nvPicPr>
          <p:cNvPr id="5" name="図 4">
            <a:extLst>
              <a:ext uri="{FF2B5EF4-FFF2-40B4-BE49-F238E27FC236}">
                <a16:creationId xmlns:a16="http://schemas.microsoft.com/office/drawing/2014/main" id="{0F5C872C-E7C6-080F-368F-2FA5466CBC37}"/>
              </a:ext>
            </a:extLst>
          </p:cNvPr>
          <p:cNvPicPr>
            <a:picLocks noChangeAspect="1"/>
          </p:cNvPicPr>
          <p:nvPr/>
        </p:nvPicPr>
        <p:blipFill>
          <a:blip r:embed="rId2"/>
          <a:stretch>
            <a:fillRect/>
          </a:stretch>
        </p:blipFill>
        <p:spPr>
          <a:xfrm>
            <a:off x="237615" y="3662395"/>
            <a:ext cx="444920" cy="360000"/>
          </a:xfrm>
          <a:prstGeom prst="rect">
            <a:avLst/>
          </a:prstGeom>
        </p:spPr>
      </p:pic>
      <p:pic>
        <p:nvPicPr>
          <p:cNvPr id="6" name="図 5">
            <a:extLst>
              <a:ext uri="{FF2B5EF4-FFF2-40B4-BE49-F238E27FC236}">
                <a16:creationId xmlns:a16="http://schemas.microsoft.com/office/drawing/2014/main" id="{A9772EA6-739E-2F11-DFB7-09E5F6AEB831}"/>
              </a:ext>
            </a:extLst>
          </p:cNvPr>
          <p:cNvPicPr>
            <a:picLocks noChangeAspect="1"/>
          </p:cNvPicPr>
          <p:nvPr/>
        </p:nvPicPr>
        <p:blipFill>
          <a:blip r:embed="rId3"/>
          <a:stretch>
            <a:fillRect/>
          </a:stretch>
        </p:blipFill>
        <p:spPr>
          <a:xfrm>
            <a:off x="258788" y="4433060"/>
            <a:ext cx="570240" cy="432000"/>
          </a:xfrm>
          <a:prstGeom prst="rect">
            <a:avLst/>
          </a:prstGeom>
        </p:spPr>
      </p:pic>
      <p:pic>
        <p:nvPicPr>
          <p:cNvPr id="7" name="図 6">
            <a:extLst>
              <a:ext uri="{FF2B5EF4-FFF2-40B4-BE49-F238E27FC236}">
                <a16:creationId xmlns:a16="http://schemas.microsoft.com/office/drawing/2014/main" id="{F75815E7-A044-CD1D-73E6-E366B29E192D}"/>
              </a:ext>
            </a:extLst>
          </p:cNvPr>
          <p:cNvPicPr>
            <a:picLocks noChangeAspect="1"/>
          </p:cNvPicPr>
          <p:nvPr/>
        </p:nvPicPr>
        <p:blipFill>
          <a:blip r:embed="rId4"/>
          <a:stretch>
            <a:fillRect/>
          </a:stretch>
        </p:blipFill>
        <p:spPr>
          <a:xfrm>
            <a:off x="238364" y="4934961"/>
            <a:ext cx="468000" cy="478634"/>
          </a:xfrm>
          <a:prstGeom prst="rect">
            <a:avLst/>
          </a:prstGeom>
        </p:spPr>
      </p:pic>
      <p:pic>
        <p:nvPicPr>
          <p:cNvPr id="8" name="図 7">
            <a:extLst>
              <a:ext uri="{FF2B5EF4-FFF2-40B4-BE49-F238E27FC236}">
                <a16:creationId xmlns:a16="http://schemas.microsoft.com/office/drawing/2014/main" id="{C98D18A3-FC3E-8FA9-4945-F5D40037A197}"/>
              </a:ext>
            </a:extLst>
          </p:cNvPr>
          <p:cNvPicPr>
            <a:picLocks noChangeAspect="1"/>
          </p:cNvPicPr>
          <p:nvPr/>
        </p:nvPicPr>
        <p:blipFill>
          <a:blip r:embed="rId2"/>
          <a:stretch>
            <a:fillRect/>
          </a:stretch>
        </p:blipFill>
        <p:spPr>
          <a:xfrm>
            <a:off x="847903" y="3662395"/>
            <a:ext cx="444920" cy="360000"/>
          </a:xfrm>
          <a:prstGeom prst="rect">
            <a:avLst/>
          </a:prstGeom>
        </p:spPr>
      </p:pic>
      <p:pic>
        <p:nvPicPr>
          <p:cNvPr id="9" name="図 8">
            <a:extLst>
              <a:ext uri="{FF2B5EF4-FFF2-40B4-BE49-F238E27FC236}">
                <a16:creationId xmlns:a16="http://schemas.microsoft.com/office/drawing/2014/main" id="{E268BC98-1B57-4649-2F41-2EA4AC605F03}"/>
              </a:ext>
            </a:extLst>
          </p:cNvPr>
          <p:cNvPicPr>
            <a:picLocks noChangeAspect="1"/>
          </p:cNvPicPr>
          <p:nvPr/>
        </p:nvPicPr>
        <p:blipFill>
          <a:blip r:embed="rId2"/>
          <a:stretch>
            <a:fillRect/>
          </a:stretch>
        </p:blipFill>
        <p:spPr>
          <a:xfrm>
            <a:off x="217727" y="4061454"/>
            <a:ext cx="444920" cy="360000"/>
          </a:xfrm>
          <a:prstGeom prst="rect">
            <a:avLst/>
          </a:prstGeom>
        </p:spPr>
      </p:pic>
      <p:pic>
        <p:nvPicPr>
          <p:cNvPr id="11" name="図 10">
            <a:extLst>
              <a:ext uri="{FF2B5EF4-FFF2-40B4-BE49-F238E27FC236}">
                <a16:creationId xmlns:a16="http://schemas.microsoft.com/office/drawing/2014/main" id="{2B09BC59-2D12-F486-9207-BD727BE3A12C}"/>
              </a:ext>
            </a:extLst>
          </p:cNvPr>
          <p:cNvPicPr>
            <a:picLocks noChangeAspect="1"/>
          </p:cNvPicPr>
          <p:nvPr/>
        </p:nvPicPr>
        <p:blipFill>
          <a:blip r:embed="rId5"/>
          <a:stretch>
            <a:fillRect/>
          </a:stretch>
        </p:blipFill>
        <p:spPr>
          <a:xfrm>
            <a:off x="173854" y="5479397"/>
            <a:ext cx="497233" cy="396000"/>
          </a:xfrm>
          <a:prstGeom prst="rect">
            <a:avLst/>
          </a:prstGeom>
        </p:spPr>
      </p:pic>
      <p:pic>
        <p:nvPicPr>
          <p:cNvPr id="12" name="図 11">
            <a:extLst>
              <a:ext uri="{FF2B5EF4-FFF2-40B4-BE49-F238E27FC236}">
                <a16:creationId xmlns:a16="http://schemas.microsoft.com/office/drawing/2014/main" id="{A6EABEE2-D5C7-9AD8-C4A8-7F19B919158F}"/>
              </a:ext>
            </a:extLst>
          </p:cNvPr>
          <p:cNvPicPr>
            <a:picLocks noChangeAspect="1"/>
          </p:cNvPicPr>
          <p:nvPr/>
        </p:nvPicPr>
        <p:blipFill>
          <a:blip r:embed="rId6"/>
          <a:stretch>
            <a:fillRect/>
          </a:stretch>
        </p:blipFill>
        <p:spPr>
          <a:xfrm>
            <a:off x="191529" y="6121003"/>
            <a:ext cx="535516" cy="337088"/>
          </a:xfrm>
          <a:prstGeom prst="rect">
            <a:avLst/>
          </a:prstGeom>
        </p:spPr>
      </p:pic>
      <p:pic>
        <p:nvPicPr>
          <p:cNvPr id="14" name="図 13">
            <a:extLst>
              <a:ext uri="{FF2B5EF4-FFF2-40B4-BE49-F238E27FC236}">
                <a16:creationId xmlns:a16="http://schemas.microsoft.com/office/drawing/2014/main" id="{8FEED884-E44B-BE5D-BC0B-D504081D8681}"/>
              </a:ext>
            </a:extLst>
          </p:cNvPr>
          <p:cNvPicPr>
            <a:picLocks noChangeAspect="1"/>
          </p:cNvPicPr>
          <p:nvPr/>
        </p:nvPicPr>
        <p:blipFill>
          <a:blip r:embed="rId2"/>
          <a:stretch>
            <a:fillRect/>
          </a:stretch>
        </p:blipFill>
        <p:spPr>
          <a:xfrm>
            <a:off x="7726602" y="3662395"/>
            <a:ext cx="444920" cy="360000"/>
          </a:xfrm>
          <a:prstGeom prst="rect">
            <a:avLst/>
          </a:prstGeom>
        </p:spPr>
      </p:pic>
      <p:pic>
        <p:nvPicPr>
          <p:cNvPr id="15" name="図 14">
            <a:extLst>
              <a:ext uri="{FF2B5EF4-FFF2-40B4-BE49-F238E27FC236}">
                <a16:creationId xmlns:a16="http://schemas.microsoft.com/office/drawing/2014/main" id="{ACDFA623-145F-B2AB-F474-F2EA5519D33B}"/>
              </a:ext>
            </a:extLst>
          </p:cNvPr>
          <p:cNvPicPr>
            <a:picLocks noChangeAspect="1"/>
          </p:cNvPicPr>
          <p:nvPr/>
        </p:nvPicPr>
        <p:blipFill>
          <a:blip r:embed="rId3"/>
          <a:stretch>
            <a:fillRect/>
          </a:stretch>
        </p:blipFill>
        <p:spPr>
          <a:xfrm>
            <a:off x="7730052" y="4892938"/>
            <a:ext cx="570240" cy="432000"/>
          </a:xfrm>
          <a:prstGeom prst="rect">
            <a:avLst/>
          </a:prstGeom>
        </p:spPr>
      </p:pic>
      <p:pic>
        <p:nvPicPr>
          <p:cNvPr id="19" name="図 18">
            <a:extLst>
              <a:ext uri="{FF2B5EF4-FFF2-40B4-BE49-F238E27FC236}">
                <a16:creationId xmlns:a16="http://schemas.microsoft.com/office/drawing/2014/main" id="{D1D000D6-062D-5818-D76F-87E5FB09A196}"/>
              </a:ext>
            </a:extLst>
          </p:cNvPr>
          <p:cNvPicPr>
            <a:picLocks noChangeAspect="1"/>
          </p:cNvPicPr>
          <p:nvPr/>
        </p:nvPicPr>
        <p:blipFill>
          <a:blip r:embed="rId3"/>
          <a:stretch>
            <a:fillRect/>
          </a:stretch>
        </p:blipFill>
        <p:spPr>
          <a:xfrm>
            <a:off x="8330492" y="4892938"/>
            <a:ext cx="570240" cy="432000"/>
          </a:xfrm>
          <a:prstGeom prst="rect">
            <a:avLst/>
          </a:prstGeom>
        </p:spPr>
      </p:pic>
      <p:pic>
        <p:nvPicPr>
          <p:cNvPr id="20" name="図 19">
            <a:extLst>
              <a:ext uri="{FF2B5EF4-FFF2-40B4-BE49-F238E27FC236}">
                <a16:creationId xmlns:a16="http://schemas.microsoft.com/office/drawing/2014/main" id="{FEAEA018-2A32-B6ED-D8DA-FB4C5B7E9FD6}"/>
              </a:ext>
            </a:extLst>
          </p:cNvPr>
          <p:cNvPicPr>
            <a:picLocks noChangeAspect="1"/>
          </p:cNvPicPr>
          <p:nvPr/>
        </p:nvPicPr>
        <p:blipFill>
          <a:blip r:embed="rId3"/>
          <a:stretch>
            <a:fillRect/>
          </a:stretch>
        </p:blipFill>
        <p:spPr>
          <a:xfrm>
            <a:off x="8308684" y="4433060"/>
            <a:ext cx="570240" cy="432000"/>
          </a:xfrm>
          <a:prstGeom prst="rect">
            <a:avLst/>
          </a:prstGeom>
        </p:spPr>
      </p:pic>
      <p:pic>
        <p:nvPicPr>
          <p:cNvPr id="21" name="図 20">
            <a:extLst>
              <a:ext uri="{FF2B5EF4-FFF2-40B4-BE49-F238E27FC236}">
                <a16:creationId xmlns:a16="http://schemas.microsoft.com/office/drawing/2014/main" id="{26C45455-C009-9BE2-2125-FC2F10CF0264}"/>
              </a:ext>
            </a:extLst>
          </p:cNvPr>
          <p:cNvPicPr>
            <a:picLocks noChangeAspect="1"/>
          </p:cNvPicPr>
          <p:nvPr/>
        </p:nvPicPr>
        <p:blipFill>
          <a:blip r:embed="rId3"/>
          <a:stretch>
            <a:fillRect/>
          </a:stretch>
        </p:blipFill>
        <p:spPr>
          <a:xfrm>
            <a:off x="7706969" y="4433060"/>
            <a:ext cx="570240" cy="432000"/>
          </a:xfrm>
          <a:prstGeom prst="rect">
            <a:avLst/>
          </a:prstGeom>
        </p:spPr>
      </p:pic>
      <p:sp>
        <p:nvSpPr>
          <p:cNvPr id="23" name="テキスト ボックス 22">
            <a:extLst>
              <a:ext uri="{FF2B5EF4-FFF2-40B4-BE49-F238E27FC236}">
                <a16:creationId xmlns:a16="http://schemas.microsoft.com/office/drawing/2014/main" id="{4C7A43DE-E9CF-1543-571C-17501A611EFC}"/>
              </a:ext>
            </a:extLst>
          </p:cNvPr>
          <p:cNvSpPr txBox="1"/>
          <p:nvPr/>
        </p:nvSpPr>
        <p:spPr>
          <a:xfrm>
            <a:off x="-5816" y="2369670"/>
            <a:ext cx="6137282" cy="369332"/>
          </a:xfrm>
          <a:prstGeom prst="rect">
            <a:avLst/>
          </a:prstGeom>
          <a:noFill/>
        </p:spPr>
        <p:txBody>
          <a:bodyPr wrap="square" rtlCol="0">
            <a:spAutoFit/>
          </a:bodyPr>
          <a:lstStyle/>
          <a:p>
            <a:r>
              <a:rPr lang="en-US" altLang="ja-JP" dirty="0">
                <a:latin typeface="HGS創英角ﾎﾟｯﾌﾟ体" panose="040B0A00000000000000" pitchFamily="50" charset="-128"/>
                <a:ea typeface="HGS創英角ﾎﾟｯﾌﾟ体" panose="040B0A00000000000000" pitchFamily="50" charset="-128"/>
              </a:rPr>
              <a:t>【1</a:t>
            </a:r>
            <a:r>
              <a:rPr lang="ja-JP" altLang="en-US" dirty="0">
                <a:latin typeface="HGS創英角ﾎﾟｯﾌﾟ体" panose="040B0A00000000000000" pitchFamily="50" charset="-128"/>
                <a:ea typeface="HGS創英角ﾎﾟｯﾌﾟ体" panose="040B0A00000000000000" pitchFamily="50" charset="-128"/>
              </a:rPr>
              <a:t>週間のフードロス品　（</a:t>
            </a:r>
            <a:r>
              <a:rPr lang="en-US" altLang="ja-JP" dirty="0">
                <a:latin typeface="HGS創英角ﾎﾟｯﾌﾟ体" panose="040B0A00000000000000" pitchFamily="50" charset="-128"/>
                <a:ea typeface="HGS創英角ﾎﾟｯﾌﾟ体" panose="040B0A00000000000000" pitchFamily="50" charset="-128"/>
              </a:rPr>
              <a:t>2024/7/1</a:t>
            </a:r>
            <a:r>
              <a:rPr lang="ja-JP" altLang="en-US" dirty="0">
                <a:latin typeface="HGS創英角ﾎﾟｯﾌﾟ体" panose="040B0A00000000000000" pitchFamily="50" charset="-128"/>
                <a:ea typeface="HGS創英角ﾎﾟｯﾌﾟ体" panose="040B0A00000000000000" pitchFamily="50" charset="-128"/>
              </a:rPr>
              <a:t>～</a:t>
            </a:r>
            <a:r>
              <a:rPr lang="en-US" altLang="ja-JP" dirty="0">
                <a:latin typeface="HGS創英角ﾎﾟｯﾌﾟ体" panose="040B0A00000000000000" pitchFamily="50" charset="-128"/>
                <a:ea typeface="HGS創英角ﾎﾟｯﾌﾟ体" panose="040B0A00000000000000" pitchFamily="50" charset="-128"/>
              </a:rPr>
              <a:t>7/8)】</a:t>
            </a:r>
            <a:endParaRPr lang="ja-JP" altLang="en-US" dirty="0">
              <a:latin typeface="HGS創英角ﾎﾟｯﾌﾟ体" panose="040B0A00000000000000" pitchFamily="50" charset="-128"/>
              <a:ea typeface="HGS創英角ﾎﾟｯﾌﾟ体" panose="040B0A00000000000000" pitchFamily="50" charset="-128"/>
            </a:endParaRPr>
          </a:p>
        </p:txBody>
      </p:sp>
      <p:pic>
        <p:nvPicPr>
          <p:cNvPr id="24" name="図 23">
            <a:extLst>
              <a:ext uri="{FF2B5EF4-FFF2-40B4-BE49-F238E27FC236}">
                <a16:creationId xmlns:a16="http://schemas.microsoft.com/office/drawing/2014/main" id="{37EB564E-EE68-3514-C0C1-C67FF469DE89}"/>
              </a:ext>
            </a:extLst>
          </p:cNvPr>
          <p:cNvPicPr>
            <a:picLocks noChangeAspect="1"/>
          </p:cNvPicPr>
          <p:nvPr/>
        </p:nvPicPr>
        <p:blipFill>
          <a:blip r:embed="rId4"/>
          <a:stretch>
            <a:fillRect/>
          </a:stretch>
        </p:blipFill>
        <p:spPr>
          <a:xfrm>
            <a:off x="741053" y="4905616"/>
            <a:ext cx="468000" cy="478634"/>
          </a:xfrm>
          <a:prstGeom prst="rect">
            <a:avLst/>
          </a:prstGeom>
        </p:spPr>
      </p:pic>
      <p:pic>
        <p:nvPicPr>
          <p:cNvPr id="25" name="図 24">
            <a:extLst>
              <a:ext uri="{FF2B5EF4-FFF2-40B4-BE49-F238E27FC236}">
                <a16:creationId xmlns:a16="http://schemas.microsoft.com/office/drawing/2014/main" id="{B43D45AD-5F00-F3E2-6380-6713CEE3D3EE}"/>
              </a:ext>
            </a:extLst>
          </p:cNvPr>
          <p:cNvPicPr>
            <a:picLocks noChangeAspect="1"/>
          </p:cNvPicPr>
          <p:nvPr/>
        </p:nvPicPr>
        <p:blipFill>
          <a:blip r:embed="rId2"/>
          <a:stretch>
            <a:fillRect/>
          </a:stretch>
        </p:blipFill>
        <p:spPr>
          <a:xfrm>
            <a:off x="1458191" y="3662395"/>
            <a:ext cx="444920" cy="360000"/>
          </a:xfrm>
          <a:prstGeom prst="rect">
            <a:avLst/>
          </a:prstGeom>
        </p:spPr>
      </p:pic>
      <p:pic>
        <p:nvPicPr>
          <p:cNvPr id="26" name="図 25">
            <a:extLst>
              <a:ext uri="{FF2B5EF4-FFF2-40B4-BE49-F238E27FC236}">
                <a16:creationId xmlns:a16="http://schemas.microsoft.com/office/drawing/2014/main" id="{D5CE0625-1A88-058F-6F5B-9DE395E3CE37}"/>
              </a:ext>
            </a:extLst>
          </p:cNvPr>
          <p:cNvPicPr>
            <a:picLocks noChangeAspect="1"/>
          </p:cNvPicPr>
          <p:nvPr/>
        </p:nvPicPr>
        <p:blipFill>
          <a:blip r:embed="rId3"/>
          <a:stretch>
            <a:fillRect/>
          </a:stretch>
        </p:blipFill>
        <p:spPr>
          <a:xfrm>
            <a:off x="1477027" y="4433060"/>
            <a:ext cx="570240" cy="432000"/>
          </a:xfrm>
          <a:prstGeom prst="rect">
            <a:avLst/>
          </a:prstGeom>
        </p:spPr>
      </p:pic>
      <p:pic>
        <p:nvPicPr>
          <p:cNvPr id="28" name="図 27">
            <a:extLst>
              <a:ext uri="{FF2B5EF4-FFF2-40B4-BE49-F238E27FC236}">
                <a16:creationId xmlns:a16="http://schemas.microsoft.com/office/drawing/2014/main" id="{35B813F0-17AD-427B-73A6-14B121D8F8C0}"/>
              </a:ext>
            </a:extLst>
          </p:cNvPr>
          <p:cNvPicPr>
            <a:picLocks noChangeAspect="1"/>
          </p:cNvPicPr>
          <p:nvPr/>
        </p:nvPicPr>
        <p:blipFill>
          <a:blip r:embed="rId2"/>
          <a:stretch>
            <a:fillRect/>
          </a:stretch>
        </p:blipFill>
        <p:spPr>
          <a:xfrm>
            <a:off x="2068479" y="3662395"/>
            <a:ext cx="444920" cy="360000"/>
          </a:xfrm>
          <a:prstGeom prst="rect">
            <a:avLst/>
          </a:prstGeom>
        </p:spPr>
      </p:pic>
      <p:pic>
        <p:nvPicPr>
          <p:cNvPr id="29" name="図 28">
            <a:extLst>
              <a:ext uri="{FF2B5EF4-FFF2-40B4-BE49-F238E27FC236}">
                <a16:creationId xmlns:a16="http://schemas.microsoft.com/office/drawing/2014/main" id="{566D1419-351E-C4C6-658B-A267BDF3976E}"/>
              </a:ext>
            </a:extLst>
          </p:cNvPr>
          <p:cNvPicPr>
            <a:picLocks noChangeAspect="1"/>
          </p:cNvPicPr>
          <p:nvPr/>
        </p:nvPicPr>
        <p:blipFill>
          <a:blip r:embed="rId2"/>
          <a:stretch>
            <a:fillRect/>
          </a:stretch>
        </p:blipFill>
        <p:spPr>
          <a:xfrm>
            <a:off x="2045298" y="4061454"/>
            <a:ext cx="444920" cy="360000"/>
          </a:xfrm>
          <a:prstGeom prst="rect">
            <a:avLst/>
          </a:prstGeom>
        </p:spPr>
      </p:pic>
      <p:pic>
        <p:nvPicPr>
          <p:cNvPr id="30" name="図 29">
            <a:extLst>
              <a:ext uri="{FF2B5EF4-FFF2-40B4-BE49-F238E27FC236}">
                <a16:creationId xmlns:a16="http://schemas.microsoft.com/office/drawing/2014/main" id="{5B23505D-14D9-D3FE-3310-34538F0B120F}"/>
              </a:ext>
            </a:extLst>
          </p:cNvPr>
          <p:cNvPicPr>
            <a:picLocks noChangeAspect="1"/>
          </p:cNvPicPr>
          <p:nvPr/>
        </p:nvPicPr>
        <p:blipFill>
          <a:blip r:embed="rId2"/>
          <a:stretch>
            <a:fillRect/>
          </a:stretch>
        </p:blipFill>
        <p:spPr>
          <a:xfrm>
            <a:off x="1438595" y="4061454"/>
            <a:ext cx="444920" cy="360000"/>
          </a:xfrm>
          <a:prstGeom prst="rect">
            <a:avLst/>
          </a:prstGeom>
        </p:spPr>
      </p:pic>
      <p:pic>
        <p:nvPicPr>
          <p:cNvPr id="31" name="図 30">
            <a:extLst>
              <a:ext uri="{FF2B5EF4-FFF2-40B4-BE49-F238E27FC236}">
                <a16:creationId xmlns:a16="http://schemas.microsoft.com/office/drawing/2014/main" id="{8BCA445B-70B8-AEEC-A569-B702500F69C0}"/>
              </a:ext>
            </a:extLst>
          </p:cNvPr>
          <p:cNvPicPr>
            <a:picLocks noChangeAspect="1"/>
          </p:cNvPicPr>
          <p:nvPr/>
        </p:nvPicPr>
        <p:blipFill>
          <a:blip r:embed="rId5"/>
          <a:stretch>
            <a:fillRect/>
          </a:stretch>
        </p:blipFill>
        <p:spPr>
          <a:xfrm>
            <a:off x="1386282" y="4943015"/>
            <a:ext cx="497233" cy="396000"/>
          </a:xfrm>
          <a:prstGeom prst="rect">
            <a:avLst/>
          </a:prstGeom>
        </p:spPr>
      </p:pic>
      <p:pic>
        <p:nvPicPr>
          <p:cNvPr id="32" name="図 31">
            <a:extLst>
              <a:ext uri="{FF2B5EF4-FFF2-40B4-BE49-F238E27FC236}">
                <a16:creationId xmlns:a16="http://schemas.microsoft.com/office/drawing/2014/main" id="{4E238FD5-D623-CEC2-D047-35BD6325FCEC}"/>
              </a:ext>
            </a:extLst>
          </p:cNvPr>
          <p:cNvPicPr>
            <a:picLocks noChangeAspect="1"/>
          </p:cNvPicPr>
          <p:nvPr/>
        </p:nvPicPr>
        <p:blipFill>
          <a:blip r:embed="rId6"/>
          <a:stretch>
            <a:fillRect/>
          </a:stretch>
        </p:blipFill>
        <p:spPr>
          <a:xfrm>
            <a:off x="1458191" y="6111350"/>
            <a:ext cx="535516" cy="337088"/>
          </a:xfrm>
          <a:prstGeom prst="rect">
            <a:avLst/>
          </a:prstGeom>
        </p:spPr>
      </p:pic>
      <p:pic>
        <p:nvPicPr>
          <p:cNvPr id="35" name="図 34">
            <a:extLst>
              <a:ext uri="{FF2B5EF4-FFF2-40B4-BE49-F238E27FC236}">
                <a16:creationId xmlns:a16="http://schemas.microsoft.com/office/drawing/2014/main" id="{11EE51F2-D715-BC41-15B0-461CA8FA6320}"/>
              </a:ext>
            </a:extLst>
          </p:cNvPr>
          <p:cNvPicPr>
            <a:picLocks noChangeAspect="1"/>
          </p:cNvPicPr>
          <p:nvPr/>
        </p:nvPicPr>
        <p:blipFill>
          <a:blip r:embed="rId2"/>
          <a:stretch>
            <a:fillRect/>
          </a:stretch>
        </p:blipFill>
        <p:spPr>
          <a:xfrm>
            <a:off x="2763232" y="3662395"/>
            <a:ext cx="444920" cy="360000"/>
          </a:xfrm>
          <a:prstGeom prst="rect">
            <a:avLst/>
          </a:prstGeom>
        </p:spPr>
      </p:pic>
      <p:pic>
        <p:nvPicPr>
          <p:cNvPr id="36" name="図 35">
            <a:extLst>
              <a:ext uri="{FF2B5EF4-FFF2-40B4-BE49-F238E27FC236}">
                <a16:creationId xmlns:a16="http://schemas.microsoft.com/office/drawing/2014/main" id="{EB5DDBB8-CC40-1FC6-6E82-D30E7A62F56F}"/>
              </a:ext>
            </a:extLst>
          </p:cNvPr>
          <p:cNvPicPr>
            <a:picLocks noChangeAspect="1"/>
          </p:cNvPicPr>
          <p:nvPr/>
        </p:nvPicPr>
        <p:blipFill>
          <a:blip r:embed="rId3"/>
          <a:stretch>
            <a:fillRect/>
          </a:stretch>
        </p:blipFill>
        <p:spPr>
          <a:xfrm>
            <a:off x="2701512" y="4892938"/>
            <a:ext cx="570240" cy="432000"/>
          </a:xfrm>
          <a:prstGeom prst="rect">
            <a:avLst/>
          </a:prstGeom>
        </p:spPr>
      </p:pic>
      <p:pic>
        <p:nvPicPr>
          <p:cNvPr id="37" name="図 36">
            <a:extLst>
              <a:ext uri="{FF2B5EF4-FFF2-40B4-BE49-F238E27FC236}">
                <a16:creationId xmlns:a16="http://schemas.microsoft.com/office/drawing/2014/main" id="{E413C76C-86B2-4EBA-104C-256ECBE28E1F}"/>
              </a:ext>
            </a:extLst>
          </p:cNvPr>
          <p:cNvPicPr>
            <a:picLocks noChangeAspect="1"/>
          </p:cNvPicPr>
          <p:nvPr/>
        </p:nvPicPr>
        <p:blipFill>
          <a:blip r:embed="rId4"/>
          <a:stretch>
            <a:fillRect/>
          </a:stretch>
        </p:blipFill>
        <p:spPr>
          <a:xfrm>
            <a:off x="2729580" y="5413973"/>
            <a:ext cx="468000" cy="478634"/>
          </a:xfrm>
          <a:prstGeom prst="rect">
            <a:avLst/>
          </a:prstGeom>
        </p:spPr>
      </p:pic>
      <p:pic>
        <p:nvPicPr>
          <p:cNvPr id="38" name="図 37">
            <a:extLst>
              <a:ext uri="{FF2B5EF4-FFF2-40B4-BE49-F238E27FC236}">
                <a16:creationId xmlns:a16="http://schemas.microsoft.com/office/drawing/2014/main" id="{0A163BB1-CB74-9228-5A74-1D6C40351F2A}"/>
              </a:ext>
            </a:extLst>
          </p:cNvPr>
          <p:cNvPicPr>
            <a:picLocks noChangeAspect="1"/>
          </p:cNvPicPr>
          <p:nvPr/>
        </p:nvPicPr>
        <p:blipFill>
          <a:blip r:embed="rId2"/>
          <a:stretch>
            <a:fillRect/>
          </a:stretch>
        </p:blipFill>
        <p:spPr>
          <a:xfrm>
            <a:off x="3313598" y="3662395"/>
            <a:ext cx="444920" cy="360000"/>
          </a:xfrm>
          <a:prstGeom prst="rect">
            <a:avLst/>
          </a:prstGeom>
        </p:spPr>
      </p:pic>
      <p:pic>
        <p:nvPicPr>
          <p:cNvPr id="39" name="図 38">
            <a:extLst>
              <a:ext uri="{FF2B5EF4-FFF2-40B4-BE49-F238E27FC236}">
                <a16:creationId xmlns:a16="http://schemas.microsoft.com/office/drawing/2014/main" id="{60EA458C-ECF8-2D6A-1A26-5F80CCD39D22}"/>
              </a:ext>
            </a:extLst>
          </p:cNvPr>
          <p:cNvPicPr>
            <a:picLocks noChangeAspect="1"/>
          </p:cNvPicPr>
          <p:nvPr/>
        </p:nvPicPr>
        <p:blipFill>
          <a:blip r:embed="rId2"/>
          <a:stretch>
            <a:fillRect/>
          </a:stretch>
        </p:blipFill>
        <p:spPr>
          <a:xfrm>
            <a:off x="2726800" y="4443273"/>
            <a:ext cx="444920" cy="360000"/>
          </a:xfrm>
          <a:prstGeom prst="rect">
            <a:avLst/>
          </a:prstGeom>
        </p:spPr>
      </p:pic>
      <p:pic>
        <p:nvPicPr>
          <p:cNvPr id="40" name="図 39">
            <a:extLst>
              <a:ext uri="{FF2B5EF4-FFF2-40B4-BE49-F238E27FC236}">
                <a16:creationId xmlns:a16="http://schemas.microsoft.com/office/drawing/2014/main" id="{0D7814EE-2E2F-1F69-A220-85C2FA4D0FA5}"/>
              </a:ext>
            </a:extLst>
          </p:cNvPr>
          <p:cNvPicPr>
            <a:picLocks noChangeAspect="1"/>
          </p:cNvPicPr>
          <p:nvPr/>
        </p:nvPicPr>
        <p:blipFill>
          <a:blip r:embed="rId2"/>
          <a:stretch>
            <a:fillRect/>
          </a:stretch>
        </p:blipFill>
        <p:spPr>
          <a:xfrm>
            <a:off x="3261288" y="4061454"/>
            <a:ext cx="444920" cy="360000"/>
          </a:xfrm>
          <a:prstGeom prst="rect">
            <a:avLst/>
          </a:prstGeom>
        </p:spPr>
      </p:pic>
      <p:pic>
        <p:nvPicPr>
          <p:cNvPr id="43" name="図 42">
            <a:extLst>
              <a:ext uri="{FF2B5EF4-FFF2-40B4-BE49-F238E27FC236}">
                <a16:creationId xmlns:a16="http://schemas.microsoft.com/office/drawing/2014/main" id="{A524440D-28DE-C1F5-09A7-7BE786619386}"/>
              </a:ext>
            </a:extLst>
          </p:cNvPr>
          <p:cNvPicPr>
            <a:picLocks noChangeAspect="1"/>
          </p:cNvPicPr>
          <p:nvPr/>
        </p:nvPicPr>
        <p:blipFill>
          <a:blip r:embed="rId3"/>
          <a:stretch>
            <a:fillRect/>
          </a:stretch>
        </p:blipFill>
        <p:spPr>
          <a:xfrm>
            <a:off x="3328055" y="4892938"/>
            <a:ext cx="570240" cy="432000"/>
          </a:xfrm>
          <a:prstGeom prst="rect">
            <a:avLst/>
          </a:prstGeom>
        </p:spPr>
      </p:pic>
      <p:pic>
        <p:nvPicPr>
          <p:cNvPr id="45" name="図 44">
            <a:extLst>
              <a:ext uri="{FF2B5EF4-FFF2-40B4-BE49-F238E27FC236}">
                <a16:creationId xmlns:a16="http://schemas.microsoft.com/office/drawing/2014/main" id="{4D203752-1699-E76C-8FBA-D9819982794F}"/>
              </a:ext>
            </a:extLst>
          </p:cNvPr>
          <p:cNvPicPr>
            <a:picLocks noChangeAspect="1"/>
          </p:cNvPicPr>
          <p:nvPr/>
        </p:nvPicPr>
        <p:blipFill>
          <a:blip r:embed="rId2"/>
          <a:stretch>
            <a:fillRect/>
          </a:stretch>
        </p:blipFill>
        <p:spPr>
          <a:xfrm>
            <a:off x="3933298" y="3662395"/>
            <a:ext cx="444920" cy="360000"/>
          </a:xfrm>
          <a:prstGeom prst="rect">
            <a:avLst/>
          </a:prstGeom>
        </p:spPr>
      </p:pic>
      <p:pic>
        <p:nvPicPr>
          <p:cNvPr id="46" name="図 45">
            <a:extLst>
              <a:ext uri="{FF2B5EF4-FFF2-40B4-BE49-F238E27FC236}">
                <a16:creationId xmlns:a16="http://schemas.microsoft.com/office/drawing/2014/main" id="{2F2C1EE8-38C2-612B-3744-3D10A85F645C}"/>
              </a:ext>
            </a:extLst>
          </p:cNvPr>
          <p:cNvPicPr>
            <a:picLocks noChangeAspect="1"/>
          </p:cNvPicPr>
          <p:nvPr/>
        </p:nvPicPr>
        <p:blipFill>
          <a:blip r:embed="rId3"/>
          <a:stretch>
            <a:fillRect/>
          </a:stretch>
        </p:blipFill>
        <p:spPr>
          <a:xfrm>
            <a:off x="3973485" y="4892938"/>
            <a:ext cx="570240" cy="432000"/>
          </a:xfrm>
          <a:prstGeom prst="rect">
            <a:avLst/>
          </a:prstGeom>
        </p:spPr>
      </p:pic>
      <p:pic>
        <p:nvPicPr>
          <p:cNvPr id="47" name="図 46">
            <a:extLst>
              <a:ext uri="{FF2B5EF4-FFF2-40B4-BE49-F238E27FC236}">
                <a16:creationId xmlns:a16="http://schemas.microsoft.com/office/drawing/2014/main" id="{D8FBC3C1-120E-5EC6-899B-79C781F8E9ED}"/>
              </a:ext>
            </a:extLst>
          </p:cNvPr>
          <p:cNvPicPr>
            <a:picLocks noChangeAspect="1"/>
          </p:cNvPicPr>
          <p:nvPr/>
        </p:nvPicPr>
        <p:blipFill>
          <a:blip r:embed="rId4"/>
          <a:stretch>
            <a:fillRect/>
          </a:stretch>
        </p:blipFill>
        <p:spPr>
          <a:xfrm>
            <a:off x="3970174" y="5388934"/>
            <a:ext cx="468000" cy="478634"/>
          </a:xfrm>
          <a:prstGeom prst="rect">
            <a:avLst/>
          </a:prstGeom>
        </p:spPr>
      </p:pic>
      <p:pic>
        <p:nvPicPr>
          <p:cNvPr id="48" name="図 47">
            <a:extLst>
              <a:ext uri="{FF2B5EF4-FFF2-40B4-BE49-F238E27FC236}">
                <a16:creationId xmlns:a16="http://schemas.microsoft.com/office/drawing/2014/main" id="{02520956-A273-BAB7-C83F-59DC232BF7BE}"/>
              </a:ext>
            </a:extLst>
          </p:cNvPr>
          <p:cNvPicPr>
            <a:picLocks noChangeAspect="1"/>
          </p:cNvPicPr>
          <p:nvPr/>
        </p:nvPicPr>
        <p:blipFill>
          <a:blip r:embed="rId2"/>
          <a:stretch>
            <a:fillRect/>
          </a:stretch>
        </p:blipFill>
        <p:spPr>
          <a:xfrm>
            <a:off x="4552784" y="3662395"/>
            <a:ext cx="444920" cy="360000"/>
          </a:xfrm>
          <a:prstGeom prst="rect">
            <a:avLst/>
          </a:prstGeom>
        </p:spPr>
      </p:pic>
      <p:pic>
        <p:nvPicPr>
          <p:cNvPr id="49" name="図 48">
            <a:extLst>
              <a:ext uri="{FF2B5EF4-FFF2-40B4-BE49-F238E27FC236}">
                <a16:creationId xmlns:a16="http://schemas.microsoft.com/office/drawing/2014/main" id="{F4073C33-832C-3FAC-D009-9946C7A2B60D}"/>
              </a:ext>
            </a:extLst>
          </p:cNvPr>
          <p:cNvPicPr>
            <a:picLocks noChangeAspect="1"/>
          </p:cNvPicPr>
          <p:nvPr/>
        </p:nvPicPr>
        <p:blipFill>
          <a:blip r:embed="rId2"/>
          <a:stretch>
            <a:fillRect/>
          </a:stretch>
        </p:blipFill>
        <p:spPr>
          <a:xfrm>
            <a:off x="3933298" y="4508797"/>
            <a:ext cx="444920" cy="360000"/>
          </a:xfrm>
          <a:prstGeom prst="rect">
            <a:avLst/>
          </a:prstGeom>
        </p:spPr>
      </p:pic>
      <p:pic>
        <p:nvPicPr>
          <p:cNvPr id="50" name="図 49">
            <a:extLst>
              <a:ext uri="{FF2B5EF4-FFF2-40B4-BE49-F238E27FC236}">
                <a16:creationId xmlns:a16="http://schemas.microsoft.com/office/drawing/2014/main" id="{FA1AF007-0146-9FA4-1906-A9EF3CA064EE}"/>
              </a:ext>
            </a:extLst>
          </p:cNvPr>
          <p:cNvPicPr>
            <a:picLocks noChangeAspect="1"/>
          </p:cNvPicPr>
          <p:nvPr/>
        </p:nvPicPr>
        <p:blipFill>
          <a:blip r:embed="rId2"/>
          <a:stretch>
            <a:fillRect/>
          </a:stretch>
        </p:blipFill>
        <p:spPr>
          <a:xfrm>
            <a:off x="4552784" y="4492717"/>
            <a:ext cx="444920" cy="360000"/>
          </a:xfrm>
          <a:prstGeom prst="rect">
            <a:avLst/>
          </a:prstGeom>
        </p:spPr>
      </p:pic>
      <p:pic>
        <p:nvPicPr>
          <p:cNvPr id="51" name="図 50">
            <a:extLst>
              <a:ext uri="{FF2B5EF4-FFF2-40B4-BE49-F238E27FC236}">
                <a16:creationId xmlns:a16="http://schemas.microsoft.com/office/drawing/2014/main" id="{1A034112-72DE-B2AF-C7E0-EBDB0D44B890}"/>
              </a:ext>
            </a:extLst>
          </p:cNvPr>
          <p:cNvPicPr>
            <a:picLocks noChangeAspect="1"/>
          </p:cNvPicPr>
          <p:nvPr/>
        </p:nvPicPr>
        <p:blipFill>
          <a:blip r:embed="rId5"/>
          <a:stretch>
            <a:fillRect/>
          </a:stretch>
        </p:blipFill>
        <p:spPr>
          <a:xfrm>
            <a:off x="4519007" y="5383596"/>
            <a:ext cx="497233" cy="396000"/>
          </a:xfrm>
          <a:prstGeom prst="rect">
            <a:avLst/>
          </a:prstGeom>
        </p:spPr>
      </p:pic>
      <p:pic>
        <p:nvPicPr>
          <p:cNvPr id="53" name="図 52">
            <a:extLst>
              <a:ext uri="{FF2B5EF4-FFF2-40B4-BE49-F238E27FC236}">
                <a16:creationId xmlns:a16="http://schemas.microsoft.com/office/drawing/2014/main" id="{AF3C7E59-DB4A-C98F-8A49-A5286B50A659}"/>
              </a:ext>
            </a:extLst>
          </p:cNvPr>
          <p:cNvPicPr>
            <a:picLocks noChangeAspect="1"/>
          </p:cNvPicPr>
          <p:nvPr/>
        </p:nvPicPr>
        <p:blipFill>
          <a:blip r:embed="rId3"/>
          <a:stretch>
            <a:fillRect/>
          </a:stretch>
        </p:blipFill>
        <p:spPr>
          <a:xfrm>
            <a:off x="4531332" y="4892938"/>
            <a:ext cx="570240" cy="432000"/>
          </a:xfrm>
          <a:prstGeom prst="rect">
            <a:avLst/>
          </a:prstGeom>
        </p:spPr>
      </p:pic>
      <p:pic>
        <p:nvPicPr>
          <p:cNvPr id="55" name="図 54">
            <a:extLst>
              <a:ext uri="{FF2B5EF4-FFF2-40B4-BE49-F238E27FC236}">
                <a16:creationId xmlns:a16="http://schemas.microsoft.com/office/drawing/2014/main" id="{345C9506-0CC1-FAEA-3C56-75D6ECC1CB2C}"/>
              </a:ext>
            </a:extLst>
          </p:cNvPr>
          <p:cNvPicPr>
            <a:picLocks noChangeAspect="1"/>
          </p:cNvPicPr>
          <p:nvPr/>
        </p:nvPicPr>
        <p:blipFill>
          <a:blip r:embed="rId2"/>
          <a:stretch>
            <a:fillRect/>
          </a:stretch>
        </p:blipFill>
        <p:spPr>
          <a:xfrm>
            <a:off x="5334750" y="3662395"/>
            <a:ext cx="389310" cy="360000"/>
          </a:xfrm>
          <a:prstGeom prst="rect">
            <a:avLst/>
          </a:prstGeom>
        </p:spPr>
      </p:pic>
      <p:pic>
        <p:nvPicPr>
          <p:cNvPr id="56" name="図 55">
            <a:extLst>
              <a:ext uri="{FF2B5EF4-FFF2-40B4-BE49-F238E27FC236}">
                <a16:creationId xmlns:a16="http://schemas.microsoft.com/office/drawing/2014/main" id="{887AAA83-0306-0071-4AE2-7986347A97CA}"/>
              </a:ext>
            </a:extLst>
          </p:cNvPr>
          <p:cNvPicPr>
            <a:picLocks noChangeAspect="1"/>
          </p:cNvPicPr>
          <p:nvPr/>
        </p:nvPicPr>
        <p:blipFill>
          <a:blip r:embed="rId3"/>
          <a:stretch>
            <a:fillRect/>
          </a:stretch>
        </p:blipFill>
        <p:spPr>
          <a:xfrm>
            <a:off x="5311902" y="4433060"/>
            <a:ext cx="498960" cy="432000"/>
          </a:xfrm>
          <a:prstGeom prst="rect">
            <a:avLst/>
          </a:prstGeom>
        </p:spPr>
      </p:pic>
      <p:pic>
        <p:nvPicPr>
          <p:cNvPr id="57" name="図 56">
            <a:extLst>
              <a:ext uri="{FF2B5EF4-FFF2-40B4-BE49-F238E27FC236}">
                <a16:creationId xmlns:a16="http://schemas.microsoft.com/office/drawing/2014/main" id="{6171A07C-8652-F660-172A-F1C0015B615D}"/>
              </a:ext>
            </a:extLst>
          </p:cNvPr>
          <p:cNvPicPr>
            <a:picLocks noChangeAspect="1"/>
          </p:cNvPicPr>
          <p:nvPr/>
        </p:nvPicPr>
        <p:blipFill>
          <a:blip r:embed="rId4"/>
          <a:stretch>
            <a:fillRect/>
          </a:stretch>
        </p:blipFill>
        <p:spPr>
          <a:xfrm>
            <a:off x="5266351" y="4970582"/>
            <a:ext cx="468000" cy="547014"/>
          </a:xfrm>
          <a:prstGeom prst="rect">
            <a:avLst/>
          </a:prstGeom>
        </p:spPr>
      </p:pic>
      <p:pic>
        <p:nvPicPr>
          <p:cNvPr id="58" name="図 57">
            <a:extLst>
              <a:ext uri="{FF2B5EF4-FFF2-40B4-BE49-F238E27FC236}">
                <a16:creationId xmlns:a16="http://schemas.microsoft.com/office/drawing/2014/main" id="{BAE34AC2-1709-C01D-D08A-D8CA0BD02A36}"/>
              </a:ext>
            </a:extLst>
          </p:cNvPr>
          <p:cNvPicPr>
            <a:picLocks noChangeAspect="1"/>
          </p:cNvPicPr>
          <p:nvPr/>
        </p:nvPicPr>
        <p:blipFill>
          <a:blip r:embed="rId2"/>
          <a:stretch>
            <a:fillRect/>
          </a:stretch>
        </p:blipFill>
        <p:spPr>
          <a:xfrm>
            <a:off x="5859945" y="3662395"/>
            <a:ext cx="389310" cy="360000"/>
          </a:xfrm>
          <a:prstGeom prst="rect">
            <a:avLst/>
          </a:prstGeom>
        </p:spPr>
      </p:pic>
      <p:pic>
        <p:nvPicPr>
          <p:cNvPr id="59" name="図 58">
            <a:extLst>
              <a:ext uri="{FF2B5EF4-FFF2-40B4-BE49-F238E27FC236}">
                <a16:creationId xmlns:a16="http://schemas.microsoft.com/office/drawing/2014/main" id="{0CBA3B06-2C33-37E2-918B-AFDAFBA1863B}"/>
              </a:ext>
            </a:extLst>
          </p:cNvPr>
          <p:cNvPicPr>
            <a:picLocks noChangeAspect="1"/>
          </p:cNvPicPr>
          <p:nvPr/>
        </p:nvPicPr>
        <p:blipFill>
          <a:blip r:embed="rId2"/>
          <a:stretch>
            <a:fillRect/>
          </a:stretch>
        </p:blipFill>
        <p:spPr>
          <a:xfrm>
            <a:off x="5848639" y="4055772"/>
            <a:ext cx="389310" cy="360000"/>
          </a:xfrm>
          <a:prstGeom prst="rect">
            <a:avLst/>
          </a:prstGeom>
        </p:spPr>
      </p:pic>
      <p:pic>
        <p:nvPicPr>
          <p:cNvPr id="60" name="図 59">
            <a:extLst>
              <a:ext uri="{FF2B5EF4-FFF2-40B4-BE49-F238E27FC236}">
                <a16:creationId xmlns:a16="http://schemas.microsoft.com/office/drawing/2014/main" id="{1FF3DF53-B2F1-DC5B-68EE-90EAEB89A0B1}"/>
              </a:ext>
            </a:extLst>
          </p:cNvPr>
          <p:cNvPicPr>
            <a:picLocks noChangeAspect="1"/>
          </p:cNvPicPr>
          <p:nvPr/>
        </p:nvPicPr>
        <p:blipFill>
          <a:blip r:embed="rId2"/>
          <a:stretch>
            <a:fillRect/>
          </a:stretch>
        </p:blipFill>
        <p:spPr>
          <a:xfrm>
            <a:off x="5325554" y="4079564"/>
            <a:ext cx="389310" cy="360000"/>
          </a:xfrm>
          <a:prstGeom prst="rect">
            <a:avLst/>
          </a:prstGeom>
        </p:spPr>
      </p:pic>
      <p:pic>
        <p:nvPicPr>
          <p:cNvPr id="61" name="図 60">
            <a:extLst>
              <a:ext uri="{FF2B5EF4-FFF2-40B4-BE49-F238E27FC236}">
                <a16:creationId xmlns:a16="http://schemas.microsoft.com/office/drawing/2014/main" id="{32A17564-042C-6C8F-9990-ADC1F4C9E207}"/>
              </a:ext>
            </a:extLst>
          </p:cNvPr>
          <p:cNvPicPr>
            <a:picLocks noChangeAspect="1"/>
          </p:cNvPicPr>
          <p:nvPr/>
        </p:nvPicPr>
        <p:blipFill>
          <a:blip r:embed="rId5"/>
          <a:stretch>
            <a:fillRect/>
          </a:stretch>
        </p:blipFill>
        <p:spPr>
          <a:xfrm>
            <a:off x="5879227" y="4994767"/>
            <a:ext cx="435083" cy="396000"/>
          </a:xfrm>
          <a:prstGeom prst="rect">
            <a:avLst/>
          </a:prstGeom>
        </p:spPr>
      </p:pic>
      <p:pic>
        <p:nvPicPr>
          <p:cNvPr id="65" name="図 64">
            <a:extLst>
              <a:ext uri="{FF2B5EF4-FFF2-40B4-BE49-F238E27FC236}">
                <a16:creationId xmlns:a16="http://schemas.microsoft.com/office/drawing/2014/main" id="{DD642998-185C-7C82-850E-6E3A86EBF6D2}"/>
              </a:ext>
            </a:extLst>
          </p:cNvPr>
          <p:cNvPicPr>
            <a:picLocks noChangeAspect="1"/>
          </p:cNvPicPr>
          <p:nvPr/>
        </p:nvPicPr>
        <p:blipFill>
          <a:blip r:embed="rId2"/>
          <a:stretch>
            <a:fillRect/>
          </a:stretch>
        </p:blipFill>
        <p:spPr>
          <a:xfrm>
            <a:off x="6555326" y="3662395"/>
            <a:ext cx="389310" cy="360000"/>
          </a:xfrm>
          <a:prstGeom prst="rect">
            <a:avLst/>
          </a:prstGeom>
        </p:spPr>
      </p:pic>
      <p:pic>
        <p:nvPicPr>
          <p:cNvPr id="66" name="図 65">
            <a:extLst>
              <a:ext uri="{FF2B5EF4-FFF2-40B4-BE49-F238E27FC236}">
                <a16:creationId xmlns:a16="http://schemas.microsoft.com/office/drawing/2014/main" id="{957D4935-13FA-FD84-9E32-E75FBFD3B29A}"/>
              </a:ext>
            </a:extLst>
          </p:cNvPr>
          <p:cNvPicPr>
            <a:picLocks noChangeAspect="1"/>
          </p:cNvPicPr>
          <p:nvPr/>
        </p:nvPicPr>
        <p:blipFill>
          <a:blip r:embed="rId3"/>
          <a:stretch>
            <a:fillRect/>
          </a:stretch>
        </p:blipFill>
        <p:spPr>
          <a:xfrm>
            <a:off x="6530141" y="4433060"/>
            <a:ext cx="498960" cy="432000"/>
          </a:xfrm>
          <a:prstGeom prst="rect">
            <a:avLst/>
          </a:prstGeom>
        </p:spPr>
      </p:pic>
      <p:pic>
        <p:nvPicPr>
          <p:cNvPr id="68" name="図 67">
            <a:extLst>
              <a:ext uri="{FF2B5EF4-FFF2-40B4-BE49-F238E27FC236}">
                <a16:creationId xmlns:a16="http://schemas.microsoft.com/office/drawing/2014/main" id="{08F2721A-3A18-1269-D611-7F2D853D29E7}"/>
              </a:ext>
            </a:extLst>
          </p:cNvPr>
          <p:cNvPicPr>
            <a:picLocks noChangeAspect="1"/>
          </p:cNvPicPr>
          <p:nvPr/>
        </p:nvPicPr>
        <p:blipFill>
          <a:blip r:embed="rId2"/>
          <a:stretch>
            <a:fillRect/>
          </a:stretch>
        </p:blipFill>
        <p:spPr>
          <a:xfrm>
            <a:off x="7075521" y="3662395"/>
            <a:ext cx="389310" cy="360000"/>
          </a:xfrm>
          <a:prstGeom prst="rect">
            <a:avLst/>
          </a:prstGeom>
        </p:spPr>
      </p:pic>
      <p:pic>
        <p:nvPicPr>
          <p:cNvPr id="69" name="図 68">
            <a:extLst>
              <a:ext uri="{FF2B5EF4-FFF2-40B4-BE49-F238E27FC236}">
                <a16:creationId xmlns:a16="http://schemas.microsoft.com/office/drawing/2014/main" id="{BF688C1C-3899-FE19-718D-8B6EA7147B3B}"/>
              </a:ext>
            </a:extLst>
          </p:cNvPr>
          <p:cNvPicPr>
            <a:picLocks noChangeAspect="1"/>
          </p:cNvPicPr>
          <p:nvPr/>
        </p:nvPicPr>
        <p:blipFill>
          <a:blip r:embed="rId2"/>
          <a:stretch>
            <a:fillRect/>
          </a:stretch>
        </p:blipFill>
        <p:spPr>
          <a:xfrm>
            <a:off x="6530141" y="4090044"/>
            <a:ext cx="389310" cy="360000"/>
          </a:xfrm>
          <a:prstGeom prst="rect">
            <a:avLst/>
          </a:prstGeom>
        </p:spPr>
      </p:pic>
      <p:pic>
        <p:nvPicPr>
          <p:cNvPr id="72" name="図 71">
            <a:extLst>
              <a:ext uri="{FF2B5EF4-FFF2-40B4-BE49-F238E27FC236}">
                <a16:creationId xmlns:a16="http://schemas.microsoft.com/office/drawing/2014/main" id="{2FFFA3C2-7719-D649-37E9-3EC7E6A95596}"/>
              </a:ext>
            </a:extLst>
          </p:cNvPr>
          <p:cNvPicPr>
            <a:picLocks noChangeAspect="1"/>
          </p:cNvPicPr>
          <p:nvPr/>
        </p:nvPicPr>
        <p:blipFill>
          <a:blip r:embed="rId6"/>
          <a:stretch>
            <a:fillRect/>
          </a:stretch>
        </p:blipFill>
        <p:spPr>
          <a:xfrm>
            <a:off x="6497473" y="6121003"/>
            <a:ext cx="535516" cy="385242"/>
          </a:xfrm>
          <a:prstGeom prst="rect">
            <a:avLst/>
          </a:prstGeom>
        </p:spPr>
      </p:pic>
      <p:pic>
        <p:nvPicPr>
          <p:cNvPr id="73" name="図 72">
            <a:extLst>
              <a:ext uri="{FF2B5EF4-FFF2-40B4-BE49-F238E27FC236}">
                <a16:creationId xmlns:a16="http://schemas.microsoft.com/office/drawing/2014/main" id="{5AA1B79F-69B4-BB25-5DD2-D7D5E4EE74A5}"/>
              </a:ext>
            </a:extLst>
          </p:cNvPr>
          <p:cNvPicPr>
            <a:picLocks noChangeAspect="1"/>
          </p:cNvPicPr>
          <p:nvPr/>
        </p:nvPicPr>
        <p:blipFill>
          <a:blip r:embed="rId3"/>
          <a:stretch>
            <a:fillRect/>
          </a:stretch>
        </p:blipFill>
        <p:spPr>
          <a:xfrm>
            <a:off x="7069230" y="4433060"/>
            <a:ext cx="498960" cy="432000"/>
          </a:xfrm>
          <a:prstGeom prst="rect">
            <a:avLst/>
          </a:prstGeom>
        </p:spPr>
      </p:pic>
      <p:pic>
        <p:nvPicPr>
          <p:cNvPr id="82" name="図 81">
            <a:extLst>
              <a:ext uri="{FF2B5EF4-FFF2-40B4-BE49-F238E27FC236}">
                <a16:creationId xmlns:a16="http://schemas.microsoft.com/office/drawing/2014/main" id="{E56B4803-B768-BE3A-BDBE-8AD0DF2F0601}"/>
              </a:ext>
            </a:extLst>
          </p:cNvPr>
          <p:cNvPicPr>
            <a:picLocks noChangeAspect="1"/>
          </p:cNvPicPr>
          <p:nvPr/>
        </p:nvPicPr>
        <p:blipFill>
          <a:blip r:embed="rId2"/>
          <a:stretch>
            <a:fillRect/>
          </a:stretch>
        </p:blipFill>
        <p:spPr>
          <a:xfrm>
            <a:off x="3925992" y="4061454"/>
            <a:ext cx="444920" cy="360000"/>
          </a:xfrm>
          <a:prstGeom prst="rect">
            <a:avLst/>
          </a:prstGeom>
        </p:spPr>
      </p:pic>
      <p:pic>
        <p:nvPicPr>
          <p:cNvPr id="83" name="図 82">
            <a:extLst>
              <a:ext uri="{FF2B5EF4-FFF2-40B4-BE49-F238E27FC236}">
                <a16:creationId xmlns:a16="http://schemas.microsoft.com/office/drawing/2014/main" id="{E09C780D-AACD-018B-92C2-2E25AD1863C3}"/>
              </a:ext>
            </a:extLst>
          </p:cNvPr>
          <p:cNvPicPr>
            <a:picLocks noChangeAspect="1"/>
          </p:cNvPicPr>
          <p:nvPr/>
        </p:nvPicPr>
        <p:blipFill>
          <a:blip r:embed="rId2"/>
          <a:stretch>
            <a:fillRect/>
          </a:stretch>
        </p:blipFill>
        <p:spPr>
          <a:xfrm>
            <a:off x="4571320" y="4061454"/>
            <a:ext cx="444920" cy="360000"/>
          </a:xfrm>
          <a:prstGeom prst="rect">
            <a:avLst/>
          </a:prstGeom>
        </p:spPr>
      </p:pic>
      <p:pic>
        <p:nvPicPr>
          <p:cNvPr id="84" name="図 83">
            <a:extLst>
              <a:ext uri="{FF2B5EF4-FFF2-40B4-BE49-F238E27FC236}">
                <a16:creationId xmlns:a16="http://schemas.microsoft.com/office/drawing/2014/main" id="{B0C80EA7-485B-5EFE-F933-4ACB676A111D}"/>
              </a:ext>
            </a:extLst>
          </p:cNvPr>
          <p:cNvPicPr>
            <a:picLocks noChangeAspect="1"/>
          </p:cNvPicPr>
          <p:nvPr/>
        </p:nvPicPr>
        <p:blipFill>
          <a:blip r:embed="rId2"/>
          <a:stretch>
            <a:fillRect/>
          </a:stretch>
        </p:blipFill>
        <p:spPr>
          <a:xfrm>
            <a:off x="2784293" y="4061454"/>
            <a:ext cx="389310" cy="360000"/>
          </a:xfrm>
          <a:prstGeom prst="rect">
            <a:avLst/>
          </a:prstGeom>
        </p:spPr>
      </p:pic>
      <p:pic>
        <p:nvPicPr>
          <p:cNvPr id="88" name="図 87">
            <a:extLst>
              <a:ext uri="{FF2B5EF4-FFF2-40B4-BE49-F238E27FC236}">
                <a16:creationId xmlns:a16="http://schemas.microsoft.com/office/drawing/2014/main" id="{1E07A9AA-3B3B-D2B9-C222-873883E2DF0A}"/>
              </a:ext>
            </a:extLst>
          </p:cNvPr>
          <p:cNvPicPr>
            <a:picLocks noChangeAspect="1"/>
          </p:cNvPicPr>
          <p:nvPr/>
        </p:nvPicPr>
        <p:blipFill>
          <a:blip r:embed="rId7"/>
          <a:stretch>
            <a:fillRect/>
          </a:stretch>
        </p:blipFill>
        <p:spPr>
          <a:xfrm>
            <a:off x="2035219" y="6121003"/>
            <a:ext cx="563204" cy="436722"/>
          </a:xfrm>
          <a:prstGeom prst="rect">
            <a:avLst/>
          </a:prstGeom>
        </p:spPr>
      </p:pic>
      <p:pic>
        <p:nvPicPr>
          <p:cNvPr id="89" name="図 88">
            <a:extLst>
              <a:ext uri="{FF2B5EF4-FFF2-40B4-BE49-F238E27FC236}">
                <a16:creationId xmlns:a16="http://schemas.microsoft.com/office/drawing/2014/main" id="{E114F516-F5ED-B8F2-92B2-B59495179F91}"/>
              </a:ext>
            </a:extLst>
          </p:cNvPr>
          <p:cNvPicPr>
            <a:picLocks noChangeAspect="1"/>
          </p:cNvPicPr>
          <p:nvPr/>
        </p:nvPicPr>
        <p:blipFill>
          <a:blip r:embed="rId7"/>
          <a:stretch>
            <a:fillRect/>
          </a:stretch>
        </p:blipFill>
        <p:spPr>
          <a:xfrm>
            <a:off x="5381954" y="6121003"/>
            <a:ext cx="563204" cy="436722"/>
          </a:xfrm>
          <a:prstGeom prst="rect">
            <a:avLst/>
          </a:prstGeom>
        </p:spPr>
      </p:pic>
      <p:pic>
        <p:nvPicPr>
          <p:cNvPr id="90" name="図 89">
            <a:extLst>
              <a:ext uri="{FF2B5EF4-FFF2-40B4-BE49-F238E27FC236}">
                <a16:creationId xmlns:a16="http://schemas.microsoft.com/office/drawing/2014/main" id="{8E92AEF7-9FC4-61AF-564C-D106A2D68AE4}"/>
              </a:ext>
            </a:extLst>
          </p:cNvPr>
          <p:cNvPicPr>
            <a:picLocks noChangeAspect="1"/>
          </p:cNvPicPr>
          <p:nvPr/>
        </p:nvPicPr>
        <p:blipFill>
          <a:blip r:embed="rId8"/>
          <a:stretch>
            <a:fillRect/>
          </a:stretch>
        </p:blipFill>
        <p:spPr>
          <a:xfrm>
            <a:off x="7131331" y="6121003"/>
            <a:ext cx="423127" cy="436722"/>
          </a:xfrm>
          <a:prstGeom prst="rect">
            <a:avLst/>
          </a:prstGeom>
        </p:spPr>
      </p:pic>
      <p:pic>
        <p:nvPicPr>
          <p:cNvPr id="91" name="図 90">
            <a:extLst>
              <a:ext uri="{FF2B5EF4-FFF2-40B4-BE49-F238E27FC236}">
                <a16:creationId xmlns:a16="http://schemas.microsoft.com/office/drawing/2014/main" id="{331C3A6E-F298-6B86-3004-C0B400A65F03}"/>
              </a:ext>
            </a:extLst>
          </p:cNvPr>
          <p:cNvPicPr>
            <a:picLocks noChangeAspect="1"/>
          </p:cNvPicPr>
          <p:nvPr/>
        </p:nvPicPr>
        <p:blipFill>
          <a:blip r:embed="rId8"/>
          <a:stretch>
            <a:fillRect/>
          </a:stretch>
        </p:blipFill>
        <p:spPr>
          <a:xfrm>
            <a:off x="2834000" y="6121003"/>
            <a:ext cx="423127" cy="436722"/>
          </a:xfrm>
          <a:prstGeom prst="rect">
            <a:avLst/>
          </a:prstGeom>
        </p:spPr>
      </p:pic>
      <p:pic>
        <p:nvPicPr>
          <p:cNvPr id="96" name="図 95">
            <a:extLst>
              <a:ext uri="{FF2B5EF4-FFF2-40B4-BE49-F238E27FC236}">
                <a16:creationId xmlns:a16="http://schemas.microsoft.com/office/drawing/2014/main" id="{4B628492-46B9-AC13-3F04-643346403606}"/>
              </a:ext>
            </a:extLst>
          </p:cNvPr>
          <p:cNvPicPr>
            <a:picLocks noChangeAspect="1"/>
          </p:cNvPicPr>
          <p:nvPr/>
        </p:nvPicPr>
        <p:blipFill>
          <a:blip r:embed="rId5"/>
          <a:stretch>
            <a:fillRect/>
          </a:stretch>
        </p:blipFill>
        <p:spPr>
          <a:xfrm>
            <a:off x="7853221" y="5491707"/>
            <a:ext cx="497233" cy="396000"/>
          </a:xfrm>
          <a:prstGeom prst="rect">
            <a:avLst/>
          </a:prstGeom>
        </p:spPr>
      </p:pic>
      <p:pic>
        <p:nvPicPr>
          <p:cNvPr id="97" name="図 96">
            <a:extLst>
              <a:ext uri="{FF2B5EF4-FFF2-40B4-BE49-F238E27FC236}">
                <a16:creationId xmlns:a16="http://schemas.microsoft.com/office/drawing/2014/main" id="{81AF8579-E466-8687-BA6A-7ACAB5E40A86}"/>
              </a:ext>
            </a:extLst>
          </p:cNvPr>
          <p:cNvPicPr>
            <a:picLocks noChangeAspect="1"/>
          </p:cNvPicPr>
          <p:nvPr/>
        </p:nvPicPr>
        <p:blipFill>
          <a:blip r:embed="rId5"/>
          <a:stretch>
            <a:fillRect/>
          </a:stretch>
        </p:blipFill>
        <p:spPr>
          <a:xfrm>
            <a:off x="2028665" y="4883157"/>
            <a:ext cx="435083" cy="396000"/>
          </a:xfrm>
          <a:prstGeom prst="rect">
            <a:avLst/>
          </a:prstGeom>
        </p:spPr>
      </p:pic>
      <p:sp>
        <p:nvSpPr>
          <p:cNvPr id="98" name="テキスト ボックス 97">
            <a:extLst>
              <a:ext uri="{FF2B5EF4-FFF2-40B4-BE49-F238E27FC236}">
                <a16:creationId xmlns:a16="http://schemas.microsoft.com/office/drawing/2014/main" id="{D7B4844D-C3B7-27A9-AEB2-A025678167E2}"/>
              </a:ext>
            </a:extLst>
          </p:cNvPr>
          <p:cNvSpPr txBox="1"/>
          <p:nvPr/>
        </p:nvSpPr>
        <p:spPr>
          <a:xfrm>
            <a:off x="202495" y="1285976"/>
            <a:ext cx="8166986" cy="646331"/>
          </a:xfrm>
          <a:prstGeom prst="rect">
            <a:avLst/>
          </a:prstGeom>
          <a:noFill/>
        </p:spPr>
        <p:txBody>
          <a:bodyPr wrap="square" rtlCol="0">
            <a:spAutoFit/>
          </a:bodyPr>
          <a:lstStyle/>
          <a:p>
            <a:r>
              <a:rPr lang="ja-JP" altLang="en-US" b="1" dirty="0">
                <a:latin typeface="HGS創英角ﾎﾟｯﾌﾟ体" panose="040B0A00000000000000" pitchFamily="50" charset="-128"/>
                <a:ea typeface="HGS創英角ﾎﾟｯﾌﾟ体" panose="040B0A00000000000000" pitchFamily="50" charset="-128"/>
              </a:rPr>
              <a:t>フードロスについてある一週間のデータを取ってみたら</a:t>
            </a:r>
            <a:br>
              <a:rPr lang="en-US" altLang="ja-JP" b="1" dirty="0">
                <a:latin typeface="HGS創英角ﾎﾟｯﾌﾟ体" panose="040B0A00000000000000" pitchFamily="50" charset="-128"/>
                <a:ea typeface="HGS創英角ﾎﾟｯﾌﾟ体" panose="040B0A00000000000000" pitchFamily="50" charset="-128"/>
              </a:rPr>
            </a:br>
            <a:r>
              <a:rPr lang="ja-JP" altLang="en-US" b="1" dirty="0">
                <a:latin typeface="HGS創英角ﾎﾟｯﾌﾟ体" panose="040B0A00000000000000" pitchFamily="50" charset="-128"/>
                <a:ea typeface="HGS創英角ﾎﾟｯﾌﾟ体" panose="040B0A00000000000000" pitchFamily="50" charset="-128"/>
              </a:rPr>
              <a:t>以下の通りであったのでパレート展開をすることにした。</a:t>
            </a:r>
          </a:p>
        </p:txBody>
      </p:sp>
      <p:pic>
        <p:nvPicPr>
          <p:cNvPr id="71" name="図 70">
            <a:extLst>
              <a:ext uri="{FF2B5EF4-FFF2-40B4-BE49-F238E27FC236}">
                <a16:creationId xmlns:a16="http://schemas.microsoft.com/office/drawing/2014/main" id="{0DA2B222-D7B1-4C83-9332-FF51EB74F982}"/>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9946" b="94823" l="9969" r="89720">
                        <a14:foregroundMark x1="25234" y1="20163" x2="24455" y2="26022"/>
                        <a14:foregroundMark x1="20405" y1="23433" x2="29128" y2="27248"/>
                        <a14:foregroundMark x1="29128" y1="27248" x2="29283" y2="26703"/>
                        <a14:foregroundMark x1="28349" y1="19755" x2="30218" y2="24523"/>
                        <a14:foregroundMark x1="30685" y1="21526" x2="29439" y2="30245"/>
                        <a14:foregroundMark x1="19782" y1="26158" x2="17601" y2="23297"/>
                        <a14:foregroundMark x1="18380" y1="20845" x2="23988" y2="18801"/>
                        <a14:foregroundMark x1="27414" y1="18256" x2="29128" y2="18120"/>
                        <a14:foregroundMark x1="30997" y1="17711" x2="32399" y2="17711"/>
                        <a14:foregroundMark x1="32710" y1="20300" x2="32866" y2="23978"/>
                        <a14:foregroundMark x1="32710" y1="25749" x2="31308" y2="29564"/>
                        <a14:foregroundMark x1="28972" y1="30518" x2="26168" y2="29837"/>
                        <a14:foregroundMark x1="48442" y1="17575" x2="55296" y2="19210"/>
                        <a14:foregroundMark x1="44548" y1="21526" x2="49065" y2="22616"/>
                        <a14:foregroundMark x1="61526" y1="16485" x2="56698" y2="24251"/>
                        <a14:foregroundMark x1="56698" y1="24251" x2="56698" y2="24251"/>
                        <a14:foregroundMark x1="54206" y1="24387" x2="54206" y2="24387"/>
                        <a14:foregroundMark x1="77726" y1="23978" x2="77726" y2="23978"/>
                        <a14:foregroundMark x1="80218" y1="23297" x2="73676" y2="26294"/>
                        <a14:foregroundMark x1="67913" y1="26294" x2="66667" y2="29019"/>
                        <a14:foregroundMark x1="22274" y1="81608" x2="16355" y2="81471"/>
                        <a14:foregroundMark x1="42368" y1="92371" x2="39252" y2="94005"/>
                        <a14:foregroundMark x1="87383" y1="84060" x2="82710" y2="84332"/>
                        <a14:foregroundMark x1="85981" y1="78202" x2="85981" y2="78202"/>
                        <a14:foregroundMark x1="71807" y1="90599" x2="71807" y2="90599"/>
                        <a14:foregroundMark x1="57944" y1="92371" x2="57944" y2="92371"/>
                        <a14:foregroundMark x1="29751" y1="89782" x2="29751" y2="89782"/>
                        <a14:foregroundMark x1="54361" y1="94823" x2="54361" y2="94823"/>
                        <a14:foregroundMark x1="33022" y1="19346" x2="33645" y2="25613"/>
                      </a14:backgroundRemoval>
                    </a14:imgEffect>
                  </a14:imgLayer>
                </a14:imgProps>
              </a:ext>
            </a:extLst>
          </a:blip>
          <a:stretch>
            <a:fillRect/>
          </a:stretch>
        </p:blipFill>
        <p:spPr>
          <a:xfrm>
            <a:off x="7131331" y="1077985"/>
            <a:ext cx="1364623" cy="1560177"/>
          </a:xfrm>
          <a:prstGeom prst="rect">
            <a:avLst/>
          </a:prstGeom>
        </p:spPr>
      </p:pic>
      <p:pic>
        <p:nvPicPr>
          <p:cNvPr id="74" name="図 73">
            <a:extLst>
              <a:ext uri="{FF2B5EF4-FFF2-40B4-BE49-F238E27FC236}">
                <a16:creationId xmlns:a16="http://schemas.microsoft.com/office/drawing/2014/main" id="{A2CCCEA4-7765-4976-A77D-9AEBF007CFA7}"/>
              </a:ext>
            </a:extLst>
          </p:cNvPr>
          <p:cNvPicPr>
            <a:picLocks noChangeAspect="1"/>
          </p:cNvPicPr>
          <p:nvPr/>
        </p:nvPicPr>
        <p:blipFill>
          <a:blip r:embed="rId6"/>
          <a:stretch>
            <a:fillRect/>
          </a:stretch>
        </p:blipFill>
        <p:spPr>
          <a:xfrm>
            <a:off x="763162" y="6094851"/>
            <a:ext cx="535516" cy="337088"/>
          </a:xfrm>
          <a:prstGeom prst="rect">
            <a:avLst/>
          </a:prstGeom>
        </p:spPr>
      </p:pic>
      <p:pic>
        <p:nvPicPr>
          <p:cNvPr id="77" name="図 76">
            <a:extLst>
              <a:ext uri="{FF2B5EF4-FFF2-40B4-BE49-F238E27FC236}">
                <a16:creationId xmlns:a16="http://schemas.microsoft.com/office/drawing/2014/main" id="{B72F70B8-2275-4249-A790-E5C418799D88}"/>
              </a:ext>
            </a:extLst>
          </p:cNvPr>
          <p:cNvPicPr>
            <a:picLocks noChangeAspect="1"/>
          </p:cNvPicPr>
          <p:nvPr/>
        </p:nvPicPr>
        <p:blipFill>
          <a:blip r:embed="rId11"/>
          <a:stretch>
            <a:fillRect/>
          </a:stretch>
        </p:blipFill>
        <p:spPr>
          <a:xfrm>
            <a:off x="7793502" y="6125144"/>
            <a:ext cx="527132" cy="328805"/>
          </a:xfrm>
          <a:prstGeom prst="rect">
            <a:avLst/>
          </a:prstGeom>
        </p:spPr>
      </p:pic>
      <p:pic>
        <p:nvPicPr>
          <p:cNvPr id="78" name="図 77">
            <a:extLst>
              <a:ext uri="{FF2B5EF4-FFF2-40B4-BE49-F238E27FC236}">
                <a16:creationId xmlns:a16="http://schemas.microsoft.com/office/drawing/2014/main" id="{4E2217E4-B992-4D12-88B5-C4E9776B4D72}"/>
              </a:ext>
            </a:extLst>
          </p:cNvPr>
          <p:cNvPicPr>
            <a:picLocks noChangeAspect="1"/>
          </p:cNvPicPr>
          <p:nvPr/>
        </p:nvPicPr>
        <p:blipFill>
          <a:blip r:embed="rId11"/>
          <a:stretch>
            <a:fillRect/>
          </a:stretch>
        </p:blipFill>
        <p:spPr>
          <a:xfrm>
            <a:off x="4578028" y="6117191"/>
            <a:ext cx="527132" cy="328805"/>
          </a:xfrm>
          <a:prstGeom prst="rect">
            <a:avLst/>
          </a:prstGeom>
        </p:spPr>
      </p:pic>
      <p:sp>
        <p:nvSpPr>
          <p:cNvPr id="75" name="object 10">
            <a:extLst>
              <a:ext uri="{FF2B5EF4-FFF2-40B4-BE49-F238E27FC236}">
                <a16:creationId xmlns:a16="http://schemas.microsoft.com/office/drawing/2014/main" id="{0D22CC14-975C-401E-AEF5-F045F0ABDAB6}"/>
              </a:ext>
            </a:extLst>
          </p:cNvPr>
          <p:cNvSpPr txBox="1"/>
          <p:nvPr/>
        </p:nvSpPr>
        <p:spPr>
          <a:xfrm>
            <a:off x="173854" y="118871"/>
            <a:ext cx="7863840" cy="661078"/>
          </a:xfrm>
          <a:prstGeom prst="rect">
            <a:avLst/>
          </a:prstGeom>
        </p:spPr>
        <p:txBody>
          <a:bodyPr vert="horz" wrap="square" lIns="0" tIns="106045" rIns="0" bIns="0" rtlCol="0">
            <a:spAutoFit/>
          </a:bodyPr>
          <a:lstStyle/>
          <a:p>
            <a:pPr marL="12700">
              <a:spcBef>
                <a:spcPts val="835"/>
              </a:spcBef>
            </a:pPr>
            <a:r>
              <a:rPr sz="3600" spc="-5" dirty="0">
                <a:latin typeface="HGP創英角ﾎﾟｯﾌﾟ体" panose="040B0A00000000000000" pitchFamily="50" charset="-128"/>
                <a:ea typeface="HGP創英角ﾎﾟｯﾌﾟ体" panose="040B0A00000000000000" pitchFamily="50" charset="-128"/>
                <a:cs typeface="HGP創英角ﾎﾟｯﾌﾟ体"/>
              </a:rPr>
              <a:t>１</a:t>
            </a:r>
            <a:r>
              <a:rPr lang="ja-JP" altLang="en-US" sz="3600" spc="-5" dirty="0">
                <a:latin typeface="HGP創英角ﾎﾟｯﾌﾟ体" panose="040B0A00000000000000" pitchFamily="50" charset="-128"/>
                <a:ea typeface="HGP創英角ﾎﾟｯﾌﾟ体" panose="040B0A00000000000000" pitchFamily="50" charset="-128"/>
                <a:cs typeface="HGP創英角ﾎﾟｯﾌﾟ体"/>
              </a:rPr>
              <a:t>５）</a:t>
            </a:r>
            <a:r>
              <a:rPr lang="en-US" altLang="ja-JP" sz="3600" spc="-5" dirty="0">
                <a:latin typeface="HGP創英角ﾎﾟｯﾌﾟ体" panose="040B0A00000000000000" pitchFamily="50" charset="-128"/>
                <a:ea typeface="HGP創英角ﾎﾟｯﾌﾟ体" panose="040B0A00000000000000" pitchFamily="50" charset="-128"/>
                <a:cs typeface="HGP創英角ﾎﾟｯﾌﾟ体"/>
              </a:rPr>
              <a:t>QC</a:t>
            </a:r>
            <a:r>
              <a:rPr lang="ja-JP" altLang="en-US" sz="3600" spc="-5" dirty="0">
                <a:latin typeface="HGP創英角ﾎﾟｯﾌﾟ体" panose="040B0A00000000000000" pitchFamily="50" charset="-128"/>
                <a:ea typeface="HGP創英角ﾎﾟｯﾌﾟ体" panose="040B0A00000000000000" pitchFamily="50" charset="-128"/>
                <a:cs typeface="HGP創英角ﾎﾟｯﾌﾟ体"/>
              </a:rPr>
              <a:t>手法演習</a:t>
            </a:r>
            <a:endParaRPr sz="3200" dirty="0">
              <a:latin typeface="HGP創英角ﾎﾟｯﾌﾟ体" panose="040B0A00000000000000" pitchFamily="50" charset="-128"/>
              <a:ea typeface="HGP創英角ﾎﾟｯﾌﾟ体" panose="040B0A00000000000000" pitchFamily="50" charset="-128"/>
              <a:cs typeface="Microsoft JhengHei"/>
            </a:endParaRPr>
          </a:p>
        </p:txBody>
      </p:sp>
      <p:sp>
        <p:nvSpPr>
          <p:cNvPr id="76" name="テキスト ボックス 75">
            <a:extLst>
              <a:ext uri="{FF2B5EF4-FFF2-40B4-BE49-F238E27FC236}">
                <a16:creationId xmlns:a16="http://schemas.microsoft.com/office/drawing/2014/main" id="{26305AE7-65EF-45C5-A005-1DF2C48C69A7}"/>
              </a:ext>
            </a:extLst>
          </p:cNvPr>
          <p:cNvSpPr txBox="1"/>
          <p:nvPr/>
        </p:nvSpPr>
        <p:spPr>
          <a:xfrm>
            <a:off x="4071242" y="285733"/>
            <a:ext cx="5075902" cy="461665"/>
          </a:xfrm>
          <a:prstGeom prst="rect">
            <a:avLst/>
          </a:prstGeom>
          <a:noFill/>
        </p:spPr>
        <p:txBody>
          <a:bodyPr wrap="square">
            <a:spAutoFit/>
          </a:bodyPr>
          <a:lstStyle/>
          <a:p>
            <a:r>
              <a:rPr lang="ja-JP" altLang="en-US" sz="2400" b="1" dirty="0">
                <a:solidFill>
                  <a:srgbClr val="0033CC"/>
                </a:solidFill>
                <a:effectLst>
                  <a:outerShdw blurRad="38100" dist="38100" dir="2700000" algn="tl">
                    <a:srgbClr val="000000">
                      <a:alpha val="43137"/>
                    </a:srgbClr>
                  </a:outerShdw>
                </a:effectLst>
                <a:latin typeface="HGS創英角ﾎﾟｯﾌﾟ体" panose="040B0A00000000000000" pitchFamily="50" charset="-128"/>
                <a:ea typeface="HGS創英角ﾎﾟｯﾌﾟ体" panose="040B0A00000000000000" pitchFamily="50" charset="-128"/>
                <a:cs typeface="Meiryo UI" panose="020B0604030504040204" pitchFamily="50" charset="-128"/>
              </a:rPr>
              <a:t>データの採取と分析を実践</a:t>
            </a:r>
            <a:endParaRPr lang="ja-JP" altLang="en-US" sz="2400" dirty="0">
              <a:latin typeface="HGS創英角ﾎﾟｯﾌﾟ体" panose="040B0A00000000000000" pitchFamily="50" charset="-128"/>
              <a:ea typeface="HGS創英角ﾎﾟｯﾌﾟ体" panose="040B0A00000000000000" pitchFamily="50" charset="-128"/>
            </a:endParaRPr>
          </a:p>
        </p:txBody>
      </p:sp>
      <p:sp>
        <p:nvSpPr>
          <p:cNvPr id="70" name="object 2">
            <a:extLst>
              <a:ext uri="{FF2B5EF4-FFF2-40B4-BE49-F238E27FC236}">
                <a16:creationId xmlns:a16="http://schemas.microsoft.com/office/drawing/2014/main" id="{FEACA1BD-DCB0-407F-84B2-64655A081C47}"/>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49</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extLst>
      <p:ext uri="{BB962C8B-B14F-4D97-AF65-F5344CB8AC3E}">
        <p14:creationId xmlns:p14="http://schemas.microsoft.com/office/powerpoint/2010/main" val="27721923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9">
            <a:extLst>
              <a:ext uri="{FF2B5EF4-FFF2-40B4-BE49-F238E27FC236}">
                <a16:creationId xmlns:a16="http://schemas.microsoft.com/office/drawing/2014/main" id="{C991C9A6-EED1-21A6-B74D-ACAC78AB8C5A}"/>
              </a:ext>
            </a:extLst>
          </p:cNvPr>
          <p:cNvGraphicFramePr>
            <a:graphicFrameLocks noGrp="1"/>
          </p:cNvGraphicFramePr>
          <p:nvPr/>
        </p:nvGraphicFramePr>
        <p:xfrm>
          <a:off x="81561" y="1468406"/>
          <a:ext cx="8928000" cy="1774557"/>
        </p:xfrm>
        <a:graphic>
          <a:graphicData uri="http://schemas.openxmlformats.org/drawingml/2006/table">
            <a:tbl>
              <a:tblPr firstRow="1" bandRow="1">
                <a:tableStyleId>{5C22544A-7EE6-4342-B048-85BDC9FD1C3A}</a:tableStyleId>
              </a:tblPr>
              <a:tblGrid>
                <a:gridCol w="992000">
                  <a:extLst>
                    <a:ext uri="{9D8B030D-6E8A-4147-A177-3AD203B41FA5}">
                      <a16:colId xmlns:a16="http://schemas.microsoft.com/office/drawing/2014/main" val="2268368797"/>
                    </a:ext>
                  </a:extLst>
                </a:gridCol>
                <a:gridCol w="992000">
                  <a:extLst>
                    <a:ext uri="{9D8B030D-6E8A-4147-A177-3AD203B41FA5}">
                      <a16:colId xmlns:a16="http://schemas.microsoft.com/office/drawing/2014/main" val="637845026"/>
                    </a:ext>
                  </a:extLst>
                </a:gridCol>
                <a:gridCol w="992000">
                  <a:extLst>
                    <a:ext uri="{9D8B030D-6E8A-4147-A177-3AD203B41FA5}">
                      <a16:colId xmlns:a16="http://schemas.microsoft.com/office/drawing/2014/main" val="1291605968"/>
                    </a:ext>
                  </a:extLst>
                </a:gridCol>
                <a:gridCol w="992000">
                  <a:extLst>
                    <a:ext uri="{9D8B030D-6E8A-4147-A177-3AD203B41FA5}">
                      <a16:colId xmlns:a16="http://schemas.microsoft.com/office/drawing/2014/main" val="3741618590"/>
                    </a:ext>
                  </a:extLst>
                </a:gridCol>
                <a:gridCol w="992000">
                  <a:extLst>
                    <a:ext uri="{9D8B030D-6E8A-4147-A177-3AD203B41FA5}">
                      <a16:colId xmlns:a16="http://schemas.microsoft.com/office/drawing/2014/main" val="895199231"/>
                    </a:ext>
                  </a:extLst>
                </a:gridCol>
                <a:gridCol w="992000">
                  <a:extLst>
                    <a:ext uri="{9D8B030D-6E8A-4147-A177-3AD203B41FA5}">
                      <a16:colId xmlns:a16="http://schemas.microsoft.com/office/drawing/2014/main" val="349842268"/>
                    </a:ext>
                  </a:extLst>
                </a:gridCol>
                <a:gridCol w="992000">
                  <a:extLst>
                    <a:ext uri="{9D8B030D-6E8A-4147-A177-3AD203B41FA5}">
                      <a16:colId xmlns:a16="http://schemas.microsoft.com/office/drawing/2014/main" val="4011430588"/>
                    </a:ext>
                  </a:extLst>
                </a:gridCol>
                <a:gridCol w="992000">
                  <a:extLst>
                    <a:ext uri="{9D8B030D-6E8A-4147-A177-3AD203B41FA5}">
                      <a16:colId xmlns:a16="http://schemas.microsoft.com/office/drawing/2014/main" val="977951181"/>
                    </a:ext>
                  </a:extLst>
                </a:gridCol>
                <a:gridCol w="992000">
                  <a:extLst>
                    <a:ext uri="{9D8B030D-6E8A-4147-A177-3AD203B41FA5}">
                      <a16:colId xmlns:a16="http://schemas.microsoft.com/office/drawing/2014/main" val="1351579910"/>
                    </a:ext>
                  </a:extLst>
                </a:gridCol>
              </a:tblGrid>
              <a:tr h="389240">
                <a:tc rowSpan="2">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品物</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おにぎり</a:t>
                      </a:r>
                    </a:p>
                    <a:p>
                      <a:pPr algn="ct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弁当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サンドウィッチ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バナナ</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あんぱん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b="1" dirty="0">
                          <a:solidFill>
                            <a:schemeClr val="tx1"/>
                          </a:solidFill>
                          <a:latin typeface="HGS創英角ﾎﾟｯﾌﾟ体" panose="040B0A00000000000000" pitchFamily="50" charset="-128"/>
                          <a:ea typeface="HGS創英角ﾎﾟｯﾌﾟ体" panose="040B0A00000000000000" pitchFamily="50" charset="-128"/>
                        </a:rPr>
                        <a:t>ヨーグルト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クリームパン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フランクフルト</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7677124"/>
                  </a:ext>
                </a:extLst>
              </a:tr>
              <a:tr h="831399">
                <a:tc vMerge="1">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0062491"/>
                  </a:ext>
                </a:extLst>
              </a:tr>
              <a:tr h="424998">
                <a:tc>
                  <a:txBody>
                    <a:bodyPr/>
                    <a:lstStyle/>
                    <a:p>
                      <a:pPr algn="r"/>
                      <a:r>
                        <a:rPr kumimoji="1" lang="ja-JP" altLang="en-US" sz="1200" b="1" dirty="0">
                          <a:solidFill>
                            <a:schemeClr val="tx1"/>
                          </a:solidFill>
                          <a:latin typeface="HGS創英角ﾎﾟｯﾌﾟ体" panose="040B0A00000000000000" pitchFamily="50" charset="-128"/>
                          <a:ea typeface="HGS創英角ﾎﾟｯﾌﾟ体" panose="040B0A00000000000000" pitchFamily="50" charset="-128"/>
                        </a:rPr>
                        <a:t>仕入れ単価</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70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300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100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150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70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60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60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50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6176075"/>
                  </a:ext>
                </a:extLst>
              </a:tr>
            </a:tbl>
          </a:graphicData>
        </a:graphic>
      </p:graphicFrame>
      <p:graphicFrame>
        <p:nvGraphicFramePr>
          <p:cNvPr id="4" name="表 4">
            <a:extLst>
              <a:ext uri="{FF2B5EF4-FFF2-40B4-BE49-F238E27FC236}">
                <a16:creationId xmlns:a16="http://schemas.microsoft.com/office/drawing/2014/main" id="{58E895D0-0547-6B96-04E5-04D27C10CA3A}"/>
              </a:ext>
            </a:extLst>
          </p:cNvPr>
          <p:cNvGraphicFramePr>
            <a:graphicFrameLocks noGrp="1"/>
          </p:cNvGraphicFramePr>
          <p:nvPr/>
        </p:nvGraphicFramePr>
        <p:xfrm>
          <a:off x="81561" y="3429000"/>
          <a:ext cx="8870762" cy="3291840"/>
        </p:xfrm>
        <a:graphic>
          <a:graphicData uri="http://schemas.openxmlformats.org/drawingml/2006/table">
            <a:tbl>
              <a:tblPr firstRow="1" bandRow="1">
                <a:tableStyleId>{5C22544A-7EE6-4342-B048-85BDC9FD1C3A}</a:tableStyleId>
              </a:tblPr>
              <a:tblGrid>
                <a:gridCol w="2113526">
                  <a:extLst>
                    <a:ext uri="{9D8B030D-6E8A-4147-A177-3AD203B41FA5}">
                      <a16:colId xmlns:a16="http://schemas.microsoft.com/office/drawing/2014/main" val="1475416007"/>
                    </a:ext>
                  </a:extLst>
                </a:gridCol>
                <a:gridCol w="1995529">
                  <a:extLst>
                    <a:ext uri="{9D8B030D-6E8A-4147-A177-3AD203B41FA5}">
                      <a16:colId xmlns:a16="http://schemas.microsoft.com/office/drawing/2014/main" val="2311164743"/>
                    </a:ext>
                  </a:extLst>
                </a:gridCol>
                <a:gridCol w="1474086">
                  <a:extLst>
                    <a:ext uri="{9D8B030D-6E8A-4147-A177-3AD203B41FA5}">
                      <a16:colId xmlns:a16="http://schemas.microsoft.com/office/drawing/2014/main" val="403357445"/>
                    </a:ext>
                  </a:extLst>
                </a:gridCol>
                <a:gridCol w="1513469">
                  <a:extLst>
                    <a:ext uri="{9D8B030D-6E8A-4147-A177-3AD203B41FA5}">
                      <a16:colId xmlns:a16="http://schemas.microsoft.com/office/drawing/2014/main" val="613296964"/>
                    </a:ext>
                  </a:extLst>
                </a:gridCol>
                <a:gridCol w="1774152">
                  <a:extLst>
                    <a:ext uri="{9D8B030D-6E8A-4147-A177-3AD203B41FA5}">
                      <a16:colId xmlns:a16="http://schemas.microsoft.com/office/drawing/2014/main" val="2067756931"/>
                    </a:ext>
                  </a:extLst>
                </a:gridCol>
              </a:tblGrid>
              <a:tr h="364000">
                <a:tc>
                  <a:txBody>
                    <a:bodyPr/>
                    <a:lstStyle/>
                    <a:p>
                      <a:pPr algn="ctr"/>
                      <a:r>
                        <a:rPr kumimoji="1" lang="ja-JP" altLang="en-US" dirty="0">
                          <a:solidFill>
                            <a:schemeClr val="tx1"/>
                          </a:solidFill>
                          <a:latin typeface="HGS創英角ﾎﾟｯﾌﾟ体" panose="040B0A00000000000000" pitchFamily="50" charset="-128"/>
                          <a:ea typeface="HGS創英角ﾎﾟｯﾌﾟ体" panose="040B0A00000000000000" pitchFamily="50" charset="-128"/>
                        </a:rPr>
                        <a:t>品物</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dirty="0">
                          <a:solidFill>
                            <a:schemeClr val="tx1"/>
                          </a:solidFill>
                          <a:latin typeface="HGS創英角ﾎﾟｯﾌﾟ体" panose="040B0A00000000000000" pitchFamily="50" charset="-128"/>
                          <a:ea typeface="HGS創英角ﾎﾟｯﾌﾟ体" panose="040B0A00000000000000" pitchFamily="50" charset="-128"/>
                        </a:rPr>
                        <a:t>チェック欄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dirty="0">
                          <a:solidFill>
                            <a:schemeClr val="tx1"/>
                          </a:solidFill>
                          <a:latin typeface="HGS創英角ﾎﾟｯﾌﾟ体" panose="040B0A00000000000000" pitchFamily="50" charset="-128"/>
                          <a:ea typeface="HGS創英角ﾎﾟｯﾌﾟ体" panose="040B0A00000000000000" pitchFamily="50" charset="-128"/>
                        </a:rPr>
                        <a:t>個数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dirty="0">
                          <a:solidFill>
                            <a:schemeClr val="tx1"/>
                          </a:solidFill>
                          <a:latin typeface="HGS創英角ﾎﾟｯﾌﾟ体" panose="040B0A00000000000000" pitchFamily="50" charset="-128"/>
                          <a:ea typeface="HGS創英角ﾎﾟｯﾌﾟ体" panose="040B0A00000000000000" pitchFamily="50" charset="-128"/>
                        </a:rPr>
                        <a:t>単価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dirty="0">
                          <a:solidFill>
                            <a:schemeClr val="tx1"/>
                          </a:solidFill>
                          <a:latin typeface="HGS創英角ﾎﾟｯﾌﾟ体" panose="040B0A00000000000000" pitchFamily="50" charset="-128"/>
                          <a:ea typeface="HGS創英角ﾎﾟｯﾌﾟ体" panose="040B0A00000000000000" pitchFamily="50" charset="-128"/>
                        </a:rPr>
                        <a:t>損失金額</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8501922"/>
                  </a:ext>
                </a:extLst>
              </a:tr>
              <a:tr h="364000">
                <a:tc>
                  <a:txBody>
                    <a:bodyPr/>
                    <a:lstStyle/>
                    <a:p>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56653232"/>
                  </a:ext>
                </a:extLst>
              </a:tr>
              <a:tr h="364000">
                <a:tc>
                  <a:txBody>
                    <a:bodyPr/>
                    <a:lstStyle/>
                    <a:p>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5690605"/>
                  </a:ext>
                </a:extLst>
              </a:tr>
              <a:tr h="364000">
                <a:tc>
                  <a:txBody>
                    <a:bodyPr/>
                    <a:lstStyle/>
                    <a:p>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en-US" altLang="ja-JP"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73801640"/>
                  </a:ext>
                </a:extLst>
              </a:tr>
              <a:tr h="364000">
                <a:tc>
                  <a:txBody>
                    <a:bodyPr/>
                    <a:lstStyle/>
                    <a:p>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en-US" altLang="ja-JP"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en-US" altLang="ja-JP"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en-US" altLang="ja-JP"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73391706"/>
                  </a:ext>
                </a:extLst>
              </a:tr>
              <a:tr h="364000">
                <a:tc>
                  <a:txBody>
                    <a:bodyPr/>
                    <a:lstStyle/>
                    <a:p>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87462"/>
                  </a:ext>
                </a:extLst>
              </a:tr>
              <a:tr h="364000">
                <a:tc>
                  <a:txBody>
                    <a:bodyPr/>
                    <a:lstStyle/>
                    <a:p>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4566258"/>
                  </a:ext>
                </a:extLst>
              </a:tr>
              <a:tr h="364000">
                <a:tc>
                  <a:txBody>
                    <a:bodyPr/>
                    <a:lstStyle/>
                    <a:p>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94994319"/>
                  </a:ext>
                </a:extLst>
              </a:tr>
              <a:tr h="364000">
                <a:tc>
                  <a:txBody>
                    <a:bodyPr/>
                    <a:lstStyle/>
                    <a:p>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endParaRPr kumimoji="1" lang="ja-JP" altLang="en-US"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9141322"/>
                  </a:ext>
                </a:extLst>
              </a:tr>
            </a:tbl>
          </a:graphicData>
        </a:graphic>
      </p:graphicFrame>
      <p:pic>
        <p:nvPicPr>
          <p:cNvPr id="5" name="図 4">
            <a:extLst>
              <a:ext uri="{FF2B5EF4-FFF2-40B4-BE49-F238E27FC236}">
                <a16:creationId xmlns:a16="http://schemas.microsoft.com/office/drawing/2014/main" id="{98B0FB26-4F36-06D3-ED09-F37F10717E62}"/>
              </a:ext>
            </a:extLst>
          </p:cNvPr>
          <p:cNvPicPr>
            <a:picLocks noChangeAspect="1"/>
          </p:cNvPicPr>
          <p:nvPr/>
        </p:nvPicPr>
        <p:blipFill>
          <a:blip r:embed="rId2"/>
          <a:stretch>
            <a:fillRect/>
          </a:stretch>
        </p:blipFill>
        <p:spPr>
          <a:xfrm>
            <a:off x="1217135" y="2091185"/>
            <a:ext cx="527037" cy="426442"/>
          </a:xfrm>
          <a:prstGeom prst="rect">
            <a:avLst/>
          </a:prstGeom>
        </p:spPr>
      </p:pic>
      <p:pic>
        <p:nvPicPr>
          <p:cNvPr id="6" name="図 5">
            <a:extLst>
              <a:ext uri="{FF2B5EF4-FFF2-40B4-BE49-F238E27FC236}">
                <a16:creationId xmlns:a16="http://schemas.microsoft.com/office/drawing/2014/main" id="{A1050448-1C91-A4D6-F750-BE5DB6E335CA}"/>
              </a:ext>
            </a:extLst>
          </p:cNvPr>
          <p:cNvPicPr>
            <a:picLocks noChangeAspect="1"/>
          </p:cNvPicPr>
          <p:nvPr/>
        </p:nvPicPr>
        <p:blipFill>
          <a:blip r:embed="rId3"/>
          <a:stretch>
            <a:fillRect/>
          </a:stretch>
        </p:blipFill>
        <p:spPr>
          <a:xfrm>
            <a:off x="2220259" y="2040144"/>
            <a:ext cx="697651" cy="528524"/>
          </a:xfrm>
          <a:prstGeom prst="rect">
            <a:avLst/>
          </a:prstGeom>
        </p:spPr>
      </p:pic>
      <p:pic>
        <p:nvPicPr>
          <p:cNvPr id="7" name="図 6">
            <a:extLst>
              <a:ext uri="{FF2B5EF4-FFF2-40B4-BE49-F238E27FC236}">
                <a16:creationId xmlns:a16="http://schemas.microsoft.com/office/drawing/2014/main" id="{54568927-2936-3E50-6301-A1A5F1A6D467}"/>
              </a:ext>
            </a:extLst>
          </p:cNvPr>
          <p:cNvPicPr>
            <a:picLocks noChangeAspect="1"/>
          </p:cNvPicPr>
          <p:nvPr/>
        </p:nvPicPr>
        <p:blipFill>
          <a:blip r:embed="rId4"/>
          <a:stretch>
            <a:fillRect/>
          </a:stretch>
        </p:blipFill>
        <p:spPr>
          <a:xfrm>
            <a:off x="3232524" y="2098785"/>
            <a:ext cx="597118" cy="610689"/>
          </a:xfrm>
          <a:prstGeom prst="rect">
            <a:avLst/>
          </a:prstGeom>
        </p:spPr>
      </p:pic>
      <p:pic>
        <p:nvPicPr>
          <p:cNvPr id="8" name="図 7">
            <a:extLst>
              <a:ext uri="{FF2B5EF4-FFF2-40B4-BE49-F238E27FC236}">
                <a16:creationId xmlns:a16="http://schemas.microsoft.com/office/drawing/2014/main" id="{6A2A119C-8432-07DC-D96A-250EECEDDDC9}"/>
              </a:ext>
            </a:extLst>
          </p:cNvPr>
          <p:cNvPicPr>
            <a:picLocks noChangeAspect="1"/>
          </p:cNvPicPr>
          <p:nvPr/>
        </p:nvPicPr>
        <p:blipFill>
          <a:blip r:embed="rId5"/>
          <a:stretch>
            <a:fillRect/>
          </a:stretch>
        </p:blipFill>
        <p:spPr>
          <a:xfrm>
            <a:off x="4134424" y="2073405"/>
            <a:ext cx="676050" cy="538411"/>
          </a:xfrm>
          <a:prstGeom prst="rect">
            <a:avLst/>
          </a:prstGeom>
        </p:spPr>
      </p:pic>
      <p:pic>
        <p:nvPicPr>
          <p:cNvPr id="9" name="図 8">
            <a:extLst>
              <a:ext uri="{FF2B5EF4-FFF2-40B4-BE49-F238E27FC236}">
                <a16:creationId xmlns:a16="http://schemas.microsoft.com/office/drawing/2014/main" id="{B93E9BCD-749E-2435-AC73-D3477A771319}"/>
              </a:ext>
            </a:extLst>
          </p:cNvPr>
          <p:cNvPicPr>
            <a:picLocks noChangeAspect="1"/>
          </p:cNvPicPr>
          <p:nvPr/>
        </p:nvPicPr>
        <p:blipFill>
          <a:blip r:embed="rId6"/>
          <a:stretch>
            <a:fillRect/>
          </a:stretch>
        </p:blipFill>
        <p:spPr>
          <a:xfrm>
            <a:off x="5146318" y="2147662"/>
            <a:ext cx="737380" cy="464154"/>
          </a:xfrm>
          <a:prstGeom prst="rect">
            <a:avLst/>
          </a:prstGeom>
        </p:spPr>
      </p:pic>
      <p:pic>
        <p:nvPicPr>
          <p:cNvPr id="11" name="図 10">
            <a:extLst>
              <a:ext uri="{FF2B5EF4-FFF2-40B4-BE49-F238E27FC236}">
                <a16:creationId xmlns:a16="http://schemas.microsoft.com/office/drawing/2014/main" id="{73B363CC-7526-3525-8B50-2CD83E7E6826}"/>
              </a:ext>
            </a:extLst>
          </p:cNvPr>
          <p:cNvPicPr>
            <a:picLocks noChangeAspect="1"/>
          </p:cNvPicPr>
          <p:nvPr/>
        </p:nvPicPr>
        <p:blipFill>
          <a:blip r:embed="rId7"/>
          <a:stretch>
            <a:fillRect/>
          </a:stretch>
        </p:blipFill>
        <p:spPr>
          <a:xfrm>
            <a:off x="6277078" y="2094656"/>
            <a:ext cx="505804" cy="522055"/>
          </a:xfrm>
          <a:prstGeom prst="rect">
            <a:avLst/>
          </a:prstGeom>
        </p:spPr>
      </p:pic>
      <p:pic>
        <p:nvPicPr>
          <p:cNvPr id="12" name="図 11">
            <a:extLst>
              <a:ext uri="{FF2B5EF4-FFF2-40B4-BE49-F238E27FC236}">
                <a16:creationId xmlns:a16="http://schemas.microsoft.com/office/drawing/2014/main" id="{F5395A50-D6EC-A095-934C-280364E95BAA}"/>
              </a:ext>
            </a:extLst>
          </p:cNvPr>
          <p:cNvPicPr>
            <a:picLocks noChangeAspect="1"/>
          </p:cNvPicPr>
          <p:nvPr/>
        </p:nvPicPr>
        <p:blipFill>
          <a:blip r:embed="rId8"/>
          <a:stretch>
            <a:fillRect/>
          </a:stretch>
        </p:blipFill>
        <p:spPr>
          <a:xfrm>
            <a:off x="7220170" y="2144835"/>
            <a:ext cx="676051" cy="421695"/>
          </a:xfrm>
          <a:prstGeom prst="rect">
            <a:avLst/>
          </a:prstGeom>
        </p:spPr>
      </p:pic>
      <p:pic>
        <p:nvPicPr>
          <p:cNvPr id="21" name="図 20">
            <a:extLst>
              <a:ext uri="{FF2B5EF4-FFF2-40B4-BE49-F238E27FC236}">
                <a16:creationId xmlns:a16="http://schemas.microsoft.com/office/drawing/2014/main" id="{646B00E9-6B47-CCB2-10AF-F82EE13947C3}"/>
              </a:ext>
            </a:extLst>
          </p:cNvPr>
          <p:cNvPicPr>
            <a:picLocks noChangeAspect="1"/>
          </p:cNvPicPr>
          <p:nvPr/>
        </p:nvPicPr>
        <p:blipFill>
          <a:blip r:embed="rId9"/>
          <a:stretch>
            <a:fillRect/>
          </a:stretch>
        </p:blipFill>
        <p:spPr>
          <a:xfrm>
            <a:off x="8096029" y="2095932"/>
            <a:ext cx="721033" cy="559106"/>
          </a:xfrm>
          <a:prstGeom prst="rect">
            <a:avLst/>
          </a:prstGeom>
        </p:spPr>
      </p:pic>
      <p:sp>
        <p:nvSpPr>
          <p:cNvPr id="23" name="テキスト ボックス 22">
            <a:extLst>
              <a:ext uri="{FF2B5EF4-FFF2-40B4-BE49-F238E27FC236}">
                <a16:creationId xmlns:a16="http://schemas.microsoft.com/office/drawing/2014/main" id="{C6C7C46F-0404-0398-B2AF-623080033EA5}"/>
              </a:ext>
            </a:extLst>
          </p:cNvPr>
          <p:cNvSpPr txBox="1"/>
          <p:nvPr/>
        </p:nvSpPr>
        <p:spPr>
          <a:xfrm>
            <a:off x="81561" y="694624"/>
            <a:ext cx="9360854" cy="646331"/>
          </a:xfrm>
          <a:prstGeom prst="rect">
            <a:avLst/>
          </a:prstGeom>
          <a:noFill/>
        </p:spPr>
        <p:txBody>
          <a:bodyPr wrap="square" rtlCol="0">
            <a:spAutoFit/>
          </a:bodyPr>
          <a:lstStyle/>
          <a:p>
            <a:r>
              <a:rPr lang="ja-JP" altLang="en-US" b="1" dirty="0">
                <a:latin typeface="HGS創英角ﾎﾟｯﾌﾟ体" panose="040B0A00000000000000" pitchFamily="50" charset="-128"/>
                <a:ea typeface="HGS創英角ﾎﾟｯﾌﾟ体" panose="040B0A00000000000000" pitchFamily="50" charset="-128"/>
              </a:rPr>
              <a:t>パレート展開の前に一週間のフードロス品を層別してみましょう。</a:t>
            </a:r>
            <a:endParaRPr lang="en-US" altLang="ja-JP" b="1" dirty="0">
              <a:latin typeface="HGS創英角ﾎﾟｯﾌﾟ体" panose="040B0A00000000000000" pitchFamily="50" charset="-128"/>
              <a:ea typeface="HGS創英角ﾎﾟｯﾌﾟ体" panose="040B0A00000000000000" pitchFamily="50" charset="-128"/>
            </a:endParaRPr>
          </a:p>
          <a:p>
            <a:r>
              <a:rPr lang="ja-JP" altLang="en-US" b="1" dirty="0">
                <a:latin typeface="HGS創英角ﾎﾟｯﾌﾟ体" panose="040B0A00000000000000" pitchFamily="50" charset="-128"/>
                <a:ea typeface="HGS創英角ﾎﾟｯﾌﾟ体" panose="040B0A00000000000000" pitchFamily="50" charset="-128"/>
              </a:rPr>
              <a:t>仕入れ単価については以下の通り。</a:t>
            </a:r>
          </a:p>
        </p:txBody>
      </p:sp>
      <p:sp>
        <p:nvSpPr>
          <p:cNvPr id="17" name="Rectangle 6">
            <a:extLst>
              <a:ext uri="{FF2B5EF4-FFF2-40B4-BE49-F238E27FC236}">
                <a16:creationId xmlns:a16="http://schemas.microsoft.com/office/drawing/2014/main" id="{0A4C9C33-6F70-4D4D-AB86-B0E199C1BC9C}"/>
              </a:ext>
            </a:extLst>
          </p:cNvPr>
          <p:cNvSpPr>
            <a:spLocks noChangeArrowheads="1"/>
          </p:cNvSpPr>
          <p:nvPr/>
        </p:nvSpPr>
        <p:spPr bwMode="auto">
          <a:xfrm>
            <a:off x="135399" y="111835"/>
            <a:ext cx="7268291" cy="476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tabLst>
                <a:tab pos="447675"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447675"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447675"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9pPr>
          </a:lstStyle>
          <a:p>
            <a:pPr>
              <a:lnSpc>
                <a:spcPct val="120000"/>
              </a:lnSpc>
              <a:spcBef>
                <a:spcPct val="0"/>
              </a:spcBef>
              <a:buFontTx/>
              <a:buNone/>
            </a:pPr>
            <a:r>
              <a:rPr lang="ja-JP" altLang="en-US" sz="2400" b="1" dirty="0">
                <a:latin typeface="HGP創英角ﾎﾟｯﾌﾟ体" panose="040B0A00000000000000" pitchFamily="50" charset="-128"/>
                <a:ea typeface="HGP創英角ﾎﾟｯﾌﾟ体" panose="040B0A00000000000000" pitchFamily="50" charset="-128"/>
              </a:rPr>
              <a:t>演習問題①：チェックシート</a:t>
            </a:r>
            <a:endParaRPr lang="ja-JP" altLang="en-US" sz="1800" dirty="0">
              <a:latin typeface="HGP創英角ﾎﾟｯﾌﾟ体" panose="040B0A00000000000000" pitchFamily="50" charset="-128"/>
              <a:ea typeface="HGP創英角ﾎﾟｯﾌﾟ体" panose="040B0A00000000000000" pitchFamily="50" charset="-128"/>
            </a:endParaRPr>
          </a:p>
        </p:txBody>
      </p:sp>
      <p:sp>
        <p:nvSpPr>
          <p:cNvPr id="14" name="object 2">
            <a:extLst>
              <a:ext uri="{FF2B5EF4-FFF2-40B4-BE49-F238E27FC236}">
                <a16:creationId xmlns:a16="http://schemas.microsoft.com/office/drawing/2014/main" id="{EA96C384-E623-4E85-AB00-32269C859F13}"/>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50</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
        <p:nvSpPr>
          <p:cNvPr id="15" name="吹き出し: 角を丸めた四角形 14">
            <a:extLst>
              <a:ext uri="{FF2B5EF4-FFF2-40B4-BE49-F238E27FC236}">
                <a16:creationId xmlns:a16="http://schemas.microsoft.com/office/drawing/2014/main" id="{9781B587-D5AF-4AB9-BCCC-03A56435BC3A}"/>
              </a:ext>
            </a:extLst>
          </p:cNvPr>
          <p:cNvSpPr/>
          <p:nvPr/>
        </p:nvSpPr>
        <p:spPr>
          <a:xfrm>
            <a:off x="5883698" y="137160"/>
            <a:ext cx="2212331" cy="380118"/>
          </a:xfrm>
          <a:prstGeom prst="wedgeRoundRectCallout">
            <a:avLst>
              <a:gd name="adj1" fmla="val -17565"/>
              <a:gd name="adj2" fmla="val 33243"/>
              <a:gd name="adj3" fmla="val 16667"/>
            </a:avLst>
          </a:prstGeom>
          <a:solidFill>
            <a:srgbClr val="66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rgbClr val="FF0000"/>
                </a:solidFill>
                <a:latin typeface="Meiryo UI" panose="020B0604030504040204" pitchFamily="50" charset="-128"/>
                <a:ea typeface="Meiryo UI" panose="020B0604030504040204" pitchFamily="50" charset="-128"/>
              </a:rPr>
              <a:t>スライド</a:t>
            </a:r>
            <a:r>
              <a:rPr kumimoji="1" lang="en-US" altLang="ja-JP" b="1" dirty="0">
                <a:solidFill>
                  <a:srgbClr val="FF0000"/>
                </a:solidFill>
                <a:latin typeface="Meiryo UI" panose="020B0604030504040204" pitchFamily="50" charset="-128"/>
                <a:ea typeface="Meiryo UI" panose="020B0604030504040204" pitchFamily="50" charset="-128"/>
              </a:rPr>
              <a:t>25</a:t>
            </a:r>
            <a:r>
              <a:rPr kumimoji="1" lang="ja-JP" altLang="en-US" b="1" dirty="0">
                <a:solidFill>
                  <a:srgbClr val="FF0000"/>
                </a:solidFill>
                <a:latin typeface="Meiryo UI" panose="020B0604030504040204" pitchFamily="50" charset="-128"/>
                <a:ea typeface="Meiryo UI" panose="020B0604030504040204" pitchFamily="50" charset="-128"/>
              </a:rPr>
              <a:t>を参照</a:t>
            </a:r>
          </a:p>
        </p:txBody>
      </p:sp>
    </p:spTree>
    <p:extLst>
      <p:ext uri="{BB962C8B-B14F-4D97-AF65-F5344CB8AC3E}">
        <p14:creationId xmlns:p14="http://schemas.microsoft.com/office/powerpoint/2010/main" val="31995413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58E895D0-0547-6B96-04E5-04D27C10CA3A}"/>
              </a:ext>
            </a:extLst>
          </p:cNvPr>
          <p:cNvGraphicFramePr>
            <a:graphicFrameLocks noGrp="1"/>
          </p:cNvGraphicFramePr>
          <p:nvPr/>
        </p:nvGraphicFramePr>
        <p:xfrm>
          <a:off x="158232" y="3108883"/>
          <a:ext cx="8726754" cy="3472785"/>
        </p:xfrm>
        <a:graphic>
          <a:graphicData uri="http://schemas.openxmlformats.org/drawingml/2006/table">
            <a:tbl>
              <a:tblPr firstRow="1" bandRow="1">
                <a:tableStyleId>{5C22544A-7EE6-4342-B048-85BDC9FD1C3A}</a:tableStyleId>
              </a:tblPr>
              <a:tblGrid>
                <a:gridCol w="1878001">
                  <a:extLst>
                    <a:ext uri="{9D8B030D-6E8A-4147-A177-3AD203B41FA5}">
                      <a16:colId xmlns:a16="http://schemas.microsoft.com/office/drawing/2014/main" val="1475416007"/>
                    </a:ext>
                  </a:extLst>
                </a:gridCol>
                <a:gridCol w="1766618">
                  <a:extLst>
                    <a:ext uri="{9D8B030D-6E8A-4147-A177-3AD203B41FA5}">
                      <a16:colId xmlns:a16="http://schemas.microsoft.com/office/drawing/2014/main" val="1995151907"/>
                    </a:ext>
                  </a:extLst>
                </a:gridCol>
                <a:gridCol w="1694045">
                  <a:extLst>
                    <a:ext uri="{9D8B030D-6E8A-4147-A177-3AD203B41FA5}">
                      <a16:colId xmlns:a16="http://schemas.microsoft.com/office/drawing/2014/main" val="403357445"/>
                    </a:ext>
                  </a:extLst>
                </a:gridCol>
                <a:gridCol w="1694045">
                  <a:extLst>
                    <a:ext uri="{9D8B030D-6E8A-4147-A177-3AD203B41FA5}">
                      <a16:colId xmlns:a16="http://schemas.microsoft.com/office/drawing/2014/main" val="613296964"/>
                    </a:ext>
                  </a:extLst>
                </a:gridCol>
                <a:gridCol w="1694045">
                  <a:extLst>
                    <a:ext uri="{9D8B030D-6E8A-4147-A177-3AD203B41FA5}">
                      <a16:colId xmlns:a16="http://schemas.microsoft.com/office/drawing/2014/main" val="2067756931"/>
                    </a:ext>
                  </a:extLst>
                </a:gridCol>
              </a:tblGrid>
              <a:tr h="385865">
                <a:tc>
                  <a:txBody>
                    <a:bodyPr/>
                    <a:lstStyle/>
                    <a:p>
                      <a:pPr algn="ctr"/>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品物</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チェック欄</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個数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単価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損失金額</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8501922"/>
                  </a:ext>
                </a:extLst>
              </a:tr>
              <a:tr h="385865">
                <a:tc>
                  <a:txBody>
                    <a:bodyPr/>
                    <a:lstStyle/>
                    <a:p>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おにぎり</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26</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70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1,820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56653232"/>
                  </a:ext>
                </a:extLst>
              </a:tr>
              <a:tr h="385865">
                <a:tc>
                  <a:txBody>
                    <a:bodyPr/>
                    <a:lstStyle/>
                    <a:p>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弁当</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13</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300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3,900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5690605"/>
                  </a:ext>
                </a:extLst>
              </a:tr>
              <a:tr h="385865">
                <a:tc>
                  <a:txBody>
                    <a:bodyPr/>
                    <a:lstStyle/>
                    <a:p>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サンドウィッチ</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5</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100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500</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73801640"/>
                  </a:ext>
                </a:extLst>
              </a:tr>
              <a:tr h="385865">
                <a:tc>
                  <a:txBody>
                    <a:bodyPr/>
                    <a:lstStyle/>
                    <a:p>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バナナ</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150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900</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73391706"/>
                  </a:ext>
                </a:extLst>
              </a:tr>
              <a:tr h="385865">
                <a:tc>
                  <a:txBody>
                    <a:bodyPr/>
                    <a:lstStyle/>
                    <a:p>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あんぱん</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4</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70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280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87462"/>
                  </a:ext>
                </a:extLst>
              </a:tr>
              <a:tr h="385865">
                <a:tc>
                  <a:txBody>
                    <a:bodyPr/>
                    <a:lstStyle/>
                    <a:p>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フランクフルト</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2</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50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100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4566258"/>
                  </a:ext>
                </a:extLst>
              </a:tr>
              <a:tr h="385865">
                <a:tc>
                  <a:txBody>
                    <a:bodyPr/>
                    <a:lstStyle/>
                    <a:p>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ヨーグルト</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2</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60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120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94994319"/>
                  </a:ext>
                </a:extLst>
              </a:tr>
              <a:tr h="385865">
                <a:tc>
                  <a:txBody>
                    <a:bodyPr/>
                    <a:lstStyle/>
                    <a:p>
                      <a:r>
                        <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rPr>
                        <a:t>クリームパン</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2</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60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en-US" altLang="ja-JP" b="1" dirty="0">
                          <a:solidFill>
                            <a:schemeClr val="tx1"/>
                          </a:solidFill>
                          <a:latin typeface="HGS創英角ﾎﾟｯﾌﾟ体" panose="040B0A00000000000000" pitchFamily="50" charset="-128"/>
                          <a:ea typeface="HGS創英角ﾎﾟｯﾌﾟ体" panose="040B0A00000000000000" pitchFamily="50" charset="-128"/>
                        </a:rPr>
                        <a:t>120</a:t>
                      </a:r>
                      <a:endParaRPr kumimoji="1" lang="ja-JP" altLang="en-US"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9141322"/>
                  </a:ext>
                </a:extLst>
              </a:tr>
            </a:tbl>
          </a:graphicData>
        </a:graphic>
      </p:graphicFrame>
      <p:sp>
        <p:nvSpPr>
          <p:cNvPr id="3" name="テキスト ボックス 2">
            <a:extLst>
              <a:ext uri="{FF2B5EF4-FFF2-40B4-BE49-F238E27FC236}">
                <a16:creationId xmlns:a16="http://schemas.microsoft.com/office/drawing/2014/main" id="{B89A8D07-7856-F4B1-74CF-21FA466EB502}"/>
              </a:ext>
            </a:extLst>
          </p:cNvPr>
          <p:cNvSpPr txBox="1"/>
          <p:nvPr/>
        </p:nvSpPr>
        <p:spPr>
          <a:xfrm>
            <a:off x="158232" y="477298"/>
            <a:ext cx="7558779" cy="646331"/>
          </a:xfrm>
          <a:prstGeom prst="rect">
            <a:avLst/>
          </a:prstGeom>
          <a:noFill/>
        </p:spPr>
        <p:txBody>
          <a:bodyPr wrap="square" rtlCol="0">
            <a:spAutoFit/>
          </a:bodyPr>
          <a:lstStyle/>
          <a:p>
            <a:r>
              <a:rPr lang="ja-JP" altLang="en-US" b="1" dirty="0">
                <a:latin typeface="HGS創英角ﾎﾟｯﾌﾟ体" panose="040B0A00000000000000" pitchFamily="50" charset="-128"/>
                <a:ea typeface="HGS創英角ﾎﾟｯﾌﾟ体" panose="040B0A00000000000000" pitchFamily="50" charset="-128"/>
              </a:rPr>
              <a:t>パレート展開の前に一週間のフードロス品を層別してみましょう。</a:t>
            </a:r>
            <a:endParaRPr lang="en-US" altLang="ja-JP" b="1" dirty="0">
              <a:latin typeface="HGS創英角ﾎﾟｯﾌﾟ体" panose="040B0A00000000000000" pitchFamily="50" charset="-128"/>
              <a:ea typeface="HGS創英角ﾎﾟｯﾌﾟ体" panose="040B0A00000000000000" pitchFamily="50" charset="-128"/>
            </a:endParaRPr>
          </a:p>
          <a:p>
            <a:r>
              <a:rPr lang="ja-JP" altLang="en-US" b="1" dirty="0">
                <a:latin typeface="HGS創英角ﾎﾟｯﾌﾟ体" panose="040B0A00000000000000" pitchFamily="50" charset="-128"/>
                <a:ea typeface="HGS創英角ﾎﾟｯﾌﾟ体" panose="040B0A00000000000000" pitchFamily="50" charset="-128"/>
              </a:rPr>
              <a:t>仕入れ値については以下の通り。</a:t>
            </a:r>
          </a:p>
        </p:txBody>
      </p:sp>
      <p:grpSp>
        <p:nvGrpSpPr>
          <p:cNvPr id="99" name="グループ化 98">
            <a:extLst>
              <a:ext uri="{FF2B5EF4-FFF2-40B4-BE49-F238E27FC236}">
                <a16:creationId xmlns:a16="http://schemas.microsoft.com/office/drawing/2014/main" id="{B441AEEF-4A7E-6626-A54E-FC49E63A8D2A}"/>
              </a:ext>
            </a:extLst>
          </p:cNvPr>
          <p:cNvGrpSpPr/>
          <p:nvPr/>
        </p:nvGrpSpPr>
        <p:grpSpPr>
          <a:xfrm>
            <a:off x="2148491" y="3534627"/>
            <a:ext cx="217188" cy="280981"/>
            <a:chOff x="2997899" y="3065488"/>
            <a:chExt cx="217188" cy="280981"/>
          </a:xfrm>
        </p:grpSpPr>
        <p:cxnSp>
          <p:nvCxnSpPr>
            <p:cNvPr id="18" name="直線コネクタ 17">
              <a:extLst>
                <a:ext uri="{FF2B5EF4-FFF2-40B4-BE49-F238E27FC236}">
                  <a16:creationId xmlns:a16="http://schemas.microsoft.com/office/drawing/2014/main" id="{24998467-7F12-87EC-EF74-C6301094645E}"/>
                </a:ext>
              </a:extLst>
            </p:cNvPr>
            <p:cNvCxnSpPr/>
            <p:nvPr/>
          </p:nvCxnSpPr>
          <p:spPr>
            <a:xfrm flipH="1">
              <a:off x="2997899" y="3065488"/>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CE7A942E-C5C0-D9C1-B706-B0BFADB40367}"/>
                </a:ext>
              </a:extLst>
            </p:cNvPr>
            <p:cNvCxnSpPr/>
            <p:nvPr/>
          </p:nvCxnSpPr>
          <p:spPr>
            <a:xfrm flipH="1">
              <a:off x="3040761" y="3065488"/>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260D187C-EF16-5161-3BE4-9AFE474235FD}"/>
                </a:ext>
              </a:extLst>
            </p:cNvPr>
            <p:cNvCxnSpPr/>
            <p:nvPr/>
          </p:nvCxnSpPr>
          <p:spPr>
            <a:xfrm flipH="1">
              <a:off x="3070877" y="3065488"/>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A05F0E7-C324-3DF3-5E78-451330C6AEF5}"/>
                </a:ext>
              </a:extLst>
            </p:cNvPr>
            <p:cNvCxnSpPr/>
            <p:nvPr/>
          </p:nvCxnSpPr>
          <p:spPr>
            <a:xfrm flipH="1">
              <a:off x="3112198" y="3065488"/>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F91DEDFA-9C89-1041-A186-557DB7819774}"/>
                </a:ext>
              </a:extLst>
            </p:cNvPr>
            <p:cNvCxnSpPr>
              <a:cxnSpLocks/>
            </p:cNvCxnSpPr>
            <p:nvPr/>
          </p:nvCxnSpPr>
          <p:spPr>
            <a:xfrm flipH="1" flipV="1">
              <a:off x="3009309" y="3195568"/>
              <a:ext cx="205778" cy="11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7" name="グループ化 76">
            <a:extLst>
              <a:ext uri="{FF2B5EF4-FFF2-40B4-BE49-F238E27FC236}">
                <a16:creationId xmlns:a16="http://schemas.microsoft.com/office/drawing/2014/main" id="{FDB79722-854E-1FA1-8886-8F3DBE042E74}"/>
              </a:ext>
            </a:extLst>
          </p:cNvPr>
          <p:cNvGrpSpPr/>
          <p:nvPr/>
        </p:nvGrpSpPr>
        <p:grpSpPr>
          <a:xfrm>
            <a:off x="2361822" y="3534627"/>
            <a:ext cx="217188" cy="280981"/>
            <a:chOff x="3211230" y="3053181"/>
            <a:chExt cx="217188" cy="280981"/>
          </a:xfrm>
        </p:grpSpPr>
        <p:cxnSp>
          <p:nvCxnSpPr>
            <p:cNvPr id="31" name="直線コネクタ 30">
              <a:extLst>
                <a:ext uri="{FF2B5EF4-FFF2-40B4-BE49-F238E27FC236}">
                  <a16:creationId xmlns:a16="http://schemas.microsoft.com/office/drawing/2014/main" id="{7CDC3312-772C-FD09-7784-3E0810FD87DC}"/>
                </a:ext>
              </a:extLst>
            </p:cNvPr>
            <p:cNvCxnSpPr/>
            <p:nvPr/>
          </p:nvCxnSpPr>
          <p:spPr>
            <a:xfrm flipH="1">
              <a:off x="3211230"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F1C8DF20-4A09-D1CA-1D0A-5B3F12B3DE30}"/>
                </a:ext>
              </a:extLst>
            </p:cNvPr>
            <p:cNvCxnSpPr/>
            <p:nvPr/>
          </p:nvCxnSpPr>
          <p:spPr>
            <a:xfrm flipH="1">
              <a:off x="3254092"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1752789D-C913-87FE-E613-8B405460BF0A}"/>
                </a:ext>
              </a:extLst>
            </p:cNvPr>
            <p:cNvCxnSpPr/>
            <p:nvPr/>
          </p:nvCxnSpPr>
          <p:spPr>
            <a:xfrm flipH="1">
              <a:off x="3284208"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FEC24CA0-543B-69F8-939B-E97FDEB25F7A}"/>
                </a:ext>
              </a:extLst>
            </p:cNvPr>
            <p:cNvCxnSpPr/>
            <p:nvPr/>
          </p:nvCxnSpPr>
          <p:spPr>
            <a:xfrm flipH="1">
              <a:off x="3325529"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5AEF765E-A389-8BDA-03E6-84603281712F}"/>
                </a:ext>
              </a:extLst>
            </p:cNvPr>
            <p:cNvCxnSpPr>
              <a:cxnSpLocks/>
            </p:cNvCxnSpPr>
            <p:nvPr/>
          </p:nvCxnSpPr>
          <p:spPr>
            <a:xfrm flipH="1" flipV="1">
              <a:off x="3222640" y="3183261"/>
              <a:ext cx="205778" cy="11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6" name="グループ化 75">
            <a:extLst>
              <a:ext uri="{FF2B5EF4-FFF2-40B4-BE49-F238E27FC236}">
                <a16:creationId xmlns:a16="http://schemas.microsoft.com/office/drawing/2014/main" id="{3AE22166-AC6E-B391-6D2C-4654CD4C8E97}"/>
              </a:ext>
            </a:extLst>
          </p:cNvPr>
          <p:cNvGrpSpPr/>
          <p:nvPr/>
        </p:nvGrpSpPr>
        <p:grpSpPr>
          <a:xfrm>
            <a:off x="2609419" y="3534627"/>
            <a:ext cx="217188" cy="280981"/>
            <a:chOff x="3458827" y="3053181"/>
            <a:chExt cx="217188" cy="280981"/>
          </a:xfrm>
        </p:grpSpPr>
        <p:cxnSp>
          <p:nvCxnSpPr>
            <p:cNvPr id="37" name="直線コネクタ 36">
              <a:extLst>
                <a:ext uri="{FF2B5EF4-FFF2-40B4-BE49-F238E27FC236}">
                  <a16:creationId xmlns:a16="http://schemas.microsoft.com/office/drawing/2014/main" id="{0A97DE7E-3567-A7F8-A665-272BE342FCE9}"/>
                </a:ext>
              </a:extLst>
            </p:cNvPr>
            <p:cNvCxnSpPr/>
            <p:nvPr/>
          </p:nvCxnSpPr>
          <p:spPr>
            <a:xfrm flipH="1">
              <a:off x="3458827"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F39EC734-6A1F-891F-D58F-8EA3A8AA485C}"/>
                </a:ext>
              </a:extLst>
            </p:cNvPr>
            <p:cNvCxnSpPr/>
            <p:nvPr/>
          </p:nvCxnSpPr>
          <p:spPr>
            <a:xfrm flipH="1">
              <a:off x="3501689"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D5C2FDC0-45E1-5580-C610-2FD5BC5E0F5D}"/>
                </a:ext>
              </a:extLst>
            </p:cNvPr>
            <p:cNvCxnSpPr/>
            <p:nvPr/>
          </p:nvCxnSpPr>
          <p:spPr>
            <a:xfrm flipH="1">
              <a:off x="3531805"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985DA877-5F8F-5669-F094-6D37FF0E783B}"/>
                </a:ext>
              </a:extLst>
            </p:cNvPr>
            <p:cNvCxnSpPr/>
            <p:nvPr/>
          </p:nvCxnSpPr>
          <p:spPr>
            <a:xfrm flipH="1">
              <a:off x="3573126"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320341E4-11E2-F6A0-D614-4B87A62C4212}"/>
                </a:ext>
              </a:extLst>
            </p:cNvPr>
            <p:cNvCxnSpPr>
              <a:cxnSpLocks/>
            </p:cNvCxnSpPr>
            <p:nvPr/>
          </p:nvCxnSpPr>
          <p:spPr>
            <a:xfrm flipH="1" flipV="1">
              <a:off x="3470237" y="3183261"/>
              <a:ext cx="205778" cy="11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5" name="グループ化 74">
            <a:extLst>
              <a:ext uri="{FF2B5EF4-FFF2-40B4-BE49-F238E27FC236}">
                <a16:creationId xmlns:a16="http://schemas.microsoft.com/office/drawing/2014/main" id="{DEFC6ED2-5A14-9A0D-5526-B8A941D2C49D}"/>
              </a:ext>
            </a:extLst>
          </p:cNvPr>
          <p:cNvGrpSpPr/>
          <p:nvPr/>
        </p:nvGrpSpPr>
        <p:grpSpPr>
          <a:xfrm>
            <a:off x="2848200" y="3534627"/>
            <a:ext cx="217188" cy="280981"/>
            <a:chOff x="3648792" y="3053181"/>
            <a:chExt cx="217188" cy="280981"/>
          </a:xfrm>
        </p:grpSpPr>
        <p:cxnSp>
          <p:nvCxnSpPr>
            <p:cNvPr id="43" name="直線コネクタ 42">
              <a:extLst>
                <a:ext uri="{FF2B5EF4-FFF2-40B4-BE49-F238E27FC236}">
                  <a16:creationId xmlns:a16="http://schemas.microsoft.com/office/drawing/2014/main" id="{017BC4D9-B19D-3A1E-C878-57BB799E2B99}"/>
                </a:ext>
              </a:extLst>
            </p:cNvPr>
            <p:cNvCxnSpPr/>
            <p:nvPr/>
          </p:nvCxnSpPr>
          <p:spPr>
            <a:xfrm flipH="1">
              <a:off x="3648792"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EA15F43E-3A04-5549-E244-71316A014EF7}"/>
                </a:ext>
              </a:extLst>
            </p:cNvPr>
            <p:cNvCxnSpPr/>
            <p:nvPr/>
          </p:nvCxnSpPr>
          <p:spPr>
            <a:xfrm flipH="1">
              <a:off x="3691654"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928A2D73-EBD1-5C49-A4BE-F9A74A356235}"/>
                </a:ext>
              </a:extLst>
            </p:cNvPr>
            <p:cNvCxnSpPr/>
            <p:nvPr/>
          </p:nvCxnSpPr>
          <p:spPr>
            <a:xfrm flipH="1">
              <a:off x="3721770"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A06641C1-834A-2E71-11ED-23766862A1FB}"/>
                </a:ext>
              </a:extLst>
            </p:cNvPr>
            <p:cNvCxnSpPr/>
            <p:nvPr/>
          </p:nvCxnSpPr>
          <p:spPr>
            <a:xfrm flipH="1">
              <a:off x="3763091"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066B6088-58E6-A189-6057-61506F948622}"/>
                </a:ext>
              </a:extLst>
            </p:cNvPr>
            <p:cNvCxnSpPr>
              <a:cxnSpLocks/>
            </p:cNvCxnSpPr>
            <p:nvPr/>
          </p:nvCxnSpPr>
          <p:spPr>
            <a:xfrm flipH="1" flipV="1">
              <a:off x="3660202" y="3183261"/>
              <a:ext cx="205778" cy="11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6980DD27-11CF-6D2D-38C5-C16A6B5807DD}"/>
              </a:ext>
            </a:extLst>
          </p:cNvPr>
          <p:cNvGrpSpPr/>
          <p:nvPr/>
        </p:nvGrpSpPr>
        <p:grpSpPr>
          <a:xfrm>
            <a:off x="3045395" y="3534627"/>
            <a:ext cx="217188" cy="280981"/>
            <a:chOff x="3865980" y="3053181"/>
            <a:chExt cx="217188" cy="280981"/>
          </a:xfrm>
        </p:grpSpPr>
        <p:cxnSp>
          <p:nvCxnSpPr>
            <p:cNvPr id="49" name="直線コネクタ 48">
              <a:extLst>
                <a:ext uri="{FF2B5EF4-FFF2-40B4-BE49-F238E27FC236}">
                  <a16:creationId xmlns:a16="http://schemas.microsoft.com/office/drawing/2014/main" id="{B27A5EC2-3591-FAF1-D610-F427407C76B0}"/>
                </a:ext>
              </a:extLst>
            </p:cNvPr>
            <p:cNvCxnSpPr/>
            <p:nvPr/>
          </p:nvCxnSpPr>
          <p:spPr>
            <a:xfrm flipH="1">
              <a:off x="3865980"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F2CADCD9-A0A4-616A-7B27-07F35D95794F}"/>
                </a:ext>
              </a:extLst>
            </p:cNvPr>
            <p:cNvCxnSpPr/>
            <p:nvPr/>
          </p:nvCxnSpPr>
          <p:spPr>
            <a:xfrm flipH="1">
              <a:off x="3908842"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CA82241B-7C9E-2A8F-ED56-BE5B7601B801}"/>
                </a:ext>
              </a:extLst>
            </p:cNvPr>
            <p:cNvCxnSpPr/>
            <p:nvPr/>
          </p:nvCxnSpPr>
          <p:spPr>
            <a:xfrm flipH="1">
              <a:off x="3938958"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58424BC6-8464-872F-50C9-A61659B441A9}"/>
                </a:ext>
              </a:extLst>
            </p:cNvPr>
            <p:cNvCxnSpPr/>
            <p:nvPr/>
          </p:nvCxnSpPr>
          <p:spPr>
            <a:xfrm flipH="1">
              <a:off x="3980279" y="305318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2B6BAAF2-F64B-C1C0-F696-A21FD39AA3CE}"/>
                </a:ext>
              </a:extLst>
            </p:cNvPr>
            <p:cNvCxnSpPr>
              <a:cxnSpLocks/>
            </p:cNvCxnSpPr>
            <p:nvPr/>
          </p:nvCxnSpPr>
          <p:spPr>
            <a:xfrm flipH="1" flipV="1">
              <a:off x="3877390" y="3183261"/>
              <a:ext cx="205778" cy="11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3" name="グループ化 72">
            <a:extLst>
              <a:ext uri="{FF2B5EF4-FFF2-40B4-BE49-F238E27FC236}">
                <a16:creationId xmlns:a16="http://schemas.microsoft.com/office/drawing/2014/main" id="{497AC5DE-4470-0FB4-4F56-2AEBAB9E5875}"/>
              </a:ext>
            </a:extLst>
          </p:cNvPr>
          <p:cNvGrpSpPr/>
          <p:nvPr/>
        </p:nvGrpSpPr>
        <p:grpSpPr>
          <a:xfrm>
            <a:off x="2170499" y="3940120"/>
            <a:ext cx="217188" cy="280981"/>
            <a:chOff x="2994042" y="3472121"/>
            <a:chExt cx="217188" cy="280981"/>
          </a:xfrm>
        </p:grpSpPr>
        <p:cxnSp>
          <p:nvCxnSpPr>
            <p:cNvPr id="55" name="直線コネクタ 54">
              <a:extLst>
                <a:ext uri="{FF2B5EF4-FFF2-40B4-BE49-F238E27FC236}">
                  <a16:creationId xmlns:a16="http://schemas.microsoft.com/office/drawing/2014/main" id="{F5463F02-2131-CEFF-F555-6BB83BE69709}"/>
                </a:ext>
              </a:extLst>
            </p:cNvPr>
            <p:cNvCxnSpPr/>
            <p:nvPr/>
          </p:nvCxnSpPr>
          <p:spPr>
            <a:xfrm flipH="1">
              <a:off x="2994042" y="347212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E0F44985-CC05-4280-490A-F2316FF3ADC6}"/>
                </a:ext>
              </a:extLst>
            </p:cNvPr>
            <p:cNvCxnSpPr/>
            <p:nvPr/>
          </p:nvCxnSpPr>
          <p:spPr>
            <a:xfrm flipH="1">
              <a:off x="3036904" y="347212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118C3E40-18ED-9C2C-3003-BEA4ADB3464C}"/>
                </a:ext>
              </a:extLst>
            </p:cNvPr>
            <p:cNvCxnSpPr/>
            <p:nvPr/>
          </p:nvCxnSpPr>
          <p:spPr>
            <a:xfrm flipH="1">
              <a:off x="3067020" y="347212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C4D6AF0B-A68A-62C5-DE9B-18C04FD64AC6}"/>
                </a:ext>
              </a:extLst>
            </p:cNvPr>
            <p:cNvCxnSpPr/>
            <p:nvPr/>
          </p:nvCxnSpPr>
          <p:spPr>
            <a:xfrm flipH="1">
              <a:off x="3108341" y="347212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3592B27E-65A3-6B01-94DD-7ED147944747}"/>
                </a:ext>
              </a:extLst>
            </p:cNvPr>
            <p:cNvCxnSpPr>
              <a:cxnSpLocks/>
            </p:cNvCxnSpPr>
            <p:nvPr/>
          </p:nvCxnSpPr>
          <p:spPr>
            <a:xfrm flipH="1" flipV="1">
              <a:off x="3005452" y="3602201"/>
              <a:ext cx="205778" cy="11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2" name="グループ化 71">
            <a:extLst>
              <a:ext uri="{FF2B5EF4-FFF2-40B4-BE49-F238E27FC236}">
                <a16:creationId xmlns:a16="http://schemas.microsoft.com/office/drawing/2014/main" id="{87C852C1-72AF-DE20-8FC4-4A7C47355C5A}"/>
              </a:ext>
            </a:extLst>
          </p:cNvPr>
          <p:cNvGrpSpPr/>
          <p:nvPr/>
        </p:nvGrpSpPr>
        <p:grpSpPr>
          <a:xfrm>
            <a:off x="2402745" y="3940120"/>
            <a:ext cx="217188" cy="280981"/>
            <a:chOff x="3241639" y="3464242"/>
            <a:chExt cx="217188" cy="280981"/>
          </a:xfrm>
        </p:grpSpPr>
        <p:cxnSp>
          <p:nvCxnSpPr>
            <p:cNvPr id="61" name="直線コネクタ 60">
              <a:extLst>
                <a:ext uri="{FF2B5EF4-FFF2-40B4-BE49-F238E27FC236}">
                  <a16:creationId xmlns:a16="http://schemas.microsoft.com/office/drawing/2014/main" id="{22A8AA48-699B-4664-A8DD-3F9A7B77070B}"/>
                </a:ext>
              </a:extLst>
            </p:cNvPr>
            <p:cNvCxnSpPr/>
            <p:nvPr/>
          </p:nvCxnSpPr>
          <p:spPr>
            <a:xfrm flipH="1">
              <a:off x="3241639" y="3464242"/>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DA474195-3E38-3F09-0D4C-AA0C37F00015}"/>
                </a:ext>
              </a:extLst>
            </p:cNvPr>
            <p:cNvCxnSpPr/>
            <p:nvPr/>
          </p:nvCxnSpPr>
          <p:spPr>
            <a:xfrm flipH="1">
              <a:off x="3284501" y="3464242"/>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A40C1E2D-C579-EBB9-BCBA-64671A8B9C6E}"/>
                </a:ext>
              </a:extLst>
            </p:cNvPr>
            <p:cNvCxnSpPr/>
            <p:nvPr/>
          </p:nvCxnSpPr>
          <p:spPr>
            <a:xfrm flipH="1">
              <a:off x="3314617" y="3464242"/>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AE3FCC12-BA42-E732-3DEF-620EF8824444}"/>
                </a:ext>
              </a:extLst>
            </p:cNvPr>
            <p:cNvCxnSpPr/>
            <p:nvPr/>
          </p:nvCxnSpPr>
          <p:spPr>
            <a:xfrm flipH="1">
              <a:off x="3355938" y="3464242"/>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38254B2E-9553-66F2-1D42-EE50F60F870C}"/>
                </a:ext>
              </a:extLst>
            </p:cNvPr>
            <p:cNvCxnSpPr>
              <a:cxnSpLocks/>
            </p:cNvCxnSpPr>
            <p:nvPr/>
          </p:nvCxnSpPr>
          <p:spPr>
            <a:xfrm flipH="1" flipV="1">
              <a:off x="3253049" y="3594322"/>
              <a:ext cx="205778" cy="11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CE199052-0D94-BAC3-ACD0-E58643F1B94F}"/>
              </a:ext>
            </a:extLst>
          </p:cNvPr>
          <p:cNvGrpSpPr/>
          <p:nvPr/>
        </p:nvGrpSpPr>
        <p:grpSpPr>
          <a:xfrm>
            <a:off x="2211346" y="4312585"/>
            <a:ext cx="217188" cy="280981"/>
            <a:chOff x="2976878" y="3866270"/>
            <a:chExt cx="217188" cy="280981"/>
          </a:xfrm>
        </p:grpSpPr>
        <p:cxnSp>
          <p:nvCxnSpPr>
            <p:cNvPr id="67" name="直線コネクタ 66">
              <a:extLst>
                <a:ext uri="{FF2B5EF4-FFF2-40B4-BE49-F238E27FC236}">
                  <a16:creationId xmlns:a16="http://schemas.microsoft.com/office/drawing/2014/main" id="{B9D35262-4796-02A1-B61C-F5611D3492C8}"/>
                </a:ext>
              </a:extLst>
            </p:cNvPr>
            <p:cNvCxnSpPr/>
            <p:nvPr/>
          </p:nvCxnSpPr>
          <p:spPr>
            <a:xfrm flipH="1">
              <a:off x="2976878" y="386627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A3F7CCF5-27A1-0AD8-44EE-0B6D62F745B1}"/>
                </a:ext>
              </a:extLst>
            </p:cNvPr>
            <p:cNvCxnSpPr/>
            <p:nvPr/>
          </p:nvCxnSpPr>
          <p:spPr>
            <a:xfrm flipH="1">
              <a:off x="3019740" y="386627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線コネクタ 68">
              <a:extLst>
                <a:ext uri="{FF2B5EF4-FFF2-40B4-BE49-F238E27FC236}">
                  <a16:creationId xmlns:a16="http://schemas.microsoft.com/office/drawing/2014/main" id="{DFE91776-5B25-7B42-327F-3A0806A9E189}"/>
                </a:ext>
              </a:extLst>
            </p:cNvPr>
            <p:cNvCxnSpPr/>
            <p:nvPr/>
          </p:nvCxnSpPr>
          <p:spPr>
            <a:xfrm flipH="1">
              <a:off x="3049856" y="386627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03552071-6EDC-5290-85DD-7C0F8551A457}"/>
                </a:ext>
              </a:extLst>
            </p:cNvPr>
            <p:cNvCxnSpPr/>
            <p:nvPr/>
          </p:nvCxnSpPr>
          <p:spPr>
            <a:xfrm flipH="1">
              <a:off x="3091177" y="386627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644E6460-079C-8CE0-3851-9BC112DA6E80}"/>
                </a:ext>
              </a:extLst>
            </p:cNvPr>
            <p:cNvCxnSpPr>
              <a:cxnSpLocks/>
            </p:cNvCxnSpPr>
            <p:nvPr/>
          </p:nvCxnSpPr>
          <p:spPr>
            <a:xfrm flipH="1" flipV="1">
              <a:off x="2988288" y="3996350"/>
              <a:ext cx="205778" cy="11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8" name="直線コネクタ 77">
            <a:extLst>
              <a:ext uri="{FF2B5EF4-FFF2-40B4-BE49-F238E27FC236}">
                <a16:creationId xmlns:a16="http://schemas.microsoft.com/office/drawing/2014/main" id="{69F9D28B-3894-50B0-B543-5DAD6D8DD333}"/>
              </a:ext>
            </a:extLst>
          </p:cNvPr>
          <p:cNvCxnSpPr/>
          <p:nvPr/>
        </p:nvCxnSpPr>
        <p:spPr>
          <a:xfrm flipH="1">
            <a:off x="3323433" y="3523188"/>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2972A26C-459F-6D39-C0E3-2F88685B9C38}"/>
              </a:ext>
            </a:extLst>
          </p:cNvPr>
          <p:cNvCxnSpPr/>
          <p:nvPr/>
        </p:nvCxnSpPr>
        <p:spPr>
          <a:xfrm flipH="1">
            <a:off x="2656469" y="393406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7268A1B1-1C2D-FC38-14D5-3E25D0198080}"/>
              </a:ext>
            </a:extLst>
          </p:cNvPr>
          <p:cNvCxnSpPr/>
          <p:nvPr/>
        </p:nvCxnSpPr>
        <p:spPr>
          <a:xfrm flipH="1">
            <a:off x="2694163" y="393406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A216C24F-0326-6FEF-1199-49424FA758D2}"/>
              </a:ext>
            </a:extLst>
          </p:cNvPr>
          <p:cNvCxnSpPr/>
          <p:nvPr/>
        </p:nvCxnSpPr>
        <p:spPr>
          <a:xfrm flipH="1">
            <a:off x="2745070" y="3940119"/>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 name="グループ化 26">
            <a:extLst>
              <a:ext uri="{FF2B5EF4-FFF2-40B4-BE49-F238E27FC236}">
                <a16:creationId xmlns:a16="http://schemas.microsoft.com/office/drawing/2014/main" id="{EB21C5F7-DC6E-5886-862A-D9439843F251}"/>
              </a:ext>
            </a:extLst>
          </p:cNvPr>
          <p:cNvGrpSpPr/>
          <p:nvPr/>
        </p:nvGrpSpPr>
        <p:grpSpPr>
          <a:xfrm>
            <a:off x="2161917" y="4708394"/>
            <a:ext cx="217188" cy="280981"/>
            <a:chOff x="2958426" y="4209247"/>
            <a:chExt cx="217188" cy="280981"/>
          </a:xfrm>
        </p:grpSpPr>
        <p:cxnSp>
          <p:nvCxnSpPr>
            <p:cNvPr id="83" name="直線コネクタ 82">
              <a:extLst>
                <a:ext uri="{FF2B5EF4-FFF2-40B4-BE49-F238E27FC236}">
                  <a16:creationId xmlns:a16="http://schemas.microsoft.com/office/drawing/2014/main" id="{7788FA66-B9CB-147F-91DC-14EFC71A9174}"/>
                </a:ext>
              </a:extLst>
            </p:cNvPr>
            <p:cNvCxnSpPr/>
            <p:nvPr/>
          </p:nvCxnSpPr>
          <p:spPr>
            <a:xfrm flipH="1">
              <a:off x="2958426" y="4209247"/>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D8A12B18-727A-9E40-E009-E319DA067B68}"/>
                </a:ext>
              </a:extLst>
            </p:cNvPr>
            <p:cNvCxnSpPr/>
            <p:nvPr/>
          </p:nvCxnSpPr>
          <p:spPr>
            <a:xfrm flipH="1">
              <a:off x="3001288" y="4209247"/>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E9CCB23A-B9D7-9667-E201-65997B60C76A}"/>
                </a:ext>
              </a:extLst>
            </p:cNvPr>
            <p:cNvCxnSpPr/>
            <p:nvPr/>
          </p:nvCxnSpPr>
          <p:spPr>
            <a:xfrm flipH="1">
              <a:off x="3031404" y="4209247"/>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0CDD711B-75CE-CB57-B6E8-1BBEAE3EA2CA}"/>
                </a:ext>
              </a:extLst>
            </p:cNvPr>
            <p:cNvCxnSpPr/>
            <p:nvPr/>
          </p:nvCxnSpPr>
          <p:spPr>
            <a:xfrm flipH="1">
              <a:off x="3072725" y="4209247"/>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D97D40A0-6F9E-302B-EB7E-8A57520A0101}"/>
                </a:ext>
              </a:extLst>
            </p:cNvPr>
            <p:cNvCxnSpPr>
              <a:cxnSpLocks/>
            </p:cNvCxnSpPr>
            <p:nvPr/>
          </p:nvCxnSpPr>
          <p:spPr>
            <a:xfrm flipH="1" flipV="1">
              <a:off x="2969836" y="4339327"/>
              <a:ext cx="205778" cy="11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8" name="直線コネクタ 87">
            <a:extLst>
              <a:ext uri="{FF2B5EF4-FFF2-40B4-BE49-F238E27FC236}">
                <a16:creationId xmlns:a16="http://schemas.microsoft.com/office/drawing/2014/main" id="{E6C8A8B4-DB16-EE24-EFDB-9DB218DE4DA8}"/>
              </a:ext>
            </a:extLst>
          </p:cNvPr>
          <p:cNvCxnSpPr/>
          <p:nvPr/>
        </p:nvCxnSpPr>
        <p:spPr>
          <a:xfrm flipH="1">
            <a:off x="2430841" y="4704786"/>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49D3D397-1D3A-B891-E172-E5C71144F1E2}"/>
              </a:ext>
            </a:extLst>
          </p:cNvPr>
          <p:cNvCxnSpPr/>
          <p:nvPr/>
        </p:nvCxnSpPr>
        <p:spPr>
          <a:xfrm flipH="1">
            <a:off x="2428396" y="5087049"/>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直線コネクタ 89">
            <a:extLst>
              <a:ext uri="{FF2B5EF4-FFF2-40B4-BE49-F238E27FC236}">
                <a16:creationId xmlns:a16="http://schemas.microsoft.com/office/drawing/2014/main" id="{26BACBAE-4F8C-2340-7A8E-3EB836788828}"/>
              </a:ext>
            </a:extLst>
          </p:cNvPr>
          <p:cNvCxnSpPr/>
          <p:nvPr/>
        </p:nvCxnSpPr>
        <p:spPr>
          <a:xfrm flipH="1">
            <a:off x="2191353" y="5114319"/>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44A1AF62-E19C-4306-62B5-BEC15E311631}"/>
              </a:ext>
            </a:extLst>
          </p:cNvPr>
          <p:cNvCxnSpPr/>
          <p:nvPr/>
        </p:nvCxnSpPr>
        <p:spPr>
          <a:xfrm flipH="1">
            <a:off x="2286339" y="508705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直線コネクタ 91">
            <a:extLst>
              <a:ext uri="{FF2B5EF4-FFF2-40B4-BE49-F238E27FC236}">
                <a16:creationId xmlns:a16="http://schemas.microsoft.com/office/drawing/2014/main" id="{2A94432C-3322-4353-684F-01687B149A3F}"/>
              </a:ext>
            </a:extLst>
          </p:cNvPr>
          <p:cNvCxnSpPr/>
          <p:nvPr/>
        </p:nvCxnSpPr>
        <p:spPr>
          <a:xfrm flipH="1">
            <a:off x="2339933" y="5066421"/>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直線コネクタ 92">
            <a:extLst>
              <a:ext uri="{FF2B5EF4-FFF2-40B4-BE49-F238E27FC236}">
                <a16:creationId xmlns:a16="http://schemas.microsoft.com/office/drawing/2014/main" id="{5AEF2815-F702-8143-F30D-8F44003B324B}"/>
              </a:ext>
            </a:extLst>
          </p:cNvPr>
          <p:cNvCxnSpPr/>
          <p:nvPr/>
        </p:nvCxnSpPr>
        <p:spPr>
          <a:xfrm flipH="1">
            <a:off x="2272226" y="5475475"/>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BB45C209-4E8E-6067-6EB9-44C0A208DC52}"/>
              </a:ext>
            </a:extLst>
          </p:cNvPr>
          <p:cNvCxnSpPr/>
          <p:nvPr/>
        </p:nvCxnSpPr>
        <p:spPr>
          <a:xfrm flipH="1">
            <a:off x="2154196" y="549413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78F40345-2C36-5E41-0C3F-2A454394DC9C}"/>
              </a:ext>
            </a:extLst>
          </p:cNvPr>
          <p:cNvCxnSpPr/>
          <p:nvPr/>
        </p:nvCxnSpPr>
        <p:spPr>
          <a:xfrm flipH="1">
            <a:off x="2220183" y="5880367"/>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55C745FA-B9E4-B878-99FC-7B3BA1E05D06}"/>
              </a:ext>
            </a:extLst>
          </p:cNvPr>
          <p:cNvCxnSpPr/>
          <p:nvPr/>
        </p:nvCxnSpPr>
        <p:spPr>
          <a:xfrm flipH="1">
            <a:off x="2323799" y="5876768"/>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C2DEA962-89F5-EAC8-A937-CEBFCC397403}"/>
              </a:ext>
            </a:extLst>
          </p:cNvPr>
          <p:cNvCxnSpPr/>
          <p:nvPr/>
        </p:nvCxnSpPr>
        <p:spPr>
          <a:xfrm flipH="1">
            <a:off x="2200614" y="622731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82B12BF6-2FD5-0BD7-4926-342760EEBBEA}"/>
              </a:ext>
            </a:extLst>
          </p:cNvPr>
          <p:cNvCxnSpPr/>
          <p:nvPr/>
        </p:nvCxnSpPr>
        <p:spPr>
          <a:xfrm flipH="1">
            <a:off x="2284324" y="6226060"/>
            <a:ext cx="85725" cy="280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8" name="図 107">
            <a:extLst>
              <a:ext uri="{FF2B5EF4-FFF2-40B4-BE49-F238E27FC236}">
                <a16:creationId xmlns:a16="http://schemas.microsoft.com/office/drawing/2014/main" id="{EB9A44B9-3642-9ABA-07E2-DF7448DDD3C7}"/>
              </a:ext>
            </a:extLst>
          </p:cNvPr>
          <p:cNvPicPr>
            <a:picLocks noChangeAspect="1"/>
          </p:cNvPicPr>
          <p:nvPr/>
        </p:nvPicPr>
        <p:blipFill>
          <a:blip r:embed="rId2"/>
          <a:stretch>
            <a:fillRect/>
          </a:stretch>
        </p:blipFill>
        <p:spPr>
          <a:xfrm>
            <a:off x="7239036" y="1835858"/>
            <a:ext cx="721033" cy="559106"/>
          </a:xfrm>
          <a:prstGeom prst="rect">
            <a:avLst/>
          </a:prstGeom>
        </p:spPr>
      </p:pic>
      <p:graphicFrame>
        <p:nvGraphicFramePr>
          <p:cNvPr id="110" name="表 9">
            <a:extLst>
              <a:ext uri="{FF2B5EF4-FFF2-40B4-BE49-F238E27FC236}">
                <a16:creationId xmlns:a16="http://schemas.microsoft.com/office/drawing/2014/main" id="{2B69E3E0-AE14-423F-B0BB-59746B36C59A}"/>
              </a:ext>
            </a:extLst>
          </p:cNvPr>
          <p:cNvGraphicFramePr>
            <a:graphicFrameLocks noGrp="1"/>
          </p:cNvGraphicFramePr>
          <p:nvPr/>
        </p:nvGraphicFramePr>
        <p:xfrm>
          <a:off x="120889" y="1134113"/>
          <a:ext cx="8851239" cy="1774557"/>
        </p:xfrm>
        <a:graphic>
          <a:graphicData uri="http://schemas.openxmlformats.org/drawingml/2006/table">
            <a:tbl>
              <a:tblPr firstRow="1" bandRow="1">
                <a:tableStyleId>{5C22544A-7EE6-4342-B048-85BDC9FD1C3A}</a:tableStyleId>
              </a:tblPr>
              <a:tblGrid>
                <a:gridCol w="983471">
                  <a:extLst>
                    <a:ext uri="{9D8B030D-6E8A-4147-A177-3AD203B41FA5}">
                      <a16:colId xmlns:a16="http://schemas.microsoft.com/office/drawing/2014/main" val="2268368797"/>
                    </a:ext>
                  </a:extLst>
                </a:gridCol>
                <a:gridCol w="983471">
                  <a:extLst>
                    <a:ext uri="{9D8B030D-6E8A-4147-A177-3AD203B41FA5}">
                      <a16:colId xmlns:a16="http://schemas.microsoft.com/office/drawing/2014/main" val="637845026"/>
                    </a:ext>
                  </a:extLst>
                </a:gridCol>
                <a:gridCol w="983471">
                  <a:extLst>
                    <a:ext uri="{9D8B030D-6E8A-4147-A177-3AD203B41FA5}">
                      <a16:colId xmlns:a16="http://schemas.microsoft.com/office/drawing/2014/main" val="1291605968"/>
                    </a:ext>
                  </a:extLst>
                </a:gridCol>
                <a:gridCol w="983471">
                  <a:extLst>
                    <a:ext uri="{9D8B030D-6E8A-4147-A177-3AD203B41FA5}">
                      <a16:colId xmlns:a16="http://schemas.microsoft.com/office/drawing/2014/main" val="3741618590"/>
                    </a:ext>
                  </a:extLst>
                </a:gridCol>
                <a:gridCol w="983471">
                  <a:extLst>
                    <a:ext uri="{9D8B030D-6E8A-4147-A177-3AD203B41FA5}">
                      <a16:colId xmlns:a16="http://schemas.microsoft.com/office/drawing/2014/main" val="895199231"/>
                    </a:ext>
                  </a:extLst>
                </a:gridCol>
                <a:gridCol w="983471">
                  <a:extLst>
                    <a:ext uri="{9D8B030D-6E8A-4147-A177-3AD203B41FA5}">
                      <a16:colId xmlns:a16="http://schemas.microsoft.com/office/drawing/2014/main" val="349842268"/>
                    </a:ext>
                  </a:extLst>
                </a:gridCol>
                <a:gridCol w="983471">
                  <a:extLst>
                    <a:ext uri="{9D8B030D-6E8A-4147-A177-3AD203B41FA5}">
                      <a16:colId xmlns:a16="http://schemas.microsoft.com/office/drawing/2014/main" val="4011430588"/>
                    </a:ext>
                  </a:extLst>
                </a:gridCol>
                <a:gridCol w="983471">
                  <a:extLst>
                    <a:ext uri="{9D8B030D-6E8A-4147-A177-3AD203B41FA5}">
                      <a16:colId xmlns:a16="http://schemas.microsoft.com/office/drawing/2014/main" val="977951181"/>
                    </a:ext>
                  </a:extLst>
                </a:gridCol>
                <a:gridCol w="983471">
                  <a:extLst>
                    <a:ext uri="{9D8B030D-6E8A-4147-A177-3AD203B41FA5}">
                      <a16:colId xmlns:a16="http://schemas.microsoft.com/office/drawing/2014/main" val="1351579910"/>
                    </a:ext>
                  </a:extLst>
                </a:gridCol>
              </a:tblGrid>
              <a:tr h="389240">
                <a:tc rowSpan="2">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品物</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おにぎり</a:t>
                      </a:r>
                    </a:p>
                    <a:p>
                      <a:pPr algn="ct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弁当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サンドウィッチ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バナナ</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あんぱん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b="1" dirty="0">
                          <a:solidFill>
                            <a:schemeClr val="tx1"/>
                          </a:solidFill>
                          <a:latin typeface="HGS創英角ﾎﾟｯﾌﾟ体" panose="040B0A00000000000000" pitchFamily="50" charset="-128"/>
                          <a:ea typeface="HGS創英角ﾎﾟｯﾌﾟ体" panose="040B0A00000000000000" pitchFamily="50" charset="-128"/>
                        </a:rPr>
                        <a:t>ヨーグルト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クリームパン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フランクフルト</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7677124"/>
                  </a:ext>
                </a:extLst>
              </a:tr>
              <a:tr h="831399">
                <a:tc vMerge="1">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0062491"/>
                  </a:ext>
                </a:extLst>
              </a:tr>
              <a:tr h="424998">
                <a:tc>
                  <a:txBody>
                    <a:bodyPr/>
                    <a:lstStyle/>
                    <a:p>
                      <a:pPr algn="r"/>
                      <a:r>
                        <a:rPr kumimoji="1" lang="ja-JP" altLang="en-US" sz="1200" b="1" dirty="0">
                          <a:solidFill>
                            <a:schemeClr val="tx1"/>
                          </a:solidFill>
                          <a:latin typeface="HGS創英角ﾎﾟｯﾌﾟ体" panose="040B0A00000000000000" pitchFamily="50" charset="-128"/>
                          <a:ea typeface="HGS創英角ﾎﾟｯﾌﾟ体" panose="040B0A00000000000000" pitchFamily="50" charset="-128"/>
                        </a:rPr>
                        <a:t>仕入れ単価</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70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300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100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150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70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60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60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r"/>
                      <a:r>
                        <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rPr>
                        <a:t>￥</a:t>
                      </a:r>
                      <a:r>
                        <a:rPr kumimoji="1" lang="en-US" altLang="ja-JP" sz="1400" b="1" dirty="0">
                          <a:solidFill>
                            <a:schemeClr val="tx1"/>
                          </a:solidFill>
                          <a:latin typeface="HGS創英角ﾎﾟｯﾌﾟ体" panose="040B0A00000000000000" pitchFamily="50" charset="-128"/>
                          <a:ea typeface="HGS創英角ﾎﾟｯﾌﾟ体" panose="040B0A00000000000000" pitchFamily="50" charset="-128"/>
                        </a:rPr>
                        <a:t>50</a:t>
                      </a:r>
                      <a:endParaRPr kumimoji="1" lang="ja-JP" altLang="en-US" sz="1400" b="1" dirty="0">
                        <a:solidFill>
                          <a:schemeClr val="tx1"/>
                        </a:solidFill>
                        <a:latin typeface="HGS創英角ﾎﾟｯﾌﾟ体" panose="040B0A00000000000000" pitchFamily="50" charset="-128"/>
                        <a:ea typeface="HGS創英角ﾎﾟｯﾌﾟ体" panose="040B0A00000000000000"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6176075"/>
                  </a:ext>
                </a:extLst>
              </a:tr>
            </a:tbl>
          </a:graphicData>
        </a:graphic>
      </p:graphicFrame>
      <p:pic>
        <p:nvPicPr>
          <p:cNvPr id="111" name="図 110">
            <a:extLst>
              <a:ext uri="{FF2B5EF4-FFF2-40B4-BE49-F238E27FC236}">
                <a16:creationId xmlns:a16="http://schemas.microsoft.com/office/drawing/2014/main" id="{631D99EB-9522-461D-8E68-6F406DDC6EDE}"/>
              </a:ext>
            </a:extLst>
          </p:cNvPr>
          <p:cNvPicPr>
            <a:picLocks noChangeAspect="1"/>
          </p:cNvPicPr>
          <p:nvPr/>
        </p:nvPicPr>
        <p:blipFill>
          <a:blip r:embed="rId3"/>
          <a:stretch>
            <a:fillRect/>
          </a:stretch>
        </p:blipFill>
        <p:spPr>
          <a:xfrm>
            <a:off x="1251035" y="1808170"/>
            <a:ext cx="527037" cy="426442"/>
          </a:xfrm>
          <a:prstGeom prst="rect">
            <a:avLst/>
          </a:prstGeom>
        </p:spPr>
      </p:pic>
      <p:pic>
        <p:nvPicPr>
          <p:cNvPr id="112" name="図 111">
            <a:extLst>
              <a:ext uri="{FF2B5EF4-FFF2-40B4-BE49-F238E27FC236}">
                <a16:creationId xmlns:a16="http://schemas.microsoft.com/office/drawing/2014/main" id="{9DCF23D5-2197-4AED-AECC-2E0F526B1E49}"/>
              </a:ext>
            </a:extLst>
          </p:cNvPr>
          <p:cNvPicPr>
            <a:picLocks noChangeAspect="1"/>
          </p:cNvPicPr>
          <p:nvPr/>
        </p:nvPicPr>
        <p:blipFill>
          <a:blip r:embed="rId4"/>
          <a:stretch>
            <a:fillRect/>
          </a:stretch>
        </p:blipFill>
        <p:spPr>
          <a:xfrm>
            <a:off x="2191353" y="1757129"/>
            <a:ext cx="697651" cy="528524"/>
          </a:xfrm>
          <a:prstGeom prst="rect">
            <a:avLst/>
          </a:prstGeom>
        </p:spPr>
      </p:pic>
      <p:pic>
        <p:nvPicPr>
          <p:cNvPr id="113" name="図 112">
            <a:extLst>
              <a:ext uri="{FF2B5EF4-FFF2-40B4-BE49-F238E27FC236}">
                <a16:creationId xmlns:a16="http://schemas.microsoft.com/office/drawing/2014/main" id="{2F564A41-3BEF-4700-9ED3-72095B3D42AE}"/>
              </a:ext>
            </a:extLst>
          </p:cNvPr>
          <p:cNvPicPr>
            <a:picLocks noChangeAspect="1"/>
          </p:cNvPicPr>
          <p:nvPr/>
        </p:nvPicPr>
        <p:blipFill>
          <a:blip r:embed="rId5"/>
          <a:stretch>
            <a:fillRect/>
          </a:stretch>
        </p:blipFill>
        <p:spPr>
          <a:xfrm>
            <a:off x="3233760" y="1784275"/>
            <a:ext cx="597118" cy="610689"/>
          </a:xfrm>
          <a:prstGeom prst="rect">
            <a:avLst/>
          </a:prstGeom>
        </p:spPr>
      </p:pic>
      <p:pic>
        <p:nvPicPr>
          <p:cNvPr id="114" name="図 113">
            <a:extLst>
              <a:ext uri="{FF2B5EF4-FFF2-40B4-BE49-F238E27FC236}">
                <a16:creationId xmlns:a16="http://schemas.microsoft.com/office/drawing/2014/main" id="{10361AFA-81B8-41CC-8CD0-A918BDEF2103}"/>
              </a:ext>
            </a:extLst>
          </p:cNvPr>
          <p:cNvPicPr>
            <a:picLocks noChangeAspect="1"/>
          </p:cNvPicPr>
          <p:nvPr/>
        </p:nvPicPr>
        <p:blipFill>
          <a:blip r:embed="rId6"/>
          <a:stretch>
            <a:fillRect/>
          </a:stretch>
        </p:blipFill>
        <p:spPr>
          <a:xfrm>
            <a:off x="4144256" y="1761639"/>
            <a:ext cx="676050" cy="538411"/>
          </a:xfrm>
          <a:prstGeom prst="rect">
            <a:avLst/>
          </a:prstGeom>
        </p:spPr>
      </p:pic>
      <p:pic>
        <p:nvPicPr>
          <p:cNvPr id="115" name="図 114">
            <a:extLst>
              <a:ext uri="{FF2B5EF4-FFF2-40B4-BE49-F238E27FC236}">
                <a16:creationId xmlns:a16="http://schemas.microsoft.com/office/drawing/2014/main" id="{7A64CD16-522C-45EC-8AC9-FD89A365A33A}"/>
              </a:ext>
            </a:extLst>
          </p:cNvPr>
          <p:cNvPicPr>
            <a:picLocks noChangeAspect="1"/>
          </p:cNvPicPr>
          <p:nvPr/>
        </p:nvPicPr>
        <p:blipFill>
          <a:blip r:embed="rId7"/>
          <a:stretch>
            <a:fillRect/>
          </a:stretch>
        </p:blipFill>
        <p:spPr>
          <a:xfrm>
            <a:off x="5131023" y="1789314"/>
            <a:ext cx="737380" cy="464154"/>
          </a:xfrm>
          <a:prstGeom prst="rect">
            <a:avLst/>
          </a:prstGeom>
        </p:spPr>
      </p:pic>
      <p:pic>
        <p:nvPicPr>
          <p:cNvPr id="116" name="図 115">
            <a:extLst>
              <a:ext uri="{FF2B5EF4-FFF2-40B4-BE49-F238E27FC236}">
                <a16:creationId xmlns:a16="http://schemas.microsoft.com/office/drawing/2014/main" id="{96CB9724-F019-4641-8379-BF9532BE92BE}"/>
              </a:ext>
            </a:extLst>
          </p:cNvPr>
          <p:cNvPicPr>
            <a:picLocks noChangeAspect="1"/>
          </p:cNvPicPr>
          <p:nvPr/>
        </p:nvPicPr>
        <p:blipFill>
          <a:blip r:embed="rId8"/>
          <a:stretch>
            <a:fillRect/>
          </a:stretch>
        </p:blipFill>
        <p:spPr>
          <a:xfrm>
            <a:off x="6240986" y="1790462"/>
            <a:ext cx="505804" cy="522055"/>
          </a:xfrm>
          <a:prstGeom prst="rect">
            <a:avLst/>
          </a:prstGeom>
        </p:spPr>
      </p:pic>
      <p:pic>
        <p:nvPicPr>
          <p:cNvPr id="117" name="図 116">
            <a:extLst>
              <a:ext uri="{FF2B5EF4-FFF2-40B4-BE49-F238E27FC236}">
                <a16:creationId xmlns:a16="http://schemas.microsoft.com/office/drawing/2014/main" id="{7AF39FDE-E4F4-4926-B66C-DA88622512ED}"/>
              </a:ext>
            </a:extLst>
          </p:cNvPr>
          <p:cNvPicPr>
            <a:picLocks noChangeAspect="1"/>
          </p:cNvPicPr>
          <p:nvPr/>
        </p:nvPicPr>
        <p:blipFill>
          <a:blip r:embed="rId9"/>
          <a:stretch>
            <a:fillRect/>
          </a:stretch>
        </p:blipFill>
        <p:spPr>
          <a:xfrm>
            <a:off x="7170604" y="1835896"/>
            <a:ext cx="676051" cy="421695"/>
          </a:xfrm>
          <a:prstGeom prst="rect">
            <a:avLst/>
          </a:prstGeom>
        </p:spPr>
      </p:pic>
      <p:pic>
        <p:nvPicPr>
          <p:cNvPr id="118" name="図 117">
            <a:extLst>
              <a:ext uri="{FF2B5EF4-FFF2-40B4-BE49-F238E27FC236}">
                <a16:creationId xmlns:a16="http://schemas.microsoft.com/office/drawing/2014/main" id="{C29D8261-D444-4D87-9AD2-32529E7A119D}"/>
              </a:ext>
            </a:extLst>
          </p:cNvPr>
          <p:cNvPicPr>
            <a:picLocks noChangeAspect="1"/>
          </p:cNvPicPr>
          <p:nvPr/>
        </p:nvPicPr>
        <p:blipFill>
          <a:blip r:embed="rId2"/>
          <a:stretch>
            <a:fillRect/>
          </a:stretch>
        </p:blipFill>
        <p:spPr>
          <a:xfrm>
            <a:off x="8100390" y="1751291"/>
            <a:ext cx="721033" cy="559106"/>
          </a:xfrm>
          <a:prstGeom prst="rect">
            <a:avLst/>
          </a:prstGeom>
        </p:spPr>
      </p:pic>
      <p:sp>
        <p:nvSpPr>
          <p:cNvPr id="100" name="Rectangle 6">
            <a:extLst>
              <a:ext uri="{FF2B5EF4-FFF2-40B4-BE49-F238E27FC236}">
                <a16:creationId xmlns:a16="http://schemas.microsoft.com/office/drawing/2014/main" id="{EBA56582-9B35-4FA5-AF55-8A1CAA658F76}"/>
              </a:ext>
            </a:extLst>
          </p:cNvPr>
          <p:cNvSpPr>
            <a:spLocks noChangeArrowheads="1"/>
          </p:cNvSpPr>
          <p:nvPr/>
        </p:nvSpPr>
        <p:spPr bwMode="auto">
          <a:xfrm>
            <a:off x="135399" y="111835"/>
            <a:ext cx="8674100" cy="476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447675"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447675"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447675"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9pPr>
          </a:lstStyle>
          <a:p>
            <a:pPr>
              <a:lnSpc>
                <a:spcPct val="120000"/>
              </a:lnSpc>
              <a:spcBef>
                <a:spcPct val="0"/>
              </a:spcBef>
              <a:buFontTx/>
              <a:buNone/>
            </a:pPr>
            <a:r>
              <a:rPr lang="ja-JP" altLang="en-US" sz="2400" b="1" dirty="0">
                <a:latin typeface="HGP創英角ﾎﾟｯﾌﾟ体" panose="040B0A00000000000000" pitchFamily="50" charset="-128"/>
                <a:ea typeface="HGP創英角ﾎﾟｯﾌﾟ体" panose="040B0A00000000000000" pitchFamily="50" charset="-128"/>
              </a:rPr>
              <a:t>演習問題①：チェックシート</a:t>
            </a:r>
            <a:endParaRPr lang="ja-JP" altLang="en-US" sz="1800" dirty="0">
              <a:latin typeface="HGP創英角ﾎﾟｯﾌﾟ体" panose="040B0A00000000000000" pitchFamily="50" charset="-128"/>
              <a:ea typeface="HGP創英角ﾎﾟｯﾌﾟ体" panose="040B0A00000000000000" pitchFamily="50" charset="-128"/>
            </a:endParaRPr>
          </a:p>
        </p:txBody>
      </p:sp>
      <p:sp>
        <p:nvSpPr>
          <p:cNvPr id="101" name="テキスト ボックス 100">
            <a:extLst>
              <a:ext uri="{FF2B5EF4-FFF2-40B4-BE49-F238E27FC236}">
                <a16:creationId xmlns:a16="http://schemas.microsoft.com/office/drawing/2014/main" id="{B20FDDA3-F4E0-4FB9-B847-B30554138FBE}"/>
              </a:ext>
            </a:extLst>
          </p:cNvPr>
          <p:cNvSpPr txBox="1"/>
          <p:nvPr/>
        </p:nvSpPr>
        <p:spPr>
          <a:xfrm>
            <a:off x="7599552" y="398933"/>
            <a:ext cx="1661856" cy="400110"/>
          </a:xfrm>
          <a:prstGeom prst="rect">
            <a:avLst/>
          </a:prstGeom>
          <a:noFill/>
        </p:spPr>
        <p:txBody>
          <a:bodyPr wrap="square">
            <a:spAutoFit/>
          </a:bodyPr>
          <a:lstStyle/>
          <a:p>
            <a:r>
              <a:rPr lang="ja-JP" altLang="en-US" sz="2000" dirty="0">
                <a:solidFill>
                  <a:srgbClr val="FF0000"/>
                </a:solidFill>
                <a:latin typeface="HGS創英角ﾎﾟｯﾌﾟ体" panose="040B0A00000000000000" pitchFamily="50" charset="-128"/>
                <a:ea typeface="HGS創英角ﾎﾟｯﾌﾟ体" panose="040B0A00000000000000" pitchFamily="50" charset="-128"/>
              </a:rPr>
              <a:t>（解答例）</a:t>
            </a:r>
          </a:p>
        </p:txBody>
      </p:sp>
    </p:spTree>
    <p:extLst>
      <p:ext uri="{BB962C8B-B14F-4D97-AF65-F5344CB8AC3E}">
        <p14:creationId xmlns:p14="http://schemas.microsoft.com/office/powerpoint/2010/main" val="25550691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F66091E-36D1-FBAA-EC42-44590A1C3F94}"/>
              </a:ext>
            </a:extLst>
          </p:cNvPr>
          <p:cNvSpPr txBox="1"/>
          <p:nvPr/>
        </p:nvSpPr>
        <p:spPr>
          <a:xfrm>
            <a:off x="3044348" y="1327140"/>
            <a:ext cx="3417254" cy="369332"/>
          </a:xfrm>
          <a:prstGeom prst="rect">
            <a:avLst/>
          </a:prstGeom>
          <a:noFill/>
        </p:spPr>
        <p:txBody>
          <a:bodyPr wrap="square" rtlCol="0">
            <a:spAutoFit/>
          </a:bodyPr>
          <a:lstStyle/>
          <a:p>
            <a:r>
              <a:rPr lang="ja-JP" altLang="en-US" b="1" dirty="0">
                <a:latin typeface="HGS創英角ﾎﾟｯﾌﾟ体" panose="040B0A00000000000000" pitchFamily="50" charset="-128"/>
                <a:ea typeface="HGS創英角ﾎﾟｯﾌﾟ体" panose="040B0A00000000000000" pitchFamily="50" charset="-128"/>
              </a:rPr>
              <a:t>フードロスによる損失金額</a:t>
            </a:r>
            <a:endParaRPr lang="en-US" altLang="ja-JP" b="1" dirty="0">
              <a:latin typeface="HGS創英角ﾎﾟｯﾌﾟ体" panose="040B0A00000000000000" pitchFamily="50" charset="-128"/>
              <a:ea typeface="HGS創英角ﾎﾟｯﾌﾟ体" panose="040B0A00000000000000" pitchFamily="50" charset="-128"/>
            </a:endParaRPr>
          </a:p>
        </p:txBody>
      </p:sp>
      <p:sp>
        <p:nvSpPr>
          <p:cNvPr id="17" name="テキスト ボックス 16">
            <a:extLst>
              <a:ext uri="{FF2B5EF4-FFF2-40B4-BE49-F238E27FC236}">
                <a16:creationId xmlns:a16="http://schemas.microsoft.com/office/drawing/2014/main" id="{9688BAD6-1769-4D02-B2AC-E3A570B32E70}"/>
              </a:ext>
            </a:extLst>
          </p:cNvPr>
          <p:cNvSpPr txBox="1"/>
          <p:nvPr/>
        </p:nvSpPr>
        <p:spPr>
          <a:xfrm>
            <a:off x="534306" y="665798"/>
            <a:ext cx="7385137" cy="646331"/>
          </a:xfrm>
          <a:prstGeom prst="rect">
            <a:avLst/>
          </a:prstGeom>
          <a:noFill/>
        </p:spPr>
        <p:txBody>
          <a:bodyPr wrap="square">
            <a:spAutoFit/>
          </a:bodyPr>
          <a:lstStyle/>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層別した項目のうち、どの項目が重要（値が大きい）か、</a:t>
            </a:r>
            <a:br>
              <a:rPr lang="en-US" altLang="ja-JP"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全体のどの程度の比率を占めているかをパレート図を作成しましょう。</a:t>
            </a:r>
          </a:p>
        </p:txBody>
      </p:sp>
      <p:sp>
        <p:nvSpPr>
          <p:cNvPr id="19" name="Rectangle 6">
            <a:extLst>
              <a:ext uri="{FF2B5EF4-FFF2-40B4-BE49-F238E27FC236}">
                <a16:creationId xmlns:a16="http://schemas.microsoft.com/office/drawing/2014/main" id="{96E47365-6A7E-4273-A440-08363AD491E2}"/>
              </a:ext>
            </a:extLst>
          </p:cNvPr>
          <p:cNvSpPr>
            <a:spLocks noChangeArrowheads="1"/>
          </p:cNvSpPr>
          <p:nvPr/>
        </p:nvSpPr>
        <p:spPr bwMode="auto">
          <a:xfrm>
            <a:off x="135399" y="111835"/>
            <a:ext cx="8674100" cy="476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tabLst>
                <a:tab pos="447675" algn="l"/>
              </a:tabLst>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tabLst>
                <a:tab pos="447675" algn="l"/>
              </a:tabLst>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tabLst>
                <a:tab pos="447675" algn="l"/>
              </a:tabLst>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tabLst>
                <a:tab pos="447675" algn="l"/>
              </a:tabLst>
              <a:defRPr kumimoji="1" sz="2000">
                <a:solidFill>
                  <a:schemeClr val="tx1"/>
                </a:solidFill>
                <a:latin typeface="Arial" panose="020B0604020202020204" pitchFamily="34" charset="0"/>
                <a:ea typeface="ＭＳ Ｐゴシック" panose="020B0600070205080204" pitchFamily="50" charset="-128"/>
              </a:defRPr>
            </a:lvl9pPr>
          </a:lstStyle>
          <a:p>
            <a:pPr>
              <a:lnSpc>
                <a:spcPct val="120000"/>
              </a:lnSpc>
              <a:spcBef>
                <a:spcPct val="0"/>
              </a:spcBef>
              <a:buFontTx/>
              <a:buNone/>
            </a:pPr>
            <a:r>
              <a:rPr lang="ja-JP" altLang="en-US" sz="2400" b="1" dirty="0">
                <a:latin typeface="HGP創英角ﾎﾟｯﾌﾟ体" panose="040B0A00000000000000" pitchFamily="50" charset="-128"/>
                <a:ea typeface="HGP創英角ﾎﾟｯﾌﾟ体" panose="040B0A00000000000000" pitchFamily="50" charset="-128"/>
              </a:rPr>
              <a:t>演習問題②：パレート図</a:t>
            </a:r>
            <a:endParaRPr lang="ja-JP" altLang="en-US" sz="1800" dirty="0">
              <a:latin typeface="HGP創英角ﾎﾟｯﾌﾟ体" panose="040B0A00000000000000" pitchFamily="50" charset="-128"/>
              <a:ea typeface="HGP創英角ﾎﾟｯﾌﾟ体" panose="040B0A00000000000000" pitchFamily="50" charset="-128"/>
            </a:endParaRPr>
          </a:p>
        </p:txBody>
      </p:sp>
      <p:sp>
        <p:nvSpPr>
          <p:cNvPr id="20" name="テキスト ボックス 19">
            <a:extLst>
              <a:ext uri="{FF2B5EF4-FFF2-40B4-BE49-F238E27FC236}">
                <a16:creationId xmlns:a16="http://schemas.microsoft.com/office/drawing/2014/main" id="{7062947A-4FE1-44A0-B4C6-ABADEC7852AD}"/>
              </a:ext>
            </a:extLst>
          </p:cNvPr>
          <p:cNvSpPr txBox="1"/>
          <p:nvPr/>
        </p:nvSpPr>
        <p:spPr>
          <a:xfrm>
            <a:off x="1903948" y="1523316"/>
            <a:ext cx="822960" cy="307777"/>
          </a:xfrm>
          <a:prstGeom prst="rect">
            <a:avLst/>
          </a:prstGeom>
          <a:noFill/>
        </p:spPr>
        <p:txBody>
          <a:bodyPr wrap="square" rtlCol="0">
            <a:spAutoFit/>
          </a:bodyPr>
          <a:lstStyle/>
          <a:p>
            <a:r>
              <a:rPr kumimoji="1" lang="ja-JP" altLang="en-US" sz="1400" b="1" dirty="0">
                <a:latin typeface="HGS創英角ﾎﾟｯﾌﾟ体" panose="040B0A00000000000000" pitchFamily="50" charset="-128"/>
                <a:ea typeface="HGS創英角ﾎﾟｯﾌﾟ体" panose="040B0A00000000000000" pitchFamily="50" charset="-128"/>
              </a:rPr>
              <a:t>（円）</a:t>
            </a:r>
          </a:p>
        </p:txBody>
      </p:sp>
      <p:sp>
        <p:nvSpPr>
          <p:cNvPr id="21" name="テキスト ボックス 20">
            <a:extLst>
              <a:ext uri="{FF2B5EF4-FFF2-40B4-BE49-F238E27FC236}">
                <a16:creationId xmlns:a16="http://schemas.microsoft.com/office/drawing/2014/main" id="{0FB1D679-5BDB-4D26-8824-2FDAABAAA0F3}"/>
              </a:ext>
            </a:extLst>
          </p:cNvPr>
          <p:cNvSpPr txBox="1"/>
          <p:nvPr/>
        </p:nvSpPr>
        <p:spPr>
          <a:xfrm>
            <a:off x="7096483" y="1641693"/>
            <a:ext cx="822960" cy="307777"/>
          </a:xfrm>
          <a:prstGeom prst="rect">
            <a:avLst/>
          </a:prstGeom>
          <a:noFill/>
        </p:spPr>
        <p:txBody>
          <a:bodyPr wrap="square" rtlCol="0">
            <a:spAutoFit/>
          </a:bodyPr>
          <a:lstStyle/>
          <a:p>
            <a:r>
              <a:rPr kumimoji="1" lang="ja-JP" altLang="en-US" sz="1400" b="1" dirty="0">
                <a:latin typeface="HGS創英角ﾎﾟｯﾌﾟ体" panose="040B0A00000000000000" pitchFamily="50" charset="-128"/>
                <a:ea typeface="HGS創英角ﾎﾟｯﾌﾟ体" panose="040B0A00000000000000" pitchFamily="50" charset="-128"/>
              </a:rPr>
              <a:t>（％）</a:t>
            </a:r>
          </a:p>
        </p:txBody>
      </p:sp>
      <p:sp>
        <p:nvSpPr>
          <p:cNvPr id="22" name="テキスト ボックス 21">
            <a:extLst>
              <a:ext uri="{FF2B5EF4-FFF2-40B4-BE49-F238E27FC236}">
                <a16:creationId xmlns:a16="http://schemas.microsoft.com/office/drawing/2014/main" id="{A236F01A-CDA2-43CF-94FC-02C95D39B504}"/>
              </a:ext>
            </a:extLst>
          </p:cNvPr>
          <p:cNvSpPr txBox="1"/>
          <p:nvPr/>
        </p:nvSpPr>
        <p:spPr>
          <a:xfrm>
            <a:off x="2173866" y="6407611"/>
            <a:ext cx="4572000" cy="338554"/>
          </a:xfrm>
          <a:prstGeom prst="rect">
            <a:avLst/>
          </a:prstGeom>
          <a:noFill/>
        </p:spPr>
        <p:txBody>
          <a:bodyPr wrap="square">
            <a:spAutoFit/>
          </a:bodyPr>
          <a:lstStyle/>
          <a:p>
            <a:pPr algn="ctr" rtl="0">
              <a:defRPr sz="2160" b="0" i="0" u="none" strike="noStrike" kern="1200" spc="0" baseline="0">
                <a:solidFill>
                  <a:prstClr val="black"/>
                </a:solidFill>
                <a:latin typeface="HGS創英角ﾎﾟｯﾌﾟ体" panose="040B0A00000000000000" pitchFamily="50" charset="-128"/>
                <a:ea typeface="HGS創英角ﾎﾟｯﾌﾟ体" panose="040B0A00000000000000" pitchFamily="50" charset="-128"/>
                <a:cs typeface="+mn-cs"/>
              </a:defRPr>
            </a:pPr>
            <a:r>
              <a:rPr lang="en-US" altLang="ja-JP" sz="1600" dirty="0"/>
              <a:t>1</a:t>
            </a:r>
            <a:r>
              <a:rPr lang="ja-JP" altLang="ja-JP" sz="1600" dirty="0"/>
              <a:t>週間のフードロス金額</a:t>
            </a:r>
          </a:p>
        </p:txBody>
      </p:sp>
      <p:graphicFrame>
        <p:nvGraphicFramePr>
          <p:cNvPr id="23" name="グラフ 22">
            <a:extLst>
              <a:ext uri="{FF2B5EF4-FFF2-40B4-BE49-F238E27FC236}">
                <a16:creationId xmlns:a16="http://schemas.microsoft.com/office/drawing/2014/main" id="{2B990D63-99BE-437A-BD0D-FA910CB7A5FC}"/>
              </a:ext>
            </a:extLst>
          </p:cNvPr>
          <p:cNvGraphicFramePr>
            <a:graphicFrameLocks/>
          </p:cNvGraphicFramePr>
          <p:nvPr>
            <p:extLst>
              <p:ext uri="{D42A27DB-BD31-4B8C-83A1-F6EECF244321}">
                <p14:modId xmlns:p14="http://schemas.microsoft.com/office/powerpoint/2010/main" val="2459096943"/>
              </p:ext>
            </p:extLst>
          </p:nvPr>
        </p:nvGraphicFramePr>
        <p:xfrm>
          <a:off x="1060406" y="1852880"/>
          <a:ext cx="7385137" cy="4605864"/>
        </p:xfrm>
        <a:graphic>
          <a:graphicData uri="http://schemas.openxmlformats.org/drawingml/2006/chart">
            <c:chart xmlns:c="http://schemas.openxmlformats.org/drawingml/2006/chart" xmlns:r="http://schemas.openxmlformats.org/officeDocument/2006/relationships" r:id="rId2"/>
          </a:graphicData>
        </a:graphic>
      </p:graphicFrame>
      <p:sp>
        <p:nvSpPr>
          <p:cNvPr id="9" name="object 2">
            <a:extLst>
              <a:ext uri="{FF2B5EF4-FFF2-40B4-BE49-F238E27FC236}">
                <a16:creationId xmlns:a16="http://schemas.microsoft.com/office/drawing/2014/main" id="{C6AD42BC-7714-4DFD-804D-A5AF6A25AB80}"/>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51</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
        <p:nvSpPr>
          <p:cNvPr id="10" name="吹き出し: 角を丸めた四角形 9">
            <a:extLst>
              <a:ext uri="{FF2B5EF4-FFF2-40B4-BE49-F238E27FC236}">
                <a16:creationId xmlns:a16="http://schemas.microsoft.com/office/drawing/2014/main" id="{1D49F080-F725-40A6-A850-0B4D4FC60CE7}"/>
              </a:ext>
            </a:extLst>
          </p:cNvPr>
          <p:cNvSpPr/>
          <p:nvPr/>
        </p:nvSpPr>
        <p:spPr>
          <a:xfrm>
            <a:off x="5708469" y="137160"/>
            <a:ext cx="2387560" cy="380118"/>
          </a:xfrm>
          <a:prstGeom prst="wedgeRoundRectCallout">
            <a:avLst>
              <a:gd name="adj1" fmla="val -17565"/>
              <a:gd name="adj2" fmla="val 33243"/>
              <a:gd name="adj3" fmla="val 16667"/>
            </a:avLst>
          </a:prstGeom>
          <a:solidFill>
            <a:srgbClr val="66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rgbClr val="FF0000"/>
                </a:solidFill>
                <a:latin typeface="Meiryo UI" panose="020B0604030504040204" pitchFamily="50" charset="-128"/>
                <a:ea typeface="Meiryo UI" panose="020B0604030504040204" pitchFamily="50" charset="-128"/>
              </a:rPr>
              <a:t>スライド</a:t>
            </a:r>
            <a:r>
              <a:rPr kumimoji="1" lang="en-US" altLang="ja-JP" b="1" dirty="0">
                <a:solidFill>
                  <a:srgbClr val="FF0000"/>
                </a:solidFill>
                <a:latin typeface="Meiryo UI" panose="020B0604030504040204" pitchFamily="50" charset="-128"/>
                <a:ea typeface="Meiryo UI" panose="020B0604030504040204" pitchFamily="50" charset="-128"/>
              </a:rPr>
              <a:t>29,30</a:t>
            </a:r>
            <a:r>
              <a:rPr kumimoji="1" lang="ja-JP" altLang="en-US" b="1" dirty="0">
                <a:solidFill>
                  <a:srgbClr val="FF0000"/>
                </a:solidFill>
                <a:latin typeface="Meiryo UI" panose="020B0604030504040204" pitchFamily="50" charset="-128"/>
                <a:ea typeface="Meiryo UI" panose="020B0604030504040204" pitchFamily="50" charset="-128"/>
              </a:rPr>
              <a:t>を参照</a:t>
            </a:r>
          </a:p>
        </p:txBody>
      </p:sp>
    </p:spTree>
    <p:extLst>
      <p:ext uri="{BB962C8B-B14F-4D97-AF65-F5344CB8AC3E}">
        <p14:creationId xmlns:p14="http://schemas.microsoft.com/office/powerpoint/2010/main" val="42402042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a:extLst>
              <a:ext uri="{FF2B5EF4-FFF2-40B4-BE49-F238E27FC236}">
                <a16:creationId xmlns:a16="http://schemas.microsoft.com/office/drawing/2014/main" id="{790CB652-926B-490D-9B7E-961D5C511EF6}"/>
              </a:ext>
            </a:extLst>
          </p:cNvPr>
          <p:cNvSpPr txBox="1"/>
          <p:nvPr/>
        </p:nvSpPr>
        <p:spPr>
          <a:xfrm>
            <a:off x="754798" y="718449"/>
            <a:ext cx="7385137" cy="646331"/>
          </a:xfrm>
          <a:prstGeom prst="rect">
            <a:avLst/>
          </a:prstGeom>
          <a:noFill/>
        </p:spPr>
        <p:txBody>
          <a:bodyPr wrap="square">
            <a:spAutoFit/>
          </a:bodyPr>
          <a:lstStyle/>
          <a:p>
            <a:pPr eaLnBrk="1" hangingPunct="1">
              <a:spcBef>
                <a:spcPct val="0"/>
              </a:spcBef>
              <a:buFontTx/>
              <a:buNone/>
            </a:pPr>
            <a:r>
              <a:rPr lang="ja-JP" altLang="en-US" sz="1800" b="1" dirty="0">
                <a:latin typeface="HGP創英角ﾎﾟｯﾌﾟ体" panose="040B0A00000000000000" pitchFamily="50" charset="-128"/>
                <a:ea typeface="HGP創英角ﾎﾟｯﾌﾟ体" panose="040B0A00000000000000" pitchFamily="50" charset="-128"/>
              </a:rPr>
              <a:t>層別した項目のうち、どの項目が重要（値が大きい）か、</a:t>
            </a:r>
            <a:br>
              <a:rPr lang="en-US" altLang="ja-JP" sz="1800" b="1" dirty="0">
                <a:latin typeface="HGP創英角ﾎﾟｯﾌﾟ体" panose="040B0A00000000000000" pitchFamily="50" charset="-128"/>
                <a:ea typeface="HGP創英角ﾎﾟｯﾌﾟ体" panose="040B0A00000000000000" pitchFamily="50" charset="-128"/>
              </a:rPr>
            </a:br>
            <a:r>
              <a:rPr lang="ja-JP" altLang="en-US" sz="1800" b="1" dirty="0">
                <a:latin typeface="HGP創英角ﾎﾟｯﾌﾟ体" panose="040B0A00000000000000" pitchFamily="50" charset="-128"/>
                <a:ea typeface="HGP創英角ﾎﾟｯﾌﾟ体" panose="040B0A00000000000000" pitchFamily="50" charset="-128"/>
              </a:rPr>
              <a:t>全体のどの程度の比率を占めているかをパレート図を作成しましょう。</a:t>
            </a:r>
          </a:p>
        </p:txBody>
      </p:sp>
      <p:sp>
        <p:nvSpPr>
          <p:cNvPr id="16" name="object 10">
            <a:extLst>
              <a:ext uri="{FF2B5EF4-FFF2-40B4-BE49-F238E27FC236}">
                <a16:creationId xmlns:a16="http://schemas.microsoft.com/office/drawing/2014/main" id="{06D6887F-892C-4BC5-AC80-E9DC4D656620}"/>
              </a:ext>
            </a:extLst>
          </p:cNvPr>
          <p:cNvSpPr txBox="1"/>
          <p:nvPr/>
        </p:nvSpPr>
        <p:spPr>
          <a:xfrm>
            <a:off x="144094" y="79594"/>
            <a:ext cx="7863840" cy="599523"/>
          </a:xfrm>
          <a:prstGeom prst="rect">
            <a:avLst/>
          </a:prstGeom>
        </p:spPr>
        <p:txBody>
          <a:bodyPr vert="horz" wrap="square" lIns="0" tIns="106045" rIns="0" bIns="0" rtlCol="0">
            <a:spAutoFit/>
          </a:bodyPr>
          <a:lstStyle/>
          <a:p>
            <a:pPr marL="12700">
              <a:spcBef>
                <a:spcPts val="835"/>
              </a:spcBef>
            </a:pPr>
            <a:r>
              <a:rPr lang="ja-JP" altLang="en-US" sz="3200" spc="-5" dirty="0">
                <a:latin typeface="HGP創英角ﾎﾟｯﾌﾟ体" panose="040B0A00000000000000" pitchFamily="50" charset="-128"/>
                <a:ea typeface="HGP創英角ﾎﾟｯﾌﾟ体" panose="040B0A00000000000000" pitchFamily="50" charset="-128"/>
                <a:cs typeface="HGP創英角ﾎﾟｯﾌﾟ体"/>
              </a:rPr>
              <a:t>２）</a:t>
            </a:r>
            <a:r>
              <a:rPr lang="en-US" altLang="ja-JP" sz="3200" spc="-5" dirty="0">
                <a:latin typeface="HGP創英角ﾎﾟｯﾌﾟ体" panose="040B0A00000000000000" pitchFamily="50" charset="-128"/>
                <a:ea typeface="HGP創英角ﾎﾟｯﾌﾟ体" panose="040B0A00000000000000" pitchFamily="50" charset="-128"/>
                <a:cs typeface="HGP創英角ﾎﾟｯﾌﾟ体"/>
              </a:rPr>
              <a:t>‐</a:t>
            </a:r>
            <a:r>
              <a:rPr lang="ja-JP" altLang="en-US" sz="3200" spc="-5" dirty="0">
                <a:latin typeface="HGP創英角ﾎﾟｯﾌﾟ体" panose="040B0A00000000000000" pitchFamily="50" charset="-128"/>
                <a:ea typeface="HGP創英角ﾎﾟｯﾌﾟ体" panose="040B0A00000000000000" pitchFamily="50" charset="-128"/>
                <a:cs typeface="HGP創英角ﾎﾟｯﾌﾟ体"/>
              </a:rPr>
              <a:t>１現状の把握</a:t>
            </a:r>
            <a:endParaRPr sz="2800" dirty="0">
              <a:latin typeface="HGP創英角ﾎﾟｯﾌﾟ体" panose="040B0A00000000000000" pitchFamily="50" charset="-128"/>
              <a:ea typeface="HGP創英角ﾎﾟｯﾌﾟ体" panose="040B0A00000000000000" pitchFamily="50" charset="-128"/>
              <a:cs typeface="Microsoft JhengHei"/>
            </a:endParaRPr>
          </a:p>
        </p:txBody>
      </p:sp>
      <p:sp>
        <p:nvSpPr>
          <p:cNvPr id="18" name="テキスト ボックス 17">
            <a:extLst>
              <a:ext uri="{FF2B5EF4-FFF2-40B4-BE49-F238E27FC236}">
                <a16:creationId xmlns:a16="http://schemas.microsoft.com/office/drawing/2014/main" id="{CB031EED-1981-490C-B5A6-94C3BA11B0FD}"/>
              </a:ext>
            </a:extLst>
          </p:cNvPr>
          <p:cNvSpPr txBox="1"/>
          <p:nvPr/>
        </p:nvSpPr>
        <p:spPr>
          <a:xfrm>
            <a:off x="7186598" y="427870"/>
            <a:ext cx="1661856" cy="400110"/>
          </a:xfrm>
          <a:prstGeom prst="rect">
            <a:avLst/>
          </a:prstGeom>
          <a:noFill/>
        </p:spPr>
        <p:txBody>
          <a:bodyPr wrap="square">
            <a:spAutoFit/>
          </a:bodyPr>
          <a:lstStyle/>
          <a:p>
            <a:r>
              <a:rPr lang="ja-JP" altLang="en-US" sz="2000" dirty="0">
                <a:solidFill>
                  <a:srgbClr val="FF0000"/>
                </a:solidFill>
                <a:latin typeface="HGS創英角ﾎﾟｯﾌﾟ体" panose="040B0A00000000000000" pitchFamily="50" charset="-128"/>
                <a:ea typeface="HGS創英角ﾎﾟｯﾌﾟ体" panose="040B0A00000000000000" pitchFamily="50" charset="-128"/>
              </a:rPr>
              <a:t>（解答例）</a:t>
            </a:r>
          </a:p>
        </p:txBody>
      </p:sp>
      <p:graphicFrame>
        <p:nvGraphicFramePr>
          <p:cNvPr id="2" name="グラフ 1">
            <a:extLst>
              <a:ext uri="{FF2B5EF4-FFF2-40B4-BE49-F238E27FC236}">
                <a16:creationId xmlns:a16="http://schemas.microsoft.com/office/drawing/2014/main" id="{201DAD0C-6BD0-CC19-EEFE-54C53BBDE3A6}"/>
              </a:ext>
            </a:extLst>
          </p:cNvPr>
          <p:cNvGraphicFramePr>
            <a:graphicFrameLocks/>
          </p:cNvGraphicFramePr>
          <p:nvPr/>
        </p:nvGraphicFramePr>
        <p:xfrm>
          <a:off x="754797" y="1678691"/>
          <a:ext cx="7492171" cy="4831990"/>
        </p:xfrm>
        <a:graphic>
          <a:graphicData uri="http://schemas.openxmlformats.org/drawingml/2006/chart">
            <c:chart xmlns:c="http://schemas.openxmlformats.org/drawingml/2006/chart" xmlns:r="http://schemas.openxmlformats.org/officeDocument/2006/relationships" r:id="rId3"/>
          </a:graphicData>
        </a:graphic>
      </p:graphicFrame>
      <p:sp>
        <p:nvSpPr>
          <p:cNvPr id="4" name="大かっこ 3">
            <a:extLst>
              <a:ext uri="{FF2B5EF4-FFF2-40B4-BE49-F238E27FC236}">
                <a16:creationId xmlns:a16="http://schemas.microsoft.com/office/drawing/2014/main" id="{7D0FECBF-E3BD-42D4-9691-CFFFFA5F7FEF}"/>
              </a:ext>
            </a:extLst>
          </p:cNvPr>
          <p:cNvSpPr/>
          <p:nvPr/>
        </p:nvSpPr>
        <p:spPr>
          <a:xfrm>
            <a:off x="4572000" y="1370568"/>
            <a:ext cx="2815854" cy="638473"/>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wrap="square" anchor="ctr">
            <a:spAutoFit/>
          </a:bodyPr>
          <a:lstStyle/>
          <a:p>
            <a:pPr eaLnBrk="1" hangingPunct="1">
              <a:defRPr/>
            </a:pPr>
            <a:r>
              <a:rPr lang="zh-TW" altLang="en-US" sz="1050" b="1" dirty="0">
                <a:latin typeface="HGS創英角ﾎﾟｯﾌﾟ体" panose="040B0A00000000000000" pitchFamily="50" charset="-128"/>
                <a:ea typeface="HGS創英角ﾎﾟｯﾌﾟ体" panose="040B0A00000000000000" pitchFamily="50" charset="-128"/>
              </a:rPr>
              <a:t>調査期間：</a:t>
            </a:r>
            <a:r>
              <a:rPr lang="ja-JP" altLang="en-US" sz="1050" b="1" dirty="0">
                <a:latin typeface="HGS創英角ﾎﾟｯﾌﾟ体" panose="040B0A00000000000000" pitchFamily="50" charset="-128"/>
                <a:ea typeface="HGS創英角ﾎﾟｯﾌﾟ体" panose="040B0A00000000000000" pitchFamily="50" charset="-128"/>
              </a:rPr>
              <a:t>◯</a:t>
            </a:r>
            <a:r>
              <a:rPr lang="zh-TW" altLang="en-US" sz="1050" b="1" dirty="0">
                <a:latin typeface="HGS創英角ﾎﾟｯﾌﾟ体" panose="040B0A00000000000000" pitchFamily="50" charset="-128"/>
                <a:ea typeface="HGS創英角ﾎﾟｯﾌﾟ体" panose="040B0A00000000000000" pitchFamily="50" charset="-128"/>
              </a:rPr>
              <a:t>○年</a:t>
            </a:r>
            <a:r>
              <a:rPr lang="ja-JP" altLang="en-US" sz="1050" b="1" dirty="0">
                <a:latin typeface="HGS創英角ﾎﾟｯﾌﾟ体" panose="040B0A00000000000000" pitchFamily="50" charset="-128"/>
                <a:ea typeface="HGS創英角ﾎﾟｯﾌﾟ体" panose="040B0A00000000000000" pitchFamily="50" charset="-128"/>
              </a:rPr>
              <a:t>◯</a:t>
            </a:r>
            <a:r>
              <a:rPr lang="zh-TW" altLang="en-US" sz="1050" b="1" dirty="0">
                <a:latin typeface="HGS創英角ﾎﾟｯﾌﾟ体" panose="040B0A00000000000000" pitchFamily="50" charset="-128"/>
                <a:ea typeface="HGS創英角ﾎﾟｯﾌﾟ体" panose="040B0A00000000000000" pitchFamily="50" charset="-128"/>
              </a:rPr>
              <a:t>月</a:t>
            </a:r>
            <a:r>
              <a:rPr lang="ja-JP" altLang="en-US" sz="1050" b="1" dirty="0">
                <a:latin typeface="HGS創英角ﾎﾟｯﾌﾟ体" panose="040B0A00000000000000" pitchFamily="50" charset="-128"/>
                <a:ea typeface="HGS創英角ﾎﾟｯﾌﾟ体" panose="040B0A00000000000000" pitchFamily="50" charset="-128"/>
              </a:rPr>
              <a:t>◯◯</a:t>
            </a:r>
            <a:r>
              <a:rPr lang="zh-TW" altLang="en-US" sz="1050" b="1" dirty="0">
                <a:latin typeface="HGS創英角ﾎﾟｯﾌﾟ体" panose="040B0A00000000000000" pitchFamily="50" charset="-128"/>
                <a:ea typeface="HGS創英角ﾎﾟｯﾌﾟ体" panose="040B0A00000000000000" pitchFamily="50" charset="-128"/>
              </a:rPr>
              <a:t>日～</a:t>
            </a:r>
            <a:r>
              <a:rPr lang="ja-JP" altLang="en-US" sz="1050" b="1" dirty="0">
                <a:latin typeface="HGS創英角ﾎﾟｯﾌﾟ体" panose="040B0A00000000000000" pitchFamily="50" charset="-128"/>
                <a:ea typeface="HGS創英角ﾎﾟｯﾌﾟ体" panose="040B0A00000000000000" pitchFamily="50" charset="-128"/>
              </a:rPr>
              <a:t>◯◯</a:t>
            </a:r>
            <a:r>
              <a:rPr lang="zh-TW" altLang="en-US" sz="1050" b="1" dirty="0">
                <a:latin typeface="HGS創英角ﾎﾟｯﾌﾟ体" panose="040B0A00000000000000" pitchFamily="50" charset="-128"/>
                <a:ea typeface="HGS創英角ﾎﾟｯﾌﾟ体" panose="040B0A00000000000000" pitchFamily="50" charset="-128"/>
              </a:rPr>
              <a:t>日</a:t>
            </a:r>
            <a:br>
              <a:rPr lang="en-US" altLang="zh-TW" sz="1050" b="1" dirty="0">
                <a:latin typeface="HGS創英角ﾎﾟｯﾌﾟ体" panose="040B0A00000000000000" pitchFamily="50" charset="-128"/>
                <a:ea typeface="HGS創英角ﾎﾟｯﾌﾟ体" panose="040B0A00000000000000" pitchFamily="50" charset="-128"/>
              </a:rPr>
            </a:br>
            <a:r>
              <a:rPr lang="zh-TW" altLang="en-US" sz="1050" b="1" dirty="0">
                <a:latin typeface="HGS創英角ﾎﾟｯﾌﾟ体" panose="040B0A00000000000000" pitchFamily="50" charset="-128"/>
                <a:ea typeface="HGS創英角ﾎﾟｯﾌﾟ体" panose="040B0A00000000000000" pitchFamily="50" charset="-128"/>
              </a:rPr>
              <a:t>Ｎ＝</a:t>
            </a:r>
            <a:r>
              <a:rPr lang="en-US" altLang="zh-TW" sz="1050" b="1" dirty="0">
                <a:latin typeface="HGS創英角ﾎﾟｯﾌﾟ体" panose="040B0A00000000000000" pitchFamily="50" charset="-128"/>
                <a:ea typeface="HGS創英角ﾎﾟｯﾌﾟ体" panose="040B0A00000000000000" pitchFamily="50" charset="-128"/>
              </a:rPr>
              <a:t>00(</a:t>
            </a:r>
            <a:r>
              <a:rPr lang="ja-JP" altLang="en-US" sz="1050" b="1" dirty="0">
                <a:latin typeface="HGS創英角ﾎﾟｯﾌﾟ体" panose="040B0A00000000000000" pitchFamily="50" charset="-128"/>
                <a:ea typeface="HGS創英角ﾎﾟｯﾌﾟ体" panose="040B0A00000000000000" pitchFamily="50" charset="-128"/>
              </a:rPr>
              <a:t>単位</a:t>
            </a:r>
            <a:r>
              <a:rPr lang="en-US" altLang="zh-TW" sz="1050" b="1" dirty="0">
                <a:latin typeface="HGS創英角ﾎﾟｯﾌﾟ体" panose="040B0A00000000000000" pitchFamily="50" charset="-128"/>
                <a:ea typeface="HGS創英角ﾎﾟｯﾌﾟ体" panose="040B0A00000000000000" pitchFamily="50" charset="-128"/>
              </a:rPr>
              <a:t>)</a:t>
            </a:r>
            <a:br>
              <a:rPr lang="en-US" altLang="zh-TW" sz="1050" b="1" dirty="0">
                <a:latin typeface="HGS創英角ﾎﾟｯﾌﾟ体" panose="040B0A00000000000000" pitchFamily="50" charset="-128"/>
                <a:ea typeface="HGS創英角ﾎﾟｯﾌﾟ体" panose="040B0A00000000000000" pitchFamily="50" charset="-128"/>
              </a:rPr>
            </a:br>
            <a:r>
              <a:rPr lang="zh-TW" altLang="en-US" sz="1050" b="1" dirty="0">
                <a:latin typeface="HGS創英角ﾎﾟｯﾌﾟ体" panose="040B0A00000000000000" pitchFamily="50" charset="-128"/>
                <a:ea typeface="HGS創英角ﾎﾟｯﾌﾟ体" panose="040B0A00000000000000" pitchFamily="50" charset="-128"/>
              </a:rPr>
              <a:t>作成日：</a:t>
            </a:r>
            <a:r>
              <a:rPr lang="ja-JP" altLang="en-US" sz="1050" b="1" dirty="0">
                <a:latin typeface="HGS創英角ﾎﾟｯﾌﾟ体" panose="040B0A00000000000000" pitchFamily="50" charset="-128"/>
                <a:ea typeface="HGS創英角ﾎﾟｯﾌﾟ体" panose="040B0A00000000000000" pitchFamily="50" charset="-128"/>
              </a:rPr>
              <a:t>○</a:t>
            </a:r>
            <a:r>
              <a:rPr lang="zh-TW" altLang="en-US" sz="1050" b="1" dirty="0">
                <a:latin typeface="HGS創英角ﾎﾟｯﾌﾟ体" panose="040B0A00000000000000" pitchFamily="50" charset="-128"/>
                <a:ea typeface="HGS創英角ﾎﾟｯﾌﾟ体" panose="040B0A00000000000000" pitchFamily="50" charset="-128"/>
              </a:rPr>
              <a:t>月</a:t>
            </a:r>
            <a:r>
              <a:rPr lang="ja-JP" altLang="en-US" sz="1050" b="1" dirty="0">
                <a:latin typeface="HGS創英角ﾎﾟｯﾌﾟ体" panose="040B0A00000000000000" pitchFamily="50" charset="-128"/>
                <a:ea typeface="HGS創英角ﾎﾟｯﾌﾟ体" panose="040B0A00000000000000" pitchFamily="50" charset="-128"/>
              </a:rPr>
              <a:t>○</a:t>
            </a:r>
            <a:r>
              <a:rPr lang="zh-TW" altLang="en-US" sz="1050" b="1" dirty="0">
                <a:latin typeface="HGS創英角ﾎﾟｯﾌﾟ体" panose="040B0A00000000000000" pitchFamily="50" charset="-128"/>
                <a:ea typeface="HGS創英角ﾎﾟｯﾌﾟ体" panose="040B0A00000000000000" pitchFamily="50" charset="-128"/>
              </a:rPr>
              <a:t>日</a:t>
            </a:r>
            <a:r>
              <a:rPr lang="ja-JP" altLang="en-US" sz="1050" b="1" dirty="0">
                <a:latin typeface="HGS創英角ﾎﾟｯﾌﾟ体" panose="040B0A00000000000000" pitchFamily="50" charset="-128"/>
                <a:ea typeface="HGS創英角ﾎﾟｯﾌﾟ体" panose="040B0A00000000000000" pitchFamily="50" charset="-128"/>
              </a:rPr>
              <a:t>　</a:t>
            </a:r>
            <a:r>
              <a:rPr lang="zh-TW" altLang="en-US" sz="1050" b="1" dirty="0">
                <a:latin typeface="HGS創英角ﾎﾟｯﾌﾟ体" panose="040B0A00000000000000" pitchFamily="50" charset="-128"/>
                <a:ea typeface="HGS創英角ﾎﾟｯﾌﾟ体" panose="040B0A00000000000000" pitchFamily="50" charset="-128"/>
              </a:rPr>
              <a:t>作成者：</a:t>
            </a:r>
            <a:r>
              <a:rPr lang="ja-JP" altLang="en-US" sz="1050" b="1" dirty="0">
                <a:latin typeface="HGS創英角ﾎﾟｯﾌﾟ体" panose="040B0A00000000000000" pitchFamily="50" charset="-128"/>
                <a:ea typeface="HGS創英角ﾎﾟｯﾌﾟ体" panose="040B0A00000000000000" pitchFamily="50" charset="-128"/>
              </a:rPr>
              <a:t>◯◯</a:t>
            </a:r>
          </a:p>
        </p:txBody>
      </p:sp>
      <p:sp>
        <p:nvSpPr>
          <p:cNvPr id="5" name="テキスト ボックス 4">
            <a:extLst>
              <a:ext uri="{FF2B5EF4-FFF2-40B4-BE49-F238E27FC236}">
                <a16:creationId xmlns:a16="http://schemas.microsoft.com/office/drawing/2014/main" id="{D0688AA6-8C33-6630-1DD5-361AAD8BE5E4}"/>
              </a:ext>
            </a:extLst>
          </p:cNvPr>
          <p:cNvSpPr txBox="1"/>
          <p:nvPr/>
        </p:nvSpPr>
        <p:spPr>
          <a:xfrm>
            <a:off x="1559612" y="1676911"/>
            <a:ext cx="822960" cy="307777"/>
          </a:xfrm>
          <a:prstGeom prst="rect">
            <a:avLst/>
          </a:prstGeom>
          <a:noFill/>
        </p:spPr>
        <p:txBody>
          <a:bodyPr wrap="square" rtlCol="0">
            <a:spAutoFit/>
          </a:bodyPr>
          <a:lstStyle/>
          <a:p>
            <a:r>
              <a:rPr kumimoji="1" lang="ja-JP" altLang="en-US" sz="1400" b="1" dirty="0">
                <a:latin typeface="HGS創英角ﾎﾟｯﾌﾟ体" panose="040B0A00000000000000" pitchFamily="50" charset="-128"/>
                <a:ea typeface="HGS創英角ﾎﾟｯﾌﾟ体" panose="040B0A00000000000000" pitchFamily="50" charset="-128"/>
              </a:rPr>
              <a:t>（円）</a:t>
            </a:r>
          </a:p>
        </p:txBody>
      </p:sp>
      <p:sp>
        <p:nvSpPr>
          <p:cNvPr id="10" name="吹き出し: 角を丸めた四角形 9">
            <a:extLst>
              <a:ext uri="{FF2B5EF4-FFF2-40B4-BE49-F238E27FC236}">
                <a16:creationId xmlns:a16="http://schemas.microsoft.com/office/drawing/2014/main" id="{D7946E2F-3ECA-D19E-13FD-95D4D336FD70}"/>
              </a:ext>
            </a:extLst>
          </p:cNvPr>
          <p:cNvSpPr/>
          <p:nvPr/>
        </p:nvSpPr>
        <p:spPr>
          <a:xfrm>
            <a:off x="1971092" y="2081544"/>
            <a:ext cx="2344273" cy="843121"/>
          </a:xfrm>
          <a:prstGeom prst="wedgeRoundRectCallout">
            <a:avLst>
              <a:gd name="adj1" fmla="val -25396"/>
              <a:gd name="adj2" fmla="val 12898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HGS創英角ﾎﾟｯﾌﾟ体" panose="040B0A00000000000000" pitchFamily="50" charset="-128"/>
                <a:ea typeface="HGS創英角ﾎﾟｯﾌﾟ体" panose="040B0A00000000000000" pitchFamily="50" charset="-128"/>
              </a:rPr>
              <a:t>弁当のフードロスが全体の約</a:t>
            </a:r>
            <a:r>
              <a:rPr kumimoji="1" lang="en-US" altLang="ja-JP" dirty="0">
                <a:solidFill>
                  <a:schemeClr val="tx1"/>
                </a:solidFill>
                <a:latin typeface="HGS創英角ﾎﾟｯﾌﾟ体" panose="040B0A00000000000000" pitchFamily="50" charset="-128"/>
                <a:ea typeface="HGS創英角ﾎﾟｯﾌﾟ体" panose="040B0A00000000000000" pitchFamily="50" charset="-128"/>
              </a:rPr>
              <a:t>50</a:t>
            </a:r>
            <a:r>
              <a:rPr kumimoji="1" lang="ja-JP" altLang="en-US" dirty="0">
                <a:solidFill>
                  <a:schemeClr val="tx1"/>
                </a:solidFill>
                <a:latin typeface="HGS創英角ﾎﾟｯﾌﾟ体" panose="040B0A00000000000000" pitchFamily="50" charset="-128"/>
                <a:ea typeface="HGS創英角ﾎﾟｯﾌﾟ体" panose="040B0A00000000000000" pitchFamily="50" charset="-128"/>
              </a:rPr>
              <a:t>％を</a:t>
            </a:r>
            <a:br>
              <a:rPr kumimoji="1" lang="en-US" altLang="ja-JP" dirty="0">
                <a:solidFill>
                  <a:schemeClr val="tx1"/>
                </a:solidFill>
                <a:latin typeface="HGS創英角ﾎﾟｯﾌﾟ体" panose="040B0A00000000000000" pitchFamily="50" charset="-128"/>
                <a:ea typeface="HGS創英角ﾎﾟｯﾌﾟ体" panose="040B0A00000000000000" pitchFamily="50" charset="-128"/>
              </a:rPr>
            </a:br>
            <a:r>
              <a:rPr kumimoji="1" lang="ja-JP" altLang="en-US" dirty="0">
                <a:solidFill>
                  <a:schemeClr val="tx1"/>
                </a:solidFill>
                <a:latin typeface="HGS創英角ﾎﾟｯﾌﾟ体" panose="040B0A00000000000000" pitchFamily="50" charset="-128"/>
                <a:ea typeface="HGS創英角ﾎﾟｯﾌﾟ体" panose="040B0A00000000000000" pitchFamily="50" charset="-128"/>
              </a:rPr>
              <a:t>占めている</a:t>
            </a:r>
          </a:p>
        </p:txBody>
      </p:sp>
      <p:grpSp>
        <p:nvGrpSpPr>
          <p:cNvPr id="11" name="グループ化 10">
            <a:extLst>
              <a:ext uri="{FF2B5EF4-FFF2-40B4-BE49-F238E27FC236}">
                <a16:creationId xmlns:a16="http://schemas.microsoft.com/office/drawing/2014/main" id="{5FD01D2E-5494-4F94-4109-F642215F9756}"/>
              </a:ext>
            </a:extLst>
          </p:cNvPr>
          <p:cNvGrpSpPr/>
          <p:nvPr/>
        </p:nvGrpSpPr>
        <p:grpSpPr>
          <a:xfrm>
            <a:off x="491455" y="6357373"/>
            <a:ext cx="6864695" cy="421033"/>
            <a:chOff x="2949503" y="5863840"/>
            <a:chExt cx="5894084" cy="421033"/>
          </a:xfrm>
        </p:grpSpPr>
        <p:sp>
          <p:nvSpPr>
            <p:cNvPr id="12" name="テキスト ボックス 11">
              <a:extLst>
                <a:ext uri="{FF2B5EF4-FFF2-40B4-BE49-F238E27FC236}">
                  <a16:creationId xmlns:a16="http://schemas.microsoft.com/office/drawing/2014/main" id="{2F408423-70A4-0816-A394-43073EBCEC38}"/>
                </a:ext>
              </a:extLst>
            </p:cNvPr>
            <p:cNvSpPr txBox="1"/>
            <p:nvPr/>
          </p:nvSpPr>
          <p:spPr>
            <a:xfrm>
              <a:off x="3210883" y="5915541"/>
              <a:ext cx="5632704" cy="369332"/>
            </a:xfrm>
            <a:prstGeom prst="rect">
              <a:avLst/>
            </a:prstGeom>
            <a:noFill/>
          </p:spPr>
          <p:txBody>
            <a:bodyPr wrap="square" rtlCol="0">
              <a:spAutoFit/>
            </a:bodyPr>
            <a:lstStyle/>
            <a:p>
              <a:r>
                <a:rPr lang="ja-JP" altLang="en-US" b="1" dirty="0">
                  <a:solidFill>
                    <a:srgbClr val="0000CC"/>
                  </a:solidFill>
                  <a:latin typeface="HGS創英角ﾎﾟｯﾌﾟ体" panose="040B0A00000000000000" pitchFamily="50" charset="-128"/>
                  <a:ea typeface="HGS創英角ﾎﾟｯﾌﾟ体" panose="040B0A00000000000000" pitchFamily="50" charset="-128"/>
                </a:rPr>
                <a:t>パレート図から考察する</a:t>
              </a:r>
              <a:endParaRPr lang="en-US" altLang="ja-JP" b="1" dirty="0">
                <a:solidFill>
                  <a:srgbClr val="0000CC"/>
                </a:solidFill>
                <a:latin typeface="HGS創英角ﾎﾟｯﾌﾟ体" panose="040B0A00000000000000" pitchFamily="50" charset="-128"/>
                <a:ea typeface="HGS創英角ﾎﾟｯﾌﾟ体" panose="040B0A00000000000000" pitchFamily="50" charset="-128"/>
              </a:endParaRPr>
            </a:p>
          </p:txBody>
        </p:sp>
        <p:pic>
          <p:nvPicPr>
            <p:cNvPr id="13" name="図 12">
              <a:extLst>
                <a:ext uri="{FF2B5EF4-FFF2-40B4-BE49-F238E27FC236}">
                  <a16:creationId xmlns:a16="http://schemas.microsoft.com/office/drawing/2014/main" id="{EDF73071-74DC-B53D-E98D-8A1EE42B40D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949503" y="5863840"/>
              <a:ext cx="231990" cy="40405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90105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p:nvPr/>
        </p:nvSpPr>
        <p:spPr>
          <a:xfrm>
            <a:off x="530942" y="601651"/>
            <a:ext cx="8128555" cy="1309974"/>
          </a:xfrm>
          <a:prstGeom prst="rect">
            <a:avLst/>
          </a:prstGeom>
        </p:spPr>
        <p:txBody>
          <a:bodyPr vert="horz" wrap="square" lIns="0" tIns="78105" rIns="0" bIns="0" rtlCol="0">
            <a:spAutoFit/>
          </a:bodyPr>
          <a:lstStyle/>
          <a:p>
            <a:pPr marL="12700">
              <a:spcBef>
                <a:spcPts val="615"/>
              </a:spcBef>
            </a:pPr>
            <a:r>
              <a:rPr sz="2400" spc="-10" dirty="0">
                <a:latin typeface="HGP創英角ﾎﾟｯﾌﾟ体" panose="040B0A00000000000000" pitchFamily="50" charset="-128"/>
                <a:ea typeface="HGP創英角ﾎﾟｯﾌﾟ体" panose="040B0A00000000000000" pitchFamily="50" charset="-128"/>
                <a:cs typeface="HGP創英角ｺﾞｼｯｸUB"/>
              </a:rPr>
              <a:t>ＱＣ</a:t>
            </a:r>
            <a:r>
              <a:rPr sz="2400" spc="-5" dirty="0">
                <a:latin typeface="HGP創英角ﾎﾟｯﾌﾟ体" panose="040B0A00000000000000" pitchFamily="50" charset="-128"/>
                <a:ea typeface="HGP創英角ﾎﾟｯﾌﾟ体" panose="040B0A00000000000000" pitchFamily="50" charset="-128"/>
                <a:cs typeface="HGP創英角ｺﾞｼｯｸUB"/>
              </a:rPr>
              <a:t>サ</a:t>
            </a:r>
            <a:r>
              <a:rPr sz="2400" spc="5" dirty="0">
                <a:latin typeface="HGP創英角ﾎﾟｯﾌﾟ体" panose="040B0A00000000000000" pitchFamily="50" charset="-128"/>
                <a:ea typeface="HGP創英角ﾎﾟｯﾌﾟ体" panose="040B0A00000000000000" pitchFamily="50" charset="-128"/>
                <a:cs typeface="HGP創英角ｺﾞｼｯｸUB"/>
              </a:rPr>
              <a:t>ー</a:t>
            </a:r>
            <a:r>
              <a:rPr sz="2400" spc="-5" dirty="0">
                <a:latin typeface="HGP創英角ﾎﾟｯﾌﾟ体" panose="040B0A00000000000000" pitchFamily="50" charset="-128"/>
                <a:ea typeface="HGP創英角ﾎﾟｯﾌﾟ体" panose="040B0A00000000000000" pitchFamily="50" charset="-128"/>
                <a:cs typeface="HGP創英角ｺﾞｼｯｸUB"/>
              </a:rPr>
              <a:t>ク</a:t>
            </a:r>
            <a:r>
              <a:rPr sz="2400" spc="10" dirty="0">
                <a:latin typeface="HGP創英角ﾎﾟｯﾌﾟ体" panose="040B0A00000000000000" pitchFamily="50" charset="-128"/>
                <a:ea typeface="HGP創英角ﾎﾟｯﾌﾟ体" panose="040B0A00000000000000" pitchFamily="50" charset="-128"/>
                <a:cs typeface="HGP創英角ｺﾞｼｯｸUB"/>
              </a:rPr>
              <a:t>ル</a:t>
            </a:r>
            <a:r>
              <a:rPr sz="2400" dirty="0">
                <a:latin typeface="HGP創英角ﾎﾟｯﾌﾟ体" panose="040B0A00000000000000" pitchFamily="50" charset="-128"/>
                <a:ea typeface="HGP創英角ﾎﾟｯﾌﾟ体" panose="040B0A00000000000000" pitchFamily="50" charset="-128"/>
                <a:cs typeface="HGP創英角ｺﾞｼｯｸUB"/>
              </a:rPr>
              <a:t>活動</a:t>
            </a:r>
            <a:r>
              <a:rPr sz="2400" spc="5" dirty="0">
                <a:latin typeface="HGP創英角ﾎﾟｯﾌﾟ体" panose="040B0A00000000000000" pitchFamily="50" charset="-128"/>
                <a:ea typeface="HGP創英角ﾎﾟｯﾌﾟ体" panose="040B0A00000000000000" pitchFamily="50" charset="-128"/>
                <a:cs typeface="HGP創英角ｺﾞｼｯｸUB"/>
              </a:rPr>
              <a:t>は</a:t>
            </a:r>
            <a:r>
              <a:rPr sz="2400" dirty="0">
                <a:latin typeface="HGS創英角ﾎﾟｯﾌﾟ体" panose="040B0A00000000000000" pitchFamily="50" charset="-128"/>
                <a:ea typeface="HGS創英角ﾎﾟｯﾌﾟ体" panose="040B0A00000000000000" pitchFamily="50" charset="-128"/>
                <a:cs typeface="HGP創英角ｺﾞｼｯｸUB"/>
              </a:rPr>
              <a:t>、</a:t>
            </a:r>
            <a:br>
              <a:rPr lang="en-US" sz="2400" dirty="0">
                <a:latin typeface="HGS創英角ﾎﾟｯﾌﾟ体" panose="040B0A00000000000000" pitchFamily="50" charset="-128"/>
                <a:ea typeface="HGS創英角ﾎﾟｯﾌﾟ体" panose="040B0A00000000000000" pitchFamily="50" charset="-128"/>
                <a:cs typeface="HGP創英角ｺﾞｼｯｸUB"/>
              </a:rPr>
            </a:br>
            <a:r>
              <a:rPr sz="2800" spc="5"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誰</a:t>
            </a:r>
            <a:r>
              <a:rPr sz="2800" spc="-10"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の</a:t>
            </a:r>
            <a:r>
              <a:rPr sz="2800" spc="5"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た</a:t>
            </a:r>
            <a:r>
              <a:rPr sz="2800" spc="10"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め</a:t>
            </a:r>
            <a:r>
              <a:rPr sz="2800"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に</a:t>
            </a:r>
            <a:r>
              <a:rPr sz="2800" spc="10"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a:t>
            </a:r>
            <a:r>
              <a:rPr sz="2800"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どんな活</a:t>
            </a:r>
            <a:r>
              <a:rPr sz="2800" spc="-15"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動</a:t>
            </a:r>
            <a:r>
              <a:rPr sz="2800"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を</a:t>
            </a:r>
            <a:r>
              <a:rPr sz="2800" spc="10"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a:t>
            </a:r>
            <a:r>
              <a:rPr sz="2800" spc="5"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な</a:t>
            </a:r>
            <a:r>
              <a:rPr sz="2800" spc="-10"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ぜ</a:t>
            </a:r>
            <a:r>
              <a:rPr sz="2800" spc="5"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行</a:t>
            </a:r>
            <a:r>
              <a:rPr sz="2800" spc="-10"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うの</a:t>
            </a:r>
            <a:r>
              <a:rPr sz="2800" spc="5" dirty="0">
                <a:solidFill>
                  <a:srgbClr val="006FC0"/>
                </a:solidFill>
                <a:latin typeface="HGP創英角ﾎﾟｯﾌﾟ体" panose="040B0A00000000000000" pitchFamily="50" charset="-128"/>
                <a:ea typeface="HGP創英角ﾎﾟｯﾌﾟ体" panose="040B0A00000000000000" pitchFamily="50" charset="-128"/>
                <a:cs typeface="HGP創英角ﾎﾟｯﾌﾟ体"/>
              </a:rPr>
              <a:t>か</a:t>
            </a:r>
            <a:br>
              <a:rPr lang="en-US" sz="2800" spc="5" dirty="0">
                <a:solidFill>
                  <a:srgbClr val="006FC0"/>
                </a:solidFill>
                <a:latin typeface="HGP創英角ﾎﾟｯﾌﾟ体"/>
                <a:cs typeface="HGP創英角ﾎﾟｯﾌﾟ体"/>
              </a:rPr>
            </a:br>
            <a:endParaRPr sz="2800" dirty="0">
              <a:latin typeface="HGP創英角ｺﾞｼｯｸUB"/>
              <a:cs typeface="HGP創英角ｺﾞｼｯｸUB"/>
            </a:endParaRPr>
          </a:p>
        </p:txBody>
      </p:sp>
      <p:sp>
        <p:nvSpPr>
          <p:cNvPr id="10" name="object 10"/>
          <p:cNvSpPr/>
          <p:nvPr/>
        </p:nvSpPr>
        <p:spPr>
          <a:xfrm>
            <a:off x="569597" y="1687525"/>
            <a:ext cx="1511935" cy="487691"/>
          </a:xfrm>
          <a:custGeom>
            <a:avLst/>
            <a:gdLst/>
            <a:ahLst/>
            <a:cxnLst/>
            <a:rect l="l" t="t" r="r" b="b"/>
            <a:pathLst>
              <a:path w="1511935" h="360044">
                <a:moveTo>
                  <a:pt x="1511808" y="0"/>
                </a:moveTo>
                <a:lnTo>
                  <a:pt x="1511808" y="281431"/>
                </a:lnTo>
                <a:lnTo>
                  <a:pt x="755903" y="359663"/>
                </a:lnTo>
                <a:lnTo>
                  <a:pt x="0" y="281431"/>
                </a:lnTo>
                <a:lnTo>
                  <a:pt x="0" y="0"/>
                </a:lnTo>
                <a:lnTo>
                  <a:pt x="1511808" y="0"/>
                </a:lnTo>
                <a:close/>
              </a:path>
            </a:pathLst>
          </a:custGeom>
          <a:solidFill>
            <a:srgbClr val="FFFFCC"/>
          </a:solidFill>
          <a:ln w="39624">
            <a:solidFill>
              <a:srgbClr val="000000"/>
            </a:solidFill>
          </a:ln>
        </p:spPr>
        <p:txBody>
          <a:bodyPr wrap="square" lIns="0" tIns="0" rIns="0" bIns="0" rtlCol="0" anchor="ctr"/>
          <a:lstStyle/>
          <a:p>
            <a:pPr algn="ctr"/>
            <a:r>
              <a:rPr lang="ja-JP" altLang="en-US" sz="2000" b="1" dirty="0">
                <a:latin typeface="HGS創英角ﾎﾟｯﾌﾟ体" panose="040B0A00000000000000" pitchFamily="50" charset="-128"/>
                <a:ea typeface="HGS創英角ﾎﾟｯﾌﾟ体" panose="040B0A00000000000000" pitchFamily="50" charset="-128"/>
              </a:rPr>
              <a:t>誰のために</a:t>
            </a:r>
            <a:endParaRPr sz="2000" b="1" dirty="0">
              <a:latin typeface="HGS創英角ﾎﾟｯﾌﾟ体" panose="040B0A00000000000000" pitchFamily="50" charset="-128"/>
              <a:ea typeface="HGS創英角ﾎﾟｯﾌﾟ体" panose="040B0A00000000000000" pitchFamily="50" charset="-128"/>
            </a:endParaRPr>
          </a:p>
        </p:txBody>
      </p:sp>
      <p:sp>
        <p:nvSpPr>
          <p:cNvPr id="13" name="object 11">
            <a:extLst>
              <a:ext uri="{FF2B5EF4-FFF2-40B4-BE49-F238E27FC236}">
                <a16:creationId xmlns:a16="http://schemas.microsoft.com/office/drawing/2014/main" id="{13DB7AF4-B923-4D61-8AC4-41B15310948B}"/>
              </a:ext>
            </a:extLst>
          </p:cNvPr>
          <p:cNvSpPr txBox="1"/>
          <p:nvPr/>
        </p:nvSpPr>
        <p:spPr>
          <a:xfrm>
            <a:off x="0" y="2296981"/>
            <a:ext cx="9110568" cy="1349600"/>
          </a:xfrm>
          <a:prstGeom prst="rect">
            <a:avLst/>
          </a:prstGeom>
        </p:spPr>
        <p:txBody>
          <a:bodyPr vert="horz" wrap="square" lIns="0" tIns="78105" rIns="0" bIns="0" rtlCol="0">
            <a:spAutoFit/>
          </a:bodyPr>
          <a:lstStyle/>
          <a:p>
            <a:pPr marL="521970" marR="227965" indent="-305435">
              <a:lnSpc>
                <a:spcPct val="119500"/>
              </a:lnSpc>
              <a:spcBef>
                <a:spcPts val="125"/>
              </a:spcBef>
            </a:pPr>
            <a:r>
              <a:rPr sz="2400" dirty="0">
                <a:latin typeface="HGS創英角ﾎﾟｯﾌﾟ体" panose="040B0A00000000000000" pitchFamily="50" charset="-128"/>
                <a:ea typeface="HGS創英角ﾎﾟｯﾌﾟ体" panose="040B0A00000000000000" pitchFamily="50" charset="-128"/>
                <a:cs typeface="HGP創英角ｺﾞｼｯｸUB"/>
              </a:rPr>
              <a:t>（１）</a:t>
            </a:r>
            <a:r>
              <a:rPr sz="2400" dirty="0">
                <a:latin typeface="HGP創英角ﾎﾟｯﾌﾟ体" panose="040B0A00000000000000" pitchFamily="50" charset="-128"/>
                <a:ea typeface="HGP創英角ﾎﾟｯﾌﾟ体" panose="040B0A00000000000000" pitchFamily="50" charset="-128"/>
                <a:cs typeface="HGP創英角ｺﾞｼｯｸUB"/>
              </a:rPr>
              <a:t>会</a:t>
            </a:r>
            <a:r>
              <a:rPr sz="2400" spc="-5" dirty="0">
                <a:latin typeface="HGP創英角ﾎﾟｯﾌﾟ体" panose="040B0A00000000000000" pitchFamily="50" charset="-128"/>
                <a:ea typeface="HGP創英角ﾎﾟｯﾌﾟ体" panose="040B0A00000000000000" pitchFamily="50" charset="-128"/>
                <a:cs typeface="HGP創英角ｺﾞｼｯｸUB"/>
              </a:rPr>
              <a:t>社</a:t>
            </a:r>
            <a:r>
              <a:rPr sz="2400" dirty="0">
                <a:latin typeface="HGP創英角ﾎﾟｯﾌﾟ体" panose="040B0A00000000000000" pitchFamily="50" charset="-128"/>
                <a:ea typeface="HGP創英角ﾎﾟｯﾌﾟ体" panose="040B0A00000000000000" pitchFamily="50" charset="-128"/>
                <a:cs typeface="HGP創英角ｺﾞｼｯｸUB"/>
              </a:rPr>
              <a:t>・上司</a:t>
            </a:r>
            <a:r>
              <a:rPr sz="2400" spc="15" dirty="0">
                <a:latin typeface="HGP創英角ﾎﾟｯﾌﾟ体" panose="040B0A00000000000000" pitchFamily="50" charset="-128"/>
                <a:ea typeface="HGP創英角ﾎﾟｯﾌﾟ体" panose="040B0A00000000000000" pitchFamily="50" charset="-128"/>
                <a:cs typeface="HGP創英角ｺﾞｼｯｸUB"/>
              </a:rPr>
              <a:t>の</a:t>
            </a:r>
            <a:r>
              <a:rPr sz="2400" dirty="0">
                <a:latin typeface="HGP創英角ﾎﾟｯﾌﾟ体" panose="040B0A00000000000000" pitchFamily="50" charset="-128"/>
                <a:ea typeface="HGP創英角ﾎﾟｯﾌﾟ体" panose="040B0A00000000000000" pitchFamily="50" charset="-128"/>
                <a:cs typeface="HGP創英角ｺﾞｼｯｸUB"/>
              </a:rPr>
              <a:t>命令</a:t>
            </a:r>
            <a:r>
              <a:rPr sz="2400" spc="-10" dirty="0">
                <a:latin typeface="HGP創英角ﾎﾟｯﾌﾟ体" panose="040B0A00000000000000" pitchFamily="50" charset="-128"/>
                <a:ea typeface="HGP創英角ﾎﾟｯﾌﾟ体" panose="040B0A00000000000000" pitchFamily="50" charset="-128"/>
                <a:cs typeface="HGP創英角ｺﾞｼｯｸUB"/>
              </a:rPr>
              <a:t>で</a:t>
            </a:r>
            <a:r>
              <a:rPr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「言われたことだ</a:t>
            </a:r>
            <a:r>
              <a:rPr sz="2400" spc="1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け</a:t>
            </a:r>
            <a:r>
              <a:rPr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を行え</a:t>
            </a:r>
            <a:r>
              <a:rPr sz="2400" spc="-1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ば</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よい</a:t>
            </a:r>
            <a:r>
              <a:rPr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 </a:t>
            </a: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　</a:t>
            </a:r>
            <a:br>
              <a:rPr lang="en-US" altLang="ja-JP"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b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　</a:t>
            </a:r>
            <a:r>
              <a:rPr sz="2400" spc="5" dirty="0">
                <a:latin typeface="HGP創英角ﾎﾟｯﾌﾟ体" panose="040B0A00000000000000" pitchFamily="50" charset="-128"/>
                <a:ea typeface="HGP創英角ﾎﾟｯﾌﾟ体" panose="040B0A00000000000000" pitchFamily="50" charset="-128"/>
                <a:cs typeface="HGP創英角ﾎﾟｯﾌﾟ体"/>
              </a:rPr>
              <a:t>とい</a:t>
            </a:r>
            <a:r>
              <a:rPr sz="2400" spc="-5" dirty="0">
                <a:latin typeface="HGP創英角ﾎﾟｯﾌﾟ体" panose="040B0A00000000000000" pitchFamily="50" charset="-128"/>
                <a:ea typeface="HGP創英角ﾎﾟｯﾌﾟ体" panose="040B0A00000000000000" pitchFamily="50" charset="-128"/>
                <a:cs typeface="HGP創英角ﾎﾟｯﾌﾟ体"/>
              </a:rPr>
              <a:t>う仕事の</a:t>
            </a:r>
            <a:r>
              <a:rPr sz="2400" spc="5" dirty="0">
                <a:latin typeface="HGP創英角ﾎﾟｯﾌﾟ体" panose="040B0A00000000000000" pitchFamily="50" charset="-128"/>
                <a:ea typeface="HGP創英角ﾎﾟｯﾌﾟ体" panose="040B0A00000000000000" pitchFamily="50" charset="-128"/>
                <a:cs typeface="HGP創英角ﾎﾟｯﾌﾟ体"/>
              </a:rPr>
              <a:t>やり</a:t>
            </a:r>
            <a:r>
              <a:rPr sz="2400" dirty="0">
                <a:latin typeface="HGP創英角ﾎﾟｯﾌﾟ体" panose="040B0A00000000000000" pitchFamily="50" charset="-128"/>
                <a:ea typeface="HGP創英角ﾎﾟｯﾌﾟ体" panose="040B0A00000000000000" pitchFamily="50" charset="-128"/>
                <a:cs typeface="HGP創英角ﾎﾟｯﾌﾟ体"/>
              </a:rPr>
              <a:t>方で</a:t>
            </a:r>
            <a:r>
              <a:rPr sz="2400" spc="15" dirty="0">
                <a:latin typeface="HGP創英角ﾎﾟｯﾌﾟ体" panose="040B0A00000000000000" pitchFamily="50" charset="-128"/>
                <a:ea typeface="HGP創英角ﾎﾟｯﾌﾟ体" panose="040B0A00000000000000" pitchFamily="50" charset="-128"/>
                <a:cs typeface="HGP創英角ﾎﾟｯﾌﾟ体"/>
              </a:rPr>
              <a:t>は</a:t>
            </a:r>
            <a:r>
              <a:rPr sz="2400" spc="-10" dirty="0">
                <a:latin typeface="HGP創英角ﾎﾟｯﾌﾟ体" panose="040B0A00000000000000" pitchFamily="50" charset="-128"/>
                <a:ea typeface="HGP創英角ﾎﾟｯﾌﾟ体" panose="040B0A00000000000000" pitchFamily="50" charset="-128"/>
                <a:cs typeface="HGP創英角ｺﾞｼｯｸUB"/>
              </a:rPr>
              <a:t>、</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働</a:t>
            </a:r>
            <a:r>
              <a:rPr sz="2400" spc="-1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き</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がい</a:t>
            </a:r>
            <a:r>
              <a:rPr sz="2400" spc="1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a:t>
            </a:r>
            <a:r>
              <a:rPr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やりが</a:t>
            </a:r>
            <a:r>
              <a:rPr sz="2400" spc="1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い</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は</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な</a:t>
            </a:r>
            <a:r>
              <a:rPr sz="2400" spc="-1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く</a:t>
            </a:r>
            <a:r>
              <a:rPr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a:t>
            </a:r>
            <a:br>
              <a:rPr lang="en-US"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b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　　　　　　</a:t>
            </a:r>
            <a:r>
              <a:rPr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 </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働</a:t>
            </a:r>
            <a:r>
              <a:rPr sz="2400" spc="1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く喜び</a:t>
            </a:r>
            <a:r>
              <a:rPr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を</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感</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じ</a:t>
            </a:r>
            <a:r>
              <a:rPr sz="240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る</a:t>
            </a:r>
            <a:r>
              <a:rPr sz="2400" spc="-10"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こと</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は</a:t>
            </a:r>
            <a:r>
              <a:rPr sz="24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できません</a:t>
            </a:r>
            <a:endParaRPr sz="2800"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14" name="object 11">
            <a:extLst>
              <a:ext uri="{FF2B5EF4-FFF2-40B4-BE49-F238E27FC236}">
                <a16:creationId xmlns:a16="http://schemas.microsoft.com/office/drawing/2014/main" id="{035936ED-AEDE-44ED-A119-640B8004A533}"/>
              </a:ext>
            </a:extLst>
          </p:cNvPr>
          <p:cNvSpPr txBox="1"/>
          <p:nvPr/>
        </p:nvSpPr>
        <p:spPr>
          <a:xfrm>
            <a:off x="530942" y="6258443"/>
            <a:ext cx="7754702" cy="430887"/>
          </a:xfrm>
          <a:prstGeom prst="rect">
            <a:avLst/>
          </a:prstGeom>
        </p:spPr>
        <p:txBody>
          <a:bodyPr vert="horz" wrap="square" lIns="0" tIns="0" rIns="0" bIns="0" rtlCol="0" anchor="ctr" anchorCtr="0">
            <a:spAutoFit/>
          </a:bodyPr>
          <a:lstStyle/>
          <a:p>
            <a:pPr marL="588010"/>
            <a:r>
              <a:rPr sz="2800" dirty="0">
                <a:latin typeface="HGP創英角ﾎﾟｯﾌﾟ体" panose="040B0A00000000000000" pitchFamily="50" charset="-128"/>
                <a:ea typeface="HGP創英角ﾎﾟｯﾌﾟ体" panose="040B0A00000000000000" pitchFamily="50" charset="-128"/>
                <a:cs typeface="HGP創英角ｺﾞｼｯｸUB"/>
              </a:rPr>
              <a:t>これを満</a:t>
            </a:r>
            <a:r>
              <a:rPr sz="2800" spc="15" dirty="0">
                <a:latin typeface="HGP創英角ﾎﾟｯﾌﾟ体" panose="040B0A00000000000000" pitchFamily="50" charset="-128"/>
                <a:ea typeface="HGP創英角ﾎﾟｯﾌﾟ体" panose="040B0A00000000000000" pitchFamily="50" charset="-128"/>
                <a:cs typeface="HGP創英角ｺﾞｼｯｸUB"/>
              </a:rPr>
              <a:t>た</a:t>
            </a:r>
            <a:r>
              <a:rPr sz="2800" spc="-5" dirty="0">
                <a:latin typeface="HGP創英角ﾎﾟｯﾌﾟ体" panose="040B0A00000000000000" pitchFamily="50" charset="-128"/>
                <a:ea typeface="HGP創英角ﾎﾟｯﾌﾟ体" panose="040B0A00000000000000" pitchFamily="50" charset="-128"/>
                <a:cs typeface="HGP創英角ｺﾞｼｯｸUB"/>
              </a:rPr>
              <a:t>し</a:t>
            </a:r>
            <a:r>
              <a:rPr sz="2800" dirty="0">
                <a:latin typeface="HGP創英角ﾎﾟｯﾌﾟ体" panose="040B0A00000000000000" pitchFamily="50" charset="-128"/>
                <a:ea typeface="HGP創英角ﾎﾟｯﾌﾟ体" panose="040B0A00000000000000" pitchFamily="50" charset="-128"/>
                <a:cs typeface="HGP創英角ｺﾞｼｯｸUB"/>
              </a:rPr>
              <a:t>てく</a:t>
            </a:r>
            <a:r>
              <a:rPr sz="2800" spc="-10" dirty="0">
                <a:latin typeface="HGP創英角ﾎﾟｯﾌﾟ体" panose="040B0A00000000000000" pitchFamily="50" charset="-128"/>
                <a:ea typeface="HGP創英角ﾎﾟｯﾌﾟ体" panose="040B0A00000000000000" pitchFamily="50" charset="-128"/>
                <a:cs typeface="HGP創英角ｺﾞｼｯｸUB"/>
              </a:rPr>
              <a:t>れ</a:t>
            </a:r>
            <a:r>
              <a:rPr sz="2800" spc="5" dirty="0">
                <a:latin typeface="HGP創英角ﾎﾟｯﾌﾟ体" panose="040B0A00000000000000" pitchFamily="50" charset="-128"/>
                <a:ea typeface="HGP創英角ﾎﾟｯﾌﾟ体" panose="040B0A00000000000000" pitchFamily="50" charset="-128"/>
                <a:cs typeface="HGP創英角ｺﾞｼｯｸUB"/>
              </a:rPr>
              <a:t>るの</a:t>
            </a:r>
            <a:r>
              <a:rPr sz="2800" spc="10" dirty="0">
                <a:latin typeface="HGP創英角ﾎﾟｯﾌﾟ体" panose="040B0A00000000000000" pitchFamily="50" charset="-128"/>
                <a:ea typeface="HGP創英角ﾎﾟｯﾌﾟ体" panose="040B0A00000000000000" pitchFamily="50" charset="-128"/>
                <a:cs typeface="HGP創英角ｺﾞｼｯｸUB"/>
              </a:rPr>
              <a:t>が</a:t>
            </a:r>
            <a:r>
              <a:rPr sz="2800" spc="5"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ＱＣ</a:t>
            </a:r>
            <a:r>
              <a:rPr sz="2800" spc="-15"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サ</a:t>
            </a:r>
            <a:r>
              <a:rPr sz="2800" spc="5"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ークル</a:t>
            </a:r>
            <a:r>
              <a:rPr sz="2800" spc="-30"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活</a:t>
            </a:r>
            <a:r>
              <a:rPr sz="2800" spc="10"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動</a:t>
            </a:r>
            <a:r>
              <a:rPr sz="2800" spc="-5" dirty="0">
                <a:latin typeface="HGP創英角ﾎﾟｯﾌﾟ体" panose="040B0A00000000000000" pitchFamily="50" charset="-128"/>
                <a:ea typeface="HGP創英角ﾎﾟｯﾌﾟ体" panose="040B0A00000000000000" pitchFamily="50" charset="-128"/>
                <a:cs typeface="HGP創英角ｺﾞｼｯｸUB"/>
              </a:rPr>
              <a:t>です</a:t>
            </a:r>
            <a:endParaRPr sz="2800" dirty="0">
              <a:latin typeface="HGP創英角ﾎﾟｯﾌﾟ体" panose="040B0A00000000000000" pitchFamily="50" charset="-128"/>
              <a:ea typeface="HGP創英角ﾎﾟｯﾌﾟ体" panose="040B0A00000000000000" pitchFamily="50" charset="-128"/>
              <a:cs typeface="HGP創英角ｺﾞｼｯｸUB"/>
            </a:endParaRPr>
          </a:p>
        </p:txBody>
      </p:sp>
      <p:sp>
        <p:nvSpPr>
          <p:cNvPr id="16" name="object 8">
            <a:extLst>
              <a:ext uri="{FF2B5EF4-FFF2-40B4-BE49-F238E27FC236}">
                <a16:creationId xmlns:a16="http://schemas.microsoft.com/office/drawing/2014/main" id="{D2C5B097-8D92-4061-B0D5-961F0D9197F1}"/>
              </a:ext>
            </a:extLst>
          </p:cNvPr>
          <p:cNvSpPr/>
          <p:nvPr/>
        </p:nvSpPr>
        <p:spPr>
          <a:xfrm>
            <a:off x="220448" y="4072129"/>
            <a:ext cx="8890120" cy="1734956"/>
          </a:xfrm>
          <a:custGeom>
            <a:avLst/>
            <a:gdLst/>
            <a:ahLst/>
            <a:cxnLst/>
            <a:rect l="l" t="t" r="r" b="b"/>
            <a:pathLst>
              <a:path w="8784590" h="2161540">
                <a:moveTo>
                  <a:pt x="0" y="360172"/>
                </a:moveTo>
                <a:lnTo>
                  <a:pt x="3288" y="311306"/>
                </a:lnTo>
                <a:lnTo>
                  <a:pt x="12866" y="264436"/>
                </a:lnTo>
                <a:lnTo>
                  <a:pt x="28305" y="219991"/>
                </a:lnTo>
                <a:lnTo>
                  <a:pt x="49176" y="178402"/>
                </a:lnTo>
                <a:lnTo>
                  <a:pt x="75050" y="140096"/>
                </a:lnTo>
                <a:lnTo>
                  <a:pt x="105497" y="105505"/>
                </a:lnTo>
                <a:lnTo>
                  <a:pt x="140088" y="75057"/>
                </a:lnTo>
                <a:lnTo>
                  <a:pt x="178394" y="49181"/>
                </a:lnTo>
                <a:lnTo>
                  <a:pt x="219986" y="28309"/>
                </a:lnTo>
                <a:lnTo>
                  <a:pt x="264434" y="12868"/>
                </a:lnTo>
                <a:lnTo>
                  <a:pt x="311310" y="3288"/>
                </a:lnTo>
                <a:lnTo>
                  <a:pt x="360184" y="0"/>
                </a:lnTo>
                <a:lnTo>
                  <a:pt x="8424164" y="0"/>
                </a:lnTo>
                <a:lnTo>
                  <a:pt x="8473029" y="3288"/>
                </a:lnTo>
                <a:lnTo>
                  <a:pt x="8519899" y="12868"/>
                </a:lnTo>
                <a:lnTo>
                  <a:pt x="8564344" y="28309"/>
                </a:lnTo>
                <a:lnTo>
                  <a:pt x="8605933" y="49181"/>
                </a:lnTo>
                <a:lnTo>
                  <a:pt x="8644239" y="75057"/>
                </a:lnTo>
                <a:lnTo>
                  <a:pt x="8678830" y="105505"/>
                </a:lnTo>
                <a:lnTo>
                  <a:pt x="8709278" y="140096"/>
                </a:lnTo>
                <a:lnTo>
                  <a:pt x="8735154" y="178402"/>
                </a:lnTo>
                <a:lnTo>
                  <a:pt x="8756026" y="219991"/>
                </a:lnTo>
                <a:lnTo>
                  <a:pt x="8771467" y="264436"/>
                </a:lnTo>
                <a:lnTo>
                  <a:pt x="8781047" y="311306"/>
                </a:lnTo>
                <a:lnTo>
                  <a:pt x="8784336" y="360172"/>
                </a:lnTo>
                <a:lnTo>
                  <a:pt x="8784336" y="1800860"/>
                </a:lnTo>
                <a:lnTo>
                  <a:pt x="8781047" y="1849725"/>
                </a:lnTo>
                <a:lnTo>
                  <a:pt x="8771467" y="1896595"/>
                </a:lnTo>
                <a:lnTo>
                  <a:pt x="8756026" y="1941040"/>
                </a:lnTo>
                <a:lnTo>
                  <a:pt x="8735154" y="1982629"/>
                </a:lnTo>
                <a:lnTo>
                  <a:pt x="8709278" y="2020935"/>
                </a:lnTo>
                <a:lnTo>
                  <a:pt x="8678830" y="2055526"/>
                </a:lnTo>
                <a:lnTo>
                  <a:pt x="8644239" y="2085974"/>
                </a:lnTo>
                <a:lnTo>
                  <a:pt x="8605933" y="2111850"/>
                </a:lnTo>
                <a:lnTo>
                  <a:pt x="8564344" y="2132722"/>
                </a:lnTo>
                <a:lnTo>
                  <a:pt x="8519899" y="2148163"/>
                </a:lnTo>
                <a:lnTo>
                  <a:pt x="8473029" y="2157743"/>
                </a:lnTo>
                <a:lnTo>
                  <a:pt x="8424164" y="2161032"/>
                </a:lnTo>
                <a:lnTo>
                  <a:pt x="360184" y="2161032"/>
                </a:lnTo>
                <a:lnTo>
                  <a:pt x="311310" y="2157743"/>
                </a:lnTo>
                <a:lnTo>
                  <a:pt x="264434" y="2148163"/>
                </a:lnTo>
                <a:lnTo>
                  <a:pt x="219986" y="2132722"/>
                </a:lnTo>
                <a:lnTo>
                  <a:pt x="178394" y="2111850"/>
                </a:lnTo>
                <a:lnTo>
                  <a:pt x="140088" y="2085974"/>
                </a:lnTo>
                <a:lnTo>
                  <a:pt x="105497" y="2055526"/>
                </a:lnTo>
                <a:lnTo>
                  <a:pt x="75050" y="2020935"/>
                </a:lnTo>
                <a:lnTo>
                  <a:pt x="49176" y="1982629"/>
                </a:lnTo>
                <a:lnTo>
                  <a:pt x="28305" y="1941040"/>
                </a:lnTo>
                <a:lnTo>
                  <a:pt x="12866" y="1896595"/>
                </a:lnTo>
                <a:lnTo>
                  <a:pt x="3288" y="1849725"/>
                </a:lnTo>
                <a:lnTo>
                  <a:pt x="0" y="1800860"/>
                </a:lnTo>
                <a:lnTo>
                  <a:pt x="0" y="360172"/>
                </a:lnTo>
                <a:close/>
              </a:path>
            </a:pathLst>
          </a:custGeom>
          <a:ln w="27432">
            <a:solidFill>
              <a:srgbClr val="000000"/>
            </a:solidFill>
          </a:ln>
        </p:spPr>
        <p:txBody>
          <a:bodyPr wrap="square" lIns="0" tIns="144000" rIns="0" bIns="144000" rtlCol="0"/>
          <a:lstStyle/>
          <a:p>
            <a:r>
              <a:rPr lang="ja-JP" altLang="en-US" sz="2400" dirty="0">
                <a:latin typeface="HGS創英角ﾎﾟｯﾌﾟ体" panose="040B0A00000000000000" pitchFamily="50" charset="-128"/>
                <a:ea typeface="HGS創英角ﾎﾟｯﾌﾟ体" panose="040B0A00000000000000" pitchFamily="50" charset="-128"/>
              </a:rPr>
              <a:t>　</a:t>
            </a:r>
            <a:r>
              <a:rPr lang="ja-JP" altLang="en-US" sz="2400" dirty="0">
                <a:latin typeface="HGP創英角ﾎﾟｯﾌﾟ体" panose="040B0A00000000000000" pitchFamily="50" charset="-128"/>
                <a:ea typeface="HGP創英角ﾎﾟｯﾌﾟ体" panose="040B0A00000000000000" pitchFamily="50" charset="-128"/>
              </a:rPr>
              <a:t>①仕事の中の</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自分らしさを発揮</a:t>
            </a:r>
            <a:r>
              <a:rPr lang="ja-JP" altLang="en-US" sz="2400" dirty="0">
                <a:latin typeface="HGP創英角ﾎﾟｯﾌﾟ体" panose="040B0A00000000000000" pitchFamily="50" charset="-128"/>
                <a:ea typeface="HGP創英角ﾎﾟｯﾌﾟ体" panose="040B0A00000000000000" pitchFamily="50" charset="-128"/>
              </a:rPr>
              <a:t>したい（自主性、創造性）</a:t>
            </a:r>
          </a:p>
          <a:p>
            <a:r>
              <a:rPr lang="ja-JP" altLang="en-US" sz="2400" dirty="0">
                <a:latin typeface="HGP創英角ﾎﾟｯﾌﾟ体" panose="040B0A00000000000000" pitchFamily="50" charset="-128"/>
                <a:ea typeface="HGP創英角ﾎﾟｯﾌﾟ体" panose="040B0A00000000000000" pitchFamily="50" charset="-128"/>
              </a:rPr>
              <a:t>　②上司・</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仲間と仲よく働きたい</a:t>
            </a:r>
            <a:r>
              <a:rPr lang="ja-JP" altLang="en-US" sz="2400" dirty="0">
                <a:latin typeface="HGP創英角ﾎﾟｯﾌﾟ体" panose="040B0A00000000000000" pitchFamily="50" charset="-128"/>
                <a:ea typeface="HGP創英角ﾎﾟｯﾌﾟ体" panose="040B0A00000000000000" pitchFamily="50" charset="-128"/>
              </a:rPr>
              <a:t>（人間関係、チームワーク）</a:t>
            </a:r>
          </a:p>
          <a:p>
            <a:r>
              <a:rPr lang="ja-JP" altLang="en-US" sz="2400" dirty="0">
                <a:latin typeface="HGP創英角ﾎﾟｯﾌﾟ体" panose="040B0A00000000000000" pitchFamily="50" charset="-128"/>
                <a:ea typeface="HGP創英角ﾎﾟｯﾌﾟ体" panose="040B0A00000000000000" pitchFamily="50" charset="-128"/>
              </a:rPr>
              <a:t>　③自分自身を</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向上させたい</a:t>
            </a:r>
            <a:r>
              <a:rPr lang="en-US" altLang="ja-JP" sz="2400" dirty="0">
                <a:latin typeface="HGP創英角ﾎﾟｯﾌﾟ体" panose="040B0A00000000000000" pitchFamily="50" charset="-128"/>
                <a:ea typeface="HGP創英角ﾎﾟｯﾌﾟ体" panose="040B0A00000000000000" pitchFamily="50" charset="-128"/>
              </a:rPr>
              <a:t>(</a:t>
            </a:r>
            <a:r>
              <a:rPr lang="ja-JP" altLang="en-US" sz="2400" dirty="0">
                <a:latin typeface="HGP創英角ﾎﾟｯﾌﾟ体" panose="040B0A00000000000000" pitchFamily="50" charset="-128"/>
                <a:ea typeface="HGP創英角ﾎﾟｯﾌﾟ体" panose="040B0A00000000000000" pitchFamily="50" charset="-128"/>
              </a:rPr>
              <a:t>自己実現）</a:t>
            </a:r>
            <a:endParaRPr lang="en-US" altLang="ja-JP" sz="2400" dirty="0">
              <a:latin typeface="HGP創英角ﾎﾟｯﾌﾟ体" panose="040B0A00000000000000" pitchFamily="50" charset="-128"/>
              <a:ea typeface="HGP創英角ﾎﾟｯﾌﾟ体" panose="040B0A00000000000000" pitchFamily="50" charset="-128"/>
            </a:endParaRPr>
          </a:p>
          <a:p>
            <a:r>
              <a:rPr lang="ja-JP" altLang="en-US" sz="2400" dirty="0">
                <a:latin typeface="HGP創英角ﾎﾟｯﾌﾟ体" panose="040B0A00000000000000" pitchFamily="50" charset="-128"/>
                <a:ea typeface="HGP創英角ﾎﾟｯﾌﾟ体" panose="040B0A00000000000000" pitchFamily="50" charset="-128"/>
              </a:rPr>
              <a:t>　　　　　　　　　　　　　 等を求めて仕事をしている</a:t>
            </a:r>
          </a:p>
        </p:txBody>
      </p:sp>
      <p:sp>
        <p:nvSpPr>
          <p:cNvPr id="17" name="矢印: 下 16">
            <a:extLst>
              <a:ext uri="{FF2B5EF4-FFF2-40B4-BE49-F238E27FC236}">
                <a16:creationId xmlns:a16="http://schemas.microsoft.com/office/drawing/2014/main" id="{477F3F5B-68F0-40AA-9166-4C0410AB0DB1}"/>
              </a:ext>
            </a:extLst>
          </p:cNvPr>
          <p:cNvSpPr/>
          <p:nvPr/>
        </p:nvSpPr>
        <p:spPr>
          <a:xfrm>
            <a:off x="3779522" y="3721314"/>
            <a:ext cx="589278" cy="3766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矢印: 下 17">
            <a:extLst>
              <a:ext uri="{FF2B5EF4-FFF2-40B4-BE49-F238E27FC236}">
                <a16:creationId xmlns:a16="http://schemas.microsoft.com/office/drawing/2014/main" id="{3251E720-1438-44A9-8A9B-D4AE698299A8}"/>
              </a:ext>
            </a:extLst>
          </p:cNvPr>
          <p:cNvSpPr/>
          <p:nvPr/>
        </p:nvSpPr>
        <p:spPr>
          <a:xfrm>
            <a:off x="3819015" y="5879723"/>
            <a:ext cx="589278" cy="3766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object 36">
            <a:extLst>
              <a:ext uri="{FF2B5EF4-FFF2-40B4-BE49-F238E27FC236}">
                <a16:creationId xmlns:a16="http://schemas.microsoft.com/office/drawing/2014/main" id="{B3393FA4-3F6D-43EA-8366-F3FD6CAE860A}"/>
              </a:ext>
            </a:extLst>
          </p:cNvPr>
          <p:cNvSpPr/>
          <p:nvPr/>
        </p:nvSpPr>
        <p:spPr>
          <a:xfrm>
            <a:off x="7471681" y="909130"/>
            <a:ext cx="1325809" cy="1258270"/>
          </a:xfrm>
          <a:prstGeom prst="rect">
            <a:avLst/>
          </a:prstGeom>
          <a:blipFill>
            <a:blip r:embed="rId3" cstate="print"/>
            <a:stretch>
              <a:fillRect/>
            </a:stretch>
          </a:blipFill>
        </p:spPr>
        <p:txBody>
          <a:bodyPr wrap="square" lIns="0" tIns="0" rIns="0" bIns="0" rtlCol="0"/>
          <a:lstStyle/>
          <a:p>
            <a:endParaRPr dirty="0"/>
          </a:p>
        </p:txBody>
      </p:sp>
      <p:pic>
        <p:nvPicPr>
          <p:cNvPr id="19" name="Picture 269">
            <a:extLst>
              <a:ext uri="{FF2B5EF4-FFF2-40B4-BE49-F238E27FC236}">
                <a16:creationId xmlns:a16="http://schemas.microsoft.com/office/drawing/2014/main" id="{B41B5812-C7D8-4E26-8B81-EF3FA656E6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68426" y="4438821"/>
            <a:ext cx="917217" cy="1062629"/>
          </a:xfrm>
          <a:prstGeom prst="rect">
            <a:avLst/>
          </a:prstGeom>
          <a:noFill/>
          <a:ln>
            <a:noFill/>
          </a:ln>
          <a:effectLst/>
          <a:extLst>
            <a:ext uri="{909E8E84-426E-40DD-AFC4-6F175D3DCCD1}">
              <a14:hiddenFill xmlns:a14="http://schemas.microsoft.com/office/drawing/2010/main">
                <a:solidFill>
                  <a:srgbClr xmlns:mc="http://schemas.openxmlformats.org/markup-compatibility/2006" val="000000" mc:Ignorable="a14" a14:legacySpreadsheetColorIndex="64"/>
                </a:solidFill>
              </a14:hiddenFill>
            </a:ext>
            <a:ext uri="{91240B29-F687-4F45-9708-019B960494DF}">
              <a14:hiddenLine xmlns:a14="http://schemas.microsoft.com/office/drawing/2010/main" w="1">
                <a:solidFill>
                  <a:srgbClr xmlns:mc="http://schemas.openxmlformats.org/markup-compatibility/2006" val="FFFFFF" mc:Ignorable="a14" a14:legacySpreadsheetColorIndex="65"/>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 name="object 10">
            <a:extLst>
              <a:ext uri="{FF2B5EF4-FFF2-40B4-BE49-F238E27FC236}">
                <a16:creationId xmlns:a16="http://schemas.microsoft.com/office/drawing/2014/main" id="{6A4506FE-44E4-4004-9F15-4B45AA856CB6}"/>
              </a:ext>
            </a:extLst>
          </p:cNvPr>
          <p:cNvSpPr txBox="1"/>
          <p:nvPr/>
        </p:nvSpPr>
        <p:spPr>
          <a:xfrm>
            <a:off x="181734" y="-7723"/>
            <a:ext cx="7863840" cy="661078"/>
          </a:xfrm>
          <a:prstGeom prst="rect">
            <a:avLst/>
          </a:prstGeom>
        </p:spPr>
        <p:txBody>
          <a:bodyPr vert="horz" wrap="square" lIns="0" tIns="106045" rIns="0" bIns="0" rtlCol="0">
            <a:spAutoFit/>
          </a:bodyPr>
          <a:lstStyle/>
          <a:p>
            <a:pPr marL="12700">
              <a:spcBef>
                <a:spcPts val="835"/>
              </a:spcBef>
            </a:pPr>
            <a:r>
              <a:rPr lang="ja-JP" altLang="en-US" sz="3600" spc="-5" dirty="0">
                <a:latin typeface="HGS創英角ﾎﾟｯﾌﾟ体" panose="040B0A00000000000000" pitchFamily="50" charset="-128"/>
                <a:ea typeface="HGS創英角ﾎﾟｯﾌﾟ体" panose="040B0A00000000000000" pitchFamily="50" charset="-128"/>
                <a:cs typeface="HGP創英角ﾎﾟｯﾌﾟ体"/>
              </a:rPr>
              <a:t>３</a:t>
            </a:r>
            <a:r>
              <a:rPr sz="3600" spc="-5" dirty="0">
                <a:latin typeface="HGS創英角ﾎﾟｯﾌﾟ体" panose="040B0A00000000000000" pitchFamily="50" charset="-128"/>
                <a:ea typeface="HGS創英角ﾎﾟｯﾌﾟ体" panose="040B0A00000000000000" pitchFamily="50" charset="-128"/>
                <a:cs typeface="HGP創英角ﾎﾟｯﾌﾟ体"/>
              </a:rPr>
              <a:t>）</a:t>
            </a:r>
            <a:r>
              <a:rPr lang="ja-JP" altLang="en-US" sz="3600" spc="-5" dirty="0">
                <a:latin typeface="HGS創英角ﾎﾟｯﾌﾟ体" panose="040B0A00000000000000" pitchFamily="50" charset="-128"/>
                <a:ea typeface="HGS創英角ﾎﾟｯﾌﾟ体" panose="040B0A00000000000000" pitchFamily="50" charset="-128"/>
                <a:cs typeface="HGP創英角ﾎﾟｯﾌﾟ体"/>
              </a:rPr>
              <a:t>ＱＣ</a:t>
            </a:r>
            <a:r>
              <a:rPr lang="ja-JP" altLang="en-US" sz="3600" spc="-5" dirty="0">
                <a:latin typeface="HGP創英角ﾎﾟｯﾌﾟ体" panose="040B0A00000000000000" pitchFamily="50" charset="-128"/>
                <a:ea typeface="HGP創英角ﾎﾟｯﾌﾟ体" panose="040B0A00000000000000" pitchFamily="50" charset="-128"/>
                <a:cs typeface="HGP創英角ﾎﾟｯﾌﾟ体"/>
              </a:rPr>
              <a:t>サークル</a:t>
            </a:r>
            <a:r>
              <a:rPr lang="ja-JP" altLang="en-US" sz="3600" spc="-5" dirty="0">
                <a:latin typeface="HGS創英角ﾎﾟｯﾌﾟ体" panose="040B0A00000000000000" pitchFamily="50" charset="-128"/>
                <a:ea typeface="HGS創英角ﾎﾟｯﾌﾟ体" panose="040B0A00000000000000" pitchFamily="50" charset="-128"/>
                <a:cs typeface="HGP創英角ﾎﾟｯﾌﾟ体"/>
              </a:rPr>
              <a:t>活動の必要性</a:t>
            </a:r>
            <a:endParaRPr sz="3200" dirty="0">
              <a:latin typeface="HGS創英角ﾎﾟｯﾌﾟ体" panose="040B0A00000000000000" pitchFamily="50" charset="-128"/>
              <a:ea typeface="HGS創英角ﾎﾟｯﾌﾟ体" panose="040B0A00000000000000" pitchFamily="50" charset="-128"/>
              <a:cs typeface="Microsoft JhengHei"/>
            </a:endParaRPr>
          </a:p>
        </p:txBody>
      </p:sp>
      <p:sp>
        <p:nvSpPr>
          <p:cNvPr id="21" name="object 2">
            <a:extLst>
              <a:ext uri="{FF2B5EF4-FFF2-40B4-BE49-F238E27FC236}">
                <a16:creationId xmlns:a16="http://schemas.microsoft.com/office/drawing/2014/main" id="{B8400136-B2C8-44B2-AE6E-FB7C33705072}"/>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5</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bject 8">
            <a:extLst>
              <a:ext uri="{FF2B5EF4-FFF2-40B4-BE49-F238E27FC236}">
                <a16:creationId xmlns:a16="http://schemas.microsoft.com/office/drawing/2014/main" id="{92447206-2ACA-4921-955F-5EF7163C136E}"/>
              </a:ext>
            </a:extLst>
          </p:cNvPr>
          <p:cNvSpPr/>
          <p:nvPr/>
        </p:nvSpPr>
        <p:spPr>
          <a:xfrm>
            <a:off x="184060" y="3946358"/>
            <a:ext cx="8815559" cy="2719238"/>
          </a:xfrm>
          <a:custGeom>
            <a:avLst/>
            <a:gdLst/>
            <a:ahLst/>
            <a:cxnLst/>
            <a:rect l="l" t="t" r="r" b="b"/>
            <a:pathLst>
              <a:path w="8784590" h="2161540">
                <a:moveTo>
                  <a:pt x="0" y="360172"/>
                </a:moveTo>
                <a:lnTo>
                  <a:pt x="3288" y="311306"/>
                </a:lnTo>
                <a:lnTo>
                  <a:pt x="12866" y="264436"/>
                </a:lnTo>
                <a:lnTo>
                  <a:pt x="28305" y="219991"/>
                </a:lnTo>
                <a:lnTo>
                  <a:pt x="49176" y="178402"/>
                </a:lnTo>
                <a:lnTo>
                  <a:pt x="75050" y="140096"/>
                </a:lnTo>
                <a:lnTo>
                  <a:pt x="105497" y="105505"/>
                </a:lnTo>
                <a:lnTo>
                  <a:pt x="140088" y="75057"/>
                </a:lnTo>
                <a:lnTo>
                  <a:pt x="178394" y="49181"/>
                </a:lnTo>
                <a:lnTo>
                  <a:pt x="219986" y="28309"/>
                </a:lnTo>
                <a:lnTo>
                  <a:pt x="264434" y="12868"/>
                </a:lnTo>
                <a:lnTo>
                  <a:pt x="311310" y="3288"/>
                </a:lnTo>
                <a:lnTo>
                  <a:pt x="360184" y="0"/>
                </a:lnTo>
                <a:lnTo>
                  <a:pt x="8424164" y="0"/>
                </a:lnTo>
                <a:lnTo>
                  <a:pt x="8473029" y="3288"/>
                </a:lnTo>
                <a:lnTo>
                  <a:pt x="8519899" y="12868"/>
                </a:lnTo>
                <a:lnTo>
                  <a:pt x="8564344" y="28309"/>
                </a:lnTo>
                <a:lnTo>
                  <a:pt x="8605933" y="49181"/>
                </a:lnTo>
                <a:lnTo>
                  <a:pt x="8644239" y="75057"/>
                </a:lnTo>
                <a:lnTo>
                  <a:pt x="8678830" y="105505"/>
                </a:lnTo>
                <a:lnTo>
                  <a:pt x="8709278" y="140096"/>
                </a:lnTo>
                <a:lnTo>
                  <a:pt x="8735154" y="178402"/>
                </a:lnTo>
                <a:lnTo>
                  <a:pt x="8756026" y="219991"/>
                </a:lnTo>
                <a:lnTo>
                  <a:pt x="8771467" y="264436"/>
                </a:lnTo>
                <a:lnTo>
                  <a:pt x="8781047" y="311306"/>
                </a:lnTo>
                <a:lnTo>
                  <a:pt x="8784336" y="360172"/>
                </a:lnTo>
                <a:lnTo>
                  <a:pt x="8784336" y="1800860"/>
                </a:lnTo>
                <a:lnTo>
                  <a:pt x="8781047" y="1849725"/>
                </a:lnTo>
                <a:lnTo>
                  <a:pt x="8771467" y="1896595"/>
                </a:lnTo>
                <a:lnTo>
                  <a:pt x="8756026" y="1941040"/>
                </a:lnTo>
                <a:lnTo>
                  <a:pt x="8735154" y="1982629"/>
                </a:lnTo>
                <a:lnTo>
                  <a:pt x="8709278" y="2020935"/>
                </a:lnTo>
                <a:lnTo>
                  <a:pt x="8678830" y="2055526"/>
                </a:lnTo>
                <a:lnTo>
                  <a:pt x="8644239" y="2085974"/>
                </a:lnTo>
                <a:lnTo>
                  <a:pt x="8605933" y="2111850"/>
                </a:lnTo>
                <a:lnTo>
                  <a:pt x="8564344" y="2132722"/>
                </a:lnTo>
                <a:lnTo>
                  <a:pt x="8519899" y="2148163"/>
                </a:lnTo>
                <a:lnTo>
                  <a:pt x="8473029" y="2157743"/>
                </a:lnTo>
                <a:lnTo>
                  <a:pt x="8424164" y="2161032"/>
                </a:lnTo>
                <a:lnTo>
                  <a:pt x="360184" y="2161032"/>
                </a:lnTo>
                <a:lnTo>
                  <a:pt x="311310" y="2157743"/>
                </a:lnTo>
                <a:lnTo>
                  <a:pt x="264434" y="2148163"/>
                </a:lnTo>
                <a:lnTo>
                  <a:pt x="219986" y="2132722"/>
                </a:lnTo>
                <a:lnTo>
                  <a:pt x="178394" y="2111850"/>
                </a:lnTo>
                <a:lnTo>
                  <a:pt x="140088" y="2085974"/>
                </a:lnTo>
                <a:lnTo>
                  <a:pt x="105497" y="2055526"/>
                </a:lnTo>
                <a:lnTo>
                  <a:pt x="75050" y="2020935"/>
                </a:lnTo>
                <a:lnTo>
                  <a:pt x="49176" y="1982629"/>
                </a:lnTo>
                <a:lnTo>
                  <a:pt x="28305" y="1941040"/>
                </a:lnTo>
                <a:lnTo>
                  <a:pt x="12866" y="1896595"/>
                </a:lnTo>
                <a:lnTo>
                  <a:pt x="3288" y="1849725"/>
                </a:lnTo>
                <a:lnTo>
                  <a:pt x="0" y="1800860"/>
                </a:lnTo>
                <a:lnTo>
                  <a:pt x="0" y="360172"/>
                </a:lnTo>
                <a:close/>
              </a:path>
            </a:pathLst>
          </a:custGeom>
          <a:ln w="27432">
            <a:solidFill>
              <a:srgbClr val="000000"/>
            </a:solidFill>
          </a:ln>
        </p:spPr>
        <p:txBody>
          <a:bodyPr wrap="square" lIns="0" tIns="0" rIns="0" bIns="0" rtlCol="0"/>
          <a:lstStyle/>
          <a:p>
            <a:r>
              <a:rPr lang="ja-JP" altLang="en-US" sz="2400" dirty="0">
                <a:latin typeface="HGS創英角ﾎﾟｯﾌﾟ体" panose="040B0A00000000000000" pitchFamily="50" charset="-128"/>
                <a:ea typeface="HGS創英角ﾎﾟｯﾌﾟ体" panose="040B0A00000000000000" pitchFamily="50" charset="-128"/>
              </a:rPr>
              <a:t>　　　　　</a:t>
            </a:r>
            <a:endParaRPr lang="en-US" altLang="ja-JP" sz="2400" dirty="0">
              <a:latin typeface="HGS創英角ﾎﾟｯﾌﾟ体" panose="040B0A00000000000000" pitchFamily="50" charset="-128"/>
              <a:ea typeface="HGS創英角ﾎﾟｯﾌﾟ体" panose="040B0A00000000000000" pitchFamily="50" charset="-128"/>
            </a:endParaRPr>
          </a:p>
          <a:p>
            <a:br>
              <a:rPr lang="en-US" altLang="ja-JP" sz="2400" dirty="0">
                <a:latin typeface="HGS創英角ﾎﾟｯﾌﾟ体" panose="040B0A00000000000000" pitchFamily="50" charset="-128"/>
                <a:ea typeface="HGS創英角ﾎﾟｯﾌﾟ体" panose="040B0A00000000000000" pitchFamily="50" charset="-128"/>
              </a:rPr>
            </a:br>
            <a:r>
              <a:rPr lang="ja-JP" altLang="en-US" sz="2400" dirty="0">
                <a:latin typeface="HGS創英角ﾎﾟｯﾌﾟ体" panose="040B0A00000000000000" pitchFamily="50" charset="-128"/>
                <a:ea typeface="HGS創英角ﾎﾟｯﾌﾟ体" panose="040B0A00000000000000" pitchFamily="50" charset="-128"/>
              </a:rPr>
              <a:t>　　　　　</a:t>
            </a:r>
            <a:r>
              <a:rPr lang="ja-JP" altLang="en-US" sz="2200" dirty="0">
                <a:latin typeface="HGS創英角ﾎﾟｯﾌﾟ体" panose="040B0A00000000000000" pitchFamily="50" charset="-128"/>
                <a:ea typeface="HGS創英角ﾎﾟｯﾌﾟ体" panose="040B0A00000000000000" pitchFamily="50" charset="-128"/>
              </a:rPr>
              <a:t>・</a:t>
            </a:r>
            <a:r>
              <a:rPr lang="ja-JP" altLang="en-US" sz="2200" dirty="0">
                <a:latin typeface="HGP創英角ﾎﾟｯﾌﾟ体" panose="040B0A00000000000000" pitchFamily="50" charset="-128"/>
                <a:ea typeface="HGP創英角ﾎﾟｯﾌﾟ体" panose="040B0A00000000000000" pitchFamily="50" charset="-128"/>
              </a:rPr>
              <a:t>人間の能力を発揮し，無限の可能性を引き出す</a:t>
            </a:r>
            <a:br>
              <a:rPr lang="ja-JP" altLang="en-US" sz="2200" dirty="0">
                <a:latin typeface="HGP創英角ﾎﾟｯﾌﾟ体" panose="040B0A00000000000000" pitchFamily="50" charset="-128"/>
                <a:ea typeface="HGP創英角ﾎﾟｯﾌﾟ体" panose="040B0A00000000000000" pitchFamily="50" charset="-128"/>
              </a:rPr>
            </a:br>
            <a:endParaRPr lang="ja-JP" altLang="en-US" sz="2200" dirty="0">
              <a:latin typeface="HGP創英角ﾎﾟｯﾌﾟ体" panose="040B0A00000000000000" pitchFamily="50" charset="-128"/>
              <a:ea typeface="HGP創英角ﾎﾟｯﾌﾟ体" panose="040B0A00000000000000" pitchFamily="50" charset="-128"/>
            </a:endParaRPr>
          </a:p>
          <a:p>
            <a:r>
              <a:rPr lang="ja-JP" altLang="en-US" sz="2200" dirty="0">
                <a:latin typeface="HGP創英角ﾎﾟｯﾌﾟ体" panose="040B0A00000000000000" pitchFamily="50" charset="-128"/>
                <a:ea typeface="HGP創英角ﾎﾟｯﾌﾟ体" panose="040B0A00000000000000" pitchFamily="50" charset="-128"/>
              </a:rPr>
              <a:t>　　　        　 ・</a:t>
            </a:r>
            <a:r>
              <a:rPr lang="ja-JP" altLang="en-US" sz="2200" dirty="0">
                <a:solidFill>
                  <a:srgbClr val="FF0000"/>
                </a:solidFill>
                <a:latin typeface="HGP創英角ﾎﾟｯﾌﾟ体" panose="040B0A00000000000000" pitchFamily="50" charset="-128"/>
                <a:ea typeface="HGP創英角ﾎﾟｯﾌﾟ体" panose="040B0A00000000000000" pitchFamily="50" charset="-128"/>
              </a:rPr>
              <a:t>人間性を尊重して，生きがいのある明るい職場をつくる</a:t>
            </a:r>
          </a:p>
          <a:p>
            <a:r>
              <a:rPr lang="ja-JP" altLang="en-US" sz="2200" dirty="0">
                <a:latin typeface="HGP創英角ﾎﾟｯﾌﾟ体" panose="040B0A00000000000000" pitchFamily="50" charset="-128"/>
                <a:ea typeface="HGP創英角ﾎﾟｯﾌﾟ体" panose="040B0A00000000000000" pitchFamily="50" charset="-128"/>
              </a:rPr>
              <a:t>　　　　 　</a:t>
            </a:r>
            <a:br>
              <a:rPr lang="ja-JP" altLang="en-US" sz="2200" dirty="0">
                <a:latin typeface="HGP創英角ﾎﾟｯﾌﾟ体" panose="040B0A00000000000000" pitchFamily="50" charset="-128"/>
                <a:ea typeface="HGP創英角ﾎﾟｯﾌﾟ体" panose="040B0A00000000000000" pitchFamily="50" charset="-128"/>
              </a:rPr>
            </a:br>
            <a:r>
              <a:rPr lang="ja-JP" altLang="en-US" sz="2200" dirty="0">
                <a:latin typeface="HGP創英角ﾎﾟｯﾌﾟ体" panose="040B0A00000000000000" pitchFamily="50" charset="-128"/>
                <a:ea typeface="HGP創英角ﾎﾟｯﾌﾟ体" panose="040B0A00000000000000" pitchFamily="50" charset="-128"/>
              </a:rPr>
              <a:t>　             　・</a:t>
            </a:r>
            <a:r>
              <a:rPr lang="ja-JP" altLang="en-US" sz="2200" dirty="0">
                <a:solidFill>
                  <a:srgbClr val="0000FF"/>
                </a:solidFill>
                <a:latin typeface="HGP創英角ﾎﾟｯﾌﾟ体" panose="040B0A00000000000000" pitchFamily="50" charset="-128"/>
                <a:ea typeface="HGP創英角ﾎﾟｯﾌﾟ体" panose="040B0A00000000000000" pitchFamily="50" charset="-128"/>
              </a:rPr>
              <a:t>企業の体質改善・発展に寄与する</a:t>
            </a:r>
          </a:p>
        </p:txBody>
      </p:sp>
      <p:sp>
        <p:nvSpPr>
          <p:cNvPr id="356358" name="Text Box 6">
            <a:extLst>
              <a:ext uri="{FF2B5EF4-FFF2-40B4-BE49-F238E27FC236}">
                <a16:creationId xmlns:a16="http://schemas.microsoft.com/office/drawing/2014/main" id="{818D9358-3320-487F-9D39-F8AA109CF7EF}"/>
              </a:ext>
            </a:extLst>
          </p:cNvPr>
          <p:cNvSpPr txBox="1">
            <a:spLocks noChangeArrowheads="1"/>
          </p:cNvSpPr>
          <p:nvPr/>
        </p:nvSpPr>
        <p:spPr bwMode="auto">
          <a:xfrm>
            <a:off x="309610" y="4682021"/>
            <a:ext cx="1366838" cy="406400"/>
          </a:xfrm>
          <a:prstGeom prst="rect">
            <a:avLst/>
          </a:prstGeom>
          <a:solidFill>
            <a:srgbClr val="EFFFFF"/>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rIns="36000"/>
          <a:lstStyle/>
          <a:p>
            <a:pPr>
              <a:spcBef>
                <a:spcPct val="50000"/>
              </a:spcBef>
            </a:pPr>
            <a:r>
              <a:rPr lang="ja-JP" altLang="en-US" sz="2000" dirty="0">
                <a:solidFill>
                  <a:srgbClr val="701C54"/>
                </a:solidFill>
                <a:latin typeface="HGP創英角ﾎﾟｯﾌﾟ体" panose="040B0A00000000000000" pitchFamily="50" charset="-128"/>
                <a:ea typeface="HGP創英角ﾎﾟｯﾌﾟ体" panose="040B0A00000000000000" pitchFamily="50" charset="-128"/>
              </a:rPr>
              <a:t>自分のため</a:t>
            </a:r>
          </a:p>
        </p:txBody>
      </p:sp>
      <p:sp>
        <p:nvSpPr>
          <p:cNvPr id="356359" name="Text Box 7">
            <a:extLst>
              <a:ext uri="{FF2B5EF4-FFF2-40B4-BE49-F238E27FC236}">
                <a16:creationId xmlns:a16="http://schemas.microsoft.com/office/drawing/2014/main" id="{6C162988-B33A-46EA-97DF-6F2836AA6E4E}"/>
              </a:ext>
            </a:extLst>
          </p:cNvPr>
          <p:cNvSpPr txBox="1">
            <a:spLocks noChangeArrowheads="1"/>
          </p:cNvSpPr>
          <p:nvPr/>
        </p:nvSpPr>
        <p:spPr bwMode="auto">
          <a:xfrm>
            <a:off x="309610" y="5381008"/>
            <a:ext cx="1366838" cy="406400"/>
          </a:xfrm>
          <a:prstGeom prst="rect">
            <a:avLst/>
          </a:prstGeom>
          <a:solidFill>
            <a:srgbClr val="EFFFFF"/>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rIns="36000"/>
          <a:lstStyle/>
          <a:p>
            <a:pPr>
              <a:spcBef>
                <a:spcPct val="50000"/>
              </a:spcBef>
            </a:pPr>
            <a:r>
              <a:rPr lang="ja-JP" altLang="en-US" sz="2000" dirty="0">
                <a:solidFill>
                  <a:srgbClr val="FF0000"/>
                </a:solidFill>
                <a:latin typeface="HGP創英角ﾎﾟｯﾌﾟ体" panose="040B0A00000000000000" pitchFamily="50" charset="-128"/>
                <a:ea typeface="HGP創英角ﾎﾟｯﾌﾟ体" panose="040B0A00000000000000" pitchFamily="50" charset="-128"/>
              </a:rPr>
              <a:t>仲間のため</a:t>
            </a:r>
          </a:p>
        </p:txBody>
      </p:sp>
      <p:sp>
        <p:nvSpPr>
          <p:cNvPr id="356360" name="Text Box 8">
            <a:extLst>
              <a:ext uri="{FF2B5EF4-FFF2-40B4-BE49-F238E27FC236}">
                <a16:creationId xmlns:a16="http://schemas.microsoft.com/office/drawing/2014/main" id="{7C7EC6A7-AB1B-48E1-8AEA-2714398FD399}"/>
              </a:ext>
            </a:extLst>
          </p:cNvPr>
          <p:cNvSpPr txBox="1">
            <a:spLocks noChangeArrowheads="1"/>
          </p:cNvSpPr>
          <p:nvPr/>
        </p:nvSpPr>
        <p:spPr bwMode="auto">
          <a:xfrm>
            <a:off x="309610" y="6079995"/>
            <a:ext cx="1366838" cy="406400"/>
          </a:xfrm>
          <a:prstGeom prst="rect">
            <a:avLst/>
          </a:prstGeom>
          <a:solidFill>
            <a:srgbClr val="EFFFFF"/>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rIns="36000"/>
          <a:lstStyle/>
          <a:p>
            <a:pPr>
              <a:spcBef>
                <a:spcPct val="50000"/>
              </a:spcBef>
            </a:pPr>
            <a:r>
              <a:rPr lang="ja-JP" altLang="en-US" sz="2000" dirty="0">
                <a:solidFill>
                  <a:srgbClr val="0033CC"/>
                </a:solidFill>
                <a:latin typeface="HGP創英角ﾎﾟｯﾌﾟ体" panose="040B0A00000000000000" pitchFamily="50" charset="-128"/>
                <a:ea typeface="HGP創英角ﾎﾟｯﾌﾟ体" panose="040B0A00000000000000" pitchFamily="50" charset="-128"/>
              </a:rPr>
              <a:t>会社のため</a:t>
            </a:r>
          </a:p>
        </p:txBody>
      </p:sp>
      <p:sp>
        <p:nvSpPr>
          <p:cNvPr id="15" name="object 3">
            <a:extLst>
              <a:ext uri="{FF2B5EF4-FFF2-40B4-BE49-F238E27FC236}">
                <a16:creationId xmlns:a16="http://schemas.microsoft.com/office/drawing/2014/main" id="{296DC446-7B36-44BD-BD11-D398A1971EB1}"/>
              </a:ext>
            </a:extLst>
          </p:cNvPr>
          <p:cNvSpPr txBox="1">
            <a:spLocks/>
          </p:cNvSpPr>
          <p:nvPr/>
        </p:nvSpPr>
        <p:spPr>
          <a:xfrm>
            <a:off x="181355" y="30163"/>
            <a:ext cx="8429245" cy="511422"/>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841375" algn="l"/>
              </a:tabLst>
            </a:pPr>
            <a:r>
              <a:rPr lang="ja-JP" altLang="en-US" sz="3600" spc="-5" dirty="0">
                <a:latin typeface="HGP創英角ﾎﾟｯﾌﾟ体" panose="040B0A00000000000000" pitchFamily="50" charset="-128"/>
                <a:ea typeface="HGP創英角ﾎﾟｯﾌﾟ体" panose="040B0A00000000000000" pitchFamily="50" charset="-128"/>
              </a:rPr>
              <a:t>４）ＱＣサークル活動の基本理念</a:t>
            </a:r>
            <a:r>
              <a:rPr lang="ja-JP" altLang="en-US" sz="2400" spc="-5" dirty="0">
                <a:latin typeface="HGP創英角ﾎﾟｯﾌﾟ体" panose="040B0A00000000000000" pitchFamily="50" charset="-128"/>
                <a:ea typeface="HGP創英角ﾎﾟｯﾌﾟ体" panose="040B0A00000000000000" pitchFamily="50" charset="-128"/>
              </a:rPr>
              <a:t>（目的）</a:t>
            </a:r>
            <a:endParaRPr lang="ja-JP" altLang="en-US" sz="3600" dirty="0">
              <a:latin typeface="HGP創英角ﾎﾟｯﾌﾟ体" panose="040B0A00000000000000" pitchFamily="50" charset="-128"/>
              <a:ea typeface="HGP創英角ﾎﾟｯﾌﾟ体" panose="040B0A00000000000000" pitchFamily="50" charset="-128"/>
            </a:endParaRPr>
          </a:p>
        </p:txBody>
      </p:sp>
      <p:sp>
        <p:nvSpPr>
          <p:cNvPr id="18" name="object 8">
            <a:extLst>
              <a:ext uri="{FF2B5EF4-FFF2-40B4-BE49-F238E27FC236}">
                <a16:creationId xmlns:a16="http://schemas.microsoft.com/office/drawing/2014/main" id="{C6F14172-E661-41E0-9F21-F8BB56C3638F}"/>
              </a:ext>
            </a:extLst>
          </p:cNvPr>
          <p:cNvSpPr/>
          <p:nvPr/>
        </p:nvSpPr>
        <p:spPr>
          <a:xfrm>
            <a:off x="184060" y="657047"/>
            <a:ext cx="8623742" cy="2916660"/>
          </a:xfrm>
          <a:custGeom>
            <a:avLst/>
            <a:gdLst/>
            <a:ahLst/>
            <a:cxnLst/>
            <a:rect l="l" t="t" r="r" b="b"/>
            <a:pathLst>
              <a:path w="8784590" h="2161540">
                <a:moveTo>
                  <a:pt x="0" y="360172"/>
                </a:moveTo>
                <a:lnTo>
                  <a:pt x="3288" y="311306"/>
                </a:lnTo>
                <a:lnTo>
                  <a:pt x="12866" y="264436"/>
                </a:lnTo>
                <a:lnTo>
                  <a:pt x="28305" y="219991"/>
                </a:lnTo>
                <a:lnTo>
                  <a:pt x="49176" y="178402"/>
                </a:lnTo>
                <a:lnTo>
                  <a:pt x="75050" y="140096"/>
                </a:lnTo>
                <a:lnTo>
                  <a:pt x="105497" y="105505"/>
                </a:lnTo>
                <a:lnTo>
                  <a:pt x="140088" y="75057"/>
                </a:lnTo>
                <a:lnTo>
                  <a:pt x="178394" y="49181"/>
                </a:lnTo>
                <a:lnTo>
                  <a:pt x="219986" y="28309"/>
                </a:lnTo>
                <a:lnTo>
                  <a:pt x="264434" y="12868"/>
                </a:lnTo>
                <a:lnTo>
                  <a:pt x="311310" y="3288"/>
                </a:lnTo>
                <a:lnTo>
                  <a:pt x="360184" y="0"/>
                </a:lnTo>
                <a:lnTo>
                  <a:pt x="8424164" y="0"/>
                </a:lnTo>
                <a:lnTo>
                  <a:pt x="8473029" y="3288"/>
                </a:lnTo>
                <a:lnTo>
                  <a:pt x="8519899" y="12868"/>
                </a:lnTo>
                <a:lnTo>
                  <a:pt x="8564344" y="28309"/>
                </a:lnTo>
                <a:lnTo>
                  <a:pt x="8605933" y="49181"/>
                </a:lnTo>
                <a:lnTo>
                  <a:pt x="8644239" y="75057"/>
                </a:lnTo>
                <a:lnTo>
                  <a:pt x="8678830" y="105505"/>
                </a:lnTo>
                <a:lnTo>
                  <a:pt x="8709278" y="140096"/>
                </a:lnTo>
                <a:lnTo>
                  <a:pt x="8735154" y="178402"/>
                </a:lnTo>
                <a:lnTo>
                  <a:pt x="8756026" y="219991"/>
                </a:lnTo>
                <a:lnTo>
                  <a:pt x="8771467" y="264436"/>
                </a:lnTo>
                <a:lnTo>
                  <a:pt x="8781047" y="311306"/>
                </a:lnTo>
                <a:lnTo>
                  <a:pt x="8784336" y="360172"/>
                </a:lnTo>
                <a:lnTo>
                  <a:pt x="8784336" y="1800860"/>
                </a:lnTo>
                <a:lnTo>
                  <a:pt x="8781047" y="1849725"/>
                </a:lnTo>
                <a:lnTo>
                  <a:pt x="8771467" y="1896595"/>
                </a:lnTo>
                <a:lnTo>
                  <a:pt x="8756026" y="1941040"/>
                </a:lnTo>
                <a:lnTo>
                  <a:pt x="8735154" y="1982629"/>
                </a:lnTo>
                <a:lnTo>
                  <a:pt x="8709278" y="2020935"/>
                </a:lnTo>
                <a:lnTo>
                  <a:pt x="8678830" y="2055526"/>
                </a:lnTo>
                <a:lnTo>
                  <a:pt x="8644239" y="2085974"/>
                </a:lnTo>
                <a:lnTo>
                  <a:pt x="8605933" y="2111850"/>
                </a:lnTo>
                <a:lnTo>
                  <a:pt x="8564344" y="2132722"/>
                </a:lnTo>
                <a:lnTo>
                  <a:pt x="8519899" y="2148163"/>
                </a:lnTo>
                <a:lnTo>
                  <a:pt x="8473029" y="2157743"/>
                </a:lnTo>
                <a:lnTo>
                  <a:pt x="8424164" y="2161032"/>
                </a:lnTo>
                <a:lnTo>
                  <a:pt x="360184" y="2161032"/>
                </a:lnTo>
                <a:lnTo>
                  <a:pt x="311310" y="2157743"/>
                </a:lnTo>
                <a:lnTo>
                  <a:pt x="264434" y="2148163"/>
                </a:lnTo>
                <a:lnTo>
                  <a:pt x="219986" y="2132722"/>
                </a:lnTo>
                <a:lnTo>
                  <a:pt x="178394" y="2111850"/>
                </a:lnTo>
                <a:lnTo>
                  <a:pt x="140088" y="2085974"/>
                </a:lnTo>
                <a:lnTo>
                  <a:pt x="105497" y="2055526"/>
                </a:lnTo>
                <a:lnTo>
                  <a:pt x="75050" y="2020935"/>
                </a:lnTo>
                <a:lnTo>
                  <a:pt x="49176" y="1982629"/>
                </a:lnTo>
                <a:lnTo>
                  <a:pt x="28305" y="1941040"/>
                </a:lnTo>
                <a:lnTo>
                  <a:pt x="12866" y="1896595"/>
                </a:lnTo>
                <a:lnTo>
                  <a:pt x="3288" y="1849725"/>
                </a:lnTo>
                <a:lnTo>
                  <a:pt x="0" y="1800860"/>
                </a:lnTo>
                <a:lnTo>
                  <a:pt x="0" y="360172"/>
                </a:lnTo>
                <a:close/>
              </a:path>
            </a:pathLst>
          </a:custGeom>
          <a:ln w="27432">
            <a:solidFill>
              <a:srgbClr val="000000"/>
            </a:solidFill>
          </a:ln>
        </p:spPr>
        <p:txBody>
          <a:bodyPr wrap="square" lIns="0" tIns="108000" rIns="0" bIns="0" rtlCol="0"/>
          <a:lstStyle/>
          <a:p>
            <a:r>
              <a:rPr lang="ja-JP" altLang="en-US" sz="2400" dirty="0">
                <a:latin typeface="HGP創英角ﾎﾟｯﾌﾟ体" panose="040B0A00000000000000" pitchFamily="50" charset="-128"/>
                <a:ea typeface="HGP創英角ﾎﾟｯﾌﾟ体" panose="040B0A00000000000000" pitchFamily="50" charset="-128"/>
              </a:rPr>
              <a:t>　この活動は，</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会合</a:t>
            </a:r>
            <a:r>
              <a:rPr lang="ja-JP" altLang="en-US" sz="2400" dirty="0">
                <a:latin typeface="HGP創英角ﾎﾟｯﾌﾟ体" panose="040B0A00000000000000" pitchFamily="50" charset="-128"/>
                <a:ea typeface="HGP創英角ﾎﾟｯﾌﾟ体" panose="040B0A00000000000000" pitchFamily="50" charset="-128"/>
              </a:rPr>
              <a:t>と</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改善を繰り返しながら，</a:t>
            </a:r>
            <a:br>
              <a:rPr lang="en-US" altLang="ja-JP" sz="2400" dirty="0">
                <a:solidFill>
                  <a:srgbClr val="0000FF"/>
                </a:solidFill>
                <a:latin typeface="HGP創英角ﾎﾟｯﾌﾟ体" panose="040B0A00000000000000" pitchFamily="50" charset="-128"/>
                <a:ea typeface="HGP創英角ﾎﾟｯﾌﾟ体" panose="040B0A00000000000000" pitchFamily="50" charset="-128"/>
              </a:rPr>
            </a:b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　　 </a:t>
            </a:r>
            <a:r>
              <a:rPr lang="en-US" altLang="ja-JP" sz="2400" dirty="0">
                <a:latin typeface="HGP創英角ﾎﾟｯﾌﾟ体" panose="040B0A00000000000000" pitchFamily="50" charset="-128"/>
                <a:ea typeface="HGP創英角ﾎﾟｯﾌﾟ体" panose="040B0A00000000000000" pitchFamily="50" charset="-128"/>
              </a:rPr>
              <a:t>(</a:t>
            </a:r>
            <a:r>
              <a:rPr lang="ja-JP" altLang="en-US" sz="2400" dirty="0">
                <a:latin typeface="HGP創英角ﾎﾟｯﾌﾟ体" panose="040B0A00000000000000" pitchFamily="50" charset="-128"/>
                <a:ea typeface="HGP創英角ﾎﾟｯﾌﾟ体" panose="040B0A00000000000000" pitchFamily="50" charset="-128"/>
              </a:rPr>
              <a:t>データをとって　現状調査・維持改善）</a:t>
            </a:r>
            <a:br>
              <a:rPr lang="en-US" altLang="ja-JP" sz="2400" dirty="0">
                <a:latin typeface="HGP創英角ﾎﾟｯﾌﾟ体" panose="040B0A00000000000000" pitchFamily="50" charset="-128"/>
                <a:ea typeface="HGP創英角ﾎﾟｯﾌﾟ体" panose="040B0A00000000000000" pitchFamily="50" charset="-128"/>
              </a:rPr>
            </a:br>
            <a:r>
              <a:rPr lang="ja-JP" altLang="en-US" sz="2400" dirty="0">
                <a:latin typeface="HGP創英角ﾎﾟｯﾌﾟ体" panose="040B0A00000000000000" pitchFamily="50" charset="-128"/>
                <a:ea typeface="HGP創英角ﾎﾟｯﾌﾟ体" panose="040B0A00000000000000" pitchFamily="50" charset="-128"/>
              </a:rPr>
              <a:t>　･今まで知らなかった事柄に気づいたり，</a:t>
            </a:r>
            <a:br>
              <a:rPr lang="en-US" altLang="ja-JP" sz="2400" dirty="0">
                <a:latin typeface="HGP創英角ﾎﾟｯﾌﾟ体" panose="040B0A00000000000000" pitchFamily="50" charset="-128"/>
                <a:ea typeface="HGP創英角ﾎﾟｯﾌﾟ体" panose="040B0A00000000000000" pitchFamily="50" charset="-128"/>
              </a:rPr>
            </a:br>
            <a:r>
              <a:rPr lang="ja-JP" altLang="en-US" sz="2400" dirty="0">
                <a:latin typeface="HGP創英角ﾎﾟｯﾌﾟ体" panose="040B0A00000000000000" pitchFamily="50" charset="-128"/>
                <a:ea typeface="HGP創英角ﾎﾟｯﾌﾟ体" panose="040B0A00000000000000" pitchFamily="50" charset="-128"/>
              </a:rPr>
              <a:t>　　お互いに磨き合うことで</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成長</a:t>
            </a:r>
            <a:r>
              <a:rPr lang="ja-JP" altLang="en-US" sz="2400" dirty="0">
                <a:latin typeface="HGP創英角ﾎﾟｯﾌﾟ体" panose="040B0A00000000000000" pitchFamily="50" charset="-128"/>
                <a:ea typeface="HGP創英角ﾎﾟｯﾌﾟ体" panose="040B0A00000000000000" pitchFamily="50" charset="-128"/>
              </a:rPr>
              <a:t>し，</a:t>
            </a:r>
            <a:endParaRPr lang="en-US" altLang="ja-JP" sz="2400" dirty="0">
              <a:latin typeface="HGP創英角ﾎﾟｯﾌﾟ体" panose="040B0A00000000000000" pitchFamily="50" charset="-128"/>
              <a:ea typeface="HGP創英角ﾎﾟｯﾌﾟ体" panose="040B0A00000000000000" pitchFamily="50" charset="-128"/>
            </a:endParaRPr>
          </a:p>
          <a:p>
            <a:r>
              <a:rPr lang="ja-JP" altLang="en-US" sz="2400" dirty="0">
                <a:latin typeface="HGP創英角ﾎﾟｯﾌﾟ体" panose="040B0A00000000000000" pitchFamily="50" charset="-128"/>
                <a:ea typeface="HGP創英角ﾎﾟｯﾌﾟ体" panose="040B0A00000000000000" pitchFamily="50" charset="-128"/>
              </a:rPr>
              <a:t>　･みんなの</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意見</a:t>
            </a:r>
            <a:r>
              <a:rPr lang="ja-JP" altLang="en-US" sz="2400" dirty="0">
                <a:latin typeface="HGP創英角ﾎﾟｯﾌﾟ体" panose="040B0A00000000000000" pitchFamily="50" charset="-128"/>
                <a:ea typeface="HGP創英角ﾎﾟｯﾌﾟ体" panose="040B0A00000000000000" pitchFamily="50" charset="-128"/>
              </a:rPr>
              <a:t>を</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尊重</a:t>
            </a:r>
            <a:r>
              <a:rPr lang="ja-JP" altLang="en-US" sz="2400" dirty="0">
                <a:latin typeface="HGP創英角ﾎﾟｯﾌﾟ体" panose="040B0A00000000000000" pitchFamily="50" charset="-128"/>
                <a:ea typeface="HGP創英角ﾎﾟｯﾌﾟ体" panose="040B0A00000000000000" pitchFamily="50" charset="-128"/>
              </a:rPr>
              <a:t>することで</a:t>
            </a:r>
            <a:r>
              <a:rPr lang="ja-JP" altLang="en-US" sz="2800" dirty="0">
                <a:solidFill>
                  <a:srgbClr val="FF0000"/>
                </a:solidFill>
                <a:latin typeface="HGP創英角ﾎﾟｯﾌﾟ体" panose="040B0A00000000000000" pitchFamily="50" charset="-128"/>
                <a:ea typeface="HGP創英角ﾎﾟｯﾌﾟ体" panose="040B0A00000000000000" pitchFamily="50" charset="-128"/>
              </a:rPr>
              <a:t>チームワークを高め</a:t>
            </a:r>
            <a:endParaRPr lang="en-US" altLang="ja-JP" sz="2400" dirty="0">
              <a:solidFill>
                <a:srgbClr val="FF0000"/>
              </a:solidFill>
              <a:latin typeface="HGP創英角ﾎﾟｯﾌﾟ体" panose="040B0A00000000000000" pitchFamily="50" charset="-128"/>
              <a:ea typeface="HGP創英角ﾎﾟｯﾌﾟ体" panose="040B0A00000000000000" pitchFamily="50" charset="-128"/>
            </a:endParaRPr>
          </a:p>
          <a:p>
            <a:r>
              <a:rPr lang="ja-JP" altLang="en-US" sz="2400" dirty="0">
                <a:latin typeface="HGP創英角ﾎﾟｯﾌﾟ体" panose="040B0A00000000000000" pitchFamily="50" charset="-128"/>
                <a:ea typeface="HGP創英角ﾎﾟｯﾌﾟ体" panose="040B0A00000000000000" pitchFamily="50" charset="-128"/>
              </a:rPr>
              <a:t>　</a:t>
            </a:r>
            <a:br>
              <a:rPr lang="en-US" altLang="ja-JP" sz="2400" dirty="0">
                <a:latin typeface="HGP創英角ﾎﾟｯﾌﾟ体" panose="040B0A00000000000000" pitchFamily="50" charset="-128"/>
                <a:ea typeface="HGP創英角ﾎﾟｯﾌﾟ体" panose="040B0A00000000000000" pitchFamily="50" charset="-128"/>
              </a:rPr>
            </a:br>
            <a:r>
              <a:rPr lang="ja-JP" altLang="en-US" sz="2400" dirty="0">
                <a:latin typeface="HGP創英角ﾎﾟｯﾌﾟ体" panose="040B0A00000000000000" pitchFamily="50" charset="-128"/>
                <a:ea typeface="HGP創英角ﾎﾟｯﾌﾟ体" panose="040B0A00000000000000" pitchFamily="50" charset="-128"/>
              </a:rPr>
              <a:t>　･それを</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仕事に結びつけるため</a:t>
            </a:r>
            <a:r>
              <a:rPr lang="ja-JP" altLang="en-US" sz="2400" dirty="0">
                <a:latin typeface="HGP創英角ﾎﾟｯﾌﾟ体" panose="040B0A00000000000000" pitchFamily="50" charset="-128"/>
                <a:ea typeface="HGP創英角ﾎﾟｯﾌﾟ体" panose="040B0A00000000000000" pitchFamily="50" charset="-128"/>
              </a:rPr>
              <a:t>の</a:t>
            </a:r>
            <a:r>
              <a:rPr lang="en-US" altLang="ja-JP" sz="2400" dirty="0">
                <a:latin typeface="HGP創英角ﾎﾟｯﾌﾟ体" panose="040B0A00000000000000" pitchFamily="50" charset="-128"/>
                <a:ea typeface="HGP創英角ﾎﾟｯﾌﾟ体" panose="040B0A00000000000000" pitchFamily="50" charset="-128"/>
              </a:rPr>
              <a:t>｢</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手段</a:t>
            </a:r>
            <a:r>
              <a:rPr lang="en-US" altLang="ja-JP" sz="2400" dirty="0">
                <a:latin typeface="HGP創英角ﾎﾟｯﾌﾟ体" panose="040B0A00000000000000" pitchFamily="50" charset="-128"/>
                <a:ea typeface="HGP創英角ﾎﾟｯﾌﾟ体" panose="040B0A00000000000000" pitchFamily="50" charset="-128"/>
              </a:rPr>
              <a:t>｣</a:t>
            </a:r>
            <a:endParaRPr lang="ja-JP" altLang="en-US" sz="2400" dirty="0">
              <a:latin typeface="HGP創英角ﾎﾟｯﾌﾟ体" panose="040B0A00000000000000" pitchFamily="50" charset="-128"/>
              <a:ea typeface="HGP創英角ﾎﾟｯﾌﾟ体" panose="040B0A00000000000000" pitchFamily="50" charset="-128"/>
            </a:endParaRPr>
          </a:p>
        </p:txBody>
      </p:sp>
      <p:sp>
        <p:nvSpPr>
          <p:cNvPr id="2" name="四角形: 角を丸くする 1">
            <a:extLst>
              <a:ext uri="{FF2B5EF4-FFF2-40B4-BE49-F238E27FC236}">
                <a16:creationId xmlns:a16="http://schemas.microsoft.com/office/drawing/2014/main" id="{F51B53CE-6EBF-4DBB-9224-AAAD0423F503}"/>
              </a:ext>
            </a:extLst>
          </p:cNvPr>
          <p:cNvSpPr/>
          <p:nvPr/>
        </p:nvSpPr>
        <p:spPr>
          <a:xfrm>
            <a:off x="1412111" y="3673636"/>
            <a:ext cx="5590573" cy="662065"/>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tx1"/>
                </a:solidFill>
                <a:latin typeface="HGP創英角ﾎﾟｯﾌﾟ体" panose="040B0A00000000000000" pitchFamily="50" charset="-128"/>
                <a:ea typeface="HGP創英角ﾎﾟｯﾌﾟ体" panose="040B0A00000000000000" pitchFamily="50" charset="-128"/>
              </a:rPr>
              <a:t>ＱＣサークル活動の基本理念</a:t>
            </a:r>
          </a:p>
        </p:txBody>
      </p:sp>
      <p:pic>
        <p:nvPicPr>
          <p:cNvPr id="13" name="図 12">
            <a:extLst>
              <a:ext uri="{FF2B5EF4-FFF2-40B4-BE49-F238E27FC236}">
                <a16:creationId xmlns:a16="http://schemas.microsoft.com/office/drawing/2014/main" id="{00000000-0008-0000-0200-00001F00000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96316" l="0" r="96797">
                        <a14:foregroundMark x1="18861" y1="11053" x2="18861" y2="11053"/>
                        <a14:foregroundMark x1="11032" y1="93684" x2="11032" y2="93684"/>
                        <a14:foregroundMark x1="17438" y1="91053" x2="17438" y2="91053"/>
                        <a14:foregroundMark x1="6762" y1="64211" x2="6762" y2="64211"/>
                        <a14:foregroundMark x1="11032" y1="58421" x2="11032" y2="58421"/>
                        <a14:foregroundMark x1="38078" y1="92105" x2="38078" y2="92105"/>
                        <a14:foregroundMark x1="34875" y1="93158" x2="34875" y2="93158"/>
                        <a14:foregroundMark x1="58363" y1="92105" x2="58363" y2="92105"/>
                        <a14:foregroundMark x1="59431" y1="90000" x2="59431" y2="90000"/>
                        <a14:foregroundMark x1="42349" y1="86842" x2="42349" y2="86842"/>
                        <a14:foregroundMark x1="31673" y1="86842" x2="31673" y2="86842"/>
                        <a14:foregroundMark x1="25623" y1="87368" x2="27758" y2="87368"/>
                        <a14:foregroundMark x1="28826" y1="87368" x2="47331" y2="84737"/>
                        <a14:foregroundMark x1="8541" y1="53684" x2="8541" y2="53684"/>
                        <a14:foregroundMark x1="12456" y1="46842" x2="12456" y2="46842"/>
                        <a14:foregroundMark x1="67972" y1="4211" x2="67972" y2="4211"/>
                        <a14:foregroundMark x1="68683" y1="6316" x2="68683" y2="6316"/>
                        <a14:foregroundMark x1="68327" y1="10000" x2="68327" y2="10000"/>
                        <a14:foregroundMark x1="66904" y1="11579" x2="66904" y2="11579"/>
                        <a14:foregroundMark x1="64769" y1="12105" x2="64769" y2="12105"/>
                        <a14:foregroundMark x1="65480" y1="33684" x2="65480" y2="33684"/>
                        <a14:foregroundMark x1="69751" y1="32632" x2="69751" y2="32632"/>
                        <a14:foregroundMark x1="64769" y1="46842" x2="64769" y2="46842"/>
                        <a14:foregroundMark x1="64413" y1="48421" x2="64413" y2="48421"/>
                        <a14:foregroundMark x1="62989" y1="71579" x2="62989" y2="71579"/>
                        <a14:foregroundMark x1="62989" y1="82105" x2="62989" y2="82105"/>
                        <a14:foregroundMark x1="75801" y1="88947" x2="75801" y2="88947"/>
                        <a14:foregroundMark x1="89324" y1="91579" x2="89324" y2="91579"/>
                        <a14:foregroundMark x1="85409" y1="91579" x2="85409" y2="91579"/>
                        <a14:foregroundMark x1="52313" y1="94211" x2="52313" y2="94211"/>
                      </a14:backgroundRemoval>
                    </a14:imgEffect>
                  </a14:imgLayer>
                </a14:imgProps>
              </a:ext>
            </a:extLst>
          </a:blip>
          <a:stretch>
            <a:fillRect/>
          </a:stretch>
        </p:blipFill>
        <p:spPr>
          <a:xfrm>
            <a:off x="6594120" y="914236"/>
            <a:ext cx="1768049" cy="1209532"/>
          </a:xfrm>
          <a:prstGeom prst="rect">
            <a:avLst/>
          </a:prstGeom>
        </p:spPr>
      </p:pic>
      <p:pic>
        <p:nvPicPr>
          <p:cNvPr id="11" name="Picture 8">
            <a:extLst>
              <a:ext uri="{FF2B5EF4-FFF2-40B4-BE49-F238E27FC236}">
                <a16:creationId xmlns:a16="http://schemas.microsoft.com/office/drawing/2014/main" id="{FB786F06-1455-4994-8B39-4F0304784B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88257" y="4128357"/>
            <a:ext cx="1110231" cy="1148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ject 2">
            <a:extLst>
              <a:ext uri="{FF2B5EF4-FFF2-40B4-BE49-F238E27FC236}">
                <a16:creationId xmlns:a16="http://schemas.microsoft.com/office/drawing/2014/main" id="{BE1D1449-32DD-4E00-993E-13B1756E15B7}"/>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6</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4" name="Text Box 4">
            <a:extLst>
              <a:ext uri="{FF2B5EF4-FFF2-40B4-BE49-F238E27FC236}">
                <a16:creationId xmlns:a16="http://schemas.microsoft.com/office/drawing/2014/main" id="{50F114FE-3D42-448D-898C-01DFCFA81AE2}"/>
              </a:ext>
            </a:extLst>
          </p:cNvPr>
          <p:cNvSpPr txBox="1">
            <a:spLocks noChangeArrowheads="1"/>
          </p:cNvSpPr>
          <p:nvPr/>
        </p:nvSpPr>
        <p:spPr bwMode="auto">
          <a:xfrm>
            <a:off x="392366" y="1585862"/>
            <a:ext cx="7434111" cy="3508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70000"/>
              </a:lnSpc>
              <a:spcBef>
                <a:spcPct val="50000"/>
              </a:spcBef>
            </a:pPr>
            <a:r>
              <a:rPr lang="ja-JP" altLang="en-US" sz="2400" dirty="0">
                <a:solidFill>
                  <a:srgbClr val="CC0000"/>
                </a:solidFill>
                <a:latin typeface="HGP創英角ﾎﾟｯﾌﾟ体" panose="040B0A00000000000000" pitchFamily="50" charset="-128"/>
                <a:ea typeface="HGP創英角ﾎﾟｯﾌﾟ体" panose="040B0A00000000000000" pitchFamily="50" charset="-128"/>
              </a:rPr>
              <a:t>・一人ひとりが職場の問題を解決できる力を身につける</a:t>
            </a:r>
          </a:p>
        </p:txBody>
      </p:sp>
      <p:sp>
        <p:nvSpPr>
          <p:cNvPr id="358405" name="Text Box 5">
            <a:extLst>
              <a:ext uri="{FF2B5EF4-FFF2-40B4-BE49-F238E27FC236}">
                <a16:creationId xmlns:a16="http://schemas.microsoft.com/office/drawing/2014/main" id="{4F5185B1-B95A-4BCE-AE67-6EC9F144AC54}"/>
              </a:ext>
            </a:extLst>
          </p:cNvPr>
          <p:cNvSpPr txBox="1">
            <a:spLocks noChangeArrowheads="1"/>
          </p:cNvSpPr>
          <p:nvPr/>
        </p:nvSpPr>
        <p:spPr bwMode="auto">
          <a:xfrm>
            <a:off x="157312" y="839792"/>
            <a:ext cx="3587750" cy="584775"/>
          </a:xfrm>
          <a:prstGeom prst="rect">
            <a:avLst/>
          </a:prstGeom>
          <a:noFill/>
          <a:ln>
            <a:noFill/>
          </a:ln>
          <a:effectLst/>
        </p:spPr>
        <p:txBody>
          <a:bodyPr>
            <a:spAutoFit/>
          </a:bodyPr>
          <a:lstStyle/>
          <a:p>
            <a:pPr>
              <a:spcBef>
                <a:spcPct val="50000"/>
              </a:spcBef>
            </a:pPr>
            <a:r>
              <a:rPr lang="ja-JP" altLang="en-US" sz="3200" dirty="0">
                <a:solidFill>
                  <a:srgbClr val="0000FF"/>
                </a:solidFill>
                <a:latin typeface="HGP創英角ﾎﾟｯﾌﾟ体" panose="040B0A00000000000000" pitchFamily="50" charset="-128"/>
                <a:ea typeface="HGP創英角ﾎﾟｯﾌﾟ体" panose="040B0A00000000000000" pitchFamily="50" charset="-128"/>
              </a:rPr>
              <a:t>自分のために</a:t>
            </a:r>
          </a:p>
        </p:txBody>
      </p:sp>
      <p:sp>
        <p:nvSpPr>
          <p:cNvPr id="358407" name="Text Box 7">
            <a:extLst>
              <a:ext uri="{FF2B5EF4-FFF2-40B4-BE49-F238E27FC236}">
                <a16:creationId xmlns:a16="http://schemas.microsoft.com/office/drawing/2014/main" id="{5A003F89-CBDA-4E7A-A7E1-CACD7635D15D}"/>
              </a:ext>
            </a:extLst>
          </p:cNvPr>
          <p:cNvSpPr txBox="1">
            <a:spLocks noChangeArrowheads="1"/>
          </p:cNvSpPr>
          <p:nvPr/>
        </p:nvSpPr>
        <p:spPr bwMode="auto">
          <a:xfrm>
            <a:off x="392366" y="3177919"/>
            <a:ext cx="8786174" cy="3508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70000"/>
              </a:lnSpc>
              <a:spcBef>
                <a:spcPct val="50000"/>
              </a:spcBef>
            </a:pPr>
            <a:r>
              <a:rPr lang="ja-JP" altLang="en-US" sz="2400" dirty="0">
                <a:solidFill>
                  <a:srgbClr val="CC0000"/>
                </a:solidFill>
                <a:latin typeface="HGP創英角ﾎﾟｯﾌﾟ体" panose="040B0A00000000000000" pitchFamily="50" charset="-128"/>
                <a:ea typeface="HGP創英角ﾎﾟｯﾌﾟ体" panose="040B0A00000000000000" pitchFamily="50" charset="-128"/>
              </a:rPr>
              <a:t>・相手を認めてチーム ワークを高める</a:t>
            </a:r>
          </a:p>
        </p:txBody>
      </p:sp>
      <p:sp>
        <p:nvSpPr>
          <p:cNvPr id="358408" name="Text Box 8">
            <a:extLst>
              <a:ext uri="{FF2B5EF4-FFF2-40B4-BE49-F238E27FC236}">
                <a16:creationId xmlns:a16="http://schemas.microsoft.com/office/drawing/2014/main" id="{0D8CC10E-80AB-4A7E-AA37-1DB6C871F9C0}"/>
              </a:ext>
            </a:extLst>
          </p:cNvPr>
          <p:cNvSpPr txBox="1">
            <a:spLocks noChangeArrowheads="1"/>
          </p:cNvSpPr>
          <p:nvPr/>
        </p:nvSpPr>
        <p:spPr bwMode="auto">
          <a:xfrm>
            <a:off x="157312" y="2408038"/>
            <a:ext cx="3200400" cy="584775"/>
          </a:xfrm>
          <a:prstGeom prst="rect">
            <a:avLst/>
          </a:prstGeom>
          <a:noFill/>
          <a:ln>
            <a:noFill/>
          </a:ln>
          <a:effectLst/>
        </p:spPr>
        <p:txBody>
          <a:bodyPr>
            <a:spAutoFit/>
          </a:bodyPr>
          <a:lstStyle/>
          <a:p>
            <a:pPr>
              <a:spcBef>
                <a:spcPct val="50000"/>
              </a:spcBef>
            </a:pPr>
            <a:r>
              <a:rPr lang="ja-JP" altLang="en-US" sz="3200" dirty="0">
                <a:solidFill>
                  <a:srgbClr val="0000FF"/>
                </a:solidFill>
                <a:latin typeface="HGP創英角ﾎﾟｯﾌﾟ体" panose="040B0A00000000000000" pitchFamily="50" charset="-128"/>
                <a:ea typeface="HGP創英角ﾎﾟｯﾌﾟ体" panose="040B0A00000000000000" pitchFamily="50" charset="-128"/>
              </a:rPr>
              <a:t>仲間のために</a:t>
            </a:r>
          </a:p>
        </p:txBody>
      </p:sp>
      <p:sp>
        <p:nvSpPr>
          <p:cNvPr id="358410" name="Text Box 10">
            <a:extLst>
              <a:ext uri="{FF2B5EF4-FFF2-40B4-BE49-F238E27FC236}">
                <a16:creationId xmlns:a16="http://schemas.microsoft.com/office/drawing/2014/main" id="{760B24EE-2B78-40A2-88FB-E24BA4D8550F}"/>
              </a:ext>
            </a:extLst>
          </p:cNvPr>
          <p:cNvSpPr txBox="1">
            <a:spLocks noChangeArrowheads="1"/>
          </p:cNvSpPr>
          <p:nvPr/>
        </p:nvSpPr>
        <p:spPr bwMode="auto">
          <a:xfrm>
            <a:off x="392366" y="4862054"/>
            <a:ext cx="7906004"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a:t>
            </a:r>
            <a:r>
              <a:rPr lang="ja-JP" altLang="en-US" sz="2400" dirty="0">
                <a:latin typeface="HGP創英角ﾎﾟｯﾌﾟ体" panose="040B0A00000000000000" pitchFamily="50" charset="-128"/>
                <a:ea typeface="HGP創英角ﾎﾟｯﾌﾟ体" panose="040B0A00000000000000" pitchFamily="50" charset="-128"/>
              </a:rPr>
              <a:t>自分たちの仕事に活かし認められる</a:t>
            </a:r>
          </a:p>
        </p:txBody>
      </p:sp>
      <p:sp>
        <p:nvSpPr>
          <p:cNvPr id="358411" name="Text Box 11">
            <a:extLst>
              <a:ext uri="{FF2B5EF4-FFF2-40B4-BE49-F238E27FC236}">
                <a16:creationId xmlns:a16="http://schemas.microsoft.com/office/drawing/2014/main" id="{91CBEA8A-204E-42D5-9DD3-538DCBCD147A}"/>
              </a:ext>
            </a:extLst>
          </p:cNvPr>
          <p:cNvSpPr txBox="1">
            <a:spLocks noChangeArrowheads="1"/>
          </p:cNvSpPr>
          <p:nvPr/>
        </p:nvSpPr>
        <p:spPr bwMode="auto">
          <a:xfrm>
            <a:off x="157312" y="4328654"/>
            <a:ext cx="3124200" cy="584775"/>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dirty="0">
                <a:solidFill>
                  <a:srgbClr val="0000FF"/>
                </a:solidFill>
                <a:latin typeface="HGP創英角ﾎﾟｯﾌﾟ体" panose="040B0A00000000000000" pitchFamily="50" charset="-128"/>
                <a:ea typeface="HGP創英角ﾎﾟｯﾌﾟ体" panose="040B0A00000000000000" pitchFamily="50" charset="-128"/>
              </a:rPr>
              <a:t>会社のために</a:t>
            </a:r>
          </a:p>
        </p:txBody>
      </p:sp>
      <p:sp>
        <p:nvSpPr>
          <p:cNvPr id="358412" name="Rectangle 12">
            <a:extLst>
              <a:ext uri="{FF2B5EF4-FFF2-40B4-BE49-F238E27FC236}">
                <a16:creationId xmlns:a16="http://schemas.microsoft.com/office/drawing/2014/main" id="{18F53AF0-2DB7-43E8-BD8C-96104CC8CF6D}"/>
              </a:ext>
            </a:extLst>
          </p:cNvPr>
          <p:cNvSpPr>
            <a:spLocks noChangeArrowheads="1"/>
          </p:cNvSpPr>
          <p:nvPr/>
        </p:nvSpPr>
        <p:spPr bwMode="auto">
          <a:xfrm>
            <a:off x="0" y="6041923"/>
            <a:ext cx="9144000" cy="838200"/>
          </a:xfrm>
          <a:prstGeom prst="rect">
            <a:avLst/>
          </a:prstGeom>
          <a:noFill/>
          <a:ln>
            <a:noFill/>
          </a:ln>
          <a:effectLst/>
        </p:spPr>
        <p:txBody>
          <a:bodyPr wrap="none" anchor="ctr"/>
          <a:lstStyle/>
          <a:p>
            <a:pPr algn="ctr"/>
            <a:r>
              <a:rPr lang="ja-JP" altLang="en-US" sz="3300" dirty="0">
                <a:latin typeface="HGP創英角ﾎﾟｯﾌﾟ体" panose="040B0A00000000000000" pitchFamily="50" charset="-128"/>
                <a:ea typeface="HGP創英角ﾎﾟｯﾌﾟ体" panose="040B0A00000000000000" pitchFamily="50" charset="-128"/>
              </a:rPr>
              <a:t>そのためにＱＣサークル活動を行う</a:t>
            </a:r>
          </a:p>
        </p:txBody>
      </p:sp>
      <p:sp>
        <p:nvSpPr>
          <p:cNvPr id="21" name="Text Box 12">
            <a:extLst>
              <a:ext uri="{FF2B5EF4-FFF2-40B4-BE49-F238E27FC236}">
                <a16:creationId xmlns:a16="http://schemas.microsoft.com/office/drawing/2014/main" id="{BF5B8DEE-BD86-48AE-B5A1-CF1843722BB1}"/>
              </a:ext>
            </a:extLst>
          </p:cNvPr>
          <p:cNvSpPr txBox="1">
            <a:spLocks noChangeArrowheads="1"/>
          </p:cNvSpPr>
          <p:nvPr/>
        </p:nvSpPr>
        <p:spPr bwMode="auto">
          <a:xfrm>
            <a:off x="1039529" y="1955536"/>
            <a:ext cx="3724976" cy="400110"/>
          </a:xfrm>
          <a:prstGeom prst="rect">
            <a:avLst/>
          </a:prstGeom>
          <a:solidFill>
            <a:srgbClr val="CCFFFF"/>
          </a:solidFill>
          <a:ln w="9525">
            <a:solidFill>
              <a:schemeClr val="tx1"/>
            </a:solidFill>
            <a:miter lim="800000"/>
            <a:headEnd/>
            <a:tailEnd/>
          </a:ln>
          <a:effectLst>
            <a:outerShdw dist="35921" dir="2700000" algn="ctr" rotWithShape="0">
              <a:schemeClr val="bg2"/>
            </a:outerShdw>
          </a:effec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15000"/>
              </a:spcBef>
              <a:buFontTx/>
              <a:buNone/>
            </a:pPr>
            <a:r>
              <a:rPr lang="ja-JP" altLang="en-US" sz="2000" b="1" dirty="0">
                <a:solidFill>
                  <a:srgbClr val="002060"/>
                </a:solidFill>
                <a:latin typeface="HGP創英角ﾎﾟｯﾌﾟ体" panose="040B0A00000000000000" pitchFamily="50" charset="-128"/>
                <a:ea typeface="HGP創英角ﾎﾟｯﾌﾟ体" panose="040B0A00000000000000" pitchFamily="50" charset="-128"/>
              </a:rPr>
              <a:t>自信が持てる・発言も出来る</a:t>
            </a:r>
          </a:p>
        </p:txBody>
      </p:sp>
      <p:sp>
        <p:nvSpPr>
          <p:cNvPr id="22" name="Text Box 12">
            <a:extLst>
              <a:ext uri="{FF2B5EF4-FFF2-40B4-BE49-F238E27FC236}">
                <a16:creationId xmlns:a16="http://schemas.microsoft.com/office/drawing/2014/main" id="{655DC531-780E-4471-B7E0-C6C33807E532}"/>
              </a:ext>
            </a:extLst>
          </p:cNvPr>
          <p:cNvSpPr txBox="1">
            <a:spLocks noChangeArrowheads="1"/>
          </p:cNvSpPr>
          <p:nvPr/>
        </p:nvSpPr>
        <p:spPr bwMode="auto">
          <a:xfrm>
            <a:off x="1039529" y="3581196"/>
            <a:ext cx="6208294" cy="400110"/>
          </a:xfrm>
          <a:prstGeom prst="rect">
            <a:avLst/>
          </a:prstGeom>
          <a:solidFill>
            <a:srgbClr val="CCFFFF"/>
          </a:solidFill>
          <a:ln w="9525">
            <a:solidFill>
              <a:schemeClr val="tx1"/>
            </a:solidFill>
            <a:miter lim="800000"/>
            <a:headEnd/>
            <a:tailEnd/>
          </a:ln>
          <a:effectLst>
            <a:outerShdw dist="35921" dir="2700000" algn="ctr" rotWithShape="0">
              <a:schemeClr val="bg2"/>
            </a:outerShdw>
          </a:effec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15000"/>
              </a:spcBef>
              <a:buFontTx/>
              <a:buNone/>
            </a:pPr>
            <a:r>
              <a:rPr lang="ja-JP" altLang="en-US" sz="2000" b="1" dirty="0">
                <a:solidFill>
                  <a:srgbClr val="002060"/>
                </a:solidFill>
                <a:latin typeface="HGP創英角ﾎﾟｯﾌﾟ体" panose="040B0A00000000000000" pitchFamily="50" charset="-128"/>
                <a:ea typeface="HGP創英角ﾎﾟｯﾌﾟ体" panose="040B0A00000000000000" pitchFamily="50" charset="-128"/>
              </a:rPr>
              <a:t>報告・連絡・相談がしやすい困ったときはお互い様</a:t>
            </a:r>
          </a:p>
        </p:txBody>
      </p:sp>
      <p:sp>
        <p:nvSpPr>
          <p:cNvPr id="23" name="Text Box 12">
            <a:extLst>
              <a:ext uri="{FF2B5EF4-FFF2-40B4-BE49-F238E27FC236}">
                <a16:creationId xmlns:a16="http://schemas.microsoft.com/office/drawing/2014/main" id="{09E35138-6555-4281-9D60-790D4BFB65B3}"/>
              </a:ext>
            </a:extLst>
          </p:cNvPr>
          <p:cNvSpPr txBox="1">
            <a:spLocks noChangeArrowheads="1"/>
          </p:cNvSpPr>
          <p:nvPr/>
        </p:nvSpPr>
        <p:spPr bwMode="auto">
          <a:xfrm>
            <a:off x="1039529" y="5485282"/>
            <a:ext cx="5390147" cy="400110"/>
          </a:xfrm>
          <a:prstGeom prst="rect">
            <a:avLst/>
          </a:prstGeom>
          <a:solidFill>
            <a:srgbClr val="CCFFFF"/>
          </a:solidFill>
          <a:ln w="9525">
            <a:solidFill>
              <a:schemeClr val="tx1"/>
            </a:solidFill>
            <a:miter lim="800000"/>
            <a:headEnd/>
            <a:tailEnd/>
          </a:ln>
          <a:effectLst>
            <a:outerShdw dist="35921" dir="2700000" algn="ctr" rotWithShape="0">
              <a:schemeClr val="bg2"/>
            </a:outerShdw>
          </a:effec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15000"/>
              </a:spcBef>
              <a:buFontTx/>
              <a:buNone/>
            </a:pPr>
            <a:r>
              <a:rPr lang="ja-JP" altLang="en-US" sz="2000" b="1" dirty="0">
                <a:solidFill>
                  <a:srgbClr val="002060"/>
                </a:solidFill>
                <a:latin typeface="HGP創英角ﾎﾟｯﾌﾟ体" panose="040B0A00000000000000" pitchFamily="50" charset="-128"/>
                <a:ea typeface="HGP創英角ﾎﾟｯﾌﾟ体" panose="040B0A00000000000000" pitchFamily="50" charset="-128"/>
              </a:rPr>
              <a:t>自分たちで改善、達成感を味わいや嬉しさ</a:t>
            </a:r>
          </a:p>
        </p:txBody>
      </p:sp>
      <p:pic>
        <p:nvPicPr>
          <p:cNvPr id="25" name="Picture 197">
            <a:extLst>
              <a:ext uri="{FF2B5EF4-FFF2-40B4-BE49-F238E27FC236}">
                <a16:creationId xmlns:a16="http://schemas.microsoft.com/office/drawing/2014/main" id="{0572369E-6549-4381-BB9F-38EEF13A4B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9505" y="4453029"/>
            <a:ext cx="1503811" cy="1600915"/>
          </a:xfrm>
          <a:prstGeom prst="rect">
            <a:avLst/>
          </a:prstGeom>
          <a:noFill/>
          <a:ln>
            <a:noFill/>
          </a:ln>
          <a:effectLst/>
          <a:extLst>
            <a:ext uri="{909E8E84-426E-40DD-AFC4-6F175D3DCCD1}">
              <a14:hiddenFill xmlns:a14="http://schemas.microsoft.com/office/drawing/2010/main">
                <a:solidFill>
                  <a:srgbClr xmlns:mc="http://schemas.openxmlformats.org/markup-compatibility/2006" val="000000" mc:Ignorable="a14" a14:legacySpreadsheetColorIndex="64"/>
                </a:solidFill>
              </a14:hiddenFill>
            </a:ext>
            <a:ext uri="{91240B29-F687-4F45-9708-019B960494DF}">
              <a14:hiddenLine xmlns:a14="http://schemas.microsoft.com/office/drawing/2010/main" w="1">
                <a:solidFill>
                  <a:srgbClr xmlns:mc="http://schemas.openxmlformats.org/markup-compatibility/2006" val="FFFFFF" mc:Ignorable="a14" a14:legacySpreadsheetColorIndex="65"/>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 name="Picture 16">
            <a:extLst>
              <a:ext uri="{FF2B5EF4-FFF2-40B4-BE49-F238E27FC236}">
                <a16:creationId xmlns:a16="http://schemas.microsoft.com/office/drawing/2014/main" id="{5319193D-CE3A-4E7A-A407-88E27C9441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7000" y="1049319"/>
            <a:ext cx="1517783" cy="1391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bject 3">
            <a:extLst>
              <a:ext uri="{FF2B5EF4-FFF2-40B4-BE49-F238E27FC236}">
                <a16:creationId xmlns:a16="http://schemas.microsoft.com/office/drawing/2014/main" id="{00D9D450-24F3-4F89-93C6-D43E871B5015}"/>
              </a:ext>
            </a:extLst>
          </p:cNvPr>
          <p:cNvSpPr txBox="1">
            <a:spLocks/>
          </p:cNvSpPr>
          <p:nvPr/>
        </p:nvSpPr>
        <p:spPr>
          <a:xfrm>
            <a:off x="97790" y="201656"/>
            <a:ext cx="8429245" cy="511422"/>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spcBef>
                <a:spcPts val="100"/>
              </a:spcBef>
              <a:tabLst>
                <a:tab pos="841375" algn="l"/>
              </a:tabLst>
            </a:pPr>
            <a:r>
              <a:rPr lang="ja-JP" altLang="en-US" sz="3600" spc="-5" dirty="0">
                <a:latin typeface="HGP創英角ﾎﾟｯﾌﾟ体" panose="040B0A00000000000000" pitchFamily="50" charset="-128"/>
                <a:ea typeface="HGP創英角ﾎﾟｯﾌﾟ体" panose="040B0A00000000000000" pitchFamily="50" charset="-128"/>
              </a:rPr>
              <a:t>４）ＱＣサークル活動の基本理念</a:t>
            </a:r>
            <a:r>
              <a:rPr lang="ja-JP" altLang="en-US" sz="2400" spc="-5" dirty="0">
                <a:latin typeface="HGP創英角ﾎﾟｯﾌﾟ体" panose="040B0A00000000000000" pitchFamily="50" charset="-128"/>
                <a:ea typeface="HGP創英角ﾎﾟｯﾌﾟ体" panose="040B0A00000000000000" pitchFamily="50" charset="-128"/>
              </a:rPr>
              <a:t>（目的）</a:t>
            </a:r>
            <a:endParaRPr lang="ja-JP" altLang="en-US" sz="3600" dirty="0">
              <a:latin typeface="HGP創英角ﾎﾟｯﾌﾟ体" panose="040B0A00000000000000" pitchFamily="50" charset="-128"/>
              <a:ea typeface="HGP創英角ﾎﾟｯﾌﾟ体" panose="040B0A00000000000000" pitchFamily="50" charset="-128"/>
            </a:endParaRPr>
          </a:p>
        </p:txBody>
      </p:sp>
      <p:pic>
        <p:nvPicPr>
          <p:cNvPr id="17" name="Picture 8">
            <a:extLst>
              <a:ext uri="{FF2B5EF4-FFF2-40B4-BE49-F238E27FC236}">
                <a16:creationId xmlns:a16="http://schemas.microsoft.com/office/drawing/2014/main" id="{DF6BE47A-8C57-4F61-B5E2-E831167888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7000" y="2733007"/>
            <a:ext cx="1385645" cy="1391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object 2">
            <a:extLst>
              <a:ext uri="{FF2B5EF4-FFF2-40B4-BE49-F238E27FC236}">
                <a16:creationId xmlns:a16="http://schemas.microsoft.com/office/drawing/2014/main" id="{E528895B-4903-4B28-9B22-A56F52C4BFC7}"/>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7</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460558" y="1053785"/>
            <a:ext cx="3157713" cy="689291"/>
          </a:xfrm>
          <a:prstGeom prst="rect">
            <a:avLst/>
          </a:prstGeom>
        </p:spPr>
        <p:txBody>
          <a:bodyPr vert="horz" wrap="square" lIns="0" tIns="12065" rIns="0" bIns="0" rtlCol="0">
            <a:spAutoFit/>
          </a:bodyPr>
          <a:lstStyle/>
          <a:p>
            <a:pPr marL="12700">
              <a:spcBef>
                <a:spcPts val="95"/>
              </a:spcBef>
            </a:pPr>
            <a:r>
              <a:rPr sz="4400" spc="-5" dirty="0">
                <a:latin typeface="HGP創英角ﾎﾟｯﾌﾟ体" panose="040B0A00000000000000" pitchFamily="50" charset="-128"/>
                <a:ea typeface="HGP創英角ﾎﾟｯﾌﾟ体" panose="040B0A00000000000000" pitchFamily="50" charset="-128"/>
                <a:cs typeface="HGP創英角ﾎﾟｯﾌﾟ体"/>
              </a:rPr>
              <a:t>Ｑ Ｃ と</a:t>
            </a:r>
            <a:r>
              <a:rPr sz="4400" spc="-70" dirty="0">
                <a:latin typeface="HGP創英角ﾎﾟｯﾌﾟ体" panose="040B0A00000000000000" pitchFamily="50" charset="-128"/>
                <a:ea typeface="HGP創英角ﾎﾟｯﾌﾟ体" panose="040B0A00000000000000" pitchFamily="50" charset="-128"/>
                <a:cs typeface="HGP創英角ﾎﾟｯﾌﾟ体"/>
              </a:rPr>
              <a:t> </a:t>
            </a:r>
            <a:r>
              <a:rPr sz="4400" spc="-10" dirty="0">
                <a:latin typeface="HGP創英角ﾎﾟｯﾌﾟ体" panose="040B0A00000000000000" pitchFamily="50" charset="-128"/>
                <a:ea typeface="HGP創英角ﾎﾟｯﾌﾟ体" panose="040B0A00000000000000" pitchFamily="50" charset="-128"/>
                <a:cs typeface="HGP創英角ﾎﾟｯﾌﾟ体"/>
              </a:rPr>
              <a:t>は</a:t>
            </a:r>
            <a:endParaRPr sz="4400" dirty="0">
              <a:latin typeface="HGP創英角ﾎﾟｯﾌﾟ体" panose="040B0A00000000000000" pitchFamily="50" charset="-128"/>
              <a:ea typeface="HGP創英角ﾎﾟｯﾌﾟ体" panose="040B0A00000000000000" pitchFamily="50" charset="-128"/>
              <a:cs typeface="HGP創英角ﾎﾟｯﾌﾟ体"/>
            </a:endParaRPr>
          </a:p>
        </p:txBody>
      </p:sp>
      <p:sp>
        <p:nvSpPr>
          <p:cNvPr id="7" name="object 7"/>
          <p:cNvSpPr txBox="1"/>
          <p:nvPr/>
        </p:nvSpPr>
        <p:spPr>
          <a:xfrm>
            <a:off x="726029" y="2101963"/>
            <a:ext cx="9755158" cy="689291"/>
          </a:xfrm>
          <a:prstGeom prst="rect">
            <a:avLst/>
          </a:prstGeom>
        </p:spPr>
        <p:txBody>
          <a:bodyPr vert="horz" wrap="none" lIns="0" tIns="0" rIns="0" bIns="0" rtlCol="0">
            <a:noAutofit/>
          </a:bodyPr>
          <a:lstStyle/>
          <a:p>
            <a:pPr marL="12700">
              <a:spcBef>
                <a:spcPts val="100"/>
              </a:spcBef>
            </a:pPr>
            <a:r>
              <a:rPr sz="36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ＱＣ</a:t>
            </a:r>
            <a:r>
              <a:rPr lang="en-US" altLang="ja-JP" sz="3600" spc="-5" dirty="0">
                <a:latin typeface="HGP創英角ﾎﾟｯﾌﾟ体" panose="040B0A00000000000000" pitchFamily="50" charset="-128"/>
                <a:ea typeface="HGP創英角ﾎﾟｯﾌﾟ体" panose="040B0A00000000000000" pitchFamily="50" charset="-128"/>
                <a:cs typeface="HGP創英角ﾎﾟｯﾌﾟ体"/>
              </a:rPr>
              <a:t>(</a:t>
            </a:r>
            <a:r>
              <a:rPr sz="32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Ｑ</a:t>
            </a:r>
            <a:r>
              <a:rPr sz="3200" spc="-5" dirty="0">
                <a:latin typeface="HGP創英角ﾎﾟｯﾌﾟ体" panose="040B0A00000000000000" pitchFamily="50" charset="-128"/>
                <a:ea typeface="HGP創英角ﾎﾟｯﾌﾟ体" panose="040B0A00000000000000" pitchFamily="50" charset="-128"/>
                <a:cs typeface="HGP創英角ﾎﾟｯﾌﾟ体"/>
              </a:rPr>
              <a:t>ｕａｌｉｔｙ</a:t>
            </a:r>
            <a:r>
              <a:rPr lang="zh-TW" altLang="en-US" sz="3200" spc="-5" dirty="0">
                <a:solidFill>
                  <a:srgbClr val="FF0000"/>
                </a:solidFill>
                <a:latin typeface="HGP創英角ﾎﾟｯﾌﾟ体" panose="040B0A00000000000000" pitchFamily="50" charset="-128"/>
                <a:ea typeface="HGP創英角ﾎﾟｯﾌﾟ体" panose="040B0A00000000000000" pitchFamily="50" charset="-128"/>
                <a:cs typeface="HGP創英角ﾎﾟｯﾌﾟ体"/>
              </a:rPr>
              <a:t>Ｃ</a:t>
            </a:r>
            <a:r>
              <a:rPr lang="zh-TW" altLang="en-US" sz="3200" spc="-5" dirty="0">
                <a:latin typeface="HGP創英角ﾎﾟｯﾌﾟ体" panose="040B0A00000000000000" pitchFamily="50" charset="-128"/>
                <a:ea typeface="HGP創英角ﾎﾟｯﾌﾟ体" panose="040B0A00000000000000" pitchFamily="50" charset="-128"/>
                <a:cs typeface="HGP創英角ﾎﾟｯﾌﾟ体"/>
              </a:rPr>
              <a:t>ｏｎｔｒｏｌ＝品質管理）</a:t>
            </a:r>
          </a:p>
        </p:txBody>
      </p:sp>
      <p:sp>
        <p:nvSpPr>
          <p:cNvPr id="9" name="object 9"/>
          <p:cNvSpPr txBox="1"/>
          <p:nvPr/>
        </p:nvSpPr>
        <p:spPr>
          <a:xfrm>
            <a:off x="322946" y="3101443"/>
            <a:ext cx="8639699" cy="1397177"/>
          </a:xfrm>
          <a:prstGeom prst="rect">
            <a:avLst/>
          </a:prstGeom>
        </p:spPr>
        <p:txBody>
          <a:bodyPr vert="horz" wrap="square" lIns="0" tIns="12065" rIns="0" bIns="0" rtlCol="0">
            <a:spAutoFit/>
          </a:bodyPr>
          <a:lstStyle/>
          <a:p>
            <a:pPr marL="12700">
              <a:spcBef>
                <a:spcPts val="95"/>
              </a:spcBef>
            </a:pPr>
            <a:r>
              <a:rPr sz="2800" spc="15" dirty="0">
                <a:latin typeface="HGP創英角ﾎﾟｯﾌﾟ体" panose="040B0A00000000000000" pitchFamily="50" charset="-128"/>
                <a:ea typeface="HGP創英角ﾎﾟｯﾌﾟ体" panose="040B0A00000000000000" pitchFamily="50" charset="-128"/>
                <a:cs typeface="HGP創英角ﾎﾟｯﾌﾟ体"/>
              </a:rPr>
              <a:t>「</a:t>
            </a:r>
            <a:r>
              <a:rPr sz="3200" spc="-15"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お客様の要求に合</a:t>
            </a:r>
            <a:r>
              <a:rPr sz="3200" spc="-10"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っ</a:t>
            </a:r>
            <a:r>
              <a:rPr sz="3200" spc="-15"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た品</a:t>
            </a:r>
            <a:r>
              <a:rPr sz="3200" spc="-5"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質</a:t>
            </a:r>
            <a:r>
              <a:rPr sz="2800" spc="-10" dirty="0">
                <a:latin typeface="HGP創英角ﾎﾟｯﾌﾟ体" panose="040B0A00000000000000" pitchFamily="50" charset="-128"/>
                <a:ea typeface="HGP創英角ﾎﾟｯﾌﾟ体" panose="040B0A00000000000000" pitchFamily="50" charset="-128"/>
                <a:cs typeface="HGP創英角ﾎﾟｯﾌﾟ体"/>
              </a:rPr>
              <a:t>の</a:t>
            </a:r>
            <a:r>
              <a:rPr sz="2800" spc="10" dirty="0">
                <a:latin typeface="HGP創英角ﾎﾟｯﾌﾟ体" panose="040B0A00000000000000" pitchFamily="50" charset="-128"/>
                <a:ea typeface="HGP創英角ﾎﾟｯﾌﾟ体" panose="040B0A00000000000000" pitchFamily="50" charset="-128"/>
                <a:cs typeface="HGP創英角ﾎﾟｯﾌﾟ体"/>
              </a:rPr>
              <a:t>品物</a:t>
            </a:r>
            <a:r>
              <a:rPr sz="2800" spc="5" dirty="0">
                <a:latin typeface="HGP創英角ﾎﾟｯﾌﾟ体" panose="040B0A00000000000000" pitchFamily="50" charset="-128"/>
                <a:ea typeface="HGP創英角ﾎﾟｯﾌﾟ体" panose="040B0A00000000000000" pitchFamily="50" charset="-128"/>
                <a:cs typeface="HGP創英角ﾎﾟｯﾌﾟ体"/>
              </a:rPr>
              <a:t>ま</a:t>
            </a:r>
            <a:r>
              <a:rPr sz="2800" spc="10" dirty="0">
                <a:latin typeface="HGP創英角ﾎﾟｯﾌﾟ体" panose="040B0A00000000000000" pitchFamily="50" charset="-128"/>
                <a:ea typeface="HGP創英角ﾎﾟｯﾌﾟ体" panose="040B0A00000000000000" pitchFamily="50" charset="-128"/>
                <a:cs typeface="HGP創英角ﾎﾟｯﾌﾟ体"/>
              </a:rPr>
              <a:t>た</a:t>
            </a:r>
            <a:r>
              <a:rPr sz="2800" spc="-5" dirty="0">
                <a:latin typeface="HGP創英角ﾎﾟｯﾌﾟ体" panose="040B0A00000000000000" pitchFamily="50" charset="-128"/>
                <a:ea typeface="HGP創英角ﾎﾟｯﾌﾟ体" panose="040B0A00000000000000" pitchFamily="50" charset="-128"/>
                <a:cs typeface="HGP創英角ﾎﾟｯﾌﾟ体"/>
              </a:rPr>
              <a:t>は</a:t>
            </a:r>
            <a:r>
              <a:rPr sz="2800" spc="5" dirty="0">
                <a:latin typeface="HGP創英角ﾎﾟｯﾌﾟ体" panose="040B0A00000000000000" pitchFamily="50" charset="-128"/>
                <a:ea typeface="HGP創英角ﾎﾟｯﾌﾟ体" panose="040B0A00000000000000" pitchFamily="50" charset="-128"/>
                <a:cs typeface="HGP創英角ﾎﾟｯﾌﾟ体"/>
              </a:rPr>
              <a:t>サ</a:t>
            </a:r>
            <a:r>
              <a:rPr sz="2800" spc="10" dirty="0">
                <a:latin typeface="HGP創英角ﾎﾟｯﾌﾟ体" panose="040B0A00000000000000" pitchFamily="50" charset="-128"/>
                <a:ea typeface="HGP創英角ﾎﾟｯﾌﾟ体" panose="040B0A00000000000000" pitchFamily="50" charset="-128"/>
                <a:cs typeface="HGP創英角ﾎﾟｯﾌﾟ体"/>
              </a:rPr>
              <a:t>ー</a:t>
            </a:r>
            <a:r>
              <a:rPr sz="2800" dirty="0">
                <a:latin typeface="HGP創英角ﾎﾟｯﾌﾟ体" panose="040B0A00000000000000" pitchFamily="50" charset="-128"/>
                <a:ea typeface="HGP創英角ﾎﾟｯﾌﾟ体" panose="040B0A00000000000000" pitchFamily="50" charset="-128"/>
                <a:cs typeface="HGP創英角ﾎﾟｯﾌﾟ体"/>
              </a:rPr>
              <a:t>ビス</a:t>
            </a:r>
          </a:p>
          <a:p>
            <a:pPr>
              <a:spcBef>
                <a:spcPts val="30"/>
              </a:spcBef>
            </a:pPr>
            <a:endParaRPr sz="2600" dirty="0">
              <a:latin typeface="HGP創英角ﾎﾟｯﾌﾟ体" panose="040B0A00000000000000" pitchFamily="50" charset="-128"/>
              <a:ea typeface="HGP創英角ﾎﾟｯﾌﾟ体" panose="040B0A00000000000000" pitchFamily="50" charset="-128"/>
              <a:cs typeface="HGP創英角ﾎﾟｯﾌﾟ体"/>
            </a:endParaRPr>
          </a:p>
          <a:p>
            <a:pPr marL="247015"/>
            <a:r>
              <a:rPr sz="2800" spc="5" dirty="0">
                <a:latin typeface="HGP創英角ﾎﾟｯﾌﾟ体" panose="040B0A00000000000000" pitchFamily="50" charset="-128"/>
                <a:ea typeface="HGP創英角ﾎﾟｯﾌﾟ体" panose="040B0A00000000000000" pitchFamily="50" charset="-128"/>
                <a:cs typeface="HGP創英角ﾎﾟｯﾌﾟ体"/>
              </a:rPr>
              <a:t>を</a:t>
            </a:r>
            <a:r>
              <a:rPr sz="3200" spc="-10"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経済的につ</a:t>
            </a:r>
            <a:r>
              <a:rPr sz="3200" spc="-5"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く</a:t>
            </a:r>
            <a:r>
              <a:rPr sz="3200"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り</a:t>
            </a:r>
            <a:r>
              <a:rPr sz="3200" spc="-10"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出</a:t>
            </a:r>
            <a:r>
              <a:rPr sz="3200" spc="5" dirty="0">
                <a:solidFill>
                  <a:srgbClr val="0033CC"/>
                </a:solidFill>
                <a:latin typeface="HGP創英角ﾎﾟｯﾌﾟ体" panose="040B0A00000000000000" pitchFamily="50" charset="-128"/>
                <a:ea typeface="HGP創英角ﾎﾟｯﾌﾟ体" panose="040B0A00000000000000" pitchFamily="50" charset="-128"/>
                <a:cs typeface="HGP創英角ﾎﾟｯﾌﾟ体"/>
              </a:rPr>
              <a:t>す</a:t>
            </a:r>
            <a:r>
              <a:rPr sz="2800" spc="5" dirty="0">
                <a:latin typeface="HGP創英角ﾎﾟｯﾌﾟ体" panose="040B0A00000000000000" pitchFamily="50" charset="-128"/>
                <a:ea typeface="HGP創英角ﾎﾟｯﾌﾟ体" panose="040B0A00000000000000" pitchFamily="50" charset="-128"/>
                <a:cs typeface="HGP創英角ﾎﾟｯﾌﾟ体"/>
              </a:rPr>
              <a:t>た</a:t>
            </a:r>
            <a:r>
              <a:rPr sz="2800" spc="10" dirty="0">
                <a:latin typeface="HGP創英角ﾎﾟｯﾌﾟ体" panose="040B0A00000000000000" pitchFamily="50" charset="-128"/>
                <a:ea typeface="HGP創英角ﾎﾟｯﾌﾟ体" panose="040B0A00000000000000" pitchFamily="50" charset="-128"/>
                <a:cs typeface="HGP創英角ﾎﾟｯﾌﾟ体"/>
              </a:rPr>
              <a:t>め</a:t>
            </a:r>
            <a:r>
              <a:rPr sz="2800" spc="-10" dirty="0">
                <a:latin typeface="HGP創英角ﾎﾟｯﾌﾟ体" panose="040B0A00000000000000" pitchFamily="50" charset="-128"/>
                <a:ea typeface="HGP創英角ﾎﾟｯﾌﾟ体" panose="040B0A00000000000000" pitchFamily="50" charset="-128"/>
                <a:cs typeface="HGP創英角ﾎﾟｯﾌﾟ体"/>
              </a:rPr>
              <a:t>の</a:t>
            </a:r>
            <a:r>
              <a:rPr sz="2800" spc="10" dirty="0">
                <a:latin typeface="HGP創英角ﾎﾟｯﾌﾟ体" panose="040B0A00000000000000" pitchFamily="50" charset="-128"/>
                <a:ea typeface="HGP創英角ﾎﾟｯﾌﾟ体" panose="040B0A00000000000000" pitchFamily="50" charset="-128"/>
                <a:cs typeface="HGP創英角ﾎﾟｯﾌﾟ体"/>
              </a:rPr>
              <a:t>手段</a:t>
            </a:r>
            <a:r>
              <a:rPr sz="2800" spc="-10" dirty="0">
                <a:latin typeface="HGP創英角ﾎﾟｯﾌﾟ体" panose="040B0A00000000000000" pitchFamily="50" charset="-128"/>
                <a:ea typeface="HGP創英角ﾎﾟｯﾌﾟ体" panose="040B0A00000000000000" pitchFamily="50" charset="-128"/>
                <a:cs typeface="HGP創英角ﾎﾟｯﾌﾟ体"/>
              </a:rPr>
              <a:t>の</a:t>
            </a:r>
            <a:r>
              <a:rPr sz="2800" spc="10" dirty="0">
                <a:latin typeface="HGP創英角ﾎﾟｯﾌﾟ体" panose="040B0A00000000000000" pitchFamily="50" charset="-128"/>
                <a:ea typeface="HGP創英角ﾎﾟｯﾌﾟ体" panose="040B0A00000000000000" pitchFamily="50" charset="-128"/>
                <a:cs typeface="HGP創英角ﾎﾟｯﾌﾟ体"/>
              </a:rPr>
              <a:t>体系</a:t>
            </a:r>
            <a:r>
              <a:rPr sz="2800" spc="5" dirty="0">
                <a:latin typeface="HGP創英角ﾎﾟｯﾌﾟ体" panose="040B0A00000000000000" pitchFamily="50" charset="-128"/>
                <a:ea typeface="HGP創英角ﾎﾟｯﾌﾟ体" panose="040B0A00000000000000" pitchFamily="50" charset="-128"/>
                <a:cs typeface="HGP創英角ﾎﾟｯﾌﾟ体"/>
              </a:rPr>
              <a:t>」</a:t>
            </a:r>
            <a:endParaRPr sz="2800" dirty="0">
              <a:latin typeface="HGP創英角ﾎﾟｯﾌﾟ体" panose="040B0A00000000000000" pitchFamily="50" charset="-128"/>
              <a:ea typeface="HGP創英角ﾎﾟｯﾌﾟ体" panose="040B0A00000000000000" pitchFamily="50" charset="-128"/>
              <a:cs typeface="HGP創英角ﾎﾟｯﾌﾟ体"/>
            </a:endParaRPr>
          </a:p>
        </p:txBody>
      </p:sp>
      <p:sp>
        <p:nvSpPr>
          <p:cNvPr id="10" name="object 10"/>
          <p:cNvSpPr txBox="1">
            <a:spLocks noGrp="1"/>
          </p:cNvSpPr>
          <p:nvPr>
            <p:ph type="title" idx="4294967295"/>
          </p:nvPr>
        </p:nvSpPr>
        <p:spPr>
          <a:xfrm>
            <a:off x="311829" y="182194"/>
            <a:ext cx="4260171" cy="512704"/>
          </a:xfrm>
          <a:prstGeom prst="rect">
            <a:avLst/>
          </a:prstGeom>
        </p:spPr>
        <p:txBody>
          <a:bodyPr vert="horz" wrap="square" lIns="0" tIns="13970" rIns="0" bIns="0" rtlCol="0">
            <a:spAutoFit/>
          </a:bodyPr>
          <a:lstStyle/>
          <a:p>
            <a:pPr marL="12700">
              <a:spcBef>
                <a:spcPts val="110"/>
              </a:spcBef>
            </a:pPr>
            <a:r>
              <a:rPr lang="ja-JP" altLang="en-US" sz="3600" u="none" dirty="0">
                <a:latin typeface="HGP創英角ﾎﾟｯﾌﾟ体" panose="040B0A00000000000000" pitchFamily="50" charset="-128"/>
                <a:ea typeface="HGP創英角ﾎﾟｯﾌﾟ体" panose="040B0A00000000000000" pitchFamily="50" charset="-128"/>
              </a:rPr>
              <a:t>５）</a:t>
            </a:r>
            <a:r>
              <a:rPr sz="3600" u="none" spc="5" dirty="0">
                <a:latin typeface="HGP創英角ﾎﾟｯﾌﾟ体" panose="040B0A00000000000000" pitchFamily="50" charset="-128"/>
                <a:ea typeface="HGP創英角ﾎﾟｯﾌﾟ体" panose="040B0A00000000000000" pitchFamily="50" charset="-128"/>
              </a:rPr>
              <a:t>品質管理</a:t>
            </a:r>
            <a:r>
              <a:rPr sz="3600" u="none" dirty="0">
                <a:latin typeface="HGP創英角ﾎﾟｯﾌﾟ体" panose="040B0A00000000000000" pitchFamily="50" charset="-128"/>
                <a:ea typeface="HGP創英角ﾎﾟｯﾌﾟ体" panose="040B0A00000000000000" pitchFamily="50" charset="-128"/>
              </a:rPr>
              <a:t>とは</a:t>
            </a:r>
            <a:endParaRPr sz="3600" dirty="0">
              <a:latin typeface="HGP創英角ﾎﾟｯﾌﾟ体" panose="040B0A00000000000000" pitchFamily="50" charset="-128"/>
              <a:ea typeface="HGP創英角ﾎﾟｯﾌﾟ体" panose="040B0A00000000000000" pitchFamily="50" charset="-128"/>
            </a:endParaRPr>
          </a:p>
        </p:txBody>
      </p:sp>
      <p:sp>
        <p:nvSpPr>
          <p:cNvPr id="11" name="object 11"/>
          <p:cNvSpPr txBox="1"/>
          <p:nvPr/>
        </p:nvSpPr>
        <p:spPr>
          <a:xfrm>
            <a:off x="4486403" y="208498"/>
            <a:ext cx="3690620" cy="454025"/>
          </a:xfrm>
          <a:prstGeom prst="rect">
            <a:avLst/>
          </a:prstGeom>
        </p:spPr>
        <p:txBody>
          <a:bodyPr vert="horz" wrap="square" lIns="0" tIns="13970" rIns="0" bIns="0" rtlCol="0">
            <a:spAutoFit/>
          </a:bodyPr>
          <a:lstStyle/>
          <a:p>
            <a:pPr marL="38100">
              <a:spcBef>
                <a:spcPts val="110"/>
              </a:spcBef>
            </a:pPr>
            <a:r>
              <a:rPr sz="2800" dirty="0">
                <a:latin typeface="HGP創英角ﾎﾟｯﾌﾟ体" panose="040B0A00000000000000" pitchFamily="50" charset="-128"/>
                <a:ea typeface="HGP創英角ﾎﾟｯﾌﾟ体" panose="040B0A00000000000000" pitchFamily="50" charset="-128"/>
                <a:cs typeface="HGP創英角ﾎﾟｯﾌﾟ体"/>
              </a:rPr>
              <a:t>（ＱualityＣontrol）</a:t>
            </a:r>
            <a:endParaRPr sz="3000" baseline="41666" dirty="0">
              <a:latin typeface="HGP創英角ﾎﾟｯﾌﾟ体" panose="040B0A00000000000000" pitchFamily="50" charset="-128"/>
              <a:ea typeface="HGP創英角ﾎﾟｯﾌﾟ体" panose="040B0A00000000000000" pitchFamily="50" charset="-128"/>
              <a:cs typeface="MS UI Gothic"/>
            </a:endParaRPr>
          </a:p>
        </p:txBody>
      </p:sp>
      <p:pic>
        <p:nvPicPr>
          <p:cNvPr id="12" name="Picture 8">
            <a:extLst>
              <a:ext uri="{FF2B5EF4-FFF2-40B4-BE49-F238E27FC236}">
                <a16:creationId xmlns:a16="http://schemas.microsoft.com/office/drawing/2014/main" id="{D8193888-FF01-421A-A87A-F4D94B19F94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36769" y="729742"/>
            <a:ext cx="2590266" cy="1319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3">
            <a:extLst>
              <a:ext uri="{FF2B5EF4-FFF2-40B4-BE49-F238E27FC236}">
                <a16:creationId xmlns:a16="http://schemas.microsoft.com/office/drawing/2014/main" id="{6529E454-2D10-4DD6-9131-31090ABBCB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836" y="4903243"/>
            <a:ext cx="1397177" cy="1397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図 19">
            <a:extLst>
              <a:ext uri="{FF2B5EF4-FFF2-40B4-BE49-F238E27FC236}">
                <a16:creationId xmlns:a16="http://schemas.microsoft.com/office/drawing/2014/main" id="{68C362C3-6452-4FDD-AF4F-1C948E965DA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4151" b="95472" l="385" r="93462">
                        <a14:foregroundMark x1="28077" y1="75849" x2="71154" y2="91698"/>
                        <a14:foregroundMark x1="71154" y1="91698" x2="90000" y2="72830"/>
                        <a14:foregroundMark x1="43846" y1="77358" x2="22308" y2="77358"/>
                        <a14:foregroundMark x1="75769" y1="95472" x2="75769" y2="95472"/>
                        <a14:foregroundMark x1="88077" y1="80000" x2="88077" y2="80000"/>
                        <a14:foregroundMark x1="87308" y1="40755" x2="86154" y2="41887"/>
                        <a14:foregroundMark x1="77308" y1="38491" x2="77308" y2="38491"/>
                        <a14:foregroundMark x1="65769" y1="40377" x2="65769" y2="40377"/>
                        <a14:foregroundMark x1="61538" y1="13962" x2="63462" y2="21132"/>
                        <a14:foregroundMark x1="62692" y1="18491" x2="63077" y2="22642"/>
                        <a14:foregroundMark x1="61923" y1="14340" x2="61538" y2="16604"/>
                        <a14:foregroundMark x1="65385" y1="37736" x2="56538" y2="42642"/>
                        <a14:foregroundMark x1="4231" y1="34717" x2="29231" y2="36226"/>
                        <a14:foregroundMark x1="10385" y1="41509" x2="26154" y2="40755"/>
                        <a14:foregroundMark x1="8077" y1="33962" x2="6154" y2="41132"/>
                        <a14:foregroundMark x1="7308" y1="30566" x2="3077" y2="40000"/>
                        <a14:foregroundMark x1="19615" y1="31698" x2="29615" y2="42264"/>
                        <a14:foregroundMark x1="12692" y1="34717" x2="26538" y2="32453"/>
                        <a14:foregroundMark x1="8462" y1="31321" x2="25769" y2="30189"/>
                        <a14:foregroundMark x1="31154" y1="40755" x2="2692" y2="41509"/>
                        <a14:foregroundMark x1="28077" y1="43774" x2="6923" y2="41887"/>
                        <a14:foregroundMark x1="3462" y1="31698" x2="1538" y2="37736"/>
                        <a14:foregroundMark x1="3077" y1="32830" x2="28846" y2="39623"/>
                        <a14:foregroundMark x1="769" y1="45283" x2="29615" y2="44528"/>
                        <a14:foregroundMark x1="29615" y1="32453" x2="30769" y2="39623"/>
                        <a14:foregroundMark x1="28846" y1="31321" x2="28846" y2="31321"/>
                        <a14:foregroundMark x1="28846" y1="31321" x2="28846" y2="31321"/>
                        <a14:foregroundMark x1="31538" y1="41887" x2="31154" y2="44151"/>
                        <a14:foregroundMark x1="71923" y1="6792" x2="81538" y2="8679"/>
                        <a14:foregroundMark x1="93846" y1="73208" x2="93846" y2="73208"/>
                        <a14:foregroundMark x1="38846" y1="86792" x2="20000" y2="79245"/>
                        <a14:foregroundMark x1="85769" y1="15094" x2="85769" y2="19245"/>
                        <a14:foregroundMark x1="68846" y1="4528" x2="82692" y2="4151"/>
                        <a14:foregroundMark x1="82308" y1="7547" x2="83462" y2="8679"/>
                      </a14:backgroundRemoval>
                    </a14:imgEffect>
                  </a14:imgLayer>
                </a14:imgProps>
              </a:ext>
            </a:extLst>
          </a:blip>
          <a:stretch>
            <a:fillRect/>
          </a:stretch>
        </p:blipFill>
        <p:spPr>
          <a:xfrm>
            <a:off x="6939338" y="4435446"/>
            <a:ext cx="1881716" cy="1939441"/>
          </a:xfrm>
          <a:prstGeom prst="rect">
            <a:avLst/>
          </a:prstGeom>
        </p:spPr>
      </p:pic>
      <p:sp>
        <p:nvSpPr>
          <p:cNvPr id="14" name="object 2">
            <a:extLst>
              <a:ext uri="{FF2B5EF4-FFF2-40B4-BE49-F238E27FC236}">
                <a16:creationId xmlns:a16="http://schemas.microsoft.com/office/drawing/2014/main" id="{20C842DC-99A1-43B5-9D42-8C5903057DDD}"/>
              </a:ext>
            </a:extLst>
          </p:cNvPr>
          <p:cNvSpPr txBox="1"/>
          <p:nvPr/>
        </p:nvSpPr>
        <p:spPr>
          <a:xfrm>
            <a:off x="8272780" y="110893"/>
            <a:ext cx="871220" cy="269304"/>
          </a:xfrm>
          <a:prstGeom prst="rect">
            <a:avLst/>
          </a:prstGeom>
        </p:spPr>
        <p:txBody>
          <a:bodyPr vert="horz" wrap="square" lIns="0" tIns="0" rIns="0" bIns="0" rtlCol="0">
            <a:spAutoFit/>
          </a:bodyPr>
          <a:lstStyle/>
          <a:p>
            <a:pPr>
              <a:lnSpc>
                <a:spcPts val="2090"/>
              </a:lnSpc>
              <a:tabLst>
                <a:tab pos="258445" algn="l"/>
              </a:tabLst>
            </a:pPr>
            <a:r>
              <a:rPr lang="en-US" sz="2000" b="1" spc="5" dirty="0">
                <a:latin typeface="HGS創英角ﾎﾟｯﾌﾟ体" panose="040B0A00000000000000" pitchFamily="50" charset="-128"/>
                <a:ea typeface="HGS創英角ﾎﾟｯﾌﾟ体" panose="040B0A00000000000000" pitchFamily="50" charset="-128"/>
                <a:cs typeface="MS UI Gothic"/>
              </a:rPr>
              <a:t>8</a:t>
            </a:r>
            <a:r>
              <a:rPr sz="2000" b="1" spc="5" dirty="0">
                <a:latin typeface="HGS創英角ﾎﾟｯﾌﾟ体" panose="040B0A00000000000000" pitchFamily="50" charset="-128"/>
                <a:ea typeface="HGS創英角ﾎﾟｯﾌﾟ体" panose="040B0A00000000000000" pitchFamily="50" charset="-128"/>
                <a:cs typeface="MS UI Gothic"/>
              </a:rPr>
              <a:t>/</a:t>
            </a:r>
            <a:r>
              <a:rPr lang="en-US" altLang="ja-JP" sz="2000" b="1" spc="5" dirty="0">
                <a:latin typeface="HGS創英角ﾎﾟｯﾌﾟ体" panose="040B0A00000000000000" pitchFamily="50" charset="-128"/>
                <a:ea typeface="HGS創英角ﾎﾟｯﾌﾟ体" panose="040B0A00000000000000" pitchFamily="50" charset="-128"/>
                <a:cs typeface="MS UI Gothic"/>
              </a:rPr>
              <a:t>51</a:t>
            </a:r>
            <a:endParaRPr sz="2000" b="1" dirty="0">
              <a:latin typeface="HGS創英角ﾎﾟｯﾌﾟ体" panose="040B0A00000000000000" pitchFamily="50" charset="-128"/>
              <a:ea typeface="HGS創英角ﾎﾟｯﾌﾟ体" panose="040B0A00000000000000" pitchFamily="50" charset="-128"/>
              <a:cs typeface="MS UI Gothic"/>
            </a:endParaRPr>
          </a:p>
        </p:txBody>
      </p:sp>
    </p:spTree>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2583</TotalTime>
  <Words>10924</Words>
  <Application>Microsoft Office PowerPoint</Application>
  <PresentationFormat>画面に合わせる (4:3)</PresentationFormat>
  <Paragraphs>2179</Paragraphs>
  <Slides>58</Slides>
  <Notes>17</Notes>
  <HiddenSlides>0</HiddenSlides>
  <MMClips>0</MMClips>
  <ScaleCrop>false</ScaleCrop>
  <HeadingPairs>
    <vt:vector size="8" baseType="variant">
      <vt:variant>
        <vt:lpstr>使用されているフォント</vt:lpstr>
      </vt:variant>
      <vt:variant>
        <vt:i4>18</vt:i4>
      </vt:variant>
      <vt:variant>
        <vt:lpstr>テーマ</vt:lpstr>
      </vt:variant>
      <vt:variant>
        <vt:i4>1</vt:i4>
      </vt:variant>
      <vt:variant>
        <vt:lpstr>埋め込まれた OLE サーバー</vt:lpstr>
      </vt:variant>
      <vt:variant>
        <vt:i4>1</vt:i4>
      </vt:variant>
      <vt:variant>
        <vt:lpstr>スライド タイトル</vt:lpstr>
      </vt:variant>
      <vt:variant>
        <vt:i4>58</vt:i4>
      </vt:variant>
    </vt:vector>
  </HeadingPairs>
  <TitlesOfParts>
    <vt:vector size="78" baseType="lpstr">
      <vt:lpstr>ＡＲＰ新藝体Ｕ</vt:lpstr>
      <vt:lpstr>HGP創英角ｺﾞｼｯｸUB</vt:lpstr>
      <vt:lpstr>HGP創英角ﾎﾟｯﾌﾟ体</vt:lpstr>
      <vt:lpstr>HGS創英角ﾎﾟｯﾌﾟ体</vt:lpstr>
      <vt:lpstr>HGｺﾞｼｯｸM</vt:lpstr>
      <vt:lpstr>HG丸ｺﾞｼｯｸM-PRO</vt:lpstr>
      <vt:lpstr>HG創英角ﾎﾟｯﾌﾟ体</vt:lpstr>
      <vt:lpstr>Meiryo UI</vt:lpstr>
      <vt:lpstr>ＭＳ Ｐゴシック</vt:lpstr>
      <vt:lpstr>ＭＳ Ｐ明朝</vt:lpstr>
      <vt:lpstr>UD デジタル 教科書体 NK-B</vt:lpstr>
      <vt:lpstr>イワタ中丸ゴシック体(GT)</vt:lpstr>
      <vt:lpstr>游ゴシック</vt:lpstr>
      <vt:lpstr>Arial</vt:lpstr>
      <vt:lpstr>Calibri</vt:lpstr>
      <vt:lpstr>Calibri Light</vt:lpstr>
      <vt:lpstr>Century</vt:lpstr>
      <vt:lpstr>Times New Roman</vt:lpstr>
      <vt:lpstr>Office テーマ</vt:lpstr>
      <vt:lpstr>グラフ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５）品質管理とは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１０）問題解決の手順</vt:lpstr>
      <vt:lpstr>PowerPoint プレゼンテーション</vt:lpstr>
      <vt:lpstr>PowerPoint プレゼンテーション</vt:lpstr>
      <vt:lpstr>ばらつく原因はおもに４つのＭ！</vt:lpstr>
      <vt:lpstr>PowerPoint プレゼンテーション</vt:lpstr>
      <vt:lpstr>PowerPoint プレゼンテーション</vt:lpstr>
      <vt:lpstr>PowerPoint プレゼンテーション</vt:lpstr>
      <vt:lpstr>PowerPoint プレゼンテーション</vt:lpstr>
      <vt:lpstr>1２）　ＱＣで使用する手法</vt:lpstr>
      <vt:lpstr>PowerPoint プレゼンテーション</vt:lpstr>
      <vt:lpstr>PowerPoint プレゼンテーション</vt:lpstr>
      <vt:lpstr>　　層別はデータ解析の第一歩</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親和図法</vt:lpstr>
      <vt:lpstr>PowerPoint プレゼンテーション</vt:lpstr>
      <vt:lpstr>（a）連関図法とは</vt:lpstr>
      <vt:lpstr>PowerPoint プレゼンテーション</vt:lpstr>
      <vt:lpstr>■　系統図法</vt:lpstr>
      <vt:lpstr>PowerPoint プレゼンテーション</vt:lpstr>
      <vt:lpstr>PowerPoint プレゼンテーション</vt:lpstr>
      <vt:lpstr>■　マトリックス図法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福田 富夫(Tomio Fukuta)</dc:creator>
  <cp:lastModifiedBy>INAGAKI SATOMI／稲垣 里美／AT</cp:lastModifiedBy>
  <cp:revision>178</cp:revision>
  <cp:lastPrinted>2024-11-14T07:11:50Z</cp:lastPrinted>
  <dcterms:created xsi:type="dcterms:W3CDTF">2024-07-10T23:44:38Z</dcterms:created>
  <dcterms:modified xsi:type="dcterms:W3CDTF">2024-11-14T08:29:27Z</dcterms:modified>
</cp:coreProperties>
</file>